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handoutMasterIdLst>
    <p:handoutMasterId r:id="rId72"/>
  </p:handoutMasterIdLst>
  <p:sldIdLst>
    <p:sldId id="256" r:id="rId2"/>
    <p:sldId id="257" r:id="rId3"/>
    <p:sldId id="258" r:id="rId4"/>
    <p:sldId id="259" r:id="rId5"/>
    <p:sldId id="260" r:id="rId6"/>
    <p:sldId id="261" r:id="rId7"/>
    <p:sldId id="262" r:id="rId8"/>
    <p:sldId id="276" r:id="rId9"/>
    <p:sldId id="277" r:id="rId10"/>
    <p:sldId id="278" r:id="rId11"/>
    <p:sldId id="275" r:id="rId12"/>
    <p:sldId id="264" r:id="rId13"/>
    <p:sldId id="265" r:id="rId14"/>
    <p:sldId id="266" r:id="rId15"/>
    <p:sldId id="267" r:id="rId16"/>
    <p:sldId id="268" r:id="rId17"/>
    <p:sldId id="269" r:id="rId18"/>
    <p:sldId id="270" r:id="rId19"/>
    <p:sldId id="271" r:id="rId20"/>
    <p:sldId id="272" r:id="rId21"/>
    <p:sldId id="280" r:id="rId22"/>
    <p:sldId id="282" r:id="rId23"/>
    <p:sldId id="281" r:id="rId24"/>
    <p:sldId id="283" r:id="rId25"/>
    <p:sldId id="284" r:id="rId26"/>
    <p:sldId id="273" r:id="rId27"/>
    <p:sldId id="279" r:id="rId28"/>
    <p:sldId id="308" r:id="rId29"/>
    <p:sldId id="309" r:id="rId30"/>
    <p:sldId id="311" r:id="rId31"/>
    <p:sldId id="327" r:id="rId32"/>
    <p:sldId id="328" r:id="rId33"/>
    <p:sldId id="329" r:id="rId34"/>
    <p:sldId id="330" r:id="rId35"/>
    <p:sldId id="312" r:id="rId36"/>
    <p:sldId id="313" r:id="rId37"/>
    <p:sldId id="314" r:id="rId38"/>
    <p:sldId id="315" r:id="rId39"/>
    <p:sldId id="316" r:id="rId40"/>
    <p:sldId id="317" r:id="rId41"/>
    <p:sldId id="318" r:id="rId42"/>
    <p:sldId id="320" r:id="rId43"/>
    <p:sldId id="321" r:id="rId44"/>
    <p:sldId id="322" r:id="rId45"/>
    <p:sldId id="323" r:id="rId46"/>
    <p:sldId id="324" r:id="rId47"/>
    <p:sldId id="325" r:id="rId48"/>
    <p:sldId id="326" r:id="rId49"/>
    <p:sldId id="286" r:id="rId50"/>
    <p:sldId id="287" r:id="rId51"/>
    <p:sldId id="288" r:id="rId52"/>
    <p:sldId id="289" r:id="rId53"/>
    <p:sldId id="290" r:id="rId54"/>
    <p:sldId id="291" r:id="rId55"/>
    <p:sldId id="292" r:id="rId56"/>
    <p:sldId id="293" r:id="rId57"/>
    <p:sldId id="294" r:id="rId58"/>
    <p:sldId id="295" r:id="rId59"/>
    <p:sldId id="296" r:id="rId60"/>
    <p:sldId id="297" r:id="rId61"/>
    <p:sldId id="298" r:id="rId62"/>
    <p:sldId id="299" r:id="rId63"/>
    <p:sldId id="300" r:id="rId64"/>
    <p:sldId id="301" r:id="rId65"/>
    <p:sldId id="302" r:id="rId66"/>
    <p:sldId id="303" r:id="rId67"/>
    <p:sldId id="304" r:id="rId68"/>
    <p:sldId id="305" r:id="rId69"/>
    <p:sldId id="306" r:id="rId70"/>
    <p:sldId id="307" r:id="rId7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506" y="78"/>
      </p:cViewPr>
      <p:guideLst>
        <p:guide orient="horz" pos="2160"/>
        <p:guide pos="2880"/>
      </p:guideLst>
    </p:cSldViewPr>
  </p:slideViewPr>
  <p:notesTextViewPr>
    <p:cViewPr>
      <p:scale>
        <a:sx n="1" d="1"/>
        <a:sy n="1" d="1"/>
      </p:scale>
      <p:origin x="0" y="0"/>
    </p:cViewPr>
  </p:notesTextViewPr>
  <p:notesViewPr>
    <p:cSldViewPr>
      <p:cViewPr varScale="1">
        <p:scale>
          <a:sx n="53" d="100"/>
          <a:sy n="53" d="100"/>
        </p:scale>
        <p:origin x="-285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image" Target="../media/image23.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9.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6F091-2A52-4571-A59B-A1BA77FD7038}" type="datetimeFigureOut">
              <a:rPr lang="es-MX" smtClean="0"/>
              <a:t>20/10/2017</a:t>
            </a:fld>
            <a:endParaRPr lang="es-MX"/>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7558D1C-EA8C-425F-93AD-FC71E9B19398}" type="slidenum">
              <a:rPr lang="es-MX" smtClean="0"/>
              <a:t>‹Nº›</a:t>
            </a:fld>
            <a:endParaRPr lang="es-MX"/>
          </a:p>
        </p:txBody>
      </p:sp>
    </p:spTree>
    <p:extLst>
      <p:ext uri="{BB962C8B-B14F-4D97-AF65-F5344CB8AC3E}">
        <p14:creationId xmlns:p14="http://schemas.microsoft.com/office/powerpoint/2010/main" val="21354012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5E83B778-67B2-4FB5-A557-63A267CFB1AF}"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E0A500B-AC3C-48E7-A464-8F57AD55C9FD}" type="slidenum">
              <a:rPr lang="es-MX" smtClean="0"/>
              <a:t>‹Nº›</a:t>
            </a:fld>
            <a:endParaRPr lang="es-MX"/>
          </a:p>
        </p:txBody>
      </p:sp>
      <p:cxnSp>
        <p:nvCxnSpPr>
          <p:cNvPr id="8" name="Straight Connector 7"/>
          <p:cNvCxnSpPr/>
          <p:nvPr/>
        </p:nvCxnSpPr>
        <p:spPr>
          <a:xfrm>
            <a:off x="685800" y="2779340"/>
            <a:ext cx="7848600" cy="1588"/>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5E83B778-67B2-4FB5-A557-63A267CFB1AF}"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E0A500B-AC3C-48E7-A464-8F57AD55C9FD}"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E83B778-67B2-4FB5-A557-63A267CFB1AF}"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E0A500B-AC3C-48E7-A464-8F57AD55C9FD}"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5E83B778-67B2-4FB5-A557-63A267CFB1AF}"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E0A500B-AC3C-48E7-A464-8F57AD55C9FD}"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E83B778-67B2-4FB5-A557-63A267CFB1AF}"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E0A500B-AC3C-48E7-A464-8F57AD55C9FD}" type="slidenum">
              <a:rPr lang="es-MX" smtClean="0"/>
              <a:t>‹Nº›</a:t>
            </a:fld>
            <a:endParaRPr lang="es-MX"/>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5E83B778-67B2-4FB5-A557-63A267CFB1AF}" type="datetimeFigureOut">
              <a:rPr lang="es-MX" smtClean="0"/>
              <a:t>20/10/2017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E0A500B-AC3C-48E7-A464-8F57AD55C9FD}"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5E83B778-67B2-4FB5-A557-63A267CFB1AF}" type="datetimeFigureOut">
              <a:rPr lang="es-MX" smtClean="0"/>
              <a:t>20/10/2017</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EE0A500B-AC3C-48E7-A464-8F57AD55C9FD}" type="slidenum">
              <a:rPr lang="es-MX" smtClean="0"/>
              <a:t>‹Nº›</a:t>
            </a:fld>
            <a:endParaRPr lang="es-MX"/>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5E83B778-67B2-4FB5-A557-63A267CFB1AF}" type="datetimeFigureOut">
              <a:rPr lang="es-MX" smtClean="0"/>
              <a:t>20/10/2017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EE0A500B-AC3C-48E7-A464-8F57AD55C9FD}"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83B778-67B2-4FB5-A557-63A267CFB1AF}" type="datetimeFigureOut">
              <a:rPr lang="es-MX" smtClean="0"/>
              <a:t>20/10/2017</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EE0A500B-AC3C-48E7-A464-8F57AD55C9FD}"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E83B778-67B2-4FB5-A557-63A267CFB1AF}" type="datetimeFigureOut">
              <a:rPr lang="es-MX" smtClean="0"/>
              <a:t>20/10/2017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E0A500B-AC3C-48E7-A464-8F57AD55C9FD}" type="slidenum">
              <a:rPr lang="es-MX" smtClean="0"/>
              <a:t>‹Nº›</a:t>
            </a:fld>
            <a:endParaRPr lang="es-MX"/>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E83B778-67B2-4FB5-A557-63A267CFB1AF}" type="datetimeFigureOut">
              <a:rPr lang="es-MX" smtClean="0"/>
              <a:t>20/10/2017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E0A500B-AC3C-48E7-A464-8F57AD55C9FD}" type="slidenum">
              <a:rPr lang="es-MX" smtClean="0"/>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5E83B778-67B2-4FB5-A557-63A267CFB1AF}" type="datetimeFigureOut">
              <a:rPr lang="es-MX" smtClean="0"/>
              <a:t>20/10/2017</a:t>
            </a:fld>
            <a:endParaRPr lang="es-MX"/>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s-MX"/>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EE0A500B-AC3C-48E7-A464-8F57AD55C9FD}"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9.wmf"/><Relationship Id="rId5" Type="http://schemas.openxmlformats.org/officeDocument/2006/relationships/oleObject" Target="../embeddings/oleObject2.bin"/><Relationship Id="rId4" Type="http://schemas.openxmlformats.org/officeDocument/2006/relationships/image" Target="../media/image18.wmf"/></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20.wmf"/></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21.wmf"/></Relationships>
</file>

<file path=ppt/slides/_rels/slide5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8" Type="http://schemas.openxmlformats.org/officeDocument/2006/relationships/image" Target="../media/image25.wmf"/><Relationship Id="rId3" Type="http://schemas.openxmlformats.org/officeDocument/2006/relationships/oleObject" Target="../embeddings/oleObject5.bin"/><Relationship Id="rId7"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24.wmf"/><Relationship Id="rId5" Type="http://schemas.openxmlformats.org/officeDocument/2006/relationships/oleObject" Target="../embeddings/oleObject6.bin"/><Relationship Id="rId4" Type="http://schemas.openxmlformats.org/officeDocument/2006/relationships/image" Target="../media/image23.wmf"/></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27.wmf"/></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29.wmf"/></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image" Target="../media/image31.wmf"/></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lindo.com/" TargetMode="Externa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1403746" y="764704"/>
            <a:ext cx="6624638" cy="5778505"/>
          </a:xfrm>
          <a:prstGeom prst="rect">
            <a:avLst/>
          </a:prstGeom>
          <a:noFill/>
          <a:ln w="9525">
            <a:noFill/>
            <a:miter lim="800000"/>
            <a:headEnd/>
            <a:tailEnd/>
          </a:ln>
        </p:spPr>
        <p:txBody>
          <a:bodyPr>
            <a:spAutoFit/>
          </a:bodyPr>
          <a:lstStyle/>
          <a:p>
            <a:pPr algn="ctr">
              <a:spcAft>
                <a:spcPts val="600"/>
              </a:spcAft>
            </a:pPr>
            <a:r>
              <a:rPr lang="es-MX" sz="1600" b="1" dirty="0">
                <a:latin typeface="Tahoma" pitchFamily="34" charset="0"/>
                <a:ea typeface="Tahoma" pitchFamily="34" charset="0"/>
                <a:cs typeface="Tahoma" pitchFamily="34" charset="0"/>
              </a:rPr>
              <a:t>UNIVERSIDAD AUTÓNOMA DEL ESTADO DE MÉXICO </a:t>
            </a:r>
          </a:p>
          <a:p>
            <a:pPr algn="ctr">
              <a:spcAft>
                <a:spcPts val="600"/>
              </a:spcAft>
            </a:pPr>
            <a:r>
              <a:rPr lang="es-MX" sz="1600" b="1" dirty="0" smtClean="0">
                <a:latin typeface="Tahoma" pitchFamily="34" charset="0"/>
                <a:ea typeface="Tahoma" pitchFamily="34" charset="0"/>
                <a:cs typeface="Tahoma" pitchFamily="34" charset="0"/>
              </a:rPr>
              <a:t>FACULTAD DE INGENIERÍA</a:t>
            </a:r>
            <a:endParaRPr lang="es-MX" sz="1600" b="1" dirty="0">
              <a:latin typeface="Tahoma" pitchFamily="34" charset="0"/>
              <a:ea typeface="Tahoma" pitchFamily="34" charset="0"/>
              <a:cs typeface="Tahoma" pitchFamily="34" charset="0"/>
            </a:endParaRPr>
          </a:p>
          <a:p>
            <a:pPr algn="ctr">
              <a:spcAft>
                <a:spcPts val="600"/>
              </a:spcAft>
            </a:pPr>
            <a:endParaRPr lang="es-MX" sz="1200" b="1" dirty="0">
              <a:latin typeface="Tahoma" pitchFamily="34" charset="0"/>
              <a:ea typeface="Tahoma" pitchFamily="34" charset="0"/>
              <a:cs typeface="Tahoma" pitchFamily="34" charset="0"/>
            </a:endParaRPr>
          </a:p>
          <a:p>
            <a:pPr algn="ctr">
              <a:spcAft>
                <a:spcPts val="600"/>
              </a:spcAft>
            </a:pPr>
            <a:r>
              <a:rPr lang="es-MX" b="1" dirty="0" smtClean="0">
                <a:solidFill>
                  <a:srgbClr val="00B050"/>
                </a:solidFill>
                <a:latin typeface="Tahoma" pitchFamily="34" charset="0"/>
                <a:ea typeface="Tahoma" pitchFamily="34" charset="0"/>
                <a:cs typeface="Tahoma" pitchFamily="34" charset="0"/>
              </a:rPr>
              <a:t>Material Visual</a:t>
            </a:r>
            <a:br>
              <a:rPr lang="es-MX" b="1" dirty="0" smtClean="0">
                <a:solidFill>
                  <a:srgbClr val="00B050"/>
                </a:solidFill>
                <a:latin typeface="Tahoma" pitchFamily="34" charset="0"/>
                <a:ea typeface="Tahoma" pitchFamily="34" charset="0"/>
                <a:cs typeface="Tahoma" pitchFamily="34" charset="0"/>
              </a:rPr>
            </a:br>
            <a:r>
              <a:rPr lang="es-MX" b="1" dirty="0" smtClean="0">
                <a:solidFill>
                  <a:srgbClr val="00B050"/>
                </a:solidFill>
                <a:latin typeface="Tahoma" pitchFamily="34" charset="0"/>
                <a:ea typeface="Tahoma" pitchFamily="34" charset="0"/>
                <a:cs typeface="Tahoma" pitchFamily="34" charset="0"/>
              </a:rPr>
              <a:t>Problemas de modelación y solución</a:t>
            </a:r>
            <a:br>
              <a:rPr lang="es-MX" b="1" dirty="0" smtClean="0">
                <a:solidFill>
                  <a:srgbClr val="00B050"/>
                </a:solidFill>
                <a:latin typeface="Tahoma" pitchFamily="34" charset="0"/>
                <a:ea typeface="Tahoma" pitchFamily="34" charset="0"/>
                <a:cs typeface="Tahoma" pitchFamily="34" charset="0"/>
              </a:rPr>
            </a:br>
            <a:r>
              <a:rPr lang="es-MX" b="1" dirty="0" smtClean="0">
                <a:solidFill>
                  <a:srgbClr val="00B050"/>
                </a:solidFill>
                <a:latin typeface="Tahoma" pitchFamily="34" charset="0"/>
                <a:ea typeface="Tahoma" pitchFamily="34" charset="0"/>
                <a:cs typeface="Tahoma" pitchFamily="34" charset="0"/>
              </a:rPr>
              <a:t>con software LINDO</a:t>
            </a:r>
            <a:r>
              <a:rPr lang="es-MX" b="1" u="sng" dirty="0" smtClean="0">
                <a:solidFill>
                  <a:srgbClr val="00B050"/>
                </a:solidFill>
                <a:latin typeface="Tahoma" pitchFamily="34" charset="0"/>
                <a:ea typeface="Tahoma" pitchFamily="34" charset="0"/>
                <a:cs typeface="Tahoma" pitchFamily="34" charset="0"/>
              </a:rPr>
              <a:t/>
            </a:r>
            <a:br>
              <a:rPr lang="es-MX" b="1" u="sng" dirty="0" smtClean="0">
                <a:solidFill>
                  <a:srgbClr val="00B050"/>
                </a:solidFill>
                <a:latin typeface="Tahoma" pitchFamily="34" charset="0"/>
                <a:ea typeface="Tahoma" pitchFamily="34" charset="0"/>
                <a:cs typeface="Tahoma" pitchFamily="34" charset="0"/>
              </a:rPr>
            </a:br>
            <a:endParaRPr lang="es-MX" sz="1600" b="1" u="sng" dirty="0" smtClean="0">
              <a:solidFill>
                <a:srgbClr val="00B050"/>
              </a:solidFill>
              <a:latin typeface="Tahoma" pitchFamily="34" charset="0"/>
              <a:ea typeface="Tahoma" pitchFamily="34" charset="0"/>
              <a:cs typeface="Tahoma" pitchFamily="34" charset="0"/>
            </a:endParaRPr>
          </a:p>
          <a:p>
            <a:pPr algn="ctr">
              <a:spcAft>
                <a:spcPts val="600"/>
              </a:spcAft>
            </a:pPr>
            <a:endParaRPr lang="es-MX" sz="500" b="1" dirty="0">
              <a:latin typeface="Tahoma" pitchFamily="34" charset="0"/>
              <a:ea typeface="Tahoma" pitchFamily="34" charset="0"/>
              <a:cs typeface="Tahoma" pitchFamily="34" charset="0"/>
            </a:endParaRPr>
          </a:p>
          <a:p>
            <a:pPr algn="ctr">
              <a:spcAft>
                <a:spcPts val="300"/>
              </a:spcAft>
            </a:pPr>
            <a:r>
              <a:rPr lang="es-MX" sz="1600" b="1" dirty="0" smtClean="0">
                <a:solidFill>
                  <a:srgbClr val="00B050"/>
                </a:solidFill>
                <a:latin typeface="Tahoma" pitchFamily="34" charset="0"/>
                <a:ea typeface="Tahoma" pitchFamily="34" charset="0"/>
                <a:cs typeface="Tahoma" pitchFamily="34" charset="0"/>
              </a:rPr>
              <a:t>Unidad de Aprendizaje</a:t>
            </a:r>
            <a:br>
              <a:rPr lang="es-MX" sz="1600" b="1" dirty="0" smtClean="0">
                <a:solidFill>
                  <a:srgbClr val="00B050"/>
                </a:solidFill>
                <a:latin typeface="Tahoma" pitchFamily="34" charset="0"/>
                <a:ea typeface="Tahoma" pitchFamily="34" charset="0"/>
                <a:cs typeface="Tahoma" pitchFamily="34" charset="0"/>
              </a:rPr>
            </a:br>
            <a:r>
              <a:rPr lang="es-MX" sz="1600" b="1" dirty="0" smtClean="0">
                <a:solidFill>
                  <a:srgbClr val="00B050"/>
                </a:solidFill>
                <a:latin typeface="Tahoma" pitchFamily="34" charset="0"/>
                <a:ea typeface="Tahoma" pitchFamily="34" charset="0"/>
                <a:cs typeface="Tahoma" pitchFamily="34" charset="0"/>
              </a:rPr>
              <a:t>Sistemas de Ingeniería Civil I</a:t>
            </a:r>
          </a:p>
          <a:p>
            <a:pPr algn="ctr">
              <a:spcAft>
                <a:spcPts val="300"/>
              </a:spcAft>
            </a:pPr>
            <a:r>
              <a:rPr lang="es-MX" sz="1600" b="1" dirty="0" smtClean="0">
                <a:solidFill>
                  <a:srgbClr val="00B050"/>
                </a:solidFill>
                <a:latin typeface="Tahoma" pitchFamily="34" charset="0"/>
                <a:ea typeface="Tahoma" pitchFamily="34" charset="0"/>
                <a:cs typeface="Tahoma" pitchFamily="34" charset="0"/>
              </a:rPr>
              <a:t>Clave: L41311</a:t>
            </a:r>
          </a:p>
          <a:p>
            <a:pPr marL="722313">
              <a:spcAft>
                <a:spcPts val="300"/>
              </a:spcAft>
            </a:pPr>
            <a:endParaRPr lang="es-MX" b="1" dirty="0" smtClean="0">
              <a:latin typeface="Tahoma" pitchFamily="34" charset="0"/>
              <a:ea typeface="Tahoma" pitchFamily="34" charset="0"/>
              <a:cs typeface="Tahoma" pitchFamily="34" charset="0"/>
            </a:endParaRPr>
          </a:p>
          <a:p>
            <a:pPr marL="722313">
              <a:spcAft>
                <a:spcPts val="300"/>
              </a:spcAft>
            </a:pPr>
            <a:r>
              <a:rPr lang="es-MX" sz="1400" b="1" dirty="0" smtClean="0">
                <a:latin typeface="Tahoma" pitchFamily="34" charset="0"/>
                <a:ea typeface="Tahoma" pitchFamily="34" charset="0"/>
                <a:cs typeface="Tahoma" pitchFamily="34" charset="0"/>
              </a:rPr>
              <a:t>LICENCIATURA</a:t>
            </a:r>
            <a:r>
              <a:rPr lang="es-MX" sz="1400" b="1" dirty="0">
                <a:latin typeface="Tahoma" pitchFamily="34" charset="0"/>
                <a:ea typeface="Tahoma" pitchFamily="34" charset="0"/>
                <a:cs typeface="Tahoma" pitchFamily="34" charset="0"/>
              </a:rPr>
              <a:t>:  </a:t>
            </a:r>
            <a:r>
              <a:rPr lang="es-MX" sz="1400" b="1" dirty="0" smtClean="0">
                <a:latin typeface="Tahoma" pitchFamily="34" charset="0"/>
                <a:ea typeface="Tahoma" pitchFamily="34" charset="0"/>
                <a:cs typeface="Tahoma" pitchFamily="34" charset="0"/>
              </a:rPr>
              <a:t>INGENIERÍA </a:t>
            </a:r>
            <a:r>
              <a:rPr lang="es-MX" sz="1400" b="1" dirty="0">
                <a:latin typeface="Tahoma" pitchFamily="34" charset="0"/>
                <a:ea typeface="Tahoma" pitchFamily="34" charset="0"/>
                <a:cs typeface="Tahoma" pitchFamily="34" charset="0"/>
              </a:rPr>
              <a:t>CIVIL</a:t>
            </a:r>
          </a:p>
          <a:p>
            <a:pPr marL="722313">
              <a:spcAft>
                <a:spcPts val="300"/>
              </a:spcAft>
            </a:pPr>
            <a:endParaRPr lang="es-MX" sz="1400" b="1" dirty="0" smtClean="0">
              <a:latin typeface="Tahoma" pitchFamily="34" charset="0"/>
              <a:ea typeface="Tahoma" pitchFamily="34" charset="0"/>
              <a:cs typeface="Tahoma" pitchFamily="34" charset="0"/>
            </a:endParaRPr>
          </a:p>
          <a:p>
            <a:pPr marL="722313">
              <a:spcAft>
                <a:spcPts val="300"/>
              </a:spcAft>
            </a:pPr>
            <a:r>
              <a:rPr lang="es-MX" sz="1400" b="1" dirty="0" smtClean="0">
                <a:latin typeface="Tahoma" pitchFamily="34" charset="0"/>
                <a:ea typeface="Tahoma" pitchFamily="34" charset="0"/>
                <a:cs typeface="Tahoma" pitchFamily="34" charset="0"/>
              </a:rPr>
              <a:t>ORGANISMO EN QUE SE IMPARTE:  FACULTAD DE INGENIERÍA</a:t>
            </a:r>
          </a:p>
          <a:p>
            <a:pPr marL="722313">
              <a:spcAft>
                <a:spcPts val="300"/>
              </a:spcAft>
            </a:pPr>
            <a:endParaRPr lang="es-MX" sz="1400" b="1" dirty="0">
              <a:latin typeface="Tahoma" pitchFamily="34" charset="0"/>
              <a:ea typeface="Tahoma" pitchFamily="34" charset="0"/>
              <a:cs typeface="Tahoma" pitchFamily="34" charset="0"/>
            </a:endParaRPr>
          </a:p>
          <a:p>
            <a:pPr marL="722313">
              <a:spcAft>
                <a:spcPts val="300"/>
              </a:spcAft>
            </a:pPr>
            <a:r>
              <a:rPr lang="es-MX" sz="1400" b="1" dirty="0">
                <a:latin typeface="Tahoma" pitchFamily="34" charset="0"/>
                <a:ea typeface="Tahoma" pitchFamily="34" charset="0"/>
                <a:cs typeface="Tahoma" pitchFamily="34" charset="0"/>
              </a:rPr>
              <a:t>TIPO DE </a:t>
            </a:r>
            <a:r>
              <a:rPr lang="es-MX" sz="1400" b="1" dirty="0" smtClean="0">
                <a:latin typeface="Tahoma" pitchFamily="34" charset="0"/>
                <a:ea typeface="Tahoma" pitchFamily="34" charset="0"/>
                <a:cs typeface="Tahoma" pitchFamily="34" charset="0"/>
              </a:rPr>
              <a:t>MATERIAL:  SÓLO VISIÓN PROYECTABLE</a:t>
            </a:r>
          </a:p>
          <a:p>
            <a:pPr marL="722313">
              <a:spcAft>
                <a:spcPts val="300"/>
              </a:spcAft>
            </a:pPr>
            <a:endParaRPr lang="es-MX" sz="1400" b="1" dirty="0">
              <a:latin typeface="Tahoma" pitchFamily="34" charset="0"/>
              <a:ea typeface="Tahoma" pitchFamily="34" charset="0"/>
              <a:cs typeface="Tahoma" pitchFamily="34" charset="0"/>
            </a:endParaRPr>
          </a:p>
          <a:p>
            <a:pPr marL="722313">
              <a:spcAft>
                <a:spcPts val="300"/>
              </a:spcAft>
            </a:pPr>
            <a:r>
              <a:rPr lang="es-MX" sz="1400" b="1" dirty="0">
                <a:latin typeface="Tahoma" pitchFamily="34" charset="0"/>
                <a:ea typeface="Tahoma" pitchFamily="34" charset="0"/>
                <a:cs typeface="Tahoma" pitchFamily="34" charset="0"/>
              </a:rPr>
              <a:t>FECHA DE ELABORACIÓN:  </a:t>
            </a:r>
            <a:r>
              <a:rPr lang="es-MX" sz="1400" b="1" dirty="0" smtClean="0">
                <a:latin typeface="Tahoma" pitchFamily="34" charset="0"/>
                <a:ea typeface="Tahoma" pitchFamily="34" charset="0"/>
                <a:cs typeface="Tahoma" pitchFamily="34" charset="0"/>
              </a:rPr>
              <a:t>2017-B</a:t>
            </a:r>
            <a:endParaRPr lang="es-MX" sz="1400" b="1" dirty="0">
              <a:latin typeface="Tahoma" pitchFamily="34" charset="0"/>
              <a:ea typeface="Tahoma" pitchFamily="34" charset="0"/>
              <a:cs typeface="Tahoma" pitchFamily="34" charset="0"/>
            </a:endParaRPr>
          </a:p>
          <a:p>
            <a:pPr marL="722313">
              <a:spcAft>
                <a:spcPts val="300"/>
              </a:spcAft>
            </a:pPr>
            <a:endParaRPr lang="es-MX" sz="1400" b="1" dirty="0">
              <a:latin typeface="Tahoma" pitchFamily="34" charset="0"/>
              <a:ea typeface="Tahoma" pitchFamily="34" charset="0"/>
              <a:cs typeface="Tahoma" pitchFamily="34" charset="0"/>
            </a:endParaRPr>
          </a:p>
          <a:p>
            <a:pPr marL="722313">
              <a:spcAft>
                <a:spcPts val="300"/>
              </a:spcAft>
            </a:pPr>
            <a:r>
              <a:rPr lang="es-MX" sz="1400" b="1" dirty="0" smtClean="0">
                <a:latin typeface="Tahoma" pitchFamily="34" charset="0"/>
                <a:ea typeface="Tahoma" pitchFamily="34" charset="0"/>
                <a:cs typeface="Tahoma" pitchFamily="34" charset="0"/>
              </a:rPr>
              <a:t>ELABORADO POR:  </a:t>
            </a:r>
            <a:r>
              <a:rPr lang="es-MX" sz="1400" b="1" dirty="0">
                <a:latin typeface="Tahoma" pitchFamily="34" charset="0"/>
                <a:ea typeface="Tahoma" pitchFamily="34" charset="0"/>
                <a:cs typeface="Tahoma" pitchFamily="34" charset="0"/>
              </a:rPr>
              <a:t>DR. JAVIER GARCÍA </a:t>
            </a:r>
            <a:r>
              <a:rPr lang="es-MX" sz="1400" b="1" dirty="0" smtClean="0">
                <a:latin typeface="Tahoma" pitchFamily="34" charset="0"/>
                <a:ea typeface="Tahoma" pitchFamily="34" charset="0"/>
                <a:cs typeface="Tahoma" pitchFamily="34" charset="0"/>
              </a:rPr>
              <a:t>GUTIÉRREZ</a:t>
            </a:r>
            <a:endParaRPr lang="es-MX" sz="1400" b="1" dirty="0">
              <a:latin typeface="Tahoma" pitchFamily="34" charset="0"/>
              <a:ea typeface="Tahoma" pitchFamily="34" charset="0"/>
              <a:cs typeface="Tahoma" pitchFamily="34" charset="0"/>
            </a:endParaRPr>
          </a:p>
        </p:txBody>
      </p:sp>
      <p:pic>
        <p:nvPicPr>
          <p:cNvPr id="1026" name="Picture 2" descr="http://sc.uaemex.mx/mdci/images/UAEM.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5638" y="476792"/>
            <a:ext cx="1275023" cy="1080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fi.uaemex.mx/mics/images/fi/fi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07364" y="332656"/>
            <a:ext cx="1057124" cy="12829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14074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EJEMPLO</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pic>
        <p:nvPicPr>
          <p:cNvPr id="819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1543532"/>
            <a:ext cx="6980528" cy="46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9" name="8 CuadroTexto"/>
          <p:cNvSpPr txBox="1"/>
          <p:nvPr/>
        </p:nvSpPr>
        <p:spPr>
          <a:xfrm>
            <a:off x="4268122" y="1260049"/>
            <a:ext cx="1295547" cy="584775"/>
          </a:xfrm>
          <a:prstGeom prst="rect">
            <a:avLst/>
          </a:prstGeom>
          <a:noFill/>
        </p:spPr>
        <p:txBody>
          <a:bodyPr wrap="none" rtlCol="0">
            <a:spAutoFit/>
          </a:bodyPr>
          <a:lstStyle/>
          <a:p>
            <a:pPr algn="ctr"/>
            <a:r>
              <a:rPr lang="es-MX" sz="1600" b="1" dirty="0" smtClean="0">
                <a:solidFill>
                  <a:srgbClr val="FF0000"/>
                </a:solidFill>
                <a:latin typeface="Courier New" pitchFamily="49" charset="0"/>
                <a:cs typeface="Courier New" pitchFamily="49" charset="0"/>
              </a:rPr>
              <a:t>Ventana</a:t>
            </a:r>
            <a:br>
              <a:rPr lang="es-MX" sz="1600" b="1" dirty="0" smtClean="0">
                <a:solidFill>
                  <a:srgbClr val="FF0000"/>
                </a:solidFill>
                <a:latin typeface="Courier New" pitchFamily="49" charset="0"/>
                <a:cs typeface="Courier New" pitchFamily="49" charset="0"/>
              </a:rPr>
            </a:br>
            <a:r>
              <a:rPr lang="es-MX" sz="1600" b="1" dirty="0" smtClean="0">
                <a:solidFill>
                  <a:srgbClr val="FF0000"/>
                </a:solidFill>
                <a:latin typeface="Courier New" pitchFamily="49" charset="0"/>
                <a:cs typeface="Courier New" pitchFamily="49" charset="0"/>
              </a:rPr>
              <a:t>de estado</a:t>
            </a:r>
            <a:endParaRPr lang="es-MX" sz="1600" b="1" dirty="0">
              <a:solidFill>
                <a:srgbClr val="FF0000"/>
              </a:solidFill>
              <a:latin typeface="Courier New" pitchFamily="49" charset="0"/>
              <a:cs typeface="Courier New" pitchFamily="49" charset="0"/>
            </a:endParaRPr>
          </a:p>
        </p:txBody>
      </p:sp>
      <p:cxnSp>
        <p:nvCxnSpPr>
          <p:cNvPr id="6" name="5 Conector recto de flecha"/>
          <p:cNvCxnSpPr>
            <a:stCxn id="9" idx="2"/>
          </p:cNvCxnSpPr>
          <p:nvPr/>
        </p:nvCxnSpPr>
        <p:spPr>
          <a:xfrm flipH="1">
            <a:off x="4915895" y="1844824"/>
            <a:ext cx="1" cy="100811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10973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619672" y="2492896"/>
            <a:ext cx="5976664" cy="43204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 name="Marcador de contenido 2"/>
          <p:cNvSpPr>
            <a:spLocks noGrp="1"/>
          </p:cNvSpPr>
          <p:nvPr>
            <p:ph idx="1"/>
          </p:nvPr>
        </p:nvSpPr>
        <p:spPr>
          <a:xfrm>
            <a:off x="1835696" y="980728"/>
            <a:ext cx="5616624" cy="5501319"/>
          </a:xfrm>
        </p:spPr>
        <p:txBody>
          <a:bodyPr>
            <a:noAutofit/>
          </a:bodyPr>
          <a:lstStyle/>
          <a:p>
            <a:pPr marL="0" indent="0" algn="ctr">
              <a:lnSpc>
                <a:spcPct val="150000"/>
              </a:lnSpc>
              <a:buNone/>
            </a:pPr>
            <a:r>
              <a:rPr lang="es-MX" sz="2000" b="1" dirty="0" smtClean="0">
                <a:latin typeface="Tahoma" pitchFamily="34" charset="0"/>
                <a:ea typeface="Tahoma" pitchFamily="34" charset="0"/>
                <a:cs typeface="Tahoma" pitchFamily="34" charset="0"/>
              </a:rPr>
              <a:t>CONTENIDO</a:t>
            </a:r>
          </a:p>
          <a:p>
            <a:pPr marL="0" indent="0">
              <a:lnSpc>
                <a:spcPct val="150000"/>
              </a:lnSpc>
              <a:buNone/>
            </a:pPr>
            <a:endParaRPr lang="es-MX" sz="1800" b="1" dirty="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Programa LINDO</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Sintaxis del programa LINDO</a:t>
            </a:r>
          </a:p>
          <a:p>
            <a:pPr marL="365125" indent="-365125">
              <a:lnSpc>
                <a:spcPct val="150000"/>
              </a:lnSpc>
              <a:buFont typeface="Wingdings" pitchFamily="2" charset="2"/>
              <a:buChar char="v"/>
            </a:pPr>
            <a:r>
              <a:rPr lang="es-MX" sz="1800" dirty="0">
                <a:latin typeface="Tahoma" pitchFamily="34" charset="0"/>
                <a:ea typeface="Tahoma" pitchFamily="34" charset="0"/>
                <a:cs typeface="Tahoma" pitchFamily="34" charset="0"/>
              </a:rPr>
              <a:t>Compilación y ejecución</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Ejercicios de modelación y su ejecución en LINDO</a:t>
            </a:r>
            <a:endParaRPr lang="es-MX" sz="1800"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42719407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SINTAXIS DEL PROGRAMA LINDO</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r>
              <a:rPr lang="es-MX" sz="1600" dirty="0" smtClean="0">
                <a:latin typeface="Tahoma" pitchFamily="34" charset="0"/>
                <a:ea typeface="Tahoma" pitchFamily="34" charset="0"/>
                <a:cs typeface="Tahoma" pitchFamily="34" charset="0"/>
              </a:rPr>
              <a:t>A continuación se listan las principales reglas de escritura del programa </a:t>
            </a:r>
            <a:r>
              <a:rPr lang="es-MX" sz="1600" b="1" dirty="0" smtClean="0">
                <a:latin typeface="Tahoma" pitchFamily="34" charset="0"/>
                <a:ea typeface="Tahoma" pitchFamily="34" charset="0"/>
                <a:cs typeface="Tahoma" pitchFamily="34" charset="0"/>
              </a:rPr>
              <a:t>LINDO</a:t>
            </a:r>
            <a:r>
              <a:rPr lang="es-MX" sz="1600" dirty="0" smtClean="0">
                <a:latin typeface="Tahoma" pitchFamily="34" charset="0"/>
                <a:ea typeface="Tahoma" pitchFamily="34" charset="0"/>
                <a:cs typeface="Tahoma" pitchFamily="34" charset="0"/>
              </a:rPr>
              <a:t>:</a:t>
            </a:r>
          </a:p>
          <a:p>
            <a:pPr marL="0" indent="0">
              <a:lnSpc>
                <a:spcPct val="150000"/>
              </a:lnSpc>
              <a:spcBef>
                <a:spcPts val="0"/>
              </a:spcBef>
              <a:spcAft>
                <a:spcPts val="600"/>
              </a:spcAft>
              <a:buNone/>
            </a:pPr>
            <a:endParaRPr lang="es-MX" sz="1600" dirty="0">
              <a:latin typeface="Tahoma" pitchFamily="34" charset="0"/>
              <a:ea typeface="Tahoma" pitchFamily="34" charset="0"/>
              <a:cs typeface="Tahoma" pitchFamily="34" charset="0"/>
            </a:endParaRPr>
          </a:p>
          <a:p>
            <a:pPr marL="342900" indent="-342900">
              <a:lnSpc>
                <a:spcPct val="150000"/>
              </a:lnSpc>
              <a:spcBef>
                <a:spcPts val="0"/>
              </a:spcBef>
              <a:spcAft>
                <a:spcPts val="600"/>
              </a:spcAft>
              <a:buAutoNum type="arabicPeriod"/>
            </a:pPr>
            <a:r>
              <a:rPr lang="es-MX" sz="1600" b="1" dirty="0" smtClean="0">
                <a:latin typeface="Tahoma" pitchFamily="34" charset="0"/>
                <a:ea typeface="Tahoma" pitchFamily="34" charset="0"/>
                <a:cs typeface="Tahoma" pitchFamily="34" charset="0"/>
              </a:rPr>
              <a:t>No es sensible</a:t>
            </a:r>
            <a:r>
              <a:rPr lang="es-MX" sz="1600" dirty="0" smtClean="0">
                <a:latin typeface="Tahoma" pitchFamily="34" charset="0"/>
                <a:ea typeface="Tahoma" pitchFamily="34" charset="0"/>
                <a:cs typeface="Tahoma" pitchFamily="34" charset="0"/>
              </a:rPr>
              <a:t> al  uso de mayúsculas y minúsculas. </a:t>
            </a:r>
            <a:br>
              <a:rPr lang="es-MX" sz="1600" dirty="0" smtClean="0">
                <a:latin typeface="Tahoma" pitchFamily="34" charset="0"/>
                <a:ea typeface="Tahoma" pitchFamily="34" charset="0"/>
                <a:cs typeface="Tahoma" pitchFamily="34" charset="0"/>
              </a:rPr>
            </a:br>
            <a:r>
              <a:rPr lang="es-MX" sz="1600" dirty="0" smtClean="0">
                <a:latin typeface="Tahoma" pitchFamily="34" charset="0"/>
                <a:ea typeface="Tahoma" pitchFamily="34" charset="0"/>
                <a:cs typeface="Tahoma" pitchFamily="34" charset="0"/>
              </a:rPr>
              <a:t/>
            </a:r>
            <a:br>
              <a:rPr lang="es-MX" sz="1600" dirty="0" smtClean="0">
                <a:latin typeface="Tahoma" pitchFamily="34" charset="0"/>
                <a:ea typeface="Tahoma" pitchFamily="34" charset="0"/>
                <a:cs typeface="Tahoma" pitchFamily="34" charset="0"/>
              </a:rPr>
            </a:br>
            <a:r>
              <a:rPr lang="es-MX" sz="1600" dirty="0" smtClean="0">
                <a:latin typeface="Tahoma" pitchFamily="34" charset="0"/>
                <a:ea typeface="Tahoma" pitchFamily="34" charset="0"/>
                <a:cs typeface="Tahoma" pitchFamily="34" charset="0"/>
              </a:rPr>
              <a:t>Es posible escribir </a:t>
            </a:r>
            <a:r>
              <a:rPr lang="es-MX" sz="1600" dirty="0">
                <a:latin typeface="Tahoma" pitchFamily="34" charset="0"/>
                <a:ea typeface="Tahoma" pitchFamily="34" charset="0"/>
                <a:cs typeface="Tahoma" pitchFamily="34" charset="0"/>
              </a:rPr>
              <a:t>la </a:t>
            </a:r>
            <a:r>
              <a:rPr lang="es-MX" sz="1600" dirty="0" smtClean="0">
                <a:latin typeface="Tahoma" pitchFamily="34" charset="0"/>
                <a:ea typeface="Tahoma" pitchFamily="34" charset="0"/>
                <a:cs typeface="Tahoma" pitchFamily="34" charset="0"/>
              </a:rPr>
              <a:t>función objetivo, o bien, </a:t>
            </a:r>
            <a:r>
              <a:rPr lang="es-MX" sz="1600" dirty="0">
                <a:latin typeface="Tahoma" pitchFamily="34" charset="0"/>
                <a:ea typeface="Tahoma" pitchFamily="34" charset="0"/>
                <a:cs typeface="Tahoma" pitchFamily="34" charset="0"/>
              </a:rPr>
              <a:t>de la forma </a:t>
            </a: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r>
              <a:rPr lang="es-MX" sz="1600" dirty="0" smtClean="0">
                <a:latin typeface="Courier New" pitchFamily="49" charset="0"/>
                <a:ea typeface="Tahoma" pitchFamily="34" charset="0"/>
                <a:cs typeface="Courier New" pitchFamily="49" charset="0"/>
              </a:rPr>
              <a:t>	MAX </a:t>
            </a:r>
            <a:r>
              <a:rPr lang="es-MX" sz="1600" dirty="0">
                <a:latin typeface="Courier New" pitchFamily="49" charset="0"/>
                <a:ea typeface="Tahoma" pitchFamily="34" charset="0"/>
                <a:cs typeface="Courier New" pitchFamily="49" charset="0"/>
              </a:rPr>
              <a:t>3X1 + X2 </a:t>
            </a:r>
          </a:p>
          <a:p>
            <a:pPr marL="365125" indent="-365125">
              <a:lnSpc>
                <a:spcPct val="150000"/>
              </a:lnSpc>
              <a:spcBef>
                <a:spcPts val="0"/>
              </a:spcBef>
              <a:spcAft>
                <a:spcPts val="600"/>
              </a:spcAft>
              <a:buNone/>
            </a:pPr>
            <a:r>
              <a:rPr lang="es-MX" sz="1600" dirty="0" smtClean="0">
                <a:latin typeface="Tahoma" pitchFamily="34" charset="0"/>
                <a:ea typeface="Tahoma" pitchFamily="34" charset="0"/>
                <a:cs typeface="Tahoma" pitchFamily="34" charset="0"/>
              </a:rPr>
              <a:t>	</a:t>
            </a:r>
            <a:br>
              <a:rPr lang="es-MX" sz="1600" dirty="0" smtClean="0">
                <a:latin typeface="Tahoma" pitchFamily="34" charset="0"/>
                <a:ea typeface="Tahoma" pitchFamily="34" charset="0"/>
                <a:cs typeface="Tahoma" pitchFamily="34" charset="0"/>
              </a:rPr>
            </a:br>
            <a:r>
              <a:rPr lang="es-MX" sz="1600" dirty="0" smtClean="0">
                <a:latin typeface="Tahoma" pitchFamily="34" charset="0"/>
                <a:ea typeface="Tahoma" pitchFamily="34" charset="0"/>
                <a:cs typeface="Tahoma" pitchFamily="34" charset="0"/>
              </a:rPr>
              <a:t>o alternativamente: </a:t>
            </a:r>
          </a:p>
          <a:p>
            <a:pPr marL="0" indent="0">
              <a:lnSpc>
                <a:spcPct val="150000"/>
              </a:lnSpc>
              <a:spcBef>
                <a:spcPts val="0"/>
              </a:spcBef>
              <a:spcAft>
                <a:spcPts val="600"/>
              </a:spcAft>
              <a:buNone/>
            </a:pPr>
            <a:r>
              <a:rPr lang="es-MX" sz="1600" dirty="0" smtClean="0">
                <a:latin typeface="Courier New" pitchFamily="49" charset="0"/>
                <a:ea typeface="Tahoma" pitchFamily="34" charset="0"/>
                <a:cs typeface="Courier New" pitchFamily="49" charset="0"/>
              </a:rPr>
              <a:t>	Max </a:t>
            </a:r>
            <a:r>
              <a:rPr lang="es-MX" sz="1600" dirty="0">
                <a:latin typeface="Courier New" pitchFamily="49" charset="0"/>
                <a:ea typeface="Tahoma" pitchFamily="34" charset="0"/>
                <a:cs typeface="Courier New" pitchFamily="49" charset="0"/>
              </a:rPr>
              <a:t>3X1 + X2</a:t>
            </a:r>
          </a:p>
          <a:p>
            <a:pPr marL="0" indent="0">
              <a:lnSpc>
                <a:spcPct val="150000"/>
              </a:lnSpc>
              <a:spcBef>
                <a:spcPts val="0"/>
              </a:spcBef>
              <a:spcAft>
                <a:spcPts val="600"/>
              </a:spcAft>
              <a:buNone/>
            </a:pPr>
            <a:r>
              <a:rPr lang="es-MX" sz="1600" dirty="0" smtClean="0">
                <a:latin typeface="Courier New" pitchFamily="49" charset="0"/>
                <a:ea typeface="Tahoma" pitchFamily="34" charset="0"/>
                <a:cs typeface="Courier New" pitchFamily="49" charset="0"/>
              </a:rPr>
              <a:t>	</a:t>
            </a:r>
            <a:r>
              <a:rPr lang="es-MX" sz="1600" dirty="0" err="1" smtClean="0">
                <a:latin typeface="Courier New" pitchFamily="49" charset="0"/>
                <a:ea typeface="Tahoma" pitchFamily="34" charset="0"/>
                <a:cs typeface="Courier New" pitchFamily="49" charset="0"/>
              </a:rPr>
              <a:t>max</a:t>
            </a:r>
            <a:r>
              <a:rPr lang="es-MX" sz="1600" dirty="0" smtClean="0">
                <a:latin typeface="Courier New" pitchFamily="49" charset="0"/>
                <a:ea typeface="Tahoma" pitchFamily="34" charset="0"/>
                <a:cs typeface="Courier New" pitchFamily="49" charset="0"/>
              </a:rPr>
              <a:t> </a:t>
            </a:r>
            <a:r>
              <a:rPr lang="es-MX" sz="1600" dirty="0">
                <a:latin typeface="Courier New" pitchFamily="49" charset="0"/>
                <a:ea typeface="Tahoma" pitchFamily="34" charset="0"/>
                <a:cs typeface="Courier New" pitchFamily="49" charset="0"/>
              </a:rPr>
              <a:t>3x1 </a:t>
            </a:r>
            <a:r>
              <a:rPr lang="es-MX" sz="1600" dirty="0" smtClean="0">
                <a:latin typeface="Courier New" pitchFamily="49" charset="0"/>
                <a:ea typeface="Tahoma" pitchFamily="34" charset="0"/>
                <a:cs typeface="Courier New" pitchFamily="49" charset="0"/>
              </a:rPr>
              <a:t>+ x2</a:t>
            </a:r>
            <a:endParaRPr lang="es-MX" sz="1600" dirty="0">
              <a:latin typeface="Courier New" pitchFamily="49" charset="0"/>
              <a:ea typeface="Tahoma" pitchFamily="34" charset="0"/>
              <a:cs typeface="Courier New" pitchFamily="49" charset="0"/>
            </a:endParaRP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23411859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SINTAXIS DEL PROGRAMA LINDO</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342900" indent="-342900">
              <a:lnSpc>
                <a:spcPct val="150000"/>
              </a:lnSpc>
              <a:spcBef>
                <a:spcPts val="0"/>
              </a:spcBef>
              <a:spcAft>
                <a:spcPts val="1200"/>
              </a:spcAft>
              <a:buFont typeface="+mj-lt"/>
              <a:buAutoNum type="arabicPeriod" startAt="2"/>
            </a:pPr>
            <a:r>
              <a:rPr lang="es-MX" sz="1600" b="1" dirty="0" smtClean="0">
                <a:latin typeface="Tahoma" pitchFamily="34" charset="0"/>
                <a:ea typeface="Tahoma" pitchFamily="34" charset="0"/>
                <a:cs typeface="Tahoma" pitchFamily="34" charset="0"/>
              </a:rPr>
              <a:t>Sentido de la optimización</a:t>
            </a:r>
            <a:r>
              <a:rPr lang="es-MX" sz="1600" dirty="0" smtClean="0">
                <a:latin typeface="Tahoma" pitchFamily="34" charset="0"/>
                <a:ea typeface="Tahoma" pitchFamily="34" charset="0"/>
                <a:cs typeface="Tahoma" pitchFamily="34" charset="0"/>
              </a:rPr>
              <a:t>. La </a:t>
            </a:r>
            <a:r>
              <a:rPr lang="es-MX" sz="1600" dirty="0">
                <a:latin typeface="Tahoma" pitchFamily="34" charset="0"/>
                <a:ea typeface="Tahoma" pitchFamily="34" charset="0"/>
                <a:cs typeface="Tahoma" pitchFamily="34" charset="0"/>
              </a:rPr>
              <a:t>palabra </a:t>
            </a:r>
            <a:r>
              <a:rPr lang="es-MX" sz="1600" dirty="0" smtClean="0">
                <a:latin typeface="Tahoma" pitchFamily="34" charset="0"/>
                <a:ea typeface="Tahoma" pitchFamily="34" charset="0"/>
                <a:cs typeface="Tahoma" pitchFamily="34" charset="0"/>
              </a:rPr>
              <a:t>con </a:t>
            </a:r>
            <a:r>
              <a:rPr lang="es-MX" sz="1600" dirty="0">
                <a:latin typeface="Tahoma" pitchFamily="34" charset="0"/>
                <a:ea typeface="Tahoma" pitchFamily="34" charset="0"/>
                <a:cs typeface="Tahoma" pitchFamily="34" charset="0"/>
              </a:rPr>
              <a:t>que inicia la función objetivo </a:t>
            </a:r>
            <a:r>
              <a:rPr lang="es-MX" sz="1600" dirty="0" smtClean="0">
                <a:latin typeface="Tahoma" pitchFamily="34" charset="0"/>
                <a:ea typeface="Tahoma" pitchFamily="34" charset="0"/>
                <a:cs typeface="Tahoma" pitchFamily="34" charset="0"/>
              </a:rPr>
              <a:t>es </a:t>
            </a:r>
            <a:r>
              <a:rPr lang="es-MX" sz="1600" b="1" dirty="0" smtClean="0">
                <a:latin typeface="Courier New" pitchFamily="49" charset="0"/>
                <a:ea typeface="Tahoma" pitchFamily="34" charset="0"/>
                <a:cs typeface="Courier New" pitchFamily="49" charset="0"/>
              </a:rPr>
              <a:t>MAX</a:t>
            </a:r>
            <a:r>
              <a:rPr lang="es-MX" sz="1600" dirty="0" smtClean="0">
                <a:latin typeface="Tahoma" pitchFamily="34" charset="0"/>
                <a:ea typeface="Tahoma" pitchFamily="34" charset="0"/>
                <a:cs typeface="Tahoma" pitchFamily="34" charset="0"/>
              </a:rPr>
              <a:t> </a:t>
            </a:r>
            <a:r>
              <a:rPr lang="es-MX" sz="1600" dirty="0">
                <a:latin typeface="Tahoma" pitchFamily="34" charset="0"/>
                <a:ea typeface="Tahoma" pitchFamily="34" charset="0"/>
                <a:cs typeface="Tahoma" pitchFamily="34" charset="0"/>
              </a:rPr>
              <a:t>para maximizar y </a:t>
            </a:r>
            <a:r>
              <a:rPr lang="es-MX" sz="1600" b="1" dirty="0">
                <a:latin typeface="Courier New" pitchFamily="49" charset="0"/>
                <a:ea typeface="Tahoma" pitchFamily="34" charset="0"/>
                <a:cs typeface="Courier New" pitchFamily="49" charset="0"/>
              </a:rPr>
              <a:t>MIN</a:t>
            </a:r>
            <a:r>
              <a:rPr lang="es-MX" sz="1600" dirty="0">
                <a:latin typeface="Tahoma" pitchFamily="34" charset="0"/>
                <a:ea typeface="Tahoma" pitchFamily="34" charset="0"/>
                <a:cs typeface="Tahoma" pitchFamily="34" charset="0"/>
              </a:rPr>
              <a:t> para minimizar.</a:t>
            </a:r>
          </a:p>
          <a:p>
            <a:pPr marL="342900" indent="-342900">
              <a:lnSpc>
                <a:spcPct val="150000"/>
              </a:lnSpc>
              <a:spcBef>
                <a:spcPts val="0"/>
              </a:spcBef>
              <a:spcAft>
                <a:spcPts val="1200"/>
              </a:spcAft>
              <a:buAutoNum type="arabicPeriod" startAt="2"/>
            </a:pPr>
            <a:r>
              <a:rPr lang="es-MX" sz="1600" b="1" dirty="0" smtClean="0">
                <a:latin typeface="Tahoma" pitchFamily="34" charset="0"/>
                <a:ea typeface="Tahoma" pitchFamily="34" charset="0"/>
                <a:cs typeface="Tahoma" pitchFamily="34" charset="0"/>
              </a:rPr>
              <a:t>Sección de restricciones</a:t>
            </a:r>
            <a:r>
              <a:rPr lang="es-MX" sz="1600" dirty="0" smtClean="0">
                <a:latin typeface="Tahoma" pitchFamily="34" charset="0"/>
                <a:ea typeface="Tahoma" pitchFamily="34" charset="0"/>
                <a:cs typeface="Tahoma" pitchFamily="34" charset="0"/>
              </a:rPr>
              <a:t>. Las palabras </a:t>
            </a:r>
            <a:r>
              <a:rPr lang="es-MX" sz="1600" dirty="0" smtClean="0">
                <a:latin typeface="Courier New" pitchFamily="49" charset="0"/>
                <a:ea typeface="Tahoma" pitchFamily="34" charset="0"/>
                <a:cs typeface="Courier New" pitchFamily="49" charset="0"/>
              </a:rPr>
              <a:t>s.t.</a:t>
            </a:r>
            <a:r>
              <a:rPr lang="es-MX" sz="1600" dirty="0" smtClean="0">
                <a:latin typeface="Tahoma" pitchFamily="34" charset="0"/>
                <a:ea typeface="Tahoma" pitchFamily="34" charset="0"/>
                <a:cs typeface="Tahoma" pitchFamily="34" charset="0"/>
              </a:rPr>
              <a:t>  de </a:t>
            </a:r>
            <a:r>
              <a:rPr lang="es-MX" sz="1600" dirty="0" err="1" smtClean="0">
                <a:latin typeface="Tahoma" pitchFamily="34" charset="0"/>
                <a:ea typeface="Tahoma" pitchFamily="34" charset="0"/>
                <a:cs typeface="Tahoma" pitchFamily="34" charset="0"/>
              </a:rPr>
              <a:t>subject</a:t>
            </a:r>
            <a:r>
              <a:rPr lang="es-MX" sz="1600" dirty="0" smtClean="0">
                <a:latin typeface="Tahoma" pitchFamily="34" charset="0"/>
                <a:ea typeface="Tahoma" pitchFamily="34" charset="0"/>
                <a:cs typeface="Tahoma" pitchFamily="34" charset="0"/>
              </a:rPr>
              <a:t> </a:t>
            </a:r>
            <a:r>
              <a:rPr lang="es-MX" sz="1600" dirty="0" err="1">
                <a:latin typeface="Tahoma" pitchFamily="34" charset="0"/>
                <a:ea typeface="Tahoma" pitchFamily="34" charset="0"/>
                <a:cs typeface="Tahoma" pitchFamily="34" charset="0"/>
              </a:rPr>
              <a:t>to</a:t>
            </a:r>
            <a:r>
              <a:rPr lang="es-MX" sz="1600" dirty="0">
                <a:latin typeface="Tahoma" pitchFamily="34" charset="0"/>
                <a:ea typeface="Tahoma" pitchFamily="34" charset="0"/>
                <a:cs typeface="Tahoma" pitchFamily="34" charset="0"/>
              </a:rPr>
              <a:t> (sujeto a, en inglés) </a:t>
            </a:r>
            <a:r>
              <a:rPr lang="es-MX" sz="1600" dirty="0" smtClean="0">
                <a:latin typeface="Tahoma" pitchFamily="34" charset="0"/>
                <a:ea typeface="Tahoma" pitchFamily="34" charset="0"/>
                <a:cs typeface="Tahoma" pitchFamily="34" charset="0"/>
              </a:rPr>
              <a:t>o de </a:t>
            </a:r>
            <a:r>
              <a:rPr lang="es-MX" sz="1600" dirty="0" err="1">
                <a:latin typeface="Tahoma" pitchFamily="34" charset="0"/>
                <a:ea typeface="Tahoma" pitchFamily="34" charset="0"/>
                <a:cs typeface="Tahoma" pitchFamily="34" charset="0"/>
              </a:rPr>
              <a:t>such</a:t>
            </a:r>
            <a:r>
              <a:rPr lang="es-MX" sz="1600" dirty="0">
                <a:latin typeface="Tahoma" pitchFamily="34" charset="0"/>
                <a:ea typeface="Tahoma" pitchFamily="34" charset="0"/>
                <a:cs typeface="Tahoma" pitchFamily="34" charset="0"/>
              </a:rPr>
              <a:t> </a:t>
            </a:r>
            <a:r>
              <a:rPr lang="es-MX" sz="1600" dirty="0" err="1">
                <a:latin typeface="Tahoma" pitchFamily="34" charset="0"/>
                <a:ea typeface="Tahoma" pitchFamily="34" charset="0"/>
                <a:cs typeface="Tahoma" pitchFamily="34" charset="0"/>
              </a:rPr>
              <a:t>that</a:t>
            </a:r>
            <a:r>
              <a:rPr lang="es-MX" sz="1600" dirty="0">
                <a:latin typeface="Tahoma" pitchFamily="34" charset="0"/>
                <a:ea typeface="Tahoma" pitchFamily="34" charset="0"/>
                <a:cs typeface="Tahoma" pitchFamily="34" charset="0"/>
              </a:rPr>
              <a:t> (tal que, en inglés</a:t>
            </a:r>
            <a:r>
              <a:rPr lang="es-MX" sz="1600" dirty="0" smtClean="0">
                <a:latin typeface="Tahoma" pitchFamily="34" charset="0"/>
                <a:ea typeface="Tahoma" pitchFamily="34" charset="0"/>
                <a:cs typeface="Tahoma" pitchFamily="34" charset="0"/>
              </a:rPr>
              <a:t>). Es posible usar </a:t>
            </a:r>
            <a:r>
              <a:rPr lang="es-MX" sz="1600" b="1" dirty="0" smtClean="0">
                <a:latin typeface="Courier New" pitchFamily="49" charset="0"/>
                <a:ea typeface="Tahoma" pitchFamily="34" charset="0"/>
                <a:cs typeface="Courier New" pitchFamily="49" charset="0"/>
              </a:rPr>
              <a:t>ST</a:t>
            </a:r>
            <a:r>
              <a:rPr lang="es-MX" sz="1600" dirty="0" smtClean="0">
                <a:latin typeface="Tahoma" pitchFamily="34" charset="0"/>
                <a:ea typeface="Tahoma" pitchFamily="34" charset="0"/>
                <a:cs typeface="Tahoma" pitchFamily="34" charset="0"/>
              </a:rPr>
              <a:t>, </a:t>
            </a:r>
            <a:r>
              <a:rPr lang="es-MX" sz="1600" dirty="0" smtClean="0">
                <a:latin typeface="Courier New" pitchFamily="49" charset="0"/>
                <a:ea typeface="Tahoma" pitchFamily="34" charset="0"/>
                <a:cs typeface="Courier New" pitchFamily="49" charset="0"/>
              </a:rPr>
              <a:t>SUBJECT TO</a:t>
            </a:r>
            <a:r>
              <a:rPr lang="es-MX" sz="1600" dirty="0" smtClean="0">
                <a:latin typeface="Tahoma" pitchFamily="34" charset="0"/>
                <a:ea typeface="Tahoma" pitchFamily="34" charset="0"/>
                <a:cs typeface="Tahoma" pitchFamily="34" charset="0"/>
              </a:rPr>
              <a:t> </a:t>
            </a:r>
            <a:r>
              <a:rPr lang="es-MX" sz="1600" dirty="0">
                <a:latin typeface="Tahoma" pitchFamily="34" charset="0"/>
                <a:ea typeface="Tahoma" pitchFamily="34" charset="0"/>
                <a:cs typeface="Tahoma" pitchFamily="34" charset="0"/>
              </a:rPr>
              <a:t>o </a:t>
            </a:r>
            <a:r>
              <a:rPr lang="es-MX" sz="1600" dirty="0">
                <a:latin typeface="Courier New" pitchFamily="49" charset="0"/>
                <a:ea typeface="Tahoma" pitchFamily="34" charset="0"/>
                <a:cs typeface="Courier New" pitchFamily="49" charset="0"/>
              </a:rPr>
              <a:t>SUCH </a:t>
            </a:r>
            <a:r>
              <a:rPr lang="es-MX" sz="1600" dirty="0" smtClean="0">
                <a:latin typeface="Courier New" pitchFamily="49" charset="0"/>
                <a:ea typeface="Tahoma" pitchFamily="34" charset="0"/>
                <a:cs typeface="Courier New" pitchFamily="49" charset="0"/>
              </a:rPr>
              <a:t>THAT</a:t>
            </a:r>
            <a:r>
              <a:rPr lang="es-MX" sz="1600" dirty="0" smtClean="0">
                <a:latin typeface="Tahoma" pitchFamily="34" charset="0"/>
                <a:ea typeface="Tahoma" pitchFamily="34" charset="0"/>
                <a:cs typeface="Tahoma" pitchFamily="34" charset="0"/>
              </a:rPr>
              <a:t>.</a:t>
            </a:r>
          </a:p>
          <a:p>
            <a:pPr marL="342900" indent="-342900">
              <a:lnSpc>
                <a:spcPct val="150000"/>
              </a:lnSpc>
              <a:spcBef>
                <a:spcPts val="0"/>
              </a:spcBef>
              <a:spcAft>
                <a:spcPts val="1200"/>
              </a:spcAft>
              <a:buAutoNum type="arabicPeriod" startAt="2"/>
            </a:pPr>
            <a:r>
              <a:rPr lang="es-MX" sz="1600" b="1" dirty="0" smtClean="0">
                <a:latin typeface="Tahoma" pitchFamily="34" charset="0"/>
                <a:ea typeface="Tahoma" pitchFamily="34" charset="0"/>
                <a:cs typeface="Tahoma" pitchFamily="34" charset="0"/>
              </a:rPr>
              <a:t>Desigualdades</a:t>
            </a:r>
            <a:r>
              <a:rPr lang="es-MX" sz="1600" dirty="0" smtClean="0">
                <a:latin typeface="Tahoma" pitchFamily="34" charset="0"/>
                <a:ea typeface="Tahoma" pitchFamily="34" charset="0"/>
                <a:cs typeface="Tahoma" pitchFamily="34" charset="0"/>
              </a:rPr>
              <a:t>. </a:t>
            </a:r>
            <a:r>
              <a:rPr lang="es-MX" sz="1600" dirty="0">
                <a:latin typeface="Tahoma" pitchFamily="34" charset="0"/>
                <a:ea typeface="Tahoma" pitchFamily="34" charset="0"/>
                <a:cs typeface="Tahoma" pitchFamily="34" charset="0"/>
              </a:rPr>
              <a:t>Para LINDO, las </a:t>
            </a:r>
            <a:r>
              <a:rPr lang="es-MX" sz="1600" dirty="0" smtClean="0">
                <a:latin typeface="Tahoma" pitchFamily="34" charset="0"/>
                <a:ea typeface="Tahoma" pitchFamily="34" charset="0"/>
                <a:cs typeface="Tahoma" pitchFamily="34" charset="0"/>
              </a:rPr>
              <a:t>desigualdades siempre </a:t>
            </a:r>
            <a:r>
              <a:rPr lang="es-MX" sz="1600" dirty="0">
                <a:latin typeface="Tahoma" pitchFamily="34" charset="0"/>
                <a:ea typeface="Tahoma" pitchFamily="34" charset="0"/>
                <a:cs typeface="Tahoma" pitchFamily="34" charset="0"/>
              </a:rPr>
              <a:t>incluyen la igualdad, por lo cual escribir </a:t>
            </a:r>
            <a:r>
              <a:rPr lang="es-MX" sz="1600" dirty="0" smtClean="0">
                <a:latin typeface="Tahoma" pitchFamily="34" charset="0"/>
                <a:ea typeface="Tahoma" pitchFamily="34" charset="0"/>
                <a:cs typeface="Tahoma" pitchFamily="34" charset="0"/>
              </a:rPr>
              <a:t>simplemente </a:t>
            </a:r>
            <a:r>
              <a:rPr lang="es-MX" sz="1600" b="1" dirty="0" smtClean="0">
                <a:latin typeface="Courier New" pitchFamily="49" charset="0"/>
                <a:ea typeface="Tahoma" pitchFamily="34" charset="0"/>
                <a:cs typeface="Courier New" pitchFamily="49" charset="0"/>
              </a:rPr>
              <a:t>&lt;</a:t>
            </a:r>
            <a:r>
              <a:rPr lang="es-MX" sz="1600" dirty="0" smtClean="0">
                <a:latin typeface="Tahoma" pitchFamily="34" charset="0"/>
                <a:ea typeface="Tahoma" pitchFamily="34" charset="0"/>
                <a:cs typeface="Tahoma" pitchFamily="34" charset="0"/>
              </a:rPr>
              <a:t> </a:t>
            </a:r>
            <a:r>
              <a:rPr lang="es-MX" sz="1600" dirty="0">
                <a:latin typeface="Tahoma" pitchFamily="34" charset="0"/>
                <a:ea typeface="Tahoma" pitchFamily="34" charset="0"/>
                <a:cs typeface="Tahoma" pitchFamily="34" charset="0"/>
              </a:rPr>
              <a:t>en el código es equivalente al </a:t>
            </a:r>
            <a:r>
              <a:rPr lang="es-MX" sz="1600" dirty="0" smtClean="0">
                <a:latin typeface="Tahoma" pitchFamily="34" charset="0"/>
                <a:ea typeface="Tahoma" pitchFamily="34" charset="0"/>
                <a:cs typeface="Tahoma" pitchFamily="34" charset="0"/>
              </a:rPr>
              <a:t>operador matemático </a:t>
            </a:r>
            <a:r>
              <a:rPr lang="es-MX" sz="1600" dirty="0">
                <a:latin typeface="Courier New" pitchFamily="49" charset="0"/>
                <a:ea typeface="Tahoma" pitchFamily="34" charset="0"/>
                <a:cs typeface="Courier New" pitchFamily="49" charset="0"/>
                <a:sym typeface="Symbol"/>
              </a:rPr>
              <a:t></a:t>
            </a:r>
            <a:r>
              <a:rPr lang="es-MX" sz="1600" dirty="0" smtClean="0">
                <a:latin typeface="Tahoma" pitchFamily="34" charset="0"/>
                <a:ea typeface="Tahoma" pitchFamily="34" charset="0"/>
                <a:cs typeface="Tahoma" pitchFamily="34" charset="0"/>
              </a:rPr>
              <a:t>, </a:t>
            </a:r>
            <a:r>
              <a:rPr lang="es-MX" sz="1600" dirty="0">
                <a:latin typeface="Tahoma" pitchFamily="34" charset="0"/>
                <a:ea typeface="Tahoma" pitchFamily="34" charset="0"/>
                <a:cs typeface="Tahoma" pitchFamily="34" charset="0"/>
              </a:rPr>
              <a:t>pero si se prefiere, LINDO también </a:t>
            </a:r>
            <a:r>
              <a:rPr lang="es-MX" sz="1600" dirty="0" smtClean="0">
                <a:latin typeface="Tahoma" pitchFamily="34" charset="0"/>
                <a:ea typeface="Tahoma" pitchFamily="34" charset="0"/>
                <a:cs typeface="Tahoma" pitchFamily="34" charset="0"/>
              </a:rPr>
              <a:t>admite </a:t>
            </a:r>
            <a:r>
              <a:rPr lang="es-MX" sz="1600" b="1" dirty="0" smtClean="0">
                <a:latin typeface="Courier New" pitchFamily="49" charset="0"/>
                <a:ea typeface="Tahoma" pitchFamily="34" charset="0"/>
                <a:cs typeface="Courier New" pitchFamily="49" charset="0"/>
              </a:rPr>
              <a:t>&lt;=</a:t>
            </a:r>
            <a:r>
              <a:rPr lang="es-MX" sz="1600" dirty="0" smtClean="0">
                <a:latin typeface="Tahoma" pitchFamily="34" charset="0"/>
                <a:ea typeface="Tahoma" pitchFamily="34" charset="0"/>
                <a:cs typeface="Tahoma" pitchFamily="34" charset="0"/>
              </a:rPr>
              <a:t>. </a:t>
            </a:r>
            <a:r>
              <a:rPr lang="es-MX" sz="1600" dirty="0">
                <a:latin typeface="Tahoma" pitchFamily="34" charset="0"/>
                <a:ea typeface="Tahoma" pitchFamily="34" charset="0"/>
                <a:cs typeface="Tahoma" pitchFamily="34" charset="0"/>
              </a:rPr>
              <a:t>Similarmente para </a:t>
            </a:r>
            <a:r>
              <a:rPr lang="es-MX" sz="1600" dirty="0" smtClean="0">
                <a:latin typeface="Courier New" pitchFamily="49" charset="0"/>
                <a:ea typeface="Tahoma" pitchFamily="34" charset="0"/>
                <a:cs typeface="Courier New" pitchFamily="49" charset="0"/>
                <a:sym typeface="Symbol"/>
              </a:rPr>
              <a:t></a:t>
            </a:r>
            <a:r>
              <a:rPr lang="es-MX" sz="1600" dirty="0" smtClean="0">
                <a:latin typeface="Tahoma" pitchFamily="34" charset="0"/>
                <a:ea typeface="Tahoma" pitchFamily="34" charset="0"/>
                <a:cs typeface="Tahoma" pitchFamily="34" charset="0"/>
              </a:rPr>
              <a:t>.</a:t>
            </a:r>
          </a:p>
          <a:p>
            <a:pPr marL="342900" indent="-342900">
              <a:lnSpc>
                <a:spcPct val="150000"/>
              </a:lnSpc>
              <a:spcBef>
                <a:spcPts val="0"/>
              </a:spcBef>
              <a:spcAft>
                <a:spcPts val="1200"/>
              </a:spcAft>
              <a:buAutoNum type="arabicPeriod" startAt="2"/>
            </a:pPr>
            <a:r>
              <a:rPr lang="es-MX" sz="1600" b="1" dirty="0">
                <a:latin typeface="Tahoma" pitchFamily="34" charset="0"/>
                <a:ea typeface="Tahoma" pitchFamily="34" charset="0"/>
                <a:cs typeface="Tahoma" pitchFamily="34" charset="0"/>
              </a:rPr>
              <a:t>No </a:t>
            </a:r>
            <a:r>
              <a:rPr lang="es-MX" sz="1600" b="1" dirty="0" smtClean="0">
                <a:latin typeface="Tahoma" pitchFamily="34" charset="0"/>
                <a:ea typeface="Tahoma" pitchFamily="34" charset="0"/>
                <a:cs typeface="Tahoma" pitchFamily="34" charset="0"/>
              </a:rPr>
              <a:t>negatividad</a:t>
            </a:r>
            <a:r>
              <a:rPr lang="es-MX" sz="1600" dirty="0" smtClean="0">
                <a:latin typeface="Tahoma" pitchFamily="34" charset="0"/>
                <a:ea typeface="Tahoma" pitchFamily="34" charset="0"/>
                <a:cs typeface="Tahoma" pitchFamily="34" charset="0"/>
              </a:rPr>
              <a:t>. Por </a:t>
            </a:r>
            <a:r>
              <a:rPr lang="es-MX" sz="1600" dirty="0">
                <a:latin typeface="Tahoma" pitchFamily="34" charset="0"/>
                <a:ea typeface="Tahoma" pitchFamily="34" charset="0"/>
                <a:cs typeface="Tahoma" pitchFamily="34" charset="0"/>
              </a:rPr>
              <a:t>defecto las </a:t>
            </a:r>
            <a:r>
              <a:rPr lang="es-MX" sz="1600" dirty="0" smtClean="0">
                <a:latin typeface="Tahoma" pitchFamily="34" charset="0"/>
                <a:ea typeface="Tahoma" pitchFamily="34" charset="0"/>
                <a:cs typeface="Tahoma" pitchFamily="34" charset="0"/>
              </a:rPr>
              <a:t>variables son </a:t>
            </a:r>
            <a:r>
              <a:rPr lang="es-MX" sz="1600" dirty="0">
                <a:latin typeface="Tahoma" pitchFamily="34" charset="0"/>
                <a:ea typeface="Tahoma" pitchFamily="34" charset="0"/>
                <a:cs typeface="Tahoma" pitchFamily="34" charset="0"/>
              </a:rPr>
              <a:t>siempre </a:t>
            </a:r>
            <a:r>
              <a:rPr lang="es-MX" sz="1600" u="sng" dirty="0">
                <a:latin typeface="Tahoma" pitchFamily="34" charset="0"/>
                <a:ea typeface="Tahoma" pitchFamily="34" charset="0"/>
                <a:cs typeface="Tahoma" pitchFamily="34" charset="0"/>
              </a:rPr>
              <a:t>no negativas</a:t>
            </a:r>
            <a:r>
              <a:rPr lang="es-MX" sz="1600" dirty="0">
                <a:latin typeface="Tahoma" pitchFamily="34" charset="0"/>
                <a:ea typeface="Tahoma" pitchFamily="34" charset="0"/>
                <a:cs typeface="Tahoma" pitchFamily="34" charset="0"/>
              </a:rPr>
              <a:t>, por lo cual no </a:t>
            </a:r>
            <a:r>
              <a:rPr lang="es-MX" sz="1600" dirty="0" smtClean="0">
                <a:latin typeface="Tahoma" pitchFamily="34" charset="0"/>
                <a:ea typeface="Tahoma" pitchFamily="34" charset="0"/>
                <a:cs typeface="Tahoma" pitchFamily="34" charset="0"/>
              </a:rPr>
              <a:t>es </a:t>
            </a:r>
            <a:r>
              <a:rPr lang="es-MX" sz="1600" dirty="0">
                <a:latin typeface="Tahoma" pitchFamily="34" charset="0"/>
                <a:ea typeface="Tahoma" pitchFamily="34" charset="0"/>
                <a:cs typeface="Tahoma" pitchFamily="34" charset="0"/>
              </a:rPr>
              <a:t>necesario especificar </a:t>
            </a:r>
            <a:r>
              <a:rPr lang="es-MX" sz="1600" dirty="0" smtClean="0">
                <a:latin typeface="Tahoma" pitchFamily="34" charset="0"/>
                <a:ea typeface="Tahoma" pitchFamily="34" charset="0"/>
                <a:cs typeface="Tahoma" pitchFamily="34" charset="0"/>
              </a:rPr>
              <a:t>las restricciones lógicas </a:t>
            </a:r>
            <a:r>
              <a:rPr lang="es-MX" sz="1600" dirty="0">
                <a:latin typeface="Tahoma" pitchFamily="34" charset="0"/>
                <a:ea typeface="Tahoma" pitchFamily="34" charset="0"/>
                <a:cs typeface="Tahoma" pitchFamily="34" charset="0"/>
              </a:rPr>
              <a:t>x1, x2 </a:t>
            </a:r>
            <a:r>
              <a:rPr lang="es-MX" sz="1600" dirty="0">
                <a:latin typeface="Courier New" pitchFamily="49" charset="0"/>
                <a:ea typeface="Tahoma" pitchFamily="34" charset="0"/>
                <a:cs typeface="Courier New" pitchFamily="49" charset="0"/>
                <a:sym typeface="Symbol"/>
              </a:rPr>
              <a:t> </a:t>
            </a:r>
            <a:r>
              <a:rPr lang="es-MX" sz="1600" dirty="0" smtClean="0">
                <a:latin typeface="Tahoma" pitchFamily="34" charset="0"/>
                <a:ea typeface="Tahoma" pitchFamily="34" charset="0"/>
                <a:cs typeface="Tahoma" pitchFamily="34" charset="0"/>
              </a:rPr>
              <a:t>0</a:t>
            </a:r>
            <a:r>
              <a:rPr lang="es-MX" sz="1600" dirty="0">
                <a:latin typeface="Tahoma" pitchFamily="34" charset="0"/>
                <a:ea typeface="Tahoma" pitchFamily="34" charset="0"/>
                <a:cs typeface="Tahoma" pitchFamily="34" charset="0"/>
              </a:rPr>
              <a:t>.</a:t>
            </a:r>
            <a:endParaRPr lang="es-MX" sz="1600" dirty="0" smtClean="0">
              <a:latin typeface="Tahoma" pitchFamily="34" charset="0"/>
              <a:ea typeface="Tahoma" pitchFamily="34" charset="0"/>
              <a:cs typeface="Tahoma" pitchFamily="34" charset="0"/>
            </a:endParaRPr>
          </a:p>
          <a:p>
            <a:pPr marL="342900" indent="-342900">
              <a:lnSpc>
                <a:spcPct val="150000"/>
              </a:lnSpc>
              <a:spcBef>
                <a:spcPts val="0"/>
              </a:spcBef>
              <a:spcAft>
                <a:spcPts val="600"/>
              </a:spcAft>
              <a:buAutoNum type="arabicPeriod" startAt="2"/>
            </a:pPr>
            <a:endParaRPr lang="es-MX" sz="1600" dirty="0">
              <a:latin typeface="Courier New" pitchFamily="49" charset="0"/>
              <a:ea typeface="Tahoma" pitchFamily="34" charset="0"/>
              <a:cs typeface="Courier New" pitchFamily="49" charset="0"/>
            </a:endParaRP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39686469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SINTAXIS DEL PROGRAMA LINDO</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342900" indent="-342900">
              <a:lnSpc>
                <a:spcPct val="150000"/>
              </a:lnSpc>
              <a:spcBef>
                <a:spcPts val="0"/>
              </a:spcBef>
              <a:spcAft>
                <a:spcPts val="1200"/>
              </a:spcAft>
              <a:buFont typeface="+mj-lt"/>
              <a:buAutoNum type="arabicPeriod" startAt="6"/>
            </a:pPr>
            <a:r>
              <a:rPr lang="es-MX" sz="1600" b="1" dirty="0">
                <a:latin typeface="Tahoma" pitchFamily="34" charset="0"/>
                <a:ea typeface="Tahoma" pitchFamily="34" charset="0"/>
                <a:cs typeface="Tahoma" pitchFamily="34" charset="0"/>
              </a:rPr>
              <a:t>Nombres de las </a:t>
            </a:r>
            <a:r>
              <a:rPr lang="es-MX" sz="1600" b="1" dirty="0" smtClean="0">
                <a:latin typeface="Tahoma" pitchFamily="34" charset="0"/>
                <a:ea typeface="Tahoma" pitchFamily="34" charset="0"/>
                <a:cs typeface="Tahoma" pitchFamily="34" charset="0"/>
              </a:rPr>
              <a:t>variables</a:t>
            </a:r>
            <a:r>
              <a:rPr lang="es-MX" sz="1600" dirty="0" smtClean="0">
                <a:latin typeface="Tahoma" pitchFamily="34" charset="0"/>
                <a:ea typeface="Tahoma" pitchFamily="34" charset="0"/>
                <a:cs typeface="Tahoma" pitchFamily="34" charset="0"/>
              </a:rPr>
              <a:t>. </a:t>
            </a:r>
            <a:r>
              <a:rPr lang="es-MX" sz="1600" dirty="0">
                <a:latin typeface="Tahoma" pitchFamily="34" charset="0"/>
                <a:ea typeface="Tahoma" pitchFamily="34" charset="0"/>
                <a:cs typeface="Tahoma" pitchFamily="34" charset="0"/>
              </a:rPr>
              <a:t>Los nombres de las </a:t>
            </a:r>
            <a:r>
              <a:rPr lang="es-MX" sz="1600" dirty="0" smtClean="0">
                <a:latin typeface="Tahoma" pitchFamily="34" charset="0"/>
                <a:ea typeface="Tahoma" pitchFamily="34" charset="0"/>
                <a:cs typeface="Tahoma" pitchFamily="34" charset="0"/>
              </a:rPr>
              <a:t>variables deben </a:t>
            </a:r>
            <a:r>
              <a:rPr lang="es-MX" sz="1600" dirty="0">
                <a:latin typeface="Tahoma" pitchFamily="34" charset="0"/>
                <a:ea typeface="Tahoma" pitchFamily="34" charset="0"/>
                <a:cs typeface="Tahoma" pitchFamily="34" charset="0"/>
              </a:rPr>
              <a:t>comenzar con un carácter alfabético (A a </a:t>
            </a:r>
            <a:r>
              <a:rPr lang="es-MX" sz="1600" dirty="0" smtClean="0">
                <a:latin typeface="Tahoma" pitchFamily="34" charset="0"/>
                <a:ea typeface="Tahoma" pitchFamily="34" charset="0"/>
                <a:cs typeface="Tahoma" pitchFamily="34" charset="0"/>
              </a:rPr>
              <a:t>la Z</a:t>
            </a:r>
            <a:r>
              <a:rPr lang="es-MX" sz="1600" dirty="0">
                <a:latin typeface="Tahoma" pitchFamily="34" charset="0"/>
                <a:ea typeface="Tahoma" pitchFamily="34" charset="0"/>
                <a:cs typeface="Tahoma" pitchFamily="34" charset="0"/>
              </a:rPr>
              <a:t>) seguido de hasta siete caracteres </a:t>
            </a:r>
            <a:r>
              <a:rPr lang="es-MX" sz="1600" dirty="0" smtClean="0">
                <a:latin typeface="Tahoma" pitchFamily="34" charset="0"/>
                <a:ea typeface="Tahoma" pitchFamily="34" charset="0"/>
                <a:cs typeface="Tahoma" pitchFamily="34" charset="0"/>
              </a:rPr>
              <a:t>que excluyan los </a:t>
            </a:r>
            <a:r>
              <a:rPr lang="es-MX" sz="1600" dirty="0">
                <a:latin typeface="Tahoma" pitchFamily="34" charset="0"/>
                <a:ea typeface="Tahoma" pitchFamily="34" charset="0"/>
                <a:cs typeface="Tahoma" pitchFamily="34" charset="0"/>
              </a:rPr>
              <a:t>símbolos </a:t>
            </a:r>
            <a:r>
              <a:rPr lang="es-MX" sz="1600" dirty="0">
                <a:latin typeface="Courier New" pitchFamily="49" charset="0"/>
                <a:ea typeface="Tahoma" pitchFamily="34" charset="0"/>
                <a:cs typeface="Courier New" pitchFamily="49" charset="0"/>
              </a:rPr>
              <a:t>! ) + - = &gt; </a:t>
            </a:r>
            <a:r>
              <a:rPr lang="es-MX" sz="1600" dirty="0" smtClean="0">
                <a:latin typeface="Courier New" pitchFamily="49" charset="0"/>
                <a:ea typeface="Tahoma" pitchFamily="34" charset="0"/>
                <a:cs typeface="Courier New" pitchFamily="49" charset="0"/>
              </a:rPr>
              <a:t>&lt;</a:t>
            </a:r>
            <a:r>
              <a:rPr lang="es-MX" sz="1600" dirty="0" smtClean="0">
                <a:latin typeface="Tahoma" pitchFamily="34" charset="0"/>
                <a:ea typeface="Tahoma" pitchFamily="34" charset="0"/>
                <a:cs typeface="Tahoma" pitchFamily="34" charset="0"/>
              </a:rPr>
              <a:t>.</a:t>
            </a:r>
            <a:br>
              <a:rPr lang="es-MX" sz="1600" dirty="0" smtClean="0">
                <a:latin typeface="Tahoma" pitchFamily="34" charset="0"/>
                <a:ea typeface="Tahoma" pitchFamily="34" charset="0"/>
                <a:cs typeface="Tahoma" pitchFamily="34" charset="0"/>
              </a:rPr>
            </a:br>
            <a:r>
              <a:rPr lang="es-MX" sz="200" dirty="0" smtClean="0">
                <a:latin typeface="Tahoma" pitchFamily="34" charset="0"/>
                <a:ea typeface="Tahoma" pitchFamily="34" charset="0"/>
                <a:cs typeface="Tahoma" pitchFamily="34" charset="0"/>
              </a:rPr>
              <a:t/>
            </a:r>
            <a:br>
              <a:rPr lang="es-MX" sz="200" dirty="0" smtClean="0">
                <a:latin typeface="Tahoma" pitchFamily="34" charset="0"/>
                <a:ea typeface="Tahoma" pitchFamily="34" charset="0"/>
                <a:cs typeface="Tahoma" pitchFamily="34" charset="0"/>
              </a:rPr>
            </a:br>
            <a:r>
              <a:rPr lang="es-MX" sz="1600" dirty="0" smtClean="0">
                <a:latin typeface="Tahoma" pitchFamily="34" charset="0"/>
                <a:ea typeface="Tahoma" pitchFamily="34" charset="0"/>
                <a:cs typeface="Tahoma" pitchFamily="34" charset="0"/>
              </a:rPr>
              <a:t>Por ejemplo: </a:t>
            </a:r>
            <a:r>
              <a:rPr lang="es-MX" sz="1600" dirty="0">
                <a:latin typeface="Courier New" pitchFamily="49" charset="0"/>
                <a:ea typeface="Tahoma" pitchFamily="34" charset="0"/>
                <a:cs typeface="Courier New" pitchFamily="49" charset="0"/>
              </a:rPr>
              <a:t>X</a:t>
            </a:r>
            <a:r>
              <a:rPr lang="es-MX" sz="1600" dirty="0">
                <a:latin typeface="Tahoma" pitchFamily="34" charset="0"/>
                <a:ea typeface="Tahoma" pitchFamily="34" charset="0"/>
                <a:cs typeface="Tahoma" pitchFamily="34" charset="0"/>
              </a:rPr>
              <a:t> , </a:t>
            </a:r>
            <a:r>
              <a:rPr lang="es-MX" sz="1600" dirty="0">
                <a:latin typeface="Courier New" pitchFamily="49" charset="0"/>
                <a:ea typeface="Tahoma" pitchFamily="34" charset="0"/>
                <a:cs typeface="Courier New" pitchFamily="49" charset="0"/>
              </a:rPr>
              <a:t>Y12 </a:t>
            </a:r>
            <a:r>
              <a:rPr lang="es-MX" sz="1600" dirty="0" smtClean="0">
                <a:latin typeface="Tahoma" pitchFamily="34" charset="0"/>
                <a:ea typeface="Tahoma" pitchFamily="34" charset="0"/>
                <a:cs typeface="Tahoma" pitchFamily="34" charset="0"/>
              </a:rPr>
              <a:t>, </a:t>
            </a:r>
            <a:r>
              <a:rPr lang="es-MX" sz="1600" dirty="0" smtClean="0">
                <a:latin typeface="Courier New" pitchFamily="49" charset="0"/>
                <a:ea typeface="Tahoma" pitchFamily="34" charset="0"/>
                <a:cs typeface="Courier New" pitchFamily="49" charset="0"/>
              </a:rPr>
              <a:t>DEM.MX </a:t>
            </a:r>
            <a:r>
              <a:rPr lang="es-MX" sz="1600" dirty="0">
                <a:latin typeface="Tahoma" pitchFamily="34" charset="0"/>
                <a:ea typeface="Tahoma" pitchFamily="34" charset="0"/>
                <a:cs typeface="Tahoma" pitchFamily="34" charset="0"/>
              </a:rPr>
              <a:t>o </a:t>
            </a:r>
            <a:r>
              <a:rPr lang="es-MX" sz="1600" dirty="0">
                <a:latin typeface="Courier New" pitchFamily="49" charset="0"/>
                <a:ea typeface="Tahoma" pitchFamily="34" charset="0"/>
                <a:cs typeface="Courier New" pitchFamily="49" charset="0"/>
              </a:rPr>
              <a:t>VAR_X</a:t>
            </a:r>
            <a:r>
              <a:rPr lang="es-MX" sz="1600" dirty="0">
                <a:latin typeface="Tahoma" pitchFamily="34" charset="0"/>
                <a:ea typeface="Tahoma" pitchFamily="34" charset="0"/>
                <a:cs typeface="Tahoma" pitchFamily="34" charset="0"/>
              </a:rPr>
              <a:t> son válidas mientras </a:t>
            </a:r>
            <a:r>
              <a:rPr lang="es-MX" sz="1600" dirty="0" smtClean="0">
                <a:latin typeface="Tahoma" pitchFamily="34" charset="0"/>
                <a:ea typeface="Tahoma" pitchFamily="34" charset="0"/>
                <a:cs typeface="Tahoma" pitchFamily="34" charset="0"/>
              </a:rPr>
              <a:t>que </a:t>
            </a:r>
            <a:r>
              <a:rPr lang="es-MX" sz="1600" dirty="0" smtClean="0">
                <a:latin typeface="Courier New" pitchFamily="49" charset="0"/>
                <a:ea typeface="Tahoma" pitchFamily="34" charset="0"/>
                <a:cs typeface="Courier New" pitchFamily="49" charset="0"/>
              </a:rPr>
              <a:t>2INICIA</a:t>
            </a:r>
            <a:r>
              <a:rPr lang="es-MX" sz="1600" dirty="0" smtClean="0">
                <a:latin typeface="Tahoma" pitchFamily="34" charset="0"/>
                <a:ea typeface="Tahoma" pitchFamily="34" charset="0"/>
                <a:cs typeface="Tahoma" pitchFamily="34" charset="0"/>
              </a:rPr>
              <a:t>, </a:t>
            </a:r>
            <a:r>
              <a:rPr lang="es-MX" sz="1600" dirty="0" smtClean="0">
                <a:latin typeface="Courier New" pitchFamily="49" charset="0"/>
                <a:ea typeface="Tahoma" pitchFamily="34" charset="0"/>
                <a:cs typeface="Courier New" pitchFamily="49" charset="0"/>
              </a:rPr>
              <a:t>DEMASIADOLARGO</a:t>
            </a:r>
            <a:r>
              <a:rPr lang="es-MX" sz="1600" dirty="0" smtClean="0">
                <a:latin typeface="Tahoma" pitchFamily="34" charset="0"/>
                <a:ea typeface="Tahoma" pitchFamily="34" charset="0"/>
                <a:cs typeface="Tahoma" pitchFamily="34" charset="0"/>
              </a:rPr>
              <a:t>, </a:t>
            </a:r>
            <a:r>
              <a:rPr lang="es-MX" sz="1600" dirty="0">
                <a:latin typeface="Courier New" pitchFamily="49" charset="0"/>
                <a:ea typeface="Tahoma" pitchFamily="34" charset="0"/>
                <a:cs typeface="Courier New" pitchFamily="49" charset="0"/>
              </a:rPr>
              <a:t>UN-GION</a:t>
            </a:r>
            <a:r>
              <a:rPr lang="es-MX" sz="1600" dirty="0">
                <a:latin typeface="Tahoma" pitchFamily="34" charset="0"/>
                <a:ea typeface="Tahoma" pitchFamily="34" charset="0"/>
                <a:cs typeface="Tahoma" pitchFamily="34" charset="0"/>
              </a:rPr>
              <a:t> y </a:t>
            </a:r>
            <a:r>
              <a:rPr lang="es-MX" sz="1600" dirty="0">
                <a:latin typeface="Courier New" pitchFamily="49" charset="0"/>
                <a:ea typeface="Tahoma" pitchFamily="34" charset="0"/>
                <a:cs typeface="Courier New" pitchFamily="49" charset="0"/>
              </a:rPr>
              <a:t>EUREKA!</a:t>
            </a:r>
            <a:r>
              <a:rPr lang="es-MX" sz="1600" dirty="0">
                <a:latin typeface="Tahoma" pitchFamily="34" charset="0"/>
                <a:ea typeface="Tahoma" pitchFamily="34" charset="0"/>
                <a:cs typeface="Tahoma" pitchFamily="34" charset="0"/>
              </a:rPr>
              <a:t> no </a:t>
            </a:r>
            <a:r>
              <a:rPr lang="es-MX" sz="1600" dirty="0" smtClean="0">
                <a:latin typeface="Tahoma" pitchFamily="34" charset="0"/>
                <a:ea typeface="Tahoma" pitchFamily="34" charset="0"/>
                <a:cs typeface="Tahoma" pitchFamily="34" charset="0"/>
              </a:rPr>
              <a:t>son nombres válidos.</a:t>
            </a:r>
            <a:endParaRPr lang="es-MX" sz="1600" dirty="0">
              <a:latin typeface="Tahoma" pitchFamily="34" charset="0"/>
              <a:ea typeface="Tahoma" pitchFamily="34" charset="0"/>
              <a:cs typeface="Tahoma" pitchFamily="34" charset="0"/>
            </a:endParaRPr>
          </a:p>
          <a:p>
            <a:pPr marL="342900" indent="-342900">
              <a:lnSpc>
                <a:spcPct val="150000"/>
              </a:lnSpc>
              <a:spcBef>
                <a:spcPts val="0"/>
              </a:spcBef>
              <a:spcAft>
                <a:spcPts val="1200"/>
              </a:spcAft>
              <a:buFont typeface="+mj-lt"/>
              <a:buAutoNum type="arabicPeriod" startAt="6"/>
            </a:pPr>
            <a:r>
              <a:rPr lang="es-MX" sz="1600" b="1" dirty="0" smtClean="0">
                <a:latin typeface="Tahoma" pitchFamily="34" charset="0"/>
                <a:ea typeface="Tahoma" pitchFamily="34" charset="0"/>
                <a:cs typeface="Tahoma" pitchFamily="34" charset="0"/>
              </a:rPr>
              <a:t>Título</a:t>
            </a:r>
            <a:r>
              <a:rPr lang="es-MX" sz="1600" dirty="0" smtClean="0">
                <a:latin typeface="Tahoma" pitchFamily="34" charset="0"/>
                <a:ea typeface="Tahoma" pitchFamily="34" charset="0"/>
                <a:cs typeface="Tahoma" pitchFamily="34" charset="0"/>
              </a:rPr>
              <a:t>. Para cada modelo es posible agregar </a:t>
            </a:r>
            <a:r>
              <a:rPr lang="es-MX" sz="1600" dirty="0">
                <a:latin typeface="Tahoma" pitchFamily="34" charset="0"/>
                <a:ea typeface="Tahoma" pitchFamily="34" charset="0"/>
                <a:cs typeface="Tahoma" pitchFamily="34" charset="0"/>
              </a:rPr>
              <a:t>un título </a:t>
            </a:r>
            <a:r>
              <a:rPr lang="es-MX" sz="1600" dirty="0" smtClean="0">
                <a:latin typeface="Tahoma" pitchFamily="34" charset="0"/>
                <a:ea typeface="Tahoma" pitchFamily="34" charset="0"/>
                <a:cs typeface="Tahoma" pitchFamily="34" charset="0"/>
              </a:rPr>
              <a:t>mediante la </a:t>
            </a:r>
            <a:r>
              <a:rPr lang="es-MX" sz="1600" dirty="0">
                <a:latin typeface="Tahoma" pitchFamily="34" charset="0"/>
                <a:ea typeface="Tahoma" pitchFamily="34" charset="0"/>
                <a:cs typeface="Tahoma" pitchFamily="34" charset="0"/>
              </a:rPr>
              <a:t>palabra clave </a:t>
            </a:r>
            <a:r>
              <a:rPr lang="es-MX" sz="1600" dirty="0" smtClean="0">
                <a:latin typeface="Courier New" pitchFamily="49" charset="0"/>
                <a:ea typeface="Tahoma" pitchFamily="34" charset="0"/>
                <a:cs typeface="Courier New" pitchFamily="49" charset="0"/>
              </a:rPr>
              <a:t>TITLE</a:t>
            </a:r>
            <a:r>
              <a:rPr lang="es-MX" sz="1600" dirty="0" smtClean="0">
                <a:latin typeface="Tahoma" pitchFamily="34" charset="0"/>
                <a:ea typeface="Tahoma" pitchFamily="34" charset="0"/>
                <a:cs typeface="Tahoma" pitchFamily="34" charset="0"/>
              </a:rPr>
              <a:t> al </a:t>
            </a:r>
            <a:r>
              <a:rPr lang="es-MX" sz="1600" dirty="0">
                <a:latin typeface="Tahoma" pitchFamily="34" charset="0"/>
                <a:ea typeface="Tahoma" pitchFamily="34" charset="0"/>
                <a:cs typeface="Tahoma" pitchFamily="34" charset="0"/>
              </a:rPr>
              <a:t>inicio del código.</a:t>
            </a:r>
          </a:p>
          <a:p>
            <a:pPr marL="342900" indent="-342900">
              <a:lnSpc>
                <a:spcPct val="150000"/>
              </a:lnSpc>
              <a:spcBef>
                <a:spcPts val="0"/>
              </a:spcBef>
              <a:spcAft>
                <a:spcPts val="1200"/>
              </a:spcAft>
              <a:buFont typeface="+mj-lt"/>
              <a:buAutoNum type="arabicPeriod" startAt="6"/>
            </a:pPr>
            <a:r>
              <a:rPr lang="es-MX" sz="1600" b="1" dirty="0" smtClean="0">
                <a:latin typeface="Tahoma" pitchFamily="34" charset="0"/>
                <a:ea typeface="Tahoma" pitchFamily="34" charset="0"/>
                <a:cs typeface="Tahoma" pitchFamily="34" charset="0"/>
              </a:rPr>
              <a:t>Nombres de restricciones</a:t>
            </a:r>
            <a:r>
              <a:rPr lang="es-MX" sz="1600" dirty="0" smtClean="0">
                <a:latin typeface="Tahoma" pitchFamily="34" charset="0"/>
                <a:ea typeface="Tahoma" pitchFamily="34" charset="0"/>
                <a:cs typeface="Tahoma" pitchFamily="34" charset="0"/>
              </a:rPr>
              <a:t>.  </a:t>
            </a:r>
            <a:r>
              <a:rPr lang="es-MX" sz="1600" dirty="0">
                <a:latin typeface="Tahoma" pitchFamily="34" charset="0"/>
                <a:ea typeface="Tahoma" pitchFamily="34" charset="0"/>
                <a:cs typeface="Tahoma" pitchFamily="34" charset="0"/>
              </a:rPr>
              <a:t>En </a:t>
            </a:r>
            <a:r>
              <a:rPr lang="es-MX" sz="1600" dirty="0" smtClean="0">
                <a:latin typeface="Tahoma" pitchFamily="34" charset="0"/>
                <a:ea typeface="Tahoma" pitchFamily="34" charset="0"/>
                <a:cs typeface="Tahoma" pitchFamily="34" charset="0"/>
              </a:rPr>
              <a:t>cada restricción es posible asignar un </a:t>
            </a:r>
            <a:r>
              <a:rPr lang="es-MX" sz="1600" dirty="0">
                <a:latin typeface="Tahoma" pitchFamily="34" charset="0"/>
                <a:ea typeface="Tahoma" pitchFamily="34" charset="0"/>
                <a:cs typeface="Tahoma" pitchFamily="34" charset="0"/>
              </a:rPr>
              <a:t>nombre, </a:t>
            </a:r>
            <a:r>
              <a:rPr lang="es-MX" sz="1600" dirty="0" smtClean="0">
                <a:latin typeface="Tahoma" pitchFamily="34" charset="0"/>
                <a:ea typeface="Tahoma" pitchFamily="34" charset="0"/>
                <a:cs typeface="Tahoma" pitchFamily="34" charset="0"/>
              </a:rPr>
              <a:t>al inicio </a:t>
            </a:r>
            <a:r>
              <a:rPr lang="es-MX" sz="1600" dirty="0">
                <a:latin typeface="Tahoma" pitchFamily="34" charset="0"/>
                <a:ea typeface="Tahoma" pitchFamily="34" charset="0"/>
                <a:cs typeface="Tahoma" pitchFamily="34" charset="0"/>
              </a:rPr>
              <a:t>de la </a:t>
            </a:r>
            <a:r>
              <a:rPr lang="es-MX" sz="1600" dirty="0" smtClean="0">
                <a:latin typeface="Tahoma" pitchFamily="34" charset="0"/>
                <a:ea typeface="Tahoma" pitchFamily="34" charset="0"/>
                <a:cs typeface="Tahoma" pitchFamily="34" charset="0"/>
              </a:rPr>
              <a:t>restricción en cuestión </a:t>
            </a:r>
            <a:r>
              <a:rPr lang="es-MX" sz="1600" dirty="0">
                <a:latin typeface="Tahoma" pitchFamily="34" charset="0"/>
                <a:ea typeface="Tahoma" pitchFamily="34" charset="0"/>
                <a:cs typeface="Tahoma" pitchFamily="34" charset="0"/>
              </a:rPr>
              <a:t>y concluir con un cierre de </a:t>
            </a:r>
            <a:r>
              <a:rPr lang="es-MX" sz="1600" dirty="0" smtClean="0">
                <a:latin typeface="Tahoma" pitchFamily="34" charset="0"/>
                <a:ea typeface="Tahoma" pitchFamily="34" charset="0"/>
                <a:cs typeface="Tahoma" pitchFamily="34" charset="0"/>
              </a:rPr>
              <a:t>paréntesis </a:t>
            </a:r>
            <a:r>
              <a:rPr lang="es-MX" sz="1600" dirty="0" smtClean="0">
                <a:latin typeface="Courier New" pitchFamily="49" charset="0"/>
                <a:ea typeface="Tahoma" pitchFamily="34" charset="0"/>
                <a:cs typeface="Courier New" pitchFamily="49" charset="0"/>
              </a:rPr>
              <a:t>)</a:t>
            </a:r>
            <a:r>
              <a:rPr lang="es-MX" sz="1600" dirty="0" smtClean="0">
                <a:latin typeface="Tahoma" pitchFamily="34" charset="0"/>
                <a:ea typeface="Tahoma" pitchFamily="34" charset="0"/>
                <a:cs typeface="Tahoma" pitchFamily="34" charset="0"/>
              </a:rPr>
              <a:t>.</a:t>
            </a:r>
            <a:endParaRPr lang="es-MX" sz="1600" dirty="0">
              <a:latin typeface="Courier New" pitchFamily="49" charset="0"/>
              <a:ea typeface="Tahoma" pitchFamily="34" charset="0"/>
              <a:cs typeface="Courier New" pitchFamily="49" charset="0"/>
            </a:endParaRP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315667160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SINTAXIS DEL PROGRAMA LINDO</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342900" indent="-342900">
              <a:lnSpc>
                <a:spcPct val="150000"/>
              </a:lnSpc>
              <a:spcBef>
                <a:spcPts val="0"/>
              </a:spcBef>
              <a:spcAft>
                <a:spcPts val="1200"/>
              </a:spcAft>
              <a:buFont typeface="+mj-lt"/>
              <a:buAutoNum type="arabicPeriod" startAt="9"/>
            </a:pPr>
            <a:r>
              <a:rPr lang="es-MX" sz="1600" b="1" dirty="0" smtClean="0">
                <a:latin typeface="Tahoma" pitchFamily="34" charset="0"/>
                <a:ea typeface="Tahoma" pitchFamily="34" charset="0"/>
                <a:cs typeface="Tahoma" pitchFamily="34" charset="0"/>
              </a:rPr>
              <a:t>Fin</a:t>
            </a:r>
            <a:r>
              <a:rPr lang="es-MX" sz="1600" dirty="0" smtClean="0">
                <a:latin typeface="Tahoma" pitchFamily="34" charset="0"/>
                <a:ea typeface="Tahoma" pitchFamily="34" charset="0"/>
                <a:cs typeface="Tahoma" pitchFamily="34" charset="0"/>
              </a:rPr>
              <a:t>. Es posible incluir una indicación de que el modelo ha sido concluido con </a:t>
            </a:r>
            <a:r>
              <a:rPr lang="es-MX" sz="1600" dirty="0">
                <a:latin typeface="Tahoma" pitchFamily="34" charset="0"/>
                <a:ea typeface="Tahoma" pitchFamily="34" charset="0"/>
                <a:cs typeface="Tahoma" pitchFamily="34" charset="0"/>
              </a:rPr>
              <a:t>la palabra </a:t>
            </a:r>
            <a:r>
              <a:rPr lang="es-MX" sz="1600" dirty="0" smtClean="0">
                <a:latin typeface="Tahoma" pitchFamily="34" charset="0"/>
                <a:ea typeface="Tahoma" pitchFamily="34" charset="0"/>
                <a:cs typeface="Tahoma" pitchFamily="34" charset="0"/>
              </a:rPr>
              <a:t>END </a:t>
            </a:r>
            <a:r>
              <a:rPr lang="es-MX" sz="1600" dirty="0">
                <a:latin typeface="Tahoma" pitchFamily="34" charset="0"/>
                <a:ea typeface="Tahoma" pitchFamily="34" charset="0"/>
                <a:cs typeface="Tahoma" pitchFamily="34" charset="0"/>
              </a:rPr>
              <a:t>al finalizar las </a:t>
            </a:r>
            <a:r>
              <a:rPr lang="es-MX" sz="1600" dirty="0" smtClean="0">
                <a:latin typeface="Tahoma" pitchFamily="34" charset="0"/>
                <a:ea typeface="Tahoma" pitchFamily="34" charset="0"/>
                <a:cs typeface="Tahoma" pitchFamily="34" charset="0"/>
              </a:rPr>
              <a:t>restricciones. Este paso no es estrictamente necesario. </a:t>
            </a:r>
            <a:endParaRPr lang="es-MX" sz="1600" dirty="0">
              <a:latin typeface="Tahoma" pitchFamily="34" charset="0"/>
              <a:ea typeface="Tahoma" pitchFamily="34" charset="0"/>
              <a:cs typeface="Tahoma" pitchFamily="34" charset="0"/>
            </a:endParaRPr>
          </a:p>
          <a:p>
            <a:pPr marL="342900" indent="-342900">
              <a:lnSpc>
                <a:spcPct val="150000"/>
              </a:lnSpc>
              <a:spcBef>
                <a:spcPts val="0"/>
              </a:spcBef>
              <a:spcAft>
                <a:spcPts val="1200"/>
              </a:spcAft>
              <a:buFont typeface="+mj-lt"/>
              <a:buAutoNum type="arabicPeriod" startAt="9"/>
            </a:pPr>
            <a:r>
              <a:rPr lang="es-MX" sz="1600" b="1" dirty="0" smtClean="0">
                <a:latin typeface="Tahoma" pitchFamily="34" charset="0"/>
                <a:ea typeface="Tahoma" pitchFamily="34" charset="0"/>
                <a:cs typeface="Tahoma" pitchFamily="34" charset="0"/>
              </a:rPr>
              <a:t>Comentarios</a:t>
            </a:r>
            <a:r>
              <a:rPr lang="es-MX" sz="1600" dirty="0" smtClean="0">
                <a:latin typeface="Tahoma" pitchFamily="34" charset="0"/>
                <a:ea typeface="Tahoma" pitchFamily="34" charset="0"/>
                <a:cs typeface="Tahoma" pitchFamily="34" charset="0"/>
              </a:rPr>
              <a:t>. </a:t>
            </a:r>
            <a:r>
              <a:rPr lang="es-MX" sz="1600" dirty="0">
                <a:latin typeface="Tahoma" pitchFamily="34" charset="0"/>
                <a:ea typeface="Tahoma" pitchFamily="34" charset="0"/>
                <a:cs typeface="Tahoma" pitchFamily="34" charset="0"/>
              </a:rPr>
              <a:t>El signo de cierre de exclamación ( ! </a:t>
            </a:r>
            <a:r>
              <a:rPr lang="es-MX" sz="1600" dirty="0" smtClean="0">
                <a:latin typeface="Tahoma" pitchFamily="34" charset="0"/>
                <a:ea typeface="Tahoma" pitchFamily="34" charset="0"/>
                <a:cs typeface="Tahoma" pitchFamily="34" charset="0"/>
              </a:rPr>
              <a:t>) se interpreta </a:t>
            </a:r>
            <a:r>
              <a:rPr lang="es-MX" sz="1600" dirty="0">
                <a:latin typeface="Tahoma" pitchFamily="34" charset="0"/>
                <a:ea typeface="Tahoma" pitchFamily="34" charset="0"/>
                <a:cs typeface="Tahoma" pitchFamily="34" charset="0"/>
              </a:rPr>
              <a:t>como el inicio de un comentario, </a:t>
            </a:r>
            <a:r>
              <a:rPr lang="es-MX" sz="1600" dirty="0" smtClean="0">
                <a:latin typeface="Tahoma" pitchFamily="34" charset="0"/>
                <a:ea typeface="Tahoma" pitchFamily="34" charset="0"/>
                <a:cs typeface="Tahoma" pitchFamily="34" charset="0"/>
              </a:rPr>
              <a:t>y en consecuencia, es ignorado </a:t>
            </a:r>
            <a:r>
              <a:rPr lang="es-MX" sz="1600" dirty="0">
                <a:latin typeface="Tahoma" pitchFamily="34" charset="0"/>
                <a:ea typeface="Tahoma" pitchFamily="34" charset="0"/>
                <a:cs typeface="Tahoma" pitchFamily="34" charset="0"/>
              </a:rPr>
              <a:t>por el optimizador. Dicho </a:t>
            </a:r>
            <a:r>
              <a:rPr lang="es-MX" sz="1600" dirty="0" smtClean="0">
                <a:latin typeface="Tahoma" pitchFamily="34" charset="0"/>
                <a:ea typeface="Tahoma" pitchFamily="34" charset="0"/>
                <a:cs typeface="Tahoma" pitchFamily="34" charset="0"/>
              </a:rPr>
              <a:t>signo puede </a:t>
            </a:r>
            <a:r>
              <a:rPr lang="es-MX" sz="1600" dirty="0">
                <a:latin typeface="Tahoma" pitchFamily="34" charset="0"/>
                <a:ea typeface="Tahoma" pitchFamily="34" charset="0"/>
                <a:cs typeface="Tahoma" pitchFamily="34" charset="0"/>
              </a:rPr>
              <a:t>iniciar o no un renglón, por lo que sólo el </a:t>
            </a:r>
            <a:r>
              <a:rPr lang="es-MX" sz="1600" dirty="0" smtClean="0">
                <a:latin typeface="Tahoma" pitchFamily="34" charset="0"/>
                <a:ea typeface="Tahoma" pitchFamily="34" charset="0"/>
                <a:cs typeface="Tahoma" pitchFamily="34" charset="0"/>
              </a:rPr>
              <a:t>texto que </a:t>
            </a:r>
            <a:r>
              <a:rPr lang="es-MX" sz="1600" dirty="0">
                <a:latin typeface="Tahoma" pitchFamily="34" charset="0"/>
                <a:ea typeface="Tahoma" pitchFamily="34" charset="0"/>
                <a:cs typeface="Tahoma" pitchFamily="34" charset="0"/>
              </a:rPr>
              <a:t>se encuentre a la derecha será considerado </a:t>
            </a:r>
            <a:r>
              <a:rPr lang="es-MX" sz="1600" dirty="0" smtClean="0">
                <a:latin typeface="Tahoma" pitchFamily="34" charset="0"/>
                <a:ea typeface="Tahoma" pitchFamily="34" charset="0"/>
                <a:cs typeface="Tahoma" pitchFamily="34" charset="0"/>
              </a:rPr>
              <a:t>como comentario</a:t>
            </a:r>
            <a:r>
              <a:rPr lang="es-MX" sz="1600" dirty="0">
                <a:latin typeface="Tahoma" pitchFamily="34" charset="0"/>
                <a:ea typeface="Tahoma" pitchFamily="34" charset="0"/>
                <a:cs typeface="Tahoma" pitchFamily="34" charset="0"/>
              </a:rPr>
              <a:t>.</a:t>
            </a:r>
            <a:endParaRPr lang="es-MX" sz="1600" dirty="0">
              <a:latin typeface="Courier New" pitchFamily="49" charset="0"/>
              <a:ea typeface="Tahoma" pitchFamily="34" charset="0"/>
              <a:cs typeface="Courier New" pitchFamily="49" charset="0"/>
            </a:endParaRP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26939780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EJEMPLO</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1556792"/>
            <a:ext cx="7006382" cy="46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703682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SINTAXIS DEL PROGRAMA LINDO</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342900" indent="-342900">
              <a:lnSpc>
                <a:spcPct val="150000"/>
              </a:lnSpc>
              <a:spcBef>
                <a:spcPts val="0"/>
              </a:spcBef>
              <a:spcAft>
                <a:spcPts val="1200"/>
              </a:spcAft>
              <a:buFont typeface="+mj-lt"/>
              <a:buAutoNum type="arabicPeriod" startAt="11"/>
            </a:pPr>
            <a:r>
              <a:rPr lang="es-MX" sz="1600" b="1" dirty="0" smtClean="0">
                <a:latin typeface="Tahoma" pitchFamily="34" charset="0"/>
                <a:ea typeface="Tahoma" pitchFamily="34" charset="0"/>
                <a:cs typeface="Tahoma" pitchFamily="34" charset="0"/>
              </a:rPr>
              <a:t>Operadores</a:t>
            </a:r>
            <a:r>
              <a:rPr lang="es-MX" sz="1600" dirty="0" smtClean="0">
                <a:latin typeface="Tahoma" pitchFamily="34" charset="0"/>
                <a:ea typeface="Tahoma" pitchFamily="34" charset="0"/>
                <a:cs typeface="Tahoma" pitchFamily="34" charset="0"/>
              </a:rPr>
              <a:t>. Sólo se reconocen </a:t>
            </a:r>
            <a:r>
              <a:rPr lang="es-MX" sz="1600" dirty="0">
                <a:latin typeface="Tahoma" pitchFamily="34" charset="0"/>
                <a:ea typeface="Tahoma" pitchFamily="34" charset="0"/>
                <a:cs typeface="Tahoma" pitchFamily="34" charset="0"/>
              </a:rPr>
              <a:t>cinco </a:t>
            </a:r>
            <a:r>
              <a:rPr lang="es-MX" sz="1600" dirty="0" smtClean="0">
                <a:latin typeface="Tahoma" pitchFamily="34" charset="0"/>
                <a:ea typeface="Tahoma" pitchFamily="34" charset="0"/>
                <a:cs typeface="Tahoma" pitchFamily="34" charset="0"/>
              </a:rPr>
              <a:t>operadores matemáticos en LINDO, siendo estos: </a:t>
            </a:r>
            <a:r>
              <a:rPr lang="es-MX" sz="1600" dirty="0">
                <a:latin typeface="Courier New" pitchFamily="49" charset="0"/>
                <a:ea typeface="Tahoma" pitchFamily="34" charset="0"/>
                <a:cs typeface="Courier New" pitchFamily="49" charset="0"/>
              </a:rPr>
              <a:t>+</a:t>
            </a:r>
            <a:r>
              <a:rPr lang="es-MX" sz="1600" dirty="0">
                <a:latin typeface="Tahoma" pitchFamily="34" charset="0"/>
                <a:ea typeface="Tahoma" pitchFamily="34" charset="0"/>
                <a:cs typeface="Tahoma" pitchFamily="34" charset="0"/>
              </a:rPr>
              <a:t> ,</a:t>
            </a:r>
            <a:r>
              <a:rPr lang="es-MX" sz="1600" dirty="0">
                <a:latin typeface="Courier New" pitchFamily="49" charset="0"/>
                <a:ea typeface="Tahoma" pitchFamily="34" charset="0"/>
                <a:cs typeface="Courier New" pitchFamily="49" charset="0"/>
              </a:rPr>
              <a:t> -</a:t>
            </a:r>
            <a:r>
              <a:rPr lang="es-MX" sz="1600" dirty="0">
                <a:latin typeface="Tahoma" pitchFamily="34" charset="0"/>
                <a:ea typeface="Tahoma" pitchFamily="34" charset="0"/>
                <a:cs typeface="Tahoma" pitchFamily="34" charset="0"/>
              </a:rPr>
              <a:t> , </a:t>
            </a:r>
            <a:r>
              <a:rPr lang="es-MX" sz="1600" dirty="0">
                <a:latin typeface="Courier New" pitchFamily="49" charset="0"/>
                <a:ea typeface="Tahoma" pitchFamily="34" charset="0"/>
                <a:cs typeface="Courier New" pitchFamily="49" charset="0"/>
              </a:rPr>
              <a:t>=</a:t>
            </a:r>
            <a:r>
              <a:rPr lang="es-MX" sz="1600" dirty="0">
                <a:latin typeface="Tahoma" pitchFamily="34" charset="0"/>
                <a:ea typeface="Tahoma" pitchFamily="34" charset="0"/>
                <a:cs typeface="Tahoma" pitchFamily="34" charset="0"/>
              </a:rPr>
              <a:t> , </a:t>
            </a:r>
            <a:r>
              <a:rPr lang="es-MX" sz="1600" dirty="0">
                <a:latin typeface="Courier New" pitchFamily="49" charset="0"/>
                <a:ea typeface="Tahoma" pitchFamily="34" charset="0"/>
                <a:cs typeface="Courier New" pitchFamily="49" charset="0"/>
              </a:rPr>
              <a:t>&gt;</a:t>
            </a:r>
            <a:r>
              <a:rPr lang="es-MX" sz="1600" dirty="0">
                <a:latin typeface="Tahoma" pitchFamily="34" charset="0"/>
                <a:ea typeface="Tahoma" pitchFamily="34" charset="0"/>
                <a:cs typeface="Tahoma" pitchFamily="34" charset="0"/>
              </a:rPr>
              <a:t> y </a:t>
            </a:r>
            <a:r>
              <a:rPr lang="es-MX" sz="1600" dirty="0" smtClean="0">
                <a:latin typeface="Courier New" pitchFamily="49" charset="0"/>
                <a:ea typeface="Tahoma" pitchFamily="34" charset="0"/>
                <a:cs typeface="Courier New" pitchFamily="49" charset="0"/>
              </a:rPr>
              <a:t>&lt;</a:t>
            </a:r>
            <a:r>
              <a:rPr lang="es-MX" sz="1600" dirty="0" smtClean="0">
                <a:latin typeface="Tahoma" pitchFamily="34" charset="0"/>
                <a:ea typeface="Tahoma" pitchFamily="34" charset="0"/>
                <a:cs typeface="Tahoma" pitchFamily="34" charset="0"/>
              </a:rPr>
              <a:t>.</a:t>
            </a:r>
            <a:endParaRPr lang="es-MX" sz="1600" dirty="0">
              <a:latin typeface="Tahoma" pitchFamily="34" charset="0"/>
              <a:ea typeface="Tahoma" pitchFamily="34" charset="0"/>
              <a:cs typeface="Tahoma" pitchFamily="34" charset="0"/>
            </a:endParaRPr>
          </a:p>
          <a:p>
            <a:pPr marL="342900" indent="-342900">
              <a:lnSpc>
                <a:spcPct val="150000"/>
              </a:lnSpc>
              <a:spcBef>
                <a:spcPts val="0"/>
              </a:spcBef>
              <a:spcAft>
                <a:spcPts val="1200"/>
              </a:spcAft>
              <a:buFont typeface="+mj-lt"/>
              <a:buAutoNum type="arabicPeriod" startAt="11"/>
            </a:pPr>
            <a:r>
              <a:rPr lang="es-MX" sz="1600" b="1" dirty="0" smtClean="0">
                <a:latin typeface="Tahoma" pitchFamily="34" charset="0"/>
                <a:ea typeface="Tahoma" pitchFamily="34" charset="0"/>
                <a:cs typeface="Tahoma" pitchFamily="34" charset="0"/>
              </a:rPr>
              <a:t>Estructura </a:t>
            </a:r>
            <a:r>
              <a:rPr lang="es-MX" sz="1600" b="1" dirty="0">
                <a:latin typeface="Tahoma" pitchFamily="34" charset="0"/>
                <a:ea typeface="Tahoma" pitchFamily="34" charset="0"/>
                <a:cs typeface="Tahoma" pitchFamily="34" charset="0"/>
              </a:rPr>
              <a:t>de las </a:t>
            </a:r>
            <a:r>
              <a:rPr lang="es-MX" sz="1600" b="1" dirty="0" smtClean="0">
                <a:latin typeface="Tahoma" pitchFamily="34" charset="0"/>
                <a:ea typeface="Tahoma" pitchFamily="34" charset="0"/>
                <a:cs typeface="Tahoma" pitchFamily="34" charset="0"/>
              </a:rPr>
              <a:t>restricciones</a:t>
            </a:r>
            <a:r>
              <a:rPr lang="es-MX" sz="1600" dirty="0" smtClean="0">
                <a:latin typeface="Tahoma" pitchFamily="34" charset="0"/>
                <a:ea typeface="Tahoma" pitchFamily="34" charset="0"/>
                <a:cs typeface="Tahoma" pitchFamily="34" charset="0"/>
              </a:rPr>
              <a:t>. En cada restricción las </a:t>
            </a:r>
            <a:r>
              <a:rPr lang="es-MX" sz="1600" dirty="0">
                <a:latin typeface="Tahoma" pitchFamily="34" charset="0"/>
                <a:ea typeface="Tahoma" pitchFamily="34" charset="0"/>
                <a:cs typeface="Tahoma" pitchFamily="34" charset="0"/>
              </a:rPr>
              <a:t>variables deben </a:t>
            </a:r>
            <a:r>
              <a:rPr lang="es-MX" sz="1600" dirty="0" smtClean="0">
                <a:latin typeface="Tahoma" pitchFamily="34" charset="0"/>
                <a:ea typeface="Tahoma" pitchFamily="34" charset="0"/>
                <a:cs typeface="Tahoma" pitchFamily="34" charset="0"/>
              </a:rPr>
              <a:t>colocarse </a:t>
            </a:r>
            <a:r>
              <a:rPr lang="es-MX" sz="1600" dirty="0">
                <a:latin typeface="Tahoma" pitchFamily="34" charset="0"/>
                <a:ea typeface="Tahoma" pitchFamily="34" charset="0"/>
                <a:cs typeface="Tahoma" pitchFamily="34" charset="0"/>
              </a:rPr>
              <a:t>a la izquierda </a:t>
            </a:r>
            <a:r>
              <a:rPr lang="es-MX" sz="1600" dirty="0" smtClean="0">
                <a:latin typeface="Tahoma" pitchFamily="34" charset="0"/>
                <a:ea typeface="Tahoma" pitchFamily="34" charset="0"/>
                <a:cs typeface="Tahoma" pitchFamily="34" charset="0"/>
              </a:rPr>
              <a:t>del operador </a:t>
            </a:r>
            <a:r>
              <a:rPr lang="es-MX" sz="1600" dirty="0">
                <a:latin typeface="Tahoma" pitchFamily="34" charset="0"/>
                <a:ea typeface="Tahoma" pitchFamily="34" charset="0"/>
                <a:cs typeface="Tahoma" pitchFamily="34" charset="0"/>
              </a:rPr>
              <a:t>de comparación ( </a:t>
            </a:r>
            <a:r>
              <a:rPr lang="es-MX" sz="1600" dirty="0">
                <a:latin typeface="Courier New" pitchFamily="49" charset="0"/>
                <a:ea typeface="Tahoma" pitchFamily="34" charset="0"/>
                <a:cs typeface="Courier New" pitchFamily="49" charset="0"/>
              </a:rPr>
              <a:t>&gt; = &lt;</a:t>
            </a:r>
            <a:r>
              <a:rPr lang="es-MX" sz="1600" dirty="0">
                <a:latin typeface="Tahoma" pitchFamily="34" charset="0"/>
                <a:ea typeface="Tahoma" pitchFamily="34" charset="0"/>
                <a:cs typeface="Tahoma" pitchFamily="34" charset="0"/>
              </a:rPr>
              <a:t> </a:t>
            </a:r>
            <a:r>
              <a:rPr lang="es-MX" sz="1600" dirty="0" smtClean="0">
                <a:latin typeface="Tahoma" pitchFamily="34" charset="0"/>
                <a:ea typeface="Tahoma" pitchFamily="34" charset="0"/>
                <a:cs typeface="Tahoma" pitchFamily="34" charset="0"/>
              </a:rPr>
              <a:t>), de modo que del lado derecho sólo debe escribirse una </a:t>
            </a:r>
            <a:r>
              <a:rPr lang="es-MX" sz="1600" dirty="0">
                <a:latin typeface="Tahoma" pitchFamily="34" charset="0"/>
                <a:ea typeface="Tahoma" pitchFamily="34" charset="0"/>
                <a:cs typeface="Tahoma" pitchFamily="34" charset="0"/>
              </a:rPr>
              <a:t>constante. </a:t>
            </a:r>
            <a:r>
              <a:rPr lang="es-MX" sz="1600" dirty="0" smtClean="0">
                <a:latin typeface="Tahoma" pitchFamily="34" charset="0"/>
                <a:ea typeface="Tahoma" pitchFamily="34" charset="0"/>
                <a:cs typeface="Tahoma" pitchFamily="34" charset="0"/>
              </a:rPr>
              <a:t/>
            </a:r>
            <a:br>
              <a:rPr lang="es-MX" sz="1600" dirty="0" smtClean="0">
                <a:latin typeface="Tahoma" pitchFamily="34" charset="0"/>
                <a:ea typeface="Tahoma" pitchFamily="34" charset="0"/>
                <a:cs typeface="Tahoma" pitchFamily="34" charset="0"/>
              </a:rPr>
            </a:br>
            <a:r>
              <a:rPr lang="es-MX" sz="300" dirty="0" smtClean="0">
                <a:latin typeface="Tahoma" pitchFamily="34" charset="0"/>
                <a:ea typeface="Tahoma" pitchFamily="34" charset="0"/>
                <a:cs typeface="Tahoma" pitchFamily="34" charset="0"/>
              </a:rPr>
              <a:t/>
            </a:r>
            <a:br>
              <a:rPr lang="es-MX" sz="300" dirty="0" smtClean="0">
                <a:latin typeface="Tahoma" pitchFamily="34" charset="0"/>
                <a:ea typeface="Tahoma" pitchFamily="34" charset="0"/>
                <a:cs typeface="Tahoma" pitchFamily="34" charset="0"/>
              </a:rPr>
            </a:br>
            <a:r>
              <a:rPr lang="es-MX" sz="1600" dirty="0" smtClean="0">
                <a:latin typeface="Tahoma" pitchFamily="34" charset="0"/>
                <a:ea typeface="Tahoma" pitchFamily="34" charset="0"/>
                <a:cs typeface="Tahoma" pitchFamily="34" charset="0"/>
              </a:rPr>
              <a:t>Por </a:t>
            </a:r>
            <a:r>
              <a:rPr lang="es-MX" sz="1600" dirty="0">
                <a:latin typeface="Tahoma" pitchFamily="34" charset="0"/>
                <a:ea typeface="Tahoma" pitchFamily="34" charset="0"/>
                <a:cs typeface="Tahoma" pitchFamily="34" charset="0"/>
              </a:rPr>
              <a:t>ejemplo, la </a:t>
            </a:r>
            <a:r>
              <a:rPr lang="es-MX" sz="1600" dirty="0" smtClean="0">
                <a:latin typeface="Tahoma" pitchFamily="34" charset="0"/>
                <a:ea typeface="Tahoma" pitchFamily="34" charset="0"/>
                <a:cs typeface="Tahoma" pitchFamily="34" charset="0"/>
              </a:rPr>
              <a:t>restricción </a:t>
            </a:r>
            <a:r>
              <a:rPr lang="es-MX" sz="1600" dirty="0" smtClean="0">
                <a:latin typeface="Courier New" pitchFamily="49" charset="0"/>
                <a:ea typeface="Tahoma" pitchFamily="34" charset="0"/>
                <a:cs typeface="Courier New" pitchFamily="49" charset="0"/>
              </a:rPr>
              <a:t>X </a:t>
            </a:r>
            <a:r>
              <a:rPr lang="es-MX" sz="1600" dirty="0">
                <a:latin typeface="Courier New" pitchFamily="49" charset="0"/>
                <a:ea typeface="Tahoma" pitchFamily="34" charset="0"/>
                <a:cs typeface="Courier New" pitchFamily="49" charset="0"/>
              </a:rPr>
              <a:t>&lt; Y</a:t>
            </a:r>
            <a:r>
              <a:rPr lang="es-MX" sz="1600" dirty="0">
                <a:latin typeface="Tahoma" pitchFamily="34" charset="0"/>
                <a:ea typeface="Tahoma" pitchFamily="34" charset="0"/>
                <a:cs typeface="Tahoma" pitchFamily="34" charset="0"/>
              </a:rPr>
              <a:t> será rechazada por </a:t>
            </a:r>
            <a:r>
              <a:rPr lang="es-MX" sz="1600" dirty="0" smtClean="0">
                <a:latin typeface="Tahoma" pitchFamily="34" charset="0"/>
                <a:ea typeface="Tahoma" pitchFamily="34" charset="0"/>
                <a:cs typeface="Tahoma" pitchFamily="34" charset="0"/>
              </a:rPr>
              <a:t>LINDO, </a:t>
            </a:r>
            <a:r>
              <a:rPr lang="es-MX" sz="1600" dirty="0">
                <a:latin typeface="Tahoma" pitchFamily="34" charset="0"/>
                <a:ea typeface="Tahoma" pitchFamily="34" charset="0"/>
                <a:cs typeface="Tahoma" pitchFamily="34" charset="0"/>
              </a:rPr>
              <a:t>por </a:t>
            </a:r>
            <a:r>
              <a:rPr lang="es-MX" sz="1600" dirty="0" smtClean="0">
                <a:latin typeface="Tahoma" pitchFamily="34" charset="0"/>
                <a:ea typeface="Tahoma" pitchFamily="34" charset="0"/>
                <a:cs typeface="Tahoma" pitchFamily="34" charset="0"/>
              </a:rPr>
              <a:t>lo que se deberá reescribir </a:t>
            </a:r>
            <a:r>
              <a:rPr lang="es-MX" sz="1600" dirty="0">
                <a:latin typeface="Tahoma" pitchFamily="34" charset="0"/>
                <a:ea typeface="Tahoma" pitchFamily="34" charset="0"/>
                <a:cs typeface="Tahoma" pitchFamily="34" charset="0"/>
              </a:rPr>
              <a:t>como </a:t>
            </a:r>
            <a:r>
              <a:rPr lang="es-MX" sz="1600" dirty="0">
                <a:latin typeface="Courier New" pitchFamily="49" charset="0"/>
                <a:ea typeface="Tahoma" pitchFamily="34" charset="0"/>
                <a:cs typeface="Courier New" pitchFamily="49" charset="0"/>
              </a:rPr>
              <a:t>X - Y &lt; 0</a:t>
            </a:r>
            <a:r>
              <a:rPr lang="es-MX" sz="1600" dirty="0">
                <a:latin typeface="Tahoma" pitchFamily="34" charset="0"/>
                <a:ea typeface="Tahoma" pitchFamily="34" charset="0"/>
                <a:cs typeface="Tahoma" pitchFamily="34" charset="0"/>
              </a:rPr>
              <a:t> (o </a:t>
            </a:r>
            <a:r>
              <a:rPr lang="es-MX" sz="1600" dirty="0" smtClean="0">
                <a:latin typeface="Tahoma" pitchFamily="34" charset="0"/>
                <a:ea typeface="Tahoma" pitchFamily="34" charset="0"/>
                <a:cs typeface="Tahoma" pitchFamily="34" charset="0"/>
              </a:rPr>
              <a:t>bien, </a:t>
            </a:r>
            <a:r>
              <a:rPr lang="es-MX" sz="1600" dirty="0" smtClean="0">
                <a:latin typeface="Courier New" pitchFamily="49" charset="0"/>
                <a:ea typeface="Tahoma" pitchFamily="34" charset="0"/>
                <a:cs typeface="Courier New" pitchFamily="49" charset="0"/>
              </a:rPr>
              <a:t>Y </a:t>
            </a:r>
            <a:r>
              <a:rPr lang="es-MX" sz="1600" dirty="0">
                <a:latin typeface="Courier New" pitchFamily="49" charset="0"/>
                <a:ea typeface="Tahoma" pitchFamily="34" charset="0"/>
                <a:cs typeface="Courier New" pitchFamily="49" charset="0"/>
              </a:rPr>
              <a:t>- X &gt; </a:t>
            </a:r>
            <a:r>
              <a:rPr lang="es-MX" sz="1600" dirty="0" smtClean="0">
                <a:latin typeface="Courier New" pitchFamily="49" charset="0"/>
                <a:ea typeface="Tahoma" pitchFamily="34" charset="0"/>
                <a:cs typeface="Courier New" pitchFamily="49" charset="0"/>
              </a:rPr>
              <a:t>0</a:t>
            </a:r>
            <a:r>
              <a:rPr lang="es-MX" sz="1600" dirty="0" smtClean="0">
                <a:latin typeface="Tahoma" pitchFamily="34" charset="0"/>
                <a:ea typeface="Tahoma" pitchFamily="34" charset="0"/>
                <a:cs typeface="Tahoma" pitchFamily="34" charset="0"/>
              </a:rPr>
              <a:t>).</a:t>
            </a:r>
          </a:p>
          <a:p>
            <a:pPr marL="342900" indent="-342900">
              <a:lnSpc>
                <a:spcPct val="150000"/>
              </a:lnSpc>
              <a:spcBef>
                <a:spcPts val="0"/>
              </a:spcBef>
              <a:spcAft>
                <a:spcPts val="1200"/>
              </a:spcAft>
              <a:buFont typeface="+mj-lt"/>
              <a:buAutoNum type="arabicPeriod" startAt="11"/>
            </a:pPr>
            <a:r>
              <a:rPr lang="es-MX" sz="1600" b="1" dirty="0">
                <a:latin typeface="Tahoma" pitchFamily="34" charset="0"/>
                <a:ea typeface="Tahoma" pitchFamily="34" charset="0"/>
                <a:cs typeface="Tahoma" pitchFamily="34" charset="0"/>
              </a:rPr>
              <a:t>Variables sin restricción de </a:t>
            </a:r>
            <a:r>
              <a:rPr lang="es-MX" sz="1600" b="1" dirty="0" smtClean="0">
                <a:latin typeface="Tahoma" pitchFamily="34" charset="0"/>
                <a:ea typeface="Tahoma" pitchFamily="34" charset="0"/>
                <a:cs typeface="Tahoma" pitchFamily="34" charset="0"/>
              </a:rPr>
              <a:t>signo.</a:t>
            </a:r>
            <a:r>
              <a:rPr lang="es-MX" sz="1600" dirty="0" smtClean="0">
                <a:latin typeface="Tahoma" pitchFamily="34" charset="0"/>
                <a:ea typeface="Tahoma" pitchFamily="34" charset="0"/>
                <a:cs typeface="Tahoma" pitchFamily="34" charset="0"/>
              </a:rPr>
              <a:t> </a:t>
            </a:r>
            <a:r>
              <a:rPr lang="es-MX" sz="1600" dirty="0">
                <a:latin typeface="Tahoma" pitchFamily="34" charset="0"/>
                <a:ea typeface="Tahoma" pitchFamily="34" charset="0"/>
                <a:cs typeface="Tahoma" pitchFamily="34" charset="0"/>
              </a:rPr>
              <a:t>La palabra </a:t>
            </a:r>
            <a:r>
              <a:rPr lang="es-MX" sz="1600" dirty="0" smtClean="0">
                <a:latin typeface="Courier New" pitchFamily="49" charset="0"/>
                <a:ea typeface="Tahoma" pitchFamily="34" charset="0"/>
                <a:cs typeface="Courier New" pitchFamily="49" charset="0"/>
              </a:rPr>
              <a:t>FREE</a:t>
            </a:r>
            <a:r>
              <a:rPr lang="es-MX" sz="1600" dirty="0" smtClean="0">
                <a:latin typeface="Tahoma" pitchFamily="34" charset="0"/>
                <a:ea typeface="Tahoma" pitchFamily="34" charset="0"/>
                <a:cs typeface="Tahoma" pitchFamily="34" charset="0"/>
              </a:rPr>
              <a:t> </a:t>
            </a:r>
            <a:r>
              <a:rPr lang="es-MX" sz="1600" dirty="0">
                <a:latin typeface="Tahoma" pitchFamily="34" charset="0"/>
                <a:ea typeface="Tahoma" pitchFamily="34" charset="0"/>
                <a:cs typeface="Tahoma" pitchFamily="34" charset="0"/>
              </a:rPr>
              <a:t>permite a la variable indicada tener </a:t>
            </a:r>
            <a:r>
              <a:rPr lang="es-MX" sz="1600" dirty="0" smtClean="0">
                <a:latin typeface="Tahoma" pitchFamily="34" charset="0"/>
                <a:ea typeface="Tahoma" pitchFamily="34" charset="0"/>
                <a:cs typeface="Tahoma" pitchFamily="34" charset="0"/>
              </a:rPr>
              <a:t>cualquier valor </a:t>
            </a:r>
            <a:r>
              <a:rPr lang="es-MX" sz="1600" dirty="0">
                <a:latin typeface="Tahoma" pitchFamily="34" charset="0"/>
                <a:ea typeface="Tahoma" pitchFamily="34" charset="0"/>
                <a:cs typeface="Tahoma" pitchFamily="34" charset="0"/>
              </a:rPr>
              <a:t>entre </a:t>
            </a:r>
            <a:r>
              <a:rPr lang="es-MX" sz="1600" dirty="0" smtClean="0">
                <a:latin typeface="Tahoma" pitchFamily="34" charset="0"/>
                <a:ea typeface="Tahoma" pitchFamily="34" charset="0"/>
                <a:cs typeface="Tahoma" pitchFamily="34" charset="0"/>
              </a:rPr>
              <a:t>−</a:t>
            </a:r>
            <a:r>
              <a:rPr lang="es-MX" sz="1600" dirty="0" smtClean="0">
                <a:latin typeface="Tahoma" pitchFamily="34" charset="0"/>
                <a:ea typeface="Tahoma" pitchFamily="34" charset="0"/>
                <a:cs typeface="Tahoma" pitchFamily="34" charset="0"/>
                <a:sym typeface="Symbol"/>
              </a:rPr>
              <a:t></a:t>
            </a:r>
            <a:r>
              <a:rPr lang="es-MX" sz="1600" dirty="0" smtClean="0">
                <a:latin typeface="Tahoma" pitchFamily="34" charset="0"/>
                <a:ea typeface="Tahoma" pitchFamily="34" charset="0"/>
                <a:cs typeface="Tahoma" pitchFamily="34" charset="0"/>
              </a:rPr>
              <a:t> , </a:t>
            </a:r>
            <a:r>
              <a:rPr lang="es-MX" sz="1600" dirty="0">
                <a:latin typeface="Tahoma" pitchFamily="34" charset="0"/>
                <a:ea typeface="Tahoma" pitchFamily="34" charset="0"/>
                <a:cs typeface="Tahoma" pitchFamily="34" charset="0"/>
                <a:sym typeface="Symbol"/>
              </a:rPr>
              <a:t></a:t>
            </a:r>
            <a:r>
              <a:rPr lang="es-MX" sz="1600" dirty="0" smtClean="0">
                <a:latin typeface="Tahoma" pitchFamily="34" charset="0"/>
                <a:ea typeface="Tahoma" pitchFamily="34" charset="0"/>
                <a:cs typeface="Tahoma" pitchFamily="34" charset="0"/>
              </a:rPr>
              <a:t>, </a:t>
            </a:r>
            <a:r>
              <a:rPr lang="es-MX" sz="1600" dirty="0">
                <a:latin typeface="Tahoma" pitchFamily="34" charset="0"/>
                <a:ea typeface="Tahoma" pitchFamily="34" charset="0"/>
                <a:cs typeface="Tahoma" pitchFamily="34" charset="0"/>
              </a:rPr>
              <a:t>es decir, </a:t>
            </a:r>
            <a:r>
              <a:rPr lang="es-MX" sz="1600" dirty="0">
                <a:latin typeface="Courier New" pitchFamily="49" charset="0"/>
                <a:ea typeface="Tahoma" pitchFamily="34" charset="0"/>
                <a:cs typeface="Courier New" pitchFamily="49" charset="0"/>
              </a:rPr>
              <a:t>FREE X1</a:t>
            </a:r>
            <a:r>
              <a:rPr lang="es-MX" sz="1600" dirty="0">
                <a:latin typeface="Tahoma" pitchFamily="34" charset="0"/>
                <a:ea typeface="Tahoma" pitchFamily="34" charset="0"/>
                <a:cs typeface="Tahoma" pitchFamily="34" charset="0"/>
              </a:rPr>
              <a:t> es </a:t>
            </a:r>
            <a:r>
              <a:rPr lang="es-MX" sz="1600" dirty="0" smtClean="0">
                <a:latin typeface="Tahoma" pitchFamily="34" charset="0"/>
                <a:ea typeface="Tahoma" pitchFamily="34" charset="0"/>
                <a:cs typeface="Tahoma" pitchFamily="34" charset="0"/>
              </a:rPr>
              <a:t>la declaración  de </a:t>
            </a:r>
            <a:r>
              <a:rPr lang="es-MX" sz="1600" dirty="0" smtClean="0">
                <a:latin typeface="Courier New" pitchFamily="49" charset="0"/>
                <a:ea typeface="Tahoma" pitchFamily="34" charset="0"/>
                <a:cs typeface="Courier New" pitchFamily="49" charset="0"/>
              </a:rPr>
              <a:t>x</a:t>
            </a:r>
            <a:r>
              <a:rPr lang="es-MX" sz="1600" baseline="-25000" dirty="0" smtClean="0">
                <a:latin typeface="Courier New" pitchFamily="49" charset="0"/>
                <a:ea typeface="Tahoma" pitchFamily="34" charset="0"/>
                <a:cs typeface="Courier New" pitchFamily="49" charset="0"/>
              </a:rPr>
              <a:t>1</a:t>
            </a:r>
            <a:r>
              <a:rPr lang="es-MX" sz="1600" dirty="0" smtClean="0">
                <a:latin typeface="Tahoma" pitchFamily="34" charset="0"/>
                <a:ea typeface="Tahoma" pitchFamily="34" charset="0"/>
                <a:cs typeface="Tahoma" pitchFamily="34" charset="0"/>
              </a:rPr>
              <a:t> como variable irrestricta.</a:t>
            </a: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33215314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SINTAXIS DEL PROGRAMA LINDO</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342900" indent="-342900">
              <a:lnSpc>
                <a:spcPct val="150000"/>
              </a:lnSpc>
              <a:spcBef>
                <a:spcPts val="0"/>
              </a:spcBef>
              <a:spcAft>
                <a:spcPts val="1200"/>
              </a:spcAft>
              <a:buFont typeface="+mj-lt"/>
              <a:buAutoNum type="arabicPeriod" startAt="14"/>
            </a:pPr>
            <a:r>
              <a:rPr lang="es-MX" sz="1600" b="1" dirty="0">
                <a:latin typeface="Tahoma" pitchFamily="34" charset="0"/>
                <a:ea typeface="Tahoma" pitchFamily="34" charset="0"/>
                <a:cs typeface="Tahoma" pitchFamily="34" charset="0"/>
              </a:rPr>
              <a:t>Variables </a:t>
            </a:r>
            <a:r>
              <a:rPr lang="es-MX" sz="1600" b="1" dirty="0" smtClean="0">
                <a:latin typeface="Tahoma" pitchFamily="34" charset="0"/>
                <a:ea typeface="Tahoma" pitchFamily="34" charset="0"/>
                <a:cs typeface="Tahoma" pitchFamily="34" charset="0"/>
              </a:rPr>
              <a:t>enteras</a:t>
            </a:r>
            <a:r>
              <a:rPr lang="es-MX" sz="1600" dirty="0" smtClean="0">
                <a:latin typeface="Tahoma" pitchFamily="34" charset="0"/>
                <a:ea typeface="Tahoma" pitchFamily="34" charset="0"/>
                <a:cs typeface="Tahoma" pitchFamily="34" charset="0"/>
              </a:rPr>
              <a:t>. </a:t>
            </a:r>
            <a:r>
              <a:rPr lang="es-MX" sz="1600" dirty="0">
                <a:latin typeface="Tahoma" pitchFamily="34" charset="0"/>
                <a:ea typeface="Tahoma" pitchFamily="34" charset="0"/>
                <a:cs typeface="Tahoma" pitchFamily="34" charset="0"/>
              </a:rPr>
              <a:t>La palabra </a:t>
            </a:r>
            <a:r>
              <a:rPr lang="es-MX" sz="1600" dirty="0" smtClean="0">
                <a:latin typeface="Courier New" pitchFamily="49" charset="0"/>
                <a:ea typeface="Tahoma" pitchFamily="34" charset="0"/>
                <a:cs typeface="Courier New" pitchFamily="49" charset="0"/>
              </a:rPr>
              <a:t>GIN </a:t>
            </a:r>
            <a:r>
              <a:rPr lang="es-MX" sz="1600" dirty="0" smtClean="0">
                <a:latin typeface="Tahoma" pitchFamily="34" charset="0"/>
                <a:ea typeface="Tahoma" pitchFamily="34" charset="0"/>
                <a:cs typeface="Tahoma" pitchFamily="34" charset="0"/>
              </a:rPr>
              <a:t>le indica a LINDO que </a:t>
            </a:r>
            <a:r>
              <a:rPr lang="es-MX" sz="1600" dirty="0">
                <a:latin typeface="Tahoma" pitchFamily="34" charset="0"/>
                <a:ea typeface="Tahoma" pitchFamily="34" charset="0"/>
                <a:cs typeface="Tahoma" pitchFamily="34" charset="0"/>
              </a:rPr>
              <a:t>la variable debe tener un valor </a:t>
            </a:r>
            <a:r>
              <a:rPr lang="es-MX" sz="1600" dirty="0" smtClean="0">
                <a:latin typeface="Tahoma" pitchFamily="34" charset="0"/>
                <a:ea typeface="Tahoma" pitchFamily="34" charset="0"/>
                <a:cs typeface="Tahoma" pitchFamily="34" charset="0"/>
              </a:rPr>
              <a:t>entero (no </a:t>
            </a:r>
            <a:r>
              <a:rPr lang="es-MX" sz="1600" dirty="0">
                <a:latin typeface="Tahoma" pitchFamily="34" charset="0"/>
                <a:ea typeface="Tahoma" pitchFamily="34" charset="0"/>
                <a:cs typeface="Tahoma" pitchFamily="34" charset="0"/>
              </a:rPr>
              <a:t>negativo), es decir, </a:t>
            </a:r>
            <a:r>
              <a:rPr lang="es-MX" sz="1600" dirty="0">
                <a:latin typeface="Courier New" pitchFamily="49" charset="0"/>
                <a:ea typeface="Tahoma" pitchFamily="34" charset="0"/>
                <a:cs typeface="Courier New" pitchFamily="49" charset="0"/>
              </a:rPr>
              <a:t>GIN Y1</a:t>
            </a:r>
            <a:r>
              <a:rPr lang="es-MX" sz="1600" dirty="0">
                <a:latin typeface="Tahoma" pitchFamily="34" charset="0"/>
                <a:ea typeface="Tahoma" pitchFamily="34" charset="0"/>
                <a:cs typeface="Tahoma" pitchFamily="34" charset="0"/>
              </a:rPr>
              <a:t> </a:t>
            </a:r>
            <a:r>
              <a:rPr lang="es-MX" sz="1600" dirty="0" smtClean="0">
                <a:latin typeface="Tahoma" pitchFamily="34" charset="0"/>
                <a:ea typeface="Tahoma" pitchFamily="34" charset="0"/>
                <a:cs typeface="Tahoma" pitchFamily="34" charset="0"/>
              </a:rPr>
              <a:t>es declaración de </a:t>
            </a:r>
            <a:r>
              <a:rPr lang="es-MX" sz="1600" dirty="0">
                <a:latin typeface="Courier New" pitchFamily="49" charset="0"/>
                <a:ea typeface="Tahoma" pitchFamily="34" charset="0"/>
                <a:cs typeface="Courier New" pitchFamily="49" charset="0"/>
              </a:rPr>
              <a:t>y</a:t>
            </a:r>
            <a:r>
              <a:rPr lang="es-MX" sz="1600" baseline="-25000" dirty="0">
                <a:latin typeface="Courier New" pitchFamily="49" charset="0"/>
                <a:ea typeface="Tahoma" pitchFamily="34" charset="0"/>
                <a:cs typeface="Courier New" pitchFamily="49" charset="0"/>
              </a:rPr>
              <a:t>1</a:t>
            </a:r>
            <a:r>
              <a:rPr lang="es-MX" sz="1600" dirty="0">
                <a:latin typeface="Tahoma" pitchFamily="34" charset="0"/>
                <a:ea typeface="Tahoma" pitchFamily="34" charset="0"/>
                <a:cs typeface="Tahoma" pitchFamily="34" charset="0"/>
              </a:rPr>
              <a:t> </a:t>
            </a:r>
            <a:r>
              <a:rPr lang="es-MX" sz="1600" dirty="0" smtClean="0">
                <a:latin typeface="Tahoma" pitchFamily="34" charset="0"/>
                <a:ea typeface="Tahoma" pitchFamily="34" charset="0"/>
                <a:cs typeface="Tahoma" pitchFamily="34" charset="0"/>
              </a:rPr>
              <a:t>como variable entera positiva.</a:t>
            </a:r>
          </a:p>
          <a:p>
            <a:pPr marL="342900" indent="-342900">
              <a:lnSpc>
                <a:spcPct val="150000"/>
              </a:lnSpc>
              <a:spcBef>
                <a:spcPts val="0"/>
              </a:spcBef>
              <a:spcAft>
                <a:spcPts val="1200"/>
              </a:spcAft>
              <a:buFont typeface="+mj-lt"/>
              <a:buAutoNum type="arabicPeriod" startAt="14"/>
            </a:pPr>
            <a:r>
              <a:rPr lang="es-MX" sz="1600" b="1" dirty="0">
                <a:latin typeface="Tahoma" pitchFamily="34" charset="0"/>
                <a:ea typeface="Tahoma" pitchFamily="34" charset="0"/>
                <a:cs typeface="Tahoma" pitchFamily="34" charset="0"/>
              </a:rPr>
              <a:t>Variables </a:t>
            </a:r>
            <a:r>
              <a:rPr lang="es-MX" sz="1600" b="1" dirty="0" smtClean="0">
                <a:latin typeface="Tahoma" pitchFamily="34" charset="0"/>
                <a:ea typeface="Tahoma" pitchFamily="34" charset="0"/>
                <a:cs typeface="Tahoma" pitchFamily="34" charset="0"/>
              </a:rPr>
              <a:t>binarias</a:t>
            </a:r>
            <a:r>
              <a:rPr lang="es-MX" sz="1600" dirty="0" smtClean="0">
                <a:latin typeface="Tahoma" pitchFamily="34" charset="0"/>
                <a:ea typeface="Tahoma" pitchFamily="34" charset="0"/>
                <a:cs typeface="Tahoma" pitchFamily="34" charset="0"/>
              </a:rPr>
              <a:t>. </a:t>
            </a:r>
            <a:r>
              <a:rPr lang="es-MX" sz="1600" dirty="0">
                <a:latin typeface="Tahoma" pitchFamily="34" charset="0"/>
                <a:ea typeface="Tahoma" pitchFamily="34" charset="0"/>
                <a:cs typeface="Tahoma" pitchFamily="34" charset="0"/>
              </a:rPr>
              <a:t>La palabra </a:t>
            </a:r>
            <a:r>
              <a:rPr lang="es-MX" sz="1600" dirty="0" smtClean="0">
                <a:latin typeface="Courier New" pitchFamily="49" charset="0"/>
                <a:ea typeface="Tahoma" pitchFamily="34" charset="0"/>
                <a:cs typeface="Courier New" pitchFamily="49" charset="0"/>
              </a:rPr>
              <a:t>INT</a:t>
            </a:r>
            <a:r>
              <a:rPr lang="es-MX" sz="1600" dirty="0" smtClean="0">
                <a:latin typeface="Tahoma" pitchFamily="34" charset="0"/>
                <a:ea typeface="Tahoma" pitchFamily="34" charset="0"/>
                <a:cs typeface="Tahoma" pitchFamily="34" charset="0"/>
              </a:rPr>
              <a:t> indica al </a:t>
            </a:r>
            <a:r>
              <a:rPr lang="es-MX" sz="1600" dirty="0">
                <a:latin typeface="Tahoma" pitchFamily="34" charset="0"/>
                <a:ea typeface="Tahoma" pitchFamily="34" charset="0"/>
                <a:cs typeface="Tahoma" pitchFamily="34" charset="0"/>
              </a:rPr>
              <a:t>programa que la variable elegida debe tener </a:t>
            </a:r>
            <a:r>
              <a:rPr lang="es-MX" sz="1600" dirty="0" smtClean="0">
                <a:latin typeface="Tahoma" pitchFamily="34" charset="0"/>
                <a:ea typeface="Tahoma" pitchFamily="34" charset="0"/>
                <a:cs typeface="Tahoma" pitchFamily="34" charset="0"/>
              </a:rPr>
              <a:t>un valor </a:t>
            </a:r>
            <a:r>
              <a:rPr lang="es-MX" sz="1600" dirty="0">
                <a:latin typeface="Tahoma" pitchFamily="34" charset="0"/>
                <a:ea typeface="Tahoma" pitchFamily="34" charset="0"/>
                <a:cs typeface="Tahoma" pitchFamily="34" charset="0"/>
              </a:rPr>
              <a:t>binario, es decir, </a:t>
            </a:r>
            <a:r>
              <a:rPr lang="es-MX" sz="1600" dirty="0">
                <a:latin typeface="Courier New" pitchFamily="49" charset="0"/>
                <a:ea typeface="Tahoma" pitchFamily="34" charset="0"/>
                <a:cs typeface="Courier New" pitchFamily="49" charset="0"/>
              </a:rPr>
              <a:t>INT X2</a:t>
            </a:r>
            <a:r>
              <a:rPr lang="es-MX" sz="1600" dirty="0">
                <a:latin typeface="Tahoma" pitchFamily="34" charset="0"/>
                <a:ea typeface="Tahoma" pitchFamily="34" charset="0"/>
                <a:cs typeface="Tahoma" pitchFamily="34" charset="0"/>
              </a:rPr>
              <a:t> es el equivalente </a:t>
            </a:r>
            <a:r>
              <a:rPr lang="es-MX" sz="1600" dirty="0" smtClean="0">
                <a:latin typeface="Tahoma" pitchFamily="34" charset="0"/>
                <a:ea typeface="Tahoma" pitchFamily="34" charset="0"/>
                <a:cs typeface="Tahoma" pitchFamily="34" charset="0"/>
              </a:rPr>
              <a:t>a x</a:t>
            </a:r>
            <a:r>
              <a:rPr lang="es-MX" sz="1600" baseline="-25000" dirty="0" smtClean="0">
                <a:latin typeface="Tahoma" pitchFamily="34" charset="0"/>
                <a:ea typeface="Tahoma" pitchFamily="34" charset="0"/>
                <a:cs typeface="Tahoma" pitchFamily="34" charset="0"/>
              </a:rPr>
              <a:t>2</a:t>
            </a:r>
            <a:r>
              <a:rPr lang="es-MX" sz="1600" dirty="0" smtClean="0">
                <a:latin typeface="Tahoma" pitchFamily="34" charset="0"/>
                <a:ea typeface="Tahoma" pitchFamily="34" charset="0"/>
                <a:cs typeface="Tahoma" pitchFamily="34" charset="0"/>
              </a:rPr>
              <a:t> </a:t>
            </a:r>
            <a:r>
              <a:rPr lang="es-MX" sz="1600" dirty="0" smtClean="0">
                <a:latin typeface="Tahoma" pitchFamily="34" charset="0"/>
                <a:ea typeface="Tahoma" pitchFamily="34" charset="0"/>
                <a:cs typeface="Tahoma" pitchFamily="34" charset="0"/>
                <a:sym typeface="Symbol"/>
              </a:rPr>
              <a:t></a:t>
            </a:r>
            <a:r>
              <a:rPr lang="es-MX" sz="1600" dirty="0" smtClean="0">
                <a:latin typeface="Tahoma" pitchFamily="34" charset="0"/>
                <a:ea typeface="Tahoma" pitchFamily="34" charset="0"/>
                <a:cs typeface="Tahoma" pitchFamily="34" charset="0"/>
              </a:rPr>
              <a:t> {</a:t>
            </a:r>
            <a:r>
              <a:rPr lang="es-MX" sz="1600" dirty="0">
                <a:latin typeface="Tahoma" pitchFamily="34" charset="0"/>
                <a:ea typeface="Tahoma" pitchFamily="34" charset="0"/>
                <a:cs typeface="Tahoma" pitchFamily="34" charset="0"/>
              </a:rPr>
              <a:t>0, 1}.</a:t>
            </a:r>
          </a:p>
          <a:p>
            <a:pPr marL="342900" indent="-342900">
              <a:lnSpc>
                <a:spcPct val="150000"/>
              </a:lnSpc>
              <a:spcBef>
                <a:spcPts val="0"/>
              </a:spcBef>
              <a:spcAft>
                <a:spcPts val="1200"/>
              </a:spcAft>
              <a:buFont typeface="+mj-lt"/>
              <a:buAutoNum type="arabicPeriod" startAt="14"/>
            </a:pPr>
            <a:r>
              <a:rPr lang="es-MX" sz="1600" b="1" dirty="0" smtClean="0">
                <a:latin typeface="Tahoma" pitchFamily="34" charset="0"/>
                <a:ea typeface="Tahoma" pitchFamily="34" charset="0"/>
                <a:cs typeface="Tahoma" pitchFamily="34" charset="0"/>
              </a:rPr>
              <a:t>Cotas</a:t>
            </a:r>
            <a:r>
              <a:rPr lang="es-MX" sz="1600" dirty="0" smtClean="0">
                <a:latin typeface="Tahoma" pitchFamily="34" charset="0"/>
                <a:ea typeface="Tahoma" pitchFamily="34" charset="0"/>
                <a:cs typeface="Tahoma" pitchFamily="34" charset="0"/>
              </a:rPr>
              <a:t>. </a:t>
            </a:r>
            <a:r>
              <a:rPr lang="es-MX" sz="1600" dirty="0">
                <a:latin typeface="Tahoma" pitchFamily="34" charset="0"/>
                <a:ea typeface="Tahoma" pitchFamily="34" charset="0"/>
                <a:cs typeface="Tahoma" pitchFamily="34" charset="0"/>
              </a:rPr>
              <a:t>Las palabras </a:t>
            </a:r>
            <a:r>
              <a:rPr lang="es-MX" sz="1600" dirty="0" smtClean="0">
                <a:latin typeface="Tahoma" pitchFamily="34" charset="0"/>
                <a:ea typeface="Tahoma" pitchFamily="34" charset="0"/>
                <a:cs typeface="Tahoma" pitchFamily="34" charset="0"/>
              </a:rPr>
              <a:t>SLB </a:t>
            </a:r>
            <a:r>
              <a:rPr lang="es-MX" sz="1600" dirty="0">
                <a:latin typeface="Tahoma" pitchFamily="34" charset="0"/>
                <a:ea typeface="Tahoma" pitchFamily="34" charset="0"/>
                <a:cs typeface="Tahoma" pitchFamily="34" charset="0"/>
              </a:rPr>
              <a:t>y SUB indican que </a:t>
            </a:r>
            <a:r>
              <a:rPr lang="es-MX" sz="1600" dirty="0" smtClean="0">
                <a:latin typeface="Tahoma" pitchFamily="34" charset="0"/>
                <a:ea typeface="Tahoma" pitchFamily="34" charset="0"/>
                <a:cs typeface="Tahoma" pitchFamily="34" charset="0"/>
              </a:rPr>
              <a:t>las variables </a:t>
            </a:r>
            <a:r>
              <a:rPr lang="es-MX" sz="1600" dirty="0">
                <a:latin typeface="Tahoma" pitchFamily="34" charset="0"/>
                <a:ea typeface="Tahoma" pitchFamily="34" charset="0"/>
                <a:cs typeface="Tahoma" pitchFamily="34" charset="0"/>
              </a:rPr>
              <a:t>seleccionadas tienen una cota </a:t>
            </a:r>
            <a:r>
              <a:rPr lang="es-MX" sz="1600" dirty="0" smtClean="0">
                <a:latin typeface="Tahoma" pitchFamily="34" charset="0"/>
                <a:ea typeface="Tahoma" pitchFamily="34" charset="0"/>
                <a:cs typeface="Tahoma" pitchFamily="34" charset="0"/>
              </a:rPr>
              <a:t>inferior (</a:t>
            </a:r>
            <a:r>
              <a:rPr lang="es-MX" sz="1600" dirty="0" err="1" smtClean="0">
                <a:latin typeface="Tahoma" pitchFamily="34" charset="0"/>
                <a:ea typeface="Tahoma" pitchFamily="34" charset="0"/>
                <a:cs typeface="Tahoma" pitchFamily="34" charset="0"/>
              </a:rPr>
              <a:t>lower</a:t>
            </a:r>
            <a:r>
              <a:rPr lang="es-MX" sz="1600" dirty="0" smtClean="0">
                <a:latin typeface="Tahoma" pitchFamily="34" charset="0"/>
                <a:ea typeface="Tahoma" pitchFamily="34" charset="0"/>
                <a:cs typeface="Tahoma" pitchFamily="34" charset="0"/>
              </a:rPr>
              <a:t> </a:t>
            </a:r>
            <a:r>
              <a:rPr lang="es-MX" sz="1600" dirty="0" err="1" smtClean="0">
                <a:latin typeface="Tahoma" pitchFamily="34" charset="0"/>
                <a:ea typeface="Tahoma" pitchFamily="34" charset="0"/>
                <a:cs typeface="Tahoma" pitchFamily="34" charset="0"/>
              </a:rPr>
              <a:t>bound</a:t>
            </a:r>
            <a:r>
              <a:rPr lang="es-MX" sz="1600" dirty="0" smtClean="0">
                <a:latin typeface="Tahoma" pitchFamily="34" charset="0"/>
                <a:ea typeface="Tahoma" pitchFamily="34" charset="0"/>
                <a:cs typeface="Tahoma" pitchFamily="34" charset="0"/>
              </a:rPr>
              <a:t>) </a:t>
            </a:r>
            <a:r>
              <a:rPr lang="es-MX" sz="1600" dirty="0">
                <a:latin typeface="Tahoma" pitchFamily="34" charset="0"/>
                <a:ea typeface="Tahoma" pitchFamily="34" charset="0"/>
                <a:cs typeface="Tahoma" pitchFamily="34" charset="0"/>
              </a:rPr>
              <a:t>o </a:t>
            </a:r>
            <a:r>
              <a:rPr lang="es-MX" sz="1600" dirty="0" smtClean="0">
                <a:latin typeface="Tahoma" pitchFamily="34" charset="0"/>
                <a:ea typeface="Tahoma" pitchFamily="34" charset="0"/>
                <a:cs typeface="Tahoma" pitchFamily="34" charset="0"/>
              </a:rPr>
              <a:t>superior (</a:t>
            </a:r>
            <a:r>
              <a:rPr lang="es-MX" sz="1600" dirty="0" err="1" smtClean="0">
                <a:latin typeface="Tahoma" pitchFamily="34" charset="0"/>
                <a:ea typeface="Tahoma" pitchFamily="34" charset="0"/>
                <a:cs typeface="Tahoma" pitchFamily="34" charset="0"/>
              </a:rPr>
              <a:t>upper</a:t>
            </a:r>
            <a:r>
              <a:rPr lang="es-MX" sz="1600" dirty="0" smtClean="0">
                <a:latin typeface="Tahoma" pitchFamily="34" charset="0"/>
                <a:ea typeface="Tahoma" pitchFamily="34" charset="0"/>
                <a:cs typeface="Tahoma" pitchFamily="34" charset="0"/>
              </a:rPr>
              <a:t> </a:t>
            </a:r>
            <a:r>
              <a:rPr lang="es-MX" sz="1600" dirty="0" err="1" smtClean="0">
                <a:latin typeface="Tahoma" pitchFamily="34" charset="0"/>
                <a:ea typeface="Tahoma" pitchFamily="34" charset="0"/>
                <a:cs typeface="Tahoma" pitchFamily="34" charset="0"/>
              </a:rPr>
              <a:t>bound</a:t>
            </a:r>
            <a:r>
              <a:rPr lang="es-MX" sz="1600" dirty="0" smtClean="0">
                <a:latin typeface="Tahoma" pitchFamily="34" charset="0"/>
                <a:ea typeface="Tahoma" pitchFamily="34" charset="0"/>
                <a:cs typeface="Tahoma" pitchFamily="34" charset="0"/>
              </a:rPr>
              <a:t>), respectivamente</a:t>
            </a:r>
            <a:r>
              <a:rPr lang="es-MX" sz="1600" dirty="0">
                <a:latin typeface="Tahoma" pitchFamily="34" charset="0"/>
                <a:ea typeface="Tahoma" pitchFamily="34" charset="0"/>
                <a:cs typeface="Tahoma" pitchFamily="34" charset="0"/>
              </a:rPr>
              <a:t>, </a:t>
            </a:r>
            <a:r>
              <a:rPr lang="es-MX" sz="1600" dirty="0" smtClean="0">
                <a:latin typeface="Tahoma" pitchFamily="34" charset="0"/>
                <a:ea typeface="Tahoma" pitchFamily="34" charset="0"/>
                <a:cs typeface="Tahoma" pitchFamily="34" charset="0"/>
              </a:rPr>
              <a:t>las cuales se deben indicar. </a:t>
            </a:r>
            <a:br>
              <a:rPr lang="es-MX" sz="1600" dirty="0" smtClean="0">
                <a:latin typeface="Tahoma" pitchFamily="34" charset="0"/>
                <a:ea typeface="Tahoma" pitchFamily="34" charset="0"/>
                <a:cs typeface="Tahoma" pitchFamily="34" charset="0"/>
              </a:rPr>
            </a:br>
            <a:r>
              <a:rPr lang="es-MX" sz="300" dirty="0" smtClean="0">
                <a:latin typeface="Tahoma" pitchFamily="34" charset="0"/>
                <a:ea typeface="Tahoma" pitchFamily="34" charset="0"/>
                <a:cs typeface="Tahoma" pitchFamily="34" charset="0"/>
              </a:rPr>
              <a:t/>
            </a:r>
            <a:br>
              <a:rPr lang="es-MX" sz="300" dirty="0" smtClean="0">
                <a:latin typeface="Tahoma" pitchFamily="34" charset="0"/>
                <a:ea typeface="Tahoma" pitchFamily="34" charset="0"/>
                <a:cs typeface="Tahoma" pitchFamily="34" charset="0"/>
              </a:rPr>
            </a:br>
            <a:r>
              <a:rPr lang="es-MX" sz="1600" dirty="0" smtClean="0">
                <a:latin typeface="Tahoma" pitchFamily="34" charset="0"/>
                <a:ea typeface="Tahoma" pitchFamily="34" charset="0"/>
                <a:cs typeface="Tahoma" pitchFamily="34" charset="0"/>
              </a:rPr>
              <a:t>Por </a:t>
            </a:r>
            <a:r>
              <a:rPr lang="es-MX" sz="1600" dirty="0">
                <a:latin typeface="Tahoma" pitchFamily="34" charset="0"/>
                <a:ea typeface="Tahoma" pitchFamily="34" charset="0"/>
                <a:cs typeface="Tahoma" pitchFamily="34" charset="0"/>
              </a:rPr>
              <a:t>ejemplo, </a:t>
            </a:r>
            <a:r>
              <a:rPr lang="es-MX" sz="1600" dirty="0">
                <a:latin typeface="Courier New" pitchFamily="49" charset="0"/>
                <a:ea typeface="Tahoma" pitchFamily="34" charset="0"/>
                <a:cs typeface="Courier New" pitchFamily="49" charset="0"/>
              </a:rPr>
              <a:t>SLB Y4 </a:t>
            </a:r>
            <a:r>
              <a:rPr lang="es-MX" sz="1600" dirty="0" smtClean="0">
                <a:latin typeface="Courier New" pitchFamily="49" charset="0"/>
                <a:ea typeface="Tahoma" pitchFamily="34" charset="0"/>
                <a:cs typeface="Courier New" pitchFamily="49" charset="0"/>
              </a:rPr>
              <a:t>3,</a:t>
            </a:r>
            <a:r>
              <a:rPr lang="es-MX" sz="1600" dirty="0" smtClean="0">
                <a:latin typeface="Tahoma" pitchFamily="34" charset="0"/>
                <a:ea typeface="Tahoma" pitchFamily="34" charset="0"/>
                <a:cs typeface="Tahoma" pitchFamily="34" charset="0"/>
              </a:rPr>
              <a:t> le indica </a:t>
            </a:r>
            <a:r>
              <a:rPr lang="es-MX" sz="1600" dirty="0">
                <a:latin typeface="Tahoma" pitchFamily="34" charset="0"/>
                <a:ea typeface="Tahoma" pitchFamily="34" charset="0"/>
                <a:cs typeface="Tahoma" pitchFamily="34" charset="0"/>
              </a:rPr>
              <a:t>al programa </a:t>
            </a:r>
            <a:r>
              <a:rPr lang="es-MX" sz="1600" dirty="0" smtClean="0">
                <a:latin typeface="Tahoma" pitchFamily="34" charset="0"/>
                <a:ea typeface="Tahoma" pitchFamily="34" charset="0"/>
                <a:cs typeface="Tahoma" pitchFamily="34" charset="0"/>
              </a:rPr>
              <a:t>que la </a:t>
            </a:r>
            <a:r>
              <a:rPr lang="es-MX" sz="1600" dirty="0">
                <a:latin typeface="Tahoma" pitchFamily="34" charset="0"/>
                <a:ea typeface="Tahoma" pitchFamily="34" charset="0"/>
                <a:cs typeface="Tahoma" pitchFamily="34" charset="0"/>
              </a:rPr>
              <a:t>variable </a:t>
            </a:r>
            <a:r>
              <a:rPr lang="es-MX" sz="1600" dirty="0" smtClean="0">
                <a:latin typeface="Courier New" pitchFamily="49" charset="0"/>
                <a:ea typeface="Tahoma" pitchFamily="34" charset="0"/>
                <a:cs typeface="Courier New" pitchFamily="49" charset="0"/>
              </a:rPr>
              <a:t>y</a:t>
            </a:r>
            <a:r>
              <a:rPr lang="es-MX" sz="1600" baseline="-25000" dirty="0" smtClean="0">
                <a:latin typeface="Courier New" pitchFamily="49" charset="0"/>
                <a:ea typeface="Tahoma" pitchFamily="34" charset="0"/>
                <a:cs typeface="Courier New" pitchFamily="49" charset="0"/>
              </a:rPr>
              <a:t>4</a:t>
            </a:r>
            <a:r>
              <a:rPr lang="es-MX" sz="1600" dirty="0" smtClean="0">
                <a:latin typeface="Tahoma" pitchFamily="34" charset="0"/>
                <a:ea typeface="Tahoma" pitchFamily="34" charset="0"/>
                <a:cs typeface="Tahoma" pitchFamily="34" charset="0"/>
              </a:rPr>
              <a:t> </a:t>
            </a:r>
            <a:r>
              <a:rPr lang="es-MX" sz="1600" dirty="0">
                <a:latin typeface="Tahoma" pitchFamily="34" charset="0"/>
                <a:ea typeface="Tahoma" pitchFamily="34" charset="0"/>
                <a:cs typeface="Tahoma" pitchFamily="34" charset="0"/>
              </a:rPr>
              <a:t>no debe tomar un valor menor a 3. </a:t>
            </a:r>
            <a:r>
              <a:rPr lang="es-MX" sz="1600" dirty="0" smtClean="0">
                <a:latin typeface="Tahoma" pitchFamily="34" charset="0"/>
                <a:ea typeface="Tahoma" pitchFamily="34" charset="0"/>
                <a:cs typeface="Tahoma" pitchFamily="34" charset="0"/>
              </a:rPr>
              <a:t>De forma similar, </a:t>
            </a:r>
            <a:r>
              <a:rPr lang="es-MX" sz="1600" dirty="0" smtClean="0">
                <a:latin typeface="Courier New" pitchFamily="49" charset="0"/>
                <a:ea typeface="Tahoma" pitchFamily="34" charset="0"/>
                <a:cs typeface="Courier New" pitchFamily="49" charset="0"/>
              </a:rPr>
              <a:t>SUB </a:t>
            </a:r>
            <a:r>
              <a:rPr lang="es-MX" sz="1600" dirty="0">
                <a:latin typeface="Courier New" pitchFamily="49" charset="0"/>
                <a:ea typeface="Tahoma" pitchFamily="34" charset="0"/>
                <a:cs typeface="Courier New" pitchFamily="49" charset="0"/>
              </a:rPr>
              <a:t>Y5 12</a:t>
            </a:r>
            <a:r>
              <a:rPr lang="es-MX" sz="1600" dirty="0">
                <a:latin typeface="Tahoma" pitchFamily="34" charset="0"/>
                <a:ea typeface="Tahoma" pitchFamily="34" charset="0"/>
                <a:cs typeface="Tahoma" pitchFamily="34" charset="0"/>
              </a:rPr>
              <a:t> indica que la variable </a:t>
            </a:r>
            <a:r>
              <a:rPr lang="es-MX" sz="1600" dirty="0" smtClean="0">
                <a:latin typeface="Courier New" pitchFamily="49" charset="0"/>
                <a:ea typeface="Tahoma" pitchFamily="34" charset="0"/>
                <a:cs typeface="Courier New" pitchFamily="49" charset="0"/>
              </a:rPr>
              <a:t>y</a:t>
            </a:r>
            <a:r>
              <a:rPr lang="es-MX" sz="1600" baseline="-25000" dirty="0" smtClean="0">
                <a:latin typeface="Courier New" pitchFamily="49" charset="0"/>
                <a:ea typeface="Tahoma" pitchFamily="34" charset="0"/>
                <a:cs typeface="Courier New" pitchFamily="49" charset="0"/>
              </a:rPr>
              <a:t>5</a:t>
            </a:r>
            <a:r>
              <a:rPr lang="es-MX" sz="1600" dirty="0" smtClean="0">
                <a:latin typeface="Tahoma" pitchFamily="34" charset="0"/>
                <a:ea typeface="Tahoma" pitchFamily="34" charset="0"/>
                <a:cs typeface="Tahoma" pitchFamily="34" charset="0"/>
              </a:rPr>
              <a:t> no debe </a:t>
            </a:r>
            <a:r>
              <a:rPr lang="es-MX" sz="1600" dirty="0">
                <a:latin typeface="Tahoma" pitchFamily="34" charset="0"/>
                <a:ea typeface="Tahoma" pitchFamily="34" charset="0"/>
                <a:cs typeface="Tahoma" pitchFamily="34" charset="0"/>
              </a:rPr>
              <a:t>tomar un valor mayor a 12.</a:t>
            </a:r>
            <a:endParaRPr lang="es-MX" sz="1600" dirty="0" smtClean="0">
              <a:latin typeface="Tahoma" pitchFamily="34" charset="0"/>
              <a:ea typeface="Tahoma" pitchFamily="34" charset="0"/>
              <a:cs typeface="Tahoma" pitchFamily="34" charset="0"/>
            </a:endParaRPr>
          </a:p>
          <a:p>
            <a:pPr marL="342900" indent="-342900">
              <a:lnSpc>
                <a:spcPct val="150000"/>
              </a:lnSpc>
              <a:spcBef>
                <a:spcPts val="0"/>
              </a:spcBef>
              <a:spcAft>
                <a:spcPts val="1200"/>
              </a:spcAft>
              <a:buFont typeface="+mj-lt"/>
              <a:buAutoNum type="arabicPeriod" startAt="14"/>
            </a:pPr>
            <a:endParaRPr lang="es-MX" sz="1600" dirty="0" smtClean="0">
              <a:latin typeface="Tahoma" pitchFamily="34" charset="0"/>
              <a:ea typeface="Tahoma" pitchFamily="34" charset="0"/>
              <a:cs typeface="Tahoma" pitchFamily="34" charset="0"/>
            </a:endParaRP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944904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SINTAXIS DEL PROGRAMA LINDO</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Con los anteriores puntos, es posible declarar el siguiente modelo: </a:t>
            </a:r>
          </a:p>
          <a:p>
            <a:pPr marL="0" indent="0">
              <a:lnSpc>
                <a:spcPct val="150000"/>
              </a:lnSpc>
              <a:spcBef>
                <a:spcPts val="0"/>
              </a:spcBef>
              <a:spcAft>
                <a:spcPts val="1200"/>
              </a:spcAft>
              <a:buNone/>
            </a:pPr>
            <a:r>
              <a:rPr lang="es-MX" sz="1600" dirty="0" smtClean="0">
                <a:latin typeface="Courier New" pitchFamily="49" charset="0"/>
                <a:ea typeface="Tahoma" pitchFamily="34" charset="0"/>
                <a:cs typeface="Courier New" pitchFamily="49" charset="0"/>
              </a:rPr>
              <a:t>		min </a:t>
            </a:r>
            <a:r>
              <a:rPr lang="es-MX" sz="1600" dirty="0">
                <a:latin typeface="Courier New" pitchFamily="49" charset="0"/>
                <a:ea typeface="Tahoma" pitchFamily="34" charset="0"/>
                <a:cs typeface="Courier New" pitchFamily="49" charset="0"/>
              </a:rPr>
              <a:t>z = x1 + x2 + 2x3</a:t>
            </a:r>
          </a:p>
          <a:p>
            <a:pPr marL="0" indent="0">
              <a:lnSpc>
                <a:spcPct val="150000"/>
              </a:lnSpc>
              <a:spcBef>
                <a:spcPts val="0"/>
              </a:spcBef>
              <a:spcAft>
                <a:spcPts val="1200"/>
              </a:spcAft>
              <a:buNone/>
            </a:pPr>
            <a:r>
              <a:rPr lang="es-MX" sz="1600" dirty="0" smtClean="0">
                <a:latin typeface="Courier New" pitchFamily="49" charset="0"/>
                <a:ea typeface="Tahoma" pitchFamily="34" charset="0"/>
                <a:cs typeface="Courier New" pitchFamily="49" charset="0"/>
              </a:rPr>
              <a:t>		s.a.</a:t>
            </a:r>
          </a:p>
          <a:p>
            <a:pPr marL="0" indent="0">
              <a:lnSpc>
                <a:spcPct val="150000"/>
              </a:lnSpc>
              <a:spcBef>
                <a:spcPts val="0"/>
              </a:spcBef>
              <a:spcAft>
                <a:spcPts val="1200"/>
              </a:spcAft>
              <a:buNone/>
            </a:pPr>
            <a:r>
              <a:rPr lang="es-MX" sz="1600" dirty="0" smtClean="0">
                <a:latin typeface="Courier New" pitchFamily="49" charset="0"/>
                <a:ea typeface="Tahoma" pitchFamily="34" charset="0"/>
                <a:cs typeface="Courier New" pitchFamily="49" charset="0"/>
              </a:rPr>
              <a:t>		x1 </a:t>
            </a:r>
            <a:r>
              <a:rPr lang="es-MX" sz="1600" dirty="0">
                <a:latin typeface="Courier New" pitchFamily="49" charset="0"/>
                <a:ea typeface="Tahoma" pitchFamily="34" charset="0"/>
                <a:cs typeface="Courier New" pitchFamily="49" charset="0"/>
              </a:rPr>
              <a:t>+ 2x2 + 2x3 </a:t>
            </a:r>
            <a:r>
              <a:rPr lang="es-MX" sz="1600" dirty="0" smtClean="0">
                <a:latin typeface="Courier New" pitchFamily="49" charset="0"/>
                <a:ea typeface="Tahoma" pitchFamily="34" charset="0"/>
                <a:cs typeface="Courier New" pitchFamily="49" charset="0"/>
                <a:sym typeface="Symbol"/>
              </a:rPr>
              <a:t></a:t>
            </a:r>
            <a:r>
              <a:rPr lang="es-MX" sz="1600" dirty="0" smtClean="0">
                <a:latin typeface="Courier New" pitchFamily="49" charset="0"/>
                <a:ea typeface="Tahoma" pitchFamily="34" charset="0"/>
                <a:cs typeface="Courier New" pitchFamily="49" charset="0"/>
              </a:rPr>
              <a:t> 6 	(</a:t>
            </a:r>
            <a:r>
              <a:rPr lang="es-MX" sz="1600" dirty="0">
                <a:latin typeface="Courier New" pitchFamily="49" charset="0"/>
                <a:ea typeface="Tahoma" pitchFamily="34" charset="0"/>
                <a:cs typeface="Courier New" pitchFamily="49" charset="0"/>
              </a:rPr>
              <a:t>R1)</a:t>
            </a:r>
          </a:p>
          <a:p>
            <a:pPr marL="0" indent="0">
              <a:lnSpc>
                <a:spcPct val="150000"/>
              </a:lnSpc>
              <a:spcBef>
                <a:spcPts val="0"/>
              </a:spcBef>
              <a:spcAft>
                <a:spcPts val="1200"/>
              </a:spcAft>
              <a:buNone/>
            </a:pPr>
            <a:r>
              <a:rPr lang="es-MX" sz="1600" dirty="0" smtClean="0">
                <a:latin typeface="Courier New" pitchFamily="49" charset="0"/>
                <a:ea typeface="Tahoma" pitchFamily="34" charset="0"/>
                <a:cs typeface="Courier New" pitchFamily="49" charset="0"/>
              </a:rPr>
              <a:t>		x1 </a:t>
            </a:r>
            <a:r>
              <a:rPr lang="es-MX" sz="1600" dirty="0">
                <a:latin typeface="Courier New" pitchFamily="49" charset="0"/>
                <a:ea typeface="Tahoma" pitchFamily="34" charset="0"/>
                <a:cs typeface="Courier New" pitchFamily="49" charset="0"/>
              </a:rPr>
              <a:t>+ x3 </a:t>
            </a:r>
            <a:r>
              <a:rPr lang="es-MX" sz="1600" dirty="0">
                <a:latin typeface="Courier New" pitchFamily="49" charset="0"/>
                <a:ea typeface="Tahoma" pitchFamily="34" charset="0"/>
                <a:cs typeface="Courier New" pitchFamily="49" charset="0"/>
                <a:sym typeface="Symbol"/>
              </a:rPr>
              <a:t></a:t>
            </a:r>
            <a:r>
              <a:rPr lang="es-MX" sz="1600" dirty="0" smtClean="0">
                <a:latin typeface="Courier New" pitchFamily="49" charset="0"/>
                <a:ea typeface="Tahoma" pitchFamily="34" charset="0"/>
                <a:cs typeface="Courier New" pitchFamily="49" charset="0"/>
              </a:rPr>
              <a:t> </a:t>
            </a:r>
            <a:r>
              <a:rPr lang="es-MX" sz="1600" dirty="0">
                <a:latin typeface="Courier New" pitchFamily="49" charset="0"/>
                <a:ea typeface="Tahoma" pitchFamily="34" charset="0"/>
                <a:cs typeface="Courier New" pitchFamily="49" charset="0"/>
              </a:rPr>
              <a:t>9 </a:t>
            </a:r>
            <a:r>
              <a:rPr lang="es-MX" sz="1600" dirty="0" smtClean="0">
                <a:latin typeface="Courier New" pitchFamily="49" charset="0"/>
                <a:ea typeface="Tahoma" pitchFamily="34" charset="0"/>
                <a:cs typeface="Courier New" pitchFamily="49" charset="0"/>
              </a:rPr>
              <a:t>		(</a:t>
            </a:r>
            <a:r>
              <a:rPr lang="es-MX" sz="1600" dirty="0">
                <a:latin typeface="Courier New" pitchFamily="49" charset="0"/>
                <a:ea typeface="Tahoma" pitchFamily="34" charset="0"/>
                <a:cs typeface="Courier New" pitchFamily="49" charset="0"/>
              </a:rPr>
              <a:t>R2)</a:t>
            </a:r>
          </a:p>
          <a:p>
            <a:pPr marL="0" indent="0">
              <a:lnSpc>
                <a:spcPct val="150000"/>
              </a:lnSpc>
              <a:spcBef>
                <a:spcPts val="0"/>
              </a:spcBef>
              <a:spcAft>
                <a:spcPts val="1200"/>
              </a:spcAft>
              <a:buNone/>
            </a:pPr>
            <a:r>
              <a:rPr lang="es-MX" sz="1600" dirty="0" smtClean="0">
                <a:latin typeface="Courier New" pitchFamily="49" charset="0"/>
                <a:ea typeface="Tahoma" pitchFamily="34" charset="0"/>
                <a:cs typeface="Courier New" pitchFamily="49" charset="0"/>
              </a:rPr>
              <a:t>		x1 </a:t>
            </a:r>
            <a:r>
              <a:rPr lang="es-MX" sz="1600" dirty="0">
                <a:latin typeface="Courier New" pitchFamily="49" charset="0"/>
                <a:ea typeface="Tahoma" pitchFamily="34" charset="0"/>
                <a:cs typeface="Courier New" pitchFamily="49" charset="0"/>
                <a:sym typeface="Symbol"/>
              </a:rPr>
              <a:t></a:t>
            </a:r>
            <a:r>
              <a:rPr lang="es-MX" sz="1600" dirty="0" smtClean="0">
                <a:latin typeface="Courier New" pitchFamily="49" charset="0"/>
                <a:ea typeface="Tahoma" pitchFamily="34" charset="0"/>
                <a:cs typeface="Courier New" pitchFamily="49" charset="0"/>
              </a:rPr>
              <a:t> </a:t>
            </a:r>
            <a:r>
              <a:rPr lang="es-MX" sz="1600" dirty="0">
                <a:latin typeface="Courier New" pitchFamily="49" charset="0"/>
                <a:ea typeface="Tahoma" pitchFamily="34" charset="0"/>
                <a:cs typeface="Courier New" pitchFamily="49" charset="0"/>
              </a:rPr>
              <a:t>x2 + 2x3 </a:t>
            </a:r>
            <a:r>
              <a:rPr lang="es-MX" sz="1600" dirty="0" smtClean="0">
                <a:latin typeface="Courier New" pitchFamily="49" charset="0"/>
                <a:ea typeface="Tahoma" pitchFamily="34" charset="0"/>
                <a:cs typeface="Courier New" pitchFamily="49" charset="0"/>
              </a:rPr>
              <a:t>		(</a:t>
            </a:r>
            <a:r>
              <a:rPr lang="es-MX" sz="1600" dirty="0">
                <a:latin typeface="Courier New" pitchFamily="49" charset="0"/>
                <a:ea typeface="Tahoma" pitchFamily="34" charset="0"/>
                <a:cs typeface="Courier New" pitchFamily="49" charset="0"/>
              </a:rPr>
              <a:t>R3)</a:t>
            </a:r>
          </a:p>
          <a:p>
            <a:pPr marL="0" indent="0">
              <a:lnSpc>
                <a:spcPct val="150000"/>
              </a:lnSpc>
              <a:spcBef>
                <a:spcPts val="0"/>
              </a:spcBef>
              <a:spcAft>
                <a:spcPts val="1200"/>
              </a:spcAft>
              <a:buNone/>
            </a:pPr>
            <a:r>
              <a:rPr lang="es-MX" sz="1600" dirty="0" smtClean="0">
                <a:latin typeface="Courier New" pitchFamily="49" charset="0"/>
                <a:ea typeface="Tahoma" pitchFamily="34" charset="0"/>
                <a:cs typeface="Courier New" pitchFamily="49" charset="0"/>
              </a:rPr>
              <a:t>		2 </a:t>
            </a:r>
            <a:r>
              <a:rPr lang="es-MX" sz="1600" dirty="0" smtClean="0">
                <a:latin typeface="Courier New" pitchFamily="49" charset="0"/>
                <a:ea typeface="Tahoma" pitchFamily="34" charset="0"/>
                <a:cs typeface="Courier New" pitchFamily="49" charset="0"/>
                <a:sym typeface="Symbol"/>
              </a:rPr>
              <a:t></a:t>
            </a:r>
            <a:r>
              <a:rPr lang="es-MX" sz="1600" dirty="0" smtClean="0">
                <a:latin typeface="Courier New" pitchFamily="49" charset="0"/>
                <a:ea typeface="Tahoma" pitchFamily="34" charset="0"/>
                <a:cs typeface="Courier New" pitchFamily="49" charset="0"/>
              </a:rPr>
              <a:t> </a:t>
            </a:r>
            <a:r>
              <a:rPr lang="es-MX" sz="1600" dirty="0">
                <a:latin typeface="Courier New" pitchFamily="49" charset="0"/>
                <a:ea typeface="Tahoma" pitchFamily="34" charset="0"/>
                <a:cs typeface="Courier New" pitchFamily="49" charset="0"/>
              </a:rPr>
              <a:t>x1 </a:t>
            </a:r>
            <a:r>
              <a:rPr lang="es-MX" sz="1600" dirty="0">
                <a:latin typeface="Courier New" pitchFamily="49" charset="0"/>
                <a:ea typeface="Tahoma" pitchFamily="34" charset="0"/>
                <a:cs typeface="Courier New" pitchFamily="49" charset="0"/>
                <a:sym typeface="Symbol"/>
              </a:rPr>
              <a:t></a:t>
            </a:r>
            <a:r>
              <a:rPr lang="es-MX" sz="1600" dirty="0" smtClean="0">
                <a:latin typeface="Courier New" pitchFamily="49" charset="0"/>
                <a:ea typeface="Tahoma" pitchFamily="34" charset="0"/>
                <a:cs typeface="Courier New" pitchFamily="49" charset="0"/>
              </a:rPr>
              <a:t> </a:t>
            </a:r>
            <a:r>
              <a:rPr lang="es-MX" sz="1600" dirty="0">
                <a:latin typeface="Courier New" pitchFamily="49" charset="0"/>
                <a:ea typeface="Tahoma" pitchFamily="34" charset="0"/>
                <a:cs typeface="Courier New" pitchFamily="49" charset="0"/>
              </a:rPr>
              <a:t>7</a:t>
            </a:r>
          </a:p>
          <a:p>
            <a:pPr marL="0" indent="0">
              <a:lnSpc>
                <a:spcPct val="150000"/>
              </a:lnSpc>
              <a:spcBef>
                <a:spcPts val="0"/>
              </a:spcBef>
              <a:spcAft>
                <a:spcPts val="1200"/>
              </a:spcAft>
              <a:buNone/>
            </a:pPr>
            <a:r>
              <a:rPr lang="es-MX" sz="1600" dirty="0" smtClean="0">
                <a:latin typeface="Courier New" pitchFamily="49" charset="0"/>
                <a:ea typeface="Tahoma" pitchFamily="34" charset="0"/>
                <a:cs typeface="Courier New" pitchFamily="49" charset="0"/>
              </a:rPr>
              <a:t>		x2 </a:t>
            </a:r>
            <a:r>
              <a:rPr lang="es-MX" sz="1600" dirty="0">
                <a:latin typeface="Courier New" pitchFamily="49" charset="0"/>
                <a:ea typeface="Tahoma" pitchFamily="34" charset="0"/>
                <a:cs typeface="Courier New" pitchFamily="49" charset="0"/>
                <a:sym typeface="Symbol"/>
              </a:rPr>
              <a:t></a:t>
            </a:r>
            <a:r>
              <a:rPr lang="es-MX" sz="1600" dirty="0" smtClean="0">
                <a:latin typeface="Courier New" pitchFamily="49" charset="0"/>
                <a:ea typeface="Tahoma" pitchFamily="34" charset="0"/>
                <a:cs typeface="Courier New" pitchFamily="49" charset="0"/>
              </a:rPr>
              <a:t> </a:t>
            </a:r>
            <a:r>
              <a:rPr lang="es-MX" sz="1600" dirty="0">
                <a:latin typeface="Courier New" pitchFamily="49" charset="0"/>
                <a:ea typeface="Tahoma" pitchFamily="34" charset="0"/>
                <a:cs typeface="Courier New" pitchFamily="49" charset="0"/>
              </a:rPr>
              <a:t>0 (variable no positiva)</a:t>
            </a:r>
          </a:p>
          <a:p>
            <a:pPr marL="0" indent="0">
              <a:lnSpc>
                <a:spcPct val="150000"/>
              </a:lnSpc>
              <a:spcBef>
                <a:spcPts val="0"/>
              </a:spcBef>
              <a:spcAft>
                <a:spcPts val="1200"/>
              </a:spcAft>
              <a:buNone/>
            </a:pPr>
            <a:r>
              <a:rPr lang="es-MX" sz="1600" dirty="0" smtClean="0">
                <a:latin typeface="Courier New" pitchFamily="49" charset="0"/>
                <a:ea typeface="Tahoma" pitchFamily="34" charset="0"/>
                <a:cs typeface="Courier New" pitchFamily="49" charset="0"/>
              </a:rPr>
              <a:t>		− </a:t>
            </a:r>
            <a:r>
              <a:rPr lang="es-MX" sz="1600" dirty="0">
                <a:latin typeface="Courier New" pitchFamily="49" charset="0"/>
                <a:ea typeface="Tahoma" pitchFamily="34" charset="0"/>
                <a:cs typeface="Courier New" pitchFamily="49" charset="0"/>
              </a:rPr>
              <a:t>3 </a:t>
            </a:r>
            <a:r>
              <a:rPr lang="es-MX" sz="1600" dirty="0">
                <a:latin typeface="Courier New" pitchFamily="49" charset="0"/>
                <a:ea typeface="Tahoma" pitchFamily="34" charset="0"/>
                <a:cs typeface="Courier New" pitchFamily="49" charset="0"/>
                <a:sym typeface="Symbol"/>
              </a:rPr>
              <a:t></a:t>
            </a:r>
            <a:r>
              <a:rPr lang="es-MX" sz="1600" dirty="0" smtClean="0">
                <a:latin typeface="Courier New" pitchFamily="49" charset="0"/>
                <a:ea typeface="Tahoma" pitchFamily="34" charset="0"/>
                <a:cs typeface="Courier New" pitchFamily="49" charset="0"/>
              </a:rPr>
              <a:t> </a:t>
            </a:r>
            <a:r>
              <a:rPr lang="es-MX" sz="1600" dirty="0">
                <a:latin typeface="Courier New" pitchFamily="49" charset="0"/>
                <a:ea typeface="Tahoma" pitchFamily="34" charset="0"/>
                <a:cs typeface="Courier New" pitchFamily="49" charset="0"/>
              </a:rPr>
              <a:t>x3 </a:t>
            </a:r>
            <a:r>
              <a:rPr lang="es-MX" sz="1600" dirty="0">
                <a:latin typeface="Courier New" pitchFamily="49" charset="0"/>
                <a:ea typeface="Tahoma" pitchFamily="34" charset="0"/>
                <a:cs typeface="Courier New" pitchFamily="49" charset="0"/>
                <a:sym typeface="Symbol"/>
              </a:rPr>
              <a:t></a:t>
            </a:r>
            <a:r>
              <a:rPr lang="es-MX" sz="1600" dirty="0" smtClean="0">
                <a:latin typeface="Courier New" pitchFamily="49" charset="0"/>
                <a:ea typeface="Tahoma" pitchFamily="34" charset="0"/>
                <a:cs typeface="Courier New" pitchFamily="49" charset="0"/>
              </a:rPr>
              <a:t> 5</a:t>
            </a: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23825733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952017"/>
            <a:ext cx="7632848" cy="5501319"/>
          </a:xfrm>
        </p:spPr>
        <p:txBody>
          <a:bodyPr>
            <a:noAutofit/>
          </a:bodyPr>
          <a:lstStyle/>
          <a:p>
            <a:pPr marL="0" indent="0" algn="just">
              <a:lnSpc>
                <a:spcPct val="140000"/>
              </a:lnSpc>
              <a:buNone/>
            </a:pPr>
            <a:r>
              <a:rPr lang="es-MX" sz="1400" b="1" dirty="0">
                <a:latin typeface="Tahoma" pitchFamily="34" charset="0"/>
                <a:ea typeface="Tahoma" pitchFamily="34" charset="0"/>
                <a:cs typeface="Tahoma" pitchFamily="34" charset="0"/>
              </a:rPr>
              <a:t>JUSTIFICACIÓN</a:t>
            </a:r>
          </a:p>
          <a:p>
            <a:pPr marL="0" indent="0" algn="just">
              <a:lnSpc>
                <a:spcPct val="140000"/>
              </a:lnSpc>
              <a:buNone/>
            </a:pPr>
            <a:r>
              <a:rPr lang="es-MX" sz="1400" dirty="0">
                <a:latin typeface="Tahoma" pitchFamily="34" charset="0"/>
                <a:ea typeface="Tahoma" pitchFamily="34" charset="0"/>
                <a:cs typeface="Tahoma" pitchFamily="34" charset="0"/>
              </a:rPr>
              <a:t>El presente material se elaboró con la intención de apoyar al docente al impartir </a:t>
            </a:r>
            <a:r>
              <a:rPr lang="es-MX" sz="1400" dirty="0" smtClean="0">
                <a:latin typeface="Tahoma" pitchFamily="34" charset="0"/>
                <a:ea typeface="Tahoma" pitchFamily="34" charset="0"/>
                <a:cs typeface="Tahoma" pitchFamily="34" charset="0"/>
              </a:rPr>
              <a:t>el tema de «</a:t>
            </a:r>
            <a:r>
              <a:rPr lang="es-MX" sz="1400" b="1" dirty="0" smtClean="0">
                <a:latin typeface="Tahoma" pitchFamily="34" charset="0"/>
                <a:ea typeface="Tahoma" pitchFamily="34" charset="0"/>
                <a:cs typeface="Tahoma" pitchFamily="34" charset="0"/>
              </a:rPr>
              <a:t>Problemas </a:t>
            </a:r>
            <a:r>
              <a:rPr lang="es-MX" sz="1400" b="1" dirty="0">
                <a:latin typeface="Tahoma" pitchFamily="34" charset="0"/>
                <a:ea typeface="Tahoma" pitchFamily="34" charset="0"/>
                <a:cs typeface="Tahoma" pitchFamily="34" charset="0"/>
              </a:rPr>
              <a:t>de modelación y </a:t>
            </a:r>
            <a:r>
              <a:rPr lang="es-MX" sz="1400" b="1" dirty="0" smtClean="0">
                <a:latin typeface="Tahoma" pitchFamily="34" charset="0"/>
                <a:ea typeface="Tahoma" pitchFamily="34" charset="0"/>
                <a:cs typeface="Tahoma" pitchFamily="34" charset="0"/>
              </a:rPr>
              <a:t>solución con </a:t>
            </a:r>
            <a:r>
              <a:rPr lang="es-MX" sz="1400" b="1" dirty="0">
                <a:latin typeface="Tahoma" pitchFamily="34" charset="0"/>
                <a:ea typeface="Tahoma" pitchFamily="34" charset="0"/>
                <a:cs typeface="Tahoma" pitchFamily="34" charset="0"/>
              </a:rPr>
              <a:t>software </a:t>
            </a:r>
            <a:r>
              <a:rPr lang="es-MX" sz="1400" b="1" dirty="0" smtClean="0">
                <a:latin typeface="Tahoma" pitchFamily="34" charset="0"/>
                <a:ea typeface="Tahoma" pitchFamily="34" charset="0"/>
                <a:cs typeface="Tahoma" pitchFamily="34" charset="0"/>
              </a:rPr>
              <a:t>LINDO»</a:t>
            </a:r>
            <a:r>
              <a:rPr lang="es-MX" sz="1400" dirty="0" smtClean="0">
                <a:latin typeface="Tahoma" pitchFamily="34" charset="0"/>
                <a:ea typeface="Tahoma" pitchFamily="34" charset="0"/>
                <a:cs typeface="Tahoma" pitchFamily="34" charset="0"/>
              </a:rPr>
              <a:t> de la Unidad de Aprendizaje </a:t>
            </a:r>
            <a:r>
              <a:rPr lang="es-MX" sz="1400" b="1" dirty="0" smtClean="0">
                <a:latin typeface="Tahoma" pitchFamily="34" charset="0"/>
                <a:ea typeface="Tahoma" pitchFamily="34" charset="0"/>
                <a:cs typeface="Tahoma" pitchFamily="34" charset="0"/>
              </a:rPr>
              <a:t>Sistemas </a:t>
            </a:r>
            <a:r>
              <a:rPr lang="es-MX" sz="1400" b="1" dirty="0">
                <a:latin typeface="Tahoma" pitchFamily="34" charset="0"/>
                <a:ea typeface="Tahoma" pitchFamily="34" charset="0"/>
                <a:cs typeface="Tahoma" pitchFamily="34" charset="0"/>
              </a:rPr>
              <a:t>de </a:t>
            </a:r>
            <a:r>
              <a:rPr lang="es-MX" sz="1400" b="1" dirty="0" smtClean="0">
                <a:latin typeface="Tahoma" pitchFamily="34" charset="0"/>
                <a:ea typeface="Tahoma" pitchFamily="34" charset="0"/>
                <a:cs typeface="Tahoma" pitchFamily="34" charset="0"/>
              </a:rPr>
              <a:t>Ingeniería Civil I</a:t>
            </a:r>
            <a:r>
              <a:rPr lang="es-MX" sz="1400" dirty="0" smtClean="0">
                <a:latin typeface="Tahoma" pitchFamily="34" charset="0"/>
                <a:ea typeface="Tahoma" pitchFamily="34" charset="0"/>
                <a:cs typeface="Tahoma" pitchFamily="34" charset="0"/>
              </a:rPr>
              <a:t> y así cumplir con una de las competencias genéricas de la misma. El material  visual permite a los estudiantes facilitar el </a:t>
            </a:r>
            <a:r>
              <a:rPr lang="es-MX" sz="1400" dirty="0">
                <a:latin typeface="Tahoma" pitchFamily="34" charset="0"/>
                <a:ea typeface="Tahoma" pitchFamily="34" charset="0"/>
                <a:cs typeface="Tahoma" pitchFamily="34" charset="0"/>
              </a:rPr>
              <a:t>aprendizaje </a:t>
            </a:r>
            <a:r>
              <a:rPr lang="es-MX" sz="1400" dirty="0" smtClean="0">
                <a:latin typeface="Tahoma" pitchFamily="34" charset="0"/>
                <a:ea typeface="Tahoma" pitchFamily="34" charset="0"/>
                <a:cs typeface="Tahoma" pitchFamily="34" charset="0"/>
              </a:rPr>
              <a:t>de esta herramienta computacional y su sintaxis mediante la práctica de ejercicios, y de este modo, aprovechar de mejor forma el </a:t>
            </a:r>
            <a:r>
              <a:rPr lang="es-MX" sz="1400" dirty="0">
                <a:latin typeface="Tahoma" pitchFamily="34" charset="0"/>
                <a:ea typeface="Tahoma" pitchFamily="34" charset="0"/>
                <a:cs typeface="Tahoma" pitchFamily="34" charset="0"/>
              </a:rPr>
              <a:t>tiempo dentro del salón de clases. </a:t>
            </a:r>
            <a:endParaRPr lang="es-MX" sz="1400" dirty="0" smtClean="0">
              <a:latin typeface="Tahoma" pitchFamily="34" charset="0"/>
              <a:ea typeface="Tahoma" pitchFamily="34" charset="0"/>
              <a:cs typeface="Tahoma" pitchFamily="34" charset="0"/>
            </a:endParaRPr>
          </a:p>
          <a:p>
            <a:pPr marL="0" indent="0" algn="just">
              <a:lnSpc>
                <a:spcPct val="140000"/>
              </a:lnSpc>
              <a:spcBef>
                <a:spcPts val="0"/>
              </a:spcBef>
              <a:buNone/>
            </a:pPr>
            <a:endParaRPr lang="es-MX" sz="1400" dirty="0">
              <a:latin typeface="Tahoma" pitchFamily="34" charset="0"/>
              <a:ea typeface="Tahoma" pitchFamily="34" charset="0"/>
              <a:cs typeface="Tahoma" pitchFamily="34" charset="0"/>
            </a:endParaRPr>
          </a:p>
          <a:p>
            <a:pPr marL="0" indent="0" algn="just">
              <a:lnSpc>
                <a:spcPct val="140000"/>
              </a:lnSpc>
              <a:buNone/>
            </a:pPr>
            <a:r>
              <a:rPr lang="es-MX" sz="1400" b="1" dirty="0">
                <a:latin typeface="Tahoma" pitchFamily="34" charset="0"/>
                <a:ea typeface="Tahoma" pitchFamily="34" charset="0"/>
                <a:cs typeface="Tahoma" pitchFamily="34" charset="0"/>
              </a:rPr>
              <a:t>PRESENTACIÓN</a:t>
            </a:r>
          </a:p>
          <a:p>
            <a:pPr marL="0" indent="0" algn="just">
              <a:lnSpc>
                <a:spcPct val="140000"/>
              </a:lnSpc>
              <a:buNone/>
            </a:pPr>
            <a:r>
              <a:rPr lang="es-MX" sz="1400" dirty="0">
                <a:latin typeface="Tahoma" pitchFamily="34" charset="0"/>
                <a:ea typeface="Tahoma" pitchFamily="34" charset="0"/>
                <a:cs typeface="Tahoma" pitchFamily="34" charset="0"/>
              </a:rPr>
              <a:t>Debido a que la Investigación de Operaciones facilita la solución de problemas de asignación de recursos considerando éstos limitados, es utilizada como herramienta para una correcta toma de decisiones por lo que en Ingeniería Civil es importante que se conozcan aspectos fundamentales de ésta, su metodología básica y sus principales métodos resaltando su importancia en la administración de obras y operaciones; por lo cual es impartida en dos unidades de aprendizaje; Sistemas de Ingeniería Civil I y II</a:t>
            </a:r>
            <a:r>
              <a:rPr lang="es-MX" sz="1400" dirty="0" smtClean="0">
                <a:latin typeface="Tahoma" pitchFamily="34" charset="0"/>
                <a:ea typeface="Tahoma" pitchFamily="34" charset="0"/>
                <a:cs typeface="Tahoma" pitchFamily="34" charset="0"/>
              </a:rPr>
              <a:t>. El uso de software computacional permite hoy en día aplicar el conocimiento de modelación matemática a instancias de tamaño considerables en una cantidad razonable de tiempo. </a:t>
            </a:r>
          </a:p>
        </p:txBody>
      </p:sp>
    </p:spTree>
    <p:extLst>
      <p:ext uri="{BB962C8B-B14F-4D97-AF65-F5344CB8AC3E}">
        <p14:creationId xmlns:p14="http://schemas.microsoft.com/office/powerpoint/2010/main" val="11424204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EJEMPLO</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1556792"/>
            <a:ext cx="7006381" cy="46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119124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619672" y="2924944"/>
            <a:ext cx="5976664" cy="43204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 name="Marcador de contenido 2"/>
          <p:cNvSpPr>
            <a:spLocks noGrp="1"/>
          </p:cNvSpPr>
          <p:nvPr>
            <p:ph idx="1"/>
          </p:nvPr>
        </p:nvSpPr>
        <p:spPr>
          <a:xfrm>
            <a:off x="1835696" y="980728"/>
            <a:ext cx="5616624" cy="5501319"/>
          </a:xfrm>
        </p:spPr>
        <p:txBody>
          <a:bodyPr>
            <a:noAutofit/>
          </a:bodyPr>
          <a:lstStyle/>
          <a:p>
            <a:pPr marL="0" indent="0" algn="ctr">
              <a:lnSpc>
                <a:spcPct val="150000"/>
              </a:lnSpc>
              <a:buNone/>
            </a:pPr>
            <a:r>
              <a:rPr lang="es-MX" sz="2000" b="1" dirty="0" smtClean="0">
                <a:latin typeface="Tahoma" pitchFamily="34" charset="0"/>
                <a:ea typeface="Tahoma" pitchFamily="34" charset="0"/>
                <a:cs typeface="Tahoma" pitchFamily="34" charset="0"/>
              </a:rPr>
              <a:t>CONTENIDO</a:t>
            </a:r>
          </a:p>
          <a:p>
            <a:pPr marL="0" indent="0">
              <a:lnSpc>
                <a:spcPct val="150000"/>
              </a:lnSpc>
              <a:buNone/>
            </a:pPr>
            <a:endParaRPr lang="es-MX" sz="1800" b="1" dirty="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Programa LINDO</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Sintaxis del programa LINDO</a:t>
            </a:r>
          </a:p>
          <a:p>
            <a:pPr marL="365125" indent="-365125">
              <a:lnSpc>
                <a:spcPct val="150000"/>
              </a:lnSpc>
              <a:buFont typeface="Wingdings" pitchFamily="2" charset="2"/>
              <a:buChar char="v"/>
            </a:pPr>
            <a:r>
              <a:rPr lang="es-MX" sz="1800" dirty="0">
                <a:latin typeface="Tahoma" pitchFamily="34" charset="0"/>
                <a:ea typeface="Tahoma" pitchFamily="34" charset="0"/>
                <a:cs typeface="Tahoma" pitchFamily="34" charset="0"/>
              </a:rPr>
              <a:t>Compilación y ejecución</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Ejercicios de modelación y su ejecución en LINDO</a:t>
            </a:r>
            <a:endParaRPr lang="es-MX" sz="1800"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640446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88947" y="2133336"/>
            <a:ext cx="6467429" cy="432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EJEMPLO</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r>
              <a:rPr lang="es-MX" sz="1600" dirty="0" smtClean="0">
                <a:latin typeface="Tahoma" pitchFamily="34" charset="0"/>
                <a:ea typeface="Tahoma" pitchFamily="34" charset="0"/>
                <a:cs typeface="Tahoma" pitchFamily="34" charset="0"/>
              </a:rPr>
              <a:t>Partiendo del ejemplo ya formulado:</a:t>
            </a: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410700757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COMPILACIÓN Y EJECUCIÓN</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Al compilar el modelo, se verifica que no contengan errores en la sintaxis:</a:t>
            </a:r>
          </a:p>
          <a:p>
            <a:pPr marL="0" indent="0">
              <a:lnSpc>
                <a:spcPct val="150000"/>
              </a:lnSpc>
              <a:spcBef>
                <a:spcPts val="0"/>
              </a:spcBef>
              <a:spcAft>
                <a:spcPts val="1200"/>
              </a:spcAft>
              <a:buNone/>
            </a:pPr>
            <a:r>
              <a:rPr lang="es-MX" sz="1600" dirty="0" smtClean="0">
                <a:latin typeface="Courier New" pitchFamily="49" charset="0"/>
                <a:ea typeface="Tahoma" pitchFamily="34" charset="0"/>
                <a:cs typeface="Courier New" pitchFamily="49" charset="0"/>
              </a:rPr>
              <a:t>	</a:t>
            </a: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9219"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r="42632" b="32157"/>
          <a:stretch/>
        </p:blipFill>
        <p:spPr bwMode="auto">
          <a:xfrm>
            <a:off x="1475656" y="2132856"/>
            <a:ext cx="6497385" cy="432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Elipse"/>
          <p:cNvSpPr/>
          <p:nvPr/>
        </p:nvSpPr>
        <p:spPr>
          <a:xfrm>
            <a:off x="4355976" y="2492896"/>
            <a:ext cx="288032" cy="36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CuadroTexto"/>
          <p:cNvSpPr txBox="1"/>
          <p:nvPr/>
        </p:nvSpPr>
        <p:spPr>
          <a:xfrm>
            <a:off x="4644008" y="1978967"/>
            <a:ext cx="2332690" cy="307777"/>
          </a:xfrm>
          <a:prstGeom prst="rect">
            <a:avLst/>
          </a:prstGeom>
          <a:noFill/>
        </p:spPr>
        <p:txBody>
          <a:bodyPr wrap="none" rtlCol="0">
            <a:spAutoFit/>
          </a:bodyPr>
          <a:lstStyle/>
          <a:p>
            <a:r>
              <a:rPr lang="es-MX" sz="1400" b="1" dirty="0" smtClean="0">
                <a:solidFill>
                  <a:srgbClr val="FF0000"/>
                </a:solidFill>
                <a:latin typeface="Courier New" pitchFamily="49" charset="0"/>
                <a:cs typeface="Courier New" pitchFamily="49" charset="0"/>
              </a:rPr>
              <a:t>Ícono de compilación</a:t>
            </a:r>
            <a:endParaRPr lang="es-MX" sz="1400" b="1" dirty="0">
              <a:solidFill>
                <a:srgbClr val="FF0000"/>
              </a:solidFill>
              <a:latin typeface="Courier New" pitchFamily="49" charset="0"/>
              <a:cs typeface="Courier New" pitchFamily="49" charset="0"/>
            </a:endParaRPr>
          </a:p>
        </p:txBody>
      </p:sp>
      <p:sp>
        <p:nvSpPr>
          <p:cNvPr id="9" name="8 CuadroTexto"/>
          <p:cNvSpPr txBox="1"/>
          <p:nvPr/>
        </p:nvSpPr>
        <p:spPr>
          <a:xfrm>
            <a:off x="5896240" y="5589240"/>
            <a:ext cx="1688283" cy="523220"/>
          </a:xfrm>
          <a:prstGeom prst="rect">
            <a:avLst/>
          </a:prstGeom>
          <a:noFill/>
        </p:spPr>
        <p:txBody>
          <a:bodyPr wrap="none" rtlCol="0">
            <a:spAutoFit/>
          </a:bodyPr>
          <a:lstStyle/>
          <a:p>
            <a:pPr algn="ctr"/>
            <a:r>
              <a:rPr lang="es-MX" sz="1400" b="1" dirty="0" smtClean="0">
                <a:solidFill>
                  <a:srgbClr val="FF0000"/>
                </a:solidFill>
                <a:latin typeface="Courier New" pitchFamily="49" charset="0"/>
                <a:cs typeface="Courier New" pitchFamily="49" charset="0"/>
              </a:rPr>
              <a:t>Ventana</a:t>
            </a:r>
            <a:br>
              <a:rPr lang="es-MX" sz="1400" b="1" dirty="0" smtClean="0">
                <a:solidFill>
                  <a:srgbClr val="FF0000"/>
                </a:solidFill>
                <a:latin typeface="Courier New" pitchFamily="49" charset="0"/>
                <a:cs typeface="Courier New" pitchFamily="49" charset="0"/>
              </a:rPr>
            </a:br>
            <a:r>
              <a:rPr lang="es-MX" sz="1400" b="1" dirty="0" smtClean="0">
                <a:solidFill>
                  <a:srgbClr val="FF0000"/>
                </a:solidFill>
                <a:latin typeface="Courier New" pitchFamily="49" charset="0"/>
                <a:cs typeface="Courier New" pitchFamily="49" charset="0"/>
              </a:rPr>
              <a:t>de compilación</a:t>
            </a:r>
            <a:endParaRPr lang="es-MX" sz="1400" b="1" dirty="0">
              <a:solidFill>
                <a:srgbClr val="FF0000"/>
              </a:solidFill>
              <a:latin typeface="Courier New" pitchFamily="49" charset="0"/>
              <a:cs typeface="Courier New" pitchFamily="49" charset="0"/>
            </a:endParaRPr>
          </a:p>
        </p:txBody>
      </p:sp>
      <p:cxnSp>
        <p:nvCxnSpPr>
          <p:cNvPr id="10" name="9 Conector recto de flecha"/>
          <p:cNvCxnSpPr>
            <a:stCxn id="8" idx="1"/>
            <a:endCxn id="3" idx="7"/>
          </p:cNvCxnSpPr>
          <p:nvPr/>
        </p:nvCxnSpPr>
        <p:spPr>
          <a:xfrm flipH="1">
            <a:off x="4601827" y="2132856"/>
            <a:ext cx="42181" cy="412767"/>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13 Conector recto de flecha"/>
          <p:cNvCxnSpPr>
            <a:stCxn id="9" idx="0"/>
          </p:cNvCxnSpPr>
          <p:nvPr/>
        </p:nvCxnSpPr>
        <p:spPr>
          <a:xfrm flipH="1" flipV="1">
            <a:off x="6156176" y="5229200"/>
            <a:ext cx="584206" cy="36004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2483460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05612" y="2132856"/>
            <a:ext cx="6467429" cy="432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COMPILACIÓN Y EJECUCIÓN</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Ya compilado, se pide a LINDO resolver el modelo.</a:t>
            </a:r>
          </a:p>
          <a:p>
            <a:pPr marL="0" indent="0">
              <a:lnSpc>
                <a:spcPct val="150000"/>
              </a:lnSpc>
              <a:spcBef>
                <a:spcPts val="0"/>
              </a:spcBef>
              <a:spcAft>
                <a:spcPts val="1200"/>
              </a:spcAft>
              <a:buNone/>
            </a:pPr>
            <a:r>
              <a:rPr lang="es-MX" sz="1600" dirty="0" smtClean="0">
                <a:latin typeface="Courier New" pitchFamily="49" charset="0"/>
                <a:ea typeface="Tahoma" pitchFamily="34" charset="0"/>
                <a:cs typeface="Courier New" pitchFamily="49" charset="0"/>
              </a:rPr>
              <a:t>	</a:t>
            </a: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3" name="2 Elipse"/>
          <p:cNvSpPr/>
          <p:nvPr/>
        </p:nvSpPr>
        <p:spPr>
          <a:xfrm>
            <a:off x="4187665" y="2492896"/>
            <a:ext cx="288032" cy="36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CuadroTexto"/>
          <p:cNvSpPr txBox="1"/>
          <p:nvPr/>
        </p:nvSpPr>
        <p:spPr>
          <a:xfrm>
            <a:off x="4774923" y="2185350"/>
            <a:ext cx="2117887" cy="307777"/>
          </a:xfrm>
          <a:prstGeom prst="rect">
            <a:avLst/>
          </a:prstGeom>
          <a:noFill/>
        </p:spPr>
        <p:txBody>
          <a:bodyPr wrap="none" rtlCol="0">
            <a:spAutoFit/>
          </a:bodyPr>
          <a:lstStyle/>
          <a:p>
            <a:r>
              <a:rPr lang="es-MX" sz="1400" b="1" dirty="0" smtClean="0">
                <a:solidFill>
                  <a:srgbClr val="FF0000"/>
                </a:solidFill>
                <a:latin typeface="Courier New" pitchFamily="49" charset="0"/>
                <a:cs typeface="Courier New" pitchFamily="49" charset="0"/>
              </a:rPr>
              <a:t>Ícono de ejecución</a:t>
            </a:r>
            <a:endParaRPr lang="es-MX" sz="1400" b="1" dirty="0">
              <a:solidFill>
                <a:srgbClr val="FF0000"/>
              </a:solidFill>
              <a:latin typeface="Courier New" pitchFamily="49" charset="0"/>
              <a:cs typeface="Courier New" pitchFamily="49" charset="0"/>
            </a:endParaRPr>
          </a:p>
        </p:txBody>
      </p:sp>
      <p:sp>
        <p:nvSpPr>
          <p:cNvPr id="9" name="8 CuadroTexto"/>
          <p:cNvSpPr txBox="1"/>
          <p:nvPr/>
        </p:nvSpPr>
        <p:spPr>
          <a:xfrm>
            <a:off x="6164744" y="5589240"/>
            <a:ext cx="1151276" cy="523220"/>
          </a:xfrm>
          <a:prstGeom prst="rect">
            <a:avLst/>
          </a:prstGeom>
          <a:noFill/>
        </p:spPr>
        <p:txBody>
          <a:bodyPr wrap="none" rtlCol="0">
            <a:spAutoFit/>
          </a:bodyPr>
          <a:lstStyle/>
          <a:p>
            <a:pPr algn="ctr"/>
            <a:r>
              <a:rPr lang="es-MX" sz="1400" b="1" dirty="0" smtClean="0">
                <a:solidFill>
                  <a:srgbClr val="FF0000"/>
                </a:solidFill>
                <a:latin typeface="Courier New" pitchFamily="49" charset="0"/>
                <a:cs typeface="Courier New" pitchFamily="49" charset="0"/>
              </a:rPr>
              <a:t>Ventana</a:t>
            </a:r>
            <a:br>
              <a:rPr lang="es-MX" sz="1400" b="1" dirty="0" smtClean="0">
                <a:solidFill>
                  <a:srgbClr val="FF0000"/>
                </a:solidFill>
                <a:latin typeface="Courier New" pitchFamily="49" charset="0"/>
                <a:cs typeface="Courier New" pitchFamily="49" charset="0"/>
              </a:rPr>
            </a:br>
            <a:r>
              <a:rPr lang="es-MX" sz="1400" b="1" dirty="0" smtClean="0">
                <a:solidFill>
                  <a:srgbClr val="FF0000"/>
                </a:solidFill>
                <a:latin typeface="Courier New" pitchFamily="49" charset="0"/>
                <a:cs typeface="Courier New" pitchFamily="49" charset="0"/>
              </a:rPr>
              <a:t>de estado</a:t>
            </a:r>
            <a:endParaRPr lang="es-MX" sz="1400" b="1" dirty="0">
              <a:solidFill>
                <a:srgbClr val="FF0000"/>
              </a:solidFill>
              <a:latin typeface="Courier New" pitchFamily="49" charset="0"/>
              <a:cs typeface="Courier New" pitchFamily="49" charset="0"/>
            </a:endParaRPr>
          </a:p>
        </p:txBody>
      </p:sp>
      <p:cxnSp>
        <p:nvCxnSpPr>
          <p:cNvPr id="10" name="9 Conector recto de flecha"/>
          <p:cNvCxnSpPr>
            <a:stCxn id="8" idx="1"/>
            <a:endCxn id="3" idx="7"/>
          </p:cNvCxnSpPr>
          <p:nvPr/>
        </p:nvCxnSpPr>
        <p:spPr>
          <a:xfrm flipH="1">
            <a:off x="4433516" y="2339239"/>
            <a:ext cx="341407" cy="20638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13 Conector recto de flecha"/>
          <p:cNvCxnSpPr>
            <a:stCxn id="9" idx="0"/>
          </p:cNvCxnSpPr>
          <p:nvPr/>
        </p:nvCxnSpPr>
        <p:spPr>
          <a:xfrm flipH="1" flipV="1">
            <a:off x="6156178" y="5229200"/>
            <a:ext cx="584204" cy="36004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871644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25290" t="11392" r="16788" b="20469"/>
          <a:stretch/>
        </p:blipFill>
        <p:spPr bwMode="auto">
          <a:xfrm>
            <a:off x="1475656" y="2106042"/>
            <a:ext cx="6531647" cy="432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COMPILACIÓN Y EJECUCIÓN</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Adicionalmente, LINDO pregunta si se requiere análisis de sensibilidad.</a:t>
            </a:r>
          </a:p>
          <a:p>
            <a:pPr marL="0" indent="0">
              <a:lnSpc>
                <a:spcPct val="150000"/>
              </a:lnSpc>
              <a:spcBef>
                <a:spcPts val="0"/>
              </a:spcBef>
              <a:spcAft>
                <a:spcPts val="1200"/>
              </a:spcAft>
              <a:buNone/>
            </a:pPr>
            <a:r>
              <a:rPr lang="es-MX" sz="1600" dirty="0" smtClean="0">
                <a:latin typeface="Courier New" pitchFamily="49" charset="0"/>
                <a:ea typeface="Tahoma" pitchFamily="34" charset="0"/>
                <a:cs typeface="Courier New" pitchFamily="49" charset="0"/>
              </a:rPr>
              <a:t>	</a:t>
            </a: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9" name="8 CuadroTexto"/>
          <p:cNvSpPr txBox="1"/>
          <p:nvPr/>
        </p:nvSpPr>
        <p:spPr>
          <a:xfrm>
            <a:off x="5627741" y="5589240"/>
            <a:ext cx="2225289" cy="523220"/>
          </a:xfrm>
          <a:prstGeom prst="rect">
            <a:avLst/>
          </a:prstGeom>
          <a:noFill/>
        </p:spPr>
        <p:txBody>
          <a:bodyPr wrap="none" rtlCol="0">
            <a:spAutoFit/>
          </a:bodyPr>
          <a:lstStyle/>
          <a:p>
            <a:pPr algn="ctr"/>
            <a:r>
              <a:rPr lang="es-MX" sz="1400" b="1" dirty="0" smtClean="0">
                <a:solidFill>
                  <a:srgbClr val="FF0000"/>
                </a:solidFill>
                <a:latin typeface="Courier New" pitchFamily="49" charset="0"/>
                <a:cs typeface="Courier New" pitchFamily="49" charset="0"/>
              </a:rPr>
              <a:t>Ventana de análisis</a:t>
            </a:r>
            <a:br>
              <a:rPr lang="es-MX" sz="1400" b="1" dirty="0" smtClean="0">
                <a:solidFill>
                  <a:srgbClr val="FF0000"/>
                </a:solidFill>
                <a:latin typeface="Courier New" pitchFamily="49" charset="0"/>
                <a:cs typeface="Courier New" pitchFamily="49" charset="0"/>
              </a:rPr>
            </a:br>
            <a:r>
              <a:rPr lang="es-MX" sz="1400" b="1" dirty="0" smtClean="0">
                <a:solidFill>
                  <a:srgbClr val="FF0000"/>
                </a:solidFill>
                <a:latin typeface="Courier New" pitchFamily="49" charset="0"/>
                <a:cs typeface="Courier New" pitchFamily="49" charset="0"/>
              </a:rPr>
              <a:t>de sensibilidad</a:t>
            </a:r>
            <a:endParaRPr lang="es-MX" sz="1400" b="1" dirty="0">
              <a:solidFill>
                <a:srgbClr val="FF0000"/>
              </a:solidFill>
              <a:latin typeface="Courier New" pitchFamily="49" charset="0"/>
              <a:cs typeface="Courier New" pitchFamily="49" charset="0"/>
            </a:endParaRPr>
          </a:p>
        </p:txBody>
      </p:sp>
      <p:cxnSp>
        <p:nvCxnSpPr>
          <p:cNvPr id="14" name="13 Conector recto de flecha"/>
          <p:cNvCxnSpPr>
            <a:stCxn id="9" idx="0"/>
          </p:cNvCxnSpPr>
          <p:nvPr/>
        </p:nvCxnSpPr>
        <p:spPr>
          <a:xfrm flipH="1" flipV="1">
            <a:off x="5364094" y="4725144"/>
            <a:ext cx="1376292" cy="86409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3210111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39874" y="2106042"/>
            <a:ext cx="6467429" cy="432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
        <p:nvSpPr>
          <p:cNvPr id="10"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COMPILACIÓN Y EJECUCIÓN</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Por último se muestra la pantalla con la resolución del modelo.</a:t>
            </a:r>
          </a:p>
          <a:p>
            <a:pPr marL="0" indent="0">
              <a:lnSpc>
                <a:spcPct val="150000"/>
              </a:lnSpc>
              <a:spcBef>
                <a:spcPts val="0"/>
              </a:spcBef>
              <a:spcAft>
                <a:spcPts val="1200"/>
              </a:spcAft>
              <a:buNone/>
            </a:pPr>
            <a:r>
              <a:rPr lang="es-MX" sz="1600" dirty="0" smtClean="0">
                <a:latin typeface="Courier New" pitchFamily="49" charset="0"/>
                <a:ea typeface="Tahoma" pitchFamily="34" charset="0"/>
                <a:cs typeface="Courier New" pitchFamily="49" charset="0"/>
              </a:rPr>
              <a:t>	</a:t>
            </a:r>
          </a:p>
        </p:txBody>
      </p:sp>
      <p:sp>
        <p:nvSpPr>
          <p:cNvPr id="11" name="10 CuadroTexto"/>
          <p:cNvSpPr txBox="1"/>
          <p:nvPr/>
        </p:nvSpPr>
        <p:spPr>
          <a:xfrm>
            <a:off x="5681442" y="5589240"/>
            <a:ext cx="2117888" cy="307777"/>
          </a:xfrm>
          <a:prstGeom prst="rect">
            <a:avLst/>
          </a:prstGeom>
          <a:noFill/>
        </p:spPr>
        <p:txBody>
          <a:bodyPr wrap="none" rtlCol="0">
            <a:spAutoFit/>
          </a:bodyPr>
          <a:lstStyle/>
          <a:p>
            <a:pPr algn="ctr"/>
            <a:r>
              <a:rPr lang="es-MX" sz="1400" b="1" dirty="0" smtClean="0">
                <a:solidFill>
                  <a:srgbClr val="FF0000"/>
                </a:solidFill>
                <a:latin typeface="Courier New" pitchFamily="49" charset="0"/>
                <a:cs typeface="Courier New" pitchFamily="49" charset="0"/>
              </a:rPr>
              <a:t>Ventana de reporte</a:t>
            </a:r>
            <a:endParaRPr lang="es-MX" sz="1400" b="1" dirty="0">
              <a:solidFill>
                <a:srgbClr val="FF0000"/>
              </a:solidFill>
              <a:latin typeface="Courier New" pitchFamily="49" charset="0"/>
              <a:cs typeface="Courier New" pitchFamily="49" charset="0"/>
            </a:endParaRPr>
          </a:p>
        </p:txBody>
      </p:sp>
      <p:cxnSp>
        <p:nvCxnSpPr>
          <p:cNvPr id="12" name="11 Conector recto de flecha"/>
          <p:cNvCxnSpPr>
            <a:stCxn id="11" idx="0"/>
          </p:cNvCxnSpPr>
          <p:nvPr/>
        </p:nvCxnSpPr>
        <p:spPr>
          <a:xfrm flipH="1" flipV="1">
            <a:off x="6300192" y="5157192"/>
            <a:ext cx="440194" cy="43204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09529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619672" y="3429000"/>
            <a:ext cx="5976664" cy="43204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 name="Marcador de contenido 2"/>
          <p:cNvSpPr>
            <a:spLocks noGrp="1"/>
          </p:cNvSpPr>
          <p:nvPr>
            <p:ph idx="1"/>
          </p:nvPr>
        </p:nvSpPr>
        <p:spPr>
          <a:xfrm>
            <a:off x="1835696" y="980728"/>
            <a:ext cx="5616624" cy="5501319"/>
          </a:xfrm>
        </p:spPr>
        <p:txBody>
          <a:bodyPr>
            <a:noAutofit/>
          </a:bodyPr>
          <a:lstStyle/>
          <a:p>
            <a:pPr marL="0" indent="0" algn="ctr">
              <a:lnSpc>
                <a:spcPct val="150000"/>
              </a:lnSpc>
              <a:buNone/>
            </a:pPr>
            <a:r>
              <a:rPr lang="es-MX" sz="2000" b="1" dirty="0" smtClean="0">
                <a:latin typeface="Tahoma" pitchFamily="34" charset="0"/>
                <a:ea typeface="Tahoma" pitchFamily="34" charset="0"/>
                <a:cs typeface="Tahoma" pitchFamily="34" charset="0"/>
              </a:rPr>
              <a:t>CONTENIDO</a:t>
            </a:r>
          </a:p>
          <a:p>
            <a:pPr marL="0" indent="0">
              <a:lnSpc>
                <a:spcPct val="150000"/>
              </a:lnSpc>
              <a:buNone/>
            </a:pPr>
            <a:endParaRPr lang="es-MX" sz="1800" b="1" dirty="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Programa LINDO</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Sintaxis del programa LINDO</a:t>
            </a:r>
          </a:p>
          <a:p>
            <a:pPr marL="365125" indent="-365125">
              <a:lnSpc>
                <a:spcPct val="150000"/>
              </a:lnSpc>
              <a:buFont typeface="Wingdings" pitchFamily="2" charset="2"/>
              <a:buChar char="v"/>
            </a:pPr>
            <a:r>
              <a:rPr lang="es-MX" sz="1800" dirty="0">
                <a:latin typeface="Tahoma" pitchFamily="34" charset="0"/>
                <a:ea typeface="Tahoma" pitchFamily="34" charset="0"/>
                <a:cs typeface="Tahoma" pitchFamily="34" charset="0"/>
              </a:rPr>
              <a:t>Compilación y ejecución</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Ejercicios de modelación y su ejecución en LINDO</a:t>
            </a:r>
            <a:endParaRPr lang="es-MX" sz="1800"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25646859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EJEMPLO 1</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r>
              <a:rPr lang="es-MX" sz="1600" dirty="0">
                <a:latin typeface="Tahoma" pitchFamily="34" charset="0"/>
                <a:ea typeface="Tahoma" pitchFamily="34" charset="0"/>
                <a:cs typeface="Tahoma" pitchFamily="34" charset="0"/>
              </a:rPr>
              <a:t>El vivero </a:t>
            </a:r>
            <a:r>
              <a:rPr lang="es-MX" sz="1600" dirty="0" err="1">
                <a:latin typeface="Tahoma" pitchFamily="34" charset="0"/>
                <a:ea typeface="Tahoma" pitchFamily="34" charset="0"/>
                <a:cs typeface="Tahoma" pitchFamily="34" charset="0"/>
              </a:rPr>
              <a:t>Walnut</a:t>
            </a:r>
            <a:r>
              <a:rPr lang="es-MX" sz="1600" dirty="0">
                <a:latin typeface="Tahoma" pitchFamily="34" charset="0"/>
                <a:ea typeface="Tahoma" pitchFamily="34" charset="0"/>
                <a:cs typeface="Tahoma" pitchFamily="34" charset="0"/>
              </a:rPr>
              <a:t> tiene dos granjas en donde se cultiva trigo y maíz. Debido a las condiciones del suelo distintas,  hay diferencias en el rendimiento y el costo al cultivar los cereales en las dos granjas. Los rendimientos y los costos se muestran en la </a:t>
            </a:r>
            <a:r>
              <a:rPr lang="es-MX" sz="1600" dirty="0" smtClean="0">
                <a:latin typeface="Tahoma" pitchFamily="34" charset="0"/>
                <a:ea typeface="Tahoma" pitchFamily="34" charset="0"/>
                <a:cs typeface="Tahoma" pitchFamily="34" charset="0"/>
              </a:rPr>
              <a:t>tabla de abajo. </a:t>
            </a:r>
            <a:r>
              <a:rPr lang="es-MX" sz="1600" dirty="0">
                <a:latin typeface="Tahoma" pitchFamily="34" charset="0"/>
                <a:ea typeface="Tahoma" pitchFamily="34" charset="0"/>
                <a:cs typeface="Tahoma" pitchFamily="34" charset="0"/>
              </a:rPr>
              <a:t>Ambas granjas cuentan cada una con 100 acres disponibles, para el cultivo; se deben sembrar  11000 </a:t>
            </a:r>
            <a:r>
              <a:rPr lang="es-MX" sz="1600" dirty="0" err="1">
                <a:latin typeface="Tahoma" pitchFamily="34" charset="0"/>
                <a:ea typeface="Tahoma" pitchFamily="34" charset="0"/>
                <a:cs typeface="Tahoma" pitchFamily="34" charset="0"/>
              </a:rPr>
              <a:t>bushels</a:t>
            </a:r>
            <a:r>
              <a:rPr lang="es-MX" sz="1600" dirty="0">
                <a:latin typeface="Tahoma" pitchFamily="34" charset="0"/>
                <a:ea typeface="Tahoma" pitchFamily="34" charset="0"/>
                <a:cs typeface="Tahoma" pitchFamily="34" charset="0"/>
              </a:rPr>
              <a:t> de trigo y 7000 </a:t>
            </a:r>
            <a:r>
              <a:rPr lang="es-MX" sz="1600" dirty="0" err="1">
                <a:latin typeface="Tahoma" pitchFamily="34" charset="0"/>
                <a:ea typeface="Tahoma" pitchFamily="34" charset="0"/>
                <a:cs typeface="Tahoma" pitchFamily="34" charset="0"/>
              </a:rPr>
              <a:t>bushels</a:t>
            </a:r>
            <a:r>
              <a:rPr lang="es-MX" sz="1600" dirty="0">
                <a:latin typeface="Tahoma" pitchFamily="34" charset="0"/>
                <a:ea typeface="Tahoma" pitchFamily="34" charset="0"/>
                <a:cs typeface="Tahoma" pitchFamily="34" charset="0"/>
              </a:rPr>
              <a:t> de maíz. </a:t>
            </a: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r>
              <a:rPr lang="es-MX" sz="1600" dirty="0" smtClean="0">
                <a:latin typeface="Tahoma" pitchFamily="34" charset="0"/>
                <a:ea typeface="Tahoma" pitchFamily="34" charset="0"/>
                <a:cs typeface="Tahoma" pitchFamily="34" charset="0"/>
              </a:rPr>
              <a:t>Encuentre </a:t>
            </a:r>
            <a:r>
              <a:rPr lang="es-MX" sz="1600" dirty="0">
                <a:latin typeface="Tahoma" pitchFamily="34" charset="0"/>
                <a:ea typeface="Tahoma" pitchFamily="34" charset="0"/>
                <a:cs typeface="Tahoma" pitchFamily="34" charset="0"/>
              </a:rPr>
              <a:t>un plan de siembra que minimice el costo para poder cumplir con la demanda. ¿Cómo se podría usar una generalización de este modelo para asignar en forma eficiente la producción de cultivos en toda la nación? </a:t>
            </a:r>
          </a:p>
          <a:p>
            <a:pPr marL="342900" indent="-342900">
              <a:lnSpc>
                <a:spcPct val="150000"/>
              </a:lnSpc>
              <a:spcBef>
                <a:spcPts val="0"/>
              </a:spcBef>
              <a:spcAft>
                <a:spcPts val="600"/>
              </a:spcAft>
              <a:buFont typeface="+mj-lt"/>
              <a:buAutoNum type="arabicPeriod"/>
            </a:pP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graphicFrame>
        <p:nvGraphicFramePr>
          <p:cNvPr id="3" name="Tabla 2"/>
          <p:cNvGraphicFramePr>
            <a:graphicFrameLocks noGrp="1"/>
          </p:cNvGraphicFramePr>
          <p:nvPr>
            <p:extLst>
              <p:ext uri="{D42A27DB-BD31-4B8C-83A1-F6EECF244321}">
                <p14:modId xmlns:p14="http://schemas.microsoft.com/office/powerpoint/2010/main" val="2521239902"/>
              </p:ext>
            </p:extLst>
          </p:nvPr>
        </p:nvGraphicFramePr>
        <p:xfrm>
          <a:off x="2339752" y="4653136"/>
          <a:ext cx="4464496" cy="1440000"/>
        </p:xfrm>
        <a:graphic>
          <a:graphicData uri="http://schemas.openxmlformats.org/drawingml/2006/table">
            <a:tbl>
              <a:tblPr firstRow="1" firstCol="1" bandRow="1">
                <a:tableStyleId>{5940675A-B579-460E-94D1-54222C63F5DA}</a:tableStyleId>
              </a:tblPr>
              <a:tblGrid>
                <a:gridCol w="2355901"/>
                <a:gridCol w="1178738"/>
                <a:gridCol w="929857"/>
              </a:tblGrid>
              <a:tr h="288000">
                <a:tc>
                  <a:txBody>
                    <a:bodyPr/>
                    <a:lstStyle/>
                    <a:p>
                      <a:pPr algn="just">
                        <a:lnSpc>
                          <a:spcPct val="107000"/>
                        </a:lnSpc>
                        <a:spcAft>
                          <a:spcPts val="0"/>
                        </a:spcAft>
                      </a:pPr>
                      <a:r>
                        <a:rPr lang="es-MX" sz="1200" dirty="0">
                          <a:effectLst/>
                        </a:rPr>
                        <a:t> </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MX" sz="1200" dirty="0">
                          <a:effectLst/>
                        </a:rPr>
                        <a:t>Granja 1</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MX" sz="1200">
                          <a:effectLst/>
                        </a:rPr>
                        <a:t>Granja 2</a:t>
                      </a:r>
                      <a:endParaRPr lang="es-MX"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288000">
                <a:tc>
                  <a:txBody>
                    <a:bodyPr/>
                    <a:lstStyle/>
                    <a:p>
                      <a:pPr algn="just">
                        <a:lnSpc>
                          <a:spcPct val="107000"/>
                        </a:lnSpc>
                        <a:spcAft>
                          <a:spcPts val="0"/>
                        </a:spcAft>
                      </a:pPr>
                      <a:r>
                        <a:rPr lang="es-MX" sz="1200" dirty="0">
                          <a:effectLst/>
                        </a:rPr>
                        <a:t>Rendimiento de maíz/ acre</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MX" sz="1200" dirty="0">
                          <a:effectLst/>
                        </a:rPr>
                        <a:t>500</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MX" sz="1200" dirty="0">
                          <a:effectLst/>
                        </a:rPr>
                        <a:t>650</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288000">
                <a:tc>
                  <a:txBody>
                    <a:bodyPr/>
                    <a:lstStyle/>
                    <a:p>
                      <a:pPr algn="just">
                        <a:lnSpc>
                          <a:spcPct val="107000"/>
                        </a:lnSpc>
                        <a:spcAft>
                          <a:spcPts val="0"/>
                        </a:spcAft>
                      </a:pPr>
                      <a:r>
                        <a:rPr lang="es-MX" sz="1200" dirty="0">
                          <a:effectLst/>
                        </a:rPr>
                        <a:t>Costo/ acre de maíz (</a:t>
                      </a:r>
                      <a:r>
                        <a:rPr lang="es-MX" sz="1200" dirty="0" err="1">
                          <a:effectLst/>
                        </a:rPr>
                        <a:t>dól</a:t>
                      </a:r>
                      <a:r>
                        <a:rPr lang="es-MX" sz="1200" dirty="0">
                          <a:effectLst/>
                        </a:rPr>
                        <a:t>.)</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MX" sz="1200" dirty="0">
                          <a:effectLst/>
                        </a:rPr>
                        <a:t>100</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MX" sz="1200" dirty="0">
                          <a:effectLst/>
                        </a:rPr>
                        <a:t>120</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288000">
                <a:tc>
                  <a:txBody>
                    <a:bodyPr/>
                    <a:lstStyle/>
                    <a:p>
                      <a:pPr algn="just">
                        <a:lnSpc>
                          <a:spcPct val="107000"/>
                        </a:lnSpc>
                        <a:spcAft>
                          <a:spcPts val="0"/>
                        </a:spcAft>
                      </a:pPr>
                      <a:r>
                        <a:rPr lang="es-MX" sz="1200">
                          <a:effectLst/>
                        </a:rPr>
                        <a:t>Rendimiento de trigo/ acre</a:t>
                      </a:r>
                      <a:endParaRPr lang="es-MX"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MX" sz="1200" dirty="0">
                          <a:effectLst/>
                        </a:rPr>
                        <a:t>400</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MX" sz="1200" dirty="0">
                          <a:effectLst/>
                        </a:rPr>
                        <a:t>350</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288000">
                <a:tc>
                  <a:txBody>
                    <a:bodyPr/>
                    <a:lstStyle/>
                    <a:p>
                      <a:pPr algn="just">
                        <a:lnSpc>
                          <a:spcPct val="107000"/>
                        </a:lnSpc>
                        <a:spcAft>
                          <a:spcPts val="0"/>
                        </a:spcAft>
                      </a:pPr>
                      <a:r>
                        <a:rPr lang="es-MX" sz="1200">
                          <a:effectLst/>
                        </a:rPr>
                        <a:t>Costo/ acre de trigo (dól.) </a:t>
                      </a:r>
                      <a:endParaRPr lang="es-MX"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MX" sz="1200">
                          <a:effectLst/>
                        </a:rPr>
                        <a:t>90</a:t>
                      </a:r>
                      <a:endParaRPr lang="es-MX"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MX" sz="1200" dirty="0">
                          <a:effectLst/>
                        </a:rPr>
                        <a:t>80</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Tree>
    <p:extLst>
      <p:ext uri="{BB962C8B-B14F-4D97-AF65-F5344CB8AC3E}">
        <p14:creationId xmlns:p14="http://schemas.microsoft.com/office/powerpoint/2010/main" val="76189284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6165304"/>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EJEMPLO 1</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342900" indent="-342900">
              <a:lnSpc>
                <a:spcPct val="150000"/>
              </a:lnSpc>
              <a:spcBef>
                <a:spcPts val="0"/>
              </a:spcBef>
              <a:spcAft>
                <a:spcPts val="600"/>
              </a:spcAft>
              <a:buAutoNum type="arabicParenR"/>
            </a:pPr>
            <a:r>
              <a:rPr lang="es-MX" sz="1600" dirty="0" smtClean="0">
                <a:latin typeface="Tahoma" pitchFamily="34" charset="0"/>
                <a:ea typeface="Tahoma" pitchFamily="34" charset="0"/>
                <a:cs typeface="Tahoma" pitchFamily="34" charset="0"/>
              </a:rPr>
              <a:t>Variables </a:t>
            </a:r>
            <a:r>
              <a:rPr lang="es-MX" sz="1600" dirty="0">
                <a:latin typeface="Tahoma" pitchFamily="34" charset="0"/>
                <a:ea typeface="Tahoma" pitchFamily="34" charset="0"/>
                <a:cs typeface="Tahoma" pitchFamily="34" charset="0"/>
              </a:rPr>
              <a:t>de </a:t>
            </a:r>
            <a:r>
              <a:rPr lang="es-MX" sz="1600" dirty="0" smtClean="0">
                <a:latin typeface="Tahoma" pitchFamily="34" charset="0"/>
                <a:ea typeface="Tahoma" pitchFamily="34" charset="0"/>
                <a:cs typeface="Tahoma" pitchFamily="34" charset="0"/>
              </a:rPr>
              <a:t>decisión</a:t>
            </a:r>
          </a:p>
          <a:p>
            <a:pPr marL="0" indent="0">
              <a:lnSpc>
                <a:spcPct val="150000"/>
              </a:lnSpc>
              <a:spcBef>
                <a:spcPts val="0"/>
              </a:spcBef>
              <a:spcAft>
                <a:spcPts val="600"/>
              </a:spcAft>
              <a:buNone/>
            </a:pPr>
            <a:r>
              <a:rPr lang="es-MX" sz="1600" dirty="0" smtClean="0">
                <a:latin typeface="Courier New" pitchFamily="49" charset="0"/>
                <a:ea typeface="Tahoma" pitchFamily="34" charset="0"/>
                <a:cs typeface="Courier New" pitchFamily="49" charset="0"/>
              </a:rPr>
              <a:t>	</a:t>
            </a:r>
            <a:r>
              <a:rPr lang="es-MX" sz="1600" dirty="0" err="1" smtClean="0">
                <a:latin typeface="Tahoma" panose="020B0604030504040204" pitchFamily="34" charset="0"/>
                <a:ea typeface="Tahoma" panose="020B0604030504040204" pitchFamily="34" charset="0"/>
                <a:cs typeface="Tahoma" panose="020B0604030504040204" pitchFamily="34" charset="0"/>
              </a:rPr>
              <a:t>x</a:t>
            </a:r>
            <a:r>
              <a:rPr lang="es-MX" sz="1600" baseline="-25000" dirty="0" err="1" smtClean="0">
                <a:latin typeface="Tahoma" panose="020B0604030504040204" pitchFamily="34" charset="0"/>
                <a:ea typeface="Tahoma" panose="020B0604030504040204" pitchFamily="34" charset="0"/>
                <a:cs typeface="Tahoma" panose="020B0604030504040204" pitchFamily="34" charset="0"/>
              </a:rPr>
              <a:t>ij</a:t>
            </a:r>
            <a:r>
              <a:rPr lang="es-MX" sz="1600" dirty="0" smtClean="0">
                <a:latin typeface="Tahoma" panose="020B0604030504040204" pitchFamily="34" charset="0"/>
                <a:ea typeface="Tahoma" panose="020B0604030504040204" pitchFamily="34" charset="0"/>
                <a:cs typeface="Tahoma" panose="020B0604030504040204" pitchFamily="34" charset="0"/>
              </a:rPr>
              <a:t> = acres destinados a la producción de </a:t>
            </a:r>
            <a:r>
              <a:rPr lang="es-MX" sz="1600" dirty="0">
                <a:latin typeface="Tahoma" panose="020B0604030504040204" pitchFamily="34" charset="0"/>
                <a:ea typeface="Tahoma" panose="020B0604030504040204" pitchFamily="34" charset="0"/>
                <a:cs typeface="Tahoma" panose="020B0604030504040204" pitchFamily="34" charset="0"/>
              </a:rPr>
              <a:t>cereales i (</a:t>
            </a:r>
            <a:r>
              <a:rPr lang="es-MX" sz="1600" dirty="0" smtClean="0">
                <a:latin typeface="Tahoma" panose="020B0604030504040204" pitchFamily="34" charset="0"/>
                <a:ea typeface="Tahoma" panose="020B0604030504040204" pitchFamily="34" charset="0"/>
                <a:cs typeface="Tahoma" panose="020B0604030504040204" pitchFamily="34" charset="0"/>
              </a:rPr>
              <a:t>i = 1, 2) en </a:t>
            </a:r>
            <a:r>
              <a:rPr lang="es-MX" sz="1600" dirty="0">
                <a:latin typeface="Tahoma" panose="020B0604030504040204" pitchFamily="34" charset="0"/>
                <a:ea typeface="Tahoma" panose="020B0604030504040204" pitchFamily="34" charset="0"/>
                <a:cs typeface="Tahoma" panose="020B0604030504040204" pitchFamily="34" charset="0"/>
              </a:rPr>
              <a:t>la </a:t>
            </a:r>
            <a:r>
              <a:rPr lang="es-MX" sz="1600" dirty="0" smtClean="0">
                <a:latin typeface="Tahoma" panose="020B0604030504040204" pitchFamily="34" charset="0"/>
                <a:ea typeface="Tahoma" panose="020B0604030504040204" pitchFamily="34" charset="0"/>
                <a:cs typeface="Tahoma" panose="020B0604030504040204" pitchFamily="34" charset="0"/>
              </a:rPr>
              <a:t>granja 		j </a:t>
            </a:r>
            <a:r>
              <a:rPr lang="es-MX" sz="1600" dirty="0">
                <a:latin typeface="Tahoma" panose="020B0604030504040204" pitchFamily="34" charset="0"/>
                <a:ea typeface="Tahoma" panose="020B0604030504040204" pitchFamily="34" charset="0"/>
                <a:cs typeface="Tahoma" panose="020B0604030504040204" pitchFamily="34" charset="0"/>
              </a:rPr>
              <a:t>(</a:t>
            </a:r>
            <a:r>
              <a:rPr lang="es-MX" sz="1600" dirty="0" smtClean="0">
                <a:latin typeface="Tahoma" panose="020B0604030504040204" pitchFamily="34" charset="0"/>
                <a:ea typeface="Tahoma" panose="020B0604030504040204" pitchFamily="34" charset="0"/>
                <a:cs typeface="Tahoma" panose="020B0604030504040204" pitchFamily="34" charset="0"/>
              </a:rPr>
              <a:t>j = 1, 2)</a:t>
            </a:r>
            <a:endParaRPr lang="es-MX" sz="400"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400" dirty="0">
              <a:latin typeface="Tahoma" pitchFamily="34" charset="0"/>
              <a:ea typeface="Tahoma" pitchFamily="34" charset="0"/>
              <a:cs typeface="Tahoma" pitchFamily="34" charset="0"/>
            </a:endParaRPr>
          </a:p>
          <a:p>
            <a:pPr marL="342900" indent="-342900">
              <a:lnSpc>
                <a:spcPct val="150000"/>
              </a:lnSpc>
              <a:spcBef>
                <a:spcPts val="0"/>
              </a:spcBef>
              <a:spcAft>
                <a:spcPts val="600"/>
              </a:spcAft>
              <a:buFont typeface="+mj-lt"/>
              <a:buAutoNum type="arabicParenR" startAt="2"/>
            </a:pPr>
            <a:r>
              <a:rPr lang="es-MX" sz="1600" dirty="0" smtClean="0">
                <a:latin typeface="Tahoma" pitchFamily="34" charset="0"/>
                <a:ea typeface="Tahoma" pitchFamily="34" charset="0"/>
                <a:cs typeface="Tahoma" pitchFamily="34" charset="0"/>
              </a:rPr>
              <a:t>Función </a:t>
            </a:r>
            <a:r>
              <a:rPr lang="es-MX" sz="1600" dirty="0">
                <a:latin typeface="Tahoma" pitchFamily="34" charset="0"/>
                <a:ea typeface="Tahoma" pitchFamily="34" charset="0"/>
                <a:cs typeface="Tahoma" pitchFamily="34" charset="0"/>
              </a:rPr>
              <a:t>objetivo </a:t>
            </a:r>
          </a:p>
          <a:p>
            <a:pPr marL="0" indent="0">
              <a:lnSpc>
                <a:spcPct val="150000"/>
              </a:lnSpc>
              <a:spcBef>
                <a:spcPts val="0"/>
              </a:spcBef>
              <a:spcAft>
                <a:spcPts val="600"/>
              </a:spcAft>
              <a:buNone/>
            </a:pPr>
            <a:r>
              <a:rPr lang="es-MX" sz="1600" dirty="0" smtClean="0">
                <a:latin typeface="Courier New" pitchFamily="49" charset="0"/>
                <a:ea typeface="Tahoma" pitchFamily="34" charset="0"/>
                <a:cs typeface="Courier New" pitchFamily="49" charset="0"/>
              </a:rPr>
              <a:t>	</a:t>
            </a:r>
            <a:r>
              <a:rPr lang="es-MX" sz="1600" dirty="0">
                <a:latin typeface="Courier New" pitchFamily="49" charset="0"/>
                <a:ea typeface="Tahoma" pitchFamily="34" charset="0"/>
                <a:cs typeface="Courier New" pitchFamily="49" charset="0"/>
              </a:rPr>
              <a:t>Min </a:t>
            </a:r>
            <a:r>
              <a:rPr lang="es-MX" sz="1600" dirty="0" smtClean="0">
                <a:latin typeface="Courier New" pitchFamily="49" charset="0"/>
                <a:ea typeface="Tahoma" pitchFamily="34" charset="0"/>
                <a:cs typeface="Courier New" pitchFamily="49" charset="0"/>
              </a:rPr>
              <a:t>z = 100 x11 +120 x12 +90 x21 +80 x22</a:t>
            </a:r>
            <a:endParaRPr lang="es-MX" sz="1600" dirty="0">
              <a:latin typeface="Courier New" pitchFamily="49" charset="0"/>
              <a:ea typeface="Tahoma" pitchFamily="34" charset="0"/>
              <a:cs typeface="Courier New" pitchFamily="49" charset="0"/>
            </a:endParaRPr>
          </a:p>
          <a:p>
            <a:pPr marL="342900" indent="-342900">
              <a:lnSpc>
                <a:spcPct val="150000"/>
              </a:lnSpc>
              <a:spcBef>
                <a:spcPts val="0"/>
              </a:spcBef>
              <a:spcAft>
                <a:spcPts val="600"/>
              </a:spcAft>
              <a:buFont typeface="+mj-lt"/>
              <a:buAutoNum type="arabicParenR" startAt="3"/>
            </a:pPr>
            <a:r>
              <a:rPr lang="es-MX" sz="1600" dirty="0" smtClean="0">
                <a:latin typeface="Tahoma" pitchFamily="34" charset="0"/>
                <a:ea typeface="Tahoma" pitchFamily="34" charset="0"/>
                <a:cs typeface="Tahoma" pitchFamily="34" charset="0"/>
              </a:rPr>
              <a:t>Restricciones </a:t>
            </a:r>
            <a:endParaRPr lang="es-MX" sz="1600"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r>
              <a:rPr lang="es-MX" sz="1600" dirty="0" smtClean="0">
                <a:latin typeface="Courier New" pitchFamily="49" charset="0"/>
                <a:ea typeface="Tahoma" pitchFamily="34" charset="0"/>
                <a:cs typeface="Courier New" pitchFamily="49" charset="0"/>
              </a:rPr>
              <a:t>	500 x11 + 650 x12 ≥ 7000 </a:t>
            </a:r>
          </a:p>
          <a:p>
            <a:pPr marL="0" indent="0">
              <a:lnSpc>
                <a:spcPct val="150000"/>
              </a:lnSpc>
              <a:spcBef>
                <a:spcPts val="0"/>
              </a:spcBef>
              <a:spcAft>
                <a:spcPts val="600"/>
              </a:spcAft>
              <a:buNone/>
            </a:pPr>
            <a:r>
              <a:rPr lang="es-MX" sz="1600" dirty="0" smtClean="0">
                <a:latin typeface="Courier New" pitchFamily="49" charset="0"/>
                <a:ea typeface="Tahoma" pitchFamily="34" charset="0"/>
                <a:cs typeface="Courier New" pitchFamily="49" charset="0"/>
              </a:rPr>
              <a:t>	400 x21 + 350 x22 ≥ 1100</a:t>
            </a:r>
          </a:p>
          <a:p>
            <a:pPr marL="342900" indent="-342900">
              <a:lnSpc>
                <a:spcPct val="150000"/>
              </a:lnSpc>
              <a:spcBef>
                <a:spcPts val="0"/>
              </a:spcBef>
              <a:spcAft>
                <a:spcPts val="600"/>
              </a:spcAft>
              <a:buFont typeface="+mj-lt"/>
              <a:buAutoNum type="arabicParenR" startAt="4"/>
            </a:pPr>
            <a:r>
              <a:rPr lang="es-MX" sz="1600" dirty="0" smtClean="0">
                <a:latin typeface="Tahoma" pitchFamily="34" charset="0"/>
                <a:ea typeface="Tahoma" pitchFamily="34" charset="0"/>
                <a:cs typeface="Tahoma" pitchFamily="34" charset="0"/>
              </a:rPr>
              <a:t>Naturaleza </a:t>
            </a:r>
            <a:r>
              <a:rPr lang="es-MX" sz="1600" dirty="0">
                <a:latin typeface="Tahoma" pitchFamily="34" charset="0"/>
                <a:ea typeface="Tahoma" pitchFamily="34" charset="0"/>
                <a:cs typeface="Tahoma" pitchFamily="34" charset="0"/>
              </a:rPr>
              <a:t>de las variables</a:t>
            </a:r>
          </a:p>
          <a:p>
            <a:pPr marL="0" indent="0">
              <a:lnSpc>
                <a:spcPct val="150000"/>
              </a:lnSpc>
              <a:spcBef>
                <a:spcPts val="0"/>
              </a:spcBef>
              <a:spcAft>
                <a:spcPts val="600"/>
              </a:spcAft>
              <a:buNone/>
            </a:pPr>
            <a:r>
              <a:rPr lang="es-MX" sz="1600" dirty="0" smtClean="0">
                <a:latin typeface="Courier New" pitchFamily="49" charset="0"/>
                <a:ea typeface="Tahoma" pitchFamily="34" charset="0"/>
                <a:cs typeface="Courier New" pitchFamily="49" charset="0"/>
              </a:rPr>
              <a:t>		</a:t>
            </a:r>
            <a:r>
              <a:rPr lang="pt-BR" sz="1600" dirty="0" err="1">
                <a:latin typeface="Courier New" pitchFamily="49" charset="0"/>
                <a:ea typeface="Tahoma" pitchFamily="34" charset="0"/>
                <a:cs typeface="Courier New" pitchFamily="49" charset="0"/>
              </a:rPr>
              <a:t>xij</a:t>
            </a:r>
            <a:r>
              <a:rPr lang="pt-BR" sz="1600" dirty="0">
                <a:latin typeface="Courier New" pitchFamily="49" charset="0"/>
                <a:ea typeface="Tahoma" pitchFamily="34" charset="0"/>
                <a:cs typeface="Courier New" pitchFamily="49" charset="0"/>
              </a:rPr>
              <a:t>  = </a:t>
            </a:r>
            <a:r>
              <a:rPr lang="pt-BR" sz="1600" dirty="0" err="1">
                <a:latin typeface="Courier New" pitchFamily="49" charset="0"/>
                <a:ea typeface="Tahoma" pitchFamily="34" charset="0"/>
                <a:cs typeface="Courier New" pitchFamily="49" charset="0"/>
              </a:rPr>
              <a:t>entera</a:t>
            </a:r>
            <a:r>
              <a:rPr lang="pt-BR" sz="1600" dirty="0">
                <a:latin typeface="Courier New" pitchFamily="49" charset="0"/>
                <a:ea typeface="Tahoma" pitchFamily="34" charset="0"/>
                <a:cs typeface="Courier New" pitchFamily="49" charset="0"/>
              </a:rPr>
              <a:t>, para </a:t>
            </a:r>
            <a:r>
              <a:rPr lang="pt-BR" sz="1600" dirty="0" err="1">
                <a:latin typeface="Courier New" pitchFamily="49" charset="0"/>
                <a:ea typeface="Tahoma" pitchFamily="34" charset="0"/>
                <a:cs typeface="Courier New" pitchFamily="49" charset="0"/>
              </a:rPr>
              <a:t>i,j</a:t>
            </a:r>
            <a:r>
              <a:rPr lang="pt-BR" sz="1600" dirty="0">
                <a:latin typeface="Courier New" pitchFamily="49" charset="0"/>
                <a:ea typeface="Tahoma" pitchFamily="34" charset="0"/>
                <a:cs typeface="Courier New" pitchFamily="49" charset="0"/>
              </a:rPr>
              <a:t> = 1, 2</a:t>
            </a:r>
            <a:endParaRPr lang="es-MX" sz="1600" dirty="0">
              <a:latin typeface="Courier New" pitchFamily="49" charset="0"/>
              <a:ea typeface="Tahoma" pitchFamily="34" charset="0"/>
              <a:cs typeface="Courier New" pitchFamily="49" charset="0"/>
            </a:endParaRPr>
          </a:p>
          <a:p>
            <a:pPr marL="0" indent="0">
              <a:lnSpc>
                <a:spcPct val="150000"/>
              </a:lnSpc>
              <a:spcBef>
                <a:spcPts val="0"/>
              </a:spcBef>
              <a:spcAft>
                <a:spcPts val="600"/>
              </a:spcAft>
              <a:buNone/>
            </a:pPr>
            <a:endParaRPr lang="es-MX" sz="1600" dirty="0" smtClean="0">
              <a:latin typeface="Courier New" pitchFamily="49" charset="0"/>
              <a:ea typeface="Tahoma" pitchFamily="34" charset="0"/>
              <a:cs typeface="Courier New" pitchFamily="49"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342900" indent="-342900">
              <a:lnSpc>
                <a:spcPct val="150000"/>
              </a:lnSpc>
              <a:spcBef>
                <a:spcPts val="0"/>
              </a:spcBef>
              <a:spcAft>
                <a:spcPts val="600"/>
              </a:spcAft>
              <a:buFont typeface="+mj-lt"/>
              <a:buAutoNum type="arabicPeriod"/>
            </a:pP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3646911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980728"/>
            <a:ext cx="7632848" cy="5501319"/>
          </a:xfrm>
        </p:spPr>
        <p:txBody>
          <a:bodyPr>
            <a:noAutofit/>
          </a:bodyPr>
          <a:lstStyle/>
          <a:p>
            <a:pPr marL="0" indent="0" algn="just">
              <a:lnSpc>
                <a:spcPct val="140000"/>
              </a:lnSpc>
              <a:buNone/>
            </a:pPr>
            <a:r>
              <a:rPr lang="es-MX" sz="1400" b="1" dirty="0">
                <a:latin typeface="Tahoma" pitchFamily="34" charset="0"/>
                <a:ea typeface="Tahoma" pitchFamily="34" charset="0"/>
                <a:cs typeface="Tahoma" pitchFamily="34" charset="0"/>
              </a:rPr>
              <a:t>PROPÓSITO GENERAL DE LA UNIDAD DE APRENDIZAJE</a:t>
            </a:r>
          </a:p>
          <a:p>
            <a:pPr marL="0" indent="0" algn="just">
              <a:lnSpc>
                <a:spcPct val="140000"/>
              </a:lnSpc>
              <a:buNone/>
            </a:pPr>
            <a:r>
              <a:rPr lang="es-MX" sz="1400" dirty="0">
                <a:latin typeface="Tahoma" pitchFamily="34" charset="0"/>
                <a:ea typeface="Tahoma" pitchFamily="34" charset="0"/>
                <a:cs typeface="Tahoma" pitchFamily="34" charset="0"/>
              </a:rPr>
              <a:t>Que el alumno resuelva problemas de asignación de recursos, utilizando las herramientas de Investigación de Operaciones vistas en esta unidad de aprendizaje. </a:t>
            </a:r>
          </a:p>
          <a:p>
            <a:pPr marL="0" indent="0" algn="just">
              <a:lnSpc>
                <a:spcPct val="140000"/>
              </a:lnSpc>
              <a:buNone/>
            </a:pPr>
            <a:endParaRPr lang="es-MX" sz="1400" dirty="0">
              <a:latin typeface="Tahoma" pitchFamily="34" charset="0"/>
              <a:ea typeface="Tahoma" pitchFamily="34" charset="0"/>
              <a:cs typeface="Tahoma" pitchFamily="34" charset="0"/>
            </a:endParaRPr>
          </a:p>
          <a:p>
            <a:pPr marL="0" indent="0" algn="just">
              <a:lnSpc>
                <a:spcPct val="140000"/>
              </a:lnSpc>
              <a:buNone/>
            </a:pPr>
            <a:r>
              <a:rPr lang="es-MX" sz="1400" b="1" dirty="0">
                <a:latin typeface="Tahoma" pitchFamily="34" charset="0"/>
                <a:ea typeface="Tahoma" pitchFamily="34" charset="0"/>
                <a:cs typeface="Tahoma" pitchFamily="34" charset="0"/>
              </a:rPr>
              <a:t>COMPETENCIAS GENÉRICAS DE LA UNIDAD DE APRENDIZAJE</a:t>
            </a:r>
          </a:p>
          <a:p>
            <a:pPr marL="0" indent="0" algn="just">
              <a:lnSpc>
                <a:spcPct val="140000"/>
              </a:lnSpc>
              <a:buNone/>
            </a:pPr>
            <a:r>
              <a:rPr lang="es-MX" sz="1400" dirty="0">
                <a:latin typeface="Tahoma" pitchFamily="34" charset="0"/>
                <a:ea typeface="Tahoma" pitchFamily="34" charset="0"/>
                <a:cs typeface="Tahoma" pitchFamily="34" charset="0"/>
              </a:rPr>
              <a:t>Al concluir el curso, el alumno podrá:</a:t>
            </a:r>
          </a:p>
          <a:p>
            <a:pPr algn="just">
              <a:lnSpc>
                <a:spcPct val="140000"/>
              </a:lnSpc>
              <a:buFont typeface="Wingdings" pitchFamily="2" charset="2"/>
              <a:buChar char="v"/>
            </a:pPr>
            <a:r>
              <a:rPr lang="es-MX" sz="1400" dirty="0">
                <a:latin typeface="Tahoma" pitchFamily="34" charset="0"/>
                <a:ea typeface="Tahoma" pitchFamily="34" charset="0"/>
                <a:cs typeface="Tahoma" pitchFamily="34" charset="0"/>
              </a:rPr>
              <a:t>Formular y resolver problemas de programación lineal.</a:t>
            </a:r>
          </a:p>
          <a:p>
            <a:pPr algn="just">
              <a:lnSpc>
                <a:spcPct val="140000"/>
              </a:lnSpc>
              <a:buFont typeface="Wingdings" pitchFamily="2" charset="2"/>
              <a:buChar char="v"/>
            </a:pPr>
            <a:r>
              <a:rPr lang="es-MX" sz="1400" dirty="0">
                <a:latin typeface="Tahoma" pitchFamily="34" charset="0"/>
                <a:ea typeface="Tahoma" pitchFamily="34" charset="0"/>
                <a:cs typeface="Tahoma" pitchFamily="34" charset="0"/>
              </a:rPr>
              <a:t>Interpretar y analizar los resultados óptimos de acuerdo al análisis de sensibilidad.</a:t>
            </a:r>
          </a:p>
          <a:p>
            <a:pPr algn="just">
              <a:lnSpc>
                <a:spcPct val="140000"/>
              </a:lnSpc>
              <a:buFont typeface="Wingdings" pitchFamily="2" charset="2"/>
              <a:buChar char="v"/>
            </a:pPr>
            <a:r>
              <a:rPr lang="es-MX" sz="1400" b="1" dirty="0">
                <a:latin typeface="Tahoma" pitchFamily="34" charset="0"/>
                <a:ea typeface="Tahoma" pitchFamily="34" charset="0"/>
                <a:cs typeface="Tahoma" pitchFamily="34" charset="0"/>
              </a:rPr>
              <a:t>Modelar los sistemas reales con ayuda de un </a:t>
            </a:r>
            <a:r>
              <a:rPr lang="es-MX" sz="1400" b="1" dirty="0" smtClean="0">
                <a:latin typeface="Tahoma" pitchFamily="34" charset="0"/>
                <a:ea typeface="Tahoma" pitchFamily="34" charset="0"/>
                <a:cs typeface="Tahoma" pitchFamily="34" charset="0"/>
              </a:rPr>
              <a:t>software.</a:t>
            </a:r>
            <a:endParaRPr lang="es-MX" sz="1400" b="1"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339644395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a:blip r:embed="rId2"/>
          <a:stretch>
            <a:fillRect/>
          </a:stretch>
        </p:blipFill>
        <p:spPr>
          <a:xfrm>
            <a:off x="1259632" y="1804413"/>
            <a:ext cx="6717460" cy="4140000"/>
          </a:xfrm>
          <a:prstGeom prst="rect">
            <a:avLst/>
          </a:prstGeom>
        </p:spPr>
      </p:pic>
      <p:sp>
        <p:nvSpPr>
          <p:cNvPr id="4" name="Marcador de contenido 2"/>
          <p:cNvSpPr>
            <a:spLocks noGrp="1"/>
          </p:cNvSpPr>
          <p:nvPr>
            <p:ph idx="1"/>
          </p:nvPr>
        </p:nvSpPr>
        <p:spPr>
          <a:xfrm>
            <a:off x="683568" y="692696"/>
            <a:ext cx="7704856" cy="6165304"/>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EJEMPLO 1</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Courier New" pitchFamily="49" charset="0"/>
              <a:ea typeface="Tahoma" pitchFamily="34" charset="0"/>
              <a:cs typeface="Courier New" pitchFamily="49"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342900" indent="-342900">
              <a:lnSpc>
                <a:spcPct val="150000"/>
              </a:lnSpc>
              <a:spcBef>
                <a:spcPts val="0"/>
              </a:spcBef>
              <a:spcAft>
                <a:spcPts val="600"/>
              </a:spcAft>
              <a:buFont typeface="+mj-lt"/>
              <a:buAutoNum type="arabicPeriod"/>
            </a:pP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236338257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EJEMPLO 2</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r>
              <a:rPr lang="es-MX" sz="1600" dirty="0">
                <a:latin typeface="Tahoma" pitchFamily="34" charset="0"/>
                <a:ea typeface="Tahoma" pitchFamily="34" charset="0"/>
                <a:cs typeface="Tahoma" pitchFamily="34" charset="0"/>
              </a:rPr>
              <a:t>Olive </a:t>
            </a:r>
            <a:r>
              <a:rPr lang="es-MX" sz="1600" dirty="0" err="1" smtClean="0">
                <a:latin typeface="Tahoma" pitchFamily="34" charset="0"/>
                <a:ea typeface="Tahoma" pitchFamily="34" charset="0"/>
                <a:cs typeface="Tahoma" pitchFamily="34" charset="0"/>
              </a:rPr>
              <a:t>Winery</a:t>
            </a:r>
            <a:r>
              <a:rPr lang="es-MX" sz="1600" dirty="0" smtClean="0">
                <a:latin typeface="Tahoma" pitchFamily="34" charset="0"/>
                <a:ea typeface="Tahoma" pitchFamily="34" charset="0"/>
                <a:cs typeface="Tahoma" pitchFamily="34" charset="0"/>
              </a:rPr>
              <a:t> </a:t>
            </a:r>
            <a:r>
              <a:rPr lang="es-MX" sz="1600" dirty="0">
                <a:latin typeface="Tahoma" pitchFamily="34" charset="0"/>
                <a:ea typeface="Tahoma" pitchFamily="34" charset="0"/>
                <a:cs typeface="Tahoma" pitchFamily="34" charset="0"/>
              </a:rPr>
              <a:t>elabora 4 vinos ganadores de premios en </a:t>
            </a:r>
            <a:r>
              <a:rPr lang="es-MX" sz="1600" dirty="0" err="1" smtClean="0">
                <a:latin typeface="Tahoma" pitchFamily="34" charset="0"/>
                <a:ea typeface="Tahoma" pitchFamily="34" charset="0"/>
                <a:cs typeface="Tahoma" pitchFamily="34" charset="0"/>
              </a:rPr>
              <a:t>Bloomintong</a:t>
            </a:r>
            <a:r>
              <a:rPr lang="es-MX" sz="1600" dirty="0">
                <a:latin typeface="Tahoma" pitchFamily="34" charset="0"/>
                <a:ea typeface="Tahoma" pitchFamily="34" charset="0"/>
                <a:cs typeface="Tahoma" pitchFamily="34" charset="0"/>
              </a:rPr>
              <a:t>, Indiana. Las contribuciones a la utilidad. Horas de mano de obra y uso del tanque (en horas) por galón por cada tipo de vino se indican en la tabla </a:t>
            </a:r>
            <a:r>
              <a:rPr lang="es-MX" sz="1600" dirty="0" smtClean="0">
                <a:latin typeface="Tahoma" pitchFamily="34" charset="0"/>
                <a:ea typeface="Tahoma" pitchFamily="34" charset="0"/>
                <a:cs typeface="Tahoma" pitchFamily="34" charset="0"/>
              </a:rPr>
              <a:t>siguiente. </a:t>
            </a:r>
            <a:r>
              <a:rPr lang="es-MX" sz="1600" dirty="0">
                <a:latin typeface="Tahoma" pitchFamily="34" charset="0"/>
                <a:ea typeface="Tahoma" pitchFamily="34" charset="0"/>
                <a:cs typeface="Tahoma" pitchFamily="34" charset="0"/>
              </a:rPr>
              <a:t>De acuerdo con la ley, se pueden producir cuanto mucho </a:t>
            </a:r>
            <a:r>
              <a:rPr lang="es-MX" sz="1600" dirty="0" smtClean="0">
                <a:latin typeface="Tahoma" pitchFamily="34" charset="0"/>
                <a:ea typeface="Tahoma" pitchFamily="34" charset="0"/>
                <a:cs typeface="Tahoma" pitchFamily="34" charset="0"/>
              </a:rPr>
              <a:t>cada </a:t>
            </a:r>
            <a:r>
              <a:rPr lang="es-MX" sz="1600" dirty="0">
                <a:latin typeface="Tahoma" pitchFamily="34" charset="0"/>
                <a:ea typeface="Tahoma" pitchFamily="34" charset="0"/>
                <a:cs typeface="Tahoma" pitchFamily="34" charset="0"/>
              </a:rPr>
              <a:t>año 100 000 galones de vino. </a:t>
            </a: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r>
              <a:rPr lang="es-MX" sz="1600" dirty="0" smtClean="0">
                <a:latin typeface="Tahoma" pitchFamily="34" charset="0"/>
                <a:ea typeface="Tahoma" pitchFamily="34" charset="0"/>
                <a:cs typeface="Tahoma" pitchFamily="34" charset="0"/>
              </a:rPr>
              <a:t>Se </a:t>
            </a:r>
            <a:r>
              <a:rPr lang="es-MX" sz="1600" dirty="0">
                <a:latin typeface="Tahoma" pitchFamily="34" charset="0"/>
                <a:ea typeface="Tahoma" pitchFamily="34" charset="0"/>
                <a:cs typeface="Tahoma" pitchFamily="34" charset="0"/>
              </a:rPr>
              <a:t>dispone cada año de un máximo de 12 000 horas de mano de obra y 32 000 horas de tanque, cada </a:t>
            </a:r>
            <a:r>
              <a:rPr lang="es-MX" sz="1600" dirty="0" smtClean="0">
                <a:latin typeface="Tahoma" pitchFamily="34" charset="0"/>
                <a:ea typeface="Tahoma" pitchFamily="34" charset="0"/>
                <a:cs typeface="Tahoma" pitchFamily="34" charset="0"/>
              </a:rPr>
              <a:t>galón </a:t>
            </a:r>
            <a:r>
              <a:rPr lang="es-MX" sz="1600" dirty="0">
                <a:latin typeface="Tahoma" pitchFamily="34" charset="0"/>
                <a:ea typeface="Tahoma" pitchFamily="34" charset="0"/>
                <a:cs typeface="Tahoma" pitchFamily="34" charset="0"/>
              </a:rPr>
              <a:t>de vino 1 gasta promedio de 1/3 del año en inventario; el vino 2 , un promedio de 1 año; el vino 3; un promedio de 3 años, el vino 4 un promedio de 3.333 años. La bodega puede manejar un inventario promedio de 500 000 galones. Determine </a:t>
            </a:r>
            <a:r>
              <a:rPr lang="es-MX" sz="1600" dirty="0" smtClean="0">
                <a:latin typeface="Tahoma" pitchFamily="34" charset="0"/>
                <a:ea typeface="Tahoma" pitchFamily="34" charset="0"/>
                <a:cs typeface="Tahoma" pitchFamily="34" charset="0"/>
              </a:rPr>
              <a:t>cuánto </a:t>
            </a:r>
            <a:r>
              <a:rPr lang="es-MX" sz="1600" dirty="0">
                <a:latin typeface="Tahoma" pitchFamily="34" charset="0"/>
                <a:ea typeface="Tahoma" pitchFamily="34" charset="0"/>
                <a:cs typeface="Tahoma" pitchFamily="34" charset="0"/>
              </a:rPr>
              <a:t>se debe de producir al año de cada tipo de vino para maximizar la utilidad de Oliver </a:t>
            </a:r>
            <a:r>
              <a:rPr lang="es-MX" sz="1600" dirty="0" err="1">
                <a:latin typeface="Tahoma" pitchFamily="34" charset="0"/>
                <a:ea typeface="Tahoma" pitchFamily="34" charset="0"/>
                <a:cs typeface="Tahoma" pitchFamily="34" charset="0"/>
              </a:rPr>
              <a:t>Winery</a:t>
            </a:r>
            <a:r>
              <a:rPr lang="es-MX" sz="1600" dirty="0">
                <a:latin typeface="Tahoma" pitchFamily="34" charset="0"/>
                <a:ea typeface="Tahoma" pitchFamily="34" charset="0"/>
                <a:cs typeface="Tahoma" pitchFamily="34" charset="0"/>
              </a:rPr>
              <a:t>.</a:t>
            </a: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346484972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6165304"/>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EJEMPLO 2</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342900" indent="-342900">
              <a:lnSpc>
                <a:spcPct val="150000"/>
              </a:lnSpc>
              <a:spcBef>
                <a:spcPts val="0"/>
              </a:spcBef>
              <a:spcAft>
                <a:spcPts val="600"/>
              </a:spcAft>
              <a:buAutoNum type="arabicParenR"/>
            </a:pPr>
            <a:r>
              <a:rPr lang="es-MX" sz="1600" dirty="0" smtClean="0">
                <a:latin typeface="Tahoma" pitchFamily="34" charset="0"/>
                <a:ea typeface="Tahoma" pitchFamily="34" charset="0"/>
                <a:cs typeface="Tahoma" pitchFamily="34" charset="0"/>
              </a:rPr>
              <a:t>Variables </a:t>
            </a:r>
            <a:r>
              <a:rPr lang="es-MX" sz="1600" dirty="0">
                <a:latin typeface="Tahoma" pitchFamily="34" charset="0"/>
                <a:ea typeface="Tahoma" pitchFamily="34" charset="0"/>
                <a:cs typeface="Tahoma" pitchFamily="34" charset="0"/>
              </a:rPr>
              <a:t>de </a:t>
            </a:r>
            <a:r>
              <a:rPr lang="es-MX" sz="1600" dirty="0" smtClean="0">
                <a:latin typeface="Tahoma" pitchFamily="34" charset="0"/>
                <a:ea typeface="Tahoma" pitchFamily="34" charset="0"/>
                <a:cs typeface="Tahoma" pitchFamily="34" charset="0"/>
              </a:rPr>
              <a:t>decisión</a:t>
            </a:r>
          </a:p>
          <a:p>
            <a:pPr marL="0" indent="0">
              <a:lnSpc>
                <a:spcPct val="150000"/>
              </a:lnSpc>
              <a:spcBef>
                <a:spcPts val="0"/>
              </a:spcBef>
              <a:spcAft>
                <a:spcPts val="600"/>
              </a:spcAft>
              <a:buNone/>
            </a:pPr>
            <a:r>
              <a:rPr lang="es-MX" sz="1600" dirty="0" smtClean="0">
                <a:latin typeface="Courier New" pitchFamily="49" charset="0"/>
                <a:ea typeface="Tahoma" pitchFamily="34" charset="0"/>
                <a:cs typeface="Courier New" pitchFamily="49" charset="0"/>
              </a:rPr>
              <a:t>	</a:t>
            </a:r>
            <a:r>
              <a:rPr lang="es-MX" sz="1600" dirty="0" smtClean="0">
                <a:latin typeface="Tahoma" panose="020B0604030504040204" pitchFamily="34" charset="0"/>
                <a:ea typeface="Tahoma" panose="020B0604030504040204" pitchFamily="34" charset="0"/>
                <a:cs typeface="Tahoma" panose="020B0604030504040204" pitchFamily="34" charset="0"/>
              </a:rPr>
              <a:t>x</a:t>
            </a:r>
            <a:r>
              <a:rPr lang="es-MX" sz="1600" baseline="-25000" dirty="0" smtClean="0">
                <a:latin typeface="Tahoma" panose="020B0604030504040204" pitchFamily="34" charset="0"/>
                <a:ea typeface="Tahoma" panose="020B0604030504040204" pitchFamily="34" charset="0"/>
                <a:cs typeface="Tahoma" panose="020B0604030504040204" pitchFamily="34" charset="0"/>
              </a:rPr>
              <a:t>i</a:t>
            </a:r>
            <a:r>
              <a:rPr lang="es-MX" sz="1600" dirty="0" smtClean="0">
                <a:latin typeface="Tahoma" panose="020B0604030504040204" pitchFamily="34" charset="0"/>
                <a:ea typeface="Tahoma" panose="020B0604030504040204" pitchFamily="34" charset="0"/>
                <a:cs typeface="Tahoma" panose="020B0604030504040204" pitchFamily="34" charset="0"/>
              </a:rPr>
              <a:t> = galones de vino tipo i a producir</a:t>
            </a:r>
            <a:endParaRPr lang="es-MX" sz="400" dirty="0">
              <a:latin typeface="Tahoma" pitchFamily="34" charset="0"/>
              <a:ea typeface="Tahoma" pitchFamily="34" charset="0"/>
              <a:cs typeface="Tahoma" pitchFamily="34" charset="0"/>
            </a:endParaRPr>
          </a:p>
          <a:p>
            <a:pPr marL="342900" indent="-342900">
              <a:lnSpc>
                <a:spcPct val="150000"/>
              </a:lnSpc>
              <a:spcBef>
                <a:spcPts val="0"/>
              </a:spcBef>
              <a:spcAft>
                <a:spcPts val="600"/>
              </a:spcAft>
              <a:buFont typeface="+mj-lt"/>
              <a:buAutoNum type="arabicParenR" startAt="2"/>
            </a:pPr>
            <a:r>
              <a:rPr lang="es-MX" sz="1600" dirty="0" smtClean="0">
                <a:latin typeface="Tahoma" pitchFamily="34" charset="0"/>
                <a:ea typeface="Tahoma" pitchFamily="34" charset="0"/>
                <a:cs typeface="Tahoma" pitchFamily="34" charset="0"/>
              </a:rPr>
              <a:t>Función </a:t>
            </a:r>
            <a:r>
              <a:rPr lang="es-MX" sz="1600" dirty="0">
                <a:latin typeface="Tahoma" pitchFamily="34" charset="0"/>
                <a:ea typeface="Tahoma" pitchFamily="34" charset="0"/>
                <a:cs typeface="Tahoma" pitchFamily="34" charset="0"/>
              </a:rPr>
              <a:t>objetivo </a:t>
            </a:r>
          </a:p>
          <a:p>
            <a:pPr marL="0" indent="0">
              <a:lnSpc>
                <a:spcPct val="150000"/>
              </a:lnSpc>
              <a:spcBef>
                <a:spcPts val="0"/>
              </a:spcBef>
              <a:spcAft>
                <a:spcPts val="600"/>
              </a:spcAft>
              <a:buNone/>
            </a:pPr>
            <a:r>
              <a:rPr lang="es-MX" sz="1600" dirty="0" smtClean="0">
                <a:latin typeface="Courier New" pitchFamily="49" charset="0"/>
                <a:ea typeface="Tahoma" pitchFamily="34" charset="0"/>
                <a:cs typeface="Courier New" pitchFamily="49" charset="0"/>
              </a:rPr>
              <a:t>	Max z </a:t>
            </a:r>
            <a:r>
              <a:rPr lang="es-MX" sz="1600" dirty="0">
                <a:latin typeface="Courier New" pitchFamily="49" charset="0"/>
                <a:ea typeface="Tahoma" pitchFamily="34" charset="0"/>
                <a:cs typeface="Courier New" pitchFamily="49" charset="0"/>
              </a:rPr>
              <a:t>= </a:t>
            </a:r>
            <a:r>
              <a:rPr lang="es-MX" sz="1600" dirty="0" smtClean="0">
                <a:latin typeface="Courier New" pitchFamily="49" charset="0"/>
                <a:ea typeface="Tahoma" pitchFamily="34" charset="0"/>
                <a:cs typeface="Courier New" pitchFamily="49" charset="0"/>
              </a:rPr>
              <a:t>6x1 + 12x2 + 20x3 + 30x4</a:t>
            </a:r>
            <a:endParaRPr lang="es-MX" sz="1600" dirty="0">
              <a:latin typeface="Courier New" pitchFamily="49" charset="0"/>
              <a:ea typeface="Tahoma" pitchFamily="34" charset="0"/>
              <a:cs typeface="Courier New" pitchFamily="49" charset="0"/>
            </a:endParaRPr>
          </a:p>
          <a:p>
            <a:pPr marL="342900" indent="-342900">
              <a:lnSpc>
                <a:spcPct val="150000"/>
              </a:lnSpc>
              <a:spcBef>
                <a:spcPts val="0"/>
              </a:spcBef>
              <a:spcAft>
                <a:spcPts val="600"/>
              </a:spcAft>
              <a:buFont typeface="+mj-lt"/>
              <a:buAutoNum type="arabicParenR" startAt="3"/>
            </a:pPr>
            <a:r>
              <a:rPr lang="es-MX" sz="1600" dirty="0" smtClean="0">
                <a:latin typeface="Tahoma" pitchFamily="34" charset="0"/>
                <a:ea typeface="Tahoma" pitchFamily="34" charset="0"/>
                <a:cs typeface="Tahoma" pitchFamily="34" charset="0"/>
              </a:rPr>
              <a:t>Restricciones </a:t>
            </a:r>
            <a:endParaRPr lang="es-MX" sz="1600"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r>
              <a:rPr lang="es-MX" sz="1600" dirty="0" smtClean="0">
                <a:latin typeface="Courier New" pitchFamily="49" charset="0"/>
                <a:ea typeface="Tahoma" pitchFamily="34" charset="0"/>
                <a:cs typeface="Courier New" pitchFamily="49" charset="0"/>
              </a:rPr>
              <a:t>	    x1 + x2 + x3 + x4 ≤ 100000</a:t>
            </a:r>
            <a:endParaRPr lang="es-MX" sz="1600" dirty="0">
              <a:latin typeface="Courier New" pitchFamily="49" charset="0"/>
              <a:ea typeface="Tahoma" pitchFamily="34" charset="0"/>
              <a:cs typeface="Courier New" pitchFamily="49" charset="0"/>
            </a:endParaRPr>
          </a:p>
          <a:p>
            <a:pPr marL="0" indent="0">
              <a:lnSpc>
                <a:spcPct val="150000"/>
              </a:lnSpc>
              <a:spcBef>
                <a:spcPts val="0"/>
              </a:spcBef>
              <a:spcAft>
                <a:spcPts val="600"/>
              </a:spcAft>
              <a:buNone/>
            </a:pPr>
            <a:r>
              <a:rPr lang="es-MX" sz="1600" dirty="0" smtClean="0">
                <a:latin typeface="Courier New" pitchFamily="49" charset="0"/>
                <a:ea typeface="Tahoma" pitchFamily="34" charset="0"/>
                <a:cs typeface="Courier New" pitchFamily="49" charset="0"/>
              </a:rPr>
              <a:t>	0.2x1 + 0.3x2 + 0.3x3 + 0.5x4 ≤ 12000</a:t>
            </a:r>
            <a:endParaRPr lang="es-MX" sz="1600" dirty="0">
              <a:latin typeface="Courier New" pitchFamily="49" charset="0"/>
              <a:ea typeface="Tahoma" pitchFamily="34" charset="0"/>
              <a:cs typeface="Courier New" pitchFamily="49" charset="0"/>
            </a:endParaRPr>
          </a:p>
          <a:p>
            <a:pPr marL="0" indent="0">
              <a:lnSpc>
                <a:spcPct val="150000"/>
              </a:lnSpc>
              <a:spcBef>
                <a:spcPts val="0"/>
              </a:spcBef>
              <a:spcAft>
                <a:spcPts val="600"/>
              </a:spcAft>
              <a:buNone/>
            </a:pPr>
            <a:r>
              <a:rPr lang="es-MX" sz="1600" dirty="0" smtClean="0">
                <a:latin typeface="Courier New" pitchFamily="49" charset="0"/>
                <a:ea typeface="Tahoma" pitchFamily="34" charset="0"/>
                <a:cs typeface="Courier New" pitchFamily="49" charset="0"/>
              </a:rPr>
              <a:t>	</a:t>
            </a: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graphicFrame>
        <p:nvGraphicFramePr>
          <p:cNvPr id="6" name="Tabla 5"/>
          <p:cNvGraphicFramePr>
            <a:graphicFrameLocks noGrp="1"/>
          </p:cNvGraphicFramePr>
          <p:nvPr>
            <p:extLst>
              <p:ext uri="{D42A27DB-BD31-4B8C-83A1-F6EECF244321}">
                <p14:modId xmlns:p14="http://schemas.microsoft.com/office/powerpoint/2010/main" val="3831179438"/>
              </p:ext>
            </p:extLst>
          </p:nvPr>
        </p:nvGraphicFramePr>
        <p:xfrm>
          <a:off x="2699792" y="1556792"/>
          <a:ext cx="3723144" cy="1543414"/>
        </p:xfrm>
        <a:graphic>
          <a:graphicData uri="http://schemas.openxmlformats.org/drawingml/2006/table">
            <a:tbl>
              <a:tblPr firstRow="1" firstCol="1" bandRow="1">
                <a:tableStyleId>{5940675A-B579-460E-94D1-54222C63F5DA}</a:tableStyleId>
              </a:tblPr>
              <a:tblGrid>
                <a:gridCol w="915144"/>
                <a:gridCol w="936000"/>
                <a:gridCol w="936000"/>
                <a:gridCol w="936000"/>
              </a:tblGrid>
              <a:tr h="288000">
                <a:tc>
                  <a:txBody>
                    <a:bodyPr/>
                    <a:lstStyle/>
                    <a:p>
                      <a:pPr algn="ctr">
                        <a:lnSpc>
                          <a:spcPct val="107000"/>
                        </a:lnSpc>
                        <a:spcAft>
                          <a:spcPts val="0"/>
                        </a:spcAft>
                      </a:pPr>
                      <a:r>
                        <a:rPr lang="es-MX" sz="1200" dirty="0" smtClean="0">
                          <a:effectLst/>
                        </a:rPr>
                        <a:t>Vino</a:t>
                      </a:r>
                      <a:r>
                        <a:rPr lang="es-MX" sz="1200" dirty="0">
                          <a:effectLst/>
                        </a:rPr>
                        <a:t> </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MX" sz="1200" dirty="0" smtClean="0">
                          <a:effectLst/>
                          <a:latin typeface="Calibri" panose="020F0502020204030204" pitchFamily="34" charset="0"/>
                          <a:ea typeface="Calibri" panose="020F0502020204030204" pitchFamily="34" charset="0"/>
                          <a:cs typeface="Times New Roman" panose="02020603050405020304" pitchFamily="18" charset="0"/>
                        </a:rPr>
                        <a:t>Utilidad vino (USD)</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MX" sz="1200" dirty="0" smtClean="0">
                          <a:effectLst/>
                          <a:latin typeface="Calibri" panose="020F0502020204030204" pitchFamily="34" charset="0"/>
                          <a:ea typeface="Calibri" panose="020F0502020204030204" pitchFamily="34" charset="0"/>
                          <a:cs typeface="Times New Roman" panose="02020603050405020304" pitchFamily="18" charset="0"/>
                        </a:rPr>
                        <a:t>Mano de obra (</a:t>
                      </a:r>
                      <a:r>
                        <a:rPr lang="es-MX" sz="1200" dirty="0" err="1" smtClean="0">
                          <a:effectLst/>
                          <a:latin typeface="Calibri" panose="020F0502020204030204" pitchFamily="34" charset="0"/>
                          <a:ea typeface="Calibri" panose="020F0502020204030204" pitchFamily="34" charset="0"/>
                          <a:cs typeface="Times New Roman" panose="02020603050405020304" pitchFamily="18" charset="0"/>
                        </a:rPr>
                        <a:t>hr</a:t>
                      </a:r>
                      <a:r>
                        <a:rPr lang="es-MX" sz="1200" dirty="0" smtClean="0">
                          <a:effectLst/>
                          <a:latin typeface="Calibri" panose="020F0502020204030204" pitchFamily="34" charset="0"/>
                          <a:ea typeface="Calibri" panose="020F0502020204030204" pitchFamily="34" charset="0"/>
                          <a:cs typeface="Times New Roman" panose="02020603050405020304" pitchFamily="18" charset="0"/>
                        </a:rPr>
                        <a:t>)</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MX" sz="1200" dirty="0" smtClean="0">
                          <a:effectLst/>
                          <a:latin typeface="Calibri" panose="020F0502020204030204" pitchFamily="34" charset="0"/>
                          <a:ea typeface="Calibri" panose="020F0502020204030204" pitchFamily="34" charset="0"/>
                          <a:cs typeface="Times New Roman" panose="02020603050405020304" pitchFamily="18" charset="0"/>
                        </a:rPr>
                        <a:t>Tanque (</a:t>
                      </a:r>
                      <a:r>
                        <a:rPr lang="es-MX" sz="1200" dirty="0" err="1" smtClean="0">
                          <a:effectLst/>
                          <a:latin typeface="Calibri" panose="020F0502020204030204" pitchFamily="34" charset="0"/>
                          <a:ea typeface="Calibri" panose="020F0502020204030204" pitchFamily="34" charset="0"/>
                          <a:cs typeface="Times New Roman" panose="02020603050405020304" pitchFamily="18" charset="0"/>
                        </a:rPr>
                        <a:t>hr</a:t>
                      </a:r>
                      <a:r>
                        <a:rPr lang="es-MX" sz="1200" dirty="0" smtClean="0">
                          <a:effectLst/>
                          <a:latin typeface="Calibri" panose="020F0502020204030204" pitchFamily="34" charset="0"/>
                          <a:ea typeface="Calibri" panose="020F0502020204030204" pitchFamily="34" charset="0"/>
                          <a:cs typeface="Times New Roman" panose="02020603050405020304" pitchFamily="18" charset="0"/>
                        </a:rPr>
                        <a:t>)</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288000">
                <a:tc>
                  <a:txBody>
                    <a:bodyPr/>
                    <a:lstStyle/>
                    <a:p>
                      <a:pPr algn="ctr">
                        <a:lnSpc>
                          <a:spcPct val="107000"/>
                        </a:lnSpc>
                        <a:spcAft>
                          <a:spcPts val="0"/>
                        </a:spcAft>
                      </a:pPr>
                      <a:r>
                        <a:rPr lang="es-MX" sz="1200" dirty="0" smtClean="0">
                          <a:effectLst/>
                        </a:rPr>
                        <a:t>1</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MX" sz="1200" dirty="0" smtClean="0">
                          <a:effectLst/>
                          <a:latin typeface="Calibri" panose="020F0502020204030204" pitchFamily="34" charset="0"/>
                          <a:ea typeface="Calibri" panose="020F0502020204030204" pitchFamily="34" charset="0"/>
                          <a:cs typeface="Times New Roman" panose="02020603050405020304" pitchFamily="18" charset="0"/>
                        </a:rPr>
                        <a:t>6</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MX" sz="1200" dirty="0" smtClean="0">
                          <a:effectLst/>
                          <a:latin typeface="Calibri" panose="020F0502020204030204" pitchFamily="34" charset="0"/>
                          <a:ea typeface="Calibri" panose="020F0502020204030204" pitchFamily="34" charset="0"/>
                          <a:cs typeface="Times New Roman" panose="02020603050405020304" pitchFamily="18" charset="0"/>
                        </a:rPr>
                        <a:t>0.2</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MX" sz="1200" dirty="0" smtClean="0">
                          <a:effectLst/>
                          <a:latin typeface="Calibri" panose="020F0502020204030204" pitchFamily="34" charset="0"/>
                          <a:ea typeface="Calibri" panose="020F0502020204030204" pitchFamily="34" charset="0"/>
                          <a:cs typeface="Times New Roman" panose="02020603050405020304" pitchFamily="18" charset="0"/>
                        </a:rPr>
                        <a:t>0.5</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288000">
                <a:tc>
                  <a:txBody>
                    <a:bodyPr/>
                    <a:lstStyle/>
                    <a:p>
                      <a:pPr algn="ctr">
                        <a:lnSpc>
                          <a:spcPct val="107000"/>
                        </a:lnSpc>
                        <a:spcAft>
                          <a:spcPts val="0"/>
                        </a:spcAft>
                      </a:pPr>
                      <a:r>
                        <a:rPr lang="es-MX" sz="1200" dirty="0" smtClean="0">
                          <a:effectLst/>
                          <a:latin typeface="Calibri" panose="020F0502020204030204" pitchFamily="34" charset="0"/>
                          <a:ea typeface="Calibri" panose="020F0502020204030204" pitchFamily="34" charset="0"/>
                          <a:cs typeface="Times New Roman" panose="02020603050405020304" pitchFamily="18" charset="0"/>
                        </a:rPr>
                        <a:t>2</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MX" sz="1200" dirty="0" smtClean="0">
                          <a:effectLst/>
                          <a:latin typeface="Calibri" panose="020F0502020204030204" pitchFamily="34" charset="0"/>
                          <a:ea typeface="Calibri" panose="020F0502020204030204" pitchFamily="34" charset="0"/>
                          <a:cs typeface="Times New Roman" panose="02020603050405020304" pitchFamily="18" charset="0"/>
                        </a:rPr>
                        <a:t>12</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MX" sz="1200" dirty="0" smtClean="0">
                          <a:effectLst/>
                          <a:latin typeface="Calibri" panose="020F0502020204030204" pitchFamily="34" charset="0"/>
                          <a:ea typeface="Calibri" panose="020F0502020204030204" pitchFamily="34" charset="0"/>
                          <a:cs typeface="Times New Roman" panose="02020603050405020304" pitchFamily="18" charset="0"/>
                        </a:rPr>
                        <a:t>0.3</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MX" sz="1200" dirty="0" smtClean="0">
                          <a:effectLst/>
                          <a:latin typeface="Calibri" panose="020F0502020204030204" pitchFamily="34" charset="0"/>
                          <a:ea typeface="Calibri" panose="020F0502020204030204" pitchFamily="34" charset="0"/>
                          <a:cs typeface="Times New Roman" panose="02020603050405020304" pitchFamily="18" charset="0"/>
                        </a:rPr>
                        <a:t>0.5</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288000">
                <a:tc>
                  <a:txBody>
                    <a:bodyPr/>
                    <a:lstStyle/>
                    <a:p>
                      <a:pPr algn="ctr">
                        <a:lnSpc>
                          <a:spcPct val="107000"/>
                        </a:lnSpc>
                        <a:spcAft>
                          <a:spcPts val="0"/>
                        </a:spcAft>
                      </a:pPr>
                      <a:r>
                        <a:rPr lang="es-MX" sz="1200" dirty="0" smtClean="0">
                          <a:effectLst/>
                          <a:latin typeface="Calibri" panose="020F0502020204030204" pitchFamily="34" charset="0"/>
                          <a:ea typeface="Calibri" panose="020F0502020204030204" pitchFamily="34" charset="0"/>
                          <a:cs typeface="Times New Roman" panose="02020603050405020304" pitchFamily="18" charset="0"/>
                        </a:rPr>
                        <a:t>3</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MX" sz="1200" dirty="0" smtClean="0">
                          <a:effectLst/>
                          <a:latin typeface="Calibri" panose="020F0502020204030204" pitchFamily="34" charset="0"/>
                          <a:ea typeface="Calibri" panose="020F0502020204030204" pitchFamily="34" charset="0"/>
                          <a:cs typeface="Times New Roman" panose="02020603050405020304" pitchFamily="18" charset="0"/>
                        </a:rPr>
                        <a:t>20</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MX" sz="1200" dirty="0" smtClean="0">
                          <a:effectLst/>
                          <a:latin typeface="Calibri" panose="020F0502020204030204" pitchFamily="34" charset="0"/>
                          <a:ea typeface="Calibri" panose="020F0502020204030204" pitchFamily="34" charset="0"/>
                          <a:cs typeface="Times New Roman" panose="02020603050405020304" pitchFamily="18" charset="0"/>
                        </a:rPr>
                        <a:t>0.3</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MX" sz="1200" dirty="0" smtClean="0">
                          <a:effectLst/>
                          <a:latin typeface="Calibri" panose="020F0502020204030204" pitchFamily="34" charset="0"/>
                          <a:ea typeface="Calibri" panose="020F0502020204030204" pitchFamily="34" charset="0"/>
                          <a:cs typeface="Times New Roman" panose="02020603050405020304" pitchFamily="18" charset="0"/>
                        </a:rPr>
                        <a:t>1</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288000">
                <a:tc>
                  <a:txBody>
                    <a:bodyPr/>
                    <a:lstStyle/>
                    <a:p>
                      <a:pPr algn="ctr">
                        <a:lnSpc>
                          <a:spcPct val="107000"/>
                        </a:lnSpc>
                        <a:spcAft>
                          <a:spcPts val="0"/>
                        </a:spcAft>
                      </a:pPr>
                      <a:r>
                        <a:rPr lang="es-MX" sz="1200" dirty="0" smtClean="0">
                          <a:effectLst/>
                          <a:latin typeface="Calibri" panose="020F0502020204030204" pitchFamily="34" charset="0"/>
                          <a:ea typeface="Calibri" panose="020F0502020204030204" pitchFamily="34" charset="0"/>
                          <a:cs typeface="Times New Roman" panose="02020603050405020304" pitchFamily="18" charset="0"/>
                        </a:rPr>
                        <a:t>4</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MX" sz="1200" dirty="0" smtClean="0">
                          <a:effectLst/>
                          <a:latin typeface="Calibri" panose="020F0502020204030204" pitchFamily="34" charset="0"/>
                          <a:ea typeface="Calibri" panose="020F0502020204030204" pitchFamily="34" charset="0"/>
                          <a:cs typeface="Times New Roman" panose="02020603050405020304" pitchFamily="18" charset="0"/>
                        </a:rPr>
                        <a:t>30</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MX" sz="1200" dirty="0" smtClean="0">
                          <a:effectLst/>
                          <a:latin typeface="Calibri" panose="020F0502020204030204" pitchFamily="34" charset="0"/>
                          <a:ea typeface="Calibri" panose="020F0502020204030204" pitchFamily="34" charset="0"/>
                          <a:cs typeface="Times New Roman" panose="02020603050405020304" pitchFamily="18" charset="0"/>
                        </a:rPr>
                        <a:t>0.5</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MX" sz="1200" dirty="0" smtClean="0">
                          <a:effectLst/>
                          <a:latin typeface="Calibri" panose="020F0502020204030204" pitchFamily="34" charset="0"/>
                          <a:ea typeface="Calibri" panose="020F0502020204030204" pitchFamily="34" charset="0"/>
                          <a:cs typeface="Times New Roman" panose="02020603050405020304" pitchFamily="18" charset="0"/>
                        </a:rPr>
                        <a:t>1.5</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Tree>
    <p:extLst>
      <p:ext uri="{BB962C8B-B14F-4D97-AF65-F5344CB8AC3E}">
        <p14:creationId xmlns:p14="http://schemas.microsoft.com/office/powerpoint/2010/main" val="358031779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6165304"/>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EJEMPLO 2</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r>
              <a:rPr lang="es-MX" sz="1600" dirty="0" smtClean="0">
                <a:latin typeface="Courier New" pitchFamily="49" charset="0"/>
                <a:ea typeface="Tahoma" pitchFamily="34" charset="0"/>
                <a:cs typeface="Courier New" pitchFamily="49" charset="0"/>
              </a:rPr>
              <a:t>	0.5x1 + 0.5x2 +  x3 +   1.5x4 ≤ 32000</a:t>
            </a:r>
            <a:endParaRPr lang="es-MX" sz="1600" dirty="0">
              <a:latin typeface="Courier New" pitchFamily="49" charset="0"/>
              <a:ea typeface="Tahoma" pitchFamily="34" charset="0"/>
              <a:cs typeface="Courier New" pitchFamily="49" charset="0"/>
            </a:endParaRPr>
          </a:p>
          <a:p>
            <a:pPr marL="0" indent="0">
              <a:lnSpc>
                <a:spcPct val="150000"/>
              </a:lnSpc>
              <a:spcBef>
                <a:spcPts val="0"/>
              </a:spcBef>
              <a:spcAft>
                <a:spcPts val="600"/>
              </a:spcAft>
              <a:buNone/>
            </a:pPr>
            <a:r>
              <a:rPr lang="es-MX" sz="1600" dirty="0" smtClean="0">
                <a:latin typeface="Courier New" pitchFamily="49" charset="0"/>
                <a:ea typeface="Tahoma" pitchFamily="34" charset="0"/>
                <a:cs typeface="Courier New" pitchFamily="49" charset="0"/>
              </a:rPr>
              <a:t>	0.33x1 +   x2 + 2x3 + 3.333x4 ≤ 50000</a:t>
            </a:r>
            <a:endParaRPr lang="es-MX" sz="1600" dirty="0">
              <a:latin typeface="Courier New" pitchFamily="49" charset="0"/>
              <a:ea typeface="Tahoma" pitchFamily="34" charset="0"/>
              <a:cs typeface="Courier New" pitchFamily="49" charset="0"/>
            </a:endParaRPr>
          </a:p>
          <a:p>
            <a:pPr marL="342900" indent="-342900">
              <a:lnSpc>
                <a:spcPct val="150000"/>
              </a:lnSpc>
              <a:spcBef>
                <a:spcPts val="0"/>
              </a:spcBef>
              <a:spcAft>
                <a:spcPts val="600"/>
              </a:spcAft>
              <a:buFont typeface="+mj-lt"/>
              <a:buAutoNum type="arabicParenR" startAt="4"/>
            </a:pPr>
            <a:r>
              <a:rPr lang="es-MX" sz="1600" dirty="0" smtClean="0">
                <a:latin typeface="Tahoma" pitchFamily="34" charset="0"/>
                <a:ea typeface="Tahoma" pitchFamily="34" charset="0"/>
                <a:cs typeface="Tahoma" pitchFamily="34" charset="0"/>
              </a:rPr>
              <a:t>Naturaleza </a:t>
            </a:r>
            <a:r>
              <a:rPr lang="es-MX" sz="1600" dirty="0">
                <a:latin typeface="Tahoma" pitchFamily="34" charset="0"/>
                <a:ea typeface="Tahoma" pitchFamily="34" charset="0"/>
                <a:cs typeface="Tahoma" pitchFamily="34" charset="0"/>
              </a:rPr>
              <a:t>de las variables</a:t>
            </a:r>
          </a:p>
          <a:p>
            <a:pPr marL="0" indent="0">
              <a:lnSpc>
                <a:spcPct val="150000"/>
              </a:lnSpc>
              <a:spcBef>
                <a:spcPts val="0"/>
              </a:spcBef>
              <a:spcAft>
                <a:spcPts val="600"/>
              </a:spcAft>
              <a:buNone/>
            </a:pPr>
            <a:r>
              <a:rPr lang="es-MX" sz="1600" dirty="0" smtClean="0">
                <a:latin typeface="Courier New" pitchFamily="49" charset="0"/>
                <a:ea typeface="Tahoma" pitchFamily="34" charset="0"/>
                <a:cs typeface="Courier New" pitchFamily="49" charset="0"/>
              </a:rPr>
              <a:t>		</a:t>
            </a:r>
            <a:r>
              <a:rPr lang="pt-BR" sz="1600" dirty="0" smtClean="0">
                <a:latin typeface="Courier New" pitchFamily="49" charset="0"/>
                <a:ea typeface="Tahoma" pitchFamily="34" charset="0"/>
                <a:cs typeface="Courier New" pitchFamily="49" charset="0"/>
              </a:rPr>
              <a:t>xi  </a:t>
            </a:r>
            <a:r>
              <a:rPr lang="pt-BR" sz="1600" dirty="0">
                <a:latin typeface="Courier New" pitchFamily="49" charset="0"/>
                <a:ea typeface="Tahoma" pitchFamily="34" charset="0"/>
                <a:cs typeface="Courier New" pitchFamily="49" charset="0"/>
              </a:rPr>
              <a:t>= </a:t>
            </a:r>
            <a:r>
              <a:rPr lang="pt-BR" sz="1600" dirty="0" err="1">
                <a:latin typeface="Courier New" pitchFamily="49" charset="0"/>
                <a:ea typeface="Tahoma" pitchFamily="34" charset="0"/>
                <a:cs typeface="Courier New" pitchFamily="49" charset="0"/>
              </a:rPr>
              <a:t>entera</a:t>
            </a:r>
            <a:r>
              <a:rPr lang="pt-BR" sz="1600" dirty="0">
                <a:latin typeface="Courier New" pitchFamily="49" charset="0"/>
                <a:ea typeface="Tahoma" pitchFamily="34" charset="0"/>
                <a:cs typeface="Courier New" pitchFamily="49" charset="0"/>
              </a:rPr>
              <a:t>, para </a:t>
            </a:r>
            <a:r>
              <a:rPr lang="pt-BR" sz="1600" dirty="0" smtClean="0">
                <a:latin typeface="Courier New" pitchFamily="49" charset="0"/>
                <a:ea typeface="Tahoma" pitchFamily="34" charset="0"/>
                <a:cs typeface="Courier New" pitchFamily="49" charset="0"/>
              </a:rPr>
              <a:t>i </a:t>
            </a:r>
            <a:r>
              <a:rPr lang="pt-BR" sz="1600" dirty="0">
                <a:latin typeface="Courier New" pitchFamily="49" charset="0"/>
                <a:ea typeface="Tahoma" pitchFamily="34" charset="0"/>
                <a:cs typeface="Courier New" pitchFamily="49" charset="0"/>
              </a:rPr>
              <a:t>= 1, </a:t>
            </a:r>
            <a:r>
              <a:rPr lang="pt-BR" sz="1600" dirty="0" smtClean="0">
                <a:latin typeface="Courier New" pitchFamily="49" charset="0"/>
                <a:ea typeface="Tahoma" pitchFamily="34" charset="0"/>
                <a:cs typeface="Courier New" pitchFamily="49" charset="0"/>
              </a:rPr>
              <a:t>2, 3, 4</a:t>
            </a:r>
            <a:endParaRPr lang="es-MX" sz="1600" dirty="0">
              <a:latin typeface="Courier New" pitchFamily="49" charset="0"/>
              <a:ea typeface="Tahoma" pitchFamily="34" charset="0"/>
              <a:cs typeface="Courier New" pitchFamily="49" charset="0"/>
            </a:endParaRPr>
          </a:p>
          <a:p>
            <a:pPr marL="0" indent="0">
              <a:lnSpc>
                <a:spcPct val="150000"/>
              </a:lnSpc>
              <a:spcBef>
                <a:spcPts val="0"/>
              </a:spcBef>
              <a:spcAft>
                <a:spcPts val="600"/>
              </a:spcAft>
              <a:buNone/>
            </a:pPr>
            <a:endParaRPr lang="es-MX" sz="1600" dirty="0" smtClean="0">
              <a:latin typeface="Courier New" pitchFamily="49" charset="0"/>
              <a:ea typeface="Tahoma" pitchFamily="34" charset="0"/>
              <a:cs typeface="Courier New" pitchFamily="49"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342900" indent="-342900">
              <a:lnSpc>
                <a:spcPct val="150000"/>
              </a:lnSpc>
              <a:spcBef>
                <a:spcPts val="0"/>
              </a:spcBef>
              <a:spcAft>
                <a:spcPts val="600"/>
              </a:spcAft>
              <a:buFont typeface="+mj-lt"/>
              <a:buAutoNum type="arabicPeriod"/>
            </a:pP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380193522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6165304"/>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EJEMPLO 2</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Courier New" pitchFamily="49" charset="0"/>
              <a:ea typeface="Tahoma" pitchFamily="34" charset="0"/>
              <a:cs typeface="Courier New" pitchFamily="49"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342900" indent="-342900">
              <a:lnSpc>
                <a:spcPct val="150000"/>
              </a:lnSpc>
              <a:spcBef>
                <a:spcPts val="0"/>
              </a:spcBef>
              <a:spcAft>
                <a:spcPts val="600"/>
              </a:spcAft>
              <a:buFont typeface="+mj-lt"/>
              <a:buAutoNum type="arabicPeriod"/>
            </a:pPr>
            <a:endParaRPr lang="es-MX" sz="1600" dirty="0">
              <a:latin typeface="Tahoma" pitchFamily="34" charset="0"/>
              <a:ea typeface="Tahoma" pitchFamily="34" charset="0"/>
              <a:cs typeface="Tahoma" pitchFamily="34" charset="0"/>
            </a:endParaRPr>
          </a:p>
        </p:txBody>
      </p:sp>
      <p:pic>
        <p:nvPicPr>
          <p:cNvPr id="3" name="Imagen 2"/>
          <p:cNvPicPr>
            <a:picLocks noChangeAspect="1"/>
          </p:cNvPicPr>
          <p:nvPr/>
        </p:nvPicPr>
        <p:blipFill>
          <a:blip r:embed="rId2"/>
          <a:stretch>
            <a:fillRect/>
          </a:stretch>
        </p:blipFill>
        <p:spPr>
          <a:xfrm>
            <a:off x="1199868" y="1818165"/>
            <a:ext cx="6777224" cy="4140000"/>
          </a:xfrm>
          <a:prstGeom prst="rect">
            <a:avLst/>
          </a:prstGeom>
        </p:spPr>
      </p:pic>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394617742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EJEMPLO 3</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r>
              <a:rPr lang="es-MX" sz="1600" dirty="0" err="1">
                <a:latin typeface="Tahoma" pitchFamily="34" charset="0"/>
                <a:ea typeface="Tahoma" pitchFamily="34" charset="0"/>
                <a:cs typeface="Tahoma" pitchFamily="34" charset="0"/>
              </a:rPr>
              <a:t>Chemco</a:t>
            </a:r>
            <a:r>
              <a:rPr lang="es-MX" sz="1600" dirty="0">
                <a:latin typeface="Tahoma" pitchFamily="34" charset="0"/>
                <a:ea typeface="Tahoma" pitchFamily="34" charset="0"/>
                <a:cs typeface="Tahoma" pitchFamily="34" charset="0"/>
              </a:rPr>
              <a:t> elabora dos productos químicos: A y B. Estos productos se fabrican por medio de dos procesos de manufactura. El proceso 1 requiere 2h de mano de obra y </a:t>
            </a:r>
            <a:r>
              <a:rPr lang="es-MX" sz="1600" dirty="0" smtClean="0">
                <a:latin typeface="Tahoma" pitchFamily="34" charset="0"/>
                <a:ea typeface="Tahoma" pitchFamily="34" charset="0"/>
                <a:cs typeface="Tahoma" pitchFamily="34" charset="0"/>
              </a:rPr>
              <a:t>1 lb </a:t>
            </a:r>
            <a:r>
              <a:rPr lang="es-MX" sz="1600" dirty="0">
                <a:latin typeface="Tahoma" pitchFamily="34" charset="0"/>
                <a:ea typeface="Tahoma" pitchFamily="34" charset="0"/>
                <a:cs typeface="Tahoma" pitchFamily="34" charset="0"/>
              </a:rPr>
              <a:t>de materia prima para producir 2 oz de A y 1 oz de B. Para el proceso 2 se necesitan 3 h de mano de obra y </a:t>
            </a:r>
            <a:r>
              <a:rPr lang="es-MX" sz="1600" dirty="0" smtClean="0">
                <a:latin typeface="Tahoma" pitchFamily="34" charset="0"/>
                <a:ea typeface="Tahoma" pitchFamily="34" charset="0"/>
                <a:cs typeface="Tahoma" pitchFamily="34" charset="0"/>
              </a:rPr>
              <a:t>2 lb </a:t>
            </a:r>
            <a:r>
              <a:rPr lang="es-MX" sz="1600" dirty="0">
                <a:latin typeface="Tahoma" pitchFamily="34" charset="0"/>
                <a:ea typeface="Tahoma" pitchFamily="34" charset="0"/>
                <a:cs typeface="Tahoma" pitchFamily="34" charset="0"/>
              </a:rPr>
              <a:t>de materia prima para fabricar 3 oz de A y 2 oz de B. Se dispone de 60 h de mano de obra y 40 lb de materia prima. </a:t>
            </a: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r>
              <a:rPr lang="es-MX" sz="1600" dirty="0" smtClean="0">
                <a:latin typeface="Tahoma" pitchFamily="34" charset="0"/>
                <a:ea typeface="Tahoma" pitchFamily="34" charset="0"/>
                <a:cs typeface="Tahoma" pitchFamily="34" charset="0"/>
              </a:rPr>
              <a:t>La </a:t>
            </a:r>
            <a:r>
              <a:rPr lang="es-MX" sz="1600" dirty="0">
                <a:latin typeface="Tahoma" pitchFamily="34" charset="0"/>
                <a:ea typeface="Tahoma" pitchFamily="34" charset="0"/>
                <a:cs typeface="Tahoma" pitchFamily="34" charset="0"/>
              </a:rPr>
              <a:t>demanda de A es ilimitada, pero solo se pueden vender 20 oz de B. El producto A se vende a 12 dólares/oz y el B se vende a 14 dólares/ oz. Cualquier cantidad de B que no se venda se tiene que desechar a un costo de 2 dólares/oz. </a:t>
            </a: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r>
              <a:rPr lang="es-MX" sz="1600" dirty="0" smtClean="0">
                <a:latin typeface="Tahoma" pitchFamily="34" charset="0"/>
                <a:ea typeface="Tahoma" pitchFamily="34" charset="0"/>
                <a:cs typeface="Tahoma" pitchFamily="34" charset="0"/>
              </a:rPr>
              <a:t>Formule un modelo de optimización que </a:t>
            </a:r>
            <a:r>
              <a:rPr lang="es-MX" sz="1600" dirty="0">
                <a:latin typeface="Tahoma" pitchFamily="34" charset="0"/>
                <a:ea typeface="Tahoma" pitchFamily="34" charset="0"/>
                <a:cs typeface="Tahoma" pitchFamily="34" charset="0"/>
              </a:rPr>
              <a:t>maximice </a:t>
            </a:r>
            <a:r>
              <a:rPr lang="es-MX" sz="1600" dirty="0" smtClean="0">
                <a:latin typeface="Tahoma" pitchFamily="34" charset="0"/>
                <a:ea typeface="Tahoma" pitchFamily="34" charset="0"/>
                <a:cs typeface="Tahoma" pitchFamily="34" charset="0"/>
              </a:rPr>
              <a:t>las utilidades de </a:t>
            </a:r>
            <a:r>
              <a:rPr lang="es-MX" sz="1600" dirty="0" err="1" smtClean="0">
                <a:latin typeface="Tahoma" pitchFamily="34" charset="0"/>
                <a:ea typeface="Tahoma" pitchFamily="34" charset="0"/>
                <a:cs typeface="Tahoma" pitchFamily="34" charset="0"/>
              </a:rPr>
              <a:t>Chemco</a:t>
            </a:r>
            <a:r>
              <a:rPr lang="es-MX" sz="1600" dirty="0" smtClean="0">
                <a:latin typeface="Tahoma" pitchFamily="34" charset="0"/>
                <a:ea typeface="Tahoma" pitchFamily="34" charset="0"/>
                <a:cs typeface="Tahoma" pitchFamily="34" charset="0"/>
              </a:rPr>
              <a:t> (suma de los </a:t>
            </a:r>
            <a:r>
              <a:rPr lang="es-MX" sz="1600" dirty="0">
                <a:latin typeface="Tahoma" pitchFamily="34" charset="0"/>
                <a:ea typeface="Tahoma" pitchFamily="34" charset="0"/>
                <a:cs typeface="Tahoma" pitchFamily="34" charset="0"/>
              </a:rPr>
              <a:t>ingresos </a:t>
            </a:r>
            <a:r>
              <a:rPr lang="es-MX" sz="1600" dirty="0" smtClean="0">
                <a:latin typeface="Tahoma" pitchFamily="34" charset="0"/>
                <a:ea typeface="Tahoma" pitchFamily="34" charset="0"/>
                <a:cs typeface="Tahoma" pitchFamily="34" charset="0"/>
              </a:rPr>
              <a:t>menos </a:t>
            </a:r>
            <a:r>
              <a:rPr lang="es-MX" sz="1600" dirty="0">
                <a:latin typeface="Tahoma" pitchFamily="34" charset="0"/>
                <a:ea typeface="Tahoma" pitchFamily="34" charset="0"/>
                <a:cs typeface="Tahoma" pitchFamily="34" charset="0"/>
              </a:rPr>
              <a:t>el costo de destruir el </a:t>
            </a:r>
            <a:r>
              <a:rPr lang="es-MX" sz="1600" dirty="0" smtClean="0">
                <a:latin typeface="Tahoma" pitchFamily="34" charset="0"/>
                <a:ea typeface="Tahoma" pitchFamily="34" charset="0"/>
                <a:cs typeface="Tahoma" pitchFamily="34" charset="0"/>
              </a:rPr>
              <a:t>producto).</a:t>
            </a:r>
            <a:endParaRPr lang="es-MX" sz="1600" dirty="0">
              <a:latin typeface="Tahoma" pitchFamily="34" charset="0"/>
              <a:ea typeface="Tahoma" pitchFamily="34" charset="0"/>
              <a:cs typeface="Tahoma" pitchFamily="34" charset="0"/>
            </a:endParaRPr>
          </a:p>
          <a:p>
            <a:pPr marL="342900" indent="-342900">
              <a:lnSpc>
                <a:spcPct val="150000"/>
              </a:lnSpc>
              <a:spcBef>
                <a:spcPts val="0"/>
              </a:spcBef>
              <a:spcAft>
                <a:spcPts val="600"/>
              </a:spcAft>
              <a:buFont typeface="+mj-lt"/>
              <a:buAutoNum type="arabicPeriod"/>
            </a:pP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399142221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6165304"/>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EJEMPLO 3</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342900" indent="-342900">
              <a:lnSpc>
                <a:spcPct val="150000"/>
              </a:lnSpc>
              <a:spcBef>
                <a:spcPts val="0"/>
              </a:spcBef>
              <a:spcAft>
                <a:spcPts val="600"/>
              </a:spcAft>
              <a:buAutoNum type="arabicParenR"/>
            </a:pPr>
            <a:r>
              <a:rPr lang="es-MX" sz="1600" dirty="0" smtClean="0">
                <a:latin typeface="Tahoma" pitchFamily="34" charset="0"/>
                <a:ea typeface="Tahoma" pitchFamily="34" charset="0"/>
                <a:cs typeface="Tahoma" pitchFamily="34" charset="0"/>
              </a:rPr>
              <a:t>Variables </a:t>
            </a:r>
            <a:r>
              <a:rPr lang="es-MX" sz="1600" dirty="0">
                <a:latin typeface="Tahoma" pitchFamily="34" charset="0"/>
                <a:ea typeface="Tahoma" pitchFamily="34" charset="0"/>
                <a:cs typeface="Tahoma" pitchFamily="34" charset="0"/>
              </a:rPr>
              <a:t>de </a:t>
            </a:r>
            <a:r>
              <a:rPr lang="es-MX" sz="1600" dirty="0" smtClean="0">
                <a:latin typeface="Tahoma" pitchFamily="34" charset="0"/>
                <a:ea typeface="Tahoma" pitchFamily="34" charset="0"/>
                <a:cs typeface="Tahoma" pitchFamily="34" charset="0"/>
              </a:rPr>
              <a:t>decisión</a:t>
            </a:r>
          </a:p>
          <a:p>
            <a:pPr marL="0" indent="0">
              <a:lnSpc>
                <a:spcPct val="150000"/>
              </a:lnSpc>
              <a:spcBef>
                <a:spcPts val="0"/>
              </a:spcBef>
              <a:spcAft>
                <a:spcPts val="600"/>
              </a:spcAft>
              <a:buNone/>
            </a:pPr>
            <a:r>
              <a:rPr lang="es-MX" sz="1600" dirty="0" smtClean="0">
                <a:latin typeface="Courier New" pitchFamily="49" charset="0"/>
                <a:ea typeface="Tahoma" pitchFamily="34" charset="0"/>
                <a:cs typeface="Courier New" pitchFamily="49" charset="0"/>
              </a:rPr>
              <a:t>	</a:t>
            </a:r>
            <a:r>
              <a:rPr lang="es-MX" sz="1600" dirty="0" err="1" smtClean="0">
                <a:latin typeface="Tahoma" panose="020B0604030504040204" pitchFamily="34" charset="0"/>
                <a:ea typeface="Tahoma" panose="020B0604030504040204" pitchFamily="34" charset="0"/>
                <a:cs typeface="Tahoma" panose="020B0604030504040204" pitchFamily="34" charset="0"/>
              </a:rPr>
              <a:t>x</a:t>
            </a:r>
            <a:r>
              <a:rPr lang="es-MX" sz="1600" baseline="-25000" dirty="0" err="1" smtClean="0">
                <a:latin typeface="Tahoma" panose="020B0604030504040204" pitchFamily="34" charset="0"/>
                <a:ea typeface="Tahoma" panose="020B0604030504040204" pitchFamily="34" charset="0"/>
                <a:cs typeface="Tahoma" panose="020B0604030504040204" pitchFamily="34" charset="0"/>
              </a:rPr>
              <a:t>ij</a:t>
            </a:r>
            <a:r>
              <a:rPr lang="es-MX" sz="1600" dirty="0" smtClean="0">
                <a:latin typeface="Tahoma" panose="020B0604030504040204" pitchFamily="34" charset="0"/>
                <a:ea typeface="Tahoma" panose="020B0604030504040204" pitchFamily="34" charset="0"/>
                <a:cs typeface="Tahoma" panose="020B0604030504040204" pitchFamily="34" charset="0"/>
              </a:rPr>
              <a:t> </a:t>
            </a:r>
            <a:r>
              <a:rPr lang="es-MX" sz="1600" dirty="0">
                <a:latin typeface="Tahoma" panose="020B0604030504040204" pitchFamily="34" charset="0"/>
                <a:ea typeface="Tahoma" panose="020B0604030504040204" pitchFamily="34" charset="0"/>
                <a:cs typeface="Tahoma" panose="020B0604030504040204" pitchFamily="34" charset="0"/>
              </a:rPr>
              <a:t>= Productos del tipo i </a:t>
            </a:r>
            <a:r>
              <a:rPr lang="es-MX" sz="1600" dirty="0" smtClean="0">
                <a:latin typeface="Tahoma" panose="020B0604030504040204" pitchFamily="34" charset="0"/>
                <a:ea typeface="Tahoma" panose="020B0604030504040204" pitchFamily="34" charset="0"/>
                <a:cs typeface="Tahoma" panose="020B0604030504040204" pitchFamily="34" charset="0"/>
              </a:rPr>
              <a:t>(i =1,2</a:t>
            </a:r>
            <a:r>
              <a:rPr lang="es-MX" sz="1600" dirty="0">
                <a:latin typeface="Tahoma" panose="020B0604030504040204" pitchFamily="34" charset="0"/>
                <a:ea typeface="Tahoma" panose="020B0604030504040204" pitchFamily="34" charset="0"/>
                <a:cs typeface="Tahoma" panose="020B0604030504040204" pitchFamily="34" charset="0"/>
              </a:rPr>
              <a:t>)  mediante el proceso </a:t>
            </a:r>
            <a:br>
              <a:rPr lang="es-MX" sz="1600" dirty="0">
                <a:latin typeface="Tahoma" panose="020B0604030504040204" pitchFamily="34" charset="0"/>
                <a:ea typeface="Tahoma" panose="020B0604030504040204" pitchFamily="34" charset="0"/>
                <a:cs typeface="Tahoma" panose="020B0604030504040204" pitchFamily="34" charset="0"/>
              </a:rPr>
            </a:br>
            <a:r>
              <a:rPr lang="es-MX" sz="1600" dirty="0" smtClean="0">
                <a:latin typeface="Tahoma" panose="020B0604030504040204" pitchFamily="34" charset="0"/>
                <a:ea typeface="Tahoma" panose="020B0604030504040204" pitchFamily="34" charset="0"/>
                <a:cs typeface="Tahoma" panose="020B0604030504040204" pitchFamily="34" charset="0"/>
              </a:rPr>
              <a:t>	       de </a:t>
            </a:r>
            <a:r>
              <a:rPr lang="es-MX" sz="1600" dirty="0">
                <a:latin typeface="Tahoma" panose="020B0604030504040204" pitchFamily="34" charset="0"/>
                <a:ea typeface="Tahoma" panose="020B0604030504040204" pitchFamily="34" charset="0"/>
                <a:cs typeface="Tahoma" panose="020B0604030504040204" pitchFamily="34" charset="0"/>
              </a:rPr>
              <a:t>manufactura j (</a:t>
            </a:r>
            <a:r>
              <a:rPr lang="es-MX" sz="1600" dirty="0" smtClean="0">
                <a:latin typeface="Tahoma" panose="020B0604030504040204" pitchFamily="34" charset="0"/>
                <a:ea typeface="Tahoma" panose="020B0604030504040204" pitchFamily="34" charset="0"/>
                <a:cs typeface="Tahoma" panose="020B0604030504040204" pitchFamily="34" charset="0"/>
              </a:rPr>
              <a:t>j =</a:t>
            </a:r>
            <a:r>
              <a:rPr lang="es-MX" sz="1600" dirty="0">
                <a:latin typeface="Tahoma" panose="020B0604030504040204" pitchFamily="34" charset="0"/>
                <a:ea typeface="Tahoma" panose="020B0604030504040204" pitchFamily="34" charset="0"/>
                <a:cs typeface="Tahoma" panose="020B0604030504040204" pitchFamily="34" charset="0"/>
              </a:rPr>
              <a:t>1,2</a:t>
            </a:r>
            <a:r>
              <a:rPr lang="es-MX" sz="1600" dirty="0" smtClean="0">
                <a:latin typeface="Tahoma" panose="020B0604030504040204" pitchFamily="34" charset="0"/>
                <a:ea typeface="Tahoma" panose="020B0604030504040204" pitchFamily="34" charset="0"/>
                <a:cs typeface="Tahoma" panose="020B0604030504040204" pitchFamily="34" charset="0"/>
              </a:rPr>
              <a:t>)</a:t>
            </a:r>
            <a:endParaRPr lang="es-MX" sz="400" dirty="0">
              <a:latin typeface="Tahoma" pitchFamily="34" charset="0"/>
              <a:ea typeface="Tahoma" pitchFamily="34" charset="0"/>
              <a:cs typeface="Tahoma" pitchFamily="34" charset="0"/>
            </a:endParaRPr>
          </a:p>
          <a:p>
            <a:pPr marL="342900" indent="-342900">
              <a:lnSpc>
                <a:spcPct val="150000"/>
              </a:lnSpc>
              <a:spcBef>
                <a:spcPts val="0"/>
              </a:spcBef>
              <a:spcAft>
                <a:spcPts val="600"/>
              </a:spcAft>
              <a:buFont typeface="+mj-lt"/>
              <a:buAutoNum type="arabicParenR" startAt="2"/>
            </a:pPr>
            <a:r>
              <a:rPr lang="es-MX" sz="1600" dirty="0" smtClean="0">
                <a:latin typeface="Tahoma" pitchFamily="34" charset="0"/>
                <a:ea typeface="Tahoma" pitchFamily="34" charset="0"/>
                <a:cs typeface="Tahoma" pitchFamily="34" charset="0"/>
              </a:rPr>
              <a:t>Función </a:t>
            </a:r>
            <a:r>
              <a:rPr lang="es-MX" sz="1600" dirty="0">
                <a:latin typeface="Tahoma" pitchFamily="34" charset="0"/>
                <a:ea typeface="Tahoma" pitchFamily="34" charset="0"/>
                <a:cs typeface="Tahoma" pitchFamily="34" charset="0"/>
              </a:rPr>
              <a:t>objetivo </a:t>
            </a:r>
          </a:p>
          <a:p>
            <a:pPr marL="0" indent="0">
              <a:lnSpc>
                <a:spcPct val="150000"/>
              </a:lnSpc>
              <a:spcBef>
                <a:spcPts val="0"/>
              </a:spcBef>
              <a:spcAft>
                <a:spcPts val="600"/>
              </a:spcAft>
              <a:buNone/>
            </a:pPr>
            <a:r>
              <a:rPr lang="es-MX" sz="1600" dirty="0" smtClean="0">
                <a:latin typeface="Courier New" pitchFamily="49" charset="0"/>
                <a:ea typeface="Tahoma" pitchFamily="34" charset="0"/>
                <a:cs typeface="Courier New" pitchFamily="49" charset="0"/>
              </a:rPr>
              <a:t>	Max z </a:t>
            </a:r>
            <a:r>
              <a:rPr lang="es-MX" sz="1600" dirty="0">
                <a:latin typeface="Courier New" pitchFamily="49" charset="0"/>
                <a:ea typeface="Tahoma" pitchFamily="34" charset="0"/>
                <a:cs typeface="Courier New" pitchFamily="49" charset="0"/>
              </a:rPr>
              <a:t>= </a:t>
            </a:r>
            <a:r>
              <a:rPr lang="es-MX" sz="1600" dirty="0" smtClean="0">
                <a:latin typeface="Courier New" pitchFamily="49" charset="0"/>
                <a:ea typeface="Tahoma" pitchFamily="34" charset="0"/>
                <a:cs typeface="Courier New" pitchFamily="49" charset="0"/>
              </a:rPr>
              <a:t>12(2x11 + 3x12) + 14(x21 + 2x22)-2(x21 + 2x22</a:t>
            </a:r>
            <a:r>
              <a:rPr lang="es-MX" sz="1600" dirty="0">
                <a:latin typeface="Courier New" pitchFamily="49" charset="0"/>
                <a:ea typeface="Tahoma" pitchFamily="34" charset="0"/>
                <a:cs typeface="Courier New" pitchFamily="49" charset="0"/>
              </a:rPr>
              <a:t>)</a:t>
            </a:r>
          </a:p>
          <a:p>
            <a:pPr marL="342900" indent="-342900">
              <a:lnSpc>
                <a:spcPct val="150000"/>
              </a:lnSpc>
              <a:spcBef>
                <a:spcPts val="0"/>
              </a:spcBef>
              <a:spcAft>
                <a:spcPts val="600"/>
              </a:spcAft>
              <a:buFont typeface="+mj-lt"/>
              <a:buAutoNum type="arabicParenR" startAt="3"/>
            </a:pPr>
            <a:r>
              <a:rPr lang="es-MX" sz="1600" dirty="0" smtClean="0">
                <a:latin typeface="Tahoma" pitchFamily="34" charset="0"/>
                <a:ea typeface="Tahoma" pitchFamily="34" charset="0"/>
                <a:cs typeface="Tahoma" pitchFamily="34" charset="0"/>
              </a:rPr>
              <a:t>Restricciones </a:t>
            </a:r>
            <a:endParaRPr lang="es-MX" sz="1600"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r>
              <a:rPr lang="es-MX" sz="1600" dirty="0" smtClean="0">
                <a:latin typeface="Courier New" pitchFamily="49" charset="0"/>
                <a:ea typeface="Tahoma" pitchFamily="34" charset="0"/>
                <a:cs typeface="Courier New" pitchFamily="49" charset="0"/>
              </a:rPr>
              <a:t>	2(x11 + x21) + 3(x12 + x22) ≤ 60 </a:t>
            </a:r>
          </a:p>
          <a:p>
            <a:pPr marL="0" indent="0">
              <a:lnSpc>
                <a:spcPct val="150000"/>
              </a:lnSpc>
              <a:spcBef>
                <a:spcPts val="0"/>
              </a:spcBef>
              <a:spcAft>
                <a:spcPts val="600"/>
              </a:spcAft>
              <a:buNone/>
            </a:pPr>
            <a:r>
              <a:rPr lang="es-MX" sz="1600" dirty="0">
                <a:latin typeface="Courier New" pitchFamily="49" charset="0"/>
                <a:ea typeface="Tahoma" pitchFamily="34" charset="0"/>
                <a:cs typeface="Courier New" pitchFamily="49" charset="0"/>
              </a:rPr>
              <a:t>	</a:t>
            </a:r>
            <a:r>
              <a:rPr lang="es-MX" sz="1600" dirty="0" smtClean="0">
                <a:latin typeface="Courier New" pitchFamily="49" charset="0"/>
                <a:ea typeface="Tahoma" pitchFamily="34" charset="0"/>
                <a:cs typeface="Courier New" pitchFamily="49" charset="0"/>
              </a:rPr>
              <a:t> (x11 + x21) + 2(x12 + x22) ≤ 40</a:t>
            </a:r>
          </a:p>
          <a:p>
            <a:pPr marL="0" indent="0">
              <a:lnSpc>
                <a:spcPct val="150000"/>
              </a:lnSpc>
              <a:spcBef>
                <a:spcPts val="0"/>
              </a:spcBef>
              <a:spcAft>
                <a:spcPts val="600"/>
              </a:spcAft>
              <a:buNone/>
            </a:pPr>
            <a:r>
              <a:rPr lang="es-MX" sz="1600" dirty="0" smtClean="0">
                <a:latin typeface="Courier New" pitchFamily="49" charset="0"/>
                <a:ea typeface="Tahoma" pitchFamily="34" charset="0"/>
                <a:cs typeface="Courier New" pitchFamily="49" charset="0"/>
              </a:rPr>
              <a:t>	  x21 + 2x22 ≤ 20 </a:t>
            </a:r>
          </a:p>
          <a:p>
            <a:pPr marL="342900" indent="-342900">
              <a:lnSpc>
                <a:spcPct val="150000"/>
              </a:lnSpc>
              <a:spcBef>
                <a:spcPts val="0"/>
              </a:spcBef>
              <a:spcAft>
                <a:spcPts val="600"/>
              </a:spcAft>
              <a:buFont typeface="+mj-lt"/>
              <a:buAutoNum type="arabicParenR" startAt="4"/>
            </a:pPr>
            <a:r>
              <a:rPr lang="es-MX" sz="1600" dirty="0" smtClean="0">
                <a:latin typeface="Tahoma" pitchFamily="34" charset="0"/>
                <a:ea typeface="Tahoma" pitchFamily="34" charset="0"/>
                <a:cs typeface="Tahoma" pitchFamily="34" charset="0"/>
              </a:rPr>
              <a:t>Naturaleza </a:t>
            </a:r>
            <a:r>
              <a:rPr lang="es-MX" sz="1600" dirty="0">
                <a:latin typeface="Tahoma" pitchFamily="34" charset="0"/>
                <a:ea typeface="Tahoma" pitchFamily="34" charset="0"/>
                <a:cs typeface="Tahoma" pitchFamily="34" charset="0"/>
              </a:rPr>
              <a:t>de las variables</a:t>
            </a:r>
          </a:p>
          <a:p>
            <a:pPr marL="0" indent="0">
              <a:lnSpc>
                <a:spcPct val="150000"/>
              </a:lnSpc>
              <a:spcBef>
                <a:spcPts val="0"/>
              </a:spcBef>
              <a:spcAft>
                <a:spcPts val="600"/>
              </a:spcAft>
              <a:buNone/>
            </a:pPr>
            <a:r>
              <a:rPr lang="es-MX" sz="1600" dirty="0" smtClean="0">
                <a:latin typeface="Courier New" pitchFamily="49" charset="0"/>
                <a:ea typeface="Tahoma" pitchFamily="34" charset="0"/>
                <a:cs typeface="Courier New" pitchFamily="49" charset="0"/>
              </a:rPr>
              <a:t>		</a:t>
            </a:r>
            <a:r>
              <a:rPr lang="pt-BR" sz="1600" dirty="0" err="1">
                <a:latin typeface="Courier New" pitchFamily="49" charset="0"/>
                <a:ea typeface="Tahoma" pitchFamily="34" charset="0"/>
                <a:cs typeface="Courier New" pitchFamily="49" charset="0"/>
              </a:rPr>
              <a:t>xij</a:t>
            </a:r>
            <a:r>
              <a:rPr lang="pt-BR" sz="1600" dirty="0">
                <a:latin typeface="Courier New" pitchFamily="49" charset="0"/>
                <a:ea typeface="Tahoma" pitchFamily="34" charset="0"/>
                <a:cs typeface="Courier New" pitchFamily="49" charset="0"/>
              </a:rPr>
              <a:t>  = </a:t>
            </a:r>
            <a:r>
              <a:rPr lang="pt-BR" sz="1600" dirty="0" err="1">
                <a:latin typeface="Courier New" pitchFamily="49" charset="0"/>
                <a:ea typeface="Tahoma" pitchFamily="34" charset="0"/>
                <a:cs typeface="Courier New" pitchFamily="49" charset="0"/>
              </a:rPr>
              <a:t>entera</a:t>
            </a:r>
            <a:r>
              <a:rPr lang="pt-BR" sz="1600" dirty="0">
                <a:latin typeface="Courier New" pitchFamily="49" charset="0"/>
                <a:ea typeface="Tahoma" pitchFamily="34" charset="0"/>
                <a:cs typeface="Courier New" pitchFamily="49" charset="0"/>
              </a:rPr>
              <a:t>, para </a:t>
            </a:r>
            <a:r>
              <a:rPr lang="pt-BR" sz="1600" dirty="0" err="1">
                <a:latin typeface="Courier New" pitchFamily="49" charset="0"/>
                <a:ea typeface="Tahoma" pitchFamily="34" charset="0"/>
                <a:cs typeface="Courier New" pitchFamily="49" charset="0"/>
              </a:rPr>
              <a:t>i,j</a:t>
            </a:r>
            <a:r>
              <a:rPr lang="pt-BR" sz="1600" dirty="0">
                <a:latin typeface="Courier New" pitchFamily="49" charset="0"/>
                <a:ea typeface="Tahoma" pitchFamily="34" charset="0"/>
                <a:cs typeface="Courier New" pitchFamily="49" charset="0"/>
              </a:rPr>
              <a:t> = 1, 2</a:t>
            </a:r>
            <a:endParaRPr lang="es-MX" sz="1600" dirty="0">
              <a:latin typeface="Courier New" pitchFamily="49" charset="0"/>
              <a:ea typeface="Tahoma" pitchFamily="34" charset="0"/>
              <a:cs typeface="Courier New" pitchFamily="49" charset="0"/>
            </a:endParaRPr>
          </a:p>
          <a:p>
            <a:pPr marL="0" indent="0">
              <a:lnSpc>
                <a:spcPct val="150000"/>
              </a:lnSpc>
              <a:spcBef>
                <a:spcPts val="0"/>
              </a:spcBef>
              <a:spcAft>
                <a:spcPts val="600"/>
              </a:spcAft>
              <a:buNone/>
            </a:pPr>
            <a:endParaRPr lang="es-MX" sz="1600" dirty="0" smtClean="0">
              <a:latin typeface="Courier New" pitchFamily="49" charset="0"/>
              <a:ea typeface="Tahoma" pitchFamily="34" charset="0"/>
              <a:cs typeface="Courier New" pitchFamily="49"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342900" indent="-342900">
              <a:lnSpc>
                <a:spcPct val="150000"/>
              </a:lnSpc>
              <a:spcBef>
                <a:spcPts val="0"/>
              </a:spcBef>
              <a:spcAft>
                <a:spcPts val="600"/>
              </a:spcAft>
              <a:buFont typeface="+mj-lt"/>
              <a:buAutoNum type="arabicPeriod"/>
            </a:pP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163675422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1272834" y="1804413"/>
            <a:ext cx="6691056" cy="4140000"/>
          </a:xfrm>
          <a:prstGeom prst="rect">
            <a:avLst/>
          </a:prstGeom>
        </p:spPr>
      </p:pic>
      <p:sp>
        <p:nvSpPr>
          <p:cNvPr id="4" name="Marcador de contenido 2"/>
          <p:cNvSpPr>
            <a:spLocks noGrp="1"/>
          </p:cNvSpPr>
          <p:nvPr>
            <p:ph idx="1"/>
          </p:nvPr>
        </p:nvSpPr>
        <p:spPr>
          <a:xfrm>
            <a:off x="683568" y="692696"/>
            <a:ext cx="7704856" cy="6165304"/>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EJEMPLO 3</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Courier New" pitchFamily="49" charset="0"/>
              <a:ea typeface="Tahoma" pitchFamily="34" charset="0"/>
              <a:cs typeface="Courier New" pitchFamily="49"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342900" indent="-342900">
              <a:lnSpc>
                <a:spcPct val="150000"/>
              </a:lnSpc>
              <a:spcBef>
                <a:spcPts val="0"/>
              </a:spcBef>
              <a:spcAft>
                <a:spcPts val="600"/>
              </a:spcAft>
              <a:buFont typeface="+mj-lt"/>
              <a:buAutoNum type="arabicPeriod"/>
            </a:pP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132209111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EJEMPLO 4</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r>
              <a:rPr lang="es-MX" sz="1600" dirty="0" err="1">
                <a:latin typeface="Tahoma" pitchFamily="34" charset="0"/>
                <a:ea typeface="Tahoma" pitchFamily="34" charset="0"/>
                <a:cs typeface="Tahoma" pitchFamily="34" charset="0"/>
              </a:rPr>
              <a:t>Alden</a:t>
            </a:r>
            <a:r>
              <a:rPr lang="es-MX" sz="1600" dirty="0">
                <a:latin typeface="Tahoma" pitchFamily="34" charset="0"/>
                <a:ea typeface="Tahoma" pitchFamily="34" charset="0"/>
                <a:cs typeface="Tahoma" pitchFamily="34" charset="0"/>
              </a:rPr>
              <a:t> </a:t>
            </a:r>
            <a:r>
              <a:rPr lang="es-MX" sz="1600" dirty="0" err="1">
                <a:latin typeface="Tahoma" pitchFamily="34" charset="0"/>
                <a:ea typeface="Tahoma" pitchFamily="34" charset="0"/>
                <a:cs typeface="Tahoma" pitchFamily="34" charset="0"/>
              </a:rPr>
              <a:t>Enterprises</a:t>
            </a:r>
            <a:r>
              <a:rPr lang="es-MX" sz="1600" dirty="0">
                <a:latin typeface="Tahoma" pitchFamily="34" charset="0"/>
                <a:ea typeface="Tahoma" pitchFamily="34" charset="0"/>
                <a:cs typeface="Tahoma" pitchFamily="34" charset="0"/>
              </a:rPr>
              <a:t> elabora dos productos. Cada uno de los productos se puede fabricar en una de las dos máquinas que hay. El tiempo necesario para elaborar cada producto (en horas) en cada una de las maquinas se representa en la tabla 1. Se dispone cada mes de 500 h en cada una de las maquinas. </a:t>
            </a: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r>
              <a:rPr lang="es-MX" sz="1600" dirty="0" smtClean="0">
                <a:latin typeface="Tahoma" pitchFamily="34" charset="0"/>
                <a:ea typeface="Tahoma" pitchFamily="34" charset="0"/>
                <a:cs typeface="Tahoma" pitchFamily="34" charset="0"/>
              </a:rPr>
              <a:t>Los </a:t>
            </a:r>
            <a:r>
              <a:rPr lang="es-MX" sz="1600" dirty="0">
                <a:latin typeface="Tahoma" pitchFamily="34" charset="0"/>
                <a:ea typeface="Tahoma" pitchFamily="34" charset="0"/>
                <a:cs typeface="Tahoma" pitchFamily="34" charset="0"/>
              </a:rPr>
              <a:t>clientes están dispuestos cada mes a comprar hasta las cantidades de cada producto que se señalan en la tabla 2 y a los precios indicados ahí. El objetivo de la compañía es maximizar el ingreso obtenido por la venta de unidades durante dos meses siguientes. Plantee un </a:t>
            </a:r>
            <a:r>
              <a:rPr lang="es-MX" sz="1600" dirty="0" smtClean="0">
                <a:latin typeface="Tahoma" pitchFamily="34" charset="0"/>
                <a:ea typeface="Tahoma" pitchFamily="34" charset="0"/>
                <a:cs typeface="Tahoma" pitchFamily="34" charset="0"/>
              </a:rPr>
              <a:t>modelo de optimización que </a:t>
            </a:r>
            <a:r>
              <a:rPr lang="es-MX" sz="1600" dirty="0">
                <a:latin typeface="Tahoma" pitchFamily="34" charset="0"/>
                <a:ea typeface="Tahoma" pitchFamily="34" charset="0"/>
                <a:cs typeface="Tahoma" pitchFamily="34" charset="0"/>
              </a:rPr>
              <a:t>ayude a alcanzar este objetivo.</a:t>
            </a: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graphicFrame>
        <p:nvGraphicFramePr>
          <p:cNvPr id="3" name="Tabla 2"/>
          <p:cNvGraphicFramePr>
            <a:graphicFrameLocks noGrp="1"/>
          </p:cNvGraphicFramePr>
          <p:nvPr>
            <p:extLst>
              <p:ext uri="{D42A27DB-BD31-4B8C-83A1-F6EECF244321}">
                <p14:modId xmlns:p14="http://schemas.microsoft.com/office/powerpoint/2010/main" val="4179306912"/>
              </p:ext>
            </p:extLst>
          </p:nvPr>
        </p:nvGraphicFramePr>
        <p:xfrm>
          <a:off x="1187624" y="5157192"/>
          <a:ext cx="2602230" cy="648000"/>
        </p:xfrm>
        <a:graphic>
          <a:graphicData uri="http://schemas.openxmlformats.org/drawingml/2006/table">
            <a:tbl>
              <a:tblPr firstRow="1" firstCol="1" bandRow="1">
                <a:tableStyleId>{5940675A-B579-460E-94D1-54222C63F5DA}</a:tableStyleId>
              </a:tblPr>
              <a:tblGrid>
                <a:gridCol w="867410"/>
                <a:gridCol w="867410"/>
                <a:gridCol w="867410"/>
              </a:tblGrid>
              <a:tr h="216000">
                <a:tc>
                  <a:txBody>
                    <a:bodyPr/>
                    <a:lstStyle/>
                    <a:p>
                      <a:pPr algn="ctr">
                        <a:lnSpc>
                          <a:spcPct val="107000"/>
                        </a:lnSpc>
                        <a:spcAft>
                          <a:spcPts val="0"/>
                        </a:spcAft>
                      </a:pPr>
                      <a:r>
                        <a:rPr lang="es-MX" sz="1200" dirty="0">
                          <a:effectLst/>
                        </a:rPr>
                        <a:t>Producto</a:t>
                      </a:r>
                      <a:endParaRPr lang="es-MX" sz="1200" dirty="0">
                        <a:effectLst/>
                        <a:latin typeface="+mn-lt"/>
                        <a:ea typeface="Tahoma" panose="020B0604030504040204" pitchFamily="34" charset="0"/>
                        <a:cs typeface="Tahoma" panose="020B0604030504040204" pitchFamily="34" charset="0"/>
                      </a:endParaRPr>
                    </a:p>
                  </a:txBody>
                  <a:tcPr marL="68580" marR="68580" marT="0" marB="0" anchor="ctr"/>
                </a:tc>
                <a:tc>
                  <a:txBody>
                    <a:bodyPr/>
                    <a:lstStyle/>
                    <a:p>
                      <a:pPr algn="ctr">
                        <a:lnSpc>
                          <a:spcPct val="107000"/>
                        </a:lnSpc>
                        <a:spcAft>
                          <a:spcPts val="0"/>
                        </a:spcAft>
                      </a:pPr>
                      <a:r>
                        <a:rPr lang="es-MX" sz="1200" dirty="0" smtClean="0">
                          <a:effectLst/>
                        </a:rPr>
                        <a:t>Máquina </a:t>
                      </a:r>
                      <a:r>
                        <a:rPr lang="es-MX" sz="1200" dirty="0">
                          <a:effectLst/>
                        </a:rPr>
                        <a:t>1</a:t>
                      </a:r>
                      <a:endParaRPr lang="es-MX" sz="1200" dirty="0">
                        <a:effectLst/>
                        <a:latin typeface="+mn-lt"/>
                        <a:ea typeface="Tahoma" panose="020B0604030504040204" pitchFamily="34" charset="0"/>
                        <a:cs typeface="Tahoma" panose="020B0604030504040204" pitchFamily="34" charset="0"/>
                      </a:endParaRPr>
                    </a:p>
                  </a:txBody>
                  <a:tcPr marL="68580" marR="68580" marT="0" marB="0" anchor="ctr"/>
                </a:tc>
                <a:tc>
                  <a:txBody>
                    <a:bodyPr/>
                    <a:lstStyle/>
                    <a:p>
                      <a:pPr algn="ctr">
                        <a:lnSpc>
                          <a:spcPct val="107000"/>
                        </a:lnSpc>
                        <a:spcAft>
                          <a:spcPts val="0"/>
                        </a:spcAft>
                      </a:pPr>
                      <a:r>
                        <a:rPr lang="es-MX" sz="1200" dirty="0" smtClean="0">
                          <a:effectLst/>
                        </a:rPr>
                        <a:t>Máquina </a:t>
                      </a:r>
                      <a:r>
                        <a:rPr lang="es-MX" sz="1200" dirty="0">
                          <a:effectLst/>
                        </a:rPr>
                        <a:t>2</a:t>
                      </a:r>
                      <a:endParaRPr lang="es-MX" sz="1200" dirty="0">
                        <a:effectLst/>
                        <a:latin typeface="+mn-lt"/>
                        <a:ea typeface="Tahoma" panose="020B0604030504040204" pitchFamily="34" charset="0"/>
                        <a:cs typeface="Tahoma" panose="020B0604030504040204" pitchFamily="34" charset="0"/>
                      </a:endParaRPr>
                    </a:p>
                  </a:txBody>
                  <a:tcPr marL="68580" marR="68580" marT="0" marB="0" anchor="ctr"/>
                </a:tc>
              </a:tr>
              <a:tr h="216000">
                <a:tc>
                  <a:txBody>
                    <a:bodyPr/>
                    <a:lstStyle/>
                    <a:p>
                      <a:pPr algn="ctr">
                        <a:lnSpc>
                          <a:spcPct val="107000"/>
                        </a:lnSpc>
                        <a:spcAft>
                          <a:spcPts val="0"/>
                        </a:spcAft>
                      </a:pPr>
                      <a:r>
                        <a:rPr lang="es-MX" sz="1200">
                          <a:effectLst/>
                        </a:rPr>
                        <a:t>1</a:t>
                      </a:r>
                      <a:endParaRPr lang="es-MX" sz="1200">
                        <a:effectLst/>
                        <a:latin typeface="+mn-lt"/>
                        <a:ea typeface="Tahoma" panose="020B0604030504040204" pitchFamily="34" charset="0"/>
                        <a:cs typeface="Tahoma" panose="020B0604030504040204" pitchFamily="34" charset="0"/>
                      </a:endParaRPr>
                    </a:p>
                  </a:txBody>
                  <a:tcPr marL="68580" marR="68580" marT="0" marB="0" anchor="ctr"/>
                </a:tc>
                <a:tc>
                  <a:txBody>
                    <a:bodyPr/>
                    <a:lstStyle/>
                    <a:p>
                      <a:pPr algn="ctr">
                        <a:lnSpc>
                          <a:spcPct val="107000"/>
                        </a:lnSpc>
                        <a:spcAft>
                          <a:spcPts val="0"/>
                        </a:spcAft>
                      </a:pPr>
                      <a:r>
                        <a:rPr lang="es-MX" sz="1200" dirty="0">
                          <a:effectLst/>
                        </a:rPr>
                        <a:t>4</a:t>
                      </a:r>
                      <a:endParaRPr lang="es-MX" sz="1200" dirty="0">
                        <a:effectLst/>
                        <a:latin typeface="+mn-lt"/>
                        <a:ea typeface="Tahoma" panose="020B0604030504040204" pitchFamily="34" charset="0"/>
                        <a:cs typeface="Tahoma" panose="020B0604030504040204" pitchFamily="34" charset="0"/>
                      </a:endParaRPr>
                    </a:p>
                  </a:txBody>
                  <a:tcPr marL="68580" marR="68580" marT="0" marB="0" anchor="ctr"/>
                </a:tc>
                <a:tc>
                  <a:txBody>
                    <a:bodyPr/>
                    <a:lstStyle/>
                    <a:p>
                      <a:pPr algn="ctr">
                        <a:lnSpc>
                          <a:spcPct val="107000"/>
                        </a:lnSpc>
                        <a:spcAft>
                          <a:spcPts val="0"/>
                        </a:spcAft>
                      </a:pPr>
                      <a:r>
                        <a:rPr lang="es-MX" sz="1200" dirty="0">
                          <a:effectLst/>
                        </a:rPr>
                        <a:t>3</a:t>
                      </a:r>
                      <a:endParaRPr lang="es-MX" sz="1200" dirty="0">
                        <a:effectLst/>
                        <a:latin typeface="+mn-lt"/>
                        <a:ea typeface="Tahoma" panose="020B0604030504040204" pitchFamily="34" charset="0"/>
                        <a:cs typeface="Tahoma" panose="020B0604030504040204" pitchFamily="34" charset="0"/>
                      </a:endParaRPr>
                    </a:p>
                  </a:txBody>
                  <a:tcPr marL="68580" marR="68580" marT="0" marB="0" anchor="ctr"/>
                </a:tc>
              </a:tr>
              <a:tr h="216000">
                <a:tc>
                  <a:txBody>
                    <a:bodyPr/>
                    <a:lstStyle/>
                    <a:p>
                      <a:pPr algn="ctr">
                        <a:lnSpc>
                          <a:spcPct val="107000"/>
                        </a:lnSpc>
                        <a:spcAft>
                          <a:spcPts val="0"/>
                        </a:spcAft>
                      </a:pPr>
                      <a:r>
                        <a:rPr lang="es-MX" sz="1200">
                          <a:effectLst/>
                        </a:rPr>
                        <a:t>2</a:t>
                      </a:r>
                      <a:endParaRPr lang="es-MX" sz="1200">
                        <a:effectLst/>
                        <a:latin typeface="+mn-lt"/>
                        <a:ea typeface="Tahoma" panose="020B0604030504040204" pitchFamily="34" charset="0"/>
                        <a:cs typeface="Tahoma" panose="020B0604030504040204" pitchFamily="34" charset="0"/>
                      </a:endParaRPr>
                    </a:p>
                  </a:txBody>
                  <a:tcPr marL="68580" marR="68580" marT="0" marB="0" anchor="ctr"/>
                </a:tc>
                <a:tc>
                  <a:txBody>
                    <a:bodyPr/>
                    <a:lstStyle/>
                    <a:p>
                      <a:pPr algn="ctr">
                        <a:lnSpc>
                          <a:spcPct val="107000"/>
                        </a:lnSpc>
                        <a:spcAft>
                          <a:spcPts val="0"/>
                        </a:spcAft>
                      </a:pPr>
                      <a:r>
                        <a:rPr lang="es-MX" sz="1200" dirty="0">
                          <a:effectLst/>
                        </a:rPr>
                        <a:t>7</a:t>
                      </a:r>
                      <a:endParaRPr lang="es-MX" sz="1200" dirty="0">
                        <a:effectLst/>
                        <a:latin typeface="+mn-lt"/>
                        <a:ea typeface="Tahoma" panose="020B0604030504040204" pitchFamily="34" charset="0"/>
                        <a:cs typeface="Tahoma" panose="020B0604030504040204" pitchFamily="34" charset="0"/>
                      </a:endParaRPr>
                    </a:p>
                  </a:txBody>
                  <a:tcPr marL="68580" marR="68580" marT="0" marB="0" anchor="ctr"/>
                </a:tc>
                <a:tc>
                  <a:txBody>
                    <a:bodyPr/>
                    <a:lstStyle/>
                    <a:p>
                      <a:pPr algn="ctr">
                        <a:lnSpc>
                          <a:spcPct val="107000"/>
                        </a:lnSpc>
                        <a:spcAft>
                          <a:spcPts val="0"/>
                        </a:spcAft>
                      </a:pPr>
                      <a:r>
                        <a:rPr lang="es-MX" sz="1200" dirty="0">
                          <a:effectLst/>
                        </a:rPr>
                        <a:t>4</a:t>
                      </a:r>
                      <a:endParaRPr lang="es-MX" sz="1200" dirty="0">
                        <a:effectLst/>
                        <a:latin typeface="+mn-lt"/>
                        <a:ea typeface="Tahoma" panose="020B0604030504040204" pitchFamily="34" charset="0"/>
                        <a:cs typeface="Tahoma" panose="020B0604030504040204" pitchFamily="34" charset="0"/>
                      </a:endParaRPr>
                    </a:p>
                  </a:txBody>
                  <a:tcPr marL="68580" marR="68580" marT="0" marB="0" anchor="ctr"/>
                </a:tc>
              </a:tr>
            </a:tbl>
          </a:graphicData>
        </a:graphic>
      </p:graphicFrame>
      <p:graphicFrame>
        <p:nvGraphicFramePr>
          <p:cNvPr id="6" name="Tabla 5"/>
          <p:cNvGraphicFramePr>
            <a:graphicFrameLocks noGrp="1"/>
          </p:cNvGraphicFramePr>
          <p:nvPr>
            <p:extLst>
              <p:ext uri="{D42A27DB-BD31-4B8C-83A1-F6EECF244321}">
                <p14:modId xmlns:p14="http://schemas.microsoft.com/office/powerpoint/2010/main" val="3974223175"/>
              </p:ext>
            </p:extLst>
          </p:nvPr>
        </p:nvGraphicFramePr>
        <p:xfrm>
          <a:off x="4427984" y="5157192"/>
          <a:ext cx="3456384" cy="861603"/>
        </p:xfrm>
        <a:graphic>
          <a:graphicData uri="http://schemas.openxmlformats.org/drawingml/2006/table">
            <a:tbl>
              <a:tblPr firstRow="1" firstCol="1" bandRow="1">
                <a:tableStyleId>{5940675A-B579-460E-94D1-54222C63F5DA}</a:tableStyleId>
              </a:tblPr>
              <a:tblGrid>
                <a:gridCol w="936104"/>
                <a:gridCol w="648072"/>
                <a:gridCol w="648072"/>
                <a:gridCol w="648072"/>
                <a:gridCol w="576064"/>
              </a:tblGrid>
              <a:tr h="215201">
                <a:tc rowSpan="2">
                  <a:txBody>
                    <a:bodyPr/>
                    <a:lstStyle/>
                    <a:p>
                      <a:pPr algn="ctr">
                        <a:lnSpc>
                          <a:spcPct val="107000"/>
                        </a:lnSpc>
                        <a:spcAft>
                          <a:spcPts val="0"/>
                        </a:spcAft>
                      </a:pPr>
                      <a:r>
                        <a:rPr lang="es-MX" sz="1200" dirty="0">
                          <a:effectLst/>
                        </a:rPr>
                        <a:t>Producto</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gridSpan="2">
                  <a:txBody>
                    <a:bodyPr/>
                    <a:lstStyle/>
                    <a:p>
                      <a:pPr algn="ctr">
                        <a:lnSpc>
                          <a:spcPct val="107000"/>
                        </a:lnSpc>
                        <a:spcAft>
                          <a:spcPts val="0"/>
                        </a:spcAft>
                      </a:pPr>
                      <a:r>
                        <a:rPr lang="es-MX" sz="1200" dirty="0">
                          <a:effectLst/>
                        </a:rPr>
                        <a:t>Demanda</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s-MX"/>
                    </a:p>
                  </a:txBody>
                  <a:tcPr/>
                </a:tc>
                <a:tc gridSpan="2">
                  <a:txBody>
                    <a:bodyPr/>
                    <a:lstStyle/>
                    <a:p>
                      <a:pPr algn="ctr">
                        <a:lnSpc>
                          <a:spcPct val="107000"/>
                        </a:lnSpc>
                        <a:spcAft>
                          <a:spcPts val="0"/>
                        </a:spcAft>
                      </a:pPr>
                      <a:r>
                        <a:rPr lang="es-MX" sz="1200">
                          <a:effectLst/>
                        </a:rPr>
                        <a:t>Precios </a:t>
                      </a:r>
                      <a:endParaRPr lang="es-MX"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s-MX"/>
                    </a:p>
                  </a:txBody>
                  <a:tcPr/>
                </a:tc>
              </a:tr>
              <a:tr h="216000">
                <a:tc vMerge="1">
                  <a:txBody>
                    <a:bodyPr/>
                    <a:lstStyle/>
                    <a:p>
                      <a:endParaRPr lang="es-MX"/>
                    </a:p>
                  </a:txBody>
                  <a:tcPr/>
                </a:tc>
                <a:tc>
                  <a:txBody>
                    <a:bodyPr/>
                    <a:lstStyle/>
                    <a:p>
                      <a:pPr algn="ctr">
                        <a:lnSpc>
                          <a:spcPct val="107000"/>
                        </a:lnSpc>
                        <a:spcAft>
                          <a:spcPts val="0"/>
                        </a:spcAft>
                      </a:pPr>
                      <a:r>
                        <a:rPr lang="es-MX" sz="1200" dirty="0">
                          <a:effectLst/>
                        </a:rPr>
                        <a:t>Mes 1</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MX" sz="1200" dirty="0">
                          <a:effectLst/>
                        </a:rPr>
                        <a:t>Mes 2</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MX" sz="1200" dirty="0">
                          <a:effectLst/>
                        </a:rPr>
                        <a:t>Mes 1</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MX" sz="1200" dirty="0">
                          <a:effectLst/>
                        </a:rPr>
                        <a:t>Mes 2</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215201">
                <a:tc>
                  <a:txBody>
                    <a:bodyPr/>
                    <a:lstStyle/>
                    <a:p>
                      <a:pPr algn="ctr">
                        <a:lnSpc>
                          <a:spcPct val="107000"/>
                        </a:lnSpc>
                        <a:spcAft>
                          <a:spcPts val="0"/>
                        </a:spcAft>
                      </a:pPr>
                      <a:r>
                        <a:rPr lang="es-MX" sz="1200" dirty="0">
                          <a:effectLst/>
                        </a:rPr>
                        <a:t>1</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MX" sz="1200" dirty="0">
                          <a:effectLst/>
                        </a:rPr>
                        <a:t>100</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MX" sz="1200">
                          <a:effectLst/>
                        </a:rPr>
                        <a:t>190</a:t>
                      </a:r>
                      <a:endParaRPr lang="es-MX"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MX" sz="1200">
                          <a:effectLst/>
                        </a:rPr>
                        <a:t>$55</a:t>
                      </a:r>
                      <a:endParaRPr lang="es-MX"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MX" sz="1200">
                          <a:effectLst/>
                        </a:rPr>
                        <a:t>$12</a:t>
                      </a:r>
                      <a:endParaRPr lang="es-MX"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215201">
                <a:tc>
                  <a:txBody>
                    <a:bodyPr/>
                    <a:lstStyle/>
                    <a:p>
                      <a:pPr algn="ctr">
                        <a:lnSpc>
                          <a:spcPct val="107000"/>
                        </a:lnSpc>
                        <a:spcAft>
                          <a:spcPts val="0"/>
                        </a:spcAft>
                      </a:pPr>
                      <a:r>
                        <a:rPr lang="es-MX" sz="1200">
                          <a:effectLst/>
                        </a:rPr>
                        <a:t>2</a:t>
                      </a:r>
                      <a:endParaRPr lang="es-MX"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MX" sz="1200">
                          <a:effectLst/>
                        </a:rPr>
                        <a:t>140</a:t>
                      </a:r>
                      <a:endParaRPr lang="es-MX"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MX" sz="1200">
                          <a:effectLst/>
                        </a:rPr>
                        <a:t>130</a:t>
                      </a:r>
                      <a:endParaRPr lang="es-MX"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MX" sz="1200">
                          <a:effectLst/>
                        </a:rPr>
                        <a:t>$65</a:t>
                      </a:r>
                      <a:endParaRPr lang="es-MX"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s-MX" sz="1200" dirty="0">
                          <a:effectLst/>
                        </a:rPr>
                        <a:t>$32</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
        <p:nvSpPr>
          <p:cNvPr id="7" name="CuadroTexto 6"/>
          <p:cNvSpPr txBox="1"/>
          <p:nvPr/>
        </p:nvSpPr>
        <p:spPr>
          <a:xfrm>
            <a:off x="2123728" y="4797152"/>
            <a:ext cx="678968" cy="276999"/>
          </a:xfrm>
          <a:prstGeom prst="rect">
            <a:avLst/>
          </a:prstGeom>
          <a:noFill/>
        </p:spPr>
        <p:txBody>
          <a:bodyPr wrap="none" rtlCol="0">
            <a:spAutoFit/>
          </a:bodyPr>
          <a:lstStyle/>
          <a:p>
            <a:r>
              <a:rPr lang="es-MX" sz="1200" dirty="0" smtClean="0"/>
              <a:t>Tabla 1</a:t>
            </a:r>
            <a:endParaRPr lang="es-MX" sz="1200" dirty="0"/>
          </a:p>
        </p:txBody>
      </p:sp>
      <p:sp>
        <p:nvSpPr>
          <p:cNvPr id="8" name="CuadroTexto 7"/>
          <p:cNvSpPr txBox="1"/>
          <p:nvPr/>
        </p:nvSpPr>
        <p:spPr>
          <a:xfrm>
            <a:off x="5796136" y="4808185"/>
            <a:ext cx="678968" cy="276999"/>
          </a:xfrm>
          <a:prstGeom prst="rect">
            <a:avLst/>
          </a:prstGeom>
          <a:noFill/>
        </p:spPr>
        <p:txBody>
          <a:bodyPr wrap="none" rtlCol="0">
            <a:spAutoFit/>
          </a:bodyPr>
          <a:lstStyle/>
          <a:p>
            <a:r>
              <a:rPr lang="es-MX" sz="1200" dirty="0" smtClean="0"/>
              <a:t>Tabla 2</a:t>
            </a:r>
            <a:endParaRPr lang="es-MX" sz="1200" dirty="0"/>
          </a:p>
        </p:txBody>
      </p:sp>
    </p:spTree>
    <p:extLst>
      <p:ext uri="{BB962C8B-B14F-4D97-AF65-F5344CB8AC3E}">
        <p14:creationId xmlns:p14="http://schemas.microsoft.com/office/powerpoint/2010/main" val="235829182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6984776"/>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EJEMPLO </a:t>
            </a:r>
            <a:r>
              <a:rPr lang="es-MX" sz="1800" b="1" dirty="0">
                <a:latin typeface="Tahoma" pitchFamily="34" charset="0"/>
                <a:ea typeface="Tahoma" pitchFamily="34" charset="0"/>
                <a:cs typeface="Tahoma" pitchFamily="34" charset="0"/>
              </a:rPr>
              <a:t>4</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342900" indent="-342900">
              <a:lnSpc>
                <a:spcPct val="150000"/>
              </a:lnSpc>
              <a:spcBef>
                <a:spcPts val="0"/>
              </a:spcBef>
              <a:spcAft>
                <a:spcPts val="600"/>
              </a:spcAft>
              <a:buAutoNum type="arabicParenR"/>
            </a:pPr>
            <a:r>
              <a:rPr lang="es-MX" sz="1600" dirty="0" smtClean="0">
                <a:latin typeface="Tahoma" pitchFamily="34" charset="0"/>
                <a:ea typeface="Tahoma" pitchFamily="34" charset="0"/>
                <a:cs typeface="Tahoma" pitchFamily="34" charset="0"/>
              </a:rPr>
              <a:t>Variables </a:t>
            </a:r>
            <a:r>
              <a:rPr lang="es-MX" sz="1600" dirty="0">
                <a:latin typeface="Tahoma" pitchFamily="34" charset="0"/>
                <a:ea typeface="Tahoma" pitchFamily="34" charset="0"/>
                <a:cs typeface="Tahoma" pitchFamily="34" charset="0"/>
              </a:rPr>
              <a:t>de </a:t>
            </a:r>
            <a:r>
              <a:rPr lang="es-MX" sz="1600" dirty="0" smtClean="0">
                <a:latin typeface="Tahoma" pitchFamily="34" charset="0"/>
                <a:ea typeface="Tahoma" pitchFamily="34" charset="0"/>
                <a:cs typeface="Tahoma" pitchFamily="34" charset="0"/>
              </a:rPr>
              <a:t>decisión</a:t>
            </a:r>
          </a:p>
          <a:p>
            <a:pPr marL="0" indent="0">
              <a:lnSpc>
                <a:spcPct val="150000"/>
              </a:lnSpc>
              <a:spcBef>
                <a:spcPts val="0"/>
              </a:spcBef>
              <a:spcAft>
                <a:spcPts val="600"/>
              </a:spcAft>
              <a:buNone/>
            </a:pPr>
            <a:r>
              <a:rPr lang="es-MX" sz="1600" dirty="0" smtClean="0">
                <a:latin typeface="Courier New" pitchFamily="49" charset="0"/>
                <a:ea typeface="Tahoma" pitchFamily="34" charset="0"/>
                <a:cs typeface="Courier New" pitchFamily="49" charset="0"/>
              </a:rPr>
              <a:t>	</a:t>
            </a:r>
            <a:r>
              <a:rPr lang="es-MX" sz="1600" dirty="0" err="1" smtClean="0">
                <a:latin typeface="Tahoma" panose="020B0604030504040204" pitchFamily="34" charset="0"/>
                <a:ea typeface="Tahoma" panose="020B0604030504040204" pitchFamily="34" charset="0"/>
                <a:cs typeface="Tahoma" panose="020B0604030504040204" pitchFamily="34" charset="0"/>
              </a:rPr>
              <a:t>x</a:t>
            </a:r>
            <a:r>
              <a:rPr lang="es-MX" sz="1600" baseline="-25000" dirty="0" err="1" smtClean="0">
                <a:latin typeface="Tahoma" panose="020B0604030504040204" pitchFamily="34" charset="0"/>
                <a:ea typeface="Tahoma" panose="020B0604030504040204" pitchFamily="34" charset="0"/>
                <a:cs typeface="Tahoma" panose="020B0604030504040204" pitchFamily="34" charset="0"/>
              </a:rPr>
              <a:t>ijk</a:t>
            </a:r>
            <a:r>
              <a:rPr lang="es-MX" sz="1600" dirty="0" smtClean="0">
                <a:latin typeface="Tahoma" panose="020B0604030504040204" pitchFamily="34" charset="0"/>
                <a:ea typeface="Tahoma" panose="020B0604030504040204" pitchFamily="34" charset="0"/>
                <a:cs typeface="Tahoma" panose="020B0604030504040204" pitchFamily="34" charset="0"/>
              </a:rPr>
              <a:t> =  productos </a:t>
            </a:r>
            <a:r>
              <a:rPr lang="es-MX" sz="1600" dirty="0">
                <a:latin typeface="Tahoma" panose="020B0604030504040204" pitchFamily="34" charset="0"/>
                <a:ea typeface="Tahoma" panose="020B0604030504040204" pitchFamily="34" charset="0"/>
                <a:cs typeface="Tahoma" panose="020B0604030504040204" pitchFamily="34" charset="0"/>
              </a:rPr>
              <a:t>del tipo i (i=1,2)  producido en la maquina j (j=1,2</a:t>
            </a:r>
            <a:r>
              <a:rPr lang="es-MX" sz="1600" dirty="0" smtClean="0">
                <a:latin typeface="Tahoma" panose="020B0604030504040204" pitchFamily="34" charset="0"/>
                <a:ea typeface="Tahoma" panose="020B0604030504040204" pitchFamily="34" charset="0"/>
                <a:cs typeface="Tahoma" panose="020B0604030504040204" pitchFamily="34" charset="0"/>
              </a:rPr>
              <a:t>) en </a:t>
            </a:r>
            <a:br>
              <a:rPr lang="es-MX" sz="1600" dirty="0" smtClean="0">
                <a:latin typeface="Tahoma" panose="020B0604030504040204" pitchFamily="34" charset="0"/>
                <a:ea typeface="Tahoma" panose="020B0604030504040204" pitchFamily="34" charset="0"/>
                <a:cs typeface="Tahoma" panose="020B0604030504040204" pitchFamily="34" charset="0"/>
              </a:rPr>
            </a:br>
            <a:r>
              <a:rPr lang="es-MX" sz="1600" dirty="0" smtClean="0">
                <a:latin typeface="Tahoma" panose="020B0604030504040204" pitchFamily="34" charset="0"/>
                <a:ea typeface="Tahoma" panose="020B0604030504040204" pitchFamily="34" charset="0"/>
                <a:cs typeface="Tahoma" panose="020B0604030504040204" pitchFamily="34" charset="0"/>
              </a:rPr>
              <a:t>	         el mes </a:t>
            </a:r>
            <a:r>
              <a:rPr lang="es-MX" sz="1600" dirty="0">
                <a:latin typeface="Tahoma" panose="020B0604030504040204" pitchFamily="34" charset="0"/>
                <a:ea typeface="Tahoma" panose="020B0604030504040204" pitchFamily="34" charset="0"/>
                <a:cs typeface="Tahoma" panose="020B0604030504040204" pitchFamily="34" charset="0"/>
              </a:rPr>
              <a:t>k (k=1,2)</a:t>
            </a:r>
            <a:endParaRPr lang="es-MX" sz="400" dirty="0" smtClean="0">
              <a:latin typeface="Tahoma" pitchFamily="34" charset="0"/>
              <a:ea typeface="Tahoma" pitchFamily="34" charset="0"/>
              <a:cs typeface="Tahoma" pitchFamily="34" charset="0"/>
            </a:endParaRPr>
          </a:p>
          <a:p>
            <a:pPr marL="342900" indent="-342900">
              <a:lnSpc>
                <a:spcPct val="150000"/>
              </a:lnSpc>
              <a:spcBef>
                <a:spcPts val="0"/>
              </a:spcBef>
              <a:spcAft>
                <a:spcPts val="600"/>
              </a:spcAft>
              <a:buFont typeface="+mj-lt"/>
              <a:buAutoNum type="arabicParenR" startAt="2"/>
            </a:pPr>
            <a:r>
              <a:rPr lang="es-MX" sz="1600" dirty="0" smtClean="0">
                <a:latin typeface="Tahoma" pitchFamily="34" charset="0"/>
                <a:ea typeface="Tahoma" pitchFamily="34" charset="0"/>
                <a:cs typeface="Tahoma" pitchFamily="34" charset="0"/>
              </a:rPr>
              <a:t>Función objetivo </a:t>
            </a:r>
          </a:p>
          <a:p>
            <a:pPr marL="0" indent="0">
              <a:lnSpc>
                <a:spcPct val="150000"/>
              </a:lnSpc>
              <a:spcBef>
                <a:spcPts val="0"/>
              </a:spcBef>
              <a:spcAft>
                <a:spcPts val="600"/>
              </a:spcAft>
              <a:buNone/>
            </a:pPr>
            <a:r>
              <a:rPr lang="es-MX" sz="1600" dirty="0" smtClean="0">
                <a:latin typeface="Courier New" pitchFamily="49" charset="0"/>
                <a:ea typeface="Tahoma" pitchFamily="34" charset="0"/>
                <a:cs typeface="Courier New" pitchFamily="49" charset="0"/>
              </a:rPr>
              <a:t>	Max z = 55(x111 + x121) + 12(x112 + x122) + </a:t>
            </a:r>
            <a:br>
              <a:rPr lang="es-MX" sz="1600" dirty="0" smtClean="0">
                <a:latin typeface="Courier New" pitchFamily="49" charset="0"/>
                <a:ea typeface="Tahoma" pitchFamily="34" charset="0"/>
                <a:cs typeface="Courier New" pitchFamily="49" charset="0"/>
              </a:rPr>
            </a:br>
            <a:r>
              <a:rPr lang="es-MX" sz="1600" dirty="0" smtClean="0">
                <a:latin typeface="Courier New" pitchFamily="49" charset="0"/>
                <a:ea typeface="Tahoma" pitchFamily="34" charset="0"/>
                <a:cs typeface="Courier New" pitchFamily="49" charset="0"/>
              </a:rPr>
              <a:t>		</a:t>
            </a:r>
            <a:r>
              <a:rPr lang="es-MX" sz="1050" dirty="0" smtClean="0">
                <a:latin typeface="Courier New" pitchFamily="49" charset="0"/>
                <a:ea typeface="Tahoma" pitchFamily="34" charset="0"/>
                <a:cs typeface="Courier New" pitchFamily="49" charset="0"/>
              </a:rPr>
              <a:t> </a:t>
            </a:r>
            <a:r>
              <a:rPr lang="es-MX" sz="1600" dirty="0" smtClean="0">
                <a:latin typeface="Courier New" pitchFamily="49" charset="0"/>
                <a:ea typeface="Tahoma" pitchFamily="34" charset="0"/>
                <a:cs typeface="Courier New" pitchFamily="49" charset="0"/>
              </a:rPr>
              <a:t>65(x211 + x221) + 32(x212 + x222</a:t>
            </a:r>
            <a:r>
              <a:rPr lang="es-MX" sz="1600" dirty="0">
                <a:latin typeface="Courier New" pitchFamily="49" charset="0"/>
                <a:ea typeface="Tahoma" pitchFamily="34" charset="0"/>
                <a:cs typeface="Courier New" pitchFamily="49" charset="0"/>
              </a:rPr>
              <a:t>) </a:t>
            </a:r>
          </a:p>
          <a:p>
            <a:pPr marL="342900" indent="-342900">
              <a:lnSpc>
                <a:spcPct val="150000"/>
              </a:lnSpc>
              <a:spcBef>
                <a:spcPts val="0"/>
              </a:spcBef>
              <a:spcAft>
                <a:spcPts val="600"/>
              </a:spcAft>
              <a:buFont typeface="+mj-lt"/>
              <a:buAutoNum type="arabicParenR" startAt="3"/>
            </a:pPr>
            <a:r>
              <a:rPr lang="es-MX" sz="1600" dirty="0" smtClean="0">
                <a:latin typeface="Tahoma" pitchFamily="34" charset="0"/>
                <a:ea typeface="Tahoma" pitchFamily="34" charset="0"/>
                <a:cs typeface="Tahoma" pitchFamily="34" charset="0"/>
              </a:rPr>
              <a:t>Restricciones </a:t>
            </a:r>
            <a:endParaRPr lang="es-MX" sz="1600"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r>
              <a:rPr lang="es-MX" sz="1600" dirty="0" smtClean="0">
                <a:latin typeface="Courier New" pitchFamily="49" charset="0"/>
                <a:ea typeface="Tahoma" pitchFamily="34" charset="0"/>
                <a:cs typeface="Courier New" pitchFamily="49" charset="0"/>
              </a:rPr>
              <a:t>	4x111 + 7x211 ≤ 500 </a:t>
            </a:r>
          </a:p>
          <a:p>
            <a:pPr marL="0" indent="0">
              <a:lnSpc>
                <a:spcPct val="150000"/>
              </a:lnSpc>
              <a:spcBef>
                <a:spcPts val="0"/>
              </a:spcBef>
              <a:spcAft>
                <a:spcPts val="600"/>
              </a:spcAft>
              <a:buNone/>
            </a:pPr>
            <a:r>
              <a:rPr lang="es-MX" sz="1600" dirty="0">
                <a:latin typeface="Courier New" pitchFamily="49" charset="0"/>
                <a:ea typeface="Tahoma" pitchFamily="34" charset="0"/>
                <a:cs typeface="Courier New" pitchFamily="49" charset="0"/>
              </a:rPr>
              <a:t>	</a:t>
            </a:r>
            <a:r>
              <a:rPr lang="es-MX" sz="1600" dirty="0" smtClean="0">
                <a:latin typeface="Courier New" pitchFamily="49" charset="0"/>
                <a:ea typeface="Tahoma" pitchFamily="34" charset="0"/>
                <a:cs typeface="Courier New" pitchFamily="49" charset="0"/>
              </a:rPr>
              <a:t>4x112 + 7x212 ≤ 500</a:t>
            </a:r>
          </a:p>
          <a:p>
            <a:pPr marL="0" indent="0">
              <a:lnSpc>
                <a:spcPct val="150000"/>
              </a:lnSpc>
              <a:spcBef>
                <a:spcPts val="0"/>
              </a:spcBef>
              <a:spcAft>
                <a:spcPts val="600"/>
              </a:spcAft>
              <a:buNone/>
            </a:pPr>
            <a:r>
              <a:rPr lang="es-MX" sz="1600" dirty="0">
                <a:latin typeface="Courier New" pitchFamily="49" charset="0"/>
                <a:ea typeface="Tahoma" pitchFamily="34" charset="0"/>
                <a:cs typeface="Courier New" pitchFamily="49" charset="0"/>
              </a:rPr>
              <a:t>	</a:t>
            </a:r>
            <a:r>
              <a:rPr lang="es-MX" sz="1600" dirty="0" smtClean="0">
                <a:latin typeface="Courier New" pitchFamily="49" charset="0"/>
                <a:ea typeface="Tahoma" pitchFamily="34" charset="0"/>
                <a:cs typeface="Courier New" pitchFamily="49" charset="0"/>
              </a:rPr>
              <a:t>3x121 + 4x221 ≤ 500</a:t>
            </a:r>
          </a:p>
          <a:p>
            <a:pPr marL="0" indent="0">
              <a:lnSpc>
                <a:spcPct val="150000"/>
              </a:lnSpc>
              <a:spcBef>
                <a:spcPts val="0"/>
              </a:spcBef>
              <a:spcAft>
                <a:spcPts val="600"/>
              </a:spcAft>
              <a:buNone/>
            </a:pPr>
            <a:r>
              <a:rPr lang="es-MX" sz="1600" dirty="0">
                <a:latin typeface="Courier New" pitchFamily="49" charset="0"/>
                <a:ea typeface="Tahoma" pitchFamily="34" charset="0"/>
                <a:cs typeface="Courier New" pitchFamily="49" charset="0"/>
              </a:rPr>
              <a:t>	</a:t>
            </a:r>
            <a:r>
              <a:rPr lang="es-MX" sz="1600" dirty="0" smtClean="0">
                <a:latin typeface="Courier New" pitchFamily="49" charset="0"/>
                <a:ea typeface="Tahoma" pitchFamily="34" charset="0"/>
                <a:cs typeface="Courier New" pitchFamily="49" charset="0"/>
              </a:rPr>
              <a:t>3x122 + 4x222 ≤ 500  </a:t>
            </a: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40437832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980728"/>
            <a:ext cx="7632848" cy="5501319"/>
          </a:xfrm>
        </p:spPr>
        <p:txBody>
          <a:bodyPr>
            <a:noAutofit/>
          </a:bodyPr>
          <a:lstStyle/>
          <a:p>
            <a:pPr marL="0" indent="0" algn="just">
              <a:lnSpc>
                <a:spcPct val="140000"/>
              </a:lnSpc>
              <a:buNone/>
            </a:pPr>
            <a:r>
              <a:rPr lang="es-MX" sz="1400" b="1" dirty="0">
                <a:latin typeface="Tahoma" pitchFamily="34" charset="0"/>
                <a:ea typeface="Tahoma" pitchFamily="34" charset="0"/>
                <a:cs typeface="Tahoma" pitchFamily="34" charset="0"/>
              </a:rPr>
              <a:t>BIBLIOGRAFÍA BÁSICA</a:t>
            </a:r>
          </a:p>
          <a:p>
            <a:pPr algn="just">
              <a:lnSpc>
                <a:spcPct val="140000"/>
              </a:lnSpc>
              <a:buFont typeface="Wingdings" pitchFamily="2" charset="2"/>
              <a:buChar char="v"/>
            </a:pPr>
            <a:r>
              <a:rPr lang="es-MX" sz="1400" dirty="0">
                <a:latin typeface="Tahoma" pitchFamily="34" charset="0"/>
                <a:ea typeface="Tahoma" pitchFamily="34" charset="0"/>
                <a:cs typeface="Tahoma" pitchFamily="34" charset="0"/>
              </a:rPr>
              <a:t>Anderson, D.R.; </a:t>
            </a:r>
            <a:r>
              <a:rPr lang="es-MX" sz="1400" dirty="0" err="1">
                <a:latin typeface="Tahoma" pitchFamily="34" charset="0"/>
                <a:ea typeface="Tahoma" pitchFamily="34" charset="0"/>
                <a:cs typeface="Tahoma" pitchFamily="34" charset="0"/>
              </a:rPr>
              <a:t>Sweeney</a:t>
            </a:r>
            <a:r>
              <a:rPr lang="es-MX" sz="1400" dirty="0">
                <a:latin typeface="Tahoma" pitchFamily="34" charset="0"/>
                <a:ea typeface="Tahoma" pitchFamily="34" charset="0"/>
                <a:cs typeface="Tahoma" pitchFamily="34" charset="0"/>
              </a:rPr>
              <a:t>, D.J.; Williams, T.A. (1993). Introducción a los Modelos Cuantitativos para Administración. Editorial Iberoamérica. </a:t>
            </a:r>
          </a:p>
          <a:p>
            <a:pPr algn="just">
              <a:lnSpc>
                <a:spcPct val="140000"/>
              </a:lnSpc>
              <a:buFont typeface="Wingdings" pitchFamily="2" charset="2"/>
              <a:buChar char="v"/>
            </a:pPr>
            <a:r>
              <a:rPr lang="es-MX" sz="1400" dirty="0" err="1">
                <a:latin typeface="Tahoma" pitchFamily="34" charset="0"/>
                <a:ea typeface="Tahoma" pitchFamily="34" charset="0"/>
                <a:cs typeface="Tahoma" pitchFamily="34" charset="0"/>
              </a:rPr>
              <a:t>Checkland</a:t>
            </a:r>
            <a:r>
              <a:rPr lang="es-MX" sz="1400" dirty="0">
                <a:latin typeface="Tahoma" pitchFamily="34" charset="0"/>
                <a:ea typeface="Tahoma" pitchFamily="34" charset="0"/>
                <a:cs typeface="Tahoma" pitchFamily="34" charset="0"/>
              </a:rPr>
              <a:t>, P. (1993). Pensamiento de Sistemas, Práctica de Sistemas. Editorial </a:t>
            </a:r>
            <a:r>
              <a:rPr lang="es-MX" sz="1400" dirty="0" err="1">
                <a:latin typeface="Tahoma" pitchFamily="34" charset="0"/>
                <a:ea typeface="Tahoma" pitchFamily="34" charset="0"/>
                <a:cs typeface="Tahoma" pitchFamily="34" charset="0"/>
              </a:rPr>
              <a:t>Limusa</a:t>
            </a:r>
            <a:r>
              <a:rPr lang="es-MX" sz="1400" dirty="0">
                <a:latin typeface="Tahoma" pitchFamily="34" charset="0"/>
                <a:ea typeface="Tahoma" pitchFamily="34" charset="0"/>
                <a:cs typeface="Tahoma" pitchFamily="34" charset="0"/>
              </a:rPr>
              <a:t>.</a:t>
            </a:r>
          </a:p>
          <a:p>
            <a:pPr algn="just">
              <a:lnSpc>
                <a:spcPct val="140000"/>
              </a:lnSpc>
              <a:buFont typeface="Wingdings" pitchFamily="2" charset="2"/>
              <a:buChar char="v"/>
            </a:pPr>
            <a:r>
              <a:rPr lang="es-MX" sz="1400" dirty="0" err="1">
                <a:latin typeface="Tahoma" pitchFamily="34" charset="0"/>
                <a:ea typeface="Tahoma" pitchFamily="34" charset="0"/>
                <a:cs typeface="Tahoma" pitchFamily="34" charset="0"/>
              </a:rPr>
              <a:t>Hiller</a:t>
            </a:r>
            <a:r>
              <a:rPr lang="es-MX" sz="1400" dirty="0">
                <a:latin typeface="Tahoma" pitchFamily="34" charset="0"/>
                <a:ea typeface="Tahoma" pitchFamily="34" charset="0"/>
                <a:cs typeface="Tahoma" pitchFamily="34" charset="0"/>
              </a:rPr>
              <a:t>, F.S. (2004). Investigación de Operaciones. 7ª ed. Editorial McGraw Hill/ Interamericana.</a:t>
            </a:r>
          </a:p>
          <a:p>
            <a:pPr algn="just">
              <a:lnSpc>
                <a:spcPct val="140000"/>
              </a:lnSpc>
              <a:buFont typeface="Wingdings" pitchFamily="2" charset="2"/>
              <a:buChar char="v"/>
            </a:pPr>
            <a:r>
              <a:rPr lang="es-MX" sz="1400" dirty="0" err="1">
                <a:latin typeface="Tahoma" pitchFamily="34" charset="0"/>
                <a:ea typeface="Tahoma" pitchFamily="34" charset="0"/>
                <a:cs typeface="Tahoma" pitchFamily="34" charset="0"/>
              </a:rPr>
              <a:t>Hiller</a:t>
            </a:r>
            <a:r>
              <a:rPr lang="es-MX" sz="1400" dirty="0">
                <a:latin typeface="Tahoma" pitchFamily="34" charset="0"/>
                <a:ea typeface="Tahoma" pitchFamily="34" charset="0"/>
                <a:cs typeface="Tahoma" pitchFamily="34" charset="0"/>
              </a:rPr>
              <a:t>, F.S. (2002). Métodos Cuantitativos para la Administración. Editorial McGraw Hill/ Interamericana. </a:t>
            </a:r>
          </a:p>
          <a:p>
            <a:pPr algn="just">
              <a:lnSpc>
                <a:spcPct val="140000"/>
              </a:lnSpc>
              <a:buFont typeface="Wingdings" pitchFamily="2" charset="2"/>
              <a:buChar char="v"/>
            </a:pPr>
            <a:r>
              <a:rPr lang="es-MX" sz="1400" dirty="0" err="1">
                <a:latin typeface="Tahoma" pitchFamily="34" charset="0"/>
                <a:ea typeface="Tahoma" pitchFamily="34" charset="0"/>
                <a:cs typeface="Tahoma" pitchFamily="34" charset="0"/>
              </a:rPr>
              <a:t>Prawda</a:t>
            </a:r>
            <a:r>
              <a:rPr lang="es-MX" sz="1400" dirty="0">
                <a:latin typeface="Tahoma" pitchFamily="34" charset="0"/>
                <a:ea typeface="Tahoma" pitchFamily="34" charset="0"/>
                <a:cs typeface="Tahoma" pitchFamily="34" charset="0"/>
              </a:rPr>
              <a:t>, J. (2004). Métodos y Modelos de Investigación de Operaciones. Volumen 1 y 2. Editorial </a:t>
            </a:r>
            <a:r>
              <a:rPr lang="es-MX" sz="1400" dirty="0" err="1">
                <a:latin typeface="Tahoma" pitchFamily="34" charset="0"/>
                <a:ea typeface="Tahoma" pitchFamily="34" charset="0"/>
                <a:cs typeface="Tahoma" pitchFamily="34" charset="0"/>
              </a:rPr>
              <a:t>Limusa</a:t>
            </a:r>
            <a:r>
              <a:rPr lang="es-MX" sz="1400" dirty="0">
                <a:latin typeface="Tahoma" pitchFamily="34" charset="0"/>
                <a:ea typeface="Tahoma" pitchFamily="34" charset="0"/>
                <a:cs typeface="Tahoma" pitchFamily="34" charset="0"/>
              </a:rPr>
              <a:t>. </a:t>
            </a:r>
          </a:p>
          <a:p>
            <a:pPr algn="just">
              <a:lnSpc>
                <a:spcPct val="140000"/>
              </a:lnSpc>
              <a:buFont typeface="Wingdings" pitchFamily="2" charset="2"/>
              <a:buChar char="v"/>
            </a:pPr>
            <a:r>
              <a:rPr lang="es-MX" sz="1400" dirty="0">
                <a:latin typeface="Tahoma" pitchFamily="34" charset="0"/>
                <a:ea typeface="Tahoma" pitchFamily="34" charset="0"/>
                <a:cs typeface="Tahoma" pitchFamily="34" charset="0"/>
              </a:rPr>
              <a:t>Taha, H.A. (2004). Investigación de Operaciones. 7ª ed., Editorial </a:t>
            </a:r>
            <a:r>
              <a:rPr lang="es-MX" sz="1400" dirty="0" err="1">
                <a:latin typeface="Tahoma" pitchFamily="34" charset="0"/>
                <a:ea typeface="Tahoma" pitchFamily="34" charset="0"/>
                <a:cs typeface="Tahoma" pitchFamily="34" charset="0"/>
              </a:rPr>
              <a:t>Alfaomega</a:t>
            </a:r>
            <a:r>
              <a:rPr lang="es-MX" sz="1400" dirty="0">
                <a:latin typeface="Tahoma" pitchFamily="34" charset="0"/>
                <a:ea typeface="Tahoma" pitchFamily="34" charset="0"/>
                <a:cs typeface="Tahoma" pitchFamily="34" charset="0"/>
              </a:rPr>
              <a:t>. </a:t>
            </a:r>
          </a:p>
          <a:p>
            <a:pPr algn="just">
              <a:lnSpc>
                <a:spcPct val="140000"/>
              </a:lnSpc>
              <a:buFont typeface="Wingdings" pitchFamily="2" charset="2"/>
              <a:buChar char="v"/>
            </a:pPr>
            <a:r>
              <a:rPr lang="es-MX" sz="1400" dirty="0">
                <a:latin typeface="Tahoma" pitchFamily="34" charset="0"/>
                <a:ea typeface="Tahoma" pitchFamily="34" charset="0"/>
                <a:cs typeface="Tahoma" pitchFamily="34" charset="0"/>
              </a:rPr>
              <a:t>Vallada, E.; </a:t>
            </a:r>
            <a:r>
              <a:rPr lang="es-MX" sz="1400" dirty="0" err="1">
                <a:latin typeface="Tahoma" pitchFamily="34" charset="0"/>
                <a:ea typeface="Tahoma" pitchFamily="34" charset="0"/>
                <a:cs typeface="Tahoma" pitchFamily="34" charset="0"/>
              </a:rPr>
              <a:t>Gineri</a:t>
            </a:r>
            <a:r>
              <a:rPr lang="es-MX" sz="1400" dirty="0">
                <a:latin typeface="Tahoma" pitchFamily="34" charset="0"/>
                <a:ea typeface="Tahoma" pitchFamily="34" charset="0"/>
                <a:cs typeface="Tahoma" pitchFamily="34" charset="0"/>
              </a:rPr>
              <a:t>, V. (2004). Problemas de Investigación de Operativa para Ingenieros. </a:t>
            </a:r>
          </a:p>
          <a:p>
            <a:pPr algn="just">
              <a:lnSpc>
                <a:spcPct val="140000"/>
              </a:lnSpc>
              <a:buFont typeface="Wingdings" pitchFamily="2" charset="2"/>
              <a:buChar char="v"/>
            </a:pPr>
            <a:r>
              <a:rPr lang="es-MX" sz="1400" dirty="0">
                <a:latin typeface="Tahoma" pitchFamily="34" charset="0"/>
                <a:ea typeface="Tahoma" pitchFamily="34" charset="0"/>
                <a:cs typeface="Tahoma" pitchFamily="34" charset="0"/>
              </a:rPr>
              <a:t>Wilson, B. (1993). Sistemas: Conceptos, Metodología y Aplicaciones. 4ª ed. Editorial </a:t>
            </a:r>
            <a:r>
              <a:rPr lang="es-MX" sz="1400" dirty="0" err="1">
                <a:latin typeface="Tahoma" pitchFamily="34" charset="0"/>
                <a:ea typeface="Tahoma" pitchFamily="34" charset="0"/>
                <a:cs typeface="Tahoma" pitchFamily="34" charset="0"/>
              </a:rPr>
              <a:t>Wiley</a:t>
            </a:r>
            <a:r>
              <a:rPr lang="es-MX" sz="1400" dirty="0">
                <a:latin typeface="Tahoma" pitchFamily="34" charset="0"/>
                <a:ea typeface="Tahoma" pitchFamily="34" charset="0"/>
                <a:cs typeface="Tahoma" pitchFamily="34" charset="0"/>
              </a:rPr>
              <a:t>. </a:t>
            </a:r>
          </a:p>
          <a:p>
            <a:pPr algn="just">
              <a:lnSpc>
                <a:spcPct val="140000"/>
              </a:lnSpc>
              <a:buFont typeface="Wingdings" pitchFamily="2" charset="2"/>
              <a:buChar char="v"/>
            </a:pPr>
            <a:r>
              <a:rPr lang="es-MX" sz="1400" dirty="0">
                <a:latin typeface="Tahoma" pitchFamily="34" charset="0"/>
                <a:ea typeface="Tahoma" pitchFamily="34" charset="0"/>
                <a:cs typeface="Tahoma" pitchFamily="34" charset="0"/>
              </a:rPr>
              <a:t>Wayne L.W. (2004) Investigación de Operaciones Aplicaciones y Algoritmos. 4ª ed. International Thomson Editores.</a:t>
            </a:r>
          </a:p>
        </p:txBody>
      </p:sp>
    </p:spTree>
    <p:extLst>
      <p:ext uri="{BB962C8B-B14F-4D97-AF65-F5344CB8AC3E}">
        <p14:creationId xmlns:p14="http://schemas.microsoft.com/office/powerpoint/2010/main" val="203867491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6984776"/>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EJEMPLO </a:t>
            </a:r>
            <a:r>
              <a:rPr lang="es-MX" sz="1800" b="1" dirty="0">
                <a:latin typeface="Tahoma" pitchFamily="34" charset="0"/>
                <a:ea typeface="Tahoma" pitchFamily="34" charset="0"/>
                <a:cs typeface="Tahoma" pitchFamily="34" charset="0"/>
              </a:rPr>
              <a:t>4</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r>
              <a:rPr lang="es-MX" sz="1600" dirty="0">
                <a:latin typeface="Courier New" pitchFamily="49" charset="0"/>
                <a:ea typeface="Tahoma" pitchFamily="34" charset="0"/>
                <a:cs typeface="Courier New" pitchFamily="49" charset="0"/>
              </a:rPr>
              <a:t>	</a:t>
            </a:r>
            <a:r>
              <a:rPr lang="es-MX" sz="1600" dirty="0" smtClean="0">
                <a:latin typeface="Courier New" pitchFamily="49" charset="0"/>
                <a:ea typeface="Tahoma" pitchFamily="34" charset="0"/>
                <a:cs typeface="Courier New" pitchFamily="49" charset="0"/>
              </a:rPr>
              <a:t> x111 + x211 ≤ 100</a:t>
            </a:r>
          </a:p>
          <a:p>
            <a:pPr marL="0" indent="0">
              <a:lnSpc>
                <a:spcPct val="150000"/>
              </a:lnSpc>
              <a:spcBef>
                <a:spcPts val="0"/>
              </a:spcBef>
              <a:spcAft>
                <a:spcPts val="600"/>
              </a:spcAft>
              <a:buNone/>
            </a:pPr>
            <a:r>
              <a:rPr lang="es-MX" sz="1600" dirty="0">
                <a:latin typeface="Courier New" pitchFamily="49" charset="0"/>
                <a:ea typeface="Tahoma" pitchFamily="34" charset="0"/>
                <a:cs typeface="Courier New" pitchFamily="49" charset="0"/>
              </a:rPr>
              <a:t>	</a:t>
            </a:r>
            <a:r>
              <a:rPr lang="es-MX" sz="1600" dirty="0" smtClean="0">
                <a:latin typeface="Courier New" pitchFamily="49" charset="0"/>
                <a:ea typeface="Tahoma" pitchFamily="34" charset="0"/>
                <a:cs typeface="Courier New" pitchFamily="49" charset="0"/>
              </a:rPr>
              <a:t> x211 + x221 ≤ 140</a:t>
            </a:r>
          </a:p>
          <a:p>
            <a:pPr marL="0" indent="0">
              <a:lnSpc>
                <a:spcPct val="150000"/>
              </a:lnSpc>
              <a:spcBef>
                <a:spcPts val="0"/>
              </a:spcBef>
              <a:spcAft>
                <a:spcPts val="600"/>
              </a:spcAft>
              <a:buNone/>
            </a:pPr>
            <a:r>
              <a:rPr lang="es-MX" sz="1600" dirty="0">
                <a:latin typeface="Courier New" pitchFamily="49" charset="0"/>
                <a:ea typeface="Tahoma" pitchFamily="34" charset="0"/>
                <a:cs typeface="Courier New" pitchFamily="49" charset="0"/>
              </a:rPr>
              <a:t>	</a:t>
            </a:r>
            <a:r>
              <a:rPr lang="es-MX" sz="1600" dirty="0" smtClean="0">
                <a:latin typeface="Courier New" pitchFamily="49" charset="0"/>
                <a:ea typeface="Tahoma" pitchFamily="34" charset="0"/>
                <a:cs typeface="Courier New" pitchFamily="49" charset="0"/>
              </a:rPr>
              <a:t> x112 + x112 ≤ 190</a:t>
            </a:r>
            <a:endParaRPr lang="es-MX" sz="1600" dirty="0">
              <a:latin typeface="Courier New" pitchFamily="49" charset="0"/>
              <a:ea typeface="Tahoma" pitchFamily="34" charset="0"/>
              <a:cs typeface="Courier New" pitchFamily="49" charset="0"/>
            </a:endParaRPr>
          </a:p>
          <a:p>
            <a:pPr marL="0" indent="0">
              <a:lnSpc>
                <a:spcPct val="150000"/>
              </a:lnSpc>
              <a:spcBef>
                <a:spcPts val="0"/>
              </a:spcBef>
              <a:spcAft>
                <a:spcPts val="600"/>
              </a:spcAft>
              <a:buNone/>
            </a:pPr>
            <a:r>
              <a:rPr lang="es-MX" sz="1600" dirty="0">
                <a:latin typeface="Courier New" pitchFamily="49" charset="0"/>
                <a:ea typeface="Tahoma" pitchFamily="34" charset="0"/>
                <a:cs typeface="Courier New" pitchFamily="49" charset="0"/>
              </a:rPr>
              <a:t>	</a:t>
            </a:r>
            <a:r>
              <a:rPr lang="es-MX" sz="1600" dirty="0" smtClean="0">
                <a:latin typeface="Courier New" pitchFamily="49" charset="0"/>
                <a:ea typeface="Tahoma" pitchFamily="34" charset="0"/>
                <a:cs typeface="Courier New" pitchFamily="49" charset="0"/>
              </a:rPr>
              <a:t> x212 + x222 ≤ 130</a:t>
            </a:r>
          </a:p>
          <a:p>
            <a:pPr marL="342900" indent="-342900">
              <a:lnSpc>
                <a:spcPct val="150000"/>
              </a:lnSpc>
              <a:spcBef>
                <a:spcPts val="0"/>
              </a:spcBef>
              <a:spcAft>
                <a:spcPts val="600"/>
              </a:spcAft>
              <a:buFont typeface="+mj-lt"/>
              <a:buAutoNum type="arabicParenR" startAt="4"/>
            </a:pPr>
            <a:r>
              <a:rPr lang="es-MX" sz="1600" dirty="0" smtClean="0">
                <a:latin typeface="Tahoma" pitchFamily="34" charset="0"/>
                <a:ea typeface="Tahoma" pitchFamily="34" charset="0"/>
                <a:cs typeface="Tahoma" pitchFamily="34" charset="0"/>
              </a:rPr>
              <a:t>Naturaleza </a:t>
            </a:r>
            <a:r>
              <a:rPr lang="es-MX" sz="1600" dirty="0">
                <a:latin typeface="Tahoma" pitchFamily="34" charset="0"/>
                <a:ea typeface="Tahoma" pitchFamily="34" charset="0"/>
                <a:cs typeface="Tahoma" pitchFamily="34" charset="0"/>
              </a:rPr>
              <a:t>de las variables</a:t>
            </a:r>
          </a:p>
          <a:p>
            <a:pPr marL="0" indent="0">
              <a:lnSpc>
                <a:spcPct val="150000"/>
              </a:lnSpc>
              <a:spcBef>
                <a:spcPts val="0"/>
              </a:spcBef>
              <a:spcAft>
                <a:spcPts val="600"/>
              </a:spcAft>
              <a:buNone/>
            </a:pPr>
            <a:r>
              <a:rPr lang="es-MX" sz="1600" dirty="0" smtClean="0">
                <a:latin typeface="Courier New" pitchFamily="49" charset="0"/>
                <a:ea typeface="Tahoma" pitchFamily="34" charset="0"/>
                <a:cs typeface="Courier New" pitchFamily="49" charset="0"/>
              </a:rPr>
              <a:t>		</a:t>
            </a:r>
            <a:r>
              <a:rPr lang="pt-BR" sz="1600" dirty="0" err="1" smtClean="0">
                <a:latin typeface="Courier New" pitchFamily="49" charset="0"/>
                <a:ea typeface="Tahoma" pitchFamily="34" charset="0"/>
                <a:cs typeface="Courier New" pitchFamily="49" charset="0"/>
              </a:rPr>
              <a:t>xijk</a:t>
            </a:r>
            <a:r>
              <a:rPr lang="pt-BR" sz="1600" dirty="0" smtClean="0">
                <a:latin typeface="Courier New" pitchFamily="49" charset="0"/>
                <a:ea typeface="Tahoma" pitchFamily="34" charset="0"/>
                <a:cs typeface="Courier New" pitchFamily="49" charset="0"/>
              </a:rPr>
              <a:t>  </a:t>
            </a:r>
            <a:r>
              <a:rPr lang="pt-BR" sz="1600" dirty="0">
                <a:latin typeface="Courier New" pitchFamily="49" charset="0"/>
                <a:ea typeface="Tahoma" pitchFamily="34" charset="0"/>
                <a:cs typeface="Courier New" pitchFamily="49" charset="0"/>
              </a:rPr>
              <a:t>= </a:t>
            </a:r>
            <a:r>
              <a:rPr lang="pt-BR" sz="1600" dirty="0" err="1">
                <a:latin typeface="Courier New" pitchFamily="49" charset="0"/>
                <a:ea typeface="Tahoma" pitchFamily="34" charset="0"/>
                <a:cs typeface="Courier New" pitchFamily="49" charset="0"/>
              </a:rPr>
              <a:t>entera</a:t>
            </a:r>
            <a:r>
              <a:rPr lang="pt-BR" sz="1600" dirty="0">
                <a:latin typeface="Courier New" pitchFamily="49" charset="0"/>
                <a:ea typeface="Tahoma" pitchFamily="34" charset="0"/>
                <a:cs typeface="Courier New" pitchFamily="49" charset="0"/>
              </a:rPr>
              <a:t>, para </a:t>
            </a:r>
            <a:r>
              <a:rPr lang="pt-BR" sz="1600" dirty="0" err="1" smtClean="0">
                <a:latin typeface="Courier New" pitchFamily="49" charset="0"/>
                <a:ea typeface="Tahoma" pitchFamily="34" charset="0"/>
                <a:cs typeface="Courier New" pitchFamily="49" charset="0"/>
              </a:rPr>
              <a:t>i,j,k</a:t>
            </a:r>
            <a:r>
              <a:rPr lang="pt-BR" sz="1600" dirty="0" smtClean="0">
                <a:latin typeface="Courier New" pitchFamily="49" charset="0"/>
                <a:ea typeface="Tahoma" pitchFamily="34" charset="0"/>
                <a:cs typeface="Courier New" pitchFamily="49" charset="0"/>
              </a:rPr>
              <a:t> </a:t>
            </a:r>
            <a:r>
              <a:rPr lang="pt-BR" sz="1600" dirty="0">
                <a:latin typeface="Courier New" pitchFamily="49" charset="0"/>
                <a:ea typeface="Tahoma" pitchFamily="34" charset="0"/>
                <a:cs typeface="Courier New" pitchFamily="49" charset="0"/>
              </a:rPr>
              <a:t>= 1, 2</a:t>
            </a:r>
            <a:endParaRPr lang="es-MX" sz="1600" dirty="0">
              <a:latin typeface="Courier New" pitchFamily="49" charset="0"/>
              <a:ea typeface="Tahoma" pitchFamily="34" charset="0"/>
              <a:cs typeface="Courier New" pitchFamily="49" charset="0"/>
            </a:endParaRPr>
          </a:p>
          <a:p>
            <a:pPr marL="0" indent="0">
              <a:lnSpc>
                <a:spcPct val="150000"/>
              </a:lnSpc>
              <a:spcBef>
                <a:spcPts val="0"/>
              </a:spcBef>
              <a:spcAft>
                <a:spcPts val="600"/>
              </a:spcAft>
              <a:buNone/>
            </a:pPr>
            <a:endParaRPr lang="es-MX" sz="1600" dirty="0" smtClean="0">
              <a:latin typeface="Courier New" pitchFamily="49" charset="0"/>
              <a:ea typeface="Tahoma" pitchFamily="34" charset="0"/>
              <a:cs typeface="Courier New" pitchFamily="49"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342900" indent="-342900">
              <a:lnSpc>
                <a:spcPct val="150000"/>
              </a:lnSpc>
              <a:spcBef>
                <a:spcPts val="0"/>
              </a:spcBef>
              <a:spcAft>
                <a:spcPts val="600"/>
              </a:spcAft>
              <a:buFont typeface="+mj-lt"/>
              <a:buAutoNum type="arabicPeriod"/>
            </a:pP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38851624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a:blip r:embed="rId2"/>
          <a:stretch>
            <a:fillRect/>
          </a:stretch>
        </p:blipFill>
        <p:spPr>
          <a:xfrm>
            <a:off x="1237007" y="1773258"/>
            <a:ext cx="6791377" cy="4140000"/>
          </a:xfrm>
          <a:prstGeom prst="rect">
            <a:avLst/>
          </a:prstGeom>
        </p:spPr>
      </p:pic>
      <p:sp>
        <p:nvSpPr>
          <p:cNvPr id="4" name="Marcador de contenido 2"/>
          <p:cNvSpPr>
            <a:spLocks noGrp="1"/>
          </p:cNvSpPr>
          <p:nvPr>
            <p:ph idx="1"/>
          </p:nvPr>
        </p:nvSpPr>
        <p:spPr>
          <a:xfrm>
            <a:off x="683568" y="692696"/>
            <a:ext cx="7704856" cy="6165304"/>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EJEMPLO </a:t>
            </a:r>
            <a:r>
              <a:rPr lang="es-MX" sz="1800" b="1" dirty="0">
                <a:latin typeface="Tahoma" pitchFamily="34" charset="0"/>
                <a:ea typeface="Tahoma" pitchFamily="34" charset="0"/>
                <a:cs typeface="Tahoma" pitchFamily="34" charset="0"/>
              </a:rPr>
              <a:t>4</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Courier New" pitchFamily="49" charset="0"/>
              <a:ea typeface="Tahoma" pitchFamily="34" charset="0"/>
              <a:cs typeface="Courier New" pitchFamily="49"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342900" indent="-342900">
              <a:lnSpc>
                <a:spcPct val="150000"/>
              </a:lnSpc>
              <a:spcBef>
                <a:spcPts val="0"/>
              </a:spcBef>
              <a:spcAft>
                <a:spcPts val="600"/>
              </a:spcAft>
              <a:buFont typeface="+mj-lt"/>
              <a:buAutoNum type="arabicPeriod"/>
            </a:pP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370603639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EJEMPLO </a:t>
            </a:r>
            <a:r>
              <a:rPr lang="es-MX" sz="1800" b="1" dirty="0">
                <a:latin typeface="Tahoma" pitchFamily="34" charset="0"/>
                <a:ea typeface="Tahoma" pitchFamily="34" charset="0"/>
                <a:cs typeface="Tahoma" pitchFamily="34" charset="0"/>
              </a:rPr>
              <a:t>5</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r>
              <a:rPr lang="es-MX" sz="1600" dirty="0">
                <a:latin typeface="Tahoma" pitchFamily="34" charset="0"/>
                <a:ea typeface="Tahoma" pitchFamily="34" charset="0"/>
                <a:cs typeface="Tahoma" pitchFamily="34" charset="0"/>
              </a:rPr>
              <a:t>El banco nacional de </a:t>
            </a:r>
            <a:r>
              <a:rPr lang="es-MX" sz="1600" dirty="0" err="1">
                <a:latin typeface="Tahoma" pitchFamily="34" charset="0"/>
                <a:ea typeface="Tahoma" pitchFamily="34" charset="0"/>
                <a:cs typeface="Tahoma" pitchFamily="34" charset="0"/>
              </a:rPr>
              <a:t>Gotham</a:t>
            </a:r>
            <a:r>
              <a:rPr lang="es-MX" sz="1600" dirty="0">
                <a:latin typeface="Tahoma" pitchFamily="34" charset="0"/>
                <a:ea typeface="Tahoma" pitchFamily="34" charset="0"/>
                <a:cs typeface="Tahoma" pitchFamily="34" charset="0"/>
              </a:rPr>
              <a:t> City abre de lunes a viernes de 9 a.m. a 5 p.m. El banco sabe, por pasadas experiencias, que necesita la cantidad de cajeros que se señala en la </a:t>
            </a:r>
            <a:r>
              <a:rPr lang="es-MX" sz="1600" dirty="0" smtClean="0">
                <a:latin typeface="Tahoma" pitchFamily="34" charset="0"/>
                <a:ea typeface="Tahoma" pitchFamily="34" charset="0"/>
                <a:cs typeface="Tahoma" pitchFamily="34" charset="0"/>
              </a:rPr>
              <a:t>siguiente tabla. </a:t>
            </a:r>
            <a:r>
              <a:rPr lang="es-MX" sz="1600" dirty="0">
                <a:latin typeface="Tahoma" pitchFamily="34" charset="0"/>
                <a:ea typeface="Tahoma" pitchFamily="34" charset="0"/>
                <a:cs typeface="Tahoma" pitchFamily="34" charset="0"/>
              </a:rPr>
              <a:t>El banco contrata a dos tipos de cajeros. Los cajeros de tiempo completo que trabajan de 9 a 5, cinco días a la semana, excepto por una hora libre para tomar alimentos. </a:t>
            </a: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r>
              <a:rPr lang="es-MX" sz="1600" dirty="0" smtClean="0">
                <a:latin typeface="Tahoma" pitchFamily="34" charset="0"/>
                <a:ea typeface="Tahoma" pitchFamily="34" charset="0"/>
                <a:cs typeface="Tahoma" pitchFamily="34" charset="0"/>
              </a:rPr>
              <a:t>El </a:t>
            </a:r>
            <a:r>
              <a:rPr lang="es-MX" sz="1600" dirty="0">
                <a:latin typeface="Tahoma" pitchFamily="34" charset="0"/>
                <a:ea typeface="Tahoma" pitchFamily="34" charset="0"/>
                <a:cs typeface="Tahoma" pitchFamily="34" charset="0"/>
              </a:rPr>
              <a:t>banco determina cuándo un empleado de tiempo completo debe tomar su hora para los alimentos, pero cada cajero debe salir entre el medio día y la 1 p.m., o bien, entre 1 p.m. y 2 p.m</a:t>
            </a:r>
            <a:r>
              <a:rPr lang="es-MX" sz="1600" dirty="0" smtClean="0">
                <a:latin typeface="Tahoma" pitchFamily="34" charset="0"/>
                <a:ea typeface="Tahoma" pitchFamily="34" charset="0"/>
                <a:cs typeface="Tahoma" pitchFamily="34" charset="0"/>
              </a:rPr>
              <a:t>. </a:t>
            </a:r>
          </a:p>
          <a:p>
            <a:pPr marL="0" indent="0">
              <a:lnSpc>
                <a:spcPct val="150000"/>
              </a:lnSpc>
              <a:spcBef>
                <a:spcPts val="0"/>
              </a:spcBef>
              <a:spcAft>
                <a:spcPts val="600"/>
              </a:spcAft>
              <a:buNone/>
            </a:pPr>
            <a:r>
              <a:rPr lang="es-MX" sz="1600" dirty="0" smtClean="0">
                <a:latin typeface="Tahoma" pitchFamily="34" charset="0"/>
                <a:ea typeface="Tahoma" pitchFamily="34" charset="0"/>
                <a:cs typeface="Tahoma" pitchFamily="34" charset="0"/>
              </a:rPr>
              <a:t>Los </a:t>
            </a:r>
            <a:r>
              <a:rPr lang="es-MX" sz="1600" dirty="0">
                <a:latin typeface="Tahoma" pitchFamily="34" charset="0"/>
                <a:ea typeface="Tahoma" pitchFamily="34" charset="0"/>
                <a:cs typeface="Tahoma" pitchFamily="34" charset="0"/>
              </a:rPr>
              <a:t>empleados de tiempo completo (incluso prestaciones salariales) 8 dólares por hora (esto incluye el pago por la hora de tomar alimentos). El banco podría contratar también cajeros de medio tiempo. Cada cajero de medio tiempo debe trabajar exactamente 3h consecutivas todos los días. Un cajero de medio tiempo gana 5 dólares por hora (y no recibe prestaciones salariales). </a:t>
            </a:r>
            <a:endParaRPr lang="es-MX" sz="1600" dirty="0" smtClean="0">
              <a:latin typeface="Tahoma" pitchFamily="34" charset="0"/>
              <a:ea typeface="Tahoma" pitchFamily="34" charset="0"/>
              <a:cs typeface="Tahoma" pitchFamily="34" charset="0"/>
            </a:endParaRP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265816521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EJEMPLO </a:t>
            </a:r>
            <a:r>
              <a:rPr lang="es-MX" sz="1800" b="1" dirty="0">
                <a:latin typeface="Tahoma" pitchFamily="34" charset="0"/>
                <a:ea typeface="Tahoma" pitchFamily="34" charset="0"/>
                <a:cs typeface="Tahoma" pitchFamily="34" charset="0"/>
              </a:rPr>
              <a:t>5</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r>
              <a:rPr lang="es-MX" sz="1600" dirty="0" smtClean="0">
                <a:latin typeface="Tahoma" pitchFamily="34" charset="0"/>
                <a:ea typeface="Tahoma" pitchFamily="34" charset="0"/>
                <a:cs typeface="Tahoma" pitchFamily="34" charset="0"/>
              </a:rPr>
              <a:t>Para </a:t>
            </a:r>
            <a:r>
              <a:rPr lang="es-MX" sz="1600" dirty="0">
                <a:latin typeface="Tahoma" pitchFamily="34" charset="0"/>
                <a:ea typeface="Tahoma" pitchFamily="34" charset="0"/>
                <a:cs typeface="Tahoma" pitchFamily="34" charset="0"/>
              </a:rPr>
              <a:t>mantener la calidad adecuada del servicio, el banco decidió que se pueden contratar cuando mucho, 5 cajeros de medio tiempo. Planee un </a:t>
            </a:r>
            <a:r>
              <a:rPr lang="es-MX" sz="1600" dirty="0" smtClean="0">
                <a:latin typeface="Tahoma" pitchFamily="34" charset="0"/>
                <a:ea typeface="Tahoma" pitchFamily="34" charset="0"/>
                <a:cs typeface="Tahoma" pitchFamily="34" charset="0"/>
              </a:rPr>
              <a:t>modelo de optimización que </a:t>
            </a:r>
            <a:r>
              <a:rPr lang="es-MX" sz="1600" dirty="0">
                <a:latin typeface="Tahoma" pitchFamily="34" charset="0"/>
                <a:ea typeface="Tahoma" pitchFamily="34" charset="0"/>
                <a:cs typeface="Tahoma" pitchFamily="34" charset="0"/>
              </a:rPr>
              <a:t>cumpla con los requisitos de los cajeros al mínimo costo</a:t>
            </a:r>
            <a:r>
              <a:rPr lang="es-MX" sz="1600" dirty="0" smtClean="0">
                <a:latin typeface="Tahoma" pitchFamily="34" charset="0"/>
                <a:ea typeface="Tahoma" pitchFamily="34" charset="0"/>
                <a:cs typeface="Tahoma" pitchFamily="34" charset="0"/>
              </a:rPr>
              <a:t>.</a:t>
            </a:r>
          </a:p>
          <a:p>
            <a:pPr marL="0" indent="0">
              <a:lnSpc>
                <a:spcPct val="150000"/>
              </a:lnSpc>
              <a:spcBef>
                <a:spcPts val="0"/>
              </a:spcBef>
              <a:spcAft>
                <a:spcPts val="600"/>
              </a:spcAft>
              <a:buNone/>
            </a:pPr>
            <a:endParaRPr lang="es-MX" sz="1000" dirty="0">
              <a:latin typeface="Tahoma" pitchFamily="34" charset="0"/>
              <a:ea typeface="Tahoma" pitchFamily="34" charset="0"/>
              <a:cs typeface="Tahoma" pitchFamily="34" charset="0"/>
            </a:endParaRPr>
          </a:p>
          <a:p>
            <a:pPr marL="342900" indent="-342900">
              <a:lnSpc>
                <a:spcPct val="150000"/>
              </a:lnSpc>
              <a:spcBef>
                <a:spcPts val="0"/>
              </a:spcBef>
              <a:spcAft>
                <a:spcPts val="600"/>
              </a:spcAft>
              <a:buAutoNum type="arabicParenR"/>
            </a:pPr>
            <a:r>
              <a:rPr lang="es-MX" sz="1600" dirty="0">
                <a:latin typeface="Tahoma" pitchFamily="34" charset="0"/>
                <a:ea typeface="Tahoma" pitchFamily="34" charset="0"/>
                <a:cs typeface="Tahoma" pitchFamily="34" charset="0"/>
              </a:rPr>
              <a:t>Variables de decisión</a:t>
            </a:r>
          </a:p>
          <a:p>
            <a:pPr marL="0" indent="0">
              <a:lnSpc>
                <a:spcPct val="150000"/>
              </a:lnSpc>
              <a:spcBef>
                <a:spcPts val="0"/>
              </a:spcBef>
              <a:spcAft>
                <a:spcPts val="600"/>
              </a:spcAft>
              <a:buNone/>
            </a:pPr>
            <a:r>
              <a:rPr lang="es-MX" sz="1600" dirty="0">
                <a:latin typeface="Courier New" pitchFamily="49" charset="0"/>
                <a:ea typeface="Tahoma" pitchFamily="34" charset="0"/>
                <a:cs typeface="Courier New" pitchFamily="49" charset="0"/>
              </a:rPr>
              <a:t>	</a:t>
            </a:r>
            <a:r>
              <a:rPr lang="es-MX" sz="1600" dirty="0" smtClean="0">
                <a:latin typeface="Tahoma" panose="020B0604030504040204" pitchFamily="34" charset="0"/>
                <a:ea typeface="Tahoma" panose="020B0604030504040204" pitchFamily="34" charset="0"/>
                <a:cs typeface="Tahoma" panose="020B0604030504040204" pitchFamily="34" charset="0"/>
              </a:rPr>
              <a:t>x</a:t>
            </a:r>
            <a:r>
              <a:rPr lang="es-MX" sz="1600" baseline="-25000" dirty="0" smtClean="0">
                <a:latin typeface="Tahoma" panose="020B0604030504040204" pitchFamily="34" charset="0"/>
                <a:ea typeface="Tahoma" panose="020B0604030504040204" pitchFamily="34" charset="0"/>
                <a:cs typeface="Tahoma" panose="020B0604030504040204" pitchFamily="34" charset="0"/>
              </a:rPr>
              <a:t>1</a:t>
            </a:r>
            <a:r>
              <a:rPr lang="es-MX" sz="1600" dirty="0" smtClean="0">
                <a:latin typeface="Tahoma" panose="020B0604030504040204" pitchFamily="34" charset="0"/>
                <a:ea typeface="Tahoma" panose="020B0604030504040204" pitchFamily="34" charset="0"/>
                <a:cs typeface="Tahoma" panose="020B0604030504040204" pitchFamily="34" charset="0"/>
              </a:rPr>
              <a:t> </a:t>
            </a:r>
            <a:r>
              <a:rPr lang="es-MX" sz="1600" dirty="0">
                <a:latin typeface="Tahoma" panose="020B0604030504040204" pitchFamily="34" charset="0"/>
                <a:ea typeface="Tahoma" panose="020B0604030504040204" pitchFamily="34" charset="0"/>
                <a:cs typeface="Tahoma" panose="020B0604030504040204" pitchFamily="34" charset="0"/>
              </a:rPr>
              <a:t>=  cantidad de trabajadores de tiempo completo que almuerzan </a:t>
            </a:r>
            <a:r>
              <a:rPr lang="es-MX" sz="1600" dirty="0" smtClean="0">
                <a:latin typeface="Tahoma" panose="020B0604030504040204" pitchFamily="34" charset="0"/>
                <a:ea typeface="Tahoma" panose="020B0604030504040204" pitchFamily="34" charset="0"/>
                <a:cs typeface="Tahoma" panose="020B0604030504040204" pitchFamily="34" charset="0"/>
              </a:rPr>
              <a:t/>
            </a:r>
            <a:br>
              <a:rPr lang="es-MX" sz="1600" dirty="0" smtClean="0">
                <a:latin typeface="Tahoma" panose="020B0604030504040204" pitchFamily="34" charset="0"/>
                <a:ea typeface="Tahoma" panose="020B0604030504040204" pitchFamily="34" charset="0"/>
                <a:cs typeface="Tahoma" panose="020B0604030504040204" pitchFamily="34" charset="0"/>
              </a:rPr>
            </a:br>
            <a:r>
              <a:rPr lang="es-MX" sz="1600" dirty="0" smtClean="0">
                <a:latin typeface="Tahoma" panose="020B0604030504040204" pitchFamily="34" charset="0"/>
                <a:ea typeface="Tahoma" panose="020B0604030504040204" pitchFamily="34" charset="0"/>
                <a:cs typeface="Tahoma" panose="020B0604030504040204" pitchFamily="34" charset="0"/>
              </a:rPr>
              <a:t>		a </a:t>
            </a:r>
            <a:r>
              <a:rPr lang="es-MX" sz="1600" dirty="0">
                <a:latin typeface="Tahoma" panose="020B0604030504040204" pitchFamily="34" charset="0"/>
                <a:ea typeface="Tahoma" panose="020B0604030504040204" pitchFamily="34" charset="0"/>
                <a:cs typeface="Tahoma" panose="020B0604030504040204" pitchFamily="34" charset="0"/>
              </a:rPr>
              <a:t>las </a:t>
            </a:r>
            <a:r>
              <a:rPr lang="es-MX" sz="1600" dirty="0" smtClean="0">
                <a:latin typeface="Tahoma" panose="020B0604030504040204" pitchFamily="34" charset="0"/>
                <a:ea typeface="Tahoma" panose="020B0604030504040204" pitchFamily="34" charset="0"/>
                <a:cs typeface="Tahoma" panose="020B0604030504040204" pitchFamily="34" charset="0"/>
              </a:rPr>
              <a:t>11 </a:t>
            </a:r>
          </a:p>
          <a:p>
            <a:pPr marL="0" indent="0">
              <a:lnSpc>
                <a:spcPct val="150000"/>
              </a:lnSpc>
              <a:spcBef>
                <a:spcPts val="0"/>
              </a:spcBef>
              <a:spcAft>
                <a:spcPts val="600"/>
              </a:spcAft>
              <a:buNone/>
            </a:pPr>
            <a:r>
              <a:rPr lang="es-MX" sz="1600" dirty="0">
                <a:latin typeface="Courier New" pitchFamily="49" charset="0"/>
                <a:ea typeface="Tahoma" pitchFamily="34" charset="0"/>
                <a:cs typeface="Courier New" pitchFamily="49" charset="0"/>
              </a:rPr>
              <a:t>	</a:t>
            </a:r>
            <a:r>
              <a:rPr lang="es-MX" sz="1600" dirty="0" smtClean="0">
                <a:latin typeface="Tahoma" panose="020B0604030504040204" pitchFamily="34" charset="0"/>
                <a:ea typeface="Tahoma" panose="020B0604030504040204" pitchFamily="34" charset="0"/>
                <a:cs typeface="Tahoma" panose="020B0604030504040204" pitchFamily="34" charset="0"/>
              </a:rPr>
              <a:t>x</a:t>
            </a:r>
            <a:r>
              <a:rPr lang="es-MX" sz="1600" baseline="-25000" dirty="0" smtClean="0">
                <a:latin typeface="Tahoma" panose="020B0604030504040204" pitchFamily="34" charset="0"/>
                <a:ea typeface="Tahoma" panose="020B0604030504040204" pitchFamily="34" charset="0"/>
                <a:cs typeface="Tahoma" panose="020B0604030504040204" pitchFamily="34" charset="0"/>
              </a:rPr>
              <a:t>2</a:t>
            </a:r>
            <a:r>
              <a:rPr lang="es-MX" sz="1600" dirty="0" smtClean="0">
                <a:latin typeface="Tahoma" panose="020B0604030504040204" pitchFamily="34" charset="0"/>
                <a:ea typeface="Tahoma" panose="020B0604030504040204" pitchFamily="34" charset="0"/>
                <a:cs typeface="Tahoma" panose="020B0604030504040204" pitchFamily="34" charset="0"/>
              </a:rPr>
              <a:t> </a:t>
            </a:r>
            <a:r>
              <a:rPr lang="es-MX" sz="1600" dirty="0">
                <a:latin typeface="Tahoma" panose="020B0604030504040204" pitchFamily="34" charset="0"/>
                <a:ea typeface="Tahoma" panose="020B0604030504040204" pitchFamily="34" charset="0"/>
                <a:cs typeface="Tahoma" panose="020B0604030504040204" pitchFamily="34" charset="0"/>
              </a:rPr>
              <a:t>= cantidad de trabajadores de tiempo completo que almuerzan </a:t>
            </a:r>
            <a:r>
              <a:rPr lang="es-MX" sz="1600" dirty="0" smtClean="0">
                <a:latin typeface="Tahoma" panose="020B0604030504040204" pitchFamily="34" charset="0"/>
                <a:ea typeface="Tahoma" panose="020B0604030504040204" pitchFamily="34" charset="0"/>
                <a:cs typeface="Tahoma" panose="020B0604030504040204" pitchFamily="34" charset="0"/>
              </a:rPr>
              <a:t/>
            </a:r>
            <a:br>
              <a:rPr lang="es-MX" sz="1600" dirty="0" smtClean="0">
                <a:latin typeface="Tahoma" panose="020B0604030504040204" pitchFamily="34" charset="0"/>
                <a:ea typeface="Tahoma" panose="020B0604030504040204" pitchFamily="34" charset="0"/>
                <a:cs typeface="Tahoma" panose="020B0604030504040204" pitchFamily="34" charset="0"/>
              </a:rPr>
            </a:br>
            <a:r>
              <a:rPr lang="es-MX" sz="1600" dirty="0" smtClean="0">
                <a:latin typeface="Tahoma" panose="020B0604030504040204" pitchFamily="34" charset="0"/>
                <a:ea typeface="Tahoma" panose="020B0604030504040204" pitchFamily="34" charset="0"/>
                <a:cs typeface="Tahoma" panose="020B0604030504040204" pitchFamily="34" charset="0"/>
              </a:rPr>
              <a:t>		a </a:t>
            </a:r>
            <a:r>
              <a:rPr lang="es-MX" sz="1600" dirty="0">
                <a:latin typeface="Tahoma" panose="020B0604030504040204" pitchFamily="34" charset="0"/>
                <a:ea typeface="Tahoma" panose="020B0604030504040204" pitchFamily="34" charset="0"/>
                <a:cs typeface="Tahoma" panose="020B0604030504040204" pitchFamily="34" charset="0"/>
              </a:rPr>
              <a:t>las </a:t>
            </a:r>
            <a:r>
              <a:rPr lang="es-MX" sz="1600" dirty="0" smtClean="0">
                <a:latin typeface="Tahoma" panose="020B0604030504040204" pitchFamily="34" charset="0"/>
                <a:ea typeface="Tahoma" panose="020B0604030504040204" pitchFamily="34" charset="0"/>
                <a:cs typeface="Tahoma" panose="020B0604030504040204" pitchFamily="34" charset="0"/>
              </a:rPr>
              <a:t>12</a:t>
            </a:r>
          </a:p>
          <a:p>
            <a:pPr marL="0" indent="0">
              <a:lnSpc>
                <a:spcPct val="150000"/>
              </a:lnSpc>
              <a:spcBef>
                <a:spcPts val="0"/>
              </a:spcBef>
              <a:spcAft>
                <a:spcPts val="600"/>
              </a:spcAft>
              <a:buNone/>
            </a:pPr>
            <a:r>
              <a:rPr lang="es-MX" sz="1600" dirty="0" smtClean="0">
                <a:latin typeface="Tahoma" panose="020B0604030504040204" pitchFamily="34" charset="0"/>
                <a:ea typeface="Tahoma" panose="020B0604030504040204" pitchFamily="34" charset="0"/>
                <a:cs typeface="Tahoma" panose="020B0604030504040204" pitchFamily="34" charset="0"/>
              </a:rPr>
              <a:t>	</a:t>
            </a:r>
            <a:r>
              <a:rPr lang="es-MX" sz="1600" dirty="0" err="1" smtClean="0">
                <a:latin typeface="Tahoma" panose="020B0604030504040204" pitchFamily="34" charset="0"/>
                <a:ea typeface="Tahoma" panose="020B0604030504040204" pitchFamily="34" charset="0"/>
                <a:cs typeface="Tahoma" panose="020B0604030504040204" pitchFamily="34" charset="0"/>
              </a:rPr>
              <a:t>y</a:t>
            </a:r>
            <a:r>
              <a:rPr lang="es-MX" sz="1600" baseline="-25000" dirty="0" err="1" smtClean="0">
                <a:latin typeface="Tahoma" panose="020B0604030504040204" pitchFamily="34" charset="0"/>
                <a:ea typeface="Tahoma" panose="020B0604030504040204" pitchFamily="34" charset="0"/>
                <a:cs typeface="Tahoma" panose="020B0604030504040204" pitchFamily="34" charset="0"/>
              </a:rPr>
              <a:t>i</a:t>
            </a:r>
            <a:r>
              <a:rPr lang="es-MX" sz="1600" dirty="0" smtClean="0">
                <a:latin typeface="Tahoma" panose="020B0604030504040204" pitchFamily="34" charset="0"/>
                <a:ea typeface="Tahoma" panose="020B0604030504040204" pitchFamily="34" charset="0"/>
                <a:cs typeface="Tahoma" panose="020B0604030504040204" pitchFamily="34" charset="0"/>
              </a:rPr>
              <a:t> = cantidad </a:t>
            </a:r>
            <a:r>
              <a:rPr lang="es-MX" sz="1600" dirty="0">
                <a:latin typeface="Tahoma" panose="020B0604030504040204" pitchFamily="34" charset="0"/>
                <a:ea typeface="Tahoma" panose="020B0604030504040204" pitchFamily="34" charset="0"/>
                <a:cs typeface="Tahoma" panose="020B0604030504040204" pitchFamily="34" charset="0"/>
              </a:rPr>
              <a:t>de trabajadores de medio tiempo en el periodo </a:t>
            </a:r>
            <a:r>
              <a:rPr lang="es-MX" sz="1600" dirty="0" smtClean="0">
                <a:latin typeface="Tahoma" panose="020B0604030504040204" pitchFamily="34" charset="0"/>
                <a:ea typeface="Tahoma" panose="020B0604030504040204" pitchFamily="34" charset="0"/>
                <a:cs typeface="Tahoma" panose="020B0604030504040204" pitchFamily="34" charset="0"/>
              </a:rPr>
              <a:t>i, con i = 1, 		2, 3, 4, 5, 6 </a:t>
            </a: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307390897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EJEMPLO </a:t>
            </a:r>
            <a:r>
              <a:rPr lang="es-MX" sz="1800" b="1" dirty="0">
                <a:latin typeface="Tahoma" pitchFamily="34" charset="0"/>
                <a:ea typeface="Tahoma" pitchFamily="34" charset="0"/>
                <a:cs typeface="Tahoma" pitchFamily="34" charset="0"/>
              </a:rPr>
              <a:t>5</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342900" indent="-342900">
              <a:lnSpc>
                <a:spcPct val="150000"/>
              </a:lnSpc>
              <a:spcBef>
                <a:spcPts val="0"/>
              </a:spcBef>
              <a:spcAft>
                <a:spcPts val="600"/>
              </a:spcAft>
              <a:buFont typeface="+mj-lt"/>
              <a:buAutoNum type="arabicParenR" startAt="2"/>
            </a:pPr>
            <a:r>
              <a:rPr lang="es-MX" sz="1600" dirty="0" smtClean="0">
                <a:latin typeface="Tahoma" panose="020B0604030504040204" pitchFamily="34" charset="0"/>
                <a:ea typeface="Tahoma" panose="020B0604030504040204" pitchFamily="34" charset="0"/>
                <a:cs typeface="Tahoma" panose="020B0604030504040204" pitchFamily="34" charset="0"/>
              </a:rPr>
              <a:t>Función </a:t>
            </a:r>
            <a:r>
              <a:rPr lang="es-MX" sz="1600" dirty="0">
                <a:latin typeface="Tahoma" panose="020B0604030504040204" pitchFamily="34" charset="0"/>
                <a:ea typeface="Tahoma" panose="020B0604030504040204" pitchFamily="34" charset="0"/>
                <a:cs typeface="Tahoma" panose="020B0604030504040204" pitchFamily="34" charset="0"/>
              </a:rPr>
              <a:t>objetivo </a:t>
            </a:r>
          </a:p>
          <a:p>
            <a:pPr marL="0" indent="0">
              <a:lnSpc>
                <a:spcPct val="150000"/>
              </a:lnSpc>
              <a:spcBef>
                <a:spcPts val="0"/>
              </a:spcBef>
              <a:spcAft>
                <a:spcPts val="600"/>
              </a:spcAft>
              <a:buNone/>
            </a:pPr>
            <a:r>
              <a:rPr lang="es-MX" sz="1600" dirty="0">
                <a:latin typeface="Courier New" pitchFamily="49" charset="0"/>
                <a:ea typeface="Tahoma" pitchFamily="34" charset="0"/>
                <a:cs typeface="Courier New" pitchFamily="49" charset="0"/>
              </a:rPr>
              <a:t>	</a:t>
            </a:r>
            <a:r>
              <a:rPr lang="es-MX" sz="1600" dirty="0" smtClean="0">
                <a:latin typeface="Courier New" pitchFamily="49" charset="0"/>
                <a:ea typeface="Tahoma" pitchFamily="34" charset="0"/>
                <a:cs typeface="Courier New" pitchFamily="49" charset="0"/>
              </a:rPr>
              <a:t>Min </a:t>
            </a:r>
            <a:r>
              <a:rPr lang="es-MX" sz="1600" dirty="0">
                <a:latin typeface="Courier New" pitchFamily="49" charset="0"/>
                <a:ea typeface="Tahoma" pitchFamily="34" charset="0"/>
                <a:cs typeface="Courier New" pitchFamily="49" charset="0"/>
              </a:rPr>
              <a:t>z = </a:t>
            </a:r>
            <a:r>
              <a:rPr lang="es-MX" sz="1600" dirty="0" smtClean="0">
                <a:latin typeface="Courier New" pitchFamily="49" charset="0"/>
                <a:ea typeface="Tahoma" pitchFamily="34" charset="0"/>
                <a:cs typeface="Courier New" pitchFamily="49" charset="0"/>
              </a:rPr>
              <a:t>8x1 + 8x2 + 3y1 + 3y2 + 3y3 + 3y4 + 3y5 + 3y6</a:t>
            </a:r>
            <a:endParaRPr lang="es-MX" sz="1600" dirty="0">
              <a:latin typeface="Courier New" pitchFamily="49" charset="0"/>
              <a:ea typeface="Tahoma" pitchFamily="34" charset="0"/>
              <a:cs typeface="Courier New" pitchFamily="49" charset="0"/>
            </a:endParaRPr>
          </a:p>
          <a:p>
            <a:pPr marL="342900" indent="-342900">
              <a:lnSpc>
                <a:spcPct val="150000"/>
              </a:lnSpc>
              <a:spcBef>
                <a:spcPts val="0"/>
              </a:spcBef>
              <a:spcAft>
                <a:spcPts val="600"/>
              </a:spcAft>
              <a:buFont typeface="+mj-lt"/>
              <a:buAutoNum type="arabicParenR" startAt="3"/>
            </a:pPr>
            <a:r>
              <a:rPr lang="es-MX" sz="1600" dirty="0">
                <a:latin typeface="Tahoma" pitchFamily="34" charset="0"/>
                <a:ea typeface="Tahoma" pitchFamily="34" charset="0"/>
                <a:cs typeface="Tahoma" pitchFamily="34" charset="0"/>
              </a:rPr>
              <a:t>Restricciones </a:t>
            </a:r>
          </a:p>
          <a:p>
            <a:pPr marL="0" indent="0">
              <a:lnSpc>
                <a:spcPct val="150000"/>
              </a:lnSpc>
              <a:spcBef>
                <a:spcPts val="0"/>
              </a:spcBef>
              <a:spcAft>
                <a:spcPts val="600"/>
              </a:spcAft>
              <a:buNone/>
            </a:pPr>
            <a:r>
              <a:rPr lang="es-MX" sz="1600" dirty="0">
                <a:latin typeface="Courier New" pitchFamily="49" charset="0"/>
                <a:ea typeface="Tahoma" pitchFamily="34" charset="0"/>
                <a:cs typeface="Courier New" pitchFamily="49" charset="0"/>
              </a:rPr>
              <a:t>	</a:t>
            </a:r>
            <a:r>
              <a:rPr lang="es-MX" sz="1600" dirty="0" smtClean="0">
                <a:latin typeface="Courier New" pitchFamily="49" charset="0"/>
                <a:ea typeface="Tahoma" pitchFamily="34" charset="0"/>
                <a:cs typeface="Courier New" pitchFamily="49" charset="0"/>
              </a:rPr>
              <a:t>x1 + x2 + y1                         ≥ </a:t>
            </a:r>
            <a:r>
              <a:rPr lang="es-MX" sz="1600" dirty="0">
                <a:latin typeface="Courier New" pitchFamily="49" charset="0"/>
                <a:ea typeface="Tahoma" pitchFamily="34" charset="0"/>
                <a:cs typeface="Courier New" pitchFamily="49" charset="0"/>
              </a:rPr>
              <a:t>4</a:t>
            </a:r>
          </a:p>
          <a:p>
            <a:pPr marL="0" indent="0">
              <a:lnSpc>
                <a:spcPct val="150000"/>
              </a:lnSpc>
              <a:spcBef>
                <a:spcPts val="0"/>
              </a:spcBef>
              <a:spcAft>
                <a:spcPts val="600"/>
              </a:spcAft>
              <a:buNone/>
            </a:pPr>
            <a:r>
              <a:rPr lang="es-MX" sz="1600" dirty="0">
                <a:latin typeface="Courier New" pitchFamily="49" charset="0"/>
                <a:ea typeface="Tahoma" pitchFamily="34" charset="0"/>
                <a:cs typeface="Courier New" pitchFamily="49" charset="0"/>
              </a:rPr>
              <a:t>	</a:t>
            </a:r>
            <a:r>
              <a:rPr lang="es-MX" sz="1600" dirty="0" smtClean="0">
                <a:latin typeface="Courier New" pitchFamily="49" charset="0"/>
                <a:ea typeface="Tahoma" pitchFamily="34" charset="0"/>
                <a:cs typeface="Courier New" pitchFamily="49" charset="0"/>
              </a:rPr>
              <a:t>x1 + x2 + y1+ y2 		       ≥ 3</a:t>
            </a:r>
            <a:endParaRPr lang="es-MX" sz="1600" dirty="0">
              <a:latin typeface="Courier New" pitchFamily="49" charset="0"/>
              <a:ea typeface="Tahoma" pitchFamily="34" charset="0"/>
              <a:cs typeface="Courier New" pitchFamily="49" charset="0"/>
            </a:endParaRPr>
          </a:p>
          <a:p>
            <a:pPr marL="0" indent="0">
              <a:lnSpc>
                <a:spcPct val="150000"/>
              </a:lnSpc>
              <a:spcBef>
                <a:spcPts val="0"/>
              </a:spcBef>
              <a:spcAft>
                <a:spcPts val="600"/>
              </a:spcAft>
              <a:buNone/>
            </a:pPr>
            <a:r>
              <a:rPr lang="es-MX" sz="1600" dirty="0">
                <a:latin typeface="Courier New" pitchFamily="49" charset="0"/>
                <a:ea typeface="Tahoma" pitchFamily="34" charset="0"/>
                <a:cs typeface="Courier New" pitchFamily="49" charset="0"/>
              </a:rPr>
              <a:t>	</a:t>
            </a:r>
            <a:r>
              <a:rPr lang="es-MX" sz="1600" dirty="0" smtClean="0">
                <a:latin typeface="Courier New" pitchFamily="49" charset="0"/>
                <a:ea typeface="Tahoma" pitchFamily="34" charset="0"/>
                <a:cs typeface="Courier New" pitchFamily="49" charset="0"/>
              </a:rPr>
              <a:t>     x2 + y1+ y2 + y3                ≥ 4</a:t>
            </a:r>
          </a:p>
          <a:p>
            <a:pPr marL="0" indent="0">
              <a:lnSpc>
                <a:spcPct val="150000"/>
              </a:lnSpc>
              <a:spcBef>
                <a:spcPts val="0"/>
              </a:spcBef>
              <a:spcAft>
                <a:spcPts val="600"/>
              </a:spcAft>
              <a:buNone/>
            </a:pPr>
            <a:r>
              <a:rPr lang="es-MX" sz="1600" dirty="0">
                <a:latin typeface="Courier New" pitchFamily="49" charset="0"/>
                <a:ea typeface="Tahoma" pitchFamily="34" charset="0"/>
                <a:cs typeface="Courier New" pitchFamily="49" charset="0"/>
              </a:rPr>
              <a:t>	</a:t>
            </a:r>
            <a:r>
              <a:rPr lang="es-MX" sz="1600" dirty="0" smtClean="0">
                <a:latin typeface="Courier New" pitchFamily="49" charset="0"/>
                <a:ea typeface="Tahoma" pitchFamily="34" charset="0"/>
                <a:cs typeface="Courier New" pitchFamily="49" charset="0"/>
              </a:rPr>
              <a:t>x1 +          y2 + y3 + y4           ≥ 6</a:t>
            </a:r>
          </a:p>
          <a:p>
            <a:pPr marL="0" indent="0">
              <a:lnSpc>
                <a:spcPct val="150000"/>
              </a:lnSpc>
              <a:spcBef>
                <a:spcPts val="0"/>
              </a:spcBef>
              <a:spcAft>
                <a:spcPts val="600"/>
              </a:spcAft>
              <a:buNone/>
            </a:pPr>
            <a:r>
              <a:rPr lang="es-MX" sz="1600" dirty="0">
                <a:latin typeface="Courier New" pitchFamily="49" charset="0"/>
                <a:ea typeface="Tahoma" pitchFamily="34" charset="0"/>
                <a:cs typeface="Courier New" pitchFamily="49" charset="0"/>
              </a:rPr>
              <a:t>	</a:t>
            </a:r>
            <a:r>
              <a:rPr lang="es-MX" sz="1600" dirty="0" smtClean="0">
                <a:latin typeface="Courier New" pitchFamily="49" charset="0"/>
                <a:ea typeface="Tahoma" pitchFamily="34" charset="0"/>
                <a:cs typeface="Courier New" pitchFamily="49" charset="0"/>
              </a:rPr>
              <a:t>x1 + x2          + y3 + y4 + y5      ≥ 5</a:t>
            </a:r>
          </a:p>
          <a:p>
            <a:pPr marL="0" indent="0">
              <a:lnSpc>
                <a:spcPct val="150000"/>
              </a:lnSpc>
              <a:spcBef>
                <a:spcPts val="0"/>
              </a:spcBef>
              <a:spcAft>
                <a:spcPts val="600"/>
              </a:spcAft>
              <a:buNone/>
            </a:pPr>
            <a:r>
              <a:rPr lang="es-MX" sz="1600" dirty="0">
                <a:latin typeface="Courier New" pitchFamily="49" charset="0"/>
                <a:ea typeface="Tahoma" pitchFamily="34" charset="0"/>
                <a:cs typeface="Courier New" pitchFamily="49" charset="0"/>
              </a:rPr>
              <a:t>	</a:t>
            </a:r>
            <a:r>
              <a:rPr lang="es-MX" sz="1600" dirty="0" smtClean="0">
                <a:latin typeface="Courier New" pitchFamily="49" charset="0"/>
                <a:ea typeface="Tahoma" pitchFamily="34" charset="0"/>
                <a:cs typeface="Courier New" pitchFamily="49" charset="0"/>
              </a:rPr>
              <a:t>x1 + x2               + y4 + y5 + y6 ≥ 6</a:t>
            </a:r>
          </a:p>
          <a:p>
            <a:pPr marL="0" indent="0">
              <a:lnSpc>
                <a:spcPct val="150000"/>
              </a:lnSpc>
              <a:spcBef>
                <a:spcPts val="0"/>
              </a:spcBef>
              <a:spcAft>
                <a:spcPts val="600"/>
              </a:spcAft>
              <a:buNone/>
            </a:pPr>
            <a:r>
              <a:rPr lang="es-MX" sz="1600" dirty="0">
                <a:latin typeface="Courier New" pitchFamily="49" charset="0"/>
                <a:ea typeface="Tahoma" pitchFamily="34" charset="0"/>
                <a:cs typeface="Courier New" pitchFamily="49" charset="0"/>
              </a:rPr>
              <a:t>	</a:t>
            </a:r>
            <a:r>
              <a:rPr lang="es-MX" sz="1600" dirty="0" smtClean="0">
                <a:latin typeface="Courier New" pitchFamily="49" charset="0"/>
                <a:ea typeface="Tahoma" pitchFamily="34" charset="0"/>
                <a:cs typeface="Courier New" pitchFamily="49" charset="0"/>
              </a:rPr>
              <a:t>x1 + x2                    + y5 + y6 ≥ 8</a:t>
            </a:r>
          </a:p>
          <a:p>
            <a:pPr marL="0" indent="0">
              <a:lnSpc>
                <a:spcPct val="150000"/>
              </a:lnSpc>
              <a:spcBef>
                <a:spcPts val="0"/>
              </a:spcBef>
              <a:spcAft>
                <a:spcPts val="600"/>
              </a:spcAft>
              <a:buNone/>
            </a:pPr>
            <a:r>
              <a:rPr lang="es-MX" sz="1600" dirty="0">
                <a:latin typeface="Courier New" pitchFamily="49" charset="0"/>
                <a:ea typeface="Tahoma" pitchFamily="34" charset="0"/>
                <a:cs typeface="Courier New" pitchFamily="49" charset="0"/>
              </a:rPr>
              <a:t>	</a:t>
            </a:r>
            <a:r>
              <a:rPr lang="es-MX" sz="1600" dirty="0" smtClean="0">
                <a:latin typeface="Courier New" pitchFamily="49" charset="0"/>
                <a:ea typeface="Tahoma" pitchFamily="34" charset="0"/>
                <a:cs typeface="Courier New" pitchFamily="49" charset="0"/>
              </a:rPr>
              <a:t>x1 + x2                         + y6 ≥ 8</a:t>
            </a:r>
            <a:endParaRPr lang="es-MX" sz="1600" dirty="0">
              <a:latin typeface="Courier New" pitchFamily="49" charset="0"/>
              <a:ea typeface="Tahoma" pitchFamily="34" charset="0"/>
              <a:cs typeface="Courier New" pitchFamily="49" charset="0"/>
            </a:endParaRP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365740112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6984776"/>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EJEMPLO </a:t>
            </a:r>
            <a:r>
              <a:rPr lang="es-MX" sz="1800" b="1" dirty="0">
                <a:latin typeface="Tahoma" pitchFamily="34" charset="0"/>
                <a:ea typeface="Tahoma" pitchFamily="34" charset="0"/>
                <a:cs typeface="Tahoma" pitchFamily="34" charset="0"/>
              </a:rPr>
              <a:t>5</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342900" indent="-342900">
              <a:lnSpc>
                <a:spcPct val="150000"/>
              </a:lnSpc>
              <a:spcBef>
                <a:spcPts val="0"/>
              </a:spcBef>
              <a:spcAft>
                <a:spcPts val="600"/>
              </a:spcAft>
              <a:buFont typeface="+mj-lt"/>
              <a:buAutoNum type="arabicParenR" startAt="4"/>
            </a:pPr>
            <a:r>
              <a:rPr lang="es-MX" sz="1600" dirty="0" smtClean="0">
                <a:latin typeface="Tahoma" pitchFamily="34" charset="0"/>
                <a:ea typeface="Tahoma" pitchFamily="34" charset="0"/>
                <a:cs typeface="Tahoma" pitchFamily="34" charset="0"/>
              </a:rPr>
              <a:t>Naturaleza </a:t>
            </a:r>
            <a:r>
              <a:rPr lang="es-MX" sz="1600" dirty="0">
                <a:latin typeface="Tahoma" pitchFamily="34" charset="0"/>
                <a:ea typeface="Tahoma" pitchFamily="34" charset="0"/>
                <a:cs typeface="Tahoma" pitchFamily="34" charset="0"/>
              </a:rPr>
              <a:t>de las variables</a:t>
            </a:r>
          </a:p>
          <a:p>
            <a:pPr marL="0" indent="0">
              <a:lnSpc>
                <a:spcPct val="150000"/>
              </a:lnSpc>
              <a:spcBef>
                <a:spcPts val="0"/>
              </a:spcBef>
              <a:spcAft>
                <a:spcPts val="600"/>
              </a:spcAft>
              <a:buNone/>
            </a:pPr>
            <a:r>
              <a:rPr lang="es-MX" sz="1600" dirty="0" smtClean="0">
                <a:latin typeface="Courier New" pitchFamily="49" charset="0"/>
                <a:ea typeface="Tahoma" pitchFamily="34" charset="0"/>
                <a:cs typeface="Courier New" pitchFamily="49" charset="0"/>
              </a:rPr>
              <a:t>		</a:t>
            </a:r>
            <a:r>
              <a:rPr lang="pt-BR" sz="1600" dirty="0" smtClean="0">
                <a:latin typeface="Courier New" pitchFamily="49" charset="0"/>
                <a:ea typeface="Tahoma" pitchFamily="34" charset="0"/>
                <a:cs typeface="Courier New" pitchFamily="49" charset="0"/>
              </a:rPr>
              <a:t>xi </a:t>
            </a:r>
            <a:r>
              <a:rPr lang="pt-BR" sz="1600" dirty="0">
                <a:latin typeface="Courier New" pitchFamily="49" charset="0"/>
                <a:ea typeface="Tahoma" pitchFamily="34" charset="0"/>
                <a:cs typeface="Courier New" pitchFamily="49" charset="0"/>
              </a:rPr>
              <a:t>= </a:t>
            </a:r>
            <a:r>
              <a:rPr lang="pt-BR" sz="1600" dirty="0" err="1">
                <a:latin typeface="Courier New" pitchFamily="49" charset="0"/>
                <a:ea typeface="Tahoma" pitchFamily="34" charset="0"/>
                <a:cs typeface="Courier New" pitchFamily="49" charset="0"/>
              </a:rPr>
              <a:t>entera</a:t>
            </a:r>
            <a:r>
              <a:rPr lang="pt-BR" sz="1600" dirty="0">
                <a:latin typeface="Courier New" pitchFamily="49" charset="0"/>
                <a:ea typeface="Tahoma" pitchFamily="34" charset="0"/>
                <a:cs typeface="Courier New" pitchFamily="49" charset="0"/>
              </a:rPr>
              <a:t>, para </a:t>
            </a:r>
            <a:r>
              <a:rPr lang="pt-BR" sz="1600" dirty="0" smtClean="0">
                <a:latin typeface="Courier New" pitchFamily="49" charset="0"/>
                <a:ea typeface="Tahoma" pitchFamily="34" charset="0"/>
                <a:cs typeface="Courier New" pitchFamily="49" charset="0"/>
              </a:rPr>
              <a:t>i </a:t>
            </a:r>
            <a:r>
              <a:rPr lang="pt-BR" sz="1600" dirty="0">
                <a:latin typeface="Courier New" pitchFamily="49" charset="0"/>
                <a:ea typeface="Tahoma" pitchFamily="34" charset="0"/>
                <a:cs typeface="Courier New" pitchFamily="49" charset="0"/>
              </a:rPr>
              <a:t>= 1, 2</a:t>
            </a:r>
            <a:endParaRPr lang="es-MX" sz="1600" dirty="0">
              <a:latin typeface="Courier New" pitchFamily="49" charset="0"/>
              <a:ea typeface="Tahoma" pitchFamily="34" charset="0"/>
              <a:cs typeface="Courier New" pitchFamily="49" charset="0"/>
            </a:endParaRPr>
          </a:p>
          <a:p>
            <a:pPr marL="0" indent="0">
              <a:lnSpc>
                <a:spcPct val="150000"/>
              </a:lnSpc>
              <a:spcBef>
                <a:spcPts val="0"/>
              </a:spcBef>
              <a:spcAft>
                <a:spcPts val="600"/>
              </a:spcAft>
              <a:buNone/>
            </a:pPr>
            <a:r>
              <a:rPr lang="es-MX" sz="1600" dirty="0">
                <a:latin typeface="Courier New" pitchFamily="49" charset="0"/>
                <a:ea typeface="Tahoma" pitchFamily="34" charset="0"/>
                <a:cs typeface="Courier New" pitchFamily="49" charset="0"/>
              </a:rPr>
              <a:t>		</a:t>
            </a:r>
            <a:r>
              <a:rPr lang="pt-BR" sz="1600" dirty="0" err="1" smtClean="0">
                <a:latin typeface="Courier New" pitchFamily="49" charset="0"/>
                <a:ea typeface="Tahoma" pitchFamily="34" charset="0"/>
                <a:cs typeface="Courier New" pitchFamily="49" charset="0"/>
              </a:rPr>
              <a:t>yi</a:t>
            </a:r>
            <a:r>
              <a:rPr lang="pt-BR" sz="1600" dirty="0" smtClean="0">
                <a:latin typeface="Courier New" pitchFamily="49" charset="0"/>
                <a:ea typeface="Tahoma" pitchFamily="34" charset="0"/>
                <a:cs typeface="Courier New" pitchFamily="49" charset="0"/>
              </a:rPr>
              <a:t> </a:t>
            </a:r>
            <a:r>
              <a:rPr lang="pt-BR" sz="1600" dirty="0">
                <a:latin typeface="Courier New" pitchFamily="49" charset="0"/>
                <a:ea typeface="Tahoma" pitchFamily="34" charset="0"/>
                <a:cs typeface="Courier New" pitchFamily="49" charset="0"/>
              </a:rPr>
              <a:t>= </a:t>
            </a:r>
            <a:r>
              <a:rPr lang="pt-BR" sz="1600" dirty="0" err="1">
                <a:latin typeface="Courier New" pitchFamily="49" charset="0"/>
                <a:ea typeface="Tahoma" pitchFamily="34" charset="0"/>
                <a:cs typeface="Courier New" pitchFamily="49" charset="0"/>
              </a:rPr>
              <a:t>entera</a:t>
            </a:r>
            <a:r>
              <a:rPr lang="pt-BR" sz="1600" dirty="0">
                <a:latin typeface="Courier New" pitchFamily="49" charset="0"/>
                <a:ea typeface="Tahoma" pitchFamily="34" charset="0"/>
                <a:cs typeface="Courier New" pitchFamily="49" charset="0"/>
              </a:rPr>
              <a:t>, para i = 1, </a:t>
            </a:r>
            <a:r>
              <a:rPr lang="pt-BR" sz="1600" dirty="0" smtClean="0">
                <a:latin typeface="Courier New" pitchFamily="49" charset="0"/>
                <a:ea typeface="Tahoma" pitchFamily="34" charset="0"/>
                <a:cs typeface="Courier New" pitchFamily="49" charset="0"/>
              </a:rPr>
              <a:t>2, 3, 4, 5, 6</a:t>
            </a:r>
            <a:endParaRPr lang="es-MX" sz="1600" dirty="0">
              <a:latin typeface="Courier New" pitchFamily="49" charset="0"/>
              <a:ea typeface="Tahoma" pitchFamily="34" charset="0"/>
              <a:cs typeface="Courier New" pitchFamily="49" charset="0"/>
            </a:endParaRPr>
          </a:p>
          <a:p>
            <a:pPr marL="0" indent="0">
              <a:lnSpc>
                <a:spcPct val="150000"/>
              </a:lnSpc>
              <a:spcBef>
                <a:spcPts val="0"/>
              </a:spcBef>
              <a:spcAft>
                <a:spcPts val="600"/>
              </a:spcAft>
              <a:buNone/>
            </a:pPr>
            <a:endParaRPr lang="es-MX" sz="1600" dirty="0" smtClean="0">
              <a:latin typeface="Courier New" pitchFamily="49" charset="0"/>
              <a:ea typeface="Tahoma" pitchFamily="34" charset="0"/>
              <a:cs typeface="Courier New" pitchFamily="49"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342900" indent="-342900">
              <a:lnSpc>
                <a:spcPct val="150000"/>
              </a:lnSpc>
              <a:spcBef>
                <a:spcPts val="0"/>
              </a:spcBef>
              <a:spcAft>
                <a:spcPts val="600"/>
              </a:spcAft>
              <a:buFont typeface="+mj-lt"/>
              <a:buAutoNum type="arabicPeriod"/>
            </a:pP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25454926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1239674" y="1780472"/>
            <a:ext cx="6788710" cy="4140000"/>
          </a:xfrm>
          <a:prstGeom prst="rect">
            <a:avLst/>
          </a:prstGeom>
        </p:spPr>
      </p:pic>
      <p:sp>
        <p:nvSpPr>
          <p:cNvPr id="4" name="Marcador de contenido 2"/>
          <p:cNvSpPr>
            <a:spLocks noGrp="1"/>
          </p:cNvSpPr>
          <p:nvPr>
            <p:ph idx="1"/>
          </p:nvPr>
        </p:nvSpPr>
        <p:spPr>
          <a:xfrm>
            <a:off x="683568" y="692696"/>
            <a:ext cx="7704856" cy="6165304"/>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EJEMPLO </a:t>
            </a:r>
            <a:r>
              <a:rPr lang="es-MX" sz="1800" b="1" dirty="0">
                <a:latin typeface="Tahoma" pitchFamily="34" charset="0"/>
                <a:ea typeface="Tahoma" pitchFamily="34" charset="0"/>
                <a:cs typeface="Tahoma" pitchFamily="34" charset="0"/>
              </a:rPr>
              <a:t>5</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Courier New" pitchFamily="49" charset="0"/>
              <a:ea typeface="Tahoma" pitchFamily="34" charset="0"/>
              <a:cs typeface="Courier New" pitchFamily="49"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342900" indent="-342900">
              <a:lnSpc>
                <a:spcPct val="150000"/>
              </a:lnSpc>
              <a:spcBef>
                <a:spcPts val="0"/>
              </a:spcBef>
              <a:spcAft>
                <a:spcPts val="600"/>
              </a:spcAft>
              <a:buFont typeface="+mj-lt"/>
              <a:buAutoNum type="arabicPeriod"/>
            </a:pP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95533061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PROBLEMA DE LA MOCHILA</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r>
              <a:rPr lang="es-MX" sz="1600" dirty="0" smtClean="0">
                <a:latin typeface="Tahoma" pitchFamily="34" charset="0"/>
                <a:ea typeface="Tahoma" pitchFamily="34" charset="0"/>
                <a:cs typeface="Tahoma" pitchFamily="34" charset="0"/>
              </a:rPr>
              <a:t>Suponga </a:t>
            </a:r>
            <a:r>
              <a:rPr lang="es-MX" sz="1600" dirty="0">
                <a:latin typeface="Tahoma" pitchFamily="34" charset="0"/>
                <a:ea typeface="Tahoma" pitchFamily="34" charset="0"/>
                <a:cs typeface="Tahoma" pitchFamily="34" charset="0"/>
              </a:rPr>
              <a:t>que hay n proyectos y que el costo del proyecto i es c</a:t>
            </a:r>
            <a:r>
              <a:rPr lang="es-MX" sz="1600" baseline="-25000" dirty="0">
                <a:latin typeface="Tahoma" pitchFamily="34" charset="0"/>
                <a:ea typeface="Tahoma" pitchFamily="34" charset="0"/>
                <a:cs typeface="Tahoma" pitchFamily="34" charset="0"/>
              </a:rPr>
              <a:t>i</a:t>
            </a:r>
            <a:r>
              <a:rPr lang="es-MX" sz="1600" dirty="0">
                <a:latin typeface="Tahoma" pitchFamily="34" charset="0"/>
                <a:ea typeface="Tahoma" pitchFamily="34" charset="0"/>
                <a:cs typeface="Tahoma" pitchFamily="34" charset="0"/>
              </a:rPr>
              <a:t>, y que </a:t>
            </a:r>
            <a:r>
              <a:rPr lang="es-MX" sz="1600" dirty="0" smtClean="0">
                <a:latin typeface="Tahoma" pitchFamily="34" charset="0"/>
                <a:ea typeface="Tahoma" pitchFamily="34" charset="0"/>
                <a:cs typeface="Tahoma" pitchFamily="34" charset="0"/>
              </a:rPr>
              <a:t>por otro </a:t>
            </a:r>
            <a:r>
              <a:rPr lang="es-MX" sz="1600" dirty="0">
                <a:latin typeface="Tahoma" pitchFamily="34" charset="0"/>
                <a:ea typeface="Tahoma" pitchFamily="34" charset="0"/>
                <a:cs typeface="Tahoma" pitchFamily="34" charset="0"/>
              </a:rPr>
              <a:t>lado el valor del proyecto es </a:t>
            </a:r>
            <a:r>
              <a:rPr lang="es-MX" sz="1600" dirty="0" err="1">
                <a:latin typeface="Tahoma" pitchFamily="34" charset="0"/>
                <a:ea typeface="Tahoma" pitchFamily="34" charset="0"/>
                <a:cs typeface="Tahoma" pitchFamily="34" charset="0"/>
              </a:rPr>
              <a:t>a</a:t>
            </a:r>
            <a:r>
              <a:rPr lang="es-MX" sz="1600" baseline="-25000" dirty="0" err="1">
                <a:latin typeface="Tahoma" pitchFamily="34" charset="0"/>
                <a:ea typeface="Tahoma" pitchFamily="34" charset="0"/>
                <a:cs typeface="Tahoma" pitchFamily="34" charset="0"/>
              </a:rPr>
              <a:t>i</a:t>
            </a:r>
            <a:r>
              <a:rPr lang="es-MX" sz="1600" dirty="0">
                <a:latin typeface="Tahoma" pitchFamily="34" charset="0"/>
                <a:ea typeface="Tahoma" pitchFamily="34" charset="0"/>
                <a:cs typeface="Tahoma" pitchFamily="34" charset="0"/>
              </a:rPr>
              <a:t> . Cada proyecto se realiza o no, </a:t>
            </a:r>
            <a:r>
              <a:rPr lang="es-MX" sz="1600" dirty="0" smtClean="0">
                <a:latin typeface="Tahoma" pitchFamily="34" charset="0"/>
                <a:ea typeface="Tahoma" pitchFamily="34" charset="0"/>
                <a:cs typeface="Tahoma" pitchFamily="34" charset="0"/>
              </a:rPr>
              <a:t>de manera </a:t>
            </a:r>
            <a:r>
              <a:rPr lang="es-MX" sz="1600" dirty="0">
                <a:latin typeface="Tahoma" pitchFamily="34" charset="0"/>
                <a:ea typeface="Tahoma" pitchFamily="34" charset="0"/>
                <a:cs typeface="Tahoma" pitchFamily="34" charset="0"/>
              </a:rPr>
              <a:t>que no es posible realizar una sólo fracción de él. El </a:t>
            </a:r>
            <a:r>
              <a:rPr lang="es-MX" sz="1600" dirty="0" smtClean="0">
                <a:latin typeface="Tahoma" pitchFamily="34" charset="0"/>
                <a:ea typeface="Tahoma" pitchFamily="34" charset="0"/>
                <a:cs typeface="Tahoma" pitchFamily="34" charset="0"/>
              </a:rPr>
              <a:t>presupuesto disponible </a:t>
            </a:r>
            <a:r>
              <a:rPr lang="es-MX" sz="1600" dirty="0">
                <a:latin typeface="Tahoma" pitchFamily="34" charset="0"/>
                <a:ea typeface="Tahoma" pitchFamily="34" charset="0"/>
                <a:cs typeface="Tahoma" pitchFamily="34" charset="0"/>
              </a:rPr>
              <a:t>es limitado y tiene el valor </a:t>
            </a:r>
            <a:r>
              <a:rPr lang="es-MX" sz="1600" dirty="0" smtClean="0">
                <a:latin typeface="Tahoma" pitchFamily="34" charset="0"/>
                <a:ea typeface="Tahoma" pitchFamily="34" charset="0"/>
                <a:cs typeface="Tahoma" pitchFamily="34" charset="0"/>
              </a:rPr>
              <a:t>b. </a:t>
            </a:r>
          </a:p>
          <a:p>
            <a:pPr marL="0" indent="0">
              <a:lnSpc>
                <a:spcPct val="150000"/>
              </a:lnSpc>
              <a:spcBef>
                <a:spcPts val="0"/>
              </a:spcBef>
              <a:spcAft>
                <a:spcPts val="600"/>
              </a:spcAft>
              <a:buNone/>
            </a:pPr>
            <a:r>
              <a:rPr lang="es-MX" sz="1600" dirty="0" smtClean="0">
                <a:latin typeface="Tahoma" pitchFamily="34" charset="0"/>
                <a:ea typeface="Tahoma" pitchFamily="34" charset="0"/>
                <a:cs typeface="Tahoma" pitchFamily="34" charset="0"/>
              </a:rPr>
              <a:t>El </a:t>
            </a:r>
            <a:r>
              <a:rPr lang="es-MX" sz="1600" dirty="0">
                <a:latin typeface="Tahoma" pitchFamily="34" charset="0"/>
                <a:ea typeface="Tahoma" pitchFamily="34" charset="0"/>
                <a:cs typeface="Tahoma" pitchFamily="34" charset="0"/>
              </a:rPr>
              <a:t>problema de la mochila consiste en elegir un subconjunto de </a:t>
            </a:r>
            <a:r>
              <a:rPr lang="es-MX" sz="1600" dirty="0" smtClean="0">
                <a:latin typeface="Tahoma" pitchFamily="34" charset="0"/>
                <a:ea typeface="Tahoma" pitchFamily="34" charset="0"/>
                <a:cs typeface="Tahoma" pitchFamily="34" charset="0"/>
              </a:rPr>
              <a:t>proyectos que </a:t>
            </a:r>
            <a:r>
              <a:rPr lang="es-MX" sz="1600" dirty="0">
                <a:latin typeface="Tahoma" pitchFamily="34" charset="0"/>
                <a:ea typeface="Tahoma" pitchFamily="34" charset="0"/>
                <a:cs typeface="Tahoma" pitchFamily="34" charset="0"/>
              </a:rPr>
              <a:t>maximice el valor obtenido y que no exceda el presupuesto dado:</a:t>
            </a: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graphicFrame>
        <p:nvGraphicFramePr>
          <p:cNvPr id="3" name="2 Objeto"/>
          <p:cNvGraphicFramePr>
            <a:graphicFrameLocks noChangeAspect="1"/>
          </p:cNvGraphicFramePr>
          <p:nvPr>
            <p:extLst/>
          </p:nvPr>
        </p:nvGraphicFramePr>
        <p:xfrm>
          <a:off x="3563888" y="4077072"/>
          <a:ext cx="1218456" cy="630794"/>
        </p:xfrm>
        <a:graphic>
          <a:graphicData uri="http://schemas.openxmlformats.org/presentationml/2006/ole">
            <mc:AlternateContent xmlns:mc="http://schemas.openxmlformats.org/markup-compatibility/2006">
              <mc:Choice xmlns:v="urn:schemas-microsoft-com:vml" Requires="v">
                <p:oleObj spid="_x0000_s14388" name="Equation" r:id="rId3" imgW="1079280" imgH="558720" progId="Equation.DSMT4">
                  <p:embed/>
                </p:oleObj>
              </mc:Choice>
              <mc:Fallback>
                <p:oleObj name="Equation" r:id="rId3" imgW="1079280" imgH="55872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63888" y="4077072"/>
                        <a:ext cx="1218456" cy="630794"/>
                      </a:xfrm>
                      <a:prstGeom prst="rect">
                        <a:avLst/>
                      </a:prstGeom>
                      <a:noFill/>
                      <a:ln>
                        <a:noFill/>
                      </a:ln>
                    </p:spPr>
                  </p:pic>
                </p:oleObj>
              </mc:Fallback>
            </mc:AlternateContent>
          </a:graphicData>
        </a:graphic>
      </p:graphicFrame>
      <p:graphicFrame>
        <p:nvGraphicFramePr>
          <p:cNvPr id="6" name="5 Objeto"/>
          <p:cNvGraphicFramePr>
            <a:graphicFrameLocks noChangeAspect="1"/>
          </p:cNvGraphicFramePr>
          <p:nvPr>
            <p:extLst/>
          </p:nvPr>
        </p:nvGraphicFramePr>
        <p:xfrm>
          <a:off x="3707904" y="5157192"/>
          <a:ext cx="1074581" cy="648072"/>
        </p:xfrm>
        <a:graphic>
          <a:graphicData uri="http://schemas.openxmlformats.org/presentationml/2006/ole">
            <mc:AlternateContent xmlns:mc="http://schemas.openxmlformats.org/markup-compatibility/2006">
              <mc:Choice xmlns:v="urn:schemas-microsoft-com:vml" Requires="v">
                <p:oleObj spid="_x0000_s14389" name="Equation" r:id="rId5" imgW="927000" imgH="558720" progId="Equation.DSMT4">
                  <p:embed/>
                </p:oleObj>
              </mc:Choice>
              <mc:Fallback>
                <p:oleObj name="Equation" r:id="rId5" imgW="927000" imgH="55872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07904" y="5157192"/>
                        <a:ext cx="1074581" cy="648072"/>
                      </a:xfrm>
                      <a:prstGeom prst="rect">
                        <a:avLst/>
                      </a:prstGeom>
                      <a:noFill/>
                      <a:ln>
                        <a:noFill/>
                      </a:ln>
                    </p:spPr>
                  </p:pic>
                </p:oleObj>
              </mc:Fallback>
            </mc:AlternateContent>
          </a:graphicData>
        </a:graphic>
      </p:graphicFrame>
      <p:sp>
        <p:nvSpPr>
          <p:cNvPr id="7" name="6 CuadroTexto"/>
          <p:cNvSpPr txBox="1"/>
          <p:nvPr/>
        </p:nvSpPr>
        <p:spPr>
          <a:xfrm>
            <a:off x="3491880" y="4725144"/>
            <a:ext cx="556563" cy="369332"/>
          </a:xfrm>
          <a:prstGeom prst="rect">
            <a:avLst/>
          </a:prstGeom>
          <a:noFill/>
        </p:spPr>
        <p:txBody>
          <a:bodyPr wrap="none" rtlCol="0">
            <a:spAutoFit/>
          </a:bodyPr>
          <a:lstStyle/>
          <a:p>
            <a:r>
              <a:rPr lang="es-MX" dirty="0" smtClean="0"/>
              <a:t>s.a.</a:t>
            </a:r>
            <a:endParaRPr lang="es-MX" dirty="0"/>
          </a:p>
        </p:txBody>
      </p:sp>
    </p:spTree>
    <p:extLst>
      <p:ext uri="{BB962C8B-B14F-4D97-AF65-F5344CB8AC3E}">
        <p14:creationId xmlns:p14="http://schemas.microsoft.com/office/powerpoint/2010/main" val="73970033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PROBLEMA DE LA MOCHILA</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r>
              <a:rPr lang="es-MX" sz="1600" dirty="0">
                <a:latin typeface="Tahoma" pitchFamily="34" charset="0"/>
                <a:ea typeface="Tahoma" pitchFamily="34" charset="0"/>
                <a:cs typeface="Tahoma" pitchFamily="34" charset="0"/>
              </a:rPr>
              <a:t>La variable binaria x</a:t>
            </a:r>
            <a:r>
              <a:rPr lang="es-MX" sz="1600" baseline="-25000" dirty="0">
                <a:latin typeface="Tahoma" pitchFamily="34" charset="0"/>
                <a:ea typeface="Tahoma" pitchFamily="34" charset="0"/>
                <a:cs typeface="Tahoma" pitchFamily="34" charset="0"/>
              </a:rPr>
              <a:t>i</a:t>
            </a:r>
            <a:r>
              <a:rPr lang="es-MX" sz="1600" dirty="0">
                <a:latin typeface="Tahoma" pitchFamily="34" charset="0"/>
                <a:ea typeface="Tahoma" pitchFamily="34" charset="0"/>
                <a:cs typeface="Tahoma" pitchFamily="34" charset="0"/>
              </a:rPr>
              <a:t> sirve para determinar cuando el proyecto i es seleccionado: 1 si es seleccionado, y 0 en caso </a:t>
            </a:r>
            <a:r>
              <a:rPr lang="es-MX" sz="1600" dirty="0" smtClean="0">
                <a:latin typeface="Tahoma" pitchFamily="34" charset="0"/>
                <a:ea typeface="Tahoma" pitchFamily="34" charset="0"/>
                <a:cs typeface="Tahoma" pitchFamily="34" charset="0"/>
              </a:rPr>
              <a:t>contrario. Esto es:</a:t>
            </a:r>
          </a:p>
          <a:p>
            <a:pPr marL="0" indent="0">
              <a:lnSpc>
                <a:spcPct val="150000"/>
              </a:lnSpc>
              <a:spcBef>
                <a:spcPts val="0"/>
              </a:spcBef>
              <a:spcAft>
                <a:spcPts val="600"/>
              </a:spcAft>
              <a:buNone/>
            </a:pP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graphicFrame>
        <p:nvGraphicFramePr>
          <p:cNvPr id="8" name="7 Objeto"/>
          <p:cNvGraphicFramePr>
            <a:graphicFrameLocks noChangeAspect="1"/>
          </p:cNvGraphicFramePr>
          <p:nvPr>
            <p:extLst/>
          </p:nvPr>
        </p:nvGraphicFramePr>
        <p:xfrm>
          <a:off x="2339752" y="2636912"/>
          <a:ext cx="3911600" cy="635000"/>
        </p:xfrm>
        <a:graphic>
          <a:graphicData uri="http://schemas.openxmlformats.org/presentationml/2006/ole">
            <mc:AlternateContent xmlns:mc="http://schemas.openxmlformats.org/markup-compatibility/2006">
              <mc:Choice xmlns:v="urn:schemas-microsoft-com:vml" Requires="v">
                <p:oleObj spid="_x0000_s15387" name="Equation" r:id="rId3" imgW="3911400" imgH="634680" progId="Equation.DSMT4">
                  <p:embed/>
                </p:oleObj>
              </mc:Choice>
              <mc:Fallback>
                <p:oleObj name="Equation" r:id="rId3" imgW="3911400" imgH="634680" progId="Equation.DSMT4">
                  <p:embed/>
                  <p:pic>
                    <p:nvPicPr>
                      <p:cNvPr id="0" name=""/>
                      <p:cNvPicPr>
                        <a:picLocks noChangeAspect="1" noChangeArrowheads="1"/>
                      </p:cNvPicPr>
                      <p:nvPr/>
                    </p:nvPicPr>
                    <p:blipFill>
                      <a:blip r:embed="rId4"/>
                      <a:srcRect/>
                      <a:stretch>
                        <a:fillRect/>
                      </a:stretch>
                    </p:blipFill>
                    <p:spPr bwMode="auto">
                      <a:xfrm>
                        <a:off x="2339752" y="2636912"/>
                        <a:ext cx="3911600"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419355751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EJEMPLO </a:t>
            </a:r>
            <a:r>
              <a:rPr lang="es-MX" sz="1800" b="1" dirty="0">
                <a:latin typeface="Tahoma" pitchFamily="34" charset="0"/>
                <a:ea typeface="Tahoma" pitchFamily="34" charset="0"/>
                <a:cs typeface="Tahoma" pitchFamily="34" charset="0"/>
              </a:rPr>
              <a:t>6</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r>
              <a:rPr lang="es-MX" sz="1600" dirty="0" err="1">
                <a:latin typeface="Tahoma" pitchFamily="34" charset="0"/>
                <a:ea typeface="Tahoma" pitchFamily="34" charset="0"/>
                <a:cs typeface="Tahoma" pitchFamily="34" charset="0"/>
              </a:rPr>
              <a:t>StockCo</a:t>
            </a:r>
            <a:r>
              <a:rPr lang="es-MX" sz="1600" dirty="0">
                <a:latin typeface="Tahoma" pitchFamily="34" charset="0"/>
                <a:ea typeface="Tahoma" pitchFamily="34" charset="0"/>
                <a:cs typeface="Tahoma" pitchFamily="34" charset="0"/>
              </a:rPr>
              <a:t> considera cuatro inversiones. La inversión A proporcionará un valor presente neto (VPN) de 16,000 dólares; la inversión B un VPN de 20,000 dólares; la  inversión C un VPN de 12,000 dólares; y la inversión D un VPN de 8,000 dólares. </a:t>
            </a:r>
          </a:p>
          <a:p>
            <a:pPr marL="0" indent="0">
              <a:lnSpc>
                <a:spcPct val="150000"/>
              </a:lnSpc>
              <a:spcBef>
                <a:spcPts val="0"/>
              </a:spcBef>
              <a:spcAft>
                <a:spcPts val="600"/>
              </a:spcAft>
              <a:buNone/>
            </a:pPr>
            <a:r>
              <a:rPr lang="es-MX" sz="1600" dirty="0">
                <a:latin typeface="Tahoma" pitchFamily="34" charset="0"/>
                <a:ea typeface="Tahoma" pitchFamily="34" charset="0"/>
                <a:cs typeface="Tahoma" pitchFamily="34" charset="0"/>
              </a:rPr>
              <a:t>Cada inversión requiere cierto flujo de caja en el momento actual; la inversión A requiere 5,000 dólares; la inversión B requiere 7,000 dólares; la inversión C requiere 4,000 dólares; y la inversión D requiere 3,000 dólares. Se disponen de 14,000 dólares iniciales para la inversión. </a:t>
            </a:r>
            <a:r>
              <a:rPr lang="es-MX" sz="1600" dirty="0" smtClean="0">
                <a:latin typeface="Tahoma" pitchFamily="34" charset="0"/>
                <a:ea typeface="Tahoma" pitchFamily="34" charset="0"/>
                <a:cs typeface="Tahoma" pitchFamily="34" charset="0"/>
              </a:rPr>
              <a:t>Se </a:t>
            </a:r>
            <a:r>
              <a:rPr lang="es-MX" sz="1600" dirty="0">
                <a:latin typeface="Tahoma" pitchFamily="34" charset="0"/>
                <a:ea typeface="Tahoma" pitchFamily="34" charset="0"/>
                <a:cs typeface="Tahoma" pitchFamily="34" charset="0"/>
              </a:rPr>
              <a:t>tienen las siguientes consideraciones </a:t>
            </a:r>
            <a:r>
              <a:rPr lang="es-MX" sz="1600" dirty="0" smtClean="0">
                <a:latin typeface="Tahoma" pitchFamily="34" charset="0"/>
                <a:ea typeface="Tahoma" pitchFamily="34" charset="0"/>
                <a:cs typeface="Tahoma" pitchFamily="34" charset="0"/>
              </a:rPr>
              <a:t>adicionales: </a:t>
            </a:r>
            <a:endParaRPr lang="es-MX" sz="1600" dirty="0">
              <a:latin typeface="Tahoma" pitchFamily="34" charset="0"/>
              <a:ea typeface="Tahoma" pitchFamily="34" charset="0"/>
              <a:cs typeface="Tahoma" pitchFamily="34" charset="0"/>
            </a:endParaRPr>
          </a:p>
          <a:p>
            <a:pPr marL="342900" indent="-342900">
              <a:lnSpc>
                <a:spcPct val="150000"/>
              </a:lnSpc>
              <a:spcBef>
                <a:spcPts val="0"/>
              </a:spcBef>
              <a:spcAft>
                <a:spcPts val="600"/>
              </a:spcAft>
              <a:buFont typeface="+mj-lt"/>
              <a:buAutoNum type="arabicPeriod"/>
            </a:pPr>
            <a:r>
              <a:rPr lang="es-MX" sz="1600" dirty="0">
                <a:latin typeface="Tahoma" pitchFamily="34" charset="0"/>
                <a:ea typeface="Tahoma" pitchFamily="34" charset="0"/>
                <a:cs typeface="Tahoma" pitchFamily="34" charset="0"/>
              </a:rPr>
              <a:t>Es posible invertir cuando mucho en 2 proyectos.</a:t>
            </a:r>
          </a:p>
          <a:p>
            <a:pPr marL="342900" indent="-342900">
              <a:lnSpc>
                <a:spcPct val="150000"/>
              </a:lnSpc>
              <a:spcBef>
                <a:spcPts val="0"/>
              </a:spcBef>
              <a:spcAft>
                <a:spcPts val="600"/>
              </a:spcAft>
              <a:buFont typeface="+mj-lt"/>
              <a:buAutoNum type="arabicPeriod"/>
            </a:pPr>
            <a:r>
              <a:rPr lang="es-MX" sz="1600" dirty="0">
                <a:latin typeface="Tahoma" pitchFamily="34" charset="0"/>
                <a:ea typeface="Tahoma" pitchFamily="34" charset="0"/>
                <a:cs typeface="Tahoma" pitchFamily="34" charset="0"/>
              </a:rPr>
              <a:t>Si invierte en B, entonces también debe invertir en A. </a:t>
            </a:r>
            <a:endParaRPr lang="es-MX" sz="1600" dirty="0" smtClean="0">
              <a:latin typeface="Tahoma" pitchFamily="34" charset="0"/>
              <a:ea typeface="Tahoma" pitchFamily="34" charset="0"/>
              <a:cs typeface="Tahoma" pitchFamily="34" charset="0"/>
            </a:endParaRPr>
          </a:p>
          <a:p>
            <a:pPr marL="342900" indent="-342900">
              <a:lnSpc>
                <a:spcPct val="150000"/>
              </a:lnSpc>
              <a:spcBef>
                <a:spcPts val="0"/>
              </a:spcBef>
              <a:spcAft>
                <a:spcPts val="600"/>
              </a:spcAft>
              <a:buFont typeface="+mj-lt"/>
              <a:buAutoNum type="arabicPeriod"/>
            </a:pPr>
            <a:r>
              <a:rPr lang="es-MX" sz="1600" dirty="0">
                <a:latin typeface="Tahoma" pitchFamily="34" charset="0"/>
                <a:ea typeface="Tahoma" pitchFamily="34" charset="0"/>
                <a:cs typeface="Tahoma" pitchFamily="34" charset="0"/>
              </a:rPr>
              <a:t>Si invierte en B, entonces no puede invertir en D.</a:t>
            </a:r>
          </a:p>
          <a:p>
            <a:pPr marL="0" indent="0">
              <a:lnSpc>
                <a:spcPct val="150000"/>
              </a:lnSpc>
              <a:spcBef>
                <a:spcPts val="0"/>
              </a:spcBef>
              <a:spcAft>
                <a:spcPts val="600"/>
              </a:spcAft>
              <a:buNone/>
            </a:pPr>
            <a:r>
              <a:rPr lang="es-MX" sz="1600" dirty="0">
                <a:latin typeface="Tahoma" pitchFamily="34" charset="0"/>
                <a:ea typeface="Tahoma" pitchFamily="34" charset="0"/>
                <a:cs typeface="Tahoma" pitchFamily="34" charset="0"/>
              </a:rPr>
              <a:t>Formule y resuelva un modelo para maximizar el VPN obtenido por  </a:t>
            </a:r>
            <a:r>
              <a:rPr lang="es-MX" sz="1600" dirty="0" err="1">
                <a:latin typeface="Tahoma" pitchFamily="34" charset="0"/>
                <a:ea typeface="Tahoma" pitchFamily="34" charset="0"/>
                <a:cs typeface="Tahoma" pitchFamily="34" charset="0"/>
              </a:rPr>
              <a:t>StockCo</a:t>
            </a:r>
            <a:r>
              <a:rPr lang="es-MX" sz="1600" dirty="0">
                <a:latin typeface="Tahoma" pitchFamily="34" charset="0"/>
                <a:ea typeface="Tahoma" pitchFamily="34" charset="0"/>
                <a:cs typeface="Tahoma" pitchFamily="34" charset="0"/>
              </a:rPr>
              <a:t>.</a:t>
            </a:r>
          </a:p>
          <a:p>
            <a:pPr marL="342900" indent="-342900">
              <a:lnSpc>
                <a:spcPct val="150000"/>
              </a:lnSpc>
              <a:spcBef>
                <a:spcPts val="0"/>
              </a:spcBef>
              <a:spcAft>
                <a:spcPts val="600"/>
              </a:spcAft>
              <a:buFont typeface="+mj-lt"/>
              <a:buAutoNum type="arabicPeriod"/>
            </a:pP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6237435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755576" y="836712"/>
            <a:ext cx="7632848" cy="5501319"/>
          </a:xfrm>
        </p:spPr>
        <p:txBody>
          <a:bodyPr>
            <a:noAutofit/>
          </a:bodyPr>
          <a:lstStyle/>
          <a:p>
            <a:pPr marL="0" indent="0" algn="r">
              <a:buNone/>
            </a:pPr>
            <a:endParaRPr lang="es-MX" sz="1400" b="1" dirty="0" smtClean="0">
              <a:latin typeface="Tahoma" pitchFamily="34" charset="0"/>
              <a:ea typeface="Tahoma" pitchFamily="34" charset="0"/>
              <a:cs typeface="Tahoma" pitchFamily="34" charset="0"/>
            </a:endParaRPr>
          </a:p>
          <a:p>
            <a:pPr marL="0" indent="0" algn="r">
              <a:buNone/>
            </a:pPr>
            <a:endParaRPr lang="es-MX" sz="1400" b="1" dirty="0">
              <a:latin typeface="Tahoma" pitchFamily="34" charset="0"/>
              <a:ea typeface="Tahoma" pitchFamily="34" charset="0"/>
              <a:cs typeface="Tahoma" pitchFamily="34" charset="0"/>
            </a:endParaRPr>
          </a:p>
          <a:p>
            <a:pPr marL="0" indent="0" algn="r">
              <a:buNone/>
            </a:pPr>
            <a:endParaRPr lang="es-MX" sz="1400" b="1" dirty="0" smtClean="0">
              <a:latin typeface="Tahoma" pitchFamily="34" charset="0"/>
              <a:ea typeface="Tahoma" pitchFamily="34" charset="0"/>
              <a:cs typeface="Tahoma" pitchFamily="34" charset="0"/>
            </a:endParaRPr>
          </a:p>
          <a:p>
            <a:pPr marL="0" indent="0" algn="r">
              <a:buNone/>
            </a:pPr>
            <a:endParaRPr lang="es-MX" sz="1400" b="1" dirty="0">
              <a:latin typeface="Tahoma" pitchFamily="34" charset="0"/>
              <a:ea typeface="Tahoma" pitchFamily="34" charset="0"/>
              <a:cs typeface="Tahoma" pitchFamily="34" charset="0"/>
            </a:endParaRPr>
          </a:p>
          <a:p>
            <a:pPr marL="0" indent="0" algn="r">
              <a:buNone/>
            </a:pPr>
            <a:endParaRPr lang="es-MX" sz="1400" b="1" dirty="0" smtClean="0">
              <a:latin typeface="Tahoma" pitchFamily="34" charset="0"/>
              <a:ea typeface="Tahoma" pitchFamily="34" charset="0"/>
              <a:cs typeface="Tahoma" pitchFamily="34" charset="0"/>
            </a:endParaRPr>
          </a:p>
          <a:p>
            <a:pPr marL="0" indent="0" algn="r">
              <a:buNone/>
            </a:pPr>
            <a:endParaRPr lang="es-MX" sz="1400" b="1" dirty="0" smtClean="0">
              <a:latin typeface="Tahoma" pitchFamily="34" charset="0"/>
              <a:ea typeface="Tahoma" pitchFamily="34" charset="0"/>
              <a:cs typeface="Tahoma" pitchFamily="34" charset="0"/>
            </a:endParaRPr>
          </a:p>
          <a:p>
            <a:pPr marL="0" indent="0" algn="ctr">
              <a:buNone/>
            </a:pPr>
            <a:r>
              <a:rPr lang="es-MX" sz="2800" b="1" dirty="0" smtClean="0">
                <a:solidFill>
                  <a:srgbClr val="00B050"/>
                </a:solidFill>
                <a:latin typeface="Tahoma" pitchFamily="34" charset="0"/>
                <a:ea typeface="Tahoma" pitchFamily="34" charset="0"/>
                <a:cs typeface="Tahoma" pitchFamily="34" charset="0"/>
              </a:rPr>
              <a:t>Sistemas de Ingeniería Civil I</a:t>
            </a:r>
          </a:p>
          <a:p>
            <a:pPr marL="0" indent="0" algn="ctr">
              <a:buNone/>
            </a:pPr>
            <a:r>
              <a:rPr lang="es-MX" b="1" dirty="0" smtClean="0">
                <a:solidFill>
                  <a:srgbClr val="00B050"/>
                </a:solidFill>
                <a:latin typeface="Tahoma" pitchFamily="34" charset="0"/>
                <a:ea typeface="Tahoma" pitchFamily="34" charset="0"/>
                <a:cs typeface="Tahoma" pitchFamily="34" charset="0"/>
              </a:rPr>
              <a:t>Tema</a:t>
            </a:r>
            <a:r>
              <a:rPr lang="es-MX" b="1" dirty="0">
                <a:solidFill>
                  <a:srgbClr val="00B050"/>
                </a:solidFill>
                <a:latin typeface="Tahoma" pitchFamily="34" charset="0"/>
                <a:ea typeface="Tahoma" pitchFamily="34" charset="0"/>
                <a:cs typeface="Tahoma" pitchFamily="34" charset="0"/>
              </a:rPr>
              <a:t>: Problemas de modelación y solución</a:t>
            </a:r>
            <a:br>
              <a:rPr lang="es-MX" b="1" dirty="0">
                <a:solidFill>
                  <a:srgbClr val="00B050"/>
                </a:solidFill>
                <a:latin typeface="Tahoma" pitchFamily="34" charset="0"/>
                <a:ea typeface="Tahoma" pitchFamily="34" charset="0"/>
                <a:cs typeface="Tahoma" pitchFamily="34" charset="0"/>
              </a:rPr>
            </a:br>
            <a:r>
              <a:rPr lang="es-MX" b="1" dirty="0">
                <a:solidFill>
                  <a:srgbClr val="00B050"/>
                </a:solidFill>
                <a:latin typeface="Tahoma" pitchFamily="34" charset="0"/>
                <a:ea typeface="Tahoma" pitchFamily="34" charset="0"/>
                <a:cs typeface="Tahoma" pitchFamily="34" charset="0"/>
              </a:rPr>
              <a:t>con software </a:t>
            </a:r>
            <a:r>
              <a:rPr lang="es-MX" b="1" dirty="0" smtClean="0">
                <a:solidFill>
                  <a:srgbClr val="00B050"/>
                </a:solidFill>
                <a:latin typeface="Tahoma" pitchFamily="34" charset="0"/>
                <a:ea typeface="Tahoma" pitchFamily="34" charset="0"/>
                <a:cs typeface="Tahoma" pitchFamily="34" charset="0"/>
              </a:rPr>
              <a:t>LINDO</a:t>
            </a:r>
          </a:p>
          <a:p>
            <a:pPr marL="0" indent="0" algn="ctr">
              <a:buNone/>
            </a:pPr>
            <a:endParaRPr lang="es-MX" b="1" dirty="0">
              <a:solidFill>
                <a:srgbClr val="00B050"/>
              </a:solidFill>
              <a:latin typeface="Tahoma" pitchFamily="34" charset="0"/>
              <a:ea typeface="Tahoma" pitchFamily="34" charset="0"/>
              <a:cs typeface="Tahoma" pitchFamily="34" charset="0"/>
            </a:endParaRPr>
          </a:p>
          <a:p>
            <a:pPr marL="0" indent="0" algn="ctr">
              <a:buNone/>
            </a:pPr>
            <a:endParaRPr lang="es-MX" b="1" dirty="0" smtClean="0">
              <a:solidFill>
                <a:srgbClr val="00B050"/>
              </a:solidFill>
              <a:latin typeface="Tahoma" pitchFamily="34" charset="0"/>
              <a:ea typeface="Tahoma" pitchFamily="34" charset="0"/>
              <a:cs typeface="Tahoma" pitchFamily="34" charset="0"/>
            </a:endParaRPr>
          </a:p>
          <a:p>
            <a:pPr marL="0" indent="0" algn="ctr">
              <a:buNone/>
            </a:pPr>
            <a:r>
              <a:rPr lang="es-MX" b="1" dirty="0" smtClean="0">
                <a:solidFill>
                  <a:srgbClr val="00B050"/>
                </a:solidFill>
                <a:latin typeface="Tahoma" pitchFamily="34" charset="0"/>
                <a:ea typeface="Tahoma" pitchFamily="34" charset="0"/>
                <a:cs typeface="Tahoma" pitchFamily="34" charset="0"/>
              </a:rPr>
              <a:t>(Instructor)</a:t>
            </a:r>
          </a:p>
          <a:p>
            <a:pPr marL="0" indent="0" algn="just">
              <a:buNone/>
            </a:pPr>
            <a:endParaRPr lang="es-MX" sz="1400" b="1" dirty="0">
              <a:latin typeface="Tahoma" pitchFamily="34" charset="0"/>
              <a:ea typeface="Tahoma" pitchFamily="34" charset="0"/>
              <a:cs typeface="Tahoma" pitchFamily="34" charset="0"/>
            </a:endParaRPr>
          </a:p>
          <a:p>
            <a:pPr marL="0" indent="0" algn="just">
              <a:buNone/>
            </a:pPr>
            <a:endParaRPr lang="es-MX" sz="1400"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318751415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6165304"/>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EJEMPLO </a:t>
            </a:r>
            <a:r>
              <a:rPr lang="es-MX" sz="1800" b="1" dirty="0">
                <a:latin typeface="Tahoma" pitchFamily="34" charset="0"/>
                <a:ea typeface="Tahoma" pitchFamily="34" charset="0"/>
                <a:cs typeface="Tahoma" pitchFamily="34" charset="0"/>
              </a:rPr>
              <a:t>6</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342900" indent="-342900">
              <a:lnSpc>
                <a:spcPct val="150000"/>
              </a:lnSpc>
              <a:spcBef>
                <a:spcPts val="0"/>
              </a:spcBef>
              <a:spcAft>
                <a:spcPts val="600"/>
              </a:spcAft>
              <a:buAutoNum type="arabicParenR"/>
            </a:pPr>
            <a:r>
              <a:rPr lang="es-MX" sz="1600" dirty="0" smtClean="0">
                <a:latin typeface="Tahoma" pitchFamily="34" charset="0"/>
                <a:ea typeface="Tahoma" pitchFamily="34" charset="0"/>
                <a:cs typeface="Tahoma" pitchFamily="34" charset="0"/>
              </a:rPr>
              <a:t>Variables </a:t>
            </a:r>
            <a:r>
              <a:rPr lang="es-MX" sz="1600" dirty="0">
                <a:latin typeface="Tahoma" pitchFamily="34" charset="0"/>
                <a:ea typeface="Tahoma" pitchFamily="34" charset="0"/>
                <a:cs typeface="Tahoma" pitchFamily="34" charset="0"/>
              </a:rPr>
              <a:t>de </a:t>
            </a:r>
            <a:r>
              <a:rPr lang="es-MX" sz="1600" dirty="0" smtClean="0">
                <a:latin typeface="Tahoma" pitchFamily="34" charset="0"/>
                <a:ea typeface="Tahoma" pitchFamily="34" charset="0"/>
                <a:cs typeface="Tahoma" pitchFamily="34" charset="0"/>
              </a:rPr>
              <a:t>decisión</a:t>
            </a:r>
          </a:p>
          <a:p>
            <a:pPr marL="0" indent="0">
              <a:lnSpc>
                <a:spcPct val="150000"/>
              </a:lnSpc>
              <a:spcBef>
                <a:spcPts val="0"/>
              </a:spcBef>
              <a:spcAft>
                <a:spcPts val="600"/>
              </a:spcAft>
              <a:buNone/>
            </a:pPr>
            <a:endParaRPr lang="es-MX" sz="1050"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400"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400" dirty="0">
              <a:latin typeface="Tahoma" pitchFamily="34" charset="0"/>
              <a:ea typeface="Tahoma" pitchFamily="34" charset="0"/>
              <a:cs typeface="Tahoma" pitchFamily="34" charset="0"/>
            </a:endParaRPr>
          </a:p>
          <a:p>
            <a:pPr marL="342900" indent="-342900">
              <a:lnSpc>
                <a:spcPct val="150000"/>
              </a:lnSpc>
              <a:spcBef>
                <a:spcPts val="0"/>
              </a:spcBef>
              <a:spcAft>
                <a:spcPts val="600"/>
              </a:spcAft>
              <a:buFont typeface="+mj-lt"/>
              <a:buAutoNum type="arabicParenR" startAt="2"/>
            </a:pPr>
            <a:r>
              <a:rPr lang="es-MX" sz="1600" dirty="0" smtClean="0">
                <a:latin typeface="Tahoma" pitchFamily="34" charset="0"/>
                <a:ea typeface="Tahoma" pitchFamily="34" charset="0"/>
                <a:cs typeface="Tahoma" pitchFamily="34" charset="0"/>
              </a:rPr>
              <a:t>Función </a:t>
            </a:r>
            <a:r>
              <a:rPr lang="es-MX" sz="1600" dirty="0">
                <a:latin typeface="Tahoma" pitchFamily="34" charset="0"/>
                <a:ea typeface="Tahoma" pitchFamily="34" charset="0"/>
                <a:cs typeface="Tahoma" pitchFamily="34" charset="0"/>
              </a:rPr>
              <a:t>objetivo </a:t>
            </a:r>
          </a:p>
          <a:p>
            <a:pPr marL="0" indent="0">
              <a:lnSpc>
                <a:spcPct val="150000"/>
              </a:lnSpc>
              <a:spcBef>
                <a:spcPts val="0"/>
              </a:spcBef>
              <a:spcAft>
                <a:spcPts val="600"/>
              </a:spcAft>
              <a:buNone/>
            </a:pPr>
            <a:r>
              <a:rPr lang="es-MX" sz="1600" dirty="0" smtClean="0">
                <a:latin typeface="Courier New" pitchFamily="49" charset="0"/>
                <a:ea typeface="Tahoma" pitchFamily="34" charset="0"/>
                <a:cs typeface="Courier New" pitchFamily="49" charset="0"/>
              </a:rPr>
              <a:t>	Max </a:t>
            </a:r>
            <a:r>
              <a:rPr lang="es-MX" sz="1600" dirty="0">
                <a:latin typeface="Courier New" pitchFamily="49" charset="0"/>
                <a:ea typeface="Tahoma" pitchFamily="34" charset="0"/>
                <a:cs typeface="Courier New" pitchFamily="49" charset="0"/>
              </a:rPr>
              <a:t>z = 16,000 </a:t>
            </a:r>
            <a:r>
              <a:rPr lang="es-MX" sz="1600" dirty="0" err="1">
                <a:latin typeface="Courier New" pitchFamily="49" charset="0"/>
                <a:ea typeface="Tahoma" pitchFamily="34" charset="0"/>
                <a:cs typeface="Courier New" pitchFamily="49" charset="0"/>
              </a:rPr>
              <a:t>xA</a:t>
            </a:r>
            <a:r>
              <a:rPr lang="es-MX" sz="1600" dirty="0">
                <a:latin typeface="Courier New" pitchFamily="49" charset="0"/>
                <a:ea typeface="Tahoma" pitchFamily="34" charset="0"/>
                <a:cs typeface="Courier New" pitchFamily="49" charset="0"/>
              </a:rPr>
              <a:t> + 20,000 </a:t>
            </a:r>
            <a:r>
              <a:rPr lang="es-MX" sz="1600" dirty="0" err="1">
                <a:latin typeface="Courier New" pitchFamily="49" charset="0"/>
                <a:ea typeface="Tahoma" pitchFamily="34" charset="0"/>
                <a:cs typeface="Courier New" pitchFamily="49" charset="0"/>
              </a:rPr>
              <a:t>xB</a:t>
            </a:r>
            <a:r>
              <a:rPr lang="es-MX" sz="1600" dirty="0">
                <a:latin typeface="Courier New" pitchFamily="49" charset="0"/>
                <a:ea typeface="Tahoma" pitchFamily="34" charset="0"/>
                <a:cs typeface="Courier New" pitchFamily="49" charset="0"/>
              </a:rPr>
              <a:t> + 12,000 </a:t>
            </a:r>
            <a:r>
              <a:rPr lang="es-MX" sz="1600" dirty="0" err="1">
                <a:latin typeface="Courier New" pitchFamily="49" charset="0"/>
                <a:ea typeface="Tahoma" pitchFamily="34" charset="0"/>
                <a:cs typeface="Courier New" pitchFamily="49" charset="0"/>
              </a:rPr>
              <a:t>xC</a:t>
            </a:r>
            <a:r>
              <a:rPr lang="es-MX" sz="1600" dirty="0">
                <a:latin typeface="Courier New" pitchFamily="49" charset="0"/>
                <a:ea typeface="Tahoma" pitchFamily="34" charset="0"/>
                <a:cs typeface="Courier New" pitchFamily="49" charset="0"/>
              </a:rPr>
              <a:t> + 8,000 </a:t>
            </a:r>
            <a:r>
              <a:rPr lang="es-MX" sz="1600" dirty="0" err="1">
                <a:latin typeface="Courier New" pitchFamily="49" charset="0"/>
                <a:ea typeface="Tahoma" pitchFamily="34" charset="0"/>
                <a:cs typeface="Courier New" pitchFamily="49" charset="0"/>
              </a:rPr>
              <a:t>xD</a:t>
            </a:r>
            <a:endParaRPr lang="es-MX" sz="1600" dirty="0">
              <a:latin typeface="Courier New" pitchFamily="49" charset="0"/>
              <a:ea typeface="Tahoma" pitchFamily="34" charset="0"/>
              <a:cs typeface="Courier New" pitchFamily="49" charset="0"/>
            </a:endParaRPr>
          </a:p>
          <a:p>
            <a:pPr marL="342900" indent="-342900">
              <a:lnSpc>
                <a:spcPct val="150000"/>
              </a:lnSpc>
              <a:spcBef>
                <a:spcPts val="0"/>
              </a:spcBef>
              <a:spcAft>
                <a:spcPts val="600"/>
              </a:spcAft>
              <a:buFont typeface="+mj-lt"/>
              <a:buAutoNum type="arabicParenR" startAt="3"/>
            </a:pPr>
            <a:r>
              <a:rPr lang="es-MX" sz="1600" dirty="0" smtClean="0">
                <a:latin typeface="Tahoma" pitchFamily="34" charset="0"/>
                <a:ea typeface="Tahoma" pitchFamily="34" charset="0"/>
                <a:cs typeface="Tahoma" pitchFamily="34" charset="0"/>
              </a:rPr>
              <a:t>Restricciones </a:t>
            </a:r>
            <a:endParaRPr lang="es-MX" sz="1600"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r>
              <a:rPr lang="es-MX" sz="1600" dirty="0" smtClean="0">
                <a:latin typeface="Courier New" pitchFamily="49" charset="0"/>
                <a:ea typeface="Tahoma" pitchFamily="34" charset="0"/>
                <a:cs typeface="Courier New" pitchFamily="49" charset="0"/>
              </a:rPr>
              <a:t>	5,000 </a:t>
            </a:r>
            <a:r>
              <a:rPr lang="es-MX" sz="1600" dirty="0" err="1">
                <a:latin typeface="Courier New" pitchFamily="49" charset="0"/>
                <a:ea typeface="Tahoma" pitchFamily="34" charset="0"/>
                <a:cs typeface="Courier New" pitchFamily="49" charset="0"/>
              </a:rPr>
              <a:t>xA</a:t>
            </a:r>
            <a:r>
              <a:rPr lang="es-MX" sz="1600" dirty="0">
                <a:latin typeface="Courier New" pitchFamily="49" charset="0"/>
                <a:ea typeface="Tahoma" pitchFamily="34" charset="0"/>
                <a:cs typeface="Courier New" pitchFamily="49" charset="0"/>
              </a:rPr>
              <a:t> + 7,000 </a:t>
            </a:r>
            <a:r>
              <a:rPr lang="es-MX" sz="1600" dirty="0" err="1">
                <a:latin typeface="Courier New" pitchFamily="49" charset="0"/>
                <a:ea typeface="Tahoma" pitchFamily="34" charset="0"/>
                <a:cs typeface="Courier New" pitchFamily="49" charset="0"/>
              </a:rPr>
              <a:t>xB</a:t>
            </a:r>
            <a:r>
              <a:rPr lang="es-MX" sz="1600" dirty="0">
                <a:latin typeface="Courier New" pitchFamily="49" charset="0"/>
                <a:ea typeface="Tahoma" pitchFamily="34" charset="0"/>
                <a:cs typeface="Courier New" pitchFamily="49" charset="0"/>
              </a:rPr>
              <a:t> + 4,000 </a:t>
            </a:r>
            <a:r>
              <a:rPr lang="es-MX" sz="1600" dirty="0" err="1">
                <a:latin typeface="Courier New" pitchFamily="49" charset="0"/>
                <a:ea typeface="Tahoma" pitchFamily="34" charset="0"/>
                <a:cs typeface="Courier New" pitchFamily="49" charset="0"/>
              </a:rPr>
              <a:t>xC</a:t>
            </a:r>
            <a:r>
              <a:rPr lang="es-MX" sz="1600" dirty="0">
                <a:latin typeface="Courier New" pitchFamily="49" charset="0"/>
                <a:ea typeface="Tahoma" pitchFamily="34" charset="0"/>
                <a:cs typeface="Courier New" pitchFamily="49" charset="0"/>
              </a:rPr>
              <a:t> + 3,000 </a:t>
            </a:r>
            <a:r>
              <a:rPr lang="es-MX" sz="1600" dirty="0" err="1">
                <a:latin typeface="Courier New" pitchFamily="49" charset="0"/>
                <a:ea typeface="Tahoma" pitchFamily="34" charset="0"/>
                <a:cs typeface="Courier New" pitchFamily="49" charset="0"/>
              </a:rPr>
              <a:t>xD</a:t>
            </a:r>
            <a:r>
              <a:rPr lang="es-MX" sz="1600" dirty="0">
                <a:latin typeface="Courier New" pitchFamily="49" charset="0"/>
                <a:ea typeface="Tahoma" pitchFamily="34" charset="0"/>
                <a:cs typeface="Courier New" pitchFamily="49" charset="0"/>
              </a:rPr>
              <a:t>  ≤ 14,000</a:t>
            </a:r>
          </a:p>
          <a:p>
            <a:pPr marL="0" indent="0">
              <a:lnSpc>
                <a:spcPct val="150000"/>
              </a:lnSpc>
              <a:spcBef>
                <a:spcPts val="0"/>
              </a:spcBef>
              <a:spcAft>
                <a:spcPts val="600"/>
              </a:spcAft>
              <a:buNone/>
            </a:pPr>
            <a:r>
              <a:rPr lang="es-MX" sz="1600" dirty="0" smtClean="0">
                <a:latin typeface="Courier New" pitchFamily="49" charset="0"/>
                <a:ea typeface="Tahoma" pitchFamily="34" charset="0"/>
                <a:cs typeface="Courier New" pitchFamily="49" charset="0"/>
              </a:rPr>
              <a:t>	</a:t>
            </a:r>
            <a:r>
              <a:rPr lang="es-MX" sz="1600" dirty="0" err="1" smtClean="0">
                <a:latin typeface="Courier New" pitchFamily="49" charset="0"/>
                <a:ea typeface="Tahoma" pitchFamily="34" charset="0"/>
                <a:cs typeface="Courier New" pitchFamily="49" charset="0"/>
              </a:rPr>
              <a:t>xA</a:t>
            </a:r>
            <a:r>
              <a:rPr lang="es-MX" sz="1600" dirty="0" smtClean="0">
                <a:latin typeface="Courier New" pitchFamily="49" charset="0"/>
                <a:ea typeface="Tahoma" pitchFamily="34" charset="0"/>
                <a:cs typeface="Courier New" pitchFamily="49" charset="0"/>
              </a:rPr>
              <a:t> </a:t>
            </a:r>
            <a:r>
              <a:rPr lang="es-MX" sz="1600" dirty="0">
                <a:latin typeface="Courier New" pitchFamily="49" charset="0"/>
                <a:ea typeface="Tahoma" pitchFamily="34" charset="0"/>
                <a:cs typeface="Courier New" pitchFamily="49" charset="0"/>
              </a:rPr>
              <a:t>+ </a:t>
            </a:r>
            <a:r>
              <a:rPr lang="es-MX" sz="1600" dirty="0" err="1">
                <a:latin typeface="Courier New" pitchFamily="49" charset="0"/>
                <a:ea typeface="Tahoma" pitchFamily="34" charset="0"/>
                <a:cs typeface="Courier New" pitchFamily="49" charset="0"/>
              </a:rPr>
              <a:t>xB</a:t>
            </a:r>
            <a:r>
              <a:rPr lang="es-MX" sz="1600" dirty="0">
                <a:latin typeface="Courier New" pitchFamily="49" charset="0"/>
                <a:ea typeface="Tahoma" pitchFamily="34" charset="0"/>
                <a:cs typeface="Courier New" pitchFamily="49" charset="0"/>
              </a:rPr>
              <a:t> + </a:t>
            </a:r>
            <a:r>
              <a:rPr lang="es-MX" sz="1600" dirty="0" err="1">
                <a:latin typeface="Courier New" pitchFamily="49" charset="0"/>
                <a:ea typeface="Tahoma" pitchFamily="34" charset="0"/>
                <a:cs typeface="Courier New" pitchFamily="49" charset="0"/>
              </a:rPr>
              <a:t>xC</a:t>
            </a:r>
            <a:r>
              <a:rPr lang="es-MX" sz="1600" dirty="0">
                <a:latin typeface="Courier New" pitchFamily="49" charset="0"/>
                <a:ea typeface="Tahoma" pitchFamily="34" charset="0"/>
                <a:cs typeface="Courier New" pitchFamily="49" charset="0"/>
              </a:rPr>
              <a:t> + </a:t>
            </a:r>
            <a:r>
              <a:rPr lang="es-MX" sz="1600" dirty="0" err="1">
                <a:latin typeface="Courier New" pitchFamily="49" charset="0"/>
                <a:ea typeface="Tahoma" pitchFamily="34" charset="0"/>
                <a:cs typeface="Courier New" pitchFamily="49" charset="0"/>
              </a:rPr>
              <a:t>xD</a:t>
            </a:r>
            <a:r>
              <a:rPr lang="es-MX" sz="1600" dirty="0">
                <a:latin typeface="Courier New" pitchFamily="49" charset="0"/>
                <a:ea typeface="Tahoma" pitchFamily="34" charset="0"/>
                <a:cs typeface="Courier New" pitchFamily="49" charset="0"/>
              </a:rPr>
              <a:t>  ≤ </a:t>
            </a:r>
            <a:r>
              <a:rPr lang="es-MX" sz="1600" dirty="0" smtClean="0">
                <a:latin typeface="Courier New" pitchFamily="49" charset="0"/>
                <a:ea typeface="Tahoma" pitchFamily="34" charset="0"/>
                <a:cs typeface="Courier New" pitchFamily="49" charset="0"/>
              </a:rPr>
              <a:t>2</a:t>
            </a:r>
          </a:p>
          <a:p>
            <a:pPr marL="0" indent="0">
              <a:lnSpc>
                <a:spcPct val="150000"/>
              </a:lnSpc>
              <a:spcBef>
                <a:spcPts val="0"/>
              </a:spcBef>
              <a:spcAft>
                <a:spcPts val="600"/>
              </a:spcAft>
              <a:buNone/>
            </a:pPr>
            <a:r>
              <a:rPr lang="es-MX" sz="1600" dirty="0" smtClean="0">
                <a:latin typeface="Courier New" pitchFamily="49" charset="0"/>
                <a:ea typeface="Tahoma" pitchFamily="34" charset="0"/>
                <a:cs typeface="Courier New" pitchFamily="49" charset="0"/>
              </a:rPr>
              <a:t>	</a:t>
            </a:r>
            <a:r>
              <a:rPr lang="es-MX" sz="1600" dirty="0" err="1" smtClean="0">
                <a:latin typeface="Courier New" pitchFamily="49" charset="0"/>
                <a:ea typeface="Tahoma" pitchFamily="34" charset="0"/>
                <a:cs typeface="Courier New" pitchFamily="49" charset="0"/>
              </a:rPr>
              <a:t>xB</a:t>
            </a:r>
            <a:r>
              <a:rPr lang="es-MX" sz="1600" dirty="0" smtClean="0">
                <a:latin typeface="Courier New" pitchFamily="49" charset="0"/>
                <a:ea typeface="Tahoma" pitchFamily="34" charset="0"/>
                <a:cs typeface="Courier New" pitchFamily="49" charset="0"/>
              </a:rPr>
              <a:t> </a:t>
            </a:r>
            <a:r>
              <a:rPr lang="es-MX" sz="1600" dirty="0">
                <a:latin typeface="Courier New" pitchFamily="49" charset="0"/>
                <a:ea typeface="Tahoma" pitchFamily="34" charset="0"/>
                <a:cs typeface="Courier New" pitchFamily="49" charset="0"/>
              </a:rPr>
              <a:t>≤ </a:t>
            </a:r>
            <a:r>
              <a:rPr lang="es-MX" sz="1600" dirty="0" err="1" smtClean="0">
                <a:latin typeface="Courier New" pitchFamily="49" charset="0"/>
                <a:ea typeface="Tahoma" pitchFamily="34" charset="0"/>
                <a:cs typeface="Courier New" pitchFamily="49" charset="0"/>
              </a:rPr>
              <a:t>xA</a:t>
            </a:r>
            <a:r>
              <a:rPr lang="es-MX" sz="1600" dirty="0">
                <a:latin typeface="Courier New" pitchFamily="49" charset="0"/>
                <a:ea typeface="Tahoma" pitchFamily="34" charset="0"/>
                <a:cs typeface="Courier New" pitchFamily="49" charset="0"/>
              </a:rPr>
              <a:t> </a:t>
            </a:r>
            <a:r>
              <a:rPr lang="es-MX" sz="1600" dirty="0" smtClean="0">
                <a:latin typeface="Courier New" pitchFamily="49" charset="0"/>
                <a:ea typeface="Tahoma" pitchFamily="34" charset="0"/>
                <a:cs typeface="Courier New" pitchFamily="49" charset="0"/>
              </a:rPr>
              <a:t>    </a:t>
            </a:r>
            <a:r>
              <a:rPr lang="es-MX" sz="1600" b="1" dirty="0" smtClean="0">
                <a:solidFill>
                  <a:srgbClr val="FF0000"/>
                </a:solidFill>
                <a:latin typeface="Courier New" pitchFamily="49" charset="0"/>
                <a:ea typeface="Tahoma" pitchFamily="34" charset="0"/>
                <a:cs typeface="Courier New" pitchFamily="49" charset="0"/>
              </a:rPr>
              <a:t>(debe escribirse como </a:t>
            </a:r>
            <a:r>
              <a:rPr lang="es-MX" sz="1600" b="1" dirty="0" err="1">
                <a:solidFill>
                  <a:srgbClr val="FF0000"/>
                </a:solidFill>
                <a:latin typeface="Courier New" pitchFamily="49" charset="0"/>
                <a:ea typeface="Tahoma" pitchFamily="34" charset="0"/>
                <a:cs typeface="Courier New" pitchFamily="49" charset="0"/>
              </a:rPr>
              <a:t>xB</a:t>
            </a:r>
            <a:r>
              <a:rPr lang="es-MX" sz="1600" b="1" dirty="0">
                <a:solidFill>
                  <a:srgbClr val="FF0000"/>
                </a:solidFill>
                <a:latin typeface="Courier New" pitchFamily="49" charset="0"/>
                <a:ea typeface="Tahoma" pitchFamily="34" charset="0"/>
                <a:cs typeface="Courier New" pitchFamily="49" charset="0"/>
              </a:rPr>
              <a:t> </a:t>
            </a:r>
            <a:r>
              <a:rPr lang="es-MX" sz="1600" b="1" dirty="0" smtClean="0">
                <a:solidFill>
                  <a:srgbClr val="FF0000"/>
                </a:solidFill>
                <a:latin typeface="Courier New" pitchFamily="49" charset="0"/>
                <a:ea typeface="Tahoma" pitchFamily="34" charset="0"/>
                <a:cs typeface="Courier New" pitchFamily="49" charset="0"/>
              </a:rPr>
              <a:t>- </a:t>
            </a:r>
            <a:r>
              <a:rPr lang="es-MX" sz="1600" b="1" dirty="0" err="1">
                <a:solidFill>
                  <a:srgbClr val="FF0000"/>
                </a:solidFill>
                <a:latin typeface="Courier New" pitchFamily="49" charset="0"/>
                <a:ea typeface="Tahoma" pitchFamily="34" charset="0"/>
                <a:cs typeface="Courier New" pitchFamily="49" charset="0"/>
              </a:rPr>
              <a:t>xA</a:t>
            </a:r>
            <a:r>
              <a:rPr lang="es-MX" sz="1600" b="1" dirty="0">
                <a:solidFill>
                  <a:srgbClr val="FF0000"/>
                </a:solidFill>
                <a:latin typeface="Courier New" pitchFamily="49" charset="0"/>
                <a:ea typeface="Tahoma" pitchFamily="34" charset="0"/>
                <a:cs typeface="Courier New" pitchFamily="49" charset="0"/>
              </a:rPr>
              <a:t> </a:t>
            </a:r>
            <a:r>
              <a:rPr lang="es-MX" sz="1600" b="1" dirty="0" smtClean="0">
                <a:solidFill>
                  <a:srgbClr val="FF0000"/>
                </a:solidFill>
                <a:latin typeface="Courier New" pitchFamily="49" charset="0"/>
                <a:ea typeface="Tahoma" pitchFamily="34" charset="0"/>
                <a:cs typeface="Courier New" pitchFamily="49" charset="0"/>
              </a:rPr>
              <a:t>≤ 0)</a:t>
            </a:r>
          </a:p>
          <a:p>
            <a:pPr marL="0" indent="0">
              <a:lnSpc>
                <a:spcPct val="150000"/>
              </a:lnSpc>
              <a:spcBef>
                <a:spcPts val="0"/>
              </a:spcBef>
              <a:spcAft>
                <a:spcPts val="600"/>
              </a:spcAft>
              <a:buNone/>
            </a:pPr>
            <a:r>
              <a:rPr lang="es-MX" sz="1600" dirty="0">
                <a:latin typeface="Courier New" pitchFamily="49" charset="0"/>
                <a:ea typeface="Tahoma" pitchFamily="34" charset="0"/>
                <a:cs typeface="Courier New" pitchFamily="49" charset="0"/>
              </a:rPr>
              <a:t>	</a:t>
            </a:r>
            <a:r>
              <a:rPr lang="es-MX" sz="1600" dirty="0" err="1" smtClean="0">
                <a:latin typeface="Courier New" pitchFamily="49" charset="0"/>
                <a:ea typeface="Tahoma" pitchFamily="34" charset="0"/>
                <a:cs typeface="Courier New" pitchFamily="49" charset="0"/>
              </a:rPr>
              <a:t>xB</a:t>
            </a:r>
            <a:r>
              <a:rPr lang="es-MX" sz="1600" dirty="0" smtClean="0">
                <a:latin typeface="Courier New" pitchFamily="49" charset="0"/>
                <a:ea typeface="Tahoma" pitchFamily="34" charset="0"/>
                <a:cs typeface="Courier New" pitchFamily="49" charset="0"/>
              </a:rPr>
              <a:t> </a:t>
            </a:r>
            <a:r>
              <a:rPr lang="es-MX" sz="1600" dirty="0">
                <a:latin typeface="Courier New" pitchFamily="49" charset="0"/>
                <a:ea typeface="Tahoma" pitchFamily="34" charset="0"/>
                <a:cs typeface="Courier New" pitchFamily="49" charset="0"/>
              </a:rPr>
              <a:t>+ </a:t>
            </a:r>
            <a:r>
              <a:rPr lang="es-MX" sz="1600" dirty="0" err="1">
                <a:latin typeface="Courier New" pitchFamily="49" charset="0"/>
                <a:ea typeface="Tahoma" pitchFamily="34" charset="0"/>
                <a:cs typeface="Courier New" pitchFamily="49" charset="0"/>
              </a:rPr>
              <a:t>xD</a:t>
            </a:r>
            <a:r>
              <a:rPr lang="es-MX" sz="1600" dirty="0">
                <a:latin typeface="Courier New" pitchFamily="49" charset="0"/>
                <a:ea typeface="Tahoma" pitchFamily="34" charset="0"/>
                <a:cs typeface="Courier New" pitchFamily="49" charset="0"/>
              </a:rPr>
              <a:t>  ≤ 1</a:t>
            </a:r>
          </a:p>
          <a:p>
            <a:pPr marL="342900" indent="-342900">
              <a:lnSpc>
                <a:spcPct val="150000"/>
              </a:lnSpc>
              <a:spcBef>
                <a:spcPts val="0"/>
              </a:spcBef>
              <a:spcAft>
                <a:spcPts val="600"/>
              </a:spcAft>
              <a:buFont typeface="+mj-lt"/>
              <a:buAutoNum type="arabicParenR" startAt="4"/>
            </a:pPr>
            <a:r>
              <a:rPr lang="es-MX" sz="1600" dirty="0" smtClean="0">
                <a:latin typeface="Tahoma" pitchFamily="34" charset="0"/>
                <a:ea typeface="Tahoma" pitchFamily="34" charset="0"/>
                <a:cs typeface="Tahoma" pitchFamily="34" charset="0"/>
              </a:rPr>
              <a:t>Naturaleza </a:t>
            </a:r>
            <a:r>
              <a:rPr lang="es-MX" sz="1600" dirty="0">
                <a:latin typeface="Tahoma" pitchFamily="34" charset="0"/>
                <a:ea typeface="Tahoma" pitchFamily="34" charset="0"/>
                <a:cs typeface="Tahoma" pitchFamily="34" charset="0"/>
              </a:rPr>
              <a:t>de las variables</a:t>
            </a:r>
          </a:p>
          <a:p>
            <a:pPr marL="0" indent="0">
              <a:lnSpc>
                <a:spcPct val="150000"/>
              </a:lnSpc>
              <a:spcBef>
                <a:spcPts val="0"/>
              </a:spcBef>
              <a:spcAft>
                <a:spcPts val="600"/>
              </a:spcAft>
              <a:buNone/>
            </a:pPr>
            <a:r>
              <a:rPr lang="es-MX" sz="1600" dirty="0" smtClean="0">
                <a:latin typeface="Courier New" pitchFamily="49" charset="0"/>
                <a:ea typeface="Tahoma" pitchFamily="34" charset="0"/>
                <a:cs typeface="Courier New" pitchFamily="49" charset="0"/>
              </a:rPr>
              <a:t>		xi  </a:t>
            </a:r>
            <a:r>
              <a:rPr lang="es-MX" sz="1600" dirty="0">
                <a:latin typeface="Courier New" pitchFamily="49" charset="0"/>
                <a:ea typeface="Tahoma" pitchFamily="34" charset="0"/>
                <a:cs typeface="Courier New" pitchFamily="49" charset="0"/>
              </a:rPr>
              <a:t>= 1 ó  0, para i = A, B, C, D.</a:t>
            </a:r>
          </a:p>
          <a:p>
            <a:pPr marL="0" indent="0">
              <a:lnSpc>
                <a:spcPct val="150000"/>
              </a:lnSpc>
              <a:spcBef>
                <a:spcPts val="0"/>
              </a:spcBef>
              <a:spcAft>
                <a:spcPts val="600"/>
              </a:spcAft>
              <a:buNone/>
            </a:pPr>
            <a:endParaRPr lang="es-MX" sz="1600" dirty="0" smtClean="0">
              <a:latin typeface="Courier New" pitchFamily="49" charset="0"/>
              <a:ea typeface="Tahoma" pitchFamily="34" charset="0"/>
              <a:cs typeface="Courier New" pitchFamily="49"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342900" indent="-342900">
              <a:lnSpc>
                <a:spcPct val="150000"/>
              </a:lnSpc>
              <a:spcBef>
                <a:spcPts val="0"/>
              </a:spcBef>
              <a:spcAft>
                <a:spcPts val="600"/>
              </a:spcAft>
              <a:buFont typeface="+mj-lt"/>
              <a:buAutoNum type="arabicPeriod"/>
            </a:pP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graphicFrame>
        <p:nvGraphicFramePr>
          <p:cNvPr id="3" name="2 Objeto"/>
          <p:cNvGraphicFramePr>
            <a:graphicFrameLocks noChangeAspect="1"/>
          </p:cNvGraphicFramePr>
          <p:nvPr>
            <p:extLst>
              <p:ext uri="{D42A27DB-BD31-4B8C-83A1-F6EECF244321}">
                <p14:modId xmlns:p14="http://schemas.microsoft.com/office/powerpoint/2010/main" val="2607876429"/>
              </p:ext>
            </p:extLst>
          </p:nvPr>
        </p:nvGraphicFramePr>
        <p:xfrm>
          <a:off x="1549400" y="1844675"/>
          <a:ext cx="5097463" cy="604838"/>
        </p:xfrm>
        <a:graphic>
          <a:graphicData uri="http://schemas.openxmlformats.org/presentationml/2006/ole">
            <mc:AlternateContent xmlns:mc="http://schemas.openxmlformats.org/markup-compatibility/2006">
              <mc:Choice xmlns:v="urn:schemas-microsoft-com:vml" Requires="v">
                <p:oleObj spid="_x0000_s3142" name="Equation" r:id="rId3" imgW="5346360" imgH="634680" progId="Equation.DSMT4">
                  <p:embed/>
                </p:oleObj>
              </mc:Choice>
              <mc:Fallback>
                <p:oleObj name="Equation" r:id="rId3" imgW="5346360" imgH="634680" progId="Equation.DSMT4">
                  <p:embed/>
                  <p:pic>
                    <p:nvPicPr>
                      <p:cNvPr id="0" name="2 Objeto"/>
                      <p:cNvPicPr>
                        <a:picLocks noChangeAspect="1" noChangeArrowheads="1"/>
                      </p:cNvPicPr>
                      <p:nvPr/>
                    </p:nvPicPr>
                    <p:blipFill>
                      <a:blip r:embed="rId4"/>
                      <a:srcRect/>
                      <a:stretch>
                        <a:fillRect/>
                      </a:stretch>
                    </p:blipFill>
                    <p:spPr bwMode="auto">
                      <a:xfrm>
                        <a:off x="1549400" y="1844675"/>
                        <a:ext cx="5097463" cy="604838"/>
                      </a:xfrm>
                      <a:prstGeom prst="rect">
                        <a:avLst/>
                      </a:prstGeom>
                      <a:noFill/>
                      <a:ln>
                        <a:noFill/>
                      </a:ln>
                      <a:extLst/>
                    </p:spPr>
                  </p:pic>
                </p:oleObj>
              </mc:Fallback>
            </mc:AlternateContent>
          </a:graphicData>
        </a:graphic>
      </p:graphicFrame>
    </p:spTree>
    <p:extLst>
      <p:ext uri="{BB962C8B-B14F-4D97-AF65-F5344CB8AC3E}">
        <p14:creationId xmlns:p14="http://schemas.microsoft.com/office/powerpoint/2010/main" val="94191309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6165304"/>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EJEMPLO </a:t>
            </a:r>
            <a:r>
              <a:rPr lang="es-MX" sz="1800" b="1" dirty="0">
                <a:latin typeface="Tahoma" pitchFamily="34" charset="0"/>
                <a:ea typeface="Tahoma" pitchFamily="34" charset="0"/>
                <a:cs typeface="Tahoma" pitchFamily="34" charset="0"/>
              </a:rPr>
              <a:t>6</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Courier New" pitchFamily="49" charset="0"/>
              <a:ea typeface="Tahoma" pitchFamily="34" charset="0"/>
              <a:cs typeface="Courier New" pitchFamily="49"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342900" indent="-342900">
              <a:lnSpc>
                <a:spcPct val="150000"/>
              </a:lnSpc>
              <a:spcBef>
                <a:spcPts val="0"/>
              </a:spcBef>
              <a:spcAft>
                <a:spcPts val="600"/>
              </a:spcAft>
              <a:buFont typeface="+mj-lt"/>
              <a:buAutoNum type="arabicPeriod"/>
            </a:pP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6"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9738" y="1809280"/>
            <a:ext cx="6422622" cy="41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09678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EJEMPLO </a:t>
            </a:r>
            <a:r>
              <a:rPr lang="es-MX" sz="1800" b="1" dirty="0">
                <a:latin typeface="Tahoma" pitchFamily="34" charset="0"/>
                <a:ea typeface="Tahoma" pitchFamily="34" charset="0"/>
                <a:cs typeface="Tahoma" pitchFamily="34" charset="0"/>
              </a:rPr>
              <a:t>7</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r>
              <a:rPr lang="es-MX" sz="1600" dirty="0">
                <a:latin typeface="Tahoma" pitchFamily="34" charset="0"/>
                <a:ea typeface="Tahoma" pitchFamily="34" charset="0"/>
                <a:cs typeface="Tahoma" pitchFamily="34" charset="0"/>
              </a:rPr>
              <a:t>Gandhi </a:t>
            </a:r>
            <a:r>
              <a:rPr lang="es-MX" sz="1600" dirty="0" err="1">
                <a:latin typeface="Tahoma" pitchFamily="34" charset="0"/>
                <a:ea typeface="Tahoma" pitchFamily="34" charset="0"/>
                <a:cs typeface="Tahoma" pitchFamily="34" charset="0"/>
              </a:rPr>
              <a:t>Cloth</a:t>
            </a:r>
            <a:r>
              <a:rPr lang="es-MX" sz="1600" dirty="0">
                <a:latin typeface="Tahoma" pitchFamily="34" charset="0"/>
                <a:ea typeface="Tahoma" pitchFamily="34" charset="0"/>
                <a:cs typeface="Tahoma" pitchFamily="34" charset="0"/>
              </a:rPr>
              <a:t> Co puede fabricar 3 tipos de ropa: camisas, shorts y pantalones. Para poder fabricar la ropa, la compañía debe disponer de la maquinaria adecuada la cual debe rentar. Para fabricar camisas la maquinaria se renta en 200 dólares por semana; la maquinaria para hacer shorts se renta en 150 dólares por semana; y la maquinaria para hacer pantalones cuesta 100 dólares por semana. </a:t>
            </a:r>
          </a:p>
          <a:p>
            <a:pPr marL="0" indent="0">
              <a:lnSpc>
                <a:spcPct val="150000"/>
              </a:lnSpc>
              <a:spcBef>
                <a:spcPts val="0"/>
              </a:spcBef>
              <a:spcAft>
                <a:spcPts val="600"/>
              </a:spcAft>
              <a:buNone/>
            </a:pPr>
            <a:r>
              <a:rPr lang="es-MX" sz="1600" dirty="0">
                <a:latin typeface="Tahoma" pitchFamily="34" charset="0"/>
                <a:ea typeface="Tahoma" pitchFamily="34" charset="0"/>
                <a:cs typeface="Tahoma" pitchFamily="34" charset="0"/>
              </a:rPr>
              <a:t>La siguiente tabla contiene información sobre los requerimientos para fabricar la ropa en tela y en horas de trabajo, así mismo contiene información sobre los precios de venta y los costos de las materias primas.</a:t>
            </a: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graphicFrame>
        <p:nvGraphicFramePr>
          <p:cNvPr id="6" name="object 7"/>
          <p:cNvGraphicFramePr>
            <a:graphicFrameLocks noGrp="1"/>
          </p:cNvGraphicFramePr>
          <p:nvPr>
            <p:extLst>
              <p:ext uri="{D42A27DB-BD31-4B8C-83A1-F6EECF244321}">
                <p14:modId xmlns:p14="http://schemas.microsoft.com/office/powerpoint/2010/main" val="1604910204"/>
              </p:ext>
            </p:extLst>
          </p:nvPr>
        </p:nvGraphicFramePr>
        <p:xfrm>
          <a:off x="1863095" y="4582286"/>
          <a:ext cx="5733241" cy="1943058"/>
        </p:xfrm>
        <a:graphic>
          <a:graphicData uri="http://schemas.openxmlformats.org/drawingml/2006/table">
            <a:tbl>
              <a:tblPr firstRow="1" bandRow="1">
                <a:tableStyleId>{2D5ABB26-0587-4C30-8999-92F81FD0307C}</a:tableStyleId>
              </a:tblPr>
              <a:tblGrid>
                <a:gridCol w="1191877"/>
                <a:gridCol w="1135341"/>
                <a:gridCol w="1135341"/>
                <a:gridCol w="1362893"/>
                <a:gridCol w="907789"/>
              </a:tblGrid>
              <a:tr h="399963">
                <a:tc>
                  <a:txBody>
                    <a:bodyPr/>
                    <a:lstStyle/>
                    <a:p>
                      <a:pPr algn="ctr"/>
                      <a:endParaRPr lang="es-MX" sz="1200" kern="0" spc="0" baseline="0" noProof="0" dirty="0">
                        <a:latin typeface="Arial" pitchFamily="34" charset="0"/>
                        <a:cs typeface="Arial" pitchFamily="34" charset="0"/>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30352">
                      <a:solidFill>
                        <a:srgbClr val="000000"/>
                      </a:solidFill>
                      <a:prstDash val="solid"/>
                    </a:lnB>
                  </a:tcPr>
                </a:tc>
                <a:tc>
                  <a:txBody>
                    <a:bodyPr/>
                    <a:lstStyle/>
                    <a:p>
                      <a:pPr algn="ctr">
                        <a:lnSpc>
                          <a:spcPts val="595"/>
                        </a:lnSpc>
                      </a:pPr>
                      <a:endParaRPr lang="es-MX" sz="1200" kern="0" spc="0" baseline="0" noProof="0" dirty="0" smtClean="0">
                        <a:latin typeface="Arial" pitchFamily="34" charset="0"/>
                        <a:cs typeface="Arial" pitchFamily="34" charset="0"/>
                      </a:endParaRPr>
                    </a:p>
                    <a:p>
                      <a:pPr algn="ctr">
                        <a:lnSpc>
                          <a:spcPts val="595"/>
                        </a:lnSpc>
                      </a:pPr>
                      <a:endParaRPr lang="es-MX" sz="1200" kern="0" spc="0" baseline="0" noProof="0" dirty="0" smtClean="0">
                        <a:latin typeface="Arial" pitchFamily="34" charset="0"/>
                        <a:cs typeface="Arial" pitchFamily="34" charset="0"/>
                      </a:endParaRPr>
                    </a:p>
                    <a:p>
                      <a:pPr algn="ctr">
                        <a:lnSpc>
                          <a:spcPts val="595"/>
                        </a:lnSpc>
                      </a:pPr>
                      <a:r>
                        <a:rPr lang="es-MX" sz="1200" kern="0" spc="0" baseline="0" noProof="0" dirty="0" smtClean="0">
                          <a:latin typeface="Arial" pitchFamily="34" charset="0"/>
                          <a:cs typeface="Arial" pitchFamily="34" charset="0"/>
                        </a:rPr>
                        <a:t>TRABAJO</a:t>
                      </a:r>
                      <a:br>
                        <a:rPr lang="es-MX" sz="1200" kern="0" spc="0" baseline="0" noProof="0" dirty="0" smtClean="0">
                          <a:latin typeface="Arial" pitchFamily="34" charset="0"/>
                          <a:cs typeface="Arial" pitchFamily="34" charset="0"/>
                        </a:rPr>
                      </a:br>
                      <a:endParaRPr lang="es-MX" sz="1200" kern="0" spc="0" baseline="0" noProof="0" dirty="0" smtClean="0">
                        <a:latin typeface="Arial" pitchFamily="34" charset="0"/>
                        <a:cs typeface="Arial" pitchFamily="34" charset="0"/>
                      </a:endParaRPr>
                    </a:p>
                    <a:p>
                      <a:pPr algn="ctr">
                        <a:lnSpc>
                          <a:spcPts val="595"/>
                        </a:lnSpc>
                      </a:pPr>
                      <a:endParaRPr lang="es-MX" sz="1200" kern="0" spc="0" baseline="0" noProof="0" dirty="0" smtClean="0">
                        <a:latin typeface="Arial" pitchFamily="34" charset="0"/>
                        <a:cs typeface="Arial" pitchFamily="34" charset="0"/>
                      </a:endParaRPr>
                    </a:p>
                    <a:p>
                      <a:pPr algn="ctr">
                        <a:lnSpc>
                          <a:spcPts val="595"/>
                        </a:lnSpc>
                      </a:pPr>
                      <a:r>
                        <a:rPr lang="es-MX" sz="1200" kern="0" spc="0" baseline="0" noProof="0" dirty="0" smtClean="0">
                          <a:latin typeface="Arial" pitchFamily="34" charset="0"/>
                          <a:cs typeface="Arial" pitchFamily="34" charset="0"/>
                        </a:rPr>
                        <a:t>Horas</a:t>
                      </a:r>
                    </a:p>
                    <a:p>
                      <a:pPr algn="ctr">
                        <a:lnSpc>
                          <a:spcPts val="595"/>
                        </a:lnSpc>
                      </a:pPr>
                      <a:endParaRPr lang="es-MX" sz="1200" kern="0" spc="0" baseline="0" noProof="0" dirty="0">
                        <a:latin typeface="Arial" pitchFamily="34" charset="0"/>
                        <a:cs typeface="Arial" pitchFamily="34" charset="0"/>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30352">
                      <a:solidFill>
                        <a:srgbClr val="000000"/>
                      </a:solidFill>
                      <a:prstDash val="solid"/>
                    </a:lnB>
                  </a:tcPr>
                </a:tc>
                <a:tc>
                  <a:txBody>
                    <a:bodyPr/>
                    <a:lstStyle/>
                    <a:p>
                      <a:pPr algn="ctr">
                        <a:lnSpc>
                          <a:spcPts val="595"/>
                        </a:lnSpc>
                      </a:pPr>
                      <a:endParaRPr lang="es-MX" sz="1200" kern="0" spc="0" baseline="0" noProof="0" dirty="0" smtClean="0">
                        <a:latin typeface="Arial" pitchFamily="34" charset="0"/>
                        <a:cs typeface="Arial" pitchFamily="34" charset="0"/>
                      </a:endParaRPr>
                    </a:p>
                    <a:p>
                      <a:pPr algn="ctr">
                        <a:lnSpc>
                          <a:spcPts val="595"/>
                        </a:lnSpc>
                      </a:pPr>
                      <a:endParaRPr lang="es-MX" sz="1200" kern="0" spc="0" baseline="0" noProof="0" dirty="0" smtClean="0">
                        <a:latin typeface="Arial" pitchFamily="34" charset="0"/>
                        <a:cs typeface="Arial" pitchFamily="34" charset="0"/>
                      </a:endParaRPr>
                    </a:p>
                    <a:p>
                      <a:pPr algn="ctr">
                        <a:lnSpc>
                          <a:spcPts val="595"/>
                        </a:lnSpc>
                      </a:pPr>
                      <a:r>
                        <a:rPr lang="es-MX" sz="1200" kern="0" spc="0" baseline="0" noProof="0" dirty="0" smtClean="0">
                          <a:latin typeface="Arial" pitchFamily="34" charset="0"/>
                          <a:cs typeface="Arial" pitchFamily="34" charset="0"/>
                        </a:rPr>
                        <a:t>TELA</a:t>
                      </a:r>
                    </a:p>
                    <a:p>
                      <a:pPr algn="ctr">
                        <a:lnSpc>
                          <a:spcPts val="595"/>
                        </a:lnSpc>
                      </a:pPr>
                      <a:endParaRPr lang="es-MX" sz="1200" kern="0" spc="0" baseline="0" noProof="0" dirty="0" smtClean="0">
                        <a:latin typeface="Arial" pitchFamily="34" charset="0"/>
                        <a:cs typeface="Arial" pitchFamily="34" charset="0"/>
                      </a:endParaRPr>
                    </a:p>
                    <a:p>
                      <a:pPr algn="ctr">
                        <a:lnSpc>
                          <a:spcPts val="595"/>
                        </a:lnSpc>
                      </a:pPr>
                      <a:endParaRPr lang="es-MX" sz="1200" kern="0" spc="0" baseline="0" noProof="0" dirty="0" smtClean="0">
                        <a:latin typeface="Arial" pitchFamily="34" charset="0"/>
                        <a:cs typeface="Arial" pitchFamily="34" charset="0"/>
                      </a:endParaRPr>
                    </a:p>
                    <a:p>
                      <a:pPr algn="ctr">
                        <a:lnSpc>
                          <a:spcPts val="595"/>
                        </a:lnSpc>
                      </a:pPr>
                      <a:r>
                        <a:rPr lang="es-MX" sz="1200" kern="0" spc="0" baseline="0" noProof="0" dirty="0" smtClean="0">
                          <a:latin typeface="Arial" pitchFamily="34" charset="0"/>
                          <a:cs typeface="Arial" pitchFamily="34" charset="0"/>
                        </a:rPr>
                        <a:t>M2</a:t>
                      </a:r>
                    </a:p>
                    <a:p>
                      <a:pPr algn="ctr">
                        <a:lnSpc>
                          <a:spcPts val="595"/>
                        </a:lnSpc>
                      </a:pPr>
                      <a:endParaRPr lang="es-MX" sz="1200" kern="0" spc="0" baseline="0" noProof="0" dirty="0">
                        <a:latin typeface="Arial" pitchFamily="34" charset="0"/>
                        <a:cs typeface="Arial" pitchFamily="34" charset="0"/>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30352">
                      <a:solidFill>
                        <a:srgbClr val="000000"/>
                      </a:solidFill>
                      <a:prstDash val="solid"/>
                    </a:lnB>
                  </a:tcPr>
                </a:tc>
                <a:tc>
                  <a:txBody>
                    <a:bodyPr/>
                    <a:lstStyle/>
                    <a:p>
                      <a:pPr algn="ctr">
                        <a:lnSpc>
                          <a:spcPts val="595"/>
                        </a:lnSpc>
                      </a:pPr>
                      <a:endParaRPr lang="es-MX" sz="1200" kern="0" spc="0" baseline="0" noProof="0" dirty="0" smtClean="0">
                        <a:latin typeface="Arial" pitchFamily="34" charset="0"/>
                        <a:cs typeface="Arial" pitchFamily="34" charset="0"/>
                      </a:endParaRPr>
                    </a:p>
                    <a:p>
                      <a:pPr algn="ctr">
                        <a:lnSpc>
                          <a:spcPts val="595"/>
                        </a:lnSpc>
                      </a:pPr>
                      <a:endParaRPr lang="es-MX" sz="1200" kern="0" spc="0" baseline="0" noProof="0" dirty="0" smtClean="0">
                        <a:latin typeface="Arial" pitchFamily="34" charset="0"/>
                        <a:cs typeface="Arial" pitchFamily="34" charset="0"/>
                      </a:endParaRPr>
                    </a:p>
                    <a:p>
                      <a:pPr algn="ctr">
                        <a:lnSpc>
                          <a:spcPts val="595"/>
                        </a:lnSpc>
                      </a:pPr>
                      <a:r>
                        <a:rPr lang="es-MX" sz="1200" kern="0" spc="0" baseline="0" noProof="0" dirty="0" smtClean="0">
                          <a:latin typeface="Arial" pitchFamily="34" charset="0"/>
                          <a:cs typeface="Arial" pitchFamily="34" charset="0"/>
                        </a:rPr>
                        <a:t>PRECIO VENTA</a:t>
                      </a:r>
                    </a:p>
                    <a:p>
                      <a:pPr algn="ctr">
                        <a:lnSpc>
                          <a:spcPts val="595"/>
                        </a:lnSpc>
                      </a:pPr>
                      <a:r>
                        <a:rPr lang="es-MX" sz="1200" kern="0" spc="0" baseline="0" noProof="0" dirty="0" smtClean="0">
                          <a:latin typeface="Arial" pitchFamily="34" charset="0"/>
                          <a:cs typeface="Arial" pitchFamily="34" charset="0"/>
                        </a:rPr>
                        <a:t/>
                      </a:r>
                      <a:br>
                        <a:rPr lang="es-MX" sz="1200" kern="0" spc="0" baseline="0" noProof="0" dirty="0" smtClean="0">
                          <a:latin typeface="Arial" pitchFamily="34" charset="0"/>
                          <a:cs typeface="Arial" pitchFamily="34" charset="0"/>
                        </a:rPr>
                      </a:br>
                      <a:endParaRPr lang="es-MX" sz="1200" kern="0" spc="0" baseline="0" noProof="0" dirty="0" smtClean="0">
                        <a:latin typeface="Arial" pitchFamily="34" charset="0"/>
                        <a:cs typeface="Arial" pitchFamily="34" charset="0"/>
                      </a:endParaRPr>
                    </a:p>
                    <a:p>
                      <a:pPr algn="ctr">
                        <a:lnSpc>
                          <a:spcPts val="595"/>
                        </a:lnSpc>
                      </a:pPr>
                      <a:r>
                        <a:rPr lang="es-MX" sz="1200" kern="0" spc="0" baseline="0" noProof="0" dirty="0" smtClean="0">
                          <a:latin typeface="Arial" pitchFamily="34" charset="0"/>
                          <a:cs typeface="Arial" pitchFamily="34" charset="0"/>
                        </a:rPr>
                        <a:t>Dólares</a:t>
                      </a:r>
                    </a:p>
                    <a:p>
                      <a:pPr algn="ctr">
                        <a:lnSpc>
                          <a:spcPts val="595"/>
                        </a:lnSpc>
                      </a:pPr>
                      <a:endParaRPr lang="es-MX" sz="1200" kern="0" spc="0" baseline="0" noProof="0" dirty="0">
                        <a:latin typeface="Arial" pitchFamily="34" charset="0"/>
                        <a:cs typeface="Arial" pitchFamily="34" charset="0"/>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30352">
                      <a:solidFill>
                        <a:srgbClr val="000000"/>
                      </a:solidFill>
                      <a:prstDash val="solid"/>
                    </a:lnB>
                  </a:tcPr>
                </a:tc>
                <a:tc>
                  <a:txBody>
                    <a:bodyPr/>
                    <a:lstStyle/>
                    <a:p>
                      <a:pPr marL="73025" algn="ctr">
                        <a:lnSpc>
                          <a:spcPts val="595"/>
                        </a:lnSpc>
                      </a:pPr>
                      <a:endParaRPr lang="es-MX" sz="1200" kern="0" spc="0" baseline="0" noProof="0" dirty="0" smtClean="0">
                        <a:latin typeface="Arial" pitchFamily="34" charset="0"/>
                        <a:cs typeface="Arial" pitchFamily="34" charset="0"/>
                      </a:endParaRPr>
                    </a:p>
                    <a:p>
                      <a:pPr marL="73025" algn="ctr">
                        <a:lnSpc>
                          <a:spcPts val="595"/>
                        </a:lnSpc>
                      </a:pPr>
                      <a:endParaRPr lang="es-MX" sz="1200" kern="0" spc="0" baseline="0" noProof="0" dirty="0" smtClean="0">
                        <a:latin typeface="Arial" pitchFamily="34" charset="0"/>
                        <a:cs typeface="Arial" pitchFamily="34" charset="0"/>
                      </a:endParaRPr>
                    </a:p>
                    <a:p>
                      <a:pPr marL="73025" algn="ctr">
                        <a:lnSpc>
                          <a:spcPts val="595"/>
                        </a:lnSpc>
                      </a:pPr>
                      <a:r>
                        <a:rPr lang="es-MX" sz="1200" kern="0" spc="0" baseline="0" noProof="0" dirty="0" smtClean="0">
                          <a:latin typeface="Arial" pitchFamily="34" charset="0"/>
                          <a:cs typeface="Arial" pitchFamily="34" charset="0"/>
                        </a:rPr>
                        <a:t>COSTO</a:t>
                      </a:r>
                    </a:p>
                    <a:p>
                      <a:pPr marL="73025" algn="ctr">
                        <a:lnSpc>
                          <a:spcPts val="595"/>
                        </a:lnSpc>
                      </a:pPr>
                      <a:r>
                        <a:rPr lang="es-MX" sz="1200" kern="0" spc="0" baseline="0" noProof="0" dirty="0" smtClean="0">
                          <a:latin typeface="Arial" pitchFamily="34" charset="0"/>
                          <a:cs typeface="Arial" pitchFamily="34" charset="0"/>
                        </a:rPr>
                        <a:t/>
                      </a:r>
                      <a:br>
                        <a:rPr lang="es-MX" sz="1200" kern="0" spc="0" baseline="0" noProof="0" dirty="0" smtClean="0">
                          <a:latin typeface="Arial" pitchFamily="34" charset="0"/>
                          <a:cs typeface="Arial" pitchFamily="34" charset="0"/>
                        </a:rPr>
                      </a:br>
                      <a:r>
                        <a:rPr lang="es-MX" sz="1200" kern="0" spc="0" baseline="0" noProof="0" dirty="0" smtClean="0">
                          <a:latin typeface="Arial" pitchFamily="34" charset="0"/>
                          <a:cs typeface="Arial" pitchFamily="34" charset="0"/>
                        </a:rPr>
                        <a:t/>
                      </a:r>
                      <a:br>
                        <a:rPr lang="es-MX" sz="1200" kern="0" spc="0" baseline="0" noProof="0" dirty="0" smtClean="0">
                          <a:latin typeface="Arial" pitchFamily="34" charset="0"/>
                          <a:cs typeface="Arial" pitchFamily="34" charset="0"/>
                        </a:rPr>
                      </a:br>
                      <a:r>
                        <a:rPr lang="es-MX" sz="1200" kern="0" spc="0" baseline="0" noProof="0" dirty="0" smtClean="0">
                          <a:latin typeface="Arial" pitchFamily="34" charset="0"/>
                          <a:cs typeface="Arial" pitchFamily="34" charset="0"/>
                        </a:rPr>
                        <a:t>Dólares</a:t>
                      </a:r>
                    </a:p>
                    <a:p>
                      <a:pPr marL="73025" algn="ctr">
                        <a:lnSpc>
                          <a:spcPts val="595"/>
                        </a:lnSpc>
                      </a:pPr>
                      <a:endParaRPr lang="es-MX" sz="1200" kern="0" spc="0" baseline="0" noProof="0" dirty="0">
                        <a:latin typeface="Arial" pitchFamily="34" charset="0"/>
                        <a:cs typeface="Arial" pitchFamily="34" charset="0"/>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30352">
                      <a:solidFill>
                        <a:srgbClr val="000000"/>
                      </a:solidFill>
                      <a:prstDash val="solid"/>
                    </a:lnB>
                  </a:tcPr>
                </a:tc>
              </a:tr>
              <a:tr h="304866">
                <a:tc>
                  <a:txBody>
                    <a:bodyPr/>
                    <a:lstStyle/>
                    <a:p>
                      <a:pPr algn="ctr">
                        <a:lnSpc>
                          <a:spcPts val="610"/>
                        </a:lnSpc>
                      </a:pPr>
                      <a:endParaRPr lang="es-MX" sz="1200" kern="0" spc="0" baseline="0" noProof="0" smtClean="0">
                        <a:latin typeface="Arial" pitchFamily="34" charset="0"/>
                        <a:cs typeface="Arial" pitchFamily="34" charset="0"/>
                      </a:endParaRPr>
                    </a:p>
                    <a:p>
                      <a:pPr algn="ctr">
                        <a:lnSpc>
                          <a:spcPts val="610"/>
                        </a:lnSpc>
                      </a:pPr>
                      <a:endParaRPr lang="es-MX" sz="1200" kern="0" spc="0" baseline="0" noProof="0" smtClean="0">
                        <a:latin typeface="Arial" pitchFamily="34" charset="0"/>
                        <a:cs typeface="Arial" pitchFamily="34" charset="0"/>
                      </a:endParaRPr>
                    </a:p>
                    <a:p>
                      <a:pPr algn="ctr">
                        <a:lnSpc>
                          <a:spcPts val="610"/>
                        </a:lnSpc>
                      </a:pPr>
                      <a:r>
                        <a:rPr lang="es-MX" sz="1200" kern="0" spc="0" baseline="0" noProof="0" smtClean="0">
                          <a:latin typeface="Arial" pitchFamily="34" charset="0"/>
                          <a:cs typeface="Arial" pitchFamily="34" charset="0"/>
                        </a:rPr>
                        <a:t>Camisa</a:t>
                      </a:r>
                      <a:endParaRPr lang="es-MX" sz="1200" kern="0" spc="0" baseline="0" noProof="0">
                        <a:latin typeface="Arial" pitchFamily="34" charset="0"/>
                        <a:cs typeface="Arial" pitchFamily="34" charset="0"/>
                      </a:endParaRPr>
                    </a:p>
                  </a:txBody>
                  <a:tcPr marL="0" marR="0" marT="0" marB="0" anchor="ctr">
                    <a:lnL w="5054">
                      <a:solidFill>
                        <a:srgbClr val="000000"/>
                      </a:solidFill>
                      <a:prstDash val="solid"/>
                    </a:lnL>
                    <a:lnR w="5054">
                      <a:solidFill>
                        <a:srgbClr val="000000"/>
                      </a:solidFill>
                      <a:prstDash val="solid"/>
                    </a:lnR>
                    <a:lnT w="30352">
                      <a:solidFill>
                        <a:srgbClr val="000000"/>
                      </a:solidFill>
                      <a:prstDash val="solid"/>
                    </a:lnT>
                    <a:lnB w="5054">
                      <a:solidFill>
                        <a:srgbClr val="000000"/>
                      </a:solidFill>
                      <a:prstDash val="solid"/>
                    </a:lnB>
                  </a:tcPr>
                </a:tc>
                <a:tc>
                  <a:txBody>
                    <a:bodyPr/>
                    <a:lstStyle/>
                    <a:p>
                      <a:pPr algn="ctr">
                        <a:lnSpc>
                          <a:spcPts val="610"/>
                        </a:lnSpc>
                      </a:pPr>
                      <a:endParaRPr lang="es-MX" sz="1200" kern="0" spc="0" baseline="0" noProof="0" smtClean="0">
                        <a:latin typeface="Arial" pitchFamily="34" charset="0"/>
                        <a:cs typeface="Arial" pitchFamily="34" charset="0"/>
                      </a:endParaRPr>
                    </a:p>
                    <a:p>
                      <a:pPr algn="ctr">
                        <a:lnSpc>
                          <a:spcPts val="610"/>
                        </a:lnSpc>
                      </a:pPr>
                      <a:endParaRPr lang="es-MX" sz="1200" kern="0" spc="0" baseline="0" noProof="0" smtClean="0">
                        <a:latin typeface="Arial" pitchFamily="34" charset="0"/>
                        <a:cs typeface="Arial" pitchFamily="34" charset="0"/>
                      </a:endParaRPr>
                    </a:p>
                    <a:p>
                      <a:pPr algn="ctr">
                        <a:lnSpc>
                          <a:spcPts val="610"/>
                        </a:lnSpc>
                      </a:pPr>
                      <a:r>
                        <a:rPr lang="es-MX" sz="1200" kern="0" spc="0" baseline="0" noProof="0" smtClean="0">
                          <a:latin typeface="Arial" pitchFamily="34" charset="0"/>
                          <a:cs typeface="Arial" pitchFamily="34" charset="0"/>
                        </a:rPr>
                        <a:t>3</a:t>
                      </a:r>
                      <a:endParaRPr lang="es-MX" sz="1200" kern="0" spc="0" baseline="0" noProof="0">
                        <a:latin typeface="Arial" pitchFamily="34" charset="0"/>
                        <a:cs typeface="Arial" pitchFamily="34" charset="0"/>
                      </a:endParaRPr>
                    </a:p>
                  </a:txBody>
                  <a:tcPr marL="0" marR="0" marT="0" marB="0" anchor="ctr">
                    <a:lnL w="5054">
                      <a:solidFill>
                        <a:srgbClr val="000000"/>
                      </a:solidFill>
                      <a:prstDash val="solid"/>
                    </a:lnL>
                    <a:lnR w="5054">
                      <a:solidFill>
                        <a:srgbClr val="000000"/>
                      </a:solidFill>
                      <a:prstDash val="solid"/>
                    </a:lnR>
                    <a:lnT w="30352">
                      <a:solidFill>
                        <a:srgbClr val="000000"/>
                      </a:solidFill>
                      <a:prstDash val="solid"/>
                    </a:lnT>
                    <a:lnB w="5054">
                      <a:solidFill>
                        <a:srgbClr val="000000"/>
                      </a:solidFill>
                      <a:prstDash val="solid"/>
                    </a:lnB>
                  </a:tcPr>
                </a:tc>
                <a:tc>
                  <a:txBody>
                    <a:bodyPr/>
                    <a:lstStyle/>
                    <a:p>
                      <a:pPr algn="ctr">
                        <a:lnSpc>
                          <a:spcPts val="610"/>
                        </a:lnSpc>
                      </a:pPr>
                      <a:endParaRPr lang="es-MX" sz="1200" kern="0" spc="0" baseline="0" noProof="0" dirty="0" smtClean="0">
                        <a:latin typeface="Arial" pitchFamily="34" charset="0"/>
                        <a:cs typeface="Arial" pitchFamily="34" charset="0"/>
                      </a:endParaRPr>
                    </a:p>
                    <a:p>
                      <a:pPr algn="ctr">
                        <a:lnSpc>
                          <a:spcPts val="610"/>
                        </a:lnSpc>
                      </a:pPr>
                      <a:endParaRPr lang="es-MX" sz="1200" kern="0" spc="0" baseline="0" noProof="0" dirty="0" smtClean="0">
                        <a:latin typeface="Arial" pitchFamily="34" charset="0"/>
                        <a:cs typeface="Arial" pitchFamily="34" charset="0"/>
                      </a:endParaRPr>
                    </a:p>
                    <a:p>
                      <a:pPr algn="ctr">
                        <a:lnSpc>
                          <a:spcPts val="610"/>
                        </a:lnSpc>
                      </a:pPr>
                      <a:r>
                        <a:rPr lang="es-MX" sz="1200" kern="0" spc="0" baseline="0" noProof="0" dirty="0" smtClean="0">
                          <a:latin typeface="Arial" pitchFamily="34" charset="0"/>
                          <a:cs typeface="Arial" pitchFamily="34" charset="0"/>
                        </a:rPr>
                        <a:t>4</a:t>
                      </a:r>
                      <a:endParaRPr lang="es-MX" sz="1200" kern="0" spc="0" baseline="0" noProof="0" dirty="0">
                        <a:latin typeface="Arial" pitchFamily="34" charset="0"/>
                        <a:cs typeface="Arial" pitchFamily="34" charset="0"/>
                      </a:endParaRPr>
                    </a:p>
                  </a:txBody>
                  <a:tcPr marL="0" marR="0" marT="0" marB="0" anchor="ctr">
                    <a:lnL w="5054">
                      <a:solidFill>
                        <a:srgbClr val="000000"/>
                      </a:solidFill>
                      <a:prstDash val="solid"/>
                    </a:lnL>
                    <a:lnR w="5054">
                      <a:solidFill>
                        <a:srgbClr val="000000"/>
                      </a:solidFill>
                      <a:prstDash val="solid"/>
                    </a:lnR>
                    <a:lnT w="30352">
                      <a:solidFill>
                        <a:srgbClr val="000000"/>
                      </a:solidFill>
                      <a:prstDash val="solid"/>
                    </a:lnT>
                    <a:lnB w="5054">
                      <a:solidFill>
                        <a:srgbClr val="000000"/>
                      </a:solidFill>
                      <a:prstDash val="solid"/>
                    </a:lnB>
                  </a:tcPr>
                </a:tc>
                <a:tc>
                  <a:txBody>
                    <a:bodyPr/>
                    <a:lstStyle/>
                    <a:p>
                      <a:pPr marL="319405" algn="ctr">
                        <a:lnSpc>
                          <a:spcPts val="610"/>
                        </a:lnSpc>
                      </a:pPr>
                      <a:endParaRPr lang="es-MX" sz="1200" kern="0" spc="0" baseline="0" noProof="0" dirty="0" smtClean="0">
                        <a:latin typeface="Arial" pitchFamily="34" charset="0"/>
                        <a:cs typeface="Arial" pitchFamily="34" charset="0"/>
                      </a:endParaRPr>
                    </a:p>
                    <a:p>
                      <a:pPr marL="319405" algn="ctr">
                        <a:lnSpc>
                          <a:spcPts val="610"/>
                        </a:lnSpc>
                      </a:pPr>
                      <a:endParaRPr lang="es-MX" sz="1200" kern="0" spc="0" baseline="0" noProof="0" dirty="0" smtClean="0">
                        <a:latin typeface="Arial" pitchFamily="34" charset="0"/>
                        <a:cs typeface="Arial" pitchFamily="34" charset="0"/>
                      </a:endParaRPr>
                    </a:p>
                    <a:p>
                      <a:pPr marL="0" indent="0" algn="ctr">
                        <a:lnSpc>
                          <a:spcPts val="610"/>
                        </a:lnSpc>
                      </a:pPr>
                      <a:r>
                        <a:rPr lang="es-MX" sz="1200" kern="0" spc="0" baseline="0" noProof="0" dirty="0" smtClean="0">
                          <a:latin typeface="Arial" pitchFamily="34" charset="0"/>
                          <a:cs typeface="Arial" pitchFamily="34" charset="0"/>
                        </a:rPr>
                        <a:t>12</a:t>
                      </a:r>
                      <a:endParaRPr lang="es-MX" sz="1200" kern="0" spc="0" baseline="0" noProof="0" dirty="0">
                        <a:latin typeface="Arial" pitchFamily="34" charset="0"/>
                        <a:cs typeface="Arial" pitchFamily="34" charset="0"/>
                      </a:endParaRPr>
                    </a:p>
                  </a:txBody>
                  <a:tcPr marL="0" marR="0" marT="0" marB="0" anchor="ctr">
                    <a:lnL w="5054">
                      <a:solidFill>
                        <a:srgbClr val="000000"/>
                      </a:solidFill>
                      <a:prstDash val="solid"/>
                    </a:lnL>
                    <a:lnR w="5054">
                      <a:solidFill>
                        <a:srgbClr val="000000"/>
                      </a:solidFill>
                      <a:prstDash val="solid"/>
                    </a:lnR>
                    <a:lnT w="30352">
                      <a:solidFill>
                        <a:srgbClr val="000000"/>
                      </a:solidFill>
                      <a:prstDash val="solid"/>
                    </a:lnT>
                    <a:lnB w="5054">
                      <a:solidFill>
                        <a:srgbClr val="000000"/>
                      </a:solidFill>
                      <a:prstDash val="solid"/>
                    </a:lnB>
                  </a:tcPr>
                </a:tc>
                <a:tc>
                  <a:txBody>
                    <a:bodyPr/>
                    <a:lstStyle/>
                    <a:p>
                      <a:pPr marR="180340" algn="ctr">
                        <a:lnSpc>
                          <a:spcPts val="610"/>
                        </a:lnSpc>
                      </a:pPr>
                      <a:endParaRPr lang="es-MX" sz="1200" kern="0" spc="0" baseline="0" noProof="0" dirty="0" smtClean="0">
                        <a:latin typeface="Arial" pitchFamily="34" charset="0"/>
                        <a:cs typeface="Arial" pitchFamily="34" charset="0"/>
                      </a:endParaRPr>
                    </a:p>
                    <a:p>
                      <a:pPr marR="180340" algn="ctr">
                        <a:lnSpc>
                          <a:spcPts val="610"/>
                        </a:lnSpc>
                      </a:pPr>
                      <a:endParaRPr lang="es-MX" sz="1200" kern="0" spc="0" baseline="0" noProof="0" dirty="0" smtClean="0">
                        <a:latin typeface="Arial" pitchFamily="34" charset="0"/>
                        <a:cs typeface="Arial" pitchFamily="34" charset="0"/>
                      </a:endParaRPr>
                    </a:p>
                    <a:p>
                      <a:pPr marR="180340" algn="ctr">
                        <a:lnSpc>
                          <a:spcPts val="610"/>
                        </a:lnSpc>
                      </a:pPr>
                      <a:r>
                        <a:rPr lang="es-MX" sz="1200" kern="0" spc="0" baseline="0" noProof="0" dirty="0" smtClean="0">
                          <a:latin typeface="Arial" pitchFamily="34" charset="0"/>
                          <a:cs typeface="Arial" pitchFamily="34" charset="0"/>
                        </a:rPr>
                        <a:t>     6</a:t>
                      </a:r>
                      <a:endParaRPr lang="es-MX" sz="1200" kern="0" spc="0" baseline="0" noProof="0" dirty="0">
                        <a:latin typeface="Arial" pitchFamily="34" charset="0"/>
                        <a:cs typeface="Arial" pitchFamily="34" charset="0"/>
                      </a:endParaRPr>
                    </a:p>
                  </a:txBody>
                  <a:tcPr marL="0" marR="0" marT="0" marB="0" anchor="ctr">
                    <a:lnL w="5054">
                      <a:solidFill>
                        <a:srgbClr val="000000"/>
                      </a:solidFill>
                      <a:prstDash val="solid"/>
                    </a:lnL>
                    <a:lnR w="5054">
                      <a:solidFill>
                        <a:srgbClr val="000000"/>
                      </a:solidFill>
                      <a:prstDash val="solid"/>
                    </a:lnR>
                    <a:lnT w="30352">
                      <a:solidFill>
                        <a:srgbClr val="000000"/>
                      </a:solidFill>
                      <a:prstDash val="solid"/>
                    </a:lnT>
                    <a:lnB w="5054">
                      <a:solidFill>
                        <a:srgbClr val="000000"/>
                      </a:solidFill>
                      <a:prstDash val="solid"/>
                    </a:lnB>
                  </a:tcPr>
                </a:tc>
              </a:tr>
              <a:tr h="495060">
                <a:tc>
                  <a:txBody>
                    <a:bodyPr/>
                    <a:lstStyle/>
                    <a:p>
                      <a:pPr algn="ctr">
                        <a:lnSpc>
                          <a:spcPts val="610"/>
                        </a:lnSpc>
                      </a:pPr>
                      <a:endParaRPr lang="es-MX" sz="1200" kern="0" spc="0" baseline="0" noProof="0" smtClean="0">
                        <a:latin typeface="Arial" pitchFamily="34" charset="0"/>
                        <a:cs typeface="Arial" pitchFamily="34" charset="0"/>
                      </a:endParaRPr>
                    </a:p>
                    <a:p>
                      <a:pPr algn="ctr">
                        <a:lnSpc>
                          <a:spcPts val="610"/>
                        </a:lnSpc>
                      </a:pPr>
                      <a:endParaRPr lang="es-MX" sz="1200" kern="0" spc="0" baseline="0" noProof="0" smtClean="0">
                        <a:latin typeface="Arial" pitchFamily="34" charset="0"/>
                        <a:cs typeface="Arial" pitchFamily="34" charset="0"/>
                      </a:endParaRPr>
                    </a:p>
                    <a:p>
                      <a:pPr algn="ctr">
                        <a:lnSpc>
                          <a:spcPts val="610"/>
                        </a:lnSpc>
                      </a:pPr>
                      <a:r>
                        <a:rPr lang="es-MX" sz="1200" kern="0" spc="0" baseline="0" noProof="0" smtClean="0">
                          <a:latin typeface="Arial" pitchFamily="34" charset="0"/>
                          <a:cs typeface="Arial" pitchFamily="34" charset="0"/>
                        </a:rPr>
                        <a:t>Short</a:t>
                      </a:r>
                      <a:endParaRPr lang="es-MX" sz="1200" kern="0" spc="0" baseline="0" noProof="0">
                        <a:latin typeface="Arial" pitchFamily="34" charset="0"/>
                        <a:cs typeface="Arial" pitchFamily="34" charset="0"/>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c>
                  <a:txBody>
                    <a:bodyPr/>
                    <a:lstStyle/>
                    <a:p>
                      <a:pPr algn="ctr">
                        <a:lnSpc>
                          <a:spcPts val="610"/>
                        </a:lnSpc>
                      </a:pPr>
                      <a:endParaRPr lang="es-MX" sz="1200" kern="0" spc="0" baseline="0" noProof="0" smtClean="0">
                        <a:latin typeface="Arial" pitchFamily="34" charset="0"/>
                        <a:cs typeface="Arial" pitchFamily="34" charset="0"/>
                      </a:endParaRPr>
                    </a:p>
                    <a:p>
                      <a:pPr algn="ctr">
                        <a:lnSpc>
                          <a:spcPts val="610"/>
                        </a:lnSpc>
                      </a:pPr>
                      <a:endParaRPr lang="es-MX" sz="1200" kern="0" spc="0" baseline="0" noProof="0" smtClean="0">
                        <a:latin typeface="Arial" pitchFamily="34" charset="0"/>
                        <a:cs typeface="Arial" pitchFamily="34" charset="0"/>
                      </a:endParaRPr>
                    </a:p>
                    <a:p>
                      <a:pPr algn="ctr">
                        <a:lnSpc>
                          <a:spcPts val="610"/>
                        </a:lnSpc>
                      </a:pPr>
                      <a:r>
                        <a:rPr lang="es-MX" sz="1200" kern="0" spc="0" baseline="0" noProof="0" smtClean="0">
                          <a:latin typeface="Arial" pitchFamily="34" charset="0"/>
                          <a:cs typeface="Arial" pitchFamily="34" charset="0"/>
                        </a:rPr>
                        <a:t>2</a:t>
                      </a:r>
                      <a:endParaRPr lang="es-MX" sz="1200" kern="0" spc="0" baseline="0" noProof="0">
                        <a:latin typeface="Arial" pitchFamily="34" charset="0"/>
                        <a:cs typeface="Arial" pitchFamily="34" charset="0"/>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c>
                  <a:txBody>
                    <a:bodyPr/>
                    <a:lstStyle/>
                    <a:p>
                      <a:pPr algn="ctr">
                        <a:lnSpc>
                          <a:spcPts val="610"/>
                        </a:lnSpc>
                      </a:pPr>
                      <a:endParaRPr lang="es-MX" sz="1200" kern="0" spc="0" baseline="0" noProof="0" smtClean="0">
                        <a:latin typeface="Arial" pitchFamily="34" charset="0"/>
                        <a:cs typeface="Arial" pitchFamily="34" charset="0"/>
                      </a:endParaRPr>
                    </a:p>
                    <a:p>
                      <a:pPr algn="ctr">
                        <a:lnSpc>
                          <a:spcPts val="610"/>
                        </a:lnSpc>
                      </a:pPr>
                      <a:endParaRPr lang="es-MX" sz="1200" kern="0" spc="0" baseline="0" noProof="0" smtClean="0">
                        <a:latin typeface="Arial" pitchFamily="34" charset="0"/>
                        <a:cs typeface="Arial" pitchFamily="34" charset="0"/>
                      </a:endParaRPr>
                    </a:p>
                    <a:p>
                      <a:pPr algn="ctr">
                        <a:lnSpc>
                          <a:spcPts val="610"/>
                        </a:lnSpc>
                      </a:pPr>
                      <a:r>
                        <a:rPr lang="es-MX" sz="1200" kern="0" spc="0" baseline="0" noProof="0" smtClean="0">
                          <a:latin typeface="Arial" pitchFamily="34" charset="0"/>
                          <a:cs typeface="Arial" pitchFamily="34" charset="0"/>
                        </a:rPr>
                        <a:t>3</a:t>
                      </a:r>
                      <a:endParaRPr lang="es-MX" sz="1200" kern="0" spc="0" baseline="0" noProof="0">
                        <a:latin typeface="Arial" pitchFamily="34" charset="0"/>
                        <a:cs typeface="Arial" pitchFamily="34" charset="0"/>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c>
                  <a:txBody>
                    <a:bodyPr/>
                    <a:lstStyle/>
                    <a:p>
                      <a:pPr marL="339725" algn="ctr">
                        <a:lnSpc>
                          <a:spcPts val="610"/>
                        </a:lnSpc>
                      </a:pPr>
                      <a:endParaRPr lang="es-MX" sz="1200" kern="0" spc="0" baseline="0" noProof="0" dirty="0" smtClean="0">
                        <a:latin typeface="Arial" pitchFamily="34" charset="0"/>
                        <a:cs typeface="Arial" pitchFamily="34" charset="0"/>
                      </a:endParaRPr>
                    </a:p>
                    <a:p>
                      <a:pPr marL="339725" algn="ctr">
                        <a:lnSpc>
                          <a:spcPts val="610"/>
                        </a:lnSpc>
                      </a:pPr>
                      <a:endParaRPr lang="es-MX" sz="1200" kern="0" spc="0" baseline="0" noProof="0" dirty="0" smtClean="0">
                        <a:latin typeface="Arial" pitchFamily="34" charset="0"/>
                        <a:cs typeface="Arial" pitchFamily="34" charset="0"/>
                      </a:endParaRPr>
                    </a:p>
                    <a:p>
                      <a:pPr marL="0" indent="0" algn="ctr">
                        <a:lnSpc>
                          <a:spcPts val="610"/>
                        </a:lnSpc>
                      </a:pPr>
                      <a:r>
                        <a:rPr lang="es-MX" sz="1200" kern="0" spc="0" baseline="0" noProof="0" dirty="0" smtClean="0">
                          <a:latin typeface="Arial" pitchFamily="34" charset="0"/>
                          <a:cs typeface="Arial" pitchFamily="34" charset="0"/>
                        </a:rPr>
                        <a:t>8</a:t>
                      </a:r>
                      <a:endParaRPr lang="es-MX" sz="1200" kern="0" spc="0" baseline="0" noProof="0" dirty="0">
                        <a:latin typeface="Arial" pitchFamily="34" charset="0"/>
                        <a:cs typeface="Arial" pitchFamily="34" charset="0"/>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c>
                  <a:txBody>
                    <a:bodyPr/>
                    <a:lstStyle/>
                    <a:p>
                      <a:pPr marR="180340" algn="ctr">
                        <a:lnSpc>
                          <a:spcPts val="610"/>
                        </a:lnSpc>
                      </a:pPr>
                      <a:endParaRPr lang="es-MX" sz="1200" kern="0" spc="0" baseline="0" noProof="0" dirty="0" smtClean="0">
                        <a:latin typeface="Arial" pitchFamily="34" charset="0"/>
                        <a:cs typeface="Arial" pitchFamily="34" charset="0"/>
                      </a:endParaRPr>
                    </a:p>
                    <a:p>
                      <a:pPr marR="180340" algn="ctr">
                        <a:lnSpc>
                          <a:spcPts val="610"/>
                        </a:lnSpc>
                      </a:pPr>
                      <a:endParaRPr lang="es-MX" sz="1200" kern="0" spc="0" baseline="0" noProof="0" dirty="0" smtClean="0">
                        <a:latin typeface="Arial" pitchFamily="34" charset="0"/>
                        <a:cs typeface="Arial" pitchFamily="34" charset="0"/>
                      </a:endParaRPr>
                    </a:p>
                    <a:p>
                      <a:pPr marR="180340" algn="ctr">
                        <a:lnSpc>
                          <a:spcPts val="610"/>
                        </a:lnSpc>
                      </a:pPr>
                      <a:r>
                        <a:rPr lang="es-MX" sz="1200" kern="0" spc="0" baseline="0" noProof="0" dirty="0" smtClean="0">
                          <a:latin typeface="Arial" pitchFamily="34" charset="0"/>
                          <a:cs typeface="Arial" pitchFamily="34" charset="0"/>
                        </a:rPr>
                        <a:t>   </a:t>
                      </a:r>
                    </a:p>
                    <a:p>
                      <a:pPr marR="180340" algn="ctr">
                        <a:lnSpc>
                          <a:spcPts val="610"/>
                        </a:lnSpc>
                      </a:pPr>
                      <a:r>
                        <a:rPr lang="es-MX" sz="1200" kern="0" spc="0" baseline="0" noProof="0" dirty="0" smtClean="0">
                          <a:latin typeface="Arial" pitchFamily="34" charset="0"/>
                          <a:cs typeface="Arial" pitchFamily="34" charset="0"/>
                        </a:rPr>
                        <a:t>     4</a:t>
                      </a:r>
                    </a:p>
                    <a:p>
                      <a:pPr marR="180340" algn="ctr">
                        <a:lnSpc>
                          <a:spcPts val="610"/>
                        </a:lnSpc>
                      </a:pPr>
                      <a:endParaRPr lang="es-MX" sz="1200" kern="0" spc="0" baseline="0" noProof="0" dirty="0">
                        <a:latin typeface="Arial" pitchFamily="34" charset="0"/>
                        <a:cs typeface="Arial" pitchFamily="34" charset="0"/>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r>
              <a:tr h="304866">
                <a:tc>
                  <a:txBody>
                    <a:bodyPr/>
                    <a:lstStyle/>
                    <a:p>
                      <a:pPr algn="ctr">
                        <a:lnSpc>
                          <a:spcPts val="610"/>
                        </a:lnSpc>
                      </a:pPr>
                      <a:endParaRPr lang="es-MX" sz="1200" kern="0" spc="0" baseline="0" noProof="0" smtClean="0">
                        <a:latin typeface="Arial" pitchFamily="34" charset="0"/>
                        <a:cs typeface="Arial" pitchFamily="34" charset="0"/>
                      </a:endParaRPr>
                    </a:p>
                    <a:p>
                      <a:pPr algn="ctr">
                        <a:lnSpc>
                          <a:spcPts val="610"/>
                        </a:lnSpc>
                      </a:pPr>
                      <a:endParaRPr lang="es-MX" sz="1200" kern="0" spc="0" baseline="0" noProof="0" smtClean="0">
                        <a:latin typeface="Arial" pitchFamily="34" charset="0"/>
                        <a:cs typeface="Arial" pitchFamily="34" charset="0"/>
                      </a:endParaRPr>
                    </a:p>
                    <a:p>
                      <a:pPr algn="ctr">
                        <a:lnSpc>
                          <a:spcPts val="610"/>
                        </a:lnSpc>
                      </a:pPr>
                      <a:r>
                        <a:rPr lang="es-MX" sz="1200" kern="0" spc="0" baseline="0" noProof="0" smtClean="0">
                          <a:latin typeface="Arial" pitchFamily="34" charset="0"/>
                          <a:cs typeface="Arial" pitchFamily="34" charset="0"/>
                        </a:rPr>
                        <a:t>Pantalón</a:t>
                      </a:r>
                      <a:endParaRPr lang="es-MX" sz="1200" kern="0" spc="0" baseline="0" noProof="0">
                        <a:latin typeface="Arial" pitchFamily="34" charset="0"/>
                        <a:cs typeface="Arial" pitchFamily="34" charset="0"/>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30365">
                      <a:solidFill>
                        <a:srgbClr val="000000"/>
                      </a:solidFill>
                      <a:prstDash val="solid"/>
                    </a:lnB>
                  </a:tcPr>
                </a:tc>
                <a:tc>
                  <a:txBody>
                    <a:bodyPr/>
                    <a:lstStyle/>
                    <a:p>
                      <a:pPr algn="ctr">
                        <a:lnSpc>
                          <a:spcPts val="610"/>
                        </a:lnSpc>
                      </a:pPr>
                      <a:endParaRPr lang="es-MX" sz="1200" kern="0" spc="0" baseline="0" noProof="0" smtClean="0">
                        <a:latin typeface="Arial" pitchFamily="34" charset="0"/>
                        <a:cs typeface="Arial" pitchFamily="34" charset="0"/>
                      </a:endParaRPr>
                    </a:p>
                    <a:p>
                      <a:pPr algn="ctr">
                        <a:lnSpc>
                          <a:spcPts val="610"/>
                        </a:lnSpc>
                      </a:pPr>
                      <a:endParaRPr lang="es-MX" sz="1200" kern="0" spc="0" baseline="0" noProof="0" smtClean="0">
                        <a:latin typeface="Arial" pitchFamily="34" charset="0"/>
                        <a:cs typeface="Arial" pitchFamily="34" charset="0"/>
                      </a:endParaRPr>
                    </a:p>
                    <a:p>
                      <a:pPr algn="ctr">
                        <a:lnSpc>
                          <a:spcPts val="610"/>
                        </a:lnSpc>
                      </a:pPr>
                      <a:r>
                        <a:rPr lang="es-MX" sz="1200" kern="0" spc="0" baseline="0" noProof="0" smtClean="0">
                          <a:latin typeface="Arial" pitchFamily="34" charset="0"/>
                          <a:cs typeface="Arial" pitchFamily="34" charset="0"/>
                        </a:rPr>
                        <a:t>6</a:t>
                      </a:r>
                      <a:endParaRPr lang="es-MX" sz="1200" kern="0" spc="0" baseline="0" noProof="0">
                        <a:latin typeface="Arial" pitchFamily="34" charset="0"/>
                        <a:cs typeface="Arial" pitchFamily="34" charset="0"/>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30365">
                      <a:solidFill>
                        <a:srgbClr val="000000"/>
                      </a:solidFill>
                      <a:prstDash val="solid"/>
                    </a:lnB>
                  </a:tcPr>
                </a:tc>
                <a:tc>
                  <a:txBody>
                    <a:bodyPr/>
                    <a:lstStyle/>
                    <a:p>
                      <a:pPr algn="ctr">
                        <a:lnSpc>
                          <a:spcPts val="610"/>
                        </a:lnSpc>
                      </a:pPr>
                      <a:endParaRPr lang="es-MX" sz="1200" kern="0" spc="0" baseline="0" noProof="0" smtClean="0">
                        <a:latin typeface="Arial" pitchFamily="34" charset="0"/>
                        <a:cs typeface="Arial" pitchFamily="34" charset="0"/>
                      </a:endParaRPr>
                    </a:p>
                    <a:p>
                      <a:pPr algn="ctr">
                        <a:lnSpc>
                          <a:spcPts val="610"/>
                        </a:lnSpc>
                      </a:pPr>
                      <a:endParaRPr lang="es-MX" sz="1200" kern="0" spc="0" baseline="0" noProof="0" smtClean="0">
                        <a:latin typeface="Arial" pitchFamily="34" charset="0"/>
                        <a:cs typeface="Arial" pitchFamily="34" charset="0"/>
                      </a:endParaRPr>
                    </a:p>
                    <a:p>
                      <a:pPr algn="ctr">
                        <a:lnSpc>
                          <a:spcPts val="610"/>
                        </a:lnSpc>
                      </a:pPr>
                      <a:r>
                        <a:rPr lang="es-MX" sz="1200" kern="0" spc="0" baseline="0" noProof="0" smtClean="0">
                          <a:latin typeface="Arial" pitchFamily="34" charset="0"/>
                          <a:cs typeface="Arial" pitchFamily="34" charset="0"/>
                        </a:rPr>
                        <a:t>4</a:t>
                      </a:r>
                      <a:endParaRPr lang="es-MX" sz="1200" kern="0" spc="0" baseline="0" noProof="0">
                        <a:latin typeface="Arial" pitchFamily="34" charset="0"/>
                        <a:cs typeface="Arial" pitchFamily="34" charset="0"/>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30365">
                      <a:solidFill>
                        <a:srgbClr val="000000"/>
                      </a:solidFill>
                      <a:prstDash val="solid"/>
                    </a:lnB>
                  </a:tcPr>
                </a:tc>
                <a:tc>
                  <a:txBody>
                    <a:bodyPr/>
                    <a:lstStyle/>
                    <a:p>
                      <a:pPr marL="319405" algn="ctr">
                        <a:lnSpc>
                          <a:spcPts val="610"/>
                        </a:lnSpc>
                      </a:pPr>
                      <a:endParaRPr lang="es-MX" sz="1200" kern="0" spc="0" baseline="0" noProof="0" dirty="0" smtClean="0">
                        <a:latin typeface="Arial" pitchFamily="34" charset="0"/>
                        <a:cs typeface="Arial" pitchFamily="34" charset="0"/>
                      </a:endParaRPr>
                    </a:p>
                    <a:p>
                      <a:pPr marL="0" indent="0" algn="ctr">
                        <a:lnSpc>
                          <a:spcPts val="610"/>
                        </a:lnSpc>
                      </a:pPr>
                      <a:r>
                        <a:rPr lang="es-MX" sz="1200" kern="0" spc="0" baseline="0" noProof="0" dirty="0" smtClean="0">
                          <a:latin typeface="Arial" pitchFamily="34" charset="0"/>
                          <a:cs typeface="Arial" pitchFamily="34" charset="0"/>
                        </a:rPr>
                        <a:t>15</a:t>
                      </a:r>
                      <a:endParaRPr lang="es-MX" sz="1200" kern="0" spc="0" baseline="0" noProof="0" dirty="0">
                        <a:latin typeface="Arial" pitchFamily="34" charset="0"/>
                        <a:cs typeface="Arial" pitchFamily="34" charset="0"/>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30365">
                      <a:solidFill>
                        <a:srgbClr val="000000"/>
                      </a:solidFill>
                      <a:prstDash val="solid"/>
                    </a:lnB>
                  </a:tcPr>
                </a:tc>
                <a:tc>
                  <a:txBody>
                    <a:bodyPr/>
                    <a:lstStyle/>
                    <a:p>
                      <a:pPr marR="180340" algn="ctr">
                        <a:lnSpc>
                          <a:spcPts val="610"/>
                        </a:lnSpc>
                      </a:pPr>
                      <a:endParaRPr lang="es-MX" sz="1200" kern="0" spc="0" baseline="0" noProof="0" dirty="0" smtClean="0">
                        <a:latin typeface="Arial" pitchFamily="34" charset="0"/>
                        <a:cs typeface="Arial" pitchFamily="34" charset="0"/>
                      </a:endParaRPr>
                    </a:p>
                    <a:p>
                      <a:pPr marR="180340" algn="ctr">
                        <a:lnSpc>
                          <a:spcPts val="610"/>
                        </a:lnSpc>
                      </a:pPr>
                      <a:r>
                        <a:rPr lang="es-MX" sz="1200" kern="0" spc="0" baseline="0" noProof="0" dirty="0" smtClean="0">
                          <a:latin typeface="Arial" pitchFamily="34" charset="0"/>
                          <a:cs typeface="Arial" pitchFamily="34" charset="0"/>
                        </a:rPr>
                        <a:t>   </a:t>
                      </a:r>
                    </a:p>
                    <a:p>
                      <a:pPr marR="180340" algn="ctr">
                        <a:lnSpc>
                          <a:spcPts val="610"/>
                        </a:lnSpc>
                      </a:pPr>
                      <a:r>
                        <a:rPr lang="es-MX" sz="1200" kern="0" spc="0" baseline="0" noProof="0" dirty="0" smtClean="0">
                          <a:latin typeface="Arial" pitchFamily="34" charset="0"/>
                          <a:cs typeface="Arial" pitchFamily="34" charset="0"/>
                        </a:rPr>
                        <a:t>     8</a:t>
                      </a:r>
                      <a:endParaRPr lang="es-MX" sz="1200" kern="0" spc="0" baseline="0" noProof="0" dirty="0">
                        <a:latin typeface="Arial" pitchFamily="34" charset="0"/>
                        <a:cs typeface="Arial" pitchFamily="34" charset="0"/>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30365">
                      <a:solidFill>
                        <a:srgbClr val="000000"/>
                      </a:solidFill>
                      <a:prstDash val="solid"/>
                    </a:lnB>
                  </a:tcPr>
                </a:tc>
              </a:tr>
              <a:tr h="304866">
                <a:tc>
                  <a:txBody>
                    <a:bodyPr/>
                    <a:lstStyle/>
                    <a:p>
                      <a:pPr algn="ctr">
                        <a:lnSpc>
                          <a:spcPts val="610"/>
                        </a:lnSpc>
                      </a:pPr>
                      <a:endParaRPr lang="es-MX" sz="1200" kern="0" spc="0" baseline="0" noProof="0" smtClean="0">
                        <a:latin typeface="Arial" pitchFamily="34" charset="0"/>
                        <a:cs typeface="Arial" pitchFamily="34" charset="0"/>
                      </a:endParaRPr>
                    </a:p>
                    <a:p>
                      <a:pPr algn="ctr">
                        <a:lnSpc>
                          <a:spcPts val="610"/>
                        </a:lnSpc>
                      </a:pPr>
                      <a:endParaRPr lang="es-MX" sz="1200" kern="0" spc="0" baseline="0" noProof="0" smtClean="0">
                        <a:latin typeface="Arial" pitchFamily="34" charset="0"/>
                        <a:cs typeface="Arial" pitchFamily="34" charset="0"/>
                      </a:endParaRPr>
                    </a:p>
                    <a:p>
                      <a:pPr algn="ctr">
                        <a:lnSpc>
                          <a:spcPts val="610"/>
                        </a:lnSpc>
                      </a:pPr>
                      <a:r>
                        <a:rPr lang="es-MX" sz="1200" kern="0" spc="0" baseline="0" noProof="0" smtClean="0">
                          <a:latin typeface="Arial" pitchFamily="34" charset="0"/>
                          <a:cs typeface="Arial" pitchFamily="34" charset="0"/>
                        </a:rPr>
                        <a:t>Disponibles</a:t>
                      </a:r>
                      <a:endParaRPr lang="es-MX" sz="1200" kern="0" spc="0" baseline="0" noProof="0">
                        <a:latin typeface="Arial" pitchFamily="34" charset="0"/>
                        <a:cs typeface="Arial" pitchFamily="34" charset="0"/>
                      </a:endParaRPr>
                    </a:p>
                  </a:txBody>
                  <a:tcPr marL="0" marR="0" marT="0" marB="0" anchor="ctr">
                    <a:lnL w="5054">
                      <a:solidFill>
                        <a:srgbClr val="000000"/>
                      </a:solidFill>
                      <a:prstDash val="solid"/>
                    </a:lnL>
                    <a:lnR w="5054">
                      <a:solidFill>
                        <a:srgbClr val="000000"/>
                      </a:solidFill>
                      <a:prstDash val="solid"/>
                    </a:lnR>
                    <a:lnT w="30365">
                      <a:solidFill>
                        <a:srgbClr val="000000"/>
                      </a:solidFill>
                      <a:prstDash val="solid"/>
                    </a:lnT>
                    <a:lnB w="5054">
                      <a:solidFill>
                        <a:srgbClr val="000000"/>
                      </a:solidFill>
                      <a:prstDash val="solid"/>
                    </a:lnB>
                  </a:tcPr>
                </a:tc>
                <a:tc>
                  <a:txBody>
                    <a:bodyPr/>
                    <a:lstStyle/>
                    <a:p>
                      <a:pPr algn="ctr">
                        <a:lnSpc>
                          <a:spcPts val="610"/>
                        </a:lnSpc>
                      </a:pPr>
                      <a:endParaRPr lang="es-MX" sz="1200" kern="0" spc="0" baseline="0" noProof="0" smtClean="0">
                        <a:latin typeface="Arial" pitchFamily="34" charset="0"/>
                        <a:cs typeface="Arial" pitchFamily="34" charset="0"/>
                      </a:endParaRPr>
                    </a:p>
                    <a:p>
                      <a:pPr algn="ctr">
                        <a:lnSpc>
                          <a:spcPts val="610"/>
                        </a:lnSpc>
                      </a:pPr>
                      <a:endParaRPr lang="es-MX" sz="1200" kern="0" spc="0" baseline="0" noProof="0" smtClean="0">
                        <a:latin typeface="Arial" pitchFamily="34" charset="0"/>
                        <a:cs typeface="Arial" pitchFamily="34" charset="0"/>
                      </a:endParaRPr>
                    </a:p>
                    <a:p>
                      <a:pPr algn="ctr">
                        <a:lnSpc>
                          <a:spcPts val="610"/>
                        </a:lnSpc>
                      </a:pPr>
                      <a:r>
                        <a:rPr lang="es-MX" sz="1200" kern="0" spc="0" baseline="0" noProof="0" smtClean="0">
                          <a:latin typeface="Arial" pitchFamily="34" charset="0"/>
                          <a:cs typeface="Arial" pitchFamily="34" charset="0"/>
                        </a:rPr>
                        <a:t>150</a:t>
                      </a:r>
                      <a:endParaRPr lang="es-MX" sz="1200" kern="0" spc="0" baseline="0" noProof="0">
                        <a:latin typeface="Arial" pitchFamily="34" charset="0"/>
                        <a:cs typeface="Arial" pitchFamily="34" charset="0"/>
                      </a:endParaRPr>
                    </a:p>
                  </a:txBody>
                  <a:tcPr marL="0" marR="0" marT="0" marB="0" anchor="ctr">
                    <a:lnL w="5054">
                      <a:solidFill>
                        <a:srgbClr val="000000"/>
                      </a:solidFill>
                      <a:prstDash val="solid"/>
                    </a:lnL>
                    <a:lnR w="5054">
                      <a:solidFill>
                        <a:srgbClr val="000000"/>
                      </a:solidFill>
                      <a:prstDash val="solid"/>
                    </a:lnR>
                    <a:lnT w="30365">
                      <a:solidFill>
                        <a:srgbClr val="000000"/>
                      </a:solidFill>
                      <a:prstDash val="solid"/>
                    </a:lnT>
                    <a:lnB w="5054">
                      <a:solidFill>
                        <a:srgbClr val="000000"/>
                      </a:solidFill>
                      <a:prstDash val="solid"/>
                    </a:lnB>
                  </a:tcPr>
                </a:tc>
                <a:tc>
                  <a:txBody>
                    <a:bodyPr/>
                    <a:lstStyle/>
                    <a:p>
                      <a:pPr algn="ctr">
                        <a:lnSpc>
                          <a:spcPts val="610"/>
                        </a:lnSpc>
                      </a:pPr>
                      <a:endParaRPr lang="es-MX" sz="1200" kern="0" spc="0" baseline="0" noProof="0" smtClean="0">
                        <a:latin typeface="Arial" pitchFamily="34" charset="0"/>
                        <a:cs typeface="Arial" pitchFamily="34" charset="0"/>
                      </a:endParaRPr>
                    </a:p>
                    <a:p>
                      <a:pPr algn="ctr">
                        <a:lnSpc>
                          <a:spcPts val="610"/>
                        </a:lnSpc>
                      </a:pPr>
                      <a:endParaRPr lang="es-MX" sz="1200" kern="0" spc="0" baseline="0" noProof="0" smtClean="0">
                        <a:latin typeface="Arial" pitchFamily="34" charset="0"/>
                        <a:cs typeface="Arial" pitchFamily="34" charset="0"/>
                      </a:endParaRPr>
                    </a:p>
                    <a:p>
                      <a:pPr algn="ctr">
                        <a:lnSpc>
                          <a:spcPts val="610"/>
                        </a:lnSpc>
                      </a:pPr>
                      <a:r>
                        <a:rPr lang="es-MX" sz="1200" kern="0" spc="0" baseline="0" noProof="0" smtClean="0">
                          <a:latin typeface="Arial" pitchFamily="34" charset="0"/>
                          <a:cs typeface="Arial" pitchFamily="34" charset="0"/>
                        </a:rPr>
                        <a:t>160</a:t>
                      </a:r>
                      <a:endParaRPr lang="es-MX" sz="1200" kern="0" spc="0" baseline="0" noProof="0">
                        <a:latin typeface="Arial" pitchFamily="34" charset="0"/>
                        <a:cs typeface="Arial" pitchFamily="34" charset="0"/>
                      </a:endParaRPr>
                    </a:p>
                  </a:txBody>
                  <a:tcPr marL="0" marR="0" marT="0" marB="0" anchor="ctr">
                    <a:lnL w="5054">
                      <a:solidFill>
                        <a:srgbClr val="000000"/>
                      </a:solidFill>
                      <a:prstDash val="solid"/>
                    </a:lnL>
                    <a:lnR w="5054">
                      <a:solidFill>
                        <a:srgbClr val="000000"/>
                      </a:solidFill>
                      <a:prstDash val="solid"/>
                    </a:lnR>
                    <a:lnT w="30365">
                      <a:solidFill>
                        <a:srgbClr val="000000"/>
                      </a:solidFill>
                      <a:prstDash val="solid"/>
                    </a:lnT>
                    <a:lnB w="5054">
                      <a:solidFill>
                        <a:srgbClr val="000000"/>
                      </a:solidFill>
                      <a:prstDash val="solid"/>
                    </a:lnB>
                  </a:tcPr>
                </a:tc>
                <a:tc>
                  <a:txBody>
                    <a:bodyPr/>
                    <a:lstStyle/>
                    <a:p>
                      <a:pPr algn="ctr"/>
                      <a:endParaRPr lang="es-MX" sz="1200" kern="0" spc="0" baseline="0" noProof="0">
                        <a:latin typeface="Arial" pitchFamily="34" charset="0"/>
                        <a:cs typeface="Arial" pitchFamily="34" charset="0"/>
                      </a:endParaRPr>
                    </a:p>
                  </a:txBody>
                  <a:tcPr marL="0" marR="0" marT="0" marB="0" anchor="ctr">
                    <a:lnL w="5054">
                      <a:solidFill>
                        <a:srgbClr val="000000"/>
                      </a:solidFill>
                      <a:prstDash val="solid"/>
                    </a:lnL>
                    <a:lnR w="5054">
                      <a:solidFill>
                        <a:srgbClr val="000000"/>
                      </a:solidFill>
                      <a:prstDash val="solid"/>
                    </a:lnR>
                    <a:lnT w="30365">
                      <a:solidFill>
                        <a:srgbClr val="000000"/>
                      </a:solidFill>
                      <a:prstDash val="solid"/>
                    </a:lnT>
                    <a:lnB w="5054">
                      <a:solidFill>
                        <a:srgbClr val="000000"/>
                      </a:solidFill>
                      <a:prstDash val="solid"/>
                    </a:lnB>
                  </a:tcPr>
                </a:tc>
                <a:tc>
                  <a:txBody>
                    <a:bodyPr/>
                    <a:lstStyle/>
                    <a:p>
                      <a:pPr algn="ctr"/>
                      <a:endParaRPr lang="es-MX" sz="1200" kern="0" spc="0" baseline="0" noProof="0" dirty="0">
                        <a:latin typeface="Arial" pitchFamily="34" charset="0"/>
                        <a:cs typeface="Arial" pitchFamily="34" charset="0"/>
                      </a:endParaRPr>
                    </a:p>
                  </a:txBody>
                  <a:tcPr marL="0" marR="0" marT="0" marB="0" anchor="ctr">
                    <a:lnL w="5054">
                      <a:solidFill>
                        <a:srgbClr val="000000"/>
                      </a:solidFill>
                      <a:prstDash val="solid"/>
                    </a:lnL>
                    <a:lnR w="5054">
                      <a:solidFill>
                        <a:srgbClr val="000000"/>
                      </a:solidFill>
                      <a:prstDash val="solid"/>
                    </a:lnR>
                    <a:lnT w="30365">
                      <a:solidFill>
                        <a:srgbClr val="000000"/>
                      </a:solidFill>
                      <a:prstDash val="solid"/>
                    </a:lnT>
                    <a:lnB w="5054">
                      <a:solidFill>
                        <a:srgbClr val="000000"/>
                      </a:solidFill>
                      <a:prstDash val="solid"/>
                    </a:lnB>
                  </a:tcPr>
                </a:tc>
              </a:tr>
            </a:tbl>
          </a:graphicData>
        </a:graphic>
      </p:graphicFrame>
    </p:spTree>
    <p:extLst>
      <p:ext uri="{BB962C8B-B14F-4D97-AF65-F5344CB8AC3E}">
        <p14:creationId xmlns:p14="http://schemas.microsoft.com/office/powerpoint/2010/main" val="218032667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EJEMPLO </a:t>
            </a:r>
            <a:r>
              <a:rPr lang="es-MX" sz="1800" b="1" dirty="0">
                <a:latin typeface="Tahoma" pitchFamily="34" charset="0"/>
                <a:ea typeface="Tahoma" pitchFamily="34" charset="0"/>
                <a:cs typeface="Tahoma" pitchFamily="34" charset="0"/>
              </a:rPr>
              <a:t>7</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r>
              <a:rPr lang="es-MX" sz="1600" dirty="0">
                <a:latin typeface="Tahoma" pitchFamily="34" charset="0"/>
                <a:ea typeface="Tahoma" pitchFamily="34" charset="0"/>
                <a:cs typeface="Tahoma" pitchFamily="34" charset="0"/>
              </a:rPr>
              <a:t>Suponiendo que los costos de renta son independientes de las cantidades de ropa a producir, formule y resuelva un modelo de </a:t>
            </a:r>
            <a:r>
              <a:rPr lang="es-MX" sz="1600" dirty="0" smtClean="0">
                <a:latin typeface="Tahoma" pitchFamily="34" charset="0"/>
                <a:ea typeface="Tahoma" pitchFamily="34" charset="0"/>
                <a:cs typeface="Tahoma" pitchFamily="34" charset="0"/>
              </a:rPr>
              <a:t>optimización </a:t>
            </a:r>
            <a:r>
              <a:rPr lang="es-MX" sz="1600" dirty="0">
                <a:latin typeface="Tahoma" pitchFamily="34" charset="0"/>
                <a:ea typeface="Tahoma" pitchFamily="34" charset="0"/>
                <a:cs typeface="Tahoma" pitchFamily="34" charset="0"/>
              </a:rPr>
              <a:t>para la compañía Gandhi de manera que maximice sus ganancias semanales</a:t>
            </a:r>
            <a:r>
              <a:rPr lang="es-MX" sz="1600" dirty="0" smtClean="0">
                <a:latin typeface="Tahoma" pitchFamily="34" charset="0"/>
                <a:ea typeface="Tahoma" pitchFamily="34" charset="0"/>
                <a:cs typeface="Tahoma" pitchFamily="34" charset="0"/>
              </a:rPr>
              <a:t>.</a:t>
            </a:r>
          </a:p>
          <a:p>
            <a:pPr marL="342900" indent="-342900">
              <a:lnSpc>
                <a:spcPct val="150000"/>
              </a:lnSpc>
              <a:spcBef>
                <a:spcPts val="0"/>
              </a:spcBef>
              <a:spcAft>
                <a:spcPts val="600"/>
              </a:spcAft>
              <a:buAutoNum type="arabicParenR"/>
            </a:pPr>
            <a:r>
              <a:rPr lang="es-MX" sz="1600" dirty="0">
                <a:latin typeface="Tahoma" pitchFamily="34" charset="0"/>
                <a:ea typeface="Tahoma" pitchFamily="34" charset="0"/>
                <a:cs typeface="Tahoma" pitchFamily="34" charset="0"/>
              </a:rPr>
              <a:t>Variables de decisión</a:t>
            </a:r>
          </a:p>
          <a:p>
            <a:pPr marL="0" indent="0">
              <a:lnSpc>
                <a:spcPct val="150000"/>
              </a:lnSpc>
              <a:spcBef>
                <a:spcPts val="0"/>
              </a:spcBef>
              <a:spcAft>
                <a:spcPts val="600"/>
              </a:spcAft>
              <a:buNone/>
            </a:pPr>
            <a:r>
              <a:rPr lang="es-MX" sz="1600" dirty="0" smtClean="0">
                <a:latin typeface="Tahoma" pitchFamily="34" charset="0"/>
                <a:ea typeface="Tahoma" pitchFamily="34" charset="0"/>
                <a:cs typeface="Tahoma" pitchFamily="34" charset="0"/>
              </a:rPr>
              <a:t>	x</a:t>
            </a:r>
            <a:r>
              <a:rPr lang="es-MX" sz="1600" baseline="-25000" dirty="0" smtClean="0">
                <a:latin typeface="Tahoma" pitchFamily="34" charset="0"/>
                <a:ea typeface="Tahoma" pitchFamily="34" charset="0"/>
                <a:cs typeface="Tahoma" pitchFamily="34" charset="0"/>
              </a:rPr>
              <a:t>1</a:t>
            </a:r>
            <a:r>
              <a:rPr lang="es-MX" sz="1600" dirty="0" smtClean="0">
                <a:latin typeface="Tahoma" pitchFamily="34" charset="0"/>
                <a:ea typeface="Tahoma" pitchFamily="34" charset="0"/>
                <a:cs typeface="Tahoma" pitchFamily="34" charset="0"/>
              </a:rPr>
              <a:t> </a:t>
            </a:r>
            <a:r>
              <a:rPr lang="es-MX" sz="1600" dirty="0">
                <a:latin typeface="Tahoma" pitchFamily="34" charset="0"/>
                <a:ea typeface="Tahoma" pitchFamily="34" charset="0"/>
                <a:cs typeface="Tahoma" pitchFamily="34" charset="0"/>
              </a:rPr>
              <a:t>= número de camisas a fabricar</a:t>
            </a:r>
          </a:p>
          <a:p>
            <a:pPr marL="0" indent="0">
              <a:lnSpc>
                <a:spcPct val="150000"/>
              </a:lnSpc>
              <a:spcBef>
                <a:spcPts val="0"/>
              </a:spcBef>
              <a:spcAft>
                <a:spcPts val="600"/>
              </a:spcAft>
              <a:buNone/>
            </a:pPr>
            <a:r>
              <a:rPr lang="es-MX" sz="1600" dirty="0" smtClean="0">
                <a:latin typeface="Tahoma" pitchFamily="34" charset="0"/>
                <a:ea typeface="Tahoma" pitchFamily="34" charset="0"/>
                <a:cs typeface="Tahoma" pitchFamily="34" charset="0"/>
              </a:rPr>
              <a:t>	x</a:t>
            </a:r>
            <a:r>
              <a:rPr lang="es-MX" sz="1600" baseline="-25000" dirty="0" smtClean="0">
                <a:latin typeface="Tahoma" pitchFamily="34" charset="0"/>
                <a:ea typeface="Tahoma" pitchFamily="34" charset="0"/>
                <a:cs typeface="Tahoma" pitchFamily="34" charset="0"/>
              </a:rPr>
              <a:t>2</a:t>
            </a:r>
            <a:r>
              <a:rPr lang="es-MX" sz="1600" dirty="0" smtClean="0">
                <a:latin typeface="Tahoma" pitchFamily="34" charset="0"/>
                <a:ea typeface="Tahoma" pitchFamily="34" charset="0"/>
                <a:cs typeface="Tahoma" pitchFamily="34" charset="0"/>
              </a:rPr>
              <a:t> </a:t>
            </a:r>
            <a:r>
              <a:rPr lang="es-MX" sz="1600" dirty="0">
                <a:latin typeface="Tahoma" pitchFamily="34" charset="0"/>
                <a:ea typeface="Tahoma" pitchFamily="34" charset="0"/>
                <a:cs typeface="Tahoma" pitchFamily="34" charset="0"/>
              </a:rPr>
              <a:t>= número de shorts a fabricar</a:t>
            </a:r>
          </a:p>
          <a:p>
            <a:pPr marL="0" indent="0">
              <a:lnSpc>
                <a:spcPct val="150000"/>
              </a:lnSpc>
              <a:spcBef>
                <a:spcPts val="0"/>
              </a:spcBef>
              <a:spcAft>
                <a:spcPts val="600"/>
              </a:spcAft>
              <a:buNone/>
            </a:pPr>
            <a:r>
              <a:rPr lang="es-MX" sz="1600" dirty="0" smtClean="0">
                <a:latin typeface="Tahoma" pitchFamily="34" charset="0"/>
                <a:ea typeface="Tahoma" pitchFamily="34" charset="0"/>
                <a:cs typeface="Tahoma" pitchFamily="34" charset="0"/>
              </a:rPr>
              <a:t>	x</a:t>
            </a:r>
            <a:r>
              <a:rPr lang="es-MX" sz="1600" baseline="-25000" dirty="0" smtClean="0">
                <a:latin typeface="Tahoma" pitchFamily="34" charset="0"/>
                <a:ea typeface="Tahoma" pitchFamily="34" charset="0"/>
                <a:cs typeface="Tahoma" pitchFamily="34" charset="0"/>
              </a:rPr>
              <a:t>3</a:t>
            </a:r>
            <a:r>
              <a:rPr lang="es-MX" sz="1600" dirty="0" smtClean="0">
                <a:latin typeface="Tahoma" pitchFamily="34" charset="0"/>
                <a:ea typeface="Tahoma" pitchFamily="34" charset="0"/>
                <a:cs typeface="Tahoma" pitchFamily="34" charset="0"/>
              </a:rPr>
              <a:t> </a:t>
            </a:r>
            <a:r>
              <a:rPr lang="es-MX" sz="1600" dirty="0">
                <a:latin typeface="Tahoma" pitchFamily="34" charset="0"/>
                <a:ea typeface="Tahoma" pitchFamily="34" charset="0"/>
                <a:cs typeface="Tahoma" pitchFamily="34" charset="0"/>
              </a:rPr>
              <a:t>= número de pantalones a </a:t>
            </a:r>
            <a:r>
              <a:rPr lang="es-MX" sz="1600" dirty="0" smtClean="0">
                <a:latin typeface="Tahoma" pitchFamily="34" charset="0"/>
                <a:ea typeface="Tahoma" pitchFamily="34" charset="0"/>
                <a:cs typeface="Tahoma" pitchFamily="34" charset="0"/>
              </a:rPr>
              <a:t>fabricar</a:t>
            </a:r>
          </a:p>
          <a:p>
            <a:pPr marL="0" indent="0">
              <a:lnSpc>
                <a:spcPct val="150000"/>
              </a:lnSpc>
              <a:spcBef>
                <a:spcPts val="0"/>
              </a:spcBef>
              <a:spcAft>
                <a:spcPts val="600"/>
              </a:spcAft>
              <a:buNone/>
            </a:pPr>
            <a:endParaRPr lang="es-MX" sz="1600"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graphicFrame>
        <p:nvGraphicFramePr>
          <p:cNvPr id="3" name="2 Objeto"/>
          <p:cNvGraphicFramePr>
            <a:graphicFrameLocks noChangeAspect="1"/>
          </p:cNvGraphicFramePr>
          <p:nvPr>
            <p:extLst>
              <p:ext uri="{D42A27DB-BD31-4B8C-83A1-F6EECF244321}">
                <p14:modId xmlns:p14="http://schemas.microsoft.com/office/powerpoint/2010/main" val="2636446830"/>
              </p:ext>
            </p:extLst>
          </p:nvPr>
        </p:nvGraphicFramePr>
        <p:xfrm>
          <a:off x="1365636" y="4691286"/>
          <a:ext cx="3035300" cy="635000"/>
        </p:xfrm>
        <a:graphic>
          <a:graphicData uri="http://schemas.openxmlformats.org/presentationml/2006/ole">
            <mc:AlternateContent xmlns:mc="http://schemas.openxmlformats.org/markup-compatibility/2006">
              <mc:Choice xmlns:v="urn:schemas-microsoft-com:vml" Requires="v">
                <p:oleObj spid="_x0000_s4296" name="Equation" r:id="rId3" imgW="3035160" imgH="634680" progId="Equation.DSMT4">
                  <p:embed/>
                </p:oleObj>
              </mc:Choice>
              <mc:Fallback>
                <p:oleObj name="Equation" r:id="rId3" imgW="3035160" imgH="634680" progId="Equation.DSMT4">
                  <p:embed/>
                  <p:pic>
                    <p:nvPicPr>
                      <p:cNvPr id="0" name="4 Objeto"/>
                      <p:cNvPicPr>
                        <a:picLocks noChangeAspect="1" noChangeArrowheads="1"/>
                      </p:cNvPicPr>
                      <p:nvPr/>
                    </p:nvPicPr>
                    <p:blipFill>
                      <a:blip r:embed="rId4"/>
                      <a:srcRect/>
                      <a:stretch>
                        <a:fillRect/>
                      </a:stretch>
                    </p:blipFill>
                    <p:spPr bwMode="auto">
                      <a:xfrm>
                        <a:off x="1365636" y="4691286"/>
                        <a:ext cx="3035300"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6 Objeto"/>
          <p:cNvGraphicFramePr>
            <a:graphicFrameLocks noChangeAspect="1"/>
          </p:cNvGraphicFramePr>
          <p:nvPr>
            <p:extLst>
              <p:ext uri="{D42A27DB-BD31-4B8C-83A1-F6EECF244321}">
                <p14:modId xmlns:p14="http://schemas.microsoft.com/office/powerpoint/2010/main" val="2444632344"/>
              </p:ext>
            </p:extLst>
          </p:nvPr>
        </p:nvGraphicFramePr>
        <p:xfrm>
          <a:off x="4866074" y="4737323"/>
          <a:ext cx="2857500" cy="635000"/>
        </p:xfrm>
        <a:graphic>
          <a:graphicData uri="http://schemas.openxmlformats.org/presentationml/2006/ole">
            <mc:AlternateContent xmlns:mc="http://schemas.openxmlformats.org/markup-compatibility/2006">
              <mc:Choice xmlns:v="urn:schemas-microsoft-com:vml" Requires="v">
                <p:oleObj spid="_x0000_s4297" name="Equation" r:id="rId5" imgW="2857320" imgH="634680" progId="Equation.DSMT4">
                  <p:embed/>
                </p:oleObj>
              </mc:Choice>
              <mc:Fallback>
                <p:oleObj name="Equation" r:id="rId5" imgW="2857320" imgH="634680" progId="Equation.DSMT4">
                  <p:embed/>
                  <p:pic>
                    <p:nvPicPr>
                      <p:cNvPr id="0" name="6 Objeto"/>
                      <p:cNvPicPr>
                        <a:picLocks noChangeAspect="1" noChangeArrowheads="1"/>
                      </p:cNvPicPr>
                      <p:nvPr/>
                    </p:nvPicPr>
                    <p:blipFill>
                      <a:blip r:embed="rId6"/>
                      <a:srcRect/>
                      <a:stretch>
                        <a:fillRect/>
                      </a:stretch>
                    </p:blipFill>
                    <p:spPr bwMode="auto">
                      <a:xfrm>
                        <a:off x="4866074" y="4737323"/>
                        <a:ext cx="2857500"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7 Objeto"/>
          <p:cNvGraphicFramePr>
            <a:graphicFrameLocks noChangeAspect="1"/>
          </p:cNvGraphicFramePr>
          <p:nvPr>
            <p:extLst>
              <p:ext uri="{D42A27DB-BD31-4B8C-83A1-F6EECF244321}">
                <p14:modId xmlns:p14="http://schemas.microsoft.com/office/powerpoint/2010/main" val="3695980074"/>
              </p:ext>
            </p:extLst>
          </p:nvPr>
        </p:nvGraphicFramePr>
        <p:xfrm>
          <a:off x="2891224" y="5661248"/>
          <a:ext cx="3327400" cy="635000"/>
        </p:xfrm>
        <a:graphic>
          <a:graphicData uri="http://schemas.openxmlformats.org/presentationml/2006/ole">
            <mc:AlternateContent xmlns:mc="http://schemas.openxmlformats.org/markup-compatibility/2006">
              <mc:Choice xmlns:v="urn:schemas-microsoft-com:vml" Requires="v">
                <p:oleObj spid="_x0000_s4298" name="Equation" r:id="rId7" imgW="3327120" imgH="634680" progId="Equation.DSMT4">
                  <p:embed/>
                </p:oleObj>
              </mc:Choice>
              <mc:Fallback>
                <p:oleObj name="Equation" r:id="rId7" imgW="3327120" imgH="634680" progId="Equation.DSMT4">
                  <p:embed/>
                  <p:pic>
                    <p:nvPicPr>
                      <p:cNvPr id="0" name="7 Objeto"/>
                      <p:cNvPicPr>
                        <a:picLocks noChangeAspect="1" noChangeArrowheads="1"/>
                      </p:cNvPicPr>
                      <p:nvPr/>
                    </p:nvPicPr>
                    <p:blipFill>
                      <a:blip r:embed="rId8"/>
                      <a:srcRect/>
                      <a:stretch>
                        <a:fillRect/>
                      </a:stretch>
                    </p:blipFill>
                    <p:spPr bwMode="auto">
                      <a:xfrm>
                        <a:off x="2891224" y="5661248"/>
                        <a:ext cx="3327400"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48108988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EJEMPLO </a:t>
            </a:r>
            <a:r>
              <a:rPr lang="es-MX" sz="1800" b="1" dirty="0">
                <a:latin typeface="Tahoma" pitchFamily="34" charset="0"/>
                <a:ea typeface="Tahoma" pitchFamily="34" charset="0"/>
                <a:cs typeface="Tahoma" pitchFamily="34" charset="0"/>
              </a:rPr>
              <a:t>7</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342900" indent="-342900">
              <a:lnSpc>
                <a:spcPct val="150000"/>
              </a:lnSpc>
              <a:spcBef>
                <a:spcPts val="0"/>
              </a:spcBef>
              <a:spcAft>
                <a:spcPts val="600"/>
              </a:spcAft>
              <a:buFont typeface="+mj-lt"/>
              <a:buAutoNum type="arabicParenR" startAt="2"/>
            </a:pPr>
            <a:r>
              <a:rPr lang="es-MX" sz="1600" dirty="0" smtClean="0">
                <a:latin typeface="Tahoma" pitchFamily="34" charset="0"/>
                <a:ea typeface="Tahoma" pitchFamily="34" charset="0"/>
                <a:cs typeface="Tahoma" pitchFamily="34" charset="0"/>
              </a:rPr>
              <a:t>Función </a:t>
            </a:r>
            <a:r>
              <a:rPr lang="es-MX" sz="1600" dirty="0">
                <a:latin typeface="Tahoma" pitchFamily="34" charset="0"/>
                <a:ea typeface="Tahoma" pitchFamily="34" charset="0"/>
                <a:cs typeface="Tahoma" pitchFamily="34" charset="0"/>
              </a:rPr>
              <a:t>objetivo </a:t>
            </a:r>
          </a:p>
          <a:p>
            <a:pPr marL="0" indent="0">
              <a:lnSpc>
                <a:spcPct val="150000"/>
              </a:lnSpc>
              <a:spcBef>
                <a:spcPts val="0"/>
              </a:spcBef>
              <a:spcAft>
                <a:spcPts val="600"/>
              </a:spcAft>
              <a:buNone/>
            </a:pPr>
            <a:r>
              <a:rPr lang="es-MX" sz="1600" dirty="0">
                <a:latin typeface="Courier New" pitchFamily="49" charset="0"/>
                <a:ea typeface="Tahoma" pitchFamily="34" charset="0"/>
                <a:cs typeface="Courier New" pitchFamily="49" charset="0"/>
              </a:rPr>
              <a:t>	Max z = (12 x1 + 8 x2 + 15 x3) − (6 x1 + 4 x2 + 8 x3) </a:t>
            </a:r>
            <a:br>
              <a:rPr lang="es-MX" sz="1600" dirty="0">
                <a:latin typeface="Courier New" pitchFamily="49" charset="0"/>
                <a:ea typeface="Tahoma" pitchFamily="34" charset="0"/>
                <a:cs typeface="Courier New" pitchFamily="49" charset="0"/>
              </a:rPr>
            </a:br>
            <a:r>
              <a:rPr lang="es-MX" sz="1600" dirty="0">
                <a:latin typeface="Courier New" pitchFamily="49" charset="0"/>
                <a:ea typeface="Tahoma" pitchFamily="34" charset="0"/>
                <a:cs typeface="Courier New" pitchFamily="49" charset="0"/>
              </a:rPr>
              <a:t>	     − (200 y1 + 150 y2 + 100 y3)</a:t>
            </a:r>
          </a:p>
          <a:p>
            <a:pPr marL="342900" indent="-342900">
              <a:lnSpc>
                <a:spcPct val="150000"/>
              </a:lnSpc>
              <a:spcBef>
                <a:spcPts val="0"/>
              </a:spcBef>
              <a:spcAft>
                <a:spcPts val="600"/>
              </a:spcAft>
              <a:buFont typeface="+mj-lt"/>
              <a:buAutoNum type="arabicParenR" startAt="3"/>
            </a:pPr>
            <a:r>
              <a:rPr lang="es-MX" sz="1600" dirty="0">
                <a:latin typeface="Tahoma" pitchFamily="34" charset="0"/>
                <a:ea typeface="Tahoma" pitchFamily="34" charset="0"/>
                <a:cs typeface="Tahoma" pitchFamily="34" charset="0"/>
              </a:rPr>
              <a:t>Restricciones </a:t>
            </a:r>
          </a:p>
          <a:p>
            <a:pPr marL="0" indent="0">
              <a:lnSpc>
                <a:spcPct val="150000"/>
              </a:lnSpc>
              <a:spcBef>
                <a:spcPts val="0"/>
              </a:spcBef>
              <a:spcAft>
                <a:spcPts val="600"/>
              </a:spcAft>
              <a:buNone/>
            </a:pPr>
            <a:r>
              <a:rPr lang="es-MX" sz="1600" dirty="0">
                <a:latin typeface="Courier New" pitchFamily="49" charset="0"/>
                <a:ea typeface="Tahoma" pitchFamily="34" charset="0"/>
                <a:cs typeface="Courier New" pitchFamily="49" charset="0"/>
              </a:rPr>
              <a:t>	3 x1 + 2 x2 + 6 x3 ≤ 150</a:t>
            </a:r>
          </a:p>
          <a:p>
            <a:pPr marL="0" indent="0">
              <a:lnSpc>
                <a:spcPct val="150000"/>
              </a:lnSpc>
              <a:spcBef>
                <a:spcPts val="0"/>
              </a:spcBef>
              <a:spcAft>
                <a:spcPts val="600"/>
              </a:spcAft>
              <a:buNone/>
            </a:pPr>
            <a:r>
              <a:rPr lang="es-MX" sz="1600" dirty="0" smtClean="0">
                <a:latin typeface="Courier New" pitchFamily="49" charset="0"/>
                <a:ea typeface="Tahoma" pitchFamily="34" charset="0"/>
                <a:cs typeface="Courier New" pitchFamily="49" charset="0"/>
              </a:rPr>
              <a:t>	4 </a:t>
            </a:r>
            <a:r>
              <a:rPr lang="es-MX" sz="1600" dirty="0">
                <a:latin typeface="Courier New" pitchFamily="49" charset="0"/>
                <a:ea typeface="Tahoma" pitchFamily="34" charset="0"/>
                <a:cs typeface="Courier New" pitchFamily="49" charset="0"/>
              </a:rPr>
              <a:t>x1 + 3 x2 + 4 x3 ≤ 160</a:t>
            </a:r>
          </a:p>
          <a:p>
            <a:pPr marL="0" indent="0">
              <a:lnSpc>
                <a:spcPct val="150000"/>
              </a:lnSpc>
              <a:spcBef>
                <a:spcPts val="0"/>
              </a:spcBef>
              <a:spcAft>
                <a:spcPts val="600"/>
              </a:spcAft>
              <a:buNone/>
            </a:pPr>
            <a:r>
              <a:rPr lang="es-MX" sz="1600" dirty="0" smtClean="0">
                <a:latin typeface="Courier New" pitchFamily="49" charset="0"/>
                <a:ea typeface="Tahoma" pitchFamily="34" charset="0"/>
                <a:cs typeface="Courier New" pitchFamily="49" charset="0"/>
              </a:rPr>
              <a:t>	x1 </a:t>
            </a:r>
            <a:r>
              <a:rPr lang="es-MX" sz="1600" dirty="0">
                <a:latin typeface="Courier New" pitchFamily="49" charset="0"/>
                <a:ea typeface="Tahoma" pitchFamily="34" charset="0"/>
                <a:cs typeface="Courier New" pitchFamily="49" charset="0"/>
              </a:rPr>
              <a:t>≤ M1 y1</a:t>
            </a:r>
          </a:p>
          <a:p>
            <a:pPr marL="0" indent="0">
              <a:lnSpc>
                <a:spcPct val="150000"/>
              </a:lnSpc>
              <a:spcBef>
                <a:spcPts val="0"/>
              </a:spcBef>
              <a:spcAft>
                <a:spcPts val="600"/>
              </a:spcAft>
              <a:buNone/>
            </a:pPr>
            <a:r>
              <a:rPr lang="es-MX" sz="1600" dirty="0" smtClean="0">
                <a:latin typeface="Courier New" pitchFamily="49" charset="0"/>
                <a:ea typeface="Tahoma" pitchFamily="34" charset="0"/>
                <a:cs typeface="Courier New" pitchFamily="49" charset="0"/>
              </a:rPr>
              <a:t>	x2 </a:t>
            </a:r>
            <a:r>
              <a:rPr lang="es-MX" sz="1600" dirty="0">
                <a:latin typeface="Courier New" pitchFamily="49" charset="0"/>
                <a:ea typeface="Tahoma" pitchFamily="34" charset="0"/>
                <a:cs typeface="Courier New" pitchFamily="49" charset="0"/>
              </a:rPr>
              <a:t>≤ M2 y2</a:t>
            </a:r>
          </a:p>
          <a:p>
            <a:pPr marL="0" indent="0">
              <a:lnSpc>
                <a:spcPct val="150000"/>
              </a:lnSpc>
              <a:spcBef>
                <a:spcPts val="0"/>
              </a:spcBef>
              <a:spcAft>
                <a:spcPts val="600"/>
              </a:spcAft>
              <a:buNone/>
            </a:pPr>
            <a:r>
              <a:rPr lang="es-MX" sz="1600" dirty="0" smtClean="0">
                <a:latin typeface="Courier New" pitchFamily="49" charset="0"/>
                <a:ea typeface="Tahoma" pitchFamily="34" charset="0"/>
                <a:cs typeface="Courier New" pitchFamily="49" charset="0"/>
              </a:rPr>
              <a:t>	x3 </a:t>
            </a:r>
            <a:r>
              <a:rPr lang="es-MX" sz="1600" dirty="0">
                <a:latin typeface="Courier New" pitchFamily="49" charset="0"/>
                <a:ea typeface="Tahoma" pitchFamily="34" charset="0"/>
                <a:cs typeface="Courier New" pitchFamily="49" charset="0"/>
              </a:rPr>
              <a:t>≤ M3 y3</a:t>
            </a:r>
          </a:p>
          <a:p>
            <a:pPr marL="342900" indent="-342900">
              <a:lnSpc>
                <a:spcPct val="150000"/>
              </a:lnSpc>
              <a:spcBef>
                <a:spcPts val="0"/>
              </a:spcBef>
              <a:spcAft>
                <a:spcPts val="600"/>
              </a:spcAft>
              <a:buFont typeface="+mj-lt"/>
              <a:buAutoNum type="arabicParenR" startAt="4"/>
            </a:pPr>
            <a:r>
              <a:rPr lang="es-MX" sz="1600" dirty="0" smtClean="0">
                <a:latin typeface="Tahoma" pitchFamily="34" charset="0"/>
                <a:ea typeface="Tahoma" pitchFamily="34" charset="0"/>
                <a:cs typeface="Tahoma" pitchFamily="34" charset="0"/>
              </a:rPr>
              <a:t>Naturaleza </a:t>
            </a:r>
            <a:r>
              <a:rPr lang="es-MX" sz="1600" dirty="0">
                <a:latin typeface="Tahoma" pitchFamily="34" charset="0"/>
                <a:ea typeface="Tahoma" pitchFamily="34" charset="0"/>
                <a:cs typeface="Tahoma" pitchFamily="34" charset="0"/>
              </a:rPr>
              <a:t>de las variables</a:t>
            </a:r>
          </a:p>
          <a:p>
            <a:pPr marL="0" indent="0">
              <a:lnSpc>
                <a:spcPct val="150000"/>
              </a:lnSpc>
              <a:spcBef>
                <a:spcPts val="0"/>
              </a:spcBef>
              <a:spcAft>
                <a:spcPts val="600"/>
              </a:spcAft>
              <a:buNone/>
            </a:pPr>
            <a:r>
              <a:rPr lang="es-MX" sz="1600" dirty="0" smtClean="0">
                <a:latin typeface="Courier New" pitchFamily="49" charset="0"/>
                <a:ea typeface="Tahoma" pitchFamily="34" charset="0"/>
                <a:cs typeface="Courier New" pitchFamily="49" charset="0"/>
              </a:rPr>
              <a:t>  xi son enteros no negativos, </a:t>
            </a:r>
            <a:r>
              <a:rPr lang="es-MX" sz="1600" dirty="0" err="1" smtClean="0">
                <a:latin typeface="Courier New" pitchFamily="49" charset="0"/>
                <a:ea typeface="Tahoma" pitchFamily="34" charset="0"/>
                <a:cs typeface="Courier New" pitchFamily="49" charset="0"/>
              </a:rPr>
              <a:t>yi</a:t>
            </a:r>
            <a:r>
              <a:rPr lang="es-MX" sz="1600" dirty="0" smtClean="0">
                <a:latin typeface="Courier New" pitchFamily="49" charset="0"/>
                <a:ea typeface="Tahoma" pitchFamily="34" charset="0"/>
                <a:cs typeface="Courier New" pitchFamily="49" charset="0"/>
              </a:rPr>
              <a:t>  = </a:t>
            </a:r>
            <a:r>
              <a:rPr lang="es-MX" sz="1600" dirty="0">
                <a:latin typeface="Courier New" pitchFamily="49" charset="0"/>
                <a:ea typeface="Tahoma" pitchFamily="34" charset="0"/>
                <a:cs typeface="Courier New" pitchFamily="49" charset="0"/>
              </a:rPr>
              <a:t>1 ó  0, para i = </a:t>
            </a:r>
            <a:r>
              <a:rPr lang="es-MX" sz="1600" dirty="0" smtClean="0">
                <a:latin typeface="Courier New" pitchFamily="49" charset="0"/>
                <a:ea typeface="Tahoma" pitchFamily="34" charset="0"/>
                <a:cs typeface="Courier New" pitchFamily="49" charset="0"/>
              </a:rPr>
              <a:t>1, 2, 3</a:t>
            </a: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242885258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1809280"/>
            <a:ext cx="6104080" cy="41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Marcador de contenido 2"/>
          <p:cNvSpPr>
            <a:spLocks noGrp="1"/>
          </p:cNvSpPr>
          <p:nvPr>
            <p:ph idx="1"/>
          </p:nvPr>
        </p:nvSpPr>
        <p:spPr>
          <a:xfrm>
            <a:off x="683568" y="692696"/>
            <a:ext cx="7704856" cy="6165304"/>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EJEMPLO </a:t>
            </a:r>
            <a:r>
              <a:rPr lang="es-MX" sz="1800" b="1" dirty="0">
                <a:latin typeface="Tahoma" pitchFamily="34" charset="0"/>
                <a:ea typeface="Tahoma" pitchFamily="34" charset="0"/>
                <a:cs typeface="Tahoma" pitchFamily="34" charset="0"/>
              </a:rPr>
              <a:t>7</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Courier New" pitchFamily="49" charset="0"/>
              <a:ea typeface="Tahoma" pitchFamily="34" charset="0"/>
              <a:cs typeface="Courier New" pitchFamily="49"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342900" indent="-342900">
              <a:lnSpc>
                <a:spcPct val="150000"/>
              </a:lnSpc>
              <a:spcBef>
                <a:spcPts val="0"/>
              </a:spcBef>
              <a:spcAft>
                <a:spcPts val="600"/>
              </a:spcAft>
              <a:buFont typeface="+mj-lt"/>
              <a:buAutoNum type="arabicPeriod"/>
            </a:pP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272947649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EJEMPLO </a:t>
            </a:r>
            <a:r>
              <a:rPr lang="es-MX" sz="1800" b="1" dirty="0">
                <a:latin typeface="Tahoma" pitchFamily="34" charset="0"/>
                <a:ea typeface="Tahoma" pitchFamily="34" charset="0"/>
                <a:cs typeface="Tahoma" pitchFamily="34" charset="0"/>
              </a:rPr>
              <a:t>8</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r>
              <a:rPr lang="es-MX" sz="1600" dirty="0">
                <a:latin typeface="Tahoma" pitchFamily="34" charset="0"/>
                <a:ea typeface="Tahoma" pitchFamily="34" charset="0"/>
                <a:cs typeface="Tahoma" pitchFamily="34" charset="0"/>
              </a:rPr>
              <a:t>Hay seis ciudades (ciudades 1-6) en el Condado </a:t>
            </a:r>
            <a:r>
              <a:rPr lang="es-MX" sz="1600" dirty="0" err="1">
                <a:latin typeface="Tahoma" pitchFamily="34" charset="0"/>
                <a:ea typeface="Tahoma" pitchFamily="34" charset="0"/>
                <a:cs typeface="Tahoma" pitchFamily="34" charset="0"/>
              </a:rPr>
              <a:t>Kilroy</a:t>
            </a:r>
            <a:r>
              <a:rPr lang="es-MX" sz="1600" dirty="0">
                <a:latin typeface="Tahoma" pitchFamily="34" charset="0"/>
                <a:ea typeface="Tahoma" pitchFamily="34" charset="0"/>
                <a:cs typeface="Tahoma" pitchFamily="34" charset="0"/>
              </a:rPr>
              <a:t>. El condado debe  determinar en qué ciudad construir estaciones de bomberos. El condado quiere construir una cantidad mínima de estaciones, pero quiere asegurarse que para cada ciudad hay al menos una estación que está a 15 minutos de viaje. </a:t>
            </a:r>
          </a:p>
          <a:p>
            <a:pPr marL="0" indent="0">
              <a:lnSpc>
                <a:spcPct val="150000"/>
              </a:lnSpc>
              <a:spcBef>
                <a:spcPts val="0"/>
              </a:spcBef>
              <a:spcAft>
                <a:spcPts val="600"/>
              </a:spcAft>
              <a:buNone/>
            </a:pPr>
            <a:r>
              <a:rPr lang="es-MX" sz="1600" dirty="0">
                <a:latin typeface="Tahoma" pitchFamily="34" charset="0"/>
                <a:ea typeface="Tahoma" pitchFamily="34" charset="0"/>
                <a:cs typeface="Tahoma" pitchFamily="34" charset="0"/>
              </a:rPr>
              <a:t>Los datos de los tiempos de viaje, en minutos, de una ciudad a otra están en la siguiente tabla. </a:t>
            </a:r>
          </a:p>
          <a:p>
            <a:pPr marL="0" indent="0">
              <a:lnSpc>
                <a:spcPct val="150000"/>
              </a:lnSpc>
              <a:spcBef>
                <a:spcPts val="0"/>
              </a:spcBef>
              <a:spcAft>
                <a:spcPts val="600"/>
              </a:spcAft>
              <a:buNone/>
            </a:pPr>
            <a:r>
              <a:rPr lang="es-MX" sz="1600" dirty="0">
                <a:latin typeface="Tahoma" pitchFamily="34" charset="0"/>
                <a:ea typeface="Tahoma" pitchFamily="34" charset="0"/>
                <a:cs typeface="Tahoma" pitchFamily="34" charset="0"/>
              </a:rPr>
              <a:t>Formule y resuelva un modelo de </a:t>
            </a:r>
            <a:r>
              <a:rPr lang="es-MX" sz="1600" dirty="0" smtClean="0">
                <a:latin typeface="Tahoma" pitchFamily="34" charset="0"/>
                <a:ea typeface="Tahoma" pitchFamily="34" charset="0"/>
                <a:cs typeface="Tahoma" pitchFamily="34" charset="0"/>
              </a:rPr>
              <a:t>optimización </a:t>
            </a:r>
            <a:r>
              <a:rPr lang="es-MX" sz="1600" dirty="0">
                <a:latin typeface="Tahoma" pitchFamily="34" charset="0"/>
                <a:ea typeface="Tahoma" pitchFamily="34" charset="0"/>
                <a:cs typeface="Tahoma" pitchFamily="34" charset="0"/>
              </a:rPr>
              <a:t>que dirá en qué ciudades construir una estación de bomberos de forma tal que se garantice la cobertura de todas las ciudades.</a:t>
            </a:r>
          </a:p>
          <a:p>
            <a:pPr marL="0" indent="0">
              <a:lnSpc>
                <a:spcPct val="150000"/>
              </a:lnSpc>
              <a:spcBef>
                <a:spcPts val="0"/>
              </a:spcBef>
              <a:spcAft>
                <a:spcPts val="600"/>
              </a:spcAft>
              <a:buNone/>
            </a:pP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88734275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EJEMPLO </a:t>
            </a:r>
            <a:r>
              <a:rPr lang="es-MX" sz="1800" b="1" dirty="0">
                <a:latin typeface="Tahoma" pitchFamily="34" charset="0"/>
                <a:ea typeface="Tahoma" pitchFamily="34" charset="0"/>
                <a:cs typeface="Tahoma" pitchFamily="34" charset="0"/>
              </a:rPr>
              <a:t>8</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graphicFrame>
        <p:nvGraphicFramePr>
          <p:cNvPr id="6" name="object 7"/>
          <p:cNvGraphicFramePr>
            <a:graphicFrameLocks noGrp="1"/>
          </p:cNvGraphicFramePr>
          <p:nvPr>
            <p:extLst>
              <p:ext uri="{D42A27DB-BD31-4B8C-83A1-F6EECF244321}">
                <p14:modId xmlns:p14="http://schemas.microsoft.com/office/powerpoint/2010/main" val="1991887424"/>
              </p:ext>
            </p:extLst>
          </p:nvPr>
        </p:nvGraphicFramePr>
        <p:xfrm>
          <a:off x="1443568" y="1988840"/>
          <a:ext cx="6296784" cy="2408556"/>
        </p:xfrm>
        <a:graphic>
          <a:graphicData uri="http://schemas.openxmlformats.org/drawingml/2006/table">
            <a:tbl>
              <a:tblPr firstRow="1" bandRow="1">
                <a:tableStyleId>{2D5ABB26-0587-4C30-8999-92F81FD0307C}</a:tableStyleId>
              </a:tblPr>
              <a:tblGrid>
                <a:gridCol w="899536"/>
                <a:gridCol w="899538"/>
                <a:gridCol w="899538"/>
                <a:gridCol w="899536"/>
                <a:gridCol w="899562"/>
                <a:gridCol w="899536"/>
                <a:gridCol w="899538"/>
              </a:tblGrid>
              <a:tr h="610062">
                <a:tc>
                  <a:txBody>
                    <a:bodyPr/>
                    <a:lstStyle/>
                    <a:p>
                      <a:pPr algn="ctr">
                        <a:lnSpc>
                          <a:spcPct val="100000"/>
                        </a:lnSpc>
                      </a:pPr>
                      <a:r>
                        <a:rPr sz="900" dirty="0" smtClean="0">
                          <a:latin typeface="Arial"/>
                          <a:cs typeface="Arial"/>
                        </a:rPr>
                        <a:t>DE</a:t>
                      </a:r>
                      <a:endParaRPr sz="900" dirty="0">
                        <a:latin typeface="Arial"/>
                        <a:cs typeface="Arial"/>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30365">
                      <a:solidFill>
                        <a:srgbClr val="000000"/>
                      </a:solidFill>
                      <a:prstDash val="solid"/>
                    </a:lnB>
                  </a:tcPr>
                </a:tc>
                <a:tc>
                  <a:txBody>
                    <a:bodyPr/>
                    <a:lstStyle/>
                    <a:p>
                      <a:pPr algn="ctr">
                        <a:lnSpc>
                          <a:spcPct val="100000"/>
                        </a:lnSpc>
                      </a:pPr>
                      <a:r>
                        <a:rPr sz="900" spc="-15" dirty="0" smtClean="0">
                          <a:latin typeface="Arial"/>
                          <a:cs typeface="Arial"/>
                        </a:rPr>
                        <a:t>Ciudad</a:t>
                      </a:r>
                      <a:r>
                        <a:rPr sz="900" spc="-45" dirty="0" smtClean="0">
                          <a:latin typeface="Arial"/>
                          <a:cs typeface="Arial"/>
                        </a:rPr>
                        <a:t> </a:t>
                      </a:r>
                      <a:r>
                        <a:rPr sz="900" spc="-20" dirty="0">
                          <a:latin typeface="Arial"/>
                          <a:cs typeface="Arial"/>
                        </a:rPr>
                        <a:t>1</a:t>
                      </a:r>
                      <a:endParaRPr sz="900" dirty="0">
                        <a:latin typeface="Arial"/>
                        <a:cs typeface="Arial"/>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30365">
                      <a:solidFill>
                        <a:srgbClr val="000000"/>
                      </a:solidFill>
                      <a:prstDash val="solid"/>
                    </a:lnB>
                  </a:tcPr>
                </a:tc>
                <a:tc>
                  <a:txBody>
                    <a:bodyPr/>
                    <a:lstStyle/>
                    <a:p>
                      <a:pPr algn="ctr">
                        <a:lnSpc>
                          <a:spcPct val="100000"/>
                        </a:lnSpc>
                      </a:pPr>
                      <a:r>
                        <a:rPr sz="900" spc="-15" dirty="0" smtClean="0">
                          <a:latin typeface="Arial"/>
                          <a:cs typeface="Arial"/>
                        </a:rPr>
                        <a:t>Ciudad</a:t>
                      </a:r>
                      <a:r>
                        <a:rPr sz="900" spc="-45" dirty="0" smtClean="0">
                          <a:latin typeface="Arial"/>
                          <a:cs typeface="Arial"/>
                        </a:rPr>
                        <a:t> </a:t>
                      </a:r>
                      <a:r>
                        <a:rPr sz="900" spc="-20" dirty="0">
                          <a:latin typeface="Arial"/>
                          <a:cs typeface="Arial"/>
                        </a:rPr>
                        <a:t>2</a:t>
                      </a:r>
                      <a:endParaRPr sz="900" dirty="0">
                        <a:latin typeface="Arial"/>
                        <a:cs typeface="Arial"/>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30365">
                      <a:solidFill>
                        <a:srgbClr val="000000"/>
                      </a:solidFill>
                      <a:prstDash val="solid"/>
                    </a:lnB>
                  </a:tcPr>
                </a:tc>
                <a:tc>
                  <a:txBody>
                    <a:bodyPr/>
                    <a:lstStyle/>
                    <a:p>
                      <a:pPr marL="73025" algn="ctr">
                        <a:lnSpc>
                          <a:spcPts val="710"/>
                        </a:lnSpc>
                      </a:pPr>
                      <a:r>
                        <a:rPr sz="900" spc="-15" dirty="0" smtClean="0">
                          <a:latin typeface="Arial"/>
                          <a:cs typeface="Arial"/>
                        </a:rPr>
                        <a:t>Ciudad</a:t>
                      </a:r>
                      <a:r>
                        <a:rPr sz="900" spc="-45" dirty="0" smtClean="0">
                          <a:latin typeface="Arial"/>
                          <a:cs typeface="Arial"/>
                        </a:rPr>
                        <a:t> </a:t>
                      </a:r>
                      <a:r>
                        <a:rPr sz="900" spc="-20" dirty="0">
                          <a:latin typeface="Arial"/>
                          <a:cs typeface="Arial"/>
                        </a:rPr>
                        <a:t>3</a:t>
                      </a:r>
                      <a:endParaRPr sz="900" dirty="0">
                        <a:latin typeface="Arial"/>
                        <a:cs typeface="Arial"/>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30365">
                      <a:solidFill>
                        <a:srgbClr val="000000"/>
                      </a:solidFill>
                      <a:prstDash val="solid"/>
                    </a:lnB>
                  </a:tcPr>
                </a:tc>
                <a:tc>
                  <a:txBody>
                    <a:bodyPr/>
                    <a:lstStyle/>
                    <a:p>
                      <a:pPr marL="73025" algn="ctr">
                        <a:lnSpc>
                          <a:spcPts val="710"/>
                        </a:lnSpc>
                      </a:pPr>
                      <a:r>
                        <a:rPr sz="900" spc="-15" dirty="0" smtClean="0">
                          <a:latin typeface="Arial"/>
                          <a:cs typeface="Arial"/>
                        </a:rPr>
                        <a:t>Ciudad</a:t>
                      </a:r>
                      <a:r>
                        <a:rPr sz="900" spc="-45" dirty="0" smtClean="0">
                          <a:latin typeface="Arial"/>
                          <a:cs typeface="Arial"/>
                        </a:rPr>
                        <a:t> </a:t>
                      </a:r>
                      <a:r>
                        <a:rPr sz="900" spc="-20" dirty="0">
                          <a:latin typeface="Arial"/>
                          <a:cs typeface="Arial"/>
                        </a:rPr>
                        <a:t>4</a:t>
                      </a:r>
                      <a:endParaRPr sz="900" dirty="0">
                        <a:latin typeface="Arial"/>
                        <a:cs typeface="Arial"/>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30365">
                      <a:solidFill>
                        <a:srgbClr val="000000"/>
                      </a:solidFill>
                      <a:prstDash val="solid"/>
                    </a:lnB>
                  </a:tcPr>
                </a:tc>
                <a:tc>
                  <a:txBody>
                    <a:bodyPr/>
                    <a:lstStyle/>
                    <a:p>
                      <a:pPr algn="ctr">
                        <a:lnSpc>
                          <a:spcPct val="100000"/>
                        </a:lnSpc>
                      </a:pPr>
                      <a:r>
                        <a:rPr sz="900" spc="-15" dirty="0" smtClean="0">
                          <a:latin typeface="Arial"/>
                          <a:cs typeface="Arial"/>
                        </a:rPr>
                        <a:t>Ciudad</a:t>
                      </a:r>
                      <a:r>
                        <a:rPr sz="900" spc="-45" dirty="0" smtClean="0">
                          <a:latin typeface="Arial"/>
                          <a:cs typeface="Arial"/>
                        </a:rPr>
                        <a:t> </a:t>
                      </a:r>
                      <a:r>
                        <a:rPr sz="900" spc="-20" dirty="0">
                          <a:latin typeface="Arial"/>
                          <a:cs typeface="Arial"/>
                        </a:rPr>
                        <a:t>5</a:t>
                      </a:r>
                      <a:endParaRPr sz="900" dirty="0">
                        <a:latin typeface="Arial"/>
                        <a:cs typeface="Arial"/>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30365">
                      <a:solidFill>
                        <a:srgbClr val="000000"/>
                      </a:solidFill>
                      <a:prstDash val="solid"/>
                    </a:lnB>
                  </a:tcPr>
                </a:tc>
                <a:tc>
                  <a:txBody>
                    <a:bodyPr/>
                    <a:lstStyle/>
                    <a:p>
                      <a:pPr algn="ctr">
                        <a:lnSpc>
                          <a:spcPct val="100000"/>
                        </a:lnSpc>
                      </a:pPr>
                      <a:r>
                        <a:rPr sz="900" spc="-15" dirty="0" smtClean="0">
                          <a:latin typeface="Arial"/>
                          <a:cs typeface="Arial"/>
                        </a:rPr>
                        <a:t>Ciudad</a:t>
                      </a:r>
                      <a:r>
                        <a:rPr sz="900" spc="-45" dirty="0" smtClean="0">
                          <a:latin typeface="Arial"/>
                          <a:cs typeface="Arial"/>
                        </a:rPr>
                        <a:t> </a:t>
                      </a:r>
                      <a:r>
                        <a:rPr sz="900" spc="-20" dirty="0">
                          <a:latin typeface="Arial"/>
                          <a:cs typeface="Arial"/>
                        </a:rPr>
                        <a:t>6</a:t>
                      </a:r>
                      <a:endParaRPr sz="900" dirty="0">
                        <a:latin typeface="Arial"/>
                        <a:cs typeface="Arial"/>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30365">
                      <a:solidFill>
                        <a:srgbClr val="000000"/>
                      </a:solidFill>
                      <a:prstDash val="solid"/>
                    </a:lnB>
                  </a:tcPr>
                </a:tc>
              </a:tr>
              <a:tr h="332754">
                <a:tc>
                  <a:txBody>
                    <a:bodyPr/>
                    <a:lstStyle/>
                    <a:p>
                      <a:pPr algn="ctr">
                        <a:lnSpc>
                          <a:spcPts val="610"/>
                        </a:lnSpc>
                      </a:pPr>
                      <a:r>
                        <a:rPr sz="900" spc="-15" dirty="0">
                          <a:latin typeface="Arial"/>
                          <a:cs typeface="Arial"/>
                        </a:rPr>
                        <a:t>Ciudad</a:t>
                      </a:r>
                      <a:r>
                        <a:rPr sz="900" spc="-45" dirty="0">
                          <a:latin typeface="Arial"/>
                          <a:cs typeface="Arial"/>
                        </a:rPr>
                        <a:t> </a:t>
                      </a:r>
                      <a:r>
                        <a:rPr sz="900" spc="-20" dirty="0">
                          <a:latin typeface="Arial"/>
                          <a:cs typeface="Arial"/>
                        </a:rPr>
                        <a:t>1</a:t>
                      </a:r>
                      <a:endParaRPr sz="900">
                        <a:latin typeface="Arial"/>
                        <a:cs typeface="Arial"/>
                      </a:endParaRPr>
                    </a:p>
                  </a:txBody>
                  <a:tcPr marL="0" marR="0" marT="0" marB="0" anchor="ctr">
                    <a:lnL w="5054">
                      <a:solidFill>
                        <a:srgbClr val="000000"/>
                      </a:solidFill>
                      <a:prstDash val="solid"/>
                    </a:lnL>
                    <a:lnR w="5054">
                      <a:solidFill>
                        <a:srgbClr val="000000"/>
                      </a:solidFill>
                      <a:prstDash val="solid"/>
                    </a:lnR>
                    <a:lnT w="30365">
                      <a:solidFill>
                        <a:srgbClr val="000000"/>
                      </a:solidFill>
                      <a:prstDash val="solid"/>
                    </a:lnT>
                    <a:lnB w="5054">
                      <a:solidFill>
                        <a:srgbClr val="000000"/>
                      </a:solidFill>
                      <a:prstDash val="solid"/>
                    </a:lnB>
                  </a:tcPr>
                </a:tc>
                <a:tc>
                  <a:txBody>
                    <a:bodyPr/>
                    <a:lstStyle/>
                    <a:p>
                      <a:pPr algn="ctr">
                        <a:lnSpc>
                          <a:spcPts val="610"/>
                        </a:lnSpc>
                      </a:pPr>
                      <a:r>
                        <a:rPr sz="900" dirty="0">
                          <a:latin typeface="Arial"/>
                          <a:cs typeface="Arial"/>
                        </a:rPr>
                        <a:t>0</a:t>
                      </a:r>
                      <a:endParaRPr sz="900">
                        <a:latin typeface="Arial"/>
                        <a:cs typeface="Arial"/>
                      </a:endParaRPr>
                    </a:p>
                  </a:txBody>
                  <a:tcPr marL="0" marR="0" marT="0" marB="0" anchor="ctr">
                    <a:lnL w="5054">
                      <a:solidFill>
                        <a:srgbClr val="000000"/>
                      </a:solidFill>
                      <a:prstDash val="solid"/>
                    </a:lnL>
                    <a:lnR w="5054">
                      <a:solidFill>
                        <a:srgbClr val="000000"/>
                      </a:solidFill>
                      <a:prstDash val="solid"/>
                    </a:lnR>
                    <a:lnT w="30365">
                      <a:solidFill>
                        <a:srgbClr val="000000"/>
                      </a:solidFill>
                      <a:prstDash val="solid"/>
                    </a:lnT>
                    <a:lnB w="5054">
                      <a:solidFill>
                        <a:srgbClr val="000000"/>
                      </a:solidFill>
                      <a:prstDash val="solid"/>
                    </a:lnB>
                  </a:tcPr>
                </a:tc>
                <a:tc>
                  <a:txBody>
                    <a:bodyPr/>
                    <a:lstStyle/>
                    <a:p>
                      <a:pPr algn="ctr">
                        <a:lnSpc>
                          <a:spcPts val="610"/>
                        </a:lnSpc>
                      </a:pPr>
                      <a:r>
                        <a:rPr sz="900" spc="-20" dirty="0">
                          <a:latin typeface="Arial"/>
                          <a:cs typeface="Arial"/>
                        </a:rPr>
                        <a:t>10</a:t>
                      </a:r>
                      <a:endParaRPr sz="900" dirty="0">
                        <a:latin typeface="Arial"/>
                        <a:cs typeface="Arial"/>
                      </a:endParaRPr>
                    </a:p>
                  </a:txBody>
                  <a:tcPr marL="0" marR="0" marT="0" marB="0" anchor="ctr">
                    <a:lnL w="5054">
                      <a:solidFill>
                        <a:srgbClr val="000000"/>
                      </a:solidFill>
                      <a:prstDash val="solid"/>
                    </a:lnL>
                    <a:lnR w="5054">
                      <a:solidFill>
                        <a:srgbClr val="000000"/>
                      </a:solidFill>
                      <a:prstDash val="solid"/>
                    </a:lnR>
                    <a:lnT w="30365">
                      <a:solidFill>
                        <a:srgbClr val="000000"/>
                      </a:solidFill>
                      <a:prstDash val="solid"/>
                    </a:lnT>
                    <a:lnB w="5054">
                      <a:solidFill>
                        <a:srgbClr val="000000"/>
                      </a:solidFill>
                      <a:prstDash val="solid"/>
                    </a:lnB>
                  </a:tcPr>
                </a:tc>
                <a:tc>
                  <a:txBody>
                    <a:bodyPr/>
                    <a:lstStyle/>
                    <a:p>
                      <a:pPr algn="ctr">
                        <a:lnSpc>
                          <a:spcPts val="610"/>
                        </a:lnSpc>
                      </a:pPr>
                      <a:r>
                        <a:rPr sz="900" spc="-20" dirty="0">
                          <a:latin typeface="Arial"/>
                          <a:cs typeface="Arial"/>
                        </a:rPr>
                        <a:t>20</a:t>
                      </a:r>
                      <a:endParaRPr sz="900" dirty="0">
                        <a:latin typeface="Arial"/>
                        <a:cs typeface="Arial"/>
                      </a:endParaRPr>
                    </a:p>
                  </a:txBody>
                  <a:tcPr marL="0" marR="0" marT="0" marB="0" anchor="ctr">
                    <a:lnL w="5054">
                      <a:solidFill>
                        <a:srgbClr val="000000"/>
                      </a:solidFill>
                      <a:prstDash val="solid"/>
                    </a:lnL>
                    <a:lnR w="5054">
                      <a:solidFill>
                        <a:srgbClr val="000000"/>
                      </a:solidFill>
                      <a:prstDash val="solid"/>
                    </a:lnR>
                    <a:lnT w="30365">
                      <a:solidFill>
                        <a:srgbClr val="000000"/>
                      </a:solidFill>
                      <a:prstDash val="solid"/>
                    </a:lnT>
                    <a:lnB w="5054">
                      <a:solidFill>
                        <a:srgbClr val="000000"/>
                      </a:solidFill>
                      <a:prstDash val="solid"/>
                    </a:lnB>
                  </a:tcPr>
                </a:tc>
                <a:tc>
                  <a:txBody>
                    <a:bodyPr/>
                    <a:lstStyle/>
                    <a:p>
                      <a:pPr marL="183515" algn="ctr">
                        <a:lnSpc>
                          <a:spcPts val="610"/>
                        </a:lnSpc>
                      </a:pPr>
                      <a:r>
                        <a:rPr sz="900" spc="-20" dirty="0">
                          <a:latin typeface="Arial"/>
                          <a:cs typeface="Arial"/>
                        </a:rPr>
                        <a:t>30</a:t>
                      </a:r>
                      <a:endParaRPr sz="900">
                        <a:latin typeface="Arial"/>
                        <a:cs typeface="Arial"/>
                      </a:endParaRPr>
                    </a:p>
                  </a:txBody>
                  <a:tcPr marL="0" marR="0" marT="0" marB="0" anchor="ctr">
                    <a:lnL w="5054">
                      <a:solidFill>
                        <a:srgbClr val="000000"/>
                      </a:solidFill>
                      <a:prstDash val="solid"/>
                    </a:lnL>
                    <a:lnR w="5054">
                      <a:solidFill>
                        <a:srgbClr val="000000"/>
                      </a:solidFill>
                      <a:prstDash val="solid"/>
                    </a:lnR>
                    <a:lnT w="30365">
                      <a:solidFill>
                        <a:srgbClr val="000000"/>
                      </a:solidFill>
                      <a:prstDash val="solid"/>
                    </a:lnT>
                    <a:lnB w="5054">
                      <a:solidFill>
                        <a:srgbClr val="000000"/>
                      </a:solidFill>
                      <a:prstDash val="solid"/>
                    </a:lnB>
                  </a:tcPr>
                </a:tc>
                <a:tc>
                  <a:txBody>
                    <a:bodyPr/>
                    <a:lstStyle/>
                    <a:p>
                      <a:pPr algn="ctr">
                        <a:lnSpc>
                          <a:spcPts val="610"/>
                        </a:lnSpc>
                      </a:pPr>
                      <a:r>
                        <a:rPr sz="900" spc="-20" dirty="0">
                          <a:latin typeface="Arial"/>
                          <a:cs typeface="Arial"/>
                        </a:rPr>
                        <a:t>30</a:t>
                      </a:r>
                      <a:endParaRPr sz="900">
                        <a:latin typeface="Arial"/>
                        <a:cs typeface="Arial"/>
                      </a:endParaRPr>
                    </a:p>
                  </a:txBody>
                  <a:tcPr marL="0" marR="0" marT="0" marB="0" anchor="ctr">
                    <a:lnL w="5054">
                      <a:solidFill>
                        <a:srgbClr val="000000"/>
                      </a:solidFill>
                      <a:prstDash val="solid"/>
                    </a:lnL>
                    <a:lnR w="5054">
                      <a:solidFill>
                        <a:srgbClr val="000000"/>
                      </a:solidFill>
                      <a:prstDash val="solid"/>
                    </a:lnR>
                    <a:lnT w="30365">
                      <a:solidFill>
                        <a:srgbClr val="000000"/>
                      </a:solidFill>
                      <a:prstDash val="solid"/>
                    </a:lnT>
                    <a:lnB w="5054">
                      <a:solidFill>
                        <a:srgbClr val="000000"/>
                      </a:solidFill>
                      <a:prstDash val="solid"/>
                    </a:lnB>
                  </a:tcPr>
                </a:tc>
                <a:tc>
                  <a:txBody>
                    <a:bodyPr/>
                    <a:lstStyle/>
                    <a:p>
                      <a:pPr algn="ctr">
                        <a:lnSpc>
                          <a:spcPts val="610"/>
                        </a:lnSpc>
                      </a:pPr>
                      <a:r>
                        <a:rPr sz="900" spc="-20" dirty="0">
                          <a:latin typeface="Arial"/>
                          <a:cs typeface="Arial"/>
                        </a:rPr>
                        <a:t>20</a:t>
                      </a:r>
                      <a:endParaRPr sz="900">
                        <a:latin typeface="Arial"/>
                        <a:cs typeface="Arial"/>
                      </a:endParaRPr>
                    </a:p>
                  </a:txBody>
                  <a:tcPr marL="0" marR="0" marT="0" marB="0" anchor="ctr">
                    <a:lnL w="5054">
                      <a:solidFill>
                        <a:srgbClr val="000000"/>
                      </a:solidFill>
                      <a:prstDash val="solid"/>
                    </a:lnL>
                    <a:lnR w="5054">
                      <a:solidFill>
                        <a:srgbClr val="000000"/>
                      </a:solidFill>
                      <a:prstDash val="solid"/>
                    </a:lnR>
                    <a:lnT w="30365">
                      <a:solidFill>
                        <a:srgbClr val="000000"/>
                      </a:solidFill>
                      <a:prstDash val="solid"/>
                    </a:lnT>
                    <a:lnB w="5054">
                      <a:solidFill>
                        <a:srgbClr val="000000"/>
                      </a:solidFill>
                      <a:prstDash val="solid"/>
                    </a:lnB>
                  </a:tcPr>
                </a:tc>
              </a:tr>
              <a:tr h="293172">
                <a:tc>
                  <a:txBody>
                    <a:bodyPr/>
                    <a:lstStyle/>
                    <a:p>
                      <a:pPr algn="ctr">
                        <a:lnSpc>
                          <a:spcPts val="610"/>
                        </a:lnSpc>
                      </a:pPr>
                      <a:r>
                        <a:rPr sz="900" spc="-15" dirty="0">
                          <a:latin typeface="Arial"/>
                          <a:cs typeface="Arial"/>
                        </a:rPr>
                        <a:t>Ciudad</a:t>
                      </a:r>
                      <a:r>
                        <a:rPr sz="900" spc="-45" dirty="0">
                          <a:latin typeface="Arial"/>
                          <a:cs typeface="Arial"/>
                        </a:rPr>
                        <a:t> </a:t>
                      </a:r>
                      <a:r>
                        <a:rPr sz="900" spc="-20" dirty="0">
                          <a:latin typeface="Arial"/>
                          <a:cs typeface="Arial"/>
                        </a:rPr>
                        <a:t>2</a:t>
                      </a:r>
                      <a:endParaRPr sz="900">
                        <a:latin typeface="Arial"/>
                        <a:cs typeface="Arial"/>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c>
                  <a:txBody>
                    <a:bodyPr/>
                    <a:lstStyle/>
                    <a:p>
                      <a:pPr algn="ctr">
                        <a:lnSpc>
                          <a:spcPts val="610"/>
                        </a:lnSpc>
                      </a:pPr>
                      <a:r>
                        <a:rPr sz="900" spc="-20" dirty="0">
                          <a:latin typeface="Arial"/>
                          <a:cs typeface="Arial"/>
                        </a:rPr>
                        <a:t>10</a:t>
                      </a:r>
                      <a:endParaRPr sz="900">
                        <a:latin typeface="Arial"/>
                        <a:cs typeface="Arial"/>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c>
                  <a:txBody>
                    <a:bodyPr/>
                    <a:lstStyle/>
                    <a:p>
                      <a:pPr algn="ctr">
                        <a:lnSpc>
                          <a:spcPts val="610"/>
                        </a:lnSpc>
                      </a:pPr>
                      <a:r>
                        <a:rPr sz="900" dirty="0">
                          <a:latin typeface="Arial"/>
                          <a:cs typeface="Arial"/>
                        </a:rPr>
                        <a:t>0</a:t>
                      </a: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c>
                  <a:txBody>
                    <a:bodyPr/>
                    <a:lstStyle/>
                    <a:p>
                      <a:pPr algn="ctr">
                        <a:lnSpc>
                          <a:spcPts val="610"/>
                        </a:lnSpc>
                      </a:pPr>
                      <a:r>
                        <a:rPr sz="900" spc="-20" dirty="0">
                          <a:latin typeface="Arial"/>
                          <a:cs typeface="Arial"/>
                        </a:rPr>
                        <a:t>25</a:t>
                      </a:r>
                      <a:endParaRPr sz="900" dirty="0">
                        <a:latin typeface="Arial"/>
                        <a:cs typeface="Arial"/>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c>
                  <a:txBody>
                    <a:bodyPr/>
                    <a:lstStyle/>
                    <a:p>
                      <a:pPr marL="183515" algn="ctr">
                        <a:lnSpc>
                          <a:spcPts val="610"/>
                        </a:lnSpc>
                      </a:pPr>
                      <a:r>
                        <a:rPr sz="900" spc="-20" dirty="0">
                          <a:latin typeface="Arial"/>
                          <a:cs typeface="Arial"/>
                        </a:rPr>
                        <a:t>35</a:t>
                      </a:r>
                      <a:endParaRPr sz="900" dirty="0">
                        <a:latin typeface="Arial"/>
                        <a:cs typeface="Arial"/>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c>
                  <a:txBody>
                    <a:bodyPr/>
                    <a:lstStyle/>
                    <a:p>
                      <a:pPr algn="ctr">
                        <a:lnSpc>
                          <a:spcPts val="610"/>
                        </a:lnSpc>
                      </a:pPr>
                      <a:r>
                        <a:rPr sz="900" spc="-20" dirty="0">
                          <a:latin typeface="Arial"/>
                          <a:cs typeface="Arial"/>
                        </a:rPr>
                        <a:t>20</a:t>
                      </a:r>
                      <a:endParaRPr sz="900">
                        <a:latin typeface="Arial"/>
                        <a:cs typeface="Arial"/>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c>
                  <a:txBody>
                    <a:bodyPr/>
                    <a:lstStyle/>
                    <a:p>
                      <a:pPr algn="ctr">
                        <a:lnSpc>
                          <a:spcPts val="610"/>
                        </a:lnSpc>
                      </a:pPr>
                      <a:r>
                        <a:rPr sz="900" spc="-20" dirty="0">
                          <a:latin typeface="Arial"/>
                          <a:cs typeface="Arial"/>
                        </a:rPr>
                        <a:t>10</a:t>
                      </a:r>
                      <a:endParaRPr sz="900">
                        <a:latin typeface="Arial"/>
                        <a:cs typeface="Arial"/>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r>
              <a:tr h="293132">
                <a:tc>
                  <a:txBody>
                    <a:bodyPr/>
                    <a:lstStyle/>
                    <a:p>
                      <a:pPr algn="ctr">
                        <a:lnSpc>
                          <a:spcPts val="610"/>
                        </a:lnSpc>
                      </a:pPr>
                      <a:r>
                        <a:rPr sz="900" spc="-15" dirty="0">
                          <a:latin typeface="Arial"/>
                          <a:cs typeface="Arial"/>
                        </a:rPr>
                        <a:t>Ciudad</a:t>
                      </a:r>
                      <a:r>
                        <a:rPr sz="900" spc="-45" dirty="0">
                          <a:latin typeface="Arial"/>
                          <a:cs typeface="Arial"/>
                        </a:rPr>
                        <a:t> </a:t>
                      </a:r>
                      <a:r>
                        <a:rPr sz="900" spc="-20" dirty="0">
                          <a:latin typeface="Arial"/>
                          <a:cs typeface="Arial"/>
                        </a:rPr>
                        <a:t>3</a:t>
                      </a:r>
                      <a:endParaRPr sz="900">
                        <a:latin typeface="Arial"/>
                        <a:cs typeface="Arial"/>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c>
                  <a:txBody>
                    <a:bodyPr/>
                    <a:lstStyle/>
                    <a:p>
                      <a:pPr algn="ctr">
                        <a:lnSpc>
                          <a:spcPts val="610"/>
                        </a:lnSpc>
                      </a:pPr>
                      <a:r>
                        <a:rPr sz="900" spc="-20" dirty="0">
                          <a:latin typeface="Arial"/>
                          <a:cs typeface="Arial"/>
                        </a:rPr>
                        <a:t>20</a:t>
                      </a:r>
                      <a:endParaRPr sz="900">
                        <a:latin typeface="Arial"/>
                        <a:cs typeface="Arial"/>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c>
                  <a:txBody>
                    <a:bodyPr/>
                    <a:lstStyle/>
                    <a:p>
                      <a:pPr algn="ctr">
                        <a:lnSpc>
                          <a:spcPts val="610"/>
                        </a:lnSpc>
                      </a:pPr>
                      <a:r>
                        <a:rPr sz="900" spc="-20" dirty="0">
                          <a:latin typeface="Arial"/>
                          <a:cs typeface="Arial"/>
                        </a:rPr>
                        <a:t>25</a:t>
                      </a:r>
                      <a:endParaRPr sz="900">
                        <a:latin typeface="Arial"/>
                        <a:cs typeface="Arial"/>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c>
                  <a:txBody>
                    <a:bodyPr/>
                    <a:lstStyle/>
                    <a:p>
                      <a:pPr algn="ctr">
                        <a:lnSpc>
                          <a:spcPts val="610"/>
                        </a:lnSpc>
                      </a:pPr>
                      <a:r>
                        <a:rPr sz="900" dirty="0">
                          <a:latin typeface="Arial"/>
                          <a:cs typeface="Arial"/>
                        </a:rPr>
                        <a:t>0</a:t>
                      </a:r>
                      <a:endParaRPr sz="900">
                        <a:latin typeface="Arial"/>
                        <a:cs typeface="Arial"/>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c>
                  <a:txBody>
                    <a:bodyPr/>
                    <a:lstStyle/>
                    <a:p>
                      <a:pPr marL="183515" algn="ctr">
                        <a:lnSpc>
                          <a:spcPts val="610"/>
                        </a:lnSpc>
                      </a:pPr>
                      <a:r>
                        <a:rPr sz="900" spc="-20" dirty="0">
                          <a:latin typeface="Arial"/>
                          <a:cs typeface="Arial"/>
                        </a:rPr>
                        <a:t>15</a:t>
                      </a:r>
                      <a:endParaRPr sz="900" dirty="0">
                        <a:latin typeface="Arial"/>
                        <a:cs typeface="Arial"/>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c>
                  <a:txBody>
                    <a:bodyPr/>
                    <a:lstStyle/>
                    <a:p>
                      <a:pPr algn="ctr">
                        <a:lnSpc>
                          <a:spcPts val="610"/>
                        </a:lnSpc>
                      </a:pPr>
                      <a:r>
                        <a:rPr sz="900" spc="-20" dirty="0">
                          <a:latin typeface="Arial"/>
                          <a:cs typeface="Arial"/>
                        </a:rPr>
                        <a:t>30</a:t>
                      </a:r>
                      <a:endParaRPr sz="900">
                        <a:latin typeface="Arial"/>
                        <a:cs typeface="Arial"/>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c>
                  <a:txBody>
                    <a:bodyPr/>
                    <a:lstStyle/>
                    <a:p>
                      <a:pPr algn="ctr">
                        <a:lnSpc>
                          <a:spcPts val="610"/>
                        </a:lnSpc>
                      </a:pPr>
                      <a:r>
                        <a:rPr sz="900" spc="-20" dirty="0">
                          <a:latin typeface="Arial"/>
                          <a:cs typeface="Arial"/>
                        </a:rPr>
                        <a:t>20</a:t>
                      </a:r>
                      <a:endParaRPr sz="900">
                        <a:latin typeface="Arial"/>
                        <a:cs typeface="Arial"/>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r>
              <a:tr h="293132">
                <a:tc>
                  <a:txBody>
                    <a:bodyPr/>
                    <a:lstStyle/>
                    <a:p>
                      <a:pPr algn="ctr">
                        <a:lnSpc>
                          <a:spcPts val="610"/>
                        </a:lnSpc>
                      </a:pPr>
                      <a:r>
                        <a:rPr sz="900" spc="-15" dirty="0">
                          <a:latin typeface="Arial"/>
                          <a:cs typeface="Arial"/>
                        </a:rPr>
                        <a:t>Ciudad</a:t>
                      </a:r>
                      <a:r>
                        <a:rPr sz="900" spc="-45" dirty="0">
                          <a:latin typeface="Arial"/>
                          <a:cs typeface="Arial"/>
                        </a:rPr>
                        <a:t> </a:t>
                      </a:r>
                      <a:r>
                        <a:rPr sz="900" spc="-20" dirty="0">
                          <a:latin typeface="Arial"/>
                          <a:cs typeface="Arial"/>
                        </a:rPr>
                        <a:t>4</a:t>
                      </a:r>
                      <a:endParaRPr sz="900">
                        <a:latin typeface="Arial"/>
                        <a:cs typeface="Arial"/>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c>
                  <a:txBody>
                    <a:bodyPr/>
                    <a:lstStyle/>
                    <a:p>
                      <a:pPr algn="ctr">
                        <a:lnSpc>
                          <a:spcPts val="610"/>
                        </a:lnSpc>
                      </a:pPr>
                      <a:r>
                        <a:rPr sz="900" spc="-20" dirty="0">
                          <a:latin typeface="Arial"/>
                          <a:cs typeface="Arial"/>
                        </a:rPr>
                        <a:t>30</a:t>
                      </a:r>
                      <a:endParaRPr sz="900">
                        <a:latin typeface="Arial"/>
                        <a:cs typeface="Arial"/>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c>
                  <a:txBody>
                    <a:bodyPr/>
                    <a:lstStyle/>
                    <a:p>
                      <a:pPr algn="ctr">
                        <a:lnSpc>
                          <a:spcPts val="610"/>
                        </a:lnSpc>
                      </a:pPr>
                      <a:r>
                        <a:rPr sz="900" spc="-20" dirty="0">
                          <a:latin typeface="Arial"/>
                          <a:cs typeface="Arial"/>
                        </a:rPr>
                        <a:t>35</a:t>
                      </a:r>
                      <a:endParaRPr sz="900">
                        <a:latin typeface="Arial"/>
                        <a:cs typeface="Arial"/>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c>
                  <a:txBody>
                    <a:bodyPr/>
                    <a:lstStyle/>
                    <a:p>
                      <a:pPr algn="ctr">
                        <a:lnSpc>
                          <a:spcPts val="610"/>
                        </a:lnSpc>
                      </a:pPr>
                      <a:r>
                        <a:rPr sz="900" spc="-20" dirty="0">
                          <a:latin typeface="Arial"/>
                          <a:cs typeface="Arial"/>
                        </a:rPr>
                        <a:t>15</a:t>
                      </a:r>
                      <a:endParaRPr sz="900">
                        <a:latin typeface="Arial"/>
                        <a:cs typeface="Arial"/>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c>
                  <a:txBody>
                    <a:bodyPr/>
                    <a:lstStyle/>
                    <a:p>
                      <a:pPr marL="203835" algn="ctr">
                        <a:lnSpc>
                          <a:spcPts val="610"/>
                        </a:lnSpc>
                      </a:pPr>
                      <a:r>
                        <a:rPr sz="900" dirty="0">
                          <a:latin typeface="Arial"/>
                          <a:cs typeface="Arial"/>
                        </a:rPr>
                        <a:t>0</a:t>
                      </a: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c>
                  <a:txBody>
                    <a:bodyPr/>
                    <a:lstStyle/>
                    <a:p>
                      <a:pPr algn="ctr">
                        <a:lnSpc>
                          <a:spcPts val="610"/>
                        </a:lnSpc>
                      </a:pPr>
                      <a:r>
                        <a:rPr sz="900" spc="-20" dirty="0">
                          <a:latin typeface="Arial"/>
                          <a:cs typeface="Arial"/>
                        </a:rPr>
                        <a:t>15</a:t>
                      </a:r>
                      <a:endParaRPr sz="900">
                        <a:latin typeface="Arial"/>
                        <a:cs typeface="Arial"/>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c>
                  <a:txBody>
                    <a:bodyPr/>
                    <a:lstStyle/>
                    <a:p>
                      <a:pPr algn="ctr">
                        <a:lnSpc>
                          <a:spcPts val="610"/>
                        </a:lnSpc>
                      </a:pPr>
                      <a:r>
                        <a:rPr sz="900" spc="-20" dirty="0">
                          <a:latin typeface="Arial"/>
                          <a:cs typeface="Arial"/>
                        </a:rPr>
                        <a:t>15</a:t>
                      </a:r>
                      <a:endParaRPr sz="900">
                        <a:latin typeface="Arial"/>
                        <a:cs typeface="Arial"/>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r>
              <a:tr h="293172">
                <a:tc>
                  <a:txBody>
                    <a:bodyPr/>
                    <a:lstStyle/>
                    <a:p>
                      <a:pPr algn="ctr">
                        <a:lnSpc>
                          <a:spcPts val="610"/>
                        </a:lnSpc>
                      </a:pPr>
                      <a:r>
                        <a:rPr sz="900" spc="-15" dirty="0">
                          <a:latin typeface="Arial"/>
                          <a:cs typeface="Arial"/>
                        </a:rPr>
                        <a:t>Ciudad</a:t>
                      </a:r>
                      <a:r>
                        <a:rPr sz="900" spc="-45" dirty="0">
                          <a:latin typeface="Arial"/>
                          <a:cs typeface="Arial"/>
                        </a:rPr>
                        <a:t> </a:t>
                      </a:r>
                      <a:r>
                        <a:rPr sz="900" spc="-20" dirty="0">
                          <a:latin typeface="Arial"/>
                          <a:cs typeface="Arial"/>
                        </a:rPr>
                        <a:t>5</a:t>
                      </a:r>
                      <a:endParaRPr sz="900">
                        <a:latin typeface="Arial"/>
                        <a:cs typeface="Arial"/>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c>
                  <a:txBody>
                    <a:bodyPr/>
                    <a:lstStyle/>
                    <a:p>
                      <a:pPr algn="ctr">
                        <a:lnSpc>
                          <a:spcPts val="610"/>
                        </a:lnSpc>
                      </a:pPr>
                      <a:r>
                        <a:rPr sz="900" spc="-20" dirty="0">
                          <a:latin typeface="Arial"/>
                          <a:cs typeface="Arial"/>
                        </a:rPr>
                        <a:t>30</a:t>
                      </a:r>
                      <a:endParaRPr sz="900">
                        <a:latin typeface="Arial"/>
                        <a:cs typeface="Arial"/>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c>
                  <a:txBody>
                    <a:bodyPr/>
                    <a:lstStyle/>
                    <a:p>
                      <a:pPr algn="ctr">
                        <a:lnSpc>
                          <a:spcPts val="610"/>
                        </a:lnSpc>
                      </a:pPr>
                      <a:r>
                        <a:rPr sz="900" spc="-20" dirty="0">
                          <a:latin typeface="Arial"/>
                          <a:cs typeface="Arial"/>
                        </a:rPr>
                        <a:t>20</a:t>
                      </a:r>
                      <a:endParaRPr sz="900">
                        <a:latin typeface="Arial"/>
                        <a:cs typeface="Arial"/>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c>
                  <a:txBody>
                    <a:bodyPr/>
                    <a:lstStyle/>
                    <a:p>
                      <a:pPr algn="ctr">
                        <a:lnSpc>
                          <a:spcPts val="610"/>
                        </a:lnSpc>
                      </a:pPr>
                      <a:r>
                        <a:rPr sz="900" spc="-20" dirty="0">
                          <a:latin typeface="Arial"/>
                          <a:cs typeface="Arial"/>
                        </a:rPr>
                        <a:t>30</a:t>
                      </a:r>
                      <a:endParaRPr sz="900">
                        <a:latin typeface="Arial"/>
                        <a:cs typeface="Arial"/>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c>
                  <a:txBody>
                    <a:bodyPr/>
                    <a:lstStyle/>
                    <a:p>
                      <a:pPr marL="183515" algn="ctr">
                        <a:lnSpc>
                          <a:spcPts val="610"/>
                        </a:lnSpc>
                      </a:pPr>
                      <a:r>
                        <a:rPr sz="900" spc="-20" dirty="0">
                          <a:latin typeface="Arial"/>
                          <a:cs typeface="Arial"/>
                        </a:rPr>
                        <a:t>15</a:t>
                      </a:r>
                      <a:endParaRPr sz="900" dirty="0">
                        <a:latin typeface="Arial"/>
                        <a:cs typeface="Arial"/>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c>
                  <a:txBody>
                    <a:bodyPr/>
                    <a:lstStyle/>
                    <a:p>
                      <a:pPr algn="ctr">
                        <a:lnSpc>
                          <a:spcPts val="610"/>
                        </a:lnSpc>
                      </a:pPr>
                      <a:r>
                        <a:rPr sz="900" dirty="0">
                          <a:latin typeface="Arial"/>
                          <a:cs typeface="Arial"/>
                        </a:rPr>
                        <a:t>0</a:t>
                      </a: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c>
                  <a:txBody>
                    <a:bodyPr/>
                    <a:lstStyle/>
                    <a:p>
                      <a:pPr algn="ctr">
                        <a:lnSpc>
                          <a:spcPts val="610"/>
                        </a:lnSpc>
                      </a:pPr>
                      <a:r>
                        <a:rPr sz="900" spc="-20" dirty="0">
                          <a:latin typeface="Arial"/>
                          <a:cs typeface="Arial"/>
                        </a:rPr>
                        <a:t>14</a:t>
                      </a:r>
                      <a:endParaRPr sz="900">
                        <a:latin typeface="Arial"/>
                        <a:cs typeface="Arial"/>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r>
              <a:tr h="293132">
                <a:tc>
                  <a:txBody>
                    <a:bodyPr/>
                    <a:lstStyle/>
                    <a:p>
                      <a:pPr algn="ctr">
                        <a:lnSpc>
                          <a:spcPts val="610"/>
                        </a:lnSpc>
                      </a:pPr>
                      <a:r>
                        <a:rPr sz="900" spc="-15" dirty="0">
                          <a:latin typeface="Arial"/>
                          <a:cs typeface="Arial"/>
                        </a:rPr>
                        <a:t>Ciudad</a:t>
                      </a:r>
                      <a:r>
                        <a:rPr sz="900" spc="-45" dirty="0">
                          <a:latin typeface="Arial"/>
                          <a:cs typeface="Arial"/>
                        </a:rPr>
                        <a:t> </a:t>
                      </a:r>
                      <a:r>
                        <a:rPr sz="900" spc="-20" dirty="0">
                          <a:latin typeface="Arial"/>
                          <a:cs typeface="Arial"/>
                        </a:rPr>
                        <a:t>6</a:t>
                      </a:r>
                      <a:endParaRPr sz="900">
                        <a:latin typeface="Arial"/>
                        <a:cs typeface="Arial"/>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c>
                  <a:txBody>
                    <a:bodyPr/>
                    <a:lstStyle/>
                    <a:p>
                      <a:pPr algn="ctr">
                        <a:lnSpc>
                          <a:spcPts val="610"/>
                        </a:lnSpc>
                      </a:pPr>
                      <a:r>
                        <a:rPr sz="900" spc="-20" dirty="0">
                          <a:latin typeface="Arial"/>
                          <a:cs typeface="Arial"/>
                        </a:rPr>
                        <a:t>20</a:t>
                      </a:r>
                      <a:endParaRPr sz="900">
                        <a:latin typeface="Arial"/>
                        <a:cs typeface="Arial"/>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c>
                  <a:txBody>
                    <a:bodyPr/>
                    <a:lstStyle/>
                    <a:p>
                      <a:pPr algn="ctr">
                        <a:lnSpc>
                          <a:spcPts val="610"/>
                        </a:lnSpc>
                      </a:pPr>
                      <a:r>
                        <a:rPr sz="900" spc="-20" dirty="0">
                          <a:latin typeface="Arial"/>
                          <a:cs typeface="Arial"/>
                        </a:rPr>
                        <a:t>10</a:t>
                      </a:r>
                      <a:endParaRPr sz="900">
                        <a:latin typeface="Arial"/>
                        <a:cs typeface="Arial"/>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c>
                  <a:txBody>
                    <a:bodyPr/>
                    <a:lstStyle/>
                    <a:p>
                      <a:pPr algn="ctr">
                        <a:lnSpc>
                          <a:spcPts val="610"/>
                        </a:lnSpc>
                      </a:pPr>
                      <a:r>
                        <a:rPr sz="900" spc="-20" dirty="0">
                          <a:latin typeface="Arial"/>
                          <a:cs typeface="Arial"/>
                        </a:rPr>
                        <a:t>20</a:t>
                      </a:r>
                      <a:endParaRPr sz="900">
                        <a:latin typeface="Arial"/>
                        <a:cs typeface="Arial"/>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c>
                  <a:txBody>
                    <a:bodyPr/>
                    <a:lstStyle/>
                    <a:p>
                      <a:pPr marL="183515" algn="ctr">
                        <a:lnSpc>
                          <a:spcPts val="610"/>
                        </a:lnSpc>
                      </a:pPr>
                      <a:r>
                        <a:rPr sz="900" spc="-20" dirty="0">
                          <a:latin typeface="Arial"/>
                          <a:cs typeface="Arial"/>
                        </a:rPr>
                        <a:t>25</a:t>
                      </a:r>
                      <a:endParaRPr sz="900">
                        <a:latin typeface="Arial"/>
                        <a:cs typeface="Arial"/>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c>
                  <a:txBody>
                    <a:bodyPr/>
                    <a:lstStyle/>
                    <a:p>
                      <a:pPr algn="ctr">
                        <a:lnSpc>
                          <a:spcPts val="610"/>
                        </a:lnSpc>
                      </a:pPr>
                      <a:r>
                        <a:rPr sz="900" spc="-20" dirty="0">
                          <a:latin typeface="Arial"/>
                          <a:cs typeface="Arial"/>
                        </a:rPr>
                        <a:t>14</a:t>
                      </a:r>
                      <a:endParaRPr sz="900" dirty="0">
                        <a:latin typeface="Arial"/>
                        <a:cs typeface="Arial"/>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c>
                  <a:txBody>
                    <a:bodyPr/>
                    <a:lstStyle/>
                    <a:p>
                      <a:pPr algn="ctr">
                        <a:lnSpc>
                          <a:spcPts val="610"/>
                        </a:lnSpc>
                      </a:pPr>
                      <a:r>
                        <a:rPr sz="900" dirty="0">
                          <a:latin typeface="Arial"/>
                          <a:cs typeface="Arial"/>
                        </a:rPr>
                        <a:t>0</a:t>
                      </a: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r>
            </a:tbl>
          </a:graphicData>
        </a:graphic>
      </p:graphicFrame>
    </p:spTree>
    <p:extLst>
      <p:ext uri="{BB962C8B-B14F-4D97-AF65-F5344CB8AC3E}">
        <p14:creationId xmlns:p14="http://schemas.microsoft.com/office/powerpoint/2010/main" val="239960907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EJEMPLO </a:t>
            </a:r>
            <a:r>
              <a:rPr lang="es-MX" sz="1800" b="1" dirty="0">
                <a:latin typeface="Tahoma" pitchFamily="34" charset="0"/>
                <a:ea typeface="Tahoma" pitchFamily="34" charset="0"/>
                <a:cs typeface="Tahoma" pitchFamily="34" charset="0"/>
              </a:rPr>
              <a:t>8</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342900" indent="-342900">
              <a:lnSpc>
                <a:spcPct val="150000"/>
              </a:lnSpc>
              <a:spcBef>
                <a:spcPts val="0"/>
              </a:spcBef>
              <a:spcAft>
                <a:spcPts val="600"/>
              </a:spcAft>
              <a:buAutoNum type="arabicParenR"/>
            </a:pPr>
            <a:r>
              <a:rPr lang="es-MX" sz="1600" dirty="0" smtClean="0">
                <a:latin typeface="Tahoma" pitchFamily="34" charset="0"/>
                <a:ea typeface="Tahoma" pitchFamily="34" charset="0"/>
                <a:cs typeface="Tahoma" pitchFamily="34" charset="0"/>
              </a:rPr>
              <a:t>Variables </a:t>
            </a:r>
            <a:r>
              <a:rPr lang="es-MX" sz="1600" dirty="0">
                <a:latin typeface="Tahoma" pitchFamily="34" charset="0"/>
                <a:ea typeface="Tahoma" pitchFamily="34" charset="0"/>
                <a:cs typeface="Tahoma" pitchFamily="34" charset="0"/>
              </a:rPr>
              <a:t>de decisión</a:t>
            </a:r>
          </a:p>
          <a:p>
            <a:pPr marL="0" indent="0">
              <a:lnSpc>
                <a:spcPct val="150000"/>
              </a:lnSpc>
              <a:spcBef>
                <a:spcPts val="0"/>
              </a:spcBef>
              <a:spcAft>
                <a:spcPts val="600"/>
              </a:spcAft>
              <a:buNone/>
            </a:pPr>
            <a:endParaRPr lang="es-MX" sz="1600"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342900" indent="-342900">
              <a:lnSpc>
                <a:spcPct val="150000"/>
              </a:lnSpc>
              <a:spcBef>
                <a:spcPts val="0"/>
              </a:spcBef>
              <a:spcAft>
                <a:spcPts val="600"/>
              </a:spcAft>
              <a:buFont typeface="+mj-lt"/>
              <a:buAutoNum type="arabicParenR" startAt="2"/>
            </a:pPr>
            <a:r>
              <a:rPr lang="es-MX" sz="1600" dirty="0" smtClean="0">
                <a:latin typeface="Tahoma" pitchFamily="34" charset="0"/>
                <a:ea typeface="Tahoma" pitchFamily="34" charset="0"/>
                <a:cs typeface="Tahoma" pitchFamily="34" charset="0"/>
              </a:rPr>
              <a:t>Función </a:t>
            </a:r>
            <a:r>
              <a:rPr lang="es-MX" sz="1600" dirty="0">
                <a:latin typeface="Tahoma" pitchFamily="34" charset="0"/>
                <a:ea typeface="Tahoma" pitchFamily="34" charset="0"/>
                <a:cs typeface="Tahoma" pitchFamily="34" charset="0"/>
              </a:rPr>
              <a:t>objetivo </a:t>
            </a:r>
          </a:p>
          <a:p>
            <a:pPr marL="0" indent="0">
              <a:lnSpc>
                <a:spcPct val="150000"/>
              </a:lnSpc>
              <a:spcBef>
                <a:spcPts val="0"/>
              </a:spcBef>
              <a:spcAft>
                <a:spcPts val="600"/>
              </a:spcAft>
              <a:buNone/>
            </a:pPr>
            <a:r>
              <a:rPr lang="es-MX" sz="1600" dirty="0">
                <a:latin typeface="Courier New" pitchFamily="49" charset="0"/>
                <a:ea typeface="Tahoma" pitchFamily="34" charset="0"/>
                <a:cs typeface="Courier New" pitchFamily="49" charset="0"/>
              </a:rPr>
              <a:t>	</a:t>
            </a:r>
            <a:r>
              <a:rPr lang="pl-PL" sz="1600" dirty="0">
                <a:latin typeface="Courier New" pitchFamily="49" charset="0"/>
                <a:ea typeface="Tahoma" pitchFamily="34" charset="0"/>
                <a:cs typeface="Courier New" pitchFamily="49" charset="0"/>
              </a:rPr>
              <a:t>Min z = x1 + x2 + x3 + x4 + x5 + x6 </a:t>
            </a:r>
            <a:endParaRPr lang="es-MX" sz="1600" dirty="0">
              <a:latin typeface="Courier New" pitchFamily="49" charset="0"/>
              <a:ea typeface="Tahoma" pitchFamily="34" charset="0"/>
              <a:cs typeface="Courier New" pitchFamily="49" charset="0"/>
            </a:endParaRPr>
          </a:p>
          <a:p>
            <a:pPr marL="342900" indent="-342900">
              <a:lnSpc>
                <a:spcPct val="150000"/>
              </a:lnSpc>
              <a:spcBef>
                <a:spcPts val="0"/>
              </a:spcBef>
              <a:spcAft>
                <a:spcPts val="600"/>
              </a:spcAft>
              <a:buFont typeface="+mj-lt"/>
              <a:buAutoNum type="arabicParenR" startAt="3"/>
            </a:pPr>
            <a:r>
              <a:rPr lang="es-MX" sz="1600" dirty="0">
                <a:latin typeface="Tahoma" pitchFamily="34" charset="0"/>
                <a:ea typeface="Tahoma" pitchFamily="34" charset="0"/>
                <a:cs typeface="Tahoma" pitchFamily="34" charset="0"/>
              </a:rPr>
              <a:t>Restricciones </a:t>
            </a:r>
            <a:r>
              <a:rPr lang="es-MX" sz="1600" dirty="0">
                <a:latin typeface="Arial" pitchFamily="34" charset="0"/>
                <a:cs typeface="Arial" pitchFamily="34" charset="0"/>
              </a:rPr>
              <a:t>(cobertura a menos de 15 minutos por cada ciudad) </a:t>
            </a:r>
            <a:endParaRPr lang="es-MX" sz="1600"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r>
              <a:rPr lang="es-MX" sz="1600" dirty="0">
                <a:latin typeface="Courier New" pitchFamily="49" charset="0"/>
                <a:ea typeface="Tahoma" pitchFamily="34" charset="0"/>
                <a:cs typeface="Courier New" pitchFamily="49" charset="0"/>
              </a:rPr>
              <a:t>	x1 + x2  ≥ 1</a:t>
            </a:r>
          </a:p>
          <a:p>
            <a:pPr marL="0" indent="0">
              <a:lnSpc>
                <a:spcPct val="150000"/>
              </a:lnSpc>
              <a:spcBef>
                <a:spcPts val="0"/>
              </a:spcBef>
              <a:spcAft>
                <a:spcPts val="600"/>
              </a:spcAft>
              <a:buNone/>
            </a:pPr>
            <a:r>
              <a:rPr lang="es-MX" sz="1600" dirty="0" smtClean="0">
                <a:latin typeface="Courier New" pitchFamily="49" charset="0"/>
                <a:ea typeface="Tahoma" pitchFamily="34" charset="0"/>
                <a:cs typeface="Courier New" pitchFamily="49" charset="0"/>
              </a:rPr>
              <a:t>	x1 </a:t>
            </a:r>
            <a:r>
              <a:rPr lang="es-MX" sz="1600" dirty="0">
                <a:latin typeface="Courier New" pitchFamily="49" charset="0"/>
                <a:ea typeface="Tahoma" pitchFamily="34" charset="0"/>
                <a:cs typeface="Courier New" pitchFamily="49" charset="0"/>
              </a:rPr>
              <a:t>+ x2 + x6  ≥ </a:t>
            </a:r>
            <a:r>
              <a:rPr lang="es-MX" sz="1600" dirty="0" smtClean="0">
                <a:latin typeface="Courier New" pitchFamily="49" charset="0"/>
                <a:ea typeface="Tahoma" pitchFamily="34" charset="0"/>
                <a:cs typeface="Courier New" pitchFamily="49" charset="0"/>
              </a:rPr>
              <a:t>1</a:t>
            </a:r>
          </a:p>
          <a:p>
            <a:pPr marL="0" indent="0">
              <a:lnSpc>
                <a:spcPct val="150000"/>
              </a:lnSpc>
              <a:spcBef>
                <a:spcPts val="0"/>
              </a:spcBef>
              <a:spcAft>
                <a:spcPts val="600"/>
              </a:spcAft>
              <a:buNone/>
            </a:pPr>
            <a:r>
              <a:rPr lang="es-MX" sz="1600" dirty="0" smtClean="0">
                <a:latin typeface="Courier New" pitchFamily="49" charset="0"/>
                <a:ea typeface="Tahoma" pitchFamily="34" charset="0"/>
                <a:cs typeface="Courier New" pitchFamily="49" charset="0"/>
              </a:rPr>
              <a:t>	x3 </a:t>
            </a:r>
            <a:r>
              <a:rPr lang="es-MX" sz="1600" dirty="0">
                <a:latin typeface="Courier New" pitchFamily="49" charset="0"/>
                <a:ea typeface="Tahoma" pitchFamily="34" charset="0"/>
                <a:cs typeface="Courier New" pitchFamily="49" charset="0"/>
              </a:rPr>
              <a:t>+ x4  ≥ 1</a:t>
            </a:r>
          </a:p>
          <a:p>
            <a:pPr marL="0" indent="0">
              <a:lnSpc>
                <a:spcPct val="150000"/>
              </a:lnSpc>
              <a:spcBef>
                <a:spcPts val="0"/>
              </a:spcBef>
              <a:spcAft>
                <a:spcPts val="600"/>
              </a:spcAft>
              <a:buNone/>
            </a:pPr>
            <a:r>
              <a:rPr lang="es-MX" sz="1600" dirty="0" smtClean="0">
                <a:latin typeface="Courier New" pitchFamily="49" charset="0"/>
                <a:ea typeface="Tahoma" pitchFamily="34" charset="0"/>
                <a:cs typeface="Courier New" pitchFamily="49" charset="0"/>
              </a:rPr>
              <a:t>	x3 </a:t>
            </a:r>
            <a:r>
              <a:rPr lang="es-MX" sz="1600" dirty="0">
                <a:latin typeface="Courier New" pitchFamily="49" charset="0"/>
                <a:ea typeface="Tahoma" pitchFamily="34" charset="0"/>
                <a:cs typeface="Courier New" pitchFamily="49" charset="0"/>
              </a:rPr>
              <a:t>+ x4 + x5  ≥ 1</a:t>
            </a:r>
          </a:p>
          <a:p>
            <a:pPr marL="0" indent="0">
              <a:lnSpc>
                <a:spcPct val="150000"/>
              </a:lnSpc>
              <a:spcBef>
                <a:spcPts val="0"/>
              </a:spcBef>
              <a:spcAft>
                <a:spcPts val="600"/>
              </a:spcAft>
              <a:buNone/>
            </a:pPr>
            <a:r>
              <a:rPr lang="es-MX" sz="1600" dirty="0" smtClean="0">
                <a:latin typeface="Courier New" pitchFamily="49" charset="0"/>
                <a:ea typeface="Tahoma" pitchFamily="34" charset="0"/>
                <a:cs typeface="Courier New" pitchFamily="49" charset="0"/>
              </a:rPr>
              <a:t>	</a:t>
            </a: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graphicFrame>
        <p:nvGraphicFramePr>
          <p:cNvPr id="6" name="5 Objeto"/>
          <p:cNvGraphicFramePr>
            <a:graphicFrameLocks noChangeAspect="1"/>
          </p:cNvGraphicFramePr>
          <p:nvPr>
            <p:extLst>
              <p:ext uri="{D42A27DB-BD31-4B8C-83A1-F6EECF244321}">
                <p14:modId xmlns:p14="http://schemas.microsoft.com/office/powerpoint/2010/main" val="2746977107"/>
              </p:ext>
            </p:extLst>
          </p:nvPr>
        </p:nvGraphicFramePr>
        <p:xfrm>
          <a:off x="1511300" y="2001838"/>
          <a:ext cx="6388100" cy="635000"/>
        </p:xfrm>
        <a:graphic>
          <a:graphicData uri="http://schemas.openxmlformats.org/presentationml/2006/ole">
            <mc:AlternateContent xmlns:mc="http://schemas.openxmlformats.org/markup-compatibility/2006">
              <mc:Choice xmlns:v="urn:schemas-microsoft-com:vml" Requires="v">
                <p:oleObj spid="_x0000_s5184" name="Equation" r:id="rId3" imgW="6387840" imgH="634680" progId="Equation.DSMT4">
                  <p:embed/>
                </p:oleObj>
              </mc:Choice>
              <mc:Fallback>
                <p:oleObj name="Equation" r:id="rId3" imgW="6387840" imgH="634680" progId="Equation.DSMT4">
                  <p:embed/>
                  <p:pic>
                    <p:nvPicPr>
                      <p:cNvPr id="0" name="2 Objeto"/>
                      <p:cNvPicPr>
                        <a:picLocks noChangeAspect="1" noChangeArrowheads="1"/>
                      </p:cNvPicPr>
                      <p:nvPr/>
                    </p:nvPicPr>
                    <p:blipFill>
                      <a:blip r:embed="rId4"/>
                      <a:srcRect/>
                      <a:stretch>
                        <a:fillRect/>
                      </a:stretch>
                    </p:blipFill>
                    <p:spPr bwMode="auto">
                      <a:xfrm>
                        <a:off x="1511300" y="2001838"/>
                        <a:ext cx="6388100"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421536542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EJEMPLO </a:t>
            </a:r>
            <a:r>
              <a:rPr lang="es-MX" sz="1800" b="1" dirty="0">
                <a:latin typeface="Tahoma" pitchFamily="34" charset="0"/>
                <a:ea typeface="Tahoma" pitchFamily="34" charset="0"/>
                <a:cs typeface="Tahoma" pitchFamily="34" charset="0"/>
              </a:rPr>
              <a:t>8</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r>
              <a:rPr lang="es-MX" sz="1600" dirty="0" smtClean="0">
                <a:latin typeface="Courier New" pitchFamily="49" charset="0"/>
                <a:ea typeface="Tahoma" pitchFamily="34" charset="0"/>
                <a:cs typeface="Courier New" pitchFamily="49" charset="0"/>
              </a:rPr>
              <a:t>	x4 </a:t>
            </a:r>
            <a:r>
              <a:rPr lang="es-MX" sz="1600" dirty="0">
                <a:latin typeface="Courier New" pitchFamily="49" charset="0"/>
                <a:ea typeface="Tahoma" pitchFamily="34" charset="0"/>
                <a:cs typeface="Courier New" pitchFamily="49" charset="0"/>
              </a:rPr>
              <a:t>+ x5 + x6  ≥ 1</a:t>
            </a:r>
          </a:p>
          <a:p>
            <a:pPr marL="0" indent="0">
              <a:lnSpc>
                <a:spcPct val="150000"/>
              </a:lnSpc>
              <a:spcBef>
                <a:spcPts val="0"/>
              </a:spcBef>
              <a:spcAft>
                <a:spcPts val="600"/>
              </a:spcAft>
              <a:buNone/>
            </a:pPr>
            <a:r>
              <a:rPr lang="es-MX" sz="1600" dirty="0" smtClean="0">
                <a:latin typeface="Courier New" pitchFamily="49" charset="0"/>
                <a:ea typeface="Tahoma" pitchFamily="34" charset="0"/>
                <a:cs typeface="Courier New" pitchFamily="49" charset="0"/>
              </a:rPr>
              <a:t>	x2 </a:t>
            </a:r>
            <a:r>
              <a:rPr lang="es-MX" sz="1600" dirty="0">
                <a:latin typeface="Courier New" pitchFamily="49" charset="0"/>
                <a:ea typeface="Tahoma" pitchFamily="34" charset="0"/>
                <a:cs typeface="Courier New" pitchFamily="49" charset="0"/>
              </a:rPr>
              <a:t>+ x5 + x6  ≥ 1</a:t>
            </a:r>
          </a:p>
          <a:p>
            <a:pPr marL="342900" indent="-342900">
              <a:lnSpc>
                <a:spcPct val="150000"/>
              </a:lnSpc>
              <a:spcBef>
                <a:spcPts val="0"/>
              </a:spcBef>
              <a:spcAft>
                <a:spcPts val="600"/>
              </a:spcAft>
              <a:buFont typeface="+mj-lt"/>
              <a:buAutoNum type="arabicParenR" startAt="4"/>
            </a:pPr>
            <a:r>
              <a:rPr lang="es-MX" sz="1600" dirty="0">
                <a:latin typeface="Tahoma" pitchFamily="34" charset="0"/>
                <a:ea typeface="Tahoma" pitchFamily="34" charset="0"/>
                <a:cs typeface="Tahoma" pitchFamily="34" charset="0"/>
              </a:rPr>
              <a:t>Naturaleza de las variables</a:t>
            </a:r>
          </a:p>
          <a:p>
            <a:pPr marL="0" indent="0">
              <a:lnSpc>
                <a:spcPct val="150000"/>
              </a:lnSpc>
              <a:spcBef>
                <a:spcPts val="0"/>
              </a:spcBef>
              <a:spcAft>
                <a:spcPts val="600"/>
              </a:spcAft>
              <a:buNone/>
            </a:pPr>
            <a:r>
              <a:rPr lang="es-MX" sz="1600" dirty="0">
                <a:latin typeface="Courier New" pitchFamily="49" charset="0"/>
                <a:ea typeface="Tahoma" pitchFamily="34" charset="0"/>
                <a:cs typeface="Courier New" pitchFamily="49" charset="0"/>
              </a:rPr>
              <a:t>		xi  = 1 ó  0, para i = </a:t>
            </a:r>
            <a:r>
              <a:rPr lang="es-MX" sz="1600" dirty="0" smtClean="0">
                <a:latin typeface="Courier New" pitchFamily="49" charset="0"/>
                <a:ea typeface="Tahoma" pitchFamily="34" charset="0"/>
                <a:cs typeface="Courier New" pitchFamily="49" charset="0"/>
              </a:rPr>
              <a:t>1, 2,..., 6.</a:t>
            </a:r>
            <a:endParaRPr lang="es-MX" sz="1600" dirty="0">
              <a:latin typeface="Courier New" pitchFamily="49" charset="0"/>
              <a:ea typeface="Tahoma" pitchFamily="34" charset="0"/>
              <a:cs typeface="Courier New" pitchFamily="49" charset="0"/>
            </a:endParaRPr>
          </a:p>
          <a:p>
            <a:pPr marL="0" indent="0">
              <a:lnSpc>
                <a:spcPct val="150000"/>
              </a:lnSpc>
              <a:spcBef>
                <a:spcPts val="0"/>
              </a:spcBef>
              <a:spcAft>
                <a:spcPts val="600"/>
              </a:spcAft>
              <a:buNone/>
            </a:pP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32846873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619672" y="1988840"/>
            <a:ext cx="5976664" cy="43204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 name="Marcador de contenido 2"/>
          <p:cNvSpPr>
            <a:spLocks noGrp="1"/>
          </p:cNvSpPr>
          <p:nvPr>
            <p:ph idx="1"/>
          </p:nvPr>
        </p:nvSpPr>
        <p:spPr>
          <a:xfrm>
            <a:off x="1835696" y="980728"/>
            <a:ext cx="5616624" cy="5501319"/>
          </a:xfrm>
        </p:spPr>
        <p:txBody>
          <a:bodyPr>
            <a:noAutofit/>
          </a:bodyPr>
          <a:lstStyle/>
          <a:p>
            <a:pPr marL="0" indent="0" algn="ctr">
              <a:lnSpc>
                <a:spcPct val="150000"/>
              </a:lnSpc>
              <a:buNone/>
            </a:pPr>
            <a:r>
              <a:rPr lang="es-MX" sz="2000" b="1" dirty="0" smtClean="0">
                <a:latin typeface="Tahoma" pitchFamily="34" charset="0"/>
                <a:ea typeface="Tahoma" pitchFamily="34" charset="0"/>
                <a:cs typeface="Tahoma" pitchFamily="34" charset="0"/>
              </a:rPr>
              <a:t>CONTENIDO</a:t>
            </a:r>
          </a:p>
          <a:p>
            <a:pPr marL="0" indent="0">
              <a:lnSpc>
                <a:spcPct val="150000"/>
              </a:lnSpc>
              <a:buNone/>
            </a:pPr>
            <a:endParaRPr lang="es-MX" sz="1800" b="1" dirty="0">
              <a:latin typeface="Tahoma" pitchFamily="34" charset="0"/>
              <a:ea typeface="Tahoma" pitchFamily="34" charset="0"/>
              <a:cs typeface="Tahoma" pitchFamily="34" charset="0"/>
            </a:endParaRP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Programa LINDO</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Sintaxis del programa LINDO</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Compilación y ejecución</a:t>
            </a:r>
          </a:p>
          <a:p>
            <a:pPr marL="365125" indent="-365125">
              <a:lnSpc>
                <a:spcPct val="150000"/>
              </a:lnSpc>
              <a:buFont typeface="Wingdings" pitchFamily="2" charset="2"/>
              <a:buChar char="v"/>
            </a:pPr>
            <a:r>
              <a:rPr lang="es-MX" sz="1800" dirty="0" smtClean="0">
                <a:latin typeface="Tahoma" pitchFamily="34" charset="0"/>
                <a:ea typeface="Tahoma" pitchFamily="34" charset="0"/>
                <a:cs typeface="Tahoma" pitchFamily="34" charset="0"/>
              </a:rPr>
              <a:t>Ejercicios de modelación y ejecución con LINDO</a:t>
            </a:r>
            <a:endParaRPr lang="es-MX" sz="1800"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310963238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8267" y="1809280"/>
            <a:ext cx="6090612" cy="41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Marcador de contenido 2"/>
          <p:cNvSpPr>
            <a:spLocks noGrp="1"/>
          </p:cNvSpPr>
          <p:nvPr>
            <p:ph idx="1"/>
          </p:nvPr>
        </p:nvSpPr>
        <p:spPr>
          <a:xfrm>
            <a:off x="683568" y="692696"/>
            <a:ext cx="7704856" cy="6165304"/>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EJEMPLO </a:t>
            </a:r>
            <a:r>
              <a:rPr lang="es-MX" sz="1800" b="1" dirty="0">
                <a:latin typeface="Tahoma" pitchFamily="34" charset="0"/>
                <a:ea typeface="Tahoma" pitchFamily="34" charset="0"/>
                <a:cs typeface="Tahoma" pitchFamily="34" charset="0"/>
              </a:rPr>
              <a:t>8</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Courier New" pitchFamily="49" charset="0"/>
              <a:ea typeface="Tahoma" pitchFamily="34" charset="0"/>
              <a:cs typeface="Courier New" pitchFamily="49"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342900" indent="-342900">
              <a:lnSpc>
                <a:spcPct val="150000"/>
              </a:lnSpc>
              <a:spcBef>
                <a:spcPts val="0"/>
              </a:spcBef>
              <a:spcAft>
                <a:spcPts val="600"/>
              </a:spcAft>
              <a:buFont typeface="+mj-lt"/>
              <a:buAutoNum type="arabicPeriod"/>
            </a:pP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396181553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EJEMPLO </a:t>
            </a:r>
            <a:r>
              <a:rPr lang="es-MX" sz="1800" b="1" dirty="0">
                <a:latin typeface="Tahoma" pitchFamily="34" charset="0"/>
                <a:ea typeface="Tahoma" pitchFamily="34" charset="0"/>
                <a:cs typeface="Tahoma" pitchFamily="34" charset="0"/>
              </a:rPr>
              <a:t>9</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r>
              <a:rPr lang="es-MX" sz="1600" dirty="0">
                <a:latin typeface="Tahoma" pitchFamily="34" charset="0"/>
                <a:ea typeface="Tahoma" pitchFamily="34" charset="0"/>
                <a:cs typeface="Tahoma" pitchFamily="34" charset="0"/>
              </a:rPr>
              <a:t>FC-Co considera construir plantas en tres localidades desde donde se proveerán productos a otras 4 ciudades distintas. La primera de las posibles plantas tendría una capacidad de 39 productos y un costo de 91 unidades de capital; la segunda  tendría una capacidad de 35 productos y un costo de 70 unidades de capital; la  tercera tendría una capacidad de 31 productos a un costo de construcción de 24 unidades de capital. La ciudad 1 tiene una demanda de 15 productos, la segunda de 17, la tercera de 22 y la cuarta ciudad de 12 productos.</a:t>
            </a:r>
          </a:p>
          <a:p>
            <a:pPr marL="0" indent="0">
              <a:lnSpc>
                <a:spcPct val="150000"/>
              </a:lnSpc>
              <a:spcBef>
                <a:spcPts val="0"/>
              </a:spcBef>
              <a:spcAft>
                <a:spcPts val="600"/>
              </a:spcAft>
              <a:buNone/>
            </a:pPr>
            <a:r>
              <a:rPr lang="es-MX" sz="1600" dirty="0">
                <a:latin typeface="Tahoma" pitchFamily="34" charset="0"/>
                <a:ea typeface="Tahoma" pitchFamily="34" charset="0"/>
                <a:cs typeface="Tahoma" pitchFamily="34" charset="0"/>
              </a:rPr>
              <a:t>Determine cuáles de las plantas debe construir de manera que se minimice el costo de construcción y el costo por envío total. Suponga que debe proporcionar a las ciudades los  productos requeridos y que no debe exceder las capacidades de las plantas. </a:t>
            </a: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217678291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EJEMPLO </a:t>
            </a:r>
            <a:r>
              <a:rPr lang="es-MX" sz="1800" b="1" dirty="0">
                <a:latin typeface="Tahoma" pitchFamily="34" charset="0"/>
                <a:ea typeface="Tahoma" pitchFamily="34" charset="0"/>
                <a:cs typeface="Tahoma" pitchFamily="34" charset="0"/>
              </a:rPr>
              <a:t>9</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r>
              <a:rPr lang="es-MX" sz="1600" dirty="0">
                <a:latin typeface="Tahoma" pitchFamily="34" charset="0"/>
                <a:ea typeface="Tahoma" pitchFamily="34" charset="0"/>
                <a:cs typeface="Tahoma" pitchFamily="34" charset="0"/>
              </a:rPr>
              <a:t>Los </a:t>
            </a:r>
            <a:r>
              <a:rPr lang="es-MX" sz="1600" dirty="0" smtClean="0">
                <a:latin typeface="Tahoma" pitchFamily="34" charset="0"/>
                <a:ea typeface="Tahoma" pitchFamily="34" charset="0"/>
                <a:cs typeface="Tahoma" pitchFamily="34" charset="0"/>
              </a:rPr>
              <a:t>costos </a:t>
            </a:r>
            <a:r>
              <a:rPr lang="es-MX" sz="1600" dirty="0">
                <a:latin typeface="Tahoma" pitchFamily="34" charset="0"/>
                <a:ea typeface="Tahoma" pitchFamily="34" charset="0"/>
                <a:cs typeface="Tahoma" pitchFamily="34" charset="0"/>
              </a:rPr>
              <a:t>de envío unitarios en unidades de capital desde cada planta a cada ciudad </a:t>
            </a:r>
            <a:r>
              <a:rPr lang="es-MX" sz="1600" dirty="0" smtClean="0">
                <a:latin typeface="Tahoma" pitchFamily="34" charset="0"/>
                <a:ea typeface="Tahoma" pitchFamily="34" charset="0"/>
                <a:cs typeface="Tahoma" pitchFamily="34" charset="0"/>
              </a:rPr>
              <a:t>están dados en la </a:t>
            </a:r>
            <a:r>
              <a:rPr lang="es-MX" sz="1600" dirty="0">
                <a:latin typeface="Tahoma" pitchFamily="34" charset="0"/>
                <a:ea typeface="Tahoma" pitchFamily="34" charset="0"/>
                <a:cs typeface="Tahoma" pitchFamily="34" charset="0"/>
              </a:rPr>
              <a:t>siguiente tabla.</a:t>
            </a: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graphicFrame>
        <p:nvGraphicFramePr>
          <p:cNvPr id="6" name="object 7"/>
          <p:cNvGraphicFramePr>
            <a:graphicFrameLocks noGrp="1"/>
          </p:cNvGraphicFramePr>
          <p:nvPr>
            <p:extLst>
              <p:ext uri="{D42A27DB-BD31-4B8C-83A1-F6EECF244321}">
                <p14:modId xmlns:p14="http://schemas.microsoft.com/office/powerpoint/2010/main" val="1224910240"/>
              </p:ext>
            </p:extLst>
          </p:nvPr>
        </p:nvGraphicFramePr>
        <p:xfrm>
          <a:off x="2699792" y="2708920"/>
          <a:ext cx="3466612" cy="1516905"/>
        </p:xfrm>
        <a:graphic>
          <a:graphicData uri="http://schemas.openxmlformats.org/drawingml/2006/table">
            <a:tbl>
              <a:tblPr firstRow="1" bandRow="1">
                <a:tableStyleId>{2D5ABB26-0587-4C30-8999-92F81FD0307C}</a:tableStyleId>
              </a:tblPr>
              <a:tblGrid>
                <a:gridCol w="710816"/>
                <a:gridCol w="710816"/>
                <a:gridCol w="681650"/>
                <a:gridCol w="681680"/>
                <a:gridCol w="681650"/>
              </a:tblGrid>
              <a:tr h="393914">
                <a:tc>
                  <a:txBody>
                    <a:bodyPr/>
                    <a:lstStyle/>
                    <a:p>
                      <a:pPr algn="ctr"/>
                      <a:endParaRPr sz="1200" dirty="0">
                        <a:latin typeface="Arial"/>
                        <a:cs typeface="Arial"/>
                      </a:endParaRPr>
                    </a:p>
                  </a:txBody>
                  <a:tcPr marL="0" marR="0" marT="0" marB="0" anchor="ctr">
                    <a:lnL w="5054">
                      <a:solidFill>
                        <a:srgbClr val="000000"/>
                      </a:solidFill>
                      <a:prstDash val="solid"/>
                    </a:lnL>
                    <a:lnR w="30353">
                      <a:solidFill>
                        <a:srgbClr val="000000"/>
                      </a:solidFill>
                      <a:prstDash val="solid"/>
                    </a:lnR>
                    <a:lnT w="5054">
                      <a:solidFill>
                        <a:srgbClr val="000000"/>
                      </a:solidFill>
                      <a:prstDash val="solid"/>
                    </a:lnT>
                    <a:lnB w="30365">
                      <a:solidFill>
                        <a:srgbClr val="000000"/>
                      </a:solidFill>
                      <a:prstDash val="solid"/>
                    </a:lnB>
                  </a:tcPr>
                </a:tc>
                <a:tc>
                  <a:txBody>
                    <a:bodyPr/>
                    <a:lstStyle/>
                    <a:p>
                      <a:pPr algn="ctr">
                        <a:lnSpc>
                          <a:spcPts val="1035"/>
                        </a:lnSpc>
                      </a:pPr>
                      <a:r>
                        <a:rPr sz="1200" spc="-75" dirty="0">
                          <a:latin typeface="Arial"/>
                          <a:cs typeface="Arial"/>
                        </a:rPr>
                        <a:t>C1</a:t>
                      </a:r>
                      <a:endParaRPr sz="1200" dirty="0">
                        <a:latin typeface="Arial"/>
                        <a:cs typeface="Arial"/>
                      </a:endParaRPr>
                    </a:p>
                  </a:txBody>
                  <a:tcPr marL="0" marR="0" marT="0" marB="0" anchor="ctr">
                    <a:lnL w="30353">
                      <a:solidFill>
                        <a:srgbClr val="000000"/>
                      </a:solidFill>
                      <a:prstDash val="solid"/>
                    </a:lnL>
                    <a:lnR w="5054">
                      <a:solidFill>
                        <a:srgbClr val="000000"/>
                      </a:solidFill>
                      <a:prstDash val="solid"/>
                    </a:lnR>
                    <a:lnT w="5054">
                      <a:solidFill>
                        <a:srgbClr val="000000"/>
                      </a:solidFill>
                      <a:prstDash val="solid"/>
                    </a:lnT>
                    <a:lnB w="30365">
                      <a:solidFill>
                        <a:srgbClr val="000000"/>
                      </a:solidFill>
                      <a:prstDash val="solid"/>
                    </a:lnB>
                  </a:tcPr>
                </a:tc>
                <a:tc>
                  <a:txBody>
                    <a:bodyPr/>
                    <a:lstStyle/>
                    <a:p>
                      <a:pPr marL="73025" algn="ctr">
                        <a:lnSpc>
                          <a:spcPts val="1035"/>
                        </a:lnSpc>
                      </a:pPr>
                      <a:r>
                        <a:rPr sz="1200" spc="-75" dirty="0">
                          <a:latin typeface="Arial"/>
                          <a:cs typeface="Arial"/>
                        </a:rPr>
                        <a:t>C2</a:t>
                      </a:r>
                      <a:endParaRPr sz="1200" dirty="0">
                        <a:latin typeface="Arial"/>
                        <a:cs typeface="Arial"/>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30365">
                      <a:solidFill>
                        <a:srgbClr val="000000"/>
                      </a:solidFill>
                      <a:prstDash val="solid"/>
                    </a:lnB>
                  </a:tcPr>
                </a:tc>
                <a:tc>
                  <a:txBody>
                    <a:bodyPr/>
                    <a:lstStyle/>
                    <a:p>
                      <a:pPr marL="73025" algn="ctr">
                        <a:lnSpc>
                          <a:spcPts val="1035"/>
                        </a:lnSpc>
                      </a:pPr>
                      <a:r>
                        <a:rPr sz="1200" spc="-75" dirty="0">
                          <a:latin typeface="Arial"/>
                          <a:cs typeface="Arial"/>
                        </a:rPr>
                        <a:t>C3</a:t>
                      </a:r>
                      <a:endParaRPr sz="1200">
                        <a:latin typeface="Arial"/>
                        <a:cs typeface="Arial"/>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30365">
                      <a:solidFill>
                        <a:srgbClr val="000000"/>
                      </a:solidFill>
                      <a:prstDash val="solid"/>
                    </a:lnB>
                  </a:tcPr>
                </a:tc>
                <a:tc>
                  <a:txBody>
                    <a:bodyPr/>
                    <a:lstStyle/>
                    <a:p>
                      <a:pPr algn="ctr">
                        <a:lnSpc>
                          <a:spcPts val="1035"/>
                        </a:lnSpc>
                      </a:pPr>
                      <a:r>
                        <a:rPr sz="1200" spc="-75" dirty="0">
                          <a:latin typeface="Arial"/>
                          <a:cs typeface="Arial"/>
                        </a:rPr>
                        <a:t>C4</a:t>
                      </a:r>
                      <a:endParaRPr sz="1200">
                        <a:latin typeface="Arial"/>
                        <a:cs typeface="Arial"/>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30365">
                      <a:solidFill>
                        <a:srgbClr val="000000"/>
                      </a:solidFill>
                      <a:prstDash val="solid"/>
                    </a:lnB>
                  </a:tcPr>
                </a:tc>
              </a:tr>
              <a:tr h="393943">
                <a:tc>
                  <a:txBody>
                    <a:bodyPr/>
                    <a:lstStyle/>
                    <a:p>
                      <a:pPr marL="73025" algn="ctr">
                        <a:lnSpc>
                          <a:spcPts val="1035"/>
                        </a:lnSpc>
                      </a:pPr>
                      <a:r>
                        <a:rPr sz="1200" spc="-45" dirty="0">
                          <a:latin typeface="Arial"/>
                          <a:cs typeface="Arial"/>
                        </a:rPr>
                        <a:t>P1</a:t>
                      </a:r>
                      <a:endParaRPr sz="1200">
                        <a:latin typeface="Arial"/>
                        <a:cs typeface="Arial"/>
                      </a:endParaRPr>
                    </a:p>
                  </a:txBody>
                  <a:tcPr marL="0" marR="0" marT="0" marB="0" anchor="ctr">
                    <a:lnL w="5054">
                      <a:solidFill>
                        <a:srgbClr val="000000"/>
                      </a:solidFill>
                      <a:prstDash val="solid"/>
                    </a:lnL>
                    <a:lnR w="30353">
                      <a:solidFill>
                        <a:srgbClr val="000000"/>
                      </a:solidFill>
                      <a:prstDash val="solid"/>
                    </a:lnR>
                    <a:lnT w="30365">
                      <a:solidFill>
                        <a:srgbClr val="000000"/>
                      </a:solidFill>
                      <a:prstDash val="solid"/>
                    </a:lnT>
                    <a:lnB w="5054">
                      <a:solidFill>
                        <a:srgbClr val="000000"/>
                      </a:solidFill>
                      <a:prstDash val="solid"/>
                    </a:lnB>
                  </a:tcPr>
                </a:tc>
                <a:tc>
                  <a:txBody>
                    <a:bodyPr/>
                    <a:lstStyle/>
                    <a:p>
                      <a:pPr algn="ctr">
                        <a:lnSpc>
                          <a:spcPts val="1035"/>
                        </a:lnSpc>
                      </a:pPr>
                      <a:r>
                        <a:rPr sz="1200" dirty="0">
                          <a:latin typeface="Arial"/>
                          <a:cs typeface="Arial"/>
                        </a:rPr>
                        <a:t>6</a:t>
                      </a:r>
                      <a:endParaRPr sz="1200">
                        <a:latin typeface="Arial"/>
                        <a:cs typeface="Arial"/>
                      </a:endParaRPr>
                    </a:p>
                  </a:txBody>
                  <a:tcPr marL="0" marR="0" marT="0" marB="0" anchor="ctr">
                    <a:lnL w="30353">
                      <a:solidFill>
                        <a:srgbClr val="000000"/>
                      </a:solidFill>
                      <a:prstDash val="solid"/>
                    </a:lnL>
                    <a:lnR w="5054">
                      <a:solidFill>
                        <a:srgbClr val="000000"/>
                      </a:solidFill>
                      <a:prstDash val="solid"/>
                    </a:lnR>
                    <a:lnT w="30365">
                      <a:solidFill>
                        <a:srgbClr val="000000"/>
                      </a:solidFill>
                      <a:prstDash val="solid"/>
                    </a:lnT>
                    <a:lnB w="5054">
                      <a:solidFill>
                        <a:srgbClr val="000000"/>
                      </a:solidFill>
                      <a:prstDash val="solid"/>
                    </a:lnB>
                  </a:tcPr>
                </a:tc>
                <a:tc>
                  <a:txBody>
                    <a:bodyPr/>
                    <a:lstStyle/>
                    <a:p>
                      <a:pPr marL="113664" algn="ctr">
                        <a:lnSpc>
                          <a:spcPts val="1035"/>
                        </a:lnSpc>
                      </a:pPr>
                      <a:r>
                        <a:rPr sz="1200" dirty="0">
                          <a:latin typeface="Arial"/>
                          <a:cs typeface="Arial"/>
                        </a:rPr>
                        <a:t>2</a:t>
                      </a:r>
                    </a:p>
                  </a:txBody>
                  <a:tcPr marL="0" marR="0" marT="0" marB="0" anchor="ctr">
                    <a:lnL w="5054">
                      <a:solidFill>
                        <a:srgbClr val="000000"/>
                      </a:solidFill>
                      <a:prstDash val="solid"/>
                    </a:lnL>
                    <a:lnR w="5054">
                      <a:solidFill>
                        <a:srgbClr val="000000"/>
                      </a:solidFill>
                      <a:prstDash val="solid"/>
                    </a:lnR>
                    <a:lnT w="30365">
                      <a:solidFill>
                        <a:srgbClr val="000000"/>
                      </a:solidFill>
                      <a:prstDash val="solid"/>
                    </a:lnT>
                    <a:lnB w="5054">
                      <a:solidFill>
                        <a:srgbClr val="000000"/>
                      </a:solidFill>
                      <a:prstDash val="solid"/>
                    </a:lnB>
                  </a:tcPr>
                </a:tc>
                <a:tc>
                  <a:txBody>
                    <a:bodyPr/>
                    <a:lstStyle/>
                    <a:p>
                      <a:pPr marL="113664" algn="ctr">
                        <a:lnSpc>
                          <a:spcPts val="1035"/>
                        </a:lnSpc>
                      </a:pPr>
                      <a:r>
                        <a:rPr sz="1200" dirty="0">
                          <a:latin typeface="Arial"/>
                          <a:cs typeface="Arial"/>
                        </a:rPr>
                        <a:t>6</a:t>
                      </a:r>
                    </a:p>
                  </a:txBody>
                  <a:tcPr marL="0" marR="0" marT="0" marB="0" anchor="ctr">
                    <a:lnL w="5054">
                      <a:solidFill>
                        <a:srgbClr val="000000"/>
                      </a:solidFill>
                      <a:prstDash val="solid"/>
                    </a:lnL>
                    <a:lnR w="5054">
                      <a:solidFill>
                        <a:srgbClr val="000000"/>
                      </a:solidFill>
                      <a:prstDash val="solid"/>
                    </a:lnR>
                    <a:lnT w="30365">
                      <a:solidFill>
                        <a:srgbClr val="000000"/>
                      </a:solidFill>
                      <a:prstDash val="solid"/>
                    </a:lnT>
                    <a:lnB w="5054">
                      <a:solidFill>
                        <a:srgbClr val="000000"/>
                      </a:solidFill>
                      <a:prstDash val="solid"/>
                    </a:lnB>
                  </a:tcPr>
                </a:tc>
                <a:tc>
                  <a:txBody>
                    <a:bodyPr/>
                    <a:lstStyle/>
                    <a:p>
                      <a:pPr algn="ctr">
                        <a:lnSpc>
                          <a:spcPts val="1035"/>
                        </a:lnSpc>
                      </a:pPr>
                      <a:r>
                        <a:rPr sz="1200" dirty="0">
                          <a:latin typeface="Arial"/>
                          <a:cs typeface="Arial"/>
                        </a:rPr>
                        <a:t>7</a:t>
                      </a:r>
                      <a:endParaRPr sz="1200">
                        <a:latin typeface="Arial"/>
                        <a:cs typeface="Arial"/>
                      </a:endParaRPr>
                    </a:p>
                  </a:txBody>
                  <a:tcPr marL="0" marR="0" marT="0" marB="0" anchor="ctr">
                    <a:lnL w="5054">
                      <a:solidFill>
                        <a:srgbClr val="000000"/>
                      </a:solidFill>
                      <a:prstDash val="solid"/>
                    </a:lnL>
                    <a:lnR w="5054">
                      <a:solidFill>
                        <a:srgbClr val="000000"/>
                      </a:solidFill>
                      <a:prstDash val="solid"/>
                    </a:lnR>
                    <a:lnT w="30365">
                      <a:solidFill>
                        <a:srgbClr val="000000"/>
                      </a:solidFill>
                      <a:prstDash val="solid"/>
                    </a:lnT>
                    <a:lnB w="5054">
                      <a:solidFill>
                        <a:srgbClr val="000000"/>
                      </a:solidFill>
                      <a:prstDash val="solid"/>
                    </a:lnB>
                  </a:tcPr>
                </a:tc>
              </a:tr>
              <a:tr h="364511">
                <a:tc>
                  <a:txBody>
                    <a:bodyPr/>
                    <a:lstStyle/>
                    <a:p>
                      <a:pPr marL="73025" algn="ctr">
                        <a:lnSpc>
                          <a:spcPts val="1035"/>
                        </a:lnSpc>
                      </a:pPr>
                      <a:r>
                        <a:rPr sz="1200" spc="-45" dirty="0">
                          <a:latin typeface="Arial"/>
                          <a:cs typeface="Arial"/>
                        </a:rPr>
                        <a:t>P2</a:t>
                      </a:r>
                      <a:endParaRPr sz="1200">
                        <a:latin typeface="Arial"/>
                        <a:cs typeface="Arial"/>
                      </a:endParaRPr>
                    </a:p>
                  </a:txBody>
                  <a:tcPr marL="0" marR="0" marT="0" marB="0" anchor="ctr">
                    <a:lnL w="5054">
                      <a:solidFill>
                        <a:srgbClr val="000000"/>
                      </a:solidFill>
                      <a:prstDash val="solid"/>
                    </a:lnL>
                    <a:lnR w="30353">
                      <a:solidFill>
                        <a:srgbClr val="000000"/>
                      </a:solidFill>
                      <a:prstDash val="solid"/>
                    </a:lnR>
                    <a:lnT w="5054">
                      <a:solidFill>
                        <a:srgbClr val="000000"/>
                      </a:solidFill>
                      <a:prstDash val="solid"/>
                    </a:lnT>
                    <a:lnB w="5054">
                      <a:solidFill>
                        <a:srgbClr val="000000"/>
                      </a:solidFill>
                      <a:prstDash val="solid"/>
                    </a:lnB>
                  </a:tcPr>
                </a:tc>
                <a:tc>
                  <a:txBody>
                    <a:bodyPr/>
                    <a:lstStyle/>
                    <a:p>
                      <a:pPr algn="ctr">
                        <a:lnSpc>
                          <a:spcPts val="1035"/>
                        </a:lnSpc>
                      </a:pPr>
                      <a:r>
                        <a:rPr sz="1200" dirty="0">
                          <a:latin typeface="Arial"/>
                          <a:cs typeface="Arial"/>
                        </a:rPr>
                        <a:t>4</a:t>
                      </a:r>
                      <a:endParaRPr sz="1200">
                        <a:latin typeface="Arial"/>
                        <a:cs typeface="Arial"/>
                      </a:endParaRPr>
                    </a:p>
                  </a:txBody>
                  <a:tcPr marL="0" marR="0" marT="0" marB="0" anchor="ctr">
                    <a:lnL w="30353">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c>
                  <a:txBody>
                    <a:bodyPr/>
                    <a:lstStyle/>
                    <a:p>
                      <a:pPr marL="113664" algn="ctr">
                        <a:lnSpc>
                          <a:spcPts val="1035"/>
                        </a:lnSpc>
                      </a:pPr>
                      <a:r>
                        <a:rPr sz="1200" dirty="0">
                          <a:latin typeface="Arial"/>
                          <a:cs typeface="Arial"/>
                        </a:rPr>
                        <a:t>9</a:t>
                      </a:r>
                      <a:endParaRPr sz="1200">
                        <a:latin typeface="Arial"/>
                        <a:cs typeface="Arial"/>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c>
                  <a:txBody>
                    <a:bodyPr/>
                    <a:lstStyle/>
                    <a:p>
                      <a:pPr marL="113664" algn="ctr">
                        <a:lnSpc>
                          <a:spcPts val="1035"/>
                        </a:lnSpc>
                      </a:pPr>
                      <a:r>
                        <a:rPr sz="1200" dirty="0">
                          <a:latin typeface="Arial"/>
                          <a:cs typeface="Arial"/>
                        </a:rPr>
                        <a:t>5</a:t>
                      </a: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c>
                  <a:txBody>
                    <a:bodyPr/>
                    <a:lstStyle/>
                    <a:p>
                      <a:pPr algn="ctr">
                        <a:lnSpc>
                          <a:spcPts val="1035"/>
                        </a:lnSpc>
                      </a:pPr>
                      <a:r>
                        <a:rPr sz="1200" dirty="0">
                          <a:latin typeface="Arial"/>
                          <a:cs typeface="Arial"/>
                        </a:rPr>
                        <a:t>3</a:t>
                      </a:r>
                      <a:endParaRPr sz="1200">
                        <a:latin typeface="Arial"/>
                        <a:cs typeface="Arial"/>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r>
              <a:tr h="364537">
                <a:tc>
                  <a:txBody>
                    <a:bodyPr/>
                    <a:lstStyle/>
                    <a:p>
                      <a:pPr marL="73025" algn="ctr">
                        <a:lnSpc>
                          <a:spcPts val="1035"/>
                        </a:lnSpc>
                      </a:pPr>
                      <a:r>
                        <a:rPr sz="1200" spc="-45" dirty="0">
                          <a:latin typeface="Arial"/>
                          <a:cs typeface="Arial"/>
                        </a:rPr>
                        <a:t>P3</a:t>
                      </a:r>
                      <a:endParaRPr sz="1200">
                        <a:latin typeface="Arial"/>
                        <a:cs typeface="Arial"/>
                      </a:endParaRPr>
                    </a:p>
                  </a:txBody>
                  <a:tcPr marL="0" marR="0" marT="0" marB="0" anchor="ctr">
                    <a:lnL w="5054">
                      <a:solidFill>
                        <a:srgbClr val="000000"/>
                      </a:solidFill>
                      <a:prstDash val="solid"/>
                    </a:lnL>
                    <a:lnR w="30353">
                      <a:solidFill>
                        <a:srgbClr val="000000"/>
                      </a:solidFill>
                      <a:prstDash val="solid"/>
                    </a:lnR>
                    <a:lnT w="5054">
                      <a:solidFill>
                        <a:srgbClr val="000000"/>
                      </a:solidFill>
                      <a:prstDash val="solid"/>
                    </a:lnT>
                    <a:lnB w="5054">
                      <a:solidFill>
                        <a:srgbClr val="000000"/>
                      </a:solidFill>
                      <a:prstDash val="solid"/>
                    </a:lnB>
                  </a:tcPr>
                </a:tc>
                <a:tc>
                  <a:txBody>
                    <a:bodyPr/>
                    <a:lstStyle/>
                    <a:p>
                      <a:pPr algn="ctr">
                        <a:lnSpc>
                          <a:spcPts val="1035"/>
                        </a:lnSpc>
                      </a:pPr>
                      <a:r>
                        <a:rPr sz="1200" dirty="0">
                          <a:latin typeface="Arial"/>
                          <a:cs typeface="Arial"/>
                        </a:rPr>
                        <a:t>8</a:t>
                      </a:r>
                      <a:endParaRPr sz="1200">
                        <a:latin typeface="Arial"/>
                        <a:cs typeface="Arial"/>
                      </a:endParaRPr>
                    </a:p>
                  </a:txBody>
                  <a:tcPr marL="0" marR="0" marT="0" marB="0" anchor="ctr">
                    <a:lnL w="30353">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c>
                  <a:txBody>
                    <a:bodyPr/>
                    <a:lstStyle/>
                    <a:p>
                      <a:pPr marL="113664" algn="ctr">
                        <a:lnSpc>
                          <a:spcPts val="1035"/>
                        </a:lnSpc>
                      </a:pPr>
                      <a:r>
                        <a:rPr sz="1200" dirty="0">
                          <a:latin typeface="Arial"/>
                          <a:cs typeface="Arial"/>
                        </a:rPr>
                        <a:t>8</a:t>
                      </a:r>
                      <a:endParaRPr sz="1200">
                        <a:latin typeface="Arial"/>
                        <a:cs typeface="Arial"/>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c>
                  <a:txBody>
                    <a:bodyPr/>
                    <a:lstStyle/>
                    <a:p>
                      <a:pPr marL="113664" algn="ctr">
                        <a:lnSpc>
                          <a:spcPts val="1035"/>
                        </a:lnSpc>
                      </a:pPr>
                      <a:r>
                        <a:rPr sz="1200" dirty="0">
                          <a:latin typeface="Arial"/>
                          <a:cs typeface="Arial"/>
                        </a:rPr>
                        <a:t>1</a:t>
                      </a: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c>
                  <a:txBody>
                    <a:bodyPr/>
                    <a:lstStyle/>
                    <a:p>
                      <a:pPr algn="ctr">
                        <a:lnSpc>
                          <a:spcPts val="1035"/>
                        </a:lnSpc>
                      </a:pPr>
                      <a:r>
                        <a:rPr sz="1200" dirty="0">
                          <a:latin typeface="Arial"/>
                          <a:cs typeface="Arial"/>
                        </a:rPr>
                        <a:t>5</a:t>
                      </a: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r>
            </a:tbl>
          </a:graphicData>
        </a:graphic>
      </p:graphicFrame>
    </p:spTree>
    <p:extLst>
      <p:ext uri="{BB962C8B-B14F-4D97-AF65-F5344CB8AC3E}">
        <p14:creationId xmlns:p14="http://schemas.microsoft.com/office/powerpoint/2010/main" val="376562954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EJEMPLO </a:t>
            </a:r>
            <a:r>
              <a:rPr lang="es-MX" sz="1800" b="1" dirty="0">
                <a:latin typeface="Tahoma" pitchFamily="34" charset="0"/>
                <a:ea typeface="Tahoma" pitchFamily="34" charset="0"/>
                <a:cs typeface="Tahoma" pitchFamily="34" charset="0"/>
              </a:rPr>
              <a:t>9</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342900" indent="-342900">
              <a:lnSpc>
                <a:spcPct val="150000"/>
              </a:lnSpc>
              <a:spcBef>
                <a:spcPts val="0"/>
              </a:spcBef>
              <a:spcAft>
                <a:spcPts val="600"/>
              </a:spcAft>
              <a:buAutoNum type="arabicParenR"/>
            </a:pPr>
            <a:r>
              <a:rPr lang="es-MX" sz="1600" dirty="0" smtClean="0">
                <a:latin typeface="Tahoma" pitchFamily="34" charset="0"/>
                <a:ea typeface="Tahoma" pitchFamily="34" charset="0"/>
                <a:cs typeface="Tahoma" pitchFamily="34" charset="0"/>
              </a:rPr>
              <a:t>Variables </a:t>
            </a:r>
            <a:r>
              <a:rPr lang="es-MX" sz="1600" dirty="0">
                <a:latin typeface="Tahoma" pitchFamily="34" charset="0"/>
                <a:ea typeface="Tahoma" pitchFamily="34" charset="0"/>
                <a:cs typeface="Tahoma" pitchFamily="34" charset="0"/>
              </a:rPr>
              <a:t>de decisión</a:t>
            </a:r>
          </a:p>
          <a:p>
            <a:pPr marL="0" indent="0">
              <a:lnSpc>
                <a:spcPct val="150000"/>
              </a:lnSpc>
              <a:spcBef>
                <a:spcPts val="0"/>
              </a:spcBef>
              <a:spcAft>
                <a:spcPts val="600"/>
              </a:spcAft>
              <a:buNone/>
            </a:pPr>
            <a:endParaRPr lang="es-MX" sz="1600"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anose="020B0604030504040204" pitchFamily="34" charset="0"/>
              <a:ea typeface="Tahoma" panose="020B0604030504040204" pitchFamily="34" charset="0"/>
              <a:cs typeface="Tahoma" panose="020B0604030504040204" pitchFamily="34" charset="0"/>
            </a:endParaRPr>
          </a:p>
          <a:p>
            <a:pPr marL="0" lvl="2" indent="0">
              <a:lnSpc>
                <a:spcPct val="150000"/>
              </a:lnSpc>
              <a:spcBef>
                <a:spcPts val="0"/>
              </a:spcBef>
              <a:spcAft>
                <a:spcPts val="600"/>
              </a:spcAft>
              <a:buSzPct val="85000"/>
              <a:buNone/>
            </a:pPr>
            <a:r>
              <a:rPr lang="es-MX" sz="1600" i="1" dirty="0">
                <a:latin typeface="Tahoma" panose="020B0604030504040204" pitchFamily="34" charset="0"/>
                <a:ea typeface="Tahoma" panose="020B0604030504040204" pitchFamily="34" charset="0"/>
                <a:cs typeface="Tahoma" panose="020B0604030504040204" pitchFamily="34" charset="0"/>
              </a:rPr>
              <a:t>	</a:t>
            </a:r>
            <a:r>
              <a:rPr lang="es-MX" sz="1600" dirty="0" err="1" smtClean="0">
                <a:latin typeface="Tahoma" panose="020B0604030504040204" pitchFamily="34" charset="0"/>
                <a:ea typeface="Tahoma" panose="020B0604030504040204" pitchFamily="34" charset="0"/>
                <a:cs typeface="Tahoma" panose="020B0604030504040204" pitchFamily="34" charset="0"/>
              </a:rPr>
              <a:t>x</a:t>
            </a:r>
            <a:r>
              <a:rPr lang="es-MX" sz="1600" baseline="-25000" dirty="0" err="1" smtClean="0">
                <a:latin typeface="Tahoma" panose="020B0604030504040204" pitchFamily="34" charset="0"/>
                <a:ea typeface="Tahoma" panose="020B0604030504040204" pitchFamily="34" charset="0"/>
                <a:cs typeface="Tahoma" panose="020B0604030504040204" pitchFamily="34" charset="0"/>
              </a:rPr>
              <a:t>ij</a:t>
            </a:r>
            <a:r>
              <a:rPr lang="es-MX" sz="1600" dirty="0" smtClean="0">
                <a:latin typeface="Tahoma" panose="020B0604030504040204" pitchFamily="34" charset="0"/>
                <a:ea typeface="Tahoma" panose="020B0604030504040204" pitchFamily="34" charset="0"/>
                <a:cs typeface="Tahoma" panose="020B0604030504040204" pitchFamily="34" charset="0"/>
              </a:rPr>
              <a:t> </a:t>
            </a:r>
            <a:r>
              <a:rPr lang="es-MX" sz="1600" dirty="0">
                <a:latin typeface="Tahoma" panose="020B0604030504040204" pitchFamily="34" charset="0"/>
                <a:ea typeface="Tahoma" panose="020B0604030504040204" pitchFamily="34" charset="0"/>
                <a:cs typeface="Tahoma" panose="020B0604030504040204" pitchFamily="34" charset="0"/>
              </a:rPr>
              <a:t>= unidades a producir en la planta </a:t>
            </a:r>
            <a:r>
              <a:rPr lang="es-MX" sz="1600" dirty="0" smtClean="0">
                <a:latin typeface="Tahoma" panose="020B0604030504040204" pitchFamily="34" charset="0"/>
                <a:ea typeface="Tahoma" panose="020B0604030504040204" pitchFamily="34" charset="0"/>
                <a:cs typeface="Tahoma" panose="020B0604030504040204" pitchFamily="34" charset="0"/>
              </a:rPr>
              <a:t>i (i = 1, 2, 3) para </a:t>
            </a:r>
            <a:r>
              <a:rPr lang="es-MX" sz="1600" dirty="0">
                <a:latin typeface="Tahoma" panose="020B0604030504040204" pitchFamily="34" charset="0"/>
                <a:ea typeface="Tahoma" panose="020B0604030504040204" pitchFamily="34" charset="0"/>
                <a:cs typeface="Tahoma" panose="020B0604030504040204" pitchFamily="34" charset="0"/>
              </a:rPr>
              <a:t>transportar a la</a:t>
            </a:r>
            <a:br>
              <a:rPr lang="es-MX" sz="1600" dirty="0">
                <a:latin typeface="Tahoma" panose="020B0604030504040204" pitchFamily="34" charset="0"/>
                <a:ea typeface="Tahoma" panose="020B0604030504040204" pitchFamily="34" charset="0"/>
                <a:cs typeface="Tahoma" panose="020B0604030504040204" pitchFamily="34" charset="0"/>
              </a:rPr>
            </a:br>
            <a:r>
              <a:rPr lang="es-MX" sz="1600" dirty="0" smtClean="0">
                <a:latin typeface="Tahoma" panose="020B0604030504040204" pitchFamily="34" charset="0"/>
                <a:ea typeface="Tahoma" panose="020B0604030504040204" pitchFamily="34" charset="0"/>
                <a:cs typeface="Tahoma" panose="020B0604030504040204" pitchFamily="34" charset="0"/>
              </a:rPr>
              <a:t>	       </a:t>
            </a:r>
            <a:r>
              <a:rPr lang="es-MX" sz="1600" dirty="0">
                <a:latin typeface="Tahoma" panose="020B0604030504040204" pitchFamily="34" charset="0"/>
                <a:ea typeface="Tahoma" panose="020B0604030504040204" pitchFamily="34" charset="0"/>
                <a:cs typeface="Tahoma" panose="020B0604030504040204" pitchFamily="34" charset="0"/>
              </a:rPr>
              <a:t>ubicación </a:t>
            </a:r>
            <a:r>
              <a:rPr lang="es-MX" sz="1600" dirty="0" smtClean="0">
                <a:latin typeface="Tahoma" panose="020B0604030504040204" pitchFamily="34" charset="0"/>
                <a:ea typeface="Tahoma" panose="020B0604030504040204" pitchFamily="34" charset="0"/>
                <a:cs typeface="Tahoma" panose="020B0604030504040204" pitchFamily="34" charset="0"/>
              </a:rPr>
              <a:t>j (j </a:t>
            </a:r>
            <a:r>
              <a:rPr lang="es-MX" sz="1600" dirty="0">
                <a:latin typeface="Tahoma" panose="020B0604030504040204" pitchFamily="34" charset="0"/>
                <a:ea typeface="Tahoma" panose="020B0604030504040204" pitchFamily="34" charset="0"/>
                <a:cs typeface="Tahoma" panose="020B0604030504040204" pitchFamily="34" charset="0"/>
              </a:rPr>
              <a:t>= 1, 2, </a:t>
            </a:r>
            <a:r>
              <a:rPr lang="es-MX" sz="1600" dirty="0" smtClean="0">
                <a:latin typeface="Tahoma" panose="020B0604030504040204" pitchFamily="34" charset="0"/>
                <a:ea typeface="Tahoma" panose="020B0604030504040204" pitchFamily="34" charset="0"/>
                <a:cs typeface="Tahoma" panose="020B0604030504040204" pitchFamily="34" charset="0"/>
              </a:rPr>
              <a:t>3, 4) </a:t>
            </a:r>
            <a:endParaRPr lang="es-MX" sz="1600" dirty="0">
              <a:latin typeface="Tahoma" panose="020B0604030504040204" pitchFamily="34" charset="0"/>
              <a:ea typeface="Tahoma" panose="020B0604030504040204" pitchFamily="34" charset="0"/>
              <a:cs typeface="Tahoma" panose="020B0604030504040204" pitchFamily="34" charset="0"/>
            </a:endParaRPr>
          </a:p>
          <a:p>
            <a:pPr marL="342900" indent="-342900">
              <a:lnSpc>
                <a:spcPct val="150000"/>
              </a:lnSpc>
              <a:spcBef>
                <a:spcPts val="0"/>
              </a:spcBef>
              <a:spcAft>
                <a:spcPts val="600"/>
              </a:spcAft>
              <a:buFont typeface="+mj-lt"/>
              <a:buAutoNum type="arabicParenR" startAt="2"/>
            </a:pPr>
            <a:r>
              <a:rPr lang="es-MX" sz="1600" dirty="0" smtClean="0">
                <a:latin typeface="Tahoma" pitchFamily="34" charset="0"/>
                <a:ea typeface="Tahoma" pitchFamily="34" charset="0"/>
                <a:cs typeface="Tahoma" pitchFamily="34" charset="0"/>
              </a:rPr>
              <a:t>Función </a:t>
            </a:r>
            <a:r>
              <a:rPr lang="es-MX" sz="1600" dirty="0">
                <a:latin typeface="Tahoma" pitchFamily="34" charset="0"/>
                <a:ea typeface="Tahoma" pitchFamily="34" charset="0"/>
                <a:cs typeface="Tahoma" pitchFamily="34" charset="0"/>
              </a:rPr>
              <a:t>objetivo </a:t>
            </a:r>
          </a:p>
          <a:p>
            <a:pPr marL="0" indent="0">
              <a:lnSpc>
                <a:spcPct val="150000"/>
              </a:lnSpc>
              <a:spcBef>
                <a:spcPts val="0"/>
              </a:spcBef>
              <a:spcAft>
                <a:spcPts val="600"/>
              </a:spcAft>
              <a:buNone/>
            </a:pPr>
            <a:r>
              <a:rPr lang="es-MX" sz="1600" dirty="0">
                <a:latin typeface="Courier New" panose="02070309020205020404" pitchFamily="49" charset="0"/>
                <a:ea typeface="Tahoma" pitchFamily="34" charset="0"/>
                <a:cs typeface="Courier New" panose="02070309020205020404" pitchFamily="49" charset="0"/>
              </a:rPr>
              <a:t>	Min z = </a:t>
            </a:r>
            <a:r>
              <a:rPr lang="es-MX" sz="1050" dirty="0" smtClean="0">
                <a:latin typeface="Courier New" panose="02070309020205020404" pitchFamily="49" charset="0"/>
                <a:ea typeface="Tahoma" pitchFamily="34" charset="0"/>
                <a:cs typeface="Courier New" panose="02070309020205020404" pitchFamily="49" charset="0"/>
              </a:rPr>
              <a:t> </a:t>
            </a:r>
            <a:r>
              <a:rPr lang="es-MX" sz="1600" dirty="0" smtClean="0">
                <a:latin typeface="Courier New" panose="02070309020205020404" pitchFamily="49" charset="0"/>
                <a:ea typeface="Tahoma" pitchFamily="34" charset="0"/>
                <a:cs typeface="Courier New" panose="02070309020205020404" pitchFamily="49" charset="0"/>
              </a:rPr>
              <a:t>6 </a:t>
            </a:r>
            <a:r>
              <a:rPr lang="es-MX" sz="1600" dirty="0">
                <a:latin typeface="Courier New" panose="02070309020205020404" pitchFamily="49" charset="0"/>
                <a:ea typeface="Tahoma" pitchFamily="34" charset="0"/>
                <a:cs typeface="Courier New" panose="02070309020205020404" pitchFamily="49" charset="0"/>
              </a:rPr>
              <a:t>x11 + 2 x12 + 6 x13 + 7 x14 + </a:t>
            </a:r>
            <a:br>
              <a:rPr lang="es-MX" sz="1600" dirty="0">
                <a:latin typeface="Courier New" panose="02070309020205020404" pitchFamily="49" charset="0"/>
                <a:ea typeface="Tahoma" pitchFamily="34" charset="0"/>
                <a:cs typeface="Courier New" panose="02070309020205020404" pitchFamily="49" charset="0"/>
              </a:rPr>
            </a:br>
            <a:r>
              <a:rPr lang="es-MX" sz="1600" dirty="0">
                <a:latin typeface="Courier New" panose="02070309020205020404" pitchFamily="49" charset="0"/>
                <a:ea typeface="Tahoma" pitchFamily="34" charset="0"/>
                <a:cs typeface="Courier New" panose="02070309020205020404" pitchFamily="49" charset="0"/>
              </a:rPr>
              <a:t>	</a:t>
            </a:r>
            <a:r>
              <a:rPr lang="es-MX" sz="1600" dirty="0" smtClean="0">
                <a:latin typeface="Courier New" panose="02070309020205020404" pitchFamily="49" charset="0"/>
                <a:ea typeface="Tahoma" pitchFamily="34" charset="0"/>
                <a:cs typeface="Courier New" panose="02070309020205020404" pitchFamily="49" charset="0"/>
              </a:rPr>
              <a:t>	 4 </a:t>
            </a:r>
            <a:r>
              <a:rPr lang="es-MX" sz="1600" dirty="0">
                <a:latin typeface="Courier New" panose="02070309020205020404" pitchFamily="49" charset="0"/>
                <a:ea typeface="Tahoma" pitchFamily="34" charset="0"/>
                <a:cs typeface="Courier New" panose="02070309020205020404" pitchFamily="49" charset="0"/>
              </a:rPr>
              <a:t>x21 + 9 x22 + 5 x23 + 3 x24 +</a:t>
            </a:r>
            <a:br>
              <a:rPr lang="es-MX" sz="1600" dirty="0">
                <a:latin typeface="Courier New" panose="02070309020205020404" pitchFamily="49" charset="0"/>
                <a:ea typeface="Tahoma" pitchFamily="34" charset="0"/>
                <a:cs typeface="Courier New" panose="02070309020205020404" pitchFamily="49" charset="0"/>
              </a:rPr>
            </a:br>
            <a:r>
              <a:rPr lang="es-MX" sz="1600" dirty="0">
                <a:latin typeface="Courier New" panose="02070309020205020404" pitchFamily="49" charset="0"/>
                <a:ea typeface="Tahoma" pitchFamily="34" charset="0"/>
                <a:cs typeface="Courier New" panose="02070309020205020404" pitchFamily="49" charset="0"/>
              </a:rPr>
              <a:t>	</a:t>
            </a:r>
            <a:r>
              <a:rPr lang="es-MX" sz="1600" dirty="0" smtClean="0">
                <a:latin typeface="Courier New" panose="02070309020205020404" pitchFamily="49" charset="0"/>
                <a:ea typeface="Tahoma" pitchFamily="34" charset="0"/>
                <a:cs typeface="Courier New" panose="02070309020205020404" pitchFamily="49" charset="0"/>
              </a:rPr>
              <a:t>	 8 </a:t>
            </a:r>
            <a:r>
              <a:rPr lang="es-MX" sz="1600" dirty="0">
                <a:latin typeface="Courier New" panose="02070309020205020404" pitchFamily="49" charset="0"/>
                <a:ea typeface="Tahoma" pitchFamily="34" charset="0"/>
                <a:cs typeface="Courier New" panose="02070309020205020404" pitchFamily="49" charset="0"/>
              </a:rPr>
              <a:t>x31 + 8 x32 +   </a:t>
            </a:r>
            <a:r>
              <a:rPr lang="es-MX" sz="1600" dirty="0" smtClean="0">
                <a:latin typeface="Courier New" panose="02070309020205020404" pitchFamily="49" charset="0"/>
                <a:ea typeface="Tahoma" pitchFamily="34" charset="0"/>
                <a:cs typeface="Courier New" panose="02070309020205020404" pitchFamily="49" charset="0"/>
              </a:rPr>
              <a:t>x33 </a:t>
            </a:r>
            <a:r>
              <a:rPr lang="es-MX" sz="1600" dirty="0">
                <a:latin typeface="Courier New" panose="02070309020205020404" pitchFamily="49" charset="0"/>
                <a:ea typeface="Tahoma" pitchFamily="34" charset="0"/>
                <a:cs typeface="Courier New" panose="02070309020205020404" pitchFamily="49" charset="0"/>
              </a:rPr>
              <a:t>+ 5 x34 </a:t>
            </a:r>
            <a:r>
              <a:rPr lang="es-MX" sz="1600" dirty="0" smtClean="0">
                <a:latin typeface="Courier New" panose="02070309020205020404" pitchFamily="49" charset="0"/>
                <a:ea typeface="Tahoma" pitchFamily="34" charset="0"/>
                <a:cs typeface="Courier New" panose="02070309020205020404" pitchFamily="49" charset="0"/>
              </a:rPr>
              <a:t>+</a:t>
            </a:r>
            <a:r>
              <a:rPr lang="es-MX" sz="1600" dirty="0">
                <a:latin typeface="Courier New" panose="02070309020205020404" pitchFamily="49" charset="0"/>
                <a:ea typeface="Tahoma" pitchFamily="34" charset="0"/>
                <a:cs typeface="Courier New" panose="02070309020205020404" pitchFamily="49" charset="0"/>
              </a:rPr>
              <a:t/>
            </a:r>
            <a:br>
              <a:rPr lang="es-MX" sz="1600" dirty="0">
                <a:latin typeface="Courier New" panose="02070309020205020404" pitchFamily="49" charset="0"/>
                <a:ea typeface="Tahoma" pitchFamily="34" charset="0"/>
                <a:cs typeface="Courier New" panose="02070309020205020404" pitchFamily="49" charset="0"/>
              </a:rPr>
            </a:br>
            <a:r>
              <a:rPr lang="es-MX" sz="1600" dirty="0">
                <a:latin typeface="Courier New" panose="02070309020205020404" pitchFamily="49" charset="0"/>
                <a:ea typeface="Tahoma" pitchFamily="34" charset="0"/>
                <a:cs typeface="Courier New" panose="02070309020205020404" pitchFamily="49" charset="0"/>
              </a:rPr>
              <a:t>	</a:t>
            </a:r>
            <a:r>
              <a:rPr lang="es-MX" sz="1600" dirty="0" smtClean="0">
                <a:latin typeface="Courier New" panose="02070309020205020404" pitchFamily="49" charset="0"/>
                <a:ea typeface="Tahoma" pitchFamily="34" charset="0"/>
                <a:cs typeface="Courier New" panose="02070309020205020404" pitchFamily="49" charset="0"/>
              </a:rPr>
              <a:t>	91 </a:t>
            </a:r>
            <a:r>
              <a:rPr lang="es-MX" sz="1600" dirty="0">
                <a:latin typeface="Courier New" pitchFamily="49" charset="0"/>
                <a:ea typeface="Tahoma" pitchFamily="34" charset="0"/>
                <a:cs typeface="Courier New" pitchFamily="49" charset="0"/>
              </a:rPr>
              <a:t>y1 + 70 y2 + 24 y3</a:t>
            </a:r>
          </a:p>
          <a:p>
            <a:pPr marL="0" indent="0">
              <a:lnSpc>
                <a:spcPct val="150000"/>
              </a:lnSpc>
              <a:spcBef>
                <a:spcPts val="0"/>
              </a:spcBef>
              <a:spcAft>
                <a:spcPts val="600"/>
              </a:spcAft>
              <a:buNone/>
            </a:pPr>
            <a:r>
              <a:rPr lang="es-MX" sz="1600" dirty="0">
                <a:latin typeface="Courier New" pitchFamily="49" charset="0"/>
                <a:ea typeface="Tahoma" pitchFamily="34" charset="0"/>
                <a:cs typeface="Courier New" pitchFamily="49" charset="0"/>
              </a:rPr>
              <a:t> </a:t>
            </a: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graphicFrame>
        <p:nvGraphicFramePr>
          <p:cNvPr id="7" name="2 Objeto"/>
          <p:cNvGraphicFramePr>
            <a:graphicFrameLocks noChangeAspect="1"/>
          </p:cNvGraphicFramePr>
          <p:nvPr>
            <p:extLst>
              <p:ext uri="{D42A27DB-BD31-4B8C-83A1-F6EECF244321}">
                <p14:modId xmlns:p14="http://schemas.microsoft.com/office/powerpoint/2010/main" val="3592823120"/>
              </p:ext>
            </p:extLst>
          </p:nvPr>
        </p:nvGraphicFramePr>
        <p:xfrm>
          <a:off x="1152525" y="2001838"/>
          <a:ext cx="4127500" cy="635000"/>
        </p:xfrm>
        <a:graphic>
          <a:graphicData uri="http://schemas.openxmlformats.org/presentationml/2006/ole">
            <mc:AlternateContent xmlns:mc="http://schemas.openxmlformats.org/markup-compatibility/2006">
              <mc:Choice xmlns:v="urn:schemas-microsoft-com:vml" Requires="v">
                <p:oleObj spid="_x0000_s6195" name="Equation" r:id="rId3" imgW="4127400" imgH="634680" progId="Equation.DSMT4">
                  <p:embed/>
                </p:oleObj>
              </mc:Choice>
              <mc:Fallback>
                <p:oleObj name="Equation" r:id="rId3" imgW="4127400" imgH="634680" progId="Equation.DSMT4">
                  <p:embed/>
                  <p:pic>
                    <p:nvPicPr>
                      <p:cNvPr id="0" name=""/>
                      <p:cNvPicPr/>
                      <p:nvPr/>
                    </p:nvPicPr>
                    <p:blipFill>
                      <a:blip r:embed="rId4"/>
                      <a:stretch>
                        <a:fillRect/>
                      </a:stretch>
                    </p:blipFill>
                    <p:spPr>
                      <a:xfrm>
                        <a:off x="1152525" y="2001838"/>
                        <a:ext cx="4127500" cy="635000"/>
                      </a:xfrm>
                      <a:prstGeom prst="rect">
                        <a:avLst/>
                      </a:prstGeom>
                    </p:spPr>
                  </p:pic>
                </p:oleObj>
              </mc:Fallback>
            </mc:AlternateContent>
          </a:graphicData>
        </a:graphic>
      </p:graphicFrame>
    </p:spTree>
    <p:extLst>
      <p:ext uri="{BB962C8B-B14F-4D97-AF65-F5344CB8AC3E}">
        <p14:creationId xmlns:p14="http://schemas.microsoft.com/office/powerpoint/2010/main" val="59637073"/>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EJEMPLO </a:t>
            </a:r>
            <a:r>
              <a:rPr lang="es-MX" sz="1800" b="1" dirty="0">
                <a:latin typeface="Tahoma" pitchFamily="34" charset="0"/>
                <a:ea typeface="Tahoma" pitchFamily="34" charset="0"/>
                <a:cs typeface="Tahoma" pitchFamily="34" charset="0"/>
              </a:rPr>
              <a:t>9</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342900" indent="-342900">
              <a:lnSpc>
                <a:spcPct val="150000"/>
              </a:lnSpc>
              <a:spcBef>
                <a:spcPts val="0"/>
              </a:spcBef>
              <a:spcAft>
                <a:spcPts val="600"/>
              </a:spcAft>
              <a:buFont typeface="+mj-lt"/>
              <a:buAutoNum type="arabicParenR" startAt="3"/>
            </a:pPr>
            <a:r>
              <a:rPr lang="es-MX" sz="1600" dirty="0" smtClean="0">
                <a:latin typeface="Tahoma" pitchFamily="34" charset="0"/>
                <a:ea typeface="Tahoma" pitchFamily="34" charset="0"/>
                <a:cs typeface="Tahoma" pitchFamily="34" charset="0"/>
              </a:rPr>
              <a:t>Restricciones </a:t>
            </a:r>
            <a:r>
              <a:rPr lang="es-MX" sz="1600" dirty="0">
                <a:latin typeface="Arial" pitchFamily="34" charset="0"/>
                <a:cs typeface="Arial" pitchFamily="34" charset="0"/>
              </a:rPr>
              <a:t>(cobertura a menos de 15 minutos por cada ciudad) </a:t>
            </a:r>
            <a:endParaRPr lang="es-MX" sz="1600" dirty="0">
              <a:latin typeface="Tahoma" pitchFamily="34" charset="0"/>
              <a:ea typeface="Tahoma" pitchFamily="34" charset="0"/>
              <a:cs typeface="Tahoma" pitchFamily="34" charset="0"/>
            </a:endParaRPr>
          </a:p>
          <a:p>
            <a:pPr marL="0" marR="8986" indent="0">
              <a:spcAft>
                <a:spcPts val="1200"/>
              </a:spcAft>
              <a:buNone/>
            </a:pPr>
            <a:r>
              <a:rPr lang="es-MX" sz="1600" dirty="0">
                <a:latin typeface="Courier New" panose="02070309020205020404" pitchFamily="49" charset="0"/>
                <a:ea typeface="Tahoma" pitchFamily="34" charset="0"/>
                <a:cs typeface="Courier New" pitchFamily="49" charset="0"/>
              </a:rPr>
              <a:t>	</a:t>
            </a:r>
            <a:r>
              <a:rPr lang="es-MX" sz="1600" dirty="0">
                <a:latin typeface="Courier New" panose="02070309020205020404" pitchFamily="49" charset="0"/>
                <a:cs typeface="Courier New" panose="02070309020205020404" pitchFamily="49" charset="0"/>
              </a:rPr>
              <a:t> Limitación de capacidad en la oferta</a:t>
            </a:r>
          </a:p>
          <a:p>
            <a:pPr marL="648356" marR="8986" lvl="1" indent="0">
              <a:spcAft>
                <a:spcPts val="1200"/>
              </a:spcAft>
              <a:buNone/>
            </a:pPr>
            <a:r>
              <a:rPr lang="es-MX" sz="1600" dirty="0">
                <a:latin typeface="Courier New" panose="02070309020205020404" pitchFamily="49" charset="0"/>
                <a:cs typeface="Courier New" panose="02070309020205020404" pitchFamily="49" charset="0"/>
              </a:rPr>
              <a:t>x11 + x12 + x13 + x14 </a:t>
            </a:r>
            <a:r>
              <a:rPr lang="es-MX" sz="1600" dirty="0">
                <a:latin typeface="Courier New" panose="02070309020205020404" pitchFamily="49" charset="0"/>
                <a:cs typeface="Courier New" panose="02070309020205020404" pitchFamily="49" charset="0"/>
                <a:sym typeface="Symbol"/>
              </a:rPr>
              <a:t></a:t>
            </a:r>
            <a:r>
              <a:rPr lang="es-MX" sz="1600" dirty="0">
                <a:latin typeface="Courier New" panose="02070309020205020404" pitchFamily="49" charset="0"/>
                <a:cs typeface="Courier New" panose="02070309020205020404" pitchFamily="49" charset="0"/>
              </a:rPr>
              <a:t> 39 y1</a:t>
            </a:r>
          </a:p>
          <a:p>
            <a:pPr marL="648356" marR="8986" lvl="1" indent="0">
              <a:spcAft>
                <a:spcPts val="1200"/>
              </a:spcAft>
              <a:buNone/>
            </a:pPr>
            <a:r>
              <a:rPr lang="es-MX" sz="1600" dirty="0">
                <a:latin typeface="Courier New" panose="02070309020205020404" pitchFamily="49" charset="0"/>
                <a:cs typeface="Courier New" panose="02070309020205020404" pitchFamily="49" charset="0"/>
              </a:rPr>
              <a:t>x21 + x22 + x23 + x24 </a:t>
            </a:r>
            <a:r>
              <a:rPr lang="es-MX" sz="1600" dirty="0">
                <a:latin typeface="Courier New" panose="02070309020205020404" pitchFamily="49" charset="0"/>
                <a:cs typeface="Courier New" panose="02070309020205020404" pitchFamily="49" charset="0"/>
                <a:sym typeface="Symbol"/>
              </a:rPr>
              <a:t></a:t>
            </a:r>
            <a:r>
              <a:rPr lang="es-MX" sz="1600" dirty="0">
                <a:latin typeface="Courier New" panose="02070309020205020404" pitchFamily="49" charset="0"/>
                <a:cs typeface="Courier New" panose="02070309020205020404" pitchFamily="49" charset="0"/>
              </a:rPr>
              <a:t> 35 y2</a:t>
            </a:r>
          </a:p>
          <a:p>
            <a:pPr marL="648356" marR="8986" lvl="1" indent="0">
              <a:spcAft>
                <a:spcPts val="1200"/>
              </a:spcAft>
              <a:buNone/>
            </a:pPr>
            <a:r>
              <a:rPr lang="es-MX" sz="1600" dirty="0">
                <a:latin typeface="Courier New" panose="02070309020205020404" pitchFamily="49" charset="0"/>
                <a:cs typeface="Courier New" panose="02070309020205020404" pitchFamily="49" charset="0"/>
              </a:rPr>
              <a:t>x31 + x32 + x33 + x34 </a:t>
            </a:r>
            <a:r>
              <a:rPr lang="es-MX" sz="1600" dirty="0">
                <a:latin typeface="Courier New" panose="02070309020205020404" pitchFamily="49" charset="0"/>
                <a:cs typeface="Courier New" panose="02070309020205020404" pitchFamily="49" charset="0"/>
                <a:sym typeface="Symbol"/>
              </a:rPr>
              <a:t></a:t>
            </a:r>
            <a:r>
              <a:rPr lang="es-MX" sz="1600" dirty="0">
                <a:latin typeface="Courier New" panose="02070309020205020404" pitchFamily="49" charset="0"/>
                <a:cs typeface="Courier New" panose="02070309020205020404" pitchFamily="49" charset="0"/>
              </a:rPr>
              <a:t> 31 y3</a:t>
            </a:r>
            <a:endParaRPr lang="es-MX" sz="1600" dirty="0" smtClean="0">
              <a:latin typeface="Courier New" pitchFamily="49" charset="0"/>
              <a:ea typeface="Tahoma" pitchFamily="34" charset="0"/>
              <a:cs typeface="Courier New" pitchFamily="49" charset="0"/>
            </a:endParaRPr>
          </a:p>
          <a:p>
            <a:pPr marL="0" indent="0">
              <a:lnSpc>
                <a:spcPct val="150000"/>
              </a:lnSpc>
              <a:spcBef>
                <a:spcPts val="0"/>
              </a:spcBef>
              <a:spcAft>
                <a:spcPts val="600"/>
              </a:spcAft>
              <a:buNone/>
            </a:pPr>
            <a:r>
              <a:rPr lang="es-MX" sz="1600" dirty="0">
                <a:latin typeface="Courier New" panose="02070309020205020404" pitchFamily="49" charset="0"/>
                <a:ea typeface="Tahoma" pitchFamily="34" charset="0"/>
                <a:cs typeface="Courier New" pitchFamily="49" charset="0"/>
              </a:rPr>
              <a:t>	</a:t>
            </a:r>
            <a:r>
              <a:rPr lang="es-MX" sz="1600" dirty="0">
                <a:latin typeface="Courier New" panose="02070309020205020404" pitchFamily="49" charset="0"/>
                <a:cs typeface="Courier New" panose="02070309020205020404" pitchFamily="49" charset="0"/>
              </a:rPr>
              <a:t> </a:t>
            </a:r>
            <a:r>
              <a:rPr lang="es-MX" sz="1600" dirty="0" smtClean="0">
                <a:latin typeface="Courier New" panose="02070309020205020404" pitchFamily="49" charset="0"/>
                <a:cs typeface="Courier New" panose="02070309020205020404" pitchFamily="49" charset="0"/>
              </a:rPr>
              <a:t>Cobertura de la demanda</a:t>
            </a:r>
            <a:endParaRPr lang="es-MX" sz="1600" dirty="0">
              <a:latin typeface="Courier New" panose="02070309020205020404" pitchFamily="49" charset="0"/>
              <a:cs typeface="Courier New" panose="02070309020205020404" pitchFamily="49" charset="0"/>
            </a:endParaRPr>
          </a:p>
          <a:p>
            <a:pPr marL="648356" marR="8986" lvl="1" indent="0">
              <a:spcAft>
                <a:spcPts val="1200"/>
              </a:spcAft>
              <a:buNone/>
            </a:pPr>
            <a:r>
              <a:rPr lang="es-MX" sz="1600" dirty="0">
                <a:latin typeface="Courier New" panose="02070309020205020404" pitchFamily="49" charset="0"/>
                <a:cs typeface="Courier New" panose="02070309020205020404" pitchFamily="49" charset="0"/>
              </a:rPr>
              <a:t>x11 + x21 + x31  </a:t>
            </a:r>
            <a:r>
              <a:rPr lang="es-MX" sz="1600" dirty="0">
                <a:latin typeface="Courier New" panose="02070309020205020404" pitchFamily="49" charset="0"/>
                <a:cs typeface="Courier New" panose="02070309020205020404" pitchFamily="49" charset="0"/>
                <a:sym typeface="Symbol"/>
              </a:rPr>
              <a:t></a:t>
            </a:r>
            <a:r>
              <a:rPr lang="es-MX" sz="1600" dirty="0">
                <a:latin typeface="Courier New" panose="02070309020205020404" pitchFamily="49" charset="0"/>
                <a:cs typeface="Courier New" panose="02070309020205020404" pitchFamily="49" charset="0"/>
              </a:rPr>
              <a:t> 15</a:t>
            </a:r>
          </a:p>
          <a:p>
            <a:pPr marL="648356" marR="8986" lvl="1" indent="0">
              <a:spcAft>
                <a:spcPts val="1200"/>
              </a:spcAft>
              <a:buNone/>
            </a:pPr>
            <a:r>
              <a:rPr lang="es-MX" sz="1600" dirty="0" smtClean="0">
                <a:latin typeface="Courier New" panose="02070309020205020404" pitchFamily="49" charset="0"/>
                <a:cs typeface="Courier New" panose="02070309020205020404" pitchFamily="49" charset="0"/>
              </a:rPr>
              <a:t>x12 </a:t>
            </a:r>
            <a:r>
              <a:rPr lang="es-MX" sz="1600" dirty="0">
                <a:latin typeface="Courier New" panose="02070309020205020404" pitchFamily="49" charset="0"/>
                <a:cs typeface="Courier New" panose="02070309020205020404" pitchFamily="49" charset="0"/>
              </a:rPr>
              <a:t>+ x22 + x32  </a:t>
            </a:r>
            <a:r>
              <a:rPr lang="es-MX" sz="1600" dirty="0">
                <a:latin typeface="Courier New" panose="02070309020205020404" pitchFamily="49" charset="0"/>
                <a:cs typeface="Courier New" panose="02070309020205020404" pitchFamily="49" charset="0"/>
                <a:sym typeface="Symbol"/>
              </a:rPr>
              <a:t></a:t>
            </a:r>
            <a:r>
              <a:rPr lang="es-MX" sz="1600" dirty="0">
                <a:latin typeface="Courier New" panose="02070309020205020404" pitchFamily="49" charset="0"/>
                <a:cs typeface="Courier New" panose="02070309020205020404" pitchFamily="49" charset="0"/>
              </a:rPr>
              <a:t> 17</a:t>
            </a:r>
          </a:p>
          <a:p>
            <a:pPr marL="648356" marR="8986" lvl="1" indent="0">
              <a:spcAft>
                <a:spcPts val="1200"/>
              </a:spcAft>
              <a:buNone/>
            </a:pPr>
            <a:r>
              <a:rPr lang="es-MX" sz="1600" dirty="0">
                <a:latin typeface="Courier New" panose="02070309020205020404" pitchFamily="49" charset="0"/>
                <a:cs typeface="Courier New" panose="02070309020205020404" pitchFamily="49" charset="0"/>
              </a:rPr>
              <a:t>x13 + x23 + x33  </a:t>
            </a:r>
            <a:r>
              <a:rPr lang="es-MX" sz="1600" dirty="0">
                <a:latin typeface="Courier New" panose="02070309020205020404" pitchFamily="49" charset="0"/>
                <a:cs typeface="Courier New" panose="02070309020205020404" pitchFamily="49" charset="0"/>
                <a:sym typeface="Symbol"/>
              </a:rPr>
              <a:t></a:t>
            </a:r>
            <a:r>
              <a:rPr lang="es-MX" sz="1600" dirty="0">
                <a:latin typeface="Courier New" panose="02070309020205020404" pitchFamily="49" charset="0"/>
                <a:cs typeface="Courier New" panose="02070309020205020404" pitchFamily="49" charset="0"/>
              </a:rPr>
              <a:t> 22</a:t>
            </a:r>
          </a:p>
          <a:p>
            <a:pPr marL="648356" marR="8986" lvl="1" indent="0">
              <a:spcAft>
                <a:spcPts val="1200"/>
              </a:spcAft>
              <a:buNone/>
            </a:pPr>
            <a:r>
              <a:rPr lang="es-MX" sz="1600" dirty="0">
                <a:latin typeface="Courier New" panose="02070309020205020404" pitchFamily="49" charset="0"/>
                <a:cs typeface="Courier New" panose="02070309020205020404" pitchFamily="49" charset="0"/>
              </a:rPr>
              <a:t>x14 + x24 + x34  </a:t>
            </a:r>
            <a:r>
              <a:rPr lang="es-MX" sz="1600" dirty="0">
                <a:latin typeface="Courier New" panose="02070309020205020404" pitchFamily="49" charset="0"/>
                <a:cs typeface="Courier New" panose="02070309020205020404" pitchFamily="49" charset="0"/>
                <a:sym typeface="Symbol"/>
              </a:rPr>
              <a:t></a:t>
            </a:r>
            <a:r>
              <a:rPr lang="es-MX" sz="1600" dirty="0">
                <a:latin typeface="Courier New" panose="02070309020205020404" pitchFamily="49" charset="0"/>
                <a:cs typeface="Courier New" panose="02070309020205020404" pitchFamily="49" charset="0"/>
              </a:rPr>
              <a:t> 12</a:t>
            </a:r>
          </a:p>
          <a:p>
            <a:pPr marL="0" indent="0">
              <a:lnSpc>
                <a:spcPct val="150000"/>
              </a:lnSpc>
              <a:spcBef>
                <a:spcPts val="0"/>
              </a:spcBef>
              <a:spcAft>
                <a:spcPts val="600"/>
              </a:spcAft>
              <a:buNone/>
            </a:pP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2201523375"/>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EJEMPLO </a:t>
            </a:r>
            <a:r>
              <a:rPr lang="es-MX" sz="1800" b="1" dirty="0">
                <a:latin typeface="Tahoma" pitchFamily="34" charset="0"/>
                <a:ea typeface="Tahoma" pitchFamily="34" charset="0"/>
                <a:cs typeface="Tahoma" pitchFamily="34" charset="0"/>
              </a:rPr>
              <a:t>9</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a:latin typeface="Courier New" pitchFamily="49" charset="0"/>
              <a:ea typeface="Tahoma" pitchFamily="34" charset="0"/>
              <a:cs typeface="Courier New" pitchFamily="49" charset="0"/>
            </a:endParaRPr>
          </a:p>
          <a:p>
            <a:pPr marL="342900" indent="-342900">
              <a:lnSpc>
                <a:spcPct val="150000"/>
              </a:lnSpc>
              <a:spcBef>
                <a:spcPts val="0"/>
              </a:spcBef>
              <a:spcAft>
                <a:spcPts val="600"/>
              </a:spcAft>
              <a:buFont typeface="+mj-lt"/>
              <a:buAutoNum type="arabicParenR" startAt="4"/>
            </a:pPr>
            <a:r>
              <a:rPr lang="es-MX" sz="1600" dirty="0">
                <a:latin typeface="Tahoma" pitchFamily="34" charset="0"/>
                <a:ea typeface="Tahoma" pitchFamily="34" charset="0"/>
                <a:cs typeface="Tahoma" pitchFamily="34" charset="0"/>
              </a:rPr>
              <a:t>Naturaleza de las variables</a:t>
            </a:r>
          </a:p>
          <a:p>
            <a:pPr marL="0" indent="0">
              <a:lnSpc>
                <a:spcPct val="150000"/>
              </a:lnSpc>
              <a:spcBef>
                <a:spcPts val="0"/>
              </a:spcBef>
              <a:spcAft>
                <a:spcPts val="600"/>
              </a:spcAft>
              <a:buNone/>
            </a:pPr>
            <a:r>
              <a:rPr lang="es-MX" sz="1600" dirty="0" smtClean="0">
                <a:latin typeface="Courier New" panose="02070309020205020404" pitchFamily="49" charset="0"/>
                <a:cs typeface="Courier New" panose="02070309020205020404" pitchFamily="49" charset="0"/>
              </a:rPr>
              <a:t>	</a:t>
            </a:r>
            <a:r>
              <a:rPr lang="es-MX" sz="1600" dirty="0" err="1" smtClean="0">
                <a:latin typeface="Courier New" panose="02070309020205020404" pitchFamily="49" charset="0"/>
                <a:cs typeface="Courier New" panose="02070309020205020404" pitchFamily="49" charset="0"/>
              </a:rPr>
              <a:t>xij</a:t>
            </a:r>
            <a:r>
              <a:rPr lang="es-MX" sz="1600" dirty="0" smtClean="0">
                <a:latin typeface="Courier New" panose="02070309020205020404" pitchFamily="49" charset="0"/>
                <a:cs typeface="Courier New" panose="02070309020205020404" pitchFamily="49" charset="0"/>
              </a:rPr>
              <a:t>  </a:t>
            </a:r>
            <a:r>
              <a:rPr lang="es-MX" sz="1600" dirty="0">
                <a:latin typeface="Courier New" panose="02070309020205020404" pitchFamily="49" charset="0"/>
                <a:cs typeface="Courier New" panose="02070309020205020404" pitchFamily="49" charset="0"/>
              </a:rPr>
              <a:t>enteras;  </a:t>
            </a:r>
            <a:r>
              <a:rPr lang="es-MX" sz="1600" dirty="0" err="1">
                <a:latin typeface="Courier New" panose="02070309020205020404" pitchFamily="49" charset="0"/>
                <a:cs typeface="Courier New" panose="02070309020205020404" pitchFamily="49" charset="0"/>
              </a:rPr>
              <a:t>yi</a:t>
            </a:r>
            <a:r>
              <a:rPr lang="es-MX" sz="1600" dirty="0">
                <a:latin typeface="Courier New" panose="02070309020205020404" pitchFamily="49" charset="0"/>
                <a:cs typeface="Courier New" panose="02070309020205020404" pitchFamily="49" charset="0"/>
              </a:rPr>
              <a:t>  = 1 </a:t>
            </a:r>
            <a:r>
              <a:rPr lang="es-MX" sz="1600" dirty="0" err="1">
                <a:latin typeface="Courier New" panose="02070309020205020404" pitchFamily="49" charset="0"/>
                <a:cs typeface="Courier New" panose="02070309020205020404" pitchFamily="49" charset="0"/>
              </a:rPr>
              <a:t>ó</a:t>
            </a:r>
            <a:r>
              <a:rPr lang="es-MX" sz="1600" dirty="0">
                <a:latin typeface="Courier New" panose="02070309020205020404" pitchFamily="49" charset="0"/>
                <a:cs typeface="Courier New" panose="02070309020205020404" pitchFamily="49" charset="0"/>
              </a:rPr>
              <a:t>  0, para i = 1, 2, </a:t>
            </a:r>
            <a:r>
              <a:rPr lang="es-MX" sz="1600" dirty="0" smtClean="0">
                <a:latin typeface="Courier New" panose="02070309020205020404" pitchFamily="49" charset="0"/>
                <a:cs typeface="Courier New" panose="02070309020205020404" pitchFamily="49" charset="0"/>
              </a:rPr>
              <a:t>3</a:t>
            </a: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373146959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41798" y="1809280"/>
            <a:ext cx="6090611" cy="41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Marcador de contenido 2"/>
          <p:cNvSpPr>
            <a:spLocks noGrp="1"/>
          </p:cNvSpPr>
          <p:nvPr>
            <p:ph idx="1"/>
          </p:nvPr>
        </p:nvSpPr>
        <p:spPr>
          <a:xfrm>
            <a:off x="683568" y="692696"/>
            <a:ext cx="7704856" cy="6165304"/>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EJEMPLO </a:t>
            </a:r>
            <a:r>
              <a:rPr lang="es-MX" sz="1800" b="1" dirty="0">
                <a:latin typeface="Tahoma" pitchFamily="34" charset="0"/>
                <a:ea typeface="Tahoma" pitchFamily="34" charset="0"/>
                <a:cs typeface="Tahoma" pitchFamily="34" charset="0"/>
              </a:rPr>
              <a:t>9</a:t>
            </a: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Courier New" pitchFamily="49" charset="0"/>
              <a:ea typeface="Tahoma" pitchFamily="34" charset="0"/>
              <a:cs typeface="Courier New" pitchFamily="49"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342900" indent="-342900">
              <a:lnSpc>
                <a:spcPct val="150000"/>
              </a:lnSpc>
              <a:spcBef>
                <a:spcPts val="0"/>
              </a:spcBef>
              <a:spcAft>
                <a:spcPts val="600"/>
              </a:spcAft>
              <a:buFont typeface="+mj-lt"/>
              <a:buAutoNum type="arabicPeriod"/>
            </a:pP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538165093"/>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EJEMPLO 10</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r>
              <a:rPr lang="es-MX" sz="1600" dirty="0">
                <a:latin typeface="Tahoma" pitchFamily="34" charset="0"/>
                <a:ea typeface="Tahoma" pitchFamily="34" charset="0"/>
                <a:cs typeface="Tahoma" pitchFamily="34" charset="0"/>
              </a:rPr>
              <a:t>Dorian Auto considera la fabricación de 3 tipos de autos: Compacto, mediano, y grande. En la siguiente tabla se muestran los recursos requeridos y las ganancias por cada tipo de auto. En la actualidad se cuenta con 600 toneladas de acero y 60,000 horas de trabajo. Para que la producción de un tipo de auto sea factible, hay que fabricar al menos 100 automóviles. Formule un modelo de </a:t>
            </a:r>
            <a:r>
              <a:rPr lang="es-MX" sz="1600" dirty="0" smtClean="0">
                <a:latin typeface="Tahoma" pitchFamily="34" charset="0"/>
                <a:ea typeface="Tahoma" pitchFamily="34" charset="0"/>
                <a:cs typeface="Tahoma" pitchFamily="34" charset="0"/>
              </a:rPr>
              <a:t>optimización </a:t>
            </a:r>
            <a:r>
              <a:rPr lang="es-MX" sz="1600" dirty="0">
                <a:latin typeface="Tahoma" pitchFamily="34" charset="0"/>
                <a:ea typeface="Tahoma" pitchFamily="34" charset="0"/>
                <a:cs typeface="Tahoma" pitchFamily="34" charset="0"/>
              </a:rPr>
              <a:t>para maximizar la ganancia de Dorian Auto.</a:t>
            </a: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graphicFrame>
        <p:nvGraphicFramePr>
          <p:cNvPr id="6" name="object 7"/>
          <p:cNvGraphicFramePr>
            <a:graphicFrameLocks noGrp="1"/>
          </p:cNvGraphicFramePr>
          <p:nvPr>
            <p:extLst>
              <p:ext uri="{D42A27DB-BD31-4B8C-83A1-F6EECF244321}">
                <p14:modId xmlns:p14="http://schemas.microsoft.com/office/powerpoint/2010/main" val="2643855293"/>
              </p:ext>
            </p:extLst>
          </p:nvPr>
        </p:nvGraphicFramePr>
        <p:xfrm>
          <a:off x="699944" y="4293096"/>
          <a:ext cx="7191385" cy="1438984"/>
        </p:xfrm>
        <a:graphic>
          <a:graphicData uri="http://schemas.openxmlformats.org/drawingml/2006/table">
            <a:tbl>
              <a:tblPr firstRow="1" bandRow="1">
                <a:tableStyleId>{2D5ABB26-0587-4C30-8999-92F81FD0307C}</a:tableStyleId>
              </a:tblPr>
              <a:tblGrid>
                <a:gridCol w="2152667"/>
                <a:gridCol w="1681436"/>
                <a:gridCol w="1678641"/>
                <a:gridCol w="1678641"/>
              </a:tblGrid>
              <a:tr h="466984">
                <a:tc>
                  <a:txBody>
                    <a:bodyPr/>
                    <a:lstStyle/>
                    <a:p>
                      <a:pPr algn="ctr"/>
                      <a:endParaRPr sz="2700" dirty="0">
                        <a:latin typeface="Tahoma" panose="020B0604030504040204" pitchFamily="34" charset="0"/>
                        <a:ea typeface="Tahoma" panose="020B0604030504040204" pitchFamily="34" charset="0"/>
                        <a:cs typeface="Tahoma" panose="020B0604030504040204" pitchFamily="34" charset="0"/>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30365">
                      <a:solidFill>
                        <a:srgbClr val="000000"/>
                      </a:solidFill>
                      <a:prstDash val="solid"/>
                    </a:lnB>
                  </a:tcPr>
                </a:tc>
                <a:tc>
                  <a:txBody>
                    <a:bodyPr/>
                    <a:lstStyle/>
                    <a:p>
                      <a:pPr algn="ctr">
                        <a:lnSpc>
                          <a:spcPts val="1035"/>
                        </a:lnSpc>
                      </a:pPr>
                      <a:r>
                        <a:rPr sz="1500" spc="-40" dirty="0">
                          <a:latin typeface="Tahoma" panose="020B0604030504040204" pitchFamily="34" charset="0"/>
                          <a:ea typeface="Tahoma" panose="020B0604030504040204" pitchFamily="34" charset="0"/>
                          <a:cs typeface="Tahoma" panose="020B0604030504040204" pitchFamily="34" charset="0"/>
                        </a:rPr>
                        <a:t>COMPACTO</a:t>
                      </a:r>
                      <a:endParaRPr sz="1500" dirty="0">
                        <a:latin typeface="Tahoma" panose="020B0604030504040204" pitchFamily="34" charset="0"/>
                        <a:ea typeface="Tahoma" panose="020B0604030504040204" pitchFamily="34" charset="0"/>
                        <a:cs typeface="Tahoma" panose="020B0604030504040204" pitchFamily="34" charset="0"/>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30365">
                      <a:solidFill>
                        <a:srgbClr val="000000"/>
                      </a:solidFill>
                      <a:prstDash val="solid"/>
                    </a:lnB>
                  </a:tcPr>
                </a:tc>
                <a:tc>
                  <a:txBody>
                    <a:bodyPr/>
                    <a:lstStyle/>
                    <a:p>
                      <a:pPr algn="ctr">
                        <a:lnSpc>
                          <a:spcPts val="1035"/>
                        </a:lnSpc>
                      </a:pPr>
                      <a:r>
                        <a:rPr sz="1500" spc="-15" dirty="0">
                          <a:latin typeface="Tahoma" panose="020B0604030504040204" pitchFamily="34" charset="0"/>
                          <a:ea typeface="Tahoma" panose="020B0604030504040204" pitchFamily="34" charset="0"/>
                          <a:cs typeface="Tahoma" panose="020B0604030504040204" pitchFamily="34" charset="0"/>
                        </a:rPr>
                        <a:t>MEDIANO</a:t>
                      </a:r>
                      <a:endParaRPr sz="1500">
                        <a:latin typeface="Tahoma" panose="020B0604030504040204" pitchFamily="34" charset="0"/>
                        <a:ea typeface="Tahoma" panose="020B0604030504040204" pitchFamily="34" charset="0"/>
                        <a:cs typeface="Tahoma" panose="020B0604030504040204" pitchFamily="34" charset="0"/>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30365">
                      <a:solidFill>
                        <a:srgbClr val="000000"/>
                      </a:solidFill>
                      <a:prstDash val="solid"/>
                    </a:lnB>
                  </a:tcPr>
                </a:tc>
                <a:tc>
                  <a:txBody>
                    <a:bodyPr/>
                    <a:lstStyle/>
                    <a:p>
                      <a:pPr algn="ctr">
                        <a:lnSpc>
                          <a:spcPts val="1035"/>
                        </a:lnSpc>
                      </a:pPr>
                      <a:r>
                        <a:rPr sz="1500" spc="-55" dirty="0">
                          <a:latin typeface="Tahoma" panose="020B0604030504040204" pitchFamily="34" charset="0"/>
                          <a:ea typeface="Tahoma" panose="020B0604030504040204" pitchFamily="34" charset="0"/>
                          <a:cs typeface="Tahoma" panose="020B0604030504040204" pitchFamily="34" charset="0"/>
                        </a:rPr>
                        <a:t>GRANDE</a:t>
                      </a:r>
                      <a:endParaRPr sz="1500">
                        <a:latin typeface="Tahoma" panose="020B0604030504040204" pitchFamily="34" charset="0"/>
                        <a:ea typeface="Tahoma" panose="020B0604030504040204" pitchFamily="34" charset="0"/>
                        <a:cs typeface="Tahoma" panose="020B0604030504040204" pitchFamily="34" charset="0"/>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30365">
                      <a:solidFill>
                        <a:srgbClr val="000000"/>
                      </a:solidFill>
                      <a:prstDash val="solid"/>
                    </a:lnB>
                  </a:tcPr>
                </a:tc>
              </a:tr>
              <a:tr h="324000">
                <a:tc>
                  <a:txBody>
                    <a:bodyPr/>
                    <a:lstStyle/>
                    <a:p>
                      <a:pPr algn="ctr">
                        <a:lnSpc>
                          <a:spcPts val="1035"/>
                        </a:lnSpc>
                      </a:pPr>
                      <a:r>
                        <a:rPr sz="1500" spc="-50" dirty="0">
                          <a:latin typeface="Tahoma" panose="020B0604030504040204" pitchFamily="34" charset="0"/>
                          <a:ea typeface="Tahoma" panose="020B0604030504040204" pitchFamily="34" charset="0"/>
                          <a:cs typeface="Tahoma" panose="020B0604030504040204" pitchFamily="34" charset="0"/>
                        </a:rPr>
                        <a:t>Acero</a:t>
                      </a:r>
                      <a:r>
                        <a:rPr sz="1500" spc="-5" dirty="0">
                          <a:latin typeface="Tahoma" panose="020B0604030504040204" pitchFamily="34" charset="0"/>
                          <a:ea typeface="Tahoma" panose="020B0604030504040204" pitchFamily="34" charset="0"/>
                          <a:cs typeface="Tahoma" panose="020B0604030504040204" pitchFamily="34" charset="0"/>
                        </a:rPr>
                        <a:t> </a:t>
                      </a:r>
                      <a:r>
                        <a:rPr sz="1500" spc="-45" dirty="0">
                          <a:latin typeface="Tahoma" panose="020B0604030504040204" pitchFamily="34" charset="0"/>
                          <a:ea typeface="Tahoma" panose="020B0604030504040204" pitchFamily="34" charset="0"/>
                          <a:cs typeface="Tahoma" panose="020B0604030504040204" pitchFamily="34" charset="0"/>
                        </a:rPr>
                        <a:t>requerido</a:t>
                      </a:r>
                      <a:endParaRPr sz="1500" dirty="0">
                        <a:latin typeface="Tahoma" panose="020B0604030504040204" pitchFamily="34" charset="0"/>
                        <a:ea typeface="Tahoma" panose="020B0604030504040204" pitchFamily="34" charset="0"/>
                        <a:cs typeface="Tahoma" panose="020B0604030504040204" pitchFamily="34" charset="0"/>
                      </a:endParaRPr>
                    </a:p>
                  </a:txBody>
                  <a:tcPr marL="0" marR="0" marT="0" marB="0" anchor="ctr">
                    <a:lnL w="5054">
                      <a:solidFill>
                        <a:srgbClr val="000000"/>
                      </a:solidFill>
                      <a:prstDash val="solid"/>
                    </a:lnL>
                    <a:lnR w="5054">
                      <a:solidFill>
                        <a:srgbClr val="000000"/>
                      </a:solidFill>
                      <a:prstDash val="solid"/>
                    </a:lnR>
                    <a:lnT w="30365">
                      <a:solidFill>
                        <a:srgbClr val="000000"/>
                      </a:solidFill>
                      <a:prstDash val="solid"/>
                    </a:lnT>
                    <a:lnB w="5054">
                      <a:solidFill>
                        <a:srgbClr val="000000"/>
                      </a:solidFill>
                      <a:prstDash val="solid"/>
                    </a:lnB>
                  </a:tcPr>
                </a:tc>
                <a:tc>
                  <a:txBody>
                    <a:bodyPr/>
                    <a:lstStyle/>
                    <a:p>
                      <a:pPr marL="231775" algn="ctr">
                        <a:lnSpc>
                          <a:spcPts val="1035"/>
                        </a:lnSpc>
                      </a:pPr>
                      <a:r>
                        <a:rPr sz="1500" spc="-40" dirty="0">
                          <a:latin typeface="Tahoma" panose="020B0604030504040204" pitchFamily="34" charset="0"/>
                          <a:ea typeface="Tahoma" panose="020B0604030504040204" pitchFamily="34" charset="0"/>
                          <a:cs typeface="Tahoma" panose="020B0604030504040204" pitchFamily="34" charset="0"/>
                        </a:rPr>
                        <a:t>1.5 </a:t>
                      </a:r>
                      <a:r>
                        <a:rPr sz="1500" spc="-10" dirty="0">
                          <a:latin typeface="Tahoma" panose="020B0604030504040204" pitchFamily="34" charset="0"/>
                          <a:ea typeface="Tahoma" panose="020B0604030504040204" pitchFamily="34" charset="0"/>
                          <a:cs typeface="Tahoma" panose="020B0604030504040204" pitchFamily="34" charset="0"/>
                        </a:rPr>
                        <a:t>ton</a:t>
                      </a:r>
                      <a:endParaRPr sz="1500" dirty="0">
                        <a:latin typeface="Tahoma" panose="020B0604030504040204" pitchFamily="34" charset="0"/>
                        <a:ea typeface="Tahoma" panose="020B0604030504040204" pitchFamily="34" charset="0"/>
                        <a:cs typeface="Tahoma" panose="020B0604030504040204" pitchFamily="34" charset="0"/>
                      </a:endParaRPr>
                    </a:p>
                  </a:txBody>
                  <a:tcPr marL="0" marR="0" marT="0" marB="0" anchor="ctr">
                    <a:lnL w="5054">
                      <a:solidFill>
                        <a:srgbClr val="000000"/>
                      </a:solidFill>
                      <a:prstDash val="solid"/>
                    </a:lnL>
                    <a:lnR w="5054">
                      <a:solidFill>
                        <a:srgbClr val="000000"/>
                      </a:solidFill>
                      <a:prstDash val="solid"/>
                    </a:lnR>
                    <a:lnT w="30365">
                      <a:solidFill>
                        <a:srgbClr val="000000"/>
                      </a:solidFill>
                      <a:prstDash val="solid"/>
                    </a:lnT>
                    <a:lnB w="5054">
                      <a:solidFill>
                        <a:srgbClr val="000000"/>
                      </a:solidFill>
                      <a:prstDash val="solid"/>
                    </a:lnB>
                  </a:tcPr>
                </a:tc>
                <a:tc>
                  <a:txBody>
                    <a:bodyPr/>
                    <a:lstStyle/>
                    <a:p>
                      <a:pPr algn="ctr">
                        <a:lnSpc>
                          <a:spcPts val="1035"/>
                        </a:lnSpc>
                      </a:pPr>
                      <a:r>
                        <a:rPr sz="1500" spc="-60" dirty="0">
                          <a:latin typeface="Tahoma" panose="020B0604030504040204" pitchFamily="34" charset="0"/>
                          <a:ea typeface="Tahoma" panose="020B0604030504040204" pitchFamily="34" charset="0"/>
                          <a:cs typeface="Tahoma" panose="020B0604030504040204" pitchFamily="34" charset="0"/>
                        </a:rPr>
                        <a:t>3</a:t>
                      </a:r>
                      <a:r>
                        <a:rPr sz="1500" spc="-40" dirty="0">
                          <a:latin typeface="Tahoma" panose="020B0604030504040204" pitchFamily="34" charset="0"/>
                          <a:ea typeface="Tahoma" panose="020B0604030504040204" pitchFamily="34" charset="0"/>
                          <a:cs typeface="Tahoma" panose="020B0604030504040204" pitchFamily="34" charset="0"/>
                        </a:rPr>
                        <a:t> </a:t>
                      </a:r>
                      <a:r>
                        <a:rPr sz="1500" spc="-10" dirty="0">
                          <a:latin typeface="Tahoma" panose="020B0604030504040204" pitchFamily="34" charset="0"/>
                          <a:ea typeface="Tahoma" panose="020B0604030504040204" pitchFamily="34" charset="0"/>
                          <a:cs typeface="Tahoma" panose="020B0604030504040204" pitchFamily="34" charset="0"/>
                        </a:rPr>
                        <a:t>ton</a:t>
                      </a:r>
                      <a:endParaRPr sz="1500">
                        <a:latin typeface="Tahoma" panose="020B0604030504040204" pitchFamily="34" charset="0"/>
                        <a:ea typeface="Tahoma" panose="020B0604030504040204" pitchFamily="34" charset="0"/>
                        <a:cs typeface="Tahoma" panose="020B0604030504040204" pitchFamily="34" charset="0"/>
                      </a:endParaRPr>
                    </a:p>
                  </a:txBody>
                  <a:tcPr marL="0" marR="0" marT="0" marB="0" anchor="ctr">
                    <a:lnL w="5054">
                      <a:solidFill>
                        <a:srgbClr val="000000"/>
                      </a:solidFill>
                      <a:prstDash val="solid"/>
                    </a:lnL>
                    <a:lnR w="5054">
                      <a:solidFill>
                        <a:srgbClr val="000000"/>
                      </a:solidFill>
                      <a:prstDash val="solid"/>
                    </a:lnR>
                    <a:lnT w="30365">
                      <a:solidFill>
                        <a:srgbClr val="000000"/>
                      </a:solidFill>
                      <a:prstDash val="solid"/>
                    </a:lnT>
                    <a:lnB w="5054">
                      <a:solidFill>
                        <a:srgbClr val="000000"/>
                      </a:solidFill>
                      <a:prstDash val="solid"/>
                    </a:lnB>
                  </a:tcPr>
                </a:tc>
                <a:tc>
                  <a:txBody>
                    <a:bodyPr/>
                    <a:lstStyle/>
                    <a:p>
                      <a:pPr algn="ctr">
                        <a:lnSpc>
                          <a:spcPts val="1035"/>
                        </a:lnSpc>
                      </a:pPr>
                      <a:r>
                        <a:rPr sz="1500" spc="-60" dirty="0">
                          <a:latin typeface="Tahoma" panose="020B0604030504040204" pitchFamily="34" charset="0"/>
                          <a:ea typeface="Tahoma" panose="020B0604030504040204" pitchFamily="34" charset="0"/>
                          <a:cs typeface="Tahoma" panose="020B0604030504040204" pitchFamily="34" charset="0"/>
                        </a:rPr>
                        <a:t>5</a:t>
                      </a:r>
                      <a:r>
                        <a:rPr sz="1500" spc="-40" dirty="0">
                          <a:latin typeface="Tahoma" panose="020B0604030504040204" pitchFamily="34" charset="0"/>
                          <a:ea typeface="Tahoma" panose="020B0604030504040204" pitchFamily="34" charset="0"/>
                          <a:cs typeface="Tahoma" panose="020B0604030504040204" pitchFamily="34" charset="0"/>
                        </a:rPr>
                        <a:t> </a:t>
                      </a:r>
                      <a:r>
                        <a:rPr sz="1500" spc="-10" dirty="0">
                          <a:latin typeface="Tahoma" panose="020B0604030504040204" pitchFamily="34" charset="0"/>
                          <a:ea typeface="Tahoma" panose="020B0604030504040204" pitchFamily="34" charset="0"/>
                          <a:cs typeface="Tahoma" panose="020B0604030504040204" pitchFamily="34" charset="0"/>
                        </a:rPr>
                        <a:t>ton</a:t>
                      </a:r>
                      <a:endParaRPr sz="1500">
                        <a:latin typeface="Tahoma" panose="020B0604030504040204" pitchFamily="34" charset="0"/>
                        <a:ea typeface="Tahoma" panose="020B0604030504040204" pitchFamily="34" charset="0"/>
                        <a:cs typeface="Tahoma" panose="020B0604030504040204" pitchFamily="34" charset="0"/>
                      </a:endParaRPr>
                    </a:p>
                  </a:txBody>
                  <a:tcPr marL="0" marR="0" marT="0" marB="0" anchor="ctr">
                    <a:lnL w="5054">
                      <a:solidFill>
                        <a:srgbClr val="000000"/>
                      </a:solidFill>
                      <a:prstDash val="solid"/>
                    </a:lnL>
                    <a:lnR w="5054">
                      <a:solidFill>
                        <a:srgbClr val="000000"/>
                      </a:solidFill>
                      <a:prstDash val="solid"/>
                    </a:lnR>
                    <a:lnT w="30365">
                      <a:solidFill>
                        <a:srgbClr val="000000"/>
                      </a:solidFill>
                      <a:prstDash val="solid"/>
                    </a:lnT>
                    <a:lnB w="5054">
                      <a:solidFill>
                        <a:srgbClr val="000000"/>
                      </a:solidFill>
                      <a:prstDash val="solid"/>
                    </a:lnB>
                  </a:tcPr>
                </a:tc>
              </a:tr>
              <a:tr h="324000">
                <a:tc>
                  <a:txBody>
                    <a:bodyPr/>
                    <a:lstStyle/>
                    <a:p>
                      <a:pPr algn="ctr">
                        <a:lnSpc>
                          <a:spcPts val="1035"/>
                        </a:lnSpc>
                      </a:pPr>
                      <a:r>
                        <a:rPr sz="1500" spc="-35" dirty="0">
                          <a:latin typeface="Tahoma" panose="020B0604030504040204" pitchFamily="34" charset="0"/>
                          <a:ea typeface="Tahoma" panose="020B0604030504040204" pitchFamily="34" charset="0"/>
                          <a:cs typeface="Tahoma" panose="020B0604030504040204" pitchFamily="34" charset="0"/>
                        </a:rPr>
                        <a:t>Trabajo</a:t>
                      </a:r>
                      <a:r>
                        <a:rPr sz="1500" spc="-10" dirty="0">
                          <a:latin typeface="Tahoma" panose="020B0604030504040204" pitchFamily="34" charset="0"/>
                          <a:ea typeface="Tahoma" panose="020B0604030504040204" pitchFamily="34" charset="0"/>
                          <a:cs typeface="Tahoma" panose="020B0604030504040204" pitchFamily="34" charset="0"/>
                        </a:rPr>
                        <a:t> </a:t>
                      </a:r>
                      <a:r>
                        <a:rPr sz="1500" spc="-45" dirty="0">
                          <a:latin typeface="Tahoma" panose="020B0604030504040204" pitchFamily="34" charset="0"/>
                          <a:ea typeface="Tahoma" panose="020B0604030504040204" pitchFamily="34" charset="0"/>
                          <a:cs typeface="Tahoma" panose="020B0604030504040204" pitchFamily="34" charset="0"/>
                        </a:rPr>
                        <a:t>requerido</a:t>
                      </a:r>
                      <a:endParaRPr sz="1500">
                        <a:latin typeface="Tahoma" panose="020B0604030504040204" pitchFamily="34" charset="0"/>
                        <a:ea typeface="Tahoma" panose="020B0604030504040204" pitchFamily="34" charset="0"/>
                        <a:cs typeface="Tahoma" panose="020B0604030504040204" pitchFamily="34" charset="0"/>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c>
                  <a:txBody>
                    <a:bodyPr/>
                    <a:lstStyle/>
                    <a:p>
                      <a:pPr algn="ctr">
                        <a:lnSpc>
                          <a:spcPts val="1035"/>
                        </a:lnSpc>
                      </a:pPr>
                      <a:r>
                        <a:rPr sz="1500" spc="-60" dirty="0">
                          <a:latin typeface="Tahoma" panose="020B0604030504040204" pitchFamily="34" charset="0"/>
                          <a:ea typeface="Tahoma" panose="020B0604030504040204" pitchFamily="34" charset="0"/>
                          <a:cs typeface="Tahoma" panose="020B0604030504040204" pitchFamily="34" charset="0"/>
                        </a:rPr>
                        <a:t>30</a:t>
                      </a:r>
                      <a:r>
                        <a:rPr sz="1500" spc="-50" dirty="0">
                          <a:latin typeface="Tahoma" panose="020B0604030504040204" pitchFamily="34" charset="0"/>
                          <a:ea typeface="Tahoma" panose="020B0604030504040204" pitchFamily="34" charset="0"/>
                          <a:cs typeface="Tahoma" panose="020B0604030504040204" pitchFamily="34" charset="0"/>
                        </a:rPr>
                        <a:t> </a:t>
                      </a:r>
                      <a:r>
                        <a:rPr sz="1500" spc="-65" dirty="0">
                          <a:latin typeface="Tahoma" panose="020B0604030504040204" pitchFamily="34" charset="0"/>
                          <a:ea typeface="Tahoma" panose="020B0604030504040204" pitchFamily="34" charset="0"/>
                          <a:cs typeface="Tahoma" panose="020B0604030504040204" pitchFamily="34" charset="0"/>
                        </a:rPr>
                        <a:t>horas</a:t>
                      </a:r>
                      <a:endParaRPr sz="1500" dirty="0">
                        <a:latin typeface="Tahoma" panose="020B0604030504040204" pitchFamily="34" charset="0"/>
                        <a:ea typeface="Tahoma" panose="020B0604030504040204" pitchFamily="34" charset="0"/>
                        <a:cs typeface="Tahoma" panose="020B0604030504040204" pitchFamily="34" charset="0"/>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c>
                  <a:txBody>
                    <a:bodyPr/>
                    <a:lstStyle/>
                    <a:p>
                      <a:pPr algn="ctr">
                        <a:lnSpc>
                          <a:spcPts val="1035"/>
                        </a:lnSpc>
                      </a:pPr>
                      <a:r>
                        <a:rPr sz="1500" spc="-60" dirty="0">
                          <a:latin typeface="Tahoma" panose="020B0604030504040204" pitchFamily="34" charset="0"/>
                          <a:ea typeface="Tahoma" panose="020B0604030504040204" pitchFamily="34" charset="0"/>
                          <a:cs typeface="Tahoma" panose="020B0604030504040204" pitchFamily="34" charset="0"/>
                        </a:rPr>
                        <a:t>25</a:t>
                      </a:r>
                      <a:r>
                        <a:rPr sz="1500" spc="-45" dirty="0">
                          <a:latin typeface="Tahoma" panose="020B0604030504040204" pitchFamily="34" charset="0"/>
                          <a:ea typeface="Tahoma" panose="020B0604030504040204" pitchFamily="34" charset="0"/>
                          <a:cs typeface="Tahoma" panose="020B0604030504040204" pitchFamily="34" charset="0"/>
                        </a:rPr>
                        <a:t> </a:t>
                      </a:r>
                      <a:r>
                        <a:rPr sz="1500" spc="-65" dirty="0">
                          <a:latin typeface="Tahoma" panose="020B0604030504040204" pitchFamily="34" charset="0"/>
                          <a:ea typeface="Tahoma" panose="020B0604030504040204" pitchFamily="34" charset="0"/>
                          <a:cs typeface="Tahoma" panose="020B0604030504040204" pitchFamily="34" charset="0"/>
                        </a:rPr>
                        <a:t>horas</a:t>
                      </a:r>
                      <a:endParaRPr sz="1500" dirty="0">
                        <a:latin typeface="Tahoma" panose="020B0604030504040204" pitchFamily="34" charset="0"/>
                        <a:ea typeface="Tahoma" panose="020B0604030504040204" pitchFamily="34" charset="0"/>
                        <a:cs typeface="Tahoma" panose="020B0604030504040204" pitchFamily="34" charset="0"/>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c>
                  <a:txBody>
                    <a:bodyPr/>
                    <a:lstStyle/>
                    <a:p>
                      <a:pPr algn="ctr">
                        <a:lnSpc>
                          <a:spcPts val="1035"/>
                        </a:lnSpc>
                      </a:pPr>
                      <a:r>
                        <a:rPr sz="1500" spc="-60" dirty="0">
                          <a:latin typeface="Tahoma" panose="020B0604030504040204" pitchFamily="34" charset="0"/>
                          <a:ea typeface="Tahoma" panose="020B0604030504040204" pitchFamily="34" charset="0"/>
                          <a:cs typeface="Tahoma" panose="020B0604030504040204" pitchFamily="34" charset="0"/>
                        </a:rPr>
                        <a:t>40</a:t>
                      </a:r>
                      <a:r>
                        <a:rPr sz="1500" spc="-45" dirty="0">
                          <a:latin typeface="Tahoma" panose="020B0604030504040204" pitchFamily="34" charset="0"/>
                          <a:ea typeface="Tahoma" panose="020B0604030504040204" pitchFamily="34" charset="0"/>
                          <a:cs typeface="Tahoma" panose="020B0604030504040204" pitchFamily="34" charset="0"/>
                        </a:rPr>
                        <a:t> </a:t>
                      </a:r>
                      <a:r>
                        <a:rPr sz="1500" spc="-65" dirty="0">
                          <a:latin typeface="Tahoma" panose="020B0604030504040204" pitchFamily="34" charset="0"/>
                          <a:ea typeface="Tahoma" panose="020B0604030504040204" pitchFamily="34" charset="0"/>
                          <a:cs typeface="Tahoma" panose="020B0604030504040204" pitchFamily="34" charset="0"/>
                        </a:rPr>
                        <a:t>horas</a:t>
                      </a:r>
                      <a:endParaRPr sz="1500">
                        <a:latin typeface="Tahoma" panose="020B0604030504040204" pitchFamily="34" charset="0"/>
                        <a:ea typeface="Tahoma" panose="020B0604030504040204" pitchFamily="34" charset="0"/>
                        <a:cs typeface="Tahoma" panose="020B0604030504040204" pitchFamily="34" charset="0"/>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r>
              <a:tr h="324000">
                <a:tc>
                  <a:txBody>
                    <a:bodyPr/>
                    <a:lstStyle/>
                    <a:p>
                      <a:pPr algn="ctr">
                        <a:lnSpc>
                          <a:spcPts val="1035"/>
                        </a:lnSpc>
                      </a:pPr>
                      <a:r>
                        <a:rPr sz="1500" spc="-65" dirty="0" err="1" smtClean="0">
                          <a:latin typeface="Tahoma" panose="020B0604030504040204" pitchFamily="34" charset="0"/>
                          <a:ea typeface="Tahoma" panose="020B0604030504040204" pitchFamily="34" charset="0"/>
                          <a:cs typeface="Tahoma" panose="020B0604030504040204" pitchFamily="34" charset="0"/>
                        </a:rPr>
                        <a:t>Gan</a:t>
                      </a:r>
                      <a:r>
                        <a:rPr lang="es-MX" sz="1500" spc="-65" dirty="0" err="1" smtClean="0">
                          <a:latin typeface="Tahoma" panose="020B0604030504040204" pitchFamily="34" charset="0"/>
                          <a:ea typeface="Tahoma" panose="020B0604030504040204" pitchFamily="34" charset="0"/>
                          <a:cs typeface="Tahoma" panose="020B0604030504040204" pitchFamily="34" charset="0"/>
                        </a:rPr>
                        <a:t>an</a:t>
                      </a:r>
                      <a:r>
                        <a:rPr sz="1500" spc="-65" dirty="0" err="1" smtClean="0">
                          <a:latin typeface="Tahoma" panose="020B0604030504040204" pitchFamily="34" charset="0"/>
                          <a:ea typeface="Tahoma" panose="020B0604030504040204" pitchFamily="34" charset="0"/>
                          <a:cs typeface="Tahoma" panose="020B0604030504040204" pitchFamily="34" charset="0"/>
                        </a:rPr>
                        <a:t>cia</a:t>
                      </a:r>
                      <a:r>
                        <a:rPr sz="1500" spc="-35" dirty="0" smtClean="0">
                          <a:latin typeface="Tahoma" panose="020B0604030504040204" pitchFamily="34" charset="0"/>
                          <a:ea typeface="Tahoma" panose="020B0604030504040204" pitchFamily="34" charset="0"/>
                          <a:cs typeface="Tahoma" panose="020B0604030504040204" pitchFamily="34" charset="0"/>
                        </a:rPr>
                        <a:t> </a:t>
                      </a:r>
                      <a:r>
                        <a:rPr sz="1500" spc="-35" dirty="0">
                          <a:latin typeface="Tahoma" panose="020B0604030504040204" pitchFamily="34" charset="0"/>
                          <a:ea typeface="Tahoma" panose="020B0604030504040204" pitchFamily="34" charset="0"/>
                          <a:cs typeface="Tahoma" panose="020B0604030504040204" pitchFamily="34" charset="0"/>
                        </a:rPr>
                        <a:t>obtenida</a:t>
                      </a:r>
                      <a:endParaRPr sz="1500" dirty="0">
                        <a:latin typeface="Tahoma" panose="020B0604030504040204" pitchFamily="34" charset="0"/>
                        <a:ea typeface="Tahoma" panose="020B0604030504040204" pitchFamily="34" charset="0"/>
                        <a:cs typeface="Tahoma" panose="020B0604030504040204" pitchFamily="34" charset="0"/>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c>
                  <a:txBody>
                    <a:bodyPr/>
                    <a:lstStyle/>
                    <a:p>
                      <a:pPr algn="ctr">
                        <a:lnSpc>
                          <a:spcPts val="1035"/>
                        </a:lnSpc>
                      </a:pPr>
                      <a:r>
                        <a:rPr sz="1500" spc="-50" dirty="0">
                          <a:latin typeface="Tahoma" panose="020B0604030504040204" pitchFamily="34" charset="0"/>
                          <a:ea typeface="Tahoma" panose="020B0604030504040204" pitchFamily="34" charset="0"/>
                          <a:cs typeface="Tahoma" panose="020B0604030504040204" pitchFamily="34" charset="0"/>
                        </a:rPr>
                        <a:t>2,000</a:t>
                      </a:r>
                      <a:r>
                        <a:rPr sz="1500" spc="-30" dirty="0">
                          <a:latin typeface="Tahoma" panose="020B0604030504040204" pitchFamily="34" charset="0"/>
                          <a:ea typeface="Tahoma" panose="020B0604030504040204" pitchFamily="34" charset="0"/>
                          <a:cs typeface="Tahoma" panose="020B0604030504040204" pitchFamily="34" charset="0"/>
                        </a:rPr>
                        <a:t> </a:t>
                      </a:r>
                      <a:r>
                        <a:rPr sz="1500" spc="-95" dirty="0" smtClean="0">
                          <a:latin typeface="Tahoma" panose="020B0604030504040204" pitchFamily="34" charset="0"/>
                          <a:ea typeface="Tahoma" panose="020B0604030504040204" pitchFamily="34" charset="0"/>
                          <a:cs typeface="Tahoma" panose="020B0604030504040204" pitchFamily="34" charset="0"/>
                        </a:rPr>
                        <a:t>d</a:t>
                      </a:r>
                      <a:r>
                        <a:rPr lang="es-MX" sz="1500" spc="-95" dirty="0" smtClean="0">
                          <a:latin typeface="Tahoma" panose="020B0604030504040204" pitchFamily="34" charset="0"/>
                          <a:ea typeface="Tahoma" panose="020B0604030504040204" pitchFamily="34" charset="0"/>
                          <a:cs typeface="Tahoma" panose="020B0604030504040204" pitchFamily="34" charset="0"/>
                        </a:rPr>
                        <a:t>ó</a:t>
                      </a:r>
                      <a:r>
                        <a:rPr sz="1500" spc="-95" dirty="0" err="1" smtClean="0">
                          <a:latin typeface="Tahoma" panose="020B0604030504040204" pitchFamily="34" charset="0"/>
                          <a:ea typeface="Tahoma" panose="020B0604030504040204" pitchFamily="34" charset="0"/>
                          <a:cs typeface="Tahoma" panose="020B0604030504040204" pitchFamily="34" charset="0"/>
                        </a:rPr>
                        <a:t>lares</a:t>
                      </a:r>
                      <a:endParaRPr sz="1500" dirty="0">
                        <a:latin typeface="Tahoma" panose="020B0604030504040204" pitchFamily="34" charset="0"/>
                        <a:ea typeface="Tahoma" panose="020B0604030504040204" pitchFamily="34" charset="0"/>
                        <a:cs typeface="Tahoma" panose="020B0604030504040204" pitchFamily="34" charset="0"/>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c>
                  <a:txBody>
                    <a:bodyPr/>
                    <a:lstStyle/>
                    <a:p>
                      <a:pPr algn="ctr">
                        <a:lnSpc>
                          <a:spcPts val="1035"/>
                        </a:lnSpc>
                      </a:pPr>
                      <a:r>
                        <a:rPr sz="1500" spc="-50" dirty="0">
                          <a:latin typeface="Tahoma" panose="020B0604030504040204" pitchFamily="34" charset="0"/>
                          <a:ea typeface="Tahoma" panose="020B0604030504040204" pitchFamily="34" charset="0"/>
                          <a:cs typeface="Tahoma" panose="020B0604030504040204" pitchFamily="34" charset="0"/>
                        </a:rPr>
                        <a:t>3,000</a:t>
                      </a:r>
                      <a:r>
                        <a:rPr sz="1500" spc="-35" dirty="0">
                          <a:latin typeface="Tahoma" panose="020B0604030504040204" pitchFamily="34" charset="0"/>
                          <a:ea typeface="Tahoma" panose="020B0604030504040204" pitchFamily="34" charset="0"/>
                          <a:cs typeface="Tahoma" panose="020B0604030504040204" pitchFamily="34" charset="0"/>
                        </a:rPr>
                        <a:t> </a:t>
                      </a:r>
                      <a:r>
                        <a:rPr sz="1500" spc="-95" dirty="0" smtClean="0">
                          <a:latin typeface="Tahoma" panose="020B0604030504040204" pitchFamily="34" charset="0"/>
                          <a:ea typeface="Tahoma" panose="020B0604030504040204" pitchFamily="34" charset="0"/>
                          <a:cs typeface="Tahoma" panose="020B0604030504040204" pitchFamily="34" charset="0"/>
                        </a:rPr>
                        <a:t>d</a:t>
                      </a:r>
                      <a:r>
                        <a:rPr lang="es-MX" sz="1500" spc="-95" dirty="0" smtClean="0">
                          <a:latin typeface="Tahoma" panose="020B0604030504040204" pitchFamily="34" charset="0"/>
                          <a:ea typeface="Tahoma" panose="020B0604030504040204" pitchFamily="34" charset="0"/>
                          <a:cs typeface="Tahoma" panose="020B0604030504040204" pitchFamily="34" charset="0"/>
                        </a:rPr>
                        <a:t>ó</a:t>
                      </a:r>
                      <a:r>
                        <a:rPr sz="1500" spc="-95" dirty="0" err="1" smtClean="0">
                          <a:latin typeface="Tahoma" panose="020B0604030504040204" pitchFamily="34" charset="0"/>
                          <a:ea typeface="Tahoma" panose="020B0604030504040204" pitchFamily="34" charset="0"/>
                          <a:cs typeface="Tahoma" panose="020B0604030504040204" pitchFamily="34" charset="0"/>
                        </a:rPr>
                        <a:t>lares</a:t>
                      </a:r>
                      <a:endParaRPr sz="1500" dirty="0">
                        <a:latin typeface="Tahoma" panose="020B0604030504040204" pitchFamily="34" charset="0"/>
                        <a:ea typeface="Tahoma" panose="020B0604030504040204" pitchFamily="34" charset="0"/>
                        <a:cs typeface="Tahoma" panose="020B0604030504040204" pitchFamily="34" charset="0"/>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c>
                  <a:txBody>
                    <a:bodyPr/>
                    <a:lstStyle/>
                    <a:p>
                      <a:pPr algn="ctr">
                        <a:lnSpc>
                          <a:spcPts val="1035"/>
                        </a:lnSpc>
                      </a:pPr>
                      <a:r>
                        <a:rPr sz="1500" spc="-50" dirty="0">
                          <a:latin typeface="Tahoma" panose="020B0604030504040204" pitchFamily="34" charset="0"/>
                          <a:ea typeface="Tahoma" panose="020B0604030504040204" pitchFamily="34" charset="0"/>
                          <a:cs typeface="Tahoma" panose="020B0604030504040204" pitchFamily="34" charset="0"/>
                        </a:rPr>
                        <a:t>4,000</a:t>
                      </a:r>
                      <a:r>
                        <a:rPr sz="1500" spc="-30" dirty="0">
                          <a:latin typeface="Tahoma" panose="020B0604030504040204" pitchFamily="34" charset="0"/>
                          <a:ea typeface="Tahoma" panose="020B0604030504040204" pitchFamily="34" charset="0"/>
                          <a:cs typeface="Tahoma" panose="020B0604030504040204" pitchFamily="34" charset="0"/>
                        </a:rPr>
                        <a:t> </a:t>
                      </a:r>
                      <a:r>
                        <a:rPr sz="1500" spc="-95" dirty="0" smtClean="0">
                          <a:latin typeface="Tahoma" panose="020B0604030504040204" pitchFamily="34" charset="0"/>
                          <a:ea typeface="Tahoma" panose="020B0604030504040204" pitchFamily="34" charset="0"/>
                          <a:cs typeface="Tahoma" panose="020B0604030504040204" pitchFamily="34" charset="0"/>
                        </a:rPr>
                        <a:t>d</a:t>
                      </a:r>
                      <a:r>
                        <a:rPr lang="es-MX" sz="1500" spc="-95" dirty="0" smtClean="0">
                          <a:latin typeface="Tahoma" panose="020B0604030504040204" pitchFamily="34" charset="0"/>
                          <a:ea typeface="Tahoma" panose="020B0604030504040204" pitchFamily="34" charset="0"/>
                          <a:cs typeface="Tahoma" panose="020B0604030504040204" pitchFamily="34" charset="0"/>
                        </a:rPr>
                        <a:t>ó</a:t>
                      </a:r>
                      <a:r>
                        <a:rPr sz="1500" spc="-95" dirty="0" err="1" smtClean="0">
                          <a:latin typeface="Tahoma" panose="020B0604030504040204" pitchFamily="34" charset="0"/>
                          <a:ea typeface="Tahoma" panose="020B0604030504040204" pitchFamily="34" charset="0"/>
                          <a:cs typeface="Tahoma" panose="020B0604030504040204" pitchFamily="34" charset="0"/>
                        </a:rPr>
                        <a:t>lares</a:t>
                      </a:r>
                      <a:endParaRPr sz="1500" dirty="0">
                        <a:latin typeface="Tahoma" panose="020B0604030504040204" pitchFamily="34" charset="0"/>
                        <a:ea typeface="Tahoma" panose="020B0604030504040204" pitchFamily="34" charset="0"/>
                        <a:cs typeface="Tahoma" panose="020B0604030504040204" pitchFamily="34" charset="0"/>
                      </a:endParaRPr>
                    </a:p>
                  </a:txBody>
                  <a:tcPr marL="0" marR="0" marT="0" marB="0" anchor="ctr">
                    <a:lnL w="5054">
                      <a:solidFill>
                        <a:srgbClr val="000000"/>
                      </a:solidFill>
                      <a:prstDash val="solid"/>
                    </a:lnL>
                    <a:lnR w="5054">
                      <a:solidFill>
                        <a:srgbClr val="000000"/>
                      </a:solidFill>
                      <a:prstDash val="solid"/>
                    </a:lnR>
                    <a:lnT w="5054">
                      <a:solidFill>
                        <a:srgbClr val="000000"/>
                      </a:solidFill>
                      <a:prstDash val="solid"/>
                    </a:lnT>
                    <a:lnB w="5054">
                      <a:solidFill>
                        <a:srgbClr val="000000"/>
                      </a:solidFill>
                      <a:prstDash val="solid"/>
                    </a:lnB>
                  </a:tcPr>
                </a:tc>
              </a:tr>
            </a:tbl>
          </a:graphicData>
        </a:graphic>
      </p:graphicFrame>
    </p:spTree>
    <p:extLst>
      <p:ext uri="{BB962C8B-B14F-4D97-AF65-F5344CB8AC3E}">
        <p14:creationId xmlns:p14="http://schemas.microsoft.com/office/powerpoint/2010/main" val="3492124427"/>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EJEMPLO 10</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342900" indent="-342900">
              <a:lnSpc>
                <a:spcPct val="150000"/>
              </a:lnSpc>
              <a:spcBef>
                <a:spcPts val="0"/>
              </a:spcBef>
              <a:spcAft>
                <a:spcPts val="600"/>
              </a:spcAft>
              <a:buAutoNum type="arabicParenR"/>
            </a:pPr>
            <a:r>
              <a:rPr lang="es-MX" sz="1600" dirty="0" smtClean="0">
                <a:latin typeface="Tahoma" pitchFamily="34" charset="0"/>
                <a:ea typeface="Tahoma" pitchFamily="34" charset="0"/>
                <a:cs typeface="Tahoma" pitchFamily="34" charset="0"/>
              </a:rPr>
              <a:t>Variables </a:t>
            </a:r>
            <a:r>
              <a:rPr lang="es-MX" sz="1600" dirty="0">
                <a:latin typeface="Tahoma" pitchFamily="34" charset="0"/>
                <a:ea typeface="Tahoma" pitchFamily="34" charset="0"/>
                <a:cs typeface="Tahoma" pitchFamily="34" charset="0"/>
              </a:rPr>
              <a:t>de decisión</a:t>
            </a:r>
          </a:p>
          <a:p>
            <a:pPr marL="0" indent="0">
              <a:lnSpc>
                <a:spcPct val="150000"/>
              </a:lnSpc>
              <a:spcBef>
                <a:spcPts val="0"/>
              </a:spcBef>
              <a:spcAft>
                <a:spcPts val="600"/>
              </a:spcAft>
              <a:buNone/>
            </a:pPr>
            <a:r>
              <a:rPr lang="es-MX" sz="1600" dirty="0" smtClean="0">
                <a:latin typeface="Tahoma" panose="020B0604030504040204" pitchFamily="34" charset="0"/>
                <a:ea typeface="Tahoma" panose="020B0604030504040204" pitchFamily="34" charset="0"/>
                <a:cs typeface="Tahoma" panose="020B0604030504040204" pitchFamily="34" charset="0"/>
              </a:rPr>
              <a:t>	</a:t>
            </a:r>
            <a:r>
              <a:rPr lang="es-MX" sz="1600" i="1" dirty="0">
                <a:latin typeface="Tahoma" panose="020B0604030504040204" pitchFamily="34" charset="0"/>
                <a:ea typeface="Tahoma" panose="020B0604030504040204" pitchFamily="34" charset="0"/>
                <a:cs typeface="Tahoma" panose="020B0604030504040204" pitchFamily="34" charset="0"/>
              </a:rPr>
              <a:t> </a:t>
            </a:r>
            <a:r>
              <a:rPr lang="es-MX" sz="1600" dirty="0">
                <a:latin typeface="Tahoma" panose="020B0604030504040204" pitchFamily="34" charset="0"/>
                <a:ea typeface="Tahoma" panose="020B0604030504040204" pitchFamily="34" charset="0"/>
                <a:cs typeface="Tahoma" panose="020B0604030504040204" pitchFamily="34" charset="0"/>
              </a:rPr>
              <a:t>x</a:t>
            </a:r>
            <a:r>
              <a:rPr lang="es-MX" sz="1600" baseline="-25000" dirty="0">
                <a:latin typeface="Tahoma" panose="020B0604030504040204" pitchFamily="34" charset="0"/>
                <a:ea typeface="Tahoma" panose="020B0604030504040204" pitchFamily="34" charset="0"/>
                <a:cs typeface="Tahoma" panose="020B0604030504040204" pitchFamily="34" charset="0"/>
              </a:rPr>
              <a:t>i</a:t>
            </a:r>
            <a:r>
              <a:rPr lang="es-MX" sz="1600" dirty="0">
                <a:latin typeface="Tahoma" panose="020B0604030504040204" pitchFamily="34" charset="0"/>
                <a:ea typeface="Tahoma" panose="020B0604030504040204" pitchFamily="34" charset="0"/>
                <a:cs typeface="Tahoma" panose="020B0604030504040204" pitchFamily="34" charset="0"/>
              </a:rPr>
              <a:t> = número de autos i a producir (1 = compacto, 2 = mediano, 3 = </a:t>
            </a:r>
            <a:r>
              <a:rPr lang="es-MX" sz="1600" dirty="0" smtClean="0">
                <a:latin typeface="Tahoma" panose="020B0604030504040204" pitchFamily="34" charset="0"/>
                <a:ea typeface="Tahoma" panose="020B0604030504040204" pitchFamily="34" charset="0"/>
                <a:cs typeface="Tahoma" panose="020B0604030504040204" pitchFamily="34" charset="0"/>
              </a:rPr>
              <a:t>			grande</a:t>
            </a:r>
            <a:r>
              <a:rPr lang="es-MX" sz="1600" dirty="0">
                <a:latin typeface="Tahoma" panose="020B0604030504040204" pitchFamily="34" charset="0"/>
                <a:ea typeface="Tahoma" panose="020B0604030504040204" pitchFamily="34" charset="0"/>
                <a:cs typeface="Tahoma" panose="020B0604030504040204" pitchFamily="34" charset="0"/>
              </a:rPr>
              <a:t>)</a:t>
            </a:r>
          </a:p>
          <a:p>
            <a:pPr marL="0" indent="0">
              <a:lnSpc>
                <a:spcPct val="150000"/>
              </a:lnSpc>
              <a:spcBef>
                <a:spcPts val="0"/>
              </a:spcBef>
              <a:spcAft>
                <a:spcPts val="600"/>
              </a:spcAft>
              <a:buNone/>
            </a:pPr>
            <a:endParaRPr lang="es-MX" sz="1600" dirty="0" smtClean="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600"/>
              </a:spcAft>
              <a:buNone/>
            </a:pPr>
            <a:endParaRPr lang="es-MX" sz="1600" dirty="0" smtClean="0">
              <a:latin typeface="Tahoma" panose="020B0604030504040204" pitchFamily="34" charset="0"/>
              <a:ea typeface="Tahoma" panose="020B0604030504040204" pitchFamily="34" charset="0"/>
              <a:cs typeface="Tahoma" panose="020B0604030504040204" pitchFamily="34" charset="0"/>
            </a:endParaRPr>
          </a:p>
          <a:p>
            <a:pPr marL="342900" indent="-342900">
              <a:lnSpc>
                <a:spcPct val="150000"/>
              </a:lnSpc>
              <a:spcBef>
                <a:spcPts val="0"/>
              </a:spcBef>
              <a:spcAft>
                <a:spcPts val="600"/>
              </a:spcAft>
              <a:buFont typeface="+mj-lt"/>
              <a:buAutoNum type="arabicParenR" startAt="2"/>
            </a:pPr>
            <a:r>
              <a:rPr lang="es-MX" sz="1600" dirty="0" smtClean="0">
                <a:latin typeface="Tahoma" panose="020B0604030504040204" pitchFamily="34" charset="0"/>
                <a:ea typeface="Tahoma" panose="020B0604030504040204" pitchFamily="34" charset="0"/>
                <a:cs typeface="Tahoma" panose="020B0604030504040204" pitchFamily="34" charset="0"/>
              </a:rPr>
              <a:t>Función </a:t>
            </a:r>
            <a:r>
              <a:rPr lang="es-MX" sz="1600" dirty="0">
                <a:latin typeface="Tahoma" pitchFamily="34" charset="0"/>
                <a:ea typeface="Tahoma" pitchFamily="34" charset="0"/>
                <a:cs typeface="Tahoma" pitchFamily="34" charset="0"/>
              </a:rPr>
              <a:t>objetivo </a:t>
            </a:r>
          </a:p>
          <a:p>
            <a:pPr marL="0" indent="0">
              <a:lnSpc>
                <a:spcPct val="150000"/>
              </a:lnSpc>
              <a:spcBef>
                <a:spcPts val="0"/>
              </a:spcBef>
              <a:spcAft>
                <a:spcPts val="600"/>
              </a:spcAft>
              <a:buNone/>
            </a:pPr>
            <a:r>
              <a:rPr lang="es-MX" sz="1600" dirty="0">
                <a:latin typeface="Courier New" panose="02070309020205020404" pitchFamily="49" charset="0"/>
                <a:ea typeface="Tahoma" pitchFamily="34" charset="0"/>
                <a:cs typeface="Courier New" panose="02070309020205020404" pitchFamily="49" charset="0"/>
              </a:rPr>
              <a:t>	</a:t>
            </a:r>
            <a:r>
              <a:rPr lang="es-MX" sz="1600" dirty="0">
                <a:latin typeface="Courier New" panose="02070309020205020404" pitchFamily="49" charset="0"/>
                <a:cs typeface="Courier New" panose="02070309020205020404" pitchFamily="49" charset="0"/>
              </a:rPr>
              <a:t> Max z = 2,000 x1 + 3,000 x2 + 4,000 x3 </a:t>
            </a:r>
            <a:endParaRPr lang="es-MX" sz="1600" dirty="0" smtClean="0">
              <a:latin typeface="Courier New" panose="02070309020205020404" pitchFamily="49" charset="0"/>
              <a:cs typeface="Courier New" panose="02070309020205020404" pitchFamily="49" charset="0"/>
            </a:endParaRPr>
          </a:p>
          <a:p>
            <a:pPr marL="0" indent="0">
              <a:lnSpc>
                <a:spcPct val="150000"/>
              </a:lnSpc>
              <a:spcBef>
                <a:spcPts val="0"/>
              </a:spcBef>
              <a:spcAft>
                <a:spcPts val="600"/>
              </a:spcAft>
              <a:buNone/>
            </a:pPr>
            <a:endParaRPr lang="es-MX" sz="1000" dirty="0">
              <a:latin typeface="Tahoma" pitchFamily="34" charset="0"/>
              <a:ea typeface="Tahoma" pitchFamily="34" charset="0"/>
              <a:cs typeface="Tahoma" pitchFamily="34" charset="0"/>
            </a:endParaRPr>
          </a:p>
          <a:p>
            <a:pPr marL="342900" indent="-342900">
              <a:lnSpc>
                <a:spcPct val="150000"/>
              </a:lnSpc>
              <a:spcBef>
                <a:spcPts val="0"/>
              </a:spcBef>
              <a:spcAft>
                <a:spcPts val="600"/>
              </a:spcAft>
              <a:buFont typeface="+mj-lt"/>
              <a:buAutoNum type="arabicParenR" startAt="3"/>
            </a:pPr>
            <a:r>
              <a:rPr lang="es-MX" sz="1600" dirty="0" smtClean="0">
                <a:latin typeface="Tahoma" pitchFamily="34" charset="0"/>
                <a:ea typeface="Tahoma" pitchFamily="34" charset="0"/>
                <a:cs typeface="Tahoma" pitchFamily="34" charset="0"/>
              </a:rPr>
              <a:t>Restricciones</a:t>
            </a:r>
            <a:endParaRPr lang="es-MX" sz="1600" dirty="0">
              <a:latin typeface="Tahoma" pitchFamily="34" charset="0"/>
              <a:ea typeface="Tahoma" pitchFamily="34" charset="0"/>
              <a:cs typeface="Tahoma" pitchFamily="34" charset="0"/>
            </a:endParaRPr>
          </a:p>
          <a:p>
            <a:pPr marL="0" marR="8986" indent="0">
              <a:spcAft>
                <a:spcPts val="1200"/>
              </a:spcAft>
              <a:buNone/>
            </a:pPr>
            <a:r>
              <a:rPr lang="es-MX" sz="1600" dirty="0">
                <a:latin typeface="Courier New" panose="02070309020205020404" pitchFamily="49" charset="0"/>
                <a:ea typeface="Tahoma" pitchFamily="34" charset="0"/>
                <a:cs typeface="Courier New" pitchFamily="49" charset="0"/>
              </a:rPr>
              <a:t>	</a:t>
            </a:r>
            <a:r>
              <a:rPr lang="es-MX" sz="1600" dirty="0">
                <a:latin typeface="Courier New" panose="02070309020205020404" pitchFamily="49" charset="0"/>
                <a:cs typeface="Courier New" panose="02070309020205020404" pitchFamily="49" charset="0"/>
              </a:rPr>
              <a:t> 1.5 x1 + 3 </a:t>
            </a:r>
            <a:r>
              <a:rPr lang="es-MX" sz="1600" dirty="0" smtClean="0">
                <a:latin typeface="Courier New" panose="02070309020205020404" pitchFamily="49" charset="0"/>
                <a:cs typeface="Courier New" panose="02070309020205020404" pitchFamily="49" charset="0"/>
              </a:rPr>
              <a:t> x2 </a:t>
            </a:r>
            <a:r>
              <a:rPr lang="es-MX" sz="1600" dirty="0">
                <a:latin typeface="Courier New" panose="02070309020205020404" pitchFamily="49" charset="0"/>
                <a:cs typeface="Courier New" panose="02070309020205020404" pitchFamily="49" charset="0"/>
              </a:rPr>
              <a:t>+ </a:t>
            </a:r>
            <a:r>
              <a:rPr lang="es-MX" sz="1600" dirty="0" smtClean="0">
                <a:latin typeface="Courier New" panose="02070309020205020404" pitchFamily="49" charset="0"/>
                <a:cs typeface="Courier New" panose="02070309020205020404" pitchFamily="49" charset="0"/>
              </a:rPr>
              <a:t> 5 </a:t>
            </a:r>
            <a:r>
              <a:rPr lang="es-MX" sz="1600" dirty="0">
                <a:latin typeface="Courier New" panose="02070309020205020404" pitchFamily="49" charset="0"/>
                <a:cs typeface="Courier New" panose="02070309020205020404" pitchFamily="49" charset="0"/>
              </a:rPr>
              <a:t>x3 </a:t>
            </a:r>
            <a:r>
              <a:rPr lang="es-MX" sz="1600" dirty="0">
                <a:latin typeface="Courier New" panose="02070309020205020404" pitchFamily="49" charset="0"/>
                <a:cs typeface="Courier New" panose="02070309020205020404" pitchFamily="49" charset="0"/>
                <a:sym typeface="Symbol"/>
              </a:rPr>
              <a:t></a:t>
            </a:r>
            <a:r>
              <a:rPr lang="es-MX" sz="1600" dirty="0">
                <a:latin typeface="Courier New" panose="02070309020205020404" pitchFamily="49" charset="0"/>
                <a:cs typeface="Courier New" panose="02070309020205020404" pitchFamily="49" charset="0"/>
              </a:rPr>
              <a:t> </a:t>
            </a:r>
            <a:r>
              <a:rPr lang="es-MX" sz="1600" dirty="0" smtClean="0">
                <a:latin typeface="Courier New" panose="02070309020205020404" pitchFamily="49" charset="0"/>
                <a:cs typeface="Courier New" panose="02070309020205020404" pitchFamily="49" charset="0"/>
              </a:rPr>
              <a:t>600</a:t>
            </a:r>
          </a:p>
          <a:p>
            <a:pPr marL="0" marR="8986" lvl="1" indent="0">
              <a:spcAft>
                <a:spcPts val="1200"/>
              </a:spcAft>
              <a:buNone/>
            </a:pPr>
            <a:r>
              <a:rPr lang="es-MX" sz="1600" dirty="0">
                <a:latin typeface="Courier New" panose="02070309020205020404" pitchFamily="49" charset="0"/>
                <a:cs typeface="Courier New" panose="02070309020205020404" pitchFamily="49" charset="0"/>
              </a:rPr>
              <a:t>	</a:t>
            </a:r>
            <a:r>
              <a:rPr lang="es-MX" sz="1600" dirty="0" smtClean="0">
                <a:latin typeface="Courier New" panose="02070309020205020404" pitchFamily="49" charset="0"/>
                <a:cs typeface="Courier New" panose="02070309020205020404" pitchFamily="49" charset="0"/>
              </a:rPr>
              <a:t> 30  x1 </a:t>
            </a:r>
            <a:r>
              <a:rPr lang="es-MX" sz="1600" dirty="0">
                <a:latin typeface="Courier New" panose="02070309020205020404" pitchFamily="49" charset="0"/>
                <a:cs typeface="Courier New" panose="02070309020205020404" pitchFamily="49" charset="0"/>
              </a:rPr>
              <a:t>+ 25 x2 + 40 x3 </a:t>
            </a:r>
            <a:r>
              <a:rPr lang="es-MX" sz="1600" dirty="0">
                <a:latin typeface="Courier New" panose="02070309020205020404" pitchFamily="49" charset="0"/>
                <a:cs typeface="Courier New" panose="02070309020205020404" pitchFamily="49" charset="0"/>
                <a:sym typeface="Symbol"/>
              </a:rPr>
              <a:t></a:t>
            </a:r>
            <a:r>
              <a:rPr lang="es-MX" sz="1600" dirty="0">
                <a:latin typeface="Courier New" panose="02070309020205020404" pitchFamily="49" charset="0"/>
                <a:cs typeface="Courier New" panose="02070309020205020404" pitchFamily="49" charset="0"/>
              </a:rPr>
              <a:t> 60,000</a:t>
            </a:r>
          </a:p>
          <a:p>
            <a:pPr marL="0" marR="8986" indent="0">
              <a:spcAft>
                <a:spcPts val="1200"/>
              </a:spcAft>
              <a:buNone/>
            </a:pPr>
            <a:r>
              <a:rPr lang="es-MX" sz="1600" dirty="0" smtClean="0">
                <a:latin typeface="Courier New" panose="02070309020205020404" pitchFamily="49" charset="0"/>
                <a:cs typeface="Courier New" panose="02070309020205020404" pitchFamily="49" charset="0"/>
              </a:rPr>
              <a:t> </a:t>
            </a: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graphicFrame>
        <p:nvGraphicFramePr>
          <p:cNvPr id="6" name="4 Objeto"/>
          <p:cNvGraphicFramePr>
            <a:graphicFrameLocks noChangeAspect="1"/>
          </p:cNvGraphicFramePr>
          <p:nvPr>
            <p:extLst>
              <p:ext uri="{D42A27DB-BD31-4B8C-83A1-F6EECF244321}">
                <p14:modId xmlns:p14="http://schemas.microsoft.com/office/powerpoint/2010/main" val="3937382230"/>
              </p:ext>
            </p:extLst>
          </p:nvPr>
        </p:nvGraphicFramePr>
        <p:xfrm>
          <a:off x="1691680" y="2794000"/>
          <a:ext cx="4140200" cy="635000"/>
        </p:xfrm>
        <a:graphic>
          <a:graphicData uri="http://schemas.openxmlformats.org/presentationml/2006/ole">
            <mc:AlternateContent xmlns:mc="http://schemas.openxmlformats.org/markup-compatibility/2006">
              <mc:Choice xmlns:v="urn:schemas-microsoft-com:vml" Requires="v">
                <p:oleObj spid="_x0000_s7217" name="Equation" r:id="rId3" imgW="4140000" imgH="634680" progId="Equation.DSMT4">
                  <p:embed/>
                </p:oleObj>
              </mc:Choice>
              <mc:Fallback>
                <p:oleObj name="Equation" r:id="rId3" imgW="4140000" imgH="634680" progId="Equation.DSMT4">
                  <p:embed/>
                  <p:pic>
                    <p:nvPicPr>
                      <p:cNvPr id="0" name=""/>
                      <p:cNvPicPr>
                        <a:picLocks noChangeAspect="1" noChangeArrowheads="1"/>
                      </p:cNvPicPr>
                      <p:nvPr/>
                    </p:nvPicPr>
                    <p:blipFill>
                      <a:blip r:embed="rId4"/>
                      <a:srcRect/>
                      <a:stretch>
                        <a:fillRect/>
                      </a:stretch>
                    </p:blipFill>
                    <p:spPr bwMode="auto">
                      <a:xfrm>
                        <a:off x="1691680" y="2794000"/>
                        <a:ext cx="4140200"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412583522"/>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EJEMPLO 10</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Courier New" pitchFamily="49" charset="0"/>
              <a:ea typeface="Tahoma" pitchFamily="34" charset="0"/>
              <a:cs typeface="Courier New" pitchFamily="49" charset="0"/>
            </a:endParaRPr>
          </a:p>
          <a:p>
            <a:pPr marL="648356" marR="8986" lvl="1" indent="0">
              <a:spcAft>
                <a:spcPts val="1200"/>
              </a:spcAft>
              <a:buNone/>
            </a:pPr>
            <a:r>
              <a:rPr lang="es-MX" sz="1600" dirty="0">
                <a:latin typeface="Courier New" panose="02070309020205020404" pitchFamily="49" charset="0"/>
                <a:cs typeface="Courier New" panose="02070309020205020404" pitchFamily="49" charset="0"/>
              </a:rPr>
              <a:t>x1 </a:t>
            </a:r>
            <a:r>
              <a:rPr lang="es-MX" sz="1600" dirty="0">
                <a:latin typeface="Courier New" panose="02070309020205020404" pitchFamily="49" charset="0"/>
                <a:cs typeface="Courier New" panose="02070309020205020404" pitchFamily="49" charset="0"/>
                <a:sym typeface="Symbol"/>
              </a:rPr>
              <a:t> M y1       </a:t>
            </a:r>
            <a:r>
              <a:rPr lang="es-MX" sz="1600" dirty="0" smtClean="0">
                <a:latin typeface="Courier New" panose="02070309020205020404" pitchFamily="49" charset="0"/>
                <a:cs typeface="Courier New" panose="02070309020205020404" pitchFamily="49" charset="0"/>
                <a:sym typeface="Symbol"/>
              </a:rPr>
              <a:t> </a:t>
            </a:r>
            <a:r>
              <a:rPr lang="es-MX" sz="1600" dirty="0">
                <a:latin typeface="Courier New" panose="02070309020205020404" pitchFamily="49" charset="0"/>
                <a:cs typeface="Courier New" panose="02070309020205020404" pitchFamily="49" charset="0"/>
                <a:sym typeface="Symbol"/>
              </a:rPr>
              <a:t>y        400 – </a:t>
            </a:r>
            <a:r>
              <a:rPr lang="es-MX" sz="1600" dirty="0">
                <a:latin typeface="Courier New" panose="02070309020205020404" pitchFamily="49" charset="0"/>
                <a:cs typeface="Courier New" panose="02070309020205020404" pitchFamily="49" charset="0"/>
              </a:rPr>
              <a:t>x1 </a:t>
            </a:r>
            <a:r>
              <a:rPr lang="es-MX" sz="1600" dirty="0">
                <a:latin typeface="Courier New" panose="02070309020205020404" pitchFamily="49" charset="0"/>
                <a:cs typeface="Courier New" panose="02070309020205020404" pitchFamily="49" charset="0"/>
                <a:sym typeface="Symbol"/>
              </a:rPr>
              <a:t> M(1- y1)</a:t>
            </a:r>
            <a:endParaRPr lang="es-MX" sz="1600" dirty="0">
              <a:latin typeface="Courier New" panose="02070309020205020404" pitchFamily="49" charset="0"/>
              <a:cs typeface="Courier New" panose="02070309020205020404" pitchFamily="49" charset="0"/>
            </a:endParaRPr>
          </a:p>
          <a:p>
            <a:pPr marL="648356" marR="8986" lvl="1" indent="0">
              <a:spcAft>
                <a:spcPts val="1200"/>
              </a:spcAft>
              <a:buNone/>
            </a:pPr>
            <a:r>
              <a:rPr lang="es-MX" sz="1600" dirty="0">
                <a:latin typeface="Courier New" panose="02070309020205020404" pitchFamily="49" charset="0"/>
                <a:cs typeface="Courier New" panose="02070309020205020404" pitchFamily="49" charset="0"/>
              </a:rPr>
              <a:t>x2 </a:t>
            </a:r>
            <a:r>
              <a:rPr lang="es-MX" sz="1600" dirty="0">
                <a:latin typeface="Courier New" panose="02070309020205020404" pitchFamily="49" charset="0"/>
                <a:cs typeface="Courier New" panose="02070309020205020404" pitchFamily="49" charset="0"/>
                <a:sym typeface="Symbol"/>
              </a:rPr>
              <a:t></a:t>
            </a:r>
            <a:r>
              <a:rPr lang="es-MX" sz="1600" dirty="0">
                <a:latin typeface="Courier New" panose="02070309020205020404" pitchFamily="49" charset="0"/>
                <a:cs typeface="Courier New" panose="02070309020205020404" pitchFamily="49" charset="0"/>
              </a:rPr>
              <a:t> M y2 </a:t>
            </a:r>
            <a:r>
              <a:rPr lang="es-MX" sz="1600" dirty="0">
                <a:latin typeface="Courier New" panose="02070309020205020404" pitchFamily="49" charset="0"/>
                <a:cs typeface="Courier New" panose="02070309020205020404" pitchFamily="49" charset="0"/>
                <a:sym typeface="Symbol"/>
              </a:rPr>
              <a:t>      </a:t>
            </a:r>
            <a:r>
              <a:rPr lang="es-MX" sz="1600" dirty="0" smtClean="0">
                <a:latin typeface="Courier New" panose="02070309020205020404" pitchFamily="49" charset="0"/>
                <a:cs typeface="Courier New" panose="02070309020205020404" pitchFamily="49" charset="0"/>
                <a:sym typeface="Symbol"/>
              </a:rPr>
              <a:t> </a:t>
            </a:r>
            <a:r>
              <a:rPr lang="es-MX" sz="1600" dirty="0">
                <a:latin typeface="Courier New" panose="02070309020205020404" pitchFamily="49" charset="0"/>
                <a:cs typeface="Courier New" panose="02070309020205020404" pitchFamily="49" charset="0"/>
                <a:sym typeface="Symbol"/>
              </a:rPr>
              <a:t>y        400 – </a:t>
            </a:r>
            <a:r>
              <a:rPr lang="es-MX" sz="1600" dirty="0">
                <a:latin typeface="Courier New" panose="02070309020205020404" pitchFamily="49" charset="0"/>
                <a:cs typeface="Courier New" panose="02070309020205020404" pitchFamily="49" charset="0"/>
              </a:rPr>
              <a:t>x2 </a:t>
            </a:r>
            <a:r>
              <a:rPr lang="es-MX" sz="1600" dirty="0">
                <a:latin typeface="Courier New" panose="02070309020205020404" pitchFamily="49" charset="0"/>
                <a:cs typeface="Courier New" panose="02070309020205020404" pitchFamily="49" charset="0"/>
                <a:sym typeface="Symbol"/>
              </a:rPr>
              <a:t> M(1- y2)</a:t>
            </a:r>
            <a:r>
              <a:rPr lang="es-MX" sz="1600" dirty="0">
                <a:latin typeface="Courier New" panose="02070309020205020404" pitchFamily="49" charset="0"/>
                <a:cs typeface="Courier New" panose="02070309020205020404" pitchFamily="49" charset="0"/>
              </a:rPr>
              <a:t>	</a:t>
            </a:r>
          </a:p>
          <a:p>
            <a:pPr marL="648356" marR="8986" lvl="1" indent="0">
              <a:spcAft>
                <a:spcPts val="1200"/>
              </a:spcAft>
              <a:buNone/>
            </a:pPr>
            <a:r>
              <a:rPr lang="es-MX" sz="1600" dirty="0">
                <a:latin typeface="Courier New" panose="02070309020205020404" pitchFamily="49" charset="0"/>
                <a:cs typeface="Courier New" panose="02070309020205020404" pitchFamily="49" charset="0"/>
              </a:rPr>
              <a:t>x3 </a:t>
            </a:r>
            <a:r>
              <a:rPr lang="es-MX" sz="1600" dirty="0">
                <a:latin typeface="Courier New" panose="02070309020205020404" pitchFamily="49" charset="0"/>
                <a:cs typeface="Courier New" panose="02070309020205020404" pitchFamily="49" charset="0"/>
                <a:sym typeface="Symbol"/>
              </a:rPr>
              <a:t></a:t>
            </a:r>
            <a:r>
              <a:rPr lang="es-MX" sz="1600" dirty="0">
                <a:latin typeface="Courier New" panose="02070309020205020404" pitchFamily="49" charset="0"/>
                <a:cs typeface="Courier New" panose="02070309020205020404" pitchFamily="49" charset="0"/>
              </a:rPr>
              <a:t> M y3</a:t>
            </a:r>
            <a:r>
              <a:rPr lang="es-MX" sz="1600" dirty="0">
                <a:latin typeface="Courier New" panose="02070309020205020404" pitchFamily="49" charset="0"/>
                <a:cs typeface="Courier New" panose="02070309020205020404" pitchFamily="49" charset="0"/>
                <a:sym typeface="Symbol"/>
              </a:rPr>
              <a:t>       </a:t>
            </a:r>
            <a:r>
              <a:rPr lang="es-MX" sz="600" dirty="0" smtClean="0">
                <a:latin typeface="Courier New" panose="02070309020205020404" pitchFamily="49" charset="0"/>
                <a:cs typeface="Courier New" panose="02070309020205020404" pitchFamily="49" charset="0"/>
                <a:sym typeface="Symbol"/>
              </a:rPr>
              <a:t> </a:t>
            </a:r>
            <a:r>
              <a:rPr lang="es-MX" sz="1600" dirty="0" smtClean="0">
                <a:latin typeface="Courier New" panose="02070309020205020404" pitchFamily="49" charset="0"/>
                <a:cs typeface="Courier New" panose="02070309020205020404" pitchFamily="49" charset="0"/>
                <a:sym typeface="Symbol"/>
              </a:rPr>
              <a:t> </a:t>
            </a:r>
            <a:r>
              <a:rPr lang="es-MX" sz="1600" dirty="0">
                <a:latin typeface="Courier New" panose="02070309020205020404" pitchFamily="49" charset="0"/>
                <a:cs typeface="Courier New" panose="02070309020205020404" pitchFamily="49" charset="0"/>
                <a:sym typeface="Symbol"/>
              </a:rPr>
              <a:t>y        400 – </a:t>
            </a:r>
            <a:r>
              <a:rPr lang="es-MX" sz="1600" dirty="0">
                <a:latin typeface="Courier New" panose="02070309020205020404" pitchFamily="49" charset="0"/>
                <a:cs typeface="Courier New" panose="02070309020205020404" pitchFamily="49" charset="0"/>
              </a:rPr>
              <a:t>x3 </a:t>
            </a:r>
            <a:r>
              <a:rPr lang="es-MX" sz="1600" dirty="0">
                <a:latin typeface="Courier New" panose="02070309020205020404" pitchFamily="49" charset="0"/>
                <a:cs typeface="Courier New" panose="02070309020205020404" pitchFamily="49" charset="0"/>
                <a:sym typeface="Symbol"/>
              </a:rPr>
              <a:t> M(1- y3)</a:t>
            </a:r>
            <a:endParaRPr lang="es-MX" sz="1600" dirty="0">
              <a:latin typeface="Courier New" panose="02070309020205020404" pitchFamily="49" charset="0"/>
              <a:cs typeface="Courier New" panose="02070309020205020404" pitchFamily="49" charset="0"/>
            </a:endParaRPr>
          </a:p>
          <a:p>
            <a:pPr marL="0" indent="0">
              <a:lnSpc>
                <a:spcPct val="150000"/>
              </a:lnSpc>
              <a:spcBef>
                <a:spcPts val="0"/>
              </a:spcBef>
              <a:spcAft>
                <a:spcPts val="600"/>
              </a:spcAft>
              <a:buNone/>
            </a:pPr>
            <a:endParaRPr lang="es-MX" sz="1600" dirty="0">
              <a:latin typeface="Courier New" pitchFamily="49" charset="0"/>
              <a:ea typeface="Tahoma" pitchFamily="34" charset="0"/>
              <a:cs typeface="Courier New" pitchFamily="49" charset="0"/>
            </a:endParaRPr>
          </a:p>
          <a:p>
            <a:pPr marL="342900" indent="-342900">
              <a:lnSpc>
                <a:spcPct val="150000"/>
              </a:lnSpc>
              <a:spcBef>
                <a:spcPts val="0"/>
              </a:spcBef>
              <a:spcAft>
                <a:spcPts val="600"/>
              </a:spcAft>
              <a:buFont typeface="+mj-lt"/>
              <a:buAutoNum type="arabicParenR" startAt="4"/>
            </a:pPr>
            <a:r>
              <a:rPr lang="es-MX" sz="1600" dirty="0">
                <a:latin typeface="Tahoma" pitchFamily="34" charset="0"/>
                <a:ea typeface="Tahoma" pitchFamily="34" charset="0"/>
                <a:cs typeface="Tahoma" pitchFamily="34" charset="0"/>
              </a:rPr>
              <a:t>Naturaleza de las variables</a:t>
            </a:r>
          </a:p>
          <a:p>
            <a:pPr marL="0" indent="0">
              <a:lnSpc>
                <a:spcPct val="150000"/>
              </a:lnSpc>
              <a:spcBef>
                <a:spcPts val="0"/>
              </a:spcBef>
              <a:spcAft>
                <a:spcPts val="600"/>
              </a:spcAft>
              <a:buNone/>
            </a:pPr>
            <a:r>
              <a:rPr lang="es-MX" sz="1600" dirty="0" smtClean="0">
                <a:latin typeface="Courier New" panose="02070309020205020404" pitchFamily="49" charset="0"/>
                <a:cs typeface="Courier New" panose="02070309020205020404" pitchFamily="49" charset="0"/>
              </a:rPr>
              <a:t>	</a:t>
            </a:r>
            <a:r>
              <a:rPr lang="es-MX" sz="1600" dirty="0" err="1" smtClean="0">
                <a:latin typeface="Courier New" panose="02070309020205020404" pitchFamily="49" charset="0"/>
                <a:cs typeface="Courier New" panose="02070309020205020404" pitchFamily="49" charset="0"/>
              </a:rPr>
              <a:t>xij</a:t>
            </a:r>
            <a:r>
              <a:rPr lang="es-MX" sz="1600" dirty="0" smtClean="0">
                <a:latin typeface="Courier New" panose="02070309020205020404" pitchFamily="49" charset="0"/>
                <a:cs typeface="Courier New" panose="02070309020205020404" pitchFamily="49" charset="0"/>
              </a:rPr>
              <a:t>  enteras </a:t>
            </a:r>
            <a:r>
              <a:rPr lang="pt-BR" sz="1600" dirty="0">
                <a:latin typeface="Courier New" panose="02070309020205020404" pitchFamily="49" charset="0"/>
                <a:cs typeface="Courier New" panose="02070309020205020404" pitchFamily="49" charset="0"/>
              </a:rPr>
              <a:t>para i = 1, 2, </a:t>
            </a:r>
            <a:r>
              <a:rPr lang="pt-BR" sz="1600" dirty="0" smtClean="0">
                <a:latin typeface="Courier New" panose="02070309020205020404" pitchFamily="49" charset="0"/>
                <a:cs typeface="Courier New" panose="02070309020205020404" pitchFamily="49" charset="0"/>
              </a:rPr>
              <a:t>3</a:t>
            </a:r>
            <a:r>
              <a:rPr lang="es-MX" sz="1600" dirty="0" smtClean="0">
                <a:latin typeface="Courier New" panose="02070309020205020404" pitchFamily="49" charset="0"/>
                <a:cs typeface="Courier New" panose="02070309020205020404" pitchFamily="49" charset="0"/>
              </a:rPr>
              <a:t>  </a:t>
            </a:r>
          </a:p>
          <a:p>
            <a:pPr marL="0" indent="0">
              <a:lnSpc>
                <a:spcPct val="150000"/>
              </a:lnSpc>
              <a:spcBef>
                <a:spcPts val="0"/>
              </a:spcBef>
              <a:spcAft>
                <a:spcPts val="600"/>
              </a:spcAft>
              <a:buNone/>
            </a:pPr>
            <a:r>
              <a:rPr lang="es-MX" sz="1600" dirty="0">
                <a:latin typeface="Courier New" panose="02070309020205020404" pitchFamily="49" charset="0"/>
                <a:cs typeface="Courier New" panose="02070309020205020404" pitchFamily="49" charset="0"/>
              </a:rPr>
              <a:t>	</a:t>
            </a:r>
            <a:r>
              <a:rPr lang="es-MX" sz="1600" dirty="0" err="1" smtClean="0">
                <a:latin typeface="Courier New" panose="02070309020205020404" pitchFamily="49" charset="0"/>
                <a:cs typeface="Courier New" panose="02070309020205020404" pitchFamily="49" charset="0"/>
              </a:rPr>
              <a:t>yi</a:t>
            </a:r>
            <a:r>
              <a:rPr lang="es-MX" sz="1600" dirty="0" smtClean="0">
                <a:latin typeface="Courier New" panose="02070309020205020404" pitchFamily="49" charset="0"/>
                <a:cs typeface="Courier New" panose="02070309020205020404" pitchFamily="49" charset="0"/>
              </a:rPr>
              <a:t>  </a:t>
            </a:r>
            <a:r>
              <a:rPr lang="es-MX" sz="1600" dirty="0">
                <a:latin typeface="Courier New" panose="02070309020205020404" pitchFamily="49" charset="0"/>
                <a:cs typeface="Courier New" panose="02070309020205020404" pitchFamily="49" charset="0"/>
              </a:rPr>
              <a:t>= 1 </a:t>
            </a:r>
            <a:r>
              <a:rPr lang="es-MX" sz="1600" dirty="0" err="1">
                <a:latin typeface="Courier New" panose="02070309020205020404" pitchFamily="49" charset="0"/>
                <a:cs typeface="Courier New" panose="02070309020205020404" pitchFamily="49" charset="0"/>
              </a:rPr>
              <a:t>ó</a:t>
            </a:r>
            <a:r>
              <a:rPr lang="es-MX" sz="1600" dirty="0">
                <a:latin typeface="Courier New" panose="02070309020205020404" pitchFamily="49" charset="0"/>
                <a:cs typeface="Courier New" panose="02070309020205020404" pitchFamily="49" charset="0"/>
              </a:rPr>
              <a:t>  0, para i = 1, 2, </a:t>
            </a:r>
            <a:r>
              <a:rPr lang="es-MX" sz="1600" dirty="0" smtClean="0">
                <a:latin typeface="Courier New" panose="02070309020205020404" pitchFamily="49" charset="0"/>
                <a:cs typeface="Courier New" panose="02070309020205020404" pitchFamily="49" charset="0"/>
              </a:rPr>
              <a:t>3</a:t>
            </a: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29146008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PROGRAMA LINDO</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b="1" dirty="0">
                <a:latin typeface="Tahoma" pitchFamily="34" charset="0"/>
                <a:ea typeface="Tahoma" pitchFamily="34" charset="0"/>
                <a:cs typeface="Tahoma" pitchFamily="34" charset="0"/>
              </a:rPr>
              <a:t>LINDO</a:t>
            </a:r>
            <a:r>
              <a:rPr lang="es-MX" sz="1600" dirty="0">
                <a:latin typeface="Tahoma" pitchFamily="34" charset="0"/>
                <a:ea typeface="Tahoma" pitchFamily="34" charset="0"/>
                <a:cs typeface="Tahoma" pitchFamily="34" charset="0"/>
              </a:rPr>
              <a:t> es </a:t>
            </a:r>
            <a:r>
              <a:rPr lang="es-MX" sz="1600" dirty="0" smtClean="0">
                <a:latin typeface="Tahoma" pitchFamily="34" charset="0"/>
                <a:ea typeface="Tahoma" pitchFamily="34" charset="0"/>
                <a:cs typeface="Tahoma" pitchFamily="34" charset="0"/>
              </a:rPr>
              <a:t>programa </a:t>
            </a:r>
            <a:r>
              <a:rPr lang="es-MX" sz="1600" dirty="0">
                <a:latin typeface="Tahoma" pitchFamily="34" charset="0"/>
                <a:ea typeface="Tahoma" pitchFamily="34" charset="0"/>
                <a:cs typeface="Tahoma" pitchFamily="34" charset="0"/>
              </a:rPr>
              <a:t>para resolver </a:t>
            </a:r>
            <a:r>
              <a:rPr lang="es-MX" sz="1600" dirty="0" smtClean="0">
                <a:latin typeface="Tahoma" pitchFamily="34" charset="0"/>
                <a:ea typeface="Tahoma" pitchFamily="34" charset="0"/>
                <a:cs typeface="Tahoma" pitchFamily="34" charset="0"/>
              </a:rPr>
              <a:t>problemas de programación lineal, o problemas con estructuras lineales enteros y binarios. </a:t>
            </a:r>
            <a:r>
              <a:rPr lang="es-MX" sz="1600" b="1" dirty="0" smtClean="0">
                <a:latin typeface="Tahoma" pitchFamily="34" charset="0"/>
                <a:ea typeface="Tahoma" pitchFamily="34" charset="0"/>
                <a:cs typeface="Tahoma" pitchFamily="34" charset="0"/>
              </a:rPr>
              <a:t>LINDO</a:t>
            </a:r>
            <a:r>
              <a:rPr lang="es-MX" sz="1600" dirty="0" smtClean="0">
                <a:latin typeface="Tahoma" pitchFamily="34" charset="0"/>
                <a:ea typeface="Tahoma" pitchFamily="34" charset="0"/>
                <a:cs typeface="Tahoma" pitchFamily="34" charset="0"/>
              </a:rPr>
              <a:t> </a:t>
            </a:r>
            <a:r>
              <a:rPr lang="es-MX" sz="1600" dirty="0">
                <a:latin typeface="Tahoma" pitchFamily="34" charset="0"/>
                <a:ea typeface="Tahoma" pitchFamily="34" charset="0"/>
                <a:cs typeface="Tahoma" pitchFamily="34" charset="0"/>
              </a:rPr>
              <a:t>es un acrónimo de </a:t>
            </a:r>
            <a:r>
              <a:rPr lang="es-MX" sz="1600" b="1" dirty="0">
                <a:latin typeface="Tahoma" pitchFamily="34" charset="0"/>
                <a:ea typeface="Tahoma" pitchFamily="34" charset="0"/>
                <a:cs typeface="Tahoma" pitchFamily="34" charset="0"/>
              </a:rPr>
              <a:t>Linear, </a:t>
            </a:r>
            <a:r>
              <a:rPr lang="es-MX" sz="1600" b="1" dirty="0" err="1" smtClean="0">
                <a:latin typeface="Tahoma" pitchFamily="34" charset="0"/>
                <a:ea typeface="Tahoma" pitchFamily="34" charset="0"/>
                <a:cs typeface="Tahoma" pitchFamily="34" charset="0"/>
              </a:rPr>
              <a:t>INteractive</a:t>
            </a:r>
            <a:r>
              <a:rPr lang="es-MX" sz="1600" b="1" dirty="0" smtClean="0">
                <a:latin typeface="Tahoma" pitchFamily="34" charset="0"/>
                <a:ea typeface="Tahoma" pitchFamily="34" charset="0"/>
                <a:cs typeface="Tahoma" pitchFamily="34" charset="0"/>
              </a:rPr>
              <a:t> </a:t>
            </a:r>
            <a:r>
              <a:rPr lang="es-MX" sz="1600" b="1" dirty="0">
                <a:latin typeface="Tahoma" pitchFamily="34" charset="0"/>
                <a:ea typeface="Tahoma" pitchFamily="34" charset="0"/>
                <a:cs typeface="Tahoma" pitchFamily="34" charset="0"/>
              </a:rPr>
              <a:t>and </a:t>
            </a:r>
            <a:r>
              <a:rPr lang="es-MX" sz="1600" b="1" dirty="0" err="1" smtClean="0">
                <a:latin typeface="Tahoma" pitchFamily="34" charset="0"/>
                <a:ea typeface="Tahoma" pitchFamily="34" charset="0"/>
                <a:cs typeface="Tahoma" pitchFamily="34" charset="0"/>
              </a:rPr>
              <a:t>Discrete</a:t>
            </a:r>
            <a:r>
              <a:rPr lang="es-MX" sz="1600" b="1" dirty="0" smtClean="0">
                <a:latin typeface="Tahoma" pitchFamily="34" charset="0"/>
                <a:ea typeface="Tahoma" pitchFamily="34" charset="0"/>
                <a:cs typeface="Tahoma" pitchFamily="34" charset="0"/>
              </a:rPr>
              <a:t> </a:t>
            </a:r>
            <a:r>
              <a:rPr lang="es-MX" sz="1600" b="1" dirty="0" err="1" smtClean="0">
                <a:latin typeface="Tahoma" pitchFamily="34" charset="0"/>
                <a:ea typeface="Tahoma" pitchFamily="34" charset="0"/>
                <a:cs typeface="Tahoma" pitchFamily="34" charset="0"/>
              </a:rPr>
              <a:t>Optimizer</a:t>
            </a:r>
            <a:r>
              <a:rPr lang="es-MX" sz="1600" dirty="0">
                <a:latin typeface="Tahoma" pitchFamily="34" charset="0"/>
                <a:ea typeface="Tahoma" pitchFamily="34" charset="0"/>
                <a:cs typeface="Tahoma" pitchFamily="34" charset="0"/>
              </a:rPr>
              <a:t>. </a:t>
            </a: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Este programa puede descargarse libremente en la página oficial de desarrollador LINDO Inc.</a:t>
            </a:r>
          </a:p>
          <a:p>
            <a:pPr marL="0" indent="0" algn="ctr">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 </a:t>
            </a:r>
            <a:r>
              <a:rPr lang="es-MX" sz="1600" dirty="0" smtClean="0">
                <a:latin typeface="Tahoma" pitchFamily="34" charset="0"/>
                <a:ea typeface="Tahoma" pitchFamily="34" charset="0"/>
                <a:cs typeface="Tahoma" pitchFamily="34" charset="0"/>
                <a:hlinkClick r:id="rId2"/>
              </a:rPr>
              <a:t>http://www.lindo.com/</a:t>
            </a:r>
            <a:endParaRPr lang="es-MX" sz="1600" dirty="0" smtClean="0">
              <a:latin typeface="Tahoma" pitchFamily="34" charset="0"/>
              <a:ea typeface="Tahoma" pitchFamily="34" charset="0"/>
              <a:cs typeface="Tahoma" pitchFamily="34" charset="0"/>
            </a:endParaRPr>
          </a:p>
          <a:p>
            <a:pPr marL="0" indent="0" algn="ctr">
              <a:lnSpc>
                <a:spcPct val="150000"/>
              </a:lnSpc>
              <a:spcBef>
                <a:spcPts val="0"/>
              </a:spcBef>
              <a:spcAft>
                <a:spcPts val="1200"/>
              </a:spcAft>
              <a:buNone/>
            </a:pP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La </a:t>
            </a:r>
            <a:r>
              <a:rPr lang="es-MX" sz="1600" dirty="0">
                <a:latin typeface="Tahoma" pitchFamily="34" charset="0"/>
                <a:ea typeface="Tahoma" pitchFamily="34" charset="0"/>
                <a:cs typeface="Tahoma" pitchFamily="34" charset="0"/>
              </a:rPr>
              <a:t>versión de prueba tiene capacidad de manejar hasta 300 variables </a:t>
            </a:r>
            <a:r>
              <a:rPr lang="es-MX" sz="1600" dirty="0" smtClean="0">
                <a:latin typeface="Tahoma" pitchFamily="34" charset="0"/>
                <a:ea typeface="Tahoma" pitchFamily="34" charset="0"/>
                <a:cs typeface="Tahoma" pitchFamily="34" charset="0"/>
              </a:rPr>
              <a:t>continuas, 30 </a:t>
            </a:r>
            <a:r>
              <a:rPr lang="es-MX" sz="1600" dirty="0">
                <a:latin typeface="Tahoma" pitchFamily="34" charset="0"/>
                <a:ea typeface="Tahoma" pitchFamily="34" charset="0"/>
                <a:cs typeface="Tahoma" pitchFamily="34" charset="0"/>
              </a:rPr>
              <a:t>variables discretas (enteras o binarias) y 150 restricciones, por lo </a:t>
            </a:r>
            <a:r>
              <a:rPr lang="es-MX" sz="1600" dirty="0" smtClean="0">
                <a:latin typeface="Tahoma" pitchFamily="34" charset="0"/>
                <a:ea typeface="Tahoma" pitchFamily="34" charset="0"/>
                <a:cs typeface="Tahoma" pitchFamily="34" charset="0"/>
              </a:rPr>
              <a:t>que, para fines académicos, es </a:t>
            </a:r>
            <a:r>
              <a:rPr lang="es-MX" sz="1600" dirty="0">
                <a:latin typeface="Tahoma" pitchFamily="34" charset="0"/>
                <a:ea typeface="Tahoma" pitchFamily="34" charset="0"/>
                <a:cs typeface="Tahoma" pitchFamily="34" charset="0"/>
              </a:rPr>
              <a:t>suficiente </a:t>
            </a:r>
            <a:r>
              <a:rPr lang="es-MX" sz="1600" dirty="0" smtClean="0">
                <a:latin typeface="Tahoma" pitchFamily="34" charset="0"/>
                <a:ea typeface="Tahoma" pitchFamily="34" charset="0"/>
                <a:cs typeface="Tahoma" pitchFamily="34" charset="0"/>
              </a:rPr>
              <a:t>su capacidad.</a:t>
            </a: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spTree>
    <p:extLst>
      <p:ext uri="{BB962C8B-B14F-4D97-AF65-F5344CB8AC3E}">
        <p14:creationId xmlns:p14="http://schemas.microsoft.com/office/powerpoint/2010/main" val="474144573"/>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6165304"/>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EJEMPLO 10</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000" dirty="0" smtClean="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Courier New" pitchFamily="49" charset="0"/>
              <a:ea typeface="Tahoma" pitchFamily="34" charset="0"/>
              <a:cs typeface="Courier New" pitchFamily="49"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342900" indent="-342900">
              <a:lnSpc>
                <a:spcPct val="150000"/>
              </a:lnSpc>
              <a:spcBef>
                <a:spcPts val="0"/>
              </a:spcBef>
              <a:spcAft>
                <a:spcPts val="600"/>
              </a:spcAft>
              <a:buFont typeface="+mj-lt"/>
              <a:buAutoNum type="arabicPeriod"/>
            </a:pPr>
            <a:endParaRPr lang="es-MX" sz="1600" dirty="0">
              <a:latin typeface="Tahoma" pitchFamily="34" charset="0"/>
              <a:ea typeface="Tahoma" pitchFamily="34" charset="0"/>
              <a:cs typeface="Tahoma" pitchFamily="34" charset="0"/>
            </a:endParaRP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87396" y="1809280"/>
            <a:ext cx="5853607" cy="41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863872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PROGRAMA LINDO</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a:p>
            <a:pPr marL="0"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De este mismo portal es posible descargar</a:t>
            </a:r>
            <a:br>
              <a:rPr lang="es-MX" sz="1600" dirty="0" smtClean="0">
                <a:latin typeface="Tahoma" pitchFamily="34" charset="0"/>
                <a:ea typeface="Tahoma" pitchFamily="34" charset="0"/>
                <a:cs typeface="Tahoma" pitchFamily="34" charset="0"/>
              </a:rPr>
            </a:br>
            <a:r>
              <a:rPr lang="es-MX" sz="1600" dirty="0" smtClean="0">
                <a:latin typeface="Tahoma" pitchFamily="34" charset="0"/>
                <a:ea typeface="Tahoma" pitchFamily="34" charset="0"/>
                <a:cs typeface="Tahoma" pitchFamily="34" charset="0"/>
              </a:rPr>
              <a:t>el Manual de Usuario. </a:t>
            </a:r>
          </a:p>
          <a:p>
            <a:pPr marL="0" indent="0">
              <a:lnSpc>
                <a:spcPct val="150000"/>
              </a:lnSpc>
              <a:spcBef>
                <a:spcPts val="0"/>
              </a:spcBef>
              <a:spcAft>
                <a:spcPts val="1200"/>
              </a:spcAft>
              <a:buNone/>
            </a:pPr>
            <a:r>
              <a:rPr lang="es-MX" sz="1600" dirty="0" smtClean="0">
                <a:latin typeface="Tahoma" pitchFamily="34" charset="0"/>
                <a:ea typeface="Tahoma" pitchFamily="34" charset="0"/>
                <a:cs typeface="Tahoma" pitchFamily="34" charset="0"/>
              </a:rPr>
              <a:t>El presente material es meramente </a:t>
            </a:r>
            <a:br>
              <a:rPr lang="es-MX" sz="1600" dirty="0" smtClean="0">
                <a:latin typeface="Tahoma" pitchFamily="34" charset="0"/>
                <a:ea typeface="Tahoma" pitchFamily="34" charset="0"/>
                <a:cs typeface="Tahoma" pitchFamily="34" charset="0"/>
              </a:rPr>
            </a:br>
            <a:r>
              <a:rPr lang="es-MX" sz="1600" dirty="0" smtClean="0">
                <a:latin typeface="Tahoma" pitchFamily="34" charset="0"/>
                <a:ea typeface="Tahoma" pitchFamily="34" charset="0"/>
                <a:cs typeface="Tahoma" pitchFamily="34" charset="0"/>
              </a:rPr>
              <a:t>introductorio y no es exhaustivo. Para </a:t>
            </a:r>
            <a:br>
              <a:rPr lang="es-MX" sz="1600" dirty="0" smtClean="0">
                <a:latin typeface="Tahoma" pitchFamily="34" charset="0"/>
                <a:ea typeface="Tahoma" pitchFamily="34" charset="0"/>
                <a:cs typeface="Tahoma" pitchFamily="34" charset="0"/>
              </a:rPr>
            </a:br>
            <a:r>
              <a:rPr lang="es-MX" sz="1600" dirty="0" smtClean="0">
                <a:latin typeface="Tahoma" pitchFamily="34" charset="0"/>
                <a:ea typeface="Tahoma" pitchFamily="34" charset="0"/>
                <a:cs typeface="Tahoma" pitchFamily="34" charset="0"/>
              </a:rPr>
              <a:t>conocer todas las  capacidades de LINDO</a:t>
            </a:r>
            <a:br>
              <a:rPr lang="es-MX" sz="1600" dirty="0" smtClean="0">
                <a:latin typeface="Tahoma" pitchFamily="34" charset="0"/>
                <a:ea typeface="Tahoma" pitchFamily="34" charset="0"/>
                <a:cs typeface="Tahoma" pitchFamily="34" charset="0"/>
              </a:rPr>
            </a:br>
            <a:r>
              <a:rPr lang="es-MX" sz="1600" dirty="0" smtClean="0">
                <a:latin typeface="Tahoma" pitchFamily="34" charset="0"/>
                <a:ea typeface="Tahoma" pitchFamily="34" charset="0"/>
                <a:cs typeface="Tahoma" pitchFamily="34" charset="0"/>
              </a:rPr>
              <a:t>es necesaria una  exploración y práctica</a:t>
            </a:r>
            <a:br>
              <a:rPr lang="es-MX" sz="1600" dirty="0" smtClean="0">
                <a:latin typeface="Tahoma" pitchFamily="34" charset="0"/>
                <a:ea typeface="Tahoma" pitchFamily="34" charset="0"/>
                <a:cs typeface="Tahoma" pitchFamily="34" charset="0"/>
              </a:rPr>
            </a:br>
            <a:r>
              <a:rPr lang="es-MX" sz="1600" dirty="0" smtClean="0">
                <a:latin typeface="Tahoma" pitchFamily="34" charset="0"/>
                <a:ea typeface="Tahoma" pitchFamily="34" charset="0"/>
                <a:cs typeface="Tahoma" pitchFamily="34" charset="0"/>
              </a:rPr>
              <a:t>con los ejemplos del Manual de Usuario. </a:t>
            </a: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44191" y="1556792"/>
            <a:ext cx="3804273" cy="432048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752415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692696"/>
            <a:ext cx="7704856" cy="5501319"/>
          </a:xfrm>
        </p:spPr>
        <p:txBody>
          <a:bodyPr>
            <a:noAutofit/>
          </a:bodyPr>
          <a:lstStyle/>
          <a:p>
            <a:pPr marL="0" indent="0" algn="ctr">
              <a:lnSpc>
                <a:spcPct val="140000"/>
              </a:lnSpc>
              <a:buNone/>
            </a:pPr>
            <a:r>
              <a:rPr lang="es-MX" sz="1800" b="1" dirty="0" smtClean="0">
                <a:latin typeface="Tahoma" pitchFamily="34" charset="0"/>
                <a:ea typeface="Tahoma" pitchFamily="34" charset="0"/>
                <a:cs typeface="Tahoma" pitchFamily="34" charset="0"/>
              </a:rPr>
              <a:t>PROGRAMA LINDO</a:t>
            </a:r>
            <a:endParaRPr lang="es-MX" sz="1800" b="1" dirty="0">
              <a:latin typeface="Tahoma" pitchFamily="34" charset="0"/>
              <a:ea typeface="Tahoma" pitchFamily="34" charset="0"/>
              <a:cs typeface="Tahoma" pitchFamily="34" charset="0"/>
            </a:endParaRPr>
          </a:p>
          <a:p>
            <a:pPr marL="0" indent="0">
              <a:lnSpc>
                <a:spcPct val="150000"/>
              </a:lnSpc>
              <a:spcBef>
                <a:spcPts val="0"/>
              </a:spcBef>
              <a:spcAft>
                <a:spcPts val="600"/>
              </a:spcAft>
              <a:buNone/>
            </a:pPr>
            <a:endParaRPr lang="es-MX" sz="1600" dirty="0" smtClean="0">
              <a:latin typeface="Tahoma" pitchFamily="34" charset="0"/>
              <a:ea typeface="Tahoma" pitchFamily="34" charset="0"/>
              <a:cs typeface="Tahoma" pitchFamily="34" charset="0"/>
            </a:endParaRPr>
          </a:p>
        </p:txBody>
      </p:sp>
      <p:sp>
        <p:nvSpPr>
          <p:cNvPr id="2" name="1 CuadroTexto"/>
          <p:cNvSpPr txBox="1"/>
          <p:nvPr/>
        </p:nvSpPr>
        <p:spPr>
          <a:xfrm>
            <a:off x="683568" y="6597352"/>
            <a:ext cx="2207656" cy="246221"/>
          </a:xfrm>
          <a:prstGeom prst="rect">
            <a:avLst/>
          </a:prstGeom>
          <a:noFill/>
        </p:spPr>
        <p:txBody>
          <a:bodyPr wrap="none" rtlCol="0">
            <a:spAutoFit/>
          </a:bodyPr>
          <a:lstStyle/>
          <a:p>
            <a:r>
              <a:rPr lang="es-MX" sz="1000" dirty="0" smtClean="0"/>
              <a:t>SISTEMAS DE INGENERÍA CIVIL I</a:t>
            </a:r>
            <a:endParaRPr lang="es-MX" sz="1000" dirty="0"/>
          </a:p>
        </p:txBody>
      </p:sp>
      <p:sp>
        <p:nvSpPr>
          <p:cNvPr id="5" name="4 CuadroTexto"/>
          <p:cNvSpPr txBox="1"/>
          <p:nvPr/>
        </p:nvSpPr>
        <p:spPr>
          <a:xfrm>
            <a:off x="6660232" y="6597352"/>
            <a:ext cx="1848583" cy="246221"/>
          </a:xfrm>
          <a:prstGeom prst="rect">
            <a:avLst/>
          </a:prstGeom>
          <a:noFill/>
        </p:spPr>
        <p:txBody>
          <a:bodyPr wrap="none" rtlCol="0">
            <a:spAutoFit/>
          </a:bodyPr>
          <a:lstStyle/>
          <a:p>
            <a:r>
              <a:rPr lang="es-MX" sz="1000" dirty="0" smtClean="0"/>
              <a:t>FACULTAD DE INGENIERÍA</a:t>
            </a:r>
            <a:endParaRPr lang="es-MX" sz="1000"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1700808"/>
            <a:ext cx="7006381" cy="46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1691680" y="3203684"/>
            <a:ext cx="2282997" cy="338554"/>
          </a:xfrm>
          <a:prstGeom prst="rect">
            <a:avLst/>
          </a:prstGeom>
          <a:noFill/>
        </p:spPr>
        <p:txBody>
          <a:bodyPr wrap="none" rtlCol="0">
            <a:spAutoFit/>
          </a:bodyPr>
          <a:lstStyle/>
          <a:p>
            <a:r>
              <a:rPr lang="es-MX" sz="1600" b="1" dirty="0" smtClean="0">
                <a:solidFill>
                  <a:srgbClr val="FF0000"/>
                </a:solidFill>
                <a:latin typeface="Courier New" pitchFamily="49" charset="0"/>
                <a:cs typeface="Courier New" pitchFamily="49" charset="0"/>
              </a:rPr>
              <a:t>Ventana principal</a:t>
            </a:r>
            <a:endParaRPr lang="es-MX" sz="1600" b="1" dirty="0">
              <a:solidFill>
                <a:srgbClr val="FF0000"/>
              </a:solidFill>
              <a:latin typeface="Courier New" pitchFamily="49" charset="0"/>
              <a:cs typeface="Courier New" pitchFamily="49" charset="0"/>
            </a:endParaRPr>
          </a:p>
        </p:txBody>
      </p:sp>
      <p:sp>
        <p:nvSpPr>
          <p:cNvPr id="8" name="7 CuadroTexto"/>
          <p:cNvSpPr txBox="1"/>
          <p:nvPr/>
        </p:nvSpPr>
        <p:spPr>
          <a:xfrm>
            <a:off x="1712939" y="1268760"/>
            <a:ext cx="801823" cy="338554"/>
          </a:xfrm>
          <a:prstGeom prst="rect">
            <a:avLst/>
          </a:prstGeom>
          <a:noFill/>
        </p:spPr>
        <p:txBody>
          <a:bodyPr wrap="none" rtlCol="0">
            <a:spAutoFit/>
          </a:bodyPr>
          <a:lstStyle/>
          <a:p>
            <a:r>
              <a:rPr lang="es-MX" sz="1600" b="1" dirty="0" smtClean="0">
                <a:solidFill>
                  <a:srgbClr val="FF0000"/>
                </a:solidFill>
                <a:latin typeface="Courier New" pitchFamily="49" charset="0"/>
                <a:cs typeface="Courier New" pitchFamily="49" charset="0"/>
              </a:rPr>
              <a:t>Menús</a:t>
            </a:r>
            <a:endParaRPr lang="es-MX" sz="1600" b="1" dirty="0">
              <a:solidFill>
                <a:srgbClr val="FF0000"/>
              </a:solidFill>
              <a:latin typeface="Courier New" pitchFamily="49" charset="0"/>
              <a:cs typeface="Courier New" pitchFamily="49" charset="0"/>
            </a:endParaRPr>
          </a:p>
        </p:txBody>
      </p:sp>
      <p:cxnSp>
        <p:nvCxnSpPr>
          <p:cNvPr id="7" name="6 Conector recto de flecha"/>
          <p:cNvCxnSpPr>
            <a:stCxn id="8" idx="2"/>
          </p:cNvCxnSpPr>
          <p:nvPr/>
        </p:nvCxnSpPr>
        <p:spPr>
          <a:xfrm>
            <a:off x="2113851" y="1607314"/>
            <a:ext cx="153893" cy="30951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5863303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dad">
  <a:themeElements>
    <a:clrScheme name="Claridad">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Clásico de Office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dad">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2175</TotalTime>
  <Words>3718</Words>
  <Application>Microsoft Office PowerPoint</Application>
  <PresentationFormat>Presentación en pantalla (4:3)</PresentationFormat>
  <Paragraphs>796</Paragraphs>
  <Slides>70</Slides>
  <Notes>0</Notes>
  <HiddenSlides>0</HiddenSlides>
  <MMClips>0</MMClips>
  <ScaleCrop>false</ScaleCrop>
  <HeadingPairs>
    <vt:vector size="8" baseType="variant">
      <vt:variant>
        <vt:lpstr>Fuentes usadas</vt:lpstr>
      </vt:variant>
      <vt:variant>
        <vt:i4>7</vt:i4>
      </vt:variant>
      <vt:variant>
        <vt:lpstr>Tema</vt:lpstr>
      </vt:variant>
      <vt:variant>
        <vt:i4>1</vt:i4>
      </vt:variant>
      <vt:variant>
        <vt:lpstr>Servidores OLE incrustados</vt:lpstr>
      </vt:variant>
      <vt:variant>
        <vt:i4>1</vt:i4>
      </vt:variant>
      <vt:variant>
        <vt:lpstr>Títulos de diapositiva</vt:lpstr>
      </vt:variant>
      <vt:variant>
        <vt:i4>70</vt:i4>
      </vt:variant>
    </vt:vector>
  </HeadingPairs>
  <TitlesOfParts>
    <vt:vector size="79" baseType="lpstr">
      <vt:lpstr>Arial</vt:lpstr>
      <vt:lpstr>Calibri</vt:lpstr>
      <vt:lpstr>Courier New</vt:lpstr>
      <vt:lpstr>Symbol</vt:lpstr>
      <vt:lpstr>Tahoma</vt:lpstr>
      <vt:lpstr>Times New Roman</vt:lpstr>
      <vt:lpstr>Wingdings</vt:lpstr>
      <vt:lpstr>Claridad</vt:lpstr>
      <vt:lpstr>Equation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Javier García Gutiérrez</dc:creator>
  <cp:lastModifiedBy>Javier García Gutiérrez</cp:lastModifiedBy>
  <cp:revision>66</cp:revision>
  <dcterms:created xsi:type="dcterms:W3CDTF">2017-10-15T18:04:55Z</dcterms:created>
  <dcterms:modified xsi:type="dcterms:W3CDTF">2017-10-20T17:03:36Z</dcterms:modified>
</cp:coreProperties>
</file>