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slides/slide120.xml" ContentType="application/vnd.openxmlformats-officedocument.presentationml.slide+xml"/>
  <Override PartName="/ppt/slides/slide121.xml" ContentType="application/vnd.openxmlformats-officedocument.presentationml.slide+xml"/>
  <Override PartName="/ppt/slides/slide122.xml" ContentType="application/vnd.openxmlformats-officedocument.presentationml.slide+xml"/>
  <Override PartName="/ppt/slides/slide123.xml" ContentType="application/vnd.openxmlformats-officedocument.presentationml.slide+xml"/>
  <Override PartName="/ppt/slides/slide124.xml" ContentType="application/vnd.openxmlformats-officedocument.presentationml.slide+xml"/>
  <Override PartName="/ppt/slides/slide125.xml" ContentType="application/vnd.openxmlformats-officedocument.presentationml.slide+xml"/>
  <Override PartName="/ppt/slides/slide126.xml" ContentType="application/vnd.openxmlformats-officedocument.presentationml.slide+xml"/>
  <Override PartName="/ppt/slides/slide127.xml" ContentType="application/vnd.openxmlformats-officedocument.presentationml.slide+xml"/>
  <Override PartName="/ppt/slides/slide128.xml" ContentType="application/vnd.openxmlformats-officedocument.presentationml.slide+xml"/>
  <Override PartName="/ppt/slides/slide129.xml" ContentType="application/vnd.openxmlformats-officedocument.presentationml.slide+xml"/>
  <Override PartName="/ppt/slides/slide130.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handoutMasterIdLst>
    <p:handoutMasterId r:id="rId132"/>
  </p:handoutMasterIdLst>
  <p:sldIdLst>
    <p:sldId id="256" r:id="rId2"/>
    <p:sldId id="257" r:id="rId3"/>
    <p:sldId id="258" r:id="rId4"/>
    <p:sldId id="413" r:id="rId5"/>
    <p:sldId id="259" r:id="rId6"/>
    <p:sldId id="260" r:id="rId7"/>
    <p:sldId id="261" r:id="rId8"/>
    <p:sldId id="262" r:id="rId9"/>
    <p:sldId id="397" r:id="rId10"/>
    <p:sldId id="398" r:id="rId11"/>
    <p:sldId id="399" r:id="rId12"/>
    <p:sldId id="400" r:id="rId13"/>
    <p:sldId id="401" r:id="rId14"/>
    <p:sldId id="402" r:id="rId15"/>
    <p:sldId id="403" r:id="rId16"/>
    <p:sldId id="414" r:id="rId17"/>
    <p:sldId id="404" r:id="rId18"/>
    <p:sldId id="405" r:id="rId19"/>
    <p:sldId id="406" r:id="rId20"/>
    <p:sldId id="407" r:id="rId21"/>
    <p:sldId id="415" r:id="rId22"/>
    <p:sldId id="287" r:id="rId23"/>
    <p:sldId id="286" r:id="rId24"/>
    <p:sldId id="288" r:id="rId25"/>
    <p:sldId id="289" r:id="rId26"/>
    <p:sldId id="290" r:id="rId27"/>
    <p:sldId id="291" r:id="rId28"/>
    <p:sldId id="292" r:id="rId29"/>
    <p:sldId id="293" r:id="rId30"/>
    <p:sldId id="294" r:id="rId31"/>
    <p:sldId id="295" r:id="rId32"/>
    <p:sldId id="296" r:id="rId33"/>
    <p:sldId id="297" r:id="rId34"/>
    <p:sldId id="299" r:id="rId35"/>
    <p:sldId id="300" r:id="rId36"/>
    <p:sldId id="301" r:id="rId37"/>
    <p:sldId id="302" r:id="rId38"/>
    <p:sldId id="303" r:id="rId39"/>
    <p:sldId id="304" r:id="rId40"/>
    <p:sldId id="305" r:id="rId41"/>
    <p:sldId id="306" r:id="rId42"/>
    <p:sldId id="307" r:id="rId43"/>
    <p:sldId id="310" r:id="rId44"/>
    <p:sldId id="308" r:id="rId45"/>
    <p:sldId id="309" r:id="rId46"/>
    <p:sldId id="311" r:id="rId47"/>
    <p:sldId id="312" r:id="rId48"/>
    <p:sldId id="313" r:id="rId49"/>
    <p:sldId id="314" r:id="rId50"/>
    <p:sldId id="315" r:id="rId51"/>
    <p:sldId id="316" r:id="rId52"/>
    <p:sldId id="317" r:id="rId53"/>
    <p:sldId id="319" r:id="rId54"/>
    <p:sldId id="416" r:id="rId55"/>
    <p:sldId id="325" r:id="rId56"/>
    <p:sldId id="326" r:id="rId57"/>
    <p:sldId id="327" r:id="rId58"/>
    <p:sldId id="328" r:id="rId59"/>
    <p:sldId id="329" r:id="rId60"/>
    <p:sldId id="330" r:id="rId61"/>
    <p:sldId id="331" r:id="rId62"/>
    <p:sldId id="332" r:id="rId63"/>
    <p:sldId id="333" r:id="rId64"/>
    <p:sldId id="334" r:id="rId65"/>
    <p:sldId id="335" r:id="rId66"/>
    <p:sldId id="336" r:id="rId67"/>
    <p:sldId id="338" r:id="rId68"/>
    <p:sldId id="337" r:id="rId69"/>
    <p:sldId id="339" r:id="rId70"/>
    <p:sldId id="340" r:id="rId71"/>
    <p:sldId id="341" r:id="rId72"/>
    <p:sldId id="342" r:id="rId73"/>
    <p:sldId id="343" r:id="rId74"/>
    <p:sldId id="344" r:id="rId75"/>
    <p:sldId id="345" r:id="rId76"/>
    <p:sldId id="346" r:id="rId77"/>
    <p:sldId id="348" r:id="rId78"/>
    <p:sldId id="349" r:id="rId79"/>
    <p:sldId id="350" r:id="rId80"/>
    <p:sldId id="351" r:id="rId81"/>
    <p:sldId id="352" r:id="rId82"/>
    <p:sldId id="353" r:id="rId83"/>
    <p:sldId id="354" r:id="rId84"/>
    <p:sldId id="355" r:id="rId85"/>
    <p:sldId id="322" r:id="rId86"/>
    <p:sldId id="417" r:id="rId87"/>
    <p:sldId id="356" r:id="rId88"/>
    <p:sldId id="357" r:id="rId89"/>
    <p:sldId id="358" r:id="rId90"/>
    <p:sldId id="359" r:id="rId91"/>
    <p:sldId id="360" r:id="rId92"/>
    <p:sldId id="361" r:id="rId93"/>
    <p:sldId id="362" r:id="rId94"/>
    <p:sldId id="363" r:id="rId95"/>
    <p:sldId id="364" r:id="rId96"/>
    <p:sldId id="365" r:id="rId97"/>
    <p:sldId id="366" r:id="rId98"/>
    <p:sldId id="367" r:id="rId99"/>
    <p:sldId id="368" r:id="rId100"/>
    <p:sldId id="369" r:id="rId101"/>
    <p:sldId id="370" r:id="rId102"/>
    <p:sldId id="371" r:id="rId103"/>
    <p:sldId id="372" r:id="rId104"/>
    <p:sldId id="373" r:id="rId105"/>
    <p:sldId id="374" r:id="rId106"/>
    <p:sldId id="375" r:id="rId107"/>
    <p:sldId id="324" r:id="rId108"/>
    <p:sldId id="418" r:id="rId109"/>
    <p:sldId id="376" r:id="rId110"/>
    <p:sldId id="377" r:id="rId111"/>
    <p:sldId id="378" r:id="rId112"/>
    <p:sldId id="381" r:id="rId113"/>
    <p:sldId id="380" r:id="rId114"/>
    <p:sldId id="379" r:id="rId115"/>
    <p:sldId id="382" r:id="rId116"/>
    <p:sldId id="383" r:id="rId117"/>
    <p:sldId id="384" r:id="rId118"/>
    <p:sldId id="385" r:id="rId119"/>
    <p:sldId id="387" r:id="rId120"/>
    <p:sldId id="386" r:id="rId121"/>
    <p:sldId id="388" r:id="rId122"/>
    <p:sldId id="389" r:id="rId123"/>
    <p:sldId id="390" r:id="rId124"/>
    <p:sldId id="391" r:id="rId125"/>
    <p:sldId id="392" r:id="rId126"/>
    <p:sldId id="393" r:id="rId127"/>
    <p:sldId id="394" r:id="rId128"/>
    <p:sldId id="395" r:id="rId129"/>
    <p:sldId id="396" r:id="rId130"/>
    <p:sldId id="323" r:id="rId131"/>
  </p:sldIdLst>
  <p:sldSz cx="9144000" cy="6858000" type="screen4x3"/>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338" autoAdjust="0"/>
    <p:restoredTop sz="94679" autoAdjust="0"/>
  </p:normalViewPr>
  <p:slideViewPr>
    <p:cSldViewPr>
      <p:cViewPr varScale="1">
        <p:scale>
          <a:sx n="84" d="100"/>
          <a:sy n="84" d="100"/>
        </p:scale>
        <p:origin x="1470" y="78"/>
      </p:cViewPr>
      <p:guideLst>
        <p:guide orient="horz" pos="2160"/>
        <p:guide pos="2880"/>
      </p:guideLst>
    </p:cSldViewPr>
  </p:slideViewPr>
  <p:notesTextViewPr>
    <p:cViewPr>
      <p:scale>
        <a:sx n="1" d="1"/>
        <a:sy n="1" d="1"/>
      </p:scale>
      <p:origin x="0" y="0"/>
    </p:cViewPr>
  </p:notesTextViewPr>
  <p:notesViewPr>
    <p:cSldViewPr>
      <p:cViewPr varScale="1">
        <p:scale>
          <a:sx n="53" d="100"/>
          <a:sy n="53" d="100"/>
        </p:scale>
        <p:origin x="-2856" y="-90"/>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17" Type="http://schemas.openxmlformats.org/officeDocument/2006/relationships/slide" Target="slides/slide116.xml"/><Relationship Id="rId21" Type="http://schemas.openxmlformats.org/officeDocument/2006/relationships/slide" Target="slides/slide20.xml"/><Relationship Id="rId42" Type="http://schemas.openxmlformats.org/officeDocument/2006/relationships/slide" Target="slides/slide41.xml"/><Relationship Id="rId63" Type="http://schemas.openxmlformats.org/officeDocument/2006/relationships/slide" Target="slides/slide62.xml"/><Relationship Id="rId84" Type="http://schemas.openxmlformats.org/officeDocument/2006/relationships/slide" Target="slides/slide83.xml"/><Relationship Id="rId16" Type="http://schemas.openxmlformats.org/officeDocument/2006/relationships/slide" Target="slides/slide15.xml"/><Relationship Id="rId107" Type="http://schemas.openxmlformats.org/officeDocument/2006/relationships/slide" Target="slides/slide106.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102" Type="http://schemas.openxmlformats.org/officeDocument/2006/relationships/slide" Target="slides/slide101.xml"/><Relationship Id="rId123" Type="http://schemas.openxmlformats.org/officeDocument/2006/relationships/slide" Target="slides/slide122.xml"/><Relationship Id="rId128" Type="http://schemas.openxmlformats.org/officeDocument/2006/relationships/slide" Target="slides/slide127.xml"/><Relationship Id="rId5" Type="http://schemas.openxmlformats.org/officeDocument/2006/relationships/slide" Target="slides/slide4.xml"/><Relationship Id="rId90" Type="http://schemas.openxmlformats.org/officeDocument/2006/relationships/slide" Target="slides/slide89.xml"/><Relationship Id="rId95" Type="http://schemas.openxmlformats.org/officeDocument/2006/relationships/slide" Target="slides/slide94.xml"/><Relationship Id="rId22" Type="http://schemas.openxmlformats.org/officeDocument/2006/relationships/slide" Target="slides/slide21.xml"/><Relationship Id="rId27" Type="http://schemas.openxmlformats.org/officeDocument/2006/relationships/slide" Target="slides/slide26.xml"/><Relationship Id="rId43" Type="http://schemas.openxmlformats.org/officeDocument/2006/relationships/slide" Target="slides/slide42.xml"/><Relationship Id="rId48" Type="http://schemas.openxmlformats.org/officeDocument/2006/relationships/slide" Target="slides/slide47.xml"/><Relationship Id="rId64" Type="http://schemas.openxmlformats.org/officeDocument/2006/relationships/slide" Target="slides/slide63.xml"/><Relationship Id="rId69" Type="http://schemas.openxmlformats.org/officeDocument/2006/relationships/slide" Target="slides/slide68.xml"/><Relationship Id="rId113" Type="http://schemas.openxmlformats.org/officeDocument/2006/relationships/slide" Target="slides/slide112.xml"/><Relationship Id="rId118" Type="http://schemas.openxmlformats.org/officeDocument/2006/relationships/slide" Target="slides/slide117.xml"/><Relationship Id="rId134" Type="http://schemas.openxmlformats.org/officeDocument/2006/relationships/viewProps" Target="viewProps.xml"/><Relationship Id="rId80" Type="http://schemas.openxmlformats.org/officeDocument/2006/relationships/slide" Target="slides/slide79.xml"/><Relationship Id="rId85" Type="http://schemas.openxmlformats.org/officeDocument/2006/relationships/slide" Target="slides/slide84.xml"/><Relationship Id="rId12" Type="http://schemas.openxmlformats.org/officeDocument/2006/relationships/slide" Target="slides/slide11.xml"/><Relationship Id="rId17" Type="http://schemas.openxmlformats.org/officeDocument/2006/relationships/slide" Target="slides/slide16.xml"/><Relationship Id="rId33" Type="http://schemas.openxmlformats.org/officeDocument/2006/relationships/slide" Target="slides/slide32.xml"/><Relationship Id="rId38" Type="http://schemas.openxmlformats.org/officeDocument/2006/relationships/slide" Target="slides/slide37.xml"/><Relationship Id="rId59" Type="http://schemas.openxmlformats.org/officeDocument/2006/relationships/slide" Target="slides/slide58.xml"/><Relationship Id="rId103" Type="http://schemas.openxmlformats.org/officeDocument/2006/relationships/slide" Target="slides/slide102.xml"/><Relationship Id="rId108" Type="http://schemas.openxmlformats.org/officeDocument/2006/relationships/slide" Target="slides/slide107.xml"/><Relationship Id="rId124" Type="http://schemas.openxmlformats.org/officeDocument/2006/relationships/slide" Target="slides/slide123.xml"/><Relationship Id="rId129" Type="http://schemas.openxmlformats.org/officeDocument/2006/relationships/slide" Target="slides/slide128.xml"/><Relationship Id="rId54" Type="http://schemas.openxmlformats.org/officeDocument/2006/relationships/slide" Target="slides/slide53.xml"/><Relationship Id="rId70" Type="http://schemas.openxmlformats.org/officeDocument/2006/relationships/slide" Target="slides/slide69.xml"/><Relationship Id="rId75" Type="http://schemas.openxmlformats.org/officeDocument/2006/relationships/slide" Target="slides/slide74.xml"/><Relationship Id="rId91" Type="http://schemas.openxmlformats.org/officeDocument/2006/relationships/slide" Target="slides/slide90.xml"/><Relationship Id="rId96" Type="http://schemas.openxmlformats.org/officeDocument/2006/relationships/slide" Target="slides/slide95.xml"/><Relationship Id="rId1" Type="http://schemas.openxmlformats.org/officeDocument/2006/relationships/slideMaster" Target="slideMasters/slideMaster1.xml"/><Relationship Id="rId6" Type="http://schemas.openxmlformats.org/officeDocument/2006/relationships/slide" Target="slides/slide5.xml"/><Relationship Id="rId23" Type="http://schemas.openxmlformats.org/officeDocument/2006/relationships/slide" Target="slides/slide22.xml"/><Relationship Id="rId28" Type="http://schemas.openxmlformats.org/officeDocument/2006/relationships/slide" Target="slides/slide27.xml"/><Relationship Id="rId49" Type="http://schemas.openxmlformats.org/officeDocument/2006/relationships/slide" Target="slides/slide48.xml"/><Relationship Id="rId114" Type="http://schemas.openxmlformats.org/officeDocument/2006/relationships/slide" Target="slides/slide113.xml"/><Relationship Id="rId119" Type="http://schemas.openxmlformats.org/officeDocument/2006/relationships/slide" Target="slides/slide118.xml"/><Relationship Id="rId44" Type="http://schemas.openxmlformats.org/officeDocument/2006/relationships/slide" Target="slides/slide43.xml"/><Relationship Id="rId60" Type="http://schemas.openxmlformats.org/officeDocument/2006/relationships/slide" Target="slides/slide59.xml"/><Relationship Id="rId65" Type="http://schemas.openxmlformats.org/officeDocument/2006/relationships/slide" Target="slides/slide64.xml"/><Relationship Id="rId81" Type="http://schemas.openxmlformats.org/officeDocument/2006/relationships/slide" Target="slides/slide80.xml"/><Relationship Id="rId86" Type="http://schemas.openxmlformats.org/officeDocument/2006/relationships/slide" Target="slides/slide85.xml"/><Relationship Id="rId130" Type="http://schemas.openxmlformats.org/officeDocument/2006/relationships/slide" Target="slides/slide129.xml"/><Relationship Id="rId135" Type="http://schemas.openxmlformats.org/officeDocument/2006/relationships/theme" Target="theme/theme1.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slide" Target="slides/slide10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120" Type="http://schemas.openxmlformats.org/officeDocument/2006/relationships/slide" Target="slides/slide119.xml"/><Relationship Id="rId125" Type="http://schemas.openxmlformats.org/officeDocument/2006/relationships/slide" Target="slides/slide124.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slide" Target="slides/slide109.xml"/><Relationship Id="rId115" Type="http://schemas.openxmlformats.org/officeDocument/2006/relationships/slide" Target="slides/slide114.xml"/><Relationship Id="rId131" Type="http://schemas.openxmlformats.org/officeDocument/2006/relationships/slide" Target="slides/slide130.xml"/><Relationship Id="rId136" Type="http://schemas.openxmlformats.org/officeDocument/2006/relationships/tableStyles" Target="tableStyles.xml"/><Relationship Id="rId61" Type="http://schemas.openxmlformats.org/officeDocument/2006/relationships/slide" Target="slides/slide60.xml"/><Relationship Id="rId82" Type="http://schemas.openxmlformats.org/officeDocument/2006/relationships/slide" Target="slides/slide81.xml"/><Relationship Id="rId19" Type="http://schemas.openxmlformats.org/officeDocument/2006/relationships/slide" Target="slides/slide18.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126" Type="http://schemas.openxmlformats.org/officeDocument/2006/relationships/slide" Target="slides/slide125.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93" Type="http://schemas.openxmlformats.org/officeDocument/2006/relationships/slide" Target="slides/slide92.xml"/><Relationship Id="rId98" Type="http://schemas.openxmlformats.org/officeDocument/2006/relationships/slide" Target="slides/slide97.xml"/><Relationship Id="rId121" Type="http://schemas.openxmlformats.org/officeDocument/2006/relationships/slide" Target="slides/slide120.xml"/><Relationship Id="rId3" Type="http://schemas.openxmlformats.org/officeDocument/2006/relationships/slide" Target="slides/slide2.xml"/><Relationship Id="rId25" Type="http://schemas.openxmlformats.org/officeDocument/2006/relationships/slide" Target="slides/slide24.xml"/><Relationship Id="rId46" Type="http://schemas.openxmlformats.org/officeDocument/2006/relationships/slide" Target="slides/slide45.xml"/><Relationship Id="rId67" Type="http://schemas.openxmlformats.org/officeDocument/2006/relationships/slide" Target="slides/slide66.xml"/><Relationship Id="rId116" Type="http://schemas.openxmlformats.org/officeDocument/2006/relationships/slide" Target="slides/slide115.xml"/><Relationship Id="rId20" Type="http://schemas.openxmlformats.org/officeDocument/2006/relationships/slide" Target="slides/slide19.xml"/><Relationship Id="rId41" Type="http://schemas.openxmlformats.org/officeDocument/2006/relationships/slide" Target="slides/slide40.xml"/><Relationship Id="rId62" Type="http://schemas.openxmlformats.org/officeDocument/2006/relationships/slide" Target="slides/slide61.xml"/><Relationship Id="rId83" Type="http://schemas.openxmlformats.org/officeDocument/2006/relationships/slide" Target="slides/slide82.xml"/><Relationship Id="rId88" Type="http://schemas.openxmlformats.org/officeDocument/2006/relationships/slide" Target="slides/slide87.xml"/><Relationship Id="rId111" Type="http://schemas.openxmlformats.org/officeDocument/2006/relationships/slide" Target="slides/slide110.xml"/><Relationship Id="rId132" Type="http://schemas.openxmlformats.org/officeDocument/2006/relationships/handoutMaster" Target="handoutMasters/handoutMaster1.xml"/><Relationship Id="rId15" Type="http://schemas.openxmlformats.org/officeDocument/2006/relationships/slide" Target="slides/slide14.xml"/><Relationship Id="rId36" Type="http://schemas.openxmlformats.org/officeDocument/2006/relationships/slide" Target="slides/slide35.xml"/><Relationship Id="rId57" Type="http://schemas.openxmlformats.org/officeDocument/2006/relationships/slide" Target="slides/slide56.xml"/><Relationship Id="rId106" Type="http://schemas.openxmlformats.org/officeDocument/2006/relationships/slide" Target="slides/slide105.xml"/><Relationship Id="rId127" Type="http://schemas.openxmlformats.org/officeDocument/2006/relationships/slide" Target="slides/slide126.xml"/><Relationship Id="rId10" Type="http://schemas.openxmlformats.org/officeDocument/2006/relationships/slide" Target="slides/slide9.xml"/><Relationship Id="rId31" Type="http://schemas.openxmlformats.org/officeDocument/2006/relationships/slide" Target="slides/slide30.xml"/><Relationship Id="rId52" Type="http://schemas.openxmlformats.org/officeDocument/2006/relationships/slide" Target="slides/slide51.xml"/><Relationship Id="rId73" Type="http://schemas.openxmlformats.org/officeDocument/2006/relationships/slide" Target="slides/slide72.xml"/><Relationship Id="rId78" Type="http://schemas.openxmlformats.org/officeDocument/2006/relationships/slide" Target="slides/slide77.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122" Type="http://schemas.openxmlformats.org/officeDocument/2006/relationships/slide" Target="slides/slide121.xml"/><Relationship Id="rId4" Type="http://schemas.openxmlformats.org/officeDocument/2006/relationships/slide" Target="slides/slide3.xml"/><Relationship Id="rId9" Type="http://schemas.openxmlformats.org/officeDocument/2006/relationships/slide" Target="slides/slide8.xml"/><Relationship Id="rId26" Type="http://schemas.openxmlformats.org/officeDocument/2006/relationships/slide" Target="slides/slide25.xml"/><Relationship Id="rId47" Type="http://schemas.openxmlformats.org/officeDocument/2006/relationships/slide" Target="slides/slide46.xml"/><Relationship Id="rId68" Type="http://schemas.openxmlformats.org/officeDocument/2006/relationships/slide" Target="slides/slide67.xml"/><Relationship Id="rId89" Type="http://schemas.openxmlformats.org/officeDocument/2006/relationships/slide" Target="slides/slide88.xml"/><Relationship Id="rId112" Type="http://schemas.openxmlformats.org/officeDocument/2006/relationships/slide" Target="slides/slide111.xml"/><Relationship Id="rId133"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EF66C32-947E-4810-823A-B38C4319A5FF}" type="doc">
      <dgm:prSet loTypeId="urn:microsoft.com/office/officeart/2005/8/layout/hList1" loCatId="list" qsTypeId="urn:microsoft.com/office/officeart/2005/8/quickstyle/simple1" qsCatId="simple" csTypeId="urn:microsoft.com/office/officeart/2005/8/colors/accent1_2" csCatId="accent1" phldr="1"/>
      <dgm:spPr/>
      <dgm:t>
        <a:bodyPr/>
        <a:lstStyle/>
        <a:p>
          <a:endParaRPr lang="es-MX"/>
        </a:p>
      </dgm:t>
    </dgm:pt>
    <dgm:pt modelId="{1C231AB3-8D10-4671-BB1C-452F5E25A477}">
      <dgm:prSet phldrT="[Texto]" custT="1"/>
      <dgm:spPr/>
      <dgm:t>
        <a:bodyPr/>
        <a:lstStyle/>
        <a:p>
          <a:r>
            <a:rPr lang="es-MX" sz="1600" dirty="0" smtClean="0">
              <a:latin typeface="Tahoma" pitchFamily="34" charset="0"/>
              <a:ea typeface="Tahoma" pitchFamily="34" charset="0"/>
              <a:cs typeface="Tahoma" pitchFamily="34" charset="0"/>
            </a:rPr>
            <a:t>Mecánica Estadística</a:t>
          </a:r>
          <a:endParaRPr lang="es-MX" sz="1600" dirty="0">
            <a:latin typeface="Tahoma" pitchFamily="34" charset="0"/>
            <a:ea typeface="Tahoma" pitchFamily="34" charset="0"/>
            <a:cs typeface="Tahoma" pitchFamily="34" charset="0"/>
          </a:endParaRPr>
        </a:p>
      </dgm:t>
    </dgm:pt>
    <dgm:pt modelId="{0E9EDFD8-514A-4085-ABAE-8A2457FC8419}" type="parTrans" cxnId="{ED2904F4-9A82-49BE-A9D3-FDCD3B052FBB}">
      <dgm:prSet/>
      <dgm:spPr/>
      <dgm:t>
        <a:bodyPr/>
        <a:lstStyle/>
        <a:p>
          <a:endParaRPr lang="es-MX" sz="1600">
            <a:latin typeface="Tahoma" pitchFamily="34" charset="0"/>
            <a:ea typeface="Tahoma" pitchFamily="34" charset="0"/>
            <a:cs typeface="Tahoma" pitchFamily="34" charset="0"/>
          </a:endParaRPr>
        </a:p>
      </dgm:t>
    </dgm:pt>
    <dgm:pt modelId="{6DCEBF3B-198E-4E8E-A8A0-46C35FBCE926}" type="sibTrans" cxnId="{ED2904F4-9A82-49BE-A9D3-FDCD3B052FBB}">
      <dgm:prSet/>
      <dgm:spPr/>
      <dgm:t>
        <a:bodyPr/>
        <a:lstStyle/>
        <a:p>
          <a:endParaRPr lang="es-MX" sz="1600">
            <a:latin typeface="Tahoma" pitchFamily="34" charset="0"/>
            <a:ea typeface="Tahoma" pitchFamily="34" charset="0"/>
            <a:cs typeface="Tahoma" pitchFamily="34" charset="0"/>
          </a:endParaRPr>
        </a:p>
      </dgm:t>
    </dgm:pt>
    <dgm:pt modelId="{67DFAF90-039B-42AB-9FF4-FF06A4BEBC8B}">
      <dgm:prSet phldrT="[Texto]" custT="1"/>
      <dgm:spPr/>
      <dgm:t>
        <a:bodyPr/>
        <a:lstStyle/>
        <a:p>
          <a:pPr marL="365125" indent="0"/>
          <a:r>
            <a:rPr lang="es-MX" sz="1600" dirty="0" smtClean="0">
              <a:latin typeface="Tahoma" pitchFamily="34" charset="0"/>
              <a:ea typeface="Tahoma" pitchFamily="34" charset="0"/>
              <a:cs typeface="Tahoma" pitchFamily="34" charset="0"/>
            </a:rPr>
            <a:t> Energía</a:t>
          </a:r>
          <a:endParaRPr lang="es-MX" sz="1600" dirty="0">
            <a:latin typeface="Tahoma" pitchFamily="34" charset="0"/>
            <a:ea typeface="Tahoma" pitchFamily="34" charset="0"/>
            <a:cs typeface="Tahoma" pitchFamily="34" charset="0"/>
          </a:endParaRPr>
        </a:p>
      </dgm:t>
    </dgm:pt>
    <dgm:pt modelId="{9E50BEBC-A4B8-4EB5-B403-FEC058C3F8DB}" type="parTrans" cxnId="{8E1B740A-15F0-4A2A-8282-3139A27F6AFD}">
      <dgm:prSet/>
      <dgm:spPr/>
      <dgm:t>
        <a:bodyPr/>
        <a:lstStyle/>
        <a:p>
          <a:endParaRPr lang="es-MX" sz="1600">
            <a:latin typeface="Tahoma" pitchFamily="34" charset="0"/>
            <a:ea typeface="Tahoma" pitchFamily="34" charset="0"/>
            <a:cs typeface="Tahoma" pitchFamily="34" charset="0"/>
          </a:endParaRPr>
        </a:p>
      </dgm:t>
    </dgm:pt>
    <dgm:pt modelId="{61554970-2357-4CDB-98F5-DE442EC00CBF}" type="sibTrans" cxnId="{8E1B740A-15F0-4A2A-8282-3139A27F6AFD}">
      <dgm:prSet/>
      <dgm:spPr/>
      <dgm:t>
        <a:bodyPr/>
        <a:lstStyle/>
        <a:p>
          <a:endParaRPr lang="es-MX" sz="1600">
            <a:latin typeface="Tahoma" pitchFamily="34" charset="0"/>
            <a:ea typeface="Tahoma" pitchFamily="34" charset="0"/>
            <a:cs typeface="Tahoma" pitchFamily="34" charset="0"/>
          </a:endParaRPr>
        </a:p>
      </dgm:t>
    </dgm:pt>
    <dgm:pt modelId="{C50CCB34-601C-4E63-ADCE-05422F5A5CB2}">
      <dgm:prSet phldrT="[Texto]" custT="1"/>
      <dgm:spPr/>
      <dgm:t>
        <a:bodyPr/>
        <a:lstStyle/>
        <a:p>
          <a:pPr marL="365125" indent="0"/>
          <a:r>
            <a:rPr lang="es-MX" sz="1600" dirty="0" smtClean="0">
              <a:latin typeface="Tahoma" pitchFamily="34" charset="0"/>
              <a:ea typeface="Tahoma" pitchFamily="34" charset="0"/>
              <a:cs typeface="Tahoma" pitchFamily="34" charset="0"/>
            </a:rPr>
            <a:t> Estados del sistema</a:t>
          </a:r>
          <a:endParaRPr lang="es-MX" sz="1600" dirty="0">
            <a:latin typeface="Tahoma" pitchFamily="34" charset="0"/>
            <a:ea typeface="Tahoma" pitchFamily="34" charset="0"/>
            <a:cs typeface="Tahoma" pitchFamily="34" charset="0"/>
          </a:endParaRPr>
        </a:p>
      </dgm:t>
    </dgm:pt>
    <dgm:pt modelId="{6C6505F3-A509-48D5-8B95-8E4C01123C1F}" type="parTrans" cxnId="{868B359A-45BA-4B48-B493-983E82A3D1DA}">
      <dgm:prSet/>
      <dgm:spPr/>
      <dgm:t>
        <a:bodyPr/>
        <a:lstStyle/>
        <a:p>
          <a:endParaRPr lang="es-MX" sz="1600">
            <a:latin typeface="Tahoma" pitchFamily="34" charset="0"/>
            <a:ea typeface="Tahoma" pitchFamily="34" charset="0"/>
            <a:cs typeface="Tahoma" pitchFamily="34" charset="0"/>
          </a:endParaRPr>
        </a:p>
      </dgm:t>
    </dgm:pt>
    <dgm:pt modelId="{CFA59ABC-D057-4BE2-B425-9962BAE3A32A}" type="sibTrans" cxnId="{868B359A-45BA-4B48-B493-983E82A3D1DA}">
      <dgm:prSet/>
      <dgm:spPr/>
      <dgm:t>
        <a:bodyPr/>
        <a:lstStyle/>
        <a:p>
          <a:endParaRPr lang="es-MX" sz="1600">
            <a:latin typeface="Tahoma" pitchFamily="34" charset="0"/>
            <a:ea typeface="Tahoma" pitchFamily="34" charset="0"/>
            <a:cs typeface="Tahoma" pitchFamily="34" charset="0"/>
          </a:endParaRPr>
        </a:p>
      </dgm:t>
    </dgm:pt>
    <dgm:pt modelId="{3FE466D9-442E-4997-A5DF-FD08EDDD228E}">
      <dgm:prSet phldrT="[Texto]" custT="1"/>
      <dgm:spPr/>
      <dgm:t>
        <a:bodyPr/>
        <a:lstStyle/>
        <a:p>
          <a:r>
            <a:rPr lang="es-MX" sz="1600" dirty="0" smtClean="0">
              <a:latin typeface="Tahoma" pitchFamily="34" charset="0"/>
              <a:ea typeface="Tahoma" pitchFamily="34" charset="0"/>
              <a:cs typeface="Tahoma" pitchFamily="34" charset="0"/>
            </a:rPr>
            <a:t>Optimización Combinatoria</a:t>
          </a:r>
          <a:endParaRPr lang="es-MX" sz="1600" dirty="0">
            <a:latin typeface="Tahoma" pitchFamily="34" charset="0"/>
            <a:ea typeface="Tahoma" pitchFamily="34" charset="0"/>
            <a:cs typeface="Tahoma" pitchFamily="34" charset="0"/>
          </a:endParaRPr>
        </a:p>
      </dgm:t>
    </dgm:pt>
    <dgm:pt modelId="{6F3B1806-DD86-4852-8FDE-EC178F7987D1}" type="parTrans" cxnId="{C66EC8BF-4D0F-46B5-9FC5-5383F0A98CE9}">
      <dgm:prSet/>
      <dgm:spPr/>
      <dgm:t>
        <a:bodyPr/>
        <a:lstStyle/>
        <a:p>
          <a:endParaRPr lang="es-MX" sz="1600">
            <a:latin typeface="Tahoma" pitchFamily="34" charset="0"/>
            <a:ea typeface="Tahoma" pitchFamily="34" charset="0"/>
            <a:cs typeface="Tahoma" pitchFamily="34" charset="0"/>
          </a:endParaRPr>
        </a:p>
      </dgm:t>
    </dgm:pt>
    <dgm:pt modelId="{129F9FF8-E7FB-4E27-8C0F-5B69266E0E24}" type="sibTrans" cxnId="{C66EC8BF-4D0F-46B5-9FC5-5383F0A98CE9}">
      <dgm:prSet/>
      <dgm:spPr/>
      <dgm:t>
        <a:bodyPr/>
        <a:lstStyle/>
        <a:p>
          <a:endParaRPr lang="es-MX" sz="1600">
            <a:latin typeface="Tahoma" pitchFamily="34" charset="0"/>
            <a:ea typeface="Tahoma" pitchFamily="34" charset="0"/>
            <a:cs typeface="Tahoma" pitchFamily="34" charset="0"/>
          </a:endParaRPr>
        </a:p>
      </dgm:t>
    </dgm:pt>
    <dgm:pt modelId="{4AE5C6A2-1262-460F-8E3C-8EC696941922}">
      <dgm:prSet phldrT="[Texto]" custT="1"/>
      <dgm:spPr/>
      <dgm:t>
        <a:bodyPr/>
        <a:lstStyle/>
        <a:p>
          <a:pPr marL="365125" indent="0"/>
          <a:r>
            <a:rPr lang="es-MX" sz="1600" dirty="0" smtClean="0">
              <a:latin typeface="Tahoma" pitchFamily="34" charset="0"/>
              <a:ea typeface="Tahoma" pitchFamily="34" charset="0"/>
              <a:cs typeface="Tahoma" pitchFamily="34" charset="0"/>
            </a:rPr>
            <a:t> Función de costo</a:t>
          </a:r>
          <a:endParaRPr lang="es-MX" sz="1600" dirty="0">
            <a:latin typeface="Tahoma" pitchFamily="34" charset="0"/>
            <a:ea typeface="Tahoma" pitchFamily="34" charset="0"/>
            <a:cs typeface="Tahoma" pitchFamily="34" charset="0"/>
          </a:endParaRPr>
        </a:p>
      </dgm:t>
    </dgm:pt>
    <dgm:pt modelId="{74EBC237-DAA5-496B-9333-42CBE57E0CDD}" type="parTrans" cxnId="{F50FBE60-E2C8-4145-81F8-72388BC83CB0}">
      <dgm:prSet/>
      <dgm:spPr/>
      <dgm:t>
        <a:bodyPr/>
        <a:lstStyle/>
        <a:p>
          <a:endParaRPr lang="es-MX" sz="1600">
            <a:latin typeface="Tahoma" pitchFamily="34" charset="0"/>
            <a:ea typeface="Tahoma" pitchFamily="34" charset="0"/>
            <a:cs typeface="Tahoma" pitchFamily="34" charset="0"/>
          </a:endParaRPr>
        </a:p>
      </dgm:t>
    </dgm:pt>
    <dgm:pt modelId="{A053304D-9FA9-45C0-A004-B50D360AE24F}" type="sibTrans" cxnId="{F50FBE60-E2C8-4145-81F8-72388BC83CB0}">
      <dgm:prSet/>
      <dgm:spPr/>
      <dgm:t>
        <a:bodyPr/>
        <a:lstStyle/>
        <a:p>
          <a:endParaRPr lang="es-MX" sz="1600">
            <a:latin typeface="Tahoma" pitchFamily="34" charset="0"/>
            <a:ea typeface="Tahoma" pitchFamily="34" charset="0"/>
            <a:cs typeface="Tahoma" pitchFamily="34" charset="0"/>
          </a:endParaRPr>
        </a:p>
      </dgm:t>
    </dgm:pt>
    <dgm:pt modelId="{D5AA07F5-A1B2-490F-97A5-8A9BFB0AE5A6}">
      <dgm:prSet phldrT="[Texto]" custT="1"/>
      <dgm:spPr/>
      <dgm:t>
        <a:bodyPr/>
        <a:lstStyle/>
        <a:p>
          <a:pPr marL="365125" indent="0"/>
          <a:r>
            <a:rPr lang="es-MX" sz="1600" dirty="0" smtClean="0">
              <a:latin typeface="Tahoma" pitchFamily="34" charset="0"/>
              <a:ea typeface="Tahoma" pitchFamily="34" charset="0"/>
              <a:cs typeface="Tahoma" pitchFamily="34" charset="0"/>
            </a:rPr>
            <a:t> Soluciones factibles</a:t>
          </a:r>
          <a:endParaRPr lang="es-MX" sz="1600" dirty="0">
            <a:latin typeface="Tahoma" pitchFamily="34" charset="0"/>
            <a:ea typeface="Tahoma" pitchFamily="34" charset="0"/>
            <a:cs typeface="Tahoma" pitchFamily="34" charset="0"/>
          </a:endParaRPr>
        </a:p>
      </dgm:t>
    </dgm:pt>
    <dgm:pt modelId="{4EF527CB-1E32-46D9-AF9D-A6662CC54FF0}" type="parTrans" cxnId="{2547DCFB-6FB0-4A5B-93DC-16FD8279CE35}">
      <dgm:prSet/>
      <dgm:spPr/>
      <dgm:t>
        <a:bodyPr/>
        <a:lstStyle/>
        <a:p>
          <a:endParaRPr lang="es-MX" sz="1600">
            <a:latin typeface="Tahoma" pitchFamily="34" charset="0"/>
            <a:ea typeface="Tahoma" pitchFamily="34" charset="0"/>
            <a:cs typeface="Tahoma" pitchFamily="34" charset="0"/>
          </a:endParaRPr>
        </a:p>
      </dgm:t>
    </dgm:pt>
    <dgm:pt modelId="{6F6BD748-B7CB-42AD-9B77-22F0E3AECF97}" type="sibTrans" cxnId="{2547DCFB-6FB0-4A5B-93DC-16FD8279CE35}">
      <dgm:prSet/>
      <dgm:spPr/>
      <dgm:t>
        <a:bodyPr/>
        <a:lstStyle/>
        <a:p>
          <a:endParaRPr lang="es-MX" sz="1600">
            <a:latin typeface="Tahoma" pitchFamily="34" charset="0"/>
            <a:ea typeface="Tahoma" pitchFamily="34" charset="0"/>
            <a:cs typeface="Tahoma" pitchFamily="34" charset="0"/>
          </a:endParaRPr>
        </a:p>
      </dgm:t>
    </dgm:pt>
    <dgm:pt modelId="{0B234E10-2688-498D-989F-4AE00840E50F}">
      <dgm:prSet phldrT="[Texto]" custT="1"/>
      <dgm:spPr/>
      <dgm:t>
        <a:bodyPr/>
        <a:lstStyle/>
        <a:p>
          <a:pPr marL="365125" indent="0"/>
          <a:r>
            <a:rPr lang="es-MX" sz="1600" dirty="0" smtClean="0">
              <a:latin typeface="Tahoma" pitchFamily="34" charset="0"/>
              <a:ea typeface="Tahoma" pitchFamily="34" charset="0"/>
              <a:cs typeface="Tahoma" pitchFamily="34" charset="0"/>
            </a:rPr>
            <a:t> Temperatura </a:t>
          </a:r>
          <a:endParaRPr lang="es-MX" sz="1600" dirty="0">
            <a:latin typeface="Tahoma" pitchFamily="34" charset="0"/>
            <a:ea typeface="Tahoma" pitchFamily="34" charset="0"/>
            <a:cs typeface="Tahoma" pitchFamily="34" charset="0"/>
          </a:endParaRPr>
        </a:p>
      </dgm:t>
    </dgm:pt>
    <dgm:pt modelId="{C16D9C8F-41BA-4A9D-B669-3EFF3468979E}" type="parTrans" cxnId="{904F6201-48A1-473E-A395-C458700D9F5A}">
      <dgm:prSet/>
      <dgm:spPr/>
      <dgm:t>
        <a:bodyPr/>
        <a:lstStyle/>
        <a:p>
          <a:endParaRPr lang="es-MX" sz="1600">
            <a:latin typeface="Tahoma" pitchFamily="34" charset="0"/>
            <a:ea typeface="Tahoma" pitchFamily="34" charset="0"/>
            <a:cs typeface="Tahoma" pitchFamily="34" charset="0"/>
          </a:endParaRPr>
        </a:p>
      </dgm:t>
    </dgm:pt>
    <dgm:pt modelId="{84739A46-94C8-48C7-B057-75EA1FB3A023}" type="sibTrans" cxnId="{904F6201-48A1-473E-A395-C458700D9F5A}">
      <dgm:prSet/>
      <dgm:spPr/>
      <dgm:t>
        <a:bodyPr/>
        <a:lstStyle/>
        <a:p>
          <a:endParaRPr lang="es-MX" sz="1600">
            <a:latin typeface="Tahoma" pitchFamily="34" charset="0"/>
            <a:ea typeface="Tahoma" pitchFamily="34" charset="0"/>
            <a:cs typeface="Tahoma" pitchFamily="34" charset="0"/>
          </a:endParaRPr>
        </a:p>
      </dgm:t>
    </dgm:pt>
    <dgm:pt modelId="{AA90CC04-468A-451B-8C21-28CA7E32B090}">
      <dgm:prSet phldrT="[Texto]" custT="1"/>
      <dgm:spPr/>
      <dgm:t>
        <a:bodyPr/>
        <a:lstStyle/>
        <a:p>
          <a:pPr marL="365125" indent="0"/>
          <a:r>
            <a:rPr lang="es-MX" sz="1600" dirty="0" smtClean="0">
              <a:latin typeface="Tahoma" pitchFamily="34" charset="0"/>
              <a:ea typeface="Tahoma" pitchFamily="34" charset="0"/>
              <a:cs typeface="Tahoma" pitchFamily="34" charset="0"/>
            </a:rPr>
            <a:t> Parámetro de control</a:t>
          </a:r>
          <a:endParaRPr lang="es-MX" sz="1600" dirty="0">
            <a:latin typeface="Tahoma" pitchFamily="34" charset="0"/>
            <a:ea typeface="Tahoma" pitchFamily="34" charset="0"/>
            <a:cs typeface="Tahoma" pitchFamily="34" charset="0"/>
          </a:endParaRPr>
        </a:p>
      </dgm:t>
    </dgm:pt>
    <dgm:pt modelId="{3AA94154-59B1-43A3-82A6-79F4AE70DA08}" type="parTrans" cxnId="{3428B097-FE30-4DAD-B60E-80020FC65337}">
      <dgm:prSet/>
      <dgm:spPr/>
      <dgm:t>
        <a:bodyPr/>
        <a:lstStyle/>
        <a:p>
          <a:endParaRPr lang="es-MX" sz="1600">
            <a:latin typeface="Tahoma" pitchFamily="34" charset="0"/>
            <a:ea typeface="Tahoma" pitchFamily="34" charset="0"/>
            <a:cs typeface="Tahoma" pitchFamily="34" charset="0"/>
          </a:endParaRPr>
        </a:p>
      </dgm:t>
    </dgm:pt>
    <dgm:pt modelId="{52888B4F-214E-40AE-8D5A-15E11BB76A1F}" type="sibTrans" cxnId="{3428B097-FE30-4DAD-B60E-80020FC65337}">
      <dgm:prSet/>
      <dgm:spPr/>
      <dgm:t>
        <a:bodyPr/>
        <a:lstStyle/>
        <a:p>
          <a:endParaRPr lang="es-MX" sz="1600">
            <a:latin typeface="Tahoma" pitchFamily="34" charset="0"/>
            <a:ea typeface="Tahoma" pitchFamily="34" charset="0"/>
            <a:cs typeface="Tahoma" pitchFamily="34" charset="0"/>
          </a:endParaRPr>
        </a:p>
      </dgm:t>
    </dgm:pt>
    <dgm:pt modelId="{BBADF38E-0089-4C87-B607-A5831AE30526}">
      <dgm:prSet phldrT="[Texto]" custT="1"/>
      <dgm:spPr/>
      <dgm:t>
        <a:bodyPr/>
        <a:lstStyle/>
        <a:p>
          <a:pPr marL="365125" indent="0"/>
          <a:r>
            <a:rPr lang="es-MX" sz="1600" dirty="0" smtClean="0">
              <a:latin typeface="Tahoma" pitchFamily="34" charset="0"/>
              <a:ea typeface="Tahoma" pitchFamily="34" charset="0"/>
              <a:cs typeface="Tahoma" pitchFamily="34" charset="0"/>
            </a:rPr>
            <a:t> Estado congelado</a:t>
          </a:r>
          <a:endParaRPr lang="es-MX" sz="1600" dirty="0">
            <a:latin typeface="Tahoma" pitchFamily="34" charset="0"/>
            <a:ea typeface="Tahoma" pitchFamily="34" charset="0"/>
            <a:cs typeface="Tahoma" pitchFamily="34" charset="0"/>
          </a:endParaRPr>
        </a:p>
      </dgm:t>
    </dgm:pt>
    <dgm:pt modelId="{FA4532A0-CE31-4333-9A0C-82C6C8C18FAD}" type="parTrans" cxnId="{22F954EC-6AE1-433F-853E-0213F3C12FB9}">
      <dgm:prSet/>
      <dgm:spPr/>
      <dgm:t>
        <a:bodyPr/>
        <a:lstStyle/>
        <a:p>
          <a:endParaRPr lang="es-MX" sz="1600">
            <a:latin typeface="Tahoma" pitchFamily="34" charset="0"/>
            <a:ea typeface="Tahoma" pitchFamily="34" charset="0"/>
            <a:cs typeface="Tahoma" pitchFamily="34" charset="0"/>
          </a:endParaRPr>
        </a:p>
      </dgm:t>
    </dgm:pt>
    <dgm:pt modelId="{5E410314-9564-4F49-ADFC-7BD9DCEDE85A}" type="sibTrans" cxnId="{22F954EC-6AE1-433F-853E-0213F3C12FB9}">
      <dgm:prSet/>
      <dgm:spPr/>
      <dgm:t>
        <a:bodyPr/>
        <a:lstStyle/>
        <a:p>
          <a:endParaRPr lang="es-MX" sz="1600">
            <a:latin typeface="Tahoma" pitchFamily="34" charset="0"/>
            <a:ea typeface="Tahoma" pitchFamily="34" charset="0"/>
            <a:cs typeface="Tahoma" pitchFamily="34" charset="0"/>
          </a:endParaRPr>
        </a:p>
      </dgm:t>
    </dgm:pt>
    <dgm:pt modelId="{426B09B4-BEA7-4B8A-B8AA-E503206A49EF}">
      <dgm:prSet phldrT="[Texto]" custT="1"/>
      <dgm:spPr/>
      <dgm:t>
        <a:bodyPr/>
        <a:lstStyle/>
        <a:p>
          <a:pPr marL="365125" indent="0"/>
          <a:r>
            <a:rPr lang="es-MX" sz="1600" dirty="0" smtClean="0">
              <a:latin typeface="Tahoma" pitchFamily="34" charset="0"/>
              <a:ea typeface="Tahoma" pitchFamily="34" charset="0"/>
              <a:cs typeface="Tahoma" pitchFamily="34" charset="0"/>
            </a:rPr>
            <a:t> Solución heurística</a:t>
          </a:r>
          <a:endParaRPr lang="es-MX" sz="1600" dirty="0">
            <a:latin typeface="Tahoma" pitchFamily="34" charset="0"/>
            <a:ea typeface="Tahoma" pitchFamily="34" charset="0"/>
            <a:cs typeface="Tahoma" pitchFamily="34" charset="0"/>
          </a:endParaRPr>
        </a:p>
      </dgm:t>
    </dgm:pt>
    <dgm:pt modelId="{0DEC0D29-308E-4FAB-8880-1B56DF2F5992}" type="parTrans" cxnId="{E3E4F15D-09A9-4E60-B906-194225CD12C4}">
      <dgm:prSet/>
      <dgm:spPr/>
      <dgm:t>
        <a:bodyPr/>
        <a:lstStyle/>
        <a:p>
          <a:endParaRPr lang="es-MX" sz="1600">
            <a:latin typeface="Tahoma" pitchFamily="34" charset="0"/>
            <a:ea typeface="Tahoma" pitchFamily="34" charset="0"/>
            <a:cs typeface="Tahoma" pitchFamily="34" charset="0"/>
          </a:endParaRPr>
        </a:p>
      </dgm:t>
    </dgm:pt>
    <dgm:pt modelId="{27137194-57EF-4E5F-8C4A-BE266552E3F8}" type="sibTrans" cxnId="{E3E4F15D-09A9-4E60-B906-194225CD12C4}">
      <dgm:prSet/>
      <dgm:spPr/>
      <dgm:t>
        <a:bodyPr/>
        <a:lstStyle/>
        <a:p>
          <a:endParaRPr lang="es-MX" sz="1600">
            <a:latin typeface="Tahoma" pitchFamily="34" charset="0"/>
            <a:ea typeface="Tahoma" pitchFamily="34" charset="0"/>
            <a:cs typeface="Tahoma" pitchFamily="34" charset="0"/>
          </a:endParaRPr>
        </a:p>
      </dgm:t>
    </dgm:pt>
    <dgm:pt modelId="{41588AD4-D003-4472-BD81-D82C894AE5A4}" type="pres">
      <dgm:prSet presAssocID="{8EF66C32-947E-4810-823A-B38C4319A5FF}" presName="Name0" presStyleCnt="0">
        <dgm:presLayoutVars>
          <dgm:dir/>
          <dgm:animLvl val="lvl"/>
          <dgm:resizeHandles val="exact"/>
        </dgm:presLayoutVars>
      </dgm:prSet>
      <dgm:spPr/>
      <dgm:t>
        <a:bodyPr/>
        <a:lstStyle/>
        <a:p>
          <a:endParaRPr lang="es-MX"/>
        </a:p>
      </dgm:t>
    </dgm:pt>
    <dgm:pt modelId="{A682616C-DD78-482E-8370-6E07FBE4326C}" type="pres">
      <dgm:prSet presAssocID="{1C231AB3-8D10-4671-BB1C-452F5E25A477}" presName="composite" presStyleCnt="0"/>
      <dgm:spPr/>
    </dgm:pt>
    <dgm:pt modelId="{B19D33B1-15D3-44E3-AD07-BD4F51A802A8}" type="pres">
      <dgm:prSet presAssocID="{1C231AB3-8D10-4671-BB1C-452F5E25A477}" presName="parTx" presStyleLbl="alignNode1" presStyleIdx="0" presStyleCnt="2">
        <dgm:presLayoutVars>
          <dgm:chMax val="0"/>
          <dgm:chPref val="0"/>
          <dgm:bulletEnabled val="1"/>
        </dgm:presLayoutVars>
      </dgm:prSet>
      <dgm:spPr/>
      <dgm:t>
        <a:bodyPr/>
        <a:lstStyle/>
        <a:p>
          <a:endParaRPr lang="es-MX"/>
        </a:p>
      </dgm:t>
    </dgm:pt>
    <dgm:pt modelId="{0C07583C-B418-45C2-AB6F-79CA3B36EABB}" type="pres">
      <dgm:prSet presAssocID="{1C231AB3-8D10-4671-BB1C-452F5E25A477}" presName="desTx" presStyleLbl="alignAccFollowNode1" presStyleIdx="0" presStyleCnt="2">
        <dgm:presLayoutVars>
          <dgm:bulletEnabled val="1"/>
        </dgm:presLayoutVars>
      </dgm:prSet>
      <dgm:spPr/>
      <dgm:t>
        <a:bodyPr/>
        <a:lstStyle/>
        <a:p>
          <a:endParaRPr lang="es-MX"/>
        </a:p>
      </dgm:t>
    </dgm:pt>
    <dgm:pt modelId="{89A523C1-ADC1-4F00-BE11-5A86C3583C56}" type="pres">
      <dgm:prSet presAssocID="{6DCEBF3B-198E-4E8E-A8A0-46C35FBCE926}" presName="space" presStyleCnt="0"/>
      <dgm:spPr/>
    </dgm:pt>
    <dgm:pt modelId="{5FE1A7B5-B13B-4EB4-AC6B-D33B9F067F22}" type="pres">
      <dgm:prSet presAssocID="{3FE466D9-442E-4997-A5DF-FD08EDDD228E}" presName="composite" presStyleCnt="0"/>
      <dgm:spPr/>
    </dgm:pt>
    <dgm:pt modelId="{B957AD23-8701-42BE-BDC9-DBACC269F675}" type="pres">
      <dgm:prSet presAssocID="{3FE466D9-442E-4997-A5DF-FD08EDDD228E}" presName="parTx" presStyleLbl="alignNode1" presStyleIdx="1" presStyleCnt="2">
        <dgm:presLayoutVars>
          <dgm:chMax val="0"/>
          <dgm:chPref val="0"/>
          <dgm:bulletEnabled val="1"/>
        </dgm:presLayoutVars>
      </dgm:prSet>
      <dgm:spPr/>
      <dgm:t>
        <a:bodyPr/>
        <a:lstStyle/>
        <a:p>
          <a:endParaRPr lang="es-MX"/>
        </a:p>
      </dgm:t>
    </dgm:pt>
    <dgm:pt modelId="{724280A2-1E66-42A7-87B2-56B336240174}" type="pres">
      <dgm:prSet presAssocID="{3FE466D9-442E-4997-A5DF-FD08EDDD228E}" presName="desTx" presStyleLbl="alignAccFollowNode1" presStyleIdx="1" presStyleCnt="2">
        <dgm:presLayoutVars>
          <dgm:bulletEnabled val="1"/>
        </dgm:presLayoutVars>
      </dgm:prSet>
      <dgm:spPr/>
      <dgm:t>
        <a:bodyPr/>
        <a:lstStyle/>
        <a:p>
          <a:endParaRPr lang="es-MX"/>
        </a:p>
      </dgm:t>
    </dgm:pt>
  </dgm:ptLst>
  <dgm:cxnLst>
    <dgm:cxn modelId="{904F6201-48A1-473E-A395-C458700D9F5A}" srcId="{1C231AB3-8D10-4671-BB1C-452F5E25A477}" destId="{0B234E10-2688-498D-989F-4AE00840E50F}" srcOrd="2" destOrd="0" parTransId="{C16D9C8F-41BA-4A9D-B669-3EFF3468979E}" sibTransId="{84739A46-94C8-48C7-B057-75EA1FB3A023}"/>
    <dgm:cxn modelId="{3E32A2C0-BE32-4296-9C6E-2A160E6BA2E7}" type="presOf" srcId="{0B234E10-2688-498D-989F-4AE00840E50F}" destId="{0C07583C-B418-45C2-AB6F-79CA3B36EABB}" srcOrd="0" destOrd="2" presId="urn:microsoft.com/office/officeart/2005/8/layout/hList1"/>
    <dgm:cxn modelId="{C3ADE3CF-42AF-4D18-A983-581DF2011095}" type="presOf" srcId="{C50CCB34-601C-4E63-ADCE-05422F5A5CB2}" destId="{0C07583C-B418-45C2-AB6F-79CA3B36EABB}" srcOrd="0" destOrd="1" presId="urn:microsoft.com/office/officeart/2005/8/layout/hList1"/>
    <dgm:cxn modelId="{868B359A-45BA-4B48-B493-983E82A3D1DA}" srcId="{1C231AB3-8D10-4671-BB1C-452F5E25A477}" destId="{C50CCB34-601C-4E63-ADCE-05422F5A5CB2}" srcOrd="1" destOrd="0" parTransId="{6C6505F3-A509-48D5-8B95-8E4C01123C1F}" sibTransId="{CFA59ABC-D057-4BE2-B425-9962BAE3A32A}"/>
    <dgm:cxn modelId="{71A04CD0-4454-4C64-BB7F-AC90F5332A15}" type="presOf" srcId="{4AE5C6A2-1262-460F-8E3C-8EC696941922}" destId="{724280A2-1E66-42A7-87B2-56B336240174}" srcOrd="0" destOrd="0" presId="urn:microsoft.com/office/officeart/2005/8/layout/hList1"/>
    <dgm:cxn modelId="{F50FBE60-E2C8-4145-81F8-72388BC83CB0}" srcId="{3FE466D9-442E-4997-A5DF-FD08EDDD228E}" destId="{4AE5C6A2-1262-460F-8E3C-8EC696941922}" srcOrd="0" destOrd="0" parTransId="{74EBC237-DAA5-496B-9333-42CBE57E0CDD}" sibTransId="{A053304D-9FA9-45C0-A004-B50D360AE24F}"/>
    <dgm:cxn modelId="{ED2904F4-9A82-49BE-A9D3-FDCD3B052FBB}" srcId="{8EF66C32-947E-4810-823A-B38C4319A5FF}" destId="{1C231AB3-8D10-4671-BB1C-452F5E25A477}" srcOrd="0" destOrd="0" parTransId="{0E9EDFD8-514A-4085-ABAE-8A2457FC8419}" sibTransId="{6DCEBF3B-198E-4E8E-A8A0-46C35FBCE926}"/>
    <dgm:cxn modelId="{2547DCFB-6FB0-4A5B-93DC-16FD8279CE35}" srcId="{3FE466D9-442E-4997-A5DF-FD08EDDD228E}" destId="{D5AA07F5-A1B2-490F-97A5-8A9BFB0AE5A6}" srcOrd="1" destOrd="0" parTransId="{4EF527CB-1E32-46D9-AF9D-A6662CC54FF0}" sibTransId="{6F6BD748-B7CB-42AD-9B77-22F0E3AECF97}"/>
    <dgm:cxn modelId="{433C988D-B85D-43BE-A1B4-F8D19DDED58F}" type="presOf" srcId="{BBADF38E-0089-4C87-B607-A5831AE30526}" destId="{0C07583C-B418-45C2-AB6F-79CA3B36EABB}" srcOrd="0" destOrd="3" presId="urn:microsoft.com/office/officeart/2005/8/layout/hList1"/>
    <dgm:cxn modelId="{3428B097-FE30-4DAD-B60E-80020FC65337}" srcId="{3FE466D9-442E-4997-A5DF-FD08EDDD228E}" destId="{AA90CC04-468A-451B-8C21-28CA7E32B090}" srcOrd="2" destOrd="0" parTransId="{3AA94154-59B1-43A3-82A6-79F4AE70DA08}" sibTransId="{52888B4F-214E-40AE-8D5A-15E11BB76A1F}"/>
    <dgm:cxn modelId="{22F954EC-6AE1-433F-853E-0213F3C12FB9}" srcId="{1C231AB3-8D10-4671-BB1C-452F5E25A477}" destId="{BBADF38E-0089-4C87-B607-A5831AE30526}" srcOrd="3" destOrd="0" parTransId="{FA4532A0-CE31-4333-9A0C-82C6C8C18FAD}" sibTransId="{5E410314-9564-4F49-ADFC-7BD9DCEDE85A}"/>
    <dgm:cxn modelId="{293DE1A7-662E-4F32-B8D4-033316746438}" type="presOf" srcId="{3FE466D9-442E-4997-A5DF-FD08EDDD228E}" destId="{B957AD23-8701-42BE-BDC9-DBACC269F675}" srcOrd="0" destOrd="0" presId="urn:microsoft.com/office/officeart/2005/8/layout/hList1"/>
    <dgm:cxn modelId="{C66EC8BF-4D0F-46B5-9FC5-5383F0A98CE9}" srcId="{8EF66C32-947E-4810-823A-B38C4319A5FF}" destId="{3FE466D9-442E-4997-A5DF-FD08EDDD228E}" srcOrd="1" destOrd="0" parTransId="{6F3B1806-DD86-4852-8FDE-EC178F7987D1}" sibTransId="{129F9FF8-E7FB-4E27-8C0F-5B69266E0E24}"/>
    <dgm:cxn modelId="{F6BA8259-14A1-4434-B885-74F999269D7B}" type="presOf" srcId="{8EF66C32-947E-4810-823A-B38C4319A5FF}" destId="{41588AD4-D003-4472-BD81-D82C894AE5A4}" srcOrd="0" destOrd="0" presId="urn:microsoft.com/office/officeart/2005/8/layout/hList1"/>
    <dgm:cxn modelId="{E688BA93-74FC-466B-95ED-936E8CD06D90}" type="presOf" srcId="{AA90CC04-468A-451B-8C21-28CA7E32B090}" destId="{724280A2-1E66-42A7-87B2-56B336240174}" srcOrd="0" destOrd="2" presId="urn:microsoft.com/office/officeart/2005/8/layout/hList1"/>
    <dgm:cxn modelId="{F6D0A016-40CC-4A6B-AE2E-F3FD85E4586F}" type="presOf" srcId="{67DFAF90-039B-42AB-9FF4-FF06A4BEBC8B}" destId="{0C07583C-B418-45C2-AB6F-79CA3B36EABB}" srcOrd="0" destOrd="0" presId="urn:microsoft.com/office/officeart/2005/8/layout/hList1"/>
    <dgm:cxn modelId="{A2D8C47D-801B-49F2-8BBB-732543BF092A}" type="presOf" srcId="{D5AA07F5-A1B2-490F-97A5-8A9BFB0AE5A6}" destId="{724280A2-1E66-42A7-87B2-56B336240174}" srcOrd="0" destOrd="1" presId="urn:microsoft.com/office/officeart/2005/8/layout/hList1"/>
    <dgm:cxn modelId="{DF0658F9-74A4-456E-9105-0B4108F872C8}" type="presOf" srcId="{426B09B4-BEA7-4B8A-B8AA-E503206A49EF}" destId="{724280A2-1E66-42A7-87B2-56B336240174}" srcOrd="0" destOrd="3" presId="urn:microsoft.com/office/officeart/2005/8/layout/hList1"/>
    <dgm:cxn modelId="{8E1B740A-15F0-4A2A-8282-3139A27F6AFD}" srcId="{1C231AB3-8D10-4671-BB1C-452F5E25A477}" destId="{67DFAF90-039B-42AB-9FF4-FF06A4BEBC8B}" srcOrd="0" destOrd="0" parTransId="{9E50BEBC-A4B8-4EB5-B403-FEC058C3F8DB}" sibTransId="{61554970-2357-4CDB-98F5-DE442EC00CBF}"/>
    <dgm:cxn modelId="{F78CD3C9-B879-4C19-92A1-8755C92BDE10}" type="presOf" srcId="{1C231AB3-8D10-4671-BB1C-452F5E25A477}" destId="{B19D33B1-15D3-44E3-AD07-BD4F51A802A8}" srcOrd="0" destOrd="0" presId="urn:microsoft.com/office/officeart/2005/8/layout/hList1"/>
    <dgm:cxn modelId="{E3E4F15D-09A9-4E60-B906-194225CD12C4}" srcId="{3FE466D9-442E-4997-A5DF-FD08EDDD228E}" destId="{426B09B4-BEA7-4B8A-B8AA-E503206A49EF}" srcOrd="3" destOrd="0" parTransId="{0DEC0D29-308E-4FAB-8880-1B56DF2F5992}" sibTransId="{27137194-57EF-4E5F-8C4A-BE266552E3F8}"/>
    <dgm:cxn modelId="{5C80C4AE-5819-4CD0-9CCF-BAFF7F17A531}" type="presParOf" srcId="{41588AD4-D003-4472-BD81-D82C894AE5A4}" destId="{A682616C-DD78-482E-8370-6E07FBE4326C}" srcOrd="0" destOrd="0" presId="urn:microsoft.com/office/officeart/2005/8/layout/hList1"/>
    <dgm:cxn modelId="{2F534776-B5AF-451A-9C28-AD92AADB3DF3}" type="presParOf" srcId="{A682616C-DD78-482E-8370-6E07FBE4326C}" destId="{B19D33B1-15D3-44E3-AD07-BD4F51A802A8}" srcOrd="0" destOrd="0" presId="urn:microsoft.com/office/officeart/2005/8/layout/hList1"/>
    <dgm:cxn modelId="{685C5533-D410-4A6F-BCAB-B8BC74460C90}" type="presParOf" srcId="{A682616C-DD78-482E-8370-6E07FBE4326C}" destId="{0C07583C-B418-45C2-AB6F-79CA3B36EABB}" srcOrd="1" destOrd="0" presId="urn:microsoft.com/office/officeart/2005/8/layout/hList1"/>
    <dgm:cxn modelId="{092CE638-7F02-4320-A801-99E5F448D18C}" type="presParOf" srcId="{41588AD4-D003-4472-BD81-D82C894AE5A4}" destId="{89A523C1-ADC1-4F00-BE11-5A86C3583C56}" srcOrd="1" destOrd="0" presId="urn:microsoft.com/office/officeart/2005/8/layout/hList1"/>
    <dgm:cxn modelId="{6843C12C-B3FD-407D-BE7B-5CF65AA457E3}" type="presParOf" srcId="{41588AD4-D003-4472-BD81-D82C894AE5A4}" destId="{5FE1A7B5-B13B-4EB4-AC6B-D33B9F067F22}" srcOrd="2" destOrd="0" presId="urn:microsoft.com/office/officeart/2005/8/layout/hList1"/>
    <dgm:cxn modelId="{CE5DB6F2-BFE2-4D64-8A1C-4DA4FA7F75F5}" type="presParOf" srcId="{5FE1A7B5-B13B-4EB4-AC6B-D33B9F067F22}" destId="{B957AD23-8701-42BE-BDC9-DBACC269F675}" srcOrd="0" destOrd="0" presId="urn:microsoft.com/office/officeart/2005/8/layout/hList1"/>
    <dgm:cxn modelId="{344DD04E-AB6F-4545-811F-66934B075EE5}" type="presParOf" srcId="{5FE1A7B5-B13B-4EB4-AC6B-D33B9F067F22}" destId="{724280A2-1E66-42A7-87B2-56B336240174}" srcOrd="1" destOrd="0" presId="urn:microsoft.com/office/officeart/2005/8/layout/h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36617DF3-054D-4211-B57E-3C905D3DBCF0}" type="doc">
      <dgm:prSet loTypeId="urn:microsoft.com/office/officeart/2005/8/layout/hList1" loCatId="list" qsTypeId="urn:microsoft.com/office/officeart/2005/8/quickstyle/simple1" qsCatId="simple" csTypeId="urn:microsoft.com/office/officeart/2005/8/colors/accent1_2" csCatId="accent1" phldr="1"/>
      <dgm:spPr/>
      <dgm:t>
        <a:bodyPr/>
        <a:lstStyle/>
        <a:p>
          <a:endParaRPr lang="es-MX"/>
        </a:p>
      </dgm:t>
    </dgm:pt>
    <dgm:pt modelId="{AA426C15-B337-4EFB-9EFE-93604D9BFD87}">
      <dgm:prSet phldrT="[Texto]" custT="1"/>
      <dgm:spPr/>
      <dgm:t>
        <a:bodyPr/>
        <a:lstStyle/>
        <a:p>
          <a:r>
            <a:rPr lang="es-MX" sz="1400" b="1" dirty="0" smtClean="0">
              <a:latin typeface="Tahoma" pitchFamily="34" charset="0"/>
              <a:ea typeface="Tahoma" pitchFamily="34" charset="0"/>
              <a:cs typeface="Tahoma" pitchFamily="34" charset="0"/>
            </a:rPr>
            <a:t>Elementos genéricos</a:t>
          </a:r>
        </a:p>
        <a:p>
          <a:r>
            <a:rPr lang="es-MX" sz="1400" dirty="0" smtClean="0">
              <a:latin typeface="Tahoma" pitchFamily="34" charset="0"/>
              <a:ea typeface="Tahoma" pitchFamily="34" charset="0"/>
              <a:cs typeface="Tahoma" pitchFamily="34" charset="0"/>
            </a:rPr>
            <a:t>Son elementos que no tienen una dependencia directa del problema, aunque hay que afinarlos para el problema concreto que se desea resolver.</a:t>
          </a:r>
          <a:endParaRPr lang="es-MX" sz="1400" dirty="0">
            <a:latin typeface="Tahoma" pitchFamily="34" charset="0"/>
            <a:ea typeface="Tahoma" pitchFamily="34" charset="0"/>
            <a:cs typeface="Tahoma" pitchFamily="34" charset="0"/>
          </a:endParaRPr>
        </a:p>
      </dgm:t>
    </dgm:pt>
    <dgm:pt modelId="{5F2D54E0-E9F0-41C2-B682-D4077F6FEF57}" type="parTrans" cxnId="{71EF2A4B-F595-4DAE-8183-61C7A5456B4B}">
      <dgm:prSet/>
      <dgm:spPr/>
      <dgm:t>
        <a:bodyPr/>
        <a:lstStyle/>
        <a:p>
          <a:endParaRPr lang="es-MX" sz="1400">
            <a:latin typeface="Tahoma" pitchFamily="34" charset="0"/>
            <a:ea typeface="Tahoma" pitchFamily="34" charset="0"/>
            <a:cs typeface="Tahoma" pitchFamily="34" charset="0"/>
          </a:endParaRPr>
        </a:p>
      </dgm:t>
    </dgm:pt>
    <dgm:pt modelId="{233C2C45-441B-4E1D-85F7-7C179584AA2F}" type="sibTrans" cxnId="{71EF2A4B-F595-4DAE-8183-61C7A5456B4B}">
      <dgm:prSet/>
      <dgm:spPr/>
      <dgm:t>
        <a:bodyPr/>
        <a:lstStyle/>
        <a:p>
          <a:endParaRPr lang="es-MX" sz="1400">
            <a:latin typeface="Tahoma" pitchFamily="34" charset="0"/>
            <a:ea typeface="Tahoma" pitchFamily="34" charset="0"/>
            <a:cs typeface="Tahoma" pitchFamily="34" charset="0"/>
          </a:endParaRPr>
        </a:p>
      </dgm:t>
    </dgm:pt>
    <dgm:pt modelId="{EE1701F9-B444-46EA-8451-AC5641353C71}">
      <dgm:prSet phldrT="[Texto]" custT="1"/>
      <dgm:spPr/>
      <dgm:t>
        <a:bodyPr/>
        <a:lstStyle/>
        <a:p>
          <a:pPr marL="365125" indent="0"/>
          <a:r>
            <a:rPr lang="es-MX" sz="1400" dirty="0" smtClean="0">
              <a:latin typeface="Tahoma" pitchFamily="34" charset="0"/>
              <a:ea typeface="Tahoma" pitchFamily="34" charset="0"/>
              <a:cs typeface="Tahoma" pitchFamily="34" charset="0"/>
            </a:rPr>
            <a:t> Temperatura inicial: t0</a:t>
          </a:r>
          <a:endParaRPr lang="es-MX" sz="1400" dirty="0">
            <a:latin typeface="Tahoma" pitchFamily="34" charset="0"/>
            <a:ea typeface="Tahoma" pitchFamily="34" charset="0"/>
            <a:cs typeface="Tahoma" pitchFamily="34" charset="0"/>
          </a:endParaRPr>
        </a:p>
      </dgm:t>
    </dgm:pt>
    <dgm:pt modelId="{26CF38C8-E2E6-49BE-9B57-8AD967B7E4D0}" type="parTrans" cxnId="{041761AC-A49C-451E-B904-4CC39263241D}">
      <dgm:prSet/>
      <dgm:spPr/>
      <dgm:t>
        <a:bodyPr/>
        <a:lstStyle/>
        <a:p>
          <a:endParaRPr lang="es-MX" sz="1400">
            <a:latin typeface="Tahoma" pitchFamily="34" charset="0"/>
            <a:ea typeface="Tahoma" pitchFamily="34" charset="0"/>
            <a:cs typeface="Tahoma" pitchFamily="34" charset="0"/>
          </a:endParaRPr>
        </a:p>
      </dgm:t>
    </dgm:pt>
    <dgm:pt modelId="{5A958F02-AB70-426E-AF69-1A9FB2E8D2AA}" type="sibTrans" cxnId="{041761AC-A49C-451E-B904-4CC39263241D}">
      <dgm:prSet/>
      <dgm:spPr/>
      <dgm:t>
        <a:bodyPr/>
        <a:lstStyle/>
        <a:p>
          <a:endParaRPr lang="es-MX" sz="1400">
            <a:latin typeface="Tahoma" pitchFamily="34" charset="0"/>
            <a:ea typeface="Tahoma" pitchFamily="34" charset="0"/>
            <a:cs typeface="Tahoma" pitchFamily="34" charset="0"/>
          </a:endParaRPr>
        </a:p>
      </dgm:t>
    </dgm:pt>
    <dgm:pt modelId="{27FCBDC6-FA7E-4C0D-9D7D-2263E2DE1C1F}">
      <dgm:prSet phldrT="[Texto]" custT="1"/>
      <dgm:spPr/>
      <dgm:t>
        <a:bodyPr/>
        <a:lstStyle/>
        <a:p>
          <a:pPr marL="365125" indent="0"/>
          <a:r>
            <a:rPr lang="es-MX" sz="1400" dirty="0" smtClean="0">
              <a:latin typeface="Tahoma" pitchFamily="34" charset="0"/>
              <a:ea typeface="Tahoma" pitchFamily="34" charset="0"/>
              <a:cs typeface="Tahoma" pitchFamily="34" charset="0"/>
            </a:rPr>
            <a:t> Proceso de enfriamiento: </a:t>
          </a:r>
          <a:r>
            <a:rPr lang="el-GR" sz="1400" dirty="0" smtClean="0">
              <a:latin typeface="Tahoma" pitchFamily="34" charset="0"/>
              <a:ea typeface="Tahoma" pitchFamily="34" charset="0"/>
              <a:cs typeface="Tahoma" pitchFamily="34" charset="0"/>
            </a:rPr>
            <a:t>α(</a:t>
          </a:r>
          <a:r>
            <a:rPr lang="es-MX" sz="1400" dirty="0" smtClean="0">
              <a:latin typeface="Tahoma" pitchFamily="34" charset="0"/>
              <a:ea typeface="Tahoma" pitchFamily="34" charset="0"/>
              <a:cs typeface="Tahoma" pitchFamily="34" charset="0"/>
            </a:rPr>
            <a:t>t)</a:t>
          </a:r>
          <a:endParaRPr lang="es-MX" sz="1400" dirty="0">
            <a:latin typeface="Tahoma" pitchFamily="34" charset="0"/>
            <a:ea typeface="Tahoma" pitchFamily="34" charset="0"/>
            <a:cs typeface="Tahoma" pitchFamily="34" charset="0"/>
          </a:endParaRPr>
        </a:p>
      </dgm:t>
    </dgm:pt>
    <dgm:pt modelId="{F3F065C2-E472-4D85-BDF5-84D2B93F3458}" type="parTrans" cxnId="{C6E5ED22-0B67-44BF-AE60-A74AB40E2969}">
      <dgm:prSet/>
      <dgm:spPr/>
      <dgm:t>
        <a:bodyPr/>
        <a:lstStyle/>
        <a:p>
          <a:endParaRPr lang="es-MX" sz="1400">
            <a:latin typeface="Tahoma" pitchFamily="34" charset="0"/>
            <a:ea typeface="Tahoma" pitchFamily="34" charset="0"/>
            <a:cs typeface="Tahoma" pitchFamily="34" charset="0"/>
          </a:endParaRPr>
        </a:p>
      </dgm:t>
    </dgm:pt>
    <dgm:pt modelId="{E27F4C80-69E0-4956-B395-AA07C273728B}" type="sibTrans" cxnId="{C6E5ED22-0B67-44BF-AE60-A74AB40E2969}">
      <dgm:prSet/>
      <dgm:spPr/>
      <dgm:t>
        <a:bodyPr/>
        <a:lstStyle/>
        <a:p>
          <a:endParaRPr lang="es-MX" sz="1400">
            <a:latin typeface="Tahoma" pitchFamily="34" charset="0"/>
            <a:ea typeface="Tahoma" pitchFamily="34" charset="0"/>
            <a:cs typeface="Tahoma" pitchFamily="34" charset="0"/>
          </a:endParaRPr>
        </a:p>
      </dgm:t>
    </dgm:pt>
    <dgm:pt modelId="{4D18C44D-74E4-4D0E-A5C4-72CA24E41534}">
      <dgm:prSet phldrT="[Texto]" custT="1"/>
      <dgm:spPr/>
      <dgm:t>
        <a:bodyPr/>
        <a:lstStyle/>
        <a:p>
          <a:r>
            <a:rPr lang="es-MX" sz="1400" b="1" dirty="0" smtClean="0">
              <a:latin typeface="Tahoma" pitchFamily="34" charset="0"/>
              <a:ea typeface="Tahoma" pitchFamily="34" charset="0"/>
              <a:cs typeface="Tahoma" pitchFamily="34" charset="0"/>
            </a:rPr>
            <a:t>Elementos dependientes de problema</a:t>
          </a:r>
        </a:p>
        <a:p>
          <a:r>
            <a:rPr lang="es-MX" sz="1400" dirty="0" smtClean="0">
              <a:latin typeface="Tahoma" pitchFamily="34" charset="0"/>
              <a:ea typeface="Tahoma" pitchFamily="34" charset="0"/>
              <a:cs typeface="Tahoma" pitchFamily="34" charset="0"/>
            </a:rPr>
            <a:t>Son los elementos que definen de forma directa el problema que se está resolviendo. Definen un modelo del problema y la estructura del espacio de soluciones para el mismo.</a:t>
          </a:r>
          <a:endParaRPr lang="es-MX" sz="1400" dirty="0">
            <a:latin typeface="Tahoma" pitchFamily="34" charset="0"/>
            <a:ea typeface="Tahoma" pitchFamily="34" charset="0"/>
            <a:cs typeface="Tahoma" pitchFamily="34" charset="0"/>
          </a:endParaRPr>
        </a:p>
      </dgm:t>
    </dgm:pt>
    <dgm:pt modelId="{7BB0DCAD-2D09-4329-ABDC-9B0BA0E54032}" type="parTrans" cxnId="{0286ECED-B8B0-48EE-91EC-CACDF60B26A7}">
      <dgm:prSet/>
      <dgm:spPr/>
      <dgm:t>
        <a:bodyPr/>
        <a:lstStyle/>
        <a:p>
          <a:endParaRPr lang="es-MX" sz="1400">
            <a:latin typeface="Tahoma" pitchFamily="34" charset="0"/>
            <a:ea typeface="Tahoma" pitchFamily="34" charset="0"/>
            <a:cs typeface="Tahoma" pitchFamily="34" charset="0"/>
          </a:endParaRPr>
        </a:p>
      </dgm:t>
    </dgm:pt>
    <dgm:pt modelId="{8BCA8A18-64B3-434B-BB0C-7E1466DFC0D7}" type="sibTrans" cxnId="{0286ECED-B8B0-48EE-91EC-CACDF60B26A7}">
      <dgm:prSet/>
      <dgm:spPr/>
      <dgm:t>
        <a:bodyPr/>
        <a:lstStyle/>
        <a:p>
          <a:endParaRPr lang="es-MX" sz="1400">
            <a:latin typeface="Tahoma" pitchFamily="34" charset="0"/>
            <a:ea typeface="Tahoma" pitchFamily="34" charset="0"/>
            <a:cs typeface="Tahoma" pitchFamily="34" charset="0"/>
          </a:endParaRPr>
        </a:p>
      </dgm:t>
    </dgm:pt>
    <dgm:pt modelId="{C780D790-2AEA-4A0A-AD7A-9A1DDC9CFCF7}">
      <dgm:prSet phldrT="[Texto]" custT="1"/>
      <dgm:spPr/>
      <dgm:t>
        <a:bodyPr/>
        <a:lstStyle/>
        <a:p>
          <a:pPr marL="365125" indent="0"/>
          <a:r>
            <a:rPr lang="es-MX" sz="1400" dirty="0" smtClean="0">
              <a:latin typeface="Tahoma" pitchFamily="34" charset="0"/>
              <a:ea typeface="Tahoma" pitchFamily="34" charset="0"/>
              <a:cs typeface="Tahoma" pitchFamily="34" charset="0"/>
            </a:rPr>
            <a:t> Espacio de soluciones: S</a:t>
          </a:r>
          <a:endParaRPr lang="es-MX" sz="1400" dirty="0">
            <a:latin typeface="Tahoma" pitchFamily="34" charset="0"/>
            <a:ea typeface="Tahoma" pitchFamily="34" charset="0"/>
            <a:cs typeface="Tahoma" pitchFamily="34" charset="0"/>
          </a:endParaRPr>
        </a:p>
      </dgm:t>
    </dgm:pt>
    <dgm:pt modelId="{2592803E-76AD-44B9-929E-94B51F4C0A41}" type="parTrans" cxnId="{4E8A62B2-00E2-4199-8774-A16637AE53E5}">
      <dgm:prSet/>
      <dgm:spPr/>
      <dgm:t>
        <a:bodyPr/>
        <a:lstStyle/>
        <a:p>
          <a:endParaRPr lang="es-MX" sz="1400">
            <a:latin typeface="Tahoma" pitchFamily="34" charset="0"/>
            <a:ea typeface="Tahoma" pitchFamily="34" charset="0"/>
            <a:cs typeface="Tahoma" pitchFamily="34" charset="0"/>
          </a:endParaRPr>
        </a:p>
      </dgm:t>
    </dgm:pt>
    <dgm:pt modelId="{0B443FD0-1DE4-49A3-BE02-0444BC8D5A88}" type="sibTrans" cxnId="{4E8A62B2-00E2-4199-8774-A16637AE53E5}">
      <dgm:prSet/>
      <dgm:spPr/>
      <dgm:t>
        <a:bodyPr/>
        <a:lstStyle/>
        <a:p>
          <a:endParaRPr lang="es-MX" sz="1400">
            <a:latin typeface="Tahoma" pitchFamily="34" charset="0"/>
            <a:ea typeface="Tahoma" pitchFamily="34" charset="0"/>
            <a:cs typeface="Tahoma" pitchFamily="34" charset="0"/>
          </a:endParaRPr>
        </a:p>
      </dgm:t>
    </dgm:pt>
    <dgm:pt modelId="{D7808AFB-8EF3-4A7F-B50D-28D6F682C17F}">
      <dgm:prSet phldrT="[Texto]" custT="1"/>
      <dgm:spPr/>
      <dgm:t>
        <a:bodyPr/>
        <a:lstStyle/>
        <a:p>
          <a:pPr marL="365125" indent="0"/>
          <a:r>
            <a:rPr lang="es-MX" sz="1400" dirty="0" smtClean="0">
              <a:latin typeface="Tahoma" pitchFamily="34" charset="0"/>
              <a:ea typeface="Tahoma" pitchFamily="34" charset="0"/>
              <a:cs typeface="Tahoma" pitchFamily="34" charset="0"/>
            </a:rPr>
            <a:t> Estructura de vecindad: Si</a:t>
          </a:r>
          <a:endParaRPr lang="es-MX" sz="1400" dirty="0">
            <a:latin typeface="Tahoma" pitchFamily="34" charset="0"/>
            <a:ea typeface="Tahoma" pitchFamily="34" charset="0"/>
            <a:cs typeface="Tahoma" pitchFamily="34" charset="0"/>
          </a:endParaRPr>
        </a:p>
      </dgm:t>
    </dgm:pt>
    <dgm:pt modelId="{6E5AFABD-1F14-4BD0-91D9-AF771EC8888D}" type="parTrans" cxnId="{FFDCC29E-9543-4EDE-A598-EA6E899ABD7C}">
      <dgm:prSet/>
      <dgm:spPr/>
      <dgm:t>
        <a:bodyPr/>
        <a:lstStyle/>
        <a:p>
          <a:endParaRPr lang="es-MX" sz="1400">
            <a:latin typeface="Tahoma" pitchFamily="34" charset="0"/>
            <a:ea typeface="Tahoma" pitchFamily="34" charset="0"/>
            <a:cs typeface="Tahoma" pitchFamily="34" charset="0"/>
          </a:endParaRPr>
        </a:p>
      </dgm:t>
    </dgm:pt>
    <dgm:pt modelId="{6E090794-651C-47FF-81BD-F2ECC76B51C9}" type="sibTrans" cxnId="{FFDCC29E-9543-4EDE-A598-EA6E899ABD7C}">
      <dgm:prSet/>
      <dgm:spPr/>
      <dgm:t>
        <a:bodyPr/>
        <a:lstStyle/>
        <a:p>
          <a:endParaRPr lang="es-MX" sz="1400">
            <a:latin typeface="Tahoma" pitchFamily="34" charset="0"/>
            <a:ea typeface="Tahoma" pitchFamily="34" charset="0"/>
            <a:cs typeface="Tahoma" pitchFamily="34" charset="0"/>
          </a:endParaRPr>
        </a:p>
      </dgm:t>
    </dgm:pt>
    <dgm:pt modelId="{5EC7BC98-252E-4459-BEDA-3AC954B74ECD}">
      <dgm:prSet phldrT="[Texto]" custT="1"/>
      <dgm:spPr/>
      <dgm:t>
        <a:bodyPr/>
        <a:lstStyle/>
        <a:p>
          <a:pPr marL="365125" indent="0"/>
          <a:r>
            <a:rPr lang="es-MX" sz="1400" dirty="0" smtClean="0">
              <a:latin typeface="Tahoma" pitchFamily="34" charset="0"/>
              <a:ea typeface="Tahoma" pitchFamily="34" charset="0"/>
              <a:cs typeface="Tahoma" pitchFamily="34" charset="0"/>
            </a:rPr>
            <a:t> Número de repeticiones.</a:t>
          </a:r>
          <a:endParaRPr lang="es-MX" sz="1400" dirty="0">
            <a:latin typeface="Tahoma" pitchFamily="34" charset="0"/>
            <a:ea typeface="Tahoma" pitchFamily="34" charset="0"/>
            <a:cs typeface="Tahoma" pitchFamily="34" charset="0"/>
          </a:endParaRPr>
        </a:p>
      </dgm:t>
    </dgm:pt>
    <dgm:pt modelId="{336FEB44-41A6-4D56-BFDE-5EB2156943CE}" type="parTrans" cxnId="{C76999FF-9A8F-4DBB-AC5C-4E5176C4765C}">
      <dgm:prSet/>
      <dgm:spPr/>
      <dgm:t>
        <a:bodyPr/>
        <a:lstStyle/>
        <a:p>
          <a:endParaRPr lang="es-MX" sz="1400">
            <a:latin typeface="Tahoma" pitchFamily="34" charset="0"/>
            <a:ea typeface="Tahoma" pitchFamily="34" charset="0"/>
            <a:cs typeface="Tahoma" pitchFamily="34" charset="0"/>
          </a:endParaRPr>
        </a:p>
      </dgm:t>
    </dgm:pt>
    <dgm:pt modelId="{A67F139C-454E-47AA-AC28-7C0A5E737D92}" type="sibTrans" cxnId="{C76999FF-9A8F-4DBB-AC5C-4E5176C4765C}">
      <dgm:prSet/>
      <dgm:spPr/>
      <dgm:t>
        <a:bodyPr/>
        <a:lstStyle/>
        <a:p>
          <a:endParaRPr lang="es-MX" sz="1400">
            <a:latin typeface="Tahoma" pitchFamily="34" charset="0"/>
            <a:ea typeface="Tahoma" pitchFamily="34" charset="0"/>
            <a:cs typeface="Tahoma" pitchFamily="34" charset="0"/>
          </a:endParaRPr>
        </a:p>
      </dgm:t>
    </dgm:pt>
    <dgm:pt modelId="{8E9DE199-0F71-43EF-8691-077855ED5A59}">
      <dgm:prSet phldrT="[Texto]" custT="1"/>
      <dgm:spPr/>
      <dgm:t>
        <a:bodyPr/>
        <a:lstStyle/>
        <a:p>
          <a:pPr marL="365125" indent="0"/>
          <a:r>
            <a:rPr lang="es-MX" sz="1400" dirty="0" smtClean="0">
              <a:latin typeface="Tahoma" pitchFamily="34" charset="0"/>
              <a:ea typeface="Tahoma" pitchFamily="34" charset="0"/>
              <a:cs typeface="Tahoma" pitchFamily="34" charset="0"/>
            </a:rPr>
            <a:t> Condiciones de parada</a:t>
          </a:r>
          <a:endParaRPr lang="es-MX" sz="1400" dirty="0">
            <a:latin typeface="Tahoma" pitchFamily="34" charset="0"/>
            <a:ea typeface="Tahoma" pitchFamily="34" charset="0"/>
            <a:cs typeface="Tahoma" pitchFamily="34" charset="0"/>
          </a:endParaRPr>
        </a:p>
      </dgm:t>
    </dgm:pt>
    <dgm:pt modelId="{938BCE7C-6A63-42C3-AB39-5530602D4B71}" type="parTrans" cxnId="{B5A1CA85-55BE-41AA-80CC-56D29A93F5FA}">
      <dgm:prSet/>
      <dgm:spPr/>
      <dgm:t>
        <a:bodyPr/>
        <a:lstStyle/>
        <a:p>
          <a:endParaRPr lang="es-MX" sz="1400">
            <a:latin typeface="Tahoma" pitchFamily="34" charset="0"/>
            <a:ea typeface="Tahoma" pitchFamily="34" charset="0"/>
            <a:cs typeface="Tahoma" pitchFamily="34" charset="0"/>
          </a:endParaRPr>
        </a:p>
      </dgm:t>
    </dgm:pt>
    <dgm:pt modelId="{B90933B4-769B-41BD-A826-37A88F2C2A6A}" type="sibTrans" cxnId="{B5A1CA85-55BE-41AA-80CC-56D29A93F5FA}">
      <dgm:prSet/>
      <dgm:spPr/>
      <dgm:t>
        <a:bodyPr/>
        <a:lstStyle/>
        <a:p>
          <a:endParaRPr lang="es-MX" sz="1400">
            <a:latin typeface="Tahoma" pitchFamily="34" charset="0"/>
            <a:ea typeface="Tahoma" pitchFamily="34" charset="0"/>
            <a:cs typeface="Tahoma" pitchFamily="34" charset="0"/>
          </a:endParaRPr>
        </a:p>
      </dgm:t>
    </dgm:pt>
    <dgm:pt modelId="{1AD405A9-6F33-4887-A0A8-6E84E7590F7D}">
      <dgm:prSet phldrT="[Texto]" custT="1"/>
      <dgm:spPr/>
      <dgm:t>
        <a:bodyPr/>
        <a:lstStyle/>
        <a:p>
          <a:pPr marL="365125" indent="0"/>
          <a:r>
            <a:rPr lang="es-MX" sz="1400" dirty="0" smtClean="0">
              <a:latin typeface="Tahoma" pitchFamily="34" charset="0"/>
              <a:ea typeface="Tahoma" pitchFamily="34" charset="0"/>
              <a:cs typeface="Tahoma" pitchFamily="34" charset="0"/>
            </a:rPr>
            <a:t> Función de costo: f(s)</a:t>
          </a:r>
          <a:endParaRPr lang="es-MX" sz="1400" dirty="0">
            <a:latin typeface="Tahoma" pitchFamily="34" charset="0"/>
            <a:ea typeface="Tahoma" pitchFamily="34" charset="0"/>
            <a:cs typeface="Tahoma" pitchFamily="34" charset="0"/>
          </a:endParaRPr>
        </a:p>
      </dgm:t>
    </dgm:pt>
    <dgm:pt modelId="{9E7F4BCF-D354-4E5D-9476-DAE6C6238C85}" type="parTrans" cxnId="{DEDB2AA3-3476-49F8-B1DD-B137FFA130D8}">
      <dgm:prSet/>
      <dgm:spPr/>
      <dgm:t>
        <a:bodyPr/>
        <a:lstStyle/>
        <a:p>
          <a:endParaRPr lang="es-MX" sz="1400">
            <a:latin typeface="Tahoma" pitchFamily="34" charset="0"/>
            <a:ea typeface="Tahoma" pitchFamily="34" charset="0"/>
            <a:cs typeface="Tahoma" pitchFamily="34" charset="0"/>
          </a:endParaRPr>
        </a:p>
      </dgm:t>
    </dgm:pt>
    <dgm:pt modelId="{C94BB739-7B3E-49AF-89EA-1BE4D65764B5}" type="sibTrans" cxnId="{DEDB2AA3-3476-49F8-B1DD-B137FFA130D8}">
      <dgm:prSet/>
      <dgm:spPr/>
      <dgm:t>
        <a:bodyPr/>
        <a:lstStyle/>
        <a:p>
          <a:endParaRPr lang="es-MX" sz="1400">
            <a:latin typeface="Tahoma" pitchFamily="34" charset="0"/>
            <a:ea typeface="Tahoma" pitchFamily="34" charset="0"/>
            <a:cs typeface="Tahoma" pitchFamily="34" charset="0"/>
          </a:endParaRPr>
        </a:p>
      </dgm:t>
    </dgm:pt>
    <dgm:pt modelId="{D6B88932-83A3-4FB1-92AE-561971E1D7F5}">
      <dgm:prSet phldrT="[Texto]" custT="1"/>
      <dgm:spPr/>
      <dgm:t>
        <a:bodyPr/>
        <a:lstStyle/>
        <a:p>
          <a:pPr marL="365125" indent="0"/>
          <a:r>
            <a:rPr lang="es-MX" sz="1400" dirty="0" smtClean="0">
              <a:latin typeface="Tahoma" pitchFamily="34" charset="0"/>
              <a:ea typeface="Tahoma" pitchFamily="34" charset="0"/>
              <a:cs typeface="Tahoma" pitchFamily="34" charset="0"/>
            </a:rPr>
            <a:t> Solución inicial: s0</a:t>
          </a:r>
          <a:endParaRPr lang="es-MX" sz="1400" dirty="0">
            <a:latin typeface="Tahoma" pitchFamily="34" charset="0"/>
            <a:ea typeface="Tahoma" pitchFamily="34" charset="0"/>
            <a:cs typeface="Tahoma" pitchFamily="34" charset="0"/>
          </a:endParaRPr>
        </a:p>
      </dgm:t>
    </dgm:pt>
    <dgm:pt modelId="{01E6164E-82B6-4DE7-B2A1-3A42896A831F}" type="parTrans" cxnId="{2C4085F6-D335-4E4E-8C84-B73625A647EA}">
      <dgm:prSet/>
      <dgm:spPr/>
      <dgm:t>
        <a:bodyPr/>
        <a:lstStyle/>
        <a:p>
          <a:endParaRPr lang="es-MX" sz="1400">
            <a:latin typeface="Tahoma" pitchFamily="34" charset="0"/>
            <a:ea typeface="Tahoma" pitchFamily="34" charset="0"/>
            <a:cs typeface="Tahoma" pitchFamily="34" charset="0"/>
          </a:endParaRPr>
        </a:p>
      </dgm:t>
    </dgm:pt>
    <dgm:pt modelId="{03B3208A-A1F3-49FE-A3C6-1ACFAC18A09D}" type="sibTrans" cxnId="{2C4085F6-D335-4E4E-8C84-B73625A647EA}">
      <dgm:prSet/>
      <dgm:spPr/>
      <dgm:t>
        <a:bodyPr/>
        <a:lstStyle/>
        <a:p>
          <a:endParaRPr lang="es-MX" sz="1400">
            <a:latin typeface="Tahoma" pitchFamily="34" charset="0"/>
            <a:ea typeface="Tahoma" pitchFamily="34" charset="0"/>
            <a:cs typeface="Tahoma" pitchFamily="34" charset="0"/>
          </a:endParaRPr>
        </a:p>
      </dgm:t>
    </dgm:pt>
    <dgm:pt modelId="{5CCA9AEE-C899-42E2-AEE2-5D8267C077E8}" type="pres">
      <dgm:prSet presAssocID="{36617DF3-054D-4211-B57E-3C905D3DBCF0}" presName="Name0" presStyleCnt="0">
        <dgm:presLayoutVars>
          <dgm:dir/>
          <dgm:animLvl val="lvl"/>
          <dgm:resizeHandles val="exact"/>
        </dgm:presLayoutVars>
      </dgm:prSet>
      <dgm:spPr/>
      <dgm:t>
        <a:bodyPr/>
        <a:lstStyle/>
        <a:p>
          <a:endParaRPr lang="es-MX"/>
        </a:p>
      </dgm:t>
    </dgm:pt>
    <dgm:pt modelId="{06912E32-8292-437E-BD3B-385289F5B15D}" type="pres">
      <dgm:prSet presAssocID="{AA426C15-B337-4EFB-9EFE-93604D9BFD87}" presName="composite" presStyleCnt="0"/>
      <dgm:spPr/>
      <dgm:t>
        <a:bodyPr/>
        <a:lstStyle/>
        <a:p>
          <a:endParaRPr lang="es-MX"/>
        </a:p>
      </dgm:t>
    </dgm:pt>
    <dgm:pt modelId="{DAA25834-6A8D-481A-BF7A-8A3C395A5A7C}" type="pres">
      <dgm:prSet presAssocID="{AA426C15-B337-4EFB-9EFE-93604D9BFD87}" presName="parTx" presStyleLbl="alignNode1" presStyleIdx="0" presStyleCnt="2">
        <dgm:presLayoutVars>
          <dgm:chMax val="0"/>
          <dgm:chPref val="0"/>
          <dgm:bulletEnabled val="1"/>
        </dgm:presLayoutVars>
      </dgm:prSet>
      <dgm:spPr/>
      <dgm:t>
        <a:bodyPr/>
        <a:lstStyle/>
        <a:p>
          <a:endParaRPr lang="es-MX"/>
        </a:p>
      </dgm:t>
    </dgm:pt>
    <dgm:pt modelId="{F7E7334F-C310-4A55-8FCE-55D06D8AAFDF}" type="pres">
      <dgm:prSet presAssocID="{AA426C15-B337-4EFB-9EFE-93604D9BFD87}" presName="desTx" presStyleLbl="alignAccFollowNode1" presStyleIdx="0" presStyleCnt="2">
        <dgm:presLayoutVars>
          <dgm:bulletEnabled val="1"/>
        </dgm:presLayoutVars>
      </dgm:prSet>
      <dgm:spPr/>
      <dgm:t>
        <a:bodyPr/>
        <a:lstStyle/>
        <a:p>
          <a:endParaRPr lang="es-MX"/>
        </a:p>
      </dgm:t>
    </dgm:pt>
    <dgm:pt modelId="{E877960B-DF49-4F25-A338-2B5E84D9C54E}" type="pres">
      <dgm:prSet presAssocID="{233C2C45-441B-4E1D-85F7-7C179584AA2F}" presName="space" presStyleCnt="0"/>
      <dgm:spPr/>
      <dgm:t>
        <a:bodyPr/>
        <a:lstStyle/>
        <a:p>
          <a:endParaRPr lang="es-MX"/>
        </a:p>
      </dgm:t>
    </dgm:pt>
    <dgm:pt modelId="{D54ABCBD-01DB-41DD-B80A-107318371AEF}" type="pres">
      <dgm:prSet presAssocID="{4D18C44D-74E4-4D0E-A5C4-72CA24E41534}" presName="composite" presStyleCnt="0"/>
      <dgm:spPr/>
      <dgm:t>
        <a:bodyPr/>
        <a:lstStyle/>
        <a:p>
          <a:endParaRPr lang="es-MX"/>
        </a:p>
      </dgm:t>
    </dgm:pt>
    <dgm:pt modelId="{86CAEACA-8A43-43AC-B528-0472B8D6C194}" type="pres">
      <dgm:prSet presAssocID="{4D18C44D-74E4-4D0E-A5C4-72CA24E41534}" presName="parTx" presStyleLbl="alignNode1" presStyleIdx="1" presStyleCnt="2">
        <dgm:presLayoutVars>
          <dgm:chMax val="0"/>
          <dgm:chPref val="0"/>
          <dgm:bulletEnabled val="1"/>
        </dgm:presLayoutVars>
      </dgm:prSet>
      <dgm:spPr/>
      <dgm:t>
        <a:bodyPr/>
        <a:lstStyle/>
        <a:p>
          <a:endParaRPr lang="es-MX"/>
        </a:p>
      </dgm:t>
    </dgm:pt>
    <dgm:pt modelId="{098586D3-AFFA-4DAD-BB88-69FE6FEE11CA}" type="pres">
      <dgm:prSet presAssocID="{4D18C44D-74E4-4D0E-A5C4-72CA24E41534}" presName="desTx" presStyleLbl="alignAccFollowNode1" presStyleIdx="1" presStyleCnt="2">
        <dgm:presLayoutVars>
          <dgm:bulletEnabled val="1"/>
        </dgm:presLayoutVars>
      </dgm:prSet>
      <dgm:spPr/>
      <dgm:t>
        <a:bodyPr/>
        <a:lstStyle/>
        <a:p>
          <a:endParaRPr lang="es-MX"/>
        </a:p>
      </dgm:t>
    </dgm:pt>
  </dgm:ptLst>
  <dgm:cxnLst>
    <dgm:cxn modelId="{71EF2A4B-F595-4DAE-8183-61C7A5456B4B}" srcId="{36617DF3-054D-4211-B57E-3C905D3DBCF0}" destId="{AA426C15-B337-4EFB-9EFE-93604D9BFD87}" srcOrd="0" destOrd="0" parTransId="{5F2D54E0-E9F0-41C2-B682-D4077F6FEF57}" sibTransId="{233C2C45-441B-4E1D-85F7-7C179584AA2F}"/>
    <dgm:cxn modelId="{B5A1CA85-55BE-41AA-80CC-56D29A93F5FA}" srcId="{AA426C15-B337-4EFB-9EFE-93604D9BFD87}" destId="{8E9DE199-0F71-43EF-8691-077855ED5A59}" srcOrd="3" destOrd="0" parTransId="{938BCE7C-6A63-42C3-AB39-5530602D4B71}" sibTransId="{B90933B4-769B-41BD-A826-37A88F2C2A6A}"/>
    <dgm:cxn modelId="{3136F063-1822-4C1A-B0A2-1DCB60E0FF68}" type="presOf" srcId="{D6B88932-83A3-4FB1-92AE-561971E1D7F5}" destId="{098586D3-AFFA-4DAD-BB88-69FE6FEE11CA}" srcOrd="0" destOrd="3" presId="urn:microsoft.com/office/officeart/2005/8/layout/hList1"/>
    <dgm:cxn modelId="{085C542A-A141-4B61-A6CE-DE95D1862452}" type="presOf" srcId="{1AD405A9-6F33-4887-A0A8-6E84E7590F7D}" destId="{098586D3-AFFA-4DAD-BB88-69FE6FEE11CA}" srcOrd="0" destOrd="2" presId="urn:microsoft.com/office/officeart/2005/8/layout/hList1"/>
    <dgm:cxn modelId="{72D411C1-2D74-449D-A847-0F669960238D}" type="presOf" srcId="{D7808AFB-8EF3-4A7F-B50D-28D6F682C17F}" destId="{098586D3-AFFA-4DAD-BB88-69FE6FEE11CA}" srcOrd="0" destOrd="1" presId="urn:microsoft.com/office/officeart/2005/8/layout/hList1"/>
    <dgm:cxn modelId="{C6E5ED22-0B67-44BF-AE60-A74AB40E2969}" srcId="{AA426C15-B337-4EFB-9EFE-93604D9BFD87}" destId="{27FCBDC6-FA7E-4C0D-9D7D-2263E2DE1C1F}" srcOrd="1" destOrd="0" parTransId="{F3F065C2-E472-4D85-BDF5-84D2B93F3458}" sibTransId="{E27F4C80-69E0-4956-B395-AA07C273728B}"/>
    <dgm:cxn modelId="{2321F7B4-7349-444D-9F5A-1D599137F87C}" type="presOf" srcId="{27FCBDC6-FA7E-4C0D-9D7D-2263E2DE1C1F}" destId="{F7E7334F-C310-4A55-8FCE-55D06D8AAFDF}" srcOrd="0" destOrd="1" presId="urn:microsoft.com/office/officeart/2005/8/layout/hList1"/>
    <dgm:cxn modelId="{453B70A5-0718-4AFD-B082-043FB7CECFBD}" type="presOf" srcId="{EE1701F9-B444-46EA-8451-AC5641353C71}" destId="{F7E7334F-C310-4A55-8FCE-55D06D8AAFDF}" srcOrd="0" destOrd="0" presId="urn:microsoft.com/office/officeart/2005/8/layout/hList1"/>
    <dgm:cxn modelId="{2C4085F6-D335-4E4E-8C84-B73625A647EA}" srcId="{4D18C44D-74E4-4D0E-A5C4-72CA24E41534}" destId="{D6B88932-83A3-4FB1-92AE-561971E1D7F5}" srcOrd="3" destOrd="0" parTransId="{01E6164E-82B6-4DE7-B2A1-3A42896A831F}" sibTransId="{03B3208A-A1F3-49FE-A3C6-1ACFAC18A09D}"/>
    <dgm:cxn modelId="{F4CC82CF-34BC-4C8E-ABAD-EA2A5D244902}" type="presOf" srcId="{C780D790-2AEA-4A0A-AD7A-9A1DDC9CFCF7}" destId="{098586D3-AFFA-4DAD-BB88-69FE6FEE11CA}" srcOrd="0" destOrd="0" presId="urn:microsoft.com/office/officeart/2005/8/layout/hList1"/>
    <dgm:cxn modelId="{EA60E371-4994-4CE5-8BDA-AECA17699F96}" type="presOf" srcId="{AA426C15-B337-4EFB-9EFE-93604D9BFD87}" destId="{DAA25834-6A8D-481A-BF7A-8A3C395A5A7C}" srcOrd="0" destOrd="0" presId="urn:microsoft.com/office/officeart/2005/8/layout/hList1"/>
    <dgm:cxn modelId="{C76999FF-9A8F-4DBB-AC5C-4E5176C4765C}" srcId="{AA426C15-B337-4EFB-9EFE-93604D9BFD87}" destId="{5EC7BC98-252E-4459-BEDA-3AC954B74ECD}" srcOrd="2" destOrd="0" parTransId="{336FEB44-41A6-4D56-BFDE-5EB2156943CE}" sibTransId="{A67F139C-454E-47AA-AC28-7C0A5E737D92}"/>
    <dgm:cxn modelId="{0286ECED-B8B0-48EE-91EC-CACDF60B26A7}" srcId="{36617DF3-054D-4211-B57E-3C905D3DBCF0}" destId="{4D18C44D-74E4-4D0E-A5C4-72CA24E41534}" srcOrd="1" destOrd="0" parTransId="{7BB0DCAD-2D09-4329-ABDC-9B0BA0E54032}" sibTransId="{8BCA8A18-64B3-434B-BB0C-7E1466DFC0D7}"/>
    <dgm:cxn modelId="{AA7A9627-FD89-4A2B-BB1C-60EFDF939B08}" type="presOf" srcId="{36617DF3-054D-4211-B57E-3C905D3DBCF0}" destId="{5CCA9AEE-C899-42E2-AEE2-5D8267C077E8}" srcOrd="0" destOrd="0" presId="urn:microsoft.com/office/officeart/2005/8/layout/hList1"/>
    <dgm:cxn modelId="{FFDCC29E-9543-4EDE-A598-EA6E899ABD7C}" srcId="{4D18C44D-74E4-4D0E-A5C4-72CA24E41534}" destId="{D7808AFB-8EF3-4A7F-B50D-28D6F682C17F}" srcOrd="1" destOrd="0" parTransId="{6E5AFABD-1F14-4BD0-91D9-AF771EC8888D}" sibTransId="{6E090794-651C-47FF-81BD-F2ECC76B51C9}"/>
    <dgm:cxn modelId="{DC2166EA-7CE1-4CE8-8302-F50C4E8B04A7}" type="presOf" srcId="{8E9DE199-0F71-43EF-8691-077855ED5A59}" destId="{F7E7334F-C310-4A55-8FCE-55D06D8AAFDF}" srcOrd="0" destOrd="3" presId="urn:microsoft.com/office/officeart/2005/8/layout/hList1"/>
    <dgm:cxn modelId="{041761AC-A49C-451E-B904-4CC39263241D}" srcId="{AA426C15-B337-4EFB-9EFE-93604D9BFD87}" destId="{EE1701F9-B444-46EA-8451-AC5641353C71}" srcOrd="0" destOrd="0" parTransId="{26CF38C8-E2E6-49BE-9B57-8AD967B7E4D0}" sibTransId="{5A958F02-AB70-426E-AF69-1A9FB2E8D2AA}"/>
    <dgm:cxn modelId="{4E8A62B2-00E2-4199-8774-A16637AE53E5}" srcId="{4D18C44D-74E4-4D0E-A5C4-72CA24E41534}" destId="{C780D790-2AEA-4A0A-AD7A-9A1DDC9CFCF7}" srcOrd="0" destOrd="0" parTransId="{2592803E-76AD-44B9-929E-94B51F4C0A41}" sibTransId="{0B443FD0-1DE4-49A3-BE02-0444BC8D5A88}"/>
    <dgm:cxn modelId="{DEDB2AA3-3476-49F8-B1DD-B137FFA130D8}" srcId="{4D18C44D-74E4-4D0E-A5C4-72CA24E41534}" destId="{1AD405A9-6F33-4887-A0A8-6E84E7590F7D}" srcOrd="2" destOrd="0" parTransId="{9E7F4BCF-D354-4E5D-9476-DAE6C6238C85}" sibTransId="{C94BB739-7B3E-49AF-89EA-1BE4D65764B5}"/>
    <dgm:cxn modelId="{2FD24CA0-8521-4AE9-B245-FF800E4F5A2A}" type="presOf" srcId="{5EC7BC98-252E-4459-BEDA-3AC954B74ECD}" destId="{F7E7334F-C310-4A55-8FCE-55D06D8AAFDF}" srcOrd="0" destOrd="2" presId="urn:microsoft.com/office/officeart/2005/8/layout/hList1"/>
    <dgm:cxn modelId="{94187198-D615-4814-AB72-41752EE8DC4E}" type="presOf" srcId="{4D18C44D-74E4-4D0E-A5C4-72CA24E41534}" destId="{86CAEACA-8A43-43AC-B528-0472B8D6C194}" srcOrd="0" destOrd="0" presId="urn:microsoft.com/office/officeart/2005/8/layout/hList1"/>
    <dgm:cxn modelId="{4FC5EB6A-CD2E-46B4-9215-887DEEA57DC4}" type="presParOf" srcId="{5CCA9AEE-C899-42E2-AEE2-5D8267C077E8}" destId="{06912E32-8292-437E-BD3B-385289F5B15D}" srcOrd="0" destOrd="0" presId="urn:microsoft.com/office/officeart/2005/8/layout/hList1"/>
    <dgm:cxn modelId="{F3138B83-332E-48F6-80D3-57B21CFCF48F}" type="presParOf" srcId="{06912E32-8292-437E-BD3B-385289F5B15D}" destId="{DAA25834-6A8D-481A-BF7A-8A3C395A5A7C}" srcOrd="0" destOrd="0" presId="urn:microsoft.com/office/officeart/2005/8/layout/hList1"/>
    <dgm:cxn modelId="{6DD80F6E-6B8F-43C5-BD1D-5D15D115141B}" type="presParOf" srcId="{06912E32-8292-437E-BD3B-385289F5B15D}" destId="{F7E7334F-C310-4A55-8FCE-55D06D8AAFDF}" srcOrd="1" destOrd="0" presId="urn:microsoft.com/office/officeart/2005/8/layout/hList1"/>
    <dgm:cxn modelId="{17085A3B-3734-41D9-9D0C-BAFE2B9C4ACF}" type="presParOf" srcId="{5CCA9AEE-C899-42E2-AEE2-5D8267C077E8}" destId="{E877960B-DF49-4F25-A338-2B5E84D9C54E}" srcOrd="1" destOrd="0" presId="urn:microsoft.com/office/officeart/2005/8/layout/hList1"/>
    <dgm:cxn modelId="{BFE6393F-D4FE-4DAC-8889-D0F36091C0A3}" type="presParOf" srcId="{5CCA9AEE-C899-42E2-AEE2-5D8267C077E8}" destId="{D54ABCBD-01DB-41DD-B80A-107318371AEF}" srcOrd="2" destOrd="0" presId="urn:microsoft.com/office/officeart/2005/8/layout/hList1"/>
    <dgm:cxn modelId="{0279C567-F8EF-438D-A4E5-5FD868B57B85}" type="presParOf" srcId="{D54ABCBD-01DB-41DD-B80A-107318371AEF}" destId="{86CAEACA-8A43-43AC-B528-0472B8D6C194}" srcOrd="0" destOrd="0" presId="urn:microsoft.com/office/officeart/2005/8/layout/hList1"/>
    <dgm:cxn modelId="{AE3CC43B-CA13-49D5-9312-804313490385}" type="presParOf" srcId="{D54ABCBD-01DB-41DD-B80A-107318371AEF}" destId="{098586D3-AFFA-4DAD-BB88-69FE6FEE11CA}" srcOrd="1" destOrd="0" presId="urn:microsoft.com/office/officeart/2005/8/layout/h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19D33B1-15D3-44E3-AD07-BD4F51A802A8}">
      <dsp:nvSpPr>
        <dsp:cNvPr id="0" name=""/>
        <dsp:cNvSpPr/>
      </dsp:nvSpPr>
      <dsp:spPr>
        <a:xfrm>
          <a:off x="35" y="24821"/>
          <a:ext cx="3432123" cy="892800"/>
        </a:xfrm>
        <a:prstGeom prst="rect">
          <a:avLst/>
        </a:prstGeom>
        <a:solidFill>
          <a:schemeClr val="accent1">
            <a:hueOff val="0"/>
            <a:satOff val="0"/>
            <a:lumOff val="0"/>
            <a:alphaOff val="0"/>
          </a:schemeClr>
        </a:solidFill>
        <a:ln w="2642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3792" tIns="65024" rIns="113792" bIns="65024" numCol="1" spcCol="1270" anchor="ctr" anchorCtr="0">
          <a:noAutofit/>
        </a:bodyPr>
        <a:lstStyle/>
        <a:p>
          <a:pPr lvl="0" algn="ctr" defTabSz="711200">
            <a:lnSpc>
              <a:spcPct val="90000"/>
            </a:lnSpc>
            <a:spcBef>
              <a:spcPct val="0"/>
            </a:spcBef>
            <a:spcAft>
              <a:spcPct val="35000"/>
            </a:spcAft>
          </a:pPr>
          <a:r>
            <a:rPr lang="es-MX" sz="1600" kern="1200" dirty="0" smtClean="0">
              <a:latin typeface="Tahoma" pitchFamily="34" charset="0"/>
              <a:ea typeface="Tahoma" pitchFamily="34" charset="0"/>
              <a:cs typeface="Tahoma" pitchFamily="34" charset="0"/>
            </a:rPr>
            <a:t>Mecánica Estadística</a:t>
          </a:r>
          <a:endParaRPr lang="es-MX" sz="1600" kern="1200" dirty="0">
            <a:latin typeface="Tahoma" pitchFamily="34" charset="0"/>
            <a:ea typeface="Tahoma" pitchFamily="34" charset="0"/>
            <a:cs typeface="Tahoma" pitchFamily="34" charset="0"/>
          </a:endParaRPr>
        </a:p>
      </dsp:txBody>
      <dsp:txXfrm>
        <a:off x="35" y="24821"/>
        <a:ext cx="3432123" cy="892800"/>
      </dsp:txXfrm>
    </dsp:sp>
    <dsp:sp modelId="{0C07583C-B418-45C2-AB6F-79CA3B36EABB}">
      <dsp:nvSpPr>
        <dsp:cNvPr id="0" name=""/>
        <dsp:cNvSpPr/>
      </dsp:nvSpPr>
      <dsp:spPr>
        <a:xfrm>
          <a:off x="35" y="917622"/>
          <a:ext cx="3432123" cy="1361520"/>
        </a:xfrm>
        <a:prstGeom prst="rect">
          <a:avLst/>
        </a:prstGeom>
        <a:solidFill>
          <a:schemeClr val="accent1">
            <a:alpha val="90000"/>
            <a:tint val="40000"/>
            <a:hueOff val="0"/>
            <a:satOff val="0"/>
            <a:lumOff val="0"/>
            <a:alphaOff val="0"/>
          </a:schemeClr>
        </a:solidFill>
        <a:ln w="26425"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5344" tIns="85344" rIns="113792" bIns="128016" numCol="1" spcCol="1270" anchor="t" anchorCtr="0">
          <a:noAutofit/>
        </a:bodyPr>
        <a:lstStyle/>
        <a:p>
          <a:pPr marL="365125" lvl="1" indent="0" algn="l" defTabSz="711200">
            <a:lnSpc>
              <a:spcPct val="90000"/>
            </a:lnSpc>
            <a:spcBef>
              <a:spcPct val="0"/>
            </a:spcBef>
            <a:spcAft>
              <a:spcPct val="15000"/>
            </a:spcAft>
            <a:buChar char="••"/>
          </a:pPr>
          <a:r>
            <a:rPr lang="es-MX" sz="1600" kern="1200" dirty="0" smtClean="0">
              <a:latin typeface="Tahoma" pitchFamily="34" charset="0"/>
              <a:ea typeface="Tahoma" pitchFamily="34" charset="0"/>
              <a:cs typeface="Tahoma" pitchFamily="34" charset="0"/>
            </a:rPr>
            <a:t> Energía</a:t>
          </a:r>
          <a:endParaRPr lang="es-MX" sz="1600" kern="1200" dirty="0">
            <a:latin typeface="Tahoma" pitchFamily="34" charset="0"/>
            <a:ea typeface="Tahoma" pitchFamily="34" charset="0"/>
            <a:cs typeface="Tahoma" pitchFamily="34" charset="0"/>
          </a:endParaRPr>
        </a:p>
        <a:p>
          <a:pPr marL="365125" lvl="1" indent="0" algn="l" defTabSz="711200">
            <a:lnSpc>
              <a:spcPct val="90000"/>
            </a:lnSpc>
            <a:spcBef>
              <a:spcPct val="0"/>
            </a:spcBef>
            <a:spcAft>
              <a:spcPct val="15000"/>
            </a:spcAft>
            <a:buChar char="••"/>
          </a:pPr>
          <a:r>
            <a:rPr lang="es-MX" sz="1600" kern="1200" dirty="0" smtClean="0">
              <a:latin typeface="Tahoma" pitchFamily="34" charset="0"/>
              <a:ea typeface="Tahoma" pitchFamily="34" charset="0"/>
              <a:cs typeface="Tahoma" pitchFamily="34" charset="0"/>
            </a:rPr>
            <a:t> Estados del sistema</a:t>
          </a:r>
          <a:endParaRPr lang="es-MX" sz="1600" kern="1200" dirty="0">
            <a:latin typeface="Tahoma" pitchFamily="34" charset="0"/>
            <a:ea typeface="Tahoma" pitchFamily="34" charset="0"/>
            <a:cs typeface="Tahoma" pitchFamily="34" charset="0"/>
          </a:endParaRPr>
        </a:p>
        <a:p>
          <a:pPr marL="365125" lvl="1" indent="0" algn="l" defTabSz="711200">
            <a:lnSpc>
              <a:spcPct val="90000"/>
            </a:lnSpc>
            <a:spcBef>
              <a:spcPct val="0"/>
            </a:spcBef>
            <a:spcAft>
              <a:spcPct val="15000"/>
            </a:spcAft>
            <a:buChar char="••"/>
          </a:pPr>
          <a:r>
            <a:rPr lang="es-MX" sz="1600" kern="1200" dirty="0" smtClean="0">
              <a:latin typeface="Tahoma" pitchFamily="34" charset="0"/>
              <a:ea typeface="Tahoma" pitchFamily="34" charset="0"/>
              <a:cs typeface="Tahoma" pitchFamily="34" charset="0"/>
            </a:rPr>
            <a:t> Temperatura </a:t>
          </a:r>
          <a:endParaRPr lang="es-MX" sz="1600" kern="1200" dirty="0">
            <a:latin typeface="Tahoma" pitchFamily="34" charset="0"/>
            <a:ea typeface="Tahoma" pitchFamily="34" charset="0"/>
            <a:cs typeface="Tahoma" pitchFamily="34" charset="0"/>
          </a:endParaRPr>
        </a:p>
        <a:p>
          <a:pPr marL="365125" lvl="1" indent="0" algn="l" defTabSz="711200">
            <a:lnSpc>
              <a:spcPct val="90000"/>
            </a:lnSpc>
            <a:spcBef>
              <a:spcPct val="0"/>
            </a:spcBef>
            <a:spcAft>
              <a:spcPct val="15000"/>
            </a:spcAft>
            <a:buChar char="••"/>
          </a:pPr>
          <a:r>
            <a:rPr lang="es-MX" sz="1600" kern="1200" dirty="0" smtClean="0">
              <a:latin typeface="Tahoma" pitchFamily="34" charset="0"/>
              <a:ea typeface="Tahoma" pitchFamily="34" charset="0"/>
              <a:cs typeface="Tahoma" pitchFamily="34" charset="0"/>
            </a:rPr>
            <a:t> Estado congelado</a:t>
          </a:r>
          <a:endParaRPr lang="es-MX" sz="1600" kern="1200" dirty="0">
            <a:latin typeface="Tahoma" pitchFamily="34" charset="0"/>
            <a:ea typeface="Tahoma" pitchFamily="34" charset="0"/>
            <a:cs typeface="Tahoma" pitchFamily="34" charset="0"/>
          </a:endParaRPr>
        </a:p>
      </dsp:txBody>
      <dsp:txXfrm>
        <a:off x="35" y="917622"/>
        <a:ext cx="3432123" cy="1361520"/>
      </dsp:txXfrm>
    </dsp:sp>
    <dsp:sp modelId="{B957AD23-8701-42BE-BDC9-DBACC269F675}">
      <dsp:nvSpPr>
        <dsp:cNvPr id="0" name=""/>
        <dsp:cNvSpPr/>
      </dsp:nvSpPr>
      <dsp:spPr>
        <a:xfrm>
          <a:off x="3912656" y="24821"/>
          <a:ext cx="3432123" cy="892800"/>
        </a:xfrm>
        <a:prstGeom prst="rect">
          <a:avLst/>
        </a:prstGeom>
        <a:solidFill>
          <a:schemeClr val="accent1">
            <a:hueOff val="0"/>
            <a:satOff val="0"/>
            <a:lumOff val="0"/>
            <a:alphaOff val="0"/>
          </a:schemeClr>
        </a:solidFill>
        <a:ln w="2642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3792" tIns="65024" rIns="113792" bIns="65024" numCol="1" spcCol="1270" anchor="ctr" anchorCtr="0">
          <a:noAutofit/>
        </a:bodyPr>
        <a:lstStyle/>
        <a:p>
          <a:pPr lvl="0" algn="ctr" defTabSz="711200">
            <a:lnSpc>
              <a:spcPct val="90000"/>
            </a:lnSpc>
            <a:spcBef>
              <a:spcPct val="0"/>
            </a:spcBef>
            <a:spcAft>
              <a:spcPct val="35000"/>
            </a:spcAft>
          </a:pPr>
          <a:r>
            <a:rPr lang="es-MX" sz="1600" kern="1200" dirty="0" smtClean="0">
              <a:latin typeface="Tahoma" pitchFamily="34" charset="0"/>
              <a:ea typeface="Tahoma" pitchFamily="34" charset="0"/>
              <a:cs typeface="Tahoma" pitchFamily="34" charset="0"/>
            </a:rPr>
            <a:t>Optimización Combinatoria</a:t>
          </a:r>
          <a:endParaRPr lang="es-MX" sz="1600" kern="1200" dirty="0">
            <a:latin typeface="Tahoma" pitchFamily="34" charset="0"/>
            <a:ea typeface="Tahoma" pitchFamily="34" charset="0"/>
            <a:cs typeface="Tahoma" pitchFamily="34" charset="0"/>
          </a:endParaRPr>
        </a:p>
      </dsp:txBody>
      <dsp:txXfrm>
        <a:off x="3912656" y="24821"/>
        <a:ext cx="3432123" cy="892800"/>
      </dsp:txXfrm>
    </dsp:sp>
    <dsp:sp modelId="{724280A2-1E66-42A7-87B2-56B336240174}">
      <dsp:nvSpPr>
        <dsp:cNvPr id="0" name=""/>
        <dsp:cNvSpPr/>
      </dsp:nvSpPr>
      <dsp:spPr>
        <a:xfrm>
          <a:off x="3912656" y="917622"/>
          <a:ext cx="3432123" cy="1361520"/>
        </a:xfrm>
        <a:prstGeom prst="rect">
          <a:avLst/>
        </a:prstGeom>
        <a:solidFill>
          <a:schemeClr val="accent1">
            <a:alpha val="90000"/>
            <a:tint val="40000"/>
            <a:hueOff val="0"/>
            <a:satOff val="0"/>
            <a:lumOff val="0"/>
            <a:alphaOff val="0"/>
          </a:schemeClr>
        </a:solidFill>
        <a:ln w="26425"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5344" tIns="85344" rIns="113792" bIns="128016" numCol="1" spcCol="1270" anchor="t" anchorCtr="0">
          <a:noAutofit/>
        </a:bodyPr>
        <a:lstStyle/>
        <a:p>
          <a:pPr marL="365125" lvl="1" indent="0" algn="l" defTabSz="711200">
            <a:lnSpc>
              <a:spcPct val="90000"/>
            </a:lnSpc>
            <a:spcBef>
              <a:spcPct val="0"/>
            </a:spcBef>
            <a:spcAft>
              <a:spcPct val="15000"/>
            </a:spcAft>
            <a:buChar char="••"/>
          </a:pPr>
          <a:r>
            <a:rPr lang="es-MX" sz="1600" kern="1200" dirty="0" smtClean="0">
              <a:latin typeface="Tahoma" pitchFamily="34" charset="0"/>
              <a:ea typeface="Tahoma" pitchFamily="34" charset="0"/>
              <a:cs typeface="Tahoma" pitchFamily="34" charset="0"/>
            </a:rPr>
            <a:t> Función de costo</a:t>
          </a:r>
          <a:endParaRPr lang="es-MX" sz="1600" kern="1200" dirty="0">
            <a:latin typeface="Tahoma" pitchFamily="34" charset="0"/>
            <a:ea typeface="Tahoma" pitchFamily="34" charset="0"/>
            <a:cs typeface="Tahoma" pitchFamily="34" charset="0"/>
          </a:endParaRPr>
        </a:p>
        <a:p>
          <a:pPr marL="365125" lvl="1" indent="0" algn="l" defTabSz="711200">
            <a:lnSpc>
              <a:spcPct val="90000"/>
            </a:lnSpc>
            <a:spcBef>
              <a:spcPct val="0"/>
            </a:spcBef>
            <a:spcAft>
              <a:spcPct val="15000"/>
            </a:spcAft>
            <a:buChar char="••"/>
          </a:pPr>
          <a:r>
            <a:rPr lang="es-MX" sz="1600" kern="1200" dirty="0" smtClean="0">
              <a:latin typeface="Tahoma" pitchFamily="34" charset="0"/>
              <a:ea typeface="Tahoma" pitchFamily="34" charset="0"/>
              <a:cs typeface="Tahoma" pitchFamily="34" charset="0"/>
            </a:rPr>
            <a:t> Soluciones factibles</a:t>
          </a:r>
          <a:endParaRPr lang="es-MX" sz="1600" kern="1200" dirty="0">
            <a:latin typeface="Tahoma" pitchFamily="34" charset="0"/>
            <a:ea typeface="Tahoma" pitchFamily="34" charset="0"/>
            <a:cs typeface="Tahoma" pitchFamily="34" charset="0"/>
          </a:endParaRPr>
        </a:p>
        <a:p>
          <a:pPr marL="365125" lvl="1" indent="0" algn="l" defTabSz="711200">
            <a:lnSpc>
              <a:spcPct val="90000"/>
            </a:lnSpc>
            <a:spcBef>
              <a:spcPct val="0"/>
            </a:spcBef>
            <a:spcAft>
              <a:spcPct val="15000"/>
            </a:spcAft>
            <a:buChar char="••"/>
          </a:pPr>
          <a:r>
            <a:rPr lang="es-MX" sz="1600" kern="1200" dirty="0" smtClean="0">
              <a:latin typeface="Tahoma" pitchFamily="34" charset="0"/>
              <a:ea typeface="Tahoma" pitchFamily="34" charset="0"/>
              <a:cs typeface="Tahoma" pitchFamily="34" charset="0"/>
            </a:rPr>
            <a:t> Parámetro de control</a:t>
          </a:r>
          <a:endParaRPr lang="es-MX" sz="1600" kern="1200" dirty="0">
            <a:latin typeface="Tahoma" pitchFamily="34" charset="0"/>
            <a:ea typeface="Tahoma" pitchFamily="34" charset="0"/>
            <a:cs typeface="Tahoma" pitchFamily="34" charset="0"/>
          </a:endParaRPr>
        </a:p>
        <a:p>
          <a:pPr marL="365125" lvl="1" indent="0" algn="l" defTabSz="711200">
            <a:lnSpc>
              <a:spcPct val="90000"/>
            </a:lnSpc>
            <a:spcBef>
              <a:spcPct val="0"/>
            </a:spcBef>
            <a:spcAft>
              <a:spcPct val="15000"/>
            </a:spcAft>
            <a:buChar char="••"/>
          </a:pPr>
          <a:r>
            <a:rPr lang="es-MX" sz="1600" kern="1200" dirty="0" smtClean="0">
              <a:latin typeface="Tahoma" pitchFamily="34" charset="0"/>
              <a:ea typeface="Tahoma" pitchFamily="34" charset="0"/>
              <a:cs typeface="Tahoma" pitchFamily="34" charset="0"/>
            </a:rPr>
            <a:t> Solución heurística</a:t>
          </a:r>
          <a:endParaRPr lang="es-MX" sz="1600" kern="1200" dirty="0">
            <a:latin typeface="Tahoma" pitchFamily="34" charset="0"/>
            <a:ea typeface="Tahoma" pitchFamily="34" charset="0"/>
            <a:cs typeface="Tahoma" pitchFamily="34" charset="0"/>
          </a:endParaRPr>
        </a:p>
      </dsp:txBody>
      <dsp:txXfrm>
        <a:off x="3912656" y="917622"/>
        <a:ext cx="3432123" cy="136152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AA25834-6A8D-481A-BF7A-8A3C395A5A7C}">
      <dsp:nvSpPr>
        <dsp:cNvPr id="0" name=""/>
        <dsp:cNvSpPr/>
      </dsp:nvSpPr>
      <dsp:spPr>
        <a:xfrm>
          <a:off x="40" y="7532"/>
          <a:ext cx="3892159" cy="1359719"/>
        </a:xfrm>
        <a:prstGeom prst="rect">
          <a:avLst/>
        </a:prstGeom>
        <a:solidFill>
          <a:schemeClr val="accent1">
            <a:hueOff val="0"/>
            <a:satOff val="0"/>
            <a:lumOff val="0"/>
            <a:alphaOff val="0"/>
          </a:schemeClr>
        </a:solidFill>
        <a:ln w="2642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568" tIns="56896" rIns="99568" bIns="56896" numCol="1" spcCol="1270" anchor="ctr" anchorCtr="0">
          <a:noAutofit/>
        </a:bodyPr>
        <a:lstStyle/>
        <a:p>
          <a:pPr lvl="0" algn="ctr" defTabSz="622300">
            <a:lnSpc>
              <a:spcPct val="90000"/>
            </a:lnSpc>
            <a:spcBef>
              <a:spcPct val="0"/>
            </a:spcBef>
            <a:spcAft>
              <a:spcPct val="35000"/>
            </a:spcAft>
          </a:pPr>
          <a:r>
            <a:rPr lang="es-MX" sz="1400" b="1" kern="1200" dirty="0" smtClean="0">
              <a:latin typeface="Tahoma" pitchFamily="34" charset="0"/>
              <a:ea typeface="Tahoma" pitchFamily="34" charset="0"/>
              <a:cs typeface="Tahoma" pitchFamily="34" charset="0"/>
            </a:rPr>
            <a:t>Elementos genéricos</a:t>
          </a:r>
        </a:p>
        <a:p>
          <a:pPr lvl="0" algn="ctr" defTabSz="622300">
            <a:lnSpc>
              <a:spcPct val="90000"/>
            </a:lnSpc>
            <a:spcBef>
              <a:spcPct val="0"/>
            </a:spcBef>
            <a:spcAft>
              <a:spcPct val="35000"/>
            </a:spcAft>
          </a:pPr>
          <a:r>
            <a:rPr lang="es-MX" sz="1400" kern="1200" dirty="0" smtClean="0">
              <a:latin typeface="Tahoma" pitchFamily="34" charset="0"/>
              <a:ea typeface="Tahoma" pitchFamily="34" charset="0"/>
              <a:cs typeface="Tahoma" pitchFamily="34" charset="0"/>
            </a:rPr>
            <a:t>Son elementos que no tienen una dependencia directa del problema, aunque hay que afinarlos para el problema concreto que se desea resolver.</a:t>
          </a:r>
          <a:endParaRPr lang="es-MX" sz="1400" kern="1200" dirty="0">
            <a:latin typeface="Tahoma" pitchFamily="34" charset="0"/>
            <a:ea typeface="Tahoma" pitchFamily="34" charset="0"/>
            <a:cs typeface="Tahoma" pitchFamily="34" charset="0"/>
          </a:endParaRPr>
        </a:p>
      </dsp:txBody>
      <dsp:txXfrm>
        <a:off x="40" y="7532"/>
        <a:ext cx="3892159" cy="1359719"/>
      </dsp:txXfrm>
    </dsp:sp>
    <dsp:sp modelId="{F7E7334F-C310-4A55-8FCE-55D06D8AAFDF}">
      <dsp:nvSpPr>
        <dsp:cNvPr id="0" name=""/>
        <dsp:cNvSpPr/>
      </dsp:nvSpPr>
      <dsp:spPr>
        <a:xfrm>
          <a:off x="40" y="1367251"/>
          <a:ext cx="3892159" cy="1361520"/>
        </a:xfrm>
        <a:prstGeom prst="rect">
          <a:avLst/>
        </a:prstGeom>
        <a:solidFill>
          <a:schemeClr val="accent1">
            <a:alpha val="90000"/>
            <a:tint val="40000"/>
            <a:hueOff val="0"/>
            <a:satOff val="0"/>
            <a:lumOff val="0"/>
            <a:alphaOff val="0"/>
          </a:schemeClr>
        </a:solidFill>
        <a:ln w="26425"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4676" tIns="74676" rIns="99568" bIns="112014" numCol="1" spcCol="1270" anchor="t" anchorCtr="0">
          <a:noAutofit/>
        </a:bodyPr>
        <a:lstStyle/>
        <a:p>
          <a:pPr marL="365125" lvl="1" indent="0" algn="l" defTabSz="622300">
            <a:lnSpc>
              <a:spcPct val="90000"/>
            </a:lnSpc>
            <a:spcBef>
              <a:spcPct val="0"/>
            </a:spcBef>
            <a:spcAft>
              <a:spcPct val="15000"/>
            </a:spcAft>
            <a:buChar char="••"/>
          </a:pPr>
          <a:r>
            <a:rPr lang="es-MX" sz="1400" kern="1200" dirty="0" smtClean="0">
              <a:latin typeface="Tahoma" pitchFamily="34" charset="0"/>
              <a:ea typeface="Tahoma" pitchFamily="34" charset="0"/>
              <a:cs typeface="Tahoma" pitchFamily="34" charset="0"/>
            </a:rPr>
            <a:t> Temperatura inicial: t0</a:t>
          </a:r>
          <a:endParaRPr lang="es-MX" sz="1400" kern="1200" dirty="0">
            <a:latin typeface="Tahoma" pitchFamily="34" charset="0"/>
            <a:ea typeface="Tahoma" pitchFamily="34" charset="0"/>
            <a:cs typeface="Tahoma" pitchFamily="34" charset="0"/>
          </a:endParaRPr>
        </a:p>
        <a:p>
          <a:pPr marL="365125" lvl="1" indent="0" algn="l" defTabSz="622300">
            <a:lnSpc>
              <a:spcPct val="90000"/>
            </a:lnSpc>
            <a:spcBef>
              <a:spcPct val="0"/>
            </a:spcBef>
            <a:spcAft>
              <a:spcPct val="15000"/>
            </a:spcAft>
            <a:buChar char="••"/>
          </a:pPr>
          <a:r>
            <a:rPr lang="es-MX" sz="1400" kern="1200" dirty="0" smtClean="0">
              <a:latin typeface="Tahoma" pitchFamily="34" charset="0"/>
              <a:ea typeface="Tahoma" pitchFamily="34" charset="0"/>
              <a:cs typeface="Tahoma" pitchFamily="34" charset="0"/>
            </a:rPr>
            <a:t> Proceso de enfriamiento: </a:t>
          </a:r>
          <a:r>
            <a:rPr lang="el-GR" sz="1400" kern="1200" dirty="0" smtClean="0">
              <a:latin typeface="Tahoma" pitchFamily="34" charset="0"/>
              <a:ea typeface="Tahoma" pitchFamily="34" charset="0"/>
              <a:cs typeface="Tahoma" pitchFamily="34" charset="0"/>
            </a:rPr>
            <a:t>α(</a:t>
          </a:r>
          <a:r>
            <a:rPr lang="es-MX" sz="1400" kern="1200" dirty="0" smtClean="0">
              <a:latin typeface="Tahoma" pitchFamily="34" charset="0"/>
              <a:ea typeface="Tahoma" pitchFamily="34" charset="0"/>
              <a:cs typeface="Tahoma" pitchFamily="34" charset="0"/>
            </a:rPr>
            <a:t>t)</a:t>
          </a:r>
          <a:endParaRPr lang="es-MX" sz="1400" kern="1200" dirty="0">
            <a:latin typeface="Tahoma" pitchFamily="34" charset="0"/>
            <a:ea typeface="Tahoma" pitchFamily="34" charset="0"/>
            <a:cs typeface="Tahoma" pitchFamily="34" charset="0"/>
          </a:endParaRPr>
        </a:p>
        <a:p>
          <a:pPr marL="365125" lvl="1" indent="0" algn="l" defTabSz="622300">
            <a:lnSpc>
              <a:spcPct val="90000"/>
            </a:lnSpc>
            <a:spcBef>
              <a:spcPct val="0"/>
            </a:spcBef>
            <a:spcAft>
              <a:spcPct val="15000"/>
            </a:spcAft>
            <a:buChar char="••"/>
          </a:pPr>
          <a:r>
            <a:rPr lang="es-MX" sz="1400" kern="1200" dirty="0" smtClean="0">
              <a:latin typeface="Tahoma" pitchFamily="34" charset="0"/>
              <a:ea typeface="Tahoma" pitchFamily="34" charset="0"/>
              <a:cs typeface="Tahoma" pitchFamily="34" charset="0"/>
            </a:rPr>
            <a:t> Número de repeticiones.</a:t>
          </a:r>
          <a:endParaRPr lang="es-MX" sz="1400" kern="1200" dirty="0">
            <a:latin typeface="Tahoma" pitchFamily="34" charset="0"/>
            <a:ea typeface="Tahoma" pitchFamily="34" charset="0"/>
            <a:cs typeface="Tahoma" pitchFamily="34" charset="0"/>
          </a:endParaRPr>
        </a:p>
        <a:p>
          <a:pPr marL="365125" lvl="1" indent="0" algn="l" defTabSz="622300">
            <a:lnSpc>
              <a:spcPct val="90000"/>
            </a:lnSpc>
            <a:spcBef>
              <a:spcPct val="0"/>
            </a:spcBef>
            <a:spcAft>
              <a:spcPct val="15000"/>
            </a:spcAft>
            <a:buChar char="••"/>
          </a:pPr>
          <a:r>
            <a:rPr lang="es-MX" sz="1400" kern="1200" dirty="0" smtClean="0">
              <a:latin typeface="Tahoma" pitchFamily="34" charset="0"/>
              <a:ea typeface="Tahoma" pitchFamily="34" charset="0"/>
              <a:cs typeface="Tahoma" pitchFamily="34" charset="0"/>
            </a:rPr>
            <a:t> Condiciones de parada</a:t>
          </a:r>
          <a:endParaRPr lang="es-MX" sz="1400" kern="1200" dirty="0">
            <a:latin typeface="Tahoma" pitchFamily="34" charset="0"/>
            <a:ea typeface="Tahoma" pitchFamily="34" charset="0"/>
            <a:cs typeface="Tahoma" pitchFamily="34" charset="0"/>
          </a:endParaRPr>
        </a:p>
      </dsp:txBody>
      <dsp:txXfrm>
        <a:off x="40" y="1367251"/>
        <a:ext cx="3892159" cy="1361520"/>
      </dsp:txXfrm>
    </dsp:sp>
    <dsp:sp modelId="{86CAEACA-8A43-43AC-B528-0472B8D6C194}">
      <dsp:nvSpPr>
        <dsp:cNvPr id="0" name=""/>
        <dsp:cNvSpPr/>
      </dsp:nvSpPr>
      <dsp:spPr>
        <a:xfrm>
          <a:off x="4437102" y="7532"/>
          <a:ext cx="3892159" cy="1359719"/>
        </a:xfrm>
        <a:prstGeom prst="rect">
          <a:avLst/>
        </a:prstGeom>
        <a:solidFill>
          <a:schemeClr val="accent1">
            <a:hueOff val="0"/>
            <a:satOff val="0"/>
            <a:lumOff val="0"/>
            <a:alphaOff val="0"/>
          </a:schemeClr>
        </a:solidFill>
        <a:ln w="2642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568" tIns="56896" rIns="99568" bIns="56896" numCol="1" spcCol="1270" anchor="ctr" anchorCtr="0">
          <a:noAutofit/>
        </a:bodyPr>
        <a:lstStyle/>
        <a:p>
          <a:pPr lvl="0" algn="ctr" defTabSz="622300">
            <a:lnSpc>
              <a:spcPct val="90000"/>
            </a:lnSpc>
            <a:spcBef>
              <a:spcPct val="0"/>
            </a:spcBef>
            <a:spcAft>
              <a:spcPct val="35000"/>
            </a:spcAft>
          </a:pPr>
          <a:r>
            <a:rPr lang="es-MX" sz="1400" b="1" kern="1200" dirty="0" smtClean="0">
              <a:latin typeface="Tahoma" pitchFamily="34" charset="0"/>
              <a:ea typeface="Tahoma" pitchFamily="34" charset="0"/>
              <a:cs typeface="Tahoma" pitchFamily="34" charset="0"/>
            </a:rPr>
            <a:t>Elementos dependientes de problema</a:t>
          </a:r>
        </a:p>
        <a:p>
          <a:pPr lvl="0" algn="ctr" defTabSz="622300">
            <a:lnSpc>
              <a:spcPct val="90000"/>
            </a:lnSpc>
            <a:spcBef>
              <a:spcPct val="0"/>
            </a:spcBef>
            <a:spcAft>
              <a:spcPct val="35000"/>
            </a:spcAft>
          </a:pPr>
          <a:r>
            <a:rPr lang="es-MX" sz="1400" kern="1200" dirty="0" smtClean="0">
              <a:latin typeface="Tahoma" pitchFamily="34" charset="0"/>
              <a:ea typeface="Tahoma" pitchFamily="34" charset="0"/>
              <a:cs typeface="Tahoma" pitchFamily="34" charset="0"/>
            </a:rPr>
            <a:t>Son los elementos que definen de forma directa el problema que se está resolviendo. Definen un modelo del problema y la estructura del espacio de soluciones para el mismo.</a:t>
          </a:r>
          <a:endParaRPr lang="es-MX" sz="1400" kern="1200" dirty="0">
            <a:latin typeface="Tahoma" pitchFamily="34" charset="0"/>
            <a:ea typeface="Tahoma" pitchFamily="34" charset="0"/>
            <a:cs typeface="Tahoma" pitchFamily="34" charset="0"/>
          </a:endParaRPr>
        </a:p>
      </dsp:txBody>
      <dsp:txXfrm>
        <a:off x="4437102" y="7532"/>
        <a:ext cx="3892159" cy="1359719"/>
      </dsp:txXfrm>
    </dsp:sp>
    <dsp:sp modelId="{098586D3-AFFA-4DAD-BB88-69FE6FEE11CA}">
      <dsp:nvSpPr>
        <dsp:cNvPr id="0" name=""/>
        <dsp:cNvSpPr/>
      </dsp:nvSpPr>
      <dsp:spPr>
        <a:xfrm>
          <a:off x="4437102" y="1367251"/>
          <a:ext cx="3892159" cy="1361520"/>
        </a:xfrm>
        <a:prstGeom prst="rect">
          <a:avLst/>
        </a:prstGeom>
        <a:solidFill>
          <a:schemeClr val="accent1">
            <a:alpha val="90000"/>
            <a:tint val="40000"/>
            <a:hueOff val="0"/>
            <a:satOff val="0"/>
            <a:lumOff val="0"/>
            <a:alphaOff val="0"/>
          </a:schemeClr>
        </a:solidFill>
        <a:ln w="26425"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4676" tIns="74676" rIns="99568" bIns="112014" numCol="1" spcCol="1270" anchor="t" anchorCtr="0">
          <a:noAutofit/>
        </a:bodyPr>
        <a:lstStyle/>
        <a:p>
          <a:pPr marL="365125" lvl="1" indent="0" algn="l" defTabSz="622300">
            <a:lnSpc>
              <a:spcPct val="90000"/>
            </a:lnSpc>
            <a:spcBef>
              <a:spcPct val="0"/>
            </a:spcBef>
            <a:spcAft>
              <a:spcPct val="15000"/>
            </a:spcAft>
            <a:buChar char="••"/>
          </a:pPr>
          <a:r>
            <a:rPr lang="es-MX" sz="1400" kern="1200" dirty="0" smtClean="0">
              <a:latin typeface="Tahoma" pitchFamily="34" charset="0"/>
              <a:ea typeface="Tahoma" pitchFamily="34" charset="0"/>
              <a:cs typeface="Tahoma" pitchFamily="34" charset="0"/>
            </a:rPr>
            <a:t> Espacio de soluciones: S</a:t>
          </a:r>
          <a:endParaRPr lang="es-MX" sz="1400" kern="1200" dirty="0">
            <a:latin typeface="Tahoma" pitchFamily="34" charset="0"/>
            <a:ea typeface="Tahoma" pitchFamily="34" charset="0"/>
            <a:cs typeface="Tahoma" pitchFamily="34" charset="0"/>
          </a:endParaRPr>
        </a:p>
        <a:p>
          <a:pPr marL="365125" lvl="1" indent="0" algn="l" defTabSz="622300">
            <a:lnSpc>
              <a:spcPct val="90000"/>
            </a:lnSpc>
            <a:spcBef>
              <a:spcPct val="0"/>
            </a:spcBef>
            <a:spcAft>
              <a:spcPct val="15000"/>
            </a:spcAft>
            <a:buChar char="••"/>
          </a:pPr>
          <a:r>
            <a:rPr lang="es-MX" sz="1400" kern="1200" dirty="0" smtClean="0">
              <a:latin typeface="Tahoma" pitchFamily="34" charset="0"/>
              <a:ea typeface="Tahoma" pitchFamily="34" charset="0"/>
              <a:cs typeface="Tahoma" pitchFamily="34" charset="0"/>
            </a:rPr>
            <a:t> Estructura de vecindad: Si</a:t>
          </a:r>
          <a:endParaRPr lang="es-MX" sz="1400" kern="1200" dirty="0">
            <a:latin typeface="Tahoma" pitchFamily="34" charset="0"/>
            <a:ea typeface="Tahoma" pitchFamily="34" charset="0"/>
            <a:cs typeface="Tahoma" pitchFamily="34" charset="0"/>
          </a:endParaRPr>
        </a:p>
        <a:p>
          <a:pPr marL="365125" lvl="1" indent="0" algn="l" defTabSz="622300">
            <a:lnSpc>
              <a:spcPct val="90000"/>
            </a:lnSpc>
            <a:spcBef>
              <a:spcPct val="0"/>
            </a:spcBef>
            <a:spcAft>
              <a:spcPct val="15000"/>
            </a:spcAft>
            <a:buChar char="••"/>
          </a:pPr>
          <a:r>
            <a:rPr lang="es-MX" sz="1400" kern="1200" dirty="0" smtClean="0">
              <a:latin typeface="Tahoma" pitchFamily="34" charset="0"/>
              <a:ea typeface="Tahoma" pitchFamily="34" charset="0"/>
              <a:cs typeface="Tahoma" pitchFamily="34" charset="0"/>
            </a:rPr>
            <a:t> Función de costo: f(s)</a:t>
          </a:r>
          <a:endParaRPr lang="es-MX" sz="1400" kern="1200" dirty="0">
            <a:latin typeface="Tahoma" pitchFamily="34" charset="0"/>
            <a:ea typeface="Tahoma" pitchFamily="34" charset="0"/>
            <a:cs typeface="Tahoma" pitchFamily="34" charset="0"/>
          </a:endParaRPr>
        </a:p>
        <a:p>
          <a:pPr marL="365125" lvl="1" indent="0" algn="l" defTabSz="622300">
            <a:lnSpc>
              <a:spcPct val="90000"/>
            </a:lnSpc>
            <a:spcBef>
              <a:spcPct val="0"/>
            </a:spcBef>
            <a:spcAft>
              <a:spcPct val="15000"/>
            </a:spcAft>
            <a:buChar char="••"/>
          </a:pPr>
          <a:r>
            <a:rPr lang="es-MX" sz="1400" kern="1200" dirty="0" smtClean="0">
              <a:latin typeface="Tahoma" pitchFamily="34" charset="0"/>
              <a:ea typeface="Tahoma" pitchFamily="34" charset="0"/>
              <a:cs typeface="Tahoma" pitchFamily="34" charset="0"/>
            </a:rPr>
            <a:t> Solución inicial: s0</a:t>
          </a:r>
          <a:endParaRPr lang="es-MX" sz="1400" kern="1200" dirty="0">
            <a:latin typeface="Tahoma" pitchFamily="34" charset="0"/>
            <a:ea typeface="Tahoma" pitchFamily="34" charset="0"/>
            <a:cs typeface="Tahoma" pitchFamily="34" charset="0"/>
          </a:endParaRPr>
        </a:p>
      </dsp:txBody>
      <dsp:txXfrm>
        <a:off x="4437102" y="1367251"/>
        <a:ext cx="3892159" cy="1361520"/>
      </dsp:txXfrm>
    </dsp:sp>
  </dsp:spTree>
</dsp:drawing>
</file>

<file path=ppt/diagrams/layout1.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MX" dirty="0"/>
          </a:p>
        </p:txBody>
      </p:sp>
      <p:sp>
        <p:nvSpPr>
          <p:cNvPr id="3" name="2 Marcador de fecha"/>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1C36F091-2A52-4571-A59B-A1BA77FD7038}" type="datetimeFigureOut">
              <a:rPr lang="es-MX" smtClean="0"/>
              <a:t>20/10/2017</a:t>
            </a:fld>
            <a:endParaRPr lang="es-MX" dirty="0"/>
          </a:p>
        </p:txBody>
      </p:sp>
      <p:sp>
        <p:nvSpPr>
          <p:cNvPr id="4" name="3 Marcador de pie de página"/>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s-MX" dirty="0"/>
          </a:p>
        </p:txBody>
      </p:sp>
      <p:sp>
        <p:nvSpPr>
          <p:cNvPr id="5" name="4 Marcador de número de diapositiva"/>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57558D1C-EA8C-425F-93AD-FC71E9B19398}" type="slidenum">
              <a:rPr lang="es-MX" smtClean="0"/>
              <a:t>‹Nº›</a:t>
            </a:fld>
            <a:endParaRPr lang="es-MX" dirty="0"/>
          </a:p>
        </p:txBody>
      </p:sp>
    </p:spTree>
    <p:extLst>
      <p:ext uri="{BB962C8B-B14F-4D97-AF65-F5344CB8AC3E}">
        <p14:creationId xmlns:p14="http://schemas.microsoft.com/office/powerpoint/2010/main" val="213540129"/>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371600"/>
            <a:ext cx="7848600" cy="1927225"/>
          </a:xfrm>
        </p:spPr>
        <p:txBody>
          <a:bodyPr anchor="b">
            <a:noAutofit/>
          </a:bodyPr>
          <a:lstStyle>
            <a:lvl1pPr>
              <a:defRPr sz="5400" cap="all" baseline="0"/>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685800" y="3505200"/>
            <a:ext cx="6400800" cy="1752600"/>
          </a:xfrm>
        </p:spPr>
        <p:txBody>
          <a:bodyPr/>
          <a:lstStyle>
            <a:lvl1pPr marL="0" indent="0" algn="l">
              <a:buNone/>
              <a:defRPr>
                <a:solidFill>
                  <a:schemeClr val="tx1">
                    <a:lumMod val="75000"/>
                    <a:lumOff val="2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p:txBody>
          <a:bodyPr/>
          <a:lstStyle/>
          <a:p>
            <a:fld id="{5E83B778-67B2-4FB5-A557-63A267CFB1AF}" type="datetimeFigureOut">
              <a:rPr lang="es-MX" smtClean="0"/>
              <a:t>20/10/2017</a:t>
            </a:fld>
            <a:endParaRPr lang="es-MX" dirty="0"/>
          </a:p>
        </p:txBody>
      </p:sp>
      <p:sp>
        <p:nvSpPr>
          <p:cNvPr id="5" name="Footer Placeholder 4"/>
          <p:cNvSpPr>
            <a:spLocks noGrp="1"/>
          </p:cNvSpPr>
          <p:nvPr>
            <p:ph type="ftr" sz="quarter" idx="11"/>
          </p:nvPr>
        </p:nvSpPr>
        <p:spPr/>
        <p:txBody>
          <a:bodyPr/>
          <a:lstStyle/>
          <a:p>
            <a:endParaRPr lang="es-MX" dirty="0"/>
          </a:p>
        </p:txBody>
      </p:sp>
      <p:sp>
        <p:nvSpPr>
          <p:cNvPr id="6" name="Slide Number Placeholder 5"/>
          <p:cNvSpPr>
            <a:spLocks noGrp="1"/>
          </p:cNvSpPr>
          <p:nvPr>
            <p:ph type="sldNum" sz="quarter" idx="12"/>
          </p:nvPr>
        </p:nvSpPr>
        <p:spPr/>
        <p:txBody>
          <a:bodyPr/>
          <a:lstStyle/>
          <a:p>
            <a:fld id="{EE0A500B-AC3C-48E7-A464-8F57AD55C9FD}" type="slidenum">
              <a:rPr lang="es-MX" smtClean="0"/>
              <a:t>‹Nº›</a:t>
            </a:fld>
            <a:endParaRPr lang="es-MX" dirty="0"/>
          </a:p>
        </p:txBody>
      </p:sp>
      <p:cxnSp>
        <p:nvCxnSpPr>
          <p:cNvPr id="8" name="Straight Connector 7"/>
          <p:cNvCxnSpPr/>
          <p:nvPr/>
        </p:nvCxnSpPr>
        <p:spPr>
          <a:xfrm>
            <a:off x="685800" y="2564904"/>
            <a:ext cx="7848600" cy="1588"/>
          </a:xfrm>
          <a:prstGeom prst="line">
            <a:avLst/>
          </a:prstGeom>
          <a:ln w="19050">
            <a:solidFill>
              <a:srgbClr val="00B050"/>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Vertical Text Placeholder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5E83B778-67B2-4FB5-A557-63A267CFB1AF}" type="datetimeFigureOut">
              <a:rPr lang="es-MX" smtClean="0"/>
              <a:t>20/10/2017</a:t>
            </a:fld>
            <a:endParaRPr lang="es-MX" dirty="0"/>
          </a:p>
        </p:txBody>
      </p:sp>
      <p:sp>
        <p:nvSpPr>
          <p:cNvPr id="5" name="Footer Placeholder 4"/>
          <p:cNvSpPr>
            <a:spLocks noGrp="1"/>
          </p:cNvSpPr>
          <p:nvPr>
            <p:ph type="ftr" sz="quarter" idx="11"/>
          </p:nvPr>
        </p:nvSpPr>
        <p:spPr/>
        <p:txBody>
          <a:bodyPr/>
          <a:lstStyle/>
          <a:p>
            <a:endParaRPr lang="es-MX" dirty="0"/>
          </a:p>
        </p:txBody>
      </p:sp>
      <p:sp>
        <p:nvSpPr>
          <p:cNvPr id="6" name="Slide Number Placeholder 5"/>
          <p:cNvSpPr>
            <a:spLocks noGrp="1"/>
          </p:cNvSpPr>
          <p:nvPr>
            <p:ph type="sldNum" sz="quarter" idx="12"/>
          </p:nvPr>
        </p:nvSpPr>
        <p:spPr/>
        <p:txBody>
          <a:bodyPr/>
          <a:lstStyle/>
          <a:p>
            <a:fld id="{EE0A500B-AC3C-48E7-A464-8F57AD55C9FD}" type="slidenum">
              <a:rPr lang="es-MX" smtClean="0"/>
              <a:t>‹Nº›</a:t>
            </a:fld>
            <a:endParaRPr lang="es-MX"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609600"/>
            <a:ext cx="2057400" cy="5867400"/>
          </a:xfrm>
        </p:spPr>
        <p:txBody>
          <a:bodyPr vert="eaVert" anchor="b"/>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457200" y="609600"/>
            <a:ext cx="6019800" cy="5867400"/>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5E83B778-67B2-4FB5-A557-63A267CFB1AF}" type="datetimeFigureOut">
              <a:rPr lang="es-MX" smtClean="0"/>
              <a:t>20/10/2017</a:t>
            </a:fld>
            <a:endParaRPr lang="es-MX" dirty="0"/>
          </a:p>
        </p:txBody>
      </p:sp>
      <p:sp>
        <p:nvSpPr>
          <p:cNvPr id="5" name="Footer Placeholder 4"/>
          <p:cNvSpPr>
            <a:spLocks noGrp="1"/>
          </p:cNvSpPr>
          <p:nvPr>
            <p:ph type="ftr" sz="quarter" idx="11"/>
          </p:nvPr>
        </p:nvSpPr>
        <p:spPr/>
        <p:txBody>
          <a:bodyPr/>
          <a:lstStyle/>
          <a:p>
            <a:endParaRPr lang="es-MX" dirty="0"/>
          </a:p>
        </p:txBody>
      </p:sp>
      <p:sp>
        <p:nvSpPr>
          <p:cNvPr id="6" name="Slide Number Placeholder 5"/>
          <p:cNvSpPr>
            <a:spLocks noGrp="1"/>
          </p:cNvSpPr>
          <p:nvPr>
            <p:ph type="sldNum" sz="quarter" idx="12"/>
          </p:nvPr>
        </p:nvSpPr>
        <p:spPr/>
        <p:txBody>
          <a:bodyPr/>
          <a:lstStyle/>
          <a:p>
            <a:fld id="{EE0A500B-AC3C-48E7-A464-8F57AD55C9FD}" type="slidenum">
              <a:rPr lang="es-MX" smtClean="0"/>
              <a:t>‹Nº›</a:t>
            </a:fld>
            <a:endParaRPr lang="es-MX"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Content Placeholder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5E83B778-67B2-4FB5-A557-63A267CFB1AF}" type="datetimeFigureOut">
              <a:rPr lang="es-MX" smtClean="0"/>
              <a:t>20/10/2017</a:t>
            </a:fld>
            <a:endParaRPr lang="es-MX" dirty="0"/>
          </a:p>
        </p:txBody>
      </p:sp>
      <p:sp>
        <p:nvSpPr>
          <p:cNvPr id="5" name="Footer Placeholder 4"/>
          <p:cNvSpPr>
            <a:spLocks noGrp="1"/>
          </p:cNvSpPr>
          <p:nvPr>
            <p:ph type="ftr" sz="quarter" idx="11"/>
          </p:nvPr>
        </p:nvSpPr>
        <p:spPr/>
        <p:txBody>
          <a:bodyPr/>
          <a:lstStyle/>
          <a:p>
            <a:endParaRPr lang="es-MX" dirty="0"/>
          </a:p>
        </p:txBody>
      </p:sp>
      <p:sp>
        <p:nvSpPr>
          <p:cNvPr id="6" name="Slide Number Placeholder 5"/>
          <p:cNvSpPr>
            <a:spLocks noGrp="1"/>
          </p:cNvSpPr>
          <p:nvPr>
            <p:ph type="sldNum" sz="quarter" idx="12"/>
          </p:nvPr>
        </p:nvSpPr>
        <p:spPr/>
        <p:txBody>
          <a:bodyPr/>
          <a:lstStyle/>
          <a:p>
            <a:fld id="{EE0A500B-AC3C-48E7-A464-8F57AD55C9FD}" type="slidenum">
              <a:rPr lang="es-MX" smtClean="0"/>
              <a:t>‹Nº›</a:t>
            </a:fld>
            <a:endParaRPr lang="es-MX"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13" y="2362200"/>
            <a:ext cx="7772400" cy="2200275"/>
          </a:xfrm>
        </p:spPr>
        <p:txBody>
          <a:bodyPr anchor="b">
            <a:normAutofit/>
          </a:bodyPr>
          <a:lstStyle>
            <a:lvl1pPr algn="l">
              <a:defRPr sz="4800" b="0" cap="all"/>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722313" y="4626864"/>
            <a:ext cx="7772400" cy="1500187"/>
          </a:xfrm>
        </p:spPr>
        <p:txBody>
          <a:bodyPr anchor="t">
            <a:normAutofit/>
          </a:bodyPr>
          <a:lstStyle>
            <a:lvl1pPr marL="0" indent="0">
              <a:buNone/>
              <a:defRPr sz="24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5E83B778-67B2-4FB5-A557-63A267CFB1AF}" type="datetimeFigureOut">
              <a:rPr lang="es-MX" smtClean="0"/>
              <a:t>20/10/2017</a:t>
            </a:fld>
            <a:endParaRPr lang="es-MX" dirty="0"/>
          </a:p>
        </p:txBody>
      </p:sp>
      <p:sp>
        <p:nvSpPr>
          <p:cNvPr id="5" name="Footer Placeholder 4"/>
          <p:cNvSpPr>
            <a:spLocks noGrp="1"/>
          </p:cNvSpPr>
          <p:nvPr>
            <p:ph type="ftr" sz="quarter" idx="11"/>
          </p:nvPr>
        </p:nvSpPr>
        <p:spPr/>
        <p:txBody>
          <a:bodyPr/>
          <a:lstStyle/>
          <a:p>
            <a:endParaRPr lang="es-MX" dirty="0"/>
          </a:p>
        </p:txBody>
      </p:sp>
      <p:sp>
        <p:nvSpPr>
          <p:cNvPr id="6" name="Slide Number Placeholder 5"/>
          <p:cNvSpPr>
            <a:spLocks noGrp="1"/>
          </p:cNvSpPr>
          <p:nvPr>
            <p:ph type="sldNum" sz="quarter" idx="12"/>
          </p:nvPr>
        </p:nvSpPr>
        <p:spPr/>
        <p:txBody>
          <a:bodyPr/>
          <a:lstStyle/>
          <a:p>
            <a:fld id="{EE0A500B-AC3C-48E7-A464-8F57AD55C9FD}" type="slidenum">
              <a:rPr lang="es-MX" smtClean="0"/>
              <a:t>‹Nº›</a:t>
            </a:fld>
            <a:endParaRPr lang="es-MX" dirty="0"/>
          </a:p>
        </p:txBody>
      </p:sp>
      <p:cxnSp>
        <p:nvCxnSpPr>
          <p:cNvPr id="7" name="Straight Connector 6"/>
          <p:cNvCxnSpPr/>
          <p:nvPr/>
        </p:nvCxnSpPr>
        <p:spPr>
          <a:xfrm>
            <a:off x="731520" y="4599432"/>
            <a:ext cx="784860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Content Placeholder 2"/>
          <p:cNvSpPr>
            <a:spLocks noGrp="1"/>
          </p:cNvSpPr>
          <p:nvPr>
            <p:ph sz="half" idx="1"/>
          </p:nvPr>
        </p:nvSpPr>
        <p:spPr>
          <a:xfrm>
            <a:off x="457200" y="1673352"/>
            <a:ext cx="4038600" cy="471830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4648200" y="1673352"/>
            <a:ext cx="4038600" cy="471830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5E83B778-67B2-4FB5-A557-63A267CFB1AF}" type="datetimeFigureOut">
              <a:rPr lang="es-MX" smtClean="0"/>
              <a:t>20/10/2017</a:t>
            </a:fld>
            <a:endParaRPr lang="es-MX" dirty="0"/>
          </a:p>
        </p:txBody>
      </p:sp>
      <p:sp>
        <p:nvSpPr>
          <p:cNvPr id="6" name="Footer Placeholder 5"/>
          <p:cNvSpPr>
            <a:spLocks noGrp="1"/>
          </p:cNvSpPr>
          <p:nvPr>
            <p:ph type="ftr" sz="quarter" idx="11"/>
          </p:nvPr>
        </p:nvSpPr>
        <p:spPr/>
        <p:txBody>
          <a:bodyPr/>
          <a:lstStyle/>
          <a:p>
            <a:endParaRPr lang="es-MX" dirty="0"/>
          </a:p>
        </p:txBody>
      </p:sp>
      <p:sp>
        <p:nvSpPr>
          <p:cNvPr id="7" name="Slide Number Placeholder 6"/>
          <p:cNvSpPr>
            <a:spLocks noGrp="1"/>
          </p:cNvSpPr>
          <p:nvPr>
            <p:ph type="sldNum" sz="quarter" idx="12"/>
          </p:nvPr>
        </p:nvSpPr>
        <p:spPr/>
        <p:txBody>
          <a:bodyPr/>
          <a:lstStyle/>
          <a:p>
            <a:fld id="{EE0A500B-AC3C-48E7-A464-8F57AD55C9FD}" type="slidenum">
              <a:rPr lang="es-MX" smtClean="0"/>
              <a:t>‹Nº›</a:t>
            </a:fld>
            <a:endParaRPr lang="es-MX"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45720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sz="20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457200" y="2438400"/>
            <a:ext cx="393192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475488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lang="en-US" sz="2000" b="0" kern="1200" dirty="0" smtClean="0">
                <a:solidFill>
                  <a:schemeClr val="tx2"/>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4754880" y="2438400"/>
            <a:ext cx="393192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5E83B778-67B2-4FB5-A557-63A267CFB1AF}" type="datetimeFigureOut">
              <a:rPr lang="es-MX" smtClean="0"/>
              <a:t>20/10/2017</a:t>
            </a:fld>
            <a:endParaRPr lang="es-MX" dirty="0"/>
          </a:p>
        </p:txBody>
      </p:sp>
      <p:sp>
        <p:nvSpPr>
          <p:cNvPr id="8" name="Footer Placeholder 7"/>
          <p:cNvSpPr>
            <a:spLocks noGrp="1"/>
          </p:cNvSpPr>
          <p:nvPr>
            <p:ph type="ftr" sz="quarter" idx="11"/>
          </p:nvPr>
        </p:nvSpPr>
        <p:spPr/>
        <p:txBody>
          <a:bodyPr/>
          <a:lstStyle/>
          <a:p>
            <a:endParaRPr lang="es-MX" dirty="0"/>
          </a:p>
        </p:txBody>
      </p:sp>
      <p:sp>
        <p:nvSpPr>
          <p:cNvPr id="9" name="Slide Number Placeholder 8"/>
          <p:cNvSpPr>
            <a:spLocks noGrp="1"/>
          </p:cNvSpPr>
          <p:nvPr>
            <p:ph type="sldNum" sz="quarter" idx="12"/>
          </p:nvPr>
        </p:nvSpPr>
        <p:spPr/>
        <p:txBody>
          <a:bodyPr/>
          <a:lstStyle/>
          <a:p>
            <a:fld id="{EE0A500B-AC3C-48E7-A464-8F57AD55C9FD}" type="slidenum">
              <a:rPr lang="es-MX" smtClean="0"/>
              <a:t>‹Nº›</a:t>
            </a:fld>
            <a:endParaRPr lang="es-MX" dirty="0"/>
          </a:p>
        </p:txBody>
      </p:sp>
      <p:cxnSp>
        <p:nvCxnSpPr>
          <p:cNvPr id="11" name="Straight Connector 10"/>
          <p:cNvCxnSpPr/>
          <p:nvPr/>
        </p:nvCxnSpPr>
        <p:spPr>
          <a:xfrm rot="5400000">
            <a:off x="2217817" y="4045823"/>
            <a:ext cx="4709160" cy="794"/>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Date Placeholder 2"/>
          <p:cNvSpPr>
            <a:spLocks noGrp="1"/>
          </p:cNvSpPr>
          <p:nvPr>
            <p:ph type="dt" sz="half" idx="10"/>
          </p:nvPr>
        </p:nvSpPr>
        <p:spPr/>
        <p:txBody>
          <a:bodyPr/>
          <a:lstStyle/>
          <a:p>
            <a:fld id="{5E83B778-67B2-4FB5-A557-63A267CFB1AF}" type="datetimeFigureOut">
              <a:rPr lang="es-MX" smtClean="0"/>
              <a:t>20/10/2017</a:t>
            </a:fld>
            <a:endParaRPr lang="es-MX" dirty="0"/>
          </a:p>
        </p:txBody>
      </p:sp>
      <p:sp>
        <p:nvSpPr>
          <p:cNvPr id="4" name="Footer Placeholder 3"/>
          <p:cNvSpPr>
            <a:spLocks noGrp="1"/>
          </p:cNvSpPr>
          <p:nvPr>
            <p:ph type="ftr" sz="quarter" idx="11"/>
          </p:nvPr>
        </p:nvSpPr>
        <p:spPr/>
        <p:txBody>
          <a:bodyPr/>
          <a:lstStyle/>
          <a:p>
            <a:endParaRPr lang="es-MX" dirty="0"/>
          </a:p>
        </p:txBody>
      </p:sp>
      <p:sp>
        <p:nvSpPr>
          <p:cNvPr id="5" name="Slide Number Placeholder 4"/>
          <p:cNvSpPr>
            <a:spLocks noGrp="1"/>
          </p:cNvSpPr>
          <p:nvPr>
            <p:ph type="sldNum" sz="quarter" idx="12"/>
          </p:nvPr>
        </p:nvSpPr>
        <p:spPr/>
        <p:txBody>
          <a:bodyPr/>
          <a:lstStyle/>
          <a:p>
            <a:fld id="{EE0A500B-AC3C-48E7-A464-8F57AD55C9FD}" type="slidenum">
              <a:rPr lang="es-MX" smtClean="0"/>
              <a:t>‹Nº›</a:t>
            </a:fld>
            <a:endParaRPr lang="es-MX"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E83B778-67B2-4FB5-A557-63A267CFB1AF}" type="datetimeFigureOut">
              <a:rPr lang="es-MX" smtClean="0"/>
              <a:t>20/10/2017</a:t>
            </a:fld>
            <a:endParaRPr lang="es-MX" dirty="0"/>
          </a:p>
        </p:txBody>
      </p:sp>
      <p:sp>
        <p:nvSpPr>
          <p:cNvPr id="3" name="Footer Placeholder 2"/>
          <p:cNvSpPr>
            <a:spLocks noGrp="1"/>
          </p:cNvSpPr>
          <p:nvPr>
            <p:ph type="ftr" sz="quarter" idx="11"/>
          </p:nvPr>
        </p:nvSpPr>
        <p:spPr/>
        <p:txBody>
          <a:bodyPr/>
          <a:lstStyle/>
          <a:p>
            <a:endParaRPr lang="es-MX" dirty="0"/>
          </a:p>
        </p:txBody>
      </p:sp>
      <p:sp>
        <p:nvSpPr>
          <p:cNvPr id="4" name="Slide Number Placeholder 3"/>
          <p:cNvSpPr>
            <a:spLocks noGrp="1"/>
          </p:cNvSpPr>
          <p:nvPr>
            <p:ph type="sldNum" sz="quarter" idx="12"/>
          </p:nvPr>
        </p:nvSpPr>
        <p:spPr/>
        <p:txBody>
          <a:bodyPr/>
          <a:lstStyle/>
          <a:p>
            <a:fld id="{EE0A500B-AC3C-48E7-A464-8F57AD55C9FD}" type="slidenum">
              <a:rPr lang="es-MX" smtClean="0"/>
              <a:t>‹Nº›</a:t>
            </a:fld>
            <a:endParaRPr lang="es-MX"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457200" y="792080"/>
            <a:ext cx="2139696" cy="1261872"/>
          </a:xfrm>
        </p:spPr>
        <p:txBody>
          <a:bodyPr anchor="b">
            <a:noAutofit/>
          </a:bodyPr>
          <a:lstStyle>
            <a:lvl1pPr algn="l">
              <a:defRPr sz="2400" b="0"/>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2971800" y="792080"/>
            <a:ext cx="5715000" cy="557784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457201" y="2130552"/>
            <a:ext cx="2139696" cy="424361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5E83B778-67B2-4FB5-A557-63A267CFB1AF}" type="datetimeFigureOut">
              <a:rPr lang="es-MX" smtClean="0"/>
              <a:t>20/10/2017</a:t>
            </a:fld>
            <a:endParaRPr lang="es-MX" dirty="0"/>
          </a:p>
        </p:txBody>
      </p:sp>
      <p:sp>
        <p:nvSpPr>
          <p:cNvPr id="6" name="Footer Placeholder 5"/>
          <p:cNvSpPr>
            <a:spLocks noGrp="1"/>
          </p:cNvSpPr>
          <p:nvPr>
            <p:ph type="ftr" sz="quarter" idx="11"/>
          </p:nvPr>
        </p:nvSpPr>
        <p:spPr/>
        <p:txBody>
          <a:bodyPr/>
          <a:lstStyle/>
          <a:p>
            <a:endParaRPr lang="es-MX" dirty="0"/>
          </a:p>
        </p:txBody>
      </p:sp>
      <p:sp>
        <p:nvSpPr>
          <p:cNvPr id="7" name="Slide Number Placeholder 6"/>
          <p:cNvSpPr>
            <a:spLocks noGrp="1"/>
          </p:cNvSpPr>
          <p:nvPr>
            <p:ph type="sldNum" sz="quarter" idx="12"/>
          </p:nvPr>
        </p:nvSpPr>
        <p:spPr/>
        <p:txBody>
          <a:bodyPr/>
          <a:lstStyle/>
          <a:p>
            <a:fld id="{EE0A500B-AC3C-48E7-A464-8F57AD55C9FD}" type="slidenum">
              <a:rPr lang="es-MX" smtClean="0"/>
              <a:t>‹Nº›</a:t>
            </a:fld>
            <a:endParaRPr lang="es-MX" dirty="0"/>
          </a:p>
        </p:txBody>
      </p:sp>
      <p:cxnSp>
        <p:nvCxnSpPr>
          <p:cNvPr id="9" name="Straight Connector 8"/>
          <p:cNvCxnSpPr/>
          <p:nvPr/>
        </p:nvCxnSpPr>
        <p:spPr>
          <a:xfrm rot="5400000">
            <a:off x="-13116" y="3580206"/>
            <a:ext cx="557784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457200" y="792480"/>
            <a:ext cx="2142680" cy="1264920"/>
          </a:xfrm>
        </p:spPr>
        <p:txBody>
          <a:bodyPr anchor="b">
            <a:normAutofit/>
          </a:bodyPr>
          <a:lstStyle>
            <a:lvl1pPr algn="l">
              <a:defRPr sz="2400" b="0"/>
            </a:lvl1pPr>
          </a:lstStyle>
          <a:p>
            <a:r>
              <a:rPr lang="es-ES" smtClean="0"/>
              <a:t>Haga clic para modificar el estilo de título del patrón</a:t>
            </a:r>
            <a:endParaRPr lang="en-US" dirty="0"/>
          </a:p>
        </p:txBody>
      </p:sp>
      <p:sp>
        <p:nvSpPr>
          <p:cNvPr id="3" name="Picture Placeholder 2"/>
          <p:cNvSpPr>
            <a:spLocks noGrp="1"/>
          </p:cNvSpPr>
          <p:nvPr>
            <p:ph type="pic" idx="1"/>
          </p:nvPr>
        </p:nvSpPr>
        <p:spPr>
          <a:xfrm>
            <a:off x="2858610" y="838201"/>
            <a:ext cx="5904390" cy="5500456"/>
          </a:xfrm>
          <a:solidFill>
            <a:schemeClr val="bg2"/>
          </a:solidFill>
          <a:ln w="76200">
            <a:solidFill>
              <a:srgbClr val="FFFFFF"/>
            </a:solidFill>
            <a:miter lim="800000"/>
          </a:ln>
          <a:effectLst>
            <a:outerShdw blurRad="50800" dist="12700" dir="5400000" algn="t" rotWithShape="0">
              <a:prstClr val="black">
                <a:alpha val="59000"/>
              </a:prstClr>
            </a:outerShdw>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dirty="0" smtClean="0"/>
              <a:t>Haga clic en el icono para agregar una imagen</a:t>
            </a:r>
            <a:endParaRPr lang="en-US" dirty="0"/>
          </a:p>
        </p:txBody>
      </p:sp>
      <p:sp>
        <p:nvSpPr>
          <p:cNvPr id="4" name="Text Placeholder 3"/>
          <p:cNvSpPr>
            <a:spLocks noGrp="1"/>
          </p:cNvSpPr>
          <p:nvPr>
            <p:ph type="body" sz="half" idx="2"/>
          </p:nvPr>
        </p:nvSpPr>
        <p:spPr>
          <a:xfrm>
            <a:off x="457200" y="2133600"/>
            <a:ext cx="2139696" cy="424281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5E83B778-67B2-4FB5-A557-63A267CFB1AF}" type="datetimeFigureOut">
              <a:rPr lang="es-MX" smtClean="0"/>
              <a:t>20/10/2017</a:t>
            </a:fld>
            <a:endParaRPr lang="es-MX" dirty="0"/>
          </a:p>
        </p:txBody>
      </p:sp>
      <p:sp>
        <p:nvSpPr>
          <p:cNvPr id="6" name="Footer Placeholder 5"/>
          <p:cNvSpPr>
            <a:spLocks noGrp="1"/>
          </p:cNvSpPr>
          <p:nvPr>
            <p:ph type="ftr" sz="quarter" idx="11"/>
          </p:nvPr>
        </p:nvSpPr>
        <p:spPr/>
        <p:txBody>
          <a:bodyPr/>
          <a:lstStyle/>
          <a:p>
            <a:endParaRPr lang="es-MX" dirty="0"/>
          </a:p>
        </p:txBody>
      </p:sp>
      <p:sp>
        <p:nvSpPr>
          <p:cNvPr id="7" name="Slide Number Placeholder 6"/>
          <p:cNvSpPr>
            <a:spLocks noGrp="1"/>
          </p:cNvSpPr>
          <p:nvPr>
            <p:ph type="sldNum" sz="quarter" idx="12"/>
          </p:nvPr>
        </p:nvSpPr>
        <p:spPr/>
        <p:txBody>
          <a:bodyPr/>
          <a:lstStyle/>
          <a:p>
            <a:fld id="{EE0A500B-AC3C-48E7-A464-8F57AD55C9FD}" type="slidenum">
              <a:rPr lang="es-MX" smtClean="0"/>
              <a:t>‹Nº›</a:t>
            </a:fld>
            <a:endParaRPr lang="es-MX"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a:xfrm>
            <a:off x="0" y="220786"/>
            <a:ext cx="9144000" cy="2286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Placeholder 1"/>
          <p:cNvSpPr>
            <a:spLocks noGrp="1"/>
          </p:cNvSpPr>
          <p:nvPr>
            <p:ph type="title"/>
          </p:nvPr>
        </p:nvSpPr>
        <p:spPr>
          <a:xfrm>
            <a:off x="457200" y="533400"/>
            <a:ext cx="8229600" cy="990600"/>
          </a:xfrm>
          <a:prstGeom prst="rect">
            <a:avLst/>
          </a:prstGeom>
        </p:spPr>
        <p:txBody>
          <a:bodyPr vert="horz" lIns="91440" tIns="45720" rIns="91440" bIns="45720" rtlCol="0" anchor="ctr">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457200" y="1600200"/>
            <a:ext cx="8229600" cy="48768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Rectangle 6"/>
          <p:cNvSpPr/>
          <p:nvPr/>
        </p:nvSpPr>
        <p:spPr>
          <a:xfrm>
            <a:off x="0" y="0"/>
            <a:ext cx="9144000" cy="36576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Date Placeholder 3"/>
          <p:cNvSpPr>
            <a:spLocks noGrp="1"/>
          </p:cNvSpPr>
          <p:nvPr>
            <p:ph type="dt" sz="half" idx="2"/>
          </p:nvPr>
        </p:nvSpPr>
        <p:spPr>
          <a:xfrm>
            <a:off x="457200" y="18288"/>
            <a:ext cx="2895600" cy="329184"/>
          </a:xfrm>
          <a:prstGeom prst="rect">
            <a:avLst/>
          </a:prstGeom>
        </p:spPr>
        <p:txBody>
          <a:bodyPr vert="horz" lIns="91440" tIns="45720" rIns="91440" bIns="45720" rtlCol="0" anchor="ctr"/>
          <a:lstStyle>
            <a:lvl1pPr algn="l">
              <a:defRPr sz="1200">
                <a:solidFill>
                  <a:srgbClr val="FFFFFF"/>
                </a:solidFill>
              </a:defRPr>
            </a:lvl1pPr>
          </a:lstStyle>
          <a:p>
            <a:fld id="{5E83B778-67B2-4FB5-A557-63A267CFB1AF}" type="datetimeFigureOut">
              <a:rPr lang="es-MX" smtClean="0"/>
              <a:t>20/10/2017</a:t>
            </a:fld>
            <a:endParaRPr lang="es-MX" dirty="0"/>
          </a:p>
        </p:txBody>
      </p:sp>
      <p:sp>
        <p:nvSpPr>
          <p:cNvPr id="5" name="Footer Placeholder 4"/>
          <p:cNvSpPr>
            <a:spLocks noGrp="1"/>
          </p:cNvSpPr>
          <p:nvPr>
            <p:ph type="ftr" sz="quarter" idx="3"/>
          </p:nvPr>
        </p:nvSpPr>
        <p:spPr>
          <a:xfrm>
            <a:off x="3429000" y="18288"/>
            <a:ext cx="4114800" cy="329184"/>
          </a:xfrm>
          <a:prstGeom prst="rect">
            <a:avLst/>
          </a:prstGeom>
        </p:spPr>
        <p:txBody>
          <a:bodyPr vert="horz" lIns="91440" tIns="45720" rIns="91440" bIns="45720" rtlCol="0" anchor="ctr"/>
          <a:lstStyle>
            <a:lvl1pPr algn="ctr">
              <a:defRPr sz="1200">
                <a:solidFill>
                  <a:srgbClr val="FFFFFF"/>
                </a:solidFill>
              </a:defRPr>
            </a:lvl1pPr>
          </a:lstStyle>
          <a:p>
            <a:endParaRPr lang="es-MX" dirty="0"/>
          </a:p>
        </p:txBody>
      </p:sp>
      <p:sp>
        <p:nvSpPr>
          <p:cNvPr id="6" name="Slide Number Placeholder 5"/>
          <p:cNvSpPr>
            <a:spLocks noGrp="1"/>
          </p:cNvSpPr>
          <p:nvPr>
            <p:ph type="sldNum" sz="quarter" idx="4"/>
          </p:nvPr>
        </p:nvSpPr>
        <p:spPr>
          <a:xfrm>
            <a:off x="7620000" y="18288"/>
            <a:ext cx="1066800" cy="329184"/>
          </a:xfrm>
          <a:prstGeom prst="rect">
            <a:avLst/>
          </a:prstGeom>
        </p:spPr>
        <p:txBody>
          <a:bodyPr vert="horz" lIns="91440" tIns="45720" rIns="91440" bIns="45720" rtlCol="0" anchor="ctr"/>
          <a:lstStyle>
            <a:lvl1pPr algn="l">
              <a:defRPr sz="1400" b="1">
                <a:solidFill>
                  <a:srgbClr val="FFFFFF"/>
                </a:solidFill>
              </a:defRPr>
            </a:lvl1pPr>
          </a:lstStyle>
          <a:p>
            <a:fld id="{EE0A500B-AC3C-48E7-A464-8F57AD55C9FD}" type="slidenum">
              <a:rPr lang="es-MX" smtClean="0"/>
              <a:t>‹Nº›</a:t>
            </a:fld>
            <a:endParaRPr lang="es-MX" dirty="0"/>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defTabSz="914400" rtl="0" eaLnBrk="1" latinLnBrk="0" hangingPunct="1">
        <a:spcBef>
          <a:spcPct val="0"/>
        </a:spcBef>
        <a:buNone/>
        <a:defRPr sz="4000" kern="1200" spc="-100" baseline="0">
          <a:solidFill>
            <a:schemeClr val="tx2"/>
          </a:solidFill>
          <a:latin typeface="+mj-lt"/>
          <a:ea typeface="+mj-ea"/>
          <a:cs typeface="+mj-cs"/>
        </a:defRPr>
      </a:lvl1pPr>
    </p:titleStyle>
    <p:bodyStyle>
      <a:lvl1pPr marL="182880" indent="-182880" algn="l" defTabSz="914400" rtl="0" eaLnBrk="1" latinLnBrk="0" hangingPunct="1">
        <a:spcBef>
          <a:spcPct val="20000"/>
        </a:spcBef>
        <a:buClr>
          <a:schemeClr val="accent1"/>
        </a:buClr>
        <a:buSzPct val="85000"/>
        <a:buFont typeface="Arial" pitchFamily="34" charset="0"/>
        <a:buChar char="•"/>
        <a:defRPr sz="2400" kern="1200">
          <a:solidFill>
            <a:schemeClr val="tx1"/>
          </a:solidFill>
          <a:latin typeface="+mn-lt"/>
          <a:ea typeface="+mn-ea"/>
          <a:cs typeface="+mn-cs"/>
        </a:defRPr>
      </a:lvl1pPr>
      <a:lvl2pPr marL="457200" indent="-182880" algn="l" defTabSz="914400" rtl="0" eaLnBrk="1" latinLnBrk="0" hangingPunct="1">
        <a:spcBef>
          <a:spcPct val="20000"/>
        </a:spcBef>
        <a:buClr>
          <a:schemeClr val="accent1"/>
        </a:buClr>
        <a:buSzPct val="85000"/>
        <a:buFont typeface="Arial" pitchFamily="34" charset="0"/>
        <a:buChar char="•"/>
        <a:defRPr sz="2000" kern="1200">
          <a:solidFill>
            <a:schemeClr val="tx1"/>
          </a:solidFill>
          <a:latin typeface="+mn-lt"/>
          <a:ea typeface="+mn-ea"/>
          <a:cs typeface="+mn-cs"/>
        </a:defRPr>
      </a:lvl2pPr>
      <a:lvl3pPr marL="731520" indent="-182880" algn="l" defTabSz="914400" rtl="0" eaLnBrk="1" latinLnBrk="0" hangingPunct="1">
        <a:spcBef>
          <a:spcPct val="20000"/>
        </a:spcBef>
        <a:buClr>
          <a:schemeClr val="accent1"/>
        </a:buClr>
        <a:buSzPct val="90000"/>
        <a:buFont typeface="Arial" pitchFamily="34" charset="0"/>
        <a:buChar char="•"/>
        <a:defRPr sz="1800" kern="1200">
          <a:solidFill>
            <a:schemeClr val="tx1"/>
          </a:solidFill>
          <a:latin typeface="+mn-lt"/>
          <a:ea typeface="+mn-ea"/>
          <a:cs typeface="+mn-cs"/>
        </a:defRPr>
      </a:lvl3pPr>
      <a:lvl4pPr marL="1005840" indent="-182880" algn="l" defTabSz="914400" rtl="0" eaLnBrk="1" latinLnBrk="0" hangingPunct="1">
        <a:spcBef>
          <a:spcPct val="20000"/>
        </a:spcBef>
        <a:buClr>
          <a:schemeClr val="accent1"/>
        </a:buClr>
        <a:buFont typeface="Arial" pitchFamily="34" charset="0"/>
        <a:buChar char="•"/>
        <a:defRPr sz="1600" kern="1200">
          <a:solidFill>
            <a:schemeClr val="tx1"/>
          </a:solidFill>
          <a:latin typeface="+mn-lt"/>
          <a:ea typeface="+mn-ea"/>
          <a:cs typeface="+mn-cs"/>
        </a:defRPr>
      </a:lvl4pPr>
      <a:lvl5pPr marL="1188720" indent="-137160" algn="l" defTabSz="914400" rtl="0" eaLnBrk="1" latinLnBrk="0" hangingPunct="1">
        <a:spcBef>
          <a:spcPct val="20000"/>
        </a:spcBef>
        <a:buClr>
          <a:schemeClr val="accent1"/>
        </a:buClr>
        <a:buSzPct val="100000"/>
        <a:buFont typeface="Arial" pitchFamily="34" charset="0"/>
        <a:buChar char="•"/>
        <a:defRPr sz="1400" kern="1200" baseline="0">
          <a:solidFill>
            <a:schemeClr val="tx1"/>
          </a:solidFill>
          <a:latin typeface="+mn-lt"/>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5.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06.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10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6.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127.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128.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129.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2" Type="http://schemas.openxmlformats.org/officeDocument/2006/relationships/image" Target="../media/image10.emf"/><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2" Type="http://schemas.openxmlformats.org/officeDocument/2006/relationships/image" Target="../media/image11.emf"/><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
          <p:cNvSpPr txBox="1">
            <a:spLocks noChangeArrowheads="1"/>
          </p:cNvSpPr>
          <p:nvPr/>
        </p:nvSpPr>
        <p:spPr bwMode="auto">
          <a:xfrm>
            <a:off x="1403746" y="764704"/>
            <a:ext cx="6624638" cy="5624617"/>
          </a:xfrm>
          <a:prstGeom prst="rect">
            <a:avLst/>
          </a:prstGeom>
          <a:noFill/>
          <a:ln w="9525">
            <a:noFill/>
            <a:miter lim="800000"/>
            <a:headEnd/>
            <a:tailEnd/>
          </a:ln>
        </p:spPr>
        <p:txBody>
          <a:bodyPr>
            <a:spAutoFit/>
          </a:bodyPr>
          <a:lstStyle/>
          <a:p>
            <a:pPr algn="ctr">
              <a:spcAft>
                <a:spcPts val="600"/>
              </a:spcAft>
            </a:pPr>
            <a:r>
              <a:rPr lang="es-MX" sz="1600" b="1" dirty="0">
                <a:latin typeface="Tahoma" pitchFamily="34" charset="0"/>
                <a:ea typeface="Tahoma" pitchFamily="34" charset="0"/>
                <a:cs typeface="Tahoma" pitchFamily="34" charset="0"/>
              </a:rPr>
              <a:t>UNIVERSIDAD AUTÓNOMA DEL ESTADO DE MÉXICO </a:t>
            </a:r>
          </a:p>
          <a:p>
            <a:pPr algn="ctr">
              <a:spcAft>
                <a:spcPts val="600"/>
              </a:spcAft>
            </a:pPr>
            <a:r>
              <a:rPr lang="es-MX" sz="1600" b="1" dirty="0" smtClean="0">
                <a:latin typeface="Tahoma" pitchFamily="34" charset="0"/>
                <a:ea typeface="Tahoma" pitchFamily="34" charset="0"/>
                <a:cs typeface="Tahoma" pitchFamily="34" charset="0"/>
              </a:rPr>
              <a:t>FACULTAD DE INGENIERÍA</a:t>
            </a:r>
            <a:endParaRPr lang="es-MX" sz="1600" b="1" dirty="0">
              <a:latin typeface="Tahoma" pitchFamily="34" charset="0"/>
              <a:ea typeface="Tahoma" pitchFamily="34" charset="0"/>
              <a:cs typeface="Tahoma" pitchFamily="34" charset="0"/>
            </a:endParaRPr>
          </a:p>
          <a:p>
            <a:pPr algn="ctr">
              <a:spcAft>
                <a:spcPts val="600"/>
              </a:spcAft>
            </a:pPr>
            <a:endParaRPr lang="es-MX" sz="1200" b="1" dirty="0">
              <a:latin typeface="Tahoma" pitchFamily="34" charset="0"/>
              <a:ea typeface="Tahoma" pitchFamily="34" charset="0"/>
              <a:cs typeface="Tahoma" pitchFamily="34" charset="0"/>
            </a:endParaRPr>
          </a:p>
          <a:p>
            <a:pPr algn="ctr">
              <a:spcAft>
                <a:spcPts val="600"/>
              </a:spcAft>
            </a:pPr>
            <a:r>
              <a:rPr lang="es-MX" b="1" dirty="0" smtClean="0">
                <a:solidFill>
                  <a:srgbClr val="00B050"/>
                </a:solidFill>
                <a:latin typeface="Tahoma" pitchFamily="34" charset="0"/>
                <a:ea typeface="Tahoma" pitchFamily="34" charset="0"/>
                <a:cs typeface="Tahoma" pitchFamily="34" charset="0"/>
              </a:rPr>
              <a:t>Material Visual</a:t>
            </a:r>
            <a:br>
              <a:rPr lang="es-MX" b="1" dirty="0" smtClean="0">
                <a:solidFill>
                  <a:srgbClr val="00B050"/>
                </a:solidFill>
                <a:latin typeface="Tahoma" pitchFamily="34" charset="0"/>
                <a:ea typeface="Tahoma" pitchFamily="34" charset="0"/>
                <a:cs typeface="Tahoma" pitchFamily="34" charset="0"/>
              </a:rPr>
            </a:br>
            <a:r>
              <a:rPr lang="es-MX" b="1" dirty="0" smtClean="0">
                <a:solidFill>
                  <a:srgbClr val="00B050"/>
                </a:solidFill>
                <a:latin typeface="Tahoma" pitchFamily="34" charset="0"/>
                <a:ea typeface="Tahoma" pitchFamily="34" charset="0"/>
                <a:cs typeface="Tahoma" pitchFamily="34" charset="0"/>
              </a:rPr>
              <a:t>Meta-heurísticos para Optimización Combinatoria</a:t>
            </a:r>
            <a:r>
              <a:rPr lang="es-MX" b="1" u="sng" dirty="0" smtClean="0">
                <a:solidFill>
                  <a:srgbClr val="00B050"/>
                </a:solidFill>
                <a:latin typeface="Tahoma" pitchFamily="34" charset="0"/>
                <a:ea typeface="Tahoma" pitchFamily="34" charset="0"/>
                <a:cs typeface="Tahoma" pitchFamily="34" charset="0"/>
              </a:rPr>
              <a:t/>
            </a:r>
            <a:br>
              <a:rPr lang="es-MX" b="1" u="sng" dirty="0" smtClean="0">
                <a:solidFill>
                  <a:srgbClr val="00B050"/>
                </a:solidFill>
                <a:latin typeface="Tahoma" pitchFamily="34" charset="0"/>
                <a:ea typeface="Tahoma" pitchFamily="34" charset="0"/>
                <a:cs typeface="Tahoma" pitchFamily="34" charset="0"/>
              </a:rPr>
            </a:br>
            <a:endParaRPr lang="es-MX" sz="1600" b="1" u="sng" dirty="0" smtClean="0">
              <a:solidFill>
                <a:srgbClr val="00B050"/>
              </a:solidFill>
              <a:latin typeface="Tahoma" pitchFamily="34" charset="0"/>
              <a:ea typeface="Tahoma" pitchFamily="34" charset="0"/>
              <a:cs typeface="Tahoma" pitchFamily="34" charset="0"/>
            </a:endParaRPr>
          </a:p>
          <a:p>
            <a:pPr algn="ctr">
              <a:spcAft>
                <a:spcPts val="600"/>
              </a:spcAft>
            </a:pPr>
            <a:endParaRPr lang="es-MX" sz="500" b="1" dirty="0">
              <a:latin typeface="Tahoma" pitchFamily="34" charset="0"/>
              <a:ea typeface="Tahoma" pitchFamily="34" charset="0"/>
              <a:cs typeface="Tahoma" pitchFamily="34" charset="0"/>
            </a:endParaRPr>
          </a:p>
          <a:p>
            <a:pPr algn="ctr">
              <a:spcAft>
                <a:spcPts val="300"/>
              </a:spcAft>
            </a:pPr>
            <a:r>
              <a:rPr lang="es-MX" sz="1600" b="1" dirty="0" smtClean="0">
                <a:solidFill>
                  <a:srgbClr val="00B050"/>
                </a:solidFill>
                <a:latin typeface="Tahoma" pitchFamily="34" charset="0"/>
                <a:ea typeface="Tahoma" pitchFamily="34" charset="0"/>
                <a:cs typeface="Tahoma" pitchFamily="34" charset="0"/>
              </a:rPr>
              <a:t>Unidad de Aprendizaje</a:t>
            </a:r>
            <a:br>
              <a:rPr lang="es-MX" sz="1600" b="1" dirty="0" smtClean="0">
                <a:solidFill>
                  <a:srgbClr val="00B050"/>
                </a:solidFill>
                <a:latin typeface="Tahoma" pitchFamily="34" charset="0"/>
                <a:ea typeface="Tahoma" pitchFamily="34" charset="0"/>
                <a:cs typeface="Tahoma" pitchFamily="34" charset="0"/>
              </a:rPr>
            </a:br>
            <a:r>
              <a:rPr lang="es-MX" sz="1600" b="1" dirty="0" smtClean="0">
                <a:solidFill>
                  <a:srgbClr val="00B050"/>
                </a:solidFill>
                <a:latin typeface="Tahoma" pitchFamily="34" charset="0"/>
                <a:ea typeface="Tahoma" pitchFamily="34" charset="0"/>
                <a:cs typeface="Tahoma" pitchFamily="34" charset="0"/>
              </a:rPr>
              <a:t>Optativa. Tópicos de Optimización</a:t>
            </a:r>
          </a:p>
          <a:p>
            <a:pPr algn="ctr">
              <a:spcAft>
                <a:spcPts val="300"/>
              </a:spcAft>
            </a:pPr>
            <a:r>
              <a:rPr lang="es-MX" sz="1600" b="1" dirty="0" smtClean="0">
                <a:solidFill>
                  <a:srgbClr val="00B050"/>
                </a:solidFill>
                <a:latin typeface="Tahoma" pitchFamily="34" charset="0"/>
                <a:ea typeface="Tahoma" pitchFamily="34" charset="0"/>
                <a:cs typeface="Tahoma" pitchFamily="34" charset="0"/>
              </a:rPr>
              <a:t>Clave: </a:t>
            </a:r>
            <a:r>
              <a:rPr lang="es-MX" sz="1600" b="1" dirty="0">
                <a:solidFill>
                  <a:srgbClr val="00B050"/>
                </a:solidFill>
                <a:latin typeface="Tahoma" pitchFamily="34" charset="0"/>
                <a:ea typeface="Tahoma" pitchFamily="34" charset="0"/>
                <a:cs typeface="Tahoma" pitchFamily="34" charset="0"/>
              </a:rPr>
              <a:t>MSU 113</a:t>
            </a:r>
            <a:endParaRPr lang="es-MX" sz="1600" b="1" dirty="0" smtClean="0">
              <a:solidFill>
                <a:srgbClr val="00B050"/>
              </a:solidFill>
              <a:latin typeface="Tahoma" pitchFamily="34" charset="0"/>
              <a:ea typeface="Tahoma" pitchFamily="34" charset="0"/>
              <a:cs typeface="Tahoma" pitchFamily="34" charset="0"/>
            </a:endParaRPr>
          </a:p>
          <a:p>
            <a:pPr marL="722313">
              <a:spcAft>
                <a:spcPts val="300"/>
              </a:spcAft>
            </a:pPr>
            <a:endParaRPr lang="es-MX" b="1" dirty="0" smtClean="0">
              <a:latin typeface="Tahoma" pitchFamily="34" charset="0"/>
              <a:ea typeface="Tahoma" pitchFamily="34" charset="0"/>
              <a:cs typeface="Tahoma" pitchFamily="34" charset="0"/>
            </a:endParaRPr>
          </a:p>
          <a:p>
            <a:pPr marL="722313">
              <a:spcAft>
                <a:spcPts val="300"/>
              </a:spcAft>
            </a:pPr>
            <a:r>
              <a:rPr lang="es-MX" sz="1400" b="1" dirty="0" smtClean="0">
                <a:latin typeface="Tahoma" pitchFamily="34" charset="0"/>
                <a:ea typeface="Tahoma" pitchFamily="34" charset="0"/>
                <a:cs typeface="Tahoma" pitchFamily="34" charset="0"/>
              </a:rPr>
              <a:t>PROGRAMA:  MAESTRÍA EN INGENIERÍA DE LA CADENA DE 			   SUMINISTRO</a:t>
            </a:r>
            <a:endParaRPr lang="es-MX" sz="1400" b="1" dirty="0">
              <a:latin typeface="Tahoma" pitchFamily="34" charset="0"/>
              <a:ea typeface="Tahoma" pitchFamily="34" charset="0"/>
              <a:cs typeface="Tahoma" pitchFamily="34" charset="0"/>
            </a:endParaRPr>
          </a:p>
          <a:p>
            <a:pPr marL="722313">
              <a:spcAft>
                <a:spcPts val="300"/>
              </a:spcAft>
            </a:pPr>
            <a:endParaRPr lang="es-MX" sz="1400" b="1" dirty="0" smtClean="0">
              <a:latin typeface="Tahoma" pitchFamily="34" charset="0"/>
              <a:ea typeface="Tahoma" pitchFamily="34" charset="0"/>
              <a:cs typeface="Tahoma" pitchFamily="34" charset="0"/>
            </a:endParaRPr>
          </a:p>
          <a:p>
            <a:pPr marL="722313">
              <a:spcAft>
                <a:spcPts val="300"/>
              </a:spcAft>
            </a:pPr>
            <a:r>
              <a:rPr lang="es-MX" sz="1400" b="1" dirty="0" smtClean="0">
                <a:latin typeface="Tahoma" pitchFamily="34" charset="0"/>
                <a:ea typeface="Tahoma" pitchFamily="34" charset="0"/>
                <a:cs typeface="Tahoma" pitchFamily="34" charset="0"/>
              </a:rPr>
              <a:t>ORGANISMO EN QUE SE IMPARTE:  FACULTAD DE INGENIERÍA</a:t>
            </a:r>
          </a:p>
          <a:p>
            <a:pPr marL="722313">
              <a:spcAft>
                <a:spcPts val="300"/>
              </a:spcAft>
            </a:pPr>
            <a:endParaRPr lang="es-MX" sz="1400" b="1" dirty="0">
              <a:latin typeface="Tahoma" pitchFamily="34" charset="0"/>
              <a:ea typeface="Tahoma" pitchFamily="34" charset="0"/>
              <a:cs typeface="Tahoma" pitchFamily="34" charset="0"/>
            </a:endParaRPr>
          </a:p>
          <a:p>
            <a:pPr marL="722313">
              <a:spcAft>
                <a:spcPts val="300"/>
              </a:spcAft>
            </a:pPr>
            <a:r>
              <a:rPr lang="es-MX" sz="1400" b="1" dirty="0">
                <a:latin typeface="Tahoma" pitchFamily="34" charset="0"/>
                <a:ea typeface="Tahoma" pitchFamily="34" charset="0"/>
                <a:cs typeface="Tahoma" pitchFamily="34" charset="0"/>
              </a:rPr>
              <a:t>TIPO DE </a:t>
            </a:r>
            <a:r>
              <a:rPr lang="es-MX" sz="1400" b="1" dirty="0" smtClean="0">
                <a:latin typeface="Tahoma" pitchFamily="34" charset="0"/>
                <a:ea typeface="Tahoma" pitchFamily="34" charset="0"/>
                <a:cs typeface="Tahoma" pitchFamily="34" charset="0"/>
              </a:rPr>
              <a:t>MATERIAL:  SÓLO VISIÓN PROYECTABLE</a:t>
            </a:r>
          </a:p>
          <a:p>
            <a:pPr marL="722313">
              <a:spcAft>
                <a:spcPts val="300"/>
              </a:spcAft>
            </a:pPr>
            <a:endParaRPr lang="es-MX" sz="1400" b="1" dirty="0">
              <a:latin typeface="Tahoma" pitchFamily="34" charset="0"/>
              <a:ea typeface="Tahoma" pitchFamily="34" charset="0"/>
              <a:cs typeface="Tahoma" pitchFamily="34" charset="0"/>
            </a:endParaRPr>
          </a:p>
          <a:p>
            <a:pPr marL="722313">
              <a:spcAft>
                <a:spcPts val="300"/>
              </a:spcAft>
            </a:pPr>
            <a:r>
              <a:rPr lang="es-MX" sz="1400" b="1" dirty="0">
                <a:latin typeface="Tahoma" pitchFamily="34" charset="0"/>
                <a:ea typeface="Tahoma" pitchFamily="34" charset="0"/>
                <a:cs typeface="Tahoma" pitchFamily="34" charset="0"/>
              </a:rPr>
              <a:t>FECHA DE ELABORACIÓN:  </a:t>
            </a:r>
            <a:r>
              <a:rPr lang="es-MX" sz="1400" b="1" dirty="0" smtClean="0">
                <a:latin typeface="Tahoma" pitchFamily="34" charset="0"/>
                <a:ea typeface="Tahoma" pitchFamily="34" charset="0"/>
                <a:cs typeface="Tahoma" pitchFamily="34" charset="0"/>
              </a:rPr>
              <a:t>2017-B</a:t>
            </a:r>
            <a:endParaRPr lang="es-MX" sz="1400" b="1" dirty="0">
              <a:latin typeface="Tahoma" pitchFamily="34" charset="0"/>
              <a:ea typeface="Tahoma" pitchFamily="34" charset="0"/>
              <a:cs typeface="Tahoma" pitchFamily="34" charset="0"/>
            </a:endParaRPr>
          </a:p>
          <a:p>
            <a:pPr marL="722313">
              <a:spcAft>
                <a:spcPts val="300"/>
              </a:spcAft>
            </a:pPr>
            <a:endParaRPr lang="es-MX" sz="1400" b="1" dirty="0">
              <a:latin typeface="Tahoma" pitchFamily="34" charset="0"/>
              <a:ea typeface="Tahoma" pitchFamily="34" charset="0"/>
              <a:cs typeface="Tahoma" pitchFamily="34" charset="0"/>
            </a:endParaRPr>
          </a:p>
          <a:p>
            <a:pPr marL="722313">
              <a:spcAft>
                <a:spcPts val="300"/>
              </a:spcAft>
            </a:pPr>
            <a:r>
              <a:rPr lang="es-MX" sz="1400" b="1" dirty="0" smtClean="0">
                <a:latin typeface="Tahoma" pitchFamily="34" charset="0"/>
                <a:ea typeface="Tahoma" pitchFamily="34" charset="0"/>
                <a:cs typeface="Tahoma" pitchFamily="34" charset="0"/>
              </a:rPr>
              <a:t>ELABORADO POR:  </a:t>
            </a:r>
            <a:r>
              <a:rPr lang="es-MX" sz="1400" b="1" dirty="0">
                <a:latin typeface="Tahoma" pitchFamily="34" charset="0"/>
                <a:ea typeface="Tahoma" pitchFamily="34" charset="0"/>
                <a:cs typeface="Tahoma" pitchFamily="34" charset="0"/>
              </a:rPr>
              <a:t>DR. JAVIER GARCÍA </a:t>
            </a:r>
            <a:r>
              <a:rPr lang="es-MX" sz="1400" b="1" dirty="0" smtClean="0">
                <a:latin typeface="Tahoma" pitchFamily="34" charset="0"/>
                <a:ea typeface="Tahoma" pitchFamily="34" charset="0"/>
                <a:cs typeface="Tahoma" pitchFamily="34" charset="0"/>
              </a:rPr>
              <a:t>GUTIÉRREZ</a:t>
            </a:r>
            <a:endParaRPr lang="es-MX" sz="1400" b="1" dirty="0">
              <a:latin typeface="Tahoma" pitchFamily="34" charset="0"/>
              <a:ea typeface="Tahoma" pitchFamily="34" charset="0"/>
              <a:cs typeface="Tahoma" pitchFamily="34" charset="0"/>
            </a:endParaRPr>
          </a:p>
        </p:txBody>
      </p:sp>
      <p:pic>
        <p:nvPicPr>
          <p:cNvPr id="1026" name="Picture 2" descr="http://sc.uaemex.mx/mdci/images/UAEM.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95638" y="476792"/>
            <a:ext cx="1275023" cy="1080000"/>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http://fi.uaemex.mx/mics/images/fi/fiLogo.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907364" y="332656"/>
            <a:ext cx="1057124" cy="128296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1140740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contenido 2"/>
          <p:cNvSpPr>
            <a:spLocks noGrp="1"/>
          </p:cNvSpPr>
          <p:nvPr>
            <p:ph idx="1"/>
          </p:nvPr>
        </p:nvSpPr>
        <p:spPr>
          <a:xfrm>
            <a:off x="683568" y="692696"/>
            <a:ext cx="7704856" cy="5501319"/>
          </a:xfrm>
        </p:spPr>
        <p:txBody>
          <a:bodyPr>
            <a:noAutofit/>
          </a:bodyPr>
          <a:lstStyle/>
          <a:p>
            <a:pPr marL="0" indent="0" algn="ctr">
              <a:lnSpc>
                <a:spcPct val="140000"/>
              </a:lnSpc>
              <a:buNone/>
            </a:pPr>
            <a:r>
              <a:rPr lang="es-MX" sz="1800" b="1" dirty="0" smtClean="0">
                <a:latin typeface="Tahoma" pitchFamily="34" charset="0"/>
                <a:ea typeface="Tahoma" pitchFamily="34" charset="0"/>
                <a:cs typeface="Tahoma" pitchFamily="34" charset="0"/>
              </a:rPr>
              <a:t>HEURÍSTICOS </a:t>
            </a:r>
            <a:r>
              <a:rPr lang="es-MX" sz="1800" b="1" dirty="0" smtClean="0">
                <a:latin typeface="Tahoma" pitchFamily="34" charset="0"/>
                <a:ea typeface="Tahoma" pitchFamily="34" charset="0"/>
                <a:cs typeface="Tahoma" pitchFamily="34" charset="0"/>
              </a:rPr>
              <a:t>Y </a:t>
            </a:r>
            <a:r>
              <a:rPr lang="es-MX" sz="1800" b="1" dirty="0" smtClean="0">
                <a:latin typeface="Tahoma" pitchFamily="34" charset="0"/>
                <a:ea typeface="Tahoma" pitchFamily="34" charset="0"/>
                <a:cs typeface="Tahoma" pitchFamily="34" charset="0"/>
              </a:rPr>
              <a:t>META-HEURÍSTICOS</a:t>
            </a:r>
            <a:endParaRPr lang="es-MX" sz="1800" b="1" dirty="0">
              <a:latin typeface="Tahoma" pitchFamily="34" charset="0"/>
              <a:ea typeface="Tahoma" pitchFamily="34" charset="0"/>
              <a:cs typeface="Tahoma" pitchFamily="34" charset="0"/>
            </a:endParaRPr>
          </a:p>
          <a:p>
            <a:pPr marL="0" indent="0">
              <a:lnSpc>
                <a:spcPct val="150000"/>
              </a:lnSpc>
              <a:spcBef>
                <a:spcPts val="0"/>
              </a:spcBef>
              <a:spcAft>
                <a:spcPts val="600"/>
              </a:spcAft>
              <a:buNone/>
            </a:pPr>
            <a:endParaRPr lang="es-MX" sz="1600" dirty="0" smtClean="0">
              <a:latin typeface="Tahoma" pitchFamily="34" charset="0"/>
              <a:ea typeface="Tahoma" pitchFamily="34" charset="0"/>
              <a:cs typeface="Tahoma" pitchFamily="34" charset="0"/>
            </a:endParaRPr>
          </a:p>
          <a:p>
            <a:pPr marL="0" indent="0">
              <a:lnSpc>
                <a:spcPct val="150000"/>
              </a:lnSpc>
              <a:spcBef>
                <a:spcPts val="0"/>
              </a:spcBef>
              <a:spcAft>
                <a:spcPts val="1200"/>
              </a:spcAft>
              <a:buNone/>
            </a:pPr>
            <a:r>
              <a:rPr lang="es-MX" sz="1600" dirty="0" smtClean="0">
                <a:latin typeface="Tahoma" pitchFamily="34" charset="0"/>
                <a:ea typeface="Tahoma" pitchFamily="34" charset="0"/>
                <a:cs typeface="Tahoma" pitchFamily="34" charset="0"/>
              </a:rPr>
              <a:t>Sin </a:t>
            </a:r>
            <a:r>
              <a:rPr lang="es-MX" sz="1600" dirty="0">
                <a:latin typeface="Tahoma" pitchFamily="34" charset="0"/>
                <a:ea typeface="Tahoma" pitchFamily="34" charset="0"/>
                <a:cs typeface="Tahoma" pitchFamily="34" charset="0"/>
              </a:rPr>
              <a:t>embargo, para los problemas de CO que son NP-hard, no existe un algoritmo de tiempo polinómico, suponiendo que 𝑃≠𝑁𝑃. Por lo tanto, los métodos completos pueden necesitar un tiempo de cómputo exponencial en el peor de los casos. Esto a menudo lleva a tiempos de computación demasiado altos para fines prácticos. En métodos aproximados, </a:t>
            </a:r>
            <a:r>
              <a:rPr lang="es-MX" sz="1600" dirty="0" smtClean="0">
                <a:latin typeface="Tahoma" pitchFamily="34" charset="0"/>
                <a:ea typeface="Tahoma" pitchFamily="34" charset="0"/>
                <a:cs typeface="Tahoma" pitchFamily="34" charset="0"/>
              </a:rPr>
              <a:t>se sacrifica </a:t>
            </a:r>
            <a:r>
              <a:rPr lang="es-MX" sz="1600" dirty="0">
                <a:latin typeface="Tahoma" pitchFamily="34" charset="0"/>
                <a:ea typeface="Tahoma" pitchFamily="34" charset="0"/>
                <a:cs typeface="Tahoma" pitchFamily="34" charset="0"/>
              </a:rPr>
              <a:t>la garantía de encontrar soluciones óptimas con el fin de obtener buenas soluciones en un tiempo significativamente reducido.</a:t>
            </a:r>
          </a:p>
          <a:p>
            <a:pPr marL="0" indent="0">
              <a:lnSpc>
                <a:spcPct val="150000"/>
              </a:lnSpc>
              <a:spcBef>
                <a:spcPts val="0"/>
              </a:spcBef>
              <a:spcAft>
                <a:spcPts val="1200"/>
              </a:spcAft>
              <a:buNone/>
            </a:pPr>
            <a:r>
              <a:rPr lang="es-MX" sz="1600" dirty="0">
                <a:latin typeface="Tahoma" pitchFamily="34" charset="0"/>
                <a:ea typeface="Tahoma" pitchFamily="34" charset="0"/>
                <a:cs typeface="Tahoma" pitchFamily="34" charset="0"/>
              </a:rPr>
              <a:t>Entre los métodos aproximados básicos generalmente distinguimos entre métodos constructivos y métodos de búsqueda locales. Los algoritmos constructivos generan soluciones desde cero agregando componentes de una solución parcialmente vacía, hasta que se complete una solución. Por lo general, son los métodos más rápidos aproximados, pero a menudo ofrecen soluciones de calidad inferior en comparación con los algoritmos de búsqueda locales. </a:t>
            </a:r>
            <a:endParaRPr lang="es-MX" sz="1600" dirty="0" smtClean="0">
              <a:latin typeface="Tahoma" pitchFamily="34" charset="0"/>
              <a:ea typeface="Tahoma" pitchFamily="34" charset="0"/>
              <a:cs typeface="Tahoma" pitchFamily="34" charset="0"/>
            </a:endParaRPr>
          </a:p>
        </p:txBody>
      </p:sp>
      <p:sp>
        <p:nvSpPr>
          <p:cNvPr id="5" name="4 CuadroTexto"/>
          <p:cNvSpPr txBox="1"/>
          <p:nvPr/>
        </p:nvSpPr>
        <p:spPr>
          <a:xfrm>
            <a:off x="6660232" y="6597352"/>
            <a:ext cx="1848583" cy="246221"/>
          </a:xfrm>
          <a:prstGeom prst="rect">
            <a:avLst/>
          </a:prstGeom>
          <a:noFill/>
        </p:spPr>
        <p:txBody>
          <a:bodyPr wrap="none" rtlCol="0">
            <a:spAutoFit/>
          </a:bodyPr>
          <a:lstStyle/>
          <a:p>
            <a:r>
              <a:rPr lang="es-MX" sz="1000" dirty="0" smtClean="0"/>
              <a:t>FACULTAD DE INGENIERÍA</a:t>
            </a:r>
            <a:endParaRPr lang="es-MX" sz="1000" dirty="0"/>
          </a:p>
        </p:txBody>
      </p:sp>
      <p:sp>
        <p:nvSpPr>
          <p:cNvPr id="6" name="5 CuadroTexto"/>
          <p:cNvSpPr txBox="1"/>
          <p:nvPr/>
        </p:nvSpPr>
        <p:spPr>
          <a:xfrm>
            <a:off x="683568" y="6597352"/>
            <a:ext cx="3852337" cy="246221"/>
          </a:xfrm>
          <a:prstGeom prst="rect">
            <a:avLst/>
          </a:prstGeom>
          <a:noFill/>
        </p:spPr>
        <p:txBody>
          <a:bodyPr wrap="none" rtlCol="0">
            <a:spAutoFit/>
          </a:bodyPr>
          <a:lstStyle/>
          <a:p>
            <a:r>
              <a:rPr lang="es-MX" sz="1000" dirty="0" smtClean="0"/>
              <a:t>MAESTRÍA EN INGENIERÍA DE LA CADENA DE SUMINISTRO</a:t>
            </a:r>
            <a:endParaRPr lang="es-MX" sz="1000" dirty="0"/>
          </a:p>
        </p:txBody>
      </p:sp>
    </p:spTree>
    <p:extLst>
      <p:ext uri="{BB962C8B-B14F-4D97-AF65-F5344CB8AC3E}">
        <p14:creationId xmlns:p14="http://schemas.microsoft.com/office/powerpoint/2010/main" val="729379704"/>
      </p:ext>
    </p:extLst>
  </p:cSld>
  <p:clrMapOvr>
    <a:masterClrMapping/>
  </p:clrMapOvr>
  <p:timing>
    <p:tnLst>
      <p:par>
        <p:cTn id="1" dur="indefinite" restart="never" nodeType="tmRoot"/>
      </p:par>
    </p:tn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contenido 2"/>
          <p:cNvSpPr>
            <a:spLocks noGrp="1"/>
          </p:cNvSpPr>
          <p:nvPr>
            <p:ph idx="1"/>
          </p:nvPr>
        </p:nvSpPr>
        <p:spPr>
          <a:xfrm>
            <a:off x="683568" y="692696"/>
            <a:ext cx="7992888" cy="5501319"/>
          </a:xfrm>
        </p:spPr>
        <p:txBody>
          <a:bodyPr>
            <a:noAutofit/>
          </a:bodyPr>
          <a:lstStyle/>
          <a:p>
            <a:pPr marL="0" indent="0" algn="ctr">
              <a:lnSpc>
                <a:spcPct val="140000"/>
              </a:lnSpc>
              <a:buNone/>
            </a:pPr>
            <a:r>
              <a:rPr lang="es-MX" sz="1800" b="1" dirty="0" smtClean="0">
                <a:latin typeface="Tahoma" pitchFamily="34" charset="0"/>
                <a:ea typeface="Tahoma" pitchFamily="34" charset="0"/>
                <a:cs typeface="Tahoma" pitchFamily="34" charset="0"/>
              </a:rPr>
              <a:t>GRASP</a:t>
            </a:r>
          </a:p>
          <a:p>
            <a:pPr marL="0" indent="0">
              <a:lnSpc>
                <a:spcPct val="150000"/>
              </a:lnSpc>
              <a:spcBef>
                <a:spcPts val="0"/>
              </a:spcBef>
              <a:spcAft>
                <a:spcPts val="600"/>
              </a:spcAft>
              <a:buNone/>
            </a:pPr>
            <a:endParaRPr lang="es-MX" sz="1000" dirty="0" smtClean="0">
              <a:latin typeface="Tahoma" pitchFamily="34" charset="0"/>
              <a:ea typeface="Tahoma" pitchFamily="34" charset="0"/>
              <a:cs typeface="Tahoma" pitchFamily="34" charset="0"/>
            </a:endParaRPr>
          </a:p>
          <a:p>
            <a:pPr marL="0" lvl="1" indent="0">
              <a:lnSpc>
                <a:spcPct val="150000"/>
              </a:lnSpc>
              <a:spcBef>
                <a:spcPts val="0"/>
              </a:spcBef>
              <a:spcAft>
                <a:spcPts val="1200"/>
              </a:spcAft>
              <a:buNone/>
            </a:pPr>
            <a:r>
              <a:rPr lang="es-MX" sz="1600" b="1" dirty="0" smtClean="0">
                <a:latin typeface="Tahoma" pitchFamily="34" charset="0"/>
                <a:ea typeface="Tahoma" pitchFamily="34" charset="0"/>
                <a:cs typeface="Tahoma" pitchFamily="34" charset="0"/>
              </a:rPr>
              <a:t>Construcción inteligente</a:t>
            </a:r>
          </a:p>
          <a:p>
            <a:pPr marL="0" lvl="1" indent="0">
              <a:lnSpc>
                <a:spcPct val="150000"/>
              </a:lnSpc>
              <a:spcBef>
                <a:spcPts val="0"/>
              </a:spcBef>
              <a:spcAft>
                <a:spcPts val="1200"/>
              </a:spcAft>
              <a:buNone/>
            </a:pPr>
            <a:r>
              <a:rPr lang="es-MX" sz="1600" dirty="0" smtClean="0">
                <a:latin typeface="Tahoma" pitchFamily="34" charset="0"/>
                <a:ea typeface="Tahoma" pitchFamily="34" charset="0"/>
                <a:cs typeface="Tahoma" pitchFamily="34" charset="0"/>
              </a:rPr>
              <a:t>Fleurent </a:t>
            </a:r>
            <a:r>
              <a:rPr lang="es-MX" sz="1600" dirty="0">
                <a:latin typeface="Tahoma" pitchFamily="34" charset="0"/>
                <a:ea typeface="Tahoma" pitchFamily="34" charset="0"/>
                <a:cs typeface="Tahoma" pitchFamily="34" charset="0"/>
              </a:rPr>
              <a:t>y Glover </a:t>
            </a:r>
            <a:r>
              <a:rPr lang="es-MX" sz="1600" dirty="0" smtClean="0">
                <a:latin typeface="Tahoma" pitchFamily="34" charset="0"/>
                <a:ea typeface="Tahoma" pitchFamily="34" charset="0"/>
                <a:cs typeface="Tahoma" pitchFamily="34" charset="0"/>
              </a:rPr>
              <a:t>observaron </a:t>
            </a:r>
            <a:r>
              <a:rPr lang="es-MX" sz="1600" dirty="0">
                <a:latin typeface="Tahoma" pitchFamily="34" charset="0"/>
                <a:ea typeface="Tahoma" pitchFamily="34" charset="0"/>
                <a:cs typeface="Tahoma" pitchFamily="34" charset="0"/>
              </a:rPr>
              <a:t>que el GRASP básico no utiliza la memoria a largo plazo (información reunidos en iteraciones anteriores) y </a:t>
            </a:r>
            <a:r>
              <a:rPr lang="es-MX" sz="1600" dirty="0" smtClean="0">
                <a:latin typeface="Tahoma" pitchFamily="34" charset="0"/>
                <a:ea typeface="Tahoma" pitchFamily="34" charset="0"/>
                <a:cs typeface="Tahoma" pitchFamily="34" charset="0"/>
              </a:rPr>
              <a:t>propusieron </a:t>
            </a:r>
            <a:r>
              <a:rPr lang="es-MX" sz="1600" dirty="0">
                <a:latin typeface="Tahoma" pitchFamily="34" charset="0"/>
                <a:ea typeface="Tahoma" pitchFamily="34" charset="0"/>
                <a:cs typeface="Tahoma" pitchFamily="34" charset="0"/>
              </a:rPr>
              <a:t>un esquema de memoria a largo plazo </a:t>
            </a:r>
            <a:r>
              <a:rPr lang="es-MX" sz="1600" dirty="0" smtClean="0">
                <a:latin typeface="Tahoma" pitchFamily="34" charset="0"/>
                <a:ea typeface="Tahoma" pitchFamily="34" charset="0"/>
                <a:cs typeface="Tahoma" pitchFamily="34" charset="0"/>
              </a:rPr>
              <a:t>en </a:t>
            </a:r>
            <a:r>
              <a:rPr lang="es-MX" sz="1600" dirty="0" smtClean="0">
                <a:latin typeface="Tahoma" pitchFamily="34" charset="0"/>
                <a:ea typeface="Tahoma" pitchFamily="34" charset="0"/>
                <a:cs typeface="Tahoma" pitchFamily="34" charset="0"/>
              </a:rPr>
              <a:t>heurísticos </a:t>
            </a:r>
            <a:r>
              <a:rPr lang="es-MX" sz="1600" dirty="0">
                <a:latin typeface="Tahoma" pitchFamily="34" charset="0"/>
                <a:ea typeface="Tahoma" pitchFamily="34" charset="0"/>
                <a:cs typeface="Tahoma" pitchFamily="34" charset="0"/>
              </a:rPr>
              <a:t>de arranque múltiple. </a:t>
            </a:r>
          </a:p>
          <a:p>
            <a:pPr marL="0" lvl="1" indent="0">
              <a:lnSpc>
                <a:spcPct val="150000"/>
              </a:lnSpc>
              <a:spcBef>
                <a:spcPts val="0"/>
              </a:spcBef>
              <a:spcAft>
                <a:spcPts val="1200"/>
              </a:spcAft>
              <a:buNone/>
            </a:pPr>
            <a:r>
              <a:rPr lang="es-MX" sz="1600" dirty="0">
                <a:latin typeface="Tahoma" pitchFamily="34" charset="0"/>
                <a:ea typeface="Tahoma" pitchFamily="34" charset="0"/>
                <a:cs typeface="Tahoma" pitchFamily="34" charset="0"/>
              </a:rPr>
              <a:t>La memoria a largo plazo es uno de los fundamentos en los que se basa la búsqueda </a:t>
            </a:r>
            <a:r>
              <a:rPr lang="es-MX" sz="1600" dirty="0" smtClean="0">
                <a:latin typeface="Tahoma" pitchFamily="34" charset="0"/>
                <a:ea typeface="Tahoma" pitchFamily="34" charset="0"/>
                <a:cs typeface="Tahoma" pitchFamily="34" charset="0"/>
              </a:rPr>
              <a:t>tabú. Su </a:t>
            </a:r>
            <a:r>
              <a:rPr lang="es-MX" sz="1600" dirty="0">
                <a:latin typeface="Tahoma" pitchFamily="34" charset="0"/>
                <a:ea typeface="Tahoma" pitchFamily="34" charset="0"/>
                <a:cs typeface="Tahoma" pitchFamily="34" charset="0"/>
              </a:rPr>
              <a:t>esquema mantiene un conjunto de soluciones de élite para ser utilizado en la construcción fase. </a:t>
            </a:r>
          </a:p>
          <a:p>
            <a:pPr marL="0" lvl="1" indent="0">
              <a:lnSpc>
                <a:spcPct val="150000"/>
              </a:lnSpc>
              <a:spcBef>
                <a:spcPts val="0"/>
              </a:spcBef>
              <a:spcAft>
                <a:spcPts val="1200"/>
              </a:spcAft>
              <a:buNone/>
            </a:pPr>
            <a:r>
              <a:rPr lang="es-MX" sz="1600" dirty="0">
                <a:latin typeface="Tahoma" pitchFamily="34" charset="0"/>
                <a:ea typeface="Tahoma" pitchFamily="34" charset="0"/>
                <a:cs typeface="Tahoma" pitchFamily="34" charset="0"/>
              </a:rPr>
              <a:t>Para convertirse en una solución de élite, una solución debe ser mejor que la mejor miembro de la </a:t>
            </a:r>
            <a:r>
              <a:rPr lang="es-MX" sz="1600" dirty="0" smtClean="0">
                <a:latin typeface="Tahoma" pitchFamily="34" charset="0"/>
                <a:ea typeface="Tahoma" pitchFamily="34" charset="0"/>
                <a:cs typeface="Tahoma" pitchFamily="34" charset="0"/>
              </a:rPr>
              <a:t>alberca (pool), </a:t>
            </a:r>
            <a:r>
              <a:rPr lang="es-MX" sz="1600" dirty="0">
                <a:latin typeface="Tahoma" pitchFamily="34" charset="0"/>
                <a:ea typeface="Tahoma" pitchFamily="34" charset="0"/>
                <a:cs typeface="Tahoma" pitchFamily="34" charset="0"/>
              </a:rPr>
              <a:t>o mejor que su peor miembro y suficientemente diferente de las otras soluciones en </a:t>
            </a:r>
            <a:r>
              <a:rPr lang="es-MX" sz="1600" dirty="0" smtClean="0">
                <a:latin typeface="Tahoma" pitchFamily="34" charset="0"/>
                <a:ea typeface="Tahoma" pitchFamily="34" charset="0"/>
                <a:cs typeface="Tahoma" pitchFamily="34" charset="0"/>
              </a:rPr>
              <a:t>ella. </a:t>
            </a:r>
            <a:endParaRPr lang="es-MX" sz="1600" dirty="0">
              <a:latin typeface="Tahoma" pitchFamily="34" charset="0"/>
              <a:ea typeface="Tahoma" pitchFamily="34" charset="0"/>
              <a:cs typeface="Tahoma" pitchFamily="34" charset="0"/>
            </a:endParaRPr>
          </a:p>
          <a:p>
            <a:pPr marL="0" lvl="1" indent="0">
              <a:lnSpc>
                <a:spcPct val="150000"/>
              </a:lnSpc>
              <a:spcBef>
                <a:spcPts val="0"/>
              </a:spcBef>
              <a:spcAft>
                <a:spcPts val="1200"/>
              </a:spcAft>
              <a:buNone/>
            </a:pPr>
            <a:r>
              <a:rPr lang="es-MX" sz="1600" dirty="0">
                <a:latin typeface="Tahoma" pitchFamily="34" charset="0"/>
                <a:ea typeface="Tahoma" pitchFamily="34" charset="0"/>
                <a:cs typeface="Tahoma" pitchFamily="34" charset="0"/>
              </a:rPr>
              <a:t>Por ejemplo, se puede contar vector de solución idéntica componentes y establecer un umbral para el rechazo</a:t>
            </a:r>
            <a:r>
              <a:rPr lang="es-MX" sz="1600" dirty="0" smtClean="0">
                <a:latin typeface="Tahoma" pitchFamily="34" charset="0"/>
                <a:ea typeface="Tahoma" pitchFamily="34" charset="0"/>
                <a:cs typeface="Tahoma" pitchFamily="34" charset="0"/>
              </a:rPr>
              <a:t>.</a:t>
            </a:r>
            <a:endParaRPr lang="es-MX" sz="1600" dirty="0">
              <a:latin typeface="Tahoma" pitchFamily="34" charset="0"/>
              <a:ea typeface="Tahoma" pitchFamily="34" charset="0"/>
              <a:cs typeface="Tahoma" pitchFamily="34" charset="0"/>
            </a:endParaRPr>
          </a:p>
        </p:txBody>
      </p:sp>
      <p:sp>
        <p:nvSpPr>
          <p:cNvPr id="2" name="1 CuadroTexto"/>
          <p:cNvSpPr txBox="1"/>
          <p:nvPr/>
        </p:nvSpPr>
        <p:spPr>
          <a:xfrm>
            <a:off x="683568" y="6597352"/>
            <a:ext cx="3852337" cy="246221"/>
          </a:xfrm>
          <a:prstGeom prst="rect">
            <a:avLst/>
          </a:prstGeom>
          <a:noFill/>
        </p:spPr>
        <p:txBody>
          <a:bodyPr wrap="none" rtlCol="0">
            <a:spAutoFit/>
          </a:bodyPr>
          <a:lstStyle/>
          <a:p>
            <a:r>
              <a:rPr lang="es-MX" sz="1000" dirty="0" smtClean="0"/>
              <a:t>MAESTRÍA EN INGENIERÍA DE LA CADENA DE SUMINISTRO</a:t>
            </a:r>
            <a:endParaRPr lang="es-MX" sz="1000" dirty="0"/>
          </a:p>
        </p:txBody>
      </p:sp>
      <p:sp>
        <p:nvSpPr>
          <p:cNvPr id="5" name="4 CuadroTexto"/>
          <p:cNvSpPr txBox="1"/>
          <p:nvPr/>
        </p:nvSpPr>
        <p:spPr>
          <a:xfrm>
            <a:off x="6660232" y="6597352"/>
            <a:ext cx="1848583" cy="246221"/>
          </a:xfrm>
          <a:prstGeom prst="rect">
            <a:avLst/>
          </a:prstGeom>
          <a:noFill/>
        </p:spPr>
        <p:txBody>
          <a:bodyPr wrap="none" rtlCol="0">
            <a:spAutoFit/>
          </a:bodyPr>
          <a:lstStyle/>
          <a:p>
            <a:r>
              <a:rPr lang="es-MX" sz="1000" dirty="0" smtClean="0"/>
              <a:t>FACULTAD DE INGENIERÍA</a:t>
            </a:r>
            <a:endParaRPr lang="es-MX" sz="1000" dirty="0"/>
          </a:p>
        </p:txBody>
      </p:sp>
    </p:spTree>
    <p:extLst>
      <p:ext uri="{BB962C8B-B14F-4D97-AF65-F5344CB8AC3E}">
        <p14:creationId xmlns:p14="http://schemas.microsoft.com/office/powerpoint/2010/main" val="963434416"/>
      </p:ext>
    </p:extLst>
  </p:cSld>
  <p:clrMapOvr>
    <a:masterClrMapping/>
  </p:clrMapOvr>
  <p:timing>
    <p:tnLst>
      <p:par>
        <p:cTn id="1" dur="indefinite" restart="never" nodeType="tmRoot"/>
      </p:par>
    </p:tnLst>
  </p:timing>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contenido 2"/>
          <p:cNvSpPr>
            <a:spLocks noGrp="1"/>
          </p:cNvSpPr>
          <p:nvPr>
            <p:ph idx="1"/>
          </p:nvPr>
        </p:nvSpPr>
        <p:spPr>
          <a:xfrm>
            <a:off x="683568" y="692696"/>
            <a:ext cx="7992888" cy="5501319"/>
          </a:xfrm>
        </p:spPr>
        <p:txBody>
          <a:bodyPr>
            <a:noAutofit/>
          </a:bodyPr>
          <a:lstStyle/>
          <a:p>
            <a:pPr marL="0" indent="0" algn="ctr">
              <a:lnSpc>
                <a:spcPct val="140000"/>
              </a:lnSpc>
              <a:buNone/>
            </a:pPr>
            <a:r>
              <a:rPr lang="es-MX" sz="1800" b="1" dirty="0" smtClean="0">
                <a:latin typeface="Tahoma" pitchFamily="34" charset="0"/>
                <a:ea typeface="Tahoma" pitchFamily="34" charset="0"/>
                <a:cs typeface="Tahoma" pitchFamily="34" charset="0"/>
              </a:rPr>
              <a:t>GRASP</a:t>
            </a:r>
          </a:p>
          <a:p>
            <a:pPr marL="0" indent="0">
              <a:lnSpc>
                <a:spcPct val="150000"/>
              </a:lnSpc>
              <a:spcBef>
                <a:spcPts val="0"/>
              </a:spcBef>
              <a:spcAft>
                <a:spcPts val="600"/>
              </a:spcAft>
              <a:buNone/>
            </a:pPr>
            <a:endParaRPr lang="es-MX" sz="1000" dirty="0" smtClean="0">
              <a:latin typeface="Tahoma" pitchFamily="34" charset="0"/>
              <a:ea typeface="Tahoma" pitchFamily="34" charset="0"/>
              <a:cs typeface="Tahoma" pitchFamily="34" charset="0"/>
            </a:endParaRPr>
          </a:p>
          <a:p>
            <a:pPr marL="0" lvl="1" indent="0">
              <a:lnSpc>
                <a:spcPct val="150000"/>
              </a:lnSpc>
              <a:spcBef>
                <a:spcPts val="0"/>
              </a:spcBef>
              <a:spcAft>
                <a:spcPts val="1200"/>
              </a:spcAft>
              <a:buNone/>
            </a:pPr>
            <a:r>
              <a:rPr lang="es-MX" sz="1600" b="1" dirty="0" smtClean="0">
                <a:latin typeface="Tahoma" pitchFamily="34" charset="0"/>
                <a:ea typeface="Tahoma" pitchFamily="34" charset="0"/>
                <a:cs typeface="Tahoma" pitchFamily="34" charset="0"/>
              </a:rPr>
              <a:t>Construcción inteligente</a:t>
            </a:r>
          </a:p>
          <a:p>
            <a:pPr marL="0" lvl="1" indent="0">
              <a:lnSpc>
                <a:spcPct val="150000"/>
              </a:lnSpc>
              <a:spcBef>
                <a:spcPts val="0"/>
              </a:spcBef>
              <a:spcAft>
                <a:spcPts val="1200"/>
              </a:spcAft>
              <a:buNone/>
            </a:pPr>
            <a:r>
              <a:rPr lang="es-MX" sz="1600" dirty="0" smtClean="0">
                <a:latin typeface="Tahoma" pitchFamily="34" charset="0"/>
                <a:ea typeface="Tahoma" pitchFamily="34" charset="0"/>
                <a:cs typeface="Tahoma" pitchFamily="34" charset="0"/>
              </a:rPr>
              <a:t>Una </a:t>
            </a:r>
            <a:r>
              <a:rPr lang="es-MX" sz="1600" dirty="0">
                <a:latin typeface="Tahoma" pitchFamily="34" charset="0"/>
                <a:ea typeface="Tahoma" pitchFamily="34" charset="0"/>
                <a:cs typeface="Tahoma" pitchFamily="34" charset="0"/>
              </a:rPr>
              <a:t>variable fuertemente determinada es aquella que no se puede cambiar sin erosionar el objetivo o cambiar significativamente otras variables. Una variable consistente es una que recibe un valor particular en una gran parte del conjunto de soluciones de élite</a:t>
            </a:r>
            <a:r>
              <a:rPr lang="es-MX" sz="1600" dirty="0" smtClean="0">
                <a:latin typeface="Tahoma" pitchFamily="34" charset="0"/>
                <a:ea typeface="Tahoma" pitchFamily="34" charset="0"/>
                <a:cs typeface="Tahoma" pitchFamily="34" charset="0"/>
              </a:rPr>
              <a:t>. </a:t>
            </a:r>
          </a:p>
          <a:p>
            <a:pPr marL="0" lvl="1" indent="0">
              <a:lnSpc>
                <a:spcPct val="150000"/>
              </a:lnSpc>
              <a:spcBef>
                <a:spcPts val="0"/>
              </a:spcBef>
              <a:spcAft>
                <a:spcPts val="1200"/>
              </a:spcAft>
              <a:buNone/>
            </a:pPr>
            <a:r>
              <a:rPr lang="es-MX" sz="1600" dirty="0">
                <a:latin typeface="Tahoma" pitchFamily="34" charset="0"/>
                <a:ea typeface="Tahoma" pitchFamily="34" charset="0"/>
                <a:cs typeface="Tahoma" pitchFamily="34" charset="0"/>
              </a:rPr>
              <a:t>El Principio de </a:t>
            </a:r>
            <a:r>
              <a:rPr lang="es-MX" sz="1600" dirty="0" smtClean="0">
                <a:latin typeface="Tahoma" pitchFamily="34" charset="0"/>
                <a:ea typeface="Tahoma" pitchFamily="34" charset="0"/>
                <a:cs typeface="Tahoma" pitchFamily="34" charset="0"/>
              </a:rPr>
              <a:t>Optimalidad Próximo </a:t>
            </a:r>
            <a:r>
              <a:rPr lang="es-MX" sz="1600" dirty="0">
                <a:latin typeface="Tahoma" pitchFamily="34" charset="0"/>
                <a:ea typeface="Tahoma" pitchFamily="34" charset="0"/>
                <a:cs typeface="Tahoma" pitchFamily="34" charset="0"/>
              </a:rPr>
              <a:t>(POP</a:t>
            </a:r>
            <a:r>
              <a:rPr lang="es-MX" sz="1600" dirty="0" smtClean="0">
                <a:latin typeface="Tahoma" pitchFamily="34" charset="0"/>
                <a:ea typeface="Tahoma" pitchFamily="34" charset="0"/>
                <a:cs typeface="Tahoma" pitchFamily="34" charset="0"/>
              </a:rPr>
              <a:t>) se </a:t>
            </a:r>
            <a:r>
              <a:rPr lang="es-MX" sz="1600" dirty="0">
                <a:latin typeface="Tahoma" pitchFamily="34" charset="0"/>
                <a:ea typeface="Tahoma" pitchFamily="34" charset="0"/>
                <a:cs typeface="Tahoma" pitchFamily="34" charset="0"/>
              </a:rPr>
              <a:t>basa en la idea de </a:t>
            </a:r>
            <a:r>
              <a:rPr lang="es-MX" sz="1600" dirty="0" smtClean="0">
                <a:latin typeface="Tahoma" pitchFamily="34" charset="0"/>
                <a:ea typeface="Tahoma" pitchFamily="34" charset="0"/>
                <a:cs typeface="Tahoma" pitchFamily="34" charset="0"/>
              </a:rPr>
              <a:t>«las </a:t>
            </a:r>
            <a:r>
              <a:rPr lang="es-MX" sz="1600" dirty="0">
                <a:latin typeface="Tahoma" pitchFamily="34" charset="0"/>
                <a:ea typeface="Tahoma" pitchFamily="34" charset="0"/>
                <a:cs typeface="Tahoma" pitchFamily="34" charset="0"/>
              </a:rPr>
              <a:t>buenas soluciones en un nivel son probables encontrarse </a:t>
            </a:r>
            <a:r>
              <a:rPr lang="es-MX" sz="1600" dirty="0" smtClean="0">
                <a:latin typeface="Tahoma" pitchFamily="34" charset="0"/>
                <a:ea typeface="Tahoma" pitchFamily="34" charset="0"/>
                <a:cs typeface="Tahoma" pitchFamily="34" charset="0"/>
              </a:rPr>
              <a:t>‘cerca de’ </a:t>
            </a:r>
            <a:r>
              <a:rPr lang="es-MX" sz="1600" dirty="0">
                <a:latin typeface="Tahoma" pitchFamily="34" charset="0"/>
                <a:ea typeface="Tahoma" pitchFamily="34" charset="0"/>
                <a:cs typeface="Tahoma" pitchFamily="34" charset="0"/>
              </a:rPr>
              <a:t>buenas soluciones en un nivel </a:t>
            </a:r>
            <a:r>
              <a:rPr lang="es-MX" sz="1600" dirty="0" smtClean="0">
                <a:latin typeface="Tahoma" pitchFamily="34" charset="0"/>
                <a:ea typeface="Tahoma" pitchFamily="34" charset="0"/>
                <a:cs typeface="Tahoma" pitchFamily="34" charset="0"/>
              </a:rPr>
              <a:t>adyacente».</a:t>
            </a:r>
            <a:endParaRPr lang="es-MX" sz="1600" dirty="0">
              <a:latin typeface="Tahoma" pitchFamily="34" charset="0"/>
              <a:ea typeface="Tahoma" pitchFamily="34" charset="0"/>
              <a:cs typeface="Tahoma" pitchFamily="34" charset="0"/>
            </a:endParaRPr>
          </a:p>
          <a:p>
            <a:pPr marL="0" lvl="1" indent="0">
              <a:lnSpc>
                <a:spcPct val="150000"/>
              </a:lnSpc>
              <a:spcBef>
                <a:spcPts val="0"/>
              </a:spcBef>
              <a:spcAft>
                <a:spcPts val="1200"/>
              </a:spcAft>
              <a:buNone/>
            </a:pPr>
            <a:r>
              <a:rPr lang="es-MX" sz="1600" dirty="0" smtClean="0">
                <a:latin typeface="Tahoma" pitchFamily="34" charset="0"/>
                <a:ea typeface="Tahoma" pitchFamily="34" charset="0"/>
                <a:cs typeface="Tahoma" pitchFamily="34" charset="0"/>
              </a:rPr>
              <a:t>Fleurent </a:t>
            </a:r>
            <a:r>
              <a:rPr lang="es-MX" sz="1600" dirty="0">
                <a:latin typeface="Tahoma" pitchFamily="34" charset="0"/>
                <a:ea typeface="Tahoma" pitchFamily="34" charset="0"/>
                <a:cs typeface="Tahoma" pitchFamily="34" charset="0"/>
              </a:rPr>
              <a:t>y Glover </a:t>
            </a:r>
            <a:r>
              <a:rPr lang="es-MX" sz="1600" dirty="0" smtClean="0">
                <a:latin typeface="Tahoma" pitchFamily="34" charset="0"/>
                <a:ea typeface="Tahoma" pitchFamily="34" charset="0"/>
                <a:cs typeface="Tahoma" pitchFamily="34" charset="0"/>
              </a:rPr>
              <a:t>proporcionaron </a:t>
            </a:r>
            <a:r>
              <a:rPr lang="es-MX" sz="1600" dirty="0">
                <a:latin typeface="Tahoma" pitchFamily="34" charset="0"/>
                <a:ea typeface="Tahoma" pitchFamily="34" charset="0"/>
                <a:cs typeface="Tahoma" pitchFamily="34" charset="0"/>
              </a:rPr>
              <a:t>una interpretación GRASP de este principio. Sugerían que las imperfecciones introducidas pasos de la construcción de GRASP pueden ser "planchados" aplicando la búsqueda local durante (y no sólo al final) de la fase de construcción de GRASP</a:t>
            </a:r>
            <a:r>
              <a:rPr lang="es-MX" sz="1600" dirty="0" smtClean="0">
                <a:latin typeface="Tahoma" pitchFamily="34" charset="0"/>
                <a:ea typeface="Tahoma" pitchFamily="34" charset="0"/>
                <a:cs typeface="Tahoma" pitchFamily="34" charset="0"/>
              </a:rPr>
              <a:t>.</a:t>
            </a:r>
            <a:endParaRPr lang="es-MX" sz="1600" dirty="0">
              <a:latin typeface="Tahoma" pitchFamily="34" charset="0"/>
              <a:ea typeface="Tahoma" pitchFamily="34" charset="0"/>
              <a:cs typeface="Tahoma" pitchFamily="34" charset="0"/>
            </a:endParaRPr>
          </a:p>
        </p:txBody>
      </p:sp>
      <p:sp>
        <p:nvSpPr>
          <p:cNvPr id="2" name="1 CuadroTexto"/>
          <p:cNvSpPr txBox="1"/>
          <p:nvPr/>
        </p:nvSpPr>
        <p:spPr>
          <a:xfrm>
            <a:off x="683568" y="6597352"/>
            <a:ext cx="3852337" cy="246221"/>
          </a:xfrm>
          <a:prstGeom prst="rect">
            <a:avLst/>
          </a:prstGeom>
          <a:noFill/>
        </p:spPr>
        <p:txBody>
          <a:bodyPr wrap="none" rtlCol="0">
            <a:spAutoFit/>
          </a:bodyPr>
          <a:lstStyle/>
          <a:p>
            <a:r>
              <a:rPr lang="es-MX" sz="1000" dirty="0" smtClean="0"/>
              <a:t>MAESTRÍA EN INGENIERÍA DE LA CADENA DE SUMINISTRO</a:t>
            </a:r>
            <a:endParaRPr lang="es-MX" sz="1000" dirty="0"/>
          </a:p>
        </p:txBody>
      </p:sp>
      <p:sp>
        <p:nvSpPr>
          <p:cNvPr id="5" name="4 CuadroTexto"/>
          <p:cNvSpPr txBox="1"/>
          <p:nvPr/>
        </p:nvSpPr>
        <p:spPr>
          <a:xfrm>
            <a:off x="6660232" y="6597352"/>
            <a:ext cx="1848583" cy="246221"/>
          </a:xfrm>
          <a:prstGeom prst="rect">
            <a:avLst/>
          </a:prstGeom>
          <a:noFill/>
        </p:spPr>
        <p:txBody>
          <a:bodyPr wrap="none" rtlCol="0">
            <a:spAutoFit/>
          </a:bodyPr>
          <a:lstStyle/>
          <a:p>
            <a:r>
              <a:rPr lang="es-MX" sz="1000" dirty="0" smtClean="0"/>
              <a:t>FACULTAD DE INGENIERÍA</a:t>
            </a:r>
            <a:endParaRPr lang="es-MX" sz="1000" dirty="0"/>
          </a:p>
        </p:txBody>
      </p:sp>
    </p:spTree>
    <p:extLst>
      <p:ext uri="{BB962C8B-B14F-4D97-AF65-F5344CB8AC3E}">
        <p14:creationId xmlns:p14="http://schemas.microsoft.com/office/powerpoint/2010/main" val="1887983728"/>
      </p:ext>
    </p:extLst>
  </p:cSld>
  <p:clrMapOvr>
    <a:masterClrMapping/>
  </p:clrMapOvr>
  <p:timing>
    <p:tnLst>
      <p:par>
        <p:cTn id="1" dur="indefinite" restart="never" nodeType="tmRoot"/>
      </p:par>
    </p:tnLst>
  </p:timing>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contenido 2"/>
          <p:cNvSpPr>
            <a:spLocks noGrp="1"/>
          </p:cNvSpPr>
          <p:nvPr>
            <p:ph idx="1"/>
          </p:nvPr>
        </p:nvSpPr>
        <p:spPr>
          <a:xfrm>
            <a:off x="683568" y="692696"/>
            <a:ext cx="7992888" cy="5501319"/>
          </a:xfrm>
        </p:spPr>
        <p:txBody>
          <a:bodyPr>
            <a:noAutofit/>
          </a:bodyPr>
          <a:lstStyle/>
          <a:p>
            <a:pPr marL="0" indent="0" algn="ctr">
              <a:lnSpc>
                <a:spcPct val="140000"/>
              </a:lnSpc>
              <a:buNone/>
            </a:pPr>
            <a:r>
              <a:rPr lang="es-MX" sz="1800" b="1" dirty="0" smtClean="0">
                <a:latin typeface="Tahoma" pitchFamily="34" charset="0"/>
                <a:ea typeface="Tahoma" pitchFamily="34" charset="0"/>
                <a:cs typeface="Tahoma" pitchFamily="34" charset="0"/>
              </a:rPr>
              <a:t>GRASP</a:t>
            </a:r>
          </a:p>
          <a:p>
            <a:pPr marL="0" indent="0">
              <a:lnSpc>
                <a:spcPct val="150000"/>
              </a:lnSpc>
              <a:spcBef>
                <a:spcPts val="0"/>
              </a:spcBef>
              <a:spcAft>
                <a:spcPts val="600"/>
              </a:spcAft>
              <a:buNone/>
            </a:pPr>
            <a:endParaRPr lang="es-MX" sz="1000" dirty="0" smtClean="0">
              <a:latin typeface="Tahoma" pitchFamily="34" charset="0"/>
              <a:ea typeface="Tahoma" pitchFamily="34" charset="0"/>
              <a:cs typeface="Tahoma" pitchFamily="34" charset="0"/>
            </a:endParaRPr>
          </a:p>
          <a:p>
            <a:pPr marL="0" lvl="1" indent="0">
              <a:lnSpc>
                <a:spcPct val="150000"/>
              </a:lnSpc>
              <a:spcBef>
                <a:spcPts val="0"/>
              </a:spcBef>
              <a:spcAft>
                <a:spcPts val="1200"/>
              </a:spcAft>
              <a:buNone/>
            </a:pPr>
            <a:r>
              <a:rPr lang="es-MX" sz="1600" b="1" dirty="0" smtClean="0">
                <a:latin typeface="Tahoma" pitchFamily="34" charset="0"/>
                <a:ea typeface="Tahoma" pitchFamily="34" charset="0"/>
                <a:cs typeface="Tahoma" pitchFamily="34" charset="0"/>
              </a:rPr>
              <a:t>Re-encaminamiento de rutas</a:t>
            </a:r>
          </a:p>
          <a:p>
            <a:pPr marL="0" lvl="1" indent="0">
              <a:lnSpc>
                <a:spcPct val="150000"/>
              </a:lnSpc>
              <a:spcBef>
                <a:spcPts val="0"/>
              </a:spcBef>
              <a:spcAft>
                <a:spcPts val="1200"/>
              </a:spcAft>
              <a:buNone/>
            </a:pPr>
            <a:r>
              <a:rPr lang="es-MX" sz="1600" dirty="0" smtClean="0">
                <a:latin typeface="Tahoma" pitchFamily="34" charset="0"/>
                <a:ea typeface="Tahoma" pitchFamily="34" charset="0"/>
                <a:cs typeface="Tahoma" pitchFamily="34" charset="0"/>
              </a:rPr>
              <a:t>El </a:t>
            </a:r>
            <a:r>
              <a:rPr lang="es-MX" sz="1600" dirty="0">
                <a:latin typeface="Tahoma" pitchFamily="34" charset="0"/>
                <a:ea typeface="Tahoma" pitchFamily="34" charset="0"/>
                <a:cs typeface="Tahoma" pitchFamily="34" charset="0"/>
              </a:rPr>
              <a:t>re-encaminamiento de rutas es otra mejora del procedimiento GRASP básico, que significan mejoras en la calidad de la solución. La re-vinculación de rutas fue propuesto originalmente por Glover, como una estrategia de intensificación de explorar las trayectorias que conectan a las soluciones élites obtenidas por búsqueda de tabú o búsqueda de dispersión.</a:t>
            </a:r>
          </a:p>
          <a:p>
            <a:pPr marL="0" lvl="1" indent="0">
              <a:lnSpc>
                <a:spcPct val="150000"/>
              </a:lnSpc>
              <a:spcBef>
                <a:spcPts val="0"/>
              </a:spcBef>
              <a:spcAft>
                <a:spcPts val="1200"/>
              </a:spcAft>
              <a:buNone/>
            </a:pPr>
            <a:r>
              <a:rPr lang="es-MX" sz="1600" dirty="0">
                <a:latin typeface="Tahoma" pitchFamily="34" charset="0"/>
                <a:ea typeface="Tahoma" pitchFamily="34" charset="0"/>
                <a:cs typeface="Tahoma" pitchFamily="34" charset="0"/>
              </a:rPr>
              <a:t> A partir de uno o más soluciones de élite, caminos en el espacio de soluciones que conducen a otras soluciones de élite se generan y exploran en la búsqueda de mejores soluciones. Esto se logra seleccionando movimientos que introducen atributos contenidos en las soluciones de guía</a:t>
            </a:r>
            <a:r>
              <a:rPr lang="es-MX" sz="1600" dirty="0" smtClean="0">
                <a:latin typeface="Tahoma" pitchFamily="34" charset="0"/>
                <a:ea typeface="Tahoma" pitchFamily="34" charset="0"/>
                <a:cs typeface="Tahoma" pitchFamily="34" charset="0"/>
              </a:rPr>
              <a:t>.</a:t>
            </a:r>
            <a:endParaRPr lang="es-MX" sz="1600" dirty="0">
              <a:latin typeface="Tahoma" pitchFamily="34" charset="0"/>
              <a:ea typeface="Tahoma" pitchFamily="34" charset="0"/>
              <a:cs typeface="Tahoma" pitchFamily="34" charset="0"/>
            </a:endParaRPr>
          </a:p>
        </p:txBody>
      </p:sp>
      <p:sp>
        <p:nvSpPr>
          <p:cNvPr id="2" name="1 CuadroTexto"/>
          <p:cNvSpPr txBox="1"/>
          <p:nvPr/>
        </p:nvSpPr>
        <p:spPr>
          <a:xfrm>
            <a:off x="683568" y="6597352"/>
            <a:ext cx="3852337" cy="246221"/>
          </a:xfrm>
          <a:prstGeom prst="rect">
            <a:avLst/>
          </a:prstGeom>
          <a:noFill/>
        </p:spPr>
        <p:txBody>
          <a:bodyPr wrap="none" rtlCol="0">
            <a:spAutoFit/>
          </a:bodyPr>
          <a:lstStyle/>
          <a:p>
            <a:r>
              <a:rPr lang="es-MX" sz="1000" dirty="0" smtClean="0"/>
              <a:t>MAESTRÍA EN INGENIERÍA DE LA CADENA DE SUMINISTRO</a:t>
            </a:r>
            <a:endParaRPr lang="es-MX" sz="1000" dirty="0"/>
          </a:p>
        </p:txBody>
      </p:sp>
      <p:sp>
        <p:nvSpPr>
          <p:cNvPr id="5" name="4 CuadroTexto"/>
          <p:cNvSpPr txBox="1"/>
          <p:nvPr/>
        </p:nvSpPr>
        <p:spPr>
          <a:xfrm>
            <a:off x="6660232" y="6597352"/>
            <a:ext cx="1848583" cy="246221"/>
          </a:xfrm>
          <a:prstGeom prst="rect">
            <a:avLst/>
          </a:prstGeom>
          <a:noFill/>
        </p:spPr>
        <p:txBody>
          <a:bodyPr wrap="none" rtlCol="0">
            <a:spAutoFit/>
          </a:bodyPr>
          <a:lstStyle/>
          <a:p>
            <a:r>
              <a:rPr lang="es-MX" sz="1000" dirty="0" smtClean="0"/>
              <a:t>FACULTAD DE INGENIERÍA</a:t>
            </a:r>
            <a:endParaRPr lang="es-MX" sz="1000" dirty="0"/>
          </a:p>
        </p:txBody>
      </p:sp>
    </p:spTree>
    <p:extLst>
      <p:ext uri="{BB962C8B-B14F-4D97-AF65-F5344CB8AC3E}">
        <p14:creationId xmlns:p14="http://schemas.microsoft.com/office/powerpoint/2010/main" val="391693346"/>
      </p:ext>
    </p:extLst>
  </p:cSld>
  <p:clrMapOvr>
    <a:masterClrMapping/>
  </p:clrMapOvr>
  <p:timing>
    <p:tnLst>
      <p:par>
        <p:cTn id="1" dur="indefinite" restart="never" nodeType="tmRoot"/>
      </p:par>
    </p:tnLst>
  </p:timing>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contenido 2"/>
          <p:cNvSpPr>
            <a:spLocks noGrp="1"/>
          </p:cNvSpPr>
          <p:nvPr>
            <p:ph idx="1"/>
          </p:nvPr>
        </p:nvSpPr>
        <p:spPr>
          <a:xfrm>
            <a:off x="683568" y="692696"/>
            <a:ext cx="7992888" cy="5501319"/>
          </a:xfrm>
        </p:spPr>
        <p:txBody>
          <a:bodyPr>
            <a:noAutofit/>
          </a:bodyPr>
          <a:lstStyle/>
          <a:p>
            <a:pPr marL="0" indent="0" algn="ctr">
              <a:lnSpc>
                <a:spcPct val="140000"/>
              </a:lnSpc>
              <a:buNone/>
            </a:pPr>
            <a:r>
              <a:rPr lang="es-MX" sz="1800" b="1" dirty="0" smtClean="0">
                <a:latin typeface="Tahoma" pitchFamily="34" charset="0"/>
                <a:ea typeface="Tahoma" pitchFamily="34" charset="0"/>
                <a:cs typeface="Tahoma" pitchFamily="34" charset="0"/>
              </a:rPr>
              <a:t>GRASP</a:t>
            </a:r>
          </a:p>
          <a:p>
            <a:pPr marL="0" indent="0">
              <a:lnSpc>
                <a:spcPct val="150000"/>
              </a:lnSpc>
              <a:spcBef>
                <a:spcPts val="0"/>
              </a:spcBef>
              <a:spcAft>
                <a:spcPts val="600"/>
              </a:spcAft>
              <a:buNone/>
            </a:pPr>
            <a:endParaRPr lang="es-MX" sz="1000" dirty="0" smtClean="0">
              <a:latin typeface="Tahoma" pitchFamily="34" charset="0"/>
              <a:ea typeface="Tahoma" pitchFamily="34" charset="0"/>
              <a:cs typeface="Tahoma" pitchFamily="34" charset="0"/>
            </a:endParaRPr>
          </a:p>
          <a:p>
            <a:pPr marL="0" lvl="1" indent="0">
              <a:lnSpc>
                <a:spcPct val="150000"/>
              </a:lnSpc>
              <a:spcBef>
                <a:spcPts val="0"/>
              </a:spcBef>
              <a:spcAft>
                <a:spcPts val="1200"/>
              </a:spcAft>
              <a:buNone/>
            </a:pPr>
            <a:r>
              <a:rPr lang="es-MX" sz="1600" b="1" dirty="0" smtClean="0">
                <a:latin typeface="Tahoma" pitchFamily="34" charset="0"/>
                <a:ea typeface="Tahoma" pitchFamily="34" charset="0"/>
                <a:cs typeface="Tahoma" pitchFamily="34" charset="0"/>
              </a:rPr>
              <a:t>Re-encaminamiento de rutas</a:t>
            </a:r>
          </a:p>
          <a:p>
            <a:pPr marL="0" lvl="1" indent="0">
              <a:lnSpc>
                <a:spcPct val="150000"/>
              </a:lnSpc>
              <a:spcBef>
                <a:spcPts val="0"/>
              </a:spcBef>
              <a:spcAft>
                <a:spcPts val="1200"/>
              </a:spcAft>
              <a:buNone/>
            </a:pPr>
            <a:r>
              <a:rPr lang="es-MX" sz="1600" dirty="0" smtClean="0">
                <a:latin typeface="Tahoma" pitchFamily="34" charset="0"/>
                <a:ea typeface="Tahoma" pitchFamily="34" charset="0"/>
                <a:cs typeface="Tahoma" pitchFamily="34" charset="0"/>
              </a:rPr>
              <a:t>El </a:t>
            </a:r>
            <a:r>
              <a:rPr lang="es-MX" sz="1600" dirty="0">
                <a:latin typeface="Tahoma" pitchFamily="34" charset="0"/>
                <a:ea typeface="Tahoma" pitchFamily="34" charset="0"/>
                <a:cs typeface="Tahoma" pitchFamily="34" charset="0"/>
              </a:rPr>
              <a:t>re encaminamiento de rutas puede verse como una estrategia que busca incorporar atributos de soluciones de alta calidad, favoreciendo estos atributos en los movimientos seleccionados.</a:t>
            </a:r>
          </a:p>
          <a:p>
            <a:pPr marL="0" lvl="1" indent="0">
              <a:lnSpc>
                <a:spcPct val="150000"/>
              </a:lnSpc>
              <a:spcBef>
                <a:spcPts val="0"/>
              </a:spcBef>
              <a:spcAft>
                <a:spcPts val="1200"/>
              </a:spcAft>
              <a:buNone/>
            </a:pPr>
            <a:r>
              <a:rPr lang="es-MX" sz="1600" dirty="0">
                <a:latin typeface="Tahoma" pitchFamily="34" charset="0"/>
                <a:ea typeface="Tahoma" pitchFamily="34" charset="0"/>
                <a:cs typeface="Tahoma" pitchFamily="34" charset="0"/>
              </a:rPr>
              <a:t>El uso de re-encaminamiento de rutas dentro de un procedimiento GRASP, como una estrategia de intensificación aplicado a cada solución localmente óptima, fue propuesto inicialmente por Laguna y Mart. </a:t>
            </a:r>
          </a:p>
          <a:p>
            <a:pPr marL="0" lvl="1" indent="0">
              <a:lnSpc>
                <a:spcPct val="150000"/>
              </a:lnSpc>
              <a:spcBef>
                <a:spcPts val="0"/>
              </a:spcBef>
              <a:spcAft>
                <a:spcPts val="1200"/>
              </a:spcAft>
              <a:buNone/>
            </a:pPr>
            <a:r>
              <a:rPr lang="es-MX" sz="1600" dirty="0">
                <a:latin typeface="Tahoma" pitchFamily="34" charset="0"/>
                <a:ea typeface="Tahoma" pitchFamily="34" charset="0"/>
                <a:cs typeface="Tahoma" pitchFamily="34" charset="0"/>
              </a:rPr>
              <a:t>Se utilizan dos estrategias básicas:</a:t>
            </a:r>
          </a:p>
          <a:p>
            <a:pPr marL="285750" lvl="1" indent="-285750">
              <a:lnSpc>
                <a:spcPct val="150000"/>
              </a:lnSpc>
              <a:spcBef>
                <a:spcPts val="0"/>
              </a:spcBef>
              <a:spcAft>
                <a:spcPts val="1200"/>
              </a:spcAft>
            </a:pPr>
            <a:r>
              <a:rPr lang="es-MX" sz="1600" dirty="0" smtClean="0">
                <a:latin typeface="Tahoma" pitchFamily="34" charset="0"/>
                <a:ea typeface="Tahoma" pitchFamily="34" charset="0"/>
                <a:cs typeface="Tahoma" pitchFamily="34" charset="0"/>
              </a:rPr>
              <a:t>Como </a:t>
            </a:r>
            <a:r>
              <a:rPr lang="es-MX" sz="1600" dirty="0">
                <a:latin typeface="Tahoma" pitchFamily="34" charset="0"/>
                <a:ea typeface="Tahoma" pitchFamily="34" charset="0"/>
                <a:cs typeface="Tahoma" pitchFamily="34" charset="0"/>
              </a:rPr>
              <a:t>un paso de post-optimización a todos los pares de soluciones de élite;</a:t>
            </a:r>
          </a:p>
          <a:p>
            <a:pPr marL="285750" lvl="1" indent="-285750">
              <a:lnSpc>
                <a:spcPct val="150000"/>
              </a:lnSpc>
              <a:spcBef>
                <a:spcPts val="0"/>
              </a:spcBef>
              <a:spcAft>
                <a:spcPts val="1200"/>
              </a:spcAft>
            </a:pPr>
            <a:r>
              <a:rPr lang="es-MX" sz="1600" dirty="0" smtClean="0">
                <a:latin typeface="Tahoma" pitchFamily="34" charset="0"/>
                <a:ea typeface="Tahoma" pitchFamily="34" charset="0"/>
                <a:cs typeface="Tahoma" pitchFamily="34" charset="0"/>
              </a:rPr>
              <a:t>Como </a:t>
            </a:r>
            <a:r>
              <a:rPr lang="es-MX" sz="1600" dirty="0">
                <a:latin typeface="Tahoma" pitchFamily="34" charset="0"/>
                <a:ea typeface="Tahoma" pitchFamily="34" charset="0"/>
                <a:cs typeface="Tahoma" pitchFamily="34" charset="0"/>
              </a:rPr>
              <a:t>una estrategia de intensificación a cada óptimo local obtenido después de la fase de búsqueda local.</a:t>
            </a:r>
          </a:p>
        </p:txBody>
      </p:sp>
      <p:sp>
        <p:nvSpPr>
          <p:cNvPr id="2" name="1 CuadroTexto"/>
          <p:cNvSpPr txBox="1"/>
          <p:nvPr/>
        </p:nvSpPr>
        <p:spPr>
          <a:xfrm>
            <a:off x="683568" y="6597352"/>
            <a:ext cx="3852337" cy="246221"/>
          </a:xfrm>
          <a:prstGeom prst="rect">
            <a:avLst/>
          </a:prstGeom>
          <a:noFill/>
        </p:spPr>
        <p:txBody>
          <a:bodyPr wrap="none" rtlCol="0">
            <a:spAutoFit/>
          </a:bodyPr>
          <a:lstStyle/>
          <a:p>
            <a:r>
              <a:rPr lang="es-MX" sz="1000" dirty="0" smtClean="0"/>
              <a:t>MAESTRÍA EN INGENIERÍA DE LA CADENA DE SUMINISTRO</a:t>
            </a:r>
            <a:endParaRPr lang="es-MX" sz="1000" dirty="0"/>
          </a:p>
        </p:txBody>
      </p:sp>
      <p:sp>
        <p:nvSpPr>
          <p:cNvPr id="5" name="4 CuadroTexto"/>
          <p:cNvSpPr txBox="1"/>
          <p:nvPr/>
        </p:nvSpPr>
        <p:spPr>
          <a:xfrm>
            <a:off x="6660232" y="6597352"/>
            <a:ext cx="1848583" cy="246221"/>
          </a:xfrm>
          <a:prstGeom prst="rect">
            <a:avLst/>
          </a:prstGeom>
          <a:noFill/>
        </p:spPr>
        <p:txBody>
          <a:bodyPr wrap="none" rtlCol="0">
            <a:spAutoFit/>
          </a:bodyPr>
          <a:lstStyle/>
          <a:p>
            <a:r>
              <a:rPr lang="es-MX" sz="1000" dirty="0" smtClean="0"/>
              <a:t>FACULTAD DE INGENIERÍA</a:t>
            </a:r>
            <a:endParaRPr lang="es-MX" sz="1000" dirty="0"/>
          </a:p>
        </p:txBody>
      </p:sp>
    </p:spTree>
    <p:extLst>
      <p:ext uri="{BB962C8B-B14F-4D97-AF65-F5344CB8AC3E}">
        <p14:creationId xmlns:p14="http://schemas.microsoft.com/office/powerpoint/2010/main" val="60402193"/>
      </p:ext>
    </p:extLst>
  </p:cSld>
  <p:clrMapOvr>
    <a:masterClrMapping/>
  </p:clrMapOvr>
  <p:timing>
    <p:tnLst>
      <p:par>
        <p:cTn id="1" dur="indefinite" restart="never" nodeType="tmRoot"/>
      </p:par>
    </p:tnLst>
  </p:timing>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contenido 2"/>
          <p:cNvSpPr>
            <a:spLocks noGrp="1"/>
          </p:cNvSpPr>
          <p:nvPr>
            <p:ph idx="1"/>
          </p:nvPr>
        </p:nvSpPr>
        <p:spPr>
          <a:xfrm>
            <a:off x="683568" y="692696"/>
            <a:ext cx="7992888" cy="5501319"/>
          </a:xfrm>
        </p:spPr>
        <p:txBody>
          <a:bodyPr>
            <a:noAutofit/>
          </a:bodyPr>
          <a:lstStyle/>
          <a:p>
            <a:pPr marL="0" indent="0" algn="ctr">
              <a:lnSpc>
                <a:spcPct val="140000"/>
              </a:lnSpc>
              <a:buNone/>
            </a:pPr>
            <a:r>
              <a:rPr lang="es-MX" sz="1800" b="1" dirty="0" smtClean="0">
                <a:latin typeface="Tahoma" pitchFamily="34" charset="0"/>
                <a:ea typeface="Tahoma" pitchFamily="34" charset="0"/>
                <a:cs typeface="Tahoma" pitchFamily="34" charset="0"/>
              </a:rPr>
              <a:t>GRASP</a:t>
            </a:r>
          </a:p>
          <a:p>
            <a:pPr marL="0" indent="0">
              <a:lnSpc>
                <a:spcPct val="150000"/>
              </a:lnSpc>
              <a:spcBef>
                <a:spcPts val="0"/>
              </a:spcBef>
              <a:spcAft>
                <a:spcPts val="600"/>
              </a:spcAft>
              <a:buNone/>
            </a:pPr>
            <a:endParaRPr lang="es-MX" sz="1000" dirty="0" smtClean="0">
              <a:latin typeface="Tahoma" pitchFamily="34" charset="0"/>
              <a:ea typeface="Tahoma" pitchFamily="34" charset="0"/>
              <a:cs typeface="Tahoma" pitchFamily="34" charset="0"/>
            </a:endParaRPr>
          </a:p>
          <a:p>
            <a:pPr marL="0" lvl="1" indent="0">
              <a:lnSpc>
                <a:spcPct val="150000"/>
              </a:lnSpc>
              <a:spcBef>
                <a:spcPts val="0"/>
              </a:spcBef>
              <a:spcAft>
                <a:spcPts val="1200"/>
              </a:spcAft>
              <a:buNone/>
            </a:pPr>
            <a:r>
              <a:rPr lang="es-MX" sz="1600" b="1" dirty="0" smtClean="0">
                <a:latin typeface="Tahoma" pitchFamily="34" charset="0"/>
                <a:ea typeface="Tahoma" pitchFamily="34" charset="0"/>
                <a:cs typeface="Tahoma" pitchFamily="34" charset="0"/>
              </a:rPr>
              <a:t>Ejemplo. Definición de territorios de atención comercial</a:t>
            </a:r>
          </a:p>
          <a:p>
            <a:pPr marL="0" lvl="1" indent="0">
              <a:lnSpc>
                <a:spcPct val="150000"/>
              </a:lnSpc>
              <a:spcBef>
                <a:spcPts val="0"/>
              </a:spcBef>
              <a:spcAft>
                <a:spcPts val="1200"/>
              </a:spcAft>
              <a:buNone/>
            </a:pPr>
            <a:r>
              <a:rPr lang="es-MX" sz="1600" dirty="0">
                <a:latin typeface="Tahoma" pitchFamily="34" charset="0"/>
                <a:ea typeface="Tahoma" pitchFamily="34" charset="0"/>
                <a:cs typeface="Tahoma" pitchFamily="34" charset="0"/>
              </a:rPr>
              <a:t>Diseño de territorios de venta o atención comercial en una red metropolitana de distribución de bebidas embotelladas. Se presenta el diseño de un procedimiento GRASP, así como resultados computacionales preliminares, los cuales muestran la viabilidad del procedimiento propuesto</a:t>
            </a:r>
            <a:r>
              <a:rPr lang="es-MX" sz="1600" dirty="0" smtClean="0">
                <a:latin typeface="Tahoma" pitchFamily="34" charset="0"/>
                <a:ea typeface="Tahoma" pitchFamily="34" charset="0"/>
                <a:cs typeface="Tahoma" pitchFamily="34" charset="0"/>
              </a:rPr>
              <a:t>.</a:t>
            </a:r>
          </a:p>
          <a:p>
            <a:pPr marL="0" lvl="1" indent="0">
              <a:lnSpc>
                <a:spcPct val="150000"/>
              </a:lnSpc>
              <a:spcBef>
                <a:spcPts val="0"/>
              </a:spcBef>
              <a:spcAft>
                <a:spcPts val="1200"/>
              </a:spcAft>
              <a:buNone/>
            </a:pPr>
            <a:r>
              <a:rPr lang="es-MX" sz="1600" dirty="0">
                <a:latin typeface="Tahoma" pitchFamily="34" charset="0"/>
                <a:ea typeface="Tahoma" pitchFamily="34" charset="0"/>
                <a:cs typeface="Tahoma" pitchFamily="34" charset="0"/>
              </a:rPr>
              <a:t>La empresa busca el cumplimiento de tres metas:</a:t>
            </a:r>
          </a:p>
          <a:p>
            <a:pPr marL="674370" lvl="2" indent="-400050">
              <a:lnSpc>
                <a:spcPct val="150000"/>
              </a:lnSpc>
              <a:spcBef>
                <a:spcPts val="0"/>
              </a:spcBef>
              <a:spcAft>
                <a:spcPts val="1200"/>
              </a:spcAft>
              <a:buFont typeface="+mj-lt"/>
              <a:buAutoNum type="romanLcPeriod"/>
            </a:pPr>
            <a:r>
              <a:rPr lang="es-MX" sz="1600" dirty="0" smtClean="0">
                <a:latin typeface="Tahoma" pitchFamily="34" charset="0"/>
                <a:ea typeface="Tahoma" pitchFamily="34" charset="0"/>
                <a:cs typeface="Tahoma" pitchFamily="34" charset="0"/>
              </a:rPr>
              <a:t>Lograr </a:t>
            </a:r>
            <a:r>
              <a:rPr lang="es-MX" sz="1600" dirty="0">
                <a:latin typeface="Tahoma" pitchFamily="34" charset="0"/>
                <a:ea typeface="Tahoma" pitchFamily="34" charset="0"/>
                <a:cs typeface="Tahoma" pitchFamily="34" charset="0"/>
              </a:rPr>
              <a:t>el mismo nivel de clientes en cada grupo, </a:t>
            </a:r>
            <a:endParaRPr lang="es-MX" sz="1600" dirty="0" smtClean="0">
              <a:latin typeface="Tahoma" pitchFamily="34" charset="0"/>
              <a:ea typeface="Tahoma" pitchFamily="34" charset="0"/>
              <a:cs typeface="Tahoma" pitchFamily="34" charset="0"/>
            </a:endParaRPr>
          </a:p>
          <a:p>
            <a:pPr marL="674370" lvl="2" indent="-400050">
              <a:lnSpc>
                <a:spcPct val="150000"/>
              </a:lnSpc>
              <a:spcBef>
                <a:spcPts val="0"/>
              </a:spcBef>
              <a:spcAft>
                <a:spcPts val="1200"/>
              </a:spcAft>
              <a:buFont typeface="+mj-lt"/>
              <a:buAutoNum type="romanLcPeriod"/>
            </a:pPr>
            <a:r>
              <a:rPr lang="es-MX" sz="1600" dirty="0" smtClean="0">
                <a:latin typeface="Tahoma" pitchFamily="34" charset="0"/>
                <a:ea typeface="Tahoma" pitchFamily="34" charset="0"/>
                <a:cs typeface="Tahoma" pitchFamily="34" charset="0"/>
              </a:rPr>
              <a:t>Alcanzar </a:t>
            </a:r>
            <a:r>
              <a:rPr lang="es-MX" sz="1600" dirty="0">
                <a:latin typeface="Tahoma" pitchFamily="34" charset="0"/>
                <a:ea typeface="Tahoma" pitchFamily="34" charset="0"/>
                <a:cs typeface="Tahoma" pitchFamily="34" charset="0"/>
              </a:rPr>
              <a:t>la misma demanda en cada distrito formado y </a:t>
            </a:r>
            <a:endParaRPr lang="es-MX" sz="1600" dirty="0" smtClean="0">
              <a:latin typeface="Tahoma" pitchFamily="34" charset="0"/>
              <a:ea typeface="Tahoma" pitchFamily="34" charset="0"/>
              <a:cs typeface="Tahoma" pitchFamily="34" charset="0"/>
            </a:endParaRPr>
          </a:p>
          <a:p>
            <a:pPr marL="674370" lvl="2" indent="-400050">
              <a:lnSpc>
                <a:spcPct val="150000"/>
              </a:lnSpc>
              <a:spcBef>
                <a:spcPts val="0"/>
              </a:spcBef>
              <a:spcAft>
                <a:spcPts val="1200"/>
              </a:spcAft>
              <a:buFont typeface="+mj-lt"/>
              <a:buAutoNum type="romanLcPeriod"/>
            </a:pPr>
            <a:r>
              <a:rPr lang="es-MX" sz="1600" dirty="0" smtClean="0">
                <a:latin typeface="Tahoma" pitchFamily="34" charset="0"/>
                <a:ea typeface="Tahoma" pitchFamily="34" charset="0"/>
                <a:cs typeface="Tahoma" pitchFamily="34" charset="0"/>
              </a:rPr>
              <a:t>Conseguir </a:t>
            </a:r>
            <a:r>
              <a:rPr lang="es-MX" sz="1600" dirty="0">
                <a:latin typeface="Tahoma" pitchFamily="34" charset="0"/>
                <a:ea typeface="Tahoma" pitchFamily="34" charset="0"/>
                <a:cs typeface="Tahoma" pitchFamily="34" charset="0"/>
              </a:rPr>
              <a:t>la misma tasa de carga de trabajo en cada territorio establecido.</a:t>
            </a:r>
          </a:p>
          <a:p>
            <a:pPr marL="0" lvl="1" indent="0">
              <a:lnSpc>
                <a:spcPct val="150000"/>
              </a:lnSpc>
              <a:spcBef>
                <a:spcPts val="0"/>
              </a:spcBef>
              <a:spcAft>
                <a:spcPts val="1200"/>
              </a:spcAft>
              <a:buNone/>
            </a:pPr>
            <a:endParaRPr lang="es-MX" sz="1600" dirty="0">
              <a:latin typeface="Tahoma" pitchFamily="34" charset="0"/>
              <a:ea typeface="Tahoma" pitchFamily="34" charset="0"/>
              <a:cs typeface="Tahoma" pitchFamily="34" charset="0"/>
            </a:endParaRPr>
          </a:p>
        </p:txBody>
      </p:sp>
      <p:sp>
        <p:nvSpPr>
          <p:cNvPr id="2" name="1 CuadroTexto"/>
          <p:cNvSpPr txBox="1"/>
          <p:nvPr/>
        </p:nvSpPr>
        <p:spPr>
          <a:xfrm>
            <a:off x="683568" y="6597352"/>
            <a:ext cx="3852337" cy="246221"/>
          </a:xfrm>
          <a:prstGeom prst="rect">
            <a:avLst/>
          </a:prstGeom>
          <a:noFill/>
        </p:spPr>
        <p:txBody>
          <a:bodyPr wrap="none" rtlCol="0">
            <a:spAutoFit/>
          </a:bodyPr>
          <a:lstStyle/>
          <a:p>
            <a:r>
              <a:rPr lang="es-MX" sz="1000" dirty="0" smtClean="0"/>
              <a:t>MAESTRÍA EN INGENIERÍA DE LA CADENA DE SUMINISTRO</a:t>
            </a:r>
            <a:endParaRPr lang="es-MX" sz="1000" dirty="0"/>
          </a:p>
        </p:txBody>
      </p:sp>
      <p:sp>
        <p:nvSpPr>
          <p:cNvPr id="5" name="4 CuadroTexto"/>
          <p:cNvSpPr txBox="1"/>
          <p:nvPr/>
        </p:nvSpPr>
        <p:spPr>
          <a:xfrm>
            <a:off x="6660232" y="6597352"/>
            <a:ext cx="1848583" cy="246221"/>
          </a:xfrm>
          <a:prstGeom prst="rect">
            <a:avLst/>
          </a:prstGeom>
          <a:noFill/>
        </p:spPr>
        <p:txBody>
          <a:bodyPr wrap="none" rtlCol="0">
            <a:spAutoFit/>
          </a:bodyPr>
          <a:lstStyle/>
          <a:p>
            <a:r>
              <a:rPr lang="es-MX" sz="1000" dirty="0" smtClean="0"/>
              <a:t>FACULTAD DE INGENIERÍA</a:t>
            </a:r>
            <a:endParaRPr lang="es-MX" sz="1000" dirty="0"/>
          </a:p>
        </p:txBody>
      </p:sp>
    </p:spTree>
    <p:extLst>
      <p:ext uri="{BB962C8B-B14F-4D97-AF65-F5344CB8AC3E}">
        <p14:creationId xmlns:p14="http://schemas.microsoft.com/office/powerpoint/2010/main" val="1865013935"/>
      </p:ext>
    </p:extLst>
  </p:cSld>
  <p:clrMapOvr>
    <a:masterClrMapping/>
  </p:clrMapOvr>
  <p:timing>
    <p:tnLst>
      <p:par>
        <p:cTn id="1" dur="indefinite" restart="never" nodeType="tmRoot"/>
      </p:par>
    </p:tnLst>
  </p:timing>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contenido 2"/>
          <p:cNvSpPr>
            <a:spLocks noGrp="1"/>
          </p:cNvSpPr>
          <p:nvPr>
            <p:ph idx="1"/>
          </p:nvPr>
        </p:nvSpPr>
        <p:spPr>
          <a:xfrm>
            <a:off x="683568" y="692696"/>
            <a:ext cx="7992888" cy="5501319"/>
          </a:xfrm>
        </p:spPr>
        <p:txBody>
          <a:bodyPr>
            <a:noAutofit/>
          </a:bodyPr>
          <a:lstStyle/>
          <a:p>
            <a:pPr marL="0" indent="0" algn="ctr">
              <a:lnSpc>
                <a:spcPct val="140000"/>
              </a:lnSpc>
              <a:buNone/>
            </a:pPr>
            <a:r>
              <a:rPr lang="es-MX" sz="1800" b="1" dirty="0" smtClean="0">
                <a:latin typeface="Tahoma" pitchFamily="34" charset="0"/>
                <a:ea typeface="Tahoma" pitchFamily="34" charset="0"/>
                <a:cs typeface="Tahoma" pitchFamily="34" charset="0"/>
              </a:rPr>
              <a:t>GRASP</a:t>
            </a:r>
          </a:p>
          <a:p>
            <a:pPr marL="0" indent="0">
              <a:lnSpc>
                <a:spcPct val="150000"/>
              </a:lnSpc>
              <a:spcBef>
                <a:spcPts val="0"/>
              </a:spcBef>
              <a:spcAft>
                <a:spcPts val="600"/>
              </a:spcAft>
              <a:buNone/>
            </a:pPr>
            <a:endParaRPr lang="es-MX" sz="1000" dirty="0" smtClean="0">
              <a:latin typeface="Tahoma" pitchFamily="34" charset="0"/>
              <a:ea typeface="Tahoma" pitchFamily="34" charset="0"/>
              <a:cs typeface="Tahoma" pitchFamily="34" charset="0"/>
            </a:endParaRPr>
          </a:p>
          <a:p>
            <a:pPr marL="0" lvl="1" indent="0">
              <a:lnSpc>
                <a:spcPct val="150000"/>
              </a:lnSpc>
              <a:spcBef>
                <a:spcPts val="0"/>
              </a:spcBef>
              <a:spcAft>
                <a:spcPts val="1200"/>
              </a:spcAft>
              <a:buNone/>
            </a:pPr>
            <a:endParaRPr lang="es-MX" sz="1600" dirty="0">
              <a:latin typeface="Tahoma" pitchFamily="34" charset="0"/>
              <a:ea typeface="Tahoma" pitchFamily="34" charset="0"/>
              <a:cs typeface="Tahoma" pitchFamily="34" charset="0"/>
            </a:endParaRPr>
          </a:p>
          <a:p>
            <a:pPr marL="0" lvl="1" indent="0">
              <a:lnSpc>
                <a:spcPct val="150000"/>
              </a:lnSpc>
              <a:spcBef>
                <a:spcPts val="0"/>
              </a:spcBef>
              <a:spcAft>
                <a:spcPts val="1200"/>
              </a:spcAft>
              <a:buNone/>
            </a:pPr>
            <a:endParaRPr lang="es-MX" sz="1600" dirty="0">
              <a:latin typeface="Tahoma" pitchFamily="34" charset="0"/>
              <a:ea typeface="Tahoma" pitchFamily="34" charset="0"/>
              <a:cs typeface="Tahoma" pitchFamily="34" charset="0"/>
            </a:endParaRPr>
          </a:p>
        </p:txBody>
      </p:sp>
      <p:sp>
        <p:nvSpPr>
          <p:cNvPr id="2" name="1 CuadroTexto"/>
          <p:cNvSpPr txBox="1"/>
          <p:nvPr/>
        </p:nvSpPr>
        <p:spPr>
          <a:xfrm>
            <a:off x="683568" y="6597352"/>
            <a:ext cx="3852337" cy="246221"/>
          </a:xfrm>
          <a:prstGeom prst="rect">
            <a:avLst/>
          </a:prstGeom>
          <a:noFill/>
        </p:spPr>
        <p:txBody>
          <a:bodyPr wrap="none" rtlCol="0">
            <a:spAutoFit/>
          </a:bodyPr>
          <a:lstStyle/>
          <a:p>
            <a:r>
              <a:rPr lang="es-MX" sz="1000" dirty="0" smtClean="0"/>
              <a:t>MAESTRÍA EN INGENIERÍA DE LA CADENA DE SUMINISTRO</a:t>
            </a:r>
            <a:endParaRPr lang="es-MX" sz="1000" dirty="0"/>
          </a:p>
        </p:txBody>
      </p:sp>
      <p:sp>
        <p:nvSpPr>
          <p:cNvPr id="5" name="4 CuadroTexto"/>
          <p:cNvSpPr txBox="1"/>
          <p:nvPr/>
        </p:nvSpPr>
        <p:spPr>
          <a:xfrm>
            <a:off x="6660232" y="6597352"/>
            <a:ext cx="1848583" cy="246221"/>
          </a:xfrm>
          <a:prstGeom prst="rect">
            <a:avLst/>
          </a:prstGeom>
          <a:noFill/>
        </p:spPr>
        <p:txBody>
          <a:bodyPr wrap="none" rtlCol="0">
            <a:spAutoFit/>
          </a:bodyPr>
          <a:lstStyle/>
          <a:p>
            <a:r>
              <a:rPr lang="es-MX" sz="1000" dirty="0" smtClean="0"/>
              <a:t>FACULTAD DE INGENIERÍA</a:t>
            </a:r>
            <a:endParaRPr lang="es-MX" sz="1000" dirty="0"/>
          </a:p>
        </p:txBody>
      </p:sp>
      <p:pic>
        <p:nvPicPr>
          <p:cNvPr id="6" name="Imagen 5">
            <a:extLst>
              <a:ext uri="{FF2B5EF4-FFF2-40B4-BE49-F238E27FC236}">
                <a16:creationId xmlns:a16="http://schemas.microsoft.com/office/drawing/2014/main" xmlns="" id="{EE512DA3-C671-4162-B820-01E757A5A84D}"/>
              </a:ext>
            </a:extLst>
          </p:cNvPr>
          <p:cNvPicPr>
            <a:picLocks noChangeAspect="1"/>
          </p:cNvPicPr>
          <p:nvPr/>
        </p:nvPicPr>
        <p:blipFill rotWithShape="1">
          <a:blip r:embed="rId2"/>
          <a:srcRect t="42591"/>
          <a:stretch/>
        </p:blipFill>
        <p:spPr>
          <a:xfrm>
            <a:off x="4644007" y="3186456"/>
            <a:ext cx="3870747" cy="3122864"/>
          </a:xfrm>
          <a:prstGeom prst="rect">
            <a:avLst/>
          </a:prstGeom>
        </p:spPr>
      </p:pic>
      <p:pic>
        <p:nvPicPr>
          <p:cNvPr id="7" name="Imagen 6">
            <a:extLst>
              <a:ext uri="{FF2B5EF4-FFF2-40B4-BE49-F238E27FC236}">
                <a16:creationId xmlns:a16="http://schemas.microsoft.com/office/drawing/2014/main" xmlns="" id="{B86C4303-561A-405D-8636-3DC79580A5FD}"/>
              </a:ext>
            </a:extLst>
          </p:cNvPr>
          <p:cNvPicPr>
            <a:picLocks noChangeAspect="1"/>
          </p:cNvPicPr>
          <p:nvPr/>
        </p:nvPicPr>
        <p:blipFill rotWithShape="1">
          <a:blip r:embed="rId2"/>
          <a:srcRect b="55279"/>
          <a:stretch/>
        </p:blipFill>
        <p:spPr>
          <a:xfrm>
            <a:off x="467544" y="1556792"/>
            <a:ext cx="3960000" cy="2488773"/>
          </a:xfrm>
          <a:prstGeom prst="rect">
            <a:avLst/>
          </a:prstGeom>
        </p:spPr>
      </p:pic>
    </p:spTree>
    <p:extLst>
      <p:ext uri="{BB962C8B-B14F-4D97-AF65-F5344CB8AC3E}">
        <p14:creationId xmlns:p14="http://schemas.microsoft.com/office/powerpoint/2010/main" val="360494897"/>
      </p:ext>
    </p:extLst>
  </p:cSld>
  <p:clrMapOvr>
    <a:masterClrMapping/>
  </p:clrMapOvr>
  <p:timing>
    <p:tnLst>
      <p:par>
        <p:cTn id="1" dur="indefinite" restart="never" nodeType="tmRoot"/>
      </p:par>
    </p:tnLst>
  </p:timing>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contenido 2"/>
          <p:cNvSpPr>
            <a:spLocks noGrp="1"/>
          </p:cNvSpPr>
          <p:nvPr>
            <p:ph idx="1"/>
          </p:nvPr>
        </p:nvSpPr>
        <p:spPr>
          <a:xfrm>
            <a:off x="683568" y="692696"/>
            <a:ext cx="7992888" cy="5501319"/>
          </a:xfrm>
        </p:spPr>
        <p:txBody>
          <a:bodyPr>
            <a:noAutofit/>
          </a:bodyPr>
          <a:lstStyle/>
          <a:p>
            <a:pPr marL="0" indent="0" algn="ctr">
              <a:lnSpc>
                <a:spcPct val="140000"/>
              </a:lnSpc>
              <a:buNone/>
            </a:pPr>
            <a:r>
              <a:rPr lang="es-MX" sz="1800" b="1" dirty="0" smtClean="0">
                <a:latin typeface="Tahoma" pitchFamily="34" charset="0"/>
                <a:ea typeface="Tahoma" pitchFamily="34" charset="0"/>
                <a:cs typeface="Tahoma" pitchFamily="34" charset="0"/>
              </a:rPr>
              <a:t>GRASP</a:t>
            </a:r>
          </a:p>
          <a:p>
            <a:pPr marL="0" indent="0">
              <a:lnSpc>
                <a:spcPct val="150000"/>
              </a:lnSpc>
              <a:spcBef>
                <a:spcPts val="0"/>
              </a:spcBef>
              <a:spcAft>
                <a:spcPts val="600"/>
              </a:spcAft>
              <a:buNone/>
            </a:pPr>
            <a:endParaRPr lang="es-MX" sz="1000" dirty="0" smtClean="0">
              <a:latin typeface="Tahoma" pitchFamily="34" charset="0"/>
              <a:ea typeface="Tahoma" pitchFamily="34" charset="0"/>
              <a:cs typeface="Tahoma" pitchFamily="34" charset="0"/>
            </a:endParaRPr>
          </a:p>
          <a:p>
            <a:pPr marL="0" lvl="1" indent="0">
              <a:lnSpc>
                <a:spcPct val="150000"/>
              </a:lnSpc>
              <a:spcBef>
                <a:spcPts val="0"/>
              </a:spcBef>
              <a:spcAft>
                <a:spcPts val="1200"/>
              </a:spcAft>
              <a:buNone/>
            </a:pPr>
            <a:r>
              <a:rPr lang="es-MX" sz="1600" dirty="0">
                <a:latin typeface="Tahoma" pitchFamily="34" charset="0"/>
                <a:ea typeface="Tahoma" pitchFamily="34" charset="0"/>
                <a:cs typeface="Tahoma" pitchFamily="34" charset="0"/>
              </a:rPr>
              <a:t>La función miope adaptativa la cual guía la construcción se </a:t>
            </a:r>
            <a:r>
              <a:rPr lang="es-MX" sz="1600" dirty="0" smtClean="0">
                <a:latin typeface="Tahoma" pitchFamily="34" charset="0"/>
                <a:ea typeface="Tahoma" pitchFamily="34" charset="0"/>
                <a:cs typeface="Tahoma" pitchFamily="34" charset="0"/>
              </a:rPr>
              <a:t>definió </a:t>
            </a:r>
            <a:r>
              <a:rPr lang="es-MX" sz="1600" dirty="0">
                <a:latin typeface="Tahoma" pitchFamily="34" charset="0"/>
                <a:ea typeface="Tahoma" pitchFamily="34" charset="0"/>
                <a:cs typeface="Tahoma" pitchFamily="34" charset="0"/>
              </a:rPr>
              <a:t>de la forma siguiente:</a:t>
            </a:r>
          </a:p>
          <a:p>
            <a:pPr marL="0" lvl="1" indent="0">
              <a:lnSpc>
                <a:spcPct val="150000"/>
              </a:lnSpc>
              <a:spcBef>
                <a:spcPts val="0"/>
              </a:spcBef>
              <a:spcAft>
                <a:spcPts val="1200"/>
              </a:spcAft>
              <a:buNone/>
            </a:pPr>
            <a:endParaRPr lang="es-MX" sz="1600" dirty="0">
              <a:latin typeface="Tahoma" pitchFamily="34" charset="0"/>
              <a:ea typeface="Tahoma" pitchFamily="34" charset="0"/>
              <a:cs typeface="Tahoma" pitchFamily="34" charset="0"/>
            </a:endParaRPr>
          </a:p>
        </p:txBody>
      </p:sp>
      <p:sp>
        <p:nvSpPr>
          <p:cNvPr id="2" name="1 CuadroTexto"/>
          <p:cNvSpPr txBox="1"/>
          <p:nvPr/>
        </p:nvSpPr>
        <p:spPr>
          <a:xfrm>
            <a:off x="683568" y="6597352"/>
            <a:ext cx="3852337" cy="246221"/>
          </a:xfrm>
          <a:prstGeom prst="rect">
            <a:avLst/>
          </a:prstGeom>
          <a:noFill/>
        </p:spPr>
        <p:txBody>
          <a:bodyPr wrap="none" rtlCol="0">
            <a:spAutoFit/>
          </a:bodyPr>
          <a:lstStyle/>
          <a:p>
            <a:r>
              <a:rPr lang="es-MX" sz="1000" dirty="0" smtClean="0"/>
              <a:t>MAESTRÍA EN INGENIERÍA DE LA CADENA DE SUMINISTRO</a:t>
            </a:r>
            <a:endParaRPr lang="es-MX" sz="1000" dirty="0"/>
          </a:p>
        </p:txBody>
      </p:sp>
      <p:sp>
        <p:nvSpPr>
          <p:cNvPr id="5" name="4 CuadroTexto"/>
          <p:cNvSpPr txBox="1"/>
          <p:nvPr/>
        </p:nvSpPr>
        <p:spPr>
          <a:xfrm>
            <a:off x="6660232" y="6597352"/>
            <a:ext cx="1848583" cy="246221"/>
          </a:xfrm>
          <a:prstGeom prst="rect">
            <a:avLst/>
          </a:prstGeom>
          <a:noFill/>
        </p:spPr>
        <p:txBody>
          <a:bodyPr wrap="none" rtlCol="0">
            <a:spAutoFit/>
          </a:bodyPr>
          <a:lstStyle/>
          <a:p>
            <a:r>
              <a:rPr lang="es-MX" sz="1000" dirty="0" smtClean="0"/>
              <a:t>FACULTAD DE INGENIERÍA</a:t>
            </a:r>
            <a:endParaRPr lang="es-MX" sz="1000" dirty="0"/>
          </a:p>
        </p:txBody>
      </p:sp>
      <p:pic>
        <p:nvPicPr>
          <p:cNvPr id="6" name="Imagen 5">
            <a:extLst>
              <a:ext uri="{FF2B5EF4-FFF2-40B4-BE49-F238E27FC236}">
                <a16:creationId xmlns:a16="http://schemas.microsoft.com/office/drawing/2014/main" xmlns="" id="{7D33E420-636C-4FB6-A7BE-787124B7AF37}"/>
              </a:ext>
            </a:extLst>
          </p:cNvPr>
          <p:cNvPicPr>
            <a:picLocks noChangeAspect="1"/>
          </p:cNvPicPr>
          <p:nvPr/>
        </p:nvPicPr>
        <p:blipFill>
          <a:blip r:embed="rId2"/>
          <a:stretch>
            <a:fillRect/>
          </a:stretch>
        </p:blipFill>
        <p:spPr>
          <a:xfrm>
            <a:off x="2993876" y="2306960"/>
            <a:ext cx="3162300" cy="762000"/>
          </a:xfrm>
          <a:prstGeom prst="rect">
            <a:avLst/>
          </a:prstGeom>
        </p:spPr>
      </p:pic>
    </p:spTree>
    <p:extLst>
      <p:ext uri="{BB962C8B-B14F-4D97-AF65-F5344CB8AC3E}">
        <p14:creationId xmlns:p14="http://schemas.microsoft.com/office/powerpoint/2010/main" val="1351261739"/>
      </p:ext>
    </p:extLst>
  </p:cSld>
  <p:clrMapOvr>
    <a:masterClrMapping/>
  </p:clrMapOvr>
  <p:timing>
    <p:tnLst>
      <p:par>
        <p:cTn id="1" dur="indefinite" restart="never" nodeType="tmRoot"/>
      </p:par>
    </p:tnLst>
  </p:timing>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contenido 2"/>
          <p:cNvSpPr>
            <a:spLocks noGrp="1"/>
          </p:cNvSpPr>
          <p:nvPr>
            <p:ph idx="1"/>
          </p:nvPr>
        </p:nvSpPr>
        <p:spPr>
          <a:xfrm>
            <a:off x="683568" y="692696"/>
            <a:ext cx="7992888" cy="5501319"/>
          </a:xfrm>
        </p:spPr>
        <p:txBody>
          <a:bodyPr>
            <a:noAutofit/>
          </a:bodyPr>
          <a:lstStyle/>
          <a:p>
            <a:pPr marL="0" indent="0" algn="ctr">
              <a:lnSpc>
                <a:spcPct val="140000"/>
              </a:lnSpc>
              <a:buNone/>
            </a:pPr>
            <a:r>
              <a:rPr lang="es-MX" sz="1800" b="1" dirty="0" smtClean="0">
                <a:latin typeface="Tahoma" pitchFamily="34" charset="0"/>
                <a:ea typeface="Tahoma" pitchFamily="34" charset="0"/>
                <a:cs typeface="Tahoma" pitchFamily="34" charset="0"/>
              </a:rPr>
              <a:t>GRASP</a:t>
            </a:r>
          </a:p>
          <a:p>
            <a:pPr marL="0" indent="0">
              <a:lnSpc>
                <a:spcPct val="150000"/>
              </a:lnSpc>
              <a:spcBef>
                <a:spcPts val="0"/>
              </a:spcBef>
              <a:spcAft>
                <a:spcPts val="600"/>
              </a:spcAft>
              <a:buNone/>
            </a:pPr>
            <a:endParaRPr lang="es-MX" sz="1000" dirty="0" smtClean="0">
              <a:latin typeface="Tahoma" pitchFamily="34" charset="0"/>
              <a:ea typeface="Tahoma" pitchFamily="34" charset="0"/>
              <a:cs typeface="Tahoma" pitchFamily="34" charset="0"/>
            </a:endParaRPr>
          </a:p>
          <a:p>
            <a:pPr marL="0" indent="0">
              <a:lnSpc>
                <a:spcPct val="150000"/>
              </a:lnSpc>
              <a:spcBef>
                <a:spcPts val="0"/>
              </a:spcBef>
              <a:spcAft>
                <a:spcPts val="1200"/>
              </a:spcAft>
              <a:buNone/>
            </a:pPr>
            <a:endParaRPr lang="es-MX" sz="1600" b="1" dirty="0" smtClean="0">
              <a:latin typeface="Tahoma" pitchFamily="34" charset="0"/>
              <a:ea typeface="Tahoma" pitchFamily="34" charset="0"/>
              <a:cs typeface="Tahoma" pitchFamily="34" charset="0"/>
            </a:endParaRPr>
          </a:p>
          <a:p>
            <a:pPr marL="0" indent="0">
              <a:lnSpc>
                <a:spcPct val="150000"/>
              </a:lnSpc>
              <a:spcBef>
                <a:spcPts val="0"/>
              </a:spcBef>
              <a:spcAft>
                <a:spcPts val="1200"/>
              </a:spcAft>
              <a:buNone/>
            </a:pPr>
            <a:r>
              <a:rPr lang="es-MX" sz="1600" b="1" dirty="0" smtClean="0">
                <a:latin typeface="Tahoma" pitchFamily="34" charset="0"/>
                <a:ea typeface="Tahoma" pitchFamily="34" charset="0"/>
                <a:cs typeface="Tahoma" pitchFamily="34" charset="0"/>
              </a:rPr>
              <a:t>Lectura principal:</a:t>
            </a:r>
          </a:p>
          <a:p>
            <a:pPr marL="0" indent="0">
              <a:lnSpc>
                <a:spcPct val="150000"/>
              </a:lnSpc>
              <a:spcBef>
                <a:spcPts val="0"/>
              </a:spcBef>
              <a:spcAft>
                <a:spcPts val="1200"/>
              </a:spcAft>
              <a:buNone/>
            </a:pPr>
            <a:r>
              <a:rPr lang="en-US" sz="1600" dirty="0" smtClean="0">
                <a:latin typeface="Tahoma" pitchFamily="34" charset="0"/>
                <a:ea typeface="Tahoma" pitchFamily="34" charset="0"/>
                <a:cs typeface="Tahoma" pitchFamily="34" charset="0"/>
              </a:rPr>
              <a:t>Resende, M.G.C. and Ribeiro, C.C. (2003). Greedy randomized adaptive search procedures. En "</a:t>
            </a:r>
            <a:r>
              <a:rPr lang="en-US" sz="1600" i="1" dirty="0" smtClean="0">
                <a:latin typeface="Tahoma" pitchFamily="34" charset="0"/>
                <a:ea typeface="Tahoma" pitchFamily="34" charset="0"/>
                <a:cs typeface="Tahoma" pitchFamily="34" charset="0"/>
              </a:rPr>
              <a:t>Handbook of Metaheuristics</a:t>
            </a:r>
            <a:r>
              <a:rPr lang="en-US" sz="1600" dirty="0" smtClean="0">
                <a:latin typeface="Tahoma" pitchFamily="34" charset="0"/>
                <a:ea typeface="Tahoma" pitchFamily="34" charset="0"/>
                <a:cs typeface="Tahoma" pitchFamily="34" charset="0"/>
              </a:rPr>
              <a:t>," F. Glover and G. Kochenberger, eds., Kluwer Academic Publishers, pp. 219-249. </a:t>
            </a:r>
          </a:p>
          <a:p>
            <a:pPr marL="0" indent="0">
              <a:lnSpc>
                <a:spcPct val="150000"/>
              </a:lnSpc>
              <a:spcBef>
                <a:spcPts val="0"/>
              </a:spcBef>
              <a:spcAft>
                <a:spcPts val="1200"/>
              </a:spcAft>
              <a:buNone/>
            </a:pPr>
            <a:endParaRPr lang="en-US" sz="1600" dirty="0" smtClean="0">
              <a:latin typeface="Tahoma" pitchFamily="34" charset="0"/>
              <a:ea typeface="Tahoma" pitchFamily="34" charset="0"/>
              <a:cs typeface="Tahoma" pitchFamily="34" charset="0"/>
            </a:endParaRPr>
          </a:p>
          <a:p>
            <a:pPr marL="0" indent="0">
              <a:lnSpc>
                <a:spcPct val="150000"/>
              </a:lnSpc>
              <a:spcBef>
                <a:spcPts val="0"/>
              </a:spcBef>
              <a:spcAft>
                <a:spcPts val="1200"/>
              </a:spcAft>
              <a:buNone/>
            </a:pPr>
            <a:r>
              <a:rPr lang="es-MX" sz="1600" b="1" dirty="0" smtClean="0">
                <a:latin typeface="Tahoma" pitchFamily="34" charset="0"/>
                <a:ea typeface="Tahoma" pitchFamily="34" charset="0"/>
                <a:cs typeface="Tahoma" pitchFamily="34" charset="0"/>
              </a:rPr>
              <a:t> </a:t>
            </a:r>
            <a:endParaRPr lang="es-MX" sz="1600" b="1" dirty="0">
              <a:latin typeface="Tahoma" pitchFamily="34" charset="0"/>
              <a:ea typeface="Tahoma" pitchFamily="34" charset="0"/>
              <a:cs typeface="Tahoma" pitchFamily="34" charset="0"/>
            </a:endParaRPr>
          </a:p>
        </p:txBody>
      </p:sp>
      <p:sp>
        <p:nvSpPr>
          <p:cNvPr id="2" name="1 CuadroTexto"/>
          <p:cNvSpPr txBox="1"/>
          <p:nvPr/>
        </p:nvSpPr>
        <p:spPr>
          <a:xfrm>
            <a:off x="683568" y="6597352"/>
            <a:ext cx="3852337" cy="246221"/>
          </a:xfrm>
          <a:prstGeom prst="rect">
            <a:avLst/>
          </a:prstGeom>
          <a:noFill/>
        </p:spPr>
        <p:txBody>
          <a:bodyPr wrap="none" rtlCol="0">
            <a:spAutoFit/>
          </a:bodyPr>
          <a:lstStyle/>
          <a:p>
            <a:r>
              <a:rPr lang="es-MX" sz="1000" dirty="0" smtClean="0"/>
              <a:t>MAESTRÍA EN INGENIERÍA DE LA CADENA DE SUMINISTRO</a:t>
            </a:r>
            <a:endParaRPr lang="es-MX" sz="1000" dirty="0"/>
          </a:p>
        </p:txBody>
      </p:sp>
      <p:sp>
        <p:nvSpPr>
          <p:cNvPr id="5" name="4 CuadroTexto"/>
          <p:cNvSpPr txBox="1"/>
          <p:nvPr/>
        </p:nvSpPr>
        <p:spPr>
          <a:xfrm>
            <a:off x="6660232" y="6597352"/>
            <a:ext cx="1848583" cy="246221"/>
          </a:xfrm>
          <a:prstGeom prst="rect">
            <a:avLst/>
          </a:prstGeom>
          <a:noFill/>
        </p:spPr>
        <p:txBody>
          <a:bodyPr wrap="none" rtlCol="0">
            <a:spAutoFit/>
          </a:bodyPr>
          <a:lstStyle/>
          <a:p>
            <a:r>
              <a:rPr lang="es-MX" sz="1000" dirty="0" smtClean="0"/>
              <a:t>FACULTAD DE INGENIERÍA</a:t>
            </a:r>
            <a:endParaRPr lang="es-MX" sz="1000" dirty="0"/>
          </a:p>
        </p:txBody>
      </p:sp>
    </p:spTree>
    <p:extLst>
      <p:ext uri="{BB962C8B-B14F-4D97-AF65-F5344CB8AC3E}">
        <p14:creationId xmlns:p14="http://schemas.microsoft.com/office/powerpoint/2010/main" val="335113271"/>
      </p:ext>
    </p:extLst>
  </p:cSld>
  <p:clrMapOvr>
    <a:masterClrMapping/>
  </p:clrMapOvr>
  <p:timing>
    <p:tnLst>
      <p:par>
        <p:cTn id="1" dur="indefinite" restart="never" nodeType="tmRoot"/>
      </p:par>
    </p:tnLst>
  </p:timing>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Rectángulo"/>
          <p:cNvSpPr/>
          <p:nvPr/>
        </p:nvSpPr>
        <p:spPr>
          <a:xfrm>
            <a:off x="1619672" y="4365104"/>
            <a:ext cx="5976664" cy="432048"/>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4" name="Marcador de contenido 2"/>
          <p:cNvSpPr>
            <a:spLocks noGrp="1"/>
          </p:cNvSpPr>
          <p:nvPr>
            <p:ph idx="1"/>
          </p:nvPr>
        </p:nvSpPr>
        <p:spPr>
          <a:xfrm>
            <a:off x="1835696" y="980728"/>
            <a:ext cx="5616624" cy="5501319"/>
          </a:xfrm>
        </p:spPr>
        <p:txBody>
          <a:bodyPr>
            <a:noAutofit/>
          </a:bodyPr>
          <a:lstStyle/>
          <a:p>
            <a:pPr marL="0" indent="0" algn="ctr">
              <a:lnSpc>
                <a:spcPct val="150000"/>
              </a:lnSpc>
              <a:buNone/>
            </a:pPr>
            <a:r>
              <a:rPr lang="es-MX" sz="2000" b="1" dirty="0" smtClean="0">
                <a:latin typeface="Tahoma" pitchFamily="34" charset="0"/>
                <a:ea typeface="Tahoma" pitchFamily="34" charset="0"/>
                <a:cs typeface="Tahoma" pitchFamily="34" charset="0"/>
              </a:rPr>
              <a:t>CONTENIDO</a:t>
            </a:r>
          </a:p>
          <a:p>
            <a:pPr marL="0" indent="0">
              <a:lnSpc>
                <a:spcPct val="150000"/>
              </a:lnSpc>
              <a:buNone/>
            </a:pPr>
            <a:endParaRPr lang="es-MX" sz="1800" b="1" dirty="0">
              <a:latin typeface="Tahoma" pitchFamily="34" charset="0"/>
              <a:ea typeface="Tahoma" pitchFamily="34" charset="0"/>
              <a:cs typeface="Tahoma" pitchFamily="34" charset="0"/>
            </a:endParaRPr>
          </a:p>
          <a:p>
            <a:pPr marL="365125" indent="-365125">
              <a:lnSpc>
                <a:spcPct val="150000"/>
              </a:lnSpc>
              <a:buFont typeface="Wingdings" pitchFamily="2" charset="2"/>
              <a:buChar char="v"/>
            </a:pPr>
            <a:r>
              <a:rPr lang="es-MX" sz="1800" dirty="0" smtClean="0">
                <a:latin typeface="Tahoma" pitchFamily="34" charset="0"/>
                <a:ea typeface="Tahoma" pitchFamily="34" charset="0"/>
                <a:cs typeface="Tahoma" pitchFamily="34" charset="0"/>
              </a:rPr>
              <a:t>Heurísticos </a:t>
            </a:r>
            <a:r>
              <a:rPr lang="es-MX" sz="1800" dirty="0" smtClean="0">
                <a:latin typeface="Tahoma" pitchFamily="34" charset="0"/>
                <a:ea typeface="Tahoma" pitchFamily="34" charset="0"/>
                <a:cs typeface="Tahoma" pitchFamily="34" charset="0"/>
              </a:rPr>
              <a:t>y </a:t>
            </a:r>
            <a:r>
              <a:rPr lang="es-MX" sz="1800" dirty="0" smtClean="0">
                <a:latin typeface="Tahoma" pitchFamily="34" charset="0"/>
                <a:ea typeface="Tahoma" pitchFamily="34" charset="0"/>
                <a:cs typeface="Tahoma" pitchFamily="34" charset="0"/>
              </a:rPr>
              <a:t>meta-heurísticos</a:t>
            </a:r>
            <a:endParaRPr lang="es-MX" sz="1800" dirty="0" smtClean="0">
              <a:latin typeface="Tahoma" pitchFamily="34" charset="0"/>
              <a:ea typeface="Tahoma" pitchFamily="34" charset="0"/>
              <a:cs typeface="Tahoma" pitchFamily="34" charset="0"/>
            </a:endParaRPr>
          </a:p>
          <a:p>
            <a:pPr marL="365125" indent="-365125">
              <a:lnSpc>
                <a:spcPct val="150000"/>
              </a:lnSpc>
              <a:buFont typeface="Wingdings" pitchFamily="2" charset="2"/>
              <a:buChar char="v"/>
            </a:pPr>
            <a:r>
              <a:rPr lang="es-MX" sz="1800" dirty="0" smtClean="0">
                <a:latin typeface="Tahoma" pitchFamily="34" charset="0"/>
                <a:ea typeface="Tahoma" pitchFamily="34" charset="0"/>
                <a:cs typeface="Tahoma" pitchFamily="34" charset="0"/>
              </a:rPr>
              <a:t>Clasificación de </a:t>
            </a:r>
            <a:r>
              <a:rPr lang="es-MX" sz="1800" dirty="0" smtClean="0">
                <a:latin typeface="Tahoma" pitchFamily="34" charset="0"/>
                <a:ea typeface="Tahoma" pitchFamily="34" charset="0"/>
                <a:cs typeface="Tahoma" pitchFamily="34" charset="0"/>
              </a:rPr>
              <a:t>meta-heurísticos</a:t>
            </a:r>
            <a:endParaRPr lang="es-MX" sz="1800" dirty="0" smtClean="0">
              <a:latin typeface="Tahoma" pitchFamily="34" charset="0"/>
              <a:ea typeface="Tahoma" pitchFamily="34" charset="0"/>
              <a:cs typeface="Tahoma" pitchFamily="34" charset="0"/>
            </a:endParaRPr>
          </a:p>
          <a:p>
            <a:pPr marL="365125" indent="-365125">
              <a:lnSpc>
                <a:spcPct val="150000"/>
              </a:lnSpc>
              <a:buFont typeface="Wingdings" pitchFamily="2" charset="2"/>
              <a:buChar char="v"/>
            </a:pPr>
            <a:r>
              <a:rPr lang="es-MX" sz="1800" dirty="0" smtClean="0">
                <a:latin typeface="Tahoma" pitchFamily="34" charset="0"/>
                <a:ea typeface="Tahoma" pitchFamily="34" charset="0"/>
                <a:cs typeface="Tahoma" pitchFamily="34" charset="0"/>
              </a:rPr>
              <a:t>Recocido simulado</a:t>
            </a:r>
          </a:p>
          <a:p>
            <a:pPr marL="365125" indent="-365125">
              <a:lnSpc>
                <a:spcPct val="150000"/>
              </a:lnSpc>
              <a:buFont typeface="Wingdings" pitchFamily="2" charset="2"/>
              <a:buChar char="v"/>
            </a:pPr>
            <a:r>
              <a:rPr lang="es-MX" sz="1800" dirty="0" smtClean="0">
                <a:latin typeface="Tahoma" pitchFamily="34" charset="0"/>
                <a:ea typeface="Tahoma" pitchFamily="34" charset="0"/>
                <a:cs typeface="Tahoma" pitchFamily="34" charset="0"/>
              </a:rPr>
              <a:t>Búsqueda Tabú</a:t>
            </a:r>
          </a:p>
          <a:p>
            <a:pPr marL="365125" indent="-365125">
              <a:lnSpc>
                <a:spcPct val="150000"/>
              </a:lnSpc>
              <a:buFont typeface="Wingdings" pitchFamily="2" charset="2"/>
              <a:buChar char="v"/>
            </a:pPr>
            <a:r>
              <a:rPr lang="es-MX" sz="1800" dirty="0" smtClean="0">
                <a:latin typeface="Tahoma" pitchFamily="34" charset="0"/>
                <a:ea typeface="Tahoma" pitchFamily="34" charset="0"/>
                <a:cs typeface="Tahoma" pitchFamily="34" charset="0"/>
              </a:rPr>
              <a:t>GRASP</a:t>
            </a:r>
          </a:p>
          <a:p>
            <a:pPr marL="365125" indent="-365125">
              <a:lnSpc>
                <a:spcPct val="150000"/>
              </a:lnSpc>
              <a:buFont typeface="Wingdings" pitchFamily="2" charset="2"/>
              <a:buChar char="v"/>
            </a:pPr>
            <a:r>
              <a:rPr lang="es-MX" sz="1800" dirty="0" smtClean="0">
                <a:latin typeface="Tahoma" pitchFamily="34" charset="0"/>
                <a:ea typeface="Tahoma" pitchFamily="34" charset="0"/>
                <a:cs typeface="Tahoma" pitchFamily="34" charset="0"/>
              </a:rPr>
              <a:t>Algoritmos Evolutivos</a:t>
            </a:r>
          </a:p>
        </p:txBody>
      </p:sp>
    </p:spTree>
    <p:extLst>
      <p:ext uri="{BB962C8B-B14F-4D97-AF65-F5344CB8AC3E}">
        <p14:creationId xmlns:p14="http://schemas.microsoft.com/office/powerpoint/2010/main" val="4035526848"/>
      </p:ext>
    </p:extLst>
  </p:cSld>
  <p:clrMapOvr>
    <a:masterClrMapping/>
  </p:clrMapOvr>
  <p:timing>
    <p:tnLst>
      <p:par>
        <p:cTn id="1" dur="indefinite" restart="never" nodeType="tmRoot"/>
      </p:par>
    </p:tnLst>
  </p:timing>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contenido 2"/>
          <p:cNvSpPr>
            <a:spLocks noGrp="1"/>
          </p:cNvSpPr>
          <p:nvPr>
            <p:ph idx="1"/>
          </p:nvPr>
        </p:nvSpPr>
        <p:spPr>
          <a:xfrm>
            <a:off x="683568" y="692696"/>
            <a:ext cx="7992888" cy="5501319"/>
          </a:xfrm>
        </p:spPr>
        <p:txBody>
          <a:bodyPr>
            <a:noAutofit/>
          </a:bodyPr>
          <a:lstStyle/>
          <a:p>
            <a:pPr marL="0" indent="0" algn="ctr">
              <a:lnSpc>
                <a:spcPct val="140000"/>
              </a:lnSpc>
              <a:buNone/>
            </a:pPr>
            <a:r>
              <a:rPr lang="es-MX" sz="1800" b="1" dirty="0" smtClean="0">
                <a:latin typeface="Tahoma" pitchFamily="34" charset="0"/>
                <a:ea typeface="Tahoma" pitchFamily="34" charset="0"/>
                <a:cs typeface="Tahoma" pitchFamily="34" charset="0"/>
              </a:rPr>
              <a:t>ALGORITMOS EVOLUTIVOS</a:t>
            </a:r>
          </a:p>
          <a:p>
            <a:pPr marL="0" indent="0">
              <a:lnSpc>
                <a:spcPct val="150000"/>
              </a:lnSpc>
              <a:spcBef>
                <a:spcPts val="0"/>
              </a:spcBef>
              <a:spcAft>
                <a:spcPts val="600"/>
              </a:spcAft>
              <a:buNone/>
            </a:pPr>
            <a:endParaRPr lang="es-MX" sz="1000" dirty="0" smtClean="0">
              <a:latin typeface="Tahoma" pitchFamily="34" charset="0"/>
              <a:ea typeface="Tahoma" pitchFamily="34" charset="0"/>
              <a:cs typeface="Tahoma" pitchFamily="34" charset="0"/>
            </a:endParaRPr>
          </a:p>
          <a:p>
            <a:pPr marL="0" lvl="1" indent="0">
              <a:lnSpc>
                <a:spcPct val="150000"/>
              </a:lnSpc>
              <a:spcBef>
                <a:spcPts val="0"/>
              </a:spcBef>
              <a:spcAft>
                <a:spcPts val="1200"/>
              </a:spcAft>
              <a:buNone/>
            </a:pPr>
            <a:r>
              <a:rPr lang="es-MX" sz="1600" dirty="0">
                <a:latin typeface="Tahoma" pitchFamily="34" charset="0"/>
                <a:ea typeface="Tahoma" pitchFamily="34" charset="0"/>
                <a:cs typeface="Tahoma" pitchFamily="34" charset="0"/>
              </a:rPr>
              <a:t>Los algoritmos </a:t>
            </a:r>
            <a:r>
              <a:rPr lang="es-MX" sz="1600" dirty="0" smtClean="0">
                <a:latin typeface="Tahoma" pitchFamily="34" charset="0"/>
                <a:ea typeface="Tahoma" pitchFamily="34" charset="0"/>
                <a:cs typeface="Tahoma" pitchFamily="34" charset="0"/>
              </a:rPr>
              <a:t>genéticos </a:t>
            </a:r>
            <a:r>
              <a:rPr lang="es-MX" sz="1600" dirty="0">
                <a:latin typeface="Tahoma" pitchFamily="34" charset="0"/>
                <a:ea typeface="Tahoma" pitchFamily="34" charset="0"/>
                <a:cs typeface="Tahoma" pitchFamily="34" charset="0"/>
              </a:rPr>
              <a:t>son técnicas de búsqueda aleatorias que simulan algunos de los procesos observados en la evolución natural. </a:t>
            </a:r>
          </a:p>
          <a:p>
            <a:pPr marL="0" lvl="1" indent="0">
              <a:lnSpc>
                <a:spcPct val="150000"/>
              </a:lnSpc>
              <a:spcBef>
                <a:spcPts val="0"/>
              </a:spcBef>
              <a:spcAft>
                <a:spcPts val="1200"/>
              </a:spcAft>
              <a:buNone/>
            </a:pPr>
            <a:r>
              <a:rPr lang="es-MX" sz="1600" dirty="0">
                <a:latin typeface="Tahoma" pitchFamily="34" charset="0"/>
                <a:ea typeface="Tahoma" pitchFamily="34" charset="0"/>
                <a:cs typeface="Tahoma" pitchFamily="34" charset="0"/>
              </a:rPr>
              <a:t>En este artículo, se describe un algoritmo genético simple y se presentan varias formas de resolver el TSP. También se informan resultados computacionales tanto para problemas aleatorios como clásicos tomados de la literatura</a:t>
            </a:r>
            <a:r>
              <a:rPr lang="es-MX" sz="1600" dirty="0" smtClean="0">
                <a:latin typeface="Tahoma" pitchFamily="34" charset="0"/>
                <a:ea typeface="Tahoma" pitchFamily="34" charset="0"/>
                <a:cs typeface="Tahoma" pitchFamily="34" charset="0"/>
              </a:rPr>
              <a:t>.</a:t>
            </a:r>
          </a:p>
          <a:p>
            <a:pPr marL="0" lvl="1" indent="0">
              <a:lnSpc>
                <a:spcPct val="150000"/>
              </a:lnSpc>
              <a:spcBef>
                <a:spcPts val="0"/>
              </a:spcBef>
              <a:spcAft>
                <a:spcPts val="1200"/>
              </a:spcAft>
              <a:buNone/>
            </a:pPr>
            <a:r>
              <a:rPr lang="es-MX" sz="1600" dirty="0">
                <a:latin typeface="Tahoma" pitchFamily="34" charset="0"/>
                <a:ea typeface="Tahoma" pitchFamily="34" charset="0"/>
                <a:cs typeface="Tahoma" pitchFamily="34" charset="0"/>
              </a:rPr>
              <a:t>Un algoritmo genético opera sobre una población finita de cromosomas. El mecanismo de búsqueda consta de tres fases diferentes: evaluación de la aptitud de cada cromosoma, selección de los cromosomas progenitores y aplicación de los operadores de mutación y recombinación a los cromosomas progenitores. </a:t>
            </a:r>
            <a:endParaRPr lang="es-MX" sz="1600" dirty="0" smtClean="0">
              <a:latin typeface="Tahoma" pitchFamily="34" charset="0"/>
              <a:ea typeface="Tahoma" pitchFamily="34" charset="0"/>
              <a:cs typeface="Tahoma" pitchFamily="34" charset="0"/>
            </a:endParaRPr>
          </a:p>
          <a:p>
            <a:pPr marL="0" lvl="1" indent="0">
              <a:lnSpc>
                <a:spcPct val="150000"/>
              </a:lnSpc>
              <a:spcBef>
                <a:spcPts val="0"/>
              </a:spcBef>
              <a:spcAft>
                <a:spcPts val="1200"/>
              </a:spcAft>
              <a:buNone/>
            </a:pPr>
            <a:r>
              <a:rPr lang="es-MX" sz="1600" dirty="0" smtClean="0">
                <a:latin typeface="Tahoma" pitchFamily="34" charset="0"/>
                <a:ea typeface="Tahoma" pitchFamily="34" charset="0"/>
                <a:cs typeface="Tahoma" pitchFamily="34" charset="0"/>
              </a:rPr>
              <a:t>Los </a:t>
            </a:r>
            <a:r>
              <a:rPr lang="es-MX" sz="1600" dirty="0">
                <a:latin typeface="Tahoma" pitchFamily="34" charset="0"/>
                <a:ea typeface="Tahoma" pitchFamily="34" charset="0"/>
                <a:cs typeface="Tahoma" pitchFamily="34" charset="0"/>
              </a:rPr>
              <a:t>nuevos cromosomas resultantes de estas operaciones forman la siguiente generación, y el proceso se repite hasta que el sistema deja de mejorar. </a:t>
            </a:r>
          </a:p>
          <a:p>
            <a:pPr marL="0" lvl="1" indent="0">
              <a:lnSpc>
                <a:spcPct val="150000"/>
              </a:lnSpc>
              <a:spcBef>
                <a:spcPts val="0"/>
              </a:spcBef>
              <a:spcAft>
                <a:spcPts val="1200"/>
              </a:spcAft>
              <a:buNone/>
            </a:pPr>
            <a:endParaRPr lang="es-MX" sz="1600" dirty="0">
              <a:latin typeface="Tahoma" pitchFamily="34" charset="0"/>
              <a:ea typeface="Tahoma" pitchFamily="34" charset="0"/>
              <a:cs typeface="Tahoma" pitchFamily="34" charset="0"/>
            </a:endParaRPr>
          </a:p>
        </p:txBody>
      </p:sp>
      <p:sp>
        <p:nvSpPr>
          <p:cNvPr id="2" name="1 CuadroTexto"/>
          <p:cNvSpPr txBox="1"/>
          <p:nvPr/>
        </p:nvSpPr>
        <p:spPr>
          <a:xfrm>
            <a:off x="683568" y="6597352"/>
            <a:ext cx="3852337" cy="246221"/>
          </a:xfrm>
          <a:prstGeom prst="rect">
            <a:avLst/>
          </a:prstGeom>
          <a:noFill/>
        </p:spPr>
        <p:txBody>
          <a:bodyPr wrap="none" rtlCol="0">
            <a:spAutoFit/>
          </a:bodyPr>
          <a:lstStyle/>
          <a:p>
            <a:r>
              <a:rPr lang="es-MX" sz="1000" dirty="0" smtClean="0"/>
              <a:t>MAESTRÍA EN INGENIERÍA DE LA CADENA DE SUMINISTRO</a:t>
            </a:r>
            <a:endParaRPr lang="es-MX" sz="1000" dirty="0"/>
          </a:p>
        </p:txBody>
      </p:sp>
      <p:sp>
        <p:nvSpPr>
          <p:cNvPr id="5" name="4 CuadroTexto"/>
          <p:cNvSpPr txBox="1"/>
          <p:nvPr/>
        </p:nvSpPr>
        <p:spPr>
          <a:xfrm>
            <a:off x="6660232" y="6597352"/>
            <a:ext cx="1848583" cy="246221"/>
          </a:xfrm>
          <a:prstGeom prst="rect">
            <a:avLst/>
          </a:prstGeom>
          <a:noFill/>
        </p:spPr>
        <p:txBody>
          <a:bodyPr wrap="none" rtlCol="0">
            <a:spAutoFit/>
          </a:bodyPr>
          <a:lstStyle/>
          <a:p>
            <a:r>
              <a:rPr lang="es-MX" sz="1000" dirty="0" smtClean="0"/>
              <a:t>FACULTAD DE INGENIERÍA</a:t>
            </a:r>
            <a:endParaRPr lang="es-MX" sz="1000" dirty="0"/>
          </a:p>
        </p:txBody>
      </p:sp>
    </p:spTree>
    <p:extLst>
      <p:ext uri="{BB962C8B-B14F-4D97-AF65-F5344CB8AC3E}">
        <p14:creationId xmlns:p14="http://schemas.microsoft.com/office/powerpoint/2010/main" val="47499627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contenido 2"/>
          <p:cNvSpPr>
            <a:spLocks noGrp="1"/>
          </p:cNvSpPr>
          <p:nvPr>
            <p:ph idx="1"/>
          </p:nvPr>
        </p:nvSpPr>
        <p:spPr>
          <a:xfrm>
            <a:off x="683568" y="692696"/>
            <a:ext cx="7704856" cy="5501319"/>
          </a:xfrm>
        </p:spPr>
        <p:txBody>
          <a:bodyPr>
            <a:noAutofit/>
          </a:bodyPr>
          <a:lstStyle/>
          <a:p>
            <a:pPr marL="0" indent="0" algn="ctr">
              <a:lnSpc>
                <a:spcPct val="140000"/>
              </a:lnSpc>
              <a:buNone/>
            </a:pPr>
            <a:r>
              <a:rPr lang="es-MX" sz="1800" b="1" dirty="0" smtClean="0">
                <a:latin typeface="Tahoma" pitchFamily="34" charset="0"/>
                <a:ea typeface="Tahoma" pitchFamily="34" charset="0"/>
                <a:cs typeface="Tahoma" pitchFamily="34" charset="0"/>
              </a:rPr>
              <a:t>HEURÍSTICOS </a:t>
            </a:r>
            <a:r>
              <a:rPr lang="es-MX" sz="1800" b="1" dirty="0" smtClean="0">
                <a:latin typeface="Tahoma" pitchFamily="34" charset="0"/>
                <a:ea typeface="Tahoma" pitchFamily="34" charset="0"/>
                <a:cs typeface="Tahoma" pitchFamily="34" charset="0"/>
              </a:rPr>
              <a:t>Y </a:t>
            </a:r>
            <a:r>
              <a:rPr lang="es-MX" sz="1800" b="1" dirty="0" smtClean="0">
                <a:latin typeface="Tahoma" pitchFamily="34" charset="0"/>
                <a:ea typeface="Tahoma" pitchFamily="34" charset="0"/>
                <a:cs typeface="Tahoma" pitchFamily="34" charset="0"/>
              </a:rPr>
              <a:t>META-HEURÍSTICOS</a:t>
            </a:r>
            <a:endParaRPr lang="es-MX" sz="1800" b="1" dirty="0">
              <a:latin typeface="Tahoma" pitchFamily="34" charset="0"/>
              <a:ea typeface="Tahoma" pitchFamily="34" charset="0"/>
              <a:cs typeface="Tahoma" pitchFamily="34" charset="0"/>
            </a:endParaRPr>
          </a:p>
          <a:p>
            <a:pPr marL="0" indent="0">
              <a:lnSpc>
                <a:spcPct val="150000"/>
              </a:lnSpc>
              <a:spcBef>
                <a:spcPts val="0"/>
              </a:spcBef>
              <a:spcAft>
                <a:spcPts val="600"/>
              </a:spcAft>
              <a:buNone/>
            </a:pPr>
            <a:endParaRPr lang="es-MX" sz="1600" dirty="0" smtClean="0">
              <a:latin typeface="Tahoma" pitchFamily="34" charset="0"/>
              <a:ea typeface="Tahoma" pitchFamily="34" charset="0"/>
              <a:cs typeface="Tahoma" pitchFamily="34" charset="0"/>
            </a:endParaRPr>
          </a:p>
          <a:p>
            <a:pPr marL="0" indent="0">
              <a:lnSpc>
                <a:spcPct val="150000"/>
              </a:lnSpc>
              <a:spcBef>
                <a:spcPts val="0"/>
              </a:spcBef>
              <a:spcAft>
                <a:spcPts val="1200"/>
              </a:spcAft>
              <a:buNone/>
            </a:pPr>
            <a:r>
              <a:rPr lang="es-MX" sz="1600" dirty="0" smtClean="0">
                <a:latin typeface="Tahoma" pitchFamily="34" charset="0"/>
                <a:ea typeface="Tahoma" pitchFamily="34" charset="0"/>
                <a:cs typeface="Tahoma" pitchFamily="34" charset="0"/>
              </a:rPr>
              <a:t>Los </a:t>
            </a:r>
            <a:r>
              <a:rPr lang="es-MX" sz="1600" dirty="0">
                <a:latin typeface="Tahoma" pitchFamily="34" charset="0"/>
                <a:ea typeface="Tahoma" pitchFamily="34" charset="0"/>
                <a:cs typeface="Tahoma" pitchFamily="34" charset="0"/>
              </a:rPr>
              <a:t>algoritmos de búsqueda locales comienzan desde una solución inicial e intentan sustituir de manera iterativa la solución actual por una solución mejor en un vecindario adecuadamente definido de la solución actual, donde el vecindario se define formalmente de la siguiente manera:</a:t>
            </a:r>
          </a:p>
          <a:p>
            <a:pPr marL="0" indent="0">
              <a:lnSpc>
                <a:spcPct val="150000"/>
              </a:lnSpc>
              <a:spcBef>
                <a:spcPts val="0"/>
              </a:spcBef>
              <a:spcAft>
                <a:spcPts val="1200"/>
              </a:spcAft>
              <a:buNone/>
            </a:pPr>
            <a:r>
              <a:rPr lang="es-MX" sz="1600" dirty="0">
                <a:latin typeface="Tahoma" pitchFamily="34" charset="0"/>
                <a:ea typeface="Tahoma" pitchFamily="34" charset="0"/>
                <a:cs typeface="Tahoma" pitchFamily="34" charset="0"/>
              </a:rPr>
              <a:t>En los últimos 20 años, ha surgido un nuevo tipo de algoritmo aproximado que básicamente trata de combinar métodos heurísticos básicos en marcos de alto nivel destinados a explorar de manera eficiente y efectiva un espacio de búsqueda. Estos métodos hoy en día se llaman comúnmente </a:t>
            </a:r>
            <a:r>
              <a:rPr lang="es-MX" sz="1600" dirty="0" smtClean="0">
                <a:latin typeface="Tahoma" pitchFamily="34" charset="0"/>
                <a:ea typeface="Tahoma" pitchFamily="34" charset="0"/>
                <a:cs typeface="Tahoma" pitchFamily="34" charset="0"/>
              </a:rPr>
              <a:t>meta-heurísticos</a:t>
            </a:r>
            <a:r>
              <a:rPr lang="es-MX" sz="1600" dirty="0">
                <a:latin typeface="Tahoma" pitchFamily="34" charset="0"/>
                <a:ea typeface="Tahoma" pitchFamily="34" charset="0"/>
                <a:cs typeface="Tahoma" pitchFamily="34" charset="0"/>
              </a:rPr>
              <a:t>. </a:t>
            </a:r>
            <a:endParaRPr lang="es-MX" sz="1600" dirty="0" smtClean="0">
              <a:latin typeface="Tahoma" pitchFamily="34" charset="0"/>
              <a:ea typeface="Tahoma" pitchFamily="34" charset="0"/>
              <a:cs typeface="Tahoma" pitchFamily="34" charset="0"/>
            </a:endParaRPr>
          </a:p>
          <a:p>
            <a:pPr marL="0" indent="0">
              <a:lnSpc>
                <a:spcPct val="150000"/>
              </a:lnSpc>
              <a:spcBef>
                <a:spcPts val="0"/>
              </a:spcBef>
              <a:spcAft>
                <a:spcPts val="1200"/>
              </a:spcAft>
              <a:buNone/>
            </a:pPr>
            <a:r>
              <a:rPr lang="es-MX" sz="1600" dirty="0" smtClean="0">
                <a:latin typeface="Tahoma" pitchFamily="34" charset="0"/>
                <a:ea typeface="Tahoma" pitchFamily="34" charset="0"/>
                <a:cs typeface="Tahoma" pitchFamily="34" charset="0"/>
              </a:rPr>
              <a:t>El </a:t>
            </a:r>
            <a:r>
              <a:rPr lang="es-MX" sz="1600" dirty="0">
                <a:latin typeface="Tahoma" pitchFamily="34" charset="0"/>
                <a:ea typeface="Tahoma" pitchFamily="34" charset="0"/>
                <a:cs typeface="Tahoma" pitchFamily="34" charset="0"/>
              </a:rPr>
              <a:t>término </a:t>
            </a:r>
            <a:r>
              <a:rPr lang="es-MX" sz="1600" dirty="0" smtClean="0">
                <a:latin typeface="Tahoma" pitchFamily="34" charset="0"/>
                <a:ea typeface="Tahoma" pitchFamily="34" charset="0"/>
                <a:cs typeface="Tahoma" pitchFamily="34" charset="0"/>
              </a:rPr>
              <a:t>meta-heurístico</a:t>
            </a:r>
            <a:r>
              <a:rPr lang="es-MX" sz="1600" dirty="0">
                <a:latin typeface="Tahoma" pitchFamily="34" charset="0"/>
                <a:ea typeface="Tahoma" pitchFamily="34" charset="0"/>
                <a:cs typeface="Tahoma" pitchFamily="34" charset="0"/>
              </a:rPr>
              <a:t>, introducido por primera vez en Glover [1986], se deriva de la composición de dos palabras griegas. Heuristic deriva del verbo heuriskein (ϵνρισκϵιν) que significa "encontrar", mientras que el sufijo meta significa "más allá, en un nivel superior".</a:t>
            </a:r>
          </a:p>
        </p:txBody>
      </p:sp>
      <p:sp>
        <p:nvSpPr>
          <p:cNvPr id="5" name="4 CuadroTexto"/>
          <p:cNvSpPr txBox="1"/>
          <p:nvPr/>
        </p:nvSpPr>
        <p:spPr>
          <a:xfrm>
            <a:off x="6660232" y="6597352"/>
            <a:ext cx="1848583" cy="246221"/>
          </a:xfrm>
          <a:prstGeom prst="rect">
            <a:avLst/>
          </a:prstGeom>
          <a:noFill/>
        </p:spPr>
        <p:txBody>
          <a:bodyPr wrap="none" rtlCol="0">
            <a:spAutoFit/>
          </a:bodyPr>
          <a:lstStyle/>
          <a:p>
            <a:r>
              <a:rPr lang="es-MX" sz="1000" dirty="0" smtClean="0"/>
              <a:t>FACULTAD DE INGENIERÍA</a:t>
            </a:r>
            <a:endParaRPr lang="es-MX" sz="1000" dirty="0"/>
          </a:p>
        </p:txBody>
      </p:sp>
      <p:sp>
        <p:nvSpPr>
          <p:cNvPr id="6" name="5 CuadroTexto"/>
          <p:cNvSpPr txBox="1"/>
          <p:nvPr/>
        </p:nvSpPr>
        <p:spPr>
          <a:xfrm>
            <a:off x="683568" y="6597352"/>
            <a:ext cx="3852337" cy="246221"/>
          </a:xfrm>
          <a:prstGeom prst="rect">
            <a:avLst/>
          </a:prstGeom>
          <a:noFill/>
        </p:spPr>
        <p:txBody>
          <a:bodyPr wrap="none" rtlCol="0">
            <a:spAutoFit/>
          </a:bodyPr>
          <a:lstStyle/>
          <a:p>
            <a:r>
              <a:rPr lang="es-MX" sz="1000" dirty="0" smtClean="0"/>
              <a:t>MAESTRÍA EN INGENIERÍA DE LA CADENA DE SUMINISTRO</a:t>
            </a:r>
            <a:endParaRPr lang="es-MX" sz="1000" dirty="0"/>
          </a:p>
        </p:txBody>
      </p:sp>
    </p:spTree>
    <p:extLst>
      <p:ext uri="{BB962C8B-B14F-4D97-AF65-F5344CB8AC3E}">
        <p14:creationId xmlns:p14="http://schemas.microsoft.com/office/powerpoint/2010/main" val="446817033"/>
      </p:ext>
    </p:extLst>
  </p:cSld>
  <p:clrMapOvr>
    <a:masterClrMapping/>
  </p:clrMapOvr>
  <p:timing>
    <p:tnLst>
      <p:par>
        <p:cTn id="1" dur="indefinite" restart="never" nodeType="tmRoot"/>
      </p:par>
    </p:tnLst>
  </p:timing>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contenido 2"/>
          <p:cNvSpPr>
            <a:spLocks noGrp="1"/>
          </p:cNvSpPr>
          <p:nvPr>
            <p:ph idx="1"/>
          </p:nvPr>
        </p:nvSpPr>
        <p:spPr>
          <a:xfrm>
            <a:off x="683568" y="692696"/>
            <a:ext cx="7992888" cy="5501319"/>
          </a:xfrm>
        </p:spPr>
        <p:txBody>
          <a:bodyPr>
            <a:noAutofit/>
          </a:bodyPr>
          <a:lstStyle/>
          <a:p>
            <a:pPr marL="0" indent="0" algn="ctr">
              <a:lnSpc>
                <a:spcPct val="140000"/>
              </a:lnSpc>
              <a:buNone/>
            </a:pPr>
            <a:r>
              <a:rPr lang="es-MX" sz="1800" b="1" dirty="0" smtClean="0">
                <a:latin typeface="Tahoma" pitchFamily="34" charset="0"/>
                <a:ea typeface="Tahoma" pitchFamily="34" charset="0"/>
                <a:cs typeface="Tahoma" pitchFamily="34" charset="0"/>
              </a:rPr>
              <a:t>ALGORITMOS EVOLUTIVOS</a:t>
            </a:r>
          </a:p>
          <a:p>
            <a:pPr marL="0" indent="0">
              <a:lnSpc>
                <a:spcPct val="150000"/>
              </a:lnSpc>
              <a:spcBef>
                <a:spcPts val="0"/>
              </a:spcBef>
              <a:spcAft>
                <a:spcPts val="600"/>
              </a:spcAft>
              <a:buNone/>
            </a:pPr>
            <a:endParaRPr lang="es-MX" sz="1000" dirty="0" smtClean="0">
              <a:latin typeface="Tahoma" pitchFamily="34" charset="0"/>
              <a:ea typeface="Tahoma" pitchFamily="34" charset="0"/>
              <a:cs typeface="Tahoma" pitchFamily="34" charset="0"/>
            </a:endParaRPr>
          </a:p>
          <a:p>
            <a:pPr marL="0" lvl="1" indent="0">
              <a:lnSpc>
                <a:spcPct val="150000"/>
              </a:lnSpc>
              <a:spcBef>
                <a:spcPts val="0"/>
              </a:spcBef>
              <a:spcAft>
                <a:spcPts val="1200"/>
              </a:spcAft>
              <a:buNone/>
            </a:pPr>
            <a:r>
              <a:rPr lang="es-MX" sz="1600" dirty="0">
                <a:latin typeface="Tahoma" pitchFamily="34" charset="0"/>
                <a:ea typeface="Tahoma" pitchFamily="34" charset="0"/>
                <a:cs typeface="Tahoma" pitchFamily="34" charset="0"/>
              </a:rPr>
              <a:t>Los Algoritmos Genéticos trabajan con una población de individuos, cada uno de los cuales representa una solución factible a un problema dado. A cada individuo se le asigna un valor o puntuación, relacionado con la bondad de dicha solución. En la naturaleza esto equivaldría al grado de efectividad de un organismo para competir por unos determinados recursos. </a:t>
            </a:r>
            <a:endParaRPr lang="es-MX" sz="1600" dirty="0" smtClean="0">
              <a:latin typeface="Tahoma" pitchFamily="34" charset="0"/>
              <a:ea typeface="Tahoma" pitchFamily="34" charset="0"/>
              <a:cs typeface="Tahoma" pitchFamily="34" charset="0"/>
            </a:endParaRPr>
          </a:p>
          <a:p>
            <a:pPr marL="0" lvl="1" indent="0">
              <a:lnSpc>
                <a:spcPct val="150000"/>
              </a:lnSpc>
              <a:spcBef>
                <a:spcPts val="0"/>
              </a:spcBef>
              <a:spcAft>
                <a:spcPts val="1200"/>
              </a:spcAft>
              <a:buNone/>
            </a:pPr>
            <a:r>
              <a:rPr lang="es-MX" sz="1600" dirty="0">
                <a:latin typeface="Tahoma" pitchFamily="34" charset="0"/>
                <a:ea typeface="Tahoma" pitchFamily="34" charset="0"/>
                <a:cs typeface="Tahoma" pitchFamily="34" charset="0"/>
              </a:rPr>
              <a:t>Cuanto mayor sea la adaptación de un individuo al problema, mayor será la probabilidad de que el mismo sea seleccionado para reproducirse, cruzando su material genético con otro individuo seleccionado de igual forma. Este cruce producirá nuevos individuos {descendientes de los anteriores los cuales comparten algunas de las características de sus padres. De esta manera se produce una nueva población de posibles soluciones, la cual reemplaza a la anterior y verifica la interesante propiedad de que contiene una mayor proporción de buenas características en comparación con la población anterior. </a:t>
            </a:r>
            <a:endParaRPr lang="es-MX" sz="1600" dirty="0" smtClean="0">
              <a:latin typeface="Tahoma" pitchFamily="34" charset="0"/>
              <a:ea typeface="Tahoma" pitchFamily="34" charset="0"/>
              <a:cs typeface="Tahoma" pitchFamily="34" charset="0"/>
            </a:endParaRPr>
          </a:p>
        </p:txBody>
      </p:sp>
      <p:sp>
        <p:nvSpPr>
          <p:cNvPr id="2" name="1 CuadroTexto"/>
          <p:cNvSpPr txBox="1"/>
          <p:nvPr/>
        </p:nvSpPr>
        <p:spPr>
          <a:xfrm>
            <a:off x="683568" y="6597352"/>
            <a:ext cx="3852337" cy="246221"/>
          </a:xfrm>
          <a:prstGeom prst="rect">
            <a:avLst/>
          </a:prstGeom>
          <a:noFill/>
        </p:spPr>
        <p:txBody>
          <a:bodyPr wrap="none" rtlCol="0">
            <a:spAutoFit/>
          </a:bodyPr>
          <a:lstStyle/>
          <a:p>
            <a:r>
              <a:rPr lang="es-MX" sz="1000" dirty="0" smtClean="0"/>
              <a:t>MAESTRÍA EN INGENIERÍA DE LA CADENA DE SUMINISTRO</a:t>
            </a:r>
            <a:endParaRPr lang="es-MX" sz="1000" dirty="0"/>
          </a:p>
        </p:txBody>
      </p:sp>
      <p:sp>
        <p:nvSpPr>
          <p:cNvPr id="5" name="4 CuadroTexto"/>
          <p:cNvSpPr txBox="1"/>
          <p:nvPr/>
        </p:nvSpPr>
        <p:spPr>
          <a:xfrm>
            <a:off x="6660232" y="6597352"/>
            <a:ext cx="1848583" cy="246221"/>
          </a:xfrm>
          <a:prstGeom prst="rect">
            <a:avLst/>
          </a:prstGeom>
          <a:noFill/>
        </p:spPr>
        <p:txBody>
          <a:bodyPr wrap="none" rtlCol="0">
            <a:spAutoFit/>
          </a:bodyPr>
          <a:lstStyle/>
          <a:p>
            <a:r>
              <a:rPr lang="es-MX" sz="1000" dirty="0" smtClean="0"/>
              <a:t>FACULTAD DE INGENIERÍA</a:t>
            </a:r>
            <a:endParaRPr lang="es-MX" sz="1000" dirty="0"/>
          </a:p>
        </p:txBody>
      </p:sp>
    </p:spTree>
    <p:extLst>
      <p:ext uri="{BB962C8B-B14F-4D97-AF65-F5344CB8AC3E}">
        <p14:creationId xmlns:p14="http://schemas.microsoft.com/office/powerpoint/2010/main" val="1106071883"/>
      </p:ext>
    </p:extLst>
  </p:cSld>
  <p:clrMapOvr>
    <a:masterClrMapping/>
  </p:clrMapOvr>
  <p:timing>
    <p:tnLst>
      <p:par>
        <p:cTn id="1" dur="indefinite" restart="never" nodeType="tmRoot"/>
      </p:par>
    </p:tnLst>
  </p:timing>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contenido 2"/>
          <p:cNvSpPr>
            <a:spLocks noGrp="1"/>
          </p:cNvSpPr>
          <p:nvPr>
            <p:ph idx="1"/>
          </p:nvPr>
        </p:nvSpPr>
        <p:spPr>
          <a:xfrm>
            <a:off x="683568" y="692696"/>
            <a:ext cx="7992888" cy="5501319"/>
          </a:xfrm>
        </p:spPr>
        <p:txBody>
          <a:bodyPr>
            <a:noAutofit/>
          </a:bodyPr>
          <a:lstStyle/>
          <a:p>
            <a:pPr marL="0" indent="0" algn="ctr">
              <a:lnSpc>
                <a:spcPct val="140000"/>
              </a:lnSpc>
              <a:buNone/>
            </a:pPr>
            <a:r>
              <a:rPr lang="es-MX" sz="1800" b="1" dirty="0" smtClean="0">
                <a:latin typeface="Tahoma" pitchFamily="34" charset="0"/>
                <a:ea typeface="Tahoma" pitchFamily="34" charset="0"/>
                <a:cs typeface="Tahoma" pitchFamily="34" charset="0"/>
              </a:rPr>
              <a:t>ALGORITMOS EVOLUTIVOS</a:t>
            </a:r>
          </a:p>
          <a:p>
            <a:pPr marL="0" indent="0">
              <a:lnSpc>
                <a:spcPct val="150000"/>
              </a:lnSpc>
              <a:spcBef>
                <a:spcPts val="0"/>
              </a:spcBef>
              <a:spcAft>
                <a:spcPts val="600"/>
              </a:spcAft>
              <a:buNone/>
            </a:pPr>
            <a:endParaRPr lang="es-MX" sz="1000" dirty="0" smtClean="0">
              <a:latin typeface="Tahoma" pitchFamily="34" charset="0"/>
              <a:ea typeface="Tahoma" pitchFamily="34" charset="0"/>
              <a:cs typeface="Tahoma" pitchFamily="34" charset="0"/>
            </a:endParaRPr>
          </a:p>
          <a:p>
            <a:pPr marL="0" lvl="1" indent="0">
              <a:lnSpc>
                <a:spcPct val="150000"/>
              </a:lnSpc>
              <a:spcBef>
                <a:spcPts val="0"/>
              </a:spcBef>
              <a:spcAft>
                <a:spcPts val="1200"/>
              </a:spcAft>
              <a:buNone/>
            </a:pPr>
            <a:r>
              <a:rPr lang="es-MX" sz="1600" dirty="0" smtClean="0">
                <a:latin typeface="Tahoma" pitchFamily="34" charset="0"/>
                <a:ea typeface="Tahoma" pitchFamily="34" charset="0"/>
                <a:cs typeface="Tahoma" pitchFamily="34" charset="0"/>
              </a:rPr>
              <a:t>Así </a:t>
            </a:r>
            <a:r>
              <a:rPr lang="es-MX" sz="1600" dirty="0">
                <a:latin typeface="Tahoma" pitchFamily="34" charset="0"/>
                <a:ea typeface="Tahoma" pitchFamily="34" charset="0"/>
                <a:cs typeface="Tahoma" pitchFamily="34" charset="0"/>
              </a:rPr>
              <a:t>a lo largo de las generaciones las buenas características se propagan a través de la población. </a:t>
            </a:r>
            <a:endParaRPr lang="es-MX" sz="1600" dirty="0" smtClean="0">
              <a:latin typeface="Tahoma" pitchFamily="34" charset="0"/>
              <a:ea typeface="Tahoma" pitchFamily="34" charset="0"/>
              <a:cs typeface="Tahoma" pitchFamily="34" charset="0"/>
            </a:endParaRPr>
          </a:p>
          <a:p>
            <a:pPr marL="0" lvl="1" indent="0">
              <a:lnSpc>
                <a:spcPct val="150000"/>
              </a:lnSpc>
              <a:spcBef>
                <a:spcPts val="0"/>
              </a:spcBef>
              <a:spcAft>
                <a:spcPts val="1200"/>
              </a:spcAft>
              <a:buNone/>
            </a:pPr>
            <a:r>
              <a:rPr lang="es-MX" sz="1600" dirty="0" smtClean="0">
                <a:latin typeface="Tahoma" pitchFamily="34" charset="0"/>
                <a:ea typeface="Tahoma" pitchFamily="34" charset="0"/>
                <a:cs typeface="Tahoma" pitchFamily="34" charset="0"/>
              </a:rPr>
              <a:t>Favoreciendo </a:t>
            </a:r>
            <a:r>
              <a:rPr lang="es-MX" sz="1600" dirty="0">
                <a:latin typeface="Tahoma" pitchFamily="34" charset="0"/>
                <a:ea typeface="Tahoma" pitchFamily="34" charset="0"/>
                <a:cs typeface="Tahoma" pitchFamily="34" charset="0"/>
              </a:rPr>
              <a:t>el cruce de los individuos mejor adaptados, </a:t>
            </a:r>
            <a:r>
              <a:rPr lang="es-MX" sz="1600" dirty="0" smtClean="0">
                <a:latin typeface="Tahoma" pitchFamily="34" charset="0"/>
                <a:ea typeface="Tahoma" pitchFamily="34" charset="0"/>
                <a:cs typeface="Tahoma" pitchFamily="34" charset="0"/>
              </a:rPr>
              <a:t>es como van </a:t>
            </a:r>
            <a:r>
              <a:rPr lang="es-MX" sz="1600" dirty="0">
                <a:latin typeface="Tahoma" pitchFamily="34" charset="0"/>
                <a:ea typeface="Tahoma" pitchFamily="34" charset="0"/>
                <a:cs typeface="Tahoma" pitchFamily="34" charset="0"/>
              </a:rPr>
              <a:t>siendo exploradas las áreas más prometedoras del espacio de búsqueda. Si el Algoritmo Genético ha sido bien diseñado, la población convergerá hacia una solución óptima del problema.</a:t>
            </a:r>
          </a:p>
          <a:p>
            <a:pPr marL="0" lvl="1" indent="0">
              <a:lnSpc>
                <a:spcPct val="150000"/>
              </a:lnSpc>
              <a:spcBef>
                <a:spcPts val="0"/>
              </a:spcBef>
              <a:spcAft>
                <a:spcPts val="1200"/>
              </a:spcAft>
              <a:buNone/>
            </a:pPr>
            <a:endParaRPr lang="es-MX" sz="1600" dirty="0">
              <a:latin typeface="Tahoma" pitchFamily="34" charset="0"/>
              <a:ea typeface="Tahoma" pitchFamily="34" charset="0"/>
              <a:cs typeface="Tahoma" pitchFamily="34" charset="0"/>
            </a:endParaRPr>
          </a:p>
        </p:txBody>
      </p:sp>
      <p:sp>
        <p:nvSpPr>
          <p:cNvPr id="2" name="1 CuadroTexto"/>
          <p:cNvSpPr txBox="1"/>
          <p:nvPr/>
        </p:nvSpPr>
        <p:spPr>
          <a:xfrm>
            <a:off x="683568" y="6597352"/>
            <a:ext cx="3852337" cy="246221"/>
          </a:xfrm>
          <a:prstGeom prst="rect">
            <a:avLst/>
          </a:prstGeom>
          <a:noFill/>
        </p:spPr>
        <p:txBody>
          <a:bodyPr wrap="none" rtlCol="0">
            <a:spAutoFit/>
          </a:bodyPr>
          <a:lstStyle/>
          <a:p>
            <a:r>
              <a:rPr lang="es-MX" sz="1000" dirty="0" smtClean="0"/>
              <a:t>MAESTRÍA EN INGENIERÍA DE LA CADENA DE SUMINISTRO</a:t>
            </a:r>
            <a:endParaRPr lang="es-MX" sz="1000" dirty="0"/>
          </a:p>
        </p:txBody>
      </p:sp>
      <p:sp>
        <p:nvSpPr>
          <p:cNvPr id="5" name="4 CuadroTexto"/>
          <p:cNvSpPr txBox="1"/>
          <p:nvPr/>
        </p:nvSpPr>
        <p:spPr>
          <a:xfrm>
            <a:off x="6660232" y="6597352"/>
            <a:ext cx="1848583" cy="246221"/>
          </a:xfrm>
          <a:prstGeom prst="rect">
            <a:avLst/>
          </a:prstGeom>
          <a:noFill/>
        </p:spPr>
        <p:txBody>
          <a:bodyPr wrap="none" rtlCol="0">
            <a:spAutoFit/>
          </a:bodyPr>
          <a:lstStyle/>
          <a:p>
            <a:r>
              <a:rPr lang="es-MX" sz="1000" dirty="0" smtClean="0"/>
              <a:t>FACULTAD DE INGENIERÍA</a:t>
            </a:r>
            <a:endParaRPr lang="es-MX" sz="1000" dirty="0"/>
          </a:p>
        </p:txBody>
      </p:sp>
    </p:spTree>
    <p:extLst>
      <p:ext uri="{BB962C8B-B14F-4D97-AF65-F5344CB8AC3E}">
        <p14:creationId xmlns:p14="http://schemas.microsoft.com/office/powerpoint/2010/main" val="437343050"/>
      </p:ext>
    </p:extLst>
  </p:cSld>
  <p:clrMapOvr>
    <a:masterClrMapping/>
  </p:clrMapOvr>
  <p:timing>
    <p:tnLst>
      <p:par>
        <p:cTn id="1" dur="indefinite" restart="never" nodeType="tmRoot"/>
      </p:par>
    </p:tnLst>
  </p:timing>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contenido 2"/>
          <p:cNvSpPr>
            <a:spLocks noGrp="1"/>
          </p:cNvSpPr>
          <p:nvPr>
            <p:ph idx="1"/>
          </p:nvPr>
        </p:nvSpPr>
        <p:spPr>
          <a:xfrm>
            <a:off x="683568" y="692696"/>
            <a:ext cx="7992888" cy="5501319"/>
          </a:xfrm>
        </p:spPr>
        <p:txBody>
          <a:bodyPr>
            <a:noAutofit/>
          </a:bodyPr>
          <a:lstStyle/>
          <a:p>
            <a:pPr marL="0" indent="0" algn="ctr">
              <a:lnSpc>
                <a:spcPct val="140000"/>
              </a:lnSpc>
              <a:buNone/>
            </a:pPr>
            <a:r>
              <a:rPr lang="es-MX" sz="1800" b="1" dirty="0" smtClean="0">
                <a:latin typeface="Tahoma" pitchFamily="34" charset="0"/>
                <a:ea typeface="Tahoma" pitchFamily="34" charset="0"/>
                <a:cs typeface="Tahoma" pitchFamily="34" charset="0"/>
              </a:rPr>
              <a:t>ALGORITMOS EVOLUTIVOS</a:t>
            </a:r>
          </a:p>
          <a:p>
            <a:pPr marL="0" indent="0">
              <a:lnSpc>
                <a:spcPct val="150000"/>
              </a:lnSpc>
              <a:spcBef>
                <a:spcPts val="0"/>
              </a:spcBef>
              <a:spcAft>
                <a:spcPts val="600"/>
              </a:spcAft>
              <a:buNone/>
            </a:pPr>
            <a:endParaRPr lang="es-MX" sz="1000" dirty="0" smtClean="0">
              <a:latin typeface="Tahoma" pitchFamily="34" charset="0"/>
              <a:ea typeface="Tahoma" pitchFamily="34" charset="0"/>
              <a:cs typeface="Tahoma" pitchFamily="34" charset="0"/>
            </a:endParaRPr>
          </a:p>
          <a:p>
            <a:pPr marL="0" lvl="1" indent="0">
              <a:lnSpc>
                <a:spcPct val="150000"/>
              </a:lnSpc>
              <a:spcBef>
                <a:spcPts val="0"/>
              </a:spcBef>
              <a:spcAft>
                <a:spcPts val="1200"/>
              </a:spcAft>
              <a:buNone/>
            </a:pPr>
            <a:r>
              <a:rPr lang="es-MX" sz="1600" b="1" dirty="0" smtClean="0">
                <a:latin typeface="Tahoma" pitchFamily="34" charset="0"/>
                <a:ea typeface="Tahoma" pitchFamily="34" charset="0"/>
                <a:cs typeface="Tahoma" pitchFamily="34" charset="0"/>
              </a:rPr>
              <a:t>Pasos de un algoritmo evolutivo simple</a:t>
            </a:r>
          </a:p>
          <a:p>
            <a:pPr marL="342900" lvl="1" indent="-342900">
              <a:lnSpc>
                <a:spcPct val="150000"/>
              </a:lnSpc>
              <a:spcBef>
                <a:spcPts val="0"/>
              </a:spcBef>
              <a:spcAft>
                <a:spcPts val="1200"/>
              </a:spcAft>
              <a:buFont typeface="+mj-lt"/>
              <a:buAutoNum type="arabicPeriod"/>
            </a:pPr>
            <a:r>
              <a:rPr lang="es-MX" sz="1600" dirty="0" smtClean="0">
                <a:latin typeface="Tahoma" pitchFamily="34" charset="0"/>
                <a:ea typeface="Tahoma" pitchFamily="34" charset="0"/>
                <a:cs typeface="Tahoma" pitchFamily="34" charset="0"/>
              </a:rPr>
              <a:t>Crear </a:t>
            </a:r>
            <a:r>
              <a:rPr lang="es-MX" sz="1600" dirty="0">
                <a:latin typeface="Tahoma" pitchFamily="34" charset="0"/>
                <a:ea typeface="Tahoma" pitchFamily="34" charset="0"/>
                <a:cs typeface="Tahoma" pitchFamily="34" charset="0"/>
              </a:rPr>
              <a:t>una población inicial de cromosomas P (generación 0).</a:t>
            </a:r>
          </a:p>
          <a:p>
            <a:pPr marL="342900" lvl="1" indent="-342900">
              <a:lnSpc>
                <a:spcPct val="150000"/>
              </a:lnSpc>
              <a:spcBef>
                <a:spcPts val="0"/>
              </a:spcBef>
              <a:spcAft>
                <a:spcPts val="1200"/>
              </a:spcAft>
              <a:buFont typeface="+mj-lt"/>
              <a:buAutoNum type="arabicPeriod"/>
            </a:pPr>
            <a:r>
              <a:rPr lang="es-MX" sz="1600" dirty="0" smtClean="0">
                <a:latin typeface="Tahoma" pitchFamily="34" charset="0"/>
                <a:ea typeface="Tahoma" pitchFamily="34" charset="0"/>
                <a:cs typeface="Tahoma" pitchFamily="34" charset="0"/>
              </a:rPr>
              <a:t>Evaluar </a:t>
            </a:r>
            <a:r>
              <a:rPr lang="es-MX" sz="1600" dirty="0">
                <a:latin typeface="Tahoma" pitchFamily="34" charset="0"/>
                <a:ea typeface="Tahoma" pitchFamily="34" charset="0"/>
                <a:cs typeface="Tahoma" pitchFamily="34" charset="0"/>
              </a:rPr>
              <a:t>el fitness de cada cromosoma.</a:t>
            </a:r>
          </a:p>
          <a:p>
            <a:pPr marL="342900" lvl="1" indent="-342900">
              <a:lnSpc>
                <a:spcPct val="150000"/>
              </a:lnSpc>
              <a:spcBef>
                <a:spcPts val="0"/>
              </a:spcBef>
              <a:spcAft>
                <a:spcPts val="1200"/>
              </a:spcAft>
              <a:buFont typeface="+mj-lt"/>
              <a:buAutoNum type="arabicPeriod"/>
            </a:pPr>
            <a:r>
              <a:rPr lang="es-MX" sz="1600" dirty="0" smtClean="0">
                <a:latin typeface="Tahoma" pitchFamily="34" charset="0"/>
                <a:ea typeface="Tahoma" pitchFamily="34" charset="0"/>
                <a:cs typeface="Tahoma" pitchFamily="34" charset="0"/>
              </a:rPr>
              <a:t>Seleccionar </a:t>
            </a:r>
            <a:r>
              <a:rPr lang="es-MX" sz="1600" dirty="0">
                <a:latin typeface="Tahoma" pitchFamily="34" charset="0"/>
                <a:ea typeface="Tahoma" pitchFamily="34" charset="0"/>
                <a:cs typeface="Tahoma" pitchFamily="34" charset="0"/>
              </a:rPr>
              <a:t>P padres de la población actual a través de la selección proporcional (es decir, la probabilidad de selección es proporcional al fitness).</a:t>
            </a:r>
          </a:p>
          <a:p>
            <a:pPr marL="342900" lvl="1" indent="-342900">
              <a:lnSpc>
                <a:spcPct val="150000"/>
              </a:lnSpc>
              <a:spcBef>
                <a:spcPts val="0"/>
              </a:spcBef>
              <a:spcAft>
                <a:spcPts val="1200"/>
              </a:spcAft>
              <a:buFont typeface="+mj-lt"/>
              <a:buAutoNum type="arabicPeriod"/>
            </a:pPr>
            <a:r>
              <a:rPr lang="es-MX" sz="1600" dirty="0" smtClean="0">
                <a:latin typeface="Tahoma" pitchFamily="34" charset="0"/>
                <a:ea typeface="Tahoma" pitchFamily="34" charset="0"/>
                <a:cs typeface="Tahoma" pitchFamily="34" charset="0"/>
              </a:rPr>
              <a:t>Elegir </a:t>
            </a:r>
            <a:r>
              <a:rPr lang="es-MX" sz="1600" dirty="0">
                <a:latin typeface="Tahoma" pitchFamily="34" charset="0"/>
                <a:ea typeface="Tahoma" pitchFamily="34" charset="0"/>
                <a:cs typeface="Tahoma" pitchFamily="34" charset="0"/>
              </a:rPr>
              <a:t>al azar un par de padres para el apareamiento. Cambiar secuencias de bits con el crossover de un punto para crear dos descendientes</a:t>
            </a:r>
            <a:r>
              <a:rPr lang="es-MX" sz="1600" dirty="0" smtClean="0">
                <a:latin typeface="Tahoma" pitchFamily="34" charset="0"/>
                <a:ea typeface="Tahoma" pitchFamily="34" charset="0"/>
                <a:cs typeface="Tahoma" pitchFamily="34" charset="0"/>
              </a:rPr>
              <a:t>.</a:t>
            </a:r>
          </a:p>
          <a:p>
            <a:pPr marL="342900" lvl="1" indent="-342900">
              <a:lnSpc>
                <a:spcPct val="150000"/>
              </a:lnSpc>
              <a:spcBef>
                <a:spcPts val="0"/>
              </a:spcBef>
              <a:spcAft>
                <a:spcPts val="1200"/>
              </a:spcAft>
              <a:buFont typeface="+mj-lt"/>
              <a:buAutoNum type="arabicPeriod"/>
            </a:pPr>
            <a:r>
              <a:rPr lang="es-MX" sz="1600" dirty="0" smtClean="0">
                <a:latin typeface="Tahoma" pitchFamily="34" charset="0"/>
                <a:ea typeface="Tahoma" pitchFamily="34" charset="0"/>
                <a:cs typeface="Tahoma" pitchFamily="34" charset="0"/>
              </a:rPr>
              <a:t>Procesar </a:t>
            </a:r>
            <a:r>
              <a:rPr lang="es-MX" sz="1600" dirty="0">
                <a:latin typeface="Tahoma" pitchFamily="34" charset="0"/>
                <a:ea typeface="Tahoma" pitchFamily="34" charset="0"/>
                <a:cs typeface="Tahoma" pitchFamily="34" charset="0"/>
              </a:rPr>
              <a:t>cada descendiente por el operador de la mutación, e insertar la descendencia resultante en la nueva población.</a:t>
            </a:r>
          </a:p>
          <a:p>
            <a:pPr marL="342900" lvl="1" indent="-342900">
              <a:lnSpc>
                <a:spcPct val="150000"/>
              </a:lnSpc>
              <a:spcBef>
                <a:spcPts val="0"/>
              </a:spcBef>
              <a:spcAft>
                <a:spcPts val="1200"/>
              </a:spcAft>
              <a:buFont typeface="+mj-lt"/>
              <a:buAutoNum type="arabicPeriod"/>
            </a:pPr>
            <a:r>
              <a:rPr lang="es-MX" sz="1600" dirty="0" smtClean="0">
                <a:latin typeface="Tahoma" pitchFamily="34" charset="0"/>
                <a:ea typeface="Tahoma" pitchFamily="34" charset="0"/>
                <a:cs typeface="Tahoma" pitchFamily="34" charset="0"/>
              </a:rPr>
              <a:t>Repita </a:t>
            </a:r>
            <a:r>
              <a:rPr lang="es-MX" sz="1600" dirty="0">
                <a:latin typeface="Tahoma" pitchFamily="34" charset="0"/>
                <a:ea typeface="Tahoma" pitchFamily="34" charset="0"/>
                <a:cs typeface="Tahoma" pitchFamily="34" charset="0"/>
              </a:rPr>
              <a:t>los pasos 4 y 5 hasta que todos los padres sean seleccionados y apareados (se crean descendientes</a:t>
            </a:r>
            <a:r>
              <a:rPr lang="es-MX" sz="1600" dirty="0" smtClean="0">
                <a:latin typeface="Tahoma" pitchFamily="34" charset="0"/>
                <a:ea typeface="Tahoma" pitchFamily="34" charset="0"/>
                <a:cs typeface="Tahoma" pitchFamily="34" charset="0"/>
              </a:rPr>
              <a:t>).</a:t>
            </a:r>
            <a:endParaRPr lang="es-MX" sz="1600" dirty="0">
              <a:latin typeface="Tahoma" pitchFamily="34" charset="0"/>
              <a:ea typeface="Tahoma" pitchFamily="34" charset="0"/>
              <a:cs typeface="Tahoma" pitchFamily="34" charset="0"/>
            </a:endParaRPr>
          </a:p>
          <a:p>
            <a:pPr marL="342900" lvl="1" indent="-342900">
              <a:lnSpc>
                <a:spcPct val="150000"/>
              </a:lnSpc>
              <a:spcBef>
                <a:spcPts val="0"/>
              </a:spcBef>
              <a:spcAft>
                <a:spcPts val="1200"/>
              </a:spcAft>
              <a:buFont typeface="+mj-lt"/>
              <a:buAutoNum type="arabicPeriod"/>
            </a:pPr>
            <a:endParaRPr lang="es-MX" sz="1600" dirty="0">
              <a:latin typeface="Tahoma" pitchFamily="34" charset="0"/>
              <a:ea typeface="Tahoma" pitchFamily="34" charset="0"/>
              <a:cs typeface="Tahoma" pitchFamily="34" charset="0"/>
            </a:endParaRPr>
          </a:p>
        </p:txBody>
      </p:sp>
      <p:sp>
        <p:nvSpPr>
          <p:cNvPr id="2" name="1 CuadroTexto"/>
          <p:cNvSpPr txBox="1"/>
          <p:nvPr/>
        </p:nvSpPr>
        <p:spPr>
          <a:xfrm>
            <a:off x="683568" y="6597352"/>
            <a:ext cx="3852337" cy="246221"/>
          </a:xfrm>
          <a:prstGeom prst="rect">
            <a:avLst/>
          </a:prstGeom>
          <a:noFill/>
        </p:spPr>
        <p:txBody>
          <a:bodyPr wrap="none" rtlCol="0">
            <a:spAutoFit/>
          </a:bodyPr>
          <a:lstStyle/>
          <a:p>
            <a:r>
              <a:rPr lang="es-MX" sz="1000" dirty="0" smtClean="0"/>
              <a:t>MAESTRÍA EN INGENIERÍA DE LA CADENA DE SUMINISTRO</a:t>
            </a:r>
            <a:endParaRPr lang="es-MX" sz="1000" dirty="0"/>
          </a:p>
        </p:txBody>
      </p:sp>
      <p:sp>
        <p:nvSpPr>
          <p:cNvPr id="5" name="4 CuadroTexto"/>
          <p:cNvSpPr txBox="1"/>
          <p:nvPr/>
        </p:nvSpPr>
        <p:spPr>
          <a:xfrm>
            <a:off x="6660232" y="6597352"/>
            <a:ext cx="1848583" cy="246221"/>
          </a:xfrm>
          <a:prstGeom prst="rect">
            <a:avLst/>
          </a:prstGeom>
          <a:noFill/>
        </p:spPr>
        <p:txBody>
          <a:bodyPr wrap="none" rtlCol="0">
            <a:spAutoFit/>
          </a:bodyPr>
          <a:lstStyle/>
          <a:p>
            <a:r>
              <a:rPr lang="es-MX" sz="1000" dirty="0" smtClean="0"/>
              <a:t>FACULTAD DE INGENIERÍA</a:t>
            </a:r>
            <a:endParaRPr lang="es-MX" sz="1000" dirty="0"/>
          </a:p>
        </p:txBody>
      </p:sp>
    </p:spTree>
    <p:extLst>
      <p:ext uri="{BB962C8B-B14F-4D97-AF65-F5344CB8AC3E}">
        <p14:creationId xmlns:p14="http://schemas.microsoft.com/office/powerpoint/2010/main" val="1741185245"/>
      </p:ext>
    </p:extLst>
  </p:cSld>
  <p:clrMapOvr>
    <a:masterClrMapping/>
  </p:clrMapOvr>
  <p:timing>
    <p:tnLst>
      <p:par>
        <p:cTn id="1" dur="indefinite" restart="never" nodeType="tmRoot"/>
      </p:par>
    </p:tnLst>
  </p:timing>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contenido 2"/>
          <p:cNvSpPr>
            <a:spLocks noGrp="1"/>
          </p:cNvSpPr>
          <p:nvPr>
            <p:ph idx="1"/>
          </p:nvPr>
        </p:nvSpPr>
        <p:spPr>
          <a:xfrm>
            <a:off x="683568" y="692696"/>
            <a:ext cx="7992888" cy="5501319"/>
          </a:xfrm>
        </p:spPr>
        <p:txBody>
          <a:bodyPr>
            <a:noAutofit/>
          </a:bodyPr>
          <a:lstStyle/>
          <a:p>
            <a:pPr marL="0" indent="0" algn="ctr">
              <a:lnSpc>
                <a:spcPct val="140000"/>
              </a:lnSpc>
              <a:buNone/>
            </a:pPr>
            <a:r>
              <a:rPr lang="es-MX" sz="1800" b="1" dirty="0" smtClean="0">
                <a:latin typeface="Tahoma" pitchFamily="34" charset="0"/>
                <a:ea typeface="Tahoma" pitchFamily="34" charset="0"/>
                <a:cs typeface="Tahoma" pitchFamily="34" charset="0"/>
              </a:rPr>
              <a:t>ALGORITMOS EVOLUTIVOS</a:t>
            </a:r>
          </a:p>
          <a:p>
            <a:pPr marL="0" indent="0">
              <a:lnSpc>
                <a:spcPct val="150000"/>
              </a:lnSpc>
              <a:spcBef>
                <a:spcPts val="0"/>
              </a:spcBef>
              <a:spcAft>
                <a:spcPts val="600"/>
              </a:spcAft>
              <a:buNone/>
            </a:pPr>
            <a:endParaRPr lang="es-MX" sz="1000" dirty="0" smtClean="0">
              <a:latin typeface="Tahoma" pitchFamily="34" charset="0"/>
              <a:ea typeface="Tahoma" pitchFamily="34" charset="0"/>
              <a:cs typeface="Tahoma" pitchFamily="34" charset="0"/>
            </a:endParaRPr>
          </a:p>
          <a:p>
            <a:pPr marL="0" lvl="1" indent="0">
              <a:lnSpc>
                <a:spcPct val="150000"/>
              </a:lnSpc>
              <a:spcBef>
                <a:spcPts val="0"/>
              </a:spcBef>
              <a:spcAft>
                <a:spcPts val="1200"/>
              </a:spcAft>
              <a:buNone/>
            </a:pPr>
            <a:r>
              <a:rPr lang="es-MX" sz="1600" b="1" dirty="0" smtClean="0">
                <a:latin typeface="Tahoma" pitchFamily="34" charset="0"/>
                <a:ea typeface="Tahoma" pitchFamily="34" charset="0"/>
                <a:cs typeface="Tahoma" pitchFamily="34" charset="0"/>
              </a:rPr>
              <a:t>Pasos de un algoritmo evolutivo simple (cont.)</a:t>
            </a:r>
          </a:p>
          <a:p>
            <a:pPr marL="342900" lvl="1" indent="-342900">
              <a:lnSpc>
                <a:spcPct val="150000"/>
              </a:lnSpc>
              <a:spcBef>
                <a:spcPts val="0"/>
              </a:spcBef>
              <a:spcAft>
                <a:spcPts val="1200"/>
              </a:spcAft>
              <a:buFont typeface="+mj-lt"/>
              <a:buAutoNum type="arabicPeriod" startAt="7"/>
            </a:pPr>
            <a:r>
              <a:rPr lang="es-MX" sz="1600" dirty="0" smtClean="0">
                <a:latin typeface="Tahoma" pitchFamily="34" charset="0"/>
                <a:ea typeface="Tahoma" pitchFamily="34" charset="0"/>
                <a:cs typeface="Tahoma" pitchFamily="34" charset="0"/>
              </a:rPr>
              <a:t>Reemplazar </a:t>
            </a:r>
            <a:r>
              <a:rPr lang="es-MX" sz="1600" dirty="0">
                <a:latin typeface="Tahoma" pitchFamily="34" charset="0"/>
                <a:ea typeface="Tahoma" pitchFamily="34" charset="0"/>
                <a:cs typeface="Tahoma" pitchFamily="34" charset="0"/>
              </a:rPr>
              <a:t>la población antigua de cromosomas por la nueva.</a:t>
            </a:r>
          </a:p>
          <a:p>
            <a:pPr marL="342900" lvl="1" indent="-342900">
              <a:lnSpc>
                <a:spcPct val="150000"/>
              </a:lnSpc>
              <a:spcBef>
                <a:spcPts val="0"/>
              </a:spcBef>
              <a:spcAft>
                <a:spcPts val="1200"/>
              </a:spcAft>
              <a:buFont typeface="+mj-lt"/>
              <a:buAutoNum type="arabicPeriod" startAt="7"/>
            </a:pPr>
            <a:r>
              <a:rPr lang="es-MX" sz="1600" dirty="0" smtClean="0">
                <a:latin typeface="Tahoma" pitchFamily="34" charset="0"/>
                <a:ea typeface="Tahoma" pitchFamily="34" charset="0"/>
                <a:cs typeface="Tahoma" pitchFamily="34" charset="0"/>
              </a:rPr>
              <a:t>Evaluar </a:t>
            </a:r>
            <a:r>
              <a:rPr lang="es-MX" sz="1600" dirty="0">
                <a:latin typeface="Tahoma" pitchFamily="34" charset="0"/>
                <a:ea typeface="Tahoma" pitchFamily="34" charset="0"/>
                <a:cs typeface="Tahoma" pitchFamily="34" charset="0"/>
              </a:rPr>
              <a:t>el fitness de cada cromosoma en la nueva población.</a:t>
            </a:r>
          </a:p>
          <a:p>
            <a:pPr marL="342900" lvl="1" indent="-342900">
              <a:lnSpc>
                <a:spcPct val="150000"/>
              </a:lnSpc>
              <a:spcBef>
                <a:spcPts val="0"/>
              </a:spcBef>
              <a:spcAft>
                <a:spcPts val="1200"/>
              </a:spcAft>
              <a:buFont typeface="+mj-lt"/>
              <a:buAutoNum type="arabicPeriod" startAt="7"/>
            </a:pPr>
            <a:r>
              <a:rPr lang="es-MX" sz="1600" dirty="0" smtClean="0">
                <a:latin typeface="Tahoma" pitchFamily="34" charset="0"/>
                <a:ea typeface="Tahoma" pitchFamily="34" charset="0"/>
                <a:cs typeface="Tahoma" pitchFamily="34" charset="0"/>
              </a:rPr>
              <a:t>Regresar </a:t>
            </a:r>
            <a:r>
              <a:rPr lang="es-MX" sz="1600" dirty="0">
                <a:latin typeface="Tahoma" pitchFamily="34" charset="0"/>
                <a:ea typeface="Tahoma" pitchFamily="34" charset="0"/>
                <a:cs typeface="Tahoma" pitchFamily="34" charset="0"/>
              </a:rPr>
              <a:t>al paso 3 si el número de generaciones es menor que un límite superior. De lo contrario, el resultado final es el mejor cromosoma creado durante la búsqueda</a:t>
            </a:r>
            <a:r>
              <a:rPr lang="es-MX" sz="1600" dirty="0" smtClean="0">
                <a:latin typeface="Tahoma" pitchFamily="34" charset="0"/>
                <a:ea typeface="Tahoma" pitchFamily="34" charset="0"/>
                <a:cs typeface="Tahoma" pitchFamily="34" charset="0"/>
              </a:rPr>
              <a:t>.</a:t>
            </a:r>
            <a:endParaRPr lang="es-MX" sz="1600" dirty="0">
              <a:latin typeface="Tahoma" pitchFamily="34" charset="0"/>
              <a:ea typeface="Tahoma" pitchFamily="34" charset="0"/>
              <a:cs typeface="Tahoma" pitchFamily="34" charset="0"/>
            </a:endParaRPr>
          </a:p>
          <a:p>
            <a:pPr marL="342900" lvl="1" indent="-342900">
              <a:lnSpc>
                <a:spcPct val="150000"/>
              </a:lnSpc>
              <a:spcBef>
                <a:spcPts val="0"/>
              </a:spcBef>
              <a:spcAft>
                <a:spcPts val="1200"/>
              </a:spcAft>
              <a:buFont typeface="+mj-lt"/>
              <a:buAutoNum type="arabicPeriod" startAt="7"/>
            </a:pPr>
            <a:endParaRPr lang="es-MX" sz="1600" dirty="0">
              <a:latin typeface="Tahoma" pitchFamily="34" charset="0"/>
              <a:ea typeface="Tahoma" pitchFamily="34" charset="0"/>
              <a:cs typeface="Tahoma" pitchFamily="34" charset="0"/>
            </a:endParaRPr>
          </a:p>
          <a:p>
            <a:pPr marL="342900" lvl="1" indent="-342900">
              <a:lnSpc>
                <a:spcPct val="150000"/>
              </a:lnSpc>
              <a:spcBef>
                <a:spcPts val="0"/>
              </a:spcBef>
              <a:spcAft>
                <a:spcPts val="1200"/>
              </a:spcAft>
              <a:buFont typeface="+mj-lt"/>
              <a:buAutoNum type="arabicPeriod" startAt="7"/>
            </a:pPr>
            <a:endParaRPr lang="es-MX" sz="1600" dirty="0">
              <a:latin typeface="Tahoma" pitchFamily="34" charset="0"/>
              <a:ea typeface="Tahoma" pitchFamily="34" charset="0"/>
              <a:cs typeface="Tahoma" pitchFamily="34" charset="0"/>
            </a:endParaRPr>
          </a:p>
        </p:txBody>
      </p:sp>
      <p:sp>
        <p:nvSpPr>
          <p:cNvPr id="2" name="1 CuadroTexto"/>
          <p:cNvSpPr txBox="1"/>
          <p:nvPr/>
        </p:nvSpPr>
        <p:spPr>
          <a:xfrm>
            <a:off x="683568" y="6597352"/>
            <a:ext cx="3852337" cy="246221"/>
          </a:xfrm>
          <a:prstGeom prst="rect">
            <a:avLst/>
          </a:prstGeom>
          <a:noFill/>
        </p:spPr>
        <p:txBody>
          <a:bodyPr wrap="none" rtlCol="0">
            <a:spAutoFit/>
          </a:bodyPr>
          <a:lstStyle/>
          <a:p>
            <a:r>
              <a:rPr lang="es-MX" sz="1000" dirty="0" smtClean="0"/>
              <a:t>MAESTRÍA EN INGENIERÍA DE LA CADENA DE SUMINISTRO</a:t>
            </a:r>
            <a:endParaRPr lang="es-MX" sz="1000" dirty="0"/>
          </a:p>
        </p:txBody>
      </p:sp>
      <p:sp>
        <p:nvSpPr>
          <p:cNvPr id="5" name="4 CuadroTexto"/>
          <p:cNvSpPr txBox="1"/>
          <p:nvPr/>
        </p:nvSpPr>
        <p:spPr>
          <a:xfrm>
            <a:off x="6660232" y="6597352"/>
            <a:ext cx="1848583" cy="246221"/>
          </a:xfrm>
          <a:prstGeom prst="rect">
            <a:avLst/>
          </a:prstGeom>
          <a:noFill/>
        </p:spPr>
        <p:txBody>
          <a:bodyPr wrap="none" rtlCol="0">
            <a:spAutoFit/>
          </a:bodyPr>
          <a:lstStyle/>
          <a:p>
            <a:r>
              <a:rPr lang="es-MX" sz="1000" dirty="0" smtClean="0"/>
              <a:t>FACULTAD DE INGENIERÍA</a:t>
            </a:r>
            <a:endParaRPr lang="es-MX" sz="1000" dirty="0"/>
          </a:p>
        </p:txBody>
      </p:sp>
    </p:spTree>
    <p:extLst>
      <p:ext uri="{BB962C8B-B14F-4D97-AF65-F5344CB8AC3E}">
        <p14:creationId xmlns:p14="http://schemas.microsoft.com/office/powerpoint/2010/main" val="1058048190"/>
      </p:ext>
    </p:extLst>
  </p:cSld>
  <p:clrMapOvr>
    <a:masterClrMapping/>
  </p:clrMapOvr>
  <p:timing>
    <p:tnLst>
      <p:par>
        <p:cTn id="1" dur="indefinite" restart="never" nodeType="tmRoot"/>
      </p:par>
    </p:tnLst>
  </p:timing>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contenido 2"/>
          <p:cNvSpPr>
            <a:spLocks noGrp="1"/>
          </p:cNvSpPr>
          <p:nvPr>
            <p:ph idx="1"/>
          </p:nvPr>
        </p:nvSpPr>
        <p:spPr>
          <a:xfrm>
            <a:off x="683568" y="692696"/>
            <a:ext cx="7992888" cy="5501319"/>
          </a:xfrm>
        </p:spPr>
        <p:txBody>
          <a:bodyPr>
            <a:noAutofit/>
          </a:bodyPr>
          <a:lstStyle/>
          <a:p>
            <a:pPr marL="0" indent="0" algn="ctr">
              <a:lnSpc>
                <a:spcPct val="140000"/>
              </a:lnSpc>
              <a:buNone/>
            </a:pPr>
            <a:r>
              <a:rPr lang="es-MX" sz="1800" b="1" dirty="0" smtClean="0">
                <a:latin typeface="Tahoma" pitchFamily="34" charset="0"/>
                <a:ea typeface="Tahoma" pitchFamily="34" charset="0"/>
                <a:cs typeface="Tahoma" pitchFamily="34" charset="0"/>
              </a:rPr>
              <a:t>ALGORITMOS EVOLUTIVOS</a:t>
            </a:r>
          </a:p>
          <a:p>
            <a:pPr marL="0" indent="0">
              <a:lnSpc>
                <a:spcPct val="150000"/>
              </a:lnSpc>
              <a:spcBef>
                <a:spcPts val="0"/>
              </a:spcBef>
              <a:spcAft>
                <a:spcPts val="600"/>
              </a:spcAft>
              <a:buNone/>
            </a:pPr>
            <a:endParaRPr lang="es-MX" sz="1000" dirty="0" smtClean="0">
              <a:latin typeface="Tahoma" pitchFamily="34" charset="0"/>
              <a:ea typeface="Tahoma" pitchFamily="34" charset="0"/>
              <a:cs typeface="Tahoma" pitchFamily="34" charset="0"/>
            </a:endParaRPr>
          </a:p>
          <a:p>
            <a:pPr marL="0" lvl="1" indent="0">
              <a:lnSpc>
                <a:spcPct val="150000"/>
              </a:lnSpc>
              <a:spcBef>
                <a:spcPts val="0"/>
              </a:spcBef>
              <a:spcAft>
                <a:spcPts val="1200"/>
              </a:spcAft>
              <a:buNone/>
            </a:pPr>
            <a:r>
              <a:rPr lang="es-MX" sz="1600" b="1" dirty="0" smtClean="0">
                <a:latin typeface="Tahoma" pitchFamily="34" charset="0"/>
                <a:ea typeface="Tahoma" pitchFamily="34" charset="0"/>
                <a:cs typeface="Tahoma" pitchFamily="34" charset="0"/>
              </a:rPr>
              <a:t>Terminología básica</a:t>
            </a:r>
          </a:p>
          <a:p>
            <a:pPr marL="0" lvl="1" indent="0">
              <a:lnSpc>
                <a:spcPct val="150000"/>
              </a:lnSpc>
              <a:spcBef>
                <a:spcPts val="0"/>
              </a:spcBef>
              <a:spcAft>
                <a:spcPts val="1200"/>
              </a:spcAft>
              <a:buNone/>
            </a:pPr>
            <a:r>
              <a:rPr lang="es-MX" sz="1600" b="1" dirty="0" smtClean="0">
                <a:latin typeface="Tahoma" pitchFamily="34" charset="0"/>
                <a:ea typeface="Tahoma" pitchFamily="34" charset="0"/>
                <a:cs typeface="Tahoma" pitchFamily="34" charset="0"/>
              </a:rPr>
              <a:t>Cromosoma. </a:t>
            </a:r>
            <a:r>
              <a:rPr lang="es-MX" sz="1600" dirty="0" smtClean="0">
                <a:latin typeface="Tahoma" pitchFamily="34" charset="0"/>
                <a:ea typeface="Tahoma" pitchFamily="34" charset="0"/>
                <a:cs typeface="Tahoma" pitchFamily="34" charset="0"/>
              </a:rPr>
              <a:t>Contiene </a:t>
            </a:r>
            <a:r>
              <a:rPr lang="es-MX" sz="1600" dirty="0">
                <a:latin typeface="Tahoma" pitchFamily="34" charset="0"/>
                <a:ea typeface="Tahoma" pitchFamily="34" charset="0"/>
                <a:cs typeface="Tahoma" pitchFamily="34" charset="0"/>
              </a:rPr>
              <a:t>información de la solución que </a:t>
            </a:r>
            <a:r>
              <a:rPr lang="es-MX" sz="1600" dirty="0" smtClean="0">
                <a:latin typeface="Tahoma" pitchFamily="34" charset="0"/>
                <a:ea typeface="Tahoma" pitchFamily="34" charset="0"/>
                <a:cs typeface="Tahoma" pitchFamily="34" charset="0"/>
              </a:rPr>
              <a:t>representan el problema.</a:t>
            </a:r>
            <a:endParaRPr lang="es-MX" sz="1600" dirty="0">
              <a:latin typeface="Tahoma" pitchFamily="34" charset="0"/>
              <a:ea typeface="Tahoma" pitchFamily="34" charset="0"/>
              <a:cs typeface="Tahoma" pitchFamily="34" charset="0"/>
            </a:endParaRPr>
          </a:p>
          <a:p>
            <a:pPr marL="0" lvl="1" indent="0">
              <a:lnSpc>
                <a:spcPct val="150000"/>
              </a:lnSpc>
              <a:spcBef>
                <a:spcPts val="0"/>
              </a:spcBef>
              <a:spcAft>
                <a:spcPts val="1200"/>
              </a:spcAft>
              <a:buNone/>
            </a:pPr>
            <a:r>
              <a:rPr lang="es-MX" sz="1600" b="1" dirty="0">
                <a:latin typeface="Tahoma" pitchFamily="34" charset="0"/>
                <a:ea typeface="Tahoma" pitchFamily="34" charset="0"/>
                <a:cs typeface="Tahoma" pitchFamily="34" charset="0"/>
              </a:rPr>
              <a:t>Probabilidad de </a:t>
            </a:r>
            <a:r>
              <a:rPr lang="es-MX" sz="1600" b="1" dirty="0" smtClean="0">
                <a:latin typeface="Tahoma" pitchFamily="34" charset="0"/>
                <a:ea typeface="Tahoma" pitchFamily="34" charset="0"/>
                <a:cs typeface="Tahoma" pitchFamily="34" charset="0"/>
              </a:rPr>
              <a:t>selección</a:t>
            </a:r>
            <a:r>
              <a:rPr lang="es-MX" sz="1600" dirty="0" smtClean="0">
                <a:latin typeface="Tahoma" pitchFamily="34" charset="0"/>
                <a:ea typeface="Tahoma" pitchFamily="34" charset="0"/>
                <a:cs typeface="Tahoma" pitchFamily="34" charset="0"/>
              </a:rPr>
              <a:t>. También </a:t>
            </a:r>
            <a:r>
              <a:rPr lang="es-MX" sz="1600" dirty="0">
                <a:latin typeface="Tahoma" pitchFamily="34" charset="0"/>
                <a:ea typeface="Tahoma" pitchFamily="34" charset="0"/>
                <a:cs typeface="Tahoma" pitchFamily="34" charset="0"/>
              </a:rPr>
              <a:t>conocida “Función Objetivo”, es la función de evaluación de cada cromosoma.</a:t>
            </a:r>
          </a:p>
          <a:p>
            <a:pPr marL="0" lvl="1" indent="0">
              <a:lnSpc>
                <a:spcPct val="150000"/>
              </a:lnSpc>
              <a:spcBef>
                <a:spcPts val="0"/>
              </a:spcBef>
              <a:spcAft>
                <a:spcPts val="1200"/>
              </a:spcAft>
              <a:buNone/>
            </a:pPr>
            <a:r>
              <a:rPr lang="es-MX" sz="1600" b="1" dirty="0" smtClean="0">
                <a:latin typeface="Tahoma" pitchFamily="34" charset="0"/>
                <a:ea typeface="Tahoma" pitchFamily="34" charset="0"/>
                <a:cs typeface="Tahoma" pitchFamily="34" charset="0"/>
              </a:rPr>
              <a:t>Fitness.</a:t>
            </a:r>
            <a:r>
              <a:rPr lang="es-MX" sz="1600" dirty="0" smtClean="0">
                <a:latin typeface="Tahoma" pitchFamily="34" charset="0"/>
                <a:ea typeface="Tahoma" pitchFamily="34" charset="0"/>
                <a:cs typeface="Tahoma" pitchFamily="34" charset="0"/>
              </a:rPr>
              <a:t> Oportunidad </a:t>
            </a:r>
            <a:r>
              <a:rPr lang="es-MX" sz="1600" dirty="0">
                <a:latin typeface="Tahoma" pitchFamily="34" charset="0"/>
                <a:ea typeface="Tahoma" pitchFamily="34" charset="0"/>
                <a:cs typeface="Tahoma" pitchFamily="34" charset="0"/>
              </a:rPr>
              <a:t>de reproducción que tiene cada individuo con respecto a toda la población.</a:t>
            </a:r>
          </a:p>
          <a:p>
            <a:pPr marL="0" lvl="1" indent="0">
              <a:lnSpc>
                <a:spcPct val="150000"/>
              </a:lnSpc>
              <a:spcBef>
                <a:spcPts val="0"/>
              </a:spcBef>
              <a:spcAft>
                <a:spcPts val="1200"/>
              </a:spcAft>
              <a:buNone/>
            </a:pPr>
            <a:r>
              <a:rPr lang="es-MX" sz="1600" b="1" dirty="0" smtClean="0">
                <a:latin typeface="Tahoma" pitchFamily="34" charset="0"/>
                <a:ea typeface="Tahoma" pitchFamily="34" charset="0"/>
                <a:cs typeface="Tahoma" pitchFamily="34" charset="0"/>
              </a:rPr>
              <a:t>Cruzamiento.</a:t>
            </a:r>
            <a:r>
              <a:rPr lang="es-MX" sz="1600" dirty="0" smtClean="0">
                <a:latin typeface="Tahoma" pitchFamily="34" charset="0"/>
                <a:ea typeface="Tahoma" pitchFamily="34" charset="0"/>
                <a:cs typeface="Tahoma" pitchFamily="34" charset="0"/>
              </a:rPr>
              <a:t> </a:t>
            </a:r>
            <a:r>
              <a:rPr lang="es-MX" sz="1600" dirty="0">
                <a:latin typeface="Tahoma" pitchFamily="34" charset="0"/>
                <a:ea typeface="Tahoma" pitchFamily="34" charset="0"/>
                <a:cs typeface="Tahoma" pitchFamily="34" charset="0"/>
              </a:rPr>
              <a:t>Escoger aleatoriamente algún o varios puntos de cruce, y copiar la información de un cromosoma hacia otro a partir del punto generado.</a:t>
            </a:r>
          </a:p>
          <a:p>
            <a:pPr marL="0" lvl="1" indent="0">
              <a:lnSpc>
                <a:spcPct val="150000"/>
              </a:lnSpc>
              <a:spcBef>
                <a:spcPts val="0"/>
              </a:spcBef>
              <a:spcAft>
                <a:spcPts val="1200"/>
              </a:spcAft>
              <a:buNone/>
            </a:pPr>
            <a:r>
              <a:rPr lang="es-MX" sz="1600" b="1" dirty="0" smtClean="0">
                <a:latin typeface="Tahoma" pitchFamily="34" charset="0"/>
                <a:ea typeface="Tahoma" pitchFamily="34" charset="0"/>
                <a:cs typeface="Tahoma" pitchFamily="34" charset="0"/>
              </a:rPr>
              <a:t>Mutación.</a:t>
            </a:r>
            <a:r>
              <a:rPr lang="es-MX" sz="1600" dirty="0" smtClean="0">
                <a:latin typeface="Tahoma" pitchFamily="34" charset="0"/>
                <a:ea typeface="Tahoma" pitchFamily="34" charset="0"/>
                <a:cs typeface="Tahoma" pitchFamily="34" charset="0"/>
              </a:rPr>
              <a:t> Cambio aleatorio de una parte de un cromosoma de </a:t>
            </a:r>
            <a:r>
              <a:rPr lang="es-MX" sz="1600" dirty="0">
                <a:latin typeface="Tahoma" pitchFamily="34" charset="0"/>
                <a:ea typeface="Tahoma" pitchFamily="34" charset="0"/>
                <a:cs typeface="Tahoma" pitchFamily="34" charset="0"/>
              </a:rPr>
              <a:t>la descendencia, según una </a:t>
            </a:r>
            <a:r>
              <a:rPr lang="es-MX" sz="1600" dirty="0" smtClean="0">
                <a:latin typeface="Tahoma" pitchFamily="34" charset="0"/>
                <a:ea typeface="Tahoma" pitchFamily="34" charset="0"/>
                <a:cs typeface="Tahoma" pitchFamily="34" charset="0"/>
              </a:rPr>
              <a:t>probabilidad dada.</a:t>
            </a:r>
            <a:endParaRPr lang="es-MX" sz="1600" dirty="0">
              <a:latin typeface="Tahoma" pitchFamily="34" charset="0"/>
              <a:ea typeface="Tahoma" pitchFamily="34" charset="0"/>
              <a:cs typeface="Tahoma" pitchFamily="34" charset="0"/>
            </a:endParaRPr>
          </a:p>
        </p:txBody>
      </p:sp>
      <p:sp>
        <p:nvSpPr>
          <p:cNvPr id="2" name="1 CuadroTexto"/>
          <p:cNvSpPr txBox="1"/>
          <p:nvPr/>
        </p:nvSpPr>
        <p:spPr>
          <a:xfrm>
            <a:off x="683568" y="6597352"/>
            <a:ext cx="3852337" cy="246221"/>
          </a:xfrm>
          <a:prstGeom prst="rect">
            <a:avLst/>
          </a:prstGeom>
          <a:noFill/>
        </p:spPr>
        <p:txBody>
          <a:bodyPr wrap="none" rtlCol="0">
            <a:spAutoFit/>
          </a:bodyPr>
          <a:lstStyle/>
          <a:p>
            <a:r>
              <a:rPr lang="es-MX" sz="1000" dirty="0" smtClean="0"/>
              <a:t>MAESTRÍA EN INGENIERÍA DE LA CADENA DE SUMINISTRO</a:t>
            </a:r>
            <a:endParaRPr lang="es-MX" sz="1000" dirty="0"/>
          </a:p>
        </p:txBody>
      </p:sp>
      <p:sp>
        <p:nvSpPr>
          <p:cNvPr id="5" name="4 CuadroTexto"/>
          <p:cNvSpPr txBox="1"/>
          <p:nvPr/>
        </p:nvSpPr>
        <p:spPr>
          <a:xfrm>
            <a:off x="6660232" y="6597352"/>
            <a:ext cx="1848583" cy="246221"/>
          </a:xfrm>
          <a:prstGeom prst="rect">
            <a:avLst/>
          </a:prstGeom>
          <a:noFill/>
        </p:spPr>
        <p:txBody>
          <a:bodyPr wrap="none" rtlCol="0">
            <a:spAutoFit/>
          </a:bodyPr>
          <a:lstStyle/>
          <a:p>
            <a:r>
              <a:rPr lang="es-MX" sz="1000" dirty="0" smtClean="0"/>
              <a:t>FACULTAD DE INGENIERÍA</a:t>
            </a:r>
            <a:endParaRPr lang="es-MX" sz="1000" dirty="0"/>
          </a:p>
        </p:txBody>
      </p:sp>
    </p:spTree>
    <p:extLst>
      <p:ext uri="{BB962C8B-B14F-4D97-AF65-F5344CB8AC3E}">
        <p14:creationId xmlns:p14="http://schemas.microsoft.com/office/powerpoint/2010/main" val="2061088756"/>
      </p:ext>
    </p:extLst>
  </p:cSld>
  <p:clrMapOvr>
    <a:masterClrMapping/>
  </p:clrMapOvr>
  <p:timing>
    <p:tnLst>
      <p:par>
        <p:cTn id="1" dur="indefinite" restart="never" nodeType="tmRoot"/>
      </p:par>
    </p:tnLst>
  </p:timing>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contenido 2"/>
          <p:cNvSpPr>
            <a:spLocks noGrp="1"/>
          </p:cNvSpPr>
          <p:nvPr>
            <p:ph idx="1"/>
          </p:nvPr>
        </p:nvSpPr>
        <p:spPr>
          <a:xfrm>
            <a:off x="683568" y="692696"/>
            <a:ext cx="7992888" cy="5501319"/>
          </a:xfrm>
        </p:spPr>
        <p:txBody>
          <a:bodyPr>
            <a:noAutofit/>
          </a:bodyPr>
          <a:lstStyle/>
          <a:p>
            <a:pPr marL="0" indent="0" algn="ctr">
              <a:lnSpc>
                <a:spcPct val="140000"/>
              </a:lnSpc>
              <a:buNone/>
            </a:pPr>
            <a:r>
              <a:rPr lang="es-MX" sz="1800" b="1" dirty="0" smtClean="0">
                <a:latin typeface="Tahoma" pitchFamily="34" charset="0"/>
                <a:ea typeface="Tahoma" pitchFamily="34" charset="0"/>
                <a:cs typeface="Tahoma" pitchFamily="34" charset="0"/>
              </a:rPr>
              <a:t>ALGORITMOS EVOLUTIVOS</a:t>
            </a:r>
          </a:p>
          <a:p>
            <a:pPr marL="0" indent="0">
              <a:lnSpc>
                <a:spcPct val="150000"/>
              </a:lnSpc>
              <a:spcBef>
                <a:spcPts val="0"/>
              </a:spcBef>
              <a:spcAft>
                <a:spcPts val="600"/>
              </a:spcAft>
              <a:buNone/>
            </a:pPr>
            <a:endParaRPr lang="es-MX" sz="1000" dirty="0" smtClean="0">
              <a:latin typeface="Tahoma" pitchFamily="34" charset="0"/>
              <a:ea typeface="Tahoma" pitchFamily="34" charset="0"/>
              <a:cs typeface="Tahoma" pitchFamily="34" charset="0"/>
            </a:endParaRPr>
          </a:p>
          <a:p>
            <a:pPr marL="0" lvl="1" indent="0">
              <a:lnSpc>
                <a:spcPct val="150000"/>
              </a:lnSpc>
              <a:spcBef>
                <a:spcPts val="0"/>
              </a:spcBef>
              <a:spcAft>
                <a:spcPts val="1200"/>
              </a:spcAft>
              <a:buNone/>
            </a:pPr>
            <a:r>
              <a:rPr lang="es-MX" sz="1600" b="1" dirty="0" smtClean="0">
                <a:latin typeface="Tahoma" pitchFamily="34" charset="0"/>
                <a:ea typeface="Tahoma" pitchFamily="34" charset="0"/>
                <a:cs typeface="Tahoma" pitchFamily="34" charset="0"/>
              </a:rPr>
              <a:t>Definición del cromosoma</a:t>
            </a:r>
          </a:p>
          <a:p>
            <a:pPr marL="0" lvl="1" indent="0">
              <a:lnSpc>
                <a:spcPct val="150000"/>
              </a:lnSpc>
              <a:spcBef>
                <a:spcPts val="0"/>
              </a:spcBef>
              <a:spcAft>
                <a:spcPts val="1200"/>
              </a:spcAft>
              <a:buNone/>
            </a:pPr>
            <a:r>
              <a:rPr lang="es-MX" sz="1600" dirty="0" smtClean="0">
                <a:latin typeface="Tahoma" pitchFamily="34" charset="0"/>
                <a:ea typeface="Tahoma" pitchFamily="34" charset="0"/>
                <a:cs typeface="Tahoma" pitchFamily="34" charset="0"/>
              </a:rPr>
              <a:t>Cada </a:t>
            </a:r>
            <a:r>
              <a:rPr lang="es-MX" sz="1600" dirty="0">
                <a:latin typeface="Tahoma" pitchFamily="34" charset="0"/>
                <a:ea typeface="Tahoma" pitchFamily="34" charset="0"/>
                <a:cs typeface="Tahoma" pitchFamily="34" charset="0"/>
              </a:rPr>
              <a:t>cromosoma codifica una solución al problema (es decir, </a:t>
            </a:r>
            <a:r>
              <a:rPr lang="es-MX" sz="1600" dirty="0" smtClean="0">
                <a:latin typeface="Tahoma" pitchFamily="34" charset="0"/>
                <a:ea typeface="Tahoma" pitchFamily="34" charset="0"/>
                <a:cs typeface="Tahoma" pitchFamily="34" charset="0"/>
              </a:rPr>
              <a:t>para el problema del TSP, representa un </a:t>
            </a:r>
            <a:r>
              <a:rPr lang="es-MX" sz="1600" dirty="0">
                <a:latin typeface="Tahoma" pitchFamily="34" charset="0"/>
                <a:ea typeface="Tahoma" pitchFamily="34" charset="0"/>
                <a:cs typeface="Tahoma" pitchFamily="34" charset="0"/>
              </a:rPr>
              <a:t>recorrido). </a:t>
            </a:r>
            <a:endParaRPr lang="es-MX" sz="1600" dirty="0" smtClean="0">
              <a:latin typeface="Tahoma" pitchFamily="34" charset="0"/>
              <a:ea typeface="Tahoma" pitchFamily="34" charset="0"/>
              <a:cs typeface="Tahoma" pitchFamily="34" charset="0"/>
            </a:endParaRPr>
          </a:p>
          <a:p>
            <a:pPr marL="0" lvl="1" indent="0">
              <a:lnSpc>
                <a:spcPct val="150000"/>
              </a:lnSpc>
              <a:spcBef>
                <a:spcPts val="0"/>
              </a:spcBef>
              <a:spcAft>
                <a:spcPts val="1200"/>
              </a:spcAft>
              <a:buNone/>
            </a:pPr>
            <a:r>
              <a:rPr lang="es-MX" sz="1600" dirty="0" smtClean="0">
                <a:latin typeface="Tahoma" pitchFamily="34" charset="0"/>
                <a:ea typeface="Tahoma" pitchFamily="34" charset="0"/>
                <a:cs typeface="Tahoma" pitchFamily="34" charset="0"/>
              </a:rPr>
              <a:t>El </a:t>
            </a:r>
            <a:r>
              <a:rPr lang="es-MX" sz="1600" dirty="0">
                <a:latin typeface="Tahoma" pitchFamily="34" charset="0"/>
                <a:ea typeface="Tahoma" pitchFamily="34" charset="0"/>
                <a:cs typeface="Tahoma" pitchFamily="34" charset="0"/>
              </a:rPr>
              <a:t>fitness del cromosoma está relacionada con la duración del recorrido, que a su vez depende del orden de las ciudades. </a:t>
            </a:r>
          </a:p>
          <a:p>
            <a:pPr marL="0" lvl="1" indent="0">
              <a:lnSpc>
                <a:spcPct val="150000"/>
              </a:lnSpc>
              <a:spcBef>
                <a:spcPts val="0"/>
              </a:spcBef>
              <a:spcAft>
                <a:spcPts val="1200"/>
              </a:spcAft>
              <a:buNone/>
            </a:pPr>
            <a:r>
              <a:rPr lang="es-MX" sz="1600" dirty="0">
                <a:latin typeface="Tahoma" pitchFamily="34" charset="0"/>
                <a:ea typeface="Tahoma" pitchFamily="34" charset="0"/>
                <a:cs typeface="Tahoma" pitchFamily="34" charset="0"/>
              </a:rPr>
              <a:t>Puesto que el TSP es un problema de minimización, las longitudes del recorrido deben ser transformadas de modo que los valores de alto fitness estén asociados con recorridos cortos, y viceversa</a:t>
            </a:r>
            <a:r>
              <a:rPr lang="es-MX" sz="1600" dirty="0" smtClean="0">
                <a:latin typeface="Tahoma" pitchFamily="34" charset="0"/>
                <a:ea typeface="Tahoma" pitchFamily="34" charset="0"/>
                <a:cs typeface="Tahoma" pitchFamily="34" charset="0"/>
              </a:rPr>
              <a:t>. </a:t>
            </a:r>
          </a:p>
          <a:p>
            <a:pPr marL="0" lvl="1" indent="0">
              <a:lnSpc>
                <a:spcPct val="150000"/>
              </a:lnSpc>
              <a:spcBef>
                <a:spcPts val="0"/>
              </a:spcBef>
              <a:spcAft>
                <a:spcPts val="1200"/>
              </a:spcAft>
              <a:buNone/>
            </a:pPr>
            <a:r>
              <a:rPr lang="es-MX" sz="1600" dirty="0">
                <a:latin typeface="Tahoma" pitchFamily="34" charset="0"/>
                <a:ea typeface="Tahoma" pitchFamily="34" charset="0"/>
                <a:cs typeface="Tahoma" pitchFamily="34" charset="0"/>
              </a:rPr>
              <a:t>Algunos autores desarrollaron un ingenioso esquema de codificación para el crossover clásico de un punto. Con este esquema de codificación, el crossover de un punto siempre genera descendencia factible. </a:t>
            </a:r>
          </a:p>
        </p:txBody>
      </p:sp>
      <p:sp>
        <p:nvSpPr>
          <p:cNvPr id="2" name="1 CuadroTexto"/>
          <p:cNvSpPr txBox="1"/>
          <p:nvPr/>
        </p:nvSpPr>
        <p:spPr>
          <a:xfrm>
            <a:off x="683568" y="6597352"/>
            <a:ext cx="3852337" cy="246221"/>
          </a:xfrm>
          <a:prstGeom prst="rect">
            <a:avLst/>
          </a:prstGeom>
          <a:noFill/>
        </p:spPr>
        <p:txBody>
          <a:bodyPr wrap="none" rtlCol="0">
            <a:spAutoFit/>
          </a:bodyPr>
          <a:lstStyle/>
          <a:p>
            <a:r>
              <a:rPr lang="es-MX" sz="1000" dirty="0" smtClean="0"/>
              <a:t>MAESTRÍA EN INGENIERÍA DE LA CADENA DE SUMINISTRO</a:t>
            </a:r>
            <a:endParaRPr lang="es-MX" sz="1000" dirty="0"/>
          </a:p>
        </p:txBody>
      </p:sp>
      <p:sp>
        <p:nvSpPr>
          <p:cNvPr id="5" name="4 CuadroTexto"/>
          <p:cNvSpPr txBox="1"/>
          <p:nvPr/>
        </p:nvSpPr>
        <p:spPr>
          <a:xfrm>
            <a:off x="6660232" y="6597352"/>
            <a:ext cx="1848583" cy="246221"/>
          </a:xfrm>
          <a:prstGeom prst="rect">
            <a:avLst/>
          </a:prstGeom>
          <a:noFill/>
        </p:spPr>
        <p:txBody>
          <a:bodyPr wrap="none" rtlCol="0">
            <a:spAutoFit/>
          </a:bodyPr>
          <a:lstStyle/>
          <a:p>
            <a:r>
              <a:rPr lang="es-MX" sz="1000" dirty="0" smtClean="0"/>
              <a:t>FACULTAD DE INGENIERÍA</a:t>
            </a:r>
            <a:endParaRPr lang="es-MX" sz="1000" dirty="0"/>
          </a:p>
        </p:txBody>
      </p:sp>
    </p:spTree>
    <p:extLst>
      <p:ext uri="{BB962C8B-B14F-4D97-AF65-F5344CB8AC3E}">
        <p14:creationId xmlns:p14="http://schemas.microsoft.com/office/powerpoint/2010/main" val="4082093035"/>
      </p:ext>
    </p:extLst>
  </p:cSld>
  <p:clrMapOvr>
    <a:masterClrMapping/>
  </p:clrMapOvr>
  <p:timing>
    <p:tnLst>
      <p:par>
        <p:cTn id="1" dur="indefinite" restart="never" nodeType="tmRoot"/>
      </p:par>
    </p:tnLst>
  </p:timing>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contenido 2"/>
          <p:cNvSpPr>
            <a:spLocks noGrp="1"/>
          </p:cNvSpPr>
          <p:nvPr>
            <p:ph idx="1"/>
          </p:nvPr>
        </p:nvSpPr>
        <p:spPr>
          <a:xfrm>
            <a:off x="683568" y="692696"/>
            <a:ext cx="7992888" cy="5501319"/>
          </a:xfrm>
        </p:spPr>
        <p:txBody>
          <a:bodyPr>
            <a:noAutofit/>
          </a:bodyPr>
          <a:lstStyle/>
          <a:p>
            <a:pPr marL="0" indent="0" algn="ctr">
              <a:lnSpc>
                <a:spcPct val="140000"/>
              </a:lnSpc>
              <a:buNone/>
            </a:pPr>
            <a:r>
              <a:rPr lang="es-MX" sz="1800" b="1" dirty="0" smtClean="0">
                <a:latin typeface="Tahoma" pitchFamily="34" charset="0"/>
                <a:ea typeface="Tahoma" pitchFamily="34" charset="0"/>
                <a:cs typeface="Tahoma" pitchFamily="34" charset="0"/>
              </a:rPr>
              <a:t>ALGORITMOS EVOLUTIVOS</a:t>
            </a:r>
          </a:p>
          <a:p>
            <a:pPr marL="0" indent="0">
              <a:lnSpc>
                <a:spcPct val="150000"/>
              </a:lnSpc>
              <a:spcBef>
                <a:spcPts val="0"/>
              </a:spcBef>
              <a:spcAft>
                <a:spcPts val="600"/>
              </a:spcAft>
              <a:buNone/>
            </a:pPr>
            <a:endParaRPr lang="es-MX" sz="1000" dirty="0" smtClean="0">
              <a:latin typeface="Tahoma" pitchFamily="34" charset="0"/>
              <a:ea typeface="Tahoma" pitchFamily="34" charset="0"/>
              <a:cs typeface="Tahoma" pitchFamily="34" charset="0"/>
            </a:endParaRPr>
          </a:p>
          <a:p>
            <a:pPr marL="0" lvl="1" indent="0">
              <a:lnSpc>
                <a:spcPct val="150000"/>
              </a:lnSpc>
              <a:spcBef>
                <a:spcPts val="0"/>
              </a:spcBef>
              <a:spcAft>
                <a:spcPts val="1200"/>
              </a:spcAft>
              <a:buNone/>
            </a:pPr>
            <a:r>
              <a:rPr lang="es-MX" sz="1600" dirty="0" smtClean="0">
                <a:latin typeface="Tahoma" pitchFamily="34" charset="0"/>
                <a:ea typeface="Tahoma" pitchFamily="34" charset="0"/>
                <a:cs typeface="Tahoma" pitchFamily="34" charset="0"/>
              </a:rPr>
              <a:t>Esta </a:t>
            </a:r>
            <a:r>
              <a:rPr lang="es-MX" sz="1600" dirty="0">
                <a:latin typeface="Tahoma" pitchFamily="34" charset="0"/>
                <a:ea typeface="Tahoma" pitchFamily="34" charset="0"/>
                <a:cs typeface="Tahoma" pitchFamily="34" charset="0"/>
              </a:rPr>
              <a:t>representación es sobre todo de interés histórico, porque la información de secuenciación en los dos cromosomas padre no está bien transferida a la descendencia, y la búsqueda resultante está cerca de una búsqueda aleatoria.</a:t>
            </a:r>
          </a:p>
          <a:p>
            <a:pPr marL="0" lvl="1" indent="0">
              <a:lnSpc>
                <a:spcPct val="150000"/>
              </a:lnSpc>
              <a:spcBef>
                <a:spcPts val="0"/>
              </a:spcBef>
              <a:spcAft>
                <a:spcPts val="1200"/>
              </a:spcAft>
              <a:buNone/>
            </a:pPr>
            <a:r>
              <a:rPr lang="es-MX" sz="1600" dirty="0" smtClean="0">
                <a:latin typeface="Tahoma" pitchFamily="34" charset="0"/>
                <a:ea typeface="Tahoma" pitchFamily="34" charset="0"/>
                <a:cs typeface="Tahoma" pitchFamily="34" charset="0"/>
              </a:rPr>
              <a:t>La </a:t>
            </a:r>
            <a:r>
              <a:rPr lang="es-MX" sz="1600" dirty="0">
                <a:latin typeface="Tahoma" pitchFamily="34" charset="0"/>
                <a:ea typeface="Tahoma" pitchFamily="34" charset="0"/>
                <a:cs typeface="Tahoma" pitchFamily="34" charset="0"/>
              </a:rPr>
              <a:t>codificación se basa en una referencia o gira canónica. Para N = 8 ciudades, supongamos que esta gira canónica es 12345678. Luego, el tour a codificar se procesa ciudad por ciudad. La posición de la ciudad actual en la gira canónica se almacena en la posición correspondiente en el cromosoma resultante</a:t>
            </a:r>
            <a:r>
              <a:rPr lang="es-MX" sz="1600" dirty="0" smtClean="0">
                <a:latin typeface="Tahoma" pitchFamily="34" charset="0"/>
                <a:ea typeface="Tahoma" pitchFamily="34" charset="0"/>
                <a:cs typeface="Tahoma" pitchFamily="34" charset="0"/>
              </a:rPr>
              <a:t>. El </a:t>
            </a:r>
            <a:r>
              <a:rPr lang="es-MX" sz="1600" dirty="0">
                <a:latin typeface="Tahoma" pitchFamily="34" charset="0"/>
                <a:ea typeface="Tahoma" pitchFamily="34" charset="0"/>
                <a:cs typeface="Tahoma" pitchFamily="34" charset="0"/>
              </a:rPr>
              <a:t>tour canónico se actualiza eliminando esa ciudad, y el procedimiento se repite con la siguiente ciudad en el tour a codificar</a:t>
            </a:r>
            <a:r>
              <a:rPr lang="es-MX" sz="1600" dirty="0" smtClean="0">
                <a:latin typeface="Tahoma" pitchFamily="34" charset="0"/>
                <a:ea typeface="Tahoma" pitchFamily="34" charset="0"/>
                <a:cs typeface="Tahoma" pitchFamily="34" charset="0"/>
              </a:rPr>
              <a:t>. </a:t>
            </a:r>
          </a:p>
          <a:p>
            <a:pPr marL="0" lvl="1" indent="0">
              <a:lnSpc>
                <a:spcPct val="150000"/>
              </a:lnSpc>
              <a:spcBef>
                <a:spcPts val="0"/>
              </a:spcBef>
              <a:spcAft>
                <a:spcPts val="1200"/>
              </a:spcAft>
              <a:buNone/>
            </a:pPr>
            <a:r>
              <a:rPr lang="es-MX" sz="1600" dirty="0">
                <a:latin typeface="Tahoma" pitchFamily="34" charset="0"/>
                <a:ea typeface="Tahoma" pitchFamily="34" charset="0"/>
                <a:cs typeface="Tahoma" pitchFamily="34" charset="0"/>
              </a:rPr>
              <a:t>Los operadores de crossover basados en esta representación típicamente generan hijos que heredan el orden relativo o la posición absoluta de las ciudades de los cromosomas progenitores. </a:t>
            </a:r>
            <a:r>
              <a:rPr lang="es-MX" sz="1600" dirty="0" smtClean="0">
                <a:latin typeface="Tahoma" pitchFamily="34" charset="0"/>
                <a:ea typeface="Tahoma" pitchFamily="34" charset="0"/>
                <a:cs typeface="Tahoma" pitchFamily="34" charset="0"/>
              </a:rPr>
              <a:t>En </a:t>
            </a:r>
            <a:r>
              <a:rPr lang="es-MX" sz="1600" dirty="0">
                <a:latin typeface="Tahoma" pitchFamily="34" charset="0"/>
                <a:ea typeface="Tahoma" pitchFamily="34" charset="0"/>
                <a:cs typeface="Tahoma" pitchFamily="34" charset="0"/>
              </a:rPr>
              <a:t>cada caso, se muestra un único descendiente. </a:t>
            </a:r>
          </a:p>
          <a:p>
            <a:pPr marL="0" lvl="1" indent="0">
              <a:lnSpc>
                <a:spcPct val="150000"/>
              </a:lnSpc>
              <a:spcBef>
                <a:spcPts val="0"/>
              </a:spcBef>
              <a:spcAft>
                <a:spcPts val="1200"/>
              </a:spcAft>
              <a:buNone/>
            </a:pPr>
            <a:endParaRPr lang="es-MX" sz="1600" dirty="0">
              <a:latin typeface="Tahoma" pitchFamily="34" charset="0"/>
              <a:ea typeface="Tahoma" pitchFamily="34" charset="0"/>
              <a:cs typeface="Tahoma" pitchFamily="34" charset="0"/>
            </a:endParaRPr>
          </a:p>
          <a:p>
            <a:pPr marL="0" lvl="1" indent="0">
              <a:lnSpc>
                <a:spcPct val="150000"/>
              </a:lnSpc>
              <a:spcBef>
                <a:spcPts val="0"/>
              </a:spcBef>
              <a:spcAft>
                <a:spcPts val="1200"/>
              </a:spcAft>
              <a:buNone/>
            </a:pPr>
            <a:endParaRPr lang="es-MX" sz="1600" dirty="0">
              <a:latin typeface="Tahoma" pitchFamily="34" charset="0"/>
              <a:ea typeface="Tahoma" pitchFamily="34" charset="0"/>
              <a:cs typeface="Tahoma" pitchFamily="34" charset="0"/>
            </a:endParaRPr>
          </a:p>
        </p:txBody>
      </p:sp>
      <p:sp>
        <p:nvSpPr>
          <p:cNvPr id="2" name="1 CuadroTexto"/>
          <p:cNvSpPr txBox="1"/>
          <p:nvPr/>
        </p:nvSpPr>
        <p:spPr>
          <a:xfrm>
            <a:off x="683568" y="6597352"/>
            <a:ext cx="3852337" cy="246221"/>
          </a:xfrm>
          <a:prstGeom prst="rect">
            <a:avLst/>
          </a:prstGeom>
          <a:noFill/>
        </p:spPr>
        <p:txBody>
          <a:bodyPr wrap="none" rtlCol="0">
            <a:spAutoFit/>
          </a:bodyPr>
          <a:lstStyle/>
          <a:p>
            <a:r>
              <a:rPr lang="es-MX" sz="1000" dirty="0" smtClean="0"/>
              <a:t>MAESTRÍA EN INGENIERÍA DE LA CADENA DE SUMINISTRO</a:t>
            </a:r>
            <a:endParaRPr lang="es-MX" sz="1000" dirty="0"/>
          </a:p>
        </p:txBody>
      </p:sp>
      <p:sp>
        <p:nvSpPr>
          <p:cNvPr id="5" name="4 CuadroTexto"/>
          <p:cNvSpPr txBox="1"/>
          <p:nvPr/>
        </p:nvSpPr>
        <p:spPr>
          <a:xfrm>
            <a:off x="6660232" y="6597352"/>
            <a:ext cx="1848583" cy="246221"/>
          </a:xfrm>
          <a:prstGeom prst="rect">
            <a:avLst/>
          </a:prstGeom>
          <a:noFill/>
        </p:spPr>
        <p:txBody>
          <a:bodyPr wrap="none" rtlCol="0">
            <a:spAutoFit/>
          </a:bodyPr>
          <a:lstStyle/>
          <a:p>
            <a:r>
              <a:rPr lang="es-MX" sz="1000" dirty="0" smtClean="0"/>
              <a:t>FACULTAD DE INGENIERÍA</a:t>
            </a:r>
            <a:endParaRPr lang="es-MX" sz="1000" dirty="0"/>
          </a:p>
        </p:txBody>
      </p:sp>
    </p:spTree>
    <p:extLst>
      <p:ext uri="{BB962C8B-B14F-4D97-AF65-F5344CB8AC3E}">
        <p14:creationId xmlns:p14="http://schemas.microsoft.com/office/powerpoint/2010/main" val="2249587848"/>
      </p:ext>
    </p:extLst>
  </p:cSld>
  <p:clrMapOvr>
    <a:masterClrMapping/>
  </p:clrMapOvr>
  <p:timing>
    <p:tnLst>
      <p:par>
        <p:cTn id="1" dur="indefinite" restart="never" nodeType="tmRoot"/>
      </p:par>
    </p:tnLst>
  </p:timing>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contenido 2"/>
          <p:cNvSpPr>
            <a:spLocks noGrp="1"/>
          </p:cNvSpPr>
          <p:nvPr>
            <p:ph idx="1"/>
          </p:nvPr>
        </p:nvSpPr>
        <p:spPr>
          <a:xfrm>
            <a:off x="683568" y="692696"/>
            <a:ext cx="7992888" cy="5501319"/>
          </a:xfrm>
        </p:spPr>
        <p:txBody>
          <a:bodyPr>
            <a:noAutofit/>
          </a:bodyPr>
          <a:lstStyle/>
          <a:p>
            <a:pPr marL="0" indent="0" algn="ctr">
              <a:lnSpc>
                <a:spcPct val="140000"/>
              </a:lnSpc>
              <a:buNone/>
            </a:pPr>
            <a:r>
              <a:rPr lang="es-MX" sz="1800" b="1" dirty="0" smtClean="0">
                <a:latin typeface="Tahoma" pitchFamily="34" charset="0"/>
                <a:ea typeface="Tahoma" pitchFamily="34" charset="0"/>
                <a:cs typeface="Tahoma" pitchFamily="34" charset="0"/>
              </a:rPr>
              <a:t>ALGORITMOS EVOLUTIVOS</a:t>
            </a:r>
          </a:p>
          <a:p>
            <a:pPr marL="0" indent="0">
              <a:lnSpc>
                <a:spcPct val="150000"/>
              </a:lnSpc>
              <a:spcBef>
                <a:spcPts val="0"/>
              </a:spcBef>
              <a:spcAft>
                <a:spcPts val="600"/>
              </a:spcAft>
              <a:buNone/>
            </a:pPr>
            <a:endParaRPr lang="es-MX" sz="1000" dirty="0" smtClean="0">
              <a:latin typeface="Tahoma" pitchFamily="34" charset="0"/>
              <a:ea typeface="Tahoma" pitchFamily="34" charset="0"/>
              <a:cs typeface="Tahoma" pitchFamily="34" charset="0"/>
            </a:endParaRPr>
          </a:p>
          <a:p>
            <a:pPr marL="0" lvl="1" indent="0">
              <a:lnSpc>
                <a:spcPct val="150000"/>
              </a:lnSpc>
              <a:spcBef>
                <a:spcPts val="0"/>
              </a:spcBef>
              <a:spcAft>
                <a:spcPts val="1200"/>
              </a:spcAft>
              <a:buNone/>
            </a:pPr>
            <a:r>
              <a:rPr lang="es-MX" sz="1600" b="1" dirty="0" smtClean="0">
                <a:latin typeface="Tahoma" pitchFamily="34" charset="0"/>
                <a:ea typeface="Tahoma" pitchFamily="34" charset="0"/>
                <a:cs typeface="Tahoma" pitchFamily="34" charset="0"/>
              </a:rPr>
              <a:t>Tipos de operadores crossover</a:t>
            </a:r>
          </a:p>
          <a:p>
            <a:pPr marL="0" lvl="1" indent="0">
              <a:lnSpc>
                <a:spcPct val="150000"/>
              </a:lnSpc>
              <a:spcBef>
                <a:spcPts val="0"/>
              </a:spcBef>
              <a:spcAft>
                <a:spcPts val="1200"/>
              </a:spcAft>
              <a:buNone/>
            </a:pPr>
            <a:r>
              <a:rPr lang="es-MX" sz="1600" b="1" dirty="0" smtClean="0">
                <a:latin typeface="Tahoma" pitchFamily="34" charset="0"/>
                <a:ea typeface="Tahoma" pitchFamily="34" charset="0"/>
                <a:cs typeface="Tahoma" pitchFamily="34" charset="0"/>
              </a:rPr>
              <a:t>El </a:t>
            </a:r>
            <a:r>
              <a:rPr lang="es-MX" sz="1600" b="1" dirty="0">
                <a:latin typeface="Tahoma" pitchFamily="34" charset="0"/>
                <a:ea typeface="Tahoma" pitchFamily="34" charset="0"/>
                <a:cs typeface="Tahoma" pitchFamily="34" charset="0"/>
              </a:rPr>
              <a:t>crossover (PMX) parcialmente </a:t>
            </a:r>
            <a:r>
              <a:rPr lang="es-MX" sz="1600" b="1" dirty="0" smtClean="0">
                <a:latin typeface="Tahoma" pitchFamily="34" charset="0"/>
                <a:ea typeface="Tahoma" pitchFamily="34" charset="0"/>
                <a:cs typeface="Tahoma" pitchFamily="34" charset="0"/>
              </a:rPr>
              <a:t>mapeado.</a:t>
            </a:r>
            <a:r>
              <a:rPr lang="es-MX" sz="1600" dirty="0" smtClean="0">
                <a:latin typeface="Tahoma" pitchFamily="34" charset="0"/>
                <a:ea typeface="Tahoma" pitchFamily="34" charset="0"/>
                <a:cs typeface="Tahoma" pitchFamily="34" charset="0"/>
              </a:rPr>
              <a:t> </a:t>
            </a:r>
            <a:r>
              <a:rPr lang="es-MX" sz="1600" dirty="0">
                <a:latin typeface="Tahoma" pitchFamily="34" charset="0"/>
                <a:ea typeface="Tahoma" pitchFamily="34" charset="0"/>
                <a:cs typeface="Tahoma" pitchFamily="34" charset="0"/>
              </a:rPr>
              <a:t>Este operador selecciona al azar dos puntos de corte en ambos padres. Con el fin de crear un descendiente, la subcadena entre los dos puntos de corte en el primer padre sustituye a la subcadena correspondiente en el segundo padre. Entonces, el reemplazo inverso se aplica fuera de los puntos de corte, con el fin de eliminar duplicados y recuperar todas las ciudades. Trata de preservar la posición absoluta de las ciudades cuando se copian de los padres a la descendencia</a:t>
            </a:r>
          </a:p>
          <a:p>
            <a:pPr marL="0" lvl="1" indent="0">
              <a:lnSpc>
                <a:spcPct val="150000"/>
              </a:lnSpc>
              <a:spcBef>
                <a:spcPts val="0"/>
              </a:spcBef>
              <a:spcAft>
                <a:spcPts val="1200"/>
              </a:spcAft>
              <a:buNone/>
            </a:pPr>
            <a:r>
              <a:rPr lang="es-MX" sz="1600" b="1" dirty="0">
                <a:latin typeface="Tahoma" pitchFamily="34" charset="0"/>
                <a:ea typeface="Tahoma" pitchFamily="34" charset="0"/>
                <a:cs typeface="Tahoma" pitchFamily="34" charset="0"/>
              </a:rPr>
              <a:t>Ciclo crossover (</a:t>
            </a:r>
            <a:r>
              <a:rPr lang="es-MX" sz="1600" b="1" dirty="0" smtClean="0">
                <a:latin typeface="Tahoma" pitchFamily="34" charset="0"/>
                <a:ea typeface="Tahoma" pitchFamily="34" charset="0"/>
                <a:cs typeface="Tahoma" pitchFamily="34" charset="0"/>
              </a:rPr>
              <a:t>CX).</a:t>
            </a:r>
            <a:r>
              <a:rPr lang="es-MX" sz="1600" dirty="0" smtClean="0">
                <a:latin typeface="Tahoma" pitchFamily="34" charset="0"/>
                <a:ea typeface="Tahoma" pitchFamily="34" charset="0"/>
                <a:cs typeface="Tahoma" pitchFamily="34" charset="0"/>
              </a:rPr>
              <a:t> Se </a:t>
            </a:r>
            <a:r>
              <a:rPr lang="es-MX" sz="1600" dirty="0">
                <a:latin typeface="Tahoma" pitchFamily="34" charset="0"/>
                <a:ea typeface="Tahoma" pitchFamily="34" charset="0"/>
                <a:cs typeface="Tahoma" pitchFamily="34" charset="0"/>
              </a:rPr>
              <a:t>enfoca en subconjuntos de ciudades que ocupan el mismo subconjunto de posiciones en ambos padres. Entonces, estas ciudades se copian del primer padre a la descendencia (en las mismas posiciones), y las posiciones restantes se llenan con las ciudades del segundo padre. </a:t>
            </a:r>
            <a:endParaRPr lang="es-MX" sz="1600" dirty="0" smtClean="0">
              <a:latin typeface="Tahoma" pitchFamily="34" charset="0"/>
              <a:ea typeface="Tahoma" pitchFamily="34" charset="0"/>
              <a:cs typeface="Tahoma" pitchFamily="34" charset="0"/>
            </a:endParaRPr>
          </a:p>
        </p:txBody>
      </p:sp>
      <p:sp>
        <p:nvSpPr>
          <p:cNvPr id="2" name="1 CuadroTexto"/>
          <p:cNvSpPr txBox="1"/>
          <p:nvPr/>
        </p:nvSpPr>
        <p:spPr>
          <a:xfrm>
            <a:off x="683568" y="6597352"/>
            <a:ext cx="3852337" cy="246221"/>
          </a:xfrm>
          <a:prstGeom prst="rect">
            <a:avLst/>
          </a:prstGeom>
          <a:noFill/>
        </p:spPr>
        <p:txBody>
          <a:bodyPr wrap="none" rtlCol="0">
            <a:spAutoFit/>
          </a:bodyPr>
          <a:lstStyle/>
          <a:p>
            <a:r>
              <a:rPr lang="es-MX" sz="1000" dirty="0" smtClean="0"/>
              <a:t>MAESTRÍA EN INGENIERÍA DE LA CADENA DE SUMINISTRO</a:t>
            </a:r>
            <a:endParaRPr lang="es-MX" sz="1000" dirty="0"/>
          </a:p>
        </p:txBody>
      </p:sp>
      <p:sp>
        <p:nvSpPr>
          <p:cNvPr id="5" name="4 CuadroTexto"/>
          <p:cNvSpPr txBox="1"/>
          <p:nvPr/>
        </p:nvSpPr>
        <p:spPr>
          <a:xfrm>
            <a:off x="6660232" y="6597352"/>
            <a:ext cx="1848583" cy="246221"/>
          </a:xfrm>
          <a:prstGeom prst="rect">
            <a:avLst/>
          </a:prstGeom>
          <a:noFill/>
        </p:spPr>
        <p:txBody>
          <a:bodyPr wrap="none" rtlCol="0">
            <a:spAutoFit/>
          </a:bodyPr>
          <a:lstStyle/>
          <a:p>
            <a:r>
              <a:rPr lang="es-MX" sz="1000" dirty="0" smtClean="0"/>
              <a:t>FACULTAD DE INGENIERÍA</a:t>
            </a:r>
            <a:endParaRPr lang="es-MX" sz="1000" dirty="0"/>
          </a:p>
        </p:txBody>
      </p:sp>
    </p:spTree>
    <p:extLst>
      <p:ext uri="{BB962C8B-B14F-4D97-AF65-F5344CB8AC3E}">
        <p14:creationId xmlns:p14="http://schemas.microsoft.com/office/powerpoint/2010/main" val="1522385600"/>
      </p:ext>
    </p:extLst>
  </p:cSld>
  <p:clrMapOvr>
    <a:masterClrMapping/>
  </p:clrMapOvr>
  <p:timing>
    <p:tnLst>
      <p:par>
        <p:cTn id="1" dur="indefinite" restart="never" nodeType="tmRoot"/>
      </p:par>
    </p:tnLst>
  </p:timing>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contenido 2"/>
          <p:cNvSpPr>
            <a:spLocks noGrp="1"/>
          </p:cNvSpPr>
          <p:nvPr>
            <p:ph idx="1"/>
          </p:nvPr>
        </p:nvSpPr>
        <p:spPr>
          <a:xfrm>
            <a:off x="683568" y="692696"/>
            <a:ext cx="7992888" cy="5501319"/>
          </a:xfrm>
        </p:spPr>
        <p:txBody>
          <a:bodyPr>
            <a:noAutofit/>
          </a:bodyPr>
          <a:lstStyle/>
          <a:p>
            <a:pPr marL="0" indent="0" algn="ctr">
              <a:lnSpc>
                <a:spcPct val="140000"/>
              </a:lnSpc>
              <a:buNone/>
            </a:pPr>
            <a:r>
              <a:rPr lang="es-MX" sz="1800" b="1" dirty="0" smtClean="0">
                <a:latin typeface="Tahoma" pitchFamily="34" charset="0"/>
                <a:ea typeface="Tahoma" pitchFamily="34" charset="0"/>
                <a:cs typeface="Tahoma" pitchFamily="34" charset="0"/>
              </a:rPr>
              <a:t>ALGORITMOS EVOLUTIVOS</a:t>
            </a:r>
          </a:p>
          <a:p>
            <a:pPr marL="0" indent="0">
              <a:lnSpc>
                <a:spcPct val="150000"/>
              </a:lnSpc>
              <a:spcBef>
                <a:spcPts val="0"/>
              </a:spcBef>
              <a:spcAft>
                <a:spcPts val="600"/>
              </a:spcAft>
              <a:buNone/>
            </a:pPr>
            <a:endParaRPr lang="es-MX" sz="1000" dirty="0" smtClean="0">
              <a:latin typeface="Tahoma" pitchFamily="34" charset="0"/>
              <a:ea typeface="Tahoma" pitchFamily="34" charset="0"/>
              <a:cs typeface="Tahoma" pitchFamily="34" charset="0"/>
            </a:endParaRPr>
          </a:p>
          <a:p>
            <a:pPr marL="0" lvl="1" indent="0">
              <a:lnSpc>
                <a:spcPct val="150000"/>
              </a:lnSpc>
              <a:spcBef>
                <a:spcPts val="0"/>
              </a:spcBef>
              <a:spcAft>
                <a:spcPts val="1200"/>
              </a:spcAft>
              <a:buNone/>
            </a:pPr>
            <a:r>
              <a:rPr lang="es-MX" sz="1600" dirty="0" smtClean="0">
                <a:latin typeface="Tahoma" pitchFamily="34" charset="0"/>
                <a:ea typeface="Tahoma" pitchFamily="34" charset="0"/>
                <a:cs typeface="Tahoma" pitchFamily="34" charset="0"/>
              </a:rPr>
              <a:t>De </a:t>
            </a:r>
            <a:r>
              <a:rPr lang="es-MX" sz="1600" dirty="0">
                <a:latin typeface="Tahoma" pitchFamily="34" charset="0"/>
                <a:ea typeface="Tahoma" pitchFamily="34" charset="0"/>
                <a:cs typeface="Tahoma" pitchFamily="34" charset="0"/>
              </a:rPr>
              <a:t>esta manera, la posición de cada ciudad es heredada de uno de los dos padres. Sin embargo, muchos bordes pueden romperse en el proceso, porque el subconjunto inicial de ciudades no se encuentra necesariamente en posiciones consecutivas en las visitas de </a:t>
            </a:r>
            <a:r>
              <a:rPr lang="es-MX" sz="1600" dirty="0" smtClean="0">
                <a:latin typeface="Tahoma" pitchFamily="34" charset="0"/>
                <a:ea typeface="Tahoma" pitchFamily="34" charset="0"/>
                <a:cs typeface="Tahoma" pitchFamily="34" charset="0"/>
              </a:rPr>
              <a:t>padres. </a:t>
            </a:r>
          </a:p>
          <a:p>
            <a:pPr marL="0" lvl="1" indent="0">
              <a:lnSpc>
                <a:spcPct val="150000"/>
              </a:lnSpc>
              <a:spcBef>
                <a:spcPts val="0"/>
              </a:spcBef>
              <a:spcAft>
                <a:spcPts val="1200"/>
              </a:spcAft>
              <a:buNone/>
            </a:pPr>
            <a:r>
              <a:rPr lang="es-MX" sz="1600" b="1" dirty="0">
                <a:latin typeface="Tahoma" pitchFamily="34" charset="0"/>
                <a:ea typeface="Tahoma" pitchFamily="34" charset="0"/>
                <a:cs typeface="Tahoma" pitchFamily="34" charset="0"/>
              </a:rPr>
              <a:t>Crossover </a:t>
            </a:r>
            <a:r>
              <a:rPr lang="es-MX" sz="1600" b="1" dirty="0" smtClean="0">
                <a:latin typeface="Tahoma" pitchFamily="34" charset="0"/>
                <a:ea typeface="Tahoma" pitchFamily="34" charset="0"/>
                <a:cs typeface="Tahoma" pitchFamily="34" charset="0"/>
              </a:rPr>
              <a:t>modificado.</a:t>
            </a:r>
            <a:r>
              <a:rPr lang="es-MX" sz="1600" dirty="0" smtClean="0">
                <a:latin typeface="Tahoma" pitchFamily="34" charset="0"/>
                <a:ea typeface="Tahoma" pitchFamily="34" charset="0"/>
                <a:cs typeface="Tahoma" pitchFamily="34" charset="0"/>
              </a:rPr>
              <a:t> </a:t>
            </a:r>
            <a:r>
              <a:rPr lang="es-MX" sz="1600" dirty="0">
                <a:latin typeface="Tahoma" pitchFamily="34" charset="0"/>
                <a:ea typeface="Tahoma" pitchFamily="34" charset="0"/>
                <a:cs typeface="Tahoma" pitchFamily="34" charset="0"/>
              </a:rPr>
              <a:t>Este operador es una extensión del crossover de un punto para problemas de permutación. Una posición de corte se elige al azar en el primer cromosoma padre. Luego, se crea un descendiente añadiendo el segundo cromosoma padre al segmento inicial del primer padre (antes del punto de corte) y se eliminan los duplicados. </a:t>
            </a:r>
          </a:p>
        </p:txBody>
      </p:sp>
      <p:sp>
        <p:nvSpPr>
          <p:cNvPr id="2" name="1 CuadroTexto"/>
          <p:cNvSpPr txBox="1"/>
          <p:nvPr/>
        </p:nvSpPr>
        <p:spPr>
          <a:xfrm>
            <a:off x="683568" y="6597352"/>
            <a:ext cx="3852337" cy="246221"/>
          </a:xfrm>
          <a:prstGeom prst="rect">
            <a:avLst/>
          </a:prstGeom>
          <a:noFill/>
        </p:spPr>
        <p:txBody>
          <a:bodyPr wrap="none" rtlCol="0">
            <a:spAutoFit/>
          </a:bodyPr>
          <a:lstStyle/>
          <a:p>
            <a:r>
              <a:rPr lang="es-MX" sz="1000" dirty="0" smtClean="0"/>
              <a:t>MAESTRÍA EN INGENIERÍA DE LA CADENA DE SUMINISTRO</a:t>
            </a:r>
            <a:endParaRPr lang="es-MX" sz="1000" dirty="0"/>
          </a:p>
        </p:txBody>
      </p:sp>
      <p:sp>
        <p:nvSpPr>
          <p:cNvPr id="5" name="4 CuadroTexto"/>
          <p:cNvSpPr txBox="1"/>
          <p:nvPr/>
        </p:nvSpPr>
        <p:spPr>
          <a:xfrm>
            <a:off x="6660232" y="6597352"/>
            <a:ext cx="1848583" cy="246221"/>
          </a:xfrm>
          <a:prstGeom prst="rect">
            <a:avLst/>
          </a:prstGeom>
          <a:noFill/>
        </p:spPr>
        <p:txBody>
          <a:bodyPr wrap="none" rtlCol="0">
            <a:spAutoFit/>
          </a:bodyPr>
          <a:lstStyle/>
          <a:p>
            <a:r>
              <a:rPr lang="es-MX" sz="1000" dirty="0" smtClean="0"/>
              <a:t>FACULTAD DE INGENIERÍA</a:t>
            </a:r>
            <a:endParaRPr lang="es-MX" sz="1000" dirty="0"/>
          </a:p>
        </p:txBody>
      </p:sp>
    </p:spTree>
    <p:extLst>
      <p:ext uri="{BB962C8B-B14F-4D97-AF65-F5344CB8AC3E}">
        <p14:creationId xmlns:p14="http://schemas.microsoft.com/office/powerpoint/2010/main" val="4253681016"/>
      </p:ext>
    </p:extLst>
  </p:cSld>
  <p:clrMapOvr>
    <a:masterClrMapping/>
  </p:clrMapOvr>
  <p:timing>
    <p:tnLst>
      <p:par>
        <p:cTn id="1" dur="indefinite" restart="never" nodeType="tmRoot"/>
      </p:par>
    </p:tnLst>
  </p:timing>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contenido 2"/>
          <p:cNvSpPr>
            <a:spLocks noGrp="1"/>
          </p:cNvSpPr>
          <p:nvPr>
            <p:ph idx="1"/>
          </p:nvPr>
        </p:nvSpPr>
        <p:spPr>
          <a:xfrm>
            <a:off x="683568" y="692696"/>
            <a:ext cx="7992888" cy="5501319"/>
          </a:xfrm>
        </p:spPr>
        <p:txBody>
          <a:bodyPr>
            <a:noAutofit/>
          </a:bodyPr>
          <a:lstStyle/>
          <a:p>
            <a:pPr marL="0" indent="0" algn="ctr">
              <a:lnSpc>
                <a:spcPct val="140000"/>
              </a:lnSpc>
              <a:buNone/>
            </a:pPr>
            <a:r>
              <a:rPr lang="es-MX" sz="1800" b="1" dirty="0" smtClean="0">
                <a:latin typeface="Tahoma" pitchFamily="34" charset="0"/>
                <a:ea typeface="Tahoma" pitchFamily="34" charset="0"/>
                <a:cs typeface="Tahoma" pitchFamily="34" charset="0"/>
              </a:rPr>
              <a:t>ALGORITMOS EVOLUTIVOS</a:t>
            </a:r>
          </a:p>
          <a:p>
            <a:pPr marL="0" indent="0">
              <a:lnSpc>
                <a:spcPct val="150000"/>
              </a:lnSpc>
              <a:spcBef>
                <a:spcPts val="0"/>
              </a:spcBef>
              <a:spcAft>
                <a:spcPts val="600"/>
              </a:spcAft>
              <a:buNone/>
            </a:pPr>
            <a:endParaRPr lang="es-MX" sz="1000" dirty="0" smtClean="0">
              <a:latin typeface="Tahoma" pitchFamily="34" charset="0"/>
              <a:ea typeface="Tahoma" pitchFamily="34" charset="0"/>
              <a:cs typeface="Tahoma" pitchFamily="34" charset="0"/>
            </a:endParaRPr>
          </a:p>
          <a:p>
            <a:pPr marL="0" lvl="1" indent="0">
              <a:lnSpc>
                <a:spcPct val="150000"/>
              </a:lnSpc>
              <a:spcBef>
                <a:spcPts val="0"/>
              </a:spcBef>
              <a:spcAft>
                <a:spcPts val="1200"/>
              </a:spcAft>
              <a:buNone/>
            </a:pPr>
            <a:r>
              <a:rPr lang="es-MX" sz="1600" b="1" dirty="0" smtClean="0">
                <a:latin typeface="Tahoma" pitchFamily="34" charset="0"/>
                <a:ea typeface="Tahoma" pitchFamily="34" charset="0"/>
                <a:cs typeface="Tahoma" pitchFamily="34" charset="0"/>
              </a:rPr>
              <a:t>El </a:t>
            </a:r>
            <a:r>
              <a:rPr lang="es-MX" sz="1600" b="1" dirty="0">
                <a:latin typeface="Tahoma" pitchFamily="34" charset="0"/>
                <a:ea typeface="Tahoma" pitchFamily="34" charset="0"/>
                <a:cs typeface="Tahoma" pitchFamily="34" charset="0"/>
              </a:rPr>
              <a:t>cruce </a:t>
            </a:r>
            <a:r>
              <a:rPr lang="es-MX" sz="1600" b="1" dirty="0" smtClean="0">
                <a:latin typeface="Tahoma" pitchFamily="34" charset="0"/>
                <a:ea typeface="Tahoma" pitchFamily="34" charset="0"/>
                <a:cs typeface="Tahoma" pitchFamily="34" charset="0"/>
              </a:rPr>
              <a:t>del orden </a:t>
            </a:r>
            <a:r>
              <a:rPr lang="es-MX" sz="1600" b="1" dirty="0">
                <a:latin typeface="Tahoma" pitchFamily="34" charset="0"/>
                <a:ea typeface="Tahoma" pitchFamily="34" charset="0"/>
                <a:cs typeface="Tahoma" pitchFamily="34" charset="0"/>
              </a:rPr>
              <a:t>(OX</a:t>
            </a:r>
            <a:r>
              <a:rPr lang="es-MX" sz="1600" b="1" dirty="0" smtClean="0">
                <a:latin typeface="Tahoma" pitchFamily="34" charset="0"/>
                <a:ea typeface="Tahoma" pitchFamily="34" charset="0"/>
                <a:cs typeface="Tahoma" pitchFamily="34" charset="0"/>
              </a:rPr>
              <a:t>). </a:t>
            </a:r>
            <a:r>
              <a:rPr lang="es-MX" sz="1600" dirty="0" smtClean="0">
                <a:latin typeface="Tahoma" pitchFamily="34" charset="0"/>
                <a:ea typeface="Tahoma" pitchFamily="34" charset="0"/>
                <a:cs typeface="Tahoma" pitchFamily="34" charset="0"/>
              </a:rPr>
              <a:t>Extiende </a:t>
            </a:r>
            <a:r>
              <a:rPr lang="es-MX" sz="1600" dirty="0">
                <a:latin typeface="Tahoma" pitchFamily="34" charset="0"/>
                <a:ea typeface="Tahoma" pitchFamily="34" charset="0"/>
                <a:cs typeface="Tahoma" pitchFamily="34" charset="0"/>
              </a:rPr>
              <a:t>el crossover modificado permitiendo que dos puntos de corte sean elegidos aleatoriamente en los cromosomas progenitores. Con el fin de crear un descendiente, la cadena entre los dos puntos de corte en el primer padre se copiará primero a la descendencia. </a:t>
            </a:r>
            <a:r>
              <a:rPr lang="es-MX" sz="1600" dirty="0" smtClean="0">
                <a:latin typeface="Tahoma" pitchFamily="34" charset="0"/>
                <a:ea typeface="Tahoma" pitchFamily="34" charset="0"/>
                <a:cs typeface="Tahoma" pitchFamily="34" charset="0"/>
              </a:rPr>
              <a:t>Entonces</a:t>
            </a:r>
            <a:r>
              <a:rPr lang="es-MX" sz="1600" dirty="0">
                <a:latin typeface="Tahoma" pitchFamily="34" charset="0"/>
                <a:ea typeface="Tahoma" pitchFamily="34" charset="0"/>
                <a:cs typeface="Tahoma" pitchFamily="34" charset="0"/>
              </a:rPr>
              <a:t>, las posiciones restantes se llenan considerando la secuencia de ciudades en el segundo padre, comenzando después del segundo punto de corte (cuando se llega al final del cromosoma, la secuencia continúa en la posición 1</a:t>
            </a:r>
            <a:r>
              <a:rPr lang="es-MX" sz="1600" dirty="0" smtClean="0">
                <a:latin typeface="Tahoma" pitchFamily="34" charset="0"/>
                <a:ea typeface="Tahoma" pitchFamily="34" charset="0"/>
                <a:cs typeface="Tahoma" pitchFamily="34" charset="0"/>
              </a:rPr>
              <a:t>).</a:t>
            </a:r>
          </a:p>
          <a:p>
            <a:pPr marL="0" lvl="1" indent="0">
              <a:lnSpc>
                <a:spcPct val="150000"/>
              </a:lnSpc>
              <a:spcBef>
                <a:spcPts val="0"/>
              </a:spcBef>
              <a:spcAft>
                <a:spcPts val="1200"/>
              </a:spcAft>
              <a:buNone/>
            </a:pPr>
            <a:r>
              <a:rPr lang="es-MX" sz="1600" b="1" dirty="0">
                <a:latin typeface="Tahoma" pitchFamily="34" charset="0"/>
                <a:ea typeface="Tahoma" pitchFamily="34" charset="0"/>
                <a:cs typeface="Tahoma" pitchFamily="34" charset="0"/>
              </a:rPr>
              <a:t>Orden de crossover basado (OBX</a:t>
            </a:r>
            <a:r>
              <a:rPr lang="es-MX" sz="1600" b="1" dirty="0" smtClean="0">
                <a:latin typeface="Tahoma" pitchFamily="34" charset="0"/>
                <a:ea typeface="Tahoma" pitchFamily="34" charset="0"/>
                <a:cs typeface="Tahoma" pitchFamily="34" charset="0"/>
              </a:rPr>
              <a:t>).</a:t>
            </a:r>
            <a:r>
              <a:rPr lang="es-MX" sz="1600" dirty="0" smtClean="0">
                <a:latin typeface="Tahoma" pitchFamily="34" charset="0"/>
                <a:ea typeface="Tahoma" pitchFamily="34" charset="0"/>
                <a:cs typeface="Tahoma" pitchFamily="34" charset="0"/>
              </a:rPr>
              <a:t> </a:t>
            </a:r>
            <a:r>
              <a:rPr lang="es-MX" sz="1600" dirty="0">
                <a:latin typeface="Tahoma" pitchFamily="34" charset="0"/>
                <a:ea typeface="Tahoma" pitchFamily="34" charset="0"/>
                <a:cs typeface="Tahoma" pitchFamily="34" charset="0"/>
              </a:rPr>
              <a:t>Este cruce también se centra en el orden relativo de las ciudades en los cromosomas progenitores. Primero, se selecciona un subconjunto de ciudades en el primer padre. En la descendencia, estas ciudades aparecen en el mismo orden que en el primer padre, pero en posiciones tomadas del segundo padre. Entonces, las posiciones restantes se llenan con las ciudades del segundo padre.</a:t>
            </a:r>
          </a:p>
        </p:txBody>
      </p:sp>
      <p:sp>
        <p:nvSpPr>
          <p:cNvPr id="2" name="1 CuadroTexto"/>
          <p:cNvSpPr txBox="1"/>
          <p:nvPr/>
        </p:nvSpPr>
        <p:spPr>
          <a:xfrm>
            <a:off x="683568" y="6597352"/>
            <a:ext cx="3852337" cy="246221"/>
          </a:xfrm>
          <a:prstGeom prst="rect">
            <a:avLst/>
          </a:prstGeom>
          <a:noFill/>
        </p:spPr>
        <p:txBody>
          <a:bodyPr wrap="none" rtlCol="0">
            <a:spAutoFit/>
          </a:bodyPr>
          <a:lstStyle/>
          <a:p>
            <a:r>
              <a:rPr lang="es-MX" sz="1000" dirty="0" smtClean="0"/>
              <a:t>MAESTRÍA EN INGENIERÍA DE LA CADENA DE SUMINISTRO</a:t>
            </a:r>
            <a:endParaRPr lang="es-MX" sz="1000" dirty="0"/>
          </a:p>
        </p:txBody>
      </p:sp>
      <p:sp>
        <p:nvSpPr>
          <p:cNvPr id="5" name="4 CuadroTexto"/>
          <p:cNvSpPr txBox="1"/>
          <p:nvPr/>
        </p:nvSpPr>
        <p:spPr>
          <a:xfrm>
            <a:off x="6660232" y="6597352"/>
            <a:ext cx="1848583" cy="246221"/>
          </a:xfrm>
          <a:prstGeom prst="rect">
            <a:avLst/>
          </a:prstGeom>
          <a:noFill/>
        </p:spPr>
        <p:txBody>
          <a:bodyPr wrap="none" rtlCol="0">
            <a:spAutoFit/>
          </a:bodyPr>
          <a:lstStyle/>
          <a:p>
            <a:r>
              <a:rPr lang="es-MX" sz="1000" dirty="0" smtClean="0"/>
              <a:t>FACULTAD DE INGENIERÍA</a:t>
            </a:r>
            <a:endParaRPr lang="es-MX" sz="1000" dirty="0"/>
          </a:p>
        </p:txBody>
      </p:sp>
    </p:spTree>
    <p:extLst>
      <p:ext uri="{BB962C8B-B14F-4D97-AF65-F5344CB8AC3E}">
        <p14:creationId xmlns:p14="http://schemas.microsoft.com/office/powerpoint/2010/main" val="335532909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contenido 2"/>
          <p:cNvSpPr>
            <a:spLocks noGrp="1"/>
          </p:cNvSpPr>
          <p:nvPr>
            <p:ph idx="1"/>
          </p:nvPr>
        </p:nvSpPr>
        <p:spPr>
          <a:xfrm>
            <a:off x="683568" y="692696"/>
            <a:ext cx="7704856" cy="5501319"/>
          </a:xfrm>
        </p:spPr>
        <p:txBody>
          <a:bodyPr>
            <a:noAutofit/>
          </a:bodyPr>
          <a:lstStyle/>
          <a:p>
            <a:pPr marL="0" indent="0" algn="ctr">
              <a:lnSpc>
                <a:spcPct val="140000"/>
              </a:lnSpc>
              <a:buNone/>
            </a:pPr>
            <a:r>
              <a:rPr lang="es-MX" sz="1800" b="1" dirty="0" smtClean="0">
                <a:latin typeface="Tahoma" pitchFamily="34" charset="0"/>
                <a:ea typeface="Tahoma" pitchFamily="34" charset="0"/>
                <a:cs typeface="Tahoma" pitchFamily="34" charset="0"/>
              </a:rPr>
              <a:t>HEURÍSTICOS </a:t>
            </a:r>
            <a:r>
              <a:rPr lang="es-MX" sz="1800" b="1" dirty="0" smtClean="0">
                <a:latin typeface="Tahoma" pitchFamily="34" charset="0"/>
                <a:ea typeface="Tahoma" pitchFamily="34" charset="0"/>
                <a:cs typeface="Tahoma" pitchFamily="34" charset="0"/>
              </a:rPr>
              <a:t>Y </a:t>
            </a:r>
            <a:r>
              <a:rPr lang="es-MX" sz="1800" b="1" dirty="0" smtClean="0">
                <a:latin typeface="Tahoma" pitchFamily="34" charset="0"/>
                <a:ea typeface="Tahoma" pitchFamily="34" charset="0"/>
                <a:cs typeface="Tahoma" pitchFamily="34" charset="0"/>
              </a:rPr>
              <a:t>META-HEURÍSTICOS</a:t>
            </a:r>
            <a:endParaRPr lang="es-MX" sz="1800" b="1" dirty="0">
              <a:latin typeface="Tahoma" pitchFamily="34" charset="0"/>
              <a:ea typeface="Tahoma" pitchFamily="34" charset="0"/>
              <a:cs typeface="Tahoma" pitchFamily="34" charset="0"/>
            </a:endParaRPr>
          </a:p>
          <a:p>
            <a:pPr marL="0" indent="0">
              <a:lnSpc>
                <a:spcPct val="150000"/>
              </a:lnSpc>
              <a:spcBef>
                <a:spcPts val="0"/>
              </a:spcBef>
              <a:spcAft>
                <a:spcPts val="600"/>
              </a:spcAft>
              <a:buNone/>
            </a:pPr>
            <a:endParaRPr lang="es-MX" sz="1600" dirty="0" smtClean="0">
              <a:latin typeface="Tahoma" pitchFamily="34" charset="0"/>
              <a:ea typeface="Tahoma" pitchFamily="34" charset="0"/>
              <a:cs typeface="Tahoma" pitchFamily="34" charset="0"/>
            </a:endParaRPr>
          </a:p>
          <a:p>
            <a:pPr marL="0" indent="0">
              <a:lnSpc>
                <a:spcPct val="150000"/>
              </a:lnSpc>
              <a:spcBef>
                <a:spcPts val="0"/>
              </a:spcBef>
              <a:spcAft>
                <a:spcPts val="1200"/>
              </a:spcAft>
              <a:buNone/>
            </a:pPr>
            <a:r>
              <a:rPr lang="es-MX" sz="1600" dirty="0" smtClean="0">
                <a:latin typeface="Tahoma" pitchFamily="34" charset="0"/>
                <a:ea typeface="Tahoma" pitchFamily="34" charset="0"/>
                <a:cs typeface="Tahoma" pitchFamily="34" charset="0"/>
              </a:rPr>
              <a:t>«Los meta-heurísticos </a:t>
            </a:r>
            <a:r>
              <a:rPr lang="es-MX" sz="1600" dirty="0">
                <a:latin typeface="Tahoma" pitchFamily="34" charset="0"/>
                <a:ea typeface="Tahoma" pitchFamily="34" charset="0"/>
                <a:cs typeface="Tahoma" pitchFamily="34" charset="0"/>
              </a:rPr>
              <a:t>son típicamente estrategias de alto nivel que guían </a:t>
            </a:r>
            <a:r>
              <a:rPr lang="es-MX" sz="1600" dirty="0" smtClean="0">
                <a:latin typeface="Tahoma" pitchFamily="34" charset="0"/>
                <a:ea typeface="Tahoma" pitchFamily="34" charset="0"/>
                <a:cs typeface="Tahoma" pitchFamily="34" charset="0"/>
              </a:rPr>
              <a:t>un heurístico </a:t>
            </a:r>
            <a:r>
              <a:rPr lang="es-MX" sz="1600" dirty="0">
                <a:latin typeface="Tahoma" pitchFamily="34" charset="0"/>
                <a:ea typeface="Tahoma" pitchFamily="34" charset="0"/>
                <a:cs typeface="Tahoma" pitchFamily="34" charset="0"/>
              </a:rPr>
              <a:t>subyacente, más específica para el problema, para aumentar su rendimiento. El objetivo principal es evitar las desventajas de la mejora iterativa y, en particular, el descenso múltiple al permitir que la búsqueda local escape del óptimo local. Esto se logra ya sea permitiendo movimientos de empeoramiento o generando nuevas soluciones iniciales para la búsqueda local de una manera más "inteligente" que simplemente proporcionando soluciones iniciales aleatorias. </a:t>
            </a:r>
            <a:endParaRPr lang="es-MX" sz="1600" dirty="0" smtClean="0">
              <a:latin typeface="Tahoma" pitchFamily="34" charset="0"/>
              <a:ea typeface="Tahoma" pitchFamily="34" charset="0"/>
              <a:cs typeface="Tahoma" pitchFamily="34" charset="0"/>
            </a:endParaRPr>
          </a:p>
          <a:p>
            <a:pPr marL="0" indent="0">
              <a:lnSpc>
                <a:spcPct val="150000"/>
              </a:lnSpc>
              <a:spcBef>
                <a:spcPts val="0"/>
              </a:spcBef>
              <a:spcAft>
                <a:spcPts val="1200"/>
              </a:spcAft>
              <a:buNone/>
            </a:pPr>
            <a:r>
              <a:rPr lang="es-MX" sz="1600" dirty="0" smtClean="0">
                <a:latin typeface="Tahoma" pitchFamily="34" charset="0"/>
                <a:ea typeface="Tahoma" pitchFamily="34" charset="0"/>
                <a:cs typeface="Tahoma" pitchFamily="34" charset="0"/>
              </a:rPr>
              <a:t>Muchos </a:t>
            </a:r>
            <a:r>
              <a:rPr lang="es-MX" sz="1600" dirty="0">
                <a:latin typeface="Tahoma" pitchFamily="34" charset="0"/>
                <a:ea typeface="Tahoma" pitchFamily="34" charset="0"/>
                <a:cs typeface="Tahoma" pitchFamily="34" charset="0"/>
              </a:rPr>
              <a:t>de los enfoques </a:t>
            </a:r>
            <a:r>
              <a:rPr lang="es-MX" sz="1600" dirty="0" smtClean="0">
                <a:latin typeface="Tahoma" pitchFamily="34" charset="0"/>
                <a:ea typeface="Tahoma" pitchFamily="34" charset="0"/>
                <a:cs typeface="Tahoma" pitchFamily="34" charset="0"/>
              </a:rPr>
              <a:t>meta-heurísticos </a:t>
            </a:r>
            <a:r>
              <a:rPr lang="es-MX" sz="1600" dirty="0">
                <a:latin typeface="Tahoma" pitchFamily="34" charset="0"/>
                <a:ea typeface="Tahoma" pitchFamily="34" charset="0"/>
                <a:cs typeface="Tahoma" pitchFamily="34" charset="0"/>
              </a:rPr>
              <a:t>se basan en decisiones probabilísticas realizadas durante la búsqueda. Pero, la principal diferencia para la búsqueda aleatoria pura es que en los algoritmos </a:t>
            </a:r>
            <a:r>
              <a:rPr lang="es-MX" sz="1600" dirty="0" smtClean="0">
                <a:latin typeface="Tahoma" pitchFamily="34" charset="0"/>
                <a:ea typeface="Tahoma" pitchFamily="34" charset="0"/>
                <a:cs typeface="Tahoma" pitchFamily="34" charset="0"/>
              </a:rPr>
              <a:t>meta-heurísticos</a:t>
            </a:r>
            <a:r>
              <a:rPr lang="es-MX" sz="1600" dirty="0">
                <a:latin typeface="Tahoma" pitchFamily="34" charset="0"/>
                <a:ea typeface="Tahoma" pitchFamily="34" charset="0"/>
                <a:cs typeface="Tahoma" pitchFamily="34" charset="0"/>
              </a:rPr>
              <a:t>, la aleatoriedad no se usa a ciegas sino en forma inteligente y sesgada”. [Stützle 1999b].</a:t>
            </a:r>
          </a:p>
          <a:p>
            <a:pPr marL="0" indent="0">
              <a:lnSpc>
                <a:spcPct val="150000"/>
              </a:lnSpc>
              <a:spcBef>
                <a:spcPts val="0"/>
              </a:spcBef>
              <a:spcAft>
                <a:spcPts val="1200"/>
              </a:spcAft>
              <a:buNone/>
            </a:pPr>
            <a:endParaRPr lang="es-MX" sz="1600" dirty="0" smtClean="0">
              <a:latin typeface="Tahoma" pitchFamily="34" charset="0"/>
              <a:ea typeface="Tahoma" pitchFamily="34" charset="0"/>
              <a:cs typeface="Tahoma" pitchFamily="34" charset="0"/>
            </a:endParaRPr>
          </a:p>
        </p:txBody>
      </p:sp>
      <p:sp>
        <p:nvSpPr>
          <p:cNvPr id="5" name="4 CuadroTexto"/>
          <p:cNvSpPr txBox="1"/>
          <p:nvPr/>
        </p:nvSpPr>
        <p:spPr>
          <a:xfrm>
            <a:off x="6660232" y="6597352"/>
            <a:ext cx="1848583" cy="246221"/>
          </a:xfrm>
          <a:prstGeom prst="rect">
            <a:avLst/>
          </a:prstGeom>
          <a:noFill/>
        </p:spPr>
        <p:txBody>
          <a:bodyPr wrap="none" rtlCol="0">
            <a:spAutoFit/>
          </a:bodyPr>
          <a:lstStyle/>
          <a:p>
            <a:r>
              <a:rPr lang="es-MX" sz="1000" dirty="0" smtClean="0"/>
              <a:t>FACULTAD DE INGENIERÍA</a:t>
            </a:r>
            <a:endParaRPr lang="es-MX" sz="1000" dirty="0"/>
          </a:p>
        </p:txBody>
      </p:sp>
      <p:sp>
        <p:nvSpPr>
          <p:cNvPr id="6" name="5 CuadroTexto"/>
          <p:cNvSpPr txBox="1"/>
          <p:nvPr/>
        </p:nvSpPr>
        <p:spPr>
          <a:xfrm>
            <a:off x="683568" y="6597352"/>
            <a:ext cx="3852337" cy="246221"/>
          </a:xfrm>
          <a:prstGeom prst="rect">
            <a:avLst/>
          </a:prstGeom>
          <a:noFill/>
        </p:spPr>
        <p:txBody>
          <a:bodyPr wrap="none" rtlCol="0">
            <a:spAutoFit/>
          </a:bodyPr>
          <a:lstStyle/>
          <a:p>
            <a:r>
              <a:rPr lang="es-MX" sz="1000" dirty="0" smtClean="0"/>
              <a:t>MAESTRÍA EN INGENIERÍA DE LA CADENA DE SUMINISTRO</a:t>
            </a:r>
            <a:endParaRPr lang="es-MX" sz="1000" dirty="0"/>
          </a:p>
        </p:txBody>
      </p:sp>
    </p:spTree>
    <p:extLst>
      <p:ext uri="{BB962C8B-B14F-4D97-AF65-F5344CB8AC3E}">
        <p14:creationId xmlns:p14="http://schemas.microsoft.com/office/powerpoint/2010/main" val="1746393141"/>
      </p:ext>
    </p:extLst>
  </p:cSld>
  <p:clrMapOvr>
    <a:masterClrMapping/>
  </p:clrMapOvr>
  <p:timing>
    <p:tnLst>
      <p:par>
        <p:cTn id="1" dur="indefinite" restart="never" nodeType="tmRoot"/>
      </p:par>
    </p:tnLst>
  </p:timing>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contenido 2"/>
          <p:cNvSpPr>
            <a:spLocks noGrp="1"/>
          </p:cNvSpPr>
          <p:nvPr>
            <p:ph idx="1"/>
          </p:nvPr>
        </p:nvSpPr>
        <p:spPr>
          <a:xfrm>
            <a:off x="683568" y="692696"/>
            <a:ext cx="7992888" cy="5501319"/>
          </a:xfrm>
        </p:spPr>
        <p:txBody>
          <a:bodyPr>
            <a:noAutofit/>
          </a:bodyPr>
          <a:lstStyle/>
          <a:p>
            <a:pPr marL="0" indent="0" algn="ctr">
              <a:lnSpc>
                <a:spcPct val="140000"/>
              </a:lnSpc>
              <a:buNone/>
            </a:pPr>
            <a:r>
              <a:rPr lang="es-MX" sz="1800" b="1" dirty="0" smtClean="0">
                <a:latin typeface="Tahoma" pitchFamily="34" charset="0"/>
                <a:ea typeface="Tahoma" pitchFamily="34" charset="0"/>
                <a:cs typeface="Tahoma" pitchFamily="34" charset="0"/>
              </a:rPr>
              <a:t>ALGORITMOS EVOLUTIVOS</a:t>
            </a:r>
          </a:p>
          <a:p>
            <a:pPr marL="0" indent="0">
              <a:lnSpc>
                <a:spcPct val="150000"/>
              </a:lnSpc>
              <a:spcBef>
                <a:spcPts val="0"/>
              </a:spcBef>
              <a:spcAft>
                <a:spcPts val="600"/>
              </a:spcAft>
              <a:buNone/>
            </a:pPr>
            <a:endParaRPr lang="es-MX" sz="1000" dirty="0" smtClean="0">
              <a:latin typeface="Tahoma" pitchFamily="34" charset="0"/>
              <a:ea typeface="Tahoma" pitchFamily="34" charset="0"/>
              <a:cs typeface="Tahoma" pitchFamily="34" charset="0"/>
            </a:endParaRPr>
          </a:p>
          <a:p>
            <a:pPr marL="0" lvl="1" indent="0">
              <a:lnSpc>
                <a:spcPct val="150000"/>
              </a:lnSpc>
              <a:spcBef>
                <a:spcPts val="0"/>
              </a:spcBef>
              <a:spcAft>
                <a:spcPts val="1200"/>
              </a:spcAft>
              <a:buNone/>
            </a:pPr>
            <a:r>
              <a:rPr lang="es-MX" sz="1600" b="1" dirty="0">
                <a:latin typeface="Tahoma" pitchFamily="34" charset="0"/>
                <a:ea typeface="Tahoma" pitchFamily="34" charset="0"/>
                <a:cs typeface="Tahoma" pitchFamily="34" charset="0"/>
              </a:rPr>
              <a:t>Posicionamiento basado en crossover (PBX</a:t>
            </a:r>
            <a:r>
              <a:rPr lang="es-MX" sz="1600" b="1" dirty="0" smtClean="0">
                <a:latin typeface="Tahoma" pitchFamily="34" charset="0"/>
                <a:ea typeface="Tahoma" pitchFamily="34" charset="0"/>
                <a:cs typeface="Tahoma" pitchFamily="34" charset="0"/>
              </a:rPr>
              <a:t>).</a:t>
            </a:r>
            <a:r>
              <a:rPr lang="es-MX" sz="1600" dirty="0" smtClean="0">
                <a:latin typeface="Tahoma" pitchFamily="34" charset="0"/>
                <a:ea typeface="Tahoma" pitchFamily="34" charset="0"/>
                <a:cs typeface="Tahoma" pitchFamily="34" charset="0"/>
              </a:rPr>
              <a:t> </a:t>
            </a:r>
            <a:r>
              <a:rPr lang="es-MX" sz="1600" dirty="0">
                <a:latin typeface="Tahoma" pitchFamily="34" charset="0"/>
                <a:ea typeface="Tahoma" pitchFamily="34" charset="0"/>
                <a:cs typeface="Tahoma" pitchFamily="34" charset="0"/>
              </a:rPr>
              <a:t>Aquí, se selecciona un subconjunto de posiciones en el primer padre. Entonces, las ciudades encontradas en estas posiciones se copian a la descendencia (en las mismas posiciones). Las otras posiciones se llenan con las ciudades restantes, en el mismo orden que en el segundo padre. El nombre de este operador es un poco engañoso, porque es el orden relativo de las ciudades que se hereda de los padres (la posición absoluta de las ciudades heredadas del segundo padre rara vez se conserva). Este operador puede ser visto como una extensión del orden crossover OX, donde las ciudades heredadas del primer padre no ocupan necesariamente posiciones consecutivas</a:t>
            </a:r>
            <a:r>
              <a:rPr lang="es-MX" sz="1600" dirty="0" smtClean="0">
                <a:latin typeface="Tahoma" pitchFamily="34" charset="0"/>
                <a:ea typeface="Tahoma" pitchFamily="34" charset="0"/>
                <a:cs typeface="Tahoma" pitchFamily="34" charset="0"/>
              </a:rPr>
              <a:t>.</a:t>
            </a:r>
            <a:endParaRPr lang="es-MX" sz="1600" dirty="0">
              <a:latin typeface="Tahoma" pitchFamily="34" charset="0"/>
              <a:ea typeface="Tahoma" pitchFamily="34" charset="0"/>
              <a:cs typeface="Tahoma" pitchFamily="34" charset="0"/>
            </a:endParaRPr>
          </a:p>
        </p:txBody>
      </p:sp>
      <p:sp>
        <p:nvSpPr>
          <p:cNvPr id="2" name="1 CuadroTexto"/>
          <p:cNvSpPr txBox="1"/>
          <p:nvPr/>
        </p:nvSpPr>
        <p:spPr>
          <a:xfrm>
            <a:off x="683568" y="6597352"/>
            <a:ext cx="3852337" cy="246221"/>
          </a:xfrm>
          <a:prstGeom prst="rect">
            <a:avLst/>
          </a:prstGeom>
          <a:noFill/>
        </p:spPr>
        <p:txBody>
          <a:bodyPr wrap="none" rtlCol="0">
            <a:spAutoFit/>
          </a:bodyPr>
          <a:lstStyle/>
          <a:p>
            <a:r>
              <a:rPr lang="es-MX" sz="1000" dirty="0" smtClean="0"/>
              <a:t>MAESTRÍA EN INGENIERÍA DE LA CADENA DE SUMINISTRO</a:t>
            </a:r>
            <a:endParaRPr lang="es-MX" sz="1000" dirty="0"/>
          </a:p>
        </p:txBody>
      </p:sp>
      <p:sp>
        <p:nvSpPr>
          <p:cNvPr id="5" name="4 CuadroTexto"/>
          <p:cNvSpPr txBox="1"/>
          <p:nvPr/>
        </p:nvSpPr>
        <p:spPr>
          <a:xfrm>
            <a:off x="6660232" y="6597352"/>
            <a:ext cx="1848583" cy="246221"/>
          </a:xfrm>
          <a:prstGeom prst="rect">
            <a:avLst/>
          </a:prstGeom>
          <a:noFill/>
        </p:spPr>
        <p:txBody>
          <a:bodyPr wrap="none" rtlCol="0">
            <a:spAutoFit/>
          </a:bodyPr>
          <a:lstStyle/>
          <a:p>
            <a:r>
              <a:rPr lang="es-MX" sz="1000" dirty="0" smtClean="0"/>
              <a:t>FACULTAD DE INGENIERÍA</a:t>
            </a:r>
            <a:endParaRPr lang="es-MX" sz="1000" dirty="0"/>
          </a:p>
        </p:txBody>
      </p:sp>
    </p:spTree>
    <p:extLst>
      <p:ext uri="{BB962C8B-B14F-4D97-AF65-F5344CB8AC3E}">
        <p14:creationId xmlns:p14="http://schemas.microsoft.com/office/powerpoint/2010/main" val="3203212926"/>
      </p:ext>
    </p:extLst>
  </p:cSld>
  <p:clrMapOvr>
    <a:masterClrMapping/>
  </p:clrMapOvr>
  <p:timing>
    <p:tnLst>
      <p:par>
        <p:cTn id="1" dur="indefinite" restart="never" nodeType="tmRoot"/>
      </p:par>
    </p:tnLst>
  </p:timing>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contenido 2"/>
          <p:cNvSpPr>
            <a:spLocks noGrp="1"/>
          </p:cNvSpPr>
          <p:nvPr>
            <p:ph idx="1"/>
          </p:nvPr>
        </p:nvSpPr>
        <p:spPr>
          <a:xfrm>
            <a:off x="683568" y="692696"/>
            <a:ext cx="7992888" cy="5501319"/>
          </a:xfrm>
        </p:spPr>
        <p:txBody>
          <a:bodyPr>
            <a:noAutofit/>
          </a:bodyPr>
          <a:lstStyle/>
          <a:p>
            <a:pPr marL="0" indent="0" algn="ctr">
              <a:lnSpc>
                <a:spcPct val="140000"/>
              </a:lnSpc>
              <a:buNone/>
            </a:pPr>
            <a:r>
              <a:rPr lang="es-MX" sz="1800" b="1" dirty="0" smtClean="0">
                <a:latin typeface="Tahoma" pitchFamily="34" charset="0"/>
                <a:ea typeface="Tahoma" pitchFamily="34" charset="0"/>
                <a:cs typeface="Tahoma" pitchFamily="34" charset="0"/>
              </a:rPr>
              <a:t>ALGORITMOS EVOLUTIVOS</a:t>
            </a:r>
          </a:p>
          <a:p>
            <a:pPr marL="0" indent="0">
              <a:lnSpc>
                <a:spcPct val="150000"/>
              </a:lnSpc>
              <a:spcBef>
                <a:spcPts val="0"/>
              </a:spcBef>
              <a:spcAft>
                <a:spcPts val="600"/>
              </a:spcAft>
              <a:buNone/>
            </a:pPr>
            <a:endParaRPr lang="es-MX" sz="1000" dirty="0" smtClean="0">
              <a:latin typeface="Tahoma" pitchFamily="34" charset="0"/>
              <a:ea typeface="Tahoma" pitchFamily="34" charset="0"/>
              <a:cs typeface="Tahoma" pitchFamily="34" charset="0"/>
            </a:endParaRPr>
          </a:p>
          <a:p>
            <a:pPr marL="0" lvl="1" indent="0">
              <a:lnSpc>
                <a:spcPct val="150000"/>
              </a:lnSpc>
              <a:spcBef>
                <a:spcPts val="0"/>
              </a:spcBef>
              <a:spcAft>
                <a:spcPts val="1200"/>
              </a:spcAft>
              <a:buNone/>
            </a:pPr>
            <a:r>
              <a:rPr lang="es-MX" sz="1600" b="1" dirty="0" smtClean="0">
                <a:latin typeface="Tahoma" pitchFamily="34" charset="0"/>
                <a:ea typeface="Tahoma" pitchFamily="34" charset="0"/>
                <a:cs typeface="Tahoma" pitchFamily="34" charset="0"/>
              </a:rPr>
              <a:t>Adyacencia</a:t>
            </a:r>
          </a:p>
          <a:p>
            <a:pPr marL="0" lvl="1" indent="0">
              <a:lnSpc>
                <a:spcPct val="150000"/>
              </a:lnSpc>
              <a:spcBef>
                <a:spcPts val="0"/>
              </a:spcBef>
              <a:spcAft>
                <a:spcPts val="1200"/>
              </a:spcAft>
              <a:buNone/>
            </a:pPr>
            <a:r>
              <a:rPr lang="es-MX" sz="1600" dirty="0">
                <a:latin typeface="Tahoma" pitchFamily="34" charset="0"/>
                <a:ea typeface="Tahoma" pitchFamily="34" charset="0"/>
                <a:cs typeface="Tahoma" pitchFamily="34" charset="0"/>
              </a:rPr>
              <a:t>Está diseñada para facilitar la manipulación de los bordes. Los operadores de crossover basados en esta representación generan hijos que heredan la mayoría de sus bordes de los cromosomas progenitores.</a:t>
            </a:r>
          </a:p>
          <a:p>
            <a:pPr marL="0" lvl="1" indent="0">
              <a:lnSpc>
                <a:spcPct val="150000"/>
              </a:lnSpc>
              <a:spcBef>
                <a:spcPts val="0"/>
              </a:spcBef>
              <a:spcAft>
                <a:spcPts val="1200"/>
              </a:spcAft>
              <a:buNone/>
            </a:pPr>
            <a:r>
              <a:rPr lang="es-MX" sz="1600" dirty="0">
                <a:latin typeface="Tahoma" pitchFamily="34" charset="0"/>
                <a:ea typeface="Tahoma" pitchFamily="34" charset="0"/>
                <a:cs typeface="Tahoma" pitchFamily="34" charset="0"/>
              </a:rPr>
              <a:t>La representación de la adyacencia se puede describir como sigue: la ciudad j ocupa la posición i en el cromosoma si hay un borde de la ciudad i a la ciudad j en el tour</a:t>
            </a:r>
            <a:r>
              <a:rPr lang="es-MX" sz="1600" dirty="0" smtClean="0">
                <a:latin typeface="Tahoma" pitchFamily="34" charset="0"/>
                <a:ea typeface="Tahoma" pitchFamily="34" charset="0"/>
                <a:cs typeface="Tahoma" pitchFamily="34" charset="0"/>
              </a:rPr>
              <a:t>. </a:t>
            </a:r>
          </a:p>
          <a:p>
            <a:pPr marL="0" lvl="1" indent="0">
              <a:lnSpc>
                <a:spcPct val="150000"/>
              </a:lnSpc>
              <a:spcBef>
                <a:spcPts val="0"/>
              </a:spcBef>
              <a:spcAft>
                <a:spcPts val="1200"/>
              </a:spcAft>
              <a:buNone/>
            </a:pPr>
            <a:r>
              <a:rPr lang="es-MX" sz="1600" dirty="0">
                <a:latin typeface="Tahoma" pitchFamily="34" charset="0"/>
                <a:ea typeface="Tahoma" pitchFamily="34" charset="0"/>
                <a:cs typeface="Tahoma" pitchFamily="34" charset="0"/>
              </a:rPr>
              <a:t>Varios operadores de crossover están diseñados para manipular esta </a:t>
            </a:r>
            <a:r>
              <a:rPr lang="es-MX" sz="1600" dirty="0" smtClean="0">
                <a:latin typeface="Tahoma" pitchFamily="34" charset="0"/>
                <a:ea typeface="Tahoma" pitchFamily="34" charset="0"/>
                <a:cs typeface="Tahoma" pitchFamily="34" charset="0"/>
              </a:rPr>
              <a:t>representación. Estos </a:t>
            </a:r>
            <a:r>
              <a:rPr lang="es-MX" sz="1600" dirty="0">
                <a:latin typeface="Tahoma" pitchFamily="34" charset="0"/>
                <a:ea typeface="Tahoma" pitchFamily="34" charset="0"/>
                <a:cs typeface="Tahoma" pitchFamily="34" charset="0"/>
              </a:rPr>
              <a:t>operadores tienen como objetivo transferir tantos bordes como sea posible de los padres a la descendencia. Sin embargo, es importante notar que comparten una debilidad común: la selección del último borde, que conecta la ciudad final con la ciudad inicial, no se aplica. </a:t>
            </a:r>
          </a:p>
        </p:txBody>
      </p:sp>
      <p:sp>
        <p:nvSpPr>
          <p:cNvPr id="2" name="1 CuadroTexto"/>
          <p:cNvSpPr txBox="1"/>
          <p:nvPr/>
        </p:nvSpPr>
        <p:spPr>
          <a:xfrm>
            <a:off x="683568" y="6597352"/>
            <a:ext cx="3852337" cy="246221"/>
          </a:xfrm>
          <a:prstGeom prst="rect">
            <a:avLst/>
          </a:prstGeom>
          <a:noFill/>
        </p:spPr>
        <p:txBody>
          <a:bodyPr wrap="none" rtlCol="0">
            <a:spAutoFit/>
          </a:bodyPr>
          <a:lstStyle/>
          <a:p>
            <a:r>
              <a:rPr lang="es-MX" sz="1000" dirty="0" smtClean="0"/>
              <a:t>MAESTRÍA EN INGENIERÍA DE LA CADENA DE SUMINISTRO</a:t>
            </a:r>
            <a:endParaRPr lang="es-MX" sz="1000" dirty="0"/>
          </a:p>
        </p:txBody>
      </p:sp>
      <p:sp>
        <p:nvSpPr>
          <p:cNvPr id="5" name="4 CuadroTexto"/>
          <p:cNvSpPr txBox="1"/>
          <p:nvPr/>
        </p:nvSpPr>
        <p:spPr>
          <a:xfrm>
            <a:off x="6660232" y="6597352"/>
            <a:ext cx="1848583" cy="246221"/>
          </a:xfrm>
          <a:prstGeom prst="rect">
            <a:avLst/>
          </a:prstGeom>
          <a:noFill/>
        </p:spPr>
        <p:txBody>
          <a:bodyPr wrap="none" rtlCol="0">
            <a:spAutoFit/>
          </a:bodyPr>
          <a:lstStyle/>
          <a:p>
            <a:r>
              <a:rPr lang="es-MX" sz="1000" dirty="0" smtClean="0"/>
              <a:t>FACULTAD DE INGENIERÍA</a:t>
            </a:r>
            <a:endParaRPr lang="es-MX" sz="1000" dirty="0"/>
          </a:p>
        </p:txBody>
      </p:sp>
    </p:spTree>
    <p:extLst>
      <p:ext uri="{BB962C8B-B14F-4D97-AF65-F5344CB8AC3E}">
        <p14:creationId xmlns:p14="http://schemas.microsoft.com/office/powerpoint/2010/main" val="665114353"/>
      </p:ext>
    </p:extLst>
  </p:cSld>
  <p:clrMapOvr>
    <a:masterClrMapping/>
  </p:clrMapOvr>
  <p:timing>
    <p:tnLst>
      <p:par>
        <p:cTn id="1" dur="indefinite" restart="never" nodeType="tmRoot"/>
      </p:par>
    </p:tnLst>
  </p:timing>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contenido 2"/>
          <p:cNvSpPr>
            <a:spLocks noGrp="1"/>
          </p:cNvSpPr>
          <p:nvPr>
            <p:ph idx="1"/>
          </p:nvPr>
        </p:nvSpPr>
        <p:spPr>
          <a:xfrm>
            <a:off x="683568" y="692696"/>
            <a:ext cx="7992888" cy="5501319"/>
          </a:xfrm>
        </p:spPr>
        <p:txBody>
          <a:bodyPr>
            <a:noAutofit/>
          </a:bodyPr>
          <a:lstStyle/>
          <a:p>
            <a:pPr marL="0" indent="0" algn="ctr">
              <a:lnSpc>
                <a:spcPct val="140000"/>
              </a:lnSpc>
              <a:buNone/>
            </a:pPr>
            <a:r>
              <a:rPr lang="es-MX" sz="1800" b="1" dirty="0" smtClean="0">
                <a:latin typeface="Tahoma" pitchFamily="34" charset="0"/>
                <a:ea typeface="Tahoma" pitchFamily="34" charset="0"/>
                <a:cs typeface="Tahoma" pitchFamily="34" charset="0"/>
              </a:rPr>
              <a:t>ALGORITMOS EVOLUTIVOS</a:t>
            </a:r>
          </a:p>
          <a:p>
            <a:pPr marL="0" indent="0">
              <a:lnSpc>
                <a:spcPct val="150000"/>
              </a:lnSpc>
              <a:spcBef>
                <a:spcPts val="0"/>
              </a:spcBef>
              <a:spcAft>
                <a:spcPts val="600"/>
              </a:spcAft>
              <a:buNone/>
            </a:pPr>
            <a:endParaRPr lang="es-MX" sz="1000" dirty="0" smtClean="0">
              <a:latin typeface="Tahoma" pitchFamily="34" charset="0"/>
              <a:ea typeface="Tahoma" pitchFamily="34" charset="0"/>
              <a:cs typeface="Tahoma" pitchFamily="34" charset="0"/>
            </a:endParaRPr>
          </a:p>
          <a:p>
            <a:pPr marL="0" lvl="1" indent="0">
              <a:lnSpc>
                <a:spcPct val="150000"/>
              </a:lnSpc>
              <a:spcBef>
                <a:spcPts val="0"/>
              </a:spcBef>
              <a:spcAft>
                <a:spcPts val="1200"/>
              </a:spcAft>
              <a:buNone/>
            </a:pPr>
            <a:r>
              <a:rPr lang="es-MX" sz="1600" dirty="0">
                <a:latin typeface="Tahoma" pitchFamily="34" charset="0"/>
                <a:ea typeface="Tahoma" pitchFamily="34" charset="0"/>
                <a:cs typeface="Tahoma" pitchFamily="34" charset="0"/>
              </a:rPr>
              <a:t>El heurístico crossover HX es un ejemplo de este enfoque y se puede describir como sigue:</a:t>
            </a:r>
          </a:p>
          <a:p>
            <a:pPr marL="342900" lvl="1" indent="-342900">
              <a:lnSpc>
                <a:spcPct val="150000"/>
              </a:lnSpc>
              <a:spcBef>
                <a:spcPts val="0"/>
              </a:spcBef>
              <a:spcAft>
                <a:spcPts val="1200"/>
              </a:spcAft>
              <a:buFont typeface="+mj-lt"/>
              <a:buAutoNum type="arabicPeriod"/>
            </a:pPr>
            <a:r>
              <a:rPr lang="es-MX" sz="1600" dirty="0" smtClean="0">
                <a:latin typeface="Tahoma" pitchFamily="34" charset="0"/>
                <a:ea typeface="Tahoma" pitchFamily="34" charset="0"/>
                <a:cs typeface="Tahoma" pitchFamily="34" charset="0"/>
              </a:rPr>
              <a:t>Elija </a:t>
            </a:r>
            <a:r>
              <a:rPr lang="es-MX" sz="1600" dirty="0">
                <a:latin typeface="Tahoma" pitchFamily="34" charset="0"/>
                <a:ea typeface="Tahoma" pitchFamily="34" charset="0"/>
                <a:cs typeface="Tahoma" pitchFamily="34" charset="0"/>
              </a:rPr>
              <a:t>una ciudad de partida aleatoria de uno de los dos padres.</a:t>
            </a:r>
          </a:p>
          <a:p>
            <a:pPr marL="342900" lvl="1" indent="-342900">
              <a:lnSpc>
                <a:spcPct val="150000"/>
              </a:lnSpc>
              <a:spcBef>
                <a:spcPts val="0"/>
              </a:spcBef>
              <a:spcAft>
                <a:spcPts val="1200"/>
              </a:spcAft>
              <a:buFont typeface="+mj-lt"/>
              <a:buAutoNum type="arabicPeriod"/>
            </a:pPr>
            <a:r>
              <a:rPr lang="es-MX" sz="1600" dirty="0" smtClean="0">
                <a:latin typeface="Tahoma" pitchFamily="34" charset="0"/>
                <a:ea typeface="Tahoma" pitchFamily="34" charset="0"/>
                <a:cs typeface="Tahoma" pitchFamily="34" charset="0"/>
              </a:rPr>
              <a:t>Compare </a:t>
            </a:r>
            <a:r>
              <a:rPr lang="es-MX" sz="1600" dirty="0">
                <a:latin typeface="Tahoma" pitchFamily="34" charset="0"/>
                <a:ea typeface="Tahoma" pitchFamily="34" charset="0"/>
                <a:cs typeface="Tahoma" pitchFamily="34" charset="0"/>
              </a:rPr>
              <a:t>los bordes dejando la ciudad actual en ambos padres y seleccione el borde más corto.</a:t>
            </a:r>
          </a:p>
          <a:p>
            <a:pPr marL="342900" lvl="1" indent="-342900">
              <a:lnSpc>
                <a:spcPct val="150000"/>
              </a:lnSpc>
              <a:spcBef>
                <a:spcPts val="0"/>
              </a:spcBef>
              <a:spcAft>
                <a:spcPts val="1200"/>
              </a:spcAft>
              <a:buFont typeface="+mj-lt"/>
              <a:buAutoNum type="arabicPeriod"/>
            </a:pPr>
            <a:r>
              <a:rPr lang="es-MX" sz="1600" dirty="0" smtClean="0">
                <a:latin typeface="Tahoma" pitchFamily="34" charset="0"/>
                <a:ea typeface="Tahoma" pitchFamily="34" charset="0"/>
                <a:cs typeface="Tahoma" pitchFamily="34" charset="0"/>
              </a:rPr>
              <a:t>Si </a:t>
            </a:r>
            <a:r>
              <a:rPr lang="es-MX" sz="1600" dirty="0">
                <a:latin typeface="Tahoma" pitchFamily="34" charset="0"/>
                <a:ea typeface="Tahoma" pitchFamily="34" charset="0"/>
                <a:cs typeface="Tahoma" pitchFamily="34" charset="0"/>
              </a:rPr>
              <a:t>el borde parental más corto introduce un ciclo en el recorrido parcial, a continuación, extienda el recorrido con un borde aleatorio que no introduzca un ciclo.</a:t>
            </a:r>
          </a:p>
          <a:p>
            <a:pPr marL="342900" lvl="1" indent="-342900">
              <a:lnSpc>
                <a:spcPct val="150000"/>
              </a:lnSpc>
              <a:spcBef>
                <a:spcPts val="0"/>
              </a:spcBef>
              <a:spcAft>
                <a:spcPts val="1200"/>
              </a:spcAft>
              <a:buFont typeface="+mj-lt"/>
              <a:buAutoNum type="arabicPeriod"/>
            </a:pPr>
            <a:r>
              <a:rPr lang="es-MX" sz="1600" dirty="0" smtClean="0">
                <a:latin typeface="Tahoma" pitchFamily="34" charset="0"/>
                <a:ea typeface="Tahoma" pitchFamily="34" charset="0"/>
                <a:cs typeface="Tahoma" pitchFamily="34" charset="0"/>
              </a:rPr>
              <a:t>Repita </a:t>
            </a:r>
            <a:r>
              <a:rPr lang="es-MX" sz="1600" dirty="0">
                <a:latin typeface="Tahoma" pitchFamily="34" charset="0"/>
                <a:ea typeface="Tahoma" pitchFamily="34" charset="0"/>
                <a:cs typeface="Tahoma" pitchFamily="34" charset="0"/>
              </a:rPr>
              <a:t>los pasos 2 y 3 hasta que todas las ciudades estén incluidas en el tour.</a:t>
            </a:r>
          </a:p>
        </p:txBody>
      </p:sp>
      <p:sp>
        <p:nvSpPr>
          <p:cNvPr id="2" name="1 CuadroTexto"/>
          <p:cNvSpPr txBox="1"/>
          <p:nvPr/>
        </p:nvSpPr>
        <p:spPr>
          <a:xfrm>
            <a:off x="683568" y="6597352"/>
            <a:ext cx="3852337" cy="246221"/>
          </a:xfrm>
          <a:prstGeom prst="rect">
            <a:avLst/>
          </a:prstGeom>
          <a:noFill/>
        </p:spPr>
        <p:txBody>
          <a:bodyPr wrap="none" rtlCol="0">
            <a:spAutoFit/>
          </a:bodyPr>
          <a:lstStyle/>
          <a:p>
            <a:r>
              <a:rPr lang="es-MX" sz="1000" dirty="0" smtClean="0"/>
              <a:t>MAESTRÍA EN INGENIERÍA DE LA CADENA DE SUMINISTRO</a:t>
            </a:r>
            <a:endParaRPr lang="es-MX" sz="1000" dirty="0"/>
          </a:p>
        </p:txBody>
      </p:sp>
      <p:sp>
        <p:nvSpPr>
          <p:cNvPr id="5" name="4 CuadroTexto"/>
          <p:cNvSpPr txBox="1"/>
          <p:nvPr/>
        </p:nvSpPr>
        <p:spPr>
          <a:xfrm>
            <a:off x="6660232" y="6597352"/>
            <a:ext cx="1848583" cy="246221"/>
          </a:xfrm>
          <a:prstGeom prst="rect">
            <a:avLst/>
          </a:prstGeom>
          <a:noFill/>
        </p:spPr>
        <p:txBody>
          <a:bodyPr wrap="none" rtlCol="0">
            <a:spAutoFit/>
          </a:bodyPr>
          <a:lstStyle/>
          <a:p>
            <a:r>
              <a:rPr lang="es-MX" sz="1000" dirty="0" smtClean="0"/>
              <a:t>FACULTAD DE INGENIERÍA</a:t>
            </a:r>
            <a:endParaRPr lang="es-MX" sz="1000" dirty="0"/>
          </a:p>
        </p:txBody>
      </p:sp>
    </p:spTree>
    <p:extLst>
      <p:ext uri="{BB962C8B-B14F-4D97-AF65-F5344CB8AC3E}">
        <p14:creationId xmlns:p14="http://schemas.microsoft.com/office/powerpoint/2010/main" val="1575482552"/>
      </p:ext>
    </p:extLst>
  </p:cSld>
  <p:clrMapOvr>
    <a:masterClrMapping/>
  </p:clrMapOvr>
  <p:timing>
    <p:tnLst>
      <p:par>
        <p:cTn id="1" dur="indefinite" restart="never" nodeType="tmRoot"/>
      </p:par>
    </p:tnLst>
  </p:timing>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contenido 2"/>
          <p:cNvSpPr>
            <a:spLocks noGrp="1"/>
          </p:cNvSpPr>
          <p:nvPr>
            <p:ph idx="1"/>
          </p:nvPr>
        </p:nvSpPr>
        <p:spPr>
          <a:xfrm>
            <a:off x="683568" y="692696"/>
            <a:ext cx="7992888" cy="5501319"/>
          </a:xfrm>
        </p:spPr>
        <p:txBody>
          <a:bodyPr>
            <a:noAutofit/>
          </a:bodyPr>
          <a:lstStyle/>
          <a:p>
            <a:pPr marL="0" indent="0" algn="ctr">
              <a:lnSpc>
                <a:spcPct val="140000"/>
              </a:lnSpc>
              <a:buNone/>
            </a:pPr>
            <a:r>
              <a:rPr lang="es-MX" sz="1800" b="1" dirty="0" smtClean="0">
                <a:latin typeface="Tahoma" pitchFamily="34" charset="0"/>
                <a:ea typeface="Tahoma" pitchFamily="34" charset="0"/>
                <a:cs typeface="Tahoma" pitchFamily="34" charset="0"/>
              </a:rPr>
              <a:t>ALGORITMOS EVOLUTIVOS</a:t>
            </a:r>
          </a:p>
          <a:p>
            <a:pPr marL="0" indent="0">
              <a:lnSpc>
                <a:spcPct val="150000"/>
              </a:lnSpc>
              <a:spcBef>
                <a:spcPts val="0"/>
              </a:spcBef>
              <a:spcAft>
                <a:spcPts val="600"/>
              </a:spcAft>
              <a:buNone/>
            </a:pPr>
            <a:endParaRPr lang="es-MX" sz="1000" dirty="0" smtClean="0">
              <a:latin typeface="Tahoma" pitchFamily="34" charset="0"/>
              <a:ea typeface="Tahoma" pitchFamily="34" charset="0"/>
              <a:cs typeface="Tahoma" pitchFamily="34" charset="0"/>
            </a:endParaRPr>
          </a:p>
          <a:p>
            <a:pPr marL="0" lvl="1" indent="0">
              <a:lnSpc>
                <a:spcPct val="150000"/>
              </a:lnSpc>
              <a:spcBef>
                <a:spcPts val="0"/>
              </a:spcBef>
              <a:spcAft>
                <a:spcPts val="1200"/>
              </a:spcAft>
              <a:buNone/>
            </a:pPr>
            <a:r>
              <a:rPr lang="es-MX" sz="1600" b="1" dirty="0" smtClean="0">
                <a:latin typeface="Tahoma" pitchFamily="34" charset="0"/>
                <a:ea typeface="Tahoma" pitchFamily="34" charset="0"/>
                <a:cs typeface="Tahoma" pitchFamily="34" charset="0"/>
              </a:rPr>
              <a:t>Mutación</a:t>
            </a:r>
          </a:p>
          <a:p>
            <a:pPr marL="0" lvl="1" indent="0">
              <a:lnSpc>
                <a:spcPct val="150000"/>
              </a:lnSpc>
              <a:spcBef>
                <a:spcPts val="0"/>
              </a:spcBef>
              <a:spcAft>
                <a:spcPts val="1200"/>
              </a:spcAft>
              <a:buNone/>
            </a:pPr>
            <a:r>
              <a:rPr lang="es-MX" sz="1600" dirty="0">
                <a:latin typeface="Tahoma" pitchFamily="34" charset="0"/>
                <a:ea typeface="Tahoma" pitchFamily="34" charset="0"/>
                <a:cs typeface="Tahoma" pitchFamily="34" charset="0"/>
              </a:rPr>
              <a:t>Los operadores de mutación para el TSP están dirigidos a generar aleatoriamente nuevas permutaciones de las ciudades. A diferencia del operador de mutación clásico, que introduce pequeñas perturbaciones en el cromosoma, los operadores de permutación para el TSP a menudo modifican grandemente el recorrido original. Estos operadores se resumen a </a:t>
            </a:r>
            <a:r>
              <a:rPr lang="es-MX" sz="1600" dirty="0" smtClean="0">
                <a:latin typeface="Tahoma" pitchFamily="34" charset="0"/>
                <a:ea typeface="Tahoma" pitchFamily="34" charset="0"/>
                <a:cs typeface="Tahoma" pitchFamily="34" charset="0"/>
              </a:rPr>
              <a:t>continuación:</a:t>
            </a:r>
          </a:p>
          <a:p>
            <a:pPr marL="0" lvl="1" indent="0">
              <a:lnSpc>
                <a:spcPct val="150000"/>
              </a:lnSpc>
              <a:spcBef>
                <a:spcPts val="0"/>
              </a:spcBef>
              <a:spcAft>
                <a:spcPts val="1200"/>
              </a:spcAft>
              <a:buNone/>
            </a:pPr>
            <a:r>
              <a:rPr lang="es-MX" sz="1600" u="sng" dirty="0" smtClean="0">
                <a:latin typeface="Tahoma" pitchFamily="34" charset="0"/>
                <a:ea typeface="Tahoma" pitchFamily="34" charset="0"/>
                <a:cs typeface="Tahoma" pitchFamily="34" charset="0"/>
              </a:rPr>
              <a:t>Intercambio</a:t>
            </a:r>
            <a:endParaRPr lang="es-MX" sz="1600" u="sng" dirty="0">
              <a:latin typeface="Tahoma" pitchFamily="34" charset="0"/>
              <a:ea typeface="Tahoma" pitchFamily="34" charset="0"/>
              <a:cs typeface="Tahoma" pitchFamily="34" charset="0"/>
            </a:endParaRPr>
          </a:p>
          <a:p>
            <a:pPr marL="0" lvl="1" indent="0">
              <a:lnSpc>
                <a:spcPct val="150000"/>
              </a:lnSpc>
              <a:spcBef>
                <a:spcPts val="0"/>
              </a:spcBef>
              <a:spcAft>
                <a:spcPts val="1200"/>
              </a:spcAft>
              <a:buNone/>
            </a:pPr>
            <a:r>
              <a:rPr lang="es-MX" sz="1600" dirty="0">
                <a:latin typeface="Tahoma" pitchFamily="34" charset="0"/>
                <a:ea typeface="Tahoma" pitchFamily="34" charset="0"/>
                <a:cs typeface="Tahoma" pitchFamily="34" charset="0"/>
              </a:rPr>
              <a:t>Se seleccionan aleatoriamente dos ciudades y se intercambian (es decir, se intercambian sus posiciones). Este operador de mutación es el más cercano en filosofía al operador de mutación original, ya que sólo modifica ligeramente el recorrido original.</a:t>
            </a:r>
          </a:p>
          <a:p>
            <a:pPr marL="0" lvl="1" indent="0">
              <a:lnSpc>
                <a:spcPct val="150000"/>
              </a:lnSpc>
              <a:spcBef>
                <a:spcPts val="0"/>
              </a:spcBef>
              <a:spcAft>
                <a:spcPts val="1200"/>
              </a:spcAft>
              <a:buNone/>
            </a:pPr>
            <a:r>
              <a:rPr lang="es-MX" sz="1600" dirty="0">
                <a:latin typeface="Tahoma" pitchFamily="34" charset="0"/>
                <a:ea typeface="Tahoma" pitchFamily="34" charset="0"/>
                <a:cs typeface="Tahoma" pitchFamily="34" charset="0"/>
              </a:rPr>
              <a:t> </a:t>
            </a:r>
            <a:endParaRPr lang="es-MX" sz="1600" dirty="0" smtClean="0">
              <a:latin typeface="Tahoma" pitchFamily="34" charset="0"/>
              <a:ea typeface="Tahoma" pitchFamily="34" charset="0"/>
              <a:cs typeface="Tahoma" pitchFamily="34" charset="0"/>
            </a:endParaRPr>
          </a:p>
        </p:txBody>
      </p:sp>
      <p:sp>
        <p:nvSpPr>
          <p:cNvPr id="2" name="1 CuadroTexto"/>
          <p:cNvSpPr txBox="1"/>
          <p:nvPr/>
        </p:nvSpPr>
        <p:spPr>
          <a:xfrm>
            <a:off x="683568" y="6597352"/>
            <a:ext cx="3852337" cy="246221"/>
          </a:xfrm>
          <a:prstGeom prst="rect">
            <a:avLst/>
          </a:prstGeom>
          <a:noFill/>
        </p:spPr>
        <p:txBody>
          <a:bodyPr wrap="none" rtlCol="0">
            <a:spAutoFit/>
          </a:bodyPr>
          <a:lstStyle/>
          <a:p>
            <a:r>
              <a:rPr lang="es-MX" sz="1000" dirty="0" smtClean="0"/>
              <a:t>MAESTRÍA EN INGENIERÍA DE LA CADENA DE SUMINISTRO</a:t>
            </a:r>
            <a:endParaRPr lang="es-MX" sz="1000" dirty="0"/>
          </a:p>
        </p:txBody>
      </p:sp>
      <p:sp>
        <p:nvSpPr>
          <p:cNvPr id="5" name="4 CuadroTexto"/>
          <p:cNvSpPr txBox="1"/>
          <p:nvPr/>
        </p:nvSpPr>
        <p:spPr>
          <a:xfrm>
            <a:off x="6660232" y="6597352"/>
            <a:ext cx="1848583" cy="246221"/>
          </a:xfrm>
          <a:prstGeom prst="rect">
            <a:avLst/>
          </a:prstGeom>
          <a:noFill/>
        </p:spPr>
        <p:txBody>
          <a:bodyPr wrap="none" rtlCol="0">
            <a:spAutoFit/>
          </a:bodyPr>
          <a:lstStyle/>
          <a:p>
            <a:r>
              <a:rPr lang="es-MX" sz="1000" dirty="0" smtClean="0"/>
              <a:t>FACULTAD DE INGENIERÍA</a:t>
            </a:r>
            <a:endParaRPr lang="es-MX" sz="1000" dirty="0"/>
          </a:p>
        </p:txBody>
      </p:sp>
    </p:spTree>
    <p:extLst>
      <p:ext uri="{BB962C8B-B14F-4D97-AF65-F5344CB8AC3E}">
        <p14:creationId xmlns:p14="http://schemas.microsoft.com/office/powerpoint/2010/main" val="1992968212"/>
      </p:ext>
    </p:extLst>
  </p:cSld>
  <p:clrMapOvr>
    <a:masterClrMapping/>
  </p:clrMapOvr>
  <p:timing>
    <p:tnLst>
      <p:par>
        <p:cTn id="1" dur="indefinite" restart="never" nodeType="tmRoot"/>
      </p:par>
    </p:tnLst>
  </p:timing>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contenido 2"/>
          <p:cNvSpPr>
            <a:spLocks noGrp="1"/>
          </p:cNvSpPr>
          <p:nvPr>
            <p:ph idx="1"/>
          </p:nvPr>
        </p:nvSpPr>
        <p:spPr>
          <a:xfrm>
            <a:off x="683568" y="692696"/>
            <a:ext cx="7992888" cy="5501319"/>
          </a:xfrm>
        </p:spPr>
        <p:txBody>
          <a:bodyPr>
            <a:noAutofit/>
          </a:bodyPr>
          <a:lstStyle/>
          <a:p>
            <a:pPr marL="0" indent="0" algn="ctr">
              <a:lnSpc>
                <a:spcPct val="140000"/>
              </a:lnSpc>
              <a:buNone/>
            </a:pPr>
            <a:r>
              <a:rPr lang="es-MX" sz="1800" b="1" dirty="0" smtClean="0">
                <a:latin typeface="Tahoma" pitchFamily="34" charset="0"/>
                <a:ea typeface="Tahoma" pitchFamily="34" charset="0"/>
                <a:cs typeface="Tahoma" pitchFamily="34" charset="0"/>
              </a:rPr>
              <a:t>ALGORITMOS EVOLUTIVOS</a:t>
            </a:r>
          </a:p>
          <a:p>
            <a:pPr marL="0" indent="0">
              <a:lnSpc>
                <a:spcPct val="150000"/>
              </a:lnSpc>
              <a:spcBef>
                <a:spcPts val="0"/>
              </a:spcBef>
              <a:spcAft>
                <a:spcPts val="600"/>
              </a:spcAft>
              <a:buNone/>
            </a:pPr>
            <a:endParaRPr lang="es-MX" sz="1000" dirty="0" smtClean="0">
              <a:latin typeface="Tahoma" pitchFamily="34" charset="0"/>
              <a:ea typeface="Tahoma" pitchFamily="34" charset="0"/>
              <a:cs typeface="Tahoma" pitchFamily="34" charset="0"/>
            </a:endParaRPr>
          </a:p>
          <a:p>
            <a:pPr marL="0" lvl="1" indent="0">
              <a:lnSpc>
                <a:spcPct val="150000"/>
              </a:lnSpc>
              <a:spcBef>
                <a:spcPts val="0"/>
              </a:spcBef>
              <a:spcAft>
                <a:spcPts val="1200"/>
              </a:spcAft>
              <a:buNone/>
            </a:pPr>
            <a:r>
              <a:rPr lang="es-MX" sz="1600" b="1" dirty="0" smtClean="0">
                <a:latin typeface="Tahoma" pitchFamily="34" charset="0"/>
                <a:ea typeface="Tahoma" pitchFamily="34" charset="0"/>
                <a:cs typeface="Tahoma" pitchFamily="34" charset="0"/>
              </a:rPr>
              <a:t>Mutación (cont.)</a:t>
            </a:r>
          </a:p>
          <a:p>
            <a:pPr marL="0" lvl="1" indent="0">
              <a:lnSpc>
                <a:spcPct val="150000"/>
              </a:lnSpc>
              <a:spcBef>
                <a:spcPts val="0"/>
              </a:spcBef>
              <a:spcAft>
                <a:spcPts val="1200"/>
              </a:spcAft>
              <a:buNone/>
            </a:pPr>
            <a:r>
              <a:rPr lang="es-MX" sz="1600" u="sng" dirty="0" smtClean="0">
                <a:latin typeface="Tahoma" pitchFamily="34" charset="0"/>
                <a:ea typeface="Tahoma" pitchFamily="34" charset="0"/>
                <a:cs typeface="Tahoma" pitchFamily="34" charset="0"/>
              </a:rPr>
              <a:t>Local Hill-Climbing</a:t>
            </a:r>
            <a:endParaRPr lang="es-MX" sz="1600" u="sng" dirty="0">
              <a:latin typeface="Tahoma" pitchFamily="34" charset="0"/>
              <a:ea typeface="Tahoma" pitchFamily="34" charset="0"/>
              <a:cs typeface="Tahoma" pitchFamily="34" charset="0"/>
            </a:endParaRPr>
          </a:p>
          <a:p>
            <a:pPr marL="0" lvl="1" indent="0">
              <a:lnSpc>
                <a:spcPct val="150000"/>
              </a:lnSpc>
              <a:spcBef>
                <a:spcPts val="0"/>
              </a:spcBef>
              <a:spcAft>
                <a:spcPts val="1200"/>
              </a:spcAft>
              <a:buNone/>
            </a:pPr>
            <a:r>
              <a:rPr lang="es-MX" sz="1600" dirty="0">
                <a:latin typeface="Tahoma" pitchFamily="34" charset="0"/>
                <a:ea typeface="Tahoma" pitchFamily="34" charset="0"/>
                <a:cs typeface="Tahoma" pitchFamily="34" charset="0"/>
              </a:rPr>
              <a:t>Típicamente, se aplica </a:t>
            </a:r>
            <a:r>
              <a:rPr lang="es-MX" sz="1600" dirty="0" smtClean="0">
                <a:latin typeface="Tahoma" pitchFamily="34" charset="0"/>
                <a:ea typeface="Tahoma" pitchFamily="34" charset="0"/>
                <a:cs typeface="Tahoma" pitchFamily="34" charset="0"/>
              </a:rPr>
              <a:t>un heurístico </a:t>
            </a:r>
            <a:r>
              <a:rPr lang="es-MX" sz="1600" dirty="0">
                <a:latin typeface="Tahoma" pitchFamily="34" charset="0"/>
                <a:ea typeface="Tahoma" pitchFamily="34" charset="0"/>
                <a:cs typeface="Tahoma" pitchFamily="34" charset="0"/>
              </a:rPr>
              <a:t>de intercambio de borde local al tour. </a:t>
            </a:r>
            <a:r>
              <a:rPr lang="es-MX" sz="1600" dirty="0" smtClean="0">
                <a:latin typeface="Tahoma" pitchFamily="34" charset="0"/>
                <a:ea typeface="Tahoma" pitchFamily="34" charset="0"/>
                <a:cs typeface="Tahoma" pitchFamily="34" charset="0"/>
              </a:rPr>
              <a:t>El heurístico </a:t>
            </a:r>
            <a:r>
              <a:rPr lang="es-MX" sz="1600" dirty="0">
                <a:latin typeface="Tahoma" pitchFamily="34" charset="0"/>
                <a:ea typeface="Tahoma" pitchFamily="34" charset="0"/>
                <a:cs typeface="Tahoma" pitchFamily="34" charset="0"/>
              </a:rPr>
              <a:t>de intercambio se aplica para un número fijo de iteraciones, o hasta que se encuentre un óptimo local. </a:t>
            </a:r>
          </a:p>
          <a:p>
            <a:pPr marL="0" lvl="1" indent="0">
              <a:lnSpc>
                <a:spcPct val="150000"/>
              </a:lnSpc>
              <a:spcBef>
                <a:spcPts val="0"/>
              </a:spcBef>
              <a:spcAft>
                <a:spcPts val="1200"/>
              </a:spcAft>
              <a:buNone/>
            </a:pPr>
            <a:r>
              <a:rPr lang="es-MX" sz="1600" dirty="0">
                <a:latin typeface="Tahoma" pitchFamily="34" charset="0"/>
                <a:ea typeface="Tahoma" pitchFamily="34" charset="0"/>
                <a:cs typeface="Tahoma" pitchFamily="34" charset="0"/>
              </a:rPr>
              <a:t> </a:t>
            </a:r>
            <a:r>
              <a:rPr lang="es-MX" sz="1600" u="sng" dirty="0" smtClean="0">
                <a:latin typeface="Tahoma" pitchFamily="34" charset="0"/>
                <a:ea typeface="Tahoma" pitchFamily="34" charset="0"/>
                <a:cs typeface="Tahoma" pitchFamily="34" charset="0"/>
              </a:rPr>
              <a:t>Lucha</a:t>
            </a:r>
            <a:endParaRPr lang="es-MX" sz="1600" u="sng" dirty="0">
              <a:latin typeface="Tahoma" pitchFamily="34" charset="0"/>
              <a:ea typeface="Tahoma" pitchFamily="34" charset="0"/>
              <a:cs typeface="Tahoma" pitchFamily="34" charset="0"/>
            </a:endParaRPr>
          </a:p>
          <a:p>
            <a:pPr marL="0" lvl="1" indent="0">
              <a:lnSpc>
                <a:spcPct val="150000"/>
              </a:lnSpc>
              <a:spcBef>
                <a:spcPts val="0"/>
              </a:spcBef>
              <a:spcAft>
                <a:spcPts val="1200"/>
              </a:spcAft>
              <a:buNone/>
            </a:pPr>
            <a:r>
              <a:rPr lang="es-MX" sz="1600" dirty="0">
                <a:latin typeface="Tahoma" pitchFamily="34" charset="0"/>
                <a:ea typeface="Tahoma" pitchFamily="34" charset="0"/>
                <a:cs typeface="Tahoma" pitchFamily="34" charset="0"/>
              </a:rPr>
              <a:t>Dos puntos de corte se seleccionan al azar en el cromosoma, y las ciudades dentro de los dos puntos de corte se permutan al azar.</a:t>
            </a:r>
          </a:p>
          <a:p>
            <a:pPr marL="0" lvl="1" indent="0">
              <a:lnSpc>
                <a:spcPct val="150000"/>
              </a:lnSpc>
              <a:spcBef>
                <a:spcPts val="0"/>
              </a:spcBef>
              <a:spcAft>
                <a:spcPts val="1200"/>
              </a:spcAft>
              <a:buNone/>
            </a:pPr>
            <a:endParaRPr lang="es-MX" sz="1600" dirty="0">
              <a:latin typeface="Tahoma" pitchFamily="34" charset="0"/>
              <a:ea typeface="Tahoma" pitchFamily="34" charset="0"/>
              <a:cs typeface="Tahoma" pitchFamily="34" charset="0"/>
            </a:endParaRPr>
          </a:p>
          <a:p>
            <a:pPr marL="0" lvl="1" indent="0">
              <a:lnSpc>
                <a:spcPct val="150000"/>
              </a:lnSpc>
              <a:spcBef>
                <a:spcPts val="0"/>
              </a:spcBef>
              <a:spcAft>
                <a:spcPts val="1200"/>
              </a:spcAft>
              <a:buNone/>
            </a:pPr>
            <a:endParaRPr lang="es-MX" sz="1600" dirty="0" smtClean="0">
              <a:latin typeface="Tahoma" pitchFamily="34" charset="0"/>
              <a:ea typeface="Tahoma" pitchFamily="34" charset="0"/>
              <a:cs typeface="Tahoma" pitchFamily="34" charset="0"/>
            </a:endParaRPr>
          </a:p>
        </p:txBody>
      </p:sp>
      <p:sp>
        <p:nvSpPr>
          <p:cNvPr id="2" name="1 CuadroTexto"/>
          <p:cNvSpPr txBox="1"/>
          <p:nvPr/>
        </p:nvSpPr>
        <p:spPr>
          <a:xfrm>
            <a:off x="683568" y="6597352"/>
            <a:ext cx="3852337" cy="246221"/>
          </a:xfrm>
          <a:prstGeom prst="rect">
            <a:avLst/>
          </a:prstGeom>
          <a:noFill/>
        </p:spPr>
        <p:txBody>
          <a:bodyPr wrap="none" rtlCol="0">
            <a:spAutoFit/>
          </a:bodyPr>
          <a:lstStyle/>
          <a:p>
            <a:r>
              <a:rPr lang="es-MX" sz="1000" dirty="0" smtClean="0"/>
              <a:t>MAESTRÍA EN INGENIERÍA DE LA CADENA DE SUMINISTRO</a:t>
            </a:r>
            <a:endParaRPr lang="es-MX" sz="1000" dirty="0"/>
          </a:p>
        </p:txBody>
      </p:sp>
      <p:sp>
        <p:nvSpPr>
          <p:cNvPr id="5" name="4 CuadroTexto"/>
          <p:cNvSpPr txBox="1"/>
          <p:nvPr/>
        </p:nvSpPr>
        <p:spPr>
          <a:xfrm>
            <a:off x="6660232" y="6597352"/>
            <a:ext cx="1848583" cy="246221"/>
          </a:xfrm>
          <a:prstGeom prst="rect">
            <a:avLst/>
          </a:prstGeom>
          <a:noFill/>
        </p:spPr>
        <p:txBody>
          <a:bodyPr wrap="none" rtlCol="0">
            <a:spAutoFit/>
          </a:bodyPr>
          <a:lstStyle/>
          <a:p>
            <a:r>
              <a:rPr lang="es-MX" sz="1000" dirty="0" smtClean="0"/>
              <a:t>FACULTAD DE INGENIERÍA</a:t>
            </a:r>
            <a:endParaRPr lang="es-MX" sz="1000" dirty="0"/>
          </a:p>
        </p:txBody>
      </p:sp>
    </p:spTree>
    <p:extLst>
      <p:ext uri="{BB962C8B-B14F-4D97-AF65-F5344CB8AC3E}">
        <p14:creationId xmlns:p14="http://schemas.microsoft.com/office/powerpoint/2010/main" val="3185073119"/>
      </p:ext>
    </p:extLst>
  </p:cSld>
  <p:clrMapOvr>
    <a:masterClrMapping/>
  </p:clrMapOvr>
  <p:timing>
    <p:tnLst>
      <p:par>
        <p:cTn id="1" dur="indefinite" restart="never" nodeType="tmRoot"/>
      </p:par>
    </p:tnLst>
  </p:timing>
</p:sld>
</file>

<file path=ppt/slides/slide1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contenido 2"/>
          <p:cNvSpPr>
            <a:spLocks noGrp="1"/>
          </p:cNvSpPr>
          <p:nvPr>
            <p:ph idx="1"/>
          </p:nvPr>
        </p:nvSpPr>
        <p:spPr>
          <a:xfrm>
            <a:off x="683568" y="692696"/>
            <a:ext cx="7992888" cy="5501319"/>
          </a:xfrm>
        </p:spPr>
        <p:txBody>
          <a:bodyPr>
            <a:noAutofit/>
          </a:bodyPr>
          <a:lstStyle/>
          <a:p>
            <a:pPr marL="0" indent="0" algn="ctr">
              <a:lnSpc>
                <a:spcPct val="140000"/>
              </a:lnSpc>
              <a:buNone/>
            </a:pPr>
            <a:r>
              <a:rPr lang="es-MX" sz="1800" b="1" dirty="0" smtClean="0">
                <a:latin typeface="Tahoma" pitchFamily="34" charset="0"/>
                <a:ea typeface="Tahoma" pitchFamily="34" charset="0"/>
                <a:cs typeface="Tahoma" pitchFamily="34" charset="0"/>
              </a:rPr>
              <a:t>ALGORITMOS EVOLUTIVOS</a:t>
            </a:r>
          </a:p>
          <a:p>
            <a:pPr marL="0" indent="0">
              <a:lnSpc>
                <a:spcPct val="150000"/>
              </a:lnSpc>
              <a:spcBef>
                <a:spcPts val="0"/>
              </a:spcBef>
              <a:spcAft>
                <a:spcPts val="600"/>
              </a:spcAft>
              <a:buNone/>
            </a:pPr>
            <a:endParaRPr lang="es-MX" sz="1000" dirty="0" smtClean="0">
              <a:latin typeface="Tahoma" pitchFamily="34" charset="0"/>
              <a:ea typeface="Tahoma" pitchFamily="34" charset="0"/>
              <a:cs typeface="Tahoma" pitchFamily="34" charset="0"/>
            </a:endParaRPr>
          </a:p>
          <a:p>
            <a:pPr marL="0" lvl="1" indent="0">
              <a:lnSpc>
                <a:spcPct val="150000"/>
              </a:lnSpc>
              <a:spcBef>
                <a:spcPts val="0"/>
              </a:spcBef>
              <a:spcAft>
                <a:spcPts val="1200"/>
              </a:spcAft>
              <a:buNone/>
            </a:pPr>
            <a:r>
              <a:rPr lang="es-MX" sz="1600" b="1" dirty="0" smtClean="0">
                <a:latin typeface="Tahoma" pitchFamily="34" charset="0"/>
                <a:ea typeface="Tahoma" pitchFamily="34" charset="0"/>
                <a:cs typeface="Tahoma" pitchFamily="34" charset="0"/>
              </a:rPr>
              <a:t>Ejemplo</a:t>
            </a:r>
          </a:p>
          <a:p>
            <a:pPr marL="0" lvl="1" indent="0">
              <a:lnSpc>
                <a:spcPct val="150000"/>
              </a:lnSpc>
              <a:spcBef>
                <a:spcPts val="0"/>
              </a:spcBef>
              <a:spcAft>
                <a:spcPts val="1200"/>
              </a:spcAft>
              <a:buNone/>
            </a:pPr>
            <a:r>
              <a:rPr lang="es-MX" sz="1600" dirty="0" smtClean="0">
                <a:latin typeface="Tahoma" pitchFamily="34" charset="0"/>
                <a:ea typeface="Tahoma" pitchFamily="34" charset="0"/>
                <a:cs typeface="Tahoma" pitchFamily="34" charset="0"/>
              </a:rPr>
              <a:t>Se desea determinar </a:t>
            </a:r>
            <a:r>
              <a:rPr lang="es-MX" sz="1600" dirty="0">
                <a:latin typeface="Tahoma" pitchFamily="34" charset="0"/>
                <a:ea typeface="Tahoma" pitchFamily="34" charset="0"/>
                <a:cs typeface="Tahoma" pitchFamily="34" charset="0"/>
              </a:rPr>
              <a:t>la secuencia de vehículos más apropiada a un problema específico, en este trabajo se presenta el caso de una red de distribución que consta de una Fábrica y 20 centros de distribución o depósitos; cada uno posee un valor d</a:t>
            </a:r>
            <a:r>
              <a:rPr lang="es-MX" sz="1600" baseline="-25000" dirty="0">
                <a:latin typeface="Tahoma" pitchFamily="34" charset="0"/>
                <a:ea typeface="Tahoma" pitchFamily="34" charset="0"/>
                <a:cs typeface="Tahoma" pitchFamily="34" charset="0"/>
              </a:rPr>
              <a:t>ij</a:t>
            </a:r>
            <a:r>
              <a:rPr lang="es-MX" sz="1600" dirty="0">
                <a:latin typeface="Tahoma" pitchFamily="34" charset="0"/>
                <a:ea typeface="Tahoma" pitchFamily="34" charset="0"/>
                <a:cs typeface="Tahoma" pitchFamily="34" charset="0"/>
              </a:rPr>
              <a:t> que representa la distancia entre un punto i y el punto j. </a:t>
            </a:r>
            <a:endParaRPr lang="es-MX" sz="1600" dirty="0" smtClean="0">
              <a:latin typeface="Tahoma" pitchFamily="34" charset="0"/>
              <a:ea typeface="Tahoma" pitchFamily="34" charset="0"/>
              <a:cs typeface="Tahoma" pitchFamily="34" charset="0"/>
            </a:endParaRPr>
          </a:p>
          <a:p>
            <a:pPr marL="0" lvl="1" indent="0">
              <a:lnSpc>
                <a:spcPct val="150000"/>
              </a:lnSpc>
              <a:spcBef>
                <a:spcPts val="0"/>
              </a:spcBef>
              <a:spcAft>
                <a:spcPts val="1200"/>
              </a:spcAft>
              <a:buNone/>
            </a:pPr>
            <a:r>
              <a:rPr lang="es-MX" sz="1600" dirty="0" smtClean="0">
                <a:latin typeface="Tahoma" pitchFamily="34" charset="0"/>
                <a:ea typeface="Tahoma" pitchFamily="34" charset="0"/>
                <a:cs typeface="Tahoma" pitchFamily="34" charset="0"/>
              </a:rPr>
              <a:t>Se </a:t>
            </a:r>
            <a:r>
              <a:rPr lang="es-MX" sz="1600" dirty="0">
                <a:latin typeface="Tahoma" pitchFamily="34" charset="0"/>
                <a:ea typeface="Tahoma" pitchFamily="34" charset="0"/>
                <a:cs typeface="Tahoma" pitchFamily="34" charset="0"/>
              </a:rPr>
              <a:t>dispone </a:t>
            </a:r>
            <a:r>
              <a:rPr lang="es-MX" sz="1600" dirty="0" smtClean="0">
                <a:latin typeface="Tahoma" pitchFamily="34" charset="0"/>
                <a:ea typeface="Tahoma" pitchFamily="34" charset="0"/>
                <a:cs typeface="Tahoma" pitchFamily="34" charset="0"/>
              </a:rPr>
              <a:t>n de </a:t>
            </a:r>
            <a:r>
              <a:rPr lang="es-MX" sz="1600" dirty="0">
                <a:latin typeface="Tahoma" pitchFamily="34" charset="0"/>
                <a:ea typeface="Tahoma" pitchFamily="34" charset="0"/>
                <a:cs typeface="Tahoma" pitchFamily="34" charset="0"/>
              </a:rPr>
              <a:t>varios medios de trabajo (k), y cada uno de ellos posee una capacidad Q</a:t>
            </a:r>
            <a:r>
              <a:rPr lang="es-MX" sz="1600" baseline="-25000" dirty="0">
                <a:latin typeface="Tahoma" pitchFamily="34" charset="0"/>
                <a:ea typeface="Tahoma" pitchFamily="34" charset="0"/>
                <a:cs typeface="Tahoma" pitchFamily="34" charset="0"/>
              </a:rPr>
              <a:t>k</a:t>
            </a:r>
            <a:r>
              <a:rPr lang="es-MX" sz="1600" dirty="0">
                <a:latin typeface="Tahoma" pitchFamily="34" charset="0"/>
                <a:ea typeface="Tahoma" pitchFamily="34" charset="0"/>
                <a:cs typeface="Tahoma" pitchFamily="34" charset="0"/>
              </a:rPr>
              <a:t> de transportar carga, adicionalmente se ha colocado un límite máximo en kilómetros a recorrer por día y su correspondiente valor que se compone de un valor fijo y otro variable, restricciones de cumplimiento de las necesidades de cada almacén, cumplir con la jornada laboral de los conductores y que los vehículos retornen a la fábrica al final de su ruta.</a:t>
            </a:r>
          </a:p>
          <a:p>
            <a:pPr marL="0" lvl="1" indent="0">
              <a:lnSpc>
                <a:spcPct val="150000"/>
              </a:lnSpc>
              <a:spcBef>
                <a:spcPts val="0"/>
              </a:spcBef>
              <a:spcAft>
                <a:spcPts val="1200"/>
              </a:spcAft>
              <a:buNone/>
            </a:pPr>
            <a:endParaRPr lang="es-MX" sz="1600" dirty="0">
              <a:latin typeface="Tahoma" pitchFamily="34" charset="0"/>
              <a:ea typeface="Tahoma" pitchFamily="34" charset="0"/>
              <a:cs typeface="Tahoma" pitchFamily="34" charset="0"/>
            </a:endParaRPr>
          </a:p>
          <a:p>
            <a:pPr marL="0" lvl="1" indent="0">
              <a:lnSpc>
                <a:spcPct val="150000"/>
              </a:lnSpc>
              <a:spcBef>
                <a:spcPts val="0"/>
              </a:spcBef>
              <a:spcAft>
                <a:spcPts val="1200"/>
              </a:spcAft>
              <a:buNone/>
            </a:pPr>
            <a:endParaRPr lang="es-MX" sz="1600" dirty="0" smtClean="0">
              <a:latin typeface="Tahoma" pitchFamily="34" charset="0"/>
              <a:ea typeface="Tahoma" pitchFamily="34" charset="0"/>
              <a:cs typeface="Tahoma" pitchFamily="34" charset="0"/>
            </a:endParaRPr>
          </a:p>
        </p:txBody>
      </p:sp>
      <p:sp>
        <p:nvSpPr>
          <p:cNvPr id="2" name="1 CuadroTexto"/>
          <p:cNvSpPr txBox="1"/>
          <p:nvPr/>
        </p:nvSpPr>
        <p:spPr>
          <a:xfrm>
            <a:off x="683568" y="6597352"/>
            <a:ext cx="3852337" cy="246221"/>
          </a:xfrm>
          <a:prstGeom prst="rect">
            <a:avLst/>
          </a:prstGeom>
          <a:noFill/>
        </p:spPr>
        <p:txBody>
          <a:bodyPr wrap="none" rtlCol="0">
            <a:spAutoFit/>
          </a:bodyPr>
          <a:lstStyle/>
          <a:p>
            <a:r>
              <a:rPr lang="es-MX" sz="1000" dirty="0" smtClean="0"/>
              <a:t>MAESTRÍA EN INGENIERÍA DE LA CADENA DE SUMINISTRO</a:t>
            </a:r>
            <a:endParaRPr lang="es-MX" sz="1000" dirty="0"/>
          </a:p>
        </p:txBody>
      </p:sp>
      <p:sp>
        <p:nvSpPr>
          <p:cNvPr id="5" name="4 CuadroTexto"/>
          <p:cNvSpPr txBox="1"/>
          <p:nvPr/>
        </p:nvSpPr>
        <p:spPr>
          <a:xfrm>
            <a:off x="6660232" y="6597352"/>
            <a:ext cx="1848583" cy="246221"/>
          </a:xfrm>
          <a:prstGeom prst="rect">
            <a:avLst/>
          </a:prstGeom>
          <a:noFill/>
        </p:spPr>
        <p:txBody>
          <a:bodyPr wrap="none" rtlCol="0">
            <a:spAutoFit/>
          </a:bodyPr>
          <a:lstStyle/>
          <a:p>
            <a:r>
              <a:rPr lang="es-MX" sz="1000" dirty="0" smtClean="0"/>
              <a:t>FACULTAD DE INGENIERÍA</a:t>
            </a:r>
            <a:endParaRPr lang="es-MX" sz="1000" dirty="0"/>
          </a:p>
        </p:txBody>
      </p:sp>
    </p:spTree>
    <p:extLst>
      <p:ext uri="{BB962C8B-B14F-4D97-AF65-F5344CB8AC3E}">
        <p14:creationId xmlns:p14="http://schemas.microsoft.com/office/powerpoint/2010/main" val="3966558462"/>
      </p:ext>
    </p:extLst>
  </p:cSld>
  <p:clrMapOvr>
    <a:masterClrMapping/>
  </p:clrMapOvr>
  <p:timing>
    <p:tnLst>
      <p:par>
        <p:cTn id="1" dur="indefinite" restart="never" nodeType="tmRoot"/>
      </p:par>
    </p:tnLst>
  </p:timing>
</p:sld>
</file>

<file path=ppt/slides/slide1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contenido 2"/>
          <p:cNvSpPr>
            <a:spLocks noGrp="1"/>
          </p:cNvSpPr>
          <p:nvPr>
            <p:ph idx="1"/>
          </p:nvPr>
        </p:nvSpPr>
        <p:spPr>
          <a:xfrm>
            <a:off x="683568" y="692696"/>
            <a:ext cx="7992888" cy="5501319"/>
          </a:xfrm>
        </p:spPr>
        <p:txBody>
          <a:bodyPr>
            <a:noAutofit/>
          </a:bodyPr>
          <a:lstStyle/>
          <a:p>
            <a:pPr marL="0" indent="0" algn="ctr">
              <a:lnSpc>
                <a:spcPct val="140000"/>
              </a:lnSpc>
              <a:buNone/>
            </a:pPr>
            <a:r>
              <a:rPr lang="es-MX" sz="1800" b="1" dirty="0" smtClean="0">
                <a:latin typeface="Tahoma" pitchFamily="34" charset="0"/>
                <a:ea typeface="Tahoma" pitchFamily="34" charset="0"/>
                <a:cs typeface="Tahoma" pitchFamily="34" charset="0"/>
              </a:rPr>
              <a:t>ALGORITMOS EVOLUTIVOS</a:t>
            </a:r>
          </a:p>
          <a:p>
            <a:pPr marL="0" indent="0">
              <a:lnSpc>
                <a:spcPct val="150000"/>
              </a:lnSpc>
              <a:spcBef>
                <a:spcPts val="0"/>
              </a:spcBef>
              <a:spcAft>
                <a:spcPts val="600"/>
              </a:spcAft>
              <a:buNone/>
            </a:pPr>
            <a:endParaRPr lang="es-MX" sz="1000" dirty="0" smtClean="0">
              <a:latin typeface="Tahoma" pitchFamily="34" charset="0"/>
              <a:ea typeface="Tahoma" pitchFamily="34" charset="0"/>
              <a:cs typeface="Tahoma" pitchFamily="34" charset="0"/>
            </a:endParaRPr>
          </a:p>
        </p:txBody>
      </p:sp>
      <p:sp>
        <p:nvSpPr>
          <p:cNvPr id="2" name="1 CuadroTexto"/>
          <p:cNvSpPr txBox="1"/>
          <p:nvPr/>
        </p:nvSpPr>
        <p:spPr>
          <a:xfrm>
            <a:off x="683568" y="6597352"/>
            <a:ext cx="3852337" cy="246221"/>
          </a:xfrm>
          <a:prstGeom prst="rect">
            <a:avLst/>
          </a:prstGeom>
          <a:noFill/>
        </p:spPr>
        <p:txBody>
          <a:bodyPr wrap="none" rtlCol="0">
            <a:spAutoFit/>
          </a:bodyPr>
          <a:lstStyle/>
          <a:p>
            <a:r>
              <a:rPr lang="es-MX" sz="1000" dirty="0" smtClean="0"/>
              <a:t>MAESTRÍA EN INGENIERÍA DE LA CADENA DE SUMINISTRO</a:t>
            </a:r>
            <a:endParaRPr lang="es-MX" sz="1000" dirty="0"/>
          </a:p>
        </p:txBody>
      </p:sp>
      <p:sp>
        <p:nvSpPr>
          <p:cNvPr id="5" name="4 CuadroTexto"/>
          <p:cNvSpPr txBox="1"/>
          <p:nvPr/>
        </p:nvSpPr>
        <p:spPr>
          <a:xfrm>
            <a:off x="6660232" y="6597352"/>
            <a:ext cx="1848583" cy="246221"/>
          </a:xfrm>
          <a:prstGeom prst="rect">
            <a:avLst/>
          </a:prstGeom>
          <a:noFill/>
        </p:spPr>
        <p:txBody>
          <a:bodyPr wrap="none" rtlCol="0">
            <a:spAutoFit/>
          </a:bodyPr>
          <a:lstStyle/>
          <a:p>
            <a:r>
              <a:rPr lang="es-MX" sz="1000" dirty="0" smtClean="0"/>
              <a:t>FACULTAD DE INGENIERÍA</a:t>
            </a:r>
            <a:endParaRPr lang="es-MX" sz="1000" dirty="0"/>
          </a:p>
        </p:txBody>
      </p:sp>
      <p:pic>
        <p:nvPicPr>
          <p:cNvPr id="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19672" y="1268760"/>
            <a:ext cx="5924377" cy="527824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168919782"/>
      </p:ext>
    </p:extLst>
  </p:cSld>
  <p:clrMapOvr>
    <a:masterClrMapping/>
  </p:clrMapOvr>
  <p:timing>
    <p:tnLst>
      <p:par>
        <p:cTn id="1" dur="indefinite" restart="never" nodeType="tmRoot"/>
      </p:par>
    </p:tnLst>
  </p:timing>
</p:sld>
</file>

<file path=ppt/slides/slide1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contenido 2"/>
          <p:cNvSpPr>
            <a:spLocks noGrp="1"/>
          </p:cNvSpPr>
          <p:nvPr>
            <p:ph idx="1"/>
          </p:nvPr>
        </p:nvSpPr>
        <p:spPr>
          <a:xfrm>
            <a:off x="683568" y="692696"/>
            <a:ext cx="7992888" cy="5501319"/>
          </a:xfrm>
        </p:spPr>
        <p:txBody>
          <a:bodyPr>
            <a:noAutofit/>
          </a:bodyPr>
          <a:lstStyle/>
          <a:p>
            <a:pPr marL="0" indent="0" algn="ctr">
              <a:lnSpc>
                <a:spcPct val="140000"/>
              </a:lnSpc>
              <a:buNone/>
            </a:pPr>
            <a:r>
              <a:rPr lang="es-MX" sz="1800" b="1" dirty="0" smtClean="0">
                <a:latin typeface="Tahoma" pitchFamily="34" charset="0"/>
                <a:ea typeface="Tahoma" pitchFamily="34" charset="0"/>
                <a:cs typeface="Tahoma" pitchFamily="34" charset="0"/>
              </a:rPr>
              <a:t>ALGORITMOS EVOLUTIVOS</a:t>
            </a:r>
          </a:p>
          <a:p>
            <a:pPr marL="0" indent="0">
              <a:lnSpc>
                <a:spcPct val="150000"/>
              </a:lnSpc>
              <a:spcBef>
                <a:spcPts val="0"/>
              </a:spcBef>
              <a:spcAft>
                <a:spcPts val="600"/>
              </a:spcAft>
              <a:buNone/>
            </a:pPr>
            <a:endParaRPr lang="es-MX" sz="1000" dirty="0" smtClean="0">
              <a:latin typeface="Tahoma" pitchFamily="34" charset="0"/>
              <a:ea typeface="Tahoma" pitchFamily="34" charset="0"/>
              <a:cs typeface="Tahoma" pitchFamily="34" charset="0"/>
            </a:endParaRPr>
          </a:p>
        </p:txBody>
      </p:sp>
      <p:sp>
        <p:nvSpPr>
          <p:cNvPr id="2" name="1 CuadroTexto"/>
          <p:cNvSpPr txBox="1"/>
          <p:nvPr/>
        </p:nvSpPr>
        <p:spPr>
          <a:xfrm>
            <a:off x="683568" y="6597352"/>
            <a:ext cx="3852337" cy="246221"/>
          </a:xfrm>
          <a:prstGeom prst="rect">
            <a:avLst/>
          </a:prstGeom>
          <a:noFill/>
        </p:spPr>
        <p:txBody>
          <a:bodyPr wrap="none" rtlCol="0">
            <a:spAutoFit/>
          </a:bodyPr>
          <a:lstStyle/>
          <a:p>
            <a:r>
              <a:rPr lang="es-MX" sz="1000" dirty="0" smtClean="0"/>
              <a:t>MAESTRÍA EN INGENIERÍA DE LA CADENA DE SUMINISTRO</a:t>
            </a:r>
            <a:endParaRPr lang="es-MX" sz="1000" dirty="0"/>
          </a:p>
        </p:txBody>
      </p:sp>
      <p:sp>
        <p:nvSpPr>
          <p:cNvPr id="5" name="4 CuadroTexto"/>
          <p:cNvSpPr txBox="1"/>
          <p:nvPr/>
        </p:nvSpPr>
        <p:spPr>
          <a:xfrm>
            <a:off x="6660232" y="6597352"/>
            <a:ext cx="1848583" cy="246221"/>
          </a:xfrm>
          <a:prstGeom prst="rect">
            <a:avLst/>
          </a:prstGeom>
          <a:noFill/>
        </p:spPr>
        <p:txBody>
          <a:bodyPr wrap="none" rtlCol="0">
            <a:spAutoFit/>
          </a:bodyPr>
          <a:lstStyle/>
          <a:p>
            <a:r>
              <a:rPr lang="es-MX" sz="1000" dirty="0" smtClean="0"/>
              <a:t>FACULTAD DE INGENIERÍA</a:t>
            </a:r>
            <a:endParaRPr lang="es-MX" sz="1000" dirty="0"/>
          </a:p>
        </p:txBody>
      </p:sp>
      <p:pic>
        <p:nvPicPr>
          <p:cNvPr id="7" name="Picture 2"/>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491169" y="1556792"/>
            <a:ext cx="8113279" cy="440366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266576"/>
      </p:ext>
    </p:extLst>
  </p:cSld>
  <p:clrMapOvr>
    <a:masterClrMapping/>
  </p:clrMapOvr>
  <p:timing>
    <p:tnLst>
      <p:par>
        <p:cTn id="1" dur="indefinite" restart="never" nodeType="tmRoot"/>
      </p:par>
    </p:tnLst>
  </p:timing>
</p:sld>
</file>

<file path=ppt/slides/slide1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contenido 2"/>
          <p:cNvSpPr>
            <a:spLocks noGrp="1"/>
          </p:cNvSpPr>
          <p:nvPr>
            <p:ph idx="1"/>
          </p:nvPr>
        </p:nvSpPr>
        <p:spPr>
          <a:xfrm>
            <a:off x="683568" y="692696"/>
            <a:ext cx="7992888" cy="5501319"/>
          </a:xfrm>
        </p:spPr>
        <p:txBody>
          <a:bodyPr>
            <a:noAutofit/>
          </a:bodyPr>
          <a:lstStyle/>
          <a:p>
            <a:pPr marL="0" indent="0" algn="ctr">
              <a:lnSpc>
                <a:spcPct val="140000"/>
              </a:lnSpc>
              <a:buNone/>
            </a:pPr>
            <a:r>
              <a:rPr lang="es-MX" sz="1800" b="1" dirty="0" smtClean="0">
                <a:latin typeface="Tahoma" pitchFamily="34" charset="0"/>
                <a:ea typeface="Tahoma" pitchFamily="34" charset="0"/>
                <a:cs typeface="Tahoma" pitchFamily="34" charset="0"/>
              </a:rPr>
              <a:t>ALGORITMOS EVOLUTIVOS</a:t>
            </a:r>
          </a:p>
          <a:p>
            <a:pPr marL="0" indent="0">
              <a:lnSpc>
                <a:spcPct val="150000"/>
              </a:lnSpc>
              <a:spcBef>
                <a:spcPts val="0"/>
              </a:spcBef>
              <a:spcAft>
                <a:spcPts val="600"/>
              </a:spcAft>
              <a:buNone/>
            </a:pPr>
            <a:endParaRPr lang="es-MX" sz="1000" dirty="0" smtClean="0">
              <a:latin typeface="Tahoma" pitchFamily="34" charset="0"/>
              <a:ea typeface="Tahoma" pitchFamily="34" charset="0"/>
              <a:cs typeface="Tahoma" pitchFamily="34" charset="0"/>
            </a:endParaRPr>
          </a:p>
        </p:txBody>
      </p:sp>
      <p:sp>
        <p:nvSpPr>
          <p:cNvPr id="2" name="1 CuadroTexto"/>
          <p:cNvSpPr txBox="1"/>
          <p:nvPr/>
        </p:nvSpPr>
        <p:spPr>
          <a:xfrm>
            <a:off x="683568" y="6597352"/>
            <a:ext cx="3852337" cy="246221"/>
          </a:xfrm>
          <a:prstGeom prst="rect">
            <a:avLst/>
          </a:prstGeom>
          <a:noFill/>
        </p:spPr>
        <p:txBody>
          <a:bodyPr wrap="none" rtlCol="0">
            <a:spAutoFit/>
          </a:bodyPr>
          <a:lstStyle/>
          <a:p>
            <a:r>
              <a:rPr lang="es-MX" sz="1000" dirty="0" smtClean="0"/>
              <a:t>MAESTRÍA EN INGENIERÍA DE LA CADENA DE SUMINISTRO</a:t>
            </a:r>
            <a:endParaRPr lang="es-MX" sz="1000" dirty="0"/>
          </a:p>
        </p:txBody>
      </p:sp>
      <p:sp>
        <p:nvSpPr>
          <p:cNvPr id="5" name="4 CuadroTexto"/>
          <p:cNvSpPr txBox="1"/>
          <p:nvPr/>
        </p:nvSpPr>
        <p:spPr>
          <a:xfrm>
            <a:off x="6660232" y="6597352"/>
            <a:ext cx="1848583" cy="246221"/>
          </a:xfrm>
          <a:prstGeom prst="rect">
            <a:avLst/>
          </a:prstGeom>
          <a:noFill/>
        </p:spPr>
        <p:txBody>
          <a:bodyPr wrap="none" rtlCol="0">
            <a:spAutoFit/>
          </a:bodyPr>
          <a:lstStyle/>
          <a:p>
            <a:r>
              <a:rPr lang="es-MX" sz="1000" dirty="0" smtClean="0"/>
              <a:t>FACULTAD DE INGENIERÍA</a:t>
            </a:r>
            <a:endParaRPr lang="es-MX" sz="1000" dirty="0"/>
          </a:p>
        </p:txBody>
      </p:sp>
      <p:pic>
        <p:nvPicPr>
          <p:cNvPr id="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9551" y="1621280"/>
            <a:ext cx="3149634" cy="425599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8"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355976" y="1616980"/>
            <a:ext cx="4493401" cy="462033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379227648"/>
      </p:ext>
    </p:extLst>
  </p:cSld>
  <p:clrMapOvr>
    <a:masterClrMapping/>
  </p:clrMapOvr>
  <p:timing>
    <p:tnLst>
      <p:par>
        <p:cTn id="1" dur="indefinite" restart="never" nodeType="tmRoot"/>
      </p:par>
    </p:tnLst>
  </p:timing>
</p:sld>
</file>

<file path=ppt/slides/slide1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contenido 2"/>
          <p:cNvSpPr>
            <a:spLocks noGrp="1"/>
          </p:cNvSpPr>
          <p:nvPr>
            <p:ph idx="1"/>
          </p:nvPr>
        </p:nvSpPr>
        <p:spPr>
          <a:xfrm>
            <a:off x="683568" y="692696"/>
            <a:ext cx="7992888" cy="5501319"/>
          </a:xfrm>
        </p:spPr>
        <p:txBody>
          <a:bodyPr>
            <a:noAutofit/>
          </a:bodyPr>
          <a:lstStyle/>
          <a:p>
            <a:pPr marL="0" indent="0" algn="ctr">
              <a:lnSpc>
                <a:spcPct val="140000"/>
              </a:lnSpc>
              <a:buNone/>
            </a:pPr>
            <a:r>
              <a:rPr lang="es-MX" sz="1800" b="1" dirty="0" smtClean="0">
                <a:latin typeface="Tahoma" pitchFamily="34" charset="0"/>
                <a:ea typeface="Tahoma" pitchFamily="34" charset="0"/>
                <a:cs typeface="Tahoma" pitchFamily="34" charset="0"/>
              </a:rPr>
              <a:t>ALGORITMOS EVOLUTIVOS</a:t>
            </a:r>
          </a:p>
          <a:p>
            <a:pPr marL="0" indent="0">
              <a:lnSpc>
                <a:spcPct val="150000"/>
              </a:lnSpc>
              <a:spcBef>
                <a:spcPts val="0"/>
              </a:spcBef>
              <a:spcAft>
                <a:spcPts val="600"/>
              </a:spcAft>
              <a:buNone/>
            </a:pPr>
            <a:endParaRPr lang="es-MX" sz="1000" dirty="0" smtClean="0">
              <a:latin typeface="Tahoma" pitchFamily="34" charset="0"/>
              <a:ea typeface="Tahoma" pitchFamily="34" charset="0"/>
              <a:cs typeface="Tahoma" pitchFamily="34" charset="0"/>
            </a:endParaRPr>
          </a:p>
        </p:txBody>
      </p:sp>
      <p:sp>
        <p:nvSpPr>
          <p:cNvPr id="2" name="1 CuadroTexto"/>
          <p:cNvSpPr txBox="1"/>
          <p:nvPr/>
        </p:nvSpPr>
        <p:spPr>
          <a:xfrm>
            <a:off x="683568" y="6597352"/>
            <a:ext cx="3852337" cy="246221"/>
          </a:xfrm>
          <a:prstGeom prst="rect">
            <a:avLst/>
          </a:prstGeom>
          <a:noFill/>
        </p:spPr>
        <p:txBody>
          <a:bodyPr wrap="none" rtlCol="0">
            <a:spAutoFit/>
          </a:bodyPr>
          <a:lstStyle/>
          <a:p>
            <a:r>
              <a:rPr lang="es-MX" sz="1000" dirty="0" smtClean="0"/>
              <a:t>MAESTRÍA EN INGENIERÍA DE LA CADENA DE SUMINISTRO</a:t>
            </a:r>
            <a:endParaRPr lang="es-MX" sz="1000" dirty="0"/>
          </a:p>
        </p:txBody>
      </p:sp>
      <p:sp>
        <p:nvSpPr>
          <p:cNvPr id="5" name="4 CuadroTexto"/>
          <p:cNvSpPr txBox="1"/>
          <p:nvPr/>
        </p:nvSpPr>
        <p:spPr>
          <a:xfrm>
            <a:off x="6660232" y="6597352"/>
            <a:ext cx="1848583" cy="246221"/>
          </a:xfrm>
          <a:prstGeom prst="rect">
            <a:avLst/>
          </a:prstGeom>
          <a:noFill/>
        </p:spPr>
        <p:txBody>
          <a:bodyPr wrap="none" rtlCol="0">
            <a:spAutoFit/>
          </a:bodyPr>
          <a:lstStyle/>
          <a:p>
            <a:r>
              <a:rPr lang="es-MX" sz="1000" dirty="0" smtClean="0"/>
              <a:t>FACULTAD DE INGENIERÍA</a:t>
            </a:r>
            <a:endParaRPr lang="es-MX" sz="1000" dirty="0"/>
          </a:p>
        </p:txBody>
      </p:sp>
      <p:pic>
        <p:nvPicPr>
          <p:cNvPr id="7" name="Picture 2"/>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2043112" y="2246362"/>
            <a:ext cx="5514975" cy="21907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8212315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contenido 2"/>
          <p:cNvSpPr>
            <a:spLocks noGrp="1"/>
          </p:cNvSpPr>
          <p:nvPr>
            <p:ph idx="1"/>
          </p:nvPr>
        </p:nvSpPr>
        <p:spPr>
          <a:xfrm>
            <a:off x="683568" y="692696"/>
            <a:ext cx="7704856" cy="5501319"/>
          </a:xfrm>
        </p:spPr>
        <p:txBody>
          <a:bodyPr>
            <a:noAutofit/>
          </a:bodyPr>
          <a:lstStyle/>
          <a:p>
            <a:pPr marL="0" indent="0" algn="ctr">
              <a:lnSpc>
                <a:spcPct val="140000"/>
              </a:lnSpc>
              <a:buNone/>
            </a:pPr>
            <a:r>
              <a:rPr lang="es-MX" sz="1800" b="1" dirty="0" smtClean="0">
                <a:latin typeface="Tahoma" pitchFamily="34" charset="0"/>
                <a:ea typeface="Tahoma" pitchFamily="34" charset="0"/>
                <a:cs typeface="Tahoma" pitchFamily="34" charset="0"/>
              </a:rPr>
              <a:t>HEURÍSTICOS </a:t>
            </a:r>
            <a:r>
              <a:rPr lang="es-MX" sz="1800" b="1" dirty="0" smtClean="0">
                <a:latin typeface="Tahoma" pitchFamily="34" charset="0"/>
                <a:ea typeface="Tahoma" pitchFamily="34" charset="0"/>
                <a:cs typeface="Tahoma" pitchFamily="34" charset="0"/>
              </a:rPr>
              <a:t>Y </a:t>
            </a:r>
            <a:r>
              <a:rPr lang="es-MX" sz="1800" b="1" dirty="0" smtClean="0">
                <a:latin typeface="Tahoma" pitchFamily="34" charset="0"/>
                <a:ea typeface="Tahoma" pitchFamily="34" charset="0"/>
                <a:cs typeface="Tahoma" pitchFamily="34" charset="0"/>
              </a:rPr>
              <a:t>META-HEURÍSTICOS</a:t>
            </a:r>
            <a:endParaRPr lang="es-MX" sz="1800" b="1" dirty="0">
              <a:latin typeface="Tahoma" pitchFamily="34" charset="0"/>
              <a:ea typeface="Tahoma" pitchFamily="34" charset="0"/>
              <a:cs typeface="Tahoma" pitchFamily="34" charset="0"/>
            </a:endParaRPr>
          </a:p>
          <a:p>
            <a:pPr marL="0" indent="0">
              <a:lnSpc>
                <a:spcPct val="150000"/>
              </a:lnSpc>
              <a:spcBef>
                <a:spcPts val="0"/>
              </a:spcBef>
              <a:spcAft>
                <a:spcPts val="600"/>
              </a:spcAft>
              <a:buNone/>
            </a:pPr>
            <a:endParaRPr lang="es-MX" sz="1600" dirty="0" smtClean="0">
              <a:latin typeface="Tahoma" pitchFamily="34" charset="0"/>
              <a:ea typeface="Tahoma" pitchFamily="34" charset="0"/>
              <a:cs typeface="Tahoma" pitchFamily="34" charset="0"/>
            </a:endParaRPr>
          </a:p>
          <a:p>
            <a:pPr marL="0" indent="0">
              <a:lnSpc>
                <a:spcPct val="150000"/>
              </a:lnSpc>
              <a:spcBef>
                <a:spcPts val="0"/>
              </a:spcBef>
              <a:spcAft>
                <a:spcPts val="1200"/>
              </a:spcAft>
              <a:buNone/>
            </a:pPr>
            <a:r>
              <a:rPr lang="es-MX" sz="1600" dirty="0" smtClean="0">
                <a:latin typeface="Tahoma" pitchFamily="34" charset="0"/>
                <a:ea typeface="Tahoma" pitchFamily="34" charset="0"/>
                <a:cs typeface="Tahoma" pitchFamily="34" charset="0"/>
              </a:rPr>
              <a:t>En </a:t>
            </a:r>
            <a:r>
              <a:rPr lang="es-MX" sz="1600" dirty="0">
                <a:latin typeface="Tahoma" pitchFamily="34" charset="0"/>
                <a:ea typeface="Tahoma" pitchFamily="34" charset="0"/>
                <a:cs typeface="Tahoma" pitchFamily="34" charset="0"/>
              </a:rPr>
              <a:t>resumen, describimos las propiedades fundamentales que caracterizan a los </a:t>
            </a:r>
            <a:r>
              <a:rPr lang="es-MX" sz="1600" dirty="0" smtClean="0">
                <a:latin typeface="Tahoma" pitchFamily="34" charset="0"/>
                <a:ea typeface="Tahoma" pitchFamily="34" charset="0"/>
                <a:cs typeface="Tahoma" pitchFamily="34" charset="0"/>
              </a:rPr>
              <a:t>meta- heurísticos</a:t>
            </a:r>
            <a:r>
              <a:rPr lang="es-MX" sz="1600" dirty="0">
                <a:latin typeface="Tahoma" pitchFamily="34" charset="0"/>
                <a:ea typeface="Tahoma" pitchFamily="34" charset="0"/>
                <a:cs typeface="Tahoma" pitchFamily="34" charset="0"/>
              </a:rPr>
              <a:t>:</a:t>
            </a:r>
          </a:p>
          <a:p>
            <a:pPr marL="361950" indent="-361950">
              <a:lnSpc>
                <a:spcPct val="150000"/>
              </a:lnSpc>
              <a:spcBef>
                <a:spcPts val="0"/>
              </a:spcBef>
              <a:spcAft>
                <a:spcPts val="1200"/>
              </a:spcAft>
              <a:buFont typeface="Wingdings" pitchFamily="2" charset="2"/>
              <a:buChar char="ü"/>
            </a:pPr>
            <a:r>
              <a:rPr lang="es-MX" sz="1600" dirty="0" smtClean="0">
                <a:latin typeface="Tahoma" pitchFamily="34" charset="0"/>
                <a:ea typeface="Tahoma" pitchFamily="34" charset="0"/>
                <a:cs typeface="Tahoma" pitchFamily="34" charset="0"/>
              </a:rPr>
              <a:t>Los meta- heurísticos </a:t>
            </a:r>
            <a:r>
              <a:rPr lang="es-MX" sz="1600" dirty="0">
                <a:latin typeface="Tahoma" pitchFamily="34" charset="0"/>
                <a:ea typeface="Tahoma" pitchFamily="34" charset="0"/>
                <a:cs typeface="Tahoma" pitchFamily="34" charset="0"/>
              </a:rPr>
              <a:t>son estrategias que "guían" el proceso de búsqueda.</a:t>
            </a:r>
          </a:p>
          <a:p>
            <a:pPr marL="361950" indent="-361950">
              <a:lnSpc>
                <a:spcPct val="150000"/>
              </a:lnSpc>
              <a:spcBef>
                <a:spcPts val="0"/>
              </a:spcBef>
              <a:spcAft>
                <a:spcPts val="1200"/>
              </a:spcAft>
              <a:buFont typeface="Wingdings" pitchFamily="2" charset="2"/>
              <a:buChar char="ü"/>
            </a:pPr>
            <a:r>
              <a:rPr lang="es-MX" sz="1600" dirty="0" smtClean="0">
                <a:latin typeface="Tahoma" pitchFamily="34" charset="0"/>
                <a:ea typeface="Tahoma" pitchFamily="34" charset="0"/>
                <a:cs typeface="Tahoma" pitchFamily="34" charset="0"/>
              </a:rPr>
              <a:t>El </a:t>
            </a:r>
            <a:r>
              <a:rPr lang="es-MX" sz="1600" dirty="0">
                <a:latin typeface="Tahoma" pitchFamily="34" charset="0"/>
                <a:ea typeface="Tahoma" pitchFamily="34" charset="0"/>
                <a:cs typeface="Tahoma" pitchFamily="34" charset="0"/>
              </a:rPr>
              <a:t>objetivo es explorar eficientemente el espacio de búsqueda para encontrar soluciones (casi) óptimas.</a:t>
            </a:r>
          </a:p>
          <a:p>
            <a:pPr marL="361950" indent="-361950">
              <a:lnSpc>
                <a:spcPct val="150000"/>
              </a:lnSpc>
              <a:spcBef>
                <a:spcPts val="0"/>
              </a:spcBef>
              <a:spcAft>
                <a:spcPts val="1200"/>
              </a:spcAft>
              <a:buFont typeface="Wingdings" pitchFamily="2" charset="2"/>
              <a:buChar char="ü"/>
            </a:pPr>
            <a:r>
              <a:rPr lang="es-MX" sz="1600" dirty="0" smtClean="0">
                <a:latin typeface="Tahoma" pitchFamily="34" charset="0"/>
                <a:ea typeface="Tahoma" pitchFamily="34" charset="0"/>
                <a:cs typeface="Tahoma" pitchFamily="34" charset="0"/>
              </a:rPr>
              <a:t>Técnicas </a:t>
            </a:r>
            <a:r>
              <a:rPr lang="es-MX" sz="1600" dirty="0">
                <a:latin typeface="Tahoma" pitchFamily="34" charset="0"/>
                <a:ea typeface="Tahoma" pitchFamily="34" charset="0"/>
                <a:cs typeface="Tahoma" pitchFamily="34" charset="0"/>
              </a:rPr>
              <a:t>que constituyen algoritmos </a:t>
            </a:r>
            <a:r>
              <a:rPr lang="es-MX" sz="1600" dirty="0" smtClean="0">
                <a:latin typeface="Tahoma" pitchFamily="34" charset="0"/>
                <a:ea typeface="Tahoma" pitchFamily="34" charset="0"/>
                <a:cs typeface="Tahoma" pitchFamily="34" charset="0"/>
              </a:rPr>
              <a:t>meta- heurísticos </a:t>
            </a:r>
            <a:r>
              <a:rPr lang="es-MX" sz="1600" dirty="0">
                <a:latin typeface="Tahoma" pitchFamily="34" charset="0"/>
                <a:ea typeface="Tahoma" pitchFamily="34" charset="0"/>
                <a:cs typeface="Tahoma" pitchFamily="34" charset="0"/>
              </a:rPr>
              <a:t>van desde simples procedimientos de búsqueda local </a:t>
            </a:r>
            <a:r>
              <a:rPr lang="es-MX" sz="1600" dirty="0" smtClean="0">
                <a:latin typeface="Tahoma" pitchFamily="34" charset="0"/>
                <a:ea typeface="Tahoma" pitchFamily="34" charset="0"/>
                <a:cs typeface="Tahoma" pitchFamily="34" charset="0"/>
              </a:rPr>
              <a:t>hasta procesos </a:t>
            </a:r>
            <a:r>
              <a:rPr lang="es-MX" sz="1600" dirty="0">
                <a:latin typeface="Tahoma" pitchFamily="34" charset="0"/>
                <a:ea typeface="Tahoma" pitchFamily="34" charset="0"/>
                <a:cs typeface="Tahoma" pitchFamily="34" charset="0"/>
              </a:rPr>
              <a:t>de aprendizaje complejos.</a:t>
            </a:r>
          </a:p>
          <a:p>
            <a:pPr marL="361950" indent="-361950">
              <a:lnSpc>
                <a:spcPct val="150000"/>
              </a:lnSpc>
              <a:spcBef>
                <a:spcPts val="0"/>
              </a:spcBef>
              <a:spcAft>
                <a:spcPts val="1200"/>
              </a:spcAft>
              <a:buFont typeface="Wingdings" pitchFamily="2" charset="2"/>
              <a:buChar char="ü"/>
            </a:pPr>
            <a:r>
              <a:rPr lang="es-MX" sz="1600" dirty="0" smtClean="0">
                <a:latin typeface="Tahoma" pitchFamily="34" charset="0"/>
                <a:ea typeface="Tahoma" pitchFamily="34" charset="0"/>
                <a:cs typeface="Tahoma" pitchFamily="34" charset="0"/>
              </a:rPr>
              <a:t>Los </a:t>
            </a:r>
            <a:r>
              <a:rPr lang="es-MX" sz="1600" dirty="0">
                <a:latin typeface="Tahoma" pitchFamily="34" charset="0"/>
                <a:ea typeface="Tahoma" pitchFamily="34" charset="0"/>
                <a:cs typeface="Tahoma" pitchFamily="34" charset="0"/>
              </a:rPr>
              <a:t>algoritmos </a:t>
            </a:r>
            <a:r>
              <a:rPr lang="es-MX" sz="1600" dirty="0" smtClean="0">
                <a:latin typeface="Tahoma" pitchFamily="34" charset="0"/>
                <a:ea typeface="Tahoma" pitchFamily="34" charset="0"/>
                <a:cs typeface="Tahoma" pitchFamily="34" charset="0"/>
              </a:rPr>
              <a:t>meta- heurísticos </a:t>
            </a:r>
            <a:r>
              <a:rPr lang="es-MX" sz="1600" dirty="0">
                <a:latin typeface="Tahoma" pitchFamily="34" charset="0"/>
                <a:ea typeface="Tahoma" pitchFamily="34" charset="0"/>
                <a:cs typeface="Tahoma" pitchFamily="34" charset="0"/>
              </a:rPr>
              <a:t>son aproximados y generalmente no deterministas.</a:t>
            </a:r>
          </a:p>
          <a:p>
            <a:pPr marL="361950" indent="-361950">
              <a:lnSpc>
                <a:spcPct val="150000"/>
              </a:lnSpc>
              <a:spcBef>
                <a:spcPts val="0"/>
              </a:spcBef>
              <a:spcAft>
                <a:spcPts val="1200"/>
              </a:spcAft>
              <a:buFont typeface="Wingdings" pitchFamily="2" charset="2"/>
              <a:buChar char="ü"/>
            </a:pPr>
            <a:r>
              <a:rPr lang="es-MX" sz="1600" dirty="0" smtClean="0">
                <a:latin typeface="Tahoma" pitchFamily="34" charset="0"/>
                <a:ea typeface="Tahoma" pitchFamily="34" charset="0"/>
                <a:cs typeface="Tahoma" pitchFamily="34" charset="0"/>
              </a:rPr>
              <a:t>Pueden </a:t>
            </a:r>
            <a:r>
              <a:rPr lang="es-MX" sz="1600" dirty="0">
                <a:latin typeface="Tahoma" pitchFamily="34" charset="0"/>
                <a:ea typeface="Tahoma" pitchFamily="34" charset="0"/>
                <a:cs typeface="Tahoma" pitchFamily="34" charset="0"/>
              </a:rPr>
              <a:t>incorporar mecanismos para evitar quedar atrapados en áreas confinadas del espacio de búsqueda</a:t>
            </a:r>
            <a:r>
              <a:rPr lang="es-MX" sz="1600" dirty="0" smtClean="0">
                <a:latin typeface="Tahoma" pitchFamily="34" charset="0"/>
                <a:ea typeface="Tahoma" pitchFamily="34" charset="0"/>
                <a:cs typeface="Tahoma" pitchFamily="34" charset="0"/>
              </a:rPr>
              <a:t>.</a:t>
            </a:r>
            <a:endParaRPr lang="es-MX" sz="1600" dirty="0">
              <a:latin typeface="Tahoma" pitchFamily="34" charset="0"/>
              <a:ea typeface="Tahoma" pitchFamily="34" charset="0"/>
              <a:cs typeface="Tahoma" pitchFamily="34" charset="0"/>
            </a:endParaRPr>
          </a:p>
        </p:txBody>
      </p:sp>
      <p:sp>
        <p:nvSpPr>
          <p:cNvPr id="5" name="4 CuadroTexto"/>
          <p:cNvSpPr txBox="1"/>
          <p:nvPr/>
        </p:nvSpPr>
        <p:spPr>
          <a:xfrm>
            <a:off x="6660232" y="6597352"/>
            <a:ext cx="1848583" cy="246221"/>
          </a:xfrm>
          <a:prstGeom prst="rect">
            <a:avLst/>
          </a:prstGeom>
          <a:noFill/>
        </p:spPr>
        <p:txBody>
          <a:bodyPr wrap="none" rtlCol="0">
            <a:spAutoFit/>
          </a:bodyPr>
          <a:lstStyle/>
          <a:p>
            <a:r>
              <a:rPr lang="es-MX" sz="1000" dirty="0" smtClean="0"/>
              <a:t>FACULTAD DE INGENIERÍA</a:t>
            </a:r>
            <a:endParaRPr lang="es-MX" sz="1000" dirty="0"/>
          </a:p>
        </p:txBody>
      </p:sp>
      <p:sp>
        <p:nvSpPr>
          <p:cNvPr id="6" name="5 CuadroTexto"/>
          <p:cNvSpPr txBox="1"/>
          <p:nvPr/>
        </p:nvSpPr>
        <p:spPr>
          <a:xfrm>
            <a:off x="683568" y="6597352"/>
            <a:ext cx="3852337" cy="246221"/>
          </a:xfrm>
          <a:prstGeom prst="rect">
            <a:avLst/>
          </a:prstGeom>
          <a:noFill/>
        </p:spPr>
        <p:txBody>
          <a:bodyPr wrap="none" rtlCol="0">
            <a:spAutoFit/>
          </a:bodyPr>
          <a:lstStyle/>
          <a:p>
            <a:r>
              <a:rPr lang="es-MX" sz="1000" dirty="0" smtClean="0"/>
              <a:t>MAESTRÍA EN INGENIERÍA DE LA CADENA DE SUMINISTRO</a:t>
            </a:r>
            <a:endParaRPr lang="es-MX" sz="1000" dirty="0"/>
          </a:p>
        </p:txBody>
      </p:sp>
    </p:spTree>
    <p:extLst>
      <p:ext uri="{BB962C8B-B14F-4D97-AF65-F5344CB8AC3E}">
        <p14:creationId xmlns:p14="http://schemas.microsoft.com/office/powerpoint/2010/main" val="224302505"/>
      </p:ext>
    </p:extLst>
  </p:cSld>
  <p:clrMapOvr>
    <a:masterClrMapping/>
  </p:clrMapOvr>
  <p:timing>
    <p:tnLst>
      <p:par>
        <p:cTn id="1" dur="indefinite" restart="never" nodeType="tmRoot"/>
      </p:par>
    </p:tnLst>
  </p:timing>
</p:sld>
</file>

<file path=ppt/slides/slide1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contenido 2"/>
          <p:cNvSpPr>
            <a:spLocks noGrp="1"/>
          </p:cNvSpPr>
          <p:nvPr>
            <p:ph idx="1"/>
          </p:nvPr>
        </p:nvSpPr>
        <p:spPr>
          <a:xfrm>
            <a:off x="683568" y="692696"/>
            <a:ext cx="7992888" cy="5501319"/>
          </a:xfrm>
        </p:spPr>
        <p:txBody>
          <a:bodyPr>
            <a:noAutofit/>
          </a:bodyPr>
          <a:lstStyle/>
          <a:p>
            <a:pPr marL="0" indent="0" algn="ctr">
              <a:lnSpc>
                <a:spcPct val="140000"/>
              </a:lnSpc>
              <a:buNone/>
            </a:pPr>
            <a:r>
              <a:rPr lang="es-MX" sz="1800" b="1" dirty="0" smtClean="0">
                <a:latin typeface="Tahoma" pitchFamily="34" charset="0"/>
                <a:ea typeface="Tahoma" pitchFamily="34" charset="0"/>
                <a:cs typeface="Tahoma" pitchFamily="34" charset="0"/>
              </a:rPr>
              <a:t>ALGORITMOS EVOLUTIVOS</a:t>
            </a:r>
          </a:p>
          <a:p>
            <a:pPr marL="0" indent="0">
              <a:lnSpc>
                <a:spcPct val="150000"/>
              </a:lnSpc>
              <a:spcBef>
                <a:spcPts val="0"/>
              </a:spcBef>
              <a:spcAft>
                <a:spcPts val="600"/>
              </a:spcAft>
              <a:buNone/>
            </a:pPr>
            <a:endParaRPr lang="es-MX" sz="1000" dirty="0" smtClean="0">
              <a:latin typeface="Tahoma" pitchFamily="34" charset="0"/>
              <a:ea typeface="Tahoma" pitchFamily="34" charset="0"/>
              <a:cs typeface="Tahoma" pitchFamily="34" charset="0"/>
            </a:endParaRPr>
          </a:p>
          <a:p>
            <a:pPr marL="0" indent="0">
              <a:lnSpc>
                <a:spcPct val="150000"/>
              </a:lnSpc>
              <a:spcBef>
                <a:spcPts val="0"/>
              </a:spcBef>
              <a:spcAft>
                <a:spcPts val="1200"/>
              </a:spcAft>
              <a:buNone/>
            </a:pPr>
            <a:endParaRPr lang="es-MX" sz="1600" b="1" dirty="0" smtClean="0">
              <a:latin typeface="Tahoma" pitchFamily="34" charset="0"/>
              <a:ea typeface="Tahoma" pitchFamily="34" charset="0"/>
              <a:cs typeface="Tahoma" pitchFamily="34" charset="0"/>
            </a:endParaRPr>
          </a:p>
          <a:p>
            <a:pPr marL="0" indent="0">
              <a:lnSpc>
                <a:spcPct val="150000"/>
              </a:lnSpc>
              <a:spcBef>
                <a:spcPts val="0"/>
              </a:spcBef>
              <a:spcAft>
                <a:spcPts val="1200"/>
              </a:spcAft>
              <a:buNone/>
            </a:pPr>
            <a:r>
              <a:rPr lang="es-MX" sz="1600" b="1" dirty="0" smtClean="0">
                <a:latin typeface="Tahoma" pitchFamily="34" charset="0"/>
                <a:ea typeface="Tahoma" pitchFamily="34" charset="0"/>
                <a:cs typeface="Tahoma" pitchFamily="34" charset="0"/>
              </a:rPr>
              <a:t>Lectura principal:</a:t>
            </a:r>
          </a:p>
          <a:p>
            <a:pPr marL="0" indent="0">
              <a:lnSpc>
                <a:spcPct val="150000"/>
              </a:lnSpc>
              <a:spcBef>
                <a:spcPts val="0"/>
              </a:spcBef>
              <a:spcAft>
                <a:spcPts val="1200"/>
              </a:spcAft>
              <a:buNone/>
            </a:pPr>
            <a:r>
              <a:rPr lang="en-US" sz="1600" dirty="0" smtClean="0">
                <a:latin typeface="Tahoma" pitchFamily="34" charset="0"/>
                <a:ea typeface="Tahoma" pitchFamily="34" charset="0"/>
                <a:cs typeface="Tahoma" pitchFamily="34" charset="0"/>
              </a:rPr>
              <a:t>Potvin, J.-Y.. (1996). Genetic algorithms for the Traveling Salesman Problem. </a:t>
            </a:r>
            <a:r>
              <a:rPr lang="en-US" sz="1600" i="1" dirty="0" smtClean="0">
                <a:latin typeface="Tahoma" pitchFamily="34" charset="0"/>
                <a:ea typeface="Tahoma" pitchFamily="34" charset="0"/>
                <a:cs typeface="Tahoma" pitchFamily="34" charset="0"/>
              </a:rPr>
              <a:t>Annals of Operations Research</a:t>
            </a:r>
            <a:r>
              <a:rPr lang="en-US" sz="1600" dirty="0" smtClean="0">
                <a:latin typeface="Tahoma" pitchFamily="34" charset="0"/>
                <a:ea typeface="Tahoma" pitchFamily="34" charset="0"/>
                <a:cs typeface="Tahoma" pitchFamily="34" charset="0"/>
              </a:rPr>
              <a:t>, 63, </a:t>
            </a:r>
            <a:r>
              <a:rPr lang="en-US" sz="1600" dirty="0">
                <a:latin typeface="Tahoma" pitchFamily="34" charset="0"/>
                <a:ea typeface="Tahoma" pitchFamily="34" charset="0"/>
                <a:cs typeface="Tahoma" pitchFamily="34" charset="0"/>
              </a:rPr>
              <a:t>pp. </a:t>
            </a:r>
            <a:r>
              <a:rPr lang="en-US" sz="1600" dirty="0" smtClean="0">
                <a:latin typeface="Tahoma" pitchFamily="34" charset="0"/>
                <a:ea typeface="Tahoma" pitchFamily="34" charset="0"/>
                <a:cs typeface="Tahoma" pitchFamily="34" charset="0"/>
              </a:rPr>
              <a:t>339-370.</a:t>
            </a:r>
            <a:endParaRPr lang="es-MX" sz="1600" dirty="0">
              <a:latin typeface="Tahoma" pitchFamily="34" charset="0"/>
              <a:ea typeface="Tahoma" pitchFamily="34" charset="0"/>
              <a:cs typeface="Tahoma" pitchFamily="34" charset="0"/>
            </a:endParaRPr>
          </a:p>
          <a:p>
            <a:pPr marL="0" indent="0">
              <a:lnSpc>
                <a:spcPct val="150000"/>
              </a:lnSpc>
              <a:spcBef>
                <a:spcPts val="0"/>
              </a:spcBef>
              <a:spcAft>
                <a:spcPts val="1200"/>
              </a:spcAft>
              <a:buNone/>
            </a:pPr>
            <a:endParaRPr lang="en-US" sz="1600" dirty="0">
              <a:latin typeface="Tahoma" pitchFamily="34" charset="0"/>
              <a:ea typeface="Tahoma" pitchFamily="34" charset="0"/>
              <a:cs typeface="Tahoma" pitchFamily="34" charset="0"/>
            </a:endParaRPr>
          </a:p>
          <a:p>
            <a:pPr marL="0" indent="0">
              <a:lnSpc>
                <a:spcPct val="150000"/>
              </a:lnSpc>
              <a:spcBef>
                <a:spcPts val="0"/>
              </a:spcBef>
              <a:spcAft>
                <a:spcPts val="1200"/>
              </a:spcAft>
              <a:buNone/>
            </a:pPr>
            <a:r>
              <a:rPr lang="es-MX" sz="1600" b="1" dirty="0" smtClean="0">
                <a:latin typeface="Tahoma" pitchFamily="34" charset="0"/>
                <a:ea typeface="Tahoma" pitchFamily="34" charset="0"/>
                <a:cs typeface="Tahoma" pitchFamily="34" charset="0"/>
              </a:rPr>
              <a:t> </a:t>
            </a:r>
            <a:endParaRPr lang="es-MX" sz="1600" b="1" dirty="0">
              <a:latin typeface="Tahoma" pitchFamily="34" charset="0"/>
              <a:ea typeface="Tahoma" pitchFamily="34" charset="0"/>
              <a:cs typeface="Tahoma" pitchFamily="34" charset="0"/>
            </a:endParaRPr>
          </a:p>
        </p:txBody>
      </p:sp>
      <p:sp>
        <p:nvSpPr>
          <p:cNvPr id="2" name="1 CuadroTexto"/>
          <p:cNvSpPr txBox="1"/>
          <p:nvPr/>
        </p:nvSpPr>
        <p:spPr>
          <a:xfrm>
            <a:off x="683568" y="6597352"/>
            <a:ext cx="3852337" cy="246221"/>
          </a:xfrm>
          <a:prstGeom prst="rect">
            <a:avLst/>
          </a:prstGeom>
          <a:noFill/>
        </p:spPr>
        <p:txBody>
          <a:bodyPr wrap="none" rtlCol="0">
            <a:spAutoFit/>
          </a:bodyPr>
          <a:lstStyle/>
          <a:p>
            <a:r>
              <a:rPr lang="es-MX" sz="1000" dirty="0" smtClean="0"/>
              <a:t>MAESTRÍA EN INGENIERÍA DE LA CADENA DE SUMINISTRO</a:t>
            </a:r>
            <a:endParaRPr lang="es-MX" sz="1000" dirty="0"/>
          </a:p>
        </p:txBody>
      </p:sp>
      <p:sp>
        <p:nvSpPr>
          <p:cNvPr id="5" name="4 CuadroTexto"/>
          <p:cNvSpPr txBox="1"/>
          <p:nvPr/>
        </p:nvSpPr>
        <p:spPr>
          <a:xfrm>
            <a:off x="6660232" y="6597352"/>
            <a:ext cx="1848583" cy="246221"/>
          </a:xfrm>
          <a:prstGeom prst="rect">
            <a:avLst/>
          </a:prstGeom>
          <a:noFill/>
        </p:spPr>
        <p:txBody>
          <a:bodyPr wrap="none" rtlCol="0">
            <a:spAutoFit/>
          </a:bodyPr>
          <a:lstStyle/>
          <a:p>
            <a:r>
              <a:rPr lang="es-MX" sz="1000" dirty="0" smtClean="0"/>
              <a:t>FACULTAD DE INGENIERÍA</a:t>
            </a:r>
            <a:endParaRPr lang="es-MX" sz="1000" dirty="0"/>
          </a:p>
        </p:txBody>
      </p:sp>
    </p:spTree>
    <p:extLst>
      <p:ext uri="{BB962C8B-B14F-4D97-AF65-F5344CB8AC3E}">
        <p14:creationId xmlns:p14="http://schemas.microsoft.com/office/powerpoint/2010/main" val="33511327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contenido 2"/>
          <p:cNvSpPr>
            <a:spLocks noGrp="1"/>
          </p:cNvSpPr>
          <p:nvPr>
            <p:ph idx="1"/>
          </p:nvPr>
        </p:nvSpPr>
        <p:spPr>
          <a:xfrm>
            <a:off x="683568" y="692696"/>
            <a:ext cx="7704856" cy="5501319"/>
          </a:xfrm>
        </p:spPr>
        <p:txBody>
          <a:bodyPr>
            <a:noAutofit/>
          </a:bodyPr>
          <a:lstStyle/>
          <a:p>
            <a:pPr marL="0" indent="0" algn="ctr">
              <a:lnSpc>
                <a:spcPct val="140000"/>
              </a:lnSpc>
              <a:buNone/>
            </a:pPr>
            <a:r>
              <a:rPr lang="es-MX" sz="1800" b="1" dirty="0" smtClean="0">
                <a:latin typeface="Tahoma" pitchFamily="34" charset="0"/>
                <a:ea typeface="Tahoma" pitchFamily="34" charset="0"/>
                <a:cs typeface="Tahoma" pitchFamily="34" charset="0"/>
              </a:rPr>
              <a:t>HEURÍSTICOS </a:t>
            </a:r>
            <a:r>
              <a:rPr lang="es-MX" sz="1800" b="1" dirty="0" smtClean="0">
                <a:latin typeface="Tahoma" pitchFamily="34" charset="0"/>
                <a:ea typeface="Tahoma" pitchFamily="34" charset="0"/>
                <a:cs typeface="Tahoma" pitchFamily="34" charset="0"/>
              </a:rPr>
              <a:t>Y </a:t>
            </a:r>
            <a:r>
              <a:rPr lang="es-MX" sz="1800" b="1" dirty="0" smtClean="0">
                <a:latin typeface="Tahoma" pitchFamily="34" charset="0"/>
                <a:ea typeface="Tahoma" pitchFamily="34" charset="0"/>
                <a:cs typeface="Tahoma" pitchFamily="34" charset="0"/>
              </a:rPr>
              <a:t>META-HEURÍSTICOS</a:t>
            </a:r>
            <a:endParaRPr lang="es-MX" sz="1800" b="1" dirty="0">
              <a:latin typeface="Tahoma" pitchFamily="34" charset="0"/>
              <a:ea typeface="Tahoma" pitchFamily="34" charset="0"/>
              <a:cs typeface="Tahoma" pitchFamily="34" charset="0"/>
            </a:endParaRPr>
          </a:p>
          <a:p>
            <a:pPr marL="0" indent="0">
              <a:lnSpc>
                <a:spcPct val="150000"/>
              </a:lnSpc>
              <a:spcBef>
                <a:spcPts val="0"/>
              </a:spcBef>
              <a:spcAft>
                <a:spcPts val="600"/>
              </a:spcAft>
              <a:buNone/>
            </a:pPr>
            <a:endParaRPr lang="es-MX" sz="1600" dirty="0" smtClean="0">
              <a:latin typeface="Tahoma" pitchFamily="34" charset="0"/>
              <a:ea typeface="Tahoma" pitchFamily="34" charset="0"/>
              <a:cs typeface="Tahoma" pitchFamily="34" charset="0"/>
            </a:endParaRPr>
          </a:p>
          <a:p>
            <a:pPr marL="361950" indent="-361950">
              <a:lnSpc>
                <a:spcPct val="150000"/>
              </a:lnSpc>
              <a:spcBef>
                <a:spcPts val="0"/>
              </a:spcBef>
              <a:spcAft>
                <a:spcPts val="1200"/>
              </a:spcAft>
              <a:buFont typeface="Wingdings" pitchFamily="2" charset="2"/>
              <a:buChar char="ü"/>
            </a:pPr>
            <a:r>
              <a:rPr lang="es-MX" sz="1600" dirty="0">
                <a:latin typeface="Tahoma" pitchFamily="34" charset="0"/>
                <a:ea typeface="Tahoma" pitchFamily="34" charset="0"/>
                <a:cs typeface="Tahoma" pitchFamily="34" charset="0"/>
              </a:rPr>
              <a:t>Los conceptos básicos de </a:t>
            </a:r>
            <a:r>
              <a:rPr lang="es-MX" sz="1600" dirty="0" smtClean="0">
                <a:latin typeface="Tahoma" pitchFamily="34" charset="0"/>
                <a:ea typeface="Tahoma" pitchFamily="34" charset="0"/>
                <a:cs typeface="Tahoma" pitchFamily="34" charset="0"/>
              </a:rPr>
              <a:t>meta-heurístico </a:t>
            </a:r>
            <a:r>
              <a:rPr lang="es-MX" sz="1600" dirty="0">
                <a:latin typeface="Tahoma" pitchFamily="34" charset="0"/>
                <a:ea typeface="Tahoma" pitchFamily="34" charset="0"/>
                <a:cs typeface="Tahoma" pitchFamily="34" charset="0"/>
              </a:rPr>
              <a:t>permiten una descripción de nivel abstracto.</a:t>
            </a:r>
          </a:p>
          <a:p>
            <a:pPr marL="361950" indent="-361950">
              <a:lnSpc>
                <a:spcPct val="150000"/>
              </a:lnSpc>
              <a:spcBef>
                <a:spcPts val="0"/>
              </a:spcBef>
              <a:spcAft>
                <a:spcPts val="1200"/>
              </a:spcAft>
              <a:buFont typeface="Wingdings" pitchFamily="2" charset="2"/>
              <a:buChar char="ü"/>
            </a:pPr>
            <a:r>
              <a:rPr lang="es-MX" sz="1600" dirty="0" smtClean="0">
                <a:latin typeface="Tahoma" pitchFamily="34" charset="0"/>
                <a:ea typeface="Tahoma" pitchFamily="34" charset="0"/>
                <a:cs typeface="Tahoma" pitchFamily="34" charset="0"/>
              </a:rPr>
              <a:t>Los </a:t>
            </a:r>
            <a:r>
              <a:rPr lang="es-MX" sz="1600" dirty="0" smtClean="0">
                <a:latin typeface="Tahoma" pitchFamily="34" charset="0"/>
                <a:ea typeface="Tahoma" pitchFamily="34" charset="0"/>
                <a:cs typeface="Tahoma" pitchFamily="34" charset="0"/>
              </a:rPr>
              <a:t>meta-heurísticos </a:t>
            </a:r>
            <a:r>
              <a:rPr lang="es-MX" sz="1600" dirty="0">
                <a:latin typeface="Tahoma" pitchFamily="34" charset="0"/>
                <a:ea typeface="Tahoma" pitchFamily="34" charset="0"/>
                <a:cs typeface="Tahoma" pitchFamily="34" charset="0"/>
              </a:rPr>
              <a:t>no son específicos del problema.</a:t>
            </a:r>
          </a:p>
          <a:p>
            <a:pPr marL="361950" indent="-361950">
              <a:lnSpc>
                <a:spcPct val="150000"/>
              </a:lnSpc>
              <a:spcBef>
                <a:spcPts val="0"/>
              </a:spcBef>
              <a:spcAft>
                <a:spcPts val="1200"/>
              </a:spcAft>
              <a:buFont typeface="Wingdings" pitchFamily="2" charset="2"/>
              <a:buChar char="ü"/>
            </a:pPr>
            <a:r>
              <a:rPr lang="es-MX" sz="1600" dirty="0" smtClean="0">
                <a:latin typeface="Tahoma" pitchFamily="34" charset="0"/>
                <a:ea typeface="Tahoma" pitchFamily="34" charset="0"/>
                <a:cs typeface="Tahoma" pitchFamily="34" charset="0"/>
              </a:rPr>
              <a:t>Los meta-heurísticos </a:t>
            </a:r>
            <a:r>
              <a:rPr lang="es-MX" sz="1600" dirty="0">
                <a:latin typeface="Tahoma" pitchFamily="34" charset="0"/>
                <a:ea typeface="Tahoma" pitchFamily="34" charset="0"/>
                <a:cs typeface="Tahoma" pitchFamily="34" charset="0"/>
              </a:rPr>
              <a:t>puede hacer uso de conocimiento específico de dominio en forma de </a:t>
            </a:r>
            <a:r>
              <a:rPr lang="es-MX" sz="1600" dirty="0" smtClean="0">
                <a:latin typeface="Tahoma" pitchFamily="34" charset="0"/>
                <a:ea typeface="Tahoma" pitchFamily="34" charset="0"/>
                <a:cs typeface="Tahoma" pitchFamily="34" charset="0"/>
              </a:rPr>
              <a:t>heurístico </a:t>
            </a:r>
            <a:r>
              <a:rPr lang="es-MX" sz="1600" dirty="0">
                <a:latin typeface="Tahoma" pitchFamily="34" charset="0"/>
                <a:ea typeface="Tahoma" pitchFamily="34" charset="0"/>
                <a:cs typeface="Tahoma" pitchFamily="34" charset="0"/>
              </a:rPr>
              <a:t>que son </a:t>
            </a:r>
            <a:r>
              <a:rPr lang="es-MX" sz="1600" dirty="0" smtClean="0">
                <a:latin typeface="Tahoma" pitchFamily="34" charset="0"/>
                <a:ea typeface="Tahoma" pitchFamily="34" charset="0"/>
                <a:cs typeface="Tahoma" pitchFamily="34" charset="0"/>
              </a:rPr>
              <a:t>controlados por </a:t>
            </a:r>
            <a:r>
              <a:rPr lang="es-MX" sz="1600" dirty="0">
                <a:latin typeface="Tahoma" pitchFamily="34" charset="0"/>
                <a:ea typeface="Tahoma" pitchFamily="34" charset="0"/>
                <a:cs typeface="Tahoma" pitchFamily="34" charset="0"/>
              </a:rPr>
              <a:t>la estrategia de nivel superior.</a:t>
            </a:r>
          </a:p>
          <a:p>
            <a:pPr marL="361950" indent="-361950">
              <a:lnSpc>
                <a:spcPct val="150000"/>
              </a:lnSpc>
              <a:spcBef>
                <a:spcPts val="0"/>
              </a:spcBef>
              <a:spcAft>
                <a:spcPts val="1200"/>
              </a:spcAft>
              <a:buFont typeface="Wingdings" pitchFamily="2" charset="2"/>
              <a:buChar char="ü"/>
            </a:pPr>
            <a:r>
              <a:rPr lang="es-MX" sz="1600" dirty="0" smtClean="0">
                <a:latin typeface="Tahoma" pitchFamily="34" charset="0"/>
                <a:ea typeface="Tahoma" pitchFamily="34" charset="0"/>
                <a:cs typeface="Tahoma" pitchFamily="34" charset="0"/>
              </a:rPr>
              <a:t>Los meta-heurísticos </a:t>
            </a:r>
            <a:r>
              <a:rPr lang="es-MX" sz="1600" dirty="0">
                <a:latin typeface="Tahoma" pitchFamily="34" charset="0"/>
                <a:ea typeface="Tahoma" pitchFamily="34" charset="0"/>
                <a:cs typeface="Tahoma" pitchFamily="34" charset="0"/>
              </a:rPr>
              <a:t>más avanzados usan la experiencia de búsqueda (incorporada en alguna forma de memoria) </a:t>
            </a:r>
            <a:r>
              <a:rPr lang="es-MX" sz="1600" dirty="0" smtClean="0">
                <a:latin typeface="Tahoma" pitchFamily="34" charset="0"/>
                <a:ea typeface="Tahoma" pitchFamily="34" charset="0"/>
                <a:cs typeface="Tahoma" pitchFamily="34" charset="0"/>
              </a:rPr>
              <a:t>para guiar </a:t>
            </a:r>
            <a:r>
              <a:rPr lang="es-MX" sz="1600" dirty="0">
                <a:latin typeface="Tahoma" pitchFamily="34" charset="0"/>
                <a:ea typeface="Tahoma" pitchFamily="34" charset="0"/>
                <a:cs typeface="Tahoma" pitchFamily="34" charset="0"/>
              </a:rPr>
              <a:t>la búsqueda</a:t>
            </a:r>
            <a:r>
              <a:rPr lang="es-MX" sz="1600" dirty="0" smtClean="0">
                <a:latin typeface="Tahoma" pitchFamily="34" charset="0"/>
                <a:ea typeface="Tahoma" pitchFamily="34" charset="0"/>
                <a:cs typeface="Tahoma" pitchFamily="34" charset="0"/>
              </a:rPr>
              <a:t>.</a:t>
            </a:r>
            <a:endParaRPr lang="es-MX" sz="1600" dirty="0">
              <a:latin typeface="Tahoma" pitchFamily="34" charset="0"/>
              <a:ea typeface="Tahoma" pitchFamily="34" charset="0"/>
              <a:cs typeface="Tahoma" pitchFamily="34" charset="0"/>
            </a:endParaRPr>
          </a:p>
        </p:txBody>
      </p:sp>
      <p:sp>
        <p:nvSpPr>
          <p:cNvPr id="5" name="4 CuadroTexto"/>
          <p:cNvSpPr txBox="1"/>
          <p:nvPr/>
        </p:nvSpPr>
        <p:spPr>
          <a:xfrm>
            <a:off x="6660232" y="6597352"/>
            <a:ext cx="1848583" cy="246221"/>
          </a:xfrm>
          <a:prstGeom prst="rect">
            <a:avLst/>
          </a:prstGeom>
          <a:noFill/>
        </p:spPr>
        <p:txBody>
          <a:bodyPr wrap="none" rtlCol="0">
            <a:spAutoFit/>
          </a:bodyPr>
          <a:lstStyle/>
          <a:p>
            <a:r>
              <a:rPr lang="es-MX" sz="1000" dirty="0" smtClean="0"/>
              <a:t>FACULTAD DE INGENIERÍA</a:t>
            </a:r>
            <a:endParaRPr lang="es-MX" sz="1000" dirty="0"/>
          </a:p>
        </p:txBody>
      </p:sp>
      <p:sp>
        <p:nvSpPr>
          <p:cNvPr id="6" name="5 CuadroTexto"/>
          <p:cNvSpPr txBox="1"/>
          <p:nvPr/>
        </p:nvSpPr>
        <p:spPr>
          <a:xfrm>
            <a:off x="683568" y="6597352"/>
            <a:ext cx="3852337" cy="246221"/>
          </a:xfrm>
          <a:prstGeom prst="rect">
            <a:avLst/>
          </a:prstGeom>
          <a:noFill/>
        </p:spPr>
        <p:txBody>
          <a:bodyPr wrap="none" rtlCol="0">
            <a:spAutoFit/>
          </a:bodyPr>
          <a:lstStyle/>
          <a:p>
            <a:r>
              <a:rPr lang="es-MX" sz="1000" dirty="0" smtClean="0"/>
              <a:t>MAESTRÍA EN INGENIERÍA DE LA CADENA DE SUMINISTRO</a:t>
            </a:r>
            <a:endParaRPr lang="es-MX" sz="1000" dirty="0"/>
          </a:p>
        </p:txBody>
      </p:sp>
    </p:spTree>
    <p:extLst>
      <p:ext uri="{BB962C8B-B14F-4D97-AF65-F5344CB8AC3E}">
        <p14:creationId xmlns:p14="http://schemas.microsoft.com/office/powerpoint/2010/main" val="179278716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contenido 2"/>
          <p:cNvSpPr>
            <a:spLocks noGrp="1"/>
          </p:cNvSpPr>
          <p:nvPr>
            <p:ph idx="1"/>
          </p:nvPr>
        </p:nvSpPr>
        <p:spPr>
          <a:xfrm>
            <a:off x="683568" y="692696"/>
            <a:ext cx="7704856" cy="5501319"/>
          </a:xfrm>
        </p:spPr>
        <p:txBody>
          <a:bodyPr>
            <a:noAutofit/>
          </a:bodyPr>
          <a:lstStyle/>
          <a:p>
            <a:pPr marL="0" indent="0" algn="ctr">
              <a:lnSpc>
                <a:spcPct val="140000"/>
              </a:lnSpc>
              <a:buNone/>
            </a:pPr>
            <a:r>
              <a:rPr lang="es-MX" sz="1800" b="1" dirty="0" smtClean="0">
                <a:latin typeface="Tahoma" pitchFamily="34" charset="0"/>
                <a:ea typeface="Tahoma" pitchFamily="34" charset="0"/>
                <a:cs typeface="Tahoma" pitchFamily="34" charset="0"/>
              </a:rPr>
              <a:t>HEURÍSTICOS </a:t>
            </a:r>
            <a:r>
              <a:rPr lang="es-MX" sz="1800" b="1" dirty="0" smtClean="0">
                <a:latin typeface="Tahoma" pitchFamily="34" charset="0"/>
                <a:ea typeface="Tahoma" pitchFamily="34" charset="0"/>
                <a:cs typeface="Tahoma" pitchFamily="34" charset="0"/>
              </a:rPr>
              <a:t>Y </a:t>
            </a:r>
            <a:r>
              <a:rPr lang="es-MX" sz="1800" b="1" dirty="0" smtClean="0">
                <a:latin typeface="Tahoma" pitchFamily="34" charset="0"/>
                <a:ea typeface="Tahoma" pitchFamily="34" charset="0"/>
                <a:cs typeface="Tahoma" pitchFamily="34" charset="0"/>
              </a:rPr>
              <a:t>META-HEURÍSTICOS</a:t>
            </a:r>
            <a:endParaRPr lang="es-MX" sz="1800" b="1" dirty="0">
              <a:latin typeface="Tahoma" pitchFamily="34" charset="0"/>
              <a:ea typeface="Tahoma" pitchFamily="34" charset="0"/>
              <a:cs typeface="Tahoma" pitchFamily="34" charset="0"/>
            </a:endParaRPr>
          </a:p>
          <a:p>
            <a:pPr marL="0" indent="0">
              <a:lnSpc>
                <a:spcPct val="150000"/>
              </a:lnSpc>
              <a:spcBef>
                <a:spcPts val="0"/>
              </a:spcBef>
              <a:spcAft>
                <a:spcPts val="600"/>
              </a:spcAft>
              <a:buNone/>
            </a:pPr>
            <a:endParaRPr lang="es-MX" sz="1600" dirty="0" smtClean="0">
              <a:latin typeface="Tahoma" pitchFamily="34" charset="0"/>
              <a:ea typeface="Tahoma" pitchFamily="34" charset="0"/>
              <a:cs typeface="Tahoma" pitchFamily="34" charset="0"/>
            </a:endParaRPr>
          </a:p>
          <a:p>
            <a:pPr marL="0" indent="0">
              <a:lnSpc>
                <a:spcPct val="150000"/>
              </a:lnSpc>
              <a:spcBef>
                <a:spcPts val="0"/>
              </a:spcBef>
              <a:spcAft>
                <a:spcPts val="1200"/>
              </a:spcAft>
              <a:buNone/>
            </a:pPr>
            <a:r>
              <a:rPr lang="es-MX" sz="1600" dirty="0" smtClean="0">
                <a:latin typeface="Tahoma" pitchFamily="34" charset="0"/>
                <a:ea typeface="Tahoma" pitchFamily="34" charset="0"/>
                <a:cs typeface="Tahoma" pitchFamily="34" charset="0"/>
              </a:rPr>
              <a:t>En </a:t>
            </a:r>
            <a:r>
              <a:rPr lang="es-MX" sz="1600" dirty="0">
                <a:latin typeface="Tahoma" pitchFamily="34" charset="0"/>
                <a:ea typeface="Tahoma" pitchFamily="34" charset="0"/>
                <a:cs typeface="Tahoma" pitchFamily="34" charset="0"/>
              </a:rPr>
              <a:t>resumen, </a:t>
            </a:r>
            <a:r>
              <a:rPr lang="es-MX" sz="1600" dirty="0" smtClean="0">
                <a:latin typeface="Tahoma" pitchFamily="34" charset="0"/>
                <a:ea typeface="Tahoma" pitchFamily="34" charset="0"/>
                <a:cs typeface="Tahoma" pitchFamily="34" charset="0"/>
              </a:rPr>
              <a:t>los meta-heurísticos </a:t>
            </a:r>
            <a:r>
              <a:rPr lang="es-MX" sz="1600" dirty="0">
                <a:latin typeface="Tahoma" pitchFamily="34" charset="0"/>
                <a:ea typeface="Tahoma" pitchFamily="34" charset="0"/>
                <a:cs typeface="Tahoma" pitchFamily="34" charset="0"/>
              </a:rPr>
              <a:t>son estrategias de alto nivel para explorar los espacios de </a:t>
            </a:r>
            <a:r>
              <a:rPr lang="es-MX" sz="1600" dirty="0" smtClean="0">
                <a:latin typeface="Tahoma" pitchFamily="34" charset="0"/>
                <a:ea typeface="Tahoma" pitchFamily="34" charset="0"/>
                <a:cs typeface="Tahoma" pitchFamily="34" charset="0"/>
              </a:rPr>
              <a:t>búsqueda mediante </a:t>
            </a:r>
            <a:r>
              <a:rPr lang="es-MX" sz="1600" dirty="0">
                <a:latin typeface="Tahoma" pitchFamily="34" charset="0"/>
                <a:ea typeface="Tahoma" pitchFamily="34" charset="0"/>
                <a:cs typeface="Tahoma" pitchFamily="34" charset="0"/>
              </a:rPr>
              <a:t>el uso de diferentes métodos. De gran importancia aquí es </a:t>
            </a:r>
            <a:r>
              <a:rPr lang="es-MX" sz="1600" dirty="0" smtClean="0">
                <a:latin typeface="Tahoma" pitchFamily="34" charset="0"/>
                <a:ea typeface="Tahoma" pitchFamily="34" charset="0"/>
                <a:cs typeface="Tahoma" pitchFamily="34" charset="0"/>
              </a:rPr>
              <a:t>el equilibrio </a:t>
            </a:r>
            <a:r>
              <a:rPr lang="es-MX" sz="1600" dirty="0">
                <a:latin typeface="Tahoma" pitchFamily="34" charset="0"/>
                <a:ea typeface="Tahoma" pitchFamily="34" charset="0"/>
                <a:cs typeface="Tahoma" pitchFamily="34" charset="0"/>
              </a:rPr>
              <a:t>dinámico </a:t>
            </a:r>
            <a:r>
              <a:rPr lang="es-MX" sz="1600" dirty="0" smtClean="0">
                <a:latin typeface="Tahoma" pitchFamily="34" charset="0"/>
                <a:ea typeface="Tahoma" pitchFamily="34" charset="0"/>
                <a:cs typeface="Tahoma" pitchFamily="34" charset="0"/>
              </a:rPr>
              <a:t>entre diversificación e intensificación</a:t>
            </a:r>
            <a:r>
              <a:rPr lang="es-MX" sz="1600" dirty="0">
                <a:latin typeface="Tahoma" pitchFamily="34" charset="0"/>
                <a:ea typeface="Tahoma" pitchFamily="34" charset="0"/>
                <a:cs typeface="Tahoma" pitchFamily="34" charset="0"/>
              </a:rPr>
              <a:t>. </a:t>
            </a:r>
            <a:r>
              <a:rPr lang="es-MX" sz="1600" dirty="0" smtClean="0">
                <a:latin typeface="Tahoma" pitchFamily="34" charset="0"/>
                <a:ea typeface="Tahoma" pitchFamily="34" charset="0"/>
                <a:cs typeface="Tahoma" pitchFamily="34" charset="0"/>
              </a:rPr>
              <a:t>La diversificación se </a:t>
            </a:r>
            <a:r>
              <a:rPr lang="es-MX" sz="1600" dirty="0">
                <a:latin typeface="Tahoma" pitchFamily="34" charset="0"/>
                <a:ea typeface="Tahoma" pitchFamily="34" charset="0"/>
                <a:cs typeface="Tahoma" pitchFamily="34" charset="0"/>
              </a:rPr>
              <a:t>refiere a la exploración del espacio de búsqueda, </a:t>
            </a:r>
            <a:r>
              <a:rPr lang="es-MX" sz="1600" dirty="0" smtClean="0">
                <a:latin typeface="Tahoma" pitchFamily="34" charset="0"/>
                <a:ea typeface="Tahoma" pitchFamily="34" charset="0"/>
                <a:cs typeface="Tahoma" pitchFamily="34" charset="0"/>
              </a:rPr>
              <a:t>e  intensificación </a:t>
            </a:r>
            <a:r>
              <a:rPr lang="es-MX" sz="1600" dirty="0">
                <a:latin typeface="Tahoma" pitchFamily="34" charset="0"/>
                <a:ea typeface="Tahoma" pitchFamily="34" charset="0"/>
                <a:cs typeface="Tahoma" pitchFamily="34" charset="0"/>
              </a:rPr>
              <a:t>se refiere a la explotación de la experiencia de búsqueda acumulada. </a:t>
            </a:r>
            <a:r>
              <a:rPr lang="es-MX" sz="1600" dirty="0" smtClean="0">
                <a:latin typeface="Tahoma" pitchFamily="34" charset="0"/>
                <a:ea typeface="Tahoma" pitchFamily="34" charset="0"/>
                <a:cs typeface="Tahoma" pitchFamily="34" charset="0"/>
              </a:rPr>
              <a:t>Las </a:t>
            </a:r>
            <a:r>
              <a:rPr lang="es-MX" sz="1600" dirty="0">
                <a:latin typeface="Tahoma" pitchFamily="34" charset="0"/>
                <a:ea typeface="Tahoma" pitchFamily="34" charset="0"/>
                <a:cs typeface="Tahoma" pitchFamily="34" charset="0"/>
              </a:rPr>
              <a:t>nociones de explotación </a:t>
            </a:r>
            <a:r>
              <a:rPr lang="es-MX" sz="1600" dirty="0" smtClean="0">
                <a:latin typeface="Tahoma" pitchFamily="34" charset="0"/>
                <a:ea typeface="Tahoma" pitchFamily="34" charset="0"/>
                <a:cs typeface="Tahoma" pitchFamily="34" charset="0"/>
              </a:rPr>
              <a:t>y exploración se </a:t>
            </a:r>
            <a:r>
              <a:rPr lang="es-MX" sz="1600" dirty="0">
                <a:latin typeface="Tahoma" pitchFamily="34" charset="0"/>
                <a:ea typeface="Tahoma" pitchFamily="34" charset="0"/>
                <a:cs typeface="Tahoma" pitchFamily="34" charset="0"/>
              </a:rPr>
              <a:t>refieren a estrategias a corto plazo vinculadas a la aleatoriedad, mientras que la intensificación </a:t>
            </a:r>
            <a:r>
              <a:rPr lang="es-MX" sz="1600" dirty="0" smtClean="0">
                <a:latin typeface="Tahoma" pitchFamily="34" charset="0"/>
                <a:ea typeface="Tahoma" pitchFamily="34" charset="0"/>
                <a:cs typeface="Tahoma" pitchFamily="34" charset="0"/>
              </a:rPr>
              <a:t>y diversificación </a:t>
            </a:r>
            <a:r>
              <a:rPr lang="es-MX" sz="1600" dirty="0">
                <a:latin typeface="Tahoma" pitchFamily="34" charset="0"/>
                <a:ea typeface="Tahoma" pitchFamily="34" charset="0"/>
                <a:cs typeface="Tahoma" pitchFamily="34" charset="0"/>
              </a:rPr>
              <a:t>también se refieren a estrategias de mediano y largo plazo basadas en el uso de la memoria. </a:t>
            </a:r>
            <a:endParaRPr lang="es-MX" sz="1600" dirty="0" smtClean="0">
              <a:latin typeface="Tahoma" pitchFamily="34" charset="0"/>
              <a:ea typeface="Tahoma" pitchFamily="34" charset="0"/>
              <a:cs typeface="Tahoma" pitchFamily="34" charset="0"/>
            </a:endParaRPr>
          </a:p>
          <a:p>
            <a:pPr marL="0" indent="0">
              <a:lnSpc>
                <a:spcPct val="150000"/>
              </a:lnSpc>
              <a:spcBef>
                <a:spcPts val="0"/>
              </a:spcBef>
              <a:spcAft>
                <a:spcPts val="1200"/>
              </a:spcAft>
              <a:buNone/>
            </a:pPr>
            <a:r>
              <a:rPr lang="es-MX" sz="1600" dirty="0" smtClean="0">
                <a:latin typeface="Tahoma" pitchFamily="34" charset="0"/>
                <a:ea typeface="Tahoma" pitchFamily="34" charset="0"/>
                <a:cs typeface="Tahoma" pitchFamily="34" charset="0"/>
              </a:rPr>
              <a:t>El </a:t>
            </a:r>
            <a:r>
              <a:rPr lang="es-MX" sz="1600" dirty="0">
                <a:latin typeface="Tahoma" pitchFamily="34" charset="0"/>
                <a:ea typeface="Tahoma" pitchFamily="34" charset="0"/>
                <a:cs typeface="Tahoma" pitchFamily="34" charset="0"/>
              </a:rPr>
              <a:t>equilibrio </a:t>
            </a:r>
            <a:r>
              <a:rPr lang="es-MX" sz="1600" dirty="0" smtClean="0">
                <a:latin typeface="Tahoma" pitchFamily="34" charset="0"/>
                <a:ea typeface="Tahoma" pitchFamily="34" charset="0"/>
                <a:cs typeface="Tahoma" pitchFamily="34" charset="0"/>
              </a:rPr>
              <a:t>entre la </a:t>
            </a:r>
            <a:r>
              <a:rPr lang="es-MX" sz="1600" dirty="0">
                <a:latin typeface="Tahoma" pitchFamily="34" charset="0"/>
                <a:ea typeface="Tahoma" pitchFamily="34" charset="0"/>
                <a:cs typeface="Tahoma" pitchFamily="34" charset="0"/>
              </a:rPr>
              <a:t>diversificación y la intensificación </a:t>
            </a:r>
            <a:r>
              <a:rPr lang="es-MX" sz="1600" dirty="0" smtClean="0">
                <a:latin typeface="Tahoma" pitchFamily="34" charset="0"/>
                <a:ea typeface="Tahoma" pitchFamily="34" charset="0"/>
                <a:cs typeface="Tahoma" pitchFamily="34" charset="0"/>
              </a:rPr>
              <a:t>ayuda a  </a:t>
            </a:r>
            <a:r>
              <a:rPr lang="es-MX" sz="1600" dirty="0">
                <a:latin typeface="Tahoma" pitchFamily="34" charset="0"/>
                <a:ea typeface="Tahoma" pitchFamily="34" charset="0"/>
                <a:cs typeface="Tahoma" pitchFamily="34" charset="0"/>
              </a:rPr>
              <a:t>identificar </a:t>
            </a:r>
            <a:r>
              <a:rPr lang="es-MX" sz="1600" dirty="0" smtClean="0">
                <a:latin typeface="Tahoma" pitchFamily="34" charset="0"/>
                <a:ea typeface="Tahoma" pitchFamily="34" charset="0"/>
                <a:cs typeface="Tahoma" pitchFamily="34" charset="0"/>
              </a:rPr>
              <a:t>las </a:t>
            </a:r>
            <a:r>
              <a:rPr lang="es-MX" sz="1600" dirty="0">
                <a:latin typeface="Tahoma" pitchFamily="34" charset="0"/>
                <a:ea typeface="Tahoma" pitchFamily="34" charset="0"/>
                <a:cs typeface="Tahoma" pitchFamily="34" charset="0"/>
              </a:rPr>
              <a:t>regiones en el espacio de búsqueda con soluciones de alta calidad </a:t>
            </a:r>
            <a:r>
              <a:rPr lang="es-MX" sz="1600" dirty="0" smtClean="0">
                <a:latin typeface="Tahoma" pitchFamily="34" charset="0"/>
                <a:ea typeface="Tahoma" pitchFamily="34" charset="0"/>
                <a:cs typeface="Tahoma" pitchFamily="34" charset="0"/>
              </a:rPr>
              <a:t>y no </a:t>
            </a:r>
            <a:r>
              <a:rPr lang="es-MX" sz="1600" dirty="0">
                <a:latin typeface="Tahoma" pitchFamily="34" charset="0"/>
                <a:ea typeface="Tahoma" pitchFamily="34" charset="0"/>
                <a:cs typeface="Tahoma" pitchFamily="34" charset="0"/>
              </a:rPr>
              <a:t>desperdiciar </a:t>
            </a:r>
            <a:r>
              <a:rPr lang="es-MX" sz="1600" dirty="0" smtClean="0">
                <a:latin typeface="Tahoma" pitchFamily="34" charset="0"/>
                <a:ea typeface="Tahoma" pitchFamily="34" charset="0"/>
                <a:cs typeface="Tahoma" pitchFamily="34" charset="0"/>
              </a:rPr>
              <a:t>tiempo en regiones </a:t>
            </a:r>
            <a:r>
              <a:rPr lang="es-MX" sz="1600" dirty="0">
                <a:latin typeface="Tahoma" pitchFamily="34" charset="0"/>
                <a:ea typeface="Tahoma" pitchFamily="34" charset="0"/>
                <a:cs typeface="Tahoma" pitchFamily="34" charset="0"/>
              </a:rPr>
              <a:t>del espacio de búsqueda que ya están exploradas o que no brindan soluciones de alta calidad</a:t>
            </a:r>
            <a:r>
              <a:rPr lang="es-MX" sz="1600" dirty="0" smtClean="0">
                <a:latin typeface="Tahoma" pitchFamily="34" charset="0"/>
                <a:ea typeface="Tahoma" pitchFamily="34" charset="0"/>
                <a:cs typeface="Tahoma" pitchFamily="34" charset="0"/>
              </a:rPr>
              <a:t>.</a:t>
            </a:r>
            <a:endParaRPr lang="es-MX" sz="1600" dirty="0">
              <a:latin typeface="Tahoma" pitchFamily="34" charset="0"/>
              <a:ea typeface="Tahoma" pitchFamily="34" charset="0"/>
              <a:cs typeface="Tahoma" pitchFamily="34" charset="0"/>
            </a:endParaRPr>
          </a:p>
        </p:txBody>
      </p:sp>
      <p:sp>
        <p:nvSpPr>
          <p:cNvPr id="5" name="4 CuadroTexto"/>
          <p:cNvSpPr txBox="1"/>
          <p:nvPr/>
        </p:nvSpPr>
        <p:spPr>
          <a:xfrm>
            <a:off x="6660232" y="6597352"/>
            <a:ext cx="1848583" cy="246221"/>
          </a:xfrm>
          <a:prstGeom prst="rect">
            <a:avLst/>
          </a:prstGeom>
          <a:noFill/>
        </p:spPr>
        <p:txBody>
          <a:bodyPr wrap="none" rtlCol="0">
            <a:spAutoFit/>
          </a:bodyPr>
          <a:lstStyle/>
          <a:p>
            <a:r>
              <a:rPr lang="es-MX" sz="1000" dirty="0" smtClean="0"/>
              <a:t>FACULTAD DE INGENIERÍA</a:t>
            </a:r>
            <a:endParaRPr lang="es-MX" sz="1000" dirty="0"/>
          </a:p>
        </p:txBody>
      </p:sp>
      <p:sp>
        <p:nvSpPr>
          <p:cNvPr id="6" name="5 CuadroTexto"/>
          <p:cNvSpPr txBox="1"/>
          <p:nvPr/>
        </p:nvSpPr>
        <p:spPr>
          <a:xfrm>
            <a:off x="683568" y="6597352"/>
            <a:ext cx="3852337" cy="246221"/>
          </a:xfrm>
          <a:prstGeom prst="rect">
            <a:avLst/>
          </a:prstGeom>
          <a:noFill/>
        </p:spPr>
        <p:txBody>
          <a:bodyPr wrap="none" rtlCol="0">
            <a:spAutoFit/>
          </a:bodyPr>
          <a:lstStyle/>
          <a:p>
            <a:r>
              <a:rPr lang="es-MX" sz="1000" dirty="0" smtClean="0"/>
              <a:t>MAESTRÍA EN INGENIERÍA DE LA CADENA DE SUMINISTRO</a:t>
            </a:r>
            <a:endParaRPr lang="es-MX" sz="1000" dirty="0"/>
          </a:p>
        </p:txBody>
      </p:sp>
    </p:spTree>
    <p:extLst>
      <p:ext uri="{BB962C8B-B14F-4D97-AF65-F5344CB8AC3E}">
        <p14:creationId xmlns:p14="http://schemas.microsoft.com/office/powerpoint/2010/main" val="363606042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Rectángulo"/>
          <p:cNvSpPr/>
          <p:nvPr/>
        </p:nvSpPr>
        <p:spPr>
          <a:xfrm>
            <a:off x="1619672" y="2492896"/>
            <a:ext cx="5976664" cy="432048"/>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4" name="Marcador de contenido 2"/>
          <p:cNvSpPr>
            <a:spLocks noGrp="1"/>
          </p:cNvSpPr>
          <p:nvPr>
            <p:ph idx="1"/>
          </p:nvPr>
        </p:nvSpPr>
        <p:spPr>
          <a:xfrm>
            <a:off x="1835696" y="980728"/>
            <a:ext cx="5616624" cy="5501319"/>
          </a:xfrm>
        </p:spPr>
        <p:txBody>
          <a:bodyPr>
            <a:noAutofit/>
          </a:bodyPr>
          <a:lstStyle/>
          <a:p>
            <a:pPr marL="0" indent="0" algn="ctr">
              <a:lnSpc>
                <a:spcPct val="150000"/>
              </a:lnSpc>
              <a:buNone/>
            </a:pPr>
            <a:r>
              <a:rPr lang="es-MX" sz="2000" b="1" dirty="0" smtClean="0">
                <a:latin typeface="Tahoma" pitchFamily="34" charset="0"/>
                <a:ea typeface="Tahoma" pitchFamily="34" charset="0"/>
                <a:cs typeface="Tahoma" pitchFamily="34" charset="0"/>
              </a:rPr>
              <a:t>CONTENIDO</a:t>
            </a:r>
          </a:p>
          <a:p>
            <a:pPr marL="0" indent="0">
              <a:lnSpc>
                <a:spcPct val="150000"/>
              </a:lnSpc>
              <a:buNone/>
            </a:pPr>
            <a:endParaRPr lang="es-MX" sz="1800" b="1" dirty="0">
              <a:latin typeface="Tahoma" pitchFamily="34" charset="0"/>
              <a:ea typeface="Tahoma" pitchFamily="34" charset="0"/>
              <a:cs typeface="Tahoma" pitchFamily="34" charset="0"/>
            </a:endParaRPr>
          </a:p>
          <a:p>
            <a:pPr marL="365125" indent="-365125">
              <a:lnSpc>
                <a:spcPct val="150000"/>
              </a:lnSpc>
              <a:buFont typeface="Wingdings" pitchFamily="2" charset="2"/>
              <a:buChar char="v"/>
            </a:pPr>
            <a:r>
              <a:rPr lang="es-MX" sz="1800" dirty="0" smtClean="0">
                <a:latin typeface="Tahoma" pitchFamily="34" charset="0"/>
                <a:ea typeface="Tahoma" pitchFamily="34" charset="0"/>
                <a:cs typeface="Tahoma" pitchFamily="34" charset="0"/>
              </a:rPr>
              <a:t>Heurísticos </a:t>
            </a:r>
            <a:r>
              <a:rPr lang="es-MX" sz="1800" dirty="0" smtClean="0">
                <a:latin typeface="Tahoma" pitchFamily="34" charset="0"/>
                <a:ea typeface="Tahoma" pitchFamily="34" charset="0"/>
                <a:cs typeface="Tahoma" pitchFamily="34" charset="0"/>
              </a:rPr>
              <a:t>y </a:t>
            </a:r>
            <a:r>
              <a:rPr lang="es-MX" sz="1800" dirty="0" smtClean="0">
                <a:latin typeface="Tahoma" pitchFamily="34" charset="0"/>
                <a:ea typeface="Tahoma" pitchFamily="34" charset="0"/>
                <a:cs typeface="Tahoma" pitchFamily="34" charset="0"/>
              </a:rPr>
              <a:t>meta-heurísticos</a:t>
            </a:r>
            <a:endParaRPr lang="es-MX" sz="1800" dirty="0" smtClean="0">
              <a:latin typeface="Tahoma" pitchFamily="34" charset="0"/>
              <a:ea typeface="Tahoma" pitchFamily="34" charset="0"/>
              <a:cs typeface="Tahoma" pitchFamily="34" charset="0"/>
            </a:endParaRPr>
          </a:p>
          <a:p>
            <a:pPr marL="365125" indent="-365125">
              <a:lnSpc>
                <a:spcPct val="150000"/>
              </a:lnSpc>
              <a:buFont typeface="Wingdings" pitchFamily="2" charset="2"/>
              <a:buChar char="v"/>
            </a:pPr>
            <a:r>
              <a:rPr lang="es-MX" sz="1800" dirty="0" smtClean="0">
                <a:latin typeface="Tahoma" pitchFamily="34" charset="0"/>
                <a:ea typeface="Tahoma" pitchFamily="34" charset="0"/>
                <a:cs typeface="Tahoma" pitchFamily="34" charset="0"/>
              </a:rPr>
              <a:t>Clasificación de </a:t>
            </a:r>
            <a:r>
              <a:rPr lang="es-MX" sz="1800" dirty="0" smtClean="0">
                <a:latin typeface="Tahoma" pitchFamily="34" charset="0"/>
                <a:ea typeface="Tahoma" pitchFamily="34" charset="0"/>
                <a:cs typeface="Tahoma" pitchFamily="34" charset="0"/>
              </a:rPr>
              <a:t>meta-heurísticos</a:t>
            </a:r>
            <a:endParaRPr lang="es-MX" sz="1800" dirty="0" smtClean="0">
              <a:latin typeface="Tahoma" pitchFamily="34" charset="0"/>
              <a:ea typeface="Tahoma" pitchFamily="34" charset="0"/>
              <a:cs typeface="Tahoma" pitchFamily="34" charset="0"/>
            </a:endParaRPr>
          </a:p>
          <a:p>
            <a:pPr marL="365125" indent="-365125">
              <a:lnSpc>
                <a:spcPct val="150000"/>
              </a:lnSpc>
              <a:buFont typeface="Wingdings" pitchFamily="2" charset="2"/>
              <a:buChar char="v"/>
            </a:pPr>
            <a:r>
              <a:rPr lang="es-MX" sz="1800" dirty="0" smtClean="0">
                <a:latin typeface="Tahoma" pitchFamily="34" charset="0"/>
                <a:ea typeface="Tahoma" pitchFamily="34" charset="0"/>
                <a:cs typeface="Tahoma" pitchFamily="34" charset="0"/>
              </a:rPr>
              <a:t>Recocido simulado</a:t>
            </a:r>
          </a:p>
          <a:p>
            <a:pPr marL="365125" indent="-365125">
              <a:lnSpc>
                <a:spcPct val="150000"/>
              </a:lnSpc>
              <a:buFont typeface="Wingdings" pitchFamily="2" charset="2"/>
              <a:buChar char="v"/>
            </a:pPr>
            <a:r>
              <a:rPr lang="es-MX" sz="1800" dirty="0" smtClean="0">
                <a:latin typeface="Tahoma" pitchFamily="34" charset="0"/>
                <a:ea typeface="Tahoma" pitchFamily="34" charset="0"/>
                <a:cs typeface="Tahoma" pitchFamily="34" charset="0"/>
              </a:rPr>
              <a:t>Búsqueda Tabú</a:t>
            </a:r>
          </a:p>
          <a:p>
            <a:pPr marL="365125" indent="-365125">
              <a:lnSpc>
                <a:spcPct val="150000"/>
              </a:lnSpc>
              <a:buFont typeface="Wingdings" pitchFamily="2" charset="2"/>
              <a:buChar char="v"/>
            </a:pPr>
            <a:r>
              <a:rPr lang="es-MX" sz="1800" dirty="0" smtClean="0">
                <a:latin typeface="Tahoma" pitchFamily="34" charset="0"/>
                <a:ea typeface="Tahoma" pitchFamily="34" charset="0"/>
                <a:cs typeface="Tahoma" pitchFamily="34" charset="0"/>
              </a:rPr>
              <a:t>GRASP</a:t>
            </a:r>
          </a:p>
          <a:p>
            <a:pPr marL="365125" indent="-365125">
              <a:lnSpc>
                <a:spcPct val="150000"/>
              </a:lnSpc>
              <a:buFont typeface="Wingdings" pitchFamily="2" charset="2"/>
              <a:buChar char="v"/>
            </a:pPr>
            <a:r>
              <a:rPr lang="es-MX" sz="1800" dirty="0" smtClean="0">
                <a:latin typeface="Tahoma" pitchFamily="34" charset="0"/>
                <a:ea typeface="Tahoma" pitchFamily="34" charset="0"/>
                <a:cs typeface="Tahoma" pitchFamily="34" charset="0"/>
              </a:rPr>
              <a:t>Algoritmos Evolutivos</a:t>
            </a:r>
          </a:p>
        </p:txBody>
      </p:sp>
    </p:spTree>
    <p:extLst>
      <p:ext uri="{BB962C8B-B14F-4D97-AF65-F5344CB8AC3E}">
        <p14:creationId xmlns:p14="http://schemas.microsoft.com/office/powerpoint/2010/main" val="40601725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contenido 2"/>
          <p:cNvSpPr>
            <a:spLocks noGrp="1"/>
          </p:cNvSpPr>
          <p:nvPr>
            <p:ph idx="1"/>
          </p:nvPr>
        </p:nvSpPr>
        <p:spPr>
          <a:xfrm>
            <a:off x="683568" y="692696"/>
            <a:ext cx="7704856" cy="5501319"/>
          </a:xfrm>
        </p:spPr>
        <p:txBody>
          <a:bodyPr>
            <a:noAutofit/>
          </a:bodyPr>
          <a:lstStyle/>
          <a:p>
            <a:pPr marL="0" indent="0" algn="ctr">
              <a:lnSpc>
                <a:spcPct val="140000"/>
              </a:lnSpc>
              <a:buNone/>
            </a:pPr>
            <a:r>
              <a:rPr lang="es-MX" sz="1800" b="1" dirty="0" smtClean="0">
                <a:latin typeface="Tahoma" pitchFamily="34" charset="0"/>
                <a:ea typeface="Tahoma" pitchFamily="34" charset="0"/>
                <a:cs typeface="Tahoma" pitchFamily="34" charset="0"/>
              </a:rPr>
              <a:t>CLASIFICACIÓN</a:t>
            </a:r>
            <a:endParaRPr lang="es-MX" sz="1800" b="1" dirty="0">
              <a:latin typeface="Tahoma" pitchFamily="34" charset="0"/>
              <a:ea typeface="Tahoma" pitchFamily="34" charset="0"/>
              <a:cs typeface="Tahoma" pitchFamily="34" charset="0"/>
            </a:endParaRPr>
          </a:p>
          <a:p>
            <a:pPr marL="0" indent="0">
              <a:lnSpc>
                <a:spcPct val="150000"/>
              </a:lnSpc>
              <a:spcBef>
                <a:spcPts val="0"/>
              </a:spcBef>
              <a:spcAft>
                <a:spcPts val="600"/>
              </a:spcAft>
              <a:buNone/>
            </a:pPr>
            <a:endParaRPr lang="es-MX" sz="1600" dirty="0" smtClean="0">
              <a:latin typeface="Tahoma" pitchFamily="34" charset="0"/>
              <a:ea typeface="Tahoma" pitchFamily="34" charset="0"/>
              <a:cs typeface="Tahoma" pitchFamily="34" charset="0"/>
            </a:endParaRPr>
          </a:p>
          <a:p>
            <a:pPr marL="0" indent="0">
              <a:lnSpc>
                <a:spcPct val="150000"/>
              </a:lnSpc>
              <a:spcBef>
                <a:spcPts val="0"/>
              </a:spcBef>
              <a:spcAft>
                <a:spcPts val="1200"/>
              </a:spcAft>
              <a:buNone/>
            </a:pPr>
            <a:r>
              <a:rPr lang="es-MX" sz="1600" dirty="0">
                <a:latin typeface="Tahoma" pitchFamily="34" charset="0"/>
                <a:ea typeface="Tahoma" pitchFamily="34" charset="0"/>
                <a:cs typeface="Tahoma" pitchFamily="34" charset="0"/>
              </a:rPr>
              <a:t>Existen algoritmos inspirados en la naturaleza, como algoritmos genéticos y algoritmos de hormigas, y no inspirados en </a:t>
            </a:r>
            <a:r>
              <a:rPr lang="es-MX" sz="1600" dirty="0" smtClean="0">
                <a:latin typeface="Tahoma" pitchFamily="34" charset="0"/>
                <a:ea typeface="Tahoma" pitchFamily="34" charset="0"/>
                <a:cs typeface="Tahoma" pitchFamily="34" charset="0"/>
              </a:rPr>
              <a:t>la naturaleza </a:t>
            </a:r>
            <a:r>
              <a:rPr lang="es-MX" sz="1600" dirty="0">
                <a:latin typeface="Tahoma" pitchFamily="34" charset="0"/>
                <a:ea typeface="Tahoma" pitchFamily="34" charset="0"/>
                <a:cs typeface="Tahoma" pitchFamily="34" charset="0"/>
              </a:rPr>
              <a:t>como Búsqueda Tabú y Búsqueda Local </a:t>
            </a:r>
            <a:r>
              <a:rPr lang="es-MX" sz="1600" dirty="0" smtClean="0">
                <a:latin typeface="Tahoma" pitchFamily="34" charset="0"/>
                <a:ea typeface="Tahoma" pitchFamily="34" charset="0"/>
                <a:cs typeface="Tahoma" pitchFamily="34" charset="0"/>
              </a:rPr>
              <a:t>Iterada, y búsqueda </a:t>
            </a:r>
            <a:r>
              <a:rPr lang="es-MX" sz="1600" dirty="0">
                <a:latin typeface="Tahoma" pitchFamily="34" charset="0"/>
                <a:ea typeface="Tahoma" pitchFamily="34" charset="0"/>
                <a:cs typeface="Tahoma" pitchFamily="34" charset="0"/>
              </a:rPr>
              <a:t>basada en la población frente a un solo punto. </a:t>
            </a:r>
            <a:endParaRPr lang="es-MX" sz="1600" dirty="0" smtClean="0">
              <a:latin typeface="Tahoma" pitchFamily="34" charset="0"/>
              <a:ea typeface="Tahoma" pitchFamily="34" charset="0"/>
              <a:cs typeface="Tahoma" pitchFamily="34" charset="0"/>
            </a:endParaRPr>
          </a:p>
          <a:p>
            <a:pPr marL="0" indent="0">
              <a:lnSpc>
                <a:spcPct val="150000"/>
              </a:lnSpc>
              <a:spcBef>
                <a:spcPts val="0"/>
              </a:spcBef>
              <a:spcAft>
                <a:spcPts val="1200"/>
              </a:spcAft>
              <a:buNone/>
            </a:pPr>
            <a:r>
              <a:rPr lang="es-MX" sz="1600" dirty="0" smtClean="0">
                <a:latin typeface="Tahoma" pitchFamily="34" charset="0"/>
                <a:ea typeface="Tahoma" pitchFamily="34" charset="0"/>
                <a:cs typeface="Tahoma" pitchFamily="34" charset="0"/>
              </a:rPr>
              <a:t>Los </a:t>
            </a:r>
            <a:r>
              <a:rPr lang="es-MX" sz="1600" dirty="0">
                <a:latin typeface="Tahoma" pitchFamily="34" charset="0"/>
                <a:ea typeface="Tahoma" pitchFamily="34" charset="0"/>
                <a:cs typeface="Tahoma" pitchFamily="34" charset="0"/>
              </a:rPr>
              <a:t>algoritmos que trabajan en soluciones individuales se </a:t>
            </a:r>
            <a:r>
              <a:rPr lang="es-MX" sz="1600" dirty="0" smtClean="0">
                <a:latin typeface="Tahoma" pitchFamily="34" charset="0"/>
                <a:ea typeface="Tahoma" pitchFamily="34" charset="0"/>
                <a:cs typeface="Tahoma" pitchFamily="34" charset="0"/>
              </a:rPr>
              <a:t>denominan métodos </a:t>
            </a:r>
            <a:r>
              <a:rPr lang="es-MX" sz="1600" dirty="0">
                <a:latin typeface="Tahoma" pitchFamily="34" charset="0"/>
                <a:ea typeface="Tahoma" pitchFamily="34" charset="0"/>
                <a:cs typeface="Tahoma" pitchFamily="34" charset="0"/>
              </a:rPr>
              <a:t>de trayectoria y abarcan </a:t>
            </a:r>
            <a:r>
              <a:rPr lang="es-MX" sz="1600" dirty="0" smtClean="0">
                <a:latin typeface="Tahoma" pitchFamily="34" charset="0"/>
                <a:ea typeface="Tahoma" pitchFamily="34" charset="0"/>
                <a:cs typeface="Tahoma" pitchFamily="34" charset="0"/>
              </a:rPr>
              <a:t>meta-heurísticos </a:t>
            </a:r>
            <a:r>
              <a:rPr lang="es-MX" sz="1600" dirty="0">
                <a:latin typeface="Tahoma" pitchFamily="34" charset="0"/>
                <a:ea typeface="Tahoma" pitchFamily="34" charset="0"/>
                <a:cs typeface="Tahoma" pitchFamily="34" charset="0"/>
              </a:rPr>
              <a:t>locales basados en la búsqueda, como Búsqueda Tabú, Búsqueda </a:t>
            </a:r>
            <a:r>
              <a:rPr lang="es-MX" sz="1600" dirty="0" smtClean="0">
                <a:latin typeface="Tahoma" pitchFamily="34" charset="0"/>
                <a:ea typeface="Tahoma" pitchFamily="34" charset="0"/>
                <a:cs typeface="Tahoma" pitchFamily="34" charset="0"/>
              </a:rPr>
              <a:t>Local Iterada </a:t>
            </a:r>
            <a:r>
              <a:rPr lang="es-MX" sz="1600" dirty="0">
                <a:latin typeface="Tahoma" pitchFamily="34" charset="0"/>
                <a:ea typeface="Tahoma" pitchFamily="34" charset="0"/>
                <a:cs typeface="Tahoma" pitchFamily="34" charset="0"/>
              </a:rPr>
              <a:t>y Búsqueda de entornos variables. Todos comparten la propiedad de describir una trayectoria en el espacio </a:t>
            </a:r>
            <a:r>
              <a:rPr lang="es-MX" sz="1600" dirty="0" smtClean="0">
                <a:latin typeface="Tahoma" pitchFamily="34" charset="0"/>
                <a:ea typeface="Tahoma" pitchFamily="34" charset="0"/>
                <a:cs typeface="Tahoma" pitchFamily="34" charset="0"/>
              </a:rPr>
              <a:t>de búsqueda </a:t>
            </a:r>
            <a:r>
              <a:rPr lang="es-MX" sz="1600" dirty="0">
                <a:latin typeface="Tahoma" pitchFamily="34" charset="0"/>
                <a:ea typeface="Tahoma" pitchFamily="34" charset="0"/>
                <a:cs typeface="Tahoma" pitchFamily="34" charset="0"/>
              </a:rPr>
              <a:t>durante el proceso de búsqueda. </a:t>
            </a:r>
            <a:endParaRPr lang="es-MX" sz="1600" dirty="0" smtClean="0">
              <a:latin typeface="Tahoma" pitchFamily="34" charset="0"/>
              <a:ea typeface="Tahoma" pitchFamily="34" charset="0"/>
              <a:cs typeface="Tahoma" pitchFamily="34" charset="0"/>
            </a:endParaRPr>
          </a:p>
          <a:p>
            <a:pPr marL="0" indent="0">
              <a:lnSpc>
                <a:spcPct val="150000"/>
              </a:lnSpc>
              <a:spcBef>
                <a:spcPts val="0"/>
              </a:spcBef>
              <a:spcAft>
                <a:spcPts val="1200"/>
              </a:spcAft>
              <a:buNone/>
            </a:pPr>
            <a:r>
              <a:rPr lang="es-MX" sz="1600" dirty="0" smtClean="0">
                <a:latin typeface="Tahoma" pitchFamily="34" charset="0"/>
                <a:ea typeface="Tahoma" pitchFamily="34" charset="0"/>
                <a:cs typeface="Tahoma" pitchFamily="34" charset="0"/>
              </a:rPr>
              <a:t>El meta-heurístico </a:t>
            </a:r>
            <a:r>
              <a:rPr lang="es-MX" sz="1600" dirty="0">
                <a:latin typeface="Tahoma" pitchFamily="34" charset="0"/>
                <a:ea typeface="Tahoma" pitchFamily="34" charset="0"/>
                <a:cs typeface="Tahoma" pitchFamily="34" charset="0"/>
              </a:rPr>
              <a:t>basada en la población, por el contrario, realiza procesos </a:t>
            </a:r>
            <a:r>
              <a:rPr lang="es-MX" sz="1600" dirty="0" smtClean="0">
                <a:latin typeface="Tahoma" pitchFamily="34" charset="0"/>
                <a:ea typeface="Tahoma" pitchFamily="34" charset="0"/>
                <a:cs typeface="Tahoma" pitchFamily="34" charset="0"/>
              </a:rPr>
              <a:t>de búsqueda </a:t>
            </a:r>
            <a:r>
              <a:rPr lang="es-MX" sz="1600" dirty="0">
                <a:latin typeface="Tahoma" pitchFamily="34" charset="0"/>
                <a:ea typeface="Tahoma" pitchFamily="34" charset="0"/>
                <a:cs typeface="Tahoma" pitchFamily="34" charset="0"/>
              </a:rPr>
              <a:t>que describen la evolución de un conjunto de puntos en el espacio de búsqueda</a:t>
            </a:r>
            <a:r>
              <a:rPr lang="es-MX" sz="1600" dirty="0" smtClean="0">
                <a:latin typeface="Tahoma" pitchFamily="34" charset="0"/>
                <a:ea typeface="Tahoma" pitchFamily="34" charset="0"/>
                <a:cs typeface="Tahoma" pitchFamily="34" charset="0"/>
              </a:rPr>
              <a:t>.</a:t>
            </a:r>
            <a:endParaRPr lang="es-MX" sz="1600" dirty="0">
              <a:latin typeface="Tahoma" pitchFamily="34" charset="0"/>
              <a:ea typeface="Tahoma" pitchFamily="34" charset="0"/>
              <a:cs typeface="Tahoma" pitchFamily="34" charset="0"/>
            </a:endParaRPr>
          </a:p>
        </p:txBody>
      </p:sp>
      <p:sp>
        <p:nvSpPr>
          <p:cNvPr id="5" name="4 CuadroTexto"/>
          <p:cNvSpPr txBox="1"/>
          <p:nvPr/>
        </p:nvSpPr>
        <p:spPr>
          <a:xfrm>
            <a:off x="6660232" y="6597352"/>
            <a:ext cx="1848583" cy="246221"/>
          </a:xfrm>
          <a:prstGeom prst="rect">
            <a:avLst/>
          </a:prstGeom>
          <a:noFill/>
        </p:spPr>
        <p:txBody>
          <a:bodyPr wrap="none" rtlCol="0">
            <a:spAutoFit/>
          </a:bodyPr>
          <a:lstStyle/>
          <a:p>
            <a:r>
              <a:rPr lang="es-MX" sz="1000" dirty="0" smtClean="0"/>
              <a:t>FACULTAD DE INGENIERÍA</a:t>
            </a:r>
            <a:endParaRPr lang="es-MX" sz="1000" dirty="0"/>
          </a:p>
        </p:txBody>
      </p:sp>
      <p:sp>
        <p:nvSpPr>
          <p:cNvPr id="6" name="5 CuadroTexto"/>
          <p:cNvSpPr txBox="1"/>
          <p:nvPr/>
        </p:nvSpPr>
        <p:spPr>
          <a:xfrm>
            <a:off x="683568" y="6597352"/>
            <a:ext cx="3852337" cy="246221"/>
          </a:xfrm>
          <a:prstGeom prst="rect">
            <a:avLst/>
          </a:prstGeom>
          <a:noFill/>
        </p:spPr>
        <p:txBody>
          <a:bodyPr wrap="none" rtlCol="0">
            <a:spAutoFit/>
          </a:bodyPr>
          <a:lstStyle/>
          <a:p>
            <a:r>
              <a:rPr lang="es-MX" sz="1000" dirty="0" smtClean="0"/>
              <a:t>MAESTRÍA EN INGENIERÍA DE LA CADENA DE SUMINISTRO</a:t>
            </a:r>
            <a:endParaRPr lang="es-MX" sz="1000" dirty="0"/>
          </a:p>
        </p:txBody>
      </p:sp>
    </p:spTree>
    <p:extLst>
      <p:ext uri="{BB962C8B-B14F-4D97-AF65-F5344CB8AC3E}">
        <p14:creationId xmlns:p14="http://schemas.microsoft.com/office/powerpoint/2010/main" val="28475939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contenido 2"/>
          <p:cNvSpPr>
            <a:spLocks noGrp="1"/>
          </p:cNvSpPr>
          <p:nvPr>
            <p:ph idx="1"/>
          </p:nvPr>
        </p:nvSpPr>
        <p:spPr>
          <a:xfrm>
            <a:off x="683568" y="692696"/>
            <a:ext cx="7704856" cy="5501319"/>
          </a:xfrm>
        </p:spPr>
        <p:txBody>
          <a:bodyPr>
            <a:noAutofit/>
          </a:bodyPr>
          <a:lstStyle/>
          <a:p>
            <a:pPr marL="0" indent="0" algn="ctr">
              <a:lnSpc>
                <a:spcPct val="140000"/>
              </a:lnSpc>
              <a:buNone/>
            </a:pPr>
            <a:r>
              <a:rPr lang="es-MX" sz="1800" b="1" dirty="0" smtClean="0">
                <a:latin typeface="Tahoma" pitchFamily="34" charset="0"/>
                <a:ea typeface="Tahoma" pitchFamily="34" charset="0"/>
                <a:cs typeface="Tahoma" pitchFamily="34" charset="0"/>
              </a:rPr>
              <a:t>CLASIFICACIÓN</a:t>
            </a:r>
            <a:endParaRPr lang="es-MX" sz="1800" b="1" dirty="0">
              <a:latin typeface="Tahoma" pitchFamily="34" charset="0"/>
              <a:ea typeface="Tahoma" pitchFamily="34" charset="0"/>
              <a:cs typeface="Tahoma" pitchFamily="34" charset="0"/>
            </a:endParaRPr>
          </a:p>
          <a:p>
            <a:pPr marL="0" indent="0">
              <a:lnSpc>
                <a:spcPct val="150000"/>
              </a:lnSpc>
              <a:spcBef>
                <a:spcPts val="0"/>
              </a:spcBef>
              <a:spcAft>
                <a:spcPts val="600"/>
              </a:spcAft>
              <a:buNone/>
            </a:pPr>
            <a:endParaRPr lang="es-MX" sz="1600" dirty="0" smtClean="0">
              <a:latin typeface="Tahoma" pitchFamily="34" charset="0"/>
              <a:ea typeface="Tahoma" pitchFamily="34" charset="0"/>
              <a:cs typeface="Tahoma" pitchFamily="34" charset="0"/>
            </a:endParaRPr>
          </a:p>
          <a:p>
            <a:pPr marL="0" indent="0">
              <a:lnSpc>
                <a:spcPct val="150000"/>
              </a:lnSpc>
              <a:spcBef>
                <a:spcPts val="0"/>
              </a:spcBef>
              <a:spcAft>
                <a:spcPts val="1200"/>
              </a:spcAft>
              <a:buNone/>
            </a:pPr>
            <a:r>
              <a:rPr lang="es-MX" sz="1600" dirty="0" smtClean="0">
                <a:latin typeface="Tahoma" pitchFamily="34" charset="0"/>
                <a:ea typeface="Tahoma" pitchFamily="34" charset="0"/>
                <a:cs typeface="Tahoma" pitchFamily="34" charset="0"/>
              </a:rPr>
              <a:t>Función </a:t>
            </a:r>
            <a:r>
              <a:rPr lang="es-MX" sz="1600" dirty="0">
                <a:latin typeface="Tahoma" pitchFamily="34" charset="0"/>
                <a:ea typeface="Tahoma" pitchFamily="34" charset="0"/>
                <a:cs typeface="Tahoma" pitchFamily="34" charset="0"/>
              </a:rPr>
              <a:t>objetivo dinámica frente a estática. </a:t>
            </a:r>
            <a:r>
              <a:rPr lang="es-MX" sz="1600" dirty="0" smtClean="0">
                <a:latin typeface="Tahoma" pitchFamily="34" charset="0"/>
                <a:ea typeface="Tahoma" pitchFamily="34" charset="0"/>
                <a:cs typeface="Tahoma" pitchFamily="34" charset="0"/>
              </a:rPr>
              <a:t>También pueden </a:t>
            </a:r>
            <a:r>
              <a:rPr lang="es-MX" sz="1600" dirty="0">
                <a:latin typeface="Tahoma" pitchFamily="34" charset="0"/>
                <a:ea typeface="Tahoma" pitchFamily="34" charset="0"/>
                <a:cs typeface="Tahoma" pitchFamily="34" charset="0"/>
              </a:rPr>
              <a:t>clasificarse de acuerdo con la forma en que </a:t>
            </a:r>
            <a:r>
              <a:rPr lang="es-MX" sz="1600" dirty="0" smtClean="0">
                <a:latin typeface="Tahoma" pitchFamily="34" charset="0"/>
                <a:ea typeface="Tahoma" pitchFamily="34" charset="0"/>
                <a:cs typeface="Tahoma" pitchFamily="34" charset="0"/>
              </a:rPr>
              <a:t>hacen uso </a:t>
            </a:r>
            <a:r>
              <a:rPr lang="es-MX" sz="1600" dirty="0">
                <a:latin typeface="Tahoma" pitchFamily="34" charset="0"/>
                <a:ea typeface="Tahoma" pitchFamily="34" charset="0"/>
                <a:cs typeface="Tahoma" pitchFamily="34" charset="0"/>
              </a:rPr>
              <a:t>de la función objetivo. Si bien algunos algoritmos mantienen la función objetivo </a:t>
            </a:r>
            <a:r>
              <a:rPr lang="es-MX" sz="1600" dirty="0" smtClean="0">
                <a:latin typeface="Tahoma" pitchFamily="34" charset="0"/>
                <a:ea typeface="Tahoma" pitchFamily="34" charset="0"/>
                <a:cs typeface="Tahoma" pitchFamily="34" charset="0"/>
              </a:rPr>
              <a:t>del problema "tal </a:t>
            </a:r>
            <a:r>
              <a:rPr lang="es-MX" sz="1600" dirty="0">
                <a:latin typeface="Tahoma" pitchFamily="34" charset="0"/>
                <a:ea typeface="Tahoma" pitchFamily="34" charset="0"/>
                <a:cs typeface="Tahoma" pitchFamily="34" charset="0"/>
              </a:rPr>
              <a:t>como es", </a:t>
            </a:r>
            <a:r>
              <a:rPr lang="es-MX" sz="1600" dirty="0" smtClean="0">
                <a:latin typeface="Tahoma" pitchFamily="34" charset="0"/>
                <a:ea typeface="Tahoma" pitchFamily="34" charset="0"/>
                <a:cs typeface="Tahoma" pitchFamily="34" charset="0"/>
              </a:rPr>
              <a:t>otros</a:t>
            </a:r>
            <a:r>
              <a:rPr lang="es-MX" sz="1600" dirty="0">
                <a:latin typeface="Tahoma" pitchFamily="34" charset="0"/>
                <a:ea typeface="Tahoma" pitchFamily="34" charset="0"/>
                <a:cs typeface="Tahoma" pitchFamily="34" charset="0"/>
              </a:rPr>
              <a:t>, como la Búsqueda local guiada (GLS), la modifican durante la búsqueda. La idea </a:t>
            </a:r>
            <a:r>
              <a:rPr lang="es-MX" sz="1600" dirty="0" smtClean="0">
                <a:latin typeface="Tahoma" pitchFamily="34" charset="0"/>
                <a:ea typeface="Tahoma" pitchFamily="34" charset="0"/>
                <a:cs typeface="Tahoma" pitchFamily="34" charset="0"/>
              </a:rPr>
              <a:t>de este enfoque </a:t>
            </a:r>
            <a:r>
              <a:rPr lang="es-MX" sz="1600" dirty="0">
                <a:latin typeface="Tahoma" pitchFamily="34" charset="0"/>
                <a:ea typeface="Tahoma" pitchFamily="34" charset="0"/>
                <a:cs typeface="Tahoma" pitchFamily="34" charset="0"/>
              </a:rPr>
              <a:t>es escapar de los mínimos locales modificando el paisaje de búsqueda. </a:t>
            </a:r>
            <a:r>
              <a:rPr lang="es-MX" sz="1600" dirty="0" smtClean="0">
                <a:latin typeface="Tahoma" pitchFamily="34" charset="0"/>
                <a:ea typeface="Tahoma" pitchFamily="34" charset="0"/>
                <a:cs typeface="Tahoma" pitchFamily="34" charset="0"/>
              </a:rPr>
              <a:t>Así, </a:t>
            </a:r>
            <a:r>
              <a:rPr lang="es-MX" sz="1600" dirty="0">
                <a:latin typeface="Tahoma" pitchFamily="34" charset="0"/>
                <a:ea typeface="Tahoma" pitchFamily="34" charset="0"/>
                <a:cs typeface="Tahoma" pitchFamily="34" charset="0"/>
              </a:rPr>
              <a:t>durante la búsqueda, </a:t>
            </a:r>
            <a:r>
              <a:rPr lang="es-MX" sz="1600" dirty="0" smtClean="0">
                <a:latin typeface="Tahoma" pitchFamily="34" charset="0"/>
                <a:ea typeface="Tahoma" pitchFamily="34" charset="0"/>
                <a:cs typeface="Tahoma" pitchFamily="34" charset="0"/>
              </a:rPr>
              <a:t>la función </a:t>
            </a:r>
            <a:r>
              <a:rPr lang="es-MX" sz="1600" dirty="0">
                <a:latin typeface="Tahoma" pitchFamily="34" charset="0"/>
                <a:ea typeface="Tahoma" pitchFamily="34" charset="0"/>
                <a:cs typeface="Tahoma" pitchFamily="34" charset="0"/>
              </a:rPr>
              <a:t>objetivo se altera al </a:t>
            </a:r>
            <a:r>
              <a:rPr lang="es-MX" sz="1600" dirty="0" smtClean="0">
                <a:latin typeface="Tahoma" pitchFamily="34" charset="0"/>
                <a:ea typeface="Tahoma" pitchFamily="34" charset="0"/>
                <a:cs typeface="Tahoma" pitchFamily="34" charset="0"/>
              </a:rPr>
              <a:t>incorporar </a:t>
            </a:r>
            <a:r>
              <a:rPr lang="es-MX" sz="1600" dirty="0">
                <a:latin typeface="Tahoma" pitchFamily="34" charset="0"/>
                <a:ea typeface="Tahoma" pitchFamily="34" charset="0"/>
                <a:cs typeface="Tahoma" pitchFamily="34" charset="0"/>
              </a:rPr>
              <a:t>la información recopilada durante el proceso de búsqueda.</a:t>
            </a:r>
          </a:p>
          <a:p>
            <a:pPr marL="0" indent="0">
              <a:lnSpc>
                <a:spcPct val="150000"/>
              </a:lnSpc>
              <a:spcBef>
                <a:spcPts val="0"/>
              </a:spcBef>
              <a:spcAft>
                <a:spcPts val="1200"/>
              </a:spcAft>
              <a:buNone/>
            </a:pPr>
            <a:r>
              <a:rPr lang="es-MX" sz="1600" dirty="0">
                <a:latin typeface="Tahoma" pitchFamily="34" charset="0"/>
                <a:ea typeface="Tahoma" pitchFamily="34" charset="0"/>
                <a:cs typeface="Tahoma" pitchFamily="34" charset="0"/>
              </a:rPr>
              <a:t>Uno frente a varias estructuras vecinales. La mayoría de los algoritmos </a:t>
            </a:r>
            <a:r>
              <a:rPr lang="es-MX" sz="1600" dirty="0" smtClean="0">
                <a:latin typeface="Tahoma" pitchFamily="34" charset="0"/>
                <a:ea typeface="Tahoma" pitchFamily="34" charset="0"/>
                <a:cs typeface="Tahoma" pitchFamily="34" charset="0"/>
              </a:rPr>
              <a:t>meta-heurísticos </a:t>
            </a:r>
            <a:r>
              <a:rPr lang="es-MX" sz="1600" dirty="0">
                <a:latin typeface="Tahoma" pitchFamily="34" charset="0"/>
                <a:ea typeface="Tahoma" pitchFamily="34" charset="0"/>
                <a:cs typeface="Tahoma" pitchFamily="34" charset="0"/>
              </a:rPr>
              <a:t>funcionan en una sola estructura </a:t>
            </a:r>
            <a:r>
              <a:rPr lang="es-MX" sz="1600" dirty="0" smtClean="0">
                <a:latin typeface="Tahoma" pitchFamily="34" charset="0"/>
                <a:ea typeface="Tahoma" pitchFamily="34" charset="0"/>
                <a:cs typeface="Tahoma" pitchFamily="34" charset="0"/>
              </a:rPr>
              <a:t>de vecindario</a:t>
            </a:r>
            <a:r>
              <a:rPr lang="es-MX" sz="1600" dirty="0">
                <a:latin typeface="Tahoma" pitchFamily="34" charset="0"/>
                <a:ea typeface="Tahoma" pitchFamily="34" charset="0"/>
                <a:cs typeface="Tahoma" pitchFamily="34" charset="0"/>
              </a:rPr>
              <a:t>. En otras palabras, la topología del paisaje físico no cambia en el curso del algoritmo. Otros </a:t>
            </a:r>
            <a:r>
              <a:rPr lang="es-MX" sz="1600" dirty="0" smtClean="0">
                <a:latin typeface="Tahoma" pitchFamily="34" charset="0"/>
                <a:ea typeface="Tahoma" pitchFamily="34" charset="0"/>
                <a:cs typeface="Tahoma" pitchFamily="34" charset="0"/>
              </a:rPr>
              <a:t>meta-heurísticos</a:t>
            </a:r>
            <a:r>
              <a:rPr lang="es-MX" sz="1600" dirty="0">
                <a:latin typeface="Tahoma" pitchFamily="34" charset="0"/>
                <a:ea typeface="Tahoma" pitchFamily="34" charset="0"/>
                <a:cs typeface="Tahoma" pitchFamily="34" charset="0"/>
              </a:rPr>
              <a:t>, </a:t>
            </a:r>
            <a:r>
              <a:rPr lang="es-MX" sz="1600" dirty="0" smtClean="0">
                <a:latin typeface="Tahoma" pitchFamily="34" charset="0"/>
                <a:ea typeface="Tahoma" pitchFamily="34" charset="0"/>
                <a:cs typeface="Tahoma" pitchFamily="34" charset="0"/>
              </a:rPr>
              <a:t>como la </a:t>
            </a:r>
            <a:r>
              <a:rPr lang="es-MX" sz="1600" dirty="0">
                <a:latin typeface="Tahoma" pitchFamily="34" charset="0"/>
                <a:ea typeface="Tahoma" pitchFamily="34" charset="0"/>
                <a:cs typeface="Tahoma" pitchFamily="34" charset="0"/>
              </a:rPr>
              <a:t>búsqueda de entornos variables (VNS), utilizan un conjunto de estructuras vecinales que </a:t>
            </a:r>
            <a:r>
              <a:rPr lang="es-MX" sz="1600" dirty="0" smtClean="0">
                <a:latin typeface="Tahoma" pitchFamily="34" charset="0"/>
                <a:ea typeface="Tahoma" pitchFamily="34" charset="0"/>
                <a:cs typeface="Tahoma" pitchFamily="34" charset="0"/>
              </a:rPr>
              <a:t>permiten diversificar la </a:t>
            </a:r>
            <a:r>
              <a:rPr lang="es-MX" sz="1600" dirty="0">
                <a:latin typeface="Tahoma" pitchFamily="34" charset="0"/>
                <a:ea typeface="Tahoma" pitchFamily="34" charset="0"/>
                <a:cs typeface="Tahoma" pitchFamily="34" charset="0"/>
              </a:rPr>
              <a:t>búsqueda cambiando entre diferentes paisajes aptos</a:t>
            </a:r>
            <a:r>
              <a:rPr lang="es-MX" sz="1600" dirty="0" smtClean="0">
                <a:latin typeface="Tahoma" pitchFamily="34" charset="0"/>
                <a:ea typeface="Tahoma" pitchFamily="34" charset="0"/>
                <a:cs typeface="Tahoma" pitchFamily="34" charset="0"/>
              </a:rPr>
              <a:t>.</a:t>
            </a:r>
            <a:endParaRPr lang="es-MX" sz="1600" dirty="0">
              <a:latin typeface="Tahoma" pitchFamily="34" charset="0"/>
              <a:ea typeface="Tahoma" pitchFamily="34" charset="0"/>
              <a:cs typeface="Tahoma" pitchFamily="34" charset="0"/>
            </a:endParaRPr>
          </a:p>
        </p:txBody>
      </p:sp>
      <p:sp>
        <p:nvSpPr>
          <p:cNvPr id="5" name="4 CuadroTexto"/>
          <p:cNvSpPr txBox="1"/>
          <p:nvPr/>
        </p:nvSpPr>
        <p:spPr>
          <a:xfrm>
            <a:off x="6660232" y="6597352"/>
            <a:ext cx="1848583" cy="246221"/>
          </a:xfrm>
          <a:prstGeom prst="rect">
            <a:avLst/>
          </a:prstGeom>
          <a:noFill/>
        </p:spPr>
        <p:txBody>
          <a:bodyPr wrap="none" rtlCol="0">
            <a:spAutoFit/>
          </a:bodyPr>
          <a:lstStyle/>
          <a:p>
            <a:r>
              <a:rPr lang="es-MX" sz="1000" dirty="0" smtClean="0"/>
              <a:t>FACULTAD DE INGENIERÍA</a:t>
            </a:r>
            <a:endParaRPr lang="es-MX" sz="1000" dirty="0"/>
          </a:p>
        </p:txBody>
      </p:sp>
      <p:sp>
        <p:nvSpPr>
          <p:cNvPr id="6" name="5 CuadroTexto"/>
          <p:cNvSpPr txBox="1"/>
          <p:nvPr/>
        </p:nvSpPr>
        <p:spPr>
          <a:xfrm>
            <a:off x="683568" y="6597352"/>
            <a:ext cx="3852337" cy="246221"/>
          </a:xfrm>
          <a:prstGeom prst="rect">
            <a:avLst/>
          </a:prstGeom>
          <a:noFill/>
        </p:spPr>
        <p:txBody>
          <a:bodyPr wrap="none" rtlCol="0">
            <a:spAutoFit/>
          </a:bodyPr>
          <a:lstStyle/>
          <a:p>
            <a:r>
              <a:rPr lang="es-MX" sz="1000" dirty="0" smtClean="0"/>
              <a:t>MAESTRÍA EN INGENIERÍA DE LA CADENA DE SUMINISTRO</a:t>
            </a:r>
            <a:endParaRPr lang="es-MX" sz="1000" dirty="0"/>
          </a:p>
        </p:txBody>
      </p:sp>
    </p:spTree>
    <p:extLst>
      <p:ext uri="{BB962C8B-B14F-4D97-AF65-F5344CB8AC3E}">
        <p14:creationId xmlns:p14="http://schemas.microsoft.com/office/powerpoint/2010/main" val="39382339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contenido 2"/>
          <p:cNvSpPr>
            <a:spLocks noGrp="1"/>
          </p:cNvSpPr>
          <p:nvPr>
            <p:ph idx="1"/>
          </p:nvPr>
        </p:nvSpPr>
        <p:spPr>
          <a:xfrm>
            <a:off x="683568" y="692696"/>
            <a:ext cx="7704856" cy="5501319"/>
          </a:xfrm>
        </p:spPr>
        <p:txBody>
          <a:bodyPr>
            <a:noAutofit/>
          </a:bodyPr>
          <a:lstStyle/>
          <a:p>
            <a:pPr marL="0" indent="0" algn="ctr">
              <a:lnSpc>
                <a:spcPct val="140000"/>
              </a:lnSpc>
              <a:buNone/>
            </a:pPr>
            <a:r>
              <a:rPr lang="es-MX" sz="1800" b="1" dirty="0" smtClean="0">
                <a:latin typeface="Tahoma" pitchFamily="34" charset="0"/>
                <a:ea typeface="Tahoma" pitchFamily="34" charset="0"/>
                <a:cs typeface="Tahoma" pitchFamily="34" charset="0"/>
              </a:rPr>
              <a:t>CLASIFICACIÓN</a:t>
            </a:r>
            <a:endParaRPr lang="es-MX" sz="1800" b="1" dirty="0">
              <a:latin typeface="Tahoma" pitchFamily="34" charset="0"/>
              <a:ea typeface="Tahoma" pitchFamily="34" charset="0"/>
              <a:cs typeface="Tahoma" pitchFamily="34" charset="0"/>
            </a:endParaRPr>
          </a:p>
          <a:p>
            <a:pPr marL="0" indent="0">
              <a:lnSpc>
                <a:spcPct val="150000"/>
              </a:lnSpc>
              <a:spcBef>
                <a:spcPts val="0"/>
              </a:spcBef>
              <a:spcAft>
                <a:spcPts val="600"/>
              </a:spcAft>
              <a:buNone/>
            </a:pPr>
            <a:endParaRPr lang="es-MX" sz="1600" dirty="0" smtClean="0">
              <a:latin typeface="Tahoma" pitchFamily="34" charset="0"/>
              <a:ea typeface="Tahoma" pitchFamily="34" charset="0"/>
              <a:cs typeface="Tahoma" pitchFamily="34" charset="0"/>
            </a:endParaRPr>
          </a:p>
          <a:p>
            <a:pPr marL="0" indent="0">
              <a:lnSpc>
                <a:spcPct val="150000"/>
              </a:lnSpc>
              <a:spcBef>
                <a:spcPts val="0"/>
              </a:spcBef>
              <a:spcAft>
                <a:spcPts val="1200"/>
              </a:spcAft>
              <a:buNone/>
            </a:pPr>
            <a:r>
              <a:rPr lang="es-MX" sz="1600" dirty="0" smtClean="0">
                <a:latin typeface="Tahoma" pitchFamily="34" charset="0"/>
                <a:ea typeface="Tahoma" pitchFamily="34" charset="0"/>
                <a:cs typeface="Tahoma" pitchFamily="34" charset="0"/>
              </a:rPr>
              <a:t>Uso </a:t>
            </a:r>
            <a:r>
              <a:rPr lang="es-MX" sz="1600" dirty="0">
                <a:latin typeface="Tahoma" pitchFamily="34" charset="0"/>
                <a:ea typeface="Tahoma" pitchFamily="34" charset="0"/>
                <a:cs typeface="Tahoma" pitchFamily="34" charset="0"/>
              </a:rPr>
              <a:t>de memoria frente a métodos sin memoria. Una característica muy importante para clasificar </a:t>
            </a:r>
            <a:r>
              <a:rPr lang="es-MX" sz="1600" dirty="0" smtClean="0">
                <a:latin typeface="Tahoma" pitchFamily="34" charset="0"/>
                <a:ea typeface="Tahoma" pitchFamily="34" charset="0"/>
                <a:cs typeface="Tahoma" pitchFamily="34" charset="0"/>
              </a:rPr>
              <a:t>meta-heurísticos </a:t>
            </a:r>
            <a:r>
              <a:rPr lang="es-MX" sz="1600" dirty="0">
                <a:latin typeface="Tahoma" pitchFamily="34" charset="0"/>
                <a:ea typeface="Tahoma" pitchFamily="34" charset="0"/>
                <a:cs typeface="Tahoma" pitchFamily="34" charset="0"/>
              </a:rPr>
              <a:t>es el uso </a:t>
            </a:r>
            <a:r>
              <a:rPr lang="es-MX" sz="1600" dirty="0" smtClean="0">
                <a:latin typeface="Tahoma" pitchFamily="34" charset="0"/>
                <a:ea typeface="Tahoma" pitchFamily="34" charset="0"/>
                <a:cs typeface="Tahoma" pitchFamily="34" charset="0"/>
              </a:rPr>
              <a:t>que hacen </a:t>
            </a:r>
            <a:r>
              <a:rPr lang="es-MX" sz="1600" dirty="0">
                <a:latin typeface="Tahoma" pitchFamily="34" charset="0"/>
                <a:ea typeface="Tahoma" pitchFamily="34" charset="0"/>
                <a:cs typeface="Tahoma" pitchFamily="34" charset="0"/>
              </a:rPr>
              <a:t>del historial de búsqueda, es decir, si usan memoria o no. Los algoritmos sin memoria realizan un proceso de Markov, </a:t>
            </a:r>
            <a:r>
              <a:rPr lang="es-MX" sz="1600" dirty="0" smtClean="0">
                <a:latin typeface="Tahoma" pitchFamily="34" charset="0"/>
                <a:ea typeface="Tahoma" pitchFamily="34" charset="0"/>
                <a:cs typeface="Tahoma" pitchFamily="34" charset="0"/>
              </a:rPr>
              <a:t>ya que </a:t>
            </a:r>
            <a:r>
              <a:rPr lang="es-MX" sz="1600" dirty="0">
                <a:latin typeface="Tahoma" pitchFamily="34" charset="0"/>
                <a:ea typeface="Tahoma" pitchFamily="34" charset="0"/>
                <a:cs typeface="Tahoma" pitchFamily="34" charset="0"/>
              </a:rPr>
              <a:t>la información que utilizan exclusivamente para determinar la siguiente acción es el estado actual del proceso de búsqueda.</a:t>
            </a:r>
          </a:p>
          <a:p>
            <a:pPr marL="0" indent="0">
              <a:lnSpc>
                <a:spcPct val="150000"/>
              </a:lnSpc>
              <a:spcBef>
                <a:spcPts val="0"/>
              </a:spcBef>
              <a:spcAft>
                <a:spcPts val="1200"/>
              </a:spcAft>
              <a:buNone/>
            </a:pPr>
            <a:r>
              <a:rPr lang="es-MX" sz="1600" dirty="0">
                <a:latin typeface="Tahoma" pitchFamily="34" charset="0"/>
                <a:ea typeface="Tahoma" pitchFamily="34" charset="0"/>
                <a:cs typeface="Tahoma" pitchFamily="34" charset="0"/>
              </a:rPr>
              <a:t>Por lo general, diferenciamos entre el uso de la memoria a corto y largo plazo. El primero generalmente realiza un </a:t>
            </a:r>
            <a:r>
              <a:rPr lang="es-MX" sz="1600" dirty="0" smtClean="0">
                <a:latin typeface="Tahoma" pitchFamily="34" charset="0"/>
                <a:ea typeface="Tahoma" pitchFamily="34" charset="0"/>
                <a:cs typeface="Tahoma" pitchFamily="34" charset="0"/>
              </a:rPr>
              <a:t>seguimiento de </a:t>
            </a:r>
            <a:r>
              <a:rPr lang="es-MX" sz="1600" dirty="0">
                <a:latin typeface="Tahoma" pitchFamily="34" charset="0"/>
                <a:ea typeface="Tahoma" pitchFamily="34" charset="0"/>
                <a:cs typeface="Tahoma" pitchFamily="34" charset="0"/>
              </a:rPr>
              <a:t>los movimientos realizados recientemente, soluciones visitadas o, en general, decisiones tomadas. El segundo suele ser </a:t>
            </a:r>
            <a:r>
              <a:rPr lang="es-MX" sz="1600" dirty="0" smtClean="0">
                <a:latin typeface="Tahoma" pitchFamily="34" charset="0"/>
                <a:ea typeface="Tahoma" pitchFamily="34" charset="0"/>
                <a:cs typeface="Tahoma" pitchFamily="34" charset="0"/>
              </a:rPr>
              <a:t>una acumulación </a:t>
            </a:r>
            <a:r>
              <a:rPr lang="es-MX" sz="1600" dirty="0">
                <a:latin typeface="Tahoma" pitchFamily="34" charset="0"/>
                <a:ea typeface="Tahoma" pitchFamily="34" charset="0"/>
                <a:cs typeface="Tahoma" pitchFamily="34" charset="0"/>
              </a:rPr>
              <a:t>de parámetros sintéticos sobre la búsqueda. El uso de la memoria hoy en día se reconoce como uno de </a:t>
            </a:r>
            <a:r>
              <a:rPr lang="es-MX" sz="1600" dirty="0" smtClean="0">
                <a:latin typeface="Tahoma" pitchFamily="34" charset="0"/>
                <a:ea typeface="Tahoma" pitchFamily="34" charset="0"/>
                <a:cs typeface="Tahoma" pitchFamily="34" charset="0"/>
              </a:rPr>
              <a:t>los elementos </a:t>
            </a:r>
            <a:r>
              <a:rPr lang="es-MX" sz="1600" dirty="0">
                <a:latin typeface="Tahoma" pitchFamily="34" charset="0"/>
                <a:ea typeface="Tahoma" pitchFamily="34" charset="0"/>
                <a:cs typeface="Tahoma" pitchFamily="34" charset="0"/>
              </a:rPr>
              <a:t>fundamentales de </a:t>
            </a:r>
            <a:r>
              <a:rPr lang="es-MX" sz="1600" dirty="0" smtClean="0">
                <a:latin typeface="Tahoma" pitchFamily="34" charset="0"/>
                <a:ea typeface="Tahoma" pitchFamily="34" charset="0"/>
                <a:cs typeface="Tahoma" pitchFamily="34" charset="0"/>
              </a:rPr>
              <a:t>un </a:t>
            </a:r>
            <a:r>
              <a:rPr lang="es-MX" sz="1600" dirty="0">
                <a:latin typeface="Tahoma" pitchFamily="34" charset="0"/>
                <a:ea typeface="Tahoma" pitchFamily="34" charset="0"/>
                <a:cs typeface="Tahoma" pitchFamily="34" charset="0"/>
              </a:rPr>
              <a:t>poderoso </a:t>
            </a:r>
            <a:r>
              <a:rPr lang="es-MX" sz="1600" dirty="0" smtClean="0">
                <a:latin typeface="Tahoma" pitchFamily="34" charset="0"/>
                <a:ea typeface="Tahoma" pitchFamily="34" charset="0"/>
                <a:cs typeface="Tahoma" pitchFamily="34" charset="0"/>
              </a:rPr>
              <a:t>meta-heurístico</a:t>
            </a:r>
            <a:r>
              <a:rPr lang="es-MX" sz="1600" dirty="0">
                <a:latin typeface="Tahoma" pitchFamily="34" charset="0"/>
                <a:ea typeface="Tahoma" pitchFamily="34" charset="0"/>
                <a:cs typeface="Tahoma" pitchFamily="34" charset="0"/>
              </a:rPr>
              <a:t>.</a:t>
            </a:r>
          </a:p>
        </p:txBody>
      </p:sp>
      <p:sp>
        <p:nvSpPr>
          <p:cNvPr id="5" name="4 CuadroTexto"/>
          <p:cNvSpPr txBox="1"/>
          <p:nvPr/>
        </p:nvSpPr>
        <p:spPr>
          <a:xfrm>
            <a:off x="6660232" y="6597352"/>
            <a:ext cx="1848583" cy="246221"/>
          </a:xfrm>
          <a:prstGeom prst="rect">
            <a:avLst/>
          </a:prstGeom>
          <a:noFill/>
        </p:spPr>
        <p:txBody>
          <a:bodyPr wrap="none" rtlCol="0">
            <a:spAutoFit/>
          </a:bodyPr>
          <a:lstStyle/>
          <a:p>
            <a:r>
              <a:rPr lang="es-MX" sz="1000" dirty="0" smtClean="0"/>
              <a:t>FACULTAD DE INGENIERÍA</a:t>
            </a:r>
            <a:endParaRPr lang="es-MX" sz="1000" dirty="0"/>
          </a:p>
        </p:txBody>
      </p:sp>
      <p:sp>
        <p:nvSpPr>
          <p:cNvPr id="6" name="5 CuadroTexto"/>
          <p:cNvSpPr txBox="1"/>
          <p:nvPr/>
        </p:nvSpPr>
        <p:spPr>
          <a:xfrm>
            <a:off x="683568" y="6597352"/>
            <a:ext cx="3852337" cy="246221"/>
          </a:xfrm>
          <a:prstGeom prst="rect">
            <a:avLst/>
          </a:prstGeom>
          <a:noFill/>
        </p:spPr>
        <p:txBody>
          <a:bodyPr wrap="none" rtlCol="0">
            <a:spAutoFit/>
          </a:bodyPr>
          <a:lstStyle/>
          <a:p>
            <a:r>
              <a:rPr lang="es-MX" sz="1000" dirty="0" smtClean="0"/>
              <a:t>MAESTRÍA EN INGENIERÍA DE LA CADENA DE SUMINISTRO</a:t>
            </a:r>
            <a:endParaRPr lang="es-MX" sz="1000" dirty="0"/>
          </a:p>
        </p:txBody>
      </p:sp>
    </p:spTree>
    <p:extLst>
      <p:ext uri="{BB962C8B-B14F-4D97-AF65-F5344CB8AC3E}">
        <p14:creationId xmlns:p14="http://schemas.microsoft.com/office/powerpoint/2010/main" val="321448849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contenido 2"/>
          <p:cNvSpPr>
            <a:spLocks noGrp="1"/>
          </p:cNvSpPr>
          <p:nvPr>
            <p:ph idx="1"/>
          </p:nvPr>
        </p:nvSpPr>
        <p:spPr>
          <a:xfrm>
            <a:off x="683568" y="952017"/>
            <a:ext cx="7632848" cy="5501319"/>
          </a:xfrm>
        </p:spPr>
        <p:txBody>
          <a:bodyPr>
            <a:noAutofit/>
          </a:bodyPr>
          <a:lstStyle/>
          <a:p>
            <a:pPr marL="0" indent="0" algn="just">
              <a:lnSpc>
                <a:spcPct val="140000"/>
              </a:lnSpc>
              <a:buNone/>
            </a:pPr>
            <a:r>
              <a:rPr lang="es-MX" sz="1400" b="1" dirty="0">
                <a:latin typeface="Tahoma" pitchFamily="34" charset="0"/>
                <a:ea typeface="Tahoma" pitchFamily="34" charset="0"/>
                <a:cs typeface="Tahoma" pitchFamily="34" charset="0"/>
              </a:rPr>
              <a:t>JUSTIFICACIÓN</a:t>
            </a:r>
          </a:p>
          <a:p>
            <a:pPr marL="0" indent="0" algn="just">
              <a:lnSpc>
                <a:spcPct val="140000"/>
              </a:lnSpc>
              <a:buNone/>
            </a:pPr>
            <a:r>
              <a:rPr lang="es-MX" sz="1400" dirty="0">
                <a:latin typeface="Tahoma" pitchFamily="34" charset="0"/>
                <a:ea typeface="Tahoma" pitchFamily="34" charset="0"/>
                <a:cs typeface="Tahoma" pitchFamily="34" charset="0"/>
              </a:rPr>
              <a:t>El presente material se elaboró con la intención de apoyar al docente al impartir </a:t>
            </a:r>
            <a:r>
              <a:rPr lang="es-MX" sz="1400" dirty="0" smtClean="0">
                <a:latin typeface="Tahoma" pitchFamily="34" charset="0"/>
                <a:ea typeface="Tahoma" pitchFamily="34" charset="0"/>
                <a:cs typeface="Tahoma" pitchFamily="34" charset="0"/>
              </a:rPr>
              <a:t>el tema de «</a:t>
            </a:r>
            <a:r>
              <a:rPr lang="es-MX" sz="1400" b="1" dirty="0" smtClean="0">
                <a:latin typeface="Tahoma" pitchFamily="34" charset="0"/>
                <a:ea typeface="Tahoma" pitchFamily="34" charset="0"/>
                <a:cs typeface="Tahoma" pitchFamily="34" charset="0"/>
              </a:rPr>
              <a:t>Meta-heurísticos para problemas combinatorios»</a:t>
            </a:r>
            <a:r>
              <a:rPr lang="es-MX" sz="1400" dirty="0" smtClean="0">
                <a:latin typeface="Tahoma" pitchFamily="34" charset="0"/>
                <a:ea typeface="Tahoma" pitchFamily="34" charset="0"/>
                <a:cs typeface="Tahoma" pitchFamily="34" charset="0"/>
              </a:rPr>
              <a:t> de la Unidad de Aprendizaje </a:t>
            </a:r>
            <a:r>
              <a:rPr lang="es-MX" sz="1400" b="1" dirty="0" smtClean="0">
                <a:latin typeface="Tahoma" pitchFamily="34" charset="0"/>
                <a:ea typeface="Tahoma" pitchFamily="34" charset="0"/>
                <a:cs typeface="Tahoma" pitchFamily="34" charset="0"/>
              </a:rPr>
              <a:t>Tópicos de Optimización</a:t>
            </a:r>
            <a:r>
              <a:rPr lang="es-MX" sz="1400" dirty="0" smtClean="0">
                <a:latin typeface="Tahoma" pitchFamily="34" charset="0"/>
                <a:ea typeface="Tahoma" pitchFamily="34" charset="0"/>
                <a:cs typeface="Tahoma" pitchFamily="34" charset="0"/>
              </a:rPr>
              <a:t> y así cumplir con una de las competencias genéricas de la misma. El material  visual permite a los estudiantes facilitar su </a:t>
            </a:r>
            <a:r>
              <a:rPr lang="es-MX" sz="1400" dirty="0">
                <a:latin typeface="Tahoma" pitchFamily="34" charset="0"/>
                <a:ea typeface="Tahoma" pitchFamily="34" charset="0"/>
                <a:cs typeface="Tahoma" pitchFamily="34" charset="0"/>
              </a:rPr>
              <a:t>aprendizaje </a:t>
            </a:r>
            <a:r>
              <a:rPr lang="es-MX" sz="1400" dirty="0" smtClean="0">
                <a:latin typeface="Tahoma" pitchFamily="34" charset="0"/>
                <a:ea typeface="Tahoma" pitchFamily="34" charset="0"/>
                <a:cs typeface="Tahoma" pitchFamily="34" charset="0"/>
              </a:rPr>
              <a:t>mediante la exposición de las ideas de cada </a:t>
            </a:r>
            <a:r>
              <a:rPr lang="es-MX" sz="1400" dirty="0" smtClean="0">
                <a:latin typeface="Tahoma" pitchFamily="34" charset="0"/>
                <a:ea typeface="Tahoma" pitchFamily="34" charset="0"/>
                <a:cs typeface="Tahoma" pitchFamily="34" charset="0"/>
              </a:rPr>
              <a:t>meta-heurístico, </a:t>
            </a:r>
            <a:r>
              <a:rPr lang="es-MX" sz="1400" dirty="0" smtClean="0">
                <a:latin typeface="Tahoma" pitchFamily="34" charset="0"/>
                <a:ea typeface="Tahoma" pitchFamily="34" charset="0"/>
                <a:cs typeface="Tahoma" pitchFamily="34" charset="0"/>
              </a:rPr>
              <a:t>y de este modo, aprovechar </a:t>
            </a:r>
            <a:r>
              <a:rPr lang="es-MX" sz="1400" dirty="0">
                <a:latin typeface="Tahoma" pitchFamily="34" charset="0"/>
                <a:ea typeface="Tahoma" pitchFamily="34" charset="0"/>
                <a:cs typeface="Tahoma" pitchFamily="34" charset="0"/>
              </a:rPr>
              <a:t>el tiempo dentro del salón de clases. </a:t>
            </a:r>
            <a:endParaRPr lang="es-MX" sz="1400" dirty="0" smtClean="0">
              <a:latin typeface="Tahoma" pitchFamily="34" charset="0"/>
              <a:ea typeface="Tahoma" pitchFamily="34" charset="0"/>
              <a:cs typeface="Tahoma" pitchFamily="34" charset="0"/>
            </a:endParaRPr>
          </a:p>
          <a:p>
            <a:pPr marL="0" indent="0" algn="just">
              <a:lnSpc>
                <a:spcPct val="140000"/>
              </a:lnSpc>
              <a:spcBef>
                <a:spcPts val="0"/>
              </a:spcBef>
              <a:buNone/>
            </a:pPr>
            <a:endParaRPr lang="es-MX" sz="1400" dirty="0">
              <a:latin typeface="Tahoma" pitchFamily="34" charset="0"/>
              <a:ea typeface="Tahoma" pitchFamily="34" charset="0"/>
              <a:cs typeface="Tahoma" pitchFamily="34" charset="0"/>
            </a:endParaRPr>
          </a:p>
          <a:p>
            <a:pPr marL="0" indent="0" algn="just">
              <a:lnSpc>
                <a:spcPct val="140000"/>
              </a:lnSpc>
              <a:buNone/>
            </a:pPr>
            <a:r>
              <a:rPr lang="es-MX" sz="1400" b="1" dirty="0">
                <a:latin typeface="Tahoma" pitchFamily="34" charset="0"/>
                <a:ea typeface="Tahoma" pitchFamily="34" charset="0"/>
                <a:cs typeface="Tahoma" pitchFamily="34" charset="0"/>
              </a:rPr>
              <a:t>PRESENTACIÓN</a:t>
            </a:r>
          </a:p>
          <a:p>
            <a:pPr marL="0" indent="0" algn="just">
              <a:lnSpc>
                <a:spcPct val="140000"/>
              </a:lnSpc>
              <a:buNone/>
            </a:pPr>
            <a:r>
              <a:rPr lang="es-MX" sz="1400" dirty="0">
                <a:latin typeface="Tahoma" pitchFamily="34" charset="0"/>
                <a:ea typeface="Tahoma" pitchFamily="34" charset="0"/>
                <a:cs typeface="Tahoma" pitchFamily="34" charset="0"/>
              </a:rPr>
              <a:t>Debido a que </a:t>
            </a:r>
            <a:r>
              <a:rPr lang="es-MX" sz="1400" dirty="0" smtClean="0">
                <a:latin typeface="Tahoma" pitchFamily="34" charset="0"/>
                <a:ea typeface="Tahoma" pitchFamily="34" charset="0"/>
                <a:cs typeface="Tahoma" pitchFamily="34" charset="0"/>
              </a:rPr>
              <a:t>los problemas de toma de decisiones en las distintas etapas de la Cadena de Suministros implican la construcción de modelos que la mayoría de las veces son intratables y para fines prácticos es necesario contar con una solución dentro de ciertos márgenes de bondad. En este curso se presentan las técnicas más utilizadas para lograr la optimización de modelos de aprovisionamiento y distribución en la Cadena de Suministro, a través de los procedimientos algorítmicos ex profeso de uso más común por la comunidad científica y por los practicantes de esta disciplina. </a:t>
            </a:r>
          </a:p>
          <a:p>
            <a:pPr marL="0" indent="0" algn="just">
              <a:lnSpc>
                <a:spcPct val="140000"/>
              </a:lnSpc>
              <a:buNone/>
            </a:pPr>
            <a:endParaRPr lang="es-MX" sz="1400" dirty="0" smtClean="0">
              <a:latin typeface="Tahoma" pitchFamily="34" charset="0"/>
              <a:ea typeface="Tahoma" pitchFamily="34" charset="0"/>
              <a:cs typeface="Tahoma" pitchFamily="34" charset="0"/>
            </a:endParaRPr>
          </a:p>
        </p:txBody>
      </p:sp>
    </p:spTree>
    <p:extLst>
      <p:ext uri="{BB962C8B-B14F-4D97-AF65-F5344CB8AC3E}">
        <p14:creationId xmlns:p14="http://schemas.microsoft.com/office/powerpoint/2010/main" val="11424204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CuadroTexto"/>
          <p:cNvSpPr txBox="1"/>
          <p:nvPr/>
        </p:nvSpPr>
        <p:spPr>
          <a:xfrm>
            <a:off x="6660232" y="6597352"/>
            <a:ext cx="1848583" cy="246221"/>
          </a:xfrm>
          <a:prstGeom prst="rect">
            <a:avLst/>
          </a:prstGeom>
          <a:noFill/>
        </p:spPr>
        <p:txBody>
          <a:bodyPr wrap="none" rtlCol="0">
            <a:spAutoFit/>
          </a:bodyPr>
          <a:lstStyle/>
          <a:p>
            <a:r>
              <a:rPr lang="es-MX" sz="1000" dirty="0" smtClean="0"/>
              <a:t>FACULTAD DE INGENIERÍA</a:t>
            </a:r>
            <a:endParaRPr lang="es-MX" sz="1000" dirty="0"/>
          </a:p>
        </p:txBody>
      </p:sp>
      <p:sp>
        <p:nvSpPr>
          <p:cNvPr id="6" name="5 CuadroTexto"/>
          <p:cNvSpPr txBox="1"/>
          <p:nvPr/>
        </p:nvSpPr>
        <p:spPr>
          <a:xfrm>
            <a:off x="683568" y="6597352"/>
            <a:ext cx="3852337" cy="246221"/>
          </a:xfrm>
          <a:prstGeom prst="rect">
            <a:avLst/>
          </a:prstGeom>
          <a:noFill/>
        </p:spPr>
        <p:txBody>
          <a:bodyPr wrap="none" rtlCol="0">
            <a:spAutoFit/>
          </a:bodyPr>
          <a:lstStyle/>
          <a:p>
            <a:r>
              <a:rPr lang="es-MX" sz="1000" dirty="0" smtClean="0"/>
              <a:t>MAESTRÍA EN INGENIERÍA DE LA CADENA DE SUMINISTRO</a:t>
            </a:r>
            <a:endParaRPr lang="es-MX" sz="1000"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08253" y="836712"/>
            <a:ext cx="7336155" cy="55446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583599303"/>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Rectángulo"/>
          <p:cNvSpPr/>
          <p:nvPr/>
        </p:nvSpPr>
        <p:spPr>
          <a:xfrm>
            <a:off x="1619672" y="2924944"/>
            <a:ext cx="5976664" cy="432048"/>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4" name="Marcador de contenido 2"/>
          <p:cNvSpPr>
            <a:spLocks noGrp="1"/>
          </p:cNvSpPr>
          <p:nvPr>
            <p:ph idx="1"/>
          </p:nvPr>
        </p:nvSpPr>
        <p:spPr>
          <a:xfrm>
            <a:off x="1835696" y="980728"/>
            <a:ext cx="5616624" cy="5501319"/>
          </a:xfrm>
        </p:spPr>
        <p:txBody>
          <a:bodyPr>
            <a:noAutofit/>
          </a:bodyPr>
          <a:lstStyle/>
          <a:p>
            <a:pPr marL="0" indent="0" algn="ctr">
              <a:lnSpc>
                <a:spcPct val="150000"/>
              </a:lnSpc>
              <a:buNone/>
            </a:pPr>
            <a:r>
              <a:rPr lang="es-MX" sz="2000" b="1" dirty="0" smtClean="0">
                <a:latin typeface="Tahoma" pitchFamily="34" charset="0"/>
                <a:ea typeface="Tahoma" pitchFamily="34" charset="0"/>
                <a:cs typeface="Tahoma" pitchFamily="34" charset="0"/>
              </a:rPr>
              <a:t>CONTENIDO</a:t>
            </a:r>
          </a:p>
          <a:p>
            <a:pPr marL="0" indent="0">
              <a:lnSpc>
                <a:spcPct val="150000"/>
              </a:lnSpc>
              <a:buNone/>
            </a:pPr>
            <a:endParaRPr lang="es-MX" sz="1800" b="1" dirty="0">
              <a:latin typeface="Tahoma" pitchFamily="34" charset="0"/>
              <a:ea typeface="Tahoma" pitchFamily="34" charset="0"/>
              <a:cs typeface="Tahoma" pitchFamily="34" charset="0"/>
            </a:endParaRPr>
          </a:p>
          <a:p>
            <a:pPr marL="365125" indent="-365125">
              <a:lnSpc>
                <a:spcPct val="150000"/>
              </a:lnSpc>
              <a:buFont typeface="Wingdings" pitchFamily="2" charset="2"/>
              <a:buChar char="v"/>
            </a:pPr>
            <a:r>
              <a:rPr lang="es-MX" sz="1800" dirty="0" smtClean="0">
                <a:latin typeface="Tahoma" pitchFamily="34" charset="0"/>
                <a:ea typeface="Tahoma" pitchFamily="34" charset="0"/>
                <a:cs typeface="Tahoma" pitchFamily="34" charset="0"/>
              </a:rPr>
              <a:t>Heurísticos </a:t>
            </a:r>
            <a:r>
              <a:rPr lang="es-MX" sz="1800" dirty="0" smtClean="0">
                <a:latin typeface="Tahoma" pitchFamily="34" charset="0"/>
                <a:ea typeface="Tahoma" pitchFamily="34" charset="0"/>
                <a:cs typeface="Tahoma" pitchFamily="34" charset="0"/>
              </a:rPr>
              <a:t>y </a:t>
            </a:r>
            <a:r>
              <a:rPr lang="es-MX" sz="1800" dirty="0" smtClean="0">
                <a:latin typeface="Tahoma" pitchFamily="34" charset="0"/>
                <a:ea typeface="Tahoma" pitchFamily="34" charset="0"/>
                <a:cs typeface="Tahoma" pitchFamily="34" charset="0"/>
              </a:rPr>
              <a:t>meta-heurísticos</a:t>
            </a:r>
            <a:endParaRPr lang="es-MX" sz="1800" dirty="0" smtClean="0">
              <a:latin typeface="Tahoma" pitchFamily="34" charset="0"/>
              <a:ea typeface="Tahoma" pitchFamily="34" charset="0"/>
              <a:cs typeface="Tahoma" pitchFamily="34" charset="0"/>
            </a:endParaRPr>
          </a:p>
          <a:p>
            <a:pPr marL="365125" indent="-365125">
              <a:lnSpc>
                <a:spcPct val="150000"/>
              </a:lnSpc>
              <a:buFont typeface="Wingdings" pitchFamily="2" charset="2"/>
              <a:buChar char="v"/>
            </a:pPr>
            <a:r>
              <a:rPr lang="es-MX" sz="1800" dirty="0" smtClean="0">
                <a:latin typeface="Tahoma" pitchFamily="34" charset="0"/>
                <a:ea typeface="Tahoma" pitchFamily="34" charset="0"/>
                <a:cs typeface="Tahoma" pitchFamily="34" charset="0"/>
              </a:rPr>
              <a:t>Clasificación de </a:t>
            </a:r>
            <a:r>
              <a:rPr lang="es-MX" sz="1800" dirty="0" smtClean="0">
                <a:latin typeface="Tahoma" pitchFamily="34" charset="0"/>
                <a:ea typeface="Tahoma" pitchFamily="34" charset="0"/>
                <a:cs typeface="Tahoma" pitchFamily="34" charset="0"/>
              </a:rPr>
              <a:t>meta-heurísticos</a:t>
            </a:r>
            <a:endParaRPr lang="es-MX" sz="1800" dirty="0" smtClean="0">
              <a:latin typeface="Tahoma" pitchFamily="34" charset="0"/>
              <a:ea typeface="Tahoma" pitchFamily="34" charset="0"/>
              <a:cs typeface="Tahoma" pitchFamily="34" charset="0"/>
            </a:endParaRPr>
          </a:p>
          <a:p>
            <a:pPr marL="365125" indent="-365125">
              <a:lnSpc>
                <a:spcPct val="150000"/>
              </a:lnSpc>
              <a:buFont typeface="Wingdings" pitchFamily="2" charset="2"/>
              <a:buChar char="v"/>
            </a:pPr>
            <a:r>
              <a:rPr lang="es-MX" sz="1800" dirty="0" smtClean="0">
                <a:latin typeface="Tahoma" pitchFamily="34" charset="0"/>
                <a:ea typeface="Tahoma" pitchFamily="34" charset="0"/>
                <a:cs typeface="Tahoma" pitchFamily="34" charset="0"/>
              </a:rPr>
              <a:t>Recocido simulado</a:t>
            </a:r>
          </a:p>
          <a:p>
            <a:pPr marL="365125" indent="-365125">
              <a:lnSpc>
                <a:spcPct val="150000"/>
              </a:lnSpc>
              <a:buFont typeface="Wingdings" pitchFamily="2" charset="2"/>
              <a:buChar char="v"/>
            </a:pPr>
            <a:r>
              <a:rPr lang="es-MX" sz="1800" dirty="0" smtClean="0">
                <a:latin typeface="Tahoma" pitchFamily="34" charset="0"/>
                <a:ea typeface="Tahoma" pitchFamily="34" charset="0"/>
                <a:cs typeface="Tahoma" pitchFamily="34" charset="0"/>
              </a:rPr>
              <a:t>Búsqueda Tabú</a:t>
            </a:r>
          </a:p>
          <a:p>
            <a:pPr marL="365125" indent="-365125">
              <a:lnSpc>
                <a:spcPct val="150000"/>
              </a:lnSpc>
              <a:buFont typeface="Wingdings" pitchFamily="2" charset="2"/>
              <a:buChar char="v"/>
            </a:pPr>
            <a:r>
              <a:rPr lang="es-MX" sz="1800" dirty="0" smtClean="0">
                <a:latin typeface="Tahoma" pitchFamily="34" charset="0"/>
                <a:ea typeface="Tahoma" pitchFamily="34" charset="0"/>
                <a:cs typeface="Tahoma" pitchFamily="34" charset="0"/>
              </a:rPr>
              <a:t>GRASP</a:t>
            </a:r>
          </a:p>
          <a:p>
            <a:pPr marL="365125" indent="-365125">
              <a:lnSpc>
                <a:spcPct val="150000"/>
              </a:lnSpc>
              <a:buFont typeface="Wingdings" pitchFamily="2" charset="2"/>
              <a:buChar char="v"/>
            </a:pPr>
            <a:r>
              <a:rPr lang="es-MX" sz="1800" dirty="0" smtClean="0">
                <a:latin typeface="Tahoma" pitchFamily="34" charset="0"/>
                <a:ea typeface="Tahoma" pitchFamily="34" charset="0"/>
                <a:cs typeface="Tahoma" pitchFamily="34" charset="0"/>
              </a:rPr>
              <a:t>Algoritmos Evolutivos</a:t>
            </a:r>
          </a:p>
        </p:txBody>
      </p:sp>
    </p:spTree>
    <p:extLst>
      <p:ext uri="{BB962C8B-B14F-4D97-AF65-F5344CB8AC3E}">
        <p14:creationId xmlns:p14="http://schemas.microsoft.com/office/powerpoint/2010/main" val="2591921591"/>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contenido 2"/>
          <p:cNvSpPr>
            <a:spLocks noGrp="1"/>
          </p:cNvSpPr>
          <p:nvPr>
            <p:ph idx="1"/>
          </p:nvPr>
        </p:nvSpPr>
        <p:spPr>
          <a:xfrm>
            <a:off x="683568" y="692696"/>
            <a:ext cx="7992888" cy="5501319"/>
          </a:xfrm>
        </p:spPr>
        <p:txBody>
          <a:bodyPr>
            <a:noAutofit/>
          </a:bodyPr>
          <a:lstStyle/>
          <a:p>
            <a:pPr marL="0" indent="0" algn="ctr">
              <a:lnSpc>
                <a:spcPct val="140000"/>
              </a:lnSpc>
              <a:buNone/>
            </a:pPr>
            <a:r>
              <a:rPr lang="es-MX" sz="1800" b="1" dirty="0" smtClean="0">
                <a:latin typeface="Tahoma" pitchFamily="34" charset="0"/>
                <a:ea typeface="Tahoma" pitchFamily="34" charset="0"/>
                <a:cs typeface="Tahoma" pitchFamily="34" charset="0"/>
              </a:rPr>
              <a:t>RECOCIDO SIMULADO</a:t>
            </a:r>
          </a:p>
          <a:p>
            <a:pPr marL="0" indent="0">
              <a:lnSpc>
                <a:spcPct val="150000"/>
              </a:lnSpc>
              <a:spcBef>
                <a:spcPts val="0"/>
              </a:spcBef>
              <a:spcAft>
                <a:spcPts val="600"/>
              </a:spcAft>
              <a:buNone/>
            </a:pPr>
            <a:endParaRPr lang="es-MX" sz="1050" dirty="0" smtClean="0">
              <a:latin typeface="Tahoma" pitchFamily="34" charset="0"/>
              <a:ea typeface="Tahoma" pitchFamily="34" charset="0"/>
              <a:cs typeface="Tahoma" pitchFamily="34" charset="0"/>
            </a:endParaRPr>
          </a:p>
          <a:p>
            <a:pPr marL="0" indent="0">
              <a:lnSpc>
                <a:spcPct val="150000"/>
              </a:lnSpc>
              <a:spcBef>
                <a:spcPts val="0"/>
              </a:spcBef>
              <a:spcAft>
                <a:spcPts val="1200"/>
              </a:spcAft>
              <a:buNone/>
            </a:pPr>
            <a:r>
              <a:rPr lang="es-MX" sz="1600" dirty="0">
                <a:latin typeface="Tahoma" pitchFamily="34" charset="0"/>
                <a:ea typeface="Tahoma" pitchFamily="34" charset="0"/>
                <a:cs typeface="Tahoma" pitchFamily="34" charset="0"/>
              </a:rPr>
              <a:t>El recocido simulado es </a:t>
            </a:r>
            <a:r>
              <a:rPr lang="es-MX" sz="1600" dirty="0" smtClean="0">
                <a:latin typeface="Tahoma" pitchFamily="34" charset="0"/>
                <a:ea typeface="Tahoma" pitchFamily="34" charset="0"/>
                <a:cs typeface="Tahoma" pitchFamily="34" charset="0"/>
              </a:rPr>
              <a:t>un meta-heurístico </a:t>
            </a:r>
            <a:r>
              <a:rPr lang="es-MX" sz="1600" dirty="0">
                <a:latin typeface="Tahoma" pitchFamily="34" charset="0"/>
                <a:ea typeface="Tahoma" pitchFamily="34" charset="0"/>
                <a:cs typeface="Tahoma" pitchFamily="34" charset="0"/>
              </a:rPr>
              <a:t>que utiliza conceptos de mecánica estadística para resolver una amplia gama de problemas de optimización combinatoria.</a:t>
            </a:r>
          </a:p>
          <a:p>
            <a:pPr marL="0" indent="0" algn="just">
              <a:lnSpc>
                <a:spcPct val="150000"/>
              </a:lnSpc>
              <a:spcBef>
                <a:spcPts val="0"/>
              </a:spcBef>
              <a:spcAft>
                <a:spcPts val="1200"/>
              </a:spcAft>
              <a:buNone/>
            </a:pPr>
            <a:r>
              <a:rPr lang="es-MX" sz="1600" dirty="0">
                <a:latin typeface="Tahoma" pitchFamily="34" charset="0"/>
                <a:ea typeface="Tahoma" pitchFamily="34" charset="0"/>
                <a:cs typeface="Tahoma" pitchFamily="34" charset="0"/>
              </a:rPr>
              <a:t>La mecánica estadística es la disciplina central de la física de la materia condensada, un cuerpo de métodos para analizar las propiedades agregadas del gran número de átomos que se encuentran en muestras de materia líquida sólida. Debido a que el número de átomos es de 10</a:t>
            </a:r>
            <a:r>
              <a:rPr lang="es-MX" sz="1600" baseline="30000" dirty="0">
                <a:latin typeface="Tahoma" pitchFamily="34" charset="0"/>
                <a:ea typeface="Tahoma" pitchFamily="34" charset="0"/>
                <a:cs typeface="Tahoma" pitchFamily="34" charset="0"/>
              </a:rPr>
              <a:t>23</a:t>
            </a:r>
            <a:r>
              <a:rPr lang="es-MX" sz="1600" dirty="0">
                <a:latin typeface="Tahoma" pitchFamily="34" charset="0"/>
                <a:ea typeface="Tahoma" pitchFamily="34" charset="0"/>
                <a:cs typeface="Tahoma" pitchFamily="34" charset="0"/>
              </a:rPr>
              <a:t> por cm</a:t>
            </a:r>
            <a:r>
              <a:rPr lang="es-MX" sz="1600" baseline="30000" dirty="0">
                <a:latin typeface="Tahoma" pitchFamily="34" charset="0"/>
                <a:ea typeface="Tahoma" pitchFamily="34" charset="0"/>
                <a:cs typeface="Tahoma" pitchFamily="34" charset="0"/>
              </a:rPr>
              <a:t>3</a:t>
            </a:r>
            <a:r>
              <a:rPr lang="es-MX" sz="1600" dirty="0">
                <a:latin typeface="Tahoma" pitchFamily="34" charset="0"/>
                <a:ea typeface="Tahoma" pitchFamily="34" charset="0"/>
                <a:cs typeface="Tahoma" pitchFamily="34" charset="0"/>
              </a:rPr>
              <a:t>, sólo se observa en experimentos el comportamiento más probable del sistema en equilibrio térmico a una temperatura dada. </a:t>
            </a:r>
          </a:p>
          <a:p>
            <a:pPr marL="0" indent="0" algn="just">
              <a:lnSpc>
                <a:spcPct val="150000"/>
              </a:lnSpc>
              <a:spcBef>
                <a:spcPts val="0"/>
              </a:spcBef>
              <a:spcAft>
                <a:spcPts val="1200"/>
              </a:spcAft>
              <a:buNone/>
            </a:pPr>
            <a:r>
              <a:rPr lang="es-MX" sz="1600" dirty="0">
                <a:latin typeface="Tahoma" pitchFamily="34" charset="0"/>
                <a:ea typeface="Tahoma" pitchFamily="34" charset="0"/>
                <a:cs typeface="Tahoma" pitchFamily="34" charset="0"/>
              </a:rPr>
              <a:t>En este grupo, cada configuración, definida por el conjunto de posiciones atómicas, {r</a:t>
            </a:r>
            <a:r>
              <a:rPr lang="es-MX" sz="1600" baseline="-25000" dirty="0">
                <a:latin typeface="Tahoma" pitchFamily="34" charset="0"/>
                <a:ea typeface="Tahoma" pitchFamily="34" charset="0"/>
                <a:cs typeface="Tahoma" pitchFamily="34" charset="0"/>
              </a:rPr>
              <a:t>i</a:t>
            </a:r>
            <a:r>
              <a:rPr lang="es-MX" sz="1600" dirty="0">
                <a:latin typeface="Tahoma" pitchFamily="34" charset="0"/>
                <a:ea typeface="Tahoma" pitchFamily="34" charset="0"/>
                <a:cs typeface="Tahoma" pitchFamily="34" charset="0"/>
              </a:rPr>
              <a:t>}, del sistema se pondera por su factor de probabilidad de Boltzmann, </a:t>
            </a:r>
            <a:endParaRPr lang="es-MX" sz="1600" dirty="0" smtClean="0">
              <a:latin typeface="Tahoma" pitchFamily="34" charset="0"/>
              <a:ea typeface="Tahoma" pitchFamily="34" charset="0"/>
              <a:cs typeface="Tahoma" pitchFamily="34" charset="0"/>
            </a:endParaRPr>
          </a:p>
          <a:p>
            <a:pPr marL="0" indent="0" algn="ctr">
              <a:lnSpc>
                <a:spcPct val="150000"/>
              </a:lnSpc>
              <a:spcBef>
                <a:spcPts val="0"/>
              </a:spcBef>
              <a:spcAft>
                <a:spcPts val="1200"/>
              </a:spcAft>
              <a:buNone/>
            </a:pPr>
            <a:r>
              <a:rPr lang="es-MX" sz="1600" dirty="0" smtClean="0">
                <a:latin typeface="Tahoma" pitchFamily="34" charset="0"/>
                <a:ea typeface="Tahoma" pitchFamily="34" charset="0"/>
                <a:cs typeface="Tahoma" pitchFamily="34" charset="0"/>
              </a:rPr>
              <a:t>exp </a:t>
            </a:r>
            <a:r>
              <a:rPr lang="es-MX" sz="1600" dirty="0">
                <a:latin typeface="Tahoma" pitchFamily="34" charset="0"/>
                <a:ea typeface="Tahoma" pitchFamily="34" charset="0"/>
                <a:cs typeface="Tahoma" pitchFamily="34" charset="0"/>
              </a:rPr>
              <a:t>(-E({ri})/ kB T</a:t>
            </a:r>
            <a:r>
              <a:rPr lang="es-MX" sz="1600" dirty="0" smtClean="0">
                <a:latin typeface="Tahoma" pitchFamily="34" charset="0"/>
                <a:ea typeface="Tahoma" pitchFamily="34" charset="0"/>
                <a:cs typeface="Tahoma" pitchFamily="34" charset="0"/>
              </a:rPr>
              <a:t>)</a:t>
            </a:r>
          </a:p>
        </p:txBody>
      </p:sp>
      <p:sp>
        <p:nvSpPr>
          <p:cNvPr id="5" name="4 CuadroTexto"/>
          <p:cNvSpPr txBox="1"/>
          <p:nvPr/>
        </p:nvSpPr>
        <p:spPr>
          <a:xfrm>
            <a:off x="6660232" y="6597352"/>
            <a:ext cx="1848583" cy="246221"/>
          </a:xfrm>
          <a:prstGeom prst="rect">
            <a:avLst/>
          </a:prstGeom>
          <a:noFill/>
        </p:spPr>
        <p:txBody>
          <a:bodyPr wrap="none" rtlCol="0">
            <a:spAutoFit/>
          </a:bodyPr>
          <a:lstStyle/>
          <a:p>
            <a:r>
              <a:rPr lang="es-MX" sz="1000" dirty="0" smtClean="0"/>
              <a:t>FACULTAD DE INGENIERÍA</a:t>
            </a:r>
            <a:endParaRPr lang="es-MX" sz="1000" dirty="0"/>
          </a:p>
        </p:txBody>
      </p:sp>
      <p:sp>
        <p:nvSpPr>
          <p:cNvPr id="6" name="5 CuadroTexto"/>
          <p:cNvSpPr txBox="1"/>
          <p:nvPr/>
        </p:nvSpPr>
        <p:spPr>
          <a:xfrm>
            <a:off x="683568" y="6597352"/>
            <a:ext cx="3852337" cy="246221"/>
          </a:xfrm>
          <a:prstGeom prst="rect">
            <a:avLst/>
          </a:prstGeom>
          <a:noFill/>
        </p:spPr>
        <p:txBody>
          <a:bodyPr wrap="none" rtlCol="0">
            <a:spAutoFit/>
          </a:bodyPr>
          <a:lstStyle/>
          <a:p>
            <a:r>
              <a:rPr lang="es-MX" sz="1000" dirty="0" smtClean="0"/>
              <a:t>MAESTRÍA EN INGENIERÍA DE LA CADENA DE SUMINISTRO</a:t>
            </a:r>
            <a:endParaRPr lang="es-MX" sz="1000" dirty="0"/>
          </a:p>
        </p:txBody>
      </p:sp>
    </p:spTree>
    <p:extLst>
      <p:ext uri="{BB962C8B-B14F-4D97-AF65-F5344CB8AC3E}">
        <p14:creationId xmlns:p14="http://schemas.microsoft.com/office/powerpoint/2010/main" val="842737794"/>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contenido 2"/>
          <p:cNvSpPr>
            <a:spLocks noGrp="1"/>
          </p:cNvSpPr>
          <p:nvPr>
            <p:ph idx="1"/>
          </p:nvPr>
        </p:nvSpPr>
        <p:spPr>
          <a:xfrm>
            <a:off x="683568" y="692696"/>
            <a:ext cx="7992888" cy="5501319"/>
          </a:xfrm>
        </p:spPr>
        <p:txBody>
          <a:bodyPr>
            <a:noAutofit/>
          </a:bodyPr>
          <a:lstStyle/>
          <a:p>
            <a:pPr marL="0" indent="0" algn="ctr">
              <a:lnSpc>
                <a:spcPct val="140000"/>
              </a:lnSpc>
              <a:buNone/>
            </a:pPr>
            <a:r>
              <a:rPr lang="es-MX" sz="1800" b="1" dirty="0" smtClean="0">
                <a:latin typeface="Tahoma" pitchFamily="34" charset="0"/>
                <a:ea typeface="Tahoma" pitchFamily="34" charset="0"/>
                <a:cs typeface="Tahoma" pitchFamily="34" charset="0"/>
              </a:rPr>
              <a:t>RECOCIDO SIMULADO</a:t>
            </a:r>
          </a:p>
          <a:p>
            <a:pPr marL="0" indent="0">
              <a:lnSpc>
                <a:spcPct val="150000"/>
              </a:lnSpc>
              <a:spcBef>
                <a:spcPts val="0"/>
              </a:spcBef>
              <a:spcAft>
                <a:spcPts val="600"/>
              </a:spcAft>
              <a:buNone/>
            </a:pPr>
            <a:endParaRPr lang="es-MX" sz="1600" dirty="0" smtClean="0">
              <a:latin typeface="Tahoma" pitchFamily="34" charset="0"/>
              <a:ea typeface="Tahoma" pitchFamily="34" charset="0"/>
              <a:cs typeface="Tahoma" pitchFamily="34" charset="0"/>
            </a:endParaRPr>
          </a:p>
          <a:p>
            <a:pPr marL="0" indent="0">
              <a:lnSpc>
                <a:spcPct val="150000"/>
              </a:lnSpc>
              <a:spcBef>
                <a:spcPts val="0"/>
              </a:spcBef>
              <a:spcAft>
                <a:spcPts val="1200"/>
              </a:spcAft>
              <a:buNone/>
            </a:pPr>
            <a:r>
              <a:rPr lang="es-MX" sz="1600" dirty="0" smtClean="0">
                <a:latin typeface="Tahoma" pitchFamily="34" charset="0"/>
                <a:ea typeface="Tahoma" pitchFamily="34" charset="0"/>
                <a:cs typeface="Tahoma" pitchFamily="34" charset="0"/>
              </a:rPr>
              <a:t>Donde </a:t>
            </a:r>
            <a:r>
              <a:rPr lang="es-MX" sz="1600" dirty="0">
                <a:latin typeface="Tahoma" pitchFamily="34" charset="0"/>
                <a:ea typeface="Tahoma" pitchFamily="34" charset="0"/>
                <a:cs typeface="Tahoma" pitchFamily="34" charset="0"/>
              </a:rPr>
              <a:t>E({r</a:t>
            </a:r>
            <a:r>
              <a:rPr lang="es-MX" sz="1600" baseline="-25000" dirty="0">
                <a:latin typeface="Tahoma" pitchFamily="34" charset="0"/>
                <a:ea typeface="Tahoma" pitchFamily="34" charset="0"/>
                <a:cs typeface="Tahoma" pitchFamily="34" charset="0"/>
              </a:rPr>
              <a:t>i</a:t>
            </a:r>
            <a:r>
              <a:rPr lang="es-MX" sz="1600" dirty="0">
                <a:latin typeface="Tahoma" pitchFamily="34" charset="0"/>
                <a:ea typeface="Tahoma" pitchFamily="34" charset="0"/>
                <a:cs typeface="Tahoma" pitchFamily="34" charset="0"/>
              </a:rPr>
              <a:t>}) es la energía de la configuración, k</a:t>
            </a:r>
            <a:r>
              <a:rPr lang="es-MX" sz="1600" baseline="-25000" dirty="0">
                <a:latin typeface="Tahoma" pitchFamily="34" charset="0"/>
                <a:ea typeface="Tahoma" pitchFamily="34" charset="0"/>
                <a:cs typeface="Tahoma" pitchFamily="34" charset="0"/>
              </a:rPr>
              <a:t>B</a:t>
            </a:r>
            <a:r>
              <a:rPr lang="es-MX" sz="1600" dirty="0">
                <a:latin typeface="Tahoma" pitchFamily="34" charset="0"/>
                <a:ea typeface="Tahoma" pitchFamily="34" charset="0"/>
                <a:cs typeface="Tahoma" pitchFamily="34" charset="0"/>
              </a:rPr>
              <a:t>  es la constante de Boltzmann y T es la temperatura.</a:t>
            </a:r>
          </a:p>
          <a:p>
            <a:pPr marL="0" indent="0">
              <a:lnSpc>
                <a:spcPct val="150000"/>
              </a:lnSpc>
              <a:spcBef>
                <a:spcPts val="0"/>
              </a:spcBef>
              <a:spcAft>
                <a:spcPts val="1200"/>
              </a:spcAft>
              <a:buNone/>
            </a:pPr>
            <a:r>
              <a:rPr lang="es-MX" sz="1600" dirty="0">
                <a:latin typeface="Tahoma" pitchFamily="34" charset="0"/>
                <a:ea typeface="Tahoma" pitchFamily="34" charset="0"/>
                <a:cs typeface="Tahoma" pitchFamily="34" charset="0"/>
              </a:rPr>
              <a:t>Encontrar el estado de baja temperatura de un sistema cuando se prescribe para calcular su energía es un problema de optimización no muy diferente de los encontrados en la optimización combinatoria. Sin embargo, el concepto de la temperatura de un sistema físico no tiene un equivalente obvio en los sistemas que están siendo optimizados. </a:t>
            </a:r>
            <a:endParaRPr lang="es-MX" sz="1600" dirty="0" smtClean="0">
              <a:latin typeface="Tahoma" pitchFamily="34" charset="0"/>
              <a:ea typeface="Tahoma" pitchFamily="34" charset="0"/>
              <a:cs typeface="Tahoma" pitchFamily="34" charset="0"/>
            </a:endParaRPr>
          </a:p>
          <a:p>
            <a:pPr marL="0" indent="0">
              <a:lnSpc>
                <a:spcPct val="150000"/>
              </a:lnSpc>
              <a:spcBef>
                <a:spcPts val="0"/>
              </a:spcBef>
              <a:spcAft>
                <a:spcPts val="1200"/>
              </a:spcAft>
              <a:buNone/>
            </a:pPr>
            <a:r>
              <a:rPr lang="es-MX" sz="1600" dirty="0" smtClean="0">
                <a:latin typeface="Tahoma" pitchFamily="34" charset="0"/>
                <a:ea typeface="Tahoma" pitchFamily="34" charset="0"/>
                <a:cs typeface="Tahoma" pitchFamily="34" charset="0"/>
              </a:rPr>
              <a:t>La </a:t>
            </a:r>
            <a:r>
              <a:rPr lang="es-MX" sz="1600" dirty="0">
                <a:latin typeface="Tahoma" pitchFamily="34" charset="0"/>
                <a:ea typeface="Tahoma" pitchFamily="34" charset="0"/>
                <a:cs typeface="Tahoma" pitchFamily="34" charset="0"/>
              </a:rPr>
              <a:t>mejora iterativa, comúnmente aplicada a estos problemas, es muy similar a los procesos de reordenación microscópica modelados por la mecánica estadística.</a:t>
            </a:r>
          </a:p>
        </p:txBody>
      </p:sp>
      <p:sp>
        <p:nvSpPr>
          <p:cNvPr id="5" name="4 CuadroTexto"/>
          <p:cNvSpPr txBox="1"/>
          <p:nvPr/>
        </p:nvSpPr>
        <p:spPr>
          <a:xfrm>
            <a:off x="6660232" y="6597352"/>
            <a:ext cx="1848583" cy="246221"/>
          </a:xfrm>
          <a:prstGeom prst="rect">
            <a:avLst/>
          </a:prstGeom>
          <a:noFill/>
        </p:spPr>
        <p:txBody>
          <a:bodyPr wrap="none" rtlCol="0">
            <a:spAutoFit/>
          </a:bodyPr>
          <a:lstStyle/>
          <a:p>
            <a:r>
              <a:rPr lang="es-MX" sz="1000" dirty="0" smtClean="0"/>
              <a:t>FACULTAD DE INGENIERÍA</a:t>
            </a:r>
            <a:endParaRPr lang="es-MX" sz="1000" dirty="0"/>
          </a:p>
        </p:txBody>
      </p:sp>
      <p:sp>
        <p:nvSpPr>
          <p:cNvPr id="6" name="5 CuadroTexto"/>
          <p:cNvSpPr txBox="1"/>
          <p:nvPr/>
        </p:nvSpPr>
        <p:spPr>
          <a:xfrm>
            <a:off x="683568" y="6597352"/>
            <a:ext cx="3852337" cy="246221"/>
          </a:xfrm>
          <a:prstGeom prst="rect">
            <a:avLst/>
          </a:prstGeom>
          <a:noFill/>
        </p:spPr>
        <p:txBody>
          <a:bodyPr wrap="none" rtlCol="0">
            <a:spAutoFit/>
          </a:bodyPr>
          <a:lstStyle/>
          <a:p>
            <a:r>
              <a:rPr lang="es-MX" sz="1000" dirty="0" smtClean="0"/>
              <a:t>MAESTRÍA EN INGENIERÍA DE LA CADENA DE SUMINISTRO</a:t>
            </a:r>
            <a:endParaRPr lang="es-MX" sz="1000" dirty="0"/>
          </a:p>
        </p:txBody>
      </p:sp>
    </p:spTree>
    <p:extLst>
      <p:ext uri="{BB962C8B-B14F-4D97-AF65-F5344CB8AC3E}">
        <p14:creationId xmlns:p14="http://schemas.microsoft.com/office/powerpoint/2010/main" val="4143994768"/>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contenido 2"/>
          <p:cNvSpPr>
            <a:spLocks noGrp="1"/>
          </p:cNvSpPr>
          <p:nvPr>
            <p:ph idx="1"/>
          </p:nvPr>
        </p:nvSpPr>
        <p:spPr>
          <a:xfrm>
            <a:off x="683568" y="692696"/>
            <a:ext cx="7992888" cy="5501319"/>
          </a:xfrm>
        </p:spPr>
        <p:txBody>
          <a:bodyPr>
            <a:noAutofit/>
          </a:bodyPr>
          <a:lstStyle/>
          <a:p>
            <a:pPr marL="0" indent="0" algn="ctr">
              <a:lnSpc>
                <a:spcPct val="140000"/>
              </a:lnSpc>
              <a:buNone/>
            </a:pPr>
            <a:r>
              <a:rPr lang="es-MX" sz="1800" b="1" dirty="0" smtClean="0">
                <a:latin typeface="Tahoma" pitchFamily="34" charset="0"/>
                <a:ea typeface="Tahoma" pitchFamily="34" charset="0"/>
                <a:cs typeface="Tahoma" pitchFamily="34" charset="0"/>
              </a:rPr>
              <a:t>RECOCIDO SIMULADO</a:t>
            </a:r>
          </a:p>
          <a:p>
            <a:pPr marL="0" indent="0">
              <a:lnSpc>
                <a:spcPct val="150000"/>
              </a:lnSpc>
              <a:spcBef>
                <a:spcPts val="0"/>
              </a:spcBef>
              <a:spcAft>
                <a:spcPts val="600"/>
              </a:spcAft>
              <a:buNone/>
            </a:pPr>
            <a:endParaRPr lang="es-MX" sz="1600" dirty="0" smtClean="0">
              <a:latin typeface="Tahoma" pitchFamily="34" charset="0"/>
              <a:ea typeface="Tahoma" pitchFamily="34" charset="0"/>
              <a:cs typeface="Tahoma" pitchFamily="34" charset="0"/>
            </a:endParaRPr>
          </a:p>
          <a:p>
            <a:pPr marL="0" indent="0">
              <a:lnSpc>
                <a:spcPct val="150000"/>
              </a:lnSpc>
              <a:spcBef>
                <a:spcPts val="0"/>
              </a:spcBef>
              <a:spcAft>
                <a:spcPts val="1200"/>
              </a:spcAft>
              <a:buNone/>
            </a:pPr>
            <a:r>
              <a:rPr lang="es-MX" sz="1600" dirty="0">
                <a:latin typeface="Tahoma" pitchFamily="34" charset="0"/>
                <a:ea typeface="Tahoma" pitchFamily="34" charset="0"/>
                <a:cs typeface="Tahoma" pitchFamily="34" charset="0"/>
              </a:rPr>
              <a:t>En contextos prácticos, la temperatura baja no es una condición suficiente para encontrar estados fundamentales de la materia. Los experimentos que determinan el estado de baja temperatura de un material se realizan mediante recocido cuidadoso, primero fusionando la sustancia, luego bajando la temperatura lentamente y pasando mucho tiempo a temperaturas cercanas al punto de congelación. </a:t>
            </a:r>
            <a:endParaRPr lang="es-MX" sz="1600" dirty="0" smtClean="0">
              <a:latin typeface="Tahoma" pitchFamily="34" charset="0"/>
              <a:ea typeface="Tahoma" pitchFamily="34" charset="0"/>
              <a:cs typeface="Tahoma" pitchFamily="34" charset="0"/>
            </a:endParaRPr>
          </a:p>
          <a:p>
            <a:pPr marL="0" indent="0">
              <a:lnSpc>
                <a:spcPct val="150000"/>
              </a:lnSpc>
              <a:spcBef>
                <a:spcPts val="0"/>
              </a:spcBef>
              <a:spcAft>
                <a:spcPts val="1200"/>
              </a:spcAft>
              <a:buNone/>
            </a:pPr>
            <a:r>
              <a:rPr lang="es-MX" sz="1600" dirty="0" smtClean="0">
                <a:latin typeface="Tahoma" pitchFamily="34" charset="0"/>
                <a:ea typeface="Tahoma" pitchFamily="34" charset="0"/>
                <a:cs typeface="Tahoma" pitchFamily="34" charset="0"/>
              </a:rPr>
              <a:t>Si </a:t>
            </a:r>
            <a:r>
              <a:rPr lang="es-MX" sz="1600" dirty="0">
                <a:latin typeface="Tahoma" pitchFamily="34" charset="0"/>
                <a:ea typeface="Tahoma" pitchFamily="34" charset="0"/>
                <a:cs typeface="Tahoma" pitchFamily="34" charset="0"/>
              </a:rPr>
              <a:t>esto no se hace, y la sustancia se deja salir del equilibrio, el cristal resultante tendrá muchos defectos, o la sustancia puede formar un vidrio, sin orden cristalino y solamente estructuras meta-estables, localmente óptimas</a:t>
            </a:r>
            <a:r>
              <a:rPr lang="es-MX" sz="1600" dirty="0" smtClean="0">
                <a:latin typeface="Tahoma" pitchFamily="34" charset="0"/>
                <a:ea typeface="Tahoma" pitchFamily="34" charset="0"/>
                <a:cs typeface="Tahoma" pitchFamily="34" charset="0"/>
              </a:rPr>
              <a:t>.</a:t>
            </a:r>
            <a:endParaRPr lang="es-MX" sz="1600" dirty="0">
              <a:latin typeface="Tahoma" pitchFamily="34" charset="0"/>
              <a:ea typeface="Tahoma" pitchFamily="34" charset="0"/>
              <a:cs typeface="Tahoma" pitchFamily="34" charset="0"/>
            </a:endParaRPr>
          </a:p>
        </p:txBody>
      </p:sp>
      <p:sp>
        <p:nvSpPr>
          <p:cNvPr id="5" name="4 CuadroTexto"/>
          <p:cNvSpPr txBox="1"/>
          <p:nvPr/>
        </p:nvSpPr>
        <p:spPr>
          <a:xfrm>
            <a:off x="6660232" y="6597352"/>
            <a:ext cx="1848583" cy="246221"/>
          </a:xfrm>
          <a:prstGeom prst="rect">
            <a:avLst/>
          </a:prstGeom>
          <a:noFill/>
        </p:spPr>
        <p:txBody>
          <a:bodyPr wrap="none" rtlCol="0">
            <a:spAutoFit/>
          </a:bodyPr>
          <a:lstStyle/>
          <a:p>
            <a:r>
              <a:rPr lang="es-MX" sz="1000" dirty="0" smtClean="0"/>
              <a:t>FACULTAD DE INGENIERÍA</a:t>
            </a:r>
            <a:endParaRPr lang="es-MX" sz="1000" dirty="0"/>
          </a:p>
        </p:txBody>
      </p:sp>
      <p:sp>
        <p:nvSpPr>
          <p:cNvPr id="6" name="5 CuadroTexto"/>
          <p:cNvSpPr txBox="1"/>
          <p:nvPr/>
        </p:nvSpPr>
        <p:spPr>
          <a:xfrm>
            <a:off x="683568" y="6597352"/>
            <a:ext cx="3852337" cy="246221"/>
          </a:xfrm>
          <a:prstGeom prst="rect">
            <a:avLst/>
          </a:prstGeom>
          <a:noFill/>
        </p:spPr>
        <p:txBody>
          <a:bodyPr wrap="none" rtlCol="0">
            <a:spAutoFit/>
          </a:bodyPr>
          <a:lstStyle/>
          <a:p>
            <a:r>
              <a:rPr lang="es-MX" sz="1000" dirty="0" smtClean="0"/>
              <a:t>MAESTRÍA EN INGENIERÍA DE LA CADENA DE SUMINISTRO</a:t>
            </a:r>
            <a:endParaRPr lang="es-MX" sz="1000" dirty="0"/>
          </a:p>
        </p:txBody>
      </p:sp>
    </p:spTree>
    <p:extLst>
      <p:ext uri="{BB962C8B-B14F-4D97-AF65-F5344CB8AC3E}">
        <p14:creationId xmlns:p14="http://schemas.microsoft.com/office/powerpoint/2010/main" val="2356760387"/>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contenido 2"/>
          <p:cNvSpPr>
            <a:spLocks noGrp="1"/>
          </p:cNvSpPr>
          <p:nvPr>
            <p:ph idx="1"/>
          </p:nvPr>
        </p:nvSpPr>
        <p:spPr>
          <a:xfrm>
            <a:off x="683568" y="692696"/>
            <a:ext cx="7992888" cy="5501319"/>
          </a:xfrm>
        </p:spPr>
        <p:txBody>
          <a:bodyPr>
            <a:noAutofit/>
          </a:bodyPr>
          <a:lstStyle/>
          <a:p>
            <a:pPr marL="0" indent="0" algn="ctr">
              <a:lnSpc>
                <a:spcPct val="140000"/>
              </a:lnSpc>
              <a:buNone/>
            </a:pPr>
            <a:r>
              <a:rPr lang="es-MX" sz="1800" b="1" dirty="0" smtClean="0">
                <a:latin typeface="Tahoma" pitchFamily="34" charset="0"/>
                <a:ea typeface="Tahoma" pitchFamily="34" charset="0"/>
                <a:cs typeface="Tahoma" pitchFamily="34" charset="0"/>
              </a:rPr>
              <a:t>RECOCIDO SIMULADO</a:t>
            </a:r>
          </a:p>
          <a:p>
            <a:pPr marL="0" indent="0">
              <a:lnSpc>
                <a:spcPct val="150000"/>
              </a:lnSpc>
              <a:spcBef>
                <a:spcPts val="0"/>
              </a:spcBef>
              <a:spcAft>
                <a:spcPts val="600"/>
              </a:spcAft>
              <a:buNone/>
            </a:pPr>
            <a:endParaRPr lang="es-MX" sz="1600" dirty="0" smtClean="0">
              <a:latin typeface="Tahoma" pitchFamily="34" charset="0"/>
              <a:ea typeface="Tahoma" pitchFamily="34" charset="0"/>
              <a:cs typeface="Tahoma" pitchFamily="34" charset="0"/>
            </a:endParaRPr>
          </a:p>
          <a:p>
            <a:pPr marL="0" indent="0">
              <a:lnSpc>
                <a:spcPct val="150000"/>
              </a:lnSpc>
              <a:spcBef>
                <a:spcPts val="0"/>
              </a:spcBef>
              <a:spcAft>
                <a:spcPts val="600"/>
              </a:spcAft>
              <a:buNone/>
            </a:pPr>
            <a:r>
              <a:rPr lang="es-MX" sz="1600" dirty="0">
                <a:latin typeface="Tahoma" pitchFamily="34" charset="0"/>
                <a:ea typeface="Tahoma" pitchFamily="34" charset="0"/>
                <a:cs typeface="Tahoma" pitchFamily="34" charset="0"/>
              </a:rPr>
              <a:t>Relación entre los elementos de mecánica estadística y optimización combinatoria </a:t>
            </a:r>
          </a:p>
          <a:p>
            <a:pPr marL="0" indent="0">
              <a:lnSpc>
                <a:spcPct val="150000"/>
              </a:lnSpc>
              <a:spcBef>
                <a:spcPts val="0"/>
              </a:spcBef>
              <a:spcAft>
                <a:spcPts val="600"/>
              </a:spcAft>
              <a:buNone/>
            </a:pPr>
            <a:endParaRPr lang="es-MX" sz="1600" dirty="0">
              <a:latin typeface="Tahoma" pitchFamily="34" charset="0"/>
              <a:ea typeface="Tahoma" pitchFamily="34" charset="0"/>
              <a:cs typeface="Tahoma" pitchFamily="34" charset="0"/>
            </a:endParaRPr>
          </a:p>
          <a:p>
            <a:pPr marL="0" indent="0">
              <a:lnSpc>
                <a:spcPct val="150000"/>
              </a:lnSpc>
              <a:spcBef>
                <a:spcPts val="0"/>
              </a:spcBef>
              <a:spcAft>
                <a:spcPts val="600"/>
              </a:spcAft>
              <a:buNone/>
            </a:pPr>
            <a:endParaRPr lang="es-MX" sz="1600" dirty="0" smtClean="0">
              <a:latin typeface="Tahoma" pitchFamily="34" charset="0"/>
              <a:ea typeface="Tahoma" pitchFamily="34" charset="0"/>
              <a:cs typeface="Tahoma" pitchFamily="34" charset="0"/>
            </a:endParaRPr>
          </a:p>
        </p:txBody>
      </p:sp>
      <p:sp>
        <p:nvSpPr>
          <p:cNvPr id="5" name="4 CuadroTexto"/>
          <p:cNvSpPr txBox="1"/>
          <p:nvPr/>
        </p:nvSpPr>
        <p:spPr>
          <a:xfrm>
            <a:off x="6660232" y="6597352"/>
            <a:ext cx="1848583" cy="246221"/>
          </a:xfrm>
          <a:prstGeom prst="rect">
            <a:avLst/>
          </a:prstGeom>
          <a:noFill/>
        </p:spPr>
        <p:txBody>
          <a:bodyPr wrap="none" rtlCol="0">
            <a:spAutoFit/>
          </a:bodyPr>
          <a:lstStyle/>
          <a:p>
            <a:r>
              <a:rPr lang="es-MX" sz="1000" dirty="0" smtClean="0"/>
              <a:t>FACULTAD DE INGENIERÍA</a:t>
            </a:r>
            <a:endParaRPr lang="es-MX" sz="1000" dirty="0"/>
          </a:p>
        </p:txBody>
      </p:sp>
      <p:graphicFrame>
        <p:nvGraphicFramePr>
          <p:cNvPr id="9" name="Diagrama 3"/>
          <p:cNvGraphicFramePr/>
          <p:nvPr>
            <p:extLst>
              <p:ext uri="{D42A27DB-BD31-4B8C-83A1-F6EECF244321}">
                <p14:modId xmlns:p14="http://schemas.microsoft.com/office/powerpoint/2010/main" val="2857766958"/>
              </p:ext>
            </p:extLst>
          </p:nvPr>
        </p:nvGraphicFramePr>
        <p:xfrm>
          <a:off x="899592" y="2421180"/>
          <a:ext cx="7344816" cy="230396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0" name="9 CuadroTexto"/>
          <p:cNvSpPr txBox="1"/>
          <p:nvPr/>
        </p:nvSpPr>
        <p:spPr>
          <a:xfrm>
            <a:off x="683568" y="6597352"/>
            <a:ext cx="3852337" cy="246221"/>
          </a:xfrm>
          <a:prstGeom prst="rect">
            <a:avLst/>
          </a:prstGeom>
          <a:noFill/>
        </p:spPr>
        <p:txBody>
          <a:bodyPr wrap="none" rtlCol="0">
            <a:spAutoFit/>
          </a:bodyPr>
          <a:lstStyle/>
          <a:p>
            <a:r>
              <a:rPr lang="es-MX" sz="1000" dirty="0" smtClean="0"/>
              <a:t>MAESTRÍA EN INGENIERÍA DE LA CADENA DE SUMINISTRO</a:t>
            </a:r>
            <a:endParaRPr lang="es-MX" sz="1000" dirty="0"/>
          </a:p>
        </p:txBody>
      </p:sp>
    </p:spTree>
    <p:extLst>
      <p:ext uri="{BB962C8B-B14F-4D97-AF65-F5344CB8AC3E}">
        <p14:creationId xmlns:p14="http://schemas.microsoft.com/office/powerpoint/2010/main" val="542233801"/>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contenido 2"/>
          <p:cNvSpPr>
            <a:spLocks noGrp="1"/>
          </p:cNvSpPr>
          <p:nvPr>
            <p:ph idx="1"/>
          </p:nvPr>
        </p:nvSpPr>
        <p:spPr>
          <a:xfrm>
            <a:off x="683568" y="692696"/>
            <a:ext cx="7992888" cy="5501319"/>
          </a:xfrm>
        </p:spPr>
        <p:txBody>
          <a:bodyPr>
            <a:noAutofit/>
          </a:bodyPr>
          <a:lstStyle/>
          <a:p>
            <a:pPr marL="0" indent="0" algn="ctr">
              <a:lnSpc>
                <a:spcPct val="140000"/>
              </a:lnSpc>
              <a:buNone/>
            </a:pPr>
            <a:r>
              <a:rPr lang="es-MX" sz="1800" b="1" dirty="0" smtClean="0">
                <a:latin typeface="Tahoma" pitchFamily="34" charset="0"/>
                <a:ea typeface="Tahoma" pitchFamily="34" charset="0"/>
                <a:cs typeface="Tahoma" pitchFamily="34" charset="0"/>
              </a:rPr>
              <a:t>RECOCIDO SIMULADO</a:t>
            </a:r>
          </a:p>
          <a:p>
            <a:pPr marL="0" indent="0">
              <a:lnSpc>
                <a:spcPct val="150000"/>
              </a:lnSpc>
              <a:spcBef>
                <a:spcPts val="0"/>
              </a:spcBef>
              <a:spcAft>
                <a:spcPts val="600"/>
              </a:spcAft>
              <a:buNone/>
            </a:pPr>
            <a:endParaRPr lang="es-MX" sz="1600" dirty="0" smtClean="0">
              <a:latin typeface="Tahoma" pitchFamily="34" charset="0"/>
              <a:ea typeface="Tahoma" pitchFamily="34" charset="0"/>
              <a:cs typeface="Tahoma" pitchFamily="34" charset="0"/>
            </a:endParaRPr>
          </a:p>
          <a:p>
            <a:pPr marL="0" indent="0">
              <a:lnSpc>
                <a:spcPct val="150000"/>
              </a:lnSpc>
              <a:spcBef>
                <a:spcPts val="0"/>
              </a:spcBef>
              <a:spcAft>
                <a:spcPts val="1200"/>
              </a:spcAft>
              <a:buNone/>
            </a:pPr>
            <a:r>
              <a:rPr lang="es-MX" sz="1600" b="1" dirty="0">
                <a:latin typeface="Tahoma" pitchFamily="34" charset="0"/>
                <a:ea typeface="Tahoma" pitchFamily="34" charset="0"/>
                <a:cs typeface="Tahoma" pitchFamily="34" charset="0"/>
              </a:rPr>
              <a:t>Procedimiento de Metrópolis</a:t>
            </a:r>
          </a:p>
          <a:p>
            <a:pPr marL="0" indent="0">
              <a:lnSpc>
                <a:spcPct val="150000"/>
              </a:lnSpc>
              <a:spcBef>
                <a:spcPts val="0"/>
              </a:spcBef>
              <a:spcAft>
                <a:spcPts val="1200"/>
              </a:spcAft>
              <a:buNone/>
            </a:pPr>
            <a:r>
              <a:rPr lang="es-MX" sz="1600" dirty="0">
                <a:latin typeface="Tahoma" pitchFamily="34" charset="0"/>
                <a:ea typeface="Tahoma" pitchFamily="34" charset="0"/>
                <a:cs typeface="Tahoma" pitchFamily="34" charset="0"/>
              </a:rPr>
              <a:t>En los primeros días de la computación científica, se introdujo un algoritmo simple que puede utilizarse para proporcionar una simulación eficiente de una colección de átomos en equilibrio a una temperatura dada. </a:t>
            </a:r>
          </a:p>
          <a:p>
            <a:pPr marL="0" indent="0">
              <a:lnSpc>
                <a:spcPct val="150000"/>
              </a:lnSpc>
              <a:spcBef>
                <a:spcPts val="0"/>
              </a:spcBef>
              <a:spcAft>
                <a:spcPts val="1200"/>
              </a:spcAft>
              <a:buNone/>
            </a:pPr>
            <a:r>
              <a:rPr lang="es-MX" sz="1600" dirty="0">
                <a:latin typeface="Tahoma" pitchFamily="34" charset="0"/>
                <a:ea typeface="Tahoma" pitchFamily="34" charset="0"/>
                <a:cs typeface="Tahoma" pitchFamily="34" charset="0"/>
              </a:rPr>
              <a:t>En cada paso de este algoritmo, a un átomo se le da un pequeño desplazamiento aleatorio y el cambio resultante (ΔE), en la energía del sistema se calcula. </a:t>
            </a:r>
          </a:p>
          <a:p>
            <a:pPr lvl="1">
              <a:lnSpc>
                <a:spcPct val="150000"/>
              </a:lnSpc>
              <a:spcBef>
                <a:spcPts val="0"/>
              </a:spcBef>
              <a:spcAft>
                <a:spcPts val="1200"/>
              </a:spcAft>
              <a:buFont typeface="Wingdings" pitchFamily="2" charset="2"/>
              <a:buChar char="v"/>
            </a:pPr>
            <a:r>
              <a:rPr lang="es-MX" sz="1600" dirty="0">
                <a:latin typeface="Tahoma" pitchFamily="34" charset="0"/>
                <a:ea typeface="Tahoma" pitchFamily="34" charset="0"/>
                <a:cs typeface="Tahoma" pitchFamily="34" charset="0"/>
              </a:rPr>
              <a:t>Si ΔE ≤ 0, el desplazamiento es aceptado, y la configuración con el átomo desplazado se utiliza como el punto de partida de la siguiente etapa. </a:t>
            </a:r>
          </a:p>
          <a:p>
            <a:pPr lvl="1">
              <a:lnSpc>
                <a:spcPct val="150000"/>
              </a:lnSpc>
              <a:spcBef>
                <a:spcPts val="0"/>
              </a:spcBef>
              <a:spcAft>
                <a:spcPts val="1200"/>
              </a:spcAft>
              <a:buFont typeface="Wingdings" pitchFamily="2" charset="2"/>
              <a:buChar char="v"/>
            </a:pPr>
            <a:r>
              <a:rPr lang="es-MX" sz="1600" dirty="0" smtClean="0">
                <a:latin typeface="Tahoma" pitchFamily="34" charset="0"/>
                <a:ea typeface="Tahoma" pitchFamily="34" charset="0"/>
                <a:cs typeface="Tahoma" pitchFamily="34" charset="0"/>
              </a:rPr>
              <a:t>El </a:t>
            </a:r>
            <a:r>
              <a:rPr lang="es-MX" sz="1600" dirty="0">
                <a:latin typeface="Tahoma" pitchFamily="34" charset="0"/>
                <a:ea typeface="Tahoma" pitchFamily="34" charset="0"/>
                <a:cs typeface="Tahoma" pitchFamily="34" charset="0"/>
              </a:rPr>
              <a:t>caso ΔE &gt; 0 es tratado probabilísticamente: la probabilidad de que la configuración </a:t>
            </a:r>
            <a:r>
              <a:rPr lang="es-MX" sz="1600" dirty="0" smtClean="0">
                <a:latin typeface="Tahoma" pitchFamily="34" charset="0"/>
                <a:ea typeface="Tahoma" pitchFamily="34" charset="0"/>
                <a:cs typeface="Tahoma" pitchFamily="34" charset="0"/>
              </a:rPr>
              <a:t>sea aceptada </a:t>
            </a:r>
            <a:r>
              <a:rPr lang="es-MX" sz="1600" dirty="0">
                <a:latin typeface="Tahoma" pitchFamily="34" charset="0"/>
                <a:ea typeface="Tahoma" pitchFamily="34" charset="0"/>
                <a:cs typeface="Tahoma" pitchFamily="34" charset="0"/>
              </a:rPr>
              <a:t>es P(ΔE) = exp (-ΔE / kB T). </a:t>
            </a:r>
          </a:p>
        </p:txBody>
      </p:sp>
      <p:sp>
        <p:nvSpPr>
          <p:cNvPr id="5" name="4 CuadroTexto"/>
          <p:cNvSpPr txBox="1"/>
          <p:nvPr/>
        </p:nvSpPr>
        <p:spPr>
          <a:xfrm>
            <a:off x="6660232" y="6597352"/>
            <a:ext cx="1848583" cy="246221"/>
          </a:xfrm>
          <a:prstGeom prst="rect">
            <a:avLst/>
          </a:prstGeom>
          <a:noFill/>
        </p:spPr>
        <p:txBody>
          <a:bodyPr wrap="none" rtlCol="0">
            <a:spAutoFit/>
          </a:bodyPr>
          <a:lstStyle/>
          <a:p>
            <a:r>
              <a:rPr lang="es-MX" sz="1000" dirty="0" smtClean="0"/>
              <a:t>FACULTAD DE INGENIERÍA</a:t>
            </a:r>
            <a:endParaRPr lang="es-MX" sz="1000" dirty="0"/>
          </a:p>
        </p:txBody>
      </p:sp>
      <p:sp>
        <p:nvSpPr>
          <p:cNvPr id="6" name="5 CuadroTexto"/>
          <p:cNvSpPr txBox="1"/>
          <p:nvPr/>
        </p:nvSpPr>
        <p:spPr>
          <a:xfrm>
            <a:off x="683568" y="6597352"/>
            <a:ext cx="3852337" cy="246221"/>
          </a:xfrm>
          <a:prstGeom prst="rect">
            <a:avLst/>
          </a:prstGeom>
          <a:noFill/>
        </p:spPr>
        <p:txBody>
          <a:bodyPr wrap="none" rtlCol="0">
            <a:spAutoFit/>
          </a:bodyPr>
          <a:lstStyle/>
          <a:p>
            <a:r>
              <a:rPr lang="es-MX" sz="1000" dirty="0" smtClean="0"/>
              <a:t>MAESTRÍA EN INGENIERÍA DE LA CADENA DE SUMINISTRO</a:t>
            </a:r>
            <a:endParaRPr lang="es-MX" sz="1000" dirty="0"/>
          </a:p>
        </p:txBody>
      </p:sp>
    </p:spTree>
    <p:extLst>
      <p:ext uri="{BB962C8B-B14F-4D97-AF65-F5344CB8AC3E}">
        <p14:creationId xmlns:p14="http://schemas.microsoft.com/office/powerpoint/2010/main" val="3994516998"/>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contenido 2"/>
          <p:cNvSpPr>
            <a:spLocks noGrp="1"/>
          </p:cNvSpPr>
          <p:nvPr>
            <p:ph idx="1"/>
          </p:nvPr>
        </p:nvSpPr>
        <p:spPr>
          <a:xfrm>
            <a:off x="683567" y="692696"/>
            <a:ext cx="7992889" cy="5501319"/>
          </a:xfrm>
        </p:spPr>
        <p:txBody>
          <a:bodyPr>
            <a:noAutofit/>
          </a:bodyPr>
          <a:lstStyle/>
          <a:p>
            <a:pPr marL="0" indent="0" algn="ctr">
              <a:lnSpc>
                <a:spcPct val="140000"/>
              </a:lnSpc>
              <a:buNone/>
            </a:pPr>
            <a:r>
              <a:rPr lang="es-MX" sz="1800" b="1" dirty="0" smtClean="0">
                <a:latin typeface="Tahoma" pitchFamily="34" charset="0"/>
                <a:ea typeface="Tahoma" pitchFamily="34" charset="0"/>
                <a:cs typeface="Tahoma" pitchFamily="34" charset="0"/>
              </a:rPr>
              <a:t>RECOCIDO SIMULADO</a:t>
            </a:r>
          </a:p>
          <a:p>
            <a:pPr marL="0" indent="0">
              <a:lnSpc>
                <a:spcPct val="150000"/>
              </a:lnSpc>
              <a:spcBef>
                <a:spcPts val="0"/>
              </a:spcBef>
              <a:spcAft>
                <a:spcPts val="600"/>
              </a:spcAft>
              <a:buNone/>
            </a:pPr>
            <a:endParaRPr lang="es-MX" sz="1600" dirty="0" smtClean="0">
              <a:latin typeface="Tahoma" pitchFamily="34" charset="0"/>
              <a:ea typeface="Tahoma" pitchFamily="34" charset="0"/>
              <a:cs typeface="Tahoma" pitchFamily="34" charset="0"/>
            </a:endParaRPr>
          </a:p>
          <a:p>
            <a:pPr marL="0" indent="0">
              <a:lnSpc>
                <a:spcPct val="150000"/>
              </a:lnSpc>
              <a:spcBef>
                <a:spcPts val="0"/>
              </a:spcBef>
              <a:spcAft>
                <a:spcPts val="1200"/>
              </a:spcAft>
              <a:buNone/>
            </a:pPr>
            <a:r>
              <a:rPr lang="es-MX" sz="1600" b="1" dirty="0">
                <a:latin typeface="Tahoma" pitchFamily="34" charset="0"/>
                <a:ea typeface="Tahoma" pitchFamily="34" charset="0"/>
                <a:cs typeface="Tahoma" pitchFamily="34" charset="0"/>
              </a:rPr>
              <a:t>Procedimiento de </a:t>
            </a:r>
            <a:r>
              <a:rPr lang="es-MX" sz="1600" b="1" dirty="0" smtClean="0">
                <a:latin typeface="Tahoma" pitchFamily="34" charset="0"/>
                <a:ea typeface="Tahoma" pitchFamily="34" charset="0"/>
                <a:cs typeface="Tahoma" pitchFamily="34" charset="0"/>
              </a:rPr>
              <a:t>Metrópolis (cont.)</a:t>
            </a:r>
            <a:endParaRPr lang="es-MX" sz="1600" b="1" dirty="0">
              <a:latin typeface="Tahoma" pitchFamily="34" charset="0"/>
              <a:ea typeface="Tahoma" pitchFamily="34" charset="0"/>
              <a:cs typeface="Tahoma" pitchFamily="34" charset="0"/>
            </a:endParaRPr>
          </a:p>
          <a:p>
            <a:pPr marL="0" indent="0">
              <a:lnSpc>
                <a:spcPct val="150000"/>
              </a:lnSpc>
              <a:spcBef>
                <a:spcPts val="0"/>
              </a:spcBef>
              <a:spcAft>
                <a:spcPts val="1200"/>
              </a:spcAft>
              <a:buNone/>
            </a:pPr>
            <a:r>
              <a:rPr lang="es-MX" sz="1600" dirty="0" smtClean="0">
                <a:latin typeface="Tahoma" pitchFamily="34" charset="0"/>
                <a:ea typeface="Tahoma" pitchFamily="34" charset="0"/>
                <a:cs typeface="Tahoma" pitchFamily="34" charset="0"/>
              </a:rPr>
              <a:t>Los </a:t>
            </a:r>
            <a:r>
              <a:rPr lang="es-MX" sz="1600" dirty="0">
                <a:latin typeface="Tahoma" pitchFamily="34" charset="0"/>
                <a:ea typeface="Tahoma" pitchFamily="34" charset="0"/>
                <a:cs typeface="Tahoma" pitchFamily="34" charset="0"/>
              </a:rPr>
              <a:t>números aleatorios uniformemente distribuidos en el intervalo (0,1) son un medio conveniente para implementar la parte aleatoria del algoritmo. Uno de estos números se selecciona y se compara con P(ΔE). Si es menor que P(ΔE), se conserva la nueva configuración; si no, la configuración original se utiliza para iniciar el siguiente paso. </a:t>
            </a:r>
          </a:p>
          <a:p>
            <a:pPr marL="0" indent="0">
              <a:lnSpc>
                <a:spcPct val="150000"/>
              </a:lnSpc>
              <a:spcBef>
                <a:spcPts val="0"/>
              </a:spcBef>
              <a:spcAft>
                <a:spcPts val="1200"/>
              </a:spcAft>
              <a:buNone/>
            </a:pPr>
            <a:r>
              <a:rPr lang="es-MX" sz="1600" dirty="0">
                <a:latin typeface="Tahoma" pitchFamily="34" charset="0"/>
                <a:ea typeface="Tahoma" pitchFamily="34" charset="0"/>
                <a:cs typeface="Tahoma" pitchFamily="34" charset="0"/>
              </a:rPr>
              <a:t>Repitiendo muchas veces el paso básico, se simula el movimiento térmico de los átomos en contacto térmico con un baño de calor a temperatura T. Esta elección de P(ΔE) tiene la consecuencia de que el sistema evoluciona en una distribución de Boltzmann.</a:t>
            </a:r>
          </a:p>
          <a:p>
            <a:pPr marL="0" indent="0">
              <a:lnSpc>
                <a:spcPct val="150000"/>
              </a:lnSpc>
              <a:spcBef>
                <a:spcPts val="0"/>
              </a:spcBef>
              <a:spcAft>
                <a:spcPts val="1200"/>
              </a:spcAft>
              <a:buNone/>
            </a:pPr>
            <a:endParaRPr lang="es-MX" sz="1600" dirty="0">
              <a:latin typeface="Tahoma" pitchFamily="34" charset="0"/>
              <a:ea typeface="Tahoma" pitchFamily="34" charset="0"/>
              <a:cs typeface="Tahoma" pitchFamily="34" charset="0"/>
            </a:endParaRPr>
          </a:p>
          <a:p>
            <a:pPr marL="0" indent="0">
              <a:lnSpc>
                <a:spcPct val="150000"/>
              </a:lnSpc>
              <a:spcBef>
                <a:spcPts val="0"/>
              </a:spcBef>
              <a:spcAft>
                <a:spcPts val="1200"/>
              </a:spcAft>
              <a:buNone/>
            </a:pPr>
            <a:r>
              <a:rPr lang="es-MX" sz="1600" dirty="0" smtClean="0">
                <a:latin typeface="Tahoma" pitchFamily="34" charset="0"/>
                <a:ea typeface="Tahoma" pitchFamily="34" charset="0"/>
                <a:cs typeface="Tahoma" pitchFamily="34" charset="0"/>
              </a:rPr>
              <a:t> </a:t>
            </a:r>
            <a:endParaRPr lang="es-MX" sz="1600" dirty="0">
              <a:latin typeface="Tahoma" pitchFamily="34" charset="0"/>
              <a:ea typeface="Tahoma" pitchFamily="34" charset="0"/>
              <a:cs typeface="Tahoma" pitchFamily="34" charset="0"/>
            </a:endParaRPr>
          </a:p>
        </p:txBody>
      </p:sp>
      <p:sp>
        <p:nvSpPr>
          <p:cNvPr id="5" name="4 CuadroTexto"/>
          <p:cNvSpPr txBox="1"/>
          <p:nvPr/>
        </p:nvSpPr>
        <p:spPr>
          <a:xfrm>
            <a:off x="6660232" y="6597352"/>
            <a:ext cx="1848583" cy="246221"/>
          </a:xfrm>
          <a:prstGeom prst="rect">
            <a:avLst/>
          </a:prstGeom>
          <a:noFill/>
        </p:spPr>
        <p:txBody>
          <a:bodyPr wrap="none" rtlCol="0">
            <a:spAutoFit/>
          </a:bodyPr>
          <a:lstStyle/>
          <a:p>
            <a:r>
              <a:rPr lang="es-MX" sz="1000" dirty="0" smtClean="0"/>
              <a:t>FACULTAD DE INGENIERÍA</a:t>
            </a:r>
            <a:endParaRPr lang="es-MX" sz="1000" dirty="0"/>
          </a:p>
        </p:txBody>
      </p:sp>
      <p:sp>
        <p:nvSpPr>
          <p:cNvPr id="6" name="5 CuadroTexto"/>
          <p:cNvSpPr txBox="1"/>
          <p:nvPr/>
        </p:nvSpPr>
        <p:spPr>
          <a:xfrm>
            <a:off x="683568" y="6597352"/>
            <a:ext cx="3852337" cy="246221"/>
          </a:xfrm>
          <a:prstGeom prst="rect">
            <a:avLst/>
          </a:prstGeom>
          <a:noFill/>
        </p:spPr>
        <p:txBody>
          <a:bodyPr wrap="none" rtlCol="0">
            <a:spAutoFit/>
          </a:bodyPr>
          <a:lstStyle/>
          <a:p>
            <a:r>
              <a:rPr lang="es-MX" sz="1000" dirty="0" smtClean="0"/>
              <a:t>MAESTRÍA EN INGENIERÍA DE LA CADENA DE SUMINISTRO</a:t>
            </a:r>
            <a:endParaRPr lang="es-MX" sz="1000" dirty="0"/>
          </a:p>
        </p:txBody>
      </p:sp>
    </p:spTree>
    <p:extLst>
      <p:ext uri="{BB962C8B-B14F-4D97-AF65-F5344CB8AC3E}">
        <p14:creationId xmlns:p14="http://schemas.microsoft.com/office/powerpoint/2010/main" val="1208523297"/>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contenido 2"/>
          <p:cNvSpPr>
            <a:spLocks noGrp="1"/>
          </p:cNvSpPr>
          <p:nvPr>
            <p:ph idx="1"/>
          </p:nvPr>
        </p:nvSpPr>
        <p:spPr>
          <a:xfrm>
            <a:off x="683568" y="692696"/>
            <a:ext cx="7992888" cy="5501319"/>
          </a:xfrm>
        </p:spPr>
        <p:txBody>
          <a:bodyPr>
            <a:noAutofit/>
          </a:bodyPr>
          <a:lstStyle/>
          <a:p>
            <a:pPr marL="0" indent="0" algn="ctr">
              <a:lnSpc>
                <a:spcPct val="140000"/>
              </a:lnSpc>
              <a:buNone/>
            </a:pPr>
            <a:r>
              <a:rPr lang="es-MX" sz="1800" b="1" dirty="0" smtClean="0">
                <a:latin typeface="Tahoma" pitchFamily="34" charset="0"/>
                <a:ea typeface="Tahoma" pitchFamily="34" charset="0"/>
                <a:cs typeface="Tahoma" pitchFamily="34" charset="0"/>
              </a:rPr>
              <a:t>RECOCIDO SIMULADO</a:t>
            </a:r>
          </a:p>
          <a:p>
            <a:pPr marL="0" indent="0">
              <a:lnSpc>
                <a:spcPct val="150000"/>
              </a:lnSpc>
              <a:spcBef>
                <a:spcPts val="0"/>
              </a:spcBef>
              <a:spcAft>
                <a:spcPts val="600"/>
              </a:spcAft>
              <a:buNone/>
            </a:pPr>
            <a:endParaRPr lang="es-MX" sz="1600" dirty="0" smtClean="0">
              <a:latin typeface="Tahoma" pitchFamily="34" charset="0"/>
              <a:ea typeface="Tahoma" pitchFamily="34" charset="0"/>
              <a:cs typeface="Tahoma" pitchFamily="34" charset="0"/>
            </a:endParaRPr>
          </a:p>
          <a:p>
            <a:pPr marL="0" indent="0">
              <a:lnSpc>
                <a:spcPct val="150000"/>
              </a:lnSpc>
              <a:spcBef>
                <a:spcPts val="0"/>
              </a:spcBef>
              <a:spcAft>
                <a:spcPts val="1200"/>
              </a:spcAft>
              <a:buNone/>
            </a:pPr>
            <a:r>
              <a:rPr lang="es-MX" sz="1600" dirty="0">
                <a:latin typeface="Tahoma" pitchFamily="34" charset="0"/>
                <a:ea typeface="Tahoma" pitchFamily="34" charset="0"/>
                <a:cs typeface="Tahoma" pitchFamily="34" charset="0"/>
              </a:rPr>
              <a:t>El proceso de recocido simulado consiste en la primera "fusión" del sistema que está siendo optimizado a una temperatura efectiva alta, después  bajando la temperatura por etapas lentas hasta que el sistema se "congela" y no ocurren más cambios. A cada temperatura, la simulación debe prolongarse lo suficiente para que el sistema alcance un estado estacionario. La secuencia de temperaturas y el número de reordenamientos de {xi} intentado alcanzar el equilibrio en cada temperatura puede considerarse un programa de recocido.</a:t>
            </a:r>
          </a:p>
          <a:p>
            <a:pPr marL="0" indent="0">
              <a:lnSpc>
                <a:spcPct val="150000"/>
              </a:lnSpc>
              <a:spcBef>
                <a:spcPts val="0"/>
              </a:spcBef>
              <a:spcAft>
                <a:spcPts val="1200"/>
              </a:spcAft>
              <a:buNone/>
            </a:pPr>
            <a:r>
              <a:rPr lang="es-MX" sz="1600" dirty="0">
                <a:latin typeface="Tahoma" pitchFamily="34" charset="0"/>
                <a:ea typeface="Tahoma" pitchFamily="34" charset="0"/>
                <a:cs typeface="Tahoma" pitchFamily="34" charset="0"/>
              </a:rPr>
              <a:t>Estos algoritmos se llaman de esta forma por su parecido en funcionamiento al proceso de enfriamiento metalúrgico: cuando se enfría un metal fundido suficientemente despacio, tiende a solidificarse en una estructura de mínima energía (equilibrio térmico); según va disminuyendo la temperatura, las moléculas del metal tienen menor probabilidad de moverse de su nivel energético. </a:t>
            </a:r>
            <a:endParaRPr lang="es-MX" sz="1600" dirty="0" smtClean="0">
              <a:latin typeface="Tahoma" pitchFamily="34" charset="0"/>
              <a:ea typeface="Tahoma" pitchFamily="34" charset="0"/>
              <a:cs typeface="Tahoma" pitchFamily="34" charset="0"/>
            </a:endParaRPr>
          </a:p>
        </p:txBody>
      </p:sp>
      <p:sp>
        <p:nvSpPr>
          <p:cNvPr id="5" name="4 CuadroTexto"/>
          <p:cNvSpPr txBox="1"/>
          <p:nvPr/>
        </p:nvSpPr>
        <p:spPr>
          <a:xfrm>
            <a:off x="6660232" y="6597352"/>
            <a:ext cx="1848583" cy="246221"/>
          </a:xfrm>
          <a:prstGeom prst="rect">
            <a:avLst/>
          </a:prstGeom>
          <a:noFill/>
        </p:spPr>
        <p:txBody>
          <a:bodyPr wrap="none" rtlCol="0">
            <a:spAutoFit/>
          </a:bodyPr>
          <a:lstStyle/>
          <a:p>
            <a:r>
              <a:rPr lang="es-MX" sz="1000" dirty="0" smtClean="0"/>
              <a:t>FACULTAD DE INGENIERÍA</a:t>
            </a:r>
            <a:endParaRPr lang="es-MX" sz="1000" dirty="0"/>
          </a:p>
        </p:txBody>
      </p:sp>
      <p:sp>
        <p:nvSpPr>
          <p:cNvPr id="6" name="5 CuadroTexto"/>
          <p:cNvSpPr txBox="1"/>
          <p:nvPr/>
        </p:nvSpPr>
        <p:spPr>
          <a:xfrm>
            <a:off x="683568" y="6597352"/>
            <a:ext cx="3852337" cy="246221"/>
          </a:xfrm>
          <a:prstGeom prst="rect">
            <a:avLst/>
          </a:prstGeom>
          <a:noFill/>
        </p:spPr>
        <p:txBody>
          <a:bodyPr wrap="none" rtlCol="0">
            <a:spAutoFit/>
          </a:bodyPr>
          <a:lstStyle/>
          <a:p>
            <a:r>
              <a:rPr lang="es-MX" sz="1000" dirty="0" smtClean="0"/>
              <a:t>MAESTRÍA EN INGENIERÍA DE LA CADENA DE SUMINISTRO</a:t>
            </a:r>
            <a:endParaRPr lang="es-MX" sz="1000" dirty="0"/>
          </a:p>
        </p:txBody>
      </p:sp>
    </p:spTree>
    <p:extLst>
      <p:ext uri="{BB962C8B-B14F-4D97-AF65-F5344CB8AC3E}">
        <p14:creationId xmlns:p14="http://schemas.microsoft.com/office/powerpoint/2010/main" val="2836702212"/>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contenido 2"/>
          <p:cNvSpPr>
            <a:spLocks noGrp="1"/>
          </p:cNvSpPr>
          <p:nvPr>
            <p:ph idx="1"/>
          </p:nvPr>
        </p:nvSpPr>
        <p:spPr>
          <a:xfrm>
            <a:off x="683568" y="692696"/>
            <a:ext cx="7992888" cy="5501319"/>
          </a:xfrm>
        </p:spPr>
        <p:txBody>
          <a:bodyPr>
            <a:noAutofit/>
          </a:bodyPr>
          <a:lstStyle/>
          <a:p>
            <a:pPr marL="0" indent="0" algn="ctr">
              <a:lnSpc>
                <a:spcPct val="140000"/>
              </a:lnSpc>
              <a:buNone/>
            </a:pPr>
            <a:r>
              <a:rPr lang="es-MX" sz="1800" b="1" dirty="0" smtClean="0">
                <a:latin typeface="Tahoma" pitchFamily="34" charset="0"/>
                <a:ea typeface="Tahoma" pitchFamily="34" charset="0"/>
                <a:cs typeface="Tahoma" pitchFamily="34" charset="0"/>
              </a:rPr>
              <a:t>RECOCIDO SIMULADO</a:t>
            </a:r>
          </a:p>
          <a:p>
            <a:pPr marL="0" indent="0">
              <a:lnSpc>
                <a:spcPct val="150000"/>
              </a:lnSpc>
              <a:spcBef>
                <a:spcPts val="0"/>
              </a:spcBef>
              <a:spcAft>
                <a:spcPts val="600"/>
              </a:spcAft>
              <a:buNone/>
            </a:pPr>
            <a:endParaRPr lang="es-MX" sz="1600" dirty="0" smtClean="0">
              <a:latin typeface="Tahoma" pitchFamily="34" charset="0"/>
              <a:ea typeface="Tahoma" pitchFamily="34" charset="0"/>
              <a:cs typeface="Tahoma" pitchFamily="34" charset="0"/>
            </a:endParaRPr>
          </a:p>
          <a:p>
            <a:pPr marL="0" indent="0">
              <a:lnSpc>
                <a:spcPct val="150000"/>
              </a:lnSpc>
              <a:spcBef>
                <a:spcPts val="0"/>
              </a:spcBef>
              <a:spcAft>
                <a:spcPts val="1200"/>
              </a:spcAft>
              <a:buNone/>
            </a:pPr>
            <a:r>
              <a:rPr lang="es-MX" sz="1600" dirty="0" smtClean="0">
                <a:latin typeface="Tahoma" pitchFamily="34" charset="0"/>
                <a:ea typeface="Tahoma" pitchFamily="34" charset="0"/>
                <a:cs typeface="Tahoma" pitchFamily="34" charset="0"/>
              </a:rPr>
              <a:t>La probabilidad de movimiento de una molécula de su estado viene dada por la función de Boltzmann P(ΔE) = exp(-ΔE/kT), que depende de la temperatura, de la diferencia de energía y de una constante K (la constante de Boltzmann).</a:t>
            </a:r>
          </a:p>
          <a:p>
            <a:pPr marL="0" indent="0">
              <a:lnSpc>
                <a:spcPct val="150000"/>
              </a:lnSpc>
              <a:spcBef>
                <a:spcPts val="0"/>
              </a:spcBef>
              <a:spcAft>
                <a:spcPts val="1200"/>
              </a:spcAft>
              <a:buNone/>
            </a:pPr>
            <a:r>
              <a:rPr lang="es-MX" sz="1600" dirty="0" smtClean="0">
                <a:latin typeface="Tahoma" pitchFamily="34" charset="0"/>
                <a:ea typeface="Tahoma" pitchFamily="34" charset="0"/>
                <a:cs typeface="Tahoma" pitchFamily="34" charset="0"/>
              </a:rPr>
              <a:t>Los algoritmos de enfriamiento lento simulado tienen algunas ventajas con respecto a otras técnicas de optimización global. De acuerdo con Elmohamed (1998) entre las ventajas de estos algoritmos se pueden citar: </a:t>
            </a:r>
          </a:p>
          <a:p>
            <a:pPr>
              <a:lnSpc>
                <a:spcPct val="150000"/>
              </a:lnSpc>
              <a:spcBef>
                <a:spcPts val="0"/>
              </a:spcBef>
              <a:spcAft>
                <a:spcPts val="1200"/>
              </a:spcAft>
              <a:buFont typeface="Wingdings" pitchFamily="2" charset="2"/>
              <a:buChar char="v"/>
            </a:pPr>
            <a:r>
              <a:rPr lang="es-MX" sz="1600" dirty="0" smtClean="0">
                <a:latin typeface="Tahoma" pitchFamily="34" charset="0"/>
                <a:ea typeface="Tahoma" pitchFamily="34" charset="0"/>
                <a:cs typeface="Tahoma" pitchFamily="34" charset="0"/>
              </a:rPr>
              <a:t> Lo relativamente sencillo que resulta implementar este tipo de problemas. </a:t>
            </a:r>
          </a:p>
          <a:p>
            <a:pPr>
              <a:lnSpc>
                <a:spcPct val="150000"/>
              </a:lnSpc>
              <a:spcBef>
                <a:spcPts val="0"/>
              </a:spcBef>
              <a:spcAft>
                <a:spcPts val="1200"/>
              </a:spcAft>
              <a:buFont typeface="Wingdings" pitchFamily="2" charset="2"/>
              <a:buChar char="v"/>
            </a:pPr>
            <a:r>
              <a:rPr lang="es-MX" sz="1600" dirty="0" smtClean="0">
                <a:latin typeface="Tahoma" pitchFamily="34" charset="0"/>
                <a:ea typeface="Tahoma" pitchFamily="34" charset="0"/>
                <a:cs typeface="Tahoma" pitchFamily="34" charset="0"/>
              </a:rPr>
              <a:t> Su aplicabilidad a la mayoría de los problemas de optimización combinatoria. </a:t>
            </a:r>
          </a:p>
          <a:p>
            <a:pPr>
              <a:lnSpc>
                <a:spcPct val="150000"/>
              </a:lnSpc>
              <a:spcBef>
                <a:spcPts val="0"/>
              </a:spcBef>
              <a:spcAft>
                <a:spcPts val="1200"/>
              </a:spcAft>
              <a:buFont typeface="Wingdings" pitchFamily="2" charset="2"/>
              <a:buChar char="v"/>
            </a:pPr>
            <a:r>
              <a:rPr lang="es-MX" sz="1600" dirty="0" smtClean="0">
                <a:latin typeface="Tahoma" pitchFamily="34" charset="0"/>
                <a:ea typeface="Tahoma" pitchFamily="34" charset="0"/>
                <a:cs typeface="Tahoma" pitchFamily="34" charset="0"/>
              </a:rPr>
              <a:t> Su capacidad para ofrecer soluciones razonablemente buenas a la mayoría de los problemas, aunque hay una cierta dependencia de la planificación del enfriamiento y los movimientos que se realicen.</a:t>
            </a:r>
          </a:p>
        </p:txBody>
      </p:sp>
      <p:sp>
        <p:nvSpPr>
          <p:cNvPr id="5" name="4 CuadroTexto"/>
          <p:cNvSpPr txBox="1"/>
          <p:nvPr/>
        </p:nvSpPr>
        <p:spPr>
          <a:xfrm>
            <a:off x="6660232" y="6597352"/>
            <a:ext cx="1848583" cy="246221"/>
          </a:xfrm>
          <a:prstGeom prst="rect">
            <a:avLst/>
          </a:prstGeom>
          <a:noFill/>
        </p:spPr>
        <p:txBody>
          <a:bodyPr wrap="none" rtlCol="0">
            <a:spAutoFit/>
          </a:bodyPr>
          <a:lstStyle/>
          <a:p>
            <a:r>
              <a:rPr lang="es-MX" sz="1000" dirty="0" smtClean="0"/>
              <a:t>FACULTAD DE INGENIERÍA</a:t>
            </a:r>
            <a:endParaRPr lang="es-MX" sz="1000" dirty="0"/>
          </a:p>
        </p:txBody>
      </p:sp>
      <p:sp>
        <p:nvSpPr>
          <p:cNvPr id="6" name="5 CuadroTexto"/>
          <p:cNvSpPr txBox="1"/>
          <p:nvPr/>
        </p:nvSpPr>
        <p:spPr>
          <a:xfrm>
            <a:off x="683568" y="6597352"/>
            <a:ext cx="3852337" cy="246221"/>
          </a:xfrm>
          <a:prstGeom prst="rect">
            <a:avLst/>
          </a:prstGeom>
          <a:noFill/>
        </p:spPr>
        <p:txBody>
          <a:bodyPr wrap="none" rtlCol="0">
            <a:spAutoFit/>
          </a:bodyPr>
          <a:lstStyle/>
          <a:p>
            <a:r>
              <a:rPr lang="es-MX" sz="1000" dirty="0" smtClean="0"/>
              <a:t>MAESTRÍA EN INGENIERÍA DE LA CADENA DE SUMINISTRO</a:t>
            </a:r>
            <a:endParaRPr lang="es-MX" sz="1000" dirty="0"/>
          </a:p>
        </p:txBody>
      </p:sp>
    </p:spTree>
    <p:extLst>
      <p:ext uri="{BB962C8B-B14F-4D97-AF65-F5344CB8AC3E}">
        <p14:creationId xmlns:p14="http://schemas.microsoft.com/office/powerpoint/2010/main" val="263180504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contenido 2"/>
          <p:cNvSpPr>
            <a:spLocks noGrp="1"/>
          </p:cNvSpPr>
          <p:nvPr>
            <p:ph idx="1"/>
          </p:nvPr>
        </p:nvSpPr>
        <p:spPr>
          <a:xfrm>
            <a:off x="683568" y="980728"/>
            <a:ext cx="7632848" cy="5501319"/>
          </a:xfrm>
        </p:spPr>
        <p:txBody>
          <a:bodyPr>
            <a:noAutofit/>
          </a:bodyPr>
          <a:lstStyle/>
          <a:p>
            <a:pPr marL="0" indent="0" algn="just">
              <a:lnSpc>
                <a:spcPct val="140000"/>
              </a:lnSpc>
              <a:buNone/>
            </a:pPr>
            <a:r>
              <a:rPr lang="es-MX" sz="1400" b="1" dirty="0">
                <a:latin typeface="Tahoma" pitchFamily="34" charset="0"/>
                <a:ea typeface="Tahoma" pitchFamily="34" charset="0"/>
                <a:cs typeface="Tahoma" pitchFamily="34" charset="0"/>
              </a:rPr>
              <a:t>PROPÓSITO GENERAL DE LA UNIDAD DE APRENDIZAJE</a:t>
            </a:r>
          </a:p>
          <a:p>
            <a:pPr marL="0" indent="0" algn="just">
              <a:lnSpc>
                <a:spcPct val="140000"/>
              </a:lnSpc>
              <a:buNone/>
            </a:pPr>
            <a:r>
              <a:rPr lang="es-MX" sz="1400" dirty="0">
                <a:latin typeface="Tahoma" pitchFamily="34" charset="0"/>
                <a:ea typeface="Tahoma" pitchFamily="34" charset="0"/>
                <a:cs typeface="Tahoma" pitchFamily="34" charset="0"/>
              </a:rPr>
              <a:t>Analizar y precisar las principales técnicas de formulación de modelos de optimización entera y los principales enfoques generales para resolver problemas de optimización entera y combinatoria</a:t>
            </a:r>
            <a:r>
              <a:rPr lang="es-MX" sz="1400" dirty="0" smtClean="0">
                <a:latin typeface="Tahoma" pitchFamily="34" charset="0"/>
                <a:ea typeface="Tahoma" pitchFamily="34" charset="0"/>
                <a:cs typeface="Tahoma" pitchFamily="34" charset="0"/>
              </a:rPr>
              <a:t>.</a:t>
            </a:r>
          </a:p>
          <a:p>
            <a:pPr marL="0" indent="0" algn="just">
              <a:lnSpc>
                <a:spcPct val="140000"/>
              </a:lnSpc>
              <a:buNone/>
            </a:pPr>
            <a:endParaRPr lang="es-MX" sz="1400" dirty="0">
              <a:latin typeface="Tahoma" pitchFamily="34" charset="0"/>
              <a:ea typeface="Tahoma" pitchFamily="34" charset="0"/>
              <a:cs typeface="Tahoma" pitchFamily="34" charset="0"/>
            </a:endParaRPr>
          </a:p>
          <a:p>
            <a:pPr marL="0" indent="0" algn="just">
              <a:lnSpc>
                <a:spcPct val="140000"/>
              </a:lnSpc>
              <a:buNone/>
            </a:pPr>
            <a:r>
              <a:rPr lang="es-MX" sz="1400" b="1" dirty="0">
                <a:latin typeface="Tahoma" pitchFamily="34" charset="0"/>
                <a:ea typeface="Tahoma" pitchFamily="34" charset="0"/>
                <a:cs typeface="Tahoma" pitchFamily="34" charset="0"/>
              </a:rPr>
              <a:t>COMPETENCIAS GENÉRICAS DE LA UNIDAD DE APRENDIZAJE</a:t>
            </a:r>
          </a:p>
          <a:p>
            <a:pPr marL="0" indent="0" algn="just">
              <a:lnSpc>
                <a:spcPct val="140000"/>
              </a:lnSpc>
              <a:buNone/>
            </a:pPr>
            <a:r>
              <a:rPr lang="es-MX" sz="1400" dirty="0">
                <a:latin typeface="Tahoma" pitchFamily="34" charset="0"/>
                <a:ea typeface="Tahoma" pitchFamily="34" charset="0"/>
                <a:cs typeface="Tahoma" pitchFamily="34" charset="0"/>
              </a:rPr>
              <a:t>Al concluir el curso, el alumno podrá:</a:t>
            </a:r>
          </a:p>
          <a:p>
            <a:pPr algn="just">
              <a:lnSpc>
                <a:spcPct val="140000"/>
              </a:lnSpc>
              <a:buFont typeface="Wingdings" pitchFamily="2" charset="2"/>
              <a:buChar char="v"/>
            </a:pPr>
            <a:r>
              <a:rPr lang="es-MX" sz="1400" dirty="0">
                <a:latin typeface="Tahoma" pitchFamily="34" charset="0"/>
                <a:ea typeface="Tahoma" pitchFamily="34" charset="0"/>
                <a:cs typeface="Tahoma" pitchFamily="34" charset="0"/>
              </a:rPr>
              <a:t>Formular y resolver problemas de programación </a:t>
            </a:r>
            <a:r>
              <a:rPr lang="es-MX" sz="1400" dirty="0" smtClean="0">
                <a:latin typeface="Tahoma" pitchFamily="34" charset="0"/>
                <a:ea typeface="Tahoma" pitchFamily="34" charset="0"/>
                <a:cs typeface="Tahoma" pitchFamily="34" charset="0"/>
              </a:rPr>
              <a:t>entera.</a:t>
            </a:r>
          </a:p>
          <a:p>
            <a:pPr algn="just">
              <a:lnSpc>
                <a:spcPct val="140000"/>
              </a:lnSpc>
              <a:buFont typeface="Wingdings" pitchFamily="2" charset="2"/>
              <a:buChar char="v"/>
            </a:pPr>
            <a:r>
              <a:rPr lang="es-MX" sz="1400" dirty="0" smtClean="0">
                <a:latin typeface="Tahoma" pitchFamily="34" charset="0"/>
                <a:ea typeface="Tahoma" pitchFamily="34" charset="0"/>
                <a:cs typeface="Tahoma" pitchFamily="34" charset="0"/>
              </a:rPr>
              <a:t>Formular y entender la problemática de la optimización combinatoria.</a:t>
            </a:r>
            <a:endParaRPr lang="es-MX" sz="1400" dirty="0">
              <a:latin typeface="Tahoma" pitchFamily="34" charset="0"/>
              <a:ea typeface="Tahoma" pitchFamily="34" charset="0"/>
              <a:cs typeface="Tahoma" pitchFamily="34" charset="0"/>
            </a:endParaRPr>
          </a:p>
          <a:p>
            <a:pPr algn="just">
              <a:lnSpc>
                <a:spcPct val="140000"/>
              </a:lnSpc>
              <a:buFont typeface="Wingdings" pitchFamily="2" charset="2"/>
              <a:buChar char="v"/>
            </a:pPr>
            <a:r>
              <a:rPr lang="es-MX" sz="1400" dirty="0" smtClean="0">
                <a:latin typeface="Tahoma" pitchFamily="34" charset="0"/>
                <a:ea typeface="Tahoma" pitchFamily="34" charset="0"/>
                <a:cs typeface="Tahoma" pitchFamily="34" charset="0"/>
              </a:rPr>
              <a:t>Entender las estrategias de búsqueda de las estrategias basadas en </a:t>
            </a:r>
            <a:r>
              <a:rPr lang="es-MX" sz="1400" dirty="0" smtClean="0">
                <a:latin typeface="Tahoma" pitchFamily="34" charset="0"/>
                <a:ea typeface="Tahoma" pitchFamily="34" charset="0"/>
                <a:cs typeface="Tahoma" pitchFamily="34" charset="0"/>
              </a:rPr>
              <a:t>meta-heurísticos</a:t>
            </a:r>
            <a:endParaRPr lang="es-MX" sz="1400" dirty="0" smtClean="0">
              <a:latin typeface="Tahoma" pitchFamily="34" charset="0"/>
              <a:ea typeface="Tahoma" pitchFamily="34" charset="0"/>
              <a:cs typeface="Tahoma" pitchFamily="34" charset="0"/>
            </a:endParaRPr>
          </a:p>
          <a:p>
            <a:pPr algn="just">
              <a:lnSpc>
                <a:spcPct val="140000"/>
              </a:lnSpc>
              <a:buFont typeface="Wingdings" pitchFamily="2" charset="2"/>
              <a:buChar char="v"/>
            </a:pPr>
            <a:r>
              <a:rPr lang="es-MX" sz="1400" dirty="0" smtClean="0">
                <a:latin typeface="Tahoma" pitchFamily="34" charset="0"/>
                <a:ea typeface="Tahoma" pitchFamily="34" charset="0"/>
                <a:cs typeface="Tahoma" pitchFamily="34" charset="0"/>
              </a:rPr>
              <a:t>Resolver problemas combinatorios con enfoques algorítmicos meta-heurísticos en entornos de decisiones en la Cadena de Suministros. </a:t>
            </a:r>
            <a:endParaRPr lang="es-MX" sz="1400" dirty="0">
              <a:latin typeface="Tahoma" pitchFamily="34" charset="0"/>
              <a:ea typeface="Tahoma" pitchFamily="34" charset="0"/>
              <a:cs typeface="Tahoma" pitchFamily="34" charset="0"/>
            </a:endParaRPr>
          </a:p>
        </p:txBody>
      </p:sp>
    </p:spTree>
    <p:extLst>
      <p:ext uri="{BB962C8B-B14F-4D97-AF65-F5344CB8AC3E}">
        <p14:creationId xmlns:p14="http://schemas.microsoft.com/office/powerpoint/2010/main" val="3396443950"/>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contenido 2"/>
          <p:cNvSpPr>
            <a:spLocks noGrp="1"/>
          </p:cNvSpPr>
          <p:nvPr>
            <p:ph idx="1"/>
          </p:nvPr>
        </p:nvSpPr>
        <p:spPr>
          <a:xfrm>
            <a:off x="683568" y="692696"/>
            <a:ext cx="7992888" cy="5501319"/>
          </a:xfrm>
        </p:spPr>
        <p:txBody>
          <a:bodyPr>
            <a:noAutofit/>
          </a:bodyPr>
          <a:lstStyle/>
          <a:p>
            <a:pPr marL="0" indent="0" algn="ctr">
              <a:lnSpc>
                <a:spcPct val="140000"/>
              </a:lnSpc>
              <a:buNone/>
            </a:pPr>
            <a:r>
              <a:rPr lang="es-MX" sz="1800" b="1" dirty="0" smtClean="0">
                <a:latin typeface="Tahoma" pitchFamily="34" charset="0"/>
                <a:ea typeface="Tahoma" pitchFamily="34" charset="0"/>
                <a:cs typeface="Tahoma" pitchFamily="34" charset="0"/>
              </a:rPr>
              <a:t>RECOCIDO SIMULADO</a:t>
            </a:r>
          </a:p>
          <a:p>
            <a:pPr marL="0" indent="0">
              <a:lnSpc>
                <a:spcPct val="150000"/>
              </a:lnSpc>
              <a:spcBef>
                <a:spcPts val="0"/>
              </a:spcBef>
              <a:spcAft>
                <a:spcPts val="600"/>
              </a:spcAft>
              <a:buNone/>
            </a:pPr>
            <a:endParaRPr lang="es-MX" sz="1600" dirty="0" smtClean="0">
              <a:latin typeface="Tahoma" pitchFamily="34" charset="0"/>
              <a:ea typeface="Tahoma" pitchFamily="34" charset="0"/>
              <a:cs typeface="Tahoma" pitchFamily="34" charset="0"/>
            </a:endParaRPr>
          </a:p>
          <a:p>
            <a:pPr>
              <a:lnSpc>
                <a:spcPct val="150000"/>
              </a:lnSpc>
              <a:spcBef>
                <a:spcPts val="0"/>
              </a:spcBef>
              <a:spcAft>
                <a:spcPts val="1200"/>
              </a:spcAft>
              <a:buFont typeface="Wingdings" pitchFamily="2" charset="2"/>
              <a:buChar char="v"/>
            </a:pPr>
            <a:r>
              <a:rPr lang="es-MX" sz="1600" dirty="0" smtClean="0">
                <a:latin typeface="Tahoma" pitchFamily="34" charset="0"/>
                <a:ea typeface="Tahoma" pitchFamily="34" charset="0"/>
                <a:cs typeface="Tahoma" pitchFamily="34" charset="0"/>
              </a:rPr>
              <a:t> </a:t>
            </a:r>
            <a:r>
              <a:rPr lang="es-MX" sz="1600" dirty="0">
                <a:latin typeface="Tahoma" pitchFamily="34" charset="0"/>
                <a:ea typeface="Tahoma" pitchFamily="34" charset="0"/>
                <a:cs typeface="Tahoma" pitchFamily="34" charset="0"/>
              </a:rPr>
              <a:t>La facilidad con la que se puede combinar este tipo de algoritmos con otras técnicas heurísticas como los sistemas expertos, los algoritmos genéticos, las redes neuronales, </a:t>
            </a:r>
            <a:r>
              <a:rPr lang="es-MX" sz="1600" dirty="0" smtClean="0">
                <a:latin typeface="Tahoma" pitchFamily="34" charset="0"/>
                <a:ea typeface="Tahoma" pitchFamily="34" charset="0"/>
                <a:cs typeface="Tahoma" pitchFamily="34" charset="0"/>
              </a:rPr>
              <a:t>etcétera, </a:t>
            </a:r>
            <a:r>
              <a:rPr lang="es-MX" sz="1600" dirty="0">
                <a:latin typeface="Tahoma" pitchFamily="34" charset="0"/>
                <a:ea typeface="Tahoma" pitchFamily="34" charset="0"/>
                <a:cs typeface="Tahoma" pitchFamily="34" charset="0"/>
              </a:rPr>
              <a:t>consiguiendo sistemas híbridos que pueden resultar de gran potencia en la resolución de problemas muy complejos. </a:t>
            </a:r>
          </a:p>
        </p:txBody>
      </p:sp>
      <p:sp>
        <p:nvSpPr>
          <p:cNvPr id="5" name="4 CuadroTexto"/>
          <p:cNvSpPr txBox="1"/>
          <p:nvPr/>
        </p:nvSpPr>
        <p:spPr>
          <a:xfrm>
            <a:off x="6660232" y="6597352"/>
            <a:ext cx="1848583" cy="246221"/>
          </a:xfrm>
          <a:prstGeom prst="rect">
            <a:avLst/>
          </a:prstGeom>
          <a:noFill/>
        </p:spPr>
        <p:txBody>
          <a:bodyPr wrap="none" rtlCol="0">
            <a:spAutoFit/>
          </a:bodyPr>
          <a:lstStyle/>
          <a:p>
            <a:r>
              <a:rPr lang="es-MX" sz="1000" dirty="0" smtClean="0"/>
              <a:t>FACULTAD DE INGENIERÍA</a:t>
            </a:r>
            <a:endParaRPr lang="es-MX" sz="1000" dirty="0"/>
          </a:p>
        </p:txBody>
      </p:sp>
      <p:sp>
        <p:nvSpPr>
          <p:cNvPr id="6" name="5 CuadroTexto"/>
          <p:cNvSpPr txBox="1"/>
          <p:nvPr/>
        </p:nvSpPr>
        <p:spPr>
          <a:xfrm>
            <a:off x="683568" y="6597352"/>
            <a:ext cx="3852337" cy="246221"/>
          </a:xfrm>
          <a:prstGeom prst="rect">
            <a:avLst/>
          </a:prstGeom>
          <a:noFill/>
        </p:spPr>
        <p:txBody>
          <a:bodyPr wrap="none" rtlCol="0">
            <a:spAutoFit/>
          </a:bodyPr>
          <a:lstStyle/>
          <a:p>
            <a:r>
              <a:rPr lang="es-MX" sz="1000" dirty="0" smtClean="0"/>
              <a:t>MAESTRÍA EN INGENIERÍA DE LA CADENA DE SUMINISTRO</a:t>
            </a:r>
            <a:endParaRPr lang="es-MX" sz="1000" dirty="0"/>
          </a:p>
        </p:txBody>
      </p:sp>
    </p:spTree>
    <p:extLst>
      <p:ext uri="{BB962C8B-B14F-4D97-AF65-F5344CB8AC3E}">
        <p14:creationId xmlns:p14="http://schemas.microsoft.com/office/powerpoint/2010/main" val="2270028121"/>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contenido 2"/>
          <p:cNvSpPr>
            <a:spLocks noGrp="1"/>
          </p:cNvSpPr>
          <p:nvPr>
            <p:ph idx="1"/>
          </p:nvPr>
        </p:nvSpPr>
        <p:spPr>
          <a:xfrm>
            <a:off x="683568" y="692696"/>
            <a:ext cx="7992888" cy="5501319"/>
          </a:xfrm>
        </p:spPr>
        <p:txBody>
          <a:bodyPr>
            <a:noAutofit/>
          </a:bodyPr>
          <a:lstStyle/>
          <a:p>
            <a:pPr marL="0" indent="0" algn="ctr">
              <a:lnSpc>
                <a:spcPct val="140000"/>
              </a:lnSpc>
              <a:buNone/>
            </a:pPr>
            <a:r>
              <a:rPr lang="es-MX" sz="1800" b="1" dirty="0" smtClean="0">
                <a:latin typeface="Tahoma" pitchFamily="34" charset="0"/>
                <a:ea typeface="Tahoma" pitchFamily="34" charset="0"/>
                <a:cs typeface="Tahoma" pitchFamily="34" charset="0"/>
              </a:rPr>
              <a:t>RECOCIDO SIMULADO</a:t>
            </a:r>
          </a:p>
          <a:p>
            <a:pPr marL="0" indent="0">
              <a:lnSpc>
                <a:spcPct val="150000"/>
              </a:lnSpc>
              <a:spcBef>
                <a:spcPts val="0"/>
              </a:spcBef>
              <a:spcAft>
                <a:spcPts val="600"/>
              </a:spcAft>
              <a:buNone/>
            </a:pPr>
            <a:endParaRPr lang="es-MX" sz="1600" dirty="0" smtClean="0">
              <a:latin typeface="Tahoma" pitchFamily="34" charset="0"/>
              <a:ea typeface="Tahoma" pitchFamily="34" charset="0"/>
              <a:cs typeface="Tahoma" pitchFamily="34" charset="0"/>
            </a:endParaRPr>
          </a:p>
          <a:p>
            <a:pPr marL="0" indent="0">
              <a:lnSpc>
                <a:spcPct val="150000"/>
              </a:lnSpc>
              <a:spcBef>
                <a:spcPts val="0"/>
              </a:spcBef>
              <a:spcAft>
                <a:spcPts val="1200"/>
              </a:spcAft>
              <a:buNone/>
            </a:pPr>
            <a:r>
              <a:rPr lang="es-MX" sz="1600" dirty="0">
                <a:latin typeface="Tahoma" pitchFamily="34" charset="0"/>
                <a:ea typeface="Tahoma" pitchFamily="34" charset="0"/>
                <a:cs typeface="Tahoma" pitchFamily="34" charset="0"/>
              </a:rPr>
              <a:t>Algunos aspectos que pueden limitar su utilización: </a:t>
            </a:r>
          </a:p>
          <a:p>
            <a:pPr>
              <a:lnSpc>
                <a:spcPct val="150000"/>
              </a:lnSpc>
              <a:spcBef>
                <a:spcPts val="0"/>
              </a:spcBef>
              <a:spcAft>
                <a:spcPts val="1200"/>
              </a:spcAft>
              <a:buFont typeface="Wingdings" pitchFamily="2" charset="2"/>
              <a:buChar char="v"/>
            </a:pPr>
            <a:r>
              <a:rPr lang="es-MX" sz="1600" dirty="0">
                <a:latin typeface="Tahoma" pitchFamily="34" charset="0"/>
                <a:ea typeface="Tahoma" pitchFamily="34" charset="0"/>
                <a:cs typeface="Tahoma" pitchFamily="34" charset="0"/>
              </a:rPr>
              <a:t>Se necesita elegir con mucho cuidado los movimientos que se realizan, así como los parámetros que se van a utilizar para tratarlo, como por ejemplo la tasa de enfriamiento. </a:t>
            </a:r>
          </a:p>
          <a:p>
            <a:pPr>
              <a:lnSpc>
                <a:spcPct val="150000"/>
              </a:lnSpc>
              <a:spcBef>
                <a:spcPts val="0"/>
              </a:spcBef>
              <a:spcAft>
                <a:spcPts val="1200"/>
              </a:spcAft>
              <a:buFont typeface="Wingdings" pitchFamily="2" charset="2"/>
              <a:buChar char="v"/>
            </a:pPr>
            <a:r>
              <a:rPr lang="es-MX" sz="1600" dirty="0">
                <a:latin typeface="Tahoma" pitchFamily="34" charset="0"/>
                <a:ea typeface="Tahoma" pitchFamily="34" charset="0"/>
                <a:cs typeface="Tahoma" pitchFamily="34" charset="0"/>
              </a:rPr>
              <a:t>Una ejecución del problema puede requerir mucho tiempo de cálculo. </a:t>
            </a:r>
          </a:p>
          <a:p>
            <a:pPr>
              <a:lnSpc>
                <a:spcPct val="150000"/>
              </a:lnSpc>
              <a:spcBef>
                <a:spcPts val="0"/>
              </a:spcBef>
              <a:spcAft>
                <a:spcPts val="1200"/>
              </a:spcAft>
              <a:buFont typeface="Wingdings" pitchFamily="2" charset="2"/>
              <a:buChar char="v"/>
            </a:pPr>
            <a:r>
              <a:rPr lang="es-MX" sz="1600" dirty="0">
                <a:latin typeface="Tahoma" pitchFamily="34" charset="0"/>
                <a:ea typeface="Tahoma" pitchFamily="34" charset="0"/>
                <a:cs typeface="Tahoma" pitchFamily="34" charset="0"/>
              </a:rPr>
              <a:t>Puede que sea necesario realizar muchas ejecuciones para encontrar una solución satisfactoria. </a:t>
            </a:r>
          </a:p>
          <a:p>
            <a:pPr>
              <a:lnSpc>
                <a:spcPct val="150000"/>
              </a:lnSpc>
              <a:spcBef>
                <a:spcPts val="0"/>
              </a:spcBef>
              <a:spcAft>
                <a:spcPts val="1200"/>
              </a:spcAft>
              <a:buFont typeface="Wingdings" pitchFamily="2" charset="2"/>
              <a:buChar char="v"/>
            </a:pPr>
            <a:r>
              <a:rPr lang="es-MX" sz="1600" dirty="0">
                <a:latin typeface="Tahoma" pitchFamily="34" charset="0"/>
                <a:ea typeface="Tahoma" pitchFamily="34" charset="0"/>
                <a:cs typeface="Tahoma" pitchFamily="34" charset="0"/>
              </a:rPr>
              <a:t>Dependiendo de los parámetros elegidos, las soluciones que se van encontrando pueden ser poco estables, “saltando” mucho de unas a otras sin encontrar una solución buena con la rapidez suficiente lo que obliga a retocar los parámetros con las distintas ejecuciones.</a:t>
            </a:r>
          </a:p>
          <a:p>
            <a:pPr marL="0" indent="0">
              <a:lnSpc>
                <a:spcPct val="150000"/>
              </a:lnSpc>
              <a:spcBef>
                <a:spcPts val="0"/>
              </a:spcBef>
              <a:spcAft>
                <a:spcPts val="1200"/>
              </a:spcAft>
              <a:buNone/>
            </a:pPr>
            <a:r>
              <a:rPr lang="es-MX" sz="1600" dirty="0" smtClean="0">
                <a:latin typeface="Tahoma" pitchFamily="34" charset="0"/>
                <a:ea typeface="Tahoma" pitchFamily="34" charset="0"/>
                <a:cs typeface="Tahoma" pitchFamily="34" charset="0"/>
              </a:rPr>
              <a:t> </a:t>
            </a:r>
          </a:p>
        </p:txBody>
      </p:sp>
      <p:sp>
        <p:nvSpPr>
          <p:cNvPr id="5" name="4 CuadroTexto"/>
          <p:cNvSpPr txBox="1"/>
          <p:nvPr/>
        </p:nvSpPr>
        <p:spPr>
          <a:xfrm>
            <a:off x="6660232" y="6597352"/>
            <a:ext cx="1848583" cy="246221"/>
          </a:xfrm>
          <a:prstGeom prst="rect">
            <a:avLst/>
          </a:prstGeom>
          <a:noFill/>
        </p:spPr>
        <p:txBody>
          <a:bodyPr wrap="none" rtlCol="0">
            <a:spAutoFit/>
          </a:bodyPr>
          <a:lstStyle/>
          <a:p>
            <a:r>
              <a:rPr lang="es-MX" sz="1000" dirty="0" smtClean="0"/>
              <a:t>FACULTAD DE INGENIERÍA</a:t>
            </a:r>
            <a:endParaRPr lang="es-MX" sz="1000" dirty="0"/>
          </a:p>
        </p:txBody>
      </p:sp>
      <p:sp>
        <p:nvSpPr>
          <p:cNvPr id="6" name="5 CuadroTexto"/>
          <p:cNvSpPr txBox="1"/>
          <p:nvPr/>
        </p:nvSpPr>
        <p:spPr>
          <a:xfrm>
            <a:off x="683568" y="6597352"/>
            <a:ext cx="3852337" cy="246221"/>
          </a:xfrm>
          <a:prstGeom prst="rect">
            <a:avLst/>
          </a:prstGeom>
          <a:noFill/>
        </p:spPr>
        <p:txBody>
          <a:bodyPr wrap="none" rtlCol="0">
            <a:spAutoFit/>
          </a:bodyPr>
          <a:lstStyle/>
          <a:p>
            <a:r>
              <a:rPr lang="es-MX" sz="1000" dirty="0" smtClean="0"/>
              <a:t>MAESTRÍA EN INGENIERÍA DE LA CADENA DE SUMINISTRO</a:t>
            </a:r>
            <a:endParaRPr lang="es-MX" sz="1000" dirty="0"/>
          </a:p>
        </p:txBody>
      </p:sp>
    </p:spTree>
    <p:extLst>
      <p:ext uri="{BB962C8B-B14F-4D97-AF65-F5344CB8AC3E}">
        <p14:creationId xmlns:p14="http://schemas.microsoft.com/office/powerpoint/2010/main" val="3904486182"/>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contenido 2"/>
          <p:cNvSpPr>
            <a:spLocks noGrp="1"/>
          </p:cNvSpPr>
          <p:nvPr>
            <p:ph idx="1"/>
          </p:nvPr>
        </p:nvSpPr>
        <p:spPr>
          <a:xfrm>
            <a:off x="683568" y="692696"/>
            <a:ext cx="7992888" cy="5501319"/>
          </a:xfrm>
        </p:spPr>
        <p:txBody>
          <a:bodyPr>
            <a:noAutofit/>
          </a:bodyPr>
          <a:lstStyle/>
          <a:p>
            <a:pPr marL="0" indent="0" algn="ctr">
              <a:lnSpc>
                <a:spcPct val="140000"/>
              </a:lnSpc>
              <a:buNone/>
            </a:pPr>
            <a:r>
              <a:rPr lang="es-MX" sz="1800" b="1" dirty="0" smtClean="0">
                <a:latin typeface="Tahoma" pitchFamily="34" charset="0"/>
                <a:ea typeface="Tahoma" pitchFamily="34" charset="0"/>
                <a:cs typeface="Tahoma" pitchFamily="34" charset="0"/>
              </a:rPr>
              <a:t>RECOCIDO SIMULADO</a:t>
            </a:r>
          </a:p>
          <a:p>
            <a:pPr marL="0" indent="0">
              <a:lnSpc>
                <a:spcPct val="150000"/>
              </a:lnSpc>
              <a:spcBef>
                <a:spcPts val="0"/>
              </a:spcBef>
              <a:spcAft>
                <a:spcPts val="600"/>
              </a:spcAft>
              <a:buNone/>
            </a:pPr>
            <a:endParaRPr lang="es-MX" sz="1000" dirty="0" smtClean="0">
              <a:latin typeface="Tahoma" pitchFamily="34" charset="0"/>
              <a:ea typeface="Tahoma" pitchFamily="34" charset="0"/>
              <a:cs typeface="Tahoma" pitchFamily="34" charset="0"/>
            </a:endParaRPr>
          </a:p>
          <a:p>
            <a:pPr marL="0" indent="0">
              <a:lnSpc>
                <a:spcPct val="150000"/>
              </a:lnSpc>
              <a:spcBef>
                <a:spcPts val="0"/>
              </a:spcBef>
              <a:spcAft>
                <a:spcPts val="1200"/>
              </a:spcAft>
              <a:buNone/>
            </a:pPr>
            <a:r>
              <a:rPr lang="es-MX" sz="1600" b="1" dirty="0" smtClean="0">
                <a:latin typeface="Tahoma" pitchFamily="34" charset="0"/>
                <a:ea typeface="Tahoma" pitchFamily="34" charset="0"/>
                <a:cs typeface="Tahoma" pitchFamily="34" charset="0"/>
              </a:rPr>
              <a:t>Estructura del algoritmo</a:t>
            </a:r>
          </a:p>
          <a:p>
            <a:pPr marL="0" indent="0">
              <a:lnSpc>
                <a:spcPct val="150000"/>
              </a:lnSpc>
              <a:spcBef>
                <a:spcPts val="0"/>
              </a:spcBef>
              <a:spcAft>
                <a:spcPts val="1200"/>
              </a:spcAft>
              <a:buNone/>
            </a:pPr>
            <a:endParaRPr lang="es-MX" sz="1600" dirty="0">
              <a:latin typeface="Tahoma" pitchFamily="34" charset="0"/>
              <a:ea typeface="Tahoma" pitchFamily="34" charset="0"/>
              <a:cs typeface="Tahoma" pitchFamily="34" charset="0"/>
            </a:endParaRPr>
          </a:p>
        </p:txBody>
      </p:sp>
      <p:sp>
        <p:nvSpPr>
          <p:cNvPr id="5" name="4 CuadroTexto"/>
          <p:cNvSpPr txBox="1"/>
          <p:nvPr/>
        </p:nvSpPr>
        <p:spPr>
          <a:xfrm>
            <a:off x="6660232" y="6597352"/>
            <a:ext cx="1848583" cy="246221"/>
          </a:xfrm>
          <a:prstGeom prst="rect">
            <a:avLst/>
          </a:prstGeom>
          <a:noFill/>
        </p:spPr>
        <p:txBody>
          <a:bodyPr wrap="none" rtlCol="0">
            <a:spAutoFit/>
          </a:bodyPr>
          <a:lstStyle/>
          <a:p>
            <a:r>
              <a:rPr lang="es-MX" sz="1000" dirty="0" smtClean="0"/>
              <a:t>FACULTAD DE INGENIERÍA</a:t>
            </a:r>
            <a:endParaRPr lang="es-MX" sz="1000" dirty="0"/>
          </a:p>
        </p:txBody>
      </p:sp>
      <p:pic>
        <p:nvPicPr>
          <p:cNvPr id="6" name="Imagen 3"/>
          <p:cNvPicPr>
            <a:picLocks noChangeAspect="1"/>
          </p:cNvPicPr>
          <p:nvPr/>
        </p:nvPicPr>
        <p:blipFill>
          <a:blip r:embed="rId2"/>
          <a:stretch>
            <a:fillRect/>
          </a:stretch>
        </p:blipFill>
        <p:spPr>
          <a:xfrm>
            <a:off x="2051720" y="2276872"/>
            <a:ext cx="5321108" cy="3240000"/>
          </a:xfrm>
          <a:prstGeom prst="rect">
            <a:avLst/>
          </a:prstGeom>
        </p:spPr>
      </p:pic>
      <p:sp>
        <p:nvSpPr>
          <p:cNvPr id="7" name="6 CuadroTexto"/>
          <p:cNvSpPr txBox="1"/>
          <p:nvPr/>
        </p:nvSpPr>
        <p:spPr>
          <a:xfrm>
            <a:off x="683568" y="6597352"/>
            <a:ext cx="3852337" cy="246221"/>
          </a:xfrm>
          <a:prstGeom prst="rect">
            <a:avLst/>
          </a:prstGeom>
          <a:noFill/>
        </p:spPr>
        <p:txBody>
          <a:bodyPr wrap="none" rtlCol="0">
            <a:spAutoFit/>
          </a:bodyPr>
          <a:lstStyle/>
          <a:p>
            <a:r>
              <a:rPr lang="es-MX" sz="1000" dirty="0" smtClean="0"/>
              <a:t>MAESTRÍA EN INGENIERÍA DE LA CADENA DE SUMINISTRO</a:t>
            </a:r>
            <a:endParaRPr lang="es-MX" sz="1000" dirty="0"/>
          </a:p>
        </p:txBody>
      </p:sp>
    </p:spTree>
    <p:extLst>
      <p:ext uri="{BB962C8B-B14F-4D97-AF65-F5344CB8AC3E}">
        <p14:creationId xmlns:p14="http://schemas.microsoft.com/office/powerpoint/2010/main" val="1950033128"/>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contenido 2"/>
          <p:cNvSpPr>
            <a:spLocks noGrp="1"/>
          </p:cNvSpPr>
          <p:nvPr>
            <p:ph idx="1"/>
          </p:nvPr>
        </p:nvSpPr>
        <p:spPr>
          <a:xfrm>
            <a:off x="683568" y="692696"/>
            <a:ext cx="7992888" cy="5501319"/>
          </a:xfrm>
        </p:spPr>
        <p:txBody>
          <a:bodyPr>
            <a:noAutofit/>
          </a:bodyPr>
          <a:lstStyle/>
          <a:p>
            <a:pPr marL="0" indent="0" algn="ctr">
              <a:lnSpc>
                <a:spcPct val="140000"/>
              </a:lnSpc>
              <a:buNone/>
            </a:pPr>
            <a:r>
              <a:rPr lang="es-MX" sz="1800" b="1" dirty="0" smtClean="0">
                <a:latin typeface="Tahoma" pitchFamily="34" charset="0"/>
                <a:ea typeface="Tahoma" pitchFamily="34" charset="0"/>
                <a:cs typeface="Tahoma" pitchFamily="34" charset="0"/>
              </a:rPr>
              <a:t>RECOCIDO SIMULADO</a:t>
            </a:r>
          </a:p>
          <a:p>
            <a:pPr marL="0" indent="0">
              <a:lnSpc>
                <a:spcPct val="150000"/>
              </a:lnSpc>
              <a:spcBef>
                <a:spcPts val="0"/>
              </a:spcBef>
              <a:spcAft>
                <a:spcPts val="600"/>
              </a:spcAft>
              <a:buNone/>
            </a:pPr>
            <a:endParaRPr lang="es-MX" sz="1000" dirty="0" smtClean="0">
              <a:latin typeface="Tahoma" pitchFamily="34" charset="0"/>
              <a:ea typeface="Tahoma" pitchFamily="34" charset="0"/>
              <a:cs typeface="Tahoma" pitchFamily="34" charset="0"/>
            </a:endParaRPr>
          </a:p>
          <a:p>
            <a:pPr marL="0" indent="0">
              <a:lnSpc>
                <a:spcPct val="150000"/>
              </a:lnSpc>
              <a:spcBef>
                <a:spcPts val="0"/>
              </a:spcBef>
              <a:spcAft>
                <a:spcPts val="1200"/>
              </a:spcAft>
              <a:buNone/>
            </a:pPr>
            <a:r>
              <a:rPr lang="es-MX" sz="1600" b="1" dirty="0" smtClean="0">
                <a:latin typeface="Tahoma" pitchFamily="34" charset="0"/>
                <a:ea typeface="Tahoma" pitchFamily="34" charset="0"/>
                <a:cs typeface="Tahoma" pitchFamily="34" charset="0"/>
              </a:rPr>
              <a:t>Estructura del algoritmo</a:t>
            </a:r>
          </a:p>
          <a:p>
            <a:pPr marL="0" indent="0">
              <a:lnSpc>
                <a:spcPct val="150000"/>
              </a:lnSpc>
              <a:spcBef>
                <a:spcPts val="0"/>
              </a:spcBef>
              <a:spcAft>
                <a:spcPts val="1200"/>
              </a:spcAft>
              <a:buNone/>
            </a:pPr>
            <a:r>
              <a:rPr lang="es-MX" sz="1600" dirty="0" smtClean="0">
                <a:latin typeface="Tahoma" pitchFamily="34" charset="0"/>
                <a:ea typeface="Tahoma" pitchFamily="34" charset="0"/>
                <a:cs typeface="Tahoma" pitchFamily="34" charset="0"/>
              </a:rPr>
              <a:t>En </a:t>
            </a:r>
            <a:r>
              <a:rPr lang="es-MX" sz="1600" dirty="0">
                <a:latin typeface="Tahoma" pitchFamily="34" charset="0"/>
                <a:ea typeface="Tahoma" pitchFamily="34" charset="0"/>
                <a:cs typeface="Tahoma" pitchFamily="34" charset="0"/>
              </a:rPr>
              <a:t>el seudocódigo se pueden diferenciar dos tipos de elementos que permiten afinar el algoritmo para que la ejecución del mismo sea la más eficaz de acuerdo con el problema que se desea resolver: </a:t>
            </a:r>
          </a:p>
          <a:p>
            <a:pPr marL="0" indent="0">
              <a:lnSpc>
                <a:spcPct val="150000"/>
              </a:lnSpc>
              <a:spcBef>
                <a:spcPts val="0"/>
              </a:spcBef>
              <a:spcAft>
                <a:spcPts val="1200"/>
              </a:spcAft>
              <a:buNone/>
            </a:pPr>
            <a:endParaRPr lang="es-MX" sz="1600" dirty="0">
              <a:latin typeface="Tahoma" pitchFamily="34" charset="0"/>
              <a:ea typeface="Tahoma" pitchFamily="34" charset="0"/>
              <a:cs typeface="Tahoma" pitchFamily="34" charset="0"/>
            </a:endParaRPr>
          </a:p>
        </p:txBody>
      </p:sp>
      <p:sp>
        <p:nvSpPr>
          <p:cNvPr id="5" name="4 CuadroTexto"/>
          <p:cNvSpPr txBox="1"/>
          <p:nvPr/>
        </p:nvSpPr>
        <p:spPr>
          <a:xfrm>
            <a:off x="6660232" y="6597352"/>
            <a:ext cx="1848583" cy="246221"/>
          </a:xfrm>
          <a:prstGeom prst="rect">
            <a:avLst/>
          </a:prstGeom>
          <a:noFill/>
        </p:spPr>
        <p:txBody>
          <a:bodyPr wrap="none" rtlCol="0">
            <a:spAutoFit/>
          </a:bodyPr>
          <a:lstStyle/>
          <a:p>
            <a:r>
              <a:rPr lang="es-MX" sz="1000" dirty="0" smtClean="0"/>
              <a:t>FACULTAD DE INGENIERÍA</a:t>
            </a:r>
            <a:endParaRPr lang="es-MX" sz="1000" dirty="0"/>
          </a:p>
        </p:txBody>
      </p:sp>
      <p:graphicFrame>
        <p:nvGraphicFramePr>
          <p:cNvPr id="7" name="Diagrama 6"/>
          <p:cNvGraphicFramePr/>
          <p:nvPr>
            <p:extLst>
              <p:ext uri="{D42A27DB-BD31-4B8C-83A1-F6EECF244321}">
                <p14:modId xmlns:p14="http://schemas.microsoft.com/office/powerpoint/2010/main" val="526233024"/>
              </p:ext>
            </p:extLst>
          </p:nvPr>
        </p:nvGraphicFramePr>
        <p:xfrm>
          <a:off x="467544" y="3501008"/>
          <a:ext cx="8329303" cy="273630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8" name="7 CuadroTexto"/>
          <p:cNvSpPr txBox="1"/>
          <p:nvPr/>
        </p:nvSpPr>
        <p:spPr>
          <a:xfrm>
            <a:off x="683568" y="6597352"/>
            <a:ext cx="3852337" cy="246221"/>
          </a:xfrm>
          <a:prstGeom prst="rect">
            <a:avLst/>
          </a:prstGeom>
          <a:noFill/>
        </p:spPr>
        <p:txBody>
          <a:bodyPr wrap="none" rtlCol="0">
            <a:spAutoFit/>
          </a:bodyPr>
          <a:lstStyle/>
          <a:p>
            <a:r>
              <a:rPr lang="es-MX" sz="1000" dirty="0" smtClean="0"/>
              <a:t>MAESTRÍA EN INGENIERÍA DE LA CADENA DE SUMINISTRO</a:t>
            </a:r>
            <a:endParaRPr lang="es-MX" sz="1000" dirty="0"/>
          </a:p>
        </p:txBody>
      </p:sp>
    </p:spTree>
    <p:extLst>
      <p:ext uri="{BB962C8B-B14F-4D97-AF65-F5344CB8AC3E}">
        <p14:creationId xmlns:p14="http://schemas.microsoft.com/office/powerpoint/2010/main" val="4263661186"/>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contenido 2"/>
          <p:cNvSpPr>
            <a:spLocks noGrp="1"/>
          </p:cNvSpPr>
          <p:nvPr>
            <p:ph idx="1"/>
          </p:nvPr>
        </p:nvSpPr>
        <p:spPr>
          <a:xfrm>
            <a:off x="683568" y="692696"/>
            <a:ext cx="7992888" cy="5501319"/>
          </a:xfrm>
        </p:spPr>
        <p:txBody>
          <a:bodyPr>
            <a:noAutofit/>
          </a:bodyPr>
          <a:lstStyle/>
          <a:p>
            <a:pPr marL="0" indent="0" algn="ctr">
              <a:lnSpc>
                <a:spcPct val="140000"/>
              </a:lnSpc>
              <a:buNone/>
            </a:pPr>
            <a:r>
              <a:rPr lang="es-MX" sz="1800" b="1" dirty="0" smtClean="0">
                <a:latin typeface="Tahoma" pitchFamily="34" charset="0"/>
                <a:ea typeface="Tahoma" pitchFamily="34" charset="0"/>
                <a:cs typeface="Tahoma" pitchFamily="34" charset="0"/>
              </a:rPr>
              <a:t>RECOCIDO SIMULADO</a:t>
            </a:r>
          </a:p>
          <a:p>
            <a:pPr marL="0" indent="0">
              <a:lnSpc>
                <a:spcPct val="150000"/>
              </a:lnSpc>
              <a:spcBef>
                <a:spcPts val="0"/>
              </a:spcBef>
              <a:spcAft>
                <a:spcPts val="600"/>
              </a:spcAft>
              <a:buNone/>
            </a:pPr>
            <a:endParaRPr lang="es-MX" sz="1000" dirty="0" smtClean="0">
              <a:latin typeface="Tahoma" pitchFamily="34" charset="0"/>
              <a:ea typeface="Tahoma" pitchFamily="34" charset="0"/>
              <a:cs typeface="Tahoma" pitchFamily="34" charset="0"/>
            </a:endParaRPr>
          </a:p>
          <a:p>
            <a:pPr marL="0" indent="0">
              <a:lnSpc>
                <a:spcPct val="150000"/>
              </a:lnSpc>
              <a:spcBef>
                <a:spcPts val="0"/>
              </a:spcBef>
              <a:spcAft>
                <a:spcPts val="1200"/>
              </a:spcAft>
              <a:buNone/>
            </a:pPr>
            <a:r>
              <a:rPr lang="es-MX" sz="1600" b="1" dirty="0" smtClean="0">
                <a:latin typeface="Tahoma" pitchFamily="34" charset="0"/>
                <a:ea typeface="Tahoma" pitchFamily="34" charset="0"/>
                <a:cs typeface="Tahoma" pitchFamily="34" charset="0"/>
              </a:rPr>
              <a:t>Estructura del algoritmo - Temperatura </a:t>
            </a:r>
            <a:r>
              <a:rPr lang="es-MX" sz="1600" b="1" dirty="0">
                <a:latin typeface="Tahoma" pitchFamily="34" charset="0"/>
                <a:ea typeface="Tahoma" pitchFamily="34" charset="0"/>
                <a:cs typeface="Tahoma" pitchFamily="34" charset="0"/>
              </a:rPr>
              <a:t>inicial </a:t>
            </a:r>
          </a:p>
          <a:p>
            <a:pPr marL="0" indent="0">
              <a:lnSpc>
                <a:spcPct val="150000"/>
              </a:lnSpc>
              <a:spcBef>
                <a:spcPts val="0"/>
              </a:spcBef>
              <a:spcAft>
                <a:spcPts val="1200"/>
              </a:spcAft>
              <a:buNone/>
            </a:pPr>
            <a:r>
              <a:rPr lang="es-MX" sz="1600" dirty="0">
                <a:latin typeface="Tahoma" pitchFamily="34" charset="0"/>
                <a:ea typeface="Tahoma" pitchFamily="34" charset="0"/>
                <a:cs typeface="Tahoma" pitchFamily="34" charset="0"/>
              </a:rPr>
              <a:t>Define el momento en el que se inicia el proceso de enfriamiento. Debe ser suficientemente alta para permitir el libre cambio de soluciones vecinas y, sobre todo, que la solución final sea independiente de la solución inicial. </a:t>
            </a:r>
          </a:p>
          <a:p>
            <a:pPr marL="0" indent="0">
              <a:lnSpc>
                <a:spcPct val="150000"/>
              </a:lnSpc>
              <a:spcBef>
                <a:spcPts val="0"/>
              </a:spcBef>
              <a:spcAft>
                <a:spcPts val="1200"/>
              </a:spcAft>
              <a:buNone/>
            </a:pPr>
            <a:r>
              <a:rPr lang="es-MX" sz="1600" dirty="0">
                <a:latin typeface="Tahoma" pitchFamily="34" charset="0"/>
                <a:ea typeface="Tahoma" pitchFamily="34" charset="0"/>
                <a:cs typeface="Tahoma" pitchFamily="34" charset="0"/>
              </a:rPr>
              <a:t>Inicialmente todos los vecinos se aceptan con una probabilidad cercana a 1.  </a:t>
            </a:r>
          </a:p>
          <a:p>
            <a:pPr marL="0" indent="0">
              <a:lnSpc>
                <a:spcPct val="150000"/>
              </a:lnSpc>
              <a:spcBef>
                <a:spcPts val="0"/>
              </a:spcBef>
              <a:spcAft>
                <a:spcPts val="1200"/>
              </a:spcAft>
              <a:buNone/>
            </a:pPr>
            <a:r>
              <a:rPr lang="es-MX" sz="1600" dirty="0">
                <a:latin typeface="Tahoma" pitchFamily="34" charset="0"/>
                <a:ea typeface="Tahoma" pitchFamily="34" charset="0"/>
                <a:cs typeface="Tahoma" pitchFamily="34" charset="0"/>
              </a:rPr>
              <a:t>Si se elige una temperatura inicial demasiado alta se perderá tiempo realizando muchos movimientos que se aceptan siempre, lo que no resulta de mucho interés pues no se está persiguiendo ningún valor concreto. </a:t>
            </a:r>
          </a:p>
          <a:p>
            <a:pPr marL="0" indent="0">
              <a:lnSpc>
                <a:spcPct val="150000"/>
              </a:lnSpc>
              <a:spcBef>
                <a:spcPts val="0"/>
              </a:spcBef>
              <a:spcAft>
                <a:spcPts val="1200"/>
              </a:spcAft>
              <a:buNone/>
            </a:pPr>
            <a:r>
              <a:rPr lang="es-MX" sz="1600" dirty="0">
                <a:latin typeface="Tahoma" pitchFamily="34" charset="0"/>
                <a:ea typeface="Tahoma" pitchFamily="34" charset="0"/>
                <a:cs typeface="Tahoma" pitchFamily="34" charset="0"/>
              </a:rPr>
              <a:t>Si se elige una temperatura inicial demasiado baja el proceso se mueve poco desde la solución inicial por lo que se puede quedar atrapado desde un inicio en una región desde la que sólo se pueda llegar a un óptimo local, por lo que se perderá la posibilidad de explorar otras regiones donde </a:t>
            </a:r>
            <a:r>
              <a:rPr lang="es-MX" sz="1600" dirty="0" smtClean="0">
                <a:latin typeface="Tahoma" pitchFamily="34" charset="0"/>
                <a:ea typeface="Tahoma" pitchFamily="34" charset="0"/>
                <a:cs typeface="Tahoma" pitchFamily="34" charset="0"/>
              </a:rPr>
              <a:t>haya un óptimo global.</a:t>
            </a:r>
          </a:p>
        </p:txBody>
      </p:sp>
      <p:sp>
        <p:nvSpPr>
          <p:cNvPr id="5" name="4 CuadroTexto"/>
          <p:cNvSpPr txBox="1"/>
          <p:nvPr/>
        </p:nvSpPr>
        <p:spPr>
          <a:xfrm>
            <a:off x="6660232" y="6597352"/>
            <a:ext cx="1848583" cy="246221"/>
          </a:xfrm>
          <a:prstGeom prst="rect">
            <a:avLst/>
          </a:prstGeom>
          <a:noFill/>
        </p:spPr>
        <p:txBody>
          <a:bodyPr wrap="none" rtlCol="0">
            <a:spAutoFit/>
          </a:bodyPr>
          <a:lstStyle/>
          <a:p>
            <a:r>
              <a:rPr lang="es-MX" sz="1000" dirty="0" smtClean="0"/>
              <a:t>FACULTAD DE INGENIERÍA</a:t>
            </a:r>
            <a:endParaRPr lang="es-MX" sz="1000" dirty="0"/>
          </a:p>
        </p:txBody>
      </p:sp>
      <p:sp>
        <p:nvSpPr>
          <p:cNvPr id="6" name="5 CuadroTexto"/>
          <p:cNvSpPr txBox="1"/>
          <p:nvPr/>
        </p:nvSpPr>
        <p:spPr>
          <a:xfrm>
            <a:off x="683568" y="6597352"/>
            <a:ext cx="3852337" cy="246221"/>
          </a:xfrm>
          <a:prstGeom prst="rect">
            <a:avLst/>
          </a:prstGeom>
          <a:noFill/>
        </p:spPr>
        <p:txBody>
          <a:bodyPr wrap="none" rtlCol="0">
            <a:spAutoFit/>
          </a:bodyPr>
          <a:lstStyle/>
          <a:p>
            <a:r>
              <a:rPr lang="es-MX" sz="1000" dirty="0" smtClean="0"/>
              <a:t>MAESTRÍA EN INGENIERÍA DE LA CADENA DE SUMINISTRO</a:t>
            </a:r>
            <a:endParaRPr lang="es-MX" sz="1000" dirty="0"/>
          </a:p>
        </p:txBody>
      </p:sp>
    </p:spTree>
    <p:extLst>
      <p:ext uri="{BB962C8B-B14F-4D97-AF65-F5344CB8AC3E}">
        <p14:creationId xmlns:p14="http://schemas.microsoft.com/office/powerpoint/2010/main" val="2329724317"/>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contenido 2"/>
          <p:cNvSpPr>
            <a:spLocks noGrp="1"/>
          </p:cNvSpPr>
          <p:nvPr>
            <p:ph idx="1"/>
          </p:nvPr>
        </p:nvSpPr>
        <p:spPr>
          <a:xfrm>
            <a:off x="683568" y="692696"/>
            <a:ext cx="7992888" cy="5501319"/>
          </a:xfrm>
        </p:spPr>
        <p:txBody>
          <a:bodyPr>
            <a:noAutofit/>
          </a:bodyPr>
          <a:lstStyle/>
          <a:p>
            <a:pPr marL="0" indent="0" algn="ctr">
              <a:lnSpc>
                <a:spcPct val="140000"/>
              </a:lnSpc>
              <a:buNone/>
            </a:pPr>
            <a:r>
              <a:rPr lang="es-MX" sz="1800" b="1" dirty="0" smtClean="0">
                <a:latin typeface="Tahoma" pitchFamily="34" charset="0"/>
                <a:ea typeface="Tahoma" pitchFamily="34" charset="0"/>
                <a:cs typeface="Tahoma" pitchFamily="34" charset="0"/>
              </a:rPr>
              <a:t>RECOCIDO SIMULADO</a:t>
            </a:r>
          </a:p>
          <a:p>
            <a:pPr marL="0" indent="0">
              <a:lnSpc>
                <a:spcPct val="150000"/>
              </a:lnSpc>
              <a:spcBef>
                <a:spcPts val="0"/>
              </a:spcBef>
              <a:spcAft>
                <a:spcPts val="600"/>
              </a:spcAft>
              <a:buNone/>
            </a:pPr>
            <a:endParaRPr lang="es-MX" sz="1000" dirty="0" smtClean="0">
              <a:latin typeface="Tahoma" pitchFamily="34" charset="0"/>
              <a:ea typeface="Tahoma" pitchFamily="34" charset="0"/>
              <a:cs typeface="Tahoma" pitchFamily="34" charset="0"/>
            </a:endParaRPr>
          </a:p>
          <a:p>
            <a:pPr marL="0" indent="0">
              <a:lnSpc>
                <a:spcPct val="150000"/>
              </a:lnSpc>
              <a:spcBef>
                <a:spcPts val="0"/>
              </a:spcBef>
              <a:spcAft>
                <a:spcPts val="1200"/>
              </a:spcAft>
              <a:buNone/>
            </a:pPr>
            <a:r>
              <a:rPr lang="es-MX" sz="1600" b="1" dirty="0" smtClean="0">
                <a:latin typeface="Tahoma" pitchFamily="34" charset="0"/>
                <a:ea typeface="Tahoma" pitchFamily="34" charset="0"/>
                <a:cs typeface="Tahoma" pitchFamily="34" charset="0"/>
              </a:rPr>
              <a:t>Estructura del algoritmo – Proceso de enfriamiento </a:t>
            </a:r>
            <a:endParaRPr lang="es-MX" sz="1600" b="1" dirty="0">
              <a:latin typeface="Tahoma" pitchFamily="34" charset="0"/>
              <a:ea typeface="Tahoma" pitchFamily="34" charset="0"/>
              <a:cs typeface="Tahoma" pitchFamily="34" charset="0"/>
            </a:endParaRPr>
          </a:p>
          <a:p>
            <a:pPr marL="0" indent="0">
              <a:lnSpc>
                <a:spcPct val="150000"/>
              </a:lnSpc>
              <a:spcBef>
                <a:spcPts val="0"/>
              </a:spcBef>
              <a:spcAft>
                <a:spcPts val="1200"/>
              </a:spcAft>
              <a:buNone/>
            </a:pPr>
            <a:r>
              <a:rPr lang="es-MX" sz="1600" dirty="0">
                <a:latin typeface="Tahoma" pitchFamily="34" charset="0"/>
                <a:ea typeface="Tahoma" pitchFamily="34" charset="0"/>
                <a:cs typeface="Tahoma" pitchFamily="34" charset="0"/>
              </a:rPr>
              <a:t>Es el mecanismo por el que la temperatura va tendiendo a 0. Es decir, la probabilidad de aceptación de soluciones peores tiende a 0. El proceso de enfriamiento, por tanto, determina cómo se modifica la temperatura durante la ejecución del algoritmo. </a:t>
            </a:r>
          </a:p>
          <a:p>
            <a:pPr marL="0" indent="0">
              <a:lnSpc>
                <a:spcPct val="150000"/>
              </a:lnSpc>
              <a:spcBef>
                <a:spcPts val="0"/>
              </a:spcBef>
              <a:spcAft>
                <a:spcPts val="1200"/>
              </a:spcAft>
              <a:buNone/>
            </a:pPr>
            <a:r>
              <a:rPr lang="es-MX" sz="1600" dirty="0">
                <a:latin typeface="Tahoma" pitchFamily="34" charset="0"/>
                <a:ea typeface="Tahoma" pitchFamily="34" charset="0"/>
                <a:cs typeface="Tahoma" pitchFamily="34" charset="0"/>
              </a:rPr>
              <a:t>Hay dos modelos básicos que se pueden utilizar para el proceso de enfriamiento. </a:t>
            </a:r>
            <a:endParaRPr lang="es-MX" sz="1600" dirty="0" smtClean="0">
              <a:latin typeface="Tahoma" pitchFamily="34" charset="0"/>
              <a:ea typeface="Tahoma" pitchFamily="34" charset="0"/>
              <a:cs typeface="Tahoma" pitchFamily="34" charset="0"/>
            </a:endParaRPr>
          </a:p>
          <a:p>
            <a:pPr marL="0" indent="0">
              <a:lnSpc>
                <a:spcPct val="150000"/>
              </a:lnSpc>
              <a:spcBef>
                <a:spcPts val="0"/>
              </a:spcBef>
              <a:spcAft>
                <a:spcPts val="1200"/>
              </a:spcAft>
              <a:buNone/>
            </a:pPr>
            <a:r>
              <a:rPr lang="es-MX" sz="1600" dirty="0" smtClean="0">
                <a:latin typeface="Tahoma" pitchFamily="34" charset="0"/>
                <a:ea typeface="Tahoma" pitchFamily="34" charset="0"/>
                <a:cs typeface="Tahoma" pitchFamily="34" charset="0"/>
              </a:rPr>
              <a:t>En </a:t>
            </a:r>
            <a:r>
              <a:rPr lang="es-MX" sz="1600" dirty="0">
                <a:latin typeface="Tahoma" pitchFamily="34" charset="0"/>
                <a:ea typeface="Tahoma" pitchFamily="34" charset="0"/>
                <a:cs typeface="Tahoma" pitchFamily="34" charset="0"/>
              </a:rPr>
              <a:t>el primero podríamos ir enfriando muy lentamente con cada iteración de la cadena de Markov de manera que en un número de pasos extremadamente alto la temperatura tienda a 0, ó utilizar un proceso de enfriamiento más rápido, pero antes de aplicar un cambio en la temperatura hay que dejar que el sistema llegue a un estado estacionario, es decir, un estado en el que se estabilice la solución.</a:t>
            </a:r>
            <a:endParaRPr lang="es-MX" sz="1600" dirty="0" smtClean="0">
              <a:latin typeface="Tahoma" pitchFamily="34" charset="0"/>
              <a:ea typeface="Tahoma" pitchFamily="34" charset="0"/>
              <a:cs typeface="Tahoma" pitchFamily="34" charset="0"/>
            </a:endParaRPr>
          </a:p>
        </p:txBody>
      </p:sp>
      <p:sp>
        <p:nvSpPr>
          <p:cNvPr id="5" name="4 CuadroTexto"/>
          <p:cNvSpPr txBox="1"/>
          <p:nvPr/>
        </p:nvSpPr>
        <p:spPr>
          <a:xfrm>
            <a:off x="6660232" y="6597352"/>
            <a:ext cx="1848583" cy="246221"/>
          </a:xfrm>
          <a:prstGeom prst="rect">
            <a:avLst/>
          </a:prstGeom>
          <a:noFill/>
        </p:spPr>
        <p:txBody>
          <a:bodyPr wrap="none" rtlCol="0">
            <a:spAutoFit/>
          </a:bodyPr>
          <a:lstStyle/>
          <a:p>
            <a:r>
              <a:rPr lang="es-MX" sz="1000" dirty="0" smtClean="0"/>
              <a:t>FACULTAD DE INGENIERÍA</a:t>
            </a:r>
            <a:endParaRPr lang="es-MX" sz="1000" dirty="0"/>
          </a:p>
        </p:txBody>
      </p:sp>
      <p:sp>
        <p:nvSpPr>
          <p:cNvPr id="6" name="5 CuadroTexto"/>
          <p:cNvSpPr txBox="1"/>
          <p:nvPr/>
        </p:nvSpPr>
        <p:spPr>
          <a:xfrm>
            <a:off x="683568" y="6597352"/>
            <a:ext cx="3852337" cy="246221"/>
          </a:xfrm>
          <a:prstGeom prst="rect">
            <a:avLst/>
          </a:prstGeom>
          <a:noFill/>
        </p:spPr>
        <p:txBody>
          <a:bodyPr wrap="none" rtlCol="0">
            <a:spAutoFit/>
          </a:bodyPr>
          <a:lstStyle/>
          <a:p>
            <a:r>
              <a:rPr lang="es-MX" sz="1000" dirty="0" smtClean="0"/>
              <a:t>MAESTRÍA EN INGENIERÍA DE LA CADENA DE SUMINISTRO</a:t>
            </a:r>
            <a:endParaRPr lang="es-MX" sz="1000" dirty="0"/>
          </a:p>
        </p:txBody>
      </p:sp>
    </p:spTree>
    <p:extLst>
      <p:ext uri="{BB962C8B-B14F-4D97-AF65-F5344CB8AC3E}">
        <p14:creationId xmlns:p14="http://schemas.microsoft.com/office/powerpoint/2010/main" val="2361203739"/>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contenido 2"/>
          <p:cNvSpPr>
            <a:spLocks noGrp="1"/>
          </p:cNvSpPr>
          <p:nvPr>
            <p:ph idx="1"/>
          </p:nvPr>
        </p:nvSpPr>
        <p:spPr>
          <a:xfrm>
            <a:off x="683568" y="692696"/>
            <a:ext cx="7992888" cy="5501319"/>
          </a:xfrm>
        </p:spPr>
        <p:txBody>
          <a:bodyPr>
            <a:noAutofit/>
          </a:bodyPr>
          <a:lstStyle/>
          <a:p>
            <a:pPr marL="0" indent="0" algn="ctr">
              <a:lnSpc>
                <a:spcPct val="140000"/>
              </a:lnSpc>
              <a:buNone/>
            </a:pPr>
            <a:r>
              <a:rPr lang="es-MX" sz="1800" b="1" dirty="0" smtClean="0">
                <a:latin typeface="Tahoma" pitchFamily="34" charset="0"/>
                <a:ea typeface="Tahoma" pitchFamily="34" charset="0"/>
                <a:cs typeface="Tahoma" pitchFamily="34" charset="0"/>
              </a:rPr>
              <a:t>RECOCIDO SIMULADO</a:t>
            </a:r>
          </a:p>
          <a:p>
            <a:pPr marL="0" indent="0">
              <a:lnSpc>
                <a:spcPct val="150000"/>
              </a:lnSpc>
              <a:spcBef>
                <a:spcPts val="0"/>
              </a:spcBef>
              <a:spcAft>
                <a:spcPts val="600"/>
              </a:spcAft>
              <a:buNone/>
            </a:pPr>
            <a:endParaRPr lang="es-MX" sz="1000" dirty="0" smtClean="0">
              <a:latin typeface="Tahoma" pitchFamily="34" charset="0"/>
              <a:ea typeface="Tahoma" pitchFamily="34" charset="0"/>
              <a:cs typeface="Tahoma" pitchFamily="34" charset="0"/>
            </a:endParaRPr>
          </a:p>
          <a:p>
            <a:pPr marL="0" indent="0">
              <a:lnSpc>
                <a:spcPct val="150000"/>
              </a:lnSpc>
              <a:spcBef>
                <a:spcPts val="0"/>
              </a:spcBef>
              <a:spcAft>
                <a:spcPts val="1200"/>
              </a:spcAft>
              <a:buNone/>
            </a:pPr>
            <a:r>
              <a:rPr lang="es-MX" sz="1600" b="1" dirty="0" smtClean="0">
                <a:latin typeface="Tahoma" pitchFamily="34" charset="0"/>
                <a:ea typeface="Tahoma" pitchFamily="34" charset="0"/>
                <a:cs typeface="Tahoma" pitchFamily="34" charset="0"/>
              </a:rPr>
              <a:t>Estructura del algoritmo – Número de repeticiones </a:t>
            </a:r>
            <a:endParaRPr lang="es-MX" sz="1600" b="1" dirty="0">
              <a:latin typeface="Tahoma" pitchFamily="34" charset="0"/>
              <a:ea typeface="Tahoma" pitchFamily="34" charset="0"/>
              <a:cs typeface="Tahoma" pitchFamily="34" charset="0"/>
            </a:endParaRPr>
          </a:p>
          <a:p>
            <a:pPr marL="0" indent="0">
              <a:lnSpc>
                <a:spcPct val="150000"/>
              </a:lnSpc>
              <a:spcBef>
                <a:spcPts val="0"/>
              </a:spcBef>
              <a:spcAft>
                <a:spcPts val="1200"/>
              </a:spcAft>
              <a:buNone/>
            </a:pPr>
            <a:r>
              <a:rPr lang="es-MX" sz="1600" dirty="0">
                <a:latin typeface="Tahoma" pitchFamily="34" charset="0"/>
                <a:ea typeface="Tahoma" pitchFamily="34" charset="0"/>
                <a:cs typeface="Tahoma" pitchFamily="34" charset="0"/>
              </a:rPr>
              <a:t>Nos va a dar el número de vecinos que se visitan antes de reducir la temperatura del sistema. El proceso debe ser dinámico, de forma que se aumente el número de repeticiones según se reduce la temperatura. De esta forma se conseguirá explotar la vecindad hacia el final del proceso. </a:t>
            </a:r>
          </a:p>
          <a:p>
            <a:pPr marL="0" indent="0">
              <a:lnSpc>
                <a:spcPct val="150000"/>
              </a:lnSpc>
              <a:spcBef>
                <a:spcPts val="0"/>
              </a:spcBef>
              <a:spcAft>
                <a:spcPts val="1200"/>
              </a:spcAft>
              <a:buNone/>
            </a:pPr>
            <a:r>
              <a:rPr lang="es-MX" sz="1600" dirty="0">
                <a:latin typeface="Tahoma" pitchFamily="34" charset="0"/>
                <a:ea typeface="Tahoma" pitchFamily="34" charset="0"/>
                <a:cs typeface="Tahoma" pitchFamily="34" charset="0"/>
              </a:rPr>
              <a:t>Un mecanismo habitual para conseguirlo es repetir el bucle hasta que se cumpla una de las siguientes condiciones: </a:t>
            </a:r>
          </a:p>
          <a:p>
            <a:pPr>
              <a:lnSpc>
                <a:spcPct val="150000"/>
              </a:lnSpc>
              <a:spcBef>
                <a:spcPts val="0"/>
              </a:spcBef>
              <a:spcAft>
                <a:spcPts val="1200"/>
              </a:spcAft>
              <a:buFont typeface="Wingdings" pitchFamily="2" charset="2"/>
              <a:buChar char="v"/>
            </a:pPr>
            <a:r>
              <a:rPr lang="es-MX" sz="1600" dirty="0">
                <a:latin typeface="Tahoma" pitchFamily="34" charset="0"/>
                <a:ea typeface="Tahoma" pitchFamily="34" charset="0"/>
                <a:cs typeface="Tahoma" pitchFamily="34" charset="0"/>
              </a:rPr>
              <a:t>Se aceptan un cierto número de soluciones. Durante las primeras fases del proceso se aceptarán muchas soluciones mientras que en las últimas fases se aceptarán muy pocas. De esta forma según se desarrolla el algoritmo cada vez se analizan más vecinos. </a:t>
            </a:r>
          </a:p>
        </p:txBody>
      </p:sp>
      <p:sp>
        <p:nvSpPr>
          <p:cNvPr id="5" name="4 CuadroTexto"/>
          <p:cNvSpPr txBox="1"/>
          <p:nvPr/>
        </p:nvSpPr>
        <p:spPr>
          <a:xfrm>
            <a:off x="6660232" y="6597352"/>
            <a:ext cx="1848583" cy="246221"/>
          </a:xfrm>
          <a:prstGeom prst="rect">
            <a:avLst/>
          </a:prstGeom>
          <a:noFill/>
        </p:spPr>
        <p:txBody>
          <a:bodyPr wrap="none" rtlCol="0">
            <a:spAutoFit/>
          </a:bodyPr>
          <a:lstStyle/>
          <a:p>
            <a:r>
              <a:rPr lang="es-MX" sz="1000" dirty="0" smtClean="0"/>
              <a:t>FACULTAD DE INGENIERÍA</a:t>
            </a:r>
            <a:endParaRPr lang="es-MX" sz="1000" dirty="0"/>
          </a:p>
        </p:txBody>
      </p:sp>
      <p:sp>
        <p:nvSpPr>
          <p:cNvPr id="6" name="5 CuadroTexto"/>
          <p:cNvSpPr txBox="1"/>
          <p:nvPr/>
        </p:nvSpPr>
        <p:spPr>
          <a:xfrm>
            <a:off x="683568" y="6597352"/>
            <a:ext cx="3852337" cy="246221"/>
          </a:xfrm>
          <a:prstGeom prst="rect">
            <a:avLst/>
          </a:prstGeom>
          <a:noFill/>
        </p:spPr>
        <p:txBody>
          <a:bodyPr wrap="none" rtlCol="0">
            <a:spAutoFit/>
          </a:bodyPr>
          <a:lstStyle/>
          <a:p>
            <a:r>
              <a:rPr lang="es-MX" sz="1000" dirty="0" smtClean="0"/>
              <a:t>MAESTRÍA EN INGENIERÍA DE LA CADENA DE SUMINISTRO</a:t>
            </a:r>
            <a:endParaRPr lang="es-MX" sz="1000" dirty="0"/>
          </a:p>
        </p:txBody>
      </p:sp>
    </p:spTree>
    <p:extLst>
      <p:ext uri="{BB962C8B-B14F-4D97-AF65-F5344CB8AC3E}">
        <p14:creationId xmlns:p14="http://schemas.microsoft.com/office/powerpoint/2010/main" val="4012474114"/>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contenido 2"/>
          <p:cNvSpPr>
            <a:spLocks noGrp="1"/>
          </p:cNvSpPr>
          <p:nvPr>
            <p:ph idx="1"/>
          </p:nvPr>
        </p:nvSpPr>
        <p:spPr>
          <a:xfrm>
            <a:off x="683568" y="692696"/>
            <a:ext cx="7992888" cy="5501319"/>
          </a:xfrm>
        </p:spPr>
        <p:txBody>
          <a:bodyPr>
            <a:noAutofit/>
          </a:bodyPr>
          <a:lstStyle/>
          <a:p>
            <a:pPr marL="0" indent="0" algn="ctr">
              <a:lnSpc>
                <a:spcPct val="140000"/>
              </a:lnSpc>
              <a:buNone/>
            </a:pPr>
            <a:r>
              <a:rPr lang="es-MX" sz="1800" b="1" dirty="0" smtClean="0">
                <a:latin typeface="Tahoma" pitchFamily="34" charset="0"/>
                <a:ea typeface="Tahoma" pitchFamily="34" charset="0"/>
                <a:cs typeface="Tahoma" pitchFamily="34" charset="0"/>
              </a:rPr>
              <a:t>RECOCIDO SIMULADO</a:t>
            </a:r>
          </a:p>
          <a:p>
            <a:pPr marL="0" indent="0">
              <a:lnSpc>
                <a:spcPct val="150000"/>
              </a:lnSpc>
              <a:spcBef>
                <a:spcPts val="0"/>
              </a:spcBef>
              <a:spcAft>
                <a:spcPts val="600"/>
              </a:spcAft>
              <a:buNone/>
            </a:pPr>
            <a:endParaRPr lang="es-MX" sz="1000" dirty="0" smtClean="0">
              <a:latin typeface="Tahoma" pitchFamily="34" charset="0"/>
              <a:ea typeface="Tahoma" pitchFamily="34" charset="0"/>
              <a:cs typeface="Tahoma" pitchFamily="34" charset="0"/>
            </a:endParaRPr>
          </a:p>
          <a:p>
            <a:pPr marL="0" indent="0">
              <a:lnSpc>
                <a:spcPct val="150000"/>
              </a:lnSpc>
              <a:spcBef>
                <a:spcPts val="0"/>
              </a:spcBef>
              <a:spcAft>
                <a:spcPts val="1200"/>
              </a:spcAft>
              <a:buNone/>
            </a:pPr>
            <a:r>
              <a:rPr lang="es-MX" sz="1600" b="1" dirty="0" smtClean="0">
                <a:latin typeface="Tahoma" pitchFamily="34" charset="0"/>
                <a:ea typeface="Tahoma" pitchFamily="34" charset="0"/>
                <a:cs typeface="Tahoma" pitchFamily="34" charset="0"/>
              </a:rPr>
              <a:t>Estructura del algoritmo – Número de repeticiones </a:t>
            </a:r>
            <a:endParaRPr lang="es-MX" sz="1600" b="1" dirty="0">
              <a:latin typeface="Tahoma" pitchFamily="34" charset="0"/>
              <a:ea typeface="Tahoma" pitchFamily="34" charset="0"/>
              <a:cs typeface="Tahoma" pitchFamily="34" charset="0"/>
            </a:endParaRPr>
          </a:p>
          <a:p>
            <a:pPr>
              <a:lnSpc>
                <a:spcPct val="150000"/>
              </a:lnSpc>
              <a:spcBef>
                <a:spcPts val="0"/>
              </a:spcBef>
              <a:spcAft>
                <a:spcPts val="1200"/>
              </a:spcAft>
              <a:buFont typeface="Wingdings" pitchFamily="2" charset="2"/>
              <a:buChar char="v"/>
            </a:pPr>
            <a:r>
              <a:rPr lang="es-MX" sz="1600" dirty="0" smtClean="0">
                <a:latin typeface="Tahoma" pitchFamily="34" charset="0"/>
                <a:ea typeface="Tahoma" pitchFamily="34" charset="0"/>
                <a:cs typeface="Tahoma" pitchFamily="34" charset="0"/>
              </a:rPr>
              <a:t>Se </a:t>
            </a:r>
            <a:r>
              <a:rPr lang="es-MX" sz="1600" dirty="0">
                <a:latin typeface="Tahoma" pitchFamily="34" charset="0"/>
                <a:ea typeface="Tahoma" pitchFamily="34" charset="0"/>
                <a:cs typeface="Tahoma" pitchFamily="34" charset="0"/>
              </a:rPr>
              <a:t>han visitado un cierto número de vecinos. De esta forma el bucle interno termina en algún momento, si se da el caso que se aceptan muy pocos vecinos, o ninguno, de acuerdo con la condición anterior. </a:t>
            </a:r>
            <a:endParaRPr lang="es-MX" sz="1600" dirty="0" smtClean="0">
              <a:latin typeface="Tahoma" pitchFamily="34" charset="0"/>
              <a:ea typeface="Tahoma" pitchFamily="34" charset="0"/>
              <a:cs typeface="Tahoma" pitchFamily="34" charset="0"/>
            </a:endParaRPr>
          </a:p>
        </p:txBody>
      </p:sp>
      <p:sp>
        <p:nvSpPr>
          <p:cNvPr id="5" name="4 CuadroTexto"/>
          <p:cNvSpPr txBox="1"/>
          <p:nvPr/>
        </p:nvSpPr>
        <p:spPr>
          <a:xfrm>
            <a:off x="6660232" y="6597352"/>
            <a:ext cx="1848583" cy="246221"/>
          </a:xfrm>
          <a:prstGeom prst="rect">
            <a:avLst/>
          </a:prstGeom>
          <a:noFill/>
        </p:spPr>
        <p:txBody>
          <a:bodyPr wrap="none" rtlCol="0">
            <a:spAutoFit/>
          </a:bodyPr>
          <a:lstStyle/>
          <a:p>
            <a:r>
              <a:rPr lang="es-MX" sz="1000" dirty="0" smtClean="0"/>
              <a:t>FACULTAD DE INGENIERÍA</a:t>
            </a:r>
            <a:endParaRPr lang="es-MX" sz="1000" dirty="0"/>
          </a:p>
        </p:txBody>
      </p:sp>
      <p:sp>
        <p:nvSpPr>
          <p:cNvPr id="6" name="5 CuadroTexto"/>
          <p:cNvSpPr txBox="1"/>
          <p:nvPr/>
        </p:nvSpPr>
        <p:spPr>
          <a:xfrm>
            <a:off x="683568" y="6597352"/>
            <a:ext cx="3852337" cy="246221"/>
          </a:xfrm>
          <a:prstGeom prst="rect">
            <a:avLst/>
          </a:prstGeom>
          <a:noFill/>
        </p:spPr>
        <p:txBody>
          <a:bodyPr wrap="none" rtlCol="0">
            <a:spAutoFit/>
          </a:bodyPr>
          <a:lstStyle/>
          <a:p>
            <a:r>
              <a:rPr lang="es-MX" sz="1000" dirty="0" smtClean="0"/>
              <a:t>MAESTRÍA EN INGENIERÍA DE LA CADENA DE SUMINISTRO</a:t>
            </a:r>
            <a:endParaRPr lang="es-MX" sz="1000" dirty="0"/>
          </a:p>
        </p:txBody>
      </p:sp>
    </p:spTree>
    <p:extLst>
      <p:ext uri="{BB962C8B-B14F-4D97-AF65-F5344CB8AC3E}">
        <p14:creationId xmlns:p14="http://schemas.microsoft.com/office/powerpoint/2010/main" val="3235978504"/>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contenido 2"/>
          <p:cNvSpPr>
            <a:spLocks noGrp="1"/>
          </p:cNvSpPr>
          <p:nvPr>
            <p:ph idx="1"/>
          </p:nvPr>
        </p:nvSpPr>
        <p:spPr>
          <a:xfrm>
            <a:off x="683568" y="692696"/>
            <a:ext cx="7992888" cy="5501319"/>
          </a:xfrm>
        </p:spPr>
        <p:txBody>
          <a:bodyPr>
            <a:noAutofit/>
          </a:bodyPr>
          <a:lstStyle/>
          <a:p>
            <a:pPr marL="0" indent="0" algn="ctr">
              <a:lnSpc>
                <a:spcPct val="140000"/>
              </a:lnSpc>
              <a:buNone/>
            </a:pPr>
            <a:r>
              <a:rPr lang="es-MX" sz="1800" b="1" dirty="0" smtClean="0">
                <a:latin typeface="Tahoma" pitchFamily="34" charset="0"/>
                <a:ea typeface="Tahoma" pitchFamily="34" charset="0"/>
                <a:cs typeface="Tahoma" pitchFamily="34" charset="0"/>
              </a:rPr>
              <a:t>RECOCIDO SIMULADO</a:t>
            </a:r>
          </a:p>
          <a:p>
            <a:pPr marL="0" indent="0">
              <a:lnSpc>
                <a:spcPct val="150000"/>
              </a:lnSpc>
              <a:spcBef>
                <a:spcPts val="0"/>
              </a:spcBef>
              <a:spcAft>
                <a:spcPts val="600"/>
              </a:spcAft>
              <a:buNone/>
            </a:pPr>
            <a:endParaRPr lang="es-MX" sz="1000" dirty="0" smtClean="0">
              <a:latin typeface="Tahoma" pitchFamily="34" charset="0"/>
              <a:ea typeface="Tahoma" pitchFamily="34" charset="0"/>
              <a:cs typeface="Tahoma" pitchFamily="34" charset="0"/>
            </a:endParaRPr>
          </a:p>
          <a:p>
            <a:pPr marL="0" indent="0">
              <a:lnSpc>
                <a:spcPct val="150000"/>
              </a:lnSpc>
              <a:spcBef>
                <a:spcPts val="0"/>
              </a:spcBef>
              <a:spcAft>
                <a:spcPts val="1200"/>
              </a:spcAft>
              <a:buNone/>
            </a:pPr>
            <a:r>
              <a:rPr lang="es-MX" sz="1600" b="1" dirty="0" smtClean="0">
                <a:latin typeface="Tahoma" pitchFamily="34" charset="0"/>
                <a:ea typeface="Tahoma" pitchFamily="34" charset="0"/>
                <a:cs typeface="Tahoma" pitchFamily="34" charset="0"/>
              </a:rPr>
              <a:t>Estructura del algoritmo – Condición de parada</a:t>
            </a:r>
            <a:endParaRPr lang="es-MX" sz="1600" b="1" dirty="0">
              <a:latin typeface="Tahoma" pitchFamily="34" charset="0"/>
              <a:ea typeface="Tahoma" pitchFamily="34" charset="0"/>
              <a:cs typeface="Tahoma" pitchFamily="34" charset="0"/>
            </a:endParaRPr>
          </a:p>
          <a:p>
            <a:pPr marL="0" indent="0">
              <a:lnSpc>
                <a:spcPct val="150000"/>
              </a:lnSpc>
              <a:spcBef>
                <a:spcPts val="0"/>
              </a:spcBef>
              <a:spcAft>
                <a:spcPts val="1200"/>
              </a:spcAft>
              <a:buNone/>
            </a:pPr>
            <a:r>
              <a:rPr lang="es-MX" sz="1600" dirty="0">
                <a:latin typeface="Tahoma" pitchFamily="34" charset="0"/>
                <a:ea typeface="Tahoma" pitchFamily="34" charset="0"/>
                <a:cs typeface="Tahoma" pitchFamily="34" charset="0"/>
              </a:rPr>
              <a:t>Esta condición nos indica cuando damos por terminado el algoritmo de cálculo. Hay que tener en cuenta que al reducirse la temperatura, la probabilidad de aceptar soluciones peores tiende a 0. Así mismo, la probabilidad de encontrar soluciones mejores también tiende a 0. </a:t>
            </a:r>
          </a:p>
          <a:p>
            <a:pPr marL="0" indent="0">
              <a:lnSpc>
                <a:spcPct val="150000"/>
              </a:lnSpc>
              <a:spcBef>
                <a:spcPts val="0"/>
              </a:spcBef>
              <a:spcAft>
                <a:spcPts val="1200"/>
              </a:spcAft>
              <a:buNone/>
            </a:pPr>
            <a:r>
              <a:rPr lang="es-MX" sz="1600" dirty="0">
                <a:latin typeface="Tahoma" pitchFamily="34" charset="0"/>
                <a:ea typeface="Tahoma" pitchFamily="34" charset="0"/>
                <a:cs typeface="Tahoma" pitchFamily="34" charset="0"/>
              </a:rPr>
              <a:t>En este sentido las condiciones para terminar el algoritmo deberían tener en cuenta que ya se han realizado un determinado número de iteraciones sin mejorar la solución. La idea es evitar seguir insistiendo reiteradamente en la vecindad de una solución para la que ya se lleva tiempo intentado explotar.</a:t>
            </a:r>
            <a:endParaRPr lang="es-MX" sz="1600" dirty="0" smtClean="0">
              <a:latin typeface="Tahoma" pitchFamily="34" charset="0"/>
              <a:ea typeface="Tahoma" pitchFamily="34" charset="0"/>
              <a:cs typeface="Tahoma" pitchFamily="34" charset="0"/>
            </a:endParaRPr>
          </a:p>
        </p:txBody>
      </p:sp>
      <p:sp>
        <p:nvSpPr>
          <p:cNvPr id="2" name="1 CuadroTexto"/>
          <p:cNvSpPr txBox="1"/>
          <p:nvPr/>
        </p:nvSpPr>
        <p:spPr>
          <a:xfrm>
            <a:off x="683568" y="6597352"/>
            <a:ext cx="3852337" cy="246221"/>
          </a:xfrm>
          <a:prstGeom prst="rect">
            <a:avLst/>
          </a:prstGeom>
          <a:noFill/>
        </p:spPr>
        <p:txBody>
          <a:bodyPr wrap="none" rtlCol="0">
            <a:spAutoFit/>
          </a:bodyPr>
          <a:lstStyle/>
          <a:p>
            <a:r>
              <a:rPr lang="es-MX" sz="1000" dirty="0" smtClean="0"/>
              <a:t>MAESTRÍA EN INGENIERÍA DE LA CADENA DE SUMINISTRO</a:t>
            </a:r>
            <a:endParaRPr lang="es-MX" sz="1000" dirty="0"/>
          </a:p>
        </p:txBody>
      </p:sp>
      <p:sp>
        <p:nvSpPr>
          <p:cNvPr id="5" name="4 CuadroTexto"/>
          <p:cNvSpPr txBox="1"/>
          <p:nvPr/>
        </p:nvSpPr>
        <p:spPr>
          <a:xfrm>
            <a:off x="6660232" y="6597352"/>
            <a:ext cx="1848583" cy="246221"/>
          </a:xfrm>
          <a:prstGeom prst="rect">
            <a:avLst/>
          </a:prstGeom>
          <a:noFill/>
        </p:spPr>
        <p:txBody>
          <a:bodyPr wrap="none" rtlCol="0">
            <a:spAutoFit/>
          </a:bodyPr>
          <a:lstStyle/>
          <a:p>
            <a:r>
              <a:rPr lang="es-MX" sz="1000" dirty="0" smtClean="0"/>
              <a:t>FACULTAD DE INGENIERÍA</a:t>
            </a:r>
            <a:endParaRPr lang="es-MX" sz="1000" dirty="0"/>
          </a:p>
        </p:txBody>
      </p:sp>
    </p:spTree>
    <p:extLst>
      <p:ext uri="{BB962C8B-B14F-4D97-AF65-F5344CB8AC3E}">
        <p14:creationId xmlns:p14="http://schemas.microsoft.com/office/powerpoint/2010/main" val="3235978504"/>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contenido 2"/>
          <p:cNvSpPr>
            <a:spLocks noGrp="1"/>
          </p:cNvSpPr>
          <p:nvPr>
            <p:ph idx="1"/>
          </p:nvPr>
        </p:nvSpPr>
        <p:spPr>
          <a:xfrm>
            <a:off x="683568" y="692696"/>
            <a:ext cx="7992888" cy="5501319"/>
          </a:xfrm>
        </p:spPr>
        <p:txBody>
          <a:bodyPr>
            <a:noAutofit/>
          </a:bodyPr>
          <a:lstStyle/>
          <a:p>
            <a:pPr marL="0" indent="0" algn="ctr">
              <a:lnSpc>
                <a:spcPct val="140000"/>
              </a:lnSpc>
              <a:buNone/>
            </a:pPr>
            <a:r>
              <a:rPr lang="es-MX" sz="1800" b="1" dirty="0" smtClean="0">
                <a:latin typeface="Tahoma" pitchFamily="34" charset="0"/>
                <a:ea typeface="Tahoma" pitchFamily="34" charset="0"/>
                <a:cs typeface="Tahoma" pitchFamily="34" charset="0"/>
              </a:rPr>
              <a:t>RECOCIDO SIMULADO</a:t>
            </a:r>
          </a:p>
          <a:p>
            <a:pPr marL="0" indent="0">
              <a:lnSpc>
                <a:spcPct val="150000"/>
              </a:lnSpc>
              <a:spcBef>
                <a:spcPts val="0"/>
              </a:spcBef>
              <a:spcAft>
                <a:spcPts val="600"/>
              </a:spcAft>
              <a:buNone/>
            </a:pPr>
            <a:endParaRPr lang="es-MX" sz="1000" dirty="0" smtClean="0">
              <a:latin typeface="Tahoma" pitchFamily="34" charset="0"/>
              <a:ea typeface="Tahoma" pitchFamily="34" charset="0"/>
              <a:cs typeface="Tahoma" pitchFamily="34" charset="0"/>
            </a:endParaRPr>
          </a:p>
          <a:p>
            <a:pPr marL="0" indent="0">
              <a:lnSpc>
                <a:spcPct val="150000"/>
              </a:lnSpc>
              <a:spcBef>
                <a:spcPts val="0"/>
              </a:spcBef>
              <a:spcAft>
                <a:spcPts val="1200"/>
              </a:spcAft>
              <a:buNone/>
            </a:pPr>
            <a:r>
              <a:rPr lang="es-MX" sz="1600" b="1" dirty="0" smtClean="0">
                <a:latin typeface="Tahoma" pitchFamily="34" charset="0"/>
                <a:ea typeface="Tahoma" pitchFamily="34" charset="0"/>
                <a:cs typeface="Tahoma" pitchFamily="34" charset="0"/>
              </a:rPr>
              <a:t>Estructura del algoritmo – Espacio de soluciones</a:t>
            </a:r>
            <a:endParaRPr lang="es-MX" sz="1600" b="1" dirty="0">
              <a:latin typeface="Tahoma" pitchFamily="34" charset="0"/>
              <a:ea typeface="Tahoma" pitchFamily="34" charset="0"/>
              <a:cs typeface="Tahoma" pitchFamily="34" charset="0"/>
            </a:endParaRPr>
          </a:p>
          <a:p>
            <a:pPr marL="0" indent="0">
              <a:lnSpc>
                <a:spcPct val="150000"/>
              </a:lnSpc>
              <a:spcBef>
                <a:spcPts val="0"/>
              </a:spcBef>
              <a:spcAft>
                <a:spcPts val="1200"/>
              </a:spcAft>
              <a:buNone/>
            </a:pPr>
            <a:r>
              <a:rPr lang="es-MX" sz="1600" dirty="0">
                <a:latin typeface="Tahoma" pitchFamily="34" charset="0"/>
                <a:ea typeface="Tahoma" pitchFamily="34" charset="0"/>
                <a:cs typeface="Tahoma" pitchFamily="34" charset="0"/>
              </a:rPr>
              <a:t>La definición del modelo del problema determinará la estructura del espacio de soluciones y, por tanto, la forma en que se va a poder recorrer, los algoritmos que se pueden utilizar para crear soluciones, etc. </a:t>
            </a:r>
          </a:p>
          <a:p>
            <a:pPr marL="0" indent="0">
              <a:lnSpc>
                <a:spcPct val="150000"/>
              </a:lnSpc>
              <a:spcBef>
                <a:spcPts val="0"/>
              </a:spcBef>
              <a:spcAft>
                <a:spcPts val="1200"/>
              </a:spcAft>
              <a:buNone/>
            </a:pPr>
            <a:endParaRPr lang="es-MX" sz="1600" dirty="0">
              <a:latin typeface="Tahoma" pitchFamily="34" charset="0"/>
              <a:ea typeface="Tahoma" pitchFamily="34" charset="0"/>
              <a:cs typeface="Tahoma" pitchFamily="34" charset="0"/>
            </a:endParaRPr>
          </a:p>
          <a:p>
            <a:pPr marL="0" indent="0">
              <a:lnSpc>
                <a:spcPct val="150000"/>
              </a:lnSpc>
              <a:spcBef>
                <a:spcPts val="0"/>
              </a:spcBef>
              <a:spcAft>
                <a:spcPts val="1200"/>
              </a:spcAft>
              <a:buNone/>
            </a:pPr>
            <a:r>
              <a:rPr lang="es-MX" sz="1600" b="1" dirty="0" smtClean="0">
                <a:latin typeface="Tahoma" pitchFamily="34" charset="0"/>
                <a:ea typeface="Tahoma" pitchFamily="34" charset="0"/>
                <a:cs typeface="Tahoma" pitchFamily="34" charset="0"/>
              </a:rPr>
              <a:t>Estructura del algoritmo </a:t>
            </a:r>
            <a:r>
              <a:rPr lang="es-MX" sz="1600" b="1" dirty="0">
                <a:latin typeface="Tahoma" pitchFamily="34" charset="0"/>
                <a:ea typeface="Tahoma" pitchFamily="34" charset="0"/>
                <a:cs typeface="Tahoma" pitchFamily="34" charset="0"/>
              </a:rPr>
              <a:t>– </a:t>
            </a:r>
            <a:r>
              <a:rPr lang="es-MX" sz="1600" b="1" dirty="0" smtClean="0">
                <a:latin typeface="Tahoma" pitchFamily="34" charset="0"/>
                <a:ea typeface="Tahoma" pitchFamily="34" charset="0"/>
                <a:cs typeface="Tahoma" pitchFamily="34" charset="0"/>
              </a:rPr>
              <a:t>Estructura </a:t>
            </a:r>
            <a:r>
              <a:rPr lang="es-MX" sz="1600" b="1" dirty="0">
                <a:latin typeface="Tahoma" pitchFamily="34" charset="0"/>
                <a:ea typeface="Tahoma" pitchFamily="34" charset="0"/>
                <a:cs typeface="Tahoma" pitchFamily="34" charset="0"/>
              </a:rPr>
              <a:t>de </a:t>
            </a:r>
            <a:r>
              <a:rPr lang="es-MX" sz="1600" b="1" dirty="0" smtClean="0">
                <a:latin typeface="Tahoma" pitchFamily="34" charset="0"/>
                <a:ea typeface="Tahoma" pitchFamily="34" charset="0"/>
                <a:cs typeface="Tahoma" pitchFamily="34" charset="0"/>
              </a:rPr>
              <a:t>vecindad  </a:t>
            </a:r>
            <a:endParaRPr lang="es-MX" sz="1600" b="1" dirty="0">
              <a:latin typeface="Tahoma" pitchFamily="34" charset="0"/>
              <a:ea typeface="Tahoma" pitchFamily="34" charset="0"/>
              <a:cs typeface="Tahoma" pitchFamily="34" charset="0"/>
            </a:endParaRPr>
          </a:p>
          <a:p>
            <a:pPr marL="0" indent="0">
              <a:lnSpc>
                <a:spcPct val="150000"/>
              </a:lnSpc>
              <a:spcBef>
                <a:spcPts val="0"/>
              </a:spcBef>
              <a:spcAft>
                <a:spcPts val="1200"/>
              </a:spcAft>
              <a:buNone/>
            </a:pPr>
            <a:r>
              <a:rPr lang="es-MX" sz="1600" dirty="0">
                <a:latin typeface="Tahoma" pitchFamily="34" charset="0"/>
                <a:ea typeface="Tahoma" pitchFamily="34" charset="0"/>
                <a:cs typeface="Tahoma" pitchFamily="34" charset="0"/>
              </a:rPr>
              <a:t>Dada una solución, hay que poder conseguir una nueva solución mediante un “pequeño” cambio en la solución original. Además la forma de generar una vecindad nos debe poder asegurar que a partir de una solución cualquiera se debe poder llegar a cualquier otra ya sea directa o indirectamente. Esta característica es vital para dar validez al proceso de convergencia del algoritmo. </a:t>
            </a:r>
            <a:endParaRPr lang="es-MX" sz="1600" dirty="0" smtClean="0">
              <a:latin typeface="Tahoma" pitchFamily="34" charset="0"/>
              <a:ea typeface="Tahoma" pitchFamily="34" charset="0"/>
              <a:cs typeface="Tahoma" pitchFamily="34" charset="0"/>
            </a:endParaRPr>
          </a:p>
        </p:txBody>
      </p:sp>
      <p:sp>
        <p:nvSpPr>
          <p:cNvPr id="2" name="1 CuadroTexto"/>
          <p:cNvSpPr txBox="1"/>
          <p:nvPr/>
        </p:nvSpPr>
        <p:spPr>
          <a:xfrm>
            <a:off x="683568" y="6597352"/>
            <a:ext cx="3852337" cy="246221"/>
          </a:xfrm>
          <a:prstGeom prst="rect">
            <a:avLst/>
          </a:prstGeom>
          <a:noFill/>
        </p:spPr>
        <p:txBody>
          <a:bodyPr wrap="none" rtlCol="0">
            <a:spAutoFit/>
          </a:bodyPr>
          <a:lstStyle/>
          <a:p>
            <a:r>
              <a:rPr lang="es-MX" sz="1000" dirty="0" smtClean="0"/>
              <a:t>MAESTRÍA EN INGENIERÍA DE LA CADENA DE SUMINISTRO</a:t>
            </a:r>
            <a:endParaRPr lang="es-MX" sz="1000" dirty="0"/>
          </a:p>
        </p:txBody>
      </p:sp>
      <p:sp>
        <p:nvSpPr>
          <p:cNvPr id="5" name="4 CuadroTexto"/>
          <p:cNvSpPr txBox="1"/>
          <p:nvPr/>
        </p:nvSpPr>
        <p:spPr>
          <a:xfrm>
            <a:off x="6660232" y="6597352"/>
            <a:ext cx="1848583" cy="246221"/>
          </a:xfrm>
          <a:prstGeom prst="rect">
            <a:avLst/>
          </a:prstGeom>
          <a:noFill/>
        </p:spPr>
        <p:txBody>
          <a:bodyPr wrap="none" rtlCol="0">
            <a:spAutoFit/>
          </a:bodyPr>
          <a:lstStyle/>
          <a:p>
            <a:r>
              <a:rPr lang="es-MX" sz="1000" dirty="0" smtClean="0"/>
              <a:t>FACULTAD DE INGENIERÍA</a:t>
            </a:r>
            <a:endParaRPr lang="es-MX" sz="1000" dirty="0"/>
          </a:p>
        </p:txBody>
      </p:sp>
    </p:spTree>
    <p:extLst>
      <p:ext uri="{BB962C8B-B14F-4D97-AF65-F5344CB8AC3E}">
        <p14:creationId xmlns:p14="http://schemas.microsoft.com/office/powerpoint/2010/main" val="188479574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contenido 2"/>
          <p:cNvSpPr>
            <a:spLocks noGrp="1"/>
          </p:cNvSpPr>
          <p:nvPr>
            <p:ph idx="1"/>
          </p:nvPr>
        </p:nvSpPr>
        <p:spPr>
          <a:xfrm>
            <a:off x="683568" y="980728"/>
            <a:ext cx="7632848" cy="5501319"/>
          </a:xfrm>
        </p:spPr>
        <p:txBody>
          <a:bodyPr>
            <a:noAutofit/>
          </a:bodyPr>
          <a:lstStyle/>
          <a:p>
            <a:pPr marL="0" indent="0" algn="just">
              <a:lnSpc>
                <a:spcPct val="140000"/>
              </a:lnSpc>
              <a:buNone/>
            </a:pPr>
            <a:r>
              <a:rPr lang="es-MX" sz="1400" b="1" dirty="0">
                <a:latin typeface="Tahoma" pitchFamily="34" charset="0"/>
                <a:ea typeface="Tahoma" pitchFamily="34" charset="0"/>
                <a:cs typeface="Tahoma" pitchFamily="34" charset="0"/>
              </a:rPr>
              <a:t>BIBLIOGRAFÍA BÁSICA</a:t>
            </a:r>
          </a:p>
          <a:p>
            <a:pPr algn="just">
              <a:lnSpc>
                <a:spcPct val="140000"/>
              </a:lnSpc>
              <a:buFont typeface="Wingdings" pitchFamily="2" charset="2"/>
              <a:buChar char="v"/>
            </a:pPr>
            <a:endParaRPr lang="en-US" sz="500" dirty="0" smtClean="0">
              <a:latin typeface="Tahoma" pitchFamily="34" charset="0"/>
              <a:ea typeface="Tahoma" pitchFamily="34" charset="0"/>
              <a:cs typeface="Tahoma" pitchFamily="34" charset="0"/>
            </a:endParaRPr>
          </a:p>
          <a:p>
            <a:pPr marL="369888" indent="-354013" algn="just">
              <a:lnSpc>
                <a:spcPct val="140000"/>
              </a:lnSpc>
              <a:buFont typeface="Wingdings" pitchFamily="2" charset="2"/>
              <a:buChar char="v"/>
              <a:tabLst>
                <a:tab pos="711200" algn="l"/>
              </a:tabLst>
            </a:pPr>
            <a:r>
              <a:rPr lang="en-US" sz="1400" dirty="0">
                <a:latin typeface="Tahoma" pitchFamily="34" charset="0"/>
                <a:ea typeface="Tahoma" pitchFamily="34" charset="0"/>
                <a:cs typeface="Tahoma" pitchFamily="34" charset="0"/>
              </a:rPr>
              <a:t>Bertsimas, D.; </a:t>
            </a:r>
            <a:r>
              <a:rPr lang="en-US" sz="1400" dirty="0" err="1">
                <a:latin typeface="Tahoma" pitchFamily="34" charset="0"/>
                <a:ea typeface="Tahoma" pitchFamily="34" charset="0"/>
                <a:cs typeface="Tahoma" pitchFamily="34" charset="0"/>
              </a:rPr>
              <a:t>Weismantel</a:t>
            </a:r>
            <a:r>
              <a:rPr lang="en-US" sz="1400" dirty="0">
                <a:latin typeface="Tahoma" pitchFamily="34" charset="0"/>
                <a:ea typeface="Tahoma" pitchFamily="34" charset="0"/>
                <a:cs typeface="Tahoma" pitchFamily="34" charset="0"/>
              </a:rPr>
              <a:t>, R. (2005). Optimization over Integers, Dynamic Ideas.</a:t>
            </a:r>
          </a:p>
          <a:p>
            <a:pPr marL="369888" indent="-354013" algn="just">
              <a:lnSpc>
                <a:spcPct val="140000"/>
              </a:lnSpc>
              <a:buFont typeface="Wingdings" pitchFamily="2" charset="2"/>
              <a:buChar char="v"/>
              <a:tabLst>
                <a:tab pos="711200" algn="l"/>
              </a:tabLst>
            </a:pPr>
            <a:r>
              <a:rPr lang="en-US" sz="1400" dirty="0">
                <a:latin typeface="Tahoma" pitchFamily="34" charset="0"/>
                <a:ea typeface="Tahoma" pitchFamily="34" charset="0"/>
                <a:cs typeface="Tahoma" pitchFamily="34" charset="0"/>
              </a:rPr>
              <a:t>Blum, C.; </a:t>
            </a:r>
            <a:r>
              <a:rPr lang="en-US" sz="1400" dirty="0" err="1">
                <a:latin typeface="Tahoma" pitchFamily="34" charset="0"/>
                <a:ea typeface="Tahoma" pitchFamily="34" charset="0"/>
                <a:cs typeface="Tahoma" pitchFamily="34" charset="0"/>
              </a:rPr>
              <a:t>Roli</a:t>
            </a:r>
            <a:r>
              <a:rPr lang="en-US" sz="1400" dirty="0">
                <a:latin typeface="Tahoma" pitchFamily="34" charset="0"/>
                <a:ea typeface="Tahoma" pitchFamily="34" charset="0"/>
                <a:cs typeface="Tahoma" pitchFamily="34" charset="0"/>
              </a:rPr>
              <a:t>, A.; </a:t>
            </a:r>
            <a:r>
              <a:rPr lang="en-US" sz="1400" dirty="0" err="1">
                <a:latin typeface="Tahoma" pitchFamily="34" charset="0"/>
                <a:ea typeface="Tahoma" pitchFamily="34" charset="0"/>
                <a:cs typeface="Tahoma" pitchFamily="34" charset="0"/>
              </a:rPr>
              <a:t>Sampels</a:t>
            </a:r>
            <a:r>
              <a:rPr lang="en-US" sz="1400" dirty="0">
                <a:latin typeface="Tahoma" pitchFamily="34" charset="0"/>
                <a:ea typeface="Tahoma" pitchFamily="34" charset="0"/>
                <a:cs typeface="Tahoma" pitchFamily="34" charset="0"/>
              </a:rPr>
              <a:t>, M. (2010). Hybrid </a:t>
            </a:r>
            <a:r>
              <a:rPr lang="en-US" sz="1400" dirty="0" err="1">
                <a:latin typeface="Tahoma" pitchFamily="34" charset="0"/>
                <a:ea typeface="Tahoma" pitchFamily="34" charset="0"/>
                <a:cs typeface="Tahoma" pitchFamily="34" charset="0"/>
              </a:rPr>
              <a:t>Metaheuristics</a:t>
            </a:r>
            <a:r>
              <a:rPr lang="en-US" sz="1400" dirty="0">
                <a:latin typeface="Tahoma" pitchFamily="34" charset="0"/>
                <a:ea typeface="Tahoma" pitchFamily="34" charset="0"/>
                <a:cs typeface="Tahoma" pitchFamily="34" charset="0"/>
              </a:rPr>
              <a:t>: An Emerging Approach to Optimization (Studies in Computational Intelligence), Springer.</a:t>
            </a:r>
          </a:p>
          <a:p>
            <a:pPr marL="369888" indent="-354013" algn="just">
              <a:lnSpc>
                <a:spcPct val="140000"/>
              </a:lnSpc>
              <a:buFont typeface="Wingdings" pitchFamily="2" charset="2"/>
              <a:buChar char="v"/>
              <a:tabLst>
                <a:tab pos="711200" algn="l"/>
              </a:tabLst>
            </a:pPr>
            <a:r>
              <a:rPr lang="en-US" sz="1400" dirty="0">
                <a:latin typeface="Tahoma" pitchFamily="34" charset="0"/>
                <a:ea typeface="Tahoma" pitchFamily="34" charset="0"/>
                <a:cs typeface="Tahoma" pitchFamily="34" charset="0"/>
              </a:rPr>
              <a:t>Chen, D.-S.; Batson, R.G.; Dang, Y. (2010). Applied Integer Programming: Modeling and Solution, Wiley.</a:t>
            </a:r>
          </a:p>
          <a:p>
            <a:pPr marL="369888" indent="-354013" algn="just">
              <a:lnSpc>
                <a:spcPct val="140000"/>
              </a:lnSpc>
              <a:buFont typeface="Wingdings" pitchFamily="2" charset="2"/>
              <a:buChar char="v"/>
              <a:tabLst>
                <a:tab pos="711200" algn="l"/>
              </a:tabLst>
            </a:pPr>
            <a:r>
              <a:rPr lang="en-US" sz="1400" dirty="0">
                <a:latin typeface="Tahoma" pitchFamily="34" charset="0"/>
                <a:ea typeface="Tahoma" pitchFamily="34" charset="0"/>
                <a:cs typeface="Tahoma" pitchFamily="34" charset="0"/>
              </a:rPr>
              <a:t>Cook, W.J.; Cunningham, W.H.; </a:t>
            </a:r>
            <a:r>
              <a:rPr lang="en-US" sz="1400" dirty="0" err="1">
                <a:latin typeface="Tahoma" pitchFamily="34" charset="0"/>
                <a:ea typeface="Tahoma" pitchFamily="34" charset="0"/>
                <a:cs typeface="Tahoma" pitchFamily="34" charset="0"/>
              </a:rPr>
              <a:t>Pulleyblank</a:t>
            </a:r>
            <a:r>
              <a:rPr lang="en-US" sz="1400" dirty="0">
                <a:latin typeface="Tahoma" pitchFamily="34" charset="0"/>
                <a:ea typeface="Tahoma" pitchFamily="34" charset="0"/>
                <a:cs typeface="Tahoma" pitchFamily="34" charset="0"/>
              </a:rPr>
              <a:t>, W.R.; </a:t>
            </a:r>
            <a:r>
              <a:rPr lang="en-US" sz="1400" dirty="0" err="1">
                <a:latin typeface="Tahoma" pitchFamily="34" charset="0"/>
                <a:ea typeface="Tahoma" pitchFamily="34" charset="0"/>
                <a:cs typeface="Tahoma" pitchFamily="34" charset="0"/>
              </a:rPr>
              <a:t>Schrijver</a:t>
            </a:r>
            <a:r>
              <a:rPr lang="en-US" sz="1400" dirty="0">
                <a:latin typeface="Tahoma" pitchFamily="34" charset="0"/>
                <a:ea typeface="Tahoma" pitchFamily="34" charset="0"/>
                <a:cs typeface="Tahoma" pitchFamily="34" charset="0"/>
              </a:rPr>
              <a:t>, A. (1998). Combinatorial Optimization, Wiley-</a:t>
            </a:r>
            <a:r>
              <a:rPr lang="en-US" sz="1400" dirty="0" err="1">
                <a:latin typeface="Tahoma" pitchFamily="34" charset="0"/>
                <a:ea typeface="Tahoma" pitchFamily="34" charset="0"/>
                <a:cs typeface="Tahoma" pitchFamily="34" charset="0"/>
              </a:rPr>
              <a:t>Interscience</a:t>
            </a:r>
            <a:r>
              <a:rPr lang="en-US" sz="1400" dirty="0">
                <a:latin typeface="Tahoma" pitchFamily="34" charset="0"/>
                <a:ea typeface="Tahoma" pitchFamily="34" charset="0"/>
                <a:cs typeface="Tahoma" pitchFamily="34" charset="0"/>
              </a:rPr>
              <a:t>.</a:t>
            </a:r>
          </a:p>
          <a:p>
            <a:pPr marL="369888" indent="-354013" algn="just">
              <a:lnSpc>
                <a:spcPct val="140000"/>
              </a:lnSpc>
              <a:buFont typeface="Wingdings" pitchFamily="2" charset="2"/>
              <a:buChar char="v"/>
              <a:tabLst>
                <a:tab pos="711200" algn="l"/>
              </a:tabLst>
            </a:pPr>
            <a:r>
              <a:rPr lang="en-US" sz="1400" dirty="0" err="1">
                <a:latin typeface="Tahoma" pitchFamily="34" charset="0"/>
                <a:ea typeface="Tahoma" pitchFamily="34" charset="0"/>
                <a:cs typeface="Tahoma" pitchFamily="34" charset="0"/>
              </a:rPr>
              <a:t>Maniezzo</a:t>
            </a:r>
            <a:r>
              <a:rPr lang="en-US" sz="1400" dirty="0">
                <a:latin typeface="Tahoma" pitchFamily="34" charset="0"/>
                <a:ea typeface="Tahoma" pitchFamily="34" charset="0"/>
                <a:cs typeface="Tahoma" pitchFamily="34" charset="0"/>
              </a:rPr>
              <a:t>, V.; </a:t>
            </a:r>
            <a:r>
              <a:rPr lang="en-US" sz="1400" dirty="0" err="1">
                <a:latin typeface="Tahoma" pitchFamily="34" charset="0"/>
                <a:ea typeface="Tahoma" pitchFamily="34" charset="0"/>
                <a:cs typeface="Tahoma" pitchFamily="34" charset="0"/>
              </a:rPr>
              <a:t>Stützle</a:t>
            </a:r>
            <a:r>
              <a:rPr lang="en-US" sz="1400" dirty="0">
                <a:latin typeface="Tahoma" pitchFamily="34" charset="0"/>
                <a:ea typeface="Tahoma" pitchFamily="34" charset="0"/>
                <a:cs typeface="Tahoma" pitchFamily="34" charset="0"/>
              </a:rPr>
              <a:t>, T.; </a:t>
            </a:r>
            <a:r>
              <a:rPr lang="en-US" sz="1400" dirty="0" err="1">
                <a:latin typeface="Tahoma" pitchFamily="34" charset="0"/>
                <a:ea typeface="Tahoma" pitchFamily="34" charset="0"/>
                <a:cs typeface="Tahoma" pitchFamily="34" charset="0"/>
              </a:rPr>
              <a:t>Voß</a:t>
            </a:r>
            <a:r>
              <a:rPr lang="en-US" sz="1400" dirty="0">
                <a:latin typeface="Tahoma" pitchFamily="34" charset="0"/>
                <a:ea typeface="Tahoma" pitchFamily="34" charset="0"/>
                <a:cs typeface="Tahoma" pitchFamily="34" charset="0"/>
              </a:rPr>
              <a:t>, S. (2009). </a:t>
            </a:r>
            <a:r>
              <a:rPr lang="en-US" sz="1400" dirty="0" err="1">
                <a:latin typeface="Tahoma" pitchFamily="34" charset="0"/>
                <a:ea typeface="Tahoma" pitchFamily="34" charset="0"/>
                <a:cs typeface="Tahoma" pitchFamily="34" charset="0"/>
              </a:rPr>
              <a:t>Matheuristics</a:t>
            </a:r>
            <a:r>
              <a:rPr lang="en-US" sz="1400" dirty="0">
                <a:latin typeface="Tahoma" pitchFamily="34" charset="0"/>
                <a:ea typeface="Tahoma" pitchFamily="34" charset="0"/>
                <a:cs typeface="Tahoma" pitchFamily="34" charset="0"/>
              </a:rPr>
              <a:t>: Hybridizing </a:t>
            </a:r>
            <a:r>
              <a:rPr lang="en-US" sz="1400" dirty="0" err="1">
                <a:latin typeface="Tahoma" pitchFamily="34" charset="0"/>
                <a:ea typeface="Tahoma" pitchFamily="34" charset="0"/>
                <a:cs typeface="Tahoma" pitchFamily="34" charset="0"/>
              </a:rPr>
              <a:t>Metaheuristics</a:t>
            </a:r>
            <a:r>
              <a:rPr lang="en-US" sz="1400" dirty="0">
                <a:latin typeface="Tahoma" pitchFamily="34" charset="0"/>
                <a:ea typeface="Tahoma" pitchFamily="34" charset="0"/>
                <a:cs typeface="Tahoma" pitchFamily="34" charset="0"/>
              </a:rPr>
              <a:t> and Mathematical Programming (Annals of Information Systems), Springer.</a:t>
            </a:r>
          </a:p>
          <a:p>
            <a:pPr marL="369888" indent="-354013" algn="just">
              <a:lnSpc>
                <a:spcPct val="140000"/>
              </a:lnSpc>
              <a:buFont typeface="Wingdings" pitchFamily="2" charset="2"/>
              <a:buChar char="v"/>
              <a:tabLst>
                <a:tab pos="711200" algn="l"/>
              </a:tabLst>
            </a:pPr>
            <a:r>
              <a:rPr lang="en-US" sz="1400" dirty="0">
                <a:latin typeface="Tahoma" pitchFamily="34" charset="0"/>
                <a:ea typeface="Tahoma" pitchFamily="34" charset="0"/>
                <a:cs typeface="Tahoma" pitchFamily="34" charset="0"/>
              </a:rPr>
              <a:t>Martin, R.K. (1998). Large Scale Linear and Integer Optimization: A Unified Approach, Springer.</a:t>
            </a:r>
          </a:p>
          <a:p>
            <a:pPr marL="369888" indent="-354013" algn="just">
              <a:lnSpc>
                <a:spcPct val="140000"/>
              </a:lnSpc>
              <a:buFont typeface="Wingdings" pitchFamily="2" charset="2"/>
              <a:buChar char="v"/>
              <a:tabLst>
                <a:tab pos="711200" algn="l"/>
              </a:tabLst>
            </a:pPr>
            <a:r>
              <a:rPr lang="en-US" sz="1400" dirty="0">
                <a:latin typeface="Tahoma" pitchFamily="34" charset="0"/>
                <a:ea typeface="Tahoma" pitchFamily="34" charset="0"/>
                <a:cs typeface="Tahoma" pitchFamily="34" charset="0"/>
              </a:rPr>
              <a:t>Nowak, I. (2005). Relaxation and Decomposition Methods for Mixed Integer Nonlinear Programming (International Series of Numerical Mathematics), </a:t>
            </a:r>
            <a:r>
              <a:rPr lang="en-US" sz="1400" dirty="0" err="1" smtClean="0">
                <a:latin typeface="Tahoma" pitchFamily="34" charset="0"/>
                <a:ea typeface="Tahoma" pitchFamily="34" charset="0"/>
                <a:cs typeface="Tahoma" pitchFamily="34" charset="0"/>
              </a:rPr>
              <a:t>Birkhäuser</a:t>
            </a:r>
            <a:r>
              <a:rPr lang="en-US" sz="1400" dirty="0" smtClean="0">
                <a:latin typeface="Tahoma" pitchFamily="34" charset="0"/>
                <a:ea typeface="Tahoma" pitchFamily="34" charset="0"/>
                <a:cs typeface="Tahoma" pitchFamily="34" charset="0"/>
              </a:rPr>
              <a:t>. </a:t>
            </a:r>
          </a:p>
          <a:p>
            <a:pPr algn="just">
              <a:lnSpc>
                <a:spcPct val="140000"/>
              </a:lnSpc>
              <a:buFont typeface="Wingdings" pitchFamily="2" charset="2"/>
              <a:buChar char="v"/>
            </a:pPr>
            <a:endParaRPr lang="es-MX" sz="1400" dirty="0">
              <a:latin typeface="Tahoma" pitchFamily="34" charset="0"/>
              <a:ea typeface="Tahoma" pitchFamily="34" charset="0"/>
              <a:cs typeface="Tahoma" pitchFamily="34" charset="0"/>
            </a:endParaRPr>
          </a:p>
        </p:txBody>
      </p:sp>
    </p:spTree>
    <p:extLst>
      <p:ext uri="{BB962C8B-B14F-4D97-AF65-F5344CB8AC3E}">
        <p14:creationId xmlns:p14="http://schemas.microsoft.com/office/powerpoint/2010/main" val="2959051732"/>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contenido 2"/>
          <p:cNvSpPr>
            <a:spLocks noGrp="1"/>
          </p:cNvSpPr>
          <p:nvPr>
            <p:ph idx="1"/>
          </p:nvPr>
        </p:nvSpPr>
        <p:spPr>
          <a:xfrm>
            <a:off x="683568" y="692696"/>
            <a:ext cx="7992888" cy="5501319"/>
          </a:xfrm>
        </p:spPr>
        <p:txBody>
          <a:bodyPr>
            <a:noAutofit/>
          </a:bodyPr>
          <a:lstStyle/>
          <a:p>
            <a:pPr marL="0" indent="0" algn="ctr">
              <a:lnSpc>
                <a:spcPct val="140000"/>
              </a:lnSpc>
              <a:buNone/>
            </a:pPr>
            <a:r>
              <a:rPr lang="es-MX" sz="1800" b="1" dirty="0" smtClean="0">
                <a:latin typeface="Tahoma" pitchFamily="34" charset="0"/>
                <a:ea typeface="Tahoma" pitchFamily="34" charset="0"/>
                <a:cs typeface="Tahoma" pitchFamily="34" charset="0"/>
              </a:rPr>
              <a:t>RECOCIDO SIMULADO</a:t>
            </a:r>
          </a:p>
          <a:p>
            <a:pPr marL="0" indent="0">
              <a:lnSpc>
                <a:spcPct val="150000"/>
              </a:lnSpc>
              <a:spcBef>
                <a:spcPts val="0"/>
              </a:spcBef>
              <a:spcAft>
                <a:spcPts val="600"/>
              </a:spcAft>
              <a:buNone/>
            </a:pPr>
            <a:endParaRPr lang="es-MX" sz="1000" dirty="0" smtClean="0">
              <a:latin typeface="Tahoma" pitchFamily="34" charset="0"/>
              <a:ea typeface="Tahoma" pitchFamily="34" charset="0"/>
              <a:cs typeface="Tahoma" pitchFamily="34" charset="0"/>
            </a:endParaRPr>
          </a:p>
          <a:p>
            <a:pPr marL="0" indent="0">
              <a:lnSpc>
                <a:spcPct val="150000"/>
              </a:lnSpc>
              <a:spcBef>
                <a:spcPts val="0"/>
              </a:spcBef>
              <a:spcAft>
                <a:spcPts val="1200"/>
              </a:spcAft>
              <a:buNone/>
            </a:pPr>
            <a:r>
              <a:rPr lang="es-MX" sz="1600" b="1" dirty="0" smtClean="0">
                <a:latin typeface="Tahoma" pitchFamily="34" charset="0"/>
                <a:ea typeface="Tahoma" pitchFamily="34" charset="0"/>
                <a:cs typeface="Tahoma" pitchFamily="34" charset="0"/>
              </a:rPr>
              <a:t>Estructura del algoritmo – Función de costo</a:t>
            </a:r>
            <a:endParaRPr lang="es-MX" sz="1600" b="1" dirty="0">
              <a:latin typeface="Tahoma" pitchFamily="34" charset="0"/>
              <a:ea typeface="Tahoma" pitchFamily="34" charset="0"/>
              <a:cs typeface="Tahoma" pitchFamily="34" charset="0"/>
            </a:endParaRPr>
          </a:p>
          <a:p>
            <a:pPr marL="0" indent="0">
              <a:lnSpc>
                <a:spcPct val="150000"/>
              </a:lnSpc>
              <a:spcBef>
                <a:spcPts val="0"/>
              </a:spcBef>
              <a:spcAft>
                <a:spcPts val="1200"/>
              </a:spcAft>
              <a:buNone/>
            </a:pPr>
            <a:r>
              <a:rPr lang="es-MX" sz="1600" dirty="0">
                <a:latin typeface="Tahoma" pitchFamily="34" charset="0"/>
                <a:ea typeface="Tahoma" pitchFamily="34" charset="0"/>
                <a:cs typeface="Tahoma" pitchFamily="34" charset="0"/>
              </a:rPr>
              <a:t>Mide la bondad de una solución, es una medida asociada a todos los elementos de una determinada solución. Uno de los objetivos que deben guiar el desarrollo de la función de costo es que esta sea rápida de calcular al generar una solución de la vecindad, creando un cálculo incremental que tenga en cuenta sólo los cambios que generan la vecindad. De esta forma se podrán calcular más soluciones por unidad de tiempo. De hecho, el cálculo de la función de costo suele ser uno de los aspectos más costosos en tiempo de cómputo del algoritmo. </a:t>
            </a:r>
          </a:p>
        </p:txBody>
      </p:sp>
      <p:sp>
        <p:nvSpPr>
          <p:cNvPr id="2" name="1 CuadroTexto"/>
          <p:cNvSpPr txBox="1"/>
          <p:nvPr/>
        </p:nvSpPr>
        <p:spPr>
          <a:xfrm>
            <a:off x="683568" y="6597352"/>
            <a:ext cx="3852337" cy="246221"/>
          </a:xfrm>
          <a:prstGeom prst="rect">
            <a:avLst/>
          </a:prstGeom>
          <a:noFill/>
        </p:spPr>
        <p:txBody>
          <a:bodyPr wrap="none" rtlCol="0">
            <a:spAutoFit/>
          </a:bodyPr>
          <a:lstStyle/>
          <a:p>
            <a:r>
              <a:rPr lang="es-MX" sz="1000" dirty="0" smtClean="0"/>
              <a:t>MAESTRÍA EN INGENIERÍA DE LA CADENA DE SUMINISTRO</a:t>
            </a:r>
            <a:endParaRPr lang="es-MX" sz="1000" dirty="0"/>
          </a:p>
        </p:txBody>
      </p:sp>
      <p:sp>
        <p:nvSpPr>
          <p:cNvPr id="5" name="4 CuadroTexto"/>
          <p:cNvSpPr txBox="1"/>
          <p:nvPr/>
        </p:nvSpPr>
        <p:spPr>
          <a:xfrm>
            <a:off x="6660232" y="6597352"/>
            <a:ext cx="1848583" cy="246221"/>
          </a:xfrm>
          <a:prstGeom prst="rect">
            <a:avLst/>
          </a:prstGeom>
          <a:noFill/>
        </p:spPr>
        <p:txBody>
          <a:bodyPr wrap="none" rtlCol="0">
            <a:spAutoFit/>
          </a:bodyPr>
          <a:lstStyle/>
          <a:p>
            <a:r>
              <a:rPr lang="es-MX" sz="1000" dirty="0" smtClean="0"/>
              <a:t>FACULTAD DE INGENIERÍA</a:t>
            </a:r>
            <a:endParaRPr lang="es-MX" sz="1000" dirty="0"/>
          </a:p>
        </p:txBody>
      </p:sp>
    </p:spTree>
    <p:extLst>
      <p:ext uri="{BB962C8B-B14F-4D97-AF65-F5344CB8AC3E}">
        <p14:creationId xmlns:p14="http://schemas.microsoft.com/office/powerpoint/2010/main" val="1920235417"/>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contenido 2"/>
          <p:cNvSpPr>
            <a:spLocks noGrp="1"/>
          </p:cNvSpPr>
          <p:nvPr>
            <p:ph idx="1"/>
          </p:nvPr>
        </p:nvSpPr>
        <p:spPr>
          <a:xfrm>
            <a:off x="683568" y="692696"/>
            <a:ext cx="7992888" cy="5501319"/>
          </a:xfrm>
        </p:spPr>
        <p:txBody>
          <a:bodyPr>
            <a:noAutofit/>
          </a:bodyPr>
          <a:lstStyle/>
          <a:p>
            <a:pPr marL="0" indent="0" algn="ctr">
              <a:lnSpc>
                <a:spcPct val="140000"/>
              </a:lnSpc>
              <a:buNone/>
            </a:pPr>
            <a:r>
              <a:rPr lang="es-MX" sz="1800" b="1" dirty="0" smtClean="0">
                <a:latin typeface="Tahoma" pitchFamily="34" charset="0"/>
                <a:ea typeface="Tahoma" pitchFamily="34" charset="0"/>
                <a:cs typeface="Tahoma" pitchFamily="34" charset="0"/>
              </a:rPr>
              <a:t>RECOCIDO SIMULADO</a:t>
            </a:r>
          </a:p>
          <a:p>
            <a:pPr marL="0" indent="0">
              <a:lnSpc>
                <a:spcPct val="150000"/>
              </a:lnSpc>
              <a:spcBef>
                <a:spcPts val="0"/>
              </a:spcBef>
              <a:spcAft>
                <a:spcPts val="600"/>
              </a:spcAft>
              <a:buNone/>
            </a:pPr>
            <a:endParaRPr lang="es-MX" sz="1000" dirty="0" smtClean="0">
              <a:latin typeface="Tahoma" pitchFamily="34" charset="0"/>
              <a:ea typeface="Tahoma" pitchFamily="34" charset="0"/>
              <a:cs typeface="Tahoma" pitchFamily="34" charset="0"/>
            </a:endParaRPr>
          </a:p>
          <a:p>
            <a:pPr marL="0" indent="0">
              <a:lnSpc>
                <a:spcPct val="150000"/>
              </a:lnSpc>
              <a:spcBef>
                <a:spcPts val="0"/>
              </a:spcBef>
              <a:spcAft>
                <a:spcPts val="1200"/>
              </a:spcAft>
              <a:buNone/>
            </a:pPr>
            <a:r>
              <a:rPr lang="es-MX" sz="1600" b="1" dirty="0" smtClean="0">
                <a:latin typeface="Tahoma" pitchFamily="34" charset="0"/>
                <a:ea typeface="Tahoma" pitchFamily="34" charset="0"/>
                <a:cs typeface="Tahoma" pitchFamily="34" charset="0"/>
              </a:rPr>
              <a:t>Estructura del algoritmo </a:t>
            </a:r>
            <a:r>
              <a:rPr lang="es-MX" sz="1600" b="1" dirty="0">
                <a:latin typeface="Tahoma" pitchFamily="34" charset="0"/>
                <a:ea typeface="Tahoma" pitchFamily="34" charset="0"/>
                <a:cs typeface="Tahoma" pitchFamily="34" charset="0"/>
              </a:rPr>
              <a:t>– </a:t>
            </a:r>
            <a:r>
              <a:rPr lang="es-MX" sz="1600" b="1" dirty="0" smtClean="0">
                <a:latin typeface="Tahoma" pitchFamily="34" charset="0"/>
                <a:ea typeface="Tahoma" pitchFamily="34" charset="0"/>
                <a:cs typeface="Tahoma" pitchFamily="34" charset="0"/>
              </a:rPr>
              <a:t>Solución inicial</a:t>
            </a:r>
            <a:endParaRPr lang="es-MX" sz="1600" b="1" dirty="0">
              <a:latin typeface="Tahoma" pitchFamily="34" charset="0"/>
              <a:ea typeface="Tahoma" pitchFamily="34" charset="0"/>
              <a:cs typeface="Tahoma" pitchFamily="34" charset="0"/>
            </a:endParaRPr>
          </a:p>
          <a:p>
            <a:pPr marL="0" indent="0">
              <a:lnSpc>
                <a:spcPct val="150000"/>
              </a:lnSpc>
              <a:spcBef>
                <a:spcPts val="0"/>
              </a:spcBef>
              <a:spcAft>
                <a:spcPts val="1200"/>
              </a:spcAft>
              <a:buNone/>
            </a:pPr>
            <a:r>
              <a:rPr lang="es-MX" sz="1600" dirty="0">
                <a:latin typeface="Tahoma" pitchFamily="34" charset="0"/>
                <a:ea typeface="Tahoma" pitchFamily="34" charset="0"/>
                <a:cs typeface="Tahoma" pitchFamily="34" charset="0"/>
              </a:rPr>
              <a:t>En general es cualquier solución válida del problema. Al ser un problema de optimización combinatoria, el modelo permite expresar una solución como una combinación de partes del mismo. De esta forma, la solución inicial más sencilla resulta de elegir una combinación aleatoria de elementos de problema que conformen una solución con la estructura del modelo elegido. </a:t>
            </a:r>
          </a:p>
          <a:p>
            <a:pPr marL="0" indent="0">
              <a:lnSpc>
                <a:spcPct val="150000"/>
              </a:lnSpc>
              <a:spcBef>
                <a:spcPts val="0"/>
              </a:spcBef>
              <a:spcAft>
                <a:spcPts val="1200"/>
              </a:spcAft>
              <a:buNone/>
            </a:pPr>
            <a:r>
              <a:rPr lang="es-MX" sz="1600" dirty="0">
                <a:latin typeface="Tahoma" pitchFamily="34" charset="0"/>
                <a:ea typeface="Tahoma" pitchFamily="34" charset="0"/>
                <a:cs typeface="Tahoma" pitchFamily="34" charset="0"/>
              </a:rPr>
              <a:t>Otra alternativa es utilizar un proceso doble. En primer lugar se emplea algún tipo de </a:t>
            </a:r>
            <a:r>
              <a:rPr lang="es-MX" sz="1600" dirty="0" smtClean="0">
                <a:latin typeface="Tahoma" pitchFamily="34" charset="0"/>
                <a:ea typeface="Tahoma" pitchFamily="34" charset="0"/>
                <a:cs typeface="Tahoma" pitchFamily="34" charset="0"/>
              </a:rPr>
              <a:t>heurístico </a:t>
            </a:r>
            <a:r>
              <a:rPr lang="es-MX" sz="1600" dirty="0">
                <a:latin typeface="Tahoma" pitchFamily="34" charset="0"/>
                <a:ea typeface="Tahoma" pitchFamily="34" charset="0"/>
                <a:cs typeface="Tahoma" pitchFamily="34" charset="0"/>
              </a:rPr>
              <a:t>que nos permita generar una solución razonablemente buena, mejor que utilizar una solución estrictamente aleatoria. </a:t>
            </a:r>
            <a:endParaRPr lang="es-MX" sz="1600" dirty="0" smtClean="0">
              <a:latin typeface="Tahoma" pitchFamily="34" charset="0"/>
              <a:ea typeface="Tahoma" pitchFamily="34" charset="0"/>
              <a:cs typeface="Tahoma" pitchFamily="34" charset="0"/>
            </a:endParaRPr>
          </a:p>
        </p:txBody>
      </p:sp>
      <p:sp>
        <p:nvSpPr>
          <p:cNvPr id="2" name="1 CuadroTexto"/>
          <p:cNvSpPr txBox="1"/>
          <p:nvPr/>
        </p:nvSpPr>
        <p:spPr>
          <a:xfrm>
            <a:off x="683568" y="6597352"/>
            <a:ext cx="3852337" cy="246221"/>
          </a:xfrm>
          <a:prstGeom prst="rect">
            <a:avLst/>
          </a:prstGeom>
          <a:noFill/>
        </p:spPr>
        <p:txBody>
          <a:bodyPr wrap="none" rtlCol="0">
            <a:spAutoFit/>
          </a:bodyPr>
          <a:lstStyle/>
          <a:p>
            <a:r>
              <a:rPr lang="es-MX" sz="1000" dirty="0" smtClean="0"/>
              <a:t>MAESTRÍA EN INGENIERÍA DE LA CADENA DE SUMINISTRO</a:t>
            </a:r>
            <a:endParaRPr lang="es-MX" sz="1000" dirty="0"/>
          </a:p>
        </p:txBody>
      </p:sp>
      <p:sp>
        <p:nvSpPr>
          <p:cNvPr id="5" name="4 CuadroTexto"/>
          <p:cNvSpPr txBox="1"/>
          <p:nvPr/>
        </p:nvSpPr>
        <p:spPr>
          <a:xfrm>
            <a:off x="6660232" y="6597352"/>
            <a:ext cx="1848583" cy="246221"/>
          </a:xfrm>
          <a:prstGeom prst="rect">
            <a:avLst/>
          </a:prstGeom>
          <a:noFill/>
        </p:spPr>
        <p:txBody>
          <a:bodyPr wrap="none" rtlCol="0">
            <a:spAutoFit/>
          </a:bodyPr>
          <a:lstStyle/>
          <a:p>
            <a:r>
              <a:rPr lang="es-MX" sz="1000" dirty="0" smtClean="0"/>
              <a:t>FACULTAD DE INGENIERÍA</a:t>
            </a:r>
            <a:endParaRPr lang="es-MX" sz="1000" dirty="0"/>
          </a:p>
        </p:txBody>
      </p:sp>
    </p:spTree>
    <p:extLst>
      <p:ext uri="{BB962C8B-B14F-4D97-AF65-F5344CB8AC3E}">
        <p14:creationId xmlns:p14="http://schemas.microsoft.com/office/powerpoint/2010/main" val="2691037257"/>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contenido 2"/>
          <p:cNvSpPr>
            <a:spLocks noGrp="1"/>
          </p:cNvSpPr>
          <p:nvPr>
            <p:ph idx="1"/>
          </p:nvPr>
        </p:nvSpPr>
        <p:spPr>
          <a:xfrm>
            <a:off x="683568" y="692696"/>
            <a:ext cx="7992888" cy="5501319"/>
          </a:xfrm>
        </p:spPr>
        <p:txBody>
          <a:bodyPr>
            <a:noAutofit/>
          </a:bodyPr>
          <a:lstStyle/>
          <a:p>
            <a:pPr marL="0" indent="0" algn="ctr">
              <a:lnSpc>
                <a:spcPct val="140000"/>
              </a:lnSpc>
              <a:buNone/>
            </a:pPr>
            <a:r>
              <a:rPr lang="es-MX" sz="1800" b="1" dirty="0" smtClean="0">
                <a:latin typeface="Tahoma" pitchFamily="34" charset="0"/>
                <a:ea typeface="Tahoma" pitchFamily="34" charset="0"/>
                <a:cs typeface="Tahoma" pitchFamily="34" charset="0"/>
              </a:rPr>
              <a:t>RECOCIDO SIMULADO</a:t>
            </a:r>
          </a:p>
          <a:p>
            <a:pPr marL="0" indent="0">
              <a:lnSpc>
                <a:spcPct val="150000"/>
              </a:lnSpc>
              <a:spcBef>
                <a:spcPts val="0"/>
              </a:spcBef>
              <a:spcAft>
                <a:spcPts val="600"/>
              </a:spcAft>
              <a:buNone/>
            </a:pPr>
            <a:endParaRPr lang="es-MX" sz="1000" dirty="0" smtClean="0">
              <a:latin typeface="Tahoma" pitchFamily="34" charset="0"/>
              <a:ea typeface="Tahoma" pitchFamily="34" charset="0"/>
              <a:cs typeface="Tahoma" pitchFamily="34" charset="0"/>
            </a:endParaRPr>
          </a:p>
          <a:p>
            <a:pPr marL="0" indent="0">
              <a:lnSpc>
                <a:spcPct val="150000"/>
              </a:lnSpc>
              <a:spcBef>
                <a:spcPts val="0"/>
              </a:spcBef>
              <a:spcAft>
                <a:spcPts val="1200"/>
              </a:spcAft>
              <a:buNone/>
            </a:pPr>
            <a:r>
              <a:rPr lang="es-MX" sz="1600" b="1" dirty="0" smtClean="0">
                <a:latin typeface="Tahoma" pitchFamily="34" charset="0"/>
                <a:ea typeface="Tahoma" pitchFamily="34" charset="0"/>
                <a:cs typeface="Tahoma" pitchFamily="34" charset="0"/>
              </a:rPr>
              <a:t>Ejemplo. Problema </a:t>
            </a:r>
            <a:r>
              <a:rPr lang="es-MX" sz="1600" b="1" dirty="0">
                <a:latin typeface="Tahoma" pitchFamily="34" charset="0"/>
                <a:ea typeface="Tahoma" pitchFamily="34" charset="0"/>
                <a:cs typeface="Tahoma" pitchFamily="34" charset="0"/>
              </a:rPr>
              <a:t>de elaboración de calendarios de exámenes </a:t>
            </a:r>
          </a:p>
          <a:p>
            <a:pPr marL="0" indent="0">
              <a:lnSpc>
                <a:spcPct val="150000"/>
              </a:lnSpc>
              <a:spcBef>
                <a:spcPts val="0"/>
              </a:spcBef>
              <a:spcAft>
                <a:spcPts val="1200"/>
              </a:spcAft>
              <a:buNone/>
            </a:pPr>
            <a:r>
              <a:rPr lang="es-MX" sz="1600" dirty="0" smtClean="0">
                <a:latin typeface="Tahoma" pitchFamily="34" charset="0"/>
                <a:ea typeface="Tahoma" pitchFamily="34" charset="0"/>
                <a:cs typeface="Tahoma" pitchFamily="34" charset="0"/>
              </a:rPr>
              <a:t>Una </a:t>
            </a:r>
            <a:r>
              <a:rPr lang="es-MX" sz="1600" dirty="0">
                <a:latin typeface="Tahoma" pitchFamily="34" charset="0"/>
                <a:ea typeface="Tahoma" pitchFamily="34" charset="0"/>
                <a:cs typeface="Tahoma" pitchFamily="34" charset="0"/>
              </a:rPr>
              <a:t>universidad imparte asignaturas de distintas carreras, normalmente unas decenas de ellas. Cada una de las carreras cuenta con un número de asignaturas que puede oscilar entre una veintena y cerca de un centenar. El método tradicional de establecer los calendarios de exámenes suele basarse en utilizar un calendario que existe previamente y que, a veces, no se sabe con qué criterios se generó, sobre el que se realizan leves modificaciones que consisten básicamente en realizar una traslación de fechas. </a:t>
            </a:r>
          </a:p>
          <a:p>
            <a:pPr marL="0" indent="0">
              <a:lnSpc>
                <a:spcPct val="150000"/>
              </a:lnSpc>
              <a:spcBef>
                <a:spcPts val="0"/>
              </a:spcBef>
              <a:spcAft>
                <a:spcPts val="1200"/>
              </a:spcAft>
              <a:buNone/>
            </a:pPr>
            <a:r>
              <a:rPr lang="es-MX" sz="1600" dirty="0">
                <a:latin typeface="Tahoma" pitchFamily="34" charset="0"/>
                <a:ea typeface="Tahoma" pitchFamily="34" charset="0"/>
                <a:cs typeface="Tahoma" pitchFamily="34" charset="0"/>
              </a:rPr>
              <a:t>Si se quisiera resolver por fuerza bruta un calendario para 50 asignaturas durante un periodo de 20 días posibles de exámenes, con exámenes por la mañana y por la tarde, se dispondrían de unas 10</a:t>
            </a:r>
            <a:r>
              <a:rPr lang="es-MX" sz="1600" baseline="30000" dirty="0">
                <a:latin typeface="Tahoma" pitchFamily="34" charset="0"/>
                <a:ea typeface="Tahoma" pitchFamily="34" charset="0"/>
                <a:cs typeface="Tahoma" pitchFamily="34" charset="0"/>
              </a:rPr>
              <a:t>80</a:t>
            </a:r>
            <a:r>
              <a:rPr lang="es-MX" sz="1600" dirty="0">
                <a:latin typeface="Tahoma" pitchFamily="34" charset="0"/>
                <a:ea typeface="Tahoma" pitchFamily="34" charset="0"/>
                <a:cs typeface="Tahoma" pitchFamily="34" charset="0"/>
              </a:rPr>
              <a:t> posibles configuraciones. La exploración exhaustiva de este espacio de soluciones resulta evidentemente intratable. </a:t>
            </a:r>
          </a:p>
        </p:txBody>
      </p:sp>
      <p:sp>
        <p:nvSpPr>
          <p:cNvPr id="2" name="1 CuadroTexto"/>
          <p:cNvSpPr txBox="1"/>
          <p:nvPr/>
        </p:nvSpPr>
        <p:spPr>
          <a:xfrm>
            <a:off x="683568" y="6597352"/>
            <a:ext cx="3852337" cy="246221"/>
          </a:xfrm>
          <a:prstGeom prst="rect">
            <a:avLst/>
          </a:prstGeom>
          <a:noFill/>
        </p:spPr>
        <p:txBody>
          <a:bodyPr wrap="none" rtlCol="0">
            <a:spAutoFit/>
          </a:bodyPr>
          <a:lstStyle/>
          <a:p>
            <a:r>
              <a:rPr lang="es-MX" sz="1000" dirty="0" smtClean="0"/>
              <a:t>MAESTRÍA EN INGENIERÍA DE LA CADENA DE SUMINISTRO</a:t>
            </a:r>
            <a:endParaRPr lang="es-MX" sz="1000" dirty="0"/>
          </a:p>
        </p:txBody>
      </p:sp>
      <p:sp>
        <p:nvSpPr>
          <p:cNvPr id="5" name="4 CuadroTexto"/>
          <p:cNvSpPr txBox="1"/>
          <p:nvPr/>
        </p:nvSpPr>
        <p:spPr>
          <a:xfrm>
            <a:off x="6660232" y="6597352"/>
            <a:ext cx="1848583" cy="246221"/>
          </a:xfrm>
          <a:prstGeom prst="rect">
            <a:avLst/>
          </a:prstGeom>
          <a:noFill/>
        </p:spPr>
        <p:txBody>
          <a:bodyPr wrap="none" rtlCol="0">
            <a:spAutoFit/>
          </a:bodyPr>
          <a:lstStyle/>
          <a:p>
            <a:r>
              <a:rPr lang="es-MX" sz="1000" dirty="0" smtClean="0"/>
              <a:t>FACULTAD DE INGENIERÍA</a:t>
            </a:r>
            <a:endParaRPr lang="es-MX" sz="1000" dirty="0"/>
          </a:p>
        </p:txBody>
      </p:sp>
    </p:spTree>
    <p:extLst>
      <p:ext uri="{BB962C8B-B14F-4D97-AF65-F5344CB8AC3E}">
        <p14:creationId xmlns:p14="http://schemas.microsoft.com/office/powerpoint/2010/main" val="219784238"/>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contenido 2"/>
          <p:cNvSpPr>
            <a:spLocks noGrp="1"/>
          </p:cNvSpPr>
          <p:nvPr>
            <p:ph idx="1"/>
          </p:nvPr>
        </p:nvSpPr>
        <p:spPr>
          <a:xfrm>
            <a:off x="683568" y="692696"/>
            <a:ext cx="7992888" cy="5501319"/>
          </a:xfrm>
        </p:spPr>
        <p:txBody>
          <a:bodyPr>
            <a:noAutofit/>
          </a:bodyPr>
          <a:lstStyle/>
          <a:p>
            <a:pPr marL="0" indent="0" algn="ctr">
              <a:lnSpc>
                <a:spcPct val="140000"/>
              </a:lnSpc>
              <a:buNone/>
            </a:pPr>
            <a:r>
              <a:rPr lang="es-MX" sz="1800" b="1" dirty="0" smtClean="0">
                <a:latin typeface="Tahoma" pitchFamily="34" charset="0"/>
                <a:ea typeface="Tahoma" pitchFamily="34" charset="0"/>
                <a:cs typeface="Tahoma" pitchFamily="34" charset="0"/>
              </a:rPr>
              <a:t>RECOCIDO SIMULADO</a:t>
            </a:r>
          </a:p>
          <a:p>
            <a:pPr marL="0" indent="0">
              <a:lnSpc>
                <a:spcPct val="150000"/>
              </a:lnSpc>
              <a:spcBef>
                <a:spcPts val="0"/>
              </a:spcBef>
              <a:spcAft>
                <a:spcPts val="600"/>
              </a:spcAft>
              <a:buNone/>
            </a:pPr>
            <a:endParaRPr lang="es-MX" sz="1000" dirty="0" smtClean="0">
              <a:latin typeface="Tahoma" pitchFamily="34" charset="0"/>
              <a:ea typeface="Tahoma" pitchFamily="34" charset="0"/>
              <a:cs typeface="Tahoma" pitchFamily="34" charset="0"/>
            </a:endParaRPr>
          </a:p>
          <a:p>
            <a:pPr marL="0" indent="0">
              <a:lnSpc>
                <a:spcPct val="150000"/>
              </a:lnSpc>
              <a:spcBef>
                <a:spcPts val="0"/>
              </a:spcBef>
              <a:spcAft>
                <a:spcPts val="1200"/>
              </a:spcAft>
              <a:buNone/>
            </a:pPr>
            <a:r>
              <a:rPr lang="es-MX" sz="1600" b="1" dirty="0" smtClean="0">
                <a:latin typeface="Tahoma" pitchFamily="34" charset="0"/>
                <a:ea typeface="Tahoma" pitchFamily="34" charset="0"/>
                <a:cs typeface="Tahoma" pitchFamily="34" charset="0"/>
              </a:rPr>
              <a:t>Ejemplo. Problema </a:t>
            </a:r>
            <a:r>
              <a:rPr lang="es-MX" sz="1600" b="1" dirty="0">
                <a:latin typeface="Tahoma" pitchFamily="34" charset="0"/>
                <a:ea typeface="Tahoma" pitchFamily="34" charset="0"/>
                <a:cs typeface="Tahoma" pitchFamily="34" charset="0"/>
              </a:rPr>
              <a:t>de elaboración de calendarios de exámenes </a:t>
            </a:r>
            <a:r>
              <a:rPr lang="es-MX" sz="1600" b="1" dirty="0" smtClean="0">
                <a:latin typeface="Tahoma" pitchFamily="34" charset="0"/>
                <a:ea typeface="Tahoma" pitchFamily="34" charset="0"/>
                <a:cs typeface="Tahoma" pitchFamily="34" charset="0"/>
              </a:rPr>
              <a:t>(cont.)</a:t>
            </a:r>
            <a:endParaRPr lang="es-MX" sz="1600" b="1" dirty="0">
              <a:latin typeface="Tahoma" pitchFamily="34" charset="0"/>
              <a:ea typeface="Tahoma" pitchFamily="34" charset="0"/>
              <a:cs typeface="Tahoma" pitchFamily="34" charset="0"/>
            </a:endParaRPr>
          </a:p>
          <a:p>
            <a:pPr marL="0" indent="0">
              <a:lnSpc>
                <a:spcPct val="150000"/>
              </a:lnSpc>
              <a:spcBef>
                <a:spcPts val="0"/>
              </a:spcBef>
              <a:spcAft>
                <a:spcPts val="1200"/>
              </a:spcAft>
              <a:buNone/>
            </a:pPr>
            <a:r>
              <a:rPr lang="es-MX" sz="1600" dirty="0">
                <a:latin typeface="Tahoma" pitchFamily="34" charset="0"/>
                <a:ea typeface="Tahoma" pitchFamily="34" charset="0"/>
                <a:cs typeface="Tahoma" pitchFamily="34" charset="0"/>
              </a:rPr>
              <a:t>En el problema se encuentran los siguientes elementos: </a:t>
            </a:r>
          </a:p>
          <a:p>
            <a:pPr marL="342900" indent="-342900">
              <a:lnSpc>
                <a:spcPct val="150000"/>
              </a:lnSpc>
              <a:spcBef>
                <a:spcPts val="0"/>
              </a:spcBef>
              <a:spcAft>
                <a:spcPts val="1200"/>
              </a:spcAft>
              <a:buFont typeface="+mj-lt"/>
              <a:buAutoNum type="arabicPeriod"/>
            </a:pPr>
            <a:r>
              <a:rPr lang="es-MX" sz="1600" dirty="0" smtClean="0">
                <a:latin typeface="Tahoma" pitchFamily="34" charset="0"/>
                <a:ea typeface="Tahoma" pitchFamily="34" charset="0"/>
                <a:cs typeface="Tahoma" pitchFamily="34" charset="0"/>
              </a:rPr>
              <a:t>Un </a:t>
            </a:r>
            <a:r>
              <a:rPr lang="es-MX" sz="1600" dirty="0">
                <a:latin typeface="Tahoma" pitchFamily="34" charset="0"/>
                <a:ea typeface="Tahoma" pitchFamily="34" charset="0"/>
                <a:cs typeface="Tahoma" pitchFamily="34" charset="0"/>
              </a:rPr>
              <a:t>conjunto de carreras para las que hay que generar un calendario de exámenes </a:t>
            </a:r>
          </a:p>
          <a:p>
            <a:pPr marL="342900" indent="-342900">
              <a:lnSpc>
                <a:spcPct val="150000"/>
              </a:lnSpc>
              <a:spcBef>
                <a:spcPts val="0"/>
              </a:spcBef>
              <a:spcAft>
                <a:spcPts val="1200"/>
              </a:spcAft>
              <a:buFont typeface="+mj-lt"/>
              <a:buAutoNum type="arabicPeriod"/>
            </a:pPr>
            <a:r>
              <a:rPr lang="es-MX" sz="1600" dirty="0" smtClean="0">
                <a:latin typeface="Tahoma" pitchFamily="34" charset="0"/>
                <a:ea typeface="Tahoma" pitchFamily="34" charset="0"/>
                <a:cs typeface="Tahoma" pitchFamily="34" charset="0"/>
              </a:rPr>
              <a:t>Un </a:t>
            </a:r>
            <a:r>
              <a:rPr lang="es-MX" sz="1600" dirty="0">
                <a:latin typeface="Tahoma" pitchFamily="34" charset="0"/>
                <a:ea typeface="Tahoma" pitchFamily="34" charset="0"/>
                <a:cs typeface="Tahoma" pitchFamily="34" charset="0"/>
              </a:rPr>
              <a:t>conjunto de asignaturas de las que tendrá exámenes alumnos de cada una de las carreras. </a:t>
            </a:r>
          </a:p>
          <a:p>
            <a:pPr marL="342900" indent="-342900">
              <a:lnSpc>
                <a:spcPct val="150000"/>
              </a:lnSpc>
              <a:spcBef>
                <a:spcPts val="0"/>
              </a:spcBef>
              <a:spcAft>
                <a:spcPts val="1200"/>
              </a:spcAft>
              <a:buFont typeface="+mj-lt"/>
              <a:buAutoNum type="arabicPeriod"/>
            </a:pPr>
            <a:r>
              <a:rPr lang="es-MX" sz="1600" dirty="0" smtClean="0">
                <a:latin typeface="Tahoma" pitchFamily="34" charset="0"/>
                <a:ea typeface="Tahoma" pitchFamily="34" charset="0"/>
                <a:cs typeface="Tahoma" pitchFamily="34" charset="0"/>
              </a:rPr>
              <a:t>Un </a:t>
            </a:r>
            <a:r>
              <a:rPr lang="es-MX" sz="1600" dirty="0">
                <a:latin typeface="Tahoma" pitchFamily="34" charset="0"/>
                <a:ea typeface="Tahoma" pitchFamily="34" charset="0"/>
                <a:cs typeface="Tahoma" pitchFamily="34" charset="0"/>
              </a:rPr>
              <a:t>conjunto de fechas de exámenes en las que se podrán fijar la fecha de realización de los exámenes para cada una de las asignaturas. </a:t>
            </a:r>
          </a:p>
          <a:p>
            <a:pPr marL="342900" indent="-342900">
              <a:lnSpc>
                <a:spcPct val="150000"/>
              </a:lnSpc>
              <a:spcBef>
                <a:spcPts val="0"/>
              </a:spcBef>
              <a:spcAft>
                <a:spcPts val="1200"/>
              </a:spcAft>
              <a:buFont typeface="+mj-lt"/>
              <a:buAutoNum type="arabicPeriod"/>
            </a:pPr>
            <a:r>
              <a:rPr lang="es-MX" sz="1600" dirty="0" smtClean="0">
                <a:latin typeface="Tahoma" pitchFamily="34" charset="0"/>
                <a:ea typeface="Tahoma" pitchFamily="34" charset="0"/>
                <a:cs typeface="Tahoma" pitchFamily="34" charset="0"/>
              </a:rPr>
              <a:t>Un </a:t>
            </a:r>
            <a:r>
              <a:rPr lang="es-MX" sz="1600" dirty="0">
                <a:latin typeface="Tahoma" pitchFamily="34" charset="0"/>
                <a:ea typeface="Tahoma" pitchFamily="34" charset="0"/>
                <a:cs typeface="Tahoma" pitchFamily="34" charset="0"/>
              </a:rPr>
              <a:t>conjunto de restricciones sobre la posible realización del examen de determinadas asignaturas. </a:t>
            </a:r>
          </a:p>
        </p:txBody>
      </p:sp>
      <p:sp>
        <p:nvSpPr>
          <p:cNvPr id="2" name="1 CuadroTexto"/>
          <p:cNvSpPr txBox="1"/>
          <p:nvPr/>
        </p:nvSpPr>
        <p:spPr>
          <a:xfrm>
            <a:off x="683568" y="6597352"/>
            <a:ext cx="3852337" cy="246221"/>
          </a:xfrm>
          <a:prstGeom prst="rect">
            <a:avLst/>
          </a:prstGeom>
          <a:noFill/>
        </p:spPr>
        <p:txBody>
          <a:bodyPr wrap="none" rtlCol="0">
            <a:spAutoFit/>
          </a:bodyPr>
          <a:lstStyle/>
          <a:p>
            <a:r>
              <a:rPr lang="es-MX" sz="1000" dirty="0" smtClean="0"/>
              <a:t>MAESTRÍA EN INGENIERÍA DE LA CADENA DE SUMINISTRO</a:t>
            </a:r>
            <a:endParaRPr lang="es-MX" sz="1000" dirty="0"/>
          </a:p>
        </p:txBody>
      </p:sp>
      <p:sp>
        <p:nvSpPr>
          <p:cNvPr id="5" name="4 CuadroTexto"/>
          <p:cNvSpPr txBox="1"/>
          <p:nvPr/>
        </p:nvSpPr>
        <p:spPr>
          <a:xfrm>
            <a:off x="6660232" y="6597352"/>
            <a:ext cx="1848583" cy="246221"/>
          </a:xfrm>
          <a:prstGeom prst="rect">
            <a:avLst/>
          </a:prstGeom>
          <a:noFill/>
        </p:spPr>
        <p:txBody>
          <a:bodyPr wrap="none" rtlCol="0">
            <a:spAutoFit/>
          </a:bodyPr>
          <a:lstStyle/>
          <a:p>
            <a:r>
              <a:rPr lang="es-MX" sz="1000" dirty="0" smtClean="0"/>
              <a:t>FACULTAD DE INGENIERÍA</a:t>
            </a:r>
            <a:endParaRPr lang="es-MX" sz="1000" dirty="0"/>
          </a:p>
        </p:txBody>
      </p:sp>
    </p:spTree>
    <p:extLst>
      <p:ext uri="{BB962C8B-B14F-4D97-AF65-F5344CB8AC3E}">
        <p14:creationId xmlns:p14="http://schemas.microsoft.com/office/powerpoint/2010/main" val="3697716414"/>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contenido 2"/>
          <p:cNvSpPr>
            <a:spLocks noGrp="1"/>
          </p:cNvSpPr>
          <p:nvPr>
            <p:ph idx="1"/>
          </p:nvPr>
        </p:nvSpPr>
        <p:spPr>
          <a:xfrm>
            <a:off x="683568" y="692696"/>
            <a:ext cx="7992888" cy="5501319"/>
          </a:xfrm>
        </p:spPr>
        <p:txBody>
          <a:bodyPr>
            <a:noAutofit/>
          </a:bodyPr>
          <a:lstStyle/>
          <a:p>
            <a:pPr marL="0" indent="0" algn="ctr">
              <a:lnSpc>
                <a:spcPct val="140000"/>
              </a:lnSpc>
              <a:buNone/>
            </a:pPr>
            <a:r>
              <a:rPr lang="es-MX" sz="1800" b="1" dirty="0" smtClean="0">
                <a:latin typeface="Tahoma" pitchFamily="34" charset="0"/>
                <a:ea typeface="Tahoma" pitchFamily="34" charset="0"/>
                <a:cs typeface="Tahoma" pitchFamily="34" charset="0"/>
              </a:rPr>
              <a:t>RECOCIDO SIMULADO</a:t>
            </a:r>
          </a:p>
          <a:p>
            <a:pPr marL="0" indent="0">
              <a:lnSpc>
                <a:spcPct val="150000"/>
              </a:lnSpc>
              <a:spcBef>
                <a:spcPts val="0"/>
              </a:spcBef>
              <a:spcAft>
                <a:spcPts val="600"/>
              </a:spcAft>
              <a:buNone/>
            </a:pPr>
            <a:endParaRPr lang="es-MX" sz="1000" dirty="0" smtClean="0">
              <a:latin typeface="Tahoma" pitchFamily="34" charset="0"/>
              <a:ea typeface="Tahoma" pitchFamily="34" charset="0"/>
              <a:cs typeface="Tahoma" pitchFamily="34" charset="0"/>
            </a:endParaRPr>
          </a:p>
          <a:p>
            <a:pPr marL="0" indent="0">
              <a:lnSpc>
                <a:spcPct val="150000"/>
              </a:lnSpc>
              <a:spcBef>
                <a:spcPts val="0"/>
              </a:spcBef>
              <a:spcAft>
                <a:spcPts val="1200"/>
              </a:spcAft>
              <a:buNone/>
            </a:pPr>
            <a:r>
              <a:rPr lang="es-MX" sz="1600" b="1" dirty="0" smtClean="0">
                <a:latin typeface="Tahoma" pitchFamily="34" charset="0"/>
                <a:ea typeface="Tahoma" pitchFamily="34" charset="0"/>
                <a:cs typeface="Tahoma" pitchFamily="34" charset="0"/>
              </a:rPr>
              <a:t>Ejemplo. Problema </a:t>
            </a:r>
            <a:r>
              <a:rPr lang="es-MX" sz="1600" b="1" dirty="0">
                <a:latin typeface="Tahoma" pitchFamily="34" charset="0"/>
                <a:ea typeface="Tahoma" pitchFamily="34" charset="0"/>
                <a:cs typeface="Tahoma" pitchFamily="34" charset="0"/>
              </a:rPr>
              <a:t>de elaboración de calendarios de </a:t>
            </a:r>
            <a:r>
              <a:rPr lang="es-MX" sz="1600" b="1" dirty="0" smtClean="0">
                <a:latin typeface="Tahoma" pitchFamily="34" charset="0"/>
                <a:ea typeface="Tahoma" pitchFamily="34" charset="0"/>
                <a:cs typeface="Tahoma" pitchFamily="34" charset="0"/>
              </a:rPr>
              <a:t>exámenes (cont.)</a:t>
            </a:r>
            <a:endParaRPr lang="es-MX" sz="1600" b="1" dirty="0">
              <a:latin typeface="Tahoma" pitchFamily="34" charset="0"/>
              <a:ea typeface="Tahoma" pitchFamily="34" charset="0"/>
              <a:cs typeface="Tahoma" pitchFamily="34" charset="0"/>
            </a:endParaRPr>
          </a:p>
          <a:p>
            <a:pPr marL="0" indent="0">
              <a:lnSpc>
                <a:spcPct val="150000"/>
              </a:lnSpc>
              <a:spcBef>
                <a:spcPts val="0"/>
              </a:spcBef>
              <a:spcAft>
                <a:spcPts val="1200"/>
              </a:spcAft>
              <a:buNone/>
            </a:pPr>
            <a:r>
              <a:rPr lang="es-MX" sz="1600" dirty="0" smtClean="0">
                <a:latin typeface="Tahoma" pitchFamily="34" charset="0"/>
                <a:ea typeface="Tahoma" pitchFamily="34" charset="0"/>
                <a:cs typeface="Tahoma" pitchFamily="34" charset="0"/>
              </a:rPr>
              <a:t>Las </a:t>
            </a:r>
            <a:r>
              <a:rPr lang="es-MX" sz="1600" dirty="0">
                <a:latin typeface="Tahoma" pitchFamily="34" charset="0"/>
                <a:ea typeface="Tahoma" pitchFamily="34" charset="0"/>
                <a:cs typeface="Tahoma" pitchFamily="34" charset="0"/>
              </a:rPr>
              <a:t>restricciones que se establecen sobre una asignatura suelen ser variadas y desde un punto de vista de asignación de recursos podrían venir condicionadas por el momento de uso de determinadas aulas o la disponibilidad de determinados profesores. </a:t>
            </a:r>
          </a:p>
          <a:p>
            <a:pPr marL="0" indent="0">
              <a:lnSpc>
                <a:spcPct val="150000"/>
              </a:lnSpc>
              <a:spcBef>
                <a:spcPts val="0"/>
              </a:spcBef>
              <a:spcAft>
                <a:spcPts val="1200"/>
              </a:spcAft>
              <a:buNone/>
            </a:pPr>
            <a:r>
              <a:rPr lang="es-MX" sz="1600" dirty="0">
                <a:latin typeface="Tahoma" pitchFamily="34" charset="0"/>
                <a:ea typeface="Tahoma" pitchFamily="34" charset="0"/>
                <a:cs typeface="Tahoma" pitchFamily="34" charset="0"/>
              </a:rPr>
              <a:t>Otro tipo de restricciones vienen condicionadas por el hecho de que dos asignaturas utilicen, por ejemplo, el mismo laboratorio para realizar el examen. </a:t>
            </a:r>
            <a:endParaRPr lang="es-MX" sz="1600" dirty="0" smtClean="0">
              <a:latin typeface="Tahoma" pitchFamily="34" charset="0"/>
              <a:ea typeface="Tahoma" pitchFamily="34" charset="0"/>
              <a:cs typeface="Tahoma" pitchFamily="34" charset="0"/>
            </a:endParaRPr>
          </a:p>
        </p:txBody>
      </p:sp>
      <p:sp>
        <p:nvSpPr>
          <p:cNvPr id="2" name="1 CuadroTexto"/>
          <p:cNvSpPr txBox="1"/>
          <p:nvPr/>
        </p:nvSpPr>
        <p:spPr>
          <a:xfrm>
            <a:off x="683568" y="6597352"/>
            <a:ext cx="3852337" cy="246221"/>
          </a:xfrm>
          <a:prstGeom prst="rect">
            <a:avLst/>
          </a:prstGeom>
          <a:noFill/>
        </p:spPr>
        <p:txBody>
          <a:bodyPr wrap="none" rtlCol="0">
            <a:spAutoFit/>
          </a:bodyPr>
          <a:lstStyle/>
          <a:p>
            <a:r>
              <a:rPr lang="es-MX" sz="1000" dirty="0" smtClean="0"/>
              <a:t>MAESTRÍA EN INGENIERÍA DE LA CADENA DE SUMINISTRO</a:t>
            </a:r>
            <a:endParaRPr lang="es-MX" sz="1000" dirty="0"/>
          </a:p>
        </p:txBody>
      </p:sp>
      <p:sp>
        <p:nvSpPr>
          <p:cNvPr id="5" name="4 CuadroTexto"/>
          <p:cNvSpPr txBox="1"/>
          <p:nvPr/>
        </p:nvSpPr>
        <p:spPr>
          <a:xfrm>
            <a:off x="6660232" y="6597352"/>
            <a:ext cx="1848583" cy="246221"/>
          </a:xfrm>
          <a:prstGeom prst="rect">
            <a:avLst/>
          </a:prstGeom>
          <a:noFill/>
        </p:spPr>
        <p:txBody>
          <a:bodyPr wrap="none" rtlCol="0">
            <a:spAutoFit/>
          </a:bodyPr>
          <a:lstStyle/>
          <a:p>
            <a:r>
              <a:rPr lang="es-MX" sz="1000" dirty="0" smtClean="0"/>
              <a:t>FACULTAD DE INGENIERÍA</a:t>
            </a:r>
            <a:endParaRPr lang="es-MX" sz="1000" dirty="0"/>
          </a:p>
        </p:txBody>
      </p:sp>
    </p:spTree>
    <p:extLst>
      <p:ext uri="{BB962C8B-B14F-4D97-AF65-F5344CB8AC3E}">
        <p14:creationId xmlns:p14="http://schemas.microsoft.com/office/powerpoint/2010/main" val="1635022588"/>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contenido 2"/>
          <p:cNvSpPr>
            <a:spLocks noGrp="1"/>
          </p:cNvSpPr>
          <p:nvPr>
            <p:ph idx="1"/>
          </p:nvPr>
        </p:nvSpPr>
        <p:spPr>
          <a:xfrm>
            <a:off x="683568" y="692696"/>
            <a:ext cx="7992888" cy="5501319"/>
          </a:xfrm>
        </p:spPr>
        <p:txBody>
          <a:bodyPr>
            <a:noAutofit/>
          </a:bodyPr>
          <a:lstStyle/>
          <a:p>
            <a:pPr marL="0" indent="0" algn="ctr">
              <a:lnSpc>
                <a:spcPct val="140000"/>
              </a:lnSpc>
              <a:buNone/>
            </a:pPr>
            <a:r>
              <a:rPr lang="es-MX" sz="1800" b="1" dirty="0" smtClean="0">
                <a:latin typeface="Tahoma" pitchFamily="34" charset="0"/>
                <a:ea typeface="Tahoma" pitchFamily="34" charset="0"/>
                <a:cs typeface="Tahoma" pitchFamily="34" charset="0"/>
              </a:rPr>
              <a:t>RECOCIDO SIMULADO</a:t>
            </a:r>
          </a:p>
          <a:p>
            <a:pPr marL="0" indent="0">
              <a:lnSpc>
                <a:spcPct val="150000"/>
              </a:lnSpc>
              <a:spcBef>
                <a:spcPts val="0"/>
              </a:spcBef>
              <a:spcAft>
                <a:spcPts val="600"/>
              </a:spcAft>
              <a:buNone/>
            </a:pPr>
            <a:endParaRPr lang="es-MX" sz="1000" dirty="0" smtClean="0">
              <a:latin typeface="Tahoma" pitchFamily="34" charset="0"/>
              <a:ea typeface="Tahoma" pitchFamily="34" charset="0"/>
              <a:cs typeface="Tahoma" pitchFamily="34" charset="0"/>
            </a:endParaRPr>
          </a:p>
          <a:p>
            <a:pPr marL="0" indent="0">
              <a:lnSpc>
                <a:spcPct val="150000"/>
              </a:lnSpc>
              <a:spcBef>
                <a:spcPts val="0"/>
              </a:spcBef>
              <a:spcAft>
                <a:spcPts val="1200"/>
              </a:spcAft>
              <a:buNone/>
            </a:pPr>
            <a:r>
              <a:rPr lang="es-MX" sz="1600" b="1" dirty="0" smtClean="0">
                <a:latin typeface="Tahoma" pitchFamily="34" charset="0"/>
                <a:ea typeface="Tahoma" pitchFamily="34" charset="0"/>
                <a:cs typeface="Tahoma" pitchFamily="34" charset="0"/>
              </a:rPr>
              <a:t>Elementos </a:t>
            </a:r>
            <a:r>
              <a:rPr lang="es-MX" sz="1600" b="1" dirty="0">
                <a:latin typeface="Tahoma" pitchFamily="34" charset="0"/>
                <a:ea typeface="Tahoma" pitchFamily="34" charset="0"/>
                <a:cs typeface="Tahoma" pitchFamily="34" charset="0"/>
              </a:rPr>
              <a:t>dependientes del problema </a:t>
            </a:r>
          </a:p>
          <a:p>
            <a:pPr marL="0" indent="0">
              <a:lnSpc>
                <a:spcPct val="150000"/>
              </a:lnSpc>
              <a:spcBef>
                <a:spcPts val="0"/>
              </a:spcBef>
              <a:spcAft>
                <a:spcPts val="1200"/>
              </a:spcAft>
              <a:buNone/>
            </a:pPr>
            <a:r>
              <a:rPr lang="es-MX" sz="1600" dirty="0">
                <a:latin typeface="Tahoma" pitchFamily="34" charset="0"/>
                <a:ea typeface="Tahoma" pitchFamily="34" charset="0"/>
                <a:cs typeface="Tahoma" pitchFamily="34" charset="0"/>
              </a:rPr>
              <a:t>Sea S={A, F, C} donde cada uno de los términos se define de la siguiente forma:</a:t>
            </a:r>
          </a:p>
          <a:p>
            <a:pPr marL="0" indent="0">
              <a:lnSpc>
                <a:spcPct val="150000"/>
              </a:lnSpc>
              <a:spcBef>
                <a:spcPts val="0"/>
              </a:spcBef>
              <a:spcAft>
                <a:spcPts val="1200"/>
              </a:spcAft>
              <a:buNone/>
            </a:pPr>
            <a:r>
              <a:rPr lang="es-MX" sz="1600" dirty="0">
                <a:latin typeface="Tahoma" pitchFamily="34" charset="0"/>
                <a:ea typeface="Tahoma" pitchFamily="34" charset="0"/>
                <a:cs typeface="Tahoma" pitchFamily="34" charset="0"/>
              </a:rPr>
              <a:t>A: conjunto de asignaturas de la carrera. Con cada asignatura se recoge el nombre de la asignatura, el curso al que pertenece, el grado y las preferencias de horario de celebración del examen. </a:t>
            </a:r>
          </a:p>
          <a:p>
            <a:pPr marL="0" indent="0">
              <a:lnSpc>
                <a:spcPct val="150000"/>
              </a:lnSpc>
              <a:spcBef>
                <a:spcPts val="0"/>
              </a:spcBef>
              <a:spcAft>
                <a:spcPts val="1200"/>
              </a:spcAft>
              <a:buNone/>
            </a:pPr>
            <a:r>
              <a:rPr lang="es-MX" sz="1600" dirty="0">
                <a:latin typeface="Tahoma" pitchFamily="34" charset="0"/>
                <a:ea typeface="Tahoma" pitchFamily="34" charset="0"/>
                <a:cs typeface="Tahoma" pitchFamily="34" charset="0"/>
              </a:rPr>
              <a:t>F :conjunto de fechas de exámenes, donde cada fecha de examen viene dado por un día y una hora. </a:t>
            </a:r>
          </a:p>
          <a:p>
            <a:pPr marL="0" indent="0">
              <a:lnSpc>
                <a:spcPct val="150000"/>
              </a:lnSpc>
              <a:spcBef>
                <a:spcPts val="0"/>
              </a:spcBef>
              <a:spcAft>
                <a:spcPts val="1200"/>
              </a:spcAft>
              <a:buNone/>
            </a:pPr>
            <a:r>
              <a:rPr lang="es-MX" sz="1600" dirty="0">
                <a:latin typeface="Tahoma" pitchFamily="34" charset="0"/>
                <a:ea typeface="Tahoma" pitchFamily="34" charset="0"/>
                <a:cs typeface="Tahoma" pitchFamily="34" charset="0"/>
              </a:rPr>
              <a:t> C : función de costo, donde se tiene en cuenta el conjunto de restricciones que se establecen sobre el conjunto de asignaturas y sus relaciones temporales. </a:t>
            </a:r>
          </a:p>
          <a:p>
            <a:pPr marL="0" indent="0">
              <a:lnSpc>
                <a:spcPct val="150000"/>
              </a:lnSpc>
              <a:spcBef>
                <a:spcPts val="0"/>
              </a:spcBef>
              <a:spcAft>
                <a:spcPts val="1200"/>
              </a:spcAft>
              <a:buNone/>
            </a:pPr>
            <a:r>
              <a:rPr lang="es-MX" sz="1600" dirty="0">
                <a:latin typeface="Tahoma" pitchFamily="34" charset="0"/>
                <a:ea typeface="Tahoma" pitchFamily="34" charset="0"/>
                <a:cs typeface="Tahoma" pitchFamily="34" charset="0"/>
              </a:rPr>
              <a:t>La estructura del conjunto de soluciones tiene la forma de la Ecuación</a:t>
            </a:r>
            <a:r>
              <a:rPr lang="es-MX" sz="1600" dirty="0" smtClean="0">
                <a:latin typeface="Tahoma" pitchFamily="34" charset="0"/>
                <a:ea typeface="Tahoma" pitchFamily="34" charset="0"/>
                <a:cs typeface="Tahoma" pitchFamily="34" charset="0"/>
              </a:rPr>
              <a:t>:</a:t>
            </a:r>
            <a:endParaRPr lang="es-MX" sz="1600" dirty="0">
              <a:latin typeface="Tahoma" pitchFamily="34" charset="0"/>
              <a:ea typeface="Tahoma" pitchFamily="34" charset="0"/>
              <a:cs typeface="Tahoma" pitchFamily="34" charset="0"/>
            </a:endParaRPr>
          </a:p>
        </p:txBody>
      </p:sp>
      <p:sp>
        <p:nvSpPr>
          <p:cNvPr id="2" name="1 CuadroTexto"/>
          <p:cNvSpPr txBox="1"/>
          <p:nvPr/>
        </p:nvSpPr>
        <p:spPr>
          <a:xfrm>
            <a:off x="683568" y="6597352"/>
            <a:ext cx="3852337" cy="246221"/>
          </a:xfrm>
          <a:prstGeom prst="rect">
            <a:avLst/>
          </a:prstGeom>
          <a:noFill/>
        </p:spPr>
        <p:txBody>
          <a:bodyPr wrap="none" rtlCol="0">
            <a:spAutoFit/>
          </a:bodyPr>
          <a:lstStyle/>
          <a:p>
            <a:r>
              <a:rPr lang="es-MX" sz="1000" dirty="0" smtClean="0"/>
              <a:t>MAESTRÍA EN INGENIERÍA DE LA CADENA DE SUMINISTRO</a:t>
            </a:r>
            <a:endParaRPr lang="es-MX" sz="1000" dirty="0"/>
          </a:p>
        </p:txBody>
      </p:sp>
      <p:sp>
        <p:nvSpPr>
          <p:cNvPr id="5" name="4 CuadroTexto"/>
          <p:cNvSpPr txBox="1"/>
          <p:nvPr/>
        </p:nvSpPr>
        <p:spPr>
          <a:xfrm>
            <a:off x="6660232" y="6597352"/>
            <a:ext cx="1848583" cy="246221"/>
          </a:xfrm>
          <a:prstGeom prst="rect">
            <a:avLst/>
          </a:prstGeom>
          <a:noFill/>
        </p:spPr>
        <p:txBody>
          <a:bodyPr wrap="none" rtlCol="0">
            <a:spAutoFit/>
          </a:bodyPr>
          <a:lstStyle/>
          <a:p>
            <a:r>
              <a:rPr lang="es-MX" sz="1000" dirty="0" smtClean="0"/>
              <a:t>FACULTAD DE INGENIERÍA</a:t>
            </a:r>
            <a:endParaRPr lang="es-MX" sz="1000" dirty="0"/>
          </a:p>
        </p:txBody>
      </p:sp>
      <p:pic>
        <p:nvPicPr>
          <p:cNvPr id="6" name="Imagen 3"/>
          <p:cNvPicPr>
            <a:picLocks noChangeAspect="1"/>
          </p:cNvPicPr>
          <p:nvPr/>
        </p:nvPicPr>
        <p:blipFill>
          <a:blip r:embed="rId2"/>
          <a:stretch>
            <a:fillRect/>
          </a:stretch>
        </p:blipFill>
        <p:spPr>
          <a:xfrm>
            <a:off x="3275856" y="6021288"/>
            <a:ext cx="2448272" cy="327802"/>
          </a:xfrm>
          <a:prstGeom prst="rect">
            <a:avLst/>
          </a:prstGeom>
        </p:spPr>
      </p:pic>
    </p:spTree>
    <p:extLst>
      <p:ext uri="{BB962C8B-B14F-4D97-AF65-F5344CB8AC3E}">
        <p14:creationId xmlns:p14="http://schemas.microsoft.com/office/powerpoint/2010/main" val="2017696064"/>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contenido 2"/>
          <p:cNvSpPr>
            <a:spLocks noGrp="1"/>
          </p:cNvSpPr>
          <p:nvPr>
            <p:ph idx="1"/>
          </p:nvPr>
        </p:nvSpPr>
        <p:spPr>
          <a:xfrm>
            <a:off x="683568" y="692696"/>
            <a:ext cx="7992888" cy="5501319"/>
          </a:xfrm>
        </p:spPr>
        <p:txBody>
          <a:bodyPr>
            <a:noAutofit/>
          </a:bodyPr>
          <a:lstStyle/>
          <a:p>
            <a:pPr marL="0" indent="0" algn="ctr">
              <a:lnSpc>
                <a:spcPct val="140000"/>
              </a:lnSpc>
              <a:buNone/>
            </a:pPr>
            <a:r>
              <a:rPr lang="es-MX" sz="1800" b="1" dirty="0" smtClean="0">
                <a:latin typeface="Tahoma" pitchFamily="34" charset="0"/>
                <a:ea typeface="Tahoma" pitchFamily="34" charset="0"/>
                <a:cs typeface="Tahoma" pitchFamily="34" charset="0"/>
              </a:rPr>
              <a:t>RECOCIDO SIMULADO</a:t>
            </a:r>
          </a:p>
          <a:p>
            <a:pPr marL="0" indent="0">
              <a:lnSpc>
                <a:spcPct val="150000"/>
              </a:lnSpc>
              <a:spcBef>
                <a:spcPts val="0"/>
              </a:spcBef>
              <a:spcAft>
                <a:spcPts val="600"/>
              </a:spcAft>
              <a:buNone/>
            </a:pPr>
            <a:endParaRPr lang="es-MX" sz="1000" dirty="0" smtClean="0">
              <a:latin typeface="Tahoma" pitchFamily="34" charset="0"/>
              <a:ea typeface="Tahoma" pitchFamily="34" charset="0"/>
              <a:cs typeface="Tahoma" pitchFamily="34" charset="0"/>
            </a:endParaRPr>
          </a:p>
          <a:p>
            <a:pPr marL="0" indent="0">
              <a:lnSpc>
                <a:spcPct val="150000"/>
              </a:lnSpc>
              <a:spcBef>
                <a:spcPts val="0"/>
              </a:spcBef>
              <a:spcAft>
                <a:spcPts val="1200"/>
              </a:spcAft>
              <a:buNone/>
            </a:pPr>
            <a:r>
              <a:rPr lang="es-MX" sz="1600" dirty="0" smtClean="0">
                <a:latin typeface="Tahoma" pitchFamily="34" charset="0"/>
                <a:ea typeface="Tahoma" pitchFamily="34" charset="0"/>
                <a:cs typeface="Tahoma" pitchFamily="34" charset="0"/>
              </a:rPr>
              <a:t>De </a:t>
            </a:r>
            <a:r>
              <a:rPr lang="es-MX" sz="1600" dirty="0">
                <a:latin typeface="Tahoma" pitchFamily="34" charset="0"/>
                <a:ea typeface="Tahoma" pitchFamily="34" charset="0"/>
                <a:cs typeface="Tahoma" pitchFamily="34" charset="0"/>
              </a:rPr>
              <a:t>acuerdo con esta definición |S| = |A| </a:t>
            </a:r>
            <a:endParaRPr lang="es-MX" sz="1600" dirty="0" smtClean="0">
              <a:latin typeface="Tahoma" pitchFamily="34" charset="0"/>
              <a:ea typeface="Tahoma" pitchFamily="34" charset="0"/>
              <a:cs typeface="Tahoma" pitchFamily="34" charset="0"/>
            </a:endParaRPr>
          </a:p>
          <a:p>
            <a:pPr marL="0" indent="0">
              <a:lnSpc>
                <a:spcPct val="150000"/>
              </a:lnSpc>
              <a:spcBef>
                <a:spcPts val="0"/>
              </a:spcBef>
              <a:spcAft>
                <a:spcPts val="1200"/>
              </a:spcAft>
              <a:buNone/>
            </a:pPr>
            <a:r>
              <a:rPr lang="es-MX" sz="1600" dirty="0">
                <a:latin typeface="Tahoma" pitchFamily="34" charset="0"/>
                <a:ea typeface="Tahoma" pitchFamily="34" charset="0"/>
                <a:cs typeface="Tahoma" pitchFamily="34" charset="0"/>
              </a:rPr>
              <a:t>Una vez establecido el modelo para el problema hay que establecer cómo ir generando nuevas soluciones en la vecindad una solución dada. Nuestra definición de vecindad viene dada por:</a:t>
            </a:r>
            <a:endParaRPr lang="es-MX" sz="1600" dirty="0" smtClean="0">
              <a:latin typeface="Tahoma" pitchFamily="34" charset="0"/>
              <a:ea typeface="Tahoma" pitchFamily="34" charset="0"/>
              <a:cs typeface="Tahoma" pitchFamily="34" charset="0"/>
            </a:endParaRPr>
          </a:p>
          <a:p>
            <a:pPr marL="0" indent="0">
              <a:lnSpc>
                <a:spcPct val="150000"/>
              </a:lnSpc>
              <a:spcBef>
                <a:spcPts val="0"/>
              </a:spcBef>
              <a:spcAft>
                <a:spcPts val="1200"/>
              </a:spcAft>
              <a:buNone/>
            </a:pPr>
            <a:endParaRPr lang="es-MX" sz="1600" dirty="0">
              <a:latin typeface="Tahoma" pitchFamily="34" charset="0"/>
              <a:ea typeface="Tahoma" pitchFamily="34" charset="0"/>
              <a:cs typeface="Tahoma" pitchFamily="34" charset="0"/>
            </a:endParaRPr>
          </a:p>
        </p:txBody>
      </p:sp>
      <p:sp>
        <p:nvSpPr>
          <p:cNvPr id="2" name="1 CuadroTexto"/>
          <p:cNvSpPr txBox="1"/>
          <p:nvPr/>
        </p:nvSpPr>
        <p:spPr>
          <a:xfrm>
            <a:off x="683568" y="6597352"/>
            <a:ext cx="3852337" cy="246221"/>
          </a:xfrm>
          <a:prstGeom prst="rect">
            <a:avLst/>
          </a:prstGeom>
          <a:noFill/>
        </p:spPr>
        <p:txBody>
          <a:bodyPr wrap="none" rtlCol="0">
            <a:spAutoFit/>
          </a:bodyPr>
          <a:lstStyle/>
          <a:p>
            <a:r>
              <a:rPr lang="es-MX" sz="1000" dirty="0" smtClean="0"/>
              <a:t>MAESTRÍA EN INGENIERÍA DE LA CADENA DE SUMINISTRO</a:t>
            </a:r>
            <a:endParaRPr lang="es-MX" sz="1000" dirty="0"/>
          </a:p>
        </p:txBody>
      </p:sp>
      <p:sp>
        <p:nvSpPr>
          <p:cNvPr id="5" name="4 CuadroTexto"/>
          <p:cNvSpPr txBox="1"/>
          <p:nvPr/>
        </p:nvSpPr>
        <p:spPr>
          <a:xfrm>
            <a:off x="6660232" y="6597352"/>
            <a:ext cx="1848583" cy="246221"/>
          </a:xfrm>
          <a:prstGeom prst="rect">
            <a:avLst/>
          </a:prstGeom>
          <a:noFill/>
        </p:spPr>
        <p:txBody>
          <a:bodyPr wrap="none" rtlCol="0">
            <a:spAutoFit/>
          </a:bodyPr>
          <a:lstStyle/>
          <a:p>
            <a:r>
              <a:rPr lang="es-MX" sz="1000" dirty="0" smtClean="0"/>
              <a:t>FACULTAD DE INGENIERÍA</a:t>
            </a:r>
            <a:endParaRPr lang="es-MX" sz="1000" dirty="0"/>
          </a:p>
        </p:txBody>
      </p:sp>
      <p:pic>
        <p:nvPicPr>
          <p:cNvPr id="7" name="Imagen 4"/>
          <p:cNvPicPr>
            <a:picLocks noChangeAspect="1"/>
          </p:cNvPicPr>
          <p:nvPr/>
        </p:nvPicPr>
        <p:blipFill>
          <a:blip r:embed="rId2"/>
          <a:stretch>
            <a:fillRect/>
          </a:stretch>
        </p:blipFill>
        <p:spPr>
          <a:xfrm>
            <a:off x="2613922" y="3068960"/>
            <a:ext cx="3902294" cy="327600"/>
          </a:xfrm>
          <a:prstGeom prst="rect">
            <a:avLst/>
          </a:prstGeom>
        </p:spPr>
      </p:pic>
      <p:sp>
        <p:nvSpPr>
          <p:cNvPr id="8" name="Marcador de contenido 2"/>
          <p:cNvSpPr txBox="1">
            <a:spLocks/>
          </p:cNvSpPr>
          <p:nvPr/>
        </p:nvSpPr>
        <p:spPr>
          <a:xfrm>
            <a:off x="683568" y="3717032"/>
            <a:ext cx="7992888" cy="2808312"/>
          </a:xfrm>
          <a:prstGeom prst="rect">
            <a:avLst/>
          </a:prstGeom>
        </p:spPr>
        <p:txBody>
          <a:bodyPr vert="horz" lIns="91440" tIns="45720" rIns="91440" bIns="45720" rtlCol="0">
            <a:noAutofit/>
          </a:bodyPr>
          <a:lstStyle>
            <a:lvl1pPr marL="182880" indent="-182880" algn="l" defTabSz="914400" rtl="0" eaLnBrk="1" latinLnBrk="0" hangingPunct="1">
              <a:spcBef>
                <a:spcPct val="20000"/>
              </a:spcBef>
              <a:buClr>
                <a:schemeClr val="accent1"/>
              </a:buClr>
              <a:buSzPct val="85000"/>
              <a:buFont typeface="Arial" pitchFamily="34" charset="0"/>
              <a:buChar char="•"/>
              <a:defRPr sz="2400" kern="1200">
                <a:solidFill>
                  <a:schemeClr val="tx1"/>
                </a:solidFill>
                <a:latin typeface="+mn-lt"/>
                <a:ea typeface="+mn-ea"/>
                <a:cs typeface="+mn-cs"/>
              </a:defRPr>
            </a:lvl1pPr>
            <a:lvl2pPr marL="457200" indent="-182880" algn="l" defTabSz="914400" rtl="0" eaLnBrk="1" latinLnBrk="0" hangingPunct="1">
              <a:spcBef>
                <a:spcPct val="20000"/>
              </a:spcBef>
              <a:buClr>
                <a:schemeClr val="accent1"/>
              </a:buClr>
              <a:buSzPct val="85000"/>
              <a:buFont typeface="Arial" pitchFamily="34" charset="0"/>
              <a:buChar char="•"/>
              <a:defRPr sz="2000" kern="1200">
                <a:solidFill>
                  <a:schemeClr val="tx1"/>
                </a:solidFill>
                <a:latin typeface="+mn-lt"/>
                <a:ea typeface="+mn-ea"/>
                <a:cs typeface="+mn-cs"/>
              </a:defRPr>
            </a:lvl2pPr>
            <a:lvl3pPr marL="731520" indent="-182880" algn="l" defTabSz="914400" rtl="0" eaLnBrk="1" latinLnBrk="0" hangingPunct="1">
              <a:spcBef>
                <a:spcPct val="20000"/>
              </a:spcBef>
              <a:buClr>
                <a:schemeClr val="accent1"/>
              </a:buClr>
              <a:buSzPct val="90000"/>
              <a:buFont typeface="Arial" pitchFamily="34" charset="0"/>
              <a:buChar char="•"/>
              <a:defRPr sz="1800" kern="1200">
                <a:solidFill>
                  <a:schemeClr val="tx1"/>
                </a:solidFill>
                <a:latin typeface="+mn-lt"/>
                <a:ea typeface="+mn-ea"/>
                <a:cs typeface="+mn-cs"/>
              </a:defRPr>
            </a:lvl3pPr>
            <a:lvl4pPr marL="1005840" indent="-182880" algn="l" defTabSz="914400" rtl="0" eaLnBrk="1" latinLnBrk="0" hangingPunct="1">
              <a:spcBef>
                <a:spcPct val="20000"/>
              </a:spcBef>
              <a:buClr>
                <a:schemeClr val="accent1"/>
              </a:buClr>
              <a:buFont typeface="Arial" pitchFamily="34" charset="0"/>
              <a:buChar char="•"/>
              <a:defRPr sz="1600" kern="1200">
                <a:solidFill>
                  <a:schemeClr val="tx1"/>
                </a:solidFill>
                <a:latin typeface="+mn-lt"/>
                <a:ea typeface="+mn-ea"/>
                <a:cs typeface="+mn-cs"/>
              </a:defRPr>
            </a:lvl4pPr>
            <a:lvl5pPr marL="1188720" indent="-137160" algn="l" defTabSz="914400" rtl="0" eaLnBrk="1" latinLnBrk="0" hangingPunct="1">
              <a:spcBef>
                <a:spcPct val="20000"/>
              </a:spcBef>
              <a:buClr>
                <a:schemeClr val="accent1"/>
              </a:buClr>
              <a:buSzPct val="100000"/>
              <a:buFont typeface="Arial" pitchFamily="34" charset="0"/>
              <a:buChar char="•"/>
              <a:defRPr sz="1400" kern="1200" baseline="0">
                <a:solidFill>
                  <a:schemeClr val="tx1"/>
                </a:solidFill>
                <a:latin typeface="+mn-lt"/>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a:lstStyle>
          <a:p>
            <a:pPr marL="0" indent="0">
              <a:lnSpc>
                <a:spcPct val="150000"/>
              </a:lnSpc>
              <a:spcBef>
                <a:spcPts val="0"/>
              </a:spcBef>
              <a:spcAft>
                <a:spcPts val="1200"/>
              </a:spcAft>
              <a:buNone/>
            </a:pPr>
            <a:r>
              <a:rPr lang="es-MX" sz="1600" dirty="0">
                <a:latin typeface="Tahoma" pitchFamily="34" charset="0"/>
                <a:ea typeface="Tahoma" pitchFamily="34" charset="0"/>
                <a:cs typeface="Tahoma" pitchFamily="34" charset="0"/>
              </a:rPr>
              <a:t>Es decir, se obtiene un vecino a partir de una solución S eligiendo una tupla al azar (a.f) ∈ S y se cambia su fecha por otra fecha), f′ ∈ F para esa asignatura elegida al azar del conjunto de fechas. Si en la tupla elegida la asignatura tiene restricciones en cuanto a la celebración del examen, por ejemplo, tiene que ser un examen de mañana, sólo se seleccionará del conjunto de fechas de examen una fecha que sea de mañana, de manera que el nuevo vecino pertenezca al espacio de soluciones. </a:t>
            </a:r>
            <a:endParaRPr lang="es-MX" sz="1600" dirty="0" smtClean="0">
              <a:latin typeface="Tahoma" pitchFamily="34" charset="0"/>
              <a:ea typeface="Tahoma" pitchFamily="34" charset="0"/>
              <a:cs typeface="Tahoma" pitchFamily="34" charset="0"/>
            </a:endParaRPr>
          </a:p>
        </p:txBody>
      </p:sp>
    </p:spTree>
    <p:extLst>
      <p:ext uri="{BB962C8B-B14F-4D97-AF65-F5344CB8AC3E}">
        <p14:creationId xmlns:p14="http://schemas.microsoft.com/office/powerpoint/2010/main" val="2536918476"/>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contenido 2"/>
          <p:cNvSpPr>
            <a:spLocks noGrp="1"/>
          </p:cNvSpPr>
          <p:nvPr>
            <p:ph idx="1"/>
          </p:nvPr>
        </p:nvSpPr>
        <p:spPr>
          <a:xfrm>
            <a:off x="683568" y="692696"/>
            <a:ext cx="7992888" cy="5501319"/>
          </a:xfrm>
        </p:spPr>
        <p:txBody>
          <a:bodyPr>
            <a:noAutofit/>
          </a:bodyPr>
          <a:lstStyle/>
          <a:p>
            <a:pPr marL="0" indent="0" algn="ctr">
              <a:lnSpc>
                <a:spcPct val="140000"/>
              </a:lnSpc>
              <a:buNone/>
            </a:pPr>
            <a:r>
              <a:rPr lang="es-MX" sz="1800" b="1" dirty="0" smtClean="0">
                <a:latin typeface="Tahoma" pitchFamily="34" charset="0"/>
                <a:ea typeface="Tahoma" pitchFamily="34" charset="0"/>
                <a:cs typeface="Tahoma" pitchFamily="34" charset="0"/>
              </a:rPr>
              <a:t>RECOCIDO SIMULADO</a:t>
            </a:r>
          </a:p>
          <a:p>
            <a:pPr marL="0" indent="0">
              <a:lnSpc>
                <a:spcPct val="150000"/>
              </a:lnSpc>
              <a:spcBef>
                <a:spcPts val="0"/>
              </a:spcBef>
              <a:spcAft>
                <a:spcPts val="600"/>
              </a:spcAft>
              <a:buNone/>
            </a:pPr>
            <a:endParaRPr lang="es-MX" sz="1000" dirty="0" smtClean="0">
              <a:latin typeface="Tahoma" pitchFamily="34" charset="0"/>
              <a:ea typeface="Tahoma" pitchFamily="34" charset="0"/>
              <a:cs typeface="Tahoma" pitchFamily="34" charset="0"/>
            </a:endParaRPr>
          </a:p>
          <a:p>
            <a:pPr marL="0" indent="0">
              <a:lnSpc>
                <a:spcPct val="150000"/>
              </a:lnSpc>
              <a:spcBef>
                <a:spcPts val="0"/>
              </a:spcBef>
              <a:spcAft>
                <a:spcPts val="1200"/>
              </a:spcAft>
              <a:buNone/>
            </a:pPr>
            <a:r>
              <a:rPr lang="es-MX" sz="1600" dirty="0">
                <a:latin typeface="Tahoma" pitchFamily="34" charset="0"/>
                <a:ea typeface="Tahoma" pitchFamily="34" charset="0"/>
                <a:cs typeface="Tahoma" pitchFamily="34" charset="0"/>
              </a:rPr>
              <a:t>Con esta definición el tamaño de la vecindad es</a:t>
            </a:r>
            <a:r>
              <a:rPr lang="es-MX" sz="1600" dirty="0" smtClean="0">
                <a:latin typeface="Tahoma" pitchFamily="34" charset="0"/>
                <a:ea typeface="Tahoma" pitchFamily="34" charset="0"/>
                <a:cs typeface="Tahoma" pitchFamily="34" charset="0"/>
              </a:rPr>
              <a:t>:</a:t>
            </a:r>
          </a:p>
          <a:p>
            <a:pPr marL="0" indent="0">
              <a:lnSpc>
                <a:spcPct val="150000"/>
              </a:lnSpc>
              <a:spcBef>
                <a:spcPts val="0"/>
              </a:spcBef>
              <a:spcAft>
                <a:spcPts val="1200"/>
              </a:spcAft>
              <a:buNone/>
            </a:pPr>
            <a:endParaRPr lang="es-MX" sz="1600" dirty="0">
              <a:latin typeface="Tahoma" pitchFamily="34" charset="0"/>
              <a:ea typeface="Tahoma" pitchFamily="34" charset="0"/>
              <a:cs typeface="Tahoma" pitchFamily="34" charset="0"/>
            </a:endParaRPr>
          </a:p>
          <a:p>
            <a:pPr marL="0" indent="0">
              <a:lnSpc>
                <a:spcPct val="150000"/>
              </a:lnSpc>
              <a:spcBef>
                <a:spcPts val="0"/>
              </a:spcBef>
              <a:spcAft>
                <a:spcPts val="1200"/>
              </a:spcAft>
              <a:buNone/>
            </a:pPr>
            <a:r>
              <a:rPr lang="es-MX" sz="1600" dirty="0">
                <a:latin typeface="Tahoma" pitchFamily="34" charset="0"/>
                <a:ea typeface="Tahoma" pitchFamily="34" charset="0"/>
                <a:cs typeface="Tahoma" pitchFamily="34" charset="0"/>
              </a:rPr>
              <a:t>Por otra parte, la solución inicial del sistema será una asignación aleatoria de fechas a las asignaturas. </a:t>
            </a:r>
          </a:p>
        </p:txBody>
      </p:sp>
      <p:sp>
        <p:nvSpPr>
          <p:cNvPr id="2" name="1 CuadroTexto"/>
          <p:cNvSpPr txBox="1"/>
          <p:nvPr/>
        </p:nvSpPr>
        <p:spPr>
          <a:xfrm>
            <a:off x="683568" y="6597352"/>
            <a:ext cx="3852337" cy="246221"/>
          </a:xfrm>
          <a:prstGeom prst="rect">
            <a:avLst/>
          </a:prstGeom>
          <a:noFill/>
        </p:spPr>
        <p:txBody>
          <a:bodyPr wrap="none" rtlCol="0">
            <a:spAutoFit/>
          </a:bodyPr>
          <a:lstStyle/>
          <a:p>
            <a:r>
              <a:rPr lang="es-MX" sz="1000" dirty="0" smtClean="0"/>
              <a:t>MAESTRÍA EN INGENIERÍA DE LA CADENA DE SUMINISTRO</a:t>
            </a:r>
            <a:endParaRPr lang="es-MX" sz="1000" dirty="0"/>
          </a:p>
        </p:txBody>
      </p:sp>
      <p:sp>
        <p:nvSpPr>
          <p:cNvPr id="5" name="4 CuadroTexto"/>
          <p:cNvSpPr txBox="1"/>
          <p:nvPr/>
        </p:nvSpPr>
        <p:spPr>
          <a:xfrm>
            <a:off x="6660232" y="6597352"/>
            <a:ext cx="1848583" cy="246221"/>
          </a:xfrm>
          <a:prstGeom prst="rect">
            <a:avLst/>
          </a:prstGeom>
          <a:noFill/>
        </p:spPr>
        <p:txBody>
          <a:bodyPr wrap="none" rtlCol="0">
            <a:spAutoFit/>
          </a:bodyPr>
          <a:lstStyle/>
          <a:p>
            <a:r>
              <a:rPr lang="es-MX" sz="1000" dirty="0" smtClean="0"/>
              <a:t>FACULTAD DE INGENIERÍA</a:t>
            </a:r>
            <a:endParaRPr lang="es-MX" sz="1000" dirty="0"/>
          </a:p>
        </p:txBody>
      </p:sp>
      <p:pic>
        <p:nvPicPr>
          <p:cNvPr id="9" name="Imagen 5"/>
          <p:cNvPicPr>
            <a:picLocks noChangeAspect="1"/>
          </p:cNvPicPr>
          <p:nvPr/>
        </p:nvPicPr>
        <p:blipFill>
          <a:blip r:embed="rId2"/>
          <a:stretch>
            <a:fillRect/>
          </a:stretch>
        </p:blipFill>
        <p:spPr>
          <a:xfrm>
            <a:off x="4003048" y="1916832"/>
            <a:ext cx="1001000" cy="327600"/>
          </a:xfrm>
          <a:prstGeom prst="rect">
            <a:avLst/>
          </a:prstGeom>
        </p:spPr>
      </p:pic>
    </p:spTree>
    <p:extLst>
      <p:ext uri="{BB962C8B-B14F-4D97-AF65-F5344CB8AC3E}">
        <p14:creationId xmlns:p14="http://schemas.microsoft.com/office/powerpoint/2010/main" val="2966722919"/>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contenido 2"/>
          <p:cNvSpPr>
            <a:spLocks noGrp="1"/>
          </p:cNvSpPr>
          <p:nvPr>
            <p:ph idx="1"/>
          </p:nvPr>
        </p:nvSpPr>
        <p:spPr>
          <a:xfrm>
            <a:off x="683568" y="692696"/>
            <a:ext cx="7992888" cy="5501319"/>
          </a:xfrm>
        </p:spPr>
        <p:txBody>
          <a:bodyPr>
            <a:noAutofit/>
          </a:bodyPr>
          <a:lstStyle/>
          <a:p>
            <a:pPr marL="0" indent="0" algn="ctr">
              <a:lnSpc>
                <a:spcPct val="140000"/>
              </a:lnSpc>
              <a:buNone/>
            </a:pPr>
            <a:r>
              <a:rPr lang="es-MX" sz="1800" b="1" dirty="0" smtClean="0">
                <a:latin typeface="Tahoma" pitchFamily="34" charset="0"/>
                <a:ea typeface="Tahoma" pitchFamily="34" charset="0"/>
                <a:cs typeface="Tahoma" pitchFamily="34" charset="0"/>
              </a:rPr>
              <a:t>RECOCIDO SIMULADO</a:t>
            </a:r>
          </a:p>
          <a:p>
            <a:pPr marL="0" indent="0">
              <a:lnSpc>
                <a:spcPct val="150000"/>
              </a:lnSpc>
              <a:spcBef>
                <a:spcPts val="0"/>
              </a:spcBef>
              <a:spcAft>
                <a:spcPts val="600"/>
              </a:spcAft>
              <a:buNone/>
            </a:pPr>
            <a:endParaRPr lang="es-MX" sz="1000" dirty="0" smtClean="0">
              <a:latin typeface="Tahoma" pitchFamily="34" charset="0"/>
              <a:ea typeface="Tahoma" pitchFamily="34" charset="0"/>
              <a:cs typeface="Tahoma" pitchFamily="34" charset="0"/>
            </a:endParaRPr>
          </a:p>
          <a:p>
            <a:pPr marL="0" indent="0">
              <a:lnSpc>
                <a:spcPct val="150000"/>
              </a:lnSpc>
              <a:spcBef>
                <a:spcPts val="0"/>
              </a:spcBef>
              <a:spcAft>
                <a:spcPts val="1200"/>
              </a:spcAft>
              <a:buNone/>
            </a:pPr>
            <a:r>
              <a:rPr lang="es-MX" sz="1600" dirty="0" smtClean="0">
                <a:latin typeface="Tahoma" pitchFamily="34" charset="0"/>
                <a:ea typeface="Tahoma" pitchFamily="34" charset="0"/>
                <a:cs typeface="Tahoma" pitchFamily="34" charset="0"/>
              </a:rPr>
              <a:t>Para </a:t>
            </a:r>
            <a:r>
              <a:rPr lang="es-MX" sz="1600" dirty="0">
                <a:latin typeface="Tahoma" pitchFamily="34" charset="0"/>
                <a:ea typeface="Tahoma" pitchFamily="34" charset="0"/>
                <a:cs typeface="Tahoma" pitchFamily="34" charset="0"/>
              </a:rPr>
              <a:t>la función de costo se ha establecido crear tres niveles de costo dependiendo de la gravedad de </a:t>
            </a:r>
            <a:r>
              <a:rPr lang="es-MX" sz="1600" dirty="0" smtClean="0">
                <a:latin typeface="Tahoma" pitchFamily="34" charset="0"/>
                <a:ea typeface="Tahoma" pitchFamily="34" charset="0"/>
                <a:cs typeface="Tahoma" pitchFamily="34" charset="0"/>
              </a:rPr>
              <a:t>incumplimiento de </a:t>
            </a:r>
            <a:r>
              <a:rPr lang="es-MX" sz="1600" dirty="0">
                <a:latin typeface="Tahoma" pitchFamily="34" charset="0"/>
                <a:ea typeface="Tahoma" pitchFamily="34" charset="0"/>
                <a:cs typeface="Tahoma" pitchFamily="34" charset="0"/>
              </a:rPr>
              <a:t>las mismas: </a:t>
            </a:r>
          </a:p>
          <a:p>
            <a:pPr>
              <a:lnSpc>
                <a:spcPct val="150000"/>
              </a:lnSpc>
              <a:spcBef>
                <a:spcPts val="0"/>
              </a:spcBef>
              <a:spcAft>
                <a:spcPts val="1200"/>
              </a:spcAft>
              <a:buFont typeface="Wingdings" pitchFamily="2" charset="2"/>
              <a:buChar char="v"/>
            </a:pPr>
            <a:r>
              <a:rPr lang="es-MX" sz="1600" dirty="0">
                <a:latin typeface="Tahoma" pitchFamily="34" charset="0"/>
                <a:ea typeface="Tahoma" pitchFamily="34" charset="0"/>
                <a:cs typeface="Tahoma" pitchFamily="34" charset="0"/>
              </a:rPr>
              <a:t> Nivel fuerte: Cubre un conjunto de reglas que se deben cumplir obligatoriamente como por ejemplo:</a:t>
            </a:r>
          </a:p>
          <a:p>
            <a:pPr lvl="1">
              <a:lnSpc>
                <a:spcPct val="150000"/>
              </a:lnSpc>
              <a:spcBef>
                <a:spcPts val="0"/>
              </a:spcBef>
              <a:spcAft>
                <a:spcPts val="1200"/>
              </a:spcAft>
            </a:pPr>
            <a:r>
              <a:rPr lang="es-MX" sz="1400" dirty="0">
                <a:latin typeface="Tahoma" pitchFamily="34" charset="0"/>
                <a:ea typeface="Tahoma" pitchFamily="34" charset="0"/>
                <a:cs typeface="Tahoma" pitchFamily="34" charset="0"/>
              </a:rPr>
              <a:t>Dos exámenes del mismo curso no </a:t>
            </a:r>
            <a:r>
              <a:rPr lang="es-MX" sz="1400" dirty="0" smtClean="0">
                <a:latin typeface="Tahoma" pitchFamily="34" charset="0"/>
                <a:ea typeface="Tahoma" pitchFamily="34" charset="0"/>
                <a:cs typeface="Tahoma" pitchFamily="34" charset="0"/>
              </a:rPr>
              <a:t>deben </a:t>
            </a:r>
            <a:r>
              <a:rPr lang="es-MX" sz="1400" dirty="0">
                <a:latin typeface="Tahoma" pitchFamily="34" charset="0"/>
                <a:ea typeface="Tahoma" pitchFamily="34" charset="0"/>
                <a:cs typeface="Tahoma" pitchFamily="34" charset="0"/>
              </a:rPr>
              <a:t>coincidir el mismo día y hora </a:t>
            </a:r>
          </a:p>
          <a:p>
            <a:pPr lvl="1">
              <a:lnSpc>
                <a:spcPct val="150000"/>
              </a:lnSpc>
              <a:spcBef>
                <a:spcPts val="0"/>
              </a:spcBef>
              <a:spcAft>
                <a:spcPts val="1200"/>
              </a:spcAft>
            </a:pPr>
            <a:r>
              <a:rPr lang="es-MX" sz="1400" dirty="0">
                <a:latin typeface="Tahoma" pitchFamily="34" charset="0"/>
                <a:ea typeface="Tahoma" pitchFamily="34" charset="0"/>
                <a:cs typeface="Tahoma" pitchFamily="34" charset="0"/>
              </a:rPr>
              <a:t>No deben coincidir dos exámenes difíciles del mismo curso el mismo día </a:t>
            </a:r>
          </a:p>
          <a:p>
            <a:pPr>
              <a:lnSpc>
                <a:spcPct val="150000"/>
              </a:lnSpc>
              <a:spcBef>
                <a:spcPts val="0"/>
              </a:spcBef>
              <a:spcAft>
                <a:spcPts val="1200"/>
              </a:spcAft>
              <a:buFont typeface="Wingdings" pitchFamily="2" charset="2"/>
              <a:buChar char="v"/>
            </a:pPr>
            <a:r>
              <a:rPr lang="es-MX" sz="1600" dirty="0">
                <a:latin typeface="Tahoma" pitchFamily="34" charset="0"/>
                <a:ea typeface="Tahoma" pitchFamily="34" charset="0"/>
                <a:cs typeface="Tahoma" pitchFamily="34" charset="0"/>
              </a:rPr>
              <a:t>Nivel medio: Cubre un conjunto de reglas que se intentará de la mejor manera posible que se cumplan siempre, por ejemplo: </a:t>
            </a:r>
          </a:p>
          <a:p>
            <a:pPr lvl="1">
              <a:lnSpc>
                <a:spcPct val="150000"/>
              </a:lnSpc>
              <a:spcBef>
                <a:spcPts val="0"/>
              </a:spcBef>
              <a:spcAft>
                <a:spcPts val="1200"/>
              </a:spcAft>
            </a:pPr>
            <a:r>
              <a:rPr lang="es-MX" sz="1400" dirty="0">
                <a:latin typeface="Tahoma" pitchFamily="34" charset="0"/>
                <a:ea typeface="Tahoma" pitchFamily="34" charset="0"/>
                <a:cs typeface="Tahoma" pitchFamily="34" charset="0"/>
              </a:rPr>
              <a:t>Los exámenes de un curso deben estar equiespaciados. </a:t>
            </a:r>
          </a:p>
          <a:p>
            <a:pPr lvl="1">
              <a:lnSpc>
                <a:spcPct val="150000"/>
              </a:lnSpc>
              <a:spcBef>
                <a:spcPts val="0"/>
              </a:spcBef>
              <a:spcAft>
                <a:spcPts val="1200"/>
              </a:spcAft>
            </a:pPr>
            <a:r>
              <a:rPr lang="es-MX" sz="1400" dirty="0">
                <a:latin typeface="Tahoma" pitchFamily="34" charset="0"/>
                <a:ea typeface="Tahoma" pitchFamily="34" charset="0"/>
                <a:cs typeface="Tahoma" pitchFamily="34" charset="0"/>
              </a:rPr>
              <a:t>Dos asignaturas difíciles de cursos sucesivos no coincidan en día y hora. </a:t>
            </a:r>
          </a:p>
          <a:p>
            <a:pPr lvl="1">
              <a:lnSpc>
                <a:spcPct val="150000"/>
              </a:lnSpc>
              <a:spcBef>
                <a:spcPts val="0"/>
              </a:spcBef>
              <a:spcAft>
                <a:spcPts val="1200"/>
              </a:spcAft>
            </a:pPr>
            <a:r>
              <a:rPr lang="es-MX" sz="1400" dirty="0">
                <a:latin typeface="Tahoma" pitchFamily="34" charset="0"/>
                <a:ea typeface="Tahoma" pitchFamily="34" charset="0"/>
                <a:cs typeface="Tahoma" pitchFamily="34" charset="0"/>
              </a:rPr>
              <a:t>No deben juntarse exámenes difíciles de un mismo curso</a:t>
            </a:r>
            <a:r>
              <a:rPr lang="es-MX" sz="1400" dirty="0" smtClean="0">
                <a:latin typeface="Tahoma" pitchFamily="34" charset="0"/>
                <a:ea typeface="Tahoma" pitchFamily="34" charset="0"/>
                <a:cs typeface="Tahoma" pitchFamily="34" charset="0"/>
              </a:rPr>
              <a:t>.</a:t>
            </a:r>
            <a:endParaRPr lang="es-MX" sz="1400" dirty="0">
              <a:latin typeface="Tahoma" pitchFamily="34" charset="0"/>
              <a:ea typeface="Tahoma" pitchFamily="34" charset="0"/>
              <a:cs typeface="Tahoma" pitchFamily="34" charset="0"/>
            </a:endParaRPr>
          </a:p>
        </p:txBody>
      </p:sp>
      <p:sp>
        <p:nvSpPr>
          <p:cNvPr id="2" name="1 CuadroTexto"/>
          <p:cNvSpPr txBox="1"/>
          <p:nvPr/>
        </p:nvSpPr>
        <p:spPr>
          <a:xfrm>
            <a:off x="683568" y="6597352"/>
            <a:ext cx="3852337" cy="246221"/>
          </a:xfrm>
          <a:prstGeom prst="rect">
            <a:avLst/>
          </a:prstGeom>
          <a:noFill/>
        </p:spPr>
        <p:txBody>
          <a:bodyPr wrap="none" rtlCol="0">
            <a:spAutoFit/>
          </a:bodyPr>
          <a:lstStyle/>
          <a:p>
            <a:r>
              <a:rPr lang="es-MX" sz="1000" dirty="0" smtClean="0"/>
              <a:t>MAESTRÍA EN INGENIERÍA DE LA CADENA DE SUMINISTRO</a:t>
            </a:r>
            <a:endParaRPr lang="es-MX" sz="1000" dirty="0"/>
          </a:p>
        </p:txBody>
      </p:sp>
      <p:sp>
        <p:nvSpPr>
          <p:cNvPr id="5" name="4 CuadroTexto"/>
          <p:cNvSpPr txBox="1"/>
          <p:nvPr/>
        </p:nvSpPr>
        <p:spPr>
          <a:xfrm>
            <a:off x="6660232" y="6597352"/>
            <a:ext cx="1848583" cy="246221"/>
          </a:xfrm>
          <a:prstGeom prst="rect">
            <a:avLst/>
          </a:prstGeom>
          <a:noFill/>
        </p:spPr>
        <p:txBody>
          <a:bodyPr wrap="none" rtlCol="0">
            <a:spAutoFit/>
          </a:bodyPr>
          <a:lstStyle/>
          <a:p>
            <a:r>
              <a:rPr lang="es-MX" sz="1000" dirty="0" smtClean="0"/>
              <a:t>FACULTAD DE INGENIERÍA</a:t>
            </a:r>
            <a:endParaRPr lang="es-MX" sz="1000" dirty="0"/>
          </a:p>
        </p:txBody>
      </p:sp>
    </p:spTree>
    <p:extLst>
      <p:ext uri="{BB962C8B-B14F-4D97-AF65-F5344CB8AC3E}">
        <p14:creationId xmlns:p14="http://schemas.microsoft.com/office/powerpoint/2010/main" val="684211697"/>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contenido 2"/>
          <p:cNvSpPr>
            <a:spLocks noGrp="1"/>
          </p:cNvSpPr>
          <p:nvPr>
            <p:ph idx="1"/>
          </p:nvPr>
        </p:nvSpPr>
        <p:spPr>
          <a:xfrm>
            <a:off x="683568" y="692696"/>
            <a:ext cx="7992888" cy="5501319"/>
          </a:xfrm>
        </p:spPr>
        <p:txBody>
          <a:bodyPr>
            <a:noAutofit/>
          </a:bodyPr>
          <a:lstStyle/>
          <a:p>
            <a:pPr marL="0" indent="0" algn="ctr">
              <a:lnSpc>
                <a:spcPct val="140000"/>
              </a:lnSpc>
              <a:buNone/>
            </a:pPr>
            <a:r>
              <a:rPr lang="es-MX" sz="1800" b="1" dirty="0" smtClean="0">
                <a:latin typeface="Tahoma" pitchFamily="34" charset="0"/>
                <a:ea typeface="Tahoma" pitchFamily="34" charset="0"/>
                <a:cs typeface="Tahoma" pitchFamily="34" charset="0"/>
              </a:rPr>
              <a:t>RECOCIDO SIMULADO</a:t>
            </a:r>
          </a:p>
          <a:p>
            <a:pPr marL="0" indent="0">
              <a:lnSpc>
                <a:spcPct val="150000"/>
              </a:lnSpc>
              <a:spcBef>
                <a:spcPts val="0"/>
              </a:spcBef>
              <a:spcAft>
                <a:spcPts val="600"/>
              </a:spcAft>
              <a:buNone/>
            </a:pPr>
            <a:endParaRPr lang="es-MX" sz="1000" dirty="0" smtClean="0">
              <a:latin typeface="Tahoma" pitchFamily="34" charset="0"/>
              <a:ea typeface="Tahoma" pitchFamily="34" charset="0"/>
              <a:cs typeface="Tahoma" pitchFamily="34" charset="0"/>
            </a:endParaRPr>
          </a:p>
          <a:p>
            <a:pPr>
              <a:lnSpc>
                <a:spcPct val="150000"/>
              </a:lnSpc>
              <a:spcBef>
                <a:spcPts val="0"/>
              </a:spcBef>
              <a:spcAft>
                <a:spcPts val="1200"/>
              </a:spcAft>
              <a:buFont typeface="Wingdings" pitchFamily="2" charset="2"/>
              <a:buChar char="v"/>
            </a:pPr>
            <a:r>
              <a:rPr lang="es-MX" sz="1600" dirty="0" smtClean="0">
                <a:latin typeface="Tahoma" pitchFamily="34" charset="0"/>
                <a:ea typeface="Tahoma" pitchFamily="34" charset="0"/>
                <a:cs typeface="Tahoma" pitchFamily="34" charset="0"/>
              </a:rPr>
              <a:t>Nivel débil: </a:t>
            </a:r>
            <a:r>
              <a:rPr lang="es-MX" sz="1600" dirty="0">
                <a:latin typeface="Tahoma" pitchFamily="34" charset="0"/>
                <a:ea typeface="Tahoma" pitchFamily="34" charset="0"/>
                <a:cs typeface="Tahoma" pitchFamily="34" charset="0"/>
              </a:rPr>
              <a:t>Cubre </a:t>
            </a:r>
            <a:r>
              <a:rPr lang="es-MX" sz="1600" dirty="0" smtClean="0">
                <a:latin typeface="Tahoma" pitchFamily="34" charset="0"/>
                <a:ea typeface="Tahoma" pitchFamily="34" charset="0"/>
                <a:cs typeface="Tahoma" pitchFamily="34" charset="0"/>
              </a:rPr>
              <a:t>un </a:t>
            </a:r>
            <a:r>
              <a:rPr lang="es-MX" sz="1600" dirty="0">
                <a:latin typeface="Tahoma" pitchFamily="34" charset="0"/>
                <a:ea typeface="Tahoma" pitchFamily="34" charset="0"/>
                <a:cs typeface="Tahoma" pitchFamily="34" charset="0"/>
              </a:rPr>
              <a:t>conjunto de reglas que sólo pretenden mejorar la solución en cierto </a:t>
            </a:r>
            <a:r>
              <a:rPr lang="es-MX" sz="1600" dirty="0" smtClean="0">
                <a:latin typeface="Tahoma" pitchFamily="34" charset="0"/>
                <a:ea typeface="Tahoma" pitchFamily="34" charset="0"/>
                <a:cs typeface="Tahoma" pitchFamily="34" charset="0"/>
              </a:rPr>
              <a:t>sentido: </a:t>
            </a:r>
            <a:endParaRPr lang="es-MX" sz="1600" dirty="0">
              <a:latin typeface="Tahoma" pitchFamily="34" charset="0"/>
              <a:ea typeface="Tahoma" pitchFamily="34" charset="0"/>
              <a:cs typeface="Tahoma" pitchFamily="34" charset="0"/>
            </a:endParaRPr>
          </a:p>
          <a:p>
            <a:pPr lvl="1">
              <a:lnSpc>
                <a:spcPct val="150000"/>
              </a:lnSpc>
              <a:spcBef>
                <a:spcPts val="0"/>
              </a:spcBef>
              <a:spcAft>
                <a:spcPts val="1200"/>
              </a:spcAft>
            </a:pPr>
            <a:r>
              <a:rPr lang="es-MX" sz="1400" dirty="0">
                <a:latin typeface="Tahoma" pitchFamily="34" charset="0"/>
                <a:ea typeface="Tahoma" pitchFamily="34" charset="0"/>
                <a:cs typeface="Tahoma" pitchFamily="34" charset="0"/>
              </a:rPr>
              <a:t>No deben coincidir en el día exámenes de cursos separados menos de tres cursos </a:t>
            </a:r>
          </a:p>
          <a:p>
            <a:pPr lvl="1">
              <a:lnSpc>
                <a:spcPct val="150000"/>
              </a:lnSpc>
              <a:spcBef>
                <a:spcPts val="0"/>
              </a:spcBef>
              <a:spcAft>
                <a:spcPts val="1200"/>
              </a:spcAft>
            </a:pPr>
            <a:r>
              <a:rPr lang="es-MX" sz="1400" dirty="0">
                <a:latin typeface="Tahoma" pitchFamily="34" charset="0"/>
                <a:ea typeface="Tahoma" pitchFamily="34" charset="0"/>
                <a:cs typeface="Tahoma" pitchFamily="34" charset="0"/>
              </a:rPr>
              <a:t>Los exámenes difíciles no deben realizarse en la última semana de exámenes </a:t>
            </a:r>
          </a:p>
          <a:p>
            <a:pPr lvl="1">
              <a:lnSpc>
                <a:spcPct val="150000"/>
              </a:lnSpc>
              <a:spcBef>
                <a:spcPts val="0"/>
              </a:spcBef>
              <a:spcAft>
                <a:spcPts val="1200"/>
              </a:spcAft>
            </a:pPr>
            <a:r>
              <a:rPr lang="es-MX" sz="1400" dirty="0">
                <a:latin typeface="Tahoma" pitchFamily="34" charset="0"/>
                <a:ea typeface="Tahoma" pitchFamily="34" charset="0"/>
                <a:cs typeface="Tahoma" pitchFamily="34" charset="0"/>
              </a:rPr>
              <a:t>Para los exámenes difíciles debe haber al menos tres días anteriores sin exámenes del mismo curso. </a:t>
            </a:r>
          </a:p>
          <a:p>
            <a:pPr lvl="1">
              <a:lnSpc>
                <a:spcPct val="150000"/>
              </a:lnSpc>
              <a:spcBef>
                <a:spcPts val="0"/>
              </a:spcBef>
              <a:spcAft>
                <a:spcPts val="1200"/>
              </a:spcAft>
            </a:pPr>
            <a:r>
              <a:rPr lang="es-MX" sz="1400" dirty="0">
                <a:latin typeface="Tahoma" pitchFamily="34" charset="0"/>
                <a:ea typeface="Tahoma" pitchFamily="34" charset="0"/>
                <a:cs typeface="Tahoma" pitchFamily="34" charset="0"/>
              </a:rPr>
              <a:t>Si se dan dos exámenes del cursos contiguos el mismo día es preferible que el de la tarde sea de mayor dificultad que el de la mañana. </a:t>
            </a:r>
          </a:p>
        </p:txBody>
      </p:sp>
      <p:sp>
        <p:nvSpPr>
          <p:cNvPr id="2" name="1 CuadroTexto"/>
          <p:cNvSpPr txBox="1"/>
          <p:nvPr/>
        </p:nvSpPr>
        <p:spPr>
          <a:xfrm>
            <a:off x="683568" y="6597352"/>
            <a:ext cx="3852337" cy="246221"/>
          </a:xfrm>
          <a:prstGeom prst="rect">
            <a:avLst/>
          </a:prstGeom>
          <a:noFill/>
        </p:spPr>
        <p:txBody>
          <a:bodyPr wrap="none" rtlCol="0">
            <a:spAutoFit/>
          </a:bodyPr>
          <a:lstStyle/>
          <a:p>
            <a:r>
              <a:rPr lang="es-MX" sz="1000" dirty="0" smtClean="0"/>
              <a:t>MAESTRÍA EN INGENIERÍA DE LA CADENA DE SUMINISTRO</a:t>
            </a:r>
            <a:endParaRPr lang="es-MX" sz="1000" dirty="0"/>
          </a:p>
        </p:txBody>
      </p:sp>
      <p:sp>
        <p:nvSpPr>
          <p:cNvPr id="5" name="4 CuadroTexto"/>
          <p:cNvSpPr txBox="1"/>
          <p:nvPr/>
        </p:nvSpPr>
        <p:spPr>
          <a:xfrm>
            <a:off x="6660232" y="6597352"/>
            <a:ext cx="1848583" cy="246221"/>
          </a:xfrm>
          <a:prstGeom prst="rect">
            <a:avLst/>
          </a:prstGeom>
          <a:noFill/>
        </p:spPr>
        <p:txBody>
          <a:bodyPr wrap="none" rtlCol="0">
            <a:spAutoFit/>
          </a:bodyPr>
          <a:lstStyle/>
          <a:p>
            <a:r>
              <a:rPr lang="es-MX" sz="1000" dirty="0" smtClean="0"/>
              <a:t>FACULTAD DE INGENIERÍA</a:t>
            </a:r>
            <a:endParaRPr lang="es-MX" sz="1000" dirty="0"/>
          </a:p>
        </p:txBody>
      </p:sp>
    </p:spTree>
    <p:extLst>
      <p:ext uri="{BB962C8B-B14F-4D97-AF65-F5344CB8AC3E}">
        <p14:creationId xmlns:p14="http://schemas.microsoft.com/office/powerpoint/2010/main" val="254069391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contenido 2"/>
          <p:cNvSpPr>
            <a:spLocks noGrp="1"/>
          </p:cNvSpPr>
          <p:nvPr>
            <p:ph idx="1"/>
          </p:nvPr>
        </p:nvSpPr>
        <p:spPr>
          <a:xfrm>
            <a:off x="683568" y="980728"/>
            <a:ext cx="7632848" cy="5501319"/>
          </a:xfrm>
        </p:spPr>
        <p:txBody>
          <a:bodyPr>
            <a:noAutofit/>
          </a:bodyPr>
          <a:lstStyle/>
          <a:p>
            <a:pPr marL="0" indent="0" algn="just">
              <a:lnSpc>
                <a:spcPct val="140000"/>
              </a:lnSpc>
              <a:buNone/>
            </a:pPr>
            <a:r>
              <a:rPr lang="es-MX" sz="1400" b="1" dirty="0" smtClean="0">
                <a:latin typeface="Tahoma" pitchFamily="34" charset="0"/>
                <a:ea typeface="Tahoma" pitchFamily="34" charset="0"/>
                <a:cs typeface="Tahoma" pitchFamily="34" charset="0"/>
              </a:rPr>
              <a:t>LECTURAS COMPLEMENTARIAS</a:t>
            </a:r>
            <a:endParaRPr lang="es-MX" sz="1400" b="1" dirty="0">
              <a:latin typeface="Tahoma" pitchFamily="34" charset="0"/>
              <a:ea typeface="Tahoma" pitchFamily="34" charset="0"/>
              <a:cs typeface="Tahoma" pitchFamily="34" charset="0"/>
            </a:endParaRPr>
          </a:p>
          <a:p>
            <a:pPr algn="just">
              <a:lnSpc>
                <a:spcPct val="140000"/>
              </a:lnSpc>
              <a:buFont typeface="Wingdings" pitchFamily="2" charset="2"/>
              <a:buChar char="v"/>
            </a:pPr>
            <a:endParaRPr lang="en-US" sz="500" dirty="0" smtClean="0">
              <a:latin typeface="Tahoma" pitchFamily="34" charset="0"/>
              <a:ea typeface="Tahoma" pitchFamily="34" charset="0"/>
              <a:cs typeface="Tahoma" pitchFamily="34" charset="0"/>
            </a:endParaRPr>
          </a:p>
          <a:p>
            <a:pPr marL="369888" indent="-354013" algn="just">
              <a:lnSpc>
                <a:spcPct val="140000"/>
              </a:lnSpc>
              <a:buFont typeface="Wingdings" pitchFamily="2" charset="2"/>
              <a:buChar char="v"/>
              <a:tabLst>
                <a:tab pos="711200" algn="l"/>
              </a:tabLst>
            </a:pPr>
            <a:r>
              <a:rPr lang="en-US" sz="1300" dirty="0">
                <a:latin typeface="Tahoma" pitchFamily="34" charset="0"/>
                <a:ea typeface="Tahoma" pitchFamily="34" charset="0"/>
                <a:cs typeface="Tahoma" pitchFamily="34" charset="0"/>
              </a:rPr>
              <a:t>Aarts, E.H.L.; Korst, J.H.M.; van Laarhoven, P.J.M. (1997). Simulated Annealing. In E.H.L. Aarts </a:t>
            </a:r>
            <a:r>
              <a:rPr lang="en-US" sz="1300" dirty="0" smtClean="0">
                <a:latin typeface="Tahoma" pitchFamily="34" charset="0"/>
                <a:ea typeface="Tahoma" pitchFamily="34" charset="0"/>
                <a:cs typeface="Tahoma" pitchFamily="34" charset="0"/>
              </a:rPr>
              <a:t>	and </a:t>
            </a:r>
            <a:r>
              <a:rPr lang="en-US" sz="1300" dirty="0">
                <a:latin typeface="Tahoma" pitchFamily="34" charset="0"/>
                <a:ea typeface="Tahoma" pitchFamily="34" charset="0"/>
                <a:cs typeface="Tahoma" pitchFamily="34" charset="0"/>
              </a:rPr>
              <a:t>J.K. Lenstra, editors, Local Search in Combinatorial Optimization , pages 91– 20. John </a:t>
            </a:r>
            <a:r>
              <a:rPr lang="en-US" sz="1300" dirty="0" smtClean="0">
                <a:latin typeface="Tahoma" pitchFamily="34" charset="0"/>
                <a:ea typeface="Tahoma" pitchFamily="34" charset="0"/>
                <a:cs typeface="Tahoma" pitchFamily="34" charset="0"/>
              </a:rPr>
              <a:t>	Wiley </a:t>
            </a:r>
            <a:r>
              <a:rPr lang="en-US" sz="1300" dirty="0">
                <a:latin typeface="Tahoma" pitchFamily="34" charset="0"/>
                <a:ea typeface="Tahoma" pitchFamily="34" charset="0"/>
                <a:cs typeface="Tahoma" pitchFamily="34" charset="0"/>
              </a:rPr>
              <a:t>&amp; </a:t>
            </a:r>
            <a:r>
              <a:rPr lang="en-US" sz="1300" dirty="0" smtClean="0">
                <a:latin typeface="Tahoma" pitchFamily="34" charset="0"/>
                <a:ea typeface="Tahoma" pitchFamily="34" charset="0"/>
                <a:cs typeface="Tahoma" pitchFamily="34" charset="0"/>
              </a:rPr>
              <a:t>Sons.</a:t>
            </a:r>
          </a:p>
          <a:p>
            <a:pPr marL="369888" indent="-354013" algn="just">
              <a:lnSpc>
                <a:spcPct val="140000"/>
              </a:lnSpc>
              <a:buFont typeface="Wingdings" pitchFamily="2" charset="2"/>
              <a:buChar char="v"/>
              <a:tabLst>
                <a:tab pos="711200" algn="l"/>
              </a:tabLst>
            </a:pPr>
            <a:r>
              <a:rPr lang="en-US" sz="1300" dirty="0" smtClean="0">
                <a:latin typeface="Tahoma" pitchFamily="34" charset="0"/>
                <a:ea typeface="Tahoma" pitchFamily="34" charset="0"/>
                <a:cs typeface="Tahoma" pitchFamily="34" charset="0"/>
              </a:rPr>
              <a:t>Bäck</a:t>
            </a:r>
            <a:r>
              <a:rPr lang="en-US" sz="1300" dirty="0">
                <a:latin typeface="Tahoma" pitchFamily="34" charset="0"/>
                <a:ea typeface="Tahoma" pitchFamily="34" charset="0"/>
                <a:cs typeface="Tahoma" pitchFamily="34" charset="0"/>
              </a:rPr>
              <a:t>, T. (1996). Evolutionary Algorithms in Theory and Practice: Evolution Strategies, </a:t>
            </a:r>
            <a:r>
              <a:rPr lang="en-US" sz="1300" dirty="0" smtClean="0">
                <a:latin typeface="Tahoma" pitchFamily="34" charset="0"/>
                <a:ea typeface="Tahoma" pitchFamily="34" charset="0"/>
                <a:cs typeface="Tahoma" pitchFamily="34" charset="0"/>
              </a:rPr>
              <a:t>	Evolutionary </a:t>
            </a:r>
            <a:r>
              <a:rPr lang="en-US" sz="1300" dirty="0">
                <a:latin typeface="Tahoma" pitchFamily="34" charset="0"/>
                <a:ea typeface="Tahoma" pitchFamily="34" charset="0"/>
                <a:cs typeface="Tahoma" pitchFamily="34" charset="0"/>
              </a:rPr>
              <a:t>Programming, Genetic Algorithms, Oxford University </a:t>
            </a:r>
            <a:r>
              <a:rPr lang="en-US" sz="1300" dirty="0" smtClean="0">
                <a:latin typeface="Tahoma" pitchFamily="34" charset="0"/>
                <a:ea typeface="Tahoma" pitchFamily="34" charset="0"/>
                <a:cs typeface="Tahoma" pitchFamily="34" charset="0"/>
              </a:rPr>
              <a:t>Press.</a:t>
            </a:r>
          </a:p>
          <a:p>
            <a:pPr marL="369888" indent="-354013" algn="just">
              <a:lnSpc>
                <a:spcPct val="140000"/>
              </a:lnSpc>
              <a:buFont typeface="Wingdings" pitchFamily="2" charset="2"/>
              <a:buChar char="v"/>
              <a:tabLst>
                <a:tab pos="711200" algn="l"/>
              </a:tabLst>
            </a:pPr>
            <a:r>
              <a:rPr lang="en-US" sz="1300" dirty="0" smtClean="0">
                <a:latin typeface="Tahoma" pitchFamily="34" charset="0"/>
                <a:ea typeface="Tahoma" pitchFamily="34" charset="0"/>
                <a:cs typeface="Tahoma" pitchFamily="34" charset="0"/>
              </a:rPr>
              <a:t>Bäck</a:t>
            </a:r>
            <a:r>
              <a:rPr lang="en-US" sz="1300" dirty="0">
                <a:latin typeface="Tahoma" pitchFamily="34" charset="0"/>
                <a:ea typeface="Tahoma" pitchFamily="34" charset="0"/>
                <a:cs typeface="Tahoma" pitchFamily="34" charset="0"/>
              </a:rPr>
              <a:t>, T.; Fogel, D.; Michalewicz, Z. (1997). Handbook of Evolutionary Computation, Oxford </a:t>
            </a:r>
            <a:r>
              <a:rPr lang="en-US" sz="1300" dirty="0" smtClean="0">
                <a:latin typeface="Tahoma" pitchFamily="34" charset="0"/>
                <a:ea typeface="Tahoma" pitchFamily="34" charset="0"/>
                <a:cs typeface="Tahoma" pitchFamily="34" charset="0"/>
              </a:rPr>
              <a:t>	University Press.</a:t>
            </a:r>
          </a:p>
          <a:p>
            <a:pPr marL="369888" indent="-354013" algn="just">
              <a:lnSpc>
                <a:spcPct val="140000"/>
              </a:lnSpc>
              <a:buFont typeface="Wingdings" pitchFamily="2" charset="2"/>
              <a:buChar char="v"/>
              <a:tabLst>
                <a:tab pos="711200" algn="l"/>
              </a:tabLst>
            </a:pPr>
            <a:r>
              <a:rPr lang="en-US" sz="1300" dirty="0" smtClean="0">
                <a:latin typeface="Tahoma" pitchFamily="34" charset="0"/>
                <a:ea typeface="Tahoma" pitchFamily="34" charset="0"/>
                <a:cs typeface="Tahoma" pitchFamily="34" charset="0"/>
              </a:rPr>
              <a:t>Glover</a:t>
            </a:r>
            <a:r>
              <a:rPr lang="en-US" sz="1300" dirty="0">
                <a:latin typeface="Tahoma" pitchFamily="34" charset="0"/>
                <a:ea typeface="Tahoma" pitchFamily="34" charset="0"/>
                <a:cs typeface="Tahoma" pitchFamily="34" charset="0"/>
              </a:rPr>
              <a:t>, F. (1989). Tabu Search - Part I. ORSA Journal on Computing, Vol. 1, No. 3, pp. 190 - 206. </a:t>
            </a:r>
            <a:endParaRPr lang="en-US" sz="1300" dirty="0" smtClean="0">
              <a:latin typeface="Tahoma" pitchFamily="34" charset="0"/>
              <a:ea typeface="Tahoma" pitchFamily="34" charset="0"/>
              <a:cs typeface="Tahoma" pitchFamily="34" charset="0"/>
            </a:endParaRPr>
          </a:p>
          <a:p>
            <a:pPr marL="369888" indent="-354013" algn="just">
              <a:lnSpc>
                <a:spcPct val="140000"/>
              </a:lnSpc>
              <a:buFont typeface="Wingdings" pitchFamily="2" charset="2"/>
              <a:buChar char="v"/>
              <a:tabLst>
                <a:tab pos="711200" algn="l"/>
              </a:tabLst>
            </a:pPr>
            <a:r>
              <a:rPr lang="en-US" sz="1300" dirty="0" smtClean="0">
                <a:latin typeface="Tahoma" pitchFamily="34" charset="0"/>
                <a:ea typeface="Tahoma" pitchFamily="34" charset="0"/>
                <a:cs typeface="Tahoma" pitchFamily="34" charset="0"/>
              </a:rPr>
              <a:t>Glover</a:t>
            </a:r>
            <a:r>
              <a:rPr lang="en-US" sz="1300" dirty="0">
                <a:latin typeface="Tahoma" pitchFamily="34" charset="0"/>
                <a:ea typeface="Tahoma" pitchFamily="34" charset="0"/>
                <a:cs typeface="Tahoma" pitchFamily="34" charset="0"/>
              </a:rPr>
              <a:t>, F. (1990). Tabu Search - Part II. ORSA Journal on Computing, Vol. 2, No. 1, pp. 4 -32. </a:t>
            </a:r>
            <a:endParaRPr lang="en-US" sz="1300" dirty="0" smtClean="0">
              <a:latin typeface="Tahoma" pitchFamily="34" charset="0"/>
              <a:ea typeface="Tahoma" pitchFamily="34" charset="0"/>
              <a:cs typeface="Tahoma" pitchFamily="34" charset="0"/>
            </a:endParaRPr>
          </a:p>
          <a:p>
            <a:pPr marL="369888" indent="-354013" algn="just">
              <a:lnSpc>
                <a:spcPct val="140000"/>
              </a:lnSpc>
              <a:buFont typeface="Wingdings" pitchFamily="2" charset="2"/>
              <a:buChar char="v"/>
              <a:tabLst>
                <a:tab pos="711200" algn="l"/>
              </a:tabLst>
            </a:pPr>
            <a:r>
              <a:rPr lang="en-US" sz="1300" dirty="0" smtClean="0">
                <a:latin typeface="Tahoma" pitchFamily="34" charset="0"/>
                <a:ea typeface="Tahoma" pitchFamily="34" charset="0"/>
                <a:cs typeface="Tahoma" pitchFamily="34" charset="0"/>
              </a:rPr>
              <a:t>Kirkpatrick, S.; Gelatt, C.D</a:t>
            </a:r>
            <a:r>
              <a:rPr lang="en-US" sz="1300" dirty="0">
                <a:latin typeface="Tahoma" pitchFamily="34" charset="0"/>
                <a:ea typeface="Tahoma" pitchFamily="34" charset="0"/>
                <a:cs typeface="Tahoma" pitchFamily="34" charset="0"/>
              </a:rPr>
              <a:t>. </a:t>
            </a:r>
            <a:r>
              <a:rPr lang="en-US" sz="1300" dirty="0" smtClean="0">
                <a:latin typeface="Tahoma" pitchFamily="34" charset="0"/>
                <a:ea typeface="Tahoma" pitchFamily="34" charset="0"/>
                <a:cs typeface="Tahoma" pitchFamily="34" charset="0"/>
              </a:rPr>
              <a:t>; Vecchi, M.P</a:t>
            </a:r>
            <a:r>
              <a:rPr lang="en-US" sz="1300" dirty="0">
                <a:latin typeface="Tahoma" pitchFamily="34" charset="0"/>
                <a:ea typeface="Tahoma" pitchFamily="34" charset="0"/>
                <a:cs typeface="Tahoma" pitchFamily="34" charset="0"/>
              </a:rPr>
              <a:t>. </a:t>
            </a:r>
            <a:r>
              <a:rPr lang="en-US" sz="1300" dirty="0" smtClean="0">
                <a:latin typeface="Tahoma" pitchFamily="34" charset="0"/>
                <a:ea typeface="Tahoma" pitchFamily="34" charset="0"/>
                <a:cs typeface="Tahoma" pitchFamily="34" charset="0"/>
              </a:rPr>
              <a:t> (1983). </a:t>
            </a:r>
            <a:r>
              <a:rPr lang="en-US" sz="1300" dirty="0">
                <a:latin typeface="Tahoma" pitchFamily="34" charset="0"/>
                <a:ea typeface="Tahoma" pitchFamily="34" charset="0"/>
                <a:cs typeface="Tahoma" pitchFamily="34" charset="0"/>
              </a:rPr>
              <a:t>Optimization by Simulated </a:t>
            </a:r>
            <a:r>
              <a:rPr lang="en-US" sz="1300" dirty="0" smtClean="0">
                <a:latin typeface="Tahoma" pitchFamily="34" charset="0"/>
                <a:ea typeface="Tahoma" pitchFamily="34" charset="0"/>
                <a:cs typeface="Tahoma" pitchFamily="34" charset="0"/>
              </a:rPr>
              <a:t>Annealing. Science</a:t>
            </a:r>
            <a:r>
              <a:rPr lang="en-US" sz="1300" dirty="0">
                <a:latin typeface="Tahoma" pitchFamily="34" charset="0"/>
                <a:ea typeface="Tahoma" pitchFamily="34" charset="0"/>
                <a:cs typeface="Tahoma" pitchFamily="34" charset="0"/>
              </a:rPr>
              <a:t>, </a:t>
            </a:r>
            <a:r>
              <a:rPr lang="en-US" sz="1300" dirty="0" smtClean="0">
                <a:latin typeface="Tahoma" pitchFamily="34" charset="0"/>
                <a:ea typeface="Tahoma" pitchFamily="34" charset="0"/>
                <a:cs typeface="Tahoma" pitchFamily="34" charset="0"/>
              </a:rPr>
              <a:t>	New </a:t>
            </a:r>
            <a:r>
              <a:rPr lang="en-US" sz="1300" dirty="0">
                <a:latin typeface="Tahoma" pitchFamily="34" charset="0"/>
                <a:ea typeface="Tahoma" pitchFamily="34" charset="0"/>
                <a:cs typeface="Tahoma" pitchFamily="34" charset="0"/>
              </a:rPr>
              <a:t>Series, Vol. 220, No. 4598</a:t>
            </a:r>
            <a:r>
              <a:rPr lang="en-US" sz="1300" dirty="0" smtClean="0">
                <a:latin typeface="Tahoma" pitchFamily="34" charset="0"/>
                <a:ea typeface="Tahoma" pitchFamily="34" charset="0"/>
                <a:cs typeface="Tahoma" pitchFamily="34" charset="0"/>
              </a:rPr>
              <a:t>., </a:t>
            </a:r>
            <a:r>
              <a:rPr lang="en-US" sz="1300" dirty="0">
                <a:latin typeface="Tahoma" pitchFamily="34" charset="0"/>
                <a:ea typeface="Tahoma" pitchFamily="34" charset="0"/>
                <a:cs typeface="Tahoma" pitchFamily="34" charset="0"/>
              </a:rPr>
              <a:t>pp. </a:t>
            </a:r>
            <a:r>
              <a:rPr lang="en-US" sz="1300" dirty="0" smtClean="0">
                <a:latin typeface="Tahoma" pitchFamily="34" charset="0"/>
                <a:ea typeface="Tahoma" pitchFamily="34" charset="0"/>
                <a:cs typeface="Tahoma" pitchFamily="34" charset="0"/>
              </a:rPr>
              <a:t>671-680. </a:t>
            </a:r>
          </a:p>
          <a:p>
            <a:pPr marL="369888" indent="-354013" algn="just">
              <a:lnSpc>
                <a:spcPct val="140000"/>
              </a:lnSpc>
              <a:buFont typeface="Wingdings" pitchFamily="2" charset="2"/>
              <a:buChar char="v"/>
              <a:tabLst>
                <a:tab pos="711200" algn="l"/>
              </a:tabLst>
            </a:pPr>
            <a:r>
              <a:rPr lang="en-US" sz="1300" dirty="0" smtClean="0">
                <a:latin typeface="Tahoma" pitchFamily="34" charset="0"/>
                <a:ea typeface="Tahoma" pitchFamily="34" charset="0"/>
                <a:cs typeface="Tahoma" pitchFamily="34" charset="0"/>
              </a:rPr>
              <a:t>Resende </a:t>
            </a:r>
            <a:r>
              <a:rPr lang="en-US" sz="1300" dirty="0">
                <a:latin typeface="Tahoma" pitchFamily="34" charset="0"/>
                <a:ea typeface="Tahoma" pitchFamily="34" charset="0"/>
                <a:cs typeface="Tahoma" pitchFamily="34" charset="0"/>
              </a:rPr>
              <a:t>M.G.C</a:t>
            </a:r>
            <a:r>
              <a:rPr lang="en-US" sz="1300" dirty="0" smtClean="0">
                <a:latin typeface="Tahoma" pitchFamily="34" charset="0"/>
                <a:ea typeface="Tahoma" pitchFamily="34" charset="0"/>
                <a:cs typeface="Tahoma" pitchFamily="34" charset="0"/>
              </a:rPr>
              <a:t>.; </a:t>
            </a:r>
            <a:r>
              <a:rPr lang="en-US" sz="1300" dirty="0">
                <a:latin typeface="Tahoma" pitchFamily="34" charset="0"/>
                <a:ea typeface="Tahoma" pitchFamily="34" charset="0"/>
                <a:cs typeface="Tahoma" pitchFamily="34" charset="0"/>
              </a:rPr>
              <a:t>Ribeiro C.C. (2003</a:t>
            </a:r>
            <a:r>
              <a:rPr lang="en-US" sz="1300" dirty="0" smtClean="0">
                <a:latin typeface="Tahoma" pitchFamily="34" charset="0"/>
                <a:ea typeface="Tahoma" pitchFamily="34" charset="0"/>
                <a:cs typeface="Tahoma" pitchFamily="34" charset="0"/>
              </a:rPr>
              <a:t>). </a:t>
            </a:r>
            <a:r>
              <a:rPr lang="en-US" sz="1300" dirty="0">
                <a:latin typeface="Tahoma" pitchFamily="34" charset="0"/>
                <a:ea typeface="Tahoma" pitchFamily="34" charset="0"/>
                <a:cs typeface="Tahoma" pitchFamily="34" charset="0"/>
              </a:rPr>
              <a:t>Greedy Randomized Adaptive Search Procedures. In: </a:t>
            </a:r>
            <a:r>
              <a:rPr lang="en-US" sz="1300" dirty="0" smtClean="0">
                <a:latin typeface="Tahoma" pitchFamily="34" charset="0"/>
                <a:ea typeface="Tahoma" pitchFamily="34" charset="0"/>
                <a:cs typeface="Tahoma" pitchFamily="34" charset="0"/>
              </a:rPr>
              <a:t>	Glover </a:t>
            </a:r>
            <a:r>
              <a:rPr lang="en-US" sz="1300" dirty="0">
                <a:latin typeface="Tahoma" pitchFamily="34" charset="0"/>
                <a:ea typeface="Tahoma" pitchFamily="34" charset="0"/>
                <a:cs typeface="Tahoma" pitchFamily="34" charset="0"/>
              </a:rPr>
              <a:t>F., Kochenberger G.A. (eds) Handbook of Metaheuristics. International Series in </a:t>
            </a:r>
            <a:r>
              <a:rPr lang="en-US" sz="1300" dirty="0" smtClean="0">
                <a:latin typeface="Tahoma" pitchFamily="34" charset="0"/>
                <a:ea typeface="Tahoma" pitchFamily="34" charset="0"/>
                <a:cs typeface="Tahoma" pitchFamily="34" charset="0"/>
              </a:rPr>
              <a:t>	Operations </a:t>
            </a:r>
            <a:r>
              <a:rPr lang="en-US" sz="1300" dirty="0">
                <a:latin typeface="Tahoma" pitchFamily="34" charset="0"/>
                <a:ea typeface="Tahoma" pitchFamily="34" charset="0"/>
                <a:cs typeface="Tahoma" pitchFamily="34" charset="0"/>
              </a:rPr>
              <a:t>Research &amp; Management Science, </a:t>
            </a:r>
            <a:r>
              <a:rPr lang="en-US" sz="1300" dirty="0" smtClean="0">
                <a:latin typeface="Tahoma" pitchFamily="34" charset="0"/>
                <a:ea typeface="Tahoma" pitchFamily="34" charset="0"/>
                <a:cs typeface="Tahoma" pitchFamily="34" charset="0"/>
              </a:rPr>
              <a:t>Vol. </a:t>
            </a:r>
            <a:r>
              <a:rPr lang="en-US" sz="1300" dirty="0">
                <a:latin typeface="Tahoma" pitchFamily="34" charset="0"/>
                <a:ea typeface="Tahoma" pitchFamily="34" charset="0"/>
                <a:cs typeface="Tahoma" pitchFamily="34" charset="0"/>
              </a:rPr>
              <a:t>57. Springer</a:t>
            </a:r>
            <a:r>
              <a:rPr lang="en-US" sz="1300" dirty="0" smtClean="0">
                <a:latin typeface="Tahoma" pitchFamily="34" charset="0"/>
                <a:ea typeface="Tahoma" pitchFamily="34" charset="0"/>
                <a:cs typeface="Tahoma" pitchFamily="34" charset="0"/>
              </a:rPr>
              <a:t>, Boston</a:t>
            </a:r>
            <a:r>
              <a:rPr lang="en-US" sz="1300" dirty="0">
                <a:latin typeface="Tahoma" pitchFamily="34" charset="0"/>
                <a:ea typeface="Tahoma" pitchFamily="34" charset="0"/>
                <a:cs typeface="Tahoma" pitchFamily="34" charset="0"/>
              </a:rPr>
              <a:t>, </a:t>
            </a:r>
            <a:r>
              <a:rPr lang="en-US" sz="1300" dirty="0" smtClean="0">
                <a:latin typeface="Tahoma" pitchFamily="34" charset="0"/>
                <a:ea typeface="Tahoma" pitchFamily="34" charset="0"/>
                <a:cs typeface="Tahoma" pitchFamily="34" charset="0"/>
              </a:rPr>
              <a:t>MA. </a:t>
            </a:r>
          </a:p>
          <a:p>
            <a:pPr marL="369888" indent="-354013" algn="just">
              <a:lnSpc>
                <a:spcPct val="140000"/>
              </a:lnSpc>
              <a:buFont typeface="Wingdings" pitchFamily="2" charset="2"/>
              <a:buChar char="v"/>
              <a:tabLst>
                <a:tab pos="711200" algn="l"/>
              </a:tabLst>
            </a:pPr>
            <a:r>
              <a:rPr lang="en-US" sz="1300" dirty="0" smtClean="0">
                <a:latin typeface="Tahoma" pitchFamily="34" charset="0"/>
                <a:ea typeface="Tahoma" pitchFamily="34" charset="0"/>
                <a:cs typeface="Tahoma" pitchFamily="34" charset="0"/>
              </a:rPr>
              <a:t>Potvin</a:t>
            </a:r>
            <a:r>
              <a:rPr lang="en-US" sz="1300" dirty="0">
                <a:latin typeface="Tahoma" pitchFamily="34" charset="0"/>
                <a:ea typeface="Tahoma" pitchFamily="34" charset="0"/>
                <a:cs typeface="Tahoma" pitchFamily="34" charset="0"/>
              </a:rPr>
              <a:t>, J.-Y.. (1996). Genetic algorithms for the Traveling Salesman Problem. Annals of Operations Research, 63, pp. 339-370.</a:t>
            </a:r>
            <a:endParaRPr lang="en-US" sz="1300" dirty="0" smtClean="0">
              <a:latin typeface="Tahoma" pitchFamily="34" charset="0"/>
              <a:ea typeface="Tahoma" pitchFamily="34" charset="0"/>
              <a:cs typeface="Tahoma" pitchFamily="34" charset="0"/>
            </a:endParaRPr>
          </a:p>
          <a:p>
            <a:pPr algn="just">
              <a:lnSpc>
                <a:spcPct val="140000"/>
              </a:lnSpc>
              <a:buFont typeface="Wingdings" pitchFamily="2" charset="2"/>
              <a:buChar char="v"/>
            </a:pPr>
            <a:endParaRPr lang="es-MX" sz="1400" dirty="0">
              <a:latin typeface="Tahoma" pitchFamily="34" charset="0"/>
              <a:ea typeface="Tahoma" pitchFamily="34" charset="0"/>
              <a:cs typeface="Tahoma" pitchFamily="34" charset="0"/>
            </a:endParaRPr>
          </a:p>
        </p:txBody>
      </p:sp>
    </p:spTree>
    <p:extLst>
      <p:ext uri="{BB962C8B-B14F-4D97-AF65-F5344CB8AC3E}">
        <p14:creationId xmlns:p14="http://schemas.microsoft.com/office/powerpoint/2010/main" val="2038674910"/>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contenido 2"/>
          <p:cNvSpPr>
            <a:spLocks noGrp="1"/>
          </p:cNvSpPr>
          <p:nvPr>
            <p:ph idx="1"/>
          </p:nvPr>
        </p:nvSpPr>
        <p:spPr>
          <a:xfrm>
            <a:off x="683568" y="692696"/>
            <a:ext cx="7992888" cy="5501319"/>
          </a:xfrm>
        </p:spPr>
        <p:txBody>
          <a:bodyPr>
            <a:noAutofit/>
          </a:bodyPr>
          <a:lstStyle/>
          <a:p>
            <a:pPr marL="0" indent="0" algn="ctr">
              <a:lnSpc>
                <a:spcPct val="140000"/>
              </a:lnSpc>
              <a:buNone/>
            </a:pPr>
            <a:r>
              <a:rPr lang="es-MX" sz="1800" b="1" dirty="0" smtClean="0">
                <a:latin typeface="Tahoma" pitchFamily="34" charset="0"/>
                <a:ea typeface="Tahoma" pitchFamily="34" charset="0"/>
                <a:cs typeface="Tahoma" pitchFamily="34" charset="0"/>
              </a:rPr>
              <a:t>RECOCIDO SIMULADO</a:t>
            </a:r>
          </a:p>
          <a:p>
            <a:pPr marL="0" indent="0">
              <a:lnSpc>
                <a:spcPct val="150000"/>
              </a:lnSpc>
              <a:spcBef>
                <a:spcPts val="0"/>
              </a:spcBef>
              <a:spcAft>
                <a:spcPts val="600"/>
              </a:spcAft>
              <a:buNone/>
            </a:pPr>
            <a:endParaRPr lang="es-MX" sz="1000" dirty="0" smtClean="0">
              <a:latin typeface="Tahoma" pitchFamily="34" charset="0"/>
              <a:ea typeface="Tahoma" pitchFamily="34" charset="0"/>
              <a:cs typeface="Tahoma" pitchFamily="34" charset="0"/>
            </a:endParaRPr>
          </a:p>
          <a:p>
            <a:pPr marL="0" indent="0">
              <a:lnSpc>
                <a:spcPct val="150000"/>
              </a:lnSpc>
              <a:spcBef>
                <a:spcPts val="0"/>
              </a:spcBef>
              <a:spcAft>
                <a:spcPts val="1200"/>
              </a:spcAft>
              <a:buNone/>
            </a:pPr>
            <a:r>
              <a:rPr lang="es-MX" sz="1600" b="1" dirty="0" smtClean="0">
                <a:latin typeface="Tahoma" pitchFamily="34" charset="0"/>
                <a:ea typeface="Tahoma" pitchFamily="34" charset="0"/>
                <a:cs typeface="Tahoma" pitchFamily="34" charset="0"/>
              </a:rPr>
              <a:t>Elementos genéricos </a:t>
            </a:r>
            <a:endParaRPr lang="es-MX" sz="1600" b="1" dirty="0">
              <a:latin typeface="Tahoma" pitchFamily="34" charset="0"/>
              <a:ea typeface="Tahoma" pitchFamily="34" charset="0"/>
              <a:cs typeface="Tahoma" pitchFamily="34" charset="0"/>
            </a:endParaRPr>
          </a:p>
          <a:p>
            <a:pPr marL="0" indent="0">
              <a:lnSpc>
                <a:spcPct val="150000"/>
              </a:lnSpc>
              <a:spcBef>
                <a:spcPts val="0"/>
              </a:spcBef>
              <a:spcAft>
                <a:spcPts val="1200"/>
              </a:spcAft>
              <a:buNone/>
            </a:pPr>
            <a:r>
              <a:rPr lang="es-MX" sz="1600" dirty="0">
                <a:latin typeface="Tahoma" pitchFamily="34" charset="0"/>
                <a:ea typeface="Tahoma" pitchFamily="34" charset="0"/>
                <a:cs typeface="Tahoma" pitchFamily="34" charset="0"/>
              </a:rPr>
              <a:t>Para elegir la temperatura inicial del sistema hay que hacerlo de forma que se permitan un gran número de aceptaciones </a:t>
            </a:r>
            <a:r>
              <a:rPr lang="es-MX" sz="1600" dirty="0" smtClean="0">
                <a:latin typeface="Tahoma" pitchFamily="34" charset="0"/>
                <a:ea typeface="Tahoma" pitchFamily="34" charset="0"/>
                <a:cs typeface="Tahoma" pitchFamily="34" charset="0"/>
              </a:rPr>
              <a:t>(de </a:t>
            </a:r>
            <a:r>
              <a:rPr lang="es-MX" sz="1600" dirty="0">
                <a:latin typeface="Tahoma" pitchFamily="34" charset="0"/>
                <a:ea typeface="Tahoma" pitchFamily="34" charset="0"/>
                <a:cs typeface="Tahoma" pitchFamily="34" charset="0"/>
              </a:rPr>
              <a:t>mejora o </a:t>
            </a:r>
            <a:r>
              <a:rPr lang="es-MX" sz="1600" dirty="0" smtClean="0">
                <a:latin typeface="Tahoma" pitchFamily="34" charset="0"/>
                <a:ea typeface="Tahoma" pitchFamily="34" charset="0"/>
                <a:cs typeface="Tahoma" pitchFamily="34" charset="0"/>
              </a:rPr>
              <a:t>no mejora). </a:t>
            </a:r>
            <a:r>
              <a:rPr lang="es-MX" sz="1600" dirty="0">
                <a:latin typeface="Tahoma" pitchFamily="34" charset="0"/>
                <a:ea typeface="Tahoma" pitchFamily="34" charset="0"/>
                <a:cs typeface="Tahoma" pitchFamily="34" charset="0"/>
              </a:rPr>
              <a:t>Para </a:t>
            </a:r>
            <a:r>
              <a:rPr lang="es-MX" sz="1600" dirty="0" smtClean="0">
                <a:latin typeface="Tahoma" pitchFamily="34" charset="0"/>
                <a:ea typeface="Tahoma" pitchFamily="34" charset="0"/>
                <a:cs typeface="Tahoma" pitchFamily="34" charset="0"/>
              </a:rPr>
              <a:t>esta elección se </a:t>
            </a:r>
            <a:r>
              <a:rPr lang="es-MX" sz="1600" dirty="0">
                <a:latin typeface="Tahoma" pitchFamily="34" charset="0"/>
                <a:ea typeface="Tahoma" pitchFamily="34" charset="0"/>
                <a:cs typeface="Tahoma" pitchFamily="34" charset="0"/>
              </a:rPr>
              <a:t>genera un número fijo de vecinos a partir de la solución inicial. </a:t>
            </a:r>
            <a:r>
              <a:rPr lang="es-MX" sz="1600" dirty="0" smtClean="0">
                <a:latin typeface="Tahoma" pitchFamily="34" charset="0"/>
                <a:ea typeface="Tahoma" pitchFamily="34" charset="0"/>
                <a:cs typeface="Tahoma" pitchFamily="34" charset="0"/>
              </a:rPr>
              <a:t>Luego se calcula el costo </a:t>
            </a:r>
            <a:r>
              <a:rPr lang="es-MX" sz="1600" dirty="0">
                <a:latin typeface="Tahoma" pitchFamily="34" charset="0"/>
                <a:ea typeface="Tahoma" pitchFamily="34" charset="0"/>
                <a:cs typeface="Tahoma" pitchFamily="34" charset="0"/>
              </a:rPr>
              <a:t>de todos ellos y se elige una temperatura t</a:t>
            </a:r>
            <a:r>
              <a:rPr lang="es-MX" sz="1600" baseline="30000" dirty="0">
                <a:latin typeface="Tahoma" pitchFamily="34" charset="0"/>
                <a:ea typeface="Tahoma" pitchFamily="34" charset="0"/>
                <a:cs typeface="Tahoma" pitchFamily="34" charset="0"/>
              </a:rPr>
              <a:t>0</a:t>
            </a:r>
            <a:r>
              <a:rPr lang="es-MX" sz="1600" dirty="0">
                <a:latin typeface="Tahoma" pitchFamily="34" charset="0"/>
                <a:ea typeface="Tahoma" pitchFamily="34" charset="0"/>
                <a:cs typeface="Tahoma" pitchFamily="34" charset="0"/>
              </a:rPr>
              <a:t> que permite aceptar el 90% </a:t>
            </a:r>
            <a:r>
              <a:rPr lang="es-MX" sz="1600" dirty="0" smtClean="0">
                <a:latin typeface="Tahoma" pitchFamily="34" charset="0"/>
                <a:ea typeface="Tahoma" pitchFamily="34" charset="0"/>
                <a:cs typeface="Tahoma" pitchFamily="34" charset="0"/>
              </a:rPr>
              <a:t>de ellos con </a:t>
            </a:r>
            <a:r>
              <a:rPr lang="es-MX" sz="1600" dirty="0">
                <a:latin typeface="Tahoma" pitchFamily="34" charset="0"/>
                <a:ea typeface="Tahoma" pitchFamily="34" charset="0"/>
                <a:cs typeface="Tahoma" pitchFamily="34" charset="0"/>
              </a:rPr>
              <a:t>probabilidad 0.95. </a:t>
            </a:r>
          </a:p>
          <a:p>
            <a:pPr marL="0" indent="0">
              <a:lnSpc>
                <a:spcPct val="150000"/>
              </a:lnSpc>
              <a:spcBef>
                <a:spcPts val="0"/>
              </a:spcBef>
              <a:spcAft>
                <a:spcPts val="1200"/>
              </a:spcAft>
              <a:buNone/>
            </a:pPr>
            <a:r>
              <a:rPr lang="es-MX" sz="1600" dirty="0">
                <a:latin typeface="Tahoma" pitchFamily="34" charset="0"/>
                <a:ea typeface="Tahoma" pitchFamily="34" charset="0"/>
                <a:cs typeface="Tahoma" pitchFamily="34" charset="0"/>
              </a:rPr>
              <a:t>En cuanto a la elección del proceso de enfriamiento, los experimentos </a:t>
            </a:r>
            <a:r>
              <a:rPr lang="es-MX" sz="1600" dirty="0" smtClean="0">
                <a:latin typeface="Tahoma" pitchFamily="34" charset="0"/>
                <a:ea typeface="Tahoma" pitchFamily="34" charset="0"/>
                <a:cs typeface="Tahoma" pitchFamily="34" charset="0"/>
              </a:rPr>
              <a:t>llevaron </a:t>
            </a:r>
            <a:r>
              <a:rPr lang="es-MX" sz="1600" dirty="0">
                <a:latin typeface="Tahoma" pitchFamily="34" charset="0"/>
                <a:ea typeface="Tahoma" pitchFamily="34" charset="0"/>
                <a:cs typeface="Tahoma" pitchFamily="34" charset="0"/>
              </a:rPr>
              <a:t>a elegir un proceso exponencial con un factor α de 0.98. </a:t>
            </a:r>
          </a:p>
          <a:p>
            <a:pPr marL="0" indent="0">
              <a:lnSpc>
                <a:spcPct val="150000"/>
              </a:lnSpc>
              <a:spcBef>
                <a:spcPts val="0"/>
              </a:spcBef>
              <a:spcAft>
                <a:spcPts val="1200"/>
              </a:spcAft>
              <a:buNone/>
            </a:pPr>
            <a:r>
              <a:rPr lang="es-MX" sz="1600" dirty="0">
                <a:latin typeface="Tahoma" pitchFamily="34" charset="0"/>
                <a:ea typeface="Tahoma" pitchFamily="34" charset="0"/>
                <a:cs typeface="Tahoma" pitchFamily="34" charset="0"/>
              </a:rPr>
              <a:t>Para la condición de parada del bucle interior se </a:t>
            </a:r>
            <a:r>
              <a:rPr lang="es-MX" sz="1600" dirty="0" smtClean="0">
                <a:latin typeface="Tahoma" pitchFamily="34" charset="0"/>
                <a:ea typeface="Tahoma" pitchFamily="34" charset="0"/>
                <a:cs typeface="Tahoma" pitchFamily="34" charset="0"/>
              </a:rPr>
              <a:t>utiliza una </a:t>
            </a:r>
            <a:r>
              <a:rPr lang="es-MX" sz="1600" dirty="0">
                <a:latin typeface="Tahoma" pitchFamily="34" charset="0"/>
                <a:ea typeface="Tahoma" pitchFamily="34" charset="0"/>
                <a:cs typeface="Tahoma" pitchFamily="34" charset="0"/>
              </a:rPr>
              <a:t>doble </a:t>
            </a:r>
            <a:r>
              <a:rPr lang="es-MX" sz="1600" dirty="0" smtClean="0">
                <a:latin typeface="Tahoma" pitchFamily="34" charset="0"/>
                <a:ea typeface="Tahoma" pitchFamily="34" charset="0"/>
                <a:cs typeface="Tahoma" pitchFamily="34" charset="0"/>
              </a:rPr>
              <a:t>condición: aceptar </a:t>
            </a:r>
            <a:r>
              <a:rPr lang="es-MX" sz="1600" dirty="0">
                <a:latin typeface="Tahoma" pitchFamily="34" charset="0"/>
                <a:ea typeface="Tahoma" pitchFamily="34" charset="0"/>
                <a:cs typeface="Tahoma" pitchFamily="34" charset="0"/>
              </a:rPr>
              <a:t>al menos |A||F|/10 vecinos nuevos o que se hayan probado hasta |A||F| vecinos diferentes</a:t>
            </a:r>
            <a:r>
              <a:rPr lang="es-MX" sz="1600" dirty="0" smtClean="0">
                <a:latin typeface="Tahoma" pitchFamily="34" charset="0"/>
                <a:ea typeface="Tahoma" pitchFamily="34" charset="0"/>
                <a:cs typeface="Tahoma" pitchFamily="34" charset="0"/>
              </a:rPr>
              <a:t>. En </a:t>
            </a:r>
            <a:r>
              <a:rPr lang="es-MX" sz="1600" dirty="0">
                <a:latin typeface="Tahoma" pitchFamily="34" charset="0"/>
                <a:ea typeface="Tahoma" pitchFamily="34" charset="0"/>
                <a:cs typeface="Tahoma" pitchFamily="34" charset="0"/>
              </a:rPr>
              <a:t>la condición de </a:t>
            </a:r>
            <a:r>
              <a:rPr lang="es-MX" sz="1600" dirty="0" smtClean="0">
                <a:latin typeface="Tahoma" pitchFamily="34" charset="0"/>
                <a:ea typeface="Tahoma" pitchFamily="34" charset="0"/>
                <a:cs typeface="Tahoma" pitchFamily="34" charset="0"/>
              </a:rPr>
              <a:t>terminación, </a:t>
            </a:r>
            <a:r>
              <a:rPr lang="es-MX" sz="1600" dirty="0">
                <a:latin typeface="Tahoma" pitchFamily="34" charset="0"/>
                <a:ea typeface="Tahoma" pitchFamily="34" charset="0"/>
                <a:cs typeface="Tahoma" pitchFamily="34" charset="0"/>
              </a:rPr>
              <a:t>en el bucle exterior se </a:t>
            </a:r>
            <a:r>
              <a:rPr lang="es-MX" sz="1600" dirty="0" smtClean="0">
                <a:latin typeface="Tahoma" pitchFamily="34" charset="0"/>
                <a:ea typeface="Tahoma" pitchFamily="34" charset="0"/>
                <a:cs typeface="Tahoma" pitchFamily="34" charset="0"/>
              </a:rPr>
              <a:t>dispuso </a:t>
            </a:r>
            <a:r>
              <a:rPr lang="es-MX" sz="1600" dirty="0">
                <a:latin typeface="Tahoma" pitchFamily="34" charset="0"/>
                <a:ea typeface="Tahoma" pitchFamily="34" charset="0"/>
                <a:cs typeface="Tahoma" pitchFamily="34" charset="0"/>
              </a:rPr>
              <a:t>que termine </a:t>
            </a:r>
            <a:r>
              <a:rPr lang="es-MX" sz="1600" dirty="0" smtClean="0">
                <a:latin typeface="Tahoma" pitchFamily="34" charset="0"/>
                <a:ea typeface="Tahoma" pitchFamily="34" charset="0"/>
                <a:cs typeface="Tahoma" pitchFamily="34" charset="0"/>
              </a:rPr>
              <a:t>al realizar </a:t>
            </a:r>
            <a:r>
              <a:rPr lang="es-MX" sz="1600" dirty="0">
                <a:latin typeface="Tahoma" pitchFamily="34" charset="0"/>
                <a:ea typeface="Tahoma" pitchFamily="34" charset="0"/>
                <a:cs typeface="Tahoma" pitchFamily="34" charset="0"/>
              </a:rPr>
              <a:t>5 descensos de temperatura sin encontrar una mejor solución.</a:t>
            </a:r>
          </a:p>
        </p:txBody>
      </p:sp>
      <p:sp>
        <p:nvSpPr>
          <p:cNvPr id="2" name="1 CuadroTexto"/>
          <p:cNvSpPr txBox="1"/>
          <p:nvPr/>
        </p:nvSpPr>
        <p:spPr>
          <a:xfrm>
            <a:off x="683568" y="6597352"/>
            <a:ext cx="3852337" cy="246221"/>
          </a:xfrm>
          <a:prstGeom prst="rect">
            <a:avLst/>
          </a:prstGeom>
          <a:noFill/>
        </p:spPr>
        <p:txBody>
          <a:bodyPr wrap="none" rtlCol="0">
            <a:spAutoFit/>
          </a:bodyPr>
          <a:lstStyle/>
          <a:p>
            <a:r>
              <a:rPr lang="es-MX" sz="1000" dirty="0" smtClean="0"/>
              <a:t>MAESTRÍA EN INGENIERÍA DE LA CADENA DE SUMINISTRO</a:t>
            </a:r>
            <a:endParaRPr lang="es-MX" sz="1000" dirty="0"/>
          </a:p>
        </p:txBody>
      </p:sp>
      <p:sp>
        <p:nvSpPr>
          <p:cNvPr id="5" name="4 CuadroTexto"/>
          <p:cNvSpPr txBox="1"/>
          <p:nvPr/>
        </p:nvSpPr>
        <p:spPr>
          <a:xfrm>
            <a:off x="6660232" y="6597352"/>
            <a:ext cx="1848583" cy="246221"/>
          </a:xfrm>
          <a:prstGeom prst="rect">
            <a:avLst/>
          </a:prstGeom>
          <a:noFill/>
        </p:spPr>
        <p:txBody>
          <a:bodyPr wrap="none" rtlCol="0">
            <a:spAutoFit/>
          </a:bodyPr>
          <a:lstStyle/>
          <a:p>
            <a:r>
              <a:rPr lang="es-MX" sz="1000" dirty="0" smtClean="0"/>
              <a:t>FACULTAD DE INGENIERÍA</a:t>
            </a:r>
            <a:endParaRPr lang="es-MX" sz="1000" dirty="0"/>
          </a:p>
        </p:txBody>
      </p:sp>
    </p:spTree>
    <p:extLst>
      <p:ext uri="{BB962C8B-B14F-4D97-AF65-F5344CB8AC3E}">
        <p14:creationId xmlns:p14="http://schemas.microsoft.com/office/powerpoint/2010/main" val="607510969"/>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contenido 2"/>
          <p:cNvSpPr>
            <a:spLocks noGrp="1"/>
          </p:cNvSpPr>
          <p:nvPr>
            <p:ph idx="1"/>
          </p:nvPr>
        </p:nvSpPr>
        <p:spPr>
          <a:xfrm>
            <a:off x="683568" y="692696"/>
            <a:ext cx="7992888" cy="5501319"/>
          </a:xfrm>
        </p:spPr>
        <p:txBody>
          <a:bodyPr>
            <a:noAutofit/>
          </a:bodyPr>
          <a:lstStyle/>
          <a:p>
            <a:pPr marL="0" indent="0" algn="ctr">
              <a:lnSpc>
                <a:spcPct val="140000"/>
              </a:lnSpc>
              <a:buNone/>
            </a:pPr>
            <a:r>
              <a:rPr lang="es-MX" sz="1800" b="1" dirty="0" smtClean="0">
                <a:latin typeface="Tahoma" pitchFamily="34" charset="0"/>
                <a:ea typeface="Tahoma" pitchFamily="34" charset="0"/>
                <a:cs typeface="Tahoma" pitchFamily="34" charset="0"/>
              </a:rPr>
              <a:t>RECOCIDO SIMULADO</a:t>
            </a:r>
          </a:p>
          <a:p>
            <a:pPr marL="0" indent="0">
              <a:lnSpc>
                <a:spcPct val="150000"/>
              </a:lnSpc>
              <a:spcBef>
                <a:spcPts val="0"/>
              </a:spcBef>
              <a:spcAft>
                <a:spcPts val="600"/>
              </a:spcAft>
              <a:buNone/>
            </a:pPr>
            <a:endParaRPr lang="es-MX" sz="1000" dirty="0" smtClean="0">
              <a:latin typeface="Tahoma" pitchFamily="34" charset="0"/>
              <a:ea typeface="Tahoma" pitchFamily="34" charset="0"/>
              <a:cs typeface="Tahoma" pitchFamily="34" charset="0"/>
            </a:endParaRPr>
          </a:p>
        </p:txBody>
      </p:sp>
      <p:sp>
        <p:nvSpPr>
          <p:cNvPr id="2" name="1 CuadroTexto"/>
          <p:cNvSpPr txBox="1"/>
          <p:nvPr/>
        </p:nvSpPr>
        <p:spPr>
          <a:xfrm>
            <a:off x="683568" y="6597352"/>
            <a:ext cx="3852337" cy="246221"/>
          </a:xfrm>
          <a:prstGeom prst="rect">
            <a:avLst/>
          </a:prstGeom>
          <a:noFill/>
        </p:spPr>
        <p:txBody>
          <a:bodyPr wrap="none" rtlCol="0">
            <a:spAutoFit/>
          </a:bodyPr>
          <a:lstStyle/>
          <a:p>
            <a:r>
              <a:rPr lang="es-MX" sz="1000" dirty="0" smtClean="0"/>
              <a:t>MAESTRÍA EN INGENIERÍA DE LA CADENA DE SUMINISTRO</a:t>
            </a:r>
            <a:endParaRPr lang="es-MX" sz="1000" dirty="0"/>
          </a:p>
        </p:txBody>
      </p:sp>
      <p:sp>
        <p:nvSpPr>
          <p:cNvPr id="5" name="4 CuadroTexto"/>
          <p:cNvSpPr txBox="1"/>
          <p:nvPr/>
        </p:nvSpPr>
        <p:spPr>
          <a:xfrm>
            <a:off x="6660232" y="6597352"/>
            <a:ext cx="1848583" cy="246221"/>
          </a:xfrm>
          <a:prstGeom prst="rect">
            <a:avLst/>
          </a:prstGeom>
          <a:noFill/>
        </p:spPr>
        <p:txBody>
          <a:bodyPr wrap="none" rtlCol="0">
            <a:spAutoFit/>
          </a:bodyPr>
          <a:lstStyle/>
          <a:p>
            <a:r>
              <a:rPr lang="es-MX" sz="1000" dirty="0" smtClean="0"/>
              <a:t>FACULTAD DE INGENIERÍA</a:t>
            </a:r>
            <a:endParaRPr lang="es-MX" sz="1000" dirty="0"/>
          </a:p>
        </p:txBody>
      </p:sp>
      <p:pic>
        <p:nvPicPr>
          <p:cNvPr id="6" name="Imagen 3"/>
          <p:cNvPicPr>
            <a:picLocks noChangeAspect="1"/>
          </p:cNvPicPr>
          <p:nvPr/>
        </p:nvPicPr>
        <p:blipFill rotWithShape="1">
          <a:blip r:embed="rId2"/>
          <a:srcRect r="7049" b="9687"/>
          <a:stretch/>
        </p:blipFill>
        <p:spPr>
          <a:xfrm>
            <a:off x="251521" y="1844824"/>
            <a:ext cx="5293846" cy="4032448"/>
          </a:xfrm>
          <a:prstGeom prst="rect">
            <a:avLst/>
          </a:prstGeom>
        </p:spPr>
      </p:pic>
      <p:sp>
        <p:nvSpPr>
          <p:cNvPr id="7" name="Rectángulo 4"/>
          <p:cNvSpPr/>
          <p:nvPr/>
        </p:nvSpPr>
        <p:spPr>
          <a:xfrm>
            <a:off x="5580112" y="1628800"/>
            <a:ext cx="3423556" cy="4478149"/>
          </a:xfrm>
          <a:prstGeom prst="rect">
            <a:avLst/>
          </a:prstGeom>
        </p:spPr>
        <p:txBody>
          <a:bodyPr wrap="square">
            <a:spAutoFit/>
          </a:bodyPr>
          <a:lstStyle/>
          <a:p>
            <a:pPr>
              <a:spcAft>
                <a:spcPts val="600"/>
              </a:spcAft>
            </a:pPr>
            <a:r>
              <a:rPr lang="es-MX" sz="1400" dirty="0">
                <a:latin typeface="Calibri" panose="020F0502020204030204" pitchFamily="34" charset="0"/>
                <a:cs typeface="Calibri" panose="020F0502020204030204" pitchFamily="34" charset="0"/>
              </a:rPr>
              <a:t>En la </a:t>
            </a:r>
            <a:r>
              <a:rPr lang="es-MX" sz="1400" dirty="0" smtClean="0">
                <a:latin typeface="Calibri" panose="020F0502020204030204" pitchFamily="34" charset="0"/>
                <a:cs typeface="Calibri" panose="020F0502020204030204" pitchFamily="34" charset="0"/>
              </a:rPr>
              <a:t>figura se </a:t>
            </a:r>
            <a:r>
              <a:rPr lang="es-MX" sz="1400" dirty="0">
                <a:latin typeface="Calibri" panose="020F0502020204030204" pitchFamily="34" charset="0"/>
                <a:cs typeface="Calibri" panose="020F0502020204030204" pitchFamily="34" charset="0"/>
              </a:rPr>
              <a:t>han dispuesto para cada día dos bandas de exámenes una que se realiza por la mañana (a las 9:00) y otra banda de exámenes que se realiza por la tarde (a las 17:00). Esto queda representado por las filas de recuadros en blanco debajo de cada día. Así se puede observar cómo el Lunes 7 de Febrero se realizan los exámenes de las asignaturas 3431 y 5430 ambos por la mañana, el primero de ellos se ha calificado </a:t>
            </a:r>
            <a:r>
              <a:rPr lang="es-MX" sz="1400" dirty="0" smtClean="0">
                <a:latin typeface="Calibri" panose="020F0502020204030204" pitchFamily="34" charset="0"/>
                <a:cs typeface="Calibri" panose="020F0502020204030204" pitchFamily="34" charset="0"/>
              </a:rPr>
              <a:t>fácil </a:t>
            </a:r>
            <a:r>
              <a:rPr lang="es-MX" sz="1400" dirty="0">
                <a:latin typeface="Calibri" panose="020F0502020204030204" pitchFamily="34" charset="0"/>
                <a:cs typeface="Calibri" panose="020F0502020204030204" pitchFamily="34" charset="0"/>
              </a:rPr>
              <a:t>y el segundo </a:t>
            </a:r>
            <a:r>
              <a:rPr lang="es-MX" sz="1400" dirty="0" smtClean="0">
                <a:latin typeface="Calibri" panose="020F0502020204030204" pitchFamily="34" charset="0"/>
                <a:cs typeface="Calibri" panose="020F0502020204030204" pitchFamily="34" charset="0"/>
              </a:rPr>
              <a:t>difícil</a:t>
            </a:r>
            <a:r>
              <a:rPr lang="es-MX" sz="1400" dirty="0">
                <a:latin typeface="Calibri" panose="020F0502020204030204" pitchFamily="34" charset="0"/>
                <a:cs typeface="Calibri" panose="020F0502020204030204" pitchFamily="34" charset="0"/>
              </a:rPr>
              <a:t>. </a:t>
            </a:r>
            <a:endParaRPr lang="es-MX" sz="1400" dirty="0" smtClean="0">
              <a:latin typeface="Calibri" panose="020F0502020204030204" pitchFamily="34" charset="0"/>
              <a:cs typeface="Calibri" panose="020F0502020204030204" pitchFamily="34" charset="0"/>
            </a:endParaRPr>
          </a:p>
          <a:p>
            <a:pPr>
              <a:spcAft>
                <a:spcPts val="600"/>
              </a:spcAft>
            </a:pPr>
            <a:r>
              <a:rPr lang="es-MX" sz="1400" dirty="0" smtClean="0">
                <a:latin typeface="Calibri" panose="020F0502020204030204" pitchFamily="34" charset="0"/>
                <a:cs typeface="Calibri" panose="020F0502020204030204" pitchFamily="34" charset="0"/>
              </a:rPr>
              <a:t>De </a:t>
            </a:r>
            <a:r>
              <a:rPr lang="es-MX" sz="1400" dirty="0">
                <a:latin typeface="Calibri" panose="020F0502020204030204" pitchFamily="34" charset="0"/>
                <a:cs typeface="Calibri" panose="020F0502020204030204" pitchFamily="34" charset="0"/>
              </a:rPr>
              <a:t>esta forma se puede ver como la probabilidad de solapa debería de ser muy pequeña, pues por una parte la asignatura 3431 pertenece a tercer curso y es fácil, mientras que la asignatura 5430 pertenece a quinto curso y es difícil, por lo que cuando el alumno llegue a tener el examen de quinto curso es muy probable que ya haya aprobado la asignatura de tercero.</a:t>
            </a:r>
          </a:p>
        </p:txBody>
      </p:sp>
    </p:spTree>
    <p:extLst>
      <p:ext uri="{BB962C8B-B14F-4D97-AF65-F5344CB8AC3E}">
        <p14:creationId xmlns:p14="http://schemas.microsoft.com/office/powerpoint/2010/main" val="2320376780"/>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contenido 2"/>
          <p:cNvSpPr>
            <a:spLocks noGrp="1"/>
          </p:cNvSpPr>
          <p:nvPr>
            <p:ph idx="1"/>
          </p:nvPr>
        </p:nvSpPr>
        <p:spPr>
          <a:xfrm>
            <a:off x="683568" y="692696"/>
            <a:ext cx="7992888" cy="5501319"/>
          </a:xfrm>
        </p:spPr>
        <p:txBody>
          <a:bodyPr>
            <a:noAutofit/>
          </a:bodyPr>
          <a:lstStyle/>
          <a:p>
            <a:pPr marL="0" indent="0" algn="ctr">
              <a:lnSpc>
                <a:spcPct val="140000"/>
              </a:lnSpc>
              <a:buNone/>
            </a:pPr>
            <a:r>
              <a:rPr lang="es-MX" sz="1800" b="1" dirty="0" smtClean="0">
                <a:latin typeface="Tahoma" pitchFamily="34" charset="0"/>
                <a:ea typeface="Tahoma" pitchFamily="34" charset="0"/>
                <a:cs typeface="Tahoma" pitchFamily="34" charset="0"/>
              </a:rPr>
              <a:t>RECOCIDO SIMULADO</a:t>
            </a:r>
          </a:p>
          <a:p>
            <a:pPr marL="0" indent="0">
              <a:lnSpc>
                <a:spcPct val="150000"/>
              </a:lnSpc>
              <a:spcBef>
                <a:spcPts val="0"/>
              </a:spcBef>
              <a:spcAft>
                <a:spcPts val="600"/>
              </a:spcAft>
              <a:buNone/>
            </a:pPr>
            <a:endParaRPr lang="es-MX" sz="1000" dirty="0" smtClean="0">
              <a:latin typeface="Tahoma" pitchFamily="34" charset="0"/>
              <a:ea typeface="Tahoma" pitchFamily="34" charset="0"/>
              <a:cs typeface="Tahoma" pitchFamily="34" charset="0"/>
            </a:endParaRPr>
          </a:p>
        </p:txBody>
      </p:sp>
      <p:sp>
        <p:nvSpPr>
          <p:cNvPr id="2" name="1 CuadroTexto"/>
          <p:cNvSpPr txBox="1"/>
          <p:nvPr/>
        </p:nvSpPr>
        <p:spPr>
          <a:xfrm>
            <a:off x="683568" y="6597352"/>
            <a:ext cx="3852337" cy="246221"/>
          </a:xfrm>
          <a:prstGeom prst="rect">
            <a:avLst/>
          </a:prstGeom>
          <a:noFill/>
        </p:spPr>
        <p:txBody>
          <a:bodyPr wrap="none" rtlCol="0">
            <a:spAutoFit/>
          </a:bodyPr>
          <a:lstStyle/>
          <a:p>
            <a:r>
              <a:rPr lang="es-MX" sz="1000" dirty="0" smtClean="0"/>
              <a:t>MAESTRÍA EN INGENIERÍA DE LA CADENA DE SUMINISTRO</a:t>
            </a:r>
            <a:endParaRPr lang="es-MX" sz="1000" dirty="0"/>
          </a:p>
        </p:txBody>
      </p:sp>
      <p:sp>
        <p:nvSpPr>
          <p:cNvPr id="5" name="4 CuadroTexto"/>
          <p:cNvSpPr txBox="1"/>
          <p:nvPr/>
        </p:nvSpPr>
        <p:spPr>
          <a:xfrm>
            <a:off x="6660232" y="6597352"/>
            <a:ext cx="1848583" cy="246221"/>
          </a:xfrm>
          <a:prstGeom prst="rect">
            <a:avLst/>
          </a:prstGeom>
          <a:noFill/>
        </p:spPr>
        <p:txBody>
          <a:bodyPr wrap="none" rtlCol="0">
            <a:spAutoFit/>
          </a:bodyPr>
          <a:lstStyle/>
          <a:p>
            <a:r>
              <a:rPr lang="es-MX" sz="1000" dirty="0" smtClean="0"/>
              <a:t>FACULTAD DE INGENIERÍA</a:t>
            </a:r>
            <a:endParaRPr lang="es-MX" sz="1000" dirty="0"/>
          </a:p>
        </p:txBody>
      </p:sp>
      <p:pic>
        <p:nvPicPr>
          <p:cNvPr id="6" name="Imagen 3"/>
          <p:cNvPicPr>
            <a:picLocks noChangeAspect="1"/>
          </p:cNvPicPr>
          <p:nvPr/>
        </p:nvPicPr>
        <p:blipFill rotWithShape="1">
          <a:blip r:embed="rId2"/>
          <a:srcRect r="7049" b="9687"/>
          <a:stretch/>
        </p:blipFill>
        <p:spPr>
          <a:xfrm>
            <a:off x="251521" y="1844824"/>
            <a:ext cx="5293846" cy="4032448"/>
          </a:xfrm>
          <a:prstGeom prst="rect">
            <a:avLst/>
          </a:prstGeom>
        </p:spPr>
      </p:pic>
      <p:sp>
        <p:nvSpPr>
          <p:cNvPr id="7" name="Rectángulo 4"/>
          <p:cNvSpPr/>
          <p:nvPr/>
        </p:nvSpPr>
        <p:spPr>
          <a:xfrm>
            <a:off x="5580112" y="1700808"/>
            <a:ext cx="3423556" cy="4339650"/>
          </a:xfrm>
          <a:prstGeom prst="rect">
            <a:avLst/>
          </a:prstGeom>
        </p:spPr>
        <p:txBody>
          <a:bodyPr wrap="square">
            <a:spAutoFit/>
          </a:bodyPr>
          <a:lstStyle/>
          <a:p>
            <a:pPr>
              <a:spcAft>
                <a:spcPts val="600"/>
              </a:spcAft>
            </a:pPr>
            <a:r>
              <a:rPr lang="es-MX" sz="1400" dirty="0" smtClean="0">
                <a:latin typeface="Calibri" panose="020F0502020204030204" pitchFamily="34" charset="0"/>
                <a:cs typeface="Calibri" panose="020F0502020204030204" pitchFamily="34" charset="0"/>
              </a:rPr>
              <a:t>En la misma figura también se pueden observar las restricciones que se han establecido sobre algunas asignaturas. </a:t>
            </a:r>
          </a:p>
          <a:p>
            <a:pPr>
              <a:spcAft>
                <a:spcPts val="600"/>
              </a:spcAft>
            </a:pPr>
            <a:r>
              <a:rPr lang="es-MX" sz="1400" dirty="0" smtClean="0">
                <a:latin typeface="Calibri" panose="020F0502020204030204" pitchFamily="34" charset="0"/>
                <a:cs typeface="Calibri" panose="020F0502020204030204" pitchFamily="34" charset="0"/>
              </a:rPr>
              <a:t>De esta forma se puede ver que la asignatura 1431 con grado de dificultad medio, programada para el jueves 3 de febrero aparece al final la letra f. Esta letra significa que esta asignatura tiene una asignación fija. Se quiere que se realice ese día y hora. </a:t>
            </a:r>
          </a:p>
          <a:p>
            <a:pPr>
              <a:spcAft>
                <a:spcPts val="600"/>
              </a:spcAft>
            </a:pPr>
            <a:r>
              <a:rPr lang="es-MX" sz="1400" dirty="0" smtClean="0">
                <a:latin typeface="Calibri" panose="020F0502020204030204" pitchFamily="34" charset="0"/>
                <a:cs typeface="Calibri" panose="020F0502020204030204" pitchFamily="34" charset="0"/>
              </a:rPr>
              <a:t>El algoritmo no puede modificar la fecha del examen. Así mismo, se puede observar que la asignatura 1430 con grado de dificultad difícil, programada el miércoles 16 de febrero, tiene una letra m al final indicando que es una asignatura que sólo se puede programar en un horario de mañana, pero puede ser cualquier día del periodo de exámenes.</a:t>
            </a:r>
            <a:endParaRPr lang="es-MX" sz="1400"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281424853"/>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contenido 2"/>
          <p:cNvSpPr>
            <a:spLocks noGrp="1"/>
          </p:cNvSpPr>
          <p:nvPr>
            <p:ph idx="1"/>
          </p:nvPr>
        </p:nvSpPr>
        <p:spPr>
          <a:xfrm>
            <a:off x="683568" y="692696"/>
            <a:ext cx="7992888" cy="5501319"/>
          </a:xfrm>
        </p:spPr>
        <p:txBody>
          <a:bodyPr>
            <a:noAutofit/>
          </a:bodyPr>
          <a:lstStyle/>
          <a:p>
            <a:pPr marL="0" indent="0" algn="ctr">
              <a:lnSpc>
                <a:spcPct val="140000"/>
              </a:lnSpc>
              <a:buNone/>
            </a:pPr>
            <a:r>
              <a:rPr lang="es-MX" sz="1800" b="1" dirty="0" smtClean="0">
                <a:latin typeface="Tahoma" pitchFamily="34" charset="0"/>
                <a:ea typeface="Tahoma" pitchFamily="34" charset="0"/>
                <a:cs typeface="Tahoma" pitchFamily="34" charset="0"/>
              </a:rPr>
              <a:t>RECOCIDO SIMULADO</a:t>
            </a:r>
          </a:p>
          <a:p>
            <a:pPr marL="0" indent="0">
              <a:lnSpc>
                <a:spcPct val="150000"/>
              </a:lnSpc>
              <a:spcBef>
                <a:spcPts val="0"/>
              </a:spcBef>
              <a:spcAft>
                <a:spcPts val="600"/>
              </a:spcAft>
              <a:buNone/>
            </a:pPr>
            <a:endParaRPr lang="es-MX" sz="1000" dirty="0" smtClean="0">
              <a:latin typeface="Tahoma" pitchFamily="34" charset="0"/>
              <a:ea typeface="Tahoma" pitchFamily="34" charset="0"/>
              <a:cs typeface="Tahoma" pitchFamily="34" charset="0"/>
            </a:endParaRPr>
          </a:p>
          <a:p>
            <a:pPr marL="0" indent="0">
              <a:lnSpc>
                <a:spcPct val="150000"/>
              </a:lnSpc>
              <a:spcBef>
                <a:spcPts val="0"/>
              </a:spcBef>
              <a:spcAft>
                <a:spcPts val="1200"/>
              </a:spcAft>
              <a:buNone/>
            </a:pPr>
            <a:endParaRPr lang="es-MX" sz="1600" b="1" dirty="0" smtClean="0">
              <a:latin typeface="Tahoma" pitchFamily="34" charset="0"/>
              <a:ea typeface="Tahoma" pitchFamily="34" charset="0"/>
              <a:cs typeface="Tahoma" pitchFamily="34" charset="0"/>
            </a:endParaRPr>
          </a:p>
          <a:p>
            <a:pPr marL="0" indent="0">
              <a:lnSpc>
                <a:spcPct val="150000"/>
              </a:lnSpc>
              <a:spcBef>
                <a:spcPts val="0"/>
              </a:spcBef>
              <a:spcAft>
                <a:spcPts val="1200"/>
              </a:spcAft>
              <a:buNone/>
            </a:pPr>
            <a:r>
              <a:rPr lang="es-MX" sz="1600" b="1" dirty="0" smtClean="0">
                <a:latin typeface="Tahoma" pitchFamily="34" charset="0"/>
                <a:ea typeface="Tahoma" pitchFamily="34" charset="0"/>
                <a:cs typeface="Tahoma" pitchFamily="34" charset="0"/>
              </a:rPr>
              <a:t>Lectura principal:</a:t>
            </a:r>
          </a:p>
          <a:p>
            <a:pPr marL="0" indent="0">
              <a:lnSpc>
                <a:spcPct val="150000"/>
              </a:lnSpc>
              <a:spcBef>
                <a:spcPts val="0"/>
              </a:spcBef>
              <a:spcAft>
                <a:spcPts val="1200"/>
              </a:spcAft>
              <a:buNone/>
            </a:pPr>
            <a:r>
              <a:rPr lang="en-US" sz="1600" dirty="0" smtClean="0">
                <a:latin typeface="Tahoma" pitchFamily="34" charset="0"/>
                <a:ea typeface="Tahoma" pitchFamily="34" charset="0"/>
                <a:cs typeface="Tahoma" pitchFamily="34" charset="0"/>
              </a:rPr>
              <a:t>Kirkpatrick, S.; Gelatt, C.D.; Vecchi, M.P. (1983). Optimization </a:t>
            </a:r>
            <a:r>
              <a:rPr lang="en-US" sz="1600" dirty="0">
                <a:latin typeface="Tahoma" pitchFamily="34" charset="0"/>
                <a:ea typeface="Tahoma" pitchFamily="34" charset="0"/>
                <a:cs typeface="Tahoma" pitchFamily="34" charset="0"/>
              </a:rPr>
              <a:t>by Simulated </a:t>
            </a:r>
            <a:r>
              <a:rPr lang="en-US" sz="1600" dirty="0" smtClean="0">
                <a:latin typeface="Tahoma" pitchFamily="34" charset="0"/>
                <a:ea typeface="Tahoma" pitchFamily="34" charset="0"/>
                <a:cs typeface="Tahoma" pitchFamily="34" charset="0"/>
              </a:rPr>
              <a:t>Annealing. </a:t>
            </a:r>
            <a:r>
              <a:rPr lang="en-US" sz="1600" i="1" dirty="0">
                <a:latin typeface="Tahoma" pitchFamily="34" charset="0"/>
                <a:ea typeface="Tahoma" pitchFamily="34" charset="0"/>
                <a:cs typeface="Tahoma" pitchFamily="34" charset="0"/>
              </a:rPr>
              <a:t>Science, New Series</a:t>
            </a:r>
            <a:r>
              <a:rPr lang="en-US" sz="1600" dirty="0">
                <a:latin typeface="Tahoma" pitchFamily="34" charset="0"/>
                <a:ea typeface="Tahoma" pitchFamily="34" charset="0"/>
                <a:cs typeface="Tahoma" pitchFamily="34" charset="0"/>
              </a:rPr>
              <a:t>, Vol. 220, No. </a:t>
            </a:r>
            <a:r>
              <a:rPr lang="en-US" sz="1600" dirty="0" smtClean="0">
                <a:latin typeface="Tahoma" pitchFamily="34" charset="0"/>
                <a:ea typeface="Tahoma" pitchFamily="34" charset="0"/>
                <a:cs typeface="Tahoma" pitchFamily="34" charset="0"/>
              </a:rPr>
              <a:t>4598, </a:t>
            </a:r>
            <a:r>
              <a:rPr lang="en-US" sz="1600" dirty="0">
                <a:latin typeface="Tahoma" pitchFamily="34" charset="0"/>
                <a:ea typeface="Tahoma" pitchFamily="34" charset="0"/>
                <a:cs typeface="Tahoma" pitchFamily="34" charset="0"/>
              </a:rPr>
              <a:t>pp. 671-680.</a:t>
            </a:r>
            <a:endParaRPr lang="es-MX" sz="1600" dirty="0">
              <a:latin typeface="Tahoma" pitchFamily="34" charset="0"/>
              <a:ea typeface="Tahoma" pitchFamily="34" charset="0"/>
              <a:cs typeface="Tahoma" pitchFamily="34" charset="0"/>
            </a:endParaRPr>
          </a:p>
          <a:p>
            <a:pPr marL="0" indent="0">
              <a:lnSpc>
                <a:spcPct val="150000"/>
              </a:lnSpc>
              <a:spcBef>
                <a:spcPts val="0"/>
              </a:spcBef>
              <a:spcAft>
                <a:spcPts val="1200"/>
              </a:spcAft>
              <a:buNone/>
            </a:pPr>
            <a:endParaRPr lang="en-US" sz="1600" dirty="0">
              <a:latin typeface="Tahoma" pitchFamily="34" charset="0"/>
              <a:ea typeface="Tahoma" pitchFamily="34" charset="0"/>
              <a:cs typeface="Tahoma" pitchFamily="34" charset="0"/>
            </a:endParaRPr>
          </a:p>
          <a:p>
            <a:pPr marL="0" indent="0">
              <a:lnSpc>
                <a:spcPct val="150000"/>
              </a:lnSpc>
              <a:spcBef>
                <a:spcPts val="0"/>
              </a:spcBef>
              <a:spcAft>
                <a:spcPts val="1200"/>
              </a:spcAft>
              <a:buNone/>
            </a:pPr>
            <a:r>
              <a:rPr lang="es-MX" sz="1600" b="1" dirty="0" smtClean="0">
                <a:latin typeface="Tahoma" pitchFamily="34" charset="0"/>
                <a:ea typeface="Tahoma" pitchFamily="34" charset="0"/>
                <a:cs typeface="Tahoma" pitchFamily="34" charset="0"/>
              </a:rPr>
              <a:t> </a:t>
            </a:r>
            <a:endParaRPr lang="es-MX" sz="1600" b="1" dirty="0">
              <a:latin typeface="Tahoma" pitchFamily="34" charset="0"/>
              <a:ea typeface="Tahoma" pitchFamily="34" charset="0"/>
              <a:cs typeface="Tahoma" pitchFamily="34" charset="0"/>
            </a:endParaRPr>
          </a:p>
        </p:txBody>
      </p:sp>
      <p:sp>
        <p:nvSpPr>
          <p:cNvPr id="2" name="1 CuadroTexto"/>
          <p:cNvSpPr txBox="1"/>
          <p:nvPr/>
        </p:nvSpPr>
        <p:spPr>
          <a:xfrm>
            <a:off x="683568" y="6597352"/>
            <a:ext cx="3852337" cy="246221"/>
          </a:xfrm>
          <a:prstGeom prst="rect">
            <a:avLst/>
          </a:prstGeom>
          <a:noFill/>
        </p:spPr>
        <p:txBody>
          <a:bodyPr wrap="none" rtlCol="0">
            <a:spAutoFit/>
          </a:bodyPr>
          <a:lstStyle/>
          <a:p>
            <a:r>
              <a:rPr lang="es-MX" sz="1000" dirty="0" smtClean="0"/>
              <a:t>MAESTRÍA EN INGENIERÍA DE LA CADENA DE SUMINISTRO</a:t>
            </a:r>
            <a:endParaRPr lang="es-MX" sz="1000" dirty="0"/>
          </a:p>
        </p:txBody>
      </p:sp>
      <p:sp>
        <p:nvSpPr>
          <p:cNvPr id="5" name="4 CuadroTexto"/>
          <p:cNvSpPr txBox="1"/>
          <p:nvPr/>
        </p:nvSpPr>
        <p:spPr>
          <a:xfrm>
            <a:off x="6660232" y="6597352"/>
            <a:ext cx="1848583" cy="246221"/>
          </a:xfrm>
          <a:prstGeom prst="rect">
            <a:avLst/>
          </a:prstGeom>
          <a:noFill/>
        </p:spPr>
        <p:txBody>
          <a:bodyPr wrap="none" rtlCol="0">
            <a:spAutoFit/>
          </a:bodyPr>
          <a:lstStyle/>
          <a:p>
            <a:r>
              <a:rPr lang="es-MX" sz="1000" dirty="0" smtClean="0"/>
              <a:t>FACULTAD DE INGENIERÍA</a:t>
            </a:r>
            <a:endParaRPr lang="es-MX" sz="1000" dirty="0"/>
          </a:p>
        </p:txBody>
      </p:sp>
    </p:spTree>
    <p:extLst>
      <p:ext uri="{BB962C8B-B14F-4D97-AF65-F5344CB8AC3E}">
        <p14:creationId xmlns:p14="http://schemas.microsoft.com/office/powerpoint/2010/main" val="3325049116"/>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Rectángulo"/>
          <p:cNvSpPr/>
          <p:nvPr/>
        </p:nvSpPr>
        <p:spPr>
          <a:xfrm>
            <a:off x="1619672" y="3429000"/>
            <a:ext cx="5976664" cy="432048"/>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4" name="Marcador de contenido 2"/>
          <p:cNvSpPr>
            <a:spLocks noGrp="1"/>
          </p:cNvSpPr>
          <p:nvPr>
            <p:ph idx="1"/>
          </p:nvPr>
        </p:nvSpPr>
        <p:spPr>
          <a:xfrm>
            <a:off x="1835696" y="980728"/>
            <a:ext cx="5616624" cy="5501319"/>
          </a:xfrm>
        </p:spPr>
        <p:txBody>
          <a:bodyPr>
            <a:noAutofit/>
          </a:bodyPr>
          <a:lstStyle/>
          <a:p>
            <a:pPr marL="0" indent="0" algn="ctr">
              <a:lnSpc>
                <a:spcPct val="150000"/>
              </a:lnSpc>
              <a:buNone/>
            </a:pPr>
            <a:r>
              <a:rPr lang="es-MX" sz="2000" b="1" dirty="0" smtClean="0">
                <a:latin typeface="Tahoma" pitchFamily="34" charset="0"/>
                <a:ea typeface="Tahoma" pitchFamily="34" charset="0"/>
                <a:cs typeface="Tahoma" pitchFamily="34" charset="0"/>
              </a:rPr>
              <a:t>CONTENIDO</a:t>
            </a:r>
          </a:p>
          <a:p>
            <a:pPr marL="0" indent="0">
              <a:lnSpc>
                <a:spcPct val="150000"/>
              </a:lnSpc>
              <a:buNone/>
            </a:pPr>
            <a:endParaRPr lang="es-MX" sz="1800" b="1" dirty="0">
              <a:latin typeface="Tahoma" pitchFamily="34" charset="0"/>
              <a:ea typeface="Tahoma" pitchFamily="34" charset="0"/>
              <a:cs typeface="Tahoma" pitchFamily="34" charset="0"/>
            </a:endParaRPr>
          </a:p>
          <a:p>
            <a:pPr marL="365125" indent="-365125">
              <a:lnSpc>
                <a:spcPct val="150000"/>
              </a:lnSpc>
              <a:buFont typeface="Wingdings" pitchFamily="2" charset="2"/>
              <a:buChar char="v"/>
            </a:pPr>
            <a:r>
              <a:rPr lang="es-MX" sz="1800" dirty="0" smtClean="0">
                <a:latin typeface="Tahoma" pitchFamily="34" charset="0"/>
                <a:ea typeface="Tahoma" pitchFamily="34" charset="0"/>
                <a:cs typeface="Tahoma" pitchFamily="34" charset="0"/>
              </a:rPr>
              <a:t>Heurísticos </a:t>
            </a:r>
            <a:r>
              <a:rPr lang="es-MX" sz="1800" dirty="0" smtClean="0">
                <a:latin typeface="Tahoma" pitchFamily="34" charset="0"/>
                <a:ea typeface="Tahoma" pitchFamily="34" charset="0"/>
                <a:cs typeface="Tahoma" pitchFamily="34" charset="0"/>
              </a:rPr>
              <a:t>y </a:t>
            </a:r>
            <a:r>
              <a:rPr lang="es-MX" sz="1800" dirty="0" smtClean="0">
                <a:latin typeface="Tahoma" pitchFamily="34" charset="0"/>
                <a:ea typeface="Tahoma" pitchFamily="34" charset="0"/>
                <a:cs typeface="Tahoma" pitchFamily="34" charset="0"/>
              </a:rPr>
              <a:t>meta-heurísticos</a:t>
            </a:r>
            <a:endParaRPr lang="es-MX" sz="1800" dirty="0" smtClean="0">
              <a:latin typeface="Tahoma" pitchFamily="34" charset="0"/>
              <a:ea typeface="Tahoma" pitchFamily="34" charset="0"/>
              <a:cs typeface="Tahoma" pitchFamily="34" charset="0"/>
            </a:endParaRPr>
          </a:p>
          <a:p>
            <a:pPr marL="365125" indent="-365125">
              <a:lnSpc>
                <a:spcPct val="150000"/>
              </a:lnSpc>
              <a:buFont typeface="Wingdings" pitchFamily="2" charset="2"/>
              <a:buChar char="v"/>
            </a:pPr>
            <a:r>
              <a:rPr lang="es-MX" sz="1800" dirty="0" smtClean="0">
                <a:latin typeface="Tahoma" pitchFamily="34" charset="0"/>
                <a:ea typeface="Tahoma" pitchFamily="34" charset="0"/>
                <a:cs typeface="Tahoma" pitchFamily="34" charset="0"/>
              </a:rPr>
              <a:t>Clasificación de </a:t>
            </a:r>
            <a:r>
              <a:rPr lang="es-MX" sz="1800" dirty="0" smtClean="0">
                <a:latin typeface="Tahoma" pitchFamily="34" charset="0"/>
                <a:ea typeface="Tahoma" pitchFamily="34" charset="0"/>
                <a:cs typeface="Tahoma" pitchFamily="34" charset="0"/>
              </a:rPr>
              <a:t>meta-heurísticos</a:t>
            </a:r>
            <a:endParaRPr lang="es-MX" sz="1800" dirty="0" smtClean="0">
              <a:latin typeface="Tahoma" pitchFamily="34" charset="0"/>
              <a:ea typeface="Tahoma" pitchFamily="34" charset="0"/>
              <a:cs typeface="Tahoma" pitchFamily="34" charset="0"/>
            </a:endParaRPr>
          </a:p>
          <a:p>
            <a:pPr marL="365125" indent="-365125">
              <a:lnSpc>
                <a:spcPct val="150000"/>
              </a:lnSpc>
              <a:buFont typeface="Wingdings" pitchFamily="2" charset="2"/>
              <a:buChar char="v"/>
            </a:pPr>
            <a:r>
              <a:rPr lang="es-MX" sz="1800" dirty="0" smtClean="0">
                <a:latin typeface="Tahoma" pitchFamily="34" charset="0"/>
                <a:ea typeface="Tahoma" pitchFamily="34" charset="0"/>
                <a:cs typeface="Tahoma" pitchFamily="34" charset="0"/>
              </a:rPr>
              <a:t>Recocido simulado</a:t>
            </a:r>
          </a:p>
          <a:p>
            <a:pPr marL="365125" indent="-365125">
              <a:lnSpc>
                <a:spcPct val="150000"/>
              </a:lnSpc>
              <a:buFont typeface="Wingdings" pitchFamily="2" charset="2"/>
              <a:buChar char="v"/>
            </a:pPr>
            <a:r>
              <a:rPr lang="es-MX" sz="1800" dirty="0" smtClean="0">
                <a:latin typeface="Tahoma" pitchFamily="34" charset="0"/>
                <a:ea typeface="Tahoma" pitchFamily="34" charset="0"/>
                <a:cs typeface="Tahoma" pitchFamily="34" charset="0"/>
              </a:rPr>
              <a:t>Búsqueda Tabú</a:t>
            </a:r>
          </a:p>
          <a:p>
            <a:pPr marL="365125" indent="-365125">
              <a:lnSpc>
                <a:spcPct val="150000"/>
              </a:lnSpc>
              <a:buFont typeface="Wingdings" pitchFamily="2" charset="2"/>
              <a:buChar char="v"/>
            </a:pPr>
            <a:r>
              <a:rPr lang="es-MX" sz="1800" dirty="0" smtClean="0">
                <a:latin typeface="Tahoma" pitchFamily="34" charset="0"/>
                <a:ea typeface="Tahoma" pitchFamily="34" charset="0"/>
                <a:cs typeface="Tahoma" pitchFamily="34" charset="0"/>
              </a:rPr>
              <a:t>GRASP</a:t>
            </a:r>
          </a:p>
          <a:p>
            <a:pPr marL="365125" indent="-365125">
              <a:lnSpc>
                <a:spcPct val="150000"/>
              </a:lnSpc>
              <a:buFont typeface="Wingdings" pitchFamily="2" charset="2"/>
              <a:buChar char="v"/>
            </a:pPr>
            <a:r>
              <a:rPr lang="es-MX" sz="1800" dirty="0" smtClean="0">
                <a:latin typeface="Tahoma" pitchFamily="34" charset="0"/>
                <a:ea typeface="Tahoma" pitchFamily="34" charset="0"/>
                <a:cs typeface="Tahoma" pitchFamily="34" charset="0"/>
              </a:rPr>
              <a:t>Algoritmos Evolutivos</a:t>
            </a:r>
          </a:p>
        </p:txBody>
      </p:sp>
    </p:spTree>
    <p:extLst>
      <p:ext uri="{BB962C8B-B14F-4D97-AF65-F5344CB8AC3E}">
        <p14:creationId xmlns:p14="http://schemas.microsoft.com/office/powerpoint/2010/main" val="2800093062"/>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contenido 2"/>
          <p:cNvSpPr>
            <a:spLocks noGrp="1"/>
          </p:cNvSpPr>
          <p:nvPr>
            <p:ph idx="1"/>
          </p:nvPr>
        </p:nvSpPr>
        <p:spPr>
          <a:xfrm>
            <a:off x="683568" y="692696"/>
            <a:ext cx="7992888" cy="5501319"/>
          </a:xfrm>
        </p:spPr>
        <p:txBody>
          <a:bodyPr>
            <a:noAutofit/>
          </a:bodyPr>
          <a:lstStyle/>
          <a:p>
            <a:pPr marL="0" indent="0" algn="ctr">
              <a:lnSpc>
                <a:spcPct val="140000"/>
              </a:lnSpc>
              <a:buNone/>
            </a:pPr>
            <a:r>
              <a:rPr lang="es-MX" sz="1800" b="1" dirty="0" smtClean="0">
                <a:latin typeface="Tahoma" pitchFamily="34" charset="0"/>
                <a:ea typeface="Tahoma" pitchFamily="34" charset="0"/>
                <a:cs typeface="Tahoma" pitchFamily="34" charset="0"/>
              </a:rPr>
              <a:t>BÚSQUEDA TABÚ</a:t>
            </a:r>
          </a:p>
          <a:p>
            <a:pPr marL="0" indent="0">
              <a:lnSpc>
                <a:spcPct val="150000"/>
              </a:lnSpc>
              <a:spcBef>
                <a:spcPts val="0"/>
              </a:spcBef>
              <a:spcAft>
                <a:spcPts val="600"/>
              </a:spcAft>
              <a:buNone/>
            </a:pPr>
            <a:endParaRPr lang="es-MX" sz="1000" dirty="0" smtClean="0">
              <a:latin typeface="Tahoma" pitchFamily="34" charset="0"/>
              <a:ea typeface="Tahoma" pitchFamily="34" charset="0"/>
              <a:cs typeface="Tahoma" pitchFamily="34" charset="0"/>
            </a:endParaRPr>
          </a:p>
          <a:p>
            <a:pPr marL="0" indent="0">
              <a:lnSpc>
                <a:spcPct val="150000"/>
              </a:lnSpc>
              <a:spcBef>
                <a:spcPts val="0"/>
              </a:spcBef>
              <a:spcAft>
                <a:spcPts val="1200"/>
              </a:spcAft>
              <a:buNone/>
            </a:pPr>
            <a:r>
              <a:rPr lang="es-MX" sz="1600" dirty="0" smtClean="0">
                <a:latin typeface="Tahoma" pitchFamily="34" charset="0"/>
                <a:ea typeface="Tahoma" pitchFamily="34" charset="0"/>
                <a:cs typeface="Tahoma" pitchFamily="34" charset="0"/>
              </a:rPr>
              <a:t>Los </a:t>
            </a:r>
            <a:r>
              <a:rPr lang="es-MX" sz="1600" dirty="0">
                <a:latin typeface="Tahoma" pitchFamily="34" charset="0"/>
                <a:ea typeface="Tahoma" pitchFamily="34" charset="0"/>
                <a:cs typeface="Tahoma" pitchFamily="34" charset="0"/>
              </a:rPr>
              <a:t>orígenes de la Búsqueda Tabú </a:t>
            </a:r>
            <a:r>
              <a:rPr lang="es-MX" sz="1600" dirty="0" smtClean="0">
                <a:latin typeface="Tahoma" pitchFamily="34" charset="0"/>
                <a:ea typeface="Tahoma" pitchFamily="34" charset="0"/>
                <a:cs typeface="Tahoma" pitchFamily="34" charset="0"/>
              </a:rPr>
              <a:t>(o Tabú </a:t>
            </a:r>
            <a:r>
              <a:rPr lang="es-MX" sz="1600" dirty="0">
                <a:latin typeface="Tahoma" pitchFamily="34" charset="0"/>
                <a:ea typeface="Tahoma" pitchFamily="34" charset="0"/>
                <a:cs typeface="Tahoma" pitchFamily="34" charset="0"/>
              </a:rPr>
              <a:t>Search) datan de finales de los </a:t>
            </a:r>
            <a:r>
              <a:rPr lang="es-MX" sz="1600" dirty="0" smtClean="0">
                <a:latin typeface="Tahoma" pitchFamily="34" charset="0"/>
                <a:ea typeface="Tahoma" pitchFamily="34" charset="0"/>
                <a:cs typeface="Tahoma" pitchFamily="34" charset="0"/>
              </a:rPr>
              <a:t>años 70s. </a:t>
            </a:r>
          </a:p>
          <a:p>
            <a:pPr marL="0" indent="0">
              <a:lnSpc>
                <a:spcPct val="150000"/>
              </a:lnSpc>
              <a:spcBef>
                <a:spcPts val="0"/>
              </a:spcBef>
              <a:spcAft>
                <a:spcPts val="1200"/>
              </a:spcAft>
              <a:buNone/>
            </a:pPr>
            <a:r>
              <a:rPr lang="es-MX" sz="1600" dirty="0" smtClean="0">
                <a:latin typeface="Tahoma" pitchFamily="34" charset="0"/>
                <a:ea typeface="Tahoma" pitchFamily="34" charset="0"/>
                <a:cs typeface="Tahoma" pitchFamily="34" charset="0"/>
              </a:rPr>
              <a:t>Oficialmente </a:t>
            </a:r>
            <a:r>
              <a:rPr lang="es-MX" sz="1600" dirty="0">
                <a:latin typeface="Tahoma" pitchFamily="34" charset="0"/>
                <a:ea typeface="Tahoma" pitchFamily="34" charset="0"/>
                <a:cs typeface="Tahoma" pitchFamily="34" charset="0"/>
              </a:rPr>
              <a:t>el nombre y la metodología fueron introducidos por Fred Glover en dos artículos.</a:t>
            </a:r>
          </a:p>
          <a:p>
            <a:pPr marL="0" indent="0">
              <a:lnSpc>
                <a:spcPct val="150000"/>
              </a:lnSpc>
              <a:spcBef>
                <a:spcPts val="0"/>
              </a:spcBef>
              <a:spcAft>
                <a:spcPts val="1200"/>
              </a:spcAft>
              <a:buNone/>
            </a:pPr>
            <a:r>
              <a:rPr lang="es-MX" sz="1600" dirty="0">
                <a:latin typeface="Tahoma" pitchFamily="34" charset="0"/>
                <a:ea typeface="Tahoma" pitchFamily="34" charset="0"/>
                <a:cs typeface="Tahoma" pitchFamily="34" charset="0"/>
              </a:rPr>
              <a:t>El término tabú es usado para referirse a cosas que no pueden ser tocadas porque son sagradas, una acepción más moderna la define como </a:t>
            </a:r>
            <a:r>
              <a:rPr lang="es-MX" sz="1600" dirty="0" smtClean="0">
                <a:latin typeface="Tahoma" pitchFamily="34" charset="0"/>
                <a:ea typeface="Tahoma" pitchFamily="34" charset="0"/>
                <a:cs typeface="Tahoma" pitchFamily="34" charset="0"/>
              </a:rPr>
              <a:t>“una </a:t>
            </a:r>
            <a:r>
              <a:rPr lang="es-MX" sz="1600" dirty="0">
                <a:latin typeface="Tahoma" pitchFamily="34" charset="0"/>
                <a:ea typeface="Tahoma" pitchFamily="34" charset="0"/>
                <a:cs typeface="Tahoma" pitchFamily="34" charset="0"/>
              </a:rPr>
              <a:t>prohibición impuesta por costumbres sociales como una medida de protección”, también como “que constituye un riesgo”, esta acepción es la que está más cerca de la esencia del método donde el riesgo a ser evitado es el de seguir un camino no productivo, incluyendo el de ser conducido a una trampa de la que no se puede salir (óptimo local).</a:t>
            </a:r>
          </a:p>
        </p:txBody>
      </p:sp>
      <p:sp>
        <p:nvSpPr>
          <p:cNvPr id="2" name="1 CuadroTexto"/>
          <p:cNvSpPr txBox="1"/>
          <p:nvPr/>
        </p:nvSpPr>
        <p:spPr>
          <a:xfrm>
            <a:off x="683568" y="6597352"/>
            <a:ext cx="3852337" cy="246221"/>
          </a:xfrm>
          <a:prstGeom prst="rect">
            <a:avLst/>
          </a:prstGeom>
          <a:noFill/>
        </p:spPr>
        <p:txBody>
          <a:bodyPr wrap="none" rtlCol="0">
            <a:spAutoFit/>
          </a:bodyPr>
          <a:lstStyle/>
          <a:p>
            <a:r>
              <a:rPr lang="es-MX" sz="1000" dirty="0" smtClean="0"/>
              <a:t>MAESTRÍA EN INGENIERÍA DE LA CADENA DE SUMINISTRO</a:t>
            </a:r>
            <a:endParaRPr lang="es-MX" sz="1000" dirty="0"/>
          </a:p>
        </p:txBody>
      </p:sp>
      <p:sp>
        <p:nvSpPr>
          <p:cNvPr id="5" name="4 CuadroTexto"/>
          <p:cNvSpPr txBox="1"/>
          <p:nvPr/>
        </p:nvSpPr>
        <p:spPr>
          <a:xfrm>
            <a:off x="6660232" y="6597352"/>
            <a:ext cx="1848583" cy="246221"/>
          </a:xfrm>
          <a:prstGeom prst="rect">
            <a:avLst/>
          </a:prstGeom>
          <a:noFill/>
        </p:spPr>
        <p:txBody>
          <a:bodyPr wrap="none" rtlCol="0">
            <a:spAutoFit/>
          </a:bodyPr>
          <a:lstStyle/>
          <a:p>
            <a:r>
              <a:rPr lang="es-MX" sz="1000" dirty="0" smtClean="0"/>
              <a:t>FACULTAD DE INGENIERÍA</a:t>
            </a:r>
            <a:endParaRPr lang="es-MX" sz="1000" dirty="0"/>
          </a:p>
        </p:txBody>
      </p:sp>
    </p:spTree>
    <p:extLst>
      <p:ext uri="{BB962C8B-B14F-4D97-AF65-F5344CB8AC3E}">
        <p14:creationId xmlns:p14="http://schemas.microsoft.com/office/powerpoint/2010/main" val="3037355428"/>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contenido 2"/>
          <p:cNvSpPr>
            <a:spLocks noGrp="1"/>
          </p:cNvSpPr>
          <p:nvPr>
            <p:ph idx="1"/>
          </p:nvPr>
        </p:nvSpPr>
        <p:spPr>
          <a:xfrm>
            <a:off x="683568" y="692696"/>
            <a:ext cx="7992888" cy="5501319"/>
          </a:xfrm>
        </p:spPr>
        <p:txBody>
          <a:bodyPr>
            <a:noAutofit/>
          </a:bodyPr>
          <a:lstStyle/>
          <a:p>
            <a:pPr marL="0" indent="0" algn="ctr">
              <a:lnSpc>
                <a:spcPct val="140000"/>
              </a:lnSpc>
              <a:buNone/>
            </a:pPr>
            <a:r>
              <a:rPr lang="es-MX" sz="1800" b="1" dirty="0" smtClean="0">
                <a:latin typeface="Tahoma" pitchFamily="34" charset="0"/>
                <a:ea typeface="Tahoma" pitchFamily="34" charset="0"/>
                <a:cs typeface="Tahoma" pitchFamily="34" charset="0"/>
              </a:rPr>
              <a:t>BÚSQUEDA TABÚ</a:t>
            </a:r>
          </a:p>
          <a:p>
            <a:pPr marL="0" indent="0">
              <a:lnSpc>
                <a:spcPct val="150000"/>
              </a:lnSpc>
              <a:spcBef>
                <a:spcPts val="0"/>
              </a:spcBef>
              <a:spcAft>
                <a:spcPts val="600"/>
              </a:spcAft>
              <a:buNone/>
            </a:pPr>
            <a:endParaRPr lang="es-MX" sz="1000" dirty="0" smtClean="0">
              <a:latin typeface="Tahoma" pitchFamily="34" charset="0"/>
              <a:ea typeface="Tahoma" pitchFamily="34" charset="0"/>
              <a:cs typeface="Tahoma" pitchFamily="34" charset="0"/>
            </a:endParaRPr>
          </a:p>
          <a:p>
            <a:pPr marL="0" indent="0">
              <a:lnSpc>
                <a:spcPct val="150000"/>
              </a:lnSpc>
              <a:spcBef>
                <a:spcPts val="0"/>
              </a:spcBef>
              <a:spcAft>
                <a:spcPts val="1200"/>
              </a:spcAft>
              <a:buNone/>
            </a:pPr>
            <a:r>
              <a:rPr lang="es-MX" sz="1600" dirty="0">
                <a:latin typeface="Tahoma" pitchFamily="34" charset="0"/>
                <a:ea typeface="Tahoma" pitchFamily="34" charset="0"/>
                <a:cs typeface="Tahoma" pitchFamily="34" charset="0"/>
              </a:rPr>
              <a:t>La búsqueda tabú se basa en tres temas principales:</a:t>
            </a:r>
          </a:p>
          <a:p>
            <a:pPr marL="342900" indent="-342900">
              <a:lnSpc>
                <a:spcPct val="150000"/>
              </a:lnSpc>
              <a:spcBef>
                <a:spcPts val="0"/>
              </a:spcBef>
              <a:spcAft>
                <a:spcPts val="1200"/>
              </a:spcAft>
              <a:buFont typeface="+mj-lt"/>
              <a:buAutoNum type="arabicPeriod"/>
            </a:pPr>
            <a:r>
              <a:rPr lang="es-MX" sz="1600" dirty="0">
                <a:latin typeface="Tahoma" pitchFamily="34" charset="0"/>
                <a:ea typeface="Tahoma" pitchFamily="34" charset="0"/>
                <a:cs typeface="Tahoma" pitchFamily="34" charset="0"/>
              </a:rPr>
              <a:t>El uso de estructuras de memoria flexibles basadas en atributos diseñadas para permitir que los criterios de evaluación y la información de búsqueda histórica sean explotados más profundamente que por estructuras rígidas de memoria o por sistemas sin memoria.</a:t>
            </a:r>
          </a:p>
          <a:p>
            <a:pPr marL="342900" indent="-342900">
              <a:lnSpc>
                <a:spcPct val="150000"/>
              </a:lnSpc>
              <a:spcBef>
                <a:spcPts val="0"/>
              </a:spcBef>
              <a:spcAft>
                <a:spcPts val="1200"/>
              </a:spcAft>
              <a:buFont typeface="+mj-lt"/>
              <a:buAutoNum type="arabicPeriod"/>
            </a:pPr>
            <a:r>
              <a:rPr lang="es-MX" sz="1600" dirty="0">
                <a:latin typeface="Tahoma" pitchFamily="34" charset="0"/>
                <a:ea typeface="Tahoma" pitchFamily="34" charset="0"/>
                <a:cs typeface="Tahoma" pitchFamily="34" charset="0"/>
              </a:rPr>
              <a:t>Un mecanismo de control asociado - para emplear las estructuras de memoria - basado en la interacción entre las condiciones que limitan y liberan el proceso de búsqueda (incorporado en los criterios de restricción y aspiración de tabú.</a:t>
            </a:r>
          </a:p>
          <a:p>
            <a:pPr marL="342900" indent="-342900">
              <a:lnSpc>
                <a:spcPct val="150000"/>
              </a:lnSpc>
              <a:spcBef>
                <a:spcPts val="0"/>
              </a:spcBef>
              <a:spcAft>
                <a:spcPts val="1200"/>
              </a:spcAft>
              <a:buFont typeface="+mj-lt"/>
              <a:buAutoNum type="arabicPeriod"/>
            </a:pPr>
            <a:endParaRPr lang="es-MX" sz="1600" dirty="0">
              <a:latin typeface="Tahoma" pitchFamily="34" charset="0"/>
              <a:ea typeface="Tahoma" pitchFamily="34" charset="0"/>
              <a:cs typeface="Tahoma" pitchFamily="34" charset="0"/>
            </a:endParaRPr>
          </a:p>
        </p:txBody>
      </p:sp>
      <p:sp>
        <p:nvSpPr>
          <p:cNvPr id="2" name="1 CuadroTexto"/>
          <p:cNvSpPr txBox="1"/>
          <p:nvPr/>
        </p:nvSpPr>
        <p:spPr>
          <a:xfrm>
            <a:off x="683568" y="6597352"/>
            <a:ext cx="3852337" cy="246221"/>
          </a:xfrm>
          <a:prstGeom prst="rect">
            <a:avLst/>
          </a:prstGeom>
          <a:noFill/>
        </p:spPr>
        <p:txBody>
          <a:bodyPr wrap="none" rtlCol="0">
            <a:spAutoFit/>
          </a:bodyPr>
          <a:lstStyle/>
          <a:p>
            <a:r>
              <a:rPr lang="es-MX" sz="1000" dirty="0" smtClean="0"/>
              <a:t>MAESTRÍA EN INGENIERÍA DE LA CADENA DE SUMINISTRO</a:t>
            </a:r>
            <a:endParaRPr lang="es-MX" sz="1000" dirty="0"/>
          </a:p>
        </p:txBody>
      </p:sp>
      <p:sp>
        <p:nvSpPr>
          <p:cNvPr id="5" name="4 CuadroTexto"/>
          <p:cNvSpPr txBox="1"/>
          <p:nvPr/>
        </p:nvSpPr>
        <p:spPr>
          <a:xfrm>
            <a:off x="6660232" y="6597352"/>
            <a:ext cx="1848583" cy="246221"/>
          </a:xfrm>
          <a:prstGeom prst="rect">
            <a:avLst/>
          </a:prstGeom>
          <a:noFill/>
        </p:spPr>
        <p:txBody>
          <a:bodyPr wrap="none" rtlCol="0">
            <a:spAutoFit/>
          </a:bodyPr>
          <a:lstStyle/>
          <a:p>
            <a:r>
              <a:rPr lang="es-MX" sz="1000" dirty="0" smtClean="0"/>
              <a:t>FACULTAD DE INGENIERÍA</a:t>
            </a:r>
            <a:endParaRPr lang="es-MX" sz="1000" dirty="0"/>
          </a:p>
        </p:txBody>
      </p:sp>
    </p:spTree>
    <p:extLst>
      <p:ext uri="{BB962C8B-B14F-4D97-AF65-F5344CB8AC3E}">
        <p14:creationId xmlns:p14="http://schemas.microsoft.com/office/powerpoint/2010/main" val="1259994158"/>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contenido 2"/>
          <p:cNvSpPr>
            <a:spLocks noGrp="1"/>
          </p:cNvSpPr>
          <p:nvPr>
            <p:ph idx="1"/>
          </p:nvPr>
        </p:nvSpPr>
        <p:spPr>
          <a:xfrm>
            <a:off x="683568" y="692696"/>
            <a:ext cx="7992888" cy="5501319"/>
          </a:xfrm>
        </p:spPr>
        <p:txBody>
          <a:bodyPr>
            <a:noAutofit/>
          </a:bodyPr>
          <a:lstStyle/>
          <a:p>
            <a:pPr marL="0" indent="0" algn="ctr">
              <a:lnSpc>
                <a:spcPct val="140000"/>
              </a:lnSpc>
              <a:buNone/>
            </a:pPr>
            <a:r>
              <a:rPr lang="es-MX" sz="1800" b="1" dirty="0" smtClean="0">
                <a:latin typeface="Tahoma" pitchFamily="34" charset="0"/>
                <a:ea typeface="Tahoma" pitchFamily="34" charset="0"/>
                <a:cs typeface="Tahoma" pitchFamily="34" charset="0"/>
              </a:rPr>
              <a:t>BÚSQUEDA TABÚ</a:t>
            </a:r>
          </a:p>
          <a:p>
            <a:pPr marL="0" indent="0">
              <a:lnSpc>
                <a:spcPct val="150000"/>
              </a:lnSpc>
              <a:spcBef>
                <a:spcPts val="0"/>
              </a:spcBef>
              <a:spcAft>
                <a:spcPts val="600"/>
              </a:spcAft>
              <a:buNone/>
            </a:pPr>
            <a:endParaRPr lang="es-MX" sz="1000" dirty="0" smtClean="0">
              <a:latin typeface="Tahoma" pitchFamily="34" charset="0"/>
              <a:ea typeface="Tahoma" pitchFamily="34" charset="0"/>
              <a:cs typeface="Tahoma" pitchFamily="34" charset="0"/>
            </a:endParaRPr>
          </a:p>
          <a:p>
            <a:pPr marL="342900" indent="-342900">
              <a:lnSpc>
                <a:spcPct val="150000"/>
              </a:lnSpc>
              <a:spcBef>
                <a:spcPts val="0"/>
              </a:spcBef>
              <a:spcAft>
                <a:spcPts val="1200"/>
              </a:spcAft>
              <a:buFont typeface="+mj-lt"/>
              <a:buAutoNum type="arabicPeriod" startAt="3"/>
            </a:pPr>
            <a:r>
              <a:rPr lang="es-MX" sz="1600" dirty="0" smtClean="0">
                <a:latin typeface="Tahoma" pitchFamily="34" charset="0"/>
                <a:ea typeface="Tahoma" pitchFamily="34" charset="0"/>
                <a:cs typeface="Tahoma" pitchFamily="34" charset="0"/>
              </a:rPr>
              <a:t>La </a:t>
            </a:r>
            <a:r>
              <a:rPr lang="es-MX" sz="1600" dirty="0">
                <a:latin typeface="Tahoma" pitchFamily="34" charset="0"/>
                <a:ea typeface="Tahoma" pitchFamily="34" charset="0"/>
                <a:cs typeface="Tahoma" pitchFamily="34" charset="0"/>
              </a:rPr>
              <a:t>incorporación de funciones de memoria de diferentes períodos de tiempo, de corto a largo plazo, para implementar estrategias para intensificar y diversificar la búsqueda. </a:t>
            </a:r>
          </a:p>
          <a:p>
            <a:pPr lvl="1">
              <a:lnSpc>
                <a:spcPct val="150000"/>
              </a:lnSpc>
              <a:spcBef>
                <a:spcPts val="0"/>
              </a:spcBef>
              <a:spcAft>
                <a:spcPts val="1200"/>
              </a:spcAft>
              <a:buFont typeface="Wingdings" pitchFamily="2" charset="2"/>
              <a:buChar char="v"/>
            </a:pPr>
            <a:r>
              <a:rPr lang="es-MX" sz="1600" dirty="0" smtClean="0">
                <a:latin typeface="Tahoma" pitchFamily="34" charset="0"/>
                <a:ea typeface="Tahoma" pitchFamily="34" charset="0"/>
                <a:cs typeface="Tahoma" pitchFamily="34" charset="0"/>
              </a:rPr>
              <a:t>Las </a:t>
            </a:r>
            <a:r>
              <a:rPr lang="es-MX" sz="1600" dirty="0">
                <a:latin typeface="Tahoma" pitchFamily="34" charset="0"/>
                <a:ea typeface="Tahoma" pitchFamily="34" charset="0"/>
                <a:cs typeface="Tahoma" pitchFamily="34" charset="0"/>
              </a:rPr>
              <a:t>estrategias de intensificación refuerzan las combinaciones de movimientos y las características de la solución históricamente encontradas buenas. </a:t>
            </a:r>
          </a:p>
          <a:p>
            <a:pPr lvl="1">
              <a:lnSpc>
                <a:spcPct val="150000"/>
              </a:lnSpc>
              <a:spcBef>
                <a:spcPts val="0"/>
              </a:spcBef>
              <a:spcAft>
                <a:spcPts val="1200"/>
              </a:spcAft>
              <a:buFont typeface="Wingdings" pitchFamily="2" charset="2"/>
              <a:buChar char="v"/>
            </a:pPr>
            <a:r>
              <a:rPr lang="es-MX" sz="1600" dirty="0" smtClean="0">
                <a:latin typeface="Tahoma" pitchFamily="34" charset="0"/>
                <a:ea typeface="Tahoma" pitchFamily="34" charset="0"/>
                <a:cs typeface="Tahoma" pitchFamily="34" charset="0"/>
              </a:rPr>
              <a:t>Las </a:t>
            </a:r>
            <a:r>
              <a:rPr lang="es-MX" sz="1600" dirty="0">
                <a:latin typeface="Tahoma" pitchFamily="34" charset="0"/>
                <a:ea typeface="Tahoma" pitchFamily="34" charset="0"/>
                <a:cs typeface="Tahoma" pitchFamily="34" charset="0"/>
              </a:rPr>
              <a:t>estrategias de diversificación impulsan la búsqueda en nuevas </a:t>
            </a:r>
            <a:r>
              <a:rPr lang="es-MX" sz="1600" dirty="0" smtClean="0">
                <a:latin typeface="Tahoma" pitchFamily="34" charset="0"/>
                <a:ea typeface="Tahoma" pitchFamily="34" charset="0"/>
                <a:cs typeface="Tahoma" pitchFamily="34" charset="0"/>
              </a:rPr>
              <a:t>regiones</a:t>
            </a:r>
          </a:p>
          <a:p>
            <a:pPr lvl="1">
              <a:lnSpc>
                <a:spcPct val="150000"/>
              </a:lnSpc>
              <a:spcBef>
                <a:spcPts val="0"/>
              </a:spcBef>
              <a:spcAft>
                <a:spcPts val="1200"/>
              </a:spcAft>
              <a:buFont typeface="Wingdings" pitchFamily="2" charset="2"/>
              <a:buChar char="v"/>
            </a:pPr>
            <a:endParaRPr lang="es-MX" sz="1600" dirty="0">
              <a:latin typeface="Tahoma" pitchFamily="34" charset="0"/>
              <a:ea typeface="Tahoma" pitchFamily="34" charset="0"/>
              <a:cs typeface="Tahoma" pitchFamily="34" charset="0"/>
            </a:endParaRPr>
          </a:p>
          <a:p>
            <a:pPr marL="0" lvl="1" indent="0">
              <a:lnSpc>
                <a:spcPct val="150000"/>
              </a:lnSpc>
              <a:spcBef>
                <a:spcPts val="0"/>
              </a:spcBef>
              <a:spcAft>
                <a:spcPts val="1200"/>
              </a:spcAft>
              <a:buNone/>
            </a:pPr>
            <a:r>
              <a:rPr lang="es-MX" sz="1600" dirty="0">
                <a:latin typeface="Tahoma" pitchFamily="34" charset="0"/>
                <a:ea typeface="Tahoma" pitchFamily="34" charset="0"/>
                <a:cs typeface="Tahoma" pitchFamily="34" charset="0"/>
              </a:rPr>
              <a:t>El núcleo de la Búsqueda Tabú se centra en su proceso de memoria a corto plazo, y muchas de las consideraciones estratégicas que subyacen en este proceso reaparecen, amplificadas en grado pero no muy cambiadas en tipo, en los procesos de memoria a largo plazo.</a:t>
            </a:r>
          </a:p>
          <a:p>
            <a:pPr marL="274320" lvl="1" indent="0">
              <a:lnSpc>
                <a:spcPct val="150000"/>
              </a:lnSpc>
              <a:spcBef>
                <a:spcPts val="0"/>
              </a:spcBef>
              <a:spcAft>
                <a:spcPts val="1200"/>
              </a:spcAft>
              <a:buNone/>
            </a:pPr>
            <a:endParaRPr lang="es-MX" sz="1600" dirty="0">
              <a:latin typeface="Tahoma" pitchFamily="34" charset="0"/>
              <a:ea typeface="Tahoma" pitchFamily="34" charset="0"/>
              <a:cs typeface="Tahoma" pitchFamily="34" charset="0"/>
            </a:endParaRPr>
          </a:p>
          <a:p>
            <a:pPr marL="0" indent="0">
              <a:lnSpc>
                <a:spcPct val="150000"/>
              </a:lnSpc>
              <a:spcBef>
                <a:spcPts val="0"/>
              </a:spcBef>
              <a:spcAft>
                <a:spcPts val="1200"/>
              </a:spcAft>
              <a:buNone/>
            </a:pPr>
            <a:endParaRPr lang="es-MX" sz="1600" dirty="0">
              <a:latin typeface="Tahoma" pitchFamily="34" charset="0"/>
              <a:ea typeface="Tahoma" pitchFamily="34" charset="0"/>
              <a:cs typeface="Tahoma" pitchFamily="34" charset="0"/>
            </a:endParaRPr>
          </a:p>
          <a:p>
            <a:pPr marL="0" indent="0">
              <a:lnSpc>
                <a:spcPct val="150000"/>
              </a:lnSpc>
              <a:spcBef>
                <a:spcPts val="0"/>
              </a:spcBef>
              <a:spcAft>
                <a:spcPts val="1200"/>
              </a:spcAft>
              <a:buNone/>
            </a:pPr>
            <a:endParaRPr lang="es-MX" sz="1600" dirty="0">
              <a:latin typeface="Tahoma" pitchFamily="34" charset="0"/>
              <a:ea typeface="Tahoma" pitchFamily="34" charset="0"/>
              <a:cs typeface="Tahoma" pitchFamily="34" charset="0"/>
            </a:endParaRPr>
          </a:p>
        </p:txBody>
      </p:sp>
      <p:sp>
        <p:nvSpPr>
          <p:cNvPr id="2" name="1 CuadroTexto"/>
          <p:cNvSpPr txBox="1"/>
          <p:nvPr/>
        </p:nvSpPr>
        <p:spPr>
          <a:xfrm>
            <a:off x="683568" y="6597352"/>
            <a:ext cx="3852337" cy="246221"/>
          </a:xfrm>
          <a:prstGeom prst="rect">
            <a:avLst/>
          </a:prstGeom>
          <a:noFill/>
        </p:spPr>
        <p:txBody>
          <a:bodyPr wrap="none" rtlCol="0">
            <a:spAutoFit/>
          </a:bodyPr>
          <a:lstStyle/>
          <a:p>
            <a:r>
              <a:rPr lang="es-MX" sz="1000" dirty="0" smtClean="0"/>
              <a:t>MAESTRÍA EN INGENIERÍA DE LA CADENA DE SUMINISTRO</a:t>
            </a:r>
            <a:endParaRPr lang="es-MX" sz="1000" dirty="0"/>
          </a:p>
        </p:txBody>
      </p:sp>
      <p:sp>
        <p:nvSpPr>
          <p:cNvPr id="5" name="4 CuadroTexto"/>
          <p:cNvSpPr txBox="1"/>
          <p:nvPr/>
        </p:nvSpPr>
        <p:spPr>
          <a:xfrm>
            <a:off x="6660232" y="6597352"/>
            <a:ext cx="1848583" cy="246221"/>
          </a:xfrm>
          <a:prstGeom prst="rect">
            <a:avLst/>
          </a:prstGeom>
          <a:noFill/>
        </p:spPr>
        <p:txBody>
          <a:bodyPr wrap="none" rtlCol="0">
            <a:spAutoFit/>
          </a:bodyPr>
          <a:lstStyle/>
          <a:p>
            <a:r>
              <a:rPr lang="es-MX" sz="1000" dirty="0" smtClean="0"/>
              <a:t>FACULTAD DE INGENIERÍA</a:t>
            </a:r>
            <a:endParaRPr lang="es-MX" sz="1000" dirty="0"/>
          </a:p>
        </p:txBody>
      </p:sp>
    </p:spTree>
    <p:extLst>
      <p:ext uri="{BB962C8B-B14F-4D97-AF65-F5344CB8AC3E}">
        <p14:creationId xmlns:p14="http://schemas.microsoft.com/office/powerpoint/2010/main" val="1523988664"/>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contenido 2"/>
          <p:cNvSpPr>
            <a:spLocks noGrp="1"/>
          </p:cNvSpPr>
          <p:nvPr>
            <p:ph idx="1"/>
          </p:nvPr>
        </p:nvSpPr>
        <p:spPr>
          <a:xfrm>
            <a:off x="683568" y="692696"/>
            <a:ext cx="7992888" cy="5501319"/>
          </a:xfrm>
        </p:spPr>
        <p:txBody>
          <a:bodyPr>
            <a:noAutofit/>
          </a:bodyPr>
          <a:lstStyle/>
          <a:p>
            <a:pPr marL="0" indent="0" algn="ctr">
              <a:lnSpc>
                <a:spcPct val="140000"/>
              </a:lnSpc>
              <a:buNone/>
            </a:pPr>
            <a:r>
              <a:rPr lang="es-MX" sz="1800" b="1" dirty="0" smtClean="0">
                <a:latin typeface="Tahoma" pitchFamily="34" charset="0"/>
                <a:ea typeface="Tahoma" pitchFamily="34" charset="0"/>
                <a:cs typeface="Tahoma" pitchFamily="34" charset="0"/>
              </a:rPr>
              <a:t>BÚSQUEDA TABÚ</a:t>
            </a:r>
          </a:p>
          <a:p>
            <a:pPr marL="0" indent="0">
              <a:lnSpc>
                <a:spcPct val="150000"/>
              </a:lnSpc>
              <a:spcBef>
                <a:spcPts val="0"/>
              </a:spcBef>
              <a:spcAft>
                <a:spcPts val="600"/>
              </a:spcAft>
              <a:buNone/>
            </a:pPr>
            <a:endParaRPr lang="es-MX" sz="1000" dirty="0" smtClean="0">
              <a:latin typeface="Tahoma" pitchFamily="34" charset="0"/>
              <a:ea typeface="Tahoma" pitchFamily="34" charset="0"/>
              <a:cs typeface="Tahoma" pitchFamily="34" charset="0"/>
            </a:endParaRPr>
          </a:p>
          <a:p>
            <a:pPr marL="0" lvl="1" indent="0">
              <a:lnSpc>
                <a:spcPct val="150000"/>
              </a:lnSpc>
              <a:spcBef>
                <a:spcPts val="0"/>
              </a:spcBef>
              <a:spcAft>
                <a:spcPts val="1200"/>
              </a:spcAft>
              <a:buNone/>
            </a:pPr>
            <a:r>
              <a:rPr lang="es-MX" sz="1600" b="1" dirty="0" smtClean="0">
                <a:latin typeface="Tahoma" pitchFamily="34" charset="0"/>
                <a:ea typeface="Tahoma" pitchFamily="34" charset="0"/>
                <a:cs typeface="Tahoma" pitchFamily="34" charset="0"/>
              </a:rPr>
              <a:t>Memoria a corto plazo y búsqueda agresiva</a:t>
            </a:r>
            <a:endParaRPr lang="es-MX" sz="1600" b="1" dirty="0">
              <a:latin typeface="Tahoma" pitchFamily="34" charset="0"/>
              <a:ea typeface="Tahoma" pitchFamily="34" charset="0"/>
              <a:cs typeface="Tahoma" pitchFamily="34" charset="0"/>
            </a:endParaRPr>
          </a:p>
          <a:p>
            <a:pPr marL="0" lvl="1" indent="0">
              <a:lnSpc>
                <a:spcPct val="150000"/>
              </a:lnSpc>
              <a:spcBef>
                <a:spcPts val="0"/>
              </a:spcBef>
              <a:spcAft>
                <a:spcPts val="1200"/>
              </a:spcAft>
              <a:buNone/>
            </a:pPr>
            <a:r>
              <a:rPr lang="es-MX" sz="1600" dirty="0">
                <a:latin typeface="Tahoma" pitchFamily="34" charset="0"/>
                <a:ea typeface="Tahoma" pitchFamily="34" charset="0"/>
                <a:cs typeface="Tahoma" pitchFamily="34" charset="0"/>
              </a:rPr>
              <a:t>La memoria a corto plazo constituye una forma de exploración </a:t>
            </a:r>
            <a:r>
              <a:rPr lang="es-MX" sz="1600" dirty="0" smtClean="0">
                <a:latin typeface="Tahoma" pitchFamily="34" charset="0"/>
                <a:ea typeface="Tahoma" pitchFamily="34" charset="0"/>
                <a:cs typeface="Tahoma" pitchFamily="34" charset="0"/>
              </a:rPr>
              <a:t>agresiva. Se busca hacer </a:t>
            </a:r>
            <a:r>
              <a:rPr lang="es-MX" sz="1600" dirty="0">
                <a:latin typeface="Tahoma" pitchFamily="34" charset="0"/>
                <a:ea typeface="Tahoma" pitchFamily="34" charset="0"/>
                <a:cs typeface="Tahoma" pitchFamily="34" charset="0"/>
              </a:rPr>
              <a:t>el mejor movimiento posible bajo las restricciones de tabú. </a:t>
            </a:r>
          </a:p>
        </p:txBody>
      </p:sp>
      <p:sp>
        <p:nvSpPr>
          <p:cNvPr id="2" name="1 CuadroTexto"/>
          <p:cNvSpPr txBox="1"/>
          <p:nvPr/>
        </p:nvSpPr>
        <p:spPr>
          <a:xfrm>
            <a:off x="683568" y="6597352"/>
            <a:ext cx="3852337" cy="246221"/>
          </a:xfrm>
          <a:prstGeom prst="rect">
            <a:avLst/>
          </a:prstGeom>
          <a:noFill/>
        </p:spPr>
        <p:txBody>
          <a:bodyPr wrap="none" rtlCol="0">
            <a:spAutoFit/>
          </a:bodyPr>
          <a:lstStyle/>
          <a:p>
            <a:r>
              <a:rPr lang="es-MX" sz="1000" dirty="0" smtClean="0"/>
              <a:t>MAESTRÍA EN INGENIERÍA DE LA CADENA DE SUMINISTRO</a:t>
            </a:r>
            <a:endParaRPr lang="es-MX" sz="1000" dirty="0"/>
          </a:p>
        </p:txBody>
      </p:sp>
      <p:sp>
        <p:nvSpPr>
          <p:cNvPr id="5" name="4 CuadroTexto"/>
          <p:cNvSpPr txBox="1"/>
          <p:nvPr/>
        </p:nvSpPr>
        <p:spPr>
          <a:xfrm>
            <a:off x="6660232" y="6597352"/>
            <a:ext cx="1848583" cy="246221"/>
          </a:xfrm>
          <a:prstGeom prst="rect">
            <a:avLst/>
          </a:prstGeom>
          <a:noFill/>
        </p:spPr>
        <p:txBody>
          <a:bodyPr wrap="none" rtlCol="0">
            <a:spAutoFit/>
          </a:bodyPr>
          <a:lstStyle/>
          <a:p>
            <a:r>
              <a:rPr lang="es-MX" sz="1000" dirty="0" smtClean="0"/>
              <a:t>FACULTAD DE INGENIERÍA</a:t>
            </a:r>
            <a:endParaRPr lang="es-MX" sz="1000" dirty="0"/>
          </a:p>
        </p:txBody>
      </p:sp>
      <p:grpSp>
        <p:nvGrpSpPr>
          <p:cNvPr id="3" name="2 Grupo"/>
          <p:cNvGrpSpPr/>
          <p:nvPr/>
        </p:nvGrpSpPr>
        <p:grpSpPr>
          <a:xfrm>
            <a:off x="2843808" y="2852936"/>
            <a:ext cx="3731058" cy="3661858"/>
            <a:chOff x="4009293" y="267285"/>
            <a:chExt cx="3915507" cy="6064486"/>
          </a:xfrm>
        </p:grpSpPr>
        <p:sp>
          <p:nvSpPr>
            <p:cNvPr id="6" name="Rectángulo 1">
              <a:extLst>
                <a:ext uri="{FF2B5EF4-FFF2-40B4-BE49-F238E27FC236}">
                  <a16:creationId xmlns:a16="http://schemas.microsoft.com/office/drawing/2014/main" xmlns="" id="{B8CA2EAE-1118-4A68-B2F6-E8656808BF10}"/>
                </a:ext>
              </a:extLst>
            </p:cNvPr>
            <p:cNvSpPr/>
            <p:nvPr/>
          </p:nvSpPr>
          <p:spPr>
            <a:xfrm>
              <a:off x="4009293" y="267285"/>
              <a:ext cx="3826412" cy="815927"/>
            </a:xfrm>
            <a:prstGeom prst="rect">
              <a:avLst/>
            </a:prstGeom>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400" dirty="0"/>
                <a:t>Empezar con una solución inicial actual</a:t>
              </a:r>
              <a:endParaRPr lang="en-US" sz="1400" dirty="0"/>
            </a:p>
          </p:txBody>
        </p:sp>
        <p:sp>
          <p:nvSpPr>
            <p:cNvPr id="7" name="Rectángulo 2">
              <a:extLst>
                <a:ext uri="{FF2B5EF4-FFF2-40B4-BE49-F238E27FC236}">
                  <a16:creationId xmlns:a16="http://schemas.microsoft.com/office/drawing/2014/main" xmlns="" id="{F2A3FBBB-8526-4DDD-A3B7-3A791114D064}"/>
                </a:ext>
              </a:extLst>
            </p:cNvPr>
            <p:cNvSpPr/>
            <p:nvPr/>
          </p:nvSpPr>
          <p:spPr>
            <a:xfrm>
              <a:off x="4009293" y="1657642"/>
              <a:ext cx="3826412" cy="815927"/>
            </a:xfrm>
            <a:prstGeom prst="rect">
              <a:avLst/>
            </a:prstGeom>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400" dirty="0"/>
                <a:t>Crear una lista de movimientos candidatos</a:t>
              </a:r>
              <a:endParaRPr lang="en-US" sz="1400" dirty="0"/>
            </a:p>
          </p:txBody>
        </p:sp>
        <p:sp>
          <p:nvSpPr>
            <p:cNvPr id="8" name="Rectángulo 3">
              <a:extLst>
                <a:ext uri="{FF2B5EF4-FFF2-40B4-BE49-F238E27FC236}">
                  <a16:creationId xmlns:a16="http://schemas.microsoft.com/office/drawing/2014/main" xmlns="" id="{BC01B34E-34D3-4358-AEE0-F5A77143ADCE}"/>
                </a:ext>
              </a:extLst>
            </p:cNvPr>
            <p:cNvSpPr/>
            <p:nvPr/>
          </p:nvSpPr>
          <p:spPr>
            <a:xfrm>
              <a:off x="4009293" y="4438356"/>
              <a:ext cx="3826412" cy="815927"/>
            </a:xfrm>
            <a:prstGeom prst="rect">
              <a:avLst/>
            </a:prstGeom>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400" dirty="0"/>
                <a:t>Criterio de detención</a:t>
              </a:r>
              <a:endParaRPr lang="en-US" sz="1400" dirty="0"/>
            </a:p>
          </p:txBody>
        </p:sp>
        <p:sp>
          <p:nvSpPr>
            <p:cNvPr id="9" name="Rectángulo 4">
              <a:extLst>
                <a:ext uri="{FF2B5EF4-FFF2-40B4-BE49-F238E27FC236}">
                  <a16:creationId xmlns:a16="http://schemas.microsoft.com/office/drawing/2014/main" xmlns="" id="{45288AD9-D098-4471-B579-88C033C36B46}"/>
                </a:ext>
              </a:extLst>
            </p:cNvPr>
            <p:cNvSpPr/>
            <p:nvPr/>
          </p:nvSpPr>
          <p:spPr>
            <a:xfrm>
              <a:off x="4009293" y="3047999"/>
              <a:ext cx="3826412" cy="815927"/>
            </a:xfrm>
            <a:prstGeom prst="rect">
              <a:avLst/>
            </a:prstGeom>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400" dirty="0"/>
                <a:t>Escoger al candidato mejor admisible</a:t>
              </a:r>
              <a:endParaRPr lang="en-US" sz="1400" dirty="0"/>
            </a:p>
          </p:txBody>
        </p:sp>
        <p:sp>
          <p:nvSpPr>
            <p:cNvPr id="10" name="Flecha: hacia abajo 5">
              <a:extLst>
                <a:ext uri="{FF2B5EF4-FFF2-40B4-BE49-F238E27FC236}">
                  <a16:creationId xmlns:a16="http://schemas.microsoft.com/office/drawing/2014/main" xmlns="" id="{85DB831C-1158-4BD7-912F-311A70ABC1E8}"/>
                </a:ext>
              </a:extLst>
            </p:cNvPr>
            <p:cNvSpPr/>
            <p:nvPr/>
          </p:nvSpPr>
          <p:spPr>
            <a:xfrm>
              <a:off x="5690382" y="1195754"/>
              <a:ext cx="464234" cy="349346"/>
            </a:xfrm>
            <a:prstGeom prst="downArrow">
              <a:avLst>
                <a:gd name="adj1" fmla="val 34211"/>
                <a:gd name="adj2" fmla="val 50000"/>
              </a:avLst>
            </a:prstGeom>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p>
          </p:txBody>
        </p:sp>
        <p:sp>
          <p:nvSpPr>
            <p:cNvPr id="11" name="Flecha: hacia abajo 7">
              <a:extLst>
                <a:ext uri="{FF2B5EF4-FFF2-40B4-BE49-F238E27FC236}">
                  <a16:creationId xmlns:a16="http://schemas.microsoft.com/office/drawing/2014/main" xmlns="" id="{49F05419-B2F6-4F7D-A6E3-4C9DF67CEE53}"/>
                </a:ext>
              </a:extLst>
            </p:cNvPr>
            <p:cNvSpPr/>
            <p:nvPr/>
          </p:nvSpPr>
          <p:spPr>
            <a:xfrm>
              <a:off x="5690382" y="2581420"/>
              <a:ext cx="464234" cy="349346"/>
            </a:xfrm>
            <a:prstGeom prst="downArrow">
              <a:avLst>
                <a:gd name="adj1" fmla="val 34211"/>
                <a:gd name="adj2" fmla="val 50000"/>
              </a:avLst>
            </a:prstGeom>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p>
          </p:txBody>
        </p:sp>
        <p:sp>
          <p:nvSpPr>
            <p:cNvPr id="12" name="Flecha: hacia abajo 8">
              <a:extLst>
                <a:ext uri="{FF2B5EF4-FFF2-40B4-BE49-F238E27FC236}">
                  <a16:creationId xmlns:a16="http://schemas.microsoft.com/office/drawing/2014/main" xmlns="" id="{E6D29743-C301-40EF-A0A7-3F916F69C085}"/>
                </a:ext>
              </a:extLst>
            </p:cNvPr>
            <p:cNvSpPr/>
            <p:nvPr/>
          </p:nvSpPr>
          <p:spPr>
            <a:xfrm>
              <a:off x="5690382" y="3976468"/>
              <a:ext cx="464234" cy="349346"/>
            </a:xfrm>
            <a:prstGeom prst="downArrow">
              <a:avLst>
                <a:gd name="adj1" fmla="val 34211"/>
                <a:gd name="adj2" fmla="val 50000"/>
              </a:avLst>
            </a:prstGeom>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p>
          </p:txBody>
        </p:sp>
        <p:sp>
          <p:nvSpPr>
            <p:cNvPr id="13" name="Flecha: hacia abajo 11">
              <a:extLst>
                <a:ext uri="{FF2B5EF4-FFF2-40B4-BE49-F238E27FC236}">
                  <a16:creationId xmlns:a16="http://schemas.microsoft.com/office/drawing/2014/main" xmlns="" id="{725EBA99-F166-456E-AF2E-2141D4BE96C7}"/>
                </a:ext>
              </a:extLst>
            </p:cNvPr>
            <p:cNvSpPr/>
            <p:nvPr/>
          </p:nvSpPr>
          <p:spPr>
            <a:xfrm>
              <a:off x="4469697" y="5395210"/>
              <a:ext cx="464234" cy="349346"/>
            </a:xfrm>
            <a:prstGeom prst="downArrow">
              <a:avLst>
                <a:gd name="adj1" fmla="val 34211"/>
                <a:gd name="adj2" fmla="val 50000"/>
              </a:avLst>
            </a:prstGeom>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p>
          </p:txBody>
        </p:sp>
        <p:sp>
          <p:nvSpPr>
            <p:cNvPr id="14" name="Flecha: hacia abajo 12">
              <a:extLst>
                <a:ext uri="{FF2B5EF4-FFF2-40B4-BE49-F238E27FC236}">
                  <a16:creationId xmlns:a16="http://schemas.microsoft.com/office/drawing/2014/main" xmlns="" id="{554E120A-1669-4A9E-8AAC-23FA2AF73EDE}"/>
                </a:ext>
              </a:extLst>
            </p:cNvPr>
            <p:cNvSpPr/>
            <p:nvPr/>
          </p:nvSpPr>
          <p:spPr>
            <a:xfrm>
              <a:off x="6945610" y="5395210"/>
              <a:ext cx="464234" cy="349346"/>
            </a:xfrm>
            <a:prstGeom prst="downArrow">
              <a:avLst>
                <a:gd name="adj1" fmla="val 34211"/>
                <a:gd name="adj2" fmla="val 50000"/>
              </a:avLst>
            </a:prstGeom>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p>
          </p:txBody>
        </p:sp>
        <p:sp>
          <p:nvSpPr>
            <p:cNvPr id="15" name="Rectángulo 13">
              <a:extLst>
                <a:ext uri="{FF2B5EF4-FFF2-40B4-BE49-F238E27FC236}">
                  <a16:creationId xmlns:a16="http://schemas.microsoft.com/office/drawing/2014/main" xmlns="" id="{701B388C-2219-4C6C-934E-16C0FD6548BF}"/>
                </a:ext>
              </a:extLst>
            </p:cNvPr>
            <p:cNvSpPr/>
            <p:nvPr/>
          </p:nvSpPr>
          <p:spPr>
            <a:xfrm>
              <a:off x="4090182" y="5872227"/>
              <a:ext cx="1184030" cy="459544"/>
            </a:xfrm>
            <a:prstGeom prst="rect">
              <a:avLst/>
            </a:prstGeom>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400" dirty="0"/>
                <a:t>PARAR</a:t>
              </a:r>
              <a:endParaRPr lang="en-US" sz="1400" dirty="0"/>
            </a:p>
          </p:txBody>
        </p:sp>
        <p:sp>
          <p:nvSpPr>
            <p:cNvPr id="16" name="Rectángulo 14">
              <a:extLst>
                <a:ext uri="{FF2B5EF4-FFF2-40B4-BE49-F238E27FC236}">
                  <a16:creationId xmlns:a16="http://schemas.microsoft.com/office/drawing/2014/main" xmlns="" id="{07964634-99A5-4A0D-B266-9266B8F0BB90}"/>
                </a:ext>
              </a:extLst>
            </p:cNvPr>
            <p:cNvSpPr/>
            <p:nvPr/>
          </p:nvSpPr>
          <p:spPr>
            <a:xfrm>
              <a:off x="6318738" y="5872227"/>
              <a:ext cx="1606062" cy="459544"/>
            </a:xfrm>
            <a:prstGeom prst="rect">
              <a:avLst/>
            </a:prstGeom>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400" dirty="0"/>
                <a:t>CONTINUAR</a:t>
              </a:r>
              <a:endParaRPr lang="en-US" sz="1400" dirty="0"/>
            </a:p>
          </p:txBody>
        </p:sp>
      </p:grpSp>
    </p:spTree>
    <p:extLst>
      <p:ext uri="{BB962C8B-B14F-4D97-AF65-F5344CB8AC3E}">
        <p14:creationId xmlns:p14="http://schemas.microsoft.com/office/powerpoint/2010/main" val="3639701701"/>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contenido 2"/>
          <p:cNvSpPr>
            <a:spLocks noGrp="1"/>
          </p:cNvSpPr>
          <p:nvPr>
            <p:ph idx="1"/>
          </p:nvPr>
        </p:nvSpPr>
        <p:spPr>
          <a:xfrm>
            <a:off x="683568" y="692696"/>
            <a:ext cx="7992888" cy="5501319"/>
          </a:xfrm>
        </p:spPr>
        <p:txBody>
          <a:bodyPr>
            <a:noAutofit/>
          </a:bodyPr>
          <a:lstStyle/>
          <a:p>
            <a:pPr marL="0" indent="0" algn="ctr">
              <a:lnSpc>
                <a:spcPct val="140000"/>
              </a:lnSpc>
              <a:buNone/>
            </a:pPr>
            <a:r>
              <a:rPr lang="es-MX" sz="1800" b="1" dirty="0" smtClean="0">
                <a:latin typeface="Tahoma" pitchFamily="34" charset="0"/>
                <a:ea typeface="Tahoma" pitchFamily="34" charset="0"/>
                <a:cs typeface="Tahoma" pitchFamily="34" charset="0"/>
              </a:rPr>
              <a:t>BÚSQUEDA TABÚ</a:t>
            </a:r>
          </a:p>
          <a:p>
            <a:pPr marL="0" indent="0">
              <a:lnSpc>
                <a:spcPct val="150000"/>
              </a:lnSpc>
              <a:spcBef>
                <a:spcPts val="0"/>
              </a:spcBef>
              <a:spcAft>
                <a:spcPts val="600"/>
              </a:spcAft>
              <a:buNone/>
            </a:pPr>
            <a:endParaRPr lang="es-MX" sz="1000" dirty="0" smtClean="0">
              <a:latin typeface="Tahoma" pitchFamily="34" charset="0"/>
              <a:ea typeface="Tahoma" pitchFamily="34" charset="0"/>
              <a:cs typeface="Tahoma" pitchFamily="34" charset="0"/>
            </a:endParaRPr>
          </a:p>
          <a:p>
            <a:pPr marL="0" lvl="1" indent="0">
              <a:lnSpc>
                <a:spcPct val="150000"/>
              </a:lnSpc>
              <a:spcBef>
                <a:spcPts val="0"/>
              </a:spcBef>
              <a:spcAft>
                <a:spcPts val="1200"/>
              </a:spcAft>
              <a:buNone/>
            </a:pPr>
            <a:r>
              <a:rPr lang="es-MX" sz="1600" dirty="0">
                <a:latin typeface="Tahoma" pitchFamily="34" charset="0"/>
                <a:ea typeface="Tahoma" pitchFamily="34" charset="0"/>
                <a:cs typeface="Tahoma" pitchFamily="34" charset="0"/>
              </a:rPr>
              <a:t>Las restricciones tabú están diseñadas para evitar la reversión, o a veces la repetición de ciertos movimientos, haciendo que los atributos seleccionados de estos movimientos sean prohibidos (tabú).</a:t>
            </a:r>
          </a:p>
          <a:p>
            <a:pPr marL="0" lvl="1" indent="0">
              <a:lnSpc>
                <a:spcPct val="150000"/>
              </a:lnSpc>
              <a:spcBef>
                <a:spcPts val="0"/>
              </a:spcBef>
              <a:spcAft>
                <a:spcPts val="1200"/>
              </a:spcAft>
              <a:buNone/>
            </a:pPr>
            <a:r>
              <a:rPr lang="es-MX" sz="1600" dirty="0">
                <a:latin typeface="Tahoma" pitchFamily="34" charset="0"/>
                <a:ea typeface="Tahoma" pitchFamily="34" charset="0"/>
                <a:cs typeface="Tahoma" pitchFamily="34" charset="0"/>
              </a:rPr>
              <a:t>El objetivo principal de la restricción tabú es permitir que el método vaya más allá de los puntos de optimalidad local</a:t>
            </a:r>
            <a:r>
              <a:rPr lang="es-MX" sz="1600" dirty="0" smtClean="0">
                <a:latin typeface="Tahoma" pitchFamily="34" charset="0"/>
                <a:ea typeface="Tahoma" pitchFamily="34" charset="0"/>
                <a:cs typeface="Tahoma" pitchFamily="34" charset="0"/>
              </a:rPr>
              <a:t>.</a:t>
            </a:r>
          </a:p>
          <a:p>
            <a:pPr marL="0" lvl="1" indent="0">
              <a:lnSpc>
                <a:spcPct val="150000"/>
              </a:lnSpc>
              <a:spcBef>
                <a:spcPts val="0"/>
              </a:spcBef>
              <a:spcAft>
                <a:spcPts val="1200"/>
              </a:spcAft>
              <a:buNone/>
            </a:pPr>
            <a:r>
              <a:rPr lang="es-MX" sz="1600" dirty="0">
                <a:latin typeface="Tahoma" pitchFamily="34" charset="0"/>
                <a:ea typeface="Tahoma" pitchFamily="34" charset="0"/>
                <a:cs typeface="Tahoma" pitchFamily="34" charset="0"/>
              </a:rPr>
              <a:t>Las restricciones tabú tienen como objetivo prevenir el comportamiento en ciclos (revisando alguna solución anterior) e inducir a la búsqueda a seguir una nueva trayectoria si se produce un comportamiento en ciclos.</a:t>
            </a:r>
          </a:p>
          <a:p>
            <a:pPr marL="0" lvl="1" indent="0">
              <a:lnSpc>
                <a:spcPct val="150000"/>
              </a:lnSpc>
              <a:spcBef>
                <a:spcPts val="0"/>
              </a:spcBef>
              <a:spcAft>
                <a:spcPts val="1200"/>
              </a:spcAft>
              <a:buNone/>
            </a:pPr>
            <a:r>
              <a:rPr lang="es-MX" sz="1600" dirty="0">
                <a:latin typeface="Tahoma" pitchFamily="34" charset="0"/>
                <a:ea typeface="Tahoma" pitchFamily="34" charset="0"/>
                <a:cs typeface="Tahoma" pitchFamily="34" charset="0"/>
              </a:rPr>
              <a:t>Sin tales restricciones, el método podría tomar un "mejor movimiento" lejos de un óptimo local y entonces posiblemente en el paso siguiente caiga de nuevo en el óptimo local tomando el mejor movimiento disponible en ese punto</a:t>
            </a:r>
            <a:r>
              <a:rPr lang="es-MX" sz="1600" dirty="0" smtClean="0">
                <a:latin typeface="Tahoma" pitchFamily="34" charset="0"/>
                <a:ea typeface="Tahoma" pitchFamily="34" charset="0"/>
                <a:cs typeface="Tahoma" pitchFamily="34" charset="0"/>
              </a:rPr>
              <a:t>.</a:t>
            </a:r>
            <a:endParaRPr lang="es-MX" sz="1600" dirty="0">
              <a:latin typeface="Tahoma" pitchFamily="34" charset="0"/>
              <a:ea typeface="Tahoma" pitchFamily="34" charset="0"/>
              <a:cs typeface="Tahoma" pitchFamily="34" charset="0"/>
            </a:endParaRPr>
          </a:p>
        </p:txBody>
      </p:sp>
      <p:sp>
        <p:nvSpPr>
          <p:cNvPr id="2" name="1 CuadroTexto"/>
          <p:cNvSpPr txBox="1"/>
          <p:nvPr/>
        </p:nvSpPr>
        <p:spPr>
          <a:xfrm>
            <a:off x="683568" y="6597352"/>
            <a:ext cx="3852337" cy="246221"/>
          </a:xfrm>
          <a:prstGeom prst="rect">
            <a:avLst/>
          </a:prstGeom>
          <a:noFill/>
        </p:spPr>
        <p:txBody>
          <a:bodyPr wrap="none" rtlCol="0">
            <a:spAutoFit/>
          </a:bodyPr>
          <a:lstStyle/>
          <a:p>
            <a:r>
              <a:rPr lang="es-MX" sz="1000" dirty="0" smtClean="0"/>
              <a:t>MAESTRÍA EN INGENIERÍA DE LA CADENA DE SUMINISTRO</a:t>
            </a:r>
            <a:endParaRPr lang="es-MX" sz="1000" dirty="0"/>
          </a:p>
        </p:txBody>
      </p:sp>
      <p:sp>
        <p:nvSpPr>
          <p:cNvPr id="5" name="4 CuadroTexto"/>
          <p:cNvSpPr txBox="1"/>
          <p:nvPr/>
        </p:nvSpPr>
        <p:spPr>
          <a:xfrm>
            <a:off x="6660232" y="6597352"/>
            <a:ext cx="1848583" cy="246221"/>
          </a:xfrm>
          <a:prstGeom prst="rect">
            <a:avLst/>
          </a:prstGeom>
          <a:noFill/>
        </p:spPr>
        <p:txBody>
          <a:bodyPr wrap="none" rtlCol="0">
            <a:spAutoFit/>
          </a:bodyPr>
          <a:lstStyle/>
          <a:p>
            <a:r>
              <a:rPr lang="es-MX" sz="1000" dirty="0" smtClean="0"/>
              <a:t>FACULTAD DE INGENIERÍA</a:t>
            </a:r>
            <a:endParaRPr lang="es-MX" sz="1000" dirty="0"/>
          </a:p>
        </p:txBody>
      </p:sp>
    </p:spTree>
    <p:extLst>
      <p:ext uri="{BB962C8B-B14F-4D97-AF65-F5344CB8AC3E}">
        <p14:creationId xmlns:p14="http://schemas.microsoft.com/office/powerpoint/2010/main" val="19899326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contenido 2"/>
          <p:cNvSpPr>
            <a:spLocks noGrp="1"/>
          </p:cNvSpPr>
          <p:nvPr>
            <p:ph idx="1"/>
          </p:nvPr>
        </p:nvSpPr>
        <p:spPr>
          <a:xfrm>
            <a:off x="755576" y="836712"/>
            <a:ext cx="7632848" cy="5501319"/>
          </a:xfrm>
        </p:spPr>
        <p:txBody>
          <a:bodyPr>
            <a:noAutofit/>
          </a:bodyPr>
          <a:lstStyle/>
          <a:p>
            <a:pPr marL="0" indent="0" algn="r">
              <a:buNone/>
            </a:pPr>
            <a:endParaRPr lang="es-MX" sz="1400" b="1" dirty="0" smtClean="0">
              <a:latin typeface="Tahoma" pitchFamily="34" charset="0"/>
              <a:ea typeface="Tahoma" pitchFamily="34" charset="0"/>
              <a:cs typeface="Tahoma" pitchFamily="34" charset="0"/>
            </a:endParaRPr>
          </a:p>
          <a:p>
            <a:pPr marL="0" indent="0" algn="r">
              <a:buNone/>
            </a:pPr>
            <a:endParaRPr lang="es-MX" sz="1400" b="1" dirty="0">
              <a:latin typeface="Tahoma" pitchFamily="34" charset="0"/>
              <a:ea typeface="Tahoma" pitchFamily="34" charset="0"/>
              <a:cs typeface="Tahoma" pitchFamily="34" charset="0"/>
            </a:endParaRPr>
          </a:p>
          <a:p>
            <a:pPr marL="0" indent="0" algn="r">
              <a:buNone/>
            </a:pPr>
            <a:endParaRPr lang="es-MX" sz="1400" b="1" dirty="0" smtClean="0">
              <a:latin typeface="Tahoma" pitchFamily="34" charset="0"/>
              <a:ea typeface="Tahoma" pitchFamily="34" charset="0"/>
              <a:cs typeface="Tahoma" pitchFamily="34" charset="0"/>
            </a:endParaRPr>
          </a:p>
          <a:p>
            <a:pPr marL="0" indent="0" algn="r">
              <a:buNone/>
            </a:pPr>
            <a:endParaRPr lang="es-MX" sz="1400" b="1" dirty="0">
              <a:latin typeface="Tahoma" pitchFamily="34" charset="0"/>
              <a:ea typeface="Tahoma" pitchFamily="34" charset="0"/>
              <a:cs typeface="Tahoma" pitchFamily="34" charset="0"/>
            </a:endParaRPr>
          </a:p>
          <a:p>
            <a:pPr marL="0" indent="0" algn="r">
              <a:buNone/>
            </a:pPr>
            <a:endParaRPr lang="es-MX" sz="1400" b="1" dirty="0" smtClean="0">
              <a:latin typeface="Tahoma" pitchFamily="34" charset="0"/>
              <a:ea typeface="Tahoma" pitchFamily="34" charset="0"/>
              <a:cs typeface="Tahoma" pitchFamily="34" charset="0"/>
            </a:endParaRPr>
          </a:p>
          <a:p>
            <a:pPr marL="0" indent="0" algn="r">
              <a:buNone/>
            </a:pPr>
            <a:endParaRPr lang="es-MX" sz="1400" b="1" dirty="0" smtClean="0">
              <a:latin typeface="Tahoma" pitchFamily="34" charset="0"/>
              <a:ea typeface="Tahoma" pitchFamily="34" charset="0"/>
              <a:cs typeface="Tahoma" pitchFamily="34" charset="0"/>
            </a:endParaRPr>
          </a:p>
          <a:p>
            <a:pPr marL="0" indent="0" algn="ctr">
              <a:buNone/>
            </a:pPr>
            <a:r>
              <a:rPr lang="es-MX" sz="2800" b="1" dirty="0" smtClean="0">
                <a:solidFill>
                  <a:srgbClr val="00B050"/>
                </a:solidFill>
                <a:latin typeface="Tahoma" pitchFamily="34" charset="0"/>
                <a:ea typeface="Tahoma" pitchFamily="34" charset="0"/>
                <a:cs typeface="Tahoma" pitchFamily="34" charset="0"/>
              </a:rPr>
              <a:t>Optativa. Tópicos de Optimización</a:t>
            </a:r>
          </a:p>
          <a:p>
            <a:pPr marL="0" indent="0" algn="ctr">
              <a:buNone/>
            </a:pPr>
            <a:r>
              <a:rPr lang="es-MX" b="1" dirty="0" smtClean="0">
                <a:solidFill>
                  <a:srgbClr val="00B050"/>
                </a:solidFill>
                <a:latin typeface="Tahoma" pitchFamily="34" charset="0"/>
                <a:ea typeface="Tahoma" pitchFamily="34" charset="0"/>
                <a:cs typeface="Tahoma" pitchFamily="34" charset="0"/>
              </a:rPr>
              <a:t>Tema</a:t>
            </a:r>
            <a:r>
              <a:rPr lang="es-MX" b="1" dirty="0">
                <a:solidFill>
                  <a:srgbClr val="00B050"/>
                </a:solidFill>
                <a:latin typeface="Tahoma" pitchFamily="34" charset="0"/>
                <a:ea typeface="Tahoma" pitchFamily="34" charset="0"/>
                <a:cs typeface="Tahoma" pitchFamily="34" charset="0"/>
              </a:rPr>
              <a:t>: Meta-heurísticos para Optimización Combinatoria</a:t>
            </a:r>
            <a:endParaRPr lang="es-MX" b="1" dirty="0" smtClean="0">
              <a:solidFill>
                <a:srgbClr val="00B050"/>
              </a:solidFill>
              <a:latin typeface="Tahoma" pitchFamily="34" charset="0"/>
              <a:ea typeface="Tahoma" pitchFamily="34" charset="0"/>
              <a:cs typeface="Tahoma" pitchFamily="34" charset="0"/>
            </a:endParaRPr>
          </a:p>
          <a:p>
            <a:pPr marL="0" indent="0" algn="ctr">
              <a:buNone/>
            </a:pPr>
            <a:endParaRPr lang="es-MX" b="1" dirty="0">
              <a:solidFill>
                <a:srgbClr val="00B050"/>
              </a:solidFill>
              <a:latin typeface="Tahoma" pitchFamily="34" charset="0"/>
              <a:ea typeface="Tahoma" pitchFamily="34" charset="0"/>
              <a:cs typeface="Tahoma" pitchFamily="34" charset="0"/>
            </a:endParaRPr>
          </a:p>
          <a:p>
            <a:pPr marL="0" indent="0" algn="ctr">
              <a:buNone/>
            </a:pPr>
            <a:endParaRPr lang="es-MX" b="1" dirty="0" smtClean="0">
              <a:solidFill>
                <a:srgbClr val="00B050"/>
              </a:solidFill>
              <a:latin typeface="Tahoma" pitchFamily="34" charset="0"/>
              <a:ea typeface="Tahoma" pitchFamily="34" charset="0"/>
              <a:cs typeface="Tahoma" pitchFamily="34" charset="0"/>
            </a:endParaRPr>
          </a:p>
          <a:p>
            <a:pPr marL="0" indent="0" algn="ctr">
              <a:buNone/>
            </a:pPr>
            <a:r>
              <a:rPr lang="es-MX" b="1" dirty="0" smtClean="0">
                <a:solidFill>
                  <a:srgbClr val="00B050"/>
                </a:solidFill>
                <a:latin typeface="Tahoma" pitchFamily="34" charset="0"/>
                <a:ea typeface="Tahoma" pitchFamily="34" charset="0"/>
                <a:cs typeface="Tahoma" pitchFamily="34" charset="0"/>
              </a:rPr>
              <a:t>(Instructor)</a:t>
            </a:r>
          </a:p>
          <a:p>
            <a:pPr marL="0" indent="0" algn="just">
              <a:buNone/>
            </a:pPr>
            <a:endParaRPr lang="es-MX" sz="1400" b="1" dirty="0">
              <a:latin typeface="Tahoma" pitchFamily="34" charset="0"/>
              <a:ea typeface="Tahoma" pitchFamily="34" charset="0"/>
              <a:cs typeface="Tahoma" pitchFamily="34" charset="0"/>
            </a:endParaRPr>
          </a:p>
          <a:p>
            <a:pPr marL="0" indent="0" algn="just">
              <a:buNone/>
            </a:pPr>
            <a:endParaRPr lang="es-MX" sz="1400" dirty="0">
              <a:latin typeface="Tahoma" pitchFamily="34" charset="0"/>
              <a:ea typeface="Tahoma" pitchFamily="34" charset="0"/>
              <a:cs typeface="Tahoma" pitchFamily="34" charset="0"/>
            </a:endParaRPr>
          </a:p>
        </p:txBody>
      </p:sp>
    </p:spTree>
    <p:extLst>
      <p:ext uri="{BB962C8B-B14F-4D97-AF65-F5344CB8AC3E}">
        <p14:creationId xmlns:p14="http://schemas.microsoft.com/office/powerpoint/2010/main" val="3187514157"/>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contenido 2"/>
          <p:cNvSpPr>
            <a:spLocks noGrp="1"/>
          </p:cNvSpPr>
          <p:nvPr>
            <p:ph idx="1"/>
          </p:nvPr>
        </p:nvSpPr>
        <p:spPr>
          <a:xfrm>
            <a:off x="683568" y="692696"/>
            <a:ext cx="7992888" cy="5501319"/>
          </a:xfrm>
        </p:spPr>
        <p:txBody>
          <a:bodyPr>
            <a:noAutofit/>
          </a:bodyPr>
          <a:lstStyle/>
          <a:p>
            <a:pPr marL="0" indent="0" algn="ctr">
              <a:lnSpc>
                <a:spcPct val="140000"/>
              </a:lnSpc>
              <a:buNone/>
            </a:pPr>
            <a:r>
              <a:rPr lang="es-MX" sz="1800" b="1" dirty="0" smtClean="0">
                <a:latin typeface="Tahoma" pitchFamily="34" charset="0"/>
                <a:ea typeface="Tahoma" pitchFamily="34" charset="0"/>
                <a:cs typeface="Tahoma" pitchFamily="34" charset="0"/>
              </a:rPr>
              <a:t>BÚSQUEDA TABÚ</a:t>
            </a:r>
          </a:p>
          <a:p>
            <a:pPr marL="0" indent="0">
              <a:lnSpc>
                <a:spcPct val="150000"/>
              </a:lnSpc>
              <a:spcBef>
                <a:spcPts val="0"/>
              </a:spcBef>
              <a:spcAft>
                <a:spcPts val="600"/>
              </a:spcAft>
              <a:buNone/>
            </a:pPr>
            <a:endParaRPr lang="es-MX" sz="1000" dirty="0" smtClean="0">
              <a:latin typeface="Tahoma" pitchFamily="34" charset="0"/>
              <a:ea typeface="Tahoma" pitchFamily="34" charset="0"/>
              <a:cs typeface="Tahoma" pitchFamily="34" charset="0"/>
            </a:endParaRPr>
          </a:p>
          <a:p>
            <a:pPr marL="0" lvl="1" indent="0">
              <a:lnSpc>
                <a:spcPct val="150000"/>
              </a:lnSpc>
              <a:spcBef>
                <a:spcPts val="0"/>
              </a:spcBef>
              <a:spcAft>
                <a:spcPts val="1200"/>
              </a:spcAft>
              <a:buNone/>
            </a:pPr>
            <a:r>
              <a:rPr lang="es-MX" sz="1600" dirty="0" smtClean="0">
                <a:latin typeface="Tahoma" pitchFamily="34" charset="0"/>
                <a:ea typeface="Tahoma" pitchFamily="34" charset="0"/>
                <a:cs typeface="Tahoma" pitchFamily="34" charset="0"/>
              </a:rPr>
              <a:t>Las </a:t>
            </a:r>
            <a:r>
              <a:rPr lang="es-MX" sz="1600" dirty="0">
                <a:latin typeface="Tahoma" pitchFamily="34" charset="0"/>
                <a:ea typeface="Tahoma" pitchFamily="34" charset="0"/>
                <a:cs typeface="Tahoma" pitchFamily="34" charset="0"/>
              </a:rPr>
              <a:t>restricciones tabú buscan prevenir dicho comportamiento en ciclos y, más ampliamente, inducir a la búsqueda a seguir una nueva trayectoria si se produce un ciclo en un sentido más estrecho. </a:t>
            </a:r>
          </a:p>
          <a:p>
            <a:pPr marL="0" lvl="1" indent="0">
              <a:lnSpc>
                <a:spcPct val="150000"/>
              </a:lnSpc>
              <a:spcBef>
                <a:spcPts val="0"/>
              </a:spcBef>
              <a:spcAft>
                <a:spcPts val="1200"/>
              </a:spcAft>
              <a:buNone/>
            </a:pPr>
            <a:r>
              <a:rPr lang="es-MX" sz="1600" dirty="0">
                <a:latin typeface="Tahoma" pitchFamily="34" charset="0"/>
                <a:ea typeface="Tahoma" pitchFamily="34" charset="0"/>
                <a:cs typeface="Tahoma" pitchFamily="34" charset="0"/>
              </a:rPr>
              <a:t>Estas restricciones no funcionan de manera aislada, sino que son compensadas por la aplicación de criterios de aspiración</a:t>
            </a:r>
          </a:p>
          <a:p>
            <a:pPr marL="274320" lvl="1" indent="0">
              <a:lnSpc>
                <a:spcPct val="150000"/>
              </a:lnSpc>
              <a:spcBef>
                <a:spcPts val="0"/>
              </a:spcBef>
              <a:spcAft>
                <a:spcPts val="1200"/>
              </a:spcAft>
              <a:buNone/>
            </a:pPr>
            <a:endParaRPr lang="es-MX" sz="1600" dirty="0">
              <a:latin typeface="Tahoma" pitchFamily="34" charset="0"/>
              <a:ea typeface="Tahoma" pitchFamily="34" charset="0"/>
              <a:cs typeface="Tahoma" pitchFamily="34" charset="0"/>
            </a:endParaRPr>
          </a:p>
          <a:p>
            <a:pPr marL="0" indent="0">
              <a:lnSpc>
                <a:spcPct val="150000"/>
              </a:lnSpc>
              <a:spcBef>
                <a:spcPts val="0"/>
              </a:spcBef>
              <a:spcAft>
                <a:spcPts val="1200"/>
              </a:spcAft>
              <a:buNone/>
            </a:pPr>
            <a:endParaRPr lang="es-MX" sz="1600" dirty="0">
              <a:latin typeface="Tahoma" pitchFamily="34" charset="0"/>
              <a:ea typeface="Tahoma" pitchFamily="34" charset="0"/>
              <a:cs typeface="Tahoma" pitchFamily="34" charset="0"/>
            </a:endParaRPr>
          </a:p>
          <a:p>
            <a:pPr marL="0" indent="0">
              <a:lnSpc>
                <a:spcPct val="150000"/>
              </a:lnSpc>
              <a:spcBef>
                <a:spcPts val="0"/>
              </a:spcBef>
              <a:spcAft>
                <a:spcPts val="1200"/>
              </a:spcAft>
              <a:buNone/>
            </a:pPr>
            <a:endParaRPr lang="es-MX" sz="1600" dirty="0">
              <a:latin typeface="Tahoma" pitchFamily="34" charset="0"/>
              <a:ea typeface="Tahoma" pitchFamily="34" charset="0"/>
              <a:cs typeface="Tahoma" pitchFamily="34" charset="0"/>
            </a:endParaRPr>
          </a:p>
        </p:txBody>
      </p:sp>
      <p:sp>
        <p:nvSpPr>
          <p:cNvPr id="2" name="1 CuadroTexto"/>
          <p:cNvSpPr txBox="1"/>
          <p:nvPr/>
        </p:nvSpPr>
        <p:spPr>
          <a:xfrm>
            <a:off x="683568" y="6597352"/>
            <a:ext cx="3852337" cy="246221"/>
          </a:xfrm>
          <a:prstGeom prst="rect">
            <a:avLst/>
          </a:prstGeom>
          <a:noFill/>
        </p:spPr>
        <p:txBody>
          <a:bodyPr wrap="none" rtlCol="0">
            <a:spAutoFit/>
          </a:bodyPr>
          <a:lstStyle/>
          <a:p>
            <a:r>
              <a:rPr lang="es-MX" sz="1000" dirty="0" smtClean="0"/>
              <a:t>MAESTRÍA EN INGENIERÍA DE LA CADENA DE SUMINISTRO</a:t>
            </a:r>
            <a:endParaRPr lang="es-MX" sz="1000" dirty="0"/>
          </a:p>
        </p:txBody>
      </p:sp>
      <p:sp>
        <p:nvSpPr>
          <p:cNvPr id="5" name="4 CuadroTexto"/>
          <p:cNvSpPr txBox="1"/>
          <p:nvPr/>
        </p:nvSpPr>
        <p:spPr>
          <a:xfrm>
            <a:off x="6660232" y="6597352"/>
            <a:ext cx="1848583" cy="246221"/>
          </a:xfrm>
          <a:prstGeom prst="rect">
            <a:avLst/>
          </a:prstGeom>
          <a:noFill/>
        </p:spPr>
        <p:txBody>
          <a:bodyPr wrap="none" rtlCol="0">
            <a:spAutoFit/>
          </a:bodyPr>
          <a:lstStyle/>
          <a:p>
            <a:r>
              <a:rPr lang="es-MX" sz="1000" dirty="0" smtClean="0"/>
              <a:t>FACULTAD DE INGENIERÍA</a:t>
            </a:r>
            <a:endParaRPr lang="es-MX" sz="1000" dirty="0"/>
          </a:p>
        </p:txBody>
      </p:sp>
    </p:spTree>
    <p:extLst>
      <p:ext uri="{BB962C8B-B14F-4D97-AF65-F5344CB8AC3E}">
        <p14:creationId xmlns:p14="http://schemas.microsoft.com/office/powerpoint/2010/main" val="2822402329"/>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contenido 2"/>
          <p:cNvSpPr>
            <a:spLocks noGrp="1"/>
          </p:cNvSpPr>
          <p:nvPr>
            <p:ph idx="1"/>
          </p:nvPr>
        </p:nvSpPr>
        <p:spPr>
          <a:xfrm>
            <a:off x="683568" y="692696"/>
            <a:ext cx="7992888" cy="5501319"/>
          </a:xfrm>
        </p:spPr>
        <p:txBody>
          <a:bodyPr>
            <a:noAutofit/>
          </a:bodyPr>
          <a:lstStyle/>
          <a:p>
            <a:pPr marL="0" indent="0" algn="ctr">
              <a:lnSpc>
                <a:spcPct val="140000"/>
              </a:lnSpc>
              <a:buNone/>
            </a:pPr>
            <a:r>
              <a:rPr lang="es-MX" sz="1800" b="1" dirty="0" smtClean="0">
                <a:latin typeface="Tahoma" pitchFamily="34" charset="0"/>
                <a:ea typeface="Tahoma" pitchFamily="34" charset="0"/>
                <a:cs typeface="Tahoma" pitchFamily="34" charset="0"/>
              </a:rPr>
              <a:t>BÚSQUEDA TABÚ</a:t>
            </a:r>
          </a:p>
          <a:p>
            <a:pPr marL="0" indent="0">
              <a:lnSpc>
                <a:spcPct val="150000"/>
              </a:lnSpc>
              <a:spcBef>
                <a:spcPts val="0"/>
              </a:spcBef>
              <a:spcAft>
                <a:spcPts val="600"/>
              </a:spcAft>
              <a:buNone/>
            </a:pPr>
            <a:endParaRPr lang="es-MX" sz="1000" dirty="0" smtClean="0">
              <a:latin typeface="Tahoma" pitchFamily="34" charset="0"/>
              <a:ea typeface="Tahoma" pitchFamily="34" charset="0"/>
              <a:cs typeface="Tahoma" pitchFamily="34" charset="0"/>
            </a:endParaRPr>
          </a:p>
          <a:p>
            <a:pPr marL="0" lvl="1" indent="0">
              <a:lnSpc>
                <a:spcPct val="150000"/>
              </a:lnSpc>
              <a:spcBef>
                <a:spcPts val="0"/>
              </a:spcBef>
              <a:spcAft>
                <a:spcPts val="1200"/>
              </a:spcAft>
              <a:buNone/>
            </a:pPr>
            <a:r>
              <a:rPr lang="es-MX" sz="1600" b="1" dirty="0" smtClean="0">
                <a:latin typeface="Tahoma" pitchFamily="34" charset="0"/>
                <a:ea typeface="Tahoma" pitchFamily="34" charset="0"/>
                <a:cs typeface="Tahoma" pitchFamily="34" charset="0"/>
              </a:rPr>
              <a:t>Detección del mejor candidato</a:t>
            </a:r>
          </a:p>
          <a:p>
            <a:pPr marL="0" lvl="1" indent="0">
              <a:lnSpc>
                <a:spcPct val="150000"/>
              </a:lnSpc>
              <a:spcBef>
                <a:spcPts val="0"/>
              </a:spcBef>
              <a:spcAft>
                <a:spcPts val="1200"/>
              </a:spcAft>
              <a:buNone/>
            </a:pPr>
            <a:r>
              <a:rPr lang="es-MX" sz="1600" dirty="0">
                <a:latin typeface="Tahoma" pitchFamily="34" charset="0"/>
                <a:ea typeface="Tahoma" pitchFamily="34" charset="0"/>
                <a:cs typeface="Tahoma" pitchFamily="34" charset="0"/>
              </a:rPr>
              <a:t>La orientación agresiva de la memoria a corto plazo elige al mejor candidato </a:t>
            </a:r>
            <a:r>
              <a:rPr lang="es-MX" sz="1600" dirty="0" smtClean="0">
                <a:latin typeface="Tahoma" pitchFamily="34" charset="0"/>
                <a:ea typeface="Tahoma" pitchFamily="34" charset="0"/>
                <a:cs typeface="Tahoma" pitchFamily="34" charset="0"/>
              </a:rPr>
              <a:t>admisible.</a:t>
            </a:r>
            <a:endParaRPr lang="es-MX" sz="1600" dirty="0">
              <a:latin typeface="Tahoma" pitchFamily="34" charset="0"/>
              <a:ea typeface="Tahoma" pitchFamily="34" charset="0"/>
              <a:cs typeface="Tahoma" pitchFamily="34" charset="0"/>
            </a:endParaRPr>
          </a:p>
          <a:p>
            <a:pPr marL="342900" lvl="1" indent="-342900">
              <a:lnSpc>
                <a:spcPct val="150000"/>
              </a:lnSpc>
              <a:spcBef>
                <a:spcPts val="0"/>
              </a:spcBef>
              <a:spcAft>
                <a:spcPts val="1200"/>
              </a:spcAft>
              <a:buFont typeface="+mj-lt"/>
              <a:buAutoNum type="arabicPeriod"/>
            </a:pPr>
            <a:r>
              <a:rPr lang="es-MX" sz="1600" dirty="0" smtClean="0">
                <a:latin typeface="Tahoma" pitchFamily="34" charset="0"/>
                <a:ea typeface="Tahoma" pitchFamily="34" charset="0"/>
                <a:cs typeface="Tahoma" pitchFamily="34" charset="0"/>
              </a:rPr>
              <a:t>Cada </a:t>
            </a:r>
            <a:r>
              <a:rPr lang="es-MX" sz="1600" dirty="0">
                <a:latin typeface="Tahoma" pitchFamily="34" charset="0"/>
                <a:ea typeface="Tahoma" pitchFamily="34" charset="0"/>
                <a:cs typeface="Tahoma" pitchFamily="34" charset="0"/>
              </a:rPr>
              <a:t>uno de los movimientos de la lista de candidatos se evalúa a su vez.</a:t>
            </a:r>
          </a:p>
          <a:p>
            <a:pPr marL="342900" lvl="1" indent="-342900">
              <a:lnSpc>
                <a:spcPct val="150000"/>
              </a:lnSpc>
              <a:spcBef>
                <a:spcPts val="0"/>
              </a:spcBef>
              <a:spcAft>
                <a:spcPts val="1200"/>
              </a:spcAft>
              <a:buFont typeface="+mj-lt"/>
              <a:buAutoNum type="arabicPeriod"/>
            </a:pPr>
            <a:r>
              <a:rPr lang="es-MX" sz="1600" dirty="0" smtClean="0">
                <a:latin typeface="Tahoma" pitchFamily="34" charset="0"/>
                <a:ea typeface="Tahoma" pitchFamily="34" charset="0"/>
                <a:cs typeface="Tahoma" pitchFamily="34" charset="0"/>
              </a:rPr>
              <a:t>Compruebe </a:t>
            </a:r>
            <a:r>
              <a:rPr lang="es-MX" sz="1600" dirty="0">
                <a:latin typeface="Tahoma" pitchFamily="34" charset="0"/>
                <a:ea typeface="Tahoma" pitchFamily="34" charset="0"/>
                <a:cs typeface="Tahoma" pitchFamily="34" charset="0"/>
              </a:rPr>
              <a:t>el estado de tabú para la admisibilidad.</a:t>
            </a:r>
          </a:p>
          <a:p>
            <a:pPr marL="342900" lvl="1" indent="-342900">
              <a:lnSpc>
                <a:spcPct val="150000"/>
              </a:lnSpc>
              <a:spcBef>
                <a:spcPts val="0"/>
              </a:spcBef>
              <a:spcAft>
                <a:spcPts val="1200"/>
              </a:spcAft>
              <a:buFont typeface="+mj-lt"/>
              <a:buAutoNum type="arabicPeriod"/>
            </a:pPr>
            <a:r>
              <a:rPr lang="es-MX" sz="1600" dirty="0" smtClean="0">
                <a:latin typeface="Tahoma" pitchFamily="34" charset="0"/>
                <a:ea typeface="Tahoma" pitchFamily="34" charset="0"/>
                <a:cs typeface="Tahoma" pitchFamily="34" charset="0"/>
              </a:rPr>
              <a:t>Los </a:t>
            </a:r>
            <a:r>
              <a:rPr lang="es-MX" sz="1600" dirty="0">
                <a:latin typeface="Tahoma" pitchFamily="34" charset="0"/>
                <a:ea typeface="Tahoma" pitchFamily="34" charset="0"/>
                <a:cs typeface="Tahoma" pitchFamily="34" charset="0"/>
              </a:rPr>
              <a:t>criterios de aspiración se dan como una oportunidad para anular el estatus tabú.</a:t>
            </a:r>
          </a:p>
          <a:p>
            <a:pPr marL="0" lvl="1" indent="0">
              <a:lnSpc>
                <a:spcPct val="150000"/>
              </a:lnSpc>
              <a:spcBef>
                <a:spcPts val="0"/>
              </a:spcBef>
              <a:spcAft>
                <a:spcPts val="1200"/>
              </a:spcAft>
              <a:buNone/>
            </a:pPr>
            <a:endParaRPr lang="es-MX" sz="1600" dirty="0">
              <a:latin typeface="Tahoma" pitchFamily="34" charset="0"/>
              <a:ea typeface="Tahoma" pitchFamily="34" charset="0"/>
              <a:cs typeface="Tahoma" pitchFamily="34" charset="0"/>
            </a:endParaRPr>
          </a:p>
        </p:txBody>
      </p:sp>
      <p:sp>
        <p:nvSpPr>
          <p:cNvPr id="2" name="1 CuadroTexto"/>
          <p:cNvSpPr txBox="1"/>
          <p:nvPr/>
        </p:nvSpPr>
        <p:spPr>
          <a:xfrm>
            <a:off x="683568" y="6597352"/>
            <a:ext cx="3852337" cy="246221"/>
          </a:xfrm>
          <a:prstGeom prst="rect">
            <a:avLst/>
          </a:prstGeom>
          <a:noFill/>
        </p:spPr>
        <p:txBody>
          <a:bodyPr wrap="none" rtlCol="0">
            <a:spAutoFit/>
          </a:bodyPr>
          <a:lstStyle/>
          <a:p>
            <a:r>
              <a:rPr lang="es-MX" sz="1000" dirty="0" smtClean="0"/>
              <a:t>MAESTRÍA EN INGENIERÍA DE LA CADENA DE SUMINISTRO</a:t>
            </a:r>
            <a:endParaRPr lang="es-MX" sz="1000" dirty="0"/>
          </a:p>
        </p:txBody>
      </p:sp>
      <p:sp>
        <p:nvSpPr>
          <p:cNvPr id="5" name="4 CuadroTexto"/>
          <p:cNvSpPr txBox="1"/>
          <p:nvPr/>
        </p:nvSpPr>
        <p:spPr>
          <a:xfrm>
            <a:off x="6660232" y="6597352"/>
            <a:ext cx="1848583" cy="246221"/>
          </a:xfrm>
          <a:prstGeom prst="rect">
            <a:avLst/>
          </a:prstGeom>
          <a:noFill/>
        </p:spPr>
        <p:txBody>
          <a:bodyPr wrap="none" rtlCol="0">
            <a:spAutoFit/>
          </a:bodyPr>
          <a:lstStyle/>
          <a:p>
            <a:r>
              <a:rPr lang="es-MX" sz="1000" dirty="0" smtClean="0"/>
              <a:t>FACULTAD DE INGENIERÍA</a:t>
            </a:r>
            <a:endParaRPr lang="es-MX" sz="1000" dirty="0"/>
          </a:p>
        </p:txBody>
      </p:sp>
    </p:spTree>
    <p:extLst>
      <p:ext uri="{BB962C8B-B14F-4D97-AF65-F5344CB8AC3E}">
        <p14:creationId xmlns:p14="http://schemas.microsoft.com/office/powerpoint/2010/main" val="2200108423"/>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contenido 2"/>
          <p:cNvSpPr>
            <a:spLocks noGrp="1"/>
          </p:cNvSpPr>
          <p:nvPr>
            <p:ph idx="1"/>
          </p:nvPr>
        </p:nvSpPr>
        <p:spPr>
          <a:xfrm>
            <a:off x="683568" y="692696"/>
            <a:ext cx="7992888" cy="5501319"/>
          </a:xfrm>
        </p:spPr>
        <p:txBody>
          <a:bodyPr>
            <a:noAutofit/>
          </a:bodyPr>
          <a:lstStyle/>
          <a:p>
            <a:pPr marL="0" indent="0" algn="ctr">
              <a:lnSpc>
                <a:spcPct val="140000"/>
              </a:lnSpc>
              <a:buNone/>
            </a:pPr>
            <a:r>
              <a:rPr lang="es-MX" sz="1800" b="1" dirty="0" smtClean="0">
                <a:solidFill>
                  <a:sysClr val="windowText" lastClr="000000"/>
                </a:solidFill>
                <a:latin typeface="Tahoma" pitchFamily="34" charset="0"/>
                <a:ea typeface="Tahoma" pitchFamily="34" charset="0"/>
                <a:cs typeface="Tahoma" pitchFamily="34" charset="0"/>
              </a:rPr>
              <a:t>BÚSQUEDA TABÚ</a:t>
            </a:r>
          </a:p>
          <a:p>
            <a:pPr marL="0" indent="0">
              <a:lnSpc>
                <a:spcPct val="150000"/>
              </a:lnSpc>
              <a:spcBef>
                <a:spcPts val="0"/>
              </a:spcBef>
              <a:spcAft>
                <a:spcPts val="600"/>
              </a:spcAft>
              <a:buNone/>
            </a:pPr>
            <a:endParaRPr lang="es-MX" sz="1000" dirty="0" smtClean="0">
              <a:solidFill>
                <a:sysClr val="windowText" lastClr="000000"/>
              </a:solidFill>
              <a:latin typeface="Tahoma" pitchFamily="34" charset="0"/>
              <a:ea typeface="Tahoma" pitchFamily="34" charset="0"/>
              <a:cs typeface="Tahoma" pitchFamily="34" charset="0"/>
            </a:endParaRPr>
          </a:p>
        </p:txBody>
      </p:sp>
      <p:sp>
        <p:nvSpPr>
          <p:cNvPr id="2" name="1 CuadroTexto"/>
          <p:cNvSpPr txBox="1"/>
          <p:nvPr/>
        </p:nvSpPr>
        <p:spPr>
          <a:xfrm>
            <a:off x="683568" y="6597352"/>
            <a:ext cx="3852337" cy="246221"/>
          </a:xfrm>
          <a:prstGeom prst="rect">
            <a:avLst/>
          </a:prstGeom>
          <a:noFill/>
        </p:spPr>
        <p:txBody>
          <a:bodyPr wrap="none" rtlCol="0">
            <a:spAutoFit/>
          </a:bodyPr>
          <a:lstStyle/>
          <a:p>
            <a:r>
              <a:rPr lang="es-MX" sz="1000" dirty="0" smtClean="0"/>
              <a:t>MAESTRÍA EN INGENIERÍA DE LA CADENA DE SUMINISTRO</a:t>
            </a:r>
            <a:endParaRPr lang="es-MX" sz="1000" dirty="0"/>
          </a:p>
        </p:txBody>
      </p:sp>
      <p:sp>
        <p:nvSpPr>
          <p:cNvPr id="5" name="4 CuadroTexto"/>
          <p:cNvSpPr txBox="1"/>
          <p:nvPr/>
        </p:nvSpPr>
        <p:spPr>
          <a:xfrm>
            <a:off x="6660232" y="6597352"/>
            <a:ext cx="1848583" cy="246221"/>
          </a:xfrm>
          <a:prstGeom prst="rect">
            <a:avLst/>
          </a:prstGeom>
          <a:noFill/>
        </p:spPr>
        <p:txBody>
          <a:bodyPr wrap="none" rtlCol="0">
            <a:spAutoFit/>
          </a:bodyPr>
          <a:lstStyle/>
          <a:p>
            <a:r>
              <a:rPr lang="es-MX" sz="1000" dirty="0" smtClean="0"/>
              <a:t>FACULTAD DE INGENIERÍA</a:t>
            </a:r>
            <a:endParaRPr lang="es-MX" sz="1000" dirty="0"/>
          </a:p>
        </p:txBody>
      </p:sp>
      <p:grpSp>
        <p:nvGrpSpPr>
          <p:cNvPr id="3" name="2 Grupo"/>
          <p:cNvGrpSpPr/>
          <p:nvPr/>
        </p:nvGrpSpPr>
        <p:grpSpPr>
          <a:xfrm>
            <a:off x="2239949" y="1332525"/>
            <a:ext cx="5675566" cy="5152680"/>
            <a:chOff x="3130062" y="443131"/>
            <a:chExt cx="6037384" cy="6042074"/>
          </a:xfrm>
        </p:grpSpPr>
        <p:sp>
          <p:nvSpPr>
            <p:cNvPr id="6" name="Rectángulo 1">
              <a:extLst>
                <a:ext uri="{FF2B5EF4-FFF2-40B4-BE49-F238E27FC236}">
                  <a16:creationId xmlns:a16="http://schemas.microsoft.com/office/drawing/2014/main" xmlns="" id="{B8CA2EAE-1118-4A68-B2F6-E8656808BF10}"/>
                </a:ext>
              </a:extLst>
            </p:cNvPr>
            <p:cNvSpPr/>
            <p:nvPr/>
          </p:nvSpPr>
          <p:spPr>
            <a:xfrm>
              <a:off x="4009292" y="443131"/>
              <a:ext cx="3826412" cy="815927"/>
            </a:xfrm>
            <a:prstGeom prst="rect">
              <a:avLst/>
            </a:prstGeom>
            <a:solidFill>
              <a:schemeClr val="bg2">
                <a:lumMod val="10000"/>
              </a:schemeClr>
            </a:solidFill>
            <a:ln>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400" dirty="0">
                  <a:solidFill>
                    <a:schemeClr val="bg1"/>
                  </a:solidFill>
                </a:rPr>
                <a:t>Evaluar cada movimiento candidato</a:t>
              </a:r>
              <a:endParaRPr lang="en-US" sz="1400" dirty="0">
                <a:solidFill>
                  <a:schemeClr val="bg1"/>
                </a:solidFill>
              </a:endParaRPr>
            </a:p>
          </p:txBody>
        </p:sp>
        <p:sp>
          <p:nvSpPr>
            <p:cNvPr id="7" name="Rectángulo 1">
              <a:extLst>
                <a:ext uri="{FF2B5EF4-FFF2-40B4-BE49-F238E27FC236}">
                  <a16:creationId xmlns:a16="http://schemas.microsoft.com/office/drawing/2014/main" xmlns="" id="{B8CA2EAE-1118-4A68-B2F6-E8656808BF10}"/>
                </a:ext>
              </a:extLst>
            </p:cNvPr>
            <p:cNvSpPr/>
            <p:nvPr/>
          </p:nvSpPr>
          <p:spPr>
            <a:xfrm>
              <a:off x="4009292" y="1978856"/>
              <a:ext cx="3826412" cy="567396"/>
            </a:xfrm>
            <a:prstGeom prst="rect">
              <a:avLst/>
            </a:prstGeom>
            <a:solidFill>
              <a:schemeClr val="bg2">
                <a:lumMod val="10000"/>
              </a:schemeClr>
            </a:solidFill>
            <a:ln>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400" dirty="0">
                  <a:solidFill>
                    <a:schemeClr val="bg1"/>
                  </a:solidFill>
                </a:rPr>
                <a:t>Revisar el estatus tabú </a:t>
              </a:r>
              <a:endParaRPr lang="en-US" sz="1400" dirty="0">
                <a:solidFill>
                  <a:schemeClr val="bg1"/>
                </a:solidFill>
              </a:endParaRPr>
            </a:p>
          </p:txBody>
        </p:sp>
        <p:sp>
          <p:nvSpPr>
            <p:cNvPr id="8" name="Rectángulo 1">
              <a:extLst>
                <a:ext uri="{FF2B5EF4-FFF2-40B4-BE49-F238E27FC236}">
                  <a16:creationId xmlns:a16="http://schemas.microsoft.com/office/drawing/2014/main" xmlns="" id="{B8CA2EAE-1118-4A68-B2F6-E8656808BF10}"/>
                </a:ext>
              </a:extLst>
            </p:cNvPr>
            <p:cNvSpPr/>
            <p:nvPr/>
          </p:nvSpPr>
          <p:spPr>
            <a:xfrm>
              <a:off x="3130062" y="3256670"/>
              <a:ext cx="1758461" cy="951915"/>
            </a:xfrm>
            <a:prstGeom prst="rect">
              <a:avLst/>
            </a:prstGeom>
            <a:solidFill>
              <a:schemeClr val="bg2">
                <a:lumMod val="10000"/>
              </a:schemeClr>
            </a:solidFill>
            <a:ln>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400" dirty="0">
                  <a:solidFill>
                    <a:schemeClr val="bg1"/>
                  </a:solidFill>
                </a:rPr>
                <a:t>Revisar el nivel de aspiración </a:t>
              </a:r>
              <a:endParaRPr lang="en-US" sz="1400" dirty="0">
                <a:solidFill>
                  <a:schemeClr val="bg1"/>
                </a:solidFill>
              </a:endParaRPr>
            </a:p>
          </p:txBody>
        </p:sp>
        <p:sp>
          <p:nvSpPr>
            <p:cNvPr id="9" name="Rectángulo 1">
              <a:extLst>
                <a:ext uri="{FF2B5EF4-FFF2-40B4-BE49-F238E27FC236}">
                  <a16:creationId xmlns:a16="http://schemas.microsoft.com/office/drawing/2014/main" xmlns="" id="{B8CA2EAE-1118-4A68-B2F6-E8656808BF10}"/>
                </a:ext>
              </a:extLst>
            </p:cNvPr>
            <p:cNvSpPr/>
            <p:nvPr/>
          </p:nvSpPr>
          <p:spPr>
            <a:xfrm>
              <a:off x="6956473" y="3256669"/>
              <a:ext cx="1758461" cy="951915"/>
            </a:xfrm>
            <a:prstGeom prst="rect">
              <a:avLst/>
            </a:prstGeom>
            <a:solidFill>
              <a:schemeClr val="bg2">
                <a:lumMod val="10000"/>
              </a:schemeClr>
            </a:solidFill>
            <a:ln>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400" dirty="0">
                  <a:solidFill>
                    <a:schemeClr val="bg1"/>
                  </a:solidFill>
                </a:rPr>
                <a:t>El movimiento es admisible</a:t>
              </a:r>
              <a:endParaRPr lang="en-US" sz="1400" dirty="0">
                <a:solidFill>
                  <a:schemeClr val="bg1"/>
                </a:solidFill>
              </a:endParaRPr>
            </a:p>
          </p:txBody>
        </p:sp>
        <p:sp>
          <p:nvSpPr>
            <p:cNvPr id="10" name="Rectángulo 1">
              <a:extLst>
                <a:ext uri="{FF2B5EF4-FFF2-40B4-BE49-F238E27FC236}">
                  <a16:creationId xmlns:a16="http://schemas.microsoft.com/office/drawing/2014/main" xmlns="" id="{B8CA2EAE-1118-4A68-B2F6-E8656808BF10}"/>
                </a:ext>
              </a:extLst>
            </p:cNvPr>
            <p:cNvSpPr/>
            <p:nvPr/>
          </p:nvSpPr>
          <p:spPr>
            <a:xfrm>
              <a:off x="4161692" y="4757225"/>
              <a:ext cx="3826412" cy="567396"/>
            </a:xfrm>
            <a:prstGeom prst="rect">
              <a:avLst/>
            </a:prstGeom>
            <a:solidFill>
              <a:schemeClr val="bg2">
                <a:lumMod val="10000"/>
              </a:schemeClr>
            </a:solidFill>
            <a:ln>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400" dirty="0">
                  <a:solidFill>
                    <a:schemeClr val="bg1"/>
                  </a:solidFill>
                </a:rPr>
                <a:t>Revisar  la lista de candidatos</a:t>
              </a:r>
              <a:endParaRPr lang="en-US" sz="1400" dirty="0">
                <a:solidFill>
                  <a:schemeClr val="bg1"/>
                </a:solidFill>
              </a:endParaRPr>
            </a:p>
          </p:txBody>
        </p:sp>
        <p:sp>
          <p:nvSpPr>
            <p:cNvPr id="11" name="Rectángulo 1">
              <a:extLst>
                <a:ext uri="{FF2B5EF4-FFF2-40B4-BE49-F238E27FC236}">
                  <a16:creationId xmlns:a16="http://schemas.microsoft.com/office/drawing/2014/main" xmlns="" id="{B8CA2EAE-1118-4A68-B2F6-E8656808BF10}"/>
                </a:ext>
              </a:extLst>
            </p:cNvPr>
            <p:cNvSpPr/>
            <p:nvPr/>
          </p:nvSpPr>
          <p:spPr>
            <a:xfrm>
              <a:off x="4161692" y="5917809"/>
              <a:ext cx="3826412" cy="567396"/>
            </a:xfrm>
            <a:prstGeom prst="rect">
              <a:avLst/>
            </a:prstGeom>
            <a:solidFill>
              <a:schemeClr val="bg2">
                <a:lumMod val="10000"/>
              </a:schemeClr>
            </a:solidFill>
            <a:ln>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400" dirty="0">
                  <a:solidFill>
                    <a:schemeClr val="bg1"/>
                  </a:solidFill>
                </a:rPr>
                <a:t>Hacer la elección del mejor movimiento admisible</a:t>
              </a:r>
              <a:endParaRPr lang="en-US" sz="1400" dirty="0">
                <a:solidFill>
                  <a:schemeClr val="bg1"/>
                </a:solidFill>
              </a:endParaRPr>
            </a:p>
          </p:txBody>
        </p:sp>
        <p:cxnSp>
          <p:nvCxnSpPr>
            <p:cNvPr id="12" name="11 Conector recto de flecha"/>
            <p:cNvCxnSpPr>
              <a:stCxn id="10" idx="2"/>
              <a:endCxn id="11" idx="0"/>
            </p:cNvCxnSpPr>
            <p:nvPr/>
          </p:nvCxnSpPr>
          <p:spPr>
            <a:xfrm>
              <a:off x="6074898" y="5324621"/>
              <a:ext cx="0" cy="593188"/>
            </a:xfrm>
            <a:prstGeom prst="straightConnector1">
              <a:avLst/>
            </a:prstGeom>
            <a:ln w="57150">
              <a:solidFill>
                <a:srgbClr val="30E869"/>
              </a:solidFill>
              <a:tailEnd type="arrow"/>
            </a:ln>
          </p:spPr>
          <p:style>
            <a:lnRef idx="1">
              <a:schemeClr val="accent1"/>
            </a:lnRef>
            <a:fillRef idx="0">
              <a:schemeClr val="accent1"/>
            </a:fillRef>
            <a:effectRef idx="0">
              <a:schemeClr val="accent1"/>
            </a:effectRef>
            <a:fontRef idx="minor">
              <a:schemeClr val="tx1"/>
            </a:fontRef>
          </p:style>
        </p:cxnSp>
        <p:cxnSp>
          <p:nvCxnSpPr>
            <p:cNvPr id="13" name="12 Conector recto de flecha"/>
            <p:cNvCxnSpPr>
              <a:stCxn id="8" idx="2"/>
              <a:endCxn id="10" idx="0"/>
            </p:cNvCxnSpPr>
            <p:nvPr/>
          </p:nvCxnSpPr>
          <p:spPr>
            <a:xfrm>
              <a:off x="4009293" y="4208585"/>
              <a:ext cx="2065605" cy="548640"/>
            </a:xfrm>
            <a:prstGeom prst="straightConnector1">
              <a:avLst/>
            </a:prstGeom>
            <a:ln w="57150">
              <a:solidFill>
                <a:srgbClr val="30E869"/>
              </a:solidFill>
              <a:tailEnd type="arrow"/>
            </a:ln>
          </p:spPr>
          <p:style>
            <a:lnRef idx="1">
              <a:schemeClr val="accent1"/>
            </a:lnRef>
            <a:fillRef idx="0">
              <a:schemeClr val="accent1"/>
            </a:fillRef>
            <a:effectRef idx="0">
              <a:schemeClr val="accent1"/>
            </a:effectRef>
            <a:fontRef idx="minor">
              <a:schemeClr val="tx1"/>
            </a:fontRef>
          </p:style>
        </p:cxnSp>
        <p:cxnSp>
          <p:nvCxnSpPr>
            <p:cNvPr id="14" name="13 Conector recto de flecha"/>
            <p:cNvCxnSpPr>
              <a:stCxn id="8" idx="3"/>
              <a:endCxn id="9" idx="1"/>
            </p:cNvCxnSpPr>
            <p:nvPr/>
          </p:nvCxnSpPr>
          <p:spPr>
            <a:xfrm flipV="1">
              <a:off x="4888523" y="3732627"/>
              <a:ext cx="2067950" cy="1"/>
            </a:xfrm>
            <a:prstGeom prst="straightConnector1">
              <a:avLst/>
            </a:prstGeom>
            <a:ln w="57150">
              <a:solidFill>
                <a:srgbClr val="30E869"/>
              </a:solidFill>
              <a:tailEnd type="arrow"/>
            </a:ln>
          </p:spPr>
          <p:style>
            <a:lnRef idx="1">
              <a:schemeClr val="accent1"/>
            </a:lnRef>
            <a:fillRef idx="0">
              <a:schemeClr val="accent1"/>
            </a:fillRef>
            <a:effectRef idx="0">
              <a:schemeClr val="accent1"/>
            </a:effectRef>
            <a:fontRef idx="minor">
              <a:schemeClr val="tx1"/>
            </a:fontRef>
          </p:style>
        </p:cxnSp>
        <p:cxnSp>
          <p:nvCxnSpPr>
            <p:cNvPr id="15" name="14 Conector recto de flecha"/>
            <p:cNvCxnSpPr>
              <a:stCxn id="7" idx="2"/>
              <a:endCxn id="8" idx="0"/>
            </p:cNvCxnSpPr>
            <p:nvPr/>
          </p:nvCxnSpPr>
          <p:spPr>
            <a:xfrm flipH="1">
              <a:off x="4009293" y="2546252"/>
              <a:ext cx="1913205" cy="710418"/>
            </a:xfrm>
            <a:prstGeom prst="straightConnector1">
              <a:avLst/>
            </a:prstGeom>
            <a:ln w="57150">
              <a:solidFill>
                <a:srgbClr val="30E869"/>
              </a:solidFill>
              <a:tailEnd type="arrow"/>
            </a:ln>
          </p:spPr>
          <p:style>
            <a:lnRef idx="1">
              <a:schemeClr val="accent1"/>
            </a:lnRef>
            <a:fillRef idx="0">
              <a:schemeClr val="accent1"/>
            </a:fillRef>
            <a:effectRef idx="0">
              <a:schemeClr val="accent1"/>
            </a:effectRef>
            <a:fontRef idx="minor">
              <a:schemeClr val="tx1"/>
            </a:fontRef>
          </p:style>
        </p:cxnSp>
        <p:cxnSp>
          <p:nvCxnSpPr>
            <p:cNvPr id="16" name="15 Conector recto de flecha"/>
            <p:cNvCxnSpPr>
              <a:stCxn id="9" idx="2"/>
              <a:endCxn id="10" idx="0"/>
            </p:cNvCxnSpPr>
            <p:nvPr/>
          </p:nvCxnSpPr>
          <p:spPr>
            <a:xfrm flipH="1">
              <a:off x="6074898" y="4208584"/>
              <a:ext cx="1760806" cy="548641"/>
            </a:xfrm>
            <a:prstGeom prst="straightConnector1">
              <a:avLst/>
            </a:prstGeom>
            <a:ln w="57150">
              <a:solidFill>
                <a:srgbClr val="30E869"/>
              </a:solidFill>
              <a:tailEnd type="arrow"/>
            </a:ln>
          </p:spPr>
          <p:style>
            <a:lnRef idx="1">
              <a:schemeClr val="accent1"/>
            </a:lnRef>
            <a:fillRef idx="0">
              <a:schemeClr val="accent1"/>
            </a:fillRef>
            <a:effectRef idx="0">
              <a:schemeClr val="accent1"/>
            </a:effectRef>
            <a:fontRef idx="minor">
              <a:schemeClr val="tx1"/>
            </a:fontRef>
          </p:style>
        </p:cxnSp>
        <p:cxnSp>
          <p:nvCxnSpPr>
            <p:cNvPr id="17" name="16 Conector recto de flecha"/>
            <p:cNvCxnSpPr>
              <a:stCxn id="7" idx="2"/>
              <a:endCxn id="9" idx="0"/>
            </p:cNvCxnSpPr>
            <p:nvPr/>
          </p:nvCxnSpPr>
          <p:spPr>
            <a:xfrm>
              <a:off x="5922498" y="2546252"/>
              <a:ext cx="1913206" cy="710417"/>
            </a:xfrm>
            <a:prstGeom prst="straightConnector1">
              <a:avLst/>
            </a:prstGeom>
            <a:ln w="57150">
              <a:solidFill>
                <a:srgbClr val="30E869"/>
              </a:solidFill>
              <a:tailEnd type="arrow"/>
            </a:ln>
          </p:spPr>
          <p:style>
            <a:lnRef idx="1">
              <a:schemeClr val="accent1"/>
            </a:lnRef>
            <a:fillRef idx="0">
              <a:schemeClr val="accent1"/>
            </a:fillRef>
            <a:effectRef idx="0">
              <a:schemeClr val="accent1"/>
            </a:effectRef>
            <a:fontRef idx="minor">
              <a:schemeClr val="tx1"/>
            </a:fontRef>
          </p:style>
        </p:cxnSp>
        <p:cxnSp>
          <p:nvCxnSpPr>
            <p:cNvPr id="18" name="17 Conector recto de flecha"/>
            <p:cNvCxnSpPr>
              <a:stCxn id="6" idx="2"/>
              <a:endCxn id="7" idx="0"/>
            </p:cNvCxnSpPr>
            <p:nvPr/>
          </p:nvCxnSpPr>
          <p:spPr>
            <a:xfrm>
              <a:off x="5922498" y="1259058"/>
              <a:ext cx="0" cy="719798"/>
            </a:xfrm>
            <a:prstGeom prst="straightConnector1">
              <a:avLst/>
            </a:prstGeom>
            <a:ln w="57150">
              <a:solidFill>
                <a:srgbClr val="30E869"/>
              </a:solidFill>
              <a:tailEnd type="arrow"/>
            </a:ln>
          </p:spPr>
          <p:style>
            <a:lnRef idx="1">
              <a:schemeClr val="accent1"/>
            </a:lnRef>
            <a:fillRef idx="0">
              <a:schemeClr val="accent1"/>
            </a:fillRef>
            <a:effectRef idx="0">
              <a:schemeClr val="accent1"/>
            </a:effectRef>
            <a:fontRef idx="minor">
              <a:schemeClr val="tx1"/>
            </a:fontRef>
          </p:style>
        </p:cxnSp>
        <p:cxnSp>
          <p:nvCxnSpPr>
            <p:cNvPr id="19" name="18 Conector angular"/>
            <p:cNvCxnSpPr>
              <a:stCxn id="6" idx="3"/>
              <a:endCxn id="10" idx="3"/>
            </p:cNvCxnSpPr>
            <p:nvPr/>
          </p:nvCxnSpPr>
          <p:spPr>
            <a:xfrm>
              <a:off x="7835704" y="851095"/>
              <a:ext cx="152400" cy="4189828"/>
            </a:xfrm>
            <a:prstGeom prst="bentConnector3">
              <a:avLst>
                <a:gd name="adj1" fmla="val 1080769"/>
              </a:avLst>
            </a:prstGeom>
            <a:ln w="57150">
              <a:solidFill>
                <a:srgbClr val="30E869"/>
              </a:solidFill>
              <a:tailEnd type="arrow"/>
            </a:ln>
          </p:spPr>
          <p:style>
            <a:lnRef idx="1">
              <a:schemeClr val="accent1"/>
            </a:lnRef>
            <a:fillRef idx="0">
              <a:schemeClr val="accent1"/>
            </a:fillRef>
            <a:effectRef idx="0">
              <a:schemeClr val="accent1"/>
            </a:effectRef>
            <a:fontRef idx="minor">
              <a:schemeClr val="tx1"/>
            </a:fontRef>
          </p:style>
        </p:cxnSp>
        <p:cxnSp>
          <p:nvCxnSpPr>
            <p:cNvPr id="20" name="19 Conector angular"/>
            <p:cNvCxnSpPr>
              <a:stCxn id="10" idx="1"/>
              <a:endCxn id="6" idx="1"/>
            </p:cNvCxnSpPr>
            <p:nvPr/>
          </p:nvCxnSpPr>
          <p:spPr>
            <a:xfrm rot="10800000">
              <a:off x="4009292" y="851095"/>
              <a:ext cx="152400" cy="4189828"/>
            </a:xfrm>
            <a:prstGeom prst="bentConnector3">
              <a:avLst>
                <a:gd name="adj1" fmla="val 1157693"/>
              </a:avLst>
            </a:prstGeom>
            <a:ln w="57150">
              <a:solidFill>
                <a:srgbClr val="30E869"/>
              </a:solidFill>
              <a:tailEnd type="arrow"/>
            </a:ln>
          </p:spPr>
          <p:style>
            <a:lnRef idx="1">
              <a:schemeClr val="accent1"/>
            </a:lnRef>
            <a:fillRef idx="0">
              <a:schemeClr val="accent1"/>
            </a:fillRef>
            <a:effectRef idx="0">
              <a:schemeClr val="accent1"/>
            </a:effectRef>
            <a:fontRef idx="minor">
              <a:schemeClr val="tx1"/>
            </a:fontRef>
          </p:style>
        </p:cxnSp>
        <p:sp>
          <p:nvSpPr>
            <p:cNvPr id="21" name="20 CuadroTexto"/>
            <p:cNvSpPr txBox="1"/>
            <p:nvPr/>
          </p:nvSpPr>
          <p:spPr>
            <a:xfrm>
              <a:off x="8170986" y="443131"/>
              <a:ext cx="996460" cy="433082"/>
            </a:xfrm>
            <a:prstGeom prst="rect">
              <a:avLst/>
            </a:prstGeom>
            <a:noFill/>
          </p:spPr>
          <p:txBody>
            <a:bodyPr wrap="square" rtlCol="0">
              <a:spAutoFit/>
            </a:bodyPr>
            <a:lstStyle/>
            <a:p>
              <a:r>
                <a:rPr lang="es-MX" b="1" dirty="0">
                  <a:solidFill>
                    <a:sysClr val="windowText" lastClr="000000"/>
                  </a:solidFill>
                </a:rPr>
                <a:t>NO</a:t>
              </a:r>
            </a:p>
          </p:txBody>
        </p:sp>
        <p:sp>
          <p:nvSpPr>
            <p:cNvPr id="22" name="21 CuadroTexto"/>
            <p:cNvSpPr txBox="1"/>
            <p:nvPr/>
          </p:nvSpPr>
          <p:spPr>
            <a:xfrm>
              <a:off x="3892062" y="4267458"/>
              <a:ext cx="996460" cy="433082"/>
            </a:xfrm>
            <a:prstGeom prst="rect">
              <a:avLst/>
            </a:prstGeom>
            <a:noFill/>
          </p:spPr>
          <p:txBody>
            <a:bodyPr wrap="square" rtlCol="0">
              <a:spAutoFit/>
            </a:bodyPr>
            <a:lstStyle/>
            <a:p>
              <a:r>
                <a:rPr lang="es-MX" b="1" dirty="0">
                  <a:solidFill>
                    <a:sysClr val="windowText" lastClr="000000"/>
                  </a:solidFill>
                </a:rPr>
                <a:t>NO</a:t>
              </a:r>
            </a:p>
          </p:txBody>
        </p:sp>
        <p:sp>
          <p:nvSpPr>
            <p:cNvPr id="23" name="22 CuadroTexto"/>
            <p:cNvSpPr txBox="1"/>
            <p:nvPr/>
          </p:nvSpPr>
          <p:spPr>
            <a:xfrm>
              <a:off x="6133513" y="5324621"/>
              <a:ext cx="996460" cy="433082"/>
            </a:xfrm>
            <a:prstGeom prst="rect">
              <a:avLst/>
            </a:prstGeom>
            <a:noFill/>
          </p:spPr>
          <p:txBody>
            <a:bodyPr wrap="square" rtlCol="0">
              <a:spAutoFit/>
            </a:bodyPr>
            <a:lstStyle/>
            <a:p>
              <a:r>
                <a:rPr lang="es-MX" b="1" dirty="0">
                  <a:solidFill>
                    <a:sysClr val="windowText" lastClr="000000"/>
                  </a:solidFill>
                </a:rPr>
                <a:t>NO</a:t>
              </a:r>
            </a:p>
          </p:txBody>
        </p:sp>
        <p:sp>
          <p:nvSpPr>
            <p:cNvPr id="24" name="23 CuadroTexto"/>
            <p:cNvSpPr txBox="1"/>
            <p:nvPr/>
          </p:nvSpPr>
          <p:spPr>
            <a:xfrm>
              <a:off x="3165231" y="5017477"/>
              <a:ext cx="996460" cy="433082"/>
            </a:xfrm>
            <a:prstGeom prst="rect">
              <a:avLst/>
            </a:prstGeom>
            <a:noFill/>
          </p:spPr>
          <p:txBody>
            <a:bodyPr wrap="square" rtlCol="0">
              <a:spAutoFit/>
            </a:bodyPr>
            <a:lstStyle/>
            <a:p>
              <a:r>
                <a:rPr lang="es-MX" b="1" dirty="0">
                  <a:solidFill>
                    <a:sysClr val="windowText" lastClr="000000"/>
                  </a:solidFill>
                </a:rPr>
                <a:t>SI</a:t>
              </a:r>
            </a:p>
          </p:txBody>
        </p:sp>
        <p:sp>
          <p:nvSpPr>
            <p:cNvPr id="25" name="24 CuadroTexto"/>
            <p:cNvSpPr txBox="1"/>
            <p:nvPr/>
          </p:nvSpPr>
          <p:spPr>
            <a:xfrm>
              <a:off x="5752513" y="3301740"/>
              <a:ext cx="996460" cy="433082"/>
            </a:xfrm>
            <a:prstGeom prst="rect">
              <a:avLst/>
            </a:prstGeom>
            <a:noFill/>
          </p:spPr>
          <p:txBody>
            <a:bodyPr wrap="square" rtlCol="0">
              <a:spAutoFit/>
            </a:bodyPr>
            <a:lstStyle/>
            <a:p>
              <a:r>
                <a:rPr lang="es-MX" b="1" dirty="0">
                  <a:solidFill>
                    <a:sysClr val="windowText" lastClr="000000"/>
                  </a:solidFill>
                </a:rPr>
                <a:t>SI</a:t>
              </a:r>
            </a:p>
          </p:txBody>
        </p:sp>
        <p:sp>
          <p:nvSpPr>
            <p:cNvPr id="26" name="25 CuadroTexto"/>
            <p:cNvSpPr txBox="1"/>
            <p:nvPr/>
          </p:nvSpPr>
          <p:spPr>
            <a:xfrm>
              <a:off x="5882640" y="1332525"/>
              <a:ext cx="996460" cy="433082"/>
            </a:xfrm>
            <a:prstGeom prst="rect">
              <a:avLst/>
            </a:prstGeom>
            <a:noFill/>
          </p:spPr>
          <p:txBody>
            <a:bodyPr wrap="square" rtlCol="0">
              <a:spAutoFit/>
            </a:bodyPr>
            <a:lstStyle/>
            <a:p>
              <a:r>
                <a:rPr lang="es-MX" b="1" dirty="0">
                  <a:solidFill>
                    <a:sysClr val="windowText" lastClr="000000"/>
                  </a:solidFill>
                </a:rPr>
                <a:t>SI</a:t>
              </a:r>
            </a:p>
          </p:txBody>
        </p:sp>
        <p:sp>
          <p:nvSpPr>
            <p:cNvPr id="27" name="26 CuadroTexto"/>
            <p:cNvSpPr txBox="1"/>
            <p:nvPr/>
          </p:nvSpPr>
          <p:spPr>
            <a:xfrm>
              <a:off x="6879101" y="2574649"/>
              <a:ext cx="1495865" cy="433082"/>
            </a:xfrm>
            <a:prstGeom prst="rect">
              <a:avLst/>
            </a:prstGeom>
            <a:noFill/>
          </p:spPr>
          <p:txBody>
            <a:bodyPr wrap="square" rtlCol="0">
              <a:spAutoFit/>
            </a:bodyPr>
            <a:lstStyle/>
            <a:p>
              <a:r>
                <a:rPr lang="es-MX" b="1" dirty="0">
                  <a:solidFill>
                    <a:sysClr val="windowText" lastClr="000000"/>
                  </a:solidFill>
                </a:rPr>
                <a:t>NO TABU</a:t>
              </a:r>
            </a:p>
          </p:txBody>
        </p:sp>
        <p:sp>
          <p:nvSpPr>
            <p:cNvPr id="28" name="27 CuadroTexto"/>
            <p:cNvSpPr txBox="1"/>
            <p:nvPr/>
          </p:nvSpPr>
          <p:spPr>
            <a:xfrm>
              <a:off x="3963571" y="2574649"/>
              <a:ext cx="1495865" cy="433082"/>
            </a:xfrm>
            <a:prstGeom prst="rect">
              <a:avLst/>
            </a:prstGeom>
            <a:noFill/>
          </p:spPr>
          <p:txBody>
            <a:bodyPr wrap="square" rtlCol="0">
              <a:spAutoFit/>
            </a:bodyPr>
            <a:lstStyle/>
            <a:p>
              <a:r>
                <a:rPr lang="es-MX" b="1" dirty="0">
                  <a:solidFill>
                    <a:sysClr val="windowText" lastClr="000000"/>
                  </a:solidFill>
                </a:rPr>
                <a:t>TABU</a:t>
              </a:r>
            </a:p>
          </p:txBody>
        </p:sp>
      </p:grpSp>
    </p:spTree>
    <p:extLst>
      <p:ext uri="{BB962C8B-B14F-4D97-AF65-F5344CB8AC3E}">
        <p14:creationId xmlns:p14="http://schemas.microsoft.com/office/powerpoint/2010/main" val="930377707"/>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contenido 2"/>
          <p:cNvSpPr>
            <a:spLocks noGrp="1"/>
          </p:cNvSpPr>
          <p:nvPr>
            <p:ph idx="1"/>
          </p:nvPr>
        </p:nvSpPr>
        <p:spPr>
          <a:xfrm>
            <a:off x="683568" y="692696"/>
            <a:ext cx="7992888" cy="5501319"/>
          </a:xfrm>
        </p:spPr>
        <p:txBody>
          <a:bodyPr>
            <a:noAutofit/>
          </a:bodyPr>
          <a:lstStyle/>
          <a:p>
            <a:pPr marL="0" indent="0" algn="ctr">
              <a:lnSpc>
                <a:spcPct val="140000"/>
              </a:lnSpc>
              <a:buNone/>
            </a:pPr>
            <a:r>
              <a:rPr lang="es-MX" sz="1800" b="1" dirty="0" smtClean="0">
                <a:latin typeface="Tahoma" pitchFamily="34" charset="0"/>
                <a:ea typeface="Tahoma" pitchFamily="34" charset="0"/>
                <a:cs typeface="Tahoma" pitchFamily="34" charset="0"/>
              </a:rPr>
              <a:t>BÚSQUEDA TABÚ</a:t>
            </a:r>
          </a:p>
          <a:p>
            <a:pPr marL="0" indent="0">
              <a:lnSpc>
                <a:spcPct val="150000"/>
              </a:lnSpc>
              <a:spcBef>
                <a:spcPts val="0"/>
              </a:spcBef>
              <a:spcAft>
                <a:spcPts val="600"/>
              </a:spcAft>
              <a:buNone/>
            </a:pPr>
            <a:endParaRPr lang="es-MX" sz="1000" dirty="0" smtClean="0">
              <a:latin typeface="Tahoma" pitchFamily="34" charset="0"/>
              <a:ea typeface="Tahoma" pitchFamily="34" charset="0"/>
              <a:cs typeface="Tahoma" pitchFamily="34" charset="0"/>
            </a:endParaRPr>
          </a:p>
          <a:p>
            <a:pPr marL="0" lvl="1" indent="0">
              <a:lnSpc>
                <a:spcPct val="150000"/>
              </a:lnSpc>
              <a:spcBef>
                <a:spcPts val="0"/>
              </a:spcBef>
              <a:spcAft>
                <a:spcPts val="1200"/>
              </a:spcAft>
              <a:buNone/>
            </a:pPr>
            <a:r>
              <a:rPr lang="es-MX" sz="1600" b="1" dirty="0" smtClean="0">
                <a:latin typeface="Tahoma" pitchFamily="34" charset="0"/>
                <a:ea typeface="Tahoma" pitchFamily="34" charset="0"/>
                <a:cs typeface="Tahoma" pitchFamily="34" charset="0"/>
              </a:rPr>
              <a:t>Algoritmo</a:t>
            </a:r>
          </a:p>
          <a:p>
            <a:pPr marL="0" lvl="1" indent="0">
              <a:lnSpc>
                <a:spcPct val="150000"/>
              </a:lnSpc>
              <a:spcBef>
                <a:spcPts val="0"/>
              </a:spcBef>
              <a:spcAft>
                <a:spcPts val="1200"/>
              </a:spcAft>
              <a:buNone/>
            </a:pPr>
            <a:r>
              <a:rPr lang="es-MX" sz="1600" dirty="0">
                <a:latin typeface="Tahoma" pitchFamily="34" charset="0"/>
                <a:ea typeface="Tahoma" pitchFamily="34" charset="0"/>
                <a:cs typeface="Tahoma" pitchFamily="34" charset="0"/>
              </a:rPr>
              <a:t>Paso 1: Elija una solución inicial i en S. Conjunto i * = i yk = 0.</a:t>
            </a:r>
          </a:p>
          <a:p>
            <a:pPr marL="0" lvl="1" indent="0">
              <a:lnSpc>
                <a:spcPct val="150000"/>
              </a:lnSpc>
              <a:spcBef>
                <a:spcPts val="0"/>
              </a:spcBef>
              <a:spcAft>
                <a:spcPts val="1200"/>
              </a:spcAft>
              <a:buNone/>
            </a:pPr>
            <a:r>
              <a:rPr lang="es-MX" sz="1600" dirty="0">
                <a:latin typeface="Tahoma" pitchFamily="34" charset="0"/>
                <a:ea typeface="Tahoma" pitchFamily="34" charset="0"/>
                <a:cs typeface="Tahoma" pitchFamily="34" charset="0"/>
              </a:rPr>
              <a:t>Paso 2: Establezca k = k + 1 y genere un subconjunto V * de solución en N (i, k) de modo que se violen cualquiera de las condiciones </a:t>
            </a:r>
            <a:r>
              <a:rPr lang="es-MX" sz="1600" dirty="0" smtClean="0">
                <a:latin typeface="Tahoma" pitchFamily="34" charset="0"/>
                <a:ea typeface="Tahoma" pitchFamily="34" charset="0"/>
                <a:cs typeface="Tahoma" pitchFamily="34" charset="0"/>
              </a:rPr>
              <a:t>Tabú </a:t>
            </a:r>
            <a:r>
              <a:rPr lang="es-MX" sz="1600" dirty="0">
                <a:latin typeface="Tahoma" pitchFamily="34" charset="0"/>
                <a:ea typeface="Tahoma" pitchFamily="34" charset="0"/>
                <a:cs typeface="Tahoma" pitchFamily="34" charset="0"/>
              </a:rPr>
              <a:t>o al menos una de las condiciones de aspiración.</a:t>
            </a:r>
          </a:p>
          <a:p>
            <a:pPr marL="0" lvl="1" indent="0">
              <a:lnSpc>
                <a:spcPct val="150000"/>
              </a:lnSpc>
              <a:spcBef>
                <a:spcPts val="0"/>
              </a:spcBef>
              <a:spcAft>
                <a:spcPts val="1200"/>
              </a:spcAft>
              <a:buNone/>
            </a:pPr>
            <a:r>
              <a:rPr lang="es-MX" sz="1600" dirty="0">
                <a:latin typeface="Tahoma" pitchFamily="34" charset="0"/>
                <a:ea typeface="Tahoma" pitchFamily="34" charset="0"/>
                <a:cs typeface="Tahoma" pitchFamily="34" charset="0"/>
              </a:rPr>
              <a:t>Paso 3: Elija una mejor j en V * y ajuste i = j.</a:t>
            </a:r>
          </a:p>
          <a:p>
            <a:pPr marL="0" lvl="1" indent="0">
              <a:lnSpc>
                <a:spcPct val="150000"/>
              </a:lnSpc>
              <a:spcBef>
                <a:spcPts val="0"/>
              </a:spcBef>
              <a:spcAft>
                <a:spcPts val="1200"/>
              </a:spcAft>
              <a:buNone/>
            </a:pPr>
            <a:r>
              <a:rPr lang="es-MX" sz="1600" dirty="0">
                <a:latin typeface="Tahoma" pitchFamily="34" charset="0"/>
                <a:ea typeface="Tahoma" pitchFamily="34" charset="0"/>
                <a:cs typeface="Tahoma" pitchFamily="34" charset="0"/>
              </a:rPr>
              <a:t>Paso 4: Si f (i) &lt;f (i *) entonces establezca i * = i.</a:t>
            </a:r>
          </a:p>
          <a:p>
            <a:pPr marL="0" lvl="1" indent="0">
              <a:lnSpc>
                <a:spcPct val="150000"/>
              </a:lnSpc>
              <a:spcBef>
                <a:spcPts val="0"/>
              </a:spcBef>
              <a:spcAft>
                <a:spcPts val="1200"/>
              </a:spcAft>
              <a:buNone/>
            </a:pPr>
            <a:r>
              <a:rPr lang="es-MX" sz="1600" dirty="0">
                <a:latin typeface="Tahoma" pitchFamily="34" charset="0"/>
                <a:ea typeface="Tahoma" pitchFamily="34" charset="0"/>
                <a:cs typeface="Tahoma" pitchFamily="34" charset="0"/>
              </a:rPr>
              <a:t>Paso 5: Actualizar </a:t>
            </a:r>
            <a:r>
              <a:rPr lang="es-MX" sz="1600" dirty="0" smtClean="0">
                <a:latin typeface="Tahoma" pitchFamily="34" charset="0"/>
                <a:ea typeface="Tahoma" pitchFamily="34" charset="0"/>
                <a:cs typeface="Tahoma" pitchFamily="34" charset="0"/>
              </a:rPr>
              <a:t>Tabú </a:t>
            </a:r>
            <a:r>
              <a:rPr lang="es-MX" sz="1600" dirty="0">
                <a:latin typeface="Tahoma" pitchFamily="34" charset="0"/>
                <a:ea typeface="Tahoma" pitchFamily="34" charset="0"/>
                <a:cs typeface="Tahoma" pitchFamily="34" charset="0"/>
              </a:rPr>
              <a:t>y condiciones de aspiración.</a:t>
            </a:r>
          </a:p>
          <a:p>
            <a:pPr marL="0" lvl="1" indent="0">
              <a:lnSpc>
                <a:spcPct val="150000"/>
              </a:lnSpc>
              <a:spcBef>
                <a:spcPts val="0"/>
              </a:spcBef>
              <a:spcAft>
                <a:spcPts val="1200"/>
              </a:spcAft>
              <a:buNone/>
            </a:pPr>
            <a:r>
              <a:rPr lang="es-MX" sz="1600" dirty="0">
                <a:latin typeface="Tahoma" pitchFamily="34" charset="0"/>
                <a:ea typeface="Tahoma" pitchFamily="34" charset="0"/>
                <a:cs typeface="Tahoma" pitchFamily="34" charset="0"/>
              </a:rPr>
              <a:t>Paso 6: Si se cumple una condición de parada, entonces pare. De lo contrario, vaya al Paso 2.</a:t>
            </a:r>
          </a:p>
          <a:p>
            <a:pPr marL="0" lvl="1" indent="0">
              <a:lnSpc>
                <a:spcPct val="150000"/>
              </a:lnSpc>
              <a:spcBef>
                <a:spcPts val="0"/>
              </a:spcBef>
              <a:spcAft>
                <a:spcPts val="1200"/>
              </a:spcAft>
              <a:buNone/>
            </a:pPr>
            <a:endParaRPr lang="es-MX" sz="1600" dirty="0">
              <a:latin typeface="Tahoma" pitchFamily="34" charset="0"/>
              <a:ea typeface="Tahoma" pitchFamily="34" charset="0"/>
              <a:cs typeface="Tahoma" pitchFamily="34" charset="0"/>
            </a:endParaRPr>
          </a:p>
        </p:txBody>
      </p:sp>
      <p:sp>
        <p:nvSpPr>
          <p:cNvPr id="2" name="1 CuadroTexto"/>
          <p:cNvSpPr txBox="1"/>
          <p:nvPr/>
        </p:nvSpPr>
        <p:spPr>
          <a:xfrm>
            <a:off x="683568" y="6597352"/>
            <a:ext cx="3852337" cy="246221"/>
          </a:xfrm>
          <a:prstGeom prst="rect">
            <a:avLst/>
          </a:prstGeom>
          <a:noFill/>
        </p:spPr>
        <p:txBody>
          <a:bodyPr wrap="none" rtlCol="0">
            <a:spAutoFit/>
          </a:bodyPr>
          <a:lstStyle/>
          <a:p>
            <a:r>
              <a:rPr lang="es-MX" sz="1000" dirty="0" smtClean="0"/>
              <a:t>MAESTRÍA EN INGENIERÍA DE LA CADENA DE SUMINISTRO</a:t>
            </a:r>
            <a:endParaRPr lang="es-MX" sz="1000" dirty="0"/>
          </a:p>
        </p:txBody>
      </p:sp>
      <p:sp>
        <p:nvSpPr>
          <p:cNvPr id="5" name="4 CuadroTexto"/>
          <p:cNvSpPr txBox="1"/>
          <p:nvPr/>
        </p:nvSpPr>
        <p:spPr>
          <a:xfrm>
            <a:off x="6660232" y="6597352"/>
            <a:ext cx="1848583" cy="246221"/>
          </a:xfrm>
          <a:prstGeom prst="rect">
            <a:avLst/>
          </a:prstGeom>
          <a:noFill/>
        </p:spPr>
        <p:txBody>
          <a:bodyPr wrap="none" rtlCol="0">
            <a:spAutoFit/>
          </a:bodyPr>
          <a:lstStyle/>
          <a:p>
            <a:r>
              <a:rPr lang="es-MX" sz="1000" dirty="0" smtClean="0"/>
              <a:t>FACULTAD DE INGENIERÍA</a:t>
            </a:r>
            <a:endParaRPr lang="es-MX" sz="1000" dirty="0"/>
          </a:p>
        </p:txBody>
      </p:sp>
    </p:spTree>
    <p:extLst>
      <p:ext uri="{BB962C8B-B14F-4D97-AF65-F5344CB8AC3E}">
        <p14:creationId xmlns:p14="http://schemas.microsoft.com/office/powerpoint/2010/main" val="2141326368"/>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contenido 2"/>
          <p:cNvSpPr>
            <a:spLocks noGrp="1"/>
          </p:cNvSpPr>
          <p:nvPr>
            <p:ph idx="1"/>
          </p:nvPr>
        </p:nvSpPr>
        <p:spPr>
          <a:xfrm>
            <a:off x="683568" y="692696"/>
            <a:ext cx="7992888" cy="5501319"/>
          </a:xfrm>
        </p:spPr>
        <p:txBody>
          <a:bodyPr>
            <a:noAutofit/>
          </a:bodyPr>
          <a:lstStyle/>
          <a:p>
            <a:pPr marL="0" indent="0" algn="ctr">
              <a:lnSpc>
                <a:spcPct val="140000"/>
              </a:lnSpc>
              <a:buNone/>
            </a:pPr>
            <a:r>
              <a:rPr lang="es-MX" sz="1800" b="1" dirty="0" smtClean="0">
                <a:latin typeface="Tahoma" pitchFamily="34" charset="0"/>
                <a:ea typeface="Tahoma" pitchFamily="34" charset="0"/>
                <a:cs typeface="Tahoma" pitchFamily="34" charset="0"/>
              </a:rPr>
              <a:t>BÚSQUEDA TABÚ</a:t>
            </a:r>
          </a:p>
          <a:p>
            <a:pPr marL="0" indent="0">
              <a:lnSpc>
                <a:spcPct val="150000"/>
              </a:lnSpc>
              <a:spcBef>
                <a:spcPts val="0"/>
              </a:spcBef>
              <a:spcAft>
                <a:spcPts val="600"/>
              </a:spcAft>
              <a:buNone/>
            </a:pPr>
            <a:endParaRPr lang="es-MX" sz="1000" dirty="0" smtClean="0">
              <a:latin typeface="Tahoma" pitchFamily="34" charset="0"/>
              <a:ea typeface="Tahoma" pitchFamily="34" charset="0"/>
              <a:cs typeface="Tahoma" pitchFamily="34" charset="0"/>
            </a:endParaRPr>
          </a:p>
          <a:p>
            <a:pPr marL="0" lvl="1" indent="0">
              <a:lnSpc>
                <a:spcPct val="150000"/>
              </a:lnSpc>
              <a:spcBef>
                <a:spcPts val="0"/>
              </a:spcBef>
              <a:spcAft>
                <a:spcPts val="1200"/>
              </a:spcAft>
              <a:buNone/>
            </a:pPr>
            <a:r>
              <a:rPr lang="es-MX" sz="1600" b="1" dirty="0" smtClean="0">
                <a:latin typeface="Tahoma" pitchFamily="34" charset="0"/>
                <a:ea typeface="Tahoma" pitchFamily="34" charset="0"/>
                <a:cs typeface="Tahoma" pitchFamily="34" charset="0"/>
              </a:rPr>
              <a:t>Algoritmo – Condición de paro</a:t>
            </a:r>
          </a:p>
          <a:p>
            <a:pPr marL="0" lvl="1" indent="0">
              <a:lnSpc>
                <a:spcPct val="150000"/>
              </a:lnSpc>
              <a:spcBef>
                <a:spcPts val="0"/>
              </a:spcBef>
              <a:spcAft>
                <a:spcPts val="1200"/>
              </a:spcAft>
              <a:buNone/>
            </a:pPr>
            <a:r>
              <a:rPr lang="es-MX" sz="1600" dirty="0">
                <a:latin typeface="Tahoma" pitchFamily="34" charset="0"/>
                <a:ea typeface="Tahoma" pitchFamily="34" charset="0"/>
                <a:cs typeface="Tahoma" pitchFamily="34" charset="0"/>
              </a:rPr>
              <a:t>Algunas condiciones de parada inmediatas podrían ser las siguientes:</a:t>
            </a:r>
          </a:p>
          <a:p>
            <a:pPr marL="285750" lvl="1" indent="-285750">
              <a:lnSpc>
                <a:spcPct val="150000"/>
              </a:lnSpc>
              <a:spcBef>
                <a:spcPts val="0"/>
              </a:spcBef>
              <a:spcAft>
                <a:spcPts val="1200"/>
              </a:spcAft>
              <a:buFont typeface="Wingdings" pitchFamily="2" charset="2"/>
              <a:buChar char="v"/>
            </a:pPr>
            <a:r>
              <a:rPr lang="es-MX" sz="1600" dirty="0">
                <a:latin typeface="Tahoma" pitchFamily="34" charset="0"/>
                <a:ea typeface="Tahoma" pitchFamily="34" charset="0"/>
                <a:cs typeface="Tahoma" pitchFamily="34" charset="0"/>
              </a:rPr>
              <a:t>N (i, K + 1) = 0. (ninguna solución factible en el entorno de la solución i)</a:t>
            </a:r>
          </a:p>
          <a:p>
            <a:pPr marL="285750" lvl="1" indent="-285750">
              <a:lnSpc>
                <a:spcPct val="150000"/>
              </a:lnSpc>
              <a:spcBef>
                <a:spcPts val="0"/>
              </a:spcBef>
              <a:spcAft>
                <a:spcPts val="1200"/>
              </a:spcAft>
              <a:buFont typeface="Wingdings" pitchFamily="2" charset="2"/>
              <a:buChar char="v"/>
            </a:pPr>
            <a:r>
              <a:rPr lang="es-MX" sz="1600" dirty="0">
                <a:latin typeface="Tahoma" pitchFamily="34" charset="0"/>
                <a:ea typeface="Tahoma" pitchFamily="34" charset="0"/>
                <a:cs typeface="Tahoma" pitchFamily="34" charset="0"/>
              </a:rPr>
              <a:t>K es mayor que el número máximo de iteraciones permitido.</a:t>
            </a:r>
          </a:p>
          <a:p>
            <a:pPr marL="285750" lvl="1" indent="-285750">
              <a:lnSpc>
                <a:spcPct val="150000"/>
              </a:lnSpc>
              <a:spcBef>
                <a:spcPts val="0"/>
              </a:spcBef>
              <a:spcAft>
                <a:spcPts val="1200"/>
              </a:spcAft>
              <a:buFont typeface="Wingdings" pitchFamily="2" charset="2"/>
              <a:buChar char="v"/>
            </a:pPr>
            <a:r>
              <a:rPr lang="es-MX" sz="1600" dirty="0">
                <a:latin typeface="Tahoma" pitchFamily="34" charset="0"/>
                <a:ea typeface="Tahoma" pitchFamily="34" charset="0"/>
                <a:cs typeface="Tahoma" pitchFamily="34" charset="0"/>
              </a:rPr>
              <a:t>El número de iteraciones desde la última mejora de i * es mayor que un número especificado.</a:t>
            </a:r>
          </a:p>
          <a:p>
            <a:pPr marL="285750" lvl="1" indent="-285750">
              <a:lnSpc>
                <a:spcPct val="150000"/>
              </a:lnSpc>
              <a:spcBef>
                <a:spcPts val="0"/>
              </a:spcBef>
              <a:spcAft>
                <a:spcPts val="1200"/>
              </a:spcAft>
              <a:buFont typeface="Wingdings" pitchFamily="2" charset="2"/>
              <a:buChar char="v"/>
            </a:pPr>
            <a:r>
              <a:rPr lang="es-MX" sz="1600" dirty="0">
                <a:latin typeface="Tahoma" pitchFamily="34" charset="0"/>
                <a:ea typeface="Tahoma" pitchFamily="34" charset="0"/>
                <a:cs typeface="Tahoma" pitchFamily="34" charset="0"/>
              </a:rPr>
              <a:t>Se puede dar evidencia de que se ha obtenido una solución óptima.</a:t>
            </a:r>
          </a:p>
          <a:p>
            <a:pPr marL="0" lvl="1" indent="0">
              <a:lnSpc>
                <a:spcPct val="150000"/>
              </a:lnSpc>
              <a:spcBef>
                <a:spcPts val="0"/>
              </a:spcBef>
              <a:spcAft>
                <a:spcPts val="1200"/>
              </a:spcAft>
              <a:buNone/>
            </a:pPr>
            <a:endParaRPr lang="es-MX" sz="1600" dirty="0">
              <a:latin typeface="Tahoma" pitchFamily="34" charset="0"/>
              <a:ea typeface="Tahoma" pitchFamily="34" charset="0"/>
              <a:cs typeface="Tahoma" pitchFamily="34" charset="0"/>
            </a:endParaRPr>
          </a:p>
          <a:p>
            <a:pPr marL="0" lvl="1" indent="0">
              <a:lnSpc>
                <a:spcPct val="150000"/>
              </a:lnSpc>
              <a:spcBef>
                <a:spcPts val="0"/>
              </a:spcBef>
              <a:spcAft>
                <a:spcPts val="1200"/>
              </a:spcAft>
              <a:buNone/>
            </a:pPr>
            <a:endParaRPr lang="es-MX" sz="1600" dirty="0">
              <a:latin typeface="Tahoma" pitchFamily="34" charset="0"/>
              <a:ea typeface="Tahoma" pitchFamily="34" charset="0"/>
              <a:cs typeface="Tahoma" pitchFamily="34" charset="0"/>
            </a:endParaRPr>
          </a:p>
        </p:txBody>
      </p:sp>
      <p:sp>
        <p:nvSpPr>
          <p:cNvPr id="2" name="1 CuadroTexto"/>
          <p:cNvSpPr txBox="1"/>
          <p:nvPr/>
        </p:nvSpPr>
        <p:spPr>
          <a:xfrm>
            <a:off x="683568" y="6597352"/>
            <a:ext cx="3852337" cy="246221"/>
          </a:xfrm>
          <a:prstGeom prst="rect">
            <a:avLst/>
          </a:prstGeom>
          <a:noFill/>
        </p:spPr>
        <p:txBody>
          <a:bodyPr wrap="none" rtlCol="0">
            <a:spAutoFit/>
          </a:bodyPr>
          <a:lstStyle/>
          <a:p>
            <a:r>
              <a:rPr lang="es-MX" sz="1000" dirty="0" smtClean="0"/>
              <a:t>MAESTRÍA EN INGENIERÍA DE LA CADENA DE SUMINISTRO</a:t>
            </a:r>
            <a:endParaRPr lang="es-MX" sz="1000" dirty="0"/>
          </a:p>
        </p:txBody>
      </p:sp>
      <p:sp>
        <p:nvSpPr>
          <p:cNvPr id="5" name="4 CuadroTexto"/>
          <p:cNvSpPr txBox="1"/>
          <p:nvPr/>
        </p:nvSpPr>
        <p:spPr>
          <a:xfrm>
            <a:off x="6660232" y="6597352"/>
            <a:ext cx="1848583" cy="246221"/>
          </a:xfrm>
          <a:prstGeom prst="rect">
            <a:avLst/>
          </a:prstGeom>
          <a:noFill/>
        </p:spPr>
        <p:txBody>
          <a:bodyPr wrap="none" rtlCol="0">
            <a:spAutoFit/>
          </a:bodyPr>
          <a:lstStyle/>
          <a:p>
            <a:r>
              <a:rPr lang="es-MX" sz="1000" dirty="0" smtClean="0"/>
              <a:t>FACULTAD DE INGENIERÍA</a:t>
            </a:r>
            <a:endParaRPr lang="es-MX" sz="1000" dirty="0"/>
          </a:p>
        </p:txBody>
      </p:sp>
    </p:spTree>
    <p:extLst>
      <p:ext uri="{BB962C8B-B14F-4D97-AF65-F5344CB8AC3E}">
        <p14:creationId xmlns:p14="http://schemas.microsoft.com/office/powerpoint/2010/main" val="1627202237"/>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contenido 2"/>
          <p:cNvSpPr>
            <a:spLocks noGrp="1"/>
          </p:cNvSpPr>
          <p:nvPr>
            <p:ph idx="1"/>
          </p:nvPr>
        </p:nvSpPr>
        <p:spPr>
          <a:xfrm>
            <a:off x="683568" y="692696"/>
            <a:ext cx="7992888" cy="5501319"/>
          </a:xfrm>
        </p:spPr>
        <p:txBody>
          <a:bodyPr>
            <a:noAutofit/>
          </a:bodyPr>
          <a:lstStyle/>
          <a:p>
            <a:pPr marL="0" indent="0" algn="ctr">
              <a:lnSpc>
                <a:spcPct val="140000"/>
              </a:lnSpc>
              <a:buNone/>
            </a:pPr>
            <a:r>
              <a:rPr lang="es-MX" sz="1800" b="1" dirty="0" smtClean="0">
                <a:latin typeface="Tahoma" pitchFamily="34" charset="0"/>
                <a:ea typeface="Tahoma" pitchFamily="34" charset="0"/>
                <a:cs typeface="Tahoma" pitchFamily="34" charset="0"/>
              </a:rPr>
              <a:t>BÚSQUEDA TABÚ</a:t>
            </a:r>
          </a:p>
          <a:p>
            <a:pPr marL="0" indent="0">
              <a:lnSpc>
                <a:spcPct val="150000"/>
              </a:lnSpc>
              <a:spcBef>
                <a:spcPts val="0"/>
              </a:spcBef>
              <a:spcAft>
                <a:spcPts val="600"/>
              </a:spcAft>
              <a:buNone/>
            </a:pPr>
            <a:endParaRPr lang="es-MX" sz="1000" dirty="0" smtClean="0">
              <a:latin typeface="Tahoma" pitchFamily="34" charset="0"/>
              <a:ea typeface="Tahoma" pitchFamily="34" charset="0"/>
              <a:cs typeface="Tahoma" pitchFamily="34" charset="0"/>
            </a:endParaRPr>
          </a:p>
          <a:p>
            <a:pPr marL="0" lvl="1" indent="0">
              <a:lnSpc>
                <a:spcPct val="150000"/>
              </a:lnSpc>
              <a:spcBef>
                <a:spcPts val="0"/>
              </a:spcBef>
              <a:spcAft>
                <a:spcPts val="1200"/>
              </a:spcAft>
              <a:buNone/>
            </a:pPr>
            <a:r>
              <a:rPr lang="es-MX" sz="1600" b="1" dirty="0" smtClean="0">
                <a:latin typeface="Tahoma" pitchFamily="34" charset="0"/>
                <a:ea typeface="Tahoma" pitchFamily="34" charset="0"/>
                <a:cs typeface="Tahoma" pitchFamily="34" charset="0"/>
              </a:rPr>
              <a:t>Ilustración</a:t>
            </a:r>
          </a:p>
          <a:p>
            <a:pPr marL="0" lvl="1" indent="0">
              <a:lnSpc>
                <a:spcPct val="150000"/>
              </a:lnSpc>
              <a:spcBef>
                <a:spcPts val="0"/>
              </a:spcBef>
              <a:spcAft>
                <a:spcPts val="1200"/>
              </a:spcAft>
              <a:buNone/>
            </a:pPr>
            <a:r>
              <a:rPr lang="es-MX" sz="1600" dirty="0" smtClean="0">
                <a:latin typeface="Tahoma" pitchFamily="34" charset="0"/>
                <a:ea typeface="Tahoma" pitchFamily="34" charset="0"/>
                <a:cs typeface="Tahoma" pitchFamily="34" charset="0"/>
              </a:rPr>
              <a:t>Ejemplo: Problema </a:t>
            </a:r>
            <a:r>
              <a:rPr lang="es-MX" sz="1600" dirty="0">
                <a:latin typeface="Tahoma" pitchFamily="34" charset="0"/>
                <a:ea typeface="Tahoma" pitchFamily="34" charset="0"/>
                <a:cs typeface="Tahoma" pitchFamily="34" charset="0"/>
              </a:rPr>
              <a:t>de árbol de expansión de costo mínimo </a:t>
            </a:r>
            <a:r>
              <a:rPr lang="es-MX" sz="1600" dirty="0" smtClean="0">
                <a:latin typeface="Tahoma" pitchFamily="34" charset="0"/>
                <a:ea typeface="Tahoma" pitchFamily="34" charset="0"/>
                <a:cs typeface="Tahoma" pitchFamily="34" charset="0"/>
              </a:rPr>
              <a:t>restringido.</a:t>
            </a:r>
            <a:endParaRPr lang="es-MX" sz="1600" dirty="0">
              <a:latin typeface="Tahoma" pitchFamily="34" charset="0"/>
              <a:ea typeface="Tahoma" pitchFamily="34" charset="0"/>
              <a:cs typeface="Tahoma" pitchFamily="34" charset="0"/>
            </a:endParaRPr>
          </a:p>
        </p:txBody>
      </p:sp>
      <p:sp>
        <p:nvSpPr>
          <p:cNvPr id="2" name="1 CuadroTexto"/>
          <p:cNvSpPr txBox="1"/>
          <p:nvPr/>
        </p:nvSpPr>
        <p:spPr>
          <a:xfrm>
            <a:off x="683568" y="6597352"/>
            <a:ext cx="3852337" cy="246221"/>
          </a:xfrm>
          <a:prstGeom prst="rect">
            <a:avLst/>
          </a:prstGeom>
          <a:noFill/>
        </p:spPr>
        <p:txBody>
          <a:bodyPr wrap="none" rtlCol="0">
            <a:spAutoFit/>
          </a:bodyPr>
          <a:lstStyle/>
          <a:p>
            <a:r>
              <a:rPr lang="es-MX" sz="1000" dirty="0" smtClean="0"/>
              <a:t>MAESTRÍA EN INGENIERÍA DE LA CADENA DE SUMINISTRO</a:t>
            </a:r>
            <a:endParaRPr lang="es-MX" sz="1000" dirty="0"/>
          </a:p>
        </p:txBody>
      </p:sp>
      <p:sp>
        <p:nvSpPr>
          <p:cNvPr id="5" name="4 CuadroTexto"/>
          <p:cNvSpPr txBox="1"/>
          <p:nvPr/>
        </p:nvSpPr>
        <p:spPr>
          <a:xfrm>
            <a:off x="6660232" y="6597352"/>
            <a:ext cx="1848583" cy="246221"/>
          </a:xfrm>
          <a:prstGeom prst="rect">
            <a:avLst/>
          </a:prstGeom>
          <a:noFill/>
        </p:spPr>
        <p:txBody>
          <a:bodyPr wrap="none" rtlCol="0">
            <a:spAutoFit/>
          </a:bodyPr>
          <a:lstStyle/>
          <a:p>
            <a:r>
              <a:rPr lang="es-MX" sz="1000" dirty="0" smtClean="0"/>
              <a:t>FACULTAD DE INGENIERÍA</a:t>
            </a:r>
            <a:endParaRPr lang="es-MX" sz="1000" dirty="0"/>
          </a:p>
        </p:txBody>
      </p:sp>
      <p:grpSp>
        <p:nvGrpSpPr>
          <p:cNvPr id="6" name="Grupo 5">
            <a:extLst>
              <a:ext uri="{FF2B5EF4-FFF2-40B4-BE49-F238E27FC236}">
                <a16:creationId xmlns:a16="http://schemas.microsoft.com/office/drawing/2014/main" xmlns="" id="{FD9203FD-738E-4496-912B-67157EFA56F4}"/>
              </a:ext>
            </a:extLst>
          </p:cNvPr>
          <p:cNvGrpSpPr/>
          <p:nvPr/>
        </p:nvGrpSpPr>
        <p:grpSpPr>
          <a:xfrm>
            <a:off x="913249" y="2749228"/>
            <a:ext cx="2938671" cy="1967949"/>
            <a:chOff x="1143000" y="2514600"/>
            <a:chExt cx="2667000" cy="1905000"/>
          </a:xfrm>
        </p:grpSpPr>
        <p:sp>
          <p:nvSpPr>
            <p:cNvPr id="7" name="Line 31">
              <a:extLst>
                <a:ext uri="{FF2B5EF4-FFF2-40B4-BE49-F238E27FC236}">
                  <a16:creationId xmlns:a16="http://schemas.microsoft.com/office/drawing/2014/main" xmlns="" id="{4B60A730-9454-42D1-835F-EBD41A7489A6}"/>
                </a:ext>
              </a:extLst>
            </p:cNvPr>
            <p:cNvSpPr>
              <a:spLocks noChangeShapeType="1"/>
            </p:cNvSpPr>
            <p:nvPr/>
          </p:nvSpPr>
          <p:spPr bwMode="auto">
            <a:xfrm flipV="1">
              <a:off x="2667000" y="3657600"/>
              <a:ext cx="838200" cy="457200"/>
            </a:xfrm>
            <a:prstGeom prst="line">
              <a:avLst/>
            </a:prstGeom>
            <a:noFill/>
            <a:ln w="12700">
              <a:solidFill>
                <a:srgbClr val="009900"/>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grpSp>
          <p:nvGrpSpPr>
            <p:cNvPr id="8" name="Grupo 7">
              <a:extLst>
                <a:ext uri="{FF2B5EF4-FFF2-40B4-BE49-F238E27FC236}">
                  <a16:creationId xmlns:a16="http://schemas.microsoft.com/office/drawing/2014/main" xmlns="" id="{2C8F67F5-3588-4C01-BD98-8B6CCCF76AEE}"/>
                </a:ext>
              </a:extLst>
            </p:cNvPr>
            <p:cNvGrpSpPr/>
            <p:nvPr/>
          </p:nvGrpSpPr>
          <p:grpSpPr>
            <a:xfrm>
              <a:off x="1143000" y="2514600"/>
              <a:ext cx="2667000" cy="1905000"/>
              <a:chOff x="1143000" y="2514600"/>
              <a:chExt cx="2667000" cy="1905000"/>
            </a:xfrm>
          </p:grpSpPr>
          <p:sp>
            <p:nvSpPr>
              <p:cNvPr id="9" name="Line 13">
                <a:extLst>
                  <a:ext uri="{FF2B5EF4-FFF2-40B4-BE49-F238E27FC236}">
                    <a16:creationId xmlns:a16="http://schemas.microsoft.com/office/drawing/2014/main" xmlns="" id="{394B5850-E747-42B6-B4E8-851AD353E1C6}"/>
                  </a:ext>
                </a:extLst>
              </p:cNvPr>
              <p:cNvSpPr>
                <a:spLocks noChangeShapeType="1"/>
              </p:cNvSpPr>
              <p:nvPr/>
            </p:nvSpPr>
            <p:spPr bwMode="auto">
              <a:xfrm>
                <a:off x="1524000" y="3505200"/>
                <a:ext cx="762000" cy="0"/>
              </a:xfrm>
              <a:prstGeom prst="line">
                <a:avLst/>
              </a:prstGeom>
              <a:noFill/>
              <a:ln w="12700">
                <a:solidFill>
                  <a:srgbClr val="009900"/>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10" name="Line 14">
                <a:extLst>
                  <a:ext uri="{FF2B5EF4-FFF2-40B4-BE49-F238E27FC236}">
                    <a16:creationId xmlns:a16="http://schemas.microsoft.com/office/drawing/2014/main" xmlns="" id="{83B3C61B-45BD-44E6-9B76-A84AAA60FDF9}"/>
                  </a:ext>
                </a:extLst>
              </p:cNvPr>
              <p:cNvSpPr>
                <a:spLocks noChangeShapeType="1"/>
              </p:cNvSpPr>
              <p:nvPr/>
            </p:nvSpPr>
            <p:spPr bwMode="auto">
              <a:xfrm>
                <a:off x="2667000" y="3505200"/>
                <a:ext cx="762000" cy="0"/>
              </a:xfrm>
              <a:prstGeom prst="line">
                <a:avLst/>
              </a:prstGeom>
              <a:noFill/>
              <a:ln w="12700">
                <a:solidFill>
                  <a:srgbClr val="009900"/>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11" name="Line 36">
                <a:extLst>
                  <a:ext uri="{FF2B5EF4-FFF2-40B4-BE49-F238E27FC236}">
                    <a16:creationId xmlns:a16="http://schemas.microsoft.com/office/drawing/2014/main" xmlns="" id="{29979092-F4E2-418F-A594-24C8EE965834}"/>
                  </a:ext>
                </a:extLst>
              </p:cNvPr>
              <p:cNvSpPr>
                <a:spLocks noChangeShapeType="1"/>
              </p:cNvSpPr>
              <p:nvPr/>
            </p:nvSpPr>
            <p:spPr bwMode="auto">
              <a:xfrm>
                <a:off x="2438400" y="3657600"/>
                <a:ext cx="0" cy="381000"/>
              </a:xfrm>
              <a:prstGeom prst="line">
                <a:avLst/>
              </a:prstGeom>
              <a:noFill/>
              <a:ln w="12700">
                <a:solidFill>
                  <a:srgbClr val="009900"/>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grpSp>
            <p:nvGrpSpPr>
              <p:cNvPr id="12" name="Grupo 12">
                <a:extLst>
                  <a:ext uri="{FF2B5EF4-FFF2-40B4-BE49-F238E27FC236}">
                    <a16:creationId xmlns:a16="http://schemas.microsoft.com/office/drawing/2014/main" xmlns="" id="{C95276CE-E5F2-45C0-A646-6F3EE6BA339B}"/>
                  </a:ext>
                </a:extLst>
              </p:cNvPr>
              <p:cNvGrpSpPr/>
              <p:nvPr/>
            </p:nvGrpSpPr>
            <p:grpSpPr>
              <a:xfrm>
                <a:off x="1143000" y="2514600"/>
                <a:ext cx="2667000" cy="1905000"/>
                <a:chOff x="1143000" y="2514600"/>
                <a:chExt cx="2667000" cy="1905000"/>
              </a:xfrm>
            </p:grpSpPr>
            <p:grpSp>
              <p:nvGrpSpPr>
                <p:cNvPr id="13" name="Grupo 13">
                  <a:extLst>
                    <a:ext uri="{FF2B5EF4-FFF2-40B4-BE49-F238E27FC236}">
                      <a16:creationId xmlns:a16="http://schemas.microsoft.com/office/drawing/2014/main" xmlns="" id="{F82A65AB-4F25-4D4D-A870-26B859C227E0}"/>
                    </a:ext>
                  </a:extLst>
                </p:cNvPr>
                <p:cNvGrpSpPr/>
                <p:nvPr/>
              </p:nvGrpSpPr>
              <p:grpSpPr>
                <a:xfrm>
                  <a:off x="1143000" y="2514600"/>
                  <a:ext cx="2667000" cy="1905000"/>
                  <a:chOff x="1143000" y="2514600"/>
                  <a:chExt cx="2667000" cy="1905000"/>
                </a:xfrm>
              </p:grpSpPr>
              <p:grpSp>
                <p:nvGrpSpPr>
                  <p:cNvPr id="15" name="Group 17">
                    <a:extLst>
                      <a:ext uri="{FF2B5EF4-FFF2-40B4-BE49-F238E27FC236}">
                        <a16:creationId xmlns:a16="http://schemas.microsoft.com/office/drawing/2014/main" xmlns="" id="{A075D843-58F9-47DD-9DC3-6773A36CA981}"/>
                      </a:ext>
                    </a:extLst>
                  </p:cNvPr>
                  <p:cNvGrpSpPr>
                    <a:grpSpLocks/>
                  </p:cNvGrpSpPr>
                  <p:nvPr/>
                </p:nvGrpSpPr>
                <p:grpSpPr bwMode="auto">
                  <a:xfrm>
                    <a:off x="1143000" y="3276600"/>
                    <a:ext cx="381000" cy="381000"/>
                    <a:chOff x="720" y="2208"/>
                    <a:chExt cx="240" cy="240"/>
                  </a:xfrm>
                </p:grpSpPr>
                <p:sp>
                  <p:nvSpPr>
                    <p:cNvPr id="37" name="Oval 5">
                      <a:extLst>
                        <a:ext uri="{FF2B5EF4-FFF2-40B4-BE49-F238E27FC236}">
                          <a16:creationId xmlns:a16="http://schemas.microsoft.com/office/drawing/2014/main" xmlns="" id="{91D812BD-63BD-4D14-8BD4-C8A36FC53C1B}"/>
                        </a:ext>
                      </a:extLst>
                    </p:cNvPr>
                    <p:cNvSpPr>
                      <a:spLocks noChangeArrowheads="1"/>
                    </p:cNvSpPr>
                    <p:nvPr/>
                  </p:nvSpPr>
                  <p:spPr bwMode="auto">
                    <a:xfrm>
                      <a:off x="720" y="2208"/>
                      <a:ext cx="240" cy="240"/>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38" name="Text Box 6">
                      <a:extLst>
                        <a:ext uri="{FF2B5EF4-FFF2-40B4-BE49-F238E27FC236}">
                          <a16:creationId xmlns:a16="http://schemas.microsoft.com/office/drawing/2014/main" xmlns="" id="{BCD30B6A-CD75-42B6-8411-9FFCA9B298DD}"/>
                        </a:ext>
                      </a:extLst>
                    </p:cNvPr>
                    <p:cNvSpPr txBox="1">
                      <a:spLocks noChangeArrowheads="1"/>
                    </p:cNvSpPr>
                    <p:nvPr/>
                  </p:nvSpPr>
                  <p:spPr bwMode="auto">
                    <a:xfrm>
                      <a:off x="734" y="2208"/>
                      <a:ext cx="144"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dirty="0">
                          <a:ea typeface="宋体" panose="02010600030101010101" pitchFamily="2" charset="-122"/>
                        </a:rPr>
                        <a:t>A</a:t>
                      </a:r>
                    </a:p>
                  </p:txBody>
                </p:sp>
              </p:grpSp>
              <p:grpSp>
                <p:nvGrpSpPr>
                  <p:cNvPr id="16" name="Group 18">
                    <a:extLst>
                      <a:ext uri="{FF2B5EF4-FFF2-40B4-BE49-F238E27FC236}">
                        <a16:creationId xmlns:a16="http://schemas.microsoft.com/office/drawing/2014/main" xmlns="" id="{EB217EBA-E64D-46B4-9490-CBCCD81A0EDA}"/>
                      </a:ext>
                    </a:extLst>
                  </p:cNvPr>
                  <p:cNvGrpSpPr>
                    <a:grpSpLocks/>
                  </p:cNvGrpSpPr>
                  <p:nvPr/>
                </p:nvGrpSpPr>
                <p:grpSpPr bwMode="auto">
                  <a:xfrm>
                    <a:off x="2286000" y="2514600"/>
                    <a:ext cx="381000" cy="381000"/>
                    <a:chOff x="720" y="2208"/>
                    <a:chExt cx="240" cy="240"/>
                  </a:xfrm>
                </p:grpSpPr>
                <p:sp>
                  <p:nvSpPr>
                    <p:cNvPr id="35" name="Oval 19">
                      <a:extLst>
                        <a:ext uri="{FF2B5EF4-FFF2-40B4-BE49-F238E27FC236}">
                          <a16:creationId xmlns:a16="http://schemas.microsoft.com/office/drawing/2014/main" xmlns="" id="{AD8A66C4-58DB-4F0F-9B3E-FF0E46F55811}"/>
                        </a:ext>
                      </a:extLst>
                    </p:cNvPr>
                    <p:cNvSpPr>
                      <a:spLocks noChangeArrowheads="1"/>
                    </p:cNvSpPr>
                    <p:nvPr/>
                  </p:nvSpPr>
                  <p:spPr bwMode="auto">
                    <a:xfrm>
                      <a:off x="720" y="2208"/>
                      <a:ext cx="240" cy="240"/>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36" name="Text Box 20">
                      <a:extLst>
                        <a:ext uri="{FF2B5EF4-FFF2-40B4-BE49-F238E27FC236}">
                          <a16:creationId xmlns:a16="http://schemas.microsoft.com/office/drawing/2014/main" xmlns="" id="{A4681CE4-1F16-4437-9D25-ACA6E4E317D1}"/>
                        </a:ext>
                      </a:extLst>
                    </p:cNvPr>
                    <p:cNvSpPr txBox="1">
                      <a:spLocks noChangeArrowheads="1"/>
                    </p:cNvSpPr>
                    <p:nvPr/>
                  </p:nvSpPr>
                  <p:spPr bwMode="auto">
                    <a:xfrm>
                      <a:off x="734" y="2208"/>
                      <a:ext cx="144"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dirty="0">
                          <a:ea typeface="宋体" panose="02010600030101010101" pitchFamily="2" charset="-122"/>
                        </a:rPr>
                        <a:t>B</a:t>
                      </a:r>
                    </a:p>
                  </p:txBody>
                </p:sp>
              </p:grpSp>
              <p:grpSp>
                <p:nvGrpSpPr>
                  <p:cNvPr id="17" name="Group 21">
                    <a:extLst>
                      <a:ext uri="{FF2B5EF4-FFF2-40B4-BE49-F238E27FC236}">
                        <a16:creationId xmlns:a16="http://schemas.microsoft.com/office/drawing/2014/main" xmlns="" id="{64C74723-1EE2-4FF4-BA45-64F793163936}"/>
                      </a:ext>
                    </a:extLst>
                  </p:cNvPr>
                  <p:cNvGrpSpPr>
                    <a:grpSpLocks/>
                  </p:cNvGrpSpPr>
                  <p:nvPr/>
                </p:nvGrpSpPr>
                <p:grpSpPr bwMode="auto">
                  <a:xfrm>
                    <a:off x="2286000" y="4038600"/>
                    <a:ext cx="381000" cy="381000"/>
                    <a:chOff x="720" y="2208"/>
                    <a:chExt cx="240" cy="240"/>
                  </a:xfrm>
                </p:grpSpPr>
                <p:sp>
                  <p:nvSpPr>
                    <p:cNvPr id="33" name="Oval 22">
                      <a:extLst>
                        <a:ext uri="{FF2B5EF4-FFF2-40B4-BE49-F238E27FC236}">
                          <a16:creationId xmlns:a16="http://schemas.microsoft.com/office/drawing/2014/main" xmlns="" id="{593C4B45-A5B1-4C63-9E95-805F61E644F1}"/>
                        </a:ext>
                      </a:extLst>
                    </p:cNvPr>
                    <p:cNvSpPr>
                      <a:spLocks noChangeArrowheads="1"/>
                    </p:cNvSpPr>
                    <p:nvPr/>
                  </p:nvSpPr>
                  <p:spPr bwMode="auto">
                    <a:xfrm>
                      <a:off x="720" y="2208"/>
                      <a:ext cx="240" cy="240"/>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34" name="Text Box 23">
                      <a:extLst>
                        <a:ext uri="{FF2B5EF4-FFF2-40B4-BE49-F238E27FC236}">
                          <a16:creationId xmlns:a16="http://schemas.microsoft.com/office/drawing/2014/main" xmlns="" id="{2A74E42C-5213-47CF-A052-7987B83A25F1}"/>
                        </a:ext>
                      </a:extLst>
                    </p:cNvPr>
                    <p:cNvSpPr txBox="1">
                      <a:spLocks noChangeArrowheads="1"/>
                    </p:cNvSpPr>
                    <p:nvPr/>
                  </p:nvSpPr>
                  <p:spPr bwMode="auto">
                    <a:xfrm>
                      <a:off x="734" y="2208"/>
                      <a:ext cx="144"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dirty="0">
                          <a:ea typeface="宋体" panose="02010600030101010101" pitchFamily="2" charset="-122"/>
                        </a:rPr>
                        <a:t>D</a:t>
                      </a:r>
                    </a:p>
                  </p:txBody>
                </p:sp>
              </p:grpSp>
              <p:grpSp>
                <p:nvGrpSpPr>
                  <p:cNvPr id="18" name="Group 24">
                    <a:extLst>
                      <a:ext uri="{FF2B5EF4-FFF2-40B4-BE49-F238E27FC236}">
                        <a16:creationId xmlns:a16="http://schemas.microsoft.com/office/drawing/2014/main" xmlns="" id="{A78DD708-B111-4274-B794-988846355109}"/>
                      </a:ext>
                    </a:extLst>
                  </p:cNvPr>
                  <p:cNvGrpSpPr>
                    <a:grpSpLocks/>
                  </p:cNvGrpSpPr>
                  <p:nvPr/>
                </p:nvGrpSpPr>
                <p:grpSpPr bwMode="auto">
                  <a:xfrm>
                    <a:off x="2286000" y="3276600"/>
                    <a:ext cx="381000" cy="381000"/>
                    <a:chOff x="720" y="2208"/>
                    <a:chExt cx="240" cy="240"/>
                  </a:xfrm>
                </p:grpSpPr>
                <p:sp>
                  <p:nvSpPr>
                    <p:cNvPr id="31" name="Oval 25">
                      <a:extLst>
                        <a:ext uri="{FF2B5EF4-FFF2-40B4-BE49-F238E27FC236}">
                          <a16:creationId xmlns:a16="http://schemas.microsoft.com/office/drawing/2014/main" xmlns="" id="{18A1ACD4-CB79-4A60-9978-5BFEE926A3AA}"/>
                        </a:ext>
                      </a:extLst>
                    </p:cNvPr>
                    <p:cNvSpPr>
                      <a:spLocks noChangeArrowheads="1"/>
                    </p:cNvSpPr>
                    <p:nvPr/>
                  </p:nvSpPr>
                  <p:spPr bwMode="auto">
                    <a:xfrm>
                      <a:off x="720" y="2208"/>
                      <a:ext cx="240" cy="240"/>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32" name="Text Box 26">
                      <a:extLst>
                        <a:ext uri="{FF2B5EF4-FFF2-40B4-BE49-F238E27FC236}">
                          <a16:creationId xmlns:a16="http://schemas.microsoft.com/office/drawing/2014/main" xmlns="" id="{EACA974F-6061-4166-96FF-9941F0AA52CB}"/>
                        </a:ext>
                      </a:extLst>
                    </p:cNvPr>
                    <p:cNvSpPr txBox="1">
                      <a:spLocks noChangeArrowheads="1"/>
                    </p:cNvSpPr>
                    <p:nvPr/>
                  </p:nvSpPr>
                  <p:spPr bwMode="auto">
                    <a:xfrm>
                      <a:off x="734" y="2208"/>
                      <a:ext cx="144"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dirty="0">
                          <a:ea typeface="宋体" panose="02010600030101010101" pitchFamily="2" charset="-122"/>
                        </a:rPr>
                        <a:t>C</a:t>
                      </a:r>
                    </a:p>
                  </p:txBody>
                </p:sp>
              </p:grpSp>
              <p:grpSp>
                <p:nvGrpSpPr>
                  <p:cNvPr id="19" name="Group 27">
                    <a:extLst>
                      <a:ext uri="{FF2B5EF4-FFF2-40B4-BE49-F238E27FC236}">
                        <a16:creationId xmlns:a16="http://schemas.microsoft.com/office/drawing/2014/main" xmlns="" id="{EF2DD568-A3C5-4ECC-9C1D-50C991511BA7}"/>
                      </a:ext>
                    </a:extLst>
                  </p:cNvPr>
                  <p:cNvGrpSpPr>
                    <a:grpSpLocks/>
                  </p:cNvGrpSpPr>
                  <p:nvPr/>
                </p:nvGrpSpPr>
                <p:grpSpPr bwMode="auto">
                  <a:xfrm>
                    <a:off x="3429000" y="3276600"/>
                    <a:ext cx="381000" cy="381000"/>
                    <a:chOff x="720" y="2208"/>
                    <a:chExt cx="240" cy="240"/>
                  </a:xfrm>
                </p:grpSpPr>
                <p:sp>
                  <p:nvSpPr>
                    <p:cNvPr id="29" name="Oval 28">
                      <a:extLst>
                        <a:ext uri="{FF2B5EF4-FFF2-40B4-BE49-F238E27FC236}">
                          <a16:creationId xmlns:a16="http://schemas.microsoft.com/office/drawing/2014/main" xmlns="" id="{6AAA6D81-C70C-4482-966F-D63367618123}"/>
                        </a:ext>
                      </a:extLst>
                    </p:cNvPr>
                    <p:cNvSpPr>
                      <a:spLocks noChangeArrowheads="1"/>
                    </p:cNvSpPr>
                    <p:nvPr/>
                  </p:nvSpPr>
                  <p:spPr bwMode="auto">
                    <a:xfrm>
                      <a:off x="720" y="2208"/>
                      <a:ext cx="240" cy="240"/>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30" name="Text Box 29">
                      <a:extLst>
                        <a:ext uri="{FF2B5EF4-FFF2-40B4-BE49-F238E27FC236}">
                          <a16:creationId xmlns:a16="http://schemas.microsoft.com/office/drawing/2014/main" xmlns="" id="{64936D3E-D90C-4891-9C72-71834BEE7EE0}"/>
                        </a:ext>
                      </a:extLst>
                    </p:cNvPr>
                    <p:cNvSpPr txBox="1">
                      <a:spLocks noChangeArrowheads="1"/>
                    </p:cNvSpPr>
                    <p:nvPr/>
                  </p:nvSpPr>
                  <p:spPr bwMode="auto">
                    <a:xfrm>
                      <a:off x="734" y="2208"/>
                      <a:ext cx="144"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dirty="0">
                          <a:ea typeface="宋体" panose="02010600030101010101" pitchFamily="2" charset="-122"/>
                        </a:rPr>
                        <a:t>E</a:t>
                      </a:r>
                    </a:p>
                  </p:txBody>
                </p:sp>
              </p:grpSp>
              <p:sp>
                <p:nvSpPr>
                  <p:cNvPr id="20" name="Line 32">
                    <a:extLst>
                      <a:ext uri="{FF2B5EF4-FFF2-40B4-BE49-F238E27FC236}">
                        <a16:creationId xmlns:a16="http://schemas.microsoft.com/office/drawing/2014/main" xmlns="" id="{08980AC1-2976-40E3-808A-9F26E4FAD906}"/>
                      </a:ext>
                    </a:extLst>
                  </p:cNvPr>
                  <p:cNvSpPr>
                    <a:spLocks noChangeShapeType="1"/>
                  </p:cNvSpPr>
                  <p:nvPr/>
                </p:nvSpPr>
                <p:spPr bwMode="auto">
                  <a:xfrm>
                    <a:off x="1371600" y="3657600"/>
                    <a:ext cx="914400" cy="533400"/>
                  </a:xfrm>
                  <a:prstGeom prst="line">
                    <a:avLst/>
                  </a:prstGeom>
                  <a:noFill/>
                  <a:ln w="12700">
                    <a:solidFill>
                      <a:srgbClr val="009900"/>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21" name="Line 33">
                    <a:extLst>
                      <a:ext uri="{FF2B5EF4-FFF2-40B4-BE49-F238E27FC236}">
                        <a16:creationId xmlns:a16="http://schemas.microsoft.com/office/drawing/2014/main" xmlns="" id="{494DC30C-A018-4958-A85A-F67945D35634}"/>
                      </a:ext>
                    </a:extLst>
                  </p:cNvPr>
                  <p:cNvSpPr>
                    <a:spLocks noChangeShapeType="1"/>
                  </p:cNvSpPr>
                  <p:nvPr/>
                </p:nvSpPr>
                <p:spPr bwMode="auto">
                  <a:xfrm>
                    <a:off x="2667000" y="2743200"/>
                    <a:ext cx="914400" cy="533400"/>
                  </a:xfrm>
                  <a:prstGeom prst="line">
                    <a:avLst/>
                  </a:prstGeom>
                  <a:noFill/>
                  <a:ln w="12700">
                    <a:solidFill>
                      <a:srgbClr val="009900"/>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22" name="Line 34">
                    <a:extLst>
                      <a:ext uri="{FF2B5EF4-FFF2-40B4-BE49-F238E27FC236}">
                        <a16:creationId xmlns:a16="http://schemas.microsoft.com/office/drawing/2014/main" xmlns="" id="{9A3FAE5D-EC71-41BE-A8A3-91D29BD3B627}"/>
                      </a:ext>
                    </a:extLst>
                  </p:cNvPr>
                  <p:cNvSpPr>
                    <a:spLocks noChangeShapeType="1"/>
                  </p:cNvSpPr>
                  <p:nvPr/>
                </p:nvSpPr>
                <p:spPr bwMode="auto">
                  <a:xfrm flipV="1">
                    <a:off x="1371600" y="2743200"/>
                    <a:ext cx="914400" cy="533400"/>
                  </a:xfrm>
                  <a:prstGeom prst="line">
                    <a:avLst/>
                  </a:prstGeom>
                  <a:noFill/>
                  <a:ln w="12700">
                    <a:solidFill>
                      <a:srgbClr val="009900"/>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23" name="Text Box 37">
                    <a:extLst>
                      <a:ext uri="{FF2B5EF4-FFF2-40B4-BE49-F238E27FC236}">
                        <a16:creationId xmlns:a16="http://schemas.microsoft.com/office/drawing/2014/main" xmlns="" id="{6F422908-D2A0-4A88-9498-C26D88E35A30}"/>
                      </a:ext>
                    </a:extLst>
                  </p:cNvPr>
                  <p:cNvSpPr txBox="1">
                    <a:spLocks noChangeArrowheads="1"/>
                  </p:cNvSpPr>
                  <p:nvPr/>
                </p:nvSpPr>
                <p:spPr bwMode="auto">
                  <a:xfrm>
                    <a:off x="1447800" y="2757488"/>
                    <a:ext cx="53340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sz="1600" dirty="0">
                        <a:solidFill>
                          <a:schemeClr val="bg1">
                            <a:lumMod val="95000"/>
                            <a:lumOff val="5000"/>
                          </a:schemeClr>
                        </a:solidFill>
                        <a:ea typeface="宋体" panose="02010600030101010101" pitchFamily="2" charset="-122"/>
                      </a:rPr>
                      <a:t>20</a:t>
                    </a:r>
                  </a:p>
                </p:txBody>
              </p:sp>
              <p:sp>
                <p:nvSpPr>
                  <p:cNvPr id="24" name="Text Box 39">
                    <a:extLst>
                      <a:ext uri="{FF2B5EF4-FFF2-40B4-BE49-F238E27FC236}">
                        <a16:creationId xmlns:a16="http://schemas.microsoft.com/office/drawing/2014/main" xmlns="" id="{44610571-029D-4788-B5A4-1CD243F740B5}"/>
                      </a:ext>
                    </a:extLst>
                  </p:cNvPr>
                  <p:cNvSpPr txBox="1">
                    <a:spLocks noChangeArrowheads="1"/>
                  </p:cNvSpPr>
                  <p:nvPr/>
                </p:nvSpPr>
                <p:spPr bwMode="auto">
                  <a:xfrm>
                    <a:off x="3048000" y="2757488"/>
                    <a:ext cx="53340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sz="1600" dirty="0">
                        <a:solidFill>
                          <a:schemeClr val="bg1">
                            <a:lumMod val="95000"/>
                            <a:lumOff val="5000"/>
                          </a:schemeClr>
                        </a:solidFill>
                        <a:ea typeface="宋体" panose="02010600030101010101" pitchFamily="2" charset="-122"/>
                      </a:rPr>
                      <a:t>30</a:t>
                    </a:r>
                  </a:p>
                </p:txBody>
              </p:sp>
              <p:sp>
                <p:nvSpPr>
                  <p:cNvPr id="25" name="Text Box 40">
                    <a:extLst>
                      <a:ext uri="{FF2B5EF4-FFF2-40B4-BE49-F238E27FC236}">
                        <a16:creationId xmlns:a16="http://schemas.microsoft.com/office/drawing/2014/main" xmlns="" id="{58E89156-0E47-4701-85AA-945F7AA37F02}"/>
                      </a:ext>
                    </a:extLst>
                  </p:cNvPr>
                  <p:cNvSpPr txBox="1">
                    <a:spLocks noChangeArrowheads="1"/>
                  </p:cNvSpPr>
                  <p:nvPr/>
                </p:nvSpPr>
                <p:spPr bwMode="auto">
                  <a:xfrm>
                    <a:off x="1600200" y="3900488"/>
                    <a:ext cx="53340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sz="1600" dirty="0">
                        <a:solidFill>
                          <a:schemeClr val="bg1">
                            <a:lumMod val="95000"/>
                            <a:lumOff val="5000"/>
                          </a:schemeClr>
                        </a:solidFill>
                        <a:ea typeface="宋体" panose="02010600030101010101" pitchFamily="2" charset="-122"/>
                      </a:rPr>
                      <a:t>15</a:t>
                    </a:r>
                  </a:p>
                </p:txBody>
              </p:sp>
              <p:sp>
                <p:nvSpPr>
                  <p:cNvPr id="26" name="Text Box 41">
                    <a:extLst>
                      <a:ext uri="{FF2B5EF4-FFF2-40B4-BE49-F238E27FC236}">
                        <a16:creationId xmlns:a16="http://schemas.microsoft.com/office/drawing/2014/main" xmlns="" id="{C341E9EF-9CC9-4823-85BC-ADB7C462890B}"/>
                      </a:ext>
                    </a:extLst>
                  </p:cNvPr>
                  <p:cNvSpPr txBox="1">
                    <a:spLocks noChangeArrowheads="1"/>
                  </p:cNvSpPr>
                  <p:nvPr/>
                </p:nvSpPr>
                <p:spPr bwMode="auto">
                  <a:xfrm>
                    <a:off x="2819400" y="3900488"/>
                    <a:ext cx="53340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sz="1600" dirty="0">
                        <a:solidFill>
                          <a:schemeClr val="bg1">
                            <a:lumMod val="95000"/>
                            <a:lumOff val="5000"/>
                          </a:schemeClr>
                        </a:solidFill>
                        <a:ea typeface="宋体" panose="02010600030101010101" pitchFamily="2" charset="-122"/>
                      </a:rPr>
                      <a:t>40</a:t>
                    </a:r>
                  </a:p>
                </p:txBody>
              </p:sp>
              <p:sp>
                <p:nvSpPr>
                  <p:cNvPr id="27" name="Text Box 42">
                    <a:extLst>
                      <a:ext uri="{FF2B5EF4-FFF2-40B4-BE49-F238E27FC236}">
                        <a16:creationId xmlns:a16="http://schemas.microsoft.com/office/drawing/2014/main" xmlns="" id="{F3A077BC-3EF8-4054-BA58-D4E8712D6DB1}"/>
                      </a:ext>
                    </a:extLst>
                  </p:cNvPr>
                  <p:cNvSpPr txBox="1">
                    <a:spLocks noChangeArrowheads="1"/>
                  </p:cNvSpPr>
                  <p:nvPr/>
                </p:nvSpPr>
                <p:spPr bwMode="auto">
                  <a:xfrm>
                    <a:off x="1752600" y="3200400"/>
                    <a:ext cx="53340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sz="1600" dirty="0">
                        <a:solidFill>
                          <a:schemeClr val="bg1">
                            <a:lumMod val="95000"/>
                            <a:lumOff val="5000"/>
                          </a:schemeClr>
                        </a:solidFill>
                        <a:ea typeface="宋体" panose="02010600030101010101" pitchFamily="2" charset="-122"/>
                      </a:rPr>
                      <a:t>10</a:t>
                    </a:r>
                  </a:p>
                </p:txBody>
              </p:sp>
              <p:sp>
                <p:nvSpPr>
                  <p:cNvPr id="28" name="Text Box 43">
                    <a:extLst>
                      <a:ext uri="{FF2B5EF4-FFF2-40B4-BE49-F238E27FC236}">
                        <a16:creationId xmlns:a16="http://schemas.microsoft.com/office/drawing/2014/main" xmlns="" id="{9EA37A76-F67B-4110-9BD5-E3A23EB5BE48}"/>
                      </a:ext>
                    </a:extLst>
                  </p:cNvPr>
                  <p:cNvSpPr txBox="1">
                    <a:spLocks noChangeArrowheads="1"/>
                  </p:cNvSpPr>
                  <p:nvPr/>
                </p:nvSpPr>
                <p:spPr bwMode="auto">
                  <a:xfrm>
                    <a:off x="2743200" y="3214688"/>
                    <a:ext cx="53340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sz="1600" dirty="0">
                        <a:solidFill>
                          <a:schemeClr val="bg1">
                            <a:lumMod val="95000"/>
                            <a:lumOff val="5000"/>
                          </a:schemeClr>
                        </a:solidFill>
                        <a:ea typeface="宋体" panose="02010600030101010101" pitchFamily="2" charset="-122"/>
                      </a:rPr>
                      <a:t>5</a:t>
                    </a:r>
                  </a:p>
                </p:txBody>
              </p:sp>
            </p:grpSp>
            <p:sp>
              <p:nvSpPr>
                <p:cNvPr id="14" name="Text Box 44">
                  <a:extLst>
                    <a:ext uri="{FF2B5EF4-FFF2-40B4-BE49-F238E27FC236}">
                      <a16:creationId xmlns:a16="http://schemas.microsoft.com/office/drawing/2014/main" xmlns="" id="{9E683C20-8229-4792-B6A4-A84EC0C78C17}"/>
                    </a:ext>
                  </a:extLst>
                </p:cNvPr>
                <p:cNvSpPr txBox="1">
                  <a:spLocks noChangeArrowheads="1"/>
                </p:cNvSpPr>
                <p:nvPr/>
              </p:nvSpPr>
              <p:spPr bwMode="auto">
                <a:xfrm>
                  <a:off x="2057400" y="3662363"/>
                  <a:ext cx="53340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sz="1600" dirty="0">
                      <a:solidFill>
                        <a:schemeClr val="bg1">
                          <a:lumMod val="95000"/>
                          <a:lumOff val="5000"/>
                        </a:schemeClr>
                      </a:solidFill>
                      <a:ea typeface="宋体" panose="02010600030101010101" pitchFamily="2" charset="-122"/>
                    </a:rPr>
                    <a:t>25</a:t>
                  </a:r>
                </a:p>
              </p:txBody>
            </p:sp>
          </p:grpSp>
        </p:grpSp>
      </p:grpSp>
      <p:grpSp>
        <p:nvGrpSpPr>
          <p:cNvPr id="39" name="Grupo 39">
            <a:extLst>
              <a:ext uri="{FF2B5EF4-FFF2-40B4-BE49-F238E27FC236}">
                <a16:creationId xmlns:a16="http://schemas.microsoft.com/office/drawing/2014/main" xmlns="" id="{CB525477-67E2-44CA-B3FC-1C2EFC0F4EAC}"/>
              </a:ext>
            </a:extLst>
          </p:cNvPr>
          <p:cNvGrpSpPr/>
          <p:nvPr/>
        </p:nvGrpSpPr>
        <p:grpSpPr>
          <a:xfrm>
            <a:off x="5220072" y="2711179"/>
            <a:ext cx="2755957" cy="1991238"/>
            <a:chOff x="4876800" y="2514600"/>
            <a:chExt cx="2667000" cy="1905000"/>
          </a:xfrm>
        </p:grpSpPr>
        <p:grpSp>
          <p:nvGrpSpPr>
            <p:cNvPr id="40" name="Grupo 40">
              <a:extLst>
                <a:ext uri="{FF2B5EF4-FFF2-40B4-BE49-F238E27FC236}">
                  <a16:creationId xmlns:a16="http://schemas.microsoft.com/office/drawing/2014/main" xmlns="" id="{86D4CB4F-E590-4317-8C3D-FADA6C138268}"/>
                </a:ext>
              </a:extLst>
            </p:cNvPr>
            <p:cNvGrpSpPr/>
            <p:nvPr/>
          </p:nvGrpSpPr>
          <p:grpSpPr>
            <a:xfrm>
              <a:off x="6019800" y="3276600"/>
              <a:ext cx="1143000" cy="381000"/>
              <a:chOff x="6019800" y="3276600"/>
              <a:chExt cx="1143000" cy="381000"/>
            </a:xfrm>
          </p:grpSpPr>
          <p:sp>
            <p:nvSpPr>
              <p:cNvPr id="68" name="Line 49">
                <a:extLst>
                  <a:ext uri="{FF2B5EF4-FFF2-40B4-BE49-F238E27FC236}">
                    <a16:creationId xmlns:a16="http://schemas.microsoft.com/office/drawing/2014/main" xmlns="" id="{0CEBD6B2-71FD-4700-AAC5-61852344E877}"/>
                  </a:ext>
                </a:extLst>
              </p:cNvPr>
              <p:cNvSpPr>
                <a:spLocks noChangeShapeType="1"/>
              </p:cNvSpPr>
              <p:nvPr/>
            </p:nvSpPr>
            <p:spPr bwMode="auto">
              <a:xfrm>
                <a:off x="6400800" y="3505200"/>
                <a:ext cx="762000" cy="0"/>
              </a:xfrm>
              <a:prstGeom prst="line">
                <a:avLst/>
              </a:prstGeom>
              <a:noFill/>
              <a:ln w="12700">
                <a:solidFill>
                  <a:srgbClr val="FF0066"/>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grpSp>
            <p:nvGrpSpPr>
              <p:cNvPr id="69" name="Group 56">
                <a:extLst>
                  <a:ext uri="{FF2B5EF4-FFF2-40B4-BE49-F238E27FC236}">
                    <a16:creationId xmlns:a16="http://schemas.microsoft.com/office/drawing/2014/main" xmlns="" id="{48B19C99-5D3B-4695-AFB6-A0E7DE623015}"/>
                  </a:ext>
                </a:extLst>
              </p:cNvPr>
              <p:cNvGrpSpPr>
                <a:grpSpLocks/>
              </p:cNvGrpSpPr>
              <p:nvPr/>
            </p:nvGrpSpPr>
            <p:grpSpPr bwMode="auto">
              <a:xfrm>
                <a:off x="6019800" y="3276600"/>
                <a:ext cx="381000" cy="381000"/>
                <a:chOff x="720" y="2208"/>
                <a:chExt cx="240" cy="240"/>
              </a:xfrm>
            </p:grpSpPr>
            <p:sp>
              <p:nvSpPr>
                <p:cNvPr id="70" name="Oval 57">
                  <a:extLst>
                    <a:ext uri="{FF2B5EF4-FFF2-40B4-BE49-F238E27FC236}">
                      <a16:creationId xmlns:a16="http://schemas.microsoft.com/office/drawing/2014/main" xmlns="" id="{03E48255-E971-455D-899C-9CB63DD279B9}"/>
                    </a:ext>
                  </a:extLst>
                </p:cNvPr>
                <p:cNvSpPr>
                  <a:spLocks noChangeArrowheads="1"/>
                </p:cNvSpPr>
                <p:nvPr/>
              </p:nvSpPr>
              <p:spPr bwMode="auto">
                <a:xfrm>
                  <a:off x="720" y="2208"/>
                  <a:ext cx="240" cy="240"/>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71" name="Text Box 58">
                  <a:extLst>
                    <a:ext uri="{FF2B5EF4-FFF2-40B4-BE49-F238E27FC236}">
                      <a16:creationId xmlns:a16="http://schemas.microsoft.com/office/drawing/2014/main" xmlns="" id="{C8A3A0E2-9350-4E9A-AA5D-2D8C130A77BA}"/>
                    </a:ext>
                  </a:extLst>
                </p:cNvPr>
                <p:cNvSpPr txBox="1">
                  <a:spLocks noChangeArrowheads="1"/>
                </p:cNvSpPr>
                <p:nvPr/>
              </p:nvSpPr>
              <p:spPr bwMode="auto">
                <a:xfrm>
                  <a:off x="734" y="2208"/>
                  <a:ext cx="144"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dirty="0">
                      <a:ea typeface="宋体" panose="02010600030101010101" pitchFamily="2" charset="-122"/>
                    </a:rPr>
                    <a:t>C</a:t>
                  </a:r>
                </a:p>
              </p:txBody>
            </p:sp>
          </p:grpSp>
        </p:grpSp>
        <p:grpSp>
          <p:nvGrpSpPr>
            <p:cNvPr id="41" name="Grupo 41">
              <a:extLst>
                <a:ext uri="{FF2B5EF4-FFF2-40B4-BE49-F238E27FC236}">
                  <a16:creationId xmlns:a16="http://schemas.microsoft.com/office/drawing/2014/main" xmlns="" id="{8E81A171-D1E6-4399-8799-C40376D866A4}"/>
                </a:ext>
              </a:extLst>
            </p:cNvPr>
            <p:cNvGrpSpPr/>
            <p:nvPr/>
          </p:nvGrpSpPr>
          <p:grpSpPr>
            <a:xfrm>
              <a:off x="4876800" y="2514600"/>
              <a:ext cx="2667000" cy="1905000"/>
              <a:chOff x="4876800" y="2514600"/>
              <a:chExt cx="2667000" cy="1905000"/>
            </a:xfrm>
          </p:grpSpPr>
          <p:sp>
            <p:nvSpPr>
              <p:cNvPr id="42" name="Line 66">
                <a:extLst>
                  <a:ext uri="{FF2B5EF4-FFF2-40B4-BE49-F238E27FC236}">
                    <a16:creationId xmlns:a16="http://schemas.microsoft.com/office/drawing/2014/main" xmlns="" id="{D639B6F4-FE1A-4EE6-A46E-D0D710D4C2FF}"/>
                  </a:ext>
                </a:extLst>
              </p:cNvPr>
              <p:cNvSpPr>
                <a:spLocks noChangeShapeType="1"/>
              </p:cNvSpPr>
              <p:nvPr/>
            </p:nvSpPr>
            <p:spPr bwMode="auto">
              <a:xfrm>
                <a:off x="6172200" y="3657600"/>
                <a:ext cx="0" cy="381000"/>
              </a:xfrm>
              <a:prstGeom prst="line">
                <a:avLst/>
              </a:prstGeom>
              <a:noFill/>
              <a:ln w="12700">
                <a:solidFill>
                  <a:srgbClr val="009900"/>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grpSp>
            <p:nvGrpSpPr>
              <p:cNvPr id="43" name="Grupo 43">
                <a:extLst>
                  <a:ext uri="{FF2B5EF4-FFF2-40B4-BE49-F238E27FC236}">
                    <a16:creationId xmlns:a16="http://schemas.microsoft.com/office/drawing/2014/main" xmlns="" id="{50F9A006-8060-42E6-BA59-2C2E78B33B53}"/>
                  </a:ext>
                </a:extLst>
              </p:cNvPr>
              <p:cNvGrpSpPr/>
              <p:nvPr/>
            </p:nvGrpSpPr>
            <p:grpSpPr>
              <a:xfrm>
                <a:off x="4876800" y="2514600"/>
                <a:ext cx="2667000" cy="1905000"/>
                <a:chOff x="4876800" y="2514600"/>
                <a:chExt cx="2667000" cy="1905000"/>
              </a:xfrm>
            </p:grpSpPr>
            <p:grpSp>
              <p:nvGrpSpPr>
                <p:cNvPr id="44" name="Group 45">
                  <a:extLst>
                    <a:ext uri="{FF2B5EF4-FFF2-40B4-BE49-F238E27FC236}">
                      <a16:creationId xmlns:a16="http://schemas.microsoft.com/office/drawing/2014/main" xmlns="" id="{FDA6854D-50AA-4F93-9DDF-3B1B438FC63C}"/>
                    </a:ext>
                  </a:extLst>
                </p:cNvPr>
                <p:cNvGrpSpPr>
                  <a:grpSpLocks/>
                </p:cNvGrpSpPr>
                <p:nvPr/>
              </p:nvGrpSpPr>
              <p:grpSpPr bwMode="auto">
                <a:xfrm>
                  <a:off x="4876800" y="3276600"/>
                  <a:ext cx="381000" cy="381000"/>
                  <a:chOff x="720" y="2208"/>
                  <a:chExt cx="240" cy="240"/>
                </a:xfrm>
              </p:grpSpPr>
              <p:sp>
                <p:nvSpPr>
                  <p:cNvPr id="66" name="Oval 46">
                    <a:extLst>
                      <a:ext uri="{FF2B5EF4-FFF2-40B4-BE49-F238E27FC236}">
                        <a16:creationId xmlns:a16="http://schemas.microsoft.com/office/drawing/2014/main" xmlns="" id="{A5C6F1DA-7D84-495D-AC9A-B7B306F83899}"/>
                      </a:ext>
                    </a:extLst>
                  </p:cNvPr>
                  <p:cNvSpPr>
                    <a:spLocks noChangeArrowheads="1"/>
                  </p:cNvSpPr>
                  <p:nvPr/>
                </p:nvSpPr>
                <p:spPr bwMode="auto">
                  <a:xfrm>
                    <a:off x="720" y="2208"/>
                    <a:ext cx="240" cy="240"/>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67" name="Text Box 47">
                    <a:extLst>
                      <a:ext uri="{FF2B5EF4-FFF2-40B4-BE49-F238E27FC236}">
                        <a16:creationId xmlns:a16="http://schemas.microsoft.com/office/drawing/2014/main" xmlns="" id="{BF6CEF60-0E67-42CA-AD1B-6D19E344D366}"/>
                      </a:ext>
                    </a:extLst>
                  </p:cNvPr>
                  <p:cNvSpPr txBox="1">
                    <a:spLocks noChangeArrowheads="1"/>
                  </p:cNvSpPr>
                  <p:nvPr/>
                </p:nvSpPr>
                <p:spPr bwMode="auto">
                  <a:xfrm>
                    <a:off x="734" y="2208"/>
                    <a:ext cx="144"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dirty="0">
                        <a:ea typeface="宋体" panose="02010600030101010101" pitchFamily="2" charset="-122"/>
                      </a:rPr>
                      <a:t>A</a:t>
                    </a:r>
                  </a:p>
                </p:txBody>
              </p:sp>
            </p:grpSp>
            <p:sp>
              <p:nvSpPr>
                <p:cNvPr id="45" name="Line 48">
                  <a:extLst>
                    <a:ext uri="{FF2B5EF4-FFF2-40B4-BE49-F238E27FC236}">
                      <a16:creationId xmlns:a16="http://schemas.microsoft.com/office/drawing/2014/main" xmlns="" id="{24D68941-C43A-4D3D-8859-A6A14D47F59D}"/>
                    </a:ext>
                  </a:extLst>
                </p:cNvPr>
                <p:cNvSpPr>
                  <a:spLocks noChangeShapeType="1"/>
                </p:cNvSpPr>
                <p:nvPr/>
              </p:nvSpPr>
              <p:spPr bwMode="auto">
                <a:xfrm>
                  <a:off x="5257800" y="3505200"/>
                  <a:ext cx="762000" cy="0"/>
                </a:xfrm>
                <a:prstGeom prst="line">
                  <a:avLst/>
                </a:prstGeom>
                <a:noFill/>
                <a:ln w="12700">
                  <a:solidFill>
                    <a:srgbClr val="FF0066"/>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grpSp>
              <p:nvGrpSpPr>
                <p:cNvPr id="46" name="Group 50">
                  <a:extLst>
                    <a:ext uri="{FF2B5EF4-FFF2-40B4-BE49-F238E27FC236}">
                      <a16:creationId xmlns:a16="http://schemas.microsoft.com/office/drawing/2014/main" xmlns="" id="{79AEB032-9E8B-470F-A30E-31B051F48E42}"/>
                    </a:ext>
                  </a:extLst>
                </p:cNvPr>
                <p:cNvGrpSpPr>
                  <a:grpSpLocks/>
                </p:cNvGrpSpPr>
                <p:nvPr/>
              </p:nvGrpSpPr>
              <p:grpSpPr bwMode="auto">
                <a:xfrm>
                  <a:off x="6019800" y="2514600"/>
                  <a:ext cx="381000" cy="381000"/>
                  <a:chOff x="720" y="2208"/>
                  <a:chExt cx="240" cy="240"/>
                </a:xfrm>
              </p:grpSpPr>
              <p:sp>
                <p:nvSpPr>
                  <p:cNvPr id="64" name="Oval 51">
                    <a:extLst>
                      <a:ext uri="{FF2B5EF4-FFF2-40B4-BE49-F238E27FC236}">
                        <a16:creationId xmlns:a16="http://schemas.microsoft.com/office/drawing/2014/main" xmlns="" id="{AB6CE53A-F1DA-445A-9786-5A535E2AFD93}"/>
                      </a:ext>
                    </a:extLst>
                  </p:cNvPr>
                  <p:cNvSpPr>
                    <a:spLocks noChangeArrowheads="1"/>
                  </p:cNvSpPr>
                  <p:nvPr/>
                </p:nvSpPr>
                <p:spPr bwMode="auto">
                  <a:xfrm>
                    <a:off x="720" y="2208"/>
                    <a:ext cx="240" cy="240"/>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65" name="Text Box 52">
                    <a:extLst>
                      <a:ext uri="{FF2B5EF4-FFF2-40B4-BE49-F238E27FC236}">
                        <a16:creationId xmlns:a16="http://schemas.microsoft.com/office/drawing/2014/main" xmlns="" id="{8B74E40E-5E07-4792-8C1F-8D767D8C2326}"/>
                      </a:ext>
                    </a:extLst>
                  </p:cNvPr>
                  <p:cNvSpPr txBox="1">
                    <a:spLocks noChangeArrowheads="1"/>
                  </p:cNvSpPr>
                  <p:nvPr/>
                </p:nvSpPr>
                <p:spPr bwMode="auto">
                  <a:xfrm>
                    <a:off x="734" y="2208"/>
                    <a:ext cx="144"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dirty="0">
                        <a:ea typeface="宋体" panose="02010600030101010101" pitchFamily="2" charset="-122"/>
                      </a:rPr>
                      <a:t>B</a:t>
                    </a:r>
                  </a:p>
                </p:txBody>
              </p:sp>
            </p:grpSp>
            <p:grpSp>
              <p:nvGrpSpPr>
                <p:cNvPr id="47" name="Group 53">
                  <a:extLst>
                    <a:ext uri="{FF2B5EF4-FFF2-40B4-BE49-F238E27FC236}">
                      <a16:creationId xmlns:a16="http://schemas.microsoft.com/office/drawing/2014/main" xmlns="" id="{49683940-3237-4F9A-9687-3B99073E2CC9}"/>
                    </a:ext>
                  </a:extLst>
                </p:cNvPr>
                <p:cNvGrpSpPr>
                  <a:grpSpLocks/>
                </p:cNvGrpSpPr>
                <p:nvPr/>
              </p:nvGrpSpPr>
              <p:grpSpPr bwMode="auto">
                <a:xfrm>
                  <a:off x="6019800" y="4038600"/>
                  <a:ext cx="381000" cy="381000"/>
                  <a:chOff x="720" y="2208"/>
                  <a:chExt cx="240" cy="240"/>
                </a:xfrm>
              </p:grpSpPr>
              <p:sp>
                <p:nvSpPr>
                  <p:cNvPr id="62" name="Oval 54">
                    <a:extLst>
                      <a:ext uri="{FF2B5EF4-FFF2-40B4-BE49-F238E27FC236}">
                        <a16:creationId xmlns:a16="http://schemas.microsoft.com/office/drawing/2014/main" xmlns="" id="{D1E5832C-30E4-4BC0-8C9F-EC46DD3271C2}"/>
                      </a:ext>
                    </a:extLst>
                  </p:cNvPr>
                  <p:cNvSpPr>
                    <a:spLocks noChangeArrowheads="1"/>
                  </p:cNvSpPr>
                  <p:nvPr/>
                </p:nvSpPr>
                <p:spPr bwMode="auto">
                  <a:xfrm>
                    <a:off x="720" y="2208"/>
                    <a:ext cx="240" cy="240"/>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63" name="Text Box 55">
                    <a:extLst>
                      <a:ext uri="{FF2B5EF4-FFF2-40B4-BE49-F238E27FC236}">
                        <a16:creationId xmlns:a16="http://schemas.microsoft.com/office/drawing/2014/main" xmlns="" id="{52FAC152-53B6-4F36-B079-D68CAB604E77}"/>
                      </a:ext>
                    </a:extLst>
                  </p:cNvPr>
                  <p:cNvSpPr txBox="1">
                    <a:spLocks noChangeArrowheads="1"/>
                  </p:cNvSpPr>
                  <p:nvPr/>
                </p:nvSpPr>
                <p:spPr bwMode="auto">
                  <a:xfrm>
                    <a:off x="734" y="2208"/>
                    <a:ext cx="144"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dirty="0">
                        <a:ea typeface="宋体" panose="02010600030101010101" pitchFamily="2" charset="-122"/>
                      </a:rPr>
                      <a:t>D</a:t>
                    </a:r>
                  </a:p>
                </p:txBody>
              </p:sp>
            </p:grpSp>
            <p:grpSp>
              <p:nvGrpSpPr>
                <p:cNvPr id="48" name="Group 59">
                  <a:extLst>
                    <a:ext uri="{FF2B5EF4-FFF2-40B4-BE49-F238E27FC236}">
                      <a16:creationId xmlns:a16="http://schemas.microsoft.com/office/drawing/2014/main" xmlns="" id="{1C8BCFE9-F18C-4483-B965-EAFEC68778A6}"/>
                    </a:ext>
                  </a:extLst>
                </p:cNvPr>
                <p:cNvGrpSpPr>
                  <a:grpSpLocks/>
                </p:cNvGrpSpPr>
                <p:nvPr/>
              </p:nvGrpSpPr>
              <p:grpSpPr bwMode="auto">
                <a:xfrm>
                  <a:off x="7162800" y="3276600"/>
                  <a:ext cx="381000" cy="381000"/>
                  <a:chOff x="720" y="2208"/>
                  <a:chExt cx="240" cy="240"/>
                </a:xfrm>
              </p:grpSpPr>
              <p:sp>
                <p:nvSpPr>
                  <p:cNvPr id="60" name="Oval 60">
                    <a:extLst>
                      <a:ext uri="{FF2B5EF4-FFF2-40B4-BE49-F238E27FC236}">
                        <a16:creationId xmlns:a16="http://schemas.microsoft.com/office/drawing/2014/main" xmlns="" id="{48CEB340-FE4B-427E-9393-E85790189B91}"/>
                      </a:ext>
                    </a:extLst>
                  </p:cNvPr>
                  <p:cNvSpPr>
                    <a:spLocks noChangeArrowheads="1"/>
                  </p:cNvSpPr>
                  <p:nvPr/>
                </p:nvSpPr>
                <p:spPr bwMode="auto">
                  <a:xfrm>
                    <a:off x="720" y="2208"/>
                    <a:ext cx="240" cy="240"/>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61" name="Text Box 61">
                    <a:extLst>
                      <a:ext uri="{FF2B5EF4-FFF2-40B4-BE49-F238E27FC236}">
                        <a16:creationId xmlns:a16="http://schemas.microsoft.com/office/drawing/2014/main" xmlns="" id="{5742A9A0-A827-4227-BACB-BA5D0BA84470}"/>
                      </a:ext>
                    </a:extLst>
                  </p:cNvPr>
                  <p:cNvSpPr txBox="1">
                    <a:spLocks noChangeArrowheads="1"/>
                  </p:cNvSpPr>
                  <p:nvPr/>
                </p:nvSpPr>
                <p:spPr bwMode="auto">
                  <a:xfrm>
                    <a:off x="734" y="2208"/>
                    <a:ext cx="144"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dirty="0">
                        <a:ea typeface="宋体" panose="02010600030101010101" pitchFamily="2" charset="-122"/>
                      </a:rPr>
                      <a:t>E</a:t>
                    </a:r>
                  </a:p>
                </p:txBody>
              </p:sp>
            </p:grpSp>
            <p:sp>
              <p:nvSpPr>
                <p:cNvPr id="49" name="Line 62">
                  <a:extLst>
                    <a:ext uri="{FF2B5EF4-FFF2-40B4-BE49-F238E27FC236}">
                      <a16:creationId xmlns:a16="http://schemas.microsoft.com/office/drawing/2014/main" xmlns="" id="{267BBC48-C46F-46F5-B6CE-941932D8A3EE}"/>
                    </a:ext>
                  </a:extLst>
                </p:cNvPr>
                <p:cNvSpPr>
                  <a:spLocks noChangeShapeType="1"/>
                </p:cNvSpPr>
                <p:nvPr/>
              </p:nvSpPr>
              <p:spPr bwMode="auto">
                <a:xfrm flipV="1">
                  <a:off x="6400800" y="3657600"/>
                  <a:ext cx="838200" cy="457200"/>
                </a:xfrm>
                <a:prstGeom prst="line">
                  <a:avLst/>
                </a:prstGeom>
                <a:noFill/>
                <a:ln w="12700">
                  <a:solidFill>
                    <a:srgbClr val="009900"/>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50" name="Line 63">
                  <a:extLst>
                    <a:ext uri="{FF2B5EF4-FFF2-40B4-BE49-F238E27FC236}">
                      <a16:creationId xmlns:a16="http://schemas.microsoft.com/office/drawing/2014/main" xmlns="" id="{D8EF6028-DE38-4B05-901A-2D1C070C900B}"/>
                    </a:ext>
                  </a:extLst>
                </p:cNvPr>
                <p:cNvSpPr>
                  <a:spLocks noChangeShapeType="1"/>
                </p:cNvSpPr>
                <p:nvPr/>
              </p:nvSpPr>
              <p:spPr bwMode="auto">
                <a:xfrm>
                  <a:off x="5105400" y="3657600"/>
                  <a:ext cx="914400" cy="533400"/>
                </a:xfrm>
                <a:prstGeom prst="line">
                  <a:avLst/>
                </a:prstGeom>
                <a:noFill/>
                <a:ln w="12700">
                  <a:solidFill>
                    <a:srgbClr val="FF0066"/>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51" name="Line 64">
                  <a:extLst>
                    <a:ext uri="{FF2B5EF4-FFF2-40B4-BE49-F238E27FC236}">
                      <a16:creationId xmlns:a16="http://schemas.microsoft.com/office/drawing/2014/main" xmlns="" id="{647FFE18-1485-4F05-B5E1-FAF9BCD84523}"/>
                    </a:ext>
                  </a:extLst>
                </p:cNvPr>
                <p:cNvSpPr>
                  <a:spLocks noChangeShapeType="1"/>
                </p:cNvSpPr>
                <p:nvPr/>
              </p:nvSpPr>
              <p:spPr bwMode="auto">
                <a:xfrm>
                  <a:off x="6400800" y="2743200"/>
                  <a:ext cx="914400" cy="533400"/>
                </a:xfrm>
                <a:prstGeom prst="line">
                  <a:avLst/>
                </a:prstGeom>
                <a:noFill/>
                <a:ln w="12700">
                  <a:solidFill>
                    <a:srgbClr val="009900"/>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52" name="Line 65">
                  <a:extLst>
                    <a:ext uri="{FF2B5EF4-FFF2-40B4-BE49-F238E27FC236}">
                      <a16:creationId xmlns:a16="http://schemas.microsoft.com/office/drawing/2014/main" xmlns="" id="{B0E47A7A-6460-4147-8FC5-9F645A3AF25E}"/>
                    </a:ext>
                  </a:extLst>
                </p:cNvPr>
                <p:cNvSpPr>
                  <a:spLocks noChangeShapeType="1"/>
                </p:cNvSpPr>
                <p:nvPr/>
              </p:nvSpPr>
              <p:spPr bwMode="auto">
                <a:xfrm flipV="1">
                  <a:off x="5105400" y="2743200"/>
                  <a:ext cx="914400" cy="533400"/>
                </a:xfrm>
                <a:prstGeom prst="line">
                  <a:avLst/>
                </a:prstGeom>
                <a:noFill/>
                <a:ln w="12700">
                  <a:solidFill>
                    <a:srgbClr val="FF0066"/>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53" name="Text Box 67">
                  <a:extLst>
                    <a:ext uri="{FF2B5EF4-FFF2-40B4-BE49-F238E27FC236}">
                      <a16:creationId xmlns:a16="http://schemas.microsoft.com/office/drawing/2014/main" xmlns="" id="{0537D63B-DC02-4D3C-96E5-F60E6D471AEE}"/>
                    </a:ext>
                  </a:extLst>
                </p:cNvPr>
                <p:cNvSpPr txBox="1">
                  <a:spLocks noChangeArrowheads="1"/>
                </p:cNvSpPr>
                <p:nvPr/>
              </p:nvSpPr>
              <p:spPr bwMode="auto">
                <a:xfrm>
                  <a:off x="5181600" y="2757488"/>
                  <a:ext cx="53340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sz="1600" dirty="0">
                      <a:solidFill>
                        <a:srgbClr val="FF0066"/>
                      </a:solidFill>
                      <a:ea typeface="宋体" panose="02010600030101010101" pitchFamily="2" charset="-122"/>
                    </a:rPr>
                    <a:t>20</a:t>
                  </a:r>
                </a:p>
              </p:txBody>
            </p:sp>
            <p:sp>
              <p:nvSpPr>
                <p:cNvPr id="54" name="Text Box 68">
                  <a:extLst>
                    <a:ext uri="{FF2B5EF4-FFF2-40B4-BE49-F238E27FC236}">
                      <a16:creationId xmlns:a16="http://schemas.microsoft.com/office/drawing/2014/main" xmlns="" id="{EE098CA0-29D1-4839-85CB-8FFB1A692385}"/>
                    </a:ext>
                  </a:extLst>
                </p:cNvPr>
                <p:cNvSpPr txBox="1">
                  <a:spLocks noChangeArrowheads="1"/>
                </p:cNvSpPr>
                <p:nvPr/>
              </p:nvSpPr>
              <p:spPr bwMode="auto">
                <a:xfrm>
                  <a:off x="6781800" y="2757488"/>
                  <a:ext cx="53340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sz="1600" dirty="0">
                      <a:solidFill>
                        <a:schemeClr val="bg1">
                          <a:lumMod val="95000"/>
                          <a:lumOff val="5000"/>
                        </a:schemeClr>
                      </a:solidFill>
                      <a:ea typeface="宋体" panose="02010600030101010101" pitchFamily="2" charset="-122"/>
                    </a:rPr>
                    <a:t>30</a:t>
                  </a:r>
                </a:p>
              </p:txBody>
            </p:sp>
            <p:sp>
              <p:nvSpPr>
                <p:cNvPr id="55" name="Text Box 69">
                  <a:extLst>
                    <a:ext uri="{FF2B5EF4-FFF2-40B4-BE49-F238E27FC236}">
                      <a16:creationId xmlns:a16="http://schemas.microsoft.com/office/drawing/2014/main" xmlns="" id="{6253CB0A-9086-45C8-87C8-211B9773A764}"/>
                    </a:ext>
                  </a:extLst>
                </p:cNvPr>
                <p:cNvSpPr txBox="1">
                  <a:spLocks noChangeArrowheads="1"/>
                </p:cNvSpPr>
                <p:nvPr/>
              </p:nvSpPr>
              <p:spPr bwMode="auto">
                <a:xfrm>
                  <a:off x="5334000" y="3900488"/>
                  <a:ext cx="53340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sz="1600" dirty="0">
                      <a:solidFill>
                        <a:srgbClr val="FF0066"/>
                      </a:solidFill>
                      <a:ea typeface="宋体" panose="02010600030101010101" pitchFamily="2" charset="-122"/>
                    </a:rPr>
                    <a:t>15</a:t>
                  </a:r>
                </a:p>
              </p:txBody>
            </p:sp>
            <p:sp>
              <p:nvSpPr>
                <p:cNvPr id="56" name="Text Box 70">
                  <a:extLst>
                    <a:ext uri="{FF2B5EF4-FFF2-40B4-BE49-F238E27FC236}">
                      <a16:creationId xmlns:a16="http://schemas.microsoft.com/office/drawing/2014/main" xmlns="" id="{540BBEA3-B7F3-4009-AEFF-C6AAC95A7521}"/>
                    </a:ext>
                  </a:extLst>
                </p:cNvPr>
                <p:cNvSpPr txBox="1">
                  <a:spLocks noChangeArrowheads="1"/>
                </p:cNvSpPr>
                <p:nvPr/>
              </p:nvSpPr>
              <p:spPr bwMode="auto">
                <a:xfrm>
                  <a:off x="6553200" y="3900488"/>
                  <a:ext cx="53340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sz="1600" dirty="0">
                      <a:solidFill>
                        <a:schemeClr val="bg1">
                          <a:lumMod val="95000"/>
                          <a:lumOff val="5000"/>
                        </a:schemeClr>
                      </a:solidFill>
                      <a:ea typeface="宋体" panose="02010600030101010101" pitchFamily="2" charset="-122"/>
                    </a:rPr>
                    <a:t>40</a:t>
                  </a:r>
                </a:p>
              </p:txBody>
            </p:sp>
            <p:sp>
              <p:nvSpPr>
                <p:cNvPr id="57" name="Text Box 71">
                  <a:extLst>
                    <a:ext uri="{FF2B5EF4-FFF2-40B4-BE49-F238E27FC236}">
                      <a16:creationId xmlns:a16="http://schemas.microsoft.com/office/drawing/2014/main" xmlns="" id="{131085C5-DFA5-4E4F-9598-83D5CD6B063A}"/>
                    </a:ext>
                  </a:extLst>
                </p:cNvPr>
                <p:cNvSpPr txBox="1">
                  <a:spLocks noChangeArrowheads="1"/>
                </p:cNvSpPr>
                <p:nvPr/>
              </p:nvSpPr>
              <p:spPr bwMode="auto">
                <a:xfrm>
                  <a:off x="5486400" y="3199959"/>
                  <a:ext cx="53340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sz="1600" dirty="0">
                      <a:solidFill>
                        <a:srgbClr val="FF0066"/>
                      </a:solidFill>
                      <a:ea typeface="宋体" panose="02010600030101010101" pitchFamily="2" charset="-122"/>
                    </a:rPr>
                    <a:t>10</a:t>
                  </a:r>
                </a:p>
              </p:txBody>
            </p:sp>
            <p:sp>
              <p:nvSpPr>
                <p:cNvPr id="58" name="Text Box 72">
                  <a:extLst>
                    <a:ext uri="{FF2B5EF4-FFF2-40B4-BE49-F238E27FC236}">
                      <a16:creationId xmlns:a16="http://schemas.microsoft.com/office/drawing/2014/main" xmlns="" id="{A8BA3E93-F97F-452C-9077-95BA289F5A79}"/>
                    </a:ext>
                  </a:extLst>
                </p:cNvPr>
                <p:cNvSpPr txBox="1">
                  <a:spLocks noChangeArrowheads="1"/>
                </p:cNvSpPr>
                <p:nvPr/>
              </p:nvSpPr>
              <p:spPr bwMode="auto">
                <a:xfrm>
                  <a:off x="6477000" y="3214688"/>
                  <a:ext cx="53340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sz="1600" dirty="0">
                      <a:solidFill>
                        <a:srgbClr val="FF0066"/>
                      </a:solidFill>
                      <a:ea typeface="宋体" panose="02010600030101010101" pitchFamily="2" charset="-122"/>
                    </a:rPr>
                    <a:t>5</a:t>
                  </a:r>
                </a:p>
              </p:txBody>
            </p:sp>
            <p:sp>
              <p:nvSpPr>
                <p:cNvPr id="59" name="Text Box 73">
                  <a:extLst>
                    <a:ext uri="{FF2B5EF4-FFF2-40B4-BE49-F238E27FC236}">
                      <a16:creationId xmlns:a16="http://schemas.microsoft.com/office/drawing/2014/main" xmlns="" id="{CAD09035-0B5A-4C2F-821D-04188587968A}"/>
                    </a:ext>
                  </a:extLst>
                </p:cNvPr>
                <p:cNvSpPr txBox="1">
                  <a:spLocks noChangeArrowheads="1"/>
                </p:cNvSpPr>
                <p:nvPr/>
              </p:nvSpPr>
              <p:spPr bwMode="auto">
                <a:xfrm>
                  <a:off x="5764213" y="3690938"/>
                  <a:ext cx="53340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sz="1600" dirty="0">
                      <a:solidFill>
                        <a:schemeClr val="bg1">
                          <a:lumMod val="95000"/>
                          <a:lumOff val="5000"/>
                        </a:schemeClr>
                      </a:solidFill>
                      <a:ea typeface="宋体" panose="02010600030101010101" pitchFamily="2" charset="-122"/>
                    </a:rPr>
                    <a:t>25</a:t>
                  </a:r>
                </a:p>
              </p:txBody>
            </p:sp>
          </p:grpSp>
        </p:grpSp>
      </p:grpSp>
      <p:sp>
        <p:nvSpPr>
          <p:cNvPr id="72" name="Line 76">
            <a:extLst>
              <a:ext uri="{FF2B5EF4-FFF2-40B4-BE49-F238E27FC236}">
                <a16:creationId xmlns:a16="http://schemas.microsoft.com/office/drawing/2014/main" xmlns="" id="{35BF4FB9-A951-423A-B4E7-65A191E963D2}"/>
              </a:ext>
            </a:extLst>
          </p:cNvPr>
          <p:cNvSpPr>
            <a:spLocks noChangeShapeType="1"/>
          </p:cNvSpPr>
          <p:nvPr/>
        </p:nvSpPr>
        <p:spPr bwMode="auto">
          <a:xfrm flipV="1">
            <a:off x="5910773" y="5162267"/>
            <a:ext cx="533400" cy="0"/>
          </a:xfrm>
          <a:prstGeom prst="line">
            <a:avLst/>
          </a:prstGeom>
          <a:noFill/>
          <a:ln w="22225" cap="sq">
            <a:solidFill>
              <a:srgbClr val="FF0066"/>
            </a:solidFill>
            <a:bevel/>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73" name="Text Box 77">
            <a:extLst>
              <a:ext uri="{FF2B5EF4-FFF2-40B4-BE49-F238E27FC236}">
                <a16:creationId xmlns:a16="http://schemas.microsoft.com/office/drawing/2014/main" xmlns="" id="{D8BC062A-0C3E-4315-B5A4-883AAB3B7156}"/>
              </a:ext>
            </a:extLst>
          </p:cNvPr>
          <p:cNvSpPr txBox="1">
            <a:spLocks noChangeArrowheads="1"/>
          </p:cNvSpPr>
          <p:nvPr/>
        </p:nvSpPr>
        <p:spPr bwMode="auto">
          <a:xfrm>
            <a:off x="6468354" y="4994012"/>
            <a:ext cx="2424126"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es-MX" altLang="en-US" sz="1400" dirty="0" smtClean="0"/>
              <a:t>Solución óptima sin </a:t>
            </a:r>
          </a:p>
          <a:p>
            <a:r>
              <a:rPr lang="es-MX" altLang="en-US" sz="1400" dirty="0" smtClean="0"/>
              <a:t>considerar las restricciones</a:t>
            </a:r>
            <a:endParaRPr lang="es-MX" altLang="en-US" sz="1400" dirty="0"/>
          </a:p>
        </p:txBody>
      </p:sp>
    </p:spTree>
    <p:extLst>
      <p:ext uri="{BB962C8B-B14F-4D97-AF65-F5344CB8AC3E}">
        <p14:creationId xmlns:p14="http://schemas.microsoft.com/office/powerpoint/2010/main" val="3917072040"/>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contenido 2"/>
          <p:cNvSpPr>
            <a:spLocks noGrp="1"/>
          </p:cNvSpPr>
          <p:nvPr>
            <p:ph idx="1"/>
          </p:nvPr>
        </p:nvSpPr>
        <p:spPr>
          <a:xfrm>
            <a:off x="683568" y="692696"/>
            <a:ext cx="7992888" cy="5501319"/>
          </a:xfrm>
        </p:spPr>
        <p:txBody>
          <a:bodyPr>
            <a:noAutofit/>
          </a:bodyPr>
          <a:lstStyle/>
          <a:p>
            <a:pPr marL="0" indent="0" algn="ctr">
              <a:lnSpc>
                <a:spcPct val="140000"/>
              </a:lnSpc>
              <a:buNone/>
            </a:pPr>
            <a:r>
              <a:rPr lang="es-MX" sz="1800" b="1" dirty="0" smtClean="0">
                <a:latin typeface="Tahoma" pitchFamily="34" charset="0"/>
                <a:ea typeface="Tahoma" pitchFamily="34" charset="0"/>
                <a:cs typeface="Tahoma" pitchFamily="34" charset="0"/>
              </a:rPr>
              <a:t>BÚSQUEDA TABÚ</a:t>
            </a:r>
          </a:p>
          <a:p>
            <a:pPr marL="0" indent="0">
              <a:lnSpc>
                <a:spcPct val="150000"/>
              </a:lnSpc>
              <a:spcBef>
                <a:spcPts val="0"/>
              </a:spcBef>
              <a:spcAft>
                <a:spcPts val="600"/>
              </a:spcAft>
              <a:buNone/>
            </a:pPr>
            <a:endParaRPr lang="es-MX" sz="1000" dirty="0" smtClean="0">
              <a:latin typeface="Tahoma" pitchFamily="34" charset="0"/>
              <a:ea typeface="Tahoma" pitchFamily="34" charset="0"/>
              <a:cs typeface="Tahoma" pitchFamily="34" charset="0"/>
            </a:endParaRPr>
          </a:p>
          <a:p>
            <a:pPr marL="0" lvl="1" indent="0">
              <a:lnSpc>
                <a:spcPct val="150000"/>
              </a:lnSpc>
              <a:spcBef>
                <a:spcPts val="0"/>
              </a:spcBef>
              <a:spcAft>
                <a:spcPts val="1200"/>
              </a:spcAft>
              <a:buNone/>
            </a:pPr>
            <a:r>
              <a:rPr lang="es-MX" sz="1600" b="1" dirty="0" smtClean="0">
                <a:latin typeface="Tahoma" pitchFamily="34" charset="0"/>
                <a:ea typeface="Tahoma" pitchFamily="34" charset="0"/>
                <a:cs typeface="Tahoma" pitchFamily="34" charset="0"/>
              </a:rPr>
              <a:t>Iteración 1. </a:t>
            </a:r>
            <a:r>
              <a:rPr lang="es-MX" sz="1600" dirty="0"/>
              <a:t>Costo = 50 + 200 (penalizaciones por restricciones)</a:t>
            </a:r>
            <a:endParaRPr lang="es-MX" sz="1600" b="1" dirty="0" smtClean="0">
              <a:latin typeface="Tahoma" pitchFamily="34" charset="0"/>
              <a:ea typeface="Tahoma" pitchFamily="34" charset="0"/>
              <a:cs typeface="Tahoma" pitchFamily="34" charset="0"/>
            </a:endParaRPr>
          </a:p>
          <a:p>
            <a:pPr marL="0" lvl="1" indent="0">
              <a:lnSpc>
                <a:spcPct val="150000"/>
              </a:lnSpc>
              <a:spcBef>
                <a:spcPts val="0"/>
              </a:spcBef>
              <a:spcAft>
                <a:spcPts val="1200"/>
              </a:spcAft>
              <a:buNone/>
            </a:pPr>
            <a:endParaRPr lang="es-MX" sz="1600" dirty="0">
              <a:latin typeface="Tahoma" pitchFamily="34" charset="0"/>
              <a:ea typeface="Tahoma" pitchFamily="34" charset="0"/>
              <a:cs typeface="Tahoma" pitchFamily="34" charset="0"/>
            </a:endParaRPr>
          </a:p>
        </p:txBody>
      </p:sp>
      <p:sp>
        <p:nvSpPr>
          <p:cNvPr id="2" name="1 CuadroTexto"/>
          <p:cNvSpPr txBox="1"/>
          <p:nvPr/>
        </p:nvSpPr>
        <p:spPr>
          <a:xfrm>
            <a:off x="683568" y="6597352"/>
            <a:ext cx="3852337" cy="246221"/>
          </a:xfrm>
          <a:prstGeom prst="rect">
            <a:avLst/>
          </a:prstGeom>
          <a:noFill/>
        </p:spPr>
        <p:txBody>
          <a:bodyPr wrap="none" rtlCol="0">
            <a:spAutoFit/>
          </a:bodyPr>
          <a:lstStyle/>
          <a:p>
            <a:r>
              <a:rPr lang="es-MX" sz="1000" dirty="0" smtClean="0"/>
              <a:t>MAESTRÍA EN INGENIERÍA DE LA CADENA DE SUMINISTRO</a:t>
            </a:r>
            <a:endParaRPr lang="es-MX" sz="1000" dirty="0"/>
          </a:p>
        </p:txBody>
      </p:sp>
      <p:sp>
        <p:nvSpPr>
          <p:cNvPr id="5" name="4 CuadroTexto"/>
          <p:cNvSpPr txBox="1"/>
          <p:nvPr/>
        </p:nvSpPr>
        <p:spPr>
          <a:xfrm>
            <a:off x="6660232" y="6597352"/>
            <a:ext cx="1848583" cy="246221"/>
          </a:xfrm>
          <a:prstGeom prst="rect">
            <a:avLst/>
          </a:prstGeom>
          <a:noFill/>
        </p:spPr>
        <p:txBody>
          <a:bodyPr wrap="none" rtlCol="0">
            <a:spAutoFit/>
          </a:bodyPr>
          <a:lstStyle/>
          <a:p>
            <a:r>
              <a:rPr lang="es-MX" sz="1000" dirty="0" smtClean="0"/>
              <a:t>FACULTAD DE INGENIERÍA</a:t>
            </a:r>
            <a:endParaRPr lang="es-MX" sz="1000" dirty="0"/>
          </a:p>
        </p:txBody>
      </p:sp>
      <p:graphicFrame>
        <p:nvGraphicFramePr>
          <p:cNvPr id="114" name="Group 116">
            <a:extLst>
              <a:ext uri="{FF2B5EF4-FFF2-40B4-BE49-F238E27FC236}">
                <a16:creationId xmlns:a16="http://schemas.microsoft.com/office/drawing/2014/main" xmlns="" id="{A36F8B86-B5E0-4825-9483-108BD0F56DBE}"/>
              </a:ext>
            </a:extLst>
          </p:cNvPr>
          <p:cNvGraphicFramePr>
            <a:graphicFrameLocks/>
          </p:cNvGraphicFramePr>
          <p:nvPr>
            <p:extLst>
              <p:ext uri="{D42A27DB-BD31-4B8C-83A1-F6EECF244321}">
                <p14:modId xmlns:p14="http://schemas.microsoft.com/office/powerpoint/2010/main" val="809197011"/>
              </p:ext>
            </p:extLst>
          </p:nvPr>
        </p:nvGraphicFramePr>
        <p:xfrm>
          <a:off x="380471" y="2328518"/>
          <a:ext cx="4105890" cy="3692770"/>
        </p:xfrm>
        <a:graphic>
          <a:graphicData uri="http://schemas.openxmlformats.org/drawingml/2006/table">
            <a:tbl>
              <a:tblPr>
                <a:tableStyleId>{35758FB7-9AC5-4552-8A53-C91805E547FA}</a:tableStyleId>
              </a:tblPr>
              <a:tblGrid>
                <a:gridCol w="1195753">
                  <a:extLst>
                    <a:ext uri="{9D8B030D-6E8A-4147-A177-3AD203B41FA5}">
                      <a16:colId xmlns:a16="http://schemas.microsoft.com/office/drawing/2014/main" xmlns="" val="1354862007"/>
                    </a:ext>
                  </a:extLst>
                </a:gridCol>
                <a:gridCol w="1322364">
                  <a:extLst>
                    <a:ext uri="{9D8B030D-6E8A-4147-A177-3AD203B41FA5}">
                      <a16:colId xmlns:a16="http://schemas.microsoft.com/office/drawing/2014/main" xmlns="" val="816680225"/>
                    </a:ext>
                  </a:extLst>
                </a:gridCol>
                <a:gridCol w="1587773">
                  <a:extLst>
                    <a:ext uri="{9D8B030D-6E8A-4147-A177-3AD203B41FA5}">
                      <a16:colId xmlns:a16="http://schemas.microsoft.com/office/drawing/2014/main" xmlns="" val="2641188016"/>
                    </a:ext>
                  </a:extLst>
                </a:gridCol>
              </a:tblGrid>
              <a:tr h="493686">
                <a:tc>
                  <a:txBody>
                    <a:bodyPr/>
                    <a:lstStyle>
                      <a:lvl1pPr marL="0" algn="l" rtl="0" eaLnBrk="1" latinLnBrk="0" hangingPunct="1">
                        <a:spcBef>
                          <a:spcPct val="20000"/>
                        </a:spcBef>
                        <a:defRPr kumimoji="0" sz="2800" kern="1200">
                          <a:solidFill>
                            <a:schemeClr val="tx1"/>
                          </a:solidFill>
                          <a:latin typeface="Arial" panose="020B0604020202020204" pitchFamily="34" charset="0"/>
                        </a:defRPr>
                      </a:lvl1pPr>
                      <a:lvl2pPr marL="457200" algn="l" rtl="0" eaLnBrk="1" latinLnBrk="0" hangingPunct="1">
                        <a:spcBef>
                          <a:spcPct val="20000"/>
                        </a:spcBef>
                        <a:defRPr kumimoji="0" sz="2400" kern="1200">
                          <a:solidFill>
                            <a:schemeClr val="tx1"/>
                          </a:solidFill>
                          <a:latin typeface="Arial" panose="020B0604020202020204" pitchFamily="34" charset="0"/>
                        </a:defRPr>
                      </a:lvl2pPr>
                      <a:lvl3pPr marL="914400" algn="l" rtl="0" eaLnBrk="1" latinLnBrk="0" hangingPunct="1">
                        <a:spcBef>
                          <a:spcPct val="20000"/>
                        </a:spcBef>
                        <a:defRPr kumimoji="0" sz="2000" kern="1200">
                          <a:solidFill>
                            <a:schemeClr val="tx1"/>
                          </a:solidFill>
                          <a:latin typeface="Arial" panose="020B0604020202020204" pitchFamily="34" charset="0"/>
                        </a:defRPr>
                      </a:lvl3pPr>
                      <a:lvl4pPr marL="1371600" algn="l" rtl="0" eaLnBrk="1" latinLnBrk="0" hangingPunct="1">
                        <a:spcBef>
                          <a:spcPct val="20000"/>
                        </a:spcBef>
                        <a:defRPr kumimoji="0" kern="1200">
                          <a:solidFill>
                            <a:schemeClr val="tx1"/>
                          </a:solidFill>
                          <a:latin typeface="Arial" panose="020B0604020202020204" pitchFamily="34" charset="0"/>
                        </a:defRPr>
                      </a:lvl4pPr>
                      <a:lvl5pPr marL="1828800" algn="l" rtl="0" eaLnBrk="1" latinLnBrk="0" hangingPunct="1">
                        <a:spcBef>
                          <a:spcPct val="20000"/>
                        </a:spcBef>
                        <a:defRPr kumimoji="0" kern="1200">
                          <a:solidFill>
                            <a:schemeClr val="tx1"/>
                          </a:solidFill>
                          <a:latin typeface="Arial" panose="020B0604020202020204" pitchFamily="34" charset="0"/>
                        </a:defRPr>
                      </a:lvl5pPr>
                      <a:lvl6pPr marL="2286000" algn="l" rtl="0" eaLnBrk="1" fontAlgn="base" latinLnBrk="0" hangingPunct="1">
                        <a:spcBef>
                          <a:spcPct val="20000"/>
                        </a:spcBef>
                        <a:spcAft>
                          <a:spcPct val="0"/>
                        </a:spcAft>
                        <a:defRPr kumimoji="0" kern="1200">
                          <a:solidFill>
                            <a:schemeClr val="tx1"/>
                          </a:solidFill>
                          <a:latin typeface="Arial" panose="020B0604020202020204" pitchFamily="34" charset="0"/>
                        </a:defRPr>
                      </a:lvl6pPr>
                      <a:lvl7pPr marL="2743200" algn="l" rtl="0" eaLnBrk="1" fontAlgn="base" latinLnBrk="0" hangingPunct="1">
                        <a:spcBef>
                          <a:spcPct val="20000"/>
                        </a:spcBef>
                        <a:spcAft>
                          <a:spcPct val="0"/>
                        </a:spcAft>
                        <a:defRPr kumimoji="0" kern="1200">
                          <a:solidFill>
                            <a:schemeClr val="tx1"/>
                          </a:solidFill>
                          <a:latin typeface="Arial" panose="020B0604020202020204" pitchFamily="34" charset="0"/>
                        </a:defRPr>
                      </a:lvl7pPr>
                      <a:lvl8pPr marL="3200400" algn="l" rtl="0" eaLnBrk="1" fontAlgn="base" latinLnBrk="0" hangingPunct="1">
                        <a:spcBef>
                          <a:spcPct val="20000"/>
                        </a:spcBef>
                        <a:spcAft>
                          <a:spcPct val="0"/>
                        </a:spcAft>
                        <a:defRPr kumimoji="0" kern="1200">
                          <a:solidFill>
                            <a:schemeClr val="tx1"/>
                          </a:solidFill>
                          <a:latin typeface="Arial" panose="020B0604020202020204" pitchFamily="34" charset="0"/>
                        </a:defRPr>
                      </a:lvl8pPr>
                      <a:lvl9pPr marL="3657600" algn="l" rtl="0" eaLnBrk="1" fontAlgn="base" latinLnBrk="0" hangingPunct="1">
                        <a:spcBef>
                          <a:spcPct val="20000"/>
                        </a:spcBef>
                        <a:spcAft>
                          <a:spcPct val="0"/>
                        </a:spcAft>
                        <a:defRPr kumimoji="0" kern="1200">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MX" altLang="zh-CN" sz="1600" b="1" i="0" u="none" strike="noStrike" cap="none" normalizeH="0" baseline="0" dirty="0">
                          <a:ln>
                            <a:noFill/>
                          </a:ln>
                          <a:solidFill>
                            <a:schemeClr val="tx1"/>
                          </a:solidFill>
                          <a:effectLst/>
                          <a:latin typeface="Arial" panose="020B0604020202020204" pitchFamily="34" charset="0"/>
                          <a:ea typeface="宋体" panose="02010600030101010101" pitchFamily="2" charset="-122"/>
                        </a:rPr>
                        <a:t>Añadir</a:t>
                      </a:r>
                      <a:endParaRPr kumimoji="0" lang="en-US" altLang="zh-CN" sz="1600" b="1" i="0" u="none" strike="noStrike" cap="none" normalizeH="0" baseline="0" dirty="0">
                        <a:ln>
                          <a:noFill/>
                        </a:ln>
                        <a:solidFill>
                          <a:schemeClr val="tx1"/>
                        </a:solidFill>
                        <a:effectLst/>
                        <a:latin typeface="Arial" panose="020B0604020202020204" pitchFamily="34" charset="0"/>
                        <a:ea typeface="宋体" panose="02010600030101010101" pitchFamily="2" charset="-122"/>
                      </a:endParaRPr>
                    </a:p>
                  </a:txBody>
                  <a:tcPr horzOverflow="overflow"/>
                </a:tc>
                <a:tc>
                  <a:txBody>
                    <a:bodyPr/>
                    <a:lstStyle>
                      <a:lvl1pPr marL="0" algn="l" rtl="0" eaLnBrk="1" latinLnBrk="0" hangingPunct="1">
                        <a:spcBef>
                          <a:spcPct val="20000"/>
                        </a:spcBef>
                        <a:defRPr kumimoji="0" sz="2800" kern="1200">
                          <a:solidFill>
                            <a:schemeClr val="tx1"/>
                          </a:solidFill>
                          <a:latin typeface="Arial" panose="020B0604020202020204" pitchFamily="34" charset="0"/>
                        </a:defRPr>
                      </a:lvl1pPr>
                      <a:lvl2pPr marL="457200" algn="l" rtl="0" eaLnBrk="1" latinLnBrk="0" hangingPunct="1">
                        <a:spcBef>
                          <a:spcPct val="20000"/>
                        </a:spcBef>
                        <a:defRPr kumimoji="0" sz="2400" kern="1200">
                          <a:solidFill>
                            <a:schemeClr val="tx1"/>
                          </a:solidFill>
                          <a:latin typeface="Arial" panose="020B0604020202020204" pitchFamily="34" charset="0"/>
                        </a:defRPr>
                      </a:lvl2pPr>
                      <a:lvl3pPr marL="914400" algn="l" rtl="0" eaLnBrk="1" latinLnBrk="0" hangingPunct="1">
                        <a:spcBef>
                          <a:spcPct val="20000"/>
                        </a:spcBef>
                        <a:defRPr kumimoji="0" sz="2000" kern="1200">
                          <a:solidFill>
                            <a:schemeClr val="tx1"/>
                          </a:solidFill>
                          <a:latin typeface="Arial" panose="020B0604020202020204" pitchFamily="34" charset="0"/>
                        </a:defRPr>
                      </a:lvl3pPr>
                      <a:lvl4pPr marL="1371600" algn="l" rtl="0" eaLnBrk="1" latinLnBrk="0" hangingPunct="1">
                        <a:spcBef>
                          <a:spcPct val="20000"/>
                        </a:spcBef>
                        <a:defRPr kumimoji="0" kern="1200">
                          <a:solidFill>
                            <a:schemeClr val="tx1"/>
                          </a:solidFill>
                          <a:latin typeface="Arial" panose="020B0604020202020204" pitchFamily="34" charset="0"/>
                        </a:defRPr>
                      </a:lvl4pPr>
                      <a:lvl5pPr marL="1828800" algn="l" rtl="0" eaLnBrk="1" latinLnBrk="0" hangingPunct="1">
                        <a:spcBef>
                          <a:spcPct val="20000"/>
                        </a:spcBef>
                        <a:defRPr kumimoji="0" kern="1200">
                          <a:solidFill>
                            <a:schemeClr val="tx1"/>
                          </a:solidFill>
                          <a:latin typeface="Arial" panose="020B0604020202020204" pitchFamily="34" charset="0"/>
                        </a:defRPr>
                      </a:lvl5pPr>
                      <a:lvl6pPr marL="2286000" algn="l" rtl="0" eaLnBrk="1" fontAlgn="base" latinLnBrk="0" hangingPunct="1">
                        <a:spcBef>
                          <a:spcPct val="20000"/>
                        </a:spcBef>
                        <a:spcAft>
                          <a:spcPct val="0"/>
                        </a:spcAft>
                        <a:defRPr kumimoji="0" kern="1200">
                          <a:solidFill>
                            <a:schemeClr val="tx1"/>
                          </a:solidFill>
                          <a:latin typeface="Arial" panose="020B0604020202020204" pitchFamily="34" charset="0"/>
                        </a:defRPr>
                      </a:lvl6pPr>
                      <a:lvl7pPr marL="2743200" algn="l" rtl="0" eaLnBrk="1" fontAlgn="base" latinLnBrk="0" hangingPunct="1">
                        <a:spcBef>
                          <a:spcPct val="20000"/>
                        </a:spcBef>
                        <a:spcAft>
                          <a:spcPct val="0"/>
                        </a:spcAft>
                        <a:defRPr kumimoji="0" kern="1200">
                          <a:solidFill>
                            <a:schemeClr val="tx1"/>
                          </a:solidFill>
                          <a:latin typeface="Arial" panose="020B0604020202020204" pitchFamily="34" charset="0"/>
                        </a:defRPr>
                      </a:lvl7pPr>
                      <a:lvl8pPr marL="3200400" algn="l" rtl="0" eaLnBrk="1" fontAlgn="base" latinLnBrk="0" hangingPunct="1">
                        <a:spcBef>
                          <a:spcPct val="20000"/>
                        </a:spcBef>
                        <a:spcAft>
                          <a:spcPct val="0"/>
                        </a:spcAft>
                        <a:defRPr kumimoji="0" kern="1200">
                          <a:solidFill>
                            <a:schemeClr val="tx1"/>
                          </a:solidFill>
                          <a:latin typeface="Arial" panose="020B0604020202020204" pitchFamily="34" charset="0"/>
                        </a:defRPr>
                      </a:lvl8pPr>
                      <a:lvl9pPr marL="3657600" algn="l" rtl="0" eaLnBrk="1" fontAlgn="base" latinLnBrk="0" hangingPunct="1">
                        <a:spcBef>
                          <a:spcPct val="20000"/>
                        </a:spcBef>
                        <a:spcAft>
                          <a:spcPct val="0"/>
                        </a:spcAft>
                        <a:defRPr kumimoji="0" kern="1200">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MX" altLang="zh-CN" sz="1600" b="1" u="none" strike="noStrike" cap="none" normalizeH="0" baseline="0" noProof="0" dirty="0" smtClean="0">
                          <a:ln>
                            <a:noFill/>
                          </a:ln>
                          <a:solidFill>
                            <a:schemeClr val="tx1"/>
                          </a:solidFill>
                          <a:effectLst/>
                        </a:rPr>
                        <a:t>Borrar</a:t>
                      </a:r>
                      <a:endParaRPr kumimoji="0" lang="es-MX" altLang="zh-CN" sz="1600" b="1" i="0" u="none" strike="noStrike" cap="none" normalizeH="0" baseline="0" noProof="0" dirty="0">
                        <a:ln>
                          <a:noFill/>
                        </a:ln>
                        <a:solidFill>
                          <a:schemeClr val="tx1"/>
                        </a:solidFill>
                        <a:effectLst/>
                        <a:latin typeface="Arial" panose="020B0604020202020204" pitchFamily="34" charset="0"/>
                        <a:ea typeface="宋体" panose="02010600030101010101" pitchFamily="2" charset="-122"/>
                      </a:endParaRPr>
                    </a:p>
                  </a:txBody>
                  <a:tcPr horzOverflow="overflow"/>
                </a:tc>
                <a:tc>
                  <a:txBody>
                    <a:bodyPr/>
                    <a:lstStyle>
                      <a:lvl1pPr marL="0" algn="l" rtl="0" eaLnBrk="1" latinLnBrk="0" hangingPunct="1">
                        <a:spcBef>
                          <a:spcPct val="20000"/>
                        </a:spcBef>
                        <a:defRPr kumimoji="0" sz="2800" kern="1200">
                          <a:solidFill>
                            <a:schemeClr val="tx1"/>
                          </a:solidFill>
                          <a:latin typeface="Arial" panose="020B0604020202020204" pitchFamily="34" charset="0"/>
                        </a:defRPr>
                      </a:lvl1pPr>
                      <a:lvl2pPr marL="457200" algn="l" rtl="0" eaLnBrk="1" latinLnBrk="0" hangingPunct="1">
                        <a:spcBef>
                          <a:spcPct val="20000"/>
                        </a:spcBef>
                        <a:defRPr kumimoji="0" sz="2400" kern="1200">
                          <a:solidFill>
                            <a:schemeClr val="tx1"/>
                          </a:solidFill>
                          <a:latin typeface="Arial" panose="020B0604020202020204" pitchFamily="34" charset="0"/>
                        </a:defRPr>
                      </a:lvl2pPr>
                      <a:lvl3pPr marL="914400" algn="l" rtl="0" eaLnBrk="1" latinLnBrk="0" hangingPunct="1">
                        <a:spcBef>
                          <a:spcPct val="20000"/>
                        </a:spcBef>
                        <a:defRPr kumimoji="0" sz="2000" kern="1200">
                          <a:solidFill>
                            <a:schemeClr val="tx1"/>
                          </a:solidFill>
                          <a:latin typeface="Arial" panose="020B0604020202020204" pitchFamily="34" charset="0"/>
                        </a:defRPr>
                      </a:lvl3pPr>
                      <a:lvl4pPr marL="1371600" algn="l" rtl="0" eaLnBrk="1" latinLnBrk="0" hangingPunct="1">
                        <a:spcBef>
                          <a:spcPct val="20000"/>
                        </a:spcBef>
                        <a:defRPr kumimoji="0" kern="1200">
                          <a:solidFill>
                            <a:schemeClr val="tx1"/>
                          </a:solidFill>
                          <a:latin typeface="Arial" panose="020B0604020202020204" pitchFamily="34" charset="0"/>
                        </a:defRPr>
                      </a:lvl4pPr>
                      <a:lvl5pPr marL="1828800" algn="l" rtl="0" eaLnBrk="1" latinLnBrk="0" hangingPunct="1">
                        <a:spcBef>
                          <a:spcPct val="20000"/>
                        </a:spcBef>
                        <a:defRPr kumimoji="0" kern="1200">
                          <a:solidFill>
                            <a:schemeClr val="tx1"/>
                          </a:solidFill>
                          <a:latin typeface="Arial" panose="020B0604020202020204" pitchFamily="34" charset="0"/>
                        </a:defRPr>
                      </a:lvl5pPr>
                      <a:lvl6pPr marL="2286000" algn="l" rtl="0" eaLnBrk="1" fontAlgn="base" latinLnBrk="0" hangingPunct="1">
                        <a:spcBef>
                          <a:spcPct val="20000"/>
                        </a:spcBef>
                        <a:spcAft>
                          <a:spcPct val="0"/>
                        </a:spcAft>
                        <a:defRPr kumimoji="0" kern="1200">
                          <a:solidFill>
                            <a:schemeClr val="tx1"/>
                          </a:solidFill>
                          <a:latin typeface="Arial" panose="020B0604020202020204" pitchFamily="34" charset="0"/>
                        </a:defRPr>
                      </a:lvl6pPr>
                      <a:lvl7pPr marL="2743200" algn="l" rtl="0" eaLnBrk="1" fontAlgn="base" latinLnBrk="0" hangingPunct="1">
                        <a:spcBef>
                          <a:spcPct val="20000"/>
                        </a:spcBef>
                        <a:spcAft>
                          <a:spcPct val="0"/>
                        </a:spcAft>
                        <a:defRPr kumimoji="0" kern="1200">
                          <a:solidFill>
                            <a:schemeClr val="tx1"/>
                          </a:solidFill>
                          <a:latin typeface="Arial" panose="020B0604020202020204" pitchFamily="34" charset="0"/>
                        </a:defRPr>
                      </a:lvl7pPr>
                      <a:lvl8pPr marL="3200400" algn="l" rtl="0" eaLnBrk="1" fontAlgn="base" latinLnBrk="0" hangingPunct="1">
                        <a:spcBef>
                          <a:spcPct val="20000"/>
                        </a:spcBef>
                        <a:spcAft>
                          <a:spcPct val="0"/>
                        </a:spcAft>
                        <a:defRPr kumimoji="0" kern="1200">
                          <a:solidFill>
                            <a:schemeClr val="tx1"/>
                          </a:solidFill>
                          <a:latin typeface="Arial" panose="020B0604020202020204" pitchFamily="34" charset="0"/>
                        </a:defRPr>
                      </a:lvl8pPr>
                      <a:lvl9pPr marL="3657600" algn="l" rtl="0" eaLnBrk="1" fontAlgn="base" latinLnBrk="0" hangingPunct="1">
                        <a:spcBef>
                          <a:spcPct val="20000"/>
                        </a:spcBef>
                        <a:spcAft>
                          <a:spcPct val="0"/>
                        </a:spcAft>
                        <a:defRPr kumimoji="0" kern="1200">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MX" altLang="zh-CN" sz="1600" b="1" u="none" strike="noStrike" cap="none" normalizeH="0" baseline="0" noProof="0" dirty="0" smtClean="0">
                          <a:ln>
                            <a:noFill/>
                          </a:ln>
                          <a:solidFill>
                            <a:schemeClr val="tx1"/>
                          </a:solidFill>
                          <a:effectLst/>
                        </a:rPr>
                        <a:t>Costo</a:t>
                      </a:r>
                      <a:endParaRPr kumimoji="0" lang="es-MX" altLang="zh-CN" sz="1600" b="1" i="0" u="none" strike="noStrike" cap="none" normalizeH="0" baseline="0" noProof="0" dirty="0">
                        <a:ln>
                          <a:noFill/>
                        </a:ln>
                        <a:solidFill>
                          <a:schemeClr val="tx1"/>
                        </a:solidFill>
                        <a:effectLst/>
                        <a:latin typeface="Arial" panose="020B0604020202020204" pitchFamily="34" charset="0"/>
                        <a:ea typeface="宋体" panose="02010600030101010101" pitchFamily="2" charset="-122"/>
                      </a:endParaRPr>
                    </a:p>
                  </a:txBody>
                  <a:tcPr horzOverflow="overflow"/>
                </a:tc>
                <a:extLst>
                  <a:ext uri="{0D108BD9-81ED-4DB2-BD59-A6C34878D82A}">
                    <a16:rowId xmlns:a16="http://schemas.microsoft.com/office/drawing/2014/main" xmlns="" val="1381731244"/>
                  </a:ext>
                </a:extLst>
              </a:tr>
              <a:tr h="1192745">
                <a:tc>
                  <a:txBody>
                    <a:bodyPr/>
                    <a:lstStyle>
                      <a:lvl1pPr marL="0" algn="l" rtl="0" eaLnBrk="1" latinLnBrk="0" hangingPunct="1">
                        <a:spcBef>
                          <a:spcPct val="20000"/>
                        </a:spcBef>
                        <a:defRPr kumimoji="0" sz="2800" kern="1200">
                          <a:solidFill>
                            <a:schemeClr val="tx1"/>
                          </a:solidFill>
                          <a:latin typeface="Arial" panose="020B0604020202020204" pitchFamily="34" charset="0"/>
                        </a:defRPr>
                      </a:lvl1pPr>
                      <a:lvl2pPr marL="457200" algn="l" rtl="0" eaLnBrk="1" latinLnBrk="0" hangingPunct="1">
                        <a:spcBef>
                          <a:spcPct val="20000"/>
                        </a:spcBef>
                        <a:defRPr kumimoji="0" sz="2400" kern="1200">
                          <a:solidFill>
                            <a:schemeClr val="tx1"/>
                          </a:solidFill>
                          <a:latin typeface="Arial" panose="020B0604020202020204" pitchFamily="34" charset="0"/>
                        </a:defRPr>
                      </a:lvl2pPr>
                      <a:lvl3pPr marL="914400" algn="l" rtl="0" eaLnBrk="1" latinLnBrk="0" hangingPunct="1">
                        <a:spcBef>
                          <a:spcPct val="20000"/>
                        </a:spcBef>
                        <a:defRPr kumimoji="0" sz="2000" kern="1200">
                          <a:solidFill>
                            <a:schemeClr val="tx1"/>
                          </a:solidFill>
                          <a:latin typeface="Arial" panose="020B0604020202020204" pitchFamily="34" charset="0"/>
                        </a:defRPr>
                      </a:lvl3pPr>
                      <a:lvl4pPr marL="1371600" algn="l" rtl="0" eaLnBrk="1" latinLnBrk="0" hangingPunct="1">
                        <a:spcBef>
                          <a:spcPct val="20000"/>
                        </a:spcBef>
                        <a:defRPr kumimoji="0" kern="1200">
                          <a:solidFill>
                            <a:schemeClr val="tx1"/>
                          </a:solidFill>
                          <a:latin typeface="Arial" panose="020B0604020202020204" pitchFamily="34" charset="0"/>
                        </a:defRPr>
                      </a:lvl4pPr>
                      <a:lvl5pPr marL="1828800" algn="l" rtl="0" eaLnBrk="1" latinLnBrk="0" hangingPunct="1">
                        <a:spcBef>
                          <a:spcPct val="20000"/>
                        </a:spcBef>
                        <a:defRPr kumimoji="0" kern="1200">
                          <a:solidFill>
                            <a:schemeClr val="tx1"/>
                          </a:solidFill>
                          <a:latin typeface="Arial" panose="020B0604020202020204" pitchFamily="34" charset="0"/>
                        </a:defRPr>
                      </a:lvl5pPr>
                      <a:lvl6pPr marL="2286000" algn="l" rtl="0" eaLnBrk="1" fontAlgn="base" latinLnBrk="0" hangingPunct="1">
                        <a:spcBef>
                          <a:spcPct val="20000"/>
                        </a:spcBef>
                        <a:spcAft>
                          <a:spcPct val="0"/>
                        </a:spcAft>
                        <a:defRPr kumimoji="0" kern="1200">
                          <a:solidFill>
                            <a:schemeClr val="tx1"/>
                          </a:solidFill>
                          <a:latin typeface="Arial" panose="020B0604020202020204" pitchFamily="34" charset="0"/>
                        </a:defRPr>
                      </a:lvl6pPr>
                      <a:lvl7pPr marL="2743200" algn="l" rtl="0" eaLnBrk="1" fontAlgn="base" latinLnBrk="0" hangingPunct="1">
                        <a:spcBef>
                          <a:spcPct val="20000"/>
                        </a:spcBef>
                        <a:spcAft>
                          <a:spcPct val="0"/>
                        </a:spcAft>
                        <a:defRPr kumimoji="0" kern="1200">
                          <a:solidFill>
                            <a:schemeClr val="tx1"/>
                          </a:solidFill>
                          <a:latin typeface="Arial" panose="020B0604020202020204" pitchFamily="34" charset="0"/>
                        </a:defRPr>
                      </a:lvl7pPr>
                      <a:lvl8pPr marL="3200400" algn="l" rtl="0" eaLnBrk="1" fontAlgn="base" latinLnBrk="0" hangingPunct="1">
                        <a:spcBef>
                          <a:spcPct val="20000"/>
                        </a:spcBef>
                        <a:spcAft>
                          <a:spcPct val="0"/>
                        </a:spcAft>
                        <a:defRPr kumimoji="0" kern="1200">
                          <a:solidFill>
                            <a:schemeClr val="tx1"/>
                          </a:solidFill>
                          <a:latin typeface="Arial" panose="020B0604020202020204" pitchFamily="34" charset="0"/>
                        </a:defRPr>
                      </a:lvl8pPr>
                      <a:lvl9pPr marL="3657600" algn="l" rtl="0" eaLnBrk="1" fontAlgn="base" latinLnBrk="0" hangingPunct="1">
                        <a:spcBef>
                          <a:spcPct val="20000"/>
                        </a:spcBef>
                        <a:spcAft>
                          <a:spcPct val="0"/>
                        </a:spcAft>
                        <a:defRPr kumimoji="0" kern="1200">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1600" u="none" strike="noStrike" cap="none" normalizeH="0" baseline="0" dirty="0">
                          <a:ln>
                            <a:noFill/>
                          </a:ln>
                          <a:solidFill>
                            <a:schemeClr val="tx1"/>
                          </a:solidFill>
                          <a:effectLst/>
                        </a:rPr>
                        <a:t>BE</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1600" u="none" strike="noStrike" cap="none" normalizeH="0" baseline="0" dirty="0">
                          <a:ln>
                            <a:noFill/>
                          </a:ln>
                          <a:solidFill>
                            <a:schemeClr val="tx1"/>
                          </a:solidFill>
                          <a:effectLst/>
                        </a:rPr>
                        <a:t>BE</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1600" u="none" strike="noStrike" cap="none" normalizeH="0" baseline="0" dirty="0">
                          <a:ln>
                            <a:noFill/>
                          </a:ln>
                          <a:solidFill>
                            <a:schemeClr val="tx1"/>
                          </a:solidFill>
                          <a:effectLst/>
                        </a:rPr>
                        <a:t>BE</a:t>
                      </a:r>
                      <a:endParaRPr kumimoji="0" lang="en-US" altLang="zh-CN" sz="1600" b="0" i="0" u="none" strike="noStrike" cap="none" normalizeH="0" baseline="0" dirty="0">
                        <a:ln>
                          <a:noFill/>
                        </a:ln>
                        <a:solidFill>
                          <a:schemeClr val="tx1"/>
                        </a:solidFill>
                        <a:effectLst/>
                        <a:latin typeface="Arial" panose="020B0604020202020204" pitchFamily="34" charset="0"/>
                        <a:ea typeface="宋体" panose="02010600030101010101" pitchFamily="2" charset="-122"/>
                      </a:endParaRPr>
                    </a:p>
                  </a:txBody>
                  <a:tcPr horzOverflow="overflow"/>
                </a:tc>
                <a:tc>
                  <a:txBody>
                    <a:bodyPr/>
                    <a:lstStyle>
                      <a:lvl1pPr marL="0" algn="l" rtl="0" eaLnBrk="1" latinLnBrk="0" hangingPunct="1">
                        <a:spcBef>
                          <a:spcPct val="20000"/>
                        </a:spcBef>
                        <a:defRPr kumimoji="0" sz="2800" kern="1200">
                          <a:solidFill>
                            <a:schemeClr val="tx1"/>
                          </a:solidFill>
                          <a:latin typeface="Arial" panose="020B0604020202020204" pitchFamily="34" charset="0"/>
                        </a:defRPr>
                      </a:lvl1pPr>
                      <a:lvl2pPr marL="457200" algn="l" rtl="0" eaLnBrk="1" latinLnBrk="0" hangingPunct="1">
                        <a:spcBef>
                          <a:spcPct val="20000"/>
                        </a:spcBef>
                        <a:defRPr kumimoji="0" sz="2400" kern="1200">
                          <a:solidFill>
                            <a:schemeClr val="tx1"/>
                          </a:solidFill>
                          <a:latin typeface="Arial" panose="020B0604020202020204" pitchFamily="34" charset="0"/>
                        </a:defRPr>
                      </a:lvl2pPr>
                      <a:lvl3pPr marL="914400" algn="l" rtl="0" eaLnBrk="1" latinLnBrk="0" hangingPunct="1">
                        <a:spcBef>
                          <a:spcPct val="20000"/>
                        </a:spcBef>
                        <a:defRPr kumimoji="0" sz="2000" kern="1200">
                          <a:solidFill>
                            <a:schemeClr val="tx1"/>
                          </a:solidFill>
                          <a:latin typeface="Arial" panose="020B0604020202020204" pitchFamily="34" charset="0"/>
                        </a:defRPr>
                      </a:lvl3pPr>
                      <a:lvl4pPr marL="1371600" algn="l" rtl="0" eaLnBrk="1" latinLnBrk="0" hangingPunct="1">
                        <a:spcBef>
                          <a:spcPct val="20000"/>
                        </a:spcBef>
                        <a:defRPr kumimoji="0" kern="1200">
                          <a:solidFill>
                            <a:schemeClr val="tx1"/>
                          </a:solidFill>
                          <a:latin typeface="Arial" panose="020B0604020202020204" pitchFamily="34" charset="0"/>
                        </a:defRPr>
                      </a:lvl4pPr>
                      <a:lvl5pPr marL="1828800" algn="l" rtl="0" eaLnBrk="1" latinLnBrk="0" hangingPunct="1">
                        <a:spcBef>
                          <a:spcPct val="20000"/>
                        </a:spcBef>
                        <a:defRPr kumimoji="0" kern="1200">
                          <a:solidFill>
                            <a:schemeClr val="tx1"/>
                          </a:solidFill>
                          <a:latin typeface="Arial" panose="020B0604020202020204" pitchFamily="34" charset="0"/>
                        </a:defRPr>
                      </a:lvl5pPr>
                      <a:lvl6pPr marL="2286000" algn="l" rtl="0" eaLnBrk="1" fontAlgn="base" latinLnBrk="0" hangingPunct="1">
                        <a:spcBef>
                          <a:spcPct val="20000"/>
                        </a:spcBef>
                        <a:spcAft>
                          <a:spcPct val="0"/>
                        </a:spcAft>
                        <a:defRPr kumimoji="0" kern="1200">
                          <a:solidFill>
                            <a:schemeClr val="tx1"/>
                          </a:solidFill>
                          <a:latin typeface="Arial" panose="020B0604020202020204" pitchFamily="34" charset="0"/>
                        </a:defRPr>
                      </a:lvl6pPr>
                      <a:lvl7pPr marL="2743200" algn="l" rtl="0" eaLnBrk="1" fontAlgn="base" latinLnBrk="0" hangingPunct="1">
                        <a:spcBef>
                          <a:spcPct val="20000"/>
                        </a:spcBef>
                        <a:spcAft>
                          <a:spcPct val="0"/>
                        </a:spcAft>
                        <a:defRPr kumimoji="0" kern="1200">
                          <a:solidFill>
                            <a:schemeClr val="tx1"/>
                          </a:solidFill>
                          <a:latin typeface="Arial" panose="020B0604020202020204" pitchFamily="34" charset="0"/>
                        </a:defRPr>
                      </a:lvl7pPr>
                      <a:lvl8pPr marL="3200400" algn="l" rtl="0" eaLnBrk="1" fontAlgn="base" latinLnBrk="0" hangingPunct="1">
                        <a:spcBef>
                          <a:spcPct val="20000"/>
                        </a:spcBef>
                        <a:spcAft>
                          <a:spcPct val="0"/>
                        </a:spcAft>
                        <a:defRPr kumimoji="0" kern="1200">
                          <a:solidFill>
                            <a:schemeClr val="tx1"/>
                          </a:solidFill>
                          <a:latin typeface="Arial" panose="020B0604020202020204" pitchFamily="34" charset="0"/>
                        </a:defRPr>
                      </a:lvl8pPr>
                      <a:lvl9pPr marL="3657600" algn="l" rtl="0" eaLnBrk="1" fontAlgn="base" latinLnBrk="0" hangingPunct="1">
                        <a:spcBef>
                          <a:spcPct val="20000"/>
                        </a:spcBef>
                        <a:spcAft>
                          <a:spcPct val="0"/>
                        </a:spcAft>
                        <a:defRPr kumimoji="0" kern="1200">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1600" u="none" strike="noStrike" cap="none" normalizeH="0" baseline="0" dirty="0">
                          <a:ln>
                            <a:noFill/>
                          </a:ln>
                          <a:solidFill>
                            <a:schemeClr val="tx1"/>
                          </a:solidFill>
                          <a:effectLst/>
                        </a:rPr>
                        <a:t>CE</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1600" u="none" strike="noStrike" cap="none" normalizeH="0" baseline="0" dirty="0">
                          <a:ln>
                            <a:noFill/>
                          </a:ln>
                          <a:solidFill>
                            <a:schemeClr val="tx1"/>
                          </a:solidFill>
                          <a:effectLst/>
                        </a:rPr>
                        <a:t>AC</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1600" u="none" strike="noStrike" cap="none" normalizeH="0" baseline="0" dirty="0">
                          <a:ln>
                            <a:noFill/>
                          </a:ln>
                          <a:solidFill>
                            <a:schemeClr val="tx1"/>
                          </a:solidFill>
                          <a:effectLst/>
                        </a:rPr>
                        <a:t>AB</a:t>
                      </a:r>
                      <a:endParaRPr kumimoji="0" lang="en-US" altLang="zh-CN" sz="1600" b="0" i="0" u="none" strike="noStrike" cap="none" normalizeH="0" baseline="0" dirty="0">
                        <a:ln>
                          <a:noFill/>
                        </a:ln>
                        <a:solidFill>
                          <a:schemeClr val="tx1"/>
                        </a:solidFill>
                        <a:effectLst/>
                        <a:latin typeface="Arial" panose="020B0604020202020204" pitchFamily="34" charset="0"/>
                        <a:ea typeface="宋体" panose="02010600030101010101" pitchFamily="2" charset="-122"/>
                      </a:endParaRPr>
                    </a:p>
                  </a:txBody>
                  <a:tcPr horzOverflow="overflow"/>
                </a:tc>
                <a:tc>
                  <a:txBody>
                    <a:bodyPr/>
                    <a:lstStyle>
                      <a:lvl1pPr marL="0" algn="l" rtl="0" eaLnBrk="1" latinLnBrk="0" hangingPunct="1">
                        <a:spcBef>
                          <a:spcPct val="20000"/>
                        </a:spcBef>
                        <a:defRPr kumimoji="0" sz="2800" kern="1200">
                          <a:solidFill>
                            <a:schemeClr val="tx1"/>
                          </a:solidFill>
                          <a:latin typeface="Arial" panose="020B0604020202020204" pitchFamily="34" charset="0"/>
                        </a:defRPr>
                      </a:lvl1pPr>
                      <a:lvl2pPr marL="457200" algn="l" rtl="0" eaLnBrk="1" latinLnBrk="0" hangingPunct="1">
                        <a:spcBef>
                          <a:spcPct val="20000"/>
                        </a:spcBef>
                        <a:defRPr kumimoji="0" sz="2400" kern="1200">
                          <a:solidFill>
                            <a:schemeClr val="tx1"/>
                          </a:solidFill>
                          <a:latin typeface="Arial" panose="020B0604020202020204" pitchFamily="34" charset="0"/>
                        </a:defRPr>
                      </a:lvl2pPr>
                      <a:lvl3pPr marL="914400" algn="l" rtl="0" eaLnBrk="1" latinLnBrk="0" hangingPunct="1">
                        <a:spcBef>
                          <a:spcPct val="20000"/>
                        </a:spcBef>
                        <a:defRPr kumimoji="0" sz="2000" kern="1200">
                          <a:solidFill>
                            <a:schemeClr val="tx1"/>
                          </a:solidFill>
                          <a:latin typeface="Arial" panose="020B0604020202020204" pitchFamily="34" charset="0"/>
                        </a:defRPr>
                      </a:lvl3pPr>
                      <a:lvl4pPr marL="1371600" algn="l" rtl="0" eaLnBrk="1" latinLnBrk="0" hangingPunct="1">
                        <a:spcBef>
                          <a:spcPct val="20000"/>
                        </a:spcBef>
                        <a:defRPr kumimoji="0" kern="1200">
                          <a:solidFill>
                            <a:schemeClr val="tx1"/>
                          </a:solidFill>
                          <a:latin typeface="Arial" panose="020B0604020202020204" pitchFamily="34" charset="0"/>
                        </a:defRPr>
                      </a:lvl4pPr>
                      <a:lvl5pPr marL="1828800" algn="l" rtl="0" eaLnBrk="1" latinLnBrk="0" hangingPunct="1">
                        <a:spcBef>
                          <a:spcPct val="20000"/>
                        </a:spcBef>
                        <a:defRPr kumimoji="0" kern="1200">
                          <a:solidFill>
                            <a:schemeClr val="tx1"/>
                          </a:solidFill>
                          <a:latin typeface="Arial" panose="020B0604020202020204" pitchFamily="34" charset="0"/>
                        </a:defRPr>
                      </a:lvl5pPr>
                      <a:lvl6pPr marL="2286000" algn="l" rtl="0" eaLnBrk="1" fontAlgn="base" latinLnBrk="0" hangingPunct="1">
                        <a:spcBef>
                          <a:spcPct val="20000"/>
                        </a:spcBef>
                        <a:spcAft>
                          <a:spcPct val="0"/>
                        </a:spcAft>
                        <a:defRPr kumimoji="0" kern="1200">
                          <a:solidFill>
                            <a:schemeClr val="tx1"/>
                          </a:solidFill>
                          <a:latin typeface="Arial" panose="020B0604020202020204" pitchFamily="34" charset="0"/>
                        </a:defRPr>
                      </a:lvl6pPr>
                      <a:lvl7pPr marL="2743200" algn="l" rtl="0" eaLnBrk="1" fontAlgn="base" latinLnBrk="0" hangingPunct="1">
                        <a:spcBef>
                          <a:spcPct val="20000"/>
                        </a:spcBef>
                        <a:spcAft>
                          <a:spcPct val="0"/>
                        </a:spcAft>
                        <a:defRPr kumimoji="0" kern="1200">
                          <a:solidFill>
                            <a:schemeClr val="tx1"/>
                          </a:solidFill>
                          <a:latin typeface="Arial" panose="020B0604020202020204" pitchFamily="34" charset="0"/>
                        </a:defRPr>
                      </a:lvl7pPr>
                      <a:lvl8pPr marL="3200400" algn="l" rtl="0" eaLnBrk="1" fontAlgn="base" latinLnBrk="0" hangingPunct="1">
                        <a:spcBef>
                          <a:spcPct val="20000"/>
                        </a:spcBef>
                        <a:spcAft>
                          <a:spcPct val="0"/>
                        </a:spcAft>
                        <a:defRPr kumimoji="0" kern="1200">
                          <a:solidFill>
                            <a:schemeClr val="tx1"/>
                          </a:solidFill>
                          <a:latin typeface="Arial" panose="020B0604020202020204" pitchFamily="34" charset="0"/>
                        </a:defRPr>
                      </a:lvl8pPr>
                      <a:lvl9pPr marL="3657600" algn="l" rtl="0" eaLnBrk="1" fontAlgn="base" latinLnBrk="0" hangingPunct="1">
                        <a:spcBef>
                          <a:spcPct val="20000"/>
                        </a:spcBef>
                        <a:spcAft>
                          <a:spcPct val="0"/>
                        </a:spcAft>
                        <a:defRPr kumimoji="0" kern="1200">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1600" u="none" strike="noStrike" cap="none" normalizeH="0" baseline="0" dirty="0">
                          <a:ln>
                            <a:noFill/>
                          </a:ln>
                          <a:solidFill>
                            <a:schemeClr val="tx1"/>
                          </a:solidFill>
                          <a:effectLst/>
                        </a:rPr>
                        <a:t>75+200=275</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1600" u="none" strike="noStrike" cap="none" normalizeH="0" baseline="0" dirty="0">
                          <a:ln>
                            <a:noFill/>
                          </a:ln>
                          <a:solidFill>
                            <a:schemeClr val="tx1"/>
                          </a:solidFill>
                          <a:effectLst/>
                        </a:rPr>
                        <a:t>70+200=270</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1600" u="none" strike="noStrike" cap="none" normalizeH="0" baseline="0" dirty="0">
                          <a:ln>
                            <a:noFill/>
                          </a:ln>
                          <a:solidFill>
                            <a:schemeClr val="tx1"/>
                          </a:solidFill>
                          <a:effectLst/>
                        </a:rPr>
                        <a:t>60+100=160</a:t>
                      </a:r>
                      <a:endParaRPr kumimoji="0" lang="en-US" altLang="zh-CN" sz="1600" b="0" i="0" u="none" strike="noStrike" cap="none" normalizeH="0" baseline="0" dirty="0">
                        <a:ln>
                          <a:noFill/>
                        </a:ln>
                        <a:solidFill>
                          <a:schemeClr val="tx1"/>
                        </a:solidFill>
                        <a:effectLst/>
                        <a:latin typeface="Arial" panose="020B0604020202020204" pitchFamily="34" charset="0"/>
                        <a:ea typeface="宋体" panose="02010600030101010101" pitchFamily="2" charset="-122"/>
                      </a:endParaRPr>
                    </a:p>
                  </a:txBody>
                  <a:tcPr horzOverflow="overflow"/>
                </a:tc>
                <a:extLst>
                  <a:ext uri="{0D108BD9-81ED-4DB2-BD59-A6C34878D82A}">
                    <a16:rowId xmlns:a16="http://schemas.microsoft.com/office/drawing/2014/main" xmlns="" val="3781338204"/>
                  </a:ext>
                </a:extLst>
              </a:tr>
              <a:tr h="813594">
                <a:tc>
                  <a:txBody>
                    <a:bodyPr/>
                    <a:lstStyle>
                      <a:lvl1pPr marL="0" algn="l" rtl="0" eaLnBrk="1" latinLnBrk="0" hangingPunct="1">
                        <a:spcBef>
                          <a:spcPct val="20000"/>
                        </a:spcBef>
                        <a:defRPr kumimoji="0" sz="2800" kern="1200">
                          <a:solidFill>
                            <a:schemeClr val="tx1"/>
                          </a:solidFill>
                          <a:latin typeface="Arial" panose="020B0604020202020204" pitchFamily="34" charset="0"/>
                        </a:defRPr>
                      </a:lvl1pPr>
                      <a:lvl2pPr marL="457200" algn="l" rtl="0" eaLnBrk="1" latinLnBrk="0" hangingPunct="1">
                        <a:spcBef>
                          <a:spcPct val="20000"/>
                        </a:spcBef>
                        <a:defRPr kumimoji="0" sz="2400" kern="1200">
                          <a:solidFill>
                            <a:schemeClr val="tx1"/>
                          </a:solidFill>
                          <a:latin typeface="Arial" panose="020B0604020202020204" pitchFamily="34" charset="0"/>
                        </a:defRPr>
                      </a:lvl2pPr>
                      <a:lvl3pPr marL="914400" algn="l" rtl="0" eaLnBrk="1" latinLnBrk="0" hangingPunct="1">
                        <a:spcBef>
                          <a:spcPct val="20000"/>
                        </a:spcBef>
                        <a:defRPr kumimoji="0" sz="2000" kern="1200">
                          <a:solidFill>
                            <a:schemeClr val="tx1"/>
                          </a:solidFill>
                          <a:latin typeface="Arial" panose="020B0604020202020204" pitchFamily="34" charset="0"/>
                        </a:defRPr>
                      </a:lvl3pPr>
                      <a:lvl4pPr marL="1371600" algn="l" rtl="0" eaLnBrk="1" latinLnBrk="0" hangingPunct="1">
                        <a:spcBef>
                          <a:spcPct val="20000"/>
                        </a:spcBef>
                        <a:defRPr kumimoji="0" kern="1200">
                          <a:solidFill>
                            <a:schemeClr val="tx1"/>
                          </a:solidFill>
                          <a:latin typeface="Arial" panose="020B0604020202020204" pitchFamily="34" charset="0"/>
                        </a:defRPr>
                      </a:lvl4pPr>
                      <a:lvl5pPr marL="1828800" algn="l" rtl="0" eaLnBrk="1" latinLnBrk="0" hangingPunct="1">
                        <a:spcBef>
                          <a:spcPct val="20000"/>
                        </a:spcBef>
                        <a:defRPr kumimoji="0" kern="1200">
                          <a:solidFill>
                            <a:schemeClr val="tx1"/>
                          </a:solidFill>
                          <a:latin typeface="Arial" panose="020B0604020202020204" pitchFamily="34" charset="0"/>
                        </a:defRPr>
                      </a:lvl5pPr>
                      <a:lvl6pPr marL="2286000" algn="l" rtl="0" eaLnBrk="1" fontAlgn="base" latinLnBrk="0" hangingPunct="1">
                        <a:spcBef>
                          <a:spcPct val="20000"/>
                        </a:spcBef>
                        <a:spcAft>
                          <a:spcPct val="0"/>
                        </a:spcAft>
                        <a:defRPr kumimoji="0" kern="1200">
                          <a:solidFill>
                            <a:schemeClr val="tx1"/>
                          </a:solidFill>
                          <a:latin typeface="Arial" panose="020B0604020202020204" pitchFamily="34" charset="0"/>
                        </a:defRPr>
                      </a:lvl6pPr>
                      <a:lvl7pPr marL="2743200" algn="l" rtl="0" eaLnBrk="1" fontAlgn="base" latinLnBrk="0" hangingPunct="1">
                        <a:spcBef>
                          <a:spcPct val="20000"/>
                        </a:spcBef>
                        <a:spcAft>
                          <a:spcPct val="0"/>
                        </a:spcAft>
                        <a:defRPr kumimoji="0" kern="1200">
                          <a:solidFill>
                            <a:schemeClr val="tx1"/>
                          </a:solidFill>
                          <a:latin typeface="Arial" panose="020B0604020202020204" pitchFamily="34" charset="0"/>
                        </a:defRPr>
                      </a:lvl7pPr>
                      <a:lvl8pPr marL="3200400" algn="l" rtl="0" eaLnBrk="1" fontAlgn="base" latinLnBrk="0" hangingPunct="1">
                        <a:spcBef>
                          <a:spcPct val="20000"/>
                        </a:spcBef>
                        <a:spcAft>
                          <a:spcPct val="0"/>
                        </a:spcAft>
                        <a:defRPr kumimoji="0" kern="1200">
                          <a:solidFill>
                            <a:schemeClr val="tx1"/>
                          </a:solidFill>
                          <a:latin typeface="Arial" panose="020B0604020202020204" pitchFamily="34" charset="0"/>
                        </a:defRPr>
                      </a:lvl8pPr>
                      <a:lvl9pPr marL="3657600" algn="l" rtl="0" eaLnBrk="1" fontAlgn="base" latinLnBrk="0" hangingPunct="1">
                        <a:spcBef>
                          <a:spcPct val="20000"/>
                        </a:spcBef>
                        <a:spcAft>
                          <a:spcPct val="0"/>
                        </a:spcAft>
                        <a:defRPr kumimoji="0" kern="1200">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1600" u="none" strike="noStrike" cap="none" normalizeH="0" baseline="0" dirty="0">
                          <a:ln>
                            <a:noFill/>
                          </a:ln>
                          <a:solidFill>
                            <a:schemeClr val="tx1"/>
                          </a:solidFill>
                          <a:effectLst/>
                        </a:rPr>
                        <a:t>CD</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1600" u="none" strike="noStrike" cap="none" normalizeH="0" baseline="0" dirty="0">
                          <a:ln>
                            <a:noFill/>
                          </a:ln>
                          <a:solidFill>
                            <a:schemeClr val="tx1"/>
                          </a:solidFill>
                          <a:effectLst/>
                        </a:rPr>
                        <a:t>CD</a:t>
                      </a:r>
                      <a:endParaRPr kumimoji="0" lang="en-US" altLang="zh-CN" sz="1600" b="0" i="0" u="none" strike="noStrike" cap="none" normalizeH="0" baseline="0" dirty="0">
                        <a:ln>
                          <a:noFill/>
                        </a:ln>
                        <a:solidFill>
                          <a:schemeClr val="tx1"/>
                        </a:solidFill>
                        <a:effectLst/>
                        <a:latin typeface="Arial" panose="020B0604020202020204" pitchFamily="34" charset="0"/>
                        <a:ea typeface="宋体" panose="02010600030101010101" pitchFamily="2" charset="-122"/>
                      </a:endParaRPr>
                    </a:p>
                  </a:txBody>
                  <a:tcPr horzOverflow="overflow"/>
                </a:tc>
                <a:tc>
                  <a:txBody>
                    <a:bodyPr/>
                    <a:lstStyle>
                      <a:lvl1pPr marL="0" algn="l" rtl="0" eaLnBrk="1" latinLnBrk="0" hangingPunct="1">
                        <a:spcBef>
                          <a:spcPct val="20000"/>
                        </a:spcBef>
                        <a:defRPr kumimoji="0" sz="2800" kern="1200">
                          <a:solidFill>
                            <a:schemeClr val="tx1"/>
                          </a:solidFill>
                          <a:latin typeface="Arial" panose="020B0604020202020204" pitchFamily="34" charset="0"/>
                        </a:defRPr>
                      </a:lvl1pPr>
                      <a:lvl2pPr marL="457200" algn="l" rtl="0" eaLnBrk="1" latinLnBrk="0" hangingPunct="1">
                        <a:spcBef>
                          <a:spcPct val="20000"/>
                        </a:spcBef>
                        <a:defRPr kumimoji="0" sz="2400" kern="1200">
                          <a:solidFill>
                            <a:schemeClr val="tx1"/>
                          </a:solidFill>
                          <a:latin typeface="Arial" panose="020B0604020202020204" pitchFamily="34" charset="0"/>
                        </a:defRPr>
                      </a:lvl2pPr>
                      <a:lvl3pPr marL="914400" algn="l" rtl="0" eaLnBrk="1" latinLnBrk="0" hangingPunct="1">
                        <a:spcBef>
                          <a:spcPct val="20000"/>
                        </a:spcBef>
                        <a:defRPr kumimoji="0" sz="2000" kern="1200">
                          <a:solidFill>
                            <a:schemeClr val="tx1"/>
                          </a:solidFill>
                          <a:latin typeface="Arial" panose="020B0604020202020204" pitchFamily="34" charset="0"/>
                        </a:defRPr>
                      </a:lvl3pPr>
                      <a:lvl4pPr marL="1371600" algn="l" rtl="0" eaLnBrk="1" latinLnBrk="0" hangingPunct="1">
                        <a:spcBef>
                          <a:spcPct val="20000"/>
                        </a:spcBef>
                        <a:defRPr kumimoji="0" kern="1200">
                          <a:solidFill>
                            <a:schemeClr val="tx1"/>
                          </a:solidFill>
                          <a:latin typeface="Arial" panose="020B0604020202020204" pitchFamily="34" charset="0"/>
                        </a:defRPr>
                      </a:lvl4pPr>
                      <a:lvl5pPr marL="1828800" algn="l" rtl="0" eaLnBrk="1" latinLnBrk="0" hangingPunct="1">
                        <a:spcBef>
                          <a:spcPct val="20000"/>
                        </a:spcBef>
                        <a:defRPr kumimoji="0" kern="1200">
                          <a:solidFill>
                            <a:schemeClr val="tx1"/>
                          </a:solidFill>
                          <a:latin typeface="Arial" panose="020B0604020202020204" pitchFamily="34" charset="0"/>
                        </a:defRPr>
                      </a:lvl5pPr>
                      <a:lvl6pPr marL="2286000" algn="l" rtl="0" eaLnBrk="1" fontAlgn="base" latinLnBrk="0" hangingPunct="1">
                        <a:spcBef>
                          <a:spcPct val="20000"/>
                        </a:spcBef>
                        <a:spcAft>
                          <a:spcPct val="0"/>
                        </a:spcAft>
                        <a:defRPr kumimoji="0" kern="1200">
                          <a:solidFill>
                            <a:schemeClr val="tx1"/>
                          </a:solidFill>
                          <a:latin typeface="Arial" panose="020B0604020202020204" pitchFamily="34" charset="0"/>
                        </a:defRPr>
                      </a:lvl6pPr>
                      <a:lvl7pPr marL="2743200" algn="l" rtl="0" eaLnBrk="1" fontAlgn="base" latinLnBrk="0" hangingPunct="1">
                        <a:spcBef>
                          <a:spcPct val="20000"/>
                        </a:spcBef>
                        <a:spcAft>
                          <a:spcPct val="0"/>
                        </a:spcAft>
                        <a:defRPr kumimoji="0" kern="1200">
                          <a:solidFill>
                            <a:schemeClr val="tx1"/>
                          </a:solidFill>
                          <a:latin typeface="Arial" panose="020B0604020202020204" pitchFamily="34" charset="0"/>
                        </a:defRPr>
                      </a:lvl7pPr>
                      <a:lvl8pPr marL="3200400" algn="l" rtl="0" eaLnBrk="1" fontAlgn="base" latinLnBrk="0" hangingPunct="1">
                        <a:spcBef>
                          <a:spcPct val="20000"/>
                        </a:spcBef>
                        <a:spcAft>
                          <a:spcPct val="0"/>
                        </a:spcAft>
                        <a:defRPr kumimoji="0" kern="1200">
                          <a:solidFill>
                            <a:schemeClr val="tx1"/>
                          </a:solidFill>
                          <a:latin typeface="Arial" panose="020B0604020202020204" pitchFamily="34" charset="0"/>
                        </a:defRPr>
                      </a:lvl8pPr>
                      <a:lvl9pPr marL="3657600" algn="l" rtl="0" eaLnBrk="1" fontAlgn="base" latinLnBrk="0" hangingPunct="1">
                        <a:spcBef>
                          <a:spcPct val="20000"/>
                        </a:spcBef>
                        <a:spcAft>
                          <a:spcPct val="0"/>
                        </a:spcAft>
                        <a:defRPr kumimoji="0" kern="1200">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1600" u="none" strike="noStrike" cap="none" normalizeH="0" baseline="0" dirty="0">
                          <a:ln>
                            <a:noFill/>
                          </a:ln>
                          <a:solidFill>
                            <a:schemeClr val="tx1"/>
                          </a:solidFill>
                          <a:effectLst/>
                        </a:rPr>
                        <a:t>AD</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1600" u="none" strike="noStrike" cap="none" normalizeH="0" baseline="0" dirty="0">
                          <a:ln>
                            <a:noFill/>
                          </a:ln>
                          <a:solidFill>
                            <a:schemeClr val="tx1"/>
                          </a:solidFill>
                          <a:effectLst/>
                        </a:rPr>
                        <a:t>AC</a:t>
                      </a:r>
                      <a:endParaRPr kumimoji="0" lang="en-US" altLang="zh-CN" sz="1600" b="0" i="0" u="none" strike="noStrike" cap="none" normalizeH="0" baseline="0" dirty="0">
                        <a:ln>
                          <a:noFill/>
                        </a:ln>
                        <a:solidFill>
                          <a:schemeClr val="tx1"/>
                        </a:solidFill>
                        <a:effectLst/>
                        <a:latin typeface="Arial" panose="020B0604020202020204" pitchFamily="34" charset="0"/>
                        <a:ea typeface="宋体" panose="02010600030101010101" pitchFamily="2" charset="-122"/>
                      </a:endParaRPr>
                    </a:p>
                  </a:txBody>
                  <a:tcPr horzOverflow="overflow"/>
                </a:tc>
                <a:tc>
                  <a:txBody>
                    <a:bodyPr/>
                    <a:lstStyle>
                      <a:lvl1pPr marL="0" algn="l" rtl="0" eaLnBrk="1" latinLnBrk="0" hangingPunct="1">
                        <a:spcBef>
                          <a:spcPct val="20000"/>
                        </a:spcBef>
                        <a:defRPr kumimoji="0" sz="2800" kern="1200">
                          <a:solidFill>
                            <a:schemeClr val="tx1"/>
                          </a:solidFill>
                          <a:latin typeface="Arial" panose="020B0604020202020204" pitchFamily="34" charset="0"/>
                        </a:defRPr>
                      </a:lvl1pPr>
                      <a:lvl2pPr marL="457200" algn="l" rtl="0" eaLnBrk="1" latinLnBrk="0" hangingPunct="1">
                        <a:spcBef>
                          <a:spcPct val="20000"/>
                        </a:spcBef>
                        <a:defRPr kumimoji="0" sz="2400" kern="1200">
                          <a:solidFill>
                            <a:schemeClr val="tx1"/>
                          </a:solidFill>
                          <a:latin typeface="Arial" panose="020B0604020202020204" pitchFamily="34" charset="0"/>
                        </a:defRPr>
                      </a:lvl2pPr>
                      <a:lvl3pPr marL="914400" algn="l" rtl="0" eaLnBrk="1" latinLnBrk="0" hangingPunct="1">
                        <a:spcBef>
                          <a:spcPct val="20000"/>
                        </a:spcBef>
                        <a:defRPr kumimoji="0" sz="2000" kern="1200">
                          <a:solidFill>
                            <a:schemeClr val="tx1"/>
                          </a:solidFill>
                          <a:latin typeface="Arial" panose="020B0604020202020204" pitchFamily="34" charset="0"/>
                        </a:defRPr>
                      </a:lvl3pPr>
                      <a:lvl4pPr marL="1371600" algn="l" rtl="0" eaLnBrk="1" latinLnBrk="0" hangingPunct="1">
                        <a:spcBef>
                          <a:spcPct val="20000"/>
                        </a:spcBef>
                        <a:defRPr kumimoji="0" kern="1200">
                          <a:solidFill>
                            <a:schemeClr val="tx1"/>
                          </a:solidFill>
                          <a:latin typeface="Arial" panose="020B0604020202020204" pitchFamily="34" charset="0"/>
                        </a:defRPr>
                      </a:lvl4pPr>
                      <a:lvl5pPr marL="1828800" algn="l" rtl="0" eaLnBrk="1" latinLnBrk="0" hangingPunct="1">
                        <a:spcBef>
                          <a:spcPct val="20000"/>
                        </a:spcBef>
                        <a:defRPr kumimoji="0" kern="1200">
                          <a:solidFill>
                            <a:schemeClr val="tx1"/>
                          </a:solidFill>
                          <a:latin typeface="Arial" panose="020B0604020202020204" pitchFamily="34" charset="0"/>
                        </a:defRPr>
                      </a:lvl5pPr>
                      <a:lvl6pPr marL="2286000" algn="l" rtl="0" eaLnBrk="1" fontAlgn="base" latinLnBrk="0" hangingPunct="1">
                        <a:spcBef>
                          <a:spcPct val="20000"/>
                        </a:spcBef>
                        <a:spcAft>
                          <a:spcPct val="0"/>
                        </a:spcAft>
                        <a:defRPr kumimoji="0" kern="1200">
                          <a:solidFill>
                            <a:schemeClr val="tx1"/>
                          </a:solidFill>
                          <a:latin typeface="Arial" panose="020B0604020202020204" pitchFamily="34" charset="0"/>
                        </a:defRPr>
                      </a:lvl6pPr>
                      <a:lvl7pPr marL="2743200" algn="l" rtl="0" eaLnBrk="1" fontAlgn="base" latinLnBrk="0" hangingPunct="1">
                        <a:spcBef>
                          <a:spcPct val="20000"/>
                        </a:spcBef>
                        <a:spcAft>
                          <a:spcPct val="0"/>
                        </a:spcAft>
                        <a:defRPr kumimoji="0" kern="1200">
                          <a:solidFill>
                            <a:schemeClr val="tx1"/>
                          </a:solidFill>
                          <a:latin typeface="Arial" panose="020B0604020202020204" pitchFamily="34" charset="0"/>
                        </a:defRPr>
                      </a:lvl7pPr>
                      <a:lvl8pPr marL="3200400" algn="l" rtl="0" eaLnBrk="1" fontAlgn="base" latinLnBrk="0" hangingPunct="1">
                        <a:spcBef>
                          <a:spcPct val="20000"/>
                        </a:spcBef>
                        <a:spcAft>
                          <a:spcPct val="0"/>
                        </a:spcAft>
                        <a:defRPr kumimoji="0" kern="1200">
                          <a:solidFill>
                            <a:schemeClr val="tx1"/>
                          </a:solidFill>
                          <a:latin typeface="Arial" panose="020B0604020202020204" pitchFamily="34" charset="0"/>
                        </a:defRPr>
                      </a:lvl8pPr>
                      <a:lvl9pPr marL="3657600" algn="l" rtl="0" eaLnBrk="1" fontAlgn="base" latinLnBrk="0" hangingPunct="1">
                        <a:spcBef>
                          <a:spcPct val="20000"/>
                        </a:spcBef>
                        <a:spcAft>
                          <a:spcPct val="0"/>
                        </a:spcAft>
                        <a:defRPr kumimoji="0" kern="1200">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1600" u="none" strike="noStrike" cap="none" normalizeH="0" baseline="0" dirty="0">
                          <a:ln>
                            <a:noFill/>
                          </a:ln>
                          <a:solidFill>
                            <a:schemeClr val="tx1"/>
                          </a:solidFill>
                          <a:effectLst/>
                        </a:rPr>
                        <a:t>60+100=160</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1600" u="none" strike="noStrike" cap="none" normalizeH="0" baseline="0" dirty="0">
                          <a:ln>
                            <a:noFill/>
                          </a:ln>
                          <a:solidFill>
                            <a:schemeClr val="tx1"/>
                          </a:solidFill>
                          <a:effectLst/>
                        </a:rPr>
                        <a:t>65+300=365</a:t>
                      </a:r>
                      <a:endParaRPr kumimoji="0" lang="en-US" altLang="zh-CN" sz="1600" b="0" i="0" u="none" strike="noStrike" cap="none" normalizeH="0" baseline="0" dirty="0">
                        <a:ln>
                          <a:noFill/>
                        </a:ln>
                        <a:solidFill>
                          <a:schemeClr val="tx1"/>
                        </a:solidFill>
                        <a:effectLst/>
                        <a:latin typeface="Arial" panose="020B0604020202020204" pitchFamily="34" charset="0"/>
                        <a:ea typeface="宋体" panose="02010600030101010101" pitchFamily="2" charset="-122"/>
                      </a:endParaRPr>
                    </a:p>
                  </a:txBody>
                  <a:tcPr horzOverflow="overflow"/>
                </a:tc>
                <a:extLst>
                  <a:ext uri="{0D108BD9-81ED-4DB2-BD59-A6C34878D82A}">
                    <a16:rowId xmlns:a16="http://schemas.microsoft.com/office/drawing/2014/main" xmlns="" val="3206135017"/>
                  </a:ext>
                </a:extLst>
              </a:tr>
              <a:tr h="1192745">
                <a:tc>
                  <a:txBody>
                    <a:bodyPr/>
                    <a:lstStyle>
                      <a:lvl1pPr marL="0" algn="l" rtl="0" eaLnBrk="1" latinLnBrk="0" hangingPunct="1">
                        <a:spcBef>
                          <a:spcPct val="20000"/>
                        </a:spcBef>
                        <a:defRPr kumimoji="0" sz="2800" kern="1200">
                          <a:solidFill>
                            <a:schemeClr val="tx1"/>
                          </a:solidFill>
                          <a:latin typeface="Arial" panose="020B0604020202020204" pitchFamily="34" charset="0"/>
                        </a:defRPr>
                      </a:lvl1pPr>
                      <a:lvl2pPr marL="457200" algn="l" rtl="0" eaLnBrk="1" latinLnBrk="0" hangingPunct="1">
                        <a:spcBef>
                          <a:spcPct val="20000"/>
                        </a:spcBef>
                        <a:defRPr kumimoji="0" sz="2400" kern="1200">
                          <a:solidFill>
                            <a:schemeClr val="tx1"/>
                          </a:solidFill>
                          <a:latin typeface="Arial" panose="020B0604020202020204" pitchFamily="34" charset="0"/>
                        </a:defRPr>
                      </a:lvl2pPr>
                      <a:lvl3pPr marL="914400" algn="l" rtl="0" eaLnBrk="1" latinLnBrk="0" hangingPunct="1">
                        <a:spcBef>
                          <a:spcPct val="20000"/>
                        </a:spcBef>
                        <a:defRPr kumimoji="0" sz="2000" kern="1200">
                          <a:solidFill>
                            <a:schemeClr val="tx1"/>
                          </a:solidFill>
                          <a:latin typeface="Arial" panose="020B0604020202020204" pitchFamily="34" charset="0"/>
                        </a:defRPr>
                      </a:lvl3pPr>
                      <a:lvl4pPr marL="1371600" algn="l" rtl="0" eaLnBrk="1" latinLnBrk="0" hangingPunct="1">
                        <a:spcBef>
                          <a:spcPct val="20000"/>
                        </a:spcBef>
                        <a:defRPr kumimoji="0" kern="1200">
                          <a:solidFill>
                            <a:schemeClr val="tx1"/>
                          </a:solidFill>
                          <a:latin typeface="Arial" panose="020B0604020202020204" pitchFamily="34" charset="0"/>
                        </a:defRPr>
                      </a:lvl4pPr>
                      <a:lvl5pPr marL="1828800" algn="l" rtl="0" eaLnBrk="1" latinLnBrk="0" hangingPunct="1">
                        <a:spcBef>
                          <a:spcPct val="20000"/>
                        </a:spcBef>
                        <a:defRPr kumimoji="0" kern="1200">
                          <a:solidFill>
                            <a:schemeClr val="tx1"/>
                          </a:solidFill>
                          <a:latin typeface="Arial" panose="020B0604020202020204" pitchFamily="34" charset="0"/>
                        </a:defRPr>
                      </a:lvl5pPr>
                      <a:lvl6pPr marL="2286000" algn="l" rtl="0" eaLnBrk="1" fontAlgn="base" latinLnBrk="0" hangingPunct="1">
                        <a:spcBef>
                          <a:spcPct val="20000"/>
                        </a:spcBef>
                        <a:spcAft>
                          <a:spcPct val="0"/>
                        </a:spcAft>
                        <a:defRPr kumimoji="0" kern="1200">
                          <a:solidFill>
                            <a:schemeClr val="tx1"/>
                          </a:solidFill>
                          <a:latin typeface="Arial" panose="020B0604020202020204" pitchFamily="34" charset="0"/>
                        </a:defRPr>
                      </a:lvl6pPr>
                      <a:lvl7pPr marL="2743200" algn="l" rtl="0" eaLnBrk="1" fontAlgn="base" latinLnBrk="0" hangingPunct="1">
                        <a:spcBef>
                          <a:spcPct val="20000"/>
                        </a:spcBef>
                        <a:spcAft>
                          <a:spcPct val="0"/>
                        </a:spcAft>
                        <a:defRPr kumimoji="0" kern="1200">
                          <a:solidFill>
                            <a:schemeClr val="tx1"/>
                          </a:solidFill>
                          <a:latin typeface="Arial" panose="020B0604020202020204" pitchFamily="34" charset="0"/>
                        </a:defRPr>
                      </a:lvl7pPr>
                      <a:lvl8pPr marL="3200400" algn="l" rtl="0" eaLnBrk="1" fontAlgn="base" latinLnBrk="0" hangingPunct="1">
                        <a:spcBef>
                          <a:spcPct val="20000"/>
                        </a:spcBef>
                        <a:spcAft>
                          <a:spcPct val="0"/>
                        </a:spcAft>
                        <a:defRPr kumimoji="0" kern="1200">
                          <a:solidFill>
                            <a:schemeClr val="tx1"/>
                          </a:solidFill>
                          <a:latin typeface="Arial" panose="020B0604020202020204" pitchFamily="34" charset="0"/>
                        </a:defRPr>
                      </a:lvl8pPr>
                      <a:lvl9pPr marL="3657600" algn="l" rtl="0" eaLnBrk="1" fontAlgn="base" latinLnBrk="0" hangingPunct="1">
                        <a:spcBef>
                          <a:spcPct val="20000"/>
                        </a:spcBef>
                        <a:spcAft>
                          <a:spcPct val="0"/>
                        </a:spcAft>
                        <a:defRPr kumimoji="0" kern="1200">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1600" u="none" strike="noStrike" cap="none" normalizeH="0" baseline="0" dirty="0">
                          <a:ln>
                            <a:noFill/>
                          </a:ln>
                          <a:solidFill>
                            <a:schemeClr val="tx1"/>
                          </a:solidFill>
                          <a:effectLst/>
                        </a:rPr>
                        <a:t>DE</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1600" u="none" strike="noStrike" cap="none" normalizeH="0" baseline="0" dirty="0">
                          <a:ln>
                            <a:noFill/>
                          </a:ln>
                          <a:solidFill>
                            <a:schemeClr val="tx1"/>
                          </a:solidFill>
                          <a:effectLst/>
                        </a:rPr>
                        <a:t>DE</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1600" u="none" strike="noStrike" cap="none" normalizeH="0" baseline="0" dirty="0">
                          <a:ln>
                            <a:noFill/>
                          </a:ln>
                          <a:solidFill>
                            <a:schemeClr val="tx1"/>
                          </a:solidFill>
                          <a:effectLst/>
                        </a:rPr>
                        <a:t>DE</a:t>
                      </a:r>
                      <a:endParaRPr kumimoji="0" lang="en-US" altLang="zh-CN" sz="1600" b="0" i="0" u="none" strike="noStrike" cap="none" normalizeH="0" baseline="0" dirty="0">
                        <a:ln>
                          <a:noFill/>
                        </a:ln>
                        <a:solidFill>
                          <a:schemeClr val="tx1"/>
                        </a:solidFill>
                        <a:effectLst/>
                        <a:latin typeface="Arial" panose="020B0604020202020204" pitchFamily="34" charset="0"/>
                        <a:ea typeface="宋体" panose="02010600030101010101" pitchFamily="2" charset="-122"/>
                      </a:endParaRPr>
                    </a:p>
                  </a:txBody>
                  <a:tcPr horzOverflow="overflow"/>
                </a:tc>
                <a:tc>
                  <a:txBody>
                    <a:bodyPr/>
                    <a:lstStyle>
                      <a:lvl1pPr marL="0" algn="l" rtl="0" eaLnBrk="1" latinLnBrk="0" hangingPunct="1">
                        <a:spcBef>
                          <a:spcPct val="20000"/>
                        </a:spcBef>
                        <a:defRPr kumimoji="0" sz="2800" kern="1200">
                          <a:solidFill>
                            <a:schemeClr val="tx1"/>
                          </a:solidFill>
                          <a:latin typeface="Arial" panose="020B0604020202020204" pitchFamily="34" charset="0"/>
                        </a:defRPr>
                      </a:lvl1pPr>
                      <a:lvl2pPr marL="457200" algn="l" rtl="0" eaLnBrk="1" latinLnBrk="0" hangingPunct="1">
                        <a:spcBef>
                          <a:spcPct val="20000"/>
                        </a:spcBef>
                        <a:defRPr kumimoji="0" sz="2400" kern="1200">
                          <a:solidFill>
                            <a:schemeClr val="tx1"/>
                          </a:solidFill>
                          <a:latin typeface="Arial" panose="020B0604020202020204" pitchFamily="34" charset="0"/>
                        </a:defRPr>
                      </a:lvl2pPr>
                      <a:lvl3pPr marL="914400" algn="l" rtl="0" eaLnBrk="1" latinLnBrk="0" hangingPunct="1">
                        <a:spcBef>
                          <a:spcPct val="20000"/>
                        </a:spcBef>
                        <a:defRPr kumimoji="0" sz="2000" kern="1200">
                          <a:solidFill>
                            <a:schemeClr val="tx1"/>
                          </a:solidFill>
                          <a:latin typeface="Arial" panose="020B0604020202020204" pitchFamily="34" charset="0"/>
                        </a:defRPr>
                      </a:lvl3pPr>
                      <a:lvl4pPr marL="1371600" algn="l" rtl="0" eaLnBrk="1" latinLnBrk="0" hangingPunct="1">
                        <a:spcBef>
                          <a:spcPct val="20000"/>
                        </a:spcBef>
                        <a:defRPr kumimoji="0" kern="1200">
                          <a:solidFill>
                            <a:schemeClr val="tx1"/>
                          </a:solidFill>
                          <a:latin typeface="Arial" panose="020B0604020202020204" pitchFamily="34" charset="0"/>
                        </a:defRPr>
                      </a:lvl4pPr>
                      <a:lvl5pPr marL="1828800" algn="l" rtl="0" eaLnBrk="1" latinLnBrk="0" hangingPunct="1">
                        <a:spcBef>
                          <a:spcPct val="20000"/>
                        </a:spcBef>
                        <a:defRPr kumimoji="0" kern="1200">
                          <a:solidFill>
                            <a:schemeClr val="tx1"/>
                          </a:solidFill>
                          <a:latin typeface="Arial" panose="020B0604020202020204" pitchFamily="34" charset="0"/>
                        </a:defRPr>
                      </a:lvl5pPr>
                      <a:lvl6pPr marL="2286000" algn="l" rtl="0" eaLnBrk="1" fontAlgn="base" latinLnBrk="0" hangingPunct="1">
                        <a:spcBef>
                          <a:spcPct val="20000"/>
                        </a:spcBef>
                        <a:spcAft>
                          <a:spcPct val="0"/>
                        </a:spcAft>
                        <a:defRPr kumimoji="0" kern="1200">
                          <a:solidFill>
                            <a:schemeClr val="tx1"/>
                          </a:solidFill>
                          <a:latin typeface="Arial" panose="020B0604020202020204" pitchFamily="34" charset="0"/>
                        </a:defRPr>
                      </a:lvl6pPr>
                      <a:lvl7pPr marL="2743200" algn="l" rtl="0" eaLnBrk="1" fontAlgn="base" latinLnBrk="0" hangingPunct="1">
                        <a:spcBef>
                          <a:spcPct val="20000"/>
                        </a:spcBef>
                        <a:spcAft>
                          <a:spcPct val="0"/>
                        </a:spcAft>
                        <a:defRPr kumimoji="0" kern="1200">
                          <a:solidFill>
                            <a:schemeClr val="tx1"/>
                          </a:solidFill>
                          <a:latin typeface="Arial" panose="020B0604020202020204" pitchFamily="34" charset="0"/>
                        </a:defRPr>
                      </a:lvl7pPr>
                      <a:lvl8pPr marL="3200400" algn="l" rtl="0" eaLnBrk="1" fontAlgn="base" latinLnBrk="0" hangingPunct="1">
                        <a:spcBef>
                          <a:spcPct val="20000"/>
                        </a:spcBef>
                        <a:spcAft>
                          <a:spcPct val="0"/>
                        </a:spcAft>
                        <a:defRPr kumimoji="0" kern="1200">
                          <a:solidFill>
                            <a:schemeClr val="tx1"/>
                          </a:solidFill>
                          <a:latin typeface="Arial" panose="020B0604020202020204" pitchFamily="34" charset="0"/>
                        </a:defRPr>
                      </a:lvl8pPr>
                      <a:lvl9pPr marL="3657600" algn="l" rtl="0" eaLnBrk="1" fontAlgn="base" latinLnBrk="0" hangingPunct="1">
                        <a:spcBef>
                          <a:spcPct val="20000"/>
                        </a:spcBef>
                        <a:spcAft>
                          <a:spcPct val="0"/>
                        </a:spcAft>
                        <a:defRPr kumimoji="0" kern="1200">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1600" u="none" strike="noStrike" cap="none" normalizeH="0" baseline="0" dirty="0">
                          <a:ln>
                            <a:noFill/>
                          </a:ln>
                          <a:solidFill>
                            <a:schemeClr val="tx1"/>
                          </a:solidFill>
                          <a:effectLst/>
                        </a:rPr>
                        <a:t>CE</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1600" u="none" strike="noStrike" cap="none" normalizeH="0" baseline="0" dirty="0">
                          <a:ln>
                            <a:noFill/>
                          </a:ln>
                          <a:solidFill>
                            <a:schemeClr val="tx1"/>
                          </a:solidFill>
                          <a:effectLst/>
                        </a:rPr>
                        <a:t>AC</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1600" u="none" strike="noStrike" cap="none" normalizeH="0" baseline="0" dirty="0">
                          <a:ln>
                            <a:noFill/>
                          </a:ln>
                          <a:solidFill>
                            <a:schemeClr val="tx1"/>
                          </a:solidFill>
                          <a:effectLst/>
                        </a:rPr>
                        <a:t>AD</a:t>
                      </a:r>
                      <a:endParaRPr kumimoji="0" lang="en-US" altLang="zh-CN" sz="1600" b="0" i="0" u="none" strike="noStrike" cap="none" normalizeH="0" baseline="0" dirty="0">
                        <a:ln>
                          <a:noFill/>
                        </a:ln>
                        <a:solidFill>
                          <a:schemeClr val="tx1"/>
                        </a:solidFill>
                        <a:effectLst/>
                        <a:latin typeface="Arial" panose="020B0604020202020204" pitchFamily="34" charset="0"/>
                        <a:ea typeface="宋体" panose="02010600030101010101" pitchFamily="2" charset="-122"/>
                      </a:endParaRPr>
                    </a:p>
                  </a:txBody>
                  <a:tcPr horzOverflow="overflow"/>
                </a:tc>
                <a:tc>
                  <a:txBody>
                    <a:bodyPr/>
                    <a:lstStyle>
                      <a:lvl1pPr marL="0" algn="l" rtl="0" eaLnBrk="1" latinLnBrk="0" hangingPunct="1">
                        <a:spcBef>
                          <a:spcPct val="20000"/>
                        </a:spcBef>
                        <a:defRPr kumimoji="0" sz="2800" kern="1200">
                          <a:solidFill>
                            <a:schemeClr val="tx1"/>
                          </a:solidFill>
                          <a:latin typeface="Arial" panose="020B0604020202020204" pitchFamily="34" charset="0"/>
                        </a:defRPr>
                      </a:lvl1pPr>
                      <a:lvl2pPr marL="457200" algn="l" rtl="0" eaLnBrk="1" latinLnBrk="0" hangingPunct="1">
                        <a:spcBef>
                          <a:spcPct val="20000"/>
                        </a:spcBef>
                        <a:defRPr kumimoji="0" sz="2400" kern="1200">
                          <a:solidFill>
                            <a:schemeClr val="tx1"/>
                          </a:solidFill>
                          <a:latin typeface="Arial" panose="020B0604020202020204" pitchFamily="34" charset="0"/>
                        </a:defRPr>
                      </a:lvl2pPr>
                      <a:lvl3pPr marL="914400" algn="l" rtl="0" eaLnBrk="1" latinLnBrk="0" hangingPunct="1">
                        <a:spcBef>
                          <a:spcPct val="20000"/>
                        </a:spcBef>
                        <a:defRPr kumimoji="0" sz="2000" kern="1200">
                          <a:solidFill>
                            <a:schemeClr val="tx1"/>
                          </a:solidFill>
                          <a:latin typeface="Arial" panose="020B0604020202020204" pitchFamily="34" charset="0"/>
                        </a:defRPr>
                      </a:lvl3pPr>
                      <a:lvl4pPr marL="1371600" algn="l" rtl="0" eaLnBrk="1" latinLnBrk="0" hangingPunct="1">
                        <a:spcBef>
                          <a:spcPct val="20000"/>
                        </a:spcBef>
                        <a:defRPr kumimoji="0" kern="1200">
                          <a:solidFill>
                            <a:schemeClr val="tx1"/>
                          </a:solidFill>
                          <a:latin typeface="Arial" panose="020B0604020202020204" pitchFamily="34" charset="0"/>
                        </a:defRPr>
                      </a:lvl4pPr>
                      <a:lvl5pPr marL="1828800" algn="l" rtl="0" eaLnBrk="1" latinLnBrk="0" hangingPunct="1">
                        <a:spcBef>
                          <a:spcPct val="20000"/>
                        </a:spcBef>
                        <a:defRPr kumimoji="0" kern="1200">
                          <a:solidFill>
                            <a:schemeClr val="tx1"/>
                          </a:solidFill>
                          <a:latin typeface="Arial" panose="020B0604020202020204" pitchFamily="34" charset="0"/>
                        </a:defRPr>
                      </a:lvl5pPr>
                      <a:lvl6pPr marL="2286000" algn="l" rtl="0" eaLnBrk="1" fontAlgn="base" latinLnBrk="0" hangingPunct="1">
                        <a:spcBef>
                          <a:spcPct val="20000"/>
                        </a:spcBef>
                        <a:spcAft>
                          <a:spcPct val="0"/>
                        </a:spcAft>
                        <a:defRPr kumimoji="0" kern="1200">
                          <a:solidFill>
                            <a:schemeClr val="tx1"/>
                          </a:solidFill>
                          <a:latin typeface="Arial" panose="020B0604020202020204" pitchFamily="34" charset="0"/>
                        </a:defRPr>
                      </a:lvl6pPr>
                      <a:lvl7pPr marL="2743200" algn="l" rtl="0" eaLnBrk="1" fontAlgn="base" latinLnBrk="0" hangingPunct="1">
                        <a:spcBef>
                          <a:spcPct val="20000"/>
                        </a:spcBef>
                        <a:spcAft>
                          <a:spcPct val="0"/>
                        </a:spcAft>
                        <a:defRPr kumimoji="0" kern="1200">
                          <a:solidFill>
                            <a:schemeClr val="tx1"/>
                          </a:solidFill>
                          <a:latin typeface="Arial" panose="020B0604020202020204" pitchFamily="34" charset="0"/>
                        </a:defRPr>
                      </a:lvl7pPr>
                      <a:lvl8pPr marL="3200400" algn="l" rtl="0" eaLnBrk="1" fontAlgn="base" latinLnBrk="0" hangingPunct="1">
                        <a:spcBef>
                          <a:spcPct val="20000"/>
                        </a:spcBef>
                        <a:spcAft>
                          <a:spcPct val="0"/>
                        </a:spcAft>
                        <a:defRPr kumimoji="0" kern="1200">
                          <a:solidFill>
                            <a:schemeClr val="tx1"/>
                          </a:solidFill>
                          <a:latin typeface="Arial" panose="020B0604020202020204" pitchFamily="34" charset="0"/>
                        </a:defRPr>
                      </a:lvl8pPr>
                      <a:lvl9pPr marL="3657600" algn="l" rtl="0" eaLnBrk="1" fontAlgn="base" latinLnBrk="0" hangingPunct="1">
                        <a:spcBef>
                          <a:spcPct val="20000"/>
                        </a:spcBef>
                        <a:spcAft>
                          <a:spcPct val="0"/>
                        </a:spcAft>
                        <a:defRPr kumimoji="0" kern="1200">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1600" u="none" strike="noStrike" cap="none" normalizeH="0" baseline="0" dirty="0">
                          <a:ln>
                            <a:noFill/>
                          </a:ln>
                          <a:solidFill>
                            <a:schemeClr val="tx1"/>
                          </a:solidFill>
                          <a:effectLst/>
                        </a:rPr>
                        <a:t>85+100=185</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1600" u="none" strike="noStrike" cap="none" normalizeH="0" baseline="0" dirty="0">
                          <a:ln>
                            <a:noFill/>
                          </a:ln>
                          <a:solidFill>
                            <a:schemeClr val="tx1"/>
                          </a:solidFill>
                          <a:effectLst/>
                        </a:rPr>
                        <a:t>80+100=180</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1600" b="1" u="none" strike="noStrike" cap="none" normalizeH="0" baseline="0" dirty="0">
                          <a:ln>
                            <a:noFill/>
                          </a:ln>
                          <a:solidFill>
                            <a:schemeClr val="tx1"/>
                          </a:solidFill>
                          <a:effectLst/>
                        </a:rPr>
                        <a:t>75+0=75</a:t>
                      </a:r>
                      <a:endParaRPr kumimoji="0" lang="en-US" altLang="zh-CN" sz="1600" b="1" i="0" u="none" strike="noStrike" cap="none" normalizeH="0" baseline="0" dirty="0">
                        <a:ln>
                          <a:noFill/>
                        </a:ln>
                        <a:solidFill>
                          <a:schemeClr val="tx1"/>
                        </a:solidFill>
                        <a:effectLst/>
                        <a:latin typeface="Arial" panose="020B0604020202020204" pitchFamily="34" charset="0"/>
                        <a:ea typeface="宋体" panose="02010600030101010101" pitchFamily="2" charset="-122"/>
                      </a:endParaRPr>
                    </a:p>
                  </a:txBody>
                  <a:tcPr horzOverflow="overflow"/>
                </a:tc>
                <a:extLst>
                  <a:ext uri="{0D108BD9-81ED-4DB2-BD59-A6C34878D82A}">
                    <a16:rowId xmlns:a16="http://schemas.microsoft.com/office/drawing/2014/main" xmlns="" val="2134737157"/>
                  </a:ext>
                </a:extLst>
              </a:tr>
            </a:tbl>
          </a:graphicData>
        </a:graphic>
      </p:graphicFrame>
      <p:grpSp>
        <p:nvGrpSpPr>
          <p:cNvPr id="115" name="Grupo 8">
            <a:extLst>
              <a:ext uri="{FF2B5EF4-FFF2-40B4-BE49-F238E27FC236}">
                <a16:creationId xmlns:a16="http://schemas.microsoft.com/office/drawing/2014/main" xmlns="" id="{2DEECA62-E2D1-477A-9BC0-65ACFC77ECEC}"/>
              </a:ext>
            </a:extLst>
          </p:cNvPr>
          <p:cNvGrpSpPr/>
          <p:nvPr/>
        </p:nvGrpSpPr>
        <p:grpSpPr>
          <a:xfrm>
            <a:off x="5652120" y="2446606"/>
            <a:ext cx="3200400" cy="1905000"/>
            <a:chOff x="990600" y="2362200"/>
            <a:chExt cx="3200400" cy="1905000"/>
          </a:xfrm>
        </p:grpSpPr>
        <p:sp>
          <p:nvSpPr>
            <p:cNvPr id="116" name="Line 37">
              <a:extLst>
                <a:ext uri="{FF2B5EF4-FFF2-40B4-BE49-F238E27FC236}">
                  <a16:creationId xmlns:a16="http://schemas.microsoft.com/office/drawing/2014/main" xmlns="" id="{FF2D75F7-BFBA-4A0E-A8B6-4A3062EE43F4}"/>
                </a:ext>
              </a:extLst>
            </p:cNvPr>
            <p:cNvSpPr>
              <a:spLocks noChangeShapeType="1"/>
            </p:cNvSpPr>
            <p:nvPr/>
          </p:nvSpPr>
          <p:spPr bwMode="auto">
            <a:xfrm>
              <a:off x="2743200" y="3352800"/>
              <a:ext cx="762000" cy="0"/>
            </a:xfrm>
            <a:prstGeom prst="line">
              <a:avLst/>
            </a:prstGeom>
            <a:noFill/>
            <a:ln w="12700">
              <a:solidFill>
                <a:srgbClr val="FF0066"/>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MX" dirty="0"/>
            </a:p>
          </p:txBody>
        </p:sp>
        <p:sp>
          <p:nvSpPr>
            <p:cNvPr id="117" name="Line 54">
              <a:extLst>
                <a:ext uri="{FF2B5EF4-FFF2-40B4-BE49-F238E27FC236}">
                  <a16:creationId xmlns:a16="http://schemas.microsoft.com/office/drawing/2014/main" xmlns="" id="{CC250AB2-B453-4B41-AD7F-4A999FBDD6B3}"/>
                </a:ext>
              </a:extLst>
            </p:cNvPr>
            <p:cNvSpPr>
              <a:spLocks noChangeShapeType="1"/>
            </p:cNvSpPr>
            <p:nvPr/>
          </p:nvSpPr>
          <p:spPr bwMode="auto">
            <a:xfrm>
              <a:off x="2514600" y="3505200"/>
              <a:ext cx="0" cy="381000"/>
            </a:xfrm>
            <a:prstGeom prst="line">
              <a:avLst/>
            </a:prstGeom>
            <a:noFill/>
            <a:ln w="12700">
              <a:solidFill>
                <a:srgbClr val="009900"/>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MX" dirty="0"/>
            </a:p>
          </p:txBody>
        </p:sp>
        <p:sp>
          <p:nvSpPr>
            <p:cNvPr id="118" name="Text Box 56">
              <a:extLst>
                <a:ext uri="{FF2B5EF4-FFF2-40B4-BE49-F238E27FC236}">
                  <a16:creationId xmlns:a16="http://schemas.microsoft.com/office/drawing/2014/main" xmlns="" id="{96339683-A66C-4882-A8F4-3E3CDD5E8798}"/>
                </a:ext>
              </a:extLst>
            </p:cNvPr>
            <p:cNvSpPr txBox="1">
              <a:spLocks noChangeArrowheads="1"/>
            </p:cNvSpPr>
            <p:nvPr/>
          </p:nvSpPr>
          <p:spPr bwMode="auto">
            <a:xfrm>
              <a:off x="3124200" y="2605088"/>
              <a:ext cx="53340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s-MX" altLang="zh-CN" sz="1600" dirty="0" smtClean="0">
                  <a:ea typeface="宋体" panose="02010600030101010101" pitchFamily="2" charset="-122"/>
                </a:rPr>
                <a:t>30</a:t>
              </a:r>
              <a:endParaRPr lang="es-MX" altLang="zh-CN" sz="1600" dirty="0">
                <a:ea typeface="宋体" panose="02010600030101010101" pitchFamily="2" charset="-122"/>
              </a:endParaRPr>
            </a:p>
          </p:txBody>
        </p:sp>
        <p:grpSp>
          <p:nvGrpSpPr>
            <p:cNvPr id="119" name="Grupo 12">
              <a:extLst>
                <a:ext uri="{FF2B5EF4-FFF2-40B4-BE49-F238E27FC236}">
                  <a16:creationId xmlns:a16="http://schemas.microsoft.com/office/drawing/2014/main" xmlns="" id="{1B7C1D76-406C-4B2F-BCDC-24047C592D0E}"/>
                </a:ext>
              </a:extLst>
            </p:cNvPr>
            <p:cNvGrpSpPr/>
            <p:nvPr/>
          </p:nvGrpSpPr>
          <p:grpSpPr>
            <a:xfrm>
              <a:off x="990600" y="2362200"/>
              <a:ext cx="3200400" cy="1905000"/>
              <a:chOff x="990600" y="2362200"/>
              <a:chExt cx="3200400" cy="1905000"/>
            </a:xfrm>
          </p:grpSpPr>
          <p:sp>
            <p:nvSpPr>
              <p:cNvPr id="120" name="Text Box 55">
                <a:extLst>
                  <a:ext uri="{FF2B5EF4-FFF2-40B4-BE49-F238E27FC236}">
                    <a16:creationId xmlns:a16="http://schemas.microsoft.com/office/drawing/2014/main" xmlns="" id="{ADE2098D-D6E2-4131-94BF-3B3B3BD7646A}"/>
                  </a:ext>
                </a:extLst>
              </p:cNvPr>
              <p:cNvSpPr txBox="1">
                <a:spLocks noChangeArrowheads="1"/>
              </p:cNvSpPr>
              <p:nvPr/>
            </p:nvSpPr>
            <p:spPr bwMode="auto">
              <a:xfrm>
                <a:off x="1524000" y="2605088"/>
                <a:ext cx="53340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s-MX" altLang="zh-CN" sz="1600" dirty="0" smtClean="0">
                    <a:ea typeface="宋体" panose="02010600030101010101" pitchFamily="2" charset="-122"/>
                  </a:rPr>
                  <a:t>20</a:t>
                </a:r>
                <a:endParaRPr lang="es-MX" altLang="zh-CN" sz="1600" dirty="0">
                  <a:ea typeface="宋体" panose="02010600030101010101" pitchFamily="2" charset="-122"/>
                </a:endParaRPr>
              </a:p>
            </p:txBody>
          </p:sp>
          <p:grpSp>
            <p:nvGrpSpPr>
              <p:cNvPr id="121" name="Grupo 14">
                <a:extLst>
                  <a:ext uri="{FF2B5EF4-FFF2-40B4-BE49-F238E27FC236}">
                    <a16:creationId xmlns:a16="http://schemas.microsoft.com/office/drawing/2014/main" xmlns="" id="{CE6B8C31-8290-421B-A987-A41C3EBEF103}"/>
                  </a:ext>
                </a:extLst>
              </p:cNvPr>
              <p:cNvGrpSpPr/>
              <p:nvPr/>
            </p:nvGrpSpPr>
            <p:grpSpPr>
              <a:xfrm>
                <a:off x="1219200" y="2362200"/>
                <a:ext cx="2667000" cy="1905000"/>
                <a:chOff x="1219200" y="2362200"/>
                <a:chExt cx="2667000" cy="1905000"/>
              </a:xfrm>
            </p:grpSpPr>
            <p:grpSp>
              <p:nvGrpSpPr>
                <p:cNvPr id="126" name="Group 33">
                  <a:extLst>
                    <a:ext uri="{FF2B5EF4-FFF2-40B4-BE49-F238E27FC236}">
                      <a16:creationId xmlns:a16="http://schemas.microsoft.com/office/drawing/2014/main" xmlns="" id="{80D1FEA3-4599-4B30-83F4-39A570249774}"/>
                    </a:ext>
                  </a:extLst>
                </p:cNvPr>
                <p:cNvGrpSpPr>
                  <a:grpSpLocks/>
                </p:cNvGrpSpPr>
                <p:nvPr/>
              </p:nvGrpSpPr>
              <p:grpSpPr bwMode="auto">
                <a:xfrm>
                  <a:off x="1219200" y="3124200"/>
                  <a:ext cx="381000" cy="381000"/>
                  <a:chOff x="720" y="2208"/>
                  <a:chExt cx="240" cy="240"/>
                </a:xfrm>
              </p:grpSpPr>
              <p:sp>
                <p:nvSpPr>
                  <p:cNvPr id="149" name="Oval 34">
                    <a:extLst>
                      <a:ext uri="{FF2B5EF4-FFF2-40B4-BE49-F238E27FC236}">
                        <a16:creationId xmlns:a16="http://schemas.microsoft.com/office/drawing/2014/main" xmlns="" id="{B388D604-EA42-4443-B1BC-9C635A4EAB00}"/>
                      </a:ext>
                    </a:extLst>
                  </p:cNvPr>
                  <p:cNvSpPr>
                    <a:spLocks noChangeArrowheads="1"/>
                  </p:cNvSpPr>
                  <p:nvPr/>
                </p:nvSpPr>
                <p:spPr bwMode="auto">
                  <a:xfrm>
                    <a:off x="720" y="2208"/>
                    <a:ext cx="240" cy="240"/>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MX" dirty="0"/>
                  </a:p>
                </p:txBody>
              </p:sp>
              <p:sp>
                <p:nvSpPr>
                  <p:cNvPr id="150" name="Text Box 35">
                    <a:extLst>
                      <a:ext uri="{FF2B5EF4-FFF2-40B4-BE49-F238E27FC236}">
                        <a16:creationId xmlns:a16="http://schemas.microsoft.com/office/drawing/2014/main" xmlns="" id="{270FACA9-921D-4815-BA24-2891164D4E7D}"/>
                      </a:ext>
                    </a:extLst>
                  </p:cNvPr>
                  <p:cNvSpPr txBox="1">
                    <a:spLocks noChangeArrowheads="1"/>
                  </p:cNvSpPr>
                  <p:nvPr/>
                </p:nvSpPr>
                <p:spPr bwMode="auto">
                  <a:xfrm>
                    <a:off x="734" y="2208"/>
                    <a:ext cx="144"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s-MX" altLang="zh-CN" dirty="0" smtClean="0">
                        <a:ea typeface="宋体" panose="02010600030101010101" pitchFamily="2" charset="-122"/>
                      </a:rPr>
                      <a:t>A</a:t>
                    </a:r>
                    <a:endParaRPr lang="es-MX" altLang="zh-CN" dirty="0">
                      <a:ea typeface="宋体" panose="02010600030101010101" pitchFamily="2" charset="-122"/>
                    </a:endParaRPr>
                  </a:p>
                </p:txBody>
              </p:sp>
            </p:grpSp>
            <p:sp>
              <p:nvSpPr>
                <p:cNvPr id="127" name="Line 36">
                  <a:extLst>
                    <a:ext uri="{FF2B5EF4-FFF2-40B4-BE49-F238E27FC236}">
                      <a16:creationId xmlns:a16="http://schemas.microsoft.com/office/drawing/2014/main" xmlns="" id="{88B676A0-0B4D-494D-A819-08E90D6656B1}"/>
                    </a:ext>
                  </a:extLst>
                </p:cNvPr>
                <p:cNvSpPr>
                  <a:spLocks noChangeShapeType="1"/>
                </p:cNvSpPr>
                <p:nvPr/>
              </p:nvSpPr>
              <p:spPr bwMode="auto">
                <a:xfrm>
                  <a:off x="1600200" y="3352800"/>
                  <a:ext cx="762000" cy="0"/>
                </a:xfrm>
                <a:prstGeom prst="line">
                  <a:avLst/>
                </a:prstGeom>
                <a:noFill/>
                <a:ln w="12700">
                  <a:solidFill>
                    <a:srgbClr val="FF0066"/>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MX" dirty="0"/>
                </a:p>
              </p:txBody>
            </p:sp>
            <p:grpSp>
              <p:nvGrpSpPr>
                <p:cNvPr id="128" name="Group 38">
                  <a:extLst>
                    <a:ext uri="{FF2B5EF4-FFF2-40B4-BE49-F238E27FC236}">
                      <a16:creationId xmlns:a16="http://schemas.microsoft.com/office/drawing/2014/main" xmlns="" id="{0BCCBCDB-CE3C-4D87-9C9A-6810CB2AD01F}"/>
                    </a:ext>
                  </a:extLst>
                </p:cNvPr>
                <p:cNvGrpSpPr>
                  <a:grpSpLocks/>
                </p:cNvGrpSpPr>
                <p:nvPr/>
              </p:nvGrpSpPr>
              <p:grpSpPr bwMode="auto">
                <a:xfrm>
                  <a:off x="2362200" y="2362200"/>
                  <a:ext cx="381000" cy="381000"/>
                  <a:chOff x="720" y="2208"/>
                  <a:chExt cx="240" cy="240"/>
                </a:xfrm>
              </p:grpSpPr>
              <p:sp>
                <p:nvSpPr>
                  <p:cNvPr id="147" name="Oval 39">
                    <a:extLst>
                      <a:ext uri="{FF2B5EF4-FFF2-40B4-BE49-F238E27FC236}">
                        <a16:creationId xmlns:a16="http://schemas.microsoft.com/office/drawing/2014/main" xmlns="" id="{505C4A83-E97F-4CCB-A8D0-0351D472D87E}"/>
                      </a:ext>
                    </a:extLst>
                  </p:cNvPr>
                  <p:cNvSpPr>
                    <a:spLocks noChangeArrowheads="1"/>
                  </p:cNvSpPr>
                  <p:nvPr/>
                </p:nvSpPr>
                <p:spPr bwMode="auto">
                  <a:xfrm>
                    <a:off x="720" y="2208"/>
                    <a:ext cx="240" cy="240"/>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MX" dirty="0"/>
                  </a:p>
                </p:txBody>
              </p:sp>
              <p:sp>
                <p:nvSpPr>
                  <p:cNvPr id="148" name="Text Box 40">
                    <a:extLst>
                      <a:ext uri="{FF2B5EF4-FFF2-40B4-BE49-F238E27FC236}">
                        <a16:creationId xmlns:a16="http://schemas.microsoft.com/office/drawing/2014/main" xmlns="" id="{A5DDAE99-FAA4-4327-8BFB-D404292CD5EC}"/>
                      </a:ext>
                    </a:extLst>
                  </p:cNvPr>
                  <p:cNvSpPr txBox="1">
                    <a:spLocks noChangeArrowheads="1"/>
                  </p:cNvSpPr>
                  <p:nvPr/>
                </p:nvSpPr>
                <p:spPr bwMode="auto">
                  <a:xfrm>
                    <a:off x="734" y="2208"/>
                    <a:ext cx="144"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s-MX" altLang="zh-CN" dirty="0" smtClean="0">
                        <a:ea typeface="宋体" panose="02010600030101010101" pitchFamily="2" charset="-122"/>
                      </a:rPr>
                      <a:t>B</a:t>
                    </a:r>
                    <a:endParaRPr lang="es-MX" altLang="zh-CN" dirty="0">
                      <a:ea typeface="宋体" panose="02010600030101010101" pitchFamily="2" charset="-122"/>
                    </a:endParaRPr>
                  </a:p>
                </p:txBody>
              </p:sp>
            </p:grpSp>
            <p:grpSp>
              <p:nvGrpSpPr>
                <p:cNvPr id="129" name="Group 41">
                  <a:extLst>
                    <a:ext uri="{FF2B5EF4-FFF2-40B4-BE49-F238E27FC236}">
                      <a16:creationId xmlns:a16="http://schemas.microsoft.com/office/drawing/2014/main" xmlns="" id="{EB6FE820-B637-4848-9DEA-6964E35DB079}"/>
                    </a:ext>
                  </a:extLst>
                </p:cNvPr>
                <p:cNvGrpSpPr>
                  <a:grpSpLocks/>
                </p:cNvGrpSpPr>
                <p:nvPr/>
              </p:nvGrpSpPr>
              <p:grpSpPr bwMode="auto">
                <a:xfrm>
                  <a:off x="2362200" y="3886200"/>
                  <a:ext cx="381000" cy="381000"/>
                  <a:chOff x="720" y="2208"/>
                  <a:chExt cx="240" cy="240"/>
                </a:xfrm>
              </p:grpSpPr>
              <p:sp>
                <p:nvSpPr>
                  <p:cNvPr id="145" name="Oval 42">
                    <a:extLst>
                      <a:ext uri="{FF2B5EF4-FFF2-40B4-BE49-F238E27FC236}">
                        <a16:creationId xmlns:a16="http://schemas.microsoft.com/office/drawing/2014/main" xmlns="" id="{DFE6B19A-5A2A-4F8B-84F9-6F38A9FEE4F7}"/>
                      </a:ext>
                    </a:extLst>
                  </p:cNvPr>
                  <p:cNvSpPr>
                    <a:spLocks noChangeArrowheads="1"/>
                  </p:cNvSpPr>
                  <p:nvPr/>
                </p:nvSpPr>
                <p:spPr bwMode="auto">
                  <a:xfrm>
                    <a:off x="720" y="2208"/>
                    <a:ext cx="240" cy="240"/>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MX" dirty="0"/>
                  </a:p>
                </p:txBody>
              </p:sp>
              <p:sp>
                <p:nvSpPr>
                  <p:cNvPr id="146" name="Text Box 43">
                    <a:extLst>
                      <a:ext uri="{FF2B5EF4-FFF2-40B4-BE49-F238E27FC236}">
                        <a16:creationId xmlns:a16="http://schemas.microsoft.com/office/drawing/2014/main" xmlns="" id="{00A280FD-E615-4309-8310-D3CBC922FC93}"/>
                      </a:ext>
                    </a:extLst>
                  </p:cNvPr>
                  <p:cNvSpPr txBox="1">
                    <a:spLocks noChangeArrowheads="1"/>
                  </p:cNvSpPr>
                  <p:nvPr/>
                </p:nvSpPr>
                <p:spPr bwMode="auto">
                  <a:xfrm>
                    <a:off x="734" y="2208"/>
                    <a:ext cx="144"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s-MX" altLang="zh-CN" dirty="0" smtClean="0">
                        <a:ea typeface="宋体" panose="02010600030101010101" pitchFamily="2" charset="-122"/>
                      </a:rPr>
                      <a:t>D</a:t>
                    </a:r>
                    <a:endParaRPr lang="es-MX" altLang="zh-CN" dirty="0">
                      <a:ea typeface="宋体" panose="02010600030101010101" pitchFamily="2" charset="-122"/>
                    </a:endParaRPr>
                  </a:p>
                </p:txBody>
              </p:sp>
            </p:grpSp>
            <p:grpSp>
              <p:nvGrpSpPr>
                <p:cNvPr id="130" name="Group 44">
                  <a:extLst>
                    <a:ext uri="{FF2B5EF4-FFF2-40B4-BE49-F238E27FC236}">
                      <a16:creationId xmlns:a16="http://schemas.microsoft.com/office/drawing/2014/main" xmlns="" id="{4373039E-30B6-4887-B0C1-B8FD1F32CB77}"/>
                    </a:ext>
                  </a:extLst>
                </p:cNvPr>
                <p:cNvGrpSpPr>
                  <a:grpSpLocks/>
                </p:cNvGrpSpPr>
                <p:nvPr/>
              </p:nvGrpSpPr>
              <p:grpSpPr bwMode="auto">
                <a:xfrm>
                  <a:off x="2362200" y="3124200"/>
                  <a:ext cx="381000" cy="381000"/>
                  <a:chOff x="720" y="2208"/>
                  <a:chExt cx="240" cy="240"/>
                </a:xfrm>
              </p:grpSpPr>
              <p:sp>
                <p:nvSpPr>
                  <p:cNvPr id="143" name="Oval 45">
                    <a:extLst>
                      <a:ext uri="{FF2B5EF4-FFF2-40B4-BE49-F238E27FC236}">
                        <a16:creationId xmlns:a16="http://schemas.microsoft.com/office/drawing/2014/main" xmlns="" id="{2783398E-E5EB-4CC6-A1B9-4CD2CFDC17D2}"/>
                      </a:ext>
                    </a:extLst>
                  </p:cNvPr>
                  <p:cNvSpPr>
                    <a:spLocks noChangeArrowheads="1"/>
                  </p:cNvSpPr>
                  <p:nvPr/>
                </p:nvSpPr>
                <p:spPr bwMode="auto">
                  <a:xfrm>
                    <a:off x="720" y="2208"/>
                    <a:ext cx="240" cy="240"/>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MX" dirty="0"/>
                  </a:p>
                </p:txBody>
              </p:sp>
              <p:sp>
                <p:nvSpPr>
                  <p:cNvPr id="144" name="Text Box 46">
                    <a:extLst>
                      <a:ext uri="{FF2B5EF4-FFF2-40B4-BE49-F238E27FC236}">
                        <a16:creationId xmlns:a16="http://schemas.microsoft.com/office/drawing/2014/main" xmlns="" id="{BA9736A6-3107-4504-990B-F90A8212889B}"/>
                      </a:ext>
                    </a:extLst>
                  </p:cNvPr>
                  <p:cNvSpPr txBox="1">
                    <a:spLocks noChangeArrowheads="1"/>
                  </p:cNvSpPr>
                  <p:nvPr/>
                </p:nvSpPr>
                <p:spPr bwMode="auto">
                  <a:xfrm>
                    <a:off x="734" y="2208"/>
                    <a:ext cx="144"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s-MX" altLang="zh-CN" dirty="0" smtClean="0">
                        <a:ea typeface="宋体" panose="02010600030101010101" pitchFamily="2" charset="-122"/>
                      </a:rPr>
                      <a:t>C</a:t>
                    </a:r>
                    <a:endParaRPr lang="es-MX" altLang="zh-CN" dirty="0">
                      <a:ea typeface="宋体" panose="02010600030101010101" pitchFamily="2" charset="-122"/>
                    </a:endParaRPr>
                  </a:p>
                </p:txBody>
              </p:sp>
            </p:grpSp>
            <p:grpSp>
              <p:nvGrpSpPr>
                <p:cNvPr id="131" name="Group 47">
                  <a:extLst>
                    <a:ext uri="{FF2B5EF4-FFF2-40B4-BE49-F238E27FC236}">
                      <a16:creationId xmlns:a16="http://schemas.microsoft.com/office/drawing/2014/main" xmlns="" id="{F110E2B3-DBC8-46EC-A242-BDC41DA1F6A5}"/>
                    </a:ext>
                  </a:extLst>
                </p:cNvPr>
                <p:cNvGrpSpPr>
                  <a:grpSpLocks/>
                </p:cNvGrpSpPr>
                <p:nvPr/>
              </p:nvGrpSpPr>
              <p:grpSpPr bwMode="auto">
                <a:xfrm>
                  <a:off x="3505200" y="3124200"/>
                  <a:ext cx="381000" cy="381000"/>
                  <a:chOff x="720" y="2208"/>
                  <a:chExt cx="240" cy="240"/>
                </a:xfrm>
              </p:grpSpPr>
              <p:sp>
                <p:nvSpPr>
                  <p:cNvPr id="141" name="Oval 48">
                    <a:extLst>
                      <a:ext uri="{FF2B5EF4-FFF2-40B4-BE49-F238E27FC236}">
                        <a16:creationId xmlns:a16="http://schemas.microsoft.com/office/drawing/2014/main" xmlns="" id="{3F3E1913-B56C-49A5-9049-354DA504AB85}"/>
                      </a:ext>
                    </a:extLst>
                  </p:cNvPr>
                  <p:cNvSpPr>
                    <a:spLocks noChangeArrowheads="1"/>
                  </p:cNvSpPr>
                  <p:nvPr/>
                </p:nvSpPr>
                <p:spPr bwMode="auto">
                  <a:xfrm>
                    <a:off x="720" y="2208"/>
                    <a:ext cx="240" cy="240"/>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MX" dirty="0"/>
                  </a:p>
                </p:txBody>
              </p:sp>
              <p:sp>
                <p:nvSpPr>
                  <p:cNvPr id="142" name="Text Box 49">
                    <a:extLst>
                      <a:ext uri="{FF2B5EF4-FFF2-40B4-BE49-F238E27FC236}">
                        <a16:creationId xmlns:a16="http://schemas.microsoft.com/office/drawing/2014/main" xmlns="" id="{C33E1E99-25C9-4EB1-BDA6-5082C91AD38A}"/>
                      </a:ext>
                    </a:extLst>
                  </p:cNvPr>
                  <p:cNvSpPr txBox="1">
                    <a:spLocks noChangeArrowheads="1"/>
                  </p:cNvSpPr>
                  <p:nvPr/>
                </p:nvSpPr>
                <p:spPr bwMode="auto">
                  <a:xfrm>
                    <a:off x="734" y="2208"/>
                    <a:ext cx="144"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s-MX" altLang="zh-CN" dirty="0" smtClean="0">
                        <a:ea typeface="宋体" panose="02010600030101010101" pitchFamily="2" charset="-122"/>
                      </a:rPr>
                      <a:t>E</a:t>
                    </a:r>
                    <a:endParaRPr lang="es-MX" altLang="zh-CN" dirty="0">
                      <a:ea typeface="宋体" panose="02010600030101010101" pitchFamily="2" charset="-122"/>
                    </a:endParaRPr>
                  </a:p>
                </p:txBody>
              </p:sp>
            </p:grpSp>
            <p:sp>
              <p:nvSpPr>
                <p:cNvPr id="132" name="Line 50">
                  <a:extLst>
                    <a:ext uri="{FF2B5EF4-FFF2-40B4-BE49-F238E27FC236}">
                      <a16:creationId xmlns:a16="http://schemas.microsoft.com/office/drawing/2014/main" xmlns="" id="{F7F6D144-D177-4D94-8A48-380981E43E24}"/>
                    </a:ext>
                  </a:extLst>
                </p:cNvPr>
                <p:cNvSpPr>
                  <a:spLocks noChangeShapeType="1"/>
                </p:cNvSpPr>
                <p:nvPr/>
              </p:nvSpPr>
              <p:spPr bwMode="auto">
                <a:xfrm flipV="1">
                  <a:off x="2743200" y="3505200"/>
                  <a:ext cx="838200" cy="457200"/>
                </a:xfrm>
                <a:prstGeom prst="line">
                  <a:avLst/>
                </a:prstGeom>
                <a:noFill/>
                <a:ln w="9525">
                  <a:solidFill>
                    <a:srgbClr val="009900"/>
                  </a:solidFill>
                  <a:prstDash val="dash"/>
                  <a:round/>
                  <a:headEnd/>
                  <a:tailEnd/>
                </a:ln>
                <a:effectLst>
                  <a:prstShdw prst="shdw17" dist="17961" dir="2700000">
                    <a:srgbClr val="009900">
                      <a:gamma/>
                      <a:shade val="60000"/>
                      <a:invGamma/>
                    </a:srgbClr>
                  </a:prstShdw>
                </a:effectLst>
                <a:extLst>
                  <a:ext uri="{909E8E84-426E-40DD-AFC4-6F175D3DCCD1}">
                    <a14:hiddenFill xmlns:a14="http://schemas.microsoft.com/office/drawing/2010/main">
                      <a:noFill/>
                    </a14:hiddenFill>
                  </a:ext>
                </a:extLst>
              </p:spPr>
              <p:txBody>
                <a:bodyPr/>
                <a:lstStyle/>
                <a:p>
                  <a:endParaRPr lang="es-MX" dirty="0"/>
                </a:p>
              </p:txBody>
            </p:sp>
            <p:sp>
              <p:nvSpPr>
                <p:cNvPr id="133" name="Line 51">
                  <a:extLst>
                    <a:ext uri="{FF2B5EF4-FFF2-40B4-BE49-F238E27FC236}">
                      <a16:creationId xmlns:a16="http://schemas.microsoft.com/office/drawing/2014/main" xmlns="" id="{95B0330A-03C4-4496-BE55-D6CDBA14DB1B}"/>
                    </a:ext>
                  </a:extLst>
                </p:cNvPr>
                <p:cNvSpPr>
                  <a:spLocks noChangeShapeType="1"/>
                </p:cNvSpPr>
                <p:nvPr/>
              </p:nvSpPr>
              <p:spPr bwMode="auto">
                <a:xfrm>
                  <a:off x="1447800" y="3505200"/>
                  <a:ext cx="914400" cy="533400"/>
                </a:xfrm>
                <a:prstGeom prst="line">
                  <a:avLst/>
                </a:prstGeom>
                <a:noFill/>
                <a:ln w="12700">
                  <a:solidFill>
                    <a:srgbClr val="FF0066"/>
                  </a:solidFill>
                  <a:round/>
                  <a:headEnd/>
                  <a:tailEnd/>
                </a:ln>
                <a:effectLst>
                  <a:prstShdw prst="shdw17" dist="25400" dir="16200000">
                    <a:srgbClr val="FF0066">
                      <a:gamma/>
                      <a:shade val="60000"/>
                      <a:invGamma/>
                    </a:srgbClr>
                  </a:prstShdw>
                </a:effectLst>
                <a:extLst>
                  <a:ext uri="{909E8E84-426E-40DD-AFC4-6F175D3DCCD1}">
                    <a14:hiddenFill xmlns:a14="http://schemas.microsoft.com/office/drawing/2010/main">
                      <a:noFill/>
                    </a14:hiddenFill>
                  </a:ext>
                </a:extLst>
              </p:spPr>
              <p:txBody>
                <a:bodyPr/>
                <a:lstStyle/>
                <a:p>
                  <a:endParaRPr lang="es-MX" dirty="0"/>
                </a:p>
              </p:txBody>
            </p:sp>
            <p:sp>
              <p:nvSpPr>
                <p:cNvPr id="134" name="Line 52">
                  <a:extLst>
                    <a:ext uri="{FF2B5EF4-FFF2-40B4-BE49-F238E27FC236}">
                      <a16:creationId xmlns:a16="http://schemas.microsoft.com/office/drawing/2014/main" xmlns="" id="{27D7015F-280F-40DF-9493-670C6DB5DF0C}"/>
                    </a:ext>
                  </a:extLst>
                </p:cNvPr>
                <p:cNvSpPr>
                  <a:spLocks noChangeShapeType="1"/>
                </p:cNvSpPr>
                <p:nvPr/>
              </p:nvSpPr>
              <p:spPr bwMode="auto">
                <a:xfrm>
                  <a:off x="2743200" y="2590800"/>
                  <a:ext cx="914400" cy="533400"/>
                </a:xfrm>
                <a:prstGeom prst="line">
                  <a:avLst/>
                </a:prstGeom>
                <a:noFill/>
                <a:ln w="12700">
                  <a:solidFill>
                    <a:srgbClr val="009900"/>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MX" dirty="0"/>
                </a:p>
              </p:txBody>
            </p:sp>
            <p:sp>
              <p:nvSpPr>
                <p:cNvPr id="135" name="Line 53">
                  <a:extLst>
                    <a:ext uri="{FF2B5EF4-FFF2-40B4-BE49-F238E27FC236}">
                      <a16:creationId xmlns:a16="http://schemas.microsoft.com/office/drawing/2014/main" xmlns="" id="{FA41E9B7-E943-4039-94BA-56DF7058A98C}"/>
                    </a:ext>
                  </a:extLst>
                </p:cNvPr>
                <p:cNvSpPr>
                  <a:spLocks noChangeShapeType="1"/>
                </p:cNvSpPr>
                <p:nvPr/>
              </p:nvSpPr>
              <p:spPr bwMode="auto">
                <a:xfrm flipV="1">
                  <a:off x="1447800" y="2590800"/>
                  <a:ext cx="914400" cy="533400"/>
                </a:xfrm>
                <a:prstGeom prst="line">
                  <a:avLst/>
                </a:prstGeom>
                <a:noFill/>
                <a:ln w="12700">
                  <a:solidFill>
                    <a:srgbClr val="FF0066"/>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MX" dirty="0"/>
                </a:p>
              </p:txBody>
            </p:sp>
            <p:sp>
              <p:nvSpPr>
                <p:cNvPr id="136" name="Text Box 57">
                  <a:extLst>
                    <a:ext uri="{FF2B5EF4-FFF2-40B4-BE49-F238E27FC236}">
                      <a16:creationId xmlns:a16="http://schemas.microsoft.com/office/drawing/2014/main" xmlns="" id="{BF24B987-E040-43AC-81D8-9AB01C13BEDA}"/>
                    </a:ext>
                  </a:extLst>
                </p:cNvPr>
                <p:cNvSpPr txBox="1">
                  <a:spLocks noChangeArrowheads="1"/>
                </p:cNvSpPr>
                <p:nvPr/>
              </p:nvSpPr>
              <p:spPr bwMode="auto">
                <a:xfrm>
                  <a:off x="1676400" y="3748088"/>
                  <a:ext cx="53340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s-MX" altLang="zh-CN" sz="1600" dirty="0" smtClean="0">
                      <a:ea typeface="宋体" panose="02010600030101010101" pitchFamily="2" charset="-122"/>
                    </a:rPr>
                    <a:t>15</a:t>
                  </a:r>
                  <a:endParaRPr lang="es-MX" altLang="zh-CN" sz="1600" dirty="0">
                    <a:ea typeface="宋体" panose="02010600030101010101" pitchFamily="2" charset="-122"/>
                  </a:endParaRPr>
                </a:p>
              </p:txBody>
            </p:sp>
            <p:sp>
              <p:nvSpPr>
                <p:cNvPr id="137" name="Text Box 58">
                  <a:extLst>
                    <a:ext uri="{FF2B5EF4-FFF2-40B4-BE49-F238E27FC236}">
                      <a16:creationId xmlns:a16="http://schemas.microsoft.com/office/drawing/2014/main" xmlns="" id="{BDACB7D5-86D3-481A-8413-D4F86A8B6206}"/>
                    </a:ext>
                  </a:extLst>
                </p:cNvPr>
                <p:cNvSpPr txBox="1">
                  <a:spLocks noChangeArrowheads="1"/>
                </p:cNvSpPr>
                <p:nvPr/>
              </p:nvSpPr>
              <p:spPr bwMode="auto">
                <a:xfrm>
                  <a:off x="2895600" y="3748088"/>
                  <a:ext cx="53340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s-MX" altLang="zh-CN" sz="1600" dirty="0" smtClean="0">
                      <a:ea typeface="宋体" panose="02010600030101010101" pitchFamily="2" charset="-122"/>
                    </a:rPr>
                    <a:t>40</a:t>
                  </a:r>
                  <a:endParaRPr lang="es-MX" altLang="zh-CN" sz="1600" dirty="0">
                    <a:ea typeface="宋体" panose="02010600030101010101" pitchFamily="2" charset="-122"/>
                  </a:endParaRPr>
                </a:p>
              </p:txBody>
            </p:sp>
            <p:sp>
              <p:nvSpPr>
                <p:cNvPr id="138" name="Text Box 59">
                  <a:extLst>
                    <a:ext uri="{FF2B5EF4-FFF2-40B4-BE49-F238E27FC236}">
                      <a16:creationId xmlns:a16="http://schemas.microsoft.com/office/drawing/2014/main" xmlns="" id="{CEFCFBF4-10AF-4284-B4AC-1CC2F1236E10}"/>
                    </a:ext>
                  </a:extLst>
                </p:cNvPr>
                <p:cNvSpPr txBox="1">
                  <a:spLocks noChangeArrowheads="1"/>
                </p:cNvSpPr>
                <p:nvPr/>
              </p:nvSpPr>
              <p:spPr bwMode="auto">
                <a:xfrm>
                  <a:off x="1828800" y="3048000"/>
                  <a:ext cx="53340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s-MX" altLang="zh-CN" sz="1600" dirty="0" smtClean="0">
                      <a:ea typeface="宋体" panose="02010600030101010101" pitchFamily="2" charset="-122"/>
                    </a:rPr>
                    <a:t>10</a:t>
                  </a:r>
                  <a:endParaRPr lang="es-MX" altLang="zh-CN" sz="1600" dirty="0">
                    <a:ea typeface="宋体" panose="02010600030101010101" pitchFamily="2" charset="-122"/>
                  </a:endParaRPr>
                </a:p>
              </p:txBody>
            </p:sp>
            <p:sp>
              <p:nvSpPr>
                <p:cNvPr id="139" name="Text Box 60">
                  <a:extLst>
                    <a:ext uri="{FF2B5EF4-FFF2-40B4-BE49-F238E27FC236}">
                      <a16:creationId xmlns:a16="http://schemas.microsoft.com/office/drawing/2014/main" xmlns="" id="{4CE9C735-CAFD-4F31-8068-43DC3159066E}"/>
                    </a:ext>
                  </a:extLst>
                </p:cNvPr>
                <p:cNvSpPr txBox="1">
                  <a:spLocks noChangeArrowheads="1"/>
                </p:cNvSpPr>
                <p:nvPr/>
              </p:nvSpPr>
              <p:spPr bwMode="auto">
                <a:xfrm>
                  <a:off x="2958169" y="3039789"/>
                  <a:ext cx="53340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s-MX" altLang="zh-CN" sz="1600" dirty="0" smtClean="0">
                      <a:ea typeface="宋体" panose="02010600030101010101" pitchFamily="2" charset="-122"/>
                    </a:rPr>
                    <a:t>5</a:t>
                  </a:r>
                  <a:endParaRPr lang="es-MX" altLang="zh-CN" sz="1600" dirty="0">
                    <a:ea typeface="宋体" panose="02010600030101010101" pitchFamily="2" charset="-122"/>
                  </a:endParaRPr>
                </a:p>
              </p:txBody>
            </p:sp>
            <p:sp>
              <p:nvSpPr>
                <p:cNvPr id="140" name="Text Box 61">
                  <a:extLst>
                    <a:ext uri="{FF2B5EF4-FFF2-40B4-BE49-F238E27FC236}">
                      <a16:creationId xmlns:a16="http://schemas.microsoft.com/office/drawing/2014/main" xmlns="" id="{FD9069B4-A8BF-473D-93C9-887A1E6946D4}"/>
                    </a:ext>
                  </a:extLst>
                </p:cNvPr>
                <p:cNvSpPr txBox="1">
                  <a:spLocks noChangeArrowheads="1"/>
                </p:cNvSpPr>
                <p:nvPr/>
              </p:nvSpPr>
              <p:spPr bwMode="auto">
                <a:xfrm>
                  <a:off x="2155114" y="3495675"/>
                  <a:ext cx="53340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s-MX" altLang="zh-CN" sz="1600" dirty="0" smtClean="0">
                      <a:ea typeface="宋体" panose="02010600030101010101" pitchFamily="2" charset="-122"/>
                    </a:rPr>
                    <a:t>25</a:t>
                  </a:r>
                  <a:endParaRPr lang="es-MX" altLang="zh-CN" sz="1600" dirty="0">
                    <a:ea typeface="宋体" panose="02010600030101010101" pitchFamily="2" charset="-122"/>
                  </a:endParaRPr>
                </a:p>
              </p:txBody>
            </p:sp>
          </p:grpSp>
          <p:sp>
            <p:nvSpPr>
              <p:cNvPr id="122" name="Text Box 65">
                <a:extLst>
                  <a:ext uri="{FF2B5EF4-FFF2-40B4-BE49-F238E27FC236}">
                    <a16:creationId xmlns:a16="http://schemas.microsoft.com/office/drawing/2014/main" xmlns="" id="{989EAB13-7F46-4E3A-B479-807121F3ACC5}"/>
                  </a:ext>
                </a:extLst>
              </p:cNvPr>
              <p:cNvSpPr txBox="1">
                <a:spLocks noChangeArrowheads="1"/>
              </p:cNvSpPr>
              <p:nvPr/>
            </p:nvSpPr>
            <p:spPr bwMode="auto">
              <a:xfrm>
                <a:off x="990600" y="3810000"/>
                <a:ext cx="914400" cy="336550"/>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s-MX" altLang="zh-CN" sz="1600" dirty="0" smtClean="0">
                    <a:ea typeface="宋体" panose="02010600030101010101" pitchFamily="2" charset="-122"/>
                  </a:rPr>
                  <a:t>Borrar</a:t>
                </a:r>
                <a:endParaRPr lang="es-MX" altLang="zh-CN" sz="1600" dirty="0">
                  <a:ea typeface="宋体" panose="02010600030101010101" pitchFamily="2" charset="-122"/>
                </a:endParaRPr>
              </a:p>
            </p:txBody>
          </p:sp>
          <p:sp>
            <p:nvSpPr>
              <p:cNvPr id="123" name="Line 66">
                <a:extLst>
                  <a:ext uri="{FF2B5EF4-FFF2-40B4-BE49-F238E27FC236}">
                    <a16:creationId xmlns:a16="http://schemas.microsoft.com/office/drawing/2014/main" xmlns="" id="{79D6BE4D-D7A1-4B9F-B915-20201A90FBC3}"/>
                  </a:ext>
                </a:extLst>
              </p:cNvPr>
              <p:cNvSpPr>
                <a:spLocks noChangeShapeType="1"/>
              </p:cNvSpPr>
              <p:nvPr/>
            </p:nvSpPr>
            <p:spPr bwMode="auto">
              <a:xfrm flipV="1">
                <a:off x="1371600" y="3581400"/>
                <a:ext cx="228600" cy="3048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MX" dirty="0"/>
              </a:p>
            </p:txBody>
          </p:sp>
          <p:sp>
            <p:nvSpPr>
              <p:cNvPr id="124" name="Text Box 67">
                <a:extLst>
                  <a:ext uri="{FF2B5EF4-FFF2-40B4-BE49-F238E27FC236}">
                    <a16:creationId xmlns:a16="http://schemas.microsoft.com/office/drawing/2014/main" xmlns="" id="{DEAAAC60-B546-4F24-9190-F3C0C3560A91}"/>
                  </a:ext>
                </a:extLst>
              </p:cNvPr>
              <p:cNvSpPr txBox="1">
                <a:spLocks noChangeArrowheads="1"/>
              </p:cNvSpPr>
              <p:nvPr/>
            </p:nvSpPr>
            <p:spPr bwMode="auto">
              <a:xfrm>
                <a:off x="3276600" y="3810000"/>
                <a:ext cx="91440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s-MX" altLang="zh-CN" sz="1600" dirty="0" smtClean="0">
                    <a:ea typeface="宋体" panose="02010600030101010101" pitchFamily="2" charset="-122"/>
                  </a:rPr>
                  <a:t>Añadir</a:t>
                </a:r>
                <a:endParaRPr lang="es-MX" altLang="zh-CN" sz="1600" dirty="0">
                  <a:ea typeface="宋体" panose="02010600030101010101" pitchFamily="2" charset="-122"/>
                </a:endParaRPr>
              </a:p>
            </p:txBody>
          </p:sp>
          <p:sp>
            <p:nvSpPr>
              <p:cNvPr id="125" name="Line 68">
                <a:extLst>
                  <a:ext uri="{FF2B5EF4-FFF2-40B4-BE49-F238E27FC236}">
                    <a16:creationId xmlns:a16="http://schemas.microsoft.com/office/drawing/2014/main" xmlns="" id="{9188B724-AC49-4A41-9BF8-8C65F5E00004}"/>
                  </a:ext>
                </a:extLst>
              </p:cNvPr>
              <p:cNvSpPr>
                <a:spLocks noChangeShapeType="1"/>
              </p:cNvSpPr>
              <p:nvPr/>
            </p:nvSpPr>
            <p:spPr bwMode="auto">
              <a:xfrm flipH="1" flipV="1">
                <a:off x="3379506" y="3657600"/>
                <a:ext cx="228600" cy="2286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MX" dirty="0"/>
              </a:p>
            </p:txBody>
          </p:sp>
        </p:grpSp>
      </p:grpSp>
      <p:sp>
        <p:nvSpPr>
          <p:cNvPr id="151" name="Rectangle 64">
            <a:extLst>
              <a:ext uri="{FF2B5EF4-FFF2-40B4-BE49-F238E27FC236}">
                <a16:creationId xmlns:a16="http://schemas.microsoft.com/office/drawing/2014/main" xmlns="" id="{36EA0130-AA2A-43DB-AF09-45CEB1E5D3A0}"/>
              </a:ext>
            </a:extLst>
          </p:cNvPr>
          <p:cNvSpPr txBox="1">
            <a:spLocks noChangeArrowheads="1"/>
          </p:cNvSpPr>
          <p:nvPr/>
        </p:nvSpPr>
        <p:spPr>
          <a:xfrm>
            <a:off x="5220072" y="5072269"/>
            <a:ext cx="3874477" cy="1309059"/>
          </a:xfrm>
          <a:prstGeom prst="rect">
            <a:avLst/>
          </a:prstGeom>
        </p:spPr>
        <p:txBody>
          <a:bodyPr/>
          <a:lstStyle>
            <a:lvl1pPr marL="274320" indent="-274320" algn="l" rtl="0" eaLnBrk="1" latinLnBrk="0" hangingPunct="1">
              <a:spcBef>
                <a:spcPts val="600"/>
              </a:spcBef>
              <a:buClr>
                <a:schemeClr val="accent2"/>
              </a:buClr>
              <a:buSzPct val="85000"/>
              <a:buFont typeface="Wingdings 2"/>
              <a:buChar char=""/>
              <a:defRPr kumimoji="0" sz="2600" kern="1200">
                <a:solidFill>
                  <a:schemeClr val="tx1"/>
                </a:solidFill>
                <a:latin typeface="+mn-lt"/>
                <a:ea typeface="+mn-ea"/>
                <a:cs typeface="+mn-cs"/>
              </a:defRPr>
            </a:lvl1pPr>
            <a:lvl2pPr marL="640080" indent="-274320" algn="l" rtl="0" eaLnBrk="1" latinLnBrk="0" hangingPunct="1">
              <a:spcBef>
                <a:spcPts val="300"/>
              </a:spcBef>
              <a:buClr>
                <a:schemeClr val="accent2">
                  <a:shade val="75000"/>
                </a:schemeClr>
              </a:buClr>
              <a:buSzPct val="85000"/>
              <a:buFont typeface="Wingdings 2"/>
              <a:buChar char=""/>
              <a:defRPr kumimoji="0" sz="2400" kern="1200">
                <a:solidFill>
                  <a:schemeClr val="tx2"/>
                </a:solidFill>
                <a:latin typeface="+mn-lt"/>
                <a:ea typeface="+mn-ea"/>
                <a:cs typeface="+mn-cs"/>
              </a:defRPr>
            </a:lvl2pPr>
            <a:lvl3pPr marL="1005840" indent="-228600" algn="l" rtl="0" eaLnBrk="1" latinLnBrk="0" hangingPunct="1">
              <a:spcBef>
                <a:spcPts val="300"/>
              </a:spcBef>
              <a:buClr>
                <a:schemeClr val="accent2">
                  <a:shade val="50000"/>
                </a:schemeClr>
              </a:buClr>
              <a:buSzPct val="85000"/>
              <a:buFont typeface="Wingdings 2"/>
              <a:buChar char=""/>
              <a:defRPr kumimoji="0" sz="2100" kern="1200">
                <a:solidFill>
                  <a:schemeClr val="tx1"/>
                </a:solidFill>
                <a:latin typeface="+mn-lt"/>
                <a:ea typeface="+mn-ea"/>
                <a:cs typeface="+mn-cs"/>
              </a:defRPr>
            </a:lvl3pPr>
            <a:lvl4pPr marL="1280160" indent="-228600" algn="l" rtl="0" eaLnBrk="1" latinLnBrk="0" hangingPunct="1">
              <a:spcBef>
                <a:spcPts val="300"/>
              </a:spcBef>
              <a:buClr>
                <a:schemeClr val="accent2">
                  <a:shade val="75000"/>
                </a:schemeClr>
              </a:buClr>
              <a:buSzPct val="85000"/>
              <a:buFont typeface="Wingdings 2" pitchFamily="18" charset="2"/>
              <a:buChar char=""/>
              <a:defRPr kumimoji="0" sz="1900" kern="1200">
                <a:solidFill>
                  <a:schemeClr val="tx1"/>
                </a:solidFill>
                <a:latin typeface="+mn-lt"/>
                <a:ea typeface="+mn-ea"/>
                <a:cs typeface="+mn-cs"/>
              </a:defRPr>
            </a:lvl4pPr>
            <a:lvl5pPr marL="1554480" indent="-228600" algn="l" rtl="0" eaLnBrk="1" latinLnBrk="0" hangingPunct="1">
              <a:spcBef>
                <a:spcPts val="340"/>
              </a:spcBef>
              <a:buClr>
                <a:schemeClr val="accent2">
                  <a:shade val="75000"/>
                </a:schemeClr>
              </a:buClr>
              <a:buSzPct val="85000"/>
              <a:buFont typeface="Wingdings 2" pitchFamily="18" charset="2"/>
              <a:buChar char=""/>
              <a:defRPr kumimoji="0" sz="1600" kern="1200">
                <a:solidFill>
                  <a:schemeClr val="tx1"/>
                </a:solidFill>
                <a:latin typeface="+mn-lt"/>
                <a:ea typeface="+mn-ea"/>
                <a:cs typeface="+mn-cs"/>
              </a:defRPr>
            </a:lvl5pPr>
            <a:lvl6pPr marL="1828800" indent="-228600" algn="l" rtl="0" eaLnBrk="1" latinLnBrk="0" hangingPunct="1">
              <a:spcBef>
                <a:spcPts val="340"/>
              </a:spcBef>
              <a:buClr>
                <a:schemeClr val="accent2">
                  <a:shade val="75000"/>
                </a:schemeClr>
              </a:buClr>
              <a:buSzPct val="85000"/>
              <a:buFont typeface="Wingdings 2" pitchFamily="18" charset="2"/>
              <a:buChar char="?"/>
              <a:defRPr kumimoji="0" sz="1700" kern="1200">
                <a:solidFill>
                  <a:schemeClr val="tx1"/>
                </a:solidFill>
                <a:latin typeface="+mn-lt"/>
                <a:ea typeface="+mn-ea"/>
                <a:cs typeface="+mn-cs"/>
              </a:defRPr>
            </a:lvl6pPr>
            <a:lvl7pPr marL="2011680" indent="-182880" algn="l" rtl="0" eaLnBrk="1" latinLnBrk="0" hangingPunct="1">
              <a:spcBef>
                <a:spcPts val="340"/>
              </a:spcBef>
              <a:buClr>
                <a:schemeClr val="accent2">
                  <a:shade val="75000"/>
                </a:schemeClr>
              </a:buClr>
              <a:buSzPct val="85000"/>
              <a:buFont typeface="Wingdings 2" pitchFamily="18" charset="2"/>
              <a:buChar char="?"/>
              <a:defRPr kumimoji="0" sz="1600" kern="1200" baseline="0">
                <a:solidFill>
                  <a:schemeClr val="tx1"/>
                </a:solidFill>
                <a:latin typeface="+mn-lt"/>
                <a:ea typeface="+mn-ea"/>
                <a:cs typeface="+mn-cs"/>
              </a:defRPr>
            </a:lvl7pPr>
            <a:lvl8pPr marL="228600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8pPr>
            <a:lvl9pPr marL="256032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9pPr>
          </a:lstStyle>
          <a:p>
            <a:pPr defTabSz="914400">
              <a:lnSpc>
                <a:spcPct val="90000"/>
              </a:lnSpc>
              <a:buFontTx/>
              <a:buNone/>
            </a:pPr>
            <a:r>
              <a:rPr lang="es-MX" altLang="zh-CN" sz="1800" dirty="0" smtClean="0">
                <a:ea typeface="宋体" panose="02010600030101010101" pitchFamily="2" charset="-122"/>
              </a:rPr>
              <a:t>Nuevo costo = 75 </a:t>
            </a:r>
          </a:p>
          <a:p>
            <a:pPr defTabSz="914400">
              <a:lnSpc>
                <a:spcPct val="90000"/>
              </a:lnSpc>
              <a:buFontTx/>
              <a:buNone/>
            </a:pPr>
            <a:r>
              <a:rPr lang="es-MX" altLang="zh-CN" sz="1800" dirty="0" smtClean="0">
                <a:ea typeface="宋体" panose="02010600030101010101" pitchFamily="2" charset="-122"/>
              </a:rPr>
              <a:t>(iteración 2)</a:t>
            </a:r>
          </a:p>
          <a:p>
            <a:pPr defTabSz="914400">
              <a:lnSpc>
                <a:spcPct val="90000"/>
              </a:lnSpc>
              <a:buFontTx/>
              <a:buNone/>
            </a:pPr>
            <a:r>
              <a:rPr lang="es-MX" altLang="zh-CN" sz="1800" dirty="0" smtClean="0">
                <a:ea typeface="宋体" panose="02010600030101010101" pitchFamily="2" charset="-122"/>
              </a:rPr>
              <a:t>(óptimo local)</a:t>
            </a:r>
            <a:endParaRPr lang="es-MX" altLang="zh-CN" sz="1800" dirty="0">
              <a:ea typeface="宋体" panose="02010600030101010101" pitchFamily="2" charset="-122"/>
            </a:endParaRPr>
          </a:p>
        </p:txBody>
      </p:sp>
      <p:sp>
        <p:nvSpPr>
          <p:cNvPr id="152" name="Flecha: a la derecha 2">
            <a:extLst>
              <a:ext uri="{FF2B5EF4-FFF2-40B4-BE49-F238E27FC236}">
                <a16:creationId xmlns:a16="http://schemas.microsoft.com/office/drawing/2014/main" xmlns="" id="{4E0C2886-EC55-472A-8CCC-16EFE5369A13}"/>
              </a:ext>
            </a:extLst>
          </p:cNvPr>
          <p:cNvSpPr/>
          <p:nvPr/>
        </p:nvSpPr>
        <p:spPr>
          <a:xfrm>
            <a:off x="4499992" y="5298827"/>
            <a:ext cx="474785" cy="506437"/>
          </a:xfrm>
          <a:prstGeom prst="rightArrow">
            <a:avLst>
              <a:gd name="adj1" fmla="val 50000"/>
              <a:gd name="adj2" fmla="val 67778"/>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solidFill>
                <a:schemeClr val="tx1"/>
              </a:solidFill>
            </a:endParaRPr>
          </a:p>
        </p:txBody>
      </p:sp>
    </p:spTree>
    <p:extLst>
      <p:ext uri="{BB962C8B-B14F-4D97-AF65-F5344CB8AC3E}">
        <p14:creationId xmlns:p14="http://schemas.microsoft.com/office/powerpoint/2010/main" val="1193139038"/>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4" name="Grupo 3">
            <a:extLst>
              <a:ext uri="{FF2B5EF4-FFF2-40B4-BE49-F238E27FC236}">
                <a16:creationId xmlns:a16="http://schemas.microsoft.com/office/drawing/2014/main" xmlns="" id="{3DC7A878-8A72-4C3F-A011-DE178954C21C}"/>
              </a:ext>
            </a:extLst>
          </p:cNvPr>
          <p:cNvGrpSpPr/>
          <p:nvPr/>
        </p:nvGrpSpPr>
        <p:grpSpPr>
          <a:xfrm>
            <a:off x="5904656" y="2348880"/>
            <a:ext cx="3239344" cy="1942377"/>
            <a:chOff x="914400" y="2448792"/>
            <a:chExt cx="3287713" cy="2056533"/>
          </a:xfrm>
        </p:grpSpPr>
        <p:sp>
          <p:nvSpPr>
            <p:cNvPr id="45" name="Line 7">
              <a:extLst>
                <a:ext uri="{FF2B5EF4-FFF2-40B4-BE49-F238E27FC236}">
                  <a16:creationId xmlns:a16="http://schemas.microsoft.com/office/drawing/2014/main" xmlns="" id="{280CA223-1F3D-4B53-94C0-63CA348EE0E1}"/>
                </a:ext>
              </a:extLst>
            </p:cNvPr>
            <p:cNvSpPr>
              <a:spLocks noChangeShapeType="1"/>
            </p:cNvSpPr>
            <p:nvPr/>
          </p:nvSpPr>
          <p:spPr bwMode="auto">
            <a:xfrm>
              <a:off x="1295400" y="3581400"/>
              <a:ext cx="762000" cy="0"/>
            </a:xfrm>
            <a:prstGeom prst="line">
              <a:avLst/>
            </a:prstGeom>
            <a:noFill/>
            <a:ln w="12700">
              <a:solidFill>
                <a:srgbClr val="FF0066"/>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MX" dirty="0"/>
            </a:p>
          </p:txBody>
        </p:sp>
        <p:sp>
          <p:nvSpPr>
            <p:cNvPr id="46" name="Line 8">
              <a:extLst>
                <a:ext uri="{FF2B5EF4-FFF2-40B4-BE49-F238E27FC236}">
                  <a16:creationId xmlns:a16="http://schemas.microsoft.com/office/drawing/2014/main" xmlns="" id="{994AAED6-351E-43AD-9B2E-2CBCA3EA56C8}"/>
                </a:ext>
              </a:extLst>
            </p:cNvPr>
            <p:cNvSpPr>
              <a:spLocks noChangeShapeType="1"/>
            </p:cNvSpPr>
            <p:nvPr/>
          </p:nvSpPr>
          <p:spPr bwMode="auto">
            <a:xfrm>
              <a:off x="2438400" y="3581400"/>
              <a:ext cx="762000" cy="0"/>
            </a:xfrm>
            <a:prstGeom prst="line">
              <a:avLst/>
            </a:prstGeom>
            <a:noFill/>
            <a:ln w="12700">
              <a:solidFill>
                <a:srgbClr val="FF0066"/>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MX" dirty="0"/>
            </a:p>
          </p:txBody>
        </p:sp>
        <p:sp>
          <p:nvSpPr>
            <p:cNvPr id="47" name="Line 25">
              <a:extLst>
                <a:ext uri="{FF2B5EF4-FFF2-40B4-BE49-F238E27FC236}">
                  <a16:creationId xmlns:a16="http://schemas.microsoft.com/office/drawing/2014/main" xmlns="" id="{95F22B44-886C-4337-800F-4CA2EB6974D6}"/>
                </a:ext>
              </a:extLst>
            </p:cNvPr>
            <p:cNvSpPr>
              <a:spLocks noChangeShapeType="1"/>
            </p:cNvSpPr>
            <p:nvPr/>
          </p:nvSpPr>
          <p:spPr bwMode="auto">
            <a:xfrm>
              <a:off x="2209800" y="3733800"/>
              <a:ext cx="0" cy="381000"/>
            </a:xfrm>
            <a:prstGeom prst="line">
              <a:avLst/>
            </a:prstGeom>
            <a:noFill/>
            <a:ln w="12700">
              <a:solidFill>
                <a:srgbClr val="009900"/>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MX" dirty="0"/>
            </a:p>
          </p:txBody>
        </p:sp>
        <p:grpSp>
          <p:nvGrpSpPr>
            <p:cNvPr id="48" name="Grupo 7">
              <a:extLst>
                <a:ext uri="{FF2B5EF4-FFF2-40B4-BE49-F238E27FC236}">
                  <a16:creationId xmlns:a16="http://schemas.microsoft.com/office/drawing/2014/main" xmlns="" id="{4D5148BE-F232-4448-BA2B-90E852D1F38E}"/>
                </a:ext>
              </a:extLst>
            </p:cNvPr>
            <p:cNvGrpSpPr/>
            <p:nvPr/>
          </p:nvGrpSpPr>
          <p:grpSpPr>
            <a:xfrm>
              <a:off x="914400" y="2448792"/>
              <a:ext cx="3287713" cy="2056533"/>
              <a:chOff x="914400" y="2448792"/>
              <a:chExt cx="3287713" cy="2056533"/>
            </a:xfrm>
          </p:grpSpPr>
          <p:sp>
            <p:nvSpPr>
              <p:cNvPr id="49" name="Text Box 32">
                <a:extLst>
                  <a:ext uri="{FF2B5EF4-FFF2-40B4-BE49-F238E27FC236}">
                    <a16:creationId xmlns:a16="http://schemas.microsoft.com/office/drawing/2014/main" xmlns="" id="{2F9D7BD3-5762-492F-9D1E-DCD00377D293}"/>
                  </a:ext>
                </a:extLst>
              </p:cNvPr>
              <p:cNvSpPr txBox="1">
                <a:spLocks noChangeArrowheads="1"/>
              </p:cNvSpPr>
              <p:nvPr/>
            </p:nvSpPr>
            <p:spPr bwMode="auto">
              <a:xfrm>
                <a:off x="1839913" y="3752851"/>
                <a:ext cx="533400" cy="35845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s-MX" altLang="zh-CN" sz="1600" dirty="0" smtClean="0">
                    <a:solidFill>
                      <a:schemeClr val="bg1">
                        <a:lumMod val="95000"/>
                        <a:lumOff val="5000"/>
                      </a:schemeClr>
                    </a:solidFill>
                    <a:ea typeface="宋体" panose="02010600030101010101" pitchFamily="2" charset="-122"/>
                  </a:rPr>
                  <a:t>25</a:t>
                </a:r>
                <a:endParaRPr lang="es-MX" altLang="zh-CN" sz="1600" dirty="0">
                  <a:solidFill>
                    <a:schemeClr val="bg1">
                      <a:lumMod val="95000"/>
                      <a:lumOff val="5000"/>
                    </a:schemeClr>
                  </a:solidFill>
                  <a:ea typeface="宋体" panose="02010600030101010101" pitchFamily="2" charset="-122"/>
                </a:endParaRPr>
              </a:p>
            </p:txBody>
          </p:sp>
          <p:sp>
            <p:nvSpPr>
              <p:cNvPr id="50" name="Line 33">
                <a:extLst>
                  <a:ext uri="{FF2B5EF4-FFF2-40B4-BE49-F238E27FC236}">
                    <a16:creationId xmlns:a16="http://schemas.microsoft.com/office/drawing/2014/main" xmlns="" id="{0BA0E124-E6B5-43A9-957F-A63289370076}"/>
                  </a:ext>
                </a:extLst>
              </p:cNvPr>
              <p:cNvSpPr>
                <a:spLocks noChangeShapeType="1"/>
              </p:cNvSpPr>
              <p:nvPr/>
            </p:nvSpPr>
            <p:spPr bwMode="auto">
              <a:xfrm flipH="1">
                <a:off x="3200400" y="2895600"/>
                <a:ext cx="304800" cy="3048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MX" dirty="0"/>
              </a:p>
            </p:txBody>
          </p:sp>
          <p:grpSp>
            <p:nvGrpSpPr>
              <p:cNvPr id="51" name="Grupo 10">
                <a:extLst>
                  <a:ext uri="{FF2B5EF4-FFF2-40B4-BE49-F238E27FC236}">
                    <a16:creationId xmlns:a16="http://schemas.microsoft.com/office/drawing/2014/main" xmlns="" id="{272C4FEC-6B66-46C0-BEAD-000CB20D9827}"/>
                  </a:ext>
                </a:extLst>
              </p:cNvPr>
              <p:cNvGrpSpPr/>
              <p:nvPr/>
            </p:nvGrpSpPr>
            <p:grpSpPr>
              <a:xfrm>
                <a:off x="914400" y="2448792"/>
                <a:ext cx="3287713" cy="2056533"/>
                <a:chOff x="914400" y="2448792"/>
                <a:chExt cx="3287713" cy="2056533"/>
              </a:xfrm>
            </p:grpSpPr>
            <p:sp>
              <p:nvSpPr>
                <p:cNvPr id="52" name="Line 22">
                  <a:extLst>
                    <a:ext uri="{FF2B5EF4-FFF2-40B4-BE49-F238E27FC236}">
                      <a16:creationId xmlns:a16="http://schemas.microsoft.com/office/drawing/2014/main" xmlns="" id="{B9CB2A5C-B598-4AFC-A687-D456324DA7A5}"/>
                    </a:ext>
                  </a:extLst>
                </p:cNvPr>
                <p:cNvSpPr>
                  <a:spLocks noChangeShapeType="1"/>
                </p:cNvSpPr>
                <p:nvPr/>
              </p:nvSpPr>
              <p:spPr bwMode="auto">
                <a:xfrm>
                  <a:off x="1143000" y="3733800"/>
                  <a:ext cx="914400" cy="533400"/>
                </a:xfrm>
                <a:prstGeom prst="line">
                  <a:avLst/>
                </a:prstGeom>
                <a:noFill/>
                <a:ln w="12700">
                  <a:solidFill>
                    <a:srgbClr val="009900"/>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MX" dirty="0"/>
                </a:p>
              </p:txBody>
            </p:sp>
            <p:sp>
              <p:nvSpPr>
                <p:cNvPr id="53" name="Line 35">
                  <a:extLst>
                    <a:ext uri="{FF2B5EF4-FFF2-40B4-BE49-F238E27FC236}">
                      <a16:creationId xmlns:a16="http://schemas.microsoft.com/office/drawing/2014/main" xmlns="" id="{B0B564CE-680C-4525-9BDA-89853F559EBD}"/>
                    </a:ext>
                  </a:extLst>
                </p:cNvPr>
                <p:cNvSpPr>
                  <a:spLocks noChangeShapeType="1"/>
                </p:cNvSpPr>
                <p:nvPr/>
              </p:nvSpPr>
              <p:spPr bwMode="auto">
                <a:xfrm>
                  <a:off x="1600200" y="2743200"/>
                  <a:ext cx="152400" cy="2286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MX" dirty="0"/>
                </a:p>
              </p:txBody>
            </p:sp>
            <p:grpSp>
              <p:nvGrpSpPr>
                <p:cNvPr id="54" name="Grupo 13">
                  <a:extLst>
                    <a:ext uri="{FF2B5EF4-FFF2-40B4-BE49-F238E27FC236}">
                      <a16:creationId xmlns:a16="http://schemas.microsoft.com/office/drawing/2014/main" xmlns="" id="{2A388883-207D-482B-9BE9-8E0A41A1D9A9}"/>
                    </a:ext>
                  </a:extLst>
                </p:cNvPr>
                <p:cNvGrpSpPr/>
                <p:nvPr/>
              </p:nvGrpSpPr>
              <p:grpSpPr>
                <a:xfrm>
                  <a:off x="914400" y="2448792"/>
                  <a:ext cx="3287713" cy="2056533"/>
                  <a:chOff x="914400" y="2448792"/>
                  <a:chExt cx="3287713" cy="2056533"/>
                </a:xfrm>
              </p:grpSpPr>
              <p:grpSp>
                <p:nvGrpSpPr>
                  <p:cNvPr id="55" name="Group 4">
                    <a:extLst>
                      <a:ext uri="{FF2B5EF4-FFF2-40B4-BE49-F238E27FC236}">
                        <a16:creationId xmlns:a16="http://schemas.microsoft.com/office/drawing/2014/main" xmlns="" id="{7B6D0001-E6F6-4756-B809-7D94999E539B}"/>
                      </a:ext>
                    </a:extLst>
                  </p:cNvPr>
                  <p:cNvGrpSpPr>
                    <a:grpSpLocks/>
                  </p:cNvGrpSpPr>
                  <p:nvPr/>
                </p:nvGrpSpPr>
                <p:grpSpPr bwMode="auto">
                  <a:xfrm>
                    <a:off x="914400" y="3352800"/>
                    <a:ext cx="381000" cy="390525"/>
                    <a:chOff x="720" y="2208"/>
                    <a:chExt cx="240" cy="246"/>
                  </a:xfrm>
                </p:grpSpPr>
                <p:sp>
                  <p:nvSpPr>
                    <p:cNvPr id="79" name="Oval 5">
                      <a:extLst>
                        <a:ext uri="{FF2B5EF4-FFF2-40B4-BE49-F238E27FC236}">
                          <a16:creationId xmlns:a16="http://schemas.microsoft.com/office/drawing/2014/main" xmlns="" id="{0A638999-62D0-4D62-BAFE-62EDBACA1239}"/>
                        </a:ext>
                      </a:extLst>
                    </p:cNvPr>
                    <p:cNvSpPr>
                      <a:spLocks noChangeArrowheads="1"/>
                    </p:cNvSpPr>
                    <p:nvPr/>
                  </p:nvSpPr>
                  <p:spPr bwMode="auto">
                    <a:xfrm>
                      <a:off x="720" y="2208"/>
                      <a:ext cx="240" cy="240"/>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MX" dirty="0"/>
                    </a:p>
                  </p:txBody>
                </p:sp>
                <p:sp>
                  <p:nvSpPr>
                    <p:cNvPr id="80" name="Text Box 6">
                      <a:extLst>
                        <a:ext uri="{FF2B5EF4-FFF2-40B4-BE49-F238E27FC236}">
                          <a16:creationId xmlns:a16="http://schemas.microsoft.com/office/drawing/2014/main" xmlns="" id="{675F476A-EA8D-4554-9A17-E51BA278524F}"/>
                        </a:ext>
                      </a:extLst>
                    </p:cNvPr>
                    <p:cNvSpPr txBox="1">
                      <a:spLocks noChangeArrowheads="1"/>
                    </p:cNvSpPr>
                    <p:nvPr/>
                  </p:nvSpPr>
                  <p:spPr bwMode="auto">
                    <a:xfrm>
                      <a:off x="734" y="2208"/>
                      <a:ext cx="144" cy="24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s-MX" altLang="zh-CN" dirty="0" smtClean="0">
                          <a:ea typeface="宋体" panose="02010600030101010101" pitchFamily="2" charset="-122"/>
                        </a:rPr>
                        <a:t>A</a:t>
                      </a:r>
                      <a:endParaRPr lang="es-MX" altLang="zh-CN" dirty="0">
                        <a:ea typeface="宋体" panose="02010600030101010101" pitchFamily="2" charset="-122"/>
                      </a:endParaRPr>
                    </a:p>
                  </p:txBody>
                </p:sp>
              </p:grpSp>
              <p:grpSp>
                <p:nvGrpSpPr>
                  <p:cNvPr id="56" name="Group 9">
                    <a:extLst>
                      <a:ext uri="{FF2B5EF4-FFF2-40B4-BE49-F238E27FC236}">
                        <a16:creationId xmlns:a16="http://schemas.microsoft.com/office/drawing/2014/main" xmlns="" id="{65B1CAB5-C743-4891-B98E-56D364589F61}"/>
                      </a:ext>
                    </a:extLst>
                  </p:cNvPr>
                  <p:cNvGrpSpPr>
                    <a:grpSpLocks/>
                  </p:cNvGrpSpPr>
                  <p:nvPr/>
                </p:nvGrpSpPr>
                <p:grpSpPr bwMode="auto">
                  <a:xfrm>
                    <a:off x="2057400" y="2590800"/>
                    <a:ext cx="381000" cy="390525"/>
                    <a:chOff x="720" y="2208"/>
                    <a:chExt cx="240" cy="246"/>
                  </a:xfrm>
                </p:grpSpPr>
                <p:sp>
                  <p:nvSpPr>
                    <p:cNvPr id="77" name="Oval 10">
                      <a:extLst>
                        <a:ext uri="{FF2B5EF4-FFF2-40B4-BE49-F238E27FC236}">
                          <a16:creationId xmlns:a16="http://schemas.microsoft.com/office/drawing/2014/main" xmlns="" id="{389B18F4-A279-4E17-A78C-D288C43B9B29}"/>
                        </a:ext>
                      </a:extLst>
                    </p:cNvPr>
                    <p:cNvSpPr>
                      <a:spLocks noChangeArrowheads="1"/>
                    </p:cNvSpPr>
                    <p:nvPr/>
                  </p:nvSpPr>
                  <p:spPr bwMode="auto">
                    <a:xfrm>
                      <a:off x="720" y="2208"/>
                      <a:ext cx="240" cy="240"/>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MX" dirty="0"/>
                    </a:p>
                  </p:txBody>
                </p:sp>
                <p:sp>
                  <p:nvSpPr>
                    <p:cNvPr id="78" name="Text Box 11">
                      <a:extLst>
                        <a:ext uri="{FF2B5EF4-FFF2-40B4-BE49-F238E27FC236}">
                          <a16:creationId xmlns:a16="http://schemas.microsoft.com/office/drawing/2014/main" xmlns="" id="{F9CF5697-B055-46C2-A6E9-00E11D6EC1BC}"/>
                        </a:ext>
                      </a:extLst>
                    </p:cNvPr>
                    <p:cNvSpPr txBox="1">
                      <a:spLocks noChangeArrowheads="1"/>
                    </p:cNvSpPr>
                    <p:nvPr/>
                  </p:nvSpPr>
                  <p:spPr bwMode="auto">
                    <a:xfrm>
                      <a:off x="734" y="2208"/>
                      <a:ext cx="144" cy="24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s-MX" altLang="zh-CN" dirty="0" smtClean="0">
                          <a:ea typeface="宋体" panose="02010600030101010101" pitchFamily="2" charset="-122"/>
                        </a:rPr>
                        <a:t>B</a:t>
                      </a:r>
                      <a:endParaRPr lang="es-MX" altLang="zh-CN" dirty="0">
                        <a:ea typeface="宋体" panose="02010600030101010101" pitchFamily="2" charset="-122"/>
                      </a:endParaRPr>
                    </a:p>
                  </p:txBody>
                </p:sp>
              </p:grpSp>
              <p:grpSp>
                <p:nvGrpSpPr>
                  <p:cNvPr id="57" name="Group 12">
                    <a:extLst>
                      <a:ext uri="{FF2B5EF4-FFF2-40B4-BE49-F238E27FC236}">
                        <a16:creationId xmlns:a16="http://schemas.microsoft.com/office/drawing/2014/main" xmlns="" id="{F70B6C60-3381-48C0-B006-119AD5993870}"/>
                      </a:ext>
                    </a:extLst>
                  </p:cNvPr>
                  <p:cNvGrpSpPr>
                    <a:grpSpLocks/>
                  </p:cNvGrpSpPr>
                  <p:nvPr/>
                </p:nvGrpSpPr>
                <p:grpSpPr bwMode="auto">
                  <a:xfrm>
                    <a:off x="2057400" y="4114800"/>
                    <a:ext cx="381000" cy="390525"/>
                    <a:chOff x="720" y="2208"/>
                    <a:chExt cx="240" cy="246"/>
                  </a:xfrm>
                </p:grpSpPr>
                <p:sp>
                  <p:nvSpPr>
                    <p:cNvPr id="75" name="Oval 13">
                      <a:extLst>
                        <a:ext uri="{FF2B5EF4-FFF2-40B4-BE49-F238E27FC236}">
                          <a16:creationId xmlns:a16="http://schemas.microsoft.com/office/drawing/2014/main" xmlns="" id="{78475E33-95D0-461D-A4D3-0325D38A9568}"/>
                        </a:ext>
                      </a:extLst>
                    </p:cNvPr>
                    <p:cNvSpPr>
                      <a:spLocks noChangeArrowheads="1"/>
                    </p:cNvSpPr>
                    <p:nvPr/>
                  </p:nvSpPr>
                  <p:spPr bwMode="auto">
                    <a:xfrm>
                      <a:off x="720" y="2208"/>
                      <a:ext cx="240" cy="240"/>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MX" dirty="0"/>
                    </a:p>
                  </p:txBody>
                </p:sp>
                <p:sp>
                  <p:nvSpPr>
                    <p:cNvPr id="76" name="Text Box 14">
                      <a:extLst>
                        <a:ext uri="{FF2B5EF4-FFF2-40B4-BE49-F238E27FC236}">
                          <a16:creationId xmlns:a16="http://schemas.microsoft.com/office/drawing/2014/main" xmlns="" id="{186E830E-94B6-4193-B462-932F7CED4733}"/>
                        </a:ext>
                      </a:extLst>
                    </p:cNvPr>
                    <p:cNvSpPr txBox="1">
                      <a:spLocks noChangeArrowheads="1"/>
                    </p:cNvSpPr>
                    <p:nvPr/>
                  </p:nvSpPr>
                  <p:spPr bwMode="auto">
                    <a:xfrm>
                      <a:off x="734" y="2208"/>
                      <a:ext cx="144" cy="24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s-MX" altLang="zh-CN" dirty="0" smtClean="0">
                          <a:ea typeface="宋体" panose="02010600030101010101" pitchFamily="2" charset="-122"/>
                        </a:rPr>
                        <a:t>D</a:t>
                      </a:r>
                      <a:endParaRPr lang="es-MX" altLang="zh-CN" dirty="0">
                        <a:ea typeface="宋体" panose="02010600030101010101" pitchFamily="2" charset="-122"/>
                      </a:endParaRPr>
                    </a:p>
                  </p:txBody>
                </p:sp>
              </p:grpSp>
              <p:grpSp>
                <p:nvGrpSpPr>
                  <p:cNvPr id="58" name="Group 15">
                    <a:extLst>
                      <a:ext uri="{FF2B5EF4-FFF2-40B4-BE49-F238E27FC236}">
                        <a16:creationId xmlns:a16="http://schemas.microsoft.com/office/drawing/2014/main" xmlns="" id="{C402DB03-8199-4BB9-8A84-9805FDD1EB3F}"/>
                      </a:ext>
                    </a:extLst>
                  </p:cNvPr>
                  <p:cNvGrpSpPr>
                    <a:grpSpLocks/>
                  </p:cNvGrpSpPr>
                  <p:nvPr/>
                </p:nvGrpSpPr>
                <p:grpSpPr bwMode="auto">
                  <a:xfrm>
                    <a:off x="2057400" y="3352800"/>
                    <a:ext cx="381000" cy="390525"/>
                    <a:chOff x="720" y="2208"/>
                    <a:chExt cx="240" cy="246"/>
                  </a:xfrm>
                </p:grpSpPr>
                <p:sp>
                  <p:nvSpPr>
                    <p:cNvPr id="73" name="Oval 16">
                      <a:extLst>
                        <a:ext uri="{FF2B5EF4-FFF2-40B4-BE49-F238E27FC236}">
                          <a16:creationId xmlns:a16="http://schemas.microsoft.com/office/drawing/2014/main" xmlns="" id="{7052603B-E47C-4FFF-8610-EC0B259C3DA6}"/>
                        </a:ext>
                      </a:extLst>
                    </p:cNvPr>
                    <p:cNvSpPr>
                      <a:spLocks noChangeArrowheads="1"/>
                    </p:cNvSpPr>
                    <p:nvPr/>
                  </p:nvSpPr>
                  <p:spPr bwMode="auto">
                    <a:xfrm>
                      <a:off x="720" y="2208"/>
                      <a:ext cx="240" cy="240"/>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MX" dirty="0"/>
                    </a:p>
                  </p:txBody>
                </p:sp>
                <p:sp>
                  <p:nvSpPr>
                    <p:cNvPr id="74" name="Text Box 17">
                      <a:extLst>
                        <a:ext uri="{FF2B5EF4-FFF2-40B4-BE49-F238E27FC236}">
                          <a16:creationId xmlns:a16="http://schemas.microsoft.com/office/drawing/2014/main" xmlns="" id="{614E8145-7BF4-4A0C-AE00-C26529E66993}"/>
                        </a:ext>
                      </a:extLst>
                    </p:cNvPr>
                    <p:cNvSpPr txBox="1">
                      <a:spLocks noChangeArrowheads="1"/>
                    </p:cNvSpPr>
                    <p:nvPr/>
                  </p:nvSpPr>
                  <p:spPr bwMode="auto">
                    <a:xfrm>
                      <a:off x="734" y="2208"/>
                      <a:ext cx="144" cy="24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s-MX" altLang="zh-CN" dirty="0" smtClean="0">
                          <a:ea typeface="宋体" panose="02010600030101010101" pitchFamily="2" charset="-122"/>
                        </a:rPr>
                        <a:t>C</a:t>
                      </a:r>
                      <a:endParaRPr lang="es-MX" altLang="zh-CN" dirty="0">
                        <a:ea typeface="宋体" panose="02010600030101010101" pitchFamily="2" charset="-122"/>
                      </a:endParaRPr>
                    </a:p>
                  </p:txBody>
                </p:sp>
              </p:grpSp>
              <p:grpSp>
                <p:nvGrpSpPr>
                  <p:cNvPr id="59" name="Group 18">
                    <a:extLst>
                      <a:ext uri="{FF2B5EF4-FFF2-40B4-BE49-F238E27FC236}">
                        <a16:creationId xmlns:a16="http://schemas.microsoft.com/office/drawing/2014/main" xmlns="" id="{899EC1FB-382F-4D9A-A15E-D2892399FAEF}"/>
                      </a:ext>
                    </a:extLst>
                  </p:cNvPr>
                  <p:cNvGrpSpPr>
                    <a:grpSpLocks/>
                  </p:cNvGrpSpPr>
                  <p:nvPr/>
                </p:nvGrpSpPr>
                <p:grpSpPr bwMode="auto">
                  <a:xfrm>
                    <a:off x="3200400" y="3352800"/>
                    <a:ext cx="381000" cy="390525"/>
                    <a:chOff x="720" y="2208"/>
                    <a:chExt cx="240" cy="246"/>
                  </a:xfrm>
                </p:grpSpPr>
                <p:sp>
                  <p:nvSpPr>
                    <p:cNvPr id="71" name="Oval 19">
                      <a:extLst>
                        <a:ext uri="{FF2B5EF4-FFF2-40B4-BE49-F238E27FC236}">
                          <a16:creationId xmlns:a16="http://schemas.microsoft.com/office/drawing/2014/main" xmlns="" id="{3EB06E00-E669-430A-BF70-DC9FDF419A11}"/>
                        </a:ext>
                      </a:extLst>
                    </p:cNvPr>
                    <p:cNvSpPr>
                      <a:spLocks noChangeArrowheads="1"/>
                    </p:cNvSpPr>
                    <p:nvPr/>
                  </p:nvSpPr>
                  <p:spPr bwMode="auto">
                    <a:xfrm>
                      <a:off x="720" y="2208"/>
                      <a:ext cx="240" cy="240"/>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MX" dirty="0"/>
                    </a:p>
                  </p:txBody>
                </p:sp>
                <p:sp>
                  <p:nvSpPr>
                    <p:cNvPr id="72" name="Text Box 20">
                      <a:extLst>
                        <a:ext uri="{FF2B5EF4-FFF2-40B4-BE49-F238E27FC236}">
                          <a16:creationId xmlns:a16="http://schemas.microsoft.com/office/drawing/2014/main" xmlns="" id="{48A569EB-4255-406B-ADD6-7DD8CED760B4}"/>
                        </a:ext>
                      </a:extLst>
                    </p:cNvPr>
                    <p:cNvSpPr txBox="1">
                      <a:spLocks noChangeArrowheads="1"/>
                    </p:cNvSpPr>
                    <p:nvPr/>
                  </p:nvSpPr>
                  <p:spPr bwMode="auto">
                    <a:xfrm>
                      <a:off x="734" y="2208"/>
                      <a:ext cx="144" cy="24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s-MX" altLang="zh-CN" dirty="0" smtClean="0">
                          <a:ea typeface="宋体" panose="02010600030101010101" pitchFamily="2" charset="-122"/>
                        </a:rPr>
                        <a:t>E</a:t>
                      </a:r>
                      <a:endParaRPr lang="es-MX" altLang="zh-CN" dirty="0">
                        <a:ea typeface="宋体" panose="02010600030101010101" pitchFamily="2" charset="-122"/>
                      </a:endParaRPr>
                    </a:p>
                  </p:txBody>
                </p:sp>
              </p:grpSp>
              <p:sp>
                <p:nvSpPr>
                  <p:cNvPr id="60" name="Line 21">
                    <a:extLst>
                      <a:ext uri="{FF2B5EF4-FFF2-40B4-BE49-F238E27FC236}">
                        <a16:creationId xmlns:a16="http://schemas.microsoft.com/office/drawing/2014/main" xmlns="" id="{D8C1870C-8EED-4D45-8DDD-127A94C230D4}"/>
                      </a:ext>
                    </a:extLst>
                  </p:cNvPr>
                  <p:cNvSpPr>
                    <a:spLocks noChangeShapeType="1"/>
                  </p:cNvSpPr>
                  <p:nvPr/>
                </p:nvSpPr>
                <p:spPr bwMode="auto">
                  <a:xfrm flipV="1">
                    <a:off x="2438400" y="3733800"/>
                    <a:ext cx="838200" cy="457200"/>
                  </a:xfrm>
                  <a:prstGeom prst="line">
                    <a:avLst/>
                  </a:prstGeom>
                  <a:noFill/>
                  <a:ln w="12700">
                    <a:solidFill>
                      <a:srgbClr val="FF0066"/>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MX" dirty="0"/>
                  </a:p>
                </p:txBody>
              </p:sp>
              <p:sp>
                <p:nvSpPr>
                  <p:cNvPr id="61" name="Line 23">
                    <a:extLst>
                      <a:ext uri="{FF2B5EF4-FFF2-40B4-BE49-F238E27FC236}">
                        <a16:creationId xmlns:a16="http://schemas.microsoft.com/office/drawing/2014/main" xmlns="" id="{38C7F404-240C-43AE-A020-27C0DA9CAB74}"/>
                      </a:ext>
                    </a:extLst>
                  </p:cNvPr>
                  <p:cNvSpPr>
                    <a:spLocks noChangeShapeType="1"/>
                  </p:cNvSpPr>
                  <p:nvPr/>
                </p:nvSpPr>
                <p:spPr bwMode="auto">
                  <a:xfrm>
                    <a:off x="2438400" y="2819400"/>
                    <a:ext cx="914400" cy="533400"/>
                  </a:xfrm>
                  <a:prstGeom prst="line">
                    <a:avLst/>
                  </a:prstGeom>
                  <a:noFill/>
                  <a:ln w="12700">
                    <a:solidFill>
                      <a:srgbClr val="009900"/>
                    </a:solidFill>
                    <a:prstDash val="dash"/>
                    <a:round/>
                    <a:headEnd/>
                    <a:tailEnd/>
                  </a:ln>
                  <a:effectLst>
                    <a:prstShdw prst="shdw17" dist="17961" dir="8100000">
                      <a:srgbClr val="009900">
                        <a:gamma/>
                        <a:shade val="60000"/>
                        <a:invGamma/>
                      </a:srgbClr>
                    </a:prstShdw>
                  </a:effectLst>
                  <a:extLst>
                    <a:ext uri="{909E8E84-426E-40DD-AFC4-6F175D3DCCD1}">
                      <a14:hiddenFill xmlns:a14="http://schemas.microsoft.com/office/drawing/2010/main">
                        <a:noFill/>
                      </a14:hiddenFill>
                    </a:ext>
                  </a:extLst>
                </p:spPr>
                <p:txBody>
                  <a:bodyPr/>
                  <a:lstStyle/>
                  <a:p>
                    <a:endParaRPr lang="es-MX" dirty="0"/>
                  </a:p>
                </p:txBody>
              </p:sp>
              <p:sp>
                <p:nvSpPr>
                  <p:cNvPr id="62" name="Line 24">
                    <a:extLst>
                      <a:ext uri="{FF2B5EF4-FFF2-40B4-BE49-F238E27FC236}">
                        <a16:creationId xmlns:a16="http://schemas.microsoft.com/office/drawing/2014/main" xmlns="" id="{EF017A4D-9AD2-4A54-9158-6CB177D4D9CB}"/>
                      </a:ext>
                    </a:extLst>
                  </p:cNvPr>
                  <p:cNvSpPr>
                    <a:spLocks noChangeShapeType="1"/>
                  </p:cNvSpPr>
                  <p:nvPr/>
                </p:nvSpPr>
                <p:spPr bwMode="auto">
                  <a:xfrm flipV="1">
                    <a:off x="1143000" y="2819400"/>
                    <a:ext cx="914400" cy="533400"/>
                  </a:xfrm>
                  <a:prstGeom prst="line">
                    <a:avLst/>
                  </a:prstGeom>
                  <a:noFill/>
                  <a:ln w="12700">
                    <a:solidFill>
                      <a:srgbClr val="FF0066"/>
                    </a:solidFill>
                    <a:round/>
                    <a:headEnd/>
                    <a:tailEnd/>
                  </a:ln>
                  <a:effectLst>
                    <a:prstShdw prst="shdw17" dist="17961" dir="2700000">
                      <a:srgbClr val="FF0066">
                        <a:gamma/>
                        <a:shade val="60000"/>
                        <a:invGamma/>
                      </a:srgbClr>
                    </a:prstShdw>
                  </a:effectLst>
                  <a:extLst>
                    <a:ext uri="{909E8E84-426E-40DD-AFC4-6F175D3DCCD1}">
                      <a14:hiddenFill xmlns:a14="http://schemas.microsoft.com/office/drawing/2010/main">
                        <a:noFill/>
                      </a14:hiddenFill>
                    </a:ext>
                  </a:extLst>
                </p:spPr>
                <p:txBody>
                  <a:bodyPr/>
                  <a:lstStyle/>
                  <a:p>
                    <a:endParaRPr lang="es-MX" dirty="0"/>
                  </a:p>
                </p:txBody>
              </p:sp>
              <p:sp>
                <p:nvSpPr>
                  <p:cNvPr id="63" name="Text Box 26">
                    <a:extLst>
                      <a:ext uri="{FF2B5EF4-FFF2-40B4-BE49-F238E27FC236}">
                        <a16:creationId xmlns:a16="http://schemas.microsoft.com/office/drawing/2014/main" xmlns="" id="{8CB2F803-8531-4512-9CC2-53611D2FB131}"/>
                      </a:ext>
                    </a:extLst>
                  </p:cNvPr>
                  <p:cNvSpPr txBox="1">
                    <a:spLocks noChangeArrowheads="1"/>
                  </p:cNvSpPr>
                  <p:nvPr/>
                </p:nvSpPr>
                <p:spPr bwMode="auto">
                  <a:xfrm>
                    <a:off x="1158777" y="2860714"/>
                    <a:ext cx="533400" cy="35845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s-MX" altLang="zh-CN" sz="1600" dirty="0" smtClean="0">
                        <a:solidFill>
                          <a:srgbClr val="FF0066"/>
                        </a:solidFill>
                        <a:ea typeface="宋体" panose="02010600030101010101" pitchFamily="2" charset="-122"/>
                      </a:rPr>
                      <a:t>20</a:t>
                    </a:r>
                    <a:endParaRPr lang="es-MX" altLang="zh-CN" sz="1600" dirty="0">
                      <a:solidFill>
                        <a:srgbClr val="FF0066"/>
                      </a:solidFill>
                      <a:ea typeface="宋体" panose="02010600030101010101" pitchFamily="2" charset="-122"/>
                    </a:endParaRPr>
                  </a:p>
                </p:txBody>
              </p:sp>
              <p:sp>
                <p:nvSpPr>
                  <p:cNvPr id="64" name="Text Box 27">
                    <a:extLst>
                      <a:ext uri="{FF2B5EF4-FFF2-40B4-BE49-F238E27FC236}">
                        <a16:creationId xmlns:a16="http://schemas.microsoft.com/office/drawing/2014/main" xmlns="" id="{3145F008-6D9F-485D-A5B6-CD53283567D7}"/>
                      </a:ext>
                    </a:extLst>
                  </p:cNvPr>
                  <p:cNvSpPr txBox="1">
                    <a:spLocks noChangeArrowheads="1"/>
                  </p:cNvSpPr>
                  <p:nvPr/>
                </p:nvSpPr>
                <p:spPr bwMode="auto">
                  <a:xfrm>
                    <a:off x="2819400" y="2833688"/>
                    <a:ext cx="533400" cy="35845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s-MX" altLang="zh-CN" sz="1600" dirty="0" smtClean="0">
                        <a:solidFill>
                          <a:schemeClr val="bg1">
                            <a:lumMod val="95000"/>
                            <a:lumOff val="5000"/>
                          </a:schemeClr>
                        </a:solidFill>
                        <a:ea typeface="宋体" panose="02010600030101010101" pitchFamily="2" charset="-122"/>
                      </a:rPr>
                      <a:t>30</a:t>
                    </a:r>
                    <a:endParaRPr lang="es-MX" altLang="zh-CN" sz="1600" dirty="0">
                      <a:solidFill>
                        <a:schemeClr val="bg1">
                          <a:lumMod val="95000"/>
                          <a:lumOff val="5000"/>
                        </a:schemeClr>
                      </a:solidFill>
                      <a:ea typeface="宋体" panose="02010600030101010101" pitchFamily="2" charset="-122"/>
                    </a:endParaRPr>
                  </a:p>
                </p:txBody>
              </p:sp>
              <p:sp>
                <p:nvSpPr>
                  <p:cNvPr id="65" name="Text Box 28">
                    <a:extLst>
                      <a:ext uri="{FF2B5EF4-FFF2-40B4-BE49-F238E27FC236}">
                        <a16:creationId xmlns:a16="http://schemas.microsoft.com/office/drawing/2014/main" xmlns="" id="{2987FFCC-393A-4E40-BF58-1AF8DB7CCEA3}"/>
                      </a:ext>
                    </a:extLst>
                  </p:cNvPr>
                  <p:cNvSpPr txBox="1">
                    <a:spLocks noChangeArrowheads="1"/>
                  </p:cNvSpPr>
                  <p:nvPr/>
                </p:nvSpPr>
                <p:spPr bwMode="auto">
                  <a:xfrm>
                    <a:off x="1203325" y="3932238"/>
                    <a:ext cx="533400" cy="35845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s-MX" altLang="zh-CN" sz="1600" dirty="0" smtClean="0">
                        <a:solidFill>
                          <a:schemeClr val="bg1">
                            <a:lumMod val="95000"/>
                            <a:lumOff val="5000"/>
                          </a:schemeClr>
                        </a:solidFill>
                        <a:ea typeface="宋体" panose="02010600030101010101" pitchFamily="2" charset="-122"/>
                      </a:rPr>
                      <a:t>15</a:t>
                    </a:r>
                    <a:endParaRPr lang="es-MX" altLang="zh-CN" sz="1600" dirty="0">
                      <a:solidFill>
                        <a:schemeClr val="bg1">
                          <a:lumMod val="95000"/>
                          <a:lumOff val="5000"/>
                        </a:schemeClr>
                      </a:solidFill>
                      <a:ea typeface="宋体" panose="02010600030101010101" pitchFamily="2" charset="-122"/>
                    </a:endParaRPr>
                  </a:p>
                </p:txBody>
              </p:sp>
              <p:sp>
                <p:nvSpPr>
                  <p:cNvPr id="66" name="Text Box 29">
                    <a:extLst>
                      <a:ext uri="{FF2B5EF4-FFF2-40B4-BE49-F238E27FC236}">
                        <a16:creationId xmlns:a16="http://schemas.microsoft.com/office/drawing/2014/main" xmlns="" id="{A00FE24C-AF84-4EA6-BE8C-96ED336FB675}"/>
                      </a:ext>
                    </a:extLst>
                  </p:cNvPr>
                  <p:cNvSpPr txBox="1">
                    <a:spLocks noChangeArrowheads="1"/>
                  </p:cNvSpPr>
                  <p:nvPr/>
                </p:nvSpPr>
                <p:spPr bwMode="auto">
                  <a:xfrm>
                    <a:off x="2590800" y="3976688"/>
                    <a:ext cx="533400" cy="35845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s-MX" altLang="zh-CN" sz="1600" dirty="0" smtClean="0">
                        <a:solidFill>
                          <a:srgbClr val="FF0066"/>
                        </a:solidFill>
                        <a:ea typeface="宋体" panose="02010600030101010101" pitchFamily="2" charset="-122"/>
                      </a:rPr>
                      <a:t>40</a:t>
                    </a:r>
                    <a:endParaRPr lang="es-MX" altLang="zh-CN" sz="1600" dirty="0">
                      <a:solidFill>
                        <a:srgbClr val="FF0066"/>
                      </a:solidFill>
                      <a:ea typeface="宋体" panose="02010600030101010101" pitchFamily="2" charset="-122"/>
                    </a:endParaRPr>
                  </a:p>
                </p:txBody>
              </p:sp>
              <p:sp>
                <p:nvSpPr>
                  <p:cNvPr id="67" name="Text Box 30">
                    <a:extLst>
                      <a:ext uri="{FF2B5EF4-FFF2-40B4-BE49-F238E27FC236}">
                        <a16:creationId xmlns:a16="http://schemas.microsoft.com/office/drawing/2014/main" xmlns="" id="{14DB88C5-9EE5-4CE0-8C09-8BAA18A72F37}"/>
                      </a:ext>
                    </a:extLst>
                  </p:cNvPr>
                  <p:cNvSpPr txBox="1">
                    <a:spLocks noChangeArrowheads="1"/>
                  </p:cNvSpPr>
                  <p:nvPr/>
                </p:nvSpPr>
                <p:spPr bwMode="auto">
                  <a:xfrm>
                    <a:off x="1431925" y="3264695"/>
                    <a:ext cx="533400" cy="35845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s-MX" altLang="zh-CN" sz="1600" dirty="0" smtClean="0">
                        <a:solidFill>
                          <a:srgbClr val="FF0066"/>
                        </a:solidFill>
                        <a:ea typeface="宋体" panose="02010600030101010101" pitchFamily="2" charset="-122"/>
                      </a:rPr>
                      <a:t>10</a:t>
                    </a:r>
                    <a:endParaRPr lang="es-MX" altLang="zh-CN" sz="1600" dirty="0">
                      <a:solidFill>
                        <a:srgbClr val="FF0066"/>
                      </a:solidFill>
                      <a:ea typeface="宋体" panose="02010600030101010101" pitchFamily="2" charset="-122"/>
                    </a:endParaRPr>
                  </a:p>
                </p:txBody>
              </p:sp>
              <p:sp>
                <p:nvSpPr>
                  <p:cNvPr id="68" name="Text Box 31">
                    <a:extLst>
                      <a:ext uri="{FF2B5EF4-FFF2-40B4-BE49-F238E27FC236}">
                        <a16:creationId xmlns:a16="http://schemas.microsoft.com/office/drawing/2014/main" xmlns="" id="{D0CD421E-C0ED-4D87-BEBC-F3F513C39C80}"/>
                      </a:ext>
                    </a:extLst>
                  </p:cNvPr>
                  <p:cNvSpPr txBox="1">
                    <a:spLocks noChangeArrowheads="1"/>
                  </p:cNvSpPr>
                  <p:nvPr/>
                </p:nvSpPr>
                <p:spPr bwMode="auto">
                  <a:xfrm>
                    <a:off x="2655887" y="3264695"/>
                    <a:ext cx="533400" cy="35845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s-MX" altLang="zh-CN" sz="1600" dirty="0" smtClean="0">
                        <a:solidFill>
                          <a:srgbClr val="FF0066"/>
                        </a:solidFill>
                        <a:ea typeface="宋体" panose="02010600030101010101" pitchFamily="2" charset="-122"/>
                      </a:rPr>
                      <a:t>5</a:t>
                    </a:r>
                    <a:endParaRPr lang="es-MX" altLang="zh-CN" sz="1600" dirty="0">
                      <a:solidFill>
                        <a:srgbClr val="FF0066"/>
                      </a:solidFill>
                      <a:ea typeface="宋体" panose="02010600030101010101" pitchFamily="2" charset="-122"/>
                    </a:endParaRPr>
                  </a:p>
                </p:txBody>
              </p:sp>
              <p:sp>
                <p:nvSpPr>
                  <p:cNvPr id="69" name="Text Box 38">
                    <a:extLst>
                      <a:ext uri="{FF2B5EF4-FFF2-40B4-BE49-F238E27FC236}">
                        <a16:creationId xmlns:a16="http://schemas.microsoft.com/office/drawing/2014/main" xmlns="" id="{3B5B62E0-4DDE-496F-931D-71AF6012ACBF}"/>
                      </a:ext>
                    </a:extLst>
                  </p:cNvPr>
                  <p:cNvSpPr txBox="1">
                    <a:spLocks noChangeArrowheads="1"/>
                  </p:cNvSpPr>
                  <p:nvPr/>
                </p:nvSpPr>
                <p:spPr bwMode="auto">
                  <a:xfrm>
                    <a:off x="1179317" y="2448792"/>
                    <a:ext cx="914400" cy="35845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s-MX" altLang="zh-CN" sz="1600" dirty="0" smtClean="0">
                        <a:ea typeface="宋体" panose="02010600030101010101" pitchFamily="2" charset="-122"/>
                      </a:rPr>
                      <a:t>Borrar</a:t>
                    </a:r>
                    <a:endParaRPr lang="es-MX" altLang="zh-CN" sz="1600" dirty="0">
                      <a:ea typeface="宋体" panose="02010600030101010101" pitchFamily="2" charset="-122"/>
                    </a:endParaRPr>
                  </a:p>
                </p:txBody>
              </p:sp>
              <p:sp>
                <p:nvSpPr>
                  <p:cNvPr id="70" name="Text Box 39">
                    <a:extLst>
                      <a:ext uri="{FF2B5EF4-FFF2-40B4-BE49-F238E27FC236}">
                        <a16:creationId xmlns:a16="http://schemas.microsoft.com/office/drawing/2014/main" xmlns="" id="{A589BC16-29DA-429D-AA7F-7C431713105A}"/>
                      </a:ext>
                    </a:extLst>
                  </p:cNvPr>
                  <p:cNvSpPr txBox="1">
                    <a:spLocks noChangeArrowheads="1"/>
                  </p:cNvSpPr>
                  <p:nvPr/>
                </p:nvSpPr>
                <p:spPr bwMode="auto">
                  <a:xfrm>
                    <a:off x="3287713" y="2627314"/>
                    <a:ext cx="914400" cy="35845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s-MX" altLang="zh-CN" sz="1600" dirty="0" smtClean="0">
                        <a:ea typeface="宋体" panose="02010600030101010101" pitchFamily="2" charset="-122"/>
                      </a:rPr>
                      <a:t>Añadir</a:t>
                    </a:r>
                    <a:endParaRPr lang="es-MX" altLang="zh-CN" sz="1600" dirty="0">
                      <a:ea typeface="宋体" panose="02010600030101010101" pitchFamily="2" charset="-122"/>
                    </a:endParaRPr>
                  </a:p>
                </p:txBody>
              </p:sp>
            </p:grpSp>
          </p:grpSp>
        </p:grpSp>
      </p:grpSp>
      <p:sp>
        <p:nvSpPr>
          <p:cNvPr id="4" name="Marcador de contenido 2"/>
          <p:cNvSpPr>
            <a:spLocks noGrp="1"/>
          </p:cNvSpPr>
          <p:nvPr>
            <p:ph idx="1"/>
          </p:nvPr>
        </p:nvSpPr>
        <p:spPr>
          <a:xfrm>
            <a:off x="683568" y="692696"/>
            <a:ext cx="7992888" cy="5501319"/>
          </a:xfrm>
        </p:spPr>
        <p:txBody>
          <a:bodyPr>
            <a:noAutofit/>
          </a:bodyPr>
          <a:lstStyle/>
          <a:p>
            <a:pPr marL="0" indent="0" algn="ctr">
              <a:lnSpc>
                <a:spcPct val="140000"/>
              </a:lnSpc>
              <a:buNone/>
            </a:pPr>
            <a:r>
              <a:rPr lang="es-MX" sz="1800" b="1" dirty="0" smtClean="0">
                <a:latin typeface="Tahoma" pitchFamily="34" charset="0"/>
                <a:ea typeface="Tahoma" pitchFamily="34" charset="0"/>
                <a:cs typeface="Tahoma" pitchFamily="34" charset="0"/>
              </a:rPr>
              <a:t>BÚSQUEDA TABÚ</a:t>
            </a:r>
          </a:p>
          <a:p>
            <a:pPr marL="0" indent="0">
              <a:lnSpc>
                <a:spcPct val="150000"/>
              </a:lnSpc>
              <a:spcBef>
                <a:spcPts val="0"/>
              </a:spcBef>
              <a:spcAft>
                <a:spcPts val="600"/>
              </a:spcAft>
              <a:buNone/>
            </a:pPr>
            <a:endParaRPr lang="es-MX" sz="1000" dirty="0" smtClean="0">
              <a:latin typeface="Tahoma" pitchFamily="34" charset="0"/>
              <a:ea typeface="Tahoma" pitchFamily="34" charset="0"/>
              <a:cs typeface="Tahoma" pitchFamily="34" charset="0"/>
            </a:endParaRPr>
          </a:p>
          <a:p>
            <a:pPr marL="0" lvl="1" indent="0">
              <a:lnSpc>
                <a:spcPct val="150000"/>
              </a:lnSpc>
              <a:spcBef>
                <a:spcPts val="0"/>
              </a:spcBef>
              <a:spcAft>
                <a:spcPts val="1200"/>
              </a:spcAft>
              <a:buNone/>
            </a:pPr>
            <a:r>
              <a:rPr lang="es-MX" sz="1600" b="1" dirty="0" smtClean="0">
                <a:latin typeface="Tahoma" pitchFamily="34" charset="0"/>
                <a:ea typeface="Tahoma" pitchFamily="34" charset="0"/>
                <a:cs typeface="Tahoma" pitchFamily="34" charset="0"/>
              </a:rPr>
              <a:t>Lista Tabú: DE</a:t>
            </a:r>
            <a:br>
              <a:rPr lang="es-MX" sz="1600" b="1" dirty="0" smtClean="0">
                <a:latin typeface="Tahoma" pitchFamily="34" charset="0"/>
                <a:ea typeface="Tahoma" pitchFamily="34" charset="0"/>
                <a:cs typeface="Tahoma" pitchFamily="34" charset="0"/>
              </a:rPr>
            </a:br>
            <a:r>
              <a:rPr lang="es-MX" sz="1600" b="1" dirty="0" smtClean="0">
                <a:latin typeface="Tahoma" pitchFamily="34" charset="0"/>
                <a:ea typeface="Tahoma" pitchFamily="34" charset="0"/>
                <a:cs typeface="Tahoma" pitchFamily="34" charset="0"/>
              </a:rPr>
              <a:t>Iteración 2. </a:t>
            </a:r>
            <a:r>
              <a:rPr lang="es-MX" sz="1600" dirty="0"/>
              <a:t>Costo = </a:t>
            </a:r>
            <a:r>
              <a:rPr lang="es-MX" sz="1600" dirty="0" smtClean="0"/>
              <a:t>75</a:t>
            </a:r>
            <a:endParaRPr lang="es-MX" sz="1600" b="1" dirty="0" smtClean="0">
              <a:latin typeface="Tahoma" pitchFamily="34" charset="0"/>
              <a:ea typeface="Tahoma" pitchFamily="34" charset="0"/>
              <a:cs typeface="Tahoma" pitchFamily="34" charset="0"/>
            </a:endParaRPr>
          </a:p>
          <a:p>
            <a:pPr marL="0" lvl="1" indent="0">
              <a:lnSpc>
                <a:spcPct val="150000"/>
              </a:lnSpc>
              <a:spcBef>
                <a:spcPts val="0"/>
              </a:spcBef>
              <a:spcAft>
                <a:spcPts val="1200"/>
              </a:spcAft>
              <a:buNone/>
            </a:pPr>
            <a:endParaRPr lang="es-MX" sz="1600" dirty="0">
              <a:latin typeface="Tahoma" pitchFamily="34" charset="0"/>
              <a:ea typeface="Tahoma" pitchFamily="34" charset="0"/>
              <a:cs typeface="Tahoma" pitchFamily="34" charset="0"/>
            </a:endParaRPr>
          </a:p>
        </p:txBody>
      </p:sp>
      <p:sp>
        <p:nvSpPr>
          <p:cNvPr id="2" name="1 CuadroTexto"/>
          <p:cNvSpPr txBox="1"/>
          <p:nvPr/>
        </p:nvSpPr>
        <p:spPr>
          <a:xfrm>
            <a:off x="683568" y="6597352"/>
            <a:ext cx="3852337" cy="246221"/>
          </a:xfrm>
          <a:prstGeom prst="rect">
            <a:avLst/>
          </a:prstGeom>
          <a:noFill/>
        </p:spPr>
        <p:txBody>
          <a:bodyPr wrap="none" rtlCol="0">
            <a:spAutoFit/>
          </a:bodyPr>
          <a:lstStyle/>
          <a:p>
            <a:r>
              <a:rPr lang="es-MX" sz="1000" dirty="0" smtClean="0"/>
              <a:t>MAESTRÍA EN INGENIERÍA DE LA CADENA DE SUMINISTRO</a:t>
            </a:r>
            <a:endParaRPr lang="es-MX" sz="1000" dirty="0"/>
          </a:p>
        </p:txBody>
      </p:sp>
      <p:sp>
        <p:nvSpPr>
          <p:cNvPr id="5" name="4 CuadroTexto"/>
          <p:cNvSpPr txBox="1"/>
          <p:nvPr/>
        </p:nvSpPr>
        <p:spPr>
          <a:xfrm>
            <a:off x="6660232" y="6597352"/>
            <a:ext cx="1848583" cy="246221"/>
          </a:xfrm>
          <a:prstGeom prst="rect">
            <a:avLst/>
          </a:prstGeom>
          <a:noFill/>
        </p:spPr>
        <p:txBody>
          <a:bodyPr wrap="none" rtlCol="0">
            <a:spAutoFit/>
          </a:bodyPr>
          <a:lstStyle/>
          <a:p>
            <a:r>
              <a:rPr lang="es-MX" sz="1000" dirty="0" smtClean="0"/>
              <a:t>FACULTAD DE INGENIERÍA</a:t>
            </a:r>
            <a:endParaRPr lang="es-MX" sz="1000" dirty="0"/>
          </a:p>
        </p:txBody>
      </p:sp>
      <p:sp>
        <p:nvSpPr>
          <p:cNvPr id="151" name="Rectangle 64">
            <a:extLst>
              <a:ext uri="{FF2B5EF4-FFF2-40B4-BE49-F238E27FC236}">
                <a16:creationId xmlns:a16="http://schemas.microsoft.com/office/drawing/2014/main" xmlns="" id="{36EA0130-AA2A-43DB-AF09-45CEB1E5D3A0}"/>
              </a:ext>
            </a:extLst>
          </p:cNvPr>
          <p:cNvSpPr txBox="1">
            <a:spLocks noChangeArrowheads="1"/>
          </p:cNvSpPr>
          <p:nvPr/>
        </p:nvSpPr>
        <p:spPr>
          <a:xfrm>
            <a:off x="5076056" y="4653137"/>
            <a:ext cx="3617470" cy="1728192"/>
          </a:xfrm>
          <a:prstGeom prst="rect">
            <a:avLst/>
          </a:prstGeom>
        </p:spPr>
        <p:txBody>
          <a:bodyPr/>
          <a:lstStyle>
            <a:lvl1pPr marL="274320" indent="-274320" algn="l" rtl="0" eaLnBrk="1" latinLnBrk="0" hangingPunct="1">
              <a:spcBef>
                <a:spcPts val="600"/>
              </a:spcBef>
              <a:buClr>
                <a:schemeClr val="accent2"/>
              </a:buClr>
              <a:buSzPct val="85000"/>
              <a:buFont typeface="Wingdings 2"/>
              <a:buChar char=""/>
              <a:defRPr kumimoji="0" sz="2600" kern="1200">
                <a:solidFill>
                  <a:schemeClr val="tx1"/>
                </a:solidFill>
                <a:latin typeface="+mn-lt"/>
                <a:ea typeface="+mn-ea"/>
                <a:cs typeface="+mn-cs"/>
              </a:defRPr>
            </a:lvl1pPr>
            <a:lvl2pPr marL="640080" indent="-274320" algn="l" rtl="0" eaLnBrk="1" latinLnBrk="0" hangingPunct="1">
              <a:spcBef>
                <a:spcPts val="300"/>
              </a:spcBef>
              <a:buClr>
                <a:schemeClr val="accent2">
                  <a:shade val="75000"/>
                </a:schemeClr>
              </a:buClr>
              <a:buSzPct val="85000"/>
              <a:buFont typeface="Wingdings 2"/>
              <a:buChar char=""/>
              <a:defRPr kumimoji="0" sz="2400" kern="1200">
                <a:solidFill>
                  <a:schemeClr val="tx2"/>
                </a:solidFill>
                <a:latin typeface="+mn-lt"/>
                <a:ea typeface="+mn-ea"/>
                <a:cs typeface="+mn-cs"/>
              </a:defRPr>
            </a:lvl2pPr>
            <a:lvl3pPr marL="1005840" indent="-228600" algn="l" rtl="0" eaLnBrk="1" latinLnBrk="0" hangingPunct="1">
              <a:spcBef>
                <a:spcPts val="300"/>
              </a:spcBef>
              <a:buClr>
                <a:schemeClr val="accent2">
                  <a:shade val="50000"/>
                </a:schemeClr>
              </a:buClr>
              <a:buSzPct val="85000"/>
              <a:buFont typeface="Wingdings 2"/>
              <a:buChar char=""/>
              <a:defRPr kumimoji="0" sz="2100" kern="1200">
                <a:solidFill>
                  <a:schemeClr val="tx1"/>
                </a:solidFill>
                <a:latin typeface="+mn-lt"/>
                <a:ea typeface="+mn-ea"/>
                <a:cs typeface="+mn-cs"/>
              </a:defRPr>
            </a:lvl3pPr>
            <a:lvl4pPr marL="1280160" indent="-228600" algn="l" rtl="0" eaLnBrk="1" latinLnBrk="0" hangingPunct="1">
              <a:spcBef>
                <a:spcPts val="300"/>
              </a:spcBef>
              <a:buClr>
                <a:schemeClr val="accent2">
                  <a:shade val="75000"/>
                </a:schemeClr>
              </a:buClr>
              <a:buSzPct val="85000"/>
              <a:buFont typeface="Wingdings 2" pitchFamily="18" charset="2"/>
              <a:buChar char=""/>
              <a:defRPr kumimoji="0" sz="1900" kern="1200">
                <a:solidFill>
                  <a:schemeClr val="tx1"/>
                </a:solidFill>
                <a:latin typeface="+mn-lt"/>
                <a:ea typeface="+mn-ea"/>
                <a:cs typeface="+mn-cs"/>
              </a:defRPr>
            </a:lvl4pPr>
            <a:lvl5pPr marL="1554480" indent="-228600" algn="l" rtl="0" eaLnBrk="1" latinLnBrk="0" hangingPunct="1">
              <a:spcBef>
                <a:spcPts val="340"/>
              </a:spcBef>
              <a:buClr>
                <a:schemeClr val="accent2">
                  <a:shade val="75000"/>
                </a:schemeClr>
              </a:buClr>
              <a:buSzPct val="85000"/>
              <a:buFont typeface="Wingdings 2" pitchFamily="18" charset="2"/>
              <a:buChar char=""/>
              <a:defRPr kumimoji="0" sz="1600" kern="1200">
                <a:solidFill>
                  <a:schemeClr val="tx1"/>
                </a:solidFill>
                <a:latin typeface="+mn-lt"/>
                <a:ea typeface="+mn-ea"/>
                <a:cs typeface="+mn-cs"/>
              </a:defRPr>
            </a:lvl5pPr>
            <a:lvl6pPr marL="1828800" indent="-228600" algn="l" rtl="0" eaLnBrk="1" latinLnBrk="0" hangingPunct="1">
              <a:spcBef>
                <a:spcPts val="340"/>
              </a:spcBef>
              <a:buClr>
                <a:schemeClr val="accent2">
                  <a:shade val="75000"/>
                </a:schemeClr>
              </a:buClr>
              <a:buSzPct val="85000"/>
              <a:buFont typeface="Wingdings 2" pitchFamily="18" charset="2"/>
              <a:buChar char="?"/>
              <a:defRPr kumimoji="0" sz="1700" kern="1200">
                <a:solidFill>
                  <a:schemeClr val="tx1"/>
                </a:solidFill>
                <a:latin typeface="+mn-lt"/>
                <a:ea typeface="+mn-ea"/>
                <a:cs typeface="+mn-cs"/>
              </a:defRPr>
            </a:lvl6pPr>
            <a:lvl7pPr marL="2011680" indent="-182880" algn="l" rtl="0" eaLnBrk="1" latinLnBrk="0" hangingPunct="1">
              <a:spcBef>
                <a:spcPts val="340"/>
              </a:spcBef>
              <a:buClr>
                <a:schemeClr val="accent2">
                  <a:shade val="75000"/>
                </a:schemeClr>
              </a:buClr>
              <a:buSzPct val="85000"/>
              <a:buFont typeface="Wingdings 2" pitchFamily="18" charset="2"/>
              <a:buChar char="?"/>
              <a:defRPr kumimoji="0" sz="1600" kern="1200" baseline="0">
                <a:solidFill>
                  <a:schemeClr val="tx1"/>
                </a:solidFill>
                <a:latin typeface="+mn-lt"/>
                <a:ea typeface="+mn-ea"/>
                <a:cs typeface="+mn-cs"/>
              </a:defRPr>
            </a:lvl7pPr>
            <a:lvl8pPr marL="228600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8pPr>
            <a:lvl9pPr marL="256032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9pPr>
          </a:lstStyle>
          <a:p>
            <a:pPr marL="0" indent="0">
              <a:buNone/>
            </a:pPr>
            <a:r>
              <a:rPr lang="es-MX" altLang="zh-CN" sz="1600" dirty="0">
                <a:latin typeface="+mj-lt"/>
                <a:ea typeface="宋体" panose="02010600030101010101" pitchFamily="2" charset="-122"/>
              </a:rPr>
              <a:t>Un movimiento tabú se considerará sólo si resultaría en una solución mejor que la mejor solución de prueba encontrada anteriormente (condición de aspiración</a:t>
            </a:r>
            <a:r>
              <a:rPr lang="es-MX" altLang="zh-CN" sz="1600" dirty="0" smtClean="0">
                <a:latin typeface="+mj-lt"/>
                <a:ea typeface="宋体" panose="02010600030101010101" pitchFamily="2" charset="-122"/>
              </a:rPr>
              <a:t>).</a:t>
            </a:r>
            <a:endParaRPr lang="es-MX" altLang="zh-CN" sz="1600" dirty="0">
              <a:latin typeface="+mj-lt"/>
              <a:ea typeface="宋体" panose="02010600030101010101" pitchFamily="2" charset="-122"/>
            </a:endParaRPr>
          </a:p>
          <a:p>
            <a:pPr marL="0" indent="0">
              <a:buNone/>
            </a:pPr>
            <a:r>
              <a:rPr lang="es-MX" altLang="zh-CN" sz="1600" dirty="0">
                <a:latin typeface="+mj-lt"/>
                <a:ea typeface="宋体" panose="02010600030101010101" pitchFamily="2" charset="-122"/>
              </a:rPr>
              <a:t>Iteración 3 nuevo costo = 85 óptimo local</a:t>
            </a:r>
          </a:p>
        </p:txBody>
      </p:sp>
      <p:sp>
        <p:nvSpPr>
          <p:cNvPr id="152" name="Flecha: a la derecha 2">
            <a:extLst>
              <a:ext uri="{FF2B5EF4-FFF2-40B4-BE49-F238E27FC236}">
                <a16:creationId xmlns:a16="http://schemas.microsoft.com/office/drawing/2014/main" xmlns="" id="{4E0C2886-EC55-472A-8CCC-16EFE5369A13}"/>
              </a:ext>
            </a:extLst>
          </p:cNvPr>
          <p:cNvSpPr/>
          <p:nvPr/>
        </p:nvSpPr>
        <p:spPr>
          <a:xfrm>
            <a:off x="4499992" y="5298827"/>
            <a:ext cx="474785" cy="506437"/>
          </a:xfrm>
          <a:prstGeom prst="rightArrow">
            <a:avLst>
              <a:gd name="adj1" fmla="val 50000"/>
              <a:gd name="adj2" fmla="val 67778"/>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solidFill>
                <a:schemeClr val="tx1"/>
              </a:solidFill>
            </a:endParaRPr>
          </a:p>
        </p:txBody>
      </p:sp>
      <p:graphicFrame>
        <p:nvGraphicFramePr>
          <p:cNvPr id="81" name="Group 84">
            <a:extLst>
              <a:ext uri="{FF2B5EF4-FFF2-40B4-BE49-F238E27FC236}">
                <a16:creationId xmlns:a16="http://schemas.microsoft.com/office/drawing/2014/main" xmlns="" id="{D9809F8F-EC63-4BBC-8384-F3A59F40D76F}"/>
              </a:ext>
            </a:extLst>
          </p:cNvPr>
          <p:cNvGraphicFramePr>
            <a:graphicFrameLocks/>
          </p:cNvGraphicFramePr>
          <p:nvPr>
            <p:extLst>
              <p:ext uri="{D42A27DB-BD31-4B8C-83A1-F6EECF244321}">
                <p14:modId xmlns:p14="http://schemas.microsoft.com/office/powerpoint/2010/main" val="3878680078"/>
              </p:ext>
            </p:extLst>
          </p:nvPr>
        </p:nvGraphicFramePr>
        <p:xfrm>
          <a:off x="399197" y="2407063"/>
          <a:ext cx="4100795" cy="3614225"/>
        </p:xfrm>
        <a:graphic>
          <a:graphicData uri="http://schemas.openxmlformats.org/drawingml/2006/table">
            <a:tbl>
              <a:tblPr>
                <a:tableStyleId>{35758FB7-9AC5-4552-8A53-C91805E547FA}</a:tableStyleId>
              </a:tblPr>
              <a:tblGrid>
                <a:gridCol w="1008378">
                  <a:extLst>
                    <a:ext uri="{9D8B030D-6E8A-4147-A177-3AD203B41FA5}">
                      <a16:colId xmlns:a16="http://schemas.microsoft.com/office/drawing/2014/main" xmlns="" val="3366305492"/>
                    </a:ext>
                  </a:extLst>
                </a:gridCol>
                <a:gridCol w="1140534">
                  <a:extLst>
                    <a:ext uri="{9D8B030D-6E8A-4147-A177-3AD203B41FA5}">
                      <a16:colId xmlns:a16="http://schemas.microsoft.com/office/drawing/2014/main" xmlns="" val="2902270042"/>
                    </a:ext>
                  </a:extLst>
                </a:gridCol>
                <a:gridCol w="1951883">
                  <a:extLst>
                    <a:ext uri="{9D8B030D-6E8A-4147-A177-3AD203B41FA5}">
                      <a16:colId xmlns:a16="http://schemas.microsoft.com/office/drawing/2014/main" xmlns="" val="3892530629"/>
                    </a:ext>
                  </a:extLst>
                </a:gridCol>
              </a:tblGrid>
              <a:tr h="418976">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MX" altLang="zh-CN" sz="1600" b="1" u="none" strike="noStrike" cap="none" normalizeH="0" baseline="0" noProof="0" dirty="0" smtClean="0">
                          <a:ln>
                            <a:noFill/>
                          </a:ln>
                          <a:solidFill>
                            <a:schemeClr val="tx1"/>
                          </a:solidFill>
                          <a:effectLst/>
                        </a:rPr>
                        <a:t>Añadir</a:t>
                      </a:r>
                      <a:endParaRPr kumimoji="0" lang="es-MX" altLang="zh-CN" sz="1600" b="1" i="0" u="none" strike="noStrike" cap="none" normalizeH="0" baseline="0" noProof="0" dirty="0">
                        <a:ln>
                          <a:noFill/>
                        </a:ln>
                        <a:solidFill>
                          <a:schemeClr val="tx1"/>
                        </a:solidFill>
                        <a:effectLst/>
                        <a:latin typeface="Arial" panose="020B0604020202020204" pitchFamily="34" charset="0"/>
                        <a:ea typeface="宋体" panose="02010600030101010101" pitchFamily="2" charset="-122"/>
                      </a:endParaRPr>
                    </a:p>
                  </a:txBody>
                  <a:tcPr horzOverflow="overflow"/>
                </a:tc>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MX" altLang="zh-CN" sz="1600" b="1" u="none" strike="noStrike" cap="none" normalizeH="0" baseline="0" noProof="0" dirty="0" smtClean="0">
                          <a:ln>
                            <a:noFill/>
                          </a:ln>
                          <a:solidFill>
                            <a:schemeClr val="tx1"/>
                          </a:solidFill>
                          <a:effectLst/>
                        </a:rPr>
                        <a:t>Borrar</a:t>
                      </a:r>
                      <a:endParaRPr kumimoji="0" lang="es-MX" altLang="zh-CN" sz="1600" b="1" i="0" u="none" strike="noStrike" cap="none" normalizeH="0" baseline="0" noProof="0" dirty="0">
                        <a:ln>
                          <a:noFill/>
                        </a:ln>
                        <a:solidFill>
                          <a:schemeClr val="tx1"/>
                        </a:solidFill>
                        <a:effectLst/>
                        <a:latin typeface="Arial" panose="020B0604020202020204" pitchFamily="34" charset="0"/>
                        <a:ea typeface="宋体" panose="02010600030101010101" pitchFamily="2" charset="-122"/>
                      </a:endParaRPr>
                    </a:p>
                  </a:txBody>
                  <a:tcPr horzOverflow="overflow"/>
                </a:tc>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MX" altLang="zh-CN" sz="1600" b="1" u="none" strike="noStrike" cap="none" normalizeH="0" baseline="0" noProof="0" dirty="0" smtClean="0">
                          <a:ln>
                            <a:noFill/>
                          </a:ln>
                          <a:solidFill>
                            <a:schemeClr val="tx1"/>
                          </a:solidFill>
                          <a:effectLst/>
                        </a:rPr>
                        <a:t>Costo</a:t>
                      </a:r>
                      <a:endParaRPr kumimoji="0" lang="es-MX" altLang="zh-CN" sz="1600" b="1" i="0" u="none" strike="noStrike" cap="none" normalizeH="0" baseline="0" noProof="0" dirty="0">
                        <a:ln>
                          <a:noFill/>
                        </a:ln>
                        <a:solidFill>
                          <a:schemeClr val="tx1"/>
                        </a:solidFill>
                        <a:effectLst/>
                        <a:latin typeface="Arial" panose="020B0604020202020204" pitchFamily="34" charset="0"/>
                        <a:ea typeface="宋体" panose="02010600030101010101" pitchFamily="2" charset="-122"/>
                      </a:endParaRPr>
                    </a:p>
                  </a:txBody>
                  <a:tcPr horzOverflow="overflow"/>
                </a:tc>
                <a:extLst>
                  <a:ext uri="{0D108BD9-81ED-4DB2-BD59-A6C34878D82A}">
                    <a16:rowId xmlns:a16="http://schemas.microsoft.com/office/drawing/2014/main" xmlns="" val="381145326"/>
                  </a:ext>
                </a:extLst>
              </a:tr>
              <a:tr h="1150280">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MX" altLang="zh-CN" sz="1600" u="none" strike="noStrike" cap="none" normalizeH="0" baseline="0" noProof="0" dirty="0" smtClean="0">
                          <a:ln>
                            <a:noFill/>
                          </a:ln>
                          <a:solidFill>
                            <a:schemeClr val="tx1"/>
                          </a:solidFill>
                          <a:effectLst/>
                        </a:rPr>
                        <a:t>AD</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s-MX" altLang="zh-CN" sz="1600" u="none" strike="noStrike" cap="none" normalizeH="0" baseline="0" noProof="0" dirty="0" smtClean="0">
                          <a:ln>
                            <a:noFill/>
                          </a:ln>
                          <a:solidFill>
                            <a:schemeClr val="tx1"/>
                          </a:solidFill>
                          <a:effectLst/>
                        </a:rPr>
                        <a:t>AD</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s-MX" altLang="zh-CN" sz="1600" u="none" strike="noStrike" cap="none" normalizeH="0" baseline="0" noProof="0" dirty="0" smtClean="0">
                          <a:ln>
                            <a:noFill/>
                          </a:ln>
                          <a:solidFill>
                            <a:schemeClr val="tx1"/>
                          </a:solidFill>
                          <a:effectLst/>
                        </a:rPr>
                        <a:t>AD</a:t>
                      </a:r>
                      <a:endParaRPr kumimoji="0" lang="es-MX" altLang="zh-CN" sz="1600" b="0" i="0" u="none" strike="noStrike" cap="none" normalizeH="0" baseline="0" noProof="0" dirty="0">
                        <a:ln>
                          <a:noFill/>
                        </a:ln>
                        <a:solidFill>
                          <a:schemeClr val="tx1"/>
                        </a:solidFill>
                        <a:effectLst/>
                        <a:latin typeface="Arial" panose="020B0604020202020204" pitchFamily="34" charset="0"/>
                        <a:ea typeface="宋体" panose="02010600030101010101" pitchFamily="2" charset="-122"/>
                      </a:endParaRPr>
                    </a:p>
                  </a:txBody>
                  <a:tcPr horzOverflow="overflow"/>
                </a:tc>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MX" altLang="zh-CN" sz="1600" u="none" strike="noStrike" cap="none" normalizeH="0" baseline="0" noProof="0" dirty="0" smtClean="0">
                          <a:ln>
                            <a:noFill/>
                          </a:ln>
                          <a:solidFill>
                            <a:schemeClr val="tx1"/>
                          </a:solidFill>
                          <a:effectLst/>
                        </a:rPr>
                        <a:t>DE*</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s-MX" altLang="zh-CN" sz="1600" u="none" strike="noStrike" cap="none" normalizeH="0" baseline="0" noProof="0" dirty="0" smtClean="0">
                          <a:ln>
                            <a:noFill/>
                          </a:ln>
                          <a:solidFill>
                            <a:schemeClr val="tx1"/>
                          </a:solidFill>
                          <a:effectLst/>
                        </a:rPr>
                        <a:t>CE</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s-MX" altLang="zh-CN" sz="1600" u="none" strike="noStrike" cap="none" normalizeH="0" baseline="0" noProof="0" dirty="0" smtClean="0">
                          <a:ln>
                            <a:noFill/>
                          </a:ln>
                          <a:solidFill>
                            <a:schemeClr val="tx1"/>
                          </a:solidFill>
                          <a:effectLst/>
                        </a:rPr>
                        <a:t>AC</a:t>
                      </a:r>
                      <a:endParaRPr kumimoji="0" lang="es-MX" altLang="zh-CN" sz="1600" b="0" i="0" u="none" strike="noStrike" cap="none" normalizeH="0" baseline="0" noProof="0" dirty="0">
                        <a:ln>
                          <a:noFill/>
                        </a:ln>
                        <a:solidFill>
                          <a:schemeClr val="tx1"/>
                        </a:solidFill>
                        <a:effectLst/>
                        <a:latin typeface="Arial" panose="020B0604020202020204" pitchFamily="34" charset="0"/>
                        <a:ea typeface="宋体" panose="02010600030101010101" pitchFamily="2" charset="-122"/>
                      </a:endParaRPr>
                    </a:p>
                  </a:txBody>
                  <a:tcPr horzOverflow="overflow"/>
                </a:tc>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MX" altLang="zh-CN" sz="1600" u="none" strike="noStrike" cap="none" normalizeH="0" baseline="0" noProof="0" dirty="0" smtClean="0">
                          <a:ln>
                            <a:noFill/>
                          </a:ln>
                          <a:solidFill>
                            <a:schemeClr val="tx1"/>
                          </a:solidFill>
                          <a:effectLst/>
                        </a:rPr>
                        <a:t>Mov Tabú</a:t>
                      </a:r>
                      <a:endParaRPr kumimoji="0" lang="es-MX" altLang="zh-CN" sz="1600" u="none" strike="noStrike" cap="none" normalizeH="0" baseline="30000" noProof="0" dirty="0" smtClean="0">
                        <a:ln>
                          <a:noFill/>
                        </a:ln>
                        <a:solidFill>
                          <a:schemeClr val="tx1"/>
                        </a:solidFill>
                        <a:effectLst/>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es-MX" altLang="zh-CN" sz="1600" u="none" strike="noStrike" cap="none" normalizeH="0" baseline="0" noProof="0" dirty="0" smtClean="0">
                          <a:ln>
                            <a:noFill/>
                          </a:ln>
                          <a:solidFill>
                            <a:schemeClr val="tx1"/>
                          </a:solidFill>
                          <a:effectLst/>
                        </a:rPr>
                        <a:t>85+100=185</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s-MX" altLang="zh-CN" sz="1600" u="none" strike="noStrike" cap="none" normalizeH="0" baseline="0" noProof="0" dirty="0" smtClean="0">
                          <a:ln>
                            <a:noFill/>
                          </a:ln>
                          <a:solidFill>
                            <a:schemeClr val="tx1"/>
                          </a:solidFill>
                          <a:effectLst/>
                        </a:rPr>
                        <a:t>80+100=180</a:t>
                      </a:r>
                      <a:endParaRPr kumimoji="0" lang="es-MX" altLang="zh-CN" sz="1600" b="0" i="0" u="none" strike="noStrike" cap="none" normalizeH="0" baseline="0" noProof="0" dirty="0">
                        <a:ln>
                          <a:noFill/>
                        </a:ln>
                        <a:solidFill>
                          <a:schemeClr val="tx1"/>
                        </a:solidFill>
                        <a:effectLst/>
                        <a:latin typeface="Arial" panose="020B0604020202020204" pitchFamily="34" charset="0"/>
                        <a:ea typeface="宋体" panose="02010600030101010101" pitchFamily="2" charset="-122"/>
                      </a:endParaRPr>
                    </a:p>
                  </a:txBody>
                  <a:tcPr horzOverflow="overflow"/>
                </a:tc>
                <a:extLst>
                  <a:ext uri="{0D108BD9-81ED-4DB2-BD59-A6C34878D82A}">
                    <a16:rowId xmlns:a16="http://schemas.microsoft.com/office/drawing/2014/main" xmlns="" val="663505750"/>
                  </a:ext>
                </a:extLst>
              </a:tr>
              <a:tr h="1150280">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MX" altLang="zh-CN" sz="1600" u="none" strike="noStrike" cap="none" normalizeH="0" baseline="0" noProof="0" dirty="0" smtClean="0">
                          <a:ln>
                            <a:noFill/>
                          </a:ln>
                          <a:solidFill>
                            <a:schemeClr val="tx1"/>
                          </a:solidFill>
                          <a:effectLst/>
                        </a:rPr>
                        <a:t>BE</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s-MX" altLang="zh-CN" sz="1600" u="none" strike="noStrike" cap="none" normalizeH="0" baseline="0" noProof="0" dirty="0" smtClean="0">
                          <a:ln>
                            <a:noFill/>
                          </a:ln>
                          <a:solidFill>
                            <a:schemeClr val="tx1"/>
                          </a:solidFill>
                          <a:effectLst/>
                        </a:rPr>
                        <a:t>BE</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s-MX" altLang="zh-CN" sz="1600" u="none" strike="noStrike" cap="none" normalizeH="0" baseline="0" noProof="0" dirty="0" smtClean="0">
                          <a:ln>
                            <a:noFill/>
                          </a:ln>
                          <a:solidFill>
                            <a:schemeClr val="tx1"/>
                          </a:solidFill>
                          <a:effectLst/>
                        </a:rPr>
                        <a:t>BE</a:t>
                      </a:r>
                      <a:endParaRPr kumimoji="0" lang="es-MX" altLang="zh-CN" sz="1600" b="0" i="0" u="none" strike="noStrike" cap="none" normalizeH="0" baseline="0" noProof="0" dirty="0">
                        <a:ln>
                          <a:noFill/>
                        </a:ln>
                        <a:solidFill>
                          <a:schemeClr val="tx1"/>
                        </a:solidFill>
                        <a:effectLst/>
                        <a:latin typeface="Arial" panose="020B0604020202020204" pitchFamily="34" charset="0"/>
                        <a:ea typeface="宋体" panose="02010600030101010101" pitchFamily="2" charset="-122"/>
                      </a:endParaRPr>
                    </a:p>
                  </a:txBody>
                  <a:tcPr horzOverflow="overflow"/>
                </a:tc>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MX" altLang="zh-CN" sz="1600" u="none" strike="noStrike" cap="none" normalizeH="0" baseline="0" noProof="0" dirty="0" smtClean="0">
                          <a:ln>
                            <a:noFill/>
                          </a:ln>
                          <a:solidFill>
                            <a:schemeClr val="tx1"/>
                          </a:solidFill>
                          <a:effectLst/>
                        </a:rPr>
                        <a:t>CE</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s-MX" altLang="zh-CN" sz="1600" u="none" strike="noStrike" cap="none" normalizeH="0" baseline="0" noProof="0" dirty="0" smtClean="0">
                          <a:ln>
                            <a:noFill/>
                          </a:ln>
                          <a:solidFill>
                            <a:schemeClr val="tx1"/>
                          </a:solidFill>
                          <a:effectLst/>
                        </a:rPr>
                        <a:t>AC</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s-MX" altLang="zh-CN" sz="1600" u="none" strike="noStrike" cap="none" normalizeH="0" baseline="0" noProof="0" dirty="0" smtClean="0">
                          <a:ln>
                            <a:noFill/>
                          </a:ln>
                          <a:solidFill>
                            <a:schemeClr val="tx1"/>
                          </a:solidFill>
                          <a:effectLst/>
                        </a:rPr>
                        <a:t>AB</a:t>
                      </a:r>
                      <a:endParaRPr kumimoji="0" lang="es-MX" altLang="zh-CN" sz="1600" b="0" i="0" u="none" strike="noStrike" cap="none" normalizeH="0" baseline="0" noProof="0" dirty="0">
                        <a:ln>
                          <a:noFill/>
                        </a:ln>
                        <a:solidFill>
                          <a:schemeClr val="tx1"/>
                        </a:solidFill>
                        <a:effectLst/>
                        <a:latin typeface="Arial" panose="020B0604020202020204" pitchFamily="34" charset="0"/>
                        <a:ea typeface="宋体" panose="02010600030101010101" pitchFamily="2" charset="-122"/>
                      </a:endParaRPr>
                    </a:p>
                  </a:txBody>
                  <a:tcPr horzOverflow="overflow"/>
                </a:tc>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MX" altLang="zh-CN" sz="1600" u="none" strike="noStrike" cap="none" normalizeH="0" baseline="0" noProof="0" dirty="0" smtClean="0">
                          <a:ln>
                            <a:noFill/>
                          </a:ln>
                          <a:solidFill>
                            <a:schemeClr val="tx1"/>
                          </a:solidFill>
                          <a:effectLst/>
                        </a:rPr>
                        <a:t>100+0=100</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s-MX" altLang="zh-CN" sz="1600" u="none" strike="noStrike" cap="none" normalizeH="0" baseline="0" noProof="0" dirty="0" smtClean="0">
                          <a:ln>
                            <a:noFill/>
                          </a:ln>
                          <a:solidFill>
                            <a:schemeClr val="tx1"/>
                          </a:solidFill>
                          <a:effectLst/>
                        </a:rPr>
                        <a:t>95+0=95</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s-MX" altLang="zh-CN" sz="1600" b="1" u="none" strike="noStrike" cap="none" normalizeH="0" baseline="0" noProof="0" dirty="0" smtClean="0">
                          <a:ln>
                            <a:noFill/>
                          </a:ln>
                          <a:solidFill>
                            <a:schemeClr val="tx1"/>
                          </a:solidFill>
                          <a:effectLst/>
                        </a:rPr>
                        <a:t>85+0=85</a:t>
                      </a:r>
                      <a:endParaRPr kumimoji="0" lang="es-MX" altLang="zh-CN" sz="1600" b="1" i="0" u="none" strike="noStrike" cap="none" normalizeH="0" baseline="0" noProof="0" dirty="0">
                        <a:ln>
                          <a:noFill/>
                        </a:ln>
                        <a:solidFill>
                          <a:schemeClr val="tx1"/>
                        </a:solidFill>
                        <a:effectLst/>
                        <a:latin typeface="Arial" panose="020B0604020202020204" pitchFamily="34" charset="0"/>
                        <a:ea typeface="宋体" panose="02010600030101010101" pitchFamily="2" charset="-122"/>
                      </a:endParaRPr>
                    </a:p>
                  </a:txBody>
                  <a:tcPr horzOverflow="overflow"/>
                </a:tc>
                <a:extLst>
                  <a:ext uri="{0D108BD9-81ED-4DB2-BD59-A6C34878D82A}">
                    <a16:rowId xmlns:a16="http://schemas.microsoft.com/office/drawing/2014/main" xmlns="" val="922423772"/>
                  </a:ext>
                </a:extLst>
              </a:tr>
              <a:tr h="894689">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MX" altLang="zh-CN" sz="1600" u="none" strike="noStrike" cap="none" normalizeH="0" baseline="0" noProof="0" dirty="0" smtClean="0">
                          <a:ln>
                            <a:noFill/>
                          </a:ln>
                          <a:solidFill>
                            <a:schemeClr val="tx1"/>
                          </a:solidFill>
                          <a:effectLst/>
                        </a:rPr>
                        <a:t>CD</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s-MX" altLang="zh-CN" sz="1600" u="none" strike="noStrike" cap="none" normalizeH="0" baseline="0" noProof="0" dirty="0" smtClean="0">
                          <a:ln>
                            <a:noFill/>
                          </a:ln>
                          <a:solidFill>
                            <a:schemeClr val="tx1"/>
                          </a:solidFill>
                          <a:effectLst/>
                        </a:rPr>
                        <a:t>CD</a:t>
                      </a:r>
                      <a:endParaRPr kumimoji="0" lang="es-MX" altLang="zh-CN" sz="1600" b="0" i="0" u="none" strike="noStrike" cap="none" normalizeH="0" baseline="0" noProof="0" dirty="0">
                        <a:ln>
                          <a:noFill/>
                        </a:ln>
                        <a:solidFill>
                          <a:schemeClr val="tx1"/>
                        </a:solidFill>
                        <a:effectLst/>
                        <a:latin typeface="Arial" panose="020B0604020202020204" pitchFamily="34" charset="0"/>
                        <a:ea typeface="宋体" panose="02010600030101010101" pitchFamily="2" charset="-122"/>
                      </a:endParaRPr>
                    </a:p>
                  </a:txBody>
                  <a:tcPr horzOverflow="overflow"/>
                </a:tc>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MX" altLang="zh-CN" sz="1600" u="none" strike="noStrike" cap="none" normalizeH="0" baseline="0" noProof="0" dirty="0" smtClean="0">
                          <a:ln>
                            <a:noFill/>
                          </a:ln>
                          <a:solidFill>
                            <a:schemeClr val="tx1"/>
                          </a:solidFill>
                          <a:effectLst/>
                        </a:rPr>
                        <a:t>DE*</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s-MX" altLang="zh-CN" sz="1600" u="none" strike="noStrike" cap="none" normalizeH="0" baseline="0" noProof="0" dirty="0" smtClean="0">
                          <a:ln>
                            <a:noFill/>
                          </a:ln>
                          <a:solidFill>
                            <a:schemeClr val="tx1"/>
                          </a:solidFill>
                          <a:effectLst/>
                        </a:rPr>
                        <a:t>CE</a:t>
                      </a:r>
                      <a:endParaRPr kumimoji="0" lang="es-MX" altLang="zh-CN" sz="1600" b="0" i="0" u="none" strike="noStrike" cap="none" normalizeH="0" baseline="0" noProof="0" dirty="0">
                        <a:ln>
                          <a:noFill/>
                        </a:ln>
                        <a:solidFill>
                          <a:schemeClr val="tx1"/>
                        </a:solidFill>
                        <a:effectLst/>
                        <a:latin typeface="Arial" panose="020B0604020202020204" pitchFamily="34" charset="0"/>
                        <a:ea typeface="宋体" panose="02010600030101010101" pitchFamily="2" charset="-122"/>
                      </a:endParaRPr>
                    </a:p>
                  </a:txBody>
                  <a:tcPr horzOverflow="overflow"/>
                </a:tc>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MX" altLang="zh-CN" sz="1600" u="none" strike="noStrike" cap="none" normalizeH="0" baseline="0" noProof="0" dirty="0" smtClean="0">
                          <a:ln>
                            <a:noFill/>
                          </a:ln>
                          <a:solidFill>
                            <a:schemeClr val="tx1"/>
                          </a:solidFill>
                          <a:effectLst/>
                        </a:rPr>
                        <a:t>60+100=160</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s-MX" altLang="zh-CN" sz="1600" u="none" strike="noStrike" cap="none" normalizeH="0" baseline="0" noProof="0" dirty="0" smtClean="0">
                          <a:ln>
                            <a:noFill/>
                          </a:ln>
                          <a:solidFill>
                            <a:schemeClr val="tx1"/>
                          </a:solidFill>
                          <a:effectLst/>
                        </a:rPr>
                        <a:t>95+100=195</a:t>
                      </a:r>
                      <a:endParaRPr kumimoji="0" lang="es-MX" altLang="zh-CN" sz="1600" b="0" i="0" u="none" strike="noStrike" cap="none" normalizeH="0" baseline="0" noProof="0" dirty="0">
                        <a:ln>
                          <a:noFill/>
                        </a:ln>
                        <a:solidFill>
                          <a:schemeClr val="tx1"/>
                        </a:solidFill>
                        <a:effectLst/>
                        <a:latin typeface="Arial" panose="020B0604020202020204" pitchFamily="34" charset="0"/>
                        <a:ea typeface="宋体" panose="02010600030101010101" pitchFamily="2" charset="-122"/>
                      </a:endParaRPr>
                    </a:p>
                  </a:txBody>
                  <a:tcPr horzOverflow="overflow"/>
                </a:tc>
                <a:extLst>
                  <a:ext uri="{0D108BD9-81ED-4DB2-BD59-A6C34878D82A}">
                    <a16:rowId xmlns:a16="http://schemas.microsoft.com/office/drawing/2014/main" xmlns="" val="3521827705"/>
                  </a:ext>
                </a:extLst>
              </a:tr>
            </a:tbl>
          </a:graphicData>
        </a:graphic>
      </p:graphicFrame>
    </p:spTree>
    <p:extLst>
      <p:ext uri="{BB962C8B-B14F-4D97-AF65-F5344CB8AC3E}">
        <p14:creationId xmlns:p14="http://schemas.microsoft.com/office/powerpoint/2010/main" val="3615284341"/>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5" name="Grupo 3">
            <a:extLst>
              <a:ext uri="{FF2B5EF4-FFF2-40B4-BE49-F238E27FC236}">
                <a16:creationId xmlns:a16="http://schemas.microsoft.com/office/drawing/2014/main" xmlns="" id="{EE65EA91-2E3A-4603-B069-5C78C15C9631}"/>
              </a:ext>
            </a:extLst>
          </p:cNvPr>
          <p:cNvGrpSpPr/>
          <p:nvPr/>
        </p:nvGrpSpPr>
        <p:grpSpPr>
          <a:xfrm>
            <a:off x="5868144" y="2446606"/>
            <a:ext cx="3048000" cy="2171700"/>
            <a:chOff x="609600" y="2286000"/>
            <a:chExt cx="3048000" cy="2171700"/>
          </a:xfrm>
        </p:grpSpPr>
        <p:sp>
          <p:nvSpPr>
            <p:cNvPr id="46" name="Line 93">
              <a:extLst>
                <a:ext uri="{FF2B5EF4-FFF2-40B4-BE49-F238E27FC236}">
                  <a16:creationId xmlns:a16="http://schemas.microsoft.com/office/drawing/2014/main" xmlns="" id="{C5BF9FC6-A924-417A-80CE-8E92FF6615F6}"/>
                </a:ext>
              </a:extLst>
            </p:cNvPr>
            <p:cNvSpPr>
              <a:spLocks noChangeShapeType="1"/>
            </p:cNvSpPr>
            <p:nvPr/>
          </p:nvSpPr>
          <p:spPr bwMode="auto">
            <a:xfrm>
              <a:off x="838200" y="3429000"/>
              <a:ext cx="914400" cy="533400"/>
            </a:xfrm>
            <a:prstGeom prst="line">
              <a:avLst/>
            </a:prstGeom>
            <a:noFill/>
            <a:ln w="12700">
              <a:solidFill>
                <a:srgbClr val="009900"/>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MX" dirty="0"/>
            </a:p>
          </p:txBody>
        </p:sp>
        <p:grpSp>
          <p:nvGrpSpPr>
            <p:cNvPr id="47" name="Grupo 5">
              <a:extLst>
                <a:ext uri="{FF2B5EF4-FFF2-40B4-BE49-F238E27FC236}">
                  <a16:creationId xmlns:a16="http://schemas.microsoft.com/office/drawing/2014/main" xmlns="" id="{D287EB1D-460F-4E92-93AD-FEC25C40FEBA}"/>
                </a:ext>
              </a:extLst>
            </p:cNvPr>
            <p:cNvGrpSpPr/>
            <p:nvPr/>
          </p:nvGrpSpPr>
          <p:grpSpPr>
            <a:xfrm>
              <a:off x="609600" y="2286000"/>
              <a:ext cx="3048000" cy="2171700"/>
              <a:chOff x="609600" y="2286000"/>
              <a:chExt cx="3048000" cy="2171700"/>
            </a:xfrm>
          </p:grpSpPr>
          <p:sp>
            <p:nvSpPr>
              <p:cNvPr id="48" name="Text Box 103">
                <a:extLst>
                  <a:ext uri="{FF2B5EF4-FFF2-40B4-BE49-F238E27FC236}">
                    <a16:creationId xmlns:a16="http://schemas.microsoft.com/office/drawing/2014/main" xmlns="" id="{7D5E4B38-75D6-4F9A-8E19-772C71167520}"/>
                  </a:ext>
                </a:extLst>
              </p:cNvPr>
              <p:cNvSpPr txBox="1">
                <a:spLocks noChangeArrowheads="1"/>
              </p:cNvSpPr>
              <p:nvPr/>
            </p:nvSpPr>
            <p:spPr bwMode="auto">
              <a:xfrm>
                <a:off x="1524000" y="3505200"/>
                <a:ext cx="30480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p>
                <a:pPr>
                  <a:spcBef>
                    <a:spcPct val="50000"/>
                  </a:spcBef>
                </a:pPr>
                <a:r>
                  <a:rPr lang="es-MX" altLang="zh-CN" sz="1600" dirty="0" smtClean="0">
                    <a:solidFill>
                      <a:schemeClr val="bg1">
                        <a:lumMod val="95000"/>
                        <a:lumOff val="5000"/>
                      </a:schemeClr>
                    </a:solidFill>
                    <a:ea typeface="宋体" panose="02010600030101010101" pitchFamily="2" charset="-122"/>
                  </a:rPr>
                  <a:t>25</a:t>
                </a:r>
                <a:endParaRPr lang="es-MX" altLang="zh-CN" sz="1600" dirty="0">
                  <a:solidFill>
                    <a:schemeClr val="bg1">
                      <a:lumMod val="95000"/>
                      <a:lumOff val="5000"/>
                    </a:schemeClr>
                  </a:solidFill>
                  <a:ea typeface="宋体" panose="02010600030101010101" pitchFamily="2" charset="-122"/>
                </a:endParaRPr>
              </a:p>
            </p:txBody>
          </p:sp>
          <p:sp>
            <p:nvSpPr>
              <p:cNvPr id="49" name="Line 78">
                <a:extLst>
                  <a:ext uri="{FF2B5EF4-FFF2-40B4-BE49-F238E27FC236}">
                    <a16:creationId xmlns:a16="http://schemas.microsoft.com/office/drawing/2014/main" xmlns="" id="{F6B60FE7-35E6-4143-A06B-E4FA28AF1B41}"/>
                  </a:ext>
                </a:extLst>
              </p:cNvPr>
              <p:cNvSpPr>
                <a:spLocks noChangeShapeType="1"/>
              </p:cNvSpPr>
              <p:nvPr/>
            </p:nvSpPr>
            <p:spPr bwMode="auto">
              <a:xfrm>
                <a:off x="990600" y="3276600"/>
                <a:ext cx="762000" cy="0"/>
              </a:xfrm>
              <a:prstGeom prst="line">
                <a:avLst/>
              </a:prstGeom>
              <a:noFill/>
              <a:ln w="12700">
                <a:solidFill>
                  <a:srgbClr val="FF0066"/>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MX" dirty="0"/>
              </a:p>
            </p:txBody>
          </p:sp>
          <p:sp>
            <p:nvSpPr>
              <p:cNvPr id="50" name="Line 79">
                <a:extLst>
                  <a:ext uri="{FF2B5EF4-FFF2-40B4-BE49-F238E27FC236}">
                    <a16:creationId xmlns:a16="http://schemas.microsoft.com/office/drawing/2014/main" xmlns="" id="{3BCB9B5E-A8AE-4454-AFC3-1EF7BAD7C693}"/>
                  </a:ext>
                </a:extLst>
              </p:cNvPr>
              <p:cNvSpPr>
                <a:spLocks noChangeShapeType="1"/>
              </p:cNvSpPr>
              <p:nvPr/>
            </p:nvSpPr>
            <p:spPr bwMode="auto">
              <a:xfrm>
                <a:off x="2133600" y="3276600"/>
                <a:ext cx="762000" cy="0"/>
              </a:xfrm>
              <a:prstGeom prst="line">
                <a:avLst/>
              </a:prstGeom>
              <a:noFill/>
              <a:ln w="12700">
                <a:solidFill>
                  <a:srgbClr val="FF0066"/>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MX" dirty="0"/>
              </a:p>
            </p:txBody>
          </p:sp>
          <p:grpSp>
            <p:nvGrpSpPr>
              <p:cNvPr id="51" name="Grupo 9">
                <a:extLst>
                  <a:ext uri="{FF2B5EF4-FFF2-40B4-BE49-F238E27FC236}">
                    <a16:creationId xmlns:a16="http://schemas.microsoft.com/office/drawing/2014/main" xmlns="" id="{965209FF-B162-4035-88B1-D71FE111062A}"/>
                  </a:ext>
                </a:extLst>
              </p:cNvPr>
              <p:cNvGrpSpPr/>
              <p:nvPr/>
            </p:nvGrpSpPr>
            <p:grpSpPr>
              <a:xfrm>
                <a:off x="609600" y="2286000"/>
                <a:ext cx="3048000" cy="2171700"/>
                <a:chOff x="609600" y="2286000"/>
                <a:chExt cx="3048000" cy="2171700"/>
              </a:xfrm>
            </p:grpSpPr>
            <p:grpSp>
              <p:nvGrpSpPr>
                <p:cNvPr id="52" name="Group 86">
                  <a:extLst>
                    <a:ext uri="{FF2B5EF4-FFF2-40B4-BE49-F238E27FC236}">
                      <a16:creationId xmlns:a16="http://schemas.microsoft.com/office/drawing/2014/main" xmlns="" id="{D3BBB894-66E3-4222-94A3-024B17C5B57F}"/>
                    </a:ext>
                  </a:extLst>
                </p:cNvPr>
                <p:cNvGrpSpPr>
                  <a:grpSpLocks/>
                </p:cNvGrpSpPr>
                <p:nvPr/>
              </p:nvGrpSpPr>
              <p:grpSpPr bwMode="auto">
                <a:xfrm>
                  <a:off x="1752600" y="3048000"/>
                  <a:ext cx="381000" cy="381000"/>
                  <a:chOff x="720" y="2208"/>
                  <a:chExt cx="240" cy="240"/>
                </a:xfrm>
              </p:grpSpPr>
              <p:sp>
                <p:nvSpPr>
                  <p:cNvPr id="83" name="Oval 87">
                    <a:extLst>
                      <a:ext uri="{FF2B5EF4-FFF2-40B4-BE49-F238E27FC236}">
                        <a16:creationId xmlns:a16="http://schemas.microsoft.com/office/drawing/2014/main" xmlns="" id="{59092EA6-A8B7-4D70-AC1C-100E0B194DDD}"/>
                      </a:ext>
                    </a:extLst>
                  </p:cNvPr>
                  <p:cNvSpPr>
                    <a:spLocks noChangeArrowheads="1"/>
                  </p:cNvSpPr>
                  <p:nvPr/>
                </p:nvSpPr>
                <p:spPr bwMode="auto">
                  <a:xfrm>
                    <a:off x="720" y="2208"/>
                    <a:ext cx="240" cy="240"/>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MX" dirty="0"/>
                  </a:p>
                </p:txBody>
              </p:sp>
              <p:sp>
                <p:nvSpPr>
                  <p:cNvPr id="84" name="Text Box 88">
                    <a:extLst>
                      <a:ext uri="{FF2B5EF4-FFF2-40B4-BE49-F238E27FC236}">
                        <a16:creationId xmlns:a16="http://schemas.microsoft.com/office/drawing/2014/main" xmlns="" id="{A2070389-A5AD-4AB7-9BC7-158ADF98F514}"/>
                      </a:ext>
                    </a:extLst>
                  </p:cNvPr>
                  <p:cNvSpPr txBox="1">
                    <a:spLocks noChangeArrowheads="1"/>
                  </p:cNvSpPr>
                  <p:nvPr/>
                </p:nvSpPr>
                <p:spPr bwMode="auto">
                  <a:xfrm>
                    <a:off x="734" y="2208"/>
                    <a:ext cx="144"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s-MX" altLang="zh-CN" dirty="0" smtClean="0">
                        <a:ea typeface="宋体" panose="02010600030101010101" pitchFamily="2" charset="-122"/>
                      </a:rPr>
                      <a:t>C</a:t>
                    </a:r>
                    <a:endParaRPr lang="es-MX" altLang="zh-CN" dirty="0">
                      <a:ea typeface="宋体" panose="02010600030101010101" pitchFamily="2" charset="-122"/>
                    </a:endParaRPr>
                  </a:p>
                </p:txBody>
              </p:sp>
            </p:grpSp>
            <p:sp>
              <p:nvSpPr>
                <p:cNvPr id="53" name="Text Box 100">
                  <a:extLst>
                    <a:ext uri="{FF2B5EF4-FFF2-40B4-BE49-F238E27FC236}">
                      <a16:creationId xmlns:a16="http://schemas.microsoft.com/office/drawing/2014/main" xmlns="" id="{61E13740-BB69-4804-8EB7-5466817B0C8B}"/>
                    </a:ext>
                  </a:extLst>
                </p:cNvPr>
                <p:cNvSpPr txBox="1">
                  <a:spLocks noChangeArrowheads="1"/>
                </p:cNvSpPr>
                <p:nvPr/>
              </p:nvSpPr>
              <p:spPr bwMode="auto">
                <a:xfrm>
                  <a:off x="2286000" y="3671888"/>
                  <a:ext cx="53340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s-MX" altLang="zh-CN" sz="1600" dirty="0" smtClean="0">
                      <a:solidFill>
                        <a:srgbClr val="FF0066"/>
                      </a:solidFill>
                      <a:ea typeface="宋体" panose="02010600030101010101" pitchFamily="2" charset="-122"/>
                    </a:rPr>
                    <a:t>40</a:t>
                  </a:r>
                  <a:endParaRPr lang="es-MX" altLang="zh-CN" sz="1600" dirty="0">
                    <a:solidFill>
                      <a:srgbClr val="FF0066"/>
                    </a:solidFill>
                    <a:ea typeface="宋体" panose="02010600030101010101" pitchFamily="2" charset="-122"/>
                  </a:endParaRPr>
                </a:p>
              </p:txBody>
            </p:sp>
            <p:sp>
              <p:nvSpPr>
                <p:cNvPr id="54" name="Line 104">
                  <a:extLst>
                    <a:ext uri="{FF2B5EF4-FFF2-40B4-BE49-F238E27FC236}">
                      <a16:creationId xmlns:a16="http://schemas.microsoft.com/office/drawing/2014/main" xmlns="" id="{DB7720DA-2F6F-4926-BCAC-F4700EA5A338}"/>
                    </a:ext>
                  </a:extLst>
                </p:cNvPr>
                <p:cNvSpPr>
                  <a:spLocks noChangeShapeType="1"/>
                </p:cNvSpPr>
                <p:nvPr/>
              </p:nvSpPr>
              <p:spPr bwMode="auto">
                <a:xfrm flipH="1">
                  <a:off x="2895600" y="2590800"/>
                  <a:ext cx="304800" cy="3048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MX" dirty="0"/>
                </a:p>
              </p:txBody>
            </p:sp>
            <p:sp>
              <p:nvSpPr>
                <p:cNvPr id="55" name="Line 107">
                  <a:extLst>
                    <a:ext uri="{FF2B5EF4-FFF2-40B4-BE49-F238E27FC236}">
                      <a16:creationId xmlns:a16="http://schemas.microsoft.com/office/drawing/2014/main" xmlns="" id="{88184E3F-C812-41EC-BB47-A7F92F9BF32C}"/>
                    </a:ext>
                  </a:extLst>
                </p:cNvPr>
                <p:cNvSpPr>
                  <a:spLocks noChangeShapeType="1"/>
                </p:cNvSpPr>
                <p:nvPr/>
              </p:nvSpPr>
              <p:spPr bwMode="auto">
                <a:xfrm flipH="1" flipV="1">
                  <a:off x="2819400" y="3505200"/>
                  <a:ext cx="152400" cy="2286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MX" dirty="0"/>
                </a:p>
              </p:txBody>
            </p:sp>
            <p:grpSp>
              <p:nvGrpSpPr>
                <p:cNvPr id="56" name="Grupo 14">
                  <a:extLst>
                    <a:ext uri="{FF2B5EF4-FFF2-40B4-BE49-F238E27FC236}">
                      <a16:creationId xmlns:a16="http://schemas.microsoft.com/office/drawing/2014/main" xmlns="" id="{E85E00F4-1348-4ED1-AFFA-E574D95F2C04}"/>
                    </a:ext>
                  </a:extLst>
                </p:cNvPr>
                <p:cNvGrpSpPr/>
                <p:nvPr/>
              </p:nvGrpSpPr>
              <p:grpSpPr>
                <a:xfrm>
                  <a:off x="609600" y="2286000"/>
                  <a:ext cx="3048000" cy="2171700"/>
                  <a:chOff x="609600" y="2286000"/>
                  <a:chExt cx="3048000" cy="2171700"/>
                </a:xfrm>
              </p:grpSpPr>
              <p:sp>
                <p:nvSpPr>
                  <p:cNvPr id="58" name="Text Box 112">
                    <a:extLst>
                      <a:ext uri="{FF2B5EF4-FFF2-40B4-BE49-F238E27FC236}">
                        <a16:creationId xmlns:a16="http://schemas.microsoft.com/office/drawing/2014/main" xmlns="" id="{2411E70E-8F67-474C-A237-00AE411EA345}"/>
                      </a:ext>
                    </a:extLst>
                  </p:cNvPr>
                  <p:cNvSpPr txBox="1">
                    <a:spLocks noChangeArrowheads="1"/>
                  </p:cNvSpPr>
                  <p:nvPr/>
                </p:nvSpPr>
                <p:spPr bwMode="auto">
                  <a:xfrm>
                    <a:off x="1935965" y="3461124"/>
                    <a:ext cx="533400" cy="2462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spAutoFit/>
                  </a:bodyPr>
                  <a:lstStyle/>
                  <a:p>
                    <a:pPr>
                      <a:spcBef>
                        <a:spcPct val="50000"/>
                      </a:spcBef>
                    </a:pPr>
                    <a:r>
                      <a:rPr lang="es-MX" altLang="zh-CN" sz="1600" dirty="0" smtClean="0">
                        <a:solidFill>
                          <a:schemeClr val="bg1">
                            <a:lumMod val="95000"/>
                            <a:lumOff val="5000"/>
                          </a:schemeClr>
                        </a:solidFill>
                        <a:ea typeface="宋体" panose="02010600030101010101" pitchFamily="2" charset="-122"/>
                      </a:rPr>
                      <a:t>Add</a:t>
                    </a:r>
                    <a:endParaRPr lang="es-MX" altLang="zh-CN" sz="1600" dirty="0">
                      <a:solidFill>
                        <a:schemeClr val="bg1">
                          <a:lumMod val="95000"/>
                          <a:lumOff val="5000"/>
                        </a:schemeClr>
                      </a:solidFill>
                      <a:ea typeface="宋体" panose="02010600030101010101" pitchFamily="2" charset="-122"/>
                    </a:endParaRPr>
                  </a:p>
                </p:txBody>
              </p:sp>
              <p:grpSp>
                <p:nvGrpSpPr>
                  <p:cNvPr id="59" name="Group 75">
                    <a:extLst>
                      <a:ext uri="{FF2B5EF4-FFF2-40B4-BE49-F238E27FC236}">
                        <a16:creationId xmlns:a16="http://schemas.microsoft.com/office/drawing/2014/main" xmlns="" id="{EB0EEE9B-7C4C-4EA9-AA23-AC7477A7744E}"/>
                      </a:ext>
                    </a:extLst>
                  </p:cNvPr>
                  <p:cNvGrpSpPr>
                    <a:grpSpLocks/>
                  </p:cNvGrpSpPr>
                  <p:nvPr/>
                </p:nvGrpSpPr>
                <p:grpSpPr bwMode="auto">
                  <a:xfrm>
                    <a:off x="609600" y="3048000"/>
                    <a:ext cx="381000" cy="381000"/>
                    <a:chOff x="720" y="2208"/>
                    <a:chExt cx="240" cy="240"/>
                  </a:xfrm>
                </p:grpSpPr>
                <p:sp>
                  <p:nvSpPr>
                    <p:cNvPr id="81" name="Oval 76">
                      <a:extLst>
                        <a:ext uri="{FF2B5EF4-FFF2-40B4-BE49-F238E27FC236}">
                          <a16:creationId xmlns:a16="http://schemas.microsoft.com/office/drawing/2014/main" xmlns="" id="{CB60A6FE-4DCA-49B6-8A6E-80A561DC237B}"/>
                        </a:ext>
                      </a:extLst>
                    </p:cNvPr>
                    <p:cNvSpPr>
                      <a:spLocks noChangeArrowheads="1"/>
                    </p:cNvSpPr>
                    <p:nvPr/>
                  </p:nvSpPr>
                  <p:spPr bwMode="auto">
                    <a:xfrm>
                      <a:off x="720" y="2208"/>
                      <a:ext cx="240" cy="240"/>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MX" dirty="0"/>
                    </a:p>
                  </p:txBody>
                </p:sp>
                <p:sp>
                  <p:nvSpPr>
                    <p:cNvPr id="82" name="Text Box 77">
                      <a:extLst>
                        <a:ext uri="{FF2B5EF4-FFF2-40B4-BE49-F238E27FC236}">
                          <a16:creationId xmlns:a16="http://schemas.microsoft.com/office/drawing/2014/main" xmlns="" id="{A2F5180D-2D77-4E57-BCE2-E79189028300}"/>
                        </a:ext>
                      </a:extLst>
                    </p:cNvPr>
                    <p:cNvSpPr txBox="1">
                      <a:spLocks noChangeArrowheads="1"/>
                    </p:cNvSpPr>
                    <p:nvPr/>
                  </p:nvSpPr>
                  <p:spPr bwMode="auto">
                    <a:xfrm>
                      <a:off x="734" y="2208"/>
                      <a:ext cx="144"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s-MX" altLang="zh-CN" dirty="0" smtClean="0">
                          <a:ea typeface="宋体" panose="02010600030101010101" pitchFamily="2" charset="-122"/>
                        </a:rPr>
                        <a:t>A</a:t>
                      </a:r>
                      <a:endParaRPr lang="es-MX" altLang="zh-CN" dirty="0">
                        <a:ea typeface="宋体" panose="02010600030101010101" pitchFamily="2" charset="-122"/>
                      </a:endParaRPr>
                    </a:p>
                  </p:txBody>
                </p:sp>
              </p:grpSp>
              <p:grpSp>
                <p:nvGrpSpPr>
                  <p:cNvPr id="60" name="Group 80">
                    <a:extLst>
                      <a:ext uri="{FF2B5EF4-FFF2-40B4-BE49-F238E27FC236}">
                        <a16:creationId xmlns:a16="http://schemas.microsoft.com/office/drawing/2014/main" xmlns="" id="{13B8DC1B-A60D-4E02-A11B-6E3D6C57E515}"/>
                      </a:ext>
                    </a:extLst>
                  </p:cNvPr>
                  <p:cNvGrpSpPr>
                    <a:grpSpLocks/>
                  </p:cNvGrpSpPr>
                  <p:nvPr/>
                </p:nvGrpSpPr>
                <p:grpSpPr bwMode="auto">
                  <a:xfrm>
                    <a:off x="1752600" y="2286000"/>
                    <a:ext cx="381000" cy="381000"/>
                    <a:chOff x="720" y="2208"/>
                    <a:chExt cx="240" cy="240"/>
                  </a:xfrm>
                </p:grpSpPr>
                <p:sp>
                  <p:nvSpPr>
                    <p:cNvPr id="79" name="Oval 81">
                      <a:extLst>
                        <a:ext uri="{FF2B5EF4-FFF2-40B4-BE49-F238E27FC236}">
                          <a16:creationId xmlns:a16="http://schemas.microsoft.com/office/drawing/2014/main" xmlns="" id="{28F74535-4C52-4877-8EE5-3F96D72867EE}"/>
                        </a:ext>
                      </a:extLst>
                    </p:cNvPr>
                    <p:cNvSpPr>
                      <a:spLocks noChangeArrowheads="1"/>
                    </p:cNvSpPr>
                    <p:nvPr/>
                  </p:nvSpPr>
                  <p:spPr bwMode="auto">
                    <a:xfrm>
                      <a:off x="720" y="2208"/>
                      <a:ext cx="240" cy="240"/>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MX" dirty="0"/>
                    </a:p>
                  </p:txBody>
                </p:sp>
                <p:sp>
                  <p:nvSpPr>
                    <p:cNvPr id="80" name="Text Box 82">
                      <a:extLst>
                        <a:ext uri="{FF2B5EF4-FFF2-40B4-BE49-F238E27FC236}">
                          <a16:creationId xmlns:a16="http://schemas.microsoft.com/office/drawing/2014/main" xmlns="" id="{4E168610-3287-40EA-A0CB-F28495CEB3B2}"/>
                        </a:ext>
                      </a:extLst>
                    </p:cNvPr>
                    <p:cNvSpPr txBox="1">
                      <a:spLocks noChangeArrowheads="1"/>
                    </p:cNvSpPr>
                    <p:nvPr/>
                  </p:nvSpPr>
                  <p:spPr bwMode="auto">
                    <a:xfrm>
                      <a:off x="734" y="2208"/>
                      <a:ext cx="144"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s-MX" altLang="zh-CN" dirty="0" smtClean="0">
                          <a:ea typeface="宋体" panose="02010600030101010101" pitchFamily="2" charset="-122"/>
                        </a:rPr>
                        <a:t>B</a:t>
                      </a:r>
                      <a:endParaRPr lang="es-MX" altLang="zh-CN" dirty="0">
                        <a:ea typeface="宋体" panose="02010600030101010101" pitchFamily="2" charset="-122"/>
                      </a:endParaRPr>
                    </a:p>
                  </p:txBody>
                </p:sp>
              </p:grpSp>
              <p:grpSp>
                <p:nvGrpSpPr>
                  <p:cNvPr id="61" name="Group 83">
                    <a:extLst>
                      <a:ext uri="{FF2B5EF4-FFF2-40B4-BE49-F238E27FC236}">
                        <a16:creationId xmlns:a16="http://schemas.microsoft.com/office/drawing/2014/main" xmlns="" id="{AC278BF3-53DE-4B22-9C9F-31346A3FBF60}"/>
                      </a:ext>
                    </a:extLst>
                  </p:cNvPr>
                  <p:cNvGrpSpPr>
                    <a:grpSpLocks/>
                  </p:cNvGrpSpPr>
                  <p:nvPr/>
                </p:nvGrpSpPr>
                <p:grpSpPr bwMode="auto">
                  <a:xfrm>
                    <a:off x="1752600" y="3810000"/>
                    <a:ext cx="381000" cy="381000"/>
                    <a:chOff x="720" y="2208"/>
                    <a:chExt cx="240" cy="240"/>
                  </a:xfrm>
                </p:grpSpPr>
                <p:sp>
                  <p:nvSpPr>
                    <p:cNvPr id="77" name="Oval 84">
                      <a:extLst>
                        <a:ext uri="{FF2B5EF4-FFF2-40B4-BE49-F238E27FC236}">
                          <a16:creationId xmlns:a16="http://schemas.microsoft.com/office/drawing/2014/main" xmlns="" id="{23D8D7F2-97B1-4563-A726-C954E96E3396}"/>
                        </a:ext>
                      </a:extLst>
                    </p:cNvPr>
                    <p:cNvSpPr>
                      <a:spLocks noChangeArrowheads="1"/>
                    </p:cNvSpPr>
                    <p:nvPr/>
                  </p:nvSpPr>
                  <p:spPr bwMode="auto">
                    <a:xfrm>
                      <a:off x="720" y="2208"/>
                      <a:ext cx="240" cy="240"/>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MX" dirty="0"/>
                    </a:p>
                  </p:txBody>
                </p:sp>
                <p:sp>
                  <p:nvSpPr>
                    <p:cNvPr id="78" name="Text Box 85">
                      <a:extLst>
                        <a:ext uri="{FF2B5EF4-FFF2-40B4-BE49-F238E27FC236}">
                          <a16:creationId xmlns:a16="http://schemas.microsoft.com/office/drawing/2014/main" xmlns="" id="{74447031-25D5-4DF2-A9F7-9F8910DCB4C8}"/>
                        </a:ext>
                      </a:extLst>
                    </p:cNvPr>
                    <p:cNvSpPr txBox="1">
                      <a:spLocks noChangeArrowheads="1"/>
                    </p:cNvSpPr>
                    <p:nvPr/>
                  </p:nvSpPr>
                  <p:spPr bwMode="auto">
                    <a:xfrm>
                      <a:off x="734" y="2208"/>
                      <a:ext cx="144"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s-MX" altLang="zh-CN" dirty="0" smtClean="0">
                          <a:ea typeface="宋体" panose="02010600030101010101" pitchFamily="2" charset="-122"/>
                        </a:rPr>
                        <a:t>D</a:t>
                      </a:r>
                      <a:endParaRPr lang="es-MX" altLang="zh-CN" dirty="0">
                        <a:ea typeface="宋体" panose="02010600030101010101" pitchFamily="2" charset="-122"/>
                      </a:endParaRPr>
                    </a:p>
                  </p:txBody>
                </p:sp>
              </p:grpSp>
              <p:grpSp>
                <p:nvGrpSpPr>
                  <p:cNvPr id="62" name="Group 89">
                    <a:extLst>
                      <a:ext uri="{FF2B5EF4-FFF2-40B4-BE49-F238E27FC236}">
                        <a16:creationId xmlns:a16="http://schemas.microsoft.com/office/drawing/2014/main" xmlns="" id="{620B0BE6-4743-48DC-AA0C-C7E2B868101A}"/>
                      </a:ext>
                    </a:extLst>
                  </p:cNvPr>
                  <p:cNvGrpSpPr>
                    <a:grpSpLocks/>
                  </p:cNvGrpSpPr>
                  <p:nvPr/>
                </p:nvGrpSpPr>
                <p:grpSpPr bwMode="auto">
                  <a:xfrm>
                    <a:off x="2895600" y="3048000"/>
                    <a:ext cx="381000" cy="381000"/>
                    <a:chOff x="720" y="2208"/>
                    <a:chExt cx="240" cy="240"/>
                  </a:xfrm>
                </p:grpSpPr>
                <p:sp>
                  <p:nvSpPr>
                    <p:cNvPr id="75" name="Oval 90">
                      <a:extLst>
                        <a:ext uri="{FF2B5EF4-FFF2-40B4-BE49-F238E27FC236}">
                          <a16:creationId xmlns:a16="http://schemas.microsoft.com/office/drawing/2014/main" xmlns="" id="{78EA4405-DA2D-4392-A156-015F14C71A2E}"/>
                        </a:ext>
                      </a:extLst>
                    </p:cNvPr>
                    <p:cNvSpPr>
                      <a:spLocks noChangeArrowheads="1"/>
                    </p:cNvSpPr>
                    <p:nvPr/>
                  </p:nvSpPr>
                  <p:spPr bwMode="auto">
                    <a:xfrm>
                      <a:off x="720" y="2208"/>
                      <a:ext cx="240" cy="240"/>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MX" dirty="0"/>
                    </a:p>
                  </p:txBody>
                </p:sp>
                <p:sp>
                  <p:nvSpPr>
                    <p:cNvPr id="76" name="Text Box 91">
                      <a:extLst>
                        <a:ext uri="{FF2B5EF4-FFF2-40B4-BE49-F238E27FC236}">
                          <a16:creationId xmlns:a16="http://schemas.microsoft.com/office/drawing/2014/main" xmlns="" id="{EFAAA313-FA35-4F22-9C51-D98C35240E8A}"/>
                        </a:ext>
                      </a:extLst>
                    </p:cNvPr>
                    <p:cNvSpPr txBox="1">
                      <a:spLocks noChangeArrowheads="1"/>
                    </p:cNvSpPr>
                    <p:nvPr/>
                  </p:nvSpPr>
                  <p:spPr bwMode="auto">
                    <a:xfrm>
                      <a:off x="734" y="2208"/>
                      <a:ext cx="144"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s-MX" altLang="zh-CN" dirty="0" smtClean="0">
                          <a:ea typeface="宋体" panose="02010600030101010101" pitchFamily="2" charset="-122"/>
                        </a:rPr>
                        <a:t>E</a:t>
                      </a:r>
                      <a:endParaRPr lang="es-MX" altLang="zh-CN" dirty="0">
                        <a:ea typeface="宋体" panose="02010600030101010101" pitchFamily="2" charset="-122"/>
                      </a:endParaRPr>
                    </a:p>
                  </p:txBody>
                </p:sp>
              </p:grpSp>
              <p:sp>
                <p:nvSpPr>
                  <p:cNvPr id="63" name="Line 92">
                    <a:extLst>
                      <a:ext uri="{FF2B5EF4-FFF2-40B4-BE49-F238E27FC236}">
                        <a16:creationId xmlns:a16="http://schemas.microsoft.com/office/drawing/2014/main" xmlns="" id="{838C7628-FE13-4530-93D8-2BC193CD0FFB}"/>
                      </a:ext>
                    </a:extLst>
                  </p:cNvPr>
                  <p:cNvSpPr>
                    <a:spLocks noChangeShapeType="1"/>
                  </p:cNvSpPr>
                  <p:nvPr/>
                </p:nvSpPr>
                <p:spPr bwMode="auto">
                  <a:xfrm flipV="1">
                    <a:off x="2133600" y="3429000"/>
                    <a:ext cx="838200" cy="457200"/>
                  </a:xfrm>
                  <a:prstGeom prst="line">
                    <a:avLst/>
                  </a:prstGeom>
                  <a:noFill/>
                  <a:ln w="12700">
                    <a:solidFill>
                      <a:srgbClr val="FF0066"/>
                    </a:solidFill>
                    <a:round/>
                    <a:headEnd/>
                    <a:tailEnd/>
                  </a:ln>
                  <a:effectLst>
                    <a:prstShdw prst="shdw18" dist="17961" dir="13500000">
                      <a:srgbClr val="FF0066">
                        <a:gamma/>
                        <a:shade val="60000"/>
                        <a:invGamma/>
                      </a:srgbClr>
                    </a:prstShdw>
                  </a:effectLst>
                  <a:extLst>
                    <a:ext uri="{909E8E84-426E-40DD-AFC4-6F175D3DCCD1}">
                      <a14:hiddenFill xmlns:a14="http://schemas.microsoft.com/office/drawing/2010/main">
                        <a:noFill/>
                      </a14:hiddenFill>
                    </a:ext>
                  </a:extLst>
                </p:spPr>
                <p:txBody>
                  <a:bodyPr/>
                  <a:lstStyle/>
                  <a:p>
                    <a:endParaRPr lang="es-MX" dirty="0"/>
                  </a:p>
                </p:txBody>
              </p:sp>
              <p:sp>
                <p:nvSpPr>
                  <p:cNvPr id="64" name="Line 94">
                    <a:extLst>
                      <a:ext uri="{FF2B5EF4-FFF2-40B4-BE49-F238E27FC236}">
                        <a16:creationId xmlns:a16="http://schemas.microsoft.com/office/drawing/2014/main" xmlns="" id="{E450E07C-4F85-455F-9346-F0CD1ED19072}"/>
                      </a:ext>
                    </a:extLst>
                  </p:cNvPr>
                  <p:cNvSpPr>
                    <a:spLocks noChangeShapeType="1"/>
                  </p:cNvSpPr>
                  <p:nvPr/>
                </p:nvSpPr>
                <p:spPr bwMode="auto">
                  <a:xfrm>
                    <a:off x="2133600" y="2514600"/>
                    <a:ext cx="914400" cy="533400"/>
                  </a:xfrm>
                  <a:prstGeom prst="line">
                    <a:avLst/>
                  </a:prstGeom>
                  <a:noFill/>
                  <a:ln w="12700">
                    <a:solidFill>
                      <a:srgbClr val="FF0066"/>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MX" dirty="0"/>
                  </a:p>
                </p:txBody>
              </p:sp>
              <p:sp>
                <p:nvSpPr>
                  <p:cNvPr id="65" name="Line 95">
                    <a:extLst>
                      <a:ext uri="{FF2B5EF4-FFF2-40B4-BE49-F238E27FC236}">
                        <a16:creationId xmlns:a16="http://schemas.microsoft.com/office/drawing/2014/main" xmlns="" id="{E0477CD9-EF33-4D14-A229-4E0A1E77CD99}"/>
                      </a:ext>
                    </a:extLst>
                  </p:cNvPr>
                  <p:cNvSpPr>
                    <a:spLocks noChangeShapeType="1"/>
                  </p:cNvSpPr>
                  <p:nvPr/>
                </p:nvSpPr>
                <p:spPr bwMode="auto">
                  <a:xfrm flipV="1">
                    <a:off x="838200" y="2514600"/>
                    <a:ext cx="914400" cy="533400"/>
                  </a:xfrm>
                  <a:prstGeom prst="line">
                    <a:avLst/>
                  </a:prstGeom>
                  <a:noFill/>
                  <a:ln w="12700">
                    <a:solidFill>
                      <a:srgbClr val="009900"/>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MX" dirty="0"/>
                  </a:p>
                </p:txBody>
              </p:sp>
              <p:sp>
                <p:nvSpPr>
                  <p:cNvPr id="66" name="Line 96">
                    <a:extLst>
                      <a:ext uri="{FF2B5EF4-FFF2-40B4-BE49-F238E27FC236}">
                        <a16:creationId xmlns:a16="http://schemas.microsoft.com/office/drawing/2014/main" xmlns="" id="{E6CA3F14-CE76-4FBD-9B99-E6B5989FB4C7}"/>
                      </a:ext>
                    </a:extLst>
                  </p:cNvPr>
                  <p:cNvSpPr>
                    <a:spLocks noChangeShapeType="1"/>
                  </p:cNvSpPr>
                  <p:nvPr/>
                </p:nvSpPr>
                <p:spPr bwMode="auto">
                  <a:xfrm>
                    <a:off x="1905000" y="3429000"/>
                    <a:ext cx="0" cy="381000"/>
                  </a:xfrm>
                  <a:prstGeom prst="line">
                    <a:avLst/>
                  </a:prstGeom>
                  <a:noFill/>
                  <a:ln w="22225">
                    <a:solidFill>
                      <a:srgbClr val="009900"/>
                    </a:solidFill>
                    <a:prstDash val="dash"/>
                    <a:round/>
                    <a:headEnd/>
                    <a:tailEnd/>
                  </a:ln>
                  <a:effectLst>
                    <a:prstShdw prst="shdw17" dist="12700">
                      <a:srgbClr val="009900">
                        <a:gamma/>
                        <a:shade val="60000"/>
                        <a:invGamma/>
                      </a:srgbClr>
                    </a:prstShdw>
                  </a:effectLst>
                  <a:extLst>
                    <a:ext uri="{909E8E84-426E-40DD-AFC4-6F175D3DCCD1}">
                      <a14:hiddenFill xmlns:a14="http://schemas.microsoft.com/office/drawing/2010/main">
                        <a:noFill/>
                      </a14:hiddenFill>
                    </a:ext>
                  </a:extLst>
                </p:spPr>
                <p:txBody>
                  <a:bodyPr/>
                  <a:lstStyle/>
                  <a:p>
                    <a:endParaRPr lang="es-MX" dirty="0"/>
                  </a:p>
                </p:txBody>
              </p:sp>
              <p:sp>
                <p:nvSpPr>
                  <p:cNvPr id="67" name="Text Box 97">
                    <a:extLst>
                      <a:ext uri="{FF2B5EF4-FFF2-40B4-BE49-F238E27FC236}">
                        <a16:creationId xmlns:a16="http://schemas.microsoft.com/office/drawing/2014/main" xmlns="" id="{7A0AFA7F-7079-476D-AE63-4EA1491A1DA7}"/>
                      </a:ext>
                    </a:extLst>
                  </p:cNvPr>
                  <p:cNvSpPr txBox="1">
                    <a:spLocks noChangeArrowheads="1"/>
                  </p:cNvSpPr>
                  <p:nvPr/>
                </p:nvSpPr>
                <p:spPr bwMode="auto">
                  <a:xfrm>
                    <a:off x="914400" y="2528888"/>
                    <a:ext cx="53340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s-MX" altLang="zh-CN" sz="1600" dirty="0" smtClean="0">
                        <a:solidFill>
                          <a:schemeClr val="bg1">
                            <a:lumMod val="95000"/>
                            <a:lumOff val="5000"/>
                          </a:schemeClr>
                        </a:solidFill>
                        <a:ea typeface="宋体" panose="02010600030101010101" pitchFamily="2" charset="-122"/>
                      </a:rPr>
                      <a:t>20</a:t>
                    </a:r>
                    <a:endParaRPr lang="es-MX" altLang="zh-CN" sz="1600" dirty="0">
                      <a:solidFill>
                        <a:schemeClr val="bg1">
                          <a:lumMod val="95000"/>
                          <a:lumOff val="5000"/>
                        </a:schemeClr>
                      </a:solidFill>
                      <a:ea typeface="宋体" panose="02010600030101010101" pitchFamily="2" charset="-122"/>
                    </a:endParaRPr>
                  </a:p>
                </p:txBody>
              </p:sp>
              <p:sp>
                <p:nvSpPr>
                  <p:cNvPr id="68" name="Text Box 98">
                    <a:extLst>
                      <a:ext uri="{FF2B5EF4-FFF2-40B4-BE49-F238E27FC236}">
                        <a16:creationId xmlns:a16="http://schemas.microsoft.com/office/drawing/2014/main" xmlns="" id="{FE0EDB9C-695D-4EC8-88FB-3A2F2783ACB8}"/>
                      </a:ext>
                    </a:extLst>
                  </p:cNvPr>
                  <p:cNvSpPr txBox="1">
                    <a:spLocks noChangeArrowheads="1"/>
                  </p:cNvSpPr>
                  <p:nvPr/>
                </p:nvSpPr>
                <p:spPr bwMode="auto">
                  <a:xfrm>
                    <a:off x="2514600" y="2528888"/>
                    <a:ext cx="53340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s-MX" altLang="zh-CN" sz="1600" dirty="0" smtClean="0">
                        <a:solidFill>
                          <a:srgbClr val="FF0066"/>
                        </a:solidFill>
                        <a:ea typeface="宋体" panose="02010600030101010101" pitchFamily="2" charset="-122"/>
                      </a:rPr>
                      <a:t>30</a:t>
                    </a:r>
                    <a:endParaRPr lang="es-MX" altLang="zh-CN" sz="1600" dirty="0">
                      <a:solidFill>
                        <a:srgbClr val="FF0066"/>
                      </a:solidFill>
                      <a:ea typeface="宋体" panose="02010600030101010101" pitchFamily="2" charset="-122"/>
                    </a:endParaRPr>
                  </a:p>
                </p:txBody>
              </p:sp>
              <p:sp>
                <p:nvSpPr>
                  <p:cNvPr id="69" name="Text Box 99">
                    <a:extLst>
                      <a:ext uri="{FF2B5EF4-FFF2-40B4-BE49-F238E27FC236}">
                        <a16:creationId xmlns:a16="http://schemas.microsoft.com/office/drawing/2014/main" xmlns="" id="{40B55EE7-83B7-4D80-92AE-E4C99826370B}"/>
                      </a:ext>
                    </a:extLst>
                  </p:cNvPr>
                  <p:cNvSpPr txBox="1">
                    <a:spLocks noChangeArrowheads="1"/>
                  </p:cNvSpPr>
                  <p:nvPr/>
                </p:nvSpPr>
                <p:spPr bwMode="auto">
                  <a:xfrm>
                    <a:off x="1066800" y="3671888"/>
                    <a:ext cx="53340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s-MX" altLang="zh-CN" sz="1600" dirty="0" smtClean="0">
                        <a:solidFill>
                          <a:schemeClr val="bg1">
                            <a:lumMod val="95000"/>
                            <a:lumOff val="5000"/>
                          </a:schemeClr>
                        </a:solidFill>
                        <a:ea typeface="宋体" panose="02010600030101010101" pitchFamily="2" charset="-122"/>
                      </a:rPr>
                      <a:t>15</a:t>
                    </a:r>
                    <a:endParaRPr lang="es-MX" altLang="zh-CN" sz="1600" dirty="0">
                      <a:solidFill>
                        <a:schemeClr val="bg1">
                          <a:lumMod val="95000"/>
                          <a:lumOff val="5000"/>
                        </a:schemeClr>
                      </a:solidFill>
                      <a:ea typeface="宋体" panose="02010600030101010101" pitchFamily="2" charset="-122"/>
                    </a:endParaRPr>
                  </a:p>
                </p:txBody>
              </p:sp>
              <p:sp>
                <p:nvSpPr>
                  <p:cNvPr id="70" name="Text Box 101">
                    <a:extLst>
                      <a:ext uri="{FF2B5EF4-FFF2-40B4-BE49-F238E27FC236}">
                        <a16:creationId xmlns:a16="http://schemas.microsoft.com/office/drawing/2014/main" xmlns="" id="{6981820A-9AD1-4772-9AE2-D73F826D9D5C}"/>
                      </a:ext>
                    </a:extLst>
                  </p:cNvPr>
                  <p:cNvSpPr txBox="1">
                    <a:spLocks noChangeArrowheads="1"/>
                  </p:cNvSpPr>
                  <p:nvPr/>
                </p:nvSpPr>
                <p:spPr bwMode="auto">
                  <a:xfrm>
                    <a:off x="1219200" y="2971800"/>
                    <a:ext cx="53340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s-MX" altLang="zh-CN" sz="1600" dirty="0" smtClean="0">
                        <a:solidFill>
                          <a:srgbClr val="FF0066"/>
                        </a:solidFill>
                        <a:ea typeface="宋体" panose="02010600030101010101" pitchFamily="2" charset="-122"/>
                      </a:rPr>
                      <a:t>10</a:t>
                    </a:r>
                    <a:endParaRPr lang="es-MX" altLang="zh-CN" sz="1600" dirty="0">
                      <a:solidFill>
                        <a:srgbClr val="FF0066"/>
                      </a:solidFill>
                      <a:ea typeface="宋体" panose="02010600030101010101" pitchFamily="2" charset="-122"/>
                    </a:endParaRPr>
                  </a:p>
                </p:txBody>
              </p:sp>
              <p:sp>
                <p:nvSpPr>
                  <p:cNvPr id="71" name="Text Box 102">
                    <a:extLst>
                      <a:ext uri="{FF2B5EF4-FFF2-40B4-BE49-F238E27FC236}">
                        <a16:creationId xmlns:a16="http://schemas.microsoft.com/office/drawing/2014/main" xmlns="" id="{BFF889E4-A9C9-418F-807C-E816C3AA6F48}"/>
                      </a:ext>
                    </a:extLst>
                  </p:cNvPr>
                  <p:cNvSpPr txBox="1">
                    <a:spLocks noChangeArrowheads="1"/>
                  </p:cNvSpPr>
                  <p:nvPr/>
                </p:nvSpPr>
                <p:spPr bwMode="auto">
                  <a:xfrm>
                    <a:off x="2209800" y="2986088"/>
                    <a:ext cx="53340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s-MX" altLang="zh-CN" sz="1600" dirty="0" smtClean="0">
                        <a:solidFill>
                          <a:srgbClr val="FF0066"/>
                        </a:solidFill>
                        <a:ea typeface="宋体" panose="02010600030101010101" pitchFamily="2" charset="-122"/>
                      </a:rPr>
                      <a:t>5</a:t>
                    </a:r>
                    <a:endParaRPr lang="es-MX" altLang="zh-CN" sz="1600" dirty="0">
                      <a:solidFill>
                        <a:srgbClr val="FF0066"/>
                      </a:solidFill>
                      <a:ea typeface="宋体" panose="02010600030101010101" pitchFamily="2" charset="-122"/>
                    </a:endParaRPr>
                  </a:p>
                </p:txBody>
              </p:sp>
              <p:sp>
                <p:nvSpPr>
                  <p:cNvPr id="72" name="Text Box 106">
                    <a:extLst>
                      <a:ext uri="{FF2B5EF4-FFF2-40B4-BE49-F238E27FC236}">
                        <a16:creationId xmlns:a16="http://schemas.microsoft.com/office/drawing/2014/main" xmlns="" id="{48AA0701-C7AF-4E81-BEBF-1701B2D2EC5E}"/>
                      </a:ext>
                    </a:extLst>
                  </p:cNvPr>
                  <p:cNvSpPr txBox="1">
                    <a:spLocks noChangeArrowheads="1"/>
                  </p:cNvSpPr>
                  <p:nvPr/>
                </p:nvSpPr>
                <p:spPr bwMode="auto">
                  <a:xfrm>
                    <a:off x="2743199" y="3702049"/>
                    <a:ext cx="91440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s-MX" altLang="zh-CN" sz="1600" dirty="0" smtClean="0">
                        <a:ea typeface="宋体" panose="02010600030101010101" pitchFamily="2" charset="-122"/>
                      </a:rPr>
                      <a:t>Tabú</a:t>
                    </a:r>
                    <a:endParaRPr lang="es-MX" altLang="zh-CN" sz="1600" dirty="0">
                      <a:ea typeface="宋体" panose="02010600030101010101" pitchFamily="2" charset="-122"/>
                    </a:endParaRPr>
                  </a:p>
                </p:txBody>
              </p:sp>
              <p:sp>
                <p:nvSpPr>
                  <p:cNvPr id="73" name="Text Box 109">
                    <a:extLst>
                      <a:ext uri="{FF2B5EF4-FFF2-40B4-BE49-F238E27FC236}">
                        <a16:creationId xmlns:a16="http://schemas.microsoft.com/office/drawing/2014/main" xmlns="" id="{1D989A4F-3A80-443A-A061-9F4CF9EC9BB2}"/>
                      </a:ext>
                    </a:extLst>
                  </p:cNvPr>
                  <p:cNvSpPr txBox="1">
                    <a:spLocks noChangeArrowheads="1"/>
                  </p:cNvSpPr>
                  <p:nvPr/>
                </p:nvSpPr>
                <p:spPr bwMode="auto">
                  <a:xfrm>
                    <a:off x="2971800" y="2330450"/>
                    <a:ext cx="68580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s-MX" altLang="zh-CN" sz="1600" dirty="0" smtClean="0">
                        <a:ea typeface="宋体" panose="02010600030101010101" pitchFamily="2" charset="-122"/>
                      </a:rPr>
                      <a:t>Tabú</a:t>
                    </a:r>
                    <a:endParaRPr lang="es-MX" altLang="zh-CN" sz="1600" dirty="0">
                      <a:ea typeface="宋体" panose="02010600030101010101" pitchFamily="2" charset="-122"/>
                    </a:endParaRPr>
                  </a:p>
                </p:txBody>
              </p:sp>
              <p:sp>
                <p:nvSpPr>
                  <p:cNvPr id="74" name="Text Box 110">
                    <a:extLst>
                      <a:ext uri="{FF2B5EF4-FFF2-40B4-BE49-F238E27FC236}">
                        <a16:creationId xmlns:a16="http://schemas.microsoft.com/office/drawing/2014/main" xmlns="" id="{7DE4448A-3A76-4FB8-9E08-1C2F76E27BB0}"/>
                      </a:ext>
                    </a:extLst>
                  </p:cNvPr>
                  <p:cNvSpPr txBox="1">
                    <a:spLocks noChangeArrowheads="1"/>
                  </p:cNvSpPr>
                  <p:nvPr/>
                </p:nvSpPr>
                <p:spPr bwMode="auto">
                  <a:xfrm>
                    <a:off x="2362200" y="4121150"/>
                    <a:ext cx="91440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s-MX" altLang="zh-CN" sz="1600" dirty="0" smtClean="0">
                        <a:ea typeface="宋体" panose="02010600030101010101" pitchFamily="2" charset="-122"/>
                      </a:rPr>
                      <a:t>Borrar</a:t>
                    </a:r>
                    <a:endParaRPr lang="es-MX" altLang="zh-CN" sz="1600" dirty="0">
                      <a:ea typeface="宋体" panose="02010600030101010101" pitchFamily="2" charset="-122"/>
                    </a:endParaRPr>
                  </a:p>
                </p:txBody>
              </p:sp>
            </p:grpSp>
            <p:sp>
              <p:nvSpPr>
                <p:cNvPr id="57" name="Line 111">
                  <a:extLst>
                    <a:ext uri="{FF2B5EF4-FFF2-40B4-BE49-F238E27FC236}">
                      <a16:creationId xmlns:a16="http://schemas.microsoft.com/office/drawing/2014/main" xmlns="" id="{EE2556CE-FE57-4276-A343-0CA1DC4C0E4F}"/>
                    </a:ext>
                  </a:extLst>
                </p:cNvPr>
                <p:cNvSpPr>
                  <a:spLocks noChangeShapeType="1"/>
                </p:cNvSpPr>
                <p:nvPr/>
              </p:nvSpPr>
              <p:spPr bwMode="auto">
                <a:xfrm flipV="1">
                  <a:off x="2743200" y="3552825"/>
                  <a:ext cx="0" cy="6096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MX" dirty="0"/>
                </a:p>
              </p:txBody>
            </p:sp>
          </p:grpSp>
        </p:grpSp>
      </p:grpSp>
      <p:sp>
        <p:nvSpPr>
          <p:cNvPr id="4" name="Marcador de contenido 2"/>
          <p:cNvSpPr>
            <a:spLocks noGrp="1"/>
          </p:cNvSpPr>
          <p:nvPr>
            <p:ph idx="1"/>
          </p:nvPr>
        </p:nvSpPr>
        <p:spPr>
          <a:xfrm>
            <a:off x="683568" y="692696"/>
            <a:ext cx="7992888" cy="5501319"/>
          </a:xfrm>
        </p:spPr>
        <p:txBody>
          <a:bodyPr>
            <a:noAutofit/>
          </a:bodyPr>
          <a:lstStyle/>
          <a:p>
            <a:pPr marL="0" indent="0" algn="ctr">
              <a:lnSpc>
                <a:spcPct val="140000"/>
              </a:lnSpc>
              <a:buNone/>
            </a:pPr>
            <a:r>
              <a:rPr lang="es-MX" sz="1800" b="1" dirty="0" smtClean="0">
                <a:latin typeface="Tahoma" pitchFamily="34" charset="0"/>
                <a:ea typeface="Tahoma" pitchFamily="34" charset="0"/>
                <a:cs typeface="Tahoma" pitchFamily="34" charset="0"/>
              </a:rPr>
              <a:t>BÚSQUEDA TABÚ</a:t>
            </a:r>
          </a:p>
          <a:p>
            <a:pPr marL="0" indent="0">
              <a:lnSpc>
                <a:spcPct val="150000"/>
              </a:lnSpc>
              <a:spcBef>
                <a:spcPts val="0"/>
              </a:spcBef>
              <a:spcAft>
                <a:spcPts val="600"/>
              </a:spcAft>
              <a:buNone/>
            </a:pPr>
            <a:endParaRPr lang="es-MX" sz="1000" dirty="0" smtClean="0">
              <a:latin typeface="Tahoma" pitchFamily="34" charset="0"/>
              <a:ea typeface="Tahoma" pitchFamily="34" charset="0"/>
              <a:cs typeface="Tahoma" pitchFamily="34" charset="0"/>
            </a:endParaRPr>
          </a:p>
          <a:p>
            <a:pPr marL="0" lvl="1" indent="0">
              <a:lnSpc>
                <a:spcPct val="150000"/>
              </a:lnSpc>
              <a:spcBef>
                <a:spcPts val="0"/>
              </a:spcBef>
              <a:spcAft>
                <a:spcPts val="1200"/>
              </a:spcAft>
              <a:buNone/>
            </a:pPr>
            <a:r>
              <a:rPr lang="es-MX" sz="1600" b="1" dirty="0" smtClean="0">
                <a:latin typeface="Tahoma" pitchFamily="34" charset="0"/>
                <a:ea typeface="Tahoma" pitchFamily="34" charset="0"/>
                <a:cs typeface="Tahoma" pitchFamily="34" charset="0"/>
              </a:rPr>
              <a:t>Iteración 3. </a:t>
            </a:r>
            <a:r>
              <a:rPr lang="es-MX" sz="1600" dirty="0"/>
              <a:t>Costo = </a:t>
            </a:r>
            <a:r>
              <a:rPr lang="es-MX" sz="1600" dirty="0" smtClean="0"/>
              <a:t>85</a:t>
            </a:r>
            <a:endParaRPr lang="es-MX" sz="1600" b="1" dirty="0" smtClean="0">
              <a:latin typeface="Tahoma" pitchFamily="34" charset="0"/>
              <a:ea typeface="Tahoma" pitchFamily="34" charset="0"/>
              <a:cs typeface="Tahoma" pitchFamily="34" charset="0"/>
            </a:endParaRPr>
          </a:p>
          <a:p>
            <a:pPr marL="0" lvl="1" indent="0">
              <a:lnSpc>
                <a:spcPct val="150000"/>
              </a:lnSpc>
              <a:spcBef>
                <a:spcPts val="0"/>
              </a:spcBef>
              <a:spcAft>
                <a:spcPts val="1200"/>
              </a:spcAft>
              <a:buNone/>
            </a:pPr>
            <a:endParaRPr lang="es-MX" sz="1600" dirty="0">
              <a:latin typeface="Tahoma" pitchFamily="34" charset="0"/>
              <a:ea typeface="Tahoma" pitchFamily="34" charset="0"/>
              <a:cs typeface="Tahoma" pitchFamily="34" charset="0"/>
            </a:endParaRPr>
          </a:p>
        </p:txBody>
      </p:sp>
      <p:sp>
        <p:nvSpPr>
          <p:cNvPr id="2" name="1 CuadroTexto"/>
          <p:cNvSpPr txBox="1"/>
          <p:nvPr/>
        </p:nvSpPr>
        <p:spPr>
          <a:xfrm>
            <a:off x="683568" y="6597352"/>
            <a:ext cx="3852337" cy="246221"/>
          </a:xfrm>
          <a:prstGeom prst="rect">
            <a:avLst/>
          </a:prstGeom>
          <a:noFill/>
        </p:spPr>
        <p:txBody>
          <a:bodyPr wrap="none" rtlCol="0">
            <a:spAutoFit/>
          </a:bodyPr>
          <a:lstStyle/>
          <a:p>
            <a:r>
              <a:rPr lang="es-MX" sz="1000" dirty="0" smtClean="0"/>
              <a:t>MAESTRÍA EN INGENIERÍA DE LA CADENA DE SUMINISTRO</a:t>
            </a:r>
            <a:endParaRPr lang="es-MX" sz="1000" dirty="0"/>
          </a:p>
        </p:txBody>
      </p:sp>
      <p:sp>
        <p:nvSpPr>
          <p:cNvPr id="5" name="4 CuadroTexto"/>
          <p:cNvSpPr txBox="1"/>
          <p:nvPr/>
        </p:nvSpPr>
        <p:spPr>
          <a:xfrm>
            <a:off x="6660232" y="6597352"/>
            <a:ext cx="1848583" cy="246221"/>
          </a:xfrm>
          <a:prstGeom prst="rect">
            <a:avLst/>
          </a:prstGeom>
          <a:noFill/>
        </p:spPr>
        <p:txBody>
          <a:bodyPr wrap="none" rtlCol="0">
            <a:spAutoFit/>
          </a:bodyPr>
          <a:lstStyle/>
          <a:p>
            <a:r>
              <a:rPr lang="es-MX" sz="1000" dirty="0" smtClean="0"/>
              <a:t>FACULTAD DE INGENIERÍA</a:t>
            </a:r>
            <a:endParaRPr lang="es-MX" sz="1000" dirty="0"/>
          </a:p>
        </p:txBody>
      </p:sp>
      <p:sp>
        <p:nvSpPr>
          <p:cNvPr id="151" name="Rectangle 64">
            <a:extLst>
              <a:ext uri="{FF2B5EF4-FFF2-40B4-BE49-F238E27FC236}">
                <a16:creationId xmlns:a16="http://schemas.microsoft.com/office/drawing/2014/main" xmlns="" id="{36EA0130-AA2A-43DB-AF09-45CEB1E5D3A0}"/>
              </a:ext>
            </a:extLst>
          </p:cNvPr>
          <p:cNvSpPr txBox="1">
            <a:spLocks noChangeArrowheads="1"/>
          </p:cNvSpPr>
          <p:nvPr/>
        </p:nvSpPr>
        <p:spPr>
          <a:xfrm>
            <a:off x="5220072" y="5072269"/>
            <a:ext cx="3874477" cy="1309059"/>
          </a:xfrm>
          <a:prstGeom prst="rect">
            <a:avLst/>
          </a:prstGeom>
        </p:spPr>
        <p:txBody>
          <a:bodyPr/>
          <a:lstStyle>
            <a:lvl1pPr marL="274320" indent="-274320" algn="l" rtl="0" eaLnBrk="1" latinLnBrk="0" hangingPunct="1">
              <a:spcBef>
                <a:spcPts val="600"/>
              </a:spcBef>
              <a:buClr>
                <a:schemeClr val="accent2"/>
              </a:buClr>
              <a:buSzPct val="85000"/>
              <a:buFont typeface="Wingdings 2"/>
              <a:buChar char=""/>
              <a:defRPr kumimoji="0" sz="2600" kern="1200">
                <a:solidFill>
                  <a:schemeClr val="tx1"/>
                </a:solidFill>
                <a:latin typeface="+mn-lt"/>
                <a:ea typeface="+mn-ea"/>
                <a:cs typeface="+mn-cs"/>
              </a:defRPr>
            </a:lvl1pPr>
            <a:lvl2pPr marL="640080" indent="-274320" algn="l" rtl="0" eaLnBrk="1" latinLnBrk="0" hangingPunct="1">
              <a:spcBef>
                <a:spcPts val="300"/>
              </a:spcBef>
              <a:buClr>
                <a:schemeClr val="accent2">
                  <a:shade val="75000"/>
                </a:schemeClr>
              </a:buClr>
              <a:buSzPct val="85000"/>
              <a:buFont typeface="Wingdings 2"/>
              <a:buChar char=""/>
              <a:defRPr kumimoji="0" sz="2400" kern="1200">
                <a:solidFill>
                  <a:schemeClr val="tx2"/>
                </a:solidFill>
                <a:latin typeface="+mn-lt"/>
                <a:ea typeface="+mn-ea"/>
                <a:cs typeface="+mn-cs"/>
              </a:defRPr>
            </a:lvl2pPr>
            <a:lvl3pPr marL="1005840" indent="-228600" algn="l" rtl="0" eaLnBrk="1" latinLnBrk="0" hangingPunct="1">
              <a:spcBef>
                <a:spcPts val="300"/>
              </a:spcBef>
              <a:buClr>
                <a:schemeClr val="accent2">
                  <a:shade val="50000"/>
                </a:schemeClr>
              </a:buClr>
              <a:buSzPct val="85000"/>
              <a:buFont typeface="Wingdings 2"/>
              <a:buChar char=""/>
              <a:defRPr kumimoji="0" sz="2100" kern="1200">
                <a:solidFill>
                  <a:schemeClr val="tx1"/>
                </a:solidFill>
                <a:latin typeface="+mn-lt"/>
                <a:ea typeface="+mn-ea"/>
                <a:cs typeface="+mn-cs"/>
              </a:defRPr>
            </a:lvl3pPr>
            <a:lvl4pPr marL="1280160" indent="-228600" algn="l" rtl="0" eaLnBrk="1" latinLnBrk="0" hangingPunct="1">
              <a:spcBef>
                <a:spcPts val="300"/>
              </a:spcBef>
              <a:buClr>
                <a:schemeClr val="accent2">
                  <a:shade val="75000"/>
                </a:schemeClr>
              </a:buClr>
              <a:buSzPct val="85000"/>
              <a:buFont typeface="Wingdings 2" pitchFamily="18" charset="2"/>
              <a:buChar char=""/>
              <a:defRPr kumimoji="0" sz="1900" kern="1200">
                <a:solidFill>
                  <a:schemeClr val="tx1"/>
                </a:solidFill>
                <a:latin typeface="+mn-lt"/>
                <a:ea typeface="+mn-ea"/>
                <a:cs typeface="+mn-cs"/>
              </a:defRPr>
            </a:lvl4pPr>
            <a:lvl5pPr marL="1554480" indent="-228600" algn="l" rtl="0" eaLnBrk="1" latinLnBrk="0" hangingPunct="1">
              <a:spcBef>
                <a:spcPts val="340"/>
              </a:spcBef>
              <a:buClr>
                <a:schemeClr val="accent2">
                  <a:shade val="75000"/>
                </a:schemeClr>
              </a:buClr>
              <a:buSzPct val="85000"/>
              <a:buFont typeface="Wingdings 2" pitchFamily="18" charset="2"/>
              <a:buChar char=""/>
              <a:defRPr kumimoji="0" sz="1600" kern="1200">
                <a:solidFill>
                  <a:schemeClr val="tx1"/>
                </a:solidFill>
                <a:latin typeface="+mn-lt"/>
                <a:ea typeface="+mn-ea"/>
                <a:cs typeface="+mn-cs"/>
              </a:defRPr>
            </a:lvl5pPr>
            <a:lvl6pPr marL="1828800" indent="-228600" algn="l" rtl="0" eaLnBrk="1" latinLnBrk="0" hangingPunct="1">
              <a:spcBef>
                <a:spcPts val="340"/>
              </a:spcBef>
              <a:buClr>
                <a:schemeClr val="accent2">
                  <a:shade val="75000"/>
                </a:schemeClr>
              </a:buClr>
              <a:buSzPct val="85000"/>
              <a:buFont typeface="Wingdings 2" pitchFamily="18" charset="2"/>
              <a:buChar char="?"/>
              <a:defRPr kumimoji="0" sz="1700" kern="1200">
                <a:solidFill>
                  <a:schemeClr val="tx1"/>
                </a:solidFill>
                <a:latin typeface="+mn-lt"/>
                <a:ea typeface="+mn-ea"/>
                <a:cs typeface="+mn-cs"/>
              </a:defRPr>
            </a:lvl6pPr>
            <a:lvl7pPr marL="2011680" indent="-182880" algn="l" rtl="0" eaLnBrk="1" latinLnBrk="0" hangingPunct="1">
              <a:spcBef>
                <a:spcPts val="340"/>
              </a:spcBef>
              <a:buClr>
                <a:schemeClr val="accent2">
                  <a:shade val="75000"/>
                </a:schemeClr>
              </a:buClr>
              <a:buSzPct val="85000"/>
              <a:buFont typeface="Wingdings 2" pitchFamily="18" charset="2"/>
              <a:buChar char="?"/>
              <a:defRPr kumimoji="0" sz="1600" kern="1200" baseline="0">
                <a:solidFill>
                  <a:schemeClr val="tx1"/>
                </a:solidFill>
                <a:latin typeface="+mn-lt"/>
                <a:ea typeface="+mn-ea"/>
                <a:cs typeface="+mn-cs"/>
              </a:defRPr>
            </a:lvl7pPr>
            <a:lvl8pPr marL="228600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8pPr>
            <a:lvl9pPr marL="256032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9pPr>
          </a:lstStyle>
          <a:p>
            <a:pPr defTabSz="914400">
              <a:lnSpc>
                <a:spcPct val="90000"/>
              </a:lnSpc>
              <a:buFontTx/>
              <a:buNone/>
            </a:pPr>
            <a:r>
              <a:rPr lang="es-MX" altLang="zh-CN" sz="1800" dirty="0" smtClean="0">
                <a:ea typeface="宋体" panose="02010600030101010101" pitchFamily="2" charset="-122"/>
              </a:rPr>
              <a:t>Nuevo costo = 70 </a:t>
            </a:r>
          </a:p>
          <a:p>
            <a:pPr defTabSz="914400">
              <a:lnSpc>
                <a:spcPct val="90000"/>
              </a:lnSpc>
              <a:buFontTx/>
              <a:buNone/>
            </a:pPr>
            <a:r>
              <a:rPr lang="es-MX" altLang="zh-CN" sz="1800" dirty="0" smtClean="0">
                <a:ea typeface="宋体" panose="02010600030101010101" pitchFamily="2" charset="-122"/>
              </a:rPr>
              <a:t>(iteración 4)</a:t>
            </a:r>
          </a:p>
          <a:p>
            <a:pPr defTabSz="914400">
              <a:lnSpc>
                <a:spcPct val="90000"/>
              </a:lnSpc>
              <a:buFontTx/>
              <a:buNone/>
            </a:pPr>
            <a:r>
              <a:rPr lang="es-MX" altLang="zh-CN" sz="1800" dirty="0" smtClean="0">
                <a:ea typeface="宋体" panose="02010600030101010101" pitchFamily="2" charset="-122"/>
              </a:rPr>
              <a:t>Anulación del estado Tabú</a:t>
            </a:r>
            <a:endParaRPr lang="es-MX" altLang="zh-CN" sz="1800" dirty="0">
              <a:ea typeface="宋体" panose="02010600030101010101" pitchFamily="2" charset="-122"/>
            </a:endParaRPr>
          </a:p>
        </p:txBody>
      </p:sp>
      <p:sp>
        <p:nvSpPr>
          <p:cNvPr id="152" name="Flecha: a la derecha 2">
            <a:extLst>
              <a:ext uri="{FF2B5EF4-FFF2-40B4-BE49-F238E27FC236}">
                <a16:creationId xmlns:a16="http://schemas.microsoft.com/office/drawing/2014/main" xmlns="" id="{4E0C2886-EC55-472A-8CCC-16EFE5369A13}"/>
              </a:ext>
            </a:extLst>
          </p:cNvPr>
          <p:cNvSpPr/>
          <p:nvPr/>
        </p:nvSpPr>
        <p:spPr>
          <a:xfrm>
            <a:off x="4499992" y="5298827"/>
            <a:ext cx="474785" cy="506437"/>
          </a:xfrm>
          <a:prstGeom prst="rightArrow">
            <a:avLst>
              <a:gd name="adj1" fmla="val 50000"/>
              <a:gd name="adj2" fmla="val 67778"/>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solidFill>
                <a:schemeClr val="tx1"/>
              </a:solidFill>
            </a:endParaRPr>
          </a:p>
        </p:txBody>
      </p:sp>
      <p:graphicFrame>
        <p:nvGraphicFramePr>
          <p:cNvPr id="44" name="Group 147">
            <a:extLst>
              <a:ext uri="{FF2B5EF4-FFF2-40B4-BE49-F238E27FC236}">
                <a16:creationId xmlns:a16="http://schemas.microsoft.com/office/drawing/2014/main" xmlns="" id="{288B00F0-2706-471E-8229-9D5A17C9C217}"/>
              </a:ext>
            </a:extLst>
          </p:cNvPr>
          <p:cNvGraphicFramePr>
            <a:graphicFrameLocks/>
          </p:cNvGraphicFramePr>
          <p:nvPr>
            <p:extLst>
              <p:ext uri="{D42A27DB-BD31-4B8C-83A1-F6EECF244321}">
                <p14:modId xmlns:p14="http://schemas.microsoft.com/office/powerpoint/2010/main" val="115207602"/>
              </p:ext>
            </p:extLst>
          </p:nvPr>
        </p:nvGraphicFramePr>
        <p:xfrm>
          <a:off x="395535" y="2420888"/>
          <a:ext cx="4140369" cy="3524574"/>
        </p:xfrm>
        <a:graphic>
          <a:graphicData uri="http://schemas.openxmlformats.org/drawingml/2006/table">
            <a:tbl>
              <a:tblPr>
                <a:tableStyleId>{35758FB7-9AC5-4552-8A53-C91805E547FA}</a:tableStyleId>
              </a:tblPr>
              <a:tblGrid>
                <a:gridCol w="1079102">
                  <a:extLst>
                    <a:ext uri="{9D8B030D-6E8A-4147-A177-3AD203B41FA5}">
                      <a16:colId xmlns:a16="http://schemas.microsoft.com/office/drawing/2014/main" xmlns="" val="2812413287"/>
                    </a:ext>
                  </a:extLst>
                </a:gridCol>
                <a:gridCol w="1128391">
                  <a:extLst>
                    <a:ext uri="{9D8B030D-6E8A-4147-A177-3AD203B41FA5}">
                      <a16:colId xmlns:a16="http://schemas.microsoft.com/office/drawing/2014/main" xmlns="" val="2006650278"/>
                    </a:ext>
                  </a:extLst>
                </a:gridCol>
                <a:gridCol w="1932876">
                  <a:extLst>
                    <a:ext uri="{9D8B030D-6E8A-4147-A177-3AD203B41FA5}">
                      <a16:colId xmlns:a16="http://schemas.microsoft.com/office/drawing/2014/main" xmlns="" val="1637337751"/>
                    </a:ext>
                  </a:extLst>
                </a:gridCol>
              </a:tblGrid>
              <a:tr h="419403">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MX" altLang="zh-CN" sz="1600" b="1" u="none" strike="noStrike" cap="none" normalizeH="0" baseline="0" noProof="0" dirty="0" smtClean="0">
                          <a:ln>
                            <a:noFill/>
                          </a:ln>
                          <a:solidFill>
                            <a:schemeClr val="tx1"/>
                          </a:solidFill>
                          <a:effectLst/>
                        </a:rPr>
                        <a:t>Añadir</a:t>
                      </a:r>
                      <a:endParaRPr kumimoji="0" lang="es-MX" altLang="zh-CN" sz="1600" b="1" i="0" u="none" strike="noStrike" cap="none" normalizeH="0" baseline="0" noProof="0" dirty="0">
                        <a:ln>
                          <a:noFill/>
                        </a:ln>
                        <a:solidFill>
                          <a:schemeClr val="tx1"/>
                        </a:solidFill>
                        <a:effectLst/>
                        <a:latin typeface="Arial" panose="020B0604020202020204" pitchFamily="34" charset="0"/>
                        <a:ea typeface="宋体" panose="02010600030101010101" pitchFamily="2" charset="-122"/>
                      </a:endParaRPr>
                    </a:p>
                  </a:txBody>
                  <a:tcPr horzOverflow="overflow"/>
                </a:tc>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MX" altLang="zh-CN" sz="1600" b="1" u="none" strike="noStrike" cap="none" normalizeH="0" baseline="0" noProof="0" dirty="0" smtClean="0">
                          <a:ln>
                            <a:noFill/>
                          </a:ln>
                          <a:solidFill>
                            <a:schemeClr val="tx1"/>
                          </a:solidFill>
                          <a:effectLst/>
                        </a:rPr>
                        <a:t>Borrar</a:t>
                      </a:r>
                      <a:endParaRPr kumimoji="0" lang="es-MX" altLang="zh-CN" sz="1600" b="1" i="0" u="none" strike="noStrike" cap="none" normalizeH="0" baseline="0" noProof="0" dirty="0">
                        <a:ln>
                          <a:noFill/>
                        </a:ln>
                        <a:solidFill>
                          <a:schemeClr val="tx1"/>
                        </a:solidFill>
                        <a:effectLst/>
                        <a:latin typeface="Arial" panose="020B0604020202020204" pitchFamily="34" charset="0"/>
                        <a:ea typeface="宋体" panose="02010600030101010101" pitchFamily="2" charset="-122"/>
                      </a:endParaRPr>
                    </a:p>
                  </a:txBody>
                  <a:tcPr horzOverflow="overflow"/>
                </a:tc>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MX" altLang="zh-CN" sz="1600" b="1" u="none" strike="noStrike" cap="none" normalizeH="0" baseline="0" noProof="0" dirty="0" smtClean="0">
                          <a:ln>
                            <a:noFill/>
                          </a:ln>
                          <a:solidFill>
                            <a:schemeClr val="tx1"/>
                          </a:solidFill>
                          <a:effectLst/>
                        </a:rPr>
                        <a:t>Costo</a:t>
                      </a:r>
                      <a:endParaRPr kumimoji="0" lang="es-MX" altLang="zh-CN" sz="1600" b="1" i="0" u="none" strike="noStrike" cap="none" normalizeH="0" baseline="0" noProof="0" dirty="0">
                        <a:ln>
                          <a:noFill/>
                        </a:ln>
                        <a:solidFill>
                          <a:schemeClr val="tx1"/>
                        </a:solidFill>
                        <a:effectLst/>
                        <a:latin typeface="Arial" panose="020B0604020202020204" pitchFamily="34" charset="0"/>
                        <a:ea typeface="宋体" panose="02010600030101010101" pitchFamily="2" charset="-122"/>
                      </a:endParaRPr>
                    </a:p>
                  </a:txBody>
                  <a:tcPr horzOverflow="overflow"/>
                </a:tc>
                <a:extLst>
                  <a:ext uri="{0D108BD9-81ED-4DB2-BD59-A6C34878D82A}">
                    <a16:rowId xmlns:a16="http://schemas.microsoft.com/office/drawing/2014/main" xmlns="" val="1687503757"/>
                  </a:ext>
                </a:extLst>
              </a:tr>
              <a:tr h="1151452">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MX" altLang="zh-CN" sz="1600" b="0" u="none" strike="noStrike" cap="none" normalizeH="0" baseline="0" noProof="0" dirty="0" smtClean="0">
                          <a:ln>
                            <a:noFill/>
                          </a:ln>
                          <a:solidFill>
                            <a:schemeClr val="tx1"/>
                          </a:solidFill>
                          <a:effectLst/>
                        </a:rPr>
                        <a:t>AB</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s-MX" altLang="zh-CN" sz="1600" b="0" u="none" strike="noStrike" cap="none" normalizeH="0" baseline="0" noProof="0" dirty="0" smtClean="0">
                          <a:ln>
                            <a:noFill/>
                          </a:ln>
                          <a:solidFill>
                            <a:schemeClr val="tx1"/>
                          </a:solidFill>
                          <a:effectLst/>
                        </a:rPr>
                        <a:t>AB</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s-MX" altLang="zh-CN" sz="1600" b="0" u="none" strike="noStrike" cap="none" normalizeH="0" baseline="0" noProof="0" dirty="0" smtClean="0">
                          <a:ln>
                            <a:noFill/>
                          </a:ln>
                          <a:solidFill>
                            <a:schemeClr val="tx1"/>
                          </a:solidFill>
                          <a:effectLst/>
                        </a:rPr>
                        <a:t>AB</a:t>
                      </a:r>
                      <a:endParaRPr kumimoji="0" lang="es-MX" altLang="zh-CN" sz="1600" b="0" i="0" u="none" strike="noStrike" cap="none" normalizeH="0" baseline="0" noProof="0" dirty="0">
                        <a:ln>
                          <a:noFill/>
                        </a:ln>
                        <a:solidFill>
                          <a:schemeClr val="tx1"/>
                        </a:solidFill>
                        <a:effectLst/>
                        <a:latin typeface="Arial" panose="020B0604020202020204" pitchFamily="34" charset="0"/>
                        <a:ea typeface="宋体" panose="02010600030101010101" pitchFamily="2" charset="-122"/>
                      </a:endParaRPr>
                    </a:p>
                  </a:txBody>
                  <a:tcPr horzOverflow="overflow"/>
                </a:tc>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MX" altLang="zh-CN" sz="1600" b="0" u="none" strike="noStrike" cap="none" normalizeH="0" baseline="0" noProof="0" dirty="0" smtClean="0">
                          <a:ln>
                            <a:noFill/>
                          </a:ln>
                          <a:solidFill>
                            <a:schemeClr val="tx1"/>
                          </a:solidFill>
                          <a:effectLst/>
                        </a:rPr>
                        <a:t>BE*</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s-MX" altLang="zh-CN" sz="1600" b="0" u="none" strike="noStrike" cap="none" normalizeH="0" baseline="0" noProof="0" dirty="0" smtClean="0">
                          <a:ln>
                            <a:noFill/>
                          </a:ln>
                          <a:solidFill>
                            <a:schemeClr val="tx1"/>
                          </a:solidFill>
                          <a:effectLst/>
                        </a:rPr>
                        <a:t>CE</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s-MX" altLang="zh-CN" sz="1600" b="0" u="none" strike="noStrike" cap="none" normalizeH="0" baseline="0" noProof="0" dirty="0" smtClean="0">
                          <a:ln>
                            <a:noFill/>
                          </a:ln>
                          <a:solidFill>
                            <a:schemeClr val="tx1"/>
                          </a:solidFill>
                          <a:effectLst/>
                        </a:rPr>
                        <a:t>AC</a:t>
                      </a:r>
                      <a:endParaRPr kumimoji="0" lang="es-MX" altLang="zh-CN" sz="1600" b="0" i="0" u="none" strike="noStrike" cap="none" normalizeH="0" baseline="0" noProof="0" dirty="0">
                        <a:ln>
                          <a:noFill/>
                        </a:ln>
                        <a:solidFill>
                          <a:schemeClr val="tx1"/>
                        </a:solidFill>
                        <a:effectLst/>
                        <a:latin typeface="Arial" panose="020B0604020202020204" pitchFamily="34" charset="0"/>
                        <a:ea typeface="宋体" panose="02010600030101010101" pitchFamily="2" charset="-122"/>
                      </a:endParaRPr>
                    </a:p>
                  </a:txBody>
                  <a:tcPr horzOverflow="overflow"/>
                </a:tc>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MX" altLang="zh-CN" sz="1600" b="0" u="none" strike="noStrike" cap="none" normalizeH="0" baseline="0" noProof="0" dirty="0" smtClean="0">
                          <a:ln>
                            <a:noFill/>
                          </a:ln>
                          <a:solidFill>
                            <a:schemeClr val="tx1"/>
                          </a:solidFill>
                          <a:effectLst/>
                        </a:rPr>
                        <a:t>Mov. Tabú</a:t>
                      </a:r>
                      <a:endParaRPr kumimoji="0" lang="es-MX" altLang="zh-CN" sz="1600" b="0" u="none" strike="noStrike" cap="none" normalizeH="0" baseline="30000" noProof="0" dirty="0" smtClean="0">
                        <a:ln>
                          <a:noFill/>
                        </a:ln>
                        <a:solidFill>
                          <a:schemeClr val="tx1"/>
                        </a:solidFill>
                        <a:effectLst/>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es-MX" altLang="zh-CN" sz="1600" b="0" u="none" strike="noStrike" cap="none" normalizeH="0" baseline="0" noProof="0" dirty="0" smtClean="0">
                          <a:ln>
                            <a:noFill/>
                          </a:ln>
                          <a:solidFill>
                            <a:schemeClr val="tx1"/>
                          </a:solidFill>
                          <a:effectLst/>
                        </a:rPr>
                        <a:t>100+0=100</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s-MX" altLang="zh-CN" sz="1600" b="0" u="none" strike="noStrike" cap="none" normalizeH="0" baseline="0" noProof="0" dirty="0" smtClean="0">
                          <a:ln>
                            <a:noFill/>
                          </a:ln>
                          <a:solidFill>
                            <a:schemeClr val="tx1"/>
                          </a:solidFill>
                          <a:effectLst/>
                        </a:rPr>
                        <a:t>95+0=95</a:t>
                      </a:r>
                      <a:endParaRPr kumimoji="0" lang="es-MX" altLang="zh-CN" sz="1600" b="0" i="0" u="none" strike="noStrike" cap="none" normalizeH="0" baseline="0" noProof="0" dirty="0">
                        <a:ln>
                          <a:noFill/>
                        </a:ln>
                        <a:solidFill>
                          <a:schemeClr val="tx1"/>
                        </a:solidFill>
                        <a:effectLst/>
                        <a:latin typeface="Arial" panose="020B0604020202020204" pitchFamily="34" charset="0"/>
                        <a:ea typeface="宋体" panose="02010600030101010101" pitchFamily="2" charset="-122"/>
                      </a:endParaRPr>
                    </a:p>
                  </a:txBody>
                  <a:tcPr horzOverflow="overflow"/>
                </a:tc>
                <a:extLst>
                  <a:ext uri="{0D108BD9-81ED-4DB2-BD59-A6C34878D82A}">
                    <a16:rowId xmlns:a16="http://schemas.microsoft.com/office/drawing/2014/main" xmlns="" val="1417730411"/>
                  </a:ext>
                </a:extLst>
              </a:tr>
              <a:tr h="1151452">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1600" b="0" u="none" strike="noStrike" cap="none" normalizeH="0" baseline="0" dirty="0">
                          <a:ln>
                            <a:noFill/>
                          </a:ln>
                          <a:solidFill>
                            <a:schemeClr val="tx1"/>
                          </a:solidFill>
                          <a:effectLst/>
                        </a:rPr>
                        <a:t>AD</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1600" b="0" u="none" strike="noStrike" cap="none" normalizeH="0" baseline="0" dirty="0">
                          <a:ln>
                            <a:noFill/>
                          </a:ln>
                          <a:solidFill>
                            <a:schemeClr val="tx1"/>
                          </a:solidFill>
                          <a:effectLst/>
                        </a:rPr>
                        <a:t>AD</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1600" b="0" u="none" strike="noStrike" cap="none" normalizeH="0" baseline="0" dirty="0">
                          <a:ln>
                            <a:noFill/>
                          </a:ln>
                          <a:solidFill>
                            <a:schemeClr val="tx1"/>
                          </a:solidFill>
                          <a:effectLst/>
                        </a:rPr>
                        <a:t>AD</a:t>
                      </a:r>
                      <a:endParaRPr kumimoji="0" lang="en-US" altLang="zh-CN" sz="1600" b="0" i="0" u="none" strike="noStrike" cap="none" normalizeH="0" baseline="0" dirty="0">
                        <a:ln>
                          <a:noFill/>
                        </a:ln>
                        <a:solidFill>
                          <a:schemeClr val="tx1"/>
                        </a:solidFill>
                        <a:effectLst/>
                        <a:latin typeface="Arial" panose="020B0604020202020204" pitchFamily="34" charset="0"/>
                        <a:ea typeface="宋体" panose="02010600030101010101" pitchFamily="2" charset="-122"/>
                      </a:endParaRPr>
                    </a:p>
                  </a:txBody>
                  <a:tcPr horzOverflow="overflow"/>
                </a:tc>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1600" b="0" u="none" strike="noStrike" cap="none" normalizeH="0" baseline="0" dirty="0">
                          <a:ln>
                            <a:noFill/>
                          </a:ln>
                          <a:solidFill>
                            <a:schemeClr val="tx1"/>
                          </a:solidFill>
                          <a:effectLst/>
                        </a:rPr>
                        <a:t>DE*</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1600" b="0" u="none" strike="noStrike" cap="none" normalizeH="0" baseline="0" dirty="0">
                          <a:ln>
                            <a:noFill/>
                          </a:ln>
                          <a:solidFill>
                            <a:schemeClr val="tx1"/>
                          </a:solidFill>
                          <a:effectLst/>
                        </a:rPr>
                        <a:t>CE</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1600" b="0" u="none" strike="noStrike" cap="none" normalizeH="0" baseline="0" dirty="0">
                          <a:ln>
                            <a:noFill/>
                          </a:ln>
                          <a:solidFill>
                            <a:schemeClr val="tx1"/>
                          </a:solidFill>
                          <a:effectLst/>
                        </a:rPr>
                        <a:t>AC</a:t>
                      </a:r>
                      <a:endParaRPr kumimoji="0" lang="en-US" altLang="zh-CN" sz="1600" b="0" i="0" u="none" strike="noStrike" cap="none" normalizeH="0" baseline="0" dirty="0">
                        <a:ln>
                          <a:noFill/>
                        </a:ln>
                        <a:solidFill>
                          <a:schemeClr val="tx1"/>
                        </a:solidFill>
                        <a:effectLst/>
                        <a:latin typeface="Arial" panose="020B0604020202020204" pitchFamily="34" charset="0"/>
                        <a:ea typeface="宋体" panose="02010600030101010101" pitchFamily="2" charset="-122"/>
                      </a:endParaRPr>
                    </a:p>
                  </a:txBody>
                  <a:tcPr horzOverflow="overflow"/>
                </a:tc>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1600" b="0" u="none" strike="noStrike" cap="none" normalizeH="0" baseline="0" dirty="0">
                          <a:ln>
                            <a:noFill/>
                          </a:ln>
                          <a:solidFill>
                            <a:schemeClr val="tx1"/>
                          </a:solidFill>
                          <a:effectLst/>
                        </a:rPr>
                        <a:t>60+100=160</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1600" b="0" u="none" strike="noStrike" cap="none" normalizeH="0" baseline="0" dirty="0">
                          <a:ln>
                            <a:noFill/>
                          </a:ln>
                          <a:solidFill>
                            <a:schemeClr val="tx1"/>
                          </a:solidFill>
                          <a:effectLst/>
                        </a:rPr>
                        <a:t>95+0=95</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1600" b="0" u="none" strike="noStrike" cap="none" normalizeH="0" baseline="0" dirty="0">
                          <a:ln>
                            <a:noFill/>
                          </a:ln>
                          <a:solidFill>
                            <a:schemeClr val="tx1"/>
                          </a:solidFill>
                          <a:effectLst/>
                        </a:rPr>
                        <a:t>90+0=90 </a:t>
                      </a:r>
                      <a:endParaRPr kumimoji="0" lang="en-US" altLang="zh-CN" sz="1600" b="0" i="0" u="none" strike="noStrike" cap="none" normalizeH="0" baseline="0" dirty="0">
                        <a:ln>
                          <a:noFill/>
                        </a:ln>
                        <a:solidFill>
                          <a:schemeClr val="tx1"/>
                        </a:solidFill>
                        <a:effectLst/>
                        <a:latin typeface="Arial" panose="020B0604020202020204" pitchFamily="34" charset="0"/>
                        <a:ea typeface="宋体" panose="02010600030101010101" pitchFamily="2" charset="-122"/>
                      </a:endParaRPr>
                    </a:p>
                  </a:txBody>
                  <a:tcPr horzOverflow="overflow"/>
                </a:tc>
                <a:extLst>
                  <a:ext uri="{0D108BD9-81ED-4DB2-BD59-A6C34878D82A}">
                    <a16:rowId xmlns:a16="http://schemas.microsoft.com/office/drawing/2014/main" xmlns="" val="705656189"/>
                  </a:ext>
                </a:extLst>
              </a:tr>
              <a:tr h="802267">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1600" b="0" u="none" strike="noStrike" cap="none" normalizeH="0" baseline="0" dirty="0">
                          <a:ln>
                            <a:noFill/>
                          </a:ln>
                          <a:solidFill>
                            <a:schemeClr val="tx1"/>
                          </a:solidFill>
                          <a:effectLst/>
                        </a:rPr>
                        <a:t>CD</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1600" b="0" u="none" strike="noStrike" cap="none" normalizeH="0" baseline="0" dirty="0">
                          <a:ln>
                            <a:noFill/>
                          </a:ln>
                          <a:solidFill>
                            <a:schemeClr val="tx1"/>
                          </a:solidFill>
                          <a:effectLst/>
                        </a:rPr>
                        <a:t>CD</a:t>
                      </a:r>
                      <a:endParaRPr kumimoji="0" lang="en-US" altLang="zh-CN" sz="1600" b="0" i="0" u="none" strike="noStrike" cap="none" normalizeH="0" baseline="0" dirty="0">
                        <a:ln>
                          <a:noFill/>
                        </a:ln>
                        <a:solidFill>
                          <a:schemeClr val="tx1"/>
                        </a:solidFill>
                        <a:effectLst/>
                        <a:latin typeface="Arial" panose="020B0604020202020204" pitchFamily="34" charset="0"/>
                        <a:ea typeface="宋体" panose="02010600030101010101" pitchFamily="2" charset="-122"/>
                      </a:endParaRPr>
                    </a:p>
                  </a:txBody>
                  <a:tcPr horzOverflow="overflow"/>
                </a:tc>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1600" b="0" u="none" strike="noStrike" cap="none" normalizeH="0" baseline="0" dirty="0">
                          <a:ln>
                            <a:noFill/>
                          </a:ln>
                          <a:solidFill>
                            <a:schemeClr val="tx1"/>
                          </a:solidFill>
                          <a:effectLst/>
                        </a:rPr>
                        <a:t>DE*</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1600" b="0" u="none" strike="noStrike" cap="none" normalizeH="0" baseline="0" dirty="0">
                          <a:ln>
                            <a:noFill/>
                          </a:ln>
                          <a:solidFill>
                            <a:schemeClr val="tx1"/>
                          </a:solidFill>
                          <a:effectLst/>
                        </a:rPr>
                        <a:t>CE</a:t>
                      </a:r>
                      <a:endParaRPr kumimoji="0" lang="en-US" altLang="zh-CN" sz="1600" b="0" i="0" u="none" strike="noStrike" cap="none" normalizeH="0" baseline="0" dirty="0">
                        <a:ln>
                          <a:noFill/>
                        </a:ln>
                        <a:solidFill>
                          <a:schemeClr val="tx1"/>
                        </a:solidFill>
                        <a:effectLst/>
                        <a:latin typeface="Arial" panose="020B0604020202020204" pitchFamily="34" charset="0"/>
                        <a:ea typeface="宋体" panose="02010600030101010101" pitchFamily="2" charset="-122"/>
                      </a:endParaRPr>
                    </a:p>
                  </a:txBody>
                  <a:tcPr horzOverflow="overflow"/>
                </a:tc>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600" b="0" u="none" strike="noStrike" cap="none" normalizeH="0" baseline="0" dirty="0">
                          <a:ln>
                            <a:noFill/>
                          </a:ln>
                          <a:solidFill>
                            <a:schemeClr val="tx1"/>
                          </a:solidFill>
                          <a:effectLst/>
                        </a:rPr>
                        <a:t>70+0=70 </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600" b="0" u="none" strike="noStrike" cap="none" normalizeH="0" baseline="0" dirty="0">
                          <a:ln>
                            <a:noFill/>
                          </a:ln>
                          <a:solidFill>
                            <a:schemeClr val="tx1"/>
                          </a:solidFill>
                          <a:effectLst/>
                        </a:rPr>
                        <a:t>105+0=105</a:t>
                      </a:r>
                      <a:endParaRPr kumimoji="0" lang="en-US" altLang="zh-CN" sz="1600" b="0" i="0" u="none" strike="noStrike" cap="none" normalizeH="0" baseline="0" dirty="0">
                        <a:ln>
                          <a:noFill/>
                        </a:ln>
                        <a:solidFill>
                          <a:schemeClr val="tx1"/>
                        </a:solidFill>
                        <a:effectLst/>
                        <a:latin typeface="Arial" panose="020B0604020202020204" pitchFamily="34" charset="0"/>
                        <a:ea typeface="宋体" panose="02010600030101010101" pitchFamily="2" charset="-122"/>
                      </a:endParaRPr>
                    </a:p>
                  </a:txBody>
                  <a:tcPr horzOverflow="overflow"/>
                </a:tc>
                <a:extLst>
                  <a:ext uri="{0D108BD9-81ED-4DB2-BD59-A6C34878D82A}">
                    <a16:rowId xmlns:a16="http://schemas.microsoft.com/office/drawing/2014/main" xmlns="" val="2761045003"/>
                  </a:ext>
                </a:extLst>
              </a:tr>
            </a:tbl>
          </a:graphicData>
        </a:graphic>
      </p:graphicFrame>
    </p:spTree>
    <p:extLst>
      <p:ext uri="{BB962C8B-B14F-4D97-AF65-F5344CB8AC3E}">
        <p14:creationId xmlns:p14="http://schemas.microsoft.com/office/powerpoint/2010/main" val="735730693"/>
      </p:ext>
    </p:extLst>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contenido 2"/>
          <p:cNvSpPr>
            <a:spLocks noGrp="1"/>
          </p:cNvSpPr>
          <p:nvPr>
            <p:ph idx="1"/>
          </p:nvPr>
        </p:nvSpPr>
        <p:spPr>
          <a:xfrm>
            <a:off x="683568" y="692696"/>
            <a:ext cx="7992888" cy="5501319"/>
          </a:xfrm>
        </p:spPr>
        <p:txBody>
          <a:bodyPr>
            <a:noAutofit/>
          </a:bodyPr>
          <a:lstStyle/>
          <a:p>
            <a:pPr marL="0" indent="0" algn="ctr">
              <a:lnSpc>
                <a:spcPct val="140000"/>
              </a:lnSpc>
              <a:buNone/>
            </a:pPr>
            <a:r>
              <a:rPr lang="es-MX" sz="1800" b="1" dirty="0" smtClean="0">
                <a:latin typeface="Tahoma" pitchFamily="34" charset="0"/>
                <a:ea typeface="Tahoma" pitchFamily="34" charset="0"/>
                <a:cs typeface="Tahoma" pitchFamily="34" charset="0"/>
              </a:rPr>
              <a:t>BÚSQUEDA TABÚ</a:t>
            </a:r>
          </a:p>
          <a:p>
            <a:pPr marL="0" indent="0">
              <a:lnSpc>
                <a:spcPct val="150000"/>
              </a:lnSpc>
              <a:spcBef>
                <a:spcPts val="0"/>
              </a:spcBef>
              <a:spcAft>
                <a:spcPts val="600"/>
              </a:spcAft>
              <a:buNone/>
            </a:pPr>
            <a:endParaRPr lang="es-MX" sz="1000" dirty="0" smtClean="0">
              <a:latin typeface="Tahoma" pitchFamily="34" charset="0"/>
              <a:ea typeface="Tahoma" pitchFamily="34" charset="0"/>
              <a:cs typeface="Tahoma" pitchFamily="34" charset="0"/>
            </a:endParaRPr>
          </a:p>
          <a:p>
            <a:pPr marL="0" lvl="1" indent="0">
              <a:lnSpc>
                <a:spcPct val="150000"/>
              </a:lnSpc>
              <a:spcBef>
                <a:spcPts val="0"/>
              </a:spcBef>
              <a:spcAft>
                <a:spcPts val="1200"/>
              </a:spcAft>
              <a:buNone/>
            </a:pPr>
            <a:r>
              <a:rPr lang="es-MX" sz="1600" b="1" dirty="0" smtClean="0">
                <a:latin typeface="Tahoma" pitchFamily="34" charset="0"/>
                <a:ea typeface="Tahoma" pitchFamily="34" charset="0"/>
                <a:cs typeface="Tahoma" pitchFamily="34" charset="0"/>
              </a:rPr>
              <a:t>Solución óptima</a:t>
            </a:r>
          </a:p>
        </p:txBody>
      </p:sp>
      <p:sp>
        <p:nvSpPr>
          <p:cNvPr id="2" name="1 CuadroTexto"/>
          <p:cNvSpPr txBox="1"/>
          <p:nvPr/>
        </p:nvSpPr>
        <p:spPr>
          <a:xfrm>
            <a:off x="683568" y="6597352"/>
            <a:ext cx="3852337" cy="246221"/>
          </a:xfrm>
          <a:prstGeom prst="rect">
            <a:avLst/>
          </a:prstGeom>
          <a:noFill/>
        </p:spPr>
        <p:txBody>
          <a:bodyPr wrap="none" rtlCol="0">
            <a:spAutoFit/>
          </a:bodyPr>
          <a:lstStyle/>
          <a:p>
            <a:r>
              <a:rPr lang="es-MX" sz="1000" dirty="0" smtClean="0"/>
              <a:t>MAESTRÍA EN INGENIERÍA DE LA CADENA DE SUMINISTRO</a:t>
            </a:r>
            <a:endParaRPr lang="es-MX" sz="1000" dirty="0"/>
          </a:p>
        </p:txBody>
      </p:sp>
      <p:sp>
        <p:nvSpPr>
          <p:cNvPr id="5" name="4 CuadroTexto"/>
          <p:cNvSpPr txBox="1"/>
          <p:nvPr/>
        </p:nvSpPr>
        <p:spPr>
          <a:xfrm>
            <a:off x="6660232" y="6597352"/>
            <a:ext cx="1848583" cy="246221"/>
          </a:xfrm>
          <a:prstGeom prst="rect">
            <a:avLst/>
          </a:prstGeom>
          <a:noFill/>
        </p:spPr>
        <p:txBody>
          <a:bodyPr wrap="none" rtlCol="0">
            <a:spAutoFit/>
          </a:bodyPr>
          <a:lstStyle/>
          <a:p>
            <a:r>
              <a:rPr lang="es-MX" sz="1000" dirty="0" smtClean="0"/>
              <a:t>FACULTAD DE INGENIERÍA</a:t>
            </a:r>
            <a:endParaRPr lang="es-MX" sz="1000" dirty="0"/>
          </a:p>
        </p:txBody>
      </p:sp>
      <p:grpSp>
        <p:nvGrpSpPr>
          <p:cNvPr id="74" name="Grupo 1">
            <a:extLst>
              <a:ext uri="{FF2B5EF4-FFF2-40B4-BE49-F238E27FC236}">
                <a16:creationId xmlns:a16="http://schemas.microsoft.com/office/drawing/2014/main" xmlns="" id="{D9303838-247B-4DA3-BD5B-BA5C82BF35A4}"/>
              </a:ext>
            </a:extLst>
          </p:cNvPr>
          <p:cNvGrpSpPr/>
          <p:nvPr/>
        </p:nvGrpSpPr>
        <p:grpSpPr>
          <a:xfrm>
            <a:off x="1357085" y="2380343"/>
            <a:ext cx="2667000" cy="1905000"/>
            <a:chOff x="1066800" y="2209800"/>
            <a:chExt cx="2667000" cy="1905000"/>
          </a:xfrm>
        </p:grpSpPr>
        <p:sp>
          <p:nvSpPr>
            <p:cNvPr id="75" name="Line 25">
              <a:extLst>
                <a:ext uri="{FF2B5EF4-FFF2-40B4-BE49-F238E27FC236}">
                  <a16:creationId xmlns:a16="http://schemas.microsoft.com/office/drawing/2014/main" xmlns="" id="{EB83C435-3126-45F2-A0E7-9E546B4FAADF}"/>
                </a:ext>
              </a:extLst>
            </p:cNvPr>
            <p:cNvSpPr>
              <a:spLocks noChangeShapeType="1"/>
            </p:cNvSpPr>
            <p:nvPr/>
          </p:nvSpPr>
          <p:spPr bwMode="auto">
            <a:xfrm>
              <a:off x="1295400" y="3352800"/>
              <a:ext cx="914400" cy="533400"/>
            </a:xfrm>
            <a:prstGeom prst="line">
              <a:avLst/>
            </a:prstGeom>
            <a:noFill/>
            <a:ln w="12700">
              <a:solidFill>
                <a:srgbClr val="009900"/>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76" name="Text Box 32">
              <a:extLst>
                <a:ext uri="{FF2B5EF4-FFF2-40B4-BE49-F238E27FC236}">
                  <a16:creationId xmlns:a16="http://schemas.microsoft.com/office/drawing/2014/main" xmlns="" id="{21A5CB5A-E0D3-40DA-87A6-9F32C6529042}"/>
                </a:ext>
              </a:extLst>
            </p:cNvPr>
            <p:cNvSpPr txBox="1">
              <a:spLocks noChangeArrowheads="1"/>
            </p:cNvSpPr>
            <p:nvPr/>
          </p:nvSpPr>
          <p:spPr bwMode="auto">
            <a:xfrm>
              <a:off x="3009900" y="3586162"/>
              <a:ext cx="53340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sz="1600" dirty="0">
                  <a:solidFill>
                    <a:srgbClr val="009900"/>
                  </a:solidFill>
                  <a:ea typeface="宋体" panose="02010600030101010101" pitchFamily="2" charset="-122"/>
                </a:rPr>
                <a:t>40</a:t>
              </a:r>
            </a:p>
          </p:txBody>
        </p:sp>
        <p:grpSp>
          <p:nvGrpSpPr>
            <p:cNvPr id="77" name="Grupo 4">
              <a:extLst>
                <a:ext uri="{FF2B5EF4-FFF2-40B4-BE49-F238E27FC236}">
                  <a16:creationId xmlns:a16="http://schemas.microsoft.com/office/drawing/2014/main" xmlns="" id="{D9A554CE-27F8-4CC8-9693-9ECFEA550A60}"/>
                </a:ext>
              </a:extLst>
            </p:cNvPr>
            <p:cNvGrpSpPr/>
            <p:nvPr/>
          </p:nvGrpSpPr>
          <p:grpSpPr>
            <a:xfrm>
              <a:off x="1066800" y="2209800"/>
              <a:ext cx="2667000" cy="1905000"/>
              <a:chOff x="1066800" y="2209800"/>
              <a:chExt cx="2667000" cy="1905000"/>
            </a:xfrm>
          </p:grpSpPr>
          <p:sp>
            <p:nvSpPr>
              <p:cNvPr id="78" name="Line 11">
                <a:extLst>
                  <a:ext uri="{FF2B5EF4-FFF2-40B4-BE49-F238E27FC236}">
                    <a16:creationId xmlns:a16="http://schemas.microsoft.com/office/drawing/2014/main" xmlns="" id="{2B8941BF-A346-45C1-B0B0-62F6DD93D0A9}"/>
                  </a:ext>
                </a:extLst>
              </p:cNvPr>
              <p:cNvSpPr>
                <a:spLocks noChangeShapeType="1"/>
              </p:cNvSpPr>
              <p:nvPr/>
            </p:nvSpPr>
            <p:spPr bwMode="auto">
              <a:xfrm>
                <a:off x="2590800" y="3200400"/>
                <a:ext cx="762000" cy="0"/>
              </a:xfrm>
              <a:prstGeom prst="line">
                <a:avLst/>
              </a:prstGeom>
              <a:noFill/>
              <a:ln w="12700">
                <a:solidFill>
                  <a:srgbClr val="FF0066"/>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79" name="Line 28">
                <a:extLst>
                  <a:ext uri="{FF2B5EF4-FFF2-40B4-BE49-F238E27FC236}">
                    <a16:creationId xmlns:a16="http://schemas.microsoft.com/office/drawing/2014/main" xmlns="" id="{B1F2D5B0-B245-4649-84AE-16D6659B8B5C}"/>
                  </a:ext>
                </a:extLst>
              </p:cNvPr>
              <p:cNvSpPr>
                <a:spLocks noChangeShapeType="1"/>
              </p:cNvSpPr>
              <p:nvPr/>
            </p:nvSpPr>
            <p:spPr bwMode="auto">
              <a:xfrm>
                <a:off x="2362200" y="3352800"/>
                <a:ext cx="0" cy="381000"/>
              </a:xfrm>
              <a:prstGeom prst="line">
                <a:avLst/>
              </a:prstGeom>
              <a:noFill/>
              <a:ln w="12700">
                <a:solidFill>
                  <a:srgbClr val="FF0066"/>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grpSp>
            <p:nvGrpSpPr>
              <p:cNvPr id="80" name="Grupo 7">
                <a:extLst>
                  <a:ext uri="{FF2B5EF4-FFF2-40B4-BE49-F238E27FC236}">
                    <a16:creationId xmlns:a16="http://schemas.microsoft.com/office/drawing/2014/main" xmlns="" id="{B0AE9BC6-A6DC-44BE-B0A4-A64B1F4DBCEC}"/>
                  </a:ext>
                </a:extLst>
              </p:cNvPr>
              <p:cNvGrpSpPr/>
              <p:nvPr/>
            </p:nvGrpSpPr>
            <p:grpSpPr>
              <a:xfrm>
                <a:off x="1066800" y="2209800"/>
                <a:ext cx="2667000" cy="1905000"/>
                <a:chOff x="1066800" y="2209800"/>
                <a:chExt cx="2667000" cy="1905000"/>
              </a:xfrm>
            </p:grpSpPr>
            <p:sp>
              <p:nvSpPr>
                <p:cNvPr id="81" name="Line 10">
                  <a:extLst>
                    <a:ext uri="{FF2B5EF4-FFF2-40B4-BE49-F238E27FC236}">
                      <a16:creationId xmlns:a16="http://schemas.microsoft.com/office/drawing/2014/main" xmlns="" id="{9771CFE3-2D46-402F-A34A-AEE6165247A5}"/>
                    </a:ext>
                  </a:extLst>
                </p:cNvPr>
                <p:cNvSpPr>
                  <a:spLocks noChangeShapeType="1"/>
                </p:cNvSpPr>
                <p:nvPr/>
              </p:nvSpPr>
              <p:spPr bwMode="auto">
                <a:xfrm>
                  <a:off x="1447800" y="3200400"/>
                  <a:ext cx="762000" cy="0"/>
                </a:xfrm>
                <a:prstGeom prst="line">
                  <a:avLst/>
                </a:prstGeom>
                <a:noFill/>
                <a:ln w="12700">
                  <a:solidFill>
                    <a:srgbClr val="FF0066"/>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grpSp>
              <p:nvGrpSpPr>
                <p:cNvPr id="82" name="Group 18">
                  <a:extLst>
                    <a:ext uri="{FF2B5EF4-FFF2-40B4-BE49-F238E27FC236}">
                      <a16:creationId xmlns:a16="http://schemas.microsoft.com/office/drawing/2014/main" xmlns="" id="{40A89BBC-0CBC-462D-8F68-1A4C6C1940B6}"/>
                    </a:ext>
                  </a:extLst>
                </p:cNvPr>
                <p:cNvGrpSpPr>
                  <a:grpSpLocks/>
                </p:cNvGrpSpPr>
                <p:nvPr/>
              </p:nvGrpSpPr>
              <p:grpSpPr bwMode="auto">
                <a:xfrm>
                  <a:off x="2209800" y="2971800"/>
                  <a:ext cx="381000" cy="381000"/>
                  <a:chOff x="720" y="2208"/>
                  <a:chExt cx="240" cy="240"/>
                </a:xfrm>
              </p:grpSpPr>
              <p:sp>
                <p:nvSpPr>
                  <p:cNvPr id="105" name="Oval 19">
                    <a:extLst>
                      <a:ext uri="{FF2B5EF4-FFF2-40B4-BE49-F238E27FC236}">
                        <a16:creationId xmlns:a16="http://schemas.microsoft.com/office/drawing/2014/main" xmlns="" id="{D5BB89AC-3532-422D-A2C9-3BA92EA23EDD}"/>
                      </a:ext>
                    </a:extLst>
                  </p:cNvPr>
                  <p:cNvSpPr>
                    <a:spLocks noChangeArrowheads="1"/>
                  </p:cNvSpPr>
                  <p:nvPr/>
                </p:nvSpPr>
                <p:spPr bwMode="auto">
                  <a:xfrm>
                    <a:off x="720" y="2208"/>
                    <a:ext cx="240" cy="240"/>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106" name="Text Box 20">
                    <a:extLst>
                      <a:ext uri="{FF2B5EF4-FFF2-40B4-BE49-F238E27FC236}">
                        <a16:creationId xmlns:a16="http://schemas.microsoft.com/office/drawing/2014/main" xmlns="" id="{2AA9C7DA-B1BE-49F5-A083-449DEC116AA5}"/>
                      </a:ext>
                    </a:extLst>
                  </p:cNvPr>
                  <p:cNvSpPr txBox="1">
                    <a:spLocks noChangeArrowheads="1"/>
                  </p:cNvSpPr>
                  <p:nvPr/>
                </p:nvSpPr>
                <p:spPr bwMode="auto">
                  <a:xfrm>
                    <a:off x="734" y="2208"/>
                    <a:ext cx="144"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dirty="0">
                        <a:ea typeface="宋体" panose="02010600030101010101" pitchFamily="2" charset="-122"/>
                      </a:rPr>
                      <a:t>C</a:t>
                    </a:r>
                  </a:p>
                </p:txBody>
              </p:sp>
            </p:grpSp>
            <p:grpSp>
              <p:nvGrpSpPr>
                <p:cNvPr id="83" name="Grupo 10">
                  <a:extLst>
                    <a:ext uri="{FF2B5EF4-FFF2-40B4-BE49-F238E27FC236}">
                      <a16:creationId xmlns:a16="http://schemas.microsoft.com/office/drawing/2014/main" xmlns="" id="{E2B59BA0-0A9C-46BE-B48F-736E0E4A0F81}"/>
                    </a:ext>
                  </a:extLst>
                </p:cNvPr>
                <p:cNvGrpSpPr/>
                <p:nvPr/>
              </p:nvGrpSpPr>
              <p:grpSpPr>
                <a:xfrm>
                  <a:off x="1066800" y="2209800"/>
                  <a:ext cx="2667000" cy="1905000"/>
                  <a:chOff x="1066800" y="2209800"/>
                  <a:chExt cx="2667000" cy="1905000"/>
                </a:xfrm>
              </p:grpSpPr>
              <p:grpSp>
                <p:nvGrpSpPr>
                  <p:cNvPr id="84" name="Group 7">
                    <a:extLst>
                      <a:ext uri="{FF2B5EF4-FFF2-40B4-BE49-F238E27FC236}">
                        <a16:creationId xmlns:a16="http://schemas.microsoft.com/office/drawing/2014/main" xmlns="" id="{0BDE6EB0-3883-4ECC-9D03-AFBCCE8D8A83}"/>
                      </a:ext>
                    </a:extLst>
                  </p:cNvPr>
                  <p:cNvGrpSpPr>
                    <a:grpSpLocks/>
                  </p:cNvGrpSpPr>
                  <p:nvPr/>
                </p:nvGrpSpPr>
                <p:grpSpPr bwMode="auto">
                  <a:xfrm>
                    <a:off x="1066800" y="2971800"/>
                    <a:ext cx="381000" cy="381000"/>
                    <a:chOff x="720" y="2208"/>
                    <a:chExt cx="240" cy="240"/>
                  </a:xfrm>
                </p:grpSpPr>
                <p:sp>
                  <p:nvSpPr>
                    <p:cNvPr id="103" name="Oval 8">
                      <a:extLst>
                        <a:ext uri="{FF2B5EF4-FFF2-40B4-BE49-F238E27FC236}">
                          <a16:creationId xmlns:a16="http://schemas.microsoft.com/office/drawing/2014/main" xmlns="" id="{1A1EF34A-77A7-47FC-BA6F-A1A3DE1C47F8}"/>
                        </a:ext>
                      </a:extLst>
                    </p:cNvPr>
                    <p:cNvSpPr>
                      <a:spLocks noChangeArrowheads="1"/>
                    </p:cNvSpPr>
                    <p:nvPr/>
                  </p:nvSpPr>
                  <p:spPr bwMode="auto">
                    <a:xfrm>
                      <a:off x="720" y="2208"/>
                      <a:ext cx="240" cy="240"/>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104" name="Text Box 9">
                      <a:extLst>
                        <a:ext uri="{FF2B5EF4-FFF2-40B4-BE49-F238E27FC236}">
                          <a16:creationId xmlns:a16="http://schemas.microsoft.com/office/drawing/2014/main" xmlns="" id="{3BB9345A-8840-4DC6-B159-F474B2D1F9A3}"/>
                        </a:ext>
                      </a:extLst>
                    </p:cNvPr>
                    <p:cNvSpPr txBox="1">
                      <a:spLocks noChangeArrowheads="1"/>
                    </p:cNvSpPr>
                    <p:nvPr/>
                  </p:nvSpPr>
                  <p:spPr bwMode="auto">
                    <a:xfrm>
                      <a:off x="734" y="2208"/>
                      <a:ext cx="144"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dirty="0">
                          <a:ea typeface="宋体" panose="02010600030101010101" pitchFamily="2" charset="-122"/>
                        </a:rPr>
                        <a:t>A</a:t>
                      </a:r>
                    </a:p>
                  </p:txBody>
                </p:sp>
              </p:grpSp>
              <p:grpSp>
                <p:nvGrpSpPr>
                  <p:cNvPr id="85" name="Group 12">
                    <a:extLst>
                      <a:ext uri="{FF2B5EF4-FFF2-40B4-BE49-F238E27FC236}">
                        <a16:creationId xmlns:a16="http://schemas.microsoft.com/office/drawing/2014/main" xmlns="" id="{671B2F6E-A673-472A-BF7E-1B632EAAC6F9}"/>
                      </a:ext>
                    </a:extLst>
                  </p:cNvPr>
                  <p:cNvGrpSpPr>
                    <a:grpSpLocks/>
                  </p:cNvGrpSpPr>
                  <p:nvPr/>
                </p:nvGrpSpPr>
                <p:grpSpPr bwMode="auto">
                  <a:xfrm>
                    <a:off x="2209800" y="2209800"/>
                    <a:ext cx="381000" cy="381000"/>
                    <a:chOff x="720" y="2208"/>
                    <a:chExt cx="240" cy="240"/>
                  </a:xfrm>
                </p:grpSpPr>
                <p:sp>
                  <p:nvSpPr>
                    <p:cNvPr id="101" name="Oval 13">
                      <a:extLst>
                        <a:ext uri="{FF2B5EF4-FFF2-40B4-BE49-F238E27FC236}">
                          <a16:creationId xmlns:a16="http://schemas.microsoft.com/office/drawing/2014/main" xmlns="" id="{D2575566-9BAD-4760-AE57-BAF4C509F096}"/>
                        </a:ext>
                      </a:extLst>
                    </p:cNvPr>
                    <p:cNvSpPr>
                      <a:spLocks noChangeArrowheads="1"/>
                    </p:cNvSpPr>
                    <p:nvPr/>
                  </p:nvSpPr>
                  <p:spPr bwMode="auto">
                    <a:xfrm>
                      <a:off x="720" y="2208"/>
                      <a:ext cx="240" cy="240"/>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102" name="Text Box 14">
                      <a:extLst>
                        <a:ext uri="{FF2B5EF4-FFF2-40B4-BE49-F238E27FC236}">
                          <a16:creationId xmlns:a16="http://schemas.microsoft.com/office/drawing/2014/main" xmlns="" id="{623962CB-24A2-45CA-A26F-995A654117B3}"/>
                        </a:ext>
                      </a:extLst>
                    </p:cNvPr>
                    <p:cNvSpPr txBox="1">
                      <a:spLocks noChangeArrowheads="1"/>
                    </p:cNvSpPr>
                    <p:nvPr/>
                  </p:nvSpPr>
                  <p:spPr bwMode="auto">
                    <a:xfrm>
                      <a:off x="734" y="2208"/>
                      <a:ext cx="144"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dirty="0">
                          <a:ea typeface="宋体" panose="02010600030101010101" pitchFamily="2" charset="-122"/>
                        </a:rPr>
                        <a:t>B</a:t>
                      </a:r>
                    </a:p>
                  </p:txBody>
                </p:sp>
              </p:grpSp>
              <p:grpSp>
                <p:nvGrpSpPr>
                  <p:cNvPr id="86" name="Group 15">
                    <a:extLst>
                      <a:ext uri="{FF2B5EF4-FFF2-40B4-BE49-F238E27FC236}">
                        <a16:creationId xmlns:a16="http://schemas.microsoft.com/office/drawing/2014/main" xmlns="" id="{BDCC21BE-05B2-4B87-B4F1-EB8D994C8CA4}"/>
                      </a:ext>
                    </a:extLst>
                  </p:cNvPr>
                  <p:cNvGrpSpPr>
                    <a:grpSpLocks/>
                  </p:cNvGrpSpPr>
                  <p:nvPr/>
                </p:nvGrpSpPr>
                <p:grpSpPr bwMode="auto">
                  <a:xfrm>
                    <a:off x="2209800" y="3733800"/>
                    <a:ext cx="381000" cy="381000"/>
                    <a:chOff x="720" y="2208"/>
                    <a:chExt cx="240" cy="240"/>
                  </a:xfrm>
                </p:grpSpPr>
                <p:sp>
                  <p:nvSpPr>
                    <p:cNvPr id="99" name="Oval 16">
                      <a:extLst>
                        <a:ext uri="{FF2B5EF4-FFF2-40B4-BE49-F238E27FC236}">
                          <a16:creationId xmlns:a16="http://schemas.microsoft.com/office/drawing/2014/main" xmlns="" id="{73BEE903-84F7-4A99-87D3-2FE3017DDF24}"/>
                        </a:ext>
                      </a:extLst>
                    </p:cNvPr>
                    <p:cNvSpPr>
                      <a:spLocks noChangeArrowheads="1"/>
                    </p:cNvSpPr>
                    <p:nvPr/>
                  </p:nvSpPr>
                  <p:spPr bwMode="auto">
                    <a:xfrm>
                      <a:off x="720" y="2208"/>
                      <a:ext cx="240" cy="240"/>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100" name="Text Box 17">
                      <a:extLst>
                        <a:ext uri="{FF2B5EF4-FFF2-40B4-BE49-F238E27FC236}">
                          <a16:creationId xmlns:a16="http://schemas.microsoft.com/office/drawing/2014/main" xmlns="" id="{BDEE3C92-7697-4D01-B9D7-C1B91784AF48}"/>
                        </a:ext>
                      </a:extLst>
                    </p:cNvPr>
                    <p:cNvSpPr txBox="1">
                      <a:spLocks noChangeArrowheads="1"/>
                    </p:cNvSpPr>
                    <p:nvPr/>
                  </p:nvSpPr>
                  <p:spPr bwMode="auto">
                    <a:xfrm>
                      <a:off x="734" y="2208"/>
                      <a:ext cx="144"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dirty="0">
                          <a:ea typeface="宋体" panose="02010600030101010101" pitchFamily="2" charset="-122"/>
                        </a:rPr>
                        <a:t>D</a:t>
                      </a:r>
                    </a:p>
                  </p:txBody>
                </p:sp>
              </p:grpSp>
              <p:grpSp>
                <p:nvGrpSpPr>
                  <p:cNvPr id="87" name="Group 21">
                    <a:extLst>
                      <a:ext uri="{FF2B5EF4-FFF2-40B4-BE49-F238E27FC236}">
                        <a16:creationId xmlns:a16="http://schemas.microsoft.com/office/drawing/2014/main" xmlns="" id="{590CACF2-9F31-4E84-B86A-4532CE090644}"/>
                      </a:ext>
                    </a:extLst>
                  </p:cNvPr>
                  <p:cNvGrpSpPr>
                    <a:grpSpLocks/>
                  </p:cNvGrpSpPr>
                  <p:nvPr/>
                </p:nvGrpSpPr>
                <p:grpSpPr bwMode="auto">
                  <a:xfrm>
                    <a:off x="3352800" y="2971800"/>
                    <a:ext cx="381000" cy="381000"/>
                    <a:chOff x="720" y="2208"/>
                    <a:chExt cx="240" cy="240"/>
                  </a:xfrm>
                </p:grpSpPr>
                <p:sp>
                  <p:nvSpPr>
                    <p:cNvPr id="97" name="Oval 22">
                      <a:extLst>
                        <a:ext uri="{FF2B5EF4-FFF2-40B4-BE49-F238E27FC236}">
                          <a16:creationId xmlns:a16="http://schemas.microsoft.com/office/drawing/2014/main" xmlns="" id="{8AA58E79-497A-403D-8313-D9823BFA9848}"/>
                        </a:ext>
                      </a:extLst>
                    </p:cNvPr>
                    <p:cNvSpPr>
                      <a:spLocks noChangeArrowheads="1"/>
                    </p:cNvSpPr>
                    <p:nvPr/>
                  </p:nvSpPr>
                  <p:spPr bwMode="auto">
                    <a:xfrm>
                      <a:off x="720" y="2208"/>
                      <a:ext cx="240" cy="240"/>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98" name="Text Box 23">
                      <a:extLst>
                        <a:ext uri="{FF2B5EF4-FFF2-40B4-BE49-F238E27FC236}">
                          <a16:creationId xmlns:a16="http://schemas.microsoft.com/office/drawing/2014/main" xmlns="" id="{586FBB6D-A52A-472D-9AD6-FED748E03CEE}"/>
                        </a:ext>
                      </a:extLst>
                    </p:cNvPr>
                    <p:cNvSpPr txBox="1">
                      <a:spLocks noChangeArrowheads="1"/>
                    </p:cNvSpPr>
                    <p:nvPr/>
                  </p:nvSpPr>
                  <p:spPr bwMode="auto">
                    <a:xfrm>
                      <a:off x="734" y="2208"/>
                      <a:ext cx="144"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dirty="0">
                          <a:ea typeface="宋体" panose="02010600030101010101" pitchFamily="2" charset="-122"/>
                        </a:rPr>
                        <a:t>E</a:t>
                      </a:r>
                    </a:p>
                  </p:txBody>
                </p:sp>
              </p:grpSp>
              <p:sp>
                <p:nvSpPr>
                  <p:cNvPr id="88" name="Line 24">
                    <a:extLst>
                      <a:ext uri="{FF2B5EF4-FFF2-40B4-BE49-F238E27FC236}">
                        <a16:creationId xmlns:a16="http://schemas.microsoft.com/office/drawing/2014/main" xmlns="" id="{D33562E4-4A81-440C-8CB0-2BDF4F512F7E}"/>
                      </a:ext>
                    </a:extLst>
                  </p:cNvPr>
                  <p:cNvSpPr>
                    <a:spLocks noChangeShapeType="1"/>
                  </p:cNvSpPr>
                  <p:nvPr/>
                </p:nvSpPr>
                <p:spPr bwMode="auto">
                  <a:xfrm flipV="1">
                    <a:off x="2590800" y="3352800"/>
                    <a:ext cx="838200" cy="457200"/>
                  </a:xfrm>
                  <a:prstGeom prst="line">
                    <a:avLst/>
                  </a:prstGeom>
                  <a:noFill/>
                  <a:ln w="12700">
                    <a:solidFill>
                      <a:srgbClr val="009900"/>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89" name="Line 26">
                    <a:extLst>
                      <a:ext uri="{FF2B5EF4-FFF2-40B4-BE49-F238E27FC236}">
                        <a16:creationId xmlns:a16="http://schemas.microsoft.com/office/drawing/2014/main" xmlns="" id="{1941FACA-742A-4C5A-A57E-902631BE711B}"/>
                      </a:ext>
                    </a:extLst>
                  </p:cNvPr>
                  <p:cNvSpPr>
                    <a:spLocks noChangeShapeType="1"/>
                  </p:cNvSpPr>
                  <p:nvPr/>
                </p:nvSpPr>
                <p:spPr bwMode="auto">
                  <a:xfrm>
                    <a:off x="2590800" y="2438400"/>
                    <a:ext cx="914400" cy="533400"/>
                  </a:xfrm>
                  <a:prstGeom prst="line">
                    <a:avLst/>
                  </a:prstGeom>
                  <a:noFill/>
                  <a:ln w="12700">
                    <a:solidFill>
                      <a:srgbClr val="FF0066"/>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90" name="Line 27">
                    <a:extLst>
                      <a:ext uri="{FF2B5EF4-FFF2-40B4-BE49-F238E27FC236}">
                        <a16:creationId xmlns:a16="http://schemas.microsoft.com/office/drawing/2014/main" xmlns="" id="{48BA3631-68EB-404B-A564-71E3BF7CBCB3}"/>
                      </a:ext>
                    </a:extLst>
                  </p:cNvPr>
                  <p:cNvSpPr>
                    <a:spLocks noChangeShapeType="1"/>
                  </p:cNvSpPr>
                  <p:nvPr/>
                </p:nvSpPr>
                <p:spPr bwMode="auto">
                  <a:xfrm flipV="1">
                    <a:off x="1295400" y="2438400"/>
                    <a:ext cx="914400" cy="533400"/>
                  </a:xfrm>
                  <a:prstGeom prst="line">
                    <a:avLst/>
                  </a:prstGeom>
                  <a:noFill/>
                  <a:ln w="12700">
                    <a:solidFill>
                      <a:srgbClr val="009900"/>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91" name="Text Box 29">
                    <a:extLst>
                      <a:ext uri="{FF2B5EF4-FFF2-40B4-BE49-F238E27FC236}">
                        <a16:creationId xmlns:a16="http://schemas.microsoft.com/office/drawing/2014/main" xmlns="" id="{A25C0365-62E1-4809-9E9E-4A82F070F29E}"/>
                      </a:ext>
                    </a:extLst>
                  </p:cNvPr>
                  <p:cNvSpPr txBox="1">
                    <a:spLocks noChangeArrowheads="1"/>
                  </p:cNvSpPr>
                  <p:nvPr/>
                </p:nvSpPr>
                <p:spPr bwMode="auto">
                  <a:xfrm>
                    <a:off x="1371600" y="2452688"/>
                    <a:ext cx="53340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sz="1600" dirty="0">
                        <a:solidFill>
                          <a:srgbClr val="009900"/>
                        </a:solidFill>
                        <a:ea typeface="宋体" panose="02010600030101010101" pitchFamily="2" charset="-122"/>
                      </a:rPr>
                      <a:t>20</a:t>
                    </a:r>
                  </a:p>
                </p:txBody>
              </p:sp>
              <p:sp>
                <p:nvSpPr>
                  <p:cNvPr id="92" name="Text Box 30">
                    <a:extLst>
                      <a:ext uri="{FF2B5EF4-FFF2-40B4-BE49-F238E27FC236}">
                        <a16:creationId xmlns:a16="http://schemas.microsoft.com/office/drawing/2014/main" xmlns="" id="{F0E0991F-2FE6-4E37-87F1-69D0F2DE9B5C}"/>
                      </a:ext>
                    </a:extLst>
                  </p:cNvPr>
                  <p:cNvSpPr txBox="1">
                    <a:spLocks noChangeArrowheads="1"/>
                  </p:cNvSpPr>
                  <p:nvPr/>
                </p:nvSpPr>
                <p:spPr bwMode="auto">
                  <a:xfrm>
                    <a:off x="2971800" y="2452688"/>
                    <a:ext cx="53340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sz="1600" dirty="0">
                        <a:solidFill>
                          <a:srgbClr val="FF0066"/>
                        </a:solidFill>
                        <a:ea typeface="宋体" panose="02010600030101010101" pitchFamily="2" charset="-122"/>
                      </a:rPr>
                      <a:t>30</a:t>
                    </a:r>
                  </a:p>
                </p:txBody>
              </p:sp>
              <p:sp>
                <p:nvSpPr>
                  <p:cNvPr id="93" name="Text Box 31">
                    <a:extLst>
                      <a:ext uri="{FF2B5EF4-FFF2-40B4-BE49-F238E27FC236}">
                        <a16:creationId xmlns:a16="http://schemas.microsoft.com/office/drawing/2014/main" xmlns="" id="{2518A5F8-4F6B-45D8-997F-4C29A196B4AC}"/>
                      </a:ext>
                    </a:extLst>
                  </p:cNvPr>
                  <p:cNvSpPr txBox="1">
                    <a:spLocks noChangeArrowheads="1"/>
                  </p:cNvSpPr>
                  <p:nvPr/>
                </p:nvSpPr>
                <p:spPr bwMode="auto">
                  <a:xfrm>
                    <a:off x="1524000" y="3595688"/>
                    <a:ext cx="53340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sz="1600" dirty="0">
                        <a:solidFill>
                          <a:srgbClr val="009900"/>
                        </a:solidFill>
                        <a:ea typeface="宋体" panose="02010600030101010101" pitchFamily="2" charset="-122"/>
                      </a:rPr>
                      <a:t>15</a:t>
                    </a:r>
                  </a:p>
                </p:txBody>
              </p:sp>
              <p:sp>
                <p:nvSpPr>
                  <p:cNvPr id="94" name="Text Box 33">
                    <a:extLst>
                      <a:ext uri="{FF2B5EF4-FFF2-40B4-BE49-F238E27FC236}">
                        <a16:creationId xmlns:a16="http://schemas.microsoft.com/office/drawing/2014/main" xmlns="" id="{2601F3AB-5E3E-4F6B-AB4B-D4793DE92C5D}"/>
                      </a:ext>
                    </a:extLst>
                  </p:cNvPr>
                  <p:cNvSpPr txBox="1">
                    <a:spLocks noChangeArrowheads="1"/>
                  </p:cNvSpPr>
                  <p:nvPr/>
                </p:nvSpPr>
                <p:spPr bwMode="auto">
                  <a:xfrm>
                    <a:off x="1676400" y="2895600"/>
                    <a:ext cx="53340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sz="1600" dirty="0">
                        <a:solidFill>
                          <a:srgbClr val="FF0066"/>
                        </a:solidFill>
                        <a:ea typeface="宋体" panose="02010600030101010101" pitchFamily="2" charset="-122"/>
                      </a:rPr>
                      <a:t>10</a:t>
                    </a:r>
                  </a:p>
                </p:txBody>
              </p:sp>
              <p:sp>
                <p:nvSpPr>
                  <p:cNvPr id="95" name="Text Box 34">
                    <a:extLst>
                      <a:ext uri="{FF2B5EF4-FFF2-40B4-BE49-F238E27FC236}">
                        <a16:creationId xmlns:a16="http://schemas.microsoft.com/office/drawing/2014/main" xmlns="" id="{66DDC917-3DB9-490B-A685-27C315E469CB}"/>
                      </a:ext>
                    </a:extLst>
                  </p:cNvPr>
                  <p:cNvSpPr txBox="1">
                    <a:spLocks noChangeArrowheads="1"/>
                  </p:cNvSpPr>
                  <p:nvPr/>
                </p:nvSpPr>
                <p:spPr bwMode="auto">
                  <a:xfrm>
                    <a:off x="2667000" y="2909888"/>
                    <a:ext cx="53340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sz="1600" dirty="0">
                        <a:solidFill>
                          <a:srgbClr val="FF0066"/>
                        </a:solidFill>
                        <a:ea typeface="宋体" panose="02010600030101010101" pitchFamily="2" charset="-122"/>
                      </a:rPr>
                      <a:t>5</a:t>
                    </a:r>
                  </a:p>
                </p:txBody>
              </p:sp>
              <p:sp>
                <p:nvSpPr>
                  <p:cNvPr id="96" name="Text Box 35">
                    <a:extLst>
                      <a:ext uri="{FF2B5EF4-FFF2-40B4-BE49-F238E27FC236}">
                        <a16:creationId xmlns:a16="http://schemas.microsoft.com/office/drawing/2014/main" xmlns="" id="{546DC58A-773E-4701-A617-9359B15B0160}"/>
                      </a:ext>
                    </a:extLst>
                  </p:cNvPr>
                  <p:cNvSpPr txBox="1">
                    <a:spLocks noChangeArrowheads="1"/>
                  </p:cNvSpPr>
                  <p:nvPr/>
                </p:nvSpPr>
                <p:spPr bwMode="auto">
                  <a:xfrm>
                    <a:off x="1905000" y="3390107"/>
                    <a:ext cx="53340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sz="1600" dirty="0">
                        <a:solidFill>
                          <a:srgbClr val="FF0066"/>
                        </a:solidFill>
                        <a:ea typeface="宋体" panose="02010600030101010101" pitchFamily="2" charset="-122"/>
                      </a:rPr>
                      <a:t>25</a:t>
                    </a:r>
                  </a:p>
                </p:txBody>
              </p:sp>
            </p:grpSp>
          </p:grpSp>
        </p:grpSp>
      </p:grpSp>
      <p:sp>
        <p:nvSpPr>
          <p:cNvPr id="140" name="CuadroTexto 34">
            <a:extLst>
              <a:ext uri="{FF2B5EF4-FFF2-40B4-BE49-F238E27FC236}">
                <a16:creationId xmlns:a16="http://schemas.microsoft.com/office/drawing/2014/main" xmlns="" id="{FDF68557-12F5-4484-929C-D1AE4432CC7B}"/>
              </a:ext>
            </a:extLst>
          </p:cNvPr>
          <p:cNvSpPr txBox="1"/>
          <p:nvPr/>
        </p:nvSpPr>
        <p:spPr>
          <a:xfrm>
            <a:off x="4716016" y="2780928"/>
            <a:ext cx="3360035" cy="978729"/>
          </a:xfrm>
          <a:prstGeom prst="rect">
            <a:avLst/>
          </a:prstGeom>
          <a:noFill/>
        </p:spPr>
        <p:txBody>
          <a:bodyPr wrap="square" rtlCol="0">
            <a:spAutoFit/>
          </a:bodyPr>
          <a:lstStyle/>
          <a:p>
            <a:pPr algn="ctr" defTabSz="914400">
              <a:lnSpc>
                <a:spcPct val="90000"/>
              </a:lnSpc>
              <a:buFontTx/>
              <a:buNone/>
            </a:pPr>
            <a:r>
              <a:rPr lang="es-MX" altLang="zh-CN" sz="1600" dirty="0">
                <a:ea typeface="宋体" panose="02010600030101010101" pitchFamily="2" charset="-122"/>
              </a:rPr>
              <a:t>Costo = </a:t>
            </a:r>
            <a:r>
              <a:rPr lang="es-MX" altLang="zh-CN" sz="1600" dirty="0" smtClean="0">
                <a:ea typeface="宋体" panose="02010600030101010101" pitchFamily="2" charset="-122"/>
              </a:rPr>
              <a:t>70</a:t>
            </a:r>
          </a:p>
          <a:p>
            <a:pPr algn="ctr" defTabSz="914400">
              <a:lnSpc>
                <a:spcPct val="90000"/>
              </a:lnSpc>
              <a:buFontTx/>
              <a:buNone/>
            </a:pPr>
            <a:endParaRPr lang="es-MX" altLang="zh-CN" sz="1600" dirty="0">
              <a:ea typeface="宋体" panose="02010600030101010101" pitchFamily="2" charset="-122"/>
            </a:endParaRPr>
          </a:p>
          <a:p>
            <a:pPr algn="ctr" defTabSz="914400">
              <a:lnSpc>
                <a:spcPct val="90000"/>
              </a:lnSpc>
              <a:buFontTx/>
              <a:buNone/>
            </a:pPr>
            <a:r>
              <a:rPr lang="es-MX" altLang="zh-CN" sz="1600" dirty="0">
                <a:ea typeface="宋体" panose="02010600030101010101" pitchFamily="2" charset="-122"/>
              </a:rPr>
              <a:t>Las iteraciones adicionales solo encuentran soluciones inferiores</a:t>
            </a:r>
            <a:endParaRPr lang="zh-CN" altLang="en-US" sz="1600" dirty="0">
              <a:ea typeface="宋体" panose="02010600030101010101" pitchFamily="2" charset="-122"/>
            </a:endParaRPr>
          </a:p>
        </p:txBody>
      </p:sp>
    </p:spTree>
    <p:extLst>
      <p:ext uri="{BB962C8B-B14F-4D97-AF65-F5344CB8AC3E}">
        <p14:creationId xmlns:p14="http://schemas.microsoft.com/office/powerpoint/2010/main" val="149121438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Rectángulo"/>
          <p:cNvSpPr/>
          <p:nvPr/>
        </p:nvSpPr>
        <p:spPr>
          <a:xfrm>
            <a:off x="1619672" y="1988840"/>
            <a:ext cx="5976664" cy="432048"/>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4" name="Marcador de contenido 2"/>
          <p:cNvSpPr>
            <a:spLocks noGrp="1"/>
          </p:cNvSpPr>
          <p:nvPr>
            <p:ph idx="1"/>
          </p:nvPr>
        </p:nvSpPr>
        <p:spPr>
          <a:xfrm>
            <a:off x="1835696" y="980728"/>
            <a:ext cx="5616624" cy="5501319"/>
          </a:xfrm>
        </p:spPr>
        <p:txBody>
          <a:bodyPr>
            <a:noAutofit/>
          </a:bodyPr>
          <a:lstStyle/>
          <a:p>
            <a:pPr marL="0" indent="0" algn="ctr">
              <a:lnSpc>
                <a:spcPct val="150000"/>
              </a:lnSpc>
              <a:buNone/>
            </a:pPr>
            <a:r>
              <a:rPr lang="es-MX" sz="2000" b="1" dirty="0" smtClean="0">
                <a:latin typeface="Tahoma" pitchFamily="34" charset="0"/>
                <a:ea typeface="Tahoma" pitchFamily="34" charset="0"/>
                <a:cs typeface="Tahoma" pitchFamily="34" charset="0"/>
              </a:rPr>
              <a:t>CONTENIDO</a:t>
            </a:r>
          </a:p>
          <a:p>
            <a:pPr marL="0" indent="0">
              <a:lnSpc>
                <a:spcPct val="150000"/>
              </a:lnSpc>
              <a:buNone/>
            </a:pPr>
            <a:endParaRPr lang="es-MX" sz="1800" b="1" dirty="0">
              <a:latin typeface="Tahoma" pitchFamily="34" charset="0"/>
              <a:ea typeface="Tahoma" pitchFamily="34" charset="0"/>
              <a:cs typeface="Tahoma" pitchFamily="34" charset="0"/>
            </a:endParaRPr>
          </a:p>
          <a:p>
            <a:pPr marL="365125" indent="-365125">
              <a:lnSpc>
                <a:spcPct val="150000"/>
              </a:lnSpc>
              <a:buFont typeface="Wingdings" pitchFamily="2" charset="2"/>
              <a:buChar char="v"/>
            </a:pPr>
            <a:r>
              <a:rPr lang="es-MX" sz="1800" dirty="0" smtClean="0">
                <a:latin typeface="Tahoma" pitchFamily="34" charset="0"/>
                <a:ea typeface="Tahoma" pitchFamily="34" charset="0"/>
                <a:cs typeface="Tahoma" pitchFamily="34" charset="0"/>
              </a:rPr>
              <a:t>Heurísticos </a:t>
            </a:r>
            <a:r>
              <a:rPr lang="es-MX" sz="1800" dirty="0" smtClean="0">
                <a:latin typeface="Tahoma" pitchFamily="34" charset="0"/>
                <a:ea typeface="Tahoma" pitchFamily="34" charset="0"/>
                <a:cs typeface="Tahoma" pitchFamily="34" charset="0"/>
              </a:rPr>
              <a:t>y </a:t>
            </a:r>
            <a:r>
              <a:rPr lang="es-MX" sz="1800" dirty="0" smtClean="0">
                <a:latin typeface="Tahoma" pitchFamily="34" charset="0"/>
                <a:ea typeface="Tahoma" pitchFamily="34" charset="0"/>
                <a:cs typeface="Tahoma" pitchFamily="34" charset="0"/>
              </a:rPr>
              <a:t>meta-heurísticos</a:t>
            </a:r>
            <a:endParaRPr lang="es-MX" sz="1800" dirty="0" smtClean="0">
              <a:latin typeface="Tahoma" pitchFamily="34" charset="0"/>
              <a:ea typeface="Tahoma" pitchFamily="34" charset="0"/>
              <a:cs typeface="Tahoma" pitchFamily="34" charset="0"/>
            </a:endParaRPr>
          </a:p>
          <a:p>
            <a:pPr marL="365125" indent="-365125">
              <a:lnSpc>
                <a:spcPct val="150000"/>
              </a:lnSpc>
              <a:buFont typeface="Wingdings" pitchFamily="2" charset="2"/>
              <a:buChar char="v"/>
            </a:pPr>
            <a:r>
              <a:rPr lang="es-MX" sz="1800" dirty="0" smtClean="0">
                <a:latin typeface="Tahoma" pitchFamily="34" charset="0"/>
                <a:ea typeface="Tahoma" pitchFamily="34" charset="0"/>
                <a:cs typeface="Tahoma" pitchFamily="34" charset="0"/>
              </a:rPr>
              <a:t>Clasificación de </a:t>
            </a:r>
            <a:r>
              <a:rPr lang="es-MX" sz="1800" dirty="0" smtClean="0">
                <a:latin typeface="Tahoma" pitchFamily="34" charset="0"/>
                <a:ea typeface="Tahoma" pitchFamily="34" charset="0"/>
                <a:cs typeface="Tahoma" pitchFamily="34" charset="0"/>
              </a:rPr>
              <a:t>meta-heurísticos</a:t>
            </a:r>
            <a:endParaRPr lang="es-MX" sz="1800" dirty="0" smtClean="0">
              <a:latin typeface="Tahoma" pitchFamily="34" charset="0"/>
              <a:ea typeface="Tahoma" pitchFamily="34" charset="0"/>
              <a:cs typeface="Tahoma" pitchFamily="34" charset="0"/>
            </a:endParaRPr>
          </a:p>
          <a:p>
            <a:pPr marL="365125" indent="-365125">
              <a:lnSpc>
                <a:spcPct val="150000"/>
              </a:lnSpc>
              <a:buFont typeface="Wingdings" pitchFamily="2" charset="2"/>
              <a:buChar char="v"/>
            </a:pPr>
            <a:r>
              <a:rPr lang="es-MX" sz="1800" dirty="0" smtClean="0">
                <a:latin typeface="Tahoma" pitchFamily="34" charset="0"/>
                <a:ea typeface="Tahoma" pitchFamily="34" charset="0"/>
                <a:cs typeface="Tahoma" pitchFamily="34" charset="0"/>
              </a:rPr>
              <a:t>Recocido simulado</a:t>
            </a:r>
          </a:p>
          <a:p>
            <a:pPr marL="365125" indent="-365125">
              <a:lnSpc>
                <a:spcPct val="150000"/>
              </a:lnSpc>
              <a:buFont typeface="Wingdings" pitchFamily="2" charset="2"/>
              <a:buChar char="v"/>
            </a:pPr>
            <a:r>
              <a:rPr lang="es-MX" sz="1800" dirty="0" smtClean="0">
                <a:latin typeface="Tahoma" pitchFamily="34" charset="0"/>
                <a:ea typeface="Tahoma" pitchFamily="34" charset="0"/>
                <a:cs typeface="Tahoma" pitchFamily="34" charset="0"/>
              </a:rPr>
              <a:t>Búsqueda Tabú</a:t>
            </a:r>
          </a:p>
          <a:p>
            <a:pPr marL="365125" indent="-365125">
              <a:lnSpc>
                <a:spcPct val="150000"/>
              </a:lnSpc>
              <a:buFont typeface="Wingdings" pitchFamily="2" charset="2"/>
              <a:buChar char="v"/>
            </a:pPr>
            <a:r>
              <a:rPr lang="es-MX" sz="1800" dirty="0" smtClean="0">
                <a:latin typeface="Tahoma" pitchFamily="34" charset="0"/>
                <a:ea typeface="Tahoma" pitchFamily="34" charset="0"/>
                <a:cs typeface="Tahoma" pitchFamily="34" charset="0"/>
              </a:rPr>
              <a:t>GRASP</a:t>
            </a:r>
          </a:p>
          <a:p>
            <a:pPr marL="365125" indent="-365125">
              <a:lnSpc>
                <a:spcPct val="150000"/>
              </a:lnSpc>
              <a:buFont typeface="Wingdings" pitchFamily="2" charset="2"/>
              <a:buChar char="v"/>
            </a:pPr>
            <a:r>
              <a:rPr lang="es-MX" sz="1800" dirty="0" smtClean="0">
                <a:latin typeface="Tahoma" pitchFamily="34" charset="0"/>
                <a:ea typeface="Tahoma" pitchFamily="34" charset="0"/>
                <a:cs typeface="Tahoma" pitchFamily="34" charset="0"/>
              </a:rPr>
              <a:t>Algoritmos Evolutivos</a:t>
            </a:r>
          </a:p>
        </p:txBody>
      </p:sp>
    </p:spTree>
    <p:extLst>
      <p:ext uri="{BB962C8B-B14F-4D97-AF65-F5344CB8AC3E}">
        <p14:creationId xmlns:p14="http://schemas.microsoft.com/office/powerpoint/2010/main" val="3109632384"/>
      </p:ext>
    </p:extLst>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contenido 2"/>
          <p:cNvSpPr>
            <a:spLocks noGrp="1"/>
          </p:cNvSpPr>
          <p:nvPr>
            <p:ph idx="1"/>
          </p:nvPr>
        </p:nvSpPr>
        <p:spPr>
          <a:xfrm>
            <a:off x="683568" y="692696"/>
            <a:ext cx="7992888" cy="5501319"/>
          </a:xfrm>
        </p:spPr>
        <p:txBody>
          <a:bodyPr>
            <a:noAutofit/>
          </a:bodyPr>
          <a:lstStyle/>
          <a:p>
            <a:pPr marL="0" indent="0" algn="ctr">
              <a:lnSpc>
                <a:spcPct val="140000"/>
              </a:lnSpc>
              <a:buNone/>
            </a:pPr>
            <a:r>
              <a:rPr lang="es-MX" sz="1800" b="1" dirty="0" smtClean="0">
                <a:latin typeface="Tahoma" pitchFamily="34" charset="0"/>
                <a:ea typeface="Tahoma" pitchFamily="34" charset="0"/>
                <a:cs typeface="Tahoma" pitchFamily="34" charset="0"/>
              </a:rPr>
              <a:t>BÚSQUEDA TABÚ</a:t>
            </a:r>
          </a:p>
          <a:p>
            <a:pPr marL="0" indent="0">
              <a:lnSpc>
                <a:spcPct val="150000"/>
              </a:lnSpc>
              <a:spcBef>
                <a:spcPts val="0"/>
              </a:spcBef>
              <a:spcAft>
                <a:spcPts val="600"/>
              </a:spcAft>
              <a:buNone/>
            </a:pPr>
            <a:endParaRPr lang="es-MX" sz="1000" dirty="0" smtClean="0">
              <a:latin typeface="Tahoma" pitchFamily="34" charset="0"/>
              <a:ea typeface="Tahoma" pitchFamily="34" charset="0"/>
              <a:cs typeface="Tahoma" pitchFamily="34" charset="0"/>
            </a:endParaRPr>
          </a:p>
          <a:p>
            <a:pPr marL="0" lvl="1" indent="0">
              <a:lnSpc>
                <a:spcPct val="150000"/>
              </a:lnSpc>
              <a:spcBef>
                <a:spcPts val="0"/>
              </a:spcBef>
              <a:spcAft>
                <a:spcPts val="1200"/>
              </a:spcAft>
              <a:buNone/>
            </a:pPr>
            <a:r>
              <a:rPr lang="es-MX" sz="1600" b="1" dirty="0" smtClean="0">
                <a:latin typeface="Tahoma" pitchFamily="34" charset="0"/>
                <a:ea typeface="Tahoma" pitchFamily="34" charset="0"/>
                <a:cs typeface="Tahoma" pitchFamily="34" charset="0"/>
              </a:rPr>
              <a:t>Búsqueda Tabú. Ilustración del proceso</a:t>
            </a:r>
          </a:p>
          <a:p>
            <a:pPr marL="0" lvl="1" indent="0">
              <a:lnSpc>
                <a:spcPct val="150000"/>
              </a:lnSpc>
              <a:spcBef>
                <a:spcPts val="0"/>
              </a:spcBef>
              <a:spcAft>
                <a:spcPts val="1200"/>
              </a:spcAft>
              <a:buNone/>
            </a:pPr>
            <a:r>
              <a:rPr lang="es-MX" sz="1600" b="1" dirty="0">
                <a:latin typeface="Tahoma" pitchFamily="34" charset="0"/>
                <a:ea typeface="Tahoma" pitchFamily="34" charset="0"/>
                <a:cs typeface="Tahoma" pitchFamily="34" charset="0"/>
              </a:rPr>
              <a:t>Movimiento de </a:t>
            </a:r>
            <a:r>
              <a:rPr lang="es-MX" sz="1600" b="1" dirty="0" smtClean="0">
                <a:latin typeface="Tahoma" pitchFamily="34" charset="0"/>
                <a:ea typeface="Tahoma" pitchFamily="34" charset="0"/>
                <a:cs typeface="Tahoma" pitchFamily="34" charset="0"/>
              </a:rPr>
              <a:t>«swap </a:t>
            </a:r>
            <a:r>
              <a:rPr lang="es-MX" sz="1600" b="1" dirty="0">
                <a:latin typeface="Tahoma" pitchFamily="34" charset="0"/>
                <a:ea typeface="Tahoma" pitchFamily="34" charset="0"/>
                <a:cs typeface="Tahoma" pitchFamily="34" charset="0"/>
              </a:rPr>
              <a:t>de </a:t>
            </a:r>
            <a:r>
              <a:rPr lang="es-MX" sz="1600" b="1" dirty="0" smtClean="0">
                <a:latin typeface="Tahoma" pitchFamily="34" charset="0"/>
                <a:ea typeface="Tahoma" pitchFamily="34" charset="0"/>
                <a:cs typeface="Tahoma" pitchFamily="34" charset="0"/>
              </a:rPr>
              <a:t>borde»</a:t>
            </a:r>
            <a:r>
              <a:rPr lang="es-MX" sz="1600" dirty="0" smtClean="0">
                <a:latin typeface="Tahoma" pitchFamily="34" charset="0"/>
                <a:ea typeface="Tahoma" pitchFamily="34" charset="0"/>
                <a:cs typeface="Tahoma" pitchFamily="34" charset="0"/>
              </a:rPr>
              <a:t>. Consiste </a:t>
            </a:r>
            <a:r>
              <a:rPr lang="es-MX" sz="1600" dirty="0">
                <a:latin typeface="Tahoma" pitchFamily="34" charset="0"/>
                <a:ea typeface="Tahoma" pitchFamily="34" charset="0"/>
                <a:cs typeface="Tahoma" pitchFamily="34" charset="0"/>
              </a:rPr>
              <a:t>en agregar un borde y soltar otro borde para transformar el árbol actual en un nuevo árbol. Este movimiento esta caracterizado por el hecho de que la caída de borde siempre se encuentra en el ciclo creado por el borde que se añade.</a:t>
            </a:r>
          </a:p>
          <a:p>
            <a:pPr marL="0" lvl="1" indent="0">
              <a:lnSpc>
                <a:spcPct val="150000"/>
              </a:lnSpc>
              <a:spcBef>
                <a:spcPts val="0"/>
              </a:spcBef>
              <a:spcAft>
                <a:spcPts val="1200"/>
              </a:spcAft>
              <a:buNone/>
            </a:pPr>
            <a:r>
              <a:rPr lang="es-MX" sz="1600" b="1" dirty="0" smtClean="0">
                <a:latin typeface="Tahoma" pitchFamily="34" charset="0"/>
                <a:ea typeface="Tahoma" pitchFamily="34" charset="0"/>
                <a:cs typeface="Tahoma" pitchFamily="34" charset="0"/>
              </a:rPr>
              <a:t>Restricción </a:t>
            </a:r>
            <a:r>
              <a:rPr lang="es-MX" sz="1600" b="1" dirty="0">
                <a:latin typeface="Tahoma" pitchFamily="34" charset="0"/>
                <a:ea typeface="Tahoma" pitchFamily="34" charset="0"/>
                <a:cs typeface="Tahoma" pitchFamily="34" charset="0"/>
              </a:rPr>
              <a:t>de </a:t>
            </a:r>
            <a:r>
              <a:rPr lang="es-MX" sz="1600" b="1" dirty="0" smtClean="0">
                <a:latin typeface="Tahoma" pitchFamily="34" charset="0"/>
                <a:ea typeface="Tahoma" pitchFamily="34" charset="0"/>
                <a:cs typeface="Tahoma" pitchFamily="34" charset="0"/>
              </a:rPr>
              <a:t>Tabú.</a:t>
            </a:r>
            <a:r>
              <a:rPr lang="es-MX" sz="1600" dirty="0" smtClean="0">
                <a:latin typeface="Tahoma" pitchFamily="34" charset="0"/>
                <a:ea typeface="Tahoma" pitchFamily="34" charset="0"/>
                <a:cs typeface="Tahoma" pitchFamily="34" charset="0"/>
              </a:rPr>
              <a:t> Prohíbe </a:t>
            </a:r>
            <a:r>
              <a:rPr lang="es-MX" sz="1600" dirty="0">
                <a:latin typeface="Tahoma" pitchFamily="34" charset="0"/>
                <a:ea typeface="Tahoma" pitchFamily="34" charset="0"/>
                <a:cs typeface="Tahoma" pitchFamily="34" charset="0"/>
              </a:rPr>
              <a:t>un movimiento futuro para dejar caer el borde mientras permanezca tabú, permite que sólo dos bordes sean tabú en un momento dado, es decir, cada borde añadido permanece tabú para dos iteraciones.</a:t>
            </a:r>
          </a:p>
          <a:p>
            <a:pPr marL="0" lvl="1" indent="0">
              <a:lnSpc>
                <a:spcPct val="150000"/>
              </a:lnSpc>
              <a:spcBef>
                <a:spcPts val="0"/>
              </a:spcBef>
              <a:spcAft>
                <a:spcPts val="1200"/>
              </a:spcAft>
              <a:buNone/>
            </a:pPr>
            <a:r>
              <a:rPr lang="es-MX" sz="1600" b="1" dirty="0" smtClean="0">
                <a:latin typeface="Tahoma" pitchFamily="34" charset="0"/>
                <a:ea typeface="Tahoma" pitchFamily="34" charset="0"/>
                <a:cs typeface="Tahoma" pitchFamily="34" charset="0"/>
              </a:rPr>
              <a:t>Criterio </a:t>
            </a:r>
            <a:r>
              <a:rPr lang="es-MX" sz="1600" b="1" dirty="0">
                <a:latin typeface="Tahoma" pitchFamily="34" charset="0"/>
                <a:ea typeface="Tahoma" pitchFamily="34" charset="0"/>
                <a:cs typeface="Tahoma" pitchFamily="34" charset="0"/>
              </a:rPr>
              <a:t>de </a:t>
            </a:r>
            <a:r>
              <a:rPr lang="es-MX" sz="1600" b="1" dirty="0" smtClean="0">
                <a:latin typeface="Tahoma" pitchFamily="34" charset="0"/>
                <a:ea typeface="Tahoma" pitchFamily="34" charset="0"/>
                <a:cs typeface="Tahoma" pitchFamily="34" charset="0"/>
              </a:rPr>
              <a:t>aspiración. </a:t>
            </a:r>
            <a:r>
              <a:rPr lang="es-MX" sz="1600" dirty="0" smtClean="0">
                <a:latin typeface="Tahoma" pitchFamily="34" charset="0"/>
                <a:ea typeface="Tahoma" pitchFamily="34" charset="0"/>
                <a:cs typeface="Tahoma" pitchFamily="34" charset="0"/>
              </a:rPr>
              <a:t>Permite </a:t>
            </a:r>
            <a:r>
              <a:rPr lang="es-MX" sz="1600" dirty="0">
                <a:latin typeface="Tahoma" pitchFamily="34" charset="0"/>
                <a:ea typeface="Tahoma" pitchFamily="34" charset="0"/>
                <a:cs typeface="Tahoma" pitchFamily="34" charset="0"/>
              </a:rPr>
              <a:t>que el movimiento actual incluya un borde tabú si el árbol resultante es mejor que el mejor árbol producido hasta ahora.</a:t>
            </a:r>
            <a:endParaRPr lang="es-MX" sz="1600" dirty="0" smtClean="0">
              <a:latin typeface="Tahoma" pitchFamily="34" charset="0"/>
              <a:ea typeface="Tahoma" pitchFamily="34" charset="0"/>
              <a:cs typeface="Tahoma" pitchFamily="34" charset="0"/>
            </a:endParaRPr>
          </a:p>
        </p:txBody>
      </p:sp>
      <p:sp>
        <p:nvSpPr>
          <p:cNvPr id="2" name="1 CuadroTexto"/>
          <p:cNvSpPr txBox="1"/>
          <p:nvPr/>
        </p:nvSpPr>
        <p:spPr>
          <a:xfrm>
            <a:off x="683568" y="6597352"/>
            <a:ext cx="3852337" cy="246221"/>
          </a:xfrm>
          <a:prstGeom prst="rect">
            <a:avLst/>
          </a:prstGeom>
          <a:noFill/>
        </p:spPr>
        <p:txBody>
          <a:bodyPr wrap="none" rtlCol="0">
            <a:spAutoFit/>
          </a:bodyPr>
          <a:lstStyle/>
          <a:p>
            <a:r>
              <a:rPr lang="es-MX" sz="1000" dirty="0" smtClean="0"/>
              <a:t>MAESTRÍA EN INGENIERÍA DE LA CADENA DE SUMINISTRO</a:t>
            </a:r>
            <a:endParaRPr lang="es-MX" sz="1000" dirty="0"/>
          </a:p>
        </p:txBody>
      </p:sp>
      <p:sp>
        <p:nvSpPr>
          <p:cNvPr id="5" name="4 CuadroTexto"/>
          <p:cNvSpPr txBox="1"/>
          <p:nvPr/>
        </p:nvSpPr>
        <p:spPr>
          <a:xfrm>
            <a:off x="6660232" y="6597352"/>
            <a:ext cx="1848583" cy="246221"/>
          </a:xfrm>
          <a:prstGeom prst="rect">
            <a:avLst/>
          </a:prstGeom>
          <a:noFill/>
        </p:spPr>
        <p:txBody>
          <a:bodyPr wrap="none" rtlCol="0">
            <a:spAutoFit/>
          </a:bodyPr>
          <a:lstStyle/>
          <a:p>
            <a:r>
              <a:rPr lang="es-MX" sz="1000" dirty="0" smtClean="0"/>
              <a:t>FACULTAD DE INGENIERÍA</a:t>
            </a:r>
            <a:endParaRPr lang="es-MX" sz="1000" dirty="0"/>
          </a:p>
        </p:txBody>
      </p:sp>
    </p:spTree>
    <p:extLst>
      <p:ext uri="{BB962C8B-B14F-4D97-AF65-F5344CB8AC3E}">
        <p14:creationId xmlns:p14="http://schemas.microsoft.com/office/powerpoint/2010/main" val="3081022"/>
      </p:ext>
    </p:extLst>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contenido 2"/>
          <p:cNvSpPr>
            <a:spLocks noGrp="1"/>
          </p:cNvSpPr>
          <p:nvPr>
            <p:ph idx="1"/>
          </p:nvPr>
        </p:nvSpPr>
        <p:spPr>
          <a:xfrm>
            <a:off x="683568" y="692696"/>
            <a:ext cx="7992888" cy="5501319"/>
          </a:xfrm>
        </p:spPr>
        <p:txBody>
          <a:bodyPr>
            <a:noAutofit/>
          </a:bodyPr>
          <a:lstStyle/>
          <a:p>
            <a:pPr marL="0" indent="0" algn="ctr">
              <a:lnSpc>
                <a:spcPct val="140000"/>
              </a:lnSpc>
              <a:buNone/>
            </a:pPr>
            <a:r>
              <a:rPr lang="es-MX" sz="1800" b="1" dirty="0" smtClean="0">
                <a:latin typeface="Tahoma" pitchFamily="34" charset="0"/>
                <a:ea typeface="Tahoma" pitchFamily="34" charset="0"/>
                <a:cs typeface="Tahoma" pitchFamily="34" charset="0"/>
              </a:rPr>
              <a:t>BÚSQUEDA TABÚ</a:t>
            </a:r>
          </a:p>
          <a:p>
            <a:pPr marL="0" indent="0">
              <a:lnSpc>
                <a:spcPct val="150000"/>
              </a:lnSpc>
              <a:spcBef>
                <a:spcPts val="0"/>
              </a:spcBef>
              <a:spcAft>
                <a:spcPts val="600"/>
              </a:spcAft>
              <a:buNone/>
            </a:pPr>
            <a:endParaRPr lang="es-MX" sz="1000" dirty="0" smtClean="0">
              <a:latin typeface="Tahoma" pitchFamily="34" charset="0"/>
              <a:ea typeface="Tahoma" pitchFamily="34" charset="0"/>
              <a:cs typeface="Tahoma" pitchFamily="34" charset="0"/>
            </a:endParaRPr>
          </a:p>
          <a:p>
            <a:pPr marL="342900" lvl="1" indent="-342900">
              <a:lnSpc>
                <a:spcPct val="150000"/>
              </a:lnSpc>
              <a:spcBef>
                <a:spcPts val="0"/>
              </a:spcBef>
              <a:spcAft>
                <a:spcPts val="1200"/>
              </a:spcAft>
              <a:buFont typeface="+mj-lt"/>
              <a:buAutoNum type="arabicPeriod"/>
            </a:pPr>
            <a:r>
              <a:rPr lang="es-MX" sz="1600" dirty="0" smtClean="0">
                <a:latin typeface="Tahoma" pitchFamily="34" charset="0"/>
                <a:ea typeface="Tahoma" pitchFamily="34" charset="0"/>
                <a:cs typeface="Tahoma" pitchFamily="34" charset="0"/>
              </a:rPr>
              <a:t>Restricción </a:t>
            </a:r>
            <a:r>
              <a:rPr lang="es-MX" sz="1600" dirty="0">
                <a:latin typeface="Tahoma" pitchFamily="34" charset="0"/>
                <a:ea typeface="Tahoma" pitchFamily="34" charset="0"/>
                <a:cs typeface="Tahoma" pitchFamily="34" charset="0"/>
              </a:rPr>
              <a:t>tabú</a:t>
            </a:r>
          </a:p>
          <a:p>
            <a:pPr marL="560070" lvl="2" indent="-285750">
              <a:lnSpc>
                <a:spcPct val="150000"/>
              </a:lnSpc>
              <a:spcBef>
                <a:spcPts val="0"/>
              </a:spcBef>
              <a:spcAft>
                <a:spcPts val="1200"/>
              </a:spcAft>
            </a:pPr>
            <a:r>
              <a:rPr lang="es-MX" sz="1600" dirty="0" smtClean="0">
                <a:latin typeface="Tahoma" pitchFamily="34" charset="0"/>
                <a:ea typeface="Tahoma" pitchFamily="34" charset="0"/>
                <a:cs typeface="Tahoma" pitchFamily="34" charset="0"/>
              </a:rPr>
              <a:t>Evita </a:t>
            </a:r>
            <a:r>
              <a:rPr lang="es-MX" sz="1600" dirty="0">
                <a:latin typeface="Tahoma" pitchFamily="34" charset="0"/>
                <a:ea typeface="Tahoma" pitchFamily="34" charset="0"/>
                <a:cs typeface="Tahoma" pitchFamily="34" charset="0"/>
              </a:rPr>
              <a:t>que los bordes añadidos se eliminen</a:t>
            </a:r>
          </a:p>
          <a:p>
            <a:pPr marL="560070" lvl="2" indent="-285750">
              <a:lnSpc>
                <a:spcPct val="150000"/>
              </a:lnSpc>
              <a:spcBef>
                <a:spcPts val="0"/>
              </a:spcBef>
              <a:spcAft>
                <a:spcPts val="1200"/>
              </a:spcAft>
            </a:pPr>
            <a:r>
              <a:rPr lang="es-MX" sz="1600" dirty="0" smtClean="0">
                <a:latin typeface="Tahoma" pitchFamily="34" charset="0"/>
                <a:ea typeface="Tahoma" pitchFamily="34" charset="0"/>
                <a:cs typeface="Tahoma" pitchFamily="34" charset="0"/>
              </a:rPr>
              <a:t>Evitar </a:t>
            </a:r>
            <a:r>
              <a:rPr lang="es-MX" sz="1600" dirty="0">
                <a:latin typeface="Tahoma" pitchFamily="34" charset="0"/>
                <a:ea typeface="Tahoma" pitchFamily="34" charset="0"/>
                <a:cs typeface="Tahoma" pitchFamily="34" charset="0"/>
              </a:rPr>
              <a:t>que se agreguen bordes reducidos</a:t>
            </a:r>
          </a:p>
          <a:p>
            <a:pPr marL="0" lvl="1" indent="0">
              <a:lnSpc>
                <a:spcPct val="150000"/>
              </a:lnSpc>
              <a:spcBef>
                <a:spcPts val="0"/>
              </a:spcBef>
              <a:spcAft>
                <a:spcPts val="1200"/>
              </a:spcAft>
              <a:buNone/>
            </a:pPr>
            <a:r>
              <a:rPr lang="es-MX" sz="1600" dirty="0">
                <a:latin typeface="Tahoma" pitchFamily="34" charset="0"/>
                <a:ea typeface="Tahoma" pitchFamily="34" charset="0"/>
                <a:cs typeface="Tahoma" pitchFamily="34" charset="0"/>
              </a:rPr>
              <a:t>Directriz 1: Restricción Tabú basada en un solo tipo de atributo de movimiento: selecciona un atributo cuyo estatus de tabú restringe menos rígidamente la elección de movimientos disponibles.</a:t>
            </a:r>
          </a:p>
          <a:p>
            <a:pPr marL="560070" lvl="2" indent="-285750">
              <a:lnSpc>
                <a:spcPct val="150000"/>
              </a:lnSpc>
              <a:spcBef>
                <a:spcPts val="0"/>
              </a:spcBef>
              <a:spcAft>
                <a:spcPts val="1200"/>
              </a:spcAft>
            </a:pPr>
            <a:r>
              <a:rPr lang="es-MX" sz="1600" dirty="0" smtClean="0">
                <a:latin typeface="Tahoma" pitchFamily="34" charset="0"/>
                <a:ea typeface="Tahoma" pitchFamily="34" charset="0"/>
                <a:cs typeface="Tahoma" pitchFamily="34" charset="0"/>
              </a:rPr>
              <a:t>Tamaño </a:t>
            </a:r>
            <a:r>
              <a:rPr lang="es-MX" sz="1600" dirty="0">
                <a:latin typeface="Tahoma" pitchFamily="34" charset="0"/>
                <a:ea typeface="Tahoma" pitchFamily="34" charset="0"/>
                <a:cs typeface="Tahoma" pitchFamily="34" charset="0"/>
              </a:rPr>
              <a:t>recomendado de la lista tabú: 5-12</a:t>
            </a:r>
          </a:p>
          <a:p>
            <a:pPr marL="560070" lvl="2" indent="-285750">
              <a:lnSpc>
                <a:spcPct val="150000"/>
              </a:lnSpc>
              <a:spcBef>
                <a:spcPts val="0"/>
              </a:spcBef>
              <a:spcAft>
                <a:spcPts val="1200"/>
              </a:spcAft>
            </a:pPr>
            <a:r>
              <a:rPr lang="es-MX" sz="1600" dirty="0" smtClean="0">
                <a:latin typeface="Tahoma" pitchFamily="34" charset="0"/>
                <a:ea typeface="Tahoma" pitchFamily="34" charset="0"/>
                <a:cs typeface="Tahoma" pitchFamily="34" charset="0"/>
              </a:rPr>
              <a:t>Cuanto </a:t>
            </a:r>
            <a:r>
              <a:rPr lang="es-MX" sz="1600" dirty="0">
                <a:latin typeface="Tahoma" pitchFamily="34" charset="0"/>
                <a:ea typeface="Tahoma" pitchFamily="34" charset="0"/>
                <a:cs typeface="Tahoma" pitchFamily="34" charset="0"/>
              </a:rPr>
              <a:t>más estricta sea la restricción tabú, menor será el tamaño de la lista </a:t>
            </a:r>
            <a:r>
              <a:rPr lang="es-MX" sz="1600" dirty="0" smtClean="0">
                <a:latin typeface="Tahoma" pitchFamily="34" charset="0"/>
                <a:ea typeface="Tahoma" pitchFamily="34" charset="0"/>
                <a:cs typeface="Tahoma" pitchFamily="34" charset="0"/>
              </a:rPr>
              <a:t>tabú</a:t>
            </a:r>
            <a:r>
              <a:rPr lang="es-MX" sz="1600" dirty="0">
                <a:latin typeface="Tahoma" pitchFamily="34" charset="0"/>
                <a:ea typeface="Tahoma" pitchFamily="34" charset="0"/>
                <a:cs typeface="Tahoma" pitchFamily="34" charset="0"/>
              </a:rPr>
              <a:t>.</a:t>
            </a:r>
          </a:p>
          <a:p>
            <a:pPr marL="0" lvl="1" indent="0">
              <a:lnSpc>
                <a:spcPct val="150000"/>
              </a:lnSpc>
              <a:spcBef>
                <a:spcPts val="0"/>
              </a:spcBef>
              <a:spcAft>
                <a:spcPts val="1200"/>
              </a:spcAft>
              <a:buNone/>
            </a:pPr>
            <a:r>
              <a:rPr lang="es-MX" sz="1600" dirty="0">
                <a:latin typeface="Tahoma" pitchFamily="34" charset="0"/>
                <a:ea typeface="Tahoma" pitchFamily="34" charset="0"/>
                <a:cs typeface="Tahoma" pitchFamily="34" charset="0"/>
              </a:rPr>
              <a:t>Directriz 2: Incorporar listas tabú separadas pero paralelas para diferentes tipos de </a:t>
            </a:r>
            <a:r>
              <a:rPr lang="es-MX" sz="1600" dirty="0" smtClean="0">
                <a:latin typeface="Tahoma" pitchFamily="34" charset="0"/>
                <a:ea typeface="Tahoma" pitchFamily="34" charset="0"/>
                <a:cs typeface="Tahoma" pitchFamily="34" charset="0"/>
              </a:rPr>
              <a:t>atributos. Es </a:t>
            </a:r>
            <a:r>
              <a:rPr lang="es-MX" sz="1600" dirty="0">
                <a:latin typeface="Tahoma" pitchFamily="34" charset="0"/>
                <a:ea typeface="Tahoma" pitchFamily="34" charset="0"/>
                <a:cs typeface="Tahoma" pitchFamily="34" charset="0"/>
              </a:rPr>
              <a:t>decir, add-list, </a:t>
            </a:r>
            <a:r>
              <a:rPr lang="es-MX" sz="1600" dirty="0" smtClean="0">
                <a:latin typeface="Tahoma" pitchFamily="34" charset="0"/>
                <a:ea typeface="Tahoma" pitchFamily="34" charset="0"/>
                <a:cs typeface="Tahoma" pitchFamily="34" charset="0"/>
              </a:rPr>
              <a:t>drop-list. </a:t>
            </a:r>
          </a:p>
        </p:txBody>
      </p:sp>
      <p:sp>
        <p:nvSpPr>
          <p:cNvPr id="2" name="1 CuadroTexto"/>
          <p:cNvSpPr txBox="1"/>
          <p:nvPr/>
        </p:nvSpPr>
        <p:spPr>
          <a:xfrm>
            <a:off x="683568" y="6597352"/>
            <a:ext cx="3852337" cy="246221"/>
          </a:xfrm>
          <a:prstGeom prst="rect">
            <a:avLst/>
          </a:prstGeom>
          <a:noFill/>
        </p:spPr>
        <p:txBody>
          <a:bodyPr wrap="none" rtlCol="0">
            <a:spAutoFit/>
          </a:bodyPr>
          <a:lstStyle/>
          <a:p>
            <a:r>
              <a:rPr lang="es-MX" sz="1000" dirty="0" smtClean="0"/>
              <a:t>MAESTRÍA EN INGENIERÍA DE LA CADENA DE SUMINISTRO</a:t>
            </a:r>
            <a:endParaRPr lang="es-MX" sz="1000" dirty="0"/>
          </a:p>
        </p:txBody>
      </p:sp>
      <p:sp>
        <p:nvSpPr>
          <p:cNvPr id="5" name="4 CuadroTexto"/>
          <p:cNvSpPr txBox="1"/>
          <p:nvPr/>
        </p:nvSpPr>
        <p:spPr>
          <a:xfrm>
            <a:off x="6660232" y="6597352"/>
            <a:ext cx="1848583" cy="246221"/>
          </a:xfrm>
          <a:prstGeom prst="rect">
            <a:avLst/>
          </a:prstGeom>
          <a:noFill/>
        </p:spPr>
        <p:txBody>
          <a:bodyPr wrap="none" rtlCol="0">
            <a:spAutoFit/>
          </a:bodyPr>
          <a:lstStyle/>
          <a:p>
            <a:r>
              <a:rPr lang="es-MX" sz="1000" dirty="0" smtClean="0"/>
              <a:t>FACULTAD DE INGENIERÍA</a:t>
            </a:r>
            <a:endParaRPr lang="es-MX" sz="1000" dirty="0"/>
          </a:p>
        </p:txBody>
      </p:sp>
    </p:spTree>
    <p:extLst>
      <p:ext uri="{BB962C8B-B14F-4D97-AF65-F5344CB8AC3E}">
        <p14:creationId xmlns:p14="http://schemas.microsoft.com/office/powerpoint/2010/main" val="861851103"/>
      </p:ext>
    </p:extLst>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contenido 2"/>
          <p:cNvSpPr>
            <a:spLocks noGrp="1"/>
          </p:cNvSpPr>
          <p:nvPr>
            <p:ph idx="1"/>
          </p:nvPr>
        </p:nvSpPr>
        <p:spPr>
          <a:xfrm>
            <a:off x="683568" y="692696"/>
            <a:ext cx="7992888" cy="5501319"/>
          </a:xfrm>
        </p:spPr>
        <p:txBody>
          <a:bodyPr>
            <a:noAutofit/>
          </a:bodyPr>
          <a:lstStyle/>
          <a:p>
            <a:pPr marL="0" indent="0" algn="ctr">
              <a:lnSpc>
                <a:spcPct val="140000"/>
              </a:lnSpc>
              <a:buNone/>
            </a:pPr>
            <a:r>
              <a:rPr lang="es-MX" sz="1800" b="1" dirty="0" smtClean="0">
                <a:latin typeface="Tahoma" pitchFamily="34" charset="0"/>
                <a:ea typeface="Tahoma" pitchFamily="34" charset="0"/>
                <a:cs typeface="Tahoma" pitchFamily="34" charset="0"/>
              </a:rPr>
              <a:t>BÚSQUEDA TABÚ</a:t>
            </a:r>
          </a:p>
          <a:p>
            <a:pPr marL="0" indent="0">
              <a:lnSpc>
                <a:spcPct val="150000"/>
              </a:lnSpc>
              <a:spcBef>
                <a:spcPts val="0"/>
              </a:spcBef>
              <a:spcAft>
                <a:spcPts val="600"/>
              </a:spcAft>
              <a:buNone/>
            </a:pPr>
            <a:endParaRPr lang="es-MX" sz="1000" dirty="0" smtClean="0">
              <a:latin typeface="Tahoma" pitchFamily="34" charset="0"/>
              <a:ea typeface="Tahoma" pitchFamily="34" charset="0"/>
              <a:cs typeface="Tahoma" pitchFamily="34" charset="0"/>
            </a:endParaRPr>
          </a:p>
          <a:p>
            <a:pPr marL="0" lvl="1" indent="0">
              <a:lnSpc>
                <a:spcPct val="150000"/>
              </a:lnSpc>
              <a:spcBef>
                <a:spcPts val="0"/>
              </a:spcBef>
              <a:spcAft>
                <a:spcPts val="1200"/>
              </a:spcAft>
              <a:buNone/>
            </a:pPr>
            <a:r>
              <a:rPr lang="es-MX" sz="1600" dirty="0" smtClean="0">
                <a:latin typeface="Tahoma" pitchFamily="34" charset="0"/>
                <a:ea typeface="Tahoma" pitchFamily="34" charset="0"/>
                <a:cs typeface="Tahoma" pitchFamily="34" charset="0"/>
              </a:rPr>
              <a:t>Directriz 2 (cont.). </a:t>
            </a:r>
          </a:p>
          <a:p>
            <a:pPr marL="0" lvl="1" indent="0">
              <a:lnSpc>
                <a:spcPct val="150000"/>
              </a:lnSpc>
              <a:spcBef>
                <a:spcPts val="0"/>
              </a:spcBef>
              <a:spcAft>
                <a:spcPts val="1200"/>
              </a:spcAft>
              <a:buNone/>
            </a:pPr>
            <a:r>
              <a:rPr lang="es-MX" sz="1600" dirty="0">
                <a:latin typeface="Tahoma" pitchFamily="34" charset="0"/>
                <a:ea typeface="Tahoma" pitchFamily="34" charset="0"/>
                <a:cs typeface="Tahoma" pitchFamily="34" charset="0"/>
              </a:rPr>
              <a:t>La lista tabú puede contener :</a:t>
            </a:r>
          </a:p>
          <a:p>
            <a:pPr marL="560070" lvl="2" indent="-285750">
              <a:lnSpc>
                <a:spcPct val="150000"/>
              </a:lnSpc>
              <a:spcBef>
                <a:spcPts val="0"/>
              </a:spcBef>
              <a:spcAft>
                <a:spcPts val="1200"/>
              </a:spcAft>
            </a:pPr>
            <a:r>
              <a:rPr lang="es-MX" sz="1600" dirty="0" smtClean="0">
                <a:latin typeface="Tahoma" pitchFamily="34" charset="0"/>
                <a:ea typeface="Tahoma" pitchFamily="34" charset="0"/>
                <a:cs typeface="Tahoma" pitchFamily="34" charset="0"/>
              </a:rPr>
              <a:t>Soluciones </a:t>
            </a:r>
            <a:r>
              <a:rPr lang="es-MX" sz="1600" dirty="0">
                <a:latin typeface="Tahoma" pitchFamily="34" charset="0"/>
                <a:ea typeface="Tahoma" pitchFamily="34" charset="0"/>
                <a:cs typeface="Tahoma" pitchFamily="34" charset="0"/>
              </a:rPr>
              <a:t>visitadas recientemente</a:t>
            </a:r>
          </a:p>
          <a:p>
            <a:pPr marL="560070" lvl="2" indent="-285750">
              <a:lnSpc>
                <a:spcPct val="150000"/>
              </a:lnSpc>
              <a:spcBef>
                <a:spcPts val="0"/>
              </a:spcBef>
              <a:spcAft>
                <a:spcPts val="1200"/>
              </a:spcAft>
            </a:pPr>
            <a:r>
              <a:rPr lang="es-MX" sz="1600" dirty="0" smtClean="0">
                <a:latin typeface="Tahoma" pitchFamily="34" charset="0"/>
                <a:ea typeface="Tahoma" pitchFamily="34" charset="0"/>
                <a:cs typeface="Tahoma" pitchFamily="34" charset="0"/>
              </a:rPr>
              <a:t>Movimientos </a:t>
            </a:r>
            <a:r>
              <a:rPr lang="es-MX" sz="1600" dirty="0">
                <a:latin typeface="Tahoma" pitchFamily="34" charset="0"/>
                <a:ea typeface="Tahoma" pitchFamily="34" charset="0"/>
                <a:cs typeface="Tahoma" pitchFamily="34" charset="0"/>
              </a:rPr>
              <a:t>realizados recientemente o</a:t>
            </a:r>
          </a:p>
          <a:p>
            <a:pPr marL="560070" lvl="2" indent="-285750">
              <a:lnSpc>
                <a:spcPct val="150000"/>
              </a:lnSpc>
              <a:spcBef>
                <a:spcPts val="0"/>
              </a:spcBef>
              <a:spcAft>
                <a:spcPts val="1200"/>
              </a:spcAft>
            </a:pPr>
            <a:r>
              <a:rPr lang="es-MX" sz="1600" dirty="0" smtClean="0">
                <a:latin typeface="Tahoma" pitchFamily="34" charset="0"/>
                <a:ea typeface="Tahoma" pitchFamily="34" charset="0"/>
                <a:cs typeface="Tahoma" pitchFamily="34" charset="0"/>
              </a:rPr>
              <a:t>Atributos </a:t>
            </a:r>
            <a:r>
              <a:rPr lang="es-MX" sz="1600" dirty="0">
                <a:latin typeface="Tahoma" pitchFamily="34" charset="0"/>
                <a:ea typeface="Tahoma" pitchFamily="34" charset="0"/>
                <a:cs typeface="Tahoma" pitchFamily="34" charset="0"/>
              </a:rPr>
              <a:t>o características que tenían las soluciones visitadas</a:t>
            </a:r>
            <a:r>
              <a:rPr lang="es-MX" sz="1600" dirty="0" smtClean="0">
                <a:latin typeface="Tahoma" pitchFamily="34" charset="0"/>
                <a:ea typeface="Tahoma" pitchFamily="34" charset="0"/>
                <a:cs typeface="Tahoma" pitchFamily="34" charset="0"/>
              </a:rPr>
              <a:t>.</a:t>
            </a:r>
            <a:endParaRPr lang="es-MX" sz="1600" dirty="0">
              <a:latin typeface="Tahoma" pitchFamily="34" charset="0"/>
              <a:ea typeface="Tahoma" pitchFamily="34" charset="0"/>
              <a:cs typeface="Tahoma" pitchFamily="34" charset="0"/>
            </a:endParaRPr>
          </a:p>
        </p:txBody>
      </p:sp>
      <p:sp>
        <p:nvSpPr>
          <p:cNvPr id="2" name="1 CuadroTexto"/>
          <p:cNvSpPr txBox="1"/>
          <p:nvPr/>
        </p:nvSpPr>
        <p:spPr>
          <a:xfrm>
            <a:off x="683568" y="6597352"/>
            <a:ext cx="3852337" cy="246221"/>
          </a:xfrm>
          <a:prstGeom prst="rect">
            <a:avLst/>
          </a:prstGeom>
          <a:noFill/>
        </p:spPr>
        <p:txBody>
          <a:bodyPr wrap="none" rtlCol="0">
            <a:spAutoFit/>
          </a:bodyPr>
          <a:lstStyle/>
          <a:p>
            <a:r>
              <a:rPr lang="es-MX" sz="1000" dirty="0" smtClean="0"/>
              <a:t>MAESTRÍA EN INGENIERÍA DE LA CADENA DE SUMINISTRO</a:t>
            </a:r>
            <a:endParaRPr lang="es-MX" sz="1000" dirty="0"/>
          </a:p>
        </p:txBody>
      </p:sp>
      <p:sp>
        <p:nvSpPr>
          <p:cNvPr id="5" name="4 CuadroTexto"/>
          <p:cNvSpPr txBox="1"/>
          <p:nvPr/>
        </p:nvSpPr>
        <p:spPr>
          <a:xfrm>
            <a:off x="6660232" y="6597352"/>
            <a:ext cx="1848583" cy="246221"/>
          </a:xfrm>
          <a:prstGeom prst="rect">
            <a:avLst/>
          </a:prstGeom>
          <a:noFill/>
        </p:spPr>
        <p:txBody>
          <a:bodyPr wrap="none" rtlCol="0">
            <a:spAutoFit/>
          </a:bodyPr>
          <a:lstStyle/>
          <a:p>
            <a:r>
              <a:rPr lang="es-MX" sz="1000" dirty="0" smtClean="0"/>
              <a:t>FACULTAD DE INGENIERÍA</a:t>
            </a:r>
            <a:endParaRPr lang="es-MX" sz="1000" dirty="0"/>
          </a:p>
        </p:txBody>
      </p:sp>
    </p:spTree>
    <p:extLst>
      <p:ext uri="{BB962C8B-B14F-4D97-AF65-F5344CB8AC3E}">
        <p14:creationId xmlns:p14="http://schemas.microsoft.com/office/powerpoint/2010/main" val="377580923"/>
      </p:ext>
    </p:extLst>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contenido 2"/>
          <p:cNvSpPr>
            <a:spLocks noGrp="1"/>
          </p:cNvSpPr>
          <p:nvPr>
            <p:ph idx="1"/>
          </p:nvPr>
        </p:nvSpPr>
        <p:spPr>
          <a:xfrm>
            <a:off x="683568" y="692696"/>
            <a:ext cx="7992888" cy="5501319"/>
          </a:xfrm>
        </p:spPr>
        <p:txBody>
          <a:bodyPr>
            <a:noAutofit/>
          </a:bodyPr>
          <a:lstStyle/>
          <a:p>
            <a:pPr marL="0" indent="0" algn="ctr">
              <a:lnSpc>
                <a:spcPct val="140000"/>
              </a:lnSpc>
              <a:buNone/>
            </a:pPr>
            <a:r>
              <a:rPr lang="es-MX" sz="1800" b="1" dirty="0" smtClean="0">
                <a:latin typeface="Tahoma" pitchFamily="34" charset="0"/>
                <a:ea typeface="Tahoma" pitchFamily="34" charset="0"/>
                <a:cs typeface="Tahoma" pitchFamily="34" charset="0"/>
              </a:rPr>
              <a:t>BÚSQUEDA TABÚ</a:t>
            </a:r>
          </a:p>
          <a:p>
            <a:pPr marL="0" indent="0">
              <a:lnSpc>
                <a:spcPct val="150000"/>
              </a:lnSpc>
              <a:spcBef>
                <a:spcPts val="0"/>
              </a:spcBef>
              <a:spcAft>
                <a:spcPts val="600"/>
              </a:spcAft>
              <a:buNone/>
            </a:pPr>
            <a:endParaRPr lang="es-MX" sz="1000" dirty="0" smtClean="0">
              <a:latin typeface="Tahoma" pitchFamily="34" charset="0"/>
              <a:ea typeface="Tahoma" pitchFamily="34" charset="0"/>
              <a:cs typeface="Tahoma" pitchFamily="34" charset="0"/>
            </a:endParaRPr>
          </a:p>
          <a:p>
            <a:pPr marL="342900" lvl="1" indent="-342900">
              <a:lnSpc>
                <a:spcPct val="150000"/>
              </a:lnSpc>
              <a:spcBef>
                <a:spcPts val="0"/>
              </a:spcBef>
              <a:spcAft>
                <a:spcPts val="1200"/>
              </a:spcAft>
              <a:buFont typeface="+mj-lt"/>
              <a:buAutoNum type="arabicPeriod" startAt="2"/>
            </a:pPr>
            <a:r>
              <a:rPr lang="es-MX" sz="1600" dirty="0" smtClean="0">
                <a:latin typeface="Tahoma" pitchFamily="34" charset="0"/>
                <a:ea typeface="Tahoma" pitchFamily="34" charset="0"/>
                <a:cs typeface="Tahoma" pitchFamily="34" charset="0"/>
              </a:rPr>
              <a:t>Criterios de aspiración</a:t>
            </a:r>
            <a:endParaRPr lang="es-MX" sz="1600" dirty="0">
              <a:latin typeface="Tahoma" pitchFamily="34" charset="0"/>
              <a:ea typeface="Tahoma" pitchFamily="34" charset="0"/>
              <a:cs typeface="Tahoma" pitchFamily="34" charset="0"/>
            </a:endParaRPr>
          </a:p>
          <a:p>
            <a:pPr marL="560070" lvl="2" indent="-285750">
              <a:lnSpc>
                <a:spcPct val="150000"/>
              </a:lnSpc>
              <a:spcBef>
                <a:spcPts val="0"/>
              </a:spcBef>
              <a:spcAft>
                <a:spcPts val="1200"/>
              </a:spcAft>
            </a:pPr>
            <a:r>
              <a:rPr lang="es-MX" sz="1600" dirty="0">
                <a:latin typeface="Tahoma" pitchFamily="34" charset="0"/>
                <a:ea typeface="Tahoma" pitchFamily="34" charset="0"/>
                <a:cs typeface="Tahoma" pitchFamily="34" charset="0"/>
              </a:rPr>
              <a:t>Cada atributo seleccionado de un movimiento puede tener uno o más criterios de aspiración propios.</a:t>
            </a:r>
          </a:p>
          <a:p>
            <a:pPr marL="560070" lvl="2" indent="-285750">
              <a:lnSpc>
                <a:spcPct val="150000"/>
              </a:lnSpc>
              <a:spcBef>
                <a:spcPts val="0"/>
              </a:spcBef>
              <a:spcAft>
                <a:spcPts val="1200"/>
              </a:spcAft>
            </a:pPr>
            <a:r>
              <a:rPr lang="es-MX" sz="1600" dirty="0">
                <a:latin typeface="Tahoma" pitchFamily="34" charset="0"/>
                <a:ea typeface="Tahoma" pitchFamily="34" charset="0"/>
                <a:cs typeface="Tahoma" pitchFamily="34" charset="0"/>
              </a:rPr>
              <a:t>Los criterios de aspiración pueden ser dependientes del tiempo.</a:t>
            </a:r>
          </a:p>
          <a:p>
            <a:pPr marL="0" lvl="1" indent="0">
              <a:lnSpc>
                <a:spcPct val="150000"/>
              </a:lnSpc>
              <a:spcBef>
                <a:spcPts val="0"/>
              </a:spcBef>
              <a:spcAft>
                <a:spcPts val="1200"/>
              </a:spcAft>
              <a:buNone/>
            </a:pPr>
            <a:r>
              <a:rPr lang="es-MX" sz="1600" dirty="0">
                <a:latin typeface="Tahoma" pitchFamily="34" charset="0"/>
                <a:ea typeface="Tahoma" pitchFamily="34" charset="0"/>
                <a:cs typeface="Tahoma" pitchFamily="34" charset="0"/>
              </a:rPr>
              <a:t>Directriz 3: Incorporar el tratamiento de los criterios de aspiración en un marco basado en </a:t>
            </a:r>
            <a:r>
              <a:rPr lang="es-MX" sz="1600" dirty="0" smtClean="0">
                <a:latin typeface="Tahoma" pitchFamily="34" charset="0"/>
                <a:ea typeface="Tahoma" pitchFamily="34" charset="0"/>
                <a:cs typeface="Tahoma" pitchFamily="34" charset="0"/>
              </a:rPr>
              <a:t>atributos. Las </a:t>
            </a:r>
            <a:r>
              <a:rPr lang="es-MX" sz="1600" dirty="0">
                <a:latin typeface="Tahoma" pitchFamily="34" charset="0"/>
                <a:ea typeface="Tahoma" pitchFamily="34" charset="0"/>
                <a:cs typeface="Tahoma" pitchFamily="34" charset="0"/>
              </a:rPr>
              <a:t>aspiraciones son de dos clases:</a:t>
            </a:r>
          </a:p>
          <a:p>
            <a:pPr marL="560070" lvl="2" indent="-285750">
              <a:lnSpc>
                <a:spcPct val="150000"/>
              </a:lnSpc>
              <a:spcBef>
                <a:spcPts val="0"/>
              </a:spcBef>
              <a:spcAft>
                <a:spcPts val="1200"/>
              </a:spcAft>
            </a:pPr>
            <a:r>
              <a:rPr lang="es-MX" sz="1600" u="sng" dirty="0" smtClean="0">
                <a:latin typeface="Tahoma" pitchFamily="34" charset="0"/>
                <a:ea typeface="Tahoma" pitchFamily="34" charset="0"/>
                <a:cs typeface="Tahoma" pitchFamily="34" charset="0"/>
              </a:rPr>
              <a:t>Aspiración </a:t>
            </a:r>
            <a:r>
              <a:rPr lang="es-MX" sz="1600" u="sng" dirty="0">
                <a:latin typeface="Tahoma" pitchFamily="34" charset="0"/>
                <a:ea typeface="Tahoma" pitchFamily="34" charset="0"/>
                <a:cs typeface="Tahoma" pitchFamily="34" charset="0"/>
              </a:rPr>
              <a:t>de movimiento</a:t>
            </a:r>
            <a:r>
              <a:rPr lang="es-MX" sz="1600" dirty="0">
                <a:latin typeface="Tahoma" pitchFamily="34" charset="0"/>
                <a:ea typeface="Tahoma" pitchFamily="34" charset="0"/>
                <a:cs typeface="Tahoma" pitchFamily="34" charset="0"/>
              </a:rPr>
              <a:t>, cuando se satisface, revoca la condición tabú del movimiento. </a:t>
            </a:r>
          </a:p>
          <a:p>
            <a:pPr marL="560070" lvl="2" indent="-285750">
              <a:lnSpc>
                <a:spcPct val="150000"/>
              </a:lnSpc>
              <a:spcBef>
                <a:spcPts val="0"/>
              </a:spcBef>
              <a:spcAft>
                <a:spcPts val="1200"/>
              </a:spcAft>
            </a:pPr>
            <a:r>
              <a:rPr lang="es-MX" sz="1600" u="sng" dirty="0" smtClean="0">
                <a:latin typeface="Tahoma" pitchFamily="34" charset="0"/>
                <a:ea typeface="Tahoma" pitchFamily="34" charset="0"/>
                <a:cs typeface="Tahoma" pitchFamily="34" charset="0"/>
              </a:rPr>
              <a:t>Aspiración </a:t>
            </a:r>
            <a:r>
              <a:rPr lang="es-MX" sz="1600" u="sng" dirty="0">
                <a:latin typeface="Tahoma" pitchFamily="34" charset="0"/>
                <a:ea typeface="Tahoma" pitchFamily="34" charset="0"/>
                <a:cs typeface="Tahoma" pitchFamily="34" charset="0"/>
              </a:rPr>
              <a:t>de atributo</a:t>
            </a:r>
            <a:r>
              <a:rPr lang="es-MX" sz="1600" dirty="0">
                <a:latin typeface="Tahoma" pitchFamily="34" charset="0"/>
                <a:ea typeface="Tahoma" pitchFamily="34" charset="0"/>
                <a:cs typeface="Tahoma" pitchFamily="34" charset="0"/>
              </a:rPr>
              <a:t>, cuando se satisface revoca el estatus tabú del atributo. En éste último caso el movimiento puede o no cambiar su condición de tabú, dependiendo de sí la restricción tabú puede activarse por más de un atributo.</a:t>
            </a:r>
          </a:p>
        </p:txBody>
      </p:sp>
      <p:sp>
        <p:nvSpPr>
          <p:cNvPr id="2" name="1 CuadroTexto"/>
          <p:cNvSpPr txBox="1"/>
          <p:nvPr/>
        </p:nvSpPr>
        <p:spPr>
          <a:xfrm>
            <a:off x="683568" y="6597352"/>
            <a:ext cx="3852337" cy="246221"/>
          </a:xfrm>
          <a:prstGeom prst="rect">
            <a:avLst/>
          </a:prstGeom>
          <a:noFill/>
        </p:spPr>
        <p:txBody>
          <a:bodyPr wrap="none" rtlCol="0">
            <a:spAutoFit/>
          </a:bodyPr>
          <a:lstStyle/>
          <a:p>
            <a:r>
              <a:rPr lang="es-MX" sz="1000" dirty="0" smtClean="0"/>
              <a:t>MAESTRÍA EN INGENIERÍA DE LA CADENA DE SUMINISTRO</a:t>
            </a:r>
            <a:endParaRPr lang="es-MX" sz="1000" dirty="0"/>
          </a:p>
        </p:txBody>
      </p:sp>
      <p:sp>
        <p:nvSpPr>
          <p:cNvPr id="5" name="4 CuadroTexto"/>
          <p:cNvSpPr txBox="1"/>
          <p:nvPr/>
        </p:nvSpPr>
        <p:spPr>
          <a:xfrm>
            <a:off x="6660232" y="6597352"/>
            <a:ext cx="1848583" cy="246221"/>
          </a:xfrm>
          <a:prstGeom prst="rect">
            <a:avLst/>
          </a:prstGeom>
          <a:noFill/>
        </p:spPr>
        <p:txBody>
          <a:bodyPr wrap="none" rtlCol="0">
            <a:spAutoFit/>
          </a:bodyPr>
          <a:lstStyle/>
          <a:p>
            <a:r>
              <a:rPr lang="es-MX" sz="1000" dirty="0" smtClean="0"/>
              <a:t>FACULTAD DE INGENIERÍA</a:t>
            </a:r>
            <a:endParaRPr lang="es-MX" sz="1000" dirty="0"/>
          </a:p>
        </p:txBody>
      </p:sp>
    </p:spTree>
    <p:extLst>
      <p:ext uri="{BB962C8B-B14F-4D97-AF65-F5344CB8AC3E}">
        <p14:creationId xmlns:p14="http://schemas.microsoft.com/office/powerpoint/2010/main" val="557519235"/>
      </p:ext>
    </p:extLst>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contenido 2"/>
          <p:cNvSpPr>
            <a:spLocks noGrp="1"/>
          </p:cNvSpPr>
          <p:nvPr>
            <p:ph idx="1"/>
          </p:nvPr>
        </p:nvSpPr>
        <p:spPr>
          <a:xfrm>
            <a:off x="683568" y="692696"/>
            <a:ext cx="7992888" cy="5501319"/>
          </a:xfrm>
        </p:spPr>
        <p:txBody>
          <a:bodyPr>
            <a:noAutofit/>
          </a:bodyPr>
          <a:lstStyle/>
          <a:p>
            <a:pPr marL="0" indent="0" algn="ctr">
              <a:lnSpc>
                <a:spcPct val="140000"/>
              </a:lnSpc>
              <a:buNone/>
            </a:pPr>
            <a:r>
              <a:rPr lang="es-MX" sz="1800" b="1" dirty="0" smtClean="0">
                <a:latin typeface="Tahoma" pitchFamily="34" charset="0"/>
                <a:ea typeface="Tahoma" pitchFamily="34" charset="0"/>
                <a:cs typeface="Tahoma" pitchFamily="34" charset="0"/>
              </a:rPr>
              <a:t>BÚSQUEDA TABÚ</a:t>
            </a:r>
          </a:p>
          <a:p>
            <a:pPr marL="0" indent="0">
              <a:lnSpc>
                <a:spcPct val="150000"/>
              </a:lnSpc>
              <a:spcBef>
                <a:spcPts val="0"/>
              </a:spcBef>
              <a:spcAft>
                <a:spcPts val="600"/>
              </a:spcAft>
              <a:buNone/>
            </a:pPr>
            <a:endParaRPr lang="es-MX" sz="1000" dirty="0" smtClean="0">
              <a:latin typeface="Tahoma" pitchFamily="34" charset="0"/>
              <a:ea typeface="Tahoma" pitchFamily="34" charset="0"/>
              <a:cs typeface="Tahoma" pitchFamily="34" charset="0"/>
            </a:endParaRPr>
          </a:p>
          <a:p>
            <a:pPr marL="0" lvl="1" indent="0">
              <a:lnSpc>
                <a:spcPct val="150000"/>
              </a:lnSpc>
              <a:spcBef>
                <a:spcPts val="0"/>
              </a:spcBef>
              <a:spcAft>
                <a:spcPts val="1200"/>
              </a:spcAft>
              <a:buNone/>
            </a:pPr>
            <a:r>
              <a:rPr lang="es-MX" sz="1600" dirty="0" smtClean="0">
                <a:latin typeface="Tahoma" pitchFamily="34" charset="0"/>
                <a:ea typeface="Tahoma" pitchFamily="34" charset="0"/>
                <a:cs typeface="Tahoma" pitchFamily="34" charset="0"/>
              </a:rPr>
              <a:t>Se pueden tener los siguientes criterios de aspiración</a:t>
            </a:r>
            <a:endParaRPr lang="es-MX" sz="1600" dirty="0">
              <a:latin typeface="Tahoma" pitchFamily="34" charset="0"/>
              <a:ea typeface="Tahoma" pitchFamily="34" charset="0"/>
              <a:cs typeface="Tahoma" pitchFamily="34" charset="0"/>
            </a:endParaRPr>
          </a:p>
          <a:p>
            <a:pPr marL="560070" lvl="2" indent="-285750">
              <a:lnSpc>
                <a:spcPct val="150000"/>
              </a:lnSpc>
              <a:spcBef>
                <a:spcPts val="0"/>
              </a:spcBef>
              <a:spcAft>
                <a:spcPts val="1200"/>
              </a:spcAft>
            </a:pPr>
            <a:r>
              <a:rPr lang="es-MX" sz="1600" u="sng" dirty="0" smtClean="0">
                <a:latin typeface="Tahoma" pitchFamily="34" charset="0"/>
                <a:ea typeface="Tahoma" pitchFamily="34" charset="0"/>
                <a:cs typeface="Tahoma" pitchFamily="34" charset="0"/>
              </a:rPr>
              <a:t>Aspiración </a:t>
            </a:r>
            <a:r>
              <a:rPr lang="es-MX" sz="1600" u="sng" dirty="0">
                <a:latin typeface="Tahoma" pitchFamily="34" charset="0"/>
                <a:ea typeface="Tahoma" pitchFamily="34" charset="0"/>
                <a:cs typeface="Tahoma" pitchFamily="34" charset="0"/>
              </a:rPr>
              <a:t>por </a:t>
            </a:r>
            <a:r>
              <a:rPr lang="es-MX" sz="1600" u="sng" dirty="0" smtClean="0">
                <a:latin typeface="Tahoma" pitchFamily="34" charset="0"/>
                <a:ea typeface="Tahoma" pitchFamily="34" charset="0"/>
                <a:cs typeface="Tahoma" pitchFamily="34" charset="0"/>
              </a:rPr>
              <a:t>default</a:t>
            </a:r>
            <a:r>
              <a:rPr lang="es-MX" sz="1600" dirty="0" smtClean="0">
                <a:latin typeface="Tahoma" pitchFamily="34" charset="0"/>
                <a:ea typeface="Tahoma" pitchFamily="34" charset="0"/>
                <a:cs typeface="Tahoma" pitchFamily="34" charset="0"/>
              </a:rPr>
              <a:t>, si </a:t>
            </a:r>
            <a:r>
              <a:rPr lang="es-MX" sz="1600" dirty="0">
                <a:latin typeface="Tahoma" pitchFamily="34" charset="0"/>
                <a:ea typeface="Tahoma" pitchFamily="34" charset="0"/>
                <a:cs typeface="Tahoma" pitchFamily="34" charset="0"/>
              </a:rPr>
              <a:t>todos los movimientos posibles son clasificados como tabú, entonces se selecciona el movimiento “menos tabú”, es decir, si el movimiento m1 está penalizado en la lista tabú durante 2 iteraciones más y m2 está penalizado durante 1, m2 es </a:t>
            </a:r>
            <a:r>
              <a:rPr lang="es-MX" sz="1600" dirty="0" smtClean="0">
                <a:latin typeface="Tahoma" pitchFamily="34" charset="0"/>
                <a:ea typeface="Tahoma" pitchFamily="34" charset="0"/>
                <a:cs typeface="Tahoma" pitchFamily="34" charset="0"/>
              </a:rPr>
              <a:t>menos tabú </a:t>
            </a:r>
            <a:r>
              <a:rPr lang="es-MX" sz="1600" dirty="0">
                <a:latin typeface="Tahoma" pitchFamily="34" charset="0"/>
                <a:ea typeface="Tahoma" pitchFamily="34" charset="0"/>
                <a:cs typeface="Tahoma" pitchFamily="34" charset="0"/>
              </a:rPr>
              <a:t>que m1.</a:t>
            </a:r>
          </a:p>
          <a:p>
            <a:pPr marL="560070" lvl="2" indent="-285750">
              <a:lnSpc>
                <a:spcPct val="150000"/>
              </a:lnSpc>
              <a:spcBef>
                <a:spcPts val="0"/>
              </a:spcBef>
              <a:spcAft>
                <a:spcPts val="1200"/>
              </a:spcAft>
            </a:pPr>
            <a:r>
              <a:rPr lang="es-MX" sz="1600" u="sng" dirty="0" smtClean="0">
                <a:latin typeface="Tahoma" pitchFamily="34" charset="0"/>
                <a:ea typeface="Tahoma" pitchFamily="34" charset="0"/>
                <a:cs typeface="Tahoma" pitchFamily="34" charset="0"/>
              </a:rPr>
              <a:t>Aspiración </a:t>
            </a:r>
            <a:r>
              <a:rPr lang="es-MX" sz="1600" u="sng" dirty="0">
                <a:latin typeface="Tahoma" pitchFamily="34" charset="0"/>
                <a:ea typeface="Tahoma" pitchFamily="34" charset="0"/>
                <a:cs typeface="Tahoma" pitchFamily="34" charset="0"/>
              </a:rPr>
              <a:t>por </a:t>
            </a:r>
            <a:r>
              <a:rPr lang="es-MX" sz="1600" u="sng" dirty="0" smtClean="0">
                <a:latin typeface="Tahoma" pitchFamily="34" charset="0"/>
                <a:ea typeface="Tahoma" pitchFamily="34" charset="0"/>
                <a:cs typeface="Tahoma" pitchFamily="34" charset="0"/>
              </a:rPr>
              <a:t>objetivo</a:t>
            </a:r>
            <a:r>
              <a:rPr lang="es-MX" sz="1600" dirty="0" smtClean="0">
                <a:latin typeface="Tahoma" pitchFamily="34" charset="0"/>
                <a:ea typeface="Tahoma" pitchFamily="34" charset="0"/>
                <a:cs typeface="Tahoma" pitchFamily="34" charset="0"/>
              </a:rPr>
              <a:t>, una </a:t>
            </a:r>
            <a:r>
              <a:rPr lang="es-MX" sz="1600" dirty="0">
                <a:latin typeface="Tahoma" pitchFamily="34" charset="0"/>
                <a:ea typeface="Tahoma" pitchFamily="34" charset="0"/>
                <a:cs typeface="Tahoma" pitchFamily="34" charset="0"/>
              </a:rPr>
              <a:t>aspiración de movimiento se satisface, permitiendo que un movimiento x sea un candidato para seleccionarse si, por ejemplo, F(x) &lt; mejor costo. (en un problema de minimización</a:t>
            </a:r>
            <a:r>
              <a:rPr lang="es-MX" sz="1600" dirty="0" smtClean="0">
                <a:latin typeface="Tahoma" pitchFamily="34" charset="0"/>
                <a:ea typeface="Tahoma" pitchFamily="34" charset="0"/>
                <a:cs typeface="Tahoma" pitchFamily="34" charset="0"/>
              </a:rPr>
              <a:t>).</a:t>
            </a:r>
          </a:p>
          <a:p>
            <a:pPr marL="560070" lvl="2" indent="-285750">
              <a:lnSpc>
                <a:spcPct val="150000"/>
              </a:lnSpc>
              <a:spcBef>
                <a:spcPts val="0"/>
              </a:spcBef>
              <a:spcAft>
                <a:spcPts val="1200"/>
              </a:spcAft>
            </a:pPr>
            <a:r>
              <a:rPr lang="es-MX" sz="1600" u="sng" dirty="0" smtClean="0">
                <a:latin typeface="Tahoma" pitchFamily="34" charset="0"/>
                <a:ea typeface="Tahoma" pitchFamily="34" charset="0"/>
                <a:cs typeface="Tahoma" pitchFamily="34" charset="0"/>
              </a:rPr>
              <a:t>Aspiración </a:t>
            </a:r>
            <a:r>
              <a:rPr lang="es-MX" sz="1600" u="sng" dirty="0">
                <a:latin typeface="Tahoma" pitchFamily="34" charset="0"/>
                <a:ea typeface="Tahoma" pitchFamily="34" charset="0"/>
                <a:cs typeface="Tahoma" pitchFamily="34" charset="0"/>
              </a:rPr>
              <a:t>por </a:t>
            </a:r>
            <a:r>
              <a:rPr lang="es-MX" sz="1600" u="sng" dirty="0" smtClean="0">
                <a:latin typeface="Tahoma" pitchFamily="34" charset="0"/>
                <a:ea typeface="Tahoma" pitchFamily="34" charset="0"/>
                <a:cs typeface="Tahoma" pitchFamily="34" charset="0"/>
              </a:rPr>
              <a:t>dirección </a:t>
            </a:r>
            <a:r>
              <a:rPr lang="es-MX" sz="1600" u="sng" dirty="0">
                <a:latin typeface="Tahoma" pitchFamily="34" charset="0"/>
                <a:ea typeface="Tahoma" pitchFamily="34" charset="0"/>
                <a:cs typeface="Tahoma" pitchFamily="34" charset="0"/>
              </a:rPr>
              <a:t>de </a:t>
            </a:r>
            <a:r>
              <a:rPr lang="es-MX" sz="1600" u="sng" dirty="0" smtClean="0">
                <a:latin typeface="Tahoma" pitchFamily="34" charset="0"/>
                <a:ea typeface="Tahoma" pitchFamily="34" charset="0"/>
                <a:cs typeface="Tahoma" pitchFamily="34" charset="0"/>
              </a:rPr>
              <a:t>búsqueda</a:t>
            </a:r>
            <a:r>
              <a:rPr lang="es-MX" sz="1600" dirty="0" smtClean="0">
                <a:latin typeface="Tahoma" pitchFamily="34" charset="0"/>
                <a:ea typeface="Tahoma" pitchFamily="34" charset="0"/>
                <a:cs typeface="Tahoma" pitchFamily="34" charset="0"/>
              </a:rPr>
              <a:t>, un </a:t>
            </a:r>
            <a:r>
              <a:rPr lang="es-MX" sz="1600" dirty="0">
                <a:latin typeface="Tahoma" pitchFamily="34" charset="0"/>
                <a:ea typeface="Tahoma" pitchFamily="34" charset="0"/>
                <a:cs typeface="Tahoma" pitchFamily="34" charset="0"/>
              </a:rPr>
              <a:t>atributo de aspiración para la solución “s” se satisface si la dirección en “s” proporciona un mejoramiento y el actual movimiento es un movimiento de mejora. Entonces “s” se considera un candidato.</a:t>
            </a:r>
          </a:p>
          <a:p>
            <a:pPr marL="560070" lvl="2" indent="-285750">
              <a:lnSpc>
                <a:spcPct val="150000"/>
              </a:lnSpc>
              <a:spcBef>
                <a:spcPts val="0"/>
              </a:spcBef>
              <a:spcAft>
                <a:spcPts val="1200"/>
              </a:spcAft>
            </a:pPr>
            <a:endParaRPr lang="es-MX" sz="1600" dirty="0">
              <a:latin typeface="Tahoma" pitchFamily="34" charset="0"/>
              <a:ea typeface="Tahoma" pitchFamily="34" charset="0"/>
              <a:cs typeface="Tahoma" pitchFamily="34" charset="0"/>
            </a:endParaRPr>
          </a:p>
        </p:txBody>
      </p:sp>
      <p:sp>
        <p:nvSpPr>
          <p:cNvPr id="2" name="1 CuadroTexto"/>
          <p:cNvSpPr txBox="1"/>
          <p:nvPr/>
        </p:nvSpPr>
        <p:spPr>
          <a:xfrm>
            <a:off x="683568" y="6597352"/>
            <a:ext cx="3852337" cy="246221"/>
          </a:xfrm>
          <a:prstGeom prst="rect">
            <a:avLst/>
          </a:prstGeom>
          <a:noFill/>
        </p:spPr>
        <p:txBody>
          <a:bodyPr wrap="none" rtlCol="0">
            <a:spAutoFit/>
          </a:bodyPr>
          <a:lstStyle/>
          <a:p>
            <a:r>
              <a:rPr lang="es-MX" sz="1000" dirty="0" smtClean="0"/>
              <a:t>MAESTRÍA EN INGENIERÍA DE LA CADENA DE SUMINISTRO</a:t>
            </a:r>
            <a:endParaRPr lang="es-MX" sz="1000" dirty="0"/>
          </a:p>
        </p:txBody>
      </p:sp>
      <p:sp>
        <p:nvSpPr>
          <p:cNvPr id="5" name="4 CuadroTexto"/>
          <p:cNvSpPr txBox="1"/>
          <p:nvPr/>
        </p:nvSpPr>
        <p:spPr>
          <a:xfrm>
            <a:off x="6660232" y="6597352"/>
            <a:ext cx="1848583" cy="246221"/>
          </a:xfrm>
          <a:prstGeom prst="rect">
            <a:avLst/>
          </a:prstGeom>
          <a:noFill/>
        </p:spPr>
        <p:txBody>
          <a:bodyPr wrap="none" rtlCol="0">
            <a:spAutoFit/>
          </a:bodyPr>
          <a:lstStyle/>
          <a:p>
            <a:r>
              <a:rPr lang="es-MX" sz="1000" dirty="0" smtClean="0"/>
              <a:t>FACULTAD DE INGENIERÍA</a:t>
            </a:r>
            <a:endParaRPr lang="es-MX" sz="1000" dirty="0"/>
          </a:p>
        </p:txBody>
      </p:sp>
    </p:spTree>
    <p:extLst>
      <p:ext uri="{BB962C8B-B14F-4D97-AF65-F5344CB8AC3E}">
        <p14:creationId xmlns:p14="http://schemas.microsoft.com/office/powerpoint/2010/main" val="2285221613"/>
      </p:ext>
    </p:extLst>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contenido 2"/>
          <p:cNvSpPr>
            <a:spLocks noGrp="1"/>
          </p:cNvSpPr>
          <p:nvPr>
            <p:ph idx="1"/>
          </p:nvPr>
        </p:nvSpPr>
        <p:spPr>
          <a:xfrm>
            <a:off x="683568" y="692696"/>
            <a:ext cx="7992888" cy="5501319"/>
          </a:xfrm>
        </p:spPr>
        <p:txBody>
          <a:bodyPr>
            <a:noAutofit/>
          </a:bodyPr>
          <a:lstStyle/>
          <a:p>
            <a:pPr marL="0" indent="0" algn="ctr">
              <a:lnSpc>
                <a:spcPct val="140000"/>
              </a:lnSpc>
              <a:buNone/>
            </a:pPr>
            <a:r>
              <a:rPr lang="es-MX" sz="1800" b="1" dirty="0" smtClean="0">
                <a:latin typeface="Tahoma" pitchFamily="34" charset="0"/>
                <a:ea typeface="Tahoma" pitchFamily="34" charset="0"/>
                <a:cs typeface="Tahoma" pitchFamily="34" charset="0"/>
              </a:rPr>
              <a:t>BÚSQUEDA TABÚ</a:t>
            </a:r>
          </a:p>
          <a:p>
            <a:pPr marL="0" indent="0">
              <a:lnSpc>
                <a:spcPct val="150000"/>
              </a:lnSpc>
              <a:spcBef>
                <a:spcPts val="0"/>
              </a:spcBef>
              <a:spcAft>
                <a:spcPts val="600"/>
              </a:spcAft>
              <a:buNone/>
            </a:pPr>
            <a:endParaRPr lang="es-MX" sz="1000" dirty="0" smtClean="0">
              <a:latin typeface="Tahoma" pitchFamily="34" charset="0"/>
              <a:ea typeface="Tahoma" pitchFamily="34" charset="0"/>
              <a:cs typeface="Tahoma" pitchFamily="34" charset="0"/>
            </a:endParaRPr>
          </a:p>
          <a:p>
            <a:pPr marL="342900" lvl="1" indent="-342900">
              <a:lnSpc>
                <a:spcPct val="150000"/>
              </a:lnSpc>
              <a:spcBef>
                <a:spcPts val="0"/>
              </a:spcBef>
              <a:spcAft>
                <a:spcPts val="1200"/>
              </a:spcAft>
              <a:buFont typeface="+mj-lt"/>
              <a:buAutoNum type="arabicPeriod" startAt="3"/>
            </a:pPr>
            <a:r>
              <a:rPr lang="es-MX" sz="1600" dirty="0">
                <a:latin typeface="Tahoma" pitchFamily="34" charset="0"/>
                <a:ea typeface="Tahoma" pitchFamily="34" charset="0"/>
                <a:cs typeface="Tahoma" pitchFamily="34" charset="0"/>
              </a:rPr>
              <a:t>Memoria intermedia y a largo </a:t>
            </a:r>
            <a:r>
              <a:rPr lang="es-MX" sz="1600" dirty="0" smtClean="0">
                <a:latin typeface="Tahoma" pitchFamily="34" charset="0"/>
                <a:ea typeface="Tahoma" pitchFamily="34" charset="0"/>
                <a:cs typeface="Tahoma" pitchFamily="34" charset="0"/>
              </a:rPr>
              <a:t>plazo. </a:t>
            </a:r>
            <a:br>
              <a:rPr lang="es-MX" sz="1600" dirty="0" smtClean="0">
                <a:latin typeface="Tahoma" pitchFamily="34" charset="0"/>
                <a:ea typeface="Tahoma" pitchFamily="34" charset="0"/>
                <a:cs typeface="Tahoma" pitchFamily="34" charset="0"/>
              </a:rPr>
            </a:br>
            <a:r>
              <a:rPr lang="es-MX" sz="1600" dirty="0" smtClean="0">
                <a:latin typeface="Tahoma" pitchFamily="34" charset="0"/>
                <a:ea typeface="Tahoma" pitchFamily="34" charset="0"/>
                <a:cs typeface="Tahoma" pitchFamily="34" charset="0"/>
              </a:rPr>
              <a:t>Compensaciones </a:t>
            </a:r>
            <a:r>
              <a:rPr lang="es-MX" sz="1600" dirty="0">
                <a:latin typeface="Tahoma" pitchFamily="34" charset="0"/>
                <a:ea typeface="Tahoma" pitchFamily="34" charset="0"/>
                <a:cs typeface="Tahoma" pitchFamily="34" charset="0"/>
              </a:rPr>
              <a:t>de intensificación y </a:t>
            </a:r>
            <a:r>
              <a:rPr lang="es-MX" sz="1600" dirty="0" smtClean="0">
                <a:latin typeface="Tahoma" pitchFamily="34" charset="0"/>
                <a:ea typeface="Tahoma" pitchFamily="34" charset="0"/>
                <a:cs typeface="Tahoma" pitchFamily="34" charset="0"/>
              </a:rPr>
              <a:t>diversificación. La </a:t>
            </a:r>
            <a:r>
              <a:rPr lang="es-MX" sz="1600" dirty="0">
                <a:latin typeface="Tahoma" pitchFamily="34" charset="0"/>
                <a:ea typeface="Tahoma" pitchFamily="34" charset="0"/>
                <a:cs typeface="Tahoma" pitchFamily="34" charset="0"/>
              </a:rPr>
              <a:t>memoria a largo plazo es importante para obtener los mejores resultados para los problemas difíciles.</a:t>
            </a:r>
          </a:p>
          <a:p>
            <a:pPr marL="274320" lvl="2" indent="0">
              <a:lnSpc>
                <a:spcPct val="150000"/>
              </a:lnSpc>
              <a:spcBef>
                <a:spcPts val="0"/>
              </a:spcBef>
              <a:spcAft>
                <a:spcPts val="1200"/>
              </a:spcAft>
              <a:buNone/>
            </a:pPr>
            <a:r>
              <a:rPr lang="es-MX" sz="1600" dirty="0">
                <a:latin typeface="Tahoma" pitchFamily="34" charset="0"/>
                <a:ea typeface="Tahoma" pitchFamily="34" charset="0"/>
                <a:cs typeface="Tahoma" pitchFamily="34" charset="0"/>
              </a:rPr>
              <a:t>Ejemplo</a:t>
            </a:r>
            <a:r>
              <a:rPr lang="es-MX" sz="1600" dirty="0" smtClean="0">
                <a:latin typeface="Tahoma" pitchFamily="34" charset="0"/>
                <a:ea typeface="Tahoma" pitchFamily="34" charset="0"/>
                <a:cs typeface="Tahoma" pitchFamily="34" charset="0"/>
              </a:rPr>
              <a:t>:</a:t>
            </a:r>
          </a:p>
        </p:txBody>
      </p:sp>
      <p:sp>
        <p:nvSpPr>
          <p:cNvPr id="2" name="1 CuadroTexto"/>
          <p:cNvSpPr txBox="1"/>
          <p:nvPr/>
        </p:nvSpPr>
        <p:spPr>
          <a:xfrm>
            <a:off x="683568" y="6597352"/>
            <a:ext cx="3852337" cy="246221"/>
          </a:xfrm>
          <a:prstGeom prst="rect">
            <a:avLst/>
          </a:prstGeom>
          <a:noFill/>
        </p:spPr>
        <p:txBody>
          <a:bodyPr wrap="none" rtlCol="0">
            <a:spAutoFit/>
          </a:bodyPr>
          <a:lstStyle/>
          <a:p>
            <a:r>
              <a:rPr lang="es-MX" sz="1000" dirty="0" smtClean="0"/>
              <a:t>MAESTRÍA EN INGENIERÍA DE LA CADENA DE SUMINISTRO</a:t>
            </a:r>
            <a:endParaRPr lang="es-MX" sz="1000" dirty="0"/>
          </a:p>
        </p:txBody>
      </p:sp>
      <p:sp>
        <p:nvSpPr>
          <p:cNvPr id="5" name="4 CuadroTexto"/>
          <p:cNvSpPr txBox="1"/>
          <p:nvPr/>
        </p:nvSpPr>
        <p:spPr>
          <a:xfrm>
            <a:off x="6660232" y="6597352"/>
            <a:ext cx="1848583" cy="246221"/>
          </a:xfrm>
          <a:prstGeom prst="rect">
            <a:avLst/>
          </a:prstGeom>
          <a:noFill/>
        </p:spPr>
        <p:txBody>
          <a:bodyPr wrap="none" rtlCol="0">
            <a:spAutoFit/>
          </a:bodyPr>
          <a:lstStyle/>
          <a:p>
            <a:r>
              <a:rPr lang="es-MX" sz="1000" dirty="0" smtClean="0"/>
              <a:t>FACULTAD DE INGENIERÍA</a:t>
            </a:r>
            <a:endParaRPr lang="es-MX" sz="1000" dirty="0"/>
          </a:p>
        </p:txBody>
      </p:sp>
      <p:pic>
        <p:nvPicPr>
          <p:cNvPr id="6" name="Imagen 3">
            <a:extLst>
              <a:ext uri="{FF2B5EF4-FFF2-40B4-BE49-F238E27FC236}">
                <a16:creationId xmlns:a16="http://schemas.microsoft.com/office/drawing/2014/main" xmlns="" id="{B490CB2D-56A8-4F3E-A5D9-5F49781DF567}"/>
              </a:ext>
            </a:extLst>
          </p:cNvPr>
          <p:cNvPicPr>
            <a:picLocks noChangeAspect="1"/>
          </p:cNvPicPr>
          <p:nvPr/>
        </p:nvPicPr>
        <p:blipFill rotWithShape="1">
          <a:blip r:embed="rId2"/>
          <a:srcRect l="1720" t="9083" r="2185" b="3154"/>
          <a:stretch/>
        </p:blipFill>
        <p:spPr>
          <a:xfrm>
            <a:off x="1731087" y="2996952"/>
            <a:ext cx="5853436" cy="3011355"/>
          </a:xfrm>
          <a:prstGeom prst="rect">
            <a:avLst/>
          </a:prstGeom>
        </p:spPr>
      </p:pic>
    </p:spTree>
    <p:extLst>
      <p:ext uri="{BB962C8B-B14F-4D97-AF65-F5344CB8AC3E}">
        <p14:creationId xmlns:p14="http://schemas.microsoft.com/office/powerpoint/2010/main" val="1959920150"/>
      </p:ext>
    </p:extLst>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contenido 2"/>
          <p:cNvSpPr>
            <a:spLocks noGrp="1"/>
          </p:cNvSpPr>
          <p:nvPr>
            <p:ph idx="1"/>
          </p:nvPr>
        </p:nvSpPr>
        <p:spPr>
          <a:xfrm>
            <a:off x="683568" y="692696"/>
            <a:ext cx="7992888" cy="5501319"/>
          </a:xfrm>
        </p:spPr>
        <p:txBody>
          <a:bodyPr>
            <a:noAutofit/>
          </a:bodyPr>
          <a:lstStyle/>
          <a:p>
            <a:pPr marL="0" indent="0" algn="ctr">
              <a:lnSpc>
                <a:spcPct val="140000"/>
              </a:lnSpc>
              <a:buNone/>
            </a:pPr>
            <a:r>
              <a:rPr lang="es-MX" sz="1800" b="1" dirty="0" smtClean="0">
                <a:latin typeface="Tahoma" pitchFamily="34" charset="0"/>
                <a:ea typeface="Tahoma" pitchFamily="34" charset="0"/>
                <a:cs typeface="Tahoma" pitchFamily="34" charset="0"/>
              </a:rPr>
              <a:t>BÚSQUEDA TABÚ</a:t>
            </a:r>
          </a:p>
          <a:p>
            <a:pPr marL="0" indent="0">
              <a:lnSpc>
                <a:spcPct val="150000"/>
              </a:lnSpc>
              <a:spcBef>
                <a:spcPts val="0"/>
              </a:spcBef>
              <a:spcAft>
                <a:spcPts val="600"/>
              </a:spcAft>
              <a:buNone/>
            </a:pPr>
            <a:endParaRPr lang="es-MX" sz="1000" dirty="0" smtClean="0">
              <a:latin typeface="Tahoma" pitchFamily="34" charset="0"/>
              <a:ea typeface="Tahoma" pitchFamily="34" charset="0"/>
              <a:cs typeface="Tahoma" pitchFamily="34" charset="0"/>
            </a:endParaRPr>
          </a:p>
          <a:p>
            <a:pPr marL="274320" lvl="2" indent="0">
              <a:lnSpc>
                <a:spcPct val="150000"/>
              </a:lnSpc>
              <a:spcBef>
                <a:spcPts val="0"/>
              </a:spcBef>
              <a:spcAft>
                <a:spcPts val="1200"/>
              </a:spcAft>
              <a:buNone/>
            </a:pPr>
            <a:r>
              <a:rPr lang="es-MX" sz="1600" dirty="0" smtClean="0">
                <a:latin typeface="Tahoma" pitchFamily="34" charset="0"/>
                <a:ea typeface="Tahoma" pitchFamily="34" charset="0"/>
                <a:cs typeface="Tahoma" pitchFamily="34" charset="0"/>
              </a:rPr>
              <a:t>Ejemplo (cont.).</a:t>
            </a:r>
          </a:p>
        </p:txBody>
      </p:sp>
      <p:sp>
        <p:nvSpPr>
          <p:cNvPr id="2" name="1 CuadroTexto"/>
          <p:cNvSpPr txBox="1"/>
          <p:nvPr/>
        </p:nvSpPr>
        <p:spPr>
          <a:xfrm>
            <a:off x="683568" y="6597352"/>
            <a:ext cx="3852337" cy="246221"/>
          </a:xfrm>
          <a:prstGeom prst="rect">
            <a:avLst/>
          </a:prstGeom>
          <a:noFill/>
        </p:spPr>
        <p:txBody>
          <a:bodyPr wrap="none" rtlCol="0">
            <a:spAutoFit/>
          </a:bodyPr>
          <a:lstStyle/>
          <a:p>
            <a:r>
              <a:rPr lang="es-MX" sz="1000" dirty="0" smtClean="0"/>
              <a:t>MAESTRÍA EN INGENIERÍA DE LA CADENA DE SUMINISTRO</a:t>
            </a:r>
            <a:endParaRPr lang="es-MX" sz="1000" dirty="0"/>
          </a:p>
        </p:txBody>
      </p:sp>
      <p:sp>
        <p:nvSpPr>
          <p:cNvPr id="5" name="4 CuadroTexto"/>
          <p:cNvSpPr txBox="1"/>
          <p:nvPr/>
        </p:nvSpPr>
        <p:spPr>
          <a:xfrm>
            <a:off x="6660232" y="6597352"/>
            <a:ext cx="1848583" cy="246221"/>
          </a:xfrm>
          <a:prstGeom prst="rect">
            <a:avLst/>
          </a:prstGeom>
          <a:noFill/>
        </p:spPr>
        <p:txBody>
          <a:bodyPr wrap="none" rtlCol="0">
            <a:spAutoFit/>
          </a:bodyPr>
          <a:lstStyle/>
          <a:p>
            <a:r>
              <a:rPr lang="es-MX" sz="1000" dirty="0" smtClean="0"/>
              <a:t>FACULTAD DE INGENIERÍA</a:t>
            </a:r>
            <a:endParaRPr lang="es-MX" sz="1000" dirty="0"/>
          </a:p>
        </p:txBody>
      </p:sp>
      <p:pic>
        <p:nvPicPr>
          <p:cNvPr id="7" name="Imagen 1">
            <a:extLst>
              <a:ext uri="{FF2B5EF4-FFF2-40B4-BE49-F238E27FC236}">
                <a16:creationId xmlns:a16="http://schemas.microsoft.com/office/drawing/2014/main" xmlns="" id="{5866DF2A-2EB3-409A-A706-59C80B43ABE4}"/>
              </a:ext>
            </a:extLst>
          </p:cNvPr>
          <p:cNvPicPr>
            <a:picLocks noChangeAspect="1"/>
          </p:cNvPicPr>
          <p:nvPr/>
        </p:nvPicPr>
        <p:blipFill rotWithShape="1">
          <a:blip r:embed="rId2"/>
          <a:srcRect l="3113" t="5966" r="1833" b="3815"/>
          <a:stretch/>
        </p:blipFill>
        <p:spPr>
          <a:xfrm>
            <a:off x="1916723" y="2276654"/>
            <a:ext cx="5667800" cy="3024554"/>
          </a:xfrm>
          <a:prstGeom prst="rect">
            <a:avLst/>
          </a:prstGeom>
        </p:spPr>
      </p:pic>
    </p:spTree>
    <p:extLst>
      <p:ext uri="{BB962C8B-B14F-4D97-AF65-F5344CB8AC3E}">
        <p14:creationId xmlns:p14="http://schemas.microsoft.com/office/powerpoint/2010/main" val="3791961402"/>
      </p:ext>
    </p:extLst>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contenido 2"/>
          <p:cNvSpPr>
            <a:spLocks noGrp="1"/>
          </p:cNvSpPr>
          <p:nvPr>
            <p:ph idx="1"/>
          </p:nvPr>
        </p:nvSpPr>
        <p:spPr>
          <a:xfrm>
            <a:off x="683568" y="692696"/>
            <a:ext cx="7992888" cy="5501319"/>
          </a:xfrm>
        </p:spPr>
        <p:txBody>
          <a:bodyPr>
            <a:noAutofit/>
          </a:bodyPr>
          <a:lstStyle/>
          <a:p>
            <a:pPr marL="0" indent="0" algn="ctr">
              <a:lnSpc>
                <a:spcPct val="140000"/>
              </a:lnSpc>
              <a:buNone/>
            </a:pPr>
            <a:r>
              <a:rPr lang="es-MX" sz="1800" b="1" dirty="0" smtClean="0">
                <a:latin typeface="Tahoma" pitchFamily="34" charset="0"/>
                <a:ea typeface="Tahoma" pitchFamily="34" charset="0"/>
                <a:cs typeface="Tahoma" pitchFamily="34" charset="0"/>
              </a:rPr>
              <a:t>BÚSQUEDA TABÚ</a:t>
            </a:r>
          </a:p>
          <a:p>
            <a:pPr marL="0" indent="0">
              <a:lnSpc>
                <a:spcPct val="150000"/>
              </a:lnSpc>
              <a:spcBef>
                <a:spcPts val="0"/>
              </a:spcBef>
              <a:spcAft>
                <a:spcPts val="600"/>
              </a:spcAft>
              <a:buNone/>
            </a:pPr>
            <a:endParaRPr lang="es-MX" sz="1000" dirty="0" smtClean="0">
              <a:latin typeface="Tahoma" pitchFamily="34" charset="0"/>
              <a:ea typeface="Tahoma" pitchFamily="34" charset="0"/>
              <a:cs typeface="Tahoma" pitchFamily="34" charset="0"/>
            </a:endParaRPr>
          </a:p>
          <a:p>
            <a:pPr marL="0" lvl="1" indent="0">
              <a:lnSpc>
                <a:spcPct val="150000"/>
              </a:lnSpc>
              <a:spcBef>
                <a:spcPts val="0"/>
              </a:spcBef>
              <a:spcAft>
                <a:spcPts val="1200"/>
              </a:spcAft>
              <a:buNone/>
            </a:pPr>
            <a:r>
              <a:rPr lang="es-MX" sz="1600" dirty="0">
                <a:latin typeface="Tahoma" pitchFamily="34" charset="0"/>
                <a:ea typeface="Tahoma" pitchFamily="34" charset="0"/>
                <a:cs typeface="Tahoma" pitchFamily="34" charset="0"/>
              </a:rPr>
              <a:t>El procedimiento de búsqueda tabú que se basa sólo en el componente de memoria a corto plazo no logra descubrir el movimiento correcto para alcanzar la solución óptima.</a:t>
            </a:r>
          </a:p>
          <a:p>
            <a:pPr marL="0" lvl="1" indent="0">
              <a:lnSpc>
                <a:spcPct val="150000"/>
              </a:lnSpc>
              <a:spcBef>
                <a:spcPts val="0"/>
              </a:spcBef>
              <a:spcAft>
                <a:spcPts val="1200"/>
              </a:spcAft>
              <a:buNone/>
            </a:pPr>
            <a:r>
              <a:rPr lang="es-MX" sz="1600" dirty="0" smtClean="0">
                <a:latin typeface="Tahoma" pitchFamily="34" charset="0"/>
                <a:ea typeface="Tahoma" pitchFamily="34" charset="0"/>
                <a:cs typeface="Tahoma" pitchFamily="34" charset="0"/>
              </a:rPr>
              <a:t>Las </a:t>
            </a:r>
            <a:r>
              <a:rPr lang="es-MX" sz="1600" dirty="0">
                <a:latin typeface="Tahoma" pitchFamily="34" charset="0"/>
                <a:ea typeface="Tahoma" pitchFamily="34" charset="0"/>
                <a:cs typeface="Tahoma" pitchFamily="34" charset="0"/>
              </a:rPr>
              <a:t>estructuras de memoria usadas son de dos tipos:</a:t>
            </a:r>
          </a:p>
          <a:p>
            <a:pPr marL="285750" lvl="1" indent="-285750">
              <a:lnSpc>
                <a:spcPct val="150000"/>
              </a:lnSpc>
              <a:spcBef>
                <a:spcPts val="0"/>
              </a:spcBef>
              <a:spcAft>
                <a:spcPts val="1200"/>
              </a:spcAft>
              <a:buFont typeface="Wingdings" pitchFamily="2" charset="2"/>
              <a:buChar char="v"/>
            </a:pPr>
            <a:r>
              <a:rPr lang="es-MX" sz="1600" dirty="0" smtClean="0">
                <a:latin typeface="Tahoma" pitchFamily="34" charset="0"/>
                <a:ea typeface="Tahoma" pitchFamily="34" charset="0"/>
                <a:cs typeface="Tahoma" pitchFamily="34" charset="0"/>
              </a:rPr>
              <a:t>Explicita. </a:t>
            </a:r>
            <a:r>
              <a:rPr lang="es-MX" sz="1600" dirty="0">
                <a:latin typeface="Tahoma" pitchFamily="34" charset="0"/>
                <a:ea typeface="Tahoma" pitchFamily="34" charset="0"/>
                <a:cs typeface="Tahoma" pitchFamily="34" charset="0"/>
              </a:rPr>
              <a:t>Cuando la solución se almacena de manera completa, se registran soluciones de elite visitadas durante la búsqueda.</a:t>
            </a:r>
          </a:p>
          <a:p>
            <a:pPr marL="285750" lvl="1" indent="-285750">
              <a:lnSpc>
                <a:spcPct val="150000"/>
              </a:lnSpc>
              <a:spcBef>
                <a:spcPts val="0"/>
              </a:spcBef>
              <a:spcAft>
                <a:spcPts val="1200"/>
              </a:spcAft>
              <a:buFont typeface="Wingdings" pitchFamily="2" charset="2"/>
              <a:buChar char="v"/>
            </a:pPr>
            <a:r>
              <a:rPr lang="es-MX" sz="1600" dirty="0">
                <a:latin typeface="Tahoma" pitchFamily="34" charset="0"/>
                <a:ea typeface="Tahoma" pitchFamily="34" charset="0"/>
                <a:cs typeface="Tahoma" pitchFamily="34" charset="0"/>
              </a:rPr>
              <a:t>De </a:t>
            </a:r>
            <a:r>
              <a:rPr lang="es-MX" sz="1600" dirty="0" smtClean="0">
                <a:latin typeface="Tahoma" pitchFamily="34" charset="0"/>
                <a:ea typeface="Tahoma" pitchFamily="34" charset="0"/>
                <a:cs typeface="Tahoma" pitchFamily="34" charset="0"/>
              </a:rPr>
              <a:t>atributos. </a:t>
            </a:r>
            <a:r>
              <a:rPr lang="es-MX" sz="1600" dirty="0">
                <a:latin typeface="Tahoma" pitchFamily="34" charset="0"/>
                <a:ea typeface="Tahoma" pitchFamily="34" charset="0"/>
                <a:cs typeface="Tahoma" pitchFamily="34" charset="0"/>
              </a:rPr>
              <a:t>Se guarda información acerca de ciertos atributos de las soluciones pasadas, para propósitos de orientación de la búsqueda. Este tipo de memoria registra información acerca de los atributos o características que cambian al moverse de una solución a otra</a:t>
            </a:r>
            <a:r>
              <a:rPr lang="es-MX" sz="1600" dirty="0" smtClean="0">
                <a:latin typeface="Tahoma" pitchFamily="34" charset="0"/>
                <a:ea typeface="Tahoma" pitchFamily="34" charset="0"/>
                <a:cs typeface="Tahoma" pitchFamily="34" charset="0"/>
              </a:rPr>
              <a:t>.</a:t>
            </a:r>
          </a:p>
          <a:p>
            <a:pPr marL="0" lvl="1" indent="0">
              <a:lnSpc>
                <a:spcPct val="150000"/>
              </a:lnSpc>
              <a:spcBef>
                <a:spcPts val="0"/>
              </a:spcBef>
              <a:spcAft>
                <a:spcPts val="1200"/>
              </a:spcAft>
              <a:buNone/>
            </a:pPr>
            <a:r>
              <a:rPr lang="es-MX" sz="1600" dirty="0">
                <a:latin typeface="Tahoma" pitchFamily="34" charset="0"/>
                <a:ea typeface="Tahoma" pitchFamily="34" charset="0"/>
                <a:cs typeface="Tahoma" pitchFamily="34" charset="0"/>
              </a:rPr>
              <a:t>La memoria, por lo tanto puede ser explícita o de atributos o </a:t>
            </a:r>
            <a:r>
              <a:rPr lang="es-MX" sz="1600" dirty="0" smtClean="0">
                <a:latin typeface="Tahoma" pitchFamily="34" charset="0"/>
                <a:ea typeface="Tahoma" pitchFamily="34" charset="0"/>
                <a:cs typeface="Tahoma" pitchFamily="34" charset="0"/>
              </a:rPr>
              <a:t>ambas. La </a:t>
            </a:r>
            <a:r>
              <a:rPr lang="es-MX" sz="1600" dirty="0">
                <a:latin typeface="Tahoma" pitchFamily="34" charset="0"/>
                <a:ea typeface="Tahoma" pitchFamily="34" charset="0"/>
                <a:cs typeface="Tahoma" pitchFamily="34" charset="0"/>
              </a:rPr>
              <a:t>estructura de memoria explicita almacena soluciones de elite (que dan un óptimo local) y la memoria de atributos tiene como propósito guiar la búsqueda.</a:t>
            </a:r>
          </a:p>
          <a:p>
            <a:pPr marL="0" lvl="1" indent="0">
              <a:lnSpc>
                <a:spcPct val="150000"/>
              </a:lnSpc>
              <a:spcBef>
                <a:spcPts val="0"/>
              </a:spcBef>
              <a:spcAft>
                <a:spcPts val="1200"/>
              </a:spcAft>
              <a:buNone/>
            </a:pPr>
            <a:endParaRPr lang="es-MX" sz="1600" dirty="0">
              <a:latin typeface="Tahoma" pitchFamily="34" charset="0"/>
              <a:ea typeface="Tahoma" pitchFamily="34" charset="0"/>
              <a:cs typeface="Tahoma" pitchFamily="34" charset="0"/>
            </a:endParaRPr>
          </a:p>
        </p:txBody>
      </p:sp>
      <p:sp>
        <p:nvSpPr>
          <p:cNvPr id="2" name="1 CuadroTexto"/>
          <p:cNvSpPr txBox="1"/>
          <p:nvPr/>
        </p:nvSpPr>
        <p:spPr>
          <a:xfrm>
            <a:off x="683568" y="6597352"/>
            <a:ext cx="3852337" cy="246221"/>
          </a:xfrm>
          <a:prstGeom prst="rect">
            <a:avLst/>
          </a:prstGeom>
          <a:noFill/>
        </p:spPr>
        <p:txBody>
          <a:bodyPr wrap="none" rtlCol="0">
            <a:spAutoFit/>
          </a:bodyPr>
          <a:lstStyle/>
          <a:p>
            <a:r>
              <a:rPr lang="es-MX" sz="1000" dirty="0" smtClean="0"/>
              <a:t>MAESTRÍA EN INGENIERÍA DE LA CADENA DE SUMINISTRO</a:t>
            </a:r>
            <a:endParaRPr lang="es-MX" sz="1000" dirty="0"/>
          </a:p>
        </p:txBody>
      </p:sp>
      <p:sp>
        <p:nvSpPr>
          <p:cNvPr id="5" name="4 CuadroTexto"/>
          <p:cNvSpPr txBox="1"/>
          <p:nvPr/>
        </p:nvSpPr>
        <p:spPr>
          <a:xfrm>
            <a:off x="6660232" y="6597352"/>
            <a:ext cx="1848583" cy="246221"/>
          </a:xfrm>
          <a:prstGeom prst="rect">
            <a:avLst/>
          </a:prstGeom>
          <a:noFill/>
        </p:spPr>
        <p:txBody>
          <a:bodyPr wrap="none" rtlCol="0">
            <a:spAutoFit/>
          </a:bodyPr>
          <a:lstStyle/>
          <a:p>
            <a:r>
              <a:rPr lang="es-MX" sz="1000" dirty="0" smtClean="0"/>
              <a:t>FACULTAD DE INGENIERÍA</a:t>
            </a:r>
            <a:endParaRPr lang="es-MX" sz="1000" dirty="0"/>
          </a:p>
        </p:txBody>
      </p:sp>
    </p:spTree>
    <p:extLst>
      <p:ext uri="{BB962C8B-B14F-4D97-AF65-F5344CB8AC3E}">
        <p14:creationId xmlns:p14="http://schemas.microsoft.com/office/powerpoint/2010/main" val="3340914743"/>
      </p:ext>
    </p:extLst>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contenido 2"/>
          <p:cNvSpPr>
            <a:spLocks noGrp="1"/>
          </p:cNvSpPr>
          <p:nvPr>
            <p:ph idx="1"/>
          </p:nvPr>
        </p:nvSpPr>
        <p:spPr>
          <a:xfrm>
            <a:off x="683568" y="692696"/>
            <a:ext cx="7992888" cy="5501319"/>
          </a:xfrm>
        </p:spPr>
        <p:txBody>
          <a:bodyPr>
            <a:noAutofit/>
          </a:bodyPr>
          <a:lstStyle/>
          <a:p>
            <a:pPr marL="0" indent="0" algn="ctr">
              <a:lnSpc>
                <a:spcPct val="140000"/>
              </a:lnSpc>
              <a:buNone/>
            </a:pPr>
            <a:r>
              <a:rPr lang="es-MX" sz="1800" b="1" dirty="0" smtClean="0">
                <a:latin typeface="Tahoma" pitchFamily="34" charset="0"/>
                <a:ea typeface="Tahoma" pitchFamily="34" charset="0"/>
                <a:cs typeface="Tahoma" pitchFamily="34" charset="0"/>
              </a:rPr>
              <a:t>BÚSQUEDA TABÚ</a:t>
            </a:r>
          </a:p>
          <a:p>
            <a:pPr marL="0" indent="0">
              <a:lnSpc>
                <a:spcPct val="150000"/>
              </a:lnSpc>
              <a:spcBef>
                <a:spcPts val="0"/>
              </a:spcBef>
              <a:spcAft>
                <a:spcPts val="600"/>
              </a:spcAft>
              <a:buNone/>
            </a:pPr>
            <a:endParaRPr lang="es-MX" sz="1000" dirty="0" smtClean="0">
              <a:latin typeface="Tahoma" pitchFamily="34" charset="0"/>
              <a:ea typeface="Tahoma" pitchFamily="34" charset="0"/>
              <a:cs typeface="Tahoma" pitchFamily="34" charset="0"/>
            </a:endParaRPr>
          </a:p>
          <a:p>
            <a:pPr marL="342900" lvl="1" indent="-342900">
              <a:lnSpc>
                <a:spcPct val="150000"/>
              </a:lnSpc>
              <a:spcBef>
                <a:spcPts val="0"/>
              </a:spcBef>
              <a:spcAft>
                <a:spcPts val="1200"/>
              </a:spcAft>
              <a:buFont typeface="+mj-lt"/>
              <a:buAutoNum type="arabicPeriod" startAt="4"/>
            </a:pPr>
            <a:r>
              <a:rPr lang="es-MX" sz="1600" dirty="0" smtClean="0">
                <a:latin typeface="Tahoma" pitchFamily="34" charset="0"/>
                <a:ea typeface="Tahoma" pitchFamily="34" charset="0"/>
                <a:cs typeface="Tahoma" pitchFamily="34" charset="0"/>
              </a:rPr>
              <a:t>Enlaces a un proceso de aprendizaje</a:t>
            </a:r>
            <a:br>
              <a:rPr lang="es-MX" sz="1600" dirty="0" smtClean="0">
                <a:latin typeface="Tahoma" pitchFamily="34" charset="0"/>
                <a:ea typeface="Tahoma" pitchFamily="34" charset="0"/>
                <a:cs typeface="Tahoma" pitchFamily="34" charset="0"/>
              </a:rPr>
            </a:br>
            <a:r>
              <a:rPr lang="es-MX" sz="1600" dirty="0" smtClean="0">
                <a:latin typeface="Tahoma" pitchFamily="34" charset="0"/>
                <a:ea typeface="Tahoma" pitchFamily="34" charset="0"/>
                <a:cs typeface="Tahoma" pitchFamily="34" charset="0"/>
              </a:rPr>
              <a:t>Análisis de </a:t>
            </a:r>
            <a:r>
              <a:rPr lang="es-MX" sz="1600" dirty="0">
                <a:latin typeface="Tahoma" pitchFamily="34" charset="0"/>
                <a:ea typeface="Tahoma" pitchFamily="34" charset="0"/>
                <a:cs typeface="Tahoma" pitchFamily="34" charset="0"/>
              </a:rPr>
              <a:t>objetivos: Un enfoque de aprendizaje que ofrece un medio útil para desarrollar evaluadores para apoyar las estrategias de intensificación y diversificación de la búsqueda de tabúes</a:t>
            </a:r>
            <a:r>
              <a:rPr lang="es-MX" sz="1600" dirty="0" smtClean="0">
                <a:latin typeface="Tahoma" pitchFamily="34" charset="0"/>
                <a:ea typeface="Tahoma" pitchFamily="34" charset="0"/>
                <a:cs typeface="Tahoma" pitchFamily="34" charset="0"/>
              </a:rPr>
              <a:t>.</a:t>
            </a:r>
          </a:p>
          <a:p>
            <a:pPr marL="0" lvl="1" indent="0">
              <a:lnSpc>
                <a:spcPct val="150000"/>
              </a:lnSpc>
              <a:spcBef>
                <a:spcPts val="0"/>
              </a:spcBef>
              <a:spcAft>
                <a:spcPts val="1200"/>
              </a:spcAft>
              <a:buNone/>
            </a:pPr>
            <a:r>
              <a:rPr lang="es-MX" sz="1600" dirty="0">
                <a:latin typeface="Tahoma" pitchFamily="34" charset="0"/>
                <a:ea typeface="Tahoma" pitchFamily="34" charset="0"/>
                <a:cs typeface="Tahoma" pitchFamily="34" charset="0"/>
              </a:rPr>
              <a:t>Directriz 4: Para combinar las metas de diversificación e intensificación, crear un sistema de calificación por referencia al análisis de objetivos, manteniendo registros de atributos altamente calificados y con qué frecuencia estos atributos aparecen en las soluciones generadas.</a:t>
            </a:r>
          </a:p>
          <a:p>
            <a:pPr marL="0" lvl="1" indent="0">
              <a:lnSpc>
                <a:spcPct val="150000"/>
              </a:lnSpc>
              <a:spcBef>
                <a:spcPts val="0"/>
              </a:spcBef>
              <a:spcAft>
                <a:spcPts val="1200"/>
              </a:spcAft>
              <a:buNone/>
            </a:pPr>
            <a:r>
              <a:rPr lang="es-MX" sz="1600" dirty="0" smtClean="0">
                <a:latin typeface="Tahoma" pitchFamily="34" charset="0"/>
                <a:ea typeface="Tahoma" pitchFamily="34" charset="0"/>
                <a:cs typeface="Tahoma" pitchFamily="34" charset="0"/>
              </a:rPr>
              <a:t>Los </a:t>
            </a:r>
            <a:r>
              <a:rPr lang="es-MX" sz="1600" dirty="0">
                <a:latin typeface="Tahoma" pitchFamily="34" charset="0"/>
                <a:ea typeface="Tahoma" pitchFamily="34" charset="0"/>
                <a:cs typeface="Tahoma" pitchFamily="34" charset="0"/>
              </a:rPr>
              <a:t>atributos de movimiento se pueden dividir en seis clases de frecuencia</a:t>
            </a:r>
          </a:p>
          <a:p>
            <a:pPr marL="400050" lvl="1" indent="-400050">
              <a:lnSpc>
                <a:spcPct val="150000"/>
              </a:lnSpc>
              <a:spcBef>
                <a:spcPts val="0"/>
              </a:spcBef>
              <a:spcAft>
                <a:spcPts val="1200"/>
              </a:spcAft>
              <a:buFont typeface="+mj-lt"/>
              <a:buAutoNum type="romanLcPeriod"/>
            </a:pPr>
            <a:r>
              <a:rPr lang="es-MX" sz="1600" dirty="0">
                <a:latin typeface="Tahoma" pitchFamily="34" charset="0"/>
                <a:ea typeface="Tahoma" pitchFamily="34" charset="0"/>
                <a:cs typeface="Tahoma" pitchFamily="34" charset="0"/>
              </a:rPr>
              <a:t>Ocurren a menudo en buenas </a:t>
            </a:r>
            <a:r>
              <a:rPr lang="es-MX" sz="1600" dirty="0" smtClean="0">
                <a:latin typeface="Tahoma" pitchFamily="34" charset="0"/>
                <a:ea typeface="Tahoma" pitchFamily="34" charset="0"/>
                <a:cs typeface="Tahoma" pitchFamily="34" charset="0"/>
              </a:rPr>
              <a:t>soluciones. </a:t>
            </a:r>
            <a:endParaRPr lang="es-MX" sz="1600" dirty="0">
              <a:latin typeface="Tahoma" pitchFamily="34" charset="0"/>
              <a:ea typeface="Tahoma" pitchFamily="34" charset="0"/>
              <a:cs typeface="Tahoma" pitchFamily="34" charset="0"/>
            </a:endParaRPr>
          </a:p>
          <a:p>
            <a:pPr marL="400050" lvl="1" indent="-400050">
              <a:lnSpc>
                <a:spcPct val="150000"/>
              </a:lnSpc>
              <a:spcBef>
                <a:spcPts val="0"/>
              </a:spcBef>
              <a:spcAft>
                <a:spcPts val="1200"/>
              </a:spcAft>
              <a:buFont typeface="+mj-lt"/>
              <a:buAutoNum type="romanLcPeriod"/>
            </a:pPr>
            <a:r>
              <a:rPr lang="es-MX" sz="1600" dirty="0">
                <a:latin typeface="Tahoma" pitchFamily="34" charset="0"/>
                <a:ea typeface="Tahoma" pitchFamily="34" charset="0"/>
                <a:cs typeface="Tahoma" pitchFamily="34" charset="0"/>
              </a:rPr>
              <a:t>Ocurren a menudo en soluciones pobres pero raramente en buenas </a:t>
            </a:r>
            <a:r>
              <a:rPr lang="es-MX" sz="1600" dirty="0" smtClean="0">
                <a:latin typeface="Tahoma" pitchFamily="34" charset="0"/>
                <a:ea typeface="Tahoma" pitchFamily="34" charset="0"/>
                <a:cs typeface="Tahoma" pitchFamily="34" charset="0"/>
              </a:rPr>
              <a:t>soluciones.</a:t>
            </a:r>
            <a:endParaRPr lang="es-MX" sz="1600" dirty="0">
              <a:latin typeface="Tahoma" pitchFamily="34" charset="0"/>
              <a:ea typeface="Tahoma" pitchFamily="34" charset="0"/>
              <a:cs typeface="Tahoma" pitchFamily="34" charset="0"/>
            </a:endParaRPr>
          </a:p>
        </p:txBody>
      </p:sp>
      <p:sp>
        <p:nvSpPr>
          <p:cNvPr id="2" name="1 CuadroTexto"/>
          <p:cNvSpPr txBox="1"/>
          <p:nvPr/>
        </p:nvSpPr>
        <p:spPr>
          <a:xfrm>
            <a:off x="683568" y="6597352"/>
            <a:ext cx="3852337" cy="246221"/>
          </a:xfrm>
          <a:prstGeom prst="rect">
            <a:avLst/>
          </a:prstGeom>
          <a:noFill/>
        </p:spPr>
        <p:txBody>
          <a:bodyPr wrap="none" rtlCol="0">
            <a:spAutoFit/>
          </a:bodyPr>
          <a:lstStyle/>
          <a:p>
            <a:r>
              <a:rPr lang="es-MX" sz="1000" dirty="0" smtClean="0"/>
              <a:t>MAESTRÍA EN INGENIERÍA DE LA CADENA DE SUMINISTRO</a:t>
            </a:r>
            <a:endParaRPr lang="es-MX" sz="1000" dirty="0"/>
          </a:p>
        </p:txBody>
      </p:sp>
      <p:sp>
        <p:nvSpPr>
          <p:cNvPr id="5" name="4 CuadroTexto"/>
          <p:cNvSpPr txBox="1"/>
          <p:nvPr/>
        </p:nvSpPr>
        <p:spPr>
          <a:xfrm>
            <a:off x="6660232" y="6597352"/>
            <a:ext cx="1848583" cy="246221"/>
          </a:xfrm>
          <a:prstGeom prst="rect">
            <a:avLst/>
          </a:prstGeom>
          <a:noFill/>
        </p:spPr>
        <p:txBody>
          <a:bodyPr wrap="none" rtlCol="0">
            <a:spAutoFit/>
          </a:bodyPr>
          <a:lstStyle/>
          <a:p>
            <a:r>
              <a:rPr lang="es-MX" sz="1000" dirty="0" smtClean="0"/>
              <a:t>FACULTAD DE INGENIERÍA</a:t>
            </a:r>
            <a:endParaRPr lang="es-MX" sz="1000" dirty="0"/>
          </a:p>
        </p:txBody>
      </p:sp>
    </p:spTree>
    <p:extLst>
      <p:ext uri="{BB962C8B-B14F-4D97-AF65-F5344CB8AC3E}">
        <p14:creationId xmlns:p14="http://schemas.microsoft.com/office/powerpoint/2010/main" val="1631976992"/>
      </p:ext>
    </p:extLst>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contenido 2"/>
          <p:cNvSpPr>
            <a:spLocks noGrp="1"/>
          </p:cNvSpPr>
          <p:nvPr>
            <p:ph idx="1"/>
          </p:nvPr>
        </p:nvSpPr>
        <p:spPr>
          <a:xfrm>
            <a:off x="683568" y="692696"/>
            <a:ext cx="7992888" cy="5501319"/>
          </a:xfrm>
        </p:spPr>
        <p:txBody>
          <a:bodyPr>
            <a:noAutofit/>
          </a:bodyPr>
          <a:lstStyle/>
          <a:p>
            <a:pPr marL="0" indent="0" algn="ctr">
              <a:lnSpc>
                <a:spcPct val="140000"/>
              </a:lnSpc>
              <a:buNone/>
            </a:pPr>
            <a:r>
              <a:rPr lang="es-MX" sz="1800" b="1" dirty="0" smtClean="0">
                <a:latin typeface="Tahoma" pitchFamily="34" charset="0"/>
                <a:ea typeface="Tahoma" pitchFamily="34" charset="0"/>
                <a:cs typeface="Tahoma" pitchFamily="34" charset="0"/>
              </a:rPr>
              <a:t>BÚSQUEDA TABÚ</a:t>
            </a:r>
          </a:p>
          <a:p>
            <a:pPr marL="0" indent="0">
              <a:lnSpc>
                <a:spcPct val="150000"/>
              </a:lnSpc>
              <a:spcBef>
                <a:spcPts val="0"/>
              </a:spcBef>
              <a:spcAft>
                <a:spcPts val="600"/>
              </a:spcAft>
              <a:buNone/>
            </a:pPr>
            <a:endParaRPr lang="es-MX" sz="1000" dirty="0" smtClean="0">
              <a:latin typeface="Tahoma" pitchFamily="34" charset="0"/>
              <a:ea typeface="Tahoma" pitchFamily="34" charset="0"/>
              <a:cs typeface="Tahoma" pitchFamily="34" charset="0"/>
            </a:endParaRPr>
          </a:p>
          <a:p>
            <a:pPr marL="400050" lvl="1" indent="-400050">
              <a:lnSpc>
                <a:spcPct val="150000"/>
              </a:lnSpc>
              <a:spcBef>
                <a:spcPts val="0"/>
              </a:spcBef>
              <a:spcAft>
                <a:spcPts val="1200"/>
              </a:spcAft>
              <a:buFont typeface="+mj-lt"/>
              <a:buAutoNum type="romanLcPeriod" startAt="3"/>
            </a:pPr>
            <a:r>
              <a:rPr lang="es-MX" sz="1600" dirty="0">
                <a:latin typeface="Tahoma" pitchFamily="34" charset="0"/>
                <a:ea typeface="Tahoma" pitchFamily="34" charset="0"/>
                <a:cs typeface="Tahoma" pitchFamily="34" charset="0"/>
              </a:rPr>
              <a:t>A menudo ocurren en movimientos para agregar el atributo a la solución actual, donde estos movimientos reciben evaluaciones que son altas, pero no lo suficientemente altas como para ser </a:t>
            </a:r>
            <a:r>
              <a:rPr lang="es-MX" sz="1600" dirty="0" smtClean="0">
                <a:latin typeface="Tahoma" pitchFamily="34" charset="0"/>
                <a:ea typeface="Tahoma" pitchFamily="34" charset="0"/>
                <a:cs typeface="Tahoma" pitchFamily="34" charset="0"/>
              </a:rPr>
              <a:t>elegidas.</a:t>
            </a:r>
            <a:endParaRPr lang="es-MX" sz="1600" dirty="0">
              <a:latin typeface="Tahoma" pitchFamily="34" charset="0"/>
              <a:ea typeface="Tahoma" pitchFamily="34" charset="0"/>
              <a:cs typeface="Tahoma" pitchFamily="34" charset="0"/>
            </a:endParaRPr>
          </a:p>
          <a:p>
            <a:pPr marL="400050" lvl="1" indent="-400050">
              <a:lnSpc>
                <a:spcPct val="150000"/>
              </a:lnSpc>
              <a:spcBef>
                <a:spcPts val="0"/>
              </a:spcBef>
              <a:spcAft>
                <a:spcPts val="1200"/>
              </a:spcAft>
              <a:buFont typeface="+mj-lt"/>
              <a:buAutoNum type="romanLcPeriod" startAt="3"/>
            </a:pPr>
            <a:r>
              <a:rPr lang="es-MX" sz="1600" dirty="0">
                <a:latin typeface="Tahoma" pitchFamily="34" charset="0"/>
                <a:ea typeface="Tahoma" pitchFamily="34" charset="0"/>
                <a:cs typeface="Tahoma" pitchFamily="34" charset="0"/>
              </a:rPr>
              <a:t>A menudo ocurren en movimientos para eliminar el atributo de la solución actual, donde estos movimientos reciben evaluaciones insuficientemente atractivas para ser </a:t>
            </a:r>
            <a:r>
              <a:rPr lang="es-MX" sz="1600" dirty="0" smtClean="0">
                <a:latin typeface="Tahoma" pitchFamily="34" charset="0"/>
                <a:ea typeface="Tahoma" pitchFamily="34" charset="0"/>
                <a:cs typeface="Tahoma" pitchFamily="34" charset="0"/>
              </a:rPr>
              <a:t>elegidas.</a:t>
            </a:r>
            <a:endParaRPr lang="es-MX" sz="1600" dirty="0">
              <a:latin typeface="Tahoma" pitchFamily="34" charset="0"/>
              <a:ea typeface="Tahoma" pitchFamily="34" charset="0"/>
              <a:cs typeface="Tahoma" pitchFamily="34" charset="0"/>
            </a:endParaRPr>
          </a:p>
          <a:p>
            <a:pPr marL="400050" lvl="1" indent="-400050">
              <a:lnSpc>
                <a:spcPct val="150000"/>
              </a:lnSpc>
              <a:spcBef>
                <a:spcPts val="0"/>
              </a:spcBef>
              <a:spcAft>
                <a:spcPts val="1200"/>
              </a:spcAft>
              <a:buFont typeface="+mj-lt"/>
              <a:buAutoNum type="romanLcPeriod" startAt="3"/>
            </a:pPr>
            <a:r>
              <a:rPr lang="es-MX" sz="1600" dirty="0">
                <a:latin typeface="Tahoma" pitchFamily="34" charset="0"/>
                <a:ea typeface="Tahoma" pitchFamily="34" charset="0"/>
                <a:cs typeface="Tahoma" pitchFamily="34" charset="0"/>
              </a:rPr>
              <a:t>A menudo ocurren en las soluciones realmente generadas durante el proceso de búsqueda (ya sea bueno o malo</a:t>
            </a:r>
            <a:r>
              <a:rPr lang="es-MX" sz="1600" dirty="0" smtClean="0">
                <a:latin typeface="Tahoma" pitchFamily="34" charset="0"/>
                <a:ea typeface="Tahoma" pitchFamily="34" charset="0"/>
                <a:cs typeface="Tahoma" pitchFamily="34" charset="0"/>
              </a:rPr>
              <a:t>). </a:t>
            </a:r>
            <a:endParaRPr lang="es-MX" sz="1600" dirty="0">
              <a:latin typeface="Tahoma" pitchFamily="34" charset="0"/>
              <a:ea typeface="Tahoma" pitchFamily="34" charset="0"/>
              <a:cs typeface="Tahoma" pitchFamily="34" charset="0"/>
            </a:endParaRPr>
          </a:p>
          <a:p>
            <a:pPr marL="400050" lvl="1" indent="-400050">
              <a:lnSpc>
                <a:spcPct val="150000"/>
              </a:lnSpc>
              <a:spcBef>
                <a:spcPts val="0"/>
              </a:spcBef>
              <a:spcAft>
                <a:spcPts val="1200"/>
              </a:spcAft>
              <a:buFont typeface="+mj-lt"/>
              <a:buAutoNum type="romanLcPeriod" startAt="3"/>
            </a:pPr>
            <a:r>
              <a:rPr lang="es-MX" sz="1600" dirty="0">
                <a:latin typeface="Tahoma" pitchFamily="34" charset="0"/>
                <a:ea typeface="Tahoma" pitchFamily="34" charset="0"/>
                <a:cs typeface="Tahoma" pitchFamily="34" charset="0"/>
              </a:rPr>
              <a:t>A menudo no ocurren en soluciones </a:t>
            </a:r>
            <a:r>
              <a:rPr lang="es-MX" sz="1600" dirty="0" smtClean="0">
                <a:latin typeface="Tahoma" pitchFamily="34" charset="0"/>
                <a:ea typeface="Tahoma" pitchFamily="34" charset="0"/>
                <a:cs typeface="Tahoma" pitchFamily="34" charset="0"/>
              </a:rPr>
              <a:t>generadas.</a:t>
            </a:r>
          </a:p>
        </p:txBody>
      </p:sp>
      <p:sp>
        <p:nvSpPr>
          <p:cNvPr id="2" name="1 CuadroTexto"/>
          <p:cNvSpPr txBox="1"/>
          <p:nvPr/>
        </p:nvSpPr>
        <p:spPr>
          <a:xfrm>
            <a:off x="683568" y="6597352"/>
            <a:ext cx="3852337" cy="246221"/>
          </a:xfrm>
          <a:prstGeom prst="rect">
            <a:avLst/>
          </a:prstGeom>
          <a:noFill/>
        </p:spPr>
        <p:txBody>
          <a:bodyPr wrap="none" rtlCol="0">
            <a:spAutoFit/>
          </a:bodyPr>
          <a:lstStyle/>
          <a:p>
            <a:r>
              <a:rPr lang="es-MX" sz="1000" dirty="0" smtClean="0"/>
              <a:t>MAESTRÍA EN INGENIERÍA DE LA CADENA DE SUMINISTRO</a:t>
            </a:r>
            <a:endParaRPr lang="es-MX" sz="1000" dirty="0"/>
          </a:p>
        </p:txBody>
      </p:sp>
      <p:sp>
        <p:nvSpPr>
          <p:cNvPr id="5" name="4 CuadroTexto"/>
          <p:cNvSpPr txBox="1"/>
          <p:nvPr/>
        </p:nvSpPr>
        <p:spPr>
          <a:xfrm>
            <a:off x="6660232" y="6597352"/>
            <a:ext cx="1848583" cy="246221"/>
          </a:xfrm>
          <a:prstGeom prst="rect">
            <a:avLst/>
          </a:prstGeom>
          <a:noFill/>
        </p:spPr>
        <p:txBody>
          <a:bodyPr wrap="none" rtlCol="0">
            <a:spAutoFit/>
          </a:bodyPr>
          <a:lstStyle/>
          <a:p>
            <a:r>
              <a:rPr lang="es-MX" sz="1000" dirty="0" smtClean="0"/>
              <a:t>FACULTAD DE INGENIERÍA</a:t>
            </a:r>
            <a:endParaRPr lang="es-MX" sz="1000" dirty="0"/>
          </a:p>
        </p:txBody>
      </p:sp>
    </p:spTree>
    <p:extLst>
      <p:ext uri="{BB962C8B-B14F-4D97-AF65-F5344CB8AC3E}">
        <p14:creationId xmlns:p14="http://schemas.microsoft.com/office/powerpoint/2010/main" val="80100965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contenido 2"/>
          <p:cNvSpPr>
            <a:spLocks noGrp="1"/>
          </p:cNvSpPr>
          <p:nvPr>
            <p:ph idx="1"/>
          </p:nvPr>
        </p:nvSpPr>
        <p:spPr>
          <a:xfrm>
            <a:off x="683568" y="692696"/>
            <a:ext cx="7704856" cy="5501319"/>
          </a:xfrm>
        </p:spPr>
        <p:txBody>
          <a:bodyPr>
            <a:noAutofit/>
          </a:bodyPr>
          <a:lstStyle/>
          <a:p>
            <a:pPr marL="0" indent="0" algn="ctr">
              <a:lnSpc>
                <a:spcPct val="140000"/>
              </a:lnSpc>
              <a:buNone/>
            </a:pPr>
            <a:r>
              <a:rPr lang="es-MX" sz="1800" b="1" dirty="0" smtClean="0">
                <a:latin typeface="Tahoma" pitchFamily="34" charset="0"/>
                <a:ea typeface="Tahoma" pitchFamily="34" charset="0"/>
                <a:cs typeface="Tahoma" pitchFamily="34" charset="0"/>
              </a:rPr>
              <a:t>HEURÍSTICOS </a:t>
            </a:r>
            <a:r>
              <a:rPr lang="es-MX" sz="1800" b="1" dirty="0" smtClean="0">
                <a:latin typeface="Tahoma" pitchFamily="34" charset="0"/>
                <a:ea typeface="Tahoma" pitchFamily="34" charset="0"/>
                <a:cs typeface="Tahoma" pitchFamily="34" charset="0"/>
              </a:rPr>
              <a:t>Y </a:t>
            </a:r>
            <a:r>
              <a:rPr lang="es-MX" sz="1800" b="1" dirty="0" smtClean="0">
                <a:latin typeface="Tahoma" pitchFamily="34" charset="0"/>
                <a:ea typeface="Tahoma" pitchFamily="34" charset="0"/>
                <a:cs typeface="Tahoma" pitchFamily="34" charset="0"/>
              </a:rPr>
              <a:t>META-HEURÍSTICOS</a:t>
            </a:r>
            <a:endParaRPr lang="es-MX" sz="1800" b="1" dirty="0">
              <a:latin typeface="Tahoma" pitchFamily="34" charset="0"/>
              <a:ea typeface="Tahoma" pitchFamily="34" charset="0"/>
              <a:cs typeface="Tahoma" pitchFamily="34" charset="0"/>
            </a:endParaRPr>
          </a:p>
          <a:p>
            <a:pPr marL="0" indent="0">
              <a:lnSpc>
                <a:spcPct val="150000"/>
              </a:lnSpc>
              <a:spcBef>
                <a:spcPts val="0"/>
              </a:spcBef>
              <a:spcAft>
                <a:spcPts val="600"/>
              </a:spcAft>
              <a:buNone/>
            </a:pPr>
            <a:endParaRPr lang="es-MX" sz="1600" dirty="0" smtClean="0">
              <a:latin typeface="Tahoma" pitchFamily="34" charset="0"/>
              <a:ea typeface="Tahoma" pitchFamily="34" charset="0"/>
              <a:cs typeface="Tahoma" pitchFamily="34" charset="0"/>
            </a:endParaRPr>
          </a:p>
          <a:p>
            <a:pPr marL="0" indent="0">
              <a:lnSpc>
                <a:spcPct val="150000"/>
              </a:lnSpc>
              <a:spcBef>
                <a:spcPts val="0"/>
              </a:spcBef>
              <a:spcAft>
                <a:spcPts val="1200"/>
              </a:spcAft>
              <a:buNone/>
            </a:pPr>
            <a:r>
              <a:rPr lang="es-MX" sz="1600" dirty="0">
                <a:latin typeface="Tahoma" pitchFamily="34" charset="0"/>
                <a:ea typeface="Tahoma" pitchFamily="34" charset="0"/>
                <a:cs typeface="Tahoma" pitchFamily="34" charset="0"/>
              </a:rPr>
              <a:t>Muchos problemas de </a:t>
            </a:r>
            <a:r>
              <a:rPr lang="es-MX" sz="1600" dirty="0" smtClean="0">
                <a:latin typeface="Tahoma" pitchFamily="34" charset="0"/>
                <a:ea typeface="Tahoma" pitchFamily="34" charset="0"/>
                <a:cs typeface="Tahoma" pitchFamily="34" charset="0"/>
              </a:rPr>
              <a:t>optimización consisten </a:t>
            </a:r>
            <a:r>
              <a:rPr lang="es-MX" sz="1600" dirty="0">
                <a:latin typeface="Tahoma" pitchFamily="34" charset="0"/>
                <a:ea typeface="Tahoma" pitchFamily="34" charset="0"/>
                <a:cs typeface="Tahoma" pitchFamily="34" charset="0"/>
              </a:rPr>
              <a:t>en la búsqueda de una configuración "mejor" de un conjunto de variables para lograr algunos objetivos. Estos se dividen en dos categorías: aquellos en las que las soluciones se codifican con variables de valor real y aquellos en las que las soluciones se codifican con variables discretas. Entre los últimos, encontramos una clase de problemas llamados problemas de Optimización Combinatoria (CO).</a:t>
            </a:r>
          </a:p>
          <a:p>
            <a:pPr marL="0" indent="0">
              <a:lnSpc>
                <a:spcPct val="150000"/>
              </a:lnSpc>
              <a:spcBef>
                <a:spcPts val="0"/>
              </a:spcBef>
              <a:spcAft>
                <a:spcPts val="1200"/>
              </a:spcAft>
              <a:buNone/>
            </a:pPr>
            <a:r>
              <a:rPr lang="es-MX" sz="1600" dirty="0" smtClean="0">
                <a:latin typeface="Tahoma" pitchFamily="34" charset="0"/>
                <a:ea typeface="Tahoma" pitchFamily="34" charset="0"/>
                <a:cs typeface="Tahoma" pitchFamily="34" charset="0"/>
              </a:rPr>
              <a:t>Un </a:t>
            </a:r>
            <a:r>
              <a:rPr lang="es-MX" sz="1600" dirty="0">
                <a:latin typeface="Tahoma" pitchFamily="34" charset="0"/>
                <a:ea typeface="Tahoma" pitchFamily="34" charset="0"/>
                <a:cs typeface="Tahoma" pitchFamily="34" charset="0"/>
              </a:rPr>
              <a:t>problema de optimización combinatoria P = (S, f) puede definirse por:</a:t>
            </a:r>
          </a:p>
          <a:p>
            <a:pPr marL="361950" indent="-361950">
              <a:lnSpc>
                <a:spcPct val="150000"/>
              </a:lnSpc>
              <a:spcBef>
                <a:spcPts val="0"/>
              </a:spcBef>
              <a:spcAft>
                <a:spcPts val="1200"/>
              </a:spcAft>
              <a:buFont typeface="Wingdings" pitchFamily="2" charset="2"/>
              <a:buChar char="q"/>
            </a:pPr>
            <a:r>
              <a:rPr lang="es-MX" sz="1600" dirty="0" smtClean="0">
                <a:latin typeface="Tahoma" pitchFamily="34" charset="0"/>
                <a:ea typeface="Tahoma" pitchFamily="34" charset="0"/>
                <a:cs typeface="Tahoma" pitchFamily="34" charset="0"/>
              </a:rPr>
              <a:t>Un </a:t>
            </a:r>
            <a:r>
              <a:rPr lang="es-MX" sz="1600" dirty="0">
                <a:latin typeface="Tahoma" pitchFamily="34" charset="0"/>
                <a:ea typeface="Tahoma" pitchFamily="34" charset="0"/>
                <a:cs typeface="Tahoma" pitchFamily="34" charset="0"/>
              </a:rPr>
              <a:t>conjunto de variables X = {x1, ..., xn};</a:t>
            </a:r>
          </a:p>
          <a:p>
            <a:pPr marL="361950" indent="-361950">
              <a:lnSpc>
                <a:spcPct val="150000"/>
              </a:lnSpc>
              <a:spcBef>
                <a:spcPts val="0"/>
              </a:spcBef>
              <a:spcAft>
                <a:spcPts val="1200"/>
              </a:spcAft>
              <a:buFont typeface="Wingdings" pitchFamily="2" charset="2"/>
              <a:buChar char="q"/>
            </a:pPr>
            <a:r>
              <a:rPr lang="es-MX" sz="1600" dirty="0" smtClean="0">
                <a:latin typeface="Tahoma" pitchFamily="34" charset="0"/>
                <a:ea typeface="Tahoma" pitchFamily="34" charset="0"/>
                <a:cs typeface="Tahoma" pitchFamily="34" charset="0"/>
              </a:rPr>
              <a:t>Dominios </a:t>
            </a:r>
            <a:r>
              <a:rPr lang="es-MX" sz="1600" dirty="0">
                <a:latin typeface="Tahoma" pitchFamily="34" charset="0"/>
                <a:ea typeface="Tahoma" pitchFamily="34" charset="0"/>
                <a:cs typeface="Tahoma" pitchFamily="34" charset="0"/>
              </a:rPr>
              <a:t>variables D1, ..., Dn;</a:t>
            </a:r>
          </a:p>
          <a:p>
            <a:pPr marL="361950" indent="-361950">
              <a:lnSpc>
                <a:spcPct val="150000"/>
              </a:lnSpc>
              <a:spcBef>
                <a:spcPts val="0"/>
              </a:spcBef>
              <a:spcAft>
                <a:spcPts val="1200"/>
              </a:spcAft>
              <a:buFont typeface="Wingdings" pitchFamily="2" charset="2"/>
              <a:buChar char="q"/>
            </a:pPr>
            <a:r>
              <a:rPr lang="es-MX" sz="1600" dirty="0" smtClean="0">
                <a:latin typeface="Tahoma" pitchFamily="34" charset="0"/>
                <a:ea typeface="Tahoma" pitchFamily="34" charset="0"/>
                <a:cs typeface="Tahoma" pitchFamily="34" charset="0"/>
              </a:rPr>
              <a:t>Restricciones </a:t>
            </a:r>
            <a:r>
              <a:rPr lang="es-MX" sz="1600" dirty="0">
                <a:latin typeface="Tahoma" pitchFamily="34" charset="0"/>
                <a:ea typeface="Tahoma" pitchFamily="34" charset="0"/>
                <a:cs typeface="Tahoma" pitchFamily="34" charset="0"/>
              </a:rPr>
              <a:t>entre variables;</a:t>
            </a:r>
          </a:p>
          <a:p>
            <a:pPr marL="361950" indent="-361950">
              <a:lnSpc>
                <a:spcPct val="150000"/>
              </a:lnSpc>
              <a:spcBef>
                <a:spcPts val="0"/>
              </a:spcBef>
              <a:spcAft>
                <a:spcPts val="1200"/>
              </a:spcAft>
              <a:buFont typeface="Wingdings" pitchFamily="2" charset="2"/>
              <a:buChar char="q"/>
            </a:pPr>
            <a:r>
              <a:rPr lang="es-MX" sz="1600" dirty="0" smtClean="0">
                <a:latin typeface="Tahoma" pitchFamily="34" charset="0"/>
                <a:ea typeface="Tahoma" pitchFamily="34" charset="0"/>
                <a:cs typeface="Tahoma" pitchFamily="34" charset="0"/>
              </a:rPr>
              <a:t>Una </a:t>
            </a:r>
            <a:r>
              <a:rPr lang="es-MX" sz="1600" dirty="0">
                <a:latin typeface="Tahoma" pitchFamily="34" charset="0"/>
                <a:ea typeface="Tahoma" pitchFamily="34" charset="0"/>
                <a:cs typeface="Tahoma" pitchFamily="34" charset="0"/>
              </a:rPr>
              <a:t>función objetivo f que debe minimizarse, donde f: D1 × ··· × Dn → IR</a:t>
            </a:r>
            <a:r>
              <a:rPr lang="es-MX" sz="1600" dirty="0" smtClean="0">
                <a:latin typeface="Tahoma" pitchFamily="34" charset="0"/>
                <a:ea typeface="Tahoma" pitchFamily="34" charset="0"/>
                <a:cs typeface="Tahoma" pitchFamily="34" charset="0"/>
              </a:rPr>
              <a:t>+;</a:t>
            </a:r>
            <a:endParaRPr lang="es-MX" sz="1600" dirty="0">
              <a:latin typeface="Tahoma" pitchFamily="34" charset="0"/>
              <a:ea typeface="Tahoma" pitchFamily="34" charset="0"/>
              <a:cs typeface="Tahoma" pitchFamily="34" charset="0"/>
            </a:endParaRPr>
          </a:p>
        </p:txBody>
      </p:sp>
      <p:sp>
        <p:nvSpPr>
          <p:cNvPr id="5" name="4 CuadroTexto"/>
          <p:cNvSpPr txBox="1"/>
          <p:nvPr/>
        </p:nvSpPr>
        <p:spPr>
          <a:xfrm>
            <a:off x="6660232" y="6597352"/>
            <a:ext cx="1848583" cy="246221"/>
          </a:xfrm>
          <a:prstGeom prst="rect">
            <a:avLst/>
          </a:prstGeom>
          <a:noFill/>
        </p:spPr>
        <p:txBody>
          <a:bodyPr wrap="none" rtlCol="0">
            <a:spAutoFit/>
          </a:bodyPr>
          <a:lstStyle/>
          <a:p>
            <a:r>
              <a:rPr lang="es-MX" sz="1000" dirty="0" smtClean="0"/>
              <a:t>FACULTAD DE INGENIERÍA</a:t>
            </a:r>
            <a:endParaRPr lang="es-MX" sz="1000" dirty="0"/>
          </a:p>
        </p:txBody>
      </p:sp>
      <p:sp>
        <p:nvSpPr>
          <p:cNvPr id="6" name="5 CuadroTexto"/>
          <p:cNvSpPr txBox="1"/>
          <p:nvPr/>
        </p:nvSpPr>
        <p:spPr>
          <a:xfrm>
            <a:off x="683568" y="6597352"/>
            <a:ext cx="3852337" cy="246221"/>
          </a:xfrm>
          <a:prstGeom prst="rect">
            <a:avLst/>
          </a:prstGeom>
          <a:noFill/>
        </p:spPr>
        <p:txBody>
          <a:bodyPr wrap="none" rtlCol="0">
            <a:spAutoFit/>
          </a:bodyPr>
          <a:lstStyle/>
          <a:p>
            <a:r>
              <a:rPr lang="es-MX" sz="1000" dirty="0" smtClean="0"/>
              <a:t>MAESTRÍA EN INGENIERÍA DE LA CADENA DE SUMINISTRO</a:t>
            </a:r>
            <a:endParaRPr lang="es-MX" sz="1000" dirty="0"/>
          </a:p>
        </p:txBody>
      </p:sp>
    </p:spTree>
    <p:extLst>
      <p:ext uri="{BB962C8B-B14F-4D97-AF65-F5344CB8AC3E}">
        <p14:creationId xmlns:p14="http://schemas.microsoft.com/office/powerpoint/2010/main" val="474144573"/>
      </p:ext>
    </p:extLst>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contenido 2"/>
          <p:cNvSpPr>
            <a:spLocks noGrp="1"/>
          </p:cNvSpPr>
          <p:nvPr>
            <p:ph idx="1"/>
          </p:nvPr>
        </p:nvSpPr>
        <p:spPr>
          <a:xfrm>
            <a:off x="683568" y="692696"/>
            <a:ext cx="7992888" cy="5501319"/>
          </a:xfrm>
        </p:spPr>
        <p:txBody>
          <a:bodyPr>
            <a:noAutofit/>
          </a:bodyPr>
          <a:lstStyle/>
          <a:p>
            <a:pPr marL="0" indent="0" algn="ctr">
              <a:lnSpc>
                <a:spcPct val="140000"/>
              </a:lnSpc>
              <a:buNone/>
            </a:pPr>
            <a:r>
              <a:rPr lang="es-MX" sz="1800" b="1" dirty="0" smtClean="0">
                <a:latin typeface="Tahoma" pitchFamily="34" charset="0"/>
                <a:ea typeface="Tahoma" pitchFamily="34" charset="0"/>
                <a:cs typeface="Tahoma" pitchFamily="34" charset="0"/>
              </a:rPr>
              <a:t>BÚSQUEDA TABÚ</a:t>
            </a:r>
          </a:p>
          <a:p>
            <a:pPr marL="0" indent="0">
              <a:lnSpc>
                <a:spcPct val="150000"/>
              </a:lnSpc>
              <a:spcBef>
                <a:spcPts val="0"/>
              </a:spcBef>
              <a:spcAft>
                <a:spcPts val="600"/>
              </a:spcAft>
              <a:buNone/>
            </a:pPr>
            <a:endParaRPr lang="es-MX" sz="1000" dirty="0" smtClean="0">
              <a:latin typeface="Tahoma" pitchFamily="34" charset="0"/>
              <a:ea typeface="Tahoma" pitchFamily="34" charset="0"/>
              <a:cs typeface="Tahoma" pitchFamily="34" charset="0"/>
            </a:endParaRPr>
          </a:p>
          <a:p>
            <a:pPr marL="0" lvl="1" indent="0">
              <a:lnSpc>
                <a:spcPct val="150000"/>
              </a:lnSpc>
              <a:spcBef>
                <a:spcPts val="0"/>
              </a:spcBef>
              <a:spcAft>
                <a:spcPts val="1200"/>
              </a:spcAft>
              <a:buNone/>
            </a:pPr>
            <a:r>
              <a:rPr lang="es-MX" sz="1600" dirty="0" smtClean="0">
                <a:latin typeface="Tahoma" pitchFamily="34" charset="0"/>
                <a:ea typeface="Tahoma" pitchFamily="34" charset="0"/>
                <a:cs typeface="Tahoma" pitchFamily="34" charset="0"/>
              </a:rPr>
              <a:t>Clase (i) </a:t>
            </a:r>
            <a:r>
              <a:rPr lang="es-MX" sz="1600" dirty="0">
                <a:latin typeface="Tahoma" pitchFamily="34" charset="0"/>
                <a:ea typeface="Tahoma" pitchFamily="34" charset="0"/>
                <a:cs typeface="Tahoma" pitchFamily="34" charset="0"/>
              </a:rPr>
              <a:t>y </a:t>
            </a:r>
            <a:r>
              <a:rPr lang="es-MX" sz="1600" dirty="0" smtClean="0">
                <a:latin typeface="Tahoma" pitchFamily="34" charset="0"/>
                <a:ea typeface="Tahoma" pitchFamily="34" charset="0"/>
                <a:cs typeface="Tahoma" pitchFamily="34" charset="0"/>
              </a:rPr>
              <a:t>(ii): </a:t>
            </a:r>
            <a:r>
              <a:rPr lang="es-MX" sz="1600" dirty="0">
                <a:latin typeface="Tahoma" pitchFamily="34" charset="0"/>
                <a:ea typeface="Tahoma" pitchFamily="34" charset="0"/>
                <a:cs typeface="Tahoma" pitchFamily="34" charset="0"/>
              </a:rPr>
              <a:t>se utiliza para apoyar la intensificación</a:t>
            </a:r>
          </a:p>
          <a:p>
            <a:pPr marL="0" lvl="1" indent="0">
              <a:lnSpc>
                <a:spcPct val="150000"/>
              </a:lnSpc>
              <a:spcBef>
                <a:spcPts val="0"/>
              </a:spcBef>
              <a:spcAft>
                <a:spcPts val="1200"/>
              </a:spcAft>
              <a:buNone/>
            </a:pPr>
            <a:r>
              <a:rPr lang="es-MX" sz="1600" dirty="0">
                <a:latin typeface="Tahoma" pitchFamily="34" charset="0"/>
                <a:ea typeface="Tahoma" pitchFamily="34" charset="0"/>
                <a:cs typeface="Tahoma" pitchFamily="34" charset="0"/>
              </a:rPr>
              <a:t>Clase </a:t>
            </a:r>
            <a:r>
              <a:rPr lang="es-MX" sz="1600" dirty="0" smtClean="0">
                <a:latin typeface="Tahoma" pitchFamily="34" charset="0"/>
                <a:ea typeface="Tahoma" pitchFamily="34" charset="0"/>
                <a:cs typeface="Tahoma" pitchFamily="34" charset="0"/>
              </a:rPr>
              <a:t>(iii) </a:t>
            </a:r>
            <a:r>
              <a:rPr lang="es-MX" sz="1600" dirty="0">
                <a:latin typeface="Tahoma" pitchFamily="34" charset="0"/>
                <a:ea typeface="Tahoma" pitchFamily="34" charset="0"/>
                <a:cs typeface="Tahoma" pitchFamily="34" charset="0"/>
              </a:rPr>
              <a:t>y </a:t>
            </a:r>
            <a:r>
              <a:rPr lang="es-MX" sz="1600" dirty="0" smtClean="0">
                <a:latin typeface="Tahoma" pitchFamily="34" charset="0"/>
                <a:ea typeface="Tahoma" pitchFamily="34" charset="0"/>
                <a:cs typeface="Tahoma" pitchFamily="34" charset="0"/>
              </a:rPr>
              <a:t>(iv): </a:t>
            </a:r>
            <a:r>
              <a:rPr lang="es-MX" sz="1600" dirty="0">
                <a:latin typeface="Tahoma" pitchFamily="34" charset="0"/>
                <a:ea typeface="Tahoma" pitchFamily="34" charset="0"/>
                <a:cs typeface="Tahoma" pitchFamily="34" charset="0"/>
              </a:rPr>
              <a:t>combinar los elementos de intensificación y diversificación</a:t>
            </a:r>
          </a:p>
          <a:p>
            <a:pPr marL="0" lvl="1" indent="0">
              <a:lnSpc>
                <a:spcPct val="150000"/>
              </a:lnSpc>
              <a:spcBef>
                <a:spcPts val="0"/>
              </a:spcBef>
              <a:spcAft>
                <a:spcPts val="1200"/>
              </a:spcAft>
              <a:buNone/>
            </a:pPr>
            <a:r>
              <a:rPr lang="es-MX" sz="1600" dirty="0">
                <a:latin typeface="Tahoma" pitchFamily="34" charset="0"/>
                <a:ea typeface="Tahoma" pitchFamily="34" charset="0"/>
                <a:cs typeface="Tahoma" pitchFamily="34" charset="0"/>
              </a:rPr>
              <a:t>Clase </a:t>
            </a:r>
            <a:r>
              <a:rPr lang="es-MX" sz="1600" dirty="0" smtClean="0">
                <a:latin typeface="Tahoma" pitchFamily="34" charset="0"/>
                <a:ea typeface="Tahoma" pitchFamily="34" charset="0"/>
                <a:cs typeface="Tahoma" pitchFamily="34" charset="0"/>
              </a:rPr>
              <a:t>(v) </a:t>
            </a:r>
            <a:r>
              <a:rPr lang="es-MX" sz="1600" dirty="0">
                <a:latin typeface="Tahoma" pitchFamily="34" charset="0"/>
                <a:ea typeface="Tahoma" pitchFamily="34" charset="0"/>
                <a:cs typeface="Tahoma" pitchFamily="34" charset="0"/>
              </a:rPr>
              <a:t>y </a:t>
            </a:r>
            <a:r>
              <a:rPr lang="es-MX" sz="1600" dirty="0" smtClean="0">
                <a:latin typeface="Tahoma" pitchFamily="34" charset="0"/>
                <a:ea typeface="Tahoma" pitchFamily="34" charset="0"/>
                <a:cs typeface="Tahoma" pitchFamily="34" charset="0"/>
              </a:rPr>
              <a:t>(vi): </a:t>
            </a:r>
            <a:r>
              <a:rPr lang="es-MX" sz="1600" dirty="0">
                <a:latin typeface="Tahoma" pitchFamily="34" charset="0"/>
                <a:ea typeface="Tahoma" pitchFamily="34" charset="0"/>
                <a:cs typeface="Tahoma" pitchFamily="34" charset="0"/>
              </a:rPr>
              <a:t>enfatizar la </a:t>
            </a:r>
            <a:r>
              <a:rPr lang="es-MX" sz="1600" dirty="0" smtClean="0">
                <a:latin typeface="Tahoma" pitchFamily="34" charset="0"/>
                <a:ea typeface="Tahoma" pitchFamily="34" charset="0"/>
                <a:cs typeface="Tahoma" pitchFamily="34" charset="0"/>
              </a:rPr>
              <a:t>diversificación</a:t>
            </a:r>
            <a:br>
              <a:rPr lang="es-MX" sz="1600" dirty="0" smtClean="0">
                <a:latin typeface="Tahoma" pitchFamily="34" charset="0"/>
                <a:ea typeface="Tahoma" pitchFamily="34" charset="0"/>
                <a:cs typeface="Tahoma" pitchFamily="34" charset="0"/>
              </a:rPr>
            </a:br>
            <a:endParaRPr lang="es-MX" sz="1600" dirty="0" smtClean="0">
              <a:latin typeface="Tahoma" pitchFamily="34" charset="0"/>
              <a:ea typeface="Tahoma" pitchFamily="34" charset="0"/>
              <a:cs typeface="Tahoma" pitchFamily="34" charset="0"/>
            </a:endParaRPr>
          </a:p>
          <a:p>
            <a:pPr marL="342900" lvl="1" indent="-342900">
              <a:lnSpc>
                <a:spcPct val="150000"/>
              </a:lnSpc>
              <a:spcBef>
                <a:spcPts val="0"/>
              </a:spcBef>
              <a:spcAft>
                <a:spcPts val="1200"/>
              </a:spcAft>
              <a:buFont typeface="+mj-lt"/>
              <a:buAutoNum type="arabicPeriod" startAt="5"/>
            </a:pPr>
            <a:r>
              <a:rPr lang="es-MX" sz="1600" dirty="0" smtClean="0">
                <a:latin typeface="Tahoma" pitchFamily="34" charset="0"/>
                <a:ea typeface="Tahoma" pitchFamily="34" charset="0"/>
                <a:cs typeface="Tahoma" pitchFamily="34" charset="0"/>
              </a:rPr>
              <a:t>Diversificación basada en la distancia de movimiento. </a:t>
            </a:r>
            <a:endParaRPr lang="es-MX" sz="1600" dirty="0">
              <a:latin typeface="Tahoma" pitchFamily="34" charset="0"/>
              <a:ea typeface="Tahoma" pitchFamily="34" charset="0"/>
              <a:cs typeface="Tahoma" pitchFamily="34" charset="0"/>
            </a:endParaRPr>
          </a:p>
          <a:p>
            <a:pPr marL="617220" lvl="2" indent="-342900">
              <a:lnSpc>
                <a:spcPct val="150000"/>
              </a:lnSpc>
              <a:spcBef>
                <a:spcPts val="0"/>
              </a:spcBef>
              <a:spcAft>
                <a:spcPts val="1200"/>
              </a:spcAft>
              <a:buFont typeface="Wingdings" pitchFamily="2" charset="2"/>
              <a:buChar char="§"/>
            </a:pPr>
            <a:r>
              <a:rPr lang="es-MX" sz="1600" dirty="0" smtClean="0">
                <a:latin typeface="Tahoma" pitchFamily="34" charset="0"/>
                <a:ea typeface="Tahoma" pitchFamily="34" charset="0"/>
                <a:cs typeface="Tahoma" pitchFamily="34" charset="0"/>
              </a:rPr>
              <a:t>La selección de movimientos preferidos a partir de clases poco frecuentes muestra una forma útil de diversificación.</a:t>
            </a:r>
            <a:r>
              <a:rPr lang="es-MX" sz="1600" dirty="0">
                <a:latin typeface="Tahoma" pitchFamily="34" charset="0"/>
                <a:ea typeface="Tahoma" pitchFamily="34" charset="0"/>
                <a:cs typeface="Tahoma" pitchFamily="34" charset="0"/>
              </a:rPr>
              <a:t> </a:t>
            </a:r>
            <a:endParaRPr lang="es-MX" sz="1600" dirty="0" smtClean="0">
              <a:latin typeface="Tahoma" pitchFamily="34" charset="0"/>
              <a:ea typeface="Tahoma" pitchFamily="34" charset="0"/>
              <a:cs typeface="Tahoma" pitchFamily="34" charset="0"/>
            </a:endParaRPr>
          </a:p>
          <a:p>
            <a:pPr marL="617220" lvl="2" indent="-342900">
              <a:lnSpc>
                <a:spcPct val="150000"/>
              </a:lnSpc>
              <a:spcBef>
                <a:spcPts val="0"/>
              </a:spcBef>
              <a:spcAft>
                <a:spcPts val="1200"/>
              </a:spcAft>
              <a:buFont typeface="Wingdings" pitchFamily="2" charset="2"/>
              <a:buChar char="§"/>
            </a:pPr>
            <a:r>
              <a:rPr lang="es-MX" sz="1600" dirty="0" smtClean="0">
                <a:latin typeface="Tahoma" pitchFamily="34" charset="0"/>
                <a:ea typeface="Tahoma" pitchFamily="34" charset="0"/>
                <a:cs typeface="Tahoma" pitchFamily="34" charset="0"/>
              </a:rPr>
              <a:t>Los movimientos que induzcan mayores cambios en la solución deben aplicarse cuando los evaluadores estándar pierden efectividad.</a:t>
            </a:r>
            <a:endParaRPr lang="es-MX" sz="1600" dirty="0">
              <a:latin typeface="Tahoma" pitchFamily="34" charset="0"/>
              <a:ea typeface="Tahoma" pitchFamily="34" charset="0"/>
              <a:cs typeface="Tahoma" pitchFamily="34" charset="0"/>
            </a:endParaRPr>
          </a:p>
          <a:p>
            <a:pPr marL="342900" lvl="1" indent="-342900">
              <a:lnSpc>
                <a:spcPct val="150000"/>
              </a:lnSpc>
              <a:spcBef>
                <a:spcPts val="0"/>
              </a:spcBef>
              <a:spcAft>
                <a:spcPts val="1200"/>
              </a:spcAft>
              <a:buFont typeface="+mj-lt"/>
              <a:buAutoNum type="arabicPeriod" startAt="5"/>
            </a:pPr>
            <a:endParaRPr lang="es-MX" sz="1600" dirty="0">
              <a:latin typeface="Tahoma" pitchFamily="34" charset="0"/>
              <a:ea typeface="Tahoma" pitchFamily="34" charset="0"/>
              <a:cs typeface="Tahoma" pitchFamily="34" charset="0"/>
            </a:endParaRPr>
          </a:p>
        </p:txBody>
      </p:sp>
      <p:sp>
        <p:nvSpPr>
          <p:cNvPr id="2" name="1 CuadroTexto"/>
          <p:cNvSpPr txBox="1"/>
          <p:nvPr/>
        </p:nvSpPr>
        <p:spPr>
          <a:xfrm>
            <a:off x="683568" y="6597352"/>
            <a:ext cx="3852337" cy="246221"/>
          </a:xfrm>
          <a:prstGeom prst="rect">
            <a:avLst/>
          </a:prstGeom>
          <a:noFill/>
        </p:spPr>
        <p:txBody>
          <a:bodyPr wrap="none" rtlCol="0">
            <a:spAutoFit/>
          </a:bodyPr>
          <a:lstStyle/>
          <a:p>
            <a:r>
              <a:rPr lang="es-MX" sz="1000" dirty="0" smtClean="0"/>
              <a:t>MAESTRÍA EN INGENIERÍA DE LA CADENA DE SUMINISTRO</a:t>
            </a:r>
            <a:endParaRPr lang="es-MX" sz="1000" dirty="0"/>
          </a:p>
        </p:txBody>
      </p:sp>
      <p:sp>
        <p:nvSpPr>
          <p:cNvPr id="5" name="4 CuadroTexto"/>
          <p:cNvSpPr txBox="1"/>
          <p:nvPr/>
        </p:nvSpPr>
        <p:spPr>
          <a:xfrm>
            <a:off x="6660232" y="6597352"/>
            <a:ext cx="1848583" cy="246221"/>
          </a:xfrm>
          <a:prstGeom prst="rect">
            <a:avLst/>
          </a:prstGeom>
          <a:noFill/>
        </p:spPr>
        <p:txBody>
          <a:bodyPr wrap="none" rtlCol="0">
            <a:spAutoFit/>
          </a:bodyPr>
          <a:lstStyle/>
          <a:p>
            <a:r>
              <a:rPr lang="es-MX" sz="1000" dirty="0" smtClean="0"/>
              <a:t>FACULTAD DE INGENIERÍA</a:t>
            </a:r>
            <a:endParaRPr lang="es-MX" sz="1000" dirty="0"/>
          </a:p>
        </p:txBody>
      </p:sp>
    </p:spTree>
    <p:extLst>
      <p:ext uri="{BB962C8B-B14F-4D97-AF65-F5344CB8AC3E}">
        <p14:creationId xmlns:p14="http://schemas.microsoft.com/office/powerpoint/2010/main" val="4153089081"/>
      </p:ext>
    </p:extLst>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contenido 2"/>
          <p:cNvSpPr>
            <a:spLocks noGrp="1"/>
          </p:cNvSpPr>
          <p:nvPr>
            <p:ph idx="1"/>
          </p:nvPr>
        </p:nvSpPr>
        <p:spPr>
          <a:xfrm>
            <a:off x="683568" y="692696"/>
            <a:ext cx="7992888" cy="5501319"/>
          </a:xfrm>
        </p:spPr>
        <p:txBody>
          <a:bodyPr>
            <a:noAutofit/>
          </a:bodyPr>
          <a:lstStyle/>
          <a:p>
            <a:pPr marL="0" indent="0" algn="ctr">
              <a:lnSpc>
                <a:spcPct val="140000"/>
              </a:lnSpc>
              <a:buNone/>
            </a:pPr>
            <a:r>
              <a:rPr lang="es-MX" sz="1800" b="1" dirty="0" smtClean="0">
                <a:latin typeface="Tahoma" pitchFamily="34" charset="0"/>
                <a:ea typeface="Tahoma" pitchFamily="34" charset="0"/>
                <a:cs typeface="Tahoma" pitchFamily="34" charset="0"/>
              </a:rPr>
              <a:t>BÚSQUEDA TABÚ</a:t>
            </a:r>
          </a:p>
          <a:p>
            <a:pPr marL="0" indent="0">
              <a:lnSpc>
                <a:spcPct val="150000"/>
              </a:lnSpc>
              <a:spcBef>
                <a:spcPts val="0"/>
              </a:spcBef>
              <a:spcAft>
                <a:spcPts val="600"/>
              </a:spcAft>
              <a:buNone/>
            </a:pPr>
            <a:endParaRPr lang="es-MX" sz="1000" dirty="0" smtClean="0">
              <a:latin typeface="Tahoma" pitchFamily="34" charset="0"/>
              <a:ea typeface="Tahoma" pitchFamily="34" charset="0"/>
              <a:cs typeface="Tahoma" pitchFamily="34" charset="0"/>
            </a:endParaRPr>
          </a:p>
          <a:p>
            <a:pPr marL="0" lvl="1" indent="0">
              <a:lnSpc>
                <a:spcPct val="150000"/>
              </a:lnSpc>
              <a:spcBef>
                <a:spcPts val="0"/>
              </a:spcBef>
              <a:spcAft>
                <a:spcPts val="1200"/>
              </a:spcAft>
              <a:buNone/>
            </a:pPr>
            <a:r>
              <a:rPr lang="es-MX" sz="1600" dirty="0" smtClean="0">
                <a:latin typeface="Tahoma" pitchFamily="34" charset="0"/>
                <a:ea typeface="Tahoma" pitchFamily="34" charset="0"/>
                <a:cs typeface="Tahoma" pitchFamily="34" charset="0"/>
              </a:rPr>
              <a:t>Directriz 5</a:t>
            </a:r>
            <a:r>
              <a:rPr lang="es-MX" sz="1600" dirty="0">
                <a:latin typeface="Tahoma" pitchFamily="34" charset="0"/>
                <a:ea typeface="Tahoma" pitchFamily="34" charset="0"/>
                <a:cs typeface="Tahoma" pitchFamily="34" charset="0"/>
              </a:rPr>
              <a:t>: Dedicar un número limitado de iteraciones preliminares para identificar las estadísticas históricas de las evaluaciones de movimiento en cada clase de distancia y aplicar relaciones desde el análisis de objetivos para obtener opciones efectivas en las iteraciones posteriores.</a:t>
            </a:r>
          </a:p>
          <a:p>
            <a:pPr marL="0" lvl="1" indent="0">
              <a:lnSpc>
                <a:spcPct val="150000"/>
              </a:lnSpc>
              <a:spcBef>
                <a:spcPts val="0"/>
              </a:spcBef>
              <a:spcAft>
                <a:spcPts val="1200"/>
              </a:spcAft>
              <a:buNone/>
            </a:pPr>
            <a:r>
              <a:rPr lang="es-MX" sz="1600" dirty="0">
                <a:latin typeface="Tahoma" pitchFamily="34" charset="0"/>
                <a:ea typeface="Tahoma" pitchFamily="34" charset="0"/>
                <a:cs typeface="Tahoma" pitchFamily="34" charset="0"/>
              </a:rPr>
              <a:t>Esta directriz puede ser aplicada para generar tamaños de tabús o más ampliamente medidas de tabú que pueden variar de iteración a iteración. </a:t>
            </a:r>
          </a:p>
        </p:txBody>
      </p:sp>
      <p:sp>
        <p:nvSpPr>
          <p:cNvPr id="2" name="1 CuadroTexto"/>
          <p:cNvSpPr txBox="1"/>
          <p:nvPr/>
        </p:nvSpPr>
        <p:spPr>
          <a:xfrm>
            <a:off x="683568" y="6597352"/>
            <a:ext cx="3852337" cy="246221"/>
          </a:xfrm>
          <a:prstGeom prst="rect">
            <a:avLst/>
          </a:prstGeom>
          <a:noFill/>
        </p:spPr>
        <p:txBody>
          <a:bodyPr wrap="none" rtlCol="0">
            <a:spAutoFit/>
          </a:bodyPr>
          <a:lstStyle/>
          <a:p>
            <a:r>
              <a:rPr lang="es-MX" sz="1000" dirty="0" smtClean="0"/>
              <a:t>MAESTRÍA EN INGENIERÍA DE LA CADENA DE SUMINISTRO</a:t>
            </a:r>
            <a:endParaRPr lang="es-MX" sz="1000" dirty="0"/>
          </a:p>
        </p:txBody>
      </p:sp>
      <p:sp>
        <p:nvSpPr>
          <p:cNvPr id="5" name="4 CuadroTexto"/>
          <p:cNvSpPr txBox="1"/>
          <p:nvPr/>
        </p:nvSpPr>
        <p:spPr>
          <a:xfrm>
            <a:off x="6660232" y="6597352"/>
            <a:ext cx="1848583" cy="246221"/>
          </a:xfrm>
          <a:prstGeom prst="rect">
            <a:avLst/>
          </a:prstGeom>
          <a:noFill/>
        </p:spPr>
        <p:txBody>
          <a:bodyPr wrap="none" rtlCol="0">
            <a:spAutoFit/>
          </a:bodyPr>
          <a:lstStyle/>
          <a:p>
            <a:r>
              <a:rPr lang="es-MX" sz="1000" dirty="0" smtClean="0"/>
              <a:t>FACULTAD DE INGENIERÍA</a:t>
            </a:r>
            <a:endParaRPr lang="es-MX" sz="1000" dirty="0"/>
          </a:p>
        </p:txBody>
      </p:sp>
    </p:spTree>
    <p:extLst>
      <p:ext uri="{BB962C8B-B14F-4D97-AF65-F5344CB8AC3E}">
        <p14:creationId xmlns:p14="http://schemas.microsoft.com/office/powerpoint/2010/main" val="2541780917"/>
      </p:ext>
    </p:extLst>
  </p:cSld>
  <p:clrMapOvr>
    <a:masterClrMapping/>
  </p:clrMapOvr>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contenido 2"/>
          <p:cNvSpPr>
            <a:spLocks noGrp="1"/>
          </p:cNvSpPr>
          <p:nvPr>
            <p:ph idx="1"/>
          </p:nvPr>
        </p:nvSpPr>
        <p:spPr>
          <a:xfrm>
            <a:off x="683568" y="692696"/>
            <a:ext cx="7992888" cy="5501319"/>
          </a:xfrm>
        </p:spPr>
        <p:txBody>
          <a:bodyPr>
            <a:noAutofit/>
          </a:bodyPr>
          <a:lstStyle/>
          <a:p>
            <a:pPr marL="0" indent="0" algn="ctr">
              <a:lnSpc>
                <a:spcPct val="140000"/>
              </a:lnSpc>
              <a:buNone/>
            </a:pPr>
            <a:r>
              <a:rPr lang="es-MX" sz="1800" b="1" dirty="0" smtClean="0">
                <a:latin typeface="Tahoma" pitchFamily="34" charset="0"/>
                <a:ea typeface="Tahoma" pitchFamily="34" charset="0"/>
                <a:cs typeface="Tahoma" pitchFamily="34" charset="0"/>
              </a:rPr>
              <a:t>BÚSQUEDA TABÚ</a:t>
            </a:r>
          </a:p>
          <a:p>
            <a:pPr marL="0" indent="0">
              <a:lnSpc>
                <a:spcPct val="150000"/>
              </a:lnSpc>
              <a:spcBef>
                <a:spcPts val="0"/>
              </a:spcBef>
              <a:spcAft>
                <a:spcPts val="600"/>
              </a:spcAft>
              <a:buNone/>
            </a:pPr>
            <a:endParaRPr lang="es-MX" sz="1000" dirty="0" smtClean="0">
              <a:latin typeface="Tahoma" pitchFamily="34" charset="0"/>
              <a:ea typeface="Tahoma" pitchFamily="34" charset="0"/>
              <a:cs typeface="Tahoma" pitchFamily="34" charset="0"/>
            </a:endParaRPr>
          </a:p>
          <a:p>
            <a:pPr marL="342900" lvl="1" indent="-342900">
              <a:lnSpc>
                <a:spcPct val="150000"/>
              </a:lnSpc>
              <a:spcBef>
                <a:spcPts val="0"/>
              </a:spcBef>
              <a:spcAft>
                <a:spcPts val="1200"/>
              </a:spcAft>
              <a:buFont typeface="+mj-lt"/>
              <a:buAutoNum type="arabicPeriod" startAt="6"/>
            </a:pPr>
            <a:r>
              <a:rPr lang="es-MX" sz="1600" dirty="0" smtClean="0">
                <a:latin typeface="Tahoma" pitchFamily="34" charset="0"/>
                <a:ea typeface="Tahoma" pitchFamily="34" charset="0"/>
                <a:cs typeface="Tahoma" pitchFamily="34" charset="0"/>
              </a:rPr>
              <a:t>Diversificación </a:t>
            </a:r>
            <a:r>
              <a:rPr lang="es-MX" sz="1600" dirty="0">
                <a:latin typeface="Tahoma" pitchFamily="34" charset="0"/>
                <a:ea typeface="Tahoma" pitchFamily="34" charset="0"/>
                <a:cs typeface="Tahoma" pitchFamily="34" charset="0"/>
              </a:rPr>
              <a:t>y </a:t>
            </a:r>
            <a:r>
              <a:rPr lang="es-MX" sz="1600" dirty="0" smtClean="0">
                <a:latin typeface="Tahoma" pitchFamily="34" charset="0"/>
                <a:ea typeface="Tahoma" pitchFamily="34" charset="0"/>
                <a:cs typeface="Tahoma" pitchFamily="34" charset="0"/>
              </a:rPr>
              <a:t>reinicio</a:t>
            </a:r>
          </a:p>
          <a:p>
            <a:pPr marL="0" lvl="1" indent="0">
              <a:lnSpc>
                <a:spcPct val="150000"/>
              </a:lnSpc>
              <a:spcBef>
                <a:spcPts val="0"/>
              </a:spcBef>
              <a:spcAft>
                <a:spcPts val="1200"/>
              </a:spcAft>
              <a:buNone/>
            </a:pPr>
            <a:r>
              <a:rPr lang="es-MX" sz="1600" dirty="0" smtClean="0">
                <a:latin typeface="Tahoma" pitchFamily="34" charset="0"/>
                <a:ea typeface="Tahoma" pitchFamily="34" charset="0"/>
                <a:cs typeface="Tahoma" pitchFamily="34" charset="0"/>
              </a:rPr>
              <a:t>La </a:t>
            </a:r>
            <a:r>
              <a:rPr lang="es-MX" sz="1600" dirty="0">
                <a:latin typeface="Tahoma" pitchFamily="34" charset="0"/>
                <a:ea typeface="Tahoma" pitchFamily="34" charset="0"/>
                <a:cs typeface="Tahoma" pitchFamily="34" charset="0"/>
              </a:rPr>
              <a:t>base de este enfoque es una estrategia derivada de la frecuencia similar a la que sugiere la Directriz 4 para la intensificación y diversificación a medio plazo, pero que se centra más específicamente en la producción de soluciones iniciales generadas a lo largo de la historia previa del proceso de búsqueda.</a:t>
            </a:r>
          </a:p>
          <a:p>
            <a:pPr marL="0" lvl="1" indent="0">
              <a:lnSpc>
                <a:spcPct val="150000"/>
              </a:lnSpc>
              <a:spcBef>
                <a:spcPts val="0"/>
              </a:spcBef>
              <a:spcAft>
                <a:spcPts val="1200"/>
              </a:spcAft>
              <a:buNone/>
            </a:pPr>
            <a:r>
              <a:rPr lang="es-MX" sz="1600" dirty="0">
                <a:latin typeface="Tahoma" pitchFamily="34" charset="0"/>
                <a:ea typeface="Tahoma" pitchFamily="34" charset="0"/>
                <a:cs typeface="Tahoma" pitchFamily="34" charset="0"/>
              </a:rPr>
              <a:t>Directriz 6: </a:t>
            </a:r>
            <a:r>
              <a:rPr lang="es-MX" sz="1600" dirty="0" smtClean="0">
                <a:latin typeface="Tahoma" pitchFamily="34" charset="0"/>
                <a:ea typeface="Tahoma" pitchFamily="34" charset="0"/>
                <a:cs typeface="Tahoma" pitchFamily="34" charset="0"/>
              </a:rPr>
              <a:t>Para </a:t>
            </a:r>
            <a:r>
              <a:rPr lang="es-MX" sz="1600" dirty="0">
                <a:latin typeface="Tahoma" pitchFamily="34" charset="0"/>
                <a:ea typeface="Tahoma" pitchFamily="34" charset="0"/>
                <a:cs typeface="Tahoma" pitchFamily="34" charset="0"/>
              </a:rPr>
              <a:t>la diversificación a más largo plazo, emplear las sanciones derivadas de la frecuencia para conducir la búsqueda lejos de las soluciones encontradas previamente reiniciando o progresando de la solución actual</a:t>
            </a:r>
            <a:r>
              <a:rPr lang="es-MX" sz="1600" dirty="0" smtClean="0">
                <a:latin typeface="Tahoma" pitchFamily="34" charset="0"/>
                <a:ea typeface="Tahoma" pitchFamily="34" charset="0"/>
                <a:cs typeface="Tahoma" pitchFamily="34" charset="0"/>
              </a:rPr>
              <a:t>.</a:t>
            </a:r>
            <a:endParaRPr lang="es-MX" sz="1600" dirty="0">
              <a:latin typeface="Tahoma" pitchFamily="34" charset="0"/>
              <a:ea typeface="Tahoma" pitchFamily="34" charset="0"/>
              <a:cs typeface="Tahoma" pitchFamily="34" charset="0"/>
            </a:endParaRPr>
          </a:p>
        </p:txBody>
      </p:sp>
      <p:sp>
        <p:nvSpPr>
          <p:cNvPr id="2" name="1 CuadroTexto"/>
          <p:cNvSpPr txBox="1"/>
          <p:nvPr/>
        </p:nvSpPr>
        <p:spPr>
          <a:xfrm>
            <a:off x="683568" y="6597352"/>
            <a:ext cx="3852337" cy="246221"/>
          </a:xfrm>
          <a:prstGeom prst="rect">
            <a:avLst/>
          </a:prstGeom>
          <a:noFill/>
        </p:spPr>
        <p:txBody>
          <a:bodyPr wrap="none" rtlCol="0">
            <a:spAutoFit/>
          </a:bodyPr>
          <a:lstStyle/>
          <a:p>
            <a:r>
              <a:rPr lang="es-MX" sz="1000" dirty="0" smtClean="0"/>
              <a:t>MAESTRÍA EN INGENIERÍA DE LA CADENA DE SUMINISTRO</a:t>
            </a:r>
            <a:endParaRPr lang="es-MX" sz="1000" dirty="0"/>
          </a:p>
        </p:txBody>
      </p:sp>
      <p:sp>
        <p:nvSpPr>
          <p:cNvPr id="5" name="4 CuadroTexto"/>
          <p:cNvSpPr txBox="1"/>
          <p:nvPr/>
        </p:nvSpPr>
        <p:spPr>
          <a:xfrm>
            <a:off x="6660232" y="6597352"/>
            <a:ext cx="1848583" cy="246221"/>
          </a:xfrm>
          <a:prstGeom prst="rect">
            <a:avLst/>
          </a:prstGeom>
          <a:noFill/>
        </p:spPr>
        <p:txBody>
          <a:bodyPr wrap="none" rtlCol="0">
            <a:spAutoFit/>
          </a:bodyPr>
          <a:lstStyle/>
          <a:p>
            <a:r>
              <a:rPr lang="es-MX" sz="1000" dirty="0" smtClean="0"/>
              <a:t>FACULTAD DE INGENIERÍA</a:t>
            </a:r>
            <a:endParaRPr lang="es-MX" sz="1000" dirty="0"/>
          </a:p>
        </p:txBody>
      </p:sp>
    </p:spTree>
    <p:extLst>
      <p:ext uri="{BB962C8B-B14F-4D97-AF65-F5344CB8AC3E}">
        <p14:creationId xmlns:p14="http://schemas.microsoft.com/office/powerpoint/2010/main" val="755662010"/>
      </p:ext>
    </p:extLst>
  </p:cSld>
  <p:clrMapOvr>
    <a:masterClrMapping/>
  </p:clrMapOvr>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contenido 2"/>
          <p:cNvSpPr>
            <a:spLocks noGrp="1"/>
          </p:cNvSpPr>
          <p:nvPr>
            <p:ph idx="1"/>
          </p:nvPr>
        </p:nvSpPr>
        <p:spPr>
          <a:xfrm>
            <a:off x="683568" y="692696"/>
            <a:ext cx="7992888" cy="5501319"/>
          </a:xfrm>
        </p:spPr>
        <p:txBody>
          <a:bodyPr>
            <a:noAutofit/>
          </a:bodyPr>
          <a:lstStyle/>
          <a:p>
            <a:pPr marL="0" indent="0" algn="ctr">
              <a:lnSpc>
                <a:spcPct val="140000"/>
              </a:lnSpc>
              <a:buNone/>
            </a:pPr>
            <a:r>
              <a:rPr lang="es-MX" sz="1800" b="1" dirty="0" smtClean="0">
                <a:latin typeface="Tahoma" pitchFamily="34" charset="0"/>
                <a:ea typeface="Tahoma" pitchFamily="34" charset="0"/>
                <a:cs typeface="Tahoma" pitchFamily="34" charset="0"/>
              </a:rPr>
              <a:t>BÚSQUEDA TABÚ</a:t>
            </a:r>
          </a:p>
          <a:p>
            <a:pPr marL="0" indent="0">
              <a:lnSpc>
                <a:spcPct val="150000"/>
              </a:lnSpc>
              <a:spcBef>
                <a:spcPts val="0"/>
              </a:spcBef>
              <a:spcAft>
                <a:spcPts val="600"/>
              </a:spcAft>
              <a:buNone/>
            </a:pPr>
            <a:endParaRPr lang="es-MX" sz="1000" dirty="0" smtClean="0">
              <a:latin typeface="Tahoma" pitchFamily="34" charset="0"/>
              <a:ea typeface="Tahoma" pitchFamily="34" charset="0"/>
              <a:cs typeface="Tahoma" pitchFamily="34" charset="0"/>
            </a:endParaRPr>
          </a:p>
          <a:p>
            <a:pPr marL="0" lvl="1" indent="0">
              <a:lnSpc>
                <a:spcPct val="150000"/>
              </a:lnSpc>
              <a:spcBef>
                <a:spcPts val="0"/>
              </a:spcBef>
              <a:spcAft>
                <a:spcPts val="1200"/>
              </a:spcAft>
              <a:buNone/>
            </a:pPr>
            <a:r>
              <a:rPr lang="es-MX" sz="1600" dirty="0">
                <a:latin typeface="Tahoma" pitchFamily="34" charset="0"/>
                <a:ea typeface="Tahoma" pitchFamily="34" charset="0"/>
                <a:cs typeface="Tahoma" pitchFamily="34" charset="0"/>
              </a:rPr>
              <a:t>Pros:</a:t>
            </a:r>
          </a:p>
          <a:p>
            <a:pPr marL="285750" lvl="1" indent="-285750">
              <a:lnSpc>
                <a:spcPct val="150000"/>
              </a:lnSpc>
              <a:spcBef>
                <a:spcPts val="0"/>
              </a:spcBef>
              <a:spcAft>
                <a:spcPts val="1200"/>
              </a:spcAft>
              <a:buFont typeface="Wingdings" pitchFamily="2" charset="2"/>
              <a:buChar char="v"/>
            </a:pPr>
            <a:r>
              <a:rPr lang="es-MX" sz="1600" dirty="0">
                <a:latin typeface="Tahoma" pitchFamily="34" charset="0"/>
                <a:ea typeface="Tahoma" pitchFamily="34" charset="0"/>
                <a:cs typeface="Tahoma" pitchFamily="34" charset="0"/>
              </a:rPr>
              <a:t>Permite la aceptación de soluciones no </a:t>
            </a:r>
            <a:r>
              <a:rPr lang="es-MX" sz="1600" dirty="0" smtClean="0">
                <a:latin typeface="Tahoma" pitchFamily="34" charset="0"/>
                <a:ea typeface="Tahoma" pitchFamily="34" charset="0"/>
                <a:cs typeface="Tahoma" pitchFamily="34" charset="0"/>
              </a:rPr>
              <a:t>«mejorantes» </a:t>
            </a:r>
            <a:r>
              <a:rPr lang="es-MX" sz="1600" dirty="0">
                <a:latin typeface="Tahoma" pitchFamily="34" charset="0"/>
                <a:ea typeface="Tahoma" pitchFamily="34" charset="0"/>
                <a:cs typeface="Tahoma" pitchFamily="34" charset="0"/>
              </a:rPr>
              <a:t>para escapar de un óptimo local</a:t>
            </a:r>
          </a:p>
          <a:p>
            <a:pPr marL="285750" lvl="1" indent="-285750">
              <a:lnSpc>
                <a:spcPct val="150000"/>
              </a:lnSpc>
              <a:spcBef>
                <a:spcPts val="0"/>
              </a:spcBef>
              <a:spcAft>
                <a:spcPts val="1200"/>
              </a:spcAft>
              <a:buFont typeface="Wingdings" pitchFamily="2" charset="2"/>
              <a:buChar char="v"/>
            </a:pPr>
            <a:r>
              <a:rPr lang="es-MX" sz="1600" dirty="0">
                <a:latin typeface="Tahoma" pitchFamily="34" charset="0"/>
                <a:ea typeface="Tahoma" pitchFamily="34" charset="0"/>
                <a:cs typeface="Tahoma" pitchFamily="34" charset="0"/>
              </a:rPr>
              <a:t>El uso de la lista Tabú</a:t>
            </a:r>
          </a:p>
          <a:p>
            <a:pPr marL="285750" lvl="1" indent="-285750">
              <a:lnSpc>
                <a:spcPct val="150000"/>
              </a:lnSpc>
              <a:spcBef>
                <a:spcPts val="0"/>
              </a:spcBef>
              <a:spcAft>
                <a:spcPts val="1200"/>
              </a:spcAft>
              <a:buFont typeface="Wingdings" pitchFamily="2" charset="2"/>
              <a:buChar char="v"/>
            </a:pPr>
            <a:r>
              <a:rPr lang="es-MX" sz="1600" dirty="0">
                <a:latin typeface="Tahoma" pitchFamily="34" charset="0"/>
                <a:ea typeface="Tahoma" pitchFamily="34" charset="0"/>
                <a:cs typeface="Tahoma" pitchFamily="34" charset="0"/>
              </a:rPr>
              <a:t>Puede aplicarse tanto a espacios de solución discretos como continuos</a:t>
            </a:r>
          </a:p>
          <a:p>
            <a:pPr marL="285750" lvl="1" indent="-285750">
              <a:lnSpc>
                <a:spcPct val="150000"/>
              </a:lnSpc>
              <a:spcBef>
                <a:spcPts val="0"/>
              </a:spcBef>
              <a:spcAft>
                <a:spcPts val="1200"/>
              </a:spcAft>
              <a:buFont typeface="Wingdings" pitchFamily="2" charset="2"/>
              <a:buChar char="v"/>
            </a:pPr>
            <a:r>
              <a:rPr lang="es-MX" sz="1600" dirty="0">
                <a:latin typeface="Tahoma" pitchFamily="34" charset="0"/>
                <a:ea typeface="Tahoma" pitchFamily="34" charset="0"/>
                <a:cs typeface="Tahoma" pitchFamily="34" charset="0"/>
              </a:rPr>
              <a:t>Para los problemas más grandes y más difíciles (programación, asignación cuadrática y enrutamiento de vehículos), la búsqueda de tabú obtiene soluciones que rivalizan y superan a menudo las mejores soluciones previamente encontradas por otros enfoques.</a:t>
            </a:r>
          </a:p>
          <a:p>
            <a:pPr marL="0" lvl="1" indent="0">
              <a:lnSpc>
                <a:spcPct val="150000"/>
              </a:lnSpc>
              <a:spcBef>
                <a:spcPts val="0"/>
              </a:spcBef>
              <a:spcAft>
                <a:spcPts val="1200"/>
              </a:spcAft>
              <a:buNone/>
            </a:pPr>
            <a:endParaRPr lang="es-MX" sz="1600" dirty="0">
              <a:latin typeface="Tahoma" pitchFamily="34" charset="0"/>
              <a:ea typeface="Tahoma" pitchFamily="34" charset="0"/>
              <a:cs typeface="Tahoma" pitchFamily="34" charset="0"/>
            </a:endParaRPr>
          </a:p>
        </p:txBody>
      </p:sp>
      <p:sp>
        <p:nvSpPr>
          <p:cNvPr id="2" name="1 CuadroTexto"/>
          <p:cNvSpPr txBox="1"/>
          <p:nvPr/>
        </p:nvSpPr>
        <p:spPr>
          <a:xfrm>
            <a:off x="683568" y="6597352"/>
            <a:ext cx="3852337" cy="246221"/>
          </a:xfrm>
          <a:prstGeom prst="rect">
            <a:avLst/>
          </a:prstGeom>
          <a:noFill/>
        </p:spPr>
        <p:txBody>
          <a:bodyPr wrap="none" rtlCol="0">
            <a:spAutoFit/>
          </a:bodyPr>
          <a:lstStyle/>
          <a:p>
            <a:r>
              <a:rPr lang="es-MX" sz="1000" dirty="0" smtClean="0"/>
              <a:t>MAESTRÍA EN INGENIERÍA DE LA CADENA DE SUMINISTRO</a:t>
            </a:r>
            <a:endParaRPr lang="es-MX" sz="1000" dirty="0"/>
          </a:p>
        </p:txBody>
      </p:sp>
      <p:sp>
        <p:nvSpPr>
          <p:cNvPr id="5" name="4 CuadroTexto"/>
          <p:cNvSpPr txBox="1"/>
          <p:nvPr/>
        </p:nvSpPr>
        <p:spPr>
          <a:xfrm>
            <a:off x="6660232" y="6597352"/>
            <a:ext cx="1848583" cy="246221"/>
          </a:xfrm>
          <a:prstGeom prst="rect">
            <a:avLst/>
          </a:prstGeom>
          <a:noFill/>
        </p:spPr>
        <p:txBody>
          <a:bodyPr wrap="none" rtlCol="0">
            <a:spAutoFit/>
          </a:bodyPr>
          <a:lstStyle/>
          <a:p>
            <a:r>
              <a:rPr lang="es-MX" sz="1000" dirty="0" smtClean="0"/>
              <a:t>FACULTAD DE INGENIERÍA</a:t>
            </a:r>
            <a:endParaRPr lang="es-MX" sz="1000" dirty="0"/>
          </a:p>
        </p:txBody>
      </p:sp>
    </p:spTree>
    <p:extLst>
      <p:ext uri="{BB962C8B-B14F-4D97-AF65-F5344CB8AC3E}">
        <p14:creationId xmlns:p14="http://schemas.microsoft.com/office/powerpoint/2010/main" val="2120346023"/>
      </p:ext>
    </p:extLst>
  </p:cSld>
  <p:clrMapOvr>
    <a:masterClrMapping/>
  </p:clrMapOvr>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contenido 2"/>
          <p:cNvSpPr>
            <a:spLocks noGrp="1"/>
          </p:cNvSpPr>
          <p:nvPr>
            <p:ph idx="1"/>
          </p:nvPr>
        </p:nvSpPr>
        <p:spPr>
          <a:xfrm>
            <a:off x="683568" y="692696"/>
            <a:ext cx="7992888" cy="5501319"/>
          </a:xfrm>
        </p:spPr>
        <p:txBody>
          <a:bodyPr>
            <a:noAutofit/>
          </a:bodyPr>
          <a:lstStyle/>
          <a:p>
            <a:pPr marL="0" indent="0" algn="ctr">
              <a:lnSpc>
                <a:spcPct val="140000"/>
              </a:lnSpc>
              <a:buNone/>
            </a:pPr>
            <a:r>
              <a:rPr lang="es-MX" sz="1800" b="1" dirty="0" smtClean="0">
                <a:latin typeface="Tahoma" pitchFamily="34" charset="0"/>
                <a:ea typeface="Tahoma" pitchFamily="34" charset="0"/>
                <a:cs typeface="Tahoma" pitchFamily="34" charset="0"/>
              </a:rPr>
              <a:t>BÚSQUEDA TABÚ</a:t>
            </a:r>
          </a:p>
          <a:p>
            <a:pPr marL="0" indent="0">
              <a:lnSpc>
                <a:spcPct val="150000"/>
              </a:lnSpc>
              <a:spcBef>
                <a:spcPts val="0"/>
              </a:spcBef>
              <a:spcAft>
                <a:spcPts val="600"/>
              </a:spcAft>
              <a:buNone/>
            </a:pPr>
            <a:endParaRPr lang="es-MX" sz="1000" dirty="0" smtClean="0">
              <a:latin typeface="Tahoma" pitchFamily="34" charset="0"/>
              <a:ea typeface="Tahoma" pitchFamily="34" charset="0"/>
              <a:cs typeface="Tahoma" pitchFamily="34" charset="0"/>
            </a:endParaRPr>
          </a:p>
          <a:p>
            <a:pPr marL="0" lvl="1" indent="0">
              <a:lnSpc>
                <a:spcPct val="150000"/>
              </a:lnSpc>
              <a:spcBef>
                <a:spcPts val="0"/>
              </a:spcBef>
              <a:spcAft>
                <a:spcPts val="1200"/>
              </a:spcAft>
              <a:buNone/>
            </a:pPr>
            <a:r>
              <a:rPr lang="es-MX" sz="1600" dirty="0" smtClean="0">
                <a:latin typeface="Tahoma" pitchFamily="34" charset="0"/>
                <a:ea typeface="Tahoma" pitchFamily="34" charset="0"/>
                <a:cs typeface="Tahoma" pitchFamily="34" charset="0"/>
              </a:rPr>
              <a:t>Contras</a:t>
            </a:r>
            <a:r>
              <a:rPr lang="es-MX" sz="1600" dirty="0">
                <a:latin typeface="Tahoma" pitchFamily="34" charset="0"/>
                <a:ea typeface="Tahoma" pitchFamily="34" charset="0"/>
                <a:cs typeface="Tahoma" pitchFamily="34" charset="0"/>
              </a:rPr>
              <a:t>:</a:t>
            </a:r>
          </a:p>
          <a:p>
            <a:pPr marL="285750" lvl="1" indent="-285750">
              <a:lnSpc>
                <a:spcPct val="150000"/>
              </a:lnSpc>
              <a:spcBef>
                <a:spcPts val="0"/>
              </a:spcBef>
              <a:spcAft>
                <a:spcPts val="1200"/>
              </a:spcAft>
              <a:buFont typeface="Wingdings" pitchFamily="2" charset="2"/>
              <a:buChar char="v"/>
            </a:pPr>
            <a:r>
              <a:rPr lang="es-MX" sz="1600" dirty="0">
                <a:latin typeface="Tahoma" pitchFamily="34" charset="0"/>
                <a:ea typeface="Tahoma" pitchFamily="34" charset="0"/>
                <a:cs typeface="Tahoma" pitchFamily="34" charset="0"/>
              </a:rPr>
              <a:t>Demasiados parámetros a determinar</a:t>
            </a:r>
          </a:p>
          <a:p>
            <a:pPr marL="285750" lvl="1" indent="-285750">
              <a:lnSpc>
                <a:spcPct val="150000"/>
              </a:lnSpc>
              <a:spcBef>
                <a:spcPts val="0"/>
              </a:spcBef>
              <a:spcAft>
                <a:spcPts val="1200"/>
              </a:spcAft>
              <a:buFont typeface="Wingdings" pitchFamily="2" charset="2"/>
              <a:buChar char="v"/>
            </a:pPr>
            <a:r>
              <a:rPr lang="es-MX" sz="1600" dirty="0">
                <a:latin typeface="Tahoma" pitchFamily="34" charset="0"/>
                <a:ea typeface="Tahoma" pitchFamily="34" charset="0"/>
                <a:cs typeface="Tahoma" pitchFamily="34" charset="0"/>
              </a:rPr>
              <a:t>El número de iteraciones podría ser muy grande</a:t>
            </a:r>
          </a:p>
          <a:p>
            <a:pPr marL="285750" lvl="1" indent="-285750">
              <a:lnSpc>
                <a:spcPct val="150000"/>
              </a:lnSpc>
              <a:spcBef>
                <a:spcPts val="0"/>
              </a:spcBef>
              <a:spcAft>
                <a:spcPts val="1200"/>
              </a:spcAft>
              <a:buFont typeface="Wingdings" pitchFamily="2" charset="2"/>
              <a:buChar char="v"/>
            </a:pPr>
            <a:r>
              <a:rPr lang="es-MX" sz="1600" dirty="0">
                <a:latin typeface="Tahoma" pitchFamily="34" charset="0"/>
                <a:ea typeface="Tahoma" pitchFamily="34" charset="0"/>
                <a:cs typeface="Tahoma" pitchFamily="34" charset="0"/>
              </a:rPr>
              <a:t>No se puede encontrar el óptimo global, depende de la configuración de los parámetros </a:t>
            </a:r>
          </a:p>
          <a:p>
            <a:pPr marL="0" lvl="1" indent="0">
              <a:lnSpc>
                <a:spcPct val="150000"/>
              </a:lnSpc>
              <a:spcBef>
                <a:spcPts val="0"/>
              </a:spcBef>
              <a:spcAft>
                <a:spcPts val="1200"/>
              </a:spcAft>
              <a:buNone/>
            </a:pPr>
            <a:endParaRPr lang="es-MX" sz="1600" dirty="0">
              <a:latin typeface="Tahoma" pitchFamily="34" charset="0"/>
              <a:ea typeface="Tahoma" pitchFamily="34" charset="0"/>
              <a:cs typeface="Tahoma" pitchFamily="34" charset="0"/>
            </a:endParaRPr>
          </a:p>
        </p:txBody>
      </p:sp>
      <p:sp>
        <p:nvSpPr>
          <p:cNvPr id="2" name="1 CuadroTexto"/>
          <p:cNvSpPr txBox="1"/>
          <p:nvPr/>
        </p:nvSpPr>
        <p:spPr>
          <a:xfrm>
            <a:off x="683568" y="6597352"/>
            <a:ext cx="3852337" cy="246221"/>
          </a:xfrm>
          <a:prstGeom prst="rect">
            <a:avLst/>
          </a:prstGeom>
          <a:noFill/>
        </p:spPr>
        <p:txBody>
          <a:bodyPr wrap="none" rtlCol="0">
            <a:spAutoFit/>
          </a:bodyPr>
          <a:lstStyle/>
          <a:p>
            <a:r>
              <a:rPr lang="es-MX" sz="1000" dirty="0" smtClean="0"/>
              <a:t>MAESTRÍA EN INGENIERÍA DE LA CADENA DE SUMINISTRO</a:t>
            </a:r>
            <a:endParaRPr lang="es-MX" sz="1000" dirty="0"/>
          </a:p>
        </p:txBody>
      </p:sp>
      <p:sp>
        <p:nvSpPr>
          <p:cNvPr id="5" name="4 CuadroTexto"/>
          <p:cNvSpPr txBox="1"/>
          <p:nvPr/>
        </p:nvSpPr>
        <p:spPr>
          <a:xfrm>
            <a:off x="6660232" y="6597352"/>
            <a:ext cx="1848583" cy="246221"/>
          </a:xfrm>
          <a:prstGeom prst="rect">
            <a:avLst/>
          </a:prstGeom>
          <a:noFill/>
        </p:spPr>
        <p:txBody>
          <a:bodyPr wrap="none" rtlCol="0">
            <a:spAutoFit/>
          </a:bodyPr>
          <a:lstStyle/>
          <a:p>
            <a:r>
              <a:rPr lang="es-MX" sz="1000" dirty="0" smtClean="0"/>
              <a:t>FACULTAD DE INGENIERÍA</a:t>
            </a:r>
            <a:endParaRPr lang="es-MX" sz="1000" dirty="0"/>
          </a:p>
        </p:txBody>
      </p:sp>
    </p:spTree>
    <p:extLst>
      <p:ext uri="{BB962C8B-B14F-4D97-AF65-F5344CB8AC3E}">
        <p14:creationId xmlns:p14="http://schemas.microsoft.com/office/powerpoint/2010/main" val="4269966149"/>
      </p:ext>
    </p:extLst>
  </p:cSld>
  <p:clrMapOvr>
    <a:masterClrMapping/>
  </p:clrMapOvr>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contenido 2"/>
          <p:cNvSpPr>
            <a:spLocks noGrp="1"/>
          </p:cNvSpPr>
          <p:nvPr>
            <p:ph idx="1"/>
          </p:nvPr>
        </p:nvSpPr>
        <p:spPr>
          <a:xfrm>
            <a:off x="683568" y="692696"/>
            <a:ext cx="7992888" cy="5501319"/>
          </a:xfrm>
        </p:spPr>
        <p:txBody>
          <a:bodyPr>
            <a:noAutofit/>
          </a:bodyPr>
          <a:lstStyle/>
          <a:p>
            <a:pPr marL="0" indent="0" algn="ctr">
              <a:lnSpc>
                <a:spcPct val="140000"/>
              </a:lnSpc>
              <a:buNone/>
            </a:pPr>
            <a:r>
              <a:rPr lang="es-MX" sz="1800" b="1" dirty="0" smtClean="0">
                <a:latin typeface="Tahoma" pitchFamily="34" charset="0"/>
                <a:ea typeface="Tahoma" pitchFamily="34" charset="0"/>
                <a:cs typeface="Tahoma" pitchFamily="34" charset="0"/>
              </a:rPr>
              <a:t>BÚSQUEDA TABÚ</a:t>
            </a:r>
          </a:p>
          <a:p>
            <a:pPr marL="0" indent="0">
              <a:lnSpc>
                <a:spcPct val="150000"/>
              </a:lnSpc>
              <a:spcBef>
                <a:spcPts val="0"/>
              </a:spcBef>
              <a:spcAft>
                <a:spcPts val="600"/>
              </a:spcAft>
              <a:buNone/>
            </a:pPr>
            <a:endParaRPr lang="es-MX" sz="1000" dirty="0" smtClean="0">
              <a:latin typeface="Tahoma" pitchFamily="34" charset="0"/>
              <a:ea typeface="Tahoma" pitchFamily="34" charset="0"/>
              <a:cs typeface="Tahoma" pitchFamily="34" charset="0"/>
            </a:endParaRPr>
          </a:p>
          <a:p>
            <a:pPr marL="0" indent="0">
              <a:lnSpc>
                <a:spcPct val="150000"/>
              </a:lnSpc>
              <a:spcBef>
                <a:spcPts val="0"/>
              </a:spcBef>
              <a:spcAft>
                <a:spcPts val="1200"/>
              </a:spcAft>
              <a:buNone/>
            </a:pPr>
            <a:endParaRPr lang="es-MX" sz="1600" b="1" dirty="0" smtClean="0">
              <a:latin typeface="Tahoma" pitchFamily="34" charset="0"/>
              <a:ea typeface="Tahoma" pitchFamily="34" charset="0"/>
              <a:cs typeface="Tahoma" pitchFamily="34" charset="0"/>
            </a:endParaRPr>
          </a:p>
          <a:p>
            <a:pPr marL="0" indent="0">
              <a:lnSpc>
                <a:spcPct val="150000"/>
              </a:lnSpc>
              <a:spcBef>
                <a:spcPts val="0"/>
              </a:spcBef>
              <a:spcAft>
                <a:spcPts val="1200"/>
              </a:spcAft>
              <a:buNone/>
            </a:pPr>
            <a:r>
              <a:rPr lang="es-MX" sz="1600" b="1" dirty="0" smtClean="0">
                <a:latin typeface="Tahoma" pitchFamily="34" charset="0"/>
                <a:ea typeface="Tahoma" pitchFamily="34" charset="0"/>
                <a:cs typeface="Tahoma" pitchFamily="34" charset="0"/>
              </a:rPr>
              <a:t>Lectura principal:</a:t>
            </a:r>
          </a:p>
          <a:p>
            <a:pPr marL="0" indent="0">
              <a:lnSpc>
                <a:spcPct val="150000"/>
              </a:lnSpc>
              <a:spcBef>
                <a:spcPts val="0"/>
              </a:spcBef>
              <a:spcAft>
                <a:spcPts val="1200"/>
              </a:spcAft>
              <a:buNone/>
            </a:pPr>
            <a:r>
              <a:rPr lang="en-US" sz="1600" dirty="0">
                <a:latin typeface="Tahoma" pitchFamily="34" charset="0"/>
                <a:ea typeface="Tahoma" pitchFamily="34" charset="0"/>
                <a:cs typeface="Tahoma" pitchFamily="34" charset="0"/>
              </a:rPr>
              <a:t>Glover, F. (1989). Tabu Search — Part I, </a:t>
            </a:r>
            <a:r>
              <a:rPr lang="en-US" sz="1600" i="1" dirty="0">
                <a:latin typeface="Tahoma" pitchFamily="34" charset="0"/>
                <a:ea typeface="Tahoma" pitchFamily="34" charset="0"/>
                <a:cs typeface="Tahoma" pitchFamily="34" charset="0"/>
              </a:rPr>
              <a:t>ORSA Journal on Computing</a:t>
            </a:r>
            <a:r>
              <a:rPr lang="en-US" sz="1600" dirty="0">
                <a:latin typeface="Tahoma" pitchFamily="34" charset="0"/>
                <a:ea typeface="Tahoma" pitchFamily="34" charset="0"/>
                <a:cs typeface="Tahoma" pitchFamily="34" charset="0"/>
              </a:rPr>
              <a:t> , 3, pp. 190-206.</a:t>
            </a:r>
          </a:p>
          <a:p>
            <a:pPr marL="0" indent="0">
              <a:lnSpc>
                <a:spcPct val="150000"/>
              </a:lnSpc>
              <a:spcBef>
                <a:spcPts val="0"/>
              </a:spcBef>
              <a:spcAft>
                <a:spcPts val="1200"/>
              </a:spcAft>
              <a:buNone/>
            </a:pPr>
            <a:r>
              <a:rPr lang="en-US" sz="1600" dirty="0">
                <a:latin typeface="Tahoma" pitchFamily="34" charset="0"/>
                <a:ea typeface="Tahoma" pitchFamily="34" charset="0"/>
                <a:cs typeface="Tahoma" pitchFamily="34" charset="0"/>
              </a:rPr>
              <a:t>Glover, F. (1990). Tabu Search — Part II, </a:t>
            </a:r>
            <a:r>
              <a:rPr lang="en-US" sz="1600" i="1" dirty="0">
                <a:latin typeface="Tahoma" pitchFamily="34" charset="0"/>
                <a:ea typeface="Tahoma" pitchFamily="34" charset="0"/>
                <a:cs typeface="Tahoma" pitchFamily="34" charset="0"/>
              </a:rPr>
              <a:t>ORSA Journal on Computing</a:t>
            </a:r>
            <a:r>
              <a:rPr lang="en-US" sz="1600" dirty="0">
                <a:latin typeface="Tahoma" pitchFamily="34" charset="0"/>
                <a:ea typeface="Tahoma" pitchFamily="34" charset="0"/>
                <a:cs typeface="Tahoma" pitchFamily="34" charset="0"/>
              </a:rPr>
              <a:t>, 2, pp. 4-32.</a:t>
            </a:r>
          </a:p>
          <a:p>
            <a:pPr marL="0" indent="0">
              <a:lnSpc>
                <a:spcPct val="150000"/>
              </a:lnSpc>
              <a:spcBef>
                <a:spcPts val="0"/>
              </a:spcBef>
              <a:spcAft>
                <a:spcPts val="1200"/>
              </a:spcAft>
              <a:buNone/>
            </a:pPr>
            <a:endParaRPr lang="es-MX" sz="1600" dirty="0">
              <a:latin typeface="Tahoma" pitchFamily="34" charset="0"/>
              <a:ea typeface="Tahoma" pitchFamily="34" charset="0"/>
              <a:cs typeface="Tahoma" pitchFamily="34" charset="0"/>
            </a:endParaRPr>
          </a:p>
          <a:p>
            <a:pPr marL="0" indent="0">
              <a:lnSpc>
                <a:spcPct val="150000"/>
              </a:lnSpc>
              <a:spcBef>
                <a:spcPts val="0"/>
              </a:spcBef>
              <a:spcAft>
                <a:spcPts val="1200"/>
              </a:spcAft>
              <a:buNone/>
            </a:pPr>
            <a:endParaRPr lang="en-US" sz="1600" dirty="0">
              <a:latin typeface="Tahoma" pitchFamily="34" charset="0"/>
              <a:ea typeface="Tahoma" pitchFamily="34" charset="0"/>
              <a:cs typeface="Tahoma" pitchFamily="34" charset="0"/>
            </a:endParaRPr>
          </a:p>
          <a:p>
            <a:pPr marL="0" indent="0">
              <a:lnSpc>
                <a:spcPct val="150000"/>
              </a:lnSpc>
              <a:spcBef>
                <a:spcPts val="0"/>
              </a:spcBef>
              <a:spcAft>
                <a:spcPts val="1200"/>
              </a:spcAft>
              <a:buNone/>
            </a:pPr>
            <a:r>
              <a:rPr lang="es-MX" sz="1600" b="1" dirty="0" smtClean="0">
                <a:latin typeface="Tahoma" pitchFamily="34" charset="0"/>
                <a:ea typeface="Tahoma" pitchFamily="34" charset="0"/>
                <a:cs typeface="Tahoma" pitchFamily="34" charset="0"/>
              </a:rPr>
              <a:t> </a:t>
            </a:r>
            <a:endParaRPr lang="es-MX" sz="1600" b="1" dirty="0">
              <a:latin typeface="Tahoma" pitchFamily="34" charset="0"/>
              <a:ea typeface="Tahoma" pitchFamily="34" charset="0"/>
              <a:cs typeface="Tahoma" pitchFamily="34" charset="0"/>
            </a:endParaRPr>
          </a:p>
        </p:txBody>
      </p:sp>
      <p:sp>
        <p:nvSpPr>
          <p:cNvPr id="2" name="1 CuadroTexto"/>
          <p:cNvSpPr txBox="1"/>
          <p:nvPr/>
        </p:nvSpPr>
        <p:spPr>
          <a:xfrm>
            <a:off x="683568" y="6597352"/>
            <a:ext cx="3852337" cy="246221"/>
          </a:xfrm>
          <a:prstGeom prst="rect">
            <a:avLst/>
          </a:prstGeom>
          <a:noFill/>
        </p:spPr>
        <p:txBody>
          <a:bodyPr wrap="none" rtlCol="0">
            <a:spAutoFit/>
          </a:bodyPr>
          <a:lstStyle/>
          <a:p>
            <a:r>
              <a:rPr lang="es-MX" sz="1000" dirty="0" smtClean="0"/>
              <a:t>MAESTRÍA EN INGENIERÍA DE LA CADENA DE SUMINISTRO</a:t>
            </a:r>
            <a:endParaRPr lang="es-MX" sz="1000" dirty="0"/>
          </a:p>
        </p:txBody>
      </p:sp>
      <p:sp>
        <p:nvSpPr>
          <p:cNvPr id="5" name="4 CuadroTexto"/>
          <p:cNvSpPr txBox="1"/>
          <p:nvPr/>
        </p:nvSpPr>
        <p:spPr>
          <a:xfrm>
            <a:off x="6660232" y="6597352"/>
            <a:ext cx="1848583" cy="246221"/>
          </a:xfrm>
          <a:prstGeom prst="rect">
            <a:avLst/>
          </a:prstGeom>
          <a:noFill/>
        </p:spPr>
        <p:txBody>
          <a:bodyPr wrap="none" rtlCol="0">
            <a:spAutoFit/>
          </a:bodyPr>
          <a:lstStyle/>
          <a:p>
            <a:r>
              <a:rPr lang="es-MX" sz="1000" dirty="0" smtClean="0"/>
              <a:t>FACULTAD DE INGENIERÍA</a:t>
            </a:r>
            <a:endParaRPr lang="es-MX" sz="1000" dirty="0"/>
          </a:p>
        </p:txBody>
      </p:sp>
    </p:spTree>
    <p:extLst>
      <p:ext uri="{BB962C8B-B14F-4D97-AF65-F5344CB8AC3E}">
        <p14:creationId xmlns:p14="http://schemas.microsoft.com/office/powerpoint/2010/main" val="335113271"/>
      </p:ext>
    </p:extLst>
  </p:cSld>
  <p:clrMapOvr>
    <a:masterClrMapping/>
  </p:clrMapOvr>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Rectángulo"/>
          <p:cNvSpPr/>
          <p:nvPr/>
        </p:nvSpPr>
        <p:spPr>
          <a:xfrm>
            <a:off x="1619672" y="3861048"/>
            <a:ext cx="5976664" cy="432048"/>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4" name="Marcador de contenido 2"/>
          <p:cNvSpPr>
            <a:spLocks noGrp="1"/>
          </p:cNvSpPr>
          <p:nvPr>
            <p:ph idx="1"/>
          </p:nvPr>
        </p:nvSpPr>
        <p:spPr>
          <a:xfrm>
            <a:off x="1835696" y="980728"/>
            <a:ext cx="5616624" cy="5501319"/>
          </a:xfrm>
        </p:spPr>
        <p:txBody>
          <a:bodyPr>
            <a:noAutofit/>
          </a:bodyPr>
          <a:lstStyle/>
          <a:p>
            <a:pPr marL="0" indent="0" algn="ctr">
              <a:lnSpc>
                <a:spcPct val="150000"/>
              </a:lnSpc>
              <a:buNone/>
            </a:pPr>
            <a:r>
              <a:rPr lang="es-MX" sz="2000" b="1" dirty="0" smtClean="0">
                <a:latin typeface="Tahoma" pitchFamily="34" charset="0"/>
                <a:ea typeface="Tahoma" pitchFamily="34" charset="0"/>
                <a:cs typeface="Tahoma" pitchFamily="34" charset="0"/>
              </a:rPr>
              <a:t>CONTENIDO</a:t>
            </a:r>
          </a:p>
          <a:p>
            <a:pPr marL="0" indent="0">
              <a:lnSpc>
                <a:spcPct val="150000"/>
              </a:lnSpc>
              <a:buNone/>
            </a:pPr>
            <a:endParaRPr lang="es-MX" sz="1800" b="1" dirty="0">
              <a:latin typeface="Tahoma" pitchFamily="34" charset="0"/>
              <a:ea typeface="Tahoma" pitchFamily="34" charset="0"/>
              <a:cs typeface="Tahoma" pitchFamily="34" charset="0"/>
            </a:endParaRPr>
          </a:p>
          <a:p>
            <a:pPr marL="365125" indent="-365125">
              <a:lnSpc>
                <a:spcPct val="150000"/>
              </a:lnSpc>
              <a:buFont typeface="Wingdings" pitchFamily="2" charset="2"/>
              <a:buChar char="v"/>
            </a:pPr>
            <a:r>
              <a:rPr lang="es-MX" sz="1800" dirty="0" smtClean="0">
                <a:latin typeface="Tahoma" pitchFamily="34" charset="0"/>
                <a:ea typeface="Tahoma" pitchFamily="34" charset="0"/>
                <a:cs typeface="Tahoma" pitchFamily="34" charset="0"/>
              </a:rPr>
              <a:t>Heurísticos </a:t>
            </a:r>
            <a:r>
              <a:rPr lang="es-MX" sz="1800" dirty="0" smtClean="0">
                <a:latin typeface="Tahoma" pitchFamily="34" charset="0"/>
                <a:ea typeface="Tahoma" pitchFamily="34" charset="0"/>
                <a:cs typeface="Tahoma" pitchFamily="34" charset="0"/>
              </a:rPr>
              <a:t>y </a:t>
            </a:r>
            <a:r>
              <a:rPr lang="es-MX" sz="1800" dirty="0" smtClean="0">
                <a:latin typeface="Tahoma" pitchFamily="34" charset="0"/>
                <a:ea typeface="Tahoma" pitchFamily="34" charset="0"/>
                <a:cs typeface="Tahoma" pitchFamily="34" charset="0"/>
              </a:rPr>
              <a:t>meta-heurísticos</a:t>
            </a:r>
            <a:endParaRPr lang="es-MX" sz="1800" dirty="0" smtClean="0">
              <a:latin typeface="Tahoma" pitchFamily="34" charset="0"/>
              <a:ea typeface="Tahoma" pitchFamily="34" charset="0"/>
              <a:cs typeface="Tahoma" pitchFamily="34" charset="0"/>
            </a:endParaRPr>
          </a:p>
          <a:p>
            <a:pPr marL="365125" indent="-365125">
              <a:lnSpc>
                <a:spcPct val="150000"/>
              </a:lnSpc>
              <a:buFont typeface="Wingdings" pitchFamily="2" charset="2"/>
              <a:buChar char="v"/>
            </a:pPr>
            <a:r>
              <a:rPr lang="es-MX" sz="1800" dirty="0" smtClean="0">
                <a:latin typeface="Tahoma" pitchFamily="34" charset="0"/>
                <a:ea typeface="Tahoma" pitchFamily="34" charset="0"/>
                <a:cs typeface="Tahoma" pitchFamily="34" charset="0"/>
              </a:rPr>
              <a:t>Clasificación de </a:t>
            </a:r>
            <a:r>
              <a:rPr lang="es-MX" sz="1800" dirty="0" smtClean="0">
                <a:latin typeface="Tahoma" pitchFamily="34" charset="0"/>
                <a:ea typeface="Tahoma" pitchFamily="34" charset="0"/>
                <a:cs typeface="Tahoma" pitchFamily="34" charset="0"/>
              </a:rPr>
              <a:t>meta-heurísticos</a:t>
            </a:r>
            <a:endParaRPr lang="es-MX" sz="1800" dirty="0" smtClean="0">
              <a:latin typeface="Tahoma" pitchFamily="34" charset="0"/>
              <a:ea typeface="Tahoma" pitchFamily="34" charset="0"/>
              <a:cs typeface="Tahoma" pitchFamily="34" charset="0"/>
            </a:endParaRPr>
          </a:p>
          <a:p>
            <a:pPr marL="365125" indent="-365125">
              <a:lnSpc>
                <a:spcPct val="150000"/>
              </a:lnSpc>
              <a:buFont typeface="Wingdings" pitchFamily="2" charset="2"/>
              <a:buChar char="v"/>
            </a:pPr>
            <a:r>
              <a:rPr lang="es-MX" sz="1800" dirty="0" smtClean="0">
                <a:latin typeface="Tahoma" pitchFamily="34" charset="0"/>
                <a:ea typeface="Tahoma" pitchFamily="34" charset="0"/>
                <a:cs typeface="Tahoma" pitchFamily="34" charset="0"/>
              </a:rPr>
              <a:t>Recocido simulado</a:t>
            </a:r>
          </a:p>
          <a:p>
            <a:pPr marL="365125" indent="-365125">
              <a:lnSpc>
                <a:spcPct val="150000"/>
              </a:lnSpc>
              <a:buFont typeface="Wingdings" pitchFamily="2" charset="2"/>
              <a:buChar char="v"/>
            </a:pPr>
            <a:r>
              <a:rPr lang="es-MX" sz="1800" dirty="0" smtClean="0">
                <a:latin typeface="Tahoma" pitchFamily="34" charset="0"/>
                <a:ea typeface="Tahoma" pitchFamily="34" charset="0"/>
                <a:cs typeface="Tahoma" pitchFamily="34" charset="0"/>
              </a:rPr>
              <a:t>Búsqueda Tabú</a:t>
            </a:r>
          </a:p>
          <a:p>
            <a:pPr marL="365125" indent="-365125">
              <a:lnSpc>
                <a:spcPct val="150000"/>
              </a:lnSpc>
              <a:buFont typeface="Wingdings" pitchFamily="2" charset="2"/>
              <a:buChar char="v"/>
            </a:pPr>
            <a:r>
              <a:rPr lang="es-MX" sz="1800" dirty="0" smtClean="0">
                <a:latin typeface="Tahoma" pitchFamily="34" charset="0"/>
                <a:ea typeface="Tahoma" pitchFamily="34" charset="0"/>
                <a:cs typeface="Tahoma" pitchFamily="34" charset="0"/>
              </a:rPr>
              <a:t>GRASP</a:t>
            </a:r>
          </a:p>
          <a:p>
            <a:pPr marL="365125" indent="-365125">
              <a:lnSpc>
                <a:spcPct val="150000"/>
              </a:lnSpc>
              <a:buFont typeface="Wingdings" pitchFamily="2" charset="2"/>
              <a:buChar char="v"/>
            </a:pPr>
            <a:r>
              <a:rPr lang="es-MX" sz="1800" dirty="0" smtClean="0">
                <a:latin typeface="Tahoma" pitchFamily="34" charset="0"/>
                <a:ea typeface="Tahoma" pitchFamily="34" charset="0"/>
                <a:cs typeface="Tahoma" pitchFamily="34" charset="0"/>
              </a:rPr>
              <a:t>Algoritmos Evolutivos</a:t>
            </a:r>
          </a:p>
        </p:txBody>
      </p:sp>
    </p:spTree>
    <p:extLst>
      <p:ext uri="{BB962C8B-B14F-4D97-AF65-F5344CB8AC3E}">
        <p14:creationId xmlns:p14="http://schemas.microsoft.com/office/powerpoint/2010/main" val="1748308078"/>
      </p:ext>
    </p:extLst>
  </p:cSld>
  <p:clrMapOvr>
    <a:masterClrMapping/>
  </p:clrMapOvr>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contenido 2"/>
          <p:cNvSpPr>
            <a:spLocks noGrp="1"/>
          </p:cNvSpPr>
          <p:nvPr>
            <p:ph idx="1"/>
          </p:nvPr>
        </p:nvSpPr>
        <p:spPr>
          <a:xfrm>
            <a:off x="683568" y="692696"/>
            <a:ext cx="7992888" cy="5501319"/>
          </a:xfrm>
        </p:spPr>
        <p:txBody>
          <a:bodyPr>
            <a:noAutofit/>
          </a:bodyPr>
          <a:lstStyle/>
          <a:p>
            <a:pPr marL="0" indent="0" algn="ctr">
              <a:lnSpc>
                <a:spcPct val="140000"/>
              </a:lnSpc>
              <a:buNone/>
            </a:pPr>
            <a:r>
              <a:rPr lang="es-MX" sz="1800" b="1" dirty="0" smtClean="0">
                <a:latin typeface="Tahoma" pitchFamily="34" charset="0"/>
                <a:ea typeface="Tahoma" pitchFamily="34" charset="0"/>
                <a:cs typeface="Tahoma" pitchFamily="34" charset="0"/>
              </a:rPr>
              <a:t>GRASP</a:t>
            </a:r>
          </a:p>
          <a:p>
            <a:pPr marL="0" indent="0">
              <a:lnSpc>
                <a:spcPct val="150000"/>
              </a:lnSpc>
              <a:spcBef>
                <a:spcPts val="0"/>
              </a:spcBef>
              <a:spcAft>
                <a:spcPts val="600"/>
              </a:spcAft>
              <a:buNone/>
            </a:pPr>
            <a:endParaRPr lang="es-MX" sz="1000" dirty="0" smtClean="0">
              <a:latin typeface="Tahoma" pitchFamily="34" charset="0"/>
              <a:ea typeface="Tahoma" pitchFamily="34" charset="0"/>
              <a:cs typeface="Tahoma" pitchFamily="34" charset="0"/>
            </a:endParaRPr>
          </a:p>
          <a:p>
            <a:pPr marL="0" lvl="1" indent="0">
              <a:lnSpc>
                <a:spcPct val="150000"/>
              </a:lnSpc>
              <a:spcBef>
                <a:spcPts val="0"/>
              </a:spcBef>
              <a:spcAft>
                <a:spcPts val="1200"/>
              </a:spcAft>
              <a:buNone/>
            </a:pPr>
            <a:r>
              <a:rPr lang="es-MX" sz="1600" dirty="0">
                <a:latin typeface="Tahoma" pitchFamily="34" charset="0"/>
                <a:ea typeface="Tahoma" pitchFamily="34" charset="0"/>
                <a:cs typeface="Tahoma" pitchFamily="34" charset="0"/>
              </a:rPr>
              <a:t>GRASP es un meta heurístico multi-inicio para problemas combinatorios, en el que cada iteración consiste básicamente en dos fases: construcción y búsqueda local</a:t>
            </a:r>
          </a:p>
          <a:p>
            <a:pPr marL="0" lvl="1" indent="0">
              <a:lnSpc>
                <a:spcPct val="150000"/>
              </a:lnSpc>
              <a:spcBef>
                <a:spcPts val="0"/>
              </a:spcBef>
              <a:spcAft>
                <a:spcPts val="1200"/>
              </a:spcAft>
              <a:buNone/>
            </a:pPr>
            <a:r>
              <a:rPr lang="es-MX" sz="1600" dirty="0">
                <a:latin typeface="Tahoma" pitchFamily="34" charset="0"/>
                <a:ea typeface="Tahoma" pitchFamily="34" charset="0"/>
                <a:cs typeface="Tahoma" pitchFamily="34" charset="0"/>
              </a:rPr>
              <a:t>La fase de construcción construye una solución factible, cuyo vecindario se investiga hasta que se encuentra un mínimo local durante la fase de búsqueda local.</a:t>
            </a:r>
          </a:p>
          <a:p>
            <a:pPr marL="0" lvl="1" indent="0">
              <a:lnSpc>
                <a:spcPct val="150000"/>
              </a:lnSpc>
              <a:spcBef>
                <a:spcPts val="0"/>
              </a:spcBef>
              <a:spcAft>
                <a:spcPts val="1200"/>
              </a:spcAft>
              <a:buNone/>
            </a:pPr>
            <a:r>
              <a:rPr lang="es-MX" sz="1600" dirty="0">
                <a:latin typeface="Tahoma" pitchFamily="34" charset="0"/>
                <a:ea typeface="Tahoma" pitchFamily="34" charset="0"/>
                <a:cs typeface="Tahoma" pitchFamily="34" charset="0"/>
              </a:rPr>
              <a:t>La mejor solución global se mantiene como resultado. </a:t>
            </a:r>
            <a:endParaRPr lang="es-MX" sz="1600" dirty="0" smtClean="0">
              <a:latin typeface="Tahoma" pitchFamily="34" charset="0"/>
              <a:ea typeface="Tahoma" pitchFamily="34" charset="0"/>
              <a:cs typeface="Tahoma" pitchFamily="34" charset="0"/>
            </a:endParaRPr>
          </a:p>
        </p:txBody>
      </p:sp>
      <p:sp>
        <p:nvSpPr>
          <p:cNvPr id="2" name="1 CuadroTexto"/>
          <p:cNvSpPr txBox="1"/>
          <p:nvPr/>
        </p:nvSpPr>
        <p:spPr>
          <a:xfrm>
            <a:off x="683568" y="6597352"/>
            <a:ext cx="3852337" cy="246221"/>
          </a:xfrm>
          <a:prstGeom prst="rect">
            <a:avLst/>
          </a:prstGeom>
          <a:noFill/>
        </p:spPr>
        <p:txBody>
          <a:bodyPr wrap="none" rtlCol="0">
            <a:spAutoFit/>
          </a:bodyPr>
          <a:lstStyle/>
          <a:p>
            <a:r>
              <a:rPr lang="es-MX" sz="1000" dirty="0" smtClean="0"/>
              <a:t>MAESTRÍA EN INGENIERÍA DE LA CADENA DE SUMINISTRO</a:t>
            </a:r>
            <a:endParaRPr lang="es-MX" sz="1000" dirty="0"/>
          </a:p>
        </p:txBody>
      </p:sp>
      <p:sp>
        <p:nvSpPr>
          <p:cNvPr id="5" name="4 CuadroTexto"/>
          <p:cNvSpPr txBox="1"/>
          <p:nvPr/>
        </p:nvSpPr>
        <p:spPr>
          <a:xfrm>
            <a:off x="6660232" y="6597352"/>
            <a:ext cx="1848583" cy="246221"/>
          </a:xfrm>
          <a:prstGeom prst="rect">
            <a:avLst/>
          </a:prstGeom>
          <a:noFill/>
        </p:spPr>
        <p:txBody>
          <a:bodyPr wrap="none" rtlCol="0">
            <a:spAutoFit/>
          </a:bodyPr>
          <a:lstStyle/>
          <a:p>
            <a:r>
              <a:rPr lang="es-MX" sz="1000" dirty="0" smtClean="0"/>
              <a:t>FACULTAD DE INGENIERÍA</a:t>
            </a:r>
            <a:endParaRPr lang="es-MX" sz="1000" dirty="0"/>
          </a:p>
        </p:txBody>
      </p:sp>
    </p:spTree>
    <p:extLst>
      <p:ext uri="{BB962C8B-B14F-4D97-AF65-F5344CB8AC3E}">
        <p14:creationId xmlns:p14="http://schemas.microsoft.com/office/powerpoint/2010/main" val="2699924516"/>
      </p:ext>
    </p:extLst>
  </p:cSld>
  <p:clrMapOvr>
    <a:masterClrMapping/>
  </p:clrMapOvr>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contenido 2"/>
          <p:cNvSpPr>
            <a:spLocks noGrp="1"/>
          </p:cNvSpPr>
          <p:nvPr>
            <p:ph idx="1"/>
          </p:nvPr>
        </p:nvSpPr>
        <p:spPr>
          <a:xfrm>
            <a:off x="683568" y="692696"/>
            <a:ext cx="7992888" cy="5501319"/>
          </a:xfrm>
        </p:spPr>
        <p:txBody>
          <a:bodyPr>
            <a:noAutofit/>
          </a:bodyPr>
          <a:lstStyle/>
          <a:p>
            <a:pPr marL="0" indent="0" algn="ctr">
              <a:lnSpc>
                <a:spcPct val="140000"/>
              </a:lnSpc>
              <a:buNone/>
            </a:pPr>
            <a:r>
              <a:rPr lang="es-MX" sz="1800" b="1" dirty="0" smtClean="0">
                <a:latin typeface="Tahoma" pitchFamily="34" charset="0"/>
                <a:ea typeface="Tahoma" pitchFamily="34" charset="0"/>
                <a:cs typeface="Tahoma" pitchFamily="34" charset="0"/>
              </a:rPr>
              <a:t>GRASP</a:t>
            </a:r>
          </a:p>
          <a:p>
            <a:pPr marL="0" indent="0">
              <a:lnSpc>
                <a:spcPct val="150000"/>
              </a:lnSpc>
              <a:spcBef>
                <a:spcPts val="0"/>
              </a:spcBef>
              <a:spcAft>
                <a:spcPts val="600"/>
              </a:spcAft>
              <a:buNone/>
            </a:pPr>
            <a:endParaRPr lang="es-MX" sz="1000" dirty="0" smtClean="0">
              <a:latin typeface="Tahoma" pitchFamily="34" charset="0"/>
              <a:ea typeface="Tahoma" pitchFamily="34" charset="0"/>
              <a:cs typeface="Tahoma" pitchFamily="34" charset="0"/>
            </a:endParaRPr>
          </a:p>
          <a:p>
            <a:pPr marL="0" indent="0">
              <a:lnSpc>
                <a:spcPct val="150000"/>
              </a:lnSpc>
              <a:spcBef>
                <a:spcPts val="0"/>
              </a:spcBef>
              <a:spcAft>
                <a:spcPts val="600"/>
              </a:spcAft>
              <a:buNone/>
            </a:pPr>
            <a:r>
              <a:rPr lang="es-MX" sz="1600" b="1" dirty="0" smtClean="0">
                <a:latin typeface="Tahoma" pitchFamily="34" charset="0"/>
                <a:ea typeface="Tahoma" pitchFamily="34" charset="0"/>
                <a:cs typeface="Tahoma" pitchFamily="34" charset="0"/>
              </a:rPr>
              <a:t>Fase de construcción</a:t>
            </a:r>
          </a:p>
        </p:txBody>
      </p:sp>
      <p:sp>
        <p:nvSpPr>
          <p:cNvPr id="2" name="1 CuadroTexto"/>
          <p:cNvSpPr txBox="1"/>
          <p:nvPr/>
        </p:nvSpPr>
        <p:spPr>
          <a:xfrm>
            <a:off x="683568" y="6597352"/>
            <a:ext cx="3852337" cy="246221"/>
          </a:xfrm>
          <a:prstGeom prst="rect">
            <a:avLst/>
          </a:prstGeom>
          <a:noFill/>
        </p:spPr>
        <p:txBody>
          <a:bodyPr wrap="none" rtlCol="0">
            <a:spAutoFit/>
          </a:bodyPr>
          <a:lstStyle/>
          <a:p>
            <a:r>
              <a:rPr lang="es-MX" sz="1000" dirty="0" smtClean="0"/>
              <a:t>MAESTRÍA EN INGENIERÍA DE LA CADENA DE SUMINISTRO</a:t>
            </a:r>
            <a:endParaRPr lang="es-MX" sz="1000" dirty="0"/>
          </a:p>
        </p:txBody>
      </p:sp>
      <p:sp>
        <p:nvSpPr>
          <p:cNvPr id="5" name="4 CuadroTexto"/>
          <p:cNvSpPr txBox="1"/>
          <p:nvPr/>
        </p:nvSpPr>
        <p:spPr>
          <a:xfrm>
            <a:off x="6660232" y="6597352"/>
            <a:ext cx="1848583" cy="246221"/>
          </a:xfrm>
          <a:prstGeom prst="rect">
            <a:avLst/>
          </a:prstGeom>
          <a:noFill/>
        </p:spPr>
        <p:txBody>
          <a:bodyPr wrap="none" rtlCol="0">
            <a:spAutoFit/>
          </a:bodyPr>
          <a:lstStyle/>
          <a:p>
            <a:r>
              <a:rPr lang="es-MX" sz="1000" dirty="0" smtClean="0"/>
              <a:t>FACULTAD DE INGENIERÍA</a:t>
            </a:r>
            <a:endParaRPr lang="es-MX" sz="1000" dirty="0"/>
          </a:p>
        </p:txBody>
      </p:sp>
      <p:sp>
        <p:nvSpPr>
          <p:cNvPr id="6" name="Marcador de contenido 15"/>
          <p:cNvSpPr txBox="1">
            <a:spLocks/>
          </p:cNvSpPr>
          <p:nvPr/>
        </p:nvSpPr>
        <p:spPr>
          <a:xfrm>
            <a:off x="4716016" y="1700808"/>
            <a:ext cx="4176464" cy="4063306"/>
          </a:xfrm>
          <a:prstGeom prst="rect">
            <a:avLst/>
          </a:prstGeom>
        </p:spPr>
        <p:txBody>
          <a:bodyPr>
            <a:normAutofit/>
          </a:bodyPr>
          <a:lstStyle>
            <a:lvl1pPr marL="182880" indent="-182880" algn="l" defTabSz="914400" rtl="0" eaLnBrk="1" latinLnBrk="0" hangingPunct="1">
              <a:spcBef>
                <a:spcPct val="20000"/>
              </a:spcBef>
              <a:buClr>
                <a:schemeClr val="accent1"/>
              </a:buClr>
              <a:buSzPct val="85000"/>
              <a:buFont typeface="Arial" pitchFamily="34" charset="0"/>
              <a:buChar char="•"/>
              <a:defRPr sz="2400" kern="1200">
                <a:solidFill>
                  <a:schemeClr val="tx1"/>
                </a:solidFill>
                <a:latin typeface="+mn-lt"/>
                <a:ea typeface="+mn-ea"/>
                <a:cs typeface="+mn-cs"/>
              </a:defRPr>
            </a:lvl1pPr>
            <a:lvl2pPr marL="457200" indent="-182880" algn="l" defTabSz="914400" rtl="0" eaLnBrk="1" latinLnBrk="0" hangingPunct="1">
              <a:spcBef>
                <a:spcPct val="20000"/>
              </a:spcBef>
              <a:buClr>
                <a:schemeClr val="accent1"/>
              </a:buClr>
              <a:buSzPct val="85000"/>
              <a:buFont typeface="Arial" pitchFamily="34" charset="0"/>
              <a:buChar char="•"/>
              <a:defRPr sz="2000" kern="1200">
                <a:solidFill>
                  <a:schemeClr val="tx1"/>
                </a:solidFill>
                <a:latin typeface="+mn-lt"/>
                <a:ea typeface="+mn-ea"/>
                <a:cs typeface="+mn-cs"/>
              </a:defRPr>
            </a:lvl2pPr>
            <a:lvl3pPr marL="731520" indent="-182880" algn="l" defTabSz="914400" rtl="0" eaLnBrk="1" latinLnBrk="0" hangingPunct="1">
              <a:spcBef>
                <a:spcPct val="20000"/>
              </a:spcBef>
              <a:buClr>
                <a:schemeClr val="accent1"/>
              </a:buClr>
              <a:buSzPct val="90000"/>
              <a:buFont typeface="Arial" pitchFamily="34" charset="0"/>
              <a:buChar char="•"/>
              <a:defRPr sz="1800" kern="1200">
                <a:solidFill>
                  <a:schemeClr val="tx1"/>
                </a:solidFill>
                <a:latin typeface="+mn-lt"/>
                <a:ea typeface="+mn-ea"/>
                <a:cs typeface="+mn-cs"/>
              </a:defRPr>
            </a:lvl3pPr>
            <a:lvl4pPr marL="1005840" indent="-182880" algn="l" defTabSz="914400" rtl="0" eaLnBrk="1" latinLnBrk="0" hangingPunct="1">
              <a:spcBef>
                <a:spcPct val="20000"/>
              </a:spcBef>
              <a:buClr>
                <a:schemeClr val="accent1"/>
              </a:buClr>
              <a:buFont typeface="Arial" pitchFamily="34" charset="0"/>
              <a:buChar char="•"/>
              <a:defRPr sz="1600" kern="1200">
                <a:solidFill>
                  <a:schemeClr val="tx1"/>
                </a:solidFill>
                <a:latin typeface="+mn-lt"/>
                <a:ea typeface="+mn-ea"/>
                <a:cs typeface="+mn-cs"/>
              </a:defRPr>
            </a:lvl4pPr>
            <a:lvl5pPr marL="1188720" indent="-137160" algn="l" defTabSz="914400" rtl="0" eaLnBrk="1" latinLnBrk="0" hangingPunct="1">
              <a:spcBef>
                <a:spcPct val="20000"/>
              </a:spcBef>
              <a:buClr>
                <a:schemeClr val="accent1"/>
              </a:buClr>
              <a:buSzPct val="100000"/>
              <a:buFont typeface="Arial" pitchFamily="34" charset="0"/>
              <a:buChar char="•"/>
              <a:defRPr sz="1400" kern="1200" baseline="0">
                <a:solidFill>
                  <a:schemeClr val="tx1"/>
                </a:solidFill>
                <a:latin typeface="+mn-lt"/>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a:lstStyle>
          <a:p>
            <a:pPr>
              <a:lnSpc>
                <a:spcPct val="150000"/>
              </a:lnSpc>
              <a:spcBef>
                <a:spcPts val="0"/>
              </a:spcBef>
              <a:spcAft>
                <a:spcPts val="600"/>
              </a:spcAft>
            </a:pPr>
            <a:r>
              <a:rPr lang="es-MX" sz="1600" dirty="0" smtClean="0">
                <a:latin typeface="Tahoma" pitchFamily="34" charset="0"/>
                <a:ea typeface="Tahoma" pitchFamily="34" charset="0"/>
                <a:cs typeface="Tahoma" pitchFamily="34" charset="0"/>
              </a:rPr>
              <a:t>En cada iteración de esta fase, deja que el conjunto de elementos candidatos se forme por todos los elementos que pueden incorporarse a la solución parcial en construcción sin destruir la factibilidad. La selección del siguiente elemento para su incorporación está determinada por la evaluación de todos los elementos candidatos según una función de evaluación voraz.</a:t>
            </a:r>
          </a:p>
        </p:txBody>
      </p:sp>
      <p:pic>
        <p:nvPicPr>
          <p:cNvPr id="7" name="Imagen 16"/>
          <p:cNvPicPr>
            <a:picLocks noChangeAspect="1"/>
          </p:cNvPicPr>
          <p:nvPr/>
        </p:nvPicPr>
        <p:blipFill>
          <a:blip r:embed="rId2"/>
          <a:stretch>
            <a:fillRect/>
          </a:stretch>
        </p:blipFill>
        <p:spPr>
          <a:xfrm>
            <a:off x="323529" y="2031107"/>
            <a:ext cx="4536503" cy="2543497"/>
          </a:xfrm>
          <a:prstGeom prst="rect">
            <a:avLst/>
          </a:prstGeom>
        </p:spPr>
      </p:pic>
    </p:spTree>
    <p:extLst>
      <p:ext uri="{BB962C8B-B14F-4D97-AF65-F5344CB8AC3E}">
        <p14:creationId xmlns:p14="http://schemas.microsoft.com/office/powerpoint/2010/main" val="1478651261"/>
      </p:ext>
    </p:extLst>
  </p:cSld>
  <p:clrMapOvr>
    <a:masterClrMapping/>
  </p:clrMapOvr>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contenido 2"/>
          <p:cNvSpPr>
            <a:spLocks noGrp="1"/>
          </p:cNvSpPr>
          <p:nvPr>
            <p:ph idx="1"/>
          </p:nvPr>
        </p:nvSpPr>
        <p:spPr>
          <a:xfrm>
            <a:off x="683568" y="692696"/>
            <a:ext cx="7992888" cy="5501319"/>
          </a:xfrm>
        </p:spPr>
        <p:txBody>
          <a:bodyPr>
            <a:noAutofit/>
          </a:bodyPr>
          <a:lstStyle/>
          <a:p>
            <a:pPr marL="0" indent="0" algn="ctr">
              <a:lnSpc>
                <a:spcPct val="140000"/>
              </a:lnSpc>
              <a:buNone/>
            </a:pPr>
            <a:r>
              <a:rPr lang="es-MX" sz="1800" b="1" dirty="0" smtClean="0">
                <a:latin typeface="Tahoma" pitchFamily="34" charset="0"/>
                <a:ea typeface="Tahoma" pitchFamily="34" charset="0"/>
                <a:cs typeface="Tahoma" pitchFamily="34" charset="0"/>
              </a:rPr>
              <a:t>GRASP</a:t>
            </a:r>
          </a:p>
          <a:p>
            <a:pPr marL="0" indent="0">
              <a:lnSpc>
                <a:spcPct val="150000"/>
              </a:lnSpc>
              <a:spcBef>
                <a:spcPts val="0"/>
              </a:spcBef>
              <a:spcAft>
                <a:spcPts val="600"/>
              </a:spcAft>
              <a:buNone/>
            </a:pPr>
            <a:endParaRPr lang="es-MX" sz="1000" dirty="0" smtClean="0">
              <a:latin typeface="Tahoma" pitchFamily="34" charset="0"/>
              <a:ea typeface="Tahoma" pitchFamily="34" charset="0"/>
              <a:cs typeface="Tahoma" pitchFamily="34" charset="0"/>
            </a:endParaRPr>
          </a:p>
          <a:p>
            <a:pPr marL="0" lvl="1" indent="0">
              <a:lnSpc>
                <a:spcPct val="150000"/>
              </a:lnSpc>
              <a:spcBef>
                <a:spcPts val="0"/>
              </a:spcBef>
              <a:spcAft>
                <a:spcPts val="1200"/>
              </a:spcAft>
              <a:buNone/>
            </a:pPr>
            <a:r>
              <a:rPr lang="es-MX" sz="1600" dirty="0">
                <a:latin typeface="Tahoma" pitchFamily="34" charset="0"/>
                <a:ea typeface="Tahoma" pitchFamily="34" charset="0"/>
                <a:cs typeface="Tahoma" pitchFamily="34" charset="0"/>
              </a:rPr>
              <a:t>Las soluciones generadas por una </a:t>
            </a:r>
            <a:r>
              <a:rPr lang="es-MX" sz="1600" dirty="0" smtClean="0">
                <a:latin typeface="Tahoma" pitchFamily="34" charset="0"/>
                <a:ea typeface="Tahoma" pitchFamily="34" charset="0"/>
                <a:cs typeface="Tahoma" pitchFamily="34" charset="0"/>
              </a:rPr>
              <a:t>construcción voraz aleatoria </a:t>
            </a:r>
            <a:r>
              <a:rPr lang="es-MX" sz="1600" dirty="0">
                <a:latin typeface="Tahoma" pitchFamily="34" charset="0"/>
                <a:ea typeface="Tahoma" pitchFamily="34" charset="0"/>
                <a:cs typeface="Tahoma" pitchFamily="34" charset="0"/>
              </a:rPr>
              <a:t>no son necesariamente óptimas, incluso con respecto a los vecindarios simples. La fase de búsqueda local usualmente mejora la solución construida. </a:t>
            </a:r>
          </a:p>
          <a:p>
            <a:pPr marL="0" lvl="1" indent="0">
              <a:lnSpc>
                <a:spcPct val="150000"/>
              </a:lnSpc>
              <a:spcBef>
                <a:spcPts val="0"/>
              </a:spcBef>
              <a:spcAft>
                <a:spcPts val="1200"/>
              </a:spcAft>
              <a:buNone/>
            </a:pPr>
            <a:r>
              <a:rPr lang="es-MX" sz="1600" dirty="0">
                <a:latin typeface="Tahoma" pitchFamily="34" charset="0"/>
                <a:ea typeface="Tahoma" pitchFamily="34" charset="0"/>
                <a:cs typeface="Tahoma" pitchFamily="34" charset="0"/>
              </a:rPr>
              <a:t>Un algoritmo de búsqueda local funciona de forma iterativa reemplazando sucesivamente la solución actual por una mejor solución en la vecina de la solución actual. </a:t>
            </a:r>
          </a:p>
          <a:p>
            <a:pPr marL="0" lvl="1" indent="0">
              <a:lnSpc>
                <a:spcPct val="150000"/>
              </a:lnSpc>
              <a:spcBef>
                <a:spcPts val="0"/>
              </a:spcBef>
              <a:spcAft>
                <a:spcPts val="1200"/>
              </a:spcAft>
              <a:buNone/>
            </a:pPr>
            <a:r>
              <a:rPr lang="es-MX" sz="1600" dirty="0" smtClean="0">
                <a:latin typeface="Tahoma" pitchFamily="34" charset="0"/>
                <a:ea typeface="Tahoma" pitchFamily="34" charset="0"/>
                <a:cs typeface="Tahoma" pitchFamily="34" charset="0"/>
              </a:rPr>
              <a:t>GRASP concluye </a:t>
            </a:r>
            <a:r>
              <a:rPr lang="es-MX" sz="1600" dirty="0">
                <a:latin typeface="Tahoma" pitchFamily="34" charset="0"/>
                <a:ea typeface="Tahoma" pitchFamily="34" charset="0"/>
                <a:cs typeface="Tahoma" pitchFamily="34" charset="0"/>
              </a:rPr>
              <a:t>cuando no se encuentra una solución mejor en el vecindario. </a:t>
            </a:r>
          </a:p>
        </p:txBody>
      </p:sp>
      <p:sp>
        <p:nvSpPr>
          <p:cNvPr id="2" name="1 CuadroTexto"/>
          <p:cNvSpPr txBox="1"/>
          <p:nvPr/>
        </p:nvSpPr>
        <p:spPr>
          <a:xfrm>
            <a:off x="683568" y="6597352"/>
            <a:ext cx="3852337" cy="246221"/>
          </a:xfrm>
          <a:prstGeom prst="rect">
            <a:avLst/>
          </a:prstGeom>
          <a:noFill/>
        </p:spPr>
        <p:txBody>
          <a:bodyPr wrap="none" rtlCol="0">
            <a:spAutoFit/>
          </a:bodyPr>
          <a:lstStyle/>
          <a:p>
            <a:r>
              <a:rPr lang="es-MX" sz="1000" dirty="0" smtClean="0"/>
              <a:t>MAESTRÍA EN INGENIERÍA DE LA CADENA DE SUMINISTRO</a:t>
            </a:r>
            <a:endParaRPr lang="es-MX" sz="1000" dirty="0"/>
          </a:p>
        </p:txBody>
      </p:sp>
      <p:sp>
        <p:nvSpPr>
          <p:cNvPr id="5" name="4 CuadroTexto"/>
          <p:cNvSpPr txBox="1"/>
          <p:nvPr/>
        </p:nvSpPr>
        <p:spPr>
          <a:xfrm>
            <a:off x="6660232" y="6597352"/>
            <a:ext cx="1848583" cy="246221"/>
          </a:xfrm>
          <a:prstGeom prst="rect">
            <a:avLst/>
          </a:prstGeom>
          <a:noFill/>
        </p:spPr>
        <p:txBody>
          <a:bodyPr wrap="none" rtlCol="0">
            <a:spAutoFit/>
          </a:bodyPr>
          <a:lstStyle/>
          <a:p>
            <a:r>
              <a:rPr lang="es-MX" sz="1000" dirty="0" smtClean="0"/>
              <a:t>FACULTAD DE INGENIERÍA</a:t>
            </a:r>
            <a:endParaRPr lang="es-MX" sz="1000" dirty="0"/>
          </a:p>
        </p:txBody>
      </p:sp>
    </p:spTree>
    <p:extLst>
      <p:ext uri="{BB962C8B-B14F-4D97-AF65-F5344CB8AC3E}">
        <p14:creationId xmlns:p14="http://schemas.microsoft.com/office/powerpoint/2010/main" val="24898065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contenido 2"/>
          <p:cNvSpPr>
            <a:spLocks noGrp="1"/>
          </p:cNvSpPr>
          <p:nvPr>
            <p:ph idx="1"/>
          </p:nvPr>
        </p:nvSpPr>
        <p:spPr>
          <a:xfrm>
            <a:off x="683568" y="692696"/>
            <a:ext cx="7704856" cy="5501319"/>
          </a:xfrm>
        </p:spPr>
        <p:txBody>
          <a:bodyPr>
            <a:noAutofit/>
          </a:bodyPr>
          <a:lstStyle/>
          <a:p>
            <a:pPr marL="0" indent="0" algn="ctr">
              <a:lnSpc>
                <a:spcPct val="140000"/>
              </a:lnSpc>
              <a:buNone/>
            </a:pPr>
            <a:r>
              <a:rPr lang="es-MX" sz="1800" b="1" dirty="0" smtClean="0">
                <a:latin typeface="Tahoma" pitchFamily="34" charset="0"/>
                <a:ea typeface="Tahoma" pitchFamily="34" charset="0"/>
                <a:cs typeface="Tahoma" pitchFamily="34" charset="0"/>
              </a:rPr>
              <a:t>HEURÍSTICOS </a:t>
            </a:r>
            <a:r>
              <a:rPr lang="es-MX" sz="1800" b="1" dirty="0" smtClean="0">
                <a:latin typeface="Tahoma" pitchFamily="34" charset="0"/>
                <a:ea typeface="Tahoma" pitchFamily="34" charset="0"/>
                <a:cs typeface="Tahoma" pitchFamily="34" charset="0"/>
              </a:rPr>
              <a:t>Y </a:t>
            </a:r>
            <a:r>
              <a:rPr lang="es-MX" sz="1800" b="1" dirty="0" smtClean="0">
                <a:latin typeface="Tahoma" pitchFamily="34" charset="0"/>
                <a:ea typeface="Tahoma" pitchFamily="34" charset="0"/>
                <a:cs typeface="Tahoma" pitchFamily="34" charset="0"/>
              </a:rPr>
              <a:t>META-HEURÍSTICOS</a:t>
            </a:r>
            <a:endParaRPr lang="es-MX" sz="1800" b="1" dirty="0">
              <a:latin typeface="Tahoma" pitchFamily="34" charset="0"/>
              <a:ea typeface="Tahoma" pitchFamily="34" charset="0"/>
              <a:cs typeface="Tahoma" pitchFamily="34" charset="0"/>
            </a:endParaRPr>
          </a:p>
          <a:p>
            <a:pPr marL="0" indent="0">
              <a:lnSpc>
                <a:spcPct val="150000"/>
              </a:lnSpc>
              <a:spcBef>
                <a:spcPts val="0"/>
              </a:spcBef>
              <a:spcAft>
                <a:spcPts val="600"/>
              </a:spcAft>
              <a:buNone/>
            </a:pPr>
            <a:endParaRPr lang="es-MX" sz="1600" dirty="0" smtClean="0">
              <a:latin typeface="Tahoma" pitchFamily="34" charset="0"/>
              <a:ea typeface="Tahoma" pitchFamily="34" charset="0"/>
              <a:cs typeface="Tahoma" pitchFamily="34" charset="0"/>
            </a:endParaRPr>
          </a:p>
          <a:p>
            <a:pPr marL="0" indent="0">
              <a:lnSpc>
                <a:spcPct val="150000"/>
              </a:lnSpc>
              <a:spcBef>
                <a:spcPts val="0"/>
              </a:spcBef>
              <a:spcAft>
                <a:spcPts val="1200"/>
              </a:spcAft>
              <a:buNone/>
            </a:pPr>
            <a:r>
              <a:rPr lang="es-MX" sz="1600" dirty="0">
                <a:latin typeface="Tahoma" pitchFamily="34" charset="0"/>
                <a:ea typeface="Tahoma" pitchFamily="34" charset="0"/>
                <a:cs typeface="Tahoma" pitchFamily="34" charset="0"/>
              </a:rPr>
              <a:t>E</a:t>
            </a:r>
            <a:r>
              <a:rPr lang="es-MX" sz="1600" dirty="0" smtClean="0">
                <a:latin typeface="Tahoma" pitchFamily="34" charset="0"/>
                <a:ea typeface="Tahoma" pitchFamily="34" charset="0"/>
                <a:cs typeface="Tahoma" pitchFamily="34" charset="0"/>
              </a:rPr>
              <a:t>l </a:t>
            </a:r>
            <a:r>
              <a:rPr lang="es-MX" sz="1600" dirty="0">
                <a:latin typeface="Tahoma" pitchFamily="34" charset="0"/>
                <a:ea typeface="Tahoma" pitchFamily="34" charset="0"/>
                <a:cs typeface="Tahoma" pitchFamily="34" charset="0"/>
              </a:rPr>
              <a:t>conjunto de todas las posibles asignaciones factibles es: S = {s = {(x1, v1), ... , (xn, vn)} | vi ∈ Di, s satisface todas las restricciones</a:t>
            </a:r>
            <a:r>
              <a:rPr lang="es-MX" sz="1600" dirty="0" smtClean="0">
                <a:latin typeface="Tahoma" pitchFamily="34" charset="0"/>
                <a:ea typeface="Tahoma" pitchFamily="34" charset="0"/>
                <a:cs typeface="Tahoma" pitchFamily="34" charset="0"/>
              </a:rPr>
              <a:t>}. S es </a:t>
            </a:r>
            <a:r>
              <a:rPr lang="es-MX" sz="1600" dirty="0">
                <a:latin typeface="Tahoma" pitchFamily="34" charset="0"/>
                <a:ea typeface="Tahoma" pitchFamily="34" charset="0"/>
                <a:cs typeface="Tahoma" pitchFamily="34" charset="0"/>
              </a:rPr>
              <a:t>un espacio de búsqueda (o solución). </a:t>
            </a:r>
            <a:endParaRPr lang="es-MX" sz="1600" dirty="0" smtClean="0">
              <a:latin typeface="Tahoma" pitchFamily="34" charset="0"/>
              <a:ea typeface="Tahoma" pitchFamily="34" charset="0"/>
              <a:cs typeface="Tahoma" pitchFamily="34" charset="0"/>
            </a:endParaRPr>
          </a:p>
          <a:p>
            <a:pPr marL="0" indent="0">
              <a:lnSpc>
                <a:spcPct val="150000"/>
              </a:lnSpc>
              <a:spcBef>
                <a:spcPts val="0"/>
              </a:spcBef>
              <a:spcAft>
                <a:spcPts val="1200"/>
              </a:spcAft>
              <a:buNone/>
            </a:pPr>
            <a:r>
              <a:rPr lang="es-MX" sz="1600" dirty="0" smtClean="0">
                <a:latin typeface="Tahoma" pitchFamily="34" charset="0"/>
                <a:ea typeface="Tahoma" pitchFamily="34" charset="0"/>
                <a:cs typeface="Tahoma" pitchFamily="34" charset="0"/>
              </a:rPr>
              <a:t>Para </a:t>
            </a:r>
            <a:r>
              <a:rPr lang="es-MX" sz="1600" dirty="0">
                <a:latin typeface="Tahoma" pitchFamily="34" charset="0"/>
                <a:ea typeface="Tahoma" pitchFamily="34" charset="0"/>
                <a:cs typeface="Tahoma" pitchFamily="34" charset="0"/>
              </a:rPr>
              <a:t>resolver un problema de optimización combinatoria uno tiene que encontrar una solución s* ∈ S con un valor de función objetivo mínimo, es decir, f (s*) ≤ f (s) ∀s ∈ S. s* se denomina solución globalmente óptima de ( S, f) y el conjunto S* ⊆ S se denomina conjunto de soluciones óptimas a nivel </a:t>
            </a:r>
            <a:r>
              <a:rPr lang="es-MX" sz="1600" dirty="0" smtClean="0">
                <a:latin typeface="Tahoma" pitchFamily="34" charset="0"/>
                <a:ea typeface="Tahoma" pitchFamily="34" charset="0"/>
                <a:cs typeface="Tahoma" pitchFamily="34" charset="0"/>
              </a:rPr>
              <a:t>global.</a:t>
            </a:r>
            <a:endParaRPr lang="es-MX" sz="1600" dirty="0">
              <a:latin typeface="Tahoma" pitchFamily="34" charset="0"/>
              <a:ea typeface="Tahoma" pitchFamily="34" charset="0"/>
              <a:cs typeface="Tahoma" pitchFamily="34" charset="0"/>
            </a:endParaRPr>
          </a:p>
          <a:p>
            <a:pPr marL="0" indent="0">
              <a:lnSpc>
                <a:spcPct val="150000"/>
              </a:lnSpc>
              <a:spcBef>
                <a:spcPts val="0"/>
              </a:spcBef>
              <a:spcAft>
                <a:spcPts val="1200"/>
              </a:spcAft>
              <a:buNone/>
            </a:pPr>
            <a:r>
              <a:rPr lang="es-MX" sz="1600" dirty="0">
                <a:latin typeface="Tahoma" pitchFamily="34" charset="0"/>
                <a:ea typeface="Tahoma" pitchFamily="34" charset="0"/>
                <a:cs typeface="Tahoma" pitchFamily="34" charset="0"/>
              </a:rPr>
              <a:t>Debido a la importancia práctica de los problemas de CO, se han desarrollado muchos algoritmos para abordarlos. Estos algoritmos pueden clasificarse como algoritmo completo o aproximado. Se garantiza que los algoritmos completos encontrarán para cada instancia de tamaño finito de un problema de CO una solución óptima en tiempo. </a:t>
            </a:r>
            <a:endParaRPr lang="es-MX" sz="1600" dirty="0" smtClean="0">
              <a:latin typeface="Tahoma" pitchFamily="34" charset="0"/>
              <a:ea typeface="Tahoma" pitchFamily="34" charset="0"/>
              <a:cs typeface="Tahoma" pitchFamily="34" charset="0"/>
            </a:endParaRPr>
          </a:p>
        </p:txBody>
      </p:sp>
      <p:sp>
        <p:nvSpPr>
          <p:cNvPr id="5" name="4 CuadroTexto"/>
          <p:cNvSpPr txBox="1"/>
          <p:nvPr/>
        </p:nvSpPr>
        <p:spPr>
          <a:xfrm>
            <a:off x="6660232" y="6597352"/>
            <a:ext cx="1848583" cy="246221"/>
          </a:xfrm>
          <a:prstGeom prst="rect">
            <a:avLst/>
          </a:prstGeom>
          <a:noFill/>
        </p:spPr>
        <p:txBody>
          <a:bodyPr wrap="none" rtlCol="0">
            <a:spAutoFit/>
          </a:bodyPr>
          <a:lstStyle/>
          <a:p>
            <a:r>
              <a:rPr lang="es-MX" sz="1000" dirty="0" smtClean="0"/>
              <a:t>FACULTAD DE INGENIERÍA</a:t>
            </a:r>
            <a:endParaRPr lang="es-MX" sz="1000" dirty="0"/>
          </a:p>
        </p:txBody>
      </p:sp>
      <p:sp>
        <p:nvSpPr>
          <p:cNvPr id="6" name="5 CuadroTexto"/>
          <p:cNvSpPr txBox="1"/>
          <p:nvPr/>
        </p:nvSpPr>
        <p:spPr>
          <a:xfrm>
            <a:off x="683568" y="6597352"/>
            <a:ext cx="3852337" cy="246221"/>
          </a:xfrm>
          <a:prstGeom prst="rect">
            <a:avLst/>
          </a:prstGeom>
          <a:noFill/>
        </p:spPr>
        <p:txBody>
          <a:bodyPr wrap="none" rtlCol="0">
            <a:spAutoFit/>
          </a:bodyPr>
          <a:lstStyle/>
          <a:p>
            <a:r>
              <a:rPr lang="es-MX" sz="1000" dirty="0" smtClean="0"/>
              <a:t>MAESTRÍA EN INGENIERÍA DE LA CADENA DE SUMINISTRO</a:t>
            </a:r>
            <a:endParaRPr lang="es-MX" sz="1000" dirty="0"/>
          </a:p>
        </p:txBody>
      </p:sp>
    </p:spTree>
    <p:extLst>
      <p:ext uri="{BB962C8B-B14F-4D97-AF65-F5344CB8AC3E}">
        <p14:creationId xmlns:p14="http://schemas.microsoft.com/office/powerpoint/2010/main" val="3031935017"/>
      </p:ext>
    </p:extLst>
  </p:cSld>
  <p:clrMapOvr>
    <a:masterClrMapping/>
  </p:clrMapOvr>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contenido 2"/>
          <p:cNvSpPr>
            <a:spLocks noGrp="1"/>
          </p:cNvSpPr>
          <p:nvPr>
            <p:ph idx="1"/>
          </p:nvPr>
        </p:nvSpPr>
        <p:spPr>
          <a:xfrm>
            <a:off x="683568" y="692696"/>
            <a:ext cx="7992888" cy="5501319"/>
          </a:xfrm>
        </p:spPr>
        <p:txBody>
          <a:bodyPr>
            <a:noAutofit/>
          </a:bodyPr>
          <a:lstStyle/>
          <a:p>
            <a:pPr marL="0" indent="0" algn="ctr">
              <a:lnSpc>
                <a:spcPct val="140000"/>
              </a:lnSpc>
              <a:buNone/>
            </a:pPr>
            <a:r>
              <a:rPr lang="es-MX" sz="1800" b="1" dirty="0" smtClean="0">
                <a:latin typeface="Tahoma" pitchFamily="34" charset="0"/>
                <a:ea typeface="Tahoma" pitchFamily="34" charset="0"/>
                <a:cs typeface="Tahoma" pitchFamily="34" charset="0"/>
              </a:rPr>
              <a:t>GRASP</a:t>
            </a:r>
          </a:p>
          <a:p>
            <a:pPr marL="0" indent="0">
              <a:lnSpc>
                <a:spcPct val="150000"/>
              </a:lnSpc>
              <a:spcBef>
                <a:spcPts val="0"/>
              </a:spcBef>
              <a:spcAft>
                <a:spcPts val="600"/>
              </a:spcAft>
              <a:buNone/>
            </a:pPr>
            <a:endParaRPr lang="es-MX" sz="1000" dirty="0" smtClean="0">
              <a:latin typeface="Tahoma" pitchFamily="34" charset="0"/>
              <a:ea typeface="Tahoma" pitchFamily="34" charset="0"/>
              <a:cs typeface="Tahoma" pitchFamily="34" charset="0"/>
            </a:endParaRPr>
          </a:p>
          <a:p>
            <a:pPr marL="0" indent="0">
              <a:lnSpc>
                <a:spcPct val="150000"/>
              </a:lnSpc>
              <a:spcBef>
                <a:spcPts val="0"/>
              </a:spcBef>
              <a:spcAft>
                <a:spcPts val="600"/>
              </a:spcAft>
              <a:buNone/>
            </a:pPr>
            <a:r>
              <a:rPr lang="es-MX" sz="1600" b="1" dirty="0" smtClean="0">
                <a:latin typeface="Tahoma" pitchFamily="34" charset="0"/>
                <a:ea typeface="Tahoma" pitchFamily="34" charset="0"/>
                <a:cs typeface="Tahoma" pitchFamily="34" charset="0"/>
              </a:rPr>
              <a:t>Fase de búsqueda local</a:t>
            </a:r>
          </a:p>
        </p:txBody>
      </p:sp>
      <p:sp>
        <p:nvSpPr>
          <p:cNvPr id="2" name="1 CuadroTexto"/>
          <p:cNvSpPr txBox="1"/>
          <p:nvPr/>
        </p:nvSpPr>
        <p:spPr>
          <a:xfrm>
            <a:off x="683568" y="6597352"/>
            <a:ext cx="3852337" cy="246221"/>
          </a:xfrm>
          <a:prstGeom prst="rect">
            <a:avLst/>
          </a:prstGeom>
          <a:noFill/>
        </p:spPr>
        <p:txBody>
          <a:bodyPr wrap="none" rtlCol="0">
            <a:spAutoFit/>
          </a:bodyPr>
          <a:lstStyle/>
          <a:p>
            <a:r>
              <a:rPr lang="es-MX" sz="1000" dirty="0" smtClean="0"/>
              <a:t>MAESTRÍA EN INGENIERÍA DE LA CADENA DE SUMINISTRO</a:t>
            </a:r>
            <a:endParaRPr lang="es-MX" sz="1000" dirty="0"/>
          </a:p>
        </p:txBody>
      </p:sp>
      <p:sp>
        <p:nvSpPr>
          <p:cNvPr id="5" name="4 CuadroTexto"/>
          <p:cNvSpPr txBox="1"/>
          <p:nvPr/>
        </p:nvSpPr>
        <p:spPr>
          <a:xfrm>
            <a:off x="6660232" y="6597352"/>
            <a:ext cx="1848583" cy="246221"/>
          </a:xfrm>
          <a:prstGeom prst="rect">
            <a:avLst/>
          </a:prstGeom>
          <a:noFill/>
        </p:spPr>
        <p:txBody>
          <a:bodyPr wrap="none" rtlCol="0">
            <a:spAutoFit/>
          </a:bodyPr>
          <a:lstStyle/>
          <a:p>
            <a:r>
              <a:rPr lang="es-MX" sz="1000" dirty="0" smtClean="0"/>
              <a:t>FACULTAD DE INGENIERÍA</a:t>
            </a:r>
            <a:endParaRPr lang="es-MX" sz="1000" dirty="0"/>
          </a:p>
        </p:txBody>
      </p:sp>
      <p:sp>
        <p:nvSpPr>
          <p:cNvPr id="6" name="Marcador de contenido 15"/>
          <p:cNvSpPr txBox="1">
            <a:spLocks/>
          </p:cNvSpPr>
          <p:nvPr/>
        </p:nvSpPr>
        <p:spPr>
          <a:xfrm>
            <a:off x="4716016" y="1556792"/>
            <a:ext cx="4176464" cy="5256584"/>
          </a:xfrm>
          <a:prstGeom prst="rect">
            <a:avLst/>
          </a:prstGeom>
        </p:spPr>
        <p:txBody>
          <a:bodyPr>
            <a:noAutofit/>
          </a:bodyPr>
          <a:lstStyle>
            <a:lvl1pPr marL="182880" indent="-182880" algn="l" defTabSz="914400" rtl="0" eaLnBrk="1" latinLnBrk="0" hangingPunct="1">
              <a:spcBef>
                <a:spcPct val="20000"/>
              </a:spcBef>
              <a:buClr>
                <a:schemeClr val="accent1"/>
              </a:buClr>
              <a:buSzPct val="85000"/>
              <a:buFont typeface="Arial" pitchFamily="34" charset="0"/>
              <a:buChar char="•"/>
              <a:defRPr sz="2400" kern="1200">
                <a:solidFill>
                  <a:schemeClr val="tx1"/>
                </a:solidFill>
                <a:latin typeface="+mn-lt"/>
                <a:ea typeface="+mn-ea"/>
                <a:cs typeface="+mn-cs"/>
              </a:defRPr>
            </a:lvl1pPr>
            <a:lvl2pPr marL="457200" indent="-182880" algn="l" defTabSz="914400" rtl="0" eaLnBrk="1" latinLnBrk="0" hangingPunct="1">
              <a:spcBef>
                <a:spcPct val="20000"/>
              </a:spcBef>
              <a:buClr>
                <a:schemeClr val="accent1"/>
              </a:buClr>
              <a:buSzPct val="85000"/>
              <a:buFont typeface="Arial" pitchFamily="34" charset="0"/>
              <a:buChar char="•"/>
              <a:defRPr sz="2000" kern="1200">
                <a:solidFill>
                  <a:schemeClr val="tx1"/>
                </a:solidFill>
                <a:latin typeface="+mn-lt"/>
                <a:ea typeface="+mn-ea"/>
                <a:cs typeface="+mn-cs"/>
              </a:defRPr>
            </a:lvl2pPr>
            <a:lvl3pPr marL="731520" indent="-182880" algn="l" defTabSz="914400" rtl="0" eaLnBrk="1" latinLnBrk="0" hangingPunct="1">
              <a:spcBef>
                <a:spcPct val="20000"/>
              </a:spcBef>
              <a:buClr>
                <a:schemeClr val="accent1"/>
              </a:buClr>
              <a:buSzPct val="90000"/>
              <a:buFont typeface="Arial" pitchFamily="34" charset="0"/>
              <a:buChar char="•"/>
              <a:defRPr sz="1800" kern="1200">
                <a:solidFill>
                  <a:schemeClr val="tx1"/>
                </a:solidFill>
                <a:latin typeface="+mn-lt"/>
                <a:ea typeface="+mn-ea"/>
                <a:cs typeface="+mn-cs"/>
              </a:defRPr>
            </a:lvl3pPr>
            <a:lvl4pPr marL="1005840" indent="-182880" algn="l" defTabSz="914400" rtl="0" eaLnBrk="1" latinLnBrk="0" hangingPunct="1">
              <a:spcBef>
                <a:spcPct val="20000"/>
              </a:spcBef>
              <a:buClr>
                <a:schemeClr val="accent1"/>
              </a:buClr>
              <a:buFont typeface="Arial" pitchFamily="34" charset="0"/>
              <a:buChar char="•"/>
              <a:defRPr sz="1600" kern="1200">
                <a:solidFill>
                  <a:schemeClr val="tx1"/>
                </a:solidFill>
                <a:latin typeface="+mn-lt"/>
                <a:ea typeface="+mn-ea"/>
                <a:cs typeface="+mn-cs"/>
              </a:defRPr>
            </a:lvl4pPr>
            <a:lvl5pPr marL="1188720" indent="-137160" algn="l" defTabSz="914400" rtl="0" eaLnBrk="1" latinLnBrk="0" hangingPunct="1">
              <a:spcBef>
                <a:spcPct val="20000"/>
              </a:spcBef>
              <a:buClr>
                <a:schemeClr val="accent1"/>
              </a:buClr>
              <a:buSzPct val="100000"/>
              <a:buFont typeface="Arial" pitchFamily="34" charset="0"/>
              <a:buChar char="•"/>
              <a:defRPr sz="1400" kern="1200" baseline="0">
                <a:solidFill>
                  <a:schemeClr val="tx1"/>
                </a:solidFill>
                <a:latin typeface="+mn-lt"/>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a:lstStyle>
          <a:p>
            <a:pPr>
              <a:lnSpc>
                <a:spcPct val="150000"/>
              </a:lnSpc>
              <a:spcBef>
                <a:spcPts val="0"/>
              </a:spcBef>
              <a:spcAft>
                <a:spcPts val="600"/>
              </a:spcAft>
            </a:pPr>
            <a:r>
              <a:rPr lang="es-MX" sz="1600" dirty="0">
                <a:latin typeface="Tahoma" pitchFamily="34" charset="0"/>
                <a:ea typeface="Tahoma" pitchFamily="34" charset="0"/>
                <a:cs typeface="Tahoma" pitchFamily="34" charset="0"/>
              </a:rPr>
              <a:t>La eficacia de un procedimiento de búsqueda local depende de varios </a:t>
            </a:r>
            <a:r>
              <a:rPr lang="es-MX" sz="1600" dirty="0" smtClean="0">
                <a:latin typeface="Tahoma" pitchFamily="34" charset="0"/>
                <a:ea typeface="Tahoma" pitchFamily="34" charset="0"/>
                <a:cs typeface="Tahoma" pitchFamily="34" charset="0"/>
              </a:rPr>
              <a:t>aspectos: la </a:t>
            </a:r>
            <a:r>
              <a:rPr lang="es-MX" sz="1600" dirty="0">
                <a:latin typeface="Tahoma" pitchFamily="34" charset="0"/>
                <a:ea typeface="Tahoma" pitchFamily="34" charset="0"/>
                <a:cs typeface="Tahoma" pitchFamily="34" charset="0"/>
              </a:rPr>
              <a:t>estructura de vecindad, la técnica de búsqueda de vecindarios, la evaluación rápida de la función de </a:t>
            </a:r>
            <a:r>
              <a:rPr lang="es-MX" sz="1600" dirty="0" smtClean="0">
                <a:latin typeface="Tahoma" pitchFamily="34" charset="0"/>
                <a:ea typeface="Tahoma" pitchFamily="34" charset="0"/>
                <a:cs typeface="Tahoma" pitchFamily="34" charset="0"/>
              </a:rPr>
              <a:t>costos </a:t>
            </a:r>
            <a:r>
              <a:rPr lang="es-MX" sz="1600" dirty="0">
                <a:latin typeface="Tahoma" pitchFamily="34" charset="0"/>
                <a:ea typeface="Tahoma" pitchFamily="34" charset="0"/>
                <a:cs typeface="Tahoma" pitchFamily="34" charset="0"/>
              </a:rPr>
              <a:t>de los vecinos, y la propia solución de partida.</a:t>
            </a:r>
          </a:p>
          <a:p>
            <a:pPr>
              <a:lnSpc>
                <a:spcPct val="150000"/>
              </a:lnSpc>
              <a:spcBef>
                <a:spcPts val="0"/>
              </a:spcBef>
              <a:spcAft>
                <a:spcPts val="600"/>
              </a:spcAft>
            </a:pPr>
            <a:r>
              <a:rPr lang="es-MX" sz="1600" dirty="0">
                <a:latin typeface="Tahoma" pitchFamily="34" charset="0"/>
                <a:ea typeface="Tahoma" pitchFamily="34" charset="0"/>
                <a:cs typeface="Tahoma" pitchFamily="34" charset="0"/>
              </a:rPr>
              <a:t>La fase de construcción juega un papel muy </a:t>
            </a:r>
            <a:r>
              <a:rPr lang="es-MX" sz="1600" dirty="0" smtClean="0">
                <a:latin typeface="Tahoma" pitchFamily="34" charset="0"/>
                <a:ea typeface="Tahoma" pitchFamily="34" charset="0"/>
                <a:cs typeface="Tahoma" pitchFamily="34" charset="0"/>
              </a:rPr>
              <a:t>importante: </a:t>
            </a:r>
            <a:r>
              <a:rPr lang="es-MX" sz="1600" dirty="0">
                <a:latin typeface="Tahoma" pitchFamily="34" charset="0"/>
                <a:ea typeface="Tahoma" pitchFamily="34" charset="0"/>
                <a:cs typeface="Tahoma" pitchFamily="34" charset="0"/>
              </a:rPr>
              <a:t>construyendo soluciones de partida de alta calidad para la búsqueda local. </a:t>
            </a:r>
            <a:r>
              <a:rPr lang="es-MX" sz="1600" dirty="0" smtClean="0">
                <a:latin typeface="Tahoma" pitchFamily="34" charset="0"/>
                <a:ea typeface="Tahoma" pitchFamily="34" charset="0"/>
                <a:cs typeface="Tahoma" pitchFamily="34" charset="0"/>
              </a:rPr>
              <a:t>La </a:t>
            </a:r>
            <a:r>
              <a:rPr lang="es-MX" sz="1600" dirty="0">
                <a:latin typeface="Tahoma" pitchFamily="34" charset="0"/>
                <a:ea typeface="Tahoma" pitchFamily="34" charset="0"/>
                <a:cs typeface="Tahoma" pitchFamily="34" charset="0"/>
              </a:rPr>
              <a:t>búsqueda de vecindario puede llevarse a cabo utilizando una estrategia de mejora inicial. </a:t>
            </a:r>
          </a:p>
        </p:txBody>
      </p:sp>
      <p:pic>
        <p:nvPicPr>
          <p:cNvPr id="8" name="Imagen 6">
            <a:extLst>
              <a:ext uri="{FF2B5EF4-FFF2-40B4-BE49-F238E27FC236}">
                <a16:creationId xmlns:a16="http://schemas.microsoft.com/office/drawing/2014/main" xmlns="" id="{FF9CCF5D-C117-4F2D-B748-6ABD9522EE66}"/>
              </a:ext>
            </a:extLst>
          </p:cNvPr>
          <p:cNvPicPr>
            <a:picLocks noChangeAspect="1"/>
          </p:cNvPicPr>
          <p:nvPr/>
        </p:nvPicPr>
        <p:blipFill>
          <a:blip r:embed="rId2"/>
          <a:stretch>
            <a:fillRect/>
          </a:stretch>
        </p:blipFill>
        <p:spPr>
          <a:xfrm>
            <a:off x="323529" y="2445570"/>
            <a:ext cx="4536503" cy="1847526"/>
          </a:xfrm>
          <a:prstGeom prst="rect">
            <a:avLst/>
          </a:prstGeom>
        </p:spPr>
      </p:pic>
    </p:spTree>
    <p:extLst>
      <p:ext uri="{BB962C8B-B14F-4D97-AF65-F5344CB8AC3E}">
        <p14:creationId xmlns:p14="http://schemas.microsoft.com/office/powerpoint/2010/main" val="3259534387"/>
      </p:ext>
    </p:extLst>
  </p:cSld>
  <p:clrMapOvr>
    <a:masterClrMapping/>
  </p:clrMapOvr>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contenido 2"/>
          <p:cNvSpPr>
            <a:spLocks noGrp="1"/>
          </p:cNvSpPr>
          <p:nvPr>
            <p:ph idx="1"/>
          </p:nvPr>
        </p:nvSpPr>
        <p:spPr>
          <a:xfrm>
            <a:off x="683568" y="692696"/>
            <a:ext cx="7992888" cy="5501319"/>
          </a:xfrm>
        </p:spPr>
        <p:txBody>
          <a:bodyPr>
            <a:noAutofit/>
          </a:bodyPr>
          <a:lstStyle/>
          <a:p>
            <a:pPr marL="0" indent="0" algn="ctr">
              <a:lnSpc>
                <a:spcPct val="140000"/>
              </a:lnSpc>
              <a:buNone/>
            </a:pPr>
            <a:r>
              <a:rPr lang="es-MX" sz="1800" b="1" dirty="0" smtClean="0">
                <a:latin typeface="Tahoma" pitchFamily="34" charset="0"/>
                <a:ea typeface="Tahoma" pitchFamily="34" charset="0"/>
                <a:cs typeface="Tahoma" pitchFamily="34" charset="0"/>
              </a:rPr>
              <a:t>GRASP</a:t>
            </a:r>
          </a:p>
          <a:p>
            <a:pPr marL="0" indent="0">
              <a:lnSpc>
                <a:spcPct val="150000"/>
              </a:lnSpc>
              <a:spcBef>
                <a:spcPts val="0"/>
              </a:spcBef>
              <a:spcAft>
                <a:spcPts val="600"/>
              </a:spcAft>
              <a:buNone/>
            </a:pPr>
            <a:endParaRPr lang="es-MX" sz="1000" dirty="0" smtClean="0">
              <a:latin typeface="Tahoma" pitchFamily="34" charset="0"/>
              <a:ea typeface="Tahoma" pitchFamily="34" charset="0"/>
              <a:cs typeface="Tahoma" pitchFamily="34" charset="0"/>
            </a:endParaRPr>
          </a:p>
          <a:p>
            <a:pPr marL="0" lvl="1" indent="0">
              <a:lnSpc>
                <a:spcPct val="150000"/>
              </a:lnSpc>
              <a:spcBef>
                <a:spcPts val="0"/>
              </a:spcBef>
              <a:spcAft>
                <a:spcPts val="1200"/>
              </a:spcAft>
              <a:buNone/>
            </a:pPr>
            <a:r>
              <a:rPr lang="es-MX" sz="1600" dirty="0">
                <a:latin typeface="Tahoma" pitchFamily="34" charset="0"/>
                <a:ea typeface="Tahoma" pitchFamily="34" charset="0"/>
                <a:cs typeface="Tahoma" pitchFamily="34" charset="0"/>
              </a:rPr>
              <a:t>En el caso de la estrategia mejorada, todos los vecinos son investigados y la solución actual es reemplazada por el mejor vecino.</a:t>
            </a:r>
          </a:p>
          <a:p>
            <a:pPr marL="0" lvl="1" indent="0">
              <a:lnSpc>
                <a:spcPct val="150000"/>
              </a:lnSpc>
              <a:spcBef>
                <a:spcPts val="0"/>
              </a:spcBef>
              <a:spcAft>
                <a:spcPts val="1200"/>
              </a:spcAft>
              <a:buNone/>
            </a:pPr>
            <a:r>
              <a:rPr lang="es-MX" sz="1600" dirty="0">
                <a:latin typeface="Tahoma" pitchFamily="34" charset="0"/>
                <a:ea typeface="Tahoma" pitchFamily="34" charset="0"/>
                <a:cs typeface="Tahoma" pitchFamily="34" charset="0"/>
              </a:rPr>
              <a:t>En el caso de una estrategia de mejora inicial, la solución actual pasa a la primera vecino cuyo valor de función de coste es menor que el de la solución actual. </a:t>
            </a:r>
          </a:p>
          <a:p>
            <a:pPr marL="0" lvl="1" indent="0">
              <a:lnSpc>
                <a:spcPct val="150000"/>
              </a:lnSpc>
              <a:spcBef>
                <a:spcPts val="0"/>
              </a:spcBef>
              <a:spcAft>
                <a:spcPts val="1200"/>
              </a:spcAft>
              <a:buNone/>
            </a:pPr>
            <a:r>
              <a:rPr lang="es-MX" sz="1600" dirty="0">
                <a:latin typeface="Tahoma" pitchFamily="34" charset="0"/>
                <a:ea typeface="Tahoma" pitchFamily="34" charset="0"/>
                <a:cs typeface="Tahoma" pitchFamily="34" charset="0"/>
              </a:rPr>
              <a:t>En la práctica, </a:t>
            </a:r>
            <a:r>
              <a:rPr lang="es-MX" sz="1600" dirty="0" smtClean="0">
                <a:latin typeface="Tahoma" pitchFamily="34" charset="0"/>
                <a:ea typeface="Tahoma" pitchFamily="34" charset="0"/>
                <a:cs typeface="Tahoma" pitchFamily="34" charset="0"/>
              </a:rPr>
              <a:t>se observa </a:t>
            </a:r>
            <a:r>
              <a:rPr lang="es-MX" sz="1600" dirty="0">
                <a:latin typeface="Tahoma" pitchFamily="34" charset="0"/>
                <a:ea typeface="Tahoma" pitchFamily="34" charset="0"/>
                <a:cs typeface="Tahoma" pitchFamily="34" charset="0"/>
              </a:rPr>
              <a:t>en muchas aplicaciones que muy a menudo ambas estrategias conducen a la misma solución real, pero en tiempos de computación más pequeños cuando la primera mejora estrategia. </a:t>
            </a:r>
            <a:endParaRPr lang="es-MX" sz="1600" dirty="0" smtClean="0">
              <a:latin typeface="Tahoma" pitchFamily="34" charset="0"/>
              <a:ea typeface="Tahoma" pitchFamily="34" charset="0"/>
              <a:cs typeface="Tahoma" pitchFamily="34" charset="0"/>
            </a:endParaRPr>
          </a:p>
          <a:p>
            <a:pPr marL="0" lvl="1" indent="0">
              <a:lnSpc>
                <a:spcPct val="150000"/>
              </a:lnSpc>
              <a:spcBef>
                <a:spcPts val="0"/>
              </a:spcBef>
              <a:spcAft>
                <a:spcPts val="1200"/>
              </a:spcAft>
              <a:buNone/>
            </a:pPr>
            <a:r>
              <a:rPr lang="es-MX" sz="1600" dirty="0" smtClean="0">
                <a:latin typeface="Tahoma" pitchFamily="34" charset="0"/>
                <a:ea typeface="Tahoma" pitchFamily="34" charset="0"/>
                <a:cs typeface="Tahoma" pitchFamily="34" charset="0"/>
              </a:rPr>
              <a:t>También se observa </a:t>
            </a:r>
            <a:r>
              <a:rPr lang="es-MX" sz="1600" dirty="0">
                <a:latin typeface="Tahoma" pitchFamily="34" charset="0"/>
                <a:ea typeface="Tahoma" pitchFamily="34" charset="0"/>
                <a:cs typeface="Tahoma" pitchFamily="34" charset="0"/>
              </a:rPr>
              <a:t>que la convergencia prematura a una mínimo local es más probable que ocurra con una mejor estrategia de </a:t>
            </a:r>
            <a:r>
              <a:rPr lang="es-MX" sz="1600" dirty="0" smtClean="0">
                <a:latin typeface="Tahoma" pitchFamily="34" charset="0"/>
                <a:ea typeface="Tahoma" pitchFamily="34" charset="0"/>
                <a:cs typeface="Tahoma" pitchFamily="34" charset="0"/>
              </a:rPr>
              <a:t>mejora. </a:t>
            </a:r>
            <a:endParaRPr lang="es-MX" sz="1600" dirty="0">
              <a:latin typeface="Tahoma" pitchFamily="34" charset="0"/>
              <a:ea typeface="Tahoma" pitchFamily="34" charset="0"/>
              <a:cs typeface="Tahoma" pitchFamily="34" charset="0"/>
            </a:endParaRPr>
          </a:p>
        </p:txBody>
      </p:sp>
      <p:sp>
        <p:nvSpPr>
          <p:cNvPr id="2" name="1 CuadroTexto"/>
          <p:cNvSpPr txBox="1"/>
          <p:nvPr/>
        </p:nvSpPr>
        <p:spPr>
          <a:xfrm>
            <a:off x="683568" y="6597352"/>
            <a:ext cx="3852337" cy="246221"/>
          </a:xfrm>
          <a:prstGeom prst="rect">
            <a:avLst/>
          </a:prstGeom>
          <a:noFill/>
        </p:spPr>
        <p:txBody>
          <a:bodyPr wrap="none" rtlCol="0">
            <a:spAutoFit/>
          </a:bodyPr>
          <a:lstStyle/>
          <a:p>
            <a:r>
              <a:rPr lang="es-MX" sz="1000" dirty="0" smtClean="0"/>
              <a:t>MAESTRÍA EN INGENIERÍA DE LA CADENA DE SUMINISTRO</a:t>
            </a:r>
            <a:endParaRPr lang="es-MX" sz="1000" dirty="0"/>
          </a:p>
        </p:txBody>
      </p:sp>
      <p:sp>
        <p:nvSpPr>
          <p:cNvPr id="5" name="4 CuadroTexto"/>
          <p:cNvSpPr txBox="1"/>
          <p:nvPr/>
        </p:nvSpPr>
        <p:spPr>
          <a:xfrm>
            <a:off x="6660232" y="6597352"/>
            <a:ext cx="1848583" cy="246221"/>
          </a:xfrm>
          <a:prstGeom prst="rect">
            <a:avLst/>
          </a:prstGeom>
          <a:noFill/>
        </p:spPr>
        <p:txBody>
          <a:bodyPr wrap="none" rtlCol="0">
            <a:spAutoFit/>
          </a:bodyPr>
          <a:lstStyle/>
          <a:p>
            <a:r>
              <a:rPr lang="es-MX" sz="1000" dirty="0" smtClean="0"/>
              <a:t>FACULTAD DE INGENIERÍA</a:t>
            </a:r>
            <a:endParaRPr lang="es-MX" sz="1000" dirty="0"/>
          </a:p>
        </p:txBody>
      </p:sp>
    </p:spTree>
    <p:extLst>
      <p:ext uri="{BB962C8B-B14F-4D97-AF65-F5344CB8AC3E}">
        <p14:creationId xmlns:p14="http://schemas.microsoft.com/office/powerpoint/2010/main" val="3544087003"/>
      </p:ext>
    </p:extLst>
  </p:cSld>
  <p:clrMapOvr>
    <a:masterClrMapping/>
  </p:clrMapOvr>
  <p:timing>
    <p:tnLst>
      <p:par>
        <p:cT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contenido 2"/>
          <p:cNvSpPr>
            <a:spLocks noGrp="1"/>
          </p:cNvSpPr>
          <p:nvPr>
            <p:ph idx="1"/>
          </p:nvPr>
        </p:nvSpPr>
        <p:spPr>
          <a:xfrm>
            <a:off x="683568" y="692696"/>
            <a:ext cx="7992888" cy="5501319"/>
          </a:xfrm>
        </p:spPr>
        <p:txBody>
          <a:bodyPr>
            <a:noAutofit/>
          </a:bodyPr>
          <a:lstStyle/>
          <a:p>
            <a:pPr marL="0" indent="0" algn="ctr">
              <a:lnSpc>
                <a:spcPct val="140000"/>
              </a:lnSpc>
              <a:buNone/>
            </a:pPr>
            <a:r>
              <a:rPr lang="es-MX" sz="1800" b="1" dirty="0" smtClean="0">
                <a:latin typeface="Tahoma" pitchFamily="34" charset="0"/>
                <a:ea typeface="Tahoma" pitchFamily="34" charset="0"/>
                <a:cs typeface="Tahoma" pitchFamily="34" charset="0"/>
              </a:rPr>
              <a:t>GRASP</a:t>
            </a:r>
          </a:p>
          <a:p>
            <a:pPr marL="0" indent="0">
              <a:lnSpc>
                <a:spcPct val="150000"/>
              </a:lnSpc>
              <a:spcBef>
                <a:spcPts val="0"/>
              </a:spcBef>
              <a:spcAft>
                <a:spcPts val="600"/>
              </a:spcAft>
              <a:buNone/>
            </a:pPr>
            <a:endParaRPr lang="es-MX" sz="1000" dirty="0" smtClean="0">
              <a:latin typeface="Tahoma" pitchFamily="34" charset="0"/>
              <a:ea typeface="Tahoma" pitchFamily="34" charset="0"/>
              <a:cs typeface="Tahoma" pitchFamily="34" charset="0"/>
            </a:endParaRPr>
          </a:p>
          <a:p>
            <a:pPr marL="0" lvl="1" indent="0">
              <a:lnSpc>
                <a:spcPct val="150000"/>
              </a:lnSpc>
              <a:spcBef>
                <a:spcPts val="0"/>
              </a:spcBef>
              <a:spcAft>
                <a:spcPts val="1200"/>
              </a:spcAft>
              <a:buNone/>
            </a:pPr>
            <a:r>
              <a:rPr lang="es-MX" sz="1600" b="1" dirty="0" smtClean="0">
                <a:latin typeface="Tahoma" pitchFamily="34" charset="0"/>
                <a:ea typeface="Tahoma" pitchFamily="34" charset="0"/>
                <a:cs typeface="Tahoma" pitchFamily="34" charset="0"/>
              </a:rPr>
              <a:t>Construcción de la RCL</a:t>
            </a:r>
          </a:p>
          <a:p>
            <a:pPr marL="0" lvl="1" indent="0">
              <a:lnSpc>
                <a:spcPct val="150000"/>
              </a:lnSpc>
              <a:spcBef>
                <a:spcPts val="0"/>
              </a:spcBef>
              <a:spcAft>
                <a:spcPts val="1200"/>
              </a:spcAft>
              <a:buNone/>
            </a:pPr>
            <a:r>
              <a:rPr lang="es-MX" sz="1600" dirty="0" smtClean="0">
                <a:latin typeface="Tahoma" pitchFamily="34" charset="0"/>
                <a:ea typeface="Tahoma" pitchFamily="34" charset="0"/>
                <a:cs typeface="Tahoma" pitchFamily="34" charset="0"/>
              </a:rPr>
              <a:t>Una </a:t>
            </a:r>
            <a:r>
              <a:rPr lang="es-MX" sz="1600" dirty="0">
                <a:latin typeface="Tahoma" pitchFamily="34" charset="0"/>
                <a:ea typeface="Tahoma" pitchFamily="34" charset="0"/>
                <a:cs typeface="Tahoma" pitchFamily="34" charset="0"/>
              </a:rPr>
              <a:t>característica especialmente atractiva de GRASP es la facilidad con que puede ser implementado. Pocos parámetros necesitan ser ajustados y sintonizados. Por lo tanto, el desarrollo pueden centrarse en la implementación de estructuras de datos para asegurar iteraciones rápidas.</a:t>
            </a:r>
          </a:p>
          <a:p>
            <a:pPr marL="0" lvl="1" indent="0">
              <a:lnSpc>
                <a:spcPct val="150000"/>
              </a:lnSpc>
              <a:spcBef>
                <a:spcPts val="0"/>
              </a:spcBef>
              <a:spcAft>
                <a:spcPts val="1200"/>
              </a:spcAft>
              <a:buNone/>
            </a:pPr>
            <a:r>
              <a:rPr lang="es-MX" sz="1600" dirty="0">
                <a:latin typeface="Tahoma" pitchFamily="34" charset="0"/>
                <a:ea typeface="Tahoma" pitchFamily="34" charset="0"/>
                <a:cs typeface="Tahoma" pitchFamily="34" charset="0"/>
              </a:rPr>
              <a:t>GRASP tiene dos parámetros principales: uno relacionado con el criterio de parada y otro a la calidad de los elementos de la lista de candidatos </a:t>
            </a:r>
            <a:r>
              <a:rPr lang="es-MX" sz="1600" dirty="0" smtClean="0">
                <a:latin typeface="Tahoma" pitchFamily="34" charset="0"/>
                <a:ea typeface="Tahoma" pitchFamily="34" charset="0"/>
                <a:cs typeface="Tahoma" pitchFamily="34" charset="0"/>
              </a:rPr>
              <a:t>restringidos (RCL).</a:t>
            </a:r>
            <a:endParaRPr lang="es-MX" sz="1600" dirty="0">
              <a:latin typeface="Tahoma" pitchFamily="34" charset="0"/>
              <a:ea typeface="Tahoma" pitchFamily="34" charset="0"/>
              <a:cs typeface="Tahoma" pitchFamily="34" charset="0"/>
            </a:endParaRPr>
          </a:p>
        </p:txBody>
      </p:sp>
      <p:sp>
        <p:nvSpPr>
          <p:cNvPr id="2" name="1 CuadroTexto"/>
          <p:cNvSpPr txBox="1"/>
          <p:nvPr/>
        </p:nvSpPr>
        <p:spPr>
          <a:xfrm>
            <a:off x="683568" y="6597352"/>
            <a:ext cx="3852337" cy="246221"/>
          </a:xfrm>
          <a:prstGeom prst="rect">
            <a:avLst/>
          </a:prstGeom>
          <a:noFill/>
        </p:spPr>
        <p:txBody>
          <a:bodyPr wrap="none" rtlCol="0">
            <a:spAutoFit/>
          </a:bodyPr>
          <a:lstStyle/>
          <a:p>
            <a:r>
              <a:rPr lang="es-MX" sz="1000" dirty="0" smtClean="0"/>
              <a:t>MAESTRÍA EN INGENIERÍA DE LA CADENA DE SUMINISTRO</a:t>
            </a:r>
            <a:endParaRPr lang="es-MX" sz="1000" dirty="0"/>
          </a:p>
        </p:txBody>
      </p:sp>
      <p:sp>
        <p:nvSpPr>
          <p:cNvPr id="5" name="4 CuadroTexto"/>
          <p:cNvSpPr txBox="1"/>
          <p:nvPr/>
        </p:nvSpPr>
        <p:spPr>
          <a:xfrm>
            <a:off x="6660232" y="6597352"/>
            <a:ext cx="1848583" cy="246221"/>
          </a:xfrm>
          <a:prstGeom prst="rect">
            <a:avLst/>
          </a:prstGeom>
          <a:noFill/>
        </p:spPr>
        <p:txBody>
          <a:bodyPr wrap="none" rtlCol="0">
            <a:spAutoFit/>
          </a:bodyPr>
          <a:lstStyle/>
          <a:p>
            <a:r>
              <a:rPr lang="es-MX" sz="1000" dirty="0" smtClean="0"/>
              <a:t>FACULTAD DE INGENIERÍA</a:t>
            </a:r>
            <a:endParaRPr lang="es-MX" sz="1000" dirty="0"/>
          </a:p>
        </p:txBody>
      </p:sp>
    </p:spTree>
    <p:extLst>
      <p:ext uri="{BB962C8B-B14F-4D97-AF65-F5344CB8AC3E}">
        <p14:creationId xmlns:p14="http://schemas.microsoft.com/office/powerpoint/2010/main" val="1433146441"/>
      </p:ext>
    </p:extLst>
  </p:cSld>
  <p:clrMapOvr>
    <a:masterClrMapping/>
  </p:clrMapOvr>
  <p:timing>
    <p:tnLst>
      <p:par>
        <p:cT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Imagen 6">
            <a:extLst>
              <a:ext uri="{FF2B5EF4-FFF2-40B4-BE49-F238E27FC236}">
                <a16:creationId xmlns:a16="http://schemas.microsoft.com/office/drawing/2014/main" xmlns="" id="{E0BAF9BB-3905-44B1-B5A3-371199C9E504}"/>
              </a:ext>
            </a:extLst>
          </p:cNvPr>
          <p:cNvPicPr>
            <a:picLocks noChangeAspect="1"/>
          </p:cNvPicPr>
          <p:nvPr/>
        </p:nvPicPr>
        <p:blipFill rotWithShape="1">
          <a:blip r:embed="rId2"/>
          <a:srcRect r="-126"/>
          <a:stretch/>
        </p:blipFill>
        <p:spPr>
          <a:xfrm>
            <a:off x="260517" y="2562039"/>
            <a:ext cx="4743531" cy="2163105"/>
          </a:xfrm>
          <a:prstGeom prst="rect">
            <a:avLst/>
          </a:prstGeom>
        </p:spPr>
      </p:pic>
      <p:sp>
        <p:nvSpPr>
          <p:cNvPr id="4" name="Marcador de contenido 2"/>
          <p:cNvSpPr>
            <a:spLocks noGrp="1"/>
          </p:cNvSpPr>
          <p:nvPr>
            <p:ph idx="1"/>
          </p:nvPr>
        </p:nvSpPr>
        <p:spPr>
          <a:xfrm>
            <a:off x="683568" y="692696"/>
            <a:ext cx="7992888" cy="5501319"/>
          </a:xfrm>
        </p:spPr>
        <p:txBody>
          <a:bodyPr>
            <a:noAutofit/>
          </a:bodyPr>
          <a:lstStyle/>
          <a:p>
            <a:pPr marL="0" indent="0" algn="ctr">
              <a:lnSpc>
                <a:spcPct val="140000"/>
              </a:lnSpc>
              <a:buNone/>
            </a:pPr>
            <a:r>
              <a:rPr lang="es-MX" sz="1800" b="1" dirty="0" smtClean="0">
                <a:latin typeface="Tahoma" pitchFamily="34" charset="0"/>
                <a:ea typeface="Tahoma" pitchFamily="34" charset="0"/>
                <a:cs typeface="Tahoma" pitchFamily="34" charset="0"/>
              </a:rPr>
              <a:t>GRASP</a:t>
            </a:r>
          </a:p>
          <a:p>
            <a:pPr marL="0" indent="0">
              <a:lnSpc>
                <a:spcPct val="150000"/>
              </a:lnSpc>
              <a:spcBef>
                <a:spcPts val="0"/>
              </a:spcBef>
              <a:spcAft>
                <a:spcPts val="600"/>
              </a:spcAft>
              <a:buNone/>
            </a:pPr>
            <a:endParaRPr lang="es-MX" sz="1000" dirty="0" smtClean="0">
              <a:latin typeface="Tahoma" pitchFamily="34" charset="0"/>
              <a:ea typeface="Tahoma" pitchFamily="34" charset="0"/>
              <a:cs typeface="Tahoma" pitchFamily="34" charset="0"/>
            </a:endParaRPr>
          </a:p>
          <a:p>
            <a:pPr marL="0" indent="0">
              <a:lnSpc>
                <a:spcPct val="150000"/>
              </a:lnSpc>
              <a:spcBef>
                <a:spcPts val="0"/>
              </a:spcBef>
              <a:spcAft>
                <a:spcPts val="600"/>
              </a:spcAft>
              <a:buNone/>
            </a:pPr>
            <a:r>
              <a:rPr lang="es-MX" sz="1600" b="1" dirty="0" smtClean="0">
                <a:latin typeface="Tahoma" pitchFamily="34" charset="0"/>
                <a:ea typeface="Tahoma" pitchFamily="34" charset="0"/>
                <a:cs typeface="Tahoma" pitchFamily="34" charset="0"/>
              </a:rPr>
              <a:t>Criterio de parada</a:t>
            </a:r>
          </a:p>
        </p:txBody>
      </p:sp>
      <p:sp>
        <p:nvSpPr>
          <p:cNvPr id="2" name="1 CuadroTexto"/>
          <p:cNvSpPr txBox="1"/>
          <p:nvPr/>
        </p:nvSpPr>
        <p:spPr>
          <a:xfrm>
            <a:off x="683568" y="6597352"/>
            <a:ext cx="3852337" cy="246221"/>
          </a:xfrm>
          <a:prstGeom prst="rect">
            <a:avLst/>
          </a:prstGeom>
          <a:noFill/>
        </p:spPr>
        <p:txBody>
          <a:bodyPr wrap="none" rtlCol="0">
            <a:spAutoFit/>
          </a:bodyPr>
          <a:lstStyle/>
          <a:p>
            <a:r>
              <a:rPr lang="es-MX" sz="1000" dirty="0" smtClean="0"/>
              <a:t>MAESTRÍA EN INGENIERÍA DE LA CADENA DE SUMINISTRO</a:t>
            </a:r>
            <a:endParaRPr lang="es-MX" sz="1000" dirty="0"/>
          </a:p>
        </p:txBody>
      </p:sp>
      <p:sp>
        <p:nvSpPr>
          <p:cNvPr id="5" name="4 CuadroTexto"/>
          <p:cNvSpPr txBox="1"/>
          <p:nvPr/>
        </p:nvSpPr>
        <p:spPr>
          <a:xfrm>
            <a:off x="6660232" y="6597352"/>
            <a:ext cx="1848583" cy="246221"/>
          </a:xfrm>
          <a:prstGeom prst="rect">
            <a:avLst/>
          </a:prstGeom>
          <a:noFill/>
        </p:spPr>
        <p:txBody>
          <a:bodyPr wrap="none" rtlCol="0">
            <a:spAutoFit/>
          </a:bodyPr>
          <a:lstStyle/>
          <a:p>
            <a:r>
              <a:rPr lang="es-MX" sz="1000" dirty="0" smtClean="0"/>
              <a:t>FACULTAD DE INGENIERÍA</a:t>
            </a:r>
            <a:endParaRPr lang="es-MX" sz="1000" dirty="0"/>
          </a:p>
        </p:txBody>
      </p:sp>
      <p:sp>
        <p:nvSpPr>
          <p:cNvPr id="6" name="Marcador de contenido 15"/>
          <p:cNvSpPr txBox="1">
            <a:spLocks/>
          </p:cNvSpPr>
          <p:nvPr/>
        </p:nvSpPr>
        <p:spPr>
          <a:xfrm>
            <a:off x="4860032" y="1628800"/>
            <a:ext cx="4176464" cy="5256584"/>
          </a:xfrm>
          <a:prstGeom prst="rect">
            <a:avLst/>
          </a:prstGeom>
        </p:spPr>
        <p:txBody>
          <a:bodyPr>
            <a:noAutofit/>
          </a:bodyPr>
          <a:lstStyle>
            <a:lvl1pPr marL="182880" indent="-182880" algn="l" defTabSz="914400" rtl="0" eaLnBrk="1" latinLnBrk="0" hangingPunct="1">
              <a:spcBef>
                <a:spcPct val="20000"/>
              </a:spcBef>
              <a:buClr>
                <a:schemeClr val="accent1"/>
              </a:buClr>
              <a:buSzPct val="85000"/>
              <a:buFont typeface="Arial" pitchFamily="34" charset="0"/>
              <a:buChar char="•"/>
              <a:defRPr sz="2400" kern="1200">
                <a:solidFill>
                  <a:schemeClr val="tx1"/>
                </a:solidFill>
                <a:latin typeface="+mn-lt"/>
                <a:ea typeface="+mn-ea"/>
                <a:cs typeface="+mn-cs"/>
              </a:defRPr>
            </a:lvl1pPr>
            <a:lvl2pPr marL="457200" indent="-182880" algn="l" defTabSz="914400" rtl="0" eaLnBrk="1" latinLnBrk="0" hangingPunct="1">
              <a:spcBef>
                <a:spcPct val="20000"/>
              </a:spcBef>
              <a:buClr>
                <a:schemeClr val="accent1"/>
              </a:buClr>
              <a:buSzPct val="85000"/>
              <a:buFont typeface="Arial" pitchFamily="34" charset="0"/>
              <a:buChar char="•"/>
              <a:defRPr sz="2000" kern="1200">
                <a:solidFill>
                  <a:schemeClr val="tx1"/>
                </a:solidFill>
                <a:latin typeface="+mn-lt"/>
                <a:ea typeface="+mn-ea"/>
                <a:cs typeface="+mn-cs"/>
              </a:defRPr>
            </a:lvl2pPr>
            <a:lvl3pPr marL="731520" indent="-182880" algn="l" defTabSz="914400" rtl="0" eaLnBrk="1" latinLnBrk="0" hangingPunct="1">
              <a:spcBef>
                <a:spcPct val="20000"/>
              </a:spcBef>
              <a:buClr>
                <a:schemeClr val="accent1"/>
              </a:buClr>
              <a:buSzPct val="90000"/>
              <a:buFont typeface="Arial" pitchFamily="34" charset="0"/>
              <a:buChar char="•"/>
              <a:defRPr sz="1800" kern="1200">
                <a:solidFill>
                  <a:schemeClr val="tx1"/>
                </a:solidFill>
                <a:latin typeface="+mn-lt"/>
                <a:ea typeface="+mn-ea"/>
                <a:cs typeface="+mn-cs"/>
              </a:defRPr>
            </a:lvl3pPr>
            <a:lvl4pPr marL="1005840" indent="-182880" algn="l" defTabSz="914400" rtl="0" eaLnBrk="1" latinLnBrk="0" hangingPunct="1">
              <a:spcBef>
                <a:spcPct val="20000"/>
              </a:spcBef>
              <a:buClr>
                <a:schemeClr val="accent1"/>
              </a:buClr>
              <a:buFont typeface="Arial" pitchFamily="34" charset="0"/>
              <a:buChar char="•"/>
              <a:defRPr sz="1600" kern="1200">
                <a:solidFill>
                  <a:schemeClr val="tx1"/>
                </a:solidFill>
                <a:latin typeface="+mn-lt"/>
                <a:ea typeface="+mn-ea"/>
                <a:cs typeface="+mn-cs"/>
              </a:defRPr>
            </a:lvl4pPr>
            <a:lvl5pPr marL="1188720" indent="-137160" algn="l" defTabSz="914400" rtl="0" eaLnBrk="1" latinLnBrk="0" hangingPunct="1">
              <a:spcBef>
                <a:spcPct val="20000"/>
              </a:spcBef>
              <a:buClr>
                <a:schemeClr val="accent1"/>
              </a:buClr>
              <a:buSzPct val="100000"/>
              <a:buFont typeface="Arial" pitchFamily="34" charset="0"/>
              <a:buChar char="•"/>
              <a:defRPr sz="1400" kern="1200" baseline="0">
                <a:solidFill>
                  <a:schemeClr val="tx1"/>
                </a:solidFill>
                <a:latin typeface="+mn-lt"/>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a:lstStyle>
          <a:p>
            <a:pPr>
              <a:lnSpc>
                <a:spcPct val="150000"/>
              </a:lnSpc>
              <a:spcBef>
                <a:spcPts val="0"/>
              </a:spcBef>
              <a:spcAft>
                <a:spcPts val="600"/>
              </a:spcAft>
            </a:pPr>
            <a:r>
              <a:rPr lang="es-MX" sz="1600" dirty="0">
                <a:latin typeface="Tahoma" pitchFamily="34" charset="0"/>
                <a:ea typeface="Tahoma" pitchFamily="34" charset="0"/>
                <a:cs typeface="Tahoma" pitchFamily="34" charset="0"/>
              </a:rPr>
              <a:t>El criterio de parada </a:t>
            </a:r>
            <a:r>
              <a:rPr lang="es-MX" sz="1600" dirty="0" smtClean="0">
                <a:latin typeface="Tahoma" pitchFamily="34" charset="0"/>
                <a:ea typeface="Tahoma" pitchFamily="34" charset="0"/>
                <a:cs typeface="Tahoma" pitchFamily="34" charset="0"/>
              </a:rPr>
              <a:t>utilizado, </a:t>
            </a:r>
            <a:r>
              <a:rPr lang="es-MX" sz="1600" dirty="0">
                <a:latin typeface="Tahoma" pitchFamily="34" charset="0"/>
                <a:ea typeface="Tahoma" pitchFamily="34" charset="0"/>
                <a:cs typeface="Tahoma" pitchFamily="34" charset="0"/>
              </a:rPr>
              <a:t>se determina por el número Max Iteraciones de iteraciones. Aunque la probabilidad de búsqueda una nueva solución mejorando el mejor actualmente disminuye con el número de iteraciones, la calidad de la mejor solución encontrada sólo puede mejorar con esta última.</a:t>
            </a:r>
          </a:p>
          <a:p>
            <a:pPr>
              <a:lnSpc>
                <a:spcPct val="150000"/>
              </a:lnSpc>
              <a:spcBef>
                <a:spcPts val="0"/>
              </a:spcBef>
              <a:spcAft>
                <a:spcPts val="600"/>
              </a:spcAft>
            </a:pPr>
            <a:r>
              <a:rPr lang="es-MX" sz="1600" dirty="0">
                <a:latin typeface="Tahoma" pitchFamily="34" charset="0"/>
                <a:ea typeface="Tahoma" pitchFamily="34" charset="0"/>
                <a:cs typeface="Tahoma" pitchFamily="34" charset="0"/>
              </a:rPr>
              <a:t>Dado que el tiempo de cálculo no varía mucho de iteración a iteración, en el tiempo total de cálculo es predecible y aumenta linealmente con el número de iteraciones.</a:t>
            </a:r>
          </a:p>
        </p:txBody>
      </p:sp>
    </p:spTree>
    <p:extLst>
      <p:ext uri="{BB962C8B-B14F-4D97-AF65-F5344CB8AC3E}">
        <p14:creationId xmlns:p14="http://schemas.microsoft.com/office/powerpoint/2010/main" val="3807124947"/>
      </p:ext>
    </p:extLst>
  </p:cSld>
  <p:clrMapOvr>
    <a:masterClrMapping/>
  </p:clrMapOvr>
  <p:timing>
    <p:tnLst>
      <p:par>
        <p:cTn id="1" dur="indefinite" restart="never" nodeType="tmRoot"/>
      </p:par>
    </p:tn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contenido 2"/>
          <p:cNvSpPr>
            <a:spLocks noGrp="1"/>
          </p:cNvSpPr>
          <p:nvPr>
            <p:ph idx="1"/>
          </p:nvPr>
        </p:nvSpPr>
        <p:spPr>
          <a:xfrm>
            <a:off x="683568" y="692696"/>
            <a:ext cx="7992888" cy="5501319"/>
          </a:xfrm>
        </p:spPr>
        <p:txBody>
          <a:bodyPr>
            <a:noAutofit/>
          </a:bodyPr>
          <a:lstStyle/>
          <a:p>
            <a:pPr marL="0" indent="0" algn="ctr">
              <a:lnSpc>
                <a:spcPct val="140000"/>
              </a:lnSpc>
              <a:buNone/>
            </a:pPr>
            <a:r>
              <a:rPr lang="es-MX" sz="1800" b="1" dirty="0" smtClean="0">
                <a:latin typeface="Tahoma" pitchFamily="34" charset="0"/>
                <a:ea typeface="Tahoma" pitchFamily="34" charset="0"/>
                <a:cs typeface="Tahoma" pitchFamily="34" charset="0"/>
              </a:rPr>
              <a:t>GRASP</a:t>
            </a:r>
          </a:p>
          <a:p>
            <a:pPr marL="0" indent="0">
              <a:lnSpc>
                <a:spcPct val="150000"/>
              </a:lnSpc>
              <a:spcBef>
                <a:spcPts val="0"/>
              </a:spcBef>
              <a:spcAft>
                <a:spcPts val="600"/>
              </a:spcAft>
              <a:buNone/>
            </a:pPr>
            <a:endParaRPr lang="es-MX" sz="1000" dirty="0" smtClean="0">
              <a:latin typeface="Tahoma" pitchFamily="34" charset="0"/>
              <a:ea typeface="Tahoma" pitchFamily="34" charset="0"/>
              <a:cs typeface="Tahoma" pitchFamily="34" charset="0"/>
            </a:endParaRPr>
          </a:p>
          <a:p>
            <a:pPr marL="0" lvl="1" indent="0">
              <a:lnSpc>
                <a:spcPct val="150000"/>
              </a:lnSpc>
              <a:spcBef>
                <a:spcPts val="0"/>
              </a:spcBef>
              <a:spcAft>
                <a:spcPts val="1200"/>
              </a:spcAft>
              <a:buNone/>
            </a:pPr>
            <a:r>
              <a:rPr lang="es-MX" sz="1600" b="1" dirty="0" smtClean="0">
                <a:latin typeface="Tahoma" pitchFamily="34" charset="0"/>
                <a:ea typeface="Tahoma" pitchFamily="34" charset="0"/>
                <a:cs typeface="Tahoma" pitchFamily="34" charset="0"/>
              </a:rPr>
              <a:t>Construcción de la RCL (cont.)</a:t>
            </a:r>
          </a:p>
          <a:p>
            <a:pPr marL="0" lvl="1" indent="0">
              <a:lnSpc>
                <a:spcPct val="150000"/>
              </a:lnSpc>
              <a:spcBef>
                <a:spcPts val="0"/>
              </a:spcBef>
              <a:spcAft>
                <a:spcPts val="1200"/>
              </a:spcAft>
              <a:buNone/>
            </a:pPr>
            <a:r>
              <a:rPr lang="es-MX" sz="1600" dirty="0">
                <a:latin typeface="Tahoma" pitchFamily="34" charset="0"/>
                <a:ea typeface="Tahoma" pitchFamily="34" charset="0"/>
                <a:cs typeface="Tahoma" pitchFamily="34" charset="0"/>
              </a:rPr>
              <a:t>Para la construcción </a:t>
            </a:r>
            <a:r>
              <a:rPr lang="es-MX" sz="1600" dirty="0" smtClean="0">
                <a:latin typeface="Tahoma" pitchFamily="34" charset="0"/>
                <a:ea typeface="Tahoma" pitchFamily="34" charset="0"/>
                <a:cs typeface="Tahoma" pitchFamily="34" charset="0"/>
              </a:rPr>
              <a:t>de </a:t>
            </a:r>
            <a:r>
              <a:rPr lang="es-MX" sz="1600" dirty="0">
                <a:latin typeface="Tahoma" pitchFamily="34" charset="0"/>
                <a:ea typeface="Tahoma" pitchFamily="34" charset="0"/>
                <a:cs typeface="Tahoma" pitchFamily="34" charset="0"/>
              </a:rPr>
              <a:t>la lista de candidatos (RCL) utilizado en la primera fase se considera, sin pérdida de generalidad, un problema de minimización.</a:t>
            </a:r>
          </a:p>
          <a:p>
            <a:pPr marL="0" lvl="1" indent="0">
              <a:lnSpc>
                <a:spcPct val="150000"/>
              </a:lnSpc>
              <a:spcBef>
                <a:spcPts val="0"/>
              </a:spcBef>
              <a:spcAft>
                <a:spcPts val="1200"/>
              </a:spcAft>
              <a:buNone/>
            </a:pPr>
            <a:r>
              <a:rPr lang="es-MX" sz="1600" dirty="0">
                <a:latin typeface="Tahoma" pitchFamily="34" charset="0"/>
                <a:ea typeface="Tahoma" pitchFamily="34" charset="0"/>
                <a:cs typeface="Tahoma" pitchFamily="34" charset="0"/>
              </a:rPr>
              <a:t>En cualquier iteración GRASP, deje que cmin y cmax sea, respectivamente, el menor y el mayor costo incremental.</a:t>
            </a:r>
          </a:p>
          <a:p>
            <a:pPr marL="0" lvl="1" indent="0">
              <a:lnSpc>
                <a:spcPct val="150000"/>
              </a:lnSpc>
              <a:spcBef>
                <a:spcPts val="0"/>
              </a:spcBef>
              <a:spcAft>
                <a:spcPts val="1200"/>
              </a:spcAft>
              <a:buNone/>
            </a:pPr>
            <a:r>
              <a:rPr lang="es-MX" sz="1600" dirty="0">
                <a:latin typeface="Tahoma" pitchFamily="34" charset="0"/>
                <a:ea typeface="Tahoma" pitchFamily="34" charset="0"/>
                <a:cs typeface="Tahoma" pitchFamily="34" charset="0"/>
              </a:rPr>
              <a:t>La lista de candidatos restringidos RCL se compone de elementos 𝑒𝜖𝐸  con los mejores (es decir, el más pequeño) los costos incrementales c (e). Esta lista puede ser limitada por la número de elementos (basado en cardinalidad) o por su calidad </a:t>
            </a:r>
            <a:r>
              <a:rPr lang="es-MX" sz="1600" dirty="0" smtClean="0">
                <a:latin typeface="Tahoma" pitchFamily="34" charset="0"/>
                <a:ea typeface="Tahoma" pitchFamily="34" charset="0"/>
                <a:cs typeface="Tahoma" pitchFamily="34" charset="0"/>
              </a:rPr>
              <a:t>(valores</a:t>
            </a:r>
            <a:r>
              <a:rPr lang="es-MX" sz="1600" dirty="0">
                <a:latin typeface="Tahoma" pitchFamily="34" charset="0"/>
                <a:ea typeface="Tahoma" pitchFamily="34" charset="0"/>
                <a:cs typeface="Tahoma" pitchFamily="34" charset="0"/>
              </a:rPr>
              <a:t>). </a:t>
            </a:r>
            <a:endParaRPr lang="es-MX" sz="1600" dirty="0" smtClean="0">
              <a:latin typeface="Tahoma" pitchFamily="34" charset="0"/>
              <a:ea typeface="Tahoma" pitchFamily="34" charset="0"/>
              <a:cs typeface="Tahoma" pitchFamily="34" charset="0"/>
            </a:endParaRPr>
          </a:p>
          <a:p>
            <a:pPr marL="0" lvl="1" indent="0">
              <a:lnSpc>
                <a:spcPct val="150000"/>
              </a:lnSpc>
              <a:spcBef>
                <a:spcPts val="0"/>
              </a:spcBef>
              <a:spcAft>
                <a:spcPts val="1200"/>
              </a:spcAft>
              <a:buNone/>
            </a:pPr>
            <a:r>
              <a:rPr lang="es-MX" sz="1600" dirty="0">
                <a:latin typeface="Tahoma" pitchFamily="34" charset="0"/>
                <a:ea typeface="Tahoma" pitchFamily="34" charset="0"/>
                <a:cs typeface="Tahoma" pitchFamily="34" charset="0"/>
              </a:rPr>
              <a:t>GRASP puede ser visto como una técnica de muestreo repetitivo. Cada iteración produce una solución de muestra de una distribución desconocida, cuya media y varianza son funciones del carácter restrictivo del RCL. </a:t>
            </a:r>
          </a:p>
        </p:txBody>
      </p:sp>
      <p:sp>
        <p:nvSpPr>
          <p:cNvPr id="2" name="1 CuadroTexto"/>
          <p:cNvSpPr txBox="1"/>
          <p:nvPr/>
        </p:nvSpPr>
        <p:spPr>
          <a:xfrm>
            <a:off x="683568" y="6597352"/>
            <a:ext cx="3852337" cy="246221"/>
          </a:xfrm>
          <a:prstGeom prst="rect">
            <a:avLst/>
          </a:prstGeom>
          <a:noFill/>
        </p:spPr>
        <p:txBody>
          <a:bodyPr wrap="none" rtlCol="0">
            <a:spAutoFit/>
          </a:bodyPr>
          <a:lstStyle/>
          <a:p>
            <a:r>
              <a:rPr lang="es-MX" sz="1000" dirty="0" smtClean="0"/>
              <a:t>MAESTRÍA EN INGENIERÍA DE LA CADENA DE SUMINISTRO</a:t>
            </a:r>
            <a:endParaRPr lang="es-MX" sz="1000" dirty="0"/>
          </a:p>
        </p:txBody>
      </p:sp>
      <p:sp>
        <p:nvSpPr>
          <p:cNvPr id="5" name="4 CuadroTexto"/>
          <p:cNvSpPr txBox="1"/>
          <p:nvPr/>
        </p:nvSpPr>
        <p:spPr>
          <a:xfrm>
            <a:off x="6660232" y="6597352"/>
            <a:ext cx="1848583" cy="246221"/>
          </a:xfrm>
          <a:prstGeom prst="rect">
            <a:avLst/>
          </a:prstGeom>
          <a:noFill/>
        </p:spPr>
        <p:txBody>
          <a:bodyPr wrap="none" rtlCol="0">
            <a:spAutoFit/>
          </a:bodyPr>
          <a:lstStyle/>
          <a:p>
            <a:r>
              <a:rPr lang="es-MX" sz="1000" dirty="0" smtClean="0"/>
              <a:t>FACULTAD DE INGENIERÍA</a:t>
            </a:r>
            <a:endParaRPr lang="es-MX" sz="1000" dirty="0"/>
          </a:p>
        </p:txBody>
      </p:sp>
    </p:spTree>
    <p:extLst>
      <p:ext uri="{BB962C8B-B14F-4D97-AF65-F5344CB8AC3E}">
        <p14:creationId xmlns:p14="http://schemas.microsoft.com/office/powerpoint/2010/main" val="3658052862"/>
      </p:ext>
    </p:extLst>
  </p:cSld>
  <p:clrMapOvr>
    <a:masterClrMapping/>
  </p:clrMapOvr>
  <p:timing>
    <p:tnLst>
      <p:par>
        <p:cTn id="1" dur="indefinite" restart="never" nodeType="tmRoot"/>
      </p:par>
    </p:tn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contenido 2"/>
          <p:cNvSpPr>
            <a:spLocks noGrp="1"/>
          </p:cNvSpPr>
          <p:nvPr>
            <p:ph idx="1"/>
          </p:nvPr>
        </p:nvSpPr>
        <p:spPr>
          <a:xfrm>
            <a:off x="683568" y="692696"/>
            <a:ext cx="7992888" cy="5501319"/>
          </a:xfrm>
        </p:spPr>
        <p:txBody>
          <a:bodyPr>
            <a:noAutofit/>
          </a:bodyPr>
          <a:lstStyle/>
          <a:p>
            <a:pPr marL="0" indent="0" algn="ctr">
              <a:lnSpc>
                <a:spcPct val="140000"/>
              </a:lnSpc>
              <a:buNone/>
            </a:pPr>
            <a:r>
              <a:rPr lang="es-MX" sz="1800" b="1" dirty="0" smtClean="0">
                <a:latin typeface="Tahoma" pitchFamily="34" charset="0"/>
                <a:ea typeface="Tahoma" pitchFamily="34" charset="0"/>
                <a:cs typeface="Tahoma" pitchFamily="34" charset="0"/>
              </a:rPr>
              <a:t>GRASP</a:t>
            </a:r>
          </a:p>
          <a:p>
            <a:pPr marL="0" indent="0">
              <a:lnSpc>
                <a:spcPct val="150000"/>
              </a:lnSpc>
              <a:spcBef>
                <a:spcPts val="0"/>
              </a:spcBef>
              <a:spcAft>
                <a:spcPts val="600"/>
              </a:spcAft>
              <a:buNone/>
            </a:pPr>
            <a:endParaRPr lang="es-MX" sz="1000" dirty="0" smtClean="0">
              <a:latin typeface="Tahoma" pitchFamily="34" charset="0"/>
              <a:ea typeface="Tahoma" pitchFamily="34" charset="0"/>
              <a:cs typeface="Tahoma" pitchFamily="34" charset="0"/>
            </a:endParaRPr>
          </a:p>
          <a:p>
            <a:pPr marL="0" lvl="1" indent="0">
              <a:lnSpc>
                <a:spcPct val="150000"/>
              </a:lnSpc>
              <a:spcBef>
                <a:spcPts val="0"/>
              </a:spcBef>
              <a:spcAft>
                <a:spcPts val="1200"/>
              </a:spcAft>
              <a:buNone/>
            </a:pPr>
            <a:r>
              <a:rPr lang="es-MX" sz="1600" b="1" dirty="0" smtClean="0">
                <a:latin typeface="Tahoma" pitchFamily="34" charset="0"/>
                <a:ea typeface="Tahoma" pitchFamily="34" charset="0"/>
                <a:cs typeface="Tahoma" pitchFamily="34" charset="0"/>
              </a:rPr>
              <a:t>Construcción de la RCL (cont.)</a:t>
            </a:r>
          </a:p>
          <a:p>
            <a:pPr marL="0" lvl="1" indent="0">
              <a:lnSpc>
                <a:spcPct val="150000"/>
              </a:lnSpc>
              <a:spcBef>
                <a:spcPts val="0"/>
              </a:spcBef>
              <a:spcAft>
                <a:spcPts val="1200"/>
              </a:spcAft>
              <a:buNone/>
            </a:pPr>
            <a:r>
              <a:rPr lang="es-MX" sz="1600" dirty="0">
                <a:latin typeface="Tahoma" pitchFamily="34" charset="0"/>
                <a:ea typeface="Tahoma" pitchFamily="34" charset="0"/>
                <a:cs typeface="Tahoma" pitchFamily="34" charset="0"/>
              </a:rPr>
              <a:t>Por ejemplo, si el RCL está restringido a un solo elemento, entonces se producirá la misma solución en todas las iteraciones.</a:t>
            </a:r>
          </a:p>
          <a:p>
            <a:pPr marL="0" lvl="1" indent="0">
              <a:lnSpc>
                <a:spcPct val="150000"/>
              </a:lnSpc>
              <a:spcBef>
                <a:spcPts val="0"/>
              </a:spcBef>
              <a:spcAft>
                <a:spcPts val="1200"/>
              </a:spcAft>
              <a:buNone/>
            </a:pPr>
            <a:r>
              <a:rPr lang="es-MX" sz="1600" dirty="0">
                <a:latin typeface="Tahoma" pitchFamily="34" charset="0"/>
                <a:ea typeface="Tahoma" pitchFamily="34" charset="0"/>
                <a:cs typeface="Tahoma" pitchFamily="34" charset="0"/>
              </a:rPr>
              <a:t>La varianza de la distribución será cero y la media será igual al valor de la solución codiciosa. Si se permite que la RCL tenga más elementos, entonces muchos se producirán soluciones diferentes, lo que implica una mayor varianza. Desde la codicia desempeña un papel más pequeño en este caso, el valor medio de la solución debe ser peor.</a:t>
            </a:r>
          </a:p>
          <a:p>
            <a:pPr marL="0" lvl="1" indent="0">
              <a:lnSpc>
                <a:spcPct val="150000"/>
              </a:lnSpc>
              <a:spcBef>
                <a:spcPts val="0"/>
              </a:spcBef>
              <a:spcAft>
                <a:spcPts val="1200"/>
              </a:spcAft>
              <a:buNone/>
            </a:pPr>
            <a:r>
              <a:rPr lang="es-MX" sz="1600" dirty="0">
                <a:latin typeface="Tahoma" pitchFamily="34" charset="0"/>
                <a:ea typeface="Tahoma" pitchFamily="34" charset="0"/>
                <a:cs typeface="Tahoma" pitchFamily="34" charset="0"/>
              </a:rPr>
              <a:t>El valor de la mejor solución encontrada supera el valor medio y muy a menudo es óptimo.</a:t>
            </a:r>
          </a:p>
        </p:txBody>
      </p:sp>
      <p:sp>
        <p:nvSpPr>
          <p:cNvPr id="2" name="1 CuadroTexto"/>
          <p:cNvSpPr txBox="1"/>
          <p:nvPr/>
        </p:nvSpPr>
        <p:spPr>
          <a:xfrm>
            <a:off x="683568" y="6597352"/>
            <a:ext cx="3852337" cy="246221"/>
          </a:xfrm>
          <a:prstGeom prst="rect">
            <a:avLst/>
          </a:prstGeom>
          <a:noFill/>
        </p:spPr>
        <p:txBody>
          <a:bodyPr wrap="none" rtlCol="0">
            <a:spAutoFit/>
          </a:bodyPr>
          <a:lstStyle/>
          <a:p>
            <a:r>
              <a:rPr lang="es-MX" sz="1000" dirty="0" smtClean="0"/>
              <a:t>MAESTRÍA EN INGENIERÍA DE LA CADENA DE SUMINISTRO</a:t>
            </a:r>
            <a:endParaRPr lang="es-MX" sz="1000" dirty="0"/>
          </a:p>
        </p:txBody>
      </p:sp>
      <p:sp>
        <p:nvSpPr>
          <p:cNvPr id="5" name="4 CuadroTexto"/>
          <p:cNvSpPr txBox="1"/>
          <p:nvPr/>
        </p:nvSpPr>
        <p:spPr>
          <a:xfrm>
            <a:off x="6660232" y="6597352"/>
            <a:ext cx="1848583" cy="246221"/>
          </a:xfrm>
          <a:prstGeom prst="rect">
            <a:avLst/>
          </a:prstGeom>
          <a:noFill/>
        </p:spPr>
        <p:txBody>
          <a:bodyPr wrap="none" rtlCol="0">
            <a:spAutoFit/>
          </a:bodyPr>
          <a:lstStyle/>
          <a:p>
            <a:r>
              <a:rPr lang="es-MX" sz="1000" dirty="0" smtClean="0"/>
              <a:t>FACULTAD DE INGENIERÍA</a:t>
            </a:r>
            <a:endParaRPr lang="es-MX" sz="1000" dirty="0"/>
          </a:p>
        </p:txBody>
      </p:sp>
    </p:spTree>
    <p:extLst>
      <p:ext uri="{BB962C8B-B14F-4D97-AF65-F5344CB8AC3E}">
        <p14:creationId xmlns:p14="http://schemas.microsoft.com/office/powerpoint/2010/main" val="60057369"/>
      </p:ext>
    </p:extLst>
  </p:cSld>
  <p:clrMapOvr>
    <a:masterClrMapping/>
  </p:clrMapOvr>
  <p:timing>
    <p:tnLst>
      <p:par>
        <p:cTn id="1" dur="indefinite" restart="never" nodeType="tmRoot"/>
      </p:par>
    </p:tn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contenido 2"/>
          <p:cNvSpPr>
            <a:spLocks noGrp="1"/>
          </p:cNvSpPr>
          <p:nvPr>
            <p:ph idx="1"/>
          </p:nvPr>
        </p:nvSpPr>
        <p:spPr>
          <a:xfrm>
            <a:off x="683568" y="692696"/>
            <a:ext cx="7992888" cy="5501319"/>
          </a:xfrm>
        </p:spPr>
        <p:txBody>
          <a:bodyPr>
            <a:noAutofit/>
          </a:bodyPr>
          <a:lstStyle/>
          <a:p>
            <a:pPr marL="0" indent="0" algn="ctr">
              <a:lnSpc>
                <a:spcPct val="140000"/>
              </a:lnSpc>
              <a:buNone/>
            </a:pPr>
            <a:r>
              <a:rPr lang="es-MX" sz="1800" b="1" dirty="0" smtClean="0">
                <a:latin typeface="Tahoma" pitchFamily="34" charset="0"/>
                <a:ea typeface="Tahoma" pitchFamily="34" charset="0"/>
                <a:cs typeface="Tahoma" pitchFamily="34" charset="0"/>
              </a:rPr>
              <a:t>GRASP</a:t>
            </a:r>
          </a:p>
          <a:p>
            <a:pPr marL="0" indent="0">
              <a:lnSpc>
                <a:spcPct val="150000"/>
              </a:lnSpc>
              <a:spcBef>
                <a:spcPts val="0"/>
              </a:spcBef>
              <a:spcAft>
                <a:spcPts val="600"/>
              </a:spcAft>
              <a:buNone/>
            </a:pPr>
            <a:endParaRPr lang="es-MX" sz="1000" dirty="0" smtClean="0">
              <a:latin typeface="Tahoma" pitchFamily="34" charset="0"/>
              <a:ea typeface="Tahoma" pitchFamily="34" charset="0"/>
              <a:cs typeface="Tahoma" pitchFamily="34" charset="0"/>
            </a:endParaRPr>
          </a:p>
          <a:p>
            <a:pPr marL="0" lvl="1" indent="0">
              <a:lnSpc>
                <a:spcPct val="150000"/>
              </a:lnSpc>
              <a:spcBef>
                <a:spcPts val="0"/>
              </a:spcBef>
              <a:spcAft>
                <a:spcPts val="1200"/>
              </a:spcAft>
              <a:buNone/>
            </a:pPr>
            <a:r>
              <a:rPr lang="es-MX" sz="1600" b="1" dirty="0" smtClean="0">
                <a:latin typeface="Tahoma" pitchFamily="34" charset="0"/>
                <a:ea typeface="Tahoma" pitchFamily="34" charset="0"/>
                <a:cs typeface="Tahoma" pitchFamily="34" charset="0"/>
              </a:rPr>
              <a:t>Construcción de la RCL (cont.)</a:t>
            </a:r>
          </a:p>
          <a:p>
            <a:pPr marL="0" lvl="1" indent="0">
              <a:lnSpc>
                <a:spcPct val="150000"/>
              </a:lnSpc>
              <a:spcBef>
                <a:spcPts val="0"/>
              </a:spcBef>
              <a:spcAft>
                <a:spcPts val="1200"/>
              </a:spcAft>
              <a:buNone/>
            </a:pPr>
            <a:r>
              <a:rPr lang="es-MX" sz="1600" dirty="0">
                <a:latin typeface="Tahoma" pitchFamily="34" charset="0"/>
                <a:ea typeface="Tahoma" pitchFamily="34" charset="0"/>
                <a:cs typeface="Tahoma" pitchFamily="34" charset="0"/>
              </a:rPr>
              <a:t>Los histogramas de la figura 5 ilustran esta situación en un caso de MAXSAT con 100 variables y 850 cláusulas, representando los resultados obtenidos con 1000 independiente de las construcciones utilizando la primera fase de la GRASP.</a:t>
            </a:r>
          </a:p>
          <a:p>
            <a:pPr marL="0" lvl="1" indent="0">
              <a:lnSpc>
                <a:spcPct val="150000"/>
              </a:lnSpc>
              <a:spcBef>
                <a:spcPts val="0"/>
              </a:spcBef>
              <a:spcAft>
                <a:spcPts val="1200"/>
              </a:spcAft>
              <a:buNone/>
            </a:pPr>
            <a:r>
              <a:rPr lang="es-MX" sz="1600" dirty="0">
                <a:latin typeface="Tahoma" pitchFamily="34" charset="0"/>
                <a:ea typeface="Tahoma" pitchFamily="34" charset="0"/>
                <a:cs typeface="Tahoma" pitchFamily="34" charset="0"/>
              </a:rPr>
              <a:t>Puesto que se trata de un problema de maximización, la construcción puramente codiciosa 𝛼=1, mientras que la construcción aleatoria ocurre con 𝛼=0. </a:t>
            </a:r>
          </a:p>
          <a:p>
            <a:pPr marL="0" lvl="1" indent="0">
              <a:lnSpc>
                <a:spcPct val="150000"/>
              </a:lnSpc>
              <a:spcBef>
                <a:spcPts val="0"/>
              </a:spcBef>
              <a:spcAft>
                <a:spcPts val="1200"/>
              </a:spcAft>
              <a:buNone/>
            </a:pPr>
            <a:r>
              <a:rPr lang="es-MX" sz="1600" dirty="0">
                <a:latin typeface="Tahoma" pitchFamily="34" charset="0"/>
                <a:ea typeface="Tahoma" pitchFamily="34" charset="0"/>
                <a:cs typeface="Tahoma" pitchFamily="34" charset="0"/>
              </a:rPr>
              <a:t>El valor de 𝛼 aumenta de 0 a 1, el valor medio de la solución aumenta hacia la valor de solución puramente codicioso, mientras que la varianza se aproxima a cero.</a:t>
            </a:r>
          </a:p>
          <a:p>
            <a:pPr marL="0" lvl="1" indent="0">
              <a:lnSpc>
                <a:spcPct val="150000"/>
              </a:lnSpc>
              <a:spcBef>
                <a:spcPts val="0"/>
              </a:spcBef>
              <a:spcAft>
                <a:spcPts val="1200"/>
              </a:spcAft>
              <a:buNone/>
            </a:pPr>
            <a:r>
              <a:rPr lang="es-MX" sz="1600" dirty="0">
                <a:latin typeface="Tahoma" pitchFamily="34" charset="0"/>
                <a:ea typeface="Tahoma" pitchFamily="34" charset="0"/>
                <a:cs typeface="Tahoma" pitchFamily="34" charset="0"/>
              </a:rPr>
              <a:t>Para cada valor de 𝛼, presentamos en la Figura 6 histogramas con los resultados obtenidos aplicando la búsqueda local a cada una de las 1000 soluciones construidas. </a:t>
            </a:r>
          </a:p>
        </p:txBody>
      </p:sp>
      <p:sp>
        <p:nvSpPr>
          <p:cNvPr id="2" name="1 CuadroTexto"/>
          <p:cNvSpPr txBox="1"/>
          <p:nvPr/>
        </p:nvSpPr>
        <p:spPr>
          <a:xfrm>
            <a:off x="683568" y="6597352"/>
            <a:ext cx="3852337" cy="246221"/>
          </a:xfrm>
          <a:prstGeom prst="rect">
            <a:avLst/>
          </a:prstGeom>
          <a:noFill/>
        </p:spPr>
        <p:txBody>
          <a:bodyPr wrap="none" rtlCol="0">
            <a:spAutoFit/>
          </a:bodyPr>
          <a:lstStyle/>
          <a:p>
            <a:r>
              <a:rPr lang="es-MX" sz="1000" dirty="0" smtClean="0"/>
              <a:t>MAESTRÍA EN INGENIERÍA DE LA CADENA DE SUMINISTRO</a:t>
            </a:r>
            <a:endParaRPr lang="es-MX" sz="1000" dirty="0"/>
          </a:p>
        </p:txBody>
      </p:sp>
      <p:sp>
        <p:nvSpPr>
          <p:cNvPr id="5" name="4 CuadroTexto"/>
          <p:cNvSpPr txBox="1"/>
          <p:nvPr/>
        </p:nvSpPr>
        <p:spPr>
          <a:xfrm>
            <a:off x="6660232" y="6597352"/>
            <a:ext cx="1848583" cy="246221"/>
          </a:xfrm>
          <a:prstGeom prst="rect">
            <a:avLst/>
          </a:prstGeom>
          <a:noFill/>
        </p:spPr>
        <p:txBody>
          <a:bodyPr wrap="none" rtlCol="0">
            <a:spAutoFit/>
          </a:bodyPr>
          <a:lstStyle/>
          <a:p>
            <a:r>
              <a:rPr lang="es-MX" sz="1000" dirty="0" smtClean="0"/>
              <a:t>FACULTAD DE INGENIERÍA</a:t>
            </a:r>
            <a:endParaRPr lang="es-MX" sz="1000" dirty="0"/>
          </a:p>
        </p:txBody>
      </p:sp>
    </p:spTree>
    <p:extLst>
      <p:ext uri="{BB962C8B-B14F-4D97-AF65-F5344CB8AC3E}">
        <p14:creationId xmlns:p14="http://schemas.microsoft.com/office/powerpoint/2010/main" val="2192913165"/>
      </p:ext>
    </p:extLst>
  </p:cSld>
  <p:clrMapOvr>
    <a:masterClrMapping/>
  </p:clrMapOvr>
  <p:timing>
    <p:tnLst>
      <p:par>
        <p:cTn id="1" dur="indefinite" restart="never" nodeType="tmRoot"/>
      </p:par>
    </p:tn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683568" y="6597352"/>
            <a:ext cx="3852337" cy="246221"/>
          </a:xfrm>
          <a:prstGeom prst="rect">
            <a:avLst/>
          </a:prstGeom>
          <a:noFill/>
        </p:spPr>
        <p:txBody>
          <a:bodyPr wrap="none" rtlCol="0">
            <a:spAutoFit/>
          </a:bodyPr>
          <a:lstStyle/>
          <a:p>
            <a:r>
              <a:rPr lang="es-MX" sz="1000" dirty="0" smtClean="0"/>
              <a:t>MAESTRÍA EN INGENIERÍA DE LA CADENA DE SUMINISTRO</a:t>
            </a:r>
            <a:endParaRPr lang="es-MX" sz="1000" dirty="0"/>
          </a:p>
        </p:txBody>
      </p:sp>
      <p:sp>
        <p:nvSpPr>
          <p:cNvPr id="5" name="4 CuadroTexto"/>
          <p:cNvSpPr txBox="1"/>
          <p:nvPr/>
        </p:nvSpPr>
        <p:spPr>
          <a:xfrm>
            <a:off x="6660232" y="6597352"/>
            <a:ext cx="1848583" cy="246221"/>
          </a:xfrm>
          <a:prstGeom prst="rect">
            <a:avLst/>
          </a:prstGeom>
          <a:noFill/>
        </p:spPr>
        <p:txBody>
          <a:bodyPr wrap="none" rtlCol="0">
            <a:spAutoFit/>
          </a:bodyPr>
          <a:lstStyle/>
          <a:p>
            <a:r>
              <a:rPr lang="es-MX" sz="1000" dirty="0" smtClean="0"/>
              <a:t>FACULTAD DE INGENIERÍA</a:t>
            </a:r>
            <a:endParaRPr lang="es-MX" sz="1000" dirty="0"/>
          </a:p>
        </p:txBody>
      </p:sp>
      <p:pic>
        <p:nvPicPr>
          <p:cNvPr id="6" name="Imagen 5">
            <a:extLst>
              <a:ext uri="{FF2B5EF4-FFF2-40B4-BE49-F238E27FC236}">
                <a16:creationId xmlns:a16="http://schemas.microsoft.com/office/drawing/2014/main" xmlns="" id="{D5CF4F38-3FDE-4221-B81E-B09885DBA911}"/>
              </a:ext>
            </a:extLst>
          </p:cNvPr>
          <p:cNvPicPr>
            <a:picLocks noChangeAspect="1"/>
          </p:cNvPicPr>
          <p:nvPr/>
        </p:nvPicPr>
        <p:blipFill>
          <a:blip r:embed="rId2"/>
          <a:stretch>
            <a:fillRect/>
          </a:stretch>
        </p:blipFill>
        <p:spPr>
          <a:xfrm>
            <a:off x="179512" y="548681"/>
            <a:ext cx="4104825" cy="6048672"/>
          </a:xfrm>
          <a:prstGeom prst="rect">
            <a:avLst/>
          </a:prstGeom>
        </p:spPr>
      </p:pic>
      <p:pic>
        <p:nvPicPr>
          <p:cNvPr id="7" name="Imagen 6">
            <a:extLst>
              <a:ext uri="{FF2B5EF4-FFF2-40B4-BE49-F238E27FC236}">
                <a16:creationId xmlns:a16="http://schemas.microsoft.com/office/drawing/2014/main" xmlns="" id="{D15F49A3-57D8-4347-95F5-E55291522E70}"/>
              </a:ext>
            </a:extLst>
          </p:cNvPr>
          <p:cNvPicPr>
            <a:picLocks noChangeAspect="1"/>
          </p:cNvPicPr>
          <p:nvPr/>
        </p:nvPicPr>
        <p:blipFill>
          <a:blip r:embed="rId3"/>
          <a:stretch>
            <a:fillRect/>
          </a:stretch>
        </p:blipFill>
        <p:spPr>
          <a:xfrm>
            <a:off x="4572000" y="558699"/>
            <a:ext cx="4445445" cy="6048000"/>
          </a:xfrm>
          <a:prstGeom prst="rect">
            <a:avLst/>
          </a:prstGeom>
        </p:spPr>
      </p:pic>
    </p:spTree>
    <p:extLst>
      <p:ext uri="{BB962C8B-B14F-4D97-AF65-F5344CB8AC3E}">
        <p14:creationId xmlns:p14="http://schemas.microsoft.com/office/powerpoint/2010/main" val="2452849562"/>
      </p:ext>
    </p:extLst>
  </p:cSld>
  <p:clrMapOvr>
    <a:masterClrMapping/>
  </p:clrMapOvr>
  <p:timing>
    <p:tnLst>
      <p:par>
        <p:cTn id="1" dur="indefinite" restart="never" nodeType="tmRoot"/>
      </p:par>
    </p:tn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contenido 2"/>
          <p:cNvSpPr>
            <a:spLocks noGrp="1"/>
          </p:cNvSpPr>
          <p:nvPr>
            <p:ph idx="1"/>
          </p:nvPr>
        </p:nvSpPr>
        <p:spPr>
          <a:xfrm>
            <a:off x="683568" y="692696"/>
            <a:ext cx="7992888" cy="5501319"/>
          </a:xfrm>
        </p:spPr>
        <p:txBody>
          <a:bodyPr>
            <a:noAutofit/>
          </a:bodyPr>
          <a:lstStyle/>
          <a:p>
            <a:pPr marL="0" indent="0" algn="ctr">
              <a:lnSpc>
                <a:spcPct val="140000"/>
              </a:lnSpc>
              <a:buNone/>
            </a:pPr>
            <a:r>
              <a:rPr lang="es-MX" sz="1800" b="1" dirty="0" smtClean="0">
                <a:latin typeface="Tahoma" pitchFamily="34" charset="0"/>
                <a:ea typeface="Tahoma" pitchFamily="34" charset="0"/>
                <a:cs typeface="Tahoma" pitchFamily="34" charset="0"/>
              </a:rPr>
              <a:t>GRASP</a:t>
            </a:r>
          </a:p>
          <a:p>
            <a:pPr marL="0" indent="0">
              <a:lnSpc>
                <a:spcPct val="150000"/>
              </a:lnSpc>
              <a:spcBef>
                <a:spcPts val="0"/>
              </a:spcBef>
              <a:spcAft>
                <a:spcPts val="600"/>
              </a:spcAft>
              <a:buNone/>
            </a:pPr>
            <a:endParaRPr lang="es-MX" sz="1000" dirty="0" smtClean="0">
              <a:latin typeface="Tahoma" pitchFamily="34" charset="0"/>
              <a:ea typeface="Tahoma" pitchFamily="34" charset="0"/>
              <a:cs typeface="Tahoma" pitchFamily="34" charset="0"/>
            </a:endParaRPr>
          </a:p>
          <a:p>
            <a:pPr marL="0" lvl="1" indent="0">
              <a:lnSpc>
                <a:spcPct val="150000"/>
              </a:lnSpc>
              <a:spcBef>
                <a:spcPts val="0"/>
              </a:spcBef>
              <a:spcAft>
                <a:spcPts val="1200"/>
              </a:spcAft>
              <a:buNone/>
            </a:pPr>
            <a:r>
              <a:rPr lang="es-MX" sz="1600" b="1" dirty="0" smtClean="0">
                <a:latin typeface="Tahoma" pitchFamily="34" charset="0"/>
                <a:ea typeface="Tahoma" pitchFamily="34" charset="0"/>
                <a:cs typeface="Tahoma" pitchFamily="34" charset="0"/>
              </a:rPr>
              <a:t>Mecanismos de construcción alternativos</a:t>
            </a:r>
          </a:p>
          <a:p>
            <a:pPr marL="0" lvl="1" indent="0">
              <a:lnSpc>
                <a:spcPct val="150000"/>
              </a:lnSpc>
              <a:spcBef>
                <a:spcPts val="0"/>
              </a:spcBef>
              <a:spcAft>
                <a:spcPts val="1200"/>
              </a:spcAft>
              <a:buNone/>
            </a:pPr>
            <a:r>
              <a:rPr lang="es-MX" sz="1600" dirty="0" smtClean="0">
                <a:latin typeface="Tahoma" pitchFamily="34" charset="0"/>
                <a:ea typeface="Tahoma" pitchFamily="34" charset="0"/>
                <a:cs typeface="Tahoma" pitchFamily="34" charset="0"/>
              </a:rPr>
              <a:t>Una </a:t>
            </a:r>
            <a:r>
              <a:rPr lang="es-MX" sz="1600" dirty="0">
                <a:latin typeface="Tahoma" pitchFamily="34" charset="0"/>
                <a:ea typeface="Tahoma" pitchFamily="34" charset="0"/>
                <a:cs typeface="Tahoma" pitchFamily="34" charset="0"/>
              </a:rPr>
              <a:t>posible deficiencia del marco estándar de GRASP es la independencia de sus iteraciones, es decir, el hecho de que no aprende de la historia de soluciones encontrados en iteraciones anteriores. </a:t>
            </a:r>
          </a:p>
          <a:p>
            <a:pPr marL="0" lvl="1" indent="0">
              <a:lnSpc>
                <a:spcPct val="150000"/>
              </a:lnSpc>
              <a:spcBef>
                <a:spcPts val="0"/>
              </a:spcBef>
              <a:spcAft>
                <a:spcPts val="1200"/>
              </a:spcAft>
              <a:buNone/>
            </a:pPr>
            <a:r>
              <a:rPr lang="es-MX" sz="1600" dirty="0">
                <a:latin typeface="Tahoma" pitchFamily="34" charset="0"/>
                <a:ea typeface="Tahoma" pitchFamily="34" charset="0"/>
                <a:cs typeface="Tahoma" pitchFamily="34" charset="0"/>
              </a:rPr>
              <a:t>Esto es así porque el algoritmo básico descarta información sobre cualquier solución encontrada que no mejore al titular.</a:t>
            </a:r>
          </a:p>
          <a:p>
            <a:pPr marL="0" lvl="1" indent="0">
              <a:lnSpc>
                <a:spcPct val="150000"/>
              </a:lnSpc>
              <a:spcBef>
                <a:spcPts val="0"/>
              </a:spcBef>
              <a:spcAft>
                <a:spcPts val="1200"/>
              </a:spcAft>
              <a:buNone/>
            </a:pPr>
            <a:r>
              <a:rPr lang="es-MX" sz="1600" dirty="0">
                <a:latin typeface="Tahoma" pitchFamily="34" charset="0"/>
                <a:ea typeface="Tahoma" pitchFamily="34" charset="0"/>
                <a:cs typeface="Tahoma" pitchFamily="34" charset="0"/>
              </a:rPr>
              <a:t>La información obtenida de las buenas soluciones puede utilizarse para implementar procedimientos para incubar la fase de construcción, modificando las probabilidades de selección asociado con cada elemento del RCL. </a:t>
            </a:r>
            <a:endParaRPr lang="es-MX" sz="1600" dirty="0" smtClean="0">
              <a:latin typeface="Tahoma" pitchFamily="34" charset="0"/>
              <a:ea typeface="Tahoma" pitchFamily="34" charset="0"/>
              <a:cs typeface="Tahoma" pitchFamily="34" charset="0"/>
            </a:endParaRPr>
          </a:p>
          <a:p>
            <a:pPr marL="0" lvl="1" indent="0">
              <a:lnSpc>
                <a:spcPct val="150000"/>
              </a:lnSpc>
              <a:spcBef>
                <a:spcPts val="0"/>
              </a:spcBef>
              <a:spcAft>
                <a:spcPts val="1200"/>
              </a:spcAft>
              <a:buNone/>
            </a:pPr>
            <a:r>
              <a:rPr lang="es-MX" sz="1600" dirty="0">
                <a:latin typeface="Tahoma" pitchFamily="34" charset="0"/>
                <a:ea typeface="Tahoma" pitchFamily="34" charset="0"/>
                <a:cs typeface="Tahoma" pitchFamily="34" charset="0"/>
              </a:rPr>
              <a:t>Una primera estrategia posible para incorporar un mecanismo de aprendizaje en la fase de construcción sin memoria del GRASP básico es el Reactive GRASP.</a:t>
            </a:r>
          </a:p>
        </p:txBody>
      </p:sp>
      <p:sp>
        <p:nvSpPr>
          <p:cNvPr id="2" name="1 CuadroTexto"/>
          <p:cNvSpPr txBox="1"/>
          <p:nvPr/>
        </p:nvSpPr>
        <p:spPr>
          <a:xfrm>
            <a:off x="683568" y="6597352"/>
            <a:ext cx="3852337" cy="246221"/>
          </a:xfrm>
          <a:prstGeom prst="rect">
            <a:avLst/>
          </a:prstGeom>
          <a:noFill/>
        </p:spPr>
        <p:txBody>
          <a:bodyPr wrap="none" rtlCol="0">
            <a:spAutoFit/>
          </a:bodyPr>
          <a:lstStyle/>
          <a:p>
            <a:r>
              <a:rPr lang="es-MX" sz="1000" dirty="0" smtClean="0"/>
              <a:t>MAESTRÍA EN INGENIERÍA DE LA CADENA DE SUMINISTRO</a:t>
            </a:r>
            <a:endParaRPr lang="es-MX" sz="1000" dirty="0"/>
          </a:p>
        </p:txBody>
      </p:sp>
      <p:sp>
        <p:nvSpPr>
          <p:cNvPr id="5" name="4 CuadroTexto"/>
          <p:cNvSpPr txBox="1"/>
          <p:nvPr/>
        </p:nvSpPr>
        <p:spPr>
          <a:xfrm>
            <a:off x="6660232" y="6597352"/>
            <a:ext cx="1848583" cy="246221"/>
          </a:xfrm>
          <a:prstGeom prst="rect">
            <a:avLst/>
          </a:prstGeom>
          <a:noFill/>
        </p:spPr>
        <p:txBody>
          <a:bodyPr wrap="none" rtlCol="0">
            <a:spAutoFit/>
          </a:bodyPr>
          <a:lstStyle/>
          <a:p>
            <a:r>
              <a:rPr lang="es-MX" sz="1000" dirty="0" smtClean="0"/>
              <a:t>FACULTAD DE INGENIERÍA</a:t>
            </a:r>
            <a:endParaRPr lang="es-MX" sz="1000" dirty="0"/>
          </a:p>
        </p:txBody>
      </p:sp>
    </p:spTree>
    <p:extLst>
      <p:ext uri="{BB962C8B-B14F-4D97-AF65-F5344CB8AC3E}">
        <p14:creationId xmlns:p14="http://schemas.microsoft.com/office/powerpoint/2010/main" val="3735490727"/>
      </p:ext>
    </p:extLst>
  </p:cSld>
  <p:clrMapOvr>
    <a:masterClrMapping/>
  </p:clrMapOvr>
  <p:timing>
    <p:tnLst>
      <p:par>
        <p:cTn id="1" dur="indefinite" restart="never" nodeType="tmRoot"/>
      </p:par>
    </p:tn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contenido 2"/>
          <p:cNvSpPr>
            <a:spLocks noGrp="1"/>
          </p:cNvSpPr>
          <p:nvPr>
            <p:ph idx="1"/>
          </p:nvPr>
        </p:nvSpPr>
        <p:spPr>
          <a:xfrm>
            <a:off x="683568" y="692696"/>
            <a:ext cx="7992888" cy="5501319"/>
          </a:xfrm>
        </p:spPr>
        <p:txBody>
          <a:bodyPr>
            <a:noAutofit/>
          </a:bodyPr>
          <a:lstStyle/>
          <a:p>
            <a:pPr marL="0" indent="0" algn="ctr">
              <a:lnSpc>
                <a:spcPct val="140000"/>
              </a:lnSpc>
              <a:buNone/>
            </a:pPr>
            <a:r>
              <a:rPr lang="es-MX" sz="1800" b="1" dirty="0" smtClean="0">
                <a:latin typeface="Tahoma" pitchFamily="34" charset="0"/>
                <a:ea typeface="Tahoma" pitchFamily="34" charset="0"/>
                <a:cs typeface="Tahoma" pitchFamily="34" charset="0"/>
              </a:rPr>
              <a:t>GRASP</a:t>
            </a:r>
          </a:p>
          <a:p>
            <a:pPr marL="0" indent="0">
              <a:lnSpc>
                <a:spcPct val="150000"/>
              </a:lnSpc>
              <a:spcBef>
                <a:spcPts val="0"/>
              </a:spcBef>
              <a:spcAft>
                <a:spcPts val="600"/>
              </a:spcAft>
              <a:buNone/>
            </a:pPr>
            <a:endParaRPr lang="es-MX" sz="1000" dirty="0" smtClean="0">
              <a:latin typeface="Tahoma" pitchFamily="34" charset="0"/>
              <a:ea typeface="Tahoma" pitchFamily="34" charset="0"/>
              <a:cs typeface="Tahoma" pitchFamily="34" charset="0"/>
            </a:endParaRPr>
          </a:p>
          <a:p>
            <a:pPr marL="0" lvl="1" indent="0">
              <a:lnSpc>
                <a:spcPct val="150000"/>
              </a:lnSpc>
              <a:spcBef>
                <a:spcPts val="0"/>
              </a:spcBef>
              <a:spcAft>
                <a:spcPts val="1200"/>
              </a:spcAft>
              <a:buNone/>
            </a:pPr>
            <a:r>
              <a:rPr lang="es-MX" sz="1600" b="1" dirty="0" smtClean="0">
                <a:latin typeface="Tahoma" pitchFamily="34" charset="0"/>
                <a:ea typeface="Tahoma" pitchFamily="34" charset="0"/>
                <a:cs typeface="Tahoma" pitchFamily="34" charset="0"/>
              </a:rPr>
              <a:t>Mecanismos de construcción alternativos</a:t>
            </a:r>
          </a:p>
          <a:p>
            <a:pPr marL="0" lvl="1" indent="0">
              <a:lnSpc>
                <a:spcPct val="150000"/>
              </a:lnSpc>
              <a:spcBef>
                <a:spcPts val="0"/>
              </a:spcBef>
              <a:spcAft>
                <a:spcPts val="1200"/>
              </a:spcAft>
              <a:buNone/>
            </a:pPr>
            <a:r>
              <a:rPr lang="es-MX" sz="1600" dirty="0" smtClean="0">
                <a:latin typeface="Tahoma" pitchFamily="34" charset="0"/>
                <a:ea typeface="Tahoma" pitchFamily="34" charset="0"/>
                <a:cs typeface="Tahoma" pitchFamily="34" charset="0"/>
              </a:rPr>
              <a:t>Se </a:t>
            </a:r>
            <a:r>
              <a:rPr lang="es-MX" sz="1600" dirty="0">
                <a:latin typeface="Tahoma" pitchFamily="34" charset="0"/>
                <a:ea typeface="Tahoma" pitchFamily="34" charset="0"/>
                <a:cs typeface="Tahoma" pitchFamily="34" charset="0"/>
              </a:rPr>
              <a:t>utilizan dos esquemas de perturbación:</a:t>
            </a:r>
          </a:p>
          <a:p>
            <a:pPr marL="342900" lvl="1" indent="-342900">
              <a:lnSpc>
                <a:spcPct val="150000"/>
              </a:lnSpc>
              <a:spcBef>
                <a:spcPts val="0"/>
              </a:spcBef>
              <a:spcAft>
                <a:spcPts val="1200"/>
              </a:spcAft>
              <a:buFont typeface="+mj-lt"/>
              <a:buAutoNum type="arabicPeriod"/>
            </a:pPr>
            <a:r>
              <a:rPr lang="es-MX" sz="1600" dirty="0">
                <a:latin typeface="Tahoma" pitchFamily="34" charset="0"/>
                <a:ea typeface="Tahoma" pitchFamily="34" charset="0"/>
                <a:cs typeface="Tahoma" pitchFamily="34" charset="0"/>
              </a:rPr>
              <a:t>Perturbación por </a:t>
            </a:r>
            <a:r>
              <a:rPr lang="es-MX" sz="1600" dirty="0" smtClean="0">
                <a:latin typeface="Tahoma" pitchFamily="34" charset="0"/>
                <a:ea typeface="Tahoma" pitchFamily="34" charset="0"/>
                <a:cs typeface="Tahoma" pitchFamily="34" charset="0"/>
              </a:rPr>
              <a:t>eliminaciones</a:t>
            </a:r>
            <a:endParaRPr lang="es-MX" sz="1600" dirty="0">
              <a:latin typeface="Tahoma" pitchFamily="34" charset="0"/>
              <a:ea typeface="Tahoma" pitchFamily="34" charset="0"/>
              <a:cs typeface="Tahoma" pitchFamily="34" charset="0"/>
            </a:endParaRPr>
          </a:p>
          <a:p>
            <a:pPr marL="342900" lvl="1" indent="-342900">
              <a:lnSpc>
                <a:spcPct val="150000"/>
              </a:lnSpc>
              <a:spcBef>
                <a:spcPts val="0"/>
              </a:spcBef>
              <a:spcAft>
                <a:spcPts val="1200"/>
              </a:spcAft>
              <a:buFont typeface="+mj-lt"/>
              <a:buAutoNum type="arabicPeriod"/>
            </a:pPr>
            <a:r>
              <a:rPr lang="es-MX" sz="1600" dirty="0">
                <a:latin typeface="Tahoma" pitchFamily="34" charset="0"/>
                <a:ea typeface="Tahoma" pitchFamily="34" charset="0"/>
                <a:cs typeface="Tahoma" pitchFamily="34" charset="0"/>
              </a:rPr>
              <a:t>Perturbación por cambios de </a:t>
            </a:r>
            <a:r>
              <a:rPr lang="es-MX" sz="1600" dirty="0" smtClean="0">
                <a:latin typeface="Tahoma" pitchFamily="34" charset="0"/>
                <a:ea typeface="Tahoma" pitchFamily="34" charset="0"/>
                <a:cs typeface="Tahoma" pitchFamily="34" charset="0"/>
              </a:rPr>
              <a:t>premio</a:t>
            </a:r>
          </a:p>
          <a:p>
            <a:pPr marL="0" lvl="1" indent="0">
              <a:lnSpc>
                <a:spcPct val="150000"/>
              </a:lnSpc>
              <a:spcBef>
                <a:spcPts val="0"/>
              </a:spcBef>
              <a:spcAft>
                <a:spcPts val="1200"/>
              </a:spcAft>
              <a:buNone/>
            </a:pPr>
            <a:r>
              <a:rPr lang="es-MX" sz="1600" dirty="0" smtClean="0">
                <a:latin typeface="Tahoma" pitchFamily="34" charset="0"/>
                <a:ea typeface="Tahoma" pitchFamily="34" charset="0"/>
                <a:cs typeface="Tahoma" pitchFamily="34" charset="0"/>
              </a:rPr>
              <a:t>En </a:t>
            </a:r>
            <a:r>
              <a:rPr lang="es-MX" sz="1600" dirty="0">
                <a:latin typeface="Tahoma" pitchFamily="34" charset="0"/>
                <a:ea typeface="Tahoma" pitchFamily="34" charset="0"/>
                <a:cs typeface="Tahoma" pitchFamily="34" charset="0"/>
              </a:rPr>
              <a:t>el procedimiento de construcción del GRASP básico, la elemento a introducir en la solución se elige aleatoriamente entre los candidatos en el RCL. </a:t>
            </a:r>
          </a:p>
          <a:p>
            <a:pPr marL="0" lvl="1" indent="0">
              <a:lnSpc>
                <a:spcPct val="150000"/>
              </a:lnSpc>
              <a:spcBef>
                <a:spcPts val="0"/>
              </a:spcBef>
              <a:spcAft>
                <a:spcPts val="1200"/>
              </a:spcAft>
              <a:buNone/>
            </a:pPr>
            <a:r>
              <a:rPr lang="es-MX" sz="1600" dirty="0">
                <a:latin typeface="Tahoma" pitchFamily="34" charset="0"/>
                <a:ea typeface="Tahoma" pitchFamily="34" charset="0"/>
                <a:cs typeface="Tahoma" pitchFamily="34" charset="0"/>
              </a:rPr>
              <a:t>Los elementos de la RCL tienen iguales probabilidades de ser elegidos. Sin embargo, cualquier distribución de probabilidad se puede utilizar para sesgar la selección hacia algunos candidatos particulares.</a:t>
            </a:r>
          </a:p>
        </p:txBody>
      </p:sp>
      <p:sp>
        <p:nvSpPr>
          <p:cNvPr id="2" name="1 CuadroTexto"/>
          <p:cNvSpPr txBox="1"/>
          <p:nvPr/>
        </p:nvSpPr>
        <p:spPr>
          <a:xfrm>
            <a:off x="683568" y="6597352"/>
            <a:ext cx="3852337" cy="246221"/>
          </a:xfrm>
          <a:prstGeom prst="rect">
            <a:avLst/>
          </a:prstGeom>
          <a:noFill/>
        </p:spPr>
        <p:txBody>
          <a:bodyPr wrap="none" rtlCol="0">
            <a:spAutoFit/>
          </a:bodyPr>
          <a:lstStyle/>
          <a:p>
            <a:r>
              <a:rPr lang="es-MX" sz="1000" dirty="0" smtClean="0"/>
              <a:t>MAESTRÍA EN INGENIERÍA DE LA CADENA DE SUMINISTRO</a:t>
            </a:r>
            <a:endParaRPr lang="es-MX" sz="1000" dirty="0"/>
          </a:p>
        </p:txBody>
      </p:sp>
      <p:sp>
        <p:nvSpPr>
          <p:cNvPr id="5" name="4 CuadroTexto"/>
          <p:cNvSpPr txBox="1"/>
          <p:nvPr/>
        </p:nvSpPr>
        <p:spPr>
          <a:xfrm>
            <a:off x="6660232" y="6597352"/>
            <a:ext cx="1848583" cy="246221"/>
          </a:xfrm>
          <a:prstGeom prst="rect">
            <a:avLst/>
          </a:prstGeom>
          <a:noFill/>
        </p:spPr>
        <p:txBody>
          <a:bodyPr wrap="none" rtlCol="0">
            <a:spAutoFit/>
          </a:bodyPr>
          <a:lstStyle/>
          <a:p>
            <a:r>
              <a:rPr lang="es-MX" sz="1000" dirty="0" smtClean="0"/>
              <a:t>FACULTAD DE INGENIERÍA</a:t>
            </a:r>
            <a:endParaRPr lang="es-MX" sz="1000" dirty="0"/>
          </a:p>
        </p:txBody>
      </p:sp>
    </p:spTree>
    <p:extLst>
      <p:ext uri="{BB962C8B-B14F-4D97-AF65-F5344CB8AC3E}">
        <p14:creationId xmlns:p14="http://schemas.microsoft.com/office/powerpoint/2010/main" val="3501777523"/>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laridad">
  <a:themeElements>
    <a:clrScheme name="Claridad">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0000FF"/>
      </a:hlink>
      <a:folHlink>
        <a:srgbClr val="800080"/>
      </a:folHlink>
    </a:clrScheme>
    <a:fontScheme name="Clásico de Office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laridad">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85000"/>
                <a:satMod val="180000"/>
              </a:schemeClr>
            </a:gs>
            <a:gs pos="40000">
              <a:schemeClr val="phClr">
                <a:tint val="95000"/>
                <a:shade val="85000"/>
                <a:satMod val="150000"/>
              </a:schemeClr>
            </a:gs>
            <a:gs pos="100000">
              <a:schemeClr val="phClr">
                <a:shade val="45000"/>
                <a:satMod val="200000"/>
              </a:schemeClr>
            </a:gs>
          </a:gsLst>
          <a:lin ang="5400000" scaled="0"/>
        </a:gradFill>
        <a:blipFill rotWithShape="1">
          <a:blip xmlns:r="http://schemas.openxmlformats.org/officeDocument/2006/relationships" r:embed="rId1">
            <a:duotone>
              <a:schemeClr val="phClr">
                <a:shade val="55000"/>
              </a:schemeClr>
              <a:schemeClr val="phClr">
                <a:tint val="97000"/>
                <a:satMod val="95000"/>
              </a:schemeClr>
            </a:duotone>
          </a:blip>
          <a:tile tx="0" ty="0" sx="70000" sy="70000" flip="none" algn="tl"/>
        </a:blip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Clarity</Template>
  <TotalTime>2525</TotalTime>
  <Words>12911</Words>
  <Application>Microsoft Office PowerPoint</Application>
  <PresentationFormat>Presentación en pantalla (4:3)</PresentationFormat>
  <Paragraphs>1196</Paragraphs>
  <Slides>130</Slides>
  <Notes>0</Notes>
  <HiddenSlides>0</HiddenSlides>
  <MMClips>0</MMClips>
  <ScaleCrop>false</ScaleCrop>
  <HeadingPairs>
    <vt:vector size="6" baseType="variant">
      <vt:variant>
        <vt:lpstr>Fuentes usadas</vt:lpstr>
      </vt:variant>
      <vt:variant>
        <vt:i4>7</vt:i4>
      </vt:variant>
      <vt:variant>
        <vt:lpstr>Tema</vt:lpstr>
      </vt:variant>
      <vt:variant>
        <vt:i4>1</vt:i4>
      </vt:variant>
      <vt:variant>
        <vt:lpstr>Títulos de diapositiva</vt:lpstr>
      </vt:variant>
      <vt:variant>
        <vt:i4>130</vt:i4>
      </vt:variant>
    </vt:vector>
  </HeadingPairs>
  <TitlesOfParts>
    <vt:vector size="138" baseType="lpstr">
      <vt:lpstr>宋体</vt:lpstr>
      <vt:lpstr>Arial</vt:lpstr>
      <vt:lpstr>Calibri</vt:lpstr>
      <vt:lpstr>方正舒体</vt:lpstr>
      <vt:lpstr>Tahoma</vt:lpstr>
      <vt:lpstr>Wingdings</vt:lpstr>
      <vt:lpstr>Wingdings 2</vt:lpstr>
      <vt:lpstr>Claridad</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Company>Hewlett-Packard</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Javier García Gutiérrez</dc:creator>
  <cp:lastModifiedBy>Javier García Gutiérrez</cp:lastModifiedBy>
  <cp:revision>106</cp:revision>
  <dcterms:created xsi:type="dcterms:W3CDTF">2017-10-15T18:04:55Z</dcterms:created>
  <dcterms:modified xsi:type="dcterms:W3CDTF">2017-10-20T20:36:57Z</dcterms:modified>
</cp:coreProperties>
</file>