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61"/>
  </p:handoutMasterIdLst>
  <p:sldIdLst>
    <p:sldId id="256" r:id="rId2"/>
    <p:sldId id="257" r:id="rId3"/>
    <p:sldId id="258" r:id="rId4"/>
    <p:sldId id="259" r:id="rId5"/>
    <p:sldId id="260" r:id="rId6"/>
    <p:sldId id="261" r:id="rId7"/>
    <p:sldId id="262" r:id="rId8"/>
    <p:sldId id="413" r:id="rId9"/>
    <p:sldId id="414" r:id="rId10"/>
    <p:sldId id="462" r:id="rId11"/>
    <p:sldId id="415" r:id="rId12"/>
    <p:sldId id="416" r:id="rId13"/>
    <p:sldId id="417" r:id="rId14"/>
    <p:sldId id="418" r:id="rId15"/>
    <p:sldId id="419" r:id="rId16"/>
    <p:sldId id="461" r:id="rId17"/>
    <p:sldId id="420" r:id="rId18"/>
    <p:sldId id="421" r:id="rId19"/>
    <p:sldId id="422" r:id="rId20"/>
    <p:sldId id="463" r:id="rId21"/>
    <p:sldId id="423" r:id="rId22"/>
    <p:sldId id="460" r:id="rId23"/>
    <p:sldId id="424" r:id="rId24"/>
    <p:sldId id="425" r:id="rId25"/>
    <p:sldId id="426" r:id="rId26"/>
    <p:sldId id="427" r:id="rId27"/>
    <p:sldId id="428" r:id="rId28"/>
    <p:sldId id="429" r:id="rId29"/>
    <p:sldId id="459" r:id="rId30"/>
    <p:sldId id="430" r:id="rId31"/>
    <p:sldId id="431" r:id="rId32"/>
    <p:sldId id="432" r:id="rId33"/>
    <p:sldId id="433" r:id="rId34"/>
    <p:sldId id="434" r:id="rId35"/>
    <p:sldId id="435" r:id="rId36"/>
    <p:sldId id="458" r:id="rId37"/>
    <p:sldId id="436" r:id="rId38"/>
    <p:sldId id="437" r:id="rId39"/>
    <p:sldId id="438" r:id="rId40"/>
    <p:sldId id="439" r:id="rId41"/>
    <p:sldId id="440" r:id="rId42"/>
    <p:sldId id="441" r:id="rId43"/>
    <p:sldId id="442" r:id="rId44"/>
    <p:sldId id="443" r:id="rId45"/>
    <p:sldId id="444" r:id="rId46"/>
    <p:sldId id="445" r:id="rId47"/>
    <p:sldId id="446" r:id="rId48"/>
    <p:sldId id="447" r:id="rId49"/>
    <p:sldId id="448" r:id="rId50"/>
    <p:sldId id="457" r:id="rId51"/>
    <p:sldId id="449" r:id="rId52"/>
    <p:sldId id="450" r:id="rId53"/>
    <p:sldId id="464" r:id="rId54"/>
    <p:sldId id="451" r:id="rId55"/>
    <p:sldId id="452" r:id="rId56"/>
    <p:sldId id="453" r:id="rId57"/>
    <p:sldId id="454" r:id="rId58"/>
    <p:sldId id="455" r:id="rId59"/>
    <p:sldId id="456" r:id="rId6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38" autoAdjust="0"/>
    <p:restoredTop sz="94679" autoAdjust="0"/>
  </p:normalViewPr>
  <p:slideViewPr>
    <p:cSldViewPr>
      <p:cViewPr varScale="1">
        <p:scale>
          <a:sx n="84" d="100"/>
          <a:sy n="84" d="100"/>
        </p:scale>
        <p:origin x="1470" y="78"/>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6F091-2A52-4571-A59B-A1BA77FD7038}" type="datetimeFigureOut">
              <a:rPr lang="es-MX" smtClean="0"/>
              <a:t>20/10/2017</a:t>
            </a:fld>
            <a:endParaRPr lang="es-MX"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558D1C-EA8C-425F-93AD-FC71E9B19398}" type="slidenum">
              <a:rPr lang="es-MX" smtClean="0"/>
              <a:t>‹Nº›</a:t>
            </a:fld>
            <a:endParaRPr lang="es-MX" dirty="0"/>
          </a:p>
        </p:txBody>
      </p:sp>
    </p:spTree>
    <p:extLst>
      <p:ext uri="{BB962C8B-B14F-4D97-AF65-F5344CB8AC3E}">
        <p14:creationId xmlns:p14="http://schemas.microsoft.com/office/powerpoint/2010/main" val="2135401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8" name="Straight Connector 7"/>
          <p:cNvCxnSpPr/>
          <p:nvPr/>
        </p:nvCxnSpPr>
        <p:spPr>
          <a:xfrm>
            <a:off x="685800" y="2780928"/>
            <a:ext cx="7848600"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20/10/2017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E83B778-67B2-4FB5-A557-63A267CFB1AF}" type="datetimeFigureOut">
              <a:rPr lang="es-MX" smtClean="0"/>
              <a:t>20/10/2017</a:t>
            </a:fld>
            <a:endParaRPr lang="es-MX"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0A500B-AC3C-48E7-A464-8F57AD55C9FD}"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403746" y="764704"/>
            <a:ext cx="6624638" cy="5901616"/>
          </a:xfrm>
          <a:prstGeom prst="rect">
            <a:avLst/>
          </a:prstGeom>
          <a:noFill/>
          <a:ln w="9525">
            <a:noFill/>
            <a:miter lim="800000"/>
            <a:headEnd/>
            <a:tailEnd/>
          </a:ln>
        </p:spPr>
        <p:txBody>
          <a:bodyPr>
            <a:spAutoFit/>
          </a:bodyPr>
          <a:lstStyle/>
          <a:p>
            <a:pPr algn="ctr">
              <a:spcAft>
                <a:spcPts val="600"/>
              </a:spcAft>
            </a:pPr>
            <a:r>
              <a:rPr lang="es-MX" sz="1600" b="1" dirty="0">
                <a:latin typeface="Tahoma" pitchFamily="34" charset="0"/>
                <a:ea typeface="Tahoma" pitchFamily="34" charset="0"/>
                <a:cs typeface="Tahoma" pitchFamily="34" charset="0"/>
              </a:rPr>
              <a:t>UNIVERSIDAD AUTÓNOMA DEL ESTADO DE MÉXICO </a:t>
            </a:r>
          </a:p>
          <a:p>
            <a:pPr algn="ctr">
              <a:spcAft>
                <a:spcPts val="600"/>
              </a:spcAft>
            </a:pPr>
            <a:r>
              <a:rPr lang="es-MX" sz="1600" b="1" dirty="0" smtClean="0">
                <a:latin typeface="Tahoma" pitchFamily="34" charset="0"/>
                <a:ea typeface="Tahoma" pitchFamily="34" charset="0"/>
                <a:cs typeface="Tahoma" pitchFamily="34" charset="0"/>
              </a:rPr>
              <a:t>FACULTAD DE INGENIERÍA</a:t>
            </a:r>
            <a:endParaRPr lang="es-MX" sz="1600" b="1" dirty="0">
              <a:latin typeface="Tahoma" pitchFamily="34" charset="0"/>
              <a:ea typeface="Tahoma" pitchFamily="34" charset="0"/>
              <a:cs typeface="Tahoma" pitchFamily="34" charset="0"/>
            </a:endParaRPr>
          </a:p>
          <a:p>
            <a:pPr algn="ctr">
              <a:spcAft>
                <a:spcPts val="600"/>
              </a:spcAft>
            </a:pPr>
            <a:endParaRPr lang="es-MX" sz="1200" b="1" dirty="0">
              <a:latin typeface="Tahoma" pitchFamily="34" charset="0"/>
              <a:ea typeface="Tahoma" pitchFamily="34" charset="0"/>
              <a:cs typeface="Tahoma" pitchFamily="34" charset="0"/>
            </a:endParaRPr>
          </a:p>
          <a:p>
            <a:pPr algn="ctr">
              <a:spcAft>
                <a:spcPts val="600"/>
              </a:spcAft>
            </a:pPr>
            <a:r>
              <a:rPr lang="es-MX" b="1" dirty="0" smtClean="0">
                <a:solidFill>
                  <a:srgbClr val="00B050"/>
                </a:solidFill>
                <a:latin typeface="Tahoma" pitchFamily="34" charset="0"/>
                <a:ea typeface="Tahoma" pitchFamily="34" charset="0"/>
                <a:cs typeface="Tahoma" pitchFamily="34" charset="0"/>
              </a:rPr>
              <a:t>Material Visual</a:t>
            </a:r>
            <a:br>
              <a:rPr lang="es-MX" b="1" dirty="0" smtClean="0">
                <a:solidFill>
                  <a:srgbClr val="00B050"/>
                </a:solidFill>
                <a:latin typeface="Tahoma" pitchFamily="34" charset="0"/>
                <a:ea typeface="Tahoma" pitchFamily="34" charset="0"/>
                <a:cs typeface="Tahoma" pitchFamily="34" charset="0"/>
              </a:rPr>
            </a:br>
            <a:r>
              <a:rPr lang="es-MX" b="1" dirty="0" smtClean="0">
                <a:solidFill>
                  <a:srgbClr val="00B050"/>
                </a:solidFill>
                <a:latin typeface="Tahoma" pitchFamily="34" charset="0"/>
                <a:ea typeface="Tahoma" pitchFamily="34" charset="0"/>
                <a:cs typeface="Tahoma" pitchFamily="34" charset="0"/>
              </a:rPr>
              <a:t>Introducción a la Programación Entera</a:t>
            </a:r>
            <a:br>
              <a:rPr lang="es-MX" b="1" dirty="0" smtClean="0">
                <a:solidFill>
                  <a:srgbClr val="00B050"/>
                </a:solidFill>
                <a:latin typeface="Tahoma" pitchFamily="34" charset="0"/>
                <a:ea typeface="Tahoma" pitchFamily="34" charset="0"/>
                <a:cs typeface="Tahoma" pitchFamily="34" charset="0"/>
              </a:rPr>
            </a:br>
            <a:r>
              <a:rPr lang="es-MX" b="1" dirty="0" smtClean="0">
                <a:solidFill>
                  <a:srgbClr val="00B050"/>
                </a:solidFill>
                <a:latin typeface="Tahoma" pitchFamily="34" charset="0"/>
                <a:ea typeface="Tahoma" pitchFamily="34" charset="0"/>
                <a:cs typeface="Tahoma" pitchFamily="34" charset="0"/>
              </a:rPr>
              <a:t>y Combinatoria</a:t>
            </a:r>
            <a:r>
              <a:rPr lang="es-MX" b="1" u="sng" dirty="0" smtClean="0">
                <a:solidFill>
                  <a:srgbClr val="00B050"/>
                </a:solidFill>
                <a:latin typeface="Tahoma" pitchFamily="34" charset="0"/>
                <a:ea typeface="Tahoma" pitchFamily="34" charset="0"/>
                <a:cs typeface="Tahoma" pitchFamily="34" charset="0"/>
              </a:rPr>
              <a:t/>
            </a:r>
            <a:br>
              <a:rPr lang="es-MX" b="1" u="sng" dirty="0" smtClean="0">
                <a:solidFill>
                  <a:srgbClr val="00B050"/>
                </a:solidFill>
                <a:latin typeface="Tahoma" pitchFamily="34" charset="0"/>
                <a:ea typeface="Tahoma" pitchFamily="34" charset="0"/>
                <a:cs typeface="Tahoma" pitchFamily="34" charset="0"/>
              </a:rPr>
            </a:br>
            <a:endParaRPr lang="es-MX" sz="1600" b="1" u="sng" dirty="0" smtClean="0">
              <a:solidFill>
                <a:srgbClr val="00B050"/>
              </a:solidFill>
              <a:latin typeface="Tahoma" pitchFamily="34" charset="0"/>
              <a:ea typeface="Tahoma" pitchFamily="34" charset="0"/>
              <a:cs typeface="Tahoma" pitchFamily="34" charset="0"/>
            </a:endParaRPr>
          </a:p>
          <a:p>
            <a:pPr algn="ctr">
              <a:spcAft>
                <a:spcPts val="600"/>
              </a:spcAft>
            </a:pPr>
            <a:endParaRPr lang="es-MX" sz="500" b="1" dirty="0">
              <a:latin typeface="Tahoma" pitchFamily="34" charset="0"/>
              <a:ea typeface="Tahoma" pitchFamily="34" charset="0"/>
              <a:cs typeface="Tahoma" pitchFamily="34" charset="0"/>
            </a:endParaRPr>
          </a:p>
          <a:p>
            <a:pPr algn="ctr">
              <a:spcAft>
                <a:spcPts val="300"/>
              </a:spcAft>
            </a:pPr>
            <a:r>
              <a:rPr lang="es-MX" sz="1600" b="1" dirty="0" smtClean="0">
                <a:solidFill>
                  <a:srgbClr val="00B050"/>
                </a:solidFill>
                <a:latin typeface="Tahoma" pitchFamily="34" charset="0"/>
                <a:ea typeface="Tahoma" pitchFamily="34" charset="0"/>
                <a:cs typeface="Tahoma" pitchFamily="34" charset="0"/>
              </a:rPr>
              <a:t>Unidad de Aprendizaje</a:t>
            </a:r>
            <a:br>
              <a:rPr lang="es-MX" sz="1600" b="1" dirty="0" smtClean="0">
                <a:solidFill>
                  <a:srgbClr val="00B050"/>
                </a:solidFill>
                <a:latin typeface="Tahoma" pitchFamily="34" charset="0"/>
                <a:ea typeface="Tahoma" pitchFamily="34" charset="0"/>
                <a:cs typeface="Tahoma" pitchFamily="34" charset="0"/>
              </a:rPr>
            </a:br>
            <a:r>
              <a:rPr lang="es-MX" sz="1600" b="1" dirty="0" smtClean="0">
                <a:solidFill>
                  <a:srgbClr val="00B050"/>
                </a:solidFill>
                <a:latin typeface="Tahoma" pitchFamily="34" charset="0"/>
                <a:ea typeface="Tahoma" pitchFamily="34" charset="0"/>
                <a:cs typeface="Tahoma" pitchFamily="34" charset="0"/>
              </a:rPr>
              <a:t>Optativa. Tópicos de Optimización</a:t>
            </a:r>
          </a:p>
          <a:p>
            <a:pPr algn="ctr">
              <a:spcAft>
                <a:spcPts val="300"/>
              </a:spcAft>
            </a:pPr>
            <a:r>
              <a:rPr lang="es-MX" sz="1600" b="1" dirty="0" smtClean="0">
                <a:solidFill>
                  <a:srgbClr val="00B050"/>
                </a:solidFill>
                <a:latin typeface="Tahoma" pitchFamily="34" charset="0"/>
                <a:ea typeface="Tahoma" pitchFamily="34" charset="0"/>
                <a:cs typeface="Tahoma" pitchFamily="34" charset="0"/>
              </a:rPr>
              <a:t>Clave: </a:t>
            </a:r>
            <a:r>
              <a:rPr lang="es-MX" sz="1600" b="1" dirty="0">
                <a:solidFill>
                  <a:srgbClr val="00B050"/>
                </a:solidFill>
                <a:latin typeface="Tahoma" pitchFamily="34" charset="0"/>
                <a:ea typeface="Tahoma" pitchFamily="34" charset="0"/>
                <a:cs typeface="Tahoma" pitchFamily="34" charset="0"/>
              </a:rPr>
              <a:t>MSU 113</a:t>
            </a:r>
            <a:endParaRPr lang="es-MX" sz="1600" b="1" dirty="0" smtClean="0">
              <a:solidFill>
                <a:srgbClr val="00B050"/>
              </a:solidFill>
              <a:latin typeface="Tahoma" pitchFamily="34" charset="0"/>
              <a:ea typeface="Tahoma" pitchFamily="34" charset="0"/>
              <a:cs typeface="Tahoma" pitchFamily="34" charset="0"/>
            </a:endParaRPr>
          </a:p>
          <a:p>
            <a:pPr marL="722313">
              <a:spcAft>
                <a:spcPts val="300"/>
              </a:spcAft>
            </a:pPr>
            <a:endParaRPr lang="es-MX" b="1" dirty="0" smtClean="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PROGRAMA:  MAESTRÍA EN INGENIERÍA DE LA CADENA DE 			   SUMINISTRO</a:t>
            </a:r>
            <a:endParaRPr lang="es-MX" sz="1400" b="1" dirty="0">
              <a:latin typeface="Tahoma" pitchFamily="34" charset="0"/>
              <a:ea typeface="Tahoma" pitchFamily="34" charset="0"/>
              <a:cs typeface="Tahoma" pitchFamily="34" charset="0"/>
            </a:endParaRPr>
          </a:p>
          <a:p>
            <a:pPr marL="722313">
              <a:spcAft>
                <a:spcPts val="300"/>
              </a:spcAft>
            </a:pPr>
            <a:endParaRPr lang="es-MX" sz="1400" b="1" dirty="0" smtClean="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ORGANISMO EN QUE SE IMPARTE:  FACULTAD DE INGENIERÍA</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TIPO DE </a:t>
            </a:r>
            <a:r>
              <a:rPr lang="es-MX" sz="1400" b="1" dirty="0" smtClean="0">
                <a:latin typeface="Tahoma" pitchFamily="34" charset="0"/>
                <a:ea typeface="Tahoma" pitchFamily="34" charset="0"/>
                <a:cs typeface="Tahoma" pitchFamily="34" charset="0"/>
              </a:rPr>
              <a:t>MATERIAL:  SÓLO VISIÓN PROYECTABLE</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FECHA DE ELABORACIÓN:  </a:t>
            </a:r>
            <a:r>
              <a:rPr lang="es-MX" sz="1400" b="1" dirty="0" smtClean="0">
                <a:latin typeface="Tahoma" pitchFamily="34" charset="0"/>
                <a:ea typeface="Tahoma" pitchFamily="34" charset="0"/>
                <a:cs typeface="Tahoma" pitchFamily="34" charset="0"/>
              </a:rPr>
              <a:t>2017-B</a:t>
            </a:r>
            <a:endParaRPr lang="es-MX" sz="1400" b="1" dirty="0">
              <a:latin typeface="Tahoma" pitchFamily="34" charset="0"/>
              <a:ea typeface="Tahoma" pitchFamily="34" charset="0"/>
              <a:cs typeface="Tahoma" pitchFamily="34" charset="0"/>
            </a:endParaRP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ELABORADO POR:  </a:t>
            </a:r>
            <a:r>
              <a:rPr lang="es-MX" sz="1400" b="1" dirty="0">
                <a:latin typeface="Tahoma" pitchFamily="34" charset="0"/>
                <a:ea typeface="Tahoma" pitchFamily="34" charset="0"/>
                <a:cs typeface="Tahoma" pitchFamily="34" charset="0"/>
              </a:rPr>
              <a:t>DR. JAVIER GARCÍA </a:t>
            </a:r>
            <a:r>
              <a:rPr lang="es-MX" sz="1400" b="1" dirty="0" smtClean="0">
                <a:latin typeface="Tahoma" pitchFamily="34" charset="0"/>
                <a:ea typeface="Tahoma" pitchFamily="34" charset="0"/>
                <a:cs typeface="Tahoma" pitchFamily="34" charset="0"/>
              </a:rPr>
              <a:t>GUTIÉRREZ</a:t>
            </a:r>
            <a:endParaRPr lang="es-MX" sz="1400" b="1" dirty="0">
              <a:latin typeface="Tahoma" pitchFamily="34" charset="0"/>
              <a:ea typeface="Tahoma" pitchFamily="34" charset="0"/>
              <a:cs typeface="Tahoma" pitchFamily="34" charset="0"/>
            </a:endParaRPr>
          </a:p>
        </p:txBody>
      </p:sp>
      <p:pic>
        <p:nvPicPr>
          <p:cNvPr id="1026" name="Picture 2" descr="http://sc.uaemex.mx/mdci/images/UAE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638" y="476792"/>
            <a:ext cx="1275023"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i.uaemex.mx/mics/images/fi/fi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7364" y="332656"/>
            <a:ext cx="1057124" cy="1282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407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PROGRAMACIÓN ENTERA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pic>
        <p:nvPicPr>
          <p:cNvPr id="3" name="Imagen 2"/>
          <p:cNvPicPr>
            <a:picLocks noChangeAspect="1"/>
          </p:cNvPicPr>
          <p:nvPr/>
        </p:nvPicPr>
        <p:blipFill rotWithShape="1">
          <a:blip r:embed="rId2"/>
          <a:srcRect l="857" t="2040" r="2551" b="2082"/>
          <a:stretch/>
        </p:blipFill>
        <p:spPr>
          <a:xfrm>
            <a:off x="1979621" y="1700808"/>
            <a:ext cx="5112568" cy="4215626"/>
          </a:xfrm>
          <a:prstGeom prst="rect">
            <a:avLst/>
          </a:prstGeom>
        </p:spPr>
      </p:pic>
    </p:spTree>
    <p:extLst>
      <p:ext uri="{BB962C8B-B14F-4D97-AF65-F5344CB8AC3E}">
        <p14:creationId xmlns:p14="http://schemas.microsoft.com/office/powerpoint/2010/main" val="2686319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PROGRAMACIÓN ENTERA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a:lnSpc>
                <a:spcPct val="150000"/>
              </a:lnSpc>
              <a:buNone/>
            </a:pP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Ejemplos de modelos de programación lineal entera</a:t>
            </a:r>
            <a:endPar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buNone/>
            </a:pP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 de </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asignación.</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Se tienen n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personas para realizar n trabajos. Cada persona  hace un sólo trabajo. Se asigna un costo </a:t>
            </a:r>
            <a:r>
              <a:rPr lang="es-MX" sz="1600"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c</a:t>
            </a:r>
            <a:r>
              <a:rPr lang="es-MX" sz="1600" baseline="-25000"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ij</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 la asignación de la persona i para hacer el trabajo j de acuerdo a la capacidad de cada uno para realizar cada trabajo. Se quiere encontrar la asignación que minimice los costos.</a:t>
            </a:r>
          </a:p>
          <a:p>
            <a:pPr marL="0" indent="0">
              <a:lnSpc>
                <a:spcPct val="150000"/>
              </a:lnSpc>
              <a:buNone/>
            </a:pPr>
            <a:endPar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buNone/>
            </a:pP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 </a:t>
            </a: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de la mochila (</a:t>
            </a:r>
            <a:r>
              <a:rPr lang="es-MX" sz="1600" b="1"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Knapsack</a:t>
            </a: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b="1"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Se tiene un presupuesto de b pesos disponible para invertir en algunos de n posibles proyectos para el próximo año. Sea a</a:t>
            </a:r>
            <a:r>
              <a:rPr lang="es-MX" sz="1600" baseline="-250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j</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la inversión que requiere el proyecto j y </a:t>
            </a:r>
            <a:r>
              <a:rPr lang="es-MX" sz="1600"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c</a:t>
            </a:r>
            <a:r>
              <a:rPr lang="es-MX" sz="1600" baseline="-25000"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j</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el beneficio que produce dicho proyecto. Se quiere maximizar las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ganancias. La condición fundamental es que sólo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se puede invertir en el proyecto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completo (no en una fracción de él).</a:t>
            </a:r>
            <a:endPar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buNone/>
            </a:pP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586337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PROGRAMACIÓN ENTERA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a:lnSpc>
                <a:spcPct val="150000"/>
              </a:lnSpc>
              <a:spcBef>
                <a:spcPts val="0"/>
              </a:spcBef>
              <a:spcAft>
                <a:spcPts val="1200"/>
              </a:spcAft>
              <a:buNone/>
            </a:pP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Ejemplos de modelos de programación lineal entera</a:t>
            </a:r>
            <a:endPar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 de </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cubierta </a:t>
            </a: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(Set </a:t>
            </a:r>
            <a:r>
              <a:rPr lang="es-MX" sz="1600" b="1"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Covering</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se quieren cubrir un cierto número de regiones con centros de emergencia (por ejemplo estaciones de bomberos o de ambulancias) con un costo mínimo. Se conocen los costos de instalar un centro en cada región y que regiones pueden ser servidas desde el mismo. </a:t>
            </a:r>
          </a:p>
          <a:p>
            <a:pPr marL="0" indent="0">
              <a:lnSpc>
                <a:spcPct val="150000"/>
              </a:lnSpc>
              <a:spcBef>
                <a:spcPts val="0"/>
              </a:spcBef>
              <a:spcAft>
                <a:spcPts val="1200"/>
              </a:spcAft>
              <a:buNone/>
            </a:pPr>
            <a:endPar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 del </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agente viajante (</a:t>
            </a:r>
            <a:r>
              <a:rPr lang="es-MX" sz="1600" b="1"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Traveling</a:t>
            </a: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b="1"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Salesman</a:t>
            </a: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b="1"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t>
            </a: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TSP</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Es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el problema más famoso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y más estudiando de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Optimización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Combinatoria.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Un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agente viajero requiere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visitar n ciudades y volver al lugar de partida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recorriendo la menor distancia total (o bien, en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el menor tiempo posible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o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al menor costo). </a:t>
            </a:r>
          </a:p>
          <a:p>
            <a:pPr marL="0" indent="0">
              <a:lnSpc>
                <a:spcPct val="150000"/>
              </a:lnSpc>
              <a:buNone/>
            </a:pP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765982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PROGRAMACIÓN ENTERA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Muchos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problemas de optimización combinatoria como por ejemplo el TSP se consideran problemas abiertos o no resueltos desde el punto de vista de la investigación. A pesar de que se resuelven cada vez problemas mayores, no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se conocen métodos que resuelvan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estos problemas en un tiempo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razonable.</a:t>
            </a:r>
          </a:p>
          <a:p>
            <a:pPr marL="0" indent="0">
              <a:lnSpc>
                <a:spcPct val="150000"/>
              </a:lnSpc>
              <a:spcBef>
                <a:spcPts val="0"/>
              </a:spcBef>
              <a:spcAft>
                <a:spcPts val="1200"/>
              </a:spcAft>
              <a:buNone/>
            </a:pP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En realidad para la generalidad de los problemas combinatorios, sólo se conocen algoritmos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que requieren un número de operaciones que crece en forma exponencial cuando aumenta el tamaño del problema. </a:t>
            </a:r>
          </a:p>
          <a:p>
            <a:pPr marL="0" indent="0">
              <a:lnSpc>
                <a:spcPct val="150000"/>
              </a:lnSpc>
              <a:spcBef>
                <a:spcPts val="0"/>
              </a:spcBef>
              <a:spcAft>
                <a:spcPts val="1200"/>
              </a:spcAft>
              <a:buNone/>
            </a:pP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No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se conocen tampoco métodos que resuelvan cualquier problema de programación lineal entera en un tiempo que crezca en forma </a:t>
            </a:r>
            <a:r>
              <a:rPr lang="es-MX" sz="1600"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polinomial</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respecto del tamaño del problema.</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0547900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PROGRAMACIÓN ENTERA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a:lnSpc>
                <a:spcPct val="150000"/>
              </a:lnSpc>
              <a:spcBef>
                <a:spcPts val="0"/>
              </a:spcBef>
              <a:spcAft>
                <a:spcPts val="1200"/>
              </a:spcAft>
              <a:buNone/>
            </a:pP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Ejemplos de modelos de programación </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entera mixta</a:t>
            </a:r>
            <a:endPar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 de </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localización (</a:t>
            </a:r>
            <a:r>
              <a:rPr lang="es-MX" sz="1600" b="1" dirty="0" err="1"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Uncapacitated</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b="1" dirty="0" err="1"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Facility</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b="1" dirty="0" err="1"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Location</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Dadas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n posibles ubicaciones para poner depósitos y un conjunto de m clientes,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y suponiendo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que hay un costo fijo </a:t>
            </a:r>
            <a:r>
              <a:rPr lang="es-MX" sz="1600"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f</a:t>
            </a:r>
            <a:r>
              <a:rPr lang="es-MX" sz="1600" baseline="-25000"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j</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de instalar un depósito en el lugar j, y un costo </a:t>
            </a:r>
            <a:r>
              <a:rPr lang="es-MX" sz="1600"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c</a:t>
            </a:r>
            <a:r>
              <a:rPr lang="es-MX" sz="1600" baseline="-25000" dirty="0" err="1">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ij</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de llevar la mercadería que requiere el cliente i desde el depósito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j, se quiere buscar una estrategia de implantación de los depósitos de forma que se minimicen los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costos totales.</a:t>
            </a:r>
          </a:p>
          <a:p>
            <a:pPr marL="0" indent="0">
              <a:lnSpc>
                <a:spcPct val="150000"/>
              </a:lnSpc>
              <a:spcBef>
                <a:spcPts val="0"/>
              </a:spcBef>
              <a:spcAft>
                <a:spcPts val="1200"/>
              </a:spcAft>
              <a:buNone/>
            </a:pP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Este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 se puede modelar como un problema de programación entera mixta si </a:t>
            </a: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se consideran </a:t>
            </a:r>
            <a:r>
              <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que las variables que definen que fracción de la demanda del cliente i es llevada al depósito j, no necesitan ser enteras.</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5593646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PROGRAMACIÓN ENTERA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a:lnSpc>
                <a:spcPct val="150000"/>
              </a:lnSpc>
              <a:spcBef>
                <a:spcPts val="0"/>
              </a:spcBef>
              <a:spcAft>
                <a:spcPts val="1200"/>
              </a:spcAft>
              <a:buNone/>
            </a:pP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Ejemplos de modelos de programación </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entera mixta</a:t>
            </a:r>
            <a:endPar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 de planificación de la </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producción (</a:t>
            </a:r>
            <a:r>
              <a:rPr lang="es-MX" sz="1600" b="1" dirty="0" err="1"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Uncapacitated</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Lot-</a:t>
            </a:r>
            <a:r>
              <a:rPr lang="es-MX" sz="1600" b="1" dirty="0" err="1"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Sizing</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b="1" dirty="0" err="1"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Problem</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 </a:t>
            </a:r>
            <a:r>
              <a:rPr lang="es-MX" sz="1600" dirty="0" smtClean="0">
                <a:latin typeface="Tahoma" panose="020B0604030504040204" pitchFamily="34" charset="0"/>
                <a:ea typeface="Tahoma" panose="020B0604030504040204" pitchFamily="34" charset="0"/>
                <a:cs typeface="Tahoma" panose="020B0604030504040204" pitchFamily="34" charset="0"/>
              </a:rPr>
              <a:t>Se </a:t>
            </a:r>
            <a:r>
              <a:rPr lang="es-MX" sz="1600" dirty="0">
                <a:latin typeface="Tahoma" panose="020B0604030504040204" pitchFamily="34" charset="0"/>
                <a:ea typeface="Tahoma" panose="020B0604030504040204" pitchFamily="34" charset="0"/>
                <a:cs typeface="Tahoma" panose="020B0604030504040204" pitchFamily="34" charset="0"/>
              </a:rPr>
              <a:t>quiere hacer un plan de producción  de un sólo producto, para un horizonte de n periodos, con el objetivo de satisfacer la demanda en cada período minimizando </a:t>
            </a:r>
            <a:r>
              <a:rPr lang="es-MX" sz="1600" dirty="0" smtClean="0">
                <a:latin typeface="Tahoma" panose="020B0604030504040204" pitchFamily="34" charset="0"/>
                <a:ea typeface="Tahoma" panose="020B0604030504040204" pitchFamily="34" charset="0"/>
                <a:cs typeface="Tahoma" panose="020B0604030504040204" pitchFamily="34" charset="0"/>
              </a:rPr>
              <a:t>costos. Se tienen los </a:t>
            </a:r>
            <a:r>
              <a:rPr lang="es-MX" sz="1600" dirty="0">
                <a:latin typeface="Tahoma" panose="020B0604030504040204" pitchFamily="34" charset="0"/>
                <a:ea typeface="Tahoma" panose="020B0604030504040204" pitchFamily="34" charset="0"/>
                <a:cs typeface="Tahoma" panose="020B0604030504040204" pitchFamily="34" charset="0"/>
              </a:rPr>
              <a:t>siguientes datos:</a:t>
            </a:r>
          </a:p>
          <a:p>
            <a:pPr marL="0" indent="0">
              <a:lnSpc>
                <a:spcPct val="150000"/>
              </a:lnSpc>
              <a:spcBef>
                <a:spcPts val="0"/>
              </a:spcBef>
              <a:spcAft>
                <a:spcPts val="6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	f</a:t>
            </a:r>
            <a:r>
              <a:rPr lang="es-MX" sz="1600" baseline="-25000" dirty="0" smtClean="0">
                <a:latin typeface="Tahoma" panose="020B0604030504040204" pitchFamily="34" charset="0"/>
                <a:ea typeface="Tahoma" panose="020B0604030504040204" pitchFamily="34" charset="0"/>
                <a:cs typeface="Tahoma" panose="020B0604030504040204" pitchFamily="34" charset="0"/>
              </a:rPr>
              <a:t>t</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costo fijo de producir en el período t</a:t>
            </a:r>
          </a:p>
          <a:p>
            <a:pPr marL="0" indent="0">
              <a:lnSpc>
                <a:spcPct val="150000"/>
              </a:lnSpc>
              <a:spcBef>
                <a:spcPts val="0"/>
              </a:spcBef>
              <a:spcAft>
                <a:spcPts val="6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	p</a:t>
            </a:r>
            <a:r>
              <a:rPr lang="es-MX" sz="1600" baseline="-25000" dirty="0" smtClean="0">
                <a:latin typeface="Tahoma" panose="020B0604030504040204" pitchFamily="34" charset="0"/>
                <a:ea typeface="Tahoma" panose="020B0604030504040204" pitchFamily="34" charset="0"/>
                <a:cs typeface="Tahoma" panose="020B0604030504040204" pitchFamily="34" charset="0"/>
              </a:rPr>
              <a:t>t </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costo por unidad producida en el período t</a:t>
            </a:r>
          </a:p>
          <a:p>
            <a:pPr marL="0" indent="0">
              <a:lnSpc>
                <a:spcPct val="150000"/>
              </a:lnSpc>
              <a:spcBef>
                <a:spcPts val="0"/>
              </a:spcBef>
              <a:spcAft>
                <a:spcPts val="6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err="1" smtClean="0">
                <a:latin typeface="Tahoma" panose="020B0604030504040204" pitchFamily="34" charset="0"/>
                <a:ea typeface="Tahoma" panose="020B0604030504040204" pitchFamily="34" charset="0"/>
                <a:cs typeface="Tahoma" panose="020B0604030504040204" pitchFamily="34" charset="0"/>
              </a:rPr>
              <a:t>h</a:t>
            </a:r>
            <a:r>
              <a:rPr lang="es-MX" sz="1600" baseline="-25000" dirty="0" err="1" smtClean="0">
                <a:latin typeface="Tahoma" panose="020B0604030504040204" pitchFamily="34" charset="0"/>
                <a:ea typeface="Tahoma" panose="020B0604030504040204" pitchFamily="34" charset="0"/>
                <a:cs typeface="Tahoma" panose="020B0604030504040204" pitchFamily="34" charset="0"/>
              </a:rPr>
              <a:t>t</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costo de almacenamiento por unidad en el periodo t</a:t>
            </a:r>
          </a:p>
          <a:p>
            <a:pPr marL="0" indent="0">
              <a:lnSpc>
                <a:spcPct val="150000"/>
              </a:lnSpc>
              <a:spcBef>
                <a:spcPts val="0"/>
              </a:spcBef>
              <a:spcAft>
                <a:spcPts val="6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err="1" smtClean="0">
                <a:latin typeface="Tahoma" panose="020B0604030504040204" pitchFamily="34" charset="0"/>
                <a:ea typeface="Tahoma" panose="020B0604030504040204" pitchFamily="34" charset="0"/>
                <a:cs typeface="Tahoma" panose="020B0604030504040204" pitchFamily="34" charset="0"/>
              </a:rPr>
              <a:t>d</a:t>
            </a:r>
            <a:r>
              <a:rPr lang="es-MX" sz="1600" baseline="-25000" dirty="0" err="1" smtClean="0">
                <a:latin typeface="Tahoma" panose="020B0604030504040204" pitchFamily="34" charset="0"/>
                <a:ea typeface="Tahoma" panose="020B0604030504040204" pitchFamily="34" charset="0"/>
                <a:cs typeface="Tahoma" panose="020B0604030504040204" pitchFamily="34" charset="0"/>
              </a:rPr>
              <a:t>t</a:t>
            </a:r>
            <a:r>
              <a:rPr lang="es-MX" sz="1600" baseline="-250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demanda del periodo t.</a:t>
            </a:r>
          </a:p>
          <a:p>
            <a:pPr marL="0" indent="0">
              <a:lnSpc>
                <a:spcPct val="150000"/>
              </a:lnSpc>
              <a:spcBef>
                <a:spcPts val="0"/>
              </a:spcBef>
              <a:spcAft>
                <a:spcPts val="6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Este </a:t>
            </a:r>
            <a:r>
              <a:rPr lang="es-MX" sz="1600" dirty="0">
                <a:latin typeface="Tahoma" panose="020B0604030504040204" pitchFamily="34" charset="0"/>
                <a:ea typeface="Tahoma" panose="020B0604030504040204" pitchFamily="34" charset="0"/>
                <a:cs typeface="Tahoma" panose="020B0604030504040204" pitchFamily="34" charset="0"/>
              </a:rPr>
              <a:t>problema se puede modelar como un problema de programación entera mixta si </a:t>
            </a:r>
            <a:r>
              <a:rPr lang="es-MX" sz="1600" dirty="0" smtClean="0">
                <a:latin typeface="Tahoma" panose="020B0604030504040204" pitchFamily="34" charset="0"/>
                <a:ea typeface="Tahoma" panose="020B0604030504040204" pitchFamily="34" charset="0"/>
                <a:cs typeface="Tahoma" panose="020B0604030504040204" pitchFamily="34" charset="0"/>
              </a:rPr>
              <a:t>se considera que </a:t>
            </a:r>
            <a:r>
              <a:rPr lang="es-MX" sz="1600" dirty="0">
                <a:latin typeface="Tahoma" panose="020B0604030504040204" pitchFamily="34" charset="0"/>
                <a:ea typeface="Tahoma" panose="020B0604030504040204" pitchFamily="34" charset="0"/>
                <a:cs typeface="Tahoma" panose="020B0604030504040204" pitchFamily="34" charset="0"/>
              </a:rPr>
              <a:t>las variables que definen cuanto producir no necesitan ser enteras.</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40588461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2492896"/>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Programación entera</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Poliedros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Cotas y relajaciones</a:t>
            </a:r>
          </a:p>
          <a:p>
            <a:pPr marL="365125" indent="-365125">
              <a:lnSpc>
                <a:spcPct val="150000"/>
              </a:lnSpc>
              <a:buFont typeface="Wingdings" pitchFamily="2" charset="2"/>
              <a:buChar char="v"/>
            </a:pPr>
            <a:r>
              <a:rPr lang="es-MX" sz="1800" dirty="0" err="1" smtClean="0">
                <a:latin typeface="Tahoma" pitchFamily="34" charset="0"/>
                <a:ea typeface="Tahoma" pitchFamily="34" charset="0"/>
                <a:cs typeface="Tahoma" pitchFamily="34" charset="0"/>
              </a:rPr>
              <a:t>Unimodularidad</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ramificación </a:t>
            </a:r>
            <a:r>
              <a:rPr lang="es-MX" sz="1800" dirty="0" smtClean="0">
                <a:latin typeface="Tahoma" pitchFamily="34" charset="0"/>
                <a:ea typeface="Tahoma" pitchFamily="34" charset="0"/>
                <a:cs typeface="Tahoma" pitchFamily="34" charset="0"/>
              </a:rPr>
              <a:t>y acotamiento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planos </a:t>
            </a:r>
            <a:r>
              <a:rPr lang="es-MX" sz="1800" dirty="0" smtClean="0">
                <a:latin typeface="Tahoma" pitchFamily="34" charset="0"/>
                <a:ea typeface="Tahoma" pitchFamily="34" charset="0"/>
                <a:cs typeface="Tahoma" pitchFamily="34" charset="0"/>
              </a:rPr>
              <a:t>de corte</a:t>
            </a:r>
          </a:p>
        </p:txBody>
      </p:sp>
    </p:spTree>
    <p:extLst>
      <p:ext uri="{BB962C8B-B14F-4D97-AF65-F5344CB8AC3E}">
        <p14:creationId xmlns:p14="http://schemas.microsoft.com/office/powerpoint/2010/main" val="4046124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POLIEDROS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Definición</a:t>
            </a: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rPr>
              <a:t>Un poliedro P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R</a:t>
            </a:r>
            <a:r>
              <a:rPr lang="es-MX"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n+p</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es una formulación</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para un conjunto  X  Z</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x </a:t>
            </a:r>
            <a:r>
              <a:rPr lang="es-MX"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R</a:t>
            </a:r>
            <a:r>
              <a:rPr lang="es-MX"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p</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si X =</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P  Z</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x </a:t>
            </a:r>
            <a:r>
              <a:rPr lang="es-MX"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R</a:t>
            </a:r>
            <a:r>
              <a:rPr lang="es-MX"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p</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endParaRPr lang="es-MX" sz="1600" b="1"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Puede </a:t>
            </a:r>
            <a:r>
              <a:rPr lang="es-MX" sz="1600" dirty="0">
                <a:latin typeface="Tahoma" panose="020B0604030504040204" pitchFamily="34" charset="0"/>
                <a:ea typeface="Tahoma" panose="020B0604030504040204" pitchFamily="34" charset="0"/>
                <a:cs typeface="Tahoma" panose="020B0604030504040204" pitchFamily="34" charset="0"/>
              </a:rPr>
              <a:t>haber varias formulaciones para un mismo problema</a:t>
            </a:r>
            <a:r>
              <a:rPr lang="es-MX" sz="1600" dirty="0" smtClean="0">
                <a:latin typeface="Tahoma" panose="020B0604030504040204" pitchFamily="34" charset="0"/>
                <a:ea typeface="Tahoma" panose="020B0604030504040204" pitchFamily="34" charset="0"/>
                <a:cs typeface="Tahoma" panose="020B0604030504040204" pitchFamily="34" charset="0"/>
              </a:rPr>
              <a:t>. </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Por ejemplo, sea </a:t>
            </a:r>
            <a:r>
              <a:rPr lang="es-MX" sz="1600" dirty="0">
                <a:latin typeface="Tahoma" panose="020B0604030504040204" pitchFamily="34" charset="0"/>
                <a:ea typeface="Tahoma" panose="020B0604030504040204" pitchFamily="34" charset="0"/>
                <a:cs typeface="Tahoma" panose="020B0604030504040204" pitchFamily="34" charset="0"/>
              </a:rPr>
              <a:t>X = {(0,0,0,0</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1,0,0,0</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0,1,0,0</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0,0,1,0</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0,0,0,1</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0,1,0,1</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0,0,1,1</a:t>
            </a:r>
            <a:r>
              <a:rPr lang="es-MX" sz="1600" dirty="0" smtClean="0">
                <a:latin typeface="Tahoma" panose="020B0604030504040204" pitchFamily="34" charset="0"/>
                <a:ea typeface="Tahoma" panose="020B0604030504040204" pitchFamily="34" charset="0"/>
                <a:cs typeface="Tahoma" panose="020B0604030504040204" pitchFamily="34" charset="0"/>
              </a:rPr>
              <a:t>)}</a:t>
            </a: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505069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POLIEDROS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Las </a:t>
            </a:r>
            <a:r>
              <a:rPr lang="es-MX" sz="1600" dirty="0">
                <a:latin typeface="Tahoma" panose="020B0604030504040204" pitchFamily="34" charset="0"/>
                <a:ea typeface="Tahoma" panose="020B0604030504040204" pitchFamily="34" charset="0"/>
                <a:cs typeface="Tahoma" panose="020B0604030504040204" pitchFamily="34" charset="0"/>
              </a:rPr>
              <a:t>siguientes son 3 formulaciones diferentes para X</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P1 </a:t>
            </a:r>
            <a:r>
              <a:rPr lang="es-MX" sz="1600" dirty="0">
                <a:latin typeface="Tahoma" panose="020B0604030504040204" pitchFamily="34" charset="0"/>
                <a:ea typeface="Tahoma" panose="020B0604030504040204" pitchFamily="34" charset="0"/>
                <a:cs typeface="Tahoma" panose="020B0604030504040204" pitchFamily="34" charset="0"/>
              </a:rPr>
              <a:t>= { x</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R</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4</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0 ≤ x ≤ 1, 83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61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+ 49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3</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+ 20</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4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100}</a:t>
            </a: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rPr>
              <a:t>P2 = { x</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R</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4</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0 ≤ x ≤ 1, 4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3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+ 2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3</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4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4}</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P3 </a:t>
            </a:r>
            <a:r>
              <a:rPr lang="es-MX" sz="1600" dirty="0">
                <a:latin typeface="Tahoma" panose="020B0604030504040204" pitchFamily="34" charset="0"/>
                <a:ea typeface="Tahoma" panose="020B0604030504040204" pitchFamily="34" charset="0"/>
                <a:cs typeface="Tahoma" panose="020B0604030504040204" pitchFamily="34" charset="0"/>
              </a:rPr>
              <a:t>= { x</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R</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4</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0 ≤ x ≤ 1,</a:t>
            </a: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4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3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+ 2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3</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4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4</a:t>
            </a: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3</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1 </a:t>
            </a: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4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1}</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puede probar </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partir de estas ecuaciones que P1  P2   </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P3,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y </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que </a:t>
            </a: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P3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conv</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(X)</a:t>
            </a: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9690531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POLIEDROS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ES" sz="1600" dirty="0">
                <a:latin typeface="Tahoma" panose="020B0604030504040204" pitchFamily="34" charset="0"/>
                <a:ea typeface="Tahoma" panose="020B0604030504040204" pitchFamily="34" charset="0"/>
                <a:cs typeface="Tahoma" panose="020B0604030504040204" pitchFamily="34" charset="0"/>
              </a:rPr>
              <a:t>Dado X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R</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el problema </a:t>
            </a:r>
          </a:p>
          <a:p>
            <a:pPr marL="0" indent="0" algn="ctr">
              <a:lnSpc>
                <a:spcPct val="150000"/>
              </a:lnSpc>
              <a:spcBef>
                <a:spcPts val="0"/>
              </a:spcBef>
              <a:spcAft>
                <a:spcPts val="1200"/>
              </a:spcAft>
              <a:buNone/>
            </a:pP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IP :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max</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cx / x  X} </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es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equivalente al problema de programación lineal</a:t>
            </a:r>
          </a:p>
          <a:p>
            <a:pPr marL="0" indent="0" algn="ctr">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max</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cx / x 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conv</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Como se determinó, </a:t>
            </a:r>
            <a:r>
              <a:rPr lang="es-ES" sz="1600" dirty="0" err="1" smtClean="0">
                <a:latin typeface="Tahoma" panose="020B0604030504040204" pitchFamily="34" charset="0"/>
                <a:ea typeface="Tahoma" panose="020B0604030504040204" pitchFamily="34" charset="0"/>
                <a:cs typeface="Tahoma" panose="020B0604030504040204" pitchFamily="34" charset="0"/>
              </a:rPr>
              <a:t>conv</a:t>
            </a:r>
            <a:r>
              <a:rPr lang="es-ES" sz="1600" dirty="0" smtClean="0">
                <a:latin typeface="Tahoma" panose="020B0604030504040204" pitchFamily="34" charset="0"/>
                <a:ea typeface="Tahoma" panose="020B0604030504040204" pitchFamily="34" charset="0"/>
                <a:cs typeface="Tahoma" panose="020B0604030504040204" pitchFamily="34" charset="0"/>
              </a:rPr>
              <a:t>(X</a:t>
            </a:r>
            <a:r>
              <a:rPr lang="es-ES" sz="1600" dirty="0">
                <a:latin typeface="Tahoma" panose="020B0604030504040204" pitchFamily="34" charset="0"/>
                <a:ea typeface="Tahoma" panose="020B0604030504040204" pitchFamily="34" charset="0"/>
                <a:cs typeface="Tahoma" panose="020B0604030504040204" pitchFamily="34" charset="0"/>
              </a:rPr>
              <a:t>) es un poliedro y sus puntos extremos están en X</a:t>
            </a:r>
            <a:r>
              <a:rPr lang="es-ES" sz="1600" dirty="0" smtClean="0">
                <a:latin typeface="Tahoma" panose="020B0604030504040204" pitchFamily="34" charset="0"/>
                <a:ea typeface="Tahoma" panose="020B0604030504040204" pitchFamily="34" charset="0"/>
                <a:cs typeface="Tahoma" panose="020B0604030504040204" pitchFamily="34" charset="0"/>
              </a:rPr>
              <a:t>. </a:t>
            </a: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Una de las motivaciones del estudio de los poliedros, es saber qué formulación es mejor que otra. Con base en esto, es posible hacer una valoración acerca de la formulación ideal para un problema de programación entera. </a:t>
            </a: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755022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52017"/>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JUSTIFICACIÓN</a:t>
            </a:r>
          </a:p>
          <a:p>
            <a:pPr marL="0" indent="0" algn="just">
              <a:lnSpc>
                <a:spcPct val="140000"/>
              </a:lnSpc>
              <a:buNone/>
            </a:pPr>
            <a:r>
              <a:rPr lang="es-MX" sz="1400" dirty="0">
                <a:latin typeface="Tahoma" pitchFamily="34" charset="0"/>
                <a:ea typeface="Tahoma" pitchFamily="34" charset="0"/>
                <a:cs typeface="Tahoma" pitchFamily="34" charset="0"/>
              </a:rPr>
              <a:t>El presente material se elaboró con la intención de apoyar al docente al impartir </a:t>
            </a:r>
            <a:r>
              <a:rPr lang="es-MX" sz="1400" dirty="0" smtClean="0">
                <a:latin typeface="Tahoma" pitchFamily="34" charset="0"/>
                <a:ea typeface="Tahoma" pitchFamily="34" charset="0"/>
                <a:cs typeface="Tahoma" pitchFamily="34" charset="0"/>
              </a:rPr>
              <a:t>el tema de </a:t>
            </a:r>
            <a:r>
              <a:rPr lang="es-MX" sz="1400" dirty="0" smtClean="0">
                <a:latin typeface="Tahoma" pitchFamily="34" charset="0"/>
                <a:ea typeface="Tahoma" pitchFamily="34" charset="0"/>
                <a:cs typeface="Tahoma" pitchFamily="34" charset="0"/>
              </a:rPr>
              <a:t>«</a:t>
            </a:r>
            <a:r>
              <a:rPr lang="es-MX" sz="1400" b="1" dirty="0">
                <a:latin typeface="Tahoma" pitchFamily="34" charset="0"/>
                <a:ea typeface="Tahoma" pitchFamily="34" charset="0"/>
                <a:cs typeface="Tahoma" pitchFamily="34" charset="0"/>
              </a:rPr>
              <a:t>Introducción a la Programación </a:t>
            </a:r>
            <a:r>
              <a:rPr lang="es-MX" sz="1400" b="1" dirty="0" smtClean="0">
                <a:latin typeface="Tahoma" pitchFamily="34" charset="0"/>
                <a:ea typeface="Tahoma" pitchFamily="34" charset="0"/>
                <a:cs typeface="Tahoma" pitchFamily="34" charset="0"/>
              </a:rPr>
              <a:t>Entera y Combinatoria»</a:t>
            </a:r>
            <a:r>
              <a:rPr lang="es-MX" sz="1400" dirty="0" smtClean="0">
                <a:latin typeface="Tahoma" pitchFamily="34" charset="0"/>
                <a:ea typeface="Tahoma" pitchFamily="34" charset="0"/>
                <a:cs typeface="Tahoma" pitchFamily="34" charset="0"/>
              </a:rPr>
              <a:t> </a:t>
            </a:r>
            <a:r>
              <a:rPr lang="es-MX" sz="1400" dirty="0" smtClean="0">
                <a:latin typeface="Tahoma" pitchFamily="34" charset="0"/>
                <a:ea typeface="Tahoma" pitchFamily="34" charset="0"/>
                <a:cs typeface="Tahoma" pitchFamily="34" charset="0"/>
              </a:rPr>
              <a:t>de la Unidad de Aprendizaje </a:t>
            </a:r>
            <a:r>
              <a:rPr lang="es-MX" sz="1400" b="1" dirty="0" smtClean="0">
                <a:latin typeface="Tahoma" pitchFamily="34" charset="0"/>
                <a:ea typeface="Tahoma" pitchFamily="34" charset="0"/>
                <a:cs typeface="Tahoma" pitchFamily="34" charset="0"/>
              </a:rPr>
              <a:t>Tópicos de Optimización</a:t>
            </a:r>
            <a:r>
              <a:rPr lang="es-MX" sz="1400" dirty="0" smtClean="0">
                <a:latin typeface="Tahoma" pitchFamily="34" charset="0"/>
                <a:ea typeface="Tahoma" pitchFamily="34" charset="0"/>
                <a:cs typeface="Tahoma" pitchFamily="34" charset="0"/>
              </a:rPr>
              <a:t> y así cumplir con una de las competencias genéricas de la misma. El material  visual permite a los estudiantes facilitar su </a:t>
            </a:r>
            <a:r>
              <a:rPr lang="es-MX" sz="1400" dirty="0">
                <a:latin typeface="Tahoma" pitchFamily="34" charset="0"/>
                <a:ea typeface="Tahoma" pitchFamily="34" charset="0"/>
                <a:cs typeface="Tahoma" pitchFamily="34" charset="0"/>
              </a:rPr>
              <a:t>aprendizaje </a:t>
            </a:r>
            <a:r>
              <a:rPr lang="es-MX" sz="1400" dirty="0" smtClean="0">
                <a:latin typeface="Tahoma" pitchFamily="34" charset="0"/>
                <a:ea typeface="Tahoma" pitchFamily="34" charset="0"/>
                <a:cs typeface="Tahoma" pitchFamily="34" charset="0"/>
              </a:rPr>
              <a:t>mediante la exposición de las ideas de las técnicas de resolución exactas para modelos con estructura lineal y variables enteras, o enteras mixtas, y de este modo, aprovechar </a:t>
            </a:r>
            <a:r>
              <a:rPr lang="es-MX" sz="1400" dirty="0">
                <a:latin typeface="Tahoma" pitchFamily="34" charset="0"/>
                <a:ea typeface="Tahoma" pitchFamily="34" charset="0"/>
                <a:cs typeface="Tahoma" pitchFamily="34" charset="0"/>
              </a:rPr>
              <a:t>el tiempo dentro del salón de clases. </a:t>
            </a:r>
            <a:endParaRPr lang="es-MX" sz="1400" dirty="0" smtClean="0">
              <a:latin typeface="Tahoma" pitchFamily="34" charset="0"/>
              <a:ea typeface="Tahoma" pitchFamily="34" charset="0"/>
              <a:cs typeface="Tahoma" pitchFamily="34" charset="0"/>
            </a:endParaRPr>
          </a:p>
          <a:p>
            <a:pPr marL="0" indent="0" algn="just">
              <a:lnSpc>
                <a:spcPct val="140000"/>
              </a:lnSpc>
              <a:spcBef>
                <a:spcPts val="0"/>
              </a:spcBef>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a:latin typeface="Tahoma" pitchFamily="34" charset="0"/>
                <a:ea typeface="Tahoma" pitchFamily="34" charset="0"/>
                <a:cs typeface="Tahoma" pitchFamily="34" charset="0"/>
              </a:rPr>
              <a:t>PRESENTACIÓN</a:t>
            </a:r>
          </a:p>
          <a:p>
            <a:pPr marL="0" indent="0" algn="just">
              <a:lnSpc>
                <a:spcPct val="140000"/>
              </a:lnSpc>
              <a:buNone/>
            </a:pPr>
            <a:r>
              <a:rPr lang="es-MX" sz="1400" dirty="0">
                <a:latin typeface="Tahoma" pitchFamily="34" charset="0"/>
                <a:ea typeface="Tahoma" pitchFamily="34" charset="0"/>
                <a:cs typeface="Tahoma" pitchFamily="34" charset="0"/>
              </a:rPr>
              <a:t>Debido a que </a:t>
            </a:r>
            <a:r>
              <a:rPr lang="es-MX" sz="1400" dirty="0" smtClean="0">
                <a:latin typeface="Tahoma" pitchFamily="34" charset="0"/>
                <a:ea typeface="Tahoma" pitchFamily="34" charset="0"/>
                <a:cs typeface="Tahoma" pitchFamily="34" charset="0"/>
              </a:rPr>
              <a:t>los problemas de toma de decisiones en las distintas etapas de la Cadena de Suministros implican la construcción de modelos con variables con naturaleza discreta, es necesario conocer las técnicas algorítmicas para la resolución de este tipo de modelos, como Ramificación y Corte, o Planos de Corte. En este tema se presenta la motivación y estrategia para la resolución de problemas de aprovisionamiento y distribución en la Cadena de Suministro, a través de los procedimientos tradicionales exactos de resolución. </a:t>
            </a:r>
          </a:p>
          <a:p>
            <a:pPr marL="0" indent="0" algn="just">
              <a:lnSpc>
                <a:spcPct val="140000"/>
              </a:lnSpc>
              <a:buNone/>
            </a:pPr>
            <a:endParaRPr lang="es-MX" sz="14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142420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POLIEDROS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l="3932" t="4308" r="3932" b="4308"/>
          <a:stretch/>
        </p:blipFill>
        <p:spPr>
          <a:xfrm>
            <a:off x="2248014" y="1700808"/>
            <a:ext cx="4575781" cy="3871815"/>
          </a:xfrm>
          <a:prstGeom prst="rect">
            <a:avLst/>
          </a:prstGeom>
        </p:spPr>
      </p:pic>
    </p:spTree>
    <p:extLst>
      <p:ext uri="{BB962C8B-B14F-4D97-AF65-F5344CB8AC3E}">
        <p14:creationId xmlns:p14="http://schemas.microsoft.com/office/powerpoint/2010/main" val="36599645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POLIEDROS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Resultado importante</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Si </a:t>
            </a:r>
            <a:r>
              <a:rPr lang="es-MX" sz="1600" dirty="0">
                <a:latin typeface="Tahoma" panose="020B0604030504040204" pitchFamily="34" charset="0"/>
                <a:ea typeface="Tahoma" panose="020B0604030504040204" pitchFamily="34" charset="0"/>
                <a:cs typeface="Tahoma" panose="020B0604030504040204" pitchFamily="34" charset="0"/>
              </a:rPr>
              <a:t>la formulación es una descripción de la cápsula convexa del conjunto de soluciones enteras entonces podemos resolver el problema como un problema de programación lineal (continua, por ejemplo con el método simplex). Todos los vértices del poliedro serán enteros y por lo tanto </a:t>
            </a:r>
            <a:r>
              <a:rPr lang="es-MX" sz="1600" b="1" dirty="0">
                <a:latin typeface="Tahoma" panose="020B0604030504040204" pitchFamily="34" charset="0"/>
                <a:ea typeface="Tahoma" panose="020B0604030504040204" pitchFamily="34" charset="0"/>
                <a:cs typeface="Tahoma" panose="020B0604030504040204" pitchFamily="34" charset="0"/>
              </a:rPr>
              <a:t>el óptimo </a:t>
            </a:r>
            <a:r>
              <a:rPr lang="es-MX" sz="1600" b="1" dirty="0" smtClean="0">
                <a:latin typeface="Tahoma" panose="020B0604030504040204" pitchFamily="34" charset="0"/>
                <a:ea typeface="Tahoma" panose="020B0604030504040204" pitchFamily="34" charset="0"/>
                <a:cs typeface="Tahoma" panose="020B0604030504040204" pitchFamily="34" charset="0"/>
              </a:rPr>
              <a:t>del modelo de programación lineal (problema relajado) </a:t>
            </a:r>
            <a:r>
              <a:rPr lang="es-MX" sz="1600" b="1" dirty="0">
                <a:latin typeface="Tahoma" panose="020B0604030504040204" pitchFamily="34" charset="0"/>
                <a:ea typeface="Tahoma" panose="020B0604030504040204" pitchFamily="34" charset="0"/>
                <a:cs typeface="Tahoma" panose="020B0604030504040204" pitchFamily="34" charset="0"/>
              </a:rPr>
              <a:t>será entero.</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En </a:t>
            </a:r>
            <a:r>
              <a:rPr lang="es-MX" sz="1600" dirty="0">
                <a:latin typeface="Tahoma" panose="020B0604030504040204" pitchFamily="34" charset="0"/>
                <a:ea typeface="Tahoma" panose="020B0604030504040204" pitchFamily="34" charset="0"/>
                <a:cs typeface="Tahoma" panose="020B0604030504040204" pitchFamily="34" charset="0"/>
              </a:rPr>
              <a:t>la mayoría de los casos es muy difícil encontrar la cápsula convexa del conjunto de soluciones enteras, y además muchas veces la descripción de la cápsula convexa requiere de un número exponencial de desigualdades. </a:t>
            </a: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7913541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2924944"/>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Programación entera</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Poliedros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Cotas y relajaciones</a:t>
            </a:r>
          </a:p>
          <a:p>
            <a:pPr marL="365125" indent="-365125">
              <a:lnSpc>
                <a:spcPct val="150000"/>
              </a:lnSpc>
              <a:buFont typeface="Wingdings" pitchFamily="2" charset="2"/>
              <a:buChar char="v"/>
            </a:pPr>
            <a:r>
              <a:rPr lang="es-MX" sz="1800" dirty="0" err="1" smtClean="0">
                <a:latin typeface="Tahoma" pitchFamily="34" charset="0"/>
                <a:ea typeface="Tahoma" pitchFamily="34" charset="0"/>
                <a:cs typeface="Tahoma" pitchFamily="34" charset="0"/>
              </a:rPr>
              <a:t>Unimodularidad</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ramificación </a:t>
            </a:r>
            <a:r>
              <a:rPr lang="es-MX" sz="1800" dirty="0" smtClean="0">
                <a:latin typeface="Tahoma" pitchFamily="34" charset="0"/>
                <a:ea typeface="Tahoma" pitchFamily="34" charset="0"/>
                <a:cs typeface="Tahoma" pitchFamily="34" charset="0"/>
              </a:rPr>
              <a:t>y acotamiento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planos </a:t>
            </a:r>
            <a:r>
              <a:rPr lang="es-MX" sz="1800" dirty="0" smtClean="0">
                <a:latin typeface="Tahoma" pitchFamily="34" charset="0"/>
                <a:ea typeface="Tahoma" pitchFamily="34" charset="0"/>
                <a:cs typeface="Tahoma" pitchFamily="34" charset="0"/>
              </a:rPr>
              <a:t>de corte</a:t>
            </a:r>
          </a:p>
        </p:txBody>
      </p:sp>
    </p:spTree>
    <p:extLst>
      <p:ext uri="{BB962C8B-B14F-4D97-AF65-F5344CB8AC3E}">
        <p14:creationId xmlns:p14="http://schemas.microsoft.com/office/powerpoint/2010/main" val="19174229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COTAS Y RELAJACIONES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a:lnSpc>
                <a:spcPct val="150000"/>
              </a:lnSpc>
              <a:spcBef>
                <a:spcPts val="0"/>
              </a:spcBef>
              <a:spcAft>
                <a:spcPts val="1200"/>
              </a:spcAft>
              <a:buNone/>
            </a:pPr>
            <a:r>
              <a:rPr lang="es-AR" sz="1600" dirty="0">
                <a:latin typeface="Tahoma" panose="020B0604030504040204" pitchFamily="34" charset="0"/>
                <a:ea typeface="Tahoma" panose="020B0604030504040204" pitchFamily="34" charset="0"/>
                <a:cs typeface="Tahoma" panose="020B0604030504040204" pitchFamily="34" charset="0"/>
              </a:rPr>
              <a:t>Sea  el problema IP de PLE</a:t>
            </a:r>
          </a:p>
          <a:p>
            <a:pPr algn="ctr">
              <a:lnSpc>
                <a:spcPct val="150000"/>
              </a:lnSpc>
              <a:spcBef>
                <a:spcPts val="0"/>
              </a:spcBef>
              <a:spcAft>
                <a:spcPts val="1200"/>
              </a:spcAft>
              <a:buNone/>
            </a:pPr>
            <a:r>
              <a:rPr lang="es-AR" sz="1600" dirty="0" smtClean="0">
                <a:latin typeface="Tahoma" panose="020B0604030504040204" pitchFamily="34" charset="0"/>
                <a:ea typeface="Tahoma" panose="020B0604030504040204" pitchFamily="34" charset="0"/>
                <a:cs typeface="Tahoma" panose="020B0604030504040204" pitchFamily="34" charset="0"/>
              </a:rPr>
              <a:t>z</a:t>
            </a:r>
            <a:r>
              <a:rPr lang="es-AR" sz="1600" dirty="0">
                <a:latin typeface="Tahoma" panose="020B0604030504040204" pitchFamily="34" charset="0"/>
                <a:ea typeface="Tahoma" panose="020B0604030504040204" pitchFamily="34" charset="0"/>
                <a:cs typeface="Tahoma" panose="020B0604030504040204" pitchFamily="34" charset="0"/>
              </a:rPr>
              <a:t>* = </a:t>
            </a:r>
            <a:r>
              <a:rPr lang="es-AR" sz="1600" dirty="0" err="1">
                <a:latin typeface="Tahoma" panose="020B0604030504040204" pitchFamily="34" charset="0"/>
                <a:ea typeface="Tahoma" panose="020B0604030504040204" pitchFamily="34" charset="0"/>
                <a:cs typeface="Tahoma" panose="020B0604030504040204" pitchFamily="34" charset="0"/>
              </a:rPr>
              <a:t>max</a:t>
            </a:r>
            <a:r>
              <a:rPr lang="es-AR" sz="1600" dirty="0">
                <a:latin typeface="Tahoma" panose="020B0604030504040204" pitchFamily="34" charset="0"/>
                <a:ea typeface="Tahoma" panose="020B0604030504040204" pitchFamily="34" charset="0"/>
                <a:cs typeface="Tahoma" panose="020B0604030504040204" pitchFamily="34" charset="0"/>
              </a:rPr>
              <a:t> { cx / x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X  Z</a:t>
            </a:r>
            <a:r>
              <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p>
          <a:p>
            <a:pPr>
              <a:lnSpc>
                <a:spcPct val="150000"/>
              </a:lnSpc>
              <a:spcBef>
                <a:spcPts val="0"/>
              </a:spcBef>
              <a:spcAft>
                <a:spcPts val="1200"/>
              </a:spcAft>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Dada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una solución factible x,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¿cómo se puede probar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que es óptima</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endPar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desearía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encontrar una cota inferior z</a:t>
            </a:r>
            <a:r>
              <a:rPr lang="es-AR" sz="1600" u="sng" dirty="0">
                <a:latin typeface="Tahoma" panose="020B0604030504040204" pitchFamily="34" charset="0"/>
                <a:ea typeface="Tahoma" panose="020B0604030504040204" pitchFamily="34" charset="0"/>
                <a:cs typeface="Tahoma" panose="020B0604030504040204" pitchFamily="34" charset="0"/>
                <a:sym typeface="Symbol" pitchFamily="18" charset="2"/>
              </a:rPr>
              <a:t>_</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de z y una cota superior z</a:t>
            </a:r>
            <a:r>
              <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baseline="30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t>
            </a:r>
            <a:b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b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tal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que z</a:t>
            </a:r>
            <a:r>
              <a:rPr lang="es-AR" sz="1600" u="sng" dirty="0">
                <a:latin typeface="Tahoma" panose="020B0604030504040204" pitchFamily="34" charset="0"/>
                <a:ea typeface="Tahoma" panose="020B0604030504040204" pitchFamily="34" charset="0"/>
                <a:cs typeface="Tahoma" panose="020B0604030504040204" pitchFamily="34" charset="0"/>
                <a:sym typeface="Symbol" pitchFamily="18" charset="2"/>
              </a:rPr>
              <a:t>_</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z</a:t>
            </a:r>
            <a:r>
              <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baseline="30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endPar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Nos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serviría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tener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un algoritmo que vaya generando una sucesión creciente de valores de z</a:t>
            </a:r>
            <a:r>
              <a:rPr lang="es-AR" sz="1600" u="sng" dirty="0">
                <a:latin typeface="Tahoma" panose="020B0604030504040204" pitchFamily="34" charset="0"/>
                <a:ea typeface="Tahoma" panose="020B0604030504040204" pitchFamily="34" charset="0"/>
                <a:cs typeface="Tahoma" panose="020B0604030504040204" pitchFamily="34" charset="0"/>
                <a:sym typeface="Symbol" pitchFamily="18" charset="2"/>
              </a:rPr>
              <a:t>_</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y una sucesión decreciente de valores z</a:t>
            </a:r>
            <a:r>
              <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baseline="30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Precisamente esto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es lo que tratan de hacer los métodos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para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resolver problemas de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programación entera.</a:t>
            </a: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rPr>
              <a:t>Cualquier solución factible, x</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X , nos provee de una cota inferior cx ≤ z</a:t>
            </a:r>
            <a:r>
              <a:rPr lang="es-MX" sz="1600" baseline="30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endPar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5848442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COTAS Y RELAJACIONES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tabLst>
                <a:tab pos="357188" algn="l"/>
              </a:tabLst>
            </a:pP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 veces,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obtener una solución factible es tan difícil como resolver el problema de optimización.</a:t>
            </a:r>
          </a:p>
          <a:p>
            <a:pPr marL="0" indent="0">
              <a:lnSpc>
                <a:spcPct val="150000"/>
              </a:lnSpc>
              <a:spcBef>
                <a:spcPts val="0"/>
              </a:spcBef>
              <a:spcAft>
                <a:spcPts val="1200"/>
              </a:spcAft>
              <a:buNone/>
              <a:tabLst>
                <a:tab pos="357188" algn="l"/>
              </a:tabLst>
            </a:pP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Para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obtener soluciones factibles en la práctica </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usan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frecuentemente algoritmos heurísticos.</a:t>
            </a:r>
            <a:r>
              <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Estos algoritmos tratan de obtener las mejores soluciones posibles pero no garantizan obtener el óptimo</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773194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COTAS Y RELAJACIONES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tabLst>
                <a:tab pos="357188" algn="l"/>
              </a:tabLst>
            </a:pPr>
            <a:r>
              <a:rPr lang="es-MX" sz="1600" b="1" dirty="0" smtClean="0">
                <a:latin typeface="Tahoma" panose="020B0604030504040204" pitchFamily="34" charset="0"/>
                <a:ea typeface="Tahoma" panose="020B0604030504040204" pitchFamily="34" charset="0"/>
                <a:cs typeface="Tahoma" panose="020B0604030504040204" pitchFamily="34" charset="0"/>
              </a:rPr>
              <a:t>Relajación. </a:t>
            </a:r>
            <a:r>
              <a:rPr lang="es-MX" sz="1600" dirty="0" smtClean="0">
                <a:latin typeface="Tahoma" panose="020B0604030504040204" pitchFamily="34" charset="0"/>
                <a:ea typeface="Tahoma" panose="020B0604030504040204" pitchFamily="34" charset="0"/>
                <a:cs typeface="Tahoma" panose="020B0604030504040204" pitchFamily="34" charset="0"/>
              </a:rPr>
              <a:t>La relajación consiste en reemplazar </a:t>
            </a:r>
            <a:r>
              <a:rPr lang="es-MX" sz="1600" dirty="0">
                <a:latin typeface="Tahoma" panose="020B0604030504040204" pitchFamily="34" charset="0"/>
                <a:ea typeface="Tahoma" panose="020B0604030504040204" pitchFamily="34" charset="0"/>
                <a:cs typeface="Tahoma" panose="020B0604030504040204" pitchFamily="34" charset="0"/>
              </a:rPr>
              <a:t>el problema IP por uno más simple que sabemos resolver, por ejemplo:</a:t>
            </a:r>
          </a:p>
          <a:p>
            <a:pPr marL="357188" indent="-357188">
              <a:lnSpc>
                <a:spcPct val="150000"/>
              </a:lnSpc>
              <a:spcBef>
                <a:spcPts val="0"/>
              </a:spcBef>
              <a:spcAft>
                <a:spcPts val="1200"/>
              </a:spcAft>
              <a:buFontTx/>
              <a:buAutoNum type="romanLcParenR"/>
              <a:tabLst>
                <a:tab pos="357188" algn="l"/>
              </a:tabLst>
            </a:pPr>
            <a:r>
              <a:rPr lang="es-MX" sz="1600" dirty="0" smtClean="0">
                <a:latin typeface="Tahoma" panose="020B0604030504040204" pitchFamily="34" charset="0"/>
                <a:ea typeface="Tahoma" panose="020B0604030504040204" pitchFamily="34" charset="0"/>
                <a:cs typeface="Tahoma" panose="020B0604030504040204" pitchFamily="34" charset="0"/>
              </a:rPr>
              <a:t>“</a:t>
            </a:r>
            <a:r>
              <a:rPr lang="es-MX" sz="1600" dirty="0">
                <a:latin typeface="Tahoma" panose="020B0604030504040204" pitchFamily="34" charset="0"/>
                <a:ea typeface="Tahoma" panose="020B0604030504040204" pitchFamily="34" charset="0"/>
                <a:cs typeface="Tahoma" panose="020B0604030504040204" pitchFamily="34" charset="0"/>
              </a:rPr>
              <a:t>agrandar” el conjunto de soluciones factibles, </a:t>
            </a:r>
            <a:r>
              <a:rPr lang="es-MX" sz="1600" dirty="0" smtClean="0">
                <a:latin typeface="Tahoma" panose="020B0604030504040204" pitchFamily="34" charset="0"/>
                <a:ea typeface="Tahoma" panose="020B0604030504040204" pitchFamily="34" charset="0"/>
                <a:cs typeface="Tahoma" panose="020B0604030504040204" pitchFamily="34" charset="0"/>
              </a:rPr>
              <a:t>o</a:t>
            </a:r>
          </a:p>
          <a:p>
            <a:pPr marL="357188" indent="-357188">
              <a:lnSpc>
                <a:spcPct val="150000"/>
              </a:lnSpc>
              <a:spcBef>
                <a:spcPts val="0"/>
              </a:spcBef>
              <a:spcAft>
                <a:spcPts val="1200"/>
              </a:spcAft>
              <a:buFontTx/>
              <a:buAutoNum type="romanLcParenR"/>
              <a:tabLst>
                <a:tab pos="357188" algn="l"/>
              </a:tabLst>
            </a:pPr>
            <a:r>
              <a:rPr lang="es-MX" sz="1600" dirty="0" smtClean="0">
                <a:latin typeface="Tahoma" panose="020B0604030504040204" pitchFamily="34" charset="0"/>
                <a:ea typeface="Tahoma" panose="020B0604030504040204" pitchFamily="34" charset="0"/>
                <a:cs typeface="Tahoma" panose="020B0604030504040204" pitchFamily="34" charset="0"/>
              </a:rPr>
              <a:t>reemplazar </a:t>
            </a:r>
            <a:r>
              <a:rPr lang="es-MX" sz="1600" dirty="0">
                <a:latin typeface="Tahoma" panose="020B0604030504040204" pitchFamily="34" charset="0"/>
                <a:ea typeface="Tahoma" panose="020B0604030504040204" pitchFamily="34" charset="0"/>
                <a:cs typeface="Tahoma" panose="020B0604030504040204" pitchFamily="34" charset="0"/>
              </a:rPr>
              <a:t>la función objetivo por una cuyo valor sea mayor o igual a cx en todas las soluciones factibles.</a:t>
            </a:r>
          </a:p>
          <a:p>
            <a:pPr marL="0" indent="0">
              <a:lnSpc>
                <a:spcPct val="150000"/>
              </a:lnSpc>
              <a:spcBef>
                <a:spcPts val="0"/>
              </a:spcBef>
              <a:spcAft>
                <a:spcPts val="1200"/>
              </a:spcAft>
              <a:buNone/>
              <a:tabLst>
                <a:tab pos="357188" algn="l"/>
              </a:tabLst>
            </a:pPr>
            <a:r>
              <a:rPr lang="es-MX" sz="1600" b="1" dirty="0" smtClean="0">
                <a:latin typeface="Tahoma" panose="020B0604030504040204" pitchFamily="34" charset="0"/>
                <a:ea typeface="Tahoma" panose="020B0604030504040204" pitchFamily="34" charset="0"/>
                <a:cs typeface="Tahoma" panose="020B0604030504040204" pitchFamily="34" charset="0"/>
              </a:rPr>
              <a:t>Proposición</a:t>
            </a:r>
          </a:p>
          <a:p>
            <a:pPr marL="0" indent="0">
              <a:lnSpc>
                <a:spcPct val="150000"/>
              </a:lnSpc>
              <a:spcBef>
                <a:spcPts val="0"/>
              </a:spcBef>
              <a:spcAft>
                <a:spcPts val="1200"/>
              </a:spcAft>
              <a:buNone/>
              <a:tabLst>
                <a:tab pos="357188" algn="l"/>
              </a:tabLst>
            </a:pPr>
            <a:r>
              <a:rPr lang="es-MX" sz="1600" dirty="0" smtClean="0">
                <a:latin typeface="Tahoma" panose="020B0604030504040204" pitchFamily="34" charset="0"/>
                <a:ea typeface="Tahoma" panose="020B0604030504040204" pitchFamily="34" charset="0"/>
                <a:cs typeface="Tahoma" panose="020B0604030504040204" pitchFamily="34" charset="0"/>
              </a:rPr>
              <a:t>Si </a:t>
            </a:r>
            <a:r>
              <a:rPr lang="es-MX" sz="1600" b="1" dirty="0">
                <a:latin typeface="Tahoma" panose="020B0604030504040204" pitchFamily="34" charset="0"/>
                <a:ea typeface="Tahoma" panose="020B0604030504040204" pitchFamily="34" charset="0"/>
                <a:cs typeface="Tahoma" panose="020B0604030504040204" pitchFamily="34" charset="0"/>
              </a:rPr>
              <a:t>RP</a:t>
            </a:r>
            <a:r>
              <a:rPr lang="es-MX" sz="1600" dirty="0">
                <a:latin typeface="Tahoma" panose="020B0604030504040204" pitchFamily="34" charset="0"/>
                <a:ea typeface="Tahoma" panose="020B0604030504040204" pitchFamily="34" charset="0"/>
                <a:cs typeface="Tahoma" panose="020B0604030504040204" pitchFamily="34" charset="0"/>
              </a:rPr>
              <a:t> es una relajación de </a:t>
            </a:r>
            <a:r>
              <a:rPr lang="es-MX" sz="1600" b="1" dirty="0">
                <a:latin typeface="Tahoma" panose="020B0604030504040204" pitchFamily="34" charset="0"/>
                <a:ea typeface="Tahoma" panose="020B0604030504040204" pitchFamily="34" charset="0"/>
                <a:cs typeface="Tahoma" panose="020B0604030504040204" pitchFamily="34" charset="0"/>
              </a:rPr>
              <a:t>IP</a:t>
            </a:r>
            <a:r>
              <a:rPr lang="es-MX" sz="1600" dirty="0">
                <a:latin typeface="Tahoma" panose="020B0604030504040204" pitchFamily="34" charset="0"/>
                <a:ea typeface="Tahoma" panose="020B0604030504040204" pitchFamily="34" charset="0"/>
                <a:cs typeface="Tahoma" panose="020B0604030504040204" pitchFamily="34" charset="0"/>
              </a:rPr>
              <a:t> y </a:t>
            </a:r>
            <a:r>
              <a:rPr lang="es-MX" sz="1600" b="1" dirty="0" err="1">
                <a:latin typeface="Tahoma" panose="020B0604030504040204" pitchFamily="34" charset="0"/>
                <a:ea typeface="Tahoma" panose="020B0604030504040204" pitchFamily="34" charset="0"/>
                <a:cs typeface="Tahoma" panose="020B0604030504040204" pitchFamily="34" charset="0"/>
              </a:rPr>
              <a:t>z</a:t>
            </a:r>
            <a:r>
              <a:rPr lang="es-MX" sz="1600" b="1" baseline="30000" dirty="0" err="1">
                <a:latin typeface="Tahoma" panose="020B0604030504040204" pitchFamily="34" charset="0"/>
                <a:ea typeface="Tahoma" panose="020B0604030504040204" pitchFamily="34" charset="0"/>
                <a:cs typeface="Tahoma" panose="020B0604030504040204" pitchFamily="34" charset="0"/>
              </a:rPr>
              <a:t>R</a:t>
            </a:r>
            <a:r>
              <a:rPr lang="es-MX" sz="1600" dirty="0">
                <a:latin typeface="Tahoma" panose="020B0604030504040204" pitchFamily="34" charset="0"/>
                <a:ea typeface="Tahoma" panose="020B0604030504040204" pitchFamily="34" charset="0"/>
                <a:cs typeface="Tahoma" panose="020B0604030504040204" pitchFamily="34" charset="0"/>
              </a:rPr>
              <a:t> es el valor óptimo de </a:t>
            </a:r>
            <a:r>
              <a:rPr lang="es-MX" sz="1600" b="1" dirty="0">
                <a:latin typeface="Tahoma" panose="020B0604030504040204" pitchFamily="34" charset="0"/>
                <a:ea typeface="Tahoma" panose="020B0604030504040204" pitchFamily="34" charset="0"/>
                <a:cs typeface="Tahoma" panose="020B0604030504040204" pitchFamily="34" charset="0"/>
              </a:rPr>
              <a:t>RP</a:t>
            </a:r>
            <a:r>
              <a:rPr lang="es-MX" sz="1600" dirty="0">
                <a:latin typeface="Tahoma" panose="020B0604030504040204" pitchFamily="34" charset="0"/>
                <a:ea typeface="Tahoma" panose="020B0604030504040204" pitchFamily="34" charset="0"/>
                <a:cs typeface="Tahoma" panose="020B0604030504040204" pitchFamily="34" charset="0"/>
              </a:rPr>
              <a:t> </a:t>
            </a:r>
            <a:r>
              <a:rPr lang="es-MX" sz="1600" dirty="0" smtClean="0">
                <a:latin typeface="Tahoma" panose="020B0604030504040204" pitchFamily="34" charset="0"/>
                <a:ea typeface="Tahoma" panose="020B0604030504040204" pitchFamily="34" charset="0"/>
                <a:cs typeface="Tahoma" panose="020B0604030504040204" pitchFamily="34" charset="0"/>
              </a:rPr>
              <a:t>entonces </a:t>
            </a:r>
            <a:r>
              <a:rPr lang="es-MX" sz="1600" b="1" dirty="0" err="1">
                <a:latin typeface="Tahoma" panose="020B0604030504040204" pitchFamily="34" charset="0"/>
                <a:ea typeface="Tahoma" panose="020B0604030504040204" pitchFamily="34" charset="0"/>
                <a:cs typeface="Tahoma" panose="020B0604030504040204" pitchFamily="34" charset="0"/>
              </a:rPr>
              <a:t>z</a:t>
            </a:r>
            <a:r>
              <a:rPr lang="es-MX" sz="1600" b="1" baseline="30000" dirty="0" err="1">
                <a:latin typeface="Tahoma" panose="020B0604030504040204" pitchFamily="34" charset="0"/>
                <a:ea typeface="Tahoma" panose="020B0604030504040204" pitchFamily="34" charset="0"/>
                <a:cs typeface="Tahoma" panose="020B0604030504040204" pitchFamily="34" charset="0"/>
              </a:rPr>
              <a:t>R</a:t>
            </a:r>
            <a:r>
              <a:rPr lang="es-MX" sz="1600" b="1" baseline="30000" dirty="0">
                <a:latin typeface="Tahoma" panose="020B0604030504040204" pitchFamily="34" charset="0"/>
                <a:ea typeface="Tahoma" panose="020B0604030504040204" pitchFamily="34" charset="0"/>
                <a:cs typeface="Tahoma" panose="020B0604030504040204" pitchFamily="34" charset="0"/>
              </a:rPr>
              <a:t> </a:t>
            </a:r>
            <a:r>
              <a:rPr lang="es-MX" sz="1600" b="1" dirty="0">
                <a:latin typeface="Tahoma" panose="020B0604030504040204" pitchFamily="34" charset="0"/>
                <a:ea typeface="Tahoma" panose="020B0604030504040204" pitchFamily="34" charset="0"/>
                <a:cs typeface="Tahoma" panose="020B0604030504040204" pitchFamily="34" charset="0"/>
              </a:rPr>
              <a:t>≥ z</a:t>
            </a:r>
            <a:r>
              <a:rPr lang="es-MX" sz="1600" b="1" dirty="0" smtClean="0">
                <a:latin typeface="Tahoma" panose="020B0604030504040204" pitchFamily="34" charset="0"/>
                <a:ea typeface="Tahoma" panose="020B0604030504040204" pitchFamily="34" charset="0"/>
                <a:cs typeface="Tahoma" panose="020B0604030504040204" pitchFamily="34" charset="0"/>
              </a:rPr>
              <a:t>*.</a:t>
            </a:r>
            <a:endParaRPr lang="es-MX" sz="16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rPr>
              <a:t>Si  PLE </a:t>
            </a:r>
            <a:r>
              <a:rPr lang="es-AR" sz="1600" dirty="0">
                <a:latin typeface="Tahoma" panose="020B0604030504040204" pitchFamily="34" charset="0"/>
                <a:ea typeface="Tahoma" panose="020B0604030504040204" pitchFamily="34" charset="0"/>
                <a:cs typeface="Tahoma" panose="020B0604030504040204" pitchFamily="34" charset="0"/>
              </a:rPr>
              <a:t> </a:t>
            </a:r>
            <a:r>
              <a:rPr lang="es-AR" sz="1600" dirty="0" smtClean="0">
                <a:latin typeface="Tahoma" panose="020B0604030504040204" pitchFamily="34" charset="0"/>
                <a:ea typeface="Tahoma" panose="020B0604030504040204" pitchFamily="34" charset="0"/>
                <a:cs typeface="Tahoma" panose="020B0604030504040204" pitchFamily="34" charset="0"/>
              </a:rPr>
              <a:t>es: </a:t>
            </a:r>
            <a:r>
              <a:rPr lang="es-AR" sz="1600" b="1" dirty="0" smtClean="0">
                <a:latin typeface="Tahoma" panose="020B0604030504040204" pitchFamily="34" charset="0"/>
                <a:ea typeface="Tahoma" panose="020B0604030504040204" pitchFamily="34" charset="0"/>
                <a:cs typeface="Tahoma" panose="020B0604030504040204" pitchFamily="34" charset="0"/>
              </a:rPr>
              <a:t>z</a:t>
            </a:r>
            <a:r>
              <a:rPr lang="es-AR" sz="1600" b="1" dirty="0">
                <a:latin typeface="Tahoma" panose="020B0604030504040204" pitchFamily="34" charset="0"/>
                <a:ea typeface="Tahoma" panose="020B0604030504040204" pitchFamily="34" charset="0"/>
                <a:cs typeface="Tahoma" panose="020B0604030504040204" pitchFamily="34" charset="0"/>
              </a:rPr>
              <a:t>*</a:t>
            </a:r>
            <a:r>
              <a:rPr lang="es-AR" sz="1600" dirty="0">
                <a:latin typeface="Tahoma" panose="020B0604030504040204" pitchFamily="34" charset="0"/>
                <a:ea typeface="Tahoma" panose="020B0604030504040204" pitchFamily="34" charset="0"/>
                <a:cs typeface="Tahoma" panose="020B0604030504040204" pitchFamily="34" charset="0"/>
              </a:rPr>
              <a:t> = </a:t>
            </a:r>
            <a:r>
              <a:rPr lang="es-AR" sz="1600" dirty="0" err="1">
                <a:latin typeface="Tahoma" panose="020B0604030504040204" pitchFamily="34" charset="0"/>
                <a:ea typeface="Tahoma" panose="020B0604030504040204" pitchFamily="34" charset="0"/>
                <a:cs typeface="Tahoma" panose="020B0604030504040204" pitchFamily="34" charset="0"/>
              </a:rPr>
              <a:t>max</a:t>
            </a:r>
            <a:r>
              <a:rPr lang="es-AR" sz="1600" dirty="0">
                <a:latin typeface="Tahoma" panose="020B0604030504040204" pitchFamily="34" charset="0"/>
                <a:ea typeface="Tahoma" panose="020B0604030504040204" pitchFamily="34" charset="0"/>
                <a:cs typeface="Tahoma" panose="020B0604030504040204" pitchFamily="34" charset="0"/>
              </a:rPr>
              <a:t> { cx / </a:t>
            </a:r>
            <a:r>
              <a:rPr lang="es-AR" sz="1600" dirty="0" err="1">
                <a:latin typeface="Tahoma" panose="020B0604030504040204" pitchFamily="34" charset="0"/>
                <a:ea typeface="Tahoma" panose="020B0604030504040204" pitchFamily="34" charset="0"/>
                <a:cs typeface="Tahoma" panose="020B0604030504040204" pitchFamily="34" charset="0"/>
              </a:rPr>
              <a:t>Ax</a:t>
            </a:r>
            <a:r>
              <a:rPr lang="es-AR" sz="1600" dirty="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dirty="0">
                <a:latin typeface="Tahoma" panose="020B0604030504040204" pitchFamily="34" charset="0"/>
                <a:ea typeface="Tahoma" panose="020B0604030504040204" pitchFamily="34" charset="0"/>
                <a:cs typeface="Tahoma" panose="020B0604030504040204" pitchFamily="34" charset="0"/>
              </a:rPr>
              <a:t> b, x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entonces, la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relajación lineal RLP de PLE se define como</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endPar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gn="ctr">
              <a:lnSpc>
                <a:spcPct val="150000"/>
              </a:lnSpc>
              <a:spcBef>
                <a:spcPts val="0"/>
              </a:spcBef>
              <a:spcAft>
                <a:spcPts val="1200"/>
              </a:spcAft>
              <a:buNone/>
            </a:pPr>
            <a:r>
              <a:rPr lang="es-AR" sz="1600" b="1" dirty="0">
                <a:latin typeface="Tahoma" panose="020B0604030504040204" pitchFamily="34" charset="0"/>
                <a:ea typeface="Tahoma" panose="020B0604030504040204" pitchFamily="34" charset="0"/>
                <a:cs typeface="Tahoma" panose="020B0604030504040204" pitchFamily="34" charset="0"/>
              </a:rPr>
              <a:t> </a:t>
            </a:r>
            <a:r>
              <a:rPr lang="es-AR" sz="1600" b="1" dirty="0" err="1">
                <a:latin typeface="Tahoma" panose="020B0604030504040204" pitchFamily="34" charset="0"/>
                <a:ea typeface="Tahoma" panose="020B0604030504040204" pitchFamily="34" charset="0"/>
                <a:cs typeface="Tahoma" panose="020B0604030504040204" pitchFamily="34" charset="0"/>
              </a:rPr>
              <a:t>z</a:t>
            </a:r>
            <a:r>
              <a:rPr lang="es-AR" sz="1600" b="1" baseline="30000" dirty="0" err="1">
                <a:latin typeface="Tahoma" panose="020B0604030504040204" pitchFamily="34" charset="0"/>
                <a:ea typeface="Tahoma" panose="020B0604030504040204" pitchFamily="34" charset="0"/>
                <a:cs typeface="Tahoma" panose="020B0604030504040204" pitchFamily="34" charset="0"/>
              </a:rPr>
              <a:t>LP</a:t>
            </a:r>
            <a:r>
              <a:rPr lang="es-AR" sz="1600" b="1" dirty="0">
                <a:latin typeface="Tahoma" panose="020B0604030504040204" pitchFamily="34" charset="0"/>
                <a:ea typeface="Tahoma" panose="020B0604030504040204" pitchFamily="34" charset="0"/>
                <a:cs typeface="Tahoma" panose="020B0604030504040204" pitchFamily="34" charset="0"/>
              </a:rPr>
              <a:t> </a:t>
            </a:r>
            <a:r>
              <a:rPr lang="es-AR" sz="1600" dirty="0">
                <a:latin typeface="Tahoma" panose="020B0604030504040204" pitchFamily="34" charset="0"/>
                <a:ea typeface="Tahoma" panose="020B0604030504040204" pitchFamily="34" charset="0"/>
                <a:cs typeface="Tahoma" panose="020B0604030504040204" pitchFamily="34" charset="0"/>
              </a:rPr>
              <a:t>= </a:t>
            </a:r>
            <a:r>
              <a:rPr lang="es-AR" sz="1600" dirty="0" err="1">
                <a:latin typeface="Tahoma" panose="020B0604030504040204" pitchFamily="34" charset="0"/>
                <a:ea typeface="Tahoma" panose="020B0604030504040204" pitchFamily="34" charset="0"/>
                <a:cs typeface="Tahoma" panose="020B0604030504040204" pitchFamily="34" charset="0"/>
              </a:rPr>
              <a:t>max</a:t>
            </a:r>
            <a:r>
              <a:rPr lang="es-AR" sz="1600" dirty="0">
                <a:latin typeface="Tahoma" panose="020B0604030504040204" pitchFamily="34" charset="0"/>
                <a:ea typeface="Tahoma" panose="020B0604030504040204" pitchFamily="34" charset="0"/>
                <a:cs typeface="Tahoma" panose="020B0604030504040204" pitchFamily="34" charset="0"/>
              </a:rPr>
              <a:t> { cx / </a:t>
            </a:r>
            <a:r>
              <a:rPr lang="es-AR" sz="1600" dirty="0" err="1">
                <a:latin typeface="Tahoma" panose="020B0604030504040204" pitchFamily="34" charset="0"/>
                <a:ea typeface="Tahoma" panose="020B0604030504040204" pitchFamily="34" charset="0"/>
                <a:cs typeface="Tahoma" panose="020B0604030504040204" pitchFamily="34" charset="0"/>
              </a:rPr>
              <a:t>Ax</a:t>
            </a:r>
            <a:r>
              <a:rPr lang="es-AR" sz="1600" dirty="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dirty="0">
                <a:latin typeface="Tahoma" panose="020B0604030504040204" pitchFamily="34" charset="0"/>
                <a:ea typeface="Tahoma" panose="020B0604030504040204" pitchFamily="34" charset="0"/>
                <a:cs typeface="Tahoma" panose="020B0604030504040204" pitchFamily="34" charset="0"/>
              </a:rPr>
              <a:t> b, x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R</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p>
          <a:p>
            <a:pPr marL="0" indent="0">
              <a:lnSpc>
                <a:spcPct val="150000"/>
              </a:lnSpc>
              <a:spcBef>
                <a:spcPts val="0"/>
              </a:spcBef>
              <a:spcAft>
                <a:spcPts val="1200"/>
              </a:spcAft>
              <a:buNone/>
            </a:pPr>
            <a:endPar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endParaRPr lang="es-MX"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endPar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6796473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COTAS Y RELAJACIONES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tabLst>
                <a:tab pos="357188" algn="l"/>
              </a:tabLst>
            </a:pPr>
            <a:r>
              <a:rPr lang="es-MX" sz="1600" b="1" dirty="0" smtClean="0">
                <a:latin typeface="Tahoma" panose="020B0604030504040204" pitchFamily="34" charset="0"/>
                <a:ea typeface="Tahoma" panose="020B0604030504040204" pitchFamily="34" charset="0"/>
                <a:cs typeface="Tahoma" panose="020B0604030504040204" pitchFamily="34" charset="0"/>
              </a:rPr>
              <a:t>Proposición </a:t>
            </a:r>
            <a:endParaRPr lang="es-MX" sz="1600" b="1"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50000"/>
              </a:lnSpc>
              <a:spcBef>
                <a:spcPts val="0"/>
              </a:spcBef>
              <a:spcAft>
                <a:spcPts val="1200"/>
              </a:spcAft>
              <a:buFont typeface="+mj-lt"/>
              <a:buAutoNum type="arabicPeriod"/>
              <a:tabLst>
                <a:tab pos="357188" algn="l"/>
              </a:tabLst>
            </a:pPr>
            <a:r>
              <a:rPr lang="es-MX" sz="1600" dirty="0" smtClean="0">
                <a:latin typeface="Tahoma" panose="020B0604030504040204" pitchFamily="34" charset="0"/>
                <a:ea typeface="Tahoma" panose="020B0604030504040204" pitchFamily="34" charset="0"/>
                <a:cs typeface="Tahoma" panose="020B0604030504040204" pitchFamily="34" charset="0"/>
              </a:rPr>
              <a:t>Si </a:t>
            </a:r>
            <a:r>
              <a:rPr lang="es-MX" sz="1600" dirty="0">
                <a:latin typeface="Tahoma" panose="020B0604030504040204" pitchFamily="34" charset="0"/>
                <a:ea typeface="Tahoma" panose="020B0604030504040204" pitchFamily="34" charset="0"/>
                <a:cs typeface="Tahoma" panose="020B0604030504040204" pitchFamily="34" charset="0"/>
              </a:rPr>
              <a:t>RLP es no factible, entonces PLE es no factible.</a:t>
            </a:r>
          </a:p>
          <a:p>
            <a:pPr marL="342900" indent="-342900">
              <a:lnSpc>
                <a:spcPct val="150000"/>
              </a:lnSpc>
              <a:spcBef>
                <a:spcPts val="0"/>
              </a:spcBef>
              <a:spcAft>
                <a:spcPts val="1200"/>
              </a:spcAft>
              <a:buFont typeface="+mj-lt"/>
              <a:buAutoNum type="arabicPeriod"/>
              <a:tabLst>
                <a:tab pos="357188" algn="l"/>
              </a:tabLst>
            </a:pPr>
            <a:r>
              <a:rPr lang="es-MX" sz="1600" dirty="0" smtClean="0">
                <a:latin typeface="Tahoma" panose="020B0604030504040204" pitchFamily="34" charset="0"/>
                <a:ea typeface="Tahoma" panose="020B0604030504040204" pitchFamily="34" charset="0"/>
                <a:cs typeface="Tahoma" panose="020B0604030504040204" pitchFamily="34" charset="0"/>
              </a:rPr>
              <a:t>Si </a:t>
            </a:r>
            <a:r>
              <a:rPr lang="es-MX" sz="1600" dirty="0">
                <a:latin typeface="Tahoma" panose="020B0604030504040204" pitchFamily="34" charset="0"/>
                <a:ea typeface="Tahoma" panose="020B0604030504040204" pitchFamily="34" charset="0"/>
                <a:cs typeface="Tahoma" panose="020B0604030504040204" pitchFamily="34" charset="0"/>
              </a:rPr>
              <a:t>x*  es óptimo para RLP y </a:t>
            </a:r>
            <a:r>
              <a:rPr lang="es-MX" sz="1600" dirty="0" smtClean="0">
                <a:latin typeface="Tahoma" panose="020B0604030504040204" pitchFamily="34" charset="0"/>
                <a:ea typeface="Tahoma" panose="020B0604030504040204" pitchFamily="34" charset="0"/>
                <a:cs typeface="Tahoma" panose="020B0604030504040204" pitchFamily="34" charset="0"/>
              </a:rPr>
              <a:t>x*</a:t>
            </a:r>
            <a:r>
              <a:rPr lang="es-MX" sz="1600" dirty="0" smtClean="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t>
            </a:r>
            <a:r>
              <a:rPr lang="es-MX" sz="1600" dirty="0" smtClean="0">
                <a:latin typeface="Tahoma" panose="020B0604030504040204" pitchFamily="34" charset="0"/>
                <a:ea typeface="Tahoma" panose="020B0604030504040204" pitchFamily="34" charset="0"/>
                <a:cs typeface="Tahoma" panose="020B0604030504040204" pitchFamily="34" charset="0"/>
              </a:rPr>
              <a:t>X </a:t>
            </a:r>
            <a:r>
              <a:rPr lang="es-MX" sz="1600" dirty="0">
                <a:latin typeface="Tahoma" panose="020B0604030504040204" pitchFamily="34" charset="0"/>
                <a:ea typeface="Tahoma" panose="020B0604030504040204" pitchFamily="34" charset="0"/>
                <a:cs typeface="Tahoma" panose="020B0604030504040204" pitchFamily="34" charset="0"/>
              </a:rPr>
              <a:t>entonces x* es la solución óptima de PLE</a:t>
            </a:r>
            <a:r>
              <a:rPr lang="es-MX" sz="1600" dirty="0" smtClean="0">
                <a:latin typeface="Tahoma" panose="020B0604030504040204" pitchFamily="34" charset="0"/>
                <a:ea typeface="Tahoma" panose="020B0604030504040204" pitchFamily="34" charset="0"/>
                <a:cs typeface="Tahoma" panose="020B0604030504040204" pitchFamily="34" charset="0"/>
              </a:rPr>
              <a:t>.</a:t>
            </a: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3068960"/>
            <a:ext cx="3433498" cy="3406984"/>
          </a:xfrm>
          <a:prstGeom prst="rect">
            <a:avLst/>
          </a:prstGeom>
        </p:spPr>
      </p:pic>
    </p:spTree>
    <p:extLst>
      <p:ext uri="{BB962C8B-B14F-4D97-AF65-F5344CB8AC3E}">
        <p14:creationId xmlns:p14="http://schemas.microsoft.com/office/powerpoint/2010/main" val="24106660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COTAS Y RELAJACIONES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tabLst>
                <a:tab pos="357188" algn="l"/>
              </a:tabLst>
            </a:pPr>
            <a:r>
              <a:rPr lang="es-MX" sz="1600" b="1" dirty="0" smtClean="0">
                <a:latin typeface="Tahoma" panose="020B0604030504040204" pitchFamily="34" charset="0"/>
                <a:ea typeface="Tahoma" panose="020B0604030504040204" pitchFamily="34" charset="0"/>
                <a:cs typeface="Tahoma" panose="020B0604030504040204" pitchFamily="34" charset="0"/>
              </a:rPr>
              <a:t>Relajación combinatoria</a:t>
            </a:r>
            <a:endParaRPr lang="es-MX" sz="16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Se trata de problemas </a:t>
            </a:r>
            <a:r>
              <a:rPr lang="es-MX" sz="1600" dirty="0">
                <a:latin typeface="Tahoma" panose="020B0604030504040204" pitchFamily="34" charset="0"/>
                <a:ea typeface="Tahoma" panose="020B0604030504040204" pitchFamily="34" charset="0"/>
                <a:cs typeface="Tahoma" panose="020B0604030504040204" pitchFamily="34" charset="0"/>
              </a:rPr>
              <a:t>que </a:t>
            </a:r>
            <a:r>
              <a:rPr lang="es-MX" sz="1600" dirty="0" smtClean="0">
                <a:latin typeface="Tahoma" panose="020B0604030504040204" pitchFamily="34" charset="0"/>
                <a:ea typeface="Tahoma" panose="020B0604030504040204" pitchFamily="34" charset="0"/>
                <a:cs typeface="Tahoma" panose="020B0604030504040204" pitchFamily="34" charset="0"/>
              </a:rPr>
              <a:t>es posible </a:t>
            </a:r>
            <a:r>
              <a:rPr lang="es-MX" sz="1600" dirty="0">
                <a:latin typeface="Tahoma" panose="020B0604030504040204" pitchFamily="34" charset="0"/>
                <a:ea typeface="Tahoma" panose="020B0604030504040204" pitchFamily="34" charset="0"/>
                <a:cs typeface="Tahoma" panose="020B0604030504040204" pitchFamily="34" charset="0"/>
              </a:rPr>
              <a:t>resolver más fácilmente que </a:t>
            </a:r>
            <a:r>
              <a:rPr lang="es-MX" sz="1600" dirty="0" smtClean="0">
                <a:latin typeface="Tahoma" panose="020B0604030504040204" pitchFamily="34" charset="0"/>
                <a:ea typeface="Tahoma" panose="020B0604030504040204" pitchFamily="34" charset="0"/>
                <a:cs typeface="Tahoma" panose="020B0604030504040204" pitchFamily="34" charset="0"/>
              </a:rPr>
              <a:t>un problema de programación entera, </a:t>
            </a:r>
            <a:r>
              <a:rPr lang="es-MX" sz="1600" dirty="0">
                <a:latin typeface="Tahoma" panose="020B0604030504040204" pitchFamily="34" charset="0"/>
                <a:ea typeface="Tahoma" panose="020B0604030504040204" pitchFamily="34" charset="0"/>
                <a:cs typeface="Tahoma" panose="020B0604030504040204" pitchFamily="34" charset="0"/>
              </a:rPr>
              <a:t>se obtienen por ejemplo eliminando algunas de las restricciones </a:t>
            </a:r>
            <a:r>
              <a:rPr lang="es-MX" sz="1600" dirty="0" smtClean="0">
                <a:latin typeface="Tahoma" panose="020B0604030504040204" pitchFamily="34" charset="0"/>
                <a:ea typeface="Tahoma" panose="020B0604030504040204" pitchFamily="34" charset="0"/>
                <a:cs typeface="Tahoma" panose="020B0604030504040204" pitchFamily="34" charset="0"/>
              </a:rPr>
              <a:t>del problema de programación entera.</a:t>
            </a:r>
            <a:endParaRPr lang="es-MX" sz="1600" dirty="0">
              <a:latin typeface="Tahoma" panose="020B0604030504040204" pitchFamily="34" charset="0"/>
              <a:ea typeface="Tahoma" panose="020B0604030504040204" pitchFamily="34" charset="0"/>
              <a:cs typeface="Tahoma" panose="020B0604030504040204" pitchFamily="34" charset="0"/>
            </a:endParaRPr>
          </a:p>
          <a:p>
            <a:pPr>
              <a:lnSpc>
                <a:spcPct val="150000"/>
              </a:lnSpc>
              <a:spcBef>
                <a:spcPts val="0"/>
              </a:spcBef>
              <a:spcAft>
                <a:spcPts val="1200"/>
              </a:spcAft>
              <a:buFont typeface="Wingdings" panose="05000000000000000000" pitchFamily="2" charset="2"/>
              <a:buChar char="§"/>
            </a:pPr>
            <a:r>
              <a:rPr lang="es-MX" sz="1600" dirty="0" smtClean="0">
                <a:latin typeface="Tahoma" panose="020B0604030504040204" pitchFamily="34" charset="0"/>
                <a:ea typeface="Tahoma" panose="020B0604030504040204" pitchFamily="34" charset="0"/>
                <a:cs typeface="Tahoma" panose="020B0604030504040204" pitchFamily="34" charset="0"/>
              </a:rPr>
              <a:t>Por </a:t>
            </a:r>
            <a:r>
              <a:rPr lang="es-MX" sz="1600" dirty="0">
                <a:latin typeface="Tahoma" panose="020B0604030504040204" pitchFamily="34" charset="0"/>
                <a:ea typeface="Tahoma" panose="020B0604030504040204" pitchFamily="34" charset="0"/>
                <a:cs typeface="Tahoma" panose="020B0604030504040204" pitchFamily="34" charset="0"/>
              </a:rPr>
              <a:t>ejemplo </a:t>
            </a:r>
            <a:r>
              <a:rPr lang="es-MX" sz="1600" dirty="0" smtClean="0">
                <a:latin typeface="Tahoma" panose="020B0604030504040204" pitchFamily="34" charset="0"/>
                <a:ea typeface="Tahoma" panose="020B0604030504040204" pitchFamily="34" charset="0"/>
                <a:cs typeface="Tahoma" panose="020B0604030504040204" pitchFamily="34" charset="0"/>
              </a:rPr>
              <a:t>para el </a:t>
            </a:r>
            <a:r>
              <a:rPr lang="es-MX" sz="1600" dirty="0">
                <a:latin typeface="Tahoma" panose="020B0604030504040204" pitchFamily="34" charset="0"/>
                <a:ea typeface="Tahoma" panose="020B0604030504040204" pitchFamily="34" charset="0"/>
                <a:cs typeface="Tahoma" panose="020B0604030504040204" pitchFamily="34" charset="0"/>
              </a:rPr>
              <a:t>problema del </a:t>
            </a:r>
            <a:r>
              <a:rPr lang="es-MX" sz="1600" dirty="0" smtClean="0">
                <a:latin typeface="Tahoma" panose="020B0604030504040204" pitchFamily="34" charset="0"/>
                <a:ea typeface="Tahoma" panose="020B0604030504040204" pitchFamily="34" charset="0"/>
                <a:cs typeface="Tahoma" panose="020B0604030504040204" pitchFamily="34" charset="0"/>
              </a:rPr>
              <a:t>agente viajero </a:t>
            </a:r>
            <a:r>
              <a:rPr lang="es-MX" sz="1600" dirty="0">
                <a:latin typeface="Tahoma" panose="020B0604030504040204" pitchFamily="34" charset="0"/>
                <a:ea typeface="Tahoma" panose="020B0604030504040204" pitchFamily="34" charset="0"/>
                <a:cs typeface="Tahoma" panose="020B0604030504040204" pitchFamily="34" charset="0"/>
              </a:rPr>
              <a:t>TSP asimétrico, el problema de asignación es una relajación del TSP.</a:t>
            </a:r>
          </a:p>
          <a:p>
            <a:pPr>
              <a:lnSpc>
                <a:spcPct val="150000"/>
              </a:lnSpc>
              <a:spcBef>
                <a:spcPts val="0"/>
              </a:spcBef>
              <a:spcAft>
                <a:spcPts val="1200"/>
              </a:spcAft>
              <a:buFont typeface="Wingdings" panose="05000000000000000000" pitchFamily="2" charset="2"/>
              <a:buChar char="§"/>
            </a:pPr>
            <a:r>
              <a:rPr lang="es-MX" sz="1600" dirty="0" smtClean="0">
                <a:latin typeface="Tahoma" panose="020B0604030504040204" pitchFamily="34" charset="0"/>
                <a:ea typeface="Tahoma" panose="020B0604030504040204" pitchFamily="34" charset="0"/>
                <a:cs typeface="Tahoma" panose="020B0604030504040204" pitchFamily="34" charset="0"/>
              </a:rPr>
              <a:t>Si </a:t>
            </a:r>
            <a:r>
              <a:rPr lang="es-MX" sz="1600" dirty="0">
                <a:latin typeface="Tahoma" panose="020B0604030504040204" pitchFamily="34" charset="0"/>
                <a:ea typeface="Tahoma" panose="020B0604030504040204" pitchFamily="34" charset="0"/>
                <a:cs typeface="Tahoma" panose="020B0604030504040204" pitchFamily="34" charset="0"/>
              </a:rPr>
              <a:t>tenemos el problema de la mochila, tenemos</a:t>
            </a:r>
          </a:p>
          <a:p>
            <a:pPr marL="0" indent="0" algn="ctr">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rPr>
              <a:t>X = {</a:t>
            </a:r>
            <a:r>
              <a:rPr lang="es-AR" sz="1800" dirty="0">
                <a:latin typeface="Tahoma" panose="020B0604030504040204" pitchFamily="34" charset="0"/>
                <a:ea typeface="Tahoma" panose="020B0604030504040204" pitchFamily="34" charset="0"/>
                <a:cs typeface="Tahoma" panose="020B0604030504040204" pitchFamily="34" charset="0"/>
              </a:rPr>
              <a:t>x</a:t>
            </a:r>
            <a:r>
              <a:rPr lang="es-AR" sz="1600" dirty="0">
                <a:latin typeface="Tahoma" panose="020B0604030504040204" pitchFamily="34" charset="0"/>
                <a:ea typeface="Tahoma" panose="020B0604030504040204" pitchFamily="34" charset="0"/>
                <a:cs typeface="Tahoma" panose="020B0604030504040204" pitchFamily="34" charset="0"/>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X 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b}</a:t>
            </a:r>
            <a:endParaRPr lang="es-AR" sz="1600" dirty="0">
              <a:latin typeface="Tahoma" panose="020B0604030504040204" pitchFamily="34" charset="0"/>
              <a:ea typeface="Tahoma" panose="020B0604030504040204" pitchFamily="34" charset="0"/>
              <a:cs typeface="Tahoma" panose="020B0604030504040204" pitchFamily="34" charset="0"/>
            </a:endParaRPr>
          </a:p>
          <a:p>
            <a:pPr marL="185738"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Se obtiene </a:t>
            </a:r>
            <a:r>
              <a:rPr lang="es-MX" sz="1600" dirty="0">
                <a:latin typeface="Tahoma" panose="020B0604030504040204" pitchFamily="34" charset="0"/>
                <a:ea typeface="Tahoma" panose="020B0604030504040204" pitchFamily="34" charset="0"/>
                <a:cs typeface="Tahoma" panose="020B0604030504040204" pitchFamily="34" charset="0"/>
              </a:rPr>
              <a:t>una relajación reemplazando X por</a:t>
            </a:r>
          </a:p>
          <a:p>
            <a:pPr marL="0" indent="0" algn="ctr">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X</a:t>
            </a:r>
            <a:r>
              <a:rPr lang="es-MX" sz="1600" baseline="30000" dirty="0">
                <a:latin typeface="Tahoma" panose="020B0604030504040204" pitchFamily="34" charset="0"/>
                <a:ea typeface="Tahoma" panose="020B0604030504040204" pitchFamily="34" charset="0"/>
                <a:cs typeface="Tahoma" panose="020B0604030504040204" pitchFamily="34" charset="0"/>
              </a:rPr>
              <a:t>´</a:t>
            </a:r>
            <a:r>
              <a:rPr lang="es-MX" sz="1600" dirty="0">
                <a:latin typeface="Tahoma" panose="020B0604030504040204" pitchFamily="34" charset="0"/>
                <a:ea typeface="Tahoma" panose="020B0604030504040204" pitchFamily="34" charset="0"/>
                <a:cs typeface="Tahoma" panose="020B0604030504040204" pitchFamily="34" charset="0"/>
              </a:rPr>
              <a:t> = {</a:t>
            </a:r>
            <a:r>
              <a:rPr lang="es-AR" sz="1600" dirty="0">
                <a:latin typeface="Tahoma" panose="020B0604030504040204" pitchFamily="34" charset="0"/>
                <a:ea typeface="Tahoma" panose="020B0604030504040204" pitchFamily="34" charset="0"/>
                <a:cs typeface="Tahoma" panose="020B0604030504040204" pitchFamily="34" charset="0"/>
              </a:rPr>
              <a:t>x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X 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b</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5347817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COTAS Y RELAJACIONES</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tabLst>
                <a:tab pos="357188" algn="l"/>
              </a:tabLst>
            </a:pPr>
            <a:r>
              <a:rPr lang="es-MX" sz="1600" b="1" dirty="0" smtClean="0">
                <a:latin typeface="Tahoma" panose="020B0604030504040204" pitchFamily="34" charset="0"/>
                <a:ea typeface="Tahoma" panose="020B0604030504040204" pitchFamily="34" charset="0"/>
                <a:cs typeface="Tahoma" panose="020B0604030504040204" pitchFamily="34" charset="0"/>
              </a:rPr>
              <a:t>Relajación </a:t>
            </a:r>
            <a:r>
              <a:rPr lang="es-MX" sz="1600" b="1" dirty="0" err="1" smtClean="0">
                <a:latin typeface="Tahoma" panose="020B0604030504040204" pitchFamily="34" charset="0"/>
                <a:ea typeface="Tahoma" panose="020B0604030504040204" pitchFamily="34" charset="0"/>
                <a:cs typeface="Tahoma" panose="020B0604030504040204" pitchFamily="34" charset="0"/>
              </a:rPr>
              <a:t>Lagrangeana</a:t>
            </a:r>
            <a:endParaRPr lang="es-MX" sz="1600" b="1"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Para la relajación </a:t>
            </a:r>
            <a:r>
              <a:rPr lang="es-ES" sz="1600" dirty="0" err="1" smtClean="0">
                <a:latin typeface="Tahoma" panose="020B0604030504040204" pitchFamily="34" charset="0"/>
                <a:ea typeface="Tahoma" panose="020B0604030504040204" pitchFamily="34" charset="0"/>
                <a:cs typeface="Tahoma" panose="020B0604030504040204" pitchFamily="34" charset="0"/>
              </a:rPr>
              <a:t>Lagrangeana</a:t>
            </a:r>
            <a:r>
              <a:rPr lang="es-ES" sz="1600" dirty="0" smtClean="0">
                <a:latin typeface="Tahoma" panose="020B0604030504040204" pitchFamily="34" charset="0"/>
                <a:ea typeface="Tahoma" panose="020B0604030504040204" pitchFamily="34" charset="0"/>
                <a:cs typeface="Tahoma" panose="020B0604030504040204" pitchFamily="34" charset="0"/>
              </a:rPr>
              <a:t>, en lugar </a:t>
            </a:r>
            <a:r>
              <a:rPr lang="es-ES" sz="1600" dirty="0">
                <a:latin typeface="Tahoma" panose="020B0604030504040204" pitchFamily="34" charset="0"/>
                <a:ea typeface="Tahoma" panose="020B0604030504040204" pitchFamily="34" charset="0"/>
                <a:cs typeface="Tahoma" panose="020B0604030504040204" pitchFamily="34" charset="0"/>
              </a:rPr>
              <a:t>de </a:t>
            </a:r>
            <a:r>
              <a:rPr lang="es-ES" sz="1600" dirty="0" smtClean="0">
                <a:latin typeface="Tahoma" panose="020B0604030504040204" pitchFamily="34" charset="0"/>
                <a:ea typeface="Tahoma" panose="020B0604030504040204" pitchFamily="34" charset="0"/>
                <a:cs typeface="Tahoma" panose="020B0604030504040204" pitchFamily="34" charset="0"/>
              </a:rPr>
              <a:t>ignorar </a:t>
            </a:r>
            <a:r>
              <a:rPr lang="es-ES" sz="1600" dirty="0">
                <a:latin typeface="Tahoma" panose="020B0604030504040204" pitchFamily="34" charset="0"/>
                <a:ea typeface="Tahoma" panose="020B0604030504040204" pitchFamily="34" charset="0"/>
                <a:cs typeface="Tahoma" panose="020B0604030504040204" pitchFamily="34" charset="0"/>
              </a:rPr>
              <a:t>las restricciones </a:t>
            </a:r>
            <a:r>
              <a:rPr lang="es-ES" sz="1600" dirty="0" smtClean="0">
                <a:latin typeface="Tahoma" panose="020B0604030504040204" pitchFamily="34" charset="0"/>
                <a:ea typeface="Tahoma" panose="020B0604030504040204" pitchFamily="34" charset="0"/>
                <a:cs typeface="Tahoma" panose="020B0604030504040204" pitchFamily="34" charset="0"/>
              </a:rPr>
              <a:t>“difíciles</a:t>
            </a:r>
            <a:r>
              <a:rPr lang="es-ES" sz="1600" dirty="0">
                <a:latin typeface="Tahoma" panose="020B0604030504040204" pitchFamily="34" charset="0"/>
                <a:ea typeface="Tahoma" panose="020B0604030504040204" pitchFamily="34" charset="0"/>
                <a:cs typeface="Tahoma" panose="020B0604030504040204" pitchFamily="34" charset="0"/>
              </a:rPr>
              <a:t>”, </a:t>
            </a:r>
            <a:r>
              <a:rPr lang="es-ES" sz="1600" dirty="0" smtClean="0">
                <a:latin typeface="Tahoma" panose="020B0604030504040204" pitchFamily="34" charset="0"/>
                <a:ea typeface="Tahoma" panose="020B0604030504040204" pitchFamily="34" charset="0"/>
                <a:cs typeface="Tahoma" panose="020B0604030504040204" pitchFamily="34" charset="0"/>
              </a:rPr>
              <a:t>se incluyen en </a:t>
            </a:r>
            <a:r>
              <a:rPr lang="es-ES" sz="1600" dirty="0">
                <a:latin typeface="Tahoma" panose="020B0604030504040204" pitchFamily="34" charset="0"/>
                <a:ea typeface="Tahoma" panose="020B0604030504040204" pitchFamily="34" charset="0"/>
                <a:cs typeface="Tahoma" panose="020B0604030504040204" pitchFamily="34" charset="0"/>
              </a:rPr>
              <a:t>la función objetivo.</a:t>
            </a:r>
          </a:p>
          <a:p>
            <a:pPr marL="0" indent="0">
              <a:lnSpc>
                <a:spcPct val="150000"/>
              </a:lnSpc>
              <a:spcBef>
                <a:spcPts val="0"/>
              </a:spcBef>
              <a:spcAft>
                <a:spcPts val="1200"/>
              </a:spcAft>
              <a:buNone/>
            </a:pP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AR" sz="1600" b="1" dirty="0" smtClean="0">
                <a:latin typeface="Tahoma" panose="020B0604030504040204" pitchFamily="34" charset="0"/>
                <a:ea typeface="Tahoma" panose="020B0604030504040204" pitchFamily="34" charset="0"/>
                <a:cs typeface="Tahoma" panose="020B0604030504040204" pitchFamily="34" charset="0"/>
                <a:sym typeface="Symbol" pitchFamily="18" charset="2"/>
              </a:rPr>
              <a:t>Proposición</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Si se tiene </a:t>
            </a:r>
            <a:r>
              <a:rPr lang="es-ES" sz="1600" dirty="0">
                <a:latin typeface="Tahoma" panose="020B0604030504040204" pitchFamily="34" charset="0"/>
                <a:ea typeface="Tahoma" panose="020B0604030504040204" pitchFamily="34" charset="0"/>
                <a:cs typeface="Tahoma" panose="020B0604030504040204" pitchFamily="34" charset="0"/>
              </a:rPr>
              <a:t>z* </a:t>
            </a:r>
            <a:r>
              <a:rPr lang="es-AR" sz="1600" dirty="0">
                <a:latin typeface="Tahoma" panose="020B0604030504040204" pitchFamily="34" charset="0"/>
                <a:ea typeface="Tahoma" panose="020B0604030504040204" pitchFamily="34" charset="0"/>
                <a:cs typeface="Tahoma" panose="020B0604030504040204" pitchFamily="34" charset="0"/>
              </a:rPr>
              <a:t>= </a:t>
            </a:r>
            <a:r>
              <a:rPr lang="es-AR" sz="1600" dirty="0" err="1">
                <a:latin typeface="Tahoma" panose="020B0604030504040204" pitchFamily="34" charset="0"/>
                <a:ea typeface="Tahoma" panose="020B0604030504040204" pitchFamily="34" charset="0"/>
                <a:cs typeface="Tahoma" panose="020B0604030504040204" pitchFamily="34" charset="0"/>
              </a:rPr>
              <a:t>max</a:t>
            </a:r>
            <a:r>
              <a:rPr lang="es-AR" sz="1600" dirty="0">
                <a:latin typeface="Tahoma" panose="020B0604030504040204" pitchFamily="34" charset="0"/>
                <a:ea typeface="Tahoma" panose="020B0604030504040204" pitchFamily="34" charset="0"/>
                <a:cs typeface="Tahoma" panose="020B0604030504040204" pitchFamily="34" charset="0"/>
              </a:rPr>
              <a:t> { cx / </a:t>
            </a:r>
            <a:r>
              <a:rPr lang="es-AR" sz="1600" dirty="0" err="1">
                <a:latin typeface="Tahoma" panose="020B0604030504040204" pitchFamily="34" charset="0"/>
                <a:ea typeface="Tahoma" panose="020B0604030504040204" pitchFamily="34" charset="0"/>
                <a:cs typeface="Tahoma" panose="020B0604030504040204" pitchFamily="34" charset="0"/>
              </a:rPr>
              <a:t>Ax</a:t>
            </a:r>
            <a:r>
              <a:rPr lang="es-AR" sz="1600" dirty="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dirty="0">
                <a:latin typeface="Tahoma" panose="020B0604030504040204" pitchFamily="34" charset="0"/>
                <a:ea typeface="Tahoma" panose="020B0604030504040204" pitchFamily="34" charset="0"/>
                <a:cs typeface="Tahoma" panose="020B0604030504040204" pitchFamily="34" charset="0"/>
              </a:rPr>
              <a:t> b, x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X 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y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escribimos</a:t>
            </a:r>
            <a:endPar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gn="ctr">
              <a:lnSpc>
                <a:spcPct val="150000"/>
              </a:lnSpc>
              <a:spcBef>
                <a:spcPts val="0"/>
              </a:spcBef>
              <a:spcAft>
                <a:spcPts val="1200"/>
              </a:spcAft>
              <a:buNone/>
            </a:pP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z(u) = </a:t>
            </a:r>
            <a:r>
              <a:rPr lang="es-AR" sz="1600" dirty="0" err="1">
                <a:latin typeface="Tahoma" panose="020B0604030504040204" pitchFamily="34" charset="0"/>
                <a:ea typeface="Tahoma" panose="020B0604030504040204" pitchFamily="34" charset="0"/>
                <a:cs typeface="Tahoma" panose="020B0604030504040204" pitchFamily="34" charset="0"/>
              </a:rPr>
              <a:t>max</a:t>
            </a:r>
            <a:r>
              <a:rPr lang="es-AR" sz="1600" dirty="0">
                <a:latin typeface="Tahoma" panose="020B0604030504040204" pitchFamily="34" charset="0"/>
                <a:ea typeface="Tahoma" panose="020B0604030504040204" pitchFamily="34" charset="0"/>
                <a:cs typeface="Tahoma" panose="020B0604030504040204" pitchFamily="34" charset="0"/>
              </a:rPr>
              <a:t> { cx + u (b- </a:t>
            </a:r>
            <a:r>
              <a:rPr lang="es-AR" sz="1600" dirty="0" err="1">
                <a:latin typeface="Tahoma" panose="020B0604030504040204" pitchFamily="34" charset="0"/>
                <a:ea typeface="Tahoma" panose="020B0604030504040204" pitchFamily="34" charset="0"/>
                <a:cs typeface="Tahoma" panose="020B0604030504040204" pitchFamily="34" charset="0"/>
              </a:rPr>
              <a:t>Ax</a:t>
            </a:r>
            <a:r>
              <a:rPr lang="es-AR" sz="1600" dirty="0">
                <a:latin typeface="Tahoma" panose="020B0604030504040204" pitchFamily="34" charset="0"/>
                <a:ea typeface="Tahoma" panose="020B0604030504040204" pitchFamily="34" charset="0"/>
                <a:cs typeface="Tahoma" panose="020B0604030504040204" pitchFamily="34" charset="0"/>
              </a:rPr>
              <a:t>) , x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X 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p>
          <a:p>
            <a:pPr marL="0" indent="0">
              <a:lnSpc>
                <a:spcPct val="150000"/>
              </a:lnSpc>
              <a:spcBef>
                <a:spcPts val="0"/>
              </a:spcBef>
              <a:spcAft>
                <a:spcPts val="1200"/>
              </a:spcAft>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entonces</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para todo u 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0: </a:t>
            </a:r>
          </a:p>
          <a:p>
            <a:pPr marL="0" indent="0" algn="ctr">
              <a:lnSpc>
                <a:spcPct val="150000"/>
              </a:lnSpc>
              <a:spcBef>
                <a:spcPts val="0"/>
              </a:spcBef>
              <a:spcAft>
                <a:spcPts val="1200"/>
              </a:spcAft>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z(u</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z*.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9120348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3429000"/>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Programación entera</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Poliedros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Cotas y relajaciones</a:t>
            </a:r>
          </a:p>
          <a:p>
            <a:pPr marL="365125" indent="-365125">
              <a:lnSpc>
                <a:spcPct val="150000"/>
              </a:lnSpc>
              <a:buFont typeface="Wingdings" pitchFamily="2" charset="2"/>
              <a:buChar char="v"/>
            </a:pPr>
            <a:r>
              <a:rPr lang="es-MX" sz="1800" dirty="0" err="1" smtClean="0">
                <a:latin typeface="Tahoma" pitchFamily="34" charset="0"/>
                <a:ea typeface="Tahoma" pitchFamily="34" charset="0"/>
                <a:cs typeface="Tahoma" pitchFamily="34" charset="0"/>
              </a:rPr>
              <a:t>Unimodularidad</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ramificación </a:t>
            </a:r>
            <a:r>
              <a:rPr lang="es-MX" sz="1800" dirty="0" smtClean="0">
                <a:latin typeface="Tahoma" pitchFamily="34" charset="0"/>
                <a:ea typeface="Tahoma" pitchFamily="34" charset="0"/>
                <a:cs typeface="Tahoma" pitchFamily="34" charset="0"/>
              </a:rPr>
              <a:t>y acotamiento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planos </a:t>
            </a:r>
            <a:r>
              <a:rPr lang="es-MX" sz="1800" dirty="0" smtClean="0">
                <a:latin typeface="Tahoma" pitchFamily="34" charset="0"/>
                <a:ea typeface="Tahoma" pitchFamily="34" charset="0"/>
                <a:cs typeface="Tahoma" pitchFamily="34" charset="0"/>
              </a:rPr>
              <a:t>de corte</a:t>
            </a:r>
          </a:p>
        </p:txBody>
      </p:sp>
    </p:spTree>
    <p:extLst>
      <p:ext uri="{BB962C8B-B14F-4D97-AF65-F5344CB8AC3E}">
        <p14:creationId xmlns:p14="http://schemas.microsoft.com/office/powerpoint/2010/main" val="2076299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smtClean="0">
                <a:latin typeface="Tahoma" pitchFamily="34" charset="0"/>
                <a:ea typeface="Tahoma" pitchFamily="34" charset="0"/>
                <a:cs typeface="Tahoma" pitchFamily="34" charset="0"/>
              </a:rPr>
              <a:t>PROPÓSITO </a:t>
            </a:r>
            <a:r>
              <a:rPr lang="es-MX" sz="1400" b="1" dirty="0">
                <a:latin typeface="Tahoma" pitchFamily="34" charset="0"/>
                <a:ea typeface="Tahoma" pitchFamily="34" charset="0"/>
                <a:cs typeface="Tahoma" pitchFamily="34" charset="0"/>
              </a:rPr>
              <a:t>GENERAL DE LA UNIDAD DE APRENDIZAJE</a:t>
            </a:r>
          </a:p>
          <a:p>
            <a:pPr marL="0" indent="0" algn="just">
              <a:lnSpc>
                <a:spcPct val="140000"/>
              </a:lnSpc>
              <a:buNone/>
            </a:pPr>
            <a:r>
              <a:rPr lang="es-MX" sz="1400" dirty="0">
                <a:latin typeface="Tahoma" pitchFamily="34" charset="0"/>
                <a:ea typeface="Tahoma" pitchFamily="34" charset="0"/>
                <a:cs typeface="Tahoma" pitchFamily="34" charset="0"/>
              </a:rPr>
              <a:t>Analizar y precisar las principales técnicas de formulación de modelos de optimización entera y los principales enfoques generales para resolver problemas de optimización entera y combinatoria.</a:t>
            </a:r>
          </a:p>
          <a:p>
            <a:pPr marL="0" indent="0" algn="just">
              <a:lnSpc>
                <a:spcPct val="140000"/>
              </a:lnSpc>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a:latin typeface="Tahoma" pitchFamily="34" charset="0"/>
                <a:ea typeface="Tahoma" pitchFamily="34" charset="0"/>
                <a:cs typeface="Tahoma" pitchFamily="34" charset="0"/>
              </a:rPr>
              <a:t>COMPETENCIAS GENÉRICAS DE LA UNIDAD DE APRENDIZAJE</a:t>
            </a:r>
          </a:p>
          <a:p>
            <a:pPr marL="0" indent="0" algn="just">
              <a:lnSpc>
                <a:spcPct val="140000"/>
              </a:lnSpc>
              <a:buNone/>
            </a:pPr>
            <a:r>
              <a:rPr lang="es-MX" sz="1400" dirty="0">
                <a:latin typeface="Tahoma" pitchFamily="34" charset="0"/>
                <a:ea typeface="Tahoma" pitchFamily="34" charset="0"/>
                <a:cs typeface="Tahoma" pitchFamily="34" charset="0"/>
              </a:rPr>
              <a:t>Al concluir el curso, el alumno podrá:</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Formular y resolver problemas de programación entera.</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Formular y entender la problemática de la optimización combinatoria.</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Entender las estrategias de búsqueda de las estrategias basadas en meta-heurísticas</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Resolver problemas combinatorios con enfoques </a:t>
            </a:r>
            <a:r>
              <a:rPr lang="es-MX" sz="1400" dirty="0" smtClean="0">
                <a:latin typeface="Tahoma" pitchFamily="34" charset="0"/>
                <a:ea typeface="Tahoma" pitchFamily="34" charset="0"/>
                <a:cs typeface="Tahoma" pitchFamily="34" charset="0"/>
              </a:rPr>
              <a:t>algorítmicos </a:t>
            </a:r>
            <a:r>
              <a:rPr lang="es-MX" sz="1400" dirty="0">
                <a:latin typeface="Tahoma" pitchFamily="34" charset="0"/>
                <a:ea typeface="Tahoma" pitchFamily="34" charset="0"/>
                <a:cs typeface="Tahoma" pitchFamily="34" charset="0"/>
              </a:rPr>
              <a:t>meta-heurísticos en entornos de decisiones en </a:t>
            </a:r>
            <a:r>
              <a:rPr lang="es-MX" sz="1400" dirty="0" smtClean="0">
                <a:latin typeface="Tahoma" pitchFamily="34" charset="0"/>
                <a:ea typeface="Tahoma" pitchFamily="34" charset="0"/>
                <a:cs typeface="Tahoma" pitchFamily="34" charset="0"/>
              </a:rPr>
              <a:t>las </a:t>
            </a:r>
            <a:r>
              <a:rPr lang="es-MX" sz="1400" dirty="0">
                <a:latin typeface="Tahoma" pitchFamily="34" charset="0"/>
                <a:ea typeface="Tahoma" pitchFamily="34" charset="0"/>
                <a:cs typeface="Tahoma" pitchFamily="34" charset="0"/>
              </a:rPr>
              <a:t>Cadena de Suministros. </a:t>
            </a:r>
          </a:p>
        </p:txBody>
      </p:sp>
    </p:spTree>
    <p:extLst>
      <p:ext uri="{BB962C8B-B14F-4D97-AF65-F5344CB8AC3E}">
        <p14:creationId xmlns:p14="http://schemas.microsoft.com/office/powerpoint/2010/main" val="33964439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UNIMODULARIDAD</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rPr>
              <a:t>En la </a:t>
            </a:r>
            <a:r>
              <a:rPr lang="es-MX" sz="1600" dirty="0" smtClean="0">
                <a:latin typeface="Tahoma" panose="020B0604030504040204" pitchFamily="34" charset="0"/>
                <a:ea typeface="Tahoma" panose="020B0604030504040204" pitchFamily="34" charset="0"/>
                <a:cs typeface="Tahoma" panose="020B0604030504040204" pitchFamily="34" charset="0"/>
              </a:rPr>
              <a:t>práctica, un </a:t>
            </a:r>
            <a:r>
              <a:rPr lang="es-MX" sz="1600" dirty="0">
                <a:latin typeface="Tahoma" panose="020B0604030504040204" pitchFamily="34" charset="0"/>
                <a:ea typeface="Tahoma" panose="020B0604030504040204" pitchFamily="34" charset="0"/>
                <a:cs typeface="Tahoma" panose="020B0604030504040204" pitchFamily="34" charset="0"/>
              </a:rPr>
              <a:t>problema de programación </a:t>
            </a:r>
            <a:r>
              <a:rPr lang="es-MX" sz="1600" dirty="0" smtClean="0">
                <a:latin typeface="Tahoma" panose="020B0604030504040204" pitchFamily="34" charset="0"/>
                <a:ea typeface="Tahoma" panose="020B0604030504040204" pitchFamily="34" charset="0"/>
                <a:cs typeface="Tahoma" panose="020B0604030504040204" pitchFamily="34" charset="0"/>
              </a:rPr>
              <a:t>lineal </a:t>
            </a:r>
            <a:r>
              <a:rPr lang="es-MX" sz="1600" dirty="0">
                <a:latin typeface="Tahoma" panose="020B0604030504040204" pitchFamily="34" charset="0"/>
                <a:ea typeface="Tahoma" panose="020B0604030504040204" pitchFamily="34" charset="0"/>
                <a:cs typeface="Tahoma" panose="020B0604030504040204" pitchFamily="34" charset="0"/>
              </a:rPr>
              <a:t>entera es “fácil”, </a:t>
            </a:r>
            <a:r>
              <a:rPr lang="es-MX" sz="1600" dirty="0" smtClean="0">
                <a:latin typeface="Tahoma" panose="020B0604030504040204" pitchFamily="34" charset="0"/>
                <a:ea typeface="Tahoma" panose="020B0604030504040204" pitchFamily="34" charset="0"/>
                <a:cs typeface="Tahoma" panose="020B0604030504040204" pitchFamily="34" charset="0"/>
              </a:rPr>
              <a:t>si los </a:t>
            </a:r>
            <a:r>
              <a:rPr lang="es-MX" sz="1600" dirty="0">
                <a:latin typeface="Tahoma" panose="020B0604030504040204" pitchFamily="34" charset="0"/>
                <a:ea typeface="Tahoma" panose="020B0604030504040204" pitchFamily="34" charset="0"/>
                <a:cs typeface="Tahoma" panose="020B0604030504040204" pitchFamily="34" charset="0"/>
              </a:rPr>
              <a:t>resultados que </a:t>
            </a:r>
            <a:r>
              <a:rPr lang="es-MX" sz="1600" dirty="0" smtClean="0">
                <a:latin typeface="Tahoma" panose="020B0604030504040204" pitchFamily="34" charset="0"/>
                <a:ea typeface="Tahoma" panose="020B0604030504040204" pitchFamily="34" charset="0"/>
                <a:cs typeface="Tahoma" panose="020B0604030504040204" pitchFamily="34" charset="0"/>
              </a:rPr>
              <a:t>se obtienen redondeando son útiles (por ejemplo, el problema de </a:t>
            </a:r>
            <a:r>
              <a:rPr lang="es-MX" sz="1600" dirty="0" err="1" smtClean="0">
                <a:latin typeface="Tahoma" panose="020B0604030504040204" pitchFamily="34" charset="0"/>
                <a:ea typeface="Tahoma" panose="020B0604030504040204" pitchFamily="34" charset="0"/>
                <a:cs typeface="Tahoma" panose="020B0604030504040204" pitchFamily="34" charset="0"/>
              </a:rPr>
              <a:t>cutting</a:t>
            </a:r>
            <a:r>
              <a:rPr lang="es-MX" sz="1600" dirty="0" smtClean="0">
                <a:latin typeface="Tahoma" panose="020B0604030504040204" pitchFamily="34" charset="0"/>
                <a:ea typeface="Tahoma" panose="020B0604030504040204" pitchFamily="34" charset="0"/>
                <a:cs typeface="Tahoma" panose="020B0604030504040204" pitchFamily="34" charset="0"/>
              </a:rPr>
              <a:t> stock, o método de generación de columnas). </a:t>
            </a: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Sin embargo, para hablar de soluciones </a:t>
            </a:r>
            <a:r>
              <a:rPr lang="es-MX" sz="1600" dirty="0">
                <a:latin typeface="Tahoma" panose="020B0604030504040204" pitchFamily="34" charset="0"/>
                <a:ea typeface="Tahoma" panose="020B0604030504040204" pitchFamily="34" charset="0"/>
                <a:cs typeface="Tahoma" panose="020B0604030504040204" pitchFamily="34" charset="0"/>
              </a:rPr>
              <a:t>exactas </a:t>
            </a:r>
            <a:r>
              <a:rPr lang="es-MX" sz="1600" dirty="0" smtClean="0">
                <a:latin typeface="Tahoma" panose="020B0604030504040204" pitchFamily="34" charset="0"/>
                <a:ea typeface="Tahoma" panose="020B0604030504040204" pitchFamily="34" charset="0"/>
                <a:cs typeface="Tahoma" panose="020B0604030504040204" pitchFamily="34" charset="0"/>
              </a:rPr>
              <a:t>para un problema se deben tener definiciones </a:t>
            </a:r>
            <a:r>
              <a:rPr lang="es-MX" sz="1600" dirty="0">
                <a:latin typeface="Tahoma" panose="020B0604030504040204" pitchFamily="34" charset="0"/>
                <a:ea typeface="Tahoma" panose="020B0604030504040204" pitchFamily="34" charset="0"/>
                <a:cs typeface="Tahoma" panose="020B0604030504040204" pitchFamily="34" charset="0"/>
              </a:rPr>
              <a:t>más precisas y </a:t>
            </a:r>
            <a:r>
              <a:rPr lang="es-MX" sz="1600" dirty="0" smtClean="0">
                <a:latin typeface="Tahoma" panose="020B0604030504040204" pitchFamily="34" charset="0"/>
                <a:ea typeface="Tahoma" panose="020B0604030504040204" pitchFamily="34" charset="0"/>
                <a:cs typeface="Tahoma" panose="020B0604030504040204" pitchFamily="34" charset="0"/>
              </a:rPr>
              <a:t>formales. Un </a:t>
            </a:r>
            <a:r>
              <a:rPr lang="es-MX" sz="1600" dirty="0">
                <a:latin typeface="Tahoma" panose="020B0604030504040204" pitchFamily="34" charset="0"/>
                <a:ea typeface="Tahoma" panose="020B0604030504040204" pitchFamily="34" charset="0"/>
                <a:cs typeface="Tahoma" panose="020B0604030504040204" pitchFamily="34" charset="0"/>
              </a:rPr>
              <a:t>problema de programación lineal entera es “fácil</a:t>
            </a:r>
            <a:r>
              <a:rPr lang="es-MX" sz="1600" dirty="0" smtClean="0">
                <a:latin typeface="Tahoma" panose="020B0604030504040204" pitchFamily="34" charset="0"/>
                <a:ea typeface="Tahoma" panose="020B0604030504040204" pitchFamily="34" charset="0"/>
                <a:cs typeface="Tahoma" panose="020B0604030504040204" pitchFamily="34" charset="0"/>
              </a:rPr>
              <a:t>” cuando:</a:t>
            </a:r>
            <a:endParaRPr lang="es-MX" sz="1600" dirty="0">
              <a:latin typeface="Tahoma" panose="020B0604030504040204" pitchFamily="34" charset="0"/>
              <a:ea typeface="Tahoma" panose="020B0604030504040204" pitchFamily="34" charset="0"/>
              <a:cs typeface="Tahoma" panose="020B0604030504040204" pitchFamily="34" charset="0"/>
            </a:endParaRPr>
          </a:p>
          <a:p>
            <a:pPr marL="368300" indent="-368300">
              <a:lnSpc>
                <a:spcPct val="150000"/>
              </a:lnSpc>
              <a:spcBef>
                <a:spcPts val="0"/>
              </a:spcBef>
              <a:spcAft>
                <a:spcPts val="8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Hay un algoritmo </a:t>
            </a:r>
            <a:r>
              <a:rPr lang="es-MX" sz="1600" dirty="0" err="1">
                <a:latin typeface="Tahoma" panose="020B0604030504040204" pitchFamily="34" charset="0"/>
                <a:ea typeface="Tahoma" panose="020B0604030504040204" pitchFamily="34" charset="0"/>
                <a:cs typeface="Tahoma" panose="020B0604030504040204" pitchFamily="34" charset="0"/>
              </a:rPr>
              <a:t>polinomial</a:t>
            </a:r>
            <a:r>
              <a:rPr lang="es-MX" sz="1600" dirty="0">
                <a:latin typeface="Tahoma" panose="020B0604030504040204" pitchFamily="34" charset="0"/>
                <a:ea typeface="Tahoma" panose="020B0604030504040204" pitchFamily="34" charset="0"/>
                <a:cs typeface="Tahoma" panose="020B0604030504040204" pitchFamily="34" charset="0"/>
              </a:rPr>
              <a:t> para resolverlo</a:t>
            </a:r>
          </a:p>
          <a:p>
            <a:pPr marL="368300" indent="-368300">
              <a:lnSpc>
                <a:spcPct val="150000"/>
              </a:lnSpc>
              <a:spcBef>
                <a:spcPts val="0"/>
              </a:spcBef>
              <a:spcAft>
                <a:spcPts val="8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Hay un dual fuerte que </a:t>
            </a:r>
            <a:r>
              <a:rPr lang="es-MX" sz="1600" dirty="0" smtClean="0">
                <a:latin typeface="Tahoma" panose="020B0604030504040204" pitchFamily="34" charset="0"/>
                <a:ea typeface="Tahoma" panose="020B0604030504040204" pitchFamily="34" charset="0"/>
                <a:cs typeface="Tahoma" panose="020B0604030504040204" pitchFamily="34" charset="0"/>
              </a:rPr>
              <a:t>permite </a:t>
            </a:r>
            <a:r>
              <a:rPr lang="es-MX" sz="1600" dirty="0">
                <a:latin typeface="Tahoma" panose="020B0604030504040204" pitchFamily="34" charset="0"/>
                <a:ea typeface="Tahoma" panose="020B0604030504040204" pitchFamily="34" charset="0"/>
                <a:cs typeface="Tahoma" panose="020B0604030504040204" pitchFamily="34" charset="0"/>
              </a:rPr>
              <a:t>definir condiciones de </a:t>
            </a:r>
            <a:r>
              <a:rPr lang="es-MX" sz="1600" dirty="0" err="1">
                <a:latin typeface="Tahoma" panose="020B0604030504040204" pitchFamily="34" charset="0"/>
                <a:ea typeface="Tahoma" panose="020B0604030504040204" pitchFamily="34" charset="0"/>
                <a:cs typeface="Tahoma" panose="020B0604030504040204" pitchFamily="34" charset="0"/>
              </a:rPr>
              <a:t>optimalidad</a:t>
            </a:r>
            <a:r>
              <a:rPr lang="es-MX" sz="1600" dirty="0">
                <a:latin typeface="Tahoma" panose="020B0604030504040204" pitchFamily="34" charset="0"/>
                <a:ea typeface="Tahoma" panose="020B0604030504040204" pitchFamily="34" charset="0"/>
                <a:cs typeface="Tahoma" panose="020B0604030504040204" pitchFamily="34" charset="0"/>
              </a:rPr>
              <a:t> fácilmente verificables.</a:t>
            </a:r>
          </a:p>
          <a:p>
            <a:pPr marL="368300" indent="-368300">
              <a:lnSpc>
                <a:spcPct val="150000"/>
              </a:lnSpc>
              <a:spcBef>
                <a:spcPts val="0"/>
              </a:spcBef>
              <a:spcAft>
                <a:spcPts val="8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Hay un algoritmo </a:t>
            </a:r>
            <a:r>
              <a:rPr lang="es-MX" sz="1600" dirty="0" err="1">
                <a:latin typeface="Tahoma" panose="020B0604030504040204" pitchFamily="34" charset="0"/>
                <a:ea typeface="Tahoma" panose="020B0604030504040204" pitchFamily="34" charset="0"/>
                <a:cs typeface="Tahoma" panose="020B0604030504040204" pitchFamily="34" charset="0"/>
              </a:rPr>
              <a:t>polinomial</a:t>
            </a:r>
            <a:r>
              <a:rPr lang="es-MX" sz="1600" dirty="0">
                <a:latin typeface="Tahoma" panose="020B0604030504040204" pitchFamily="34" charset="0"/>
                <a:ea typeface="Tahoma" panose="020B0604030504040204" pitchFamily="34" charset="0"/>
                <a:cs typeface="Tahoma" panose="020B0604030504040204" pitchFamily="34" charset="0"/>
              </a:rPr>
              <a:t> para resolver el problema de “separación” .</a:t>
            </a:r>
          </a:p>
          <a:p>
            <a:pPr marL="368300" indent="-368300">
              <a:lnSpc>
                <a:spcPct val="150000"/>
              </a:lnSpc>
              <a:spcBef>
                <a:spcPts val="0"/>
              </a:spcBef>
              <a:spcAft>
                <a:spcPts val="800"/>
              </a:spcAft>
              <a:buFont typeface="Wingdings" panose="05000000000000000000" pitchFamily="2" charset="2"/>
              <a:buChar char="§"/>
            </a:pPr>
            <a:r>
              <a:rPr lang="es-MX" sz="1600" dirty="0" smtClean="0">
                <a:latin typeface="Tahoma" panose="020B0604030504040204" pitchFamily="34" charset="0"/>
                <a:ea typeface="Tahoma" panose="020B0604030504040204" pitchFamily="34" charset="0"/>
                <a:cs typeface="Tahoma" panose="020B0604030504040204" pitchFamily="34" charset="0"/>
              </a:rPr>
              <a:t>Se tiene </a:t>
            </a:r>
            <a:r>
              <a:rPr lang="es-MX" sz="1600" dirty="0">
                <a:latin typeface="Tahoma" panose="020B0604030504040204" pitchFamily="34" charset="0"/>
                <a:ea typeface="Tahoma" panose="020B0604030504040204" pitchFamily="34" charset="0"/>
                <a:cs typeface="Tahoma" panose="020B0604030504040204" pitchFamily="34" charset="0"/>
              </a:rPr>
              <a:t>una descripción completa y compacta de la </a:t>
            </a:r>
            <a:r>
              <a:rPr lang="es-MX" sz="1600" dirty="0" smtClean="0">
                <a:latin typeface="Tahoma" panose="020B0604030504040204" pitchFamily="34" charset="0"/>
                <a:ea typeface="Tahoma" panose="020B0604030504040204" pitchFamily="34" charset="0"/>
                <a:cs typeface="Tahoma" panose="020B0604030504040204" pitchFamily="34" charset="0"/>
              </a:rPr>
              <a:t>cubierta convexa del problema. </a:t>
            </a: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40866724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UNIMODULARIDAD</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Definición</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Sea  </a:t>
            </a:r>
            <a:r>
              <a:rPr lang="es-MX" sz="1600" dirty="0">
                <a:latin typeface="Tahoma" panose="020B0604030504040204" pitchFamily="34" charset="0"/>
                <a:ea typeface="Tahoma" panose="020B0604030504040204" pitchFamily="34" charset="0"/>
                <a:cs typeface="Tahoma" panose="020B0604030504040204" pitchFamily="34" charset="0"/>
              </a:rPr>
              <a:t>z = </a:t>
            </a:r>
            <a:r>
              <a:rPr lang="es-MX" sz="1600" dirty="0" err="1">
                <a:latin typeface="Tahoma" panose="020B0604030504040204" pitchFamily="34" charset="0"/>
                <a:ea typeface="Tahoma" panose="020B0604030504040204" pitchFamily="34" charset="0"/>
                <a:cs typeface="Tahoma" panose="020B0604030504040204" pitchFamily="34" charset="0"/>
              </a:rPr>
              <a:t>max</a:t>
            </a:r>
            <a:r>
              <a:rPr lang="es-MX" sz="1600" dirty="0">
                <a:latin typeface="Tahoma" panose="020B0604030504040204" pitchFamily="34" charset="0"/>
                <a:ea typeface="Tahoma" panose="020B0604030504040204" pitchFamily="34" charset="0"/>
                <a:cs typeface="Tahoma" panose="020B0604030504040204" pitchFamily="34" charset="0"/>
              </a:rPr>
              <a:t> { cx / </a:t>
            </a:r>
            <a:r>
              <a:rPr lang="es-MX" sz="1600" dirty="0" err="1">
                <a:latin typeface="Tahoma" panose="020B0604030504040204" pitchFamily="34" charset="0"/>
                <a:ea typeface="Tahoma" panose="020B0604030504040204" pitchFamily="34" charset="0"/>
                <a:cs typeface="Tahoma" panose="020B0604030504040204" pitchFamily="34" charset="0"/>
              </a:rPr>
              <a:t>Ax</a:t>
            </a:r>
            <a:r>
              <a:rPr lang="es-MX" sz="1600" dirty="0">
                <a:latin typeface="Tahoma" panose="020B0604030504040204" pitchFamily="34" charset="0"/>
                <a:ea typeface="Tahoma" panose="020B0604030504040204" pitchFamily="34" charset="0"/>
                <a:cs typeface="Tahoma" panose="020B0604030504040204" pitchFamily="34" charset="0"/>
              </a:rPr>
              <a:t> ≤  b, x </a:t>
            </a:r>
            <a:r>
              <a:rPr lang="es-MX" sz="1600" dirty="0" smtClean="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a:t>
            </a:r>
            <a:r>
              <a:rPr lang="es-MX" sz="1600" dirty="0" err="1" smtClean="0">
                <a:latin typeface="Tahoma" panose="020B0604030504040204" pitchFamily="34" charset="0"/>
                <a:ea typeface="Tahoma" panose="020B0604030504040204" pitchFamily="34" charset="0"/>
                <a:cs typeface="Tahoma" panose="020B0604030504040204" pitchFamily="34" charset="0"/>
              </a:rPr>
              <a:t>Z</a:t>
            </a:r>
            <a:r>
              <a:rPr lang="es-MX" sz="1600" baseline="-25000" dirty="0" err="1" smtClean="0">
                <a:latin typeface="Tahoma" panose="020B0604030504040204" pitchFamily="34" charset="0"/>
                <a:ea typeface="Tahoma" panose="020B0604030504040204" pitchFamily="34" charset="0"/>
                <a:cs typeface="Tahoma" panose="020B0604030504040204" pitchFamily="34" charset="0"/>
              </a:rPr>
              <a:t>+</a:t>
            </a:r>
            <a:r>
              <a:rPr lang="es-MX" sz="1600" baseline="30000" dirty="0" err="1" smtClean="0">
                <a:latin typeface="Tahoma" panose="020B0604030504040204" pitchFamily="34" charset="0"/>
                <a:ea typeface="Tahoma" panose="020B0604030504040204" pitchFamily="34" charset="0"/>
                <a:cs typeface="Tahoma" panose="020B0604030504040204" pitchFamily="34" charset="0"/>
              </a:rPr>
              <a:t>n</a:t>
            </a:r>
            <a:r>
              <a:rPr lang="es-MX" sz="1600" dirty="0">
                <a:latin typeface="Tahoma" panose="020B0604030504040204" pitchFamily="34" charset="0"/>
                <a:ea typeface="Tahoma" panose="020B0604030504040204" pitchFamily="34" charset="0"/>
                <a:cs typeface="Tahoma" panose="020B0604030504040204" pitchFamily="34" charset="0"/>
              </a:rPr>
              <a:t>}  con A y b con todos sus elementos enteros</a:t>
            </a:r>
            <a:r>
              <a:rPr lang="es-MX" sz="1600" dirty="0" smtClean="0">
                <a:latin typeface="Tahoma" panose="020B0604030504040204" pitchFamily="34" charset="0"/>
                <a:ea typeface="Tahoma" panose="020B0604030504040204" pitchFamily="34" charset="0"/>
                <a:cs typeface="Tahoma" panose="020B0604030504040204" pitchFamily="34" charset="0"/>
              </a:rPr>
              <a:t>.</a:t>
            </a:r>
          </a:p>
          <a:p>
            <a:pPr marL="0" indent="0">
              <a:lnSpc>
                <a:spcPct val="150000"/>
              </a:lnSpc>
              <a:spcBef>
                <a:spcPts val="0"/>
              </a:spcBef>
              <a:spcAft>
                <a:spcPts val="1200"/>
              </a:spcAft>
              <a:buNone/>
            </a:pP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Proposición</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Si </a:t>
            </a:r>
            <a:r>
              <a:rPr lang="es-MX" sz="1600" dirty="0">
                <a:latin typeface="Tahoma" panose="020B0604030504040204" pitchFamily="34" charset="0"/>
                <a:ea typeface="Tahoma" panose="020B0604030504040204" pitchFamily="34" charset="0"/>
                <a:cs typeface="Tahoma" panose="020B0604030504040204" pitchFamily="34" charset="0"/>
              </a:rPr>
              <a:t>para la base óptima B se verifica que </a:t>
            </a:r>
            <a:r>
              <a:rPr lang="es-MX" sz="1600" dirty="0" err="1">
                <a:latin typeface="Tahoma" panose="020B0604030504040204" pitchFamily="34" charset="0"/>
                <a:ea typeface="Tahoma" panose="020B0604030504040204" pitchFamily="34" charset="0"/>
                <a:cs typeface="Tahoma" panose="020B0604030504040204" pitchFamily="34" charset="0"/>
              </a:rPr>
              <a:t>det</a:t>
            </a:r>
            <a:r>
              <a:rPr lang="es-MX" sz="1600" dirty="0">
                <a:latin typeface="Tahoma" panose="020B0604030504040204" pitchFamily="34" charset="0"/>
                <a:ea typeface="Tahoma" panose="020B0604030504040204" pitchFamily="34" charset="0"/>
                <a:cs typeface="Tahoma" panose="020B0604030504040204" pitchFamily="34" charset="0"/>
              </a:rPr>
              <a:t>(B) = +/-1 entonces la solución óptima básica correspondiente de la relajación lineal RLP del PLE  es entera, y por lo tanto el óptimo de RLP es igual a el óptimo z* del PLE.</a:t>
            </a:r>
          </a:p>
          <a:p>
            <a:pPr marL="0" indent="0">
              <a:lnSpc>
                <a:spcPct val="150000"/>
              </a:lnSpc>
              <a:spcBef>
                <a:spcPts val="0"/>
              </a:spcBef>
              <a:spcAft>
                <a:spcPts val="1200"/>
              </a:spcAft>
              <a:buNone/>
            </a:pPr>
            <a:r>
              <a:rPr lang="es-MX" sz="1600" dirty="0" err="1" smtClean="0">
                <a:latin typeface="Tahoma" panose="020B0604030504040204" pitchFamily="34" charset="0"/>
                <a:ea typeface="Tahoma" panose="020B0604030504040204" pitchFamily="34" charset="0"/>
                <a:cs typeface="Tahoma" panose="020B0604030504040204" pitchFamily="34" charset="0"/>
              </a:rPr>
              <a:t>Dem</a:t>
            </a:r>
            <a:r>
              <a:rPr lang="es-MX" sz="1600" dirty="0">
                <a:latin typeface="Tahoma" panose="020B0604030504040204" pitchFamily="34" charset="0"/>
                <a:ea typeface="Tahoma" panose="020B0604030504040204" pitchFamily="34" charset="0"/>
                <a:cs typeface="Tahoma" panose="020B0604030504040204" pitchFamily="34" charset="0"/>
              </a:rPr>
              <a:t>: usando la regla de </a:t>
            </a:r>
            <a:r>
              <a:rPr lang="es-MX" sz="1600" dirty="0" err="1">
                <a:latin typeface="Tahoma" panose="020B0604030504040204" pitchFamily="34" charset="0"/>
                <a:ea typeface="Tahoma" panose="020B0604030504040204" pitchFamily="34" charset="0"/>
                <a:cs typeface="Tahoma" panose="020B0604030504040204" pitchFamily="34" charset="0"/>
              </a:rPr>
              <a:t>Cramer</a:t>
            </a:r>
            <a:r>
              <a:rPr lang="es-MX" sz="1600" dirty="0">
                <a:latin typeface="Tahoma" panose="020B0604030504040204" pitchFamily="34" charset="0"/>
                <a:ea typeface="Tahoma" panose="020B0604030504040204" pitchFamily="34" charset="0"/>
                <a:cs typeface="Tahoma" panose="020B0604030504040204" pitchFamily="34" charset="0"/>
              </a:rPr>
              <a:t> para resolver sistemas lineales para calcular el óptimo </a:t>
            </a:r>
            <a:r>
              <a:rPr lang="es-MX" sz="1600" dirty="0" err="1">
                <a:latin typeface="Tahoma" panose="020B0604030504040204" pitchFamily="34" charset="0"/>
                <a:ea typeface="Tahoma" panose="020B0604030504040204" pitchFamily="34" charset="0"/>
                <a:cs typeface="Tahoma" panose="020B0604030504040204" pitchFamily="34" charset="0"/>
              </a:rPr>
              <a:t>x</a:t>
            </a:r>
            <a:r>
              <a:rPr lang="es-MX" sz="1600" baseline="-25000" dirty="0" err="1">
                <a:latin typeface="Tahoma" panose="020B0604030504040204" pitchFamily="34" charset="0"/>
                <a:ea typeface="Tahoma" panose="020B0604030504040204" pitchFamily="34" charset="0"/>
                <a:cs typeface="Tahoma" panose="020B0604030504040204" pitchFamily="34" charset="0"/>
              </a:rPr>
              <a:t>B</a:t>
            </a:r>
            <a:r>
              <a:rPr lang="es-MX" sz="1600" dirty="0">
                <a:latin typeface="Tahoma" panose="020B0604030504040204" pitchFamily="34" charset="0"/>
                <a:ea typeface="Tahoma" panose="020B0604030504040204" pitchFamily="34" charset="0"/>
                <a:cs typeface="Tahoma" panose="020B0604030504040204" pitchFamily="34" charset="0"/>
              </a:rPr>
              <a:t>* en el simplex revisado, se ve que si los elementos de B y b son enteros y </a:t>
            </a:r>
            <a:r>
              <a:rPr lang="es-MX" sz="1600" dirty="0" err="1">
                <a:latin typeface="Tahoma" panose="020B0604030504040204" pitchFamily="34" charset="0"/>
                <a:ea typeface="Tahoma" panose="020B0604030504040204" pitchFamily="34" charset="0"/>
                <a:cs typeface="Tahoma" panose="020B0604030504040204" pitchFamily="34" charset="0"/>
              </a:rPr>
              <a:t>det</a:t>
            </a:r>
            <a:r>
              <a:rPr lang="es-MX" sz="1600" dirty="0">
                <a:latin typeface="Tahoma" panose="020B0604030504040204" pitchFamily="34" charset="0"/>
                <a:ea typeface="Tahoma" panose="020B0604030504040204" pitchFamily="34" charset="0"/>
                <a:cs typeface="Tahoma" panose="020B0604030504040204" pitchFamily="34" charset="0"/>
              </a:rPr>
              <a:t> (B) = +/-1, </a:t>
            </a:r>
            <a:r>
              <a:rPr lang="es-MX" sz="1600" dirty="0" err="1">
                <a:latin typeface="Tahoma" panose="020B0604030504040204" pitchFamily="34" charset="0"/>
                <a:ea typeface="Tahoma" panose="020B0604030504040204" pitchFamily="34" charset="0"/>
                <a:cs typeface="Tahoma" panose="020B0604030504040204" pitchFamily="34" charset="0"/>
              </a:rPr>
              <a:t>x</a:t>
            </a:r>
            <a:r>
              <a:rPr lang="es-MX" sz="1600" baseline="-25000" dirty="0" err="1">
                <a:latin typeface="Tahoma" panose="020B0604030504040204" pitchFamily="34" charset="0"/>
                <a:ea typeface="Tahoma" panose="020B0604030504040204" pitchFamily="34" charset="0"/>
                <a:cs typeface="Tahoma" panose="020B0604030504040204" pitchFamily="34" charset="0"/>
              </a:rPr>
              <a:t>B</a:t>
            </a:r>
            <a:r>
              <a:rPr lang="es-MX" sz="1600" dirty="0">
                <a:latin typeface="Tahoma" panose="020B0604030504040204" pitchFamily="34" charset="0"/>
                <a:ea typeface="Tahoma" panose="020B0604030504040204" pitchFamily="34" charset="0"/>
                <a:cs typeface="Tahoma" panose="020B0604030504040204" pitchFamily="34" charset="0"/>
              </a:rPr>
              <a:t>*  es entero</a:t>
            </a:r>
            <a:r>
              <a:rPr lang="es-MX" sz="1600" dirty="0" smtClean="0">
                <a:latin typeface="Tahoma" panose="020B0604030504040204" pitchFamily="34" charset="0"/>
                <a:ea typeface="Tahoma" panose="020B0604030504040204" pitchFamily="34" charset="0"/>
                <a:cs typeface="Tahoma" panose="020B0604030504040204" pitchFamily="34" charset="0"/>
              </a:rPr>
              <a:t>.</a:t>
            </a: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4621933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31449" y="5013176"/>
            <a:ext cx="8208912" cy="1008112"/>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UNIMODULARIDAD</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Definición</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Se dice </a:t>
            </a:r>
            <a:r>
              <a:rPr lang="es-MX" sz="1600" dirty="0">
                <a:latin typeface="Tahoma" panose="020B0604030504040204" pitchFamily="34" charset="0"/>
                <a:ea typeface="Tahoma" panose="020B0604030504040204" pitchFamily="34" charset="0"/>
                <a:cs typeface="Tahoma" panose="020B0604030504040204" pitchFamily="34" charset="0"/>
              </a:rPr>
              <a:t>que una matriz A es totalmente </a:t>
            </a:r>
            <a:r>
              <a:rPr lang="es-MX" sz="1600" dirty="0" err="1">
                <a:latin typeface="Tahoma" panose="020B0604030504040204" pitchFamily="34" charset="0"/>
                <a:ea typeface="Tahoma" panose="020B0604030504040204" pitchFamily="34" charset="0"/>
                <a:cs typeface="Tahoma" panose="020B0604030504040204" pitchFamily="34" charset="0"/>
              </a:rPr>
              <a:t>unimodular</a:t>
            </a:r>
            <a:r>
              <a:rPr lang="es-MX" sz="1600" dirty="0">
                <a:latin typeface="Tahoma" panose="020B0604030504040204" pitchFamily="34" charset="0"/>
                <a:ea typeface="Tahoma" panose="020B0604030504040204" pitchFamily="34" charset="0"/>
                <a:cs typeface="Tahoma" panose="020B0604030504040204" pitchFamily="34" charset="0"/>
              </a:rPr>
              <a:t> (TU) si el determinante de A y de todas sus </a:t>
            </a:r>
            <a:r>
              <a:rPr lang="es-MX" sz="1600" dirty="0" err="1">
                <a:latin typeface="Tahoma" panose="020B0604030504040204" pitchFamily="34" charset="0"/>
                <a:ea typeface="Tahoma" panose="020B0604030504040204" pitchFamily="34" charset="0"/>
                <a:cs typeface="Tahoma" panose="020B0604030504040204" pitchFamily="34" charset="0"/>
              </a:rPr>
              <a:t>submatrices</a:t>
            </a:r>
            <a:r>
              <a:rPr lang="es-MX" sz="1600" dirty="0">
                <a:latin typeface="Tahoma" panose="020B0604030504040204" pitchFamily="34" charset="0"/>
                <a:ea typeface="Tahoma" panose="020B0604030504040204" pitchFamily="34" charset="0"/>
                <a:cs typeface="Tahoma" panose="020B0604030504040204" pitchFamily="34" charset="0"/>
              </a:rPr>
              <a:t> cuadradas es 1, -1, </a:t>
            </a:r>
            <a:r>
              <a:rPr lang="es-MX" sz="1600" dirty="0" err="1">
                <a:latin typeface="Tahoma" panose="020B0604030504040204" pitchFamily="34" charset="0"/>
                <a:ea typeface="Tahoma" panose="020B0604030504040204" pitchFamily="34" charset="0"/>
                <a:cs typeface="Tahoma" panose="020B0604030504040204" pitchFamily="34" charset="0"/>
              </a:rPr>
              <a:t>ó</a:t>
            </a:r>
            <a:r>
              <a:rPr lang="es-MX" sz="1600" dirty="0">
                <a:latin typeface="Tahoma" panose="020B0604030504040204" pitchFamily="34" charset="0"/>
                <a:ea typeface="Tahoma" panose="020B0604030504040204" pitchFamily="34" charset="0"/>
                <a:cs typeface="Tahoma" panose="020B0604030504040204" pitchFamily="34" charset="0"/>
              </a:rPr>
              <a:t> 0.</a:t>
            </a: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5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Proposición</a:t>
            </a:r>
          </a:p>
          <a:p>
            <a:pPr marL="0" indent="0">
              <a:lnSpc>
                <a:spcPct val="150000"/>
              </a:lnSpc>
              <a:spcBef>
                <a:spcPts val="0"/>
              </a:spcBef>
              <a:spcAft>
                <a:spcPts val="1200"/>
              </a:spcAft>
              <a:buNone/>
            </a:pPr>
            <a:r>
              <a:rPr lang="es-MX" sz="1600" dirty="0">
                <a:latin typeface="Tahoma" panose="020B0604030504040204" pitchFamily="34" charset="0"/>
                <a:ea typeface="Tahoma" panose="020B0604030504040204" pitchFamily="34" charset="0"/>
                <a:cs typeface="Tahoma" panose="020B0604030504040204" pitchFamily="34" charset="0"/>
              </a:rPr>
              <a:t>Si A es totalmente </a:t>
            </a:r>
            <a:r>
              <a:rPr lang="es-MX" sz="1600" dirty="0" err="1">
                <a:latin typeface="Tahoma" panose="020B0604030504040204" pitchFamily="34" charset="0"/>
                <a:ea typeface="Tahoma" panose="020B0604030504040204" pitchFamily="34" charset="0"/>
                <a:cs typeface="Tahoma" panose="020B0604030504040204" pitchFamily="34" charset="0"/>
              </a:rPr>
              <a:t>unimodular</a:t>
            </a:r>
            <a:r>
              <a:rPr lang="es-MX" sz="1600" dirty="0">
                <a:latin typeface="Tahoma" panose="020B0604030504040204" pitchFamily="34" charset="0"/>
                <a:ea typeface="Tahoma" panose="020B0604030504040204" pitchFamily="34" charset="0"/>
                <a:cs typeface="Tahoma" panose="020B0604030504040204" pitchFamily="34" charset="0"/>
              </a:rPr>
              <a:t>  entonces todas las soluciones básicas de la relajación lineal RLP del PLE  son enteras, y por lo tanto el óptimo de RLP es igual a el óptimo z* del PLE</a:t>
            </a:r>
            <a:r>
              <a:rPr lang="es-MX" sz="1600" dirty="0" smtClean="0">
                <a:latin typeface="Tahoma" panose="020B0604030504040204" pitchFamily="34" charset="0"/>
                <a:ea typeface="Tahoma" panose="020B0604030504040204" pitchFamily="34" charset="0"/>
                <a:cs typeface="Tahoma" panose="020B0604030504040204" pitchFamily="34" charset="0"/>
              </a:rPr>
              <a:t>.</a:t>
            </a:r>
          </a:p>
          <a:p>
            <a:pPr marL="0" indent="0">
              <a:lnSpc>
                <a:spcPct val="150000"/>
              </a:lnSpc>
              <a:spcBef>
                <a:spcPts val="0"/>
              </a:spcBef>
              <a:spcAft>
                <a:spcPts val="1200"/>
              </a:spcAft>
              <a:buNone/>
            </a:pPr>
            <a:endParaRPr lang="es-MX" sz="500" dirty="0" smtClean="0">
              <a:latin typeface="Tahoma" panose="020B0604030504040204" pitchFamily="34" charset="0"/>
              <a:ea typeface="Tahoma" panose="020B0604030504040204" pitchFamily="34" charset="0"/>
              <a:cs typeface="Tahoma" panose="020B0604030504040204" pitchFamily="34" charset="0"/>
            </a:endParaRPr>
          </a:p>
          <a:p>
            <a:pPr marL="0" indent="0" algn="ctr">
              <a:lnSpc>
                <a:spcPct val="150000"/>
              </a:lnSpc>
              <a:spcBef>
                <a:spcPts val="0"/>
              </a:spcBef>
              <a:spcAft>
                <a:spcPts val="1200"/>
              </a:spcAft>
              <a:buNone/>
            </a:pPr>
            <a:r>
              <a:rPr lang="es-AR" sz="1600" b="1" dirty="0" smtClean="0"/>
              <a:t>Si </a:t>
            </a:r>
            <a:r>
              <a:rPr lang="es-AR" sz="1600" b="1" dirty="0"/>
              <a:t>la matriz del PLE es totalmente </a:t>
            </a:r>
            <a:r>
              <a:rPr lang="es-AR" sz="1600" b="1" dirty="0" err="1"/>
              <a:t>unimodular</a:t>
            </a:r>
            <a:r>
              <a:rPr lang="es-AR" sz="1600" b="1" dirty="0"/>
              <a:t> entonces </a:t>
            </a:r>
            <a:r>
              <a:rPr lang="es-AR" sz="1600" b="1" dirty="0" smtClean="0"/>
              <a:t>se puede obtener</a:t>
            </a:r>
            <a:br>
              <a:rPr lang="es-AR" sz="1600" b="1" dirty="0" smtClean="0"/>
            </a:br>
            <a:r>
              <a:rPr lang="es-AR" sz="1600" b="1" dirty="0" smtClean="0"/>
              <a:t>la </a:t>
            </a:r>
            <a:r>
              <a:rPr lang="es-AR" sz="1600" b="1" dirty="0"/>
              <a:t>solución resolviendo su relajación </a:t>
            </a:r>
            <a:r>
              <a:rPr lang="es-AR" sz="1600" b="1" dirty="0" smtClean="0"/>
              <a:t>lineal (</a:t>
            </a:r>
            <a:r>
              <a:rPr lang="es-AR" sz="1600" b="1" dirty="0" err="1" smtClean="0"/>
              <a:t>e.g</a:t>
            </a:r>
            <a:r>
              <a:rPr lang="es-AR" sz="1600" b="1" dirty="0" smtClean="0"/>
              <a:t>. con </a:t>
            </a:r>
            <a:r>
              <a:rPr lang="es-AR" sz="1600" b="1" dirty="0"/>
              <a:t>el método </a:t>
            </a:r>
            <a:r>
              <a:rPr lang="es-AR" sz="1600" b="1" dirty="0" smtClean="0"/>
              <a:t>Simplex)</a:t>
            </a:r>
            <a:endParaRPr lang="es-MX" sz="1600" b="1"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5084688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UNIMODULARIDAD</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Identificación de una matriz </a:t>
            </a:r>
            <a:r>
              <a:rPr lang="es-MX" sz="1600" b="1" dirty="0" err="1" smtClean="0">
                <a:latin typeface="Tahoma" panose="020B0604030504040204" pitchFamily="34" charset="0"/>
                <a:ea typeface="Tahoma" panose="020B0604030504040204" pitchFamily="34" charset="0"/>
                <a:cs typeface="Tahoma" panose="020B0604030504040204" pitchFamily="34" charset="0"/>
              </a:rPr>
              <a:t>unimodular</a:t>
            </a:r>
            <a:endParaRPr lang="es-MX" sz="1600" b="1"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Proposición. </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Son equivalentes:</a:t>
            </a:r>
          </a:p>
          <a:p>
            <a:pPr marL="357188" indent="-357188">
              <a:lnSpc>
                <a:spcPct val="150000"/>
              </a:lnSpc>
              <a:spcBef>
                <a:spcPts val="0"/>
              </a:spcBef>
              <a:spcAft>
                <a:spcPts val="1200"/>
              </a:spcAft>
              <a:buFont typeface="+mj-lt"/>
              <a:buAutoNum type="romanLcPeriod"/>
            </a:pPr>
            <a:r>
              <a:rPr lang="es-MX" sz="1600" dirty="0" smtClean="0">
                <a:latin typeface="Tahoma" panose="020B0604030504040204" pitchFamily="34" charset="0"/>
                <a:ea typeface="Tahoma" panose="020B0604030504040204" pitchFamily="34" charset="0"/>
                <a:cs typeface="Tahoma" panose="020B0604030504040204" pitchFamily="34" charset="0"/>
              </a:rPr>
              <a:t>A </a:t>
            </a:r>
            <a:r>
              <a:rPr lang="es-MX" sz="1600" dirty="0">
                <a:latin typeface="Tahoma" panose="020B0604030504040204" pitchFamily="34" charset="0"/>
                <a:ea typeface="Tahoma" panose="020B0604030504040204" pitchFamily="34" charset="0"/>
                <a:cs typeface="Tahoma" panose="020B0604030504040204" pitchFamily="34" charset="0"/>
              </a:rPr>
              <a:t>es TU </a:t>
            </a:r>
          </a:p>
          <a:p>
            <a:pPr marL="357188" indent="-357188">
              <a:lnSpc>
                <a:spcPct val="150000"/>
              </a:lnSpc>
              <a:spcBef>
                <a:spcPts val="0"/>
              </a:spcBef>
              <a:spcAft>
                <a:spcPts val="1200"/>
              </a:spcAft>
              <a:buFont typeface="+mj-lt"/>
              <a:buAutoNum type="romanLcPeriod"/>
            </a:pPr>
            <a:r>
              <a:rPr lang="es-MX" sz="1600" dirty="0" smtClean="0">
                <a:latin typeface="Tahoma" panose="020B0604030504040204" pitchFamily="34" charset="0"/>
                <a:ea typeface="Tahoma" panose="020B0604030504040204" pitchFamily="34" charset="0"/>
                <a:cs typeface="Tahoma" panose="020B0604030504040204" pitchFamily="34" charset="0"/>
              </a:rPr>
              <a:t>AT </a:t>
            </a:r>
            <a:r>
              <a:rPr lang="es-MX" sz="1600" dirty="0">
                <a:latin typeface="Tahoma" panose="020B0604030504040204" pitchFamily="34" charset="0"/>
                <a:ea typeface="Tahoma" panose="020B0604030504040204" pitchFamily="34" charset="0"/>
                <a:cs typeface="Tahoma" panose="020B0604030504040204" pitchFamily="34" charset="0"/>
              </a:rPr>
              <a:t>es TU</a:t>
            </a:r>
          </a:p>
          <a:p>
            <a:pPr marL="357188" indent="-357188">
              <a:lnSpc>
                <a:spcPct val="150000"/>
              </a:lnSpc>
              <a:spcBef>
                <a:spcPts val="0"/>
              </a:spcBef>
              <a:spcAft>
                <a:spcPts val="1200"/>
              </a:spcAft>
              <a:buFont typeface="+mj-lt"/>
              <a:buAutoNum type="romanLcPeriod"/>
            </a:pPr>
            <a:r>
              <a:rPr lang="es-MX" sz="1600" dirty="0" smtClean="0">
                <a:latin typeface="Tahoma" panose="020B0604030504040204" pitchFamily="34" charset="0"/>
                <a:ea typeface="Tahoma" panose="020B0604030504040204" pitchFamily="34" charset="0"/>
                <a:cs typeface="Tahoma" panose="020B0604030504040204" pitchFamily="34" charset="0"/>
              </a:rPr>
              <a:t>La </a:t>
            </a:r>
            <a:r>
              <a:rPr lang="es-MX" sz="1600" dirty="0">
                <a:latin typeface="Tahoma" panose="020B0604030504040204" pitchFamily="34" charset="0"/>
                <a:ea typeface="Tahoma" panose="020B0604030504040204" pitchFamily="34" charset="0"/>
                <a:cs typeface="Tahoma" panose="020B0604030504040204" pitchFamily="34" charset="0"/>
              </a:rPr>
              <a:t>matriz (A,I) es TU</a:t>
            </a:r>
          </a:p>
          <a:p>
            <a:pPr marL="0" indent="0">
              <a:lnSpc>
                <a:spcPct val="150000"/>
              </a:lnSpc>
              <a:spcBef>
                <a:spcPts val="0"/>
              </a:spcBef>
              <a:spcAft>
                <a:spcPts val="1200"/>
              </a:spcAft>
              <a:buNone/>
            </a:pPr>
            <a:endParaRPr lang="es-MX" sz="5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654918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UNIMODULARIDAD</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Identificación de una matriz </a:t>
            </a:r>
            <a:r>
              <a:rPr lang="es-MX" sz="1600" b="1" dirty="0" err="1" smtClean="0">
                <a:latin typeface="Tahoma" panose="020B0604030504040204" pitchFamily="34" charset="0"/>
                <a:ea typeface="Tahoma" panose="020B0604030504040204" pitchFamily="34" charset="0"/>
                <a:cs typeface="Tahoma" panose="020B0604030504040204" pitchFamily="34" charset="0"/>
              </a:rPr>
              <a:t>unimodular</a:t>
            </a:r>
            <a:r>
              <a:rPr lang="es-MX" sz="1600" b="1" dirty="0" smtClean="0">
                <a:latin typeface="Tahoma" panose="020B0604030504040204" pitchFamily="34" charset="0"/>
                <a:ea typeface="Tahoma" panose="020B0604030504040204" pitchFamily="34" charset="0"/>
                <a:cs typeface="Tahoma" panose="020B0604030504040204" pitchFamily="34" charset="0"/>
              </a:rPr>
              <a:t> (cont.)</a:t>
            </a: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Proposición</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Una </a:t>
            </a:r>
            <a:r>
              <a:rPr lang="es-MX" sz="1600" dirty="0">
                <a:latin typeface="Tahoma" panose="020B0604030504040204" pitchFamily="34" charset="0"/>
                <a:ea typeface="Tahoma" panose="020B0604030504040204" pitchFamily="34" charset="0"/>
                <a:cs typeface="Tahoma" panose="020B0604030504040204" pitchFamily="34" charset="0"/>
              </a:rPr>
              <a:t>matriz es TU si se verifica que</a:t>
            </a:r>
            <a:r>
              <a:rPr lang="es-MX" sz="1600" dirty="0" smtClean="0">
                <a:latin typeface="Tahoma" panose="020B0604030504040204" pitchFamily="34" charset="0"/>
                <a:ea typeface="Tahoma" panose="020B0604030504040204" pitchFamily="34" charset="0"/>
                <a:cs typeface="Tahoma" panose="020B0604030504040204" pitchFamily="34" charset="0"/>
              </a:rPr>
              <a:t>:</a:t>
            </a:r>
          </a:p>
          <a:p>
            <a:pPr marL="357188" indent="-357188">
              <a:lnSpc>
                <a:spcPct val="150000"/>
              </a:lnSpc>
              <a:spcBef>
                <a:spcPts val="0"/>
              </a:spcBef>
              <a:spcAft>
                <a:spcPts val="1200"/>
              </a:spcAft>
              <a:buFont typeface="+mj-lt"/>
              <a:buAutoNum type="romanLcPeriod"/>
            </a:pPr>
            <a:r>
              <a:rPr lang="es-ES" sz="1600" dirty="0" err="1">
                <a:latin typeface="Tahoma" panose="020B0604030504040204" pitchFamily="34" charset="0"/>
                <a:ea typeface="Tahoma" panose="020B0604030504040204" pitchFamily="34" charset="0"/>
                <a:cs typeface="Tahoma" panose="020B0604030504040204" pitchFamily="34" charset="0"/>
              </a:rPr>
              <a:t>a</a:t>
            </a:r>
            <a:r>
              <a:rPr lang="es-ES" sz="1600" baseline="-25000" dirty="0" err="1">
                <a:latin typeface="Tahoma" panose="020B0604030504040204" pitchFamily="34" charset="0"/>
                <a:ea typeface="Tahoma" panose="020B0604030504040204" pitchFamily="34" charset="0"/>
                <a:cs typeface="Tahoma" panose="020B0604030504040204" pitchFamily="34" charset="0"/>
              </a:rPr>
              <a:t>ij</a:t>
            </a:r>
            <a:r>
              <a:rPr lang="es-ES" sz="1600" baseline="-250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dirty="0">
                <a:latin typeface="Tahoma" panose="020B0604030504040204" pitchFamily="34" charset="0"/>
                <a:ea typeface="Tahoma" panose="020B0604030504040204" pitchFamily="34" charset="0"/>
                <a:cs typeface="Tahoma" panose="020B0604030504040204" pitchFamily="34" charset="0"/>
              </a:rPr>
              <a:t>{1,-1,0} para todo </a:t>
            </a:r>
            <a:r>
              <a:rPr lang="es-ES" sz="1600" dirty="0" err="1">
                <a:latin typeface="Tahoma" panose="020B0604030504040204" pitchFamily="34" charset="0"/>
                <a:ea typeface="Tahoma" panose="020B0604030504040204" pitchFamily="34" charset="0"/>
                <a:cs typeface="Tahoma" panose="020B0604030504040204" pitchFamily="34" charset="0"/>
              </a:rPr>
              <a:t>i,j</a:t>
            </a:r>
            <a:endParaRPr lang="es-ES"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mj-lt"/>
              <a:buAutoNum type="romanLcPeriod"/>
            </a:pPr>
            <a:r>
              <a:rPr lang="es-ES" sz="1600" dirty="0">
                <a:latin typeface="Tahoma" panose="020B0604030504040204" pitchFamily="34" charset="0"/>
                <a:ea typeface="Tahoma" panose="020B0604030504040204" pitchFamily="34" charset="0"/>
                <a:cs typeface="Tahoma" panose="020B0604030504040204" pitchFamily="34" charset="0"/>
              </a:rPr>
              <a:t>Cada columna contiene a lo sumo dos coeficientes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rPr>
              <a:t>0.</a:t>
            </a:r>
          </a:p>
          <a:p>
            <a:pPr marL="357188" indent="-357188">
              <a:lnSpc>
                <a:spcPct val="150000"/>
              </a:lnSpc>
              <a:spcBef>
                <a:spcPts val="0"/>
              </a:spcBef>
              <a:spcAft>
                <a:spcPts val="1200"/>
              </a:spcAft>
              <a:buFont typeface="+mj-lt"/>
              <a:buAutoNum type="romanLcPeriod"/>
            </a:pPr>
            <a:r>
              <a:rPr lang="es-ES" sz="1600" dirty="0">
                <a:latin typeface="Tahoma" panose="020B0604030504040204" pitchFamily="34" charset="0"/>
                <a:ea typeface="Tahoma" panose="020B0604030504040204" pitchFamily="34" charset="0"/>
                <a:cs typeface="Tahoma" panose="020B0604030504040204" pitchFamily="34" charset="0"/>
              </a:rPr>
              <a:t>Existe una partición (M</a:t>
            </a:r>
            <a:r>
              <a:rPr lang="es-ES" sz="1600" baseline="-25000" dirty="0">
                <a:latin typeface="Tahoma" panose="020B0604030504040204" pitchFamily="34" charset="0"/>
                <a:ea typeface="Tahoma" panose="020B0604030504040204" pitchFamily="34" charset="0"/>
                <a:cs typeface="Tahoma" panose="020B0604030504040204" pitchFamily="34" charset="0"/>
              </a:rPr>
              <a:t>1</a:t>
            </a:r>
            <a:r>
              <a:rPr lang="es-ES" sz="1600" dirty="0">
                <a:latin typeface="Tahoma" panose="020B0604030504040204" pitchFamily="34" charset="0"/>
                <a:ea typeface="Tahoma" panose="020B0604030504040204" pitchFamily="34" charset="0"/>
                <a:cs typeface="Tahoma" panose="020B0604030504040204" pitchFamily="34" charset="0"/>
              </a:rPr>
              <a:t>,M</a:t>
            </a:r>
            <a:r>
              <a:rPr lang="es-ES" sz="1600" baseline="-25000" dirty="0">
                <a:latin typeface="Tahoma" panose="020B0604030504040204" pitchFamily="34" charset="0"/>
                <a:ea typeface="Tahoma" panose="020B0604030504040204" pitchFamily="34" charset="0"/>
                <a:cs typeface="Tahoma" panose="020B0604030504040204" pitchFamily="34" charset="0"/>
              </a:rPr>
              <a:t>2</a:t>
            </a:r>
            <a:r>
              <a:rPr lang="es-ES" sz="1600" dirty="0">
                <a:latin typeface="Tahoma" panose="020B0604030504040204" pitchFamily="34" charset="0"/>
                <a:ea typeface="Tahoma" panose="020B0604030504040204" pitchFamily="34" charset="0"/>
                <a:cs typeface="Tahoma" panose="020B0604030504040204" pitchFamily="34" charset="0"/>
              </a:rPr>
              <a:t>) del conjunto de filas M tal que para toda columna j que tiene dos elementos distintos de </a:t>
            </a:r>
            <a:r>
              <a:rPr lang="es-ES" sz="1600" dirty="0" smtClean="0">
                <a:latin typeface="Tahoma" panose="020B0604030504040204" pitchFamily="34" charset="0"/>
                <a:ea typeface="Tahoma" panose="020B0604030504040204" pitchFamily="34" charset="0"/>
                <a:cs typeface="Tahoma" panose="020B0604030504040204" pitchFamily="34" charset="0"/>
              </a:rPr>
              <a:t>cero, entonces se </a:t>
            </a:r>
            <a:r>
              <a:rPr lang="es-ES" sz="1600" dirty="0">
                <a:latin typeface="Tahoma" panose="020B0604030504040204" pitchFamily="34" charset="0"/>
                <a:ea typeface="Tahoma" panose="020B0604030504040204" pitchFamily="34" charset="0"/>
                <a:cs typeface="Tahoma" panose="020B0604030504040204" pitchFamily="34" charset="0"/>
              </a:rPr>
              <a:t>satisface que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i M1</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err="1">
                <a:latin typeface="Tahoma" panose="020B0604030504040204" pitchFamily="34" charset="0"/>
                <a:ea typeface="Tahoma" panose="020B0604030504040204" pitchFamily="34" charset="0"/>
                <a:cs typeface="Tahoma" panose="020B0604030504040204" pitchFamily="34" charset="0"/>
              </a:rPr>
              <a:t>a</a:t>
            </a:r>
            <a:r>
              <a:rPr lang="es-ES" sz="1600" baseline="-25000" dirty="0" err="1">
                <a:latin typeface="Tahoma" panose="020B0604030504040204" pitchFamily="34" charset="0"/>
                <a:ea typeface="Tahoma" panose="020B0604030504040204" pitchFamily="34" charset="0"/>
                <a:cs typeface="Tahoma" panose="020B0604030504040204" pitchFamily="34" charset="0"/>
              </a:rPr>
              <a:t>ij</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  </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i M2</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err="1">
                <a:latin typeface="Tahoma" panose="020B0604030504040204" pitchFamily="34" charset="0"/>
                <a:ea typeface="Tahoma" panose="020B0604030504040204" pitchFamily="34" charset="0"/>
                <a:cs typeface="Tahoma" panose="020B0604030504040204" pitchFamily="34" charset="0"/>
              </a:rPr>
              <a:t>a</a:t>
            </a:r>
            <a:r>
              <a:rPr lang="es-ES" sz="1600" baseline="-25000" dirty="0" err="1">
                <a:latin typeface="Tahoma" panose="020B0604030504040204" pitchFamily="34" charset="0"/>
                <a:ea typeface="Tahoma" panose="020B0604030504040204" pitchFamily="34" charset="0"/>
                <a:cs typeface="Tahoma" panose="020B0604030504040204" pitchFamily="34" charset="0"/>
              </a:rPr>
              <a:t>ij</a:t>
            </a:r>
            <a:r>
              <a:rPr lang="es-ES" sz="1600" baseline="-250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rPr>
              <a:t>= 0</a:t>
            </a:r>
            <a:r>
              <a:rPr lang="es-ES" sz="1600" baseline="-25000" dirty="0">
                <a:latin typeface="Tahoma" panose="020B0604030504040204" pitchFamily="34" charset="0"/>
                <a:ea typeface="Tahoma" panose="020B0604030504040204" pitchFamily="34" charset="0"/>
                <a:cs typeface="Tahoma" panose="020B0604030504040204" pitchFamily="34" charset="0"/>
              </a:rPr>
              <a:t> </a:t>
            </a: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Proposición</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El problema de PL </a:t>
            </a:r>
            <a:r>
              <a:rPr lang="es-ES" sz="1600" dirty="0" err="1" smtClean="0">
                <a:latin typeface="Tahoma" panose="020B0604030504040204" pitchFamily="34" charset="0"/>
                <a:ea typeface="Tahoma" panose="020B0604030504040204" pitchFamily="34" charset="0"/>
                <a:cs typeface="Tahoma" panose="020B0604030504040204" pitchFamily="34" charset="0"/>
              </a:rPr>
              <a:t>max</a:t>
            </a:r>
            <a:r>
              <a:rPr lang="es-ES" sz="1600" dirty="0" smtClean="0">
                <a:latin typeface="Tahoma" panose="020B0604030504040204" pitchFamily="34" charset="0"/>
                <a:ea typeface="Tahoma" panose="020B0604030504040204" pitchFamily="34" charset="0"/>
                <a:cs typeface="Tahoma" panose="020B0604030504040204" pitchFamily="34" charset="0"/>
              </a:rPr>
              <a:t> {cx/ </a:t>
            </a:r>
            <a:r>
              <a:rPr lang="es-ES" sz="1600" dirty="0" err="1" smtClean="0">
                <a:latin typeface="Tahoma" panose="020B0604030504040204" pitchFamily="34" charset="0"/>
                <a:ea typeface="Tahoma" panose="020B0604030504040204" pitchFamily="34" charset="0"/>
                <a:cs typeface="Tahoma" panose="020B0604030504040204" pitchFamily="34" charset="0"/>
              </a:rPr>
              <a:t>Ax</a:t>
            </a:r>
            <a:r>
              <a:rPr lang="es-ES" sz="1600" dirty="0" smtClean="0">
                <a:latin typeface="Tahoma" panose="020B0604030504040204" pitchFamily="34" charset="0"/>
                <a:ea typeface="Tahoma" panose="020B0604030504040204" pitchFamily="34" charset="0"/>
                <a:cs typeface="Tahoma" panose="020B0604030504040204" pitchFamily="34" charset="0"/>
              </a:rPr>
              <a:t>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b, </a:t>
            </a:r>
            <a:r>
              <a:rPr lang="es-ES" sz="1600" dirty="0" err="1" smtClean="0">
                <a:latin typeface="Tahoma" panose="020B0604030504040204" pitchFamily="34" charset="0"/>
                <a:ea typeface="Tahoma" panose="020B0604030504040204" pitchFamily="34" charset="0"/>
                <a:cs typeface="Tahoma" panose="020B0604030504040204" pitchFamily="34" charset="0"/>
                <a:sym typeface="Symbol" pitchFamily="18" charset="2"/>
              </a:rPr>
              <a:t>xR</a:t>
            </a:r>
            <a:r>
              <a:rPr lang="es-ES" sz="1600" baseline="-25000" dirty="0" err="1"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30000" dirty="0" err="1" smtClean="0">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ES" sz="1600" dirty="0" smtClean="0">
                <a:latin typeface="Tahoma" panose="020B0604030504040204" pitchFamily="34" charset="0"/>
                <a:ea typeface="Tahoma" panose="020B0604030504040204" pitchFamily="34" charset="0"/>
                <a:cs typeface="Tahoma" panose="020B0604030504040204" pitchFamily="34" charset="0"/>
              </a:rPr>
              <a:t>} tiene solución entera para todo vector b para la cuál existe solución finita si y sólo si A es TU.</a:t>
            </a: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5934563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UNIMODULARIDAD</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Ejemplos de problemas “fáciles” </a:t>
            </a:r>
          </a:p>
          <a:p>
            <a:pPr marL="357188" indent="-357188">
              <a:lnSpc>
                <a:spcPct val="150000"/>
              </a:lnSpc>
              <a:spcBef>
                <a:spcPts val="0"/>
              </a:spcBef>
              <a:spcAft>
                <a:spcPts val="1200"/>
              </a:spcAft>
              <a:buFont typeface="Wingdings" panose="05000000000000000000" pitchFamily="2" charset="2"/>
              <a:buChar char="ü"/>
            </a:pPr>
            <a:r>
              <a:rPr lang="es-MX" sz="1600" b="1" dirty="0" smtClean="0">
                <a:latin typeface="Tahoma" panose="020B0604030504040204" pitchFamily="34" charset="0"/>
                <a:ea typeface="Tahoma" panose="020B0604030504040204" pitchFamily="34" charset="0"/>
                <a:cs typeface="Tahoma" panose="020B0604030504040204" pitchFamily="34" charset="0"/>
              </a:rPr>
              <a:t>Problema </a:t>
            </a:r>
            <a:r>
              <a:rPr lang="es-MX" sz="1600" b="1" dirty="0">
                <a:latin typeface="Tahoma" panose="020B0604030504040204" pitchFamily="34" charset="0"/>
                <a:ea typeface="Tahoma" panose="020B0604030504040204" pitchFamily="34" charset="0"/>
                <a:cs typeface="Tahoma" panose="020B0604030504040204" pitchFamily="34" charset="0"/>
              </a:rPr>
              <a:t>de </a:t>
            </a:r>
            <a:r>
              <a:rPr lang="es-MX" sz="1600" b="1" dirty="0" smtClean="0">
                <a:latin typeface="Tahoma" panose="020B0604030504040204" pitchFamily="34" charset="0"/>
                <a:ea typeface="Tahoma" panose="020B0604030504040204" pitchFamily="34" charset="0"/>
                <a:cs typeface="Tahoma" panose="020B0604030504040204" pitchFamily="34" charset="0"/>
              </a:rPr>
              <a:t>asignación</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(la matriz del problema es TU).</a:t>
            </a:r>
          </a:p>
          <a:p>
            <a:pPr marL="357188" indent="-357188">
              <a:lnSpc>
                <a:spcPct val="150000"/>
              </a:lnSpc>
              <a:spcBef>
                <a:spcPts val="0"/>
              </a:spcBef>
              <a:spcAft>
                <a:spcPts val="1200"/>
              </a:spcAft>
              <a:buFont typeface="Wingdings" panose="05000000000000000000" pitchFamily="2" charset="2"/>
              <a:buChar char="ü"/>
            </a:pPr>
            <a:r>
              <a:rPr lang="es-MX" sz="1600" b="1" dirty="0" smtClean="0">
                <a:latin typeface="Tahoma" panose="020B0604030504040204" pitchFamily="34" charset="0"/>
                <a:ea typeface="Tahoma" panose="020B0604030504040204" pitchFamily="34" charset="0"/>
                <a:cs typeface="Tahoma" panose="020B0604030504040204" pitchFamily="34" charset="0"/>
              </a:rPr>
              <a:t>Problema flujo </a:t>
            </a:r>
            <a:r>
              <a:rPr lang="es-MX" sz="1600" b="1" dirty="0">
                <a:latin typeface="Tahoma" panose="020B0604030504040204" pitchFamily="34" charset="0"/>
                <a:ea typeface="Tahoma" panose="020B0604030504040204" pitchFamily="34" charset="0"/>
                <a:cs typeface="Tahoma" panose="020B0604030504040204" pitchFamily="34" charset="0"/>
              </a:rPr>
              <a:t>máximo </a:t>
            </a:r>
            <a:r>
              <a:rPr lang="es-MX" sz="1600" b="1" dirty="0" smtClean="0">
                <a:latin typeface="Tahoma" panose="020B0604030504040204" pitchFamily="34" charset="0"/>
                <a:ea typeface="Tahoma" panose="020B0604030504040204" pitchFamily="34" charset="0"/>
                <a:cs typeface="Tahoma" panose="020B0604030504040204" pitchFamily="34" charset="0"/>
              </a:rPr>
              <a:t>de una red</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(la matriz del problema es TU</a:t>
            </a:r>
            <a:r>
              <a:rPr lang="es-MX" sz="1600" dirty="0" smtClean="0">
                <a:latin typeface="Tahoma" panose="020B0604030504040204" pitchFamily="34" charset="0"/>
                <a:ea typeface="Tahoma" panose="020B0604030504040204" pitchFamily="34" charset="0"/>
                <a:cs typeface="Tahoma" panose="020B0604030504040204" pitchFamily="34" charset="0"/>
              </a:rPr>
              <a:t>).</a:t>
            </a:r>
          </a:p>
          <a:p>
            <a:pPr marL="357188" indent="-357188">
              <a:lnSpc>
                <a:spcPct val="150000"/>
              </a:lnSpc>
              <a:spcBef>
                <a:spcPts val="0"/>
              </a:spcBef>
              <a:spcAft>
                <a:spcPts val="1200"/>
              </a:spcAft>
              <a:buFont typeface="Wingdings" panose="05000000000000000000" pitchFamily="2" charset="2"/>
              <a:buChar char="ü"/>
            </a:pPr>
            <a:r>
              <a:rPr lang="es-MX" sz="1600" b="1" dirty="0" smtClean="0">
                <a:latin typeface="Tahoma" panose="020B0604030504040204" pitchFamily="34" charset="0"/>
                <a:ea typeface="Tahoma" panose="020B0604030504040204" pitchFamily="34" charset="0"/>
                <a:cs typeface="Tahoma" panose="020B0604030504040204" pitchFamily="34" charset="0"/>
              </a:rPr>
              <a:t>Problema </a:t>
            </a:r>
            <a:r>
              <a:rPr lang="es-MX" sz="1600" b="1" dirty="0">
                <a:latin typeface="Tahoma" panose="020B0604030504040204" pitchFamily="34" charset="0"/>
                <a:ea typeface="Tahoma" panose="020B0604030504040204" pitchFamily="34" charset="0"/>
                <a:cs typeface="Tahoma" panose="020B0604030504040204" pitchFamily="34" charset="0"/>
              </a:rPr>
              <a:t>de </a:t>
            </a:r>
            <a:r>
              <a:rPr lang="es-MX" sz="1600" b="1" dirty="0" smtClean="0">
                <a:latin typeface="Tahoma" panose="020B0604030504040204" pitchFamily="34" charset="0"/>
                <a:ea typeface="Tahoma" panose="020B0604030504040204" pitchFamily="34" charset="0"/>
                <a:cs typeface="Tahoma" panose="020B0604030504040204" pitchFamily="34" charset="0"/>
              </a:rPr>
              <a:t>transporte</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(la matriz del problema es TU)</a:t>
            </a:r>
            <a:r>
              <a:rPr lang="es-MX" sz="1600" dirty="0" smtClean="0">
                <a:latin typeface="Tahoma" panose="020B0604030504040204" pitchFamily="34" charset="0"/>
                <a:ea typeface="Tahoma" panose="020B0604030504040204" pitchFamily="34" charset="0"/>
                <a:cs typeface="Tahoma" panose="020B0604030504040204" pitchFamily="34" charset="0"/>
              </a:rPr>
              <a:t>. De hecho, el método conocido para </a:t>
            </a:r>
            <a:r>
              <a:rPr lang="es-MX" sz="1600" dirty="0">
                <a:latin typeface="Tahoma" panose="020B0604030504040204" pitchFamily="34" charset="0"/>
                <a:ea typeface="Tahoma" panose="020B0604030504040204" pitchFamily="34" charset="0"/>
                <a:cs typeface="Tahoma" panose="020B0604030504040204" pitchFamily="34" charset="0"/>
              </a:rPr>
              <a:t>resolver este problema es una adaptación del método </a:t>
            </a:r>
            <a:r>
              <a:rPr lang="es-MX" sz="1600" dirty="0" smtClean="0">
                <a:latin typeface="Tahoma" panose="020B0604030504040204" pitchFamily="34" charset="0"/>
                <a:ea typeface="Tahoma" panose="020B0604030504040204" pitchFamily="34" charset="0"/>
                <a:cs typeface="Tahoma" panose="020B0604030504040204" pitchFamily="34" charset="0"/>
              </a:rPr>
              <a:t>simplex.</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ü"/>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pic>
        <p:nvPicPr>
          <p:cNvPr id="3" name="Imagen 2"/>
          <p:cNvPicPr>
            <a:picLocks noChangeAspect="1"/>
          </p:cNvPicPr>
          <p:nvPr/>
        </p:nvPicPr>
        <p:blipFill rotWithShape="1">
          <a:blip r:embed="rId2"/>
          <a:srcRect t="27203"/>
          <a:stretch/>
        </p:blipFill>
        <p:spPr>
          <a:xfrm>
            <a:off x="3131839" y="3933056"/>
            <a:ext cx="5951191" cy="2448272"/>
          </a:xfrm>
          <a:prstGeom prst="rect">
            <a:avLst/>
          </a:prstGeom>
        </p:spPr>
      </p:pic>
    </p:spTree>
    <p:extLst>
      <p:ext uri="{BB962C8B-B14F-4D97-AF65-F5344CB8AC3E}">
        <p14:creationId xmlns:p14="http://schemas.microsoft.com/office/powerpoint/2010/main" val="7804666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3861048"/>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Programación entera</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Poliedros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Cotas y relajaciones</a:t>
            </a:r>
          </a:p>
          <a:p>
            <a:pPr marL="365125" indent="-365125">
              <a:lnSpc>
                <a:spcPct val="150000"/>
              </a:lnSpc>
              <a:buFont typeface="Wingdings" pitchFamily="2" charset="2"/>
              <a:buChar char="v"/>
            </a:pPr>
            <a:r>
              <a:rPr lang="es-MX" sz="1800" dirty="0" err="1" smtClean="0">
                <a:latin typeface="Tahoma" pitchFamily="34" charset="0"/>
                <a:ea typeface="Tahoma" pitchFamily="34" charset="0"/>
                <a:cs typeface="Tahoma" pitchFamily="34" charset="0"/>
              </a:rPr>
              <a:t>Unimodularidad</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ramificación </a:t>
            </a:r>
            <a:r>
              <a:rPr lang="es-MX" sz="1800" dirty="0" smtClean="0">
                <a:latin typeface="Tahoma" pitchFamily="34" charset="0"/>
                <a:ea typeface="Tahoma" pitchFamily="34" charset="0"/>
                <a:cs typeface="Tahoma" pitchFamily="34" charset="0"/>
              </a:rPr>
              <a:t>y acotamiento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planos </a:t>
            </a:r>
            <a:r>
              <a:rPr lang="es-MX" sz="1800" dirty="0" smtClean="0">
                <a:latin typeface="Tahoma" pitchFamily="34" charset="0"/>
                <a:ea typeface="Tahoma" pitchFamily="34" charset="0"/>
                <a:cs typeface="Tahoma" pitchFamily="34" charset="0"/>
              </a:rPr>
              <a:t>de corte</a:t>
            </a:r>
          </a:p>
        </p:txBody>
      </p:sp>
    </p:spTree>
    <p:extLst>
      <p:ext uri="{BB962C8B-B14F-4D97-AF65-F5344CB8AC3E}">
        <p14:creationId xmlns:p14="http://schemas.microsoft.com/office/powerpoint/2010/main" val="7202420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Los métodos exactos para resolver los problemas de programación entera son: </a:t>
            </a:r>
          </a:p>
          <a:p>
            <a:pPr marL="357188" indent="-357188">
              <a:lnSpc>
                <a:spcPct val="150000"/>
              </a:lnSpc>
              <a:spcBef>
                <a:spcPts val="0"/>
              </a:spcBef>
              <a:spcAft>
                <a:spcPts val="1200"/>
              </a:spcAft>
              <a:buFont typeface="Wingdings" panose="05000000000000000000" pitchFamily="2" charset="2"/>
              <a:buChar char="ü"/>
            </a:pPr>
            <a:r>
              <a:rPr lang="es-MX" sz="1600" dirty="0" smtClean="0">
                <a:latin typeface="Tahoma" panose="020B0604030504040204" pitchFamily="34" charset="0"/>
                <a:ea typeface="Tahoma" panose="020B0604030504040204" pitchFamily="34" charset="0"/>
                <a:cs typeface="Tahoma" panose="020B0604030504040204" pitchFamily="34" charset="0"/>
              </a:rPr>
              <a:t>Ramificación y acotamiento (</a:t>
            </a:r>
            <a:r>
              <a:rPr lang="es-MX" sz="1600" dirty="0" err="1" smtClean="0">
                <a:latin typeface="Tahoma" panose="020B0604030504040204" pitchFamily="34" charset="0"/>
                <a:ea typeface="Tahoma" panose="020B0604030504040204" pitchFamily="34" charset="0"/>
                <a:cs typeface="Tahoma" panose="020B0604030504040204" pitchFamily="34" charset="0"/>
              </a:rPr>
              <a:t>Branch</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and </a:t>
            </a:r>
            <a:r>
              <a:rPr lang="es-MX" sz="1600" dirty="0" err="1" smtClean="0">
                <a:latin typeface="Tahoma" panose="020B0604030504040204" pitchFamily="34" charset="0"/>
                <a:ea typeface="Tahoma" panose="020B0604030504040204" pitchFamily="34" charset="0"/>
                <a:cs typeface="Tahoma" panose="020B0604030504040204" pitchFamily="34" charset="0"/>
              </a:rPr>
              <a:t>bound</a:t>
            </a:r>
            <a:r>
              <a:rPr lang="es-MX" sz="1600" dirty="0" smtClean="0">
                <a:latin typeface="Tahoma" panose="020B0604030504040204" pitchFamily="34" charset="0"/>
                <a:ea typeface="Tahoma" panose="020B0604030504040204" pitchFamily="34" charset="0"/>
                <a:cs typeface="Tahoma" panose="020B0604030504040204" pitchFamily="34" charset="0"/>
              </a:rPr>
              <a:t>). </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ü"/>
            </a:pPr>
            <a:r>
              <a:rPr lang="es-MX" sz="1600" dirty="0">
                <a:latin typeface="Tahoma" panose="020B0604030504040204" pitchFamily="34" charset="0"/>
                <a:ea typeface="Tahoma" panose="020B0604030504040204" pitchFamily="34" charset="0"/>
                <a:cs typeface="Tahoma" panose="020B0604030504040204" pitchFamily="34" charset="0"/>
              </a:rPr>
              <a:t>Métodos de cortes o </a:t>
            </a:r>
            <a:r>
              <a:rPr lang="es-MX" sz="1600" dirty="0" smtClean="0">
                <a:latin typeface="Tahoma" panose="020B0604030504040204" pitchFamily="34" charset="0"/>
                <a:ea typeface="Tahoma" panose="020B0604030504040204" pitchFamily="34" charset="0"/>
                <a:cs typeface="Tahoma" panose="020B0604030504040204" pitchFamily="34" charset="0"/>
              </a:rPr>
              <a:t>planos </a:t>
            </a:r>
            <a:r>
              <a:rPr lang="es-MX" sz="1600" dirty="0">
                <a:latin typeface="Tahoma" panose="020B0604030504040204" pitchFamily="34" charset="0"/>
                <a:ea typeface="Tahoma" panose="020B0604030504040204" pitchFamily="34" charset="0"/>
                <a:cs typeface="Tahoma" panose="020B0604030504040204" pitchFamily="34" charset="0"/>
              </a:rPr>
              <a:t>de </a:t>
            </a:r>
            <a:r>
              <a:rPr lang="es-MX" sz="1600" dirty="0" smtClean="0">
                <a:latin typeface="Tahoma" panose="020B0604030504040204" pitchFamily="34" charset="0"/>
                <a:ea typeface="Tahoma" panose="020B0604030504040204" pitchFamily="34" charset="0"/>
                <a:cs typeface="Tahoma" panose="020B0604030504040204" pitchFamily="34" charset="0"/>
              </a:rPr>
              <a:t>corte. </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ü"/>
            </a:pPr>
            <a:r>
              <a:rPr lang="es-MX" sz="1600" dirty="0" smtClean="0">
                <a:latin typeface="Tahoma" panose="020B0604030504040204" pitchFamily="34" charset="0"/>
                <a:ea typeface="Tahoma" panose="020B0604030504040204" pitchFamily="34" charset="0"/>
                <a:cs typeface="Tahoma" panose="020B0604030504040204" pitchFamily="34" charset="0"/>
              </a:rPr>
              <a:t>Ramificación y corte (</a:t>
            </a:r>
            <a:r>
              <a:rPr lang="es-MX" sz="1600" dirty="0" err="1" smtClean="0">
                <a:latin typeface="Tahoma" panose="020B0604030504040204" pitchFamily="34" charset="0"/>
                <a:ea typeface="Tahoma" panose="020B0604030504040204" pitchFamily="34" charset="0"/>
                <a:cs typeface="Tahoma" panose="020B0604030504040204" pitchFamily="34" charset="0"/>
              </a:rPr>
              <a:t>Branch</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and </a:t>
            </a:r>
            <a:r>
              <a:rPr lang="es-MX" sz="1600" dirty="0" err="1" smtClean="0">
                <a:latin typeface="Tahoma" panose="020B0604030504040204" pitchFamily="34" charset="0"/>
                <a:ea typeface="Tahoma" panose="020B0604030504040204" pitchFamily="34" charset="0"/>
                <a:cs typeface="Tahoma" panose="020B0604030504040204" pitchFamily="34" charset="0"/>
              </a:rPr>
              <a:t>Cut</a:t>
            </a:r>
            <a:r>
              <a:rPr lang="es-MX" sz="1600" dirty="0" smtClean="0">
                <a:latin typeface="Tahoma" panose="020B0604030504040204" pitchFamily="34" charset="0"/>
                <a:ea typeface="Tahoma" panose="020B0604030504040204" pitchFamily="34" charset="0"/>
                <a:cs typeface="Tahoma" panose="020B0604030504040204" pitchFamily="34" charset="0"/>
              </a:rPr>
              <a:t>). </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ü"/>
            </a:pPr>
            <a:r>
              <a:rPr lang="es-MX" sz="1600" dirty="0">
                <a:latin typeface="Tahoma" panose="020B0604030504040204" pitchFamily="34" charset="0"/>
                <a:ea typeface="Tahoma" panose="020B0604030504040204" pitchFamily="34" charset="0"/>
                <a:cs typeface="Tahoma" panose="020B0604030504040204" pitchFamily="34" charset="0"/>
              </a:rPr>
              <a:t>Métodos de generación de </a:t>
            </a:r>
            <a:r>
              <a:rPr lang="es-MX" sz="1600" dirty="0" smtClean="0">
                <a:latin typeface="Tahoma" panose="020B0604030504040204" pitchFamily="34" charset="0"/>
                <a:ea typeface="Tahoma" panose="020B0604030504040204" pitchFamily="34" charset="0"/>
                <a:cs typeface="Tahoma" panose="020B0604030504040204" pitchFamily="34" charset="0"/>
              </a:rPr>
              <a:t>columnas. </a:t>
            </a:r>
          </a:p>
          <a:p>
            <a:pPr marL="357188" indent="-357188">
              <a:lnSpc>
                <a:spcPct val="150000"/>
              </a:lnSpc>
              <a:spcBef>
                <a:spcPts val="0"/>
              </a:spcBef>
              <a:spcAft>
                <a:spcPts val="1200"/>
              </a:spcAft>
              <a:buFont typeface="Wingdings" panose="05000000000000000000" pitchFamily="2" charset="2"/>
              <a:buChar char="ü"/>
            </a:pPr>
            <a:endParaRPr lang="es-MX" sz="10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Debe tenerse en cuenta que para </a:t>
            </a:r>
            <a:r>
              <a:rPr lang="es-MX" sz="1600" dirty="0">
                <a:latin typeface="Tahoma" panose="020B0604030504040204" pitchFamily="34" charset="0"/>
                <a:ea typeface="Tahoma" panose="020B0604030504040204" pitchFamily="34" charset="0"/>
                <a:cs typeface="Tahoma" panose="020B0604030504040204" pitchFamily="34" charset="0"/>
              </a:rPr>
              <a:t>obtener el óptimo estos métodos </a:t>
            </a:r>
            <a:r>
              <a:rPr lang="es-MX" sz="1600" dirty="0" smtClean="0">
                <a:latin typeface="Tahoma" panose="020B0604030504040204" pitchFamily="34" charset="0"/>
                <a:ea typeface="Tahoma" panose="020B0604030504040204" pitchFamily="34" charset="0"/>
                <a:cs typeface="Tahoma" panose="020B0604030504040204" pitchFamily="34" charset="0"/>
              </a:rPr>
              <a:t>se pueden </a:t>
            </a:r>
            <a:r>
              <a:rPr lang="es-MX" sz="1600" dirty="0">
                <a:latin typeface="Tahoma" panose="020B0604030504040204" pitchFamily="34" charset="0"/>
                <a:ea typeface="Tahoma" panose="020B0604030504040204" pitchFamily="34" charset="0"/>
                <a:cs typeface="Tahoma" panose="020B0604030504040204" pitchFamily="34" charset="0"/>
              </a:rPr>
              <a:t>requerir un número muy grande de </a:t>
            </a:r>
            <a:r>
              <a:rPr lang="es-MX" sz="1600" dirty="0" smtClean="0">
                <a:latin typeface="Tahoma" panose="020B0604030504040204" pitchFamily="34" charset="0"/>
                <a:ea typeface="Tahoma" panose="020B0604030504040204" pitchFamily="34" charset="0"/>
                <a:cs typeface="Tahoma" panose="020B0604030504040204" pitchFamily="34" charset="0"/>
              </a:rPr>
              <a:t>iteraciones. El </a:t>
            </a:r>
            <a:r>
              <a:rPr lang="es-MX" sz="1600" dirty="0">
                <a:latin typeface="Tahoma" panose="020B0604030504040204" pitchFamily="34" charset="0"/>
                <a:ea typeface="Tahoma" panose="020B0604030504040204" pitchFamily="34" charset="0"/>
                <a:cs typeface="Tahoma" panose="020B0604030504040204" pitchFamily="34" charset="0"/>
              </a:rPr>
              <a:t>número de operaciones crece exponencialmente con el tamaño del problema a </a:t>
            </a:r>
            <a:r>
              <a:rPr lang="es-MX" sz="1600" dirty="0" smtClean="0">
                <a:latin typeface="Tahoma" panose="020B0604030504040204" pitchFamily="34" charset="0"/>
                <a:ea typeface="Tahoma" panose="020B0604030504040204" pitchFamily="34" charset="0"/>
                <a:cs typeface="Tahoma" panose="020B0604030504040204" pitchFamily="34" charset="0"/>
              </a:rPr>
              <a:t>resolver, por lo que puede no ser práctica según la instancia por resolver. </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ü"/>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3373757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FontTx/>
              <a:buNone/>
            </a:pPr>
            <a:r>
              <a:rPr lang="es-MX" sz="1600" dirty="0">
                <a:latin typeface="Tahoma" panose="020B0604030504040204" pitchFamily="34" charset="0"/>
                <a:ea typeface="Tahoma" panose="020B0604030504040204" pitchFamily="34" charset="0"/>
                <a:cs typeface="Tahoma" panose="020B0604030504040204" pitchFamily="34" charset="0"/>
              </a:rPr>
              <a:t>Tenemos el PLE     </a:t>
            </a:r>
            <a:r>
              <a:rPr lang="es-AR" sz="1600" dirty="0">
                <a:latin typeface="Tahoma" panose="020B0604030504040204" pitchFamily="34" charset="0"/>
                <a:ea typeface="Tahoma" panose="020B0604030504040204" pitchFamily="34" charset="0"/>
                <a:cs typeface="Tahoma" panose="020B0604030504040204" pitchFamily="34" charset="0"/>
              </a:rPr>
              <a:t>z = </a:t>
            </a:r>
            <a:r>
              <a:rPr lang="es-AR" sz="1600" dirty="0" err="1">
                <a:latin typeface="Tahoma" panose="020B0604030504040204" pitchFamily="34" charset="0"/>
                <a:ea typeface="Tahoma" panose="020B0604030504040204" pitchFamily="34" charset="0"/>
                <a:cs typeface="Tahoma" panose="020B0604030504040204" pitchFamily="34" charset="0"/>
              </a:rPr>
              <a:t>max</a:t>
            </a:r>
            <a:r>
              <a:rPr lang="es-AR" sz="1600" dirty="0">
                <a:latin typeface="Tahoma" panose="020B0604030504040204" pitchFamily="34" charset="0"/>
                <a:ea typeface="Tahoma" panose="020B0604030504040204" pitchFamily="34" charset="0"/>
                <a:cs typeface="Tahoma" panose="020B0604030504040204" pitchFamily="34" charset="0"/>
              </a:rPr>
              <a:t> { cx / x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X  Z</a:t>
            </a:r>
            <a:r>
              <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p>
          <a:p>
            <a:pPr marL="0" indent="0">
              <a:lnSpc>
                <a:spcPct val="150000"/>
              </a:lnSpc>
              <a:spcBef>
                <a:spcPts val="0"/>
              </a:spcBef>
              <a:spcAft>
                <a:spcPts val="1200"/>
              </a:spcAft>
              <a:buFontTx/>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quiere dividir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el problema en problemas más pequeños que sean más fáciles de resolver</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O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sea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hacer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X =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h</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entonces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si: </a:t>
            </a:r>
            <a:endPar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gn="ctr">
              <a:lnSpc>
                <a:spcPct val="150000"/>
              </a:lnSpc>
              <a:spcBef>
                <a:spcPts val="0"/>
              </a:spcBef>
              <a:spcAft>
                <a:spcPts val="1200"/>
              </a:spcAft>
              <a:buFontTx/>
              <a:buNone/>
            </a:pP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AR" sz="1600" dirty="0" err="1">
                <a:latin typeface="Tahoma" panose="020B0604030504040204" pitchFamily="34" charset="0"/>
                <a:ea typeface="Tahoma" panose="020B0604030504040204" pitchFamily="34" charset="0"/>
                <a:cs typeface="Tahoma" panose="020B0604030504040204" pitchFamily="34" charset="0"/>
              </a:rPr>
              <a:t>max</a:t>
            </a:r>
            <a:r>
              <a:rPr lang="es-AR" sz="1600" dirty="0">
                <a:latin typeface="Tahoma" panose="020B0604030504040204" pitchFamily="34" charset="0"/>
                <a:ea typeface="Tahoma" panose="020B0604030504040204" pitchFamily="34" charset="0"/>
                <a:cs typeface="Tahoma" panose="020B0604030504040204" pitchFamily="34" charset="0"/>
              </a:rPr>
              <a:t> { cx / x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endPar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FontTx/>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tendrá que:          </a:t>
            </a:r>
          </a:p>
          <a:p>
            <a:pPr marL="0" indent="0" algn="ctr">
              <a:lnSpc>
                <a:spcPct val="150000"/>
              </a:lnSpc>
              <a:spcBef>
                <a:spcPts val="0"/>
              </a:spcBef>
              <a:spcAft>
                <a:spcPts val="1200"/>
              </a:spcAft>
              <a:buFontTx/>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z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err="1">
                <a:latin typeface="Tahoma" panose="020B0604030504040204" pitchFamily="34" charset="0"/>
                <a:ea typeface="Tahoma" panose="020B0604030504040204" pitchFamily="34" charset="0"/>
                <a:cs typeface="Tahoma" panose="020B0604030504040204" pitchFamily="34" charset="0"/>
              </a:rPr>
              <a:t>max</a:t>
            </a:r>
            <a:r>
              <a:rPr lang="es-AR" sz="1600" baseline="-25000" dirty="0" err="1">
                <a:latin typeface="Tahoma" panose="020B0604030504040204" pitchFamily="34" charset="0"/>
                <a:ea typeface="Tahoma" panose="020B0604030504040204" pitchFamily="34" charset="0"/>
                <a:cs typeface="Tahoma" panose="020B0604030504040204" pitchFamily="34" charset="0"/>
              </a:rPr>
              <a:t>k</a:t>
            </a:r>
            <a:r>
              <a:rPr lang="es-AR" sz="1600" dirty="0">
                <a:latin typeface="Tahoma" panose="020B0604030504040204" pitchFamily="34" charset="0"/>
                <a:ea typeface="Tahoma" panose="020B0604030504040204" pitchFamily="34" charset="0"/>
                <a:cs typeface="Tahoma" panose="020B0604030504040204" pitchFamily="34" charset="0"/>
              </a:rPr>
              <a:t>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p>
          <a:p>
            <a:pPr marL="0" indent="0">
              <a:lnSpc>
                <a:spcPct val="150000"/>
              </a:lnSpc>
              <a:spcBef>
                <a:spcPts val="0"/>
              </a:spcBef>
              <a:spcAft>
                <a:spcPts val="1200"/>
              </a:spcAft>
              <a:buFontTx/>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En el método de ramificación y acotamiento se utilizan estas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ideas en forma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iterativa: se usa árbol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de enumeración para representar el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algoritmo.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En cada nodo resolvemos un problema menor de optimización.</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 </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ü"/>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5041190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 </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ü"/>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7" name="AutoShape 4"/>
          <p:cNvSpPr>
            <a:spLocks noChangeArrowheads="1"/>
          </p:cNvSpPr>
          <p:nvPr/>
        </p:nvSpPr>
        <p:spPr bwMode="auto">
          <a:xfrm>
            <a:off x="4267200" y="1925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8" name="AutoShape 5"/>
          <p:cNvSpPr>
            <a:spLocks noChangeArrowheads="1"/>
          </p:cNvSpPr>
          <p:nvPr/>
        </p:nvSpPr>
        <p:spPr bwMode="auto">
          <a:xfrm>
            <a:off x="3124200" y="3068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9" name="AutoShape 6"/>
          <p:cNvSpPr>
            <a:spLocks noChangeArrowheads="1"/>
          </p:cNvSpPr>
          <p:nvPr/>
        </p:nvSpPr>
        <p:spPr bwMode="auto">
          <a:xfrm>
            <a:off x="5410200" y="3068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10" name="AutoShape 7"/>
          <p:cNvSpPr>
            <a:spLocks noChangeArrowheads="1"/>
          </p:cNvSpPr>
          <p:nvPr/>
        </p:nvSpPr>
        <p:spPr bwMode="auto">
          <a:xfrm>
            <a:off x="4267200" y="3068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11" name="AutoShape 8"/>
          <p:cNvSpPr>
            <a:spLocks noChangeArrowheads="1"/>
          </p:cNvSpPr>
          <p:nvPr/>
        </p:nvSpPr>
        <p:spPr bwMode="auto">
          <a:xfrm>
            <a:off x="2514600" y="42878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12" name="AutoShape 9"/>
          <p:cNvSpPr>
            <a:spLocks noChangeArrowheads="1"/>
          </p:cNvSpPr>
          <p:nvPr/>
        </p:nvSpPr>
        <p:spPr bwMode="auto">
          <a:xfrm>
            <a:off x="3733800" y="42878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cxnSp>
        <p:nvCxnSpPr>
          <p:cNvPr id="13" name="AutoShape 10"/>
          <p:cNvCxnSpPr>
            <a:cxnSpLocks noChangeShapeType="1"/>
            <a:stCxn id="7" idx="3"/>
            <a:endCxn id="8" idx="7"/>
          </p:cNvCxnSpPr>
          <p:nvPr/>
        </p:nvCxnSpPr>
        <p:spPr bwMode="auto">
          <a:xfrm flipH="1">
            <a:off x="3514725" y="2316163"/>
            <a:ext cx="819150"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4" name="AutoShape 11"/>
          <p:cNvCxnSpPr>
            <a:cxnSpLocks noChangeShapeType="1"/>
            <a:stCxn id="7" idx="5"/>
            <a:endCxn id="9" idx="1"/>
          </p:cNvCxnSpPr>
          <p:nvPr/>
        </p:nvCxnSpPr>
        <p:spPr bwMode="auto">
          <a:xfrm>
            <a:off x="4657725" y="2316163"/>
            <a:ext cx="819150"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5" name="AutoShape 12"/>
          <p:cNvCxnSpPr>
            <a:cxnSpLocks noChangeShapeType="1"/>
            <a:stCxn id="7" idx="4"/>
            <a:endCxn id="10" idx="0"/>
          </p:cNvCxnSpPr>
          <p:nvPr/>
        </p:nvCxnSpPr>
        <p:spPr bwMode="auto">
          <a:xfrm>
            <a:off x="4495800" y="2382838"/>
            <a:ext cx="0" cy="68580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6" name="AutoShape 13"/>
          <p:cNvCxnSpPr>
            <a:cxnSpLocks noChangeShapeType="1"/>
            <a:stCxn id="8" idx="3"/>
            <a:endCxn id="11" idx="0"/>
          </p:cNvCxnSpPr>
          <p:nvPr/>
        </p:nvCxnSpPr>
        <p:spPr bwMode="auto">
          <a:xfrm flipH="1">
            <a:off x="2743200" y="3459163"/>
            <a:ext cx="447675" cy="828675"/>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7" name="AutoShape 14"/>
          <p:cNvCxnSpPr>
            <a:cxnSpLocks noChangeShapeType="1"/>
            <a:stCxn id="8" idx="5"/>
            <a:endCxn id="12" idx="0"/>
          </p:cNvCxnSpPr>
          <p:nvPr/>
        </p:nvCxnSpPr>
        <p:spPr bwMode="auto">
          <a:xfrm>
            <a:off x="3514725" y="3459163"/>
            <a:ext cx="447675" cy="828675"/>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sp>
        <p:nvSpPr>
          <p:cNvPr id="18" name="Text Box 15"/>
          <p:cNvSpPr txBox="1">
            <a:spLocks noChangeArrowheads="1"/>
          </p:cNvSpPr>
          <p:nvPr/>
        </p:nvSpPr>
        <p:spPr bwMode="auto">
          <a:xfrm>
            <a:off x="5430838" y="3762375"/>
            <a:ext cx="381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med"/>
              </a14:hiddenLine>
            </a:ext>
          </a:extLst>
        </p:spPr>
        <p:txBody>
          <a:bodyPr lIns="0" tIns="0" rIns="0" bIns="0" anchor="ctr" anchorCtr="1">
            <a:spAutoFit/>
          </a:bodyP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s-MX" altLang="es-MX" sz="4000" b="1" dirty="0" smtClean="0">
                <a:latin typeface="Times New Roman" panose="02020603050405020304" pitchFamily="18" charset="0"/>
              </a:rPr>
              <a:t>...</a:t>
            </a:r>
            <a:endParaRPr lang="es-MX" altLang="es-MX" sz="4000" b="1" dirty="0">
              <a:latin typeface="Times New Roman" panose="02020603050405020304" pitchFamily="18" charset="0"/>
            </a:endParaRPr>
          </a:p>
        </p:txBody>
      </p:sp>
      <p:cxnSp>
        <p:nvCxnSpPr>
          <p:cNvPr id="19" name="AutoShape 16"/>
          <p:cNvCxnSpPr>
            <a:cxnSpLocks noChangeShapeType="1"/>
            <a:stCxn id="9" idx="3"/>
          </p:cNvCxnSpPr>
          <p:nvPr/>
        </p:nvCxnSpPr>
        <p:spPr bwMode="auto">
          <a:xfrm flipH="1">
            <a:off x="5029200" y="3459163"/>
            <a:ext cx="447675"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20" name="AutoShape 17"/>
          <p:cNvCxnSpPr>
            <a:cxnSpLocks noChangeShapeType="1"/>
            <a:stCxn id="9" idx="5"/>
          </p:cNvCxnSpPr>
          <p:nvPr/>
        </p:nvCxnSpPr>
        <p:spPr bwMode="auto">
          <a:xfrm>
            <a:off x="5800725" y="3459163"/>
            <a:ext cx="438150"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sp>
        <p:nvSpPr>
          <p:cNvPr id="21" name="Text Box 18"/>
          <p:cNvSpPr txBox="1">
            <a:spLocks noChangeArrowheads="1"/>
          </p:cNvSpPr>
          <p:nvPr/>
        </p:nvSpPr>
        <p:spPr bwMode="auto">
          <a:xfrm>
            <a:off x="2535238" y="5019675"/>
            <a:ext cx="381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med"/>
              </a14:hiddenLine>
            </a:ext>
          </a:extLst>
        </p:spPr>
        <p:txBody>
          <a:bodyPr lIns="0" tIns="0" rIns="0" bIns="0" anchor="ctr" anchorCtr="1">
            <a:spAutoFit/>
          </a:bodyP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s-MX" altLang="es-MX" sz="4000" b="1" dirty="0" smtClean="0">
                <a:latin typeface="Times New Roman" panose="02020603050405020304" pitchFamily="18" charset="0"/>
              </a:rPr>
              <a:t>...</a:t>
            </a:r>
            <a:endParaRPr lang="es-MX" altLang="es-MX" sz="4000" b="1" dirty="0">
              <a:latin typeface="Times New Roman" panose="02020603050405020304" pitchFamily="18" charset="0"/>
            </a:endParaRPr>
          </a:p>
        </p:txBody>
      </p:sp>
      <p:cxnSp>
        <p:nvCxnSpPr>
          <p:cNvPr id="22" name="AutoShape 19"/>
          <p:cNvCxnSpPr>
            <a:cxnSpLocks noChangeShapeType="1"/>
            <a:stCxn id="11" idx="3"/>
          </p:cNvCxnSpPr>
          <p:nvPr/>
        </p:nvCxnSpPr>
        <p:spPr bwMode="auto">
          <a:xfrm flipH="1">
            <a:off x="2133600" y="4678363"/>
            <a:ext cx="447675" cy="809625"/>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23" name="AutoShape 20"/>
          <p:cNvCxnSpPr>
            <a:cxnSpLocks noChangeShapeType="1"/>
            <a:stCxn id="11" idx="5"/>
          </p:cNvCxnSpPr>
          <p:nvPr/>
        </p:nvCxnSpPr>
        <p:spPr bwMode="auto">
          <a:xfrm>
            <a:off x="2905125" y="4678363"/>
            <a:ext cx="438150" cy="809625"/>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sp>
        <p:nvSpPr>
          <p:cNvPr id="24" name="Text Box 21"/>
          <p:cNvSpPr txBox="1">
            <a:spLocks noChangeArrowheads="1"/>
          </p:cNvSpPr>
          <p:nvPr/>
        </p:nvSpPr>
        <p:spPr bwMode="auto">
          <a:xfrm>
            <a:off x="4787900" y="1916113"/>
            <a:ext cx="14634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med"/>
              </a14:hiddenLine>
            </a:ext>
          </a:extLst>
        </p:spPr>
        <p:txBody>
          <a:bodyPr wrap="none">
            <a:spAutoFit/>
          </a:bodyP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s-MX" altLang="es-MX" sz="2400" dirty="0" smtClean="0">
                <a:latin typeface="Tahoma" panose="020B0604030504040204" pitchFamily="34" charset="0"/>
              </a:rPr>
              <a:t>Nodo raíz</a:t>
            </a:r>
            <a:endParaRPr lang="es-MX" altLang="es-MX" sz="2400" dirty="0">
              <a:latin typeface="Tahoma" panose="020B0604030504040204" pitchFamily="34" charset="0"/>
            </a:endParaRPr>
          </a:p>
        </p:txBody>
      </p:sp>
      <p:sp>
        <p:nvSpPr>
          <p:cNvPr id="25" name="Text Box 22"/>
          <p:cNvSpPr txBox="1">
            <a:spLocks noChangeArrowheads="1"/>
          </p:cNvSpPr>
          <p:nvPr/>
        </p:nvSpPr>
        <p:spPr bwMode="auto">
          <a:xfrm>
            <a:off x="1349375" y="3059113"/>
            <a:ext cx="17604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med"/>
              </a14:hiddenLine>
            </a:ext>
          </a:extLst>
        </p:spPr>
        <p:txBody>
          <a:bodyPr wrap="none">
            <a:spAutoFit/>
          </a:bodyP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s-MX" altLang="es-MX" sz="2400" dirty="0" smtClean="0">
                <a:latin typeface="Tahoma" panose="020B0604030504040204" pitchFamily="34" charset="0"/>
              </a:rPr>
              <a:t>Nodos hijos</a:t>
            </a:r>
            <a:endParaRPr lang="es-MX" altLang="es-MX" sz="2400" dirty="0">
              <a:latin typeface="Tahoma" panose="020B0604030504040204" pitchFamily="34" charset="0"/>
            </a:endParaRPr>
          </a:p>
        </p:txBody>
      </p:sp>
      <p:sp>
        <p:nvSpPr>
          <p:cNvPr id="26" name="Text Box 23"/>
          <p:cNvSpPr txBox="1">
            <a:spLocks noChangeArrowheads="1"/>
          </p:cNvSpPr>
          <p:nvPr/>
        </p:nvSpPr>
        <p:spPr bwMode="auto">
          <a:xfrm>
            <a:off x="685800" y="4287838"/>
            <a:ext cx="17604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med"/>
              </a14:hiddenLine>
            </a:ext>
          </a:extLst>
        </p:spPr>
        <p:txBody>
          <a:bodyPr wrap="none">
            <a:spAutoFit/>
          </a:bodyP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s-MX" altLang="es-MX" sz="2400" dirty="0" smtClean="0">
                <a:latin typeface="Tahoma" panose="020B0604030504040204" pitchFamily="34" charset="0"/>
              </a:rPr>
              <a:t>Nodos hijos</a:t>
            </a:r>
            <a:endParaRPr lang="es-MX" altLang="es-MX" sz="2400" dirty="0">
              <a:latin typeface="Tahoma" panose="020B0604030504040204" pitchFamily="34" charset="0"/>
            </a:endParaRPr>
          </a:p>
        </p:txBody>
      </p:sp>
      <p:sp>
        <p:nvSpPr>
          <p:cNvPr id="27" name="Text Box 24"/>
          <p:cNvSpPr txBox="1">
            <a:spLocks noChangeArrowheads="1"/>
          </p:cNvSpPr>
          <p:nvPr/>
        </p:nvSpPr>
        <p:spPr bwMode="auto">
          <a:xfrm>
            <a:off x="6440488" y="1905000"/>
            <a:ext cx="11087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med"/>
              </a14:hiddenLine>
            </a:ext>
          </a:extLst>
        </p:spPr>
        <p:txBody>
          <a:bodyPr wrap="none">
            <a:spAutoFit/>
          </a:bodyP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s-MX" altLang="es-MX" sz="2400" dirty="0" smtClean="0">
                <a:latin typeface="Tahoma" panose="020B0604030504040204" pitchFamily="34" charset="0"/>
              </a:rPr>
              <a:t>Nivel 0</a:t>
            </a:r>
            <a:endParaRPr lang="es-MX" altLang="es-MX" sz="2400" dirty="0">
              <a:latin typeface="Tahoma" panose="020B0604030504040204" pitchFamily="34" charset="0"/>
            </a:endParaRPr>
          </a:p>
        </p:txBody>
      </p:sp>
      <p:sp>
        <p:nvSpPr>
          <p:cNvPr id="28" name="Text Box 25"/>
          <p:cNvSpPr txBox="1">
            <a:spLocks noChangeArrowheads="1"/>
          </p:cNvSpPr>
          <p:nvPr/>
        </p:nvSpPr>
        <p:spPr bwMode="auto">
          <a:xfrm>
            <a:off x="6435725" y="3048000"/>
            <a:ext cx="25226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med"/>
              </a14:hiddenLine>
            </a:ext>
          </a:extLst>
        </p:spPr>
        <p:txBody>
          <a:bodyPr wrap="none">
            <a:spAutoFit/>
          </a:bodyP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s-MX" altLang="es-MX" sz="2400" dirty="0" smtClean="0">
                <a:latin typeface="Tahoma" panose="020B0604030504040204" pitchFamily="34" charset="0"/>
              </a:rPr>
              <a:t>Nivel 1 (n nodos)</a:t>
            </a:r>
            <a:endParaRPr lang="es-MX" altLang="es-MX" sz="2400" dirty="0">
              <a:latin typeface="Tahoma" panose="020B0604030504040204" pitchFamily="34" charset="0"/>
            </a:endParaRPr>
          </a:p>
        </p:txBody>
      </p:sp>
      <p:sp>
        <p:nvSpPr>
          <p:cNvPr id="29" name="Text Box 26"/>
          <p:cNvSpPr txBox="1">
            <a:spLocks noChangeArrowheads="1"/>
          </p:cNvSpPr>
          <p:nvPr/>
        </p:nvSpPr>
        <p:spPr bwMode="auto">
          <a:xfrm>
            <a:off x="6443663" y="4191000"/>
            <a:ext cx="24713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med"/>
              </a14:hiddenLine>
            </a:ext>
          </a:extLst>
        </p:spPr>
        <p:txBody>
          <a:bodyPr wrap="none">
            <a:spAutoFit/>
          </a:bodyP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s-MX" altLang="es-MX" sz="2400" dirty="0" smtClean="0">
                <a:latin typeface="Tahoma" panose="020B0604030504040204" pitchFamily="34" charset="0"/>
              </a:rPr>
              <a:t>Nivel 2 (n*(n-1))</a:t>
            </a:r>
            <a:endParaRPr lang="es-MX" altLang="es-MX" sz="2400" dirty="0">
              <a:latin typeface="Tahoma" panose="020B0604030504040204" pitchFamily="34" charset="0"/>
            </a:endParaRPr>
          </a:p>
        </p:txBody>
      </p:sp>
    </p:spTree>
    <p:extLst>
      <p:ext uri="{BB962C8B-B14F-4D97-AF65-F5344CB8AC3E}">
        <p14:creationId xmlns:p14="http://schemas.microsoft.com/office/powerpoint/2010/main" val="3226863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BIBLIOGRAFÍA BÁSICA</a:t>
            </a:r>
          </a:p>
          <a:p>
            <a:pPr algn="just">
              <a:lnSpc>
                <a:spcPct val="140000"/>
              </a:lnSpc>
              <a:buFont typeface="Wingdings" pitchFamily="2" charset="2"/>
              <a:buChar char="v"/>
            </a:pPr>
            <a:endParaRPr lang="en-US" sz="500" dirty="0" smtClean="0">
              <a:latin typeface="Tahoma" pitchFamily="34" charset="0"/>
              <a:ea typeface="Tahoma" pitchFamily="34" charset="0"/>
              <a:cs typeface="Tahoma" pitchFamily="34" charset="0"/>
            </a:endParaRPr>
          </a:p>
          <a:p>
            <a:pPr marL="369888" indent="-354013" algn="just">
              <a:lnSpc>
                <a:spcPct val="140000"/>
              </a:lnSpc>
              <a:buFont typeface="Wingdings" pitchFamily="2" charset="2"/>
              <a:buChar char="v"/>
              <a:tabLst>
                <a:tab pos="711200" algn="l"/>
              </a:tabLst>
            </a:pPr>
            <a:r>
              <a:rPr lang="en-US" sz="1300" dirty="0">
                <a:latin typeface="Tahoma" pitchFamily="34" charset="0"/>
                <a:ea typeface="Tahoma" pitchFamily="34" charset="0"/>
                <a:cs typeface="Tahoma" pitchFamily="34" charset="0"/>
              </a:rPr>
              <a:t>Bertsimas, D.; </a:t>
            </a:r>
            <a:r>
              <a:rPr lang="en-US" sz="1300" dirty="0" err="1">
                <a:latin typeface="Tahoma" pitchFamily="34" charset="0"/>
                <a:ea typeface="Tahoma" pitchFamily="34" charset="0"/>
                <a:cs typeface="Tahoma" pitchFamily="34" charset="0"/>
              </a:rPr>
              <a:t>Weismantel</a:t>
            </a:r>
            <a:r>
              <a:rPr lang="en-US" sz="1300" dirty="0">
                <a:latin typeface="Tahoma" pitchFamily="34" charset="0"/>
                <a:ea typeface="Tahoma" pitchFamily="34" charset="0"/>
                <a:cs typeface="Tahoma" pitchFamily="34" charset="0"/>
              </a:rPr>
              <a:t>, R. (2005). Optimization over Integers, Dynamic Ideas.</a:t>
            </a:r>
          </a:p>
          <a:p>
            <a:pPr marL="369888" indent="-354013" algn="just">
              <a:lnSpc>
                <a:spcPct val="140000"/>
              </a:lnSpc>
              <a:buFont typeface="Wingdings" pitchFamily="2" charset="2"/>
              <a:buChar char="v"/>
              <a:tabLst>
                <a:tab pos="711200" algn="l"/>
              </a:tabLst>
            </a:pPr>
            <a:r>
              <a:rPr lang="en-US" sz="1300" dirty="0">
                <a:latin typeface="Tahoma" pitchFamily="34" charset="0"/>
                <a:ea typeface="Tahoma" pitchFamily="34" charset="0"/>
                <a:cs typeface="Tahoma" pitchFamily="34" charset="0"/>
              </a:rPr>
              <a:t>Blum, C.; </a:t>
            </a:r>
            <a:r>
              <a:rPr lang="en-US" sz="1300" dirty="0" err="1">
                <a:latin typeface="Tahoma" pitchFamily="34" charset="0"/>
                <a:ea typeface="Tahoma" pitchFamily="34" charset="0"/>
                <a:cs typeface="Tahoma" pitchFamily="34" charset="0"/>
              </a:rPr>
              <a:t>Roli</a:t>
            </a:r>
            <a:r>
              <a:rPr lang="en-US" sz="1300" dirty="0">
                <a:latin typeface="Tahoma" pitchFamily="34" charset="0"/>
                <a:ea typeface="Tahoma" pitchFamily="34" charset="0"/>
                <a:cs typeface="Tahoma" pitchFamily="34" charset="0"/>
              </a:rPr>
              <a:t>, A.; </a:t>
            </a:r>
            <a:r>
              <a:rPr lang="en-US" sz="1300" dirty="0" err="1">
                <a:latin typeface="Tahoma" pitchFamily="34" charset="0"/>
                <a:ea typeface="Tahoma" pitchFamily="34" charset="0"/>
                <a:cs typeface="Tahoma" pitchFamily="34" charset="0"/>
              </a:rPr>
              <a:t>Sampels</a:t>
            </a:r>
            <a:r>
              <a:rPr lang="en-US" sz="1300" dirty="0">
                <a:latin typeface="Tahoma" pitchFamily="34" charset="0"/>
                <a:ea typeface="Tahoma" pitchFamily="34" charset="0"/>
                <a:cs typeface="Tahoma" pitchFamily="34" charset="0"/>
              </a:rPr>
              <a:t>, M. (2010). Hybrid </a:t>
            </a:r>
            <a:r>
              <a:rPr lang="en-US" sz="1300" dirty="0" err="1">
                <a:latin typeface="Tahoma" pitchFamily="34" charset="0"/>
                <a:ea typeface="Tahoma" pitchFamily="34" charset="0"/>
                <a:cs typeface="Tahoma" pitchFamily="34" charset="0"/>
              </a:rPr>
              <a:t>Metaheuristics</a:t>
            </a:r>
            <a:r>
              <a:rPr lang="en-US" sz="1300" dirty="0">
                <a:latin typeface="Tahoma" pitchFamily="34" charset="0"/>
                <a:ea typeface="Tahoma" pitchFamily="34" charset="0"/>
                <a:cs typeface="Tahoma" pitchFamily="34" charset="0"/>
              </a:rPr>
              <a:t>: An Emerging Approach to Optimization (Studies in Computational Intelligence), Springer.</a:t>
            </a:r>
          </a:p>
          <a:p>
            <a:pPr marL="369888" indent="-354013" algn="just">
              <a:lnSpc>
                <a:spcPct val="140000"/>
              </a:lnSpc>
              <a:buFont typeface="Wingdings" pitchFamily="2" charset="2"/>
              <a:buChar char="v"/>
              <a:tabLst>
                <a:tab pos="711200" algn="l"/>
              </a:tabLst>
            </a:pPr>
            <a:r>
              <a:rPr lang="en-US" sz="1300" dirty="0">
                <a:latin typeface="Tahoma" pitchFamily="34" charset="0"/>
                <a:ea typeface="Tahoma" pitchFamily="34" charset="0"/>
                <a:cs typeface="Tahoma" pitchFamily="34" charset="0"/>
              </a:rPr>
              <a:t>Chen, D.-S.; Batson, R.G.; Dang, Y. (2010). Applied Integer Programming: Modeling and Solution, Wiley.</a:t>
            </a:r>
          </a:p>
          <a:p>
            <a:pPr marL="369888" indent="-354013" algn="just">
              <a:lnSpc>
                <a:spcPct val="140000"/>
              </a:lnSpc>
              <a:buFont typeface="Wingdings" pitchFamily="2" charset="2"/>
              <a:buChar char="v"/>
              <a:tabLst>
                <a:tab pos="711200" algn="l"/>
              </a:tabLst>
            </a:pPr>
            <a:r>
              <a:rPr lang="en-US" sz="1300" dirty="0">
                <a:latin typeface="Tahoma" pitchFamily="34" charset="0"/>
                <a:ea typeface="Tahoma" pitchFamily="34" charset="0"/>
                <a:cs typeface="Tahoma" pitchFamily="34" charset="0"/>
              </a:rPr>
              <a:t>Cook, W.J.; Cunningham, W.H.; </a:t>
            </a:r>
            <a:r>
              <a:rPr lang="en-US" sz="1300" dirty="0" err="1">
                <a:latin typeface="Tahoma" pitchFamily="34" charset="0"/>
                <a:ea typeface="Tahoma" pitchFamily="34" charset="0"/>
                <a:cs typeface="Tahoma" pitchFamily="34" charset="0"/>
              </a:rPr>
              <a:t>Pulleyblank</a:t>
            </a:r>
            <a:r>
              <a:rPr lang="en-US" sz="1300" dirty="0">
                <a:latin typeface="Tahoma" pitchFamily="34" charset="0"/>
                <a:ea typeface="Tahoma" pitchFamily="34" charset="0"/>
                <a:cs typeface="Tahoma" pitchFamily="34" charset="0"/>
              </a:rPr>
              <a:t>, W.R.; </a:t>
            </a:r>
            <a:r>
              <a:rPr lang="en-US" sz="1300" dirty="0" err="1">
                <a:latin typeface="Tahoma" pitchFamily="34" charset="0"/>
                <a:ea typeface="Tahoma" pitchFamily="34" charset="0"/>
                <a:cs typeface="Tahoma" pitchFamily="34" charset="0"/>
              </a:rPr>
              <a:t>Schrijver</a:t>
            </a:r>
            <a:r>
              <a:rPr lang="en-US" sz="1300" dirty="0">
                <a:latin typeface="Tahoma" pitchFamily="34" charset="0"/>
                <a:ea typeface="Tahoma" pitchFamily="34" charset="0"/>
                <a:cs typeface="Tahoma" pitchFamily="34" charset="0"/>
              </a:rPr>
              <a:t>, A. (1998). Combinatorial Optimization, Wiley-</a:t>
            </a:r>
            <a:r>
              <a:rPr lang="en-US" sz="1300" dirty="0" err="1">
                <a:latin typeface="Tahoma" pitchFamily="34" charset="0"/>
                <a:ea typeface="Tahoma" pitchFamily="34" charset="0"/>
                <a:cs typeface="Tahoma" pitchFamily="34" charset="0"/>
              </a:rPr>
              <a:t>Interscience</a:t>
            </a:r>
            <a:r>
              <a:rPr lang="en-US" sz="1300" dirty="0">
                <a:latin typeface="Tahoma" pitchFamily="34" charset="0"/>
                <a:ea typeface="Tahoma" pitchFamily="34" charset="0"/>
                <a:cs typeface="Tahoma" pitchFamily="34" charset="0"/>
              </a:rPr>
              <a:t>.</a:t>
            </a:r>
          </a:p>
          <a:p>
            <a:pPr marL="369888" indent="-354013" algn="just">
              <a:lnSpc>
                <a:spcPct val="140000"/>
              </a:lnSpc>
              <a:buFont typeface="Wingdings" pitchFamily="2" charset="2"/>
              <a:buChar char="v"/>
              <a:tabLst>
                <a:tab pos="711200" algn="l"/>
              </a:tabLst>
            </a:pPr>
            <a:r>
              <a:rPr lang="en-US" sz="1300" dirty="0" err="1">
                <a:latin typeface="Tahoma" pitchFamily="34" charset="0"/>
                <a:ea typeface="Tahoma" pitchFamily="34" charset="0"/>
                <a:cs typeface="Tahoma" pitchFamily="34" charset="0"/>
              </a:rPr>
              <a:t>Maniezzo</a:t>
            </a:r>
            <a:r>
              <a:rPr lang="en-US" sz="1300" dirty="0">
                <a:latin typeface="Tahoma" pitchFamily="34" charset="0"/>
                <a:ea typeface="Tahoma" pitchFamily="34" charset="0"/>
                <a:cs typeface="Tahoma" pitchFamily="34" charset="0"/>
              </a:rPr>
              <a:t>, V.; </a:t>
            </a:r>
            <a:r>
              <a:rPr lang="en-US" sz="1300" dirty="0" err="1">
                <a:latin typeface="Tahoma" pitchFamily="34" charset="0"/>
                <a:ea typeface="Tahoma" pitchFamily="34" charset="0"/>
                <a:cs typeface="Tahoma" pitchFamily="34" charset="0"/>
              </a:rPr>
              <a:t>Stützle</a:t>
            </a:r>
            <a:r>
              <a:rPr lang="en-US" sz="1300" dirty="0">
                <a:latin typeface="Tahoma" pitchFamily="34" charset="0"/>
                <a:ea typeface="Tahoma" pitchFamily="34" charset="0"/>
                <a:cs typeface="Tahoma" pitchFamily="34" charset="0"/>
              </a:rPr>
              <a:t>, T.; </a:t>
            </a:r>
            <a:r>
              <a:rPr lang="en-US" sz="1300" dirty="0" err="1">
                <a:latin typeface="Tahoma" pitchFamily="34" charset="0"/>
                <a:ea typeface="Tahoma" pitchFamily="34" charset="0"/>
                <a:cs typeface="Tahoma" pitchFamily="34" charset="0"/>
              </a:rPr>
              <a:t>Voß</a:t>
            </a:r>
            <a:r>
              <a:rPr lang="en-US" sz="1300" dirty="0">
                <a:latin typeface="Tahoma" pitchFamily="34" charset="0"/>
                <a:ea typeface="Tahoma" pitchFamily="34" charset="0"/>
                <a:cs typeface="Tahoma" pitchFamily="34" charset="0"/>
              </a:rPr>
              <a:t>, S. (2009). </a:t>
            </a:r>
            <a:r>
              <a:rPr lang="en-US" sz="1300" dirty="0" err="1">
                <a:latin typeface="Tahoma" pitchFamily="34" charset="0"/>
                <a:ea typeface="Tahoma" pitchFamily="34" charset="0"/>
                <a:cs typeface="Tahoma" pitchFamily="34" charset="0"/>
              </a:rPr>
              <a:t>Matheuristics</a:t>
            </a:r>
            <a:r>
              <a:rPr lang="en-US" sz="1300" dirty="0">
                <a:latin typeface="Tahoma" pitchFamily="34" charset="0"/>
                <a:ea typeface="Tahoma" pitchFamily="34" charset="0"/>
                <a:cs typeface="Tahoma" pitchFamily="34" charset="0"/>
              </a:rPr>
              <a:t>: Hybridizing </a:t>
            </a:r>
            <a:r>
              <a:rPr lang="en-US" sz="1300" dirty="0" err="1">
                <a:latin typeface="Tahoma" pitchFamily="34" charset="0"/>
                <a:ea typeface="Tahoma" pitchFamily="34" charset="0"/>
                <a:cs typeface="Tahoma" pitchFamily="34" charset="0"/>
              </a:rPr>
              <a:t>Metaheuristics</a:t>
            </a:r>
            <a:r>
              <a:rPr lang="en-US" sz="1300" dirty="0">
                <a:latin typeface="Tahoma" pitchFamily="34" charset="0"/>
                <a:ea typeface="Tahoma" pitchFamily="34" charset="0"/>
                <a:cs typeface="Tahoma" pitchFamily="34" charset="0"/>
              </a:rPr>
              <a:t> and Mathematical Programming (Annals of Information Systems), Springer.</a:t>
            </a:r>
          </a:p>
          <a:p>
            <a:pPr marL="369888" indent="-354013" algn="just">
              <a:lnSpc>
                <a:spcPct val="140000"/>
              </a:lnSpc>
              <a:buFont typeface="Wingdings" pitchFamily="2" charset="2"/>
              <a:buChar char="v"/>
              <a:tabLst>
                <a:tab pos="711200" algn="l"/>
              </a:tabLst>
            </a:pPr>
            <a:r>
              <a:rPr lang="en-US" sz="1300" dirty="0">
                <a:latin typeface="Tahoma" pitchFamily="34" charset="0"/>
                <a:ea typeface="Tahoma" pitchFamily="34" charset="0"/>
                <a:cs typeface="Tahoma" pitchFamily="34" charset="0"/>
              </a:rPr>
              <a:t>Martin, R.K. (1998). Large Scale Linear and Integer Optimization: A Unified Approach, Springer.</a:t>
            </a:r>
          </a:p>
          <a:p>
            <a:pPr marL="369888" indent="-354013" algn="just">
              <a:lnSpc>
                <a:spcPct val="140000"/>
              </a:lnSpc>
              <a:buFont typeface="Wingdings" pitchFamily="2" charset="2"/>
              <a:buChar char="v"/>
              <a:tabLst>
                <a:tab pos="711200" algn="l"/>
              </a:tabLst>
            </a:pPr>
            <a:r>
              <a:rPr lang="en-US" sz="1300" dirty="0">
                <a:latin typeface="Tahoma" pitchFamily="34" charset="0"/>
                <a:ea typeface="Tahoma" pitchFamily="34" charset="0"/>
                <a:cs typeface="Tahoma" pitchFamily="34" charset="0"/>
              </a:rPr>
              <a:t>Nowak, I. (2005). Relaxation and Decomposition Methods for Mixed Integer Nonlinear Programming (International Series of Numerical Mathematics), </a:t>
            </a:r>
            <a:r>
              <a:rPr lang="en-US" sz="1300" dirty="0" err="1" smtClean="0">
                <a:latin typeface="Tahoma" pitchFamily="34" charset="0"/>
                <a:ea typeface="Tahoma" pitchFamily="34" charset="0"/>
                <a:cs typeface="Tahoma" pitchFamily="34" charset="0"/>
              </a:rPr>
              <a:t>Birkhäuser</a:t>
            </a:r>
            <a:r>
              <a:rPr lang="en-US" sz="1300" dirty="0" smtClean="0">
                <a:latin typeface="Tahoma" pitchFamily="34" charset="0"/>
                <a:ea typeface="Tahoma" pitchFamily="34" charset="0"/>
                <a:cs typeface="Tahoma" pitchFamily="34" charset="0"/>
              </a:rPr>
              <a:t>. </a:t>
            </a:r>
          </a:p>
          <a:p>
            <a:pPr algn="just">
              <a:lnSpc>
                <a:spcPct val="140000"/>
              </a:lnSpc>
              <a:buFont typeface="Wingdings" pitchFamily="2" charset="2"/>
              <a:buChar char="v"/>
            </a:pP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0386749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 </a:t>
            </a:r>
          </a:p>
          <a:p>
            <a:pPr marL="0" indent="0">
              <a:lnSpc>
                <a:spcPct val="150000"/>
              </a:lnSpc>
              <a:spcBef>
                <a:spcPts val="0"/>
              </a:spcBef>
              <a:spcAft>
                <a:spcPts val="1200"/>
              </a:spcAft>
              <a:buNone/>
            </a:pP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Entonces: X </a:t>
            </a:r>
            <a:r>
              <a:rPr lang="es-MX" sz="1600" dirty="0">
                <a:latin typeface="Tahoma" panose="020B0604030504040204" pitchFamily="34" charset="0"/>
                <a:ea typeface="Tahoma" panose="020B0604030504040204" pitchFamily="34" charset="0"/>
                <a:cs typeface="Tahoma" panose="020B0604030504040204" pitchFamily="34" charset="0"/>
              </a:rPr>
              <a:t>= X</a:t>
            </a:r>
            <a:r>
              <a:rPr lang="es-MX" sz="1600" baseline="-25000" dirty="0">
                <a:latin typeface="Tahoma" panose="020B0604030504040204" pitchFamily="34" charset="0"/>
                <a:ea typeface="Tahoma" panose="020B0604030504040204" pitchFamily="34" charset="0"/>
                <a:cs typeface="Tahoma" panose="020B0604030504040204" pitchFamily="34" charset="0"/>
              </a:rPr>
              <a:t>1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11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12</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etcétera.</a:t>
            </a:r>
            <a:endPar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ü"/>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7" name="AutoShape 4"/>
          <p:cNvSpPr>
            <a:spLocks noChangeArrowheads="1"/>
          </p:cNvSpPr>
          <p:nvPr/>
        </p:nvSpPr>
        <p:spPr bwMode="auto">
          <a:xfrm>
            <a:off x="4267200" y="1925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8" name="AutoShape 5"/>
          <p:cNvSpPr>
            <a:spLocks noChangeArrowheads="1"/>
          </p:cNvSpPr>
          <p:nvPr/>
        </p:nvSpPr>
        <p:spPr bwMode="auto">
          <a:xfrm>
            <a:off x="3124200" y="3068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9" name="AutoShape 6"/>
          <p:cNvSpPr>
            <a:spLocks noChangeArrowheads="1"/>
          </p:cNvSpPr>
          <p:nvPr/>
        </p:nvSpPr>
        <p:spPr bwMode="auto">
          <a:xfrm>
            <a:off x="5410200" y="3068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cxnSp>
        <p:nvCxnSpPr>
          <p:cNvPr id="13" name="AutoShape 10"/>
          <p:cNvCxnSpPr>
            <a:cxnSpLocks noChangeShapeType="1"/>
            <a:stCxn id="7" idx="3"/>
            <a:endCxn id="8" idx="7"/>
          </p:cNvCxnSpPr>
          <p:nvPr/>
        </p:nvCxnSpPr>
        <p:spPr bwMode="auto">
          <a:xfrm flipH="1">
            <a:off x="3514725" y="2316163"/>
            <a:ext cx="819150"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4" name="AutoShape 11"/>
          <p:cNvCxnSpPr>
            <a:cxnSpLocks noChangeShapeType="1"/>
            <a:stCxn id="7" idx="5"/>
            <a:endCxn id="9" idx="1"/>
          </p:cNvCxnSpPr>
          <p:nvPr/>
        </p:nvCxnSpPr>
        <p:spPr bwMode="auto">
          <a:xfrm>
            <a:off x="4657725" y="2316163"/>
            <a:ext cx="819150"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6" name="AutoShape 13"/>
          <p:cNvCxnSpPr>
            <a:cxnSpLocks noChangeShapeType="1"/>
            <a:stCxn id="8" idx="3"/>
          </p:cNvCxnSpPr>
          <p:nvPr/>
        </p:nvCxnSpPr>
        <p:spPr bwMode="auto">
          <a:xfrm flipH="1">
            <a:off x="2743200" y="3459163"/>
            <a:ext cx="447675" cy="828675"/>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7" name="AutoShape 14"/>
          <p:cNvCxnSpPr>
            <a:cxnSpLocks noChangeShapeType="1"/>
            <a:stCxn id="8" idx="5"/>
          </p:cNvCxnSpPr>
          <p:nvPr/>
        </p:nvCxnSpPr>
        <p:spPr bwMode="auto">
          <a:xfrm>
            <a:off x="3514725" y="3459163"/>
            <a:ext cx="447675" cy="828675"/>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9" name="AutoShape 16"/>
          <p:cNvCxnSpPr>
            <a:cxnSpLocks noChangeShapeType="1"/>
            <a:stCxn id="9" idx="3"/>
          </p:cNvCxnSpPr>
          <p:nvPr/>
        </p:nvCxnSpPr>
        <p:spPr bwMode="auto">
          <a:xfrm flipH="1">
            <a:off x="5029200" y="3459163"/>
            <a:ext cx="447675"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20" name="AutoShape 17"/>
          <p:cNvCxnSpPr>
            <a:cxnSpLocks noChangeShapeType="1"/>
            <a:stCxn id="9" idx="5"/>
          </p:cNvCxnSpPr>
          <p:nvPr/>
        </p:nvCxnSpPr>
        <p:spPr bwMode="auto">
          <a:xfrm>
            <a:off x="5800725" y="3459163"/>
            <a:ext cx="438150"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sp>
        <p:nvSpPr>
          <p:cNvPr id="30" name="AutoShape 5"/>
          <p:cNvSpPr>
            <a:spLocks noChangeArrowheads="1"/>
          </p:cNvSpPr>
          <p:nvPr/>
        </p:nvSpPr>
        <p:spPr bwMode="auto">
          <a:xfrm>
            <a:off x="2476501" y="4278313"/>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31" name="AutoShape 5"/>
          <p:cNvSpPr>
            <a:spLocks noChangeArrowheads="1"/>
          </p:cNvSpPr>
          <p:nvPr/>
        </p:nvSpPr>
        <p:spPr bwMode="auto">
          <a:xfrm>
            <a:off x="3768478" y="4278313"/>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32" name="AutoShape 5"/>
          <p:cNvSpPr>
            <a:spLocks noChangeArrowheads="1"/>
          </p:cNvSpPr>
          <p:nvPr/>
        </p:nvSpPr>
        <p:spPr bwMode="auto">
          <a:xfrm>
            <a:off x="4790977" y="4278313"/>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33" name="AutoShape 5"/>
          <p:cNvSpPr>
            <a:spLocks noChangeArrowheads="1"/>
          </p:cNvSpPr>
          <p:nvPr/>
        </p:nvSpPr>
        <p:spPr bwMode="auto">
          <a:xfrm>
            <a:off x="5984396" y="4290741"/>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2" name="CuadroTexto 1"/>
          <p:cNvSpPr txBox="1"/>
          <p:nvPr/>
        </p:nvSpPr>
        <p:spPr>
          <a:xfrm>
            <a:off x="4355976" y="1988840"/>
            <a:ext cx="338554" cy="369332"/>
          </a:xfrm>
          <a:prstGeom prst="rect">
            <a:avLst/>
          </a:prstGeom>
          <a:noFill/>
        </p:spPr>
        <p:txBody>
          <a:bodyPr wrap="none" rtlCol="0">
            <a:spAutoFit/>
          </a:bodyPr>
          <a:lstStyle/>
          <a:p>
            <a:r>
              <a:rPr lang="es-MX" dirty="0" smtClean="0"/>
              <a:t>X</a:t>
            </a:r>
            <a:endParaRPr lang="es-MX" dirty="0"/>
          </a:p>
        </p:txBody>
      </p:sp>
      <p:sp>
        <p:nvSpPr>
          <p:cNvPr id="34" name="CuadroTexto 33"/>
          <p:cNvSpPr txBox="1"/>
          <p:nvPr/>
        </p:nvSpPr>
        <p:spPr>
          <a:xfrm>
            <a:off x="3131840" y="3131676"/>
            <a:ext cx="423514" cy="369332"/>
          </a:xfrm>
          <a:prstGeom prst="rect">
            <a:avLst/>
          </a:prstGeom>
          <a:noFill/>
        </p:spPr>
        <p:txBody>
          <a:bodyPr wrap="none" rtlCol="0">
            <a:spAutoFit/>
          </a:bodyPr>
          <a:lstStyle/>
          <a:p>
            <a:r>
              <a:rPr lang="es-MX" dirty="0" smtClean="0"/>
              <a:t>X</a:t>
            </a:r>
            <a:r>
              <a:rPr lang="es-MX" baseline="-25000" dirty="0" smtClean="0"/>
              <a:t>1</a:t>
            </a:r>
            <a:endParaRPr lang="es-MX" baseline="-25000" dirty="0"/>
          </a:p>
        </p:txBody>
      </p:sp>
      <p:sp>
        <p:nvSpPr>
          <p:cNvPr id="35" name="CuadroTexto 34"/>
          <p:cNvSpPr txBox="1"/>
          <p:nvPr/>
        </p:nvSpPr>
        <p:spPr>
          <a:xfrm>
            <a:off x="5436096" y="3140968"/>
            <a:ext cx="423514" cy="369332"/>
          </a:xfrm>
          <a:prstGeom prst="rect">
            <a:avLst/>
          </a:prstGeom>
          <a:noFill/>
        </p:spPr>
        <p:txBody>
          <a:bodyPr wrap="none" rtlCol="0">
            <a:spAutoFit/>
          </a:bodyPr>
          <a:lstStyle/>
          <a:p>
            <a:r>
              <a:rPr lang="es-MX" dirty="0" smtClean="0"/>
              <a:t>X</a:t>
            </a:r>
            <a:r>
              <a:rPr lang="es-MX" baseline="-25000" dirty="0" smtClean="0"/>
              <a:t>2</a:t>
            </a:r>
            <a:endParaRPr lang="es-MX" baseline="-25000" dirty="0"/>
          </a:p>
        </p:txBody>
      </p:sp>
      <p:sp>
        <p:nvSpPr>
          <p:cNvPr id="36" name="CuadroTexto 35"/>
          <p:cNvSpPr txBox="1"/>
          <p:nvPr/>
        </p:nvSpPr>
        <p:spPr>
          <a:xfrm>
            <a:off x="2483768" y="4293096"/>
            <a:ext cx="497059" cy="369332"/>
          </a:xfrm>
          <a:prstGeom prst="rect">
            <a:avLst/>
          </a:prstGeom>
          <a:noFill/>
        </p:spPr>
        <p:txBody>
          <a:bodyPr wrap="none" rtlCol="0">
            <a:spAutoFit/>
          </a:bodyPr>
          <a:lstStyle/>
          <a:p>
            <a:r>
              <a:rPr lang="es-MX" dirty="0" smtClean="0"/>
              <a:t>X</a:t>
            </a:r>
            <a:r>
              <a:rPr lang="es-MX" baseline="-25000" dirty="0" smtClean="0"/>
              <a:t>11</a:t>
            </a:r>
            <a:endParaRPr lang="es-MX" baseline="-25000" dirty="0"/>
          </a:p>
        </p:txBody>
      </p:sp>
      <p:sp>
        <p:nvSpPr>
          <p:cNvPr id="37" name="CuadroTexto 36"/>
          <p:cNvSpPr txBox="1"/>
          <p:nvPr/>
        </p:nvSpPr>
        <p:spPr>
          <a:xfrm>
            <a:off x="3779912" y="4293096"/>
            <a:ext cx="508473" cy="369332"/>
          </a:xfrm>
          <a:prstGeom prst="rect">
            <a:avLst/>
          </a:prstGeom>
          <a:noFill/>
        </p:spPr>
        <p:txBody>
          <a:bodyPr wrap="none" rtlCol="0">
            <a:spAutoFit/>
          </a:bodyPr>
          <a:lstStyle/>
          <a:p>
            <a:r>
              <a:rPr lang="es-MX" dirty="0" smtClean="0"/>
              <a:t>X</a:t>
            </a:r>
            <a:r>
              <a:rPr lang="es-MX" baseline="-25000" dirty="0" smtClean="0"/>
              <a:t>12</a:t>
            </a:r>
            <a:endParaRPr lang="es-MX" baseline="-25000" dirty="0"/>
          </a:p>
        </p:txBody>
      </p:sp>
      <p:sp>
        <p:nvSpPr>
          <p:cNvPr id="38" name="CuadroTexto 37"/>
          <p:cNvSpPr txBox="1"/>
          <p:nvPr/>
        </p:nvSpPr>
        <p:spPr>
          <a:xfrm>
            <a:off x="4788024" y="4293096"/>
            <a:ext cx="508473" cy="369332"/>
          </a:xfrm>
          <a:prstGeom prst="rect">
            <a:avLst/>
          </a:prstGeom>
          <a:noFill/>
        </p:spPr>
        <p:txBody>
          <a:bodyPr wrap="none" rtlCol="0">
            <a:spAutoFit/>
          </a:bodyPr>
          <a:lstStyle/>
          <a:p>
            <a:r>
              <a:rPr lang="es-MX" dirty="0" smtClean="0"/>
              <a:t>X</a:t>
            </a:r>
            <a:r>
              <a:rPr lang="es-MX" baseline="-25000" dirty="0" smtClean="0"/>
              <a:t>21</a:t>
            </a:r>
            <a:endParaRPr lang="es-MX" baseline="-25000" dirty="0"/>
          </a:p>
        </p:txBody>
      </p:sp>
      <p:sp>
        <p:nvSpPr>
          <p:cNvPr id="39" name="CuadroTexto 38"/>
          <p:cNvSpPr txBox="1"/>
          <p:nvPr/>
        </p:nvSpPr>
        <p:spPr>
          <a:xfrm>
            <a:off x="6012160" y="4293096"/>
            <a:ext cx="508473" cy="369332"/>
          </a:xfrm>
          <a:prstGeom prst="rect">
            <a:avLst/>
          </a:prstGeom>
          <a:noFill/>
        </p:spPr>
        <p:txBody>
          <a:bodyPr wrap="none" rtlCol="0">
            <a:spAutoFit/>
          </a:bodyPr>
          <a:lstStyle/>
          <a:p>
            <a:r>
              <a:rPr lang="es-MX" dirty="0" smtClean="0"/>
              <a:t>X</a:t>
            </a:r>
            <a:r>
              <a:rPr lang="es-MX" baseline="-25000" dirty="0" smtClean="0"/>
              <a:t>22</a:t>
            </a:r>
            <a:endParaRPr lang="es-MX" baseline="-25000" dirty="0"/>
          </a:p>
        </p:txBody>
      </p:sp>
    </p:spTree>
    <p:extLst>
      <p:ext uri="{BB962C8B-B14F-4D97-AF65-F5344CB8AC3E}">
        <p14:creationId xmlns:p14="http://schemas.microsoft.com/office/powerpoint/2010/main" val="35948807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FontTx/>
              <a:buNone/>
            </a:pPr>
            <a:r>
              <a:rPr lang="es-MX" sz="1600" b="1" dirty="0" smtClean="0">
                <a:latin typeface="Tahoma" panose="020B0604030504040204" pitchFamily="34" charset="0"/>
                <a:ea typeface="Tahoma" panose="020B0604030504040204" pitchFamily="34" charset="0"/>
                <a:cs typeface="Tahoma" panose="020B0604030504040204" pitchFamily="34" charset="0"/>
              </a:rPr>
              <a:t>Enumeración implícita</a:t>
            </a:r>
            <a:endParaRPr lang="es-AR" sz="1600" b="1"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Es una estrategia para no recorrer el árbol completo.</a:t>
            </a:r>
            <a:endParaRPr lang="es-MX" sz="1600" dirty="0">
              <a:latin typeface="Tahoma" panose="020B0604030504040204" pitchFamily="34" charset="0"/>
              <a:ea typeface="Tahoma" panose="020B0604030504040204" pitchFamily="34" charset="0"/>
              <a:cs typeface="Tahoma" panose="020B0604030504040204" pitchFamily="34" charset="0"/>
            </a:endParaRPr>
          </a:p>
          <a:p>
            <a:pPr>
              <a:lnSpc>
                <a:spcPct val="150000"/>
              </a:lnSpc>
              <a:spcBef>
                <a:spcPts val="0"/>
              </a:spcBef>
              <a:spcAft>
                <a:spcPts val="1200"/>
              </a:spcAft>
              <a:buFontTx/>
              <a:buNone/>
            </a:pPr>
            <a:r>
              <a:rPr lang="es-MX" sz="1600" b="1" dirty="0" smtClean="0">
                <a:latin typeface="Tahoma" panose="020B0604030504040204" pitchFamily="34" charset="0"/>
                <a:ea typeface="Tahoma" panose="020B0604030504040204" pitchFamily="34" charset="0"/>
                <a:cs typeface="Tahoma" panose="020B0604030504040204" pitchFamily="34" charset="0"/>
              </a:rPr>
              <a:t>Proposición</a:t>
            </a:r>
          </a:p>
          <a:p>
            <a:pPr marL="0" indent="0">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Si </a:t>
            </a:r>
            <a:r>
              <a:rPr lang="es-MX" sz="1600" dirty="0">
                <a:latin typeface="Tahoma" panose="020B0604030504040204" pitchFamily="34" charset="0"/>
                <a:ea typeface="Tahoma" panose="020B0604030504040204" pitchFamily="34" charset="0"/>
                <a:cs typeface="Tahoma" panose="020B0604030504040204" pitchFamily="34" charset="0"/>
              </a:rPr>
              <a:t>tenemos una descomposición del conjunto de soluciones factibles X =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h</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y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AR" sz="1600" dirty="0" err="1">
                <a:latin typeface="Tahoma" panose="020B0604030504040204" pitchFamily="34" charset="0"/>
                <a:ea typeface="Tahoma" panose="020B0604030504040204" pitchFamily="34" charset="0"/>
                <a:cs typeface="Tahoma" panose="020B0604030504040204" pitchFamily="34" charset="0"/>
              </a:rPr>
              <a:t>max</a:t>
            </a:r>
            <a:r>
              <a:rPr lang="es-AR" sz="1600" dirty="0">
                <a:latin typeface="Tahoma" panose="020B0604030504040204" pitchFamily="34" charset="0"/>
                <a:ea typeface="Tahoma" panose="020B0604030504040204" pitchFamily="34" charset="0"/>
                <a:cs typeface="Tahoma" panose="020B0604030504040204" pitchFamily="34" charset="0"/>
              </a:rPr>
              <a:t> { cx / x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y si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es una cota superior de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y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_ es una cota inferior de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entonces z¯ =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max</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es una cota superior de z* y z_ =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max</a:t>
            </a:r>
            <a:r>
              <a:rPr lang="es-AR"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_</a:t>
            </a:r>
            <a:r>
              <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es una cota inferior de z*.</a:t>
            </a:r>
          </a:p>
          <a:p>
            <a:pPr marL="0" indent="0">
              <a:lnSpc>
                <a:spcPct val="150000"/>
              </a:lnSpc>
              <a:spcBef>
                <a:spcPts val="0"/>
              </a:spcBef>
              <a:spcAft>
                <a:spcPts val="1200"/>
              </a:spcAft>
              <a:buFontTx/>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En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la mayoría de los casos se resuelve en cada nodo del árbol la relajación lineal del problema </a:t>
            </a:r>
            <a:r>
              <a:rPr lang="es-AR"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k</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u="sng" dirty="0">
                <a:latin typeface="Tahoma" panose="020B0604030504040204" pitchFamily="34" charset="0"/>
                <a:ea typeface="Tahoma" panose="020B0604030504040204" pitchFamily="34" charset="0"/>
                <a:cs typeface="Tahoma" panose="020B0604030504040204" pitchFamily="34" charset="0"/>
                <a:sym typeface="Symbol" pitchFamily="18" charset="2"/>
              </a:rPr>
              <a:t>usando el método simplex</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endParaRPr lang="es-AR"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2863564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Criterios de poda:</a:t>
            </a:r>
          </a:p>
          <a:p>
            <a:pPr marL="357188" indent="-357188">
              <a:lnSpc>
                <a:spcPct val="150000"/>
              </a:lnSpc>
              <a:spcBef>
                <a:spcPts val="0"/>
              </a:spcBef>
              <a:spcAft>
                <a:spcPts val="1200"/>
              </a:spcAft>
              <a:buFont typeface="Wingdings" panose="05000000000000000000" pitchFamily="2" charset="2"/>
              <a:buChar char="§"/>
            </a:pPr>
            <a:r>
              <a:rPr lang="es-MX" sz="1600" dirty="0" smtClean="0">
                <a:latin typeface="Tahoma" panose="020B0604030504040204" pitchFamily="34" charset="0"/>
                <a:ea typeface="Tahoma" panose="020B0604030504040204" pitchFamily="34" charset="0"/>
                <a:cs typeface="Tahoma" panose="020B0604030504040204" pitchFamily="34" charset="0"/>
              </a:rPr>
              <a:t>Por </a:t>
            </a:r>
            <a:r>
              <a:rPr lang="es-MX" sz="1600" dirty="0" err="1" smtClean="0">
                <a:latin typeface="Tahoma" panose="020B0604030504040204" pitchFamily="34" charset="0"/>
                <a:ea typeface="Tahoma" panose="020B0604030504040204" pitchFamily="34" charset="0"/>
                <a:cs typeface="Tahoma" panose="020B0604030504040204" pitchFamily="34" charset="0"/>
              </a:rPr>
              <a:t>optimalidad</a:t>
            </a: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
            </a:pPr>
            <a:r>
              <a:rPr lang="es-MX" sz="1600" dirty="0" smtClean="0">
                <a:latin typeface="Tahoma" panose="020B0604030504040204" pitchFamily="34" charset="0"/>
                <a:ea typeface="Tahoma" panose="020B0604030504040204" pitchFamily="34" charset="0"/>
                <a:cs typeface="Tahoma" panose="020B0604030504040204" pitchFamily="34" charset="0"/>
              </a:rPr>
              <a:t>Por valor de las cotas</a:t>
            </a:r>
          </a:p>
          <a:p>
            <a:pPr marL="357188" indent="-357188">
              <a:lnSpc>
                <a:spcPct val="150000"/>
              </a:lnSpc>
              <a:spcBef>
                <a:spcPts val="0"/>
              </a:spcBef>
              <a:spcAft>
                <a:spcPts val="1200"/>
              </a:spcAft>
              <a:buFont typeface="Wingdings" panose="05000000000000000000" pitchFamily="2" charset="2"/>
              <a:buChar char="§"/>
            </a:pPr>
            <a:r>
              <a:rPr lang="es-MX" sz="1600" dirty="0" smtClean="0">
                <a:latin typeface="Tahoma" panose="020B0604030504040204" pitchFamily="34" charset="0"/>
                <a:ea typeface="Tahoma" panose="020B0604030504040204" pitchFamily="34" charset="0"/>
                <a:cs typeface="Tahoma" panose="020B0604030504040204" pitchFamily="34" charset="0"/>
              </a:rPr>
              <a:t>Por </a:t>
            </a:r>
            <a:r>
              <a:rPr lang="es-MX" sz="1600" dirty="0" err="1" smtClean="0">
                <a:latin typeface="Tahoma" panose="020B0604030504040204" pitchFamily="34" charset="0"/>
                <a:ea typeface="Tahoma" panose="020B0604030504040204" pitchFamily="34" charset="0"/>
                <a:cs typeface="Tahoma" panose="020B0604030504040204" pitchFamily="34" charset="0"/>
              </a:rPr>
              <a:t>infactibilidad</a:t>
            </a: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5905" y="1340768"/>
            <a:ext cx="2458877" cy="4741655"/>
          </a:xfrm>
          <a:prstGeom prst="rect">
            <a:avLst/>
          </a:prstGeom>
        </p:spPr>
      </p:pic>
    </p:spTree>
    <p:extLst>
      <p:ext uri="{BB962C8B-B14F-4D97-AF65-F5344CB8AC3E}">
        <p14:creationId xmlns:p14="http://schemas.microsoft.com/office/powerpoint/2010/main" val="31752303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Ejemplo:</a:t>
            </a: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 			Max 4 x</a:t>
            </a:r>
            <a:r>
              <a:rPr lang="es-MX" sz="1600" baseline="-25000" dirty="0" smtClean="0">
                <a:latin typeface="Tahoma" panose="020B0604030504040204" pitchFamily="34" charset="0"/>
                <a:ea typeface="Tahoma" panose="020B0604030504040204" pitchFamily="34" charset="0"/>
                <a:cs typeface="Tahoma" panose="020B0604030504040204" pitchFamily="34" charset="0"/>
              </a:rPr>
              <a:t>1 </a:t>
            </a:r>
            <a:r>
              <a:rPr lang="es-MX" sz="1600" dirty="0" smtClean="0">
                <a:latin typeface="Tahoma" panose="020B0604030504040204" pitchFamily="34" charset="0"/>
                <a:ea typeface="Tahoma" panose="020B0604030504040204" pitchFamily="34" charset="0"/>
                <a:cs typeface="Tahoma" panose="020B0604030504040204" pitchFamily="34" charset="0"/>
              </a:rPr>
              <a:t>– x</a:t>
            </a:r>
            <a:r>
              <a:rPr lang="es-MX" sz="1600" baseline="-25000" dirty="0" smtClean="0">
                <a:latin typeface="Tahoma" panose="020B0604030504040204" pitchFamily="34" charset="0"/>
                <a:ea typeface="Tahoma" panose="020B0604030504040204" pitchFamily="34" charset="0"/>
                <a:cs typeface="Tahoma" panose="020B0604030504040204" pitchFamily="34" charset="0"/>
              </a:rPr>
              <a:t>2</a:t>
            </a: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			s.a. </a:t>
            </a: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			7 x</a:t>
            </a:r>
            <a:r>
              <a:rPr lang="es-MX" sz="1600" baseline="-25000" dirty="0" smtClean="0">
                <a:latin typeface="Tahoma" panose="020B0604030504040204" pitchFamily="34" charset="0"/>
                <a:ea typeface="Tahoma" panose="020B0604030504040204" pitchFamily="34" charset="0"/>
                <a:cs typeface="Tahoma" panose="020B0604030504040204" pitchFamily="34" charset="0"/>
              </a:rPr>
              <a:t>1 </a:t>
            </a:r>
            <a:r>
              <a:rPr lang="es-MX" sz="1600" dirty="0" smtClean="0">
                <a:latin typeface="Tahoma" panose="020B0604030504040204" pitchFamily="34" charset="0"/>
                <a:ea typeface="Tahoma" panose="020B0604030504040204" pitchFamily="34" charset="0"/>
                <a:cs typeface="Tahoma" panose="020B0604030504040204" pitchFamily="34" charset="0"/>
              </a:rPr>
              <a:t>– 2 x</a:t>
            </a:r>
            <a:r>
              <a:rPr lang="es-MX" sz="1600" baseline="-25000" dirty="0" smtClean="0">
                <a:latin typeface="Tahoma" panose="020B0604030504040204" pitchFamily="34" charset="0"/>
                <a:ea typeface="Tahoma" panose="020B0604030504040204" pitchFamily="34" charset="0"/>
                <a:cs typeface="Tahoma" panose="020B0604030504040204" pitchFamily="34" charset="0"/>
              </a:rPr>
              <a:t>2 </a:t>
            </a:r>
            <a:r>
              <a:rPr lang="es-MX" sz="1600" dirty="0" smtClean="0">
                <a:latin typeface="Tahoma" panose="020B0604030504040204" pitchFamily="34" charset="0"/>
                <a:ea typeface="Tahoma" panose="020B0604030504040204" pitchFamily="34" charset="0"/>
                <a:cs typeface="Tahoma" panose="020B0604030504040204" pitchFamily="34" charset="0"/>
              </a:rPr>
              <a:t>≤ 14</a:t>
            </a: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			x</a:t>
            </a:r>
            <a:r>
              <a:rPr lang="es-MX" sz="1600" baseline="-25000" dirty="0" smtClean="0">
                <a:latin typeface="Tahoma" panose="020B0604030504040204" pitchFamily="34" charset="0"/>
                <a:ea typeface="Tahoma" panose="020B0604030504040204" pitchFamily="34" charset="0"/>
                <a:cs typeface="Tahoma" panose="020B0604030504040204" pitchFamily="34" charset="0"/>
              </a:rPr>
              <a:t>2 </a:t>
            </a:r>
            <a:r>
              <a:rPr lang="es-MX" sz="1600" dirty="0" smtClean="0">
                <a:latin typeface="Tahoma" panose="020B0604030504040204" pitchFamily="34" charset="0"/>
                <a:ea typeface="Tahoma" panose="020B0604030504040204" pitchFamily="34" charset="0"/>
                <a:cs typeface="Tahoma" panose="020B0604030504040204" pitchFamily="34" charset="0"/>
              </a:rPr>
              <a:t>≤ 3</a:t>
            </a: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			2 x</a:t>
            </a:r>
            <a:r>
              <a:rPr lang="es-MX" sz="1600" baseline="-25000" dirty="0" smtClean="0">
                <a:latin typeface="Tahoma" panose="020B0604030504040204" pitchFamily="34" charset="0"/>
                <a:ea typeface="Tahoma" panose="020B0604030504040204" pitchFamily="34" charset="0"/>
                <a:cs typeface="Tahoma" panose="020B0604030504040204" pitchFamily="34" charset="0"/>
              </a:rPr>
              <a:t>1 </a:t>
            </a:r>
            <a:r>
              <a:rPr lang="es-MX" sz="1600" dirty="0" smtClean="0">
                <a:latin typeface="Tahoma" panose="020B0604030504040204" pitchFamily="34" charset="0"/>
                <a:ea typeface="Tahoma" panose="020B0604030504040204" pitchFamily="34" charset="0"/>
                <a:cs typeface="Tahoma" panose="020B0604030504040204" pitchFamily="34" charset="0"/>
              </a:rPr>
              <a:t>– 2 x</a:t>
            </a:r>
            <a:r>
              <a:rPr lang="es-MX" sz="1600" baseline="-25000" dirty="0" smtClean="0">
                <a:latin typeface="Tahoma" panose="020B0604030504040204" pitchFamily="34" charset="0"/>
                <a:ea typeface="Tahoma" panose="020B0604030504040204" pitchFamily="34" charset="0"/>
                <a:cs typeface="Tahoma" panose="020B0604030504040204" pitchFamily="34" charset="0"/>
              </a:rPr>
              <a:t>2 </a:t>
            </a:r>
            <a:r>
              <a:rPr lang="es-MX" sz="1600" dirty="0" smtClean="0">
                <a:latin typeface="Tahoma" panose="020B0604030504040204" pitchFamily="34" charset="0"/>
                <a:ea typeface="Tahoma" panose="020B0604030504040204" pitchFamily="34" charset="0"/>
                <a:cs typeface="Tahoma" panose="020B0604030504040204" pitchFamily="34" charset="0"/>
              </a:rPr>
              <a:t>≤ 3</a:t>
            </a: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			x </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Z</a:t>
            </a:r>
            <a:r>
              <a:rPr lang="es-MX" sz="1600" baseline="30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2</a:t>
            </a:r>
            <a:r>
              <a:rPr lang="es-MX" sz="16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MX" sz="1600" dirty="0" smtClean="0">
                <a:latin typeface="Tahoma" panose="020B0604030504040204" pitchFamily="34" charset="0"/>
                <a:ea typeface="Tahoma" panose="020B0604030504040204" pitchFamily="34" charset="0"/>
                <a:cs typeface="Tahoma" panose="020B0604030504040204" pitchFamily="34" charset="0"/>
              </a:rPr>
              <a:t>  </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Se resuelve la </a:t>
            </a:r>
            <a:r>
              <a:rPr lang="es-MX" sz="1600" dirty="0">
                <a:latin typeface="Tahoma" panose="020B0604030504040204" pitchFamily="34" charset="0"/>
                <a:ea typeface="Tahoma" panose="020B0604030504040204" pitchFamily="34" charset="0"/>
                <a:cs typeface="Tahoma" panose="020B0604030504040204" pitchFamily="34" charset="0"/>
              </a:rPr>
              <a:t>relajación lineal del problema </a:t>
            </a:r>
            <a:r>
              <a:rPr lang="es-MX" sz="1600" dirty="0" smtClean="0">
                <a:latin typeface="Tahoma" panose="020B0604030504040204" pitchFamily="34" charset="0"/>
                <a:ea typeface="Tahoma" panose="020B0604030504040204" pitchFamily="34" charset="0"/>
                <a:cs typeface="Tahoma" panose="020B0604030504040204" pitchFamily="34" charset="0"/>
              </a:rPr>
              <a:t>original. </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La </a:t>
            </a:r>
            <a:r>
              <a:rPr lang="es-MX" sz="1600" dirty="0">
                <a:latin typeface="Tahoma" panose="020B0604030504040204" pitchFamily="34" charset="0"/>
                <a:ea typeface="Tahoma" panose="020B0604030504040204" pitchFamily="34" charset="0"/>
                <a:cs typeface="Tahoma" panose="020B0604030504040204" pitchFamily="34" charset="0"/>
              </a:rPr>
              <a:t>solución </a:t>
            </a:r>
            <a:r>
              <a:rPr lang="es-MX" sz="1600" dirty="0" smtClean="0">
                <a:latin typeface="Tahoma" panose="020B0604030504040204" pitchFamily="34" charset="0"/>
                <a:ea typeface="Tahoma" panose="020B0604030504040204" pitchFamily="34" charset="0"/>
                <a:cs typeface="Tahoma" panose="020B0604030504040204" pitchFamily="34" charset="0"/>
              </a:rPr>
              <a:t>es x</a:t>
            </a:r>
            <a:r>
              <a:rPr lang="es-MX" sz="1600" dirty="0">
                <a:latin typeface="Tahoma" panose="020B0604030504040204" pitchFamily="34" charset="0"/>
                <a:ea typeface="Tahoma" panose="020B0604030504040204" pitchFamily="34" charset="0"/>
                <a:cs typeface="Tahoma" panose="020B0604030504040204" pitchFamily="34" charset="0"/>
              </a:rPr>
              <a:t>= (20/7</a:t>
            </a:r>
            <a:r>
              <a:rPr lang="es-MX" sz="1600" dirty="0" smtClean="0">
                <a:latin typeface="Tahoma" panose="020B0604030504040204" pitchFamily="34" charset="0"/>
                <a:ea typeface="Tahoma" panose="020B0604030504040204" pitchFamily="34" charset="0"/>
                <a:cs typeface="Tahoma" panose="020B0604030504040204" pitchFamily="34" charset="0"/>
              </a:rPr>
              <a:t>, 3</a:t>
            </a:r>
            <a:r>
              <a:rPr lang="es-MX" sz="1600" dirty="0">
                <a:latin typeface="Tahoma" panose="020B0604030504040204" pitchFamily="34" charset="0"/>
                <a:ea typeface="Tahoma" panose="020B0604030504040204" pitchFamily="34" charset="0"/>
                <a:cs typeface="Tahoma" panose="020B0604030504040204" pitchFamily="34" charset="0"/>
              </a:rPr>
              <a:t>) con un valor de z</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59/7.</a:t>
            </a: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3854777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Para esta solución se tiene una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sola variable,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que</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es fraccionaria</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Se divide el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problema entonces agregando para un lado la restricción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2 y para el otro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3, es decir, </a:t>
            </a:r>
            <a:endPar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gn="ctr">
              <a:lnSpc>
                <a:spcPct val="150000"/>
              </a:lnSpc>
              <a:spcBef>
                <a:spcPts val="0"/>
              </a:spcBef>
              <a:spcAft>
                <a:spcPts val="1200"/>
              </a:spcAft>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a:t>
            </a:r>
            <a:r>
              <a:rPr lang="es-AR" sz="16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S  {x /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2} y  S</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S  {x /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3 }</a:t>
            </a:r>
          </a:p>
          <a:p>
            <a:pPr marL="0" indent="0">
              <a:lnSpc>
                <a:spcPct val="150000"/>
              </a:lnSpc>
              <a:spcBef>
                <a:spcPts val="0"/>
              </a:spcBef>
              <a:spcAft>
                <a:spcPts val="1200"/>
              </a:spcAft>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Elegimos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ahora resolver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a:t>
            </a:r>
            <a:r>
              <a:rPr lang="es-AR" sz="16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agregando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la nueva restricción que es sólo una cota de una variable,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AR" sz="16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2 y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resolviendo con el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método simplex a partir de la última solución básica.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obtiene que la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solución óptima de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a:t>
            </a:r>
            <a:r>
              <a:rPr lang="es-AR" sz="16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es: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x = (2</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1/2</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con valor z</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15/2</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p>
          <a:p>
            <a:pPr marL="0" indent="0">
              <a:lnSpc>
                <a:spcPct val="150000"/>
              </a:lnSpc>
              <a:spcBef>
                <a:spcPts val="0"/>
              </a:spcBef>
              <a:spcAft>
                <a:spcPts val="600"/>
              </a:spcAft>
              <a:buNone/>
            </a:pP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tiene que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de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nuevo,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una sola variable que no es entera.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parte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S</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usando las restricciones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0 y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1 y tenemos dos nuevos nodos </a:t>
            </a:r>
          </a:p>
          <a:p>
            <a:pPr marL="0" indent="0" algn="ctr">
              <a:lnSpc>
                <a:spcPct val="150000"/>
              </a:lnSpc>
              <a:spcBef>
                <a:spcPts val="0"/>
              </a:spcBef>
              <a:spcAft>
                <a:spcPts val="6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a:t>
            </a:r>
            <a:r>
              <a:rPr lang="es-MX" sz="1600" baseline="-25000" dirty="0" smtClean="0">
                <a:latin typeface="Tahoma" panose="020B0604030504040204" pitchFamily="34" charset="0"/>
                <a:ea typeface="Tahoma" panose="020B0604030504040204" pitchFamily="34" charset="0"/>
                <a:cs typeface="Tahoma" panose="020B0604030504040204" pitchFamily="34" charset="0"/>
              </a:rPr>
              <a:t>11 </a:t>
            </a:r>
            <a:r>
              <a:rPr lang="es-MX" sz="1600" dirty="0">
                <a:latin typeface="Tahoma" panose="020B0604030504040204" pitchFamily="34" charset="0"/>
                <a:ea typeface="Tahoma" panose="020B0604030504040204" pitchFamily="34" charset="0"/>
                <a:cs typeface="Tahoma" panose="020B0604030504040204" pitchFamily="34" charset="0"/>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S  </a:t>
            </a:r>
            <a:r>
              <a:rPr lang="es-MX" sz="1600" dirty="0">
                <a:latin typeface="Tahoma" panose="020B0604030504040204" pitchFamily="34" charset="0"/>
                <a:ea typeface="Tahoma" panose="020B0604030504040204" pitchFamily="34" charset="0"/>
                <a:cs typeface="Tahoma" panose="020B0604030504040204" pitchFamily="34" charset="0"/>
              </a:rPr>
              <a:t>{</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x /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2 y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0 }  y</a:t>
            </a:r>
          </a:p>
          <a:p>
            <a:pPr marL="0" indent="0" algn="ctr">
              <a:lnSpc>
                <a:spcPct val="150000"/>
              </a:lnSpc>
              <a:spcBef>
                <a:spcPts val="0"/>
              </a:spcBef>
              <a:spcAft>
                <a:spcPts val="600"/>
              </a:spcAft>
              <a:buNone/>
            </a:pPr>
            <a:r>
              <a:rPr lang="es-MX" sz="1600" dirty="0">
                <a:latin typeface="Tahoma" panose="020B0604030504040204" pitchFamily="34" charset="0"/>
                <a:ea typeface="Tahoma" panose="020B0604030504040204" pitchFamily="34" charset="0"/>
                <a:cs typeface="Tahoma" panose="020B0604030504040204" pitchFamily="34" charset="0"/>
              </a:rPr>
              <a:t>S</a:t>
            </a:r>
            <a:r>
              <a:rPr lang="es-MX" sz="1600" baseline="-25000" dirty="0">
                <a:latin typeface="Tahoma" panose="020B0604030504040204" pitchFamily="34" charset="0"/>
                <a:ea typeface="Tahoma" panose="020B0604030504040204" pitchFamily="34" charset="0"/>
                <a:cs typeface="Tahoma" panose="020B0604030504040204" pitchFamily="34" charset="0"/>
              </a:rPr>
              <a:t>12 </a:t>
            </a:r>
            <a:r>
              <a:rPr lang="es-MX" sz="1600" dirty="0">
                <a:latin typeface="Tahoma" panose="020B0604030504040204" pitchFamily="34" charset="0"/>
                <a:ea typeface="Tahoma" panose="020B0604030504040204" pitchFamily="34" charset="0"/>
                <a:cs typeface="Tahoma" panose="020B0604030504040204" pitchFamily="34" charset="0"/>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S  </a:t>
            </a:r>
            <a:r>
              <a:rPr lang="es-MX" sz="1600" dirty="0">
                <a:latin typeface="Tahoma" panose="020B0604030504040204" pitchFamily="34" charset="0"/>
                <a:ea typeface="Tahoma" panose="020B0604030504040204" pitchFamily="34" charset="0"/>
                <a:cs typeface="Tahoma" panose="020B0604030504040204" pitchFamily="34" charset="0"/>
              </a:rPr>
              <a:t>{</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x /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2 y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1} </a:t>
            </a:r>
            <a:endPar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9603660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Ahora se tienen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tres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nodos “abiertos” para continuar: S</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S</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11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y</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S</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12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elige arbitrariamente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resolver el problema lineal correspondiente a S</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y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tiene que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es un problema no factible</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Se elige </a:t>
            </a:r>
            <a:r>
              <a:rPr lang="es-MX" sz="1600" dirty="0">
                <a:latin typeface="Tahoma" panose="020B0604030504040204" pitchFamily="34" charset="0"/>
                <a:ea typeface="Tahoma" panose="020B0604030504040204" pitchFamily="34" charset="0"/>
                <a:cs typeface="Tahoma" panose="020B0604030504040204" pitchFamily="34" charset="0"/>
              </a:rPr>
              <a:t>ahora S</a:t>
            </a:r>
            <a:r>
              <a:rPr lang="es-MX" sz="1600" baseline="-25000" dirty="0">
                <a:latin typeface="Tahoma" panose="020B0604030504040204" pitchFamily="34" charset="0"/>
                <a:ea typeface="Tahoma" panose="020B0604030504040204" pitchFamily="34" charset="0"/>
                <a:cs typeface="Tahoma" panose="020B0604030504040204" pitchFamily="34" charset="0"/>
              </a:rPr>
              <a:t>12 </a:t>
            </a:r>
            <a:r>
              <a:rPr lang="es-MX" sz="1600" dirty="0">
                <a:latin typeface="Tahoma" panose="020B0604030504040204" pitchFamily="34" charset="0"/>
                <a:ea typeface="Tahoma" panose="020B0604030504040204" pitchFamily="34" charset="0"/>
                <a:cs typeface="Tahoma" panose="020B0604030504040204" pitchFamily="34" charset="0"/>
              </a:rPr>
              <a:t>= </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S  </a:t>
            </a:r>
            <a:r>
              <a:rPr lang="es-MX" sz="1600" dirty="0">
                <a:latin typeface="Tahoma" panose="020B0604030504040204" pitchFamily="34" charset="0"/>
                <a:ea typeface="Tahoma" panose="020B0604030504040204" pitchFamily="34" charset="0"/>
                <a:cs typeface="Tahoma" panose="020B0604030504040204" pitchFamily="34" charset="0"/>
              </a:rPr>
              <a:t>{</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x /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2 y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1}</a:t>
            </a:r>
            <a:r>
              <a:rPr lang="es-MX" sz="1600" dirty="0">
                <a:latin typeface="Tahoma" panose="020B0604030504040204" pitchFamily="34" charset="0"/>
                <a:ea typeface="Tahoma" panose="020B0604030504040204" pitchFamily="34" charset="0"/>
                <a:cs typeface="Tahoma" panose="020B0604030504040204" pitchFamily="34" charset="0"/>
              </a:rPr>
              <a:t> y obtenemos una solución x= ( 2,1) con valor </a:t>
            </a:r>
            <a:r>
              <a:rPr lang="es-MX" sz="1600" dirty="0" smtClean="0">
                <a:latin typeface="Tahoma" panose="020B0604030504040204" pitchFamily="34" charset="0"/>
                <a:ea typeface="Tahoma" panose="020B0604030504040204" pitchFamily="34" charset="0"/>
                <a:cs typeface="Tahoma" panose="020B0604030504040204" pitchFamily="34" charset="0"/>
              </a:rPr>
              <a:t>z</a:t>
            </a:r>
            <a:r>
              <a:rPr lang="es-MX" sz="1600" baseline="300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 7. Esta es la mejor solución entera hasta el momento y tenemos entonces una cota inferior z_ = 7 . Por esta rama no </a:t>
            </a:r>
            <a:r>
              <a:rPr lang="es-MX" sz="1600" dirty="0" smtClean="0">
                <a:latin typeface="Tahoma" panose="020B0604030504040204" pitchFamily="34" charset="0"/>
                <a:ea typeface="Tahoma" panose="020B0604030504040204" pitchFamily="34" charset="0"/>
                <a:cs typeface="Tahoma" panose="020B0604030504040204" pitchFamily="34" charset="0"/>
              </a:rPr>
              <a:t>se tiene </a:t>
            </a:r>
            <a:r>
              <a:rPr lang="es-MX" sz="1600" dirty="0">
                <a:latin typeface="Tahoma" panose="020B0604030504040204" pitchFamily="34" charset="0"/>
                <a:ea typeface="Tahoma" panose="020B0604030504040204" pitchFamily="34" charset="0"/>
                <a:cs typeface="Tahoma" panose="020B0604030504040204" pitchFamily="34" charset="0"/>
              </a:rPr>
              <a:t>que abrir más nodos.</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Por último, se elige el </a:t>
            </a:r>
            <a:r>
              <a:rPr lang="es-MX" sz="1600" dirty="0">
                <a:latin typeface="Tahoma" panose="020B0604030504040204" pitchFamily="34" charset="0"/>
                <a:ea typeface="Tahoma" panose="020B0604030504040204" pitchFamily="34" charset="0"/>
                <a:cs typeface="Tahoma" panose="020B0604030504040204" pitchFamily="34" charset="0"/>
              </a:rPr>
              <a:t>único nodo que </a:t>
            </a:r>
            <a:r>
              <a:rPr lang="es-MX" sz="1600" dirty="0" smtClean="0">
                <a:latin typeface="Tahoma" panose="020B0604030504040204" pitchFamily="34" charset="0"/>
                <a:ea typeface="Tahoma" panose="020B0604030504040204" pitchFamily="34" charset="0"/>
                <a:cs typeface="Tahoma" panose="020B0604030504040204" pitchFamily="34" charset="0"/>
              </a:rPr>
              <a:t>queda</a:t>
            </a:r>
            <a:r>
              <a:rPr lang="es-MX" sz="1600" dirty="0">
                <a:latin typeface="Tahoma" panose="020B0604030504040204" pitchFamily="34" charset="0"/>
                <a:ea typeface="Tahoma" panose="020B0604030504040204" pitchFamily="34" charset="0"/>
                <a:cs typeface="Tahoma" panose="020B0604030504040204" pitchFamily="34" charset="0"/>
              </a:rPr>
              <a:t>, </a:t>
            </a:r>
            <a:r>
              <a:rPr lang="es-MX" sz="1600" dirty="0" smtClean="0">
                <a:latin typeface="Tahoma" panose="020B0604030504040204" pitchFamily="34" charset="0"/>
                <a:ea typeface="Tahoma" panose="020B0604030504040204" pitchFamily="34" charset="0"/>
                <a:cs typeface="Tahoma" panose="020B0604030504040204" pitchFamily="34" charset="0"/>
              </a:rPr>
              <a:t> S</a:t>
            </a:r>
            <a:r>
              <a:rPr lang="es-MX" sz="1600" baseline="-25000" dirty="0" smtClean="0">
                <a:latin typeface="Tahoma" panose="020B0604030504040204" pitchFamily="34" charset="0"/>
                <a:ea typeface="Tahoma" panose="020B0604030504040204" pitchFamily="34" charset="0"/>
                <a:cs typeface="Tahoma" panose="020B0604030504040204" pitchFamily="34" charset="0"/>
              </a:rPr>
              <a:t>11 </a:t>
            </a:r>
            <a:r>
              <a:rPr lang="es-MX" sz="1600" dirty="0">
                <a:latin typeface="Tahoma" panose="020B0604030504040204" pitchFamily="34" charset="0"/>
                <a:ea typeface="Tahoma" panose="020B0604030504040204" pitchFamily="34" charset="0"/>
                <a:cs typeface="Tahoma" panose="020B0604030504040204" pitchFamily="34" charset="0"/>
              </a:rPr>
              <a:t>= </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S  </a:t>
            </a:r>
            <a:r>
              <a:rPr lang="es-MX" sz="1600" dirty="0">
                <a:latin typeface="Tahoma" panose="020B0604030504040204" pitchFamily="34" charset="0"/>
                <a:ea typeface="Tahoma" panose="020B0604030504040204" pitchFamily="34" charset="0"/>
                <a:cs typeface="Tahoma" panose="020B0604030504040204" pitchFamily="34" charset="0"/>
              </a:rPr>
              <a:t>{</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x /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2 y x</a:t>
            </a:r>
            <a:r>
              <a:rPr lang="es-AR"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0 }. Al resolverlo obtenemos x = (3/2, 0) con valor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z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 6. Como ya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tenía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una cota z_ = 7, </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 puede podar </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esta rama también y la solución óptima es (2</a:t>
            </a:r>
            <a:r>
              <a:rPr lang="es-AR"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1</a:t>
            </a:r>
            <a:r>
              <a:rPr lang="es-AR" sz="1600" dirty="0">
                <a:latin typeface="Tahoma" panose="020B0604030504040204" pitchFamily="34" charset="0"/>
                <a:ea typeface="Tahoma" panose="020B0604030504040204" pitchFamily="34" charset="0"/>
                <a:cs typeface="Tahoma" panose="020B0604030504040204" pitchFamily="34" charset="0"/>
                <a:sym typeface="Symbol" pitchFamily="18" charset="2"/>
              </a:rPr>
              <a:t>) con valor 7.</a:t>
            </a: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32130862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7"/>
            <a:ext cx="7704856" cy="61542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ü"/>
            </a:pPr>
            <a:endParaRPr lang="es-MX"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7" name="AutoShape 4"/>
          <p:cNvSpPr>
            <a:spLocks noChangeArrowheads="1"/>
          </p:cNvSpPr>
          <p:nvPr/>
        </p:nvSpPr>
        <p:spPr bwMode="auto">
          <a:xfrm>
            <a:off x="4267200" y="1925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8" name="AutoShape 5"/>
          <p:cNvSpPr>
            <a:spLocks noChangeArrowheads="1"/>
          </p:cNvSpPr>
          <p:nvPr/>
        </p:nvSpPr>
        <p:spPr bwMode="auto">
          <a:xfrm>
            <a:off x="3124200" y="3068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9" name="AutoShape 6"/>
          <p:cNvSpPr>
            <a:spLocks noChangeArrowheads="1"/>
          </p:cNvSpPr>
          <p:nvPr/>
        </p:nvSpPr>
        <p:spPr bwMode="auto">
          <a:xfrm>
            <a:off x="5410200" y="3068638"/>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cxnSp>
        <p:nvCxnSpPr>
          <p:cNvPr id="13" name="AutoShape 10"/>
          <p:cNvCxnSpPr>
            <a:cxnSpLocks noChangeShapeType="1"/>
            <a:stCxn id="7" idx="3"/>
            <a:endCxn id="8" idx="7"/>
          </p:cNvCxnSpPr>
          <p:nvPr/>
        </p:nvCxnSpPr>
        <p:spPr bwMode="auto">
          <a:xfrm flipH="1">
            <a:off x="3514725" y="2316163"/>
            <a:ext cx="819150"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4" name="AutoShape 11"/>
          <p:cNvCxnSpPr>
            <a:cxnSpLocks noChangeShapeType="1"/>
            <a:stCxn id="7" idx="5"/>
            <a:endCxn id="9" idx="1"/>
          </p:cNvCxnSpPr>
          <p:nvPr/>
        </p:nvCxnSpPr>
        <p:spPr bwMode="auto">
          <a:xfrm>
            <a:off x="4657725" y="2316163"/>
            <a:ext cx="819150" cy="819150"/>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6" name="AutoShape 13"/>
          <p:cNvCxnSpPr>
            <a:cxnSpLocks noChangeShapeType="1"/>
            <a:stCxn id="8" idx="3"/>
            <a:endCxn id="30" idx="0"/>
          </p:cNvCxnSpPr>
          <p:nvPr/>
        </p:nvCxnSpPr>
        <p:spPr bwMode="auto">
          <a:xfrm flipH="1">
            <a:off x="2424336" y="3458883"/>
            <a:ext cx="766819" cy="1097093"/>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cxnSp>
        <p:nvCxnSpPr>
          <p:cNvPr id="17" name="AutoShape 14"/>
          <p:cNvCxnSpPr>
            <a:cxnSpLocks noChangeShapeType="1"/>
            <a:stCxn id="8" idx="5"/>
            <a:endCxn id="31" idx="0"/>
          </p:cNvCxnSpPr>
          <p:nvPr/>
        </p:nvCxnSpPr>
        <p:spPr bwMode="auto">
          <a:xfrm>
            <a:off x="3514445" y="3458883"/>
            <a:ext cx="622232" cy="1169101"/>
          </a:xfrm>
          <a:prstGeom prst="straightConnector1">
            <a:avLst/>
          </a:prstGeom>
          <a:noFill/>
          <a:ln w="9525">
            <a:solidFill>
              <a:schemeClr val="tx1"/>
            </a:solidFill>
            <a:round/>
            <a:headEnd/>
            <a:tailEnd type="triangle" w="lg" len="med"/>
          </a:ln>
          <a:extLst>
            <a:ext uri="{909E8E84-426E-40DD-AFC4-6F175D3DCCD1}">
              <a14:hiddenFill xmlns:a14="http://schemas.microsoft.com/office/drawing/2010/main">
                <a:noFill/>
              </a14:hiddenFill>
            </a:ext>
          </a:extLst>
        </p:spPr>
      </p:cxnSp>
      <p:sp>
        <p:nvSpPr>
          <p:cNvPr id="30" name="AutoShape 5"/>
          <p:cNvSpPr>
            <a:spLocks noChangeArrowheads="1"/>
          </p:cNvSpPr>
          <p:nvPr/>
        </p:nvSpPr>
        <p:spPr bwMode="auto">
          <a:xfrm>
            <a:off x="2195736" y="4555976"/>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31" name="AutoShape 5"/>
          <p:cNvSpPr>
            <a:spLocks noChangeArrowheads="1"/>
          </p:cNvSpPr>
          <p:nvPr/>
        </p:nvSpPr>
        <p:spPr bwMode="auto">
          <a:xfrm>
            <a:off x="3908077" y="4627984"/>
            <a:ext cx="457200" cy="457200"/>
          </a:xfrm>
          <a:prstGeom prst="flowChartConnector">
            <a:avLst/>
          </a:prstGeom>
          <a:noFill/>
          <a:ln w="9525">
            <a:solidFill>
              <a:schemeClr val="tx1"/>
            </a:solidFill>
            <a:round/>
            <a:headEnd/>
            <a:tailEnd type="none" w="lg"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endParaRPr lang="es-MX" altLang="es-MX" dirty="0"/>
          </a:p>
        </p:txBody>
      </p:sp>
      <p:sp>
        <p:nvSpPr>
          <p:cNvPr id="2" name="CuadroTexto 1"/>
          <p:cNvSpPr txBox="1"/>
          <p:nvPr/>
        </p:nvSpPr>
        <p:spPr>
          <a:xfrm>
            <a:off x="4355976" y="1988840"/>
            <a:ext cx="338554" cy="369332"/>
          </a:xfrm>
          <a:prstGeom prst="rect">
            <a:avLst/>
          </a:prstGeom>
          <a:noFill/>
        </p:spPr>
        <p:txBody>
          <a:bodyPr wrap="none" rtlCol="0">
            <a:spAutoFit/>
          </a:bodyPr>
          <a:lstStyle/>
          <a:p>
            <a:r>
              <a:rPr lang="es-MX" dirty="0" smtClean="0"/>
              <a:t>X</a:t>
            </a:r>
            <a:endParaRPr lang="es-MX" dirty="0"/>
          </a:p>
        </p:txBody>
      </p:sp>
      <p:sp>
        <p:nvSpPr>
          <p:cNvPr id="34" name="CuadroTexto 33"/>
          <p:cNvSpPr txBox="1"/>
          <p:nvPr/>
        </p:nvSpPr>
        <p:spPr>
          <a:xfrm>
            <a:off x="3131840" y="3131676"/>
            <a:ext cx="423514" cy="369332"/>
          </a:xfrm>
          <a:prstGeom prst="rect">
            <a:avLst/>
          </a:prstGeom>
          <a:noFill/>
        </p:spPr>
        <p:txBody>
          <a:bodyPr wrap="none" rtlCol="0">
            <a:spAutoFit/>
          </a:bodyPr>
          <a:lstStyle/>
          <a:p>
            <a:r>
              <a:rPr lang="es-MX" dirty="0" smtClean="0"/>
              <a:t>X</a:t>
            </a:r>
            <a:r>
              <a:rPr lang="es-MX" baseline="-25000" dirty="0" smtClean="0"/>
              <a:t>1</a:t>
            </a:r>
            <a:endParaRPr lang="es-MX" baseline="-25000" dirty="0"/>
          </a:p>
        </p:txBody>
      </p:sp>
      <p:sp>
        <p:nvSpPr>
          <p:cNvPr id="35" name="CuadroTexto 34"/>
          <p:cNvSpPr txBox="1"/>
          <p:nvPr/>
        </p:nvSpPr>
        <p:spPr>
          <a:xfrm>
            <a:off x="5436096" y="3140968"/>
            <a:ext cx="423514" cy="369332"/>
          </a:xfrm>
          <a:prstGeom prst="rect">
            <a:avLst/>
          </a:prstGeom>
          <a:noFill/>
        </p:spPr>
        <p:txBody>
          <a:bodyPr wrap="none" rtlCol="0">
            <a:spAutoFit/>
          </a:bodyPr>
          <a:lstStyle/>
          <a:p>
            <a:r>
              <a:rPr lang="es-MX" dirty="0" smtClean="0"/>
              <a:t>X</a:t>
            </a:r>
            <a:r>
              <a:rPr lang="es-MX" baseline="-25000" dirty="0" smtClean="0"/>
              <a:t>2</a:t>
            </a:r>
            <a:endParaRPr lang="es-MX" baseline="-25000" dirty="0"/>
          </a:p>
        </p:txBody>
      </p:sp>
      <p:sp>
        <p:nvSpPr>
          <p:cNvPr id="36" name="CuadroTexto 35"/>
          <p:cNvSpPr txBox="1"/>
          <p:nvPr/>
        </p:nvSpPr>
        <p:spPr>
          <a:xfrm>
            <a:off x="2203003" y="4570759"/>
            <a:ext cx="497059" cy="369332"/>
          </a:xfrm>
          <a:prstGeom prst="rect">
            <a:avLst/>
          </a:prstGeom>
          <a:noFill/>
        </p:spPr>
        <p:txBody>
          <a:bodyPr wrap="none" rtlCol="0">
            <a:spAutoFit/>
          </a:bodyPr>
          <a:lstStyle/>
          <a:p>
            <a:r>
              <a:rPr lang="es-MX" dirty="0" smtClean="0"/>
              <a:t>X</a:t>
            </a:r>
            <a:r>
              <a:rPr lang="es-MX" baseline="-25000" dirty="0" smtClean="0"/>
              <a:t>11</a:t>
            </a:r>
            <a:endParaRPr lang="es-MX" baseline="-25000" dirty="0"/>
          </a:p>
        </p:txBody>
      </p:sp>
      <p:sp>
        <p:nvSpPr>
          <p:cNvPr id="37" name="CuadroTexto 36"/>
          <p:cNvSpPr txBox="1"/>
          <p:nvPr/>
        </p:nvSpPr>
        <p:spPr>
          <a:xfrm>
            <a:off x="3919511" y="4642767"/>
            <a:ext cx="508473" cy="369332"/>
          </a:xfrm>
          <a:prstGeom prst="rect">
            <a:avLst/>
          </a:prstGeom>
          <a:noFill/>
        </p:spPr>
        <p:txBody>
          <a:bodyPr wrap="none" rtlCol="0">
            <a:spAutoFit/>
          </a:bodyPr>
          <a:lstStyle/>
          <a:p>
            <a:r>
              <a:rPr lang="es-MX" dirty="0" smtClean="0"/>
              <a:t>X</a:t>
            </a:r>
            <a:r>
              <a:rPr lang="es-MX" baseline="-25000" dirty="0" smtClean="0"/>
              <a:t>12</a:t>
            </a:r>
            <a:endParaRPr lang="es-MX" baseline="-25000" dirty="0"/>
          </a:p>
        </p:txBody>
      </p:sp>
      <p:sp>
        <p:nvSpPr>
          <p:cNvPr id="25" name="CuadroTexto 24"/>
          <p:cNvSpPr txBox="1"/>
          <p:nvPr/>
        </p:nvSpPr>
        <p:spPr>
          <a:xfrm>
            <a:off x="3993902" y="1412776"/>
            <a:ext cx="1154162" cy="738664"/>
          </a:xfrm>
          <a:prstGeom prst="rect">
            <a:avLst/>
          </a:prstGeom>
          <a:noFill/>
        </p:spPr>
        <p:txBody>
          <a:bodyPr wrap="none" rtlCol="0">
            <a:spAutoFit/>
          </a:bodyPr>
          <a:lstStyle/>
          <a:p>
            <a:pPr algn="ctr"/>
            <a:r>
              <a:rPr lang="es-MX" sz="1400" dirty="0" smtClean="0">
                <a:latin typeface="Tahoma" panose="020B0604030504040204" pitchFamily="34" charset="0"/>
                <a:ea typeface="Tahoma" panose="020B0604030504040204" pitchFamily="34" charset="0"/>
                <a:cs typeface="Tahoma" panose="020B0604030504040204" pitchFamily="34" charset="0"/>
              </a:rPr>
              <a:t>x</a:t>
            </a:r>
            <a:r>
              <a:rPr lang="es-MX" sz="1400" dirty="0">
                <a:latin typeface="Tahoma" panose="020B0604030504040204" pitchFamily="34" charset="0"/>
                <a:ea typeface="Tahoma" panose="020B0604030504040204" pitchFamily="34" charset="0"/>
                <a:cs typeface="Tahoma" panose="020B0604030504040204" pitchFamily="34" charset="0"/>
              </a:rPr>
              <a:t>= (20/7, </a:t>
            </a:r>
            <a:r>
              <a:rPr lang="es-MX" sz="1400" dirty="0" smtClean="0">
                <a:latin typeface="Tahoma" panose="020B0604030504040204" pitchFamily="34" charset="0"/>
                <a:ea typeface="Tahoma" panose="020B0604030504040204" pitchFamily="34" charset="0"/>
                <a:cs typeface="Tahoma" panose="020B0604030504040204" pitchFamily="34" charset="0"/>
              </a:rPr>
              <a:t>3)</a:t>
            </a:r>
            <a:br>
              <a:rPr lang="es-MX" sz="1400" dirty="0" smtClean="0">
                <a:latin typeface="Tahoma" panose="020B0604030504040204" pitchFamily="34" charset="0"/>
                <a:ea typeface="Tahoma" panose="020B0604030504040204" pitchFamily="34" charset="0"/>
                <a:cs typeface="Tahoma" panose="020B0604030504040204" pitchFamily="34" charset="0"/>
              </a:rPr>
            </a:br>
            <a:r>
              <a:rPr lang="es-MX" sz="1400" dirty="0" smtClean="0">
                <a:latin typeface="Tahoma" panose="020B0604030504040204" pitchFamily="34" charset="0"/>
                <a:ea typeface="Tahoma" panose="020B0604030504040204" pitchFamily="34" charset="0"/>
                <a:cs typeface="Tahoma" panose="020B0604030504040204" pitchFamily="34" charset="0"/>
              </a:rPr>
              <a:t>z</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 = 59/7.</a:t>
            </a:r>
          </a:p>
          <a:p>
            <a:pPr algn="ctr"/>
            <a:r>
              <a:rPr lang="es-MX" sz="1400" dirty="0" smtClean="0"/>
              <a:t> </a:t>
            </a:r>
            <a:endParaRPr lang="es-MX" sz="1400" baseline="-25000" dirty="0"/>
          </a:p>
        </p:txBody>
      </p:sp>
      <p:sp>
        <p:nvSpPr>
          <p:cNvPr id="27" name="CuadroTexto 26"/>
          <p:cNvSpPr txBox="1"/>
          <p:nvPr/>
        </p:nvSpPr>
        <p:spPr>
          <a:xfrm>
            <a:off x="2342506" y="2316163"/>
            <a:ext cx="1874359" cy="954107"/>
          </a:xfrm>
          <a:prstGeom prst="rect">
            <a:avLst/>
          </a:prstGeom>
          <a:noFill/>
        </p:spPr>
        <p:txBody>
          <a:bodyPr wrap="none" rtlCol="0">
            <a:spAutoFit/>
          </a:bodyPr>
          <a:lstStyle/>
          <a:p>
            <a:pPr algn="ct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Resolver S</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con x</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2</a:t>
            </a:r>
            <a:b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b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x </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 (2, 1/2</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p>
          <a:p>
            <a:pPr algn="ct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15/2</a:t>
            </a:r>
            <a:endPar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algn="ctr"/>
            <a:r>
              <a:rPr lang="es-MX" sz="1400" dirty="0" smtClean="0">
                <a:latin typeface="Tahoma" panose="020B0604030504040204" pitchFamily="34" charset="0"/>
                <a:ea typeface="Tahoma" panose="020B0604030504040204" pitchFamily="34" charset="0"/>
                <a:cs typeface="Tahoma" panose="020B0604030504040204" pitchFamily="34" charset="0"/>
              </a:rPr>
              <a:t> </a:t>
            </a:r>
            <a:endParaRPr lang="es-MX" sz="1400" baseline="-25000" dirty="0">
              <a:latin typeface="Tahoma" panose="020B0604030504040204" pitchFamily="34" charset="0"/>
              <a:ea typeface="Tahoma" panose="020B0604030504040204" pitchFamily="34" charset="0"/>
              <a:cs typeface="Tahoma" panose="020B0604030504040204" pitchFamily="34" charset="0"/>
            </a:endParaRPr>
          </a:p>
        </p:txBody>
      </p:sp>
      <p:sp>
        <p:nvSpPr>
          <p:cNvPr id="28" name="CuadroTexto 27"/>
          <p:cNvSpPr txBox="1"/>
          <p:nvPr/>
        </p:nvSpPr>
        <p:spPr>
          <a:xfrm>
            <a:off x="4982375" y="2330877"/>
            <a:ext cx="1874359" cy="738664"/>
          </a:xfrm>
          <a:prstGeom prst="rect">
            <a:avLst/>
          </a:prstGeom>
          <a:noFill/>
        </p:spPr>
        <p:txBody>
          <a:bodyPr wrap="none" rtlCol="0">
            <a:spAutoFit/>
          </a:bodyPr>
          <a:lstStyle/>
          <a:p>
            <a:pPr algn="ct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Resolver S</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2</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con x</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3</a:t>
            </a:r>
            <a:b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b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No factible</a:t>
            </a:r>
            <a:endPar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algn="ctr"/>
            <a:r>
              <a:rPr lang="es-MX" sz="1400" dirty="0" smtClean="0">
                <a:latin typeface="Tahoma" panose="020B0604030504040204" pitchFamily="34" charset="0"/>
                <a:ea typeface="Tahoma" panose="020B0604030504040204" pitchFamily="34" charset="0"/>
                <a:cs typeface="Tahoma" panose="020B0604030504040204" pitchFamily="34" charset="0"/>
              </a:rPr>
              <a:t> </a:t>
            </a:r>
            <a:endParaRPr lang="es-MX" sz="1400" baseline="-25000" dirty="0">
              <a:latin typeface="Tahoma" panose="020B0604030504040204" pitchFamily="34" charset="0"/>
              <a:ea typeface="Tahoma" panose="020B0604030504040204" pitchFamily="34" charset="0"/>
              <a:cs typeface="Tahoma" panose="020B0604030504040204" pitchFamily="34" charset="0"/>
            </a:endParaRPr>
          </a:p>
        </p:txBody>
      </p:sp>
      <p:sp>
        <p:nvSpPr>
          <p:cNvPr id="40" name="CuadroTexto 39"/>
          <p:cNvSpPr txBox="1"/>
          <p:nvPr/>
        </p:nvSpPr>
        <p:spPr>
          <a:xfrm>
            <a:off x="990679" y="3771037"/>
            <a:ext cx="2005806" cy="954107"/>
          </a:xfrm>
          <a:prstGeom prst="rect">
            <a:avLst/>
          </a:prstGeom>
          <a:noFill/>
        </p:spPr>
        <p:txBody>
          <a:bodyPr wrap="none" rtlCol="0">
            <a:spAutoFit/>
          </a:bodyPr>
          <a:lstStyle/>
          <a:p>
            <a:pPr algn="ct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Resolver S</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11</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con x</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2</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0</a:t>
            </a:r>
            <a:b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b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x </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(3/2</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0)</a:t>
            </a:r>
          </a:p>
          <a:p>
            <a:pPr algn="ct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11</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6</a:t>
            </a:r>
            <a:endPar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algn="ctr"/>
            <a:r>
              <a:rPr lang="es-MX" sz="1400" dirty="0" smtClean="0">
                <a:latin typeface="Tahoma" panose="020B0604030504040204" pitchFamily="34" charset="0"/>
                <a:ea typeface="Tahoma" panose="020B0604030504040204" pitchFamily="34" charset="0"/>
                <a:cs typeface="Tahoma" panose="020B0604030504040204" pitchFamily="34" charset="0"/>
              </a:rPr>
              <a:t> </a:t>
            </a:r>
            <a:endParaRPr lang="es-MX" sz="1400" baseline="-25000" dirty="0">
              <a:latin typeface="Tahoma" panose="020B0604030504040204" pitchFamily="34" charset="0"/>
              <a:ea typeface="Tahoma" panose="020B0604030504040204" pitchFamily="34" charset="0"/>
              <a:cs typeface="Tahoma" panose="020B0604030504040204" pitchFamily="34" charset="0"/>
            </a:endParaRPr>
          </a:p>
        </p:txBody>
      </p:sp>
      <p:sp>
        <p:nvSpPr>
          <p:cNvPr id="41" name="CuadroTexto 40"/>
          <p:cNvSpPr txBox="1"/>
          <p:nvPr/>
        </p:nvSpPr>
        <p:spPr>
          <a:xfrm>
            <a:off x="3784046" y="3771037"/>
            <a:ext cx="1940082" cy="954107"/>
          </a:xfrm>
          <a:prstGeom prst="rect">
            <a:avLst/>
          </a:prstGeom>
          <a:noFill/>
        </p:spPr>
        <p:txBody>
          <a:bodyPr wrap="none" rtlCol="0">
            <a:spAutoFit/>
          </a:bodyPr>
          <a:lstStyle/>
          <a:p>
            <a:pPr algn="ct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Resolver S</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12</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con x</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2</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1</a:t>
            </a:r>
            <a:b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b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x </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(2, 1)</a:t>
            </a:r>
          </a:p>
          <a:p>
            <a:pPr algn="ct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z</a:t>
            </a:r>
            <a:r>
              <a:rPr lang="es-AR" sz="14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12</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AR" sz="14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7</a:t>
            </a:r>
            <a:endParaRPr lang="es-AR" sz="14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algn="ctr"/>
            <a:r>
              <a:rPr lang="es-MX" sz="1400" dirty="0" smtClean="0">
                <a:latin typeface="Tahoma" panose="020B0604030504040204" pitchFamily="34" charset="0"/>
                <a:ea typeface="Tahoma" panose="020B0604030504040204" pitchFamily="34" charset="0"/>
                <a:cs typeface="Tahoma" panose="020B0604030504040204" pitchFamily="34" charset="0"/>
              </a:rPr>
              <a:t> </a:t>
            </a:r>
            <a:endParaRPr lang="es-MX" sz="1400" baseline="-250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1607150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FontTx/>
              <a:buNone/>
            </a:pPr>
            <a:r>
              <a:rPr lang="es-MX" sz="1600" b="1" dirty="0" smtClean="0">
                <a:latin typeface="Tahoma" panose="020B0604030504040204" pitchFamily="34" charset="0"/>
                <a:ea typeface="Tahoma" panose="020B0604030504040204" pitchFamily="34" charset="0"/>
                <a:cs typeface="Tahoma" panose="020B0604030504040204" pitchFamily="34" charset="0"/>
              </a:rPr>
              <a:t>Consideraciones</a:t>
            </a:r>
            <a:endParaRPr lang="es-AR" sz="1600" b="1"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Las principales problemáticas de la ramificación y acotamiento son las siguientes: </a:t>
            </a:r>
          </a:p>
          <a:p>
            <a:pPr marL="357188" indent="-357188">
              <a:lnSpc>
                <a:spcPct val="150000"/>
              </a:lnSpc>
              <a:spcBef>
                <a:spcPts val="0"/>
              </a:spcBef>
              <a:spcAft>
                <a:spcPts val="12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Obtener las mejores cotas posibles</a:t>
            </a:r>
          </a:p>
          <a:p>
            <a:pPr marL="357188" indent="-357188">
              <a:lnSpc>
                <a:spcPct val="150000"/>
              </a:lnSpc>
              <a:spcBef>
                <a:spcPts val="0"/>
              </a:spcBef>
              <a:spcAft>
                <a:spcPts val="12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Reglas de </a:t>
            </a:r>
            <a:r>
              <a:rPr lang="es-MX" sz="1600" dirty="0" smtClean="0">
                <a:latin typeface="Tahoma" panose="020B0604030504040204" pitchFamily="34" charset="0"/>
                <a:ea typeface="Tahoma" panose="020B0604030504040204" pitchFamily="34" charset="0"/>
                <a:cs typeface="Tahoma" panose="020B0604030504040204" pitchFamily="34" charset="0"/>
              </a:rPr>
              <a:t>ramificación. Qué </a:t>
            </a:r>
            <a:r>
              <a:rPr lang="es-MX" sz="1600" dirty="0">
                <a:latin typeface="Tahoma" panose="020B0604030504040204" pitchFamily="34" charset="0"/>
                <a:ea typeface="Tahoma" panose="020B0604030504040204" pitchFamily="34" charset="0"/>
                <a:cs typeface="Tahoma" panose="020B0604030504040204" pitchFamily="34" charset="0"/>
              </a:rPr>
              <a:t>variable </a:t>
            </a:r>
            <a:r>
              <a:rPr lang="es-MX" sz="1600" dirty="0" smtClean="0">
                <a:latin typeface="Tahoma" panose="020B0604030504040204" pitchFamily="34" charset="0"/>
                <a:ea typeface="Tahoma" panose="020B0604030504040204" pitchFamily="34" charset="0"/>
                <a:cs typeface="Tahoma" panose="020B0604030504040204" pitchFamily="34" charset="0"/>
              </a:rPr>
              <a:t>elegir.</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Reglas para decidir </a:t>
            </a:r>
            <a:r>
              <a:rPr lang="es-MX" sz="1600" dirty="0" smtClean="0">
                <a:latin typeface="Tahoma" panose="020B0604030504040204" pitchFamily="34" charset="0"/>
                <a:ea typeface="Tahoma" panose="020B0604030504040204" pitchFamily="34" charset="0"/>
                <a:cs typeface="Tahoma" panose="020B0604030504040204" pitchFamily="34" charset="0"/>
              </a:rPr>
              <a:t>qué </a:t>
            </a:r>
            <a:r>
              <a:rPr lang="es-MX" sz="1600" dirty="0">
                <a:latin typeface="Tahoma" panose="020B0604030504040204" pitchFamily="34" charset="0"/>
                <a:ea typeface="Tahoma" panose="020B0604030504040204" pitchFamily="34" charset="0"/>
                <a:cs typeface="Tahoma" panose="020B0604030504040204" pitchFamily="34" charset="0"/>
              </a:rPr>
              <a:t>nodo “abierto”  procesar.</a:t>
            </a:r>
          </a:p>
          <a:p>
            <a:pPr marL="357188" indent="-357188">
              <a:lnSpc>
                <a:spcPct val="150000"/>
              </a:lnSpc>
              <a:spcBef>
                <a:spcPts val="0"/>
              </a:spcBef>
              <a:spcAft>
                <a:spcPts val="12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Cómo resolver el problema de PL en cada </a:t>
            </a:r>
            <a:r>
              <a:rPr lang="es-MX" sz="1600" dirty="0" smtClean="0">
                <a:latin typeface="Tahoma" panose="020B0604030504040204" pitchFamily="34" charset="0"/>
                <a:ea typeface="Tahoma" panose="020B0604030504040204" pitchFamily="34" charset="0"/>
                <a:cs typeface="Tahoma" panose="020B0604030504040204" pitchFamily="34" charset="0"/>
              </a:rPr>
              <a:t>nodo.</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1200"/>
              </a:spcAft>
              <a:buFont typeface="Wingdings" panose="05000000000000000000" pitchFamily="2" charset="2"/>
              <a:buChar char="§"/>
            </a:pPr>
            <a:r>
              <a:rPr lang="es-MX" sz="1600" dirty="0" smtClean="0">
                <a:latin typeface="Tahoma" panose="020B0604030504040204" pitchFamily="34" charset="0"/>
                <a:ea typeface="Tahoma" panose="020B0604030504040204" pitchFamily="34" charset="0"/>
                <a:cs typeface="Tahoma" panose="020B0604030504040204" pitchFamily="34" charset="0"/>
              </a:rPr>
              <a:t>Cómo </a:t>
            </a:r>
            <a:r>
              <a:rPr lang="es-MX" sz="1600" dirty="0">
                <a:latin typeface="Tahoma" panose="020B0604030504040204" pitchFamily="34" charset="0"/>
                <a:ea typeface="Tahoma" panose="020B0604030504040204" pitchFamily="34" charset="0"/>
                <a:cs typeface="Tahoma" panose="020B0604030504040204" pitchFamily="34" charset="0"/>
              </a:rPr>
              <a:t>almacenar el </a:t>
            </a:r>
            <a:r>
              <a:rPr lang="es-MX" sz="1600" dirty="0" smtClean="0">
                <a:latin typeface="Tahoma" panose="020B0604030504040204" pitchFamily="34" charset="0"/>
                <a:ea typeface="Tahoma" panose="020B0604030504040204" pitchFamily="34" charset="0"/>
                <a:cs typeface="Tahoma" panose="020B0604030504040204" pitchFamily="34" charset="0"/>
              </a:rPr>
              <a:t>árbol. Qué información almacenar. </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Si </a:t>
            </a:r>
            <a:r>
              <a:rPr lang="es-MX" sz="1600" dirty="0">
                <a:latin typeface="Tahoma" panose="020B0604030504040204" pitchFamily="34" charset="0"/>
                <a:ea typeface="Tahoma" panose="020B0604030504040204" pitchFamily="34" charset="0"/>
                <a:cs typeface="Tahoma" panose="020B0604030504040204" pitchFamily="34" charset="0"/>
              </a:rPr>
              <a:t>la cantidad de nodos abiertos en el algoritmo </a:t>
            </a:r>
            <a:r>
              <a:rPr lang="es-MX" sz="1600" dirty="0" smtClean="0">
                <a:latin typeface="Tahoma" panose="020B0604030504040204" pitchFamily="34" charset="0"/>
                <a:ea typeface="Tahoma" panose="020B0604030504040204" pitchFamily="34" charset="0"/>
                <a:cs typeface="Tahoma" panose="020B0604030504040204" pitchFamily="34" charset="0"/>
              </a:rPr>
              <a:t>es </a:t>
            </a:r>
            <a:r>
              <a:rPr lang="es-MX" sz="1600" dirty="0">
                <a:latin typeface="Tahoma" panose="020B0604030504040204" pitchFamily="34" charset="0"/>
                <a:ea typeface="Tahoma" panose="020B0604030504040204" pitchFamily="34" charset="0"/>
                <a:cs typeface="Tahoma" panose="020B0604030504040204" pitchFamily="34" charset="0"/>
              </a:rPr>
              <a:t>muy grande </a:t>
            </a:r>
            <a:r>
              <a:rPr lang="es-MX" sz="1600" dirty="0" smtClean="0">
                <a:latin typeface="Tahoma" panose="020B0604030504040204" pitchFamily="34" charset="0"/>
                <a:ea typeface="Tahoma" panose="020B0604030504040204" pitchFamily="34" charset="0"/>
                <a:cs typeface="Tahoma" panose="020B0604030504040204" pitchFamily="34" charset="0"/>
              </a:rPr>
              <a:t>se puede tener </a:t>
            </a:r>
            <a:r>
              <a:rPr lang="es-MX" sz="1600" dirty="0">
                <a:latin typeface="Tahoma" panose="020B0604030504040204" pitchFamily="34" charset="0"/>
                <a:ea typeface="Tahoma" panose="020B0604030504040204" pitchFamily="34" charset="0"/>
                <a:cs typeface="Tahoma" panose="020B0604030504040204" pitchFamily="34" charset="0"/>
              </a:rPr>
              <a:t>problemas de falta de memoria en la computadora.</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4481500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Los paquetes computacionales, en sus implementaciones de ramificación y acotamiento, ofrecen ciertas características como las siguientes: </a:t>
            </a:r>
          </a:p>
          <a:p>
            <a:pPr marL="357188" indent="-357188">
              <a:lnSpc>
                <a:spcPct val="150000"/>
              </a:lnSpc>
              <a:spcBef>
                <a:spcPts val="0"/>
              </a:spcBef>
              <a:spcAft>
                <a:spcPts val="600"/>
              </a:spcAft>
              <a:buFont typeface="Wingdings" panose="05000000000000000000" pitchFamily="2" charset="2"/>
              <a:buChar char="§"/>
            </a:pPr>
            <a:r>
              <a:rPr lang="es-MX" sz="1600" dirty="0" err="1">
                <a:latin typeface="Tahoma" panose="020B0604030504040204" pitchFamily="34" charset="0"/>
                <a:ea typeface="Tahoma" panose="020B0604030504040204" pitchFamily="34" charset="0"/>
                <a:cs typeface="Tahoma" panose="020B0604030504040204" pitchFamily="34" charset="0"/>
              </a:rPr>
              <a:t>Prepocesamiento</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6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Elección entre varias </a:t>
            </a:r>
            <a:r>
              <a:rPr lang="es-MX" sz="1600" dirty="0" smtClean="0">
                <a:latin typeface="Tahoma" panose="020B0604030504040204" pitchFamily="34" charset="0"/>
                <a:ea typeface="Tahoma" panose="020B0604030504040204" pitchFamily="34" charset="0"/>
                <a:cs typeface="Tahoma" panose="020B0604030504040204" pitchFamily="34" charset="0"/>
              </a:rPr>
              <a:t>estrategias </a:t>
            </a:r>
            <a:r>
              <a:rPr lang="es-MX" sz="1600" dirty="0">
                <a:latin typeface="Tahoma" panose="020B0604030504040204" pitchFamily="34" charset="0"/>
                <a:ea typeface="Tahoma" panose="020B0604030504040204" pitchFamily="34" charset="0"/>
                <a:cs typeface="Tahoma" panose="020B0604030504040204" pitchFamily="34" charset="0"/>
              </a:rPr>
              <a:t>de </a:t>
            </a:r>
            <a:r>
              <a:rPr lang="es-MX" sz="1600" dirty="0" smtClean="0">
                <a:latin typeface="Tahoma" panose="020B0604030504040204" pitchFamily="34" charset="0"/>
                <a:ea typeface="Tahoma" panose="020B0604030504040204" pitchFamily="34" charset="0"/>
                <a:cs typeface="Tahoma" panose="020B0604030504040204" pitchFamily="34" charset="0"/>
              </a:rPr>
              <a:t>pivoteo. </a:t>
            </a:r>
            <a:r>
              <a:rPr lang="es-MX" sz="1600" dirty="0">
                <a:latin typeface="Tahoma" panose="020B0604030504040204" pitchFamily="34" charset="0"/>
                <a:ea typeface="Tahoma" panose="020B0604030504040204" pitchFamily="34" charset="0"/>
                <a:cs typeface="Tahoma" panose="020B0604030504040204" pitchFamily="34" charset="0"/>
              </a:rPr>
              <a:t>Uso de métodos de punto interior en el nodo raíz.</a:t>
            </a:r>
          </a:p>
          <a:p>
            <a:pPr marL="357188" indent="-357188">
              <a:lnSpc>
                <a:spcPct val="150000"/>
              </a:lnSpc>
              <a:spcBef>
                <a:spcPts val="0"/>
              </a:spcBef>
              <a:spcAft>
                <a:spcPts val="6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Elección entre varias estrategias de </a:t>
            </a:r>
            <a:r>
              <a:rPr lang="es-MX" sz="1600" dirty="0" smtClean="0">
                <a:latin typeface="Tahoma" panose="020B0604030504040204" pitchFamily="34" charset="0"/>
                <a:ea typeface="Tahoma" panose="020B0604030504040204" pitchFamily="34" charset="0"/>
                <a:cs typeface="Tahoma" panose="020B0604030504040204" pitchFamily="34" charset="0"/>
              </a:rPr>
              <a:t>ramificación (GUB </a:t>
            </a:r>
            <a:r>
              <a:rPr lang="es-MX" sz="1600" dirty="0" err="1">
                <a:latin typeface="Tahoma" panose="020B0604030504040204" pitchFamily="34" charset="0"/>
                <a:ea typeface="Tahoma" panose="020B0604030504040204" pitchFamily="34" charset="0"/>
                <a:cs typeface="Tahoma" panose="020B0604030504040204" pitchFamily="34" charset="0"/>
              </a:rPr>
              <a:t>branching</a:t>
            </a:r>
            <a:r>
              <a:rPr lang="es-MX" sz="1600" dirty="0">
                <a:latin typeface="Tahoma" panose="020B0604030504040204" pitchFamily="34" charset="0"/>
                <a:ea typeface="Tahoma" panose="020B0604030504040204" pitchFamily="34" charset="0"/>
                <a:cs typeface="Tahoma" panose="020B0604030504040204" pitchFamily="34" charset="0"/>
              </a:rPr>
              <a:t>, </a:t>
            </a:r>
            <a:r>
              <a:rPr lang="es-MX" sz="1600" dirty="0" err="1">
                <a:latin typeface="Tahoma" panose="020B0604030504040204" pitchFamily="34" charset="0"/>
                <a:ea typeface="Tahoma" panose="020B0604030504040204" pitchFamily="34" charset="0"/>
                <a:cs typeface="Tahoma" panose="020B0604030504040204" pitchFamily="34" charset="0"/>
              </a:rPr>
              <a:t>Strong</a:t>
            </a:r>
            <a:r>
              <a:rPr lang="es-MX" sz="1600" dirty="0">
                <a:latin typeface="Tahoma" panose="020B0604030504040204" pitchFamily="34" charset="0"/>
                <a:ea typeface="Tahoma" panose="020B0604030504040204" pitchFamily="34" charset="0"/>
                <a:cs typeface="Tahoma" panose="020B0604030504040204" pitchFamily="34" charset="0"/>
              </a:rPr>
              <a:t> </a:t>
            </a:r>
            <a:r>
              <a:rPr lang="es-MX" sz="1600" dirty="0" err="1">
                <a:latin typeface="Tahoma" panose="020B0604030504040204" pitchFamily="34" charset="0"/>
                <a:ea typeface="Tahoma" panose="020B0604030504040204" pitchFamily="34" charset="0"/>
                <a:cs typeface="Tahoma" panose="020B0604030504040204" pitchFamily="34" charset="0"/>
              </a:rPr>
              <a:t>branching</a:t>
            </a:r>
            <a:r>
              <a:rPr lang="es-MX" sz="1600" dirty="0" smtClean="0">
                <a:latin typeface="Tahoma" panose="020B0604030504040204" pitchFamily="34" charset="0"/>
                <a:ea typeface="Tahoma" panose="020B0604030504040204" pitchFamily="34" charset="0"/>
                <a:cs typeface="Tahoma" panose="020B0604030504040204" pitchFamily="34" charset="0"/>
              </a:rPr>
              <a:t>). </a:t>
            </a:r>
            <a:endParaRPr lang="es-MX" sz="1600" dirty="0">
              <a:latin typeface="Tahoma" panose="020B0604030504040204" pitchFamily="34" charset="0"/>
              <a:ea typeface="Tahoma" panose="020B0604030504040204" pitchFamily="34" charset="0"/>
              <a:cs typeface="Tahoma" panose="020B0604030504040204" pitchFamily="34" charset="0"/>
            </a:endParaRPr>
          </a:p>
          <a:p>
            <a:pPr marL="357188" indent="-357188">
              <a:lnSpc>
                <a:spcPct val="150000"/>
              </a:lnSpc>
              <a:spcBef>
                <a:spcPts val="0"/>
              </a:spcBef>
              <a:spcAft>
                <a:spcPts val="6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Definición de prioridades de las variables.</a:t>
            </a:r>
          </a:p>
          <a:p>
            <a:pPr marL="357188" indent="-357188">
              <a:lnSpc>
                <a:spcPct val="150000"/>
              </a:lnSpc>
              <a:spcBef>
                <a:spcPts val="0"/>
              </a:spcBef>
              <a:spcAft>
                <a:spcPts val="6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Fijar por costo reducido</a:t>
            </a:r>
          </a:p>
          <a:p>
            <a:pPr marL="357188" indent="-357188">
              <a:lnSpc>
                <a:spcPct val="150000"/>
              </a:lnSpc>
              <a:spcBef>
                <a:spcPts val="0"/>
              </a:spcBef>
              <a:spcAft>
                <a:spcPts val="600"/>
              </a:spcAft>
              <a:buFont typeface="Wingdings" panose="05000000000000000000" pitchFamily="2" charset="2"/>
              <a:buChar char="§"/>
            </a:pPr>
            <a:r>
              <a:rPr lang="es-MX" sz="1600" dirty="0" smtClean="0">
                <a:latin typeface="Tahoma" panose="020B0604030504040204" pitchFamily="34" charset="0"/>
                <a:ea typeface="Tahoma" panose="020B0604030504040204" pitchFamily="34" charset="0"/>
                <a:cs typeface="Tahoma" panose="020B0604030504040204" pitchFamily="34" charset="0"/>
              </a:rPr>
              <a:t>Heurísticas </a:t>
            </a:r>
            <a:r>
              <a:rPr lang="es-MX" sz="1600" dirty="0">
                <a:latin typeface="Tahoma" panose="020B0604030504040204" pitchFamily="34" charset="0"/>
                <a:ea typeface="Tahoma" panose="020B0604030504040204" pitchFamily="34" charset="0"/>
                <a:cs typeface="Tahoma" panose="020B0604030504040204" pitchFamily="34" charset="0"/>
              </a:rPr>
              <a:t>primales</a:t>
            </a:r>
          </a:p>
          <a:p>
            <a:pPr marL="357188" indent="-357188">
              <a:lnSpc>
                <a:spcPct val="150000"/>
              </a:lnSpc>
              <a:spcBef>
                <a:spcPts val="0"/>
              </a:spcBef>
              <a:spcAft>
                <a:spcPts val="600"/>
              </a:spcAft>
              <a:buFont typeface="Wingdings" panose="05000000000000000000" pitchFamily="2" charset="2"/>
              <a:buChar char="§"/>
            </a:pPr>
            <a:r>
              <a:rPr lang="es-MX" sz="1600" dirty="0">
                <a:latin typeface="Tahoma" panose="020B0604030504040204" pitchFamily="34" charset="0"/>
                <a:ea typeface="Tahoma" panose="020B0604030504040204" pitchFamily="34" charset="0"/>
                <a:cs typeface="Tahoma" panose="020B0604030504040204" pitchFamily="34" charset="0"/>
              </a:rPr>
              <a:t>El usuario puede </a:t>
            </a:r>
            <a:r>
              <a:rPr lang="es-MX" sz="1600" dirty="0" smtClean="0">
                <a:latin typeface="Tahoma" panose="020B0604030504040204" pitchFamily="34" charset="0"/>
                <a:ea typeface="Tahoma" panose="020B0604030504040204" pitchFamily="34" charset="0"/>
                <a:cs typeface="Tahoma" panose="020B0604030504040204" pitchFamily="34" charset="0"/>
              </a:rPr>
              <a:t>ya contar con una buena </a:t>
            </a:r>
            <a:r>
              <a:rPr lang="es-MX" sz="1600" dirty="0">
                <a:latin typeface="Tahoma" panose="020B0604030504040204" pitchFamily="34" charset="0"/>
                <a:ea typeface="Tahoma" panose="020B0604030504040204" pitchFamily="34" charset="0"/>
                <a:cs typeface="Tahoma" panose="020B0604030504040204" pitchFamily="34" charset="0"/>
              </a:rPr>
              <a:t>solución </a:t>
            </a:r>
            <a:r>
              <a:rPr lang="es-MX" sz="1600" dirty="0" smtClean="0">
                <a:latin typeface="Tahoma" panose="020B0604030504040204" pitchFamily="34" charset="0"/>
                <a:ea typeface="Tahoma" panose="020B0604030504040204" pitchFamily="34" charset="0"/>
                <a:cs typeface="Tahoma" panose="020B0604030504040204" pitchFamily="34" charset="0"/>
              </a:rPr>
              <a:t>factible, y proveerla para usarlo como </a:t>
            </a:r>
            <a:r>
              <a:rPr lang="es-MX" sz="1600" dirty="0">
                <a:latin typeface="Tahoma" panose="020B0604030504040204" pitchFamily="34" charset="0"/>
                <a:ea typeface="Tahoma" panose="020B0604030504040204" pitchFamily="34" charset="0"/>
                <a:cs typeface="Tahoma" panose="020B0604030504040204" pitchFamily="34" charset="0"/>
              </a:rPr>
              <a:t>cota.</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1035410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RAMIFICACIÓN Y ACOTAMIENTO</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El </a:t>
            </a:r>
            <a:r>
              <a:rPr lang="es-MX" sz="1600" dirty="0" err="1" smtClean="0">
                <a:latin typeface="Tahoma" panose="020B0604030504040204" pitchFamily="34" charset="0"/>
                <a:ea typeface="Tahoma" panose="020B0604030504040204" pitchFamily="34" charset="0"/>
                <a:cs typeface="Tahoma" panose="020B0604030504040204" pitchFamily="34" charset="0"/>
              </a:rPr>
              <a:t>preprocesamiento</a:t>
            </a:r>
            <a:r>
              <a:rPr lang="es-MX" sz="1600" dirty="0" smtClean="0">
                <a:latin typeface="Tahoma" panose="020B0604030504040204" pitchFamily="34" charset="0"/>
                <a:ea typeface="Tahoma" panose="020B0604030504040204" pitchFamily="34" charset="0"/>
                <a:cs typeface="Tahoma" panose="020B0604030504040204" pitchFamily="34" charset="0"/>
              </a:rPr>
              <a:t> es una </a:t>
            </a:r>
            <a:r>
              <a:rPr lang="es-MX" sz="1600" dirty="0">
                <a:latin typeface="Tahoma" panose="020B0604030504040204" pitchFamily="34" charset="0"/>
                <a:ea typeface="Tahoma" panose="020B0604030504040204" pitchFamily="34" charset="0"/>
                <a:cs typeface="Tahoma" panose="020B0604030504040204" pitchFamily="34" charset="0"/>
              </a:rPr>
              <a:t>etapa donde </a:t>
            </a:r>
            <a:r>
              <a:rPr lang="es-MX" sz="1600" dirty="0" err="1">
                <a:latin typeface="Tahoma" panose="020B0604030504040204" pitchFamily="34" charset="0"/>
                <a:ea typeface="Tahoma" panose="020B0604030504040204" pitchFamily="34" charset="0"/>
                <a:cs typeface="Tahoma" panose="020B0604030504040204" pitchFamily="34" charset="0"/>
              </a:rPr>
              <a:t>donde</a:t>
            </a:r>
            <a:r>
              <a:rPr lang="es-MX" sz="1600" dirty="0">
                <a:latin typeface="Tahoma" panose="020B0604030504040204" pitchFamily="34" charset="0"/>
                <a:ea typeface="Tahoma" panose="020B0604030504040204" pitchFamily="34" charset="0"/>
                <a:cs typeface="Tahoma" panose="020B0604030504040204" pitchFamily="34" charset="0"/>
              </a:rPr>
              <a:t> se intenta detectar rápidamente si se pueden eliminar restricciones o variables que sean redundantes o mejorar las cotas de algunas </a:t>
            </a:r>
            <a:r>
              <a:rPr lang="es-MX" sz="1600" dirty="0" smtClean="0">
                <a:latin typeface="Tahoma" panose="020B0604030504040204" pitchFamily="34" charset="0"/>
                <a:ea typeface="Tahoma" panose="020B0604030504040204" pitchFamily="34" charset="0"/>
                <a:cs typeface="Tahoma" panose="020B0604030504040204" pitchFamily="34" charset="0"/>
              </a:rPr>
              <a:t>variables. Por ejemplo, usando reglas de </a:t>
            </a:r>
            <a:r>
              <a:rPr lang="es-MX" sz="1600" dirty="0" err="1" smtClean="0">
                <a:latin typeface="Tahoma" panose="020B0604030504040204" pitchFamily="34" charset="0"/>
                <a:ea typeface="Tahoma" panose="020B0604030504040204" pitchFamily="34" charset="0"/>
                <a:cs typeface="Tahoma" panose="020B0604030504040204" pitchFamily="34" charset="0"/>
              </a:rPr>
              <a:t>preprocesamiento</a:t>
            </a:r>
            <a:r>
              <a:rPr lang="es-MX" sz="1600" dirty="0" smtClean="0">
                <a:latin typeface="Tahoma" panose="020B0604030504040204" pitchFamily="34" charset="0"/>
                <a:ea typeface="Tahoma" panose="020B0604030504040204" pitchFamily="34" charset="0"/>
                <a:cs typeface="Tahoma" panose="020B0604030504040204" pitchFamily="34" charset="0"/>
              </a:rPr>
              <a:t> se puede reducir el sistema: </a:t>
            </a: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
        <p:nvSpPr>
          <p:cNvPr id="7" name="Marcador de contenido 2"/>
          <p:cNvSpPr txBox="1">
            <a:spLocks/>
          </p:cNvSpPr>
          <p:nvPr/>
        </p:nvSpPr>
        <p:spPr>
          <a:xfrm>
            <a:off x="611560" y="2924944"/>
            <a:ext cx="7704856" cy="3528392"/>
          </a:xfrm>
          <a:prstGeom prst="rect">
            <a:avLst/>
          </a:prstGeom>
        </p:spPr>
        <p:txBody>
          <a:bodyPr vert="horz" lIns="91440" tIns="45720" rIns="91440" bIns="45720" numCol="2"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nSpc>
                <a:spcPct val="150000"/>
              </a:lnSpc>
              <a:spcBef>
                <a:spcPts val="0"/>
              </a:spcBef>
              <a:spcAft>
                <a:spcPts val="6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n-US" sz="1600" dirty="0" smtClean="0">
                <a:latin typeface="Tahoma" panose="020B0604030504040204" pitchFamily="34" charset="0"/>
                <a:ea typeface="Tahoma" panose="020B0604030504040204" pitchFamily="34" charset="0"/>
                <a:cs typeface="Tahoma" panose="020B0604030504040204" pitchFamily="34" charset="0"/>
              </a:rPr>
              <a:t>Max 2x</a:t>
            </a:r>
            <a:r>
              <a:rPr lang="en-US" sz="1600" baseline="-25000" dirty="0" smtClean="0">
                <a:latin typeface="Tahoma" panose="020B0604030504040204" pitchFamily="34" charset="0"/>
                <a:ea typeface="Tahoma" panose="020B0604030504040204" pitchFamily="34" charset="0"/>
                <a:cs typeface="Tahoma" panose="020B0604030504040204" pitchFamily="34" charset="0"/>
              </a:rPr>
              <a:t>1</a:t>
            </a:r>
            <a:r>
              <a:rPr lang="en-US" sz="1600" dirty="0" smtClean="0">
                <a:latin typeface="Tahoma" panose="020B0604030504040204" pitchFamily="34" charset="0"/>
                <a:ea typeface="Tahoma" panose="020B0604030504040204" pitchFamily="34" charset="0"/>
                <a:cs typeface="Tahoma" panose="020B0604030504040204" pitchFamily="34" charset="0"/>
              </a:rPr>
              <a:t>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2</a:t>
            </a:r>
            <a:r>
              <a:rPr lang="en-US" sz="1600" dirty="0" smtClean="0">
                <a:latin typeface="Tahoma" panose="020B0604030504040204" pitchFamily="34" charset="0"/>
                <a:ea typeface="Tahoma" panose="020B0604030504040204" pitchFamily="34" charset="0"/>
                <a:cs typeface="Tahoma" panose="020B0604030504040204" pitchFamily="34" charset="0"/>
              </a:rPr>
              <a:t> - 2x</a:t>
            </a:r>
            <a:r>
              <a:rPr lang="en-US" sz="1600" baseline="-25000" dirty="0" smtClean="0">
                <a:latin typeface="Tahoma" panose="020B0604030504040204" pitchFamily="34" charset="0"/>
                <a:ea typeface="Tahoma" panose="020B0604030504040204" pitchFamily="34" charset="0"/>
                <a:cs typeface="Tahoma" panose="020B0604030504040204" pitchFamily="34" charset="0"/>
              </a:rPr>
              <a:t>3</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s. a.</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5x</a:t>
            </a:r>
            <a:r>
              <a:rPr lang="en-US" sz="1600" baseline="-25000" dirty="0" smtClean="0">
                <a:latin typeface="Tahoma" panose="020B0604030504040204" pitchFamily="34" charset="0"/>
                <a:ea typeface="Tahoma" panose="020B0604030504040204" pitchFamily="34" charset="0"/>
                <a:cs typeface="Tahoma" panose="020B0604030504040204" pitchFamily="34" charset="0"/>
              </a:rPr>
              <a:t>1</a:t>
            </a:r>
            <a:r>
              <a:rPr lang="en-US" sz="1600" dirty="0" smtClean="0">
                <a:latin typeface="Tahoma" panose="020B0604030504040204" pitchFamily="34" charset="0"/>
                <a:ea typeface="Tahoma" panose="020B0604030504040204" pitchFamily="34" charset="0"/>
                <a:cs typeface="Tahoma" panose="020B0604030504040204" pitchFamily="34" charset="0"/>
              </a:rPr>
              <a:t> -2x</a:t>
            </a:r>
            <a:r>
              <a:rPr lang="en-US" sz="1600" baseline="-25000" dirty="0" smtClean="0">
                <a:latin typeface="Tahoma" panose="020B0604030504040204" pitchFamily="34" charset="0"/>
                <a:ea typeface="Tahoma" panose="020B0604030504040204" pitchFamily="34" charset="0"/>
                <a:cs typeface="Tahoma" panose="020B0604030504040204" pitchFamily="34" charset="0"/>
              </a:rPr>
              <a:t>2</a:t>
            </a:r>
            <a:r>
              <a:rPr lang="en-US" sz="1600" dirty="0" smtClean="0">
                <a:latin typeface="Tahoma" panose="020B0604030504040204" pitchFamily="34" charset="0"/>
                <a:ea typeface="Tahoma" panose="020B0604030504040204" pitchFamily="34" charset="0"/>
                <a:cs typeface="Tahoma" panose="020B0604030504040204" pitchFamily="34" charset="0"/>
              </a:rPr>
              <a:t> + 8x</a:t>
            </a:r>
            <a:r>
              <a:rPr lang="en-US" sz="1600" baseline="-25000" dirty="0" smtClean="0">
                <a:latin typeface="Tahoma" panose="020B0604030504040204" pitchFamily="34" charset="0"/>
                <a:ea typeface="Tahoma" panose="020B0604030504040204" pitchFamily="34" charset="0"/>
                <a:cs typeface="Tahoma" panose="020B0604030504040204" pitchFamily="34" charset="0"/>
              </a:rPr>
              <a:t>3</a:t>
            </a:r>
            <a:r>
              <a:rPr lang="en-US" sz="1600" dirty="0" smtClean="0">
                <a:latin typeface="Tahoma" panose="020B0604030504040204" pitchFamily="34" charset="0"/>
                <a:ea typeface="Tahoma" panose="020B0604030504040204" pitchFamily="34" charset="0"/>
                <a:cs typeface="Tahoma" panose="020B0604030504040204" pitchFamily="34" charset="0"/>
              </a:rPr>
              <a:t>   ≤ 15</a:t>
            </a:r>
            <a:endParaRPr lang="en-U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endParaRP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n-US" sz="1600" dirty="0" smtClean="0">
                <a:latin typeface="Tahoma" panose="020B0604030504040204" pitchFamily="34" charset="0"/>
                <a:ea typeface="Tahoma" panose="020B0604030504040204" pitchFamily="34" charset="0"/>
                <a:cs typeface="Tahoma" panose="020B0604030504040204" pitchFamily="34" charset="0"/>
              </a:rPr>
              <a:t>8x</a:t>
            </a:r>
            <a:r>
              <a:rPr lang="en-US" sz="1600" baseline="-25000" dirty="0" smtClean="0">
                <a:latin typeface="Tahoma" panose="020B0604030504040204" pitchFamily="34" charset="0"/>
                <a:ea typeface="Tahoma" panose="020B0604030504040204" pitchFamily="34" charset="0"/>
                <a:cs typeface="Tahoma" panose="020B0604030504040204" pitchFamily="34" charset="0"/>
              </a:rPr>
              <a:t>1</a:t>
            </a:r>
            <a:r>
              <a:rPr lang="en-US" sz="1600" dirty="0" smtClean="0">
                <a:latin typeface="Tahoma" panose="020B0604030504040204" pitchFamily="34" charset="0"/>
                <a:ea typeface="Tahoma" panose="020B0604030504040204" pitchFamily="34" charset="0"/>
                <a:cs typeface="Tahoma" panose="020B0604030504040204" pitchFamily="34" charset="0"/>
              </a:rPr>
              <a:t> +3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2</a:t>
            </a:r>
            <a:r>
              <a:rPr lang="en-US" sz="1600" dirty="0" smtClean="0">
                <a:latin typeface="Tahoma" panose="020B0604030504040204" pitchFamily="34" charset="0"/>
                <a:ea typeface="Tahoma" panose="020B0604030504040204" pitchFamily="34" charset="0"/>
                <a:cs typeface="Tahoma" panose="020B0604030504040204" pitchFamily="34" charset="0"/>
              </a:rPr>
              <a:t>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3</a:t>
            </a:r>
            <a:r>
              <a:rPr lang="en-US" sz="1600" dirty="0" smtClean="0">
                <a:latin typeface="Tahoma" panose="020B0604030504040204" pitchFamily="34" charset="0"/>
                <a:ea typeface="Tahoma" panose="020B0604030504040204" pitchFamily="34" charset="0"/>
                <a:cs typeface="Tahoma" panose="020B0604030504040204" pitchFamily="34" charset="0"/>
              </a:rPr>
              <a:t> </a:t>
            </a:r>
            <a:r>
              <a:rPr lang="en-U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n-US" sz="1600" dirty="0" smtClean="0">
                <a:latin typeface="Tahoma" panose="020B0604030504040204" pitchFamily="34" charset="0"/>
                <a:ea typeface="Tahoma" panose="020B0604030504040204" pitchFamily="34" charset="0"/>
                <a:cs typeface="Tahoma" panose="020B0604030504040204" pitchFamily="34" charset="0"/>
              </a:rPr>
              <a:t> 9</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1</a:t>
            </a:r>
            <a:r>
              <a:rPr lang="en-US" sz="1600" dirty="0" smtClean="0">
                <a:latin typeface="Tahoma" panose="020B0604030504040204" pitchFamily="34" charset="0"/>
                <a:ea typeface="Tahoma" panose="020B0604030504040204" pitchFamily="34" charset="0"/>
                <a:cs typeface="Tahoma" panose="020B0604030504040204" pitchFamily="34" charset="0"/>
              </a:rPr>
              <a:t>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2</a:t>
            </a:r>
            <a:r>
              <a:rPr lang="en-US" sz="1600" dirty="0" smtClean="0">
                <a:latin typeface="Tahoma" panose="020B0604030504040204" pitchFamily="34" charset="0"/>
                <a:ea typeface="Tahoma" panose="020B0604030504040204" pitchFamily="34" charset="0"/>
                <a:cs typeface="Tahoma" panose="020B0604030504040204" pitchFamily="34" charset="0"/>
              </a:rPr>
              <a:t>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3</a:t>
            </a:r>
            <a:r>
              <a:rPr lang="en-US" sz="1600" dirty="0" smtClean="0">
                <a:latin typeface="Tahoma" panose="020B0604030504040204" pitchFamily="34" charset="0"/>
                <a:ea typeface="Tahoma" panose="020B0604030504040204" pitchFamily="34" charset="0"/>
                <a:cs typeface="Tahoma" panose="020B0604030504040204" pitchFamily="34" charset="0"/>
              </a:rPr>
              <a:t> ≤ 6</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0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1</a:t>
            </a:r>
            <a:r>
              <a:rPr lang="en-US" sz="1600" dirty="0" smtClean="0">
                <a:latin typeface="Tahoma" panose="020B0604030504040204" pitchFamily="34" charset="0"/>
                <a:ea typeface="Tahoma" panose="020B0604030504040204" pitchFamily="34" charset="0"/>
                <a:cs typeface="Tahoma" panose="020B0604030504040204" pitchFamily="34" charset="0"/>
              </a:rPr>
              <a:t> ≤ 3</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0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2</a:t>
            </a:r>
            <a:r>
              <a:rPr lang="en-US" sz="1600" dirty="0" smtClean="0">
                <a:latin typeface="Tahoma" panose="020B0604030504040204" pitchFamily="34" charset="0"/>
                <a:ea typeface="Tahoma" panose="020B0604030504040204" pitchFamily="34" charset="0"/>
                <a:cs typeface="Tahoma" panose="020B0604030504040204" pitchFamily="34" charset="0"/>
              </a:rPr>
              <a:t> ≤ 1</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1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3</a:t>
            </a:r>
            <a:r>
              <a:rPr lang="en-US" sz="1600" dirty="0" smtClean="0">
                <a:latin typeface="Tahoma" panose="020B0604030504040204" pitchFamily="34" charset="0"/>
                <a:ea typeface="Tahoma" panose="020B0604030504040204" pitchFamily="34" charset="0"/>
                <a:cs typeface="Tahoma" panose="020B0604030504040204" pitchFamily="34" charset="0"/>
              </a:rPr>
              <a:t> </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Max 2x</a:t>
            </a:r>
            <a:r>
              <a:rPr lang="en-US" sz="1600" baseline="-25000" dirty="0" smtClean="0">
                <a:latin typeface="Tahoma" panose="020B0604030504040204" pitchFamily="34" charset="0"/>
                <a:ea typeface="Tahoma" panose="020B0604030504040204" pitchFamily="34" charset="0"/>
                <a:cs typeface="Tahoma" panose="020B0604030504040204" pitchFamily="34" charset="0"/>
              </a:rPr>
              <a:t>1</a:t>
            </a:r>
            <a:r>
              <a:rPr lang="en-US" sz="1600" dirty="0" smtClean="0">
                <a:latin typeface="Tahoma" panose="020B0604030504040204" pitchFamily="34" charset="0"/>
                <a:ea typeface="Tahoma" panose="020B0604030504040204" pitchFamily="34" charset="0"/>
                <a:cs typeface="Tahoma" panose="020B0604030504040204" pitchFamily="34" charset="0"/>
              </a:rPr>
              <a:t>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2</a:t>
            </a:r>
            <a:r>
              <a:rPr lang="en-US" sz="1600" dirty="0" smtClean="0">
                <a:latin typeface="Tahoma" panose="020B0604030504040204" pitchFamily="34" charset="0"/>
                <a:ea typeface="Tahoma" panose="020B0604030504040204" pitchFamily="34" charset="0"/>
                <a:cs typeface="Tahoma" panose="020B0604030504040204" pitchFamily="34" charset="0"/>
              </a:rPr>
              <a:t> - 2x</a:t>
            </a:r>
            <a:r>
              <a:rPr lang="en-US" sz="1600" baseline="-25000" dirty="0" smtClean="0">
                <a:latin typeface="Tahoma" panose="020B0604030504040204" pitchFamily="34" charset="0"/>
                <a:ea typeface="Tahoma" panose="020B0604030504040204" pitchFamily="34" charset="0"/>
                <a:cs typeface="Tahoma" panose="020B0604030504040204" pitchFamily="34" charset="0"/>
              </a:rPr>
              <a:t>3</a:t>
            </a:r>
            <a:r>
              <a:rPr lang="en-US" sz="1600" dirty="0" smtClean="0">
                <a:latin typeface="Tahoma" panose="020B0604030504040204" pitchFamily="34" charset="0"/>
                <a:ea typeface="Tahoma" panose="020B0604030504040204" pitchFamily="34" charset="0"/>
                <a:cs typeface="Tahoma" panose="020B0604030504040204" pitchFamily="34" charset="0"/>
              </a:rPr>
              <a:t> </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s. a.</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5x</a:t>
            </a:r>
            <a:r>
              <a:rPr lang="en-US" sz="1600" baseline="-25000" dirty="0" smtClean="0">
                <a:latin typeface="Tahoma" panose="020B0604030504040204" pitchFamily="34" charset="0"/>
                <a:ea typeface="Tahoma" panose="020B0604030504040204" pitchFamily="34" charset="0"/>
                <a:cs typeface="Tahoma" panose="020B0604030504040204" pitchFamily="34" charset="0"/>
              </a:rPr>
              <a:t>1</a:t>
            </a:r>
            <a:r>
              <a:rPr lang="en-US" sz="1600" dirty="0" smtClean="0">
                <a:latin typeface="Tahoma" panose="020B0604030504040204" pitchFamily="34" charset="0"/>
                <a:ea typeface="Tahoma" panose="020B0604030504040204" pitchFamily="34" charset="0"/>
                <a:cs typeface="Tahoma" panose="020B0604030504040204" pitchFamily="34" charset="0"/>
              </a:rPr>
              <a:t> -2x</a:t>
            </a:r>
            <a:r>
              <a:rPr lang="en-US" sz="1600" baseline="-25000" dirty="0" smtClean="0">
                <a:latin typeface="Tahoma" panose="020B0604030504040204" pitchFamily="34" charset="0"/>
                <a:ea typeface="Tahoma" panose="020B0604030504040204" pitchFamily="34" charset="0"/>
                <a:cs typeface="Tahoma" panose="020B0604030504040204" pitchFamily="34" charset="0"/>
              </a:rPr>
              <a:t>2</a:t>
            </a:r>
            <a:r>
              <a:rPr lang="en-US" sz="1600" dirty="0" smtClean="0">
                <a:latin typeface="Tahoma" panose="020B0604030504040204" pitchFamily="34" charset="0"/>
                <a:ea typeface="Tahoma" panose="020B0604030504040204" pitchFamily="34" charset="0"/>
                <a:cs typeface="Tahoma" panose="020B0604030504040204" pitchFamily="34" charset="0"/>
              </a:rPr>
              <a:t> + 8x</a:t>
            </a:r>
            <a:r>
              <a:rPr lang="en-US" sz="1600" baseline="-25000" dirty="0" smtClean="0">
                <a:latin typeface="Tahoma" panose="020B0604030504040204" pitchFamily="34" charset="0"/>
                <a:ea typeface="Tahoma" panose="020B0604030504040204" pitchFamily="34" charset="0"/>
                <a:cs typeface="Tahoma" panose="020B0604030504040204" pitchFamily="34" charset="0"/>
              </a:rPr>
              <a:t>3</a:t>
            </a:r>
            <a:r>
              <a:rPr lang="en-US" sz="1600" dirty="0" smtClean="0">
                <a:latin typeface="Tahoma" panose="020B0604030504040204" pitchFamily="34" charset="0"/>
                <a:ea typeface="Tahoma" panose="020B0604030504040204" pitchFamily="34" charset="0"/>
                <a:cs typeface="Tahoma" panose="020B0604030504040204" pitchFamily="34" charset="0"/>
              </a:rPr>
              <a:t>   ≤ 15 </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8x</a:t>
            </a:r>
            <a:r>
              <a:rPr lang="en-US" sz="1600" baseline="-25000" dirty="0" smtClean="0">
                <a:latin typeface="Tahoma" panose="020B0604030504040204" pitchFamily="34" charset="0"/>
                <a:ea typeface="Tahoma" panose="020B0604030504040204" pitchFamily="34" charset="0"/>
                <a:cs typeface="Tahoma" panose="020B0604030504040204" pitchFamily="34" charset="0"/>
              </a:rPr>
              <a:t>1</a:t>
            </a:r>
            <a:r>
              <a:rPr lang="en-US" sz="1600" dirty="0" smtClean="0">
                <a:latin typeface="Tahoma" panose="020B0604030504040204" pitchFamily="34" charset="0"/>
                <a:ea typeface="Tahoma" panose="020B0604030504040204" pitchFamily="34" charset="0"/>
                <a:cs typeface="Tahoma" panose="020B0604030504040204" pitchFamily="34" charset="0"/>
              </a:rPr>
              <a:t> + 3x</a:t>
            </a:r>
            <a:r>
              <a:rPr lang="en-US" sz="1600" baseline="-25000" dirty="0" smtClean="0">
                <a:latin typeface="Tahoma" panose="020B0604030504040204" pitchFamily="34" charset="0"/>
                <a:ea typeface="Tahoma" panose="020B0604030504040204" pitchFamily="34" charset="0"/>
                <a:cs typeface="Tahoma" panose="020B0604030504040204" pitchFamily="34" charset="0"/>
              </a:rPr>
              <a:t>2</a:t>
            </a:r>
            <a:r>
              <a:rPr lang="en-US" sz="1600" dirty="0" smtClean="0">
                <a:latin typeface="Tahoma" panose="020B0604030504040204" pitchFamily="34" charset="0"/>
                <a:ea typeface="Tahoma" panose="020B0604030504040204" pitchFamily="34" charset="0"/>
                <a:cs typeface="Tahoma" panose="020B0604030504040204" pitchFamily="34" charset="0"/>
              </a:rPr>
              <a:t>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3 </a:t>
            </a:r>
            <a:r>
              <a:rPr lang="en-U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n-US" sz="1600" dirty="0" smtClean="0">
                <a:latin typeface="Tahoma" panose="020B0604030504040204" pitchFamily="34" charset="0"/>
                <a:ea typeface="Tahoma" panose="020B0604030504040204" pitchFamily="34" charset="0"/>
                <a:cs typeface="Tahoma" panose="020B0604030504040204" pitchFamily="34" charset="0"/>
              </a:rPr>
              <a:t> 9</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7/8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1</a:t>
            </a:r>
            <a:r>
              <a:rPr lang="en-US" sz="1600" dirty="0" smtClean="0">
                <a:latin typeface="Tahoma" panose="020B0604030504040204" pitchFamily="34" charset="0"/>
                <a:ea typeface="Tahoma" panose="020B0604030504040204" pitchFamily="34" charset="0"/>
                <a:cs typeface="Tahoma" panose="020B0604030504040204" pitchFamily="34" charset="0"/>
              </a:rPr>
              <a:t> ≤ 9/5</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0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2</a:t>
            </a:r>
            <a:r>
              <a:rPr lang="en-US" sz="1600" dirty="0" smtClean="0">
                <a:latin typeface="Tahoma" panose="020B0604030504040204" pitchFamily="34" charset="0"/>
                <a:ea typeface="Tahoma" panose="020B0604030504040204" pitchFamily="34" charset="0"/>
                <a:cs typeface="Tahoma" panose="020B0604030504040204" pitchFamily="34" charset="0"/>
              </a:rPr>
              <a:t> ≤ 1</a:t>
            </a:r>
          </a:p>
          <a:p>
            <a:pPr>
              <a:lnSpc>
                <a:spcPct val="150000"/>
              </a:lnSpc>
              <a:spcBef>
                <a:spcPts val="0"/>
              </a:spcBef>
              <a:spcAft>
                <a:spcPts val="600"/>
              </a:spcAft>
              <a:buFontTx/>
              <a:buNone/>
            </a:pPr>
            <a:r>
              <a:rPr lang="en-US" sz="1600" dirty="0" smtClean="0">
                <a:latin typeface="Tahoma" panose="020B0604030504040204" pitchFamily="34" charset="0"/>
                <a:ea typeface="Tahoma" panose="020B0604030504040204" pitchFamily="34" charset="0"/>
                <a:cs typeface="Tahoma" panose="020B0604030504040204" pitchFamily="34" charset="0"/>
              </a:rPr>
              <a:t>		1 ≤  x</a:t>
            </a:r>
            <a:r>
              <a:rPr lang="en-US" sz="1600" baseline="-25000" dirty="0" smtClean="0">
                <a:latin typeface="Tahoma" panose="020B0604030504040204" pitchFamily="34" charset="0"/>
                <a:ea typeface="Tahoma" panose="020B0604030504040204" pitchFamily="34" charset="0"/>
                <a:cs typeface="Tahoma" panose="020B0604030504040204" pitchFamily="34" charset="0"/>
              </a:rPr>
              <a:t>3</a:t>
            </a:r>
            <a:r>
              <a:rPr lang="en-US" sz="1600" dirty="0" smtClean="0">
                <a:latin typeface="Tahoma" panose="020B0604030504040204" pitchFamily="34" charset="0"/>
                <a:ea typeface="Tahoma" panose="020B0604030504040204" pitchFamily="34" charset="0"/>
                <a:cs typeface="Tahoma" panose="020B0604030504040204" pitchFamily="34" charset="0"/>
              </a:rPr>
              <a:t> ≤ 101/64</a:t>
            </a:r>
          </a:p>
        </p:txBody>
      </p:sp>
      <p:sp>
        <p:nvSpPr>
          <p:cNvPr id="2" name="Flecha derecha 1"/>
          <p:cNvSpPr/>
          <p:nvPr/>
        </p:nvSpPr>
        <p:spPr>
          <a:xfrm>
            <a:off x="3923928" y="3717032"/>
            <a:ext cx="1080120" cy="15841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17607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36712"/>
            <a:ext cx="7632848" cy="5501319"/>
          </a:xfrm>
        </p:spPr>
        <p:txBody>
          <a:bodyPr>
            <a:noAutofit/>
          </a:bodyPr>
          <a:lstStyle/>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ctr">
              <a:buNone/>
            </a:pPr>
            <a:r>
              <a:rPr lang="es-MX" sz="2800" b="1" dirty="0" smtClean="0">
                <a:solidFill>
                  <a:srgbClr val="00B050"/>
                </a:solidFill>
                <a:latin typeface="Tahoma" pitchFamily="34" charset="0"/>
                <a:ea typeface="Tahoma" pitchFamily="34" charset="0"/>
                <a:cs typeface="Tahoma" pitchFamily="34" charset="0"/>
              </a:rPr>
              <a:t>Optativa. Tópicos de Optimización</a:t>
            </a:r>
          </a:p>
          <a:p>
            <a:pPr marL="0" indent="0" algn="ctr">
              <a:buNone/>
            </a:pPr>
            <a:r>
              <a:rPr lang="es-MX" b="1" dirty="0" smtClean="0">
                <a:solidFill>
                  <a:srgbClr val="00B050"/>
                </a:solidFill>
                <a:latin typeface="Tahoma" pitchFamily="34" charset="0"/>
                <a:ea typeface="Tahoma" pitchFamily="34" charset="0"/>
                <a:cs typeface="Tahoma" pitchFamily="34" charset="0"/>
              </a:rPr>
              <a:t>Tema</a:t>
            </a:r>
            <a:r>
              <a:rPr lang="es-MX" b="1" dirty="0">
                <a:solidFill>
                  <a:srgbClr val="00B050"/>
                </a:solidFill>
                <a:latin typeface="Tahoma" pitchFamily="34" charset="0"/>
                <a:ea typeface="Tahoma" pitchFamily="34" charset="0"/>
                <a:cs typeface="Tahoma" pitchFamily="34" charset="0"/>
              </a:rPr>
              <a:t>: </a:t>
            </a:r>
            <a:r>
              <a:rPr lang="es-MX" b="1" dirty="0">
                <a:solidFill>
                  <a:srgbClr val="00B050"/>
                </a:solidFill>
                <a:latin typeface="Tahoma" pitchFamily="34" charset="0"/>
                <a:ea typeface="Tahoma" pitchFamily="34" charset="0"/>
                <a:cs typeface="Tahoma" pitchFamily="34" charset="0"/>
              </a:rPr>
              <a:t>Introducción a la Programación Entera</a:t>
            </a:r>
            <a:br>
              <a:rPr lang="es-MX" b="1" dirty="0">
                <a:solidFill>
                  <a:srgbClr val="00B050"/>
                </a:solidFill>
                <a:latin typeface="Tahoma" pitchFamily="34" charset="0"/>
                <a:ea typeface="Tahoma" pitchFamily="34" charset="0"/>
                <a:cs typeface="Tahoma" pitchFamily="34" charset="0"/>
              </a:rPr>
            </a:br>
            <a:r>
              <a:rPr lang="es-MX" b="1" dirty="0">
                <a:solidFill>
                  <a:srgbClr val="00B050"/>
                </a:solidFill>
                <a:latin typeface="Tahoma" pitchFamily="34" charset="0"/>
                <a:ea typeface="Tahoma" pitchFamily="34" charset="0"/>
                <a:cs typeface="Tahoma" pitchFamily="34" charset="0"/>
              </a:rPr>
              <a:t>y Combinatoria</a:t>
            </a:r>
            <a:r>
              <a:rPr lang="es-MX" b="1" u="sng" dirty="0">
                <a:solidFill>
                  <a:srgbClr val="00B050"/>
                </a:solidFill>
                <a:latin typeface="Tahoma" pitchFamily="34" charset="0"/>
                <a:ea typeface="Tahoma" pitchFamily="34" charset="0"/>
                <a:cs typeface="Tahoma" pitchFamily="34" charset="0"/>
              </a:rPr>
              <a:t/>
            </a:r>
            <a:br>
              <a:rPr lang="es-MX" b="1" u="sng" dirty="0">
                <a:solidFill>
                  <a:srgbClr val="00B050"/>
                </a:solidFill>
                <a:latin typeface="Tahoma" pitchFamily="34" charset="0"/>
                <a:ea typeface="Tahoma" pitchFamily="34" charset="0"/>
                <a:cs typeface="Tahoma" pitchFamily="34" charset="0"/>
              </a:rPr>
            </a:br>
            <a:endParaRPr lang="es-MX" b="1" dirty="0">
              <a:solidFill>
                <a:srgbClr val="00B050"/>
              </a:solidFill>
              <a:latin typeface="Tahoma" pitchFamily="34" charset="0"/>
              <a:ea typeface="Tahoma" pitchFamily="34" charset="0"/>
              <a:cs typeface="Tahoma" pitchFamily="34" charset="0"/>
            </a:endParaRPr>
          </a:p>
          <a:p>
            <a:pPr marL="0" indent="0" algn="ctr">
              <a:buNone/>
            </a:pPr>
            <a:endParaRPr lang="es-MX" b="1" dirty="0" smtClean="0">
              <a:solidFill>
                <a:srgbClr val="00B050"/>
              </a:solidFill>
              <a:latin typeface="Tahoma" pitchFamily="34" charset="0"/>
              <a:ea typeface="Tahoma" pitchFamily="34" charset="0"/>
              <a:cs typeface="Tahoma" pitchFamily="34" charset="0"/>
            </a:endParaRPr>
          </a:p>
          <a:p>
            <a:pPr marL="0" indent="0" algn="ctr">
              <a:buNone/>
            </a:pPr>
            <a:r>
              <a:rPr lang="es-MX" b="1" dirty="0" smtClean="0">
                <a:solidFill>
                  <a:srgbClr val="00B050"/>
                </a:solidFill>
                <a:latin typeface="Tahoma" pitchFamily="34" charset="0"/>
                <a:ea typeface="Tahoma" pitchFamily="34" charset="0"/>
                <a:cs typeface="Tahoma" pitchFamily="34" charset="0"/>
              </a:rPr>
              <a:t>(Instructor)</a:t>
            </a:r>
          </a:p>
          <a:p>
            <a:pPr marL="0" indent="0" algn="just">
              <a:buNone/>
            </a:pPr>
            <a:endParaRPr lang="es-MX" sz="1400" b="1" dirty="0">
              <a:latin typeface="Tahoma" pitchFamily="34" charset="0"/>
              <a:ea typeface="Tahoma" pitchFamily="34" charset="0"/>
              <a:cs typeface="Tahoma" pitchFamily="34" charset="0"/>
            </a:endParaRPr>
          </a:p>
          <a:p>
            <a:pPr marL="0" indent="0" algn="just">
              <a:buNone/>
            </a:pP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1875141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4365104"/>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Programación entera</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Poliedros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Cotas y relajaciones</a:t>
            </a:r>
          </a:p>
          <a:p>
            <a:pPr marL="365125" indent="-365125">
              <a:lnSpc>
                <a:spcPct val="150000"/>
              </a:lnSpc>
              <a:buFont typeface="Wingdings" pitchFamily="2" charset="2"/>
              <a:buChar char="v"/>
            </a:pPr>
            <a:r>
              <a:rPr lang="es-MX" sz="1800" dirty="0" err="1" smtClean="0">
                <a:latin typeface="Tahoma" pitchFamily="34" charset="0"/>
                <a:ea typeface="Tahoma" pitchFamily="34" charset="0"/>
                <a:cs typeface="Tahoma" pitchFamily="34" charset="0"/>
              </a:rPr>
              <a:t>Unimodularidad</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ramificación </a:t>
            </a:r>
            <a:r>
              <a:rPr lang="es-MX" sz="1800" dirty="0" smtClean="0">
                <a:latin typeface="Tahoma" pitchFamily="34" charset="0"/>
                <a:ea typeface="Tahoma" pitchFamily="34" charset="0"/>
                <a:cs typeface="Tahoma" pitchFamily="34" charset="0"/>
              </a:rPr>
              <a:t>y acotamiento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planos </a:t>
            </a:r>
            <a:r>
              <a:rPr lang="es-MX" sz="1800" dirty="0" smtClean="0">
                <a:latin typeface="Tahoma" pitchFamily="34" charset="0"/>
                <a:ea typeface="Tahoma" pitchFamily="34" charset="0"/>
                <a:cs typeface="Tahoma" pitchFamily="34" charset="0"/>
              </a:rPr>
              <a:t>de corte</a:t>
            </a:r>
          </a:p>
        </p:txBody>
      </p:sp>
    </p:spTree>
    <p:extLst>
      <p:ext uri="{BB962C8B-B14F-4D97-AF65-F5344CB8AC3E}">
        <p14:creationId xmlns:p14="http://schemas.microsoft.com/office/powerpoint/2010/main" val="39990182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PLANOS DE CORTE</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ES" sz="1600" b="1" dirty="0">
                <a:latin typeface="Tahoma" panose="020B0604030504040204" pitchFamily="34" charset="0"/>
                <a:ea typeface="Tahoma" panose="020B0604030504040204" pitchFamily="34" charset="0"/>
                <a:cs typeface="Tahoma" panose="020B0604030504040204" pitchFamily="34" charset="0"/>
              </a:rPr>
              <a:t>Problema:</a:t>
            </a: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50000"/>
              </a:lnSpc>
              <a:spcBef>
                <a:spcPts val="0"/>
              </a:spcBef>
              <a:spcAft>
                <a:spcPts val="1200"/>
              </a:spcAft>
              <a:buNone/>
            </a:pPr>
            <a:r>
              <a:rPr lang="es-ES" sz="1600" dirty="0">
                <a:latin typeface="Tahoma" panose="020B0604030504040204" pitchFamily="34" charset="0"/>
                <a:ea typeface="Tahoma" panose="020B0604030504040204" pitchFamily="34" charset="0"/>
                <a:cs typeface="Tahoma" panose="020B0604030504040204" pitchFamily="34" charset="0"/>
              </a:rPr>
              <a:t> </a:t>
            </a:r>
            <a:r>
              <a:rPr lang="es-ES" sz="1600" dirty="0" err="1">
                <a:latin typeface="Tahoma" panose="020B0604030504040204" pitchFamily="34" charset="0"/>
                <a:ea typeface="Tahoma" panose="020B0604030504040204" pitchFamily="34" charset="0"/>
                <a:cs typeface="Tahoma" panose="020B0604030504040204" pitchFamily="34" charset="0"/>
              </a:rPr>
              <a:t>max</a:t>
            </a:r>
            <a:r>
              <a:rPr lang="es-ES" sz="1600" dirty="0">
                <a:latin typeface="Tahoma" panose="020B0604030504040204" pitchFamily="34" charset="0"/>
                <a:ea typeface="Tahoma" panose="020B0604030504040204" pitchFamily="34" charset="0"/>
                <a:cs typeface="Tahoma" panose="020B0604030504040204" pitchFamily="34" charset="0"/>
              </a:rPr>
              <a:t> {cx / x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r>
              <a:rPr lang="es-ES" sz="1600" dirty="0">
                <a:latin typeface="Tahoma" panose="020B0604030504040204" pitchFamily="34" charset="0"/>
                <a:ea typeface="Tahoma" panose="020B0604030504040204" pitchFamily="34" charset="0"/>
                <a:cs typeface="Tahoma" panose="020B0604030504040204" pitchFamily="34" charset="0"/>
              </a:rPr>
              <a:t>}</a:t>
            </a:r>
          </a:p>
          <a:p>
            <a:pPr marL="0" indent="0" algn="ctr">
              <a:lnSpc>
                <a:spcPct val="150000"/>
              </a:lnSpc>
              <a:spcBef>
                <a:spcPts val="0"/>
              </a:spcBef>
              <a:spcAft>
                <a:spcPts val="1200"/>
              </a:spcAft>
              <a:buNone/>
            </a:pPr>
            <a:r>
              <a:rPr lang="es-ES" sz="1600" dirty="0">
                <a:latin typeface="Tahoma" panose="020B0604030504040204" pitchFamily="34" charset="0"/>
                <a:ea typeface="Tahoma" panose="020B0604030504040204" pitchFamily="34" charset="0"/>
                <a:cs typeface="Tahoma" panose="020B0604030504040204" pitchFamily="34" charset="0"/>
              </a:rPr>
              <a:t>con X = {x / </a:t>
            </a:r>
            <a:r>
              <a:rPr lang="es-ES" sz="1600" dirty="0" err="1">
                <a:latin typeface="Tahoma" panose="020B0604030504040204" pitchFamily="34" charset="0"/>
                <a:ea typeface="Tahoma" panose="020B0604030504040204" pitchFamily="34" charset="0"/>
                <a:cs typeface="Tahoma" panose="020B0604030504040204" pitchFamily="34" charset="0"/>
              </a:rPr>
              <a:t>Ax</a:t>
            </a:r>
            <a:r>
              <a:rPr lang="es-ES" sz="1600" dirty="0">
                <a:latin typeface="Tahoma" panose="020B0604030504040204" pitchFamily="34" charset="0"/>
                <a:ea typeface="Tahoma" panose="020B0604030504040204" pitchFamily="34" charset="0"/>
                <a:cs typeface="Tahoma" panose="020B0604030504040204" pitchFamily="34" charset="0"/>
              </a:rPr>
              <a:t> ≤ b, x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Z</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dirty="0">
                <a:latin typeface="Tahoma" panose="020B0604030504040204" pitchFamily="34" charset="0"/>
                <a:ea typeface="Tahoma" panose="020B0604030504040204" pitchFamily="34" charset="0"/>
                <a:cs typeface="Tahoma" panose="020B0604030504040204" pitchFamily="34" charset="0"/>
              </a:rPr>
              <a:t>}</a:t>
            </a:r>
          </a:p>
          <a:p>
            <a:pPr marL="0" indent="0">
              <a:lnSpc>
                <a:spcPct val="150000"/>
              </a:lnSpc>
              <a:spcBef>
                <a:spcPts val="0"/>
              </a:spcBef>
              <a:spcAft>
                <a:spcPts val="1200"/>
              </a:spcAft>
              <a:buNone/>
            </a:pP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ES" sz="1600" b="1" dirty="0">
                <a:latin typeface="Tahoma" panose="020B0604030504040204" pitchFamily="34" charset="0"/>
                <a:ea typeface="Tahoma" panose="020B0604030504040204" pitchFamily="34" charset="0"/>
                <a:cs typeface="Tahoma" panose="020B0604030504040204" pitchFamily="34" charset="0"/>
              </a:rPr>
              <a:t>Proposición: </a:t>
            </a:r>
            <a:r>
              <a:rPr lang="es-ES" sz="1600" dirty="0" err="1">
                <a:latin typeface="Tahoma" panose="020B0604030504040204" pitchFamily="34" charset="0"/>
                <a:ea typeface="Tahoma" panose="020B0604030504040204" pitchFamily="34" charset="0"/>
                <a:cs typeface="Tahoma" panose="020B0604030504040204" pitchFamily="34" charset="0"/>
              </a:rPr>
              <a:t>conv</a:t>
            </a:r>
            <a:r>
              <a:rPr lang="es-ES" sz="1600" dirty="0">
                <a:latin typeface="Tahoma" panose="020B0604030504040204" pitchFamily="34" charset="0"/>
                <a:ea typeface="Tahoma" panose="020B0604030504040204" pitchFamily="34" charset="0"/>
                <a:cs typeface="Tahoma" panose="020B0604030504040204" pitchFamily="34" charset="0"/>
              </a:rPr>
              <a:t> (X)  es un poliedro que puede entonces escribirse  </a:t>
            </a:r>
            <a:r>
              <a:rPr lang="es-ES" sz="1600" dirty="0" smtClean="0">
                <a:latin typeface="Tahoma" panose="020B0604030504040204" pitchFamily="34" charset="0"/>
                <a:ea typeface="Tahoma" panose="020B0604030504040204" pitchFamily="34" charset="0"/>
                <a:cs typeface="Tahoma" panose="020B0604030504040204" pitchFamily="34" charset="0"/>
              </a:rPr>
              <a:t>como: </a:t>
            </a: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50000"/>
              </a:lnSpc>
              <a:spcBef>
                <a:spcPts val="0"/>
              </a:spcBef>
              <a:spcAft>
                <a:spcPts val="1200"/>
              </a:spcAft>
              <a:buNone/>
            </a:pPr>
            <a:r>
              <a:rPr lang="es-ES" sz="1600" dirty="0" err="1">
                <a:latin typeface="Tahoma" panose="020B0604030504040204" pitchFamily="34" charset="0"/>
                <a:ea typeface="Tahoma" panose="020B0604030504040204" pitchFamily="34" charset="0"/>
                <a:cs typeface="Tahoma" panose="020B0604030504040204" pitchFamily="34" charset="0"/>
              </a:rPr>
              <a:t>conv</a:t>
            </a:r>
            <a:r>
              <a:rPr lang="es-ES" sz="1600" dirty="0">
                <a:latin typeface="Tahoma" panose="020B0604030504040204" pitchFamily="34" charset="0"/>
                <a:ea typeface="Tahoma" panose="020B0604030504040204" pitchFamily="34" charset="0"/>
                <a:cs typeface="Tahoma" panose="020B0604030504040204" pitchFamily="34" charset="0"/>
              </a:rPr>
              <a:t> (X) = {x / </a:t>
            </a:r>
            <a:r>
              <a:rPr lang="es-ES" sz="1600" u="sng" dirty="0" err="1">
                <a:latin typeface="Tahoma" panose="020B0604030504040204" pitchFamily="34" charset="0"/>
                <a:ea typeface="Tahoma" panose="020B0604030504040204" pitchFamily="34" charset="0"/>
                <a:cs typeface="Tahoma" panose="020B0604030504040204" pitchFamily="34" charset="0"/>
              </a:rPr>
              <a:t>A</a:t>
            </a:r>
            <a:r>
              <a:rPr lang="es-ES" sz="1600" dirty="0" err="1">
                <a:latin typeface="Tahoma" panose="020B0604030504040204" pitchFamily="34" charset="0"/>
                <a:ea typeface="Tahoma" panose="020B0604030504040204" pitchFamily="34" charset="0"/>
                <a:cs typeface="Tahoma" panose="020B0604030504040204" pitchFamily="34" charset="0"/>
              </a:rPr>
              <a:t>x</a:t>
            </a:r>
            <a:r>
              <a:rPr lang="es-ES" sz="1600" dirty="0">
                <a:latin typeface="Tahoma" panose="020B0604030504040204" pitchFamily="34" charset="0"/>
                <a:ea typeface="Tahoma" panose="020B0604030504040204" pitchFamily="34" charset="0"/>
                <a:cs typeface="Tahoma" panose="020B0604030504040204" pitchFamily="34" charset="0"/>
              </a:rPr>
              <a:t> ≤ </a:t>
            </a:r>
            <a:r>
              <a:rPr lang="es-ES" sz="1600" u="sng" dirty="0">
                <a:latin typeface="Tahoma" panose="020B0604030504040204" pitchFamily="34" charset="0"/>
                <a:ea typeface="Tahoma" panose="020B0604030504040204" pitchFamily="34" charset="0"/>
                <a:cs typeface="Tahoma" panose="020B0604030504040204" pitchFamily="34" charset="0"/>
              </a:rPr>
              <a:t>b</a:t>
            </a:r>
            <a:r>
              <a:rPr lang="es-ES" sz="1600" dirty="0">
                <a:latin typeface="Tahoma" panose="020B0604030504040204" pitchFamily="34" charset="0"/>
                <a:ea typeface="Tahoma" panose="020B0604030504040204" pitchFamily="34" charset="0"/>
                <a:cs typeface="Tahoma" panose="020B0604030504040204" pitchFamily="34" charset="0"/>
              </a:rPr>
              <a:t>, x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0</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p>
          <a:p>
            <a:pPr marL="0" indent="0">
              <a:lnSpc>
                <a:spcPct val="150000"/>
              </a:lnSpc>
              <a:spcBef>
                <a:spcPts val="0"/>
              </a:spcBef>
              <a:spcAft>
                <a:spcPts val="1200"/>
              </a:spcAft>
              <a:buNone/>
            </a:pP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ES" sz="1600" dirty="0">
                <a:latin typeface="Tahoma" panose="020B0604030504040204" pitchFamily="34" charset="0"/>
                <a:ea typeface="Tahoma" panose="020B0604030504040204" pitchFamily="34" charset="0"/>
                <a:cs typeface="Tahoma" panose="020B0604030504040204" pitchFamily="34" charset="0"/>
              </a:rPr>
              <a:t> Lo mismo ocurre para un problema de programación lineal entera mixta.</a:t>
            </a:r>
          </a:p>
          <a:p>
            <a:pPr>
              <a:lnSpc>
                <a:spcPct val="150000"/>
              </a:lnSpc>
              <a:spcBef>
                <a:spcPts val="0"/>
              </a:spcBef>
              <a:spcAft>
                <a:spcPts val="1200"/>
              </a:spcAft>
              <a:buFontTx/>
              <a:buNone/>
            </a:pPr>
            <a:r>
              <a:rPr lang="es-MX" sz="1600" dirty="0" smtClean="0">
                <a:latin typeface="Tahoma" panose="020B0604030504040204" pitchFamily="34" charset="0"/>
                <a:ea typeface="Tahoma" panose="020B0604030504040204" pitchFamily="34" charset="0"/>
                <a:cs typeface="Tahoma" panose="020B0604030504040204" pitchFamily="34" charset="0"/>
              </a:rPr>
              <a:t/>
            </a:r>
            <a:br>
              <a:rPr lang="es-MX" sz="1600" dirty="0" smtClean="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a:r>
            <a:br>
              <a:rPr lang="es-MX" sz="1600" dirty="0" smtClean="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a:r>
            <a:br>
              <a:rPr lang="es-MX" sz="1600" dirty="0" smtClean="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a:r>
            <a:br>
              <a:rPr lang="es-MX" sz="1600" dirty="0" smtClean="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a:r>
            <a:br>
              <a:rPr lang="es-MX" sz="1600" dirty="0" smtClean="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a:r>
            <a:br>
              <a:rPr lang="es-MX" sz="1600" dirty="0" smtClean="0">
                <a:latin typeface="Tahoma" panose="020B0604030504040204" pitchFamily="34" charset="0"/>
                <a:ea typeface="Tahoma" panose="020B0604030504040204" pitchFamily="34" charset="0"/>
                <a:cs typeface="Tahoma" panose="020B0604030504040204" pitchFamily="34" charset="0"/>
              </a:rPr>
            </a:b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268720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PLANOS DE CORTE</a:t>
            </a:r>
          </a:p>
          <a:p>
            <a:pPr marL="0" indent="0">
              <a:lnSpc>
                <a:spcPct val="150000"/>
              </a:lnSpc>
              <a:spcBef>
                <a:spcPts val="0"/>
              </a:spcBef>
              <a:spcAft>
                <a:spcPts val="12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ES" sz="1600" b="1" dirty="0">
                <a:latin typeface="Tahoma" panose="020B0604030504040204" pitchFamily="34" charset="0"/>
                <a:ea typeface="Tahoma" panose="020B0604030504040204" pitchFamily="34" charset="0"/>
                <a:cs typeface="Tahoma" panose="020B0604030504040204" pitchFamily="34" charset="0"/>
              </a:rPr>
              <a:t> Situación </a:t>
            </a:r>
            <a:r>
              <a:rPr lang="es-ES" sz="1600" b="1" dirty="0" smtClean="0">
                <a:latin typeface="Tahoma" panose="020B0604030504040204" pitchFamily="34" charset="0"/>
                <a:ea typeface="Tahoma" panose="020B0604030504040204" pitchFamily="34" charset="0"/>
                <a:cs typeface="Tahoma" panose="020B0604030504040204" pitchFamily="34" charset="0"/>
              </a:rPr>
              <a:t>ideal</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Se cuenta con una </a:t>
            </a:r>
            <a:r>
              <a:rPr lang="es-ES" sz="1600" dirty="0">
                <a:latin typeface="Tahoma" panose="020B0604030504040204" pitchFamily="34" charset="0"/>
                <a:ea typeface="Tahoma" panose="020B0604030504040204" pitchFamily="34" charset="0"/>
                <a:cs typeface="Tahoma" panose="020B0604030504040204" pitchFamily="34" charset="0"/>
              </a:rPr>
              <a:t>descripción completa de la cápsula </a:t>
            </a:r>
            <a:r>
              <a:rPr lang="es-ES" sz="1600" dirty="0" smtClean="0">
                <a:latin typeface="Tahoma" panose="020B0604030504040204" pitchFamily="34" charset="0"/>
                <a:ea typeface="Tahoma" panose="020B0604030504040204" pitchFamily="34" charset="0"/>
                <a:cs typeface="Tahoma" panose="020B0604030504040204" pitchFamily="34" charset="0"/>
              </a:rPr>
              <a:t>convexa (problemas </a:t>
            </a:r>
            <a:r>
              <a:rPr lang="es-ES" sz="1600" dirty="0">
                <a:latin typeface="Tahoma" panose="020B0604030504040204" pitchFamily="34" charset="0"/>
                <a:ea typeface="Tahoma" panose="020B0604030504040204" pitchFamily="34" charset="0"/>
                <a:cs typeface="Tahoma" panose="020B0604030504040204" pitchFamily="34" charset="0"/>
              </a:rPr>
              <a:t>fáciles).</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Si </a:t>
            </a:r>
            <a:r>
              <a:rPr lang="es-ES" sz="1600" dirty="0">
                <a:latin typeface="Tahoma" panose="020B0604030504040204" pitchFamily="34" charset="0"/>
                <a:ea typeface="Tahoma" panose="020B0604030504040204" pitchFamily="34" charset="0"/>
                <a:cs typeface="Tahoma" panose="020B0604030504040204" pitchFamily="34" charset="0"/>
              </a:rPr>
              <a:t>el problema es NP-</a:t>
            </a:r>
            <a:r>
              <a:rPr lang="es-ES" sz="1600" dirty="0" err="1">
                <a:latin typeface="Tahoma" panose="020B0604030504040204" pitchFamily="34" charset="0"/>
                <a:ea typeface="Tahoma" panose="020B0604030504040204" pitchFamily="34" charset="0"/>
                <a:cs typeface="Tahoma" panose="020B0604030504040204" pitchFamily="34" charset="0"/>
              </a:rPr>
              <a:t>Hard</a:t>
            </a:r>
            <a:r>
              <a:rPr lang="es-ES" sz="1600" dirty="0">
                <a:latin typeface="Tahoma" panose="020B0604030504040204" pitchFamily="34" charset="0"/>
                <a:ea typeface="Tahoma" panose="020B0604030504040204" pitchFamily="34" charset="0"/>
                <a:cs typeface="Tahoma" panose="020B0604030504040204" pitchFamily="34" charset="0"/>
              </a:rPr>
              <a:t> no </a:t>
            </a:r>
            <a:r>
              <a:rPr lang="es-ES" sz="1600" dirty="0" smtClean="0">
                <a:latin typeface="Tahoma" panose="020B0604030504040204" pitchFamily="34" charset="0"/>
                <a:ea typeface="Tahoma" panose="020B0604030504040204" pitchFamily="34" charset="0"/>
                <a:cs typeface="Tahoma" panose="020B0604030504040204" pitchFamily="34" charset="0"/>
              </a:rPr>
              <a:t>se tiene la </a:t>
            </a:r>
            <a:r>
              <a:rPr lang="es-ES" sz="1600" dirty="0">
                <a:latin typeface="Tahoma" panose="020B0604030504040204" pitchFamily="34" charset="0"/>
                <a:ea typeface="Tahoma" panose="020B0604030504040204" pitchFamily="34" charset="0"/>
                <a:cs typeface="Tahoma" panose="020B0604030504040204" pitchFamily="34" charset="0"/>
              </a:rPr>
              <a:t>esperanza de poder tener una buena descripción de </a:t>
            </a:r>
            <a:r>
              <a:rPr lang="es-ES" sz="1600" dirty="0" err="1">
                <a:latin typeface="Tahoma" panose="020B0604030504040204" pitchFamily="34" charset="0"/>
                <a:ea typeface="Tahoma" panose="020B0604030504040204" pitchFamily="34" charset="0"/>
                <a:cs typeface="Tahoma" panose="020B0604030504040204" pitchFamily="34" charset="0"/>
              </a:rPr>
              <a:t>conv</a:t>
            </a:r>
            <a:r>
              <a:rPr lang="es-ES" sz="1600" dirty="0">
                <a:latin typeface="Tahoma" panose="020B0604030504040204" pitchFamily="34" charset="0"/>
                <a:ea typeface="Tahoma" panose="020B0604030504040204" pitchFamily="34" charset="0"/>
                <a:cs typeface="Tahoma" panose="020B0604030504040204" pitchFamily="34" charset="0"/>
              </a:rPr>
              <a:t>(X</a:t>
            </a:r>
            <a:r>
              <a:rPr lang="es-ES" sz="1600" dirty="0" smtClean="0">
                <a:latin typeface="Tahoma" panose="020B0604030504040204" pitchFamily="34" charset="0"/>
                <a:ea typeface="Tahoma" panose="020B0604030504040204" pitchFamily="34" charset="0"/>
                <a:cs typeface="Tahoma" panose="020B0604030504040204" pitchFamily="34" charset="0"/>
              </a:rPr>
              <a:t>). Sin embargo es posible obtener una aproximación dela </a:t>
            </a:r>
            <a:r>
              <a:rPr lang="es-ES" sz="1600" dirty="0">
                <a:latin typeface="Tahoma" panose="020B0604030504040204" pitchFamily="34" charset="0"/>
                <a:ea typeface="Tahoma" panose="020B0604030504040204" pitchFamily="34" charset="0"/>
                <a:cs typeface="Tahoma" panose="020B0604030504040204" pitchFamily="34" charset="0"/>
              </a:rPr>
              <a:t>cápsula </a:t>
            </a:r>
            <a:r>
              <a:rPr lang="es-ES" sz="1600" dirty="0" smtClean="0">
                <a:latin typeface="Tahoma" panose="020B0604030504040204" pitchFamily="34" charset="0"/>
                <a:ea typeface="Tahoma" panose="020B0604030504040204" pitchFamily="34" charset="0"/>
                <a:cs typeface="Tahoma" panose="020B0604030504040204" pitchFamily="34" charset="0"/>
              </a:rPr>
              <a:t>convexa. </a:t>
            </a: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ES" sz="1600" b="1" dirty="0" smtClean="0">
                <a:latin typeface="Tahoma" panose="020B0604030504040204" pitchFamily="34" charset="0"/>
                <a:ea typeface="Tahoma" panose="020B0604030504040204" pitchFamily="34" charset="0"/>
                <a:cs typeface="Tahoma" panose="020B0604030504040204" pitchFamily="34" charset="0"/>
              </a:rPr>
              <a:t>Definición</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Una </a:t>
            </a:r>
            <a:r>
              <a:rPr lang="es-ES" sz="1600" dirty="0">
                <a:latin typeface="Tahoma" panose="020B0604030504040204" pitchFamily="34" charset="0"/>
                <a:ea typeface="Tahoma" panose="020B0604030504040204" pitchFamily="34" charset="0"/>
                <a:cs typeface="Tahoma" panose="020B0604030504040204" pitchFamily="34" charset="0"/>
              </a:rPr>
              <a:t>desigualdad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 ≤ </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es una desigualdad</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rPr>
              <a:t>válida para X</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R</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si se verifica que x ≤ </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para todo</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X.</a:t>
            </a:r>
          </a:p>
          <a:p>
            <a:pPr marL="0" indent="0">
              <a:lnSpc>
                <a:spcPct val="150000"/>
              </a:lnSpc>
              <a:spcBef>
                <a:spcPts val="0"/>
              </a:spcBef>
              <a:spcAft>
                <a:spcPts val="1200"/>
              </a:spcAft>
              <a:buNone/>
            </a:pPr>
            <a:endParaRPr lang="es-ES"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5431945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PLANOS DE CORTE</a:t>
            </a:r>
          </a:p>
          <a:p>
            <a:pPr marL="0" indent="0">
              <a:lnSpc>
                <a:spcPct val="150000"/>
              </a:lnSpc>
              <a:spcBef>
                <a:spcPts val="0"/>
              </a:spcBef>
              <a:spcAft>
                <a:spcPts val="12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ES" sz="1600" b="1" dirty="0">
                <a:latin typeface="Tahoma" panose="020B0604030504040204" pitchFamily="34" charset="0"/>
                <a:ea typeface="Tahoma" panose="020B0604030504040204" pitchFamily="34" charset="0"/>
                <a:cs typeface="Tahoma" panose="020B0604030504040204" pitchFamily="34" charset="0"/>
              </a:rPr>
              <a:t> </a:t>
            </a:r>
            <a:endParaRPr lang="es-ES" sz="1600" dirty="0" smtClean="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pic>
        <p:nvPicPr>
          <p:cNvPr id="8" name="Imagen 7"/>
          <p:cNvPicPr>
            <a:picLocks noChangeAspect="1"/>
          </p:cNvPicPr>
          <p:nvPr/>
        </p:nvPicPr>
        <p:blipFill>
          <a:blip r:embed="rId2"/>
          <a:stretch>
            <a:fillRect/>
          </a:stretch>
        </p:blipFill>
        <p:spPr>
          <a:xfrm>
            <a:off x="1390096" y="1866424"/>
            <a:ext cx="6291617" cy="3657917"/>
          </a:xfrm>
          <a:prstGeom prst="rect">
            <a:avLst/>
          </a:prstGeom>
        </p:spPr>
      </p:pic>
    </p:spTree>
    <p:extLst>
      <p:ext uri="{BB962C8B-B14F-4D97-AF65-F5344CB8AC3E}">
        <p14:creationId xmlns:p14="http://schemas.microsoft.com/office/powerpoint/2010/main" val="102381794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PLANOS DE CORTE</a:t>
            </a:r>
          </a:p>
          <a:p>
            <a:pPr marL="0" indent="0">
              <a:lnSpc>
                <a:spcPct val="150000"/>
              </a:lnSpc>
              <a:spcBef>
                <a:spcPts val="0"/>
              </a:spcBef>
              <a:spcAft>
                <a:spcPts val="1200"/>
              </a:spcAft>
              <a:buNone/>
            </a:pPr>
            <a:endParaRPr lang="es-MX" sz="1000" dirty="0" smtClean="0">
              <a:latin typeface="Tahoma" pitchFamily="34" charset="0"/>
              <a:ea typeface="Tahoma" pitchFamily="34" charset="0"/>
              <a:cs typeface="Tahoma" pitchFamily="34" charset="0"/>
            </a:endParaRPr>
          </a:p>
          <a:p>
            <a:pPr>
              <a:lnSpc>
                <a:spcPct val="150000"/>
              </a:lnSpc>
              <a:spcBef>
                <a:spcPts val="0"/>
              </a:spcBef>
              <a:spcAft>
                <a:spcPts val="1200"/>
              </a:spcAft>
              <a:buNone/>
            </a:pPr>
            <a:r>
              <a:rPr lang="es-ES" sz="1600" b="1" dirty="0" smtClean="0">
                <a:latin typeface="Tahoma" panose="020B0604030504040204" pitchFamily="34" charset="0"/>
                <a:ea typeface="Tahoma" panose="020B0604030504040204" pitchFamily="34" charset="0"/>
                <a:cs typeface="Tahoma" panose="020B0604030504040204" pitchFamily="34" charset="0"/>
              </a:rPr>
              <a:t>Proposición</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 ≤ </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es una desigualdad</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rPr>
              <a:t>válida para </a:t>
            </a:r>
            <a:r>
              <a:rPr lang="es-ES" sz="1600" dirty="0" smtClean="0">
                <a:latin typeface="Tahoma" panose="020B0604030504040204" pitchFamily="34" charset="0"/>
                <a:ea typeface="Tahoma" panose="020B0604030504040204" pitchFamily="34" charset="0"/>
                <a:cs typeface="Tahoma" panose="020B0604030504040204" pitchFamily="34" charset="0"/>
              </a:rPr>
              <a:t>P </a:t>
            </a:r>
            <a:r>
              <a:rPr lang="es-ES" sz="1600" dirty="0">
                <a:latin typeface="Tahoma" panose="020B0604030504040204" pitchFamily="34" charset="0"/>
                <a:ea typeface="Tahoma" panose="020B0604030504040204" pitchFamily="34" charset="0"/>
                <a:cs typeface="Tahoma" panose="020B0604030504040204" pitchFamily="34" charset="0"/>
              </a:rPr>
              <a:t>= {x / </a:t>
            </a:r>
            <a:r>
              <a:rPr lang="es-ES" sz="1600" dirty="0" err="1">
                <a:latin typeface="Tahoma" panose="020B0604030504040204" pitchFamily="34" charset="0"/>
                <a:ea typeface="Tahoma" panose="020B0604030504040204" pitchFamily="34" charset="0"/>
                <a:cs typeface="Tahoma" panose="020B0604030504040204" pitchFamily="34" charset="0"/>
              </a:rPr>
              <a:t>Ax</a:t>
            </a:r>
            <a:r>
              <a:rPr lang="es-ES" sz="1600" dirty="0">
                <a:latin typeface="Tahoma" panose="020B0604030504040204" pitchFamily="34" charset="0"/>
                <a:ea typeface="Tahoma" panose="020B0604030504040204" pitchFamily="34" charset="0"/>
                <a:cs typeface="Tahoma" panose="020B0604030504040204" pitchFamily="34" charset="0"/>
              </a:rPr>
              <a:t> ≤ b, x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0}   si y sólo si  u  0, v  0 tal que </a:t>
            </a:r>
            <a:r>
              <a:rPr lang="es-ES" sz="1600" dirty="0" err="1" smtClean="0">
                <a:latin typeface="Tahoma" panose="020B0604030504040204" pitchFamily="34" charset="0"/>
                <a:ea typeface="Tahoma" panose="020B0604030504040204" pitchFamily="34" charset="0"/>
                <a:cs typeface="Tahoma" panose="020B0604030504040204" pitchFamily="34" charset="0"/>
                <a:sym typeface="Symbol" pitchFamily="18" charset="2"/>
              </a:rPr>
              <a:t>uA</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v =  y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ub</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o  u  0 tal que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uA</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  y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ub</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 </a:t>
            </a:r>
            <a:endParaRPr lang="es-ES" sz="16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endParaRPr lang="es-ES" sz="16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r>
              <a:rPr lang="es-ES" sz="1600" b="1" dirty="0" smtClean="0">
                <a:latin typeface="Tahoma" panose="020B0604030504040204" pitchFamily="34" charset="0"/>
                <a:ea typeface="Tahoma" panose="020B0604030504040204" pitchFamily="34" charset="0"/>
                <a:cs typeface="Tahoma" panose="020B0604030504040204" pitchFamily="34" charset="0"/>
              </a:rPr>
              <a:t>Proposición</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Si </a:t>
            </a:r>
            <a:r>
              <a:rPr lang="es-ES" sz="1600" dirty="0">
                <a:latin typeface="Tahoma" panose="020B0604030504040204" pitchFamily="34" charset="0"/>
                <a:ea typeface="Tahoma" panose="020B0604030504040204" pitchFamily="34" charset="0"/>
                <a:cs typeface="Tahoma" panose="020B0604030504040204" pitchFamily="34" charset="0"/>
              </a:rPr>
              <a:t>X = { y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Z</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1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y ≤ b </a:t>
            </a:r>
            <a:r>
              <a:rPr lang="es-ES" sz="1600" dirty="0">
                <a:latin typeface="Tahoma" panose="020B0604030504040204" pitchFamily="34" charset="0"/>
                <a:ea typeface="Tahoma" panose="020B0604030504040204" pitchFamily="34" charset="0"/>
                <a:cs typeface="Tahoma" panose="020B0604030504040204" pitchFamily="34" charset="0"/>
              </a:rPr>
              <a:t>} entonces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y ≤ b  es una desigualdad válida para X.</a:t>
            </a:r>
          </a:p>
          <a:p>
            <a:pPr marL="0" indent="0">
              <a:lnSpc>
                <a:spcPct val="150000"/>
              </a:lnSpc>
              <a:spcBef>
                <a:spcPts val="0"/>
              </a:spcBef>
              <a:spcAft>
                <a:spcPts val="1200"/>
              </a:spcAft>
              <a:buNone/>
            </a:pPr>
            <a:endPar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68736622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PLANOS DE CORTE</a:t>
            </a:r>
          </a:p>
          <a:p>
            <a:pPr marL="0" indent="0">
              <a:lnSpc>
                <a:spcPct val="150000"/>
              </a:lnSpc>
              <a:spcBef>
                <a:spcPts val="0"/>
              </a:spcBef>
              <a:spcAft>
                <a:spcPts val="1200"/>
              </a:spcAft>
              <a:buNone/>
            </a:pPr>
            <a:endParaRPr lang="es-MX" sz="1000" dirty="0" smtClean="0">
              <a:latin typeface="Tahoma" pitchFamily="34" charset="0"/>
              <a:ea typeface="Tahoma" pitchFamily="34" charset="0"/>
              <a:cs typeface="Tahoma" pitchFamily="34" charset="0"/>
            </a:endParaRPr>
          </a:p>
          <a:p>
            <a:pPr>
              <a:lnSpc>
                <a:spcPct val="150000"/>
              </a:lnSpc>
              <a:spcBef>
                <a:spcPts val="0"/>
              </a:spcBef>
              <a:spcAft>
                <a:spcPts val="1200"/>
              </a:spcAft>
              <a:buNone/>
            </a:pPr>
            <a:r>
              <a:rPr lang="es-ES" sz="1600" b="1" dirty="0" smtClean="0">
                <a:latin typeface="Tahoma" panose="020B0604030504040204" pitchFamily="34" charset="0"/>
                <a:ea typeface="Tahoma" panose="020B0604030504040204" pitchFamily="34" charset="0"/>
                <a:cs typeface="Tahoma" panose="020B0604030504040204" pitchFamily="34" charset="0"/>
              </a:rPr>
              <a:t>Método de </a:t>
            </a:r>
            <a:r>
              <a:rPr lang="es-ES" sz="1600" b="1" dirty="0" err="1" smtClean="0">
                <a:latin typeface="Tahoma" panose="020B0604030504040204" pitchFamily="34" charset="0"/>
                <a:ea typeface="Tahoma" panose="020B0604030504040204" pitchFamily="34" charset="0"/>
                <a:cs typeface="Tahoma" panose="020B0604030504040204" pitchFamily="34" charset="0"/>
              </a:rPr>
              <a:t>Chvátal-Gomory</a:t>
            </a:r>
            <a:r>
              <a:rPr lang="es-ES" sz="1600" b="1" dirty="0" smtClean="0">
                <a:latin typeface="Tahoma" panose="020B0604030504040204" pitchFamily="34" charset="0"/>
                <a:ea typeface="Tahoma" panose="020B0604030504040204" pitchFamily="34" charset="0"/>
                <a:cs typeface="Tahoma" panose="020B0604030504040204" pitchFamily="34" charset="0"/>
              </a:rPr>
              <a:t> para desigualdades válidas</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Sea </a:t>
            </a:r>
            <a:r>
              <a:rPr lang="es-ES" sz="1600" dirty="0">
                <a:latin typeface="Tahoma" panose="020B0604030504040204" pitchFamily="34" charset="0"/>
                <a:ea typeface="Tahoma" panose="020B0604030504040204" pitchFamily="34" charset="0"/>
                <a:cs typeface="Tahoma" panose="020B0604030504040204" pitchFamily="34" charset="0"/>
              </a:rPr>
              <a:t>X = P</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Z</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ES" sz="1600" b="1"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P = {x R</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Ax</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 b }, A matriz de </a:t>
            </a:r>
            <a:r>
              <a:rPr lang="es-ES" sz="1600" dirty="0" err="1" smtClean="0">
                <a:latin typeface="Tahoma" panose="020B0604030504040204" pitchFamily="34" charset="0"/>
                <a:ea typeface="Tahoma" panose="020B0604030504040204" pitchFamily="34" charset="0"/>
                <a:cs typeface="Tahoma" panose="020B0604030504040204" pitchFamily="34" charset="0"/>
                <a:sym typeface="Symbol" pitchFamily="18" charset="2"/>
              </a:rPr>
              <a:t>mxn</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a:t>
            </a:r>
            <a:r>
              <a:rPr lang="es-ES" sz="16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1</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2</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a</a:t>
            </a:r>
            <a:r>
              <a:rPr lang="es-ES"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n</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columnas de A, u 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R</a:t>
            </a:r>
            <a:r>
              <a:rPr lang="es-ES"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m</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p>
          <a:p>
            <a:pPr marL="400050" indent="-400050">
              <a:lnSpc>
                <a:spcPct val="150000"/>
              </a:lnSpc>
              <a:spcBef>
                <a:spcPts val="0"/>
              </a:spcBef>
              <a:spcAft>
                <a:spcPts val="1200"/>
              </a:spcAft>
              <a:buFont typeface="+mj-lt"/>
              <a:buAutoNum type="romanLcPeriod"/>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La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desigualdad </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u a</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ES"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ub</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es válida para P</a:t>
            </a:r>
          </a:p>
          <a:p>
            <a:pPr marL="400050" indent="-400050">
              <a:lnSpc>
                <a:spcPct val="150000"/>
              </a:lnSpc>
              <a:spcBef>
                <a:spcPts val="0"/>
              </a:spcBef>
              <a:spcAft>
                <a:spcPts val="1200"/>
              </a:spcAft>
              <a:buFont typeface="+mj-lt"/>
              <a:buAutoNum type="romanLcPeriod"/>
            </a:pP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u a</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ES"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ub</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es válida para P.</a:t>
            </a:r>
          </a:p>
          <a:p>
            <a:pPr marL="400050" indent="-400050">
              <a:lnSpc>
                <a:spcPct val="150000"/>
              </a:lnSpc>
              <a:spcBef>
                <a:spcPts val="0"/>
              </a:spcBef>
              <a:spcAft>
                <a:spcPts val="1200"/>
              </a:spcAft>
              <a:buFont typeface="+mj-lt"/>
              <a:buAutoNum type="romanLcPeriod"/>
            </a:pP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u a</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ES"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u b  es valida para X.</a:t>
            </a: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Las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desigualdades originalmente propuestas por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Gomory</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que son una clase particular de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éstas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y que fueron las que dieron origen a este método,  se pueden expresar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partir de la base óptima de la relajación lineal, incorporar al último sistema y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volver a optimizar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 partir de allí. </a:t>
            </a:r>
          </a:p>
          <a:p>
            <a:pPr marL="0" indent="0">
              <a:lnSpc>
                <a:spcPct val="150000"/>
              </a:lnSpc>
              <a:spcBef>
                <a:spcPts val="0"/>
              </a:spcBef>
              <a:spcAft>
                <a:spcPts val="1200"/>
              </a:spcAft>
              <a:buNone/>
            </a:pPr>
            <a:endPar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25208793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PLANOS DE CORTE</a:t>
            </a:r>
          </a:p>
          <a:p>
            <a:pPr marL="0" indent="0">
              <a:lnSpc>
                <a:spcPct val="150000"/>
              </a:lnSpc>
              <a:spcBef>
                <a:spcPts val="0"/>
              </a:spcBef>
              <a:spcAft>
                <a:spcPts val="12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Teorema</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Toda </a:t>
            </a:r>
            <a:r>
              <a:rPr lang="es-MX" sz="1600" dirty="0">
                <a:latin typeface="Tahoma" panose="020B0604030504040204" pitchFamily="34" charset="0"/>
                <a:ea typeface="Tahoma" panose="020B0604030504040204" pitchFamily="34" charset="0"/>
                <a:cs typeface="Tahoma" panose="020B0604030504040204" pitchFamily="34" charset="0"/>
              </a:rPr>
              <a:t>desigualdad válida para X puede ser obtenida aplicando C-G un número finito de pasos</a:t>
            </a:r>
            <a:r>
              <a:rPr lang="es-MX" sz="1600" dirty="0" smtClean="0">
                <a:latin typeface="Tahoma" panose="020B0604030504040204" pitchFamily="34" charset="0"/>
                <a:ea typeface="Tahoma" panose="020B0604030504040204" pitchFamily="34" charset="0"/>
                <a:cs typeface="Tahoma" panose="020B0604030504040204" pitchFamily="34" charset="0"/>
              </a:rPr>
              <a:t>. </a:t>
            </a: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Si se puede determinar </a:t>
            </a:r>
            <a:r>
              <a:rPr lang="es-MX" sz="1600" dirty="0">
                <a:latin typeface="Tahoma" panose="020B0604030504040204" pitchFamily="34" charset="0"/>
                <a:ea typeface="Tahoma" panose="020B0604030504040204" pitchFamily="34" charset="0"/>
                <a:cs typeface="Tahoma" panose="020B0604030504040204" pitchFamily="34" charset="0"/>
              </a:rPr>
              <a:t>una familia de desigualdades válidas </a:t>
            </a:r>
            <a:r>
              <a:rPr lang="es-MX" sz="1600" dirty="0" smtClean="0">
                <a:latin typeface="Tahoma" panose="020B0604030504040204" pitchFamily="34" charset="0"/>
                <a:ea typeface="Tahoma" panose="020B0604030504040204" pitchFamily="34" charset="0"/>
                <a:cs typeface="Tahoma" panose="020B0604030504040204" pitchFamily="34" charset="0"/>
              </a:rPr>
              <a:t>para </a:t>
            </a:r>
            <a:r>
              <a:rPr lang="es-MX" sz="1600" dirty="0">
                <a:latin typeface="Tahoma" panose="020B0604030504040204" pitchFamily="34" charset="0"/>
                <a:ea typeface="Tahoma" panose="020B0604030504040204" pitchFamily="34" charset="0"/>
                <a:cs typeface="Tahoma" panose="020B0604030504040204" pitchFamily="34" charset="0"/>
              </a:rPr>
              <a:t>el problema podemos agregarlas a la formulación y usar un paquete comercial para </a:t>
            </a:r>
            <a:r>
              <a:rPr lang="es-MX" sz="1600" dirty="0" smtClean="0">
                <a:latin typeface="Tahoma" panose="020B0604030504040204" pitchFamily="34" charset="0"/>
                <a:ea typeface="Tahoma" panose="020B0604030504040204" pitchFamily="34" charset="0"/>
                <a:cs typeface="Tahoma" panose="020B0604030504040204" pitchFamily="34" charset="0"/>
              </a:rPr>
              <a:t>ramificación y acotamiento.</a:t>
            </a: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Ejemplos</a:t>
            </a:r>
            <a:r>
              <a:rPr lang="es-MX" sz="1600" dirty="0">
                <a:latin typeface="Tahoma" panose="020B0604030504040204" pitchFamily="34" charset="0"/>
                <a:ea typeface="Tahoma" panose="020B0604030504040204" pitchFamily="34" charset="0"/>
                <a:cs typeface="Tahoma" panose="020B0604030504040204" pitchFamily="34" charset="0"/>
              </a:rPr>
              <a:t>: Problema de localización sin restricciones de </a:t>
            </a:r>
            <a:r>
              <a:rPr lang="es-MX" sz="1600" dirty="0" smtClean="0">
                <a:latin typeface="Tahoma" panose="020B0604030504040204" pitchFamily="34" charset="0"/>
                <a:ea typeface="Tahoma" panose="020B0604030504040204" pitchFamily="34" charset="0"/>
                <a:cs typeface="Tahoma" panose="020B0604030504040204" pitchFamily="34" charset="0"/>
              </a:rPr>
              <a:t>capacidad, y el problema </a:t>
            </a:r>
            <a:r>
              <a:rPr lang="es-MX" sz="1600" dirty="0">
                <a:latin typeface="Tahoma" panose="020B0604030504040204" pitchFamily="34" charset="0"/>
                <a:ea typeface="Tahoma" panose="020B0604030504040204" pitchFamily="34" charset="0"/>
                <a:cs typeface="Tahoma" panose="020B0604030504040204" pitchFamily="34" charset="0"/>
              </a:rPr>
              <a:t>de </a:t>
            </a:r>
            <a:r>
              <a:rPr lang="es-MX" sz="1600" dirty="0" err="1">
                <a:latin typeface="Tahoma" panose="020B0604030504040204" pitchFamily="34" charset="0"/>
                <a:ea typeface="Tahoma" panose="020B0604030504040204" pitchFamily="34" charset="0"/>
                <a:cs typeface="Tahoma" panose="020B0604030504040204" pitchFamily="34" charset="0"/>
              </a:rPr>
              <a:t>Lost-Sizing</a:t>
            </a:r>
            <a:r>
              <a:rPr lang="es-MX" sz="1600" dirty="0">
                <a:latin typeface="Tahoma" panose="020B0604030504040204" pitchFamily="34" charset="0"/>
                <a:ea typeface="Tahoma" panose="020B0604030504040204" pitchFamily="34" charset="0"/>
                <a:cs typeface="Tahoma" panose="020B0604030504040204" pitchFamily="34" charset="0"/>
              </a:rPr>
              <a:t> con restricciones de </a:t>
            </a:r>
            <a:r>
              <a:rPr lang="es-MX" sz="1600" dirty="0" smtClean="0">
                <a:latin typeface="Tahoma" panose="020B0604030504040204" pitchFamily="34" charset="0"/>
                <a:ea typeface="Tahoma" panose="020B0604030504040204" pitchFamily="34" charset="0"/>
                <a:cs typeface="Tahoma" panose="020B0604030504040204" pitchFamily="34" charset="0"/>
              </a:rPr>
              <a:t>capacidad. </a:t>
            </a:r>
            <a:endParaRPr lang="es-MX" sz="1600" dirty="0">
              <a:latin typeface="Tahoma" panose="020B0604030504040204" pitchFamily="34" charset="0"/>
              <a:ea typeface="Tahoma" panose="020B0604030504040204" pitchFamily="34" charset="0"/>
              <a:cs typeface="Tahoma" panose="020B0604030504040204"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8553322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PLANOS DE CORTE</a:t>
            </a:r>
          </a:p>
          <a:p>
            <a:pPr marL="0" indent="0">
              <a:lnSpc>
                <a:spcPct val="150000"/>
              </a:lnSpc>
              <a:spcBef>
                <a:spcPts val="0"/>
              </a:spcBef>
              <a:spcAft>
                <a:spcPts val="12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ES" sz="1600" dirty="0">
                <a:latin typeface="Tahoma" panose="020B0604030504040204" pitchFamily="34" charset="0"/>
                <a:ea typeface="Tahoma" panose="020B0604030504040204" pitchFamily="34" charset="0"/>
                <a:cs typeface="Tahoma" panose="020B0604030504040204" pitchFamily="34" charset="0"/>
              </a:rPr>
              <a:t>Supongamos </a:t>
            </a:r>
            <a:r>
              <a:rPr lang="es-ES" sz="1600" dirty="0" smtClean="0">
                <a:latin typeface="Tahoma" panose="020B0604030504040204" pitchFamily="34" charset="0"/>
                <a:ea typeface="Tahoma" panose="020B0604030504040204" pitchFamily="34" charset="0"/>
                <a:cs typeface="Tahoma" panose="020B0604030504040204" pitchFamily="34" charset="0"/>
              </a:rPr>
              <a:t>que </a:t>
            </a:r>
            <a:r>
              <a:rPr lang="es-ES" sz="1600" dirty="0">
                <a:latin typeface="Tahoma" panose="020B0604030504040204" pitchFamily="34" charset="0"/>
                <a:ea typeface="Tahoma" panose="020B0604030504040204" pitchFamily="34" charset="0"/>
                <a:cs typeface="Tahoma" panose="020B0604030504040204" pitchFamily="34" charset="0"/>
              </a:rPr>
              <a:t>X = P</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Z</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 </a:t>
            </a:r>
            <a:r>
              <a:rPr lang="es-ES" sz="1600" dirty="0">
                <a:latin typeface="Tahoma" panose="020B0604030504040204" pitchFamily="34" charset="0"/>
                <a:ea typeface="Tahoma" panose="020B0604030504040204" pitchFamily="34" charset="0"/>
                <a:cs typeface="Tahoma" panose="020B0604030504040204" pitchFamily="34" charset="0"/>
              </a:rPr>
              <a:t>y que conocemos una familia F de desigualdades válidas para X,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 ≤ </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F .</a:t>
            </a:r>
          </a:p>
          <a:p>
            <a:pPr marL="357188" indent="-357188">
              <a:lnSpc>
                <a:spcPct val="150000"/>
              </a:lnSpc>
              <a:spcBef>
                <a:spcPts val="0"/>
              </a:spcBef>
              <a:spcAft>
                <a:spcPts val="1200"/>
              </a:spcAft>
              <a:buFont typeface="Wingdings" panose="05000000000000000000" pitchFamily="2" charset="2"/>
              <a:buChar char="§"/>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F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puede tener un número muy grande de desigualdades como para agregarlas directamente a la formulación</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En este caso se usa un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algoritmo de planos de corte para intentar resolver el problema IP = </a:t>
            </a:r>
            <a:r>
              <a:rPr lang="es-ES" sz="1600" dirty="0" err="1">
                <a:latin typeface="Tahoma" panose="020B0604030504040204" pitchFamily="34" charset="0"/>
                <a:ea typeface="Tahoma" panose="020B0604030504040204" pitchFamily="34" charset="0"/>
                <a:cs typeface="Tahoma" panose="020B0604030504040204" pitchFamily="34" charset="0"/>
              </a:rPr>
              <a:t>max</a:t>
            </a:r>
            <a:r>
              <a:rPr lang="es-ES" sz="1600" dirty="0">
                <a:latin typeface="Tahoma" panose="020B0604030504040204" pitchFamily="34" charset="0"/>
                <a:ea typeface="Tahoma" panose="020B0604030504040204" pitchFamily="34" charset="0"/>
                <a:cs typeface="Tahoma" panose="020B0604030504040204" pitchFamily="34" charset="0"/>
              </a:rPr>
              <a:t> {cx: x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rPr>
              <a:t>X}</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p>
          <a:p>
            <a:pPr marL="357188" indent="-357188">
              <a:lnSpc>
                <a:spcPct val="150000"/>
              </a:lnSpc>
              <a:spcBef>
                <a:spcPts val="0"/>
              </a:spcBef>
              <a:spcAft>
                <a:spcPts val="1200"/>
              </a:spcAft>
              <a:buFont typeface="Wingdings" panose="05000000000000000000" pitchFamily="2" charset="2"/>
              <a:buChar char="§"/>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Para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una función objetivo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específica,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el objetivo no es encontrar la cápsula convexa completa, sólo necesitamos una buena aproximación “cerca” de la solución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óptima.</a:t>
            </a:r>
          </a:p>
          <a:p>
            <a:pPr marL="357188" indent="-357188">
              <a:lnSpc>
                <a:spcPct val="150000"/>
              </a:lnSpc>
              <a:spcBef>
                <a:spcPts val="0"/>
              </a:spcBef>
              <a:spcAft>
                <a:spcPts val="1200"/>
              </a:spcAft>
              <a:buFont typeface="Wingdings" panose="05000000000000000000" pitchFamily="2" charset="2"/>
              <a:buChar char="§"/>
            </a:pPr>
            <a:endParaRPr lang="es-ES" sz="500" dirty="0" smtClean="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r>
              <a:rPr lang="es-ES" sz="1600" b="1" dirty="0" smtClean="0">
                <a:latin typeface="Tahoma" panose="020B0604030504040204" pitchFamily="34" charset="0"/>
                <a:ea typeface="Tahoma" panose="020B0604030504040204" pitchFamily="34" charset="0"/>
                <a:cs typeface="Tahoma" panose="020B0604030504040204" pitchFamily="34" charset="0"/>
              </a:rPr>
              <a:t>Problema </a:t>
            </a:r>
            <a:r>
              <a:rPr lang="es-ES" sz="1600" b="1" dirty="0">
                <a:latin typeface="Tahoma" panose="020B0604030504040204" pitchFamily="34" charset="0"/>
                <a:ea typeface="Tahoma" panose="020B0604030504040204" pitchFamily="34" charset="0"/>
                <a:cs typeface="Tahoma" panose="020B0604030504040204" pitchFamily="34" charset="0"/>
              </a:rPr>
              <a:t>de separación para </a:t>
            </a:r>
            <a:r>
              <a:rPr lang="es-ES" sz="1600" b="1" dirty="0" smtClean="0">
                <a:latin typeface="Tahoma" panose="020B0604030504040204" pitchFamily="34" charset="0"/>
                <a:ea typeface="Tahoma" panose="020B0604030504040204" pitchFamily="34" charset="0"/>
                <a:cs typeface="Tahoma" panose="020B0604030504040204" pitchFamily="34" charset="0"/>
              </a:rPr>
              <a:t>F</a:t>
            </a:r>
            <a:endParaRPr lang="es-ES"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12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Dada </a:t>
            </a:r>
            <a:r>
              <a:rPr lang="es-ES" sz="1600" dirty="0">
                <a:latin typeface="Tahoma" panose="020B0604030504040204" pitchFamily="34" charset="0"/>
                <a:ea typeface="Tahoma" panose="020B0604030504040204" pitchFamily="34" charset="0"/>
                <a:cs typeface="Tahoma" panose="020B0604030504040204" pitchFamily="34" charset="0"/>
              </a:rPr>
              <a:t>una solución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dirty="0">
                <a:latin typeface="Tahoma" panose="020B0604030504040204" pitchFamily="34" charset="0"/>
                <a:ea typeface="Tahoma" panose="020B0604030504040204" pitchFamily="34" charset="0"/>
                <a:cs typeface="Tahoma" panose="020B0604030504040204" pitchFamily="34" charset="0"/>
              </a:rPr>
              <a:t> de la relajación lineal </a:t>
            </a:r>
            <a:r>
              <a:rPr lang="es-ES" sz="1600" u="sng" dirty="0">
                <a:latin typeface="Tahoma" panose="020B0604030504040204" pitchFamily="34" charset="0"/>
                <a:ea typeface="Tahoma" panose="020B0604030504040204" pitchFamily="34" charset="0"/>
                <a:cs typeface="Tahoma" panose="020B0604030504040204" pitchFamily="34" charset="0"/>
              </a:rPr>
              <a:t>z</a:t>
            </a:r>
            <a:r>
              <a:rPr lang="es-ES" sz="1600" baseline="300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rPr>
              <a:t>= </a:t>
            </a:r>
            <a:r>
              <a:rPr lang="es-ES" sz="1600" dirty="0" err="1">
                <a:latin typeface="Tahoma" panose="020B0604030504040204" pitchFamily="34" charset="0"/>
                <a:ea typeface="Tahoma" panose="020B0604030504040204" pitchFamily="34" charset="0"/>
                <a:cs typeface="Tahoma" panose="020B0604030504040204" pitchFamily="34" charset="0"/>
              </a:rPr>
              <a:t>max</a:t>
            </a:r>
            <a:r>
              <a:rPr lang="es-ES" sz="1600" dirty="0">
                <a:latin typeface="Tahoma" panose="020B0604030504040204" pitchFamily="34" charset="0"/>
                <a:ea typeface="Tahoma" panose="020B0604030504040204" pitchFamily="34" charset="0"/>
                <a:cs typeface="Tahoma" panose="020B0604030504040204" pitchFamily="34" charset="0"/>
              </a:rPr>
              <a:t> {cx: x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rPr>
              <a:t>P} encontrar una desigualdad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 ≤ </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de F,</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tal que  </a:t>
            </a:r>
            <a:r>
              <a:rPr lang="es-ES"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&gt; </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 o sea una desigualdad que corta x</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a:t>
            </a:r>
            <a:endParaRPr lang="es-ES" sz="1600" baseline="30000" dirty="0" smtClean="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80000"/>
              </a:lnSpc>
              <a:buNone/>
            </a:pPr>
            <a:endParaRPr lang="es-ES" sz="1600" baseline="30000" dirty="0">
              <a:latin typeface="Times New Roman" pitchFamily="18" charset="0"/>
              <a:ea typeface="Tahoma" panose="020B0604030504040204" pitchFamily="34" charset="0"/>
              <a:cs typeface="Tahoma" panose="020B0604030504040204" pitchFamily="34" charset="0"/>
              <a:sym typeface="Symbol"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42682826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PLANOS DE CORTE</a:t>
            </a:r>
          </a:p>
          <a:p>
            <a:pPr marL="0" indent="0">
              <a:lnSpc>
                <a:spcPct val="150000"/>
              </a:lnSpc>
              <a:spcBef>
                <a:spcPts val="0"/>
              </a:spcBef>
              <a:spcAft>
                <a:spcPts val="12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ES" sz="1600" b="1" dirty="0" smtClean="0">
                <a:latin typeface="Tahoma" panose="020B0604030504040204" pitchFamily="34" charset="0"/>
                <a:ea typeface="Tahoma" panose="020B0604030504040204" pitchFamily="34" charset="0"/>
                <a:cs typeface="Tahoma" panose="020B0604030504040204" pitchFamily="34" charset="0"/>
              </a:rPr>
              <a:t>Algoritmo</a:t>
            </a:r>
          </a:p>
          <a:p>
            <a:pPr marL="357188" indent="-357188">
              <a:lnSpc>
                <a:spcPct val="150000"/>
              </a:lnSpc>
              <a:spcBef>
                <a:spcPts val="0"/>
              </a:spcBef>
              <a:spcAft>
                <a:spcPts val="600"/>
              </a:spcAft>
              <a:buFontTx/>
              <a:buAutoNum type="arabicPeriod"/>
            </a:pPr>
            <a:r>
              <a:rPr lang="es-ES" sz="1600" dirty="0">
                <a:latin typeface="Tahoma" panose="020B0604030504040204" pitchFamily="34" charset="0"/>
                <a:ea typeface="Tahoma" panose="020B0604030504040204" pitchFamily="34" charset="0"/>
                <a:cs typeface="Tahoma" panose="020B0604030504040204" pitchFamily="34" charset="0"/>
              </a:rPr>
              <a:t>Inicialización: t= 0, P</a:t>
            </a:r>
            <a:r>
              <a:rPr lang="es-ES" sz="1600" baseline="30000" dirty="0">
                <a:latin typeface="Tahoma" panose="020B0604030504040204" pitchFamily="34" charset="0"/>
                <a:ea typeface="Tahoma" panose="020B0604030504040204" pitchFamily="34" charset="0"/>
                <a:cs typeface="Tahoma" panose="020B0604030504040204" pitchFamily="34" charset="0"/>
              </a:rPr>
              <a:t>0 </a:t>
            </a:r>
            <a:r>
              <a:rPr lang="es-ES" sz="1600" dirty="0">
                <a:latin typeface="Tahoma" panose="020B0604030504040204" pitchFamily="34" charset="0"/>
                <a:ea typeface="Tahoma" panose="020B0604030504040204" pitchFamily="34" charset="0"/>
                <a:cs typeface="Tahoma" panose="020B0604030504040204" pitchFamily="34" charset="0"/>
              </a:rPr>
              <a:t>= P</a:t>
            </a:r>
          </a:p>
          <a:p>
            <a:pPr marL="357188" indent="-357188">
              <a:lnSpc>
                <a:spcPct val="150000"/>
              </a:lnSpc>
              <a:spcBef>
                <a:spcPts val="0"/>
              </a:spcBef>
              <a:spcAft>
                <a:spcPts val="600"/>
              </a:spcAft>
              <a:buFontTx/>
              <a:buAutoNum type="arabicPeriod"/>
            </a:pPr>
            <a:r>
              <a:rPr lang="es-ES" sz="1600" dirty="0">
                <a:latin typeface="Tahoma" panose="020B0604030504040204" pitchFamily="34" charset="0"/>
                <a:ea typeface="Tahoma" panose="020B0604030504040204" pitchFamily="34" charset="0"/>
                <a:cs typeface="Tahoma" panose="020B0604030504040204" pitchFamily="34" charset="0"/>
              </a:rPr>
              <a:t>Iteración t.  Resolver el problema de programación lineal.</a:t>
            </a:r>
          </a:p>
          <a:p>
            <a:pPr marL="357188" indent="-357188" algn="ctr">
              <a:lnSpc>
                <a:spcPct val="150000"/>
              </a:lnSpc>
              <a:spcBef>
                <a:spcPts val="0"/>
              </a:spcBef>
              <a:spcAft>
                <a:spcPts val="600"/>
              </a:spcAft>
              <a:buNone/>
            </a:pPr>
            <a:r>
              <a:rPr lang="es-ES" sz="1600" u="sng" dirty="0" err="1">
                <a:latin typeface="Tahoma" panose="020B0604030504040204" pitchFamily="34" charset="0"/>
                <a:ea typeface="Tahoma" panose="020B0604030504040204" pitchFamily="34" charset="0"/>
                <a:cs typeface="Tahoma" panose="020B0604030504040204" pitchFamily="34" charset="0"/>
              </a:rPr>
              <a:t>z</a:t>
            </a:r>
            <a:r>
              <a:rPr lang="es-ES" sz="1600" baseline="30000" dirty="0" err="1">
                <a:latin typeface="Tahoma" panose="020B0604030504040204" pitchFamily="34" charset="0"/>
                <a:ea typeface="Tahoma" panose="020B0604030504040204" pitchFamily="34" charset="0"/>
                <a:cs typeface="Tahoma" panose="020B0604030504040204" pitchFamily="34" charset="0"/>
              </a:rPr>
              <a:t>t</a:t>
            </a:r>
            <a:r>
              <a:rPr lang="es-ES" sz="1600" baseline="300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rPr>
              <a:t>= </a:t>
            </a:r>
            <a:r>
              <a:rPr lang="es-ES" sz="1600" dirty="0" err="1">
                <a:latin typeface="Tahoma" panose="020B0604030504040204" pitchFamily="34" charset="0"/>
                <a:ea typeface="Tahoma" panose="020B0604030504040204" pitchFamily="34" charset="0"/>
                <a:cs typeface="Tahoma" panose="020B0604030504040204" pitchFamily="34" charset="0"/>
              </a:rPr>
              <a:t>max</a:t>
            </a:r>
            <a:r>
              <a:rPr lang="es-ES" sz="1600" dirty="0">
                <a:latin typeface="Tahoma" panose="020B0604030504040204" pitchFamily="34" charset="0"/>
                <a:ea typeface="Tahoma" panose="020B0604030504040204" pitchFamily="34" charset="0"/>
                <a:cs typeface="Tahoma" panose="020B0604030504040204" pitchFamily="34" charset="0"/>
              </a:rPr>
              <a:t> {cx: x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rPr>
              <a:t>P</a:t>
            </a:r>
            <a:r>
              <a:rPr lang="es-ES" sz="1600" baseline="30000" dirty="0">
                <a:latin typeface="Tahoma" panose="020B0604030504040204" pitchFamily="34" charset="0"/>
                <a:ea typeface="Tahoma" panose="020B0604030504040204" pitchFamily="34" charset="0"/>
                <a:cs typeface="Tahoma" panose="020B0604030504040204" pitchFamily="34" charset="0"/>
              </a:rPr>
              <a:t>t</a:t>
            </a:r>
            <a:r>
              <a:rPr lang="es-ES" sz="1600" dirty="0">
                <a:latin typeface="Tahoma" panose="020B0604030504040204" pitchFamily="34" charset="0"/>
                <a:ea typeface="Tahoma" panose="020B0604030504040204" pitchFamily="34" charset="0"/>
                <a:cs typeface="Tahoma" panose="020B0604030504040204" pitchFamily="34" charset="0"/>
              </a:rPr>
              <a:t>}</a:t>
            </a:r>
          </a:p>
          <a:p>
            <a:pPr marL="357188" indent="-357188">
              <a:lnSpc>
                <a:spcPct val="150000"/>
              </a:lnSpc>
              <a:spcBef>
                <a:spcPts val="0"/>
              </a:spcBef>
              <a:spcAft>
                <a:spcPts val="600"/>
              </a:spcAft>
              <a:buNone/>
            </a:pPr>
            <a:r>
              <a:rPr lang="es-ES" sz="1600" dirty="0">
                <a:latin typeface="Tahoma" panose="020B0604030504040204" pitchFamily="34" charset="0"/>
                <a:ea typeface="Tahoma" panose="020B0604030504040204" pitchFamily="34" charset="0"/>
                <a:cs typeface="Tahoma" panose="020B0604030504040204" pitchFamily="34" charset="0"/>
              </a:rPr>
              <a:t>Sea </a:t>
            </a:r>
            <a:r>
              <a:rPr lang="es-ES" sz="1600" dirty="0" err="1">
                <a:latin typeface="Tahoma" panose="020B0604030504040204" pitchFamily="34" charset="0"/>
                <a:ea typeface="Tahoma" panose="020B0604030504040204" pitchFamily="34" charset="0"/>
                <a:cs typeface="Tahoma" panose="020B0604030504040204" pitchFamily="34" charset="0"/>
              </a:rPr>
              <a:t>x</a:t>
            </a:r>
            <a:r>
              <a:rPr lang="es-ES" sz="1600" baseline="30000" dirty="0" err="1">
                <a:latin typeface="Tahoma" panose="020B0604030504040204" pitchFamily="34" charset="0"/>
                <a:ea typeface="Tahoma" panose="020B0604030504040204" pitchFamily="34" charset="0"/>
                <a:cs typeface="Tahoma" panose="020B0604030504040204" pitchFamily="34" charset="0"/>
              </a:rPr>
              <a:t>t</a:t>
            </a:r>
            <a:r>
              <a:rPr lang="es-ES" sz="1600" dirty="0">
                <a:latin typeface="Tahoma" panose="020B0604030504040204" pitchFamily="34" charset="0"/>
                <a:ea typeface="Tahoma" panose="020B0604030504040204" pitchFamily="34" charset="0"/>
                <a:cs typeface="Tahoma" panose="020B0604030504040204" pitchFamily="34" charset="0"/>
              </a:rPr>
              <a:t> una solución óptima.</a:t>
            </a:r>
          </a:p>
          <a:p>
            <a:pPr marL="357188" indent="-357188">
              <a:lnSpc>
                <a:spcPct val="150000"/>
              </a:lnSpc>
              <a:spcBef>
                <a:spcPts val="0"/>
              </a:spcBef>
              <a:spcAft>
                <a:spcPts val="600"/>
              </a:spcAft>
              <a:buNone/>
            </a:pPr>
            <a:r>
              <a:rPr lang="es-ES" sz="1600" dirty="0" smtClean="0">
                <a:latin typeface="Tahoma" panose="020B0604030504040204" pitchFamily="34" charset="0"/>
                <a:ea typeface="Tahoma" panose="020B0604030504040204" pitchFamily="34" charset="0"/>
                <a:cs typeface="Tahoma" panose="020B0604030504040204" pitchFamily="34" charset="0"/>
              </a:rPr>
              <a:t>	- </a:t>
            </a:r>
            <a:r>
              <a:rPr lang="es-ES" sz="1600" dirty="0">
                <a:latin typeface="Tahoma" panose="020B0604030504040204" pitchFamily="34" charset="0"/>
                <a:ea typeface="Tahoma" panose="020B0604030504040204" pitchFamily="34" charset="0"/>
                <a:cs typeface="Tahoma" panose="020B0604030504040204" pitchFamily="34" charset="0"/>
              </a:rPr>
              <a:t>Si </a:t>
            </a:r>
            <a:r>
              <a:rPr lang="es-ES" sz="1600" dirty="0" err="1">
                <a:latin typeface="Tahoma" panose="020B0604030504040204" pitchFamily="34" charset="0"/>
                <a:ea typeface="Tahoma" panose="020B0604030504040204" pitchFamily="34" charset="0"/>
                <a:cs typeface="Tahoma" panose="020B0604030504040204" pitchFamily="34" charset="0"/>
              </a:rPr>
              <a:t>x</a:t>
            </a:r>
            <a:r>
              <a:rPr lang="es-ES" sz="1600" baseline="30000" dirty="0" err="1">
                <a:latin typeface="Tahoma" panose="020B0604030504040204" pitchFamily="34" charset="0"/>
                <a:ea typeface="Tahoma" panose="020B0604030504040204" pitchFamily="34" charset="0"/>
                <a:cs typeface="Tahoma" panose="020B0604030504040204" pitchFamily="34" charset="0"/>
              </a:rPr>
              <a:t>t</a:t>
            </a:r>
            <a:r>
              <a:rPr lang="es-ES" sz="1600" baseline="300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Z</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parar.  </a:t>
            </a:r>
            <a:r>
              <a:rPr lang="es-ES" sz="1600" dirty="0" err="1">
                <a:latin typeface="Tahoma" panose="020B0604030504040204" pitchFamily="34" charset="0"/>
                <a:ea typeface="Tahoma" panose="020B0604030504040204" pitchFamily="34" charset="0"/>
                <a:cs typeface="Tahoma" panose="020B0604030504040204" pitchFamily="34" charset="0"/>
              </a:rPr>
              <a:t>x</a:t>
            </a:r>
            <a:r>
              <a:rPr lang="es-ES" sz="1600" baseline="30000" dirty="0" err="1">
                <a:latin typeface="Tahoma" panose="020B0604030504040204" pitchFamily="34" charset="0"/>
                <a:ea typeface="Tahoma" panose="020B0604030504040204" pitchFamily="34" charset="0"/>
                <a:cs typeface="Tahoma" panose="020B0604030504040204" pitchFamily="34" charset="0"/>
              </a:rPr>
              <a:t>t</a:t>
            </a:r>
            <a:r>
              <a:rPr lang="es-ES" sz="1600" baseline="300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rPr>
              <a:t>es óptima para IP</a:t>
            </a:r>
          </a:p>
          <a:p>
            <a:pPr marL="357188" indent="-357188">
              <a:lnSpc>
                <a:spcPct val="150000"/>
              </a:lnSpc>
              <a:spcBef>
                <a:spcPts val="0"/>
              </a:spcBef>
              <a:spcAft>
                <a:spcPts val="600"/>
              </a:spcAft>
              <a:buNone/>
            </a:pPr>
            <a:r>
              <a:rPr lang="es-ES" sz="1600" dirty="0">
                <a:latin typeface="Tahoma" panose="020B0604030504040204" pitchFamily="34" charset="0"/>
                <a:ea typeface="Tahoma" panose="020B0604030504040204" pitchFamily="34" charset="0"/>
                <a:cs typeface="Tahoma" panose="020B0604030504040204" pitchFamily="34" charset="0"/>
              </a:rPr>
              <a:t>      </a:t>
            </a:r>
            <a:r>
              <a:rPr lang="es-ES" sz="1600" dirty="0" smtClean="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rPr>
              <a:t>Si </a:t>
            </a:r>
            <a:r>
              <a:rPr lang="es-ES" sz="1600" dirty="0" err="1">
                <a:latin typeface="Tahoma" panose="020B0604030504040204" pitchFamily="34" charset="0"/>
                <a:ea typeface="Tahoma" panose="020B0604030504040204" pitchFamily="34" charset="0"/>
                <a:cs typeface="Tahoma" panose="020B0604030504040204" pitchFamily="34" charset="0"/>
              </a:rPr>
              <a:t>x</a:t>
            </a:r>
            <a:r>
              <a:rPr lang="es-ES" sz="1600" baseline="30000" dirty="0" err="1">
                <a:latin typeface="Tahoma" panose="020B0604030504040204" pitchFamily="34" charset="0"/>
                <a:ea typeface="Tahoma" panose="020B0604030504040204" pitchFamily="34" charset="0"/>
                <a:cs typeface="Tahoma" panose="020B0604030504040204" pitchFamily="34" charset="0"/>
              </a:rPr>
              <a:t>t</a:t>
            </a:r>
            <a:r>
              <a:rPr lang="es-ES" sz="1600" baseline="300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Z</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n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resolver el problema de separación para </a:t>
            </a:r>
            <a:r>
              <a:rPr lang="es-ES" sz="1600" dirty="0" err="1">
                <a:latin typeface="Tahoma" panose="020B0604030504040204" pitchFamily="34" charset="0"/>
                <a:ea typeface="Tahoma" panose="020B0604030504040204" pitchFamily="34" charset="0"/>
                <a:cs typeface="Tahoma" panose="020B0604030504040204" pitchFamily="34" charset="0"/>
              </a:rPr>
              <a:t>x</a:t>
            </a:r>
            <a:r>
              <a:rPr lang="es-ES" sz="1600" baseline="30000" dirty="0" err="1">
                <a:latin typeface="Tahoma" panose="020B0604030504040204" pitchFamily="34" charset="0"/>
                <a:ea typeface="Tahoma" panose="020B0604030504040204" pitchFamily="34" charset="0"/>
                <a:cs typeface="Tahoma" panose="020B0604030504040204" pitchFamily="34" charset="0"/>
              </a:rPr>
              <a:t>t</a:t>
            </a:r>
            <a:r>
              <a:rPr lang="es-ES" sz="1600" baseline="300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rPr>
              <a:t> y la</a:t>
            </a:r>
          </a:p>
          <a:p>
            <a:pPr marL="357188" indent="-357188">
              <a:lnSpc>
                <a:spcPct val="150000"/>
              </a:lnSpc>
              <a:spcBef>
                <a:spcPts val="0"/>
              </a:spcBef>
              <a:spcAft>
                <a:spcPts val="600"/>
              </a:spcAft>
              <a:buNone/>
            </a:pPr>
            <a:r>
              <a:rPr lang="es-ES" sz="1600" dirty="0">
                <a:latin typeface="Tahoma" panose="020B0604030504040204" pitchFamily="34" charset="0"/>
                <a:ea typeface="Tahoma" panose="020B0604030504040204" pitchFamily="34" charset="0"/>
                <a:cs typeface="Tahoma" panose="020B0604030504040204" pitchFamily="34" charset="0"/>
              </a:rPr>
              <a:t>          familia de desigualdades válidas F.</a:t>
            </a:r>
          </a:p>
          <a:p>
            <a:pPr marL="712788" indent="-712788">
              <a:lnSpc>
                <a:spcPct val="150000"/>
              </a:lnSpc>
              <a:spcBef>
                <a:spcPts val="0"/>
              </a:spcBef>
              <a:spcAft>
                <a:spcPts val="600"/>
              </a:spcAft>
              <a:buNone/>
            </a:pPr>
            <a:r>
              <a:rPr lang="es-ES" sz="1600" dirty="0">
                <a:latin typeface="Tahoma" panose="020B0604030504040204" pitchFamily="34" charset="0"/>
                <a:ea typeface="Tahoma" panose="020B0604030504040204" pitchFamily="34" charset="0"/>
                <a:cs typeface="Tahoma" panose="020B0604030504040204" pitchFamily="34" charset="0"/>
              </a:rPr>
              <a:t>      </a:t>
            </a:r>
            <a:r>
              <a:rPr lang="es-ES" sz="1600" dirty="0" smtClean="0">
                <a:latin typeface="Tahoma" panose="020B0604030504040204" pitchFamily="34" charset="0"/>
                <a:ea typeface="Tahoma" panose="020B0604030504040204" pitchFamily="34" charset="0"/>
                <a:cs typeface="Tahoma" panose="020B0604030504040204" pitchFamily="34" charset="0"/>
              </a:rPr>
              <a:t>	Si </a:t>
            </a:r>
            <a:r>
              <a:rPr lang="es-ES" sz="1600" dirty="0">
                <a:latin typeface="Tahoma" panose="020B0604030504040204" pitchFamily="34" charset="0"/>
                <a:ea typeface="Tahoma" panose="020B0604030504040204" pitchFamily="34" charset="0"/>
                <a:cs typeface="Tahoma" panose="020B0604030504040204" pitchFamily="34" charset="0"/>
              </a:rPr>
              <a:t>se encuentra una desigualdad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 ≤ </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en F,</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tal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que  </a:t>
            </a:r>
            <a:r>
              <a:rPr lang="es-ES"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ES"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&gt; </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 o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sea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una desigualdad que corta </a:t>
            </a:r>
            <a:r>
              <a:rPr lang="es-ES"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x</a:t>
            </a:r>
            <a:r>
              <a:rPr lang="es-ES" sz="1600" baseline="30000" dirty="0" err="1">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baseline="-25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se hace P</a:t>
            </a:r>
            <a:r>
              <a:rPr lang="es-ES" sz="1600" baseline="30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P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 / </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 ≤ </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t</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t = t+1.</a:t>
            </a:r>
          </a:p>
          <a:p>
            <a:pPr marL="712788" indent="-712788">
              <a:lnSpc>
                <a:spcPct val="150000"/>
              </a:lnSpc>
              <a:spcBef>
                <a:spcPts val="0"/>
              </a:spcBef>
              <a:spcAft>
                <a:spcPts val="600"/>
              </a:spcAft>
              <a:buNone/>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	Sino</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parar</a:t>
            </a:r>
            <a:endPar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13396877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PLANOS DE CORTE</a:t>
            </a:r>
          </a:p>
          <a:p>
            <a:pPr marL="0" indent="0">
              <a:lnSpc>
                <a:spcPct val="150000"/>
              </a:lnSpc>
              <a:spcBef>
                <a:spcPts val="0"/>
              </a:spcBef>
              <a:spcAft>
                <a:spcPts val="12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smtClean="0">
                <a:latin typeface="Tahoma" panose="020B0604030504040204" pitchFamily="34" charset="0"/>
                <a:ea typeface="Tahoma" panose="020B0604030504040204" pitchFamily="34" charset="0"/>
                <a:cs typeface="Tahoma" panose="020B0604030504040204" pitchFamily="34" charset="0"/>
              </a:rPr>
              <a:t>Consideraciones</a:t>
            </a:r>
          </a:p>
          <a:p>
            <a:pPr marL="357188" indent="-357188">
              <a:lnSpc>
                <a:spcPct val="150000"/>
              </a:lnSpc>
              <a:spcBef>
                <a:spcPts val="0"/>
              </a:spcBef>
              <a:spcAft>
                <a:spcPts val="1200"/>
              </a:spcAft>
              <a:buFont typeface="Wingdings" panose="05000000000000000000" pitchFamily="2" charset="2"/>
              <a:buChar char="§"/>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El problema de separación se implementa utilizando un paquete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comercial de programación lineal, que permita incorporar nuevos cortes y algoritmos de separación.</a:t>
            </a:r>
          </a:p>
          <a:p>
            <a:pPr marL="357188" indent="-357188">
              <a:lnSpc>
                <a:spcPct val="150000"/>
              </a:lnSpc>
              <a:spcBef>
                <a:spcPts val="0"/>
              </a:spcBef>
              <a:spcAft>
                <a:spcPts val="1200"/>
              </a:spcAft>
              <a:buFont typeface="Wingdings" panose="05000000000000000000" pitchFamily="2" charset="2"/>
              <a:buChar char="§"/>
            </a:pP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Una buena estrategia es agregar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varios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cortes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violados por vez y no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uno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por iteración.</a:t>
            </a:r>
          </a:p>
          <a:p>
            <a:pPr marL="357188" indent="-357188">
              <a:lnSpc>
                <a:spcPct val="150000"/>
              </a:lnSpc>
              <a:spcBef>
                <a:spcPts val="0"/>
              </a:spcBef>
              <a:spcAft>
                <a:spcPts val="1200"/>
              </a:spcAft>
              <a:buFont typeface="Wingdings" panose="05000000000000000000" pitchFamily="2" charset="2"/>
              <a:buChar char="§"/>
            </a:pPr>
            <a:r>
              <a:rPr lang="es-ES" sz="1600" dirty="0" smtClean="0">
                <a:latin typeface="Tahoma" panose="020B0604030504040204" pitchFamily="34" charset="0"/>
                <a:ea typeface="Tahoma" panose="020B0604030504040204" pitchFamily="34" charset="0"/>
                <a:cs typeface="Tahoma" panose="020B0604030504040204" pitchFamily="34" charset="0"/>
              </a:rPr>
              <a:t>En caso que el algoritmo termine sin una solución entera para el problema, entonces P</a:t>
            </a:r>
            <a:r>
              <a:rPr lang="es-ES" sz="1600" baseline="30000" dirty="0" smtClean="0">
                <a:latin typeface="Tahoma" panose="020B0604030504040204" pitchFamily="34" charset="0"/>
                <a:ea typeface="Tahoma" panose="020B0604030504040204" pitchFamily="34" charset="0"/>
                <a:cs typeface="Tahoma" panose="020B0604030504040204" pitchFamily="34" charset="0"/>
              </a:rPr>
              <a:t>t </a:t>
            </a:r>
            <a:r>
              <a:rPr lang="es-ES" sz="1600" dirty="0">
                <a:latin typeface="Tahoma" panose="020B0604030504040204" pitchFamily="34" charset="0"/>
                <a:ea typeface="Tahoma" panose="020B0604030504040204" pitchFamily="34" charset="0"/>
                <a:cs typeface="Tahoma" panose="020B0604030504040204" pitchFamily="34" charset="0"/>
              </a:rPr>
              <a:t>=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P  {x / </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i </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x ≤ </a:t>
            </a:r>
            <a:r>
              <a:rPr lang="es-ES" sz="1600" baseline="30000" dirty="0">
                <a:latin typeface="Tahoma" panose="020B0604030504040204" pitchFamily="34" charset="0"/>
                <a:ea typeface="Tahoma" panose="020B0604030504040204" pitchFamily="34" charset="0"/>
                <a:cs typeface="Tahoma" panose="020B0604030504040204" pitchFamily="34" charset="0"/>
                <a:sym typeface="Symbol" pitchFamily="18" charset="2"/>
              </a:rPr>
              <a:t>i</a:t>
            </a:r>
            <a:r>
              <a:rPr lang="es-ES"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0,</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i =1….t } es una formulación </a:t>
            </a:r>
            <a:r>
              <a:rPr lang="es-ES" sz="1600" u="sng" dirty="0">
                <a:latin typeface="Tahoma" panose="020B0604030504040204" pitchFamily="34" charset="0"/>
                <a:ea typeface="Tahoma" panose="020B0604030504040204" pitchFamily="34" charset="0"/>
                <a:cs typeface="Tahoma" panose="020B0604030504040204" pitchFamily="34" charset="0"/>
                <a:sym typeface="Symbol" pitchFamily="18" charset="2"/>
              </a:rPr>
              <a:t>más ajustada</a:t>
            </a:r>
            <a:r>
              <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rPr>
              <a:t> del problema que puede ser usar </a:t>
            </a:r>
            <a:r>
              <a:rPr lang="es-ES"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para, a partir de aquí, inicializar con el algoritmo de ramificación y acotamiento. </a:t>
            </a:r>
            <a:endParaRPr lang="es-ES" sz="1600" dirty="0">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35212465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1988840"/>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Programación entera</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Poliedros</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Cotas y relajaciones</a:t>
            </a:r>
          </a:p>
          <a:p>
            <a:pPr marL="365125" indent="-365125">
              <a:lnSpc>
                <a:spcPct val="150000"/>
              </a:lnSpc>
              <a:buFont typeface="Wingdings" pitchFamily="2" charset="2"/>
              <a:buChar char="v"/>
            </a:pPr>
            <a:r>
              <a:rPr lang="es-MX" sz="1800" dirty="0" err="1" smtClean="0">
                <a:latin typeface="Tahoma" pitchFamily="34" charset="0"/>
                <a:ea typeface="Tahoma" pitchFamily="34" charset="0"/>
                <a:cs typeface="Tahoma" pitchFamily="34" charset="0"/>
              </a:rPr>
              <a:t>Unimodularidad</a:t>
            </a:r>
            <a:endParaRPr lang="es-MX" sz="1800" dirty="0" smtClean="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ramificación </a:t>
            </a:r>
            <a:r>
              <a:rPr lang="es-MX" sz="1800" dirty="0" smtClean="0">
                <a:latin typeface="Tahoma" pitchFamily="34" charset="0"/>
                <a:ea typeface="Tahoma" pitchFamily="34" charset="0"/>
                <a:cs typeface="Tahoma" pitchFamily="34" charset="0"/>
              </a:rPr>
              <a:t>y acotamiento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Algoritmo de planos </a:t>
            </a:r>
            <a:r>
              <a:rPr lang="es-MX" sz="1800" dirty="0" smtClean="0">
                <a:latin typeface="Tahoma" pitchFamily="34" charset="0"/>
                <a:ea typeface="Tahoma" pitchFamily="34" charset="0"/>
                <a:cs typeface="Tahoma" pitchFamily="34" charset="0"/>
              </a:rPr>
              <a:t>de corte</a:t>
            </a:r>
          </a:p>
        </p:txBody>
      </p:sp>
    </p:spTree>
    <p:extLst>
      <p:ext uri="{BB962C8B-B14F-4D97-AF65-F5344CB8AC3E}">
        <p14:creationId xmlns:p14="http://schemas.microsoft.com/office/powerpoint/2010/main" val="31096323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PROGRAMACIÓN ENTERA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Un problema de programación entera tiene la siguiente estructura: </a:t>
            </a:r>
          </a:p>
          <a:p>
            <a:pPr marL="0" indent="0">
              <a:lnSpc>
                <a:spcPct val="150000"/>
              </a:lnSpc>
              <a:spcBef>
                <a:spcPts val="0"/>
              </a:spcBef>
              <a:spcAft>
                <a:spcPts val="12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rPr>
              <a:t>Max  </a:t>
            </a:r>
            <a:r>
              <a:rPr lang="es-MX" sz="1600" b="1" dirty="0" smtClean="0">
                <a:latin typeface="Tahoma" pitchFamily="34" charset="0"/>
                <a:ea typeface="Tahoma" pitchFamily="34" charset="0"/>
                <a:cs typeface="Tahoma" pitchFamily="34" charset="0"/>
              </a:rPr>
              <a:t>c x</a:t>
            </a: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rPr>
              <a:t>s</a:t>
            </a:r>
            <a:r>
              <a:rPr lang="es-MX" sz="1600" dirty="0" smtClean="0">
                <a:latin typeface="Tahoma" pitchFamily="34" charset="0"/>
                <a:ea typeface="Tahoma" pitchFamily="34" charset="0"/>
                <a:cs typeface="Tahoma" pitchFamily="34" charset="0"/>
              </a:rPr>
              <a:t>. a. </a:t>
            </a: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rPr>
              <a:t>		</a:t>
            </a:r>
            <a:r>
              <a:rPr lang="es-MX" sz="1600" b="1" dirty="0" smtClean="0">
                <a:latin typeface="Tahoma" pitchFamily="34" charset="0"/>
                <a:ea typeface="Tahoma" pitchFamily="34" charset="0"/>
                <a:cs typeface="Tahoma" pitchFamily="34" charset="0"/>
              </a:rPr>
              <a:t>        </a:t>
            </a:r>
            <a:r>
              <a:rPr lang="es-MX" sz="1600" b="1" dirty="0" smtClean="0">
                <a:latin typeface="Tahoma" pitchFamily="34" charset="0"/>
                <a:ea typeface="Tahoma" pitchFamily="34" charset="0"/>
                <a:cs typeface="Tahoma" pitchFamily="34" charset="0"/>
              </a:rPr>
              <a:t>A x</a:t>
            </a:r>
            <a:r>
              <a:rPr lang="es-MX" sz="1600" dirty="0" smtClean="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sym typeface="Symbol" panose="05050102010706020507" pitchFamily="18" charset="2"/>
              </a:rPr>
              <a:t> </a:t>
            </a:r>
            <a:r>
              <a:rPr lang="es-MX" sz="1600" b="1" dirty="0" smtClean="0">
                <a:latin typeface="Tahoma" pitchFamily="34" charset="0"/>
                <a:ea typeface="Tahoma" pitchFamily="34" charset="0"/>
                <a:cs typeface="Tahoma" pitchFamily="34" charset="0"/>
                <a:sym typeface="Symbol" panose="05050102010706020507" pitchFamily="18" charset="2"/>
              </a:rPr>
              <a:t>b</a:t>
            </a:r>
          </a:p>
          <a:p>
            <a:pPr marL="0" indent="0">
              <a:lnSpc>
                <a:spcPct val="150000"/>
              </a:lnSpc>
              <a:spcBef>
                <a:spcPts val="0"/>
              </a:spcBef>
              <a:spcAft>
                <a:spcPts val="1200"/>
              </a:spcAft>
              <a:buNone/>
            </a:pPr>
            <a:r>
              <a:rPr lang="es-MX" sz="1600" b="1" dirty="0" smtClean="0">
                <a:latin typeface="Tahoma" pitchFamily="34" charset="0"/>
                <a:ea typeface="Tahoma" pitchFamily="34" charset="0"/>
                <a:cs typeface="Tahoma" pitchFamily="34" charset="0"/>
                <a:sym typeface="Symbol" panose="05050102010706020507" pitchFamily="18" charset="2"/>
              </a:rPr>
              <a:t>		</a:t>
            </a:r>
            <a:r>
              <a:rPr lang="es-MX" sz="1600" b="1" dirty="0" smtClean="0">
                <a:latin typeface="Tahoma" pitchFamily="34" charset="0"/>
                <a:ea typeface="Tahoma" pitchFamily="34" charset="0"/>
                <a:cs typeface="Tahoma" pitchFamily="34" charset="0"/>
                <a:sym typeface="Symbol" panose="05050102010706020507" pitchFamily="18" charset="2"/>
              </a:rPr>
              <a:t>         </a:t>
            </a:r>
            <a:r>
              <a:rPr lang="es-MX" sz="1600" b="1" dirty="0" smtClean="0">
                <a:latin typeface="Tahoma" pitchFamily="34" charset="0"/>
                <a:ea typeface="Tahoma" pitchFamily="34" charset="0"/>
                <a:cs typeface="Tahoma" pitchFamily="34" charset="0"/>
                <a:sym typeface="Symbol" panose="05050102010706020507" pitchFamily="18" charset="2"/>
              </a:rPr>
              <a:t>x</a:t>
            </a:r>
            <a:r>
              <a:rPr lang="es-MX" sz="1600" dirty="0" smtClean="0">
                <a:latin typeface="Tahoma" pitchFamily="34" charset="0"/>
                <a:ea typeface="Tahoma" pitchFamily="34" charset="0"/>
                <a:cs typeface="Tahoma" pitchFamily="34" charset="0"/>
                <a:sym typeface="Symbol" panose="05050102010706020507" pitchFamily="18" charset="2"/>
              </a:rPr>
              <a:t>  Z</a:t>
            </a:r>
            <a:r>
              <a:rPr lang="es-MX" sz="1600" baseline="30000" dirty="0" smtClean="0">
                <a:latin typeface="Tahoma" pitchFamily="34" charset="0"/>
                <a:ea typeface="Tahoma" pitchFamily="34" charset="0"/>
                <a:cs typeface="Tahoma" pitchFamily="34" charset="0"/>
                <a:sym typeface="Symbol" panose="05050102010706020507" pitchFamily="18" charset="2"/>
              </a:rPr>
              <a:t>+</a:t>
            </a:r>
            <a:endParaRPr lang="es-MX" sz="1600" baseline="300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3891662"/>
            <a:ext cx="4085507" cy="2504021"/>
          </a:xfrm>
          <a:prstGeom prst="rect">
            <a:avLst/>
          </a:prstGeom>
        </p:spPr>
      </p:pic>
    </p:spTree>
    <p:extLst>
      <p:ext uri="{BB962C8B-B14F-4D97-AF65-F5344CB8AC3E}">
        <p14:creationId xmlns:p14="http://schemas.microsoft.com/office/powerpoint/2010/main" val="4741445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PROGRAMACIÓN ENTERA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En un problema de </a:t>
            </a:r>
            <a:r>
              <a:rPr lang="es-MX" sz="1600" b="1" dirty="0" smtClean="0">
                <a:latin typeface="Tahoma" panose="020B0604030504040204" pitchFamily="34" charset="0"/>
                <a:ea typeface="Tahoma" panose="020B0604030504040204" pitchFamily="34" charset="0"/>
                <a:cs typeface="Tahoma" panose="020B0604030504040204" pitchFamily="34" charset="0"/>
              </a:rPr>
              <a:t>Programación Lineal Entera Mixta </a:t>
            </a:r>
            <a:r>
              <a:rPr lang="es-MX" sz="1600" dirty="0" smtClean="0">
                <a:latin typeface="Tahoma" panose="020B0604030504040204" pitchFamily="34" charset="0"/>
                <a:ea typeface="Tahoma" panose="020B0604030504040204" pitchFamily="34" charset="0"/>
                <a:cs typeface="Tahoma" panose="020B0604030504040204" pitchFamily="34" charset="0"/>
              </a:rPr>
              <a:t>(</a:t>
            </a:r>
            <a:r>
              <a:rPr lang="es-MX" sz="1600" dirty="0" err="1" smtClean="0">
                <a:latin typeface="Tahoma" panose="020B0604030504040204" pitchFamily="34" charset="0"/>
                <a:ea typeface="Tahoma" panose="020B0604030504040204" pitchFamily="34" charset="0"/>
                <a:cs typeface="Tahoma" panose="020B0604030504040204" pitchFamily="34" charset="0"/>
              </a:rPr>
              <a:t>Mixed-Integer</a:t>
            </a:r>
            <a:r>
              <a:rPr lang="es-MX" sz="1600" dirty="0" smtClean="0">
                <a:latin typeface="Tahoma" panose="020B0604030504040204" pitchFamily="34" charset="0"/>
                <a:ea typeface="Tahoma" panose="020B0604030504040204" pitchFamily="34" charset="0"/>
                <a:cs typeface="Tahoma" panose="020B0604030504040204" pitchFamily="34" charset="0"/>
              </a:rPr>
              <a:t> Lineal </a:t>
            </a:r>
            <a:r>
              <a:rPr lang="es-MX" sz="1600" dirty="0" err="1" smtClean="0">
                <a:latin typeface="Tahoma" panose="020B0604030504040204" pitchFamily="34" charset="0"/>
                <a:ea typeface="Tahoma" panose="020B0604030504040204" pitchFamily="34" charset="0"/>
                <a:cs typeface="Tahoma" panose="020B0604030504040204" pitchFamily="34" charset="0"/>
              </a:rPr>
              <a:t>Programming</a:t>
            </a:r>
            <a:r>
              <a:rPr lang="es-MX" sz="1600" dirty="0" smtClean="0">
                <a:latin typeface="Tahoma" panose="020B0604030504040204" pitchFamily="34" charset="0"/>
                <a:ea typeface="Tahoma" panose="020B0604030504040204" pitchFamily="34" charset="0"/>
                <a:cs typeface="Tahoma" panose="020B0604030504040204" pitchFamily="34" charset="0"/>
              </a:rPr>
              <a:t>, o MILP), algunas </a:t>
            </a:r>
            <a:r>
              <a:rPr lang="es-MX" sz="1600" dirty="0">
                <a:latin typeface="Tahoma" panose="020B0604030504040204" pitchFamily="34" charset="0"/>
                <a:ea typeface="Tahoma" panose="020B0604030504040204" pitchFamily="34" charset="0"/>
                <a:cs typeface="Tahoma" panose="020B0604030504040204" pitchFamily="34" charset="0"/>
              </a:rPr>
              <a:t>variables son </a:t>
            </a:r>
            <a:r>
              <a:rPr lang="es-MX" sz="1600" dirty="0" smtClean="0">
                <a:latin typeface="Tahoma" panose="020B0604030504040204" pitchFamily="34" charset="0"/>
                <a:ea typeface="Tahoma" panose="020B0604030504040204" pitchFamily="34" charset="0"/>
                <a:cs typeface="Tahoma" panose="020B0604030504040204" pitchFamily="34" charset="0"/>
              </a:rPr>
              <a:t>continuas </a:t>
            </a:r>
            <a:r>
              <a:rPr lang="es-MX" sz="1600" dirty="0">
                <a:latin typeface="Tahoma" panose="020B0604030504040204" pitchFamily="34" charset="0"/>
                <a:ea typeface="Tahoma" panose="020B0604030504040204" pitchFamily="34" charset="0"/>
                <a:cs typeface="Tahoma" panose="020B0604030504040204" pitchFamily="34" charset="0"/>
              </a:rPr>
              <a:t>y otras </a:t>
            </a:r>
            <a:r>
              <a:rPr lang="es-MX" sz="1600" dirty="0" smtClean="0">
                <a:latin typeface="Tahoma" panose="020B0604030504040204" pitchFamily="34" charset="0"/>
                <a:ea typeface="Tahoma" panose="020B0604030504040204" pitchFamily="34" charset="0"/>
                <a:cs typeface="Tahoma" panose="020B0604030504040204" pitchFamily="34" charset="0"/>
              </a:rPr>
              <a:t>están obligadas a tomar </a:t>
            </a:r>
            <a:r>
              <a:rPr lang="es-MX" sz="1600" dirty="0">
                <a:latin typeface="Tahoma" panose="020B0604030504040204" pitchFamily="34" charset="0"/>
                <a:ea typeface="Tahoma" panose="020B0604030504040204" pitchFamily="34" charset="0"/>
                <a:cs typeface="Tahoma" panose="020B0604030504040204" pitchFamily="34" charset="0"/>
              </a:rPr>
              <a:t>valores enteros.</a:t>
            </a:r>
          </a:p>
          <a:p>
            <a:pPr marL="0" indent="0">
              <a:lnSpc>
                <a:spcPct val="150000"/>
              </a:lnSpc>
              <a:spcBef>
                <a:spcPts val="0"/>
              </a:spcBef>
              <a:spcAft>
                <a:spcPts val="12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En el caso de un problema de </a:t>
            </a:r>
            <a:r>
              <a:rPr lang="es-MX" sz="1600" b="1" dirty="0" smtClean="0">
                <a:latin typeface="Tahoma" panose="020B0604030504040204" pitchFamily="34" charset="0"/>
                <a:ea typeface="Tahoma" panose="020B0604030504040204" pitchFamily="34" charset="0"/>
                <a:cs typeface="Tahoma" panose="020B0604030504040204" pitchFamily="34" charset="0"/>
              </a:rPr>
              <a:t>Programación </a:t>
            </a:r>
            <a:r>
              <a:rPr lang="es-MX" sz="1600" b="1" dirty="0" smtClean="0">
                <a:latin typeface="Tahoma" panose="020B0604030504040204" pitchFamily="34" charset="0"/>
                <a:ea typeface="Tahoma" panose="020B0604030504040204" pitchFamily="34" charset="0"/>
                <a:cs typeface="Tahoma" panose="020B0604030504040204" pitchFamily="34" charset="0"/>
              </a:rPr>
              <a:t>Binaria</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smtClean="0">
                <a:latin typeface="Tahoma" panose="020B0604030504040204" pitchFamily="34" charset="0"/>
                <a:ea typeface="Tahoma" panose="020B0604030504040204" pitchFamily="34" charset="0"/>
                <a:cs typeface="Tahoma" panose="020B0604030504040204" pitchFamily="34" charset="0"/>
              </a:rPr>
              <a:t>(</a:t>
            </a:r>
            <a:r>
              <a:rPr lang="es-MX" sz="1600" dirty="0" err="1" smtClean="0">
                <a:latin typeface="Tahoma" panose="020B0604030504040204" pitchFamily="34" charset="0"/>
                <a:ea typeface="Tahoma" panose="020B0604030504040204" pitchFamily="34" charset="0"/>
                <a:cs typeface="Tahoma" panose="020B0604030504040204" pitchFamily="34" charset="0"/>
              </a:rPr>
              <a:t>Binary</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err="1" smtClean="0">
                <a:latin typeface="Tahoma" panose="020B0604030504040204" pitchFamily="34" charset="0"/>
                <a:ea typeface="Tahoma" panose="020B0604030504040204" pitchFamily="34" charset="0"/>
                <a:cs typeface="Tahoma" panose="020B0604030504040204" pitchFamily="34" charset="0"/>
              </a:rPr>
              <a:t>Programming</a:t>
            </a:r>
            <a:r>
              <a:rPr lang="es-MX" sz="1600" dirty="0" smtClean="0">
                <a:latin typeface="Tahoma" panose="020B0604030504040204" pitchFamily="34" charset="0"/>
                <a:ea typeface="Tahoma" panose="020B0604030504040204" pitchFamily="34" charset="0"/>
                <a:cs typeface="Tahoma" panose="020B0604030504040204" pitchFamily="34" charset="0"/>
              </a:rPr>
              <a:t>, o </a:t>
            </a:r>
            <a:r>
              <a:rPr lang="es-MX" sz="1600" dirty="0" smtClean="0">
                <a:latin typeface="Tahoma" panose="020B0604030504040204" pitchFamily="34" charset="0"/>
                <a:ea typeface="Tahoma" panose="020B0604030504040204" pitchFamily="34" charset="0"/>
                <a:cs typeface="Tahoma" panose="020B0604030504040204" pitchFamily="34" charset="0"/>
              </a:rPr>
              <a:t>BP), </a:t>
            </a:r>
            <a:r>
              <a:rPr lang="es-MX" sz="1600" dirty="0" smtClean="0">
                <a:latin typeface="Tahoma" panose="020B0604030504040204" pitchFamily="34" charset="0"/>
                <a:ea typeface="Tahoma" panose="020B0604030504040204" pitchFamily="34" charset="0"/>
                <a:cs typeface="Tahoma" panose="020B0604030504040204" pitchFamily="34" charset="0"/>
              </a:rPr>
              <a:t>las </a:t>
            </a:r>
            <a:r>
              <a:rPr lang="es-MX" sz="1600" dirty="0">
                <a:latin typeface="Tahoma" panose="020B0604030504040204" pitchFamily="34" charset="0"/>
                <a:ea typeface="Tahoma" panose="020B0604030504040204" pitchFamily="34" charset="0"/>
                <a:cs typeface="Tahoma" panose="020B0604030504040204" pitchFamily="34" charset="0"/>
              </a:rPr>
              <a:t>variables toman valor 0 o 1, o sea </a:t>
            </a:r>
            <a:r>
              <a:rPr lang="es-MX" sz="1600" b="1" dirty="0">
                <a:latin typeface="Tahoma" panose="020B0604030504040204" pitchFamily="34" charset="0"/>
                <a:ea typeface="Tahoma" panose="020B0604030504040204" pitchFamily="34" charset="0"/>
                <a:cs typeface="Tahoma" panose="020B0604030504040204" pitchFamily="34" charset="0"/>
              </a:rPr>
              <a:t>x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{0,1} </a:t>
            </a:r>
            <a:r>
              <a:rPr lang="es-MX" sz="1600" baseline="300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n</a:t>
            </a:r>
            <a:endPar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Un </a:t>
            </a:r>
            <a:r>
              <a:rPr lang="es-MX" sz="1600" dirty="0" smtClean="0">
                <a:latin typeface="Tahoma" pitchFamily="34" charset="0"/>
                <a:ea typeface="Tahoma" pitchFamily="34" charset="0"/>
                <a:cs typeface="Tahoma" pitchFamily="34" charset="0"/>
              </a:rPr>
              <a:t>problema de optimización combinatoria se define como </a:t>
            </a:r>
            <a:r>
              <a:rPr lang="es-MX" sz="1600" dirty="0">
                <a:latin typeface="Tahoma" pitchFamily="34" charset="0"/>
                <a:ea typeface="Tahoma" pitchFamily="34" charset="0"/>
                <a:cs typeface="Tahoma" pitchFamily="34" charset="0"/>
              </a:rPr>
              <a:t>a continuación: Dado un conjunto finito N = {1,….n} con pesos </a:t>
            </a:r>
            <a:r>
              <a:rPr lang="es-MX" sz="1600" dirty="0" err="1">
                <a:latin typeface="Tahoma" pitchFamily="34" charset="0"/>
                <a:ea typeface="Tahoma" pitchFamily="34" charset="0"/>
                <a:cs typeface="Tahoma" pitchFamily="34" charset="0"/>
              </a:rPr>
              <a:t>c</a:t>
            </a:r>
            <a:r>
              <a:rPr lang="es-MX" sz="1600" baseline="-25000" dirty="0" err="1">
                <a:latin typeface="Tahoma" pitchFamily="34" charset="0"/>
                <a:ea typeface="Tahoma" pitchFamily="34" charset="0"/>
                <a:cs typeface="Tahoma" pitchFamily="34" charset="0"/>
              </a:rPr>
              <a:t>j</a:t>
            </a:r>
            <a:r>
              <a:rPr lang="es-MX" sz="1600" dirty="0">
                <a:latin typeface="Tahoma" pitchFamily="34" charset="0"/>
                <a:ea typeface="Tahoma" pitchFamily="34" charset="0"/>
                <a:cs typeface="Tahoma" pitchFamily="34" charset="0"/>
              </a:rPr>
              <a:t> asignados a cada j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smtClean="0">
                <a:latin typeface="Tahoma" pitchFamily="34" charset="0"/>
                <a:ea typeface="Tahoma" pitchFamily="34" charset="0"/>
                <a:cs typeface="Tahoma" pitchFamily="34" charset="0"/>
              </a:rPr>
              <a:t>N </a:t>
            </a:r>
            <a:r>
              <a:rPr lang="es-MX" sz="1600" dirty="0">
                <a:latin typeface="Tahoma" pitchFamily="34" charset="0"/>
                <a:ea typeface="Tahoma" pitchFamily="34" charset="0"/>
                <a:cs typeface="Tahoma" pitchFamily="34" charset="0"/>
              </a:rPr>
              <a:t>y F una familia de conjuntos factibles de N, entonces queremos encontrar el elemento de F de peso mínimo:</a:t>
            </a:r>
          </a:p>
          <a:p>
            <a:pPr marL="0" indent="0" algn="ctr">
              <a:lnSpc>
                <a:spcPct val="150000"/>
              </a:lnSpc>
              <a:spcBef>
                <a:spcPts val="0"/>
              </a:spcBef>
              <a:spcAft>
                <a:spcPts val="1200"/>
              </a:spcAft>
              <a:buNone/>
            </a:pPr>
            <a:r>
              <a:rPr lang="es-MX"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Min</a:t>
            </a:r>
            <a:r>
              <a:rPr lang="es-MX"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S</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 ∑</a:t>
            </a:r>
            <a:r>
              <a:rPr lang="es-MX"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jS</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err="1">
                <a:latin typeface="Tahoma" panose="020B0604030504040204" pitchFamily="34" charset="0"/>
                <a:ea typeface="Tahoma" panose="020B0604030504040204" pitchFamily="34" charset="0"/>
                <a:cs typeface="Tahoma" panose="020B0604030504040204" pitchFamily="34" charset="0"/>
                <a:sym typeface="Symbol" pitchFamily="18" charset="2"/>
              </a:rPr>
              <a:t>c</a:t>
            </a:r>
            <a:r>
              <a:rPr lang="es-MX" sz="1600" baseline="-25000" dirty="0" err="1">
                <a:latin typeface="Tahoma" panose="020B0604030504040204" pitchFamily="34" charset="0"/>
                <a:ea typeface="Tahoma" panose="020B0604030504040204" pitchFamily="34" charset="0"/>
                <a:cs typeface="Tahoma" panose="020B0604030504040204" pitchFamily="34" charset="0"/>
                <a:sym typeface="Symbol" pitchFamily="18" charset="2"/>
              </a:rPr>
              <a:t>j</a:t>
            </a:r>
            <a:r>
              <a:rPr lang="es-MX" sz="1600" baseline="-25000" dirty="0">
                <a:latin typeface="Tahoma" panose="020B0604030504040204" pitchFamily="34" charset="0"/>
                <a:ea typeface="Tahoma" panose="020B0604030504040204" pitchFamily="34" charset="0"/>
                <a:cs typeface="Tahoma" panose="020B0604030504040204" pitchFamily="34" charset="0"/>
                <a:sym typeface="Symbol" pitchFamily="18" charset="2"/>
              </a:rPr>
              <a:t> </a:t>
            </a:r>
            <a:r>
              <a:rPr lang="es-MX" sz="1600" dirty="0">
                <a:latin typeface="Tahoma" panose="020B0604030504040204" pitchFamily="34" charset="0"/>
                <a:ea typeface="Tahoma" panose="020B0604030504040204" pitchFamily="34" charset="0"/>
                <a:cs typeface="Tahoma" panose="020B0604030504040204" pitchFamily="34" charset="0"/>
                <a:sym typeface="Symbol" pitchFamily="18" charset="2"/>
              </a:rPr>
              <a:t>/ S </a:t>
            </a:r>
            <a:r>
              <a:rPr lang="es-MX" sz="1600" i="1" dirty="0">
                <a:latin typeface="Tahoma" panose="020B0604030504040204" pitchFamily="34" charset="0"/>
                <a:ea typeface="Tahoma" panose="020B0604030504040204" pitchFamily="34" charset="0"/>
                <a:cs typeface="Tahoma" panose="020B0604030504040204" pitchFamily="34" charset="0"/>
                <a:sym typeface="Symbol" pitchFamily="18" charset="2"/>
              </a:rPr>
              <a:t>F </a:t>
            </a:r>
            <a:r>
              <a:rPr lang="es-MX" sz="1600" dirty="0" smtClean="0">
                <a:latin typeface="Tahoma" panose="020B0604030504040204" pitchFamily="34" charset="0"/>
                <a:ea typeface="Tahoma" panose="020B0604030504040204" pitchFamily="34" charset="0"/>
                <a:cs typeface="Tahoma" panose="020B0604030504040204" pitchFamily="34" charset="0"/>
                <a:sym typeface="Symbol" pitchFamily="18" charset="2"/>
              </a:rPr>
              <a:t>}</a:t>
            </a: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		</a:t>
            </a:r>
            <a:endParaRPr lang="es-MX" sz="1600" baseline="30000" dirty="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157825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PROGRAMACIÓN ENTERA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a:lnSpc>
                <a:spcPct val="150000"/>
              </a:lnSpc>
              <a:buNone/>
            </a:pP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Resolución de un problema </a:t>
            </a:r>
            <a:r>
              <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de programación </a:t>
            </a:r>
            <a:r>
              <a:rPr lang="es-MX" sz="1600" b="1"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lineal entera</a:t>
            </a:r>
            <a:endParaRPr lang="es-MX" sz="1600" b="1"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endParaRPr>
          </a:p>
          <a:p>
            <a:pPr>
              <a:lnSpc>
                <a:spcPct val="150000"/>
              </a:lnSpc>
              <a:buNone/>
            </a:pPr>
            <a:r>
              <a:rPr lang="es-MX" sz="1600" dirty="0" smtClean="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rPr>
              <a:t>Enfoque ingenuo: Resolver con programación lineal y aproximar la solución. </a:t>
            </a:r>
            <a:endParaRPr lang="es-MX" sz="1600" dirty="0">
              <a:solidFill>
                <a:schemeClr val="bg2">
                  <a:lumMod val="10000"/>
                </a:schemeClr>
              </a:solidFill>
              <a:latin typeface="Tahoma" panose="020B0604030504040204" pitchFamily="34" charset="0"/>
              <a:ea typeface="Tahoma" panose="020B0604030504040204" pitchFamily="34" charset="0"/>
              <a:cs typeface="Tahoma" panose="020B0604030504040204" pitchFamily="34" charset="0"/>
            </a:endParaRPr>
          </a:p>
          <a:p>
            <a:pPr>
              <a:lnSpc>
                <a:spcPct val="150000"/>
              </a:lnSpc>
              <a:buNone/>
            </a:pPr>
            <a:r>
              <a:rPr lang="es-MX" sz="1600" dirty="0" smtClean="0">
                <a:latin typeface="Tahoma" panose="020B0604030504040204" pitchFamily="34" charset="0"/>
                <a:ea typeface="Tahoma" panose="020B0604030504040204" pitchFamily="34" charset="0"/>
                <a:cs typeface="Tahoma" panose="020B0604030504040204" pitchFamily="34" charset="0"/>
              </a:rPr>
              <a:t>Ejemplo</a:t>
            </a:r>
            <a:r>
              <a:rPr lang="es-MX" sz="1600" dirty="0">
                <a:latin typeface="Tahoma" panose="020B0604030504040204" pitchFamily="34" charset="0"/>
                <a:ea typeface="Tahoma" panose="020B0604030504040204" pitchFamily="34" charset="0"/>
                <a:cs typeface="Tahoma" panose="020B0604030504040204" pitchFamily="34" charset="0"/>
              </a:rPr>
              <a:t>: </a:t>
            </a:r>
          </a:p>
          <a:p>
            <a:pPr algn="ctr">
              <a:lnSpc>
                <a:spcPct val="150000"/>
              </a:lnSpc>
              <a:buNone/>
            </a:pPr>
            <a:r>
              <a:rPr lang="es-MX" sz="1600" dirty="0">
                <a:latin typeface="Courier New" panose="02070309020205020404" pitchFamily="49" charset="0"/>
                <a:ea typeface="Tahoma" panose="020B0604030504040204" pitchFamily="34" charset="0"/>
                <a:cs typeface="Courier New" panose="02070309020205020404" pitchFamily="49" charset="0"/>
              </a:rPr>
              <a:t>Max 1.00 x</a:t>
            </a:r>
            <a:r>
              <a:rPr lang="es-MX" sz="1600" baseline="-25000" dirty="0">
                <a:latin typeface="Courier New" panose="02070309020205020404" pitchFamily="49" charset="0"/>
                <a:ea typeface="Tahoma" panose="020B0604030504040204" pitchFamily="34" charset="0"/>
                <a:cs typeface="Courier New" panose="02070309020205020404" pitchFamily="49" charset="0"/>
              </a:rPr>
              <a:t>1 </a:t>
            </a:r>
            <a:r>
              <a:rPr lang="es-MX" sz="1600" dirty="0">
                <a:latin typeface="Courier New" panose="02070309020205020404" pitchFamily="49" charset="0"/>
                <a:ea typeface="Tahoma" panose="020B0604030504040204" pitchFamily="34" charset="0"/>
                <a:cs typeface="Courier New" panose="02070309020205020404" pitchFamily="49" charset="0"/>
              </a:rPr>
              <a:t>+ 0.64 x</a:t>
            </a:r>
            <a:r>
              <a:rPr lang="es-MX" sz="1600" baseline="-25000" dirty="0">
                <a:latin typeface="Courier New" panose="02070309020205020404" pitchFamily="49" charset="0"/>
                <a:ea typeface="Tahoma" panose="020B0604030504040204" pitchFamily="34" charset="0"/>
                <a:cs typeface="Courier New" panose="02070309020205020404" pitchFamily="49" charset="0"/>
              </a:rPr>
              <a:t>2 </a:t>
            </a:r>
          </a:p>
          <a:p>
            <a:pPr>
              <a:lnSpc>
                <a:spcPct val="150000"/>
              </a:lnSpc>
              <a:buNone/>
            </a:pPr>
            <a:r>
              <a:rPr lang="es-MX" sz="1600" dirty="0">
                <a:latin typeface="Tahoma" panose="020B0604030504040204" pitchFamily="34" charset="0"/>
                <a:ea typeface="Tahoma" panose="020B0604030504040204" pitchFamily="34" charset="0"/>
                <a:cs typeface="Tahoma" panose="020B0604030504040204" pitchFamily="34" charset="0"/>
              </a:rPr>
              <a:t>Sujeto a                                           </a:t>
            </a:r>
          </a:p>
          <a:p>
            <a:pPr>
              <a:lnSpc>
                <a:spcPct val="150000"/>
              </a:lnSpc>
              <a:buNone/>
            </a:pP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smtClean="0">
                <a:latin typeface="Courier New" panose="02070309020205020404" pitchFamily="49" charset="0"/>
                <a:ea typeface="Tahoma" panose="020B0604030504040204" pitchFamily="34" charset="0"/>
                <a:cs typeface="Courier New" panose="02070309020205020404" pitchFamily="49" charset="0"/>
              </a:rPr>
              <a:t>50 </a:t>
            </a:r>
            <a:r>
              <a:rPr lang="es-MX" sz="1600" dirty="0">
                <a:latin typeface="Courier New" panose="02070309020205020404" pitchFamily="49" charset="0"/>
                <a:ea typeface="Tahoma" panose="020B0604030504040204" pitchFamily="34" charset="0"/>
                <a:cs typeface="Courier New" panose="02070309020205020404" pitchFamily="49" charset="0"/>
              </a:rPr>
              <a:t>x</a:t>
            </a:r>
            <a:r>
              <a:rPr lang="es-MX" sz="1600" baseline="-25000" dirty="0">
                <a:latin typeface="Courier New" panose="02070309020205020404" pitchFamily="49" charset="0"/>
                <a:ea typeface="Tahoma" panose="020B0604030504040204" pitchFamily="34" charset="0"/>
                <a:cs typeface="Courier New" panose="02070309020205020404" pitchFamily="49" charset="0"/>
              </a:rPr>
              <a:t>1 </a:t>
            </a:r>
            <a:r>
              <a:rPr lang="es-MX" sz="1600" dirty="0">
                <a:latin typeface="Courier New" panose="02070309020205020404" pitchFamily="49" charset="0"/>
                <a:ea typeface="Tahoma" panose="020B0604030504040204" pitchFamily="34" charset="0"/>
                <a:cs typeface="Courier New" panose="02070309020205020404" pitchFamily="49" charset="0"/>
              </a:rPr>
              <a:t>+ 31 x</a:t>
            </a:r>
            <a:r>
              <a:rPr lang="es-MX" sz="1600" baseline="-25000" dirty="0">
                <a:latin typeface="Courier New" panose="02070309020205020404" pitchFamily="49" charset="0"/>
                <a:ea typeface="Tahoma" panose="020B0604030504040204" pitchFamily="34" charset="0"/>
                <a:cs typeface="Courier New" panose="02070309020205020404" pitchFamily="49" charset="0"/>
              </a:rPr>
              <a:t>2 </a:t>
            </a:r>
            <a:r>
              <a:rPr lang="es-MX" sz="1600" dirty="0">
                <a:latin typeface="Courier New" panose="02070309020205020404" pitchFamily="49" charset="0"/>
                <a:ea typeface="Tahoma" panose="020B0604030504040204" pitchFamily="34" charset="0"/>
                <a:cs typeface="Courier New" panose="02070309020205020404" pitchFamily="49" charset="0"/>
              </a:rPr>
              <a:t>≤ </a:t>
            </a:r>
            <a:r>
              <a:rPr lang="es-MX" sz="1600" dirty="0" smtClean="0">
                <a:latin typeface="Courier New" panose="02070309020205020404" pitchFamily="49" charset="0"/>
                <a:ea typeface="Tahoma" panose="020B0604030504040204" pitchFamily="34" charset="0"/>
                <a:cs typeface="Courier New" panose="02070309020205020404" pitchFamily="49" charset="0"/>
              </a:rPr>
              <a:t>250</a:t>
            </a:r>
          </a:p>
          <a:p>
            <a:pPr>
              <a:lnSpc>
                <a:spcPct val="150000"/>
              </a:lnSpc>
              <a:buNone/>
            </a:pPr>
            <a:r>
              <a:rPr lang="es-MX" sz="1600" dirty="0" smtClean="0">
                <a:latin typeface="Courier New" panose="02070309020205020404" pitchFamily="49" charset="0"/>
                <a:ea typeface="Tahoma" panose="020B0604030504040204" pitchFamily="34" charset="0"/>
                <a:cs typeface="Courier New" panose="02070309020205020404" pitchFamily="49" charset="0"/>
              </a:rPr>
              <a:t>				3 </a:t>
            </a:r>
            <a:r>
              <a:rPr lang="es-MX" sz="1600" dirty="0">
                <a:latin typeface="Courier New" panose="02070309020205020404" pitchFamily="49" charset="0"/>
                <a:ea typeface="Tahoma" panose="020B0604030504040204" pitchFamily="34" charset="0"/>
                <a:cs typeface="Courier New" panose="02070309020205020404" pitchFamily="49" charset="0"/>
              </a:rPr>
              <a:t>x</a:t>
            </a:r>
            <a:r>
              <a:rPr lang="es-MX" sz="1600" baseline="-25000" dirty="0">
                <a:latin typeface="Courier New" panose="02070309020205020404" pitchFamily="49" charset="0"/>
                <a:ea typeface="Tahoma" panose="020B0604030504040204" pitchFamily="34" charset="0"/>
                <a:cs typeface="Courier New" panose="02070309020205020404" pitchFamily="49" charset="0"/>
              </a:rPr>
              <a:t>1 </a:t>
            </a:r>
            <a:r>
              <a:rPr lang="es-MX" sz="1600" dirty="0">
                <a:latin typeface="Courier New" panose="02070309020205020404" pitchFamily="49" charset="0"/>
                <a:ea typeface="Tahoma" panose="020B0604030504040204" pitchFamily="34" charset="0"/>
                <a:cs typeface="Courier New" panose="02070309020205020404" pitchFamily="49" charset="0"/>
              </a:rPr>
              <a:t>- 2x</a:t>
            </a:r>
            <a:r>
              <a:rPr lang="es-MX" sz="1600" baseline="-25000" dirty="0">
                <a:latin typeface="Courier New" panose="02070309020205020404" pitchFamily="49" charset="0"/>
                <a:ea typeface="Tahoma" panose="020B0604030504040204" pitchFamily="34" charset="0"/>
                <a:cs typeface="Courier New" panose="02070309020205020404" pitchFamily="49" charset="0"/>
              </a:rPr>
              <a:t>2 </a:t>
            </a:r>
            <a:r>
              <a:rPr lang="es-MX" sz="1600" dirty="0">
                <a:latin typeface="Courier New" panose="02070309020205020404" pitchFamily="49" charset="0"/>
                <a:ea typeface="Tahoma" panose="020B0604030504040204" pitchFamily="34" charset="0"/>
                <a:cs typeface="Courier New" panose="02070309020205020404" pitchFamily="49" charset="0"/>
              </a:rPr>
              <a:t>≥ -4</a:t>
            </a:r>
          </a:p>
          <a:p>
            <a:pPr>
              <a:lnSpc>
                <a:spcPct val="150000"/>
              </a:lnSpc>
              <a:buNone/>
            </a:pPr>
            <a:r>
              <a:rPr lang="es-MX" sz="1600" dirty="0" smtClean="0">
                <a:latin typeface="Courier New" panose="02070309020205020404" pitchFamily="49" charset="0"/>
                <a:ea typeface="Tahoma" panose="020B0604030504040204" pitchFamily="34" charset="0"/>
                <a:cs typeface="Courier New" panose="02070309020205020404" pitchFamily="49" charset="0"/>
              </a:rPr>
              <a:t>				x</a:t>
            </a:r>
            <a:r>
              <a:rPr lang="es-MX" sz="1600" baseline="-25000" dirty="0" smtClean="0">
                <a:latin typeface="Courier New" panose="02070309020205020404" pitchFamily="49" charset="0"/>
                <a:ea typeface="Tahoma" panose="020B0604030504040204" pitchFamily="34" charset="0"/>
                <a:cs typeface="Courier New" panose="02070309020205020404" pitchFamily="49" charset="0"/>
              </a:rPr>
              <a:t>1 </a:t>
            </a:r>
            <a:r>
              <a:rPr lang="es-MX" sz="1600" dirty="0">
                <a:latin typeface="Courier New" panose="02070309020205020404" pitchFamily="49" charset="0"/>
                <a:ea typeface="Tahoma" panose="020B0604030504040204" pitchFamily="34" charset="0"/>
                <a:cs typeface="Courier New" panose="02070309020205020404" pitchFamily="49" charset="0"/>
              </a:rPr>
              <a:t>, x</a:t>
            </a:r>
            <a:r>
              <a:rPr lang="es-MX" sz="1600" baseline="-25000" dirty="0">
                <a:latin typeface="Courier New" panose="02070309020205020404" pitchFamily="49" charset="0"/>
                <a:ea typeface="Tahoma" panose="020B0604030504040204" pitchFamily="34" charset="0"/>
                <a:cs typeface="Courier New" panose="02070309020205020404" pitchFamily="49" charset="0"/>
              </a:rPr>
              <a:t>2  </a:t>
            </a:r>
            <a:r>
              <a:rPr lang="es-MX" sz="1600" dirty="0">
                <a:latin typeface="Courier New" panose="02070309020205020404" pitchFamily="49" charset="0"/>
                <a:ea typeface="Tahoma" panose="020B0604030504040204" pitchFamily="34" charset="0"/>
                <a:cs typeface="Courier New" panose="02070309020205020404" pitchFamily="49" charset="0"/>
              </a:rPr>
              <a:t>≥ 0, x</a:t>
            </a:r>
            <a:r>
              <a:rPr lang="es-MX" sz="1600" baseline="-25000" dirty="0">
                <a:latin typeface="Courier New" panose="02070309020205020404" pitchFamily="49" charset="0"/>
                <a:ea typeface="Tahoma" panose="020B0604030504040204" pitchFamily="34" charset="0"/>
                <a:cs typeface="Courier New" panose="02070309020205020404" pitchFamily="49" charset="0"/>
              </a:rPr>
              <a:t>1 </a:t>
            </a:r>
            <a:r>
              <a:rPr lang="es-MX" sz="1600" dirty="0">
                <a:latin typeface="Courier New" panose="02070309020205020404" pitchFamily="49" charset="0"/>
                <a:ea typeface="Tahoma" panose="020B0604030504040204" pitchFamily="34" charset="0"/>
                <a:cs typeface="Courier New" panose="02070309020205020404" pitchFamily="49" charset="0"/>
              </a:rPr>
              <a:t>, x</a:t>
            </a:r>
            <a:r>
              <a:rPr lang="es-MX" sz="1600" baseline="-25000" dirty="0">
                <a:latin typeface="Courier New" panose="02070309020205020404" pitchFamily="49" charset="0"/>
                <a:ea typeface="Tahoma" panose="020B0604030504040204" pitchFamily="34" charset="0"/>
                <a:cs typeface="Courier New" panose="02070309020205020404" pitchFamily="49" charset="0"/>
              </a:rPr>
              <a:t>2</a:t>
            </a:r>
            <a:r>
              <a:rPr lang="es-MX" sz="1600" dirty="0">
                <a:latin typeface="Courier New" panose="02070309020205020404" pitchFamily="49" charset="0"/>
                <a:ea typeface="Tahoma" panose="020B0604030504040204" pitchFamily="34" charset="0"/>
                <a:cs typeface="Courier New" panose="02070309020205020404" pitchFamily="49" charset="0"/>
              </a:rPr>
              <a:t> entera</a:t>
            </a:r>
          </a:p>
          <a:p>
            <a:pPr algn="ctr">
              <a:lnSpc>
                <a:spcPct val="150000"/>
              </a:lnSpc>
              <a:buNone/>
            </a:pPr>
            <a:endParaRPr lang="es-MX" sz="16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buNone/>
            </a:pPr>
            <a:r>
              <a:rPr lang="es-MX" sz="1600" dirty="0" smtClean="0">
                <a:latin typeface="Tahoma" panose="020B0604030504040204" pitchFamily="34" charset="0"/>
                <a:ea typeface="Tahoma" panose="020B0604030504040204" pitchFamily="34" charset="0"/>
                <a:cs typeface="Tahoma" panose="020B0604030504040204" pitchFamily="34" charset="0"/>
              </a:rPr>
              <a:t>La </a:t>
            </a:r>
            <a:r>
              <a:rPr lang="es-MX" sz="1600" dirty="0">
                <a:latin typeface="Tahoma" panose="020B0604030504040204" pitchFamily="34" charset="0"/>
                <a:ea typeface="Tahoma" panose="020B0604030504040204" pitchFamily="34" charset="0"/>
                <a:cs typeface="Tahoma" panose="020B0604030504040204" pitchFamily="34" charset="0"/>
              </a:rPr>
              <a:t>solución entera es (5,0), si no </a:t>
            </a:r>
            <a:r>
              <a:rPr lang="es-MX" sz="1600" dirty="0" smtClean="0">
                <a:latin typeface="Tahoma" panose="020B0604030504040204" pitchFamily="34" charset="0"/>
                <a:ea typeface="Tahoma" panose="020B0604030504040204" pitchFamily="34" charset="0"/>
                <a:cs typeface="Tahoma" panose="020B0604030504040204" pitchFamily="34" charset="0"/>
              </a:rPr>
              <a:t>se pide que </a:t>
            </a:r>
            <a:r>
              <a:rPr lang="es-MX" sz="1600" dirty="0">
                <a:latin typeface="Tahoma" panose="020B0604030504040204" pitchFamily="34" charset="0"/>
                <a:ea typeface="Tahoma" panose="020B0604030504040204" pitchFamily="34" charset="0"/>
                <a:cs typeface="Tahoma" panose="020B0604030504040204" pitchFamily="34" charset="0"/>
              </a:rPr>
              <a:t>las variables sean </a:t>
            </a:r>
            <a:r>
              <a:rPr lang="es-MX" sz="1600" dirty="0" smtClean="0">
                <a:latin typeface="Tahoma" panose="020B0604030504040204" pitchFamily="34" charset="0"/>
                <a:ea typeface="Tahoma" panose="020B0604030504040204" pitchFamily="34" charset="0"/>
                <a:cs typeface="Tahoma" panose="020B0604030504040204" pitchFamily="34" charset="0"/>
              </a:rPr>
              <a:t>enteras, </a:t>
            </a:r>
            <a:r>
              <a:rPr lang="es-MX" sz="1600" dirty="0">
                <a:latin typeface="Tahoma" panose="020B0604030504040204" pitchFamily="34" charset="0"/>
                <a:ea typeface="Tahoma" panose="020B0604030504040204" pitchFamily="34" charset="0"/>
                <a:cs typeface="Tahoma" panose="020B0604030504040204" pitchFamily="34" charset="0"/>
              </a:rPr>
              <a:t>la solución del problema de programación lineal es (376/193, 950/193</a:t>
            </a:r>
            <a:r>
              <a:rPr lang="es-MX" sz="1600" dirty="0" smtClean="0">
                <a:latin typeface="Tahoma" pitchFamily="34" charset="0"/>
                <a:ea typeface="Tahoma" pitchFamily="34" charset="0"/>
                <a:cs typeface="Tahoma" pitchFamily="34" charset="0"/>
              </a:rPr>
              <a:t>). </a:t>
            </a:r>
            <a:endParaRPr lang="es-MX" sz="1600" dirty="0" smtClean="0">
              <a:latin typeface="Tahoma" pitchFamily="34" charset="0"/>
              <a:ea typeface="Tahoma" pitchFamily="34" charset="0"/>
              <a:cs typeface="Tahoma" pitchFamily="34" charset="0"/>
            </a:endParaRPr>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6" name="5 CuadroTexto"/>
          <p:cNvSpPr txBox="1"/>
          <p:nvPr/>
        </p:nvSpPr>
        <p:spPr>
          <a:xfrm>
            <a:off x="683568" y="6597352"/>
            <a:ext cx="3852337" cy="246221"/>
          </a:xfrm>
          <a:prstGeom prst="rect">
            <a:avLst/>
          </a:prstGeom>
          <a:noFill/>
        </p:spPr>
        <p:txBody>
          <a:bodyPr wrap="none" rtlCol="0">
            <a:spAutoFit/>
          </a:bodyPr>
          <a:lstStyle/>
          <a:p>
            <a:r>
              <a:rPr lang="es-MX" sz="1000" dirty="0" smtClean="0"/>
              <a:t>MAESTRÍA EN INGENIERÍA DE LA CADENA DE SUMINISTRO</a:t>
            </a:r>
            <a:endParaRPr lang="es-MX" sz="1000" dirty="0"/>
          </a:p>
        </p:txBody>
      </p:sp>
    </p:spTree>
    <p:extLst>
      <p:ext uri="{BB962C8B-B14F-4D97-AF65-F5344CB8AC3E}">
        <p14:creationId xmlns:p14="http://schemas.microsoft.com/office/powerpoint/2010/main" val="26363796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2956</TotalTime>
  <Words>4976</Words>
  <Application>Microsoft Office PowerPoint</Application>
  <PresentationFormat>Presentación en pantalla (4:3)</PresentationFormat>
  <Paragraphs>592</Paragraphs>
  <Slides>59</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59</vt:i4>
      </vt:variant>
    </vt:vector>
  </HeadingPairs>
  <TitlesOfParts>
    <vt:vector size="68" baseType="lpstr">
      <vt:lpstr>Arial</vt:lpstr>
      <vt:lpstr>Calibri</vt:lpstr>
      <vt:lpstr>Courier New</vt:lpstr>
      <vt:lpstr>Symbol</vt:lpstr>
      <vt:lpstr>Tahoma</vt:lpstr>
      <vt:lpstr>Times New Roman</vt:lpstr>
      <vt:lpstr>Verdana</vt:lpstr>
      <vt:lpstr>Wingdings</vt:lpstr>
      <vt:lpstr>Claridad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Javier García Gutiérrez</dc:creator>
  <cp:lastModifiedBy>Javier García Gutiérrez</cp:lastModifiedBy>
  <cp:revision>146</cp:revision>
  <dcterms:created xsi:type="dcterms:W3CDTF">2017-10-15T18:04:55Z</dcterms:created>
  <dcterms:modified xsi:type="dcterms:W3CDTF">2017-10-21T00:03:27Z</dcterms:modified>
</cp:coreProperties>
</file>