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1" r:id="rId2"/>
    <p:sldId id="256" r:id="rId3"/>
    <p:sldId id="309" r:id="rId4"/>
    <p:sldId id="278" r:id="rId5"/>
    <p:sldId id="306" r:id="rId6"/>
    <p:sldId id="307" r:id="rId7"/>
    <p:sldId id="258" r:id="rId8"/>
    <p:sldId id="281" r:id="rId9"/>
    <p:sldId id="280" r:id="rId10"/>
    <p:sldId id="279" r:id="rId11"/>
    <p:sldId id="277" r:id="rId12"/>
    <p:sldId id="283" r:id="rId13"/>
    <p:sldId id="282" r:id="rId14"/>
    <p:sldId id="284" r:id="rId15"/>
    <p:sldId id="285" r:id="rId16"/>
    <p:sldId id="286" r:id="rId17"/>
    <p:sldId id="287" r:id="rId18"/>
    <p:sldId id="288" r:id="rId19"/>
    <p:sldId id="289" r:id="rId20"/>
    <p:sldId id="290" r:id="rId21"/>
    <p:sldId id="291" r:id="rId22"/>
    <p:sldId id="292" r:id="rId23"/>
    <p:sldId id="293" r:id="rId24"/>
    <p:sldId id="294" r:id="rId25"/>
    <p:sldId id="295" r:id="rId26"/>
    <p:sldId id="296" r:id="rId27"/>
    <p:sldId id="297" r:id="rId28"/>
    <p:sldId id="298" r:id="rId29"/>
    <p:sldId id="308" r:id="rId30"/>
    <p:sldId id="276" r:id="rId31"/>
    <p:sldId id="299" r:id="rId32"/>
    <p:sldId id="302" r:id="rId33"/>
    <p:sldId id="303" r:id="rId34"/>
    <p:sldId id="304" r:id="rId35"/>
    <p:sldId id="305" r:id="rId36"/>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00" autoAdjust="0"/>
    <p:restoredTop sz="94660"/>
  </p:normalViewPr>
  <p:slideViewPr>
    <p:cSldViewPr snapToGrid="0">
      <p:cViewPr varScale="1">
        <p:scale>
          <a:sx n="74" d="100"/>
          <a:sy n="74" d="100"/>
        </p:scale>
        <p:origin x="47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s-MX"/>
          </a:p>
        </p:txBody>
      </p:sp>
      <p:sp>
        <p:nvSpPr>
          <p:cNvPr id="4" name="Marcador de fecha 3"/>
          <p:cNvSpPr>
            <a:spLocks noGrp="1"/>
          </p:cNvSpPr>
          <p:nvPr>
            <p:ph type="dt" sz="half" idx="10"/>
          </p:nvPr>
        </p:nvSpPr>
        <p:spPr/>
        <p:txBody>
          <a:bodyPr/>
          <a:lstStyle/>
          <a:p>
            <a:fld id="{01DD24DC-963D-473C-B269-DBE79020D6BF}" type="datetimeFigureOut">
              <a:rPr lang="es-MX" smtClean="0"/>
              <a:t>15/10/2017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749FC33-87A2-4C66-B474-16778CF62713}" type="slidenum">
              <a:rPr lang="es-MX" smtClean="0"/>
              <a:t>‹Nº›</a:t>
            </a:fld>
            <a:endParaRPr lang="es-MX"/>
          </a:p>
        </p:txBody>
      </p:sp>
    </p:spTree>
    <p:extLst>
      <p:ext uri="{BB962C8B-B14F-4D97-AF65-F5344CB8AC3E}">
        <p14:creationId xmlns:p14="http://schemas.microsoft.com/office/powerpoint/2010/main" val="389761900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1DD24DC-963D-473C-B269-DBE79020D6BF}" type="datetimeFigureOut">
              <a:rPr lang="es-MX" smtClean="0"/>
              <a:t>15/10/2017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749FC33-87A2-4C66-B474-16778CF62713}" type="slidenum">
              <a:rPr lang="es-MX" smtClean="0"/>
              <a:t>‹Nº›</a:t>
            </a:fld>
            <a:endParaRPr lang="es-MX"/>
          </a:p>
        </p:txBody>
      </p:sp>
    </p:spTree>
    <p:extLst>
      <p:ext uri="{BB962C8B-B14F-4D97-AF65-F5344CB8AC3E}">
        <p14:creationId xmlns:p14="http://schemas.microsoft.com/office/powerpoint/2010/main" val="39061638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1DD24DC-963D-473C-B269-DBE79020D6BF}" type="datetimeFigureOut">
              <a:rPr lang="es-MX" smtClean="0"/>
              <a:t>15/10/2017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749FC33-87A2-4C66-B474-16778CF62713}" type="slidenum">
              <a:rPr lang="es-MX" smtClean="0"/>
              <a:t>‹Nº›</a:t>
            </a:fld>
            <a:endParaRPr lang="es-MX"/>
          </a:p>
        </p:txBody>
      </p:sp>
    </p:spTree>
    <p:extLst>
      <p:ext uri="{BB962C8B-B14F-4D97-AF65-F5344CB8AC3E}">
        <p14:creationId xmlns:p14="http://schemas.microsoft.com/office/powerpoint/2010/main" val="16086105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1DD24DC-963D-473C-B269-DBE79020D6BF}" type="datetimeFigureOut">
              <a:rPr lang="es-MX" smtClean="0"/>
              <a:t>15/10/2017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749FC33-87A2-4C66-B474-16778CF62713}" type="slidenum">
              <a:rPr lang="es-MX" smtClean="0"/>
              <a:t>‹Nº›</a:t>
            </a:fld>
            <a:endParaRPr lang="es-MX"/>
          </a:p>
        </p:txBody>
      </p:sp>
    </p:spTree>
    <p:extLst>
      <p:ext uri="{BB962C8B-B14F-4D97-AF65-F5344CB8AC3E}">
        <p14:creationId xmlns:p14="http://schemas.microsoft.com/office/powerpoint/2010/main" val="9559111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01DD24DC-963D-473C-B269-DBE79020D6BF}" type="datetimeFigureOut">
              <a:rPr lang="es-MX" smtClean="0"/>
              <a:t>15/10/2017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749FC33-87A2-4C66-B474-16778CF62713}" type="slidenum">
              <a:rPr lang="es-MX" smtClean="0"/>
              <a:t>‹Nº›</a:t>
            </a:fld>
            <a:endParaRPr lang="es-MX"/>
          </a:p>
        </p:txBody>
      </p:sp>
    </p:spTree>
    <p:extLst>
      <p:ext uri="{BB962C8B-B14F-4D97-AF65-F5344CB8AC3E}">
        <p14:creationId xmlns:p14="http://schemas.microsoft.com/office/powerpoint/2010/main" val="266111699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01DD24DC-963D-473C-B269-DBE79020D6BF}" type="datetimeFigureOut">
              <a:rPr lang="es-MX" smtClean="0"/>
              <a:t>15/10/2017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7749FC33-87A2-4C66-B474-16778CF62713}" type="slidenum">
              <a:rPr lang="es-MX" smtClean="0"/>
              <a:t>‹Nº›</a:t>
            </a:fld>
            <a:endParaRPr lang="es-MX"/>
          </a:p>
        </p:txBody>
      </p:sp>
    </p:spTree>
    <p:extLst>
      <p:ext uri="{BB962C8B-B14F-4D97-AF65-F5344CB8AC3E}">
        <p14:creationId xmlns:p14="http://schemas.microsoft.com/office/powerpoint/2010/main" val="131911899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01DD24DC-963D-473C-B269-DBE79020D6BF}" type="datetimeFigureOut">
              <a:rPr lang="es-MX" smtClean="0"/>
              <a:t>15/10/2017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7749FC33-87A2-4C66-B474-16778CF62713}" type="slidenum">
              <a:rPr lang="es-MX" smtClean="0"/>
              <a:t>‹Nº›</a:t>
            </a:fld>
            <a:endParaRPr lang="es-MX"/>
          </a:p>
        </p:txBody>
      </p:sp>
    </p:spTree>
    <p:extLst>
      <p:ext uri="{BB962C8B-B14F-4D97-AF65-F5344CB8AC3E}">
        <p14:creationId xmlns:p14="http://schemas.microsoft.com/office/powerpoint/2010/main" val="16474041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01DD24DC-963D-473C-B269-DBE79020D6BF}" type="datetimeFigureOut">
              <a:rPr lang="es-MX" smtClean="0"/>
              <a:t>15/10/2017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7749FC33-87A2-4C66-B474-16778CF62713}" type="slidenum">
              <a:rPr lang="es-MX" smtClean="0"/>
              <a:t>‹Nº›</a:t>
            </a:fld>
            <a:endParaRPr lang="es-MX"/>
          </a:p>
        </p:txBody>
      </p:sp>
    </p:spTree>
    <p:extLst>
      <p:ext uri="{BB962C8B-B14F-4D97-AF65-F5344CB8AC3E}">
        <p14:creationId xmlns:p14="http://schemas.microsoft.com/office/powerpoint/2010/main" val="225509846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1DD24DC-963D-473C-B269-DBE79020D6BF}" type="datetimeFigureOut">
              <a:rPr lang="es-MX" smtClean="0"/>
              <a:t>15/10/2017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7749FC33-87A2-4C66-B474-16778CF62713}" type="slidenum">
              <a:rPr lang="es-MX" smtClean="0"/>
              <a:t>‹Nº›</a:t>
            </a:fld>
            <a:endParaRPr lang="es-MX"/>
          </a:p>
        </p:txBody>
      </p:sp>
    </p:spTree>
    <p:extLst>
      <p:ext uri="{BB962C8B-B14F-4D97-AF65-F5344CB8AC3E}">
        <p14:creationId xmlns:p14="http://schemas.microsoft.com/office/powerpoint/2010/main" val="266694194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01DD24DC-963D-473C-B269-DBE79020D6BF}" type="datetimeFigureOut">
              <a:rPr lang="es-MX" smtClean="0"/>
              <a:t>15/10/2017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7749FC33-87A2-4C66-B474-16778CF62713}" type="slidenum">
              <a:rPr lang="es-MX" smtClean="0"/>
              <a:t>‹Nº›</a:t>
            </a:fld>
            <a:endParaRPr lang="es-MX"/>
          </a:p>
        </p:txBody>
      </p:sp>
    </p:spTree>
    <p:extLst>
      <p:ext uri="{BB962C8B-B14F-4D97-AF65-F5344CB8AC3E}">
        <p14:creationId xmlns:p14="http://schemas.microsoft.com/office/powerpoint/2010/main" val="27282404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01DD24DC-963D-473C-B269-DBE79020D6BF}" type="datetimeFigureOut">
              <a:rPr lang="es-MX" smtClean="0"/>
              <a:t>15/10/2017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7749FC33-87A2-4C66-B474-16778CF62713}" type="slidenum">
              <a:rPr lang="es-MX" smtClean="0"/>
              <a:t>‹Nº›</a:t>
            </a:fld>
            <a:endParaRPr lang="es-MX"/>
          </a:p>
        </p:txBody>
      </p:sp>
    </p:spTree>
    <p:extLst>
      <p:ext uri="{BB962C8B-B14F-4D97-AF65-F5344CB8AC3E}">
        <p14:creationId xmlns:p14="http://schemas.microsoft.com/office/powerpoint/2010/main" val="27769159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DD24DC-963D-473C-B269-DBE79020D6BF}" type="datetimeFigureOut">
              <a:rPr lang="es-MX" smtClean="0"/>
              <a:t>15/10/2017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49FC33-87A2-4C66-B474-16778CF62713}" type="slidenum">
              <a:rPr lang="es-MX" smtClean="0"/>
              <a:t>‹Nº›</a:t>
            </a:fld>
            <a:endParaRPr lang="es-MX"/>
          </a:p>
        </p:txBody>
      </p:sp>
    </p:spTree>
    <p:extLst>
      <p:ext uri="{BB962C8B-B14F-4D97-AF65-F5344CB8AC3E}">
        <p14:creationId xmlns:p14="http://schemas.microsoft.com/office/powerpoint/2010/main" val="29537999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ctrTitle"/>
          </p:nvPr>
        </p:nvSpPr>
        <p:spPr>
          <a:xfrm>
            <a:off x="7626747" y="1824479"/>
            <a:ext cx="2484834" cy="1276350"/>
          </a:xfrm>
        </p:spPr>
        <p:txBody>
          <a:bodyPr>
            <a:normAutofit/>
          </a:bodyPr>
          <a:lstStyle/>
          <a:p>
            <a:pPr eaLnBrk="1" hangingPunct="1">
              <a:defRPr/>
            </a:pPr>
            <a:r>
              <a:rPr lang="es-ES" altLang="es-MX" sz="1800" dirty="0"/>
              <a:t>UA: Teoría y práctica de cuero y pieles.</a:t>
            </a:r>
          </a:p>
        </p:txBody>
      </p:sp>
      <p:sp>
        <p:nvSpPr>
          <p:cNvPr id="7" name="2 Subtítulo"/>
          <p:cNvSpPr>
            <a:spLocks noGrp="1"/>
          </p:cNvSpPr>
          <p:nvPr>
            <p:ph type="subTitle" idx="1"/>
          </p:nvPr>
        </p:nvSpPr>
        <p:spPr>
          <a:xfrm>
            <a:off x="7626748" y="3586605"/>
            <a:ext cx="2482453" cy="1513285"/>
          </a:xfrm>
        </p:spPr>
        <p:txBody>
          <a:bodyPr/>
          <a:lstStyle/>
          <a:p>
            <a:pPr eaLnBrk="1" hangingPunct="1"/>
            <a:r>
              <a:rPr lang="es-ES" altLang="es-MX" sz="1500" dirty="0"/>
              <a:t>Diapositivas: Unidad 4. Acabados en las pieles ya curtidas.</a:t>
            </a:r>
          </a:p>
        </p:txBody>
      </p:sp>
      <p:sp>
        <p:nvSpPr>
          <p:cNvPr id="8" name="Rectangle 3"/>
          <p:cNvSpPr txBox="1">
            <a:spLocks noChangeArrowheads="1"/>
          </p:cNvSpPr>
          <p:nvPr/>
        </p:nvSpPr>
        <p:spPr>
          <a:xfrm>
            <a:off x="7464823" y="5365398"/>
            <a:ext cx="2807494" cy="457200"/>
          </a:xfrm>
          <a:prstGeom prst="rect">
            <a:avLst/>
          </a:prstGeom>
        </p:spPr>
        <p:txBody>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pPr algn="r">
              <a:defRPr/>
            </a:pPr>
            <a:r>
              <a:rPr lang="es-MX" sz="1200" b="1" dirty="0">
                <a:solidFill>
                  <a:schemeClr val="accent3"/>
                </a:solidFill>
              </a:rPr>
              <a:t>Autor: Raúl Vicente Galindo Sosa.</a:t>
            </a:r>
            <a:endParaRPr lang="es-ES_tradnl" sz="1200" b="1" dirty="0">
              <a:solidFill>
                <a:schemeClr val="accent3"/>
              </a:solidFill>
            </a:endParaRPr>
          </a:p>
        </p:txBody>
      </p:sp>
      <p:sp>
        <p:nvSpPr>
          <p:cNvPr id="9" name="Rectangle 2"/>
          <p:cNvSpPr txBox="1">
            <a:spLocks noChangeArrowheads="1"/>
          </p:cNvSpPr>
          <p:nvPr/>
        </p:nvSpPr>
        <p:spPr bwMode="auto">
          <a:xfrm>
            <a:off x="2894719" y="1498247"/>
            <a:ext cx="2857500" cy="65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chemeClr val="accent1"/>
              </a:buClr>
              <a:buSzPct val="76000"/>
              <a:buFont typeface="Wingdings 2" panose="05020102010507070707" pitchFamily="18" charset="2"/>
              <a:buChar char=""/>
              <a:defRPr sz="2400">
                <a:solidFill>
                  <a:schemeClr val="tx2"/>
                </a:solidFill>
                <a:latin typeface="Century Gothic" panose="020B0502020202020204" pitchFamily="34" charset="0"/>
              </a:defRPr>
            </a:lvl1pPr>
            <a:lvl2pPr marL="742950" indent="-285750" eaLnBrk="0" hangingPunct="0">
              <a:spcBef>
                <a:spcPct val="20000"/>
              </a:spcBef>
              <a:buClr>
                <a:schemeClr val="accent1"/>
              </a:buClr>
              <a:buSzPct val="76000"/>
              <a:buFont typeface="Wingdings 2" panose="05020102010507070707" pitchFamily="18" charset="2"/>
              <a:buChar char=""/>
              <a:defRPr sz="2200">
                <a:solidFill>
                  <a:schemeClr val="tx2"/>
                </a:solidFill>
                <a:latin typeface="Century Gothic" panose="020B0502020202020204" pitchFamily="34" charset="0"/>
              </a:defRPr>
            </a:lvl2pPr>
            <a:lvl3pPr marL="1143000" indent="-228600" eaLnBrk="0" hangingPunct="0">
              <a:spcBef>
                <a:spcPct val="20000"/>
              </a:spcBef>
              <a:buClr>
                <a:schemeClr val="accent1"/>
              </a:buClr>
              <a:buSzPct val="76000"/>
              <a:buFont typeface="Wingdings 2" panose="05020102010507070707" pitchFamily="18" charset="2"/>
              <a:buChar char=""/>
              <a:defRPr sz="2000">
                <a:solidFill>
                  <a:schemeClr val="tx2"/>
                </a:solidFill>
                <a:latin typeface="Century Gothic" panose="020B0502020202020204" pitchFamily="34" charset="0"/>
              </a:defRPr>
            </a:lvl3pPr>
            <a:lvl4pPr marL="1600200" indent="-228600" eaLnBrk="0" hangingPunct="0">
              <a:spcBef>
                <a:spcPct val="20000"/>
              </a:spcBef>
              <a:buClr>
                <a:schemeClr val="accent1"/>
              </a:buClr>
              <a:buSzPct val="76000"/>
              <a:buFont typeface="Wingdings 2" panose="05020102010507070707" pitchFamily="18" charset="2"/>
              <a:buChar char=""/>
              <a:defRPr>
                <a:solidFill>
                  <a:schemeClr val="tx2"/>
                </a:solidFill>
                <a:latin typeface="Century Gothic" panose="020B0502020202020204" pitchFamily="34" charset="0"/>
              </a:defRPr>
            </a:lvl4pPr>
            <a:lvl5pPr marL="2057400" indent="-228600" eaLnBrk="0" hangingPunct="0">
              <a:spcBef>
                <a:spcPct val="20000"/>
              </a:spcBef>
              <a:buClr>
                <a:schemeClr val="accent1"/>
              </a:buClr>
              <a:buSzPct val="76000"/>
              <a:buFont typeface="Wingdings 2" panose="05020102010507070707" pitchFamily="18" charset="2"/>
              <a:buChar char=""/>
              <a:defRPr sz="1600">
                <a:solidFill>
                  <a:schemeClr val="tx2"/>
                </a:solidFill>
                <a:latin typeface="Century Gothic" panose="020B0502020202020204" pitchFamily="34" charset="0"/>
              </a:defRPr>
            </a:lvl5pPr>
            <a:lvl6pPr marL="2514600" indent="-228600" eaLnBrk="0" fontAlgn="base" hangingPunct="0">
              <a:spcBef>
                <a:spcPct val="20000"/>
              </a:spcBef>
              <a:spcAft>
                <a:spcPct val="0"/>
              </a:spcAft>
              <a:buClr>
                <a:schemeClr val="accent1"/>
              </a:buClr>
              <a:buSzPct val="76000"/>
              <a:buFont typeface="Wingdings 2" panose="05020102010507070707" pitchFamily="18" charset="2"/>
              <a:buChar char=""/>
              <a:defRPr sz="1600">
                <a:solidFill>
                  <a:schemeClr val="tx2"/>
                </a:solidFill>
                <a:latin typeface="Century Gothic" panose="020B0502020202020204" pitchFamily="34" charset="0"/>
              </a:defRPr>
            </a:lvl6pPr>
            <a:lvl7pPr marL="2971800" indent="-228600" eaLnBrk="0" fontAlgn="base" hangingPunct="0">
              <a:spcBef>
                <a:spcPct val="20000"/>
              </a:spcBef>
              <a:spcAft>
                <a:spcPct val="0"/>
              </a:spcAft>
              <a:buClr>
                <a:schemeClr val="accent1"/>
              </a:buClr>
              <a:buSzPct val="76000"/>
              <a:buFont typeface="Wingdings 2" panose="05020102010507070707" pitchFamily="18" charset="2"/>
              <a:buChar char=""/>
              <a:defRPr sz="1600">
                <a:solidFill>
                  <a:schemeClr val="tx2"/>
                </a:solidFill>
                <a:latin typeface="Century Gothic" panose="020B0502020202020204" pitchFamily="34" charset="0"/>
              </a:defRPr>
            </a:lvl7pPr>
            <a:lvl8pPr marL="3429000" indent="-228600" eaLnBrk="0" fontAlgn="base" hangingPunct="0">
              <a:spcBef>
                <a:spcPct val="20000"/>
              </a:spcBef>
              <a:spcAft>
                <a:spcPct val="0"/>
              </a:spcAft>
              <a:buClr>
                <a:schemeClr val="accent1"/>
              </a:buClr>
              <a:buSzPct val="76000"/>
              <a:buFont typeface="Wingdings 2" panose="05020102010507070707" pitchFamily="18" charset="2"/>
              <a:buChar char=""/>
              <a:defRPr sz="1600">
                <a:solidFill>
                  <a:schemeClr val="tx2"/>
                </a:solidFill>
                <a:latin typeface="Century Gothic" panose="020B0502020202020204" pitchFamily="34" charset="0"/>
              </a:defRPr>
            </a:lvl8pPr>
            <a:lvl9pPr marL="3886200" indent="-228600" eaLnBrk="0" fontAlgn="base" hangingPunct="0">
              <a:spcBef>
                <a:spcPct val="20000"/>
              </a:spcBef>
              <a:spcAft>
                <a:spcPct val="0"/>
              </a:spcAft>
              <a:buClr>
                <a:schemeClr val="accent1"/>
              </a:buClr>
              <a:buSzPct val="76000"/>
              <a:buFont typeface="Wingdings 2" panose="05020102010507070707" pitchFamily="18" charset="2"/>
              <a:buChar char=""/>
              <a:defRPr sz="1600">
                <a:solidFill>
                  <a:schemeClr val="tx2"/>
                </a:solidFill>
                <a:latin typeface="Century Gothic" panose="020B0502020202020204" pitchFamily="34" charset="0"/>
              </a:defRPr>
            </a:lvl9pPr>
          </a:lstStyle>
          <a:p>
            <a:pPr algn="ctr" eaLnBrk="1" hangingPunct="1">
              <a:spcBef>
                <a:spcPct val="0"/>
              </a:spcBef>
              <a:buClrTx/>
              <a:buSzTx/>
              <a:buFontTx/>
              <a:buNone/>
            </a:pPr>
            <a:r>
              <a:rPr lang="es-ES_tradnl" altLang="es-MX">
                <a:latin typeface="Arial" panose="020B0604020202020204" pitchFamily="34" charset="0"/>
              </a:rPr>
              <a:t>Universidad Autónoma del Estado de México</a:t>
            </a:r>
          </a:p>
        </p:txBody>
      </p:sp>
      <p:sp>
        <p:nvSpPr>
          <p:cNvPr id="10" name="Rectangle 2"/>
          <p:cNvSpPr txBox="1">
            <a:spLocks noChangeArrowheads="1"/>
          </p:cNvSpPr>
          <p:nvPr/>
        </p:nvSpPr>
        <p:spPr bwMode="auto">
          <a:xfrm>
            <a:off x="2966156" y="4172391"/>
            <a:ext cx="2714625"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chemeClr val="accent1"/>
              </a:buClr>
              <a:buSzPct val="76000"/>
              <a:buFont typeface="Wingdings 2" panose="05020102010507070707" pitchFamily="18" charset="2"/>
              <a:buChar char=""/>
              <a:defRPr sz="2400">
                <a:solidFill>
                  <a:schemeClr val="tx2"/>
                </a:solidFill>
                <a:latin typeface="Century Gothic" panose="020B0502020202020204" pitchFamily="34" charset="0"/>
              </a:defRPr>
            </a:lvl1pPr>
            <a:lvl2pPr marL="742950" indent="-285750" eaLnBrk="0" hangingPunct="0">
              <a:spcBef>
                <a:spcPct val="20000"/>
              </a:spcBef>
              <a:buClr>
                <a:schemeClr val="accent1"/>
              </a:buClr>
              <a:buSzPct val="76000"/>
              <a:buFont typeface="Wingdings 2" panose="05020102010507070707" pitchFamily="18" charset="2"/>
              <a:buChar char=""/>
              <a:defRPr sz="2200">
                <a:solidFill>
                  <a:schemeClr val="tx2"/>
                </a:solidFill>
                <a:latin typeface="Century Gothic" panose="020B0502020202020204" pitchFamily="34" charset="0"/>
              </a:defRPr>
            </a:lvl2pPr>
            <a:lvl3pPr marL="1143000" indent="-228600" eaLnBrk="0" hangingPunct="0">
              <a:spcBef>
                <a:spcPct val="20000"/>
              </a:spcBef>
              <a:buClr>
                <a:schemeClr val="accent1"/>
              </a:buClr>
              <a:buSzPct val="76000"/>
              <a:buFont typeface="Wingdings 2" panose="05020102010507070707" pitchFamily="18" charset="2"/>
              <a:buChar char=""/>
              <a:defRPr sz="2000">
                <a:solidFill>
                  <a:schemeClr val="tx2"/>
                </a:solidFill>
                <a:latin typeface="Century Gothic" panose="020B0502020202020204" pitchFamily="34" charset="0"/>
              </a:defRPr>
            </a:lvl3pPr>
            <a:lvl4pPr marL="1600200" indent="-228600" eaLnBrk="0" hangingPunct="0">
              <a:spcBef>
                <a:spcPct val="20000"/>
              </a:spcBef>
              <a:buClr>
                <a:schemeClr val="accent1"/>
              </a:buClr>
              <a:buSzPct val="76000"/>
              <a:buFont typeface="Wingdings 2" panose="05020102010507070707" pitchFamily="18" charset="2"/>
              <a:buChar char=""/>
              <a:defRPr>
                <a:solidFill>
                  <a:schemeClr val="tx2"/>
                </a:solidFill>
                <a:latin typeface="Century Gothic" panose="020B0502020202020204" pitchFamily="34" charset="0"/>
              </a:defRPr>
            </a:lvl4pPr>
            <a:lvl5pPr marL="2057400" indent="-228600" eaLnBrk="0" hangingPunct="0">
              <a:spcBef>
                <a:spcPct val="20000"/>
              </a:spcBef>
              <a:buClr>
                <a:schemeClr val="accent1"/>
              </a:buClr>
              <a:buSzPct val="76000"/>
              <a:buFont typeface="Wingdings 2" panose="05020102010507070707" pitchFamily="18" charset="2"/>
              <a:buChar char=""/>
              <a:defRPr sz="1600">
                <a:solidFill>
                  <a:schemeClr val="tx2"/>
                </a:solidFill>
                <a:latin typeface="Century Gothic" panose="020B0502020202020204" pitchFamily="34" charset="0"/>
              </a:defRPr>
            </a:lvl5pPr>
            <a:lvl6pPr marL="2514600" indent="-228600" eaLnBrk="0" fontAlgn="base" hangingPunct="0">
              <a:spcBef>
                <a:spcPct val="20000"/>
              </a:spcBef>
              <a:spcAft>
                <a:spcPct val="0"/>
              </a:spcAft>
              <a:buClr>
                <a:schemeClr val="accent1"/>
              </a:buClr>
              <a:buSzPct val="76000"/>
              <a:buFont typeface="Wingdings 2" panose="05020102010507070707" pitchFamily="18" charset="2"/>
              <a:buChar char=""/>
              <a:defRPr sz="1600">
                <a:solidFill>
                  <a:schemeClr val="tx2"/>
                </a:solidFill>
                <a:latin typeface="Century Gothic" panose="020B0502020202020204" pitchFamily="34" charset="0"/>
              </a:defRPr>
            </a:lvl6pPr>
            <a:lvl7pPr marL="2971800" indent="-228600" eaLnBrk="0" fontAlgn="base" hangingPunct="0">
              <a:spcBef>
                <a:spcPct val="20000"/>
              </a:spcBef>
              <a:spcAft>
                <a:spcPct val="0"/>
              </a:spcAft>
              <a:buClr>
                <a:schemeClr val="accent1"/>
              </a:buClr>
              <a:buSzPct val="76000"/>
              <a:buFont typeface="Wingdings 2" panose="05020102010507070707" pitchFamily="18" charset="2"/>
              <a:buChar char=""/>
              <a:defRPr sz="1600">
                <a:solidFill>
                  <a:schemeClr val="tx2"/>
                </a:solidFill>
                <a:latin typeface="Century Gothic" panose="020B0502020202020204" pitchFamily="34" charset="0"/>
              </a:defRPr>
            </a:lvl7pPr>
            <a:lvl8pPr marL="3429000" indent="-228600" eaLnBrk="0" fontAlgn="base" hangingPunct="0">
              <a:spcBef>
                <a:spcPct val="20000"/>
              </a:spcBef>
              <a:spcAft>
                <a:spcPct val="0"/>
              </a:spcAft>
              <a:buClr>
                <a:schemeClr val="accent1"/>
              </a:buClr>
              <a:buSzPct val="76000"/>
              <a:buFont typeface="Wingdings 2" panose="05020102010507070707" pitchFamily="18" charset="2"/>
              <a:buChar char=""/>
              <a:defRPr sz="1600">
                <a:solidFill>
                  <a:schemeClr val="tx2"/>
                </a:solidFill>
                <a:latin typeface="Century Gothic" panose="020B0502020202020204" pitchFamily="34" charset="0"/>
              </a:defRPr>
            </a:lvl8pPr>
            <a:lvl9pPr marL="3886200" indent="-228600" eaLnBrk="0" fontAlgn="base" hangingPunct="0">
              <a:spcBef>
                <a:spcPct val="20000"/>
              </a:spcBef>
              <a:spcAft>
                <a:spcPct val="0"/>
              </a:spcAft>
              <a:buClr>
                <a:schemeClr val="accent1"/>
              </a:buClr>
              <a:buSzPct val="76000"/>
              <a:buFont typeface="Wingdings 2" panose="05020102010507070707" pitchFamily="18" charset="2"/>
              <a:buChar char=""/>
              <a:defRPr sz="1600">
                <a:solidFill>
                  <a:schemeClr val="tx2"/>
                </a:solidFill>
                <a:latin typeface="Century Gothic" panose="020B0502020202020204" pitchFamily="34" charset="0"/>
              </a:defRPr>
            </a:lvl9pPr>
          </a:lstStyle>
          <a:p>
            <a:pPr algn="ctr" eaLnBrk="1" hangingPunct="1">
              <a:spcBef>
                <a:spcPct val="0"/>
              </a:spcBef>
              <a:buClrTx/>
              <a:buSzTx/>
              <a:buFontTx/>
              <a:buNone/>
            </a:pPr>
            <a:r>
              <a:rPr lang="es-ES_tradnl" altLang="es-MX" sz="2100" dirty="0">
                <a:latin typeface="Arial" panose="020B0604020202020204" pitchFamily="34" charset="0"/>
              </a:rPr>
              <a:t>Centro Universitario </a:t>
            </a:r>
            <a:r>
              <a:rPr lang="es-ES_tradnl" altLang="es-MX" sz="2100" dirty="0" err="1">
                <a:latin typeface="Arial" panose="020B0604020202020204" pitchFamily="34" charset="0"/>
              </a:rPr>
              <a:t>UAEM</a:t>
            </a:r>
            <a:r>
              <a:rPr lang="es-ES_tradnl" altLang="es-MX" sz="2100" dirty="0">
                <a:latin typeface="Arial" panose="020B0604020202020204" pitchFamily="34" charset="0"/>
              </a:rPr>
              <a:t> Zumpango</a:t>
            </a:r>
          </a:p>
          <a:p>
            <a:pPr algn="ctr" eaLnBrk="1" hangingPunct="1">
              <a:spcBef>
                <a:spcPct val="0"/>
              </a:spcBef>
              <a:buClrTx/>
              <a:buSzTx/>
              <a:buFontTx/>
              <a:buNone/>
            </a:pPr>
            <a:endParaRPr lang="es-ES_tradnl" altLang="es-MX" sz="1800" dirty="0">
              <a:latin typeface="Arial" panose="020B0604020202020204" pitchFamily="34" charset="0"/>
            </a:endParaRPr>
          </a:p>
          <a:p>
            <a:pPr algn="ctr" eaLnBrk="1" hangingPunct="1">
              <a:spcBef>
                <a:spcPct val="0"/>
              </a:spcBef>
              <a:buClrTx/>
              <a:buSzTx/>
              <a:buFontTx/>
              <a:buNone/>
            </a:pPr>
            <a:r>
              <a:rPr lang="es-ES_tradnl" altLang="es-MX" sz="1800" dirty="0">
                <a:latin typeface="Arial" panose="020B0604020202020204" pitchFamily="34" charset="0"/>
              </a:rPr>
              <a:t>Licenciatura en diseño industrial</a:t>
            </a:r>
          </a:p>
        </p:txBody>
      </p:sp>
      <p:pic>
        <p:nvPicPr>
          <p:cNvPr id="11"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61456" y="2462654"/>
            <a:ext cx="1724025" cy="15120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04666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Tipos de pieles (Acabados especiales).</a:t>
            </a:r>
          </a:p>
        </p:txBody>
      </p:sp>
      <p:sp>
        <p:nvSpPr>
          <p:cNvPr id="3" name="Marcador de contenido 2"/>
          <p:cNvSpPr>
            <a:spLocks noGrp="1"/>
          </p:cNvSpPr>
          <p:nvPr>
            <p:ph idx="1"/>
          </p:nvPr>
        </p:nvSpPr>
        <p:spPr>
          <a:xfrm>
            <a:off x="838200" y="1825625"/>
            <a:ext cx="6849533" cy="4351338"/>
          </a:xfrm>
        </p:spPr>
        <p:txBody>
          <a:bodyPr>
            <a:normAutofit lnSpcReduction="10000"/>
          </a:bodyPr>
          <a:lstStyle/>
          <a:p>
            <a:r>
              <a:rPr lang="es-MX" dirty="0"/>
              <a:t>Pieles a las cuales se les realizan acabados que se van desarrollando de acuerdo a las tendencias de moda, por ejemplo:</a:t>
            </a:r>
          </a:p>
          <a:p>
            <a:pPr lvl="1"/>
            <a:r>
              <a:rPr lang="es-MX" dirty="0"/>
              <a:t>Acabados muñequeados.</a:t>
            </a:r>
          </a:p>
          <a:p>
            <a:pPr lvl="1"/>
            <a:r>
              <a:rPr lang="es-MX" dirty="0" err="1"/>
              <a:t>Pull</a:t>
            </a:r>
            <a:r>
              <a:rPr lang="es-MX" dirty="0"/>
              <a:t> ups.</a:t>
            </a:r>
          </a:p>
          <a:p>
            <a:pPr lvl="1"/>
            <a:r>
              <a:rPr lang="es-MX" dirty="0"/>
              <a:t>Mula africana.</a:t>
            </a:r>
          </a:p>
          <a:p>
            <a:pPr lvl="1"/>
            <a:r>
              <a:rPr lang="es-MX" dirty="0"/>
              <a:t>Corrugados.</a:t>
            </a:r>
          </a:p>
          <a:p>
            <a:pPr lvl="1"/>
            <a:r>
              <a:rPr lang="es-MX" dirty="0"/>
              <a:t>Tipo transfer.</a:t>
            </a:r>
          </a:p>
          <a:p>
            <a:pPr lvl="1"/>
            <a:r>
              <a:rPr lang="es-MX" dirty="0" err="1"/>
              <a:t>Suede</a:t>
            </a:r>
            <a:r>
              <a:rPr lang="es-MX" dirty="0"/>
              <a:t>.</a:t>
            </a:r>
          </a:p>
          <a:p>
            <a:pPr lvl="1"/>
            <a:r>
              <a:rPr lang="es-MX" dirty="0" err="1"/>
              <a:t>Nubuck</a:t>
            </a:r>
            <a:r>
              <a:rPr lang="es-MX" dirty="0"/>
              <a:t>.</a:t>
            </a:r>
          </a:p>
          <a:p>
            <a:pPr lvl="1"/>
            <a:r>
              <a:rPr lang="es-MX" dirty="0"/>
              <a:t>Etc.</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80213" y="1690688"/>
            <a:ext cx="3291840" cy="3291840"/>
          </a:xfrm>
          <a:prstGeom prst="rect">
            <a:avLst/>
          </a:prstGeom>
        </p:spPr>
      </p:pic>
      <p:pic>
        <p:nvPicPr>
          <p:cNvPr id="11" name="Imagen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6146" y="3905956"/>
            <a:ext cx="2739708" cy="2678994"/>
          </a:xfrm>
          <a:prstGeom prst="rect">
            <a:avLst/>
          </a:prstGeom>
        </p:spPr>
      </p:pic>
    </p:spTree>
    <p:extLst>
      <p:ext uri="{BB962C8B-B14F-4D97-AF65-F5344CB8AC3E}">
        <p14:creationId xmlns:p14="http://schemas.microsoft.com/office/powerpoint/2010/main" val="18929447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Acabados para flor entera.</a:t>
            </a:r>
          </a:p>
        </p:txBody>
      </p:sp>
      <p:sp>
        <p:nvSpPr>
          <p:cNvPr id="3" name="Marcador de contenido 2"/>
          <p:cNvSpPr>
            <a:spLocks noGrp="1"/>
          </p:cNvSpPr>
          <p:nvPr>
            <p:ph idx="1"/>
          </p:nvPr>
        </p:nvSpPr>
        <p:spPr>
          <a:xfrm>
            <a:off x="838201" y="1825625"/>
            <a:ext cx="5731932" cy="4351338"/>
          </a:xfrm>
        </p:spPr>
        <p:txBody>
          <a:bodyPr/>
          <a:lstStyle/>
          <a:p>
            <a:r>
              <a:rPr lang="es-MX" dirty="0" err="1"/>
              <a:t>Atanados</a:t>
            </a:r>
            <a:r>
              <a:rPr lang="es-MX" dirty="0"/>
              <a:t>: Piel que fue </a:t>
            </a:r>
            <a:r>
              <a:rPr lang="es-MX" dirty="0" err="1"/>
              <a:t>recurtida</a:t>
            </a:r>
            <a:r>
              <a:rPr lang="es-MX" dirty="0"/>
              <a:t> fuertemente al vegetal. Presenta una textura con el poro abierto, presente en toda la superficie de la piel.</a:t>
            </a:r>
          </a:p>
          <a:p>
            <a:endParaRPr lang="es-MX" dirty="0"/>
          </a:p>
          <a:p>
            <a:endParaRPr lang="es-MX" dirty="0"/>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29123" y="711818"/>
            <a:ext cx="4319409" cy="5755612"/>
          </a:xfrm>
          <a:prstGeom prst="rect">
            <a:avLst/>
          </a:prstGeom>
        </p:spPr>
      </p:pic>
    </p:spTree>
    <p:extLst>
      <p:ext uri="{BB962C8B-B14F-4D97-AF65-F5344CB8AC3E}">
        <p14:creationId xmlns:p14="http://schemas.microsoft.com/office/powerpoint/2010/main" val="32211420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Acabados para flor entera.</a:t>
            </a:r>
          </a:p>
        </p:txBody>
      </p:sp>
      <p:sp>
        <p:nvSpPr>
          <p:cNvPr id="3" name="Marcador de contenido 2"/>
          <p:cNvSpPr>
            <a:spLocks noGrp="1"/>
          </p:cNvSpPr>
          <p:nvPr>
            <p:ph idx="1"/>
          </p:nvPr>
        </p:nvSpPr>
        <p:spPr>
          <a:xfrm>
            <a:off x="838201" y="1825625"/>
            <a:ext cx="5935132" cy="4351338"/>
          </a:xfrm>
        </p:spPr>
        <p:txBody>
          <a:bodyPr/>
          <a:lstStyle/>
          <a:p>
            <a:r>
              <a:rPr lang="es-MX" dirty="0"/>
              <a:t>Vidriado: Piel de cabra lustrada por el efecto de la presión de un cilindro de vidrio sobre la superficie, acabada con ligantes proteínicos.</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5703" y="583190"/>
            <a:ext cx="4354741" cy="5806321"/>
          </a:xfrm>
          <a:prstGeom prst="rect">
            <a:avLst/>
          </a:prstGeom>
        </p:spPr>
      </p:pic>
    </p:spTree>
    <p:extLst>
      <p:ext uri="{BB962C8B-B14F-4D97-AF65-F5344CB8AC3E}">
        <p14:creationId xmlns:p14="http://schemas.microsoft.com/office/powerpoint/2010/main" val="29671203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Acabados para flor entera.</a:t>
            </a:r>
          </a:p>
        </p:txBody>
      </p:sp>
      <p:sp>
        <p:nvSpPr>
          <p:cNvPr id="3" name="Marcador de contenido 2"/>
          <p:cNvSpPr>
            <a:spLocks noGrp="1"/>
          </p:cNvSpPr>
          <p:nvPr>
            <p:ph idx="1"/>
          </p:nvPr>
        </p:nvSpPr>
        <p:spPr>
          <a:xfrm>
            <a:off x="838201" y="1825625"/>
            <a:ext cx="5133622" cy="4351338"/>
          </a:xfrm>
        </p:spPr>
        <p:txBody>
          <a:bodyPr/>
          <a:lstStyle/>
          <a:p>
            <a:r>
              <a:rPr lang="es-MX" dirty="0" err="1"/>
              <a:t>Softy</a:t>
            </a:r>
            <a:r>
              <a:rPr lang="es-MX" dirty="0"/>
              <a:t>: Generalmente son pieles de flor entera cuya característica principal es la suavidad. Se utilizan principalmente en la fabricación de calzado deportivo.</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95509" y="1454974"/>
            <a:ext cx="5040136" cy="5403026"/>
          </a:xfrm>
          <a:prstGeom prst="rect">
            <a:avLst/>
          </a:prstGeom>
        </p:spPr>
      </p:pic>
    </p:spTree>
    <p:extLst>
      <p:ext uri="{BB962C8B-B14F-4D97-AF65-F5344CB8AC3E}">
        <p14:creationId xmlns:p14="http://schemas.microsoft.com/office/powerpoint/2010/main" val="390695039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Acabados para flor entera.</a:t>
            </a:r>
          </a:p>
        </p:txBody>
      </p:sp>
      <p:sp>
        <p:nvSpPr>
          <p:cNvPr id="3" name="Marcador de contenido 2"/>
          <p:cNvSpPr>
            <a:spLocks noGrp="1"/>
          </p:cNvSpPr>
          <p:nvPr>
            <p:ph idx="1"/>
          </p:nvPr>
        </p:nvSpPr>
        <p:spPr>
          <a:xfrm>
            <a:off x="838201" y="1825625"/>
            <a:ext cx="5133622" cy="4351338"/>
          </a:xfrm>
        </p:spPr>
        <p:txBody>
          <a:bodyPr>
            <a:normAutofit/>
          </a:bodyPr>
          <a:lstStyle/>
          <a:p>
            <a:r>
              <a:rPr lang="es-MX" dirty="0" err="1"/>
              <a:t>Waxy</a:t>
            </a:r>
            <a:r>
              <a:rPr lang="es-MX" dirty="0"/>
              <a:t>: Es muy parecido al </a:t>
            </a:r>
            <a:r>
              <a:rPr lang="es-MX" dirty="0" err="1"/>
              <a:t>softy</a:t>
            </a:r>
            <a:r>
              <a:rPr lang="es-MX" dirty="0"/>
              <a:t>, pero como característica principal tiene un tacto ceroso superficial, que pudo ser adquirido en el engrase y reforzado en el acabado final.</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2971" y="1298221"/>
            <a:ext cx="5070829" cy="5070829"/>
          </a:xfrm>
          <a:prstGeom prst="rect">
            <a:avLst/>
          </a:prstGeom>
        </p:spPr>
      </p:pic>
    </p:spTree>
    <p:extLst>
      <p:ext uri="{BB962C8B-B14F-4D97-AF65-F5344CB8AC3E}">
        <p14:creationId xmlns:p14="http://schemas.microsoft.com/office/powerpoint/2010/main" val="38693253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Acabados para flor entera.</a:t>
            </a:r>
          </a:p>
        </p:txBody>
      </p:sp>
      <p:sp>
        <p:nvSpPr>
          <p:cNvPr id="3" name="Marcador de contenido 2"/>
          <p:cNvSpPr>
            <a:spLocks noGrp="1"/>
          </p:cNvSpPr>
          <p:nvPr>
            <p:ph idx="1"/>
          </p:nvPr>
        </p:nvSpPr>
        <p:spPr>
          <a:xfrm>
            <a:off x="838201" y="1825625"/>
            <a:ext cx="5133622" cy="4351338"/>
          </a:xfrm>
        </p:spPr>
        <p:txBody>
          <a:bodyPr>
            <a:normAutofit/>
          </a:bodyPr>
          <a:lstStyle/>
          <a:p>
            <a:r>
              <a:rPr lang="es-MX" dirty="0" err="1"/>
              <a:t>Floater</a:t>
            </a:r>
            <a:r>
              <a:rPr lang="es-MX" dirty="0"/>
              <a:t>: Generalmente es una piel de flor entera similar al </a:t>
            </a:r>
            <a:r>
              <a:rPr lang="es-MX" dirty="0" err="1"/>
              <a:t>softy</a:t>
            </a:r>
            <a:r>
              <a:rPr lang="es-MX" dirty="0"/>
              <a:t> y </a:t>
            </a:r>
            <a:r>
              <a:rPr lang="es-MX" dirty="0" err="1"/>
              <a:t>waxy</a:t>
            </a:r>
            <a:r>
              <a:rPr lang="es-MX" dirty="0"/>
              <a:t>, pero con un graneado grueso, adquirido mediante tamboreado en seco.</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1045" y="1434483"/>
            <a:ext cx="5133622" cy="5133622"/>
          </a:xfrm>
          <a:prstGeom prst="rect">
            <a:avLst/>
          </a:prstGeom>
        </p:spPr>
      </p:pic>
    </p:spTree>
    <p:extLst>
      <p:ext uri="{BB962C8B-B14F-4D97-AF65-F5344CB8AC3E}">
        <p14:creationId xmlns:p14="http://schemas.microsoft.com/office/powerpoint/2010/main" val="18246890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Acabados para flor entera.</a:t>
            </a:r>
          </a:p>
        </p:txBody>
      </p:sp>
      <p:sp>
        <p:nvSpPr>
          <p:cNvPr id="3" name="Marcador de contenido 2"/>
          <p:cNvSpPr>
            <a:spLocks noGrp="1"/>
          </p:cNvSpPr>
          <p:nvPr>
            <p:ph idx="1"/>
          </p:nvPr>
        </p:nvSpPr>
        <p:spPr>
          <a:xfrm>
            <a:off x="838201" y="1825625"/>
            <a:ext cx="4444999" cy="4351338"/>
          </a:xfrm>
        </p:spPr>
        <p:txBody>
          <a:bodyPr>
            <a:normAutofit/>
          </a:bodyPr>
          <a:lstStyle/>
          <a:p>
            <a:r>
              <a:rPr lang="es-MX" dirty="0"/>
              <a:t>Napa: Es una piel con textura especialmente suave y tacto agradable que se le da normalmente en el engrase. Es un acabado de flor entera.</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0158" y="2069042"/>
            <a:ext cx="6454286" cy="3864504"/>
          </a:xfrm>
          <a:prstGeom prst="rect">
            <a:avLst/>
          </a:prstGeom>
        </p:spPr>
      </p:pic>
    </p:spTree>
    <p:extLst>
      <p:ext uri="{BB962C8B-B14F-4D97-AF65-F5344CB8AC3E}">
        <p14:creationId xmlns:p14="http://schemas.microsoft.com/office/powerpoint/2010/main" val="26455999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Acabados para flor entera.</a:t>
            </a:r>
          </a:p>
        </p:txBody>
      </p:sp>
      <p:sp>
        <p:nvSpPr>
          <p:cNvPr id="3" name="Marcador de contenido 2"/>
          <p:cNvSpPr>
            <a:spLocks noGrp="1"/>
          </p:cNvSpPr>
          <p:nvPr>
            <p:ph idx="1"/>
          </p:nvPr>
        </p:nvSpPr>
        <p:spPr>
          <a:xfrm>
            <a:off x="838201" y="1825625"/>
            <a:ext cx="5133622" cy="4351338"/>
          </a:xfrm>
        </p:spPr>
        <p:txBody>
          <a:bodyPr>
            <a:normAutofit/>
          </a:bodyPr>
          <a:lstStyle/>
          <a:p>
            <a:r>
              <a:rPr lang="es-MX" dirty="0"/>
              <a:t>Graso: Piel sobre la que se ha depositado en el acabado un aceite, combinación de aceites, ceras o ambos, en su superficie para obtener un tacto con ciertas características propias.</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11350" y="609600"/>
            <a:ext cx="4716856" cy="5819422"/>
          </a:xfrm>
          <a:prstGeom prst="rect">
            <a:avLst/>
          </a:prstGeom>
        </p:spPr>
      </p:pic>
    </p:spTree>
    <p:extLst>
      <p:ext uri="{BB962C8B-B14F-4D97-AF65-F5344CB8AC3E}">
        <p14:creationId xmlns:p14="http://schemas.microsoft.com/office/powerpoint/2010/main" val="5779751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Acabados para flor entera.</a:t>
            </a:r>
          </a:p>
        </p:txBody>
      </p:sp>
      <p:sp>
        <p:nvSpPr>
          <p:cNvPr id="3" name="Marcador de contenido 2"/>
          <p:cNvSpPr>
            <a:spLocks noGrp="1"/>
          </p:cNvSpPr>
          <p:nvPr>
            <p:ph idx="1"/>
          </p:nvPr>
        </p:nvSpPr>
        <p:spPr>
          <a:xfrm>
            <a:off x="838201" y="1825625"/>
            <a:ext cx="5133622" cy="4351338"/>
          </a:xfrm>
        </p:spPr>
        <p:txBody>
          <a:bodyPr>
            <a:normAutofit/>
          </a:bodyPr>
          <a:lstStyle/>
          <a:p>
            <a:r>
              <a:rPr lang="es-MX" dirty="0" err="1"/>
              <a:t>Pull</a:t>
            </a:r>
            <a:r>
              <a:rPr lang="es-MX" dirty="0"/>
              <a:t>-up: Generalmente un acabado para flor entera de color claro, en el que se le aplica un aceite para dar efecto de oscurecimiento sobre la superficie, mismo que dará un doble tono en el momento de ejercer una presión o doblez sobre el cuero.</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0065" y="1366749"/>
            <a:ext cx="5269089" cy="5269089"/>
          </a:xfrm>
          <a:prstGeom prst="rect">
            <a:avLst/>
          </a:prstGeom>
        </p:spPr>
      </p:pic>
    </p:spTree>
    <p:extLst>
      <p:ext uri="{BB962C8B-B14F-4D97-AF65-F5344CB8AC3E}">
        <p14:creationId xmlns:p14="http://schemas.microsoft.com/office/powerpoint/2010/main" val="14981729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Acabados para flor corregida.</a:t>
            </a:r>
          </a:p>
        </p:txBody>
      </p:sp>
      <p:sp>
        <p:nvSpPr>
          <p:cNvPr id="3" name="Marcador de contenido 2"/>
          <p:cNvSpPr>
            <a:spLocks noGrp="1"/>
          </p:cNvSpPr>
          <p:nvPr>
            <p:ph idx="1"/>
          </p:nvPr>
        </p:nvSpPr>
        <p:spPr>
          <a:xfrm>
            <a:off x="838201" y="1825625"/>
            <a:ext cx="5133622" cy="4351338"/>
          </a:xfrm>
        </p:spPr>
        <p:txBody>
          <a:bodyPr>
            <a:normAutofit/>
          </a:bodyPr>
          <a:lstStyle/>
          <a:p>
            <a:r>
              <a:rPr lang="es-MX" dirty="0"/>
              <a:t>Camaleón: Acabado en piel generalmente lijado, impregnado, pigmentado, con un top brillante y sobre éste un top “falso” de color mas obscuro, que es removido por la acción de un </a:t>
            </a:r>
            <a:r>
              <a:rPr lang="es-MX" dirty="0" err="1"/>
              <a:t>brochuelo</a:t>
            </a:r>
            <a:r>
              <a:rPr lang="es-MX" dirty="0"/>
              <a:t> impregnado de cera abrasiva.</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1758" y="1230489"/>
            <a:ext cx="4561306" cy="5627511"/>
          </a:xfrm>
          <a:prstGeom prst="rect">
            <a:avLst/>
          </a:prstGeom>
        </p:spPr>
      </p:pic>
    </p:spTree>
    <p:extLst>
      <p:ext uri="{BB962C8B-B14F-4D97-AF65-F5344CB8AC3E}">
        <p14:creationId xmlns:p14="http://schemas.microsoft.com/office/powerpoint/2010/main" val="253863226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Acabados en pieles</a:t>
            </a:r>
          </a:p>
        </p:txBody>
      </p:sp>
      <p:sp>
        <p:nvSpPr>
          <p:cNvPr id="3" name="Subtítulo 2"/>
          <p:cNvSpPr>
            <a:spLocks noGrp="1"/>
          </p:cNvSpPr>
          <p:nvPr>
            <p:ph idx="1"/>
          </p:nvPr>
        </p:nvSpPr>
        <p:spPr/>
        <p:txBody>
          <a:bodyPr>
            <a:normAutofit/>
          </a:bodyPr>
          <a:lstStyle/>
          <a:p>
            <a:r>
              <a:rPr lang="es-MX" sz="3600" dirty="0"/>
              <a:t>Las pieles, una vez curtidas, pueden tener diversos acabados.</a:t>
            </a:r>
          </a:p>
          <a:p>
            <a:endParaRPr lang="es-MX" sz="3600" dirty="0"/>
          </a:p>
          <a:p>
            <a:r>
              <a:rPr lang="es-MX" sz="3600" dirty="0"/>
              <a:t>El acabado final dependerá, en primer lugar, de la calidad y tipo de piel que se está procesando.</a:t>
            </a:r>
          </a:p>
        </p:txBody>
      </p:sp>
    </p:spTree>
    <p:extLst>
      <p:ext uri="{BB962C8B-B14F-4D97-AF65-F5344CB8AC3E}">
        <p14:creationId xmlns:p14="http://schemas.microsoft.com/office/powerpoint/2010/main" val="390244835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Acabados para flor corregida.</a:t>
            </a:r>
          </a:p>
        </p:txBody>
      </p:sp>
      <p:sp>
        <p:nvSpPr>
          <p:cNvPr id="3" name="Marcador de contenido 2"/>
          <p:cNvSpPr>
            <a:spLocks noGrp="1"/>
          </p:cNvSpPr>
          <p:nvPr>
            <p:ph idx="1"/>
          </p:nvPr>
        </p:nvSpPr>
        <p:spPr>
          <a:xfrm>
            <a:off x="838201" y="1825625"/>
            <a:ext cx="5133622" cy="4351338"/>
          </a:xfrm>
        </p:spPr>
        <p:txBody>
          <a:bodyPr>
            <a:normAutofit/>
          </a:bodyPr>
          <a:lstStyle/>
          <a:p>
            <a:r>
              <a:rPr lang="es-MX" dirty="0" err="1"/>
              <a:t>Oscaria</a:t>
            </a:r>
            <a:r>
              <a:rPr lang="es-MX" dirty="0"/>
              <a:t>: Acabado en piel, lijado, impregnado y pigmentado, que puede ser liso o grabado.</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3766" y="2415821"/>
            <a:ext cx="6184722" cy="4116705"/>
          </a:xfrm>
          <a:prstGeom prst="rect">
            <a:avLst/>
          </a:prstGeom>
        </p:spPr>
      </p:pic>
    </p:spTree>
    <p:extLst>
      <p:ext uri="{BB962C8B-B14F-4D97-AF65-F5344CB8AC3E}">
        <p14:creationId xmlns:p14="http://schemas.microsoft.com/office/powerpoint/2010/main" val="2479591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Acabados para flor corregida.</a:t>
            </a:r>
          </a:p>
        </p:txBody>
      </p:sp>
      <p:sp>
        <p:nvSpPr>
          <p:cNvPr id="3" name="Marcador de contenido 2"/>
          <p:cNvSpPr>
            <a:spLocks noGrp="1"/>
          </p:cNvSpPr>
          <p:nvPr>
            <p:ph idx="1"/>
          </p:nvPr>
        </p:nvSpPr>
        <p:spPr>
          <a:xfrm>
            <a:off x="838201" y="1825625"/>
            <a:ext cx="5133622" cy="4351338"/>
          </a:xfrm>
        </p:spPr>
        <p:txBody>
          <a:bodyPr>
            <a:normAutofit/>
          </a:bodyPr>
          <a:lstStyle/>
          <a:p>
            <a:r>
              <a:rPr lang="es-MX" dirty="0" err="1"/>
              <a:t>Nubuck</a:t>
            </a:r>
            <a:r>
              <a:rPr lang="es-MX" dirty="0"/>
              <a:t>: Piel de tacto aterciopelado, producido por la acción de un lijado sobre la flor. Dentro de su proceso se realiza una operación que se llama perlado, que es un secado intermedio para llegar al producto final.</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2672" y="1423408"/>
            <a:ext cx="5272617" cy="5155772"/>
          </a:xfrm>
          <a:prstGeom prst="rect">
            <a:avLst/>
          </a:prstGeom>
        </p:spPr>
      </p:pic>
    </p:spTree>
    <p:extLst>
      <p:ext uri="{BB962C8B-B14F-4D97-AF65-F5344CB8AC3E}">
        <p14:creationId xmlns:p14="http://schemas.microsoft.com/office/powerpoint/2010/main" val="174207228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Acabados para flor corregida.</a:t>
            </a:r>
          </a:p>
        </p:txBody>
      </p:sp>
      <p:sp>
        <p:nvSpPr>
          <p:cNvPr id="3" name="Marcador de contenido 2"/>
          <p:cNvSpPr>
            <a:spLocks noGrp="1"/>
          </p:cNvSpPr>
          <p:nvPr>
            <p:ph idx="1"/>
          </p:nvPr>
        </p:nvSpPr>
        <p:spPr>
          <a:xfrm>
            <a:off x="838201" y="1825625"/>
            <a:ext cx="4648199" cy="4351338"/>
          </a:xfrm>
        </p:spPr>
        <p:txBody>
          <a:bodyPr>
            <a:normAutofit/>
          </a:bodyPr>
          <a:lstStyle/>
          <a:p>
            <a:r>
              <a:rPr lang="es-MX" dirty="0" err="1"/>
              <a:t>Crazy</a:t>
            </a:r>
            <a:r>
              <a:rPr lang="es-MX" dirty="0"/>
              <a:t> </a:t>
            </a:r>
            <a:r>
              <a:rPr lang="es-MX" dirty="0" err="1"/>
              <a:t>horse</a:t>
            </a:r>
            <a:r>
              <a:rPr lang="es-MX" dirty="0"/>
              <a:t>: Generalmente es una piel lijada de color claro, que en el acabado se le aplica una cera dura, para dar un efecto de oscurecimiento por el planchado con una placa lisa y al hacer un doblez o presión sobre el cuero obtenemos un doble tono.</a:t>
            </a:r>
          </a:p>
        </p:txBody>
      </p:sp>
      <p:pic>
        <p:nvPicPr>
          <p:cNvPr id="5" name="Imagen 4"/>
          <p:cNvPicPr>
            <a:picLocks noChangeAspect="1"/>
          </p:cNvPicPr>
          <p:nvPr/>
        </p:nvPicPr>
        <p:blipFill rotWithShape="1">
          <a:blip r:embed="rId2">
            <a:extLst>
              <a:ext uri="{28A0092B-C50C-407E-A947-70E740481C1C}">
                <a14:useLocalDpi xmlns:a14="http://schemas.microsoft.com/office/drawing/2010/main" val="0"/>
              </a:ext>
            </a:extLst>
          </a:blip>
          <a:srcRect t="14165" b="11804"/>
          <a:stretch/>
        </p:blipFill>
        <p:spPr>
          <a:xfrm>
            <a:off x="5782733" y="1690688"/>
            <a:ext cx="5977467" cy="4425245"/>
          </a:xfrm>
          <a:prstGeom prst="rect">
            <a:avLst/>
          </a:prstGeom>
        </p:spPr>
      </p:pic>
    </p:spTree>
    <p:extLst>
      <p:ext uri="{BB962C8B-B14F-4D97-AF65-F5344CB8AC3E}">
        <p14:creationId xmlns:p14="http://schemas.microsoft.com/office/powerpoint/2010/main" val="33807477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Acabados para flor corregida.</a:t>
            </a:r>
          </a:p>
        </p:txBody>
      </p:sp>
      <p:sp>
        <p:nvSpPr>
          <p:cNvPr id="3" name="Marcador de contenido 2"/>
          <p:cNvSpPr>
            <a:spLocks noGrp="1"/>
          </p:cNvSpPr>
          <p:nvPr>
            <p:ph idx="1"/>
          </p:nvPr>
        </p:nvSpPr>
        <p:spPr>
          <a:xfrm>
            <a:off x="838200" y="1825625"/>
            <a:ext cx="10515599" cy="4351338"/>
          </a:xfrm>
        </p:spPr>
        <p:txBody>
          <a:bodyPr>
            <a:normAutofit/>
          </a:bodyPr>
          <a:lstStyle/>
          <a:p>
            <a:r>
              <a:rPr lang="es-MX" dirty="0"/>
              <a:t>Charol: Es un tipo de acabado que se aplica en cueros de baja calidad, consiste en aplicar sobre ellos una gruesa capa de poliuretano que proporcione el brillo típico de este artículo.</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6237" y="3195646"/>
            <a:ext cx="8660519" cy="3274299"/>
          </a:xfrm>
          <a:prstGeom prst="rect">
            <a:avLst/>
          </a:prstGeom>
        </p:spPr>
      </p:pic>
    </p:spTree>
    <p:extLst>
      <p:ext uri="{BB962C8B-B14F-4D97-AF65-F5344CB8AC3E}">
        <p14:creationId xmlns:p14="http://schemas.microsoft.com/office/powerpoint/2010/main" val="1096017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Acabados para carnazas o </a:t>
            </a:r>
            <a:r>
              <a:rPr lang="es-MX" dirty="0" err="1"/>
              <a:t>serrajes</a:t>
            </a:r>
            <a:r>
              <a:rPr lang="es-MX" dirty="0"/>
              <a:t>.</a:t>
            </a:r>
          </a:p>
        </p:txBody>
      </p:sp>
      <p:sp>
        <p:nvSpPr>
          <p:cNvPr id="3" name="Marcador de contenido 2"/>
          <p:cNvSpPr>
            <a:spLocks noGrp="1"/>
          </p:cNvSpPr>
          <p:nvPr>
            <p:ph idx="1"/>
          </p:nvPr>
        </p:nvSpPr>
        <p:spPr>
          <a:xfrm>
            <a:off x="838201" y="1825625"/>
            <a:ext cx="4275666" cy="4351338"/>
          </a:xfrm>
        </p:spPr>
        <p:txBody>
          <a:bodyPr>
            <a:normAutofit/>
          </a:bodyPr>
          <a:lstStyle/>
          <a:p>
            <a:r>
              <a:rPr lang="es-MX" dirty="0" err="1"/>
              <a:t>Hunting</a:t>
            </a:r>
            <a:r>
              <a:rPr lang="es-MX" dirty="0"/>
              <a:t> y/o </a:t>
            </a:r>
            <a:r>
              <a:rPr lang="es-MX" dirty="0" err="1"/>
              <a:t>gamusa</a:t>
            </a:r>
            <a:r>
              <a:rPr lang="es-MX" dirty="0"/>
              <a:t>: Es una piel que se obtiene a partir de carnaza, lo que le da un tacto afelpado por el lado carne.</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3867" y="2145419"/>
            <a:ext cx="6862518" cy="4031544"/>
          </a:xfrm>
          <a:prstGeom prst="rect">
            <a:avLst/>
          </a:prstGeom>
        </p:spPr>
      </p:pic>
    </p:spTree>
    <p:extLst>
      <p:ext uri="{BB962C8B-B14F-4D97-AF65-F5344CB8AC3E}">
        <p14:creationId xmlns:p14="http://schemas.microsoft.com/office/powerpoint/2010/main" val="35756682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Acabados para carnazas o </a:t>
            </a:r>
            <a:r>
              <a:rPr lang="es-MX" dirty="0" err="1"/>
              <a:t>serrajes</a:t>
            </a:r>
            <a:r>
              <a:rPr lang="es-MX" dirty="0"/>
              <a:t>.</a:t>
            </a:r>
          </a:p>
        </p:txBody>
      </p:sp>
      <p:sp>
        <p:nvSpPr>
          <p:cNvPr id="3" name="Marcador de contenido 2"/>
          <p:cNvSpPr>
            <a:spLocks noGrp="1"/>
          </p:cNvSpPr>
          <p:nvPr>
            <p:ph idx="1"/>
          </p:nvPr>
        </p:nvSpPr>
        <p:spPr>
          <a:xfrm>
            <a:off x="838201" y="1825625"/>
            <a:ext cx="4524021" cy="4351338"/>
          </a:xfrm>
        </p:spPr>
        <p:txBody>
          <a:bodyPr>
            <a:normAutofit/>
          </a:bodyPr>
          <a:lstStyle/>
          <a:p>
            <a:r>
              <a:rPr lang="es-MX" dirty="0"/>
              <a:t>Folia: Se coloca una película plástica de acabado que hará las veces de flor sobre la carnaza preparada con un adhesivo. Posteriormente se prensa el conjunto carnaza-película para sellar ambas partes. Existen conceptos similares como el transfer y </a:t>
            </a:r>
            <a:r>
              <a:rPr lang="es-MX" dirty="0" err="1"/>
              <a:t>action</a:t>
            </a:r>
            <a:r>
              <a:rPr lang="es-MX" dirty="0"/>
              <a:t> </a:t>
            </a:r>
            <a:r>
              <a:rPr lang="es-MX" dirty="0" err="1"/>
              <a:t>leather</a:t>
            </a:r>
            <a:r>
              <a:rPr lang="es-MX" dirty="0"/>
              <a:t>.</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33661" y="2111816"/>
            <a:ext cx="6432561" cy="3778956"/>
          </a:xfrm>
          <a:prstGeom prst="rect">
            <a:avLst/>
          </a:prstGeom>
        </p:spPr>
      </p:pic>
    </p:spTree>
    <p:extLst>
      <p:ext uri="{BB962C8B-B14F-4D97-AF65-F5344CB8AC3E}">
        <p14:creationId xmlns:p14="http://schemas.microsoft.com/office/powerpoint/2010/main" val="11592801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Otros tipos de acabados o procesos.</a:t>
            </a:r>
          </a:p>
        </p:txBody>
      </p:sp>
      <p:sp>
        <p:nvSpPr>
          <p:cNvPr id="3" name="Marcador de contenido 2"/>
          <p:cNvSpPr>
            <a:spLocks noGrp="1"/>
          </p:cNvSpPr>
          <p:nvPr>
            <p:ph idx="1"/>
          </p:nvPr>
        </p:nvSpPr>
        <p:spPr>
          <a:xfrm>
            <a:off x="838201" y="1825625"/>
            <a:ext cx="5133622" cy="4351338"/>
          </a:xfrm>
        </p:spPr>
        <p:txBody>
          <a:bodyPr>
            <a:normAutofit/>
          </a:bodyPr>
          <a:lstStyle/>
          <a:p>
            <a:r>
              <a:rPr lang="es-MX" dirty="0" err="1"/>
              <a:t>Hidrofugados</a:t>
            </a:r>
            <a:r>
              <a:rPr lang="es-MX" dirty="0"/>
              <a:t>: Son cueros que han sido tratados químicamente para no aceptar el paso del agua a través de su espesor.</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35888" y="1492338"/>
            <a:ext cx="5017912" cy="5017912"/>
          </a:xfrm>
          <a:prstGeom prst="rect">
            <a:avLst/>
          </a:prstGeom>
        </p:spPr>
      </p:pic>
    </p:spTree>
    <p:extLst>
      <p:ext uri="{BB962C8B-B14F-4D97-AF65-F5344CB8AC3E}">
        <p14:creationId xmlns:p14="http://schemas.microsoft.com/office/powerpoint/2010/main" val="17420769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Otros tipos de acabados o procesos.</a:t>
            </a:r>
          </a:p>
        </p:txBody>
      </p:sp>
      <p:sp>
        <p:nvSpPr>
          <p:cNvPr id="3" name="Marcador de contenido 2"/>
          <p:cNvSpPr>
            <a:spLocks noGrp="1"/>
          </p:cNvSpPr>
          <p:nvPr>
            <p:ph idx="1"/>
          </p:nvPr>
        </p:nvSpPr>
        <p:spPr>
          <a:xfrm>
            <a:off x="838201" y="1825625"/>
            <a:ext cx="3959577" cy="4351338"/>
          </a:xfrm>
        </p:spPr>
        <p:txBody>
          <a:bodyPr>
            <a:normAutofit/>
          </a:bodyPr>
          <a:lstStyle/>
          <a:p>
            <a:r>
              <a:rPr lang="es-MX" dirty="0"/>
              <a:t>Ante: Es un cuero de tacto aterciopelado por el lado de la carne procedente de pieles de cabra, borrego, becerro, etc.</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2632" y="1825625"/>
            <a:ext cx="6729414" cy="4486275"/>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7705" y="4437592"/>
            <a:ext cx="2857500" cy="2114550"/>
          </a:xfrm>
          <a:prstGeom prst="rect">
            <a:avLst/>
          </a:prstGeom>
        </p:spPr>
      </p:pic>
    </p:spTree>
    <p:extLst>
      <p:ext uri="{BB962C8B-B14F-4D97-AF65-F5344CB8AC3E}">
        <p14:creationId xmlns:p14="http://schemas.microsoft.com/office/powerpoint/2010/main" val="13317083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Otros tipos de acabados o procesos.</a:t>
            </a:r>
          </a:p>
        </p:txBody>
      </p:sp>
      <p:sp>
        <p:nvSpPr>
          <p:cNvPr id="3" name="Marcador de contenido 2"/>
          <p:cNvSpPr>
            <a:spLocks noGrp="1"/>
          </p:cNvSpPr>
          <p:nvPr>
            <p:ph idx="1"/>
          </p:nvPr>
        </p:nvSpPr>
        <p:spPr>
          <a:xfrm>
            <a:off x="838201" y="1825625"/>
            <a:ext cx="5133622" cy="4351338"/>
          </a:xfrm>
        </p:spPr>
        <p:txBody>
          <a:bodyPr>
            <a:normAutofit/>
          </a:bodyPr>
          <a:lstStyle/>
          <a:p>
            <a:r>
              <a:rPr lang="es-MX" dirty="0"/>
              <a:t>Vestimenta: Cuero con características muy particulares, como son suavidad, espesor y muy bajo peso.</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2645" y="1411905"/>
            <a:ext cx="5178778" cy="5178778"/>
          </a:xfrm>
          <a:prstGeom prst="rect">
            <a:avLst/>
          </a:prstGeom>
        </p:spPr>
      </p:pic>
    </p:spTree>
    <p:extLst>
      <p:ext uri="{BB962C8B-B14F-4D97-AF65-F5344CB8AC3E}">
        <p14:creationId xmlns:p14="http://schemas.microsoft.com/office/powerpoint/2010/main" val="138322047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Video.</a:t>
            </a:r>
          </a:p>
        </p:txBody>
      </p:sp>
      <p:sp>
        <p:nvSpPr>
          <p:cNvPr id="3" name="Marcador de contenido 2"/>
          <p:cNvSpPr>
            <a:spLocks noGrp="1"/>
          </p:cNvSpPr>
          <p:nvPr>
            <p:ph idx="1"/>
          </p:nvPr>
        </p:nvSpPr>
        <p:spPr/>
        <p:txBody>
          <a:bodyPr/>
          <a:lstStyle/>
          <a:p>
            <a:r>
              <a:rPr lang="es-MX" dirty="0"/>
              <a:t>Para reforzar lo visto en esta sección, se recomienda ver el siguiente video sobre “Usos del cuero en la industria” publicado por </a:t>
            </a:r>
            <a:r>
              <a:rPr lang="es-MX" i="1" dirty="0" err="1"/>
              <a:t>TvAgro</a:t>
            </a:r>
            <a:endParaRPr lang="es-MX" i="1" dirty="0"/>
          </a:p>
          <a:p>
            <a:endParaRPr lang="es-MX" i="1" dirty="0"/>
          </a:p>
          <a:p>
            <a:pPr marL="0" indent="0">
              <a:buNone/>
            </a:pPr>
            <a:r>
              <a:rPr lang="es-MX" dirty="0"/>
              <a:t>https://www.youtube.com/watch?v=YZaD8vU3Qk4</a:t>
            </a:r>
          </a:p>
        </p:txBody>
      </p:sp>
    </p:spTree>
    <p:extLst>
      <p:ext uri="{BB962C8B-B14F-4D97-AF65-F5344CB8AC3E}">
        <p14:creationId xmlns:p14="http://schemas.microsoft.com/office/powerpoint/2010/main" val="23874101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Acabados en pieles</a:t>
            </a:r>
          </a:p>
        </p:txBody>
      </p:sp>
      <p:sp>
        <p:nvSpPr>
          <p:cNvPr id="3" name="Subtítulo 2"/>
          <p:cNvSpPr>
            <a:spLocks noGrp="1"/>
          </p:cNvSpPr>
          <p:nvPr>
            <p:ph idx="1"/>
          </p:nvPr>
        </p:nvSpPr>
        <p:spPr/>
        <p:txBody>
          <a:bodyPr>
            <a:normAutofit/>
          </a:bodyPr>
          <a:lstStyle/>
          <a:p>
            <a:r>
              <a:rPr lang="es-MX" sz="3600" dirty="0"/>
              <a:t>En segundo lugar, el acabado se decidirá por el uso al que será destinada.</a:t>
            </a:r>
          </a:p>
          <a:p>
            <a:endParaRPr lang="es-MX" sz="3600" dirty="0"/>
          </a:p>
          <a:p>
            <a:r>
              <a:rPr lang="es-MX" sz="3600" dirty="0"/>
              <a:t>Y en tercer lugar, dependerá de la apariencia que se desea obtener.</a:t>
            </a:r>
          </a:p>
        </p:txBody>
      </p:sp>
    </p:spTree>
    <p:extLst>
      <p:ext uri="{BB962C8B-B14F-4D97-AF65-F5344CB8AC3E}">
        <p14:creationId xmlns:p14="http://schemas.microsoft.com/office/powerpoint/2010/main" val="33394267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Video.</a:t>
            </a:r>
          </a:p>
        </p:txBody>
      </p:sp>
      <p:sp>
        <p:nvSpPr>
          <p:cNvPr id="3" name="Marcador de contenido 2"/>
          <p:cNvSpPr>
            <a:spLocks noGrp="1"/>
          </p:cNvSpPr>
          <p:nvPr>
            <p:ph idx="1"/>
          </p:nvPr>
        </p:nvSpPr>
        <p:spPr/>
        <p:txBody>
          <a:bodyPr/>
          <a:lstStyle/>
          <a:p>
            <a:r>
              <a:rPr lang="es-MX" dirty="0"/>
              <a:t>De igual forma, es ampliamente recomendable ver el siguiente video sobre “Piel anilina, semi anilina y rectificado” publicado por </a:t>
            </a:r>
            <a:r>
              <a:rPr lang="es-MX" i="1" dirty="0" err="1"/>
              <a:t>Sorensen</a:t>
            </a:r>
            <a:r>
              <a:rPr lang="es-MX" i="1" dirty="0"/>
              <a:t> </a:t>
            </a:r>
            <a:r>
              <a:rPr lang="es-MX" i="1" dirty="0" err="1"/>
              <a:t>Leather</a:t>
            </a:r>
            <a:endParaRPr lang="es-MX" i="1" dirty="0"/>
          </a:p>
          <a:p>
            <a:endParaRPr lang="es-MX" i="1" dirty="0"/>
          </a:p>
          <a:p>
            <a:pPr marL="0" indent="0">
              <a:buNone/>
            </a:pPr>
            <a:r>
              <a:rPr lang="es-MX" dirty="0"/>
              <a:t>https://www.youtube.com/watch?v=8OLf8HOrbCc</a:t>
            </a:r>
          </a:p>
        </p:txBody>
      </p:sp>
    </p:spTree>
    <p:extLst>
      <p:ext uri="{BB962C8B-B14F-4D97-AF65-F5344CB8AC3E}">
        <p14:creationId xmlns:p14="http://schemas.microsoft.com/office/powerpoint/2010/main" val="108992905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Ejercicio de retroalimentación</a:t>
            </a:r>
          </a:p>
        </p:txBody>
      </p:sp>
      <p:sp>
        <p:nvSpPr>
          <p:cNvPr id="3" name="Marcador de contenido 2"/>
          <p:cNvSpPr>
            <a:spLocks noGrp="1"/>
          </p:cNvSpPr>
          <p:nvPr>
            <p:ph idx="1"/>
          </p:nvPr>
        </p:nvSpPr>
        <p:spPr/>
        <p:txBody>
          <a:bodyPr>
            <a:normAutofit/>
          </a:bodyPr>
          <a:lstStyle/>
          <a:p>
            <a:r>
              <a:rPr lang="es-MX" dirty="0"/>
              <a:t>Traer, por cada estudiante, 3 objetos que presenten diferentes acabados.</a:t>
            </a:r>
          </a:p>
          <a:p>
            <a:endParaRPr lang="es-MX" dirty="0"/>
          </a:p>
          <a:p>
            <a:r>
              <a:rPr lang="es-MX" dirty="0"/>
              <a:t>Realizar pruebas de identificación de acabado en los 3 objetos, registrando los resultados en una ficha que contenga los siguientes datos:</a:t>
            </a:r>
          </a:p>
          <a:p>
            <a:pPr lvl="1"/>
            <a:r>
              <a:rPr lang="es-MX" dirty="0"/>
              <a:t>Denominación del Objeto.</a:t>
            </a:r>
          </a:p>
          <a:p>
            <a:pPr lvl="1"/>
            <a:r>
              <a:rPr lang="es-MX" dirty="0"/>
              <a:t>Imagen.</a:t>
            </a:r>
          </a:p>
          <a:p>
            <a:pPr lvl="1"/>
            <a:r>
              <a:rPr lang="es-MX" dirty="0"/>
              <a:t>Pruebas aplicadas.</a:t>
            </a:r>
          </a:p>
          <a:p>
            <a:pPr lvl="1"/>
            <a:r>
              <a:rPr lang="es-MX" dirty="0"/>
              <a:t>Resultados de las pruebas con imágenes.</a:t>
            </a:r>
          </a:p>
        </p:txBody>
      </p:sp>
    </p:spTree>
    <p:extLst>
      <p:ext uri="{BB962C8B-B14F-4D97-AF65-F5344CB8AC3E}">
        <p14:creationId xmlns:p14="http://schemas.microsoft.com/office/powerpoint/2010/main" val="19458473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Referencia bibliográfica</a:t>
            </a:r>
          </a:p>
        </p:txBody>
      </p:sp>
      <p:sp>
        <p:nvSpPr>
          <p:cNvPr id="3" name="Marcador de contenido 2"/>
          <p:cNvSpPr>
            <a:spLocks noGrp="1"/>
          </p:cNvSpPr>
          <p:nvPr>
            <p:ph idx="1"/>
          </p:nvPr>
        </p:nvSpPr>
        <p:spPr>
          <a:xfrm>
            <a:off x="838200" y="1825624"/>
            <a:ext cx="10515600" cy="4721931"/>
          </a:xfrm>
        </p:spPr>
        <p:txBody>
          <a:bodyPr>
            <a:normAutofit lnSpcReduction="10000"/>
          </a:bodyPr>
          <a:lstStyle/>
          <a:p>
            <a:r>
              <a:rPr lang="es-MX" dirty="0"/>
              <a:t>Básico</a:t>
            </a:r>
          </a:p>
          <a:p>
            <a:pPr lvl="1"/>
            <a:r>
              <a:rPr lang="es-MX" dirty="0"/>
              <a:t>Fernández, David, (2002). </a:t>
            </a:r>
            <a:r>
              <a:rPr lang="es-MX" i="1" dirty="0" err="1"/>
              <a:t>Expocuero-leather</a:t>
            </a:r>
            <a:r>
              <a:rPr lang="es-MX" i="1" dirty="0"/>
              <a:t> godos: Técnicas y diseños</a:t>
            </a:r>
            <a:r>
              <a:rPr lang="es-MX" dirty="0"/>
              <a:t>. Málaga. Fuengirola.</a:t>
            </a:r>
          </a:p>
          <a:p>
            <a:pPr lvl="1"/>
            <a:r>
              <a:rPr lang="es-MX" dirty="0" err="1"/>
              <a:t>Llado</a:t>
            </a:r>
            <a:r>
              <a:rPr lang="es-MX" dirty="0"/>
              <a:t>, María T., (2006). </a:t>
            </a:r>
            <a:r>
              <a:rPr lang="es-MX" i="1" dirty="0"/>
              <a:t>El cuero</a:t>
            </a:r>
            <a:r>
              <a:rPr lang="es-MX" dirty="0"/>
              <a:t>. Barcelona. </a:t>
            </a:r>
            <a:r>
              <a:rPr lang="es-MX" dirty="0" err="1"/>
              <a:t>Parramón</a:t>
            </a:r>
            <a:r>
              <a:rPr lang="es-MX" dirty="0"/>
              <a:t>.</a:t>
            </a:r>
          </a:p>
          <a:p>
            <a:r>
              <a:rPr lang="es-MX" dirty="0"/>
              <a:t>Complementario</a:t>
            </a:r>
          </a:p>
          <a:p>
            <a:pPr lvl="1"/>
            <a:r>
              <a:rPr lang="es-MX" dirty="0"/>
              <a:t>Cueronet.com. La Comunidad del Cuero. (2016). </a:t>
            </a:r>
            <a:r>
              <a:rPr lang="es-MX" i="1" dirty="0"/>
              <a:t>PIELES EXÓTICAS</a:t>
            </a:r>
            <a:r>
              <a:rPr lang="es-MX" dirty="0"/>
              <a:t>. Disponible en http://www.cueronet.com/exoticas/. Consultado el 25 de enero de 2016.</a:t>
            </a:r>
          </a:p>
          <a:p>
            <a:pPr lvl="1"/>
            <a:r>
              <a:rPr lang="es-MX" dirty="0"/>
              <a:t>Saldaña Valencia, Armando, y Muñoz Almaguer, Roberto, (2011). </a:t>
            </a:r>
            <a:r>
              <a:rPr lang="es-MX" i="1" dirty="0"/>
              <a:t>Conocimiento técnico de materiales y sus requisitos. Parte 1</a:t>
            </a:r>
            <a:r>
              <a:rPr lang="es-MX" dirty="0"/>
              <a:t>. </a:t>
            </a:r>
            <a:r>
              <a:rPr lang="es-MX" dirty="0" err="1"/>
              <a:t>Ceinnova-Ciatec</a:t>
            </a:r>
            <a:r>
              <a:rPr lang="es-MX" dirty="0"/>
              <a:t>. Disponible en http://web.ciatec.mx/varios/asotelo/archivos/MATERIALES%20PARA%20CORTE%20Y%20FORRO%20CEINNOVA%202011.pdf Consultado el 25 de enero de 2016</a:t>
            </a:r>
          </a:p>
        </p:txBody>
      </p:sp>
    </p:spTree>
    <p:extLst>
      <p:ext uri="{BB962C8B-B14F-4D97-AF65-F5344CB8AC3E}">
        <p14:creationId xmlns:p14="http://schemas.microsoft.com/office/powerpoint/2010/main" val="227949686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03512" y="188640"/>
            <a:ext cx="7886700" cy="254966"/>
          </a:xfrm>
        </p:spPr>
        <p:txBody>
          <a:bodyPr>
            <a:noAutofit/>
          </a:bodyPr>
          <a:lstStyle/>
          <a:p>
            <a:pPr algn="l"/>
            <a:r>
              <a:rPr lang="es-MX" sz="2000" dirty="0"/>
              <a:t>Guía explicativa para el empleo del material didáctico:</a:t>
            </a:r>
          </a:p>
        </p:txBody>
      </p:sp>
      <p:sp>
        <p:nvSpPr>
          <p:cNvPr id="3" name="Marcador de contenido 2"/>
          <p:cNvSpPr>
            <a:spLocks noGrp="1"/>
          </p:cNvSpPr>
          <p:nvPr>
            <p:ph idx="1"/>
          </p:nvPr>
        </p:nvSpPr>
        <p:spPr>
          <a:xfrm>
            <a:off x="1847528" y="836713"/>
            <a:ext cx="8568952" cy="5760640"/>
          </a:xfrm>
        </p:spPr>
        <p:txBody>
          <a:bodyPr>
            <a:noAutofit/>
          </a:bodyPr>
          <a:lstStyle/>
          <a:p>
            <a:pPr marL="0" indent="0">
              <a:buNone/>
            </a:pPr>
            <a:r>
              <a:rPr lang="es-MX" sz="2400" dirty="0"/>
              <a:t>El material didáctico que se presenta en este archivo busca servir de auxiliar en la impartición de la Unidad de Aprendizaje (UA) Teoría y práctica de cuero y pieles, que se imparte dentro del programa de estudios de la licenciatura en diseño industrial del Centro Universitario UAEM Zumpango. Esta UA se ubica en el núcleo Básico, dentro del Área Curricular de Ciencia de materiales, y tiene un total de 8 créditos en 6 horas a la semana, 2 teóricas y 4 prácticas. No tiene UA antecedente ni consecuente y es de carácter obligatorio.</a:t>
            </a:r>
          </a:p>
          <a:p>
            <a:pPr marL="0" indent="0">
              <a:buNone/>
            </a:pPr>
            <a:r>
              <a:rPr lang="es-MX" sz="2400" dirty="0"/>
              <a:t>Entre las competencias que debe desarrollar el egresado de esta licenciatura se encuentra la de “Planificar el modo y proceso de producción de los objetos, productos o servicios”. El trabajo con diversos materiales, con el fin de conocer sus capacidades de procesamiento, permite que el estudiante logre planificar la fabricación de los objetos de forma que pueda materializar sus propuestas de diseño.</a:t>
            </a:r>
          </a:p>
        </p:txBody>
      </p:sp>
    </p:spTree>
    <p:extLst>
      <p:ext uri="{BB962C8B-B14F-4D97-AF65-F5344CB8AC3E}">
        <p14:creationId xmlns:p14="http://schemas.microsoft.com/office/powerpoint/2010/main" val="38068793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03512" y="188640"/>
            <a:ext cx="7886700" cy="254966"/>
          </a:xfrm>
        </p:spPr>
        <p:txBody>
          <a:bodyPr>
            <a:noAutofit/>
          </a:bodyPr>
          <a:lstStyle/>
          <a:p>
            <a:pPr algn="l"/>
            <a:r>
              <a:rPr lang="es-MX" sz="2000" dirty="0"/>
              <a:t>Guía explicativa para el empleo del material didáctico (continuación):</a:t>
            </a:r>
          </a:p>
        </p:txBody>
      </p:sp>
      <p:sp>
        <p:nvSpPr>
          <p:cNvPr id="3" name="Marcador de contenido 2"/>
          <p:cNvSpPr>
            <a:spLocks noGrp="1"/>
          </p:cNvSpPr>
          <p:nvPr>
            <p:ph idx="1"/>
          </p:nvPr>
        </p:nvSpPr>
        <p:spPr>
          <a:xfrm>
            <a:off x="1847528" y="915733"/>
            <a:ext cx="8568952" cy="5259289"/>
          </a:xfrm>
        </p:spPr>
        <p:txBody>
          <a:bodyPr>
            <a:noAutofit/>
          </a:bodyPr>
          <a:lstStyle/>
          <a:p>
            <a:pPr marL="0" indent="0">
              <a:buNone/>
            </a:pPr>
            <a:r>
              <a:rPr lang="es-MX" sz="2400" dirty="0"/>
              <a:t>El propósito general de la UA menciona “Analizar la piel y el cuero en sus diferentes presentaciones para su aplicación en objetos de diseño y experimentar a través de ejercicios en los talleres de la facultad.”</a:t>
            </a:r>
          </a:p>
          <a:p>
            <a:pPr marL="0" indent="0">
              <a:buNone/>
            </a:pPr>
            <a:r>
              <a:rPr lang="es-MX" sz="2400" dirty="0"/>
              <a:t>El material didáctico comprende los contenidos de la unidad 4, en lo referente analizar los acabados que se aplican a las pieles para diferenciar las pieles en los objetos fabricados.</a:t>
            </a:r>
          </a:p>
          <a:p>
            <a:pPr marL="0" indent="0">
              <a:buNone/>
            </a:pPr>
            <a:r>
              <a:rPr lang="es-MX" sz="2400" dirty="0"/>
              <a:t>En este caso, se presentan diversos acabados comerciales para diferentes tipos de pieles.</a:t>
            </a:r>
          </a:p>
        </p:txBody>
      </p:sp>
    </p:spTree>
    <p:extLst>
      <p:ext uri="{BB962C8B-B14F-4D97-AF65-F5344CB8AC3E}">
        <p14:creationId xmlns:p14="http://schemas.microsoft.com/office/powerpoint/2010/main" val="32298591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03512" y="188640"/>
            <a:ext cx="7886700" cy="254966"/>
          </a:xfrm>
        </p:spPr>
        <p:txBody>
          <a:bodyPr>
            <a:noAutofit/>
          </a:bodyPr>
          <a:lstStyle/>
          <a:p>
            <a:pPr algn="l"/>
            <a:r>
              <a:rPr lang="es-MX" sz="2000" dirty="0"/>
              <a:t>Guía explicativa para el empleo del material didáctico (continuación):</a:t>
            </a:r>
          </a:p>
        </p:txBody>
      </p:sp>
      <p:sp>
        <p:nvSpPr>
          <p:cNvPr id="3" name="Marcador de contenido 2"/>
          <p:cNvSpPr>
            <a:spLocks noGrp="1"/>
          </p:cNvSpPr>
          <p:nvPr>
            <p:ph idx="1"/>
          </p:nvPr>
        </p:nvSpPr>
        <p:spPr>
          <a:xfrm>
            <a:off x="1847528" y="904444"/>
            <a:ext cx="8568952" cy="5146400"/>
          </a:xfrm>
        </p:spPr>
        <p:txBody>
          <a:bodyPr>
            <a:noAutofit/>
          </a:bodyPr>
          <a:lstStyle/>
          <a:p>
            <a:pPr marL="0" indent="0">
              <a:buNone/>
            </a:pPr>
            <a:r>
              <a:rPr lang="es-MX" sz="2400" dirty="0"/>
              <a:t>El material se utilizará durante el curso como apoyo para revisar los aspectos teóricos que se presentan en esta unidad. El material está configurado para que vaya avanzando en cada una de las diapositivas mediante el </a:t>
            </a:r>
            <a:r>
              <a:rPr lang="es-MX" sz="2400" dirty="0" err="1"/>
              <a:t>click</a:t>
            </a:r>
            <a:r>
              <a:rPr lang="es-MX" sz="2400" dirty="0"/>
              <a:t> izquierdo del ratón, o la tecla </a:t>
            </a:r>
            <a:r>
              <a:rPr lang="es-MX" sz="2400" dirty="0" err="1"/>
              <a:t>Intro</a:t>
            </a:r>
            <a:r>
              <a:rPr lang="es-MX" sz="2400" dirty="0"/>
              <a:t> del teclado, o la flecha a la derecha en otros dispositivos.</a:t>
            </a:r>
          </a:p>
          <a:p>
            <a:pPr marL="0" indent="0">
              <a:buNone/>
            </a:pPr>
            <a:r>
              <a:rPr lang="es-MX" sz="2400" dirty="0"/>
              <a:t>No se plantea una cantidad de sesiones en específico, pero se sugiere entre 1 y 2 sesiones de tres horas para abarcar los temas del material. El material se deberá utilizar simultáneamente con la realización del ejercicio de retroalimentación.</a:t>
            </a:r>
          </a:p>
          <a:p>
            <a:pPr marL="0" indent="0">
              <a:buNone/>
            </a:pPr>
            <a:r>
              <a:rPr lang="es-MX" sz="2400" dirty="0"/>
              <a:t>Finalmente, se exponen referencias documentales para ampliar la información contenida en el material.</a:t>
            </a:r>
          </a:p>
        </p:txBody>
      </p:sp>
    </p:spTree>
    <p:extLst>
      <p:ext uri="{BB962C8B-B14F-4D97-AF65-F5344CB8AC3E}">
        <p14:creationId xmlns:p14="http://schemas.microsoft.com/office/powerpoint/2010/main" val="12322113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1" y="622702"/>
            <a:ext cx="10515600" cy="1325563"/>
          </a:xfrm>
        </p:spPr>
        <p:txBody>
          <a:bodyPr/>
          <a:lstStyle/>
          <a:p>
            <a:r>
              <a:rPr lang="es-MX" dirty="0"/>
              <a:t>Tipos de pieles (clasificación por el lado visible).</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771255449"/>
              </p:ext>
            </p:extLst>
          </p:nvPr>
        </p:nvGraphicFramePr>
        <p:xfrm>
          <a:off x="838202" y="2830178"/>
          <a:ext cx="10515599" cy="2651760"/>
        </p:xfrm>
        <a:graphic>
          <a:graphicData uri="http://schemas.openxmlformats.org/drawingml/2006/table">
            <a:tbl>
              <a:tblPr firstRow="1" bandRow="1">
                <a:tableStyleId>{5C22544A-7EE6-4342-B048-85BDC9FD1C3A}</a:tableStyleId>
              </a:tblPr>
              <a:tblGrid>
                <a:gridCol w="1216378">
                  <a:extLst>
                    <a:ext uri="{9D8B030D-6E8A-4147-A177-3AD203B41FA5}">
                      <a16:colId xmlns:a16="http://schemas.microsoft.com/office/drawing/2014/main" val="286671558"/>
                    </a:ext>
                  </a:extLst>
                </a:gridCol>
                <a:gridCol w="4165917">
                  <a:extLst>
                    <a:ext uri="{9D8B030D-6E8A-4147-A177-3AD203B41FA5}">
                      <a16:colId xmlns:a16="http://schemas.microsoft.com/office/drawing/2014/main" val="2753598670"/>
                    </a:ext>
                  </a:extLst>
                </a:gridCol>
                <a:gridCol w="5133304">
                  <a:extLst>
                    <a:ext uri="{9D8B030D-6E8A-4147-A177-3AD203B41FA5}">
                      <a16:colId xmlns:a16="http://schemas.microsoft.com/office/drawing/2014/main" val="2846560077"/>
                    </a:ext>
                  </a:extLst>
                </a:gridCol>
              </a:tblGrid>
              <a:tr h="370840">
                <a:tc>
                  <a:txBody>
                    <a:bodyPr/>
                    <a:lstStyle/>
                    <a:p>
                      <a:pPr algn="ctr"/>
                      <a:r>
                        <a:rPr lang="es-MX" dirty="0"/>
                        <a:t>Tipo de piel</a:t>
                      </a:r>
                    </a:p>
                  </a:txBody>
                  <a:tcPr/>
                </a:tc>
                <a:tc>
                  <a:txBody>
                    <a:bodyPr/>
                    <a:lstStyle/>
                    <a:p>
                      <a:pPr algn="ctr"/>
                      <a:r>
                        <a:rPr lang="es-MX" dirty="0"/>
                        <a:t>Características</a:t>
                      </a:r>
                    </a:p>
                  </a:txBody>
                  <a:tcPr/>
                </a:tc>
                <a:tc>
                  <a:txBody>
                    <a:bodyPr/>
                    <a:lstStyle/>
                    <a:p>
                      <a:pPr algn="ctr"/>
                      <a:endParaRPr lang="es-MX" dirty="0"/>
                    </a:p>
                  </a:txBody>
                  <a:tcPr/>
                </a:tc>
                <a:extLst>
                  <a:ext uri="{0D108BD9-81ED-4DB2-BD59-A6C34878D82A}">
                    <a16:rowId xmlns:a16="http://schemas.microsoft.com/office/drawing/2014/main" val="1813219224"/>
                  </a:ext>
                </a:extLst>
              </a:tr>
              <a:tr h="370840">
                <a:tc>
                  <a:txBody>
                    <a:bodyPr/>
                    <a:lstStyle/>
                    <a:p>
                      <a:pPr algn="ctr"/>
                      <a:r>
                        <a:rPr lang="es-MX" dirty="0"/>
                        <a:t>Flor</a:t>
                      </a:r>
                      <a:r>
                        <a:rPr lang="es-MX" baseline="0" dirty="0"/>
                        <a:t> entera</a:t>
                      </a:r>
                      <a:endParaRPr lang="es-MX" dirty="0"/>
                    </a:p>
                  </a:txBody>
                  <a:tcPr/>
                </a:tc>
                <a:tc>
                  <a:txBody>
                    <a:bodyPr/>
                    <a:lstStyle/>
                    <a:p>
                      <a:pPr algn="just"/>
                      <a:r>
                        <a:rPr lang="es-MX" dirty="0"/>
                        <a:t>Es una piel de buena selección que debe presentar el mínimo de daños o defectos, por lo que su flor no se corrige o pule. Es la mejor calidad de piel, en cualquier tipo de animal de origen.</a:t>
                      </a:r>
                    </a:p>
                    <a:p>
                      <a:pPr algn="just"/>
                      <a:endParaRPr lang="es-MX" dirty="0"/>
                    </a:p>
                    <a:p>
                      <a:pPr algn="just"/>
                      <a:endParaRPr lang="es-MX" dirty="0"/>
                    </a:p>
                  </a:txBody>
                  <a:tcPr/>
                </a:tc>
                <a:tc>
                  <a:txBody>
                    <a:bodyPr/>
                    <a:lstStyle/>
                    <a:p>
                      <a:pPr algn="ctr"/>
                      <a:endParaRPr lang="es-MX" dirty="0"/>
                    </a:p>
                  </a:txBody>
                  <a:tcPr/>
                </a:tc>
                <a:extLst>
                  <a:ext uri="{0D108BD9-81ED-4DB2-BD59-A6C34878D82A}">
                    <a16:rowId xmlns:a16="http://schemas.microsoft.com/office/drawing/2014/main" val="1962894348"/>
                  </a:ext>
                </a:extLst>
              </a:tr>
            </a:tbl>
          </a:graphicData>
        </a:graphic>
      </p:graphicFrame>
      <p:pic>
        <p:nvPicPr>
          <p:cNvPr id="6" name="Imagen 5"/>
          <p:cNvPicPr>
            <a:picLocks noChangeAspect="1"/>
          </p:cNvPicPr>
          <p:nvPr/>
        </p:nvPicPr>
        <p:blipFill>
          <a:blip r:embed="rId2"/>
          <a:stretch>
            <a:fillRect/>
          </a:stretch>
        </p:blipFill>
        <p:spPr>
          <a:xfrm>
            <a:off x="7828066" y="3595897"/>
            <a:ext cx="2101546" cy="1624599"/>
          </a:xfrm>
          <a:prstGeom prst="rect">
            <a:avLst/>
          </a:prstGeom>
        </p:spPr>
      </p:pic>
    </p:spTree>
    <p:extLst>
      <p:ext uri="{BB962C8B-B14F-4D97-AF65-F5344CB8AC3E}">
        <p14:creationId xmlns:p14="http://schemas.microsoft.com/office/powerpoint/2010/main" val="35513575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552547402"/>
              </p:ext>
            </p:extLst>
          </p:nvPr>
        </p:nvGraphicFramePr>
        <p:xfrm>
          <a:off x="838201" y="2341049"/>
          <a:ext cx="10515599" cy="4023360"/>
        </p:xfrm>
        <a:graphic>
          <a:graphicData uri="http://schemas.openxmlformats.org/drawingml/2006/table">
            <a:tbl>
              <a:tblPr firstRow="1" bandRow="1">
                <a:tableStyleId>{5C22544A-7EE6-4342-B048-85BDC9FD1C3A}</a:tableStyleId>
              </a:tblPr>
              <a:tblGrid>
                <a:gridCol w="1216378">
                  <a:extLst>
                    <a:ext uri="{9D8B030D-6E8A-4147-A177-3AD203B41FA5}">
                      <a16:colId xmlns:a16="http://schemas.microsoft.com/office/drawing/2014/main" val="286671558"/>
                    </a:ext>
                  </a:extLst>
                </a:gridCol>
                <a:gridCol w="4191675">
                  <a:extLst>
                    <a:ext uri="{9D8B030D-6E8A-4147-A177-3AD203B41FA5}">
                      <a16:colId xmlns:a16="http://schemas.microsoft.com/office/drawing/2014/main" val="2753598670"/>
                    </a:ext>
                  </a:extLst>
                </a:gridCol>
                <a:gridCol w="5107546">
                  <a:extLst>
                    <a:ext uri="{9D8B030D-6E8A-4147-A177-3AD203B41FA5}">
                      <a16:colId xmlns:a16="http://schemas.microsoft.com/office/drawing/2014/main" val="2846560077"/>
                    </a:ext>
                  </a:extLst>
                </a:gridCol>
              </a:tblGrid>
              <a:tr h="370840">
                <a:tc>
                  <a:txBody>
                    <a:bodyPr/>
                    <a:lstStyle/>
                    <a:p>
                      <a:pPr algn="ctr"/>
                      <a:r>
                        <a:rPr lang="es-MX" dirty="0"/>
                        <a:t>Tipo de piel</a:t>
                      </a:r>
                    </a:p>
                  </a:txBody>
                  <a:tcPr/>
                </a:tc>
                <a:tc>
                  <a:txBody>
                    <a:bodyPr/>
                    <a:lstStyle/>
                    <a:p>
                      <a:pPr algn="ctr"/>
                      <a:r>
                        <a:rPr lang="es-MX" dirty="0"/>
                        <a:t>Características</a:t>
                      </a:r>
                    </a:p>
                  </a:txBody>
                  <a:tcPr/>
                </a:tc>
                <a:tc>
                  <a:txBody>
                    <a:bodyPr/>
                    <a:lstStyle/>
                    <a:p>
                      <a:pPr algn="ctr"/>
                      <a:endParaRPr lang="es-MX" dirty="0"/>
                    </a:p>
                  </a:txBody>
                  <a:tcPr/>
                </a:tc>
                <a:extLst>
                  <a:ext uri="{0D108BD9-81ED-4DB2-BD59-A6C34878D82A}">
                    <a16:rowId xmlns:a16="http://schemas.microsoft.com/office/drawing/2014/main" val="1813219224"/>
                  </a:ext>
                </a:extLst>
              </a:tr>
              <a:tr h="370840">
                <a:tc>
                  <a:txBody>
                    <a:bodyPr/>
                    <a:lstStyle/>
                    <a:p>
                      <a:pPr algn="ctr"/>
                      <a:r>
                        <a:rPr lang="es-MX" dirty="0"/>
                        <a:t>Flor corregida</a:t>
                      </a:r>
                    </a:p>
                  </a:txBody>
                  <a:tcPr/>
                </a:tc>
                <a:tc>
                  <a:txBody>
                    <a:bodyPr/>
                    <a:lstStyle/>
                    <a:p>
                      <a:pPr algn="l"/>
                      <a:r>
                        <a:rPr lang="es-MX" dirty="0"/>
                        <a:t>Es una piel con defectos superficiales, a la cual se le ha corregido su flor mediante un esmerilado, para eliminar, en lo posible, estos defectos o daños superficiales</a:t>
                      </a:r>
                    </a:p>
                    <a:p>
                      <a:pPr algn="l"/>
                      <a:endParaRPr lang="es-MX" dirty="0"/>
                    </a:p>
                    <a:p>
                      <a:pPr algn="l"/>
                      <a:r>
                        <a:rPr lang="es-MX" dirty="0"/>
                        <a:t>Posteriormente es pigmentada y/o grabada.</a:t>
                      </a:r>
                    </a:p>
                    <a:p>
                      <a:pPr algn="just"/>
                      <a:endParaRPr lang="es-MX" dirty="0"/>
                    </a:p>
                    <a:p>
                      <a:pPr algn="just"/>
                      <a:r>
                        <a:rPr lang="es-MX" dirty="0"/>
                        <a:t>Presentan poca elasticidad, puede ser semi-armada, con teñido superficial y buen rendimiento.</a:t>
                      </a:r>
                    </a:p>
                    <a:p>
                      <a:pPr algn="just"/>
                      <a:endParaRPr lang="es-MX" dirty="0"/>
                    </a:p>
                  </a:txBody>
                  <a:tcPr/>
                </a:tc>
                <a:tc>
                  <a:txBody>
                    <a:bodyPr/>
                    <a:lstStyle/>
                    <a:p>
                      <a:pPr algn="ctr"/>
                      <a:endParaRPr lang="es-MX" dirty="0"/>
                    </a:p>
                  </a:txBody>
                  <a:tcPr/>
                </a:tc>
                <a:extLst>
                  <a:ext uri="{0D108BD9-81ED-4DB2-BD59-A6C34878D82A}">
                    <a16:rowId xmlns:a16="http://schemas.microsoft.com/office/drawing/2014/main" val="1816114157"/>
                  </a:ext>
                </a:extLst>
              </a:tr>
            </a:tbl>
          </a:graphicData>
        </a:graphic>
      </p:graphicFrame>
      <p:pic>
        <p:nvPicPr>
          <p:cNvPr id="7" name="Imagen 6"/>
          <p:cNvPicPr>
            <a:picLocks noChangeAspect="1"/>
          </p:cNvPicPr>
          <p:nvPr/>
        </p:nvPicPr>
        <p:blipFill>
          <a:blip r:embed="rId2"/>
          <a:stretch>
            <a:fillRect/>
          </a:stretch>
        </p:blipFill>
        <p:spPr>
          <a:xfrm>
            <a:off x="7405352" y="3446324"/>
            <a:ext cx="2951599" cy="2440428"/>
          </a:xfrm>
          <a:prstGeom prst="rect">
            <a:avLst/>
          </a:prstGeom>
        </p:spPr>
      </p:pic>
      <p:sp>
        <p:nvSpPr>
          <p:cNvPr id="11" name="Título 1">
            <a:extLst>
              <a:ext uri="{FF2B5EF4-FFF2-40B4-BE49-F238E27FC236}">
                <a16:creationId xmlns:a16="http://schemas.microsoft.com/office/drawing/2014/main" id="{3DD416F8-3E1F-46DA-8C3F-1E0737E4AC20}"/>
              </a:ext>
            </a:extLst>
          </p:cNvPr>
          <p:cNvSpPr>
            <a:spLocks noGrp="1"/>
          </p:cNvSpPr>
          <p:nvPr>
            <p:ph type="title"/>
          </p:nvPr>
        </p:nvSpPr>
        <p:spPr>
          <a:xfrm>
            <a:off x="838201" y="622702"/>
            <a:ext cx="10515600" cy="1325563"/>
          </a:xfrm>
        </p:spPr>
        <p:txBody>
          <a:bodyPr/>
          <a:lstStyle/>
          <a:p>
            <a:r>
              <a:rPr lang="es-MX" dirty="0"/>
              <a:t>Tipos de pieles (clasificación por el lado visible).</a:t>
            </a:r>
          </a:p>
        </p:txBody>
      </p:sp>
    </p:spTree>
    <p:extLst>
      <p:ext uri="{BB962C8B-B14F-4D97-AF65-F5344CB8AC3E}">
        <p14:creationId xmlns:p14="http://schemas.microsoft.com/office/powerpoint/2010/main" val="37410952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470756559"/>
              </p:ext>
            </p:extLst>
          </p:nvPr>
        </p:nvGraphicFramePr>
        <p:xfrm>
          <a:off x="838201" y="2554811"/>
          <a:ext cx="10515599" cy="3474720"/>
        </p:xfrm>
        <a:graphic>
          <a:graphicData uri="http://schemas.openxmlformats.org/drawingml/2006/table">
            <a:tbl>
              <a:tblPr firstRow="1" bandRow="1">
                <a:tableStyleId>{5C22544A-7EE6-4342-B048-85BDC9FD1C3A}</a:tableStyleId>
              </a:tblPr>
              <a:tblGrid>
                <a:gridCol w="1216378">
                  <a:extLst>
                    <a:ext uri="{9D8B030D-6E8A-4147-A177-3AD203B41FA5}">
                      <a16:colId xmlns:a16="http://schemas.microsoft.com/office/drawing/2014/main" val="286671558"/>
                    </a:ext>
                  </a:extLst>
                </a:gridCol>
                <a:gridCol w="4011369">
                  <a:extLst>
                    <a:ext uri="{9D8B030D-6E8A-4147-A177-3AD203B41FA5}">
                      <a16:colId xmlns:a16="http://schemas.microsoft.com/office/drawing/2014/main" val="2753598670"/>
                    </a:ext>
                  </a:extLst>
                </a:gridCol>
                <a:gridCol w="5287852">
                  <a:extLst>
                    <a:ext uri="{9D8B030D-6E8A-4147-A177-3AD203B41FA5}">
                      <a16:colId xmlns:a16="http://schemas.microsoft.com/office/drawing/2014/main" val="2846560077"/>
                    </a:ext>
                  </a:extLst>
                </a:gridCol>
              </a:tblGrid>
              <a:tr h="370840">
                <a:tc>
                  <a:txBody>
                    <a:bodyPr/>
                    <a:lstStyle/>
                    <a:p>
                      <a:pPr algn="ctr"/>
                      <a:r>
                        <a:rPr lang="es-MX" dirty="0"/>
                        <a:t>Tipo de piel</a:t>
                      </a:r>
                    </a:p>
                  </a:txBody>
                  <a:tcPr/>
                </a:tc>
                <a:tc>
                  <a:txBody>
                    <a:bodyPr/>
                    <a:lstStyle/>
                    <a:p>
                      <a:pPr algn="ctr"/>
                      <a:r>
                        <a:rPr lang="es-MX" dirty="0"/>
                        <a:t>Características</a:t>
                      </a:r>
                    </a:p>
                  </a:txBody>
                  <a:tcPr/>
                </a:tc>
                <a:tc>
                  <a:txBody>
                    <a:bodyPr/>
                    <a:lstStyle/>
                    <a:p>
                      <a:pPr algn="ctr"/>
                      <a:endParaRPr lang="es-MX" dirty="0"/>
                    </a:p>
                  </a:txBody>
                  <a:tcPr/>
                </a:tc>
                <a:extLst>
                  <a:ext uri="{0D108BD9-81ED-4DB2-BD59-A6C34878D82A}">
                    <a16:rowId xmlns:a16="http://schemas.microsoft.com/office/drawing/2014/main" val="1813219224"/>
                  </a:ext>
                </a:extLst>
              </a:tr>
              <a:tr h="370840">
                <a:tc>
                  <a:txBody>
                    <a:bodyPr/>
                    <a:lstStyle/>
                    <a:p>
                      <a:pPr algn="ctr"/>
                      <a:r>
                        <a:rPr lang="es-MX" dirty="0"/>
                        <a:t>Carnaza</a:t>
                      </a:r>
                    </a:p>
                  </a:txBody>
                  <a:tcPr/>
                </a:tc>
                <a:tc>
                  <a:txBody>
                    <a:bodyPr/>
                    <a:lstStyle/>
                    <a:p>
                      <a:pPr algn="just"/>
                      <a:r>
                        <a:rPr lang="es-MX" dirty="0"/>
                        <a:t>Es la capa inferior del cuero, la cual es separada en la máquina de dividir.</a:t>
                      </a:r>
                    </a:p>
                    <a:p>
                      <a:pPr algn="just"/>
                      <a:endParaRPr lang="es-MX" dirty="0"/>
                    </a:p>
                    <a:p>
                      <a:pPr algn="just"/>
                      <a:r>
                        <a:rPr lang="es-MX" dirty="0"/>
                        <a:t>Está pegada al lado carne.</a:t>
                      </a:r>
                    </a:p>
                    <a:p>
                      <a:pPr algn="just"/>
                      <a:endParaRPr lang="es-MX" dirty="0"/>
                    </a:p>
                    <a:p>
                      <a:pPr algn="just"/>
                      <a:r>
                        <a:rPr lang="es-MX" dirty="0"/>
                        <a:t>Su superficie presenta las fibras gruesas de la piel.</a:t>
                      </a:r>
                    </a:p>
                    <a:p>
                      <a:pPr algn="just"/>
                      <a:endParaRPr lang="es-MX" dirty="0"/>
                    </a:p>
                    <a:p>
                      <a:pPr algn="just"/>
                      <a:r>
                        <a:rPr lang="es-MX" dirty="0"/>
                        <a:t>Los acabados presentan siempre fibras por ambos lados.</a:t>
                      </a:r>
                    </a:p>
                  </a:txBody>
                  <a:tcPr/>
                </a:tc>
                <a:tc>
                  <a:txBody>
                    <a:bodyPr/>
                    <a:lstStyle/>
                    <a:p>
                      <a:pPr algn="ctr"/>
                      <a:endParaRPr lang="es-MX" dirty="0"/>
                    </a:p>
                  </a:txBody>
                  <a:tcPr/>
                </a:tc>
                <a:extLst>
                  <a:ext uri="{0D108BD9-81ED-4DB2-BD59-A6C34878D82A}">
                    <a16:rowId xmlns:a16="http://schemas.microsoft.com/office/drawing/2014/main" val="638390620"/>
                  </a:ext>
                </a:extLst>
              </a:tr>
            </a:tbl>
          </a:graphicData>
        </a:graphic>
      </p:graphicFrame>
      <p:grpSp>
        <p:nvGrpSpPr>
          <p:cNvPr id="10" name="Grupo 9"/>
          <p:cNvGrpSpPr/>
          <p:nvPr/>
        </p:nvGrpSpPr>
        <p:grpSpPr>
          <a:xfrm>
            <a:off x="6607399" y="3490729"/>
            <a:ext cx="3809427" cy="2072944"/>
            <a:chOff x="8556978" y="5379684"/>
            <a:chExt cx="2082975" cy="1133475"/>
          </a:xfrm>
        </p:grpSpPr>
        <p:pic>
          <p:nvPicPr>
            <p:cNvPr id="8" name="Imagen 7"/>
            <p:cNvPicPr>
              <a:picLocks noChangeAspect="1"/>
            </p:cNvPicPr>
            <p:nvPr/>
          </p:nvPicPr>
          <p:blipFill>
            <a:blip r:embed="rId2"/>
            <a:stretch>
              <a:fillRect/>
            </a:stretch>
          </p:blipFill>
          <p:spPr>
            <a:xfrm>
              <a:off x="9182628" y="5379684"/>
              <a:ext cx="1457325" cy="1133475"/>
            </a:xfrm>
            <a:prstGeom prst="rect">
              <a:avLst/>
            </a:prstGeom>
          </p:spPr>
        </p:pic>
        <p:sp>
          <p:nvSpPr>
            <p:cNvPr id="9" name="Flecha derecha 8"/>
            <p:cNvSpPr/>
            <p:nvPr/>
          </p:nvSpPr>
          <p:spPr>
            <a:xfrm>
              <a:off x="8556978" y="5979406"/>
              <a:ext cx="558976" cy="4213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1" name="Título 1">
            <a:extLst>
              <a:ext uri="{FF2B5EF4-FFF2-40B4-BE49-F238E27FC236}">
                <a16:creationId xmlns:a16="http://schemas.microsoft.com/office/drawing/2014/main" id="{EBAF77C6-26B8-4612-B641-D7246A834626}"/>
              </a:ext>
            </a:extLst>
          </p:cNvPr>
          <p:cNvSpPr>
            <a:spLocks noGrp="1"/>
          </p:cNvSpPr>
          <p:nvPr>
            <p:ph type="title"/>
          </p:nvPr>
        </p:nvSpPr>
        <p:spPr>
          <a:xfrm>
            <a:off x="838201" y="622702"/>
            <a:ext cx="10515600" cy="1325563"/>
          </a:xfrm>
        </p:spPr>
        <p:txBody>
          <a:bodyPr/>
          <a:lstStyle/>
          <a:p>
            <a:r>
              <a:rPr lang="es-MX" dirty="0"/>
              <a:t>Tipos de pieles (clasificación por el lado visible).</a:t>
            </a:r>
          </a:p>
        </p:txBody>
      </p:sp>
    </p:spTree>
    <p:extLst>
      <p:ext uri="{BB962C8B-B14F-4D97-AF65-F5344CB8AC3E}">
        <p14:creationId xmlns:p14="http://schemas.microsoft.com/office/powerpoint/2010/main" val="364367575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Tipos de pieles (por la cantidad de acabado).</a:t>
            </a:r>
          </a:p>
        </p:txBody>
      </p:sp>
      <p:sp>
        <p:nvSpPr>
          <p:cNvPr id="12" name="Marcador de contenido 11"/>
          <p:cNvSpPr>
            <a:spLocks noGrp="1"/>
          </p:cNvSpPr>
          <p:nvPr>
            <p:ph idx="1"/>
          </p:nvPr>
        </p:nvSpPr>
        <p:spPr>
          <a:xfrm>
            <a:off x="838200" y="1825625"/>
            <a:ext cx="4648200" cy="4351338"/>
          </a:xfrm>
        </p:spPr>
        <p:txBody>
          <a:bodyPr/>
          <a:lstStyle/>
          <a:p>
            <a:pPr marL="0" indent="0" fontAlgn="t">
              <a:buNone/>
            </a:pPr>
            <a:r>
              <a:rPr lang="es-MX" dirty="0"/>
              <a:t>Acabado anilina</a:t>
            </a:r>
          </a:p>
          <a:p>
            <a:pPr fontAlgn="t"/>
            <a:r>
              <a:rPr lang="es-MX" dirty="0"/>
              <a:t>Son pieles de alta selección (pocos defectos) en los que se aplica un acabado que no presente poder cubriente, sino que su acabado debe ser transparente y uniforme. La flor no debe presentar ningún tipo de lijado o pulido.</a:t>
            </a:r>
          </a:p>
        </p:txBody>
      </p:sp>
      <p:pic>
        <p:nvPicPr>
          <p:cNvPr id="13" name="Imagen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1773" y="2413794"/>
            <a:ext cx="4762500" cy="3175000"/>
          </a:xfrm>
          <a:prstGeom prst="rect">
            <a:avLst/>
          </a:prstGeom>
        </p:spPr>
      </p:pic>
    </p:spTree>
    <p:extLst>
      <p:ext uri="{BB962C8B-B14F-4D97-AF65-F5344CB8AC3E}">
        <p14:creationId xmlns:p14="http://schemas.microsoft.com/office/powerpoint/2010/main" val="37709946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Tipos de pieles (por la cantidad de acabado).</a:t>
            </a:r>
          </a:p>
        </p:txBody>
      </p:sp>
      <p:sp>
        <p:nvSpPr>
          <p:cNvPr id="3" name="Marcador de contenido 2"/>
          <p:cNvSpPr>
            <a:spLocks noGrp="1"/>
          </p:cNvSpPr>
          <p:nvPr>
            <p:ph idx="1"/>
          </p:nvPr>
        </p:nvSpPr>
        <p:spPr>
          <a:xfrm>
            <a:off x="5091288" y="1825625"/>
            <a:ext cx="6262511" cy="4351338"/>
          </a:xfrm>
        </p:spPr>
        <p:txBody>
          <a:bodyPr/>
          <a:lstStyle/>
          <a:p>
            <a:pPr marL="0" indent="0" fontAlgn="t">
              <a:buNone/>
            </a:pPr>
            <a:r>
              <a:rPr lang="es-MX" dirty="0"/>
              <a:t>Acabado </a:t>
            </a:r>
            <a:r>
              <a:rPr lang="es-MX" dirty="0" err="1"/>
              <a:t>semianilina</a:t>
            </a:r>
            <a:endParaRPr lang="es-MX" dirty="0"/>
          </a:p>
          <a:p>
            <a:pPr fontAlgn="t"/>
            <a:r>
              <a:rPr lang="es-MX" dirty="0"/>
              <a:t>Son pieles con acabado algo cubriente conseguido por la acción moderada de pigmentos en combinación con anilinas con la finalidad de disimular ciertos defectos que presenten, seguida de un ligero grabado de poro fino, para dar la apariencia de un cuero flor entera.</a:t>
            </a:r>
          </a:p>
          <a:p>
            <a:pPr fontAlgn="t"/>
            <a:r>
              <a:rPr lang="es-MX" dirty="0"/>
              <a:t>Este tipo de pieles suele presentar una ligera corrección en la flor (afinado).</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788" y="2413794"/>
            <a:ext cx="4762500" cy="3175000"/>
          </a:xfrm>
          <a:prstGeom prst="rect">
            <a:avLst/>
          </a:prstGeom>
        </p:spPr>
      </p:pic>
    </p:spTree>
    <p:extLst>
      <p:ext uri="{BB962C8B-B14F-4D97-AF65-F5344CB8AC3E}">
        <p14:creationId xmlns:p14="http://schemas.microsoft.com/office/powerpoint/2010/main" val="338383824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Tipos de pieles (por la cantidad de acabado).</a:t>
            </a:r>
          </a:p>
        </p:txBody>
      </p:sp>
      <p:sp>
        <p:nvSpPr>
          <p:cNvPr id="3" name="Marcador de contenido 2"/>
          <p:cNvSpPr>
            <a:spLocks noGrp="1"/>
          </p:cNvSpPr>
          <p:nvPr>
            <p:ph idx="1"/>
          </p:nvPr>
        </p:nvSpPr>
        <p:spPr>
          <a:xfrm>
            <a:off x="838200" y="1825625"/>
            <a:ext cx="5596467" cy="4351338"/>
          </a:xfrm>
        </p:spPr>
        <p:txBody>
          <a:bodyPr/>
          <a:lstStyle/>
          <a:p>
            <a:pPr marL="0" indent="0" fontAlgn="t">
              <a:buNone/>
            </a:pPr>
            <a:r>
              <a:rPr lang="es-MX" dirty="0"/>
              <a:t>Acabado pigmentado</a:t>
            </a:r>
          </a:p>
          <a:p>
            <a:pPr fontAlgn="t"/>
            <a:r>
              <a:rPr lang="es-MX" dirty="0"/>
              <a:t>Son pieles que presentan un acabado de alta cobertura, que se consigue con el empleo de cantidades importantes de pigmentos, con la finalidad de cubrir los defectos que se presentan (baja selección). Generalmente son de flor corregida o carnaza.</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3801" y="2387335"/>
            <a:ext cx="4973888" cy="3227917"/>
          </a:xfrm>
          <a:prstGeom prst="rect">
            <a:avLst/>
          </a:prstGeom>
        </p:spPr>
      </p:pic>
    </p:spTree>
    <p:extLst>
      <p:ext uri="{BB962C8B-B14F-4D97-AF65-F5344CB8AC3E}">
        <p14:creationId xmlns:p14="http://schemas.microsoft.com/office/powerpoint/2010/main" val="41262675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1488</TotalTime>
  <Words>1883</Words>
  <Application>Microsoft Office PowerPoint</Application>
  <PresentationFormat>Panorámica</PresentationFormat>
  <Paragraphs>131</Paragraphs>
  <Slides>35</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35</vt:i4>
      </vt:variant>
    </vt:vector>
  </HeadingPairs>
  <TitlesOfParts>
    <vt:vector size="40" baseType="lpstr">
      <vt:lpstr>Arial</vt:lpstr>
      <vt:lpstr>Calibri</vt:lpstr>
      <vt:lpstr>Calibri Light</vt:lpstr>
      <vt:lpstr>Wingdings 2</vt:lpstr>
      <vt:lpstr>Tema de Office</vt:lpstr>
      <vt:lpstr>UA: Teoría y práctica de cuero y pieles.</vt:lpstr>
      <vt:lpstr>Acabados en pieles</vt:lpstr>
      <vt:lpstr>Acabados en pieles</vt:lpstr>
      <vt:lpstr>Tipos de pieles (clasificación por el lado visible).</vt:lpstr>
      <vt:lpstr>Tipos de pieles (clasificación por el lado visible).</vt:lpstr>
      <vt:lpstr>Tipos de pieles (clasificación por el lado visible).</vt:lpstr>
      <vt:lpstr>Tipos de pieles (por la cantidad de acabado).</vt:lpstr>
      <vt:lpstr>Tipos de pieles (por la cantidad de acabado).</vt:lpstr>
      <vt:lpstr>Tipos de pieles (por la cantidad de acabado).</vt:lpstr>
      <vt:lpstr>Tipos de pieles (Acabados especiales).</vt:lpstr>
      <vt:lpstr>Acabados para flor entera.</vt:lpstr>
      <vt:lpstr>Acabados para flor entera.</vt:lpstr>
      <vt:lpstr>Acabados para flor entera.</vt:lpstr>
      <vt:lpstr>Acabados para flor entera.</vt:lpstr>
      <vt:lpstr>Acabados para flor entera.</vt:lpstr>
      <vt:lpstr>Acabados para flor entera.</vt:lpstr>
      <vt:lpstr>Acabados para flor entera.</vt:lpstr>
      <vt:lpstr>Acabados para flor entera.</vt:lpstr>
      <vt:lpstr>Acabados para flor corregida.</vt:lpstr>
      <vt:lpstr>Acabados para flor corregida.</vt:lpstr>
      <vt:lpstr>Acabados para flor corregida.</vt:lpstr>
      <vt:lpstr>Acabados para flor corregida.</vt:lpstr>
      <vt:lpstr>Acabados para flor corregida.</vt:lpstr>
      <vt:lpstr>Acabados para carnazas o serrajes.</vt:lpstr>
      <vt:lpstr>Acabados para carnazas o serrajes.</vt:lpstr>
      <vt:lpstr>Otros tipos de acabados o procesos.</vt:lpstr>
      <vt:lpstr>Otros tipos de acabados o procesos.</vt:lpstr>
      <vt:lpstr>Otros tipos de acabados o procesos.</vt:lpstr>
      <vt:lpstr>Video.</vt:lpstr>
      <vt:lpstr>Video.</vt:lpstr>
      <vt:lpstr>Ejercicio de retroalimentación</vt:lpstr>
      <vt:lpstr>Referencia bibliográfica</vt:lpstr>
      <vt:lpstr>Guía explicativa para el empleo del material didáctico:</vt:lpstr>
      <vt:lpstr>Guía explicativa para el empleo del material didáctico (continuación):</vt:lpstr>
      <vt:lpstr>Guía explicativa para el empleo del material didáctico (continuación):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Cuero y pieles</dc:title>
  <dc:creator>Raul</dc:creator>
  <cp:lastModifiedBy>Raul</cp:lastModifiedBy>
  <cp:revision>60</cp:revision>
  <dcterms:created xsi:type="dcterms:W3CDTF">2016-02-08T01:55:08Z</dcterms:created>
  <dcterms:modified xsi:type="dcterms:W3CDTF">2017-10-16T00:49:00Z</dcterms:modified>
</cp:coreProperties>
</file>