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65" r:id="rId5"/>
    <p:sldId id="259" r:id="rId6"/>
    <p:sldId id="263" r:id="rId7"/>
    <p:sldId id="264" r:id="rId8"/>
    <p:sldId id="260" r:id="rId9"/>
    <p:sldId id="261" r:id="rId10"/>
    <p:sldId id="262" r:id="rId11"/>
    <p:sldId id="267" r:id="rId12"/>
    <p:sldId id="268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302" r:id="rId21"/>
    <p:sldId id="303" r:id="rId22"/>
    <p:sldId id="290" r:id="rId23"/>
    <p:sldId id="291" r:id="rId24"/>
    <p:sldId id="292" r:id="rId25"/>
    <p:sldId id="293" r:id="rId26"/>
    <p:sldId id="294" r:id="rId27"/>
    <p:sldId id="295" r:id="rId28"/>
    <p:sldId id="299" r:id="rId29"/>
    <p:sldId id="301" r:id="rId30"/>
    <p:sldId id="300" r:id="rId31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14" autoAdjust="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85F1483A-011F-4629-98E2-4DF0C1263701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A6B64B9A-D704-4795-B1A7-CE54B0A2BEB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46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7270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7970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7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14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7808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0249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5636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65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8208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79787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3343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73198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953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52707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3764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25611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34646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25755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3632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902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CURSO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64B9A-D704-4795-B1A7-CE54B0A2BEB1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12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942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4561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00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46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113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08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645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348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914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558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152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8342C-6892-4FEC-9C70-1D71FC15FA5A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1D7E0-D5A4-402A-B8DF-6200A6BED8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99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jf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9553" y="1305342"/>
            <a:ext cx="74971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CURSO DIRIGIDO A LOS ALUMNOS DE CUARTO SEMESTRE DE LA MAESTRIA EN ENFERMERÍA</a:t>
            </a:r>
          </a:p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SEMINARIO DEL </a:t>
            </a:r>
            <a:r>
              <a:rPr lang="es-MX" smtClean="0">
                <a:latin typeface="Arial" pitchFamily="34" charset="0"/>
                <a:cs typeface="Arial" pitchFamily="34" charset="0"/>
              </a:rPr>
              <a:t>CONOCIMIENTO </a:t>
            </a:r>
            <a:r>
              <a:rPr lang="es-MX" smtClean="0">
                <a:latin typeface="Arial" pitchFamily="34" charset="0"/>
                <a:cs typeface="Arial" pitchFamily="34" charset="0"/>
              </a:rPr>
              <a:t>II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PROCEDIMIETNO PARA LA RECOLECCIÓN DE LA INFORMACIÓN</a:t>
            </a:r>
          </a:p>
          <a:p>
            <a:pPr algn="ctr"/>
            <a:endParaRPr lang="es-MX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PRESENTA </a:t>
            </a: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DRA. en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edu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 VIANEY MÉNDEZ SALAZAR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623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475657" y="176807"/>
            <a:ext cx="55870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  <a:latin typeface="Century Gothic" pitchFamily="34" charset="0"/>
                <a:cs typeface="Arial" pitchFamily="34" charset="0"/>
              </a:rPr>
              <a:t>SITUACIONES NO PREVISTAS QUE PUEDEN PRESENTARSE DURANTE LA RECOLECCIÓN DE INFORMACIÓN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679" y="3660690"/>
            <a:ext cx="823031" cy="6587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1483" y="4889426"/>
            <a:ext cx="823031" cy="6221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1679" y="2619357"/>
            <a:ext cx="823031" cy="54259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347864" y="2690598"/>
            <a:ext cx="28376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000" dirty="0">
                <a:solidFill>
                  <a:prstClr val="black"/>
                </a:solidFill>
                <a:latin typeface="Century Gothic" pitchFamily="34" charset="0"/>
              </a:rPr>
              <a:t>Eventos no deseados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320020" y="3501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latin typeface="Century Gothic" pitchFamily="34" charset="0"/>
              </a:rPr>
              <a:t>Personas que no llenan los criterios de inclusión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348407" y="4704760"/>
            <a:ext cx="3565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Century Gothic" pitchFamily="34" charset="0"/>
              </a:rPr>
              <a:t>Rechazo de algunas personas</a:t>
            </a:r>
          </a:p>
        </p:txBody>
      </p:sp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9553" y="1305342"/>
            <a:ext cx="7497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87624" y="2044442"/>
            <a:ext cx="64807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981256" y="438418"/>
            <a:ext cx="2472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itchFamily="34" charset="0"/>
              </a:rPr>
              <a:t>PRUEBA PILOTO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187624" y="2305616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prstClr val="black"/>
                </a:solidFill>
                <a:latin typeface="Century Gothic" pitchFamily="34" charset="0"/>
              </a:rPr>
              <a:t>Esta fase consiste en administrar el instrumento a una pequeña muestra para probar su pertinencia y eficacia, así como las  condiciones de aplicación y los procedimientos involucrados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. Asimismo e</a:t>
            </a:r>
            <a:r>
              <a:rPr lang="es-MX" sz="2000" dirty="0" smtClean="0">
                <a:latin typeface="Century Gothic" panose="020B0502020202020204" pitchFamily="34" charset="0"/>
              </a:rPr>
              <a:t>n </a:t>
            </a:r>
            <a:r>
              <a:rPr lang="es-MX" sz="2000" dirty="0">
                <a:latin typeface="Century Gothic" panose="020B0502020202020204" pitchFamily="34" charset="0"/>
              </a:rPr>
              <a:t>la prueba piloto se somete a prueba el procedimiento de aplicación del instrumento y procedimientos involucrados.</a:t>
            </a:r>
          </a:p>
          <a:p>
            <a:pPr lvl="0" algn="just"/>
            <a:endParaRPr lang="es-MX" sz="2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431" y="4437112"/>
            <a:ext cx="410445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211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9553" y="1305342"/>
            <a:ext cx="7497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87624" y="2044442"/>
            <a:ext cx="64807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26811" y="438418"/>
            <a:ext cx="3381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entury Gothic" pitchFamily="34" charset="0"/>
              </a:rPr>
              <a:t>FUENTES</a:t>
            </a:r>
            <a:r>
              <a:rPr lang="es-MX" sz="24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es-MX" sz="2800" dirty="0" smtClean="0">
                <a:solidFill>
                  <a:schemeClr val="bg1"/>
                </a:solidFill>
                <a:latin typeface="Century Gothic" pitchFamily="34" charset="0"/>
              </a:rPr>
              <a:t>DE ERROR</a:t>
            </a:r>
            <a:endParaRPr lang="es-MX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87624" y="2305616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MX" sz="2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lvl="0" algn="just"/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07604" y="2044442"/>
            <a:ext cx="684076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0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Aun con un planificación cuidadosa de la recolección de la información, hay lugar a errores tomando medidas si se detecta de forma oportuna.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5" name="AutoShape 2" descr="Resultado de imagen para errores en la investig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7"/>
          <a:srcRect t="42830" r="20401"/>
          <a:stretch/>
        </p:blipFill>
        <p:spPr>
          <a:xfrm>
            <a:off x="4804706" y="3934168"/>
            <a:ext cx="3348753" cy="251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650112" y="3244334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Century Gothic" pitchFamily="34" charset="0"/>
              </a:rPr>
              <a:t>FUES</a:t>
            </a:r>
            <a:r>
              <a:rPr lang="es-MX" sz="16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Century Gothic" pitchFamily="34" charset="0"/>
              </a:rPr>
              <a:t>DE ERROR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724629" y="336764"/>
            <a:ext cx="3661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entury Gothic" pitchFamily="34" charset="0"/>
              </a:rPr>
              <a:t>FUENTES DE ERROR</a:t>
            </a:r>
          </a:p>
        </p:txBody>
      </p:sp>
      <p:sp>
        <p:nvSpPr>
          <p:cNvPr id="7" name="Elipse 6"/>
          <p:cNvSpPr/>
          <p:nvPr/>
        </p:nvSpPr>
        <p:spPr>
          <a:xfrm>
            <a:off x="683568" y="1916832"/>
            <a:ext cx="2829519" cy="169683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MEDIO O AMBIENTE</a:t>
            </a:r>
            <a:endParaRPr lang="es-MX" dirty="0"/>
          </a:p>
        </p:txBody>
      </p:sp>
      <p:sp>
        <p:nvSpPr>
          <p:cNvPr id="8" name="Elipse 7"/>
          <p:cNvSpPr/>
          <p:nvPr/>
        </p:nvSpPr>
        <p:spPr>
          <a:xfrm>
            <a:off x="5004048" y="1916832"/>
            <a:ext cx="2664296" cy="14401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SITUACIÓN DE LOS SUJETOS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714" y="4077073"/>
            <a:ext cx="2688569" cy="172819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700536" y="4333747"/>
            <a:ext cx="1821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PERSONA QUE RECOLECTA LA INFORMACIÓN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626527" y="408875"/>
            <a:ext cx="3395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Century Gothic" pitchFamily="34" charset="0"/>
              </a:rPr>
              <a:t>FUENTES DE ERROR</a:t>
            </a:r>
          </a:p>
        </p:txBody>
      </p:sp>
      <p:sp>
        <p:nvSpPr>
          <p:cNvPr id="11" name="Elipse 10"/>
          <p:cNvSpPr/>
          <p:nvPr/>
        </p:nvSpPr>
        <p:spPr>
          <a:xfrm>
            <a:off x="2915816" y="1556792"/>
            <a:ext cx="3467743" cy="169683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Century Gothic" panose="020B0502020202020204" pitchFamily="34" charset="0"/>
              </a:rPr>
              <a:t>MEDIO O AMBIENTE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71800" y="4221088"/>
            <a:ext cx="5023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Frio, calor, falta de privacidad, incomodidad, inseguridad en la comunidad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4716016" y="3429000"/>
            <a:ext cx="0" cy="648072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03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626527" y="336765"/>
            <a:ext cx="3395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dirty="0">
                <a:solidFill>
                  <a:prstClr val="white"/>
                </a:solidFill>
                <a:latin typeface="Century Gothic" pitchFamily="34" charset="0"/>
              </a:rPr>
              <a:t>FUENTES DE ERROR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1840" y="1628800"/>
            <a:ext cx="2688569" cy="1469263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>
            <a:off x="4572000" y="3356992"/>
            <a:ext cx="0" cy="648072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899592" y="4149080"/>
            <a:ext cx="7666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Century Gothic" panose="020B0502020202020204" pitchFamily="34" charset="0"/>
              </a:rPr>
              <a:t>Hambre, cansancio, miedo, hostilidad, falta de tiempo, poco deseo de participar, problema de comprensión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564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521785" y="520998"/>
            <a:ext cx="40014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RECOLECCIÓN DE DATOS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1799" y="1539081"/>
            <a:ext cx="3751401" cy="187832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487191" y="1874736"/>
            <a:ext cx="2505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</a:rPr>
              <a:t>PERSONA QUE RECOLECTA LA INFORMACIÓN</a:t>
            </a: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644008" y="3501008"/>
            <a:ext cx="0" cy="36004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1691680" y="3933056"/>
            <a:ext cx="5815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Century Gothic" panose="020B0502020202020204" pitchFamily="34" charset="0"/>
              </a:rPr>
              <a:t>No registra bien la información, siente demasiada presión,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82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3" y="980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518052" y="520998"/>
            <a:ext cx="2008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MEDICIÓN</a:t>
            </a:r>
            <a:endParaRPr lang="es-MX" sz="28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15616" y="1988840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Medir significa asignar números, símbolos o valores a las propiedades de objetos eventos de acuerdo con reglas.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Asimismo la medición es un proceso que vincula conceptos abstractos con </a:t>
            </a:r>
            <a:r>
              <a:rPr lang="es-MX" sz="2400" dirty="0" err="1" smtClean="0">
                <a:latin typeface="Century Gothic" panose="020B0502020202020204" pitchFamily="34" charset="0"/>
              </a:rPr>
              <a:t>indicdores</a:t>
            </a:r>
            <a:r>
              <a:rPr lang="es-MX" sz="2400" dirty="0" smtClean="0">
                <a:latin typeface="Century Gothic" panose="020B0502020202020204" pitchFamily="34" charset="0"/>
              </a:rPr>
              <a:t> empíricos 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7" name="AutoShape 2" descr="Resultado de imagen para medi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2059" y="4581128"/>
            <a:ext cx="294322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49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225024" y="367542"/>
            <a:ext cx="4565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INSTRUMENTOS DE MEDICIÓN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377380" y="2348880"/>
            <a:ext cx="640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Los instrumentos de medición son recursos que utiliza el investigador para registrar información datos sobre las variables que tiene en mente.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6" name="AutoShape 2" descr="Resultado de imagen para instrumentos de medicion para niños para colore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9499" y="4227389"/>
            <a:ext cx="200977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657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92158" y="-6753"/>
            <a:ext cx="65527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REQUISITOS DEBE CUBRIR UN 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INSTRUMENTO</a:t>
            </a:r>
          </a:p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DE MEDICIÓN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55576" y="1916832"/>
            <a:ext cx="747356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Todo instrumento de recolección de datos debe reunir tres requisitos esenciales: 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Confiabilidad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 Validez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Century Gothic" panose="020B0502020202020204" pitchFamily="34" charset="0"/>
              </a:rPr>
              <a:t> objetividad.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s-MX" sz="2400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0071" y="2996952"/>
            <a:ext cx="245074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31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21510" y="1490008"/>
            <a:ext cx="7497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339752" y="33265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21973" y="1772816"/>
            <a:ext cx="6962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Analizar los aspectos que deben ser considerados al planificar la recolección de datos a fin de asegurar la calidad de la información.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Analizar posibles fuentes de error en el momento de la recolección de información.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798307" y="520998"/>
            <a:ext cx="34483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NIVELES DE MEDICIÓN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5616" y="1988840"/>
            <a:ext cx="6186376" cy="352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971600" y="2276872"/>
            <a:ext cx="73448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Century Gothic" panose="020B0502020202020204" pitchFamily="34" charset="0"/>
              </a:rPr>
              <a:t>NIVEL DE MEDICIÓN ORDINAL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r>
              <a:rPr lang="es-MX" sz="2000" dirty="0" smtClean="0">
                <a:latin typeface="Century Gothic" panose="020B0502020202020204" pitchFamily="34" charset="0"/>
              </a:rPr>
              <a:t>En este nivel hay varias categorías, pero además mantiene un orden de mayor a menor. 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r>
              <a:rPr lang="es-MX" sz="2000" dirty="0" smtClean="0">
                <a:latin typeface="Century Gothic" panose="020B0502020202020204" pitchFamily="34" charset="0"/>
              </a:rPr>
              <a:t>Valor</a:t>
            </a:r>
          </a:p>
          <a:p>
            <a:r>
              <a:rPr lang="es-MX" sz="2000" dirty="0" smtClean="0">
                <a:latin typeface="Century Gothic" panose="020B0502020202020204" pitchFamily="34" charset="0"/>
              </a:rPr>
              <a:t>90    Ingeniero químico</a:t>
            </a:r>
          </a:p>
          <a:p>
            <a:r>
              <a:rPr lang="es-MX" sz="2000" dirty="0" smtClean="0">
                <a:latin typeface="Century Gothic" panose="020B0502020202020204" pitchFamily="34" charset="0"/>
              </a:rPr>
              <a:t>80    Científico en Ciencias naturales</a:t>
            </a:r>
          </a:p>
          <a:p>
            <a:r>
              <a:rPr lang="es-MX" sz="2000" dirty="0" smtClean="0">
                <a:latin typeface="Century Gothic" panose="020B0502020202020204" pitchFamily="34" charset="0"/>
              </a:rPr>
              <a:t>60     Actor</a:t>
            </a:r>
          </a:p>
          <a:p>
            <a:pPr marL="342900" indent="-342900">
              <a:buAutoNum type="arabicPlain" startAt="50"/>
            </a:pPr>
            <a:r>
              <a:rPr lang="es-MX" sz="2000" dirty="0" smtClean="0">
                <a:latin typeface="Century Gothic" panose="020B0502020202020204" pitchFamily="34" charset="0"/>
              </a:rPr>
              <a:t>  Operador de estaciones eléctricas</a:t>
            </a:r>
          </a:p>
          <a:p>
            <a:r>
              <a:rPr lang="es-MX" sz="2000" dirty="0" smtClean="0">
                <a:latin typeface="Century Gothic" panose="020B0502020202020204" pitchFamily="34" charset="0"/>
              </a:rPr>
              <a:t>02     Manufacturero de tabaco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6" name="AutoShape 2" descr="Resultado de imagen para objetividad"/>
          <p:cNvSpPr>
            <a:spLocks noChangeAspect="1" noChangeArrowheads="1"/>
          </p:cNvSpPr>
          <p:nvPr/>
        </p:nvSpPr>
        <p:spPr bwMode="auto">
          <a:xfrm>
            <a:off x="155575" y="-2338388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1885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798307" y="520998"/>
            <a:ext cx="34483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NIVELES DE MEDICIÓN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3608" y="1916832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Century Gothic" panose="020B0502020202020204" pitchFamily="34" charset="0"/>
              </a:rPr>
              <a:t>NIVEL DE MEDICIÓN NOMINAL: 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endParaRPr lang="es-MX" sz="20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000" dirty="0" smtClean="0">
                <a:latin typeface="Century Gothic" panose="020B0502020202020204" pitchFamily="34" charset="0"/>
              </a:rPr>
              <a:t>En este nivel hay dos o más categorías del ítem y por ende el de las variables. Las categorías no tienen orden ni categorías. Lo que se mide se coloca en una u otra categoría </a:t>
            </a:r>
            <a:endParaRPr lang="es-MX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893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97642" y="520998"/>
            <a:ext cx="2449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CONFIABLIDAD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7584" y="1988840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La confiabilidad de un instrumento de medición se refiere al grado en que su aplicación repetida al mismo individuo u objeto produce resultados iguales.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3087" y="3645024"/>
            <a:ext cx="2286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53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691680" y="33265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VALIDEZ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55576" y="1988840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La validez se refiere al grado en que un instrumento realmente mide la variable que pretende medir: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Validez de contenido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Validez de criterio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Validez de constructo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77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491880" y="520998"/>
            <a:ext cx="23042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VALIDEZ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71600" y="1772816"/>
            <a:ext cx="66967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VALIDEZ DE CRITERIO:  Establece la validez de un instrumento de medición al comparar sus resultados con los de algún criterio externo que pretende medir lo mismo.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 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463" y="386104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95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514574" y="520998"/>
            <a:ext cx="40158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VALIDEZ DE CONSTRUCTO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91877" y="2060848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La validez de constructo se refiere a que tan exitoso un instrumento mide y representa un concepto  teórico.  A esta validez le concierne en particular el significado del instrumento, esto es, qué ésta midiendo y cómo opera para medirlo.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4285" y="4005064"/>
            <a:ext cx="28575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54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338516" y="520998"/>
            <a:ext cx="236795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VALIDEZ TOTAL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39552" y="1844824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La validez de un instrumento de medición se evalúa sobre la base de todos los tipos de evidencia. Cuanta mayor evidencia de validez de contenido, de validez de criterio y de validez de constructo tenga un instrumento de medición, éste se acerca más a representar las variables que pretende medir. 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34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465158" y="520998"/>
            <a:ext cx="21146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OBJETIVIDAD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84990" y="2132856"/>
            <a:ext cx="63226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Se refiere al grado en que el instrumento es permeable a la influencia de los sesgos y tendencias que los investigadores que lo administran, califican e interpretan.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3" name="AutoShape 2" descr="Resultado de imagen para objetividad"/>
          <p:cNvSpPr>
            <a:spLocks noChangeAspect="1" noChangeArrowheads="1"/>
          </p:cNvSpPr>
          <p:nvPr/>
        </p:nvSpPr>
        <p:spPr bwMode="auto">
          <a:xfrm>
            <a:off x="155575" y="-2338388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7943" y="381199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6154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042763" y="520998"/>
            <a:ext cx="295946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CONCLUSIONES</a:t>
            </a:r>
            <a:endParaRPr lang="es-MX" sz="28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43608" y="1916832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La </a:t>
            </a:r>
            <a:r>
              <a:rPr lang="es-ES" sz="2400" dirty="0">
                <a:latin typeface="Century Gothic" panose="020B0502020202020204" pitchFamily="34" charset="0"/>
                <a:ea typeface="Times New Roman" panose="02020603050405020304" pitchFamily="18" charset="0"/>
              </a:rPr>
              <a:t>recolección de datos, consiste en la recopilación de información; se lleva a cabo por medio de entrevistas, cuestionarios y observación; dónde el </a:t>
            </a:r>
            <a:r>
              <a:rPr lang="es-ES" sz="24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investigador </a:t>
            </a:r>
            <a:r>
              <a:rPr lang="es-ES" sz="2400" dirty="0">
                <a:latin typeface="Century Gothic" panose="020B0502020202020204" pitchFamily="34" charset="0"/>
                <a:ea typeface="Times New Roman" panose="02020603050405020304" pitchFamily="18" charset="0"/>
              </a:rPr>
              <a:t>obtiene y desarrolla los sistemas de información logrando sus metas y objetivos.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308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41535" y="520998"/>
            <a:ext cx="256192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CONCLUSIONES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15616" y="2348880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Century Gothic" panose="020B0502020202020204" pitchFamily="34" charset="0"/>
              </a:rPr>
              <a:t>También es claro que los instrumentos permiten registrar la información recolectada y facilitan la toma de decisiones y cálculos estadísticos.</a:t>
            </a:r>
            <a:endParaRPr lang="es-ES" sz="2400" dirty="0" smtClean="0">
              <a:latin typeface="Century Gothic" panose="020B0502020202020204" pitchFamily="34" charset="0"/>
            </a:endParaRPr>
          </a:p>
          <a:p>
            <a:pPr algn="just"/>
            <a:endParaRPr lang="es-ES" sz="2400" dirty="0">
              <a:latin typeface="Century Gothic" panose="020B0502020202020204" pitchFamily="34" charset="0"/>
            </a:endParaRPr>
          </a:p>
          <a:p>
            <a:pPr algn="just"/>
            <a:r>
              <a:rPr lang="es-ES" sz="2400" dirty="0" smtClean="0">
                <a:latin typeface="Century Gothic" panose="020B0502020202020204" pitchFamily="34" charset="0"/>
              </a:rPr>
              <a:t>Por último la </a:t>
            </a:r>
            <a:r>
              <a:rPr lang="es-ES" sz="2400" dirty="0">
                <a:latin typeface="Century Gothic" panose="020B0502020202020204" pitchFamily="34" charset="0"/>
              </a:rPr>
              <a:t>recolección de datos es el proceso de recolección de información a fin de dar respuestas al problema o la hipótesis planteada. 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8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9553" y="1305342"/>
            <a:ext cx="7497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099" y="3384739"/>
            <a:ext cx="20843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539552" y="1621958"/>
            <a:ext cx="1728192" cy="2508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Autorización</a:t>
            </a:r>
            <a:endParaRPr lang="es-MX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96952"/>
            <a:ext cx="2016224" cy="439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94170"/>
            <a:ext cx="1749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3526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919734" y="2144064"/>
            <a:ext cx="2082911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Área de estudio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628179" y="3112960"/>
            <a:ext cx="167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Recursos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419872" y="43651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Proceso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4645969" y="4894937"/>
            <a:ext cx="1728192" cy="2508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Tiempo</a:t>
            </a:r>
            <a:endParaRPr lang="es-MX" dirty="0"/>
          </a:p>
        </p:txBody>
      </p:sp>
      <p:sp>
        <p:nvSpPr>
          <p:cNvPr id="36" name="35 Rectángulo"/>
          <p:cNvSpPr/>
          <p:nvPr/>
        </p:nvSpPr>
        <p:spPr>
          <a:xfrm>
            <a:off x="5541322" y="5425422"/>
            <a:ext cx="1728192" cy="2508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Prueba piloto</a:t>
            </a:r>
            <a:endParaRPr lang="es-MX" dirty="0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40369"/>
            <a:ext cx="2446335" cy="525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5565645" y="2328730"/>
            <a:ext cx="213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Procedimientos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20" name="19 Conector recto de flecha"/>
          <p:cNvCxnSpPr>
            <a:stCxn id="1045" idx="1"/>
          </p:cNvCxnSpPr>
          <p:nvPr/>
        </p:nvCxnSpPr>
        <p:spPr>
          <a:xfrm flipH="1" flipV="1">
            <a:off x="2721025" y="1628507"/>
            <a:ext cx="2643063" cy="974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5319414" y="2664032"/>
            <a:ext cx="1880799" cy="2822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5332999" y="2728397"/>
            <a:ext cx="443035" cy="1862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1045" idx="1"/>
          </p:cNvCxnSpPr>
          <p:nvPr/>
        </p:nvCxnSpPr>
        <p:spPr>
          <a:xfrm flipH="1">
            <a:off x="4561355" y="2603331"/>
            <a:ext cx="802733" cy="1761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045" idx="1"/>
          </p:cNvCxnSpPr>
          <p:nvPr/>
        </p:nvCxnSpPr>
        <p:spPr>
          <a:xfrm flipH="1">
            <a:off x="3748023" y="2603331"/>
            <a:ext cx="1616065" cy="5500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045" idx="1"/>
          </p:cNvCxnSpPr>
          <p:nvPr/>
        </p:nvCxnSpPr>
        <p:spPr>
          <a:xfrm flipH="1" flipV="1">
            <a:off x="2721026" y="2192275"/>
            <a:ext cx="2643062" cy="411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/>
          <p:nvPr/>
        </p:nvSpPr>
        <p:spPr>
          <a:xfrm>
            <a:off x="1501480" y="332656"/>
            <a:ext cx="5698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COMPONENTES DEL PROCEDIMIENTO</a:t>
            </a:r>
            <a:endParaRPr lang="es-MX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" y="6752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415461" y="520998"/>
            <a:ext cx="221406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BIBLIOGRAFIA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043608" y="1628800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 panose="020B0502020202020204" pitchFamily="34" charset="0"/>
              </a:rPr>
              <a:t>Hernández </a:t>
            </a:r>
            <a:r>
              <a:rPr lang="es-MX" dirty="0" err="1" smtClean="0">
                <a:latin typeface="Century Gothic" panose="020B0502020202020204" pitchFamily="34" charset="0"/>
              </a:rPr>
              <a:t>Sampieri</a:t>
            </a:r>
            <a:r>
              <a:rPr lang="es-MX" dirty="0" smtClean="0">
                <a:latin typeface="Century Gothic" panose="020B0502020202020204" pitchFamily="34" charset="0"/>
              </a:rPr>
              <a:t> Roberto. Metodología de la Investigación, Quinta edición.. Mc Graw Hill. 2016 6° ed.</a:t>
            </a: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Pineda B Elia. Metodología de la Investigación. Organización panamericana de la salud. Washington. 2008</a:t>
            </a: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García </a:t>
            </a:r>
            <a:r>
              <a:rPr lang="es-MX" dirty="0" err="1" smtClean="0">
                <a:latin typeface="Century Gothic" panose="020B0502020202020204" pitchFamily="34" charset="0"/>
              </a:rPr>
              <a:t>García</a:t>
            </a:r>
            <a:r>
              <a:rPr lang="es-MX" dirty="0" smtClean="0">
                <a:latin typeface="Century Gothic" panose="020B0502020202020204" pitchFamily="34" charset="0"/>
              </a:rPr>
              <a:t> Antonio. Metodología de la Investigación. Mc Graw Hill </a:t>
            </a:r>
            <a:r>
              <a:rPr lang="es-MX" dirty="0" err="1" smtClean="0">
                <a:latin typeface="Century Gothic" panose="020B0502020202020204" pitchFamily="34" charset="0"/>
              </a:rPr>
              <a:t>educatio</a:t>
            </a:r>
            <a:r>
              <a:rPr lang="es-MX" dirty="0" smtClean="0">
                <a:latin typeface="Century Gothic" panose="020B0502020202020204" pitchFamily="34" charset="0"/>
              </a:rPr>
              <a:t>. 2°ed. 2014</a:t>
            </a: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Bernal. César. Metodología de la investigación. 3° ed. </a:t>
            </a:r>
            <a:r>
              <a:rPr lang="es-MX" dirty="0" err="1" smtClean="0">
                <a:latin typeface="Century Gothic" panose="020B0502020202020204" pitchFamily="34" charset="0"/>
              </a:rPr>
              <a:t>Person</a:t>
            </a:r>
            <a:r>
              <a:rPr lang="es-MX" dirty="0" smtClean="0">
                <a:latin typeface="Century Gothic" panose="020B0502020202020204" pitchFamily="34" charset="0"/>
              </a:rPr>
              <a:t>. Universidad de la Sabana. 2010.</a:t>
            </a: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 err="1" smtClean="0">
                <a:latin typeface="Century Gothic" panose="020B0502020202020204" pitchFamily="34" charset="0"/>
              </a:rPr>
              <a:t>Petter</a:t>
            </a:r>
            <a:r>
              <a:rPr lang="es-MX" dirty="0" smtClean="0">
                <a:latin typeface="Century Gothic" panose="020B0502020202020204" pitchFamily="34" charset="0"/>
              </a:rPr>
              <a:t> Ellis. </a:t>
            </a:r>
            <a:r>
              <a:rPr lang="es-MX" dirty="0" err="1" smtClean="0">
                <a:latin typeface="Century Gothic" panose="020B0502020202020204" pitchFamily="34" charset="0"/>
              </a:rPr>
              <a:t>Understanding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Reserch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for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nursing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students</a:t>
            </a:r>
            <a:r>
              <a:rPr lang="es-MX" dirty="0" smtClean="0">
                <a:latin typeface="Century Gothic" panose="020B0502020202020204" pitchFamily="34" charset="0"/>
              </a:rPr>
              <a:t>. London. </a:t>
            </a:r>
            <a:r>
              <a:rPr lang="es-MX" dirty="0" err="1" smtClean="0">
                <a:latin typeface="Century Gothic" panose="020B0502020202020204" pitchFamily="34" charset="0"/>
              </a:rPr>
              <a:t>Third</a:t>
            </a:r>
            <a:r>
              <a:rPr lang="es-MX" dirty="0" smtClean="0">
                <a:latin typeface="Century Gothic" panose="020B0502020202020204" pitchFamily="34" charset="0"/>
              </a:rPr>
              <a:t> Ed</a:t>
            </a:r>
            <a:r>
              <a:rPr lang="es-MX" dirty="0" smtClean="0"/>
              <a:t>. 2016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614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691680" y="332656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AUTORIZACIÓN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2193" y="1967818"/>
            <a:ext cx="730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importante contar con el permiso de las autoridades que lideran el lugar donde se realizará la investigación. Por ello se deberá recabar la información necesaria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solicitar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 autorización para aplicar los instrumentos de investigación.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06810"/>
            <a:ext cx="3816424" cy="2330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02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475656" y="193432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 DE ESTUDIO 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1700808"/>
            <a:ext cx="806489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área de estudio es el contexto donde se realizará la investigación. Es importante incluir las siguientes características: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1.- Lugar o sitio     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2.- Ubicación        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3.- Tamaño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4.- Institución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182028" cy="294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907704" y="26064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TIEMPO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84321" y="1844824"/>
            <a:ext cx="73448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aspecto relevante en la planificación de un estudio es la especificación del periodo que durara la investigación, en particular el referente a la recolección de datos.  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Otro aspecto a tomar en cuenta al considerar los tiempos de una investigación es el referente al periodo más apropiado para llevar a cabo la investigación.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821" y="4821627"/>
            <a:ext cx="2857500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24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28379" y="286393"/>
            <a:ext cx="537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CRONOGRAMA DE ACTIVIDADES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71599" y="1844824"/>
            <a:ext cx="725753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importante la elaboración de un calendario o cronograma de actividades, siendo este importante cuando se busca la aprobación de financiamiento para el proyecto de investigación.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558834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244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9553" y="1305342"/>
            <a:ext cx="7497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68194" y="336332"/>
            <a:ext cx="2008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PROCESO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187624" y="2044442"/>
            <a:ext cx="64807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  <a:cs typeface="Arial" pitchFamily="34" charset="0"/>
              </a:rPr>
              <a:t>Una vez que seleccionamos el diseño de la investigación y la muestra de acuerdo al problema de estudio e hipótesis. Se recolectan los datos pertinente sobre los atributos, conceptos o variables de las unidades de análisis o casos</a:t>
            </a:r>
            <a:r>
              <a:rPr lang="es-MX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136" y="4100646"/>
            <a:ext cx="3090940" cy="2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0736" y="193431"/>
            <a:ext cx="614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venir Book"/>
              </a:rPr>
              <a:t>OBJETO</a:t>
            </a:r>
            <a:endParaRPr lang="es-MX" sz="3200" dirty="0">
              <a:solidFill>
                <a:schemeClr val="bg1"/>
              </a:solidFill>
              <a:latin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87" y="-1"/>
            <a:ext cx="19685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" y="0"/>
            <a:ext cx="728139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193432"/>
            <a:ext cx="962912" cy="8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3" y="54496"/>
            <a:ext cx="1058861" cy="93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187624" y="1844824"/>
            <a:ext cx="69847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Century Gothic" panose="020B0502020202020204" pitchFamily="34" charset="0"/>
                <a:cs typeface="Arial" pitchFamily="34" charset="0"/>
              </a:rPr>
              <a:t>Recolectar datos implica elaborar un plan detallado de procedimientos que nos conduzcan a reunir datos </a:t>
            </a: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Century Gothic" panose="020B0502020202020204" pitchFamily="34" charset="0"/>
                <a:cs typeface="Arial" pitchFamily="34" charset="0"/>
              </a:rPr>
              <a:t>¿Cuáles son las fuentes de donde se obtendrán  los datos?</a:t>
            </a: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Century Gothic" panose="020B0502020202020204" pitchFamily="34" charset="0"/>
                <a:cs typeface="Arial" pitchFamily="34" charset="0"/>
              </a:rPr>
              <a:t>¿ En dónde se localizan tales fuentes?</a:t>
            </a:r>
          </a:p>
          <a:p>
            <a:pPr algn="just"/>
            <a:endParaRPr lang="es-MX" sz="2000" dirty="0">
              <a:latin typeface="Century Gothic" panose="020B0502020202020204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latin typeface="Century Gothic" panose="020B0502020202020204" pitchFamily="34" charset="0"/>
                <a:cs typeface="Arial" pitchFamily="34" charset="0"/>
              </a:rPr>
              <a:t>¿ a través de que medio vamos a recolectar los datos?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521785" y="520998"/>
            <a:ext cx="40014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RECOLECCIÓN DE DATOS</a:t>
            </a:r>
          </a:p>
        </p:txBody>
      </p:sp>
    </p:spTree>
    <p:extLst>
      <p:ext uri="{BB962C8B-B14F-4D97-AF65-F5344CB8AC3E}">
        <p14:creationId xmlns:p14="http://schemas.microsoft.com/office/powerpoint/2010/main" val="3239263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1185</Words>
  <Application>Microsoft Office PowerPoint</Application>
  <PresentationFormat>Presentación en pantalla (4:3)</PresentationFormat>
  <Paragraphs>256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Dra. Vianey</dc:creator>
  <cp:lastModifiedBy>Dra. Vianey</cp:lastModifiedBy>
  <cp:revision>57</cp:revision>
  <cp:lastPrinted>2017-10-19T15:17:46Z</cp:lastPrinted>
  <dcterms:created xsi:type="dcterms:W3CDTF">2017-10-16T18:50:44Z</dcterms:created>
  <dcterms:modified xsi:type="dcterms:W3CDTF">2017-10-21T00:30:50Z</dcterms:modified>
</cp:coreProperties>
</file>