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8" r:id="rId2"/>
    <p:sldId id="301" r:id="rId3"/>
    <p:sldId id="299" r:id="rId4"/>
    <p:sldId id="300" r:id="rId5"/>
    <p:sldId id="304"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305"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306" r:id="rId41"/>
    <p:sldId id="302" r:id="rId42"/>
    <p:sldId id="303" r:id="rId43"/>
    <p:sldId id="292" r:id="rId44"/>
    <p:sldId id="293" r:id="rId4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086"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4028964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420477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548846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3777930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2495843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3534699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1168207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762946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56763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771397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E453039-5210-412E-906F-22ECC8D6CBA5}" type="datetimeFigureOut">
              <a:rPr lang="es-MX" smtClean="0"/>
              <a:t>17/10/2017</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1DAF0DA9-0E1D-4D17-B997-5F164E7F020C}" type="slidenum">
              <a:rPr lang="es-MX" smtClean="0"/>
              <a:t>‹Nº›</a:t>
            </a:fld>
            <a:endParaRPr lang="es-MX"/>
          </a:p>
        </p:txBody>
      </p:sp>
    </p:spTree>
    <p:extLst>
      <p:ext uri="{BB962C8B-B14F-4D97-AF65-F5344CB8AC3E}">
        <p14:creationId xmlns:p14="http://schemas.microsoft.com/office/powerpoint/2010/main" val="306895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453039-5210-412E-906F-22ECC8D6CBA5}" type="datetimeFigureOut">
              <a:rPr lang="es-MX" smtClean="0"/>
              <a:t>17/10/2017</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AF0DA9-0E1D-4D17-B997-5F164E7F020C}" type="slidenum">
              <a:rPr lang="es-MX" smtClean="0"/>
              <a:t>‹Nº›</a:t>
            </a:fld>
            <a:endParaRPr lang="es-MX"/>
          </a:p>
        </p:txBody>
      </p:sp>
    </p:spTree>
    <p:extLst>
      <p:ext uri="{BB962C8B-B14F-4D97-AF65-F5344CB8AC3E}">
        <p14:creationId xmlns:p14="http://schemas.microsoft.com/office/powerpoint/2010/main" val="1726735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prezi.com/lt8lz7sz5_q8/subcentro-urbano/" TargetMode="External"/><Relationship Id="rId2" Type="http://schemas.openxmlformats.org/officeDocument/2006/relationships/hyperlink" Target="https://www.researchgate.net/profile/Percy_Acuna/publication/242552123_ANALISIS_FORMAL_DEL_ESPACIO_URBANO_Aspectos_Teoricos/links/5565484808ae89e758fd9e64/ANALISIS-FORMAL-DEL-ESPACIO-URBANO-Aspectos-Teoricos.pdf" TargetMode="External"/><Relationship Id="rId1" Type="http://schemas.openxmlformats.org/officeDocument/2006/relationships/slideLayout" Target="../slideLayouts/slideLayout2.xml"/><Relationship Id="rId4" Type="http://schemas.openxmlformats.org/officeDocument/2006/relationships/hyperlink" Target="http://www.e-torredebabel.com/Economia/diccionario-economia" TargetMode="External"/></Relationships>
</file>

<file path=ppt/slides/_rels/slide44.xml.rels><?xml version="1.0" encoding="UTF-8" standalone="yes"?>
<Relationships xmlns="http://schemas.openxmlformats.org/package/2006/relationships"><Relationship Id="rId2" Type="http://schemas.openxmlformats.org/officeDocument/2006/relationships/hyperlink" Target="https://www.google.com.m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449179"/>
            <a:ext cx="7848872" cy="3128211"/>
          </a:xfrm>
        </p:spPr>
        <p:txBody>
          <a:bodyPr>
            <a:noAutofit/>
          </a:bodyPr>
          <a:lstStyle/>
          <a:p>
            <a:r>
              <a:rPr lang="es-MX" sz="4000" b="1" dirty="0" smtClean="0"/>
              <a:t>UNIVERSIDAD AUTÓNOMA DEL ESTADO DE MÉXICO</a:t>
            </a:r>
            <a:br>
              <a:rPr lang="es-MX" sz="4000" b="1" dirty="0" smtClean="0"/>
            </a:br>
            <a:r>
              <a:rPr lang="es-MX" sz="4000" b="1" dirty="0" smtClean="0"/>
              <a:t>FACULTAD DE PLANEACIÓN URBANA Y REGIONAL</a:t>
            </a:r>
            <a:r>
              <a:rPr lang="es-MX" sz="4000" dirty="0" smtClean="0"/>
              <a:t/>
            </a:r>
            <a:br>
              <a:rPr lang="es-MX" sz="4000" dirty="0" smtClean="0"/>
            </a:br>
            <a:r>
              <a:rPr lang="es-MX" sz="4000" b="1" dirty="0"/>
              <a:t>Licenciatura en Planeación Urbana y Regional</a:t>
            </a:r>
            <a:endParaRPr lang="es-MX" sz="4000" dirty="0"/>
          </a:p>
        </p:txBody>
      </p:sp>
      <p:sp>
        <p:nvSpPr>
          <p:cNvPr id="3" name="2 Subtítulo"/>
          <p:cNvSpPr>
            <a:spLocks noGrp="1"/>
          </p:cNvSpPr>
          <p:nvPr>
            <p:ph type="subTitle" idx="1"/>
          </p:nvPr>
        </p:nvSpPr>
        <p:spPr>
          <a:xfrm>
            <a:off x="683568" y="3933056"/>
            <a:ext cx="7776864" cy="2451701"/>
          </a:xfrm>
        </p:spPr>
        <p:txBody>
          <a:bodyPr>
            <a:normAutofit fontScale="85000" lnSpcReduction="10000"/>
          </a:bodyPr>
          <a:lstStyle/>
          <a:p>
            <a:r>
              <a:rPr lang="es-MX" b="1" dirty="0" smtClean="0">
                <a:solidFill>
                  <a:schemeClr val="tx1"/>
                </a:solidFill>
              </a:rPr>
              <a:t>UNIDAD DE </a:t>
            </a:r>
            <a:r>
              <a:rPr lang="es-MX" b="1" smtClean="0">
                <a:solidFill>
                  <a:schemeClr val="tx1"/>
                </a:solidFill>
              </a:rPr>
              <a:t>APRENDIZAJE:</a:t>
            </a:r>
          </a:p>
          <a:p>
            <a:r>
              <a:rPr lang="es-MX" b="1" smtClean="0">
                <a:solidFill>
                  <a:schemeClr val="tx1"/>
                </a:solidFill>
              </a:rPr>
              <a:t> </a:t>
            </a:r>
            <a:r>
              <a:rPr lang="es-MX" b="1" dirty="0" smtClean="0">
                <a:solidFill>
                  <a:schemeClr val="tx1"/>
                </a:solidFill>
              </a:rPr>
              <a:t>SEMINARIO DE INVESTIGACIÓN METROPOLITANA 2</a:t>
            </a:r>
          </a:p>
          <a:p>
            <a:r>
              <a:rPr lang="es-MX" b="1" dirty="0" smtClean="0">
                <a:solidFill>
                  <a:schemeClr val="tx1"/>
                </a:solidFill>
              </a:rPr>
              <a:t>Tema: PLANIFICACIÓN  URBANA</a:t>
            </a:r>
          </a:p>
          <a:p>
            <a:r>
              <a:rPr lang="es-MX" b="1" dirty="0" smtClean="0">
                <a:solidFill>
                  <a:schemeClr val="tx1"/>
                </a:solidFill>
              </a:rPr>
              <a:t>Elaboró: Dra. en Ed. María de Lourdes Elizabeth Ortega Terrón</a:t>
            </a:r>
            <a:endParaRPr lang="es-MX" b="1" dirty="0">
              <a:solidFill>
                <a:schemeClr val="tx1"/>
              </a:solidFill>
            </a:endParaRPr>
          </a:p>
        </p:txBody>
      </p:sp>
    </p:spTree>
    <p:extLst>
      <p:ext uri="{BB962C8B-B14F-4D97-AF65-F5344CB8AC3E}">
        <p14:creationId xmlns:p14="http://schemas.microsoft.com/office/powerpoint/2010/main" val="516143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latin typeface="Arial" panose="020B0604020202020204" pitchFamily="34" charset="0"/>
                <a:cs typeface="Arial" panose="020B0604020202020204" pitchFamily="34" charset="0"/>
              </a:rPr>
              <a:t>ANÁLISIS MORFOLÓGICO</a:t>
            </a:r>
            <a:endParaRPr lang="es-MX" dirty="0"/>
          </a:p>
        </p:txBody>
      </p:sp>
      <p:sp>
        <p:nvSpPr>
          <p:cNvPr id="4" name="3 Marcador de contenido"/>
          <p:cNvSpPr>
            <a:spLocks noGrp="1"/>
          </p:cNvSpPr>
          <p:nvPr>
            <p:ph sz="half" idx="2"/>
          </p:nvPr>
        </p:nvSpPr>
        <p:spPr/>
        <p:txBody>
          <a:bodyPr/>
          <a:lstStyle/>
          <a:p>
            <a:pPr marL="0" indent="0" algn="just">
              <a:buNone/>
            </a:pPr>
            <a:r>
              <a:rPr lang="es-MX" dirty="0"/>
              <a:t>Análisis de la trama urbana, estudia la relación manzana y lote; lo construido y la red vial.</a:t>
            </a:r>
          </a:p>
          <a:p>
            <a:pPr marL="0" indent="0" algn="just">
              <a:buNone/>
            </a:pPr>
            <a:r>
              <a:rPr lang="es-MX" dirty="0" smtClean="0"/>
              <a:t>Las causas del crecimiento de la trama urbana son de tipo: político, económico, social y demográfico</a:t>
            </a:r>
            <a:r>
              <a:rPr lang="es-MX" dirty="0" smtClean="0"/>
              <a:t>. Ejemplo en la diapositiva izquierda.</a:t>
            </a:r>
            <a:endParaRPr lang="es-MX" dirty="0"/>
          </a:p>
          <a:p>
            <a:pPr marL="0" indent="0">
              <a:buNone/>
            </a:pPr>
            <a:endParaRPr lang="es-MX" dirty="0"/>
          </a:p>
        </p:txBody>
      </p:sp>
      <p:pic>
        <p:nvPicPr>
          <p:cNvPr id="409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39551" y="2060848"/>
            <a:ext cx="3967299"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6561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latin typeface="Arial" panose="020B0604020202020204" pitchFamily="34" charset="0"/>
                <a:cs typeface="Arial" panose="020B0604020202020204" pitchFamily="34" charset="0"/>
              </a:rPr>
              <a:t>ANÁLISIS MORFOLÓGICO</a:t>
            </a:r>
            <a:endParaRPr lang="es-MX" dirty="0"/>
          </a:p>
        </p:txBody>
      </p:sp>
      <p:sp>
        <p:nvSpPr>
          <p:cNvPr id="3" name="2 Marcador de contenido"/>
          <p:cNvSpPr>
            <a:spLocks noGrp="1"/>
          </p:cNvSpPr>
          <p:nvPr>
            <p:ph sz="half" idx="1"/>
          </p:nvPr>
        </p:nvSpPr>
        <p:spPr/>
        <p:txBody>
          <a:bodyPr>
            <a:normAutofit fontScale="85000" lnSpcReduction="20000"/>
          </a:bodyPr>
          <a:lstStyle/>
          <a:p>
            <a:pPr marL="0" indent="0" algn="just">
              <a:buNone/>
            </a:pPr>
            <a:r>
              <a:rPr lang="es-MX" dirty="0" smtClean="0"/>
              <a:t>Trama urbana, expresión más sencilla de abstracción en el análisis del espacio urbano.</a:t>
            </a:r>
          </a:p>
          <a:p>
            <a:pPr marL="0" indent="0" algn="just">
              <a:buNone/>
            </a:pPr>
            <a:r>
              <a:rPr lang="es-MX" dirty="0" smtClean="0"/>
              <a:t>La trama urbana es la expresión bidimensional del tejido (coexistencia de varios edificios)urbano.</a:t>
            </a:r>
          </a:p>
          <a:p>
            <a:pPr marL="0" indent="0" algn="just">
              <a:buNone/>
            </a:pPr>
            <a:r>
              <a:rPr lang="es-MX" dirty="0" smtClean="0"/>
              <a:t>Finalidad del análisis de la trama: Conocer el crecimiento de la ciudad y entender los fenómenos de yuxtaposición al interior de cada unidad urbana</a:t>
            </a:r>
            <a:r>
              <a:rPr lang="es-MX" dirty="0" smtClean="0"/>
              <a:t>. Ejemplo en la diapositiva del lado derecho.</a:t>
            </a:r>
            <a:endParaRPr lang="es-MX" dirty="0"/>
          </a:p>
        </p:txBody>
      </p:sp>
      <p:pic>
        <p:nvPicPr>
          <p:cNvPr id="512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14115" y="2492896"/>
            <a:ext cx="4106357" cy="2880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1167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latin typeface="Arial" panose="020B0604020202020204" pitchFamily="34" charset="0"/>
                <a:cs typeface="Arial" panose="020B0604020202020204" pitchFamily="34" charset="0"/>
              </a:rPr>
              <a:t>ANÁLISIS TIPOLÓGICO</a:t>
            </a:r>
            <a:endParaRPr lang="es-MX"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p:txBody>
          <a:bodyPr>
            <a:normAutofit fontScale="92500"/>
          </a:bodyPr>
          <a:lstStyle/>
          <a:p>
            <a:r>
              <a:rPr lang="es-MX" i="1" dirty="0"/>
              <a:t>Análisis </a:t>
            </a:r>
            <a:r>
              <a:rPr lang="es-MX" i="1" dirty="0" smtClean="0"/>
              <a:t>tipológico</a:t>
            </a:r>
          </a:p>
          <a:p>
            <a:pPr marL="0" indent="0">
              <a:buNone/>
            </a:pPr>
            <a:r>
              <a:rPr lang="es-MX" dirty="0" smtClean="0"/>
              <a:t>Es una lectura de los tipos de edificación, por reconstrucción, procede de los particular a lo general, mediante la descomposición de un todo en partes.</a:t>
            </a:r>
          </a:p>
          <a:p>
            <a:pPr marL="0" indent="0">
              <a:buNone/>
            </a:pPr>
            <a:r>
              <a:rPr lang="es-MX" dirty="0" smtClean="0"/>
              <a:t>Identifica los tipos, las fases y el Proceso Tipológico.</a:t>
            </a:r>
          </a:p>
          <a:p>
            <a:pPr marL="0" indent="0">
              <a:buNone/>
            </a:pPr>
            <a:r>
              <a:rPr lang="es-MX" dirty="0" smtClean="0"/>
              <a:t>Se entiende por tipo cierta agrupación de edificios con características comunes, en un momento temporal y en un lugar determinado.</a:t>
            </a:r>
            <a:endParaRPr lang="es-MX" dirty="0"/>
          </a:p>
          <a:p>
            <a:pPr marL="0" indent="0">
              <a:buNone/>
            </a:pPr>
            <a:endParaRPr lang="es-MX" dirty="0"/>
          </a:p>
        </p:txBody>
      </p:sp>
    </p:spTree>
    <p:extLst>
      <p:ext uri="{BB962C8B-B14F-4D97-AF65-F5344CB8AC3E}">
        <p14:creationId xmlns:p14="http://schemas.microsoft.com/office/powerpoint/2010/main" val="1892177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latin typeface="Arial" panose="020B0604020202020204" pitchFamily="34" charset="0"/>
                <a:cs typeface="Arial" panose="020B0604020202020204" pitchFamily="34" charset="0"/>
              </a:rPr>
              <a:t>ANÁLISIS TIPOLÓGICO</a:t>
            </a:r>
            <a:endParaRPr lang="es-MX" dirty="0"/>
          </a:p>
        </p:txBody>
      </p:sp>
      <p:sp>
        <p:nvSpPr>
          <p:cNvPr id="3" name="2 Marcador de contenido"/>
          <p:cNvSpPr>
            <a:spLocks noGrp="1"/>
          </p:cNvSpPr>
          <p:nvPr>
            <p:ph sz="half" idx="1"/>
          </p:nvPr>
        </p:nvSpPr>
        <p:spPr/>
        <p:txBody>
          <a:bodyPr>
            <a:normAutofit fontScale="85000" lnSpcReduction="10000"/>
          </a:bodyPr>
          <a:lstStyle/>
          <a:p>
            <a:pPr marL="0" indent="0" algn="just">
              <a:buNone/>
            </a:pPr>
            <a:r>
              <a:rPr lang="es-MX" dirty="0" smtClean="0"/>
              <a:t>El análisis tipológico se utiliza cuando es necesario definir la normatividad, políticas urbanas y partidos de diseño. </a:t>
            </a:r>
          </a:p>
          <a:p>
            <a:pPr marL="0" indent="0" algn="just">
              <a:buNone/>
            </a:pPr>
            <a:r>
              <a:rPr lang="es-MX" dirty="0" smtClean="0"/>
              <a:t>Los elementos que se toman en consideración para el análisis tipológico son: Características de la edificación, delimitación de zonas y características tipológicas</a:t>
            </a:r>
            <a:r>
              <a:rPr lang="es-MX" dirty="0" smtClean="0"/>
              <a:t>. Ejemplo de este análisis en la diapositiva expuesta.</a:t>
            </a:r>
            <a:endParaRPr lang="es-MX" dirty="0"/>
          </a:p>
        </p:txBody>
      </p:sp>
      <p:pic>
        <p:nvPicPr>
          <p:cNvPr id="614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2348706"/>
            <a:ext cx="403860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4813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ANÁLISIS PAISAJÍSTICO</a:t>
            </a:r>
            <a:endParaRPr lang="es-MX" b="1" dirty="0"/>
          </a:p>
        </p:txBody>
      </p:sp>
      <p:sp>
        <p:nvSpPr>
          <p:cNvPr id="3" name="2 Marcador de contenido"/>
          <p:cNvSpPr>
            <a:spLocks noGrp="1"/>
          </p:cNvSpPr>
          <p:nvPr>
            <p:ph idx="1"/>
          </p:nvPr>
        </p:nvSpPr>
        <p:spPr/>
        <p:txBody>
          <a:bodyPr>
            <a:normAutofit lnSpcReduction="10000"/>
          </a:bodyPr>
          <a:lstStyle/>
          <a:p>
            <a:r>
              <a:rPr lang="es-MX" i="1" dirty="0"/>
              <a:t>Análisis </a:t>
            </a:r>
            <a:r>
              <a:rPr lang="es-MX" i="1" dirty="0" smtClean="0"/>
              <a:t>paisajístico</a:t>
            </a:r>
          </a:p>
          <a:p>
            <a:pPr marL="0" indent="0">
              <a:buNone/>
            </a:pPr>
            <a:r>
              <a:rPr lang="es-MX" dirty="0" smtClean="0"/>
              <a:t>Explica técnicamente como se percibe el espacio urbano, explicando la comprensión social, lo sensorial y la capacidad visual.</a:t>
            </a:r>
            <a:endParaRPr lang="es-MX" dirty="0"/>
          </a:p>
          <a:p>
            <a:pPr marL="0" indent="0">
              <a:buNone/>
            </a:pPr>
            <a:r>
              <a:rPr lang="es-MX" dirty="0"/>
              <a:t>	Análisis de la imagen referida al </a:t>
            </a:r>
            <a:r>
              <a:rPr lang="es-MX" dirty="0" smtClean="0"/>
              <a:t>uso: Este análisis pretende explicar el cómo se usa el espacio</a:t>
            </a:r>
            <a:endParaRPr lang="es-MX" dirty="0"/>
          </a:p>
          <a:p>
            <a:pPr marL="0" indent="0">
              <a:buNone/>
            </a:pPr>
            <a:r>
              <a:rPr lang="es-MX" dirty="0" smtClean="0"/>
              <a:t>	</a:t>
            </a:r>
            <a:endParaRPr lang="es-MX" dirty="0"/>
          </a:p>
          <a:p>
            <a:pPr marL="0" indent="0">
              <a:buNone/>
            </a:pPr>
            <a:r>
              <a:rPr lang="es-MX" dirty="0"/>
              <a:t>	</a:t>
            </a:r>
          </a:p>
          <a:p>
            <a:pPr marL="0" indent="0">
              <a:buNone/>
            </a:pPr>
            <a:endParaRPr lang="es-MX" dirty="0"/>
          </a:p>
        </p:txBody>
      </p:sp>
    </p:spTree>
    <p:extLst>
      <p:ext uri="{BB962C8B-B14F-4D97-AF65-F5344CB8AC3E}">
        <p14:creationId xmlns:p14="http://schemas.microsoft.com/office/powerpoint/2010/main" val="308623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ANÁLISIS PAISAJÍSTICO</a:t>
            </a:r>
            <a:endParaRPr lang="es-MX" dirty="0"/>
          </a:p>
        </p:txBody>
      </p:sp>
      <p:sp>
        <p:nvSpPr>
          <p:cNvPr id="3" name="2 Marcador de contenido"/>
          <p:cNvSpPr>
            <a:spLocks noGrp="1"/>
          </p:cNvSpPr>
          <p:nvPr>
            <p:ph sz="half" idx="1"/>
          </p:nvPr>
        </p:nvSpPr>
        <p:spPr/>
        <p:txBody>
          <a:bodyPr>
            <a:normAutofit fontScale="85000" lnSpcReduction="20000"/>
          </a:bodyPr>
          <a:lstStyle/>
          <a:p>
            <a:pPr marL="0" indent="0" algn="just">
              <a:buNone/>
            </a:pPr>
            <a:r>
              <a:rPr lang="es-MX" dirty="0"/>
              <a:t>Elementos que se consideran en el </a:t>
            </a:r>
            <a:r>
              <a:rPr lang="es-MX" b="1" dirty="0"/>
              <a:t>análisis paisajista</a:t>
            </a:r>
            <a:r>
              <a:rPr lang="es-MX" dirty="0"/>
              <a:t>: características de la imagen urbana, visión serial, el lugar,  el individuo. </a:t>
            </a:r>
          </a:p>
          <a:p>
            <a:pPr marL="0" indent="0" algn="just">
              <a:buNone/>
            </a:pPr>
            <a:r>
              <a:rPr lang="es-MX" dirty="0"/>
              <a:t>El análisis espacial implica el estudio de las cualidades perceptuales.</a:t>
            </a:r>
          </a:p>
          <a:p>
            <a:pPr marL="0" indent="0" algn="just">
              <a:buNone/>
            </a:pPr>
            <a:r>
              <a:rPr lang="es-MX" dirty="0"/>
              <a:t>El medio ambiente urbano debe ser significativo, por lo cual las partes visuales deben estar unidas en tiempo y espacio</a:t>
            </a:r>
            <a:r>
              <a:rPr lang="es-MX" dirty="0" smtClean="0"/>
              <a:t>. Ejemplo de la diapositiva.</a:t>
            </a:r>
            <a:endParaRPr lang="es-MX" dirty="0"/>
          </a:p>
          <a:p>
            <a:pPr marL="0" indent="0">
              <a:buNone/>
            </a:pPr>
            <a:endParaRPr lang="es-MX" dirty="0"/>
          </a:p>
        </p:txBody>
      </p:sp>
      <p:pic>
        <p:nvPicPr>
          <p:cNvPr id="717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2347124"/>
            <a:ext cx="4038600" cy="3032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6642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ANÁLISIS PAISAJÍSTICO</a:t>
            </a:r>
            <a:endParaRPr lang="es-MX" dirty="0"/>
          </a:p>
        </p:txBody>
      </p:sp>
      <p:sp>
        <p:nvSpPr>
          <p:cNvPr id="3" name="2 Marcador de contenido"/>
          <p:cNvSpPr>
            <a:spLocks noGrp="1"/>
          </p:cNvSpPr>
          <p:nvPr>
            <p:ph sz="half" idx="1"/>
          </p:nvPr>
        </p:nvSpPr>
        <p:spPr/>
        <p:txBody>
          <a:bodyPr/>
          <a:lstStyle/>
          <a:p>
            <a:pPr marL="0" indent="0" algn="just">
              <a:buNone/>
            </a:pPr>
            <a:r>
              <a:rPr lang="es-MX" dirty="0" smtClean="0"/>
              <a:t>Elementos a considerar en el </a:t>
            </a:r>
            <a:r>
              <a:rPr lang="es-MX" b="1" dirty="0" smtClean="0"/>
              <a:t>análisis de la imagen referida al uso</a:t>
            </a:r>
            <a:r>
              <a:rPr lang="es-MX" dirty="0" smtClean="0"/>
              <a:t>: recorridos o sendas, nodos, hitos, sectores o barrios y bordes o límites. </a:t>
            </a:r>
            <a:r>
              <a:rPr lang="es-MX" dirty="0" smtClean="0"/>
              <a:t>Ejemplo de este análisis en la diapositiva.</a:t>
            </a:r>
            <a:endParaRPr lang="es-MX" dirty="0"/>
          </a:p>
        </p:txBody>
      </p:sp>
      <p:pic>
        <p:nvPicPr>
          <p:cNvPr id="8194"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430741"/>
            <a:ext cx="4038600" cy="28648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1488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ANÁLISIS PAISAJÍSTICO</a:t>
            </a:r>
            <a:endParaRPr lang="es-MX" dirty="0"/>
          </a:p>
        </p:txBody>
      </p:sp>
      <p:sp>
        <p:nvSpPr>
          <p:cNvPr id="3" name="2 Marcador de contenido"/>
          <p:cNvSpPr>
            <a:spLocks noGrp="1"/>
          </p:cNvSpPr>
          <p:nvPr>
            <p:ph sz="half" idx="1"/>
          </p:nvPr>
        </p:nvSpPr>
        <p:spPr/>
        <p:txBody>
          <a:bodyPr>
            <a:normAutofit lnSpcReduction="10000"/>
          </a:bodyPr>
          <a:lstStyle/>
          <a:p>
            <a:pPr marL="0" indent="0" algn="just">
              <a:buNone/>
            </a:pPr>
            <a:r>
              <a:rPr lang="es-MX" b="1" dirty="0"/>
              <a:t>Análisis de fenómenos sensoriales</a:t>
            </a:r>
            <a:r>
              <a:rPr lang="es-MX" dirty="0" smtClean="0"/>
              <a:t>: La imagen urbana es producto de un proceso perceptual múltiple de fenómenos sensoriales (percibir cosas a través de los sentidos). Conceptos utilizados, Forma y Espacio y Estructura visual</a:t>
            </a:r>
            <a:r>
              <a:rPr lang="es-MX" dirty="0" smtClean="0"/>
              <a:t>. Ejemplo, diapositiva</a:t>
            </a:r>
            <a:endParaRPr lang="es-MX" dirty="0"/>
          </a:p>
        </p:txBody>
      </p:sp>
      <p:pic>
        <p:nvPicPr>
          <p:cNvPr id="1024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2347124"/>
            <a:ext cx="4038600" cy="3032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6698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ANÁLISIS PAISAJÍSTICO</a:t>
            </a:r>
            <a:endParaRPr lang="es-MX" dirty="0"/>
          </a:p>
        </p:txBody>
      </p:sp>
      <p:sp>
        <p:nvSpPr>
          <p:cNvPr id="4" name="3 Marcador de contenido"/>
          <p:cNvSpPr>
            <a:spLocks noGrp="1"/>
          </p:cNvSpPr>
          <p:nvPr>
            <p:ph sz="half" idx="2"/>
          </p:nvPr>
        </p:nvSpPr>
        <p:spPr>
          <a:xfrm>
            <a:off x="4644008" y="1556792"/>
            <a:ext cx="4038600" cy="4525963"/>
          </a:xfrm>
        </p:spPr>
        <p:txBody>
          <a:bodyPr>
            <a:normAutofit fontScale="92500" lnSpcReduction="10000"/>
          </a:bodyPr>
          <a:lstStyle/>
          <a:p>
            <a:pPr marL="0" indent="0" algn="just">
              <a:buNone/>
            </a:pPr>
            <a:r>
              <a:rPr lang="es-MX" b="1" dirty="0" smtClean="0"/>
              <a:t>El análisis de fenómenos sensoriales</a:t>
            </a:r>
            <a:r>
              <a:rPr lang="es-MX" dirty="0" smtClean="0"/>
              <a:t>, indaga las características estéticas del espacio urbano, determina las características espaciales que tiene el habitante sobre su ciudad.  Busca las condicionantes sociales, que tienen incidencia en la expresión formal del espacio</a:t>
            </a:r>
            <a:r>
              <a:rPr lang="es-MX" dirty="0" smtClean="0"/>
              <a:t>. Ejemplo en la diapositiva</a:t>
            </a:r>
            <a:endParaRPr lang="es-MX" dirty="0"/>
          </a:p>
        </p:txBody>
      </p:sp>
      <p:pic>
        <p:nvPicPr>
          <p:cNvPr id="9219" name="Picture 3"/>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447299"/>
            <a:ext cx="4038600" cy="2831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5848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ANÁLISIS PAISAJÍSTICO</a:t>
            </a:r>
            <a:endParaRPr lang="es-MX" dirty="0"/>
          </a:p>
        </p:txBody>
      </p:sp>
      <p:sp>
        <p:nvSpPr>
          <p:cNvPr id="3" name="2 Marcador de contenido"/>
          <p:cNvSpPr>
            <a:spLocks noGrp="1"/>
          </p:cNvSpPr>
          <p:nvPr>
            <p:ph sz="half" idx="1"/>
          </p:nvPr>
        </p:nvSpPr>
        <p:spPr/>
        <p:txBody>
          <a:bodyPr>
            <a:normAutofit fontScale="92500" lnSpcReduction="20000"/>
          </a:bodyPr>
          <a:lstStyle/>
          <a:p>
            <a:pPr marL="0" indent="0" algn="just">
              <a:buNone/>
            </a:pPr>
            <a:r>
              <a:rPr lang="es-MX" dirty="0" smtClean="0"/>
              <a:t>Variables en este estudio: Panorama, silueta, masas, jerarquía, congruencia.</a:t>
            </a:r>
          </a:p>
          <a:p>
            <a:pPr marL="0" indent="0" algn="just">
              <a:buNone/>
            </a:pPr>
            <a:r>
              <a:rPr lang="es-MX" dirty="0" smtClean="0"/>
              <a:t>Este análisis es utilizado cuando se necesita la interpretación general sobre la percepción del espacio urbano.</a:t>
            </a:r>
          </a:p>
          <a:p>
            <a:pPr marL="0" indent="0" algn="just">
              <a:buNone/>
            </a:pPr>
            <a:r>
              <a:rPr lang="es-MX" dirty="0" smtClean="0"/>
              <a:t>Elementos en consideración: Panorama, silueta, vista, espacio urbano, experiencia en movimiento</a:t>
            </a:r>
            <a:r>
              <a:rPr lang="es-MX" dirty="0" smtClean="0"/>
              <a:t>. Ejemplo en la diapositiva</a:t>
            </a:r>
            <a:endParaRPr lang="es-MX" dirty="0"/>
          </a:p>
        </p:txBody>
      </p:sp>
      <p:pic>
        <p:nvPicPr>
          <p:cNvPr id="1126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2467396"/>
            <a:ext cx="4038600" cy="2791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4285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9128" y="1916832"/>
            <a:ext cx="8303876" cy="255454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80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rPr>
              <a:t>PLANIFICACIÓN</a:t>
            </a:r>
          </a:p>
          <a:p>
            <a:pPr algn="ctr"/>
            <a:r>
              <a:rPr lang="es-ES" sz="80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latin typeface="Arial" panose="020B0604020202020204" pitchFamily="34" charset="0"/>
                <a:cs typeface="Arial" panose="020B0604020202020204" pitchFamily="34" charset="0"/>
              </a:rPr>
              <a:t>URBANA</a:t>
            </a:r>
          </a:p>
        </p:txBody>
      </p:sp>
    </p:spTree>
    <p:extLst>
      <p:ext uri="{BB962C8B-B14F-4D97-AF65-F5344CB8AC3E}">
        <p14:creationId xmlns:p14="http://schemas.microsoft.com/office/powerpoint/2010/main" val="2121398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t>ANÁLISIS DE RELACIONES ESPACIALES</a:t>
            </a:r>
            <a:endParaRPr lang="es-MX" b="1" dirty="0"/>
          </a:p>
        </p:txBody>
      </p:sp>
      <p:sp>
        <p:nvSpPr>
          <p:cNvPr id="4" name="3 Marcador de contenido"/>
          <p:cNvSpPr>
            <a:spLocks noGrp="1"/>
          </p:cNvSpPr>
          <p:nvPr>
            <p:ph sz="half" idx="2"/>
          </p:nvPr>
        </p:nvSpPr>
        <p:spPr/>
        <p:txBody>
          <a:bodyPr>
            <a:normAutofit fontScale="92500"/>
          </a:bodyPr>
          <a:lstStyle/>
          <a:p>
            <a:pPr marL="0" indent="0" algn="just">
              <a:buNone/>
            </a:pPr>
            <a:r>
              <a:rPr lang="es-MX" b="1" dirty="0"/>
              <a:t>Análisis de las relaciones </a:t>
            </a:r>
            <a:r>
              <a:rPr lang="es-MX" b="1" dirty="0" smtClean="0"/>
              <a:t>espaciales</a:t>
            </a:r>
            <a:r>
              <a:rPr lang="es-MX" dirty="0" smtClean="0"/>
              <a:t>: Todo elemento que participa en la creación del arte urbano, explicando los principios de la composición espacial. Elementos de este tipo de análisis: dirección óptica, coordinación óptica y relación del lugar</a:t>
            </a:r>
            <a:r>
              <a:rPr lang="es-MX" dirty="0" smtClean="0"/>
              <a:t>. Ejemplo en la diapositiva.</a:t>
            </a:r>
            <a:endParaRPr lang="es-MX" dirty="0"/>
          </a:p>
        </p:txBody>
      </p:sp>
      <p:pic>
        <p:nvPicPr>
          <p:cNvPr id="1229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2514871"/>
            <a:ext cx="4038600" cy="2696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6271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ANÁLISIS DE RELACIONES ESPACIALES</a:t>
            </a:r>
            <a:endParaRPr lang="es-MX" dirty="0"/>
          </a:p>
        </p:txBody>
      </p:sp>
      <p:sp>
        <p:nvSpPr>
          <p:cNvPr id="3" name="2 Marcador de contenido"/>
          <p:cNvSpPr>
            <a:spLocks noGrp="1"/>
          </p:cNvSpPr>
          <p:nvPr>
            <p:ph sz="half" idx="1"/>
          </p:nvPr>
        </p:nvSpPr>
        <p:spPr>
          <a:xfrm>
            <a:off x="467544" y="1556792"/>
            <a:ext cx="4038600" cy="4525963"/>
          </a:xfrm>
        </p:spPr>
        <p:txBody>
          <a:bodyPr>
            <a:normAutofit/>
          </a:bodyPr>
          <a:lstStyle/>
          <a:p>
            <a:pPr marL="0" indent="0" algn="just">
              <a:buNone/>
            </a:pPr>
            <a:r>
              <a:rPr lang="es-MX" dirty="0" smtClean="0"/>
              <a:t>Tipos de relaciones espaciales: Visuales (Hace uso de la vista) y motrices (movernos coordinadamente). En algunas actividades es necesario contar con ambos tipos</a:t>
            </a:r>
            <a:r>
              <a:rPr lang="es-MX" dirty="0" smtClean="0"/>
              <a:t>. Ejemplo en la diapositiva.</a:t>
            </a:r>
            <a:endParaRPr lang="es-MX" dirty="0"/>
          </a:p>
        </p:txBody>
      </p:sp>
      <p:pic>
        <p:nvPicPr>
          <p:cNvPr id="13314"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449671"/>
            <a:ext cx="4038600" cy="2827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81508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ANÁLISIS DE RELACIONES ESPACIALES</a:t>
            </a:r>
            <a:endParaRPr lang="es-MX" dirty="0"/>
          </a:p>
        </p:txBody>
      </p:sp>
      <p:sp>
        <p:nvSpPr>
          <p:cNvPr id="4" name="3 Marcador de contenido"/>
          <p:cNvSpPr>
            <a:spLocks noGrp="1"/>
          </p:cNvSpPr>
          <p:nvPr>
            <p:ph sz="half" idx="2"/>
          </p:nvPr>
        </p:nvSpPr>
        <p:spPr/>
        <p:txBody>
          <a:bodyPr>
            <a:normAutofit fontScale="92500" lnSpcReduction="20000"/>
          </a:bodyPr>
          <a:lstStyle/>
          <a:p>
            <a:pPr marL="0" indent="0" algn="just">
              <a:buNone/>
            </a:pPr>
            <a:r>
              <a:rPr lang="es-MX" dirty="0" smtClean="0"/>
              <a:t>El análisis de relaciones espaciales requiere definir las condiciones de uso, circulación y forma visual correspondiendo al medio ambiente urbano.</a:t>
            </a:r>
          </a:p>
          <a:p>
            <a:pPr marL="0" indent="0" algn="just">
              <a:buNone/>
            </a:pPr>
            <a:r>
              <a:rPr lang="es-MX" dirty="0" smtClean="0"/>
              <a:t>Elementos que se consideran en el análisis de relaciones espaciales: Dirección óptica, coordinación óptica y relación del lugar</a:t>
            </a:r>
            <a:r>
              <a:rPr lang="es-MX" dirty="0" smtClean="0"/>
              <a:t>. Ejemplo en la diapositiva.</a:t>
            </a:r>
            <a:endParaRPr lang="es-MX" dirty="0"/>
          </a:p>
        </p:txBody>
      </p:sp>
      <p:pic>
        <p:nvPicPr>
          <p:cNvPr id="1433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2514871"/>
            <a:ext cx="4038600" cy="2696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98596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ANÁLISIS PICTÓRICO</a:t>
            </a:r>
            <a:endParaRPr lang="es-MX" b="1" dirty="0"/>
          </a:p>
        </p:txBody>
      </p:sp>
      <p:sp>
        <p:nvSpPr>
          <p:cNvPr id="3" name="2 Marcador de contenido"/>
          <p:cNvSpPr>
            <a:spLocks noGrp="1"/>
          </p:cNvSpPr>
          <p:nvPr>
            <p:ph idx="1"/>
          </p:nvPr>
        </p:nvSpPr>
        <p:spPr/>
        <p:txBody>
          <a:bodyPr/>
          <a:lstStyle/>
          <a:p>
            <a:pPr marL="0" indent="0">
              <a:buNone/>
            </a:pPr>
            <a:r>
              <a:rPr lang="es-MX" dirty="0" smtClean="0"/>
              <a:t>	</a:t>
            </a:r>
            <a:r>
              <a:rPr lang="es-MX" i="1" dirty="0" smtClean="0"/>
              <a:t>Análisis pictórico </a:t>
            </a:r>
          </a:p>
          <a:p>
            <a:pPr marL="0" indent="0">
              <a:buNone/>
            </a:pPr>
            <a:r>
              <a:rPr lang="es-MX" dirty="0" smtClean="0"/>
              <a:t>“Impresión visual en recorrido”</a:t>
            </a:r>
          </a:p>
          <a:p>
            <a:pPr marL="0" indent="0" algn="just">
              <a:buNone/>
            </a:pPr>
            <a:r>
              <a:rPr lang="es-MX" dirty="0" smtClean="0"/>
              <a:t>Análisis de la secuencia de imágenes que se perciben.</a:t>
            </a:r>
          </a:p>
          <a:p>
            <a:pPr marL="0" indent="0" algn="just">
              <a:buNone/>
            </a:pPr>
            <a:r>
              <a:rPr lang="es-MX" dirty="0" smtClean="0"/>
              <a:t>Conceptos que ayudan a entender la impresión visual en recorrido: secuencia visual, Escala y proporción, contraste y transición, Continuidad espacial.</a:t>
            </a:r>
            <a:endParaRPr lang="es-MX" dirty="0"/>
          </a:p>
        </p:txBody>
      </p:sp>
    </p:spTree>
    <p:extLst>
      <p:ext uri="{BB962C8B-B14F-4D97-AF65-F5344CB8AC3E}">
        <p14:creationId xmlns:p14="http://schemas.microsoft.com/office/powerpoint/2010/main" val="402167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t>ANÁLISIS PICTÓRICO</a:t>
            </a:r>
            <a:endParaRPr lang="es-MX" dirty="0"/>
          </a:p>
        </p:txBody>
      </p:sp>
      <p:sp>
        <p:nvSpPr>
          <p:cNvPr id="3" name="2 Marcador de contenido"/>
          <p:cNvSpPr>
            <a:spLocks noGrp="1"/>
          </p:cNvSpPr>
          <p:nvPr>
            <p:ph sz="half" idx="1"/>
          </p:nvPr>
        </p:nvSpPr>
        <p:spPr/>
        <p:txBody>
          <a:bodyPr>
            <a:normAutofit lnSpcReduction="10000"/>
          </a:bodyPr>
          <a:lstStyle/>
          <a:p>
            <a:pPr marL="0" indent="0" algn="just">
              <a:buNone/>
            </a:pPr>
            <a:r>
              <a:rPr lang="es-MX" dirty="0" smtClean="0"/>
              <a:t>Elementos a considerar para el análisis: Análisis de elemento generales de composición, definición de paredes laterales, estudio de las funciones y caracterización del campo visual</a:t>
            </a:r>
            <a:r>
              <a:rPr lang="es-MX" dirty="0" smtClean="0"/>
              <a:t>. Como ejemplo está la diapositiva en </a:t>
            </a:r>
            <a:r>
              <a:rPr lang="es-MX" dirty="0" err="1" smtClean="0"/>
              <a:t>Prezi</a:t>
            </a:r>
            <a:r>
              <a:rPr lang="es-MX" dirty="0" smtClean="0"/>
              <a:t> de la Universidad de Concepción.</a:t>
            </a:r>
            <a:endParaRPr lang="es-MX" dirty="0"/>
          </a:p>
        </p:txBody>
      </p:sp>
      <p:pic>
        <p:nvPicPr>
          <p:cNvPr id="1536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2447223"/>
            <a:ext cx="4038600" cy="28319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5706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836712"/>
            <a:ext cx="8229600" cy="4525963"/>
          </a:xfrm>
          <a:solidFill>
            <a:schemeClr val="accent3">
              <a:lumMod val="75000"/>
            </a:schemeClr>
          </a:solidFill>
        </p:spPr>
        <p:txBody>
          <a:bodyPr>
            <a:normAutofit/>
          </a:bodyPr>
          <a:lstStyle/>
          <a:p>
            <a:pPr marL="0" indent="0" algn="just">
              <a:buNone/>
            </a:pPr>
            <a:r>
              <a:rPr lang="es-MX" sz="4000" dirty="0" smtClean="0">
                <a:latin typeface="Arial" panose="020B0604020202020204" pitchFamily="34" charset="0"/>
                <a:cs typeface="Arial" panose="020B0604020202020204" pitchFamily="34" charset="0"/>
              </a:rPr>
              <a:t>¿Cómo consideran se puede aplicar los conocimientos de los diferentes tipos de análisis urbano en la conformación de la metrópoli?</a:t>
            </a:r>
            <a:endParaRPr lang="es-MX"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08632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CENTROS Y SUBCENTROS URBANOS</a:t>
            </a:r>
            <a:endParaRPr lang="es-MX" dirty="0"/>
          </a:p>
        </p:txBody>
      </p:sp>
      <p:sp>
        <p:nvSpPr>
          <p:cNvPr id="3" name="2 Marcador de contenido"/>
          <p:cNvSpPr>
            <a:spLocks noGrp="1"/>
          </p:cNvSpPr>
          <p:nvPr>
            <p:ph idx="1"/>
          </p:nvPr>
        </p:nvSpPr>
        <p:spPr/>
        <p:txBody>
          <a:bodyPr>
            <a:normAutofit fontScale="92500" lnSpcReduction="10000"/>
          </a:bodyPr>
          <a:lstStyle/>
          <a:p>
            <a:pPr marL="0" indent="0" algn="just">
              <a:buNone/>
            </a:pPr>
            <a:r>
              <a:rPr lang="es-MX" dirty="0" smtClean="0"/>
              <a:t>Las centralidades urbanas han ido imponiéndose en los modos de vida de los ciudadanos. La causa primordial del desarrollo de este tipo de centros urbanos es el capital privado. Y de aquí se han desprendido diversidad de subcentros urbanos como los centros comerciales (Lugares de consumo y de nuevo espacio público urbano).</a:t>
            </a:r>
          </a:p>
          <a:p>
            <a:pPr marL="0" indent="0" algn="just">
              <a:buNone/>
            </a:pPr>
            <a:r>
              <a:rPr lang="es-MX" dirty="0" smtClean="0"/>
              <a:t>La planeación urbana trata de responder a este fenómeno, interpretando la transformación del contexto de la producción de lo urbano.</a:t>
            </a:r>
            <a:endParaRPr lang="es-MX" dirty="0"/>
          </a:p>
        </p:txBody>
      </p:sp>
    </p:spTree>
    <p:extLst>
      <p:ext uri="{BB962C8B-B14F-4D97-AF65-F5344CB8AC3E}">
        <p14:creationId xmlns:p14="http://schemas.microsoft.com/office/powerpoint/2010/main" val="36792914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CENTROS Y SUBCENTROS URBANOS</a:t>
            </a:r>
          </a:p>
        </p:txBody>
      </p:sp>
      <p:sp>
        <p:nvSpPr>
          <p:cNvPr id="3" name="2 Marcador de contenido"/>
          <p:cNvSpPr>
            <a:spLocks noGrp="1"/>
          </p:cNvSpPr>
          <p:nvPr>
            <p:ph idx="1"/>
          </p:nvPr>
        </p:nvSpPr>
        <p:spPr/>
        <p:txBody>
          <a:bodyPr/>
          <a:lstStyle/>
          <a:p>
            <a:pPr marL="0" indent="0" algn="just">
              <a:buNone/>
            </a:pPr>
            <a:r>
              <a:rPr lang="es-MX" dirty="0" smtClean="0"/>
              <a:t>Centralidad, herramienta de ordenamiento territorial.</a:t>
            </a:r>
          </a:p>
          <a:p>
            <a:pPr marL="0" indent="0" algn="just">
              <a:buNone/>
            </a:pPr>
            <a:r>
              <a:rPr lang="es-MX" dirty="0" smtClean="0"/>
              <a:t>Los centros comerciales a su vez detonan el crecimiento de otros comercios a su alrededor formando más centralidades (conjuntos residenciales, zona hotelera, oficinas, negocios, educación, </a:t>
            </a:r>
            <a:r>
              <a:rPr lang="es-MX" dirty="0" err="1" smtClean="0"/>
              <a:t>etc</a:t>
            </a:r>
            <a:r>
              <a:rPr lang="es-MX" dirty="0" smtClean="0"/>
              <a:t>).</a:t>
            </a:r>
            <a:endParaRPr lang="es-MX" dirty="0"/>
          </a:p>
        </p:txBody>
      </p:sp>
    </p:spTree>
    <p:extLst>
      <p:ext uri="{BB962C8B-B14F-4D97-AF65-F5344CB8AC3E}">
        <p14:creationId xmlns:p14="http://schemas.microsoft.com/office/powerpoint/2010/main" val="3951169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CENTROS Y SUBCENTROS URBANOS</a:t>
            </a:r>
            <a:endParaRPr lang="es-MX"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70862"/>
            <a:ext cx="8064896" cy="4158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1331640" y="6237312"/>
            <a:ext cx="3744416" cy="369332"/>
          </a:xfrm>
          <a:prstGeom prst="rect">
            <a:avLst/>
          </a:prstGeom>
          <a:noFill/>
        </p:spPr>
        <p:txBody>
          <a:bodyPr wrap="square" rtlCol="0">
            <a:spAutoFit/>
          </a:bodyPr>
          <a:lstStyle/>
          <a:p>
            <a:r>
              <a:rPr lang="es-MX" dirty="0" smtClean="0"/>
              <a:t>Ejemplo de un centro urbano</a:t>
            </a:r>
            <a:endParaRPr lang="es-MX" dirty="0"/>
          </a:p>
        </p:txBody>
      </p:sp>
    </p:spTree>
    <p:extLst>
      <p:ext uri="{BB962C8B-B14F-4D97-AF65-F5344CB8AC3E}">
        <p14:creationId xmlns:p14="http://schemas.microsoft.com/office/powerpoint/2010/main" val="41328547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t>CENTROS Y SUBCENTROS URBANOS</a:t>
            </a:r>
            <a:endParaRPr lang="es-MX"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628800"/>
            <a:ext cx="3921137"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4268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 y="545433"/>
            <a:ext cx="8349916" cy="2326105"/>
          </a:xfrm>
        </p:spPr>
        <p:txBody>
          <a:bodyPr>
            <a:normAutofit fontScale="90000"/>
          </a:bodyPr>
          <a:lstStyle/>
          <a:p>
            <a:r>
              <a:rPr lang="es-MX" sz="3200" b="1" dirty="0"/>
              <a:t>Contenido Temático sobre </a:t>
            </a:r>
            <a:r>
              <a:rPr lang="es-MX" sz="3200" b="1" dirty="0" smtClean="0"/>
              <a:t>PLANIFICACIÓN URBANA  </a:t>
            </a:r>
            <a:r>
              <a:rPr lang="es-MX" sz="3200" b="1" dirty="0"/>
              <a:t>comprendido en la Unidad </a:t>
            </a:r>
            <a:r>
              <a:rPr lang="es-MX" sz="3200" b="1" dirty="0" smtClean="0"/>
              <a:t>III (</a:t>
            </a:r>
            <a:r>
              <a:rPr lang="es-MX" sz="2800" b="1" dirty="0"/>
              <a:t>Las vertientes temáticas hacia la elaboración del marco teórico sobre el proceso de </a:t>
            </a:r>
            <a:r>
              <a:rPr lang="es-MX" sz="2800" b="1" dirty="0" smtClean="0"/>
              <a:t>Metropolización.</a:t>
            </a:r>
            <a:r>
              <a:rPr lang="es-MX" sz="3200" b="1" dirty="0" smtClean="0"/>
              <a:t>), Tema 3.1 </a:t>
            </a:r>
            <a:r>
              <a:rPr lang="es-MX" sz="2800" b="1" dirty="0" smtClean="0"/>
              <a:t>Elementos</a:t>
            </a:r>
            <a:r>
              <a:rPr lang="es-MX" sz="3200" b="1" dirty="0" smtClean="0"/>
              <a:t> </a:t>
            </a:r>
            <a:r>
              <a:rPr lang="es-MX" sz="2800" b="1" dirty="0"/>
              <a:t>estructuradores del contexto metropolitano</a:t>
            </a:r>
            <a:endParaRPr lang="es-MX" sz="3200" b="1" dirty="0"/>
          </a:p>
        </p:txBody>
      </p:sp>
      <p:sp>
        <p:nvSpPr>
          <p:cNvPr id="3" name="2 Subtítulo"/>
          <p:cNvSpPr>
            <a:spLocks noGrp="1"/>
          </p:cNvSpPr>
          <p:nvPr>
            <p:ph type="subTitle" idx="1"/>
          </p:nvPr>
        </p:nvSpPr>
        <p:spPr>
          <a:xfrm>
            <a:off x="179512" y="3284984"/>
            <a:ext cx="8712968" cy="3240360"/>
          </a:xfrm>
          <a:solidFill>
            <a:schemeClr val="accent6">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a:normAutofit fontScale="85000" lnSpcReduction="20000"/>
          </a:bodyPr>
          <a:lstStyle/>
          <a:p>
            <a:r>
              <a:rPr lang="es-MX" b="1" dirty="0">
                <a:solidFill>
                  <a:schemeClr val="tx1"/>
                </a:solidFill>
              </a:rPr>
              <a:t>Antecedentes</a:t>
            </a:r>
          </a:p>
          <a:p>
            <a:r>
              <a:rPr lang="es-MX" dirty="0">
                <a:solidFill>
                  <a:schemeClr val="tx1"/>
                </a:solidFill>
              </a:rPr>
              <a:t>Comprensión teórica </a:t>
            </a:r>
            <a:r>
              <a:rPr lang="es-MX" dirty="0" smtClean="0">
                <a:solidFill>
                  <a:schemeClr val="tx1"/>
                </a:solidFill>
              </a:rPr>
              <a:t>sobre diversos tipos de análisis urbano </a:t>
            </a:r>
            <a:r>
              <a:rPr lang="es-MX" dirty="0">
                <a:solidFill>
                  <a:schemeClr val="tx1"/>
                </a:solidFill>
              </a:rPr>
              <a:t>(diapositivas </a:t>
            </a:r>
            <a:r>
              <a:rPr lang="es-MX" dirty="0" smtClean="0">
                <a:solidFill>
                  <a:schemeClr val="tx1"/>
                </a:solidFill>
              </a:rPr>
              <a:t>5-24)</a:t>
            </a:r>
            <a:endParaRPr lang="es-MX" dirty="0">
              <a:solidFill>
                <a:schemeClr val="tx1"/>
              </a:solidFill>
            </a:endParaRPr>
          </a:p>
          <a:p>
            <a:r>
              <a:rPr lang="es-MX" b="1" dirty="0">
                <a:solidFill>
                  <a:schemeClr val="tx1"/>
                </a:solidFill>
              </a:rPr>
              <a:t>Desarrollo</a:t>
            </a:r>
          </a:p>
          <a:p>
            <a:r>
              <a:rPr lang="es-MX" dirty="0">
                <a:solidFill>
                  <a:schemeClr val="tx1"/>
                </a:solidFill>
              </a:rPr>
              <a:t>Apreciación </a:t>
            </a:r>
            <a:r>
              <a:rPr lang="es-MX" dirty="0" smtClean="0">
                <a:solidFill>
                  <a:schemeClr val="tx1"/>
                </a:solidFill>
              </a:rPr>
              <a:t>de la aplicación de los diversos análisis urbanos </a:t>
            </a:r>
            <a:r>
              <a:rPr lang="es-MX" dirty="0">
                <a:solidFill>
                  <a:schemeClr val="tx1"/>
                </a:solidFill>
              </a:rPr>
              <a:t>(diapositivas </a:t>
            </a:r>
            <a:r>
              <a:rPr lang="es-MX" dirty="0" smtClean="0">
                <a:solidFill>
                  <a:schemeClr val="tx1"/>
                </a:solidFill>
              </a:rPr>
              <a:t>25- 39)</a:t>
            </a:r>
            <a:endParaRPr lang="es-MX" dirty="0">
              <a:solidFill>
                <a:schemeClr val="tx1"/>
              </a:solidFill>
            </a:endParaRPr>
          </a:p>
          <a:p>
            <a:r>
              <a:rPr lang="es-MX" b="1" dirty="0" smtClean="0">
                <a:solidFill>
                  <a:schemeClr val="tx1"/>
                </a:solidFill>
              </a:rPr>
              <a:t>Cierre</a:t>
            </a:r>
          </a:p>
          <a:p>
            <a:r>
              <a:rPr lang="es-MX" dirty="0" smtClean="0">
                <a:solidFill>
                  <a:schemeClr val="tx1"/>
                </a:solidFill>
              </a:rPr>
              <a:t>conclusiones-validación </a:t>
            </a:r>
            <a:r>
              <a:rPr lang="es-MX" dirty="0">
                <a:solidFill>
                  <a:schemeClr val="tx1"/>
                </a:solidFill>
              </a:rPr>
              <a:t>y preguntas (diapositivas </a:t>
            </a:r>
            <a:r>
              <a:rPr lang="es-MX" dirty="0" smtClean="0">
                <a:solidFill>
                  <a:schemeClr val="tx1"/>
                </a:solidFill>
              </a:rPr>
              <a:t>40-44)</a:t>
            </a:r>
            <a:endParaRPr lang="es-MX" dirty="0">
              <a:solidFill>
                <a:schemeClr val="tx1"/>
              </a:solidFill>
            </a:endParaRPr>
          </a:p>
          <a:p>
            <a:endParaRPr lang="es-MX" dirty="0"/>
          </a:p>
        </p:txBody>
      </p:sp>
    </p:spTree>
    <p:extLst>
      <p:ext uri="{BB962C8B-B14F-4D97-AF65-F5344CB8AC3E}">
        <p14:creationId xmlns:p14="http://schemas.microsoft.com/office/powerpoint/2010/main" val="39614300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VÍAS DE COMUNICACIÓN</a:t>
            </a:r>
            <a:endParaRPr lang="es-MX" dirty="0"/>
          </a:p>
        </p:txBody>
      </p:sp>
      <p:sp>
        <p:nvSpPr>
          <p:cNvPr id="3" name="2 Marcador de contenido"/>
          <p:cNvSpPr>
            <a:spLocks noGrp="1"/>
          </p:cNvSpPr>
          <p:nvPr>
            <p:ph idx="1"/>
          </p:nvPr>
        </p:nvSpPr>
        <p:spPr/>
        <p:txBody>
          <a:bodyPr>
            <a:normAutofit lnSpcReduction="10000"/>
          </a:bodyPr>
          <a:lstStyle/>
          <a:p>
            <a:pPr marL="0" indent="0">
              <a:buNone/>
            </a:pPr>
            <a:r>
              <a:rPr lang="es-MX" dirty="0"/>
              <a:t>Las </a:t>
            </a:r>
            <a:r>
              <a:rPr lang="es-MX" b="1" dirty="0"/>
              <a:t>vías de comunicación</a:t>
            </a:r>
            <a:r>
              <a:rPr lang="es-MX" dirty="0"/>
              <a:t> son terrestres y acuáticas, consistiendo las primeras en caminos ordinarios o carreteras y ferrocarriles; y las segundas, en el mar, los ríos y los canales de </a:t>
            </a:r>
            <a:r>
              <a:rPr lang="es-MX" dirty="0" smtClean="0"/>
              <a:t>navegación.</a:t>
            </a:r>
          </a:p>
          <a:p>
            <a:pPr marL="0" indent="0">
              <a:buNone/>
            </a:pPr>
            <a:r>
              <a:rPr lang="es-MX" dirty="0"/>
              <a:t>Las </a:t>
            </a:r>
            <a:r>
              <a:rPr lang="es-MX" b="1" dirty="0"/>
              <a:t>vías de comunicación</a:t>
            </a:r>
            <a:r>
              <a:rPr lang="es-MX" dirty="0"/>
              <a:t> son caminos y rutas por las que podemos ir de un lugar a otro y mediante las cuales se conectan los pueblos, las ciudades y los países.</a:t>
            </a:r>
          </a:p>
        </p:txBody>
      </p:sp>
    </p:spTree>
    <p:extLst>
      <p:ext uri="{BB962C8B-B14F-4D97-AF65-F5344CB8AC3E}">
        <p14:creationId xmlns:p14="http://schemas.microsoft.com/office/powerpoint/2010/main" val="8814459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VÍAS DE COMUNICACIÓN</a:t>
            </a:r>
          </a:p>
        </p:txBody>
      </p:sp>
      <p:pic>
        <p:nvPicPr>
          <p:cNvPr id="1638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5656" y="4509120"/>
            <a:ext cx="5832648" cy="2011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789" y="1628800"/>
            <a:ext cx="4181475" cy="2809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7129" y="1605980"/>
            <a:ext cx="4033667" cy="2823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14159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INFRAESTRUCTURA URBANA</a:t>
            </a:r>
          </a:p>
        </p:txBody>
      </p:sp>
      <p:sp>
        <p:nvSpPr>
          <p:cNvPr id="3" name="2 Marcador de contenido"/>
          <p:cNvSpPr>
            <a:spLocks noGrp="1"/>
          </p:cNvSpPr>
          <p:nvPr>
            <p:ph idx="1"/>
          </p:nvPr>
        </p:nvSpPr>
        <p:spPr/>
        <p:txBody>
          <a:bodyPr/>
          <a:lstStyle/>
          <a:p>
            <a:pPr marL="0" indent="0" algn="just">
              <a:buNone/>
            </a:pPr>
            <a:r>
              <a:rPr lang="es-MX" dirty="0"/>
              <a:t>Se entiende por </a:t>
            </a:r>
            <a:r>
              <a:rPr lang="es-MX" b="1" dirty="0"/>
              <a:t>infraestructura urbana</a:t>
            </a:r>
            <a:r>
              <a:rPr lang="es-MX" dirty="0"/>
              <a:t> las obras </a:t>
            </a:r>
            <a:r>
              <a:rPr lang="es-MX" b="1" dirty="0" smtClean="0"/>
              <a:t>que </a:t>
            </a:r>
            <a:r>
              <a:rPr lang="es-MX" dirty="0" smtClean="0"/>
              <a:t>dan </a:t>
            </a:r>
            <a:r>
              <a:rPr lang="es-MX" dirty="0"/>
              <a:t>el soporte funcional para otorgar bienes y servicios óptimos para el funcionamiento y satisfacción de la comunidad, son las redes básicas de conducción y distribución, como agua potable, alcantarillado sanitario, agua tratada, saneamiento, agua pluvial, </a:t>
            </a:r>
            <a:r>
              <a:rPr lang="es-MX" dirty="0" smtClean="0"/>
              <a:t>energía.</a:t>
            </a:r>
            <a:r>
              <a:rPr lang="es-MX" dirty="0"/>
              <a:t> </a:t>
            </a:r>
          </a:p>
        </p:txBody>
      </p:sp>
    </p:spTree>
    <p:extLst>
      <p:ext uri="{BB962C8B-B14F-4D97-AF65-F5344CB8AC3E}">
        <p14:creationId xmlns:p14="http://schemas.microsoft.com/office/powerpoint/2010/main" val="24653191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INFRAESTRUCTURA URBANA</a:t>
            </a:r>
            <a:endParaRPr lang="es-MX" dirty="0"/>
          </a:p>
        </p:txBody>
      </p:sp>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38250" y="1629569"/>
            <a:ext cx="6667500" cy="446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62099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EQUIPAMIENTO URBANO</a:t>
            </a:r>
            <a:endParaRPr lang="es-MX" dirty="0"/>
          </a:p>
        </p:txBody>
      </p:sp>
      <p:sp>
        <p:nvSpPr>
          <p:cNvPr id="3" name="2 Marcador de contenido"/>
          <p:cNvSpPr>
            <a:spLocks noGrp="1"/>
          </p:cNvSpPr>
          <p:nvPr>
            <p:ph idx="1"/>
          </p:nvPr>
        </p:nvSpPr>
        <p:spPr/>
        <p:txBody>
          <a:bodyPr>
            <a:normAutofit/>
          </a:bodyPr>
          <a:lstStyle/>
          <a:p>
            <a:pPr marL="0" indent="0" algn="just">
              <a:buNone/>
            </a:pPr>
            <a:r>
              <a:rPr lang="es-MX" sz="4400" dirty="0" smtClean="0">
                <a:latin typeface="Arial" panose="020B0604020202020204" pitchFamily="34" charset="0"/>
                <a:cs typeface="Arial" panose="020B0604020202020204" pitchFamily="34" charset="0"/>
              </a:rPr>
              <a:t>Equipamiento Urbano: Conjunto de edificios, espacios o instalaciones en donde se brinda a la población, un servicio de bienestar social o de apoyo a la producción.</a:t>
            </a:r>
            <a:endParaRPr lang="es-MX"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24897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latin typeface="Arial" panose="020B0604020202020204" pitchFamily="34" charset="0"/>
                <a:cs typeface="Arial" panose="020B0604020202020204" pitchFamily="34" charset="0"/>
              </a:rPr>
              <a:t>EQUIPAMIENTO Y MOBILIARIO URBANO</a:t>
            </a:r>
            <a:endParaRPr lang="es-MX"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p:txBody>
          <a:bodyPr>
            <a:normAutofit/>
          </a:bodyPr>
          <a:lstStyle/>
          <a:p>
            <a:pPr marL="0" indent="0" algn="just">
              <a:buNone/>
            </a:pPr>
            <a:r>
              <a:rPr lang="es-MX" dirty="0"/>
              <a:t>El </a:t>
            </a:r>
            <a:r>
              <a:rPr lang="es-MX" b="1" dirty="0"/>
              <a:t>mobiliario urbano</a:t>
            </a:r>
            <a:r>
              <a:rPr lang="es-MX" dirty="0"/>
              <a:t> (a veces llamado también </a:t>
            </a:r>
            <a:r>
              <a:rPr lang="es-MX" b="1" dirty="0"/>
              <a:t>elementos urbanos</a:t>
            </a:r>
            <a:r>
              <a:rPr lang="es-MX" dirty="0"/>
              <a:t>) es el conjunto de objetos y piezas de equipamiento instalados en la vía pública para varios propósitos. En este conjunto se incluyen </a:t>
            </a:r>
            <a:r>
              <a:rPr lang="es-MX" dirty="0" smtClean="0"/>
              <a:t>bancos, papeleras,  </a:t>
            </a:r>
            <a:r>
              <a:rPr lang="es-MX" dirty="0"/>
              <a:t>barreras de tráfico, </a:t>
            </a:r>
            <a:r>
              <a:rPr lang="es-MX" dirty="0" smtClean="0"/>
              <a:t>buzones, bolardos, baldosas, adoquines, paradas de transporte público</a:t>
            </a:r>
            <a:r>
              <a:rPr lang="es-MX" dirty="0"/>
              <a:t> (en las que podemos encontrar </a:t>
            </a:r>
            <a:r>
              <a:rPr lang="es-MX" dirty="0" smtClean="0"/>
              <a:t>marquesinas y tótems, cabinas telefónicas, </a:t>
            </a:r>
            <a:r>
              <a:rPr lang="es-MX" dirty="0"/>
              <a:t>entre </a:t>
            </a:r>
            <a:r>
              <a:rPr lang="es-MX" dirty="0" smtClean="0"/>
              <a:t>otros.</a:t>
            </a:r>
            <a:endParaRPr lang="es-MX" dirty="0"/>
          </a:p>
        </p:txBody>
      </p:sp>
    </p:spTree>
    <p:extLst>
      <p:ext uri="{BB962C8B-B14F-4D97-AF65-F5344CB8AC3E}">
        <p14:creationId xmlns:p14="http://schemas.microsoft.com/office/powerpoint/2010/main" val="15509152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latin typeface="Arial" panose="020B0604020202020204" pitchFamily="34" charset="0"/>
                <a:cs typeface="Arial" panose="020B0604020202020204" pitchFamily="34" charset="0"/>
              </a:rPr>
              <a:t>EQUIPAMIENTO Y MOBILIARIO URBANO</a:t>
            </a:r>
            <a:endParaRPr lang="es-MX"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19" y="1751542"/>
            <a:ext cx="5116781" cy="340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2210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SERVICIOS URBANOS</a:t>
            </a:r>
            <a:endParaRPr lang="es-MX" dirty="0"/>
          </a:p>
        </p:txBody>
      </p:sp>
      <p:sp>
        <p:nvSpPr>
          <p:cNvPr id="3" name="2 Marcador de contenido"/>
          <p:cNvSpPr>
            <a:spLocks noGrp="1"/>
          </p:cNvSpPr>
          <p:nvPr>
            <p:ph idx="1"/>
          </p:nvPr>
        </p:nvSpPr>
        <p:spPr/>
        <p:txBody>
          <a:bodyPr/>
          <a:lstStyle/>
          <a:p>
            <a:pPr marL="0" indent="0" algn="just">
              <a:buNone/>
            </a:pPr>
            <a:r>
              <a:rPr lang="es-MX" dirty="0"/>
              <a:t> Los servicios Urbanos: son aquellos que fomentan y garantizan la calidad de vida de una </a:t>
            </a:r>
            <a:r>
              <a:rPr lang="es-MX" dirty="0" smtClean="0"/>
              <a:t>población </a:t>
            </a:r>
            <a:r>
              <a:rPr lang="es-MX" dirty="0"/>
              <a:t>en los centros urbanos (ciudades), los cuales son indispensables para la vida del ciudadano en estas poblaciones por lo tanto debe poseer </a:t>
            </a:r>
            <a:r>
              <a:rPr lang="es-MX" dirty="0" smtClean="0"/>
              <a:t>continuidad, </a:t>
            </a:r>
            <a:r>
              <a:rPr lang="es-MX" dirty="0"/>
              <a:t>regularidad, </a:t>
            </a:r>
            <a:r>
              <a:rPr lang="es-MX" dirty="0" smtClean="0"/>
              <a:t>uniformidad, </a:t>
            </a:r>
            <a:r>
              <a:rPr lang="es-MX" dirty="0"/>
              <a:t>obligatoriedad, calidad y eficiencia para cumplir con todas las necesidades de un ciudadano y familias. </a:t>
            </a:r>
          </a:p>
        </p:txBody>
      </p:sp>
    </p:spTree>
    <p:extLst>
      <p:ext uri="{BB962C8B-B14F-4D97-AF65-F5344CB8AC3E}">
        <p14:creationId xmlns:p14="http://schemas.microsoft.com/office/powerpoint/2010/main" val="13347169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SERVICIOS URBANOS</a:t>
            </a:r>
          </a:p>
        </p:txBody>
      </p:sp>
      <p:sp>
        <p:nvSpPr>
          <p:cNvPr id="3" name="2 Marcador de contenido"/>
          <p:cNvSpPr>
            <a:spLocks noGrp="1"/>
          </p:cNvSpPr>
          <p:nvPr>
            <p:ph sz="half" idx="1"/>
          </p:nvPr>
        </p:nvSpPr>
        <p:spPr/>
        <p:txBody>
          <a:bodyPr/>
          <a:lstStyle/>
          <a:p>
            <a:pPr marL="0" indent="0" algn="just">
              <a:buNone/>
            </a:pPr>
            <a:r>
              <a:rPr lang="es-MX" dirty="0"/>
              <a:t>Los servicios urbanos mas importantes son el agua potable y residual, electricidad, </a:t>
            </a:r>
            <a:r>
              <a:rPr lang="es-MX" dirty="0" smtClean="0"/>
              <a:t>educación, </a:t>
            </a:r>
            <a:r>
              <a:rPr lang="es-MX" dirty="0"/>
              <a:t>comercios alimenticios </a:t>
            </a:r>
            <a:r>
              <a:rPr lang="es-MX" dirty="0" smtClean="0"/>
              <a:t>básicos </a:t>
            </a:r>
            <a:r>
              <a:rPr lang="es-MX" dirty="0"/>
              <a:t>y de vestidura, saneamiento urbano, transporte y servicio medico.</a:t>
            </a:r>
          </a:p>
        </p:txBody>
      </p:sp>
      <p:pic>
        <p:nvPicPr>
          <p:cNvPr id="2048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88024" y="1772816"/>
            <a:ext cx="3636717" cy="318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22939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SERVICIOS URBANOS</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424936" cy="4739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4129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7516" y="496721"/>
            <a:ext cx="8025062" cy="1091448"/>
          </a:xfrm>
        </p:spPr>
        <p:txBody>
          <a:bodyPr>
            <a:normAutofit fontScale="90000"/>
          </a:bodyPr>
          <a:lstStyle/>
          <a:p>
            <a:r>
              <a:rPr lang="es-MX" sz="3200" b="1" dirty="0">
                <a:solidFill>
                  <a:prstClr val="black"/>
                </a:solidFill>
              </a:rPr>
              <a:t>Objetivos de la Unidad de </a:t>
            </a:r>
            <a:r>
              <a:rPr lang="es-MX" sz="3200" b="1" dirty="0" smtClean="0">
                <a:solidFill>
                  <a:prstClr val="black"/>
                </a:solidFill>
              </a:rPr>
              <a:t> Aprendizaje </a:t>
            </a:r>
            <a:br>
              <a:rPr lang="es-MX" sz="3200" b="1" dirty="0" smtClean="0">
                <a:solidFill>
                  <a:prstClr val="black"/>
                </a:solidFill>
              </a:rPr>
            </a:br>
            <a:r>
              <a:rPr lang="es-MX" sz="3200" b="1" dirty="0" smtClean="0">
                <a:solidFill>
                  <a:prstClr val="black"/>
                </a:solidFill>
              </a:rPr>
              <a:t>Seminario de Investigación metropolitana 2 </a:t>
            </a:r>
            <a:br>
              <a:rPr lang="es-MX" sz="3200" b="1" dirty="0" smtClean="0">
                <a:solidFill>
                  <a:prstClr val="black"/>
                </a:solidFill>
              </a:rPr>
            </a:br>
            <a:r>
              <a:rPr lang="es-MX" sz="3200" b="1" dirty="0" smtClean="0">
                <a:solidFill>
                  <a:prstClr val="black"/>
                </a:solidFill>
              </a:rPr>
              <a:t>y de la Unidad III</a:t>
            </a:r>
            <a:endParaRPr lang="es-MX" sz="3200" b="1" dirty="0"/>
          </a:p>
        </p:txBody>
      </p:sp>
      <p:sp>
        <p:nvSpPr>
          <p:cNvPr id="3" name="2 Subtítulo"/>
          <p:cNvSpPr>
            <a:spLocks noGrp="1"/>
          </p:cNvSpPr>
          <p:nvPr>
            <p:ph type="subTitle" idx="1"/>
          </p:nvPr>
        </p:nvSpPr>
        <p:spPr>
          <a:xfrm>
            <a:off x="469232" y="1876926"/>
            <a:ext cx="8265694" cy="3882190"/>
          </a:xfrm>
          <a:solidFill>
            <a:schemeClr val="accent6">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a:normAutofit fontScale="77500" lnSpcReduction="20000"/>
          </a:bodyPr>
          <a:lstStyle/>
          <a:p>
            <a:pPr algn="just"/>
            <a:r>
              <a:rPr lang="es-MX" dirty="0" smtClean="0">
                <a:solidFill>
                  <a:schemeClr val="tx1"/>
                </a:solidFill>
              </a:rPr>
              <a:t>Identificar y discutir enfoques y orientaciones sobre la dinámica de los principales elementos estructuradores del contexto metropolitano apoyando el desarrollo conceptual de sus propuestas de investigación, a partir del intercambio de experiencias con investigadores.</a:t>
            </a:r>
          </a:p>
          <a:p>
            <a:pPr algn="just"/>
            <a:r>
              <a:rPr lang="es-MX" dirty="0" smtClean="0">
                <a:solidFill>
                  <a:schemeClr val="tx1"/>
                </a:solidFill>
              </a:rPr>
              <a:t>El estudiante será capaz de identificar y discutir las vertientes temáticas sobre la dinámica de los principales elementos estructuradores del contexto metropolitano, contribuyendo a la capacidad del desarrollo conceptual de sus propuestas de investigación, mostrando calidad tanto en el trabajo individual como por equipo, con una visión de comprensión del contexto metropolitano</a:t>
            </a:r>
            <a:endParaRPr lang="es-MX" dirty="0">
              <a:solidFill>
                <a:schemeClr val="tx1"/>
              </a:solidFill>
            </a:endParaRPr>
          </a:p>
        </p:txBody>
      </p:sp>
    </p:spTree>
    <p:extLst>
      <p:ext uri="{BB962C8B-B14F-4D97-AF65-F5344CB8AC3E}">
        <p14:creationId xmlns:p14="http://schemas.microsoft.com/office/powerpoint/2010/main" val="20267110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08720"/>
            <a:ext cx="8229600" cy="4525963"/>
          </a:xfrm>
          <a:solidFill>
            <a:schemeClr val="accent3">
              <a:lumMod val="75000"/>
            </a:schemeClr>
          </a:solidFill>
        </p:spPr>
        <p:txBody>
          <a:bodyPr>
            <a:normAutofit/>
          </a:bodyPr>
          <a:lstStyle/>
          <a:p>
            <a:pPr marL="0" indent="0" algn="just">
              <a:buNone/>
            </a:pPr>
            <a:r>
              <a:rPr lang="es-MX" sz="4000" dirty="0" smtClean="0">
                <a:latin typeface="Arial" panose="020B0604020202020204" pitchFamily="34" charset="0"/>
                <a:cs typeface="Arial" panose="020B0604020202020204" pitchFamily="34" charset="0"/>
              </a:rPr>
              <a:t>¿Cuáles son las posibles conclusiones a las que llegarían después de haber comprendido los elementos estructuradores del contexto metropolitano?</a:t>
            </a:r>
            <a:endParaRPr lang="es-MX"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15882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CONCLUSIONES</a:t>
            </a:r>
            <a:endParaRPr lang="es-MX" b="1" dirty="0"/>
          </a:p>
        </p:txBody>
      </p:sp>
      <p:sp>
        <p:nvSpPr>
          <p:cNvPr id="3" name="2 Marcador de contenido"/>
          <p:cNvSpPr>
            <a:spLocks noGrp="1"/>
          </p:cNvSpPr>
          <p:nvPr>
            <p:ph idx="1"/>
          </p:nvPr>
        </p:nvSpPr>
        <p:spPr>
          <a:solidFill>
            <a:schemeClr val="accent2">
              <a:lumMod val="60000"/>
              <a:lumOff val="40000"/>
            </a:schemeClr>
          </a:solidFill>
        </p:spPr>
        <p:txBody>
          <a:bodyPr>
            <a:normAutofit/>
          </a:bodyPr>
          <a:lstStyle/>
          <a:p>
            <a:pPr marL="0" indent="0" algn="just">
              <a:buNone/>
            </a:pPr>
            <a:r>
              <a:rPr lang="es-MX" dirty="0" smtClean="0">
                <a:latin typeface="Arial" panose="020B0604020202020204" pitchFamily="34" charset="0"/>
                <a:cs typeface="Arial" panose="020B0604020202020204" pitchFamily="34" charset="0"/>
              </a:rPr>
              <a:t>Existe una diversidad de análisis tipológicos urbanos que permiten contextualizar la zona metropolitana de estudio, los cuales pueden ser: Análisis urbano, morfológico, tipológico, paisajístico, de relaciones espaciales, pictórico. </a:t>
            </a:r>
          </a:p>
          <a:p>
            <a:pPr marL="0" indent="0" algn="just">
              <a:buNone/>
            </a:pPr>
            <a:r>
              <a:rPr lang="es-MX" dirty="0" smtClean="0">
                <a:latin typeface="Arial" panose="020B0604020202020204" pitchFamily="34" charset="0"/>
                <a:cs typeface="Arial" panose="020B0604020202020204" pitchFamily="34" charset="0"/>
              </a:rPr>
              <a:t>Los centros y subcentros urbanos son componentes de la metrópoli.</a:t>
            </a:r>
            <a:endParaRPr lang="es-MX"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48805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t>CONCLUSIONES</a:t>
            </a:r>
            <a:endParaRPr lang="es-MX" dirty="0"/>
          </a:p>
        </p:txBody>
      </p:sp>
      <p:sp>
        <p:nvSpPr>
          <p:cNvPr id="3" name="2 Marcador de contenido"/>
          <p:cNvSpPr>
            <a:spLocks noGrp="1"/>
          </p:cNvSpPr>
          <p:nvPr>
            <p:ph idx="1"/>
          </p:nvPr>
        </p:nvSpPr>
        <p:spPr>
          <a:solidFill>
            <a:schemeClr val="accent2">
              <a:lumMod val="60000"/>
              <a:lumOff val="40000"/>
            </a:schemeClr>
          </a:solidFill>
        </p:spPr>
        <p:txBody>
          <a:bodyPr>
            <a:normAutofit lnSpcReduction="10000"/>
          </a:bodyPr>
          <a:lstStyle/>
          <a:p>
            <a:pPr marL="0" indent="0" algn="just">
              <a:buNone/>
            </a:pPr>
            <a:r>
              <a:rPr lang="es-MX" sz="2800" dirty="0" smtClean="0">
                <a:latin typeface="Arial" panose="020B0604020202020204" pitchFamily="34" charset="0"/>
                <a:cs typeface="Arial" panose="020B0604020202020204" pitchFamily="34" charset="0"/>
              </a:rPr>
              <a:t>La infraestructura Urbana, obras que</a:t>
            </a:r>
            <a:r>
              <a:rPr lang="es-MX" sz="2800" b="1" dirty="0" smtClean="0">
                <a:latin typeface="Arial" panose="020B0604020202020204" pitchFamily="34" charset="0"/>
                <a:cs typeface="Arial" panose="020B0604020202020204" pitchFamily="34" charset="0"/>
              </a:rPr>
              <a:t> </a:t>
            </a:r>
            <a:r>
              <a:rPr lang="es-MX" sz="2800" dirty="0" smtClean="0">
                <a:latin typeface="Arial" panose="020B0604020202020204" pitchFamily="34" charset="0"/>
                <a:cs typeface="Arial" panose="020B0604020202020204" pitchFamily="34" charset="0"/>
              </a:rPr>
              <a:t>dan el soporte funcional a la metrópoli, como redes básicas de conducción y distribución  por ejemplo de agua potable, etc.</a:t>
            </a:r>
          </a:p>
          <a:p>
            <a:pPr marL="0" indent="0" algn="just">
              <a:buNone/>
            </a:pPr>
            <a:r>
              <a:rPr lang="es-MX" sz="2800" dirty="0" smtClean="0">
                <a:latin typeface="Arial" panose="020B0604020202020204" pitchFamily="34" charset="0"/>
                <a:cs typeface="Arial" panose="020B0604020202020204" pitchFamily="34" charset="0"/>
              </a:rPr>
              <a:t>Equipamiento urbano, Conjunto de edificios, espacios o instalaciones que brindan bienestar social a la población.</a:t>
            </a:r>
          </a:p>
          <a:p>
            <a:pPr marL="0" indent="0" algn="just">
              <a:buNone/>
            </a:pPr>
            <a:r>
              <a:rPr lang="es-MX" sz="2800" dirty="0" smtClean="0">
                <a:latin typeface="Arial" panose="020B0604020202020204" pitchFamily="34" charset="0"/>
                <a:cs typeface="Arial" panose="020B0604020202020204" pitchFamily="34" charset="0"/>
              </a:rPr>
              <a:t>Mobiliario urbano, conjunto de objetos y piezas de equipamiento instalados en la vía pública para varios propósitos</a:t>
            </a:r>
            <a:endParaRPr lang="es-MX"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68705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Bibliografía</a:t>
            </a:r>
          </a:p>
        </p:txBody>
      </p:sp>
      <p:sp>
        <p:nvSpPr>
          <p:cNvPr id="3" name="2 Marcador de contenido"/>
          <p:cNvSpPr>
            <a:spLocks noGrp="1"/>
          </p:cNvSpPr>
          <p:nvPr>
            <p:ph idx="1"/>
          </p:nvPr>
        </p:nvSpPr>
        <p:spPr/>
        <p:txBody>
          <a:bodyPr>
            <a:normAutofit fontScale="92500"/>
          </a:bodyPr>
          <a:lstStyle/>
          <a:p>
            <a:pPr marL="0" indent="0" algn="just">
              <a:buNone/>
            </a:pPr>
            <a:r>
              <a:rPr lang="es-MX" dirty="0">
                <a:hlinkClick r:id="rId2"/>
              </a:rPr>
              <a:t>https://</a:t>
            </a:r>
            <a:r>
              <a:rPr lang="es-MX" dirty="0" smtClean="0">
                <a:hlinkClick r:id="rId2"/>
              </a:rPr>
              <a:t>www.researchgate.net/profile/Percy_Acuna/publication/242552123_ANALISIS_FORMAL_DEL_ESPACIO_URBANO_Aspectos_Teoricos/links/5565484808ae89e758fd9e64/ANALISIS-FORMAL-DEL-ESPACIO-URBANO-Aspectos-Teoricos.pdf</a:t>
            </a:r>
            <a:endParaRPr lang="es-MX" dirty="0" smtClean="0"/>
          </a:p>
          <a:p>
            <a:pPr marL="0" indent="0" algn="just">
              <a:buNone/>
            </a:pPr>
            <a:r>
              <a:rPr lang="es-MX" dirty="0">
                <a:hlinkClick r:id="rId3"/>
              </a:rPr>
              <a:t>https://prezi.com/lt8lz7sz5_q8/subcentro-urbano</a:t>
            </a:r>
            <a:r>
              <a:rPr lang="es-MX" dirty="0" smtClean="0">
                <a:hlinkClick r:id="rId3"/>
              </a:rPr>
              <a:t>/</a:t>
            </a:r>
            <a:endParaRPr lang="es-MX" dirty="0" smtClean="0"/>
          </a:p>
          <a:p>
            <a:pPr marL="0" indent="0" algn="just">
              <a:buNone/>
            </a:pPr>
            <a:r>
              <a:rPr lang="es-MX" dirty="0" smtClean="0">
                <a:hlinkClick r:id="rId4"/>
              </a:rPr>
              <a:t>www.e-torredebabel.com/Economia/diccionario-economia</a:t>
            </a:r>
            <a:endParaRPr lang="es-MX" dirty="0" smtClean="0"/>
          </a:p>
          <a:p>
            <a:pPr marL="0" indent="0">
              <a:buNone/>
            </a:pPr>
            <a:endParaRPr lang="es-MX" dirty="0" smtClean="0"/>
          </a:p>
          <a:p>
            <a:pPr marL="0" indent="0">
              <a:buNone/>
            </a:pPr>
            <a:endParaRPr lang="es-MX" dirty="0" smtClean="0"/>
          </a:p>
          <a:p>
            <a:pPr marL="0" indent="0">
              <a:buNone/>
            </a:pPr>
            <a:endParaRPr lang="es-MX" dirty="0"/>
          </a:p>
        </p:txBody>
      </p:sp>
    </p:spTree>
    <p:extLst>
      <p:ext uri="{BB962C8B-B14F-4D97-AF65-F5344CB8AC3E}">
        <p14:creationId xmlns:p14="http://schemas.microsoft.com/office/powerpoint/2010/main" val="21538398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Bibliografía</a:t>
            </a:r>
            <a:endParaRPr lang="es-MX" dirty="0"/>
          </a:p>
        </p:txBody>
      </p:sp>
      <p:sp>
        <p:nvSpPr>
          <p:cNvPr id="3" name="2 Marcador de contenido"/>
          <p:cNvSpPr>
            <a:spLocks noGrp="1"/>
          </p:cNvSpPr>
          <p:nvPr>
            <p:ph idx="1"/>
          </p:nvPr>
        </p:nvSpPr>
        <p:spPr/>
        <p:txBody>
          <a:bodyPr/>
          <a:lstStyle/>
          <a:p>
            <a:pPr marL="0" indent="0">
              <a:buNone/>
            </a:pPr>
            <a:r>
              <a:rPr lang="es-MX" dirty="0" smtClean="0"/>
              <a:t>implanchihuahua.gob.mx/PDU2040/</a:t>
            </a:r>
            <a:r>
              <a:rPr lang="es-MX" dirty="0" err="1" smtClean="0"/>
              <a:t>pdf</a:t>
            </a:r>
            <a:endParaRPr lang="es-MX" dirty="0" smtClean="0"/>
          </a:p>
          <a:p>
            <a:pPr marL="0" indent="0">
              <a:buNone/>
            </a:pPr>
            <a:r>
              <a:rPr lang="es-MX" dirty="0">
                <a:hlinkClick r:id="rId2"/>
              </a:rPr>
              <a:t>https://</a:t>
            </a:r>
            <a:r>
              <a:rPr lang="es-MX" dirty="0" smtClean="0">
                <a:hlinkClick r:id="rId2"/>
              </a:rPr>
              <a:t>www.google.com.mx</a:t>
            </a:r>
            <a:endParaRPr lang="es-MX" dirty="0" smtClean="0"/>
          </a:p>
          <a:p>
            <a:pPr marL="0" indent="0">
              <a:buNone/>
            </a:pPr>
            <a:endParaRPr lang="es-MX" dirty="0"/>
          </a:p>
        </p:txBody>
      </p:sp>
    </p:spTree>
    <p:extLst>
      <p:ext uri="{BB962C8B-B14F-4D97-AF65-F5344CB8AC3E}">
        <p14:creationId xmlns:p14="http://schemas.microsoft.com/office/powerpoint/2010/main" val="1971990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836712"/>
            <a:ext cx="8435280" cy="5289451"/>
          </a:xfrm>
          <a:solidFill>
            <a:schemeClr val="accent3">
              <a:lumMod val="75000"/>
            </a:schemeClr>
          </a:solidFill>
        </p:spPr>
        <p:txBody>
          <a:bodyPr>
            <a:normAutofit/>
          </a:bodyPr>
          <a:lstStyle/>
          <a:p>
            <a:pPr marL="0" indent="0" algn="just">
              <a:buNone/>
            </a:pPr>
            <a:r>
              <a:rPr lang="es-MX" sz="4400" dirty="0" smtClean="0">
                <a:latin typeface="Arial" panose="020B0604020202020204" pitchFamily="34" charset="0"/>
                <a:cs typeface="Arial" panose="020B0604020202020204" pitchFamily="34" charset="0"/>
              </a:rPr>
              <a:t>¿Qué investigaron acerca de la diversidad de análisis que se pueden realizar a fin de poder comprender mejor el fenómeno de cómo se estructura la Metropolización?</a:t>
            </a:r>
            <a:endParaRPr lang="es-MX"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7583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ANÁLISIS URBANO</a:t>
            </a:r>
            <a:endParaRPr lang="es-MX" dirty="0"/>
          </a:p>
        </p:txBody>
      </p:sp>
      <p:sp>
        <p:nvSpPr>
          <p:cNvPr id="3" name="2 Marcador de contenido"/>
          <p:cNvSpPr>
            <a:spLocks noGrp="1"/>
          </p:cNvSpPr>
          <p:nvPr>
            <p:ph idx="1"/>
          </p:nvPr>
        </p:nvSpPr>
        <p:spPr/>
        <p:txBody>
          <a:bodyPr>
            <a:normAutofit fontScale="92500" lnSpcReduction="10000"/>
          </a:bodyPr>
          <a:lstStyle/>
          <a:p>
            <a:pPr marL="0" indent="0">
              <a:buNone/>
            </a:pPr>
            <a:r>
              <a:rPr lang="es-MX" b="1" dirty="0" smtClean="0"/>
              <a:t>Análisis de elementos arquitectónicos</a:t>
            </a:r>
          </a:p>
          <a:p>
            <a:pPr marL="0" indent="0" algn="just">
              <a:buNone/>
            </a:pPr>
            <a:r>
              <a:rPr lang="es-MX" dirty="0" smtClean="0"/>
              <a:t>Se identifican las características de las edificaciones.</a:t>
            </a:r>
          </a:p>
          <a:p>
            <a:pPr marL="0" indent="0" algn="just">
              <a:buNone/>
            </a:pPr>
            <a:r>
              <a:rPr lang="es-MX" dirty="0" smtClean="0"/>
              <a:t>Para esto se consideran los referentes teóricos que mejor se relacionen con la obra en cuestión.</a:t>
            </a:r>
          </a:p>
          <a:p>
            <a:pPr marL="0" indent="0" algn="just">
              <a:buNone/>
            </a:pPr>
            <a:r>
              <a:rPr lang="es-MX" dirty="0" smtClean="0"/>
              <a:t>Por ejemplo, consultando a Vitrubio se tendría que, considerar la ubicación, la orientación, el clima, tamaño del edificio, posición, forma, volumen, solidez, belleza, utilidad, ordenación, disposición, simetría, proporción, euritmia( relación de ancho y largo del edificio)</a:t>
            </a:r>
          </a:p>
          <a:p>
            <a:endParaRPr lang="es-MX" dirty="0"/>
          </a:p>
        </p:txBody>
      </p:sp>
    </p:spTree>
    <p:extLst>
      <p:ext uri="{BB962C8B-B14F-4D97-AF65-F5344CB8AC3E}">
        <p14:creationId xmlns:p14="http://schemas.microsoft.com/office/powerpoint/2010/main" val="1483900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ANÁLISIS URBANO</a:t>
            </a:r>
          </a:p>
        </p:txBody>
      </p:sp>
      <p:sp>
        <p:nvSpPr>
          <p:cNvPr id="3" name="2 Marcador de contenido"/>
          <p:cNvSpPr>
            <a:spLocks noGrp="1"/>
          </p:cNvSpPr>
          <p:nvPr>
            <p:ph idx="1"/>
          </p:nvPr>
        </p:nvSpPr>
        <p:spPr/>
        <p:txBody>
          <a:bodyPr>
            <a:normAutofit/>
          </a:bodyPr>
          <a:lstStyle/>
          <a:p>
            <a:pPr marL="0" indent="0" algn="ctr">
              <a:buNone/>
            </a:pPr>
            <a:r>
              <a:rPr lang="es-MX" sz="2800" dirty="0" smtClean="0">
                <a:latin typeface="Arial" panose="020B0604020202020204" pitchFamily="34" charset="0"/>
                <a:cs typeface="Arial" panose="020B0604020202020204" pitchFamily="34" charset="0"/>
              </a:rPr>
              <a:t>Este tipo de análisis se hace de </a:t>
            </a:r>
            <a:r>
              <a:rPr lang="es-MX" sz="2800" dirty="0" smtClean="0">
                <a:latin typeface="Arial" panose="020B0604020202020204" pitchFamily="34" charset="0"/>
                <a:cs typeface="Arial" panose="020B0604020202020204" pitchFamily="34" charset="0"/>
              </a:rPr>
              <a:t>manera  descriptiva</a:t>
            </a:r>
            <a:endParaRPr lang="es-MX" sz="2800"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564904"/>
            <a:ext cx="5261959" cy="3672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5217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a:latin typeface="Arial" panose="020B0604020202020204" pitchFamily="34" charset="0"/>
                <a:cs typeface="Arial" panose="020B0604020202020204" pitchFamily="34" charset="0"/>
              </a:rPr>
              <a:t>ANÁLISIS MORFOLÓGICO</a:t>
            </a:r>
            <a:endParaRPr lang="es-MX" dirty="0"/>
          </a:p>
        </p:txBody>
      </p:sp>
      <p:sp>
        <p:nvSpPr>
          <p:cNvPr id="3" name="2 Marcador de contenido"/>
          <p:cNvSpPr>
            <a:spLocks noGrp="1"/>
          </p:cNvSpPr>
          <p:nvPr>
            <p:ph idx="1"/>
          </p:nvPr>
        </p:nvSpPr>
        <p:spPr/>
        <p:txBody>
          <a:bodyPr>
            <a:normAutofit lnSpcReduction="10000"/>
          </a:bodyPr>
          <a:lstStyle/>
          <a:p>
            <a:r>
              <a:rPr lang="es-MX" i="1" dirty="0"/>
              <a:t>Análisis </a:t>
            </a:r>
            <a:r>
              <a:rPr lang="es-MX" i="1" dirty="0" smtClean="0"/>
              <a:t>morfológico</a:t>
            </a:r>
          </a:p>
          <a:p>
            <a:pPr marL="0" indent="0" algn="just">
              <a:buNone/>
            </a:pPr>
            <a:r>
              <a:rPr lang="es-MX" dirty="0" smtClean="0"/>
              <a:t>Conocer la forma urbana (Proceso continuo), detallando la agrupación de elementos urbanos, cómo se relacionan y cual es el nexo entre ellos.</a:t>
            </a:r>
          </a:p>
          <a:p>
            <a:pPr marL="0" indent="0" algn="just">
              <a:buNone/>
            </a:pPr>
            <a:r>
              <a:rPr lang="es-MX" dirty="0" smtClean="0"/>
              <a:t>En este análisis se enfoca en dos visiones, una la relación que existe entre la estructura física y la forma y la segunda en el comportamiento humano.</a:t>
            </a:r>
            <a:endParaRPr lang="es-MX" dirty="0"/>
          </a:p>
          <a:p>
            <a:pPr marL="0" indent="0" algn="just">
              <a:buNone/>
            </a:pPr>
            <a:r>
              <a:rPr lang="es-MX" dirty="0"/>
              <a:t>		</a:t>
            </a:r>
          </a:p>
        </p:txBody>
      </p:sp>
    </p:spTree>
    <p:extLst>
      <p:ext uri="{BB962C8B-B14F-4D97-AF65-F5344CB8AC3E}">
        <p14:creationId xmlns:p14="http://schemas.microsoft.com/office/powerpoint/2010/main" val="629921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latin typeface="Arial" panose="020B0604020202020204" pitchFamily="34" charset="0"/>
                <a:cs typeface="Arial" panose="020B0604020202020204" pitchFamily="34" charset="0"/>
              </a:rPr>
              <a:t>ANÁLISIS MORFOLÓGICO</a:t>
            </a:r>
            <a:endParaRPr lang="es-MX" b="1" dirty="0">
              <a:latin typeface="Arial" panose="020B0604020202020204" pitchFamily="34" charset="0"/>
              <a:cs typeface="Arial" panose="020B0604020202020204" pitchFamily="34" charset="0"/>
            </a:endParaRPr>
          </a:p>
        </p:txBody>
      </p:sp>
      <p:sp>
        <p:nvSpPr>
          <p:cNvPr id="3" name="2 Marcador de contenido"/>
          <p:cNvSpPr>
            <a:spLocks noGrp="1"/>
          </p:cNvSpPr>
          <p:nvPr>
            <p:ph sz="half" idx="1"/>
          </p:nvPr>
        </p:nvSpPr>
        <p:spPr/>
        <p:txBody>
          <a:bodyPr>
            <a:normAutofit fontScale="92500" lnSpcReduction="20000"/>
          </a:bodyPr>
          <a:lstStyle/>
          <a:p>
            <a:pPr marL="0" indent="0" algn="just">
              <a:buNone/>
            </a:pPr>
            <a:r>
              <a:rPr lang="es-MX" dirty="0"/>
              <a:t>Análisis del crecimiento urbano, se estudian las características que propician la extensión y </a:t>
            </a:r>
            <a:r>
              <a:rPr lang="es-MX" dirty="0" smtClean="0"/>
              <a:t>densificación (crecimiento sin ampliación territorial).</a:t>
            </a:r>
            <a:endParaRPr lang="es-MX" dirty="0"/>
          </a:p>
          <a:p>
            <a:pPr marL="0" indent="0" algn="just">
              <a:buNone/>
            </a:pPr>
            <a:r>
              <a:rPr lang="es-MX" dirty="0"/>
              <a:t>Son cambios puramente físicos del espacio urbano.</a:t>
            </a:r>
          </a:p>
          <a:p>
            <a:pPr marL="0" indent="0" algn="just">
              <a:buNone/>
            </a:pPr>
            <a:r>
              <a:rPr lang="es-MX" dirty="0"/>
              <a:t>Ver el todo, permite ir ideando las partes</a:t>
            </a:r>
            <a:r>
              <a:rPr lang="es-MX" dirty="0" smtClean="0"/>
              <a:t>. Ejemplo: diapositiva de la derecha de la Universidad Privada de Tacna.</a:t>
            </a:r>
            <a:endParaRPr lang="es-MX" dirty="0"/>
          </a:p>
          <a:p>
            <a:pPr marL="0" indent="0">
              <a:buNone/>
            </a:pPr>
            <a:endParaRPr lang="es-MX"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2465205"/>
            <a:ext cx="4038600" cy="2795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76683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1474</Words>
  <Application>Microsoft Office PowerPoint</Application>
  <PresentationFormat>Presentación en pantalla (4:3)</PresentationFormat>
  <Paragraphs>126</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Tema de Office</vt:lpstr>
      <vt:lpstr>UNIVERSIDAD AUTÓNOMA DEL ESTADO DE MÉXICO FACULTAD DE PLANEACIÓN URBANA Y REGIONAL Licenciatura en Planeación Urbana y Regional</vt:lpstr>
      <vt:lpstr>Presentación de PowerPoint</vt:lpstr>
      <vt:lpstr>Contenido Temático sobre PLANIFICACIÓN URBANA  comprendido en la Unidad III (Las vertientes temáticas hacia la elaboración del marco teórico sobre el proceso de Metropolización.), Tema 3.1 Elementos estructuradores del contexto metropolitano</vt:lpstr>
      <vt:lpstr>Objetivos de la Unidad de  Aprendizaje  Seminario de Investigación metropolitana 2  y de la Unidad III</vt:lpstr>
      <vt:lpstr>Presentación de PowerPoint</vt:lpstr>
      <vt:lpstr>ANÁLISIS URBANO</vt:lpstr>
      <vt:lpstr>ANÁLISIS URBANO</vt:lpstr>
      <vt:lpstr>ANÁLISIS MORFOLÓGICO</vt:lpstr>
      <vt:lpstr>ANÁLISIS MORFOLÓGICO</vt:lpstr>
      <vt:lpstr>ANÁLISIS MORFOLÓGICO</vt:lpstr>
      <vt:lpstr>ANÁLISIS MORFOLÓGICO</vt:lpstr>
      <vt:lpstr>ANÁLISIS TIPOLÓGICO</vt:lpstr>
      <vt:lpstr>ANÁLISIS TIPOLÓGICO</vt:lpstr>
      <vt:lpstr>ANÁLISIS PAISAJÍSTICO</vt:lpstr>
      <vt:lpstr>ANÁLISIS PAISAJÍSTICO</vt:lpstr>
      <vt:lpstr>ANÁLISIS PAISAJÍSTICO</vt:lpstr>
      <vt:lpstr>ANÁLISIS PAISAJÍSTICO</vt:lpstr>
      <vt:lpstr>ANÁLISIS PAISAJÍSTICO</vt:lpstr>
      <vt:lpstr>ANÁLISIS PAISAJÍSTICO</vt:lpstr>
      <vt:lpstr>ANÁLISIS DE RELACIONES ESPACIALES</vt:lpstr>
      <vt:lpstr>ANÁLISIS DE RELACIONES ESPACIALES</vt:lpstr>
      <vt:lpstr>ANÁLISIS DE RELACIONES ESPACIALES</vt:lpstr>
      <vt:lpstr>ANÁLISIS PICTÓRICO</vt:lpstr>
      <vt:lpstr>ANÁLISIS PICTÓRICO</vt:lpstr>
      <vt:lpstr>Presentación de PowerPoint</vt:lpstr>
      <vt:lpstr>CENTROS Y SUBCENTROS URBANOS</vt:lpstr>
      <vt:lpstr>CENTROS Y SUBCENTROS URBANOS</vt:lpstr>
      <vt:lpstr>CENTROS Y SUBCENTROS URBANOS</vt:lpstr>
      <vt:lpstr>CENTROS Y SUBCENTROS URBANOS</vt:lpstr>
      <vt:lpstr>VÍAS DE COMUNICACIÓN</vt:lpstr>
      <vt:lpstr>VÍAS DE COMUNICACIÓN</vt:lpstr>
      <vt:lpstr>INFRAESTRUCTURA URBANA</vt:lpstr>
      <vt:lpstr>INFRAESTRUCTURA URBANA</vt:lpstr>
      <vt:lpstr>EQUIPAMIENTO URBANO</vt:lpstr>
      <vt:lpstr>EQUIPAMIENTO Y MOBILIARIO URBANO</vt:lpstr>
      <vt:lpstr>EQUIPAMIENTO Y MOBILIARIO URBANO</vt:lpstr>
      <vt:lpstr>SERVICIOS URBANOS</vt:lpstr>
      <vt:lpstr>SERVICIOS URBANOS</vt:lpstr>
      <vt:lpstr>SERVICIOS URBANOS</vt:lpstr>
      <vt:lpstr>Presentación de PowerPoint</vt:lpstr>
      <vt:lpstr>CONCLUSIONES</vt:lpstr>
      <vt:lpstr>CONCLUSIONES</vt:lpstr>
      <vt:lpstr>Bibliografía</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FACULTAD DE PLANEACIÓN URBANA Y REGIONAL Licenciatura en Planeación Urbana y Regional</dc:title>
  <dc:creator>Marilu</dc:creator>
  <cp:lastModifiedBy>Marilu</cp:lastModifiedBy>
  <cp:revision>16</cp:revision>
  <dcterms:created xsi:type="dcterms:W3CDTF">2017-10-18T01:06:55Z</dcterms:created>
  <dcterms:modified xsi:type="dcterms:W3CDTF">2017-10-18T01:29:16Z</dcterms:modified>
</cp:coreProperties>
</file>