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7" r:id="rId2"/>
    <p:sldId id="258" r:id="rId3"/>
    <p:sldId id="314" r:id="rId4"/>
    <p:sldId id="285" r:id="rId5"/>
    <p:sldId id="308" r:id="rId6"/>
    <p:sldId id="286" r:id="rId7"/>
    <p:sldId id="312" r:id="rId8"/>
    <p:sldId id="287" r:id="rId9"/>
    <p:sldId id="288" r:id="rId10"/>
    <p:sldId id="289" r:id="rId11"/>
    <p:sldId id="290" r:id="rId12"/>
    <p:sldId id="316" r:id="rId13"/>
    <p:sldId id="292" r:id="rId14"/>
    <p:sldId id="293" r:id="rId15"/>
    <p:sldId id="294" r:id="rId16"/>
    <p:sldId id="295" r:id="rId17"/>
    <p:sldId id="296" r:id="rId18"/>
    <p:sldId id="297" r:id="rId19"/>
    <p:sldId id="299" r:id="rId20"/>
    <p:sldId id="300" r:id="rId21"/>
    <p:sldId id="301" r:id="rId22"/>
    <p:sldId id="302" r:id="rId23"/>
    <p:sldId id="303" r:id="rId24"/>
    <p:sldId id="304" r:id="rId25"/>
    <p:sldId id="305" r:id="rId26"/>
    <p:sldId id="306" r:id="rId27"/>
    <p:sldId id="307" r:id="rId28"/>
    <p:sldId id="317" r:id="rId29"/>
    <p:sldId id="310" r:id="rId30"/>
    <p:sldId id="311" r:id="rId3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94E08EFD-7166-4DFB-BF38-92A2FE734790}">
          <p14:sldIdLst>
            <p14:sldId id="257"/>
          </p14:sldIdLst>
        </p14:section>
        <p14:section name="Sección sin título" id="{E8316B15-5DF5-4366-8F9C-A004D779ACEA}">
          <p14:sldIdLst>
            <p14:sldId id="258"/>
            <p14:sldId id="314"/>
            <p14:sldId id="285"/>
            <p14:sldId id="308"/>
            <p14:sldId id="286"/>
            <p14:sldId id="312"/>
            <p14:sldId id="287"/>
            <p14:sldId id="288"/>
            <p14:sldId id="289"/>
            <p14:sldId id="290"/>
            <p14:sldId id="316"/>
            <p14:sldId id="292"/>
            <p14:sldId id="293"/>
            <p14:sldId id="294"/>
            <p14:sldId id="295"/>
            <p14:sldId id="296"/>
            <p14:sldId id="297"/>
            <p14:sldId id="299"/>
            <p14:sldId id="300"/>
            <p14:sldId id="301"/>
            <p14:sldId id="302"/>
            <p14:sldId id="303"/>
            <p14:sldId id="304"/>
            <p14:sldId id="305"/>
            <p14:sldId id="306"/>
            <p14:sldId id="307"/>
            <p14:sldId id="317"/>
            <p14:sldId id="310"/>
            <p14:sldId id="311"/>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varScale="1">
        <p:scale>
          <a:sx n="74" d="100"/>
          <a:sy n="74" d="100"/>
        </p:scale>
        <p:origin x="576" y="5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C635DA-1619-4EE1-93CA-9D89CBE36253}" type="doc">
      <dgm:prSet loTypeId="urn:microsoft.com/office/officeart/2008/layout/SquareAccentList" loCatId="list" qsTypeId="urn:microsoft.com/office/officeart/2005/8/quickstyle/simple1" qsCatId="simple" csTypeId="urn:microsoft.com/office/officeart/2005/8/colors/colorful5" csCatId="colorful" phldr="1"/>
      <dgm:spPr/>
      <dgm:t>
        <a:bodyPr/>
        <a:lstStyle/>
        <a:p>
          <a:endParaRPr lang="es-MX"/>
        </a:p>
      </dgm:t>
    </dgm:pt>
    <dgm:pt modelId="{26C66B25-EE25-4E80-A61E-93810C1A2C90}">
      <dgm:prSet phldrT="[Texto]"/>
      <dgm:spPr/>
      <dgm:t>
        <a:bodyPr/>
        <a:lstStyle/>
        <a:p>
          <a:r>
            <a:rPr lang="es-MX" dirty="0" smtClean="0"/>
            <a:t>Turismo cono negocio</a:t>
          </a:r>
          <a:endParaRPr lang="es-MX" dirty="0"/>
        </a:p>
      </dgm:t>
    </dgm:pt>
    <dgm:pt modelId="{47E957CB-9A07-4570-81B7-4BC32746B474}" type="parTrans" cxnId="{A0457027-3523-4EB4-A945-07EE012C51D7}">
      <dgm:prSet/>
      <dgm:spPr/>
      <dgm:t>
        <a:bodyPr/>
        <a:lstStyle/>
        <a:p>
          <a:endParaRPr lang="es-MX"/>
        </a:p>
      </dgm:t>
    </dgm:pt>
    <dgm:pt modelId="{3A0F38E9-5797-47BE-80AF-DA625AFD30D3}" type="sibTrans" cxnId="{A0457027-3523-4EB4-A945-07EE012C51D7}">
      <dgm:prSet/>
      <dgm:spPr/>
      <dgm:t>
        <a:bodyPr/>
        <a:lstStyle/>
        <a:p>
          <a:endParaRPr lang="es-MX"/>
        </a:p>
      </dgm:t>
    </dgm:pt>
    <dgm:pt modelId="{C470EF07-C09E-4E6C-AEBC-08A2E5D0A7C7}">
      <dgm:prSet phldrT="[Texto]"/>
      <dgm:spPr/>
      <dgm:t>
        <a:bodyPr/>
        <a:lstStyle/>
        <a:p>
          <a:r>
            <a:rPr lang="es-MX" dirty="0" smtClean="0"/>
            <a:t>Funcionalismo</a:t>
          </a:r>
          <a:endParaRPr lang="es-MX" dirty="0"/>
        </a:p>
      </dgm:t>
    </dgm:pt>
    <dgm:pt modelId="{19CCB3BF-1840-4FA1-B2FE-E2ABEDF1015C}" type="parTrans" cxnId="{B3CCFC9B-6A34-4048-A626-8B356D5B2CFE}">
      <dgm:prSet/>
      <dgm:spPr/>
      <dgm:t>
        <a:bodyPr/>
        <a:lstStyle/>
        <a:p>
          <a:endParaRPr lang="es-MX"/>
        </a:p>
      </dgm:t>
    </dgm:pt>
    <dgm:pt modelId="{D2FC7D13-CDE3-48A7-BD43-7288A9D0D254}" type="sibTrans" cxnId="{B3CCFC9B-6A34-4048-A626-8B356D5B2CFE}">
      <dgm:prSet/>
      <dgm:spPr/>
      <dgm:t>
        <a:bodyPr/>
        <a:lstStyle/>
        <a:p>
          <a:endParaRPr lang="es-MX"/>
        </a:p>
      </dgm:t>
    </dgm:pt>
    <dgm:pt modelId="{E78CEDCD-A52D-46EB-89F4-532EDC6F3D9B}">
      <dgm:prSet phldrT="[Texto]"/>
      <dgm:spPr/>
      <dgm:t>
        <a:bodyPr/>
        <a:lstStyle/>
        <a:p>
          <a:r>
            <a:rPr lang="es-MX" dirty="0" smtClean="0"/>
            <a:t>Estructuralismo</a:t>
          </a:r>
          <a:endParaRPr lang="es-MX" dirty="0"/>
        </a:p>
      </dgm:t>
    </dgm:pt>
    <dgm:pt modelId="{6582C9FB-99C2-46E7-9B5F-7C276DB2626E}" type="parTrans" cxnId="{20965D08-5ED6-40CF-9D97-BACC4F183D30}">
      <dgm:prSet/>
      <dgm:spPr/>
      <dgm:t>
        <a:bodyPr/>
        <a:lstStyle/>
        <a:p>
          <a:endParaRPr lang="es-MX"/>
        </a:p>
      </dgm:t>
    </dgm:pt>
    <dgm:pt modelId="{3273F968-A25A-41A8-ADEE-6B48F6600DFA}" type="sibTrans" cxnId="{20965D08-5ED6-40CF-9D97-BACC4F183D30}">
      <dgm:prSet/>
      <dgm:spPr/>
      <dgm:t>
        <a:bodyPr/>
        <a:lstStyle/>
        <a:p>
          <a:endParaRPr lang="es-MX"/>
        </a:p>
      </dgm:t>
    </dgm:pt>
    <dgm:pt modelId="{29BB8D82-4BDE-427A-BA84-AF312DF1456C}">
      <dgm:prSet phldrT="[Texto]"/>
      <dgm:spPr/>
      <dgm:t>
        <a:bodyPr/>
        <a:lstStyle/>
        <a:p>
          <a:r>
            <a:rPr lang="es-MX" dirty="0" smtClean="0"/>
            <a:t>Turismo como fenómeno social</a:t>
          </a:r>
          <a:endParaRPr lang="es-MX" dirty="0"/>
        </a:p>
      </dgm:t>
    </dgm:pt>
    <dgm:pt modelId="{421F26F2-BD47-40CB-BF14-9BB55EEFE6E8}" type="parTrans" cxnId="{ABAD6E1B-2EA8-41AC-9D96-DF23E8109BB5}">
      <dgm:prSet/>
      <dgm:spPr/>
      <dgm:t>
        <a:bodyPr/>
        <a:lstStyle/>
        <a:p>
          <a:endParaRPr lang="es-MX"/>
        </a:p>
      </dgm:t>
    </dgm:pt>
    <dgm:pt modelId="{CFDFB8A3-D969-4664-B30B-0F88AE6987FC}" type="sibTrans" cxnId="{ABAD6E1B-2EA8-41AC-9D96-DF23E8109BB5}">
      <dgm:prSet/>
      <dgm:spPr/>
      <dgm:t>
        <a:bodyPr/>
        <a:lstStyle/>
        <a:p>
          <a:endParaRPr lang="es-MX"/>
        </a:p>
      </dgm:t>
    </dgm:pt>
    <dgm:pt modelId="{0E3CE76C-9C2E-4B62-98CB-CC3DDE452935}">
      <dgm:prSet phldrT="[Texto]"/>
      <dgm:spPr/>
      <dgm:t>
        <a:bodyPr/>
        <a:lstStyle/>
        <a:p>
          <a:r>
            <a:rPr lang="es-MX" dirty="0" smtClean="0"/>
            <a:t>Hermenéutica</a:t>
          </a:r>
          <a:endParaRPr lang="es-MX" dirty="0"/>
        </a:p>
      </dgm:t>
    </dgm:pt>
    <dgm:pt modelId="{9DC615E4-2ABC-4C80-975D-E179DAE05B22}" type="parTrans" cxnId="{70D04E87-EEAA-4D9F-A5B0-63C2A486E2DE}">
      <dgm:prSet/>
      <dgm:spPr/>
      <dgm:t>
        <a:bodyPr/>
        <a:lstStyle/>
        <a:p>
          <a:endParaRPr lang="es-MX"/>
        </a:p>
      </dgm:t>
    </dgm:pt>
    <dgm:pt modelId="{EC6EE2C3-DAAE-4FB6-A5A8-023905D8E930}" type="sibTrans" cxnId="{70D04E87-EEAA-4D9F-A5B0-63C2A486E2DE}">
      <dgm:prSet/>
      <dgm:spPr/>
      <dgm:t>
        <a:bodyPr/>
        <a:lstStyle/>
        <a:p>
          <a:endParaRPr lang="es-MX"/>
        </a:p>
      </dgm:t>
    </dgm:pt>
    <dgm:pt modelId="{0C641AB6-9208-4B69-8E10-B8D6B1BB74C4}">
      <dgm:prSet phldrT="[Texto]"/>
      <dgm:spPr/>
      <dgm:t>
        <a:bodyPr/>
        <a:lstStyle/>
        <a:p>
          <a:r>
            <a:rPr lang="es-MX" dirty="0" smtClean="0"/>
            <a:t>Teoría crítica</a:t>
          </a:r>
          <a:endParaRPr lang="es-MX" dirty="0"/>
        </a:p>
      </dgm:t>
    </dgm:pt>
    <dgm:pt modelId="{9CBF0E78-1835-48A6-A3EA-1FE8FFA86DF6}" type="parTrans" cxnId="{E0C5C7B5-2E34-4FD4-85CF-B3B0C4BBB288}">
      <dgm:prSet/>
      <dgm:spPr/>
      <dgm:t>
        <a:bodyPr/>
        <a:lstStyle/>
        <a:p>
          <a:endParaRPr lang="es-MX"/>
        </a:p>
      </dgm:t>
    </dgm:pt>
    <dgm:pt modelId="{BD42DE43-9F2C-44B4-9ECA-069244CF745A}" type="sibTrans" cxnId="{E0C5C7B5-2E34-4FD4-85CF-B3B0C4BBB288}">
      <dgm:prSet/>
      <dgm:spPr/>
      <dgm:t>
        <a:bodyPr/>
        <a:lstStyle/>
        <a:p>
          <a:endParaRPr lang="es-MX"/>
        </a:p>
      </dgm:t>
    </dgm:pt>
    <dgm:pt modelId="{F41C4992-91B2-4BB4-9BB1-A4C5CDF943E3}">
      <dgm:prSet phldrT="[Texto]"/>
      <dgm:spPr/>
      <dgm:t>
        <a:bodyPr/>
        <a:lstStyle/>
        <a:p>
          <a:r>
            <a:rPr lang="es-MX" dirty="0" smtClean="0"/>
            <a:t>Teoría General de Sistemas</a:t>
          </a:r>
          <a:endParaRPr lang="es-MX" dirty="0"/>
        </a:p>
      </dgm:t>
    </dgm:pt>
    <dgm:pt modelId="{00AF6355-5F76-4A13-A91D-C841DA2C45F2}" type="parTrans" cxnId="{D1529C03-E6BA-4DBA-B0F4-D092C0281CFD}">
      <dgm:prSet/>
      <dgm:spPr/>
      <dgm:t>
        <a:bodyPr/>
        <a:lstStyle/>
        <a:p>
          <a:endParaRPr lang="es-MX"/>
        </a:p>
      </dgm:t>
    </dgm:pt>
    <dgm:pt modelId="{5CE9DFFC-C951-4C12-9CF6-C5FE3B5EC26F}" type="sibTrans" cxnId="{D1529C03-E6BA-4DBA-B0F4-D092C0281CFD}">
      <dgm:prSet/>
      <dgm:spPr/>
      <dgm:t>
        <a:bodyPr/>
        <a:lstStyle/>
        <a:p>
          <a:endParaRPr lang="es-MX"/>
        </a:p>
      </dgm:t>
    </dgm:pt>
    <dgm:pt modelId="{A913DD65-3CD3-4088-A502-3A7FA727D918}" type="pres">
      <dgm:prSet presAssocID="{72C635DA-1619-4EE1-93CA-9D89CBE36253}" presName="layout" presStyleCnt="0">
        <dgm:presLayoutVars>
          <dgm:chMax/>
          <dgm:chPref/>
          <dgm:dir/>
          <dgm:resizeHandles/>
        </dgm:presLayoutVars>
      </dgm:prSet>
      <dgm:spPr/>
    </dgm:pt>
    <dgm:pt modelId="{AEDF45D0-AF8B-41A3-8615-F30636C2282A}" type="pres">
      <dgm:prSet presAssocID="{26C66B25-EE25-4E80-A61E-93810C1A2C90}" presName="root" presStyleCnt="0">
        <dgm:presLayoutVars>
          <dgm:chMax/>
          <dgm:chPref/>
        </dgm:presLayoutVars>
      </dgm:prSet>
      <dgm:spPr/>
    </dgm:pt>
    <dgm:pt modelId="{D80E5D59-6EC4-490F-9A78-D145D0038A61}" type="pres">
      <dgm:prSet presAssocID="{26C66B25-EE25-4E80-A61E-93810C1A2C90}" presName="rootComposite" presStyleCnt="0">
        <dgm:presLayoutVars/>
      </dgm:prSet>
      <dgm:spPr/>
    </dgm:pt>
    <dgm:pt modelId="{B9AABDD0-2D58-408B-9191-FDEEE3C1CF92}" type="pres">
      <dgm:prSet presAssocID="{26C66B25-EE25-4E80-A61E-93810C1A2C90}" presName="ParentAccent" presStyleLbl="alignNode1" presStyleIdx="0" presStyleCnt="2"/>
      <dgm:spPr>
        <a:solidFill>
          <a:schemeClr val="accent6"/>
        </a:solidFill>
      </dgm:spPr>
    </dgm:pt>
    <dgm:pt modelId="{9033CAA0-AA21-46F8-9208-01FAB0755488}" type="pres">
      <dgm:prSet presAssocID="{26C66B25-EE25-4E80-A61E-93810C1A2C90}" presName="ParentSmallAccent" presStyleLbl="fgAcc1" presStyleIdx="0" presStyleCnt="2"/>
      <dgm:spPr/>
    </dgm:pt>
    <dgm:pt modelId="{C6A0D4F8-35FB-40A3-8238-93EA34C4B690}" type="pres">
      <dgm:prSet presAssocID="{26C66B25-EE25-4E80-A61E-93810C1A2C90}" presName="Parent" presStyleLbl="revTx" presStyleIdx="0" presStyleCnt="7">
        <dgm:presLayoutVars>
          <dgm:chMax/>
          <dgm:chPref val="4"/>
          <dgm:bulletEnabled val="1"/>
        </dgm:presLayoutVars>
      </dgm:prSet>
      <dgm:spPr/>
    </dgm:pt>
    <dgm:pt modelId="{8EB06A93-C1A0-4BF4-A3B4-5DBCAB018C3F}" type="pres">
      <dgm:prSet presAssocID="{26C66B25-EE25-4E80-A61E-93810C1A2C90}" presName="childShape" presStyleCnt="0">
        <dgm:presLayoutVars>
          <dgm:chMax val="0"/>
          <dgm:chPref val="0"/>
        </dgm:presLayoutVars>
      </dgm:prSet>
      <dgm:spPr/>
    </dgm:pt>
    <dgm:pt modelId="{7BF04712-6D8A-4943-83D0-52BB3A44FBB6}" type="pres">
      <dgm:prSet presAssocID="{C470EF07-C09E-4E6C-AEBC-08A2E5D0A7C7}" presName="childComposite" presStyleCnt="0">
        <dgm:presLayoutVars>
          <dgm:chMax val="0"/>
          <dgm:chPref val="0"/>
        </dgm:presLayoutVars>
      </dgm:prSet>
      <dgm:spPr/>
    </dgm:pt>
    <dgm:pt modelId="{89AAA418-FDE4-4B7F-8B99-4552B52F7527}" type="pres">
      <dgm:prSet presAssocID="{C470EF07-C09E-4E6C-AEBC-08A2E5D0A7C7}" presName="ChildAccent" presStyleLbl="solidFgAcc1" presStyleIdx="0" presStyleCnt="5"/>
      <dgm:spPr/>
    </dgm:pt>
    <dgm:pt modelId="{37DBF899-9025-4D34-BC4F-F7E6F93DD91B}" type="pres">
      <dgm:prSet presAssocID="{C470EF07-C09E-4E6C-AEBC-08A2E5D0A7C7}" presName="Child" presStyleLbl="revTx" presStyleIdx="1" presStyleCnt="7">
        <dgm:presLayoutVars>
          <dgm:chMax val="0"/>
          <dgm:chPref val="0"/>
          <dgm:bulletEnabled val="1"/>
        </dgm:presLayoutVars>
      </dgm:prSet>
      <dgm:spPr/>
    </dgm:pt>
    <dgm:pt modelId="{FF439F6C-F3C6-4552-909B-E4F2D9800C34}" type="pres">
      <dgm:prSet presAssocID="{E78CEDCD-A52D-46EB-89F4-532EDC6F3D9B}" presName="childComposite" presStyleCnt="0">
        <dgm:presLayoutVars>
          <dgm:chMax val="0"/>
          <dgm:chPref val="0"/>
        </dgm:presLayoutVars>
      </dgm:prSet>
      <dgm:spPr/>
    </dgm:pt>
    <dgm:pt modelId="{FA361D6C-0A98-47D5-BB24-C375A5DF513E}" type="pres">
      <dgm:prSet presAssocID="{E78CEDCD-A52D-46EB-89F4-532EDC6F3D9B}" presName="ChildAccent" presStyleLbl="solidFgAcc1" presStyleIdx="1" presStyleCnt="5"/>
      <dgm:spPr/>
    </dgm:pt>
    <dgm:pt modelId="{DB7E77F1-8D57-4516-9544-A538C2A9C25A}" type="pres">
      <dgm:prSet presAssocID="{E78CEDCD-A52D-46EB-89F4-532EDC6F3D9B}" presName="Child" presStyleLbl="revTx" presStyleIdx="2" presStyleCnt="7">
        <dgm:presLayoutVars>
          <dgm:chMax val="0"/>
          <dgm:chPref val="0"/>
          <dgm:bulletEnabled val="1"/>
        </dgm:presLayoutVars>
      </dgm:prSet>
      <dgm:spPr/>
    </dgm:pt>
    <dgm:pt modelId="{FA3BC7DF-1F65-44F1-A7C2-C9F8A57497D1}" type="pres">
      <dgm:prSet presAssocID="{29BB8D82-4BDE-427A-BA84-AF312DF1456C}" presName="root" presStyleCnt="0">
        <dgm:presLayoutVars>
          <dgm:chMax/>
          <dgm:chPref/>
        </dgm:presLayoutVars>
      </dgm:prSet>
      <dgm:spPr/>
    </dgm:pt>
    <dgm:pt modelId="{71CA5AB5-008B-43ED-96EA-B0B35DA9500C}" type="pres">
      <dgm:prSet presAssocID="{29BB8D82-4BDE-427A-BA84-AF312DF1456C}" presName="rootComposite" presStyleCnt="0">
        <dgm:presLayoutVars/>
      </dgm:prSet>
      <dgm:spPr/>
    </dgm:pt>
    <dgm:pt modelId="{44F12D37-DCBD-4756-8A69-B1549EBD5C8A}" type="pres">
      <dgm:prSet presAssocID="{29BB8D82-4BDE-427A-BA84-AF312DF1456C}" presName="ParentAccent" presStyleLbl="alignNode1" presStyleIdx="1" presStyleCnt="2"/>
      <dgm:spPr/>
    </dgm:pt>
    <dgm:pt modelId="{D246E3E6-1192-4E49-968F-7FA00C9786DC}" type="pres">
      <dgm:prSet presAssocID="{29BB8D82-4BDE-427A-BA84-AF312DF1456C}" presName="ParentSmallAccent" presStyleLbl="fgAcc1" presStyleIdx="1" presStyleCnt="2"/>
      <dgm:spPr/>
    </dgm:pt>
    <dgm:pt modelId="{9D5E5E56-9BEA-42A8-8A3F-9BDFA3A398A3}" type="pres">
      <dgm:prSet presAssocID="{29BB8D82-4BDE-427A-BA84-AF312DF1456C}" presName="Parent" presStyleLbl="revTx" presStyleIdx="3" presStyleCnt="7">
        <dgm:presLayoutVars>
          <dgm:chMax/>
          <dgm:chPref val="4"/>
          <dgm:bulletEnabled val="1"/>
        </dgm:presLayoutVars>
      </dgm:prSet>
      <dgm:spPr/>
    </dgm:pt>
    <dgm:pt modelId="{FC4374BA-3DF6-4969-A9F8-A38FC878A908}" type="pres">
      <dgm:prSet presAssocID="{29BB8D82-4BDE-427A-BA84-AF312DF1456C}" presName="childShape" presStyleCnt="0">
        <dgm:presLayoutVars>
          <dgm:chMax val="0"/>
          <dgm:chPref val="0"/>
        </dgm:presLayoutVars>
      </dgm:prSet>
      <dgm:spPr/>
    </dgm:pt>
    <dgm:pt modelId="{11C35D11-0DCC-4052-AC3B-3D16384BC2FA}" type="pres">
      <dgm:prSet presAssocID="{F41C4992-91B2-4BB4-9BB1-A4C5CDF943E3}" presName="childComposite" presStyleCnt="0">
        <dgm:presLayoutVars>
          <dgm:chMax val="0"/>
          <dgm:chPref val="0"/>
        </dgm:presLayoutVars>
      </dgm:prSet>
      <dgm:spPr/>
    </dgm:pt>
    <dgm:pt modelId="{5EB089B5-5FDF-4BB5-8562-D7BA249B9AD9}" type="pres">
      <dgm:prSet presAssocID="{F41C4992-91B2-4BB4-9BB1-A4C5CDF943E3}" presName="ChildAccent" presStyleLbl="solidFgAcc1" presStyleIdx="2" presStyleCnt="5"/>
      <dgm:spPr/>
    </dgm:pt>
    <dgm:pt modelId="{0DB760B4-1C21-440B-AFD6-D0AB4F70144E}" type="pres">
      <dgm:prSet presAssocID="{F41C4992-91B2-4BB4-9BB1-A4C5CDF943E3}" presName="Child" presStyleLbl="revTx" presStyleIdx="4" presStyleCnt="7">
        <dgm:presLayoutVars>
          <dgm:chMax val="0"/>
          <dgm:chPref val="0"/>
          <dgm:bulletEnabled val="1"/>
        </dgm:presLayoutVars>
      </dgm:prSet>
      <dgm:spPr/>
      <dgm:t>
        <a:bodyPr/>
        <a:lstStyle/>
        <a:p>
          <a:endParaRPr lang="es-MX"/>
        </a:p>
      </dgm:t>
    </dgm:pt>
    <dgm:pt modelId="{67D54ABF-2B82-4F83-8AAB-94B89DA81260}" type="pres">
      <dgm:prSet presAssocID="{0E3CE76C-9C2E-4B62-98CB-CC3DDE452935}" presName="childComposite" presStyleCnt="0">
        <dgm:presLayoutVars>
          <dgm:chMax val="0"/>
          <dgm:chPref val="0"/>
        </dgm:presLayoutVars>
      </dgm:prSet>
      <dgm:spPr/>
    </dgm:pt>
    <dgm:pt modelId="{99E3D433-1ED9-4E2F-92D4-04679D33834C}" type="pres">
      <dgm:prSet presAssocID="{0E3CE76C-9C2E-4B62-98CB-CC3DDE452935}" presName="ChildAccent" presStyleLbl="solidFgAcc1" presStyleIdx="3" presStyleCnt="5"/>
      <dgm:spPr/>
    </dgm:pt>
    <dgm:pt modelId="{F856D294-0DFC-4362-BBC5-00DF7CA559CE}" type="pres">
      <dgm:prSet presAssocID="{0E3CE76C-9C2E-4B62-98CB-CC3DDE452935}" presName="Child" presStyleLbl="revTx" presStyleIdx="5" presStyleCnt="7">
        <dgm:presLayoutVars>
          <dgm:chMax val="0"/>
          <dgm:chPref val="0"/>
          <dgm:bulletEnabled val="1"/>
        </dgm:presLayoutVars>
      </dgm:prSet>
      <dgm:spPr/>
    </dgm:pt>
    <dgm:pt modelId="{C060338D-6FEB-4E40-8974-C525694EB2DC}" type="pres">
      <dgm:prSet presAssocID="{0C641AB6-9208-4B69-8E10-B8D6B1BB74C4}" presName="childComposite" presStyleCnt="0">
        <dgm:presLayoutVars>
          <dgm:chMax val="0"/>
          <dgm:chPref val="0"/>
        </dgm:presLayoutVars>
      </dgm:prSet>
      <dgm:spPr/>
    </dgm:pt>
    <dgm:pt modelId="{90DCF8BF-B3F4-4EBA-9728-386DA57BEFF1}" type="pres">
      <dgm:prSet presAssocID="{0C641AB6-9208-4B69-8E10-B8D6B1BB74C4}" presName="ChildAccent" presStyleLbl="solidFgAcc1" presStyleIdx="4" presStyleCnt="5"/>
      <dgm:spPr/>
    </dgm:pt>
    <dgm:pt modelId="{F755EDA8-C828-46EB-9191-5551F9C22075}" type="pres">
      <dgm:prSet presAssocID="{0C641AB6-9208-4B69-8E10-B8D6B1BB74C4}" presName="Child" presStyleLbl="revTx" presStyleIdx="6" presStyleCnt="7">
        <dgm:presLayoutVars>
          <dgm:chMax val="0"/>
          <dgm:chPref val="0"/>
          <dgm:bulletEnabled val="1"/>
        </dgm:presLayoutVars>
      </dgm:prSet>
      <dgm:spPr/>
      <dgm:t>
        <a:bodyPr/>
        <a:lstStyle/>
        <a:p>
          <a:endParaRPr lang="es-MX"/>
        </a:p>
      </dgm:t>
    </dgm:pt>
  </dgm:ptLst>
  <dgm:cxnLst>
    <dgm:cxn modelId="{A0457027-3523-4EB4-A945-07EE012C51D7}" srcId="{72C635DA-1619-4EE1-93CA-9D89CBE36253}" destId="{26C66B25-EE25-4E80-A61E-93810C1A2C90}" srcOrd="0" destOrd="0" parTransId="{47E957CB-9A07-4570-81B7-4BC32746B474}" sibTransId="{3A0F38E9-5797-47BE-80AF-DA625AFD30D3}"/>
    <dgm:cxn modelId="{ABAD6E1B-2EA8-41AC-9D96-DF23E8109BB5}" srcId="{72C635DA-1619-4EE1-93CA-9D89CBE36253}" destId="{29BB8D82-4BDE-427A-BA84-AF312DF1456C}" srcOrd="1" destOrd="0" parTransId="{421F26F2-BD47-40CB-BF14-9BB55EEFE6E8}" sibTransId="{CFDFB8A3-D969-4664-B30B-0F88AE6987FC}"/>
    <dgm:cxn modelId="{E602B448-73A1-4195-A2F2-A1C05EFD18A9}" type="presOf" srcId="{29BB8D82-4BDE-427A-BA84-AF312DF1456C}" destId="{9D5E5E56-9BEA-42A8-8A3F-9BDFA3A398A3}" srcOrd="0" destOrd="0" presId="urn:microsoft.com/office/officeart/2008/layout/SquareAccentList"/>
    <dgm:cxn modelId="{AB8C16E0-4448-43F4-A494-C068745F9BDF}" type="presOf" srcId="{E78CEDCD-A52D-46EB-89F4-532EDC6F3D9B}" destId="{DB7E77F1-8D57-4516-9544-A538C2A9C25A}" srcOrd="0" destOrd="0" presId="urn:microsoft.com/office/officeart/2008/layout/SquareAccentList"/>
    <dgm:cxn modelId="{3BA8D655-D290-450D-92AA-3CAA10BE1BCB}" type="presOf" srcId="{0C641AB6-9208-4B69-8E10-B8D6B1BB74C4}" destId="{F755EDA8-C828-46EB-9191-5551F9C22075}" srcOrd="0" destOrd="0" presId="urn:microsoft.com/office/officeart/2008/layout/SquareAccentList"/>
    <dgm:cxn modelId="{0F248CBE-573F-4695-8BFE-406A80E67975}" type="presOf" srcId="{F41C4992-91B2-4BB4-9BB1-A4C5CDF943E3}" destId="{0DB760B4-1C21-440B-AFD6-D0AB4F70144E}" srcOrd="0" destOrd="0" presId="urn:microsoft.com/office/officeart/2008/layout/SquareAccentList"/>
    <dgm:cxn modelId="{1ADC8C88-11A6-464E-815B-F2B6002FE9D3}" type="presOf" srcId="{0E3CE76C-9C2E-4B62-98CB-CC3DDE452935}" destId="{F856D294-0DFC-4362-BBC5-00DF7CA559CE}" srcOrd="0" destOrd="0" presId="urn:microsoft.com/office/officeart/2008/layout/SquareAccentList"/>
    <dgm:cxn modelId="{3385C109-6D6A-48EC-A308-A1D3343F56F8}" type="presOf" srcId="{72C635DA-1619-4EE1-93CA-9D89CBE36253}" destId="{A913DD65-3CD3-4088-A502-3A7FA727D918}" srcOrd="0" destOrd="0" presId="urn:microsoft.com/office/officeart/2008/layout/SquareAccentList"/>
    <dgm:cxn modelId="{E0C5C7B5-2E34-4FD4-85CF-B3B0C4BBB288}" srcId="{29BB8D82-4BDE-427A-BA84-AF312DF1456C}" destId="{0C641AB6-9208-4B69-8E10-B8D6B1BB74C4}" srcOrd="2" destOrd="0" parTransId="{9CBF0E78-1835-48A6-A3EA-1FE8FFA86DF6}" sibTransId="{BD42DE43-9F2C-44B4-9ECA-069244CF745A}"/>
    <dgm:cxn modelId="{70D04E87-EEAA-4D9F-A5B0-63C2A486E2DE}" srcId="{29BB8D82-4BDE-427A-BA84-AF312DF1456C}" destId="{0E3CE76C-9C2E-4B62-98CB-CC3DDE452935}" srcOrd="1" destOrd="0" parTransId="{9DC615E4-2ABC-4C80-975D-E179DAE05B22}" sibTransId="{EC6EE2C3-DAAE-4FB6-A5A8-023905D8E930}"/>
    <dgm:cxn modelId="{8A39EF2E-9D64-4C17-A4BC-BFAB42122124}" type="presOf" srcId="{C470EF07-C09E-4E6C-AEBC-08A2E5D0A7C7}" destId="{37DBF899-9025-4D34-BC4F-F7E6F93DD91B}" srcOrd="0" destOrd="0" presId="urn:microsoft.com/office/officeart/2008/layout/SquareAccentList"/>
    <dgm:cxn modelId="{B3CCFC9B-6A34-4048-A626-8B356D5B2CFE}" srcId="{26C66B25-EE25-4E80-A61E-93810C1A2C90}" destId="{C470EF07-C09E-4E6C-AEBC-08A2E5D0A7C7}" srcOrd="0" destOrd="0" parTransId="{19CCB3BF-1840-4FA1-B2FE-E2ABEDF1015C}" sibTransId="{D2FC7D13-CDE3-48A7-BD43-7288A9D0D254}"/>
    <dgm:cxn modelId="{D1529C03-E6BA-4DBA-B0F4-D092C0281CFD}" srcId="{29BB8D82-4BDE-427A-BA84-AF312DF1456C}" destId="{F41C4992-91B2-4BB4-9BB1-A4C5CDF943E3}" srcOrd="0" destOrd="0" parTransId="{00AF6355-5F76-4A13-A91D-C841DA2C45F2}" sibTransId="{5CE9DFFC-C951-4C12-9CF6-C5FE3B5EC26F}"/>
    <dgm:cxn modelId="{319ED7D4-39BE-4D89-B396-7CB2E9BCDCB2}" type="presOf" srcId="{26C66B25-EE25-4E80-A61E-93810C1A2C90}" destId="{C6A0D4F8-35FB-40A3-8238-93EA34C4B690}" srcOrd="0" destOrd="0" presId="urn:microsoft.com/office/officeart/2008/layout/SquareAccentList"/>
    <dgm:cxn modelId="{20965D08-5ED6-40CF-9D97-BACC4F183D30}" srcId="{26C66B25-EE25-4E80-A61E-93810C1A2C90}" destId="{E78CEDCD-A52D-46EB-89F4-532EDC6F3D9B}" srcOrd="1" destOrd="0" parTransId="{6582C9FB-99C2-46E7-9B5F-7C276DB2626E}" sibTransId="{3273F968-A25A-41A8-ADEE-6B48F6600DFA}"/>
    <dgm:cxn modelId="{A13D53C3-8E47-4B4F-A1B4-CCE3DCBD3F4B}" type="presParOf" srcId="{A913DD65-3CD3-4088-A502-3A7FA727D918}" destId="{AEDF45D0-AF8B-41A3-8615-F30636C2282A}" srcOrd="0" destOrd="0" presId="urn:microsoft.com/office/officeart/2008/layout/SquareAccentList"/>
    <dgm:cxn modelId="{5015B6E1-9259-4A77-A64B-24662DCD2969}" type="presParOf" srcId="{AEDF45D0-AF8B-41A3-8615-F30636C2282A}" destId="{D80E5D59-6EC4-490F-9A78-D145D0038A61}" srcOrd="0" destOrd="0" presId="urn:microsoft.com/office/officeart/2008/layout/SquareAccentList"/>
    <dgm:cxn modelId="{FA27A8D9-B0CE-49C9-83E8-13F5125C0662}" type="presParOf" srcId="{D80E5D59-6EC4-490F-9A78-D145D0038A61}" destId="{B9AABDD0-2D58-408B-9191-FDEEE3C1CF92}" srcOrd="0" destOrd="0" presId="urn:microsoft.com/office/officeart/2008/layout/SquareAccentList"/>
    <dgm:cxn modelId="{F2E62945-51DD-49A9-AC95-0921AE85AE37}" type="presParOf" srcId="{D80E5D59-6EC4-490F-9A78-D145D0038A61}" destId="{9033CAA0-AA21-46F8-9208-01FAB0755488}" srcOrd="1" destOrd="0" presId="urn:microsoft.com/office/officeart/2008/layout/SquareAccentList"/>
    <dgm:cxn modelId="{5B3A62DF-5923-4627-AD4D-3532E7B2B891}" type="presParOf" srcId="{D80E5D59-6EC4-490F-9A78-D145D0038A61}" destId="{C6A0D4F8-35FB-40A3-8238-93EA34C4B690}" srcOrd="2" destOrd="0" presId="urn:microsoft.com/office/officeart/2008/layout/SquareAccentList"/>
    <dgm:cxn modelId="{DF38515C-E3C4-495A-820F-6C0316AF032A}" type="presParOf" srcId="{AEDF45D0-AF8B-41A3-8615-F30636C2282A}" destId="{8EB06A93-C1A0-4BF4-A3B4-5DBCAB018C3F}" srcOrd="1" destOrd="0" presId="urn:microsoft.com/office/officeart/2008/layout/SquareAccentList"/>
    <dgm:cxn modelId="{1F2643E4-9FD6-4801-9B96-CE9B34ADCCF2}" type="presParOf" srcId="{8EB06A93-C1A0-4BF4-A3B4-5DBCAB018C3F}" destId="{7BF04712-6D8A-4943-83D0-52BB3A44FBB6}" srcOrd="0" destOrd="0" presId="urn:microsoft.com/office/officeart/2008/layout/SquareAccentList"/>
    <dgm:cxn modelId="{B7AB8C70-DBF6-4DBD-B1EE-D1E7EEA6540B}" type="presParOf" srcId="{7BF04712-6D8A-4943-83D0-52BB3A44FBB6}" destId="{89AAA418-FDE4-4B7F-8B99-4552B52F7527}" srcOrd="0" destOrd="0" presId="urn:microsoft.com/office/officeart/2008/layout/SquareAccentList"/>
    <dgm:cxn modelId="{D634F865-18D1-4965-9E5B-5DF5405811A0}" type="presParOf" srcId="{7BF04712-6D8A-4943-83D0-52BB3A44FBB6}" destId="{37DBF899-9025-4D34-BC4F-F7E6F93DD91B}" srcOrd="1" destOrd="0" presId="urn:microsoft.com/office/officeart/2008/layout/SquareAccentList"/>
    <dgm:cxn modelId="{60EC607F-DCB5-4D82-A3A5-1FB9383C1304}" type="presParOf" srcId="{8EB06A93-C1A0-4BF4-A3B4-5DBCAB018C3F}" destId="{FF439F6C-F3C6-4552-909B-E4F2D9800C34}" srcOrd="1" destOrd="0" presId="urn:microsoft.com/office/officeart/2008/layout/SquareAccentList"/>
    <dgm:cxn modelId="{1C87FFDE-36B0-4B49-8397-B7F3BED8A08A}" type="presParOf" srcId="{FF439F6C-F3C6-4552-909B-E4F2D9800C34}" destId="{FA361D6C-0A98-47D5-BB24-C375A5DF513E}" srcOrd="0" destOrd="0" presId="urn:microsoft.com/office/officeart/2008/layout/SquareAccentList"/>
    <dgm:cxn modelId="{8F3016BA-9E97-4372-A200-A2EEF80C433C}" type="presParOf" srcId="{FF439F6C-F3C6-4552-909B-E4F2D9800C34}" destId="{DB7E77F1-8D57-4516-9544-A538C2A9C25A}" srcOrd="1" destOrd="0" presId="urn:microsoft.com/office/officeart/2008/layout/SquareAccentList"/>
    <dgm:cxn modelId="{4D976147-DD22-4483-9529-C141B17164F6}" type="presParOf" srcId="{A913DD65-3CD3-4088-A502-3A7FA727D918}" destId="{FA3BC7DF-1F65-44F1-A7C2-C9F8A57497D1}" srcOrd="1" destOrd="0" presId="urn:microsoft.com/office/officeart/2008/layout/SquareAccentList"/>
    <dgm:cxn modelId="{D33F1A7B-9647-4317-A3C1-ECE34014F5E8}" type="presParOf" srcId="{FA3BC7DF-1F65-44F1-A7C2-C9F8A57497D1}" destId="{71CA5AB5-008B-43ED-96EA-B0B35DA9500C}" srcOrd="0" destOrd="0" presId="urn:microsoft.com/office/officeart/2008/layout/SquareAccentList"/>
    <dgm:cxn modelId="{096A4DF6-627D-413D-A34F-FE1147DA1E97}" type="presParOf" srcId="{71CA5AB5-008B-43ED-96EA-B0B35DA9500C}" destId="{44F12D37-DCBD-4756-8A69-B1549EBD5C8A}" srcOrd="0" destOrd="0" presId="urn:microsoft.com/office/officeart/2008/layout/SquareAccentList"/>
    <dgm:cxn modelId="{D7400AC0-D54B-4C21-9A91-D711388EBD1C}" type="presParOf" srcId="{71CA5AB5-008B-43ED-96EA-B0B35DA9500C}" destId="{D246E3E6-1192-4E49-968F-7FA00C9786DC}" srcOrd="1" destOrd="0" presId="urn:microsoft.com/office/officeart/2008/layout/SquareAccentList"/>
    <dgm:cxn modelId="{D5A26530-52EE-41C5-9202-BEB558E16317}" type="presParOf" srcId="{71CA5AB5-008B-43ED-96EA-B0B35DA9500C}" destId="{9D5E5E56-9BEA-42A8-8A3F-9BDFA3A398A3}" srcOrd="2" destOrd="0" presId="urn:microsoft.com/office/officeart/2008/layout/SquareAccentList"/>
    <dgm:cxn modelId="{0E5E49AE-57FF-4216-9C03-A5B8B7D6A449}" type="presParOf" srcId="{FA3BC7DF-1F65-44F1-A7C2-C9F8A57497D1}" destId="{FC4374BA-3DF6-4969-A9F8-A38FC878A908}" srcOrd="1" destOrd="0" presId="urn:microsoft.com/office/officeart/2008/layout/SquareAccentList"/>
    <dgm:cxn modelId="{A8A644E7-293F-4721-9D19-047F71ADDBF5}" type="presParOf" srcId="{FC4374BA-3DF6-4969-A9F8-A38FC878A908}" destId="{11C35D11-0DCC-4052-AC3B-3D16384BC2FA}" srcOrd="0" destOrd="0" presId="urn:microsoft.com/office/officeart/2008/layout/SquareAccentList"/>
    <dgm:cxn modelId="{1D0BE90F-1C3F-4FCF-AC2E-7D51AC9EFE2C}" type="presParOf" srcId="{11C35D11-0DCC-4052-AC3B-3D16384BC2FA}" destId="{5EB089B5-5FDF-4BB5-8562-D7BA249B9AD9}" srcOrd="0" destOrd="0" presId="urn:microsoft.com/office/officeart/2008/layout/SquareAccentList"/>
    <dgm:cxn modelId="{FC242FC1-3818-4CA4-9EDA-8F2741FC5340}" type="presParOf" srcId="{11C35D11-0DCC-4052-AC3B-3D16384BC2FA}" destId="{0DB760B4-1C21-440B-AFD6-D0AB4F70144E}" srcOrd="1" destOrd="0" presId="urn:microsoft.com/office/officeart/2008/layout/SquareAccentList"/>
    <dgm:cxn modelId="{53A80253-513D-45A8-B24B-7D0348058361}" type="presParOf" srcId="{FC4374BA-3DF6-4969-A9F8-A38FC878A908}" destId="{67D54ABF-2B82-4F83-8AAB-94B89DA81260}" srcOrd="1" destOrd="0" presId="urn:microsoft.com/office/officeart/2008/layout/SquareAccentList"/>
    <dgm:cxn modelId="{BAEE1C96-CBBB-4E26-9EEE-F9830D377E0E}" type="presParOf" srcId="{67D54ABF-2B82-4F83-8AAB-94B89DA81260}" destId="{99E3D433-1ED9-4E2F-92D4-04679D33834C}" srcOrd="0" destOrd="0" presId="urn:microsoft.com/office/officeart/2008/layout/SquareAccentList"/>
    <dgm:cxn modelId="{4C9E3D4A-8CB2-47E1-ABD9-8BDDF36CA0BC}" type="presParOf" srcId="{67D54ABF-2B82-4F83-8AAB-94B89DA81260}" destId="{F856D294-0DFC-4362-BBC5-00DF7CA559CE}" srcOrd="1" destOrd="0" presId="urn:microsoft.com/office/officeart/2008/layout/SquareAccentList"/>
    <dgm:cxn modelId="{E9BFAACC-AF7F-49C3-8065-6026CFA77B99}" type="presParOf" srcId="{FC4374BA-3DF6-4969-A9F8-A38FC878A908}" destId="{C060338D-6FEB-4E40-8974-C525694EB2DC}" srcOrd="2" destOrd="0" presId="urn:microsoft.com/office/officeart/2008/layout/SquareAccentList"/>
    <dgm:cxn modelId="{55E87370-D9C4-485A-864C-130611798AF3}" type="presParOf" srcId="{C060338D-6FEB-4E40-8974-C525694EB2DC}" destId="{90DCF8BF-B3F4-4EBA-9728-386DA57BEFF1}" srcOrd="0" destOrd="0" presId="urn:microsoft.com/office/officeart/2008/layout/SquareAccentList"/>
    <dgm:cxn modelId="{647B12E8-F3A2-4F55-BE85-6E4CFAF3F36A}" type="presParOf" srcId="{C060338D-6FEB-4E40-8974-C525694EB2DC}" destId="{F755EDA8-C828-46EB-9191-5551F9C22075}" srcOrd="1" destOrd="0" presId="urn:microsoft.com/office/officeart/2008/layout/SquareAccent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AABDD0-2D58-408B-9191-FDEEE3C1CF92}">
      <dsp:nvSpPr>
        <dsp:cNvPr id="0" name=""/>
        <dsp:cNvSpPr/>
      </dsp:nvSpPr>
      <dsp:spPr>
        <a:xfrm>
          <a:off x="74084" y="791843"/>
          <a:ext cx="3746710" cy="440789"/>
        </a:xfrm>
        <a:prstGeom prst="rect">
          <a:avLst/>
        </a:prstGeom>
        <a:solidFill>
          <a:schemeClr val="accent6"/>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033CAA0-AA21-46F8-9208-01FAB0755488}">
      <dsp:nvSpPr>
        <dsp:cNvPr id="0" name=""/>
        <dsp:cNvSpPr/>
      </dsp:nvSpPr>
      <dsp:spPr>
        <a:xfrm>
          <a:off x="74084" y="957385"/>
          <a:ext cx="275246" cy="275246"/>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6A0D4F8-35FB-40A3-8238-93EA34C4B690}">
      <dsp:nvSpPr>
        <dsp:cNvPr id="0" name=""/>
        <dsp:cNvSpPr/>
      </dsp:nvSpPr>
      <dsp:spPr>
        <a:xfrm>
          <a:off x="74084" y="0"/>
          <a:ext cx="3746710" cy="791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33020" rIns="49530" bIns="33020" numCol="1" spcCol="1270" anchor="ctr" anchorCtr="0">
          <a:noAutofit/>
        </a:bodyPr>
        <a:lstStyle/>
        <a:p>
          <a:pPr lvl="0" algn="l" defTabSz="1155700">
            <a:lnSpc>
              <a:spcPct val="90000"/>
            </a:lnSpc>
            <a:spcBef>
              <a:spcPct val="0"/>
            </a:spcBef>
            <a:spcAft>
              <a:spcPct val="35000"/>
            </a:spcAft>
          </a:pPr>
          <a:r>
            <a:rPr lang="es-MX" sz="2600" kern="1200" dirty="0" smtClean="0"/>
            <a:t>Turismo cono negocio</a:t>
          </a:r>
          <a:endParaRPr lang="es-MX" sz="2600" kern="1200" dirty="0"/>
        </a:p>
      </dsp:txBody>
      <dsp:txXfrm>
        <a:off x="74084" y="0"/>
        <a:ext cx="3746710" cy="791843"/>
      </dsp:txXfrm>
    </dsp:sp>
    <dsp:sp modelId="{89AAA418-FDE4-4B7F-8B99-4552B52F7527}">
      <dsp:nvSpPr>
        <dsp:cNvPr id="0" name=""/>
        <dsp:cNvSpPr/>
      </dsp:nvSpPr>
      <dsp:spPr>
        <a:xfrm>
          <a:off x="74084" y="1598977"/>
          <a:ext cx="275240" cy="275240"/>
        </a:xfrm>
        <a:prstGeom prst="rect">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7DBF899-9025-4D34-BC4F-F7E6F93DD91B}">
      <dsp:nvSpPr>
        <dsp:cNvPr id="0" name=""/>
        <dsp:cNvSpPr/>
      </dsp:nvSpPr>
      <dsp:spPr>
        <a:xfrm>
          <a:off x="336353" y="1415805"/>
          <a:ext cx="3484440" cy="6415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l" defTabSz="977900">
            <a:lnSpc>
              <a:spcPct val="90000"/>
            </a:lnSpc>
            <a:spcBef>
              <a:spcPct val="0"/>
            </a:spcBef>
            <a:spcAft>
              <a:spcPct val="35000"/>
            </a:spcAft>
          </a:pPr>
          <a:r>
            <a:rPr lang="es-MX" sz="2200" kern="1200" dirty="0" smtClean="0"/>
            <a:t>Funcionalismo</a:t>
          </a:r>
          <a:endParaRPr lang="es-MX" sz="2200" kern="1200" dirty="0"/>
        </a:p>
      </dsp:txBody>
      <dsp:txXfrm>
        <a:off x="336353" y="1415805"/>
        <a:ext cx="3484440" cy="641585"/>
      </dsp:txXfrm>
    </dsp:sp>
    <dsp:sp modelId="{FA361D6C-0A98-47D5-BB24-C375A5DF513E}">
      <dsp:nvSpPr>
        <dsp:cNvPr id="0" name=""/>
        <dsp:cNvSpPr/>
      </dsp:nvSpPr>
      <dsp:spPr>
        <a:xfrm>
          <a:off x="74084" y="2240563"/>
          <a:ext cx="275240" cy="275240"/>
        </a:xfrm>
        <a:prstGeom prst="rect">
          <a:avLst/>
        </a:prstGeom>
        <a:solidFill>
          <a:schemeClr val="lt1">
            <a:hueOff val="0"/>
            <a:satOff val="0"/>
            <a:lumOff val="0"/>
            <a:alphaOff val="0"/>
          </a:schemeClr>
        </a:solidFill>
        <a:ln w="12700" cap="flat" cmpd="sng" algn="ctr">
          <a:solidFill>
            <a:schemeClr val="accent5">
              <a:hueOff val="-1838336"/>
              <a:satOff val="-2557"/>
              <a:lumOff val="-981"/>
              <a:alphaOff val="0"/>
            </a:schemeClr>
          </a:solidFill>
          <a:prstDash val="solid"/>
          <a:miter lim="800000"/>
        </a:ln>
        <a:effectLst/>
      </dsp:spPr>
      <dsp:style>
        <a:lnRef idx="2">
          <a:scrgbClr r="0" g="0" b="0"/>
        </a:lnRef>
        <a:fillRef idx="1">
          <a:scrgbClr r="0" g="0" b="0"/>
        </a:fillRef>
        <a:effectRef idx="0">
          <a:scrgbClr r="0" g="0" b="0"/>
        </a:effectRef>
        <a:fontRef idx="minor"/>
      </dsp:style>
    </dsp:sp>
    <dsp:sp modelId="{DB7E77F1-8D57-4516-9544-A538C2A9C25A}">
      <dsp:nvSpPr>
        <dsp:cNvPr id="0" name=""/>
        <dsp:cNvSpPr/>
      </dsp:nvSpPr>
      <dsp:spPr>
        <a:xfrm>
          <a:off x="336353" y="2057390"/>
          <a:ext cx="3484440" cy="6415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l" defTabSz="977900">
            <a:lnSpc>
              <a:spcPct val="90000"/>
            </a:lnSpc>
            <a:spcBef>
              <a:spcPct val="0"/>
            </a:spcBef>
            <a:spcAft>
              <a:spcPct val="35000"/>
            </a:spcAft>
          </a:pPr>
          <a:r>
            <a:rPr lang="es-MX" sz="2200" kern="1200" dirty="0" smtClean="0"/>
            <a:t>Estructuralismo</a:t>
          </a:r>
          <a:endParaRPr lang="es-MX" sz="2200" kern="1200" dirty="0"/>
        </a:p>
      </dsp:txBody>
      <dsp:txXfrm>
        <a:off x="336353" y="2057390"/>
        <a:ext cx="3484440" cy="641585"/>
      </dsp:txXfrm>
    </dsp:sp>
    <dsp:sp modelId="{44F12D37-DCBD-4756-8A69-B1549EBD5C8A}">
      <dsp:nvSpPr>
        <dsp:cNvPr id="0" name=""/>
        <dsp:cNvSpPr/>
      </dsp:nvSpPr>
      <dsp:spPr>
        <a:xfrm>
          <a:off x="4008129" y="791843"/>
          <a:ext cx="3746710" cy="440789"/>
        </a:xfrm>
        <a:prstGeom prst="rect">
          <a:avLst/>
        </a:prstGeom>
        <a:solidFill>
          <a:schemeClr val="accent5">
            <a:hueOff val="-7353344"/>
            <a:satOff val="-10228"/>
            <a:lumOff val="-3922"/>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246E3E6-1192-4E49-968F-7FA00C9786DC}">
      <dsp:nvSpPr>
        <dsp:cNvPr id="0" name=""/>
        <dsp:cNvSpPr/>
      </dsp:nvSpPr>
      <dsp:spPr>
        <a:xfrm>
          <a:off x="4008129" y="957385"/>
          <a:ext cx="275246" cy="275246"/>
        </a:xfrm>
        <a:prstGeom prst="rect">
          <a:avLst/>
        </a:prstGeom>
        <a:solidFill>
          <a:schemeClr val="lt1">
            <a:alpha val="90000"/>
            <a:hueOff val="0"/>
            <a:satOff val="0"/>
            <a:lumOff val="0"/>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dsp:style>
    </dsp:sp>
    <dsp:sp modelId="{9D5E5E56-9BEA-42A8-8A3F-9BDFA3A398A3}">
      <dsp:nvSpPr>
        <dsp:cNvPr id="0" name=""/>
        <dsp:cNvSpPr/>
      </dsp:nvSpPr>
      <dsp:spPr>
        <a:xfrm>
          <a:off x="4008129" y="0"/>
          <a:ext cx="3746710" cy="791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33020" rIns="49530" bIns="33020" numCol="1" spcCol="1270" anchor="ctr" anchorCtr="0">
          <a:noAutofit/>
        </a:bodyPr>
        <a:lstStyle/>
        <a:p>
          <a:pPr lvl="0" algn="l" defTabSz="1155700">
            <a:lnSpc>
              <a:spcPct val="90000"/>
            </a:lnSpc>
            <a:spcBef>
              <a:spcPct val="0"/>
            </a:spcBef>
            <a:spcAft>
              <a:spcPct val="35000"/>
            </a:spcAft>
          </a:pPr>
          <a:r>
            <a:rPr lang="es-MX" sz="2600" kern="1200" dirty="0" smtClean="0"/>
            <a:t>Turismo como fenómeno social</a:t>
          </a:r>
          <a:endParaRPr lang="es-MX" sz="2600" kern="1200" dirty="0"/>
        </a:p>
      </dsp:txBody>
      <dsp:txXfrm>
        <a:off x="4008129" y="0"/>
        <a:ext cx="3746710" cy="791843"/>
      </dsp:txXfrm>
    </dsp:sp>
    <dsp:sp modelId="{5EB089B5-5FDF-4BB5-8562-D7BA249B9AD9}">
      <dsp:nvSpPr>
        <dsp:cNvPr id="0" name=""/>
        <dsp:cNvSpPr/>
      </dsp:nvSpPr>
      <dsp:spPr>
        <a:xfrm>
          <a:off x="4008129" y="1598977"/>
          <a:ext cx="275240" cy="275240"/>
        </a:xfrm>
        <a:prstGeom prst="rect">
          <a:avLst/>
        </a:prstGeom>
        <a:solidFill>
          <a:schemeClr val="lt1">
            <a:hueOff val="0"/>
            <a:satOff val="0"/>
            <a:lumOff val="0"/>
            <a:alphaOff val="0"/>
          </a:schemeClr>
        </a:solidFill>
        <a:ln w="12700" cap="flat" cmpd="sng" algn="ctr">
          <a:solidFill>
            <a:schemeClr val="accent5">
              <a:hueOff val="-3676672"/>
              <a:satOff val="-5114"/>
              <a:lumOff val="-1961"/>
              <a:alphaOff val="0"/>
            </a:schemeClr>
          </a:solidFill>
          <a:prstDash val="solid"/>
          <a:miter lim="800000"/>
        </a:ln>
        <a:effectLst/>
      </dsp:spPr>
      <dsp:style>
        <a:lnRef idx="2">
          <a:scrgbClr r="0" g="0" b="0"/>
        </a:lnRef>
        <a:fillRef idx="1">
          <a:scrgbClr r="0" g="0" b="0"/>
        </a:fillRef>
        <a:effectRef idx="0">
          <a:scrgbClr r="0" g="0" b="0"/>
        </a:effectRef>
        <a:fontRef idx="minor"/>
      </dsp:style>
    </dsp:sp>
    <dsp:sp modelId="{0DB760B4-1C21-440B-AFD6-D0AB4F70144E}">
      <dsp:nvSpPr>
        <dsp:cNvPr id="0" name=""/>
        <dsp:cNvSpPr/>
      </dsp:nvSpPr>
      <dsp:spPr>
        <a:xfrm>
          <a:off x="4270399" y="1415805"/>
          <a:ext cx="3484440" cy="6415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l" defTabSz="977900">
            <a:lnSpc>
              <a:spcPct val="90000"/>
            </a:lnSpc>
            <a:spcBef>
              <a:spcPct val="0"/>
            </a:spcBef>
            <a:spcAft>
              <a:spcPct val="35000"/>
            </a:spcAft>
          </a:pPr>
          <a:r>
            <a:rPr lang="es-MX" sz="2200" kern="1200" dirty="0" smtClean="0"/>
            <a:t>Teoría General de Sistemas</a:t>
          </a:r>
          <a:endParaRPr lang="es-MX" sz="2200" kern="1200" dirty="0"/>
        </a:p>
      </dsp:txBody>
      <dsp:txXfrm>
        <a:off x="4270399" y="1415805"/>
        <a:ext cx="3484440" cy="641585"/>
      </dsp:txXfrm>
    </dsp:sp>
    <dsp:sp modelId="{99E3D433-1ED9-4E2F-92D4-04679D33834C}">
      <dsp:nvSpPr>
        <dsp:cNvPr id="0" name=""/>
        <dsp:cNvSpPr/>
      </dsp:nvSpPr>
      <dsp:spPr>
        <a:xfrm>
          <a:off x="4008129" y="2240563"/>
          <a:ext cx="275240" cy="275240"/>
        </a:xfrm>
        <a:prstGeom prst="rect">
          <a:avLst/>
        </a:prstGeom>
        <a:solidFill>
          <a:schemeClr val="lt1">
            <a:hueOff val="0"/>
            <a:satOff val="0"/>
            <a:lumOff val="0"/>
            <a:alphaOff val="0"/>
          </a:schemeClr>
        </a:solidFill>
        <a:ln w="12700" cap="flat" cmpd="sng" algn="ctr">
          <a:solidFill>
            <a:schemeClr val="accent5">
              <a:hueOff val="-5515009"/>
              <a:satOff val="-7671"/>
              <a:lumOff val="-2942"/>
              <a:alphaOff val="0"/>
            </a:schemeClr>
          </a:solidFill>
          <a:prstDash val="solid"/>
          <a:miter lim="800000"/>
        </a:ln>
        <a:effectLst/>
      </dsp:spPr>
      <dsp:style>
        <a:lnRef idx="2">
          <a:scrgbClr r="0" g="0" b="0"/>
        </a:lnRef>
        <a:fillRef idx="1">
          <a:scrgbClr r="0" g="0" b="0"/>
        </a:fillRef>
        <a:effectRef idx="0">
          <a:scrgbClr r="0" g="0" b="0"/>
        </a:effectRef>
        <a:fontRef idx="minor"/>
      </dsp:style>
    </dsp:sp>
    <dsp:sp modelId="{F856D294-0DFC-4362-BBC5-00DF7CA559CE}">
      <dsp:nvSpPr>
        <dsp:cNvPr id="0" name=""/>
        <dsp:cNvSpPr/>
      </dsp:nvSpPr>
      <dsp:spPr>
        <a:xfrm>
          <a:off x="4270399" y="2057390"/>
          <a:ext cx="3484440" cy="6415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l" defTabSz="977900">
            <a:lnSpc>
              <a:spcPct val="90000"/>
            </a:lnSpc>
            <a:spcBef>
              <a:spcPct val="0"/>
            </a:spcBef>
            <a:spcAft>
              <a:spcPct val="35000"/>
            </a:spcAft>
          </a:pPr>
          <a:r>
            <a:rPr lang="es-MX" sz="2200" kern="1200" dirty="0" smtClean="0"/>
            <a:t>Hermenéutica</a:t>
          </a:r>
          <a:endParaRPr lang="es-MX" sz="2200" kern="1200" dirty="0"/>
        </a:p>
      </dsp:txBody>
      <dsp:txXfrm>
        <a:off x="4270399" y="2057390"/>
        <a:ext cx="3484440" cy="641585"/>
      </dsp:txXfrm>
    </dsp:sp>
    <dsp:sp modelId="{90DCF8BF-B3F4-4EBA-9728-386DA57BEFF1}">
      <dsp:nvSpPr>
        <dsp:cNvPr id="0" name=""/>
        <dsp:cNvSpPr/>
      </dsp:nvSpPr>
      <dsp:spPr>
        <a:xfrm>
          <a:off x="4008129" y="2882148"/>
          <a:ext cx="275240" cy="275240"/>
        </a:xfrm>
        <a:prstGeom prst="rect">
          <a:avLst/>
        </a:prstGeom>
        <a:solidFill>
          <a:schemeClr val="lt1">
            <a:hueOff val="0"/>
            <a:satOff val="0"/>
            <a:lumOff val="0"/>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dsp:style>
    </dsp:sp>
    <dsp:sp modelId="{F755EDA8-C828-46EB-9191-5551F9C22075}">
      <dsp:nvSpPr>
        <dsp:cNvPr id="0" name=""/>
        <dsp:cNvSpPr/>
      </dsp:nvSpPr>
      <dsp:spPr>
        <a:xfrm>
          <a:off x="4270399" y="2698975"/>
          <a:ext cx="3484440" cy="6415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l" defTabSz="977900">
            <a:lnSpc>
              <a:spcPct val="90000"/>
            </a:lnSpc>
            <a:spcBef>
              <a:spcPct val="0"/>
            </a:spcBef>
            <a:spcAft>
              <a:spcPct val="35000"/>
            </a:spcAft>
          </a:pPr>
          <a:r>
            <a:rPr lang="es-MX" sz="2200" kern="1200" dirty="0" smtClean="0"/>
            <a:t>Teoría crítica</a:t>
          </a:r>
          <a:endParaRPr lang="es-MX" sz="2200" kern="1200" dirty="0"/>
        </a:p>
      </dsp:txBody>
      <dsp:txXfrm>
        <a:off x="4270399" y="2698975"/>
        <a:ext cx="3484440" cy="641585"/>
      </dsp:txXfrm>
    </dsp:sp>
  </dsp:spTree>
</dsp:drawing>
</file>

<file path=ppt/diagrams/layout1.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6F2F90-A0BF-40E5-819A-0EAE00DC9549}" type="datetimeFigureOut">
              <a:rPr lang="es-MX" smtClean="0"/>
              <a:t>20/10/2017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60253B-0E55-47C1-A8B8-EA498021F7E7}" type="slidenum">
              <a:rPr lang="es-MX" smtClean="0"/>
              <a:t>‹Nº›</a:t>
            </a:fld>
            <a:endParaRPr lang="es-MX"/>
          </a:p>
        </p:txBody>
      </p:sp>
    </p:spTree>
    <p:extLst>
      <p:ext uri="{BB962C8B-B14F-4D97-AF65-F5344CB8AC3E}">
        <p14:creationId xmlns:p14="http://schemas.microsoft.com/office/powerpoint/2010/main" val="4216044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AF43ACBD-519D-8B4E-A665-5E058B3B8CA2}" type="slidenum">
              <a:rPr lang="es-ES" smtClean="0"/>
              <a:t>1</a:t>
            </a:fld>
            <a:endParaRPr lang="es-ES"/>
          </a:p>
        </p:txBody>
      </p:sp>
    </p:spTree>
    <p:extLst>
      <p:ext uri="{BB962C8B-B14F-4D97-AF65-F5344CB8AC3E}">
        <p14:creationId xmlns:p14="http://schemas.microsoft.com/office/powerpoint/2010/main" val="25376436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C6A59AC2-87FE-42D2-9152-A5B48B76979D}"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83E3104-6B7D-479E-969A-05010ED7B917}" type="slidenum">
              <a:rPr lang="es-MX" smtClean="0"/>
              <a:t>‹Nº›</a:t>
            </a:fld>
            <a:endParaRPr lang="es-MX"/>
          </a:p>
        </p:txBody>
      </p:sp>
    </p:spTree>
    <p:extLst>
      <p:ext uri="{BB962C8B-B14F-4D97-AF65-F5344CB8AC3E}">
        <p14:creationId xmlns:p14="http://schemas.microsoft.com/office/powerpoint/2010/main" val="20286907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C6A59AC2-87FE-42D2-9152-A5B48B76979D}"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83E3104-6B7D-479E-969A-05010ED7B917}" type="slidenum">
              <a:rPr lang="es-MX" smtClean="0"/>
              <a:t>‹Nº›</a:t>
            </a:fld>
            <a:endParaRPr lang="es-MX"/>
          </a:p>
        </p:txBody>
      </p:sp>
    </p:spTree>
    <p:extLst>
      <p:ext uri="{BB962C8B-B14F-4D97-AF65-F5344CB8AC3E}">
        <p14:creationId xmlns:p14="http://schemas.microsoft.com/office/powerpoint/2010/main" val="40048426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C6A59AC2-87FE-42D2-9152-A5B48B76979D}"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83E3104-6B7D-479E-969A-05010ED7B917}" type="slidenum">
              <a:rPr lang="es-MX" smtClean="0"/>
              <a:t>‹Nº›</a:t>
            </a:fld>
            <a:endParaRPr lang="es-MX"/>
          </a:p>
        </p:txBody>
      </p:sp>
    </p:spTree>
    <p:extLst>
      <p:ext uri="{BB962C8B-B14F-4D97-AF65-F5344CB8AC3E}">
        <p14:creationId xmlns:p14="http://schemas.microsoft.com/office/powerpoint/2010/main" val="1081259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C6A59AC2-87FE-42D2-9152-A5B48B76979D}"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83E3104-6B7D-479E-969A-05010ED7B917}" type="slidenum">
              <a:rPr lang="es-MX" smtClean="0"/>
              <a:t>‹Nº›</a:t>
            </a:fld>
            <a:endParaRPr lang="es-MX"/>
          </a:p>
        </p:txBody>
      </p:sp>
    </p:spTree>
    <p:extLst>
      <p:ext uri="{BB962C8B-B14F-4D97-AF65-F5344CB8AC3E}">
        <p14:creationId xmlns:p14="http://schemas.microsoft.com/office/powerpoint/2010/main" val="452155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C6A59AC2-87FE-42D2-9152-A5B48B76979D}" type="datetimeFigureOut">
              <a:rPr lang="es-MX" smtClean="0"/>
              <a:t>20/10/2017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83E3104-6B7D-479E-969A-05010ED7B917}" type="slidenum">
              <a:rPr lang="es-MX" smtClean="0"/>
              <a:t>‹Nº›</a:t>
            </a:fld>
            <a:endParaRPr lang="es-MX"/>
          </a:p>
        </p:txBody>
      </p:sp>
    </p:spTree>
    <p:extLst>
      <p:ext uri="{BB962C8B-B14F-4D97-AF65-F5344CB8AC3E}">
        <p14:creationId xmlns:p14="http://schemas.microsoft.com/office/powerpoint/2010/main" val="2528203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C6A59AC2-87FE-42D2-9152-A5B48B76979D}" type="datetimeFigureOut">
              <a:rPr lang="es-MX" smtClean="0"/>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783E3104-6B7D-479E-969A-05010ED7B917}" type="slidenum">
              <a:rPr lang="es-MX" smtClean="0"/>
              <a:t>‹Nº›</a:t>
            </a:fld>
            <a:endParaRPr lang="es-MX"/>
          </a:p>
        </p:txBody>
      </p:sp>
    </p:spTree>
    <p:extLst>
      <p:ext uri="{BB962C8B-B14F-4D97-AF65-F5344CB8AC3E}">
        <p14:creationId xmlns:p14="http://schemas.microsoft.com/office/powerpoint/2010/main" val="1271817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C6A59AC2-87FE-42D2-9152-A5B48B76979D}" type="datetimeFigureOut">
              <a:rPr lang="es-MX" smtClean="0"/>
              <a:t>20/10/2017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783E3104-6B7D-479E-969A-05010ED7B917}" type="slidenum">
              <a:rPr lang="es-MX" smtClean="0"/>
              <a:t>‹Nº›</a:t>
            </a:fld>
            <a:endParaRPr lang="es-MX"/>
          </a:p>
        </p:txBody>
      </p:sp>
    </p:spTree>
    <p:extLst>
      <p:ext uri="{BB962C8B-B14F-4D97-AF65-F5344CB8AC3E}">
        <p14:creationId xmlns:p14="http://schemas.microsoft.com/office/powerpoint/2010/main" val="1936287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C6A59AC2-87FE-42D2-9152-A5B48B76979D}" type="datetimeFigureOut">
              <a:rPr lang="es-MX" smtClean="0"/>
              <a:t>20/10/2017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783E3104-6B7D-479E-969A-05010ED7B917}" type="slidenum">
              <a:rPr lang="es-MX" smtClean="0"/>
              <a:t>‹Nº›</a:t>
            </a:fld>
            <a:endParaRPr lang="es-MX"/>
          </a:p>
        </p:txBody>
      </p:sp>
    </p:spTree>
    <p:extLst>
      <p:ext uri="{BB962C8B-B14F-4D97-AF65-F5344CB8AC3E}">
        <p14:creationId xmlns:p14="http://schemas.microsoft.com/office/powerpoint/2010/main" val="24281828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C6A59AC2-87FE-42D2-9152-A5B48B76979D}" type="datetimeFigureOut">
              <a:rPr lang="es-MX" smtClean="0"/>
              <a:t>20/10/2017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783E3104-6B7D-479E-969A-05010ED7B917}" type="slidenum">
              <a:rPr lang="es-MX" smtClean="0"/>
              <a:t>‹Nº›</a:t>
            </a:fld>
            <a:endParaRPr lang="es-MX"/>
          </a:p>
        </p:txBody>
      </p:sp>
    </p:spTree>
    <p:extLst>
      <p:ext uri="{BB962C8B-B14F-4D97-AF65-F5344CB8AC3E}">
        <p14:creationId xmlns:p14="http://schemas.microsoft.com/office/powerpoint/2010/main" val="747214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C6A59AC2-87FE-42D2-9152-A5B48B76979D}" type="datetimeFigureOut">
              <a:rPr lang="es-MX" smtClean="0"/>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783E3104-6B7D-479E-969A-05010ED7B917}" type="slidenum">
              <a:rPr lang="es-MX" smtClean="0"/>
              <a:t>‹Nº›</a:t>
            </a:fld>
            <a:endParaRPr lang="es-MX"/>
          </a:p>
        </p:txBody>
      </p:sp>
    </p:spTree>
    <p:extLst>
      <p:ext uri="{BB962C8B-B14F-4D97-AF65-F5344CB8AC3E}">
        <p14:creationId xmlns:p14="http://schemas.microsoft.com/office/powerpoint/2010/main" val="61806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C6A59AC2-87FE-42D2-9152-A5B48B76979D}" type="datetimeFigureOut">
              <a:rPr lang="es-MX" smtClean="0"/>
              <a:t>20/10/2017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783E3104-6B7D-479E-969A-05010ED7B917}" type="slidenum">
              <a:rPr lang="es-MX" smtClean="0"/>
              <a:t>‹Nº›</a:t>
            </a:fld>
            <a:endParaRPr lang="es-MX"/>
          </a:p>
        </p:txBody>
      </p:sp>
    </p:spTree>
    <p:extLst>
      <p:ext uri="{BB962C8B-B14F-4D97-AF65-F5344CB8AC3E}">
        <p14:creationId xmlns:p14="http://schemas.microsoft.com/office/powerpoint/2010/main" val="1164761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A59AC2-87FE-42D2-9152-A5B48B76979D}" type="datetimeFigureOut">
              <a:rPr lang="es-MX" smtClean="0"/>
              <a:t>20/10/2017</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3E3104-6B7D-479E-969A-05010ED7B917}" type="slidenum">
              <a:rPr lang="es-MX" smtClean="0"/>
              <a:t>‹Nº›</a:t>
            </a:fld>
            <a:endParaRPr lang="es-MX"/>
          </a:p>
        </p:txBody>
      </p:sp>
    </p:spTree>
    <p:extLst>
      <p:ext uri="{BB962C8B-B14F-4D97-AF65-F5344CB8AC3E}">
        <p14:creationId xmlns:p14="http://schemas.microsoft.com/office/powerpoint/2010/main" val="488102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857559" y="6606257"/>
            <a:ext cx="184666" cy="369332"/>
          </a:xfrm>
          <a:prstGeom prst="rect">
            <a:avLst/>
          </a:prstGeom>
          <a:noFill/>
        </p:spPr>
        <p:txBody>
          <a:bodyPr wrap="none" rtlCol="0">
            <a:spAutoFit/>
          </a:bodyPr>
          <a:lstStyle/>
          <a:p>
            <a:endParaRPr lang="es-ES" dirty="0"/>
          </a:p>
        </p:txBody>
      </p:sp>
      <p:pic>
        <p:nvPicPr>
          <p:cNvPr id="13" name="Imagen 12" descr="Captura de pantalla 2017-09-26 a las 23.15.24.png"/>
          <p:cNvPicPr>
            <a:picLocks noChangeAspect="1"/>
          </p:cNvPicPr>
          <p:nvPr/>
        </p:nvPicPr>
        <p:blipFill rotWithShape="1">
          <a:blip r:embed="rId3">
            <a:extLst>
              <a:ext uri="{28A0092B-C50C-407E-A947-70E740481C1C}">
                <a14:useLocalDpi xmlns:a14="http://schemas.microsoft.com/office/drawing/2010/main" val="0"/>
              </a:ext>
            </a:extLst>
          </a:blip>
          <a:srcRect t="79260"/>
          <a:stretch/>
        </p:blipFill>
        <p:spPr>
          <a:xfrm>
            <a:off x="1524000" y="6384683"/>
            <a:ext cx="9144000" cy="221575"/>
          </a:xfrm>
          <a:prstGeom prst="rect">
            <a:avLst/>
          </a:prstGeom>
        </p:spPr>
      </p:pic>
      <p:pic>
        <p:nvPicPr>
          <p:cNvPr id="14" name="Imagen 13" descr="Captura de pantalla 2017-09-26 a las 23.22.38.png"/>
          <p:cNvPicPr>
            <a:picLocks noChangeAspect="1"/>
          </p:cNvPicPr>
          <p:nvPr/>
        </p:nvPicPr>
        <p:blipFill rotWithShape="1">
          <a:blip r:embed="rId4">
            <a:extLst>
              <a:ext uri="{28A0092B-C50C-407E-A947-70E740481C1C}">
                <a14:useLocalDpi xmlns:a14="http://schemas.microsoft.com/office/drawing/2010/main" val="0"/>
              </a:ext>
            </a:extLst>
          </a:blip>
          <a:srcRect l="5667" r="7026"/>
          <a:stretch/>
        </p:blipFill>
        <p:spPr>
          <a:xfrm>
            <a:off x="1524000" y="141424"/>
            <a:ext cx="9144000" cy="906474"/>
          </a:xfrm>
          <a:prstGeom prst="rect">
            <a:avLst/>
          </a:prstGeom>
        </p:spPr>
      </p:pic>
      <p:sp>
        <p:nvSpPr>
          <p:cNvPr id="2" name="Título 1"/>
          <p:cNvSpPr>
            <a:spLocks noGrp="1"/>
          </p:cNvSpPr>
          <p:nvPr>
            <p:ph type="ctrTitle"/>
          </p:nvPr>
        </p:nvSpPr>
        <p:spPr>
          <a:xfrm>
            <a:off x="1370280" y="2741295"/>
            <a:ext cx="9144000" cy="3194750"/>
          </a:xfrm>
        </p:spPr>
        <p:txBody>
          <a:bodyPr>
            <a:noAutofit/>
          </a:bodyPr>
          <a:lstStyle/>
          <a:p>
            <a:r>
              <a:rPr lang="es-MX" sz="2400" b="1" dirty="0" smtClean="0"/>
              <a:t>FACULTAD DE TURISMO Y GASTRONOMÍA</a:t>
            </a:r>
            <a:br>
              <a:rPr lang="es-MX" sz="2400" b="1" dirty="0" smtClean="0"/>
            </a:br>
            <a:r>
              <a:rPr lang="es-MX" sz="2400" b="1" dirty="0" smtClean="0"/>
              <a:t/>
            </a:r>
            <a:br>
              <a:rPr lang="es-MX" sz="2400" b="1" dirty="0" smtClean="0"/>
            </a:br>
            <a:r>
              <a:rPr lang="es-MX" sz="2400" b="1" dirty="0" smtClean="0"/>
              <a:t>LICENCIATURA EN TURISMO</a:t>
            </a:r>
            <a:br>
              <a:rPr lang="es-MX" sz="2400" b="1" dirty="0" smtClean="0"/>
            </a:br>
            <a:r>
              <a:rPr lang="es-MX" sz="2400" b="1" dirty="0"/>
              <a:t/>
            </a:r>
            <a:br>
              <a:rPr lang="es-MX" sz="2400" b="1" dirty="0"/>
            </a:br>
            <a:r>
              <a:rPr lang="es-ES" sz="2400" b="1" dirty="0" smtClean="0"/>
              <a:t>PERSPECTIVAS TEÓRICO METODOLÓGICAS DEL TURISMO</a:t>
            </a:r>
            <a:r>
              <a:rPr lang="es-MX" sz="2400" b="1" dirty="0" smtClean="0"/>
              <a:t/>
            </a:r>
            <a:br>
              <a:rPr lang="es-MX" sz="2400" b="1" dirty="0" smtClean="0"/>
            </a:br>
            <a:r>
              <a:rPr lang="es-MX" sz="2400" b="1" dirty="0" smtClean="0"/>
              <a:t/>
            </a:r>
            <a:br>
              <a:rPr lang="es-MX" sz="2400" b="1" dirty="0" smtClean="0"/>
            </a:br>
            <a:r>
              <a:rPr lang="es-MX" sz="2400" b="1" dirty="0" smtClean="0"/>
              <a:t>PERIODO 2017A</a:t>
            </a:r>
            <a:br>
              <a:rPr lang="es-MX" sz="2400" b="1" dirty="0" smtClean="0"/>
            </a:br>
            <a:r>
              <a:rPr lang="es-MX" sz="2400" b="1" dirty="0"/>
              <a:t/>
            </a:r>
            <a:br>
              <a:rPr lang="es-MX" sz="2400" b="1" dirty="0"/>
            </a:br>
            <a:r>
              <a:rPr lang="es-MX" sz="2400" b="1" dirty="0" smtClean="0"/>
              <a:t>MATERIAL DIDÁCTICO</a:t>
            </a:r>
            <a:br>
              <a:rPr lang="es-MX" sz="2400" b="1" dirty="0" smtClean="0"/>
            </a:br>
            <a:r>
              <a:rPr lang="es-MX" sz="2400" b="1" dirty="0" smtClean="0"/>
              <a:t/>
            </a:r>
            <a:br>
              <a:rPr lang="es-MX" sz="2400" b="1" dirty="0" smtClean="0"/>
            </a:br>
            <a:r>
              <a:rPr lang="es-MX" sz="2400" b="1" dirty="0" smtClean="0"/>
              <a:t>“PERSPECTIVAS TEÓRICAS PARA LA INVESTIGACIÓN TURÍSTICA”</a:t>
            </a:r>
            <a:br>
              <a:rPr lang="es-MX" sz="2400" b="1" dirty="0" smtClean="0"/>
            </a:br>
            <a:r>
              <a:rPr lang="es-MX" sz="2400" b="1" dirty="0" smtClean="0"/>
              <a:t/>
            </a:r>
            <a:br>
              <a:rPr lang="es-MX" sz="2400" b="1" dirty="0" smtClean="0"/>
            </a:br>
            <a:r>
              <a:rPr lang="es-MX" sz="2400" b="1" dirty="0" smtClean="0"/>
              <a:t>VISIÓN PROYECTABLE</a:t>
            </a:r>
            <a:br>
              <a:rPr lang="es-MX" sz="2400" b="1" dirty="0" smtClean="0"/>
            </a:br>
            <a:endParaRPr lang="es-MX" sz="2400" b="1" dirty="0"/>
          </a:p>
        </p:txBody>
      </p:sp>
      <p:sp>
        <p:nvSpPr>
          <p:cNvPr id="5" name="Subtítulo 4"/>
          <p:cNvSpPr>
            <a:spLocks noGrp="1"/>
          </p:cNvSpPr>
          <p:nvPr>
            <p:ph type="subTitle" idx="1"/>
          </p:nvPr>
        </p:nvSpPr>
        <p:spPr>
          <a:xfrm>
            <a:off x="1370280" y="5936045"/>
            <a:ext cx="9144000" cy="446809"/>
          </a:xfrm>
        </p:spPr>
        <p:txBody>
          <a:bodyPr/>
          <a:lstStyle/>
          <a:p>
            <a:r>
              <a:rPr lang="es-MX" dirty="0" smtClean="0"/>
              <a:t>DRA. ANA LETICIA TAMAYO SALCEDO</a:t>
            </a:r>
            <a:endParaRPr lang="es-MX" dirty="0"/>
          </a:p>
        </p:txBody>
      </p:sp>
      <p:sp>
        <p:nvSpPr>
          <p:cNvPr id="4" name="Marcador de número de diapositiva 3"/>
          <p:cNvSpPr>
            <a:spLocks noGrp="1"/>
          </p:cNvSpPr>
          <p:nvPr>
            <p:ph type="sldNum" sz="quarter" idx="12"/>
          </p:nvPr>
        </p:nvSpPr>
        <p:spPr/>
        <p:txBody>
          <a:bodyPr/>
          <a:lstStyle/>
          <a:p>
            <a:fld id="{63DD6C2A-511B-4A2C-ADEE-E024F5022F4D}" type="slidenum">
              <a:rPr lang="es-MX" smtClean="0"/>
              <a:t>1</a:t>
            </a:fld>
            <a:endParaRPr lang="es-MX"/>
          </a:p>
        </p:txBody>
      </p:sp>
    </p:spTree>
    <p:extLst>
      <p:ext uri="{BB962C8B-B14F-4D97-AF65-F5344CB8AC3E}">
        <p14:creationId xmlns:p14="http://schemas.microsoft.com/office/powerpoint/2010/main" val="18496740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70586" y="887337"/>
            <a:ext cx="8596668" cy="746975"/>
          </a:xfrm>
        </p:spPr>
        <p:txBody>
          <a:bodyPr>
            <a:normAutofit/>
          </a:bodyPr>
          <a:lstStyle/>
          <a:p>
            <a:pPr algn="ctr"/>
            <a:r>
              <a:rPr lang="es-MX" sz="4400" dirty="0" smtClean="0"/>
              <a:t>Estructuralismo</a:t>
            </a:r>
            <a:endParaRPr lang="es-MX" sz="44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16139866"/>
              </p:ext>
            </p:extLst>
          </p:nvPr>
        </p:nvGraphicFramePr>
        <p:xfrm>
          <a:off x="1408586" y="1556794"/>
          <a:ext cx="9607640" cy="4856436"/>
        </p:xfrm>
        <a:graphic>
          <a:graphicData uri="http://schemas.openxmlformats.org/drawingml/2006/table">
            <a:tbl>
              <a:tblPr firstRow="1" bandRow="1">
                <a:tableStyleId>{5C22544A-7EE6-4342-B048-85BDC9FD1C3A}</a:tableStyleId>
              </a:tblPr>
              <a:tblGrid>
                <a:gridCol w="2401910"/>
                <a:gridCol w="2401910"/>
                <a:gridCol w="2401910"/>
                <a:gridCol w="2401910"/>
              </a:tblGrid>
              <a:tr h="468731">
                <a:tc>
                  <a:txBody>
                    <a:bodyPr/>
                    <a:lstStyle/>
                    <a:p>
                      <a:pPr algn="ctr"/>
                      <a:r>
                        <a:rPr lang="es-MX" dirty="0" smtClean="0"/>
                        <a:t>Postulados teóricos</a:t>
                      </a:r>
                      <a:endParaRPr lang="es-MX" dirty="0"/>
                    </a:p>
                  </a:txBody>
                  <a:tcPr>
                    <a:solidFill>
                      <a:schemeClr val="accent6">
                        <a:lumMod val="75000"/>
                      </a:schemeClr>
                    </a:solidFill>
                  </a:tcPr>
                </a:tc>
                <a:tc>
                  <a:txBody>
                    <a:bodyPr/>
                    <a:lstStyle/>
                    <a:p>
                      <a:pPr algn="ctr"/>
                      <a:r>
                        <a:rPr lang="es-MX" dirty="0" smtClean="0"/>
                        <a:t>Autores</a:t>
                      </a:r>
                      <a:endParaRPr lang="es-MX" dirty="0"/>
                    </a:p>
                  </a:txBody>
                  <a:tcPr>
                    <a:solidFill>
                      <a:schemeClr val="accent6">
                        <a:lumMod val="75000"/>
                      </a:schemeClr>
                    </a:solidFill>
                  </a:tcPr>
                </a:tc>
                <a:tc>
                  <a:txBody>
                    <a:bodyPr/>
                    <a:lstStyle/>
                    <a:p>
                      <a:pPr algn="ctr"/>
                      <a:r>
                        <a:rPr lang="es-MX" dirty="0" smtClean="0"/>
                        <a:t>Metodología</a:t>
                      </a:r>
                      <a:endParaRPr lang="es-MX" dirty="0"/>
                    </a:p>
                  </a:txBody>
                  <a:tcPr>
                    <a:solidFill>
                      <a:schemeClr val="accent6">
                        <a:lumMod val="75000"/>
                      </a:schemeClr>
                    </a:solidFill>
                  </a:tcPr>
                </a:tc>
                <a:tc>
                  <a:txBody>
                    <a:bodyPr/>
                    <a:lstStyle/>
                    <a:p>
                      <a:pPr algn="ctr"/>
                      <a:r>
                        <a:rPr lang="es-MX" dirty="0" smtClean="0"/>
                        <a:t>Críticas a la teoría</a:t>
                      </a:r>
                      <a:endParaRPr lang="es-MX" dirty="0"/>
                    </a:p>
                  </a:txBody>
                  <a:tcPr>
                    <a:solidFill>
                      <a:schemeClr val="accent6">
                        <a:lumMod val="75000"/>
                      </a:schemeClr>
                    </a:solidFill>
                  </a:tcPr>
                </a:tc>
              </a:tr>
              <a:tr h="1272271">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ES" sz="1400" kern="1200" dirty="0" smtClean="0">
                          <a:solidFill>
                            <a:schemeClr val="dk1"/>
                          </a:solidFill>
                          <a:effectLst/>
                          <a:latin typeface="+mn-lt"/>
                          <a:ea typeface="+mn-ea"/>
                          <a:cs typeface="+mn-cs"/>
                        </a:rPr>
                        <a:t>La estructura se presenta como un término que ordena una serie de fenómenos</a:t>
                      </a:r>
                      <a:endParaRPr lang="es-MX" sz="1400" kern="1200" dirty="0" smtClean="0">
                        <a:solidFill>
                          <a:schemeClr val="dk1"/>
                        </a:solidFill>
                        <a:effectLst/>
                        <a:latin typeface="+mn-lt"/>
                        <a:ea typeface="+mn-ea"/>
                        <a:cs typeface="+mn-cs"/>
                      </a:endParaRPr>
                    </a:p>
                    <a:p>
                      <a:endParaRPr lang="es-MX" sz="1400" dirty="0"/>
                    </a:p>
                  </a:txBody>
                  <a:tcPr>
                    <a:solidFill>
                      <a:schemeClr val="accent6">
                        <a:lumMod val="75000"/>
                      </a:schemeClr>
                    </a:solidFill>
                  </a:tcPr>
                </a:tc>
                <a:tc>
                  <a:txBody>
                    <a:bodyPr/>
                    <a:lstStyle/>
                    <a:p>
                      <a:pPr algn="l"/>
                      <a:r>
                        <a:rPr lang="en-US" sz="1800" b="0" kern="1200" dirty="0" smtClean="0">
                          <a:solidFill>
                            <a:schemeClr val="dk1"/>
                          </a:solidFill>
                          <a:effectLst/>
                          <a:latin typeface="+mn-lt"/>
                          <a:ea typeface="+mn-ea"/>
                          <a:cs typeface="+mn-cs"/>
                        </a:rPr>
                        <a:t>Ferdinand de </a:t>
                      </a:r>
                      <a:r>
                        <a:rPr lang="en-US" sz="1800" b="0" i="0" kern="1200" dirty="0" smtClean="0">
                          <a:solidFill>
                            <a:schemeClr val="dk1"/>
                          </a:solidFill>
                          <a:effectLst/>
                          <a:latin typeface="+mn-lt"/>
                          <a:ea typeface="+mn-ea"/>
                          <a:cs typeface="+mn-cs"/>
                        </a:rPr>
                        <a:t>Saussure</a:t>
                      </a:r>
                      <a:endParaRPr lang="es-MX" sz="1800" b="0" i="0" kern="1200" dirty="0" smtClean="0">
                        <a:solidFill>
                          <a:schemeClr val="dk1"/>
                        </a:solidFill>
                        <a:effectLst/>
                        <a:latin typeface="+mn-lt"/>
                        <a:ea typeface="+mn-ea"/>
                        <a:cs typeface="+mn-cs"/>
                      </a:endParaRPr>
                    </a:p>
                    <a:p>
                      <a:pPr algn="l"/>
                      <a:r>
                        <a:rPr lang="en-US" sz="1800" b="0" i="0" kern="1200" dirty="0" smtClean="0">
                          <a:solidFill>
                            <a:schemeClr val="dk1"/>
                          </a:solidFill>
                          <a:effectLst/>
                          <a:latin typeface="+mn-lt"/>
                          <a:ea typeface="+mn-ea"/>
                          <a:cs typeface="+mn-cs"/>
                        </a:rPr>
                        <a:t>Lévi-Strauss</a:t>
                      </a:r>
                      <a:endParaRPr lang="es-MX" sz="1800" b="0" i="0" kern="1200" dirty="0" smtClean="0">
                        <a:solidFill>
                          <a:schemeClr val="dk1"/>
                        </a:solidFill>
                        <a:effectLst/>
                        <a:latin typeface="+mn-lt"/>
                        <a:ea typeface="+mn-ea"/>
                        <a:cs typeface="+mn-cs"/>
                      </a:endParaRPr>
                    </a:p>
                    <a:p>
                      <a:pPr algn="l"/>
                      <a:r>
                        <a:rPr lang="en-US" sz="1800" b="0" i="0" kern="1200" dirty="0" smtClean="0">
                          <a:solidFill>
                            <a:schemeClr val="dk1"/>
                          </a:solidFill>
                          <a:effectLst/>
                          <a:latin typeface="+mn-lt"/>
                          <a:ea typeface="+mn-ea"/>
                          <a:cs typeface="+mn-cs"/>
                        </a:rPr>
                        <a:t>Louis Althusser</a:t>
                      </a:r>
                      <a:endParaRPr lang="es-MX" sz="1800" b="0" i="0" kern="1200" dirty="0" smtClean="0">
                        <a:solidFill>
                          <a:schemeClr val="dk1"/>
                        </a:solidFill>
                        <a:effectLst/>
                        <a:latin typeface="+mn-lt"/>
                        <a:ea typeface="+mn-ea"/>
                        <a:cs typeface="+mn-cs"/>
                      </a:endParaRPr>
                    </a:p>
                    <a:p>
                      <a:pPr algn="l"/>
                      <a:r>
                        <a:rPr lang="en-US" sz="1800" b="0" i="0" kern="1200" dirty="0" smtClean="0">
                          <a:solidFill>
                            <a:schemeClr val="dk1"/>
                          </a:solidFill>
                          <a:effectLst/>
                          <a:latin typeface="+mn-lt"/>
                          <a:ea typeface="+mn-ea"/>
                          <a:cs typeface="+mn-cs"/>
                        </a:rPr>
                        <a:t>Jacques </a:t>
                      </a:r>
                      <a:r>
                        <a:rPr lang="en-US" sz="1800" b="0" i="0" kern="1200" dirty="0" err="1" smtClean="0">
                          <a:solidFill>
                            <a:schemeClr val="dk1"/>
                          </a:solidFill>
                          <a:effectLst/>
                          <a:latin typeface="+mn-lt"/>
                          <a:ea typeface="+mn-ea"/>
                          <a:cs typeface="+mn-cs"/>
                        </a:rPr>
                        <a:t>Lacan</a:t>
                      </a:r>
                      <a:r>
                        <a:rPr lang="en-US" sz="1800" b="0" i="0" kern="1200" dirty="0" smtClean="0">
                          <a:solidFill>
                            <a:schemeClr val="dk1"/>
                          </a:solidFill>
                          <a:effectLst/>
                          <a:latin typeface="+mn-lt"/>
                          <a:ea typeface="+mn-ea"/>
                          <a:cs typeface="+mn-cs"/>
                        </a:rPr>
                        <a:t> </a:t>
                      </a:r>
                      <a:endParaRPr lang="es-MX" sz="1800" b="0" i="0" kern="1200" dirty="0" smtClean="0">
                        <a:solidFill>
                          <a:schemeClr val="dk1"/>
                        </a:solidFill>
                        <a:effectLst/>
                        <a:latin typeface="+mn-lt"/>
                        <a:ea typeface="+mn-ea"/>
                        <a:cs typeface="+mn-cs"/>
                      </a:endParaRPr>
                    </a:p>
                    <a:p>
                      <a:pPr algn="l"/>
                      <a:r>
                        <a:rPr lang="en-US" sz="1800" b="0" i="0" kern="1200" dirty="0" smtClean="0">
                          <a:solidFill>
                            <a:schemeClr val="dk1"/>
                          </a:solidFill>
                          <a:effectLst/>
                          <a:latin typeface="+mn-lt"/>
                          <a:ea typeface="+mn-ea"/>
                          <a:cs typeface="+mn-cs"/>
                        </a:rPr>
                        <a:t>Michel Foucault</a:t>
                      </a:r>
                      <a:endParaRPr lang="es-MX" b="0" i="0" dirty="0"/>
                    </a:p>
                  </a:txBody>
                  <a:tcPr>
                    <a:solidFill>
                      <a:schemeClr val="accent6">
                        <a:lumMod val="75000"/>
                      </a:schemeClr>
                    </a:solidFill>
                  </a:tcPr>
                </a:tc>
                <a:tc>
                  <a:txBody>
                    <a:bodyPr/>
                    <a:lstStyle/>
                    <a:p>
                      <a:pPr marL="285750" indent="-285750" algn="l">
                        <a:buFont typeface="Arial" panose="020B0604020202020204" pitchFamily="34" charset="0"/>
                        <a:buChar char="•"/>
                      </a:pPr>
                      <a:r>
                        <a:rPr lang="es-MX" sz="1800" kern="1200" dirty="0" smtClean="0">
                          <a:solidFill>
                            <a:schemeClr val="dk1"/>
                          </a:solidFill>
                          <a:effectLst/>
                          <a:latin typeface="+mn-lt"/>
                          <a:ea typeface="+mn-ea"/>
                          <a:cs typeface="+mn-cs"/>
                        </a:rPr>
                        <a:t>Cuantitativa </a:t>
                      </a:r>
                      <a:endParaRPr lang="es-MX" sz="1800" kern="1200" dirty="0" smtClean="0">
                        <a:solidFill>
                          <a:schemeClr val="dk1"/>
                        </a:solidFill>
                        <a:effectLst/>
                        <a:latin typeface="+mn-lt"/>
                        <a:ea typeface="+mn-ea"/>
                        <a:cs typeface="+mn-cs"/>
                      </a:endParaRPr>
                    </a:p>
                    <a:p>
                      <a:pPr marL="285750" indent="-285750" algn="l">
                        <a:buFont typeface="Arial" panose="020B0604020202020204" pitchFamily="34" charset="0"/>
                        <a:buChar char="•"/>
                      </a:pPr>
                      <a:r>
                        <a:rPr lang="es-MX" sz="1800" kern="1200" dirty="0" smtClean="0">
                          <a:solidFill>
                            <a:schemeClr val="dk1"/>
                          </a:solidFill>
                          <a:effectLst/>
                          <a:latin typeface="+mn-lt"/>
                          <a:ea typeface="+mn-ea"/>
                          <a:cs typeface="+mn-cs"/>
                        </a:rPr>
                        <a:t>Mixta</a:t>
                      </a:r>
                      <a:endParaRPr lang="es-MX" dirty="0"/>
                    </a:p>
                  </a:txBody>
                  <a:tcPr>
                    <a:solidFill>
                      <a:schemeClr val="accent6">
                        <a:lumMod val="75000"/>
                      </a:schemeClr>
                    </a:solidFill>
                  </a:tcPr>
                </a:tc>
                <a:tc>
                  <a:txBody>
                    <a:bodyPr/>
                    <a:lstStyle/>
                    <a:p>
                      <a:r>
                        <a:rPr lang="es-MX" sz="1800" kern="1200" dirty="0" smtClean="0">
                          <a:solidFill>
                            <a:schemeClr val="dk1"/>
                          </a:solidFill>
                          <a:effectLst/>
                          <a:latin typeface="+mn-lt"/>
                          <a:ea typeface="+mn-ea"/>
                          <a:cs typeface="+mn-cs"/>
                        </a:rPr>
                        <a:t>Ha sido criticado por su devaluación de la autonomía individual</a:t>
                      </a:r>
                      <a:endParaRPr lang="es-MX" dirty="0"/>
                    </a:p>
                  </a:txBody>
                  <a:tcPr>
                    <a:solidFill>
                      <a:schemeClr val="accent6">
                        <a:lumMod val="75000"/>
                      </a:schemeClr>
                    </a:solidFill>
                  </a:tcPr>
                </a:tc>
              </a:tr>
              <a:tr h="691937">
                <a:tc>
                  <a:txBody>
                    <a:bodyPr/>
                    <a:lstStyle/>
                    <a:p>
                      <a:r>
                        <a:rPr lang="es-ES" sz="1400" kern="1200" dirty="0" smtClean="0">
                          <a:solidFill>
                            <a:schemeClr val="dk1"/>
                          </a:solidFill>
                          <a:effectLst/>
                          <a:latin typeface="+mn-lt"/>
                          <a:ea typeface="+mn-ea"/>
                          <a:cs typeface="+mn-cs"/>
                        </a:rPr>
                        <a:t>Las estructuras pueden ser descubiertas y analizadas en detalle</a:t>
                      </a:r>
                      <a:endParaRPr lang="es-MX" sz="1400" dirty="0"/>
                    </a:p>
                  </a:txBody>
                  <a:tcPr>
                    <a:solidFill>
                      <a:schemeClr val="accent6">
                        <a:lumMod val="75000"/>
                      </a:schemeClr>
                    </a:solidFill>
                  </a:tcPr>
                </a:tc>
                <a:tc>
                  <a:txBody>
                    <a:bodyPr/>
                    <a:lstStyle/>
                    <a:p>
                      <a:endParaRPr lang="es-MX" b="0" dirty="0"/>
                    </a:p>
                  </a:txBody>
                  <a:tcPr>
                    <a:solidFill>
                      <a:schemeClr val="accent6">
                        <a:lumMod val="75000"/>
                      </a:schemeClr>
                    </a:solidFill>
                  </a:tcPr>
                </a:tc>
                <a:tc>
                  <a:txBody>
                    <a:bodyPr/>
                    <a:lstStyle/>
                    <a:p>
                      <a:endParaRPr lang="es-MX"/>
                    </a:p>
                  </a:txBody>
                  <a:tcPr>
                    <a:solidFill>
                      <a:schemeClr val="accent6">
                        <a:lumMod val="75000"/>
                      </a:schemeClr>
                    </a:solidFill>
                  </a:tcPr>
                </a:tc>
                <a:tc>
                  <a:txBody>
                    <a:bodyPr/>
                    <a:lstStyle/>
                    <a:p>
                      <a:r>
                        <a:rPr lang="es-MX" sz="1800" kern="1200" dirty="0" smtClean="0">
                          <a:solidFill>
                            <a:schemeClr val="dk1"/>
                          </a:solidFill>
                          <a:effectLst/>
                          <a:latin typeface="+mn-lt"/>
                          <a:ea typeface="+mn-ea"/>
                          <a:cs typeface="+mn-cs"/>
                        </a:rPr>
                        <a:t>Hay un desprecio por la historia</a:t>
                      </a:r>
                      <a:endParaRPr lang="es-MX" dirty="0"/>
                    </a:p>
                  </a:txBody>
                  <a:tcPr>
                    <a:solidFill>
                      <a:schemeClr val="accent6">
                        <a:lumMod val="75000"/>
                      </a:schemeClr>
                    </a:solidFill>
                  </a:tcPr>
                </a:tc>
              </a:tr>
              <a:tr h="107138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ES" sz="1400" kern="1200" dirty="0" smtClean="0">
                          <a:solidFill>
                            <a:schemeClr val="dk1"/>
                          </a:solidFill>
                          <a:effectLst/>
                          <a:latin typeface="+mn-lt"/>
                          <a:ea typeface="+mn-ea"/>
                          <a:cs typeface="+mn-cs"/>
                        </a:rPr>
                        <a:t>Reconoce</a:t>
                      </a:r>
                      <a:r>
                        <a:rPr lang="es-MX" sz="1400" kern="1200" dirty="0" smtClean="0">
                          <a:solidFill>
                            <a:schemeClr val="dk1"/>
                          </a:solidFill>
                          <a:effectLst/>
                          <a:latin typeface="+mn-lt"/>
                          <a:ea typeface="+mn-ea"/>
                          <a:cs typeface="+mn-cs"/>
                        </a:rPr>
                        <a:t> relaciones sistemáticas y constantes en el comportamiento humano, individual y colectivo</a:t>
                      </a:r>
                      <a:endParaRPr lang="es-MX" sz="1400" dirty="0"/>
                    </a:p>
                  </a:txBody>
                  <a:tcPr>
                    <a:solidFill>
                      <a:schemeClr val="accent6">
                        <a:lumMod val="75000"/>
                      </a:schemeClr>
                    </a:solidFill>
                  </a:tcPr>
                </a:tc>
                <a:tc>
                  <a:txBody>
                    <a:bodyPr/>
                    <a:lstStyle/>
                    <a:p>
                      <a:endParaRPr lang="es-MX"/>
                    </a:p>
                  </a:txBody>
                  <a:tcPr>
                    <a:solidFill>
                      <a:schemeClr val="accent6">
                        <a:lumMod val="75000"/>
                      </a:schemeClr>
                    </a:solidFill>
                  </a:tcPr>
                </a:tc>
                <a:tc>
                  <a:txBody>
                    <a:bodyPr/>
                    <a:lstStyle/>
                    <a:p>
                      <a:endParaRPr lang="es-MX" dirty="0"/>
                    </a:p>
                  </a:txBody>
                  <a:tcPr>
                    <a:solidFill>
                      <a:schemeClr val="accent6">
                        <a:lumMod val="75000"/>
                      </a:schemeClr>
                    </a:solidFill>
                  </a:tcPr>
                </a:tc>
                <a:tc>
                  <a:txBody>
                    <a:bodyPr/>
                    <a:lstStyle/>
                    <a:p>
                      <a:r>
                        <a:rPr lang="es-MX" sz="1800" kern="1200" dirty="0" smtClean="0">
                          <a:solidFill>
                            <a:schemeClr val="dk1"/>
                          </a:solidFill>
                          <a:effectLst/>
                          <a:latin typeface="+mn-lt"/>
                          <a:ea typeface="+mn-ea"/>
                          <a:cs typeface="+mn-cs"/>
                        </a:rPr>
                        <a:t>Trata solamente el deber ser y eso no es lo que sucede en la realidad</a:t>
                      </a:r>
                      <a:endParaRPr lang="es-MX" sz="1800" kern="1200" dirty="0">
                        <a:solidFill>
                          <a:schemeClr val="dk1"/>
                        </a:solidFill>
                        <a:effectLst/>
                        <a:latin typeface="+mn-lt"/>
                        <a:ea typeface="+mn-ea"/>
                        <a:cs typeface="+mn-cs"/>
                      </a:endParaRPr>
                    </a:p>
                  </a:txBody>
                  <a:tcPr>
                    <a:solidFill>
                      <a:schemeClr val="accent6">
                        <a:lumMod val="75000"/>
                      </a:schemeClr>
                    </a:solidFill>
                  </a:tcPr>
                </a:tc>
              </a:tr>
              <a:tr h="1004425">
                <a:tc>
                  <a:txBody>
                    <a:bodyPr/>
                    <a:lstStyle/>
                    <a:p>
                      <a:r>
                        <a:rPr lang="es-MX" sz="1400" kern="1200" dirty="0" smtClean="0">
                          <a:solidFill>
                            <a:schemeClr val="dk1"/>
                          </a:solidFill>
                          <a:effectLst/>
                          <a:latin typeface="+mn-lt"/>
                          <a:ea typeface="+mn-ea"/>
                          <a:cs typeface="+mn-cs"/>
                        </a:rPr>
                        <a:t>Considera la organización como una unidad social y compleja donde interactúan muchos grupos sociales</a:t>
                      </a:r>
                      <a:endParaRPr lang="es-MX" sz="1400" dirty="0"/>
                    </a:p>
                  </a:txBody>
                  <a:tcPr>
                    <a:solidFill>
                      <a:schemeClr val="accent6">
                        <a:lumMod val="75000"/>
                      </a:schemeClr>
                    </a:solidFill>
                  </a:tcPr>
                </a:tc>
                <a:tc>
                  <a:txBody>
                    <a:bodyPr/>
                    <a:lstStyle/>
                    <a:p>
                      <a:endParaRPr lang="es-MX" dirty="0"/>
                    </a:p>
                  </a:txBody>
                  <a:tcPr>
                    <a:solidFill>
                      <a:schemeClr val="accent6">
                        <a:lumMod val="75000"/>
                      </a:schemeClr>
                    </a:solidFill>
                  </a:tcPr>
                </a:tc>
                <a:tc>
                  <a:txBody>
                    <a:bodyPr/>
                    <a:lstStyle/>
                    <a:p>
                      <a:endParaRPr lang="es-MX"/>
                    </a:p>
                  </a:txBody>
                  <a:tcPr>
                    <a:solidFill>
                      <a:schemeClr val="accent6">
                        <a:lumMod val="75000"/>
                      </a:schemeClr>
                    </a:solidFill>
                  </a:tcPr>
                </a:tc>
                <a:tc>
                  <a:txBody>
                    <a:bodyPr/>
                    <a:lstStyle/>
                    <a:p>
                      <a:endParaRPr lang="es-MX" dirty="0"/>
                    </a:p>
                  </a:txBody>
                  <a:tcPr>
                    <a:solidFill>
                      <a:schemeClr val="accent6">
                        <a:lumMod val="75000"/>
                      </a:schemeClr>
                    </a:solidFill>
                  </a:tcPr>
                </a:tc>
              </a:tr>
            </a:tbl>
          </a:graphicData>
        </a:graphic>
      </p:graphicFrame>
      <p:pic>
        <p:nvPicPr>
          <p:cNvPr id="5" name="Imagen 4" descr="Captura de pantalla 2017-09-26 a las 23.22.38.png"/>
          <p:cNvPicPr>
            <a:picLocks noChangeAspect="1"/>
          </p:cNvPicPr>
          <p:nvPr/>
        </p:nvPicPr>
        <p:blipFill rotWithShape="1">
          <a:blip r:embed="rId2">
            <a:extLst>
              <a:ext uri="{28A0092B-C50C-407E-A947-70E740481C1C}">
                <a14:useLocalDpi xmlns:a14="http://schemas.microsoft.com/office/drawing/2010/main" val="0"/>
              </a:ext>
            </a:extLst>
          </a:blip>
          <a:srcRect l="5667" r="7026"/>
          <a:stretch/>
        </p:blipFill>
        <p:spPr>
          <a:xfrm>
            <a:off x="1704304" y="146598"/>
            <a:ext cx="9144000" cy="906474"/>
          </a:xfrm>
          <a:prstGeom prst="rect">
            <a:avLst/>
          </a:prstGeom>
        </p:spPr>
      </p:pic>
      <p:pic>
        <p:nvPicPr>
          <p:cNvPr id="7" name="Marcador de contenido 5" descr="Captura de pantalla 2017-09-26 a las 23.15.24.png"/>
          <p:cNvPicPr>
            <a:picLocks noChangeAspect="1"/>
          </p:cNvPicPr>
          <p:nvPr/>
        </p:nvPicPr>
        <p:blipFill rotWithShape="1">
          <a:blip r:embed="rId3">
            <a:extLst>
              <a:ext uri="{28A0092B-C50C-407E-A947-70E740481C1C}">
                <a14:useLocalDpi xmlns:a14="http://schemas.microsoft.com/office/drawing/2010/main" val="0"/>
              </a:ext>
            </a:extLst>
          </a:blip>
          <a:srcRect t="79260"/>
          <a:stretch/>
        </p:blipFill>
        <p:spPr>
          <a:xfrm>
            <a:off x="2485354" y="6447831"/>
            <a:ext cx="7581900" cy="183720"/>
          </a:xfrm>
          <a:prstGeom prst="rect">
            <a:avLst/>
          </a:prstGeom>
        </p:spPr>
      </p:pic>
    </p:spTree>
    <p:extLst>
      <p:ext uri="{BB962C8B-B14F-4D97-AF65-F5344CB8AC3E}">
        <p14:creationId xmlns:p14="http://schemas.microsoft.com/office/powerpoint/2010/main" val="3870463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38200" y="891975"/>
            <a:ext cx="10515600" cy="1325563"/>
          </a:xfrm>
        </p:spPr>
        <p:txBody>
          <a:bodyPr/>
          <a:lstStyle/>
          <a:p>
            <a:pPr algn="ctr"/>
            <a:r>
              <a:rPr lang="es-MX" dirty="0" smtClean="0"/>
              <a:t>Aplicación </a:t>
            </a:r>
            <a:r>
              <a:rPr lang="es-MX" dirty="0"/>
              <a:t>en la investigación turística</a:t>
            </a:r>
          </a:p>
        </p:txBody>
      </p:sp>
      <p:sp>
        <p:nvSpPr>
          <p:cNvPr id="5" name="Marcador de contenido 4"/>
          <p:cNvSpPr>
            <a:spLocks noGrp="1"/>
          </p:cNvSpPr>
          <p:nvPr>
            <p:ph idx="1"/>
          </p:nvPr>
        </p:nvSpPr>
        <p:spPr>
          <a:xfrm>
            <a:off x="1558344" y="1825625"/>
            <a:ext cx="9002332" cy="4351338"/>
          </a:xfrm>
        </p:spPr>
        <p:txBody>
          <a:bodyPr>
            <a:normAutofit fontScale="92500" lnSpcReduction="10000"/>
          </a:bodyPr>
          <a:lstStyle/>
          <a:p>
            <a:r>
              <a:rPr lang="es-MX" dirty="0"/>
              <a:t>Estudia al turismo como negocio, </a:t>
            </a:r>
            <a:r>
              <a:rPr lang="es-ES_tradnl" dirty="0" smtClean="0"/>
              <a:t>focalizándose </a:t>
            </a:r>
            <a:r>
              <a:rPr lang="es-ES_tradnl" dirty="0"/>
              <a:t>en temas de productos y destinos </a:t>
            </a:r>
            <a:r>
              <a:rPr lang="es-ES_tradnl" dirty="0" smtClean="0"/>
              <a:t>turísticos.</a:t>
            </a:r>
            <a:endParaRPr lang="es-MX" dirty="0"/>
          </a:p>
          <a:p>
            <a:r>
              <a:rPr lang="es-ES_tradnl" dirty="0"/>
              <a:t>Emplea </a:t>
            </a:r>
            <a:r>
              <a:rPr lang="es-ES_tradnl" dirty="0" smtClean="0"/>
              <a:t>modelos </a:t>
            </a:r>
            <a:r>
              <a:rPr lang="es-ES_tradnl" dirty="0"/>
              <a:t>para analizar </a:t>
            </a:r>
            <a:r>
              <a:rPr lang="es-ES_tradnl" dirty="0" smtClean="0"/>
              <a:t>los </a:t>
            </a:r>
            <a:r>
              <a:rPr lang="es-ES_tradnl" dirty="0" smtClean="0"/>
              <a:t>ciclos de vida.</a:t>
            </a:r>
          </a:p>
          <a:p>
            <a:r>
              <a:rPr lang="es-ES_tradnl" dirty="0" smtClean="0"/>
              <a:t>Algunos estudios:</a:t>
            </a:r>
          </a:p>
          <a:p>
            <a:pPr lvl="1"/>
            <a:r>
              <a:rPr lang="es-ES_tradnl" dirty="0" smtClean="0"/>
              <a:t>“El ciclo de vida de un destino turístico: Puerto Vallarta, Jalisco, México”, (2009), Carlos Rogelio Virgen Aguilar. Revista de Cultura y Turismo (</a:t>
            </a:r>
            <a:r>
              <a:rPr lang="es-ES_tradnl" dirty="0" err="1" smtClean="0"/>
              <a:t>Cultur</a:t>
            </a:r>
            <a:r>
              <a:rPr lang="es-ES_tradnl" dirty="0" smtClean="0"/>
              <a:t>)</a:t>
            </a:r>
          </a:p>
          <a:p>
            <a:pPr lvl="1"/>
            <a:r>
              <a:rPr lang="es-ES_tradnl" dirty="0" smtClean="0"/>
              <a:t>“El turismo residencial en Valle de Bravo, México. Una interpretación de su ciclo de vida”, (2016), Marie </a:t>
            </a:r>
            <a:r>
              <a:rPr lang="es-ES_tradnl" dirty="0" err="1" smtClean="0"/>
              <a:t>Eugenie</a:t>
            </a:r>
            <a:r>
              <a:rPr lang="es-ES_tradnl" dirty="0" smtClean="0"/>
              <a:t> </a:t>
            </a:r>
            <a:r>
              <a:rPr lang="es-ES_tradnl" dirty="0" err="1" smtClean="0"/>
              <a:t>Deverdun</a:t>
            </a:r>
            <a:r>
              <a:rPr lang="es-ES_tradnl" dirty="0" smtClean="0"/>
              <a:t> Reyna, et. al. Revista Investigaciones Turísticas.</a:t>
            </a:r>
          </a:p>
          <a:p>
            <a:pPr lvl="1"/>
            <a:r>
              <a:rPr lang="es-ES_tradnl" dirty="0" smtClean="0"/>
              <a:t>“El ciclo de vida de un área turística: su aplicación a la Costa del Sol española y su medio ambiente”, (2012), Pamela L. Pérez. Observatorio Medioambiental. Revistas Científicas Complutenses.</a:t>
            </a:r>
          </a:p>
        </p:txBody>
      </p:sp>
      <p:pic>
        <p:nvPicPr>
          <p:cNvPr id="6" name="Imagen 5" descr="Captura de pantalla 2017-09-26 a las 23.22.38.png"/>
          <p:cNvPicPr>
            <a:picLocks noChangeAspect="1"/>
          </p:cNvPicPr>
          <p:nvPr/>
        </p:nvPicPr>
        <p:blipFill rotWithShape="1">
          <a:blip r:embed="rId2">
            <a:extLst>
              <a:ext uri="{28A0092B-C50C-407E-A947-70E740481C1C}">
                <a14:useLocalDpi xmlns:a14="http://schemas.microsoft.com/office/drawing/2010/main" val="0"/>
              </a:ext>
            </a:extLst>
          </a:blip>
          <a:srcRect l="5667" r="7026"/>
          <a:stretch/>
        </p:blipFill>
        <p:spPr>
          <a:xfrm>
            <a:off x="1704304" y="146598"/>
            <a:ext cx="9144000" cy="906474"/>
          </a:xfrm>
          <a:prstGeom prst="rect">
            <a:avLst/>
          </a:prstGeom>
        </p:spPr>
      </p:pic>
      <p:pic>
        <p:nvPicPr>
          <p:cNvPr id="7" name="Marcador de contenido 5" descr="Captura de pantalla 2017-09-26 a las 23.15.24.png"/>
          <p:cNvPicPr>
            <a:picLocks noChangeAspect="1"/>
          </p:cNvPicPr>
          <p:nvPr/>
        </p:nvPicPr>
        <p:blipFill rotWithShape="1">
          <a:blip r:embed="rId3">
            <a:extLst>
              <a:ext uri="{28A0092B-C50C-407E-A947-70E740481C1C}">
                <a14:useLocalDpi xmlns:a14="http://schemas.microsoft.com/office/drawing/2010/main" val="0"/>
              </a:ext>
            </a:extLst>
          </a:blip>
          <a:srcRect t="79260"/>
          <a:stretch/>
        </p:blipFill>
        <p:spPr>
          <a:xfrm>
            <a:off x="2485354" y="6447831"/>
            <a:ext cx="7581900" cy="183720"/>
          </a:xfrm>
          <a:prstGeom prst="rect">
            <a:avLst/>
          </a:prstGeom>
        </p:spPr>
      </p:pic>
    </p:spTree>
    <p:extLst>
      <p:ext uri="{BB962C8B-B14F-4D97-AF65-F5344CB8AC3E}">
        <p14:creationId xmlns:p14="http://schemas.microsoft.com/office/powerpoint/2010/main" val="4658493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nvGraphicFramePr>
        <p:xfrm>
          <a:off x="2794715" y="1996226"/>
          <a:ext cx="7044744" cy="2665927"/>
        </p:xfrm>
        <a:graphic>
          <a:graphicData uri="http://schemas.openxmlformats.org/drawingml/2006/table">
            <a:tbl>
              <a:tblPr>
                <a:tableStyleId>{5C22544A-7EE6-4342-B048-85BDC9FD1C3A}</a:tableStyleId>
              </a:tblPr>
              <a:tblGrid>
                <a:gridCol w="7044744"/>
              </a:tblGrid>
              <a:tr h="668706">
                <a:tc>
                  <a:txBody>
                    <a:bodyPr/>
                    <a:lstStyle/>
                    <a:p>
                      <a:pPr>
                        <a:lnSpc>
                          <a:spcPct val="107000"/>
                        </a:lnSpc>
                        <a:spcAft>
                          <a:spcPts val="0"/>
                        </a:spcAft>
                        <a:tabLst>
                          <a:tab pos="990600" algn="l"/>
                        </a:tabLst>
                      </a:pPr>
                      <a:r>
                        <a:rPr lang="de-DE" sz="2000" dirty="0">
                          <a:effectLst/>
                          <a:uFill>
                            <a:solidFill>
                              <a:srgbClr val="000000"/>
                            </a:solidFill>
                          </a:uFill>
                        </a:rPr>
                        <a:t>Unidad 3. </a:t>
                      </a:r>
                      <a:r>
                        <a:rPr lang="es-ES_tradnl" sz="2000" dirty="0">
                          <a:effectLst/>
                          <a:uFill>
                            <a:solidFill>
                              <a:srgbClr val="000000"/>
                            </a:solidFill>
                          </a:uFill>
                        </a:rPr>
                        <a:t>ENFOQUE DE FENÓMENO SOCIAL</a:t>
                      </a:r>
                      <a:endParaRPr lang="es-MX" sz="2000" dirty="0">
                        <a:effectLst/>
                        <a:uFill>
                          <a:solidFill>
                            <a:srgbClr val="000000"/>
                          </a:solidFill>
                        </a:uFill>
                      </a:endParaRPr>
                    </a:p>
                    <a:p>
                      <a:pPr algn="just">
                        <a:lnSpc>
                          <a:spcPct val="107000"/>
                        </a:lnSpc>
                        <a:spcAft>
                          <a:spcPts val="0"/>
                        </a:spcAft>
                      </a:pPr>
                      <a:r>
                        <a:rPr lang="en-US" sz="2000" dirty="0">
                          <a:effectLst/>
                        </a:rPr>
                        <a:t> </a:t>
                      </a:r>
                      <a:endParaRPr lang="es-MX"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solidFill>
                      <a:schemeClr val="accent6">
                        <a:lumMod val="75000"/>
                      </a:schemeClr>
                    </a:solidFill>
                  </a:tcPr>
                </a:tc>
              </a:tr>
              <a:tr h="1354205">
                <a:tc>
                  <a:txBody>
                    <a:bodyPr/>
                    <a:lstStyle/>
                    <a:p>
                      <a:pPr algn="just">
                        <a:lnSpc>
                          <a:spcPct val="107000"/>
                        </a:lnSpc>
                        <a:spcAft>
                          <a:spcPts val="0"/>
                        </a:spcAft>
                      </a:pPr>
                      <a:r>
                        <a:rPr lang="es-MX" sz="2000" dirty="0">
                          <a:effectLst/>
                        </a:rPr>
                        <a:t>Objetivo:</a:t>
                      </a:r>
                    </a:p>
                    <a:p>
                      <a:pPr algn="just">
                        <a:lnSpc>
                          <a:spcPct val="107000"/>
                        </a:lnSpc>
                        <a:spcAft>
                          <a:spcPts val="0"/>
                        </a:spcAft>
                      </a:pPr>
                      <a:r>
                        <a:rPr lang="es-ES_tradnl" sz="2000" dirty="0">
                          <a:effectLst/>
                        </a:rPr>
                        <a:t>Comprender las perspectivas teórico metodológicas del enfoque del turismo como fenómeno social</a:t>
                      </a:r>
                      <a:endParaRPr lang="es-MX" sz="2000" dirty="0">
                        <a:effectLst/>
                      </a:endParaRPr>
                    </a:p>
                    <a:p>
                      <a:pPr algn="just">
                        <a:lnSpc>
                          <a:spcPct val="107000"/>
                        </a:lnSpc>
                        <a:spcAft>
                          <a:spcPts val="0"/>
                        </a:spcAft>
                      </a:pPr>
                      <a:r>
                        <a:rPr lang="es-MX" sz="2000" dirty="0">
                          <a:effectLst/>
                        </a:rPr>
                        <a:t> </a:t>
                      </a:r>
                      <a:endParaRPr lang="es-MX" sz="20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solidFill>
                      <a:schemeClr val="accent6">
                        <a:lumMod val="75000"/>
                      </a:schemeClr>
                    </a:solidFill>
                  </a:tcPr>
                </a:tc>
              </a:tr>
              <a:tr h="643016">
                <a:tc>
                  <a:txBody>
                    <a:bodyPr/>
                    <a:lstStyle/>
                    <a:p>
                      <a:pPr>
                        <a:lnSpc>
                          <a:spcPct val="107000"/>
                        </a:lnSpc>
                        <a:spcAft>
                          <a:spcPts val="0"/>
                        </a:spcAft>
                        <a:tabLst>
                          <a:tab pos="990600" algn="l"/>
                        </a:tabLst>
                      </a:pPr>
                      <a:endParaRPr lang="es-MX" sz="1200" dirty="0">
                        <a:effectLst/>
                      </a:endParaRPr>
                    </a:p>
                    <a:p>
                      <a:pPr>
                        <a:lnSpc>
                          <a:spcPct val="107000"/>
                        </a:lnSpc>
                      </a:pPr>
                      <a:r>
                        <a:rPr lang="es-MX" sz="1100" dirty="0">
                          <a:effectLst/>
                        </a:rPr>
                        <a:t> </a:t>
                      </a:r>
                      <a:endParaRPr lang="es-MX" sz="1100" dirty="0">
                        <a:effectLst/>
                        <a:latin typeface="Calibri" panose="020F0502020204030204" pitchFamily="34" charset="0"/>
                        <a:cs typeface="Times New Roman" panose="02020603050405020304" pitchFamily="18" charset="0"/>
                      </a:endParaRPr>
                    </a:p>
                  </a:txBody>
                  <a:tcPr marL="68580" marR="68580" marT="0" marB="0"/>
                </a:tc>
              </a:tr>
            </a:tbl>
          </a:graphicData>
        </a:graphic>
      </p:graphicFrame>
      <p:pic>
        <p:nvPicPr>
          <p:cNvPr id="3" name="Imagen 2" descr="Captura de pantalla 2017-09-26 a las 23.22.38.png"/>
          <p:cNvPicPr>
            <a:picLocks noChangeAspect="1"/>
          </p:cNvPicPr>
          <p:nvPr/>
        </p:nvPicPr>
        <p:blipFill rotWithShape="1">
          <a:blip r:embed="rId2">
            <a:extLst>
              <a:ext uri="{28A0092B-C50C-407E-A947-70E740481C1C}">
                <a14:useLocalDpi xmlns:a14="http://schemas.microsoft.com/office/drawing/2010/main" val="0"/>
              </a:ext>
            </a:extLst>
          </a:blip>
          <a:srcRect l="5667" r="7026"/>
          <a:stretch/>
        </p:blipFill>
        <p:spPr>
          <a:xfrm>
            <a:off x="1714500" y="147733"/>
            <a:ext cx="9144000" cy="906474"/>
          </a:xfrm>
          <a:prstGeom prst="rect">
            <a:avLst/>
          </a:prstGeom>
        </p:spPr>
      </p:pic>
      <p:pic>
        <p:nvPicPr>
          <p:cNvPr id="4" name="Marcador de contenido 5" descr="Captura de pantalla 2017-09-26 a las 23.15.24.png"/>
          <p:cNvPicPr>
            <a:picLocks noChangeAspect="1"/>
          </p:cNvPicPr>
          <p:nvPr/>
        </p:nvPicPr>
        <p:blipFill rotWithShape="1">
          <a:blip r:embed="rId3">
            <a:extLst>
              <a:ext uri="{28A0092B-C50C-407E-A947-70E740481C1C}">
                <a14:useLocalDpi xmlns:a14="http://schemas.microsoft.com/office/drawing/2010/main" val="0"/>
              </a:ext>
            </a:extLst>
          </a:blip>
          <a:srcRect t="79260"/>
          <a:stretch/>
        </p:blipFill>
        <p:spPr>
          <a:xfrm>
            <a:off x="2485354" y="6447831"/>
            <a:ext cx="7581900" cy="183720"/>
          </a:xfrm>
          <a:prstGeom prst="rect">
            <a:avLst/>
          </a:prstGeom>
        </p:spPr>
      </p:pic>
    </p:spTree>
    <p:extLst>
      <p:ext uri="{BB962C8B-B14F-4D97-AF65-F5344CB8AC3E}">
        <p14:creationId xmlns:p14="http://schemas.microsoft.com/office/powerpoint/2010/main" val="32685231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97193" y="1082547"/>
            <a:ext cx="8226425" cy="1143000"/>
          </a:xfrm>
        </p:spPr>
        <p:txBody>
          <a:bodyPr>
            <a:normAutofit fontScale="90000"/>
          </a:bodyPr>
          <a:lstStyle/>
          <a:p>
            <a:pPr>
              <a:lnSpc>
                <a:spcPct val="100000"/>
              </a:lnSpc>
            </a:pPr>
            <a:r>
              <a:rPr lang="es-MX" dirty="0" smtClean="0"/>
              <a:t/>
            </a:r>
            <a:br>
              <a:rPr lang="es-MX" dirty="0" smtClean="0"/>
            </a:br>
            <a:r>
              <a:rPr lang="es-MX" dirty="0" smtClean="0"/>
              <a:t>Teoría General de Sistemas</a:t>
            </a:r>
            <a:br>
              <a:rPr lang="es-MX" dirty="0" smtClean="0"/>
            </a:br>
            <a:r>
              <a:rPr lang="es-MX" dirty="0" smtClean="0"/>
              <a:t>Postulados Teóricos</a:t>
            </a:r>
            <a:endParaRPr lang="es-MX" dirty="0"/>
          </a:p>
        </p:txBody>
      </p:sp>
      <p:sp>
        <p:nvSpPr>
          <p:cNvPr id="3" name="Marcador de contenido 2"/>
          <p:cNvSpPr>
            <a:spLocks noGrp="1"/>
          </p:cNvSpPr>
          <p:nvPr>
            <p:ph idx="1"/>
          </p:nvPr>
        </p:nvSpPr>
        <p:spPr>
          <a:xfrm>
            <a:off x="2854816" y="2586156"/>
            <a:ext cx="6173274" cy="3716443"/>
          </a:xfrm>
        </p:spPr>
        <p:txBody>
          <a:bodyPr>
            <a:noAutofit/>
          </a:bodyPr>
          <a:lstStyle/>
          <a:p>
            <a:r>
              <a:rPr lang="es-ES" sz="2800" dirty="0"/>
              <a:t>Propósito u objetivo</a:t>
            </a:r>
          </a:p>
          <a:p>
            <a:r>
              <a:rPr lang="es-ES" sz="2800" dirty="0"/>
              <a:t>Carácter de totalidad (todo interrelacionado)</a:t>
            </a:r>
          </a:p>
          <a:p>
            <a:r>
              <a:rPr lang="es-ES" sz="2800" dirty="0"/>
              <a:t>Homeostáticos (estabilidad)</a:t>
            </a:r>
          </a:p>
          <a:p>
            <a:r>
              <a:rPr lang="es-ES" sz="2800" dirty="0"/>
              <a:t>Tendencia entrópica (desintegración)</a:t>
            </a:r>
          </a:p>
          <a:p>
            <a:r>
              <a:rPr lang="es-ES" sz="2800" dirty="0"/>
              <a:t>Relación sistema-entorno (abiertos)</a:t>
            </a:r>
          </a:p>
          <a:p>
            <a:r>
              <a:rPr lang="es-ES" sz="2800" dirty="0" err="1"/>
              <a:t>Equifinalidad</a:t>
            </a:r>
            <a:r>
              <a:rPr lang="es-ES" sz="2800" dirty="0"/>
              <a:t> (mismo estado final)</a:t>
            </a:r>
          </a:p>
          <a:p>
            <a:endParaRPr lang="es-MX" sz="2800" dirty="0"/>
          </a:p>
        </p:txBody>
      </p:sp>
      <p:pic>
        <p:nvPicPr>
          <p:cNvPr id="4" name="Marcador de contenido 5" descr="Captura de pantalla 2017-09-26 a las 23.15.24.png"/>
          <p:cNvPicPr>
            <a:picLocks noChangeAspect="1"/>
          </p:cNvPicPr>
          <p:nvPr/>
        </p:nvPicPr>
        <p:blipFill rotWithShape="1">
          <a:blip r:embed="rId2">
            <a:extLst>
              <a:ext uri="{28A0092B-C50C-407E-A947-70E740481C1C}">
                <a14:useLocalDpi xmlns:a14="http://schemas.microsoft.com/office/drawing/2010/main" val="0"/>
              </a:ext>
            </a:extLst>
          </a:blip>
          <a:srcRect t="79260"/>
          <a:stretch/>
        </p:blipFill>
        <p:spPr>
          <a:xfrm>
            <a:off x="2485354" y="6447831"/>
            <a:ext cx="7581900" cy="183720"/>
          </a:xfrm>
          <a:prstGeom prst="rect">
            <a:avLst/>
          </a:prstGeom>
        </p:spPr>
      </p:pic>
      <p:pic>
        <p:nvPicPr>
          <p:cNvPr id="5" name="Imagen 4" descr="Captura de pantalla 2017-09-26 a las 23.22.38.png"/>
          <p:cNvPicPr>
            <a:picLocks noChangeAspect="1"/>
          </p:cNvPicPr>
          <p:nvPr/>
        </p:nvPicPr>
        <p:blipFill rotWithShape="1">
          <a:blip r:embed="rId3">
            <a:extLst>
              <a:ext uri="{28A0092B-C50C-407E-A947-70E740481C1C}">
                <a14:useLocalDpi xmlns:a14="http://schemas.microsoft.com/office/drawing/2010/main" val="0"/>
              </a:ext>
            </a:extLst>
          </a:blip>
          <a:srcRect l="5667" r="7026"/>
          <a:stretch/>
        </p:blipFill>
        <p:spPr>
          <a:xfrm>
            <a:off x="1704304" y="146598"/>
            <a:ext cx="9144000" cy="906474"/>
          </a:xfrm>
          <a:prstGeom prst="rect">
            <a:avLst/>
          </a:prstGeom>
        </p:spPr>
      </p:pic>
    </p:spTree>
    <p:extLst>
      <p:ext uri="{BB962C8B-B14F-4D97-AF65-F5344CB8AC3E}">
        <p14:creationId xmlns:p14="http://schemas.microsoft.com/office/powerpoint/2010/main" val="23868063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21131" y="878834"/>
            <a:ext cx="6417760" cy="1152128"/>
          </a:xfrm>
        </p:spPr>
        <p:txBody>
          <a:bodyPr/>
          <a:lstStyle/>
          <a:p>
            <a:r>
              <a:rPr lang="es-MX" dirty="0" smtClean="0"/>
              <a:t>Principales autores</a:t>
            </a:r>
            <a:endParaRPr lang="es-MX" dirty="0"/>
          </a:p>
        </p:txBody>
      </p:sp>
      <p:sp>
        <p:nvSpPr>
          <p:cNvPr id="3" name="Marcador de contenido 2"/>
          <p:cNvSpPr>
            <a:spLocks noGrp="1"/>
          </p:cNvSpPr>
          <p:nvPr>
            <p:ph idx="1"/>
          </p:nvPr>
        </p:nvSpPr>
        <p:spPr>
          <a:xfrm>
            <a:off x="2321131" y="2104335"/>
            <a:ext cx="8028384" cy="3927903"/>
          </a:xfrm>
        </p:spPr>
        <p:txBody>
          <a:bodyPr>
            <a:noAutofit/>
          </a:bodyPr>
          <a:lstStyle/>
          <a:p>
            <a:pPr marL="0" indent="0">
              <a:buNone/>
            </a:pPr>
            <a:r>
              <a:rPr lang="es-ES" sz="1800" dirty="0" smtClean="0"/>
              <a:t>Diferentes corrientes</a:t>
            </a:r>
            <a:r>
              <a:rPr lang="es-ES" sz="1800" dirty="0"/>
              <a:t>:</a:t>
            </a:r>
          </a:p>
          <a:p>
            <a:r>
              <a:rPr lang="es-ES" sz="1800" dirty="0"/>
              <a:t>Modelos a partir de la TGS (</a:t>
            </a:r>
            <a:r>
              <a:rPr lang="es-ES" sz="1800" dirty="0" err="1"/>
              <a:t>Bertalanfy</a:t>
            </a:r>
            <a:r>
              <a:rPr lang="es-ES" sz="1800" dirty="0"/>
              <a:t>) </a:t>
            </a:r>
            <a:r>
              <a:rPr lang="es-ES" sz="1800" dirty="0" smtClean="0"/>
              <a:t>Integralidad, inter -relacional.</a:t>
            </a:r>
            <a:endParaRPr lang="es-ES" sz="1800" dirty="0"/>
          </a:p>
          <a:p>
            <a:r>
              <a:rPr lang="es-ES" sz="1800" dirty="0"/>
              <a:t>Modelos de sistemas dinámicos (</a:t>
            </a:r>
            <a:r>
              <a:rPr lang="es-ES" sz="1800" dirty="0" err="1"/>
              <a:t>Forrester</a:t>
            </a:r>
            <a:r>
              <a:rPr lang="es-ES" sz="1800" dirty="0"/>
              <a:t>)</a:t>
            </a:r>
            <a:endParaRPr lang="es-ES" sz="1800" dirty="0" smtClean="0"/>
          </a:p>
          <a:p>
            <a:r>
              <a:rPr lang="es-ES" sz="1800" dirty="0" smtClean="0"/>
              <a:t>Modelo </a:t>
            </a:r>
            <a:r>
              <a:rPr lang="es-ES" sz="1800" dirty="0"/>
              <a:t>estructural </a:t>
            </a:r>
            <a:r>
              <a:rPr lang="es-ES" sz="1800" dirty="0" smtClean="0"/>
              <a:t>(dependencia </a:t>
            </a:r>
            <a:r>
              <a:rPr lang="es-ES" sz="1800" dirty="0"/>
              <a:t>de sus </a:t>
            </a:r>
            <a:r>
              <a:rPr lang="es-ES" sz="1800" dirty="0" smtClean="0"/>
              <a:t>elementos), Relación </a:t>
            </a:r>
            <a:r>
              <a:rPr lang="es-ES" sz="1800" dirty="0"/>
              <a:t>entre muchas </a:t>
            </a:r>
            <a:r>
              <a:rPr lang="es-ES" sz="1800" dirty="0" smtClean="0"/>
              <a:t>variables, Configura </a:t>
            </a:r>
            <a:r>
              <a:rPr lang="es-ES" sz="1800" dirty="0"/>
              <a:t>modelos de </a:t>
            </a:r>
            <a:r>
              <a:rPr lang="es-ES" sz="1800" dirty="0" smtClean="0"/>
              <a:t>simulación y Retroalimentación </a:t>
            </a:r>
            <a:r>
              <a:rPr lang="es-ES" sz="1800" dirty="0"/>
              <a:t>(interacción </a:t>
            </a:r>
            <a:r>
              <a:rPr lang="es-ES" sz="1800" dirty="0" smtClean="0"/>
              <a:t>sistema-entorno)</a:t>
            </a:r>
          </a:p>
          <a:p>
            <a:r>
              <a:rPr lang="es-ES" sz="1800" dirty="0"/>
              <a:t>Modelos de sistemas complejos (García</a:t>
            </a:r>
            <a:r>
              <a:rPr lang="es-ES" sz="1800" dirty="0" smtClean="0"/>
              <a:t>). Tiene </a:t>
            </a:r>
            <a:r>
              <a:rPr lang="es-ES" sz="1800" dirty="0"/>
              <a:t>límites con respecto al </a:t>
            </a:r>
            <a:r>
              <a:rPr lang="es-ES" sz="1800" dirty="0" smtClean="0"/>
              <a:t>entorno. Elementos </a:t>
            </a:r>
            <a:r>
              <a:rPr lang="es-ES" sz="1800" dirty="0"/>
              <a:t>heterogéneos (sociales y ambientales</a:t>
            </a:r>
            <a:r>
              <a:rPr lang="es-ES" sz="1800" dirty="0" smtClean="0"/>
              <a:t>). Niveles </a:t>
            </a:r>
            <a:r>
              <a:rPr lang="es-ES" sz="1800" dirty="0"/>
              <a:t>de organización con dinámicas </a:t>
            </a:r>
            <a:r>
              <a:rPr lang="es-ES" sz="1800" dirty="0" smtClean="0"/>
              <a:t>propias, cuenta </a:t>
            </a:r>
            <a:r>
              <a:rPr lang="es-ES" sz="1800" dirty="0"/>
              <a:t>con niveles de procesos y escalas temporales y </a:t>
            </a:r>
            <a:r>
              <a:rPr lang="es-ES" sz="1800" dirty="0" smtClean="0"/>
              <a:t>espaciales, Confluencia </a:t>
            </a:r>
            <a:r>
              <a:rPr lang="es-ES" sz="1800" dirty="0"/>
              <a:t>de múltiples </a:t>
            </a:r>
            <a:r>
              <a:rPr lang="es-ES" sz="1800" dirty="0" smtClean="0"/>
              <a:t>factores</a:t>
            </a:r>
          </a:p>
          <a:p>
            <a:r>
              <a:rPr lang="es-ES" sz="1800" dirty="0"/>
              <a:t>Modelos de sistemas funcionales (</a:t>
            </a:r>
            <a:r>
              <a:rPr lang="es-ES" sz="1800" dirty="0" err="1"/>
              <a:t>Luhmann</a:t>
            </a:r>
            <a:r>
              <a:rPr lang="es-ES" sz="1800" dirty="0" smtClean="0"/>
              <a:t>). Sistema </a:t>
            </a:r>
            <a:r>
              <a:rPr lang="es-ES" sz="1800" dirty="0"/>
              <a:t>netamente </a:t>
            </a:r>
            <a:r>
              <a:rPr lang="es-ES" sz="1800" dirty="0" smtClean="0"/>
              <a:t>social. Se </a:t>
            </a:r>
            <a:r>
              <a:rPr lang="es-ES" sz="1800" dirty="0"/>
              <a:t>conforma por comunicaciones: </a:t>
            </a:r>
            <a:r>
              <a:rPr lang="es-ES" sz="1800" dirty="0" smtClean="0"/>
              <a:t>distinciones. Se </a:t>
            </a:r>
            <a:r>
              <a:rPr lang="es-ES" sz="1800" dirty="0"/>
              <a:t>conforman </a:t>
            </a:r>
            <a:r>
              <a:rPr lang="es-ES" sz="1800" dirty="0" smtClean="0"/>
              <a:t>históricamente.</a:t>
            </a:r>
            <a:endParaRPr lang="es-ES" sz="1800" dirty="0"/>
          </a:p>
          <a:p>
            <a:endParaRPr lang="es-MX" sz="2800" dirty="0"/>
          </a:p>
        </p:txBody>
      </p:sp>
      <p:pic>
        <p:nvPicPr>
          <p:cNvPr id="4" name="Imagen 3" descr="Captura de pantalla 2017-09-26 a las 23.22.38.png"/>
          <p:cNvPicPr>
            <a:picLocks noChangeAspect="1"/>
          </p:cNvPicPr>
          <p:nvPr/>
        </p:nvPicPr>
        <p:blipFill rotWithShape="1">
          <a:blip r:embed="rId2">
            <a:extLst>
              <a:ext uri="{28A0092B-C50C-407E-A947-70E740481C1C}">
                <a14:useLocalDpi xmlns:a14="http://schemas.microsoft.com/office/drawing/2010/main" val="0"/>
              </a:ext>
            </a:extLst>
          </a:blip>
          <a:srcRect l="5667" r="7026"/>
          <a:stretch/>
        </p:blipFill>
        <p:spPr>
          <a:xfrm>
            <a:off x="1704304" y="146598"/>
            <a:ext cx="9144000" cy="906474"/>
          </a:xfrm>
          <a:prstGeom prst="rect">
            <a:avLst/>
          </a:prstGeom>
        </p:spPr>
      </p:pic>
      <p:pic>
        <p:nvPicPr>
          <p:cNvPr id="5" name="Marcador de contenido 5" descr="Captura de pantalla 2017-09-26 a las 23.15.24.png"/>
          <p:cNvPicPr>
            <a:picLocks noChangeAspect="1"/>
          </p:cNvPicPr>
          <p:nvPr/>
        </p:nvPicPr>
        <p:blipFill rotWithShape="1">
          <a:blip r:embed="rId3">
            <a:extLst>
              <a:ext uri="{28A0092B-C50C-407E-A947-70E740481C1C}">
                <a14:useLocalDpi xmlns:a14="http://schemas.microsoft.com/office/drawing/2010/main" val="0"/>
              </a:ext>
            </a:extLst>
          </a:blip>
          <a:srcRect t="79260"/>
          <a:stretch/>
        </p:blipFill>
        <p:spPr>
          <a:xfrm>
            <a:off x="2652779" y="6422073"/>
            <a:ext cx="7581900" cy="183720"/>
          </a:xfrm>
          <a:prstGeom prst="rect">
            <a:avLst/>
          </a:prstGeom>
        </p:spPr>
      </p:pic>
    </p:spTree>
    <p:extLst>
      <p:ext uri="{BB962C8B-B14F-4D97-AF65-F5344CB8AC3E}">
        <p14:creationId xmlns:p14="http://schemas.microsoft.com/office/powerpoint/2010/main" val="31016745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texto 6"/>
          <p:cNvSpPr>
            <a:spLocks noGrp="1"/>
          </p:cNvSpPr>
          <p:nvPr>
            <p:ph type="body" idx="1"/>
          </p:nvPr>
        </p:nvSpPr>
        <p:spPr>
          <a:xfrm>
            <a:off x="2133599" y="1647112"/>
            <a:ext cx="3090672" cy="1152128"/>
          </a:xfrm>
        </p:spPr>
        <p:txBody>
          <a:bodyPr/>
          <a:lstStyle/>
          <a:p>
            <a:r>
              <a:rPr lang="es-MX" dirty="0"/>
              <a:t>Metodología</a:t>
            </a:r>
          </a:p>
          <a:p>
            <a:endParaRPr lang="es-MX" dirty="0"/>
          </a:p>
        </p:txBody>
      </p:sp>
      <p:sp>
        <p:nvSpPr>
          <p:cNvPr id="3" name="Marcador de contenido 2"/>
          <p:cNvSpPr>
            <a:spLocks noGrp="1"/>
          </p:cNvSpPr>
          <p:nvPr>
            <p:ph sz="half" idx="2"/>
          </p:nvPr>
        </p:nvSpPr>
        <p:spPr>
          <a:xfrm>
            <a:off x="2133599" y="2426409"/>
            <a:ext cx="3090672" cy="1141040"/>
          </a:xfrm>
        </p:spPr>
        <p:txBody>
          <a:bodyPr/>
          <a:lstStyle/>
          <a:p>
            <a:r>
              <a:rPr lang="es-MX" dirty="0" smtClean="0"/>
              <a:t>MIXTA</a:t>
            </a:r>
          </a:p>
          <a:p>
            <a:endParaRPr lang="es-MX" dirty="0"/>
          </a:p>
        </p:txBody>
      </p:sp>
      <p:sp>
        <p:nvSpPr>
          <p:cNvPr id="8" name="Marcador de texto 7"/>
          <p:cNvSpPr>
            <a:spLocks noGrp="1"/>
          </p:cNvSpPr>
          <p:nvPr>
            <p:ph type="body" sz="quarter" idx="3"/>
          </p:nvPr>
        </p:nvSpPr>
        <p:spPr>
          <a:xfrm>
            <a:off x="5039290" y="1114938"/>
            <a:ext cx="3609448" cy="1008112"/>
          </a:xfrm>
        </p:spPr>
        <p:txBody>
          <a:bodyPr/>
          <a:lstStyle/>
          <a:p>
            <a:r>
              <a:rPr lang="es-MX" dirty="0"/>
              <a:t>Aplicaciones en la investigación turística:</a:t>
            </a:r>
          </a:p>
        </p:txBody>
      </p:sp>
      <p:sp>
        <p:nvSpPr>
          <p:cNvPr id="6" name="Marcador de contenido 5"/>
          <p:cNvSpPr>
            <a:spLocks noGrp="1"/>
          </p:cNvSpPr>
          <p:nvPr>
            <p:ph sz="quarter" idx="4"/>
          </p:nvPr>
        </p:nvSpPr>
        <p:spPr>
          <a:xfrm>
            <a:off x="4456090" y="2179284"/>
            <a:ext cx="5600350" cy="3862080"/>
          </a:xfrm>
        </p:spPr>
        <p:txBody>
          <a:bodyPr>
            <a:normAutofit lnSpcReduction="10000"/>
          </a:bodyPr>
          <a:lstStyle/>
          <a:p>
            <a:r>
              <a:rPr lang="es-MX" sz="2100" dirty="0" smtClean="0"/>
              <a:t>“La </a:t>
            </a:r>
            <a:r>
              <a:rPr lang="es-MX" sz="2100" dirty="0"/>
              <a:t>teoría de sistemas </a:t>
            </a:r>
            <a:r>
              <a:rPr lang="es-MX" sz="2100" dirty="0" smtClean="0"/>
              <a:t>aplicada </a:t>
            </a:r>
            <a:r>
              <a:rPr lang="es-MX" sz="2100" dirty="0"/>
              <a:t>al </a:t>
            </a:r>
            <a:r>
              <a:rPr lang="es-MX" sz="2100" dirty="0" smtClean="0"/>
              <a:t>turismo”. </a:t>
            </a:r>
            <a:r>
              <a:rPr lang="es-MX" sz="2100" dirty="0"/>
              <a:t>Osorio García </a:t>
            </a:r>
            <a:r>
              <a:rPr lang="es-MX" sz="2100" dirty="0" smtClean="0"/>
              <a:t>Maribel. 2005. </a:t>
            </a:r>
            <a:r>
              <a:rPr lang="es-MX" sz="2100" dirty="0"/>
              <a:t>Revista </a:t>
            </a:r>
            <a:r>
              <a:rPr lang="es-MX" sz="2100" dirty="0" err="1"/>
              <a:t>OnLine</a:t>
            </a:r>
            <a:r>
              <a:rPr lang="es-MX" sz="2100" dirty="0"/>
              <a:t> Pensando en Turismo</a:t>
            </a:r>
          </a:p>
          <a:p>
            <a:r>
              <a:rPr lang="es-MX" sz="2100" dirty="0" smtClean="0"/>
              <a:t>“Imagen </a:t>
            </a:r>
            <a:r>
              <a:rPr lang="es-MX" sz="2100" dirty="0"/>
              <a:t>turística y medios de comunicación: Una construcción </a:t>
            </a:r>
            <a:r>
              <a:rPr lang="es-MX" sz="2100" dirty="0" smtClean="0"/>
              <a:t>social”. Gerardo Novo Espinoza de </a:t>
            </a:r>
            <a:r>
              <a:rPr lang="es-MX" sz="2100" dirty="0"/>
              <a:t>los Monteros</a:t>
            </a:r>
            <a:r>
              <a:rPr lang="es-MX" sz="2100" dirty="0" smtClean="0"/>
              <a:t>, el al. Revista: Estudios </a:t>
            </a:r>
            <a:r>
              <a:rPr lang="es-MX" sz="2100" dirty="0"/>
              <a:t>y perspectivas en </a:t>
            </a:r>
            <a:r>
              <a:rPr lang="es-MX" sz="2100" dirty="0" smtClean="0"/>
              <a:t>turismo.</a:t>
            </a:r>
            <a:endParaRPr lang="es-MX" sz="2100" dirty="0"/>
          </a:p>
          <a:p>
            <a:r>
              <a:rPr lang="es-MX" sz="2100" dirty="0" smtClean="0"/>
              <a:t>“El </a:t>
            </a:r>
            <a:r>
              <a:rPr lang="es-MX" sz="2100" dirty="0"/>
              <a:t>giro cultural y las nuevas interpretaciones geográficas del </a:t>
            </a:r>
            <a:r>
              <a:rPr lang="es-MX" sz="2100" dirty="0" smtClean="0"/>
              <a:t>turismo”. </a:t>
            </a:r>
            <a:r>
              <a:rPr lang="es-MX" sz="2100" dirty="0"/>
              <a:t>DH </a:t>
            </a:r>
            <a:r>
              <a:rPr lang="es-MX" sz="2100" dirty="0" err="1"/>
              <a:t>Nicolas</a:t>
            </a:r>
            <a:r>
              <a:rPr lang="es-MX" sz="2100" dirty="0"/>
              <a:t> - GEOUSP: </a:t>
            </a:r>
            <a:r>
              <a:rPr lang="es-MX" sz="2100" dirty="0" err="1"/>
              <a:t>Espaço</a:t>
            </a:r>
            <a:r>
              <a:rPr lang="es-MX" sz="2100" dirty="0"/>
              <a:t> e Tempo (Online), 2008 - revistas.usp.br</a:t>
            </a:r>
          </a:p>
          <a:p>
            <a:r>
              <a:rPr lang="es-MX" sz="2100" dirty="0"/>
              <a:t> </a:t>
            </a:r>
            <a:r>
              <a:rPr lang="es-MX" sz="2100" dirty="0" smtClean="0"/>
              <a:t>”El </a:t>
            </a:r>
            <a:r>
              <a:rPr lang="es-MX" sz="2100" dirty="0" err="1"/>
              <a:t>cluster</a:t>
            </a:r>
            <a:r>
              <a:rPr lang="es-MX" sz="2100" dirty="0"/>
              <a:t> turístico de Miramar. Aportes y </a:t>
            </a:r>
            <a:r>
              <a:rPr lang="es-MX" sz="2100" dirty="0" smtClean="0"/>
              <a:t>Transferencias”, </a:t>
            </a:r>
            <a:r>
              <a:rPr lang="es-MX" sz="2100" dirty="0" err="1" smtClean="0"/>
              <a:t>Varisco</a:t>
            </a:r>
            <a:r>
              <a:rPr lang="es-MX" sz="2100" dirty="0"/>
              <a:t>, </a:t>
            </a:r>
            <a:r>
              <a:rPr lang="es-MX" sz="2100" dirty="0" smtClean="0"/>
              <a:t>Cristina.</a:t>
            </a:r>
            <a:r>
              <a:rPr lang="es-MX" sz="2100" dirty="0"/>
              <a:t> (2004). 8(2), 61-88. ISSN 0329-2045</a:t>
            </a:r>
          </a:p>
          <a:p>
            <a:endParaRPr lang="es-MX" sz="2000" dirty="0"/>
          </a:p>
          <a:p>
            <a:endParaRPr lang="es-MX" sz="2000" dirty="0"/>
          </a:p>
          <a:p>
            <a:endParaRPr lang="es-MX" dirty="0"/>
          </a:p>
        </p:txBody>
      </p:sp>
      <p:pic>
        <p:nvPicPr>
          <p:cNvPr id="9" name="Marcador de contenido 5" descr="Captura de pantalla 2017-09-26 a las 23.15.24.png"/>
          <p:cNvPicPr>
            <a:picLocks noChangeAspect="1"/>
          </p:cNvPicPr>
          <p:nvPr/>
        </p:nvPicPr>
        <p:blipFill rotWithShape="1">
          <a:blip r:embed="rId2">
            <a:extLst>
              <a:ext uri="{28A0092B-C50C-407E-A947-70E740481C1C}">
                <a14:useLocalDpi xmlns:a14="http://schemas.microsoft.com/office/drawing/2010/main" val="0"/>
              </a:ext>
            </a:extLst>
          </a:blip>
          <a:srcRect t="79260"/>
          <a:stretch/>
        </p:blipFill>
        <p:spPr>
          <a:xfrm>
            <a:off x="2485354" y="6447831"/>
            <a:ext cx="7581900" cy="183720"/>
          </a:xfrm>
          <a:prstGeom prst="rect">
            <a:avLst/>
          </a:prstGeom>
        </p:spPr>
      </p:pic>
      <p:pic>
        <p:nvPicPr>
          <p:cNvPr id="11" name="Imagen 10" descr="Captura de pantalla 2017-09-26 a las 23.22.38.png"/>
          <p:cNvPicPr>
            <a:picLocks noChangeAspect="1"/>
          </p:cNvPicPr>
          <p:nvPr/>
        </p:nvPicPr>
        <p:blipFill rotWithShape="1">
          <a:blip r:embed="rId3">
            <a:extLst>
              <a:ext uri="{28A0092B-C50C-407E-A947-70E740481C1C}">
                <a14:useLocalDpi xmlns:a14="http://schemas.microsoft.com/office/drawing/2010/main" val="0"/>
              </a:ext>
            </a:extLst>
          </a:blip>
          <a:srcRect l="5667" r="7026"/>
          <a:stretch/>
        </p:blipFill>
        <p:spPr>
          <a:xfrm>
            <a:off x="1704304" y="107961"/>
            <a:ext cx="9144000" cy="906474"/>
          </a:xfrm>
          <a:prstGeom prst="rect">
            <a:avLst/>
          </a:prstGeom>
        </p:spPr>
      </p:pic>
    </p:spTree>
    <p:extLst>
      <p:ext uri="{BB962C8B-B14F-4D97-AF65-F5344CB8AC3E}">
        <p14:creationId xmlns:p14="http://schemas.microsoft.com/office/powerpoint/2010/main" val="18546539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2" name="Text Box 4"/>
          <p:cNvSpPr txBox="1">
            <a:spLocks noChangeArrowheads="1"/>
          </p:cNvSpPr>
          <p:nvPr/>
        </p:nvSpPr>
        <p:spPr bwMode="auto">
          <a:xfrm>
            <a:off x="2819400" y="1371600"/>
            <a:ext cx="2743200" cy="915988"/>
          </a:xfrm>
          <a:prstGeom prst="rect">
            <a:avLst/>
          </a:prstGeom>
          <a:solidFill>
            <a:schemeClr val="accent6">
              <a:lumMod val="75000"/>
            </a:schemeClr>
          </a:solidFill>
          <a:ln w="9525">
            <a:noFill/>
            <a:miter lim="800000"/>
            <a:headEnd/>
            <a:tailEnd/>
          </a:ln>
          <a:effectLst>
            <a:outerShdw dist="107763" dir="13500000" algn="ctr" rotWithShape="0">
              <a:schemeClr val="bg2"/>
            </a:outerShdw>
          </a:effectLst>
        </p:spPr>
        <p:txBody>
          <a:bodyPr>
            <a:spAutoFit/>
          </a:bodyPr>
          <a:lstStyle/>
          <a:p>
            <a:pPr algn="just">
              <a:spcBef>
                <a:spcPct val="50000"/>
              </a:spcBef>
            </a:pPr>
            <a:r>
              <a:rPr lang="es-MX" dirty="0"/>
              <a:t>Subsistema natural (recursos naturales: agua, suelo, vegetación)</a:t>
            </a:r>
            <a:endParaRPr lang="es-ES" dirty="0"/>
          </a:p>
        </p:txBody>
      </p:sp>
      <p:sp>
        <p:nvSpPr>
          <p:cNvPr id="78853" name="Text Box 5"/>
          <p:cNvSpPr txBox="1">
            <a:spLocks noChangeArrowheads="1"/>
          </p:cNvSpPr>
          <p:nvPr/>
        </p:nvSpPr>
        <p:spPr bwMode="auto">
          <a:xfrm>
            <a:off x="6400800" y="1295401"/>
            <a:ext cx="3276600" cy="1190625"/>
          </a:xfrm>
          <a:prstGeom prst="rect">
            <a:avLst/>
          </a:prstGeom>
          <a:solidFill>
            <a:schemeClr val="accent6">
              <a:lumMod val="75000"/>
            </a:schemeClr>
          </a:solidFill>
          <a:ln w="9525">
            <a:noFill/>
            <a:miter lim="800000"/>
            <a:headEnd/>
            <a:tailEnd/>
          </a:ln>
          <a:effectLst>
            <a:outerShdw dist="107763" dir="18900000" algn="ctr" rotWithShape="0">
              <a:schemeClr val="bg2"/>
            </a:outerShdw>
          </a:effectLst>
        </p:spPr>
        <p:txBody>
          <a:bodyPr>
            <a:spAutoFit/>
          </a:bodyPr>
          <a:lstStyle/>
          <a:p>
            <a:pPr algn="just">
              <a:spcBef>
                <a:spcPct val="50000"/>
              </a:spcBef>
            </a:pPr>
            <a:r>
              <a:rPr lang="es-MX" dirty="0"/>
              <a:t>Subsistema socioeconómico (dinámica poblacional, estructura económica sectorial)</a:t>
            </a:r>
            <a:endParaRPr lang="es-ES" dirty="0"/>
          </a:p>
        </p:txBody>
      </p:sp>
      <p:sp>
        <p:nvSpPr>
          <p:cNvPr id="78854" name="Text Box 6"/>
          <p:cNvSpPr txBox="1">
            <a:spLocks noChangeArrowheads="1"/>
          </p:cNvSpPr>
          <p:nvPr/>
        </p:nvSpPr>
        <p:spPr bwMode="auto">
          <a:xfrm>
            <a:off x="2743200" y="4129089"/>
            <a:ext cx="2743200" cy="1190625"/>
          </a:xfrm>
          <a:prstGeom prst="rect">
            <a:avLst/>
          </a:prstGeom>
          <a:solidFill>
            <a:schemeClr val="accent6">
              <a:lumMod val="75000"/>
            </a:schemeClr>
          </a:solidFill>
          <a:ln w="9525">
            <a:noFill/>
            <a:miter lim="800000"/>
            <a:headEnd/>
            <a:tailEnd/>
          </a:ln>
          <a:effectLst>
            <a:outerShdw dist="107763" dir="8100000" algn="ctr" rotWithShape="0">
              <a:schemeClr val="bg2"/>
            </a:outerShdw>
          </a:effectLst>
        </p:spPr>
        <p:txBody>
          <a:bodyPr>
            <a:spAutoFit/>
          </a:bodyPr>
          <a:lstStyle/>
          <a:p>
            <a:pPr algn="just">
              <a:spcBef>
                <a:spcPct val="50000"/>
              </a:spcBef>
            </a:pPr>
            <a:r>
              <a:rPr lang="es-MX" dirty="0"/>
              <a:t>Subsistema productivo (oferta y demanda turísticas, infraestructura)</a:t>
            </a:r>
            <a:endParaRPr lang="es-ES" dirty="0"/>
          </a:p>
        </p:txBody>
      </p:sp>
      <p:sp>
        <p:nvSpPr>
          <p:cNvPr id="78855" name="Text Box 7"/>
          <p:cNvSpPr txBox="1">
            <a:spLocks noChangeArrowheads="1"/>
          </p:cNvSpPr>
          <p:nvPr/>
        </p:nvSpPr>
        <p:spPr bwMode="auto">
          <a:xfrm>
            <a:off x="6172200" y="4129089"/>
            <a:ext cx="3810000" cy="1328737"/>
          </a:xfrm>
          <a:prstGeom prst="rect">
            <a:avLst/>
          </a:prstGeom>
          <a:solidFill>
            <a:schemeClr val="accent6">
              <a:lumMod val="75000"/>
            </a:schemeClr>
          </a:solidFill>
          <a:ln w="9525">
            <a:noFill/>
            <a:miter lim="800000"/>
            <a:headEnd/>
            <a:tailEnd/>
          </a:ln>
          <a:effectLst>
            <a:outerShdw dist="107763" dir="2700000" algn="ctr" rotWithShape="0">
              <a:schemeClr val="bg2"/>
            </a:outerShdw>
          </a:effectLst>
        </p:spPr>
        <p:txBody>
          <a:bodyPr>
            <a:spAutoFit/>
          </a:bodyPr>
          <a:lstStyle/>
          <a:p>
            <a:pPr algn="just">
              <a:spcBef>
                <a:spcPct val="50000"/>
              </a:spcBef>
            </a:pPr>
            <a:r>
              <a:rPr lang="es-MX" dirty="0"/>
              <a:t>Subsistema político administrativo </a:t>
            </a:r>
          </a:p>
          <a:p>
            <a:pPr algn="just">
              <a:spcBef>
                <a:spcPct val="50000"/>
              </a:spcBef>
            </a:pPr>
            <a:r>
              <a:rPr lang="es-MX" dirty="0"/>
              <a:t>(planes y políticas gubernamentales, normatividad, promoción)</a:t>
            </a:r>
            <a:endParaRPr lang="es-ES" dirty="0"/>
          </a:p>
        </p:txBody>
      </p:sp>
      <p:sp>
        <p:nvSpPr>
          <p:cNvPr id="78856" name="Text Box 8"/>
          <p:cNvSpPr txBox="1">
            <a:spLocks noChangeArrowheads="1"/>
          </p:cNvSpPr>
          <p:nvPr/>
        </p:nvSpPr>
        <p:spPr bwMode="auto">
          <a:xfrm>
            <a:off x="5029200" y="3138488"/>
            <a:ext cx="1905000" cy="366712"/>
          </a:xfrm>
          <a:prstGeom prst="rect">
            <a:avLst/>
          </a:prstGeom>
          <a:solidFill>
            <a:srgbClr val="FFFF66"/>
          </a:solidFill>
          <a:ln w="9525">
            <a:noFill/>
            <a:miter lim="800000"/>
            <a:headEnd/>
            <a:tailEnd/>
          </a:ln>
          <a:effectLst/>
        </p:spPr>
        <p:txBody>
          <a:bodyPr>
            <a:spAutoFit/>
          </a:bodyPr>
          <a:lstStyle/>
          <a:p>
            <a:pPr algn="ctr">
              <a:spcBef>
                <a:spcPct val="50000"/>
              </a:spcBef>
            </a:pPr>
            <a:r>
              <a:rPr lang="es-MX" dirty="0"/>
              <a:t>Turismo</a:t>
            </a:r>
            <a:endParaRPr lang="es-ES" dirty="0"/>
          </a:p>
        </p:txBody>
      </p:sp>
      <p:sp>
        <p:nvSpPr>
          <p:cNvPr id="78857" name="AutoShape 9"/>
          <p:cNvSpPr>
            <a:spLocks noChangeArrowheads="1"/>
          </p:cNvSpPr>
          <p:nvPr/>
        </p:nvSpPr>
        <p:spPr bwMode="auto">
          <a:xfrm rot="-2262680">
            <a:off x="7162800" y="2819400"/>
            <a:ext cx="1524000" cy="304800"/>
          </a:xfrm>
          <a:prstGeom prst="curvedUpArrow">
            <a:avLst>
              <a:gd name="adj1" fmla="val 112500"/>
              <a:gd name="adj2" fmla="val 195833"/>
              <a:gd name="adj3" fmla="val 58333"/>
            </a:avLst>
          </a:prstGeom>
          <a:solidFill>
            <a:schemeClr val="tx1"/>
          </a:solidFill>
          <a:ln w="9525">
            <a:solidFill>
              <a:schemeClr val="tx1"/>
            </a:solidFill>
            <a:miter lim="800000"/>
            <a:headEnd/>
            <a:tailEnd/>
          </a:ln>
          <a:effectLst/>
        </p:spPr>
        <p:txBody>
          <a:bodyPr wrap="none" anchor="ctr"/>
          <a:lstStyle/>
          <a:p>
            <a:endParaRPr lang="es-MX"/>
          </a:p>
        </p:txBody>
      </p:sp>
      <p:sp>
        <p:nvSpPr>
          <p:cNvPr id="78858" name="AutoShape 10"/>
          <p:cNvSpPr>
            <a:spLocks noChangeArrowheads="1"/>
          </p:cNvSpPr>
          <p:nvPr/>
        </p:nvSpPr>
        <p:spPr bwMode="auto">
          <a:xfrm rot="-19391492">
            <a:off x="7239000" y="3429000"/>
            <a:ext cx="1676400" cy="381000"/>
          </a:xfrm>
          <a:prstGeom prst="curvedDownArrow">
            <a:avLst>
              <a:gd name="adj1" fmla="val 88000"/>
              <a:gd name="adj2" fmla="val 176000"/>
              <a:gd name="adj3" fmla="val 33333"/>
            </a:avLst>
          </a:prstGeom>
          <a:solidFill>
            <a:schemeClr val="tx1"/>
          </a:solidFill>
          <a:ln w="9525">
            <a:solidFill>
              <a:schemeClr val="tx1"/>
            </a:solidFill>
            <a:miter lim="800000"/>
            <a:headEnd/>
            <a:tailEnd/>
          </a:ln>
          <a:effectLst/>
        </p:spPr>
        <p:txBody>
          <a:bodyPr wrap="none" anchor="ctr"/>
          <a:lstStyle/>
          <a:p>
            <a:endParaRPr lang="es-MX"/>
          </a:p>
        </p:txBody>
      </p:sp>
      <p:sp>
        <p:nvSpPr>
          <p:cNvPr id="78859" name="AutoShape 11"/>
          <p:cNvSpPr>
            <a:spLocks noChangeArrowheads="1"/>
          </p:cNvSpPr>
          <p:nvPr/>
        </p:nvSpPr>
        <p:spPr bwMode="auto">
          <a:xfrm rot="8595764">
            <a:off x="3200400" y="3429000"/>
            <a:ext cx="1600200" cy="381000"/>
          </a:xfrm>
          <a:prstGeom prst="curvedUpArrow">
            <a:avLst>
              <a:gd name="adj1" fmla="val 84000"/>
              <a:gd name="adj2" fmla="val 168000"/>
              <a:gd name="adj3" fmla="val 33333"/>
            </a:avLst>
          </a:prstGeom>
          <a:solidFill>
            <a:schemeClr val="tx1"/>
          </a:solidFill>
          <a:ln w="9525">
            <a:solidFill>
              <a:schemeClr val="tx1"/>
            </a:solidFill>
            <a:miter lim="800000"/>
            <a:headEnd/>
            <a:tailEnd/>
          </a:ln>
          <a:effectLst/>
        </p:spPr>
        <p:txBody>
          <a:bodyPr wrap="none" anchor="ctr"/>
          <a:lstStyle/>
          <a:p>
            <a:endParaRPr lang="es-MX"/>
          </a:p>
        </p:txBody>
      </p:sp>
      <p:sp>
        <p:nvSpPr>
          <p:cNvPr id="78860" name="AutoShape 12"/>
          <p:cNvSpPr>
            <a:spLocks noChangeArrowheads="1"/>
          </p:cNvSpPr>
          <p:nvPr/>
        </p:nvSpPr>
        <p:spPr bwMode="auto">
          <a:xfrm rot="12759030">
            <a:off x="3117850" y="2814638"/>
            <a:ext cx="1682750" cy="303212"/>
          </a:xfrm>
          <a:prstGeom prst="curvedDownArrow">
            <a:avLst>
              <a:gd name="adj1" fmla="val 110995"/>
              <a:gd name="adj2" fmla="val 221990"/>
              <a:gd name="adj3" fmla="val 33333"/>
            </a:avLst>
          </a:prstGeom>
          <a:solidFill>
            <a:schemeClr val="tx1"/>
          </a:solidFill>
          <a:ln w="9525">
            <a:solidFill>
              <a:schemeClr val="tx1"/>
            </a:solidFill>
            <a:miter lim="800000"/>
            <a:headEnd/>
            <a:tailEnd/>
          </a:ln>
          <a:effectLst/>
        </p:spPr>
        <p:txBody>
          <a:bodyPr wrap="none" anchor="ctr"/>
          <a:lstStyle/>
          <a:p>
            <a:endParaRPr lang="es-MX"/>
          </a:p>
        </p:txBody>
      </p:sp>
      <p:pic>
        <p:nvPicPr>
          <p:cNvPr id="11" name="Imagen 10" descr="Captura de pantalla 2017-09-26 a las 23.22.38.png"/>
          <p:cNvPicPr>
            <a:picLocks noChangeAspect="1"/>
          </p:cNvPicPr>
          <p:nvPr/>
        </p:nvPicPr>
        <p:blipFill rotWithShape="1">
          <a:blip r:embed="rId2">
            <a:extLst>
              <a:ext uri="{28A0092B-C50C-407E-A947-70E740481C1C}">
                <a14:useLocalDpi xmlns:a14="http://schemas.microsoft.com/office/drawing/2010/main" val="0"/>
              </a:ext>
            </a:extLst>
          </a:blip>
          <a:srcRect l="5667" r="7026"/>
          <a:stretch/>
        </p:blipFill>
        <p:spPr>
          <a:xfrm>
            <a:off x="1704304" y="107961"/>
            <a:ext cx="9144000" cy="906474"/>
          </a:xfrm>
          <a:prstGeom prst="rect">
            <a:avLst/>
          </a:prstGeom>
        </p:spPr>
      </p:pic>
      <p:pic>
        <p:nvPicPr>
          <p:cNvPr id="12" name="Marcador de contenido 5" descr="Captura de pantalla 2017-09-26 a las 23.15.24.png"/>
          <p:cNvPicPr>
            <a:picLocks noChangeAspect="1"/>
          </p:cNvPicPr>
          <p:nvPr/>
        </p:nvPicPr>
        <p:blipFill rotWithShape="1">
          <a:blip r:embed="rId3">
            <a:extLst>
              <a:ext uri="{28A0092B-C50C-407E-A947-70E740481C1C}">
                <a14:useLocalDpi xmlns:a14="http://schemas.microsoft.com/office/drawing/2010/main" val="0"/>
              </a:ext>
            </a:extLst>
          </a:blip>
          <a:srcRect t="79260"/>
          <a:stretch/>
        </p:blipFill>
        <p:spPr>
          <a:xfrm>
            <a:off x="2485354" y="6447831"/>
            <a:ext cx="7581900" cy="183720"/>
          </a:xfrm>
          <a:prstGeom prst="rect">
            <a:avLst/>
          </a:prstGeom>
        </p:spPr>
      </p:pic>
    </p:spTree>
    <p:extLst>
      <p:ext uri="{BB962C8B-B14F-4D97-AF65-F5344CB8AC3E}">
        <p14:creationId xmlns:p14="http://schemas.microsoft.com/office/powerpoint/2010/main" val="3012836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8860"/>
                                        </p:tgtEl>
                                        <p:attrNameLst>
                                          <p:attrName>style.visibility</p:attrName>
                                        </p:attrNameLst>
                                      </p:cBhvr>
                                      <p:to>
                                        <p:strVal val="visible"/>
                                      </p:to>
                                    </p:set>
                                    <p:animEffect transition="in" filter="wipe(left)">
                                      <p:cBhvr>
                                        <p:cTn id="7" dur="500"/>
                                        <p:tgtEl>
                                          <p:spTgt spid="7886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8852"/>
                                        </p:tgtEl>
                                        <p:attrNameLst>
                                          <p:attrName>style.visibility</p:attrName>
                                        </p:attrNameLst>
                                      </p:cBhvr>
                                      <p:to>
                                        <p:strVal val="visible"/>
                                      </p:to>
                                    </p:set>
                                    <p:animEffect transition="in" filter="wipe(left)">
                                      <p:cBhvr>
                                        <p:cTn id="12" dur="500"/>
                                        <p:tgtEl>
                                          <p:spTgt spid="7885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8857"/>
                                        </p:tgtEl>
                                        <p:attrNameLst>
                                          <p:attrName>style.visibility</p:attrName>
                                        </p:attrNameLst>
                                      </p:cBhvr>
                                      <p:to>
                                        <p:strVal val="visible"/>
                                      </p:to>
                                    </p:set>
                                    <p:animEffect transition="in" filter="wipe(left)">
                                      <p:cBhvr>
                                        <p:cTn id="17" dur="500"/>
                                        <p:tgtEl>
                                          <p:spTgt spid="7885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78853"/>
                                        </p:tgtEl>
                                        <p:attrNameLst>
                                          <p:attrName>style.visibility</p:attrName>
                                        </p:attrNameLst>
                                      </p:cBhvr>
                                      <p:to>
                                        <p:strVal val="visible"/>
                                      </p:to>
                                    </p:set>
                                    <p:animEffect transition="in" filter="wipe(left)">
                                      <p:cBhvr>
                                        <p:cTn id="22" dur="500"/>
                                        <p:tgtEl>
                                          <p:spTgt spid="7885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8859"/>
                                        </p:tgtEl>
                                        <p:attrNameLst>
                                          <p:attrName>style.visibility</p:attrName>
                                        </p:attrNameLst>
                                      </p:cBhvr>
                                      <p:to>
                                        <p:strVal val="visible"/>
                                      </p:to>
                                    </p:set>
                                    <p:animEffect transition="in" filter="wipe(left)">
                                      <p:cBhvr>
                                        <p:cTn id="27" dur="500"/>
                                        <p:tgtEl>
                                          <p:spTgt spid="7885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78854"/>
                                        </p:tgtEl>
                                        <p:attrNameLst>
                                          <p:attrName>style.visibility</p:attrName>
                                        </p:attrNameLst>
                                      </p:cBhvr>
                                      <p:to>
                                        <p:strVal val="visible"/>
                                      </p:to>
                                    </p:set>
                                    <p:animEffect transition="in" filter="wipe(left)">
                                      <p:cBhvr>
                                        <p:cTn id="32" dur="500"/>
                                        <p:tgtEl>
                                          <p:spTgt spid="7885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78858"/>
                                        </p:tgtEl>
                                        <p:attrNameLst>
                                          <p:attrName>style.visibility</p:attrName>
                                        </p:attrNameLst>
                                      </p:cBhvr>
                                      <p:to>
                                        <p:strVal val="visible"/>
                                      </p:to>
                                    </p:set>
                                    <p:animEffect transition="in" filter="wipe(left)">
                                      <p:cBhvr>
                                        <p:cTn id="37" dur="500"/>
                                        <p:tgtEl>
                                          <p:spTgt spid="78858"/>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78855"/>
                                        </p:tgtEl>
                                        <p:attrNameLst>
                                          <p:attrName>style.visibility</p:attrName>
                                        </p:attrNameLst>
                                      </p:cBhvr>
                                      <p:to>
                                        <p:strVal val="visible"/>
                                      </p:to>
                                    </p:set>
                                    <p:animEffect transition="in" filter="wipe(left)">
                                      <p:cBhvr>
                                        <p:cTn id="42" dur="500"/>
                                        <p:tgtEl>
                                          <p:spTgt spid="788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2" grpId="0" animBg="1" autoUpdateAnimBg="0"/>
      <p:bldP spid="78853" grpId="0" animBg="1" autoUpdateAnimBg="0"/>
      <p:bldP spid="78854" grpId="0" animBg="1" autoUpdateAnimBg="0"/>
      <p:bldP spid="78855" grpId="0" animBg="1" autoUpdateAnimBg="0"/>
      <p:bldP spid="78857" grpId="0" animBg="1"/>
      <p:bldP spid="78858" grpId="0" animBg="1"/>
      <p:bldP spid="78859" grpId="0" animBg="1"/>
      <p:bldP spid="7886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97" name="Oval 25"/>
          <p:cNvSpPr>
            <a:spLocks noChangeArrowheads="1"/>
          </p:cNvSpPr>
          <p:nvPr/>
        </p:nvSpPr>
        <p:spPr bwMode="auto">
          <a:xfrm>
            <a:off x="3124200" y="1562100"/>
            <a:ext cx="6248400" cy="4038600"/>
          </a:xfrm>
          <a:prstGeom prst="ellipse">
            <a:avLst/>
          </a:prstGeom>
          <a:solidFill>
            <a:srgbClr val="99FF33"/>
          </a:solidFill>
          <a:ln w="12700">
            <a:solidFill>
              <a:schemeClr val="tx1"/>
            </a:solidFill>
            <a:round/>
            <a:headEnd type="none" w="sm" len="sm"/>
            <a:tailEnd type="none" w="sm" len="sm"/>
          </a:ln>
          <a:effectLst/>
        </p:spPr>
        <p:txBody>
          <a:bodyPr wrap="none" anchor="ctr"/>
          <a:lstStyle/>
          <a:p>
            <a:pPr algn="ctr"/>
            <a:endParaRPr lang="es-MX">
              <a:solidFill>
                <a:srgbClr val="99FF33"/>
              </a:solidFill>
            </a:endParaRPr>
          </a:p>
        </p:txBody>
      </p:sp>
      <p:sp>
        <p:nvSpPr>
          <p:cNvPr id="79884" name="Oval 12"/>
          <p:cNvSpPr>
            <a:spLocks noChangeArrowheads="1"/>
          </p:cNvSpPr>
          <p:nvPr/>
        </p:nvSpPr>
        <p:spPr bwMode="auto">
          <a:xfrm>
            <a:off x="4648200" y="2133600"/>
            <a:ext cx="3200400" cy="2438400"/>
          </a:xfrm>
          <a:prstGeom prst="ellipse">
            <a:avLst/>
          </a:prstGeom>
          <a:solidFill>
            <a:srgbClr val="FFFF66"/>
          </a:solidFill>
          <a:ln w="12700">
            <a:solidFill>
              <a:schemeClr val="tx1"/>
            </a:solidFill>
            <a:round/>
            <a:headEnd type="none" w="sm" len="sm"/>
            <a:tailEnd type="none" w="sm" len="sm"/>
          </a:ln>
          <a:effectLst/>
        </p:spPr>
        <p:txBody>
          <a:bodyPr wrap="none" anchor="ctr"/>
          <a:lstStyle/>
          <a:p>
            <a:endParaRPr lang="es-MX"/>
          </a:p>
        </p:txBody>
      </p:sp>
      <p:sp>
        <p:nvSpPr>
          <p:cNvPr id="79885" name="Text Box 13"/>
          <p:cNvSpPr txBox="1">
            <a:spLocks noChangeArrowheads="1"/>
          </p:cNvSpPr>
          <p:nvPr/>
        </p:nvSpPr>
        <p:spPr bwMode="auto">
          <a:xfrm>
            <a:off x="5334000" y="2801938"/>
            <a:ext cx="1905000" cy="779462"/>
          </a:xfrm>
          <a:prstGeom prst="rect">
            <a:avLst/>
          </a:prstGeom>
          <a:solidFill>
            <a:srgbClr val="FFFF66"/>
          </a:solidFill>
          <a:ln w="12700">
            <a:noFill/>
            <a:miter lim="800000"/>
            <a:headEnd type="none" w="sm" len="sm"/>
            <a:tailEnd type="none" w="sm" len="sm"/>
          </a:ln>
          <a:effectLst/>
        </p:spPr>
        <p:txBody>
          <a:bodyPr>
            <a:spAutoFit/>
          </a:bodyPr>
          <a:lstStyle/>
          <a:p>
            <a:pPr algn="ctr">
              <a:spcBef>
                <a:spcPct val="50000"/>
              </a:spcBef>
            </a:pPr>
            <a:r>
              <a:rPr lang="es-MX" dirty="0"/>
              <a:t>Sociedad</a:t>
            </a:r>
          </a:p>
          <a:p>
            <a:pPr algn="ctr">
              <a:spcBef>
                <a:spcPct val="50000"/>
              </a:spcBef>
            </a:pPr>
            <a:r>
              <a:rPr lang="es-MX" dirty="0"/>
              <a:t>(Comunicación)</a:t>
            </a:r>
            <a:endParaRPr lang="es-ES" dirty="0"/>
          </a:p>
        </p:txBody>
      </p:sp>
      <p:sp>
        <p:nvSpPr>
          <p:cNvPr id="79898" name="Text Box 26"/>
          <p:cNvSpPr txBox="1">
            <a:spLocks noChangeArrowheads="1"/>
          </p:cNvSpPr>
          <p:nvPr/>
        </p:nvSpPr>
        <p:spPr bwMode="auto">
          <a:xfrm>
            <a:off x="3352800" y="3138488"/>
            <a:ext cx="1143000" cy="366712"/>
          </a:xfrm>
          <a:prstGeom prst="rect">
            <a:avLst/>
          </a:prstGeom>
          <a:noFill/>
          <a:ln w="12700">
            <a:noFill/>
            <a:miter lim="800000"/>
            <a:headEnd type="none" w="sm" len="sm"/>
            <a:tailEnd type="none" w="sm" len="sm"/>
          </a:ln>
          <a:effectLst/>
        </p:spPr>
        <p:txBody>
          <a:bodyPr>
            <a:spAutoFit/>
          </a:bodyPr>
          <a:lstStyle/>
          <a:p>
            <a:pPr>
              <a:spcBef>
                <a:spcPct val="50000"/>
              </a:spcBef>
            </a:pPr>
            <a:endParaRPr lang="es-MX"/>
          </a:p>
        </p:txBody>
      </p:sp>
      <p:sp>
        <p:nvSpPr>
          <p:cNvPr id="79899" name="Text Box 27"/>
          <p:cNvSpPr txBox="1">
            <a:spLocks noChangeArrowheads="1"/>
          </p:cNvSpPr>
          <p:nvPr/>
        </p:nvSpPr>
        <p:spPr bwMode="auto">
          <a:xfrm>
            <a:off x="3352800" y="3009106"/>
            <a:ext cx="1371600" cy="915988"/>
          </a:xfrm>
          <a:prstGeom prst="rect">
            <a:avLst/>
          </a:prstGeom>
          <a:noFill/>
          <a:ln w="12700">
            <a:noFill/>
            <a:miter lim="800000"/>
            <a:headEnd type="none" w="sm" len="sm"/>
            <a:tailEnd type="none" w="sm" len="sm"/>
          </a:ln>
          <a:effectLst/>
        </p:spPr>
        <p:txBody>
          <a:bodyPr>
            <a:spAutoFit/>
          </a:bodyPr>
          <a:lstStyle/>
          <a:p>
            <a:pPr>
              <a:spcBef>
                <a:spcPct val="50000"/>
              </a:spcBef>
            </a:pPr>
            <a:r>
              <a:rPr lang="es-MX" dirty="0"/>
              <a:t>Sistemas orgánicos o naturales</a:t>
            </a:r>
            <a:endParaRPr lang="es-ES" dirty="0"/>
          </a:p>
        </p:txBody>
      </p:sp>
      <p:sp>
        <p:nvSpPr>
          <p:cNvPr id="79901" name="Text Box 29"/>
          <p:cNvSpPr txBox="1">
            <a:spLocks noChangeArrowheads="1"/>
          </p:cNvSpPr>
          <p:nvPr/>
        </p:nvSpPr>
        <p:spPr bwMode="auto">
          <a:xfrm>
            <a:off x="5334000" y="4726714"/>
            <a:ext cx="2362200" cy="366713"/>
          </a:xfrm>
          <a:prstGeom prst="rect">
            <a:avLst/>
          </a:prstGeom>
          <a:noFill/>
          <a:ln w="12700">
            <a:noFill/>
            <a:miter lim="800000"/>
            <a:headEnd type="none" w="sm" len="sm"/>
            <a:tailEnd type="none" w="sm" len="sm"/>
          </a:ln>
          <a:effectLst/>
        </p:spPr>
        <p:txBody>
          <a:bodyPr>
            <a:spAutoFit/>
          </a:bodyPr>
          <a:lstStyle/>
          <a:p>
            <a:pPr>
              <a:spcBef>
                <a:spcPct val="50000"/>
              </a:spcBef>
            </a:pPr>
            <a:r>
              <a:rPr lang="es-MX"/>
              <a:t>Sistemas mecánicos</a:t>
            </a:r>
            <a:endParaRPr lang="es-ES"/>
          </a:p>
        </p:txBody>
      </p:sp>
      <p:sp>
        <p:nvSpPr>
          <p:cNvPr id="79902" name="Text Box 30"/>
          <p:cNvSpPr txBox="1">
            <a:spLocks noChangeArrowheads="1"/>
          </p:cNvSpPr>
          <p:nvPr/>
        </p:nvSpPr>
        <p:spPr bwMode="auto">
          <a:xfrm>
            <a:off x="7924800" y="2559050"/>
            <a:ext cx="1295400" cy="641350"/>
          </a:xfrm>
          <a:prstGeom prst="rect">
            <a:avLst/>
          </a:prstGeom>
          <a:noFill/>
          <a:ln w="12700">
            <a:noFill/>
            <a:miter lim="800000"/>
            <a:headEnd type="none" w="sm" len="sm"/>
            <a:tailEnd type="none" w="sm" len="sm"/>
          </a:ln>
          <a:effectLst/>
        </p:spPr>
        <p:txBody>
          <a:bodyPr>
            <a:spAutoFit/>
          </a:bodyPr>
          <a:lstStyle/>
          <a:p>
            <a:pPr>
              <a:spcBef>
                <a:spcPct val="50000"/>
              </a:spcBef>
            </a:pPr>
            <a:r>
              <a:rPr lang="es-MX"/>
              <a:t>Sistemas psíquicos</a:t>
            </a:r>
            <a:endParaRPr lang="es-ES"/>
          </a:p>
        </p:txBody>
      </p:sp>
      <p:sp>
        <p:nvSpPr>
          <p:cNvPr id="79903" name="Text Box 31"/>
          <p:cNvSpPr txBox="1">
            <a:spLocks noChangeArrowheads="1"/>
          </p:cNvSpPr>
          <p:nvPr/>
        </p:nvSpPr>
        <p:spPr bwMode="auto">
          <a:xfrm>
            <a:off x="3238500" y="1092844"/>
            <a:ext cx="6553200" cy="457200"/>
          </a:xfrm>
          <a:prstGeom prst="rect">
            <a:avLst/>
          </a:prstGeom>
          <a:noFill/>
          <a:ln w="12700">
            <a:noFill/>
            <a:miter lim="800000"/>
            <a:headEnd type="none" w="sm" len="sm"/>
            <a:tailEnd type="none" w="sm" len="sm"/>
          </a:ln>
          <a:effectLst/>
        </p:spPr>
        <p:txBody>
          <a:bodyPr>
            <a:spAutoFit/>
          </a:bodyPr>
          <a:lstStyle/>
          <a:p>
            <a:pPr algn="ctr">
              <a:spcBef>
                <a:spcPct val="50000"/>
              </a:spcBef>
            </a:pPr>
            <a:r>
              <a:rPr lang="es-MX" sz="2400" dirty="0"/>
              <a:t>Entorno del sistema de la sociedad</a:t>
            </a:r>
            <a:endParaRPr lang="es-ES" sz="2400" dirty="0"/>
          </a:p>
        </p:txBody>
      </p:sp>
      <p:pic>
        <p:nvPicPr>
          <p:cNvPr id="10" name="Imagen 9" descr="Captura de pantalla 2017-09-26 a las 23.22.38.png"/>
          <p:cNvPicPr>
            <a:picLocks noChangeAspect="1"/>
          </p:cNvPicPr>
          <p:nvPr/>
        </p:nvPicPr>
        <p:blipFill rotWithShape="1">
          <a:blip r:embed="rId2">
            <a:extLst>
              <a:ext uri="{28A0092B-C50C-407E-A947-70E740481C1C}">
                <a14:useLocalDpi xmlns:a14="http://schemas.microsoft.com/office/drawing/2010/main" val="0"/>
              </a:ext>
            </a:extLst>
          </a:blip>
          <a:srcRect l="5667" r="7026"/>
          <a:stretch/>
        </p:blipFill>
        <p:spPr>
          <a:xfrm>
            <a:off x="1714500" y="147733"/>
            <a:ext cx="9144000" cy="906474"/>
          </a:xfrm>
          <a:prstGeom prst="rect">
            <a:avLst/>
          </a:prstGeom>
        </p:spPr>
      </p:pic>
      <p:pic>
        <p:nvPicPr>
          <p:cNvPr id="11" name="Marcador de contenido 5" descr="Captura de pantalla 2017-09-26 a las 23.15.24.png"/>
          <p:cNvPicPr>
            <a:picLocks noChangeAspect="1"/>
          </p:cNvPicPr>
          <p:nvPr/>
        </p:nvPicPr>
        <p:blipFill rotWithShape="1">
          <a:blip r:embed="rId3">
            <a:extLst>
              <a:ext uri="{28A0092B-C50C-407E-A947-70E740481C1C}">
                <a14:useLocalDpi xmlns:a14="http://schemas.microsoft.com/office/drawing/2010/main" val="0"/>
              </a:ext>
            </a:extLst>
          </a:blip>
          <a:srcRect t="79260"/>
          <a:stretch/>
        </p:blipFill>
        <p:spPr>
          <a:xfrm>
            <a:off x="2485354" y="6447831"/>
            <a:ext cx="7581900" cy="183720"/>
          </a:xfrm>
          <a:prstGeom prst="rect">
            <a:avLst/>
          </a:prstGeom>
        </p:spPr>
      </p:pic>
    </p:spTree>
    <p:extLst>
      <p:ext uri="{BB962C8B-B14F-4D97-AF65-F5344CB8AC3E}">
        <p14:creationId xmlns:p14="http://schemas.microsoft.com/office/powerpoint/2010/main" val="25279825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Oval 2"/>
          <p:cNvSpPr>
            <a:spLocks noChangeArrowheads="1"/>
          </p:cNvSpPr>
          <p:nvPr/>
        </p:nvSpPr>
        <p:spPr bwMode="auto">
          <a:xfrm>
            <a:off x="2978150" y="2114551"/>
            <a:ext cx="1441450" cy="1217613"/>
          </a:xfrm>
          <a:prstGeom prst="ellipse">
            <a:avLst/>
          </a:prstGeom>
          <a:solidFill>
            <a:srgbClr val="FFCC66"/>
          </a:solidFill>
          <a:ln w="9525">
            <a:solidFill>
              <a:srgbClr val="FFFF99"/>
            </a:solidFill>
            <a:round/>
            <a:headEnd/>
            <a:tailEnd/>
          </a:ln>
          <a:effectLst/>
        </p:spPr>
        <p:txBody>
          <a:bodyPr wrap="none" anchor="ctr"/>
          <a:lstStyle/>
          <a:p>
            <a:endParaRPr lang="es-MX"/>
          </a:p>
        </p:txBody>
      </p:sp>
      <p:sp>
        <p:nvSpPr>
          <p:cNvPr id="94211" name="Text Box 3"/>
          <p:cNvSpPr txBox="1">
            <a:spLocks noChangeArrowheads="1"/>
          </p:cNvSpPr>
          <p:nvPr/>
        </p:nvSpPr>
        <p:spPr bwMode="auto">
          <a:xfrm>
            <a:off x="3048000" y="2528888"/>
            <a:ext cx="1365250" cy="366712"/>
          </a:xfrm>
          <a:prstGeom prst="rect">
            <a:avLst/>
          </a:prstGeom>
          <a:noFill/>
          <a:ln w="9525">
            <a:noFill/>
            <a:miter lim="800000"/>
            <a:headEnd/>
            <a:tailEnd/>
          </a:ln>
          <a:effectLst/>
        </p:spPr>
        <p:txBody>
          <a:bodyPr>
            <a:spAutoFit/>
          </a:bodyPr>
          <a:lstStyle/>
          <a:p>
            <a:pPr>
              <a:spcBef>
                <a:spcPct val="50000"/>
              </a:spcBef>
            </a:pPr>
            <a:r>
              <a:rPr lang="es-MX" dirty="0"/>
              <a:t>Económico</a:t>
            </a:r>
          </a:p>
        </p:txBody>
      </p:sp>
      <p:sp>
        <p:nvSpPr>
          <p:cNvPr id="94212" name="Oval 4"/>
          <p:cNvSpPr>
            <a:spLocks noChangeArrowheads="1"/>
          </p:cNvSpPr>
          <p:nvPr/>
        </p:nvSpPr>
        <p:spPr bwMode="auto">
          <a:xfrm>
            <a:off x="2978150" y="3333751"/>
            <a:ext cx="1441450" cy="1217613"/>
          </a:xfrm>
          <a:prstGeom prst="ellipse">
            <a:avLst/>
          </a:prstGeom>
          <a:solidFill>
            <a:schemeClr val="accent1">
              <a:lumMod val="60000"/>
              <a:lumOff val="40000"/>
            </a:schemeClr>
          </a:solidFill>
          <a:ln w="9525">
            <a:solidFill>
              <a:srgbClr val="FFFF99"/>
            </a:solidFill>
            <a:round/>
            <a:headEnd/>
            <a:tailEnd/>
          </a:ln>
          <a:effectLst/>
        </p:spPr>
        <p:txBody>
          <a:bodyPr wrap="none" anchor="ctr"/>
          <a:lstStyle/>
          <a:p>
            <a:endParaRPr lang="es-MX"/>
          </a:p>
        </p:txBody>
      </p:sp>
      <p:sp>
        <p:nvSpPr>
          <p:cNvPr id="94213" name="Text Box 5"/>
          <p:cNvSpPr txBox="1">
            <a:spLocks noChangeArrowheads="1"/>
          </p:cNvSpPr>
          <p:nvPr/>
        </p:nvSpPr>
        <p:spPr bwMode="auto">
          <a:xfrm>
            <a:off x="3048000" y="3748088"/>
            <a:ext cx="1365250" cy="366712"/>
          </a:xfrm>
          <a:prstGeom prst="rect">
            <a:avLst/>
          </a:prstGeom>
          <a:noFill/>
          <a:ln w="9525">
            <a:noFill/>
            <a:miter lim="800000"/>
            <a:headEnd/>
            <a:tailEnd/>
          </a:ln>
          <a:effectLst/>
        </p:spPr>
        <p:txBody>
          <a:bodyPr>
            <a:spAutoFit/>
          </a:bodyPr>
          <a:lstStyle/>
          <a:p>
            <a:pPr algn="ctr">
              <a:spcBef>
                <a:spcPct val="50000"/>
              </a:spcBef>
            </a:pPr>
            <a:r>
              <a:rPr lang="es-MX" dirty="0"/>
              <a:t>Intimidad</a:t>
            </a:r>
            <a:r>
              <a:rPr lang="es-MX" dirty="0">
                <a:solidFill>
                  <a:schemeClr val="bg1"/>
                </a:solidFill>
              </a:rPr>
              <a:t> </a:t>
            </a:r>
          </a:p>
        </p:txBody>
      </p:sp>
      <p:sp>
        <p:nvSpPr>
          <p:cNvPr id="94214" name="Oval 6"/>
          <p:cNvSpPr>
            <a:spLocks noChangeArrowheads="1"/>
          </p:cNvSpPr>
          <p:nvPr/>
        </p:nvSpPr>
        <p:spPr bwMode="auto">
          <a:xfrm>
            <a:off x="3968750" y="1200151"/>
            <a:ext cx="1441450" cy="1217613"/>
          </a:xfrm>
          <a:prstGeom prst="ellipse">
            <a:avLst/>
          </a:prstGeom>
          <a:solidFill>
            <a:srgbClr val="FF9933"/>
          </a:solidFill>
          <a:ln w="9525">
            <a:solidFill>
              <a:srgbClr val="FFFF99"/>
            </a:solidFill>
            <a:round/>
            <a:headEnd/>
            <a:tailEnd/>
          </a:ln>
          <a:effectLst/>
        </p:spPr>
        <p:txBody>
          <a:bodyPr wrap="none" anchor="ctr"/>
          <a:lstStyle/>
          <a:p>
            <a:endParaRPr lang="es-MX"/>
          </a:p>
        </p:txBody>
      </p:sp>
      <p:sp>
        <p:nvSpPr>
          <p:cNvPr id="94215" name="Text Box 7"/>
          <p:cNvSpPr txBox="1">
            <a:spLocks noChangeArrowheads="1"/>
          </p:cNvSpPr>
          <p:nvPr/>
        </p:nvSpPr>
        <p:spPr bwMode="auto">
          <a:xfrm>
            <a:off x="4038600" y="1614488"/>
            <a:ext cx="1365250" cy="366712"/>
          </a:xfrm>
          <a:prstGeom prst="rect">
            <a:avLst/>
          </a:prstGeom>
          <a:noFill/>
          <a:ln w="9525">
            <a:noFill/>
            <a:miter lim="800000"/>
            <a:headEnd/>
            <a:tailEnd/>
          </a:ln>
          <a:effectLst/>
        </p:spPr>
        <p:txBody>
          <a:bodyPr>
            <a:spAutoFit/>
          </a:bodyPr>
          <a:lstStyle/>
          <a:p>
            <a:pPr algn="ctr">
              <a:spcBef>
                <a:spcPct val="50000"/>
              </a:spcBef>
            </a:pPr>
            <a:r>
              <a:rPr lang="es-MX" dirty="0"/>
              <a:t>Político</a:t>
            </a:r>
            <a:endParaRPr lang="es-ES" dirty="0"/>
          </a:p>
        </p:txBody>
      </p:sp>
      <p:sp>
        <p:nvSpPr>
          <p:cNvPr id="94216" name="Oval 8"/>
          <p:cNvSpPr>
            <a:spLocks noChangeArrowheads="1"/>
          </p:cNvSpPr>
          <p:nvPr/>
        </p:nvSpPr>
        <p:spPr bwMode="auto">
          <a:xfrm>
            <a:off x="8159750" y="2190751"/>
            <a:ext cx="1441450" cy="1217613"/>
          </a:xfrm>
          <a:prstGeom prst="ellipse">
            <a:avLst/>
          </a:prstGeom>
          <a:solidFill>
            <a:schemeClr val="accent2">
              <a:lumMod val="60000"/>
              <a:lumOff val="40000"/>
            </a:schemeClr>
          </a:solidFill>
          <a:ln w="9525">
            <a:solidFill>
              <a:srgbClr val="FFFF99"/>
            </a:solidFill>
            <a:round/>
            <a:headEnd/>
            <a:tailEnd/>
          </a:ln>
          <a:effectLst/>
        </p:spPr>
        <p:txBody>
          <a:bodyPr wrap="none" anchor="ctr"/>
          <a:lstStyle/>
          <a:p>
            <a:endParaRPr lang="es-MX"/>
          </a:p>
        </p:txBody>
      </p:sp>
      <p:sp>
        <p:nvSpPr>
          <p:cNvPr id="94217" name="Text Box 9"/>
          <p:cNvSpPr txBox="1">
            <a:spLocks noChangeArrowheads="1"/>
          </p:cNvSpPr>
          <p:nvPr/>
        </p:nvSpPr>
        <p:spPr bwMode="auto">
          <a:xfrm>
            <a:off x="8229600" y="2605088"/>
            <a:ext cx="1365250" cy="366712"/>
          </a:xfrm>
          <a:prstGeom prst="rect">
            <a:avLst/>
          </a:prstGeom>
          <a:solidFill>
            <a:schemeClr val="accent2">
              <a:lumMod val="60000"/>
              <a:lumOff val="40000"/>
            </a:schemeClr>
          </a:solidFill>
          <a:ln w="9525">
            <a:noFill/>
            <a:miter lim="800000"/>
            <a:headEnd/>
            <a:tailEnd/>
          </a:ln>
          <a:effectLst/>
        </p:spPr>
        <p:txBody>
          <a:bodyPr>
            <a:spAutoFit/>
          </a:bodyPr>
          <a:lstStyle/>
          <a:p>
            <a:pPr algn="ctr">
              <a:spcBef>
                <a:spcPct val="50000"/>
              </a:spcBef>
            </a:pPr>
            <a:r>
              <a:rPr lang="es-MX" dirty="0"/>
              <a:t>Educativo</a:t>
            </a:r>
            <a:endParaRPr lang="es-ES" dirty="0"/>
          </a:p>
        </p:txBody>
      </p:sp>
      <p:sp>
        <p:nvSpPr>
          <p:cNvPr id="94218" name="Oval 10"/>
          <p:cNvSpPr>
            <a:spLocks noChangeArrowheads="1"/>
          </p:cNvSpPr>
          <p:nvPr/>
        </p:nvSpPr>
        <p:spPr bwMode="auto">
          <a:xfrm>
            <a:off x="3740150" y="4400551"/>
            <a:ext cx="1441450" cy="1217613"/>
          </a:xfrm>
          <a:prstGeom prst="ellipse">
            <a:avLst/>
          </a:prstGeom>
          <a:solidFill>
            <a:schemeClr val="accent4">
              <a:lumMod val="75000"/>
            </a:schemeClr>
          </a:solidFill>
          <a:ln w="9525">
            <a:solidFill>
              <a:srgbClr val="FFFF99"/>
            </a:solidFill>
            <a:round/>
            <a:headEnd/>
            <a:tailEnd/>
          </a:ln>
          <a:effectLst/>
        </p:spPr>
        <p:txBody>
          <a:bodyPr wrap="none" anchor="ctr"/>
          <a:lstStyle/>
          <a:p>
            <a:endParaRPr lang="es-MX"/>
          </a:p>
        </p:txBody>
      </p:sp>
      <p:sp>
        <p:nvSpPr>
          <p:cNvPr id="94219" name="Text Box 11"/>
          <p:cNvSpPr txBox="1">
            <a:spLocks noChangeArrowheads="1"/>
          </p:cNvSpPr>
          <p:nvPr/>
        </p:nvSpPr>
        <p:spPr bwMode="auto">
          <a:xfrm>
            <a:off x="3810000" y="4876801"/>
            <a:ext cx="1295400" cy="366713"/>
          </a:xfrm>
          <a:prstGeom prst="rect">
            <a:avLst/>
          </a:prstGeom>
          <a:noFill/>
          <a:ln w="9525">
            <a:noFill/>
            <a:miter lim="800000"/>
            <a:headEnd/>
            <a:tailEnd/>
          </a:ln>
          <a:effectLst/>
        </p:spPr>
        <p:txBody>
          <a:bodyPr>
            <a:spAutoFit/>
          </a:bodyPr>
          <a:lstStyle/>
          <a:p>
            <a:pPr algn="ctr">
              <a:spcBef>
                <a:spcPct val="50000"/>
              </a:spcBef>
            </a:pPr>
            <a:r>
              <a:rPr lang="es-MX" dirty="0"/>
              <a:t>Medicina</a:t>
            </a:r>
            <a:endParaRPr lang="es-ES" dirty="0"/>
          </a:p>
        </p:txBody>
      </p:sp>
      <p:sp>
        <p:nvSpPr>
          <p:cNvPr id="94220" name="Oval 12"/>
          <p:cNvSpPr>
            <a:spLocks noChangeArrowheads="1"/>
          </p:cNvSpPr>
          <p:nvPr/>
        </p:nvSpPr>
        <p:spPr bwMode="auto">
          <a:xfrm>
            <a:off x="8159750" y="3486151"/>
            <a:ext cx="1441450" cy="1217613"/>
          </a:xfrm>
          <a:prstGeom prst="ellipse">
            <a:avLst/>
          </a:prstGeom>
          <a:solidFill>
            <a:schemeClr val="accent2">
              <a:lumMod val="20000"/>
              <a:lumOff val="80000"/>
            </a:schemeClr>
          </a:solidFill>
          <a:ln w="9525">
            <a:solidFill>
              <a:srgbClr val="FFFF99"/>
            </a:solidFill>
            <a:round/>
            <a:headEnd/>
            <a:tailEnd/>
          </a:ln>
          <a:effectLst/>
        </p:spPr>
        <p:txBody>
          <a:bodyPr wrap="none" anchor="ctr"/>
          <a:lstStyle/>
          <a:p>
            <a:endParaRPr lang="es-MX"/>
          </a:p>
        </p:txBody>
      </p:sp>
      <p:sp>
        <p:nvSpPr>
          <p:cNvPr id="94221" name="Text Box 13"/>
          <p:cNvSpPr txBox="1">
            <a:spLocks noChangeArrowheads="1"/>
          </p:cNvSpPr>
          <p:nvPr/>
        </p:nvSpPr>
        <p:spPr bwMode="auto">
          <a:xfrm>
            <a:off x="8229600" y="3900488"/>
            <a:ext cx="1365250" cy="366712"/>
          </a:xfrm>
          <a:prstGeom prst="rect">
            <a:avLst/>
          </a:prstGeom>
          <a:noFill/>
          <a:ln w="9525">
            <a:noFill/>
            <a:miter lim="800000"/>
            <a:headEnd/>
            <a:tailEnd/>
          </a:ln>
          <a:effectLst/>
        </p:spPr>
        <p:txBody>
          <a:bodyPr>
            <a:spAutoFit/>
          </a:bodyPr>
          <a:lstStyle/>
          <a:p>
            <a:pPr algn="ctr">
              <a:spcBef>
                <a:spcPct val="50000"/>
              </a:spcBef>
            </a:pPr>
            <a:r>
              <a:rPr lang="es-MX" dirty="0"/>
              <a:t>Religioso</a:t>
            </a:r>
            <a:endParaRPr lang="es-ES" dirty="0"/>
          </a:p>
        </p:txBody>
      </p:sp>
      <p:sp>
        <p:nvSpPr>
          <p:cNvPr id="94222" name="Oval 14"/>
          <p:cNvSpPr>
            <a:spLocks noChangeArrowheads="1"/>
          </p:cNvSpPr>
          <p:nvPr/>
        </p:nvSpPr>
        <p:spPr bwMode="auto">
          <a:xfrm>
            <a:off x="5340350" y="4476751"/>
            <a:ext cx="1441450" cy="1217613"/>
          </a:xfrm>
          <a:prstGeom prst="ellipse">
            <a:avLst/>
          </a:prstGeom>
          <a:solidFill>
            <a:srgbClr val="FF0000"/>
          </a:solidFill>
          <a:ln w="9525">
            <a:solidFill>
              <a:srgbClr val="FFFF99"/>
            </a:solidFill>
            <a:round/>
            <a:headEnd/>
            <a:tailEnd/>
          </a:ln>
          <a:effectLst/>
        </p:spPr>
        <p:txBody>
          <a:bodyPr wrap="none" anchor="ctr"/>
          <a:lstStyle/>
          <a:p>
            <a:endParaRPr lang="es-MX"/>
          </a:p>
        </p:txBody>
      </p:sp>
      <p:sp>
        <p:nvSpPr>
          <p:cNvPr id="94223" name="Text Box 15"/>
          <p:cNvSpPr txBox="1">
            <a:spLocks noChangeArrowheads="1"/>
          </p:cNvSpPr>
          <p:nvPr/>
        </p:nvSpPr>
        <p:spPr bwMode="auto">
          <a:xfrm>
            <a:off x="5416550" y="4891088"/>
            <a:ext cx="1365250" cy="366712"/>
          </a:xfrm>
          <a:prstGeom prst="rect">
            <a:avLst/>
          </a:prstGeom>
          <a:noFill/>
          <a:ln w="9525">
            <a:noFill/>
            <a:miter lim="800000"/>
            <a:headEnd/>
            <a:tailEnd/>
          </a:ln>
          <a:effectLst/>
        </p:spPr>
        <p:txBody>
          <a:bodyPr>
            <a:spAutoFit/>
          </a:bodyPr>
          <a:lstStyle/>
          <a:p>
            <a:pPr algn="ctr">
              <a:spcBef>
                <a:spcPct val="50000"/>
              </a:spcBef>
            </a:pPr>
            <a:r>
              <a:rPr lang="es-MX" dirty="0"/>
              <a:t>Científico</a:t>
            </a:r>
          </a:p>
        </p:txBody>
      </p:sp>
      <p:sp>
        <p:nvSpPr>
          <p:cNvPr id="94224" name="Oval 16"/>
          <p:cNvSpPr>
            <a:spLocks noChangeArrowheads="1"/>
          </p:cNvSpPr>
          <p:nvPr/>
        </p:nvSpPr>
        <p:spPr bwMode="auto">
          <a:xfrm>
            <a:off x="6934200" y="4343401"/>
            <a:ext cx="1441450" cy="1217613"/>
          </a:xfrm>
          <a:prstGeom prst="ellipse">
            <a:avLst/>
          </a:prstGeom>
          <a:solidFill>
            <a:schemeClr val="accent4">
              <a:lumMod val="60000"/>
              <a:lumOff val="40000"/>
            </a:schemeClr>
          </a:solidFill>
          <a:ln w="9525">
            <a:solidFill>
              <a:srgbClr val="FFFF99"/>
            </a:solidFill>
            <a:round/>
            <a:headEnd/>
            <a:tailEnd/>
          </a:ln>
          <a:effectLst/>
        </p:spPr>
        <p:txBody>
          <a:bodyPr wrap="none" anchor="ctr"/>
          <a:lstStyle/>
          <a:p>
            <a:endParaRPr lang="es-MX"/>
          </a:p>
        </p:txBody>
      </p:sp>
      <p:sp>
        <p:nvSpPr>
          <p:cNvPr id="94225" name="Text Box 17"/>
          <p:cNvSpPr txBox="1">
            <a:spLocks noChangeArrowheads="1"/>
          </p:cNvSpPr>
          <p:nvPr/>
        </p:nvSpPr>
        <p:spPr bwMode="auto">
          <a:xfrm>
            <a:off x="6956426" y="4738688"/>
            <a:ext cx="1592263" cy="366712"/>
          </a:xfrm>
          <a:prstGeom prst="rect">
            <a:avLst/>
          </a:prstGeom>
          <a:noFill/>
          <a:ln w="9525">
            <a:noFill/>
            <a:miter lim="800000"/>
            <a:headEnd/>
            <a:tailEnd/>
          </a:ln>
          <a:effectLst/>
        </p:spPr>
        <p:txBody>
          <a:bodyPr>
            <a:spAutoFit/>
          </a:bodyPr>
          <a:lstStyle/>
          <a:p>
            <a:pPr>
              <a:spcBef>
                <a:spcPct val="50000"/>
              </a:spcBef>
            </a:pPr>
            <a:r>
              <a:rPr lang="es-MX" dirty="0" err="1"/>
              <a:t>Mass</a:t>
            </a:r>
            <a:r>
              <a:rPr lang="es-MX" dirty="0"/>
              <a:t> Media</a:t>
            </a:r>
            <a:endParaRPr lang="es-ES" dirty="0"/>
          </a:p>
        </p:txBody>
      </p:sp>
      <p:sp>
        <p:nvSpPr>
          <p:cNvPr id="94226" name="Oval 18"/>
          <p:cNvSpPr>
            <a:spLocks noChangeArrowheads="1"/>
          </p:cNvSpPr>
          <p:nvPr/>
        </p:nvSpPr>
        <p:spPr bwMode="auto">
          <a:xfrm>
            <a:off x="5403850" y="838201"/>
            <a:ext cx="1606550" cy="1350963"/>
          </a:xfrm>
          <a:prstGeom prst="ellipse">
            <a:avLst/>
          </a:prstGeom>
          <a:solidFill>
            <a:srgbClr val="FFC000"/>
          </a:solidFill>
          <a:ln w="9525">
            <a:solidFill>
              <a:srgbClr val="FFFF99"/>
            </a:solidFill>
            <a:round/>
            <a:headEnd/>
            <a:tailEnd/>
          </a:ln>
          <a:effectLst/>
        </p:spPr>
        <p:txBody>
          <a:bodyPr wrap="none" anchor="ctr"/>
          <a:lstStyle/>
          <a:p>
            <a:pPr algn="ctr"/>
            <a:endParaRPr lang="es-MX">
              <a:solidFill>
                <a:srgbClr val="000000"/>
              </a:solidFill>
            </a:endParaRPr>
          </a:p>
        </p:txBody>
      </p:sp>
      <p:sp>
        <p:nvSpPr>
          <p:cNvPr id="94227" name="Text Box 19"/>
          <p:cNvSpPr txBox="1">
            <a:spLocks noChangeArrowheads="1"/>
          </p:cNvSpPr>
          <p:nvPr/>
        </p:nvSpPr>
        <p:spPr bwMode="auto">
          <a:xfrm>
            <a:off x="5492750" y="1295401"/>
            <a:ext cx="1365250" cy="366713"/>
          </a:xfrm>
          <a:prstGeom prst="rect">
            <a:avLst/>
          </a:prstGeom>
          <a:noFill/>
          <a:ln w="9525">
            <a:noFill/>
            <a:miter lim="800000"/>
            <a:headEnd/>
            <a:tailEnd/>
          </a:ln>
          <a:effectLst/>
        </p:spPr>
        <p:txBody>
          <a:bodyPr>
            <a:spAutoFit/>
          </a:bodyPr>
          <a:lstStyle/>
          <a:p>
            <a:pPr algn="ctr">
              <a:spcBef>
                <a:spcPct val="50000"/>
              </a:spcBef>
            </a:pPr>
            <a:r>
              <a:rPr lang="es-MX" dirty="0"/>
              <a:t>Derecho</a:t>
            </a:r>
            <a:endParaRPr lang="es-ES" dirty="0"/>
          </a:p>
        </p:txBody>
      </p:sp>
      <p:sp>
        <p:nvSpPr>
          <p:cNvPr id="94228" name="Oval 20"/>
          <p:cNvSpPr>
            <a:spLocks noChangeArrowheads="1"/>
          </p:cNvSpPr>
          <p:nvPr/>
        </p:nvSpPr>
        <p:spPr bwMode="auto">
          <a:xfrm>
            <a:off x="7016750" y="1276351"/>
            <a:ext cx="1441450" cy="1217613"/>
          </a:xfrm>
          <a:prstGeom prst="ellipse">
            <a:avLst/>
          </a:prstGeom>
          <a:solidFill>
            <a:srgbClr val="FF9999"/>
          </a:solidFill>
          <a:ln w="9525">
            <a:solidFill>
              <a:srgbClr val="FFFF66"/>
            </a:solidFill>
            <a:round/>
            <a:headEnd/>
            <a:tailEnd/>
          </a:ln>
          <a:effectLst/>
        </p:spPr>
        <p:txBody>
          <a:bodyPr wrap="none" anchor="ctr"/>
          <a:lstStyle/>
          <a:p>
            <a:endParaRPr lang="es-MX"/>
          </a:p>
        </p:txBody>
      </p:sp>
      <p:sp>
        <p:nvSpPr>
          <p:cNvPr id="94229" name="Text Box 21"/>
          <p:cNvSpPr txBox="1">
            <a:spLocks noChangeArrowheads="1"/>
          </p:cNvSpPr>
          <p:nvPr/>
        </p:nvSpPr>
        <p:spPr bwMode="auto">
          <a:xfrm>
            <a:off x="7016750" y="1690688"/>
            <a:ext cx="1365250" cy="366712"/>
          </a:xfrm>
          <a:prstGeom prst="rect">
            <a:avLst/>
          </a:prstGeom>
          <a:noFill/>
          <a:ln w="9525">
            <a:noFill/>
            <a:miter lim="800000"/>
            <a:headEnd/>
            <a:tailEnd/>
          </a:ln>
          <a:effectLst/>
        </p:spPr>
        <p:txBody>
          <a:bodyPr>
            <a:spAutoFit/>
          </a:bodyPr>
          <a:lstStyle/>
          <a:p>
            <a:pPr algn="ctr">
              <a:spcBef>
                <a:spcPct val="50000"/>
              </a:spcBef>
            </a:pPr>
            <a:r>
              <a:rPr lang="es-MX" dirty="0"/>
              <a:t>Arte </a:t>
            </a:r>
            <a:endParaRPr lang="es-ES" dirty="0"/>
          </a:p>
        </p:txBody>
      </p:sp>
      <p:sp>
        <p:nvSpPr>
          <p:cNvPr id="94230" name="Text Box 22"/>
          <p:cNvSpPr txBox="1">
            <a:spLocks noChangeArrowheads="1"/>
          </p:cNvSpPr>
          <p:nvPr/>
        </p:nvSpPr>
        <p:spPr bwMode="auto">
          <a:xfrm>
            <a:off x="5334000" y="3048001"/>
            <a:ext cx="1828800" cy="466725"/>
          </a:xfrm>
          <a:prstGeom prst="rect">
            <a:avLst/>
          </a:prstGeom>
          <a:solidFill>
            <a:srgbClr val="FF0000"/>
          </a:solidFill>
          <a:ln w="9525">
            <a:miter lim="800000"/>
            <a:headEnd/>
            <a:tailEnd/>
          </a:ln>
          <a:effectLst/>
          <a:scene3d>
            <a:camera prst="legacyObliqueBottomLeft"/>
            <a:lightRig rig="legacyFlat3" dir="t"/>
          </a:scene3d>
          <a:sp3d extrusionH="430200" prstMaterial="legacyMatte">
            <a:bevelT w="13500" h="13500" prst="angle"/>
            <a:bevelB w="13500" h="13500" prst="angle"/>
            <a:extrusionClr>
              <a:srgbClr val="99CC00"/>
            </a:extrusionClr>
          </a:sp3d>
        </p:spPr>
        <p:txBody>
          <a:bodyPr>
            <a:spAutoFit/>
            <a:flatTx/>
          </a:bodyPr>
          <a:lstStyle/>
          <a:p>
            <a:pPr algn="ctr">
              <a:spcBef>
                <a:spcPct val="50000"/>
              </a:spcBef>
            </a:pPr>
            <a:r>
              <a:rPr lang="es-ES_tradnl" sz="2400">
                <a:solidFill>
                  <a:srgbClr val="000000"/>
                </a:solidFill>
                <a:latin typeface="Times New Roman" charset="0"/>
              </a:rPr>
              <a:t>Turismo</a:t>
            </a:r>
          </a:p>
        </p:txBody>
      </p:sp>
      <p:sp>
        <p:nvSpPr>
          <p:cNvPr id="94231" name="Line 23"/>
          <p:cNvSpPr>
            <a:spLocks noChangeShapeType="1"/>
          </p:cNvSpPr>
          <p:nvPr/>
        </p:nvSpPr>
        <p:spPr bwMode="auto">
          <a:xfrm flipV="1">
            <a:off x="6248400" y="2209800"/>
            <a:ext cx="0" cy="838200"/>
          </a:xfrm>
          <a:prstGeom prst="line">
            <a:avLst/>
          </a:prstGeom>
          <a:noFill/>
          <a:ln w="9525">
            <a:solidFill>
              <a:srgbClr val="FFFF99"/>
            </a:solidFill>
            <a:round/>
            <a:headEnd/>
            <a:tailEnd type="triangle" w="med" len="med"/>
          </a:ln>
          <a:effectLst/>
        </p:spPr>
        <p:txBody>
          <a:bodyPr wrap="none" anchor="ctr"/>
          <a:lstStyle/>
          <a:p>
            <a:endParaRPr lang="es-MX"/>
          </a:p>
        </p:txBody>
      </p:sp>
      <p:sp>
        <p:nvSpPr>
          <p:cNvPr id="94232" name="Line 24"/>
          <p:cNvSpPr>
            <a:spLocks noChangeShapeType="1"/>
          </p:cNvSpPr>
          <p:nvPr/>
        </p:nvSpPr>
        <p:spPr bwMode="auto">
          <a:xfrm flipH="1" flipV="1">
            <a:off x="5029200" y="2286000"/>
            <a:ext cx="838200" cy="762000"/>
          </a:xfrm>
          <a:prstGeom prst="line">
            <a:avLst/>
          </a:prstGeom>
          <a:noFill/>
          <a:ln w="9525">
            <a:solidFill>
              <a:srgbClr val="FFFF99"/>
            </a:solidFill>
            <a:round/>
            <a:headEnd/>
            <a:tailEnd type="triangle" w="med" len="med"/>
          </a:ln>
          <a:effectLst/>
        </p:spPr>
        <p:txBody>
          <a:bodyPr wrap="none" anchor="ctr"/>
          <a:lstStyle/>
          <a:p>
            <a:endParaRPr lang="es-MX"/>
          </a:p>
        </p:txBody>
      </p:sp>
      <p:sp>
        <p:nvSpPr>
          <p:cNvPr id="94233" name="Line 25"/>
          <p:cNvSpPr>
            <a:spLocks noChangeShapeType="1"/>
          </p:cNvSpPr>
          <p:nvPr/>
        </p:nvSpPr>
        <p:spPr bwMode="auto">
          <a:xfrm flipH="1" flipV="1">
            <a:off x="4343400" y="3048000"/>
            <a:ext cx="762000" cy="304800"/>
          </a:xfrm>
          <a:prstGeom prst="line">
            <a:avLst/>
          </a:prstGeom>
          <a:noFill/>
          <a:ln w="9525">
            <a:solidFill>
              <a:srgbClr val="FFFF99"/>
            </a:solidFill>
            <a:round/>
            <a:headEnd/>
            <a:tailEnd type="triangle" w="med" len="med"/>
          </a:ln>
          <a:effectLst/>
        </p:spPr>
        <p:txBody>
          <a:bodyPr wrap="none" anchor="ctr"/>
          <a:lstStyle/>
          <a:p>
            <a:endParaRPr lang="es-MX"/>
          </a:p>
        </p:txBody>
      </p:sp>
      <p:sp>
        <p:nvSpPr>
          <p:cNvPr id="94234" name="Line 26"/>
          <p:cNvSpPr>
            <a:spLocks noChangeShapeType="1"/>
          </p:cNvSpPr>
          <p:nvPr/>
        </p:nvSpPr>
        <p:spPr bwMode="auto">
          <a:xfrm flipH="1">
            <a:off x="4419600" y="3657600"/>
            <a:ext cx="762000" cy="152400"/>
          </a:xfrm>
          <a:prstGeom prst="line">
            <a:avLst/>
          </a:prstGeom>
          <a:noFill/>
          <a:ln w="9525">
            <a:solidFill>
              <a:srgbClr val="FFFF99"/>
            </a:solidFill>
            <a:round/>
            <a:headEnd/>
            <a:tailEnd type="triangle" w="med" len="med"/>
          </a:ln>
          <a:effectLst/>
        </p:spPr>
        <p:txBody>
          <a:bodyPr wrap="none" anchor="ctr"/>
          <a:lstStyle/>
          <a:p>
            <a:endParaRPr lang="es-MX"/>
          </a:p>
        </p:txBody>
      </p:sp>
      <p:sp>
        <p:nvSpPr>
          <p:cNvPr id="94235" name="Line 27"/>
          <p:cNvSpPr>
            <a:spLocks noChangeShapeType="1"/>
          </p:cNvSpPr>
          <p:nvPr/>
        </p:nvSpPr>
        <p:spPr bwMode="auto">
          <a:xfrm flipH="1">
            <a:off x="4876800" y="3657600"/>
            <a:ext cx="685800" cy="838200"/>
          </a:xfrm>
          <a:prstGeom prst="line">
            <a:avLst/>
          </a:prstGeom>
          <a:noFill/>
          <a:ln w="9525">
            <a:solidFill>
              <a:srgbClr val="FFFF99"/>
            </a:solidFill>
            <a:round/>
            <a:headEnd/>
            <a:tailEnd type="triangle" w="med" len="med"/>
          </a:ln>
          <a:effectLst/>
        </p:spPr>
        <p:txBody>
          <a:bodyPr wrap="none" anchor="ctr"/>
          <a:lstStyle/>
          <a:p>
            <a:endParaRPr lang="es-MX"/>
          </a:p>
        </p:txBody>
      </p:sp>
      <p:sp>
        <p:nvSpPr>
          <p:cNvPr id="94236" name="Line 28"/>
          <p:cNvSpPr>
            <a:spLocks noChangeShapeType="1"/>
          </p:cNvSpPr>
          <p:nvPr/>
        </p:nvSpPr>
        <p:spPr bwMode="auto">
          <a:xfrm>
            <a:off x="6096000" y="3657600"/>
            <a:ext cx="0" cy="762000"/>
          </a:xfrm>
          <a:prstGeom prst="line">
            <a:avLst/>
          </a:prstGeom>
          <a:noFill/>
          <a:ln w="9525">
            <a:solidFill>
              <a:srgbClr val="FFFF99"/>
            </a:solidFill>
            <a:round/>
            <a:headEnd/>
            <a:tailEnd type="triangle" w="med" len="med"/>
          </a:ln>
          <a:effectLst/>
        </p:spPr>
        <p:txBody>
          <a:bodyPr wrap="none" anchor="ctr"/>
          <a:lstStyle/>
          <a:p>
            <a:endParaRPr lang="es-MX"/>
          </a:p>
        </p:txBody>
      </p:sp>
      <p:sp>
        <p:nvSpPr>
          <p:cNvPr id="94237" name="Line 29"/>
          <p:cNvSpPr>
            <a:spLocks noChangeShapeType="1"/>
          </p:cNvSpPr>
          <p:nvPr/>
        </p:nvSpPr>
        <p:spPr bwMode="auto">
          <a:xfrm>
            <a:off x="6858000" y="3657600"/>
            <a:ext cx="457200" cy="685800"/>
          </a:xfrm>
          <a:prstGeom prst="line">
            <a:avLst/>
          </a:prstGeom>
          <a:noFill/>
          <a:ln w="9525">
            <a:solidFill>
              <a:srgbClr val="FFFF99"/>
            </a:solidFill>
            <a:round/>
            <a:headEnd/>
            <a:tailEnd type="triangle" w="med" len="med"/>
          </a:ln>
          <a:effectLst/>
        </p:spPr>
        <p:txBody>
          <a:bodyPr wrap="none" anchor="ctr"/>
          <a:lstStyle/>
          <a:p>
            <a:endParaRPr lang="es-MX"/>
          </a:p>
        </p:txBody>
      </p:sp>
      <p:sp>
        <p:nvSpPr>
          <p:cNvPr id="94238" name="Line 30"/>
          <p:cNvSpPr>
            <a:spLocks noChangeShapeType="1"/>
          </p:cNvSpPr>
          <p:nvPr/>
        </p:nvSpPr>
        <p:spPr bwMode="auto">
          <a:xfrm>
            <a:off x="7162800" y="3352800"/>
            <a:ext cx="1066800" cy="533400"/>
          </a:xfrm>
          <a:prstGeom prst="line">
            <a:avLst/>
          </a:prstGeom>
          <a:noFill/>
          <a:ln w="9525">
            <a:solidFill>
              <a:srgbClr val="FFFF99"/>
            </a:solidFill>
            <a:round/>
            <a:headEnd/>
            <a:tailEnd type="triangle" w="med" len="med"/>
          </a:ln>
          <a:effectLst/>
        </p:spPr>
        <p:txBody>
          <a:bodyPr wrap="none" anchor="ctr"/>
          <a:lstStyle/>
          <a:p>
            <a:endParaRPr lang="es-MX"/>
          </a:p>
        </p:txBody>
      </p:sp>
      <p:sp>
        <p:nvSpPr>
          <p:cNvPr id="94239" name="Line 31"/>
          <p:cNvSpPr>
            <a:spLocks noChangeShapeType="1"/>
          </p:cNvSpPr>
          <p:nvPr/>
        </p:nvSpPr>
        <p:spPr bwMode="auto">
          <a:xfrm flipV="1">
            <a:off x="7162800" y="2971800"/>
            <a:ext cx="990600" cy="228600"/>
          </a:xfrm>
          <a:prstGeom prst="line">
            <a:avLst/>
          </a:prstGeom>
          <a:noFill/>
          <a:ln w="9525">
            <a:solidFill>
              <a:srgbClr val="FFFF99"/>
            </a:solidFill>
            <a:round/>
            <a:headEnd/>
            <a:tailEnd type="triangle" w="med" len="med"/>
          </a:ln>
          <a:effectLst/>
        </p:spPr>
        <p:txBody>
          <a:bodyPr wrap="none" anchor="ctr"/>
          <a:lstStyle/>
          <a:p>
            <a:endParaRPr lang="es-MX"/>
          </a:p>
        </p:txBody>
      </p:sp>
      <p:sp>
        <p:nvSpPr>
          <p:cNvPr id="94240" name="Line 32"/>
          <p:cNvSpPr>
            <a:spLocks noChangeShapeType="1"/>
          </p:cNvSpPr>
          <p:nvPr/>
        </p:nvSpPr>
        <p:spPr bwMode="auto">
          <a:xfrm flipV="1">
            <a:off x="6629400" y="2362200"/>
            <a:ext cx="609600" cy="685800"/>
          </a:xfrm>
          <a:prstGeom prst="line">
            <a:avLst/>
          </a:prstGeom>
          <a:noFill/>
          <a:ln w="9525">
            <a:solidFill>
              <a:srgbClr val="FFFF99"/>
            </a:solidFill>
            <a:round/>
            <a:headEnd/>
            <a:tailEnd type="triangle" w="med" len="med"/>
          </a:ln>
          <a:effectLst/>
        </p:spPr>
        <p:txBody>
          <a:bodyPr wrap="none" anchor="ctr"/>
          <a:lstStyle/>
          <a:p>
            <a:endParaRPr lang="es-MX"/>
          </a:p>
        </p:txBody>
      </p:sp>
      <p:sp>
        <p:nvSpPr>
          <p:cNvPr id="94242" name="Text Box 34"/>
          <p:cNvSpPr txBox="1">
            <a:spLocks noChangeArrowheads="1"/>
          </p:cNvSpPr>
          <p:nvPr/>
        </p:nvSpPr>
        <p:spPr bwMode="auto">
          <a:xfrm>
            <a:off x="1676400" y="1903414"/>
            <a:ext cx="1371600" cy="915987"/>
          </a:xfrm>
          <a:prstGeom prst="rect">
            <a:avLst/>
          </a:prstGeom>
          <a:noFill/>
          <a:ln w="12700">
            <a:noFill/>
            <a:miter lim="800000"/>
            <a:headEnd type="none" w="sm" len="sm"/>
            <a:tailEnd type="none" w="sm" len="sm"/>
          </a:ln>
          <a:effectLst/>
        </p:spPr>
        <p:txBody>
          <a:bodyPr>
            <a:spAutoFit/>
          </a:bodyPr>
          <a:lstStyle/>
          <a:p>
            <a:pPr algn="ctr">
              <a:spcBef>
                <a:spcPct val="50000"/>
              </a:spcBef>
            </a:pPr>
            <a:r>
              <a:rPr lang="es-MX" dirty="0"/>
              <a:t>Pago por bienes y servicios</a:t>
            </a:r>
          </a:p>
        </p:txBody>
      </p:sp>
      <p:sp>
        <p:nvSpPr>
          <p:cNvPr id="94244" name="Text Box 36"/>
          <p:cNvSpPr txBox="1">
            <a:spLocks noChangeArrowheads="1"/>
          </p:cNvSpPr>
          <p:nvPr/>
        </p:nvSpPr>
        <p:spPr bwMode="auto">
          <a:xfrm>
            <a:off x="1828800" y="4129088"/>
            <a:ext cx="1295400" cy="641350"/>
          </a:xfrm>
          <a:prstGeom prst="rect">
            <a:avLst/>
          </a:prstGeom>
          <a:noFill/>
          <a:ln w="12700">
            <a:noFill/>
            <a:miter lim="800000"/>
            <a:headEnd type="none" w="sm" len="sm"/>
            <a:tailEnd type="none" w="sm" len="sm"/>
          </a:ln>
          <a:effectLst/>
        </p:spPr>
        <p:txBody>
          <a:bodyPr>
            <a:spAutoFit/>
          </a:bodyPr>
          <a:lstStyle/>
          <a:p>
            <a:pPr algn="ctr">
              <a:spcBef>
                <a:spcPct val="50000"/>
              </a:spcBef>
            </a:pPr>
            <a:r>
              <a:rPr lang="es-MX" dirty="0"/>
              <a:t>Práctica de ocio</a:t>
            </a:r>
          </a:p>
        </p:txBody>
      </p:sp>
      <p:sp>
        <p:nvSpPr>
          <p:cNvPr id="94245" name="Text Box 37"/>
          <p:cNvSpPr txBox="1">
            <a:spLocks noChangeArrowheads="1"/>
          </p:cNvSpPr>
          <p:nvPr/>
        </p:nvSpPr>
        <p:spPr bwMode="auto">
          <a:xfrm>
            <a:off x="2438400" y="5500688"/>
            <a:ext cx="1905000" cy="641350"/>
          </a:xfrm>
          <a:prstGeom prst="rect">
            <a:avLst/>
          </a:prstGeom>
          <a:noFill/>
          <a:ln w="12700">
            <a:noFill/>
            <a:miter lim="800000"/>
            <a:headEnd type="none" w="sm" len="sm"/>
            <a:tailEnd type="none" w="sm" len="sm"/>
          </a:ln>
          <a:effectLst/>
        </p:spPr>
        <p:txBody>
          <a:bodyPr>
            <a:spAutoFit/>
          </a:bodyPr>
          <a:lstStyle/>
          <a:p>
            <a:pPr algn="ctr">
              <a:spcBef>
                <a:spcPct val="50000"/>
              </a:spcBef>
            </a:pPr>
            <a:r>
              <a:rPr lang="es-MX" dirty="0"/>
              <a:t>Terapia para el enfermo</a:t>
            </a:r>
          </a:p>
        </p:txBody>
      </p:sp>
      <p:sp>
        <p:nvSpPr>
          <p:cNvPr id="94246" name="Text Box 38"/>
          <p:cNvSpPr txBox="1">
            <a:spLocks noChangeArrowheads="1"/>
          </p:cNvSpPr>
          <p:nvPr/>
        </p:nvSpPr>
        <p:spPr bwMode="auto">
          <a:xfrm>
            <a:off x="4953000" y="5697538"/>
            <a:ext cx="2286000" cy="641350"/>
          </a:xfrm>
          <a:prstGeom prst="rect">
            <a:avLst/>
          </a:prstGeom>
          <a:noFill/>
          <a:ln w="12700">
            <a:noFill/>
            <a:miter lim="800000"/>
            <a:headEnd type="none" w="sm" len="sm"/>
            <a:tailEnd type="none" w="sm" len="sm"/>
          </a:ln>
          <a:effectLst/>
        </p:spPr>
        <p:txBody>
          <a:bodyPr>
            <a:spAutoFit/>
          </a:bodyPr>
          <a:lstStyle/>
          <a:p>
            <a:pPr algn="ctr">
              <a:spcBef>
                <a:spcPct val="50000"/>
              </a:spcBef>
            </a:pPr>
            <a:r>
              <a:rPr lang="es-MX" dirty="0"/>
              <a:t>Objeto de estudio de distintos campos</a:t>
            </a:r>
          </a:p>
        </p:txBody>
      </p:sp>
      <p:sp>
        <p:nvSpPr>
          <p:cNvPr id="94247" name="Text Box 39"/>
          <p:cNvSpPr txBox="1">
            <a:spLocks noChangeArrowheads="1"/>
          </p:cNvSpPr>
          <p:nvPr/>
        </p:nvSpPr>
        <p:spPr bwMode="auto">
          <a:xfrm>
            <a:off x="7772400" y="5486400"/>
            <a:ext cx="1524000" cy="641350"/>
          </a:xfrm>
          <a:prstGeom prst="rect">
            <a:avLst/>
          </a:prstGeom>
          <a:noFill/>
          <a:ln w="12700">
            <a:noFill/>
            <a:miter lim="800000"/>
            <a:headEnd type="none" w="sm" len="sm"/>
            <a:tailEnd type="none" w="sm" len="sm"/>
          </a:ln>
          <a:effectLst/>
        </p:spPr>
        <p:txBody>
          <a:bodyPr>
            <a:spAutoFit/>
          </a:bodyPr>
          <a:lstStyle/>
          <a:p>
            <a:pPr algn="ctr">
              <a:spcBef>
                <a:spcPct val="50000"/>
              </a:spcBef>
            </a:pPr>
            <a:r>
              <a:rPr lang="es-MX" dirty="0"/>
              <a:t>Tema de información </a:t>
            </a:r>
          </a:p>
        </p:txBody>
      </p:sp>
      <p:sp>
        <p:nvSpPr>
          <p:cNvPr id="94248" name="Text Box 40"/>
          <p:cNvSpPr txBox="1">
            <a:spLocks noChangeArrowheads="1"/>
          </p:cNvSpPr>
          <p:nvPr/>
        </p:nvSpPr>
        <p:spPr bwMode="auto">
          <a:xfrm>
            <a:off x="8975725" y="4652963"/>
            <a:ext cx="1524000" cy="641350"/>
          </a:xfrm>
          <a:prstGeom prst="rect">
            <a:avLst/>
          </a:prstGeom>
          <a:noFill/>
          <a:ln w="12700">
            <a:noFill/>
            <a:miter lim="800000"/>
            <a:headEnd type="none" w="sm" len="sm"/>
            <a:tailEnd type="none" w="sm" len="sm"/>
          </a:ln>
          <a:effectLst/>
        </p:spPr>
        <p:txBody>
          <a:bodyPr>
            <a:spAutoFit/>
          </a:bodyPr>
          <a:lstStyle/>
          <a:p>
            <a:pPr algn="ctr">
              <a:spcBef>
                <a:spcPct val="50000"/>
              </a:spcBef>
            </a:pPr>
            <a:r>
              <a:rPr lang="es-MX" dirty="0"/>
              <a:t>Acto de fe religiosa</a:t>
            </a:r>
          </a:p>
        </p:txBody>
      </p:sp>
      <p:sp>
        <p:nvSpPr>
          <p:cNvPr id="94249" name="Text Box 41"/>
          <p:cNvSpPr txBox="1">
            <a:spLocks noChangeArrowheads="1"/>
          </p:cNvSpPr>
          <p:nvPr/>
        </p:nvSpPr>
        <p:spPr bwMode="auto">
          <a:xfrm>
            <a:off x="8991600" y="1158875"/>
            <a:ext cx="1600200" cy="915988"/>
          </a:xfrm>
          <a:prstGeom prst="rect">
            <a:avLst/>
          </a:prstGeom>
          <a:noFill/>
          <a:ln w="12700">
            <a:noFill/>
            <a:miter lim="800000"/>
            <a:headEnd type="none" w="sm" len="sm"/>
            <a:tailEnd type="none" w="sm" len="sm"/>
          </a:ln>
          <a:effectLst/>
        </p:spPr>
        <p:txBody>
          <a:bodyPr>
            <a:spAutoFit/>
          </a:bodyPr>
          <a:lstStyle/>
          <a:p>
            <a:pPr algn="ctr">
              <a:spcBef>
                <a:spcPct val="50000"/>
              </a:spcBef>
            </a:pPr>
            <a:r>
              <a:rPr lang="es-MX" dirty="0"/>
              <a:t>Capacidad de comunicación profesional</a:t>
            </a:r>
          </a:p>
        </p:txBody>
      </p:sp>
      <p:sp>
        <p:nvSpPr>
          <p:cNvPr id="94250" name="Text Box 42"/>
          <p:cNvSpPr txBox="1">
            <a:spLocks noChangeArrowheads="1"/>
          </p:cNvSpPr>
          <p:nvPr/>
        </p:nvSpPr>
        <p:spPr bwMode="auto">
          <a:xfrm>
            <a:off x="7315200" y="915988"/>
            <a:ext cx="1371600" cy="366712"/>
          </a:xfrm>
          <a:prstGeom prst="rect">
            <a:avLst/>
          </a:prstGeom>
          <a:noFill/>
          <a:ln w="12700">
            <a:noFill/>
            <a:miter lim="800000"/>
            <a:headEnd type="none" w="sm" len="sm"/>
            <a:tailEnd type="none" w="sm" len="sm"/>
          </a:ln>
          <a:effectLst/>
        </p:spPr>
        <p:txBody>
          <a:bodyPr>
            <a:spAutoFit/>
          </a:bodyPr>
          <a:lstStyle/>
          <a:p>
            <a:pPr algn="ctr">
              <a:spcBef>
                <a:spcPct val="50000"/>
              </a:spcBef>
            </a:pPr>
            <a:r>
              <a:rPr lang="es-MX"/>
              <a:t>Patrimonio</a:t>
            </a:r>
          </a:p>
        </p:txBody>
      </p:sp>
      <p:sp>
        <p:nvSpPr>
          <p:cNvPr id="94252" name="Text Box 44"/>
          <p:cNvSpPr txBox="1">
            <a:spLocks noChangeArrowheads="1"/>
          </p:cNvSpPr>
          <p:nvPr/>
        </p:nvSpPr>
        <p:spPr bwMode="auto">
          <a:xfrm>
            <a:off x="2438400" y="304801"/>
            <a:ext cx="1905000" cy="1190625"/>
          </a:xfrm>
          <a:prstGeom prst="rect">
            <a:avLst/>
          </a:prstGeom>
          <a:noFill/>
          <a:ln w="12700">
            <a:noFill/>
            <a:miter lim="800000"/>
            <a:headEnd type="none" w="sm" len="sm"/>
            <a:tailEnd type="none" w="sm" len="sm"/>
          </a:ln>
          <a:effectLst/>
        </p:spPr>
        <p:txBody>
          <a:bodyPr>
            <a:spAutoFit/>
          </a:bodyPr>
          <a:lstStyle/>
          <a:p>
            <a:pPr algn="ctr">
              <a:spcBef>
                <a:spcPct val="50000"/>
              </a:spcBef>
            </a:pPr>
            <a:r>
              <a:rPr lang="es-MX" dirty="0"/>
              <a:t>Estrategia vinculante para lograr el bienestar común</a:t>
            </a:r>
          </a:p>
        </p:txBody>
      </p:sp>
      <p:sp>
        <p:nvSpPr>
          <p:cNvPr id="94253" name="Text Box 45"/>
          <p:cNvSpPr txBox="1">
            <a:spLocks noChangeArrowheads="1"/>
          </p:cNvSpPr>
          <p:nvPr/>
        </p:nvSpPr>
        <p:spPr bwMode="auto">
          <a:xfrm>
            <a:off x="5105400" y="152400"/>
            <a:ext cx="2286000" cy="641350"/>
          </a:xfrm>
          <a:prstGeom prst="rect">
            <a:avLst/>
          </a:prstGeom>
          <a:noFill/>
          <a:ln w="12700">
            <a:noFill/>
            <a:miter lim="800000"/>
            <a:headEnd type="none" w="sm" len="sm"/>
            <a:tailEnd type="none" w="sm" len="sm"/>
          </a:ln>
          <a:effectLst/>
        </p:spPr>
        <p:txBody>
          <a:bodyPr>
            <a:spAutoFit/>
          </a:bodyPr>
          <a:lstStyle/>
          <a:p>
            <a:pPr algn="ctr">
              <a:spcBef>
                <a:spcPct val="50000"/>
              </a:spcBef>
            </a:pPr>
            <a:r>
              <a:rPr lang="es-MX" dirty="0"/>
              <a:t>Conjunto de normas y procedimientos</a:t>
            </a:r>
          </a:p>
        </p:txBody>
      </p:sp>
      <p:sp>
        <p:nvSpPr>
          <p:cNvPr id="2" name="Rectángulo 1"/>
          <p:cNvSpPr/>
          <p:nvPr/>
        </p:nvSpPr>
        <p:spPr>
          <a:xfrm>
            <a:off x="4328142" y="3735150"/>
            <a:ext cx="4548040" cy="369332"/>
          </a:xfrm>
          <a:prstGeom prst="rect">
            <a:avLst/>
          </a:prstGeom>
        </p:spPr>
        <p:txBody>
          <a:bodyPr wrap="none">
            <a:spAutoFit/>
          </a:bodyPr>
          <a:lstStyle/>
          <a:p>
            <a:r>
              <a:rPr lang="es-MX" dirty="0"/>
              <a:t>Aplicaciones en la investigación turística: </a:t>
            </a:r>
          </a:p>
        </p:txBody>
      </p:sp>
    </p:spTree>
    <p:extLst>
      <p:ext uri="{BB962C8B-B14F-4D97-AF65-F5344CB8AC3E}">
        <p14:creationId xmlns:p14="http://schemas.microsoft.com/office/powerpoint/2010/main" val="3583237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42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942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9424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9424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9424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9424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9425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9424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9424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942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42" grpId="0"/>
      <p:bldP spid="94244" grpId="0"/>
      <p:bldP spid="94245" grpId="0"/>
      <p:bldP spid="94246" grpId="0"/>
      <p:bldP spid="94247" grpId="0"/>
      <p:bldP spid="94248" grpId="0"/>
      <p:bldP spid="94249" grpId="0"/>
      <p:bldP spid="94250" grpId="0"/>
      <p:bldP spid="94252" grpId="0"/>
      <p:bldP spid="9425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2787" y="1141746"/>
            <a:ext cx="8226425" cy="1143000"/>
          </a:xfrm>
        </p:spPr>
        <p:txBody>
          <a:bodyPr>
            <a:normAutofit/>
          </a:bodyPr>
          <a:lstStyle/>
          <a:p>
            <a:r>
              <a:rPr lang="es-MX" sz="3600" dirty="0" smtClean="0"/>
              <a:t>Hermenéutica</a:t>
            </a:r>
            <a:br>
              <a:rPr lang="es-MX" sz="3600" dirty="0" smtClean="0"/>
            </a:br>
            <a:r>
              <a:rPr lang="es-MX" sz="3600" dirty="0" smtClean="0"/>
              <a:t>Postulado </a:t>
            </a:r>
            <a:r>
              <a:rPr lang="es-MX" sz="3600" dirty="0" smtClean="0"/>
              <a:t>Teórico</a:t>
            </a:r>
            <a:endParaRPr lang="es-MX" sz="3600" dirty="0"/>
          </a:p>
        </p:txBody>
      </p:sp>
      <p:sp>
        <p:nvSpPr>
          <p:cNvPr id="3" name="Marcador de contenido 2"/>
          <p:cNvSpPr>
            <a:spLocks noGrp="1"/>
          </p:cNvSpPr>
          <p:nvPr>
            <p:ph idx="1"/>
          </p:nvPr>
        </p:nvSpPr>
        <p:spPr>
          <a:xfrm>
            <a:off x="2485354" y="2284746"/>
            <a:ext cx="7276832" cy="3798310"/>
          </a:xfrm>
        </p:spPr>
        <p:txBody>
          <a:bodyPr>
            <a:noAutofit/>
          </a:bodyPr>
          <a:lstStyle/>
          <a:p>
            <a:r>
              <a:rPr lang="es-MX" sz="2400" dirty="0"/>
              <a:t>Interpretación </a:t>
            </a:r>
          </a:p>
          <a:p>
            <a:r>
              <a:rPr lang="es-MX" sz="2400" dirty="0"/>
              <a:t>F</a:t>
            </a:r>
            <a:r>
              <a:rPr lang="es-MX" sz="2400" dirty="0" smtClean="0"/>
              <a:t>ijación </a:t>
            </a:r>
            <a:r>
              <a:rPr lang="es-MX" sz="2400" dirty="0"/>
              <a:t>consciente de normas lo que constituye la hermenéutica.</a:t>
            </a:r>
          </a:p>
          <a:p>
            <a:r>
              <a:rPr lang="es-MX" sz="2400" dirty="0"/>
              <a:t>Comprensión e interpretación cuando existen obstáculos que impiden su </a:t>
            </a:r>
            <a:r>
              <a:rPr lang="es-MX" sz="2400" dirty="0" smtClean="0"/>
              <a:t>espontaneidad. </a:t>
            </a:r>
            <a:endParaRPr lang="es-MX" sz="2400" dirty="0"/>
          </a:p>
          <a:p>
            <a:r>
              <a:rPr lang="es-MX" sz="2400" dirty="0"/>
              <a:t>El objeto que debe ser “leído” está separado del observador por ciertas distancias, surgiendo un vacío entre el intérprete y el objeto de estudio, que impide   comprender e interpretar los fenómenos o acontecimientos que le rodean.</a:t>
            </a:r>
          </a:p>
        </p:txBody>
      </p:sp>
      <p:pic>
        <p:nvPicPr>
          <p:cNvPr id="4" name="Imagen 3" descr="Captura de pantalla 2017-09-26 a las 23.22.38.png"/>
          <p:cNvPicPr>
            <a:picLocks noChangeAspect="1"/>
          </p:cNvPicPr>
          <p:nvPr/>
        </p:nvPicPr>
        <p:blipFill rotWithShape="1">
          <a:blip r:embed="rId2">
            <a:extLst>
              <a:ext uri="{28A0092B-C50C-407E-A947-70E740481C1C}">
                <a14:useLocalDpi xmlns:a14="http://schemas.microsoft.com/office/drawing/2010/main" val="0"/>
              </a:ext>
            </a:extLst>
          </a:blip>
          <a:srcRect l="5667" r="7026"/>
          <a:stretch/>
        </p:blipFill>
        <p:spPr>
          <a:xfrm>
            <a:off x="1704304" y="309581"/>
            <a:ext cx="9144000" cy="906474"/>
          </a:xfrm>
          <a:prstGeom prst="rect">
            <a:avLst/>
          </a:prstGeom>
        </p:spPr>
      </p:pic>
      <p:pic>
        <p:nvPicPr>
          <p:cNvPr id="5" name="Marcador de contenido 5" descr="Captura de pantalla 2017-09-26 a las 23.15.24.png"/>
          <p:cNvPicPr>
            <a:picLocks noChangeAspect="1"/>
          </p:cNvPicPr>
          <p:nvPr/>
        </p:nvPicPr>
        <p:blipFill rotWithShape="1">
          <a:blip r:embed="rId3">
            <a:extLst>
              <a:ext uri="{28A0092B-C50C-407E-A947-70E740481C1C}">
                <a14:useLocalDpi xmlns:a14="http://schemas.microsoft.com/office/drawing/2010/main" val="0"/>
              </a:ext>
            </a:extLst>
          </a:blip>
          <a:srcRect t="79260"/>
          <a:stretch/>
        </p:blipFill>
        <p:spPr>
          <a:xfrm>
            <a:off x="2485354" y="6447831"/>
            <a:ext cx="7581900" cy="183720"/>
          </a:xfrm>
          <a:prstGeom prst="rect">
            <a:avLst/>
          </a:prstGeom>
        </p:spPr>
      </p:pic>
    </p:spTree>
    <p:extLst>
      <p:ext uri="{BB962C8B-B14F-4D97-AF65-F5344CB8AC3E}">
        <p14:creationId xmlns:p14="http://schemas.microsoft.com/office/powerpoint/2010/main" val="19428704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50773" y="1047898"/>
            <a:ext cx="7831428" cy="5144635"/>
          </a:xfrm>
        </p:spPr>
        <p:txBody>
          <a:bodyPr>
            <a:normAutofit/>
          </a:bodyPr>
          <a:lstStyle/>
          <a:p>
            <a:r>
              <a:rPr lang="es-MX" sz="3200" dirty="0" smtClean="0"/>
              <a:t>        JUSTIFICACIÓN </a:t>
            </a:r>
            <a:r>
              <a:rPr lang="es-MX" sz="3200" dirty="0" smtClean="0"/>
              <a:t>ACADÉMICA</a:t>
            </a:r>
            <a:br>
              <a:rPr lang="es-MX" sz="3200" dirty="0" smtClean="0"/>
            </a:br>
            <a:r>
              <a:rPr lang="es-MX" sz="3200" dirty="0"/>
              <a:t/>
            </a:r>
            <a:br>
              <a:rPr lang="es-MX" sz="3200" dirty="0"/>
            </a:br>
            <a:r>
              <a:rPr lang="es-MX" sz="1300" dirty="0" smtClean="0"/>
              <a:t/>
            </a:r>
            <a:br>
              <a:rPr lang="es-MX" sz="1300" dirty="0" smtClean="0"/>
            </a:br>
            <a:r>
              <a:rPr lang="es-MX" sz="2000" dirty="0" smtClean="0"/>
              <a:t>En la </a:t>
            </a:r>
            <a:r>
              <a:rPr lang="es-MX" sz="2000" b="1" dirty="0" smtClean="0"/>
              <a:t>Unidad </a:t>
            </a:r>
            <a:r>
              <a:rPr lang="es-MX" sz="2000" b="1" dirty="0"/>
              <a:t>de </a:t>
            </a:r>
            <a:r>
              <a:rPr lang="es-MX" sz="2000" b="1" dirty="0" smtClean="0"/>
              <a:t>Aprendizaje de Perspectivas teórico metodológicas  del turismo, de la Licenciatura en Turismo, </a:t>
            </a:r>
            <a:r>
              <a:rPr lang="es-MX" sz="2000" dirty="0" smtClean="0"/>
              <a:t>el </a:t>
            </a:r>
            <a:r>
              <a:rPr lang="es-MX" sz="2000" dirty="0"/>
              <a:t>alumno </a:t>
            </a:r>
            <a:r>
              <a:rPr lang="es-MX" sz="2000" dirty="0" smtClean="0"/>
              <a:t>conoce </a:t>
            </a:r>
            <a:r>
              <a:rPr lang="es-MX" sz="2000" dirty="0"/>
              <a:t>los principales enfoques y perspectivas teórico metodológicas orientadas al estudio y construcción del conocimiento del turismo. </a:t>
            </a:r>
            <a:br>
              <a:rPr lang="es-MX" sz="2000" dirty="0"/>
            </a:br>
            <a:r>
              <a:rPr lang="es-MX" sz="2000" dirty="0" smtClean="0"/>
              <a:t/>
            </a:r>
            <a:br>
              <a:rPr lang="es-MX" sz="2000" dirty="0" smtClean="0"/>
            </a:br>
            <a:r>
              <a:rPr lang="de-DE" sz="2000" dirty="0" smtClean="0"/>
              <a:t>Para </a:t>
            </a:r>
            <a:r>
              <a:rPr lang="de-DE" sz="2000" dirty="0"/>
              <a:t>ello se </a:t>
            </a:r>
            <a:r>
              <a:rPr lang="de-DE" sz="2000" dirty="0" smtClean="0"/>
              <a:t>aborda </a:t>
            </a:r>
            <a:r>
              <a:rPr lang="de-DE" sz="2000" dirty="0"/>
              <a:t>el turismo como objeto de estudio desde dos enfoques predominantes en la literatura especializada del campo de conocimiento: como negocio y como fenómeno </a:t>
            </a:r>
            <a:r>
              <a:rPr lang="de-DE" sz="2000" dirty="0" smtClean="0"/>
              <a:t>social. Contribuyendo la </a:t>
            </a:r>
            <a:r>
              <a:rPr lang="de-DE" sz="2000" dirty="0"/>
              <a:t>UA </a:t>
            </a:r>
            <a:r>
              <a:rPr lang="de-DE" sz="2000" dirty="0" smtClean="0"/>
              <a:t>al </a:t>
            </a:r>
            <a:r>
              <a:rPr lang="de-DE" sz="2000" dirty="0"/>
              <a:t>f</a:t>
            </a:r>
            <a:r>
              <a:rPr lang="de-DE" sz="2000" dirty="0" smtClean="0"/>
              <a:t>ortalecimiento </a:t>
            </a:r>
            <a:r>
              <a:rPr lang="de-DE" sz="2000" dirty="0"/>
              <a:t>de la formación de los estudiantes </a:t>
            </a:r>
            <a:r>
              <a:rPr lang="de-DE" sz="2000" dirty="0" smtClean="0"/>
              <a:t>mediante el desarrollo </a:t>
            </a:r>
            <a:r>
              <a:rPr lang="de-DE" sz="2000" dirty="0"/>
              <a:t>de habilidades de investigación y estudio del turismo con base en un corpus </a:t>
            </a:r>
            <a:r>
              <a:rPr lang="de-DE" sz="2000" dirty="0" smtClean="0"/>
              <a:t>teórico-metodológico. </a:t>
            </a:r>
            <a:br>
              <a:rPr lang="de-DE" sz="2000" dirty="0" smtClean="0"/>
            </a:br>
            <a:r>
              <a:rPr lang="de-DE" sz="2000" dirty="0" smtClean="0"/>
              <a:t/>
            </a:r>
            <a:br>
              <a:rPr lang="de-DE" sz="2000" dirty="0" smtClean="0"/>
            </a:br>
            <a:endParaRPr lang="es-MX" sz="2000" dirty="0"/>
          </a:p>
        </p:txBody>
      </p:sp>
      <p:sp>
        <p:nvSpPr>
          <p:cNvPr id="4" name="Marcador de número de diapositiva 3"/>
          <p:cNvSpPr>
            <a:spLocks noGrp="1"/>
          </p:cNvSpPr>
          <p:nvPr>
            <p:ph type="sldNum" sz="quarter" idx="12"/>
          </p:nvPr>
        </p:nvSpPr>
        <p:spPr/>
        <p:txBody>
          <a:bodyPr/>
          <a:lstStyle/>
          <a:p>
            <a:fld id="{63DD6C2A-511B-4A2C-ADEE-E024F5022F4D}" type="slidenum">
              <a:rPr lang="es-MX" smtClean="0"/>
              <a:t>2</a:t>
            </a:fld>
            <a:endParaRPr lang="es-MX"/>
          </a:p>
        </p:txBody>
      </p:sp>
      <p:pic>
        <p:nvPicPr>
          <p:cNvPr id="5" name="Imagen 4" descr="Captura de pantalla 2017-09-26 a las 23.22.38.png"/>
          <p:cNvPicPr>
            <a:picLocks noChangeAspect="1"/>
          </p:cNvPicPr>
          <p:nvPr/>
        </p:nvPicPr>
        <p:blipFill rotWithShape="1">
          <a:blip r:embed="rId2">
            <a:extLst>
              <a:ext uri="{28A0092B-C50C-407E-A947-70E740481C1C}">
                <a14:useLocalDpi xmlns:a14="http://schemas.microsoft.com/office/drawing/2010/main" val="0"/>
              </a:ext>
            </a:extLst>
          </a:blip>
          <a:srcRect l="5667" r="7026"/>
          <a:stretch/>
        </p:blipFill>
        <p:spPr>
          <a:xfrm>
            <a:off x="1524000" y="102787"/>
            <a:ext cx="9144000" cy="906474"/>
          </a:xfrm>
          <a:prstGeom prst="rect">
            <a:avLst/>
          </a:prstGeom>
        </p:spPr>
      </p:pic>
      <p:pic>
        <p:nvPicPr>
          <p:cNvPr id="6" name="Marcador de contenido 5" descr="Captura de pantalla 2017-09-26 a las 23.15.24.png"/>
          <p:cNvPicPr>
            <a:picLocks noGrp="1" noChangeAspect="1"/>
          </p:cNvPicPr>
          <p:nvPr>
            <p:ph idx="1"/>
          </p:nvPr>
        </p:nvPicPr>
        <p:blipFill rotWithShape="1">
          <a:blip r:embed="rId3">
            <a:extLst>
              <a:ext uri="{28A0092B-C50C-407E-A947-70E740481C1C}">
                <a14:useLocalDpi xmlns:a14="http://schemas.microsoft.com/office/drawing/2010/main" val="0"/>
              </a:ext>
            </a:extLst>
          </a:blip>
          <a:srcRect t="79260"/>
          <a:stretch/>
        </p:blipFill>
        <p:spPr>
          <a:xfrm>
            <a:off x="2400300" y="6356350"/>
            <a:ext cx="7581900" cy="183720"/>
          </a:xfrm>
          <a:prstGeom prst="rect">
            <a:avLst/>
          </a:prstGeom>
        </p:spPr>
      </p:pic>
    </p:spTree>
    <p:extLst>
      <p:ext uri="{BB962C8B-B14F-4D97-AF65-F5344CB8AC3E}">
        <p14:creationId xmlns:p14="http://schemas.microsoft.com/office/powerpoint/2010/main" val="24968743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74572" y="1470111"/>
            <a:ext cx="10515600" cy="1325563"/>
          </a:xfrm>
        </p:spPr>
        <p:txBody>
          <a:bodyPr/>
          <a:lstStyle/>
          <a:p>
            <a:r>
              <a:rPr lang="es-MX" dirty="0" smtClean="0"/>
              <a:t>Principales autores</a:t>
            </a:r>
            <a:endParaRPr lang="es-MX" dirty="0"/>
          </a:p>
        </p:txBody>
      </p:sp>
      <p:sp>
        <p:nvSpPr>
          <p:cNvPr id="3" name="Marcador de contenido 2"/>
          <p:cNvSpPr>
            <a:spLocks noGrp="1"/>
          </p:cNvSpPr>
          <p:nvPr>
            <p:ph idx="1"/>
          </p:nvPr>
        </p:nvSpPr>
        <p:spPr>
          <a:xfrm>
            <a:off x="3102447" y="2795674"/>
            <a:ext cx="6347714" cy="2892538"/>
          </a:xfrm>
        </p:spPr>
        <p:txBody>
          <a:bodyPr>
            <a:normAutofit/>
          </a:bodyPr>
          <a:lstStyle/>
          <a:p>
            <a:r>
              <a:rPr lang="es-MX" sz="3200" dirty="0"/>
              <a:t>Johan </a:t>
            </a:r>
            <a:r>
              <a:rPr lang="es-MX" sz="3200" dirty="0" err="1"/>
              <a:t>Chladenius</a:t>
            </a:r>
            <a:endParaRPr lang="es-MX" sz="3200" dirty="0"/>
          </a:p>
          <a:p>
            <a:r>
              <a:rPr lang="es-MX" sz="3200" dirty="0"/>
              <a:t>Georg Friedrich </a:t>
            </a:r>
          </a:p>
          <a:p>
            <a:r>
              <a:rPr lang="es-MX" sz="3200" dirty="0" err="1"/>
              <a:t>Meier</a:t>
            </a:r>
            <a:r>
              <a:rPr lang="es-MX" sz="3200" dirty="0"/>
              <a:t> </a:t>
            </a:r>
            <a:r>
              <a:rPr lang="es-MX" sz="3200" dirty="0" err="1"/>
              <a:t>Schleiermacher</a:t>
            </a:r>
            <a:r>
              <a:rPr lang="es-MX" sz="3200" dirty="0"/>
              <a:t> </a:t>
            </a:r>
          </a:p>
          <a:p>
            <a:r>
              <a:rPr lang="es-MX" sz="3200" dirty="0" err="1"/>
              <a:t>Wilhem</a:t>
            </a:r>
            <a:r>
              <a:rPr lang="es-MX" sz="3200" dirty="0"/>
              <a:t> </a:t>
            </a:r>
            <a:r>
              <a:rPr lang="es-MX" sz="3200" dirty="0" err="1"/>
              <a:t>Dilthey</a:t>
            </a:r>
            <a:r>
              <a:rPr lang="es-MX" sz="3200" dirty="0"/>
              <a:t> </a:t>
            </a:r>
          </a:p>
          <a:p>
            <a:r>
              <a:rPr lang="es-MX" sz="3200" dirty="0"/>
              <a:t>Martin Heidegger</a:t>
            </a:r>
          </a:p>
        </p:txBody>
      </p:sp>
      <p:pic>
        <p:nvPicPr>
          <p:cNvPr id="4" name="Marcador de contenido 5" descr="Captura de pantalla 2017-09-26 a las 23.15.24.png"/>
          <p:cNvPicPr>
            <a:picLocks noChangeAspect="1"/>
          </p:cNvPicPr>
          <p:nvPr/>
        </p:nvPicPr>
        <p:blipFill rotWithShape="1">
          <a:blip r:embed="rId2">
            <a:extLst>
              <a:ext uri="{28A0092B-C50C-407E-A947-70E740481C1C}">
                <a14:useLocalDpi xmlns:a14="http://schemas.microsoft.com/office/drawing/2010/main" val="0"/>
              </a:ext>
            </a:extLst>
          </a:blip>
          <a:srcRect t="79260"/>
          <a:stretch/>
        </p:blipFill>
        <p:spPr>
          <a:xfrm>
            <a:off x="2485354" y="6447831"/>
            <a:ext cx="7581900" cy="183720"/>
          </a:xfrm>
          <a:prstGeom prst="rect">
            <a:avLst/>
          </a:prstGeom>
        </p:spPr>
      </p:pic>
      <p:pic>
        <p:nvPicPr>
          <p:cNvPr id="5" name="Imagen 4" descr="Captura de pantalla 2017-09-26 a las 23.22.38.png"/>
          <p:cNvPicPr>
            <a:picLocks noChangeAspect="1"/>
          </p:cNvPicPr>
          <p:nvPr/>
        </p:nvPicPr>
        <p:blipFill rotWithShape="1">
          <a:blip r:embed="rId3">
            <a:extLst>
              <a:ext uri="{28A0092B-C50C-407E-A947-70E740481C1C}">
                <a14:useLocalDpi xmlns:a14="http://schemas.microsoft.com/office/drawing/2010/main" val="0"/>
              </a:ext>
            </a:extLst>
          </a:blip>
          <a:srcRect l="5667" r="7026"/>
          <a:stretch/>
        </p:blipFill>
        <p:spPr>
          <a:xfrm>
            <a:off x="1704304" y="309581"/>
            <a:ext cx="9144000" cy="906474"/>
          </a:xfrm>
          <a:prstGeom prst="rect">
            <a:avLst/>
          </a:prstGeom>
        </p:spPr>
      </p:pic>
    </p:spTree>
    <p:extLst>
      <p:ext uri="{BB962C8B-B14F-4D97-AF65-F5344CB8AC3E}">
        <p14:creationId xmlns:p14="http://schemas.microsoft.com/office/powerpoint/2010/main" val="3647626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61693" y="1045958"/>
            <a:ext cx="10515600" cy="1325563"/>
          </a:xfrm>
        </p:spPr>
        <p:txBody>
          <a:bodyPr>
            <a:normAutofit/>
          </a:bodyPr>
          <a:lstStyle/>
          <a:p>
            <a:r>
              <a:rPr lang="es-MX" sz="4000" dirty="0"/>
              <a:t>Metodología</a:t>
            </a:r>
          </a:p>
        </p:txBody>
      </p:sp>
      <p:sp>
        <p:nvSpPr>
          <p:cNvPr id="3" name="Marcador de contenido 2"/>
          <p:cNvSpPr>
            <a:spLocks noGrp="1"/>
          </p:cNvSpPr>
          <p:nvPr>
            <p:ph idx="1"/>
          </p:nvPr>
        </p:nvSpPr>
        <p:spPr>
          <a:xfrm>
            <a:off x="2365418" y="2089933"/>
            <a:ext cx="6347714" cy="3865213"/>
          </a:xfrm>
        </p:spPr>
        <p:txBody>
          <a:bodyPr>
            <a:normAutofit/>
          </a:bodyPr>
          <a:lstStyle/>
          <a:p>
            <a:r>
              <a:rPr lang="es-MX" sz="3200" dirty="0"/>
              <a:t>Cualitativa</a:t>
            </a:r>
          </a:p>
          <a:p>
            <a:r>
              <a:rPr lang="es-MX" sz="3200" dirty="0"/>
              <a:t>Describir a los sujetos, la época, el lugar y las circunstancias en que se dio una situación, se escribió e interpreto un suceso</a:t>
            </a:r>
            <a:r>
              <a:rPr lang="es-MX" sz="3200" dirty="0" smtClean="0"/>
              <a:t>.</a:t>
            </a:r>
          </a:p>
          <a:p>
            <a:r>
              <a:rPr lang="es-MX" sz="3200" dirty="0" smtClean="0"/>
              <a:t>Estudios orientados a la comunidad local, turistas y enfoques socioculturales.</a:t>
            </a:r>
            <a:endParaRPr lang="es-MX" sz="3200" dirty="0"/>
          </a:p>
        </p:txBody>
      </p:sp>
      <p:pic>
        <p:nvPicPr>
          <p:cNvPr id="4" name="Imagen 3" descr="Captura de pantalla 2017-09-26 a las 23.22.38.png"/>
          <p:cNvPicPr>
            <a:picLocks noChangeAspect="1"/>
          </p:cNvPicPr>
          <p:nvPr/>
        </p:nvPicPr>
        <p:blipFill rotWithShape="1">
          <a:blip r:embed="rId2">
            <a:extLst>
              <a:ext uri="{28A0092B-C50C-407E-A947-70E740481C1C}">
                <a14:useLocalDpi xmlns:a14="http://schemas.microsoft.com/office/drawing/2010/main" val="0"/>
              </a:ext>
            </a:extLst>
          </a:blip>
          <a:srcRect l="5667" r="7026"/>
          <a:stretch/>
        </p:blipFill>
        <p:spPr>
          <a:xfrm>
            <a:off x="1704304" y="309581"/>
            <a:ext cx="9144000" cy="906474"/>
          </a:xfrm>
          <a:prstGeom prst="rect">
            <a:avLst/>
          </a:prstGeom>
        </p:spPr>
      </p:pic>
      <p:pic>
        <p:nvPicPr>
          <p:cNvPr id="5" name="Marcador de contenido 5" descr="Captura de pantalla 2017-09-26 a las 23.15.24.png"/>
          <p:cNvPicPr>
            <a:picLocks noChangeAspect="1"/>
          </p:cNvPicPr>
          <p:nvPr/>
        </p:nvPicPr>
        <p:blipFill rotWithShape="1">
          <a:blip r:embed="rId3">
            <a:extLst>
              <a:ext uri="{28A0092B-C50C-407E-A947-70E740481C1C}">
                <a14:useLocalDpi xmlns:a14="http://schemas.microsoft.com/office/drawing/2010/main" val="0"/>
              </a:ext>
            </a:extLst>
          </a:blip>
          <a:srcRect t="79260"/>
          <a:stretch/>
        </p:blipFill>
        <p:spPr>
          <a:xfrm>
            <a:off x="2485354" y="6447831"/>
            <a:ext cx="7581900" cy="183720"/>
          </a:xfrm>
          <a:prstGeom prst="rect">
            <a:avLst/>
          </a:prstGeom>
        </p:spPr>
      </p:pic>
    </p:spTree>
    <p:extLst>
      <p:ext uri="{BB962C8B-B14F-4D97-AF65-F5344CB8AC3E}">
        <p14:creationId xmlns:p14="http://schemas.microsoft.com/office/powerpoint/2010/main" val="22279536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29118" y="1768922"/>
            <a:ext cx="10515600" cy="1325563"/>
          </a:xfrm>
        </p:spPr>
        <p:txBody>
          <a:bodyPr>
            <a:normAutofit/>
          </a:bodyPr>
          <a:lstStyle/>
          <a:p>
            <a:r>
              <a:rPr lang="es-MX" dirty="0"/>
              <a:t>Críticas a la teoría</a:t>
            </a:r>
          </a:p>
        </p:txBody>
      </p:sp>
      <p:sp>
        <p:nvSpPr>
          <p:cNvPr id="3" name="Marcador de contenido 2"/>
          <p:cNvSpPr>
            <a:spLocks noGrp="1"/>
          </p:cNvSpPr>
          <p:nvPr>
            <p:ph idx="1"/>
          </p:nvPr>
        </p:nvSpPr>
        <p:spPr>
          <a:xfrm>
            <a:off x="2113208" y="3094485"/>
            <a:ext cx="7005034" cy="2582986"/>
          </a:xfrm>
        </p:spPr>
        <p:txBody>
          <a:bodyPr>
            <a:normAutofit/>
          </a:bodyPr>
          <a:lstStyle/>
          <a:p>
            <a:r>
              <a:rPr lang="es-MX" sz="3200" dirty="0"/>
              <a:t>Se basa en la aproximación a la </a:t>
            </a:r>
            <a:r>
              <a:rPr lang="es-MX" sz="3200" dirty="0" smtClean="0"/>
              <a:t>realidad.</a:t>
            </a:r>
            <a:endParaRPr lang="es-MX" sz="3200" dirty="0"/>
          </a:p>
          <a:p>
            <a:r>
              <a:rPr lang="es-MX" sz="3200" dirty="0"/>
              <a:t>Interesa la representación del mundo experiencial y </a:t>
            </a:r>
            <a:r>
              <a:rPr lang="es-MX" sz="3200" dirty="0" smtClean="0"/>
              <a:t>subjetivo.</a:t>
            </a:r>
            <a:endParaRPr lang="es-MX" sz="3200" dirty="0"/>
          </a:p>
          <a:p>
            <a:r>
              <a:rPr lang="es-MX" sz="3200" dirty="0"/>
              <a:t>La generación de </a:t>
            </a:r>
            <a:r>
              <a:rPr lang="es-MX" sz="3200" dirty="0" smtClean="0"/>
              <a:t>significados.</a:t>
            </a:r>
            <a:endParaRPr lang="es-MX" sz="3200" dirty="0"/>
          </a:p>
        </p:txBody>
      </p:sp>
      <p:pic>
        <p:nvPicPr>
          <p:cNvPr id="4" name="Imagen 3" descr="Captura de pantalla 2017-09-26 a las 23.22.38.png"/>
          <p:cNvPicPr>
            <a:picLocks noChangeAspect="1"/>
          </p:cNvPicPr>
          <p:nvPr/>
        </p:nvPicPr>
        <p:blipFill rotWithShape="1">
          <a:blip r:embed="rId2">
            <a:extLst>
              <a:ext uri="{28A0092B-C50C-407E-A947-70E740481C1C}">
                <a14:useLocalDpi xmlns:a14="http://schemas.microsoft.com/office/drawing/2010/main" val="0"/>
              </a:ext>
            </a:extLst>
          </a:blip>
          <a:srcRect l="5667" r="7026"/>
          <a:stretch/>
        </p:blipFill>
        <p:spPr>
          <a:xfrm>
            <a:off x="1704304" y="309581"/>
            <a:ext cx="9144000" cy="906474"/>
          </a:xfrm>
          <a:prstGeom prst="rect">
            <a:avLst/>
          </a:prstGeom>
        </p:spPr>
      </p:pic>
      <p:pic>
        <p:nvPicPr>
          <p:cNvPr id="5" name="Marcador de contenido 5" descr="Captura de pantalla 2017-09-26 a las 23.15.24.png"/>
          <p:cNvPicPr>
            <a:picLocks noChangeAspect="1"/>
          </p:cNvPicPr>
          <p:nvPr/>
        </p:nvPicPr>
        <p:blipFill rotWithShape="1">
          <a:blip r:embed="rId3">
            <a:extLst>
              <a:ext uri="{28A0092B-C50C-407E-A947-70E740481C1C}">
                <a14:useLocalDpi xmlns:a14="http://schemas.microsoft.com/office/drawing/2010/main" val="0"/>
              </a:ext>
            </a:extLst>
          </a:blip>
          <a:srcRect t="79260"/>
          <a:stretch/>
        </p:blipFill>
        <p:spPr>
          <a:xfrm>
            <a:off x="2485354" y="6447831"/>
            <a:ext cx="7581900" cy="183720"/>
          </a:xfrm>
          <a:prstGeom prst="rect">
            <a:avLst/>
          </a:prstGeom>
        </p:spPr>
      </p:pic>
    </p:spTree>
    <p:extLst>
      <p:ext uri="{BB962C8B-B14F-4D97-AF65-F5344CB8AC3E}">
        <p14:creationId xmlns:p14="http://schemas.microsoft.com/office/powerpoint/2010/main" val="21154762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14599" y="1181939"/>
            <a:ext cx="7562801" cy="980728"/>
          </a:xfrm>
        </p:spPr>
        <p:txBody>
          <a:bodyPr>
            <a:normAutofit/>
          </a:bodyPr>
          <a:lstStyle/>
          <a:p>
            <a:r>
              <a:rPr lang="es-MX" sz="3600" dirty="0"/>
              <a:t>Aplicaciones en la investigación turística</a:t>
            </a:r>
          </a:p>
        </p:txBody>
      </p:sp>
      <p:sp>
        <p:nvSpPr>
          <p:cNvPr id="3" name="Marcador de contenido 2"/>
          <p:cNvSpPr>
            <a:spLocks noGrp="1"/>
          </p:cNvSpPr>
          <p:nvPr>
            <p:ph idx="1"/>
          </p:nvPr>
        </p:nvSpPr>
        <p:spPr>
          <a:xfrm>
            <a:off x="2314599" y="2162667"/>
            <a:ext cx="7562802" cy="4289648"/>
          </a:xfrm>
        </p:spPr>
        <p:txBody>
          <a:bodyPr>
            <a:normAutofit fontScale="25000" lnSpcReduction="20000"/>
          </a:bodyPr>
          <a:lstStyle/>
          <a:p>
            <a:pPr marL="0" indent="0">
              <a:buNone/>
            </a:pPr>
            <a:r>
              <a:rPr lang="es-MX" sz="7200" dirty="0" smtClean="0">
                <a:solidFill>
                  <a:schemeClr val="tx1"/>
                </a:solidFill>
              </a:rPr>
              <a:t>“Inter</a:t>
            </a:r>
            <a:r>
              <a:rPr lang="es-MX" sz="7200" dirty="0">
                <a:solidFill>
                  <a:schemeClr val="tx1"/>
                </a:solidFill>
              </a:rPr>
              <a:t>, </a:t>
            </a:r>
            <a:r>
              <a:rPr lang="es-MX" sz="7200" dirty="0" err="1" smtClean="0">
                <a:solidFill>
                  <a:schemeClr val="tx1"/>
                </a:solidFill>
              </a:rPr>
              <a:t>multidisciplina</a:t>
            </a:r>
            <a:r>
              <a:rPr lang="es-MX" sz="7200" dirty="0" smtClean="0">
                <a:solidFill>
                  <a:schemeClr val="tx1"/>
                </a:solidFill>
              </a:rPr>
              <a:t> </a:t>
            </a:r>
            <a:r>
              <a:rPr lang="es-MX" sz="7200" dirty="0">
                <a:solidFill>
                  <a:schemeClr val="tx1"/>
                </a:solidFill>
              </a:rPr>
              <a:t>y/o hibridación en  los estudios socioculturales del </a:t>
            </a:r>
            <a:r>
              <a:rPr lang="es-MX" sz="7200" dirty="0" smtClean="0">
                <a:solidFill>
                  <a:schemeClr val="tx1"/>
                </a:solidFill>
              </a:rPr>
              <a:t>turismo”. Marcelino Castillo </a:t>
            </a:r>
            <a:r>
              <a:rPr lang="es-MX" sz="7200" dirty="0" err="1" smtClean="0">
                <a:solidFill>
                  <a:schemeClr val="tx1"/>
                </a:solidFill>
              </a:rPr>
              <a:t>Nechar</a:t>
            </a:r>
            <a:r>
              <a:rPr lang="es-MX" sz="7200" dirty="0" smtClean="0">
                <a:solidFill>
                  <a:schemeClr val="tx1"/>
                </a:solidFill>
              </a:rPr>
              <a:t>. </a:t>
            </a:r>
            <a:r>
              <a:rPr lang="es-MX" sz="7200" dirty="0">
                <a:solidFill>
                  <a:schemeClr val="tx1"/>
                </a:solidFill>
              </a:rPr>
              <a:t>(2007</a:t>
            </a:r>
            <a:r>
              <a:rPr lang="es-MX" sz="7200" dirty="0" smtClean="0">
                <a:solidFill>
                  <a:schemeClr val="tx1"/>
                </a:solidFill>
              </a:rPr>
              <a:t>). </a:t>
            </a:r>
            <a:r>
              <a:rPr lang="es-MX" sz="7200" dirty="0">
                <a:solidFill>
                  <a:schemeClr val="tx1"/>
                </a:solidFill>
              </a:rPr>
              <a:t>Revista PASOS.</a:t>
            </a:r>
          </a:p>
          <a:p>
            <a:pPr marL="0" indent="0">
              <a:buNone/>
            </a:pPr>
            <a:r>
              <a:rPr lang="es-MX" sz="7200" dirty="0">
                <a:solidFill>
                  <a:schemeClr val="tx1"/>
                </a:solidFill>
              </a:rPr>
              <a:t> </a:t>
            </a:r>
            <a:r>
              <a:rPr lang="es-MX" sz="7200" dirty="0" smtClean="0">
                <a:solidFill>
                  <a:schemeClr val="tx1"/>
                </a:solidFill>
              </a:rPr>
              <a:t>”</a:t>
            </a:r>
            <a:r>
              <a:rPr lang="es-MX" sz="7200" dirty="0" err="1" smtClean="0">
                <a:solidFill>
                  <a:schemeClr val="tx1"/>
                </a:solidFill>
              </a:rPr>
              <a:t>Mitologia</a:t>
            </a:r>
            <a:r>
              <a:rPr lang="es-MX" sz="7200" dirty="0" smtClean="0">
                <a:solidFill>
                  <a:schemeClr val="tx1"/>
                </a:solidFill>
              </a:rPr>
              <a:t> </a:t>
            </a:r>
            <a:r>
              <a:rPr lang="es-MX" sz="7200" dirty="0">
                <a:solidFill>
                  <a:schemeClr val="tx1"/>
                </a:solidFill>
              </a:rPr>
              <a:t>y turismo: La exégesis como interpretación hermenéutica ME </a:t>
            </a:r>
            <a:r>
              <a:rPr lang="es-MX" sz="7200" dirty="0" err="1" smtClean="0">
                <a:solidFill>
                  <a:schemeClr val="tx1"/>
                </a:solidFill>
              </a:rPr>
              <a:t>Korstanje</a:t>
            </a:r>
            <a:r>
              <a:rPr lang="es-MX" sz="7200" dirty="0" smtClean="0">
                <a:solidFill>
                  <a:schemeClr val="tx1"/>
                </a:solidFill>
              </a:rPr>
              <a:t>”. </a:t>
            </a:r>
            <a:r>
              <a:rPr lang="es-MX" sz="7200" dirty="0">
                <a:solidFill>
                  <a:schemeClr val="tx1"/>
                </a:solidFill>
              </a:rPr>
              <a:t>(2011) Estudios y perspectivas en </a:t>
            </a:r>
            <a:r>
              <a:rPr lang="es-MX" sz="7200" dirty="0" smtClean="0">
                <a:solidFill>
                  <a:schemeClr val="tx1"/>
                </a:solidFill>
              </a:rPr>
              <a:t>turismo. </a:t>
            </a:r>
            <a:r>
              <a:rPr lang="es-MX" sz="7200" dirty="0" err="1" smtClean="0">
                <a:solidFill>
                  <a:schemeClr val="tx1"/>
                </a:solidFill>
              </a:rPr>
              <a:t>SciELO</a:t>
            </a:r>
            <a:r>
              <a:rPr lang="es-MX" sz="7200" dirty="0" smtClean="0">
                <a:solidFill>
                  <a:schemeClr val="tx1"/>
                </a:solidFill>
              </a:rPr>
              <a:t> Argentina.</a:t>
            </a:r>
            <a:endParaRPr lang="es-MX" sz="7200" dirty="0">
              <a:solidFill>
                <a:schemeClr val="tx1"/>
              </a:solidFill>
            </a:endParaRPr>
          </a:p>
          <a:p>
            <a:pPr marL="0" indent="0">
              <a:buNone/>
            </a:pPr>
            <a:r>
              <a:rPr lang="es-MX" sz="7200" dirty="0">
                <a:solidFill>
                  <a:schemeClr val="tx1"/>
                </a:solidFill>
              </a:rPr>
              <a:t> </a:t>
            </a:r>
            <a:r>
              <a:rPr lang="es-MX" sz="7200" dirty="0" smtClean="0">
                <a:solidFill>
                  <a:schemeClr val="tx1"/>
                </a:solidFill>
              </a:rPr>
              <a:t>”Nuevas </a:t>
            </a:r>
            <a:r>
              <a:rPr lang="es-MX" sz="7200" dirty="0">
                <a:solidFill>
                  <a:schemeClr val="tx1"/>
                </a:solidFill>
              </a:rPr>
              <a:t>perspectivas desde, sobre América Latina: el desafío de los estudios </a:t>
            </a:r>
            <a:r>
              <a:rPr lang="es-MX" sz="7200" dirty="0" smtClean="0">
                <a:solidFill>
                  <a:schemeClr val="tx1"/>
                </a:solidFill>
              </a:rPr>
              <a:t>culturales” </a:t>
            </a:r>
            <a:r>
              <a:rPr lang="es-MX" sz="7200" dirty="0" smtClean="0"/>
              <a:t>LIBRO. M </a:t>
            </a:r>
            <a:r>
              <a:rPr lang="es-MX" sz="7200" dirty="0" err="1" smtClean="0">
                <a:solidFill>
                  <a:schemeClr val="tx1"/>
                </a:solidFill>
              </a:rPr>
              <a:t>Moraña</a:t>
            </a:r>
            <a:r>
              <a:rPr lang="es-MX" sz="7200" dirty="0" smtClean="0">
                <a:solidFill>
                  <a:schemeClr val="tx1"/>
                </a:solidFill>
              </a:rPr>
              <a:t>. 2000. books.google.com </a:t>
            </a:r>
            <a:endParaRPr lang="es-MX" sz="7200" dirty="0">
              <a:solidFill>
                <a:schemeClr val="tx1"/>
              </a:solidFill>
            </a:endParaRPr>
          </a:p>
          <a:p>
            <a:pPr marL="0" indent="0">
              <a:buNone/>
            </a:pPr>
            <a:r>
              <a:rPr lang="es-MX" sz="7200" dirty="0">
                <a:solidFill>
                  <a:schemeClr val="tx1"/>
                </a:solidFill>
              </a:rPr>
              <a:t> </a:t>
            </a:r>
            <a:r>
              <a:rPr lang="es-MX" sz="7200" dirty="0" smtClean="0">
                <a:solidFill>
                  <a:schemeClr val="tx1"/>
                </a:solidFill>
              </a:rPr>
              <a:t>”La </a:t>
            </a:r>
            <a:r>
              <a:rPr lang="es-MX" sz="7200" dirty="0">
                <a:solidFill>
                  <a:schemeClr val="tx1"/>
                </a:solidFill>
              </a:rPr>
              <a:t>investigación y epistemología del turismo: aportes y </a:t>
            </a:r>
            <a:r>
              <a:rPr lang="es-MX" sz="7200" dirty="0" smtClean="0">
                <a:solidFill>
                  <a:schemeClr val="tx1"/>
                </a:solidFill>
              </a:rPr>
              <a:t>retos” Marcelino Castillo </a:t>
            </a:r>
            <a:r>
              <a:rPr lang="es-MX" sz="7200" dirty="0" err="1" smtClean="0">
                <a:solidFill>
                  <a:schemeClr val="tx1"/>
                </a:solidFill>
              </a:rPr>
              <a:t>Nechar</a:t>
            </a:r>
            <a:r>
              <a:rPr lang="es-MX" sz="7200" dirty="0" smtClean="0">
                <a:solidFill>
                  <a:schemeClr val="tx1"/>
                </a:solidFill>
              </a:rPr>
              <a:t>. 2007. Revista </a:t>
            </a:r>
            <a:r>
              <a:rPr lang="es-MX" sz="7200" dirty="0" err="1" smtClean="0">
                <a:solidFill>
                  <a:schemeClr val="tx1"/>
                </a:solidFill>
              </a:rPr>
              <a:t>Hospitalidade</a:t>
            </a:r>
            <a:r>
              <a:rPr lang="es-MX" sz="7200" dirty="0" smtClean="0">
                <a:solidFill>
                  <a:schemeClr val="tx1"/>
                </a:solidFill>
              </a:rPr>
              <a:t>. </a:t>
            </a:r>
            <a:endParaRPr lang="es-MX" sz="7200" dirty="0">
              <a:solidFill>
                <a:schemeClr val="tx1"/>
              </a:solidFill>
            </a:endParaRPr>
          </a:p>
          <a:p>
            <a:pPr marL="0" indent="0">
              <a:buNone/>
            </a:pPr>
            <a:r>
              <a:rPr lang="es-MX" sz="7200" dirty="0">
                <a:solidFill>
                  <a:schemeClr val="tx1"/>
                </a:solidFill>
              </a:rPr>
              <a:t> </a:t>
            </a:r>
            <a:r>
              <a:rPr lang="es-MX" sz="7200" dirty="0" smtClean="0">
                <a:solidFill>
                  <a:schemeClr val="tx1"/>
                </a:solidFill>
              </a:rPr>
              <a:t>”Interpretación </a:t>
            </a:r>
            <a:r>
              <a:rPr lang="es-MX" sz="7200" dirty="0">
                <a:solidFill>
                  <a:schemeClr val="tx1"/>
                </a:solidFill>
              </a:rPr>
              <a:t>del patrimonio. Una experiencia de conocimiento que revela </a:t>
            </a:r>
            <a:r>
              <a:rPr lang="es-MX" sz="7200" dirty="0" smtClean="0">
                <a:solidFill>
                  <a:schemeClr val="tx1"/>
                </a:solidFill>
              </a:rPr>
              <a:t>significados”  </a:t>
            </a:r>
            <a:r>
              <a:rPr lang="es-MX" sz="7200" dirty="0">
                <a:solidFill>
                  <a:schemeClr val="tx1"/>
                </a:solidFill>
              </a:rPr>
              <a:t>MG </a:t>
            </a:r>
            <a:r>
              <a:rPr lang="es-MX" sz="7200" dirty="0" err="1" smtClean="0">
                <a:solidFill>
                  <a:schemeClr val="tx1"/>
                </a:solidFill>
              </a:rPr>
              <a:t>Maragliano</a:t>
            </a:r>
            <a:r>
              <a:rPr lang="es-MX" sz="7200" dirty="0" smtClean="0">
                <a:solidFill>
                  <a:schemeClr val="tx1"/>
                </a:solidFill>
              </a:rPr>
              <a:t>.  </a:t>
            </a:r>
            <a:r>
              <a:rPr lang="es-MX" sz="7200" dirty="0">
                <a:solidFill>
                  <a:schemeClr val="tx1"/>
                </a:solidFill>
              </a:rPr>
              <a:t>2013 </a:t>
            </a:r>
            <a:r>
              <a:rPr lang="es-MX" sz="7200" dirty="0"/>
              <a:t>.</a:t>
            </a:r>
            <a:endParaRPr lang="es-MX" sz="7200" dirty="0">
              <a:solidFill>
                <a:schemeClr val="tx1"/>
              </a:solidFill>
            </a:endParaRPr>
          </a:p>
          <a:p>
            <a:pPr marL="0" indent="0">
              <a:buNone/>
            </a:pPr>
            <a:r>
              <a:rPr lang="es-MX" sz="7200" dirty="0">
                <a:solidFill>
                  <a:schemeClr val="tx1"/>
                </a:solidFill>
              </a:rPr>
              <a:t> </a:t>
            </a:r>
            <a:r>
              <a:rPr lang="es-MX" sz="7200" dirty="0" smtClean="0">
                <a:solidFill>
                  <a:schemeClr val="tx1"/>
                </a:solidFill>
              </a:rPr>
              <a:t>”Las </a:t>
            </a:r>
            <a:r>
              <a:rPr lang="es-MX" sz="7200" dirty="0">
                <a:solidFill>
                  <a:schemeClr val="tx1"/>
                </a:solidFill>
              </a:rPr>
              <a:t>visiones </a:t>
            </a:r>
            <a:r>
              <a:rPr lang="es-MX" sz="7200" dirty="0" err="1">
                <a:solidFill>
                  <a:schemeClr val="tx1"/>
                </a:solidFill>
              </a:rPr>
              <a:t>antipositivistas</a:t>
            </a:r>
            <a:r>
              <a:rPr lang="es-MX" sz="7200" dirty="0">
                <a:solidFill>
                  <a:schemeClr val="tx1"/>
                </a:solidFill>
              </a:rPr>
              <a:t> de la construcción del conocimiento en </a:t>
            </a:r>
            <a:r>
              <a:rPr lang="es-MX" sz="7200" dirty="0" smtClean="0">
                <a:solidFill>
                  <a:schemeClr val="tx1"/>
                </a:solidFill>
              </a:rPr>
              <a:t>turismo”. Castañeda, Castillo y </a:t>
            </a:r>
            <a:r>
              <a:rPr lang="es-MX" sz="7200" dirty="0" err="1" smtClean="0">
                <a:solidFill>
                  <a:schemeClr val="tx1"/>
                </a:solidFill>
              </a:rPr>
              <a:t>Netto</a:t>
            </a:r>
            <a:r>
              <a:rPr lang="es-MX" sz="7200" dirty="0" smtClean="0">
                <a:solidFill>
                  <a:schemeClr val="tx1"/>
                </a:solidFill>
              </a:rPr>
              <a:t>. </a:t>
            </a:r>
            <a:r>
              <a:rPr lang="es-MX" sz="7200" dirty="0">
                <a:solidFill>
                  <a:schemeClr val="tx1"/>
                </a:solidFill>
              </a:rPr>
              <a:t>2013 Revista Estudios y perspectivas en </a:t>
            </a:r>
            <a:r>
              <a:rPr lang="es-MX" sz="7200" dirty="0" smtClean="0">
                <a:solidFill>
                  <a:schemeClr val="tx1"/>
                </a:solidFill>
              </a:rPr>
              <a:t>turismo.</a:t>
            </a:r>
            <a:endParaRPr lang="es-MX" sz="7200" dirty="0">
              <a:solidFill>
                <a:schemeClr val="tx1"/>
              </a:solidFill>
            </a:endParaRPr>
          </a:p>
          <a:p>
            <a:pPr marL="0" indent="0">
              <a:buNone/>
            </a:pPr>
            <a:r>
              <a:rPr lang="es-MX" sz="7200" dirty="0">
                <a:solidFill>
                  <a:schemeClr val="tx1"/>
                </a:solidFill>
              </a:rPr>
              <a:t> </a:t>
            </a:r>
            <a:r>
              <a:rPr lang="es-MX" sz="7200" dirty="0" smtClean="0">
                <a:solidFill>
                  <a:schemeClr val="tx1"/>
                </a:solidFill>
              </a:rPr>
              <a:t>”La importancia de la Hermenéutica en la configuración de las Ciudades Turísticas en la </a:t>
            </a:r>
            <a:r>
              <a:rPr lang="es-MX" sz="7200" dirty="0" err="1" smtClean="0">
                <a:solidFill>
                  <a:schemeClr val="tx1"/>
                </a:solidFill>
              </a:rPr>
              <a:t>epocalidad</a:t>
            </a:r>
            <a:r>
              <a:rPr lang="es-MX" sz="7200" dirty="0" smtClean="0">
                <a:solidFill>
                  <a:schemeClr val="tx1"/>
                </a:solidFill>
              </a:rPr>
              <a:t> presente” Napoleón Conde  Gaxiola.</a:t>
            </a:r>
            <a:endParaRPr lang="es-MX" sz="7200" dirty="0">
              <a:solidFill>
                <a:schemeClr val="tx1"/>
              </a:solidFill>
            </a:endParaRPr>
          </a:p>
          <a:p>
            <a:pPr marL="0" indent="0">
              <a:buNone/>
            </a:pPr>
            <a:r>
              <a:rPr lang="es-MX" sz="7200" dirty="0" smtClean="0">
                <a:solidFill>
                  <a:schemeClr val="tx1"/>
                </a:solidFill>
              </a:rPr>
              <a:t>“Estrategias </a:t>
            </a:r>
            <a:r>
              <a:rPr lang="es-MX" sz="7200" dirty="0">
                <a:solidFill>
                  <a:schemeClr val="tx1"/>
                </a:solidFill>
              </a:rPr>
              <a:t>para incrementar la investigación turística hermenéutica en la educación superior en el México </a:t>
            </a:r>
            <a:r>
              <a:rPr lang="es-MX" sz="7200" dirty="0" smtClean="0">
                <a:solidFill>
                  <a:schemeClr val="tx1"/>
                </a:solidFill>
              </a:rPr>
              <a:t>actual”. </a:t>
            </a:r>
            <a:r>
              <a:rPr lang="es-MX" sz="7200" dirty="0">
                <a:solidFill>
                  <a:schemeClr val="tx1"/>
                </a:solidFill>
              </a:rPr>
              <a:t>MJ </a:t>
            </a:r>
            <a:r>
              <a:rPr lang="es-MX" sz="7200" dirty="0" smtClean="0">
                <a:solidFill>
                  <a:schemeClr val="tx1"/>
                </a:solidFill>
              </a:rPr>
              <a:t>Villagrán.</a:t>
            </a:r>
            <a:endParaRPr lang="es-MX" sz="7200" dirty="0">
              <a:solidFill>
                <a:schemeClr val="tx1"/>
              </a:solidFill>
            </a:endParaRPr>
          </a:p>
          <a:p>
            <a:endParaRPr lang="es-MX" dirty="0">
              <a:solidFill>
                <a:schemeClr val="tx1"/>
              </a:solidFill>
            </a:endParaRPr>
          </a:p>
        </p:txBody>
      </p:sp>
      <p:pic>
        <p:nvPicPr>
          <p:cNvPr id="4" name="Imagen 3" descr="Captura de pantalla 2017-09-26 a las 23.22.38.png"/>
          <p:cNvPicPr>
            <a:picLocks noChangeAspect="1"/>
          </p:cNvPicPr>
          <p:nvPr/>
        </p:nvPicPr>
        <p:blipFill rotWithShape="1">
          <a:blip r:embed="rId2">
            <a:extLst>
              <a:ext uri="{28A0092B-C50C-407E-A947-70E740481C1C}">
                <a14:useLocalDpi xmlns:a14="http://schemas.microsoft.com/office/drawing/2010/main" val="0"/>
              </a:ext>
            </a:extLst>
          </a:blip>
          <a:srcRect l="5667" r="7026"/>
          <a:stretch/>
        </p:blipFill>
        <p:spPr>
          <a:xfrm>
            <a:off x="1704304" y="309581"/>
            <a:ext cx="9144000" cy="906474"/>
          </a:xfrm>
          <a:prstGeom prst="rect">
            <a:avLst/>
          </a:prstGeom>
        </p:spPr>
      </p:pic>
      <p:pic>
        <p:nvPicPr>
          <p:cNvPr id="6" name="Marcador de contenido 5" descr="Captura de pantalla 2017-09-26 a las 23.15.24.png"/>
          <p:cNvPicPr>
            <a:picLocks noChangeAspect="1"/>
          </p:cNvPicPr>
          <p:nvPr/>
        </p:nvPicPr>
        <p:blipFill rotWithShape="1">
          <a:blip r:embed="rId3">
            <a:extLst>
              <a:ext uri="{28A0092B-C50C-407E-A947-70E740481C1C}">
                <a14:useLocalDpi xmlns:a14="http://schemas.microsoft.com/office/drawing/2010/main" val="0"/>
              </a:ext>
            </a:extLst>
          </a:blip>
          <a:srcRect t="79260"/>
          <a:stretch/>
        </p:blipFill>
        <p:spPr>
          <a:xfrm>
            <a:off x="2485354" y="6447831"/>
            <a:ext cx="7581900" cy="183720"/>
          </a:xfrm>
          <a:prstGeom prst="rect">
            <a:avLst/>
          </a:prstGeom>
        </p:spPr>
      </p:pic>
    </p:spTree>
    <p:extLst>
      <p:ext uri="{BB962C8B-B14F-4D97-AF65-F5344CB8AC3E}">
        <p14:creationId xmlns:p14="http://schemas.microsoft.com/office/powerpoint/2010/main" val="25460638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005626" y="1047705"/>
            <a:ext cx="10515600" cy="1325563"/>
          </a:xfrm>
        </p:spPr>
        <p:txBody>
          <a:bodyPr>
            <a:normAutofit/>
          </a:bodyPr>
          <a:lstStyle/>
          <a:p>
            <a:pPr algn="ctr"/>
            <a:r>
              <a:rPr lang="es-MX" sz="4400" dirty="0" smtClean="0"/>
              <a:t>Marxismo</a:t>
            </a:r>
            <a:endParaRPr lang="es-MX" sz="4400" dirty="0"/>
          </a:p>
        </p:txBody>
      </p:sp>
      <p:sp>
        <p:nvSpPr>
          <p:cNvPr id="5" name="Marcador de contenido 4"/>
          <p:cNvSpPr>
            <a:spLocks noGrp="1"/>
          </p:cNvSpPr>
          <p:nvPr>
            <p:ph idx="1"/>
          </p:nvPr>
        </p:nvSpPr>
        <p:spPr>
          <a:xfrm>
            <a:off x="2485354" y="1995785"/>
            <a:ext cx="7122285" cy="4151001"/>
          </a:xfrm>
        </p:spPr>
        <p:txBody>
          <a:bodyPr>
            <a:normAutofit/>
          </a:bodyPr>
          <a:lstStyle/>
          <a:p>
            <a:pPr lvl="0" algn="just"/>
            <a:r>
              <a:rPr lang="es-MX" dirty="0" smtClean="0"/>
              <a:t>Su fundador Karl Marx</a:t>
            </a:r>
          </a:p>
          <a:p>
            <a:pPr lvl="0" algn="just"/>
            <a:r>
              <a:rPr lang="es-MX" dirty="0" smtClean="0"/>
              <a:t>Es una corriente de oposición a un sistema económico desigual, basado en la alienación.</a:t>
            </a:r>
          </a:p>
          <a:p>
            <a:pPr lvl="0" algn="just"/>
            <a:r>
              <a:rPr lang="es-MX" dirty="0" smtClean="0"/>
              <a:t>Propone la emancipación de la clase trabajadora.</a:t>
            </a:r>
          </a:p>
          <a:p>
            <a:pPr lvl="0" algn="just"/>
            <a:r>
              <a:rPr lang="es-MX" dirty="0" smtClean="0"/>
              <a:t>Mientras exista la división de la sociedad en clases, habrá luchas entre esas clases.</a:t>
            </a:r>
          </a:p>
          <a:p>
            <a:pPr lvl="0" algn="just"/>
            <a:r>
              <a:rPr lang="es-MX" dirty="0" smtClean="0"/>
              <a:t>Militan por una reorganización de la sociedad destinada a acabar con esa división clasista.</a:t>
            </a:r>
            <a:endParaRPr lang="es-MX" dirty="0"/>
          </a:p>
        </p:txBody>
      </p:sp>
      <p:pic>
        <p:nvPicPr>
          <p:cNvPr id="6" name="Imagen 5" descr="Captura de pantalla 2017-09-26 a las 23.22.38.png"/>
          <p:cNvPicPr>
            <a:picLocks noChangeAspect="1"/>
          </p:cNvPicPr>
          <p:nvPr/>
        </p:nvPicPr>
        <p:blipFill rotWithShape="1">
          <a:blip r:embed="rId2">
            <a:extLst>
              <a:ext uri="{28A0092B-C50C-407E-A947-70E740481C1C}">
                <a14:useLocalDpi xmlns:a14="http://schemas.microsoft.com/office/drawing/2010/main" val="0"/>
              </a:ext>
            </a:extLst>
          </a:blip>
          <a:srcRect l="5667" r="7026"/>
          <a:stretch/>
        </p:blipFill>
        <p:spPr>
          <a:xfrm>
            <a:off x="1691426" y="267975"/>
            <a:ext cx="9144000" cy="906474"/>
          </a:xfrm>
          <a:prstGeom prst="rect">
            <a:avLst/>
          </a:prstGeom>
        </p:spPr>
      </p:pic>
      <p:pic>
        <p:nvPicPr>
          <p:cNvPr id="7" name="Imagen 6" descr="Captura de pantalla 2017-09-26 a las 23.22.38.png"/>
          <p:cNvPicPr>
            <a:picLocks noChangeAspect="1"/>
          </p:cNvPicPr>
          <p:nvPr/>
        </p:nvPicPr>
        <p:blipFill rotWithShape="1">
          <a:blip r:embed="rId2">
            <a:extLst>
              <a:ext uri="{28A0092B-C50C-407E-A947-70E740481C1C}">
                <a14:useLocalDpi xmlns:a14="http://schemas.microsoft.com/office/drawing/2010/main" val="0"/>
              </a:ext>
            </a:extLst>
          </a:blip>
          <a:srcRect l="5667" r="7026"/>
          <a:stretch/>
        </p:blipFill>
        <p:spPr>
          <a:xfrm>
            <a:off x="1704304" y="309581"/>
            <a:ext cx="9144000" cy="906474"/>
          </a:xfrm>
          <a:prstGeom prst="rect">
            <a:avLst/>
          </a:prstGeom>
        </p:spPr>
      </p:pic>
      <p:pic>
        <p:nvPicPr>
          <p:cNvPr id="8" name="Marcador de contenido 5" descr="Captura de pantalla 2017-09-26 a las 23.15.24.png"/>
          <p:cNvPicPr>
            <a:picLocks noChangeAspect="1"/>
          </p:cNvPicPr>
          <p:nvPr/>
        </p:nvPicPr>
        <p:blipFill rotWithShape="1">
          <a:blip r:embed="rId3">
            <a:extLst>
              <a:ext uri="{28A0092B-C50C-407E-A947-70E740481C1C}">
                <a14:useLocalDpi xmlns:a14="http://schemas.microsoft.com/office/drawing/2010/main" val="0"/>
              </a:ext>
            </a:extLst>
          </a:blip>
          <a:srcRect t="79260"/>
          <a:stretch/>
        </p:blipFill>
        <p:spPr>
          <a:xfrm>
            <a:off x="2485354" y="6447831"/>
            <a:ext cx="7581900" cy="183720"/>
          </a:xfrm>
          <a:prstGeom prst="rect">
            <a:avLst/>
          </a:prstGeom>
        </p:spPr>
      </p:pic>
    </p:spTree>
    <p:extLst>
      <p:ext uri="{BB962C8B-B14F-4D97-AF65-F5344CB8AC3E}">
        <p14:creationId xmlns:p14="http://schemas.microsoft.com/office/powerpoint/2010/main" val="13931813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986427" y="816147"/>
            <a:ext cx="8596668" cy="1320800"/>
          </a:xfrm>
        </p:spPr>
        <p:txBody>
          <a:bodyPr>
            <a:normAutofit/>
          </a:bodyPr>
          <a:lstStyle/>
          <a:p>
            <a:pPr algn="ctr"/>
            <a:r>
              <a:rPr lang="es-MX" sz="4400" dirty="0" smtClean="0"/>
              <a:t>Teoría Crítica</a:t>
            </a:r>
            <a:endParaRPr lang="es-MX" sz="4400"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4175370034"/>
              </p:ext>
            </p:extLst>
          </p:nvPr>
        </p:nvGraphicFramePr>
        <p:xfrm>
          <a:off x="1455312" y="1687133"/>
          <a:ext cx="9354356" cy="4998720"/>
        </p:xfrm>
        <a:graphic>
          <a:graphicData uri="http://schemas.openxmlformats.org/drawingml/2006/table">
            <a:tbl>
              <a:tblPr firstRow="1" bandRow="1">
                <a:tableStyleId>{5C22544A-7EE6-4342-B048-85BDC9FD1C3A}</a:tableStyleId>
              </a:tblPr>
              <a:tblGrid>
                <a:gridCol w="2338589"/>
                <a:gridCol w="2338589"/>
                <a:gridCol w="2338589"/>
                <a:gridCol w="2338589"/>
              </a:tblGrid>
              <a:tr h="328882">
                <a:tc>
                  <a:txBody>
                    <a:bodyPr/>
                    <a:lstStyle/>
                    <a:p>
                      <a:pPr algn="ctr"/>
                      <a:r>
                        <a:rPr lang="es-MX" dirty="0" smtClean="0"/>
                        <a:t>Postulados teóricos</a:t>
                      </a:r>
                      <a:endParaRPr lang="es-MX" dirty="0"/>
                    </a:p>
                  </a:txBody>
                  <a:tcPr>
                    <a:solidFill>
                      <a:schemeClr val="accent6">
                        <a:lumMod val="75000"/>
                      </a:schemeClr>
                    </a:solidFill>
                  </a:tcPr>
                </a:tc>
                <a:tc>
                  <a:txBody>
                    <a:bodyPr/>
                    <a:lstStyle/>
                    <a:p>
                      <a:pPr algn="ctr"/>
                      <a:r>
                        <a:rPr lang="es-MX" dirty="0" smtClean="0"/>
                        <a:t>Autores</a:t>
                      </a:r>
                      <a:endParaRPr lang="es-MX" dirty="0"/>
                    </a:p>
                  </a:txBody>
                  <a:tcPr>
                    <a:solidFill>
                      <a:schemeClr val="accent6">
                        <a:lumMod val="75000"/>
                      </a:schemeClr>
                    </a:solidFill>
                  </a:tcPr>
                </a:tc>
                <a:tc>
                  <a:txBody>
                    <a:bodyPr/>
                    <a:lstStyle/>
                    <a:p>
                      <a:pPr algn="ctr"/>
                      <a:r>
                        <a:rPr lang="es-MX" dirty="0" smtClean="0"/>
                        <a:t>Metodología</a:t>
                      </a:r>
                      <a:endParaRPr lang="es-MX" dirty="0"/>
                    </a:p>
                  </a:txBody>
                  <a:tcPr>
                    <a:solidFill>
                      <a:schemeClr val="accent6">
                        <a:lumMod val="75000"/>
                      </a:schemeClr>
                    </a:solidFill>
                  </a:tcPr>
                </a:tc>
                <a:tc>
                  <a:txBody>
                    <a:bodyPr/>
                    <a:lstStyle/>
                    <a:p>
                      <a:pPr algn="ctr"/>
                      <a:r>
                        <a:rPr lang="es-MX" dirty="0" smtClean="0"/>
                        <a:t>Críticas a la teoría</a:t>
                      </a:r>
                      <a:endParaRPr lang="es-MX" dirty="0"/>
                    </a:p>
                  </a:txBody>
                  <a:tcPr>
                    <a:solidFill>
                      <a:schemeClr val="accent6">
                        <a:lumMod val="75000"/>
                      </a:schemeClr>
                    </a:solidFill>
                  </a:tcPr>
                </a:tc>
              </a:tr>
              <a:tr h="1068868">
                <a:tc>
                  <a:txBody>
                    <a:bodyPr/>
                    <a:lstStyle/>
                    <a:p>
                      <a:r>
                        <a:rPr lang="es-MX" sz="1600" dirty="0" smtClean="0"/>
                        <a:t>Tiene un enfoque racional y orientado a la transformación de la sociedad </a:t>
                      </a:r>
                      <a:endParaRPr lang="es-MX" sz="1600" dirty="0"/>
                    </a:p>
                  </a:txBody>
                  <a:tcPr>
                    <a:solidFill>
                      <a:schemeClr val="accent6">
                        <a:lumMod val="75000"/>
                      </a:schemeClr>
                    </a:solidFill>
                  </a:tcPr>
                </a:tc>
                <a:tc>
                  <a:txBody>
                    <a:bodyPr/>
                    <a:lstStyle/>
                    <a:p>
                      <a:r>
                        <a:rPr lang="es-MX" sz="1800" b="0" kern="1200" dirty="0" smtClean="0">
                          <a:solidFill>
                            <a:schemeClr val="dk1"/>
                          </a:solidFill>
                          <a:effectLst/>
                          <a:latin typeface="+mn-lt"/>
                          <a:ea typeface="+mn-ea"/>
                          <a:cs typeface="+mn-cs"/>
                        </a:rPr>
                        <a:t>Theodor Adorno</a:t>
                      </a:r>
                    </a:p>
                    <a:p>
                      <a:r>
                        <a:rPr lang="es-MX" sz="1800" b="0" kern="1200" dirty="0" smtClean="0">
                          <a:solidFill>
                            <a:schemeClr val="dk1"/>
                          </a:solidFill>
                          <a:effectLst/>
                          <a:latin typeface="+mn-lt"/>
                          <a:ea typeface="+mn-ea"/>
                          <a:cs typeface="+mn-cs"/>
                        </a:rPr>
                        <a:t>Max </a:t>
                      </a:r>
                      <a:r>
                        <a:rPr lang="es-MX" sz="1800" b="0" kern="1200" dirty="0" err="1" smtClean="0">
                          <a:solidFill>
                            <a:schemeClr val="dk1"/>
                          </a:solidFill>
                          <a:effectLst/>
                          <a:latin typeface="+mn-lt"/>
                          <a:ea typeface="+mn-ea"/>
                          <a:cs typeface="+mn-cs"/>
                        </a:rPr>
                        <a:t>Horkheimer</a:t>
                      </a:r>
                      <a:endParaRPr lang="es-MX" sz="1800" b="0" kern="1200" dirty="0" smtClean="0">
                        <a:solidFill>
                          <a:schemeClr val="dk1"/>
                        </a:solidFill>
                        <a:effectLst/>
                        <a:latin typeface="+mn-lt"/>
                        <a:ea typeface="+mn-ea"/>
                        <a:cs typeface="+mn-cs"/>
                      </a:endParaRPr>
                    </a:p>
                    <a:p>
                      <a:pPr lvl="0"/>
                      <a:r>
                        <a:rPr lang="es-ES" sz="1800" b="0" kern="1200" dirty="0" smtClean="0">
                          <a:solidFill>
                            <a:schemeClr val="dk1"/>
                          </a:solidFill>
                          <a:effectLst/>
                          <a:latin typeface="+mn-lt"/>
                          <a:ea typeface="+mn-ea"/>
                          <a:cs typeface="+mn-cs"/>
                        </a:rPr>
                        <a:t>Herbert Marcuse</a:t>
                      </a:r>
                      <a:endParaRPr lang="es-MX" sz="1800" b="0" kern="1200" dirty="0" smtClean="0">
                        <a:solidFill>
                          <a:schemeClr val="dk1"/>
                        </a:solidFill>
                        <a:effectLst/>
                        <a:latin typeface="+mn-lt"/>
                        <a:ea typeface="+mn-ea"/>
                        <a:cs typeface="+mn-cs"/>
                      </a:endParaRPr>
                    </a:p>
                    <a:p>
                      <a:pPr lvl="0"/>
                      <a:r>
                        <a:rPr lang="es-MX" sz="1800" b="0" kern="1200" dirty="0" err="1" smtClean="0">
                          <a:solidFill>
                            <a:schemeClr val="dk1"/>
                          </a:solidFill>
                          <a:effectLst/>
                          <a:latin typeface="+mn-lt"/>
                          <a:ea typeface="+mn-ea"/>
                          <a:cs typeface="+mn-cs"/>
                        </a:rPr>
                        <a:t>Jürgen</a:t>
                      </a:r>
                      <a:r>
                        <a:rPr lang="es-MX" sz="1800" b="0" kern="1200" dirty="0" smtClean="0">
                          <a:solidFill>
                            <a:schemeClr val="dk1"/>
                          </a:solidFill>
                          <a:effectLst/>
                          <a:latin typeface="+mn-lt"/>
                          <a:ea typeface="+mn-ea"/>
                          <a:cs typeface="+mn-cs"/>
                        </a:rPr>
                        <a:t> </a:t>
                      </a:r>
                      <a:r>
                        <a:rPr lang="es-MX" sz="1800" b="0" kern="1200" dirty="0" err="1" smtClean="0">
                          <a:solidFill>
                            <a:schemeClr val="dk1"/>
                          </a:solidFill>
                          <a:effectLst/>
                          <a:latin typeface="+mn-lt"/>
                          <a:ea typeface="+mn-ea"/>
                          <a:cs typeface="+mn-cs"/>
                        </a:rPr>
                        <a:t>Habermas</a:t>
                      </a:r>
                      <a:endParaRPr lang="es-MX" sz="1800" b="0" i="0" kern="1200" dirty="0">
                        <a:solidFill>
                          <a:schemeClr val="dk1"/>
                        </a:solidFill>
                        <a:effectLst/>
                        <a:latin typeface="+mn-lt"/>
                        <a:ea typeface="+mn-ea"/>
                        <a:cs typeface="+mn-cs"/>
                      </a:endParaRPr>
                    </a:p>
                  </a:txBody>
                  <a:tcPr>
                    <a:solidFill>
                      <a:schemeClr val="accent6">
                        <a:lumMod val="75000"/>
                      </a:schemeClr>
                    </a:solidFill>
                  </a:tcPr>
                </a:tc>
                <a:tc>
                  <a:txBody>
                    <a:bodyPr/>
                    <a:lstStyle/>
                    <a:p>
                      <a:r>
                        <a:rPr lang="es-MX" sz="1800" kern="1200" dirty="0" smtClean="0">
                          <a:solidFill>
                            <a:schemeClr val="dk1"/>
                          </a:solidFill>
                          <a:effectLst/>
                          <a:latin typeface="+mn-lt"/>
                          <a:ea typeface="+mn-ea"/>
                          <a:cs typeface="+mn-cs"/>
                        </a:rPr>
                        <a:t>Materialismo dialéctico y materialismo histórico</a:t>
                      </a:r>
                      <a:endParaRPr lang="es-MX" dirty="0"/>
                    </a:p>
                  </a:txBody>
                  <a:tcPr>
                    <a:solidFill>
                      <a:schemeClr val="accent6">
                        <a:lumMod val="75000"/>
                      </a:schemeClr>
                    </a:solidFill>
                  </a:tcPr>
                </a:tc>
                <a:tc>
                  <a:txBody>
                    <a:bodyPr/>
                    <a:lstStyle/>
                    <a:p>
                      <a:r>
                        <a:rPr lang="es-MX" sz="1800" kern="1200" dirty="0" smtClean="0">
                          <a:solidFill>
                            <a:schemeClr val="dk1"/>
                          </a:solidFill>
                          <a:effectLst/>
                          <a:latin typeface="+mn-lt"/>
                          <a:ea typeface="+mn-ea"/>
                          <a:cs typeface="+mn-cs"/>
                        </a:rPr>
                        <a:t>Tiene una propuesta de rechazo a la postura teórica tradicional</a:t>
                      </a:r>
                      <a:endParaRPr lang="es-MX" sz="1800" kern="1200" dirty="0">
                        <a:solidFill>
                          <a:schemeClr val="dk1"/>
                        </a:solidFill>
                        <a:effectLst/>
                        <a:latin typeface="+mn-lt"/>
                        <a:ea typeface="+mn-ea"/>
                        <a:cs typeface="+mn-cs"/>
                      </a:endParaRPr>
                    </a:p>
                  </a:txBody>
                  <a:tcPr>
                    <a:solidFill>
                      <a:schemeClr val="accent6">
                        <a:lumMod val="75000"/>
                      </a:schemeClr>
                    </a:solidFill>
                  </a:tcPr>
                </a:tc>
              </a:tr>
              <a:tr h="1068868">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MX" sz="1600" kern="1200" dirty="0" smtClean="0">
                          <a:solidFill>
                            <a:schemeClr val="dk1"/>
                          </a:solidFill>
                          <a:effectLst/>
                          <a:latin typeface="+mn-lt"/>
                          <a:ea typeface="+mn-ea"/>
                          <a:cs typeface="+mn-cs"/>
                        </a:rPr>
                        <a:t>La realidad es compleja, objetiva y subjetiva</a:t>
                      </a:r>
                      <a:endParaRPr lang="es-MX" sz="1600" dirty="0"/>
                    </a:p>
                  </a:txBody>
                  <a:tcPr>
                    <a:solidFill>
                      <a:schemeClr val="accent6">
                        <a:lumMod val="75000"/>
                      </a:schemeClr>
                    </a:solidFill>
                  </a:tcPr>
                </a:tc>
                <a:tc>
                  <a:txBody>
                    <a:bodyPr/>
                    <a:lstStyle/>
                    <a:p>
                      <a:endParaRPr lang="es-MX" b="0" dirty="0"/>
                    </a:p>
                  </a:txBody>
                  <a:tcPr>
                    <a:solidFill>
                      <a:schemeClr val="accent6">
                        <a:lumMod val="75000"/>
                      </a:schemeClr>
                    </a:solidFill>
                  </a:tcPr>
                </a:tc>
                <a:tc>
                  <a:txBody>
                    <a:bodyPr/>
                    <a:lstStyle/>
                    <a:p>
                      <a:endParaRPr lang="es-MX" dirty="0"/>
                    </a:p>
                  </a:txBody>
                  <a:tcPr>
                    <a:solidFill>
                      <a:schemeClr val="accent6">
                        <a:lumMod val="75000"/>
                      </a:schemeClr>
                    </a:solidFill>
                  </a:tcPr>
                </a:tc>
                <a:tc>
                  <a:txBody>
                    <a:bodyPr/>
                    <a:lstStyle/>
                    <a:p>
                      <a:r>
                        <a:rPr lang="es-MX" sz="1800" kern="1200" dirty="0" smtClean="0">
                          <a:solidFill>
                            <a:schemeClr val="dk1"/>
                          </a:solidFill>
                          <a:effectLst/>
                          <a:latin typeface="+mn-lt"/>
                          <a:ea typeface="+mn-ea"/>
                          <a:cs typeface="+mn-cs"/>
                        </a:rPr>
                        <a:t>Analiza e identifica la problemática de la desigualdad y propone la emancipación</a:t>
                      </a:r>
                      <a:endParaRPr lang="es-MX" dirty="0"/>
                    </a:p>
                  </a:txBody>
                  <a:tcPr>
                    <a:solidFill>
                      <a:schemeClr val="accent6">
                        <a:lumMod val="75000"/>
                      </a:schemeClr>
                    </a:solidFill>
                  </a:tcPr>
                </a:tc>
              </a:tr>
              <a:tr h="1068868">
                <a:tc>
                  <a:txBody>
                    <a:bodyPr/>
                    <a:lstStyle/>
                    <a:p>
                      <a:r>
                        <a:rPr lang="es-MX" sz="1600" kern="1200" dirty="0" smtClean="0">
                          <a:solidFill>
                            <a:schemeClr val="dk1"/>
                          </a:solidFill>
                          <a:effectLst/>
                          <a:latin typeface="+mn-lt"/>
                          <a:ea typeface="+mn-ea"/>
                          <a:cs typeface="+mn-cs"/>
                        </a:rPr>
                        <a:t>Impulsa la libertad y la </a:t>
                      </a:r>
                      <a:r>
                        <a:rPr lang="es-MX" sz="1600" kern="1200" dirty="0" smtClean="0">
                          <a:solidFill>
                            <a:schemeClr val="dk1"/>
                          </a:solidFill>
                          <a:effectLst/>
                          <a:latin typeface="+mn-lt"/>
                          <a:ea typeface="+mn-ea"/>
                          <a:cs typeface="+mn-cs"/>
                        </a:rPr>
                        <a:t>autorrealización </a:t>
                      </a:r>
                      <a:r>
                        <a:rPr lang="es-MX" sz="1600" kern="1200" dirty="0" smtClean="0">
                          <a:solidFill>
                            <a:schemeClr val="dk1"/>
                          </a:solidFill>
                          <a:effectLst/>
                          <a:latin typeface="+mn-lt"/>
                          <a:ea typeface="+mn-ea"/>
                          <a:cs typeface="+mn-cs"/>
                        </a:rPr>
                        <a:t>humana</a:t>
                      </a:r>
                      <a:endParaRPr lang="es-MX" sz="1600" dirty="0"/>
                    </a:p>
                  </a:txBody>
                  <a:tcPr>
                    <a:solidFill>
                      <a:schemeClr val="accent6">
                        <a:lumMod val="75000"/>
                      </a:schemeClr>
                    </a:solidFill>
                  </a:tcPr>
                </a:tc>
                <a:tc>
                  <a:txBody>
                    <a:bodyPr/>
                    <a:lstStyle/>
                    <a:p>
                      <a:endParaRPr lang="es-MX" dirty="0"/>
                    </a:p>
                  </a:txBody>
                  <a:tcPr>
                    <a:solidFill>
                      <a:schemeClr val="accent6">
                        <a:lumMod val="75000"/>
                      </a:schemeClr>
                    </a:solidFill>
                  </a:tcPr>
                </a:tc>
                <a:tc>
                  <a:txBody>
                    <a:bodyPr/>
                    <a:lstStyle/>
                    <a:p>
                      <a:endParaRPr lang="es-MX" dirty="0"/>
                    </a:p>
                  </a:txBody>
                  <a:tcPr>
                    <a:solidFill>
                      <a:schemeClr val="accent6">
                        <a:lumMod val="75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MX" sz="1800" kern="1200" dirty="0" smtClean="0">
                          <a:solidFill>
                            <a:schemeClr val="dk1"/>
                          </a:solidFill>
                          <a:effectLst/>
                          <a:latin typeface="+mn-lt"/>
                          <a:ea typeface="+mn-ea"/>
                          <a:cs typeface="+mn-cs"/>
                        </a:rPr>
                        <a:t>Pero no plantea una solución a dicha problemática</a:t>
                      </a:r>
                      <a:endParaRPr lang="es-MX" dirty="0" smtClean="0"/>
                    </a:p>
                    <a:p>
                      <a:endParaRPr lang="es-MX" u="none" dirty="0">
                        <a:solidFill>
                          <a:schemeClr val="tx1"/>
                        </a:solidFill>
                      </a:endParaRPr>
                    </a:p>
                  </a:txBody>
                  <a:tcPr>
                    <a:solidFill>
                      <a:schemeClr val="accent6">
                        <a:lumMod val="75000"/>
                      </a:schemeClr>
                    </a:solidFill>
                  </a:tcPr>
                </a:tc>
              </a:tr>
              <a:tr h="9592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ES" sz="1600" b="0" kern="1200" dirty="0" smtClean="0">
                          <a:solidFill>
                            <a:schemeClr val="dk1"/>
                          </a:solidFill>
                          <a:effectLst/>
                          <a:latin typeface="+mn-lt"/>
                          <a:ea typeface="+mn-ea"/>
                          <a:cs typeface="+mn-cs"/>
                        </a:rPr>
                        <a:t>Implica cultivar un pensamiento reflexivo, interpretativo y comprensivo</a:t>
                      </a:r>
                      <a:endParaRPr lang="es-MX" sz="1600" dirty="0"/>
                    </a:p>
                  </a:txBody>
                  <a:tcPr>
                    <a:solidFill>
                      <a:schemeClr val="accent6">
                        <a:lumMod val="75000"/>
                      </a:schemeClr>
                    </a:solidFill>
                  </a:tcPr>
                </a:tc>
                <a:tc>
                  <a:txBody>
                    <a:bodyPr/>
                    <a:lstStyle/>
                    <a:p>
                      <a:endParaRPr lang="es-MX"/>
                    </a:p>
                  </a:txBody>
                  <a:tcPr>
                    <a:solidFill>
                      <a:schemeClr val="accent6">
                        <a:lumMod val="75000"/>
                      </a:schemeClr>
                    </a:solidFill>
                  </a:tcPr>
                </a:tc>
                <a:tc>
                  <a:txBody>
                    <a:bodyPr/>
                    <a:lstStyle/>
                    <a:p>
                      <a:endParaRPr lang="es-MX" dirty="0"/>
                    </a:p>
                  </a:txBody>
                  <a:tcPr>
                    <a:solidFill>
                      <a:schemeClr val="accent6">
                        <a:lumMod val="75000"/>
                      </a:schemeClr>
                    </a:solidFill>
                  </a:tcPr>
                </a:tc>
                <a:tc>
                  <a:txBody>
                    <a:bodyPr/>
                    <a:lstStyle/>
                    <a:p>
                      <a:endParaRPr lang="es-MX" u="none" dirty="0">
                        <a:solidFill>
                          <a:schemeClr val="tx1"/>
                        </a:solidFill>
                      </a:endParaRPr>
                    </a:p>
                  </a:txBody>
                  <a:tcPr>
                    <a:solidFill>
                      <a:schemeClr val="accent6">
                        <a:lumMod val="75000"/>
                      </a:schemeClr>
                    </a:solidFill>
                  </a:tcPr>
                </a:tc>
              </a:tr>
            </a:tbl>
          </a:graphicData>
        </a:graphic>
      </p:graphicFrame>
      <p:pic>
        <p:nvPicPr>
          <p:cNvPr id="5" name="Imagen 4" descr="Captura de pantalla 2017-09-26 a las 23.22.38.png"/>
          <p:cNvPicPr>
            <a:picLocks noChangeAspect="1"/>
          </p:cNvPicPr>
          <p:nvPr/>
        </p:nvPicPr>
        <p:blipFill rotWithShape="1">
          <a:blip r:embed="rId2">
            <a:extLst>
              <a:ext uri="{28A0092B-C50C-407E-A947-70E740481C1C}">
                <a14:useLocalDpi xmlns:a14="http://schemas.microsoft.com/office/drawing/2010/main" val="0"/>
              </a:ext>
            </a:extLst>
          </a:blip>
          <a:srcRect l="5667" r="7026"/>
          <a:stretch/>
        </p:blipFill>
        <p:spPr>
          <a:xfrm>
            <a:off x="1665667" y="362910"/>
            <a:ext cx="9144000" cy="906474"/>
          </a:xfrm>
          <a:prstGeom prst="rect">
            <a:avLst/>
          </a:prstGeom>
        </p:spPr>
      </p:pic>
    </p:spTree>
    <p:extLst>
      <p:ext uri="{BB962C8B-B14F-4D97-AF65-F5344CB8AC3E}">
        <p14:creationId xmlns:p14="http://schemas.microsoft.com/office/powerpoint/2010/main" val="17935958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70586" y="1665485"/>
            <a:ext cx="8596668" cy="1320800"/>
          </a:xfrm>
        </p:spPr>
        <p:txBody>
          <a:bodyPr/>
          <a:lstStyle/>
          <a:p>
            <a:pPr algn="ctr"/>
            <a:r>
              <a:rPr lang="es-MX" dirty="0" smtClean="0"/>
              <a:t>Aplicación </a:t>
            </a:r>
            <a:r>
              <a:rPr lang="es-MX" dirty="0"/>
              <a:t>en la investigación turística</a:t>
            </a:r>
          </a:p>
        </p:txBody>
      </p:sp>
      <p:sp>
        <p:nvSpPr>
          <p:cNvPr id="5" name="Marcador de contenido 4"/>
          <p:cNvSpPr>
            <a:spLocks noGrp="1"/>
          </p:cNvSpPr>
          <p:nvPr>
            <p:ph idx="1"/>
          </p:nvPr>
        </p:nvSpPr>
        <p:spPr>
          <a:xfrm>
            <a:off x="1797666" y="3470060"/>
            <a:ext cx="8596668" cy="1940387"/>
          </a:xfrm>
        </p:spPr>
        <p:txBody>
          <a:bodyPr/>
          <a:lstStyle/>
          <a:p>
            <a:pPr algn="just"/>
            <a:r>
              <a:rPr lang="es-ES_tradnl" dirty="0"/>
              <a:t>Estudios focalizadas en los modelos de desarrollo </a:t>
            </a:r>
            <a:r>
              <a:rPr lang="es-ES_tradnl" dirty="0" err="1"/>
              <a:t>fordistas</a:t>
            </a:r>
            <a:r>
              <a:rPr lang="es-ES_tradnl" dirty="0"/>
              <a:t> y </a:t>
            </a:r>
            <a:r>
              <a:rPr lang="es-ES_tradnl" dirty="0" err="1"/>
              <a:t>posfordistas</a:t>
            </a:r>
            <a:r>
              <a:rPr lang="es-ES_tradnl" dirty="0"/>
              <a:t> del </a:t>
            </a:r>
            <a:r>
              <a:rPr lang="es-ES_tradnl" dirty="0" smtClean="0"/>
              <a:t>turismo.</a:t>
            </a:r>
            <a:endParaRPr lang="es-MX" dirty="0"/>
          </a:p>
          <a:p>
            <a:pPr algn="just"/>
            <a:r>
              <a:rPr lang="es-MX" dirty="0"/>
              <a:t>Propuestas de empoderamiento de comunidades para que las riquezas naturales sean de todos.</a:t>
            </a:r>
          </a:p>
          <a:p>
            <a:endParaRPr lang="es-ES_tradnl" dirty="0" smtClean="0"/>
          </a:p>
        </p:txBody>
      </p:sp>
      <p:pic>
        <p:nvPicPr>
          <p:cNvPr id="6" name="Imagen 5" descr="Captura de pantalla 2017-09-26 a las 23.22.38.png"/>
          <p:cNvPicPr>
            <a:picLocks noChangeAspect="1"/>
          </p:cNvPicPr>
          <p:nvPr/>
        </p:nvPicPr>
        <p:blipFill rotWithShape="1">
          <a:blip r:embed="rId2">
            <a:extLst>
              <a:ext uri="{28A0092B-C50C-407E-A947-70E740481C1C}">
                <a14:useLocalDpi xmlns:a14="http://schemas.microsoft.com/office/drawing/2010/main" val="0"/>
              </a:ext>
            </a:extLst>
          </a:blip>
          <a:srcRect l="5667" r="7026"/>
          <a:stretch/>
        </p:blipFill>
        <p:spPr>
          <a:xfrm>
            <a:off x="1797666" y="262358"/>
            <a:ext cx="9144000" cy="906474"/>
          </a:xfrm>
          <a:prstGeom prst="rect">
            <a:avLst/>
          </a:prstGeom>
        </p:spPr>
      </p:pic>
      <p:pic>
        <p:nvPicPr>
          <p:cNvPr id="8" name="Marcador de contenido 5" descr="Captura de pantalla 2017-09-26 a las 23.15.24.png"/>
          <p:cNvPicPr>
            <a:picLocks noChangeAspect="1"/>
          </p:cNvPicPr>
          <p:nvPr/>
        </p:nvPicPr>
        <p:blipFill rotWithShape="1">
          <a:blip r:embed="rId3">
            <a:extLst>
              <a:ext uri="{28A0092B-C50C-407E-A947-70E740481C1C}">
                <a14:useLocalDpi xmlns:a14="http://schemas.microsoft.com/office/drawing/2010/main" val="0"/>
              </a:ext>
            </a:extLst>
          </a:blip>
          <a:srcRect t="79260"/>
          <a:stretch/>
        </p:blipFill>
        <p:spPr>
          <a:xfrm>
            <a:off x="2485354" y="6447831"/>
            <a:ext cx="7581900" cy="183720"/>
          </a:xfrm>
          <a:prstGeom prst="rect">
            <a:avLst/>
          </a:prstGeom>
        </p:spPr>
      </p:pic>
    </p:spTree>
    <p:extLst>
      <p:ext uri="{BB962C8B-B14F-4D97-AF65-F5344CB8AC3E}">
        <p14:creationId xmlns:p14="http://schemas.microsoft.com/office/powerpoint/2010/main" val="16278230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951102" y="1395664"/>
            <a:ext cx="6837128" cy="461665"/>
          </a:xfrm>
          <a:prstGeom prst="rect">
            <a:avLst/>
          </a:prstGeom>
          <a:solidFill>
            <a:schemeClr val="accent1">
              <a:lumMod val="20000"/>
              <a:lumOff val="80000"/>
            </a:schemeClr>
          </a:solidFill>
        </p:spPr>
        <p:style>
          <a:lnRef idx="1">
            <a:schemeClr val="accent4"/>
          </a:lnRef>
          <a:fillRef idx="2">
            <a:schemeClr val="accent4"/>
          </a:fillRef>
          <a:effectRef idx="1">
            <a:schemeClr val="accent4"/>
          </a:effectRef>
          <a:fontRef idx="minor">
            <a:schemeClr val="dk1"/>
          </a:fontRef>
        </p:style>
        <p:txBody>
          <a:bodyPr wrap="none" rtlCol="0">
            <a:spAutoFit/>
          </a:bodyPr>
          <a:lstStyle/>
          <a:p>
            <a:pPr algn="ctr"/>
            <a:r>
              <a:rPr lang="es-ES" sz="2400" b="1" dirty="0" smtClean="0">
                <a:latin typeface="Arial" panose="020B0604020202020204" pitchFamily="34" charset="0"/>
                <a:cs typeface="Arial" panose="020B0604020202020204" pitchFamily="34" charset="0"/>
              </a:rPr>
              <a:t>Documentos con esta perspectiva en turismo</a:t>
            </a:r>
            <a:endParaRPr lang="es-MX" sz="2400" b="1" dirty="0">
              <a:latin typeface="Arial" panose="020B0604020202020204" pitchFamily="34" charset="0"/>
              <a:cs typeface="Arial" panose="020B0604020202020204" pitchFamily="34" charset="0"/>
            </a:endParaRPr>
          </a:p>
        </p:txBody>
      </p:sp>
      <p:pic>
        <p:nvPicPr>
          <p:cNvPr id="3" name="Picture 2" descr="http://bibliotecaduitama.files.wordpress.com/2011/04/portada2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22363" y="2015006"/>
            <a:ext cx="3319338" cy="4331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 name="Picture 2" descr="Resultado de imagen para libro notas a la investigación turíst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0524" y="2084161"/>
            <a:ext cx="2988223" cy="4205994"/>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n 5" descr="Captura de pantalla 2017-09-26 a las 23.22.38.png"/>
          <p:cNvPicPr>
            <a:picLocks noChangeAspect="1"/>
          </p:cNvPicPr>
          <p:nvPr/>
        </p:nvPicPr>
        <p:blipFill rotWithShape="1">
          <a:blip r:embed="rId4">
            <a:extLst>
              <a:ext uri="{28A0092B-C50C-407E-A947-70E740481C1C}">
                <a14:useLocalDpi xmlns:a14="http://schemas.microsoft.com/office/drawing/2010/main" val="0"/>
              </a:ext>
            </a:extLst>
          </a:blip>
          <a:srcRect l="5667" r="7026"/>
          <a:stretch/>
        </p:blipFill>
        <p:spPr>
          <a:xfrm>
            <a:off x="1797666" y="262358"/>
            <a:ext cx="9144000" cy="906474"/>
          </a:xfrm>
          <a:prstGeom prst="rect">
            <a:avLst/>
          </a:prstGeom>
        </p:spPr>
      </p:pic>
      <p:pic>
        <p:nvPicPr>
          <p:cNvPr id="7" name="Marcador de contenido 5" descr="Captura de pantalla 2017-09-26 a las 23.15.24.png"/>
          <p:cNvPicPr>
            <a:picLocks noChangeAspect="1"/>
          </p:cNvPicPr>
          <p:nvPr/>
        </p:nvPicPr>
        <p:blipFill rotWithShape="1">
          <a:blip r:embed="rId5">
            <a:extLst>
              <a:ext uri="{28A0092B-C50C-407E-A947-70E740481C1C}">
                <a14:useLocalDpi xmlns:a14="http://schemas.microsoft.com/office/drawing/2010/main" val="0"/>
              </a:ext>
            </a:extLst>
          </a:blip>
          <a:srcRect t="79260"/>
          <a:stretch/>
        </p:blipFill>
        <p:spPr>
          <a:xfrm>
            <a:off x="2485354" y="6447831"/>
            <a:ext cx="7581900" cy="183720"/>
          </a:xfrm>
          <a:prstGeom prst="rect">
            <a:avLst/>
          </a:prstGeom>
        </p:spPr>
      </p:pic>
    </p:spTree>
    <p:extLst>
      <p:ext uri="{BB962C8B-B14F-4D97-AF65-F5344CB8AC3E}">
        <p14:creationId xmlns:p14="http://schemas.microsoft.com/office/powerpoint/2010/main" val="295668016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49330" t="22232" r="21153" b="10983"/>
          <a:stretch/>
        </p:blipFill>
        <p:spPr>
          <a:xfrm>
            <a:off x="5006498" y="2253733"/>
            <a:ext cx="2985353" cy="3797693"/>
          </a:xfrm>
          <a:prstGeom prst="rect">
            <a:avLst/>
          </a:prstGeom>
        </p:spPr>
      </p:pic>
      <p:pic>
        <p:nvPicPr>
          <p:cNvPr id="3" name="Imagen 2" descr="Captura de pantalla 2017-09-26 a las 23.22.38.png"/>
          <p:cNvPicPr>
            <a:picLocks noChangeAspect="1"/>
          </p:cNvPicPr>
          <p:nvPr/>
        </p:nvPicPr>
        <p:blipFill rotWithShape="1">
          <a:blip r:embed="rId3">
            <a:extLst>
              <a:ext uri="{28A0092B-C50C-407E-A947-70E740481C1C}">
                <a14:useLocalDpi xmlns:a14="http://schemas.microsoft.com/office/drawing/2010/main" val="0"/>
              </a:ext>
            </a:extLst>
          </a:blip>
          <a:srcRect l="5667" r="7026"/>
          <a:stretch/>
        </p:blipFill>
        <p:spPr>
          <a:xfrm>
            <a:off x="1797666" y="262358"/>
            <a:ext cx="9144000" cy="906474"/>
          </a:xfrm>
          <a:prstGeom prst="rect">
            <a:avLst/>
          </a:prstGeom>
        </p:spPr>
      </p:pic>
      <p:sp>
        <p:nvSpPr>
          <p:cNvPr id="5" name="CuadroTexto 4"/>
          <p:cNvSpPr txBox="1"/>
          <p:nvPr/>
        </p:nvSpPr>
        <p:spPr>
          <a:xfrm>
            <a:off x="2951102" y="1395664"/>
            <a:ext cx="6837128" cy="461665"/>
          </a:xfrm>
          <a:prstGeom prst="rect">
            <a:avLst/>
          </a:prstGeom>
          <a:solidFill>
            <a:schemeClr val="accent1">
              <a:lumMod val="20000"/>
              <a:lumOff val="80000"/>
            </a:schemeClr>
          </a:solidFill>
        </p:spPr>
        <p:style>
          <a:lnRef idx="1">
            <a:schemeClr val="accent4"/>
          </a:lnRef>
          <a:fillRef idx="2">
            <a:schemeClr val="accent4"/>
          </a:fillRef>
          <a:effectRef idx="1">
            <a:schemeClr val="accent4"/>
          </a:effectRef>
          <a:fontRef idx="minor">
            <a:schemeClr val="dk1"/>
          </a:fontRef>
        </p:style>
        <p:txBody>
          <a:bodyPr wrap="none" rtlCol="0">
            <a:spAutoFit/>
          </a:bodyPr>
          <a:lstStyle/>
          <a:p>
            <a:pPr algn="ctr"/>
            <a:r>
              <a:rPr lang="es-ES" sz="2400" b="1" dirty="0" smtClean="0">
                <a:latin typeface="Arial" panose="020B0604020202020204" pitchFamily="34" charset="0"/>
                <a:cs typeface="Arial" panose="020B0604020202020204" pitchFamily="34" charset="0"/>
              </a:rPr>
              <a:t>Documentos con esta perspectiva en turismo</a:t>
            </a:r>
            <a:endParaRPr lang="es-MX" sz="2400" b="1" dirty="0">
              <a:latin typeface="Arial" panose="020B0604020202020204" pitchFamily="34" charset="0"/>
              <a:cs typeface="Arial" panose="020B0604020202020204" pitchFamily="34" charset="0"/>
            </a:endParaRPr>
          </a:p>
        </p:txBody>
      </p:sp>
      <p:pic>
        <p:nvPicPr>
          <p:cNvPr id="6" name="Marcador de contenido 5" descr="Captura de pantalla 2017-09-26 a las 23.15.24.png"/>
          <p:cNvPicPr>
            <a:picLocks noChangeAspect="1"/>
          </p:cNvPicPr>
          <p:nvPr/>
        </p:nvPicPr>
        <p:blipFill rotWithShape="1">
          <a:blip r:embed="rId4">
            <a:extLst>
              <a:ext uri="{28A0092B-C50C-407E-A947-70E740481C1C}">
                <a14:useLocalDpi xmlns:a14="http://schemas.microsoft.com/office/drawing/2010/main" val="0"/>
              </a:ext>
            </a:extLst>
          </a:blip>
          <a:srcRect t="79260"/>
          <a:stretch/>
        </p:blipFill>
        <p:spPr>
          <a:xfrm>
            <a:off x="2485354" y="6447831"/>
            <a:ext cx="7581900" cy="183720"/>
          </a:xfrm>
          <a:prstGeom prst="rect">
            <a:avLst/>
          </a:prstGeom>
        </p:spPr>
      </p:pic>
    </p:spTree>
    <p:extLst>
      <p:ext uri="{BB962C8B-B14F-4D97-AF65-F5344CB8AC3E}">
        <p14:creationId xmlns:p14="http://schemas.microsoft.com/office/powerpoint/2010/main" val="21615742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1466898" y="2313139"/>
            <a:ext cx="9012772" cy="4225773"/>
          </a:xfrm>
        </p:spPr>
        <p:txBody>
          <a:bodyPr>
            <a:normAutofit fontScale="90000"/>
          </a:bodyPr>
          <a:lstStyle/>
          <a:p>
            <a:pPr>
              <a:lnSpc>
                <a:spcPct val="100000"/>
              </a:lnSpc>
            </a:pPr>
            <a:r>
              <a:rPr lang="es-MX" sz="4000" dirty="0" smtClean="0"/>
              <a:t>BIBLIOGRAFÍA</a:t>
            </a:r>
            <a:br>
              <a:rPr lang="es-MX" sz="4000" dirty="0" smtClean="0"/>
            </a:br>
            <a:r>
              <a:rPr lang="es-MX" sz="1100" dirty="0" smtClean="0"/>
              <a:t/>
            </a:r>
            <a:br>
              <a:rPr lang="es-MX" sz="1100" dirty="0" smtClean="0"/>
            </a:br>
            <a:r>
              <a:rPr lang="es-ES_tradnl" sz="1800" dirty="0"/>
              <a:t>Alcalá B. (2016) Ciclo de Vida del Destino Turístico. </a:t>
            </a:r>
            <a:r>
              <a:rPr lang="en-US" sz="1800" dirty="0" err="1"/>
              <a:t>Tesis</a:t>
            </a:r>
            <a:r>
              <a:rPr lang="en-US" sz="1800" dirty="0"/>
              <a:t> </a:t>
            </a:r>
            <a:r>
              <a:rPr lang="en-US" sz="1800" dirty="0" err="1"/>
              <a:t>Doctorado</a:t>
            </a:r>
            <a:r>
              <a:rPr lang="en-US" sz="1800" dirty="0"/>
              <a:t>.</a:t>
            </a:r>
            <a:r>
              <a:rPr lang="es-MX" sz="1800" dirty="0"/>
              <a:t/>
            </a:r>
            <a:br>
              <a:rPr lang="es-MX" sz="1800" dirty="0"/>
            </a:br>
            <a:r>
              <a:rPr lang="en-US" sz="1800" dirty="0"/>
              <a:t> </a:t>
            </a:r>
            <a:r>
              <a:rPr lang="en-US" sz="1800" dirty="0" smtClean="0"/>
              <a:t>Baggio</a:t>
            </a:r>
            <a:r>
              <a:rPr lang="en-US" sz="1800" dirty="0"/>
              <a:t>, R. (2007).“Symptoms of complexity in a tourism system”. </a:t>
            </a:r>
            <a:r>
              <a:rPr lang="es-MX" sz="1800" dirty="0" err="1"/>
              <a:t>Tourism</a:t>
            </a:r>
            <a:r>
              <a:rPr lang="es-MX" sz="1800" dirty="0"/>
              <a:t> </a:t>
            </a:r>
            <a:r>
              <a:rPr lang="es-MX" sz="1800" dirty="0" err="1"/>
              <a:t>Analysis</a:t>
            </a:r>
            <a:r>
              <a:rPr lang="es-MX" sz="1800" dirty="0"/>
              <a:t>. Vol.13. </a:t>
            </a:r>
            <a:r>
              <a:rPr lang="en-US" sz="1800" dirty="0"/>
              <a:t>No. 1. </a:t>
            </a:r>
            <a:r>
              <a:rPr lang="es-MX" sz="1800" dirty="0"/>
              <a:t/>
            </a:r>
            <a:br>
              <a:rPr lang="es-MX" sz="1800" dirty="0"/>
            </a:br>
            <a:r>
              <a:rPr lang="en-US" sz="1800" dirty="0"/>
              <a:t> </a:t>
            </a:r>
            <a:r>
              <a:rPr lang="en-US" sz="1800" dirty="0" smtClean="0"/>
              <a:t>Brent </a:t>
            </a:r>
            <a:r>
              <a:rPr lang="en-US" sz="1800" dirty="0"/>
              <a:t>Ritchie, J.R. et. al (2008). “Tourism Sciences or Tourism Studies? Implications for the Design and Content of Tourism Programming”, </a:t>
            </a:r>
            <a:r>
              <a:rPr lang="en-US" sz="1800" dirty="0" err="1"/>
              <a:t>Téoros</a:t>
            </a:r>
            <a:r>
              <a:rPr lang="en-US" sz="1800" dirty="0"/>
              <a:t> Revue de </a:t>
            </a:r>
            <a:r>
              <a:rPr lang="en-US" sz="1800" dirty="0" err="1"/>
              <a:t>Recherche</a:t>
            </a:r>
            <a:r>
              <a:rPr lang="en-US" sz="1800" dirty="0"/>
              <a:t> </a:t>
            </a:r>
            <a:r>
              <a:rPr lang="en-US" sz="1800" dirty="0" err="1"/>
              <a:t>en</a:t>
            </a:r>
            <a:r>
              <a:rPr lang="en-US" sz="1800" dirty="0"/>
              <a:t> </a:t>
            </a:r>
            <a:r>
              <a:rPr lang="en-US" sz="1800" dirty="0" err="1"/>
              <a:t>Tourisme</a:t>
            </a:r>
            <a:r>
              <a:rPr lang="en-US" sz="1800" dirty="0"/>
              <a:t>, 27 (1), 33-41.</a:t>
            </a:r>
            <a:r>
              <a:rPr lang="es-MX" sz="1800" dirty="0"/>
              <a:t/>
            </a:r>
            <a:br>
              <a:rPr lang="es-MX" sz="1800" dirty="0"/>
            </a:br>
            <a:r>
              <a:rPr lang="en-US" sz="1800" dirty="0"/>
              <a:t> </a:t>
            </a:r>
            <a:r>
              <a:rPr lang="en-US" sz="1800" dirty="0" smtClean="0"/>
              <a:t>Cohen</a:t>
            </a:r>
            <a:r>
              <a:rPr lang="en-US" sz="1800" dirty="0"/>
              <a:t>, Erik y Scott A. Cohen (2012). “Current Sociological Theories and Issues in Tourism”, Annals of Tourism Research, 39 (4), 2177-2202</a:t>
            </a:r>
            <a:r>
              <a:rPr lang="es-MX" sz="1800" dirty="0"/>
              <a:t/>
            </a:r>
            <a:br>
              <a:rPr lang="es-MX" sz="1800" dirty="0"/>
            </a:br>
            <a:r>
              <a:rPr lang="en-US" sz="1800" dirty="0"/>
              <a:t> </a:t>
            </a:r>
            <a:r>
              <a:rPr lang="en-US" sz="1800" dirty="0" smtClean="0"/>
              <a:t>De </a:t>
            </a:r>
            <a:r>
              <a:rPr lang="en-US" sz="1800" dirty="0"/>
              <a:t>Esteban, et al (2015). “Theory of knowledge of tourism: A sociological and epistemological reflection”. </a:t>
            </a:r>
            <a:r>
              <a:rPr lang="es-MX" sz="1800" dirty="0" err="1"/>
              <a:t>Journal</a:t>
            </a:r>
            <a:r>
              <a:rPr lang="es-MX" sz="1800" dirty="0"/>
              <a:t> of </a:t>
            </a:r>
            <a:r>
              <a:rPr lang="es-MX" sz="1800" dirty="0" err="1"/>
              <a:t>Tourismology</a:t>
            </a:r>
            <a:r>
              <a:rPr lang="es-MX" sz="1800" dirty="0"/>
              <a:t>, 1 (1) 2-15</a:t>
            </a:r>
            <a:br>
              <a:rPr lang="es-MX" sz="1800" dirty="0"/>
            </a:br>
            <a:r>
              <a:rPr lang="es-MX" sz="1800" dirty="0"/>
              <a:t> </a:t>
            </a:r>
            <a:r>
              <a:rPr lang="es-MX" sz="1800" dirty="0" err="1" smtClean="0"/>
              <a:t>Deverdum</a:t>
            </a:r>
            <a:r>
              <a:rPr lang="es-MX" sz="1800" dirty="0" smtClean="0"/>
              <a:t> </a:t>
            </a:r>
            <a:r>
              <a:rPr lang="es-MX" sz="1800" dirty="0"/>
              <a:t>G. et al. </a:t>
            </a:r>
            <a:r>
              <a:rPr lang="es-ES_tradnl" sz="1800" dirty="0"/>
              <a:t>(2016) El turismo residencial en Valle de Bravo, México. Una interpretación de su Ciclo de Vida en Investigaciones Turísticas (11) 30-51.</a:t>
            </a:r>
            <a:r>
              <a:rPr lang="es-MX" sz="1800" dirty="0"/>
              <a:t/>
            </a:r>
            <a:br>
              <a:rPr lang="es-MX" sz="1800" dirty="0"/>
            </a:br>
            <a:r>
              <a:rPr lang="es-MX" sz="1800" dirty="0"/>
              <a:t> </a:t>
            </a:r>
            <a:r>
              <a:rPr lang="en-US" sz="1800" dirty="0" smtClean="0"/>
              <a:t>Erdogan </a:t>
            </a:r>
            <a:r>
              <a:rPr lang="en-US" sz="1800" dirty="0" err="1"/>
              <a:t>Koc</a:t>
            </a:r>
            <a:r>
              <a:rPr lang="en-US" sz="1800" dirty="0"/>
              <a:t> y </a:t>
            </a:r>
            <a:r>
              <a:rPr lang="en-US" sz="1800" dirty="0" err="1"/>
              <a:t>Hakan</a:t>
            </a:r>
            <a:r>
              <a:rPr lang="en-US" sz="1800" dirty="0"/>
              <a:t> </a:t>
            </a:r>
            <a:r>
              <a:rPr lang="en-US" sz="1800" dirty="0" err="1"/>
              <a:t>Boz</a:t>
            </a:r>
            <a:r>
              <a:rPr lang="en-US" sz="1800" dirty="0"/>
              <a:t> (2014) Triangulation in tourism research: A bibliometric study of top three tourism journals </a:t>
            </a:r>
            <a:r>
              <a:rPr lang="en-US" sz="1800" dirty="0" err="1"/>
              <a:t>en</a:t>
            </a:r>
            <a:r>
              <a:rPr lang="en-US" sz="1800" dirty="0"/>
              <a:t> </a:t>
            </a:r>
            <a:r>
              <a:rPr lang="en-US" sz="1800" i="1" dirty="0"/>
              <a:t>Tourism Management Perspectives</a:t>
            </a:r>
            <a:r>
              <a:rPr lang="en-US" sz="1800" dirty="0"/>
              <a:t> (12) pp. 9-14. </a:t>
            </a:r>
            <a:r>
              <a:rPr lang="es-MX" sz="1800" dirty="0"/>
              <a:t/>
            </a:r>
            <a:br>
              <a:rPr lang="es-MX" sz="1800" dirty="0"/>
            </a:br>
            <a:r>
              <a:rPr lang="en-US" sz="1800" dirty="0"/>
              <a:t> </a:t>
            </a:r>
            <a:r>
              <a:rPr lang="es-MX" sz="1800" dirty="0" smtClean="0"/>
              <a:t>González </a:t>
            </a:r>
            <a:r>
              <a:rPr lang="es-MX" sz="1800" dirty="0"/>
              <a:t>R. y Mendieta M. (2009) Reflexiones sobre la Conceptualización de la Competitividad de los Destinos Turísticos. Cuadernos de Turismo (23) 111-128.</a:t>
            </a:r>
            <a:br>
              <a:rPr lang="es-MX" sz="1800" dirty="0"/>
            </a:br>
            <a:r>
              <a:rPr lang="es-ES_tradnl" sz="1800" dirty="0" smtClean="0"/>
              <a:t>González </a:t>
            </a:r>
            <a:r>
              <a:rPr lang="es-ES_tradnl" sz="1800" dirty="0"/>
              <a:t>R. y Mendieta M. (2009) Reflexiones sobre la Conceptualización de la Competitividad de los Destinos Turísticos. </a:t>
            </a:r>
            <a:r>
              <a:rPr lang="es-MX" sz="1800" dirty="0"/>
              <a:t>Cuadernos de Turismo (23) 111-128</a:t>
            </a:r>
            <a:r>
              <a:rPr lang="es-MX" sz="1800" dirty="0" smtClean="0"/>
              <a:t>.</a:t>
            </a:r>
            <a:br>
              <a:rPr lang="es-MX" sz="1800" dirty="0" smtClean="0"/>
            </a:br>
            <a:r>
              <a:rPr lang="es-MX" sz="1600" dirty="0"/>
              <a:t>Franklin </a:t>
            </a:r>
            <a:r>
              <a:rPr lang="es-MX" sz="1600" dirty="0" err="1"/>
              <a:t>Adrian</a:t>
            </a:r>
            <a:r>
              <a:rPr lang="es-MX" sz="1600" dirty="0"/>
              <a:t> (2009) </a:t>
            </a:r>
            <a:r>
              <a:rPr lang="es-MX" sz="1600" dirty="0" err="1"/>
              <a:t>The</a:t>
            </a:r>
            <a:r>
              <a:rPr lang="es-MX" sz="1600" dirty="0"/>
              <a:t> </a:t>
            </a:r>
            <a:r>
              <a:rPr lang="es-MX" sz="1600" dirty="0" err="1"/>
              <a:t>sociology</a:t>
            </a:r>
            <a:r>
              <a:rPr lang="es-MX" sz="1600" dirty="0"/>
              <a:t> of </a:t>
            </a:r>
            <a:r>
              <a:rPr lang="es-MX" sz="1600" dirty="0" err="1"/>
              <a:t>tourism</a:t>
            </a:r>
            <a:r>
              <a:rPr lang="es-MX" sz="1600" dirty="0"/>
              <a:t> en Jamal y Robinson, </a:t>
            </a:r>
            <a:r>
              <a:rPr lang="es-MX" sz="1600" dirty="0" err="1"/>
              <a:t>Tourism</a:t>
            </a:r>
            <a:r>
              <a:rPr lang="es-MX" sz="1600" dirty="0"/>
              <a:t> </a:t>
            </a:r>
            <a:r>
              <a:rPr lang="es-MX" sz="1600" dirty="0" err="1"/>
              <a:t>Studies</a:t>
            </a:r>
            <a:r>
              <a:rPr lang="es-MX" sz="1600" dirty="0"/>
              <a:t>, London: SAGE, pp. 65-81.</a:t>
            </a:r>
            <a:br>
              <a:rPr lang="es-MX" sz="1600" dirty="0"/>
            </a:br>
            <a:r>
              <a:rPr lang="es-MX" sz="1800" dirty="0"/>
              <a:t/>
            </a:r>
            <a:br>
              <a:rPr lang="es-MX" sz="1800" dirty="0"/>
            </a:br>
            <a:r>
              <a:rPr lang="es-MX" sz="1800" dirty="0"/>
              <a:t> </a:t>
            </a:r>
            <a:br>
              <a:rPr lang="es-MX" sz="1800" dirty="0"/>
            </a:br>
            <a:r>
              <a:rPr lang="en-US" sz="1800" dirty="0"/>
              <a:t> </a:t>
            </a:r>
            <a:r>
              <a:rPr lang="es-MX" sz="1800" dirty="0"/>
              <a:t/>
            </a:r>
            <a:br>
              <a:rPr lang="es-MX" sz="1800" dirty="0"/>
            </a:br>
            <a:r>
              <a:rPr lang="en-US" sz="1400" dirty="0"/>
              <a:t> </a:t>
            </a:r>
            <a:r>
              <a:rPr lang="es-MX" sz="1400" dirty="0"/>
              <a:t/>
            </a:r>
            <a:br>
              <a:rPr lang="es-MX" sz="1400" dirty="0"/>
            </a:br>
            <a:r>
              <a:rPr lang="en-US" sz="1100" dirty="0"/>
              <a:t/>
            </a:r>
            <a:br>
              <a:rPr lang="en-US" sz="1100" dirty="0"/>
            </a:br>
            <a:r>
              <a:rPr lang="es-MX" sz="1100" dirty="0" smtClean="0"/>
              <a:t/>
            </a:r>
            <a:br>
              <a:rPr lang="es-MX" sz="1100" dirty="0" smtClean="0"/>
            </a:br>
            <a:r>
              <a:rPr lang="es-MX" sz="1100" dirty="0" smtClean="0"/>
              <a:t/>
            </a:r>
            <a:br>
              <a:rPr lang="es-MX" sz="1100" dirty="0" smtClean="0"/>
            </a:br>
            <a:r>
              <a:rPr lang="es-MX" sz="1100" dirty="0" smtClean="0"/>
              <a:t/>
            </a:r>
            <a:br>
              <a:rPr lang="es-MX" sz="1100" dirty="0" smtClean="0"/>
            </a:br>
            <a:r>
              <a:rPr lang="es-MX" sz="1100" dirty="0"/>
              <a:t/>
            </a:r>
            <a:br>
              <a:rPr lang="es-MX" sz="1100" dirty="0"/>
            </a:br>
            <a:endParaRPr lang="es-MX" sz="1100" dirty="0"/>
          </a:p>
        </p:txBody>
      </p:sp>
      <p:sp>
        <p:nvSpPr>
          <p:cNvPr id="4" name="Marcador de número de diapositiva 3"/>
          <p:cNvSpPr>
            <a:spLocks noGrp="1"/>
          </p:cNvSpPr>
          <p:nvPr>
            <p:ph type="sldNum" sz="quarter" idx="12"/>
          </p:nvPr>
        </p:nvSpPr>
        <p:spPr/>
        <p:txBody>
          <a:bodyPr/>
          <a:lstStyle/>
          <a:p>
            <a:fld id="{63DD6C2A-511B-4A2C-ADEE-E024F5022F4D}" type="slidenum">
              <a:rPr lang="es-MX" smtClean="0"/>
              <a:t>29</a:t>
            </a:fld>
            <a:endParaRPr lang="es-MX"/>
          </a:p>
        </p:txBody>
      </p:sp>
      <p:pic>
        <p:nvPicPr>
          <p:cNvPr id="5" name="Imagen 4" descr="Captura de pantalla 2017-09-26 a las 23.22.38.png"/>
          <p:cNvPicPr>
            <a:picLocks noChangeAspect="1"/>
          </p:cNvPicPr>
          <p:nvPr/>
        </p:nvPicPr>
        <p:blipFill rotWithShape="1">
          <a:blip r:embed="rId2">
            <a:extLst>
              <a:ext uri="{28A0092B-C50C-407E-A947-70E740481C1C}">
                <a14:useLocalDpi xmlns:a14="http://schemas.microsoft.com/office/drawing/2010/main" val="0"/>
              </a:ext>
            </a:extLst>
          </a:blip>
          <a:srcRect l="5667" r="7026"/>
          <a:stretch/>
        </p:blipFill>
        <p:spPr>
          <a:xfrm>
            <a:off x="824589" y="158356"/>
            <a:ext cx="10297391" cy="906474"/>
          </a:xfrm>
          <a:prstGeom prst="rect">
            <a:avLst/>
          </a:prstGeom>
        </p:spPr>
      </p:pic>
      <p:pic>
        <p:nvPicPr>
          <p:cNvPr id="8" name="Imagen 7" descr="Captura de pantalla 2017-09-26 a las 23.15.24.png"/>
          <p:cNvPicPr>
            <a:picLocks noChangeAspect="1"/>
          </p:cNvPicPr>
          <p:nvPr/>
        </p:nvPicPr>
        <p:blipFill rotWithShape="1">
          <a:blip r:embed="rId3">
            <a:extLst>
              <a:ext uri="{28A0092B-C50C-407E-A947-70E740481C1C}">
                <a14:useLocalDpi xmlns:a14="http://schemas.microsoft.com/office/drawing/2010/main" val="0"/>
              </a:ext>
            </a:extLst>
          </a:blip>
          <a:srcRect t="79260"/>
          <a:stretch/>
        </p:blipFill>
        <p:spPr>
          <a:xfrm>
            <a:off x="1524000" y="6383318"/>
            <a:ext cx="9144000" cy="221575"/>
          </a:xfrm>
          <a:prstGeom prst="rect">
            <a:avLst/>
          </a:prstGeom>
        </p:spPr>
      </p:pic>
    </p:spTree>
    <p:extLst>
      <p:ext uri="{BB962C8B-B14F-4D97-AF65-F5344CB8AC3E}">
        <p14:creationId xmlns:p14="http://schemas.microsoft.com/office/powerpoint/2010/main" val="3164369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a:xfrm>
            <a:off x="1970468" y="1493949"/>
            <a:ext cx="7920507" cy="4683014"/>
          </a:xfrm>
        </p:spPr>
        <p:txBody>
          <a:bodyPr>
            <a:normAutofit fontScale="62500" lnSpcReduction="20000"/>
          </a:bodyPr>
          <a:lstStyle/>
          <a:p>
            <a:pPr marL="0" indent="0">
              <a:buNone/>
            </a:pPr>
            <a:r>
              <a:rPr lang="de-DE" sz="3200" dirty="0"/>
              <a:t>Su </a:t>
            </a:r>
            <a:r>
              <a:rPr lang="de-DE" sz="3200" b="1" dirty="0"/>
              <a:t>objetivo</a:t>
            </a:r>
            <a:r>
              <a:rPr lang="de-DE" sz="3200" dirty="0"/>
              <a:t> es: </a:t>
            </a:r>
            <a:r>
              <a:rPr lang="es-ES_tradnl" sz="3200" dirty="0"/>
              <a:t>Diferenciar los enfoques y perspectivas teórico metodológicas que fundamentan el estudio y la construcción de conocimiento científico del turismo.</a:t>
            </a:r>
            <a:r>
              <a:rPr lang="es-MX" sz="3200" dirty="0"/>
              <a:t/>
            </a:r>
            <a:br>
              <a:rPr lang="es-MX" sz="3200" dirty="0"/>
            </a:br>
            <a:r>
              <a:rPr lang="de-DE" sz="3200" dirty="0"/>
              <a:t> </a:t>
            </a:r>
            <a:r>
              <a:rPr lang="es-MX" sz="3200" dirty="0"/>
              <a:t/>
            </a:r>
            <a:br>
              <a:rPr lang="es-MX" sz="3200" dirty="0"/>
            </a:br>
            <a:r>
              <a:rPr lang="es-MX" sz="3200" dirty="0"/>
              <a:t>Para ello su </a:t>
            </a:r>
            <a:r>
              <a:rPr lang="es-MX" sz="3200" b="1" dirty="0"/>
              <a:t>contenido</a:t>
            </a:r>
            <a:r>
              <a:rPr lang="es-MX" sz="3200" dirty="0"/>
              <a:t> está dosificado en tres unidades: 1) Campo del conocimiento del turismo; 2)Enfoque de negocio; 3) Enfoque de fenómeno social; 4) Caso de estudio en el Estado de México.</a:t>
            </a:r>
            <a:br>
              <a:rPr lang="es-MX" sz="3200" dirty="0"/>
            </a:br>
            <a:r>
              <a:rPr lang="es-MX" sz="3200" dirty="0"/>
              <a:t/>
            </a:r>
            <a:br>
              <a:rPr lang="es-MX" sz="3200" dirty="0"/>
            </a:br>
            <a:r>
              <a:rPr lang="es-MX" sz="3200" dirty="0"/>
              <a:t>Dichos contenidos permiten </a:t>
            </a:r>
            <a:r>
              <a:rPr lang="de-DE" sz="3200" dirty="0"/>
              <a:t>distinguir la importancia de los principales modelos, enfoques, perspectivas teóricas y posibilidades metodológicas para explicar la realidad del turismo de manera que los alumnos sean capaces de elegir entre las diferentes posibilidades a su alcance para la explicación de un fenómeno.</a:t>
            </a:r>
            <a:br>
              <a:rPr lang="de-DE" sz="3200" dirty="0"/>
            </a:br>
            <a:r>
              <a:rPr lang="de-DE" sz="3200" dirty="0"/>
              <a:t/>
            </a:r>
            <a:br>
              <a:rPr lang="de-DE" sz="3200" dirty="0"/>
            </a:br>
            <a:r>
              <a:rPr lang="de-DE" sz="3200" b="1" dirty="0"/>
              <a:t>El material didáctico que se presenta, corresponde a la unidad dos y tres de la Unidad de Aprendizaje</a:t>
            </a:r>
            <a:r>
              <a:rPr lang="de-DE" sz="3200" dirty="0"/>
              <a:t>, donde se parte de los fundamentes epistemológicos del positivismo, hermenéutica y marxismo para ubicar el enfoque de negocio del turismo y el enfoque como fenómeno social del turismo.</a:t>
            </a:r>
            <a:r>
              <a:rPr lang="es-MX" sz="3200" dirty="0">
                <a:solidFill>
                  <a:schemeClr val="bg1"/>
                </a:solidFill>
              </a:rPr>
              <a:t> formulados.</a:t>
            </a:r>
            <a:r>
              <a:rPr lang="es-MX" sz="3200" dirty="0">
                <a:solidFill>
                  <a:schemeClr val="bg1"/>
                </a:solidFill>
                <a:ea typeface="Calibri" panose="020F0502020204030204" pitchFamily="34" charset="0"/>
                <a:cs typeface="Times New Roman" panose="02020603050405020304" pitchFamily="18" charset="0"/>
              </a:rPr>
              <a:t/>
            </a:r>
            <a:br>
              <a:rPr lang="es-MX" sz="3200" dirty="0">
                <a:solidFill>
                  <a:schemeClr val="bg1"/>
                </a:solidFill>
                <a:ea typeface="Calibri" panose="020F0502020204030204" pitchFamily="34" charset="0"/>
                <a:cs typeface="Times New Roman" panose="02020603050405020304" pitchFamily="18" charset="0"/>
              </a:rPr>
            </a:br>
            <a:endParaRPr lang="es-MX" dirty="0"/>
          </a:p>
        </p:txBody>
      </p:sp>
      <p:pic>
        <p:nvPicPr>
          <p:cNvPr id="4" name="Imagen 3" descr="Captura de pantalla 2017-09-26 a las 23.22.38.png"/>
          <p:cNvPicPr>
            <a:picLocks noChangeAspect="1"/>
          </p:cNvPicPr>
          <p:nvPr/>
        </p:nvPicPr>
        <p:blipFill rotWithShape="1">
          <a:blip r:embed="rId2">
            <a:extLst>
              <a:ext uri="{28A0092B-C50C-407E-A947-70E740481C1C}">
                <a14:useLocalDpi xmlns:a14="http://schemas.microsoft.com/office/drawing/2010/main" val="0"/>
              </a:ext>
            </a:extLst>
          </a:blip>
          <a:srcRect l="5667" r="7026"/>
          <a:stretch/>
        </p:blipFill>
        <p:spPr>
          <a:xfrm>
            <a:off x="1524000" y="102787"/>
            <a:ext cx="9144000" cy="906474"/>
          </a:xfrm>
          <a:prstGeom prst="rect">
            <a:avLst/>
          </a:prstGeom>
        </p:spPr>
      </p:pic>
      <p:pic>
        <p:nvPicPr>
          <p:cNvPr id="5" name="Marcador de contenido 5" descr="Captura de pantalla 2017-09-26 a las 23.15.24.png"/>
          <p:cNvPicPr>
            <a:picLocks noChangeAspect="1"/>
          </p:cNvPicPr>
          <p:nvPr/>
        </p:nvPicPr>
        <p:blipFill rotWithShape="1">
          <a:blip r:embed="rId3">
            <a:extLst>
              <a:ext uri="{28A0092B-C50C-407E-A947-70E740481C1C}">
                <a14:useLocalDpi xmlns:a14="http://schemas.microsoft.com/office/drawing/2010/main" val="0"/>
              </a:ext>
            </a:extLst>
          </a:blip>
          <a:srcRect t="79260"/>
          <a:stretch/>
        </p:blipFill>
        <p:spPr>
          <a:xfrm>
            <a:off x="2400300" y="6356350"/>
            <a:ext cx="7581900" cy="183720"/>
          </a:xfrm>
          <a:prstGeom prst="rect">
            <a:avLst/>
          </a:prstGeom>
        </p:spPr>
      </p:pic>
    </p:spTree>
    <p:extLst>
      <p:ext uri="{BB962C8B-B14F-4D97-AF65-F5344CB8AC3E}">
        <p14:creationId xmlns:p14="http://schemas.microsoft.com/office/powerpoint/2010/main" val="146628487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70020" y="2034862"/>
            <a:ext cx="10515600" cy="2888423"/>
          </a:xfrm>
        </p:spPr>
        <p:txBody>
          <a:bodyPr>
            <a:normAutofit fontScale="90000"/>
          </a:bodyPr>
          <a:lstStyle/>
          <a:p>
            <a:pPr>
              <a:lnSpc>
                <a:spcPct val="100000"/>
              </a:lnSpc>
            </a:pPr>
            <a:r>
              <a:rPr lang="es-MX" sz="4000" dirty="0" smtClean="0"/>
              <a:t/>
            </a:r>
            <a:br>
              <a:rPr lang="es-MX" sz="4000" dirty="0" smtClean="0"/>
            </a:br>
            <a:r>
              <a:rPr lang="es-MX" sz="4000" dirty="0" smtClean="0"/>
              <a:t>BIBLIOGRAFÍA</a:t>
            </a:r>
            <a:br>
              <a:rPr lang="es-MX" sz="4000" dirty="0" smtClean="0"/>
            </a:br>
            <a:r>
              <a:rPr lang="es-MX" sz="1100" dirty="0" smtClean="0"/>
              <a:t/>
            </a:r>
            <a:br>
              <a:rPr lang="es-MX" sz="1100" dirty="0" smtClean="0"/>
            </a:br>
            <a:r>
              <a:rPr lang="es-MX" sz="1800" dirty="0" err="1" smtClean="0"/>
              <a:t>Jafar</a:t>
            </a:r>
            <a:r>
              <a:rPr lang="es-MX" sz="1800" dirty="0"/>
              <a:t>, </a:t>
            </a:r>
            <a:r>
              <a:rPr lang="es-MX" sz="1800" dirty="0" err="1"/>
              <a:t>Jafari</a:t>
            </a:r>
            <a:r>
              <a:rPr lang="es-MX" sz="1800" dirty="0"/>
              <a:t> (2005) El Turismo como Disciplina Científica. Política y Sociedad, 42(1) 39-56</a:t>
            </a:r>
            <a:r>
              <a:rPr lang="es-MX" sz="1800" dirty="0" smtClean="0"/>
              <a:t>.</a:t>
            </a:r>
            <a:br>
              <a:rPr lang="es-MX" sz="1800" dirty="0" smtClean="0"/>
            </a:br>
            <a:r>
              <a:rPr lang="es-ES_tradnl" sz="1600" dirty="0"/>
              <a:t>Jiménez M. (2005) Una aproximación a la conceptualización del turismo desde la teoría general de sistemas. México: Porrúa</a:t>
            </a:r>
            <a:r>
              <a:rPr lang="es-ES_tradnl" sz="1600" dirty="0" smtClean="0"/>
              <a:t>.</a:t>
            </a:r>
            <a:br>
              <a:rPr lang="es-ES_tradnl" sz="1600" dirty="0" smtClean="0"/>
            </a:br>
            <a:r>
              <a:rPr lang="es-ES_tradnl" sz="1400" dirty="0"/>
              <a:t>Mazón T. (2001) Sociología del Turismo, Madrid: Editorial Universitaria Ramón Areces.</a:t>
            </a:r>
            <a:r>
              <a:rPr lang="es-MX" sz="1400" dirty="0"/>
              <a:t/>
            </a:r>
            <a:br>
              <a:rPr lang="es-MX" sz="1400" dirty="0"/>
            </a:br>
            <a:r>
              <a:rPr lang="es-MX" sz="1800" dirty="0" smtClean="0"/>
              <a:t>Osorio </a:t>
            </a:r>
            <a:r>
              <a:rPr lang="es-MX" sz="1800" dirty="0"/>
              <a:t>G., Maribel (2016) </a:t>
            </a:r>
            <a:r>
              <a:rPr lang="es-MX" sz="1800" i="1" dirty="0"/>
              <a:t>Estudios y Perspectivas en Turismo</a:t>
            </a:r>
            <a:r>
              <a:rPr lang="es-MX" sz="1800" dirty="0"/>
              <a:t> en Estudios y Perspectivas , No. 25, pp. 539-557</a:t>
            </a:r>
            <a:br>
              <a:rPr lang="es-MX" sz="1800" dirty="0"/>
            </a:br>
            <a:r>
              <a:rPr lang="es-ES_tradnl" sz="1800" dirty="0"/>
              <a:t>Palmas, D. et al. (2012). Enfoques teóricos para aplicaciones concretas: Complejidad y turismo. Gestión Turística. (15) 99-1215.</a:t>
            </a:r>
            <a:r>
              <a:rPr lang="es-MX" sz="1800" dirty="0"/>
              <a:t/>
            </a:r>
            <a:br>
              <a:rPr lang="es-MX" sz="1800" dirty="0"/>
            </a:br>
            <a:r>
              <a:rPr lang="es-ES_tradnl" sz="1800" dirty="0"/>
              <a:t>Palmas, D. et al. (2014). Modelo teórico-metodológico para el estudio del turismo armónico y el desarrollo local. </a:t>
            </a:r>
            <a:r>
              <a:rPr lang="en-US" sz="1800" dirty="0" err="1"/>
              <a:t>Investigaciones</a:t>
            </a:r>
            <a:r>
              <a:rPr lang="en-US" sz="1800" dirty="0"/>
              <a:t> </a:t>
            </a:r>
            <a:r>
              <a:rPr lang="en-US" sz="1800" dirty="0" err="1"/>
              <a:t>turísticas</a:t>
            </a:r>
            <a:r>
              <a:rPr lang="en-US" sz="1800" dirty="0"/>
              <a:t> (7) 23-46.</a:t>
            </a:r>
            <a:r>
              <a:rPr lang="es-MX" sz="1800" dirty="0"/>
              <a:t/>
            </a:r>
            <a:br>
              <a:rPr lang="es-MX" sz="1800" dirty="0"/>
            </a:br>
            <a:r>
              <a:rPr lang="en-US" sz="1800" dirty="0" err="1"/>
              <a:t>Ritzer</a:t>
            </a:r>
            <a:r>
              <a:rPr lang="en-US" sz="1800" dirty="0"/>
              <a:t> G. y </a:t>
            </a:r>
            <a:r>
              <a:rPr lang="en-US" sz="1800" dirty="0" err="1"/>
              <a:t>Liska</a:t>
            </a:r>
            <a:r>
              <a:rPr lang="en-US" sz="1800" dirty="0"/>
              <a:t> A. (2002) </a:t>
            </a:r>
            <a:r>
              <a:rPr lang="en-US" sz="1800" dirty="0" err="1"/>
              <a:t>McDisneyization</a:t>
            </a:r>
            <a:r>
              <a:rPr lang="en-US" sz="1800" dirty="0"/>
              <a:t> and </a:t>
            </a:r>
            <a:r>
              <a:rPr lang="en-US" sz="1800" dirty="0" err="1"/>
              <a:t>Postourism</a:t>
            </a:r>
            <a:r>
              <a:rPr lang="en-US" sz="1800" dirty="0"/>
              <a:t>. Complementary perspectives on contemporary tourism in Touring Cultures. Transformations of Travel and Theory, London: Routledge, pp. 96-112.</a:t>
            </a:r>
            <a:r>
              <a:rPr lang="es-MX" sz="1800" dirty="0"/>
              <a:t/>
            </a:r>
            <a:br>
              <a:rPr lang="es-MX" sz="1800" dirty="0"/>
            </a:br>
            <a:r>
              <a:rPr lang="en-US" sz="1800" dirty="0"/>
              <a:t>Ritchie, Brent W. Peter Burns and Catherin Palmer (eds.) (2005). Tourism research methods : integrating theory with practice. </a:t>
            </a:r>
            <a:r>
              <a:rPr lang="en-US" sz="1800" dirty="0" err="1"/>
              <a:t>Oxfordshire</a:t>
            </a:r>
            <a:r>
              <a:rPr lang="en-US" sz="1800" dirty="0"/>
              <a:t>, UK: CABI Publishing</a:t>
            </a:r>
            <a:r>
              <a:rPr lang="en-US" sz="1800" dirty="0" smtClean="0"/>
              <a:t>.</a:t>
            </a:r>
            <a:br>
              <a:rPr lang="en-US" sz="1800" dirty="0" smtClean="0"/>
            </a:br>
            <a:r>
              <a:rPr lang="en-US" sz="1600" dirty="0" err="1"/>
              <a:t>Sharpley</a:t>
            </a:r>
            <a:r>
              <a:rPr lang="en-US" sz="1600" dirty="0"/>
              <a:t> R. (2015) Host Perceptions of Tourism: A Review of the Research </a:t>
            </a:r>
            <a:r>
              <a:rPr lang="en-US" sz="1600" dirty="0" err="1"/>
              <a:t>en</a:t>
            </a:r>
            <a:r>
              <a:rPr lang="en-US" sz="1600" dirty="0"/>
              <a:t> </a:t>
            </a:r>
            <a:r>
              <a:rPr lang="en-US" sz="1600" dirty="0" err="1"/>
              <a:t>Sharpley</a:t>
            </a:r>
            <a:r>
              <a:rPr lang="en-US" sz="1600" dirty="0"/>
              <a:t>, Tourism and Development, London: SAGE. Pp. 37-49.</a:t>
            </a:r>
            <a:r>
              <a:rPr lang="es-MX" sz="1600" dirty="0"/>
              <a:t/>
            </a:r>
            <a:br>
              <a:rPr lang="es-MX" sz="1600" dirty="0"/>
            </a:br>
            <a:r>
              <a:rPr lang="en-US" sz="1800" dirty="0" err="1" smtClean="0"/>
              <a:t>Sharpley</a:t>
            </a:r>
            <a:r>
              <a:rPr lang="en-US" sz="1800" dirty="0"/>
              <a:t>, Richard (2011) The Study of Tourism: Past Trends and Future Directions. Contemporary Geographies of Leisure, Tourism and Mobility. Routledge, Abingdon</a:t>
            </a:r>
            <a:r>
              <a:rPr lang="es-MX" sz="1800" dirty="0"/>
              <a:t/>
            </a:r>
            <a:br>
              <a:rPr lang="es-MX" sz="1800" dirty="0"/>
            </a:br>
            <a:r>
              <a:rPr lang="en-US" sz="1800" dirty="0"/>
              <a:t>Tribe, John (2001). “Research Paradigms and the Tourism Curriculum”. Journal of Travel Research, No.39, 442-448</a:t>
            </a:r>
            <a:r>
              <a:rPr lang="es-MX" sz="1800" dirty="0"/>
              <a:t/>
            </a:r>
            <a:br>
              <a:rPr lang="es-MX" sz="1800" dirty="0"/>
            </a:br>
            <a:r>
              <a:rPr lang="en-US" sz="1800" dirty="0"/>
              <a:t>Turner, L. y Ash, J. </a:t>
            </a:r>
            <a:r>
              <a:rPr lang="en-US" sz="1800" dirty="0" smtClean="0"/>
              <a:t>(1991</a:t>
            </a:r>
            <a:r>
              <a:rPr lang="en-US" sz="1800" dirty="0"/>
              <a:t>). </a:t>
            </a:r>
            <a:r>
              <a:rPr lang="es-MX" sz="1800" dirty="0"/>
              <a:t>La horda dorada. El turismo internacional y la periferia del placer. Madrid: </a:t>
            </a:r>
            <a:r>
              <a:rPr lang="es-MX" sz="1800" dirty="0" err="1"/>
              <a:t>Endymion</a:t>
            </a:r>
            <a:r>
              <a:rPr lang="es-MX" sz="1800" dirty="0"/>
              <a:t>.</a:t>
            </a:r>
            <a:br>
              <a:rPr lang="es-MX" sz="1800" dirty="0"/>
            </a:br>
            <a:r>
              <a:rPr lang="es-MX" sz="1800" dirty="0"/>
              <a:t>Vázquez D. et al. </a:t>
            </a:r>
            <a:r>
              <a:rPr lang="es-ES_tradnl" sz="1800" dirty="0"/>
              <a:t>(2013) El turismo desde el pensamiento sistémico. </a:t>
            </a:r>
            <a:r>
              <a:rPr lang="en-US" sz="1800" dirty="0" err="1"/>
              <a:t>Investigaciones</a:t>
            </a:r>
            <a:r>
              <a:rPr lang="en-US" sz="1800" dirty="0"/>
              <a:t> </a:t>
            </a:r>
            <a:r>
              <a:rPr lang="en-US" sz="1800" dirty="0" err="1"/>
              <a:t>Turísticas</a:t>
            </a:r>
            <a:r>
              <a:rPr lang="en-US" sz="1800" dirty="0"/>
              <a:t> (5) 1-28.</a:t>
            </a:r>
            <a:r>
              <a:rPr lang="es-MX" sz="1800" dirty="0"/>
              <a:t/>
            </a:r>
            <a:br>
              <a:rPr lang="es-MX" sz="1800" dirty="0"/>
            </a:br>
            <a:r>
              <a:rPr lang="en-US" sz="1800" dirty="0"/>
              <a:t> </a:t>
            </a:r>
            <a:r>
              <a:rPr lang="en-US" sz="1800" dirty="0" smtClean="0"/>
              <a:t>WEF </a:t>
            </a:r>
            <a:r>
              <a:rPr lang="en-US" sz="1800" dirty="0"/>
              <a:t>(2015) The travel &amp; tourism competitiveness. Report 2015, World Economic Forum.</a:t>
            </a:r>
            <a:r>
              <a:rPr lang="es-MX" sz="1800" dirty="0"/>
              <a:t/>
            </a:r>
            <a:br>
              <a:rPr lang="es-MX" sz="1800" dirty="0"/>
            </a:br>
            <a:endParaRPr lang="es-MX" sz="1800" dirty="0"/>
          </a:p>
        </p:txBody>
      </p:sp>
      <p:pic>
        <p:nvPicPr>
          <p:cNvPr id="3" name="Imagen 2" descr="Captura de pantalla 2017-09-26 a las 23.22.38.png"/>
          <p:cNvPicPr>
            <a:picLocks noChangeAspect="1"/>
          </p:cNvPicPr>
          <p:nvPr/>
        </p:nvPicPr>
        <p:blipFill rotWithShape="1">
          <a:blip r:embed="rId2">
            <a:extLst>
              <a:ext uri="{28A0092B-C50C-407E-A947-70E740481C1C}">
                <a14:useLocalDpi xmlns:a14="http://schemas.microsoft.com/office/drawing/2010/main" val="0"/>
              </a:ext>
            </a:extLst>
          </a:blip>
          <a:srcRect l="5667" r="7026"/>
          <a:stretch/>
        </p:blipFill>
        <p:spPr>
          <a:xfrm>
            <a:off x="824589" y="158356"/>
            <a:ext cx="10297391" cy="906474"/>
          </a:xfrm>
          <a:prstGeom prst="rect">
            <a:avLst/>
          </a:prstGeom>
        </p:spPr>
      </p:pic>
      <p:pic>
        <p:nvPicPr>
          <p:cNvPr id="4" name="Imagen 3" descr="Captura de pantalla 2017-09-26 a las 23.15.24.png"/>
          <p:cNvPicPr>
            <a:picLocks noChangeAspect="1"/>
          </p:cNvPicPr>
          <p:nvPr/>
        </p:nvPicPr>
        <p:blipFill rotWithShape="1">
          <a:blip r:embed="rId3">
            <a:extLst>
              <a:ext uri="{28A0092B-C50C-407E-A947-70E740481C1C}">
                <a14:useLocalDpi xmlns:a14="http://schemas.microsoft.com/office/drawing/2010/main" val="0"/>
              </a:ext>
            </a:extLst>
          </a:blip>
          <a:srcRect t="79260"/>
          <a:stretch/>
        </p:blipFill>
        <p:spPr>
          <a:xfrm>
            <a:off x="1524000" y="6383318"/>
            <a:ext cx="9144000" cy="221575"/>
          </a:xfrm>
          <a:prstGeom prst="rect">
            <a:avLst/>
          </a:prstGeom>
        </p:spPr>
      </p:pic>
    </p:spTree>
    <p:extLst>
      <p:ext uri="{BB962C8B-B14F-4D97-AF65-F5344CB8AC3E}">
        <p14:creationId xmlns:p14="http://schemas.microsoft.com/office/powerpoint/2010/main" val="5014927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38200" y="775480"/>
            <a:ext cx="10515600" cy="1325563"/>
          </a:xfrm>
        </p:spPr>
        <p:txBody>
          <a:bodyPr>
            <a:normAutofit/>
          </a:bodyPr>
          <a:lstStyle/>
          <a:p>
            <a:pPr algn="ctr"/>
            <a:r>
              <a:rPr lang="es-MX" sz="4400" dirty="0" smtClean="0"/>
              <a:t>Posturas epistemológicas</a:t>
            </a:r>
            <a:endParaRPr lang="es-MX" sz="4400"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2094001066"/>
              </p:ext>
            </p:extLst>
          </p:nvPr>
        </p:nvGraphicFramePr>
        <p:xfrm>
          <a:off x="1524000" y="2101043"/>
          <a:ext cx="8596311" cy="2810658"/>
        </p:xfrm>
        <a:graphic>
          <a:graphicData uri="http://schemas.openxmlformats.org/drawingml/2006/table">
            <a:tbl>
              <a:tblPr firstRow="1" bandRow="1">
                <a:tableStyleId>{5C22544A-7EE6-4342-B048-85BDC9FD1C3A}</a:tableStyleId>
              </a:tblPr>
              <a:tblGrid>
                <a:gridCol w="2865437"/>
                <a:gridCol w="2865437"/>
                <a:gridCol w="2865437"/>
              </a:tblGrid>
              <a:tr h="594719">
                <a:tc>
                  <a:txBody>
                    <a:bodyPr/>
                    <a:lstStyle/>
                    <a:p>
                      <a:pPr algn="ctr"/>
                      <a:r>
                        <a:rPr lang="es-MX" sz="2400" b="1" dirty="0" smtClean="0"/>
                        <a:t>Positivismo</a:t>
                      </a:r>
                      <a:endParaRPr lang="es-MX" sz="2400" b="1" dirty="0"/>
                    </a:p>
                  </a:txBody>
                  <a:tcPr>
                    <a:solidFill>
                      <a:schemeClr val="accent6">
                        <a:lumMod val="75000"/>
                      </a:schemeClr>
                    </a:solidFill>
                  </a:tcPr>
                </a:tc>
                <a:tc>
                  <a:txBody>
                    <a:bodyPr/>
                    <a:lstStyle/>
                    <a:p>
                      <a:pPr algn="ctr"/>
                      <a:r>
                        <a:rPr lang="es-MX" sz="2400" b="1" dirty="0" smtClean="0"/>
                        <a:t>Hermenéutica</a:t>
                      </a:r>
                      <a:endParaRPr lang="es-MX" sz="2400" b="1" dirty="0"/>
                    </a:p>
                  </a:txBody>
                  <a:tcPr>
                    <a:solidFill>
                      <a:schemeClr val="accent6">
                        <a:lumMod val="75000"/>
                      </a:schemeClr>
                    </a:solidFill>
                  </a:tcPr>
                </a:tc>
                <a:tc>
                  <a:txBody>
                    <a:bodyPr/>
                    <a:lstStyle/>
                    <a:p>
                      <a:pPr algn="ctr"/>
                      <a:r>
                        <a:rPr lang="es-MX" sz="2400" b="1" dirty="0" smtClean="0"/>
                        <a:t>Marxismo</a:t>
                      </a:r>
                      <a:endParaRPr lang="es-MX" sz="2400" b="1" dirty="0"/>
                    </a:p>
                  </a:txBody>
                  <a:tcPr>
                    <a:solidFill>
                      <a:schemeClr val="accent6">
                        <a:lumMod val="75000"/>
                      </a:schemeClr>
                    </a:solidFill>
                  </a:tcPr>
                </a:tc>
              </a:tr>
              <a:tr h="594719">
                <a:tc>
                  <a:txBody>
                    <a:bodyPr/>
                    <a:lstStyle/>
                    <a:p>
                      <a:pPr algn="ctr"/>
                      <a:r>
                        <a:rPr lang="es-MX" b="1" dirty="0" smtClean="0"/>
                        <a:t>Funcionalismo</a:t>
                      </a:r>
                      <a:endParaRPr lang="es-MX" b="1" dirty="0"/>
                    </a:p>
                  </a:txBody>
                  <a:tcPr>
                    <a:solidFill>
                      <a:schemeClr val="accent6">
                        <a:lumMod val="75000"/>
                      </a:schemeClr>
                    </a:solidFill>
                  </a:tcPr>
                </a:tc>
                <a:tc>
                  <a:txBody>
                    <a:bodyPr/>
                    <a:lstStyle/>
                    <a:p>
                      <a:pPr algn="ctr"/>
                      <a:r>
                        <a:rPr lang="es-MX" b="1" dirty="0" smtClean="0"/>
                        <a:t>Hermenéutica</a:t>
                      </a:r>
                      <a:endParaRPr lang="es-MX" b="1" dirty="0"/>
                    </a:p>
                  </a:txBody>
                  <a:tcPr>
                    <a:solidFill>
                      <a:schemeClr val="accent6">
                        <a:lumMod val="75000"/>
                      </a:schemeClr>
                    </a:solidFill>
                  </a:tcPr>
                </a:tc>
                <a:tc>
                  <a:txBody>
                    <a:bodyPr/>
                    <a:lstStyle/>
                    <a:p>
                      <a:pPr algn="ctr"/>
                      <a:r>
                        <a:rPr lang="es-MX" b="1" dirty="0" smtClean="0"/>
                        <a:t>Teoría Crítica</a:t>
                      </a:r>
                      <a:endParaRPr lang="es-MX" b="1" dirty="0"/>
                    </a:p>
                  </a:txBody>
                  <a:tcPr>
                    <a:solidFill>
                      <a:schemeClr val="accent6">
                        <a:lumMod val="75000"/>
                      </a:schemeClr>
                    </a:solidFill>
                  </a:tcPr>
                </a:tc>
              </a:tr>
              <a:tr h="594719">
                <a:tc>
                  <a:txBody>
                    <a:bodyPr/>
                    <a:lstStyle/>
                    <a:p>
                      <a:pPr algn="ctr"/>
                      <a:r>
                        <a:rPr lang="es-MX" b="1" dirty="0" smtClean="0"/>
                        <a:t>Estructuralismo</a:t>
                      </a:r>
                      <a:endParaRPr lang="es-MX" b="1" dirty="0"/>
                    </a:p>
                  </a:txBody>
                  <a:tcPr>
                    <a:solidFill>
                      <a:schemeClr val="accent6">
                        <a:lumMod val="75000"/>
                      </a:schemeClr>
                    </a:solidFill>
                  </a:tcPr>
                </a:tc>
                <a:tc>
                  <a:txBody>
                    <a:bodyPr/>
                    <a:lstStyle/>
                    <a:p>
                      <a:pPr algn="ctr"/>
                      <a:endParaRPr lang="es-MX" b="1" dirty="0"/>
                    </a:p>
                  </a:txBody>
                  <a:tcPr>
                    <a:solidFill>
                      <a:schemeClr val="accent6">
                        <a:lumMod val="75000"/>
                      </a:schemeClr>
                    </a:solidFill>
                  </a:tcPr>
                </a:tc>
                <a:tc>
                  <a:txBody>
                    <a:bodyPr/>
                    <a:lstStyle/>
                    <a:p>
                      <a:pPr algn="ctr"/>
                      <a:endParaRPr lang="es-MX" b="1"/>
                    </a:p>
                  </a:txBody>
                  <a:tcPr>
                    <a:solidFill>
                      <a:schemeClr val="accent6">
                        <a:lumMod val="75000"/>
                      </a:schemeClr>
                    </a:solidFill>
                  </a:tcPr>
                </a:tc>
              </a:tr>
              <a:tr h="1026501">
                <a:tc>
                  <a:txBody>
                    <a:bodyPr/>
                    <a:lstStyle/>
                    <a:p>
                      <a:pPr algn="ctr"/>
                      <a:r>
                        <a:rPr lang="es-MX" b="1" dirty="0" smtClean="0"/>
                        <a:t>Teoría General</a:t>
                      </a:r>
                      <a:r>
                        <a:rPr lang="es-MX" b="1" baseline="0" dirty="0" smtClean="0"/>
                        <a:t> de Sistemas</a:t>
                      </a:r>
                      <a:endParaRPr lang="es-MX" b="1" dirty="0"/>
                    </a:p>
                  </a:txBody>
                  <a:tcPr>
                    <a:solidFill>
                      <a:schemeClr val="accent6">
                        <a:lumMod val="75000"/>
                      </a:schemeClr>
                    </a:solidFill>
                  </a:tcPr>
                </a:tc>
                <a:tc>
                  <a:txBody>
                    <a:bodyPr/>
                    <a:lstStyle/>
                    <a:p>
                      <a:pPr algn="ctr"/>
                      <a:endParaRPr lang="es-MX" b="1" dirty="0"/>
                    </a:p>
                  </a:txBody>
                  <a:tcPr>
                    <a:solidFill>
                      <a:schemeClr val="accent6">
                        <a:lumMod val="75000"/>
                      </a:schemeClr>
                    </a:solidFill>
                  </a:tcPr>
                </a:tc>
                <a:tc>
                  <a:txBody>
                    <a:bodyPr/>
                    <a:lstStyle/>
                    <a:p>
                      <a:pPr algn="ctr"/>
                      <a:endParaRPr lang="es-MX" b="1" dirty="0"/>
                    </a:p>
                  </a:txBody>
                  <a:tcPr>
                    <a:solidFill>
                      <a:schemeClr val="accent6">
                        <a:lumMod val="75000"/>
                      </a:schemeClr>
                    </a:solidFill>
                  </a:tcPr>
                </a:tc>
              </a:tr>
            </a:tbl>
          </a:graphicData>
        </a:graphic>
      </p:graphicFrame>
      <p:pic>
        <p:nvPicPr>
          <p:cNvPr id="5" name="Imagen 4" descr="Captura de pantalla 2017-09-26 a las 23.22.38.png"/>
          <p:cNvPicPr>
            <a:picLocks noChangeAspect="1"/>
          </p:cNvPicPr>
          <p:nvPr/>
        </p:nvPicPr>
        <p:blipFill rotWithShape="1">
          <a:blip r:embed="rId2">
            <a:extLst>
              <a:ext uri="{28A0092B-C50C-407E-A947-70E740481C1C}">
                <a14:useLocalDpi xmlns:a14="http://schemas.microsoft.com/office/drawing/2010/main" val="0"/>
              </a:ext>
            </a:extLst>
          </a:blip>
          <a:srcRect l="5667" r="7026"/>
          <a:stretch/>
        </p:blipFill>
        <p:spPr>
          <a:xfrm>
            <a:off x="1524000" y="141424"/>
            <a:ext cx="9144000" cy="906474"/>
          </a:xfrm>
          <a:prstGeom prst="rect">
            <a:avLst/>
          </a:prstGeom>
        </p:spPr>
      </p:pic>
      <p:pic>
        <p:nvPicPr>
          <p:cNvPr id="7" name="Marcador de contenido 5" descr="Captura de pantalla 2017-09-26 a las 23.15.24.png"/>
          <p:cNvPicPr>
            <a:picLocks noChangeAspect="1"/>
          </p:cNvPicPr>
          <p:nvPr/>
        </p:nvPicPr>
        <p:blipFill rotWithShape="1">
          <a:blip r:embed="rId3">
            <a:extLst>
              <a:ext uri="{28A0092B-C50C-407E-A947-70E740481C1C}">
                <a14:useLocalDpi xmlns:a14="http://schemas.microsoft.com/office/drawing/2010/main" val="0"/>
              </a:ext>
            </a:extLst>
          </a:blip>
          <a:srcRect t="79260"/>
          <a:stretch/>
        </p:blipFill>
        <p:spPr>
          <a:xfrm>
            <a:off x="2305050" y="6356350"/>
            <a:ext cx="7581900" cy="183720"/>
          </a:xfrm>
          <a:prstGeom prst="rect">
            <a:avLst/>
          </a:prstGeom>
        </p:spPr>
      </p:pic>
    </p:spTree>
    <p:extLst>
      <p:ext uri="{BB962C8B-B14F-4D97-AF65-F5344CB8AC3E}">
        <p14:creationId xmlns:p14="http://schemas.microsoft.com/office/powerpoint/2010/main" val="4263273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24566" y="1202252"/>
            <a:ext cx="10515600" cy="1325563"/>
          </a:xfrm>
        </p:spPr>
        <p:txBody>
          <a:bodyPr>
            <a:normAutofit/>
          </a:bodyPr>
          <a:lstStyle/>
          <a:p>
            <a:r>
              <a:rPr lang="es-MX" sz="4000" dirty="0" smtClean="0"/>
              <a:t>Posturas teóricas para la investigación turística</a:t>
            </a:r>
            <a:endParaRPr lang="es-MX" sz="4000" dirty="0"/>
          </a:p>
        </p:txBody>
      </p:sp>
      <p:pic>
        <p:nvPicPr>
          <p:cNvPr id="4" name="Imagen 3" descr="Captura de pantalla 2017-09-26 a las 23.22.38.png"/>
          <p:cNvPicPr>
            <a:picLocks noChangeAspect="1"/>
          </p:cNvPicPr>
          <p:nvPr/>
        </p:nvPicPr>
        <p:blipFill rotWithShape="1">
          <a:blip r:embed="rId2">
            <a:extLst>
              <a:ext uri="{28A0092B-C50C-407E-A947-70E740481C1C}">
                <a14:useLocalDpi xmlns:a14="http://schemas.microsoft.com/office/drawing/2010/main" val="0"/>
              </a:ext>
            </a:extLst>
          </a:blip>
          <a:srcRect l="5667" r="7026"/>
          <a:stretch/>
        </p:blipFill>
        <p:spPr>
          <a:xfrm>
            <a:off x="1524000" y="141424"/>
            <a:ext cx="9144000" cy="906474"/>
          </a:xfrm>
          <a:prstGeom prst="rect">
            <a:avLst/>
          </a:prstGeom>
        </p:spPr>
      </p:pic>
      <p:pic>
        <p:nvPicPr>
          <p:cNvPr id="5" name="Marcador de contenido 5" descr="Captura de pantalla 2017-09-26 a las 23.15.24.png"/>
          <p:cNvPicPr>
            <a:picLocks noGrp="1" noChangeAspect="1"/>
          </p:cNvPicPr>
          <p:nvPr>
            <p:ph idx="1"/>
          </p:nvPr>
        </p:nvPicPr>
        <p:blipFill rotWithShape="1">
          <a:blip r:embed="rId3">
            <a:extLst>
              <a:ext uri="{28A0092B-C50C-407E-A947-70E740481C1C}">
                <a14:useLocalDpi xmlns:a14="http://schemas.microsoft.com/office/drawing/2010/main" val="0"/>
              </a:ext>
            </a:extLst>
          </a:blip>
          <a:srcRect t="79260"/>
          <a:stretch/>
        </p:blipFill>
        <p:spPr>
          <a:xfrm>
            <a:off x="2485354" y="6407935"/>
            <a:ext cx="7581900" cy="183720"/>
          </a:xfrm>
          <a:prstGeom prst="rect">
            <a:avLst/>
          </a:prstGeom>
        </p:spPr>
      </p:pic>
      <p:graphicFrame>
        <p:nvGraphicFramePr>
          <p:cNvPr id="12" name="Diagrama 11"/>
          <p:cNvGraphicFramePr/>
          <p:nvPr>
            <p:extLst>
              <p:ext uri="{D42A27DB-BD31-4B8C-83A1-F6EECF244321}">
                <p14:modId xmlns:p14="http://schemas.microsoft.com/office/powerpoint/2010/main" val="3603760772"/>
              </p:ext>
            </p:extLst>
          </p:nvPr>
        </p:nvGraphicFramePr>
        <p:xfrm>
          <a:off x="2361842" y="2305318"/>
          <a:ext cx="7828924" cy="334361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2785412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75762" y="1331021"/>
            <a:ext cx="10478037" cy="359667"/>
          </a:xfrm>
        </p:spPr>
        <p:txBody>
          <a:bodyPr>
            <a:normAutofit fontScale="90000"/>
          </a:bodyPr>
          <a:lstStyle/>
          <a:p>
            <a:pPr algn="ctr"/>
            <a:r>
              <a:rPr lang="es-MX" sz="4400" dirty="0" smtClean="0"/>
              <a:t>Positivismo</a:t>
            </a:r>
            <a:endParaRPr lang="es-MX" sz="4400" dirty="0"/>
          </a:p>
        </p:txBody>
      </p:sp>
      <p:sp>
        <p:nvSpPr>
          <p:cNvPr id="5" name="Marcador de contenido 4"/>
          <p:cNvSpPr>
            <a:spLocks noGrp="1"/>
          </p:cNvSpPr>
          <p:nvPr>
            <p:ph idx="1"/>
          </p:nvPr>
        </p:nvSpPr>
        <p:spPr>
          <a:xfrm>
            <a:off x="1797666" y="1951397"/>
            <a:ext cx="8596668" cy="4151001"/>
          </a:xfrm>
        </p:spPr>
        <p:txBody>
          <a:bodyPr>
            <a:normAutofit fontScale="92500" lnSpcReduction="10000"/>
          </a:bodyPr>
          <a:lstStyle/>
          <a:p>
            <a:pPr lvl="0" algn="just"/>
            <a:r>
              <a:rPr lang="es-MX" dirty="0" smtClean="0"/>
              <a:t>Su creador Augusto Comte.</a:t>
            </a:r>
          </a:p>
          <a:p>
            <a:pPr lvl="0" algn="just"/>
            <a:r>
              <a:rPr lang="es-MX" dirty="0" smtClean="0"/>
              <a:t>Sostiene </a:t>
            </a:r>
            <a:r>
              <a:rPr lang="es-MX" dirty="0"/>
              <a:t>que toda la realidad es considerada algo externo e independiente del sujeto y susceptible de ser captado a través de los sentidos.</a:t>
            </a:r>
          </a:p>
          <a:p>
            <a:pPr lvl="0" algn="just"/>
            <a:r>
              <a:rPr lang="es-MX" dirty="0"/>
              <a:t>Considera que no hay ideas innatas en la mente, estas son producto de las experiencias sensibles con el mundo </a:t>
            </a:r>
            <a:r>
              <a:rPr lang="es-MX" dirty="0" smtClean="0"/>
              <a:t>externo.</a:t>
            </a:r>
            <a:endParaRPr lang="es-MX" dirty="0"/>
          </a:p>
          <a:p>
            <a:pPr lvl="0" algn="just"/>
            <a:r>
              <a:rPr lang="es-MX" dirty="0"/>
              <a:t>Las ciencias deben utilizar un mismo </a:t>
            </a:r>
            <a:r>
              <a:rPr lang="es-MX" dirty="0" smtClean="0"/>
              <a:t>método (método científico).</a:t>
            </a:r>
            <a:endParaRPr lang="es-MX" dirty="0"/>
          </a:p>
          <a:p>
            <a:pPr algn="just"/>
            <a:r>
              <a:rPr lang="es-MX" dirty="0" smtClean="0"/>
              <a:t>La </a:t>
            </a:r>
            <a:r>
              <a:rPr lang="es-MX" dirty="0"/>
              <a:t>experiencia empírica se convierte en lo verdadero y en único objeto del </a:t>
            </a:r>
            <a:r>
              <a:rPr lang="es-MX" dirty="0" smtClean="0"/>
              <a:t>conocimiento.</a:t>
            </a:r>
            <a:endParaRPr lang="es-MX" dirty="0"/>
          </a:p>
        </p:txBody>
      </p:sp>
      <p:pic>
        <p:nvPicPr>
          <p:cNvPr id="6" name="Imagen 5" descr="Captura de pantalla 2017-09-26 a las 23.22.38.png"/>
          <p:cNvPicPr>
            <a:picLocks noChangeAspect="1"/>
          </p:cNvPicPr>
          <p:nvPr/>
        </p:nvPicPr>
        <p:blipFill rotWithShape="1">
          <a:blip r:embed="rId2">
            <a:extLst>
              <a:ext uri="{28A0092B-C50C-407E-A947-70E740481C1C}">
                <a14:useLocalDpi xmlns:a14="http://schemas.microsoft.com/office/drawing/2010/main" val="0"/>
              </a:ext>
            </a:extLst>
          </a:blip>
          <a:srcRect l="5667" r="7026"/>
          <a:stretch/>
        </p:blipFill>
        <p:spPr>
          <a:xfrm>
            <a:off x="1524000" y="64151"/>
            <a:ext cx="9144000" cy="906474"/>
          </a:xfrm>
          <a:prstGeom prst="rect">
            <a:avLst/>
          </a:prstGeom>
        </p:spPr>
      </p:pic>
      <p:pic>
        <p:nvPicPr>
          <p:cNvPr id="7" name="Marcador de contenido 5" descr="Captura de pantalla 2017-09-26 a las 23.15.24.png"/>
          <p:cNvPicPr>
            <a:picLocks noChangeAspect="1"/>
          </p:cNvPicPr>
          <p:nvPr/>
        </p:nvPicPr>
        <p:blipFill rotWithShape="1">
          <a:blip r:embed="rId3">
            <a:extLst>
              <a:ext uri="{28A0092B-C50C-407E-A947-70E740481C1C}">
                <a14:useLocalDpi xmlns:a14="http://schemas.microsoft.com/office/drawing/2010/main" val="0"/>
              </a:ext>
            </a:extLst>
          </a:blip>
          <a:srcRect t="79260"/>
          <a:stretch/>
        </p:blipFill>
        <p:spPr>
          <a:xfrm>
            <a:off x="2485354" y="6407935"/>
            <a:ext cx="7581900" cy="183720"/>
          </a:xfrm>
          <a:prstGeom prst="rect">
            <a:avLst/>
          </a:prstGeom>
        </p:spPr>
      </p:pic>
    </p:spTree>
    <p:extLst>
      <p:ext uri="{BB962C8B-B14F-4D97-AF65-F5344CB8AC3E}">
        <p14:creationId xmlns:p14="http://schemas.microsoft.com/office/powerpoint/2010/main" val="41992564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148520792"/>
              </p:ext>
            </p:extLst>
          </p:nvPr>
        </p:nvGraphicFramePr>
        <p:xfrm>
          <a:off x="1524000" y="1493949"/>
          <a:ext cx="8543254" cy="4395123"/>
        </p:xfrm>
        <a:graphic>
          <a:graphicData uri="http://schemas.openxmlformats.org/drawingml/2006/table">
            <a:tbl>
              <a:tblPr>
                <a:tableStyleId>{5C22544A-7EE6-4342-B048-85BDC9FD1C3A}</a:tableStyleId>
              </a:tblPr>
              <a:tblGrid>
                <a:gridCol w="8543254"/>
              </a:tblGrid>
              <a:tr h="428728">
                <a:tc>
                  <a:txBody>
                    <a:bodyPr/>
                    <a:lstStyle/>
                    <a:p>
                      <a:pPr algn="ctr">
                        <a:lnSpc>
                          <a:spcPct val="107000"/>
                        </a:lnSpc>
                        <a:spcAft>
                          <a:spcPts val="0"/>
                        </a:spcAft>
                      </a:pPr>
                      <a:r>
                        <a:rPr lang="en-US" sz="3600" dirty="0" err="1" smtClean="0">
                          <a:effectLst/>
                        </a:rPr>
                        <a:t>Unidad</a:t>
                      </a:r>
                      <a:r>
                        <a:rPr lang="en-US" sz="3600" dirty="0" smtClean="0">
                          <a:effectLst/>
                        </a:rPr>
                        <a:t> </a:t>
                      </a:r>
                      <a:r>
                        <a:rPr lang="en-US" sz="3600" dirty="0">
                          <a:effectLst/>
                        </a:rPr>
                        <a:t>2. </a:t>
                      </a:r>
                      <a:r>
                        <a:rPr lang="es-ES_tradnl" sz="3600" dirty="0">
                          <a:effectLst/>
                        </a:rPr>
                        <a:t>ENFOQUE DE NEGOCIO</a:t>
                      </a:r>
                      <a:endParaRPr lang="es-MX" sz="36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solidFill>
                      <a:schemeClr val="accent6">
                        <a:lumMod val="75000"/>
                      </a:schemeClr>
                    </a:solidFill>
                  </a:tcPr>
                </a:tc>
              </a:tr>
              <a:tr h="2143638">
                <a:tc>
                  <a:txBody>
                    <a:bodyPr/>
                    <a:lstStyle/>
                    <a:p>
                      <a:pPr algn="just">
                        <a:lnSpc>
                          <a:spcPct val="107000"/>
                        </a:lnSpc>
                        <a:spcAft>
                          <a:spcPts val="0"/>
                        </a:spcAft>
                      </a:pPr>
                      <a:r>
                        <a:rPr lang="es-MX" sz="3600" dirty="0">
                          <a:effectLst/>
                        </a:rPr>
                        <a:t>Objetivo:</a:t>
                      </a:r>
                    </a:p>
                    <a:p>
                      <a:pPr>
                        <a:lnSpc>
                          <a:spcPct val="107000"/>
                        </a:lnSpc>
                        <a:spcAft>
                          <a:spcPts val="0"/>
                        </a:spcAft>
                        <a:tabLst>
                          <a:tab pos="990600" algn="l"/>
                        </a:tabLst>
                      </a:pPr>
                      <a:r>
                        <a:rPr lang="es-ES_tradnl" sz="3600" dirty="0">
                          <a:effectLst/>
                          <a:uFill>
                            <a:solidFill>
                              <a:srgbClr val="000000"/>
                            </a:solidFill>
                          </a:uFill>
                        </a:rPr>
                        <a:t>Comprender las perspectivas teórico-metodológicas del enfoque del turismo como negocio.</a:t>
                      </a:r>
                      <a:endParaRPr lang="es-MX" sz="3600" dirty="0">
                        <a:effectLst/>
                        <a:uFill>
                          <a:solidFill>
                            <a:srgbClr val="000000"/>
                          </a:solidFill>
                        </a:uFill>
                      </a:endParaRPr>
                    </a:p>
                    <a:p>
                      <a:pPr algn="just">
                        <a:lnSpc>
                          <a:spcPct val="107000"/>
                        </a:lnSpc>
                        <a:spcAft>
                          <a:spcPts val="0"/>
                        </a:spcAft>
                      </a:pPr>
                      <a:r>
                        <a:rPr lang="es-ES_tradnl" sz="3600" dirty="0">
                          <a:effectLst/>
                        </a:rPr>
                        <a:t> </a:t>
                      </a:r>
                      <a:endParaRPr lang="es-MX" sz="36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solidFill>
                      <a:schemeClr val="accent6">
                        <a:lumMod val="75000"/>
                      </a:schemeClr>
                    </a:solidFill>
                  </a:tcPr>
                </a:tc>
              </a:tr>
              <a:tr h="930689">
                <a:tc>
                  <a:txBody>
                    <a:bodyPr/>
                    <a:lstStyle/>
                    <a:p>
                      <a:pPr>
                        <a:lnSpc>
                          <a:spcPct val="107000"/>
                        </a:lnSpc>
                        <a:spcAft>
                          <a:spcPts val="0"/>
                        </a:spcAft>
                        <a:tabLst>
                          <a:tab pos="990600" algn="l"/>
                        </a:tabLst>
                      </a:pPr>
                      <a:endParaRPr lang="es-MX" sz="1800" dirty="0">
                        <a:effectLst/>
                        <a:latin typeface="Times New Roman" panose="02020603050405020304" pitchFamily="18" charset="0"/>
                        <a:ea typeface="Arial Unicode MS" panose="020B0604020202020204" pitchFamily="34" charset="-128"/>
                        <a:cs typeface="Times New Roman" panose="02020603050405020304" pitchFamily="18" charset="0"/>
                      </a:endParaRPr>
                    </a:p>
                  </a:txBody>
                  <a:tcPr marL="68580" marR="68580" marT="0" marB="0">
                    <a:solidFill>
                      <a:schemeClr val="accent6">
                        <a:lumMod val="75000"/>
                      </a:schemeClr>
                    </a:solidFill>
                  </a:tcPr>
                </a:tc>
              </a:tr>
            </a:tbl>
          </a:graphicData>
        </a:graphic>
      </p:graphicFrame>
      <p:pic>
        <p:nvPicPr>
          <p:cNvPr id="5" name="Imagen 4" descr="Captura de pantalla 2017-09-26 a las 23.22.38.png"/>
          <p:cNvPicPr>
            <a:picLocks noChangeAspect="1"/>
          </p:cNvPicPr>
          <p:nvPr/>
        </p:nvPicPr>
        <p:blipFill rotWithShape="1">
          <a:blip r:embed="rId2">
            <a:extLst>
              <a:ext uri="{28A0092B-C50C-407E-A947-70E740481C1C}">
                <a14:useLocalDpi xmlns:a14="http://schemas.microsoft.com/office/drawing/2010/main" val="0"/>
              </a:ext>
            </a:extLst>
          </a:blip>
          <a:srcRect l="5667" r="7026"/>
          <a:stretch/>
        </p:blipFill>
        <p:spPr>
          <a:xfrm>
            <a:off x="1524000" y="64151"/>
            <a:ext cx="9144000" cy="906474"/>
          </a:xfrm>
          <a:prstGeom prst="rect">
            <a:avLst/>
          </a:prstGeom>
        </p:spPr>
      </p:pic>
      <p:pic>
        <p:nvPicPr>
          <p:cNvPr id="6" name="Marcador de contenido 5" descr="Captura de pantalla 2017-09-26 a las 23.15.24.png"/>
          <p:cNvPicPr>
            <a:picLocks noChangeAspect="1"/>
          </p:cNvPicPr>
          <p:nvPr/>
        </p:nvPicPr>
        <p:blipFill rotWithShape="1">
          <a:blip r:embed="rId3">
            <a:extLst>
              <a:ext uri="{28A0092B-C50C-407E-A947-70E740481C1C}">
                <a14:useLocalDpi xmlns:a14="http://schemas.microsoft.com/office/drawing/2010/main" val="0"/>
              </a:ext>
            </a:extLst>
          </a:blip>
          <a:srcRect t="79260"/>
          <a:stretch/>
        </p:blipFill>
        <p:spPr>
          <a:xfrm>
            <a:off x="2485354" y="6407935"/>
            <a:ext cx="7581900" cy="183720"/>
          </a:xfrm>
          <a:prstGeom prst="rect">
            <a:avLst/>
          </a:prstGeom>
        </p:spPr>
      </p:pic>
    </p:spTree>
    <p:extLst>
      <p:ext uri="{BB962C8B-B14F-4D97-AF65-F5344CB8AC3E}">
        <p14:creationId xmlns:p14="http://schemas.microsoft.com/office/powerpoint/2010/main" val="716652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38200" y="725733"/>
            <a:ext cx="10515600" cy="1325563"/>
          </a:xfrm>
        </p:spPr>
        <p:txBody>
          <a:bodyPr>
            <a:normAutofit/>
          </a:bodyPr>
          <a:lstStyle/>
          <a:p>
            <a:pPr algn="ctr"/>
            <a:r>
              <a:rPr lang="es-MX" sz="4400" dirty="0" smtClean="0"/>
              <a:t>Funcionalismo</a:t>
            </a:r>
            <a:endParaRPr lang="es-MX" sz="4400"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1456802090"/>
              </p:ext>
            </p:extLst>
          </p:nvPr>
        </p:nvGraphicFramePr>
        <p:xfrm>
          <a:off x="1424308" y="1943702"/>
          <a:ext cx="9135840" cy="3553986"/>
        </p:xfrm>
        <a:graphic>
          <a:graphicData uri="http://schemas.openxmlformats.org/drawingml/2006/table">
            <a:tbl>
              <a:tblPr firstRow="1" bandRow="1">
                <a:tableStyleId>{5C22544A-7EE6-4342-B048-85BDC9FD1C3A}</a:tableStyleId>
              </a:tblPr>
              <a:tblGrid>
                <a:gridCol w="2283960"/>
                <a:gridCol w="2283960"/>
                <a:gridCol w="2283960"/>
                <a:gridCol w="2283960"/>
              </a:tblGrid>
              <a:tr h="536466">
                <a:tc>
                  <a:txBody>
                    <a:bodyPr/>
                    <a:lstStyle/>
                    <a:p>
                      <a:pPr algn="ctr"/>
                      <a:r>
                        <a:rPr lang="es-MX" dirty="0" smtClean="0"/>
                        <a:t>Postulados teóricos</a:t>
                      </a:r>
                      <a:endParaRPr lang="es-MX" dirty="0"/>
                    </a:p>
                  </a:txBody>
                  <a:tcPr>
                    <a:solidFill>
                      <a:schemeClr val="accent6">
                        <a:lumMod val="75000"/>
                      </a:schemeClr>
                    </a:solidFill>
                  </a:tcPr>
                </a:tc>
                <a:tc>
                  <a:txBody>
                    <a:bodyPr/>
                    <a:lstStyle/>
                    <a:p>
                      <a:pPr algn="ctr"/>
                      <a:r>
                        <a:rPr lang="es-MX" dirty="0" smtClean="0"/>
                        <a:t>Autores</a:t>
                      </a:r>
                      <a:endParaRPr lang="es-MX" dirty="0"/>
                    </a:p>
                  </a:txBody>
                  <a:tcPr>
                    <a:solidFill>
                      <a:schemeClr val="accent6">
                        <a:lumMod val="75000"/>
                      </a:schemeClr>
                    </a:solidFill>
                  </a:tcPr>
                </a:tc>
                <a:tc>
                  <a:txBody>
                    <a:bodyPr/>
                    <a:lstStyle/>
                    <a:p>
                      <a:pPr algn="ctr"/>
                      <a:r>
                        <a:rPr lang="es-MX" dirty="0" smtClean="0"/>
                        <a:t>Metodología</a:t>
                      </a:r>
                      <a:endParaRPr lang="es-MX" dirty="0"/>
                    </a:p>
                  </a:txBody>
                  <a:tcPr>
                    <a:solidFill>
                      <a:schemeClr val="accent6">
                        <a:lumMod val="75000"/>
                      </a:schemeClr>
                    </a:solidFill>
                  </a:tcPr>
                </a:tc>
                <a:tc>
                  <a:txBody>
                    <a:bodyPr/>
                    <a:lstStyle/>
                    <a:p>
                      <a:pPr algn="ctr"/>
                      <a:r>
                        <a:rPr lang="es-MX" dirty="0" smtClean="0"/>
                        <a:t>Críticas a la teoría</a:t>
                      </a:r>
                      <a:endParaRPr lang="es-MX" dirty="0"/>
                    </a:p>
                  </a:txBody>
                  <a:tcPr>
                    <a:solidFill>
                      <a:schemeClr val="accent6">
                        <a:lumMod val="75000"/>
                      </a:schemeClr>
                    </a:solidFill>
                  </a:tcPr>
                </a:tc>
              </a:tr>
              <a:tr h="536466">
                <a:tc>
                  <a:txBody>
                    <a:bodyPr/>
                    <a:lstStyle/>
                    <a:p>
                      <a:r>
                        <a:rPr lang="es-MX" dirty="0" smtClean="0"/>
                        <a:t>Centra</a:t>
                      </a:r>
                      <a:r>
                        <a:rPr lang="es-MX" baseline="0" dirty="0" smtClean="0"/>
                        <a:t> su atención en el hecho social como cosa u objeto observable, medible y cuantificable.</a:t>
                      </a:r>
                      <a:endParaRPr lang="es-MX" dirty="0"/>
                    </a:p>
                  </a:txBody>
                  <a:tcPr>
                    <a:solidFill>
                      <a:schemeClr val="accent6">
                        <a:lumMod val="75000"/>
                      </a:schemeClr>
                    </a:solidFill>
                  </a:tcPr>
                </a:tc>
                <a:tc>
                  <a:txBody>
                    <a:bodyPr/>
                    <a:lstStyle/>
                    <a:p>
                      <a:pPr algn="ctr"/>
                      <a:r>
                        <a:rPr lang="en-US" sz="1800" kern="1200" dirty="0" smtClean="0">
                          <a:solidFill>
                            <a:schemeClr val="dk1"/>
                          </a:solidFill>
                          <a:effectLst/>
                          <a:latin typeface="+mn-lt"/>
                          <a:ea typeface="+mn-ea"/>
                          <a:cs typeface="+mn-cs"/>
                        </a:rPr>
                        <a:t>Emile Durkheim</a:t>
                      </a:r>
                      <a:endParaRPr lang="es-MX" sz="1800" kern="1200" dirty="0" smtClean="0">
                        <a:solidFill>
                          <a:schemeClr val="dk1"/>
                        </a:solidFill>
                        <a:effectLst/>
                        <a:latin typeface="+mn-lt"/>
                        <a:ea typeface="+mn-ea"/>
                        <a:cs typeface="+mn-cs"/>
                      </a:endParaRPr>
                    </a:p>
                    <a:p>
                      <a:pPr algn="ctr"/>
                      <a:r>
                        <a:rPr lang="en-US" sz="1800" b="0" i="0" kern="1200" dirty="0" smtClean="0">
                          <a:solidFill>
                            <a:schemeClr val="dk1"/>
                          </a:solidFill>
                          <a:effectLst/>
                          <a:latin typeface="+mn-lt"/>
                          <a:ea typeface="+mn-ea"/>
                          <a:cs typeface="+mn-cs"/>
                        </a:rPr>
                        <a:t>Talcott Parsons</a:t>
                      </a:r>
                      <a:endParaRPr lang="es-MX" sz="1800" b="0" i="0" kern="1200" dirty="0" smtClean="0">
                        <a:solidFill>
                          <a:schemeClr val="dk1"/>
                        </a:solidFill>
                        <a:effectLst/>
                        <a:latin typeface="+mn-lt"/>
                        <a:ea typeface="+mn-ea"/>
                        <a:cs typeface="+mn-cs"/>
                      </a:endParaRPr>
                    </a:p>
                    <a:p>
                      <a:pPr algn="ctr"/>
                      <a:r>
                        <a:rPr lang="en-US" sz="1800" b="0" i="0" kern="1200" dirty="0" smtClean="0">
                          <a:solidFill>
                            <a:schemeClr val="dk1"/>
                          </a:solidFill>
                          <a:effectLst/>
                          <a:latin typeface="+mn-lt"/>
                          <a:ea typeface="+mn-ea"/>
                          <a:cs typeface="+mn-cs"/>
                        </a:rPr>
                        <a:t>Robert Merton</a:t>
                      </a:r>
                      <a:endParaRPr lang="es-MX" sz="1800" b="0" i="0" kern="1200" dirty="0" smtClean="0">
                        <a:solidFill>
                          <a:schemeClr val="dk1"/>
                        </a:solidFill>
                        <a:effectLst/>
                        <a:latin typeface="+mn-lt"/>
                        <a:ea typeface="+mn-ea"/>
                        <a:cs typeface="+mn-cs"/>
                      </a:endParaRPr>
                    </a:p>
                    <a:p>
                      <a:pPr algn="ctr"/>
                      <a:r>
                        <a:rPr lang="en-US" sz="1800" b="0" i="0" kern="1200" dirty="0" smtClean="0">
                          <a:solidFill>
                            <a:schemeClr val="dk1"/>
                          </a:solidFill>
                          <a:effectLst/>
                          <a:latin typeface="+mn-lt"/>
                          <a:ea typeface="+mn-ea"/>
                          <a:cs typeface="+mn-cs"/>
                        </a:rPr>
                        <a:t>Herbert Spencer</a:t>
                      </a:r>
                      <a:endParaRPr lang="es-MX" sz="1800" b="0" i="0" kern="1200" dirty="0">
                        <a:solidFill>
                          <a:schemeClr val="dk1"/>
                        </a:solidFill>
                        <a:effectLst/>
                        <a:latin typeface="+mn-lt"/>
                        <a:ea typeface="+mn-ea"/>
                        <a:cs typeface="+mn-cs"/>
                      </a:endParaRPr>
                    </a:p>
                  </a:txBody>
                  <a:tcPr>
                    <a:solidFill>
                      <a:schemeClr val="accent6">
                        <a:lumMod val="75000"/>
                      </a:schemeClr>
                    </a:solidFill>
                  </a:tcPr>
                </a:tc>
                <a:tc>
                  <a:txBody>
                    <a:bodyPr/>
                    <a:lstStyle/>
                    <a:p>
                      <a:pPr algn="ctr"/>
                      <a:r>
                        <a:rPr lang="es-MX" sz="1800" kern="1200" dirty="0" smtClean="0">
                          <a:solidFill>
                            <a:schemeClr val="dk1"/>
                          </a:solidFill>
                          <a:effectLst/>
                          <a:latin typeface="+mn-lt"/>
                          <a:ea typeface="+mn-ea"/>
                          <a:cs typeface="+mn-cs"/>
                        </a:rPr>
                        <a:t>Cuantitativa</a:t>
                      </a:r>
                      <a:endParaRPr lang="es-MX" dirty="0"/>
                    </a:p>
                  </a:txBody>
                  <a:tcPr>
                    <a:solidFill>
                      <a:schemeClr val="accent6">
                        <a:lumMod val="75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MX" sz="1800" i="0" kern="1200" dirty="0" smtClean="0">
                          <a:solidFill>
                            <a:schemeClr val="dk1"/>
                          </a:solidFill>
                          <a:effectLst/>
                          <a:latin typeface="+mn-lt"/>
                          <a:ea typeface="+mn-ea"/>
                          <a:cs typeface="+mn-cs"/>
                        </a:rPr>
                        <a:t>Su metodología se fundamenta en cifras y en datos exactos</a:t>
                      </a:r>
                    </a:p>
                    <a:p>
                      <a:endParaRPr lang="es-MX" dirty="0"/>
                    </a:p>
                  </a:txBody>
                  <a:tcPr>
                    <a:solidFill>
                      <a:schemeClr val="accent6">
                        <a:lumMod val="75000"/>
                      </a:schemeClr>
                    </a:solidFill>
                  </a:tcPr>
                </a:tc>
              </a:tr>
              <a:tr h="536466">
                <a:tc>
                  <a:txBody>
                    <a:bodyPr/>
                    <a:lstStyle/>
                    <a:p>
                      <a:r>
                        <a:rPr lang="es-MX" dirty="0" smtClean="0"/>
                        <a:t>La sociedad es un organismo.</a:t>
                      </a:r>
                      <a:endParaRPr lang="es-MX" dirty="0"/>
                    </a:p>
                  </a:txBody>
                  <a:tcPr>
                    <a:solidFill>
                      <a:schemeClr val="accent6">
                        <a:lumMod val="75000"/>
                      </a:schemeClr>
                    </a:solidFill>
                  </a:tcPr>
                </a:tc>
                <a:tc>
                  <a:txBody>
                    <a:bodyPr/>
                    <a:lstStyle/>
                    <a:p>
                      <a:endParaRPr lang="es-MX" dirty="0"/>
                    </a:p>
                  </a:txBody>
                  <a:tcPr>
                    <a:solidFill>
                      <a:schemeClr val="accent6">
                        <a:lumMod val="75000"/>
                      </a:schemeClr>
                    </a:solidFill>
                  </a:tcPr>
                </a:tc>
                <a:tc>
                  <a:txBody>
                    <a:bodyPr/>
                    <a:lstStyle/>
                    <a:p>
                      <a:endParaRPr lang="es-MX"/>
                    </a:p>
                  </a:txBody>
                  <a:tcPr>
                    <a:solidFill>
                      <a:schemeClr val="accent6">
                        <a:lumMod val="75000"/>
                      </a:schemeClr>
                    </a:solidFill>
                  </a:tcPr>
                </a:tc>
                <a:tc>
                  <a:txBody>
                    <a:bodyPr/>
                    <a:lstStyle/>
                    <a:p>
                      <a:r>
                        <a:rPr lang="es-ES" sz="1800" kern="1200" dirty="0" smtClean="0">
                          <a:solidFill>
                            <a:schemeClr val="dk1"/>
                          </a:solidFill>
                          <a:effectLst/>
                          <a:latin typeface="+mn-lt"/>
                          <a:ea typeface="+mn-ea"/>
                          <a:cs typeface="+mn-cs"/>
                        </a:rPr>
                        <a:t>Estudia la sociedad sin tener en cuenta su historia </a:t>
                      </a:r>
                      <a:endParaRPr lang="es-MX" dirty="0"/>
                    </a:p>
                  </a:txBody>
                  <a:tcPr>
                    <a:solidFill>
                      <a:schemeClr val="accent6">
                        <a:lumMod val="75000"/>
                      </a:schemeClr>
                    </a:solidFill>
                  </a:tcPr>
                </a:tc>
              </a:tr>
              <a:tr h="536466">
                <a:tc>
                  <a:txBody>
                    <a:bodyPr/>
                    <a:lstStyle/>
                    <a:p>
                      <a:r>
                        <a:rPr lang="es-MX" dirty="0" smtClean="0"/>
                        <a:t>Toda institución tiene una función</a:t>
                      </a:r>
                      <a:r>
                        <a:rPr lang="es-MX" baseline="0" dirty="0" smtClean="0"/>
                        <a:t> vital.</a:t>
                      </a:r>
                      <a:endParaRPr lang="es-MX" dirty="0"/>
                    </a:p>
                  </a:txBody>
                  <a:tcPr>
                    <a:solidFill>
                      <a:schemeClr val="accent6">
                        <a:lumMod val="75000"/>
                      </a:schemeClr>
                    </a:solidFill>
                  </a:tcPr>
                </a:tc>
                <a:tc>
                  <a:txBody>
                    <a:bodyPr/>
                    <a:lstStyle/>
                    <a:p>
                      <a:endParaRPr lang="es-MX"/>
                    </a:p>
                  </a:txBody>
                  <a:tcPr>
                    <a:solidFill>
                      <a:schemeClr val="accent6">
                        <a:lumMod val="75000"/>
                      </a:schemeClr>
                    </a:solidFill>
                  </a:tcPr>
                </a:tc>
                <a:tc>
                  <a:txBody>
                    <a:bodyPr/>
                    <a:lstStyle/>
                    <a:p>
                      <a:endParaRPr lang="es-MX"/>
                    </a:p>
                  </a:txBody>
                  <a:tcPr>
                    <a:solidFill>
                      <a:schemeClr val="accent6">
                        <a:lumMod val="75000"/>
                      </a:schemeClr>
                    </a:solidFill>
                  </a:tcPr>
                </a:tc>
                <a:tc>
                  <a:txBody>
                    <a:bodyPr/>
                    <a:lstStyle/>
                    <a:p>
                      <a:r>
                        <a:rPr lang="es-ES" sz="1800" kern="1200" dirty="0" smtClean="0">
                          <a:solidFill>
                            <a:schemeClr val="dk1"/>
                          </a:solidFill>
                          <a:effectLst/>
                          <a:latin typeface="+mn-lt"/>
                          <a:ea typeface="+mn-ea"/>
                          <a:cs typeface="+mn-cs"/>
                        </a:rPr>
                        <a:t>No puede explicar </a:t>
                      </a:r>
                      <a:r>
                        <a:rPr lang="es-ES" sz="1800" u="none" kern="1200" dirty="0" smtClean="0">
                          <a:solidFill>
                            <a:schemeClr val="tx1"/>
                          </a:solidFill>
                          <a:effectLst/>
                          <a:latin typeface="+mn-lt"/>
                          <a:ea typeface="+mn-ea"/>
                          <a:cs typeface="+mn-cs"/>
                        </a:rPr>
                        <a:t>el cambio social</a:t>
                      </a:r>
                      <a:endParaRPr lang="es-MX" u="none" dirty="0">
                        <a:solidFill>
                          <a:schemeClr val="tx1"/>
                        </a:solidFill>
                      </a:endParaRPr>
                    </a:p>
                  </a:txBody>
                  <a:tcPr>
                    <a:solidFill>
                      <a:schemeClr val="accent6">
                        <a:lumMod val="75000"/>
                      </a:schemeClr>
                    </a:solidFill>
                  </a:tcPr>
                </a:tc>
              </a:tr>
            </a:tbl>
          </a:graphicData>
        </a:graphic>
      </p:graphicFrame>
      <p:pic>
        <p:nvPicPr>
          <p:cNvPr id="5" name="Imagen 4" descr="Captura de pantalla 2017-09-26 a las 23.22.38.png"/>
          <p:cNvPicPr>
            <a:picLocks noChangeAspect="1"/>
          </p:cNvPicPr>
          <p:nvPr/>
        </p:nvPicPr>
        <p:blipFill rotWithShape="1">
          <a:blip r:embed="rId2">
            <a:extLst>
              <a:ext uri="{28A0092B-C50C-407E-A947-70E740481C1C}">
                <a14:useLocalDpi xmlns:a14="http://schemas.microsoft.com/office/drawing/2010/main" val="0"/>
              </a:ext>
            </a:extLst>
          </a:blip>
          <a:srcRect l="5667" r="7026"/>
          <a:stretch/>
        </p:blipFill>
        <p:spPr>
          <a:xfrm>
            <a:off x="1524000" y="141424"/>
            <a:ext cx="9144000" cy="906474"/>
          </a:xfrm>
          <a:prstGeom prst="rect">
            <a:avLst/>
          </a:prstGeom>
        </p:spPr>
      </p:pic>
      <p:pic>
        <p:nvPicPr>
          <p:cNvPr id="8" name="Marcador de contenido 5" descr="Captura de pantalla 2017-09-26 a las 23.15.24.png"/>
          <p:cNvPicPr>
            <a:picLocks noChangeAspect="1"/>
          </p:cNvPicPr>
          <p:nvPr/>
        </p:nvPicPr>
        <p:blipFill rotWithShape="1">
          <a:blip r:embed="rId3">
            <a:extLst>
              <a:ext uri="{28A0092B-C50C-407E-A947-70E740481C1C}">
                <a14:useLocalDpi xmlns:a14="http://schemas.microsoft.com/office/drawing/2010/main" val="0"/>
              </a:ext>
            </a:extLst>
          </a:blip>
          <a:srcRect t="79260"/>
          <a:stretch/>
        </p:blipFill>
        <p:spPr>
          <a:xfrm>
            <a:off x="2485354" y="6407935"/>
            <a:ext cx="7581900" cy="183720"/>
          </a:xfrm>
          <a:prstGeom prst="rect">
            <a:avLst/>
          </a:prstGeom>
        </p:spPr>
      </p:pic>
    </p:spTree>
    <p:extLst>
      <p:ext uri="{BB962C8B-B14F-4D97-AF65-F5344CB8AC3E}">
        <p14:creationId xmlns:p14="http://schemas.microsoft.com/office/powerpoint/2010/main" val="32963828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928352" y="773980"/>
            <a:ext cx="10515600" cy="1325563"/>
          </a:xfrm>
        </p:spPr>
        <p:txBody>
          <a:bodyPr/>
          <a:lstStyle/>
          <a:p>
            <a:pPr algn="ctr"/>
            <a:r>
              <a:rPr lang="es-MX" dirty="0" smtClean="0"/>
              <a:t>Aplicación </a:t>
            </a:r>
            <a:r>
              <a:rPr lang="es-MX" dirty="0"/>
              <a:t>en la investigación turística</a:t>
            </a:r>
          </a:p>
        </p:txBody>
      </p:sp>
      <p:sp>
        <p:nvSpPr>
          <p:cNvPr id="5" name="Marcador de contenido 4"/>
          <p:cNvSpPr>
            <a:spLocks noGrp="1"/>
          </p:cNvSpPr>
          <p:nvPr>
            <p:ph idx="1"/>
          </p:nvPr>
        </p:nvSpPr>
        <p:spPr>
          <a:xfrm>
            <a:off x="1524000" y="1825625"/>
            <a:ext cx="9144000" cy="4351338"/>
          </a:xfrm>
        </p:spPr>
        <p:txBody>
          <a:bodyPr>
            <a:normAutofit fontScale="92500" lnSpcReduction="20000"/>
          </a:bodyPr>
          <a:lstStyle/>
          <a:p>
            <a:r>
              <a:rPr lang="es-MX" dirty="0"/>
              <a:t>Estudia al turismo como negocio, </a:t>
            </a:r>
            <a:r>
              <a:rPr lang="es-ES_tradnl" dirty="0" smtClean="0"/>
              <a:t>focalizándose </a:t>
            </a:r>
            <a:r>
              <a:rPr lang="es-ES_tradnl" dirty="0"/>
              <a:t>en temas de productos y destinos </a:t>
            </a:r>
            <a:r>
              <a:rPr lang="es-ES_tradnl" dirty="0" smtClean="0"/>
              <a:t>turísticos.</a:t>
            </a:r>
            <a:endParaRPr lang="es-MX" dirty="0"/>
          </a:p>
          <a:p>
            <a:r>
              <a:rPr lang="es-ES_tradnl" dirty="0"/>
              <a:t>Emplea diferentes modelos para analizar la </a:t>
            </a:r>
            <a:r>
              <a:rPr lang="es-ES_tradnl" dirty="0" smtClean="0"/>
              <a:t>competitividad.</a:t>
            </a:r>
          </a:p>
          <a:p>
            <a:r>
              <a:rPr lang="es-ES_tradnl" dirty="0" smtClean="0"/>
              <a:t>Algunos estudios:</a:t>
            </a:r>
          </a:p>
          <a:p>
            <a:pPr lvl="1"/>
            <a:r>
              <a:rPr lang="es-ES_tradnl" dirty="0" smtClean="0"/>
              <a:t>“</a:t>
            </a:r>
            <a:r>
              <a:rPr lang="es-ES_tradnl" dirty="0" err="1" smtClean="0"/>
              <a:t>The</a:t>
            </a:r>
            <a:r>
              <a:rPr lang="es-ES_tradnl" dirty="0" smtClean="0"/>
              <a:t> </a:t>
            </a:r>
            <a:r>
              <a:rPr lang="es-ES_tradnl" dirty="0" err="1"/>
              <a:t>Travel</a:t>
            </a:r>
            <a:r>
              <a:rPr lang="es-ES_tradnl" dirty="0"/>
              <a:t> &amp; </a:t>
            </a:r>
            <a:r>
              <a:rPr lang="es-ES_tradnl" dirty="0" err="1"/>
              <a:t>Tourism</a:t>
            </a:r>
            <a:r>
              <a:rPr lang="es-ES_tradnl" dirty="0"/>
              <a:t> </a:t>
            </a:r>
            <a:r>
              <a:rPr lang="es-ES_tradnl" dirty="0" err="1" smtClean="0"/>
              <a:t>Competitiveness</a:t>
            </a:r>
            <a:r>
              <a:rPr lang="es-ES_tradnl" dirty="0" smtClean="0"/>
              <a:t>”, </a:t>
            </a:r>
            <a:r>
              <a:rPr lang="es-ES_tradnl" dirty="0"/>
              <a:t>Reporte del Foro Económico </a:t>
            </a:r>
            <a:r>
              <a:rPr lang="es-ES_tradnl" dirty="0" smtClean="0"/>
              <a:t>Mundial. </a:t>
            </a:r>
            <a:r>
              <a:rPr lang="es-ES_tradnl" dirty="0"/>
              <a:t>(</a:t>
            </a:r>
            <a:r>
              <a:rPr lang="es-ES_tradnl" dirty="0" smtClean="0"/>
              <a:t>2015</a:t>
            </a:r>
            <a:r>
              <a:rPr lang="es-ES_tradnl" dirty="0" smtClean="0"/>
              <a:t>).</a:t>
            </a:r>
            <a:endParaRPr lang="es-MX" dirty="0"/>
          </a:p>
          <a:p>
            <a:pPr lvl="1"/>
            <a:r>
              <a:rPr lang="es-MX" dirty="0" smtClean="0"/>
              <a:t>“Reflexiones sobre la </a:t>
            </a:r>
            <a:r>
              <a:rPr lang="es-MX" dirty="0" smtClean="0"/>
              <a:t>Competitividad </a:t>
            </a:r>
            <a:r>
              <a:rPr lang="es-MX" dirty="0" smtClean="0"/>
              <a:t>de Destinos Turísticos”, (2009), Rodrigo González y Martín Mendieta. Revista Cuadernos de Turismo.</a:t>
            </a:r>
          </a:p>
          <a:p>
            <a:pPr lvl="1"/>
            <a:r>
              <a:rPr lang="es-MX" dirty="0" smtClean="0"/>
              <a:t>“Modelos de competitividad para destinos turísticos en el marco de la sostenibilidad”, (2008), Rosana Mara </a:t>
            </a:r>
            <a:r>
              <a:rPr lang="es-MX" dirty="0" err="1" smtClean="0"/>
              <a:t>Mazaro</a:t>
            </a:r>
            <a:r>
              <a:rPr lang="es-MX" dirty="0" smtClean="0"/>
              <a:t> y </a:t>
            </a:r>
            <a:r>
              <a:rPr lang="es-MX" dirty="0" err="1" smtClean="0"/>
              <a:t>Giovani</a:t>
            </a:r>
            <a:r>
              <a:rPr lang="es-MX" dirty="0" smtClean="0"/>
              <a:t> </a:t>
            </a:r>
            <a:r>
              <a:rPr lang="es-MX" dirty="0" err="1" smtClean="0"/>
              <a:t>Varzin</a:t>
            </a:r>
            <a:r>
              <a:rPr lang="es-MX" dirty="0" smtClean="0"/>
              <a:t>. Revista de Administración Contemporánea (RAC</a:t>
            </a:r>
            <a:r>
              <a:rPr lang="es-MX" dirty="0" smtClean="0"/>
              <a:t>).</a:t>
            </a:r>
            <a:endParaRPr lang="es-MX" dirty="0" smtClean="0"/>
          </a:p>
          <a:p>
            <a:pPr lvl="1"/>
            <a:r>
              <a:rPr lang="es-MX" dirty="0" smtClean="0"/>
              <a:t>“Propuesta de un modelo de competitividad de destinos turísticos”. (2012), Paulino Jiménez Baños y </a:t>
            </a:r>
            <a:r>
              <a:rPr lang="es-MX" dirty="0" err="1" smtClean="0"/>
              <a:t>Fulvia</a:t>
            </a:r>
            <a:r>
              <a:rPr lang="es-MX" dirty="0" smtClean="0"/>
              <a:t> Karina Aquino Jiménez. </a:t>
            </a:r>
            <a:r>
              <a:rPr lang="es-MX" dirty="0"/>
              <a:t>Revista Estudios y Perspectivas en </a:t>
            </a:r>
            <a:r>
              <a:rPr lang="es-MX" dirty="0" smtClean="0"/>
              <a:t>Turismo.</a:t>
            </a:r>
            <a:endParaRPr lang="es-MX" dirty="0"/>
          </a:p>
        </p:txBody>
      </p:sp>
      <p:pic>
        <p:nvPicPr>
          <p:cNvPr id="6" name="Imagen 5" descr="Captura de pantalla 2017-09-26 a las 23.22.38.png"/>
          <p:cNvPicPr>
            <a:picLocks noChangeAspect="1"/>
          </p:cNvPicPr>
          <p:nvPr/>
        </p:nvPicPr>
        <p:blipFill rotWithShape="1">
          <a:blip r:embed="rId2">
            <a:extLst>
              <a:ext uri="{28A0092B-C50C-407E-A947-70E740481C1C}">
                <a14:useLocalDpi xmlns:a14="http://schemas.microsoft.com/office/drawing/2010/main" val="0"/>
              </a:ext>
            </a:extLst>
          </a:blip>
          <a:srcRect l="5667" r="7026"/>
          <a:stretch/>
        </p:blipFill>
        <p:spPr>
          <a:xfrm>
            <a:off x="1524000" y="141424"/>
            <a:ext cx="9144000" cy="906474"/>
          </a:xfrm>
          <a:prstGeom prst="rect">
            <a:avLst/>
          </a:prstGeom>
        </p:spPr>
      </p:pic>
      <p:pic>
        <p:nvPicPr>
          <p:cNvPr id="8" name="Marcador de contenido 5" descr="Captura de pantalla 2017-09-26 a las 23.15.24.png"/>
          <p:cNvPicPr>
            <a:picLocks noChangeAspect="1"/>
          </p:cNvPicPr>
          <p:nvPr/>
        </p:nvPicPr>
        <p:blipFill rotWithShape="1">
          <a:blip r:embed="rId3">
            <a:extLst>
              <a:ext uri="{28A0092B-C50C-407E-A947-70E740481C1C}">
                <a14:useLocalDpi xmlns:a14="http://schemas.microsoft.com/office/drawing/2010/main" val="0"/>
              </a:ext>
            </a:extLst>
          </a:blip>
          <a:srcRect t="79260"/>
          <a:stretch/>
        </p:blipFill>
        <p:spPr>
          <a:xfrm>
            <a:off x="2485354" y="6407935"/>
            <a:ext cx="7581900" cy="183720"/>
          </a:xfrm>
          <a:prstGeom prst="rect">
            <a:avLst/>
          </a:prstGeom>
        </p:spPr>
      </p:pic>
    </p:spTree>
    <p:extLst>
      <p:ext uri="{BB962C8B-B14F-4D97-AF65-F5344CB8AC3E}">
        <p14:creationId xmlns:p14="http://schemas.microsoft.com/office/powerpoint/2010/main" val="126195849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TotalTime>
  <Words>1327</Words>
  <Application>Microsoft Office PowerPoint</Application>
  <PresentationFormat>Panorámica</PresentationFormat>
  <Paragraphs>206</Paragraphs>
  <Slides>30</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30</vt:i4>
      </vt:variant>
    </vt:vector>
  </HeadingPairs>
  <TitlesOfParts>
    <vt:vector size="36" baseType="lpstr">
      <vt:lpstr>Arial Unicode MS</vt:lpstr>
      <vt:lpstr>Arial</vt:lpstr>
      <vt:lpstr>Calibri</vt:lpstr>
      <vt:lpstr>Calibri Light</vt:lpstr>
      <vt:lpstr>Times New Roman</vt:lpstr>
      <vt:lpstr>Tema de Office</vt:lpstr>
      <vt:lpstr>FACULTAD DE TURISMO Y GASTRONOMÍA  LICENCIATURA EN TURISMO  PERSPECTIVAS TEÓRICO METODOLÓGICAS DEL TURISMO  PERIODO 2017A  MATERIAL DIDÁCTICO  “PERSPECTIVAS TEÓRICAS PARA LA INVESTIGACIÓN TURÍSTICA”  VISIÓN PROYECTABLE </vt:lpstr>
      <vt:lpstr>        JUSTIFICACIÓN ACADÉMICA   En la Unidad de Aprendizaje de Perspectivas teórico metodológicas  del turismo, de la Licenciatura en Turismo, el alumno conoce los principales enfoques y perspectivas teórico metodológicas orientadas al estudio y construcción del conocimiento del turismo.   Para ello se aborda el turismo como objeto de estudio desde dos enfoques predominantes en la literatura especializada del campo de conocimiento: como negocio y como fenómeno social. Contribuyendo la UA al fortalecimiento de la formación de los estudiantes mediante el desarrollo de habilidades de investigación y estudio del turismo con base en un corpus teórico-metodológico.   </vt:lpstr>
      <vt:lpstr>Presentación de PowerPoint</vt:lpstr>
      <vt:lpstr>Posturas epistemológicas</vt:lpstr>
      <vt:lpstr>Posturas teóricas para la investigación turística</vt:lpstr>
      <vt:lpstr>Positivismo</vt:lpstr>
      <vt:lpstr>Presentación de PowerPoint</vt:lpstr>
      <vt:lpstr>Funcionalismo</vt:lpstr>
      <vt:lpstr>Aplicación en la investigación turística</vt:lpstr>
      <vt:lpstr>Estructuralismo</vt:lpstr>
      <vt:lpstr>Aplicación en la investigación turística</vt:lpstr>
      <vt:lpstr>Presentación de PowerPoint</vt:lpstr>
      <vt:lpstr> Teoría General de Sistemas Postulados Teóricos</vt:lpstr>
      <vt:lpstr>Principales autores</vt:lpstr>
      <vt:lpstr>Presentación de PowerPoint</vt:lpstr>
      <vt:lpstr>Presentación de PowerPoint</vt:lpstr>
      <vt:lpstr>Presentación de PowerPoint</vt:lpstr>
      <vt:lpstr>Presentación de PowerPoint</vt:lpstr>
      <vt:lpstr>Hermenéutica Postulado Teórico</vt:lpstr>
      <vt:lpstr>Principales autores</vt:lpstr>
      <vt:lpstr>Metodología</vt:lpstr>
      <vt:lpstr>Críticas a la teoría</vt:lpstr>
      <vt:lpstr>Aplicaciones en la investigación turística</vt:lpstr>
      <vt:lpstr>Marxismo</vt:lpstr>
      <vt:lpstr>Teoría Crítica</vt:lpstr>
      <vt:lpstr>Aplicación en la investigación turística</vt:lpstr>
      <vt:lpstr>Presentación de PowerPoint</vt:lpstr>
      <vt:lpstr>Presentación de PowerPoint</vt:lpstr>
      <vt:lpstr>BIBLIOGRAFÍA  Alcalá B. (2016) Ciclo de Vida del Destino Turístico. Tesis Doctorado.  Baggio, R. (2007).“Symptoms of complexity in a tourism system”. Tourism Analysis. Vol.13. No. 1.   Brent Ritchie, J.R. et. al (2008). “Tourism Sciences or Tourism Studies? Implications for the Design and Content of Tourism Programming”, Téoros Revue de Recherche en Tourisme, 27 (1), 33-41.  Cohen, Erik y Scott A. Cohen (2012). “Current Sociological Theories and Issues in Tourism”, Annals of Tourism Research, 39 (4), 2177-2202  De Esteban, et al (2015). “Theory of knowledge of tourism: A sociological and epistemological reflection”. Journal of Tourismology, 1 (1) 2-15  Deverdum G. et al. (2016) El turismo residencial en Valle de Bravo, México. Una interpretación de su Ciclo de Vida en Investigaciones Turísticas (11) 30-51.  Erdogan Koc y Hakan Boz (2014) Triangulation in tourism research: A bibliometric study of top three tourism journals en Tourism Management Perspectives (12) pp. 9-14.   González R. y Mendieta M. (2009) Reflexiones sobre la Conceptualización de la Competitividad de los Destinos Turísticos. Cuadernos de Turismo (23) 111-128. González R. y Mendieta M. (2009) Reflexiones sobre la Conceptualización de la Competitividad de los Destinos Turísticos. Cuadernos de Turismo (23) 111-128. Franklin Adrian (2009) The sociology of tourism en Jamal y Robinson, Tourism Studies, London: SAGE, pp. 65-81.             </vt:lpstr>
      <vt:lpstr> BIBLIOGRAFÍA  Jafar, Jafari (2005) El Turismo como Disciplina Científica. Política y Sociedad, 42(1) 39-56. Jiménez M. (2005) Una aproximación a la conceptualización del turismo desde la teoría general de sistemas. México: Porrúa. Mazón T. (2001) Sociología del Turismo, Madrid: Editorial Universitaria Ramón Areces. Osorio G., Maribel (2016) Estudios y Perspectivas en Turismo en Estudios y Perspectivas , No. 25, pp. 539-557 Palmas, D. et al. (2012). Enfoques teóricos para aplicaciones concretas: Complejidad y turismo. Gestión Turística. (15) 99-1215. Palmas, D. et al. (2014). Modelo teórico-metodológico para el estudio del turismo armónico y el desarrollo local. Investigaciones turísticas (7) 23-46. Ritzer G. y Liska A. (2002) McDisneyization and Postourism. Complementary perspectives on contemporary tourism in Touring Cultures. Transformations of Travel and Theory, London: Routledge, pp. 96-112. Ritchie, Brent W. Peter Burns and Catherin Palmer (eds.) (2005). Tourism research methods : integrating theory with practice. Oxfordshire, UK: CABI Publishing. Sharpley R. (2015) Host Perceptions of Tourism: A Review of the Research en Sharpley, Tourism and Development, London: SAGE. Pp. 37-49. Sharpley, Richard (2011) The Study of Tourism: Past Trends and Future Directions. Contemporary Geographies of Leisure, Tourism and Mobility. Routledge, Abingdon Tribe, John (2001). “Research Paradigms and the Tourism Curriculum”. Journal of Travel Research, No.39, 442-448 Turner, L. y Ash, J. (1991). La horda dorada. El turismo internacional y la periferia del placer. Madrid: Endymion. Vázquez D. et al. (2013) El turismo desde el pensamiento sistémico. Investigaciones Turísticas (5) 1-28.  WEF (2015) The travel &amp; tourism competitiveness. Report 2015, World Economic Forum.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FACULTAD DE TURISMO Y GASTRONOMÍA  LICENCIATURA EN TURISMO  PERSPECTIVAS TEÓRICO METODOLÓGICAS DEL TURISMO  PERIODO 2017A  MATERIAL DIDÁCTICO  “PERSPECTIVAS TEÓRICAS PARA LA INVESTIGACIÓN TURÍSTICA”  VISIÓN PROYECTABLE </dc:title>
  <dc:creator>LETY TAMAYO</dc:creator>
  <cp:lastModifiedBy>LETY TAMAYO</cp:lastModifiedBy>
  <cp:revision>17</cp:revision>
  <dcterms:created xsi:type="dcterms:W3CDTF">2017-10-18T18:13:24Z</dcterms:created>
  <dcterms:modified xsi:type="dcterms:W3CDTF">2017-10-20T17:22:23Z</dcterms:modified>
</cp:coreProperties>
</file>