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3" r:id="rId1"/>
  </p:sldMasterIdLst>
  <p:notesMasterIdLst>
    <p:notesMasterId r:id="rId33"/>
  </p:notesMasterIdLst>
  <p:sldIdLst>
    <p:sldId id="280" r:id="rId2"/>
    <p:sldId id="281" r:id="rId3"/>
    <p:sldId id="282" r:id="rId4"/>
    <p:sldId id="283" r:id="rId5"/>
    <p:sldId id="258" r:id="rId6"/>
    <p:sldId id="263" r:id="rId7"/>
    <p:sldId id="264" r:id="rId8"/>
    <p:sldId id="256" r:id="rId9"/>
    <p:sldId id="257" r:id="rId10"/>
    <p:sldId id="265" r:id="rId11"/>
    <p:sldId id="259" r:id="rId12"/>
    <p:sldId id="261" r:id="rId13"/>
    <p:sldId id="266" r:id="rId14"/>
    <p:sldId id="270" r:id="rId15"/>
    <p:sldId id="272" r:id="rId16"/>
    <p:sldId id="271" r:id="rId17"/>
    <p:sldId id="285" r:id="rId18"/>
    <p:sldId id="286" r:id="rId19"/>
    <p:sldId id="290" r:id="rId20"/>
    <p:sldId id="287" r:id="rId21"/>
    <p:sldId id="288" r:id="rId22"/>
    <p:sldId id="289" r:id="rId23"/>
    <p:sldId id="273" r:id="rId24"/>
    <p:sldId id="279" r:id="rId25"/>
    <p:sldId id="291" r:id="rId26"/>
    <p:sldId id="292" r:id="rId27"/>
    <p:sldId id="278" r:id="rId28"/>
    <p:sldId id="262" r:id="rId29"/>
    <p:sldId id="275" r:id="rId30"/>
    <p:sldId id="274" r:id="rId31"/>
    <p:sldId id="28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588"/>
    <p:restoredTop sz="92947"/>
  </p:normalViewPr>
  <p:slideViewPr>
    <p:cSldViewPr snapToGrid="0" snapToObjects="1">
      <p:cViewPr varScale="1">
        <p:scale>
          <a:sx n="58" d="100"/>
          <a:sy n="58" d="100"/>
        </p:scale>
        <p:origin x="1200" y="200"/>
      </p:cViewPr>
      <p:guideLst>
        <p:guide orient="horz" pos="2160"/>
        <p:guide pos="2880"/>
      </p:guideLst>
    </p:cSldViewPr>
  </p:slideViewPr>
  <p:notesTextViewPr>
    <p:cViewPr>
      <p:scale>
        <a:sx n="100" d="100"/>
        <a:sy n="100" d="100"/>
      </p:scale>
      <p:origin x="0" y="0"/>
    </p:cViewPr>
  </p:notesTextViewPr>
  <p:sorterViewPr>
    <p:cViewPr>
      <p:scale>
        <a:sx n="72" d="100"/>
        <a:sy n="72"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E542C5-2FE3-FF44-9C5C-B753A30A742A}" type="doc">
      <dgm:prSet loTypeId="urn:microsoft.com/office/officeart/2005/8/layout/default" loCatId="" qsTypeId="urn:microsoft.com/office/officeart/2005/8/quickstyle/simple4" qsCatId="simple" csTypeId="urn:microsoft.com/office/officeart/2005/8/colors/colorful2" csCatId="colorful" phldr="1"/>
      <dgm:spPr/>
      <dgm:t>
        <a:bodyPr/>
        <a:lstStyle/>
        <a:p>
          <a:endParaRPr lang="es-ES"/>
        </a:p>
      </dgm:t>
    </dgm:pt>
    <dgm:pt modelId="{2F6B06B2-3032-4348-8EDE-9AB1F6EAC47F}">
      <dgm:prSet phldrT="[Texto]"/>
      <dgm:spPr/>
      <dgm:t>
        <a:bodyPr/>
        <a:lstStyle/>
        <a:p>
          <a:r>
            <a:rPr lang="es-ES_tradnl" b="1" dirty="0" smtClean="0">
              <a:solidFill>
                <a:schemeClr val="tx1"/>
              </a:solidFill>
            </a:rPr>
            <a:t>Causas naturales</a:t>
          </a:r>
          <a:r>
            <a:rPr lang="es-ES_tradnl" dirty="0" smtClean="0">
              <a:solidFill>
                <a:schemeClr val="tx1"/>
              </a:solidFill>
            </a:rPr>
            <a:t>:</a:t>
          </a:r>
        </a:p>
        <a:p>
          <a:r>
            <a:rPr lang="es-ES_tradnl" dirty="0" smtClean="0">
              <a:solidFill>
                <a:schemeClr val="tx1"/>
              </a:solidFill>
            </a:rPr>
            <a:t>Variaciones en la energía que se recibe del Sol, erupciones volcánicas, circulación oceánica, procesos biológicos y otros.</a:t>
          </a:r>
          <a:endParaRPr lang="es-ES" dirty="0">
            <a:solidFill>
              <a:schemeClr val="tx1"/>
            </a:solidFill>
          </a:endParaRPr>
        </a:p>
      </dgm:t>
    </dgm:pt>
    <dgm:pt modelId="{F1B2A03B-932D-984A-9C87-9BA4D607EA38}" type="parTrans" cxnId="{6FBB7611-2B3C-FC48-979C-7BB2454F4244}">
      <dgm:prSet/>
      <dgm:spPr/>
      <dgm:t>
        <a:bodyPr/>
        <a:lstStyle/>
        <a:p>
          <a:endParaRPr lang="es-ES">
            <a:solidFill>
              <a:schemeClr val="tx1"/>
            </a:solidFill>
          </a:endParaRPr>
        </a:p>
      </dgm:t>
    </dgm:pt>
    <dgm:pt modelId="{91C0A137-4BE3-DD49-9041-39070E3710A0}" type="sibTrans" cxnId="{6FBB7611-2B3C-FC48-979C-7BB2454F4244}">
      <dgm:prSet/>
      <dgm:spPr/>
      <dgm:t>
        <a:bodyPr/>
        <a:lstStyle/>
        <a:p>
          <a:endParaRPr lang="es-ES">
            <a:solidFill>
              <a:schemeClr val="tx1"/>
            </a:solidFill>
          </a:endParaRPr>
        </a:p>
      </dgm:t>
    </dgm:pt>
    <dgm:pt modelId="{79760A22-1A59-5548-90A3-8D9F5297CB0F}">
      <dgm:prSet/>
      <dgm:spPr/>
      <dgm:t>
        <a:bodyPr/>
        <a:lstStyle/>
        <a:p>
          <a:r>
            <a:rPr lang="es-ES_tradnl" b="1" dirty="0" smtClean="0">
              <a:solidFill>
                <a:schemeClr val="tx1"/>
              </a:solidFill>
            </a:rPr>
            <a:t>Causas antrópicas</a:t>
          </a:r>
          <a:r>
            <a:rPr lang="es-ES_tradnl" dirty="0" smtClean="0">
              <a:solidFill>
                <a:schemeClr val="tx1"/>
              </a:solidFill>
            </a:rPr>
            <a:t>: </a:t>
          </a:r>
        </a:p>
        <a:p>
          <a:r>
            <a:rPr lang="es-ES_tradnl" dirty="0" smtClean="0">
              <a:solidFill>
                <a:schemeClr val="tx1"/>
              </a:solidFill>
            </a:rPr>
            <a:t>Actividades humanas (emisión de CO</a:t>
          </a:r>
          <a:r>
            <a:rPr lang="es-ES_tradnl" baseline="-25000" dirty="0" smtClean="0">
              <a:solidFill>
                <a:schemeClr val="tx1"/>
              </a:solidFill>
            </a:rPr>
            <a:t>2</a:t>
          </a:r>
          <a:r>
            <a:rPr lang="es-ES_tradnl" dirty="0" smtClean="0">
              <a:solidFill>
                <a:schemeClr val="tx1"/>
              </a:solidFill>
            </a:rPr>
            <a:t> y otros gases que atrapan calor, o alteración del uso de grandes extensiones de suelos que causan un calentamiento global). </a:t>
          </a:r>
          <a:endParaRPr lang="es-ES_tradnl" dirty="0">
            <a:solidFill>
              <a:schemeClr val="tx1"/>
            </a:solidFill>
          </a:endParaRPr>
        </a:p>
      </dgm:t>
    </dgm:pt>
    <dgm:pt modelId="{9A20E8EB-CB6A-EE4C-AE4C-E3D46C470A5D}" type="parTrans" cxnId="{666E136C-6727-414D-A70B-709713D4FEE1}">
      <dgm:prSet/>
      <dgm:spPr/>
      <dgm:t>
        <a:bodyPr/>
        <a:lstStyle/>
        <a:p>
          <a:endParaRPr lang="es-ES">
            <a:solidFill>
              <a:schemeClr val="tx1"/>
            </a:solidFill>
          </a:endParaRPr>
        </a:p>
      </dgm:t>
    </dgm:pt>
    <dgm:pt modelId="{B7F9A072-253D-8841-874E-99A62604B54E}" type="sibTrans" cxnId="{666E136C-6727-414D-A70B-709713D4FEE1}">
      <dgm:prSet/>
      <dgm:spPr/>
      <dgm:t>
        <a:bodyPr/>
        <a:lstStyle/>
        <a:p>
          <a:endParaRPr lang="es-ES">
            <a:solidFill>
              <a:schemeClr val="tx1"/>
            </a:solidFill>
          </a:endParaRPr>
        </a:p>
      </dgm:t>
    </dgm:pt>
    <dgm:pt modelId="{2673896F-EDC5-A343-82BA-04FDA8740637}" type="pres">
      <dgm:prSet presAssocID="{FCE542C5-2FE3-FF44-9C5C-B753A30A742A}" presName="diagram" presStyleCnt="0">
        <dgm:presLayoutVars>
          <dgm:dir/>
          <dgm:resizeHandles val="exact"/>
        </dgm:presLayoutVars>
      </dgm:prSet>
      <dgm:spPr/>
      <dgm:t>
        <a:bodyPr/>
        <a:lstStyle/>
        <a:p>
          <a:endParaRPr lang="es-ES"/>
        </a:p>
      </dgm:t>
    </dgm:pt>
    <dgm:pt modelId="{8D36BEBB-24D9-2C4F-B4C4-7C68DCCBD27C}" type="pres">
      <dgm:prSet presAssocID="{2F6B06B2-3032-4348-8EDE-9AB1F6EAC47F}" presName="node" presStyleLbl="node1" presStyleIdx="0" presStyleCnt="2">
        <dgm:presLayoutVars>
          <dgm:bulletEnabled val="1"/>
        </dgm:presLayoutVars>
      </dgm:prSet>
      <dgm:spPr/>
      <dgm:t>
        <a:bodyPr/>
        <a:lstStyle/>
        <a:p>
          <a:endParaRPr lang="es-ES"/>
        </a:p>
      </dgm:t>
    </dgm:pt>
    <dgm:pt modelId="{B6633443-FB2B-DA41-B7B3-81A11E501776}" type="pres">
      <dgm:prSet presAssocID="{91C0A137-4BE3-DD49-9041-39070E3710A0}" presName="sibTrans" presStyleCnt="0"/>
      <dgm:spPr/>
    </dgm:pt>
    <dgm:pt modelId="{B5B925A2-E059-3F49-8D50-3357D5CC685D}" type="pres">
      <dgm:prSet presAssocID="{79760A22-1A59-5548-90A3-8D9F5297CB0F}" presName="node" presStyleLbl="node1" presStyleIdx="1" presStyleCnt="2">
        <dgm:presLayoutVars>
          <dgm:bulletEnabled val="1"/>
        </dgm:presLayoutVars>
      </dgm:prSet>
      <dgm:spPr/>
      <dgm:t>
        <a:bodyPr/>
        <a:lstStyle/>
        <a:p>
          <a:endParaRPr lang="es-ES"/>
        </a:p>
      </dgm:t>
    </dgm:pt>
  </dgm:ptLst>
  <dgm:cxnLst>
    <dgm:cxn modelId="{6D1D6C8F-368E-9B42-8C58-57DDFB30E22C}" type="presOf" srcId="{79760A22-1A59-5548-90A3-8D9F5297CB0F}" destId="{B5B925A2-E059-3F49-8D50-3357D5CC685D}" srcOrd="0" destOrd="0" presId="urn:microsoft.com/office/officeart/2005/8/layout/default"/>
    <dgm:cxn modelId="{6FBB7611-2B3C-FC48-979C-7BB2454F4244}" srcId="{FCE542C5-2FE3-FF44-9C5C-B753A30A742A}" destId="{2F6B06B2-3032-4348-8EDE-9AB1F6EAC47F}" srcOrd="0" destOrd="0" parTransId="{F1B2A03B-932D-984A-9C87-9BA4D607EA38}" sibTransId="{91C0A137-4BE3-DD49-9041-39070E3710A0}"/>
    <dgm:cxn modelId="{666E136C-6727-414D-A70B-709713D4FEE1}" srcId="{FCE542C5-2FE3-FF44-9C5C-B753A30A742A}" destId="{79760A22-1A59-5548-90A3-8D9F5297CB0F}" srcOrd="1" destOrd="0" parTransId="{9A20E8EB-CB6A-EE4C-AE4C-E3D46C470A5D}" sibTransId="{B7F9A072-253D-8841-874E-99A62604B54E}"/>
    <dgm:cxn modelId="{6E844D01-E897-0849-AA48-4014FB73667B}" type="presOf" srcId="{FCE542C5-2FE3-FF44-9C5C-B753A30A742A}" destId="{2673896F-EDC5-A343-82BA-04FDA8740637}" srcOrd="0" destOrd="0" presId="urn:microsoft.com/office/officeart/2005/8/layout/default"/>
    <dgm:cxn modelId="{B2321C15-E653-B248-87E2-B1587A200DD0}" type="presOf" srcId="{2F6B06B2-3032-4348-8EDE-9AB1F6EAC47F}" destId="{8D36BEBB-24D9-2C4F-B4C4-7C68DCCBD27C}" srcOrd="0" destOrd="0" presId="urn:microsoft.com/office/officeart/2005/8/layout/default"/>
    <dgm:cxn modelId="{12101539-D5C2-EB4D-A05D-C2FAD148623A}" type="presParOf" srcId="{2673896F-EDC5-A343-82BA-04FDA8740637}" destId="{8D36BEBB-24D9-2C4F-B4C4-7C68DCCBD27C}" srcOrd="0" destOrd="0" presId="urn:microsoft.com/office/officeart/2005/8/layout/default"/>
    <dgm:cxn modelId="{A78F4FEC-C2F0-324C-8EBA-96EF70A751DA}" type="presParOf" srcId="{2673896F-EDC5-A343-82BA-04FDA8740637}" destId="{B6633443-FB2B-DA41-B7B3-81A11E501776}" srcOrd="1" destOrd="0" presId="urn:microsoft.com/office/officeart/2005/8/layout/default"/>
    <dgm:cxn modelId="{ABAC8E02-EFC9-C043-9D75-5BD0A0E29A7D}" type="presParOf" srcId="{2673896F-EDC5-A343-82BA-04FDA8740637}" destId="{B5B925A2-E059-3F49-8D50-3357D5CC685D}"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8EF660-7B94-D849-B4A0-0E48FF2133E6}" type="doc">
      <dgm:prSet loTypeId="urn:microsoft.com/office/officeart/2005/8/layout/default" loCatId="" qsTypeId="urn:microsoft.com/office/officeart/2005/8/quickstyle/simple3" qsCatId="simple" csTypeId="urn:microsoft.com/office/officeart/2005/8/colors/colorful4" csCatId="colorful" phldr="1"/>
      <dgm:spPr/>
      <dgm:t>
        <a:bodyPr/>
        <a:lstStyle/>
        <a:p>
          <a:endParaRPr lang="es-ES"/>
        </a:p>
      </dgm:t>
    </dgm:pt>
    <dgm:pt modelId="{0D7C0035-38E8-9A4A-929E-55C2BECB4673}">
      <dgm:prSet phldrT="[Texto]"/>
      <dgm:spPr/>
      <dgm:t>
        <a:bodyPr/>
        <a:lstStyle/>
        <a:p>
          <a:pPr algn="just"/>
          <a:r>
            <a:rPr lang="es-MX" dirty="0" smtClean="0"/>
            <a:t>Fenómeno natural en el cuál la radiación de calor de la superficie de un planeta, es absorbida por los gases de la atmósfera y es reemitida en todas direcciones, lo que resulta en un aumento de la temperatura superficial. </a:t>
          </a:r>
          <a:endParaRPr lang="es-ES" dirty="0"/>
        </a:p>
      </dgm:t>
    </dgm:pt>
    <dgm:pt modelId="{34A3B5D3-48C9-7249-800C-0BEB07A6D666}" type="parTrans" cxnId="{256A8F03-FF39-B143-888D-4811E8E62680}">
      <dgm:prSet/>
      <dgm:spPr/>
      <dgm:t>
        <a:bodyPr/>
        <a:lstStyle/>
        <a:p>
          <a:pPr algn="just"/>
          <a:endParaRPr lang="es-ES">
            <a:solidFill>
              <a:schemeClr val="tx1"/>
            </a:solidFill>
          </a:endParaRPr>
        </a:p>
      </dgm:t>
    </dgm:pt>
    <dgm:pt modelId="{40D5C16F-A507-5140-A39B-13EECD292431}" type="sibTrans" cxnId="{256A8F03-FF39-B143-888D-4811E8E62680}">
      <dgm:prSet/>
      <dgm:spPr/>
      <dgm:t>
        <a:bodyPr/>
        <a:lstStyle/>
        <a:p>
          <a:pPr algn="just"/>
          <a:endParaRPr lang="es-ES">
            <a:solidFill>
              <a:schemeClr val="tx1"/>
            </a:solidFill>
          </a:endParaRPr>
        </a:p>
      </dgm:t>
    </dgm:pt>
    <dgm:pt modelId="{6D2448BB-8BBD-164E-9FE2-C28C378F6E7C}">
      <dgm:prSet/>
      <dgm:spPr/>
      <dgm:t>
        <a:bodyPr/>
        <a:lstStyle/>
        <a:p>
          <a:pPr algn="just"/>
          <a:r>
            <a:rPr lang="es-MX" dirty="0" smtClean="0"/>
            <a:t>Los gases más eficientes en absorber el calor se llaman gases de efecto invernadero o gases de invernadero (CO</a:t>
          </a:r>
          <a:r>
            <a:rPr lang="es-MX" baseline="-25000" dirty="0" smtClean="0"/>
            <a:t>2</a:t>
          </a:r>
          <a:r>
            <a:rPr lang="es-MX" dirty="0" smtClean="0"/>
            <a:t>), que ha aumentado a niveles nunca vistos previamente y está causando el calentamiento global.</a:t>
          </a:r>
          <a:endParaRPr lang="es-MX" dirty="0"/>
        </a:p>
      </dgm:t>
    </dgm:pt>
    <dgm:pt modelId="{1D28ECB9-FF0B-3F41-964B-0C6225BAEFE9}" type="parTrans" cxnId="{A1B7CCB2-E20C-DC49-BFEE-9350B3095E38}">
      <dgm:prSet/>
      <dgm:spPr/>
      <dgm:t>
        <a:bodyPr/>
        <a:lstStyle/>
        <a:p>
          <a:pPr algn="just"/>
          <a:endParaRPr lang="es-ES">
            <a:solidFill>
              <a:schemeClr val="tx1"/>
            </a:solidFill>
          </a:endParaRPr>
        </a:p>
      </dgm:t>
    </dgm:pt>
    <dgm:pt modelId="{41F6CB40-7C2B-5E4C-A920-F06CDA7C0719}" type="sibTrans" cxnId="{A1B7CCB2-E20C-DC49-BFEE-9350B3095E38}">
      <dgm:prSet/>
      <dgm:spPr/>
      <dgm:t>
        <a:bodyPr/>
        <a:lstStyle/>
        <a:p>
          <a:pPr algn="just"/>
          <a:endParaRPr lang="es-ES">
            <a:solidFill>
              <a:schemeClr val="tx1"/>
            </a:solidFill>
          </a:endParaRPr>
        </a:p>
      </dgm:t>
    </dgm:pt>
    <dgm:pt modelId="{3F284BF8-F80F-9149-A38E-525D76D2454A}" type="pres">
      <dgm:prSet presAssocID="{C98EF660-7B94-D849-B4A0-0E48FF2133E6}" presName="diagram" presStyleCnt="0">
        <dgm:presLayoutVars>
          <dgm:dir/>
          <dgm:resizeHandles val="exact"/>
        </dgm:presLayoutVars>
      </dgm:prSet>
      <dgm:spPr/>
      <dgm:t>
        <a:bodyPr/>
        <a:lstStyle/>
        <a:p>
          <a:endParaRPr lang="es-ES_tradnl"/>
        </a:p>
      </dgm:t>
    </dgm:pt>
    <dgm:pt modelId="{379A4A2D-1565-6A47-8CB5-F3825771BC65}" type="pres">
      <dgm:prSet presAssocID="{0D7C0035-38E8-9A4A-929E-55C2BECB4673}" presName="node" presStyleLbl="node1" presStyleIdx="0" presStyleCnt="2" custLinFactNeighborX="-26" custLinFactNeighborY="-29773">
        <dgm:presLayoutVars>
          <dgm:bulletEnabled val="1"/>
        </dgm:presLayoutVars>
      </dgm:prSet>
      <dgm:spPr/>
      <dgm:t>
        <a:bodyPr/>
        <a:lstStyle/>
        <a:p>
          <a:endParaRPr lang="es-ES"/>
        </a:p>
      </dgm:t>
    </dgm:pt>
    <dgm:pt modelId="{329AF661-F19C-DE4A-9B2D-EB55106EBA2E}" type="pres">
      <dgm:prSet presAssocID="{40D5C16F-A507-5140-A39B-13EECD292431}" presName="sibTrans" presStyleCnt="0"/>
      <dgm:spPr/>
    </dgm:pt>
    <dgm:pt modelId="{7E575798-7E5E-2C49-B1F9-6B83103DD111}" type="pres">
      <dgm:prSet presAssocID="{6D2448BB-8BBD-164E-9FE2-C28C378F6E7C}" presName="node" presStyleLbl="node1" presStyleIdx="1" presStyleCnt="2" custLinFactNeighborX="26" custLinFactNeighborY="17864">
        <dgm:presLayoutVars>
          <dgm:bulletEnabled val="1"/>
        </dgm:presLayoutVars>
      </dgm:prSet>
      <dgm:spPr/>
      <dgm:t>
        <a:bodyPr/>
        <a:lstStyle/>
        <a:p>
          <a:endParaRPr lang="es-ES_tradnl"/>
        </a:p>
      </dgm:t>
    </dgm:pt>
  </dgm:ptLst>
  <dgm:cxnLst>
    <dgm:cxn modelId="{7DF0AA82-59BC-5C4D-8EAF-C91305765BF8}" type="presOf" srcId="{C98EF660-7B94-D849-B4A0-0E48FF2133E6}" destId="{3F284BF8-F80F-9149-A38E-525D76D2454A}" srcOrd="0" destOrd="0" presId="urn:microsoft.com/office/officeart/2005/8/layout/default"/>
    <dgm:cxn modelId="{A1B7CCB2-E20C-DC49-BFEE-9350B3095E38}" srcId="{C98EF660-7B94-D849-B4A0-0E48FF2133E6}" destId="{6D2448BB-8BBD-164E-9FE2-C28C378F6E7C}" srcOrd="1" destOrd="0" parTransId="{1D28ECB9-FF0B-3F41-964B-0C6225BAEFE9}" sibTransId="{41F6CB40-7C2B-5E4C-A920-F06CDA7C0719}"/>
    <dgm:cxn modelId="{29D902CE-DBB4-454A-8F30-1D930C2997A3}" type="presOf" srcId="{0D7C0035-38E8-9A4A-929E-55C2BECB4673}" destId="{379A4A2D-1565-6A47-8CB5-F3825771BC65}" srcOrd="0" destOrd="0" presId="urn:microsoft.com/office/officeart/2005/8/layout/default"/>
    <dgm:cxn modelId="{B89BA288-5A40-A34F-BE31-23F04A4240B7}" type="presOf" srcId="{6D2448BB-8BBD-164E-9FE2-C28C378F6E7C}" destId="{7E575798-7E5E-2C49-B1F9-6B83103DD111}" srcOrd="0" destOrd="0" presId="urn:microsoft.com/office/officeart/2005/8/layout/default"/>
    <dgm:cxn modelId="{256A8F03-FF39-B143-888D-4811E8E62680}" srcId="{C98EF660-7B94-D849-B4A0-0E48FF2133E6}" destId="{0D7C0035-38E8-9A4A-929E-55C2BECB4673}" srcOrd="0" destOrd="0" parTransId="{34A3B5D3-48C9-7249-800C-0BEB07A6D666}" sibTransId="{40D5C16F-A507-5140-A39B-13EECD292431}"/>
    <dgm:cxn modelId="{2EA17453-89AC-104C-BF7E-21D367045CA5}" type="presParOf" srcId="{3F284BF8-F80F-9149-A38E-525D76D2454A}" destId="{379A4A2D-1565-6A47-8CB5-F3825771BC65}" srcOrd="0" destOrd="0" presId="urn:microsoft.com/office/officeart/2005/8/layout/default"/>
    <dgm:cxn modelId="{B13D89B9-35A9-1647-9677-D91C17184249}" type="presParOf" srcId="{3F284BF8-F80F-9149-A38E-525D76D2454A}" destId="{329AF661-F19C-DE4A-9B2D-EB55106EBA2E}" srcOrd="1" destOrd="0" presId="urn:microsoft.com/office/officeart/2005/8/layout/default"/>
    <dgm:cxn modelId="{3ED2A67E-7364-F34F-A0B8-F15055321C89}" type="presParOf" srcId="{3F284BF8-F80F-9149-A38E-525D76D2454A}" destId="{7E575798-7E5E-2C49-B1F9-6B83103DD111}" srcOrd="2"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B8D191-1DA7-0743-9B09-A86BADE8F44A}" type="doc">
      <dgm:prSet loTypeId="urn:microsoft.com/office/officeart/2005/8/layout/default" loCatId="" qsTypeId="urn:microsoft.com/office/officeart/2005/8/quickstyle/3D4" qsCatId="3D" csTypeId="urn:microsoft.com/office/officeart/2005/8/colors/colorful5" csCatId="colorful" phldr="1"/>
      <dgm:spPr/>
      <dgm:t>
        <a:bodyPr/>
        <a:lstStyle/>
        <a:p>
          <a:endParaRPr lang="es-ES_tradnl"/>
        </a:p>
      </dgm:t>
    </dgm:pt>
    <dgm:pt modelId="{CC80D04A-B125-4148-9C86-D489D42B3EC5}">
      <dgm:prSet phldrT="[Texto]" custT="1"/>
      <dgm:spPr/>
      <dgm:t>
        <a:bodyPr/>
        <a:lstStyle/>
        <a:p>
          <a:pPr algn="just"/>
          <a:r>
            <a:rPr lang="es-ES_tradnl" sz="1800" b="1" dirty="0" smtClean="0">
              <a:solidFill>
                <a:schemeClr val="tx1"/>
              </a:solidFill>
            </a:rPr>
            <a:t>Muchas micosis hoy son más comunes en diferentes regiones geográficas que décadas atrás, un hecho que se atribuye a factores como el cambio climático.</a:t>
          </a:r>
          <a:endParaRPr lang="es-ES_tradnl" sz="1800" b="1" dirty="0">
            <a:solidFill>
              <a:schemeClr val="tx1"/>
            </a:solidFill>
          </a:endParaRPr>
        </a:p>
      </dgm:t>
    </dgm:pt>
    <dgm:pt modelId="{27B12B9B-E5B7-CF49-B8D4-3F8F4BA5CF62}" type="parTrans" cxnId="{9EF083DA-D71D-BA47-A17F-DA5E4240CDAA}">
      <dgm:prSet/>
      <dgm:spPr/>
      <dgm:t>
        <a:bodyPr/>
        <a:lstStyle/>
        <a:p>
          <a:pPr algn="just"/>
          <a:endParaRPr lang="es-ES_tradnl" sz="2400" b="1">
            <a:solidFill>
              <a:schemeClr val="tx1"/>
            </a:solidFill>
          </a:endParaRPr>
        </a:p>
      </dgm:t>
    </dgm:pt>
    <dgm:pt modelId="{A526D759-F960-E748-9E1B-8AFA9A013912}" type="sibTrans" cxnId="{9EF083DA-D71D-BA47-A17F-DA5E4240CDAA}">
      <dgm:prSet/>
      <dgm:spPr/>
      <dgm:t>
        <a:bodyPr/>
        <a:lstStyle/>
        <a:p>
          <a:pPr algn="just"/>
          <a:endParaRPr lang="es-ES_tradnl" sz="2400" b="1">
            <a:solidFill>
              <a:schemeClr val="tx1"/>
            </a:solidFill>
          </a:endParaRPr>
        </a:p>
      </dgm:t>
    </dgm:pt>
    <dgm:pt modelId="{AD15C747-1531-8D44-A199-268AD0D494FF}">
      <dgm:prSet custT="1"/>
      <dgm:spPr/>
      <dgm:t>
        <a:bodyPr/>
        <a:lstStyle/>
        <a:p>
          <a:pPr algn="just"/>
          <a:r>
            <a:rPr lang="es-ES_tradnl" sz="1800" b="1" dirty="0" smtClean="0">
              <a:solidFill>
                <a:schemeClr val="tx1"/>
              </a:solidFill>
            </a:rPr>
            <a:t>El aumento gradual de la temperatura a nivel global, genera la selección natural de aquellos hongos que actualmente tienen limitación de crecer por arriba de los 35°C, estos hongos podrían a su vez aumentar el número de infecciones en humanos.</a:t>
          </a:r>
          <a:endParaRPr lang="es-ES_tradnl" sz="1800" b="1" dirty="0">
            <a:solidFill>
              <a:schemeClr val="tx1"/>
            </a:solidFill>
          </a:endParaRPr>
        </a:p>
      </dgm:t>
    </dgm:pt>
    <dgm:pt modelId="{1764B4E1-8A47-3542-8DA1-1BDA262A6A9C}" type="parTrans" cxnId="{95686CAE-8C9D-EE4E-AC78-64B7FEE99E7B}">
      <dgm:prSet/>
      <dgm:spPr/>
      <dgm:t>
        <a:bodyPr/>
        <a:lstStyle/>
        <a:p>
          <a:pPr algn="just"/>
          <a:endParaRPr lang="es-ES_tradnl" sz="2400" b="1">
            <a:solidFill>
              <a:schemeClr val="tx1"/>
            </a:solidFill>
          </a:endParaRPr>
        </a:p>
      </dgm:t>
    </dgm:pt>
    <dgm:pt modelId="{4B69F559-3939-5E43-8762-E4FE702F1E04}" type="sibTrans" cxnId="{95686CAE-8C9D-EE4E-AC78-64B7FEE99E7B}">
      <dgm:prSet/>
      <dgm:spPr/>
      <dgm:t>
        <a:bodyPr/>
        <a:lstStyle/>
        <a:p>
          <a:pPr algn="just"/>
          <a:endParaRPr lang="es-ES_tradnl" sz="2400" b="1">
            <a:solidFill>
              <a:schemeClr val="tx1"/>
            </a:solidFill>
          </a:endParaRPr>
        </a:p>
      </dgm:t>
    </dgm:pt>
    <dgm:pt modelId="{B0632560-C0D8-FE45-AB50-D97A5737F802}">
      <dgm:prSet custT="1"/>
      <dgm:spPr/>
      <dgm:t>
        <a:bodyPr/>
        <a:lstStyle/>
        <a:p>
          <a:pPr algn="just"/>
          <a:r>
            <a:rPr lang="es-ES_tradnl" sz="1800" b="1" dirty="0" smtClean="0">
              <a:solidFill>
                <a:schemeClr val="tx1"/>
              </a:solidFill>
            </a:rPr>
            <a:t>Un aumento de las enfermedades causadas por hongos de zonas más cálidas (</a:t>
          </a:r>
          <a:r>
            <a:rPr lang="es-ES_tradnl" sz="1800" b="1" i="1" dirty="0" err="1" smtClean="0">
              <a:solidFill>
                <a:schemeClr val="tx1"/>
              </a:solidFill>
            </a:rPr>
            <a:t>Paracoccidioides</a:t>
          </a:r>
          <a:r>
            <a:rPr lang="es-ES_tradnl" sz="1800" b="1" i="1" dirty="0" smtClean="0">
              <a:solidFill>
                <a:schemeClr val="tx1"/>
              </a:solidFill>
            </a:rPr>
            <a:t> </a:t>
          </a:r>
          <a:r>
            <a:rPr lang="es-ES_tradnl" sz="1800" b="1" i="1" dirty="0" err="1" smtClean="0">
              <a:solidFill>
                <a:schemeClr val="tx1"/>
              </a:solidFill>
            </a:rPr>
            <a:t>brasiliensis</a:t>
          </a:r>
          <a:r>
            <a:rPr lang="es-ES_tradnl" sz="1800" b="1" i="1" dirty="0" smtClean="0">
              <a:solidFill>
                <a:schemeClr val="tx1"/>
              </a:solidFill>
            </a:rPr>
            <a:t>, </a:t>
          </a:r>
          <a:r>
            <a:rPr lang="es-ES_tradnl" sz="1800" b="1" i="1" dirty="0" err="1" smtClean="0">
              <a:solidFill>
                <a:schemeClr val="tx1"/>
              </a:solidFill>
            </a:rPr>
            <a:t>Penicillium</a:t>
          </a:r>
          <a:r>
            <a:rPr lang="es-ES_tradnl" sz="1800" b="1" i="1" dirty="0" smtClean="0">
              <a:solidFill>
                <a:schemeClr val="tx1"/>
              </a:solidFill>
            </a:rPr>
            <a:t> </a:t>
          </a:r>
          <a:r>
            <a:rPr lang="es-ES_tradnl" sz="1800" b="1" i="1" dirty="0" err="1" smtClean="0">
              <a:solidFill>
                <a:schemeClr val="tx1"/>
              </a:solidFill>
            </a:rPr>
            <a:t>marneffei</a:t>
          </a:r>
          <a:r>
            <a:rPr lang="es-ES_tradnl" sz="1800" b="1" dirty="0" smtClean="0">
              <a:solidFill>
                <a:schemeClr val="tx1"/>
              </a:solidFill>
            </a:rPr>
            <a:t> o </a:t>
          </a:r>
          <a:r>
            <a:rPr lang="es-ES_tradnl" sz="1800" b="1" i="1" dirty="0" err="1" smtClean="0">
              <a:solidFill>
                <a:schemeClr val="tx1"/>
              </a:solidFill>
            </a:rPr>
            <a:t>Cryptococcus</a:t>
          </a:r>
          <a:r>
            <a:rPr lang="es-ES_tradnl" sz="1800" b="1" i="1" dirty="0" smtClean="0">
              <a:solidFill>
                <a:schemeClr val="tx1"/>
              </a:solidFill>
            </a:rPr>
            <a:t> </a:t>
          </a:r>
          <a:r>
            <a:rPr lang="es-ES_tradnl" sz="1800" b="1" i="1" dirty="0" err="1" smtClean="0">
              <a:solidFill>
                <a:schemeClr val="tx1"/>
              </a:solidFill>
            </a:rPr>
            <a:t>gatti</a:t>
          </a:r>
          <a:r>
            <a:rPr lang="es-ES_tradnl" sz="1800" b="1" i="1" dirty="0" smtClean="0">
              <a:solidFill>
                <a:schemeClr val="tx1"/>
              </a:solidFill>
            </a:rPr>
            <a:t>)</a:t>
          </a:r>
          <a:r>
            <a:rPr lang="es-ES_tradnl" sz="1800" b="1" dirty="0" smtClean="0">
              <a:solidFill>
                <a:schemeClr val="tx1"/>
              </a:solidFill>
            </a:rPr>
            <a:t>. </a:t>
          </a:r>
          <a:endParaRPr lang="es-ES_tradnl" sz="1800" b="1" dirty="0">
            <a:solidFill>
              <a:schemeClr val="tx1"/>
            </a:solidFill>
          </a:endParaRPr>
        </a:p>
      </dgm:t>
    </dgm:pt>
    <dgm:pt modelId="{14C53DC1-883B-A64A-99A8-ED40D176B637}" type="parTrans" cxnId="{A37D6297-0CCC-B84E-9EE0-DB017FF21C3F}">
      <dgm:prSet/>
      <dgm:spPr/>
      <dgm:t>
        <a:bodyPr/>
        <a:lstStyle/>
        <a:p>
          <a:pPr algn="just"/>
          <a:endParaRPr lang="es-ES_tradnl" sz="2400" b="1">
            <a:solidFill>
              <a:schemeClr val="tx1"/>
            </a:solidFill>
          </a:endParaRPr>
        </a:p>
      </dgm:t>
    </dgm:pt>
    <dgm:pt modelId="{D2968890-2B6F-D94C-A74F-C312D4957F1B}" type="sibTrans" cxnId="{A37D6297-0CCC-B84E-9EE0-DB017FF21C3F}">
      <dgm:prSet/>
      <dgm:spPr/>
      <dgm:t>
        <a:bodyPr/>
        <a:lstStyle/>
        <a:p>
          <a:pPr algn="just"/>
          <a:endParaRPr lang="es-ES_tradnl" sz="2400" b="1">
            <a:solidFill>
              <a:schemeClr val="tx1"/>
            </a:solidFill>
          </a:endParaRPr>
        </a:p>
      </dgm:t>
    </dgm:pt>
    <dgm:pt modelId="{F23AB3B1-5BBF-984E-AB9F-294EC167B20A}">
      <dgm:prSet custT="1"/>
      <dgm:spPr/>
      <dgm:t>
        <a:bodyPr/>
        <a:lstStyle/>
        <a:p>
          <a:pPr algn="just"/>
          <a:r>
            <a:rPr lang="es-ES_tradnl" sz="1800" b="1" dirty="0" smtClean="0">
              <a:solidFill>
                <a:schemeClr val="tx1"/>
              </a:solidFill>
            </a:rPr>
            <a:t>La incidencia de </a:t>
          </a:r>
          <a:r>
            <a:rPr lang="es-ES_tradnl" sz="1800" b="1" dirty="0" err="1" smtClean="0">
              <a:solidFill>
                <a:schemeClr val="tx1"/>
              </a:solidFill>
            </a:rPr>
            <a:t>criptococosis</a:t>
          </a:r>
          <a:r>
            <a:rPr lang="es-ES_tradnl" sz="1800" b="1" dirty="0" smtClean="0">
              <a:solidFill>
                <a:schemeClr val="tx1"/>
              </a:solidFill>
            </a:rPr>
            <a:t> en pacientes con SIDA en África es entre 3 y 6 veces mayor que en Europa, América o Australia. </a:t>
          </a:r>
        </a:p>
        <a:p>
          <a:pPr algn="just"/>
          <a:r>
            <a:rPr lang="es-ES_tradnl" sz="1800" b="1" i="1" dirty="0" err="1" smtClean="0">
              <a:solidFill>
                <a:schemeClr val="tx1"/>
              </a:solidFill>
            </a:rPr>
            <a:t>Candida</a:t>
          </a:r>
          <a:r>
            <a:rPr lang="es-ES_tradnl" sz="1800" b="1" i="1" dirty="0" smtClean="0">
              <a:solidFill>
                <a:schemeClr val="tx1"/>
              </a:solidFill>
            </a:rPr>
            <a:t> </a:t>
          </a:r>
          <a:r>
            <a:rPr lang="es-ES_tradnl" sz="1800" b="1" i="1" dirty="0" err="1" smtClean="0">
              <a:solidFill>
                <a:schemeClr val="tx1"/>
              </a:solidFill>
            </a:rPr>
            <a:t>orthopsilosis</a:t>
          </a:r>
          <a:r>
            <a:rPr lang="es-ES_tradnl" sz="1800" b="1" dirty="0" smtClean="0">
              <a:solidFill>
                <a:schemeClr val="tx1"/>
              </a:solidFill>
            </a:rPr>
            <a:t> provoca mayores infecciones en países con temperaturas más elevadas como Brasil, Malasia y China.</a:t>
          </a:r>
          <a:endParaRPr lang="es-ES_tradnl" sz="1800" b="1" dirty="0">
            <a:solidFill>
              <a:schemeClr val="tx1"/>
            </a:solidFill>
          </a:endParaRPr>
        </a:p>
      </dgm:t>
    </dgm:pt>
    <dgm:pt modelId="{26D306B5-EFD7-1440-AC88-F56C437BAFE2}" type="parTrans" cxnId="{D1420484-C414-E941-B098-C21BAFBE257C}">
      <dgm:prSet/>
      <dgm:spPr/>
      <dgm:t>
        <a:bodyPr/>
        <a:lstStyle/>
        <a:p>
          <a:pPr algn="just"/>
          <a:endParaRPr lang="es-ES_tradnl" b="1">
            <a:solidFill>
              <a:schemeClr val="tx1"/>
            </a:solidFill>
          </a:endParaRPr>
        </a:p>
      </dgm:t>
    </dgm:pt>
    <dgm:pt modelId="{DBCC2740-5603-8D45-B864-2DC395CEC22C}" type="sibTrans" cxnId="{D1420484-C414-E941-B098-C21BAFBE257C}">
      <dgm:prSet/>
      <dgm:spPr/>
      <dgm:t>
        <a:bodyPr/>
        <a:lstStyle/>
        <a:p>
          <a:pPr algn="just"/>
          <a:endParaRPr lang="es-ES_tradnl" b="1">
            <a:solidFill>
              <a:schemeClr val="tx1"/>
            </a:solidFill>
          </a:endParaRPr>
        </a:p>
      </dgm:t>
    </dgm:pt>
    <dgm:pt modelId="{7D705876-3204-BF4D-AE50-B36B1E8039A6}" type="pres">
      <dgm:prSet presAssocID="{F7B8D191-1DA7-0743-9B09-A86BADE8F44A}" presName="diagram" presStyleCnt="0">
        <dgm:presLayoutVars>
          <dgm:dir/>
          <dgm:resizeHandles val="exact"/>
        </dgm:presLayoutVars>
      </dgm:prSet>
      <dgm:spPr/>
      <dgm:t>
        <a:bodyPr/>
        <a:lstStyle/>
        <a:p>
          <a:endParaRPr lang="es-ES_tradnl"/>
        </a:p>
      </dgm:t>
    </dgm:pt>
    <dgm:pt modelId="{28CCD880-00F6-B04A-9EF9-2DCC632EF90A}" type="pres">
      <dgm:prSet presAssocID="{CC80D04A-B125-4148-9C86-D489D42B3EC5}" presName="node" presStyleLbl="node1" presStyleIdx="0" presStyleCnt="4">
        <dgm:presLayoutVars>
          <dgm:bulletEnabled val="1"/>
        </dgm:presLayoutVars>
      </dgm:prSet>
      <dgm:spPr/>
      <dgm:t>
        <a:bodyPr/>
        <a:lstStyle/>
        <a:p>
          <a:endParaRPr lang="es-ES_tradnl"/>
        </a:p>
      </dgm:t>
    </dgm:pt>
    <dgm:pt modelId="{AC8BA7A4-D702-1B46-88B4-D9AB8764EBFE}" type="pres">
      <dgm:prSet presAssocID="{A526D759-F960-E748-9E1B-8AFA9A013912}" presName="sibTrans" presStyleCnt="0"/>
      <dgm:spPr/>
    </dgm:pt>
    <dgm:pt modelId="{C71D71D8-0086-104A-A2B6-1842514992E7}" type="pres">
      <dgm:prSet presAssocID="{AD15C747-1531-8D44-A199-268AD0D494FF}" presName="node" presStyleLbl="node1" presStyleIdx="1" presStyleCnt="4">
        <dgm:presLayoutVars>
          <dgm:bulletEnabled val="1"/>
        </dgm:presLayoutVars>
      </dgm:prSet>
      <dgm:spPr/>
      <dgm:t>
        <a:bodyPr/>
        <a:lstStyle/>
        <a:p>
          <a:endParaRPr lang="es-ES_tradnl"/>
        </a:p>
      </dgm:t>
    </dgm:pt>
    <dgm:pt modelId="{B0C9B9AF-48BC-C24E-B156-AAEE5D9DDEE2}" type="pres">
      <dgm:prSet presAssocID="{4B69F559-3939-5E43-8762-E4FE702F1E04}" presName="sibTrans" presStyleCnt="0"/>
      <dgm:spPr/>
    </dgm:pt>
    <dgm:pt modelId="{3D3BF61E-17E7-674A-A35A-4B7FFEA34C04}" type="pres">
      <dgm:prSet presAssocID="{B0632560-C0D8-FE45-AB50-D97A5737F802}" presName="node" presStyleLbl="node1" presStyleIdx="2" presStyleCnt="4">
        <dgm:presLayoutVars>
          <dgm:bulletEnabled val="1"/>
        </dgm:presLayoutVars>
      </dgm:prSet>
      <dgm:spPr/>
      <dgm:t>
        <a:bodyPr/>
        <a:lstStyle/>
        <a:p>
          <a:endParaRPr lang="es-ES_tradnl"/>
        </a:p>
      </dgm:t>
    </dgm:pt>
    <dgm:pt modelId="{2D7F6A07-9F0F-4741-9F9B-43A79DD136CA}" type="pres">
      <dgm:prSet presAssocID="{D2968890-2B6F-D94C-A74F-C312D4957F1B}" presName="sibTrans" presStyleCnt="0"/>
      <dgm:spPr/>
    </dgm:pt>
    <dgm:pt modelId="{C166C865-D415-D14F-9862-4AB0F701AA5E}" type="pres">
      <dgm:prSet presAssocID="{F23AB3B1-5BBF-984E-AB9F-294EC167B20A}" presName="node" presStyleLbl="node1" presStyleIdx="3" presStyleCnt="4">
        <dgm:presLayoutVars>
          <dgm:bulletEnabled val="1"/>
        </dgm:presLayoutVars>
      </dgm:prSet>
      <dgm:spPr/>
      <dgm:t>
        <a:bodyPr/>
        <a:lstStyle/>
        <a:p>
          <a:endParaRPr lang="es-ES_tradnl"/>
        </a:p>
      </dgm:t>
    </dgm:pt>
  </dgm:ptLst>
  <dgm:cxnLst>
    <dgm:cxn modelId="{73B9510D-F259-364E-8115-8E783D9407A3}" type="presOf" srcId="{B0632560-C0D8-FE45-AB50-D97A5737F802}" destId="{3D3BF61E-17E7-674A-A35A-4B7FFEA34C04}" srcOrd="0" destOrd="0" presId="urn:microsoft.com/office/officeart/2005/8/layout/default"/>
    <dgm:cxn modelId="{707A6CC0-9ACD-B148-B8DF-BDB77082FA7C}" type="presOf" srcId="{AD15C747-1531-8D44-A199-268AD0D494FF}" destId="{C71D71D8-0086-104A-A2B6-1842514992E7}" srcOrd="0" destOrd="0" presId="urn:microsoft.com/office/officeart/2005/8/layout/default"/>
    <dgm:cxn modelId="{A37D6297-0CCC-B84E-9EE0-DB017FF21C3F}" srcId="{F7B8D191-1DA7-0743-9B09-A86BADE8F44A}" destId="{B0632560-C0D8-FE45-AB50-D97A5737F802}" srcOrd="2" destOrd="0" parTransId="{14C53DC1-883B-A64A-99A8-ED40D176B637}" sibTransId="{D2968890-2B6F-D94C-A74F-C312D4957F1B}"/>
    <dgm:cxn modelId="{EFD09810-90AF-C44F-88F6-323F969A96D5}" type="presOf" srcId="{F7B8D191-1DA7-0743-9B09-A86BADE8F44A}" destId="{7D705876-3204-BF4D-AE50-B36B1E8039A6}" srcOrd="0" destOrd="0" presId="urn:microsoft.com/office/officeart/2005/8/layout/default"/>
    <dgm:cxn modelId="{5B0FA372-EC10-7844-ABC3-1F3E0D4E0B77}" type="presOf" srcId="{CC80D04A-B125-4148-9C86-D489D42B3EC5}" destId="{28CCD880-00F6-B04A-9EF9-2DCC632EF90A}" srcOrd="0" destOrd="0" presId="urn:microsoft.com/office/officeart/2005/8/layout/default"/>
    <dgm:cxn modelId="{9EF083DA-D71D-BA47-A17F-DA5E4240CDAA}" srcId="{F7B8D191-1DA7-0743-9B09-A86BADE8F44A}" destId="{CC80D04A-B125-4148-9C86-D489D42B3EC5}" srcOrd="0" destOrd="0" parTransId="{27B12B9B-E5B7-CF49-B8D4-3F8F4BA5CF62}" sibTransId="{A526D759-F960-E748-9E1B-8AFA9A013912}"/>
    <dgm:cxn modelId="{95686CAE-8C9D-EE4E-AC78-64B7FEE99E7B}" srcId="{F7B8D191-1DA7-0743-9B09-A86BADE8F44A}" destId="{AD15C747-1531-8D44-A199-268AD0D494FF}" srcOrd="1" destOrd="0" parTransId="{1764B4E1-8A47-3542-8DA1-1BDA262A6A9C}" sibTransId="{4B69F559-3939-5E43-8762-E4FE702F1E04}"/>
    <dgm:cxn modelId="{4981C74B-4F0B-B84D-A1A4-FBC18D15F40F}" type="presOf" srcId="{F23AB3B1-5BBF-984E-AB9F-294EC167B20A}" destId="{C166C865-D415-D14F-9862-4AB0F701AA5E}" srcOrd="0" destOrd="0" presId="urn:microsoft.com/office/officeart/2005/8/layout/default"/>
    <dgm:cxn modelId="{D1420484-C414-E941-B098-C21BAFBE257C}" srcId="{F7B8D191-1DA7-0743-9B09-A86BADE8F44A}" destId="{F23AB3B1-5BBF-984E-AB9F-294EC167B20A}" srcOrd="3" destOrd="0" parTransId="{26D306B5-EFD7-1440-AC88-F56C437BAFE2}" sibTransId="{DBCC2740-5603-8D45-B864-2DC395CEC22C}"/>
    <dgm:cxn modelId="{C0C7563D-DBD4-A047-88C2-DEB2B56CA5D8}" type="presParOf" srcId="{7D705876-3204-BF4D-AE50-B36B1E8039A6}" destId="{28CCD880-00F6-B04A-9EF9-2DCC632EF90A}" srcOrd="0" destOrd="0" presId="urn:microsoft.com/office/officeart/2005/8/layout/default"/>
    <dgm:cxn modelId="{2E12EFD9-23BE-6343-A519-C56C51EF909F}" type="presParOf" srcId="{7D705876-3204-BF4D-AE50-B36B1E8039A6}" destId="{AC8BA7A4-D702-1B46-88B4-D9AB8764EBFE}" srcOrd="1" destOrd="0" presId="urn:microsoft.com/office/officeart/2005/8/layout/default"/>
    <dgm:cxn modelId="{A3E6BD17-AD06-8E41-846F-62802A0D60E0}" type="presParOf" srcId="{7D705876-3204-BF4D-AE50-B36B1E8039A6}" destId="{C71D71D8-0086-104A-A2B6-1842514992E7}" srcOrd="2" destOrd="0" presId="urn:microsoft.com/office/officeart/2005/8/layout/default"/>
    <dgm:cxn modelId="{0E9A6E7E-0A12-E84C-987E-E5A5F8007F89}" type="presParOf" srcId="{7D705876-3204-BF4D-AE50-B36B1E8039A6}" destId="{B0C9B9AF-48BC-C24E-B156-AAEE5D9DDEE2}" srcOrd="3" destOrd="0" presId="urn:microsoft.com/office/officeart/2005/8/layout/default"/>
    <dgm:cxn modelId="{FAAA63DD-1EC1-0441-9735-530507BFF43B}" type="presParOf" srcId="{7D705876-3204-BF4D-AE50-B36B1E8039A6}" destId="{3D3BF61E-17E7-674A-A35A-4B7FFEA34C04}" srcOrd="4" destOrd="0" presId="urn:microsoft.com/office/officeart/2005/8/layout/default"/>
    <dgm:cxn modelId="{68D1A6B6-048D-0944-B47C-A18A59698ACE}" type="presParOf" srcId="{7D705876-3204-BF4D-AE50-B36B1E8039A6}" destId="{2D7F6A07-9F0F-4741-9F9B-43A79DD136CA}" srcOrd="5" destOrd="0" presId="urn:microsoft.com/office/officeart/2005/8/layout/default"/>
    <dgm:cxn modelId="{0B46D669-820C-884E-AD12-0C43F3FBFC4C}" type="presParOf" srcId="{7D705876-3204-BF4D-AE50-B36B1E8039A6}" destId="{C166C865-D415-D14F-9862-4AB0F701AA5E}"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83E510-16CD-6C42-BBC6-A5A7D68A3B70}" type="doc">
      <dgm:prSet loTypeId="urn:microsoft.com/office/officeart/2009/3/layout/StepUpProcess" loCatId="" qsTypeId="urn:microsoft.com/office/officeart/2005/8/quickstyle/simple3" qsCatId="simple" csTypeId="urn:microsoft.com/office/officeart/2005/8/colors/colorful5" csCatId="colorful" phldr="1"/>
      <dgm:spPr/>
      <dgm:t>
        <a:bodyPr/>
        <a:lstStyle/>
        <a:p>
          <a:endParaRPr lang="es-ES_tradnl"/>
        </a:p>
      </dgm:t>
    </dgm:pt>
    <dgm:pt modelId="{F37C90F4-0BDE-2B49-BDF0-EDB8A89734AB}">
      <dgm:prSet phldrT="[Texto]"/>
      <dgm:spPr/>
      <dgm:t>
        <a:bodyPr/>
        <a:lstStyle/>
        <a:p>
          <a:r>
            <a:rPr lang="es-ES_tradnl" b="1" dirty="0" smtClean="0"/>
            <a:t>Otros factores asociados al cambio climático pueden provocar el aumento de micosis en humanos como la llegada de personas a áreas que no estaban habitualmente pobladas, lo que facilitará el contacto con especies potencialmente patógenas.</a:t>
          </a:r>
          <a:endParaRPr lang="es-ES_tradnl" b="1" dirty="0"/>
        </a:p>
      </dgm:t>
    </dgm:pt>
    <dgm:pt modelId="{B7DC5A5E-6580-AB47-88D8-7883EBE046BF}" type="parTrans" cxnId="{D43620A9-D2A8-8949-9526-6D0D8529D5CC}">
      <dgm:prSet/>
      <dgm:spPr/>
      <dgm:t>
        <a:bodyPr/>
        <a:lstStyle/>
        <a:p>
          <a:endParaRPr lang="es-ES_tradnl" b="1"/>
        </a:p>
      </dgm:t>
    </dgm:pt>
    <dgm:pt modelId="{E52F8C1C-15B9-6E4B-B780-7857551726B2}" type="sibTrans" cxnId="{D43620A9-D2A8-8949-9526-6D0D8529D5CC}">
      <dgm:prSet/>
      <dgm:spPr/>
      <dgm:t>
        <a:bodyPr/>
        <a:lstStyle/>
        <a:p>
          <a:endParaRPr lang="es-ES_tradnl" b="1"/>
        </a:p>
      </dgm:t>
    </dgm:pt>
    <dgm:pt modelId="{F1097DF9-34AF-484A-9334-38CF69AEAA29}">
      <dgm:prSet phldrT="[Texto]"/>
      <dgm:spPr/>
      <dgm:t>
        <a:bodyPr/>
        <a:lstStyle/>
        <a:p>
          <a:r>
            <a:rPr lang="es-ES_tradnl" b="1" dirty="0" smtClean="0"/>
            <a:t>Los hongos patógenos como modelo de estudio es un área de la ciencia que puede brindar o generar conocimiento para determinar los mecanismos que éstos pueden desarrollar al ser sometidos a temperaturas más altas a las que habitualmente crecen. </a:t>
          </a:r>
          <a:endParaRPr lang="es-ES_tradnl" b="1" dirty="0"/>
        </a:p>
      </dgm:t>
    </dgm:pt>
    <dgm:pt modelId="{783EEA05-37FE-6342-AD3B-EC957711B315}" type="parTrans" cxnId="{6ED30ED4-0868-184F-8E56-2D82AC5078A6}">
      <dgm:prSet/>
      <dgm:spPr/>
      <dgm:t>
        <a:bodyPr/>
        <a:lstStyle/>
        <a:p>
          <a:endParaRPr lang="es-ES_tradnl" b="1"/>
        </a:p>
      </dgm:t>
    </dgm:pt>
    <dgm:pt modelId="{5A72B608-4129-574F-A5C2-D7B7F5323285}" type="sibTrans" cxnId="{6ED30ED4-0868-184F-8E56-2D82AC5078A6}">
      <dgm:prSet/>
      <dgm:spPr/>
      <dgm:t>
        <a:bodyPr/>
        <a:lstStyle/>
        <a:p>
          <a:endParaRPr lang="es-ES_tradnl" b="1"/>
        </a:p>
      </dgm:t>
    </dgm:pt>
    <dgm:pt modelId="{AF87D4E2-5CBF-A745-BD70-17CE1AD5C12E}" type="pres">
      <dgm:prSet presAssocID="{0E83E510-16CD-6C42-BBC6-A5A7D68A3B70}" presName="rootnode" presStyleCnt="0">
        <dgm:presLayoutVars>
          <dgm:chMax/>
          <dgm:chPref/>
          <dgm:dir/>
          <dgm:animLvl val="lvl"/>
        </dgm:presLayoutVars>
      </dgm:prSet>
      <dgm:spPr/>
      <dgm:t>
        <a:bodyPr/>
        <a:lstStyle/>
        <a:p>
          <a:endParaRPr lang="es-ES_tradnl"/>
        </a:p>
      </dgm:t>
    </dgm:pt>
    <dgm:pt modelId="{6BE1B227-B4E3-2646-A816-409852F56891}" type="pres">
      <dgm:prSet presAssocID="{F37C90F4-0BDE-2B49-BDF0-EDB8A89734AB}" presName="composite" presStyleCnt="0"/>
      <dgm:spPr/>
    </dgm:pt>
    <dgm:pt modelId="{8EFBB962-FAF6-114C-B0B7-AFC8EF7B2EA8}" type="pres">
      <dgm:prSet presAssocID="{F37C90F4-0BDE-2B49-BDF0-EDB8A89734AB}" presName="LShape" presStyleLbl="alignNode1" presStyleIdx="0" presStyleCnt="3"/>
      <dgm:spPr/>
    </dgm:pt>
    <dgm:pt modelId="{0082E560-4DD9-AA46-AE6D-9AAF8D00B117}" type="pres">
      <dgm:prSet presAssocID="{F37C90F4-0BDE-2B49-BDF0-EDB8A89734AB}" presName="ParentText" presStyleLbl="revTx" presStyleIdx="0" presStyleCnt="2">
        <dgm:presLayoutVars>
          <dgm:chMax val="0"/>
          <dgm:chPref val="0"/>
          <dgm:bulletEnabled val="1"/>
        </dgm:presLayoutVars>
      </dgm:prSet>
      <dgm:spPr/>
      <dgm:t>
        <a:bodyPr/>
        <a:lstStyle/>
        <a:p>
          <a:endParaRPr lang="es-ES_tradnl"/>
        </a:p>
      </dgm:t>
    </dgm:pt>
    <dgm:pt modelId="{CF7C082C-AD18-FD43-99B4-3F3BC526B3C6}" type="pres">
      <dgm:prSet presAssocID="{F37C90F4-0BDE-2B49-BDF0-EDB8A89734AB}" presName="Triangle" presStyleLbl="alignNode1" presStyleIdx="1" presStyleCnt="3"/>
      <dgm:spPr/>
    </dgm:pt>
    <dgm:pt modelId="{3172A06A-74B5-8744-A900-C8F4E7F201D3}" type="pres">
      <dgm:prSet presAssocID="{E52F8C1C-15B9-6E4B-B780-7857551726B2}" presName="sibTrans" presStyleCnt="0"/>
      <dgm:spPr/>
    </dgm:pt>
    <dgm:pt modelId="{B6E96C94-470B-2240-810F-4E179A0A5562}" type="pres">
      <dgm:prSet presAssocID="{E52F8C1C-15B9-6E4B-B780-7857551726B2}" presName="space" presStyleCnt="0"/>
      <dgm:spPr/>
    </dgm:pt>
    <dgm:pt modelId="{2451B7F1-EE80-B542-A007-36BA86BC3256}" type="pres">
      <dgm:prSet presAssocID="{F1097DF9-34AF-484A-9334-38CF69AEAA29}" presName="composite" presStyleCnt="0"/>
      <dgm:spPr/>
    </dgm:pt>
    <dgm:pt modelId="{7667C7E7-EABD-B342-B4B7-351C0920E457}" type="pres">
      <dgm:prSet presAssocID="{F1097DF9-34AF-484A-9334-38CF69AEAA29}" presName="LShape" presStyleLbl="alignNode1" presStyleIdx="2" presStyleCnt="3"/>
      <dgm:spPr/>
    </dgm:pt>
    <dgm:pt modelId="{B9DD6B9D-7B16-4A43-A290-D2AF5AF739D4}" type="pres">
      <dgm:prSet presAssocID="{F1097DF9-34AF-484A-9334-38CF69AEAA29}" presName="ParentText" presStyleLbl="revTx" presStyleIdx="1" presStyleCnt="2">
        <dgm:presLayoutVars>
          <dgm:chMax val="0"/>
          <dgm:chPref val="0"/>
          <dgm:bulletEnabled val="1"/>
        </dgm:presLayoutVars>
      </dgm:prSet>
      <dgm:spPr/>
      <dgm:t>
        <a:bodyPr/>
        <a:lstStyle/>
        <a:p>
          <a:endParaRPr lang="es-ES_tradnl"/>
        </a:p>
      </dgm:t>
    </dgm:pt>
  </dgm:ptLst>
  <dgm:cxnLst>
    <dgm:cxn modelId="{D43620A9-D2A8-8949-9526-6D0D8529D5CC}" srcId="{0E83E510-16CD-6C42-BBC6-A5A7D68A3B70}" destId="{F37C90F4-0BDE-2B49-BDF0-EDB8A89734AB}" srcOrd="0" destOrd="0" parTransId="{B7DC5A5E-6580-AB47-88D8-7883EBE046BF}" sibTransId="{E52F8C1C-15B9-6E4B-B780-7857551726B2}"/>
    <dgm:cxn modelId="{81BA2DAA-640C-8C49-AC27-68653BAC6AA1}" type="presOf" srcId="{0E83E510-16CD-6C42-BBC6-A5A7D68A3B70}" destId="{AF87D4E2-5CBF-A745-BD70-17CE1AD5C12E}" srcOrd="0" destOrd="0" presId="urn:microsoft.com/office/officeart/2009/3/layout/StepUpProcess"/>
    <dgm:cxn modelId="{880F2007-014F-1646-ADDD-5A2D1F0AB85F}" type="presOf" srcId="{F37C90F4-0BDE-2B49-BDF0-EDB8A89734AB}" destId="{0082E560-4DD9-AA46-AE6D-9AAF8D00B117}" srcOrd="0" destOrd="0" presId="urn:microsoft.com/office/officeart/2009/3/layout/StepUpProcess"/>
    <dgm:cxn modelId="{6ED30ED4-0868-184F-8E56-2D82AC5078A6}" srcId="{0E83E510-16CD-6C42-BBC6-A5A7D68A3B70}" destId="{F1097DF9-34AF-484A-9334-38CF69AEAA29}" srcOrd="1" destOrd="0" parTransId="{783EEA05-37FE-6342-AD3B-EC957711B315}" sibTransId="{5A72B608-4129-574F-A5C2-D7B7F5323285}"/>
    <dgm:cxn modelId="{59024B51-59A9-BF45-8AE5-64F6C13DA95C}" type="presOf" srcId="{F1097DF9-34AF-484A-9334-38CF69AEAA29}" destId="{B9DD6B9D-7B16-4A43-A290-D2AF5AF739D4}" srcOrd="0" destOrd="0" presId="urn:microsoft.com/office/officeart/2009/3/layout/StepUpProcess"/>
    <dgm:cxn modelId="{B0065F65-14CC-C940-831F-083369B66D66}" type="presParOf" srcId="{AF87D4E2-5CBF-A745-BD70-17CE1AD5C12E}" destId="{6BE1B227-B4E3-2646-A816-409852F56891}" srcOrd="0" destOrd="0" presId="urn:microsoft.com/office/officeart/2009/3/layout/StepUpProcess"/>
    <dgm:cxn modelId="{5C9B8318-46A9-FB41-9253-97D9944579EF}" type="presParOf" srcId="{6BE1B227-B4E3-2646-A816-409852F56891}" destId="{8EFBB962-FAF6-114C-B0B7-AFC8EF7B2EA8}" srcOrd="0" destOrd="0" presId="urn:microsoft.com/office/officeart/2009/3/layout/StepUpProcess"/>
    <dgm:cxn modelId="{AD4F89BC-AF65-B543-B28A-C44B98C8A026}" type="presParOf" srcId="{6BE1B227-B4E3-2646-A816-409852F56891}" destId="{0082E560-4DD9-AA46-AE6D-9AAF8D00B117}" srcOrd="1" destOrd="0" presId="urn:microsoft.com/office/officeart/2009/3/layout/StepUpProcess"/>
    <dgm:cxn modelId="{7AAB4CB1-DC9B-FB48-AAAF-34652BD89653}" type="presParOf" srcId="{6BE1B227-B4E3-2646-A816-409852F56891}" destId="{CF7C082C-AD18-FD43-99B4-3F3BC526B3C6}" srcOrd="2" destOrd="0" presId="urn:microsoft.com/office/officeart/2009/3/layout/StepUpProcess"/>
    <dgm:cxn modelId="{D077DBD0-EA27-6148-8673-4B578853DF08}" type="presParOf" srcId="{AF87D4E2-5CBF-A745-BD70-17CE1AD5C12E}" destId="{3172A06A-74B5-8744-A900-C8F4E7F201D3}" srcOrd="1" destOrd="0" presId="urn:microsoft.com/office/officeart/2009/3/layout/StepUpProcess"/>
    <dgm:cxn modelId="{3E01F9B7-460F-0844-8C7D-7F2CD7958B50}" type="presParOf" srcId="{3172A06A-74B5-8744-A900-C8F4E7F201D3}" destId="{B6E96C94-470B-2240-810F-4E179A0A5562}" srcOrd="0" destOrd="0" presId="urn:microsoft.com/office/officeart/2009/3/layout/StepUpProcess"/>
    <dgm:cxn modelId="{4B82EB33-FBA0-E541-9CA6-A3F56AE91CBC}" type="presParOf" srcId="{AF87D4E2-5CBF-A745-BD70-17CE1AD5C12E}" destId="{2451B7F1-EE80-B542-A007-36BA86BC3256}" srcOrd="2" destOrd="0" presId="urn:microsoft.com/office/officeart/2009/3/layout/StepUpProcess"/>
    <dgm:cxn modelId="{A8718F74-9966-994E-AECC-5F42C1283EDB}" type="presParOf" srcId="{2451B7F1-EE80-B542-A007-36BA86BC3256}" destId="{7667C7E7-EABD-B342-B4B7-351C0920E457}" srcOrd="0" destOrd="0" presId="urn:microsoft.com/office/officeart/2009/3/layout/StepUpProcess"/>
    <dgm:cxn modelId="{66999356-7099-D34A-B028-3EBA1C1E1476}" type="presParOf" srcId="{2451B7F1-EE80-B542-A007-36BA86BC3256}" destId="{B9DD6B9D-7B16-4A43-A290-D2AF5AF739D4}"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6BEBB-24D9-2C4F-B4C4-7C68DCCBD27C}">
      <dsp:nvSpPr>
        <dsp:cNvPr id="0" name=""/>
        <dsp:cNvSpPr/>
      </dsp:nvSpPr>
      <dsp:spPr>
        <a:xfrm>
          <a:off x="957485" y="512"/>
          <a:ext cx="3442394" cy="2065436"/>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dirty="0" smtClean="0">
              <a:solidFill>
                <a:schemeClr val="tx1"/>
              </a:solidFill>
            </a:rPr>
            <a:t>Causas naturales</a:t>
          </a:r>
          <a:r>
            <a:rPr lang="es-ES_tradnl" sz="1800" kern="1200" dirty="0" smtClean="0">
              <a:solidFill>
                <a:schemeClr val="tx1"/>
              </a:solidFill>
            </a:rPr>
            <a:t>:</a:t>
          </a:r>
        </a:p>
        <a:p>
          <a:pPr lvl="0" algn="ctr" defTabSz="800100">
            <a:lnSpc>
              <a:spcPct val="90000"/>
            </a:lnSpc>
            <a:spcBef>
              <a:spcPct val="0"/>
            </a:spcBef>
            <a:spcAft>
              <a:spcPct val="35000"/>
            </a:spcAft>
          </a:pPr>
          <a:r>
            <a:rPr lang="es-ES_tradnl" sz="1800" kern="1200" dirty="0" smtClean="0">
              <a:solidFill>
                <a:schemeClr val="tx1"/>
              </a:solidFill>
            </a:rPr>
            <a:t>Variaciones en la energía que se recibe del Sol, erupciones volcánicas, circulación oceánica, procesos biológicos y otros.</a:t>
          </a:r>
          <a:endParaRPr lang="es-ES" sz="1800" kern="1200" dirty="0">
            <a:solidFill>
              <a:schemeClr val="tx1"/>
            </a:solidFill>
          </a:endParaRPr>
        </a:p>
      </dsp:txBody>
      <dsp:txXfrm>
        <a:off x="957485" y="512"/>
        <a:ext cx="3442394" cy="2065436"/>
      </dsp:txXfrm>
    </dsp:sp>
    <dsp:sp modelId="{B5B925A2-E059-3F49-8D50-3357D5CC685D}">
      <dsp:nvSpPr>
        <dsp:cNvPr id="0" name=""/>
        <dsp:cNvSpPr/>
      </dsp:nvSpPr>
      <dsp:spPr>
        <a:xfrm>
          <a:off x="4744119" y="512"/>
          <a:ext cx="3442394" cy="2065436"/>
        </a:xfrm>
        <a:prstGeom prst="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dirty="0" smtClean="0">
              <a:solidFill>
                <a:schemeClr val="tx1"/>
              </a:solidFill>
            </a:rPr>
            <a:t>Causas antrópicas</a:t>
          </a:r>
          <a:r>
            <a:rPr lang="es-ES_tradnl" sz="1800" kern="1200" dirty="0" smtClean="0">
              <a:solidFill>
                <a:schemeClr val="tx1"/>
              </a:solidFill>
            </a:rPr>
            <a:t>: </a:t>
          </a:r>
        </a:p>
        <a:p>
          <a:pPr lvl="0" algn="ctr" defTabSz="800100">
            <a:lnSpc>
              <a:spcPct val="90000"/>
            </a:lnSpc>
            <a:spcBef>
              <a:spcPct val="0"/>
            </a:spcBef>
            <a:spcAft>
              <a:spcPct val="35000"/>
            </a:spcAft>
          </a:pPr>
          <a:r>
            <a:rPr lang="es-ES_tradnl" sz="1800" kern="1200" dirty="0" smtClean="0">
              <a:solidFill>
                <a:schemeClr val="tx1"/>
              </a:solidFill>
            </a:rPr>
            <a:t>Actividades humanas (emisión de CO</a:t>
          </a:r>
          <a:r>
            <a:rPr lang="es-ES_tradnl" sz="1800" kern="1200" baseline="-25000" dirty="0" smtClean="0">
              <a:solidFill>
                <a:schemeClr val="tx1"/>
              </a:solidFill>
            </a:rPr>
            <a:t>2</a:t>
          </a:r>
          <a:r>
            <a:rPr lang="es-ES_tradnl" sz="1800" kern="1200" dirty="0" smtClean="0">
              <a:solidFill>
                <a:schemeClr val="tx1"/>
              </a:solidFill>
            </a:rPr>
            <a:t> y otros gases que atrapan calor, o alteración del uso de grandes extensiones de suelos que causan un calentamiento global). </a:t>
          </a:r>
          <a:endParaRPr lang="es-ES_tradnl" sz="1800" kern="1200" dirty="0">
            <a:solidFill>
              <a:schemeClr val="tx1"/>
            </a:solidFill>
          </a:endParaRPr>
        </a:p>
      </dsp:txBody>
      <dsp:txXfrm>
        <a:off x="4744119" y="512"/>
        <a:ext cx="3442394" cy="20654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A4A2D-1565-6A47-8CB5-F3825771BC65}">
      <dsp:nvSpPr>
        <dsp:cNvPr id="0" name=""/>
        <dsp:cNvSpPr/>
      </dsp:nvSpPr>
      <dsp:spPr>
        <a:xfrm>
          <a:off x="0" y="456665"/>
          <a:ext cx="4133540" cy="2480124"/>
        </a:xfrm>
        <a:prstGeom prst="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MX" sz="2200" kern="1200" dirty="0" smtClean="0"/>
            <a:t>Fenómeno natural en el cuál la radiación de calor de la superficie de un planeta, es absorbida por los gases de la atmósfera y es reemitida en todas direcciones, lo que resulta en un aumento de la temperatura superficial. </a:t>
          </a:r>
          <a:endParaRPr lang="es-ES" sz="2200" kern="1200" dirty="0"/>
        </a:p>
      </dsp:txBody>
      <dsp:txXfrm>
        <a:off x="0" y="456665"/>
        <a:ext cx="4133540" cy="2480124"/>
      </dsp:txXfrm>
    </dsp:sp>
    <dsp:sp modelId="{7E575798-7E5E-2C49-B1F9-6B83103DD111}">
      <dsp:nvSpPr>
        <dsp:cNvPr id="0" name=""/>
        <dsp:cNvSpPr/>
      </dsp:nvSpPr>
      <dsp:spPr>
        <a:xfrm>
          <a:off x="4549014" y="1638122"/>
          <a:ext cx="4133540" cy="2480124"/>
        </a:xfrm>
        <a:prstGeom prst="rect">
          <a:avLst/>
        </a:prstGeom>
        <a:gradFill rotWithShape="0">
          <a:gsLst>
            <a:gs pos="0">
              <a:schemeClr val="accent4">
                <a:hueOff val="10395692"/>
                <a:satOff val="-47968"/>
                <a:lumOff val="1765"/>
                <a:alphaOff val="0"/>
                <a:lumMod val="110000"/>
                <a:satMod val="105000"/>
                <a:tint val="67000"/>
              </a:schemeClr>
            </a:gs>
            <a:gs pos="50000">
              <a:schemeClr val="accent4">
                <a:hueOff val="10395692"/>
                <a:satOff val="-47968"/>
                <a:lumOff val="1765"/>
                <a:alphaOff val="0"/>
                <a:lumMod val="105000"/>
                <a:satMod val="103000"/>
                <a:tint val="73000"/>
              </a:schemeClr>
            </a:gs>
            <a:gs pos="100000">
              <a:schemeClr val="accent4">
                <a:hueOff val="10395692"/>
                <a:satOff val="-47968"/>
                <a:lumOff val="17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MX" sz="2200" kern="1200" dirty="0" smtClean="0"/>
            <a:t>Los gases más eficientes en absorber el calor se llaman gases de efecto invernadero o gases de invernadero (CO</a:t>
          </a:r>
          <a:r>
            <a:rPr lang="es-MX" sz="2200" kern="1200" baseline="-25000" dirty="0" smtClean="0"/>
            <a:t>2</a:t>
          </a:r>
          <a:r>
            <a:rPr lang="es-MX" sz="2200" kern="1200" dirty="0" smtClean="0"/>
            <a:t>), que ha aumentado a niveles nunca vistos previamente y está causando el calentamiento global.</a:t>
          </a:r>
          <a:endParaRPr lang="es-MX" sz="2200" kern="1200" dirty="0"/>
        </a:p>
      </dsp:txBody>
      <dsp:txXfrm>
        <a:off x="4549014" y="1638122"/>
        <a:ext cx="4133540" cy="24801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CCD880-00F6-B04A-9EF9-2DCC632EF90A}">
      <dsp:nvSpPr>
        <dsp:cNvPr id="0" name=""/>
        <dsp:cNvSpPr/>
      </dsp:nvSpPr>
      <dsp:spPr>
        <a:xfrm>
          <a:off x="177388" y="111"/>
          <a:ext cx="3826339" cy="2295803"/>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_tradnl" sz="1800" b="1" kern="1200" dirty="0" smtClean="0">
              <a:solidFill>
                <a:schemeClr val="tx1"/>
              </a:solidFill>
            </a:rPr>
            <a:t>Muchas micosis hoy son más comunes en diferentes regiones geográficas que décadas atrás, un hecho que se atribuye a factores como el cambio climático.</a:t>
          </a:r>
          <a:endParaRPr lang="es-ES_tradnl" sz="1800" b="1" kern="1200" dirty="0">
            <a:solidFill>
              <a:schemeClr val="tx1"/>
            </a:solidFill>
          </a:endParaRPr>
        </a:p>
      </dsp:txBody>
      <dsp:txXfrm>
        <a:off x="177388" y="111"/>
        <a:ext cx="3826339" cy="2295803"/>
      </dsp:txXfrm>
    </dsp:sp>
    <dsp:sp modelId="{C71D71D8-0086-104A-A2B6-1842514992E7}">
      <dsp:nvSpPr>
        <dsp:cNvPr id="0" name=""/>
        <dsp:cNvSpPr/>
      </dsp:nvSpPr>
      <dsp:spPr>
        <a:xfrm>
          <a:off x="4386361" y="111"/>
          <a:ext cx="3826339" cy="2295803"/>
        </a:xfrm>
        <a:prstGeom prst="rect">
          <a:avLst/>
        </a:prstGeom>
        <a:solidFill>
          <a:schemeClr val="accent5">
            <a:hueOff val="-2451115"/>
            <a:satOff val="-3409"/>
            <a:lumOff val="-130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_tradnl" sz="1800" b="1" kern="1200" dirty="0" smtClean="0">
              <a:solidFill>
                <a:schemeClr val="tx1"/>
              </a:solidFill>
            </a:rPr>
            <a:t>El aumento gradual de la temperatura a nivel global, genera la selección natural de aquellos hongos que actualmente tienen limitación de crecer por arriba de los 35°C, estos hongos podrían a su vez aumentar el número de infecciones en humanos.</a:t>
          </a:r>
          <a:endParaRPr lang="es-ES_tradnl" sz="1800" b="1" kern="1200" dirty="0">
            <a:solidFill>
              <a:schemeClr val="tx1"/>
            </a:solidFill>
          </a:endParaRPr>
        </a:p>
      </dsp:txBody>
      <dsp:txXfrm>
        <a:off x="4386361" y="111"/>
        <a:ext cx="3826339" cy="2295803"/>
      </dsp:txXfrm>
    </dsp:sp>
    <dsp:sp modelId="{3D3BF61E-17E7-674A-A35A-4B7FFEA34C04}">
      <dsp:nvSpPr>
        <dsp:cNvPr id="0" name=""/>
        <dsp:cNvSpPr/>
      </dsp:nvSpPr>
      <dsp:spPr>
        <a:xfrm>
          <a:off x="177388" y="2678548"/>
          <a:ext cx="3826339" cy="2295803"/>
        </a:xfrm>
        <a:prstGeom prst="rect">
          <a:avLst/>
        </a:prstGeom>
        <a:solidFill>
          <a:schemeClr val="accent5">
            <a:hueOff val="-4902230"/>
            <a:satOff val="-6819"/>
            <a:lumOff val="-261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_tradnl" sz="1800" b="1" kern="1200" dirty="0" smtClean="0">
              <a:solidFill>
                <a:schemeClr val="tx1"/>
              </a:solidFill>
            </a:rPr>
            <a:t>Un aumento de las enfermedades causadas por hongos de zonas más cálidas (</a:t>
          </a:r>
          <a:r>
            <a:rPr lang="es-ES_tradnl" sz="1800" b="1" i="1" kern="1200" dirty="0" err="1" smtClean="0">
              <a:solidFill>
                <a:schemeClr val="tx1"/>
              </a:solidFill>
            </a:rPr>
            <a:t>Paracoccidioides</a:t>
          </a:r>
          <a:r>
            <a:rPr lang="es-ES_tradnl" sz="1800" b="1" i="1" kern="1200" dirty="0" smtClean="0">
              <a:solidFill>
                <a:schemeClr val="tx1"/>
              </a:solidFill>
            </a:rPr>
            <a:t> </a:t>
          </a:r>
          <a:r>
            <a:rPr lang="es-ES_tradnl" sz="1800" b="1" i="1" kern="1200" dirty="0" err="1" smtClean="0">
              <a:solidFill>
                <a:schemeClr val="tx1"/>
              </a:solidFill>
            </a:rPr>
            <a:t>brasiliensis</a:t>
          </a:r>
          <a:r>
            <a:rPr lang="es-ES_tradnl" sz="1800" b="1" i="1" kern="1200" dirty="0" smtClean="0">
              <a:solidFill>
                <a:schemeClr val="tx1"/>
              </a:solidFill>
            </a:rPr>
            <a:t>, </a:t>
          </a:r>
          <a:r>
            <a:rPr lang="es-ES_tradnl" sz="1800" b="1" i="1" kern="1200" dirty="0" err="1" smtClean="0">
              <a:solidFill>
                <a:schemeClr val="tx1"/>
              </a:solidFill>
            </a:rPr>
            <a:t>Penicillium</a:t>
          </a:r>
          <a:r>
            <a:rPr lang="es-ES_tradnl" sz="1800" b="1" i="1" kern="1200" dirty="0" smtClean="0">
              <a:solidFill>
                <a:schemeClr val="tx1"/>
              </a:solidFill>
            </a:rPr>
            <a:t> </a:t>
          </a:r>
          <a:r>
            <a:rPr lang="es-ES_tradnl" sz="1800" b="1" i="1" kern="1200" dirty="0" err="1" smtClean="0">
              <a:solidFill>
                <a:schemeClr val="tx1"/>
              </a:solidFill>
            </a:rPr>
            <a:t>marneffei</a:t>
          </a:r>
          <a:r>
            <a:rPr lang="es-ES_tradnl" sz="1800" b="1" kern="1200" dirty="0" smtClean="0">
              <a:solidFill>
                <a:schemeClr val="tx1"/>
              </a:solidFill>
            </a:rPr>
            <a:t> o </a:t>
          </a:r>
          <a:r>
            <a:rPr lang="es-ES_tradnl" sz="1800" b="1" i="1" kern="1200" dirty="0" err="1" smtClean="0">
              <a:solidFill>
                <a:schemeClr val="tx1"/>
              </a:solidFill>
            </a:rPr>
            <a:t>Cryptococcus</a:t>
          </a:r>
          <a:r>
            <a:rPr lang="es-ES_tradnl" sz="1800" b="1" i="1" kern="1200" dirty="0" smtClean="0">
              <a:solidFill>
                <a:schemeClr val="tx1"/>
              </a:solidFill>
            </a:rPr>
            <a:t> </a:t>
          </a:r>
          <a:r>
            <a:rPr lang="es-ES_tradnl" sz="1800" b="1" i="1" kern="1200" dirty="0" err="1" smtClean="0">
              <a:solidFill>
                <a:schemeClr val="tx1"/>
              </a:solidFill>
            </a:rPr>
            <a:t>gatti</a:t>
          </a:r>
          <a:r>
            <a:rPr lang="es-ES_tradnl" sz="1800" b="1" i="1" kern="1200" dirty="0" smtClean="0">
              <a:solidFill>
                <a:schemeClr val="tx1"/>
              </a:solidFill>
            </a:rPr>
            <a:t>)</a:t>
          </a:r>
          <a:r>
            <a:rPr lang="es-ES_tradnl" sz="1800" b="1" kern="1200" dirty="0" smtClean="0">
              <a:solidFill>
                <a:schemeClr val="tx1"/>
              </a:solidFill>
            </a:rPr>
            <a:t>. </a:t>
          </a:r>
          <a:endParaRPr lang="es-ES_tradnl" sz="1800" b="1" kern="1200" dirty="0">
            <a:solidFill>
              <a:schemeClr val="tx1"/>
            </a:solidFill>
          </a:endParaRPr>
        </a:p>
      </dsp:txBody>
      <dsp:txXfrm>
        <a:off x="177388" y="2678548"/>
        <a:ext cx="3826339" cy="2295803"/>
      </dsp:txXfrm>
    </dsp:sp>
    <dsp:sp modelId="{C166C865-D415-D14F-9862-4AB0F701AA5E}">
      <dsp:nvSpPr>
        <dsp:cNvPr id="0" name=""/>
        <dsp:cNvSpPr/>
      </dsp:nvSpPr>
      <dsp:spPr>
        <a:xfrm>
          <a:off x="4386361" y="2678548"/>
          <a:ext cx="3826339" cy="2295803"/>
        </a:xfrm>
        <a:prstGeom prst="rect">
          <a:avLst/>
        </a:prstGeom>
        <a:solidFill>
          <a:schemeClr val="accent5">
            <a:hueOff val="-7353344"/>
            <a:satOff val="-10228"/>
            <a:lumOff val="-392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_tradnl" sz="1800" b="1" kern="1200" dirty="0" smtClean="0">
              <a:solidFill>
                <a:schemeClr val="tx1"/>
              </a:solidFill>
            </a:rPr>
            <a:t>La incidencia de </a:t>
          </a:r>
          <a:r>
            <a:rPr lang="es-ES_tradnl" sz="1800" b="1" kern="1200" dirty="0" err="1" smtClean="0">
              <a:solidFill>
                <a:schemeClr val="tx1"/>
              </a:solidFill>
            </a:rPr>
            <a:t>criptococosis</a:t>
          </a:r>
          <a:r>
            <a:rPr lang="es-ES_tradnl" sz="1800" b="1" kern="1200" dirty="0" smtClean="0">
              <a:solidFill>
                <a:schemeClr val="tx1"/>
              </a:solidFill>
            </a:rPr>
            <a:t> en pacientes con SIDA en África es entre 3 y 6 veces mayor que en Europa, América o Australia. </a:t>
          </a:r>
        </a:p>
        <a:p>
          <a:pPr lvl="0" algn="just" defTabSz="800100">
            <a:lnSpc>
              <a:spcPct val="90000"/>
            </a:lnSpc>
            <a:spcBef>
              <a:spcPct val="0"/>
            </a:spcBef>
            <a:spcAft>
              <a:spcPct val="35000"/>
            </a:spcAft>
          </a:pPr>
          <a:r>
            <a:rPr lang="es-ES_tradnl" sz="1800" b="1" i="1" kern="1200" dirty="0" err="1" smtClean="0">
              <a:solidFill>
                <a:schemeClr val="tx1"/>
              </a:solidFill>
            </a:rPr>
            <a:t>Candida</a:t>
          </a:r>
          <a:r>
            <a:rPr lang="es-ES_tradnl" sz="1800" b="1" i="1" kern="1200" dirty="0" smtClean="0">
              <a:solidFill>
                <a:schemeClr val="tx1"/>
              </a:solidFill>
            </a:rPr>
            <a:t> </a:t>
          </a:r>
          <a:r>
            <a:rPr lang="es-ES_tradnl" sz="1800" b="1" i="1" kern="1200" dirty="0" err="1" smtClean="0">
              <a:solidFill>
                <a:schemeClr val="tx1"/>
              </a:solidFill>
            </a:rPr>
            <a:t>orthopsilosis</a:t>
          </a:r>
          <a:r>
            <a:rPr lang="es-ES_tradnl" sz="1800" b="1" kern="1200" dirty="0" smtClean="0">
              <a:solidFill>
                <a:schemeClr val="tx1"/>
              </a:solidFill>
            </a:rPr>
            <a:t> provoca mayores infecciones en países con temperaturas más elevadas como Brasil, Malasia y China.</a:t>
          </a:r>
          <a:endParaRPr lang="es-ES_tradnl" sz="1800" b="1" kern="1200" dirty="0">
            <a:solidFill>
              <a:schemeClr val="tx1"/>
            </a:solidFill>
          </a:endParaRPr>
        </a:p>
      </dsp:txBody>
      <dsp:txXfrm>
        <a:off x="4386361" y="2678548"/>
        <a:ext cx="3826339" cy="22958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FBB962-FAF6-114C-B0B7-AFC8EF7B2EA8}">
      <dsp:nvSpPr>
        <dsp:cNvPr id="0" name=""/>
        <dsp:cNvSpPr/>
      </dsp:nvSpPr>
      <dsp:spPr>
        <a:xfrm rot="5400000">
          <a:off x="837825" y="574817"/>
          <a:ext cx="2512919" cy="4181442"/>
        </a:xfrm>
        <a:prstGeom prst="corner">
          <a:avLst>
            <a:gd name="adj1" fmla="val 16120"/>
            <a:gd name="adj2" fmla="val 1611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082E560-4DD9-AA46-AE6D-9AAF8D00B117}">
      <dsp:nvSpPr>
        <dsp:cNvPr id="0" name=""/>
        <dsp:cNvSpPr/>
      </dsp:nvSpPr>
      <dsp:spPr>
        <a:xfrm>
          <a:off x="418356" y="1824168"/>
          <a:ext cx="3775029" cy="3309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s-ES_tradnl" sz="2200" b="1" kern="1200" dirty="0" smtClean="0"/>
            <a:t>Otros factores asociados al cambio climático pueden provocar el aumento de micosis en humanos como la llegada de personas a áreas que no estaban habitualmente pobladas, lo que facilitará el contacto con especies potencialmente patógenas.</a:t>
          </a:r>
          <a:endParaRPr lang="es-ES_tradnl" sz="2200" b="1" kern="1200" dirty="0"/>
        </a:p>
      </dsp:txBody>
      <dsp:txXfrm>
        <a:off x="418356" y="1824168"/>
        <a:ext cx="3775029" cy="3309034"/>
      </dsp:txXfrm>
    </dsp:sp>
    <dsp:sp modelId="{CF7C082C-AD18-FD43-99B4-3F3BC526B3C6}">
      <dsp:nvSpPr>
        <dsp:cNvPr id="0" name=""/>
        <dsp:cNvSpPr/>
      </dsp:nvSpPr>
      <dsp:spPr>
        <a:xfrm>
          <a:off x="3481116" y="266975"/>
          <a:ext cx="712269" cy="712269"/>
        </a:xfrm>
        <a:prstGeom prst="triangle">
          <a:avLst>
            <a:gd name="adj" fmla="val 100000"/>
          </a:avLst>
        </a:prstGeom>
        <a:gradFill rotWithShape="0">
          <a:gsLst>
            <a:gs pos="0">
              <a:schemeClr val="accent5">
                <a:hueOff val="-3676672"/>
                <a:satOff val="-5114"/>
                <a:lumOff val="-1961"/>
                <a:alphaOff val="0"/>
                <a:lumMod val="110000"/>
                <a:satMod val="105000"/>
                <a:tint val="67000"/>
              </a:schemeClr>
            </a:gs>
            <a:gs pos="50000">
              <a:schemeClr val="accent5">
                <a:hueOff val="-3676672"/>
                <a:satOff val="-5114"/>
                <a:lumOff val="-1961"/>
                <a:alphaOff val="0"/>
                <a:lumMod val="105000"/>
                <a:satMod val="103000"/>
                <a:tint val="73000"/>
              </a:schemeClr>
            </a:gs>
            <a:gs pos="100000">
              <a:schemeClr val="accent5">
                <a:hueOff val="-3676672"/>
                <a:satOff val="-5114"/>
                <a:lumOff val="-1961"/>
                <a:alphaOff val="0"/>
                <a:lumMod val="105000"/>
                <a:satMod val="109000"/>
                <a:tint val="81000"/>
              </a:schemeClr>
            </a:gs>
          </a:gsLst>
          <a:lin ang="5400000" scaled="0"/>
        </a:gradFill>
        <a:ln w="6350" cap="flat" cmpd="sng" algn="ctr">
          <a:solidFill>
            <a:schemeClr val="accent5">
              <a:hueOff val="-3676672"/>
              <a:satOff val="-5114"/>
              <a:lumOff val="-1961"/>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7667C7E7-EABD-B342-B4B7-351C0920E457}">
      <dsp:nvSpPr>
        <dsp:cNvPr id="0" name=""/>
        <dsp:cNvSpPr/>
      </dsp:nvSpPr>
      <dsp:spPr>
        <a:xfrm rot="5400000">
          <a:off x="5459198" y="-568745"/>
          <a:ext cx="2512919" cy="4181442"/>
        </a:xfrm>
        <a:prstGeom prst="corner">
          <a:avLst>
            <a:gd name="adj1" fmla="val 16120"/>
            <a:gd name="adj2" fmla="val 16110"/>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w="6350" cap="flat" cmpd="sng" algn="ctr">
          <a:solidFill>
            <a:schemeClr val="accent5">
              <a:hueOff val="-7353344"/>
              <a:satOff val="-10228"/>
              <a:lumOff val="-3922"/>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B9DD6B9D-7B16-4A43-A290-D2AF5AF739D4}">
      <dsp:nvSpPr>
        <dsp:cNvPr id="0" name=""/>
        <dsp:cNvSpPr/>
      </dsp:nvSpPr>
      <dsp:spPr>
        <a:xfrm>
          <a:off x="5039730" y="680604"/>
          <a:ext cx="3775029" cy="3309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s-ES_tradnl" sz="2200" b="1" kern="1200" dirty="0" smtClean="0"/>
            <a:t>Los hongos patógenos como modelo de estudio es un área de la ciencia que puede brindar o generar conocimiento para determinar los mecanismos que éstos pueden desarrollar al ser sometidos a temperaturas más altas a las que habitualmente crecen. </a:t>
          </a:r>
          <a:endParaRPr lang="es-ES_tradnl" sz="2200" b="1" kern="1200" dirty="0"/>
        </a:p>
      </dsp:txBody>
      <dsp:txXfrm>
        <a:off x="5039730" y="680604"/>
        <a:ext cx="3775029" cy="330903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A6F666-0764-4EF2-BD7A-BC731A47CA80}" type="datetimeFigureOut">
              <a:rPr lang="es-MX" smtClean="0"/>
              <a:t>17/10/17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FA6459-2177-47BA-86FF-CAC244DBFDBF}" type="slidenum">
              <a:rPr lang="es-MX" smtClean="0"/>
              <a:t>‹Nr.›</a:t>
            </a:fld>
            <a:endParaRPr lang="es-MX"/>
          </a:p>
        </p:txBody>
      </p:sp>
    </p:spTree>
    <p:extLst>
      <p:ext uri="{BB962C8B-B14F-4D97-AF65-F5344CB8AC3E}">
        <p14:creationId xmlns:p14="http://schemas.microsoft.com/office/powerpoint/2010/main" val="1940738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spcBef>
                <a:spcPct val="0"/>
              </a:spcBef>
            </a:pPr>
            <a:endParaRPr lang="es-ES_tradnl" baseline="0" dirty="0" smtClean="0">
              <a:latin typeface="Calibri" charset="0"/>
              <a:cs typeface="MS PGothic" charset="0"/>
            </a:endParaRPr>
          </a:p>
          <a:p>
            <a:pPr marL="0" marR="0" indent="0" algn="l" defTabSz="457200" rtl="0" eaLnBrk="1" fontAlgn="base" latinLnBrk="0" hangingPunct="1">
              <a:lnSpc>
                <a:spcPct val="100000"/>
              </a:lnSpc>
              <a:spcBef>
                <a:spcPct val="0"/>
              </a:spcBef>
              <a:spcAft>
                <a:spcPct val="0"/>
              </a:spcAft>
              <a:buClrTx/>
              <a:buSzTx/>
              <a:buFontTx/>
              <a:buNone/>
              <a:tabLst/>
              <a:defRPr/>
            </a:pPr>
            <a:r>
              <a:rPr lang="es-MX" dirty="0" smtClean="0">
                <a:latin typeface="Calibri" charset="0"/>
                <a:cs typeface="MS PGothic" charset="0"/>
              </a:rPr>
              <a:t>Se presenta la información más relevante de la unidad de competencia número dos, de la unidad de aprendizaje de </a:t>
            </a:r>
            <a:r>
              <a:rPr lang="es-ES_tradnl" dirty="0" smtClean="0">
                <a:latin typeface="Calibri" charset="0"/>
                <a:cs typeface="MS PGothic" charset="0"/>
              </a:rPr>
              <a:t>Micología</a:t>
            </a:r>
            <a:r>
              <a:rPr lang="es-MX" dirty="0" smtClean="0">
                <a:latin typeface="Calibri" charset="0"/>
                <a:cs typeface="MS PGothic" charset="0"/>
              </a:rPr>
              <a:t>, </a:t>
            </a:r>
            <a:r>
              <a:rPr lang="es-MX" dirty="0" smtClean="0">
                <a:latin typeface="Calibri" charset="0"/>
              </a:rPr>
              <a:t>correspondiente a la presentación del tema de Sistemática y evolución de los principales grupos </a:t>
            </a:r>
            <a:r>
              <a:rPr lang="es-MX" dirty="0" err="1" smtClean="0">
                <a:latin typeface="Calibri" charset="0"/>
              </a:rPr>
              <a:t>fungoides</a:t>
            </a:r>
            <a:r>
              <a:rPr lang="es-MX" baseline="0" dirty="0" smtClean="0">
                <a:latin typeface="Calibri" charset="0"/>
              </a:rPr>
              <a:t> y fúngicos</a:t>
            </a:r>
            <a:endParaRPr lang="es-MX" i="1" dirty="0" smtClean="0">
              <a:latin typeface="Calibri" charset="0"/>
              <a:cs typeface="MS PGothic" charset="0"/>
            </a:endParaRPr>
          </a:p>
          <a:p>
            <a:pPr eaLnBrk="1" hangingPunct="1">
              <a:spcBef>
                <a:spcPct val="0"/>
              </a:spcBef>
            </a:pPr>
            <a:endParaRPr lang="es-ES" dirty="0">
              <a:latin typeface="Calibri" charset="0"/>
              <a:cs typeface="MS PGothic" charset="0"/>
            </a:endParaRPr>
          </a:p>
        </p:txBody>
      </p:sp>
      <p:sp>
        <p:nvSpPr>
          <p:cNvPr id="4" name="Marcador de número de diapositiva 3"/>
          <p:cNvSpPr>
            <a:spLocks noGrp="1"/>
          </p:cNvSpPr>
          <p:nvPr>
            <p:ph type="sldNum" sz="quarter" idx="10"/>
          </p:nvPr>
        </p:nvSpPr>
        <p:spPr/>
        <p:txBody>
          <a:bodyPr/>
          <a:lstStyle/>
          <a:p>
            <a:fld id="{B0135584-5555-0149-8296-02E77F991E85}" type="slidenum">
              <a:rPr lang="es-ES" smtClean="0"/>
              <a:t>1</a:t>
            </a:fld>
            <a:endParaRPr lang="es-ES"/>
          </a:p>
        </p:txBody>
      </p:sp>
    </p:spTree>
    <p:extLst>
      <p:ext uri="{BB962C8B-B14F-4D97-AF65-F5344CB8AC3E}">
        <p14:creationId xmlns:p14="http://schemas.microsoft.com/office/powerpoint/2010/main" val="1131826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a:latin typeface="Calibri" charset="0"/>
              <a:cs typeface="MS PGothic"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1B6ABE2-821D-3E49-9BCC-D79683C3CC17}" type="slidenum">
              <a:rPr lang="es-ES" sz="1200">
                <a:latin typeface="Corbel" charset="0"/>
                <a:cs typeface="MS PGothic" charset="0"/>
              </a:rPr>
              <a:pPr eaLnBrk="1" fontAlgn="base" hangingPunct="1">
                <a:spcBef>
                  <a:spcPct val="0"/>
                </a:spcBef>
                <a:spcAft>
                  <a:spcPct val="0"/>
                </a:spcAft>
              </a:pPr>
              <a:t>2</a:t>
            </a:fld>
            <a:endParaRPr lang="es-ES" sz="1200">
              <a:latin typeface="Corbel" charset="0"/>
              <a:cs typeface="MS PGothic" charset="0"/>
            </a:endParaRPr>
          </a:p>
        </p:txBody>
      </p:sp>
    </p:spTree>
    <p:extLst>
      <p:ext uri="{BB962C8B-B14F-4D97-AF65-F5344CB8AC3E}">
        <p14:creationId xmlns:p14="http://schemas.microsoft.com/office/powerpoint/2010/main" val="369959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defTabSz="914350"/>
            <a:r>
              <a:rPr lang="es-ES" dirty="0">
                <a:latin typeface="Calibri" charset="0"/>
              </a:rPr>
              <a:t>La presentación está constituida por </a:t>
            </a:r>
            <a:r>
              <a:rPr lang="es-ES" dirty="0" smtClean="0">
                <a:latin typeface="Calibri" charset="0"/>
              </a:rPr>
              <a:t>31 </a:t>
            </a:r>
            <a:r>
              <a:rPr lang="es-ES" dirty="0">
                <a:latin typeface="Calibri" charset="0"/>
              </a:rPr>
              <a:t>diapositivas,  las cuales contienen información escrita e </a:t>
            </a:r>
            <a:r>
              <a:rPr lang="es-ES" dirty="0" smtClean="0">
                <a:latin typeface="Calibri" charset="0"/>
              </a:rPr>
              <a:t>imágenes</a:t>
            </a:r>
            <a:r>
              <a:rPr lang="es-ES" baseline="0" dirty="0" smtClean="0">
                <a:latin typeface="Calibri" charset="0"/>
              </a:rPr>
              <a:t> sobre la sistemática y evolución de los principales grupos </a:t>
            </a:r>
            <a:r>
              <a:rPr lang="es-ES" baseline="0" dirty="0" err="1" smtClean="0">
                <a:latin typeface="Calibri" charset="0"/>
              </a:rPr>
              <a:t>fungoides</a:t>
            </a:r>
            <a:r>
              <a:rPr lang="es-ES" baseline="0" dirty="0" smtClean="0">
                <a:latin typeface="Calibri" charset="0"/>
              </a:rPr>
              <a:t> y fúngicos. En esta diapositiva se muestra el contenido de la presentación. </a:t>
            </a:r>
            <a:r>
              <a:rPr lang="es-ES" dirty="0" smtClean="0">
                <a:latin typeface="Calibri" charset="0"/>
              </a:rPr>
              <a:t> </a:t>
            </a:r>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3</a:t>
            </a:fld>
            <a:endParaRPr lang="es-MX" sz="1200"/>
          </a:p>
        </p:txBody>
      </p:sp>
    </p:spTree>
    <p:extLst>
      <p:ext uri="{BB962C8B-B14F-4D97-AF65-F5344CB8AC3E}">
        <p14:creationId xmlns:p14="http://schemas.microsoft.com/office/powerpoint/2010/main" val="3377031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defTabSz="914350"/>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4</a:t>
            </a:fld>
            <a:endParaRPr lang="es-MX" sz="1200"/>
          </a:p>
        </p:txBody>
      </p:sp>
    </p:spTree>
    <p:extLst>
      <p:ext uri="{BB962C8B-B14F-4D97-AF65-F5344CB8AC3E}">
        <p14:creationId xmlns:p14="http://schemas.microsoft.com/office/powerpoint/2010/main" val="1286572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48073C1C-9089-48CD-B58D-0C7677BCC5D5}" type="slidenum">
              <a:rPr lang="es-MX" smtClean="0"/>
              <a:t>25</a:t>
            </a:fld>
            <a:endParaRPr lang="es-MX" dirty="0"/>
          </a:p>
        </p:txBody>
      </p:sp>
    </p:spTree>
    <p:extLst>
      <p:ext uri="{BB962C8B-B14F-4D97-AF65-F5344CB8AC3E}">
        <p14:creationId xmlns:p14="http://schemas.microsoft.com/office/powerpoint/2010/main" val="823614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28E80666-FB37-4B36-9149-507F3B0178E3}" type="datetimeFigureOut">
              <a:rPr lang="en-US" smtClean="0"/>
              <a:pPr/>
              <a:t>10/17/17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1341383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8E80666-FB37-4B36-9149-507F3B0178E3}" type="datetimeFigureOut">
              <a:rPr lang="en-US" smtClean="0"/>
              <a:pPr/>
              <a:t>10/17/17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434135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8E80666-FB37-4B36-9149-507F3B0178E3}" type="datetimeFigureOut">
              <a:rPr lang="en-US" smtClean="0"/>
              <a:pPr/>
              <a:t>10/17/17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2777755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8E80666-FB37-4B36-9149-507F3B0178E3}" type="datetimeFigureOut">
              <a:rPr lang="en-US" smtClean="0"/>
              <a:pPr/>
              <a:t>10/17/17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268206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8E80666-FB37-4B36-9149-507F3B0178E3}" type="datetimeFigureOut">
              <a:rPr lang="en-US" smtClean="0"/>
              <a:pPr/>
              <a:t>10/17/17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52888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8E80666-FB37-4B36-9149-507F3B0178E3}" type="datetimeFigureOut">
              <a:rPr lang="en-US" smtClean="0"/>
              <a:pPr/>
              <a:t>10/17/17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54518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8E80666-FB37-4B36-9149-507F3B0178E3}" type="datetimeFigureOut">
              <a:rPr lang="en-US" smtClean="0"/>
              <a:pPr/>
              <a:t>10/17/17</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1343545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28E80666-FB37-4B36-9149-507F3B0178E3}" type="datetimeFigureOut">
              <a:rPr lang="en-US" smtClean="0"/>
              <a:pPr/>
              <a:t>10/17/17</a:t>
            </a:fld>
            <a:endParaRPr lang="en-US" dirty="0"/>
          </a:p>
        </p:txBody>
      </p:sp>
      <p:sp>
        <p:nvSpPr>
          <p:cNvPr id="4" name="Marcador de pie de página 3"/>
          <p:cNvSpPr>
            <a:spLocks noGrp="1"/>
          </p:cNvSpPr>
          <p:nvPr>
            <p:ph type="ftr" sz="quarter" idx="11"/>
          </p:nvPr>
        </p:nvSpPr>
        <p:spPr/>
        <p:txBody>
          <a:bodyPr/>
          <a:lstStyle/>
          <a:p>
            <a:endParaRPr lang="en-US" dirty="0"/>
          </a:p>
        </p:txBody>
      </p:sp>
      <p:sp>
        <p:nvSpPr>
          <p:cNvPr id="5" name="Marcador de número de diapositiva 4"/>
          <p:cNvSpPr>
            <a:spLocks noGrp="1"/>
          </p:cNvSpPr>
          <p:nvPr>
            <p:ph type="sldNum" sz="quarter" idx="12"/>
          </p:nvPr>
        </p:nvSpPr>
        <p:spPr/>
        <p:txBody>
          <a:bodyPr/>
          <a:lstStyle/>
          <a:p>
            <a:fld id="{D7E63A33-8271-4DD0-9C48-789913D7C115}" type="slidenum">
              <a:rPr lang="en-US" smtClean="0"/>
              <a:pPr/>
              <a:t>‹Nr.›</a:t>
            </a:fld>
            <a:endParaRPr lang="en-US" dirty="0"/>
          </a:p>
        </p:txBody>
      </p:sp>
    </p:spTree>
    <p:extLst>
      <p:ext uri="{BB962C8B-B14F-4D97-AF65-F5344CB8AC3E}">
        <p14:creationId xmlns:p14="http://schemas.microsoft.com/office/powerpoint/2010/main" val="912563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8E80666-FB37-4B36-9149-507F3B0178E3}" type="datetimeFigureOut">
              <a:rPr lang="en-US" smtClean="0"/>
              <a:pPr/>
              <a:t>10/17/17</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1828287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8E80666-FB37-4B36-9149-507F3B0178E3}" type="datetimeFigureOut">
              <a:rPr lang="en-US" smtClean="0"/>
              <a:pPr/>
              <a:t>10/17/17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3010094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8E80666-FB37-4B36-9149-507F3B0178E3}" type="datetimeFigureOut">
              <a:rPr lang="en-US" smtClean="0"/>
              <a:pPr/>
              <a:t>10/17/17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7E63A33-8271-4DD0-9C48-789913D7C115}" type="slidenum">
              <a:rPr lang="en-US" smtClean="0"/>
              <a:pPr/>
              <a:t>‹Nr.›</a:t>
            </a:fld>
            <a:endParaRPr lang="en-US"/>
          </a:p>
        </p:txBody>
      </p:sp>
    </p:spTree>
    <p:extLst>
      <p:ext uri="{BB962C8B-B14F-4D97-AF65-F5344CB8AC3E}">
        <p14:creationId xmlns:p14="http://schemas.microsoft.com/office/powerpoint/2010/main" val="19560754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8E80666-FB37-4B36-9149-507F3B0178E3}" type="datetimeFigureOut">
              <a:rPr lang="en-US" smtClean="0"/>
              <a:pPr/>
              <a:t>10/17/17</a:t>
            </a:fld>
            <a:endParaRPr lang="en-US" dirty="0"/>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7E63A33-8271-4DD0-9C48-789913D7C115}" type="slidenum">
              <a:rPr lang="en-US" smtClean="0"/>
              <a:pPr/>
              <a:t>‹Nr.›</a:t>
            </a:fld>
            <a:endParaRPr lang="en-US" dirty="0"/>
          </a:p>
        </p:txBody>
      </p:sp>
    </p:spTree>
    <p:extLst>
      <p:ext uri="{BB962C8B-B14F-4D97-AF65-F5344CB8AC3E}">
        <p14:creationId xmlns:p14="http://schemas.microsoft.com/office/powerpoint/2010/main" val="2926866888"/>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 Id="rId11"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hyperlink" Target="https://www.google.com.mx/imgres?imgurl=http://mundoejecutivoexpress.mx/sites/default/files/imagecache/nota_completa/sequia.jpg&amp;imgrefurl=http://mundoejecutivoexpress.mx/mundo/2014/09/22/estudio-advierte-que-cambio-climatico-causara-megasequias&amp;docid=Cjh2KOHMNkqqlM&amp;tbnid=1mFGkWzVj2xySM:&amp;w=900&amp;h=550&amp;bih=969&amp;biw=1920&amp;ved=0ahUKEwiY0OXL2_bPAhVJLSYKHcpQB_kQMwgcKAEwAQ&amp;iact=mrc&amp;uact=8" TargetMode="External"/><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21.png"/><Relationship Id="rId9" Type="http://schemas.openxmlformats.org/officeDocument/2006/relationships/image" Target="../media/image22.png"/><Relationship Id="rId10" Type="http://schemas.openxmlformats.org/officeDocument/2006/relationships/image" Target="../media/image23.png"/><Relationship Id="rId1" Type="http://schemas.openxmlformats.org/officeDocument/2006/relationships/slideLayout" Target="../slideLayouts/slideLayout6.xml"/><Relationship Id="rId2"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tiff"/></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 Id="rId3"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1.jp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0" y="6467327"/>
            <a:ext cx="9144000" cy="390674"/>
          </a:xfrm>
          <a:prstGeom prst="rect">
            <a:avLst/>
          </a:prstGeom>
          <a:solidFill>
            <a:srgbClr val="2B47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1029" name="Rectángulo 21"/>
          <p:cNvSpPr>
            <a:spLocks noChangeArrowheads="1"/>
          </p:cNvSpPr>
          <p:nvPr/>
        </p:nvSpPr>
        <p:spPr bwMode="auto">
          <a:xfrm>
            <a:off x="0" y="1722438"/>
            <a:ext cx="9144000" cy="4733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endParaRPr lang="es-ES" sz="2200" b="1" dirty="0" smtClean="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r>
              <a:rPr lang="es-ES" sz="2200" b="1" dirty="0">
                <a:solidFill>
                  <a:srgbClr val="555E2D"/>
                </a:solidFill>
                <a:cs typeface="Calibri" charset="0"/>
              </a:rPr>
              <a:t>Responsable de la elaboración:</a:t>
            </a:r>
            <a:br>
              <a:rPr lang="es-ES" sz="2200" b="1" dirty="0">
                <a:solidFill>
                  <a:srgbClr val="555E2D"/>
                </a:solidFill>
                <a:cs typeface="Calibri" charset="0"/>
              </a:rPr>
            </a:br>
            <a:r>
              <a:rPr lang="es-ES" sz="2200" b="1" dirty="0">
                <a:solidFill>
                  <a:srgbClr val="555E2D"/>
                </a:solidFill>
                <a:cs typeface="Calibri" charset="0"/>
              </a:rPr>
              <a:t>Dra. Cristina </a:t>
            </a:r>
            <a:r>
              <a:rPr lang="es-ES" sz="2200" b="1" dirty="0" err="1">
                <a:solidFill>
                  <a:srgbClr val="555E2D"/>
                </a:solidFill>
                <a:cs typeface="Calibri" charset="0"/>
              </a:rPr>
              <a:t>Burrola</a:t>
            </a:r>
            <a:r>
              <a:rPr lang="es-ES" sz="2200" b="1" dirty="0">
                <a:solidFill>
                  <a:srgbClr val="555E2D"/>
                </a:solidFill>
                <a:cs typeface="Calibri" charset="0"/>
              </a:rPr>
              <a:t> Aguilar </a:t>
            </a:r>
          </a:p>
          <a:p>
            <a:pPr algn="ctr">
              <a:lnSpc>
                <a:spcPct val="80000"/>
              </a:lnSpc>
            </a:pPr>
            <a:endParaRPr lang="es-ES" sz="2200" b="1" dirty="0">
              <a:solidFill>
                <a:srgbClr val="555E2D"/>
              </a:solidFill>
              <a:cs typeface="Calibri" charset="0"/>
            </a:endParaRPr>
          </a:p>
          <a:p>
            <a:pPr algn="ctr">
              <a:lnSpc>
                <a:spcPct val="80000"/>
              </a:lnSpc>
            </a:pPr>
            <a:r>
              <a:rPr lang="es-ES" sz="2200" b="1" dirty="0">
                <a:solidFill>
                  <a:srgbClr val="555E2D"/>
                </a:solidFill>
                <a:cs typeface="Calibri" charset="0"/>
              </a:rPr>
              <a:t>Octubre 2017</a:t>
            </a:r>
          </a:p>
        </p:txBody>
      </p:sp>
      <p:sp>
        <p:nvSpPr>
          <p:cNvPr id="15" name="Rectángulo 21"/>
          <p:cNvSpPr>
            <a:spLocks noChangeArrowheads="1"/>
          </p:cNvSpPr>
          <p:nvPr/>
        </p:nvSpPr>
        <p:spPr bwMode="auto">
          <a:xfrm>
            <a:off x="197260" y="1354588"/>
            <a:ext cx="8749480" cy="32747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80000"/>
              </a:lnSpc>
            </a:pPr>
            <a:r>
              <a:rPr lang="es-ES" sz="2200" b="1" dirty="0" smtClean="0">
                <a:solidFill>
                  <a:srgbClr val="555E2D"/>
                </a:solidFill>
                <a:cs typeface="Calibri" charset="0"/>
              </a:rPr>
              <a:t>Facultad </a:t>
            </a:r>
            <a:r>
              <a:rPr lang="es-ES" sz="2200" b="1" dirty="0">
                <a:solidFill>
                  <a:srgbClr val="555E2D"/>
                </a:solidFill>
                <a:cs typeface="Calibri" charset="0"/>
              </a:rPr>
              <a:t>de </a:t>
            </a:r>
            <a:r>
              <a:rPr lang="es-ES" sz="2200" b="1" dirty="0" smtClean="0">
                <a:solidFill>
                  <a:srgbClr val="555E2D"/>
                </a:solidFill>
                <a:cs typeface="Calibri" charset="0"/>
              </a:rPr>
              <a:t>Ciencias</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Licenciatura en Biología</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Aprendizaje: </a:t>
            </a:r>
            <a:br>
              <a:rPr lang="es-ES" sz="2200" b="1" dirty="0">
                <a:solidFill>
                  <a:srgbClr val="555E2D"/>
                </a:solidFill>
                <a:cs typeface="Calibri" charset="0"/>
              </a:rPr>
            </a:br>
            <a:r>
              <a:rPr lang="es-ES" sz="2200" b="1" dirty="0" smtClean="0">
                <a:solidFill>
                  <a:srgbClr val="555E2D"/>
                </a:solidFill>
                <a:cs typeface="Calibri" charset="0"/>
              </a:rPr>
              <a:t>Micología</a:t>
            </a:r>
            <a:endParaRPr lang="es-ES" sz="2200" b="1" dirty="0">
              <a:solidFill>
                <a:srgbClr val="555E2D"/>
              </a:solidFill>
              <a:cs typeface="Calibri" charset="0"/>
            </a:endParaRPr>
          </a:p>
          <a:p>
            <a:pPr algn="ctr">
              <a:lnSpc>
                <a:spcPct val="80000"/>
              </a:lnSpc>
            </a:pPr>
            <a:endParaRPr lang="pt-BR" sz="2200" b="1" dirty="0" smtClean="0">
              <a:solidFill>
                <a:srgbClr val="555E2D"/>
              </a:solidFill>
              <a:cs typeface="Calibri" charset="0"/>
            </a:endParaRPr>
          </a:p>
          <a:p>
            <a:pPr algn="ctr">
              <a:lnSpc>
                <a:spcPct val="80000"/>
              </a:lnSpc>
            </a:pPr>
            <a:endParaRPr lang="pt-BR" sz="2200" b="1" dirty="0">
              <a:solidFill>
                <a:srgbClr val="555E2D"/>
              </a:solidFill>
              <a:cs typeface="Calibri" charset="0"/>
            </a:endParaRPr>
          </a:p>
          <a:p>
            <a:pPr algn="ctr">
              <a:lnSpc>
                <a:spcPct val="80000"/>
              </a:lnSpc>
            </a:pPr>
            <a:endParaRPr lang="pt-BR" sz="2200" b="1" dirty="0">
              <a:solidFill>
                <a:srgbClr val="555E2D"/>
              </a:solidFill>
              <a:cs typeface="Calibri" charset="0"/>
            </a:endParaRPr>
          </a:p>
          <a:p>
            <a:pPr algn="ctr"/>
            <a:r>
              <a:rPr lang="pt-BR" sz="2200" b="1" dirty="0" err="1" smtClean="0">
                <a:solidFill>
                  <a:srgbClr val="555E2D"/>
                </a:solidFill>
                <a:cs typeface="Calibri" charset="0"/>
              </a:rPr>
              <a:t>Unidad</a:t>
            </a:r>
            <a:r>
              <a:rPr lang="pt-BR" sz="2200" b="1" dirty="0" smtClean="0">
                <a:solidFill>
                  <a:srgbClr val="555E2D"/>
                </a:solidFill>
                <a:cs typeface="Calibri" charset="0"/>
              </a:rPr>
              <a:t> </a:t>
            </a:r>
            <a:r>
              <a:rPr lang="es-MX" sz="2200" b="1" dirty="0">
                <a:solidFill>
                  <a:srgbClr val="555E2D"/>
                </a:solidFill>
                <a:cs typeface="Calibri" charset="0"/>
              </a:rPr>
              <a:t>1. Introducción:</a:t>
            </a:r>
          </a:p>
          <a:p>
            <a:pPr algn="ctr"/>
            <a:r>
              <a:rPr lang="es-MX" sz="2200" b="1" dirty="0" smtClean="0">
                <a:solidFill>
                  <a:srgbClr val="555E2D"/>
                </a:solidFill>
                <a:cs typeface="Calibri" charset="0"/>
              </a:rPr>
              <a:t>1.3. </a:t>
            </a:r>
            <a:r>
              <a:rPr lang="es-MX" sz="2200" b="1" dirty="0">
                <a:solidFill>
                  <a:srgbClr val="555E2D"/>
                </a:solidFill>
                <a:cs typeface="Calibri" charset="0"/>
              </a:rPr>
              <a:t>Importancia </a:t>
            </a:r>
            <a:r>
              <a:rPr lang="es-MX" sz="2200" b="1" dirty="0" smtClean="0">
                <a:solidFill>
                  <a:srgbClr val="555E2D"/>
                </a:solidFill>
                <a:cs typeface="Calibri" charset="0"/>
              </a:rPr>
              <a:t>ambiental: </a:t>
            </a:r>
          </a:p>
          <a:p>
            <a:pPr algn="ctr"/>
            <a:r>
              <a:rPr lang="es-MX" sz="2200" b="1" dirty="0" smtClean="0">
                <a:solidFill>
                  <a:srgbClr val="555E2D"/>
                </a:solidFill>
                <a:cs typeface="Calibri" charset="0"/>
              </a:rPr>
              <a:t>Los hongos y el cambio climático</a:t>
            </a:r>
            <a:endParaRPr lang="pt-BR" sz="2200" b="1" dirty="0">
              <a:solidFill>
                <a:srgbClr val="555E2D"/>
              </a:solidFill>
              <a:cs typeface="Calibri" charset="0"/>
            </a:endParaRPr>
          </a:p>
        </p:txBody>
      </p:sp>
      <p:sp>
        <p:nvSpPr>
          <p:cNvPr id="3" name="Marcador de número de diapositiva 2"/>
          <p:cNvSpPr>
            <a:spLocks noGrp="1"/>
          </p:cNvSpPr>
          <p:nvPr>
            <p:ph type="sldNum" sz="quarter" idx="12"/>
          </p:nvPr>
        </p:nvSpPr>
        <p:spPr/>
        <p:txBody>
          <a:bodyPr>
            <a:normAutofit/>
          </a:bodyPr>
          <a:lstStyle/>
          <a:p>
            <a:pPr>
              <a:defRPr/>
            </a:pPr>
            <a:fld id="{F0343A7C-E0AF-4547-9C9F-8102B599A5C0}" type="slidenum">
              <a:rPr lang="en-US" smtClean="0"/>
              <a:pPr>
                <a:defRPr/>
              </a:pPr>
              <a:t>1</a:t>
            </a:fld>
            <a:endParaRPr lang="en-US"/>
          </a:p>
        </p:txBody>
      </p:sp>
      <p:pic>
        <p:nvPicPr>
          <p:cNvPr id="2" name="Picture 2" descr="hola.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38" y="-15734"/>
            <a:ext cx="9194110" cy="91489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046485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stretch>
            <a:fillRect/>
          </a:stretch>
        </p:blipFill>
        <p:spPr>
          <a:xfrm>
            <a:off x="6923314" y="5594376"/>
            <a:ext cx="2220686" cy="1263623"/>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617029"/>
            <a:ext cx="2189949" cy="1240971"/>
          </a:xfrm>
          <a:prstGeom prst="rect">
            <a:avLst/>
          </a:prstGeom>
        </p:spPr>
      </p:pic>
      <p:pic>
        <p:nvPicPr>
          <p:cNvPr id="9" name="Imagen 8"/>
          <p:cNvPicPr>
            <a:picLocks noChangeAspect="1"/>
          </p:cNvPicPr>
          <p:nvPr/>
        </p:nvPicPr>
        <p:blipFill>
          <a:blip r:embed="rId4"/>
          <a:stretch>
            <a:fillRect/>
          </a:stretch>
        </p:blipFill>
        <p:spPr>
          <a:xfrm>
            <a:off x="2189948" y="5618024"/>
            <a:ext cx="1655431" cy="1239975"/>
          </a:xfrm>
          <a:prstGeom prst="rect">
            <a:avLst/>
          </a:prstGeom>
        </p:spPr>
      </p:pic>
      <p:pic>
        <p:nvPicPr>
          <p:cNvPr id="10" name="Imagen 9"/>
          <p:cNvPicPr>
            <a:picLocks noChangeAspect="1"/>
          </p:cNvPicPr>
          <p:nvPr/>
        </p:nvPicPr>
        <p:blipFill>
          <a:blip r:embed="rId5"/>
          <a:stretch>
            <a:fillRect/>
          </a:stretch>
        </p:blipFill>
        <p:spPr>
          <a:xfrm>
            <a:off x="3845379" y="5608418"/>
            <a:ext cx="1877785" cy="1249581"/>
          </a:xfrm>
          <a:prstGeom prst="rect">
            <a:avLst/>
          </a:prstGeom>
        </p:spPr>
      </p:pic>
      <p:pic>
        <p:nvPicPr>
          <p:cNvPr id="11" name="Imagen 10"/>
          <p:cNvPicPr>
            <a:picLocks noChangeAspect="1"/>
          </p:cNvPicPr>
          <p:nvPr/>
        </p:nvPicPr>
        <p:blipFill>
          <a:blip r:embed="rId6"/>
          <a:stretch>
            <a:fillRect/>
          </a:stretch>
        </p:blipFill>
        <p:spPr>
          <a:xfrm>
            <a:off x="5723165" y="5602986"/>
            <a:ext cx="1885950" cy="1255014"/>
          </a:xfrm>
          <a:prstGeom prst="rect">
            <a:avLst/>
          </a:prstGeom>
        </p:spPr>
      </p:pic>
      <p:cxnSp>
        <p:nvCxnSpPr>
          <p:cNvPr id="13" name="Conector recto 12"/>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ítulo 9"/>
          <p:cNvSpPr txBox="1">
            <a:spLocks/>
          </p:cNvSpPr>
          <p:nvPr/>
        </p:nvSpPr>
        <p:spPr>
          <a:xfrm>
            <a:off x="0" y="172735"/>
            <a:ext cx="9144000" cy="656590"/>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4000" b="1" dirty="0" smtClean="0">
                <a:solidFill>
                  <a:srgbClr val="2E2224"/>
                </a:solidFill>
                <a:latin typeface="Calibri" charset="0"/>
                <a:cs typeface="Calibri" charset="0"/>
              </a:rPr>
              <a:t>¿QUÉ ES EL EFECTO INVERNADERO?</a:t>
            </a:r>
            <a:endParaRPr lang="es-ES_tradnl" sz="4000" b="1" dirty="0">
              <a:solidFill>
                <a:srgbClr val="2E2224"/>
              </a:solidFill>
              <a:latin typeface="Calibri" charset="0"/>
              <a:cs typeface="Calibri" charset="0"/>
            </a:endParaRPr>
          </a:p>
        </p:txBody>
      </p:sp>
      <p:graphicFrame>
        <p:nvGraphicFramePr>
          <p:cNvPr id="4" name="Diagrama 3"/>
          <p:cNvGraphicFramePr/>
          <p:nvPr>
            <p:extLst>
              <p:ext uri="{D42A27DB-BD31-4B8C-83A1-F6EECF244321}">
                <p14:modId xmlns:p14="http://schemas.microsoft.com/office/powerpoint/2010/main" val="907388770"/>
              </p:ext>
            </p:extLst>
          </p:nvPr>
        </p:nvGraphicFramePr>
        <p:xfrm>
          <a:off x="265792" y="959935"/>
          <a:ext cx="8682555" cy="487027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5" name="CuadroTexto 14"/>
          <p:cNvSpPr txBox="1"/>
          <p:nvPr/>
        </p:nvSpPr>
        <p:spPr>
          <a:xfrm>
            <a:off x="6379882" y="5210387"/>
            <a:ext cx="2764118" cy="246221"/>
          </a:xfrm>
          <a:prstGeom prst="rect">
            <a:avLst/>
          </a:prstGeom>
          <a:noFill/>
        </p:spPr>
        <p:txBody>
          <a:bodyPr wrap="square" rtlCol="0">
            <a:spAutoFit/>
          </a:bodyPr>
          <a:lstStyle/>
          <a:p>
            <a:pPr algn="ctr"/>
            <a:r>
              <a:rPr lang="es-ES" sz="1000" dirty="0" smtClean="0"/>
              <a:t>SEMARNAT, (2009)</a:t>
            </a:r>
            <a:endParaRPr lang="es-ES" sz="1000" dirty="0"/>
          </a:p>
        </p:txBody>
      </p:sp>
    </p:spTree>
    <p:extLst>
      <p:ext uri="{BB962C8B-B14F-4D97-AF65-F5344CB8AC3E}">
        <p14:creationId xmlns:p14="http://schemas.microsoft.com/office/powerpoint/2010/main" val="34930362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057"/>
            <a:ext cx="9143773" cy="6829255"/>
          </a:xfrm>
          <a:prstGeom prst="rect">
            <a:avLst/>
          </a:prstGeom>
        </p:spPr>
      </p:pic>
      <p:sp>
        <p:nvSpPr>
          <p:cNvPr id="2" name="Rectángulo 1"/>
          <p:cNvSpPr/>
          <p:nvPr/>
        </p:nvSpPr>
        <p:spPr>
          <a:xfrm>
            <a:off x="-19853" y="6591091"/>
            <a:ext cx="6354574" cy="246221"/>
          </a:xfrm>
          <a:prstGeom prst="rect">
            <a:avLst/>
          </a:prstGeom>
        </p:spPr>
        <p:txBody>
          <a:bodyPr wrap="square">
            <a:spAutoFit/>
          </a:bodyPr>
          <a:lstStyle/>
          <a:p>
            <a:r>
              <a:rPr lang="en-US" sz="1000" dirty="0">
                <a:solidFill>
                  <a:schemeClr val="bg1"/>
                </a:solidFill>
              </a:rPr>
              <a:t>http://1.bp.blogspot.com/-Ao7nRTCWyRA/UqTfyafJ0HI/</a:t>
            </a:r>
            <a:r>
              <a:rPr lang="en-US" sz="1000" dirty="0" err="1">
                <a:solidFill>
                  <a:schemeClr val="bg1"/>
                </a:solidFill>
              </a:rPr>
              <a:t>AAAAAAAAAkM</a:t>
            </a:r>
            <a:r>
              <a:rPr lang="en-US" sz="1000" dirty="0">
                <a:solidFill>
                  <a:schemeClr val="bg1"/>
                </a:solidFill>
              </a:rPr>
              <a:t>/bqexjYcfpE0/s1600/</a:t>
            </a:r>
            <a:r>
              <a:rPr lang="en-US" sz="1000" dirty="0" err="1">
                <a:solidFill>
                  <a:schemeClr val="bg1"/>
                </a:solidFill>
              </a:rPr>
              <a:t>efecto-invernadero.jpg</a:t>
            </a:r>
            <a:endParaRPr lang="es-ES" sz="1000" dirty="0">
              <a:solidFill>
                <a:schemeClr val="bg1"/>
              </a:solidFill>
            </a:endParaRPr>
          </a:p>
        </p:txBody>
      </p:sp>
    </p:spTree>
    <p:extLst>
      <p:ext uri="{BB962C8B-B14F-4D97-AF65-F5344CB8AC3E}">
        <p14:creationId xmlns:p14="http://schemas.microsoft.com/office/powerpoint/2010/main" val="1067253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t="11495"/>
          <a:stretch/>
        </p:blipFill>
        <p:spPr>
          <a:xfrm>
            <a:off x="-18778" y="1550665"/>
            <a:ext cx="9162778" cy="4546243"/>
          </a:xfrm>
          <a:prstGeom prst="rect">
            <a:avLst/>
          </a:prstGeom>
          <a:effectLst>
            <a:softEdge rad="114300"/>
          </a:effectLst>
        </p:spPr>
      </p:pic>
      <p:cxnSp>
        <p:nvCxnSpPr>
          <p:cNvPr id="3" name="Conector recto 2"/>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ítulo 9"/>
          <p:cNvSpPr txBox="1">
            <a:spLocks/>
          </p:cNvSpPr>
          <p:nvPr/>
        </p:nvSpPr>
        <p:spPr>
          <a:xfrm>
            <a:off x="0" y="-104264"/>
            <a:ext cx="9144000" cy="1210588"/>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4000" b="1" dirty="0" smtClean="0">
                <a:solidFill>
                  <a:srgbClr val="2E2224"/>
                </a:solidFill>
                <a:latin typeface="Calibri" charset="0"/>
                <a:cs typeface="Calibri" charset="0"/>
              </a:rPr>
              <a:t>¿CU</a:t>
            </a:r>
            <a:r>
              <a:rPr lang="is-IS" sz="4000" b="1" dirty="0" smtClean="0">
                <a:solidFill>
                  <a:srgbClr val="2E2224"/>
                </a:solidFill>
                <a:latin typeface="Calibri" charset="0"/>
                <a:cs typeface="Calibri" charset="0"/>
              </a:rPr>
              <a:t>Á</a:t>
            </a:r>
            <a:r>
              <a:rPr lang="es-MX" sz="4000" b="1" dirty="0" smtClean="0">
                <a:solidFill>
                  <a:srgbClr val="2E2224"/>
                </a:solidFill>
                <a:latin typeface="Calibri" charset="0"/>
                <a:cs typeface="Calibri" charset="0"/>
              </a:rPr>
              <a:t>LES SON LOS EFECTOS DEL CAMBIO CLIMÁTICO?</a:t>
            </a:r>
            <a:endParaRPr lang="es-ES_tradnl" sz="4000" b="1" dirty="0">
              <a:solidFill>
                <a:srgbClr val="2E2224"/>
              </a:solidFill>
              <a:latin typeface="Calibri" charset="0"/>
              <a:cs typeface="Calibri" charset="0"/>
            </a:endParaRPr>
          </a:p>
        </p:txBody>
      </p:sp>
      <p:sp>
        <p:nvSpPr>
          <p:cNvPr id="2" name="Rectángulo 1"/>
          <p:cNvSpPr/>
          <p:nvPr/>
        </p:nvSpPr>
        <p:spPr>
          <a:xfrm>
            <a:off x="-18779" y="5906213"/>
            <a:ext cx="9055723" cy="246221"/>
          </a:xfrm>
          <a:prstGeom prst="rect">
            <a:avLst/>
          </a:prstGeom>
        </p:spPr>
        <p:txBody>
          <a:bodyPr wrap="square">
            <a:spAutoFit/>
          </a:bodyPr>
          <a:lstStyle/>
          <a:p>
            <a:r>
              <a:rPr lang="mr-IN" sz="1000" dirty="0"/>
              <a:t>https://tse3.mm.bing.net/th?id=OIP.G2iUBwvdmp2IR0vjhAsvpAEsCo&amp;pid=15.1&amp;P=0&amp;w=281&amp;h=159</a:t>
            </a:r>
            <a:endParaRPr lang="es-ES" sz="1000" dirty="0"/>
          </a:p>
        </p:txBody>
      </p:sp>
    </p:spTree>
    <p:extLst>
      <p:ext uri="{BB962C8B-B14F-4D97-AF65-F5344CB8AC3E}">
        <p14:creationId xmlns:p14="http://schemas.microsoft.com/office/powerpoint/2010/main" val="3524503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3981796" cy="703248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AutoShape 4" descr="Resultado de imagen para cambio climatico, sequia">
            <a:hlinkClick r:id="rId3"/>
          </p:cNvPr>
          <p:cNvSpPr>
            <a:spLocks noChangeAspect="1" noChangeArrowheads="1"/>
          </p:cNvSpPr>
          <p:nvPr/>
        </p:nvSpPr>
        <p:spPr bwMode="auto">
          <a:xfrm>
            <a:off x="155575" y="-280988"/>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 name="Imagen 8"/>
          <p:cNvPicPr>
            <a:picLocks noChangeAspect="1"/>
          </p:cNvPicPr>
          <p:nvPr/>
        </p:nvPicPr>
        <p:blipFill>
          <a:blip r:embed="rId4"/>
          <a:stretch>
            <a:fillRect/>
          </a:stretch>
        </p:blipFill>
        <p:spPr>
          <a:xfrm>
            <a:off x="6601171" y="0"/>
            <a:ext cx="2542829" cy="1752600"/>
          </a:xfrm>
          <a:prstGeom prst="rect">
            <a:avLst/>
          </a:prstGeom>
        </p:spPr>
      </p:pic>
      <p:pic>
        <p:nvPicPr>
          <p:cNvPr id="10" name="Imagen 9"/>
          <p:cNvPicPr>
            <a:picLocks noChangeAspect="1"/>
          </p:cNvPicPr>
          <p:nvPr/>
        </p:nvPicPr>
        <p:blipFill>
          <a:blip r:embed="rId5"/>
          <a:stretch>
            <a:fillRect/>
          </a:stretch>
        </p:blipFill>
        <p:spPr>
          <a:xfrm>
            <a:off x="3981796" y="0"/>
            <a:ext cx="2619375" cy="1752600"/>
          </a:xfrm>
          <a:prstGeom prst="rect">
            <a:avLst/>
          </a:prstGeom>
        </p:spPr>
      </p:pic>
      <p:pic>
        <p:nvPicPr>
          <p:cNvPr id="11" name="Imagen 10"/>
          <p:cNvPicPr>
            <a:picLocks noChangeAspect="1"/>
          </p:cNvPicPr>
          <p:nvPr/>
        </p:nvPicPr>
        <p:blipFill>
          <a:blip r:embed="rId6"/>
          <a:stretch>
            <a:fillRect/>
          </a:stretch>
        </p:blipFill>
        <p:spPr>
          <a:xfrm>
            <a:off x="3981797" y="1752600"/>
            <a:ext cx="2624508" cy="1522615"/>
          </a:xfrm>
          <a:prstGeom prst="rect">
            <a:avLst/>
          </a:prstGeom>
        </p:spPr>
      </p:pic>
      <p:pic>
        <p:nvPicPr>
          <p:cNvPr id="12" name="Imagen 11"/>
          <p:cNvPicPr>
            <a:picLocks noChangeAspect="1"/>
          </p:cNvPicPr>
          <p:nvPr/>
        </p:nvPicPr>
        <p:blipFill>
          <a:blip r:embed="rId7"/>
          <a:stretch>
            <a:fillRect/>
          </a:stretch>
        </p:blipFill>
        <p:spPr>
          <a:xfrm>
            <a:off x="6606306" y="1686398"/>
            <a:ext cx="2537694" cy="1588817"/>
          </a:xfrm>
          <a:prstGeom prst="rect">
            <a:avLst/>
          </a:prstGeom>
        </p:spPr>
      </p:pic>
      <p:pic>
        <p:nvPicPr>
          <p:cNvPr id="13" name="Imagen 12"/>
          <p:cNvPicPr>
            <a:picLocks noChangeAspect="1"/>
          </p:cNvPicPr>
          <p:nvPr/>
        </p:nvPicPr>
        <p:blipFill>
          <a:blip r:embed="rId8"/>
          <a:stretch>
            <a:fillRect/>
          </a:stretch>
        </p:blipFill>
        <p:spPr>
          <a:xfrm>
            <a:off x="3981797" y="3256369"/>
            <a:ext cx="2624509" cy="1499151"/>
          </a:xfrm>
          <a:prstGeom prst="rect">
            <a:avLst/>
          </a:prstGeom>
        </p:spPr>
      </p:pic>
      <p:pic>
        <p:nvPicPr>
          <p:cNvPr id="14" name="Imagen 13"/>
          <p:cNvPicPr>
            <a:picLocks noChangeAspect="1"/>
          </p:cNvPicPr>
          <p:nvPr/>
        </p:nvPicPr>
        <p:blipFill>
          <a:blip r:embed="rId9"/>
          <a:stretch>
            <a:fillRect/>
          </a:stretch>
        </p:blipFill>
        <p:spPr>
          <a:xfrm>
            <a:off x="6611440" y="3264853"/>
            <a:ext cx="2532560" cy="1501029"/>
          </a:xfrm>
          <a:prstGeom prst="rect">
            <a:avLst/>
          </a:prstGeom>
        </p:spPr>
      </p:pic>
      <p:pic>
        <p:nvPicPr>
          <p:cNvPr id="15" name="Imagen 14"/>
          <p:cNvPicPr>
            <a:picLocks noChangeAspect="1"/>
          </p:cNvPicPr>
          <p:nvPr/>
        </p:nvPicPr>
        <p:blipFill>
          <a:blip r:embed="rId10"/>
          <a:stretch>
            <a:fillRect/>
          </a:stretch>
        </p:blipFill>
        <p:spPr>
          <a:xfrm>
            <a:off x="3976663" y="4755520"/>
            <a:ext cx="5162204" cy="3432317"/>
          </a:xfrm>
          <a:prstGeom prst="rect">
            <a:avLst/>
          </a:prstGeom>
        </p:spPr>
      </p:pic>
      <p:sp>
        <p:nvSpPr>
          <p:cNvPr id="2" name="Rectángulo 1"/>
          <p:cNvSpPr/>
          <p:nvPr/>
        </p:nvSpPr>
        <p:spPr>
          <a:xfrm>
            <a:off x="3981797" y="6786267"/>
            <a:ext cx="4572000" cy="246221"/>
          </a:xfrm>
          <a:prstGeom prst="rect">
            <a:avLst/>
          </a:prstGeom>
        </p:spPr>
        <p:txBody>
          <a:bodyPr>
            <a:spAutoFit/>
          </a:bodyPr>
          <a:lstStyle/>
          <a:p>
            <a:r>
              <a:rPr lang="es-ES_tradnl" sz="1000" dirty="0">
                <a:solidFill>
                  <a:srgbClr val="FFFFFF"/>
                </a:solidFill>
              </a:rPr>
              <a:t>http://</a:t>
            </a:r>
            <a:r>
              <a:rPr lang="es-ES_tradnl" sz="1000" dirty="0" err="1">
                <a:solidFill>
                  <a:srgbClr val="FFFFFF"/>
                </a:solidFill>
              </a:rPr>
              <a:t>www.cambioclimatico.org</a:t>
            </a:r>
            <a:r>
              <a:rPr lang="es-ES_tradnl" sz="1000" dirty="0">
                <a:solidFill>
                  <a:srgbClr val="FFFFFF"/>
                </a:solidFill>
              </a:rPr>
              <a:t>/</a:t>
            </a:r>
            <a:r>
              <a:rPr lang="es-ES_tradnl" sz="1000" dirty="0" err="1">
                <a:solidFill>
                  <a:srgbClr val="FFFFFF"/>
                </a:solidFill>
              </a:rPr>
              <a:t>sites</a:t>
            </a:r>
            <a:r>
              <a:rPr lang="es-ES_tradnl" sz="1000" dirty="0">
                <a:solidFill>
                  <a:srgbClr val="FFFFFF"/>
                </a:solidFill>
              </a:rPr>
              <a:t>/default/files/</a:t>
            </a:r>
            <a:r>
              <a:rPr lang="es-ES_tradnl" sz="1000" dirty="0" err="1">
                <a:solidFill>
                  <a:srgbClr val="FFFFFF"/>
                </a:solidFill>
              </a:rPr>
              <a:t>infog</a:t>
            </a:r>
            <a:r>
              <a:rPr lang="es-ES_tradnl" sz="1000" dirty="0">
                <a:solidFill>
                  <a:srgbClr val="FFFFFF"/>
                </a:solidFill>
              </a:rPr>
              <a:t>-calentamiento-</a:t>
            </a:r>
            <a:r>
              <a:rPr lang="es-ES_tradnl" sz="1000" dirty="0" err="1">
                <a:solidFill>
                  <a:srgbClr val="FFFFFF"/>
                </a:solidFill>
              </a:rPr>
              <a:t>global.jpg</a:t>
            </a:r>
            <a:endParaRPr lang="es-ES" sz="1000" dirty="0">
              <a:solidFill>
                <a:srgbClr val="FFFFFF"/>
              </a:solidFill>
            </a:endParaRPr>
          </a:p>
        </p:txBody>
      </p:sp>
    </p:spTree>
    <p:extLst>
      <p:ext uri="{BB962C8B-B14F-4D97-AF65-F5344CB8AC3E}">
        <p14:creationId xmlns:p14="http://schemas.microsoft.com/office/powerpoint/2010/main" val="22817736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6463761"/>
            <a:ext cx="2716990" cy="400110"/>
          </a:xfrm>
          <a:prstGeom prst="rect">
            <a:avLst/>
          </a:prstGeom>
          <a:solidFill>
            <a:schemeClr val="bg1"/>
          </a:solidFill>
        </p:spPr>
        <p:txBody>
          <a:bodyPr wrap="square">
            <a:spAutoFit/>
          </a:bodyPr>
          <a:lstStyle/>
          <a:p>
            <a:r>
              <a:rPr lang="pt-BR" sz="1000" dirty="0" err="1"/>
              <a:t>http</a:t>
            </a:r>
            <a:r>
              <a:rPr lang="pt-BR" sz="1000" dirty="0"/>
              <a:t>://cloudfotos.noticias24carabobo.com/26animales998lg.jpg</a:t>
            </a:r>
            <a:endParaRPr lang="es-ES" sz="1000" dirty="0"/>
          </a:p>
        </p:txBody>
      </p:sp>
      <p:cxnSp>
        <p:nvCxnSpPr>
          <p:cNvPr id="4" name="Conector recto 3"/>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ítulo 9"/>
          <p:cNvSpPr txBox="1">
            <a:spLocks/>
          </p:cNvSpPr>
          <p:nvPr/>
        </p:nvSpPr>
        <p:spPr>
          <a:xfrm>
            <a:off x="0" y="-29108"/>
            <a:ext cx="9144000" cy="1210588"/>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4000" b="1" dirty="0" smtClean="0">
                <a:solidFill>
                  <a:srgbClr val="2E2224"/>
                </a:solidFill>
                <a:latin typeface="Calibri" charset="0"/>
                <a:cs typeface="Calibri" charset="0"/>
              </a:rPr>
              <a:t>¿</a:t>
            </a:r>
            <a:r>
              <a:rPr lang="es-ES_tradnl" sz="4000" b="1" dirty="0">
                <a:solidFill>
                  <a:srgbClr val="2E2224"/>
                </a:solidFill>
                <a:latin typeface="Calibri" charset="0"/>
                <a:cs typeface="Calibri" charset="0"/>
              </a:rPr>
              <a:t>CÓMO</a:t>
            </a:r>
            <a:r>
              <a:rPr lang="es-ES_tradnl" sz="4000" b="1" dirty="0" smtClean="0">
                <a:solidFill>
                  <a:srgbClr val="2E2224"/>
                </a:solidFill>
                <a:latin typeface="Calibri" charset="0"/>
                <a:cs typeface="Calibri" charset="0"/>
              </a:rPr>
              <a:t> AFECTA EL CAMBIO CLIMÁTICO A LOS ORGANISMOS</a:t>
            </a:r>
            <a:r>
              <a:rPr lang="es-MX" sz="4000" b="1" dirty="0" smtClean="0">
                <a:solidFill>
                  <a:srgbClr val="2E2224"/>
                </a:solidFill>
                <a:latin typeface="Calibri" charset="0"/>
                <a:cs typeface="Calibri" charset="0"/>
              </a:rPr>
              <a:t>?</a:t>
            </a:r>
            <a:endParaRPr lang="es-ES_tradnl" sz="4000" b="1" dirty="0">
              <a:solidFill>
                <a:srgbClr val="2E2224"/>
              </a:solidFill>
              <a:latin typeface="Calibri" charset="0"/>
              <a:cs typeface="Calibri" charset="0"/>
            </a:endParaRPr>
          </a:p>
        </p:txBody>
      </p:sp>
      <p:grpSp>
        <p:nvGrpSpPr>
          <p:cNvPr id="7" name="Agrupar 6"/>
          <p:cNvGrpSpPr/>
          <p:nvPr/>
        </p:nvGrpSpPr>
        <p:grpSpPr>
          <a:xfrm>
            <a:off x="1963910" y="986483"/>
            <a:ext cx="6570982" cy="5871517"/>
            <a:chOff x="1963910" y="986483"/>
            <a:chExt cx="6570982" cy="5871517"/>
          </a:xfrm>
        </p:grpSpPr>
        <p:pic>
          <p:nvPicPr>
            <p:cNvPr id="3" name="Imagen 2"/>
            <p:cNvPicPr>
              <a:picLocks noChangeAspect="1"/>
            </p:cNvPicPr>
            <p:nvPr/>
          </p:nvPicPr>
          <p:blipFill>
            <a:blip r:embed="rId2"/>
            <a:stretch>
              <a:fillRect/>
            </a:stretch>
          </p:blipFill>
          <p:spPr>
            <a:xfrm>
              <a:off x="1993444" y="986483"/>
              <a:ext cx="6541448" cy="5871517"/>
            </a:xfrm>
            <a:prstGeom prst="rect">
              <a:avLst/>
            </a:prstGeom>
            <a:effectLst>
              <a:softEdge rad="127000"/>
            </a:effectLst>
          </p:spPr>
        </p:pic>
        <p:sp>
          <p:nvSpPr>
            <p:cNvPr id="6" name="Rectángulo 5"/>
            <p:cNvSpPr/>
            <p:nvPr/>
          </p:nvSpPr>
          <p:spPr>
            <a:xfrm>
              <a:off x="1963910" y="1106324"/>
              <a:ext cx="1727652" cy="128613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3464575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p:cNvPicPr>
            <a:picLocks noGrp="1" noChangeAspect="1"/>
          </p:cNvPicPr>
          <p:nvPr>
            <p:ph type="pic" idx="1"/>
          </p:nvPr>
        </p:nvPicPr>
        <p:blipFill>
          <a:blip r:embed="rId2" cstate="email">
            <a:extLst>
              <a:ext uri="{28A0092B-C50C-407E-A947-70E740481C1C}">
                <a14:useLocalDpi xmlns:a14="http://schemas.microsoft.com/office/drawing/2010/main" val="0"/>
              </a:ext>
            </a:extLst>
          </a:blip>
          <a:srcRect l="14327" r="14327"/>
          <a:stretch>
            <a:fillRect/>
          </a:stretch>
        </p:blipFill>
        <p:spPr>
          <a:xfrm>
            <a:off x="4046934" y="1526381"/>
            <a:ext cx="4629150" cy="48736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Marcador de texto 5"/>
          <p:cNvSpPr>
            <a:spLocks noGrp="1"/>
          </p:cNvSpPr>
          <p:nvPr>
            <p:ph type="body" sz="half" idx="2"/>
          </p:nvPr>
        </p:nvSpPr>
        <p:spPr>
          <a:xfrm>
            <a:off x="150312" y="1744250"/>
            <a:ext cx="3695178" cy="3811588"/>
          </a:xfrm>
        </p:spPr>
        <p:txBody>
          <a:bodyPr>
            <a:noAutofit/>
          </a:bodyPr>
          <a:lstStyle/>
          <a:p>
            <a:pPr marL="285750" indent="-285750">
              <a:buFont typeface="Arial" charset="0"/>
              <a:buChar char="•"/>
            </a:pPr>
            <a:r>
              <a:rPr lang="es-MX" sz="2400" dirty="0" smtClean="0"/>
              <a:t>Organismos del Reino </a:t>
            </a:r>
            <a:r>
              <a:rPr lang="es-MX" sz="2400" dirty="0" err="1" smtClean="0"/>
              <a:t>Fungi</a:t>
            </a:r>
            <a:endParaRPr lang="es-MX" sz="2400" dirty="0" smtClean="0"/>
          </a:p>
          <a:p>
            <a:pPr marL="285750" indent="-285750">
              <a:buFont typeface="Arial" charset="0"/>
              <a:buChar char="•"/>
            </a:pPr>
            <a:r>
              <a:rPr lang="es-MX" sz="2400" dirty="0" smtClean="0"/>
              <a:t>Principales degradadores de materia orgánica.</a:t>
            </a:r>
          </a:p>
          <a:p>
            <a:pPr marL="285750" indent="-285750">
              <a:buFont typeface="Arial" charset="0"/>
              <a:buChar char="•"/>
            </a:pPr>
            <a:r>
              <a:rPr lang="es-MX" sz="2400" dirty="0"/>
              <a:t>Cosmopolitas </a:t>
            </a:r>
            <a:endParaRPr lang="es-MX" sz="2400" dirty="0" smtClean="0"/>
          </a:p>
          <a:p>
            <a:pPr marL="285750" indent="-285750">
              <a:buFont typeface="Arial" charset="0"/>
              <a:buChar char="•"/>
            </a:pPr>
            <a:r>
              <a:rPr lang="es-MX" sz="2400" dirty="0" smtClean="0"/>
              <a:t>Simbiontes de plantas y algas</a:t>
            </a:r>
          </a:p>
          <a:p>
            <a:pPr marL="285750" indent="-285750">
              <a:buFont typeface="Arial" charset="0"/>
              <a:buChar char="•"/>
            </a:pPr>
            <a:r>
              <a:rPr lang="es-ES_tradnl" sz="2400" dirty="0"/>
              <a:t>Los hongos son uno de los grupos de </a:t>
            </a:r>
            <a:r>
              <a:rPr lang="es-ES_tradnl" sz="2400" dirty="0" smtClean="0"/>
              <a:t>organismos </a:t>
            </a:r>
            <a:r>
              <a:rPr lang="es-ES_tradnl" sz="2400" dirty="0"/>
              <a:t>más abundantes y diversos en la </a:t>
            </a:r>
            <a:r>
              <a:rPr lang="es-ES_tradnl" sz="2400" dirty="0" smtClean="0"/>
              <a:t>naturaleza</a:t>
            </a:r>
            <a:endParaRPr lang="es-MX" sz="1800" dirty="0"/>
          </a:p>
        </p:txBody>
      </p:sp>
      <p:cxnSp>
        <p:nvCxnSpPr>
          <p:cNvPr id="5" name="Conector recto 4"/>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Título 9"/>
          <p:cNvSpPr txBox="1">
            <a:spLocks/>
          </p:cNvSpPr>
          <p:nvPr/>
        </p:nvSpPr>
        <p:spPr>
          <a:xfrm>
            <a:off x="0" y="172735"/>
            <a:ext cx="9144000" cy="656590"/>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a:solidFill>
                  <a:srgbClr val="2E2224"/>
                </a:solidFill>
                <a:latin typeface="Calibri" charset="0"/>
                <a:cs typeface="Calibri" charset="0"/>
              </a:rPr>
              <a:t>LOS HONGOS Y EL CAMBIO CLIMÁTICO</a:t>
            </a:r>
          </a:p>
        </p:txBody>
      </p:sp>
      <p:sp>
        <p:nvSpPr>
          <p:cNvPr id="2" name="Rectángulo 1"/>
          <p:cNvSpPr/>
          <p:nvPr/>
        </p:nvSpPr>
        <p:spPr>
          <a:xfrm>
            <a:off x="281739" y="6400006"/>
            <a:ext cx="2273572" cy="246221"/>
          </a:xfrm>
          <a:prstGeom prst="rect">
            <a:avLst/>
          </a:prstGeom>
        </p:spPr>
        <p:txBody>
          <a:bodyPr wrap="square">
            <a:spAutoFit/>
          </a:bodyPr>
          <a:lstStyle/>
          <a:p>
            <a:pPr algn="just">
              <a:lnSpc>
                <a:spcPct val="100000"/>
              </a:lnSpc>
              <a:spcBef>
                <a:spcPts val="0"/>
              </a:spcBef>
            </a:pPr>
            <a:r>
              <a:rPr lang="en-US" sz="1000" dirty="0" err="1"/>
              <a:t>Hawkworth</a:t>
            </a:r>
            <a:r>
              <a:rPr lang="en-US" sz="1000" dirty="0"/>
              <a:t>, </a:t>
            </a:r>
            <a:r>
              <a:rPr lang="en-US" sz="1000" i="1" dirty="0" smtClean="0"/>
              <a:t>et al.</a:t>
            </a:r>
            <a:r>
              <a:rPr lang="en-US" sz="1000" dirty="0" smtClean="0"/>
              <a:t> (2001) </a:t>
            </a:r>
            <a:endParaRPr lang="en-US" sz="1000" dirty="0"/>
          </a:p>
        </p:txBody>
      </p:sp>
    </p:spTree>
    <p:extLst>
      <p:ext uri="{BB962C8B-B14F-4D97-AF65-F5344CB8AC3E}">
        <p14:creationId xmlns:p14="http://schemas.microsoft.com/office/powerpoint/2010/main" val="17319770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recto 4"/>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 name="Título 9"/>
          <p:cNvSpPr txBox="1">
            <a:spLocks/>
          </p:cNvSpPr>
          <p:nvPr/>
        </p:nvSpPr>
        <p:spPr>
          <a:xfrm>
            <a:off x="0" y="-99134"/>
            <a:ext cx="9144000" cy="12003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HONGOS CAUSANTES DE ENFERMEDADES EN HUMANOS</a:t>
            </a:r>
            <a:endParaRPr lang="es-ES_tradnl" sz="4000" b="1" dirty="0">
              <a:solidFill>
                <a:srgbClr val="2E2224"/>
              </a:solidFill>
              <a:latin typeface="Calibri" charset="0"/>
              <a:cs typeface="Calibri" charset="0"/>
            </a:endParaRPr>
          </a:p>
        </p:txBody>
      </p:sp>
      <p:pic>
        <p:nvPicPr>
          <p:cNvPr id="8" name="Imagen 7"/>
          <p:cNvPicPr>
            <a:picLocks noChangeAspect="1"/>
          </p:cNvPicPr>
          <p:nvPr/>
        </p:nvPicPr>
        <p:blipFill>
          <a:blip r:embed="rId2"/>
          <a:stretch>
            <a:fillRect/>
          </a:stretch>
        </p:blipFill>
        <p:spPr>
          <a:xfrm>
            <a:off x="228600" y="1981200"/>
            <a:ext cx="4356286" cy="3250459"/>
          </a:xfrm>
          <a:prstGeom prst="rect">
            <a:avLst/>
          </a:prstGeom>
        </p:spPr>
      </p:pic>
      <p:sp>
        <p:nvSpPr>
          <p:cNvPr id="9" name="Rectángulo 8"/>
          <p:cNvSpPr/>
          <p:nvPr/>
        </p:nvSpPr>
        <p:spPr>
          <a:xfrm>
            <a:off x="4843974" y="2452267"/>
            <a:ext cx="3925054" cy="2308324"/>
          </a:xfrm>
          <a:prstGeom prst="rect">
            <a:avLst/>
          </a:prstGeom>
        </p:spPr>
        <p:txBody>
          <a:bodyPr wrap="square">
            <a:spAutoFit/>
          </a:bodyPr>
          <a:lstStyle/>
          <a:p>
            <a:pPr algn="just"/>
            <a:r>
              <a:rPr lang="es-ES_tradnl" dirty="0" smtClean="0"/>
              <a:t>CAUSA DEL CAMBIO CLIMÁTICO:</a:t>
            </a:r>
          </a:p>
          <a:p>
            <a:pPr algn="just"/>
            <a:endParaRPr lang="es-ES_tradnl" dirty="0"/>
          </a:p>
          <a:p>
            <a:pPr algn="just"/>
            <a:r>
              <a:rPr lang="es-ES_tradnl" dirty="0" smtClean="0"/>
              <a:t>Según </a:t>
            </a:r>
            <a:r>
              <a:rPr lang="es-ES_tradnl" dirty="0"/>
              <a:t>el organismo estadounidense Centro para el Control y Prevención de Enfermedades, </a:t>
            </a:r>
            <a:r>
              <a:rPr lang="es-ES_tradnl" dirty="0" smtClean="0"/>
              <a:t>más </a:t>
            </a:r>
            <a:r>
              <a:rPr lang="es-ES_tradnl" dirty="0"/>
              <a:t>de 10 especies pueden causar enfermedades (micosis) en personas sanas.</a:t>
            </a:r>
          </a:p>
          <a:p>
            <a:pPr algn="just"/>
            <a:endParaRPr lang="es-ES_tradnl" dirty="0"/>
          </a:p>
        </p:txBody>
      </p:sp>
      <p:sp>
        <p:nvSpPr>
          <p:cNvPr id="10" name="Rectángulo 9"/>
          <p:cNvSpPr/>
          <p:nvPr/>
        </p:nvSpPr>
        <p:spPr>
          <a:xfrm>
            <a:off x="228600" y="5467959"/>
            <a:ext cx="3987800" cy="400110"/>
          </a:xfrm>
          <a:prstGeom prst="rect">
            <a:avLst/>
          </a:prstGeom>
        </p:spPr>
        <p:txBody>
          <a:bodyPr wrap="square">
            <a:spAutoFit/>
          </a:bodyPr>
          <a:lstStyle/>
          <a:p>
            <a:r>
              <a:rPr lang="es-ES_tradnl" sz="1000" dirty="0"/>
              <a:t>http://</a:t>
            </a:r>
            <a:r>
              <a:rPr lang="es-ES_tradnl" sz="1000" dirty="0" err="1"/>
              <a:t>www.lineaysalud.com</a:t>
            </a:r>
            <a:r>
              <a:rPr lang="es-ES_tradnl" sz="1000" dirty="0"/>
              <a:t>/</a:t>
            </a:r>
            <a:r>
              <a:rPr lang="es-ES_tradnl" sz="1000" dirty="0" err="1"/>
              <a:t>wp-content</a:t>
            </a:r>
            <a:r>
              <a:rPr lang="es-ES_tradnl" sz="1000" dirty="0"/>
              <a:t>/</a:t>
            </a:r>
            <a:r>
              <a:rPr lang="es-ES_tradnl" sz="1000" dirty="0" err="1"/>
              <a:t>uploads</a:t>
            </a:r>
            <a:r>
              <a:rPr lang="es-ES_tradnl" sz="1000" dirty="0"/>
              <a:t>/2012/08/micosis-</a:t>
            </a:r>
            <a:r>
              <a:rPr lang="es-ES_tradnl" sz="1000" dirty="0" err="1"/>
              <a:t>superficiales.jpg</a:t>
            </a:r>
            <a:endParaRPr lang="es-ES_tradnl" sz="1000" dirty="0"/>
          </a:p>
        </p:txBody>
      </p:sp>
      <p:sp>
        <p:nvSpPr>
          <p:cNvPr id="11" name="Rectángulo 10"/>
          <p:cNvSpPr/>
          <p:nvPr/>
        </p:nvSpPr>
        <p:spPr>
          <a:xfrm>
            <a:off x="6806501" y="6393934"/>
            <a:ext cx="2337499" cy="246221"/>
          </a:xfrm>
          <a:prstGeom prst="rect">
            <a:avLst/>
          </a:prstGeom>
        </p:spPr>
        <p:txBody>
          <a:bodyPr wrap="none">
            <a:spAutoFit/>
          </a:bodyPr>
          <a:lstStyle/>
          <a:p>
            <a:r>
              <a:rPr lang="es-ES_tradnl" sz="1000" dirty="0"/>
              <a:t>https://</a:t>
            </a:r>
            <a:r>
              <a:rPr lang="es-ES_tradnl" sz="1000" dirty="0" err="1"/>
              <a:t>www.cdc.gov</a:t>
            </a:r>
            <a:r>
              <a:rPr lang="es-ES_tradnl" sz="1000" dirty="0"/>
              <a:t>/</a:t>
            </a:r>
            <a:r>
              <a:rPr lang="es-ES_tradnl" sz="1000" dirty="0" err="1"/>
              <a:t>spanish</a:t>
            </a:r>
            <a:r>
              <a:rPr lang="es-ES_tradnl" sz="1000" dirty="0"/>
              <a:t>/</a:t>
            </a:r>
            <a:r>
              <a:rPr lang="es-ES_tradnl" sz="1000" dirty="0" err="1"/>
              <a:t>index.html</a:t>
            </a:r>
            <a:endParaRPr lang="es-ES_tradnl" sz="1000" dirty="0"/>
          </a:p>
        </p:txBody>
      </p:sp>
    </p:spTree>
    <p:extLst>
      <p:ext uri="{BB962C8B-B14F-4D97-AF65-F5344CB8AC3E}">
        <p14:creationId xmlns:p14="http://schemas.microsoft.com/office/powerpoint/2010/main" val="1555917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85172" y="1120172"/>
            <a:ext cx="5818456" cy="4351338"/>
          </a:xfrm>
        </p:spPr>
        <p:txBody>
          <a:bodyPr>
            <a:noAutofit/>
          </a:bodyPr>
          <a:lstStyle/>
          <a:p>
            <a:pPr algn="just"/>
            <a:r>
              <a:rPr lang="es-ES_tradnl" sz="2000" dirty="0" smtClean="0"/>
              <a:t>300 especies fúngicas generan </a:t>
            </a:r>
            <a:r>
              <a:rPr lang="es-ES_tradnl" sz="2000" dirty="0"/>
              <a:t>enfermedades en personas con </a:t>
            </a:r>
            <a:r>
              <a:rPr lang="es-ES_tradnl" sz="2000" dirty="0" smtClean="0"/>
              <a:t>sistema inmune </a:t>
            </a:r>
            <a:r>
              <a:rPr lang="es-ES_tradnl" sz="2000" dirty="0"/>
              <a:t>deficiente </a:t>
            </a:r>
            <a:r>
              <a:rPr lang="es-ES_tradnl" sz="2000" dirty="0" smtClean="0"/>
              <a:t>(personas con </a:t>
            </a:r>
            <a:r>
              <a:rPr lang="es-ES_tradnl" sz="2000" dirty="0"/>
              <a:t>cáncer, obesidad, diabetes, hipertensión, </a:t>
            </a:r>
            <a:r>
              <a:rPr lang="es-ES_tradnl" sz="2000" dirty="0" smtClean="0"/>
              <a:t>durante </a:t>
            </a:r>
            <a:r>
              <a:rPr lang="es-ES_tradnl" sz="2000" dirty="0"/>
              <a:t>el trasplante de órganos y en enfermedades del sistema inmunológico como el </a:t>
            </a:r>
            <a:r>
              <a:rPr lang="es-ES_tradnl" sz="2000" dirty="0" smtClean="0"/>
              <a:t>SIDA.</a:t>
            </a:r>
          </a:p>
          <a:p>
            <a:pPr algn="just"/>
            <a:endParaRPr lang="es-ES_tradnl" sz="2000" dirty="0" smtClean="0"/>
          </a:p>
          <a:p>
            <a:pPr algn="just"/>
            <a:r>
              <a:rPr lang="es-ES_tradnl" sz="2000" dirty="0" smtClean="0"/>
              <a:t>A nivel </a:t>
            </a:r>
            <a:r>
              <a:rPr lang="es-ES_tradnl" sz="2000" dirty="0"/>
              <a:t>mundial, las muertes por infecciones </a:t>
            </a:r>
            <a:r>
              <a:rPr lang="es-ES_tradnl" sz="2000" dirty="0" smtClean="0"/>
              <a:t>fúngicas, </a:t>
            </a:r>
            <a:r>
              <a:rPr lang="es-ES_tradnl" sz="2000" dirty="0"/>
              <a:t>son </a:t>
            </a:r>
            <a:r>
              <a:rPr lang="es-ES_tradnl" sz="2000" dirty="0" smtClean="0"/>
              <a:t>cerca de </a:t>
            </a:r>
            <a:r>
              <a:rPr lang="es-ES_tradnl" sz="2000" dirty="0"/>
              <a:t>1.5 millones al </a:t>
            </a:r>
            <a:r>
              <a:rPr lang="es-ES_tradnl" sz="2000" dirty="0" smtClean="0"/>
              <a:t>año.</a:t>
            </a:r>
          </a:p>
          <a:p>
            <a:pPr algn="just"/>
            <a:endParaRPr lang="es-ES_tradnl" sz="2000" dirty="0" smtClean="0"/>
          </a:p>
          <a:p>
            <a:pPr algn="just"/>
            <a:r>
              <a:rPr lang="es-ES_tradnl" sz="2000" dirty="0" smtClean="0"/>
              <a:t>Las </a:t>
            </a:r>
            <a:r>
              <a:rPr lang="es-ES_tradnl" sz="2000" dirty="0"/>
              <a:t>enfermedades </a:t>
            </a:r>
            <a:r>
              <a:rPr lang="es-ES_tradnl" sz="2000" dirty="0" smtClean="0"/>
              <a:t>causadas </a:t>
            </a:r>
            <a:r>
              <a:rPr lang="es-ES_tradnl" sz="2000" dirty="0"/>
              <a:t>por hongos que atacan </a:t>
            </a:r>
            <a:r>
              <a:rPr lang="es-ES_tradnl" sz="2000" dirty="0" smtClean="0"/>
              <a:t>la piel, llamados dermatofitos, (micosis superficiales). </a:t>
            </a:r>
          </a:p>
          <a:p>
            <a:pPr algn="just"/>
            <a:endParaRPr lang="es-ES_tradnl" sz="2000" dirty="0" smtClean="0"/>
          </a:p>
          <a:p>
            <a:pPr algn="just"/>
            <a:r>
              <a:rPr lang="es-ES_tradnl" sz="2000" dirty="0" smtClean="0"/>
              <a:t>Los patógenos </a:t>
            </a:r>
            <a:r>
              <a:rPr lang="es-ES_tradnl" sz="2000" dirty="0"/>
              <a:t>verdaderos y </a:t>
            </a:r>
            <a:r>
              <a:rPr lang="es-ES_tradnl" sz="2000" dirty="0" smtClean="0"/>
              <a:t>oportunistas</a:t>
            </a:r>
            <a:r>
              <a:rPr lang="es-ES_tradnl" sz="2000" dirty="0"/>
              <a:t>, </a:t>
            </a:r>
            <a:r>
              <a:rPr lang="es-ES_tradnl" sz="2000" dirty="0" smtClean="0"/>
              <a:t>causan micosis profundas</a:t>
            </a:r>
            <a:r>
              <a:rPr lang="es-ES_tradnl" sz="2000" dirty="0"/>
              <a:t>, </a:t>
            </a:r>
            <a:r>
              <a:rPr lang="es-ES_tradnl" sz="2000" dirty="0" smtClean="0"/>
              <a:t>presentes más </a:t>
            </a:r>
            <a:r>
              <a:rPr lang="es-ES_tradnl" sz="2000" dirty="0"/>
              <a:t>allá de la piel (epidermis), atacando </a:t>
            </a:r>
            <a:r>
              <a:rPr lang="es-ES_tradnl" sz="2000" dirty="0" smtClean="0"/>
              <a:t>sistema </a:t>
            </a:r>
            <a:r>
              <a:rPr lang="es-ES_tradnl" sz="2000" dirty="0"/>
              <a:t>conectivo, </a:t>
            </a:r>
            <a:r>
              <a:rPr lang="es-ES_tradnl" sz="2000" dirty="0" smtClean="0"/>
              <a:t>hueso y </a:t>
            </a:r>
            <a:r>
              <a:rPr lang="es-ES_tradnl" sz="2000" dirty="0"/>
              <a:t>órganos como los pulmones. </a:t>
            </a:r>
            <a:endParaRPr lang="es-ES" sz="2000" dirty="0"/>
          </a:p>
        </p:txBody>
      </p:sp>
      <p:cxnSp>
        <p:nvCxnSpPr>
          <p:cNvPr id="4" name="Conector recto 3"/>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ítulo 9"/>
          <p:cNvSpPr txBox="1">
            <a:spLocks/>
          </p:cNvSpPr>
          <p:nvPr/>
        </p:nvSpPr>
        <p:spPr>
          <a:xfrm>
            <a:off x="0" y="-99134"/>
            <a:ext cx="9144000" cy="12003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HONGOS CAUSANTES DE ENFERMEDADES EN HUMANOS</a:t>
            </a:r>
            <a:endParaRPr lang="es-ES_tradnl" sz="4000" b="1" dirty="0">
              <a:solidFill>
                <a:srgbClr val="2E2224"/>
              </a:solidFill>
              <a:latin typeface="Calibri" charset="0"/>
              <a:cs typeface="Calibri" charset="0"/>
            </a:endParaRPr>
          </a:p>
        </p:txBody>
      </p:sp>
      <p:grpSp>
        <p:nvGrpSpPr>
          <p:cNvPr id="6" name="Agrupar 5"/>
          <p:cNvGrpSpPr/>
          <p:nvPr/>
        </p:nvGrpSpPr>
        <p:grpSpPr>
          <a:xfrm>
            <a:off x="228598" y="1101195"/>
            <a:ext cx="2616202" cy="5756805"/>
            <a:chOff x="228598" y="1297444"/>
            <a:chExt cx="2358896" cy="5560556"/>
          </a:xfrm>
        </p:grpSpPr>
        <p:pic>
          <p:nvPicPr>
            <p:cNvPr id="2050" name="Picture 2" descr="esultado de imagen para dermatofitos microscop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99" y="1297444"/>
              <a:ext cx="2358895" cy="17927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sultado de imagen para dermatofitos microscopi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816731"/>
              <a:ext cx="2358894" cy="158031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sultado de imagen para dermatofitos microscopio"/>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16940"/>
            <a:stretch/>
          </p:blipFill>
          <p:spPr bwMode="auto">
            <a:xfrm>
              <a:off x="228600" y="4165601"/>
              <a:ext cx="2358894" cy="127960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esultado de imagen para dermatofitos microscopi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598" y="5185088"/>
              <a:ext cx="2358896" cy="167291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Rectángulo 8"/>
          <p:cNvSpPr/>
          <p:nvPr/>
        </p:nvSpPr>
        <p:spPr>
          <a:xfrm>
            <a:off x="228598" y="6521346"/>
            <a:ext cx="2616202" cy="369332"/>
          </a:xfrm>
          <a:prstGeom prst="rect">
            <a:avLst/>
          </a:prstGeom>
        </p:spPr>
        <p:txBody>
          <a:bodyPr wrap="square">
            <a:spAutoFit/>
          </a:bodyPr>
          <a:lstStyle/>
          <a:p>
            <a:r>
              <a:rPr lang="es-ES_tradnl" sz="900" dirty="0"/>
              <a:t>http://</a:t>
            </a:r>
            <a:r>
              <a:rPr lang="es-ES_tradnl" sz="900" dirty="0" err="1"/>
              <a:t>www.facmed.unam.mx</a:t>
            </a:r>
            <a:r>
              <a:rPr lang="es-ES_tradnl" sz="900" dirty="0"/>
              <a:t>/</a:t>
            </a:r>
            <a:r>
              <a:rPr lang="es-ES_tradnl" sz="900" dirty="0" err="1"/>
              <a:t>deptos</a:t>
            </a:r>
            <a:r>
              <a:rPr lang="es-ES_tradnl" sz="900" dirty="0"/>
              <a:t>/</a:t>
            </a:r>
            <a:r>
              <a:rPr lang="es-ES_tradnl" sz="900" dirty="0" err="1"/>
              <a:t>microbiologia</a:t>
            </a:r>
            <a:r>
              <a:rPr lang="es-ES_tradnl" sz="900" dirty="0"/>
              <a:t>/</a:t>
            </a:r>
            <a:r>
              <a:rPr lang="es-ES_tradnl" sz="900" dirty="0" err="1"/>
              <a:t>micologia</a:t>
            </a:r>
            <a:r>
              <a:rPr lang="es-ES_tradnl" sz="900" dirty="0"/>
              <a:t>/</a:t>
            </a:r>
            <a:r>
              <a:rPr lang="es-ES_tradnl" sz="900" dirty="0" err="1"/>
              <a:t>imgs</a:t>
            </a:r>
            <a:r>
              <a:rPr lang="es-ES_tradnl" sz="900" dirty="0"/>
              <a:t>/microsporum_canis2.jpg</a:t>
            </a:r>
          </a:p>
        </p:txBody>
      </p:sp>
      <p:sp>
        <p:nvSpPr>
          <p:cNvPr id="10" name="Rectángulo 9"/>
          <p:cNvSpPr/>
          <p:nvPr/>
        </p:nvSpPr>
        <p:spPr>
          <a:xfrm>
            <a:off x="5554597" y="6629068"/>
            <a:ext cx="3589403" cy="261610"/>
          </a:xfrm>
          <a:prstGeom prst="rect">
            <a:avLst/>
          </a:prstGeom>
        </p:spPr>
        <p:txBody>
          <a:bodyPr wrap="square">
            <a:spAutoFit/>
          </a:bodyPr>
          <a:lstStyle/>
          <a:p>
            <a:pPr algn="r"/>
            <a:r>
              <a:rPr lang="es-ES_tradnl" sz="1100" dirty="0" err="1"/>
              <a:t>Álvez</a:t>
            </a:r>
            <a:r>
              <a:rPr lang="es-ES_tradnl" sz="1100" dirty="0"/>
              <a:t> </a:t>
            </a:r>
            <a:r>
              <a:rPr lang="es-ES_tradnl" sz="1100" i="1" dirty="0" smtClean="0"/>
              <a:t>et al.</a:t>
            </a:r>
            <a:r>
              <a:rPr lang="es-ES_tradnl" sz="1100" dirty="0" smtClean="0"/>
              <a:t>, 2010)</a:t>
            </a:r>
            <a:endParaRPr lang="es-ES_tradnl" sz="1100" dirty="0"/>
          </a:p>
        </p:txBody>
      </p:sp>
    </p:spTree>
    <p:extLst>
      <p:ext uri="{BB962C8B-B14F-4D97-AF65-F5344CB8AC3E}">
        <p14:creationId xmlns:p14="http://schemas.microsoft.com/office/powerpoint/2010/main" val="35489336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3047" y="1490597"/>
            <a:ext cx="5375753" cy="4686365"/>
          </a:xfrm>
        </p:spPr>
        <p:txBody>
          <a:bodyPr>
            <a:normAutofit/>
          </a:bodyPr>
          <a:lstStyle/>
          <a:p>
            <a:r>
              <a:rPr lang="es-ES_tradnl" dirty="0"/>
              <a:t>L</a:t>
            </a:r>
            <a:r>
              <a:rPr lang="es-ES_tradnl" dirty="0" smtClean="0"/>
              <a:t>os </a:t>
            </a:r>
            <a:r>
              <a:rPr lang="es-ES_tradnl" dirty="0"/>
              <a:t>hongos se reproducen </a:t>
            </a:r>
            <a:r>
              <a:rPr lang="es-ES_tradnl" dirty="0" smtClean="0"/>
              <a:t>por esporas que al inhalarse </a:t>
            </a:r>
            <a:r>
              <a:rPr lang="es-ES_tradnl" dirty="0"/>
              <a:t>o depositarse sobre las personas, </a:t>
            </a:r>
            <a:r>
              <a:rPr lang="es-ES_tradnl" dirty="0" smtClean="0"/>
              <a:t>germinan </a:t>
            </a:r>
            <a:r>
              <a:rPr lang="es-ES_tradnl" dirty="0"/>
              <a:t>sobre la superficie o interior del </a:t>
            </a:r>
            <a:r>
              <a:rPr lang="es-ES_tradnl" dirty="0" smtClean="0"/>
              <a:t>huésped. </a:t>
            </a:r>
          </a:p>
          <a:p>
            <a:r>
              <a:rPr lang="es-ES_tradnl" dirty="0" smtClean="0"/>
              <a:t>Las hifas resultantes pueden </a:t>
            </a:r>
            <a:r>
              <a:rPr lang="es-ES_tradnl" dirty="0"/>
              <a:t>penetrar los tejidos y dispersarse, causando una enfermedad. </a:t>
            </a:r>
            <a:endParaRPr lang="es-ES_tradnl" dirty="0" smtClean="0"/>
          </a:p>
          <a:p>
            <a:r>
              <a:rPr lang="es-ES_tradnl" dirty="0"/>
              <a:t>E</a:t>
            </a:r>
            <a:r>
              <a:rPr lang="es-ES_tradnl" dirty="0" smtClean="0"/>
              <a:t>n </a:t>
            </a:r>
            <a:r>
              <a:rPr lang="es-ES_tradnl" dirty="0"/>
              <a:t>personas con el sistema inmune deficiente, las micosis provocan infecciones severas en los pulmones, el cerebro, las meninges, el hígado, las articulaciones, el bazo y otros tejidos u órganos, que pueden provocarles la muerte</a:t>
            </a:r>
            <a:r>
              <a:rPr lang="es-ES_tradnl" dirty="0" smtClean="0"/>
              <a:t>.</a:t>
            </a:r>
            <a:endParaRPr lang="es-ES_tradnl" dirty="0"/>
          </a:p>
        </p:txBody>
      </p:sp>
      <p:cxnSp>
        <p:nvCxnSpPr>
          <p:cNvPr id="4" name="Conector recto 3"/>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ítulo 9"/>
          <p:cNvSpPr txBox="1">
            <a:spLocks/>
          </p:cNvSpPr>
          <p:nvPr/>
        </p:nvSpPr>
        <p:spPr>
          <a:xfrm>
            <a:off x="0" y="177865"/>
            <a:ext cx="9144000" cy="646331"/>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HONGOS Y EL SISTEMA INMUNE</a:t>
            </a:r>
            <a:endParaRPr lang="es-ES_tradnl" sz="4000" b="1" dirty="0">
              <a:solidFill>
                <a:srgbClr val="2E2224"/>
              </a:solidFill>
              <a:latin typeface="Calibri" charset="0"/>
              <a:cs typeface="Calibri" charset="0"/>
            </a:endParaRPr>
          </a:p>
        </p:txBody>
      </p:sp>
      <p:pic>
        <p:nvPicPr>
          <p:cNvPr id="3074" name="Picture 2" descr="http://www.bassetsrus.co.uk/images/MP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5352917" y="2819930"/>
            <a:ext cx="3544094" cy="2362729"/>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5824768" y="5879705"/>
            <a:ext cx="2600392" cy="246221"/>
          </a:xfrm>
          <a:prstGeom prst="rect">
            <a:avLst/>
          </a:prstGeom>
        </p:spPr>
        <p:txBody>
          <a:bodyPr wrap="none">
            <a:spAutoFit/>
          </a:bodyPr>
          <a:lstStyle/>
          <a:p>
            <a:r>
              <a:rPr lang="es-ES_tradnl" sz="1000" dirty="0"/>
              <a:t>http://</a:t>
            </a:r>
            <a:r>
              <a:rPr lang="es-ES_tradnl" sz="1000" dirty="0" err="1"/>
              <a:t>www.bassetsrus.co.uk</a:t>
            </a:r>
            <a:r>
              <a:rPr lang="es-ES_tradnl" sz="1000" dirty="0"/>
              <a:t>/</a:t>
            </a:r>
            <a:r>
              <a:rPr lang="es-ES_tradnl" sz="1000" dirty="0" err="1"/>
              <a:t>images</a:t>
            </a:r>
            <a:r>
              <a:rPr lang="es-ES_tradnl" sz="1000" dirty="0"/>
              <a:t>/MP4.jpg</a:t>
            </a:r>
          </a:p>
        </p:txBody>
      </p:sp>
      <p:sp>
        <p:nvSpPr>
          <p:cNvPr id="7" name="Rectángulo 6"/>
          <p:cNvSpPr/>
          <p:nvPr/>
        </p:nvSpPr>
        <p:spPr>
          <a:xfrm>
            <a:off x="263047" y="6480935"/>
            <a:ext cx="3589403" cy="261610"/>
          </a:xfrm>
          <a:prstGeom prst="rect">
            <a:avLst/>
          </a:prstGeom>
        </p:spPr>
        <p:txBody>
          <a:bodyPr wrap="square">
            <a:spAutoFit/>
          </a:bodyPr>
          <a:lstStyle/>
          <a:p>
            <a:r>
              <a:rPr lang="es-ES_tradnl" sz="1100" dirty="0" err="1"/>
              <a:t>Álvez</a:t>
            </a:r>
            <a:r>
              <a:rPr lang="es-ES_tradnl" sz="1100" dirty="0"/>
              <a:t> </a:t>
            </a:r>
            <a:r>
              <a:rPr lang="es-ES_tradnl" sz="1100" i="1" dirty="0" smtClean="0"/>
              <a:t>et al.</a:t>
            </a:r>
            <a:r>
              <a:rPr lang="es-ES_tradnl" sz="1100" dirty="0" smtClean="0"/>
              <a:t>, 2010)</a:t>
            </a:r>
            <a:endParaRPr lang="es-ES_tradnl" sz="1100" dirty="0"/>
          </a:p>
        </p:txBody>
      </p:sp>
    </p:spTree>
    <p:extLst>
      <p:ext uri="{BB962C8B-B14F-4D97-AF65-F5344CB8AC3E}">
        <p14:creationId xmlns:p14="http://schemas.microsoft.com/office/powerpoint/2010/main" val="34621854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entrenamiento.com/wp-content/uploads/2013/11/immune_system-600x401.png"/>
          <p:cNvPicPr>
            <a:picLocks noChangeAspect="1" noChangeArrowheads="1"/>
          </p:cNvPicPr>
          <p:nvPr/>
        </p:nvPicPr>
        <p:blipFill>
          <a:blip r:embed="rId2">
            <a:lum bright="70000" contrast="-70000"/>
            <a:alphaModFix amt="50000"/>
            <a:extLst>
              <a:ext uri="{28A0092B-C50C-407E-A947-70E740481C1C}">
                <a14:useLocalDpi xmlns:a14="http://schemas.microsoft.com/office/drawing/2010/main" val="0"/>
              </a:ext>
            </a:extLst>
          </a:blip>
          <a:srcRect/>
          <a:stretch>
            <a:fillRect/>
          </a:stretch>
        </p:blipFill>
        <p:spPr bwMode="auto">
          <a:xfrm>
            <a:off x="-1" y="1055818"/>
            <a:ext cx="9144001" cy="5798225"/>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p:txBody>
          <a:bodyPr>
            <a:normAutofit lnSpcReduction="10000"/>
          </a:bodyPr>
          <a:lstStyle/>
          <a:p>
            <a:pPr algn="just"/>
            <a:r>
              <a:rPr lang="es-ES_tradnl" b="1" dirty="0" smtClean="0"/>
              <a:t>Con los sistemas de inmunidad del </a:t>
            </a:r>
            <a:r>
              <a:rPr lang="es-ES_tradnl" b="1" dirty="0"/>
              <a:t>humano contra las micosis se </a:t>
            </a:r>
            <a:r>
              <a:rPr lang="es-ES_tradnl" b="1" dirty="0" smtClean="0"/>
              <a:t>destruyen diversos </a:t>
            </a:r>
            <a:r>
              <a:rPr lang="es-ES_tradnl" b="1" dirty="0"/>
              <a:t>hongos ya sea de manera directa o indirecta, dirigiendo mecanismos básicos de </a:t>
            </a:r>
            <a:r>
              <a:rPr lang="es-ES_tradnl" b="1" dirty="0" err="1"/>
              <a:t>inmunogénesis</a:t>
            </a:r>
            <a:r>
              <a:rPr lang="es-ES_tradnl" b="1" dirty="0"/>
              <a:t> como fagocitosis, la respuesta inmune adquirida, por anticuerpos secretados por activación antigénica y la respuesta mediada por linfocitos T</a:t>
            </a:r>
            <a:r>
              <a:rPr lang="es-ES_tradnl" b="1" dirty="0" smtClean="0"/>
              <a:t>.</a:t>
            </a:r>
          </a:p>
          <a:p>
            <a:pPr algn="just"/>
            <a:endParaRPr lang="es-ES_tradnl" b="1" dirty="0"/>
          </a:p>
          <a:p>
            <a:pPr algn="just"/>
            <a:r>
              <a:rPr lang="es-ES_tradnl" b="1" dirty="0"/>
              <a:t>En personas con </a:t>
            </a:r>
            <a:r>
              <a:rPr lang="es-ES_tradnl" b="1" dirty="0" smtClean="0"/>
              <a:t>deficiencia </a:t>
            </a:r>
            <a:r>
              <a:rPr lang="es-ES_tradnl" b="1" dirty="0"/>
              <a:t>en estos mecanismos de </a:t>
            </a:r>
            <a:r>
              <a:rPr lang="es-ES_tradnl" b="1" dirty="0" smtClean="0"/>
              <a:t>defensa, son </a:t>
            </a:r>
            <a:r>
              <a:rPr lang="es-ES_tradnl" b="1" dirty="0"/>
              <a:t>más susceptibles a las infecciones por hongos oportunistas, con cambios en el espectro de acción y en la severidad de las enfermedades. </a:t>
            </a:r>
            <a:endParaRPr lang="es-ES_tradnl" b="1" dirty="0" smtClean="0"/>
          </a:p>
          <a:p>
            <a:pPr algn="just"/>
            <a:endParaRPr lang="es-ES_tradnl" b="1" dirty="0"/>
          </a:p>
          <a:p>
            <a:pPr algn="just"/>
            <a:r>
              <a:rPr lang="es-ES_tradnl" b="1" dirty="0" smtClean="0"/>
              <a:t>La </a:t>
            </a:r>
            <a:r>
              <a:rPr lang="es-ES_tradnl" b="1" dirty="0"/>
              <a:t>mayoría de estas infecciones se debe a </a:t>
            </a:r>
            <a:r>
              <a:rPr lang="es-ES_tradnl" b="1" i="1" dirty="0" smtClean="0"/>
              <a:t>Aspergillus</a:t>
            </a:r>
            <a:r>
              <a:rPr lang="es-ES_tradnl" b="1" dirty="0" smtClean="0"/>
              <a:t> </a:t>
            </a:r>
            <a:r>
              <a:rPr lang="es-ES_tradnl" b="1" dirty="0"/>
              <a:t>y </a:t>
            </a:r>
            <a:r>
              <a:rPr lang="es-ES_tradnl" b="1" i="1" dirty="0" err="1"/>
              <a:t>Candida</a:t>
            </a:r>
            <a:r>
              <a:rPr lang="es-ES_tradnl" b="1" dirty="0"/>
              <a:t>, aunque recientemente otros géneros de hongos están siendo aislados con una frecuencia alarmante y son responsables de un mayor número de muertes.</a:t>
            </a:r>
          </a:p>
          <a:p>
            <a:pPr algn="just"/>
            <a:endParaRPr lang="es-ES" b="1" dirty="0"/>
          </a:p>
          <a:p>
            <a:pPr algn="just"/>
            <a:endParaRPr lang="es-ES_tradnl" b="1" dirty="0"/>
          </a:p>
        </p:txBody>
      </p:sp>
      <p:cxnSp>
        <p:nvCxnSpPr>
          <p:cNvPr id="4" name="Conector recto 3"/>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ítulo 9"/>
          <p:cNvSpPr txBox="1">
            <a:spLocks/>
          </p:cNvSpPr>
          <p:nvPr/>
        </p:nvSpPr>
        <p:spPr>
          <a:xfrm>
            <a:off x="0" y="177865"/>
            <a:ext cx="9144000" cy="646331"/>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HONGOS Y EL SISTEMA INMUNE</a:t>
            </a:r>
            <a:endParaRPr lang="es-ES_tradnl" sz="4000" b="1" dirty="0">
              <a:solidFill>
                <a:srgbClr val="2E2224"/>
              </a:solidFill>
              <a:latin typeface="Calibri" charset="0"/>
              <a:cs typeface="Calibri" charset="0"/>
            </a:endParaRPr>
          </a:p>
        </p:txBody>
      </p:sp>
      <p:sp>
        <p:nvSpPr>
          <p:cNvPr id="7" name="Rectángulo 6"/>
          <p:cNvSpPr/>
          <p:nvPr/>
        </p:nvSpPr>
        <p:spPr>
          <a:xfrm>
            <a:off x="7102258" y="6461629"/>
            <a:ext cx="2041742" cy="261610"/>
          </a:xfrm>
          <a:prstGeom prst="rect">
            <a:avLst/>
          </a:prstGeom>
        </p:spPr>
        <p:txBody>
          <a:bodyPr wrap="square">
            <a:spAutoFit/>
          </a:bodyPr>
          <a:lstStyle/>
          <a:p>
            <a:pPr algn="ctr"/>
            <a:r>
              <a:rPr lang="es-ES_tradnl" sz="1100" dirty="0" err="1"/>
              <a:t>Álvez</a:t>
            </a:r>
            <a:r>
              <a:rPr lang="es-ES_tradnl" sz="1100" dirty="0"/>
              <a:t> </a:t>
            </a:r>
            <a:r>
              <a:rPr lang="es-ES_tradnl" sz="1100" i="1" dirty="0" smtClean="0"/>
              <a:t>et al.</a:t>
            </a:r>
            <a:r>
              <a:rPr lang="es-ES_tradnl" sz="1100" dirty="0" smtClean="0"/>
              <a:t>, 2010)</a:t>
            </a:r>
            <a:endParaRPr lang="es-ES_tradnl" sz="1100" dirty="0"/>
          </a:p>
        </p:txBody>
      </p:sp>
    </p:spTree>
    <p:extLst>
      <p:ext uri="{BB962C8B-B14F-4D97-AF65-F5344CB8AC3E}">
        <p14:creationId xmlns:p14="http://schemas.microsoft.com/office/powerpoint/2010/main" val="1690174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Agrupar 15"/>
          <p:cNvGrpSpPr/>
          <p:nvPr/>
        </p:nvGrpSpPr>
        <p:grpSpPr>
          <a:xfrm>
            <a:off x="-18256" y="6424570"/>
            <a:ext cx="9162256" cy="491242"/>
            <a:chOff x="-18256" y="6424570"/>
            <a:chExt cx="9162256" cy="491242"/>
          </a:xfrm>
        </p:grpSpPr>
        <p:sp>
          <p:nvSpPr>
            <p:cNvPr id="17" name="Rectángulo 16"/>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56" y="6424570"/>
              <a:ext cx="557808" cy="491242"/>
            </a:xfrm>
            <a:prstGeom prst="rect">
              <a:avLst/>
            </a:prstGeom>
            <a:ln>
              <a:noFill/>
            </a:ln>
            <a:effectLst>
              <a:softEdge rad="112500"/>
            </a:effectLst>
          </p:spPr>
        </p:pic>
      </p:grpSp>
      <p:sp>
        <p:nvSpPr>
          <p:cNvPr id="3" name="Marcador de número de diapositiva 2"/>
          <p:cNvSpPr>
            <a:spLocks noGrp="1"/>
          </p:cNvSpPr>
          <p:nvPr>
            <p:ph type="sldNum" sz="quarter" idx="12"/>
          </p:nvPr>
        </p:nvSpPr>
        <p:spPr/>
        <p:txBody>
          <a:bodyPr>
            <a:normAutofit/>
          </a:bodyPr>
          <a:lstStyle/>
          <a:p>
            <a:pPr>
              <a:defRPr/>
            </a:pPr>
            <a:fld id="{F0343A7C-E0AF-4547-9C9F-8102B599A5C0}" type="slidenum">
              <a:rPr lang="en-US" smtClean="0"/>
              <a:pPr>
                <a:defRPr/>
              </a:pPr>
              <a:t>2</a:t>
            </a:fld>
            <a:endParaRPr lang="en-US"/>
          </a:p>
        </p:txBody>
      </p:sp>
      <p:sp>
        <p:nvSpPr>
          <p:cNvPr id="18433" name="2 Título"/>
          <p:cNvSpPr>
            <a:spLocks noGrp="1"/>
          </p:cNvSpPr>
          <p:nvPr>
            <p:ph type="title" idx="4294967295"/>
          </p:nvPr>
        </p:nvSpPr>
        <p:spPr>
          <a:xfrm>
            <a:off x="0" y="0"/>
            <a:ext cx="9144000" cy="1470025"/>
          </a:xfrm>
        </p:spPr>
        <p:txBody>
          <a:bodyPr>
            <a:normAutofit/>
          </a:bodyPr>
          <a:lstStyle/>
          <a:p>
            <a:pPr algn="ctr" eaLnBrk="1" hangingPunct="1"/>
            <a:r>
              <a:rPr lang="es-MX" sz="4000" b="1" dirty="0" smtClean="0">
                <a:solidFill>
                  <a:srgbClr val="2E2224"/>
                </a:solidFill>
                <a:latin typeface="Calibri" charset="0"/>
                <a:cs typeface="Calibri" charset="0"/>
              </a:rPr>
              <a:t>GUIÓN EXPLICATIVO</a:t>
            </a:r>
            <a:endParaRPr lang="es-MX" sz="4000" b="1" dirty="0">
              <a:solidFill>
                <a:srgbClr val="2E2224"/>
              </a:solidFill>
              <a:latin typeface="Calibri" charset="0"/>
              <a:cs typeface="Calibri" charset="0"/>
            </a:endParaRPr>
          </a:p>
        </p:txBody>
      </p:sp>
      <p:grpSp>
        <p:nvGrpSpPr>
          <p:cNvPr id="12" name="Agrupar 11"/>
          <p:cNvGrpSpPr/>
          <p:nvPr/>
        </p:nvGrpSpPr>
        <p:grpSpPr>
          <a:xfrm>
            <a:off x="-18256" y="6424570"/>
            <a:ext cx="9162256" cy="491242"/>
            <a:chOff x="-18256" y="6424570"/>
            <a:chExt cx="9162256" cy="491242"/>
          </a:xfrm>
          <a:solidFill>
            <a:srgbClr val="3B411F"/>
          </a:solidFill>
        </p:grpSpPr>
        <p:sp>
          <p:nvSpPr>
            <p:cNvPr id="13" name="Rectángulo 12"/>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4" name="Imagen 1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56" y="6424570"/>
              <a:ext cx="557808" cy="491242"/>
            </a:xfrm>
            <a:prstGeom prst="rect">
              <a:avLst/>
            </a:prstGeom>
            <a:grpFill/>
            <a:ln>
              <a:noFill/>
            </a:ln>
            <a:effectLst>
              <a:softEdge rad="112500"/>
            </a:effectLst>
          </p:spPr>
        </p:pic>
      </p:grpSp>
      <p:sp>
        <p:nvSpPr>
          <p:cNvPr id="15" name="3 Marcador de contenido"/>
          <p:cNvSpPr txBox="1">
            <a:spLocks/>
          </p:cNvSpPr>
          <p:nvPr/>
        </p:nvSpPr>
        <p:spPr>
          <a:xfrm>
            <a:off x="394493" y="1556792"/>
            <a:ext cx="8355013" cy="4464496"/>
          </a:xfrm>
          <a:prstGeom prst="rect">
            <a:avLst/>
          </a:prstGeom>
          <a:solidFill>
            <a:srgbClr val="5F6A33">
              <a:alpha val="31000"/>
            </a:srgbClr>
          </a:solidFill>
          <a:ln w="6350" cap="flat" cmpd="sng" algn="ctr">
            <a:noFill/>
            <a:prstDash val="solid"/>
            <a:miter lim="800000"/>
          </a:ln>
          <a:ex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l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lt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lt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9pPr>
          </a:lstStyle>
          <a:p>
            <a:pPr marL="0" indent="0" algn="just" fontAlgn="auto">
              <a:spcAft>
                <a:spcPts val="0"/>
              </a:spcAft>
              <a:buFont typeface="Arial" panose="020B0604020202020204" pitchFamily="34" charset="0"/>
              <a:buNone/>
            </a:pPr>
            <a:r>
              <a:rPr lang="es-MX" sz="2000" dirty="0" smtClean="0">
                <a:solidFill>
                  <a:srgbClr val="2E2224"/>
                </a:solidFill>
                <a:latin typeface="Arial"/>
                <a:cs typeface="Arial"/>
              </a:rPr>
              <a:t>La Unidad de Aprendizaje de Micología introduce al alumno al estudio de la biología y diversidad de los hongos, enfatizando en aspectos morfológicos, reproductivos y taxonómicos, así como en sus relaciones ecológicas y evolutivas con otros organismos.</a:t>
            </a:r>
          </a:p>
          <a:p>
            <a:pPr marL="0" indent="0" algn="just" fontAlgn="auto">
              <a:spcAft>
                <a:spcPts val="0"/>
              </a:spcAft>
              <a:buFont typeface="Arial" panose="020B0604020202020204" pitchFamily="34" charset="0"/>
              <a:buNone/>
            </a:pPr>
            <a:r>
              <a:rPr lang="es-MX" sz="2000" dirty="0" smtClean="0">
                <a:solidFill>
                  <a:srgbClr val="2E2224"/>
                </a:solidFill>
                <a:latin typeface="Arial"/>
                <a:cs typeface="Arial"/>
              </a:rPr>
              <a:t>En esta presentación, el alumno conocerá la importancia de los hongos desde el punto de vista ambiental, en específico, la función que desempeñan en los bosques y la mitigación del cambio climático.</a:t>
            </a:r>
            <a:endParaRPr lang="es-MX" sz="2000" dirty="0">
              <a:solidFill>
                <a:srgbClr val="2E2224"/>
              </a:solidFill>
              <a:latin typeface="Arial"/>
              <a:cs typeface="Arial"/>
            </a:endParaRPr>
          </a:p>
          <a:p>
            <a:pPr marL="0" indent="0" algn="just" fontAlgn="auto">
              <a:spcAft>
                <a:spcPts val="0"/>
              </a:spcAft>
              <a:buFont typeface="Arial" panose="020B0604020202020204" pitchFamily="34" charset="0"/>
              <a:buNone/>
            </a:pPr>
            <a:r>
              <a:rPr lang="es-ES_tradnl" sz="2000" dirty="0" smtClean="0">
                <a:solidFill>
                  <a:srgbClr val="2E2224"/>
                </a:solidFill>
                <a:latin typeface="Arial"/>
                <a:cs typeface="Arial"/>
              </a:rPr>
              <a:t>Consiste de una serie con 32 diapositivas, las cuales al ser vistas una por una, darán pauta para que el conocimiento de este tema sea comprendido de una manera más integral, pues incluye esquemas e imágenes alusivos al contenido de la UA.</a:t>
            </a:r>
            <a:endParaRPr lang="es-ES_tradnl" sz="2000" dirty="0">
              <a:solidFill>
                <a:srgbClr val="2E2224"/>
              </a:solidFill>
              <a:latin typeface="Arial"/>
              <a:cs typeface="Arial"/>
            </a:endParaRPr>
          </a:p>
        </p:txBody>
      </p:sp>
      <p:cxnSp>
        <p:nvCxnSpPr>
          <p:cNvPr id="11" name="Conector recto 10"/>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1428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snickerskinsaraba.com/blog/wp-content/uploads/2013/10/Temperatura-Cuerpo-humano.jpg"/>
          <p:cNvPicPr>
            <a:picLocks noChangeAspect="1" noChangeArrowheads="1"/>
          </p:cNvPicPr>
          <p:nvPr/>
        </p:nvPicPr>
        <p:blipFill>
          <a:blip r:embed="rId2">
            <a:alphaModFix amt="50000"/>
            <a:extLst>
              <a:ext uri="{28A0092B-C50C-407E-A947-70E740481C1C}">
                <a14:useLocalDpi xmlns:a14="http://schemas.microsoft.com/office/drawing/2010/main" val="0"/>
              </a:ext>
            </a:extLst>
          </a:blip>
          <a:srcRect/>
          <a:stretch>
            <a:fillRect/>
          </a:stretch>
        </p:blipFill>
        <p:spPr bwMode="auto">
          <a:xfrm>
            <a:off x="1728592" y="979699"/>
            <a:ext cx="5686815" cy="570583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281835" y="1656947"/>
            <a:ext cx="8580328" cy="4351338"/>
          </a:xfrm>
        </p:spPr>
        <p:txBody>
          <a:bodyPr>
            <a:noAutofit/>
          </a:bodyPr>
          <a:lstStyle/>
          <a:p>
            <a:pPr algn="just"/>
            <a:r>
              <a:rPr lang="es-ES_tradnl" sz="2400" b="1" dirty="0" smtClean="0"/>
              <a:t>Los </a:t>
            </a:r>
            <a:r>
              <a:rPr lang="es-ES_tradnl" sz="2400" b="1" dirty="0"/>
              <a:t>humanos son </a:t>
            </a:r>
            <a:r>
              <a:rPr lang="es-ES_tradnl" sz="2400" b="1" dirty="0" smtClean="0"/>
              <a:t>endotérmicos, ya </a:t>
            </a:r>
            <a:r>
              <a:rPr lang="es-ES_tradnl" sz="2400" b="1" dirty="0"/>
              <a:t>que requieren mantener una temperatura corporal relativamente constante, dicha temperatura promedio </a:t>
            </a:r>
            <a:r>
              <a:rPr lang="es-ES_tradnl" sz="2400" b="1" dirty="0" smtClean="0"/>
              <a:t>es </a:t>
            </a:r>
            <a:r>
              <a:rPr lang="es-ES_tradnl" sz="2400" b="1" dirty="0"/>
              <a:t>de </a:t>
            </a:r>
            <a:r>
              <a:rPr lang="es-ES_tradnl" sz="2400" b="1" dirty="0" smtClean="0"/>
              <a:t>37°C.</a:t>
            </a:r>
          </a:p>
          <a:p>
            <a:pPr algn="just"/>
            <a:endParaRPr lang="es-ES_tradnl" sz="2400" b="1" dirty="0"/>
          </a:p>
          <a:p>
            <a:pPr algn="just"/>
            <a:r>
              <a:rPr lang="es-ES_tradnl" sz="2400" b="1" dirty="0" smtClean="0"/>
              <a:t>Este </a:t>
            </a:r>
            <a:r>
              <a:rPr lang="es-ES_tradnl" sz="2400" b="1" dirty="0"/>
              <a:t>nivel de temperatura explica </a:t>
            </a:r>
            <a:r>
              <a:rPr lang="es-ES_tradnl" sz="2400" b="1" dirty="0" smtClean="0"/>
              <a:t>la </a:t>
            </a:r>
            <a:r>
              <a:rPr lang="es-ES_tradnl" sz="2400" b="1" dirty="0"/>
              <a:t>tolerancia a las enfermedades fúngicas invasivas, ya que el crecimiento de los hongos patógenos es en promedio de 28° a 30°C. </a:t>
            </a:r>
            <a:endParaRPr lang="es-ES_tradnl" sz="2400" b="1" dirty="0" smtClean="0"/>
          </a:p>
          <a:p>
            <a:pPr algn="just"/>
            <a:endParaRPr lang="es-ES_tradnl" sz="2400" b="1" dirty="0"/>
          </a:p>
          <a:p>
            <a:pPr algn="just"/>
            <a:r>
              <a:rPr lang="es-ES_tradnl" sz="2400" b="1" dirty="0" smtClean="0"/>
              <a:t>La </a:t>
            </a:r>
            <a:r>
              <a:rPr lang="es-ES_tradnl" sz="2400" b="1" dirty="0"/>
              <a:t>temperatura “elevada” del </a:t>
            </a:r>
            <a:r>
              <a:rPr lang="es-ES_tradnl" sz="2400" b="1" dirty="0" smtClean="0"/>
              <a:t>humano </a:t>
            </a:r>
            <a:r>
              <a:rPr lang="es-ES_tradnl" sz="2400" b="1" dirty="0"/>
              <a:t>puede ser uno de los aspectos más importantes en su inmunidad </a:t>
            </a:r>
            <a:r>
              <a:rPr lang="es-ES_tradnl" sz="2400" b="1" dirty="0" err="1"/>
              <a:t>antifúngica</a:t>
            </a:r>
            <a:r>
              <a:rPr lang="es-ES_tradnl" sz="2400" b="1" dirty="0"/>
              <a:t>.</a:t>
            </a:r>
          </a:p>
          <a:p>
            <a:pPr algn="just"/>
            <a:endParaRPr lang="es-ES" sz="2400" b="1" dirty="0"/>
          </a:p>
        </p:txBody>
      </p:sp>
      <p:cxnSp>
        <p:nvCxnSpPr>
          <p:cNvPr id="5" name="Conector recto 4"/>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 name="Título 9"/>
          <p:cNvSpPr txBox="1">
            <a:spLocks/>
          </p:cNvSpPr>
          <p:nvPr/>
        </p:nvSpPr>
        <p:spPr>
          <a:xfrm>
            <a:off x="0" y="177865"/>
            <a:ext cx="9144000" cy="646331"/>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LA TERMOTOLERANCIA EN LOS HONGOS</a:t>
            </a:r>
            <a:endParaRPr lang="es-ES_tradnl" sz="4000" b="1" dirty="0">
              <a:solidFill>
                <a:srgbClr val="2E2224"/>
              </a:solidFill>
              <a:latin typeface="Calibri" charset="0"/>
              <a:cs typeface="Calibri" charset="0"/>
            </a:endParaRPr>
          </a:p>
        </p:txBody>
      </p:sp>
      <p:sp>
        <p:nvSpPr>
          <p:cNvPr id="7" name="Rectángulo 6"/>
          <p:cNvSpPr/>
          <p:nvPr/>
        </p:nvSpPr>
        <p:spPr>
          <a:xfrm>
            <a:off x="150853" y="6453927"/>
            <a:ext cx="1972015" cy="369332"/>
          </a:xfrm>
          <a:prstGeom prst="rect">
            <a:avLst/>
          </a:prstGeom>
        </p:spPr>
        <p:txBody>
          <a:bodyPr wrap="none">
            <a:spAutoFit/>
          </a:bodyPr>
          <a:lstStyle/>
          <a:p>
            <a:r>
              <a:rPr lang="en-US" dirty="0"/>
              <a:t>Jain A. </a:t>
            </a:r>
            <a:r>
              <a:rPr lang="en-US" i="1" dirty="0"/>
              <a:t>et al. </a:t>
            </a:r>
            <a:r>
              <a:rPr lang="en-US" dirty="0"/>
              <a:t>(</a:t>
            </a:r>
            <a:r>
              <a:rPr lang="en-US" dirty="0" smtClean="0"/>
              <a:t>2010)</a:t>
            </a:r>
            <a:endParaRPr lang="es-ES_tradnl" dirty="0"/>
          </a:p>
        </p:txBody>
      </p:sp>
    </p:spTree>
    <p:extLst>
      <p:ext uri="{BB962C8B-B14F-4D97-AF65-F5344CB8AC3E}">
        <p14:creationId xmlns:p14="http://schemas.microsoft.com/office/powerpoint/2010/main" val="28141643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electrofrio.com/wp-content/uploads/2015/01/cambio-climatico-temperaturas.jpg"/>
          <p:cNvPicPr>
            <a:picLocks noChangeAspect="1" noChangeArrowheads="1"/>
          </p:cNvPicPr>
          <p:nvPr/>
        </p:nvPicPr>
        <p:blipFill>
          <a:blip r:embed="rId2">
            <a:alphaModFix amt="35000"/>
            <a:extLst>
              <a:ext uri="{28A0092B-C50C-407E-A947-70E740481C1C}">
                <a14:useLocalDpi xmlns:a14="http://schemas.microsoft.com/office/drawing/2010/main" val="0"/>
              </a:ext>
            </a:extLst>
          </a:blip>
          <a:srcRect/>
          <a:stretch>
            <a:fillRect/>
          </a:stretch>
        </p:blipFill>
        <p:spPr bwMode="auto">
          <a:xfrm>
            <a:off x="-1" y="1065841"/>
            <a:ext cx="9123673" cy="579215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Marcador de contenido 1"/>
          <p:cNvGraphicFramePr>
            <a:graphicFrameLocks noGrp="1"/>
          </p:cNvGraphicFramePr>
          <p:nvPr>
            <p:ph idx="1"/>
            <p:extLst>
              <p:ext uri="{D42A27DB-BD31-4B8C-83A1-F6EECF244321}">
                <p14:modId xmlns:p14="http://schemas.microsoft.com/office/powerpoint/2010/main" val="1444040581"/>
              </p:ext>
            </p:extLst>
          </p:nvPr>
        </p:nvGraphicFramePr>
        <p:xfrm>
          <a:off x="125260" y="1202499"/>
          <a:ext cx="8390090" cy="4974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Conector recto 4"/>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 name="Título 9"/>
          <p:cNvSpPr txBox="1">
            <a:spLocks/>
          </p:cNvSpPr>
          <p:nvPr/>
        </p:nvSpPr>
        <p:spPr>
          <a:xfrm>
            <a:off x="0" y="-43734"/>
            <a:ext cx="9144000" cy="10895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3600" b="1" dirty="0" smtClean="0">
                <a:solidFill>
                  <a:srgbClr val="2E2224"/>
                </a:solidFill>
                <a:latin typeface="Calibri" charset="0"/>
                <a:cs typeface="Calibri" charset="0"/>
              </a:rPr>
              <a:t>LAS MICOSIS Y EL AUMENTO DE LA TEMPERATURA GLOBAL</a:t>
            </a:r>
            <a:endParaRPr lang="es-ES_tradnl" sz="3600" b="1" dirty="0">
              <a:solidFill>
                <a:srgbClr val="2E2224"/>
              </a:solidFill>
              <a:latin typeface="Calibri" charset="0"/>
              <a:cs typeface="Calibri" charset="0"/>
            </a:endParaRPr>
          </a:p>
        </p:txBody>
      </p:sp>
      <p:sp>
        <p:nvSpPr>
          <p:cNvPr id="4" name="Rectángulo 3"/>
          <p:cNvSpPr/>
          <p:nvPr/>
        </p:nvSpPr>
        <p:spPr>
          <a:xfrm>
            <a:off x="6977538" y="6332815"/>
            <a:ext cx="1727204" cy="369332"/>
          </a:xfrm>
          <a:prstGeom prst="rect">
            <a:avLst/>
          </a:prstGeom>
        </p:spPr>
        <p:txBody>
          <a:bodyPr wrap="none">
            <a:spAutoFit/>
          </a:bodyPr>
          <a:lstStyle/>
          <a:p>
            <a:r>
              <a:rPr lang="en-US" dirty="0"/>
              <a:t>Jain </a:t>
            </a:r>
            <a:r>
              <a:rPr lang="en-US" i="1" dirty="0" smtClean="0"/>
              <a:t>et </a:t>
            </a:r>
            <a:r>
              <a:rPr lang="en-US" i="1" dirty="0"/>
              <a:t>al. </a:t>
            </a:r>
            <a:r>
              <a:rPr lang="en-US" dirty="0"/>
              <a:t>(</a:t>
            </a:r>
            <a:r>
              <a:rPr lang="en-US" dirty="0" smtClean="0"/>
              <a:t>2010)</a:t>
            </a:r>
            <a:endParaRPr lang="es-ES_tradnl" dirty="0"/>
          </a:p>
        </p:txBody>
      </p:sp>
    </p:spTree>
    <p:extLst>
      <p:ext uri="{BB962C8B-B14F-4D97-AF65-F5344CB8AC3E}">
        <p14:creationId xmlns:p14="http://schemas.microsoft.com/office/powerpoint/2010/main" val="41002619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367603950"/>
              </p:ext>
            </p:extLst>
          </p:nvPr>
        </p:nvGraphicFramePr>
        <p:xfrm>
          <a:off x="112734" y="1240077"/>
          <a:ext cx="8818324" cy="5398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4" name="Conector recto 3"/>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ítulo 9"/>
          <p:cNvSpPr txBox="1">
            <a:spLocks/>
          </p:cNvSpPr>
          <p:nvPr/>
        </p:nvSpPr>
        <p:spPr>
          <a:xfrm>
            <a:off x="0" y="-43734"/>
            <a:ext cx="9144000" cy="10895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3600" b="1" dirty="0" smtClean="0">
                <a:solidFill>
                  <a:srgbClr val="2E2224"/>
                </a:solidFill>
                <a:latin typeface="Calibri" charset="0"/>
                <a:cs typeface="Calibri" charset="0"/>
              </a:rPr>
              <a:t>LAS MICOSIS Y EL AUMENTO DE LA TEMPERATURA GLOBAL</a:t>
            </a:r>
            <a:endParaRPr lang="es-ES_tradnl" sz="3600" b="1" dirty="0">
              <a:solidFill>
                <a:srgbClr val="2E2224"/>
              </a:solidFill>
              <a:latin typeface="Calibri" charset="0"/>
              <a:cs typeface="Calibri" charset="0"/>
            </a:endParaRPr>
          </a:p>
        </p:txBody>
      </p:sp>
      <p:sp>
        <p:nvSpPr>
          <p:cNvPr id="7" name="Rectángulo 6"/>
          <p:cNvSpPr/>
          <p:nvPr/>
        </p:nvSpPr>
        <p:spPr>
          <a:xfrm>
            <a:off x="6977538" y="6332815"/>
            <a:ext cx="1780103" cy="369332"/>
          </a:xfrm>
          <a:prstGeom prst="rect">
            <a:avLst/>
          </a:prstGeom>
        </p:spPr>
        <p:txBody>
          <a:bodyPr wrap="none">
            <a:spAutoFit/>
          </a:bodyPr>
          <a:lstStyle/>
          <a:p>
            <a:r>
              <a:rPr lang="en-US" dirty="0" smtClean="0"/>
              <a:t>Jain </a:t>
            </a:r>
            <a:r>
              <a:rPr lang="en-US" i="1" dirty="0"/>
              <a:t>et al. </a:t>
            </a:r>
            <a:r>
              <a:rPr lang="en-US" dirty="0"/>
              <a:t>(</a:t>
            </a:r>
            <a:r>
              <a:rPr lang="en-US" dirty="0" smtClean="0"/>
              <a:t>2010)</a:t>
            </a:r>
            <a:endParaRPr lang="es-ES_tradnl" dirty="0"/>
          </a:p>
        </p:txBody>
      </p:sp>
    </p:spTree>
    <p:extLst>
      <p:ext uri="{BB962C8B-B14F-4D97-AF65-F5344CB8AC3E}">
        <p14:creationId xmlns:p14="http://schemas.microsoft.com/office/powerpoint/2010/main" val="8893388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5273486" y="1101195"/>
            <a:ext cx="3870513" cy="2914094"/>
          </a:xfrm>
          <a:prstGeom prst="rect">
            <a:avLst/>
          </a:prstGeom>
        </p:spPr>
      </p:pic>
      <p:pic>
        <p:nvPicPr>
          <p:cNvPr id="8" name="Imagen 7"/>
          <p:cNvPicPr>
            <a:picLocks noChangeAspect="1"/>
          </p:cNvPicPr>
          <p:nvPr/>
        </p:nvPicPr>
        <p:blipFill>
          <a:blip r:embed="rId3"/>
          <a:stretch>
            <a:fillRect/>
          </a:stretch>
        </p:blipFill>
        <p:spPr>
          <a:xfrm>
            <a:off x="5273486" y="3970605"/>
            <a:ext cx="3870513" cy="2915296"/>
          </a:xfrm>
          <a:prstGeom prst="rect">
            <a:avLst/>
          </a:prstGeom>
        </p:spPr>
      </p:pic>
      <p:cxnSp>
        <p:nvCxnSpPr>
          <p:cNvPr id="11" name="Conector recto 10"/>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ítulo 9"/>
          <p:cNvSpPr txBox="1">
            <a:spLocks/>
          </p:cNvSpPr>
          <p:nvPr/>
        </p:nvSpPr>
        <p:spPr>
          <a:xfrm>
            <a:off x="0" y="-99134"/>
            <a:ext cx="9144000" cy="12003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MICOSIS EN ESPECIES DE FAUNA SILVESTRES </a:t>
            </a:r>
            <a:endParaRPr lang="es-ES_tradnl" sz="4000" b="1" dirty="0">
              <a:solidFill>
                <a:srgbClr val="2E2224"/>
              </a:solidFill>
              <a:latin typeface="Calibri" charset="0"/>
              <a:cs typeface="Calibri" charset="0"/>
            </a:endParaRPr>
          </a:p>
        </p:txBody>
      </p:sp>
      <p:sp>
        <p:nvSpPr>
          <p:cNvPr id="2" name="Rectángulo 1"/>
          <p:cNvSpPr/>
          <p:nvPr/>
        </p:nvSpPr>
        <p:spPr>
          <a:xfrm>
            <a:off x="0" y="6488668"/>
            <a:ext cx="2500493" cy="369332"/>
          </a:xfrm>
          <a:prstGeom prst="rect">
            <a:avLst/>
          </a:prstGeom>
        </p:spPr>
        <p:txBody>
          <a:bodyPr wrap="none">
            <a:spAutoFit/>
          </a:bodyPr>
          <a:lstStyle/>
          <a:p>
            <a:r>
              <a:rPr lang="en-US">
                <a:solidFill>
                  <a:schemeClr val="bg1"/>
                </a:solidFill>
              </a:rPr>
              <a:t>Santos Barrera, G. </a:t>
            </a:r>
            <a:r>
              <a:rPr lang="en-US" dirty="0">
                <a:solidFill>
                  <a:schemeClr val="bg1"/>
                </a:solidFill>
              </a:rPr>
              <a:t>2004. </a:t>
            </a:r>
            <a:endParaRPr lang="es-ES_tradnl" dirty="0">
              <a:solidFill>
                <a:schemeClr val="bg1"/>
              </a:solidFill>
            </a:endParaRPr>
          </a:p>
        </p:txBody>
      </p:sp>
      <p:sp>
        <p:nvSpPr>
          <p:cNvPr id="15" name="Rectángulo 14"/>
          <p:cNvSpPr/>
          <p:nvPr/>
        </p:nvSpPr>
        <p:spPr>
          <a:xfrm>
            <a:off x="60657" y="1202755"/>
            <a:ext cx="5152173" cy="6001643"/>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gn="just">
              <a:buFont typeface="Arial" charset="0"/>
              <a:buChar char="•"/>
            </a:pPr>
            <a:r>
              <a:rPr lang="es-ES_tradnl" sz="2400" dirty="0" smtClean="0"/>
              <a:t>La Biodiversidad </a:t>
            </a:r>
            <a:r>
              <a:rPr lang="es-ES_tradnl" sz="2400" dirty="0"/>
              <a:t>enfrenta </a:t>
            </a:r>
            <a:r>
              <a:rPr lang="es-ES_tradnl" sz="2400" dirty="0" smtClean="0"/>
              <a:t>en </a:t>
            </a:r>
            <a:r>
              <a:rPr lang="es-ES_tradnl" sz="2400" dirty="0"/>
              <a:t>todo el mundo serios problemas que amenazan su </a:t>
            </a:r>
            <a:r>
              <a:rPr lang="es-ES_tradnl" sz="2400" dirty="0" smtClean="0"/>
              <a:t>permanencia.</a:t>
            </a:r>
          </a:p>
          <a:p>
            <a:pPr marL="457200" indent="-457200">
              <a:buFont typeface="Arial" charset="0"/>
              <a:buChar char="•"/>
            </a:pPr>
            <a:endParaRPr lang="es-ES_tradnl" sz="2400" dirty="0" smtClean="0"/>
          </a:p>
          <a:p>
            <a:pPr marL="457200" indent="-457200" algn="just">
              <a:buFont typeface="Arial" charset="0"/>
              <a:buChar char="•"/>
            </a:pPr>
            <a:r>
              <a:rPr lang="es-ES_tradnl" sz="2400" dirty="0" smtClean="0"/>
              <a:t>Los </a:t>
            </a:r>
            <a:r>
              <a:rPr lang="es-ES_tradnl" sz="2400" dirty="0"/>
              <a:t>efectos de las actividades </a:t>
            </a:r>
            <a:r>
              <a:rPr lang="es-ES_tradnl" sz="2400" dirty="0" smtClean="0"/>
              <a:t>humanas sobre las poblaciones de organismos </a:t>
            </a:r>
            <a:r>
              <a:rPr lang="es-ES_tradnl" sz="2400" dirty="0"/>
              <a:t>en su medio natural son evidentes; en </a:t>
            </a:r>
            <a:r>
              <a:rPr lang="es-ES_tradnl" sz="2400" dirty="0" smtClean="0"/>
              <a:t>ocasiones </a:t>
            </a:r>
            <a:r>
              <a:rPr lang="es-ES_tradnl" sz="2400" dirty="0"/>
              <a:t>suelen ser graves y </a:t>
            </a:r>
            <a:r>
              <a:rPr lang="es-ES_tradnl" sz="2400" dirty="0" smtClean="0"/>
              <a:t>otras </a:t>
            </a:r>
            <a:r>
              <a:rPr lang="es-ES_tradnl" sz="2400" dirty="0"/>
              <a:t>pueden atenuarse o compensarse con medidas </a:t>
            </a:r>
            <a:r>
              <a:rPr lang="es-ES_tradnl" sz="2400" dirty="0" smtClean="0"/>
              <a:t>específicas </a:t>
            </a:r>
            <a:r>
              <a:rPr lang="es-ES_tradnl" sz="2400" dirty="0"/>
              <a:t>de </a:t>
            </a:r>
            <a:r>
              <a:rPr lang="es-ES_tradnl" sz="2400" dirty="0" smtClean="0"/>
              <a:t>conservación. </a:t>
            </a:r>
          </a:p>
          <a:p>
            <a:pPr marL="457200" indent="-457200" algn="just">
              <a:buFont typeface="Arial" charset="0"/>
              <a:buChar char="•"/>
            </a:pPr>
            <a:r>
              <a:rPr lang="es-ES_tradnl" sz="2400" dirty="0" smtClean="0"/>
              <a:t>Las enfermedades infecciosas y su papel en la declinación mundial de anfibios: </a:t>
            </a:r>
            <a:r>
              <a:rPr lang="es-ES_tradnl" sz="2400" dirty="0" err="1" smtClean="0"/>
              <a:t>Chitridiomycosis</a:t>
            </a:r>
            <a:r>
              <a:rPr lang="es-ES_tradnl" sz="2400" dirty="0" smtClean="0"/>
              <a:t>.</a:t>
            </a:r>
          </a:p>
          <a:p>
            <a:r>
              <a:rPr lang="es-ES_tradnl" sz="2400" dirty="0" smtClean="0"/>
              <a:t/>
            </a:r>
            <a:br>
              <a:rPr lang="es-ES_tradnl" sz="2400" dirty="0" smtClean="0"/>
            </a:br>
            <a:endParaRPr lang="es-ES_tradnl" sz="2400" dirty="0"/>
          </a:p>
        </p:txBody>
      </p:sp>
    </p:spTree>
    <p:extLst>
      <p:ext uri="{BB962C8B-B14F-4D97-AF65-F5344CB8AC3E}">
        <p14:creationId xmlns:p14="http://schemas.microsoft.com/office/powerpoint/2010/main" val="489257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confirmado.net/wp-content/uploads/2016/02/bosques.jpg"/>
          <p:cNvPicPr>
            <a:picLocks noChangeAspect="1" noChangeArrowheads="1"/>
          </p:cNvPicPr>
          <p:nvPr/>
        </p:nvPicPr>
        <p:blipFill>
          <a:blip r:embed="rId2">
            <a:alphaModFix amt="85000"/>
            <a:extLst>
              <a:ext uri="{28A0092B-C50C-407E-A947-70E740481C1C}">
                <a14:useLocalDpi xmlns:a14="http://schemas.microsoft.com/office/drawing/2010/main" val="0"/>
              </a:ext>
            </a:extLst>
          </a:blip>
          <a:srcRect/>
          <a:stretch>
            <a:fillRect/>
          </a:stretch>
        </p:blipFill>
        <p:spPr bwMode="auto">
          <a:xfrm>
            <a:off x="0" y="1101195"/>
            <a:ext cx="9144000" cy="575680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Conector recto 2"/>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 name="Título 9"/>
          <p:cNvSpPr txBox="1">
            <a:spLocks/>
          </p:cNvSpPr>
          <p:nvPr/>
        </p:nvSpPr>
        <p:spPr>
          <a:xfrm>
            <a:off x="0" y="-99134"/>
            <a:ext cx="9144000" cy="12003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a:solidFill>
                  <a:srgbClr val="2E2224"/>
                </a:solidFill>
                <a:latin typeface="Calibri" charset="0"/>
                <a:cs typeface="Calibri" charset="0"/>
              </a:rPr>
              <a:t>LOS HONGOS </a:t>
            </a:r>
            <a:r>
              <a:rPr lang="es-ES_tradnl" sz="4000" b="1" dirty="0" smtClean="0">
                <a:solidFill>
                  <a:srgbClr val="2E2224"/>
                </a:solidFill>
                <a:latin typeface="Calibri" charset="0"/>
                <a:cs typeface="Calibri" charset="0"/>
              </a:rPr>
              <a:t>EN LA RESTAURACIÓN DE ECOSISTEMAS </a:t>
            </a:r>
            <a:endParaRPr lang="es-ES_tradnl" sz="4000" b="1" dirty="0">
              <a:solidFill>
                <a:srgbClr val="2E2224"/>
              </a:solidFill>
              <a:latin typeface="Calibri" charset="0"/>
              <a:cs typeface="Calibri" charset="0"/>
            </a:endParaRPr>
          </a:p>
        </p:txBody>
      </p:sp>
      <p:sp>
        <p:nvSpPr>
          <p:cNvPr id="6" name="Rectángulo 5"/>
          <p:cNvSpPr/>
          <p:nvPr/>
        </p:nvSpPr>
        <p:spPr>
          <a:xfrm>
            <a:off x="7659665" y="6496554"/>
            <a:ext cx="1340748" cy="246221"/>
          </a:xfrm>
          <a:prstGeom prst="rect">
            <a:avLst/>
          </a:prstGeom>
        </p:spPr>
        <p:txBody>
          <a:bodyPr wrap="square">
            <a:spAutoFit/>
          </a:bodyPr>
          <a:lstStyle/>
          <a:p>
            <a:r>
              <a:rPr lang="nb-NO" sz="1000" dirty="0">
                <a:solidFill>
                  <a:schemeClr val="bg1"/>
                </a:solidFill>
              </a:rPr>
              <a:t>Brundrett, 2008. </a:t>
            </a:r>
            <a:endParaRPr lang="es-ES_tradnl" sz="1000" dirty="0">
              <a:solidFill>
                <a:schemeClr val="bg1"/>
              </a:solidFill>
            </a:endParaRPr>
          </a:p>
        </p:txBody>
      </p:sp>
      <p:sp>
        <p:nvSpPr>
          <p:cNvPr id="2" name="Rectángulo 1"/>
          <p:cNvSpPr/>
          <p:nvPr/>
        </p:nvSpPr>
        <p:spPr>
          <a:xfrm>
            <a:off x="0" y="6592308"/>
            <a:ext cx="4572000" cy="246221"/>
          </a:xfrm>
          <a:prstGeom prst="rect">
            <a:avLst/>
          </a:prstGeom>
        </p:spPr>
        <p:txBody>
          <a:bodyPr>
            <a:spAutoFit/>
          </a:bodyPr>
          <a:lstStyle/>
          <a:p>
            <a:r>
              <a:rPr lang="es-ES_tradnl" sz="1000" dirty="0">
                <a:solidFill>
                  <a:schemeClr val="bg1"/>
                </a:solidFill>
              </a:rPr>
              <a:t>http://</a:t>
            </a:r>
            <a:r>
              <a:rPr lang="es-ES_tradnl" sz="1000" dirty="0" err="1">
                <a:solidFill>
                  <a:schemeClr val="bg1"/>
                </a:solidFill>
              </a:rPr>
              <a:t>www.confirmado.net</a:t>
            </a:r>
            <a:r>
              <a:rPr lang="es-ES_tradnl" sz="1000" dirty="0">
                <a:solidFill>
                  <a:schemeClr val="bg1"/>
                </a:solidFill>
              </a:rPr>
              <a:t>/</a:t>
            </a:r>
            <a:r>
              <a:rPr lang="es-ES_tradnl" sz="1000" dirty="0" err="1">
                <a:solidFill>
                  <a:schemeClr val="bg1"/>
                </a:solidFill>
              </a:rPr>
              <a:t>wp-content</a:t>
            </a:r>
            <a:r>
              <a:rPr lang="es-ES_tradnl" sz="1000" dirty="0">
                <a:solidFill>
                  <a:schemeClr val="bg1"/>
                </a:solidFill>
              </a:rPr>
              <a:t>/</a:t>
            </a:r>
            <a:r>
              <a:rPr lang="es-ES_tradnl" sz="1000" dirty="0" err="1">
                <a:solidFill>
                  <a:schemeClr val="bg1"/>
                </a:solidFill>
              </a:rPr>
              <a:t>uploads</a:t>
            </a:r>
            <a:r>
              <a:rPr lang="es-ES_tradnl" sz="1000" dirty="0">
                <a:solidFill>
                  <a:schemeClr val="bg1"/>
                </a:solidFill>
              </a:rPr>
              <a:t>/2016/02/</a:t>
            </a:r>
            <a:r>
              <a:rPr lang="es-ES_tradnl" sz="1000" dirty="0" err="1">
                <a:solidFill>
                  <a:schemeClr val="bg1"/>
                </a:solidFill>
              </a:rPr>
              <a:t>bosques.jpg</a:t>
            </a:r>
            <a:endParaRPr lang="es-ES_tradnl" sz="1000" dirty="0">
              <a:solidFill>
                <a:schemeClr val="bg1"/>
              </a:solidFill>
            </a:endParaRPr>
          </a:p>
        </p:txBody>
      </p:sp>
      <p:sp>
        <p:nvSpPr>
          <p:cNvPr id="7" name="CuadroTexto 6"/>
          <p:cNvSpPr txBox="1"/>
          <p:nvPr/>
        </p:nvSpPr>
        <p:spPr>
          <a:xfrm>
            <a:off x="438411" y="2210771"/>
            <a:ext cx="8267177" cy="1200329"/>
          </a:xfrm>
          <a:prstGeom prst="rect">
            <a:avLst/>
          </a:prstGeom>
          <a:solidFill>
            <a:schemeClr val="accent6">
              <a:lumMod val="20000"/>
              <a:lumOff val="80000"/>
              <a:alpha val="72000"/>
            </a:schemeClr>
          </a:solidFill>
        </p:spPr>
        <p:txBody>
          <a:bodyPr wrap="square" rtlCol="0">
            <a:spAutoFit/>
          </a:bodyPr>
          <a:lstStyle/>
          <a:p>
            <a:pPr algn="ctr"/>
            <a:r>
              <a:rPr lang="es-ES_tradnl" sz="3600" dirty="0" err="1" smtClean="0">
                <a:ln w="0"/>
                <a:effectLst>
                  <a:outerShdw blurRad="38100" dist="25400" dir="5400000" algn="ctr" rotWithShape="0">
                    <a:srgbClr val="6E747A">
                      <a:alpha val="43000"/>
                    </a:srgbClr>
                  </a:outerShdw>
                </a:effectLst>
              </a:rPr>
              <a:t>Micorrízas</a:t>
            </a:r>
            <a:r>
              <a:rPr lang="es-ES_tradnl" sz="3600" dirty="0" smtClean="0">
                <a:ln w="0"/>
                <a:effectLst>
                  <a:outerShdw blurRad="38100" dist="25400" dir="5400000" algn="ctr" rotWithShape="0">
                    <a:srgbClr val="6E747A">
                      <a:alpha val="43000"/>
                    </a:srgbClr>
                  </a:outerShdw>
                </a:effectLst>
              </a:rPr>
              <a:t> </a:t>
            </a:r>
          </a:p>
          <a:p>
            <a:pPr algn="ctr"/>
            <a:r>
              <a:rPr lang="es-ES_tradnl" sz="3600" dirty="0" smtClean="0">
                <a:ln w="0"/>
                <a:effectLst>
                  <a:outerShdw blurRad="38100" dist="25400" dir="5400000" algn="ctr" rotWithShape="0">
                    <a:srgbClr val="6E747A">
                      <a:alpha val="43000"/>
                    </a:srgbClr>
                  </a:outerShdw>
                </a:effectLst>
              </a:rPr>
              <a:t>(asociación de raíces de plantas y hongos </a:t>
            </a:r>
            <a:endParaRPr lang="es-ES_tradnl" sz="3600" dirty="0">
              <a:ln w="0"/>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1158240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203546"/>
            <a:ext cx="4759890" cy="4353347"/>
          </a:xfrm>
        </p:spPr>
        <p:txBody>
          <a:bodyPr>
            <a:noAutofit/>
          </a:bodyPr>
          <a:lstStyle/>
          <a:p>
            <a:pPr algn="just"/>
            <a:r>
              <a:rPr lang="es-MX" sz="2200" dirty="0"/>
              <a:t>Participan en la inoculación  de </a:t>
            </a:r>
            <a:r>
              <a:rPr lang="es-MX" sz="2200" dirty="0" smtClean="0"/>
              <a:t>plantas </a:t>
            </a:r>
            <a:r>
              <a:rPr lang="es-MX" sz="2200" dirty="0"/>
              <a:t>de interés agronómico como el cacao, café, coco, algodón, cebolla, ajo, papa, tomate, etc. </a:t>
            </a:r>
          </a:p>
          <a:p>
            <a:pPr algn="just"/>
            <a:endParaRPr lang="es-MX" sz="1000" dirty="0"/>
          </a:p>
          <a:p>
            <a:pPr algn="just"/>
            <a:r>
              <a:rPr lang="es-MX" sz="2200" dirty="0"/>
              <a:t>Se usan como biofertilizantes para obtener elevados rendimientos en los cultivos, sin causarle daños al ambiente. </a:t>
            </a:r>
          </a:p>
          <a:p>
            <a:pPr algn="just"/>
            <a:endParaRPr lang="es-MX" sz="1000" dirty="0"/>
          </a:p>
          <a:p>
            <a:pPr algn="just"/>
            <a:r>
              <a:rPr lang="es-MX" sz="2200" dirty="0"/>
              <a:t>Aumenta la capacidad de la planta para la adquisición de nutrimentos minerales, agua del suelo, reducción de la toxicidad de metales pesados y otros contaminantes, incrementa la resistencia de las plantas a patógenos.</a:t>
            </a:r>
          </a:p>
        </p:txBody>
      </p:sp>
      <p:cxnSp>
        <p:nvCxnSpPr>
          <p:cNvPr id="5" name="Conector recto 4"/>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 name="Título 9"/>
          <p:cNvSpPr txBox="1">
            <a:spLocks/>
          </p:cNvSpPr>
          <p:nvPr/>
        </p:nvSpPr>
        <p:spPr>
          <a:xfrm>
            <a:off x="0" y="-99134"/>
            <a:ext cx="9144000" cy="12003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LAS MICORRÍZAS EN LA RESTAURACIÓN DE ECOSISTEMAS </a:t>
            </a:r>
            <a:endParaRPr lang="es-ES_tradnl" sz="4000" b="1" dirty="0">
              <a:solidFill>
                <a:srgbClr val="2E2224"/>
              </a:solidFill>
              <a:latin typeface="Calibri" charset="0"/>
              <a:cs typeface="Calibri" charset="0"/>
            </a:endParaRPr>
          </a:p>
        </p:txBody>
      </p:sp>
      <p:sp>
        <p:nvSpPr>
          <p:cNvPr id="10" name="Rectángulo 9"/>
          <p:cNvSpPr/>
          <p:nvPr/>
        </p:nvSpPr>
        <p:spPr>
          <a:xfrm>
            <a:off x="406486" y="6421398"/>
            <a:ext cx="1885168" cy="246221"/>
          </a:xfrm>
          <a:prstGeom prst="rect">
            <a:avLst/>
          </a:prstGeom>
        </p:spPr>
        <p:txBody>
          <a:bodyPr wrap="square">
            <a:spAutoFit/>
          </a:bodyPr>
          <a:lstStyle/>
          <a:p>
            <a:r>
              <a:rPr lang="nb-NO" sz="1000" dirty="0">
                <a:solidFill>
                  <a:srgbClr val="000000"/>
                </a:solidFill>
              </a:rPr>
              <a:t>Brundrett, 2008</a:t>
            </a:r>
            <a:r>
              <a:rPr lang="nb-NO" sz="1000">
                <a:solidFill>
                  <a:srgbClr val="000000"/>
                </a:solidFill>
              </a:rPr>
              <a:t>. </a:t>
            </a:r>
            <a:endParaRPr lang="es-ES_tradnl" sz="1000" dirty="0">
              <a:solidFill>
                <a:srgbClr val="000000"/>
              </a:solidFill>
            </a:endParaRPr>
          </a:p>
        </p:txBody>
      </p:sp>
      <p:pic>
        <p:nvPicPr>
          <p:cNvPr id="11" name="Imagen 10"/>
          <p:cNvPicPr>
            <a:picLocks noChangeAspect="1"/>
          </p:cNvPicPr>
          <p:nvPr/>
        </p:nvPicPr>
        <p:blipFill>
          <a:blip r:embed="rId3"/>
          <a:stretch>
            <a:fillRect/>
          </a:stretch>
        </p:blipFill>
        <p:spPr>
          <a:xfrm>
            <a:off x="4759890" y="1203546"/>
            <a:ext cx="4384110" cy="3255631"/>
          </a:xfrm>
          <a:prstGeom prst="rect">
            <a:avLst/>
          </a:prstGeom>
        </p:spPr>
      </p:pic>
      <p:pic>
        <p:nvPicPr>
          <p:cNvPr id="12" name="Imagen 11"/>
          <p:cNvPicPr>
            <a:picLocks noChangeAspect="1"/>
          </p:cNvPicPr>
          <p:nvPr/>
        </p:nvPicPr>
        <p:blipFill>
          <a:blip r:embed="rId4"/>
          <a:stretch>
            <a:fillRect/>
          </a:stretch>
        </p:blipFill>
        <p:spPr>
          <a:xfrm>
            <a:off x="4759890" y="4459177"/>
            <a:ext cx="4384110" cy="3288082"/>
          </a:xfrm>
          <a:prstGeom prst="rect">
            <a:avLst/>
          </a:prstGeom>
        </p:spPr>
      </p:pic>
      <p:sp>
        <p:nvSpPr>
          <p:cNvPr id="13" name="Rectángulo 12"/>
          <p:cNvSpPr/>
          <p:nvPr/>
        </p:nvSpPr>
        <p:spPr>
          <a:xfrm>
            <a:off x="4759890" y="6519446"/>
            <a:ext cx="4293167" cy="338554"/>
          </a:xfrm>
          <a:prstGeom prst="rect">
            <a:avLst/>
          </a:prstGeom>
        </p:spPr>
        <p:txBody>
          <a:bodyPr wrap="square">
            <a:spAutoFit/>
          </a:bodyPr>
          <a:lstStyle/>
          <a:p>
            <a:r>
              <a:rPr lang="es-ES_tradnl" sz="800" dirty="0">
                <a:solidFill>
                  <a:schemeClr val="bg1"/>
                </a:solidFill>
              </a:rPr>
              <a:t>http://4.bp.blogspot.com/_</a:t>
            </a:r>
            <a:r>
              <a:rPr lang="es-ES_tradnl" sz="800" dirty="0" smtClean="0">
                <a:solidFill>
                  <a:schemeClr val="bg1"/>
                </a:solidFill>
              </a:rPr>
              <a:t>J6gxHH5RMX4/TBZnwea-tSI/AAAAAAAABCQ/ ThHbcv9R5rQ/s1600/</a:t>
            </a:r>
            <a:r>
              <a:rPr lang="es-ES_tradnl" sz="800" dirty="0" err="1" smtClean="0">
                <a:solidFill>
                  <a:schemeClr val="bg1"/>
                </a:solidFill>
              </a:rPr>
              <a:t>mycorrhizal.jpg</a:t>
            </a:r>
            <a:endParaRPr lang="es-ES_tradnl" sz="800" dirty="0">
              <a:solidFill>
                <a:schemeClr val="bg1"/>
              </a:solidFill>
            </a:endParaRPr>
          </a:p>
        </p:txBody>
      </p:sp>
    </p:spTree>
    <p:extLst>
      <p:ext uri="{BB962C8B-B14F-4D97-AF65-F5344CB8AC3E}">
        <p14:creationId xmlns:p14="http://schemas.microsoft.com/office/powerpoint/2010/main" val="16490895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7 Marcador de contenido"/>
          <p:cNvSpPr>
            <a:spLocks noGrp="1"/>
          </p:cNvSpPr>
          <p:nvPr>
            <p:ph idx="1"/>
          </p:nvPr>
        </p:nvSpPr>
        <p:spPr>
          <a:xfrm>
            <a:off x="0" y="1254365"/>
            <a:ext cx="4572000" cy="5484638"/>
          </a:xfrm>
        </p:spPr>
        <p:txBody>
          <a:bodyPr>
            <a:noAutofit/>
          </a:bodyPr>
          <a:lstStyle/>
          <a:p>
            <a:pPr>
              <a:buFont typeface="Wingdings 2" charset="0"/>
              <a:buNone/>
            </a:pPr>
            <a:r>
              <a:rPr lang="es-ES" sz="2000" b="1" dirty="0">
                <a:solidFill>
                  <a:schemeClr val="accent6">
                    <a:lumMod val="75000"/>
                  </a:schemeClr>
                </a:solidFill>
              </a:rPr>
              <a:t>Para las plantas</a:t>
            </a:r>
          </a:p>
          <a:p>
            <a:pPr>
              <a:buFont typeface="Wingdings 2" charset="0"/>
              <a:buNone/>
            </a:pPr>
            <a:r>
              <a:rPr lang="es-ES" sz="2000" dirty="0">
                <a:solidFill>
                  <a:schemeClr val="tx1"/>
                </a:solidFill>
              </a:rPr>
              <a:t>1) Incrementan el área fisiológicamente activa en las raíces.</a:t>
            </a:r>
          </a:p>
          <a:p>
            <a:pPr>
              <a:buFont typeface="Wingdings 2" charset="0"/>
              <a:buNone/>
            </a:pPr>
            <a:r>
              <a:rPr lang="es-ES" sz="2000" dirty="0">
                <a:solidFill>
                  <a:schemeClr val="tx1"/>
                </a:solidFill>
              </a:rPr>
              <a:t>2) Incrementan en las plantas la captación de agua y nutrientes del suelo: como fósforo, nitrógeno, potasio</a:t>
            </a:r>
          </a:p>
          <a:p>
            <a:pPr>
              <a:buFont typeface="Wingdings 2" charset="0"/>
              <a:buNone/>
            </a:pPr>
            <a:r>
              <a:rPr lang="es-ES" sz="2000" dirty="0">
                <a:solidFill>
                  <a:schemeClr val="tx1"/>
                </a:solidFill>
              </a:rPr>
              <a:t>3) Incrementan la tolerancia de las plantas a las temperaturas del suelo y acidez extrema causadas por la presencia de aluminio, magnesio y azufre.</a:t>
            </a:r>
          </a:p>
          <a:p>
            <a:pPr>
              <a:buFont typeface="Wingdings 2" charset="0"/>
              <a:buNone/>
            </a:pPr>
            <a:r>
              <a:rPr lang="es-ES" sz="2000" dirty="0">
                <a:solidFill>
                  <a:schemeClr val="tx1"/>
                </a:solidFill>
              </a:rPr>
              <a:t>4) Protegen la planta contra ciertos hongos patógenos y </a:t>
            </a:r>
            <a:r>
              <a:rPr lang="es-ES" sz="2000" dirty="0" err="1">
                <a:solidFill>
                  <a:schemeClr val="tx1"/>
                </a:solidFill>
              </a:rPr>
              <a:t>nemátodos</a:t>
            </a:r>
            <a:r>
              <a:rPr lang="es-ES" sz="2000" dirty="0">
                <a:solidFill>
                  <a:schemeClr val="tx1"/>
                </a:solidFill>
              </a:rPr>
              <a:t>.</a:t>
            </a:r>
          </a:p>
          <a:p>
            <a:pPr>
              <a:buFont typeface="Wingdings 2" charset="0"/>
              <a:buNone/>
            </a:pPr>
            <a:r>
              <a:rPr lang="es-ES" sz="2000" dirty="0">
                <a:solidFill>
                  <a:schemeClr val="tx1"/>
                </a:solidFill>
              </a:rPr>
              <a:t>5) Inducen relaciones hormonales que hacen que las raíces permanezcan fisiológicamente activas por periodos mayores que las raíces no </a:t>
            </a:r>
            <a:r>
              <a:rPr lang="es-ES" sz="2000" dirty="0" err="1">
                <a:solidFill>
                  <a:schemeClr val="tx1"/>
                </a:solidFill>
              </a:rPr>
              <a:t>micorrizadas</a:t>
            </a:r>
            <a:r>
              <a:rPr lang="es-ES" sz="2000" dirty="0" smtClean="0">
                <a:solidFill>
                  <a:schemeClr val="tx1"/>
                </a:solidFill>
              </a:rPr>
              <a:t>.</a:t>
            </a:r>
            <a:endParaRPr lang="es-ES" sz="2000" dirty="0">
              <a:solidFill>
                <a:schemeClr val="tx1"/>
              </a:solidFill>
            </a:endParaRPr>
          </a:p>
        </p:txBody>
      </p:sp>
      <p:sp>
        <p:nvSpPr>
          <p:cNvPr id="25605" name="9 Rectángulo"/>
          <p:cNvSpPr>
            <a:spLocks noChangeArrowheads="1"/>
          </p:cNvSpPr>
          <p:nvPr/>
        </p:nvSpPr>
        <p:spPr bwMode="auto">
          <a:xfrm>
            <a:off x="4955194" y="5275537"/>
            <a:ext cx="4071938"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s-ES" b="1" dirty="0">
                <a:solidFill>
                  <a:schemeClr val="accent6">
                    <a:lumMod val="75000"/>
                  </a:schemeClr>
                </a:solidFill>
              </a:rPr>
              <a:t>Para el hongo:</a:t>
            </a:r>
          </a:p>
          <a:p>
            <a:r>
              <a:rPr lang="es-ES" dirty="0"/>
              <a:t>Toma de las plantas principalmente hidratos de carbono y vitaminas</a:t>
            </a:r>
          </a:p>
        </p:txBody>
      </p:sp>
      <p:cxnSp>
        <p:nvCxnSpPr>
          <p:cNvPr id="9" name="Conector recto 8"/>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ítulo 9"/>
          <p:cNvSpPr txBox="1">
            <a:spLocks/>
          </p:cNvSpPr>
          <p:nvPr/>
        </p:nvSpPr>
        <p:spPr>
          <a:xfrm>
            <a:off x="0" y="-99134"/>
            <a:ext cx="9144000" cy="12003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BENEFICIOS DE LOS HONGOS MICORRÍZICOS</a:t>
            </a:r>
            <a:endParaRPr lang="es-ES_tradnl" sz="4000" b="1" dirty="0">
              <a:solidFill>
                <a:srgbClr val="2E2224"/>
              </a:solidFill>
              <a:latin typeface="Calibri" charset="0"/>
              <a:cs typeface="Calibri" charset="0"/>
            </a:endParaRPr>
          </a:p>
        </p:txBody>
      </p:sp>
      <p:sp>
        <p:nvSpPr>
          <p:cNvPr id="11" name="Rectángulo 10"/>
          <p:cNvSpPr/>
          <p:nvPr/>
        </p:nvSpPr>
        <p:spPr>
          <a:xfrm>
            <a:off x="7258832" y="6492782"/>
            <a:ext cx="1885168" cy="246221"/>
          </a:xfrm>
          <a:prstGeom prst="rect">
            <a:avLst/>
          </a:prstGeom>
        </p:spPr>
        <p:txBody>
          <a:bodyPr wrap="square">
            <a:spAutoFit/>
          </a:bodyPr>
          <a:lstStyle/>
          <a:p>
            <a:r>
              <a:rPr lang="nb-NO" sz="1000" dirty="0">
                <a:solidFill>
                  <a:srgbClr val="000000"/>
                </a:solidFill>
              </a:rPr>
              <a:t>Brundrett, 2008</a:t>
            </a:r>
            <a:r>
              <a:rPr lang="nb-NO" sz="1000">
                <a:solidFill>
                  <a:srgbClr val="000000"/>
                </a:solidFill>
              </a:rPr>
              <a:t>. </a:t>
            </a:r>
            <a:endParaRPr lang="es-ES_tradnl" sz="1000" dirty="0">
              <a:solidFill>
                <a:srgbClr val="000000"/>
              </a:solidFill>
            </a:endParaRPr>
          </a:p>
        </p:txBody>
      </p:sp>
      <p:pic>
        <p:nvPicPr>
          <p:cNvPr id="12" name="Imagen 11"/>
          <p:cNvPicPr>
            <a:picLocks noChangeAspect="1"/>
          </p:cNvPicPr>
          <p:nvPr/>
        </p:nvPicPr>
        <p:blipFill>
          <a:blip r:embed="rId2"/>
          <a:stretch>
            <a:fillRect/>
          </a:stretch>
        </p:blipFill>
        <p:spPr>
          <a:xfrm>
            <a:off x="4572000" y="1455114"/>
            <a:ext cx="4455132" cy="3335456"/>
          </a:xfrm>
          <a:prstGeom prst="rect">
            <a:avLst/>
          </a:prstGeom>
        </p:spPr>
      </p:pic>
    </p:spTree>
    <p:extLst>
      <p:ext uri="{BB962C8B-B14F-4D97-AF65-F5344CB8AC3E}">
        <p14:creationId xmlns:p14="http://schemas.microsoft.com/office/powerpoint/2010/main" val="19560906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01195"/>
            <a:ext cx="9144000" cy="5779008"/>
          </a:xfrm>
          <a:prstGeom prst="rect">
            <a:avLst/>
          </a:prstGeom>
        </p:spPr>
      </p:pic>
      <p:cxnSp>
        <p:nvCxnSpPr>
          <p:cNvPr id="5" name="Conector recto 4"/>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9" name="Título 9"/>
          <p:cNvSpPr txBox="1">
            <a:spLocks/>
          </p:cNvSpPr>
          <p:nvPr/>
        </p:nvSpPr>
        <p:spPr>
          <a:xfrm>
            <a:off x="0" y="-99134"/>
            <a:ext cx="9144000" cy="12003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BENEFICIOS DE LOS HONGOS MICORRÍZICOS</a:t>
            </a:r>
            <a:endParaRPr lang="es-ES_tradnl" sz="4000" b="1" dirty="0">
              <a:solidFill>
                <a:srgbClr val="2E2224"/>
              </a:solidFill>
              <a:latin typeface="Calibri" charset="0"/>
              <a:cs typeface="Calibri" charset="0"/>
            </a:endParaRPr>
          </a:p>
        </p:txBody>
      </p:sp>
      <p:sp>
        <p:nvSpPr>
          <p:cNvPr id="2" name="CuadroTexto 1"/>
          <p:cNvSpPr txBox="1"/>
          <p:nvPr/>
        </p:nvSpPr>
        <p:spPr>
          <a:xfrm>
            <a:off x="4432296" y="3806116"/>
            <a:ext cx="4597403" cy="523220"/>
          </a:xfrm>
          <a:prstGeom prst="rect">
            <a:avLst/>
          </a:prstGeom>
          <a:noFill/>
        </p:spPr>
        <p:txBody>
          <a:bodyPr wrap="square" rtlCol="0">
            <a:spAutoFit/>
          </a:bodyPr>
          <a:lstStyle/>
          <a:p>
            <a:r>
              <a:rPr lang="es-ES_tradnl" sz="2800" b="1" dirty="0" smtClean="0">
                <a:solidFill>
                  <a:schemeClr val="bg1"/>
                </a:solidFill>
              </a:rPr>
              <a:t>Hongos comestibles silvestres </a:t>
            </a:r>
            <a:endParaRPr lang="es-ES_tradnl" sz="2800" b="1" dirty="0">
              <a:solidFill>
                <a:schemeClr val="bg1"/>
              </a:solidFill>
            </a:endParaRPr>
          </a:p>
        </p:txBody>
      </p:sp>
    </p:spTree>
    <p:extLst>
      <p:ext uri="{BB962C8B-B14F-4D97-AF65-F5344CB8AC3E}">
        <p14:creationId xmlns:p14="http://schemas.microsoft.com/office/powerpoint/2010/main" val="32388267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ES" sz="2400" dirty="0">
              <a:solidFill>
                <a:srgbClr val="FFFFFF"/>
              </a:solidFill>
              <a:latin typeface="TimesNewRomanPSMT-Identity-H"/>
            </a:endParaRPr>
          </a:p>
          <a:p>
            <a:endParaRPr lang="es-ES"/>
          </a:p>
          <a:p>
            <a:endParaRPr lang="es-ES"/>
          </a:p>
          <a:p>
            <a:endParaRPr lang="es-ES" dirty="0"/>
          </a:p>
        </p:txBody>
      </p:sp>
      <p:cxnSp>
        <p:nvCxnSpPr>
          <p:cNvPr id="5" name="Conector recto 4"/>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 name="Título 9"/>
          <p:cNvSpPr txBox="1">
            <a:spLocks/>
          </p:cNvSpPr>
          <p:nvPr/>
        </p:nvSpPr>
        <p:spPr>
          <a:xfrm>
            <a:off x="0" y="-99134"/>
            <a:ext cx="9144000" cy="1200329"/>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_tradnl" sz="4000" b="1" dirty="0" smtClean="0">
                <a:solidFill>
                  <a:srgbClr val="2E2224"/>
                </a:solidFill>
                <a:latin typeface="Calibri" charset="0"/>
                <a:cs typeface="Calibri" charset="0"/>
              </a:rPr>
              <a:t>MICORRÍZA: CLAVE EN ESTUDIOS ECOLÓGICOS DEL CAMBIO CLIMÁTICO</a:t>
            </a:r>
            <a:endParaRPr lang="es-ES_tradnl" sz="4000" b="1" dirty="0">
              <a:solidFill>
                <a:srgbClr val="2E2224"/>
              </a:solidFill>
              <a:latin typeface="Calibri" charset="0"/>
              <a:cs typeface="Calibri" charset="0"/>
            </a:endParaRPr>
          </a:p>
        </p:txBody>
      </p:sp>
      <p:sp>
        <p:nvSpPr>
          <p:cNvPr id="2" name="Rectángulo 1"/>
          <p:cNvSpPr/>
          <p:nvPr/>
        </p:nvSpPr>
        <p:spPr>
          <a:xfrm>
            <a:off x="4267200" y="1309676"/>
            <a:ext cx="4514057" cy="3046988"/>
          </a:xfrm>
          <a:prstGeom prst="rect">
            <a:avLst/>
          </a:prstGeom>
        </p:spPr>
        <p:txBody>
          <a:bodyPr wrap="square">
            <a:spAutoFit/>
          </a:bodyPr>
          <a:lstStyle/>
          <a:p>
            <a:r>
              <a:rPr lang="es-ES_tradnl" sz="2400" dirty="0"/>
              <a:t>El cambio climático tiene efecto sobre la biota edáfica (conjunto de plantas, animales y organismos) al impactar en la composición de la comunidad de los hongos </a:t>
            </a:r>
            <a:r>
              <a:rPr lang="es-ES_tradnl" sz="2400" dirty="0" err="1"/>
              <a:t>micorrízicos</a:t>
            </a:r>
            <a:r>
              <a:rPr lang="es-ES_tradnl" sz="2400" dirty="0"/>
              <a:t>, las bacterias estimuladoras de la </a:t>
            </a:r>
            <a:r>
              <a:rPr lang="es-ES_tradnl" sz="2400" dirty="0" err="1"/>
              <a:t>micorrización</a:t>
            </a:r>
            <a:r>
              <a:rPr lang="es-ES_tradnl" sz="2400" dirty="0"/>
              <a:t> y las plantas.</a:t>
            </a: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43185" y="1318473"/>
            <a:ext cx="1399609" cy="2270991"/>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836" y="1309676"/>
            <a:ext cx="1393825" cy="1968320"/>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4501594"/>
            <a:ext cx="2995858" cy="2244002"/>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Imagen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20958" y="4501594"/>
            <a:ext cx="2995858" cy="2244002"/>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932279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65314"/>
            <a:ext cx="9144000" cy="6923314"/>
          </a:xfrm>
          <a:prstGeom prst="rect">
            <a:avLst/>
          </a:prstGeom>
        </p:spPr>
      </p:pic>
      <p:sp>
        <p:nvSpPr>
          <p:cNvPr id="5" name="Rectángulo 4"/>
          <p:cNvSpPr/>
          <p:nvPr/>
        </p:nvSpPr>
        <p:spPr>
          <a:xfrm>
            <a:off x="345249" y="316561"/>
            <a:ext cx="7370784" cy="461665"/>
          </a:xfrm>
          <a:prstGeom prst="rect">
            <a:avLst/>
          </a:prstGeom>
        </p:spPr>
        <p:txBody>
          <a:bodyPr wrap="square">
            <a:spAutoFit/>
          </a:bodyPr>
          <a:lstStyle/>
          <a:p>
            <a:r>
              <a:rPr lang="es-MX" sz="2400" b="1" dirty="0" smtClean="0">
                <a:solidFill>
                  <a:schemeClr val="bg1"/>
                </a:solidFill>
              </a:rPr>
              <a:t>“Las </a:t>
            </a:r>
            <a:r>
              <a:rPr lang="es-MX" sz="2400" b="1" dirty="0">
                <a:solidFill>
                  <a:schemeClr val="bg1"/>
                </a:solidFill>
              </a:rPr>
              <a:t>plantas se comunican por una Internet de hongos” </a:t>
            </a:r>
          </a:p>
        </p:txBody>
      </p:sp>
    </p:spTree>
    <p:extLst>
      <p:ext uri="{BB962C8B-B14F-4D97-AF65-F5344CB8AC3E}">
        <p14:creationId xmlns:p14="http://schemas.microsoft.com/office/powerpoint/2010/main" val="1066293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000" b="1" dirty="0" smtClean="0">
                <a:ea typeface="+mj-ea"/>
                <a:cs typeface="Calibri" charset="0"/>
              </a:rPr>
              <a:t>GUÍA DIDÁCTICA</a:t>
            </a:r>
            <a:endParaRPr lang="es-ES" sz="4000" b="1" dirty="0">
              <a:ea typeface="+mj-ea"/>
              <a:cs typeface="Calibri" charset="0"/>
            </a:endParaRPr>
          </a:p>
        </p:txBody>
      </p:sp>
      <p:grpSp>
        <p:nvGrpSpPr>
          <p:cNvPr id="9" name="Agrupar 8"/>
          <p:cNvGrpSpPr/>
          <p:nvPr/>
        </p:nvGrpSpPr>
        <p:grpSpPr>
          <a:xfrm>
            <a:off x="-18256" y="6424570"/>
            <a:ext cx="9162256" cy="495241"/>
            <a:chOff x="-18256" y="6424570"/>
            <a:chExt cx="9162256" cy="495241"/>
          </a:xfrm>
          <a:solidFill>
            <a:srgbClr val="3B411F"/>
          </a:solidFill>
        </p:grpSpPr>
        <p:sp>
          <p:nvSpPr>
            <p:cNvPr id="10" name="Rectángulo 9"/>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1" name="Imagen 1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56" y="6424570"/>
              <a:ext cx="557808" cy="491242"/>
            </a:xfrm>
            <a:prstGeom prst="rect">
              <a:avLst/>
            </a:prstGeom>
            <a:grpFill/>
            <a:ln>
              <a:noFill/>
            </a:ln>
            <a:effectLst>
              <a:softEdge rad="112500"/>
            </a:effectLst>
          </p:spPr>
        </p:pic>
        <p:pic>
          <p:nvPicPr>
            <p:cNvPr id="12" name="Imagen 1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560465" y="6424571"/>
              <a:ext cx="562349" cy="495240"/>
            </a:xfrm>
            <a:prstGeom prst="rect">
              <a:avLst/>
            </a:prstGeom>
            <a:grpFill/>
            <a:ln>
              <a:noFill/>
            </a:ln>
            <a:effectLst>
              <a:softEdge rad="112500"/>
            </a:effectLst>
          </p:spPr>
        </p:pic>
      </p:grpSp>
      <p:sp>
        <p:nvSpPr>
          <p:cNvPr id="2" name="Marcador de número de diapositiva 1"/>
          <p:cNvSpPr>
            <a:spLocks noGrp="1"/>
          </p:cNvSpPr>
          <p:nvPr>
            <p:ph type="sldNum" sz="quarter" idx="12"/>
          </p:nvPr>
        </p:nvSpPr>
        <p:spPr/>
        <p:txBody>
          <a:bodyPr>
            <a:normAutofit/>
          </a:bodyPr>
          <a:lstStyle/>
          <a:p>
            <a:pPr>
              <a:defRPr/>
            </a:pPr>
            <a:fld id="{F0343A7C-E0AF-4547-9C9F-8102B599A5C0}" type="slidenum">
              <a:rPr lang="en-US" smtClean="0"/>
              <a:pPr>
                <a:defRPr/>
              </a:pPr>
              <a:t>3</a:t>
            </a:fld>
            <a:endParaRPr lang="en-US"/>
          </a:p>
        </p:txBody>
      </p:sp>
      <p:cxnSp>
        <p:nvCxnSpPr>
          <p:cNvPr id="13" name="Conector recto 12"/>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4" name="Imagen 3"/>
          <p:cNvPicPr>
            <a:picLocks noChangeAspect="1"/>
          </p:cNvPicPr>
          <p:nvPr/>
        </p:nvPicPr>
        <p:blipFill rotWithShape="1">
          <a:blip r:embed="rId4">
            <a:extLst>
              <a:ext uri="{28A0092B-C50C-407E-A947-70E740481C1C}">
                <a14:useLocalDpi xmlns:a14="http://schemas.microsoft.com/office/drawing/2010/main" val="0"/>
              </a:ext>
            </a:extLst>
          </a:blip>
          <a:srcRect t="16748" r="2877" b="11370"/>
          <a:stretch/>
        </p:blipFill>
        <p:spPr>
          <a:xfrm>
            <a:off x="100208" y="1528614"/>
            <a:ext cx="8880953" cy="4108098"/>
          </a:xfrm>
          <a:prstGeom prst="rect">
            <a:avLst/>
          </a:prstGeom>
        </p:spPr>
      </p:pic>
    </p:spTree>
    <p:extLst>
      <p:ext uri="{BB962C8B-B14F-4D97-AF65-F5344CB8AC3E}">
        <p14:creationId xmlns:p14="http://schemas.microsoft.com/office/powerpoint/2010/main" val="4002813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2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 y="0"/>
            <a:ext cx="9074230" cy="6858000"/>
          </a:xfrm>
          <a:prstGeom prst="rect">
            <a:avLst/>
          </a:prstGeom>
        </p:spPr>
      </p:pic>
      <p:sp>
        <p:nvSpPr>
          <p:cNvPr id="2" name="CuadroTexto 1"/>
          <p:cNvSpPr txBox="1"/>
          <p:nvPr/>
        </p:nvSpPr>
        <p:spPr>
          <a:xfrm>
            <a:off x="5423770" y="5185775"/>
            <a:ext cx="3369502" cy="1569660"/>
          </a:xfrm>
          <a:prstGeom prst="rect">
            <a:avLst/>
          </a:prstGeom>
          <a:noFill/>
        </p:spPr>
        <p:txBody>
          <a:bodyPr wrap="square" rtlCol="0">
            <a:spAutoFit/>
          </a:bodyPr>
          <a:lstStyle/>
          <a:p>
            <a:r>
              <a:rPr lang="es-ES_tradnl" sz="2400" b="1" dirty="0" smtClean="0">
                <a:solidFill>
                  <a:schemeClr val="bg1"/>
                </a:solidFill>
              </a:rPr>
              <a:t>Los bosques presentan gran riqueza fúngica, que ayuda al bienestar del bosque</a:t>
            </a:r>
            <a:endParaRPr lang="es-ES_tradnl" sz="2400" b="1" dirty="0">
              <a:solidFill>
                <a:schemeClr val="bg1"/>
              </a:solidFill>
            </a:endParaRPr>
          </a:p>
        </p:txBody>
      </p:sp>
    </p:spTree>
    <p:extLst>
      <p:ext uri="{BB962C8B-B14F-4D97-AF65-F5344CB8AC3E}">
        <p14:creationId xmlns:p14="http://schemas.microsoft.com/office/powerpoint/2010/main" val="3942894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3892" y="1207558"/>
            <a:ext cx="8676216" cy="5481108"/>
          </a:xfrm>
        </p:spPr>
        <p:txBody>
          <a:bodyPr>
            <a:noAutofit/>
          </a:bodyPr>
          <a:lstStyle/>
          <a:p>
            <a:r>
              <a:rPr lang="es-ES_tradnl" sz="1600" dirty="0" err="1"/>
              <a:t>Álvez</a:t>
            </a:r>
            <a:r>
              <a:rPr lang="es-ES_tradnl" sz="1600" dirty="0"/>
              <a:t> F, Figueras C, </a:t>
            </a:r>
            <a:r>
              <a:rPr lang="es-ES_tradnl" sz="1600" dirty="0" err="1"/>
              <a:t>Roselló</a:t>
            </a:r>
            <a:r>
              <a:rPr lang="es-ES_tradnl" sz="1600" dirty="0"/>
              <a:t> E. Infecciones fúngicas invasivas emergentes. Anales de </a:t>
            </a:r>
            <a:r>
              <a:rPr lang="es-ES_tradnl" sz="1600" dirty="0" smtClean="0"/>
              <a:t>Pediatría, </a:t>
            </a:r>
            <a:r>
              <a:rPr lang="es-ES_tradnl" sz="1600" dirty="0"/>
              <a:t>2010;73 (1):52.e1-52.e6. </a:t>
            </a:r>
            <a:endParaRPr lang="es-ES_tradnl" sz="1600" dirty="0" smtClean="0"/>
          </a:p>
          <a:p>
            <a:r>
              <a:rPr lang="nb-NO" sz="1600" dirty="0">
                <a:solidFill>
                  <a:srgbClr val="000000"/>
                </a:solidFill>
              </a:rPr>
              <a:t>Brundrett, 2008. </a:t>
            </a:r>
            <a:r>
              <a:rPr lang="en-US" sz="1600" dirty="0">
                <a:solidFill>
                  <a:srgbClr val="000000"/>
                </a:solidFill>
              </a:rPr>
              <a:t>Mycorrhizal associations: the web resource. </a:t>
            </a:r>
            <a:r>
              <a:rPr lang="pl-PL" sz="1600" dirty="0">
                <a:solidFill>
                  <a:srgbClr val="000000"/>
                </a:solidFill>
              </a:rPr>
              <a:t>http://</a:t>
            </a:r>
            <a:r>
              <a:rPr lang="pl-PL" sz="1600" dirty="0" err="1">
                <a:solidFill>
                  <a:srgbClr val="000000"/>
                </a:solidFill>
              </a:rPr>
              <a:t>mycorrhizas.Info</a:t>
            </a:r>
            <a:r>
              <a:rPr lang="pl-PL" sz="1600" dirty="0">
                <a:solidFill>
                  <a:srgbClr val="000000"/>
                </a:solidFill>
              </a:rPr>
              <a:t>/</a:t>
            </a:r>
            <a:r>
              <a:rPr lang="pl-PL" sz="1600" dirty="0" err="1">
                <a:solidFill>
                  <a:srgbClr val="000000"/>
                </a:solidFill>
              </a:rPr>
              <a:t>ecm.Html</a:t>
            </a:r>
            <a:endParaRPr lang="es-ES_tradnl" sz="1600" dirty="0">
              <a:solidFill>
                <a:srgbClr val="000000"/>
              </a:solidFill>
            </a:endParaRPr>
          </a:p>
          <a:p>
            <a:r>
              <a:rPr lang="en-US" sz="1600" dirty="0" err="1"/>
              <a:t>Casadevall</a:t>
            </a:r>
            <a:r>
              <a:rPr lang="en-US" sz="1600" dirty="0"/>
              <a:t> A. 2012. Fungi and the Rise of Mammals. </a:t>
            </a:r>
            <a:r>
              <a:rPr lang="en-US" sz="1600" dirty="0" err="1"/>
              <a:t>Plos</a:t>
            </a:r>
            <a:r>
              <a:rPr lang="en-US" sz="1600" dirty="0"/>
              <a:t> </a:t>
            </a:r>
            <a:r>
              <a:rPr lang="en-US" sz="1600" dirty="0" err="1"/>
              <a:t>Pathog</a:t>
            </a:r>
            <a:r>
              <a:rPr lang="en-US" sz="1600" dirty="0"/>
              <a:t>. 8(8): e1002808.</a:t>
            </a:r>
          </a:p>
          <a:p>
            <a:r>
              <a:rPr lang="es-ES_tradnl" sz="1600" dirty="0" smtClean="0"/>
              <a:t>GREENPACE, 2010. </a:t>
            </a:r>
            <a:r>
              <a:rPr lang="es-ES_tradnl" sz="1600" dirty="0" err="1" smtClean="0"/>
              <a:t>México</a:t>
            </a:r>
            <a:r>
              <a:rPr lang="es-ES_tradnl" sz="1600" dirty="0" smtClean="0"/>
              <a:t> ante el </a:t>
            </a:r>
            <a:r>
              <a:rPr lang="es-ES_tradnl" sz="1600" dirty="0"/>
              <a:t>cambio </a:t>
            </a:r>
            <a:r>
              <a:rPr lang="es-ES_tradnl" sz="1600" dirty="0" err="1" smtClean="0"/>
              <a:t>climático</a:t>
            </a:r>
            <a:r>
              <a:rPr lang="es-ES_tradnl" sz="1600" dirty="0" smtClean="0"/>
              <a:t>. Evidencias</a:t>
            </a:r>
            <a:r>
              <a:rPr lang="es-ES_tradnl" sz="1600" dirty="0"/>
              <a:t>, impactos, vulnerabilidad y </a:t>
            </a:r>
            <a:r>
              <a:rPr lang="es-ES_tradnl" sz="1600" dirty="0" smtClean="0"/>
              <a:t>adaptación. GREENPACE. </a:t>
            </a:r>
          </a:p>
          <a:p>
            <a:r>
              <a:rPr lang="en-US" sz="1600" dirty="0" err="1"/>
              <a:t>Hawkworth</a:t>
            </a:r>
            <a:r>
              <a:rPr lang="en-US" sz="1600" dirty="0"/>
              <a:t>, P.M., </a:t>
            </a:r>
            <a:r>
              <a:rPr lang="en-US" sz="1600" dirty="0" err="1"/>
              <a:t>Kirt</a:t>
            </a:r>
            <a:r>
              <a:rPr lang="en-US" sz="1600" dirty="0"/>
              <a:t>, B.C. Sutton y Pegler D.N. 2001. </a:t>
            </a:r>
            <a:r>
              <a:rPr lang="en-US" sz="1600" dirty="0" err="1"/>
              <a:t>Aisworth</a:t>
            </a:r>
            <a:r>
              <a:rPr lang="en-US" sz="1600" dirty="0"/>
              <a:t> and </a:t>
            </a:r>
            <a:r>
              <a:rPr lang="en-US" sz="1600" dirty="0" err="1"/>
              <a:t>Bisby´s</a:t>
            </a:r>
            <a:r>
              <a:rPr lang="en-US" sz="1600" dirty="0"/>
              <a:t>. Dictionary of the Fungi. 9ª ed. CAB International.</a:t>
            </a:r>
          </a:p>
          <a:p>
            <a:r>
              <a:rPr lang="en-US" sz="1600" dirty="0" smtClean="0"/>
              <a:t>Jain </a:t>
            </a:r>
            <a:r>
              <a:rPr lang="en-US" sz="1600" dirty="0"/>
              <a:t>A. et al. 2010. Emerging fungal infections among children: A review on its clinical manifestations, diagnosis, and prevention. J Pharm </a:t>
            </a:r>
            <a:r>
              <a:rPr lang="en-US" sz="1600" dirty="0" err="1"/>
              <a:t>Bioall</a:t>
            </a:r>
            <a:r>
              <a:rPr lang="en-US" sz="1600" dirty="0"/>
              <a:t> Sci. 2:314-320.</a:t>
            </a:r>
          </a:p>
          <a:p>
            <a:r>
              <a:rPr lang="en-US" sz="1600" dirty="0" smtClean="0"/>
              <a:t>Rubio-</a:t>
            </a:r>
            <a:r>
              <a:rPr lang="en-US" sz="1600" dirty="0" err="1" smtClean="0"/>
              <a:t>Calvo</a:t>
            </a:r>
            <a:r>
              <a:rPr lang="en-US" sz="1600" dirty="0" smtClean="0"/>
              <a:t> </a:t>
            </a:r>
            <a:r>
              <a:rPr lang="en-US" sz="1600" dirty="0"/>
              <a:t>M.C. et al. 2001. </a:t>
            </a:r>
            <a:r>
              <a:rPr lang="en-US" sz="1600" dirty="0" err="1"/>
              <a:t>Micosis</a:t>
            </a:r>
            <a:r>
              <a:rPr lang="en-US" sz="1600" dirty="0"/>
              <a:t> </a:t>
            </a:r>
            <a:r>
              <a:rPr lang="en-US" sz="1600" dirty="0" err="1"/>
              <a:t>más</a:t>
            </a:r>
            <a:r>
              <a:rPr lang="en-US" sz="1600" dirty="0"/>
              <a:t> </a:t>
            </a:r>
            <a:r>
              <a:rPr lang="en-US" sz="1600" dirty="0" err="1"/>
              <a:t>frecuentes</a:t>
            </a:r>
            <a:r>
              <a:rPr lang="en-US" sz="1600" dirty="0"/>
              <a:t> en </a:t>
            </a:r>
            <a:r>
              <a:rPr lang="en-US" sz="1600" dirty="0" err="1"/>
              <a:t>nuestro</a:t>
            </a:r>
            <a:r>
              <a:rPr lang="en-US" sz="1600" dirty="0"/>
              <a:t> </a:t>
            </a:r>
            <a:r>
              <a:rPr lang="en-US" sz="1600" dirty="0" err="1"/>
              <a:t>medio</a:t>
            </a:r>
            <a:r>
              <a:rPr lang="en-US" sz="1600" dirty="0"/>
              <a:t>. Rev. </a:t>
            </a:r>
            <a:r>
              <a:rPr lang="en-US" sz="1600" dirty="0" err="1"/>
              <a:t>Iberoamericana</a:t>
            </a:r>
            <a:r>
              <a:rPr lang="en-US" sz="1600" dirty="0"/>
              <a:t> de </a:t>
            </a:r>
            <a:r>
              <a:rPr lang="en-US" sz="1600" dirty="0" err="1"/>
              <a:t>Micología</a:t>
            </a:r>
            <a:r>
              <a:rPr lang="en-US" sz="1600" dirty="0"/>
              <a:t>. http://</a:t>
            </a:r>
            <a:r>
              <a:rPr lang="en-US" sz="1600" dirty="0" err="1"/>
              <a:t>www.guia.reviberoammicol.com</a:t>
            </a:r>
            <a:r>
              <a:rPr lang="en-US" sz="1600" dirty="0"/>
              <a:t>/Capitulo2.pdf</a:t>
            </a:r>
          </a:p>
          <a:p>
            <a:r>
              <a:rPr lang="en-US" sz="1600" dirty="0" smtClean="0"/>
              <a:t>Santos </a:t>
            </a:r>
            <a:r>
              <a:rPr lang="en-US" sz="1600" dirty="0"/>
              <a:t>Barrera, G. 2004. </a:t>
            </a:r>
            <a:r>
              <a:rPr lang="en-US" sz="1600" dirty="0" err="1"/>
              <a:t>Enfermedades</a:t>
            </a:r>
            <a:r>
              <a:rPr lang="en-US" sz="1600" dirty="0"/>
              <a:t> </a:t>
            </a:r>
            <a:r>
              <a:rPr lang="en-US" sz="1600" dirty="0" err="1"/>
              <a:t>infecciosas</a:t>
            </a:r>
            <a:r>
              <a:rPr lang="en-US" sz="1600" dirty="0"/>
              <a:t> y </a:t>
            </a:r>
            <a:r>
              <a:rPr lang="en-US" sz="1600" dirty="0" err="1"/>
              <a:t>su</a:t>
            </a:r>
            <a:r>
              <a:rPr lang="en-US" sz="1600" dirty="0"/>
              <a:t> </a:t>
            </a:r>
            <a:r>
              <a:rPr lang="en-US" sz="1600" dirty="0" smtClean="0"/>
              <a:t> </a:t>
            </a:r>
            <a:r>
              <a:rPr lang="en-US" sz="1600" dirty="0" err="1"/>
              <a:t>papel</a:t>
            </a:r>
            <a:r>
              <a:rPr lang="en-US" sz="1600" dirty="0"/>
              <a:t> </a:t>
            </a:r>
            <a:r>
              <a:rPr lang="en-US" sz="1600" dirty="0" err="1"/>
              <a:t>en</a:t>
            </a:r>
            <a:r>
              <a:rPr lang="en-US" sz="1600" dirty="0"/>
              <a:t> la </a:t>
            </a:r>
            <a:r>
              <a:rPr lang="en-US" sz="1600" dirty="0" err="1"/>
              <a:t>declinación</a:t>
            </a:r>
            <a:r>
              <a:rPr lang="en-US" sz="1600" dirty="0"/>
              <a:t> </a:t>
            </a:r>
            <a:r>
              <a:rPr lang="en-US" sz="1600" dirty="0" err="1"/>
              <a:t>mundial</a:t>
            </a:r>
            <a:r>
              <a:rPr lang="en-US" sz="1600" dirty="0"/>
              <a:t> de las </a:t>
            </a:r>
            <a:r>
              <a:rPr lang="en-US" sz="1600" dirty="0" err="1"/>
              <a:t>poblaciones</a:t>
            </a:r>
            <a:r>
              <a:rPr lang="en-US" sz="1600" dirty="0"/>
              <a:t> </a:t>
            </a:r>
            <a:r>
              <a:rPr lang="en-US" sz="1600" dirty="0" smtClean="0"/>
              <a:t>de </a:t>
            </a:r>
            <a:r>
              <a:rPr lang="en-US" sz="1600" dirty="0" err="1" smtClean="0"/>
              <a:t>anfibios</a:t>
            </a:r>
            <a:r>
              <a:rPr lang="en-US" sz="1600" dirty="0"/>
              <a:t>. CONABIO. </a:t>
            </a:r>
            <a:r>
              <a:rPr lang="en-US" sz="1600" dirty="0" err="1"/>
              <a:t>Biodiversitas</a:t>
            </a:r>
            <a:r>
              <a:rPr lang="en-US" sz="1600" dirty="0"/>
              <a:t> 56:1-6</a:t>
            </a:r>
            <a:endParaRPr lang="es-ES_tradnl" sz="1600" dirty="0"/>
          </a:p>
          <a:p>
            <a:r>
              <a:rPr lang="es-ES_tradnl" sz="1600" dirty="0" smtClean="0"/>
              <a:t> </a:t>
            </a:r>
            <a:r>
              <a:rPr lang="es-ES_tradnl" sz="1600" dirty="0"/>
              <a:t>SEMARNAT. 2009.  Cambio </a:t>
            </a:r>
            <a:r>
              <a:rPr lang="es-ES_tradnl" sz="1600" dirty="0" err="1"/>
              <a:t>climático</a:t>
            </a:r>
            <a:r>
              <a:rPr lang="es-ES_tradnl" sz="1600" dirty="0"/>
              <a:t>. Ciencia, evidencia y acciones, México. </a:t>
            </a:r>
            <a:endParaRPr lang="es-ES_tradnl" sz="1600" dirty="0" smtClean="0"/>
          </a:p>
          <a:p>
            <a:r>
              <a:rPr lang="en-US" sz="1600" dirty="0"/>
              <a:t>http://www.ncbi.nlm.nih.gov/pmc/articles/PMC2996076</a:t>
            </a:r>
            <a:r>
              <a:rPr lang="en-US" sz="1600" dirty="0" smtClean="0"/>
              <a:t>/ </a:t>
            </a:r>
            <a:endParaRPr lang="en-US" sz="1600" dirty="0"/>
          </a:p>
          <a:p>
            <a:r>
              <a:rPr lang="en-US" sz="1600" dirty="0"/>
              <a:t>http://</a:t>
            </a:r>
            <a:r>
              <a:rPr lang="en-US" sz="1600" dirty="0" err="1"/>
              <a:t>www.ncbi.nlm.nih.gov</a:t>
            </a:r>
            <a:r>
              <a:rPr lang="en-US" sz="1600" dirty="0"/>
              <a:t>/</a:t>
            </a:r>
            <a:r>
              <a:rPr lang="en-US" sz="1600" dirty="0" err="1"/>
              <a:t>pmc</a:t>
            </a:r>
            <a:r>
              <a:rPr lang="en-US" sz="1600" dirty="0"/>
              <a:t>/articles/PMC3420938/</a:t>
            </a:r>
          </a:p>
          <a:p>
            <a:endParaRPr lang="es-ES_tradnl" sz="1600" dirty="0"/>
          </a:p>
          <a:p>
            <a:endParaRPr lang="es-MX" sz="1600" dirty="0"/>
          </a:p>
        </p:txBody>
      </p:sp>
      <p:sp>
        <p:nvSpPr>
          <p:cNvPr id="4"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REFERENCIAS</a:t>
            </a:r>
          </a:p>
          <a:p>
            <a:pPr algn="ctr"/>
            <a:endParaRPr lang="es-ES" sz="3200" b="1" dirty="0">
              <a:latin typeface="Calibri" charset="0"/>
              <a:cs typeface="Calibri" charset="0"/>
            </a:endParaRPr>
          </a:p>
        </p:txBody>
      </p:sp>
      <p:cxnSp>
        <p:nvCxnSpPr>
          <p:cNvPr id="5" name="Conector recto 4"/>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5077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0" y="0"/>
            <a:ext cx="9144000" cy="1278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GUÍA DIDÁCTICA</a:t>
            </a:r>
            <a:endParaRPr lang="es-ES" sz="4800" b="1" dirty="0">
              <a:ea typeface="+mj-ea"/>
              <a:cs typeface="Calibri" charset="0"/>
            </a:endParaRPr>
          </a:p>
        </p:txBody>
      </p:sp>
      <p:sp>
        <p:nvSpPr>
          <p:cNvPr id="13" name="Marcador de contenido 12"/>
          <p:cNvSpPr>
            <a:spLocks noGrp="1"/>
          </p:cNvSpPr>
          <p:nvPr>
            <p:ph sz="half" idx="1"/>
          </p:nvPr>
        </p:nvSpPr>
        <p:spPr>
          <a:xfrm>
            <a:off x="4634427" y="1222405"/>
            <a:ext cx="4322192" cy="5112568"/>
          </a:xfrm>
          <a:prstGeom prst="rect">
            <a:avLst/>
          </a:prstGeom>
        </p:spPr>
        <p:txBody>
          <a:bodyPr>
            <a:noAutofit/>
          </a:bodyPr>
          <a:lstStyle/>
          <a:p>
            <a:pPr marL="342900" lvl="0" indent="-342900">
              <a:buFont typeface="+mj-lt"/>
              <a:buAutoNum type="arabicPeriod" startAt="17"/>
            </a:pPr>
            <a:r>
              <a:rPr lang="es-MX" sz="1400" dirty="0">
                <a:solidFill>
                  <a:prstClr val="black"/>
                </a:solidFill>
                <a:cs typeface="Calibri" charset="0"/>
              </a:rPr>
              <a:t>Hongos causantes de enfermedades en </a:t>
            </a:r>
            <a:r>
              <a:rPr lang="es-MX" sz="1400" dirty="0" smtClean="0">
                <a:solidFill>
                  <a:prstClr val="black"/>
                </a:solidFill>
                <a:cs typeface="Calibri" charset="0"/>
              </a:rPr>
              <a:t>humanos_2</a:t>
            </a:r>
            <a:endParaRPr lang="es-MX" sz="1400" dirty="0">
              <a:solidFill>
                <a:prstClr val="black"/>
              </a:solidFill>
              <a:cs typeface="Calibri" charset="0"/>
            </a:endParaRPr>
          </a:p>
          <a:p>
            <a:pPr marL="342900" lvl="0" indent="-342900">
              <a:buFont typeface="+mj-lt"/>
              <a:buAutoNum type="arabicPeriod" startAt="17"/>
            </a:pPr>
            <a:r>
              <a:rPr lang="en-US" sz="1400" dirty="0" err="1" smtClean="0">
                <a:solidFill>
                  <a:prstClr val="black"/>
                </a:solidFill>
                <a:cs typeface="Calibri" charset="0"/>
              </a:rPr>
              <a:t>Hongos</a:t>
            </a:r>
            <a:r>
              <a:rPr lang="en-US" sz="1400" dirty="0" smtClean="0">
                <a:solidFill>
                  <a:prstClr val="black"/>
                </a:solidFill>
                <a:cs typeface="Calibri" charset="0"/>
              </a:rPr>
              <a:t> y el </a:t>
            </a:r>
            <a:r>
              <a:rPr lang="en-US" sz="1400" dirty="0" err="1" smtClean="0">
                <a:solidFill>
                  <a:prstClr val="black"/>
                </a:solidFill>
                <a:cs typeface="Calibri" charset="0"/>
              </a:rPr>
              <a:t>sistema</a:t>
            </a:r>
            <a:r>
              <a:rPr lang="en-US" sz="1400" dirty="0" smtClean="0">
                <a:solidFill>
                  <a:prstClr val="black"/>
                </a:solidFill>
                <a:cs typeface="Calibri" charset="0"/>
              </a:rPr>
              <a:t> inmune_1 </a:t>
            </a:r>
          </a:p>
          <a:p>
            <a:pPr marL="342900" indent="-342900">
              <a:buFont typeface="+mj-lt"/>
              <a:buAutoNum type="arabicPeriod" startAt="17"/>
            </a:pPr>
            <a:r>
              <a:rPr lang="en-US" sz="1400" dirty="0" err="1">
                <a:solidFill>
                  <a:prstClr val="black"/>
                </a:solidFill>
                <a:cs typeface="Calibri" charset="0"/>
              </a:rPr>
              <a:t>Hongos</a:t>
            </a:r>
            <a:r>
              <a:rPr lang="en-US" sz="1400" dirty="0">
                <a:solidFill>
                  <a:prstClr val="black"/>
                </a:solidFill>
                <a:cs typeface="Calibri" charset="0"/>
              </a:rPr>
              <a:t> y el </a:t>
            </a:r>
            <a:r>
              <a:rPr lang="en-US" sz="1400" dirty="0" err="1">
                <a:solidFill>
                  <a:prstClr val="black"/>
                </a:solidFill>
                <a:cs typeface="Calibri" charset="0"/>
              </a:rPr>
              <a:t>sistema</a:t>
            </a:r>
            <a:r>
              <a:rPr lang="en-US" sz="1400" dirty="0">
                <a:solidFill>
                  <a:prstClr val="black"/>
                </a:solidFill>
                <a:cs typeface="Calibri" charset="0"/>
              </a:rPr>
              <a:t> </a:t>
            </a:r>
            <a:r>
              <a:rPr lang="en-US" sz="1400" dirty="0" smtClean="0">
                <a:solidFill>
                  <a:prstClr val="black"/>
                </a:solidFill>
                <a:cs typeface="Calibri" charset="0"/>
              </a:rPr>
              <a:t>inmune_2</a:t>
            </a:r>
            <a:endParaRPr lang="en-US" sz="1400" b="1" dirty="0" smtClean="0">
              <a:solidFill>
                <a:prstClr val="black"/>
              </a:solidFill>
              <a:cs typeface="Calibri" charset="0"/>
            </a:endParaRPr>
          </a:p>
          <a:p>
            <a:pPr marL="342900" lvl="0" indent="-342900">
              <a:buFont typeface="+mj-lt"/>
              <a:buAutoNum type="arabicPeriod" startAt="17"/>
            </a:pPr>
            <a:r>
              <a:rPr lang="en-US" sz="1400" dirty="0" smtClean="0">
                <a:solidFill>
                  <a:prstClr val="black"/>
                </a:solidFill>
                <a:cs typeface="Calibri" charset="0"/>
              </a:rPr>
              <a:t>La </a:t>
            </a:r>
            <a:r>
              <a:rPr lang="en-US" sz="1400" dirty="0" err="1" smtClean="0">
                <a:solidFill>
                  <a:prstClr val="black"/>
                </a:solidFill>
                <a:cs typeface="Calibri" charset="0"/>
              </a:rPr>
              <a:t>termotolerancia</a:t>
            </a:r>
            <a:r>
              <a:rPr lang="en-US" sz="1400" dirty="0" smtClean="0">
                <a:solidFill>
                  <a:prstClr val="black"/>
                </a:solidFill>
                <a:cs typeface="Calibri" charset="0"/>
              </a:rPr>
              <a:t> </a:t>
            </a:r>
            <a:r>
              <a:rPr lang="en-US" sz="1400" dirty="0" err="1" smtClean="0">
                <a:solidFill>
                  <a:prstClr val="black"/>
                </a:solidFill>
                <a:cs typeface="Calibri" charset="0"/>
              </a:rPr>
              <a:t>en</a:t>
            </a:r>
            <a:r>
              <a:rPr lang="en-US" sz="1400" dirty="0" smtClean="0">
                <a:solidFill>
                  <a:prstClr val="black"/>
                </a:solidFill>
                <a:cs typeface="Calibri" charset="0"/>
              </a:rPr>
              <a:t> </a:t>
            </a:r>
            <a:r>
              <a:rPr lang="en-US" sz="1400" dirty="0" err="1" smtClean="0">
                <a:solidFill>
                  <a:prstClr val="black"/>
                </a:solidFill>
                <a:cs typeface="Calibri" charset="0"/>
              </a:rPr>
              <a:t>los</a:t>
            </a:r>
            <a:r>
              <a:rPr lang="en-US" sz="1400" dirty="0" smtClean="0">
                <a:solidFill>
                  <a:prstClr val="black"/>
                </a:solidFill>
                <a:cs typeface="Calibri" charset="0"/>
              </a:rPr>
              <a:t> </a:t>
            </a:r>
            <a:r>
              <a:rPr lang="en-US" sz="1400" dirty="0" err="1" smtClean="0">
                <a:solidFill>
                  <a:prstClr val="black"/>
                </a:solidFill>
                <a:cs typeface="Calibri" charset="0"/>
              </a:rPr>
              <a:t>hongos</a:t>
            </a:r>
            <a:endParaRPr lang="en-US" sz="1400" dirty="0" smtClean="0">
              <a:solidFill>
                <a:prstClr val="black"/>
              </a:solidFill>
              <a:cs typeface="Calibri" charset="0"/>
            </a:endParaRPr>
          </a:p>
          <a:p>
            <a:pPr marL="342900" lvl="0" indent="-342900">
              <a:buFont typeface="+mj-lt"/>
              <a:buAutoNum type="arabicPeriod" startAt="17"/>
            </a:pPr>
            <a:r>
              <a:rPr lang="es-MX" sz="1400" dirty="0" smtClean="0">
                <a:solidFill>
                  <a:prstClr val="black"/>
                </a:solidFill>
                <a:cs typeface="Calibri" charset="0"/>
              </a:rPr>
              <a:t>Las micosis y el aumento de la temperatura global_1</a:t>
            </a:r>
          </a:p>
          <a:p>
            <a:pPr marL="342900" lvl="0" indent="-342900">
              <a:buFont typeface="+mj-lt"/>
              <a:buAutoNum type="arabicPeriod" startAt="17"/>
            </a:pPr>
            <a:r>
              <a:rPr lang="es-MX" sz="1400" dirty="0" smtClean="0">
                <a:solidFill>
                  <a:prstClr val="black"/>
                </a:solidFill>
                <a:cs typeface="Calibri" charset="0"/>
              </a:rPr>
              <a:t>Las </a:t>
            </a:r>
            <a:r>
              <a:rPr lang="es-MX" sz="1400" dirty="0">
                <a:solidFill>
                  <a:prstClr val="black"/>
                </a:solidFill>
                <a:cs typeface="Calibri" charset="0"/>
              </a:rPr>
              <a:t>micosis y el aumento de la temperatura </a:t>
            </a:r>
            <a:r>
              <a:rPr lang="es-MX" sz="1400" dirty="0" smtClean="0">
                <a:solidFill>
                  <a:prstClr val="black"/>
                </a:solidFill>
                <a:cs typeface="Calibri" charset="0"/>
              </a:rPr>
              <a:t>global_2</a:t>
            </a:r>
            <a:endParaRPr lang="es-MX" sz="1400" dirty="0">
              <a:solidFill>
                <a:prstClr val="black"/>
              </a:solidFill>
              <a:cs typeface="Calibri" charset="0"/>
            </a:endParaRPr>
          </a:p>
          <a:p>
            <a:pPr marL="342900" lvl="0" indent="-342900">
              <a:buFont typeface="+mj-lt"/>
              <a:buAutoNum type="arabicPeriod" startAt="17"/>
            </a:pPr>
            <a:r>
              <a:rPr lang="es-MX" sz="1400" dirty="0" smtClean="0">
                <a:solidFill>
                  <a:prstClr val="black"/>
                </a:solidFill>
                <a:cs typeface="Calibri" charset="0"/>
              </a:rPr>
              <a:t>Micosis en especies de fauna silvestres</a:t>
            </a:r>
          </a:p>
          <a:p>
            <a:pPr marL="342900" lvl="0" indent="-342900">
              <a:buFont typeface="+mj-lt"/>
              <a:buAutoNum type="arabicPeriod" startAt="17"/>
            </a:pPr>
            <a:r>
              <a:rPr lang="es-MX" sz="1400" dirty="0" smtClean="0">
                <a:solidFill>
                  <a:prstClr val="black"/>
                </a:solidFill>
                <a:cs typeface="Calibri" charset="0"/>
              </a:rPr>
              <a:t>Los hongos en la restauración de ecosistemas</a:t>
            </a:r>
          </a:p>
          <a:p>
            <a:pPr marL="342900" lvl="0" indent="-342900">
              <a:buFont typeface="+mj-lt"/>
              <a:buAutoNum type="arabicPeriod" startAt="17"/>
            </a:pPr>
            <a:r>
              <a:rPr lang="es-MX" sz="1400" dirty="0" smtClean="0">
                <a:solidFill>
                  <a:prstClr val="black"/>
                </a:solidFill>
                <a:cs typeface="Calibri" charset="0"/>
              </a:rPr>
              <a:t>Las micorrízas en restauración </a:t>
            </a:r>
            <a:r>
              <a:rPr lang="es-MX" sz="1400" dirty="0">
                <a:solidFill>
                  <a:prstClr val="black"/>
                </a:solidFill>
                <a:cs typeface="Calibri" charset="0"/>
              </a:rPr>
              <a:t>de </a:t>
            </a:r>
            <a:r>
              <a:rPr lang="es-MX" sz="1400" dirty="0" smtClean="0">
                <a:solidFill>
                  <a:prstClr val="black"/>
                </a:solidFill>
                <a:cs typeface="Calibri" charset="0"/>
              </a:rPr>
              <a:t>ecosistemas</a:t>
            </a:r>
            <a:endParaRPr lang="es-MX" sz="1400" dirty="0">
              <a:solidFill>
                <a:prstClr val="black"/>
              </a:solidFill>
              <a:cs typeface="Calibri" charset="0"/>
            </a:endParaRPr>
          </a:p>
          <a:p>
            <a:pPr marL="342900" lvl="0" indent="-342900">
              <a:buFont typeface="+mj-lt"/>
              <a:buAutoNum type="arabicPeriod" startAt="17"/>
            </a:pPr>
            <a:r>
              <a:rPr lang="es-ES" sz="1400" dirty="0" smtClean="0">
                <a:solidFill>
                  <a:prstClr val="black"/>
                </a:solidFill>
                <a:cs typeface="Calibri" charset="0"/>
              </a:rPr>
              <a:t>Beneficios de los hongos micorrízicos_1</a:t>
            </a:r>
            <a:endParaRPr lang="es-MX" sz="1400" dirty="0" smtClean="0">
              <a:solidFill>
                <a:prstClr val="black"/>
              </a:solidFill>
              <a:cs typeface="Calibri" charset="0"/>
            </a:endParaRPr>
          </a:p>
          <a:p>
            <a:pPr marL="342900" lvl="0" indent="-342900">
              <a:buFont typeface="+mj-lt"/>
              <a:buAutoNum type="arabicPeriod" startAt="17"/>
            </a:pPr>
            <a:r>
              <a:rPr lang="es-ES" sz="1400" dirty="0">
                <a:solidFill>
                  <a:prstClr val="black"/>
                </a:solidFill>
                <a:cs typeface="Calibri" charset="0"/>
              </a:rPr>
              <a:t>Beneficios de los hongos </a:t>
            </a:r>
            <a:r>
              <a:rPr lang="es-ES" sz="1400" dirty="0" smtClean="0">
                <a:solidFill>
                  <a:prstClr val="black"/>
                </a:solidFill>
                <a:cs typeface="Calibri" charset="0"/>
              </a:rPr>
              <a:t>micorrízicos_2</a:t>
            </a:r>
            <a:endParaRPr lang="es-MX" sz="1400" dirty="0">
              <a:solidFill>
                <a:prstClr val="black"/>
              </a:solidFill>
              <a:cs typeface="Calibri" charset="0"/>
            </a:endParaRPr>
          </a:p>
          <a:p>
            <a:pPr marL="342900" lvl="0" indent="-342900">
              <a:buFont typeface="+mj-lt"/>
              <a:buAutoNum type="arabicPeriod" startAt="17"/>
            </a:pPr>
            <a:r>
              <a:rPr lang="es-ES_tradnl" sz="1400" dirty="0" err="1" smtClean="0"/>
              <a:t>Micorríza</a:t>
            </a:r>
            <a:r>
              <a:rPr lang="es-ES_tradnl" sz="1400" dirty="0" smtClean="0"/>
              <a:t>: clave en estudios ecológicos del cambio climáticos</a:t>
            </a:r>
            <a:endParaRPr lang="es-ES_tradnl" sz="1400" dirty="0"/>
          </a:p>
          <a:p>
            <a:pPr marL="342900" lvl="0" indent="-342900">
              <a:buFont typeface="+mj-lt"/>
              <a:buAutoNum type="arabicPeriod" startAt="17"/>
            </a:pPr>
            <a:r>
              <a:rPr lang="es-ES_tradnl" sz="1400" dirty="0" smtClean="0"/>
              <a:t>Las plantas se comunican con una internet de hongos</a:t>
            </a:r>
            <a:endParaRPr lang="es-ES_tradnl" sz="1400" dirty="0"/>
          </a:p>
          <a:p>
            <a:pPr marL="342900" lvl="0" indent="-342900">
              <a:buFont typeface="+mj-lt"/>
              <a:buAutoNum type="arabicPeriod" startAt="17"/>
            </a:pPr>
            <a:r>
              <a:rPr lang="es-MX" sz="1400" dirty="0" smtClean="0"/>
              <a:t>Reflexión de importancia de los hongos</a:t>
            </a:r>
          </a:p>
          <a:p>
            <a:pPr marL="342900" lvl="0" indent="-342900">
              <a:buFont typeface="+mj-lt"/>
              <a:buAutoNum type="arabicPeriod" startAt="17"/>
            </a:pPr>
            <a:r>
              <a:rPr lang="es-MX" sz="1400" dirty="0" smtClean="0"/>
              <a:t>Acciones de los efectos del cambio climático</a:t>
            </a:r>
          </a:p>
          <a:p>
            <a:pPr marL="342900" lvl="0" indent="-342900">
              <a:buFont typeface="+mj-lt"/>
              <a:buAutoNum type="arabicPeriod" startAt="17"/>
            </a:pPr>
            <a:r>
              <a:rPr lang="es-MX" sz="1400" dirty="0" smtClean="0"/>
              <a:t>Referencias</a:t>
            </a:r>
            <a:endParaRPr lang="es-ES_tradnl" sz="1400" dirty="0" smtClean="0"/>
          </a:p>
          <a:p>
            <a:pPr marL="342900" indent="-342900">
              <a:buFont typeface="+mj-lt"/>
              <a:buAutoNum type="arabicPeriod" startAt="17"/>
            </a:pPr>
            <a:endParaRPr lang="es-ES_tradnl" sz="1400" i="1" dirty="0" smtClean="0"/>
          </a:p>
          <a:p>
            <a:pPr marL="342900" indent="-342900">
              <a:buFont typeface="+mj-lt"/>
              <a:buAutoNum type="arabicPeriod" startAt="17"/>
            </a:pPr>
            <a:endParaRPr lang="es-ES_tradnl" sz="1400" i="1" dirty="0" smtClean="0"/>
          </a:p>
          <a:p>
            <a:pPr marL="342900" indent="-342900">
              <a:buFont typeface="+mj-lt"/>
              <a:buAutoNum type="arabicPeriod" startAt="17"/>
            </a:pPr>
            <a:endParaRPr lang="es-ES_tradnl" sz="1400" dirty="0"/>
          </a:p>
          <a:p>
            <a:pPr marL="342900" indent="-342900">
              <a:buFont typeface="+mj-lt"/>
              <a:buAutoNum type="arabicPeriod" startAt="17"/>
            </a:pPr>
            <a:endParaRPr lang="cs-CZ" sz="1400" dirty="0">
              <a:solidFill>
                <a:prstClr val="black"/>
              </a:solidFill>
              <a:cs typeface="Calibri" charset="0"/>
            </a:endParaRPr>
          </a:p>
          <a:p>
            <a:pPr marL="342900" lvl="0" indent="-342900">
              <a:buFont typeface="+mj-lt"/>
              <a:buAutoNum type="arabicPeriod" startAt="17"/>
            </a:pPr>
            <a:endParaRPr lang="cs-CZ" sz="1400" dirty="0">
              <a:solidFill>
                <a:prstClr val="black"/>
              </a:solidFill>
              <a:cs typeface="Calibri" charset="0"/>
            </a:endParaRPr>
          </a:p>
          <a:p>
            <a:pPr marL="342900" indent="-342900">
              <a:buFont typeface="+mj-lt"/>
              <a:buAutoNum type="arabicPeriod" startAt="17"/>
            </a:pPr>
            <a:endParaRPr lang="cs-CZ" sz="1400" dirty="0">
              <a:solidFill>
                <a:prstClr val="black"/>
              </a:solidFill>
              <a:cs typeface="Calibri" charset="0"/>
            </a:endParaRPr>
          </a:p>
          <a:p>
            <a:pPr marL="342900" lvl="0" indent="-342900">
              <a:buFont typeface="+mj-lt"/>
              <a:buAutoNum type="arabicPeriod" startAt="17"/>
            </a:pPr>
            <a:endParaRPr lang="cs-CZ" sz="1400" dirty="0">
              <a:solidFill>
                <a:prstClr val="black"/>
              </a:solidFill>
              <a:cs typeface="Calibri" charset="0"/>
            </a:endParaRPr>
          </a:p>
          <a:p>
            <a:pPr marL="342900" indent="-342900">
              <a:buFont typeface="+mj-lt"/>
              <a:buAutoNum type="arabicPeriod" startAt="17"/>
            </a:pPr>
            <a:endParaRPr lang="cs-CZ" sz="1400" dirty="0">
              <a:solidFill>
                <a:prstClr val="black"/>
              </a:solidFill>
              <a:cs typeface="Calibri" charset="0"/>
            </a:endParaRPr>
          </a:p>
          <a:p>
            <a:pPr marL="342900" lvl="0" indent="-342900">
              <a:buFont typeface="+mj-lt"/>
              <a:buAutoNum type="arabicPeriod" startAt="17"/>
            </a:pPr>
            <a:endParaRPr lang="cs-CZ" sz="1400" dirty="0" smtClean="0">
              <a:solidFill>
                <a:prstClr val="black"/>
              </a:solidFill>
              <a:cs typeface="Calibri" charset="0"/>
            </a:endParaRPr>
          </a:p>
          <a:p>
            <a:pPr marL="342900" lvl="0" indent="-342900">
              <a:buFont typeface="+mj-lt"/>
              <a:buAutoNum type="arabicPeriod" startAt="17"/>
            </a:pPr>
            <a:endParaRPr lang="es-ES" sz="1400" dirty="0">
              <a:solidFill>
                <a:prstClr val="black"/>
              </a:solidFill>
              <a:cs typeface="Calibri" charset="0"/>
            </a:endParaRPr>
          </a:p>
          <a:p>
            <a:endParaRPr lang="es-ES" sz="1400" dirty="0"/>
          </a:p>
        </p:txBody>
      </p:sp>
      <p:sp>
        <p:nvSpPr>
          <p:cNvPr id="15" name="Marcador de contenido 14"/>
          <p:cNvSpPr>
            <a:spLocks noGrp="1"/>
          </p:cNvSpPr>
          <p:nvPr>
            <p:ph sz="half" idx="2"/>
          </p:nvPr>
        </p:nvSpPr>
        <p:spPr>
          <a:xfrm>
            <a:off x="177800" y="1340768"/>
            <a:ext cx="4292599" cy="4733604"/>
          </a:xfrm>
          <a:prstGeom prst="rect">
            <a:avLst/>
          </a:prstGeom>
        </p:spPr>
        <p:txBody>
          <a:bodyPr wrap="square">
            <a:spAutoFit/>
          </a:bodyPr>
          <a:lstStyle/>
          <a:p>
            <a:pPr marL="342900" lvl="0" indent="-342900">
              <a:buFont typeface="+mj-lt"/>
              <a:buAutoNum type="arabicPeriod"/>
            </a:pPr>
            <a:r>
              <a:rPr lang="es-ES" sz="1400" dirty="0">
                <a:solidFill>
                  <a:prstClr val="black"/>
                </a:solidFill>
              </a:rPr>
              <a:t>Portada</a:t>
            </a:r>
          </a:p>
          <a:p>
            <a:pPr marL="342900" lvl="0" indent="-342900">
              <a:buFont typeface="+mj-lt"/>
              <a:buAutoNum type="arabicPeriod"/>
            </a:pPr>
            <a:r>
              <a:rPr lang="es-ES" sz="1400" dirty="0">
                <a:solidFill>
                  <a:prstClr val="black"/>
                </a:solidFill>
              </a:rPr>
              <a:t>Guión explicativo</a:t>
            </a:r>
          </a:p>
          <a:p>
            <a:pPr marL="342900" lvl="0" indent="-342900">
              <a:buFont typeface="+mj-lt"/>
              <a:buAutoNum type="arabicPeriod"/>
            </a:pPr>
            <a:r>
              <a:rPr lang="es-ES" sz="1400" dirty="0">
                <a:solidFill>
                  <a:prstClr val="black"/>
                </a:solidFill>
              </a:rPr>
              <a:t>Guía </a:t>
            </a:r>
            <a:r>
              <a:rPr lang="es-ES" sz="1400" dirty="0" smtClean="0">
                <a:solidFill>
                  <a:prstClr val="black"/>
                </a:solidFill>
              </a:rPr>
              <a:t>didáctica 1</a:t>
            </a:r>
          </a:p>
          <a:p>
            <a:pPr marL="342900" indent="-342900">
              <a:buFont typeface="+mj-lt"/>
              <a:buAutoNum type="arabicPeriod"/>
            </a:pPr>
            <a:r>
              <a:rPr lang="es-ES" sz="1400" dirty="0">
                <a:solidFill>
                  <a:prstClr val="black"/>
                </a:solidFill>
              </a:rPr>
              <a:t>Guía </a:t>
            </a:r>
            <a:r>
              <a:rPr lang="es-ES" sz="1400" dirty="0" smtClean="0">
                <a:solidFill>
                  <a:prstClr val="black"/>
                </a:solidFill>
              </a:rPr>
              <a:t>didáctica 2</a:t>
            </a:r>
          </a:p>
          <a:p>
            <a:pPr marL="342900" indent="-342900">
              <a:buFont typeface="+mj-lt"/>
              <a:buAutoNum type="arabicPeriod"/>
            </a:pPr>
            <a:r>
              <a:rPr lang="es-ES" sz="1400" dirty="0" smtClean="0">
                <a:solidFill>
                  <a:prstClr val="black"/>
                </a:solidFill>
              </a:rPr>
              <a:t>Cambio climático y consecuencias</a:t>
            </a:r>
            <a:endParaRPr lang="es-ES" sz="1400" dirty="0">
              <a:solidFill>
                <a:prstClr val="black"/>
              </a:solidFill>
            </a:endParaRPr>
          </a:p>
          <a:p>
            <a:pPr marL="342900" indent="-342900">
              <a:buFont typeface="+mj-lt"/>
              <a:buAutoNum type="arabicPeriod"/>
            </a:pPr>
            <a:r>
              <a:rPr lang="es-ES" sz="1400" dirty="0" smtClean="0">
                <a:solidFill>
                  <a:prstClr val="black"/>
                </a:solidFill>
              </a:rPr>
              <a:t>¿Qué es el cambio climático?</a:t>
            </a:r>
            <a:endParaRPr lang="es-ES" sz="1400" dirty="0">
              <a:solidFill>
                <a:prstClr val="black"/>
              </a:solidFill>
            </a:endParaRPr>
          </a:p>
          <a:p>
            <a:pPr marL="342900" indent="-342900">
              <a:buFont typeface="+mj-lt"/>
              <a:buAutoNum type="arabicPeriod"/>
            </a:pPr>
            <a:r>
              <a:rPr lang="es-ES" sz="1400" dirty="0" smtClean="0">
                <a:solidFill>
                  <a:prstClr val="black"/>
                </a:solidFill>
              </a:rPr>
              <a:t>¿Qué es el calentamiento global?_1</a:t>
            </a:r>
            <a:endParaRPr lang="es-ES" sz="1400" dirty="0">
              <a:solidFill>
                <a:prstClr val="black"/>
              </a:solidFill>
            </a:endParaRPr>
          </a:p>
          <a:p>
            <a:pPr marL="342900" indent="-342900">
              <a:buFont typeface="+mj-lt"/>
              <a:buAutoNum type="arabicPeriod"/>
            </a:pPr>
            <a:r>
              <a:rPr lang="es-ES" sz="1400" dirty="0">
                <a:solidFill>
                  <a:prstClr val="black"/>
                </a:solidFill>
              </a:rPr>
              <a:t>¿Qué es el calentamiento global</a:t>
            </a:r>
            <a:r>
              <a:rPr lang="es-ES" sz="1400" dirty="0" smtClean="0">
                <a:solidFill>
                  <a:prstClr val="black"/>
                </a:solidFill>
              </a:rPr>
              <a:t>?_2</a:t>
            </a:r>
            <a:endParaRPr lang="es-ES" sz="1400" dirty="0">
              <a:solidFill>
                <a:prstClr val="black"/>
              </a:solidFill>
            </a:endParaRPr>
          </a:p>
          <a:p>
            <a:pPr marL="342900" indent="-342900">
              <a:buFont typeface="+mj-lt"/>
              <a:buAutoNum type="arabicPeriod"/>
            </a:pPr>
            <a:r>
              <a:rPr lang="es-ES" sz="1400" dirty="0">
                <a:solidFill>
                  <a:prstClr val="black"/>
                </a:solidFill>
              </a:rPr>
              <a:t>¿Qué es el calentamiento global</a:t>
            </a:r>
            <a:r>
              <a:rPr lang="es-ES" sz="1400" dirty="0" smtClean="0">
                <a:solidFill>
                  <a:prstClr val="black"/>
                </a:solidFill>
              </a:rPr>
              <a:t>?_3</a:t>
            </a:r>
            <a:endParaRPr lang="es-ES" sz="1400" dirty="0">
              <a:solidFill>
                <a:prstClr val="black"/>
              </a:solidFill>
            </a:endParaRPr>
          </a:p>
          <a:p>
            <a:pPr marL="342900" indent="-342900">
              <a:buFont typeface="+mj-lt"/>
              <a:buAutoNum type="arabicPeriod"/>
            </a:pPr>
            <a:r>
              <a:rPr lang="es-ES" sz="1400" dirty="0">
                <a:solidFill>
                  <a:prstClr val="black"/>
                </a:solidFill>
              </a:rPr>
              <a:t>¿Qué es el </a:t>
            </a:r>
            <a:r>
              <a:rPr lang="es-ES" sz="1400" dirty="0" smtClean="0">
                <a:solidFill>
                  <a:prstClr val="black"/>
                </a:solidFill>
              </a:rPr>
              <a:t>efecto invernadero?</a:t>
            </a:r>
            <a:endParaRPr lang="es-ES" sz="1400" dirty="0">
              <a:solidFill>
                <a:prstClr val="black"/>
              </a:solidFill>
            </a:endParaRPr>
          </a:p>
          <a:p>
            <a:pPr marL="342900" lvl="0" indent="-342900">
              <a:buFont typeface="+mj-lt"/>
              <a:buAutoNum type="arabicPeriod"/>
            </a:pPr>
            <a:r>
              <a:rPr lang="es-ES" sz="1400" dirty="0" smtClean="0">
                <a:solidFill>
                  <a:prstClr val="black"/>
                </a:solidFill>
              </a:rPr>
              <a:t>Efecto Invernadero</a:t>
            </a:r>
            <a:endParaRPr lang="es-ES" sz="1400" dirty="0">
              <a:solidFill>
                <a:prstClr val="black"/>
              </a:solidFill>
            </a:endParaRPr>
          </a:p>
          <a:p>
            <a:pPr marL="342900" indent="-342900">
              <a:buFont typeface="+mj-lt"/>
              <a:buAutoNum type="arabicPeriod"/>
            </a:pPr>
            <a:r>
              <a:rPr lang="es-ES" sz="1400" dirty="0" smtClean="0">
                <a:solidFill>
                  <a:prstClr val="black"/>
                </a:solidFill>
              </a:rPr>
              <a:t>¿Cuáles son los efectos del cambio climático?</a:t>
            </a:r>
            <a:endParaRPr lang="es-ES" sz="1400" dirty="0">
              <a:solidFill>
                <a:prstClr val="black"/>
              </a:solidFill>
            </a:endParaRPr>
          </a:p>
          <a:p>
            <a:pPr marL="342900" lvl="0" indent="-342900">
              <a:buFont typeface="+mj-lt"/>
              <a:buAutoNum type="arabicPeriod"/>
            </a:pPr>
            <a:r>
              <a:rPr lang="es-ES" sz="1400" dirty="0" smtClean="0">
                <a:solidFill>
                  <a:prstClr val="black"/>
                </a:solidFill>
              </a:rPr>
              <a:t>Efectos del cambio climático</a:t>
            </a:r>
            <a:endParaRPr lang="es-ES" sz="1400" dirty="0">
              <a:solidFill>
                <a:prstClr val="black"/>
              </a:solidFill>
            </a:endParaRPr>
          </a:p>
          <a:p>
            <a:pPr marL="342900" lvl="0" indent="-342900">
              <a:buFont typeface="+mj-lt"/>
              <a:buAutoNum type="arabicPeriod"/>
            </a:pPr>
            <a:r>
              <a:rPr lang="es-ES" sz="1400" dirty="0" smtClean="0">
                <a:solidFill>
                  <a:prstClr val="black"/>
                </a:solidFill>
                <a:cs typeface="Calibri" charset="0"/>
              </a:rPr>
              <a:t>¿Cómo afecta el cambio climático a los organismos?</a:t>
            </a:r>
            <a:endParaRPr lang="es-ES" sz="1400" dirty="0">
              <a:solidFill>
                <a:prstClr val="black"/>
              </a:solidFill>
              <a:cs typeface="Calibri" charset="0"/>
            </a:endParaRPr>
          </a:p>
          <a:p>
            <a:pPr marL="342900" lvl="0" indent="-342900">
              <a:buFont typeface="+mj-lt"/>
              <a:buAutoNum type="arabicPeriod"/>
            </a:pPr>
            <a:r>
              <a:rPr lang="es-MX" sz="1400" dirty="0" smtClean="0">
                <a:solidFill>
                  <a:prstClr val="black"/>
                </a:solidFill>
                <a:cs typeface="Calibri" charset="0"/>
              </a:rPr>
              <a:t>Los hongos y el cambio climático</a:t>
            </a:r>
          </a:p>
          <a:p>
            <a:pPr marL="342900" lvl="0" indent="-342900">
              <a:buFont typeface="+mj-lt"/>
              <a:buAutoNum type="arabicPeriod"/>
            </a:pPr>
            <a:r>
              <a:rPr lang="es-MX" sz="1400" dirty="0" smtClean="0">
                <a:solidFill>
                  <a:prstClr val="black"/>
                </a:solidFill>
                <a:cs typeface="Calibri" charset="0"/>
              </a:rPr>
              <a:t> Hongos causantes de enfermedades en humanos_1</a:t>
            </a:r>
            <a:endParaRPr lang="es-MX" sz="1400" dirty="0">
              <a:solidFill>
                <a:prstClr val="black"/>
              </a:solidFill>
              <a:cs typeface="Calibri" charset="0"/>
            </a:endParaRPr>
          </a:p>
        </p:txBody>
      </p:sp>
      <p:sp>
        <p:nvSpPr>
          <p:cNvPr id="2" name="Marcador de número de diapositiva 1"/>
          <p:cNvSpPr>
            <a:spLocks noGrp="1"/>
          </p:cNvSpPr>
          <p:nvPr>
            <p:ph type="sldNum" sz="quarter" idx="12"/>
          </p:nvPr>
        </p:nvSpPr>
        <p:spPr/>
        <p:txBody>
          <a:bodyPr>
            <a:normAutofit/>
          </a:bodyPr>
          <a:lstStyle/>
          <a:p>
            <a:pPr>
              <a:defRPr/>
            </a:pPr>
            <a:fld id="{F0343A7C-E0AF-4547-9C9F-8102B599A5C0}" type="slidenum">
              <a:rPr lang="en-US" smtClean="0"/>
              <a:pPr>
                <a:defRPr/>
              </a:pPr>
              <a:t>4</a:t>
            </a:fld>
            <a:endParaRPr lang="en-US" dirty="0"/>
          </a:p>
        </p:txBody>
      </p:sp>
      <p:sp>
        <p:nvSpPr>
          <p:cNvPr id="4" name="CuadroTexto 3"/>
          <p:cNvSpPr txBox="1"/>
          <p:nvPr/>
        </p:nvSpPr>
        <p:spPr>
          <a:xfrm>
            <a:off x="323528" y="1340768"/>
            <a:ext cx="184666" cy="3416320"/>
          </a:xfrm>
          <a:prstGeom prst="rect">
            <a:avLst/>
          </a:prstGeom>
          <a:noFill/>
        </p:spPr>
        <p:txBody>
          <a:bodyPr wrap="none" rtlCol="0">
            <a:spAutoFit/>
          </a:bodyPr>
          <a:lstStyle/>
          <a:p>
            <a:endParaRPr lang="es-MX" b="1" dirty="0" smtClean="0">
              <a:cs typeface="Calibri" charset="0"/>
            </a:endParaRPr>
          </a:p>
          <a:p>
            <a:endParaRPr lang="es-ES" b="1" dirty="0">
              <a:cs typeface="Calibri" charset="0"/>
            </a:endParaRPr>
          </a:p>
          <a:p>
            <a:endParaRPr lang="es-ES" b="1" dirty="0" smtClean="0">
              <a:cs typeface="Calibri" charset="0"/>
            </a:endParaRPr>
          </a:p>
          <a:p>
            <a:endParaRPr lang="es-ES" b="1" dirty="0">
              <a:cs typeface="Calibri" charset="0"/>
            </a:endParaRPr>
          </a:p>
          <a:p>
            <a:endParaRPr lang="es-ES" b="1" dirty="0">
              <a:cs typeface="Calibri" charset="0"/>
            </a:endParaRPr>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a:p>
        </p:txBody>
      </p:sp>
      <p:cxnSp>
        <p:nvCxnSpPr>
          <p:cNvPr id="16" name="Conector recto 15"/>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Agrupar 11"/>
          <p:cNvGrpSpPr/>
          <p:nvPr/>
        </p:nvGrpSpPr>
        <p:grpSpPr>
          <a:xfrm>
            <a:off x="-18256" y="6424570"/>
            <a:ext cx="9162256" cy="491242"/>
            <a:chOff x="-18256" y="6424570"/>
            <a:chExt cx="9162256" cy="491242"/>
          </a:xfrm>
          <a:solidFill>
            <a:srgbClr val="3B411F"/>
          </a:solidFill>
        </p:grpSpPr>
        <p:sp>
          <p:nvSpPr>
            <p:cNvPr id="17" name="Rectángulo 16"/>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56" y="6424570"/>
              <a:ext cx="557808" cy="491242"/>
            </a:xfrm>
            <a:prstGeom prst="rect">
              <a:avLst/>
            </a:prstGeom>
            <a:grpFill/>
            <a:ln>
              <a:noFill/>
            </a:ln>
            <a:effectLst>
              <a:softEdge rad="112500"/>
            </a:effectLst>
          </p:spPr>
        </p:pic>
      </p:grpSp>
    </p:spTree>
    <p:extLst>
      <p:ext uri="{BB962C8B-B14F-4D97-AF65-F5344CB8AC3E}">
        <p14:creationId xmlns:p14="http://schemas.microsoft.com/office/powerpoint/2010/main" val="2501889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alphaModFix amt="48000"/>
          </a:blip>
          <a:stretch>
            <a:fillRect/>
          </a:stretch>
        </p:blipFill>
        <p:spPr>
          <a:xfrm>
            <a:off x="-2795" y="1145189"/>
            <a:ext cx="9144000" cy="5143501"/>
          </a:xfrm>
          <a:prstGeom prst="rect">
            <a:avLst/>
          </a:prstGeom>
          <a:effectLst>
            <a:softEdge rad="635000"/>
          </a:effectLst>
        </p:spPr>
      </p:pic>
      <p:sp>
        <p:nvSpPr>
          <p:cNvPr id="5" name="CuadroTexto 4"/>
          <p:cNvSpPr txBox="1"/>
          <p:nvPr/>
        </p:nvSpPr>
        <p:spPr>
          <a:xfrm>
            <a:off x="0" y="302079"/>
            <a:ext cx="9144000" cy="707886"/>
          </a:xfrm>
          <a:prstGeom prst="rect">
            <a:avLst/>
          </a:prstGeom>
          <a:noFill/>
        </p:spPr>
        <p:txBody>
          <a:bodyPr wrap="square" rtlCol="0">
            <a:spAutoFit/>
          </a:bodyPr>
          <a:lstStyle/>
          <a:p>
            <a:pPr algn="ctr"/>
            <a:r>
              <a:rPr lang="es-MX" sz="4000" b="1" dirty="0" smtClean="0"/>
              <a:t>CAMBIO CLIMÁTICO Y CONSECUENCIAS </a:t>
            </a:r>
            <a:endParaRPr lang="es-MX" sz="4000" b="1" dirty="0"/>
          </a:p>
        </p:txBody>
      </p:sp>
      <p:cxnSp>
        <p:nvCxnSpPr>
          <p:cNvPr id="7" name="Conector recto 6"/>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358589" y="1225690"/>
            <a:ext cx="8516470" cy="4893647"/>
          </a:xfrm>
          <a:prstGeom prst="rect">
            <a:avLst/>
          </a:prstGeom>
        </p:spPr>
        <p:txBody>
          <a:bodyPr wrap="square">
            <a:spAutoFit/>
          </a:bodyPr>
          <a:lstStyle/>
          <a:p>
            <a:pPr marL="285750" indent="-285750" algn="just">
              <a:buFont typeface="Arial"/>
              <a:buChar char="•"/>
            </a:pPr>
            <a:r>
              <a:rPr lang="es-ES_tradnl" sz="2400" dirty="0"/>
              <a:t>A</a:t>
            </a:r>
            <a:r>
              <a:rPr lang="es-ES_tradnl" sz="2400" dirty="0" smtClean="0"/>
              <a:t>umento </a:t>
            </a:r>
            <a:r>
              <a:rPr lang="es-ES_tradnl" sz="2400" dirty="0"/>
              <a:t>de la temperatura a nivel global. </a:t>
            </a:r>
            <a:endParaRPr lang="es-ES_tradnl" sz="2400" dirty="0" smtClean="0"/>
          </a:p>
          <a:p>
            <a:pPr marL="285750" indent="-285750" algn="just">
              <a:buFont typeface="Arial"/>
              <a:buChar char="•"/>
            </a:pPr>
            <a:endParaRPr lang="es-ES_tradnl" sz="2400" dirty="0" smtClean="0"/>
          </a:p>
          <a:p>
            <a:pPr marL="285750" indent="-285750" algn="just">
              <a:buFont typeface="Arial"/>
              <a:buChar char="•"/>
            </a:pPr>
            <a:r>
              <a:rPr lang="es-ES_tradnl" sz="2400" dirty="0"/>
              <a:t>L</a:t>
            </a:r>
            <a:r>
              <a:rPr lang="es-ES_tradnl" sz="2400" dirty="0" smtClean="0"/>
              <a:t>legada </a:t>
            </a:r>
            <a:r>
              <a:rPr lang="es-ES_tradnl" sz="2400" dirty="0"/>
              <a:t>de organismos a zonas en donde las condiciones ambientales los limitaban</a:t>
            </a:r>
            <a:r>
              <a:rPr lang="es-ES_tradnl" sz="2400" dirty="0" smtClean="0"/>
              <a:t>.</a:t>
            </a:r>
          </a:p>
          <a:p>
            <a:pPr marL="285750" indent="-285750" algn="just">
              <a:buFont typeface="Arial"/>
              <a:buChar char="•"/>
            </a:pPr>
            <a:endParaRPr lang="es-ES_tradnl" sz="2400" dirty="0" smtClean="0"/>
          </a:p>
          <a:p>
            <a:pPr marL="285750" indent="-285750" algn="just">
              <a:buFont typeface="Arial"/>
              <a:buChar char="•"/>
            </a:pPr>
            <a:r>
              <a:rPr lang="es-ES_tradnl" sz="2400" dirty="0"/>
              <a:t>L</a:t>
            </a:r>
            <a:r>
              <a:rPr lang="es-ES_tradnl" sz="2400" dirty="0" smtClean="0"/>
              <a:t>legada </a:t>
            </a:r>
            <a:r>
              <a:rPr lang="es-ES_tradnl" sz="2400" dirty="0"/>
              <a:t>de organismos de climas tropicales a zonas más templadas o frías, que al aumentar la temperatura encontraron condiciones propicias para la invasión </a:t>
            </a:r>
            <a:r>
              <a:rPr lang="es-ES_tradnl" sz="2400" dirty="0" smtClean="0"/>
              <a:t>(</a:t>
            </a:r>
            <a:r>
              <a:rPr lang="es-ES_tradnl" sz="2400" dirty="0"/>
              <a:t>e</a:t>
            </a:r>
            <a:r>
              <a:rPr lang="es-ES_tradnl" sz="2400" dirty="0" smtClean="0"/>
              <a:t>j. mosquitos </a:t>
            </a:r>
            <a:r>
              <a:rPr lang="es-ES_tradnl" sz="2400" dirty="0"/>
              <a:t>transmisores del dengue, </a:t>
            </a:r>
            <a:r>
              <a:rPr lang="es-ES_tradnl" sz="2400" dirty="0" err="1"/>
              <a:t>chikungunya</a:t>
            </a:r>
            <a:r>
              <a:rPr lang="es-ES_tradnl" sz="2400" dirty="0"/>
              <a:t> y </a:t>
            </a:r>
            <a:r>
              <a:rPr lang="es-ES_tradnl" sz="2400" dirty="0" err="1"/>
              <a:t>zika</a:t>
            </a:r>
            <a:r>
              <a:rPr lang="es-ES_tradnl" sz="2400" dirty="0"/>
              <a:t>). </a:t>
            </a:r>
            <a:endParaRPr lang="es-ES_tradnl" sz="2400" dirty="0" smtClean="0"/>
          </a:p>
          <a:p>
            <a:pPr marL="285750" indent="-285750" algn="just">
              <a:buFont typeface="Arial"/>
              <a:buChar char="•"/>
            </a:pPr>
            <a:endParaRPr lang="es-ES_tradnl" sz="2400" dirty="0" smtClean="0"/>
          </a:p>
          <a:p>
            <a:pPr marL="285750" indent="-285750" algn="just">
              <a:buFont typeface="Arial"/>
              <a:buChar char="•"/>
            </a:pPr>
            <a:r>
              <a:rPr lang="es-ES_tradnl" sz="2400" dirty="0" smtClean="0"/>
              <a:t>Dentro </a:t>
            </a:r>
            <a:r>
              <a:rPr lang="es-ES_tradnl" sz="2400" dirty="0"/>
              <a:t>de esta expansión, los microorganismos, en particular los hongos pueden expandir su distribución en entornos que antes eran inhóspitos para su desarrollo.</a:t>
            </a:r>
          </a:p>
        </p:txBody>
      </p:sp>
    </p:spTree>
    <p:extLst>
      <p:ext uri="{BB962C8B-B14F-4D97-AF65-F5344CB8AC3E}">
        <p14:creationId xmlns:p14="http://schemas.microsoft.com/office/powerpoint/2010/main" val="4113465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sz="half" idx="4294967295"/>
          </p:nvPr>
        </p:nvSpPr>
        <p:spPr>
          <a:xfrm>
            <a:off x="0" y="1177279"/>
            <a:ext cx="9144000" cy="212881"/>
          </a:xfrm>
        </p:spPr>
        <p:txBody>
          <a:bodyPr>
            <a:noAutofit/>
          </a:bodyPr>
          <a:lstStyle/>
          <a:p>
            <a:pPr marL="0" indent="0" algn="ctr">
              <a:buNone/>
            </a:pPr>
            <a:r>
              <a:rPr lang="es-MX" b="1" i="1" dirty="0" smtClean="0"/>
              <a:t>“Cambio </a:t>
            </a:r>
            <a:r>
              <a:rPr lang="es-MX" b="1" i="1" dirty="0"/>
              <a:t>significativo y duradero de los patrones locales o globales del </a:t>
            </a:r>
            <a:r>
              <a:rPr lang="es-MX" b="1" i="1" dirty="0" smtClean="0"/>
              <a:t>clima”</a:t>
            </a:r>
            <a:endParaRPr lang="es-MX" dirty="0"/>
          </a:p>
        </p:txBody>
      </p:sp>
      <p:cxnSp>
        <p:nvCxnSpPr>
          <p:cNvPr id="5" name="Conector recto 4"/>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ítulo 9"/>
          <p:cNvSpPr>
            <a:spLocks noGrp="1"/>
          </p:cNvSpPr>
          <p:nvPr>
            <p:ph type="title"/>
          </p:nvPr>
        </p:nvSpPr>
        <p:spPr>
          <a:xfrm>
            <a:off x="0" y="177864"/>
            <a:ext cx="9144000" cy="646331"/>
          </a:xfrm>
          <a:prstGeom prst="rect">
            <a:avLst/>
          </a:prstGeom>
        </p:spPr>
        <p:txBody>
          <a:bodyPr wrap="square">
            <a:spAutoFit/>
          </a:bodyPr>
          <a:lstStyle/>
          <a:p>
            <a:pPr algn="ctr"/>
            <a:r>
              <a:rPr lang="es-MX" sz="4000" b="1" dirty="0" smtClean="0">
                <a:solidFill>
                  <a:srgbClr val="2E2224"/>
                </a:solidFill>
                <a:latin typeface="Calibri" charset="0"/>
                <a:cs typeface="Calibri" charset="0"/>
              </a:rPr>
              <a:t>¿QUE ES EL CAMBIO CLIMÁTICO?</a:t>
            </a:r>
            <a:endParaRPr lang="es-ES_tradnl" sz="4000" b="1" dirty="0">
              <a:solidFill>
                <a:srgbClr val="2E2224"/>
              </a:solidFill>
              <a:latin typeface="Calibri" charset="0"/>
              <a:cs typeface="Calibri" charset="0"/>
            </a:endParaRPr>
          </a:p>
        </p:txBody>
      </p:sp>
      <p:sp>
        <p:nvSpPr>
          <p:cNvPr id="9" name="Rectángulo 8"/>
          <p:cNvSpPr/>
          <p:nvPr/>
        </p:nvSpPr>
        <p:spPr>
          <a:xfrm>
            <a:off x="2586551" y="4242885"/>
            <a:ext cx="4361095" cy="215444"/>
          </a:xfrm>
          <a:prstGeom prst="rect">
            <a:avLst/>
          </a:prstGeom>
        </p:spPr>
        <p:txBody>
          <a:bodyPr wrap="square">
            <a:spAutoFit/>
          </a:bodyPr>
          <a:lstStyle/>
          <a:p>
            <a:pPr algn="ctr"/>
            <a:r>
              <a:rPr lang="es-ES_tradnl" sz="800" dirty="0"/>
              <a:t>http://</a:t>
            </a:r>
            <a:r>
              <a:rPr lang="es-ES_tradnl" sz="800" dirty="0" err="1"/>
              <a:t>www.berkeley.edu</a:t>
            </a:r>
            <a:r>
              <a:rPr lang="es-ES_tradnl" sz="800" dirty="0"/>
              <a:t>/news2/2010/06/</a:t>
            </a:r>
            <a:r>
              <a:rPr lang="es-ES_tradnl" sz="800" dirty="0" err="1"/>
              <a:t>climate-vulnerable.jpg</a:t>
            </a:r>
            <a:endParaRPr lang="es-ES_tradnl" sz="800" dirty="0"/>
          </a:p>
        </p:txBody>
      </p:sp>
      <p:pic>
        <p:nvPicPr>
          <p:cNvPr id="12" name="Picture 2" descr="http://www.berkeley.edu/news2/2010/06/climate-vulnerab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6551" y="1626228"/>
            <a:ext cx="4361095" cy="2616657"/>
          </a:xfrm>
          <a:prstGeom prst="rect">
            <a:avLst/>
          </a:prstGeom>
          <a:noFill/>
          <a:effectLst>
            <a:softEdge rad="25400"/>
          </a:effectLst>
          <a:extLst>
            <a:ext uri="{909E8E84-426E-40dd-AFC4-6F175D3DCCD1}">
              <a14:hiddenFill xmlns:a14="http://schemas.microsoft.com/office/drawing/2010/main" xmlns="">
                <a:solidFill>
                  <a:srgbClr val="FFFFFF"/>
                </a:solidFill>
              </a14:hiddenFill>
            </a:ext>
          </a:extLst>
        </p:spPr>
      </p:pic>
      <p:graphicFrame>
        <p:nvGraphicFramePr>
          <p:cNvPr id="3" name="Diagrama 2"/>
          <p:cNvGraphicFramePr/>
          <p:nvPr>
            <p:extLst>
              <p:ext uri="{D42A27DB-BD31-4B8C-83A1-F6EECF244321}">
                <p14:modId xmlns:p14="http://schemas.microsoft.com/office/powerpoint/2010/main" val="2027508483"/>
              </p:ext>
            </p:extLst>
          </p:nvPr>
        </p:nvGraphicFramePr>
        <p:xfrm>
          <a:off x="0" y="4547563"/>
          <a:ext cx="9143999" cy="2066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Texto 3"/>
          <p:cNvSpPr txBox="1"/>
          <p:nvPr/>
        </p:nvSpPr>
        <p:spPr>
          <a:xfrm>
            <a:off x="3137647" y="6611778"/>
            <a:ext cx="2764118" cy="246221"/>
          </a:xfrm>
          <a:prstGeom prst="rect">
            <a:avLst/>
          </a:prstGeom>
          <a:noFill/>
        </p:spPr>
        <p:txBody>
          <a:bodyPr wrap="square" rtlCol="0">
            <a:spAutoFit/>
          </a:bodyPr>
          <a:lstStyle/>
          <a:p>
            <a:pPr algn="ctr"/>
            <a:r>
              <a:rPr lang="es-ES" sz="1000" dirty="0" smtClean="0"/>
              <a:t>SEMARNAT, (2009)</a:t>
            </a:r>
            <a:endParaRPr lang="es-ES" sz="1000" dirty="0"/>
          </a:p>
        </p:txBody>
      </p:sp>
    </p:spTree>
    <p:extLst>
      <p:ext uri="{BB962C8B-B14F-4D97-AF65-F5344CB8AC3E}">
        <p14:creationId xmlns:p14="http://schemas.microsoft.com/office/powerpoint/2010/main" val="242031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alphaModFix amt="22000"/>
          </a:blip>
          <a:stretch>
            <a:fillRect/>
          </a:stretch>
        </p:blipFill>
        <p:spPr>
          <a:xfrm>
            <a:off x="447488" y="1055818"/>
            <a:ext cx="8360218" cy="5607883"/>
          </a:xfrm>
          <a:prstGeom prst="rect">
            <a:avLst/>
          </a:prstGeom>
        </p:spPr>
      </p:pic>
      <p:sp>
        <p:nvSpPr>
          <p:cNvPr id="6" name="Marcador de contenido 5"/>
          <p:cNvSpPr>
            <a:spLocks noGrp="1"/>
          </p:cNvSpPr>
          <p:nvPr>
            <p:ph idx="1"/>
          </p:nvPr>
        </p:nvSpPr>
        <p:spPr>
          <a:xfrm>
            <a:off x="111194" y="1316600"/>
            <a:ext cx="8696512" cy="5197765"/>
          </a:xfrm>
        </p:spPr>
        <p:txBody>
          <a:bodyPr>
            <a:noAutofit/>
          </a:bodyPr>
          <a:lstStyle/>
          <a:p>
            <a:r>
              <a:rPr lang="es-MX" sz="2800" dirty="0"/>
              <a:t>A</a:t>
            </a:r>
            <a:r>
              <a:rPr lang="es-MX" sz="2800" dirty="0" smtClean="0"/>
              <a:t>umento </a:t>
            </a:r>
            <a:r>
              <a:rPr lang="es-MX" sz="2800" dirty="0"/>
              <a:t>de la temperatura de la atmósfera terrestre que se ha estado observando desde finales del siglo XIX</a:t>
            </a:r>
            <a:r>
              <a:rPr lang="es-MX" sz="2800" dirty="0" smtClean="0"/>
              <a:t>.</a:t>
            </a:r>
          </a:p>
          <a:p>
            <a:pPr marL="0" indent="0">
              <a:buNone/>
            </a:pPr>
            <a:endParaRPr lang="es-MX" sz="2800" dirty="0" smtClean="0"/>
          </a:p>
          <a:p>
            <a:r>
              <a:rPr lang="es-MX" sz="2800" dirty="0"/>
              <a:t>A</a:t>
            </a:r>
            <a:r>
              <a:rPr lang="es-MX" sz="2800" dirty="0" smtClean="0"/>
              <a:t>umento </a:t>
            </a:r>
            <a:r>
              <a:rPr lang="es-MX" sz="2800" dirty="0"/>
              <a:t>de aproximadamente 0.8 ºC desde </a:t>
            </a:r>
            <a:r>
              <a:rPr lang="es-MX" sz="2800" dirty="0" smtClean="0"/>
              <a:t>1980</a:t>
            </a:r>
            <a:r>
              <a:rPr lang="es-MX" sz="2800" dirty="0"/>
              <a:t>. </a:t>
            </a:r>
            <a:endParaRPr lang="es-MX" sz="2800" dirty="0" smtClean="0"/>
          </a:p>
          <a:p>
            <a:endParaRPr lang="es-MX" sz="2800" dirty="0" smtClean="0"/>
          </a:p>
          <a:p>
            <a:r>
              <a:rPr lang="es-MX" sz="2800" dirty="0" smtClean="0"/>
              <a:t>La </a:t>
            </a:r>
            <a:r>
              <a:rPr lang="es-MX" sz="2800" dirty="0"/>
              <a:t>causa del calentamiento es el aumento de gases de efecto invernadero que resultan </a:t>
            </a:r>
            <a:r>
              <a:rPr lang="es-MX" sz="2800" dirty="0" smtClean="0"/>
              <a:t>de Actividades humanas:  </a:t>
            </a:r>
            <a:r>
              <a:rPr lang="es-MX" sz="2800" b="1" dirty="0" smtClean="0"/>
              <a:t>quema </a:t>
            </a:r>
            <a:r>
              <a:rPr lang="es-MX" sz="2800" b="1" dirty="0"/>
              <a:t>de combustibles fósiles </a:t>
            </a:r>
            <a:r>
              <a:rPr lang="es-MX" sz="2800" dirty="0"/>
              <a:t>(carbón, gasolina, gas natural y petróleo) y </a:t>
            </a:r>
            <a:r>
              <a:rPr lang="es-MX" sz="2800" b="1" dirty="0" smtClean="0"/>
              <a:t>deforestación</a:t>
            </a:r>
            <a:r>
              <a:rPr lang="es-MX" sz="2800" dirty="0"/>
              <a:t>.</a:t>
            </a:r>
          </a:p>
        </p:txBody>
      </p:sp>
      <p:cxnSp>
        <p:nvCxnSpPr>
          <p:cNvPr id="7" name="Conector recto 6"/>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Título 9"/>
          <p:cNvSpPr txBox="1">
            <a:spLocks/>
          </p:cNvSpPr>
          <p:nvPr/>
        </p:nvSpPr>
        <p:spPr>
          <a:xfrm>
            <a:off x="0" y="172735"/>
            <a:ext cx="9144000" cy="656590"/>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4000" b="1" dirty="0" smtClean="0">
                <a:solidFill>
                  <a:srgbClr val="2E2224"/>
                </a:solidFill>
                <a:latin typeface="Calibri" charset="0"/>
                <a:cs typeface="Calibri" charset="0"/>
              </a:rPr>
              <a:t>¿QUE ES EL CALENTAMIENTO GLOBAL?</a:t>
            </a:r>
            <a:endParaRPr lang="es-ES_tradnl" sz="4000" b="1" dirty="0">
              <a:solidFill>
                <a:srgbClr val="2E2224"/>
              </a:solidFill>
              <a:latin typeface="Calibri" charset="0"/>
              <a:cs typeface="Calibri" charset="0"/>
            </a:endParaRPr>
          </a:p>
        </p:txBody>
      </p:sp>
      <p:sp>
        <p:nvSpPr>
          <p:cNvPr id="2" name="Rectángulo 1"/>
          <p:cNvSpPr/>
          <p:nvPr/>
        </p:nvSpPr>
        <p:spPr>
          <a:xfrm>
            <a:off x="7517759" y="6506222"/>
            <a:ext cx="1181408" cy="246221"/>
          </a:xfrm>
          <a:prstGeom prst="rect">
            <a:avLst/>
          </a:prstGeom>
        </p:spPr>
        <p:txBody>
          <a:bodyPr wrap="none">
            <a:spAutoFit/>
          </a:bodyPr>
          <a:lstStyle/>
          <a:p>
            <a:r>
              <a:rPr lang="es-ES_tradnl" sz="1000" dirty="0" smtClean="0"/>
              <a:t>GREENPACE (2010)</a:t>
            </a:r>
            <a:endParaRPr lang="es-ES" sz="1000" dirty="0"/>
          </a:p>
        </p:txBody>
      </p:sp>
    </p:spTree>
    <p:extLst>
      <p:ext uri="{BB962C8B-B14F-4D97-AF65-F5344CB8AC3E}">
        <p14:creationId xmlns:p14="http://schemas.microsoft.com/office/powerpoint/2010/main" val="10745221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27000" y="1174314"/>
            <a:ext cx="8890000" cy="5473700"/>
          </a:xfrm>
          <a:prstGeom prst="rect">
            <a:avLst/>
          </a:prstGeom>
          <a:effectLst>
            <a:softEdge rad="63500"/>
          </a:effectLst>
        </p:spPr>
      </p:pic>
      <p:cxnSp>
        <p:nvCxnSpPr>
          <p:cNvPr id="3" name="Conector recto 2"/>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ítulo 9"/>
          <p:cNvSpPr txBox="1">
            <a:spLocks/>
          </p:cNvSpPr>
          <p:nvPr/>
        </p:nvSpPr>
        <p:spPr>
          <a:xfrm>
            <a:off x="0" y="172735"/>
            <a:ext cx="9144000" cy="656590"/>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4000" b="1" dirty="0" smtClean="0">
                <a:solidFill>
                  <a:srgbClr val="2E2224"/>
                </a:solidFill>
                <a:latin typeface="Calibri" charset="0"/>
                <a:cs typeface="Calibri" charset="0"/>
              </a:rPr>
              <a:t>¿QUE ES EL CALENTAMIENTO GLOBAL?</a:t>
            </a:r>
            <a:endParaRPr lang="es-ES_tradnl" sz="4000" b="1" dirty="0">
              <a:solidFill>
                <a:srgbClr val="2E2224"/>
              </a:solidFill>
              <a:latin typeface="Calibri" charset="0"/>
              <a:cs typeface="Calibri" charset="0"/>
            </a:endParaRPr>
          </a:p>
        </p:txBody>
      </p:sp>
    </p:spTree>
    <p:extLst>
      <p:ext uri="{BB962C8B-B14F-4D97-AF65-F5344CB8AC3E}">
        <p14:creationId xmlns:p14="http://schemas.microsoft.com/office/powerpoint/2010/main" val="2007025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78116" y="1113908"/>
            <a:ext cx="7761941" cy="5788190"/>
          </a:xfrm>
          <a:prstGeom prst="rect">
            <a:avLst/>
          </a:prstGeom>
          <a:effectLst>
            <a:softEdge rad="88900"/>
          </a:effectLst>
        </p:spPr>
      </p:pic>
      <p:cxnSp>
        <p:nvCxnSpPr>
          <p:cNvPr id="3" name="Conector recto 2"/>
          <p:cNvCxnSpPr/>
          <p:nvPr/>
        </p:nvCxnSpPr>
        <p:spPr>
          <a:xfrm>
            <a:off x="0" y="105581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ítulo 9"/>
          <p:cNvSpPr txBox="1">
            <a:spLocks/>
          </p:cNvSpPr>
          <p:nvPr/>
        </p:nvSpPr>
        <p:spPr>
          <a:xfrm>
            <a:off x="0" y="172735"/>
            <a:ext cx="9144000" cy="656590"/>
          </a:xfrm>
          <a:prstGeom prst="rect">
            <a:avLst/>
          </a:prstGeom>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4000" b="1" dirty="0" smtClean="0">
                <a:solidFill>
                  <a:srgbClr val="2E2224"/>
                </a:solidFill>
                <a:latin typeface="Calibri" charset="0"/>
                <a:cs typeface="Calibri" charset="0"/>
              </a:rPr>
              <a:t>¿QUE ES EL CALENTAMIENTO GLOBAL?</a:t>
            </a:r>
            <a:endParaRPr lang="es-ES_tradnl" sz="4000" b="1" dirty="0">
              <a:solidFill>
                <a:srgbClr val="2E2224"/>
              </a:solidFill>
              <a:latin typeface="Calibri" charset="0"/>
              <a:cs typeface="Calibri" charset="0"/>
            </a:endParaRPr>
          </a:p>
        </p:txBody>
      </p:sp>
    </p:spTree>
    <p:extLst>
      <p:ext uri="{BB962C8B-B14F-4D97-AF65-F5344CB8AC3E}">
        <p14:creationId xmlns:p14="http://schemas.microsoft.com/office/powerpoint/2010/main" val="2892929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651</TotalTime>
  <Words>2119</Words>
  <Application>Microsoft Macintosh PowerPoint</Application>
  <PresentationFormat>Presentación en pantalla (4:3)</PresentationFormat>
  <Paragraphs>232</Paragraphs>
  <Slides>31</Slides>
  <Notes>5</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31</vt:i4>
      </vt:variant>
    </vt:vector>
  </HeadingPairs>
  <TitlesOfParts>
    <vt:vector size="42" baseType="lpstr">
      <vt:lpstr>Calibri</vt:lpstr>
      <vt:lpstr>Calibri Light</vt:lpstr>
      <vt:lpstr>Corbel</vt:lpstr>
      <vt:lpstr>Mangal</vt:lpstr>
      <vt:lpstr>MS PGothic</vt:lpstr>
      <vt:lpstr>ＭＳ Ｐゴシック</vt:lpstr>
      <vt:lpstr>Tahoma</vt:lpstr>
      <vt:lpstr>TimesNewRomanPSMT-Identity-H</vt:lpstr>
      <vt:lpstr>Wingdings 2</vt:lpstr>
      <vt:lpstr>Arial</vt:lpstr>
      <vt:lpstr>Tema de Office</vt:lpstr>
      <vt:lpstr>Presentación de PowerPoint</vt:lpstr>
      <vt:lpstr>GUIÓN EXPLICATIVO</vt:lpstr>
      <vt:lpstr>Presentación de PowerPoint</vt:lpstr>
      <vt:lpstr>Presentación de PowerPoint</vt:lpstr>
      <vt:lpstr>Presentación de PowerPoint</vt:lpstr>
      <vt:lpstr>¿QUE ES EL CAMBIO CLIMÁTICO?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REVISOR</dc:creator>
  <cp:lastModifiedBy>Cristina Burrola Aguilar</cp:lastModifiedBy>
  <cp:revision>67</cp:revision>
  <dcterms:created xsi:type="dcterms:W3CDTF">2016-10-23T19:26:00Z</dcterms:created>
  <dcterms:modified xsi:type="dcterms:W3CDTF">2017-10-17T18:21:06Z</dcterms:modified>
</cp:coreProperties>
</file>