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noFill/>
        </a:fill>
      </a:tcStyle>
    </a:wholeTbl>
    <a:band2H>
      <a:tcTxStyle b="def" i="def"/>
      <a:tcStyle>
        <a:tcBdr/>
        <a:fill>
          <a:solidFill>
            <a:srgbClr val="F2F2F2"/>
          </a:solidFill>
        </a:fill>
      </a:tcStyle>
    </a:band2H>
    <a:firstCol>
      <a:tcTxStyle b="off" i="off">
        <a:font>
          <a:latin typeface="Helvetica Neue"/>
          <a:ea typeface="Helvetica Neue"/>
          <a:cs typeface="Helvetica Neue"/>
        </a:font>
        <a:srgbClr val="444444"/>
      </a:tcTxStyle>
      <a:tcStyle>
        <a:tcBdr>
          <a:left>
            <a:ln w="12700" cap="flat">
              <a:solidFill>
                <a:srgbClr val="000000"/>
              </a:solidFill>
              <a:prstDash val="solid"/>
              <a:miter lim="400000"/>
            </a:ln>
          </a:left>
          <a:right>
            <a:ln w="12700" cap="flat">
              <a:solidFill>
                <a:srgbClr val="C4C6C6"/>
              </a:solidFill>
              <a:prstDash val="solid"/>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solidFill>
            <a:srgbClr val="E8E9E8"/>
          </a:solidFill>
        </a:fill>
      </a:tcStyle>
    </a:firstCol>
    <a:lastRow>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noFill/>
              <a:miter lim="400000"/>
            </a:ln>
          </a:insideH>
          <a:insideV>
            <a:ln w="12700" cap="flat">
              <a:noFill/>
              <a:miter lim="400000"/>
            </a:ln>
          </a:insideV>
        </a:tcBdr>
        <a:fill>
          <a:noFill/>
        </a:fill>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0" cap="flat">
              <a:noFill/>
              <a:miter lim="400000"/>
            </a:ln>
          </a:bottom>
          <a:insideH>
            <a:ln w="12700" cap="flat">
              <a:noFill/>
              <a:miter lim="400000"/>
            </a:ln>
          </a:insideH>
          <a:insideV>
            <a:ln w="12700" cap="flat">
              <a:noFill/>
              <a:miter lim="400000"/>
            </a:ln>
          </a:insideV>
        </a:tcBdr>
        <a:fill>
          <a:solidFill>
            <a:schemeClr val="accent1">
              <a:satOff val="12166"/>
              <a:lumOff val="-13042"/>
            </a:schemeClr>
          </a:solidFill>
        </a:fill>
      </a:tcStyle>
    </a:firstRow>
  </a:tblStyle>
  <a:tblStyle styleId="{C7B018BB-80A7-4F77-B60F-C8B233D01FF8}" styleName="">
    <a:tblBg/>
    <a:wholeTbl>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noFill/>
              <a:miter lim="400000"/>
            </a:ln>
          </a:insideV>
        </a:tcBdr>
        <a:fill>
          <a:noFill/>
        </a:fill>
      </a:tcStyle>
    </a:wholeTbl>
    <a:band2H>
      <a:tcTxStyle b="def" i="def"/>
      <a:tcStyle>
        <a:tcBdr/>
        <a:fill>
          <a:solidFill>
            <a:srgbClr val="EFF8FA"/>
          </a:solidFill>
        </a:fill>
      </a:tcStyle>
    </a:band2H>
    <a:firstCol>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12700" cap="flat">
              <a:solidFill>
                <a:srgbClr val="4F728F"/>
              </a:solidFill>
              <a:prstDash val="solid"/>
              <a:miter lim="400000"/>
            </a:ln>
          </a:top>
          <a:bottom>
            <a:ln w="12700" cap="flat">
              <a:solidFill>
                <a:srgbClr val="4F728F"/>
              </a:solidFill>
              <a:prstDash val="solid"/>
              <a:miter lim="400000"/>
            </a:ln>
          </a:bottom>
          <a:insideH>
            <a:ln w="12700" cap="flat">
              <a:solidFill>
                <a:srgbClr val="4F728F"/>
              </a:solidFill>
              <a:prstDash val="solid"/>
              <a:miter lim="400000"/>
            </a:ln>
          </a:insideH>
          <a:insideV>
            <a:ln w="12700" cap="flat">
              <a:noFill/>
              <a:miter lim="400000"/>
            </a:ln>
          </a:insideV>
        </a:tcBdr>
        <a:fill>
          <a:solidFill>
            <a:srgbClr val="D4DADF"/>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solidFill>
                <a:srgbClr val="74747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638EB0"/>
          </a:solidFill>
        </a:fill>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173D59"/>
          </a:solidFill>
        </a:fill>
      </a:tcStyle>
    </a:firstRow>
  </a:tblStyle>
  <a:tblStyle styleId="{EEE7283C-3CF3-47DC-8721-378D4A62B228}" styleName="">
    <a:tblBg/>
    <a:wholeTbl>
      <a:tcTxStyle b="off" i="off">
        <a:font>
          <a:latin typeface="Helvetica Neue"/>
          <a:ea typeface="Helvetica Neue"/>
          <a:cs typeface="Helvetica Neue"/>
        </a:font>
        <a:srgbClr val="444444"/>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noFill/>
        </a:fill>
      </a:tcStyle>
    </a:wholeTbl>
    <a:band2H>
      <a:tcTxStyle b="def" i="def"/>
      <a:tcStyle>
        <a:tcBdr/>
        <a:fill>
          <a:solidFill>
            <a:srgbClr val="F2F2F2"/>
          </a:solidFill>
        </a:fill>
      </a:tcStyle>
    </a:band2H>
    <a:firstCol>
      <a:tcTxStyle b="off" i="off">
        <a:font>
          <a:latin typeface="Helvetica Neue"/>
          <a:ea typeface="Helvetica Neue"/>
          <a:cs typeface="Helvetica Neue"/>
        </a:font>
        <a:srgbClr val="444444"/>
      </a:tcTxStyle>
      <a:tcStyle>
        <a:tcBdr>
          <a:left>
            <a:ln w="12700" cap="flat">
              <a:solidFill>
                <a:srgbClr val="3C3C1D"/>
              </a:solidFill>
              <a:prstDash val="solid"/>
              <a:miter lim="400000"/>
            </a:ln>
          </a:left>
          <a:right>
            <a:ln w="12700" cap="flat">
              <a:solidFill>
                <a:schemeClr val="accent2">
                  <a:hueOff val="-487087"/>
                  <a:satOff val="-2686"/>
                  <a:lumOff val="14808"/>
                </a:schemeClr>
              </a:solidFill>
              <a:prstDash val="solid"/>
              <a:miter lim="400000"/>
            </a:ln>
          </a:right>
          <a:top>
            <a:ln w="12700" cap="flat">
              <a:solidFill>
                <a:schemeClr val="accent2">
                  <a:hueOff val="-487087"/>
                  <a:satOff val="-2686"/>
                  <a:lumOff val="14808"/>
                </a:schemeClr>
              </a:solidFill>
              <a:prstDash val="solid"/>
              <a:miter lim="400000"/>
            </a:ln>
          </a:top>
          <a:bottom>
            <a:ln w="12700" cap="flat">
              <a:solidFill>
                <a:schemeClr val="accent2">
                  <a:hueOff val="-487087"/>
                  <a:satOff val="-2686"/>
                  <a:lumOff val="14808"/>
                </a:schemeClr>
              </a:solidFill>
              <a:prstDash val="solid"/>
              <a:miter lim="400000"/>
            </a:ln>
          </a:bottom>
          <a:insideH>
            <a:ln w="12700" cap="flat">
              <a:solidFill>
                <a:schemeClr val="accent2">
                  <a:hueOff val="-487087"/>
                  <a:satOff val="-2686"/>
                  <a:lumOff val="14808"/>
                </a:schemeClr>
              </a:solidFill>
              <a:prstDash val="solid"/>
              <a:miter lim="400000"/>
            </a:ln>
          </a:insideH>
          <a:insideV>
            <a:ln w="12700" cap="flat">
              <a:solidFill>
                <a:schemeClr val="accent2">
                  <a:hueOff val="-487087"/>
                  <a:satOff val="-2686"/>
                  <a:lumOff val="14808"/>
                </a:schemeClr>
              </a:solidFill>
              <a:prstDash val="solid"/>
              <a:miter lim="400000"/>
            </a:ln>
          </a:insideV>
        </a:tcBdr>
        <a:fill>
          <a:solidFill>
            <a:srgbClr val="CFCDBB"/>
          </a:solidFill>
        </a:fill>
      </a:tcStyle>
    </a:firstCol>
    <a:lastRow>
      <a:tcTxStyle b="off" i="off">
        <a:font>
          <a:latin typeface="Helvetica Neue"/>
          <a:ea typeface="Helvetica Neue"/>
          <a:cs typeface="Helvetica Neue"/>
        </a:font>
        <a:srgbClr val="444444"/>
      </a:tcTxStyle>
      <a:tcStyle>
        <a:tcBdr>
          <a:left>
            <a:ln w="12700" cap="flat">
              <a:solidFill>
                <a:srgbClr val="C6C6C6"/>
              </a:solidFill>
              <a:prstDash val="solid"/>
              <a:miter lim="400000"/>
            </a:ln>
          </a:left>
          <a:right>
            <a:ln w="12700" cap="flat">
              <a:solidFill>
                <a:srgbClr val="C6C6C6"/>
              </a:solidFill>
              <a:prstDash val="solid"/>
              <a:miter lim="400000"/>
            </a:ln>
          </a:right>
          <a:top>
            <a:ln w="12700" cap="flat">
              <a:solidFill>
                <a:srgbClr val="656839"/>
              </a:solidFill>
              <a:prstDash val="solid"/>
              <a:miter lim="400000"/>
            </a:ln>
          </a:top>
          <a:bottom>
            <a:ln w="12700" cap="flat">
              <a:solidFill>
                <a:srgbClr val="3C3C1D"/>
              </a:solidFill>
              <a:prstDash val="solid"/>
              <a:miter lim="400000"/>
            </a:ln>
          </a:bottom>
          <a:insideH>
            <a:ln w="12700" cap="flat">
              <a:solidFill>
                <a:srgbClr val="C6C6C6"/>
              </a:solidFill>
              <a:prstDash val="solid"/>
              <a:miter lim="400000"/>
            </a:ln>
          </a:insideH>
          <a:insideV>
            <a:ln w="12700" cap="flat">
              <a:solidFill>
                <a:srgbClr val="C6C6C6"/>
              </a:solidFill>
              <a:prstDash val="solid"/>
              <a:miter lim="400000"/>
            </a:ln>
          </a:insideV>
        </a:tcBdr>
        <a:fill>
          <a:solidFill>
            <a:srgbClr val="E8E9E8"/>
          </a:solidFill>
        </a:fill>
      </a:tcStyle>
    </a:lastRow>
    <a:firstRow>
      <a:tcTxStyle b="off" i="off">
        <a:font>
          <a:latin typeface="Helvetica Neue"/>
          <a:ea typeface="Helvetica Neue"/>
          <a:cs typeface="Helvetica Neue"/>
        </a:font>
        <a:srgbClr val="FFFFFF"/>
      </a:tcTxStyle>
      <a:tcStyle>
        <a:tcBdr>
          <a:left>
            <a:ln w="12700" cap="flat">
              <a:solidFill>
                <a:schemeClr val="accent2">
                  <a:hueOff val="-487087"/>
                  <a:satOff val="-2686"/>
                  <a:lumOff val="14808"/>
                </a:schemeClr>
              </a:solidFill>
              <a:prstDash val="solid"/>
              <a:miter lim="400000"/>
            </a:ln>
          </a:left>
          <a:right>
            <a:ln w="12700" cap="flat">
              <a:solidFill>
                <a:schemeClr val="accent2">
                  <a:hueOff val="-487087"/>
                  <a:satOff val="-2686"/>
                  <a:lumOff val="14808"/>
                </a:schemeClr>
              </a:solidFill>
              <a:prstDash val="solid"/>
              <a:miter lim="400000"/>
            </a:ln>
          </a:right>
          <a:top>
            <a:ln w="12700" cap="flat">
              <a:solidFill>
                <a:srgbClr val="3C3C1D"/>
              </a:solidFill>
              <a:prstDash val="solid"/>
              <a:miter lim="400000"/>
            </a:ln>
          </a:top>
          <a:bottom>
            <a:ln w="12700" cap="flat">
              <a:solidFill>
                <a:srgbClr val="CBCBCB"/>
              </a:solidFill>
              <a:prstDash val="solid"/>
              <a:miter lim="400000"/>
            </a:ln>
          </a:bottom>
          <a:insideH>
            <a:ln w="12700" cap="flat">
              <a:solidFill>
                <a:srgbClr val="AAA485"/>
              </a:solidFill>
              <a:prstDash val="solid"/>
              <a:miter lim="400000"/>
            </a:ln>
          </a:insideH>
          <a:insideV>
            <a:ln w="12700" cap="flat">
              <a:solidFill>
                <a:schemeClr val="accent2">
                  <a:hueOff val="-487087"/>
                  <a:satOff val="-2686"/>
                  <a:lumOff val="14808"/>
                </a:schemeClr>
              </a:solidFill>
              <a:prstDash val="solid"/>
              <a:miter lim="400000"/>
            </a:ln>
          </a:insideV>
        </a:tcBdr>
        <a:fill>
          <a:solidFill>
            <a:srgbClr val="656839"/>
          </a:solidFill>
        </a:fill>
      </a:tcStyle>
    </a:firstRow>
  </a:tblStyle>
  <a:tblStyle styleId="{CF821DB8-F4EB-4A41-A1BA-3FCAFE7338EE}" styleName="">
    <a:tblBg/>
    <a:wholeTbl>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solidFill>
            <a:srgbClr val="F1F1F1"/>
          </a:solidFill>
        </a:fill>
      </a:tcStyle>
    </a:wholeTbl>
    <a:band2H>
      <a:tcTxStyle b="def" i="def"/>
      <a:tcStyle>
        <a:tcBdr/>
        <a:fill>
          <a:solidFill>
            <a:srgbClr val="E4E4E0"/>
          </a:solidFill>
        </a:fill>
      </a:tcStyle>
    </a:band2H>
    <a:firstCol>
      <a:tcTxStyle b="off" i="off">
        <a:font>
          <a:latin typeface="Helvetica Neue"/>
          <a:ea typeface="Helvetica Neue"/>
          <a:cs typeface="Helvetica Neue"/>
        </a:font>
        <a:srgbClr val="FFFFFF"/>
      </a:tcTxStyle>
      <a:tcStyle>
        <a:tcBdr>
          <a:left>
            <a:ln w="12700" cap="flat">
              <a:solidFill>
                <a:srgbClr val="515151"/>
              </a:solidFill>
              <a:prstDash val="solid"/>
              <a:miter lim="400000"/>
            </a:ln>
          </a:left>
          <a:right>
            <a:ln w="0" cap="flat">
              <a:noFill/>
              <a:miter lim="400000"/>
            </a:ln>
          </a:right>
          <a:top>
            <a:ln w="12700" cap="flat">
              <a:solidFill>
                <a:srgbClr val="7D7766"/>
              </a:solidFill>
              <a:prstDash val="solid"/>
              <a:miter lim="400000"/>
            </a:ln>
          </a:top>
          <a:bottom>
            <a:ln w="12700" cap="flat">
              <a:solidFill>
                <a:srgbClr val="7D7766"/>
              </a:solidFill>
              <a:prstDash val="solid"/>
              <a:miter lim="400000"/>
            </a:ln>
          </a:bottom>
          <a:insideH>
            <a:ln w="12700" cap="flat">
              <a:solidFill>
                <a:srgbClr val="7D7766"/>
              </a:solidFill>
              <a:prstDash val="solid"/>
              <a:miter lim="400000"/>
            </a:ln>
          </a:insideH>
          <a:insideV>
            <a:ln w="12700" cap="flat">
              <a:noFill/>
              <a:miter lim="400000"/>
            </a:ln>
          </a:insideV>
        </a:tcBdr>
        <a:fill>
          <a:solidFill>
            <a:srgbClr val="8F8B7E"/>
          </a:solidFill>
        </a:fill>
      </a:tcStyle>
    </a:firstCol>
    <a:lastRow>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25400" cap="flat">
              <a:solidFill>
                <a:srgbClr val="747474"/>
              </a:solidFill>
              <a:prstDash val="solid"/>
              <a:miter lim="400000"/>
            </a:ln>
          </a:top>
          <a:bottom>
            <a:ln w="12700" cap="flat">
              <a:solidFill>
                <a:srgbClr val="515151"/>
              </a:solidFill>
              <a:prstDash val="solid"/>
              <a:miter lim="400000"/>
            </a:ln>
          </a:bottom>
          <a:insideH>
            <a:ln w="12700" cap="flat">
              <a:noFill/>
              <a:miter lim="400000"/>
            </a:ln>
          </a:insideH>
          <a:insideV>
            <a:ln w="12700" cap="flat">
              <a:noFill/>
              <a:miter lim="400000"/>
            </a:ln>
          </a:insideV>
        </a:tcBdr>
        <a:fill>
          <a:solidFill>
            <a:srgbClr val="F1F1F1"/>
          </a:solidFill>
        </a:fill>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solidFill>
                <a:srgbClr val="515151"/>
              </a:solidFill>
              <a:prstDash val="solid"/>
              <a:miter lim="400000"/>
            </a:ln>
          </a:top>
          <a:bottom>
            <a:ln w="25400" cap="flat">
              <a:solidFill>
                <a:schemeClr val="accent2">
                  <a:hueOff val="-487087"/>
                  <a:satOff val="-2686"/>
                  <a:lumOff val="14808"/>
                </a:schemeClr>
              </a:solidFill>
              <a:prstDash val="solid"/>
              <a:miter lim="400000"/>
            </a:ln>
          </a:bottom>
          <a:insideH>
            <a:ln w="12700" cap="flat">
              <a:noFill/>
              <a:miter lim="400000"/>
            </a:ln>
          </a:insideH>
          <a:insideV>
            <a:ln w="12700" cap="flat">
              <a:noFill/>
              <a:miter lim="400000"/>
            </a:ln>
          </a:insideV>
        </a:tcBdr>
        <a:fill>
          <a:solidFill>
            <a:srgbClr val="5E5A4C"/>
          </a:solidFill>
        </a:fill>
      </a:tcStyle>
    </a:firstRow>
  </a:tblStyle>
  <a:tblStyle styleId="{33BA23B1-9221-436E-865A-0063620EA4FD}" styleName="">
    <a:tblBg/>
    <a:wholeTbl>
      <a:tcTxStyle b="off" i="off">
        <a:font>
          <a:latin typeface="Helvetica Neue"/>
          <a:ea typeface="Helvetica Neue"/>
          <a:cs typeface="Helvetica Neue"/>
        </a:font>
        <a:srgbClr val="444444"/>
      </a:tcTxStyle>
      <a:tcStyle>
        <a:tcBdr>
          <a:left>
            <a:ln w="12700" cap="flat">
              <a:solidFill>
                <a:srgbClr val="747474"/>
              </a:solidFill>
              <a:prstDash val="solid"/>
              <a:miter lim="400000"/>
            </a:ln>
          </a:left>
          <a:right>
            <a:ln w="12700" cap="flat">
              <a:solidFill>
                <a:srgbClr val="747474"/>
              </a:solidFill>
              <a:prstDash val="solid"/>
              <a:miter lim="400000"/>
            </a:ln>
          </a:right>
          <a:top>
            <a:ln w="12700" cap="flat">
              <a:solidFill>
                <a:srgbClr val="747474"/>
              </a:solidFill>
              <a:prstDash val="solid"/>
              <a:miter lim="400000"/>
            </a:ln>
          </a:top>
          <a:bottom>
            <a:ln w="12700" cap="flat">
              <a:solidFill>
                <a:srgbClr val="747474"/>
              </a:solidFill>
              <a:prstDash val="solid"/>
              <a:miter lim="400000"/>
            </a:ln>
          </a:bottom>
          <a:insideH>
            <a:ln w="12700" cap="flat">
              <a:solidFill>
                <a:srgbClr val="747474"/>
              </a:solidFill>
              <a:prstDash val="solid"/>
              <a:miter lim="400000"/>
            </a:ln>
          </a:insideH>
          <a:insideV>
            <a:ln w="12700" cap="flat">
              <a:solidFill>
                <a:srgbClr val="747474"/>
              </a:solidFill>
              <a:prstDash val="solid"/>
              <a:miter lim="400000"/>
            </a:ln>
          </a:insideV>
        </a:tcBdr>
        <a:fill>
          <a:noFill/>
        </a:fill>
      </a:tcStyle>
    </a:wholeTbl>
    <a:band2H>
      <a:tcTxStyle b="def" i="def"/>
      <a:tcStyle>
        <a:tcBdr/>
        <a:fill>
          <a:solidFill>
            <a:srgbClr val="F2F2F2"/>
          </a:solidFill>
        </a:fill>
      </a:tcStyle>
    </a:band2H>
    <a:firstCol>
      <a:tcTxStyle b="off" i="off">
        <a:font>
          <a:latin typeface="Helvetica Neue"/>
          <a:ea typeface="Helvetica Neue"/>
          <a:cs typeface="Helvetica Neue"/>
        </a:font>
        <a:srgbClr val="444444"/>
      </a:tcTxStyle>
      <a:tcStyle>
        <a:tcBdr>
          <a:left>
            <a:ln w="12700" cap="flat">
              <a:solidFill>
                <a:srgbClr val="747474"/>
              </a:solidFill>
              <a:prstDash val="solid"/>
              <a:miter lim="400000"/>
            </a:ln>
          </a:left>
          <a:right>
            <a:ln w="12700" cap="flat">
              <a:solidFill>
                <a:srgbClr val="747474"/>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9E9E9"/>
          </a:solidFill>
        </a:fill>
      </a:tcStyle>
    </a:firstCol>
    <a:lastRow>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CBCBCB"/>
          </a:solidFill>
        </a:fill>
      </a:tcStyle>
    </a:lastRow>
    <a:firstRow>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12700" cap="flat">
              <a:solidFill>
                <a:srgbClr val="747474"/>
              </a:solidFill>
              <a:prstDash val="solid"/>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CBCBCB"/>
          </a:solidFill>
        </a:fill>
      </a:tcStyle>
    </a:firstRow>
  </a:tblStyle>
  <a:tblStyle styleId="{2708684C-4D16-4618-839F-0558EEFCDFE6}" styleName="">
    <a:tblBg/>
    <a:wholeTbl>
      <a:tcTxStyle b="off" i="off">
        <a:font>
          <a:latin typeface="Helvetica Neue"/>
          <a:ea typeface="Helvetica Neue"/>
          <a:cs typeface="Helvetica Neue"/>
        </a:font>
        <a:srgbClr val="777777"/>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525252"/>
              </a:solidFill>
              <a:custDash>
                <a:ds d="200000" sp="200000"/>
              </a:custDash>
              <a:miter lim="400000"/>
            </a:ln>
          </a:top>
          <a:bottom>
            <a:ln w="12700" cap="flat">
              <a:solidFill>
                <a:srgbClr val="525252"/>
              </a:solidFill>
              <a:custDash>
                <a:ds d="200000" sp="200000"/>
              </a:custDash>
              <a:miter lim="400000"/>
            </a:ln>
          </a:bottom>
          <a:insideH>
            <a:ln w="12700" cap="flat">
              <a:solidFill>
                <a:srgbClr val="525252"/>
              </a:solidFill>
              <a:custDash>
                <a:ds d="200000" sp="200000"/>
              </a:custDash>
              <a:miter lim="400000"/>
            </a:ln>
          </a:insideH>
          <a:insideV>
            <a:ln w="12700" cap="flat">
              <a:solidFill>
                <a:srgbClr val="C9C9C9"/>
              </a:solidFill>
              <a:prstDash val="solid"/>
              <a:miter lim="400000"/>
            </a:ln>
          </a:insideV>
        </a:tcBdr>
        <a:fill>
          <a:noFill/>
        </a:fill>
      </a:tcStyle>
    </a:wholeTbl>
    <a:band2H>
      <a:tcTxStyle b="def" i="def"/>
      <a:tcStyle>
        <a:tcBdr/>
        <a:fill>
          <a:solidFill>
            <a:srgbClr val="D2D2D2">
              <a:alpha val="30000"/>
            </a:srgbClr>
          </a:solidFill>
        </a:fill>
      </a:tcStyle>
    </a:band2H>
    <a:firstCol>
      <a:tcTxStyle b="off" i="off">
        <a:font>
          <a:latin typeface="Helvetica Neue Medium"/>
          <a:ea typeface="Helvetica Neue Medium"/>
          <a:cs typeface="Helvetica Neue Medium"/>
        </a:font>
        <a:srgbClr val="555555"/>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C9C9C9"/>
              </a:solidFill>
              <a:prstDash val="solid"/>
              <a:miter lim="400000"/>
            </a:ln>
          </a:top>
          <a:bottom>
            <a:ln w="12700" cap="flat">
              <a:solidFill>
                <a:srgbClr val="C9C9C9"/>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firstCol>
    <a:lastRow>
      <a:tcTxStyle b="off" i="off">
        <a:font>
          <a:latin typeface="Helvetica Neue Medium"/>
          <a:ea typeface="Helvetica Neue Medium"/>
          <a:cs typeface="Helvetica Neue Medium"/>
        </a:font>
        <a:srgbClr val="555555"/>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lastRow>
    <a:firstRow>
      <a:tcTxStyle b="off" i="off">
        <a:font>
          <a:latin typeface="Helvetica Neue Medium"/>
          <a:ea typeface="Helvetica Neue Medium"/>
          <a:cs typeface="Helvetica Neue Medium"/>
        </a:font>
        <a:srgbClr val="555555"/>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p:nvPr>
            <p:ph type="sldImg"/>
          </p:nvPr>
        </p:nvSpPr>
        <p:spPr>
          <a:xfrm>
            <a:off x="1143000" y="685800"/>
            <a:ext cx="4572000" cy="3429000"/>
          </a:xfrm>
          <a:prstGeom prst="rect">
            <a:avLst/>
          </a:prstGeom>
        </p:spPr>
        <p:txBody>
          <a:bodyPr/>
          <a:lstStyle/>
          <a:p>
            <a:pPr/>
          </a:p>
        </p:txBody>
      </p:sp>
      <p:sp>
        <p:nvSpPr>
          <p:cNvPr id="135" name="Shape 135"/>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showMasterPhAnim="1">
  <p:cSld name="Título y subtítulo">
    <p:spTree>
      <p:nvGrpSpPr>
        <p:cNvPr id="1" name=""/>
        <p:cNvGrpSpPr/>
        <p:nvPr/>
      </p:nvGrpSpPr>
      <p:grpSpPr>
        <a:xfrm>
          <a:off x="0" y="0"/>
          <a:ext cx="0" cy="0"/>
          <a:chOff x="0" y="0"/>
          <a:chExt cx="0" cy="0"/>
        </a:xfrm>
      </p:grpSpPr>
      <p:sp>
        <p:nvSpPr>
          <p:cNvPr id="12" name="Línea"/>
          <p:cNvSpPr/>
          <p:nvPr/>
        </p:nvSpPr>
        <p:spPr>
          <a:xfrm>
            <a:off x="571500" y="4749800"/>
            <a:ext cx="11868094" cy="129"/>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p>
        </p:txBody>
      </p:sp>
      <p:sp>
        <p:nvSpPr>
          <p:cNvPr id="13" name="Texto del título"/>
          <p:cNvSpPr txBox="1"/>
          <p:nvPr>
            <p:ph type="title"/>
          </p:nvPr>
        </p:nvSpPr>
        <p:spPr>
          <a:xfrm>
            <a:off x="571500" y="1320800"/>
            <a:ext cx="11861800" cy="3175000"/>
          </a:xfrm>
          <a:prstGeom prst="rect">
            <a:avLst/>
          </a:prstGeom>
        </p:spPr>
        <p:txBody>
          <a:bodyPr/>
          <a:lstStyle/>
          <a:p>
            <a:pPr/>
            <a:r>
              <a:t>Texto del título</a:t>
            </a:r>
          </a:p>
        </p:txBody>
      </p:sp>
      <p:sp>
        <p:nvSpPr>
          <p:cNvPr id="14" name="Nivel de texto 1…"/>
          <p:cNvSpPr txBox="1"/>
          <p:nvPr>
            <p:ph type="body" sz="quarter" idx="1"/>
          </p:nvPr>
        </p:nvSpPr>
        <p:spPr>
          <a:xfrm>
            <a:off x="571500" y="5016500"/>
            <a:ext cx="11861800" cy="1016000"/>
          </a:xfrm>
          <a:prstGeom prst="rect">
            <a:avLst/>
          </a:prstGeom>
        </p:spPr>
        <p:txBody>
          <a:bodyPr/>
          <a:lstStyle>
            <a:lvl1pPr marL="0" indent="0">
              <a:spcBef>
                <a:spcPts val="0"/>
              </a:spcBef>
              <a:buSzTx/>
              <a:buFontTx/>
              <a:buNone/>
              <a:defRPr sz="2600">
                <a:latin typeface="Helvetica Neue"/>
                <a:ea typeface="Helvetica Neue"/>
                <a:cs typeface="Helvetica Neue"/>
                <a:sym typeface="Helvetica Neue"/>
              </a:defRPr>
            </a:lvl1pPr>
            <a:lvl2pPr marL="0" indent="228600">
              <a:spcBef>
                <a:spcPts val="0"/>
              </a:spcBef>
              <a:buSzTx/>
              <a:buFontTx/>
              <a:buNone/>
              <a:defRPr sz="2600">
                <a:latin typeface="Helvetica Neue"/>
                <a:ea typeface="Helvetica Neue"/>
                <a:cs typeface="Helvetica Neue"/>
                <a:sym typeface="Helvetica Neue"/>
              </a:defRPr>
            </a:lvl2pPr>
            <a:lvl3pPr marL="0" indent="457200">
              <a:spcBef>
                <a:spcPts val="0"/>
              </a:spcBef>
              <a:buSzTx/>
              <a:buFontTx/>
              <a:buNone/>
              <a:defRPr sz="2600">
                <a:latin typeface="Helvetica Neue"/>
                <a:ea typeface="Helvetica Neue"/>
                <a:cs typeface="Helvetica Neue"/>
                <a:sym typeface="Helvetica Neue"/>
              </a:defRPr>
            </a:lvl3pPr>
            <a:lvl4pPr marL="0" indent="685800">
              <a:spcBef>
                <a:spcPts val="0"/>
              </a:spcBef>
              <a:buSzTx/>
              <a:buFontTx/>
              <a:buNone/>
              <a:defRPr sz="2600">
                <a:latin typeface="Helvetica Neue"/>
                <a:ea typeface="Helvetica Neue"/>
                <a:cs typeface="Helvetica Neue"/>
                <a:sym typeface="Helvetica Neue"/>
              </a:defRPr>
            </a:lvl4pPr>
            <a:lvl5pPr marL="0" indent="914400">
              <a:spcBef>
                <a:spcPts val="0"/>
              </a:spcBef>
              <a:buSzTx/>
              <a:buFontTx/>
              <a:buNone/>
              <a:defRPr sz="2600">
                <a:latin typeface="Helvetica Neue"/>
                <a:ea typeface="Helvetica Neue"/>
                <a:cs typeface="Helvetica Neue"/>
                <a:sym typeface="Helvetica Neue"/>
              </a:defRPr>
            </a:lvl5pPr>
          </a:lstStyle>
          <a:p>
            <a:pPr/>
            <a:r>
              <a:t>Nivel de texto 1</a:t>
            </a:r>
          </a:p>
          <a:p>
            <a:pPr lvl="1"/>
            <a:r>
              <a:t>Nivel de texto 2</a:t>
            </a:r>
          </a:p>
          <a:p>
            <a:pPr lvl="2"/>
            <a:r>
              <a:t>Nivel de texto 3</a:t>
            </a:r>
          </a:p>
          <a:p>
            <a:pPr lvl="3"/>
            <a:r>
              <a:t>Nivel de texto 4</a:t>
            </a:r>
          </a:p>
          <a:p>
            <a:pPr lvl="4"/>
            <a:r>
              <a:t>Nivel de texto 5</a:t>
            </a:r>
          </a:p>
        </p:txBody>
      </p:sp>
      <p:sp>
        <p:nvSpPr>
          <p:cNvPr id="15"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Cita">
    <p:spTree>
      <p:nvGrpSpPr>
        <p:cNvPr id="1" name=""/>
        <p:cNvGrpSpPr/>
        <p:nvPr/>
      </p:nvGrpSpPr>
      <p:grpSpPr>
        <a:xfrm>
          <a:off x="0" y="0"/>
          <a:ext cx="0" cy="0"/>
          <a:chOff x="0" y="0"/>
          <a:chExt cx="0" cy="0"/>
        </a:xfrm>
      </p:grpSpPr>
      <p:sp>
        <p:nvSpPr>
          <p:cNvPr id="101" name="– Juan López"/>
          <p:cNvSpPr txBox="1"/>
          <p:nvPr>
            <p:ph type="body" sz="quarter" idx="13"/>
          </p:nvPr>
        </p:nvSpPr>
        <p:spPr>
          <a:xfrm>
            <a:off x="1270000" y="6362700"/>
            <a:ext cx="10464800" cy="498422"/>
          </a:xfrm>
          <a:prstGeom prst="rect">
            <a:avLst/>
          </a:prstGeom>
        </p:spPr>
        <p:txBody>
          <a:bodyPr>
            <a:spAutoFit/>
          </a:bodyPr>
          <a:lstStyle>
            <a:lvl1pPr marL="0" indent="0" algn="ctr" defTabSz="457200">
              <a:spcBef>
                <a:spcPts val="0"/>
              </a:spcBef>
              <a:buSzTx/>
              <a:buFontTx/>
              <a:buNone/>
              <a:defRPr sz="2600">
                <a:solidFill>
                  <a:srgbClr val="000000"/>
                </a:solidFill>
                <a:latin typeface="Helvetica Neue Medium"/>
                <a:ea typeface="Helvetica Neue Medium"/>
                <a:cs typeface="Helvetica Neue Medium"/>
                <a:sym typeface="Helvetica Neue Medium"/>
              </a:defRPr>
            </a:lvl1pPr>
          </a:lstStyle>
          <a:p>
            <a:pPr/>
            <a:r>
              <a:t>– Juan López</a:t>
            </a:r>
          </a:p>
        </p:txBody>
      </p:sp>
      <p:sp>
        <p:nvSpPr>
          <p:cNvPr id="102" name="“Escribir una cita aquí”"/>
          <p:cNvSpPr txBox="1"/>
          <p:nvPr>
            <p:ph type="body" sz="quarter" idx="14"/>
          </p:nvPr>
        </p:nvSpPr>
        <p:spPr>
          <a:xfrm>
            <a:off x="1270000" y="4292600"/>
            <a:ext cx="10464800" cy="711200"/>
          </a:xfrm>
          <a:prstGeom prst="rect">
            <a:avLst/>
          </a:prstGeom>
        </p:spPr>
        <p:txBody>
          <a:bodyPr anchor="ctr">
            <a:spAutoFit/>
          </a:bodyPr>
          <a:lstStyle>
            <a:lvl1pPr marL="0" indent="0" algn="ctr" defTabSz="457200">
              <a:spcBef>
                <a:spcPts val="2400"/>
              </a:spcBef>
              <a:buSzTx/>
              <a:buFontTx/>
              <a:buNone/>
              <a:defRPr sz="4000"/>
            </a:lvl1pPr>
          </a:lstStyle>
          <a:p>
            <a:pPr/>
            <a:r>
              <a:t>“Escribir una cita aquí”</a:t>
            </a:r>
          </a:p>
        </p:txBody>
      </p:sp>
      <p:sp>
        <p:nvSpPr>
          <p:cNvPr id="103"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Foto">
    <p:spTree>
      <p:nvGrpSpPr>
        <p:cNvPr id="1" name=""/>
        <p:cNvGrpSpPr/>
        <p:nvPr/>
      </p:nvGrpSpPr>
      <p:grpSpPr>
        <a:xfrm>
          <a:off x="0" y="0"/>
          <a:ext cx="0" cy="0"/>
          <a:chOff x="0" y="0"/>
          <a:chExt cx="0" cy="0"/>
        </a:xfrm>
      </p:grpSpPr>
      <p:sp>
        <p:nvSpPr>
          <p:cNvPr id="110" name="Imagen"/>
          <p:cNvSpPr/>
          <p:nvPr>
            <p:ph type="pic" idx="13"/>
          </p:nvPr>
        </p:nvSpPr>
        <p:spPr>
          <a:xfrm>
            <a:off x="0" y="0"/>
            <a:ext cx="13004800" cy="9753600"/>
          </a:xfrm>
          <a:prstGeom prst="rect">
            <a:avLst/>
          </a:prstGeom>
        </p:spPr>
        <p:txBody>
          <a:bodyPr lIns="91439" tIns="45719" rIns="91439" bIns="45719">
            <a:noAutofit/>
          </a:bodyPr>
          <a:lstStyle/>
          <a:p>
            <a:pPr/>
          </a:p>
        </p:txBody>
      </p:sp>
      <p:sp>
        <p:nvSpPr>
          <p:cNvPr id="111"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En blanco">
    <p:spTree>
      <p:nvGrpSpPr>
        <p:cNvPr id="1" name=""/>
        <p:cNvGrpSpPr/>
        <p:nvPr/>
      </p:nvGrpSpPr>
      <p:grpSpPr>
        <a:xfrm>
          <a:off x="0" y="0"/>
          <a:ext cx="0" cy="0"/>
          <a:chOff x="0" y="0"/>
          <a:chExt cx="0" cy="0"/>
        </a:xfrm>
      </p:grpSpPr>
      <p:sp>
        <p:nvSpPr>
          <p:cNvPr id="118"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p:spTree>
      <p:nvGrpSpPr>
        <p:cNvPr id="1" name=""/>
        <p:cNvGrpSpPr/>
        <p:nvPr/>
      </p:nvGrpSpPr>
      <p:grpSpPr>
        <a:xfrm>
          <a:off x="0" y="0"/>
          <a:ext cx="0" cy="0"/>
          <a:chOff x="0" y="0"/>
          <a:chExt cx="0" cy="0"/>
        </a:xfrm>
      </p:grpSpPr>
      <p:sp>
        <p:nvSpPr>
          <p:cNvPr id="125" name="Texto del título"/>
          <p:cNvSpPr txBox="1"/>
          <p:nvPr>
            <p:ph type="title"/>
          </p:nvPr>
        </p:nvSpPr>
        <p:spPr>
          <a:prstGeom prst="rect">
            <a:avLst/>
          </a:prstGeom>
        </p:spPr>
        <p:txBody>
          <a:bodyPr/>
          <a:lstStyle/>
          <a:p>
            <a:pPr/>
            <a:r>
              <a:t>Texto del título</a:t>
            </a:r>
          </a:p>
        </p:txBody>
      </p:sp>
      <p:sp>
        <p:nvSpPr>
          <p:cNvPr id="126" name="Nivel de texto 1…"/>
          <p:cNvSpPr txBox="1"/>
          <p:nvPr>
            <p:ph type="body" idx="1"/>
          </p:nvPr>
        </p:nvSpPr>
        <p:spPr>
          <a:prstGeom prst="rect">
            <a:avLst/>
          </a:prstGeom>
        </p:spPr>
        <p:txBody>
          <a:bodyPr/>
          <a:lstStyle/>
          <a:p>
            <a:pPr/>
            <a:r>
              <a:t>Nivel de texto 1</a:t>
            </a:r>
          </a:p>
          <a:p>
            <a:pPr lvl="1"/>
            <a:r>
              <a:t>Nivel de texto 2</a:t>
            </a:r>
          </a:p>
          <a:p>
            <a:pPr lvl="2"/>
            <a:r>
              <a:t>Nivel de texto 3</a:t>
            </a:r>
          </a:p>
          <a:p>
            <a:pPr lvl="3"/>
            <a:r>
              <a:t>Nivel de texto 4</a:t>
            </a:r>
          </a:p>
          <a:p>
            <a:pPr lvl="4"/>
            <a:r>
              <a:t>Nivel de texto 5</a:t>
            </a:r>
          </a:p>
        </p:txBody>
      </p:sp>
      <p:sp>
        <p:nvSpPr>
          <p:cNvPr id="127" name="Número de diapositiva"/>
          <p:cNvSpPr txBox="1"/>
          <p:nvPr>
            <p:ph type="sldNum" sz="quarter" idx="2"/>
          </p:nvPr>
        </p:nvSpPr>
        <p:spPr>
          <a:prstGeom prst="rect">
            <a:avLst/>
          </a:prstGeom>
        </p:spPr>
        <p:txBody>
          <a:bodyPr/>
          <a:lstStyle/>
          <a:p>
            <a:pPr/>
            <a:fld id="{86CB4B4D-7CA3-9044-876B-883B54F8677D}" type="slidenum"/>
          </a:p>
        </p:txBody>
      </p:sp>
      <p:sp>
        <p:nvSpPr>
          <p:cNvPr id="128"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Foto (horizontal)">
    <p:spTree>
      <p:nvGrpSpPr>
        <p:cNvPr id="1" name=""/>
        <p:cNvGrpSpPr/>
        <p:nvPr/>
      </p:nvGrpSpPr>
      <p:grpSpPr>
        <a:xfrm>
          <a:off x="0" y="0"/>
          <a:ext cx="0" cy="0"/>
          <a:chOff x="0" y="0"/>
          <a:chExt cx="0" cy="0"/>
        </a:xfrm>
      </p:grpSpPr>
      <p:sp>
        <p:nvSpPr>
          <p:cNvPr id="22" name="Línea"/>
          <p:cNvSpPr/>
          <p:nvPr/>
        </p:nvSpPr>
        <p:spPr>
          <a:xfrm>
            <a:off x="7543800" y="7975599"/>
            <a:ext cx="1" cy="1422529"/>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p>
        </p:txBody>
      </p:sp>
      <p:sp>
        <p:nvSpPr>
          <p:cNvPr id="23" name="Imagen"/>
          <p:cNvSpPr/>
          <p:nvPr>
            <p:ph type="pic" idx="13"/>
          </p:nvPr>
        </p:nvSpPr>
        <p:spPr>
          <a:xfrm>
            <a:off x="0" y="0"/>
            <a:ext cx="13004800" cy="7594600"/>
          </a:xfrm>
          <a:prstGeom prst="rect">
            <a:avLst/>
          </a:prstGeom>
        </p:spPr>
        <p:txBody>
          <a:bodyPr lIns="91439" tIns="45719" rIns="91439" bIns="45719">
            <a:noAutofit/>
          </a:bodyPr>
          <a:lstStyle/>
          <a:p>
            <a:pPr/>
          </a:p>
        </p:txBody>
      </p:sp>
      <p:sp>
        <p:nvSpPr>
          <p:cNvPr id="24" name="Texto del título"/>
          <p:cNvSpPr txBox="1"/>
          <p:nvPr>
            <p:ph type="title"/>
          </p:nvPr>
        </p:nvSpPr>
        <p:spPr>
          <a:xfrm>
            <a:off x="1409700" y="7785100"/>
            <a:ext cx="5791200" cy="1701800"/>
          </a:xfrm>
          <a:prstGeom prst="rect">
            <a:avLst/>
          </a:prstGeom>
        </p:spPr>
        <p:txBody>
          <a:bodyPr anchor="ctr"/>
          <a:lstStyle>
            <a:lvl1pPr algn="r"/>
          </a:lstStyle>
          <a:p>
            <a:pPr/>
            <a:r>
              <a:t>Texto del título</a:t>
            </a:r>
          </a:p>
        </p:txBody>
      </p:sp>
      <p:sp>
        <p:nvSpPr>
          <p:cNvPr id="25" name="Nivel de texto 1…"/>
          <p:cNvSpPr txBox="1"/>
          <p:nvPr>
            <p:ph type="body" sz="quarter" idx="1"/>
          </p:nvPr>
        </p:nvSpPr>
        <p:spPr>
          <a:xfrm>
            <a:off x="7848600" y="8470900"/>
            <a:ext cx="4953000" cy="508000"/>
          </a:xfrm>
          <a:prstGeom prst="rect">
            <a:avLst/>
          </a:prstGeom>
        </p:spPr>
        <p:txBody>
          <a:bodyPr/>
          <a:lstStyle>
            <a:lvl1pPr marL="0" indent="0">
              <a:spcBef>
                <a:spcPts val="0"/>
              </a:spcBef>
              <a:buSzTx/>
              <a:buFontTx/>
              <a:buNone/>
              <a:defRPr sz="2600">
                <a:latin typeface="Helvetica Neue"/>
                <a:ea typeface="Helvetica Neue"/>
                <a:cs typeface="Helvetica Neue"/>
                <a:sym typeface="Helvetica Neue"/>
              </a:defRPr>
            </a:lvl1pPr>
            <a:lvl2pPr marL="0" indent="228600">
              <a:spcBef>
                <a:spcPts val="0"/>
              </a:spcBef>
              <a:buSzTx/>
              <a:buFontTx/>
              <a:buNone/>
              <a:defRPr sz="2600">
                <a:latin typeface="Helvetica Neue"/>
                <a:ea typeface="Helvetica Neue"/>
                <a:cs typeface="Helvetica Neue"/>
                <a:sym typeface="Helvetica Neue"/>
              </a:defRPr>
            </a:lvl2pPr>
            <a:lvl3pPr marL="0" indent="457200">
              <a:spcBef>
                <a:spcPts val="0"/>
              </a:spcBef>
              <a:buSzTx/>
              <a:buFontTx/>
              <a:buNone/>
              <a:defRPr sz="2600">
                <a:latin typeface="Helvetica Neue"/>
                <a:ea typeface="Helvetica Neue"/>
                <a:cs typeface="Helvetica Neue"/>
                <a:sym typeface="Helvetica Neue"/>
              </a:defRPr>
            </a:lvl3pPr>
            <a:lvl4pPr marL="0" indent="685800">
              <a:spcBef>
                <a:spcPts val="0"/>
              </a:spcBef>
              <a:buSzTx/>
              <a:buFontTx/>
              <a:buNone/>
              <a:defRPr sz="2600">
                <a:latin typeface="Helvetica Neue"/>
                <a:ea typeface="Helvetica Neue"/>
                <a:cs typeface="Helvetica Neue"/>
                <a:sym typeface="Helvetica Neue"/>
              </a:defRPr>
            </a:lvl4pPr>
            <a:lvl5pPr marL="0" indent="914400">
              <a:spcBef>
                <a:spcPts val="0"/>
              </a:spcBef>
              <a:buSzTx/>
              <a:buFontTx/>
              <a:buNone/>
              <a:defRPr sz="2600">
                <a:latin typeface="Helvetica Neue"/>
                <a:ea typeface="Helvetica Neue"/>
                <a:cs typeface="Helvetica Neue"/>
                <a:sym typeface="Helvetica Neue"/>
              </a:defRPr>
            </a:lvl5pPr>
          </a:lstStyle>
          <a:p>
            <a:pPr/>
            <a:r>
              <a:t>Nivel de texto 1</a:t>
            </a:r>
          </a:p>
          <a:p>
            <a:pPr lvl="1"/>
            <a:r>
              <a:t>Nivel de texto 2</a:t>
            </a:r>
          </a:p>
          <a:p>
            <a:pPr lvl="2"/>
            <a:r>
              <a:t>Nivel de texto 3</a:t>
            </a:r>
          </a:p>
          <a:p>
            <a:pPr lvl="3"/>
            <a:r>
              <a:t>Nivel de texto 4</a:t>
            </a:r>
          </a:p>
          <a:p>
            <a:pPr lvl="4"/>
            <a:r>
              <a:t>Nivel de texto 5</a:t>
            </a:r>
          </a:p>
        </p:txBody>
      </p:sp>
      <p:sp>
        <p:nvSpPr>
          <p:cNvPr id="26"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Título (centro)">
    <p:spTree>
      <p:nvGrpSpPr>
        <p:cNvPr id="1" name=""/>
        <p:cNvGrpSpPr/>
        <p:nvPr/>
      </p:nvGrpSpPr>
      <p:grpSpPr>
        <a:xfrm>
          <a:off x="0" y="0"/>
          <a:ext cx="0" cy="0"/>
          <a:chOff x="0" y="0"/>
          <a:chExt cx="0" cy="0"/>
        </a:xfrm>
      </p:grpSpPr>
      <p:sp>
        <p:nvSpPr>
          <p:cNvPr id="33" name="Texto del título"/>
          <p:cNvSpPr txBox="1"/>
          <p:nvPr>
            <p:ph type="title"/>
          </p:nvPr>
        </p:nvSpPr>
        <p:spPr>
          <a:xfrm>
            <a:off x="571500" y="3289300"/>
            <a:ext cx="11861800" cy="3175000"/>
          </a:xfrm>
          <a:prstGeom prst="rect">
            <a:avLst/>
          </a:prstGeom>
        </p:spPr>
        <p:txBody>
          <a:bodyPr anchor="ctr"/>
          <a:lstStyle/>
          <a:p>
            <a:pPr/>
            <a:r>
              <a:t>Texto del título</a:t>
            </a:r>
          </a:p>
        </p:txBody>
      </p:sp>
      <p:sp>
        <p:nvSpPr>
          <p:cNvPr id="34"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Foto (vertical)">
    <p:spTree>
      <p:nvGrpSpPr>
        <p:cNvPr id="1" name=""/>
        <p:cNvGrpSpPr/>
        <p:nvPr/>
      </p:nvGrpSpPr>
      <p:grpSpPr>
        <a:xfrm>
          <a:off x="0" y="0"/>
          <a:ext cx="0" cy="0"/>
          <a:chOff x="0" y="0"/>
          <a:chExt cx="0" cy="0"/>
        </a:xfrm>
      </p:grpSpPr>
      <p:sp>
        <p:nvSpPr>
          <p:cNvPr id="41" name="Línea"/>
          <p:cNvSpPr/>
          <p:nvPr/>
        </p:nvSpPr>
        <p:spPr>
          <a:xfrm>
            <a:off x="571500" y="4864100"/>
            <a:ext cx="5334476" cy="58"/>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p>
        </p:txBody>
      </p:sp>
      <p:sp>
        <p:nvSpPr>
          <p:cNvPr id="42" name="Imagen"/>
          <p:cNvSpPr/>
          <p:nvPr>
            <p:ph type="pic" idx="13"/>
          </p:nvPr>
        </p:nvSpPr>
        <p:spPr>
          <a:xfrm>
            <a:off x="6502400" y="0"/>
            <a:ext cx="6502400" cy="9753600"/>
          </a:xfrm>
          <a:prstGeom prst="rect">
            <a:avLst/>
          </a:prstGeom>
        </p:spPr>
        <p:txBody>
          <a:bodyPr lIns="91439" tIns="45719" rIns="91439" bIns="45719">
            <a:noAutofit/>
          </a:bodyPr>
          <a:lstStyle/>
          <a:p>
            <a:pPr/>
          </a:p>
        </p:txBody>
      </p:sp>
      <p:sp>
        <p:nvSpPr>
          <p:cNvPr id="43" name="Texto del título"/>
          <p:cNvSpPr txBox="1"/>
          <p:nvPr>
            <p:ph type="title"/>
          </p:nvPr>
        </p:nvSpPr>
        <p:spPr>
          <a:xfrm>
            <a:off x="571500" y="1435100"/>
            <a:ext cx="5334000" cy="3175000"/>
          </a:xfrm>
          <a:prstGeom prst="rect">
            <a:avLst/>
          </a:prstGeom>
        </p:spPr>
        <p:txBody>
          <a:bodyPr/>
          <a:lstStyle/>
          <a:p>
            <a:pPr/>
            <a:r>
              <a:t>Texto del título</a:t>
            </a:r>
          </a:p>
        </p:txBody>
      </p:sp>
      <p:sp>
        <p:nvSpPr>
          <p:cNvPr id="44" name="Nivel de texto 1…"/>
          <p:cNvSpPr txBox="1"/>
          <p:nvPr>
            <p:ph type="body" sz="quarter" idx="1"/>
          </p:nvPr>
        </p:nvSpPr>
        <p:spPr>
          <a:xfrm>
            <a:off x="571500" y="5130800"/>
            <a:ext cx="5334000" cy="3175000"/>
          </a:xfrm>
          <a:prstGeom prst="rect">
            <a:avLst/>
          </a:prstGeom>
        </p:spPr>
        <p:txBody>
          <a:bodyPr/>
          <a:lstStyle>
            <a:lvl1pPr marL="0" indent="0">
              <a:spcBef>
                <a:spcPts val="0"/>
              </a:spcBef>
              <a:buSzTx/>
              <a:buFontTx/>
              <a:buNone/>
              <a:defRPr sz="2600">
                <a:latin typeface="Helvetica Neue"/>
                <a:ea typeface="Helvetica Neue"/>
                <a:cs typeface="Helvetica Neue"/>
                <a:sym typeface="Helvetica Neue"/>
              </a:defRPr>
            </a:lvl1pPr>
            <a:lvl2pPr marL="0" indent="228600">
              <a:spcBef>
                <a:spcPts val="0"/>
              </a:spcBef>
              <a:buSzTx/>
              <a:buFontTx/>
              <a:buNone/>
              <a:defRPr sz="2600">
                <a:latin typeface="Helvetica Neue"/>
                <a:ea typeface="Helvetica Neue"/>
                <a:cs typeface="Helvetica Neue"/>
                <a:sym typeface="Helvetica Neue"/>
              </a:defRPr>
            </a:lvl2pPr>
            <a:lvl3pPr marL="0" indent="457200">
              <a:spcBef>
                <a:spcPts val="0"/>
              </a:spcBef>
              <a:buSzTx/>
              <a:buFontTx/>
              <a:buNone/>
              <a:defRPr sz="2600">
                <a:latin typeface="Helvetica Neue"/>
                <a:ea typeface="Helvetica Neue"/>
                <a:cs typeface="Helvetica Neue"/>
                <a:sym typeface="Helvetica Neue"/>
              </a:defRPr>
            </a:lvl3pPr>
            <a:lvl4pPr marL="0" indent="685800">
              <a:spcBef>
                <a:spcPts val="0"/>
              </a:spcBef>
              <a:buSzTx/>
              <a:buFontTx/>
              <a:buNone/>
              <a:defRPr sz="2600">
                <a:latin typeface="Helvetica Neue"/>
                <a:ea typeface="Helvetica Neue"/>
                <a:cs typeface="Helvetica Neue"/>
                <a:sym typeface="Helvetica Neue"/>
              </a:defRPr>
            </a:lvl4pPr>
            <a:lvl5pPr marL="0" indent="914400">
              <a:spcBef>
                <a:spcPts val="0"/>
              </a:spcBef>
              <a:buSzTx/>
              <a:buFontTx/>
              <a:buNone/>
              <a:defRPr sz="2600">
                <a:latin typeface="Helvetica Neue"/>
                <a:ea typeface="Helvetica Neue"/>
                <a:cs typeface="Helvetica Neue"/>
                <a:sym typeface="Helvetica Neue"/>
              </a:defRPr>
            </a:lvl5pPr>
          </a:lstStyle>
          <a:p>
            <a:pPr/>
            <a:r>
              <a:t>Nivel de texto 1</a:t>
            </a:r>
          </a:p>
          <a:p>
            <a:pPr lvl="1"/>
            <a:r>
              <a:t>Nivel de texto 2</a:t>
            </a:r>
          </a:p>
          <a:p>
            <a:pPr lvl="2"/>
            <a:r>
              <a:t>Nivel de texto 3</a:t>
            </a:r>
          </a:p>
          <a:p>
            <a:pPr lvl="3"/>
            <a:r>
              <a:t>Nivel de texto 4</a:t>
            </a:r>
          </a:p>
          <a:p>
            <a:pPr lvl="4"/>
            <a:r>
              <a:t>Nivel de texto 5</a:t>
            </a:r>
          </a:p>
        </p:txBody>
      </p:sp>
      <p:sp>
        <p:nvSpPr>
          <p:cNvPr id="45"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ítulo (arriba)">
    <p:spTree>
      <p:nvGrpSpPr>
        <p:cNvPr id="1" name=""/>
        <p:cNvGrpSpPr/>
        <p:nvPr/>
      </p:nvGrpSpPr>
      <p:grpSpPr>
        <a:xfrm>
          <a:off x="0" y="0"/>
          <a:ext cx="0" cy="0"/>
          <a:chOff x="0" y="0"/>
          <a:chExt cx="0" cy="0"/>
        </a:xfrm>
      </p:grpSpPr>
      <p:sp>
        <p:nvSpPr>
          <p:cNvPr id="52" name="Texto del título"/>
          <p:cNvSpPr txBox="1"/>
          <p:nvPr>
            <p:ph type="title"/>
          </p:nvPr>
        </p:nvSpPr>
        <p:spPr>
          <a:prstGeom prst="rect">
            <a:avLst/>
          </a:prstGeom>
        </p:spPr>
        <p:txBody>
          <a:bodyPr/>
          <a:lstStyle/>
          <a:p>
            <a:pPr/>
            <a:r>
              <a:t>Texto del título</a:t>
            </a:r>
          </a:p>
        </p:txBody>
      </p:sp>
      <p:sp>
        <p:nvSpPr>
          <p:cNvPr id="53"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p:spTree>
      <p:nvGrpSpPr>
        <p:cNvPr id="1" name=""/>
        <p:cNvGrpSpPr/>
        <p:nvPr/>
      </p:nvGrpSpPr>
      <p:grpSpPr>
        <a:xfrm>
          <a:off x="0" y="0"/>
          <a:ext cx="0" cy="0"/>
          <a:chOff x="0" y="0"/>
          <a:chExt cx="0" cy="0"/>
        </a:xfrm>
      </p:grpSpPr>
      <p:sp>
        <p:nvSpPr>
          <p:cNvPr id="60" name="Texto del título"/>
          <p:cNvSpPr txBox="1"/>
          <p:nvPr>
            <p:ph type="title"/>
          </p:nvPr>
        </p:nvSpPr>
        <p:spPr>
          <a:prstGeom prst="rect">
            <a:avLst/>
          </a:prstGeom>
        </p:spPr>
        <p:txBody>
          <a:bodyPr/>
          <a:lstStyle/>
          <a:p>
            <a:pPr/>
            <a:r>
              <a:t>Texto del título</a:t>
            </a:r>
          </a:p>
        </p:txBody>
      </p:sp>
      <p:sp>
        <p:nvSpPr>
          <p:cNvPr id="61" name="Nivel de texto 1…"/>
          <p:cNvSpPr txBox="1"/>
          <p:nvPr>
            <p:ph type="body" idx="1"/>
          </p:nvPr>
        </p:nvSpPr>
        <p:spPr>
          <a:prstGeom prst="rect">
            <a:avLst/>
          </a:prstGeom>
        </p:spPr>
        <p:txBody>
          <a:bodyPr/>
          <a:lstStyle/>
          <a:p>
            <a:pPr/>
            <a:r>
              <a:t>Nivel de texto 1</a:t>
            </a:r>
          </a:p>
          <a:p>
            <a:pPr lvl="1"/>
            <a:r>
              <a:t>Nivel de texto 2</a:t>
            </a:r>
          </a:p>
          <a:p>
            <a:pPr lvl="2"/>
            <a:r>
              <a:t>Nivel de texto 3</a:t>
            </a:r>
          </a:p>
          <a:p>
            <a:pPr lvl="3"/>
            <a:r>
              <a:t>Nivel de texto 4</a:t>
            </a:r>
          </a:p>
          <a:p>
            <a:pPr lvl="4"/>
            <a:r>
              <a:t>Nivel de texto 5</a:t>
            </a:r>
          </a:p>
        </p:txBody>
      </p:sp>
      <p:sp>
        <p:nvSpPr>
          <p:cNvPr id="62"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Título, viñetas y foto">
    <p:spTree>
      <p:nvGrpSpPr>
        <p:cNvPr id="1" name=""/>
        <p:cNvGrpSpPr/>
        <p:nvPr/>
      </p:nvGrpSpPr>
      <p:grpSpPr>
        <a:xfrm>
          <a:off x="0" y="0"/>
          <a:ext cx="0" cy="0"/>
          <a:chOff x="0" y="0"/>
          <a:chExt cx="0" cy="0"/>
        </a:xfrm>
      </p:grpSpPr>
      <p:sp>
        <p:nvSpPr>
          <p:cNvPr id="69" name="Línea"/>
          <p:cNvSpPr/>
          <p:nvPr/>
        </p:nvSpPr>
        <p:spPr>
          <a:xfrm>
            <a:off x="571500" y="1968500"/>
            <a:ext cx="5073394" cy="133"/>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p>
        </p:txBody>
      </p:sp>
      <p:sp>
        <p:nvSpPr>
          <p:cNvPr id="70" name="Imagen"/>
          <p:cNvSpPr/>
          <p:nvPr>
            <p:ph type="pic" idx="13"/>
          </p:nvPr>
        </p:nvSpPr>
        <p:spPr>
          <a:xfrm>
            <a:off x="6502400" y="0"/>
            <a:ext cx="6502400" cy="9753600"/>
          </a:xfrm>
          <a:prstGeom prst="rect">
            <a:avLst/>
          </a:prstGeom>
        </p:spPr>
        <p:txBody>
          <a:bodyPr lIns="91439" tIns="45719" rIns="91439" bIns="45719">
            <a:noAutofit/>
          </a:bodyPr>
          <a:lstStyle/>
          <a:p>
            <a:pPr/>
          </a:p>
        </p:txBody>
      </p:sp>
      <p:sp>
        <p:nvSpPr>
          <p:cNvPr id="71" name="Texto del título"/>
          <p:cNvSpPr txBox="1"/>
          <p:nvPr>
            <p:ph type="title"/>
          </p:nvPr>
        </p:nvSpPr>
        <p:spPr>
          <a:xfrm>
            <a:off x="571500" y="330200"/>
            <a:ext cx="5080000" cy="1397000"/>
          </a:xfrm>
          <a:prstGeom prst="rect">
            <a:avLst/>
          </a:prstGeom>
        </p:spPr>
        <p:txBody>
          <a:bodyPr/>
          <a:lstStyle/>
          <a:p>
            <a:pPr/>
            <a:r>
              <a:t>Texto del título</a:t>
            </a:r>
          </a:p>
        </p:txBody>
      </p:sp>
      <p:sp>
        <p:nvSpPr>
          <p:cNvPr id="72" name="Nivel de texto 1…"/>
          <p:cNvSpPr txBox="1"/>
          <p:nvPr>
            <p:ph type="body" sz="half" idx="1"/>
          </p:nvPr>
        </p:nvSpPr>
        <p:spPr>
          <a:xfrm>
            <a:off x="571500" y="2222500"/>
            <a:ext cx="5080000" cy="6667500"/>
          </a:xfrm>
          <a:prstGeom prst="rect">
            <a:avLst/>
          </a:prstGeom>
        </p:spPr>
        <p:txBody>
          <a:bodyPr/>
          <a:lstStyle>
            <a:lvl1pPr marL="330200" indent="-330200">
              <a:spcBef>
                <a:spcPts val="3000"/>
              </a:spcBef>
              <a:defRPr sz="2600">
                <a:latin typeface="Helvetica Neue"/>
                <a:ea typeface="Helvetica Neue"/>
                <a:cs typeface="Helvetica Neue"/>
                <a:sym typeface="Helvetica Neue"/>
              </a:defRPr>
            </a:lvl1pPr>
            <a:lvl2pPr marL="660400" indent="-330200">
              <a:spcBef>
                <a:spcPts val="3000"/>
              </a:spcBef>
              <a:defRPr sz="2600">
                <a:latin typeface="Helvetica Neue"/>
                <a:ea typeface="Helvetica Neue"/>
                <a:cs typeface="Helvetica Neue"/>
                <a:sym typeface="Helvetica Neue"/>
              </a:defRPr>
            </a:lvl2pPr>
            <a:lvl3pPr marL="990600" indent="-330200">
              <a:spcBef>
                <a:spcPts val="3000"/>
              </a:spcBef>
              <a:defRPr sz="2600">
                <a:latin typeface="Helvetica Neue"/>
                <a:ea typeface="Helvetica Neue"/>
                <a:cs typeface="Helvetica Neue"/>
                <a:sym typeface="Helvetica Neue"/>
              </a:defRPr>
            </a:lvl3pPr>
            <a:lvl4pPr marL="1320800" indent="-330200">
              <a:spcBef>
                <a:spcPts val="3000"/>
              </a:spcBef>
              <a:defRPr sz="2600">
                <a:latin typeface="Helvetica Neue"/>
                <a:ea typeface="Helvetica Neue"/>
                <a:cs typeface="Helvetica Neue"/>
                <a:sym typeface="Helvetica Neue"/>
              </a:defRPr>
            </a:lvl4pPr>
            <a:lvl5pPr marL="1651000" indent="-330200">
              <a:spcBef>
                <a:spcPts val="3000"/>
              </a:spcBef>
              <a:defRPr sz="2600">
                <a:latin typeface="Helvetica Neue"/>
                <a:ea typeface="Helvetica Neue"/>
                <a:cs typeface="Helvetica Neue"/>
                <a:sym typeface="Helvetica Neue"/>
              </a:defRPr>
            </a:lvl5pPr>
          </a:lstStyle>
          <a:p>
            <a:pPr/>
            <a:r>
              <a:t>Nivel de texto 1</a:t>
            </a:r>
          </a:p>
          <a:p>
            <a:pPr lvl="1"/>
            <a:r>
              <a:t>Nivel de texto 2</a:t>
            </a:r>
          </a:p>
          <a:p>
            <a:pPr lvl="2"/>
            <a:r>
              <a:t>Nivel de texto 3</a:t>
            </a:r>
          </a:p>
          <a:p>
            <a:pPr lvl="3"/>
            <a:r>
              <a:t>Nivel de texto 4</a:t>
            </a:r>
          </a:p>
          <a:p>
            <a:pPr lvl="4"/>
            <a:r>
              <a:t>Nivel de texto 5</a:t>
            </a:r>
          </a:p>
        </p:txBody>
      </p:sp>
      <p:sp>
        <p:nvSpPr>
          <p:cNvPr id="73" name="Número de diapositiva"/>
          <p:cNvSpPr txBox="1"/>
          <p:nvPr>
            <p:ph type="sldNum" sz="quarter" idx="2"/>
          </p:nvPr>
        </p:nvSpPr>
        <p:spPr>
          <a:xfrm>
            <a:off x="510743" y="9199778"/>
            <a:ext cx="312014" cy="299822"/>
          </a:xfrm>
          <a:prstGeom prst="rect">
            <a:avLst/>
          </a:prstGeom>
        </p:spPr>
        <p:txBody>
          <a:bodyPr/>
          <a:lstStyle>
            <a:lvl1pPr algn="l"/>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Viñetas">
    <p:spTree>
      <p:nvGrpSpPr>
        <p:cNvPr id="1" name=""/>
        <p:cNvGrpSpPr/>
        <p:nvPr/>
      </p:nvGrpSpPr>
      <p:grpSpPr>
        <a:xfrm>
          <a:off x="0" y="0"/>
          <a:ext cx="0" cy="0"/>
          <a:chOff x="0" y="0"/>
          <a:chExt cx="0" cy="0"/>
        </a:xfrm>
      </p:grpSpPr>
      <p:sp>
        <p:nvSpPr>
          <p:cNvPr id="80" name="Nivel de texto 1…"/>
          <p:cNvSpPr txBox="1"/>
          <p:nvPr>
            <p:ph type="body" idx="1"/>
          </p:nvPr>
        </p:nvSpPr>
        <p:spPr>
          <a:xfrm>
            <a:off x="889000" y="889000"/>
            <a:ext cx="11214100" cy="7962900"/>
          </a:xfrm>
          <a:prstGeom prst="rect">
            <a:avLst/>
          </a:prstGeom>
        </p:spPr>
        <p:txBody>
          <a:bodyPr/>
          <a:lstStyle/>
          <a:p>
            <a:pPr/>
            <a:r>
              <a:t>Nivel de texto 1</a:t>
            </a:r>
          </a:p>
          <a:p>
            <a:pPr lvl="1"/>
            <a:r>
              <a:t>Nivel de texto 2</a:t>
            </a:r>
          </a:p>
          <a:p>
            <a:pPr lvl="2"/>
            <a:r>
              <a:t>Nivel de texto 3</a:t>
            </a:r>
          </a:p>
          <a:p>
            <a:pPr lvl="3"/>
            <a:r>
              <a:t>Nivel de texto 4</a:t>
            </a:r>
          </a:p>
          <a:p>
            <a:pPr lvl="4"/>
            <a:r>
              <a:t>Nivel de texto 5</a:t>
            </a:r>
          </a:p>
        </p:txBody>
      </p:sp>
      <p:sp>
        <p:nvSpPr>
          <p:cNvPr id="81"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3 fotos">
    <p:spTree>
      <p:nvGrpSpPr>
        <p:cNvPr id="1" name=""/>
        <p:cNvGrpSpPr/>
        <p:nvPr/>
      </p:nvGrpSpPr>
      <p:grpSpPr>
        <a:xfrm>
          <a:off x="0" y="0"/>
          <a:ext cx="0" cy="0"/>
          <a:chOff x="0" y="0"/>
          <a:chExt cx="0" cy="0"/>
        </a:xfrm>
      </p:grpSpPr>
      <p:sp>
        <p:nvSpPr>
          <p:cNvPr id="88" name="Línea"/>
          <p:cNvSpPr/>
          <p:nvPr/>
        </p:nvSpPr>
        <p:spPr>
          <a:xfrm flipH="1">
            <a:off x="9055098" y="508000"/>
            <a:ext cx="128" cy="7975631"/>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p>
        </p:txBody>
      </p:sp>
      <p:sp>
        <p:nvSpPr>
          <p:cNvPr id="89" name="Línea"/>
          <p:cNvSpPr/>
          <p:nvPr/>
        </p:nvSpPr>
        <p:spPr>
          <a:xfrm>
            <a:off x="9055096" y="4464050"/>
            <a:ext cx="3448503" cy="59"/>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p>
        </p:txBody>
      </p:sp>
      <p:sp>
        <p:nvSpPr>
          <p:cNvPr id="90" name="Imagen"/>
          <p:cNvSpPr/>
          <p:nvPr>
            <p:ph type="pic" sz="quarter" idx="13"/>
          </p:nvPr>
        </p:nvSpPr>
        <p:spPr>
          <a:xfrm>
            <a:off x="9220200" y="4622800"/>
            <a:ext cx="3276600" cy="3860800"/>
          </a:xfrm>
          <a:prstGeom prst="rect">
            <a:avLst/>
          </a:prstGeom>
        </p:spPr>
        <p:txBody>
          <a:bodyPr lIns="91439" tIns="45719" rIns="91439" bIns="45719">
            <a:noAutofit/>
          </a:bodyPr>
          <a:lstStyle/>
          <a:p>
            <a:pPr/>
          </a:p>
        </p:txBody>
      </p:sp>
      <p:sp>
        <p:nvSpPr>
          <p:cNvPr id="91" name="Imagen"/>
          <p:cNvSpPr/>
          <p:nvPr>
            <p:ph type="pic" sz="quarter" idx="14"/>
          </p:nvPr>
        </p:nvSpPr>
        <p:spPr>
          <a:xfrm>
            <a:off x="9220200" y="508000"/>
            <a:ext cx="3276600" cy="3797300"/>
          </a:xfrm>
          <a:prstGeom prst="rect">
            <a:avLst/>
          </a:prstGeom>
        </p:spPr>
        <p:txBody>
          <a:bodyPr lIns="91439" tIns="45719" rIns="91439" bIns="45719">
            <a:noAutofit/>
          </a:bodyPr>
          <a:lstStyle/>
          <a:p>
            <a:pPr/>
          </a:p>
        </p:txBody>
      </p:sp>
      <p:sp>
        <p:nvSpPr>
          <p:cNvPr id="92" name="Imagen"/>
          <p:cNvSpPr/>
          <p:nvPr>
            <p:ph type="pic" idx="15"/>
          </p:nvPr>
        </p:nvSpPr>
        <p:spPr>
          <a:xfrm>
            <a:off x="520700" y="508000"/>
            <a:ext cx="8369300" cy="7975600"/>
          </a:xfrm>
          <a:prstGeom prst="rect">
            <a:avLst/>
          </a:prstGeom>
        </p:spPr>
        <p:txBody>
          <a:bodyPr lIns="91439" tIns="45719" rIns="91439" bIns="45719">
            <a:noAutofit/>
          </a:bodyPr>
          <a:lstStyle/>
          <a:p>
            <a:pPr/>
          </a:p>
        </p:txBody>
      </p:sp>
      <p:sp>
        <p:nvSpPr>
          <p:cNvPr id="93" name="Nivel de texto 1…"/>
          <p:cNvSpPr txBox="1"/>
          <p:nvPr>
            <p:ph type="body" sz="quarter" idx="1"/>
          </p:nvPr>
        </p:nvSpPr>
        <p:spPr>
          <a:xfrm>
            <a:off x="520700" y="8661400"/>
            <a:ext cx="8369300" cy="939800"/>
          </a:xfrm>
          <a:prstGeom prst="rect">
            <a:avLst/>
          </a:prstGeom>
        </p:spPr>
        <p:txBody>
          <a:bodyPr/>
          <a:lstStyle>
            <a:lvl1pPr marL="0" indent="0">
              <a:spcBef>
                <a:spcPts val="0"/>
              </a:spcBef>
              <a:buSzTx/>
              <a:buFontTx/>
              <a:buNone/>
              <a:defRPr sz="2600">
                <a:latin typeface="Helvetica Neue"/>
                <a:ea typeface="Helvetica Neue"/>
                <a:cs typeface="Helvetica Neue"/>
                <a:sym typeface="Helvetica Neue"/>
              </a:defRPr>
            </a:lvl1pPr>
            <a:lvl2pPr marL="0" indent="228600">
              <a:spcBef>
                <a:spcPts val="0"/>
              </a:spcBef>
              <a:buSzTx/>
              <a:buFontTx/>
              <a:buNone/>
              <a:defRPr sz="2600">
                <a:latin typeface="Helvetica Neue"/>
                <a:ea typeface="Helvetica Neue"/>
                <a:cs typeface="Helvetica Neue"/>
                <a:sym typeface="Helvetica Neue"/>
              </a:defRPr>
            </a:lvl2pPr>
            <a:lvl3pPr marL="0" indent="457200">
              <a:spcBef>
                <a:spcPts val="0"/>
              </a:spcBef>
              <a:buSzTx/>
              <a:buFontTx/>
              <a:buNone/>
              <a:defRPr sz="2600">
                <a:latin typeface="Helvetica Neue"/>
                <a:ea typeface="Helvetica Neue"/>
                <a:cs typeface="Helvetica Neue"/>
                <a:sym typeface="Helvetica Neue"/>
              </a:defRPr>
            </a:lvl3pPr>
            <a:lvl4pPr marL="0" indent="685800">
              <a:spcBef>
                <a:spcPts val="0"/>
              </a:spcBef>
              <a:buSzTx/>
              <a:buFontTx/>
              <a:buNone/>
              <a:defRPr sz="2600">
                <a:latin typeface="Helvetica Neue"/>
                <a:ea typeface="Helvetica Neue"/>
                <a:cs typeface="Helvetica Neue"/>
                <a:sym typeface="Helvetica Neue"/>
              </a:defRPr>
            </a:lvl4pPr>
            <a:lvl5pPr marL="0" indent="914400">
              <a:spcBef>
                <a:spcPts val="0"/>
              </a:spcBef>
              <a:buSzTx/>
              <a:buFontTx/>
              <a:buNone/>
              <a:defRPr sz="2600">
                <a:latin typeface="Helvetica Neue"/>
                <a:ea typeface="Helvetica Neue"/>
                <a:cs typeface="Helvetica Neue"/>
                <a:sym typeface="Helvetica Neue"/>
              </a:defRPr>
            </a:lvl5pPr>
          </a:lstStyle>
          <a:p>
            <a:pPr/>
            <a:r>
              <a:t>Nivel de texto 1</a:t>
            </a:r>
          </a:p>
          <a:p>
            <a:pPr lvl="1"/>
            <a:r>
              <a:t>Nivel de texto 2</a:t>
            </a:r>
          </a:p>
          <a:p>
            <a:pPr lvl="2"/>
            <a:r>
              <a:t>Nivel de texto 3</a:t>
            </a:r>
          </a:p>
          <a:p>
            <a:pPr lvl="3"/>
            <a:r>
              <a:t>Nivel de texto 4</a:t>
            </a:r>
          </a:p>
          <a:p>
            <a:pPr lvl="4"/>
            <a:r>
              <a:t>Nivel de texto 5</a:t>
            </a:r>
          </a:p>
        </p:txBody>
      </p:sp>
      <p:sp>
        <p:nvSpPr>
          <p:cNvPr id="94" name="Número de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Línea"/>
          <p:cNvSpPr/>
          <p:nvPr/>
        </p:nvSpPr>
        <p:spPr>
          <a:xfrm>
            <a:off x="571500" y="1968500"/>
            <a:ext cx="11868106" cy="129"/>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p>
        </p:txBody>
      </p:sp>
      <p:sp>
        <p:nvSpPr>
          <p:cNvPr id="3" name="Texto del título"/>
          <p:cNvSpPr txBox="1"/>
          <p:nvPr>
            <p:ph type="title"/>
          </p:nvPr>
        </p:nvSpPr>
        <p:spPr>
          <a:xfrm>
            <a:off x="571500" y="330200"/>
            <a:ext cx="11861800" cy="1397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p>
            <a:pPr/>
            <a:r>
              <a:t>Texto del título</a:t>
            </a:r>
          </a:p>
        </p:txBody>
      </p:sp>
      <p:sp>
        <p:nvSpPr>
          <p:cNvPr id="4" name="Nivel de texto 1…"/>
          <p:cNvSpPr txBox="1"/>
          <p:nvPr>
            <p:ph type="body" idx="1"/>
          </p:nvPr>
        </p:nvSpPr>
        <p:spPr>
          <a:xfrm>
            <a:off x="571500" y="2222500"/>
            <a:ext cx="11861800" cy="666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Nivel de texto 1</a:t>
            </a:r>
          </a:p>
          <a:p>
            <a:pPr lvl="1"/>
            <a:r>
              <a:t>Nivel de texto 2</a:t>
            </a:r>
          </a:p>
          <a:p>
            <a:pPr lvl="2"/>
            <a:r>
              <a:t>Nivel de texto 3</a:t>
            </a:r>
          </a:p>
          <a:p>
            <a:pPr lvl="3"/>
            <a:r>
              <a:t>Nivel de texto 4</a:t>
            </a:r>
          </a:p>
          <a:p>
            <a:pPr lvl="4"/>
            <a:r>
              <a:t>Nivel de texto 5</a:t>
            </a:r>
          </a:p>
        </p:txBody>
      </p:sp>
      <p:sp>
        <p:nvSpPr>
          <p:cNvPr id="5" name="Número de diapositiva"/>
          <p:cNvSpPr txBox="1"/>
          <p:nvPr>
            <p:ph type="sldNum" sz="quarter" idx="2"/>
          </p:nvPr>
        </p:nvSpPr>
        <p:spPr>
          <a:xfrm>
            <a:off x="12268199" y="9199778"/>
            <a:ext cx="312015" cy="299822"/>
          </a:xfrm>
          <a:prstGeom prst="rect">
            <a:avLst/>
          </a:prstGeom>
          <a:ln w="12700">
            <a:miter lim="400000"/>
          </a:ln>
        </p:spPr>
        <p:txBody>
          <a:bodyPr wrap="none" lIns="50800" tIns="50800" rIns="50800" bIns="50800" anchor="b">
            <a:spAutoFit/>
          </a:bodyPr>
          <a:lstStyle>
            <a:lvl1pPr algn="r">
              <a:defRPr sz="1400">
                <a:latin typeface="Helvetica Neue"/>
                <a:ea typeface="Helvetica Neue"/>
                <a:cs typeface="Helvetica Neue"/>
                <a:sym typeface="Helvetica Neue"/>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xmlns:p14="http://schemas.microsoft.com/office/powerpoint/2010/main" spd="med" advClick="1"/>
  <p:txStyles>
    <p:titleStyle>
      <a:lvl1pPr marL="0" marR="0" indent="0" algn="l" defTabSz="584200" rtl="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Helvetica Neue Light"/>
        </a:defRPr>
      </a:lvl1pPr>
      <a:lvl2pPr marL="0" marR="0" indent="228600" algn="l" defTabSz="584200" rtl="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Helvetica Neue Light"/>
        </a:defRPr>
      </a:lvl2pPr>
      <a:lvl3pPr marL="0" marR="0" indent="457200" algn="l" defTabSz="584200" rtl="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Helvetica Neue Light"/>
        </a:defRPr>
      </a:lvl3pPr>
      <a:lvl4pPr marL="0" marR="0" indent="685800" algn="l" defTabSz="584200" rtl="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Helvetica Neue Light"/>
        </a:defRPr>
      </a:lvl4pPr>
      <a:lvl5pPr marL="0" marR="0" indent="914400" algn="l" defTabSz="584200" rtl="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Helvetica Neue Light"/>
        </a:defRPr>
      </a:lvl5pPr>
      <a:lvl6pPr marL="0" marR="0" indent="1143000" algn="l" defTabSz="584200" rtl="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Helvetica Neue Light"/>
        </a:defRPr>
      </a:lvl6pPr>
      <a:lvl7pPr marL="0" marR="0" indent="1371600" algn="l" defTabSz="584200" rtl="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Helvetica Neue Light"/>
        </a:defRPr>
      </a:lvl7pPr>
      <a:lvl8pPr marL="0" marR="0" indent="1600200" algn="l" defTabSz="584200" rtl="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Helvetica Neue Light"/>
        </a:defRPr>
      </a:lvl8pPr>
      <a:lvl9pPr marL="0" marR="0" indent="1828800" algn="l" defTabSz="584200" rtl="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Helvetica Neue Light"/>
        </a:defRPr>
      </a:lvl9pPr>
    </p:titleStyle>
    <p:bodyStyle>
      <a:lvl1pPr marL="457200" marR="0" indent="-457200" algn="l" defTabSz="584200" rtl="0" latinLnBrk="0">
        <a:lnSpc>
          <a:spcPct val="100000"/>
        </a:lnSpc>
        <a:spcBef>
          <a:spcPts val="4200"/>
        </a:spcBef>
        <a:spcAft>
          <a:spcPts val="0"/>
        </a:spcAft>
        <a:buClrTx/>
        <a:buSzPct val="75000"/>
        <a:buFont typeface="Helvetica Neue"/>
        <a:buChar char="•"/>
        <a:tabLst/>
        <a:defRPr b="0" baseline="0" cap="none" i="0" spc="0" strike="noStrike" sz="3600" u="none">
          <a:ln>
            <a:noFill/>
          </a:ln>
          <a:solidFill>
            <a:srgbClr val="747474"/>
          </a:solidFill>
          <a:uFillTx/>
          <a:latin typeface="+mn-lt"/>
          <a:ea typeface="+mn-ea"/>
          <a:cs typeface="+mn-cs"/>
          <a:sym typeface="Helvetica Neue Light"/>
        </a:defRPr>
      </a:lvl1pPr>
      <a:lvl2pPr marL="914400" marR="0" indent="-457200" algn="l" defTabSz="584200" rtl="0" latinLnBrk="0">
        <a:lnSpc>
          <a:spcPct val="100000"/>
        </a:lnSpc>
        <a:spcBef>
          <a:spcPts val="4200"/>
        </a:spcBef>
        <a:spcAft>
          <a:spcPts val="0"/>
        </a:spcAft>
        <a:buClrTx/>
        <a:buSzPct val="75000"/>
        <a:buFont typeface="Helvetica Neue"/>
        <a:buChar char="•"/>
        <a:tabLst/>
        <a:defRPr b="0" baseline="0" cap="none" i="0" spc="0" strike="noStrike" sz="3600" u="none">
          <a:ln>
            <a:noFill/>
          </a:ln>
          <a:solidFill>
            <a:srgbClr val="747474"/>
          </a:solidFill>
          <a:uFillTx/>
          <a:latin typeface="+mn-lt"/>
          <a:ea typeface="+mn-ea"/>
          <a:cs typeface="+mn-cs"/>
          <a:sym typeface="Helvetica Neue Light"/>
        </a:defRPr>
      </a:lvl2pPr>
      <a:lvl3pPr marL="1371600" marR="0" indent="-457200" algn="l" defTabSz="584200" rtl="0" latinLnBrk="0">
        <a:lnSpc>
          <a:spcPct val="100000"/>
        </a:lnSpc>
        <a:spcBef>
          <a:spcPts val="4200"/>
        </a:spcBef>
        <a:spcAft>
          <a:spcPts val="0"/>
        </a:spcAft>
        <a:buClrTx/>
        <a:buSzPct val="75000"/>
        <a:buFont typeface="Helvetica Neue"/>
        <a:buChar char="•"/>
        <a:tabLst/>
        <a:defRPr b="0" baseline="0" cap="none" i="0" spc="0" strike="noStrike" sz="3600" u="none">
          <a:ln>
            <a:noFill/>
          </a:ln>
          <a:solidFill>
            <a:srgbClr val="747474"/>
          </a:solidFill>
          <a:uFillTx/>
          <a:latin typeface="+mn-lt"/>
          <a:ea typeface="+mn-ea"/>
          <a:cs typeface="+mn-cs"/>
          <a:sym typeface="Helvetica Neue Light"/>
        </a:defRPr>
      </a:lvl3pPr>
      <a:lvl4pPr marL="1828800" marR="0" indent="-457200" algn="l" defTabSz="584200" rtl="0" latinLnBrk="0">
        <a:lnSpc>
          <a:spcPct val="100000"/>
        </a:lnSpc>
        <a:spcBef>
          <a:spcPts val="4200"/>
        </a:spcBef>
        <a:spcAft>
          <a:spcPts val="0"/>
        </a:spcAft>
        <a:buClrTx/>
        <a:buSzPct val="75000"/>
        <a:buFont typeface="Helvetica Neue"/>
        <a:buChar char="•"/>
        <a:tabLst/>
        <a:defRPr b="0" baseline="0" cap="none" i="0" spc="0" strike="noStrike" sz="3600" u="none">
          <a:ln>
            <a:noFill/>
          </a:ln>
          <a:solidFill>
            <a:srgbClr val="747474"/>
          </a:solidFill>
          <a:uFillTx/>
          <a:latin typeface="+mn-lt"/>
          <a:ea typeface="+mn-ea"/>
          <a:cs typeface="+mn-cs"/>
          <a:sym typeface="Helvetica Neue Light"/>
        </a:defRPr>
      </a:lvl4pPr>
      <a:lvl5pPr marL="2286000" marR="0" indent="-457200" algn="l" defTabSz="584200" rtl="0" latinLnBrk="0">
        <a:lnSpc>
          <a:spcPct val="100000"/>
        </a:lnSpc>
        <a:spcBef>
          <a:spcPts val="4200"/>
        </a:spcBef>
        <a:spcAft>
          <a:spcPts val="0"/>
        </a:spcAft>
        <a:buClrTx/>
        <a:buSzPct val="75000"/>
        <a:buFont typeface="Helvetica Neue"/>
        <a:buChar char="•"/>
        <a:tabLst/>
        <a:defRPr b="0" baseline="0" cap="none" i="0" spc="0" strike="noStrike" sz="3600" u="none">
          <a:ln>
            <a:noFill/>
          </a:ln>
          <a:solidFill>
            <a:srgbClr val="747474"/>
          </a:solidFill>
          <a:uFillTx/>
          <a:latin typeface="+mn-lt"/>
          <a:ea typeface="+mn-ea"/>
          <a:cs typeface="+mn-cs"/>
          <a:sym typeface="Helvetica Neue Light"/>
        </a:defRPr>
      </a:lvl5pPr>
      <a:lvl6pPr marL="2743200" marR="0" indent="-457200" algn="l" defTabSz="584200" rtl="0" latinLnBrk="0">
        <a:lnSpc>
          <a:spcPct val="100000"/>
        </a:lnSpc>
        <a:spcBef>
          <a:spcPts val="4200"/>
        </a:spcBef>
        <a:spcAft>
          <a:spcPts val="0"/>
        </a:spcAft>
        <a:buClrTx/>
        <a:buSzPct val="75000"/>
        <a:buFont typeface="Helvetica Neue"/>
        <a:buChar char="•"/>
        <a:tabLst/>
        <a:defRPr b="0" baseline="0" cap="none" i="0" spc="0" strike="noStrike" sz="3600" u="none">
          <a:ln>
            <a:noFill/>
          </a:ln>
          <a:solidFill>
            <a:srgbClr val="747474"/>
          </a:solidFill>
          <a:uFillTx/>
          <a:latin typeface="+mn-lt"/>
          <a:ea typeface="+mn-ea"/>
          <a:cs typeface="+mn-cs"/>
          <a:sym typeface="Helvetica Neue Light"/>
        </a:defRPr>
      </a:lvl6pPr>
      <a:lvl7pPr marL="3200400" marR="0" indent="-457200" algn="l" defTabSz="584200" rtl="0" latinLnBrk="0">
        <a:lnSpc>
          <a:spcPct val="100000"/>
        </a:lnSpc>
        <a:spcBef>
          <a:spcPts val="4200"/>
        </a:spcBef>
        <a:spcAft>
          <a:spcPts val="0"/>
        </a:spcAft>
        <a:buClrTx/>
        <a:buSzPct val="75000"/>
        <a:buFont typeface="Helvetica Neue"/>
        <a:buChar char="•"/>
        <a:tabLst/>
        <a:defRPr b="0" baseline="0" cap="none" i="0" spc="0" strike="noStrike" sz="3600" u="none">
          <a:ln>
            <a:noFill/>
          </a:ln>
          <a:solidFill>
            <a:srgbClr val="747474"/>
          </a:solidFill>
          <a:uFillTx/>
          <a:latin typeface="+mn-lt"/>
          <a:ea typeface="+mn-ea"/>
          <a:cs typeface="+mn-cs"/>
          <a:sym typeface="Helvetica Neue Light"/>
        </a:defRPr>
      </a:lvl7pPr>
      <a:lvl8pPr marL="3657600" marR="0" indent="-457200" algn="l" defTabSz="584200" rtl="0" latinLnBrk="0">
        <a:lnSpc>
          <a:spcPct val="100000"/>
        </a:lnSpc>
        <a:spcBef>
          <a:spcPts val="4200"/>
        </a:spcBef>
        <a:spcAft>
          <a:spcPts val="0"/>
        </a:spcAft>
        <a:buClrTx/>
        <a:buSzPct val="75000"/>
        <a:buFont typeface="Helvetica Neue"/>
        <a:buChar char="•"/>
        <a:tabLst/>
        <a:defRPr b="0" baseline="0" cap="none" i="0" spc="0" strike="noStrike" sz="3600" u="none">
          <a:ln>
            <a:noFill/>
          </a:ln>
          <a:solidFill>
            <a:srgbClr val="747474"/>
          </a:solidFill>
          <a:uFillTx/>
          <a:latin typeface="+mn-lt"/>
          <a:ea typeface="+mn-ea"/>
          <a:cs typeface="+mn-cs"/>
          <a:sym typeface="Helvetica Neue Light"/>
        </a:defRPr>
      </a:lvl8pPr>
      <a:lvl9pPr marL="4114800" marR="0" indent="-457200" algn="l" defTabSz="584200" rtl="0" latinLnBrk="0">
        <a:lnSpc>
          <a:spcPct val="100000"/>
        </a:lnSpc>
        <a:spcBef>
          <a:spcPts val="4200"/>
        </a:spcBef>
        <a:spcAft>
          <a:spcPts val="0"/>
        </a:spcAft>
        <a:buClrTx/>
        <a:buSzPct val="75000"/>
        <a:buFont typeface="Helvetica Neue"/>
        <a:buChar char="•"/>
        <a:tabLst/>
        <a:defRPr b="0" baseline="0" cap="none" i="0" spc="0" strike="noStrike" sz="3600" u="none">
          <a:ln>
            <a:noFill/>
          </a:ln>
          <a:solidFill>
            <a:srgbClr val="747474"/>
          </a:solidFill>
          <a:uFillTx/>
          <a:latin typeface="+mn-lt"/>
          <a:ea typeface="+mn-ea"/>
          <a:cs typeface="+mn-cs"/>
          <a:sym typeface="Helvetica Neue Light"/>
        </a:defRPr>
      </a:lvl9pPr>
    </p:bodyStyle>
    <p:otherStyle>
      <a:lvl1pPr marL="0" marR="0" indent="0" algn="r" defTabSz="584200" latinLnBrk="0">
        <a:lnSpc>
          <a:spcPct val="100000"/>
        </a:lnSpc>
        <a:spcBef>
          <a:spcPts val="0"/>
        </a:spcBef>
        <a:spcAft>
          <a:spcPts val="0"/>
        </a:spcAft>
        <a:buClrTx/>
        <a:buSzTx/>
        <a:buFontTx/>
        <a:buNone/>
        <a:tabLst/>
        <a:defRPr b="0" baseline="0" cap="none" i="0" spc="0" strike="noStrike" sz="1400" u="none">
          <a:ln>
            <a:noFill/>
          </a:ln>
          <a:solidFill>
            <a:schemeClr val="tx1"/>
          </a:solidFill>
          <a:uFillTx/>
          <a:latin typeface="+mn-lt"/>
          <a:ea typeface="+mn-ea"/>
          <a:cs typeface="+mn-cs"/>
          <a:sym typeface="Helvetica Neue"/>
        </a:defRPr>
      </a:lvl1pPr>
      <a:lvl2pPr marL="0" marR="0" indent="228600" algn="r" defTabSz="584200" latinLnBrk="0">
        <a:lnSpc>
          <a:spcPct val="100000"/>
        </a:lnSpc>
        <a:spcBef>
          <a:spcPts val="0"/>
        </a:spcBef>
        <a:spcAft>
          <a:spcPts val="0"/>
        </a:spcAft>
        <a:buClrTx/>
        <a:buSzTx/>
        <a:buFontTx/>
        <a:buNone/>
        <a:tabLst/>
        <a:defRPr b="0" baseline="0" cap="none" i="0" spc="0" strike="noStrike" sz="1400" u="none">
          <a:ln>
            <a:noFill/>
          </a:ln>
          <a:solidFill>
            <a:schemeClr val="tx1"/>
          </a:solidFill>
          <a:uFillTx/>
          <a:latin typeface="+mn-lt"/>
          <a:ea typeface="+mn-ea"/>
          <a:cs typeface="+mn-cs"/>
          <a:sym typeface="Helvetica Neue"/>
        </a:defRPr>
      </a:lvl2pPr>
      <a:lvl3pPr marL="0" marR="0" indent="457200" algn="r" defTabSz="584200" latinLnBrk="0">
        <a:lnSpc>
          <a:spcPct val="100000"/>
        </a:lnSpc>
        <a:spcBef>
          <a:spcPts val="0"/>
        </a:spcBef>
        <a:spcAft>
          <a:spcPts val="0"/>
        </a:spcAft>
        <a:buClrTx/>
        <a:buSzTx/>
        <a:buFontTx/>
        <a:buNone/>
        <a:tabLst/>
        <a:defRPr b="0" baseline="0" cap="none" i="0" spc="0" strike="noStrike" sz="1400" u="none">
          <a:ln>
            <a:noFill/>
          </a:ln>
          <a:solidFill>
            <a:schemeClr val="tx1"/>
          </a:solidFill>
          <a:uFillTx/>
          <a:latin typeface="+mn-lt"/>
          <a:ea typeface="+mn-ea"/>
          <a:cs typeface="+mn-cs"/>
          <a:sym typeface="Helvetica Neue"/>
        </a:defRPr>
      </a:lvl3pPr>
      <a:lvl4pPr marL="0" marR="0" indent="685800" algn="r" defTabSz="584200" latinLnBrk="0">
        <a:lnSpc>
          <a:spcPct val="100000"/>
        </a:lnSpc>
        <a:spcBef>
          <a:spcPts val="0"/>
        </a:spcBef>
        <a:spcAft>
          <a:spcPts val="0"/>
        </a:spcAft>
        <a:buClrTx/>
        <a:buSzTx/>
        <a:buFontTx/>
        <a:buNone/>
        <a:tabLst/>
        <a:defRPr b="0" baseline="0" cap="none" i="0" spc="0" strike="noStrike" sz="1400" u="none">
          <a:ln>
            <a:noFill/>
          </a:ln>
          <a:solidFill>
            <a:schemeClr val="tx1"/>
          </a:solidFill>
          <a:uFillTx/>
          <a:latin typeface="+mn-lt"/>
          <a:ea typeface="+mn-ea"/>
          <a:cs typeface="+mn-cs"/>
          <a:sym typeface="Helvetica Neue"/>
        </a:defRPr>
      </a:lvl4pPr>
      <a:lvl5pPr marL="0" marR="0" indent="914400" algn="r" defTabSz="584200" latinLnBrk="0">
        <a:lnSpc>
          <a:spcPct val="100000"/>
        </a:lnSpc>
        <a:spcBef>
          <a:spcPts val="0"/>
        </a:spcBef>
        <a:spcAft>
          <a:spcPts val="0"/>
        </a:spcAft>
        <a:buClrTx/>
        <a:buSzTx/>
        <a:buFontTx/>
        <a:buNone/>
        <a:tabLst/>
        <a:defRPr b="0" baseline="0" cap="none" i="0" spc="0" strike="noStrike" sz="1400" u="none">
          <a:ln>
            <a:noFill/>
          </a:ln>
          <a:solidFill>
            <a:schemeClr val="tx1"/>
          </a:solidFill>
          <a:uFillTx/>
          <a:latin typeface="+mn-lt"/>
          <a:ea typeface="+mn-ea"/>
          <a:cs typeface="+mn-cs"/>
          <a:sym typeface="Helvetica Neue"/>
        </a:defRPr>
      </a:lvl5pPr>
      <a:lvl6pPr marL="0" marR="0" indent="1143000" algn="r" defTabSz="584200" latinLnBrk="0">
        <a:lnSpc>
          <a:spcPct val="100000"/>
        </a:lnSpc>
        <a:spcBef>
          <a:spcPts val="0"/>
        </a:spcBef>
        <a:spcAft>
          <a:spcPts val="0"/>
        </a:spcAft>
        <a:buClrTx/>
        <a:buSzTx/>
        <a:buFontTx/>
        <a:buNone/>
        <a:tabLst/>
        <a:defRPr b="0" baseline="0" cap="none" i="0" spc="0" strike="noStrike" sz="1400" u="none">
          <a:ln>
            <a:noFill/>
          </a:ln>
          <a:solidFill>
            <a:schemeClr val="tx1"/>
          </a:solidFill>
          <a:uFillTx/>
          <a:latin typeface="+mn-lt"/>
          <a:ea typeface="+mn-ea"/>
          <a:cs typeface="+mn-cs"/>
          <a:sym typeface="Helvetica Neue"/>
        </a:defRPr>
      </a:lvl6pPr>
      <a:lvl7pPr marL="0" marR="0" indent="1371600" algn="r" defTabSz="584200" latinLnBrk="0">
        <a:lnSpc>
          <a:spcPct val="100000"/>
        </a:lnSpc>
        <a:spcBef>
          <a:spcPts val="0"/>
        </a:spcBef>
        <a:spcAft>
          <a:spcPts val="0"/>
        </a:spcAft>
        <a:buClrTx/>
        <a:buSzTx/>
        <a:buFontTx/>
        <a:buNone/>
        <a:tabLst/>
        <a:defRPr b="0" baseline="0" cap="none" i="0" spc="0" strike="noStrike" sz="1400" u="none">
          <a:ln>
            <a:noFill/>
          </a:ln>
          <a:solidFill>
            <a:schemeClr val="tx1"/>
          </a:solidFill>
          <a:uFillTx/>
          <a:latin typeface="+mn-lt"/>
          <a:ea typeface="+mn-ea"/>
          <a:cs typeface="+mn-cs"/>
          <a:sym typeface="Helvetica Neue"/>
        </a:defRPr>
      </a:lvl7pPr>
      <a:lvl8pPr marL="0" marR="0" indent="1600200" algn="r" defTabSz="584200" latinLnBrk="0">
        <a:lnSpc>
          <a:spcPct val="100000"/>
        </a:lnSpc>
        <a:spcBef>
          <a:spcPts val="0"/>
        </a:spcBef>
        <a:spcAft>
          <a:spcPts val="0"/>
        </a:spcAft>
        <a:buClrTx/>
        <a:buSzTx/>
        <a:buFontTx/>
        <a:buNone/>
        <a:tabLst/>
        <a:defRPr b="0" baseline="0" cap="none" i="0" spc="0" strike="noStrike" sz="1400" u="none">
          <a:ln>
            <a:noFill/>
          </a:ln>
          <a:solidFill>
            <a:schemeClr val="tx1"/>
          </a:solidFill>
          <a:uFillTx/>
          <a:latin typeface="+mn-lt"/>
          <a:ea typeface="+mn-ea"/>
          <a:cs typeface="+mn-cs"/>
          <a:sym typeface="Helvetica Neue"/>
        </a:defRPr>
      </a:lvl8pPr>
      <a:lvl9pPr marL="0" marR="0" indent="1828800" algn="r" defTabSz="584200" latinLnBrk="0">
        <a:lnSpc>
          <a:spcPct val="100000"/>
        </a:lnSpc>
        <a:spcBef>
          <a:spcPts val="0"/>
        </a:spcBef>
        <a:spcAft>
          <a:spcPts val="0"/>
        </a:spcAft>
        <a:buClrTx/>
        <a:buSzTx/>
        <a:buFontTx/>
        <a:buNone/>
        <a:tabLst/>
        <a:defRPr b="0" baseline="0" cap="none" i="0" spc="0" strike="noStrike" sz="1400" u="none">
          <a:ln>
            <a:noFill/>
          </a:ln>
          <a:solidFill>
            <a:schemeClr val="tx1"/>
          </a:solidFill>
          <a:uFillTx/>
          <a:latin typeface="+mn-lt"/>
          <a:ea typeface="+mn-ea"/>
          <a:cs typeface="+mn-cs"/>
          <a:sym typeface="Helvetica Neue"/>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 name="Universidad Autónoma del Estado de México…"/>
          <p:cNvSpPr txBox="1"/>
          <p:nvPr>
            <p:ph type="ctrTitle"/>
          </p:nvPr>
        </p:nvSpPr>
        <p:spPr>
          <a:xfrm>
            <a:off x="571500" y="2374900"/>
            <a:ext cx="11861800" cy="3175000"/>
          </a:xfrm>
          <a:prstGeom prst="rect">
            <a:avLst/>
          </a:prstGeom>
        </p:spPr>
        <p:txBody>
          <a:bodyPr/>
          <a:lstStyle/>
          <a:p>
            <a:pPr algn="ctr" defTabSz="461518">
              <a:defRPr sz="2686"/>
            </a:pPr>
            <a:r>
              <a:t>Universidad Autónoma del Estado de México</a:t>
            </a:r>
          </a:p>
          <a:p>
            <a:pPr algn="ctr" defTabSz="461518">
              <a:defRPr sz="2686"/>
            </a:pPr>
            <a:r>
              <a:t>Facultad de Turismo y Gastronomía</a:t>
            </a:r>
          </a:p>
          <a:p>
            <a:pPr algn="ctr" defTabSz="461518">
              <a:defRPr sz="2686"/>
            </a:pPr>
            <a:r>
              <a:t>Licenciatura en Turismo</a:t>
            </a:r>
          </a:p>
          <a:p>
            <a:pPr algn="ctr" defTabSz="461518">
              <a:defRPr sz="2686"/>
            </a:pPr>
          </a:p>
          <a:p>
            <a:pPr algn="ctr" defTabSz="461518">
              <a:defRPr sz="3318"/>
            </a:pPr>
            <a:r>
              <a:t>Unidad de aprendizaje:  Mercadotecnia</a:t>
            </a:r>
          </a:p>
          <a:p>
            <a:pPr algn="ctr" defTabSz="461518">
              <a:defRPr b="1" sz="3318">
                <a:latin typeface="Helvetica Neue"/>
                <a:ea typeface="Helvetica Neue"/>
                <a:cs typeface="Helvetica Neue"/>
                <a:sym typeface="Helvetica Neue"/>
              </a:defRPr>
            </a:pPr>
            <a:r>
              <a:t>Unidad 3</a:t>
            </a:r>
            <a:r>
              <a:rPr sz="5767"/>
              <a:t> </a:t>
            </a:r>
            <a:r>
              <a:t>Estrategias de mercadotecnia</a:t>
            </a:r>
          </a:p>
        </p:txBody>
      </p:sp>
      <p:sp>
        <p:nvSpPr>
          <p:cNvPr id="138" name="Autor: Doctor Gerardo Novo Espinosa de los Monteros"/>
          <p:cNvSpPr txBox="1"/>
          <p:nvPr>
            <p:ph type="subTitle" sz="quarter" idx="1"/>
          </p:nvPr>
        </p:nvSpPr>
        <p:spPr>
          <a:xfrm>
            <a:off x="571500" y="6983286"/>
            <a:ext cx="11861800" cy="1016001"/>
          </a:xfrm>
          <a:prstGeom prst="rect">
            <a:avLst/>
          </a:prstGeom>
        </p:spPr>
        <p:txBody>
          <a:bodyPr/>
          <a:lstStyle>
            <a:lvl1pPr algn="ctr"/>
          </a:lstStyle>
          <a:p>
            <a:pPr/>
            <a:r>
              <a:t>Autor: Doctor Gerardo Novo Espinosa de los Monteros</a:t>
            </a:r>
          </a:p>
        </p:txBody>
      </p:sp>
      <p:pic>
        <p:nvPicPr>
          <p:cNvPr id="139" name="Imagen" descr="Imagen"/>
          <p:cNvPicPr>
            <a:picLocks noChangeAspect="1"/>
          </p:cNvPicPr>
          <p:nvPr/>
        </p:nvPicPr>
        <p:blipFill>
          <a:blip r:embed="rId2">
            <a:extLst/>
          </a:blip>
          <a:stretch>
            <a:fillRect/>
          </a:stretch>
        </p:blipFill>
        <p:spPr>
          <a:xfrm>
            <a:off x="6591300" y="844550"/>
            <a:ext cx="5098975" cy="611416"/>
          </a:xfrm>
          <a:prstGeom prst="rect">
            <a:avLst/>
          </a:prstGeom>
          <a:ln w="12700">
            <a:miter lim="400000"/>
          </a:ln>
        </p:spPr>
      </p:pic>
      <p:sp>
        <p:nvSpPr>
          <p:cNvPr id="140" name="2017"/>
          <p:cNvSpPr txBox="1"/>
          <p:nvPr/>
        </p:nvSpPr>
        <p:spPr>
          <a:xfrm>
            <a:off x="6016282" y="7844888"/>
            <a:ext cx="972236" cy="92985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lvl1pPr>
          </a:lstStyle>
          <a:p>
            <a:pPr/>
            <a:r>
              <a:t>2017</a:t>
            </a:r>
          </a:p>
        </p:txBody>
      </p:sp>
      <p:sp>
        <p:nvSpPr>
          <p:cNvPr id="141" name="Número de diapositiva"/>
          <p:cNvSpPr txBox="1"/>
          <p:nvPr>
            <p:ph type="sldNum" sz="quarter" idx="4294967295"/>
          </p:nvPr>
        </p:nvSpPr>
        <p:spPr>
          <a:xfrm>
            <a:off x="12367056" y="9199778"/>
            <a:ext cx="213158" cy="29982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Actividad"/>
          <p:cNvSpPr txBox="1"/>
          <p:nvPr>
            <p:ph type="title"/>
          </p:nvPr>
        </p:nvSpPr>
        <p:spPr>
          <a:xfrm>
            <a:off x="2889699" y="330200"/>
            <a:ext cx="9077778" cy="1397000"/>
          </a:xfrm>
          <a:prstGeom prst="rect">
            <a:avLst/>
          </a:prstGeom>
        </p:spPr>
        <p:txBody>
          <a:bodyPr/>
          <a:lstStyle/>
          <a:p>
            <a:pPr/>
            <a:r>
              <a:t>Actividad</a:t>
            </a:r>
          </a:p>
        </p:txBody>
      </p:sp>
      <p:sp>
        <p:nvSpPr>
          <p:cNvPr id="199" name="Actividad: observa, analiza y describe, considerando un caso práctico, cómo se presenta la estrategia de un producto turístico o destino."/>
          <p:cNvSpPr txBox="1"/>
          <p:nvPr>
            <p:ph type="body" sz="half" idx="1"/>
          </p:nvPr>
        </p:nvSpPr>
        <p:spPr>
          <a:xfrm>
            <a:off x="3126865" y="3573042"/>
            <a:ext cx="6751070" cy="3979116"/>
          </a:xfrm>
          <a:prstGeom prst="rect">
            <a:avLst/>
          </a:prstGeom>
        </p:spPr>
        <p:txBody>
          <a:bodyPr/>
          <a:lstStyle>
            <a:lvl1pPr marL="0" indent="0" algn="just">
              <a:spcBef>
                <a:spcPts val="0"/>
              </a:spcBef>
              <a:buSzTx/>
              <a:buFontTx/>
              <a:buNone/>
              <a:defRPr>
                <a:solidFill>
                  <a:srgbClr val="000000"/>
                </a:solidFill>
              </a:defRPr>
            </a:lvl1pPr>
          </a:lstStyle>
          <a:p>
            <a:pPr/>
            <a:r>
              <a:t>Actividad: observa, analiza y describe, considerando un caso práctico, cómo se presenta la estrategia de un producto turístico o destino.</a:t>
            </a:r>
          </a:p>
        </p:txBody>
      </p:sp>
      <p:sp>
        <p:nvSpPr>
          <p:cNvPr id="200" name="Microscopio"/>
          <p:cNvSpPr/>
          <p:nvPr/>
        </p:nvSpPr>
        <p:spPr>
          <a:xfrm>
            <a:off x="747145" y="1021568"/>
            <a:ext cx="483825" cy="6930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58" y="0"/>
                </a:moveTo>
                <a:lnTo>
                  <a:pt x="5450" y="778"/>
                </a:lnTo>
                <a:lnTo>
                  <a:pt x="6641" y="3247"/>
                </a:lnTo>
                <a:lnTo>
                  <a:pt x="5792" y="3446"/>
                </a:lnTo>
                <a:lnTo>
                  <a:pt x="6104" y="4092"/>
                </a:lnTo>
                <a:cubicBezTo>
                  <a:pt x="6260" y="4416"/>
                  <a:pt x="6045" y="4765"/>
                  <a:pt x="5610" y="4922"/>
                </a:cubicBezTo>
                <a:cubicBezTo>
                  <a:pt x="2282" y="6123"/>
                  <a:pt x="0" y="8548"/>
                  <a:pt x="0" y="11338"/>
                </a:cubicBezTo>
                <a:cubicBezTo>
                  <a:pt x="0" y="13653"/>
                  <a:pt x="1568" y="15716"/>
                  <a:pt x="4002" y="17038"/>
                </a:cubicBezTo>
                <a:cubicBezTo>
                  <a:pt x="4586" y="17355"/>
                  <a:pt x="4834" y="17888"/>
                  <a:pt x="4600" y="18378"/>
                </a:cubicBezTo>
                <a:lnTo>
                  <a:pt x="4184" y="19249"/>
                </a:lnTo>
                <a:lnTo>
                  <a:pt x="1504" y="19249"/>
                </a:lnTo>
                <a:lnTo>
                  <a:pt x="383" y="21600"/>
                </a:lnTo>
                <a:lnTo>
                  <a:pt x="21600" y="21600"/>
                </a:lnTo>
                <a:lnTo>
                  <a:pt x="20479" y="19249"/>
                </a:lnTo>
                <a:lnTo>
                  <a:pt x="11598" y="19249"/>
                </a:lnTo>
                <a:lnTo>
                  <a:pt x="10562" y="17077"/>
                </a:lnTo>
                <a:lnTo>
                  <a:pt x="11571" y="16839"/>
                </a:lnTo>
                <a:lnTo>
                  <a:pt x="11765" y="17236"/>
                </a:lnTo>
                <a:cubicBezTo>
                  <a:pt x="11884" y="17482"/>
                  <a:pt x="13400" y="17349"/>
                  <a:pt x="15152" y="16937"/>
                </a:cubicBezTo>
                <a:cubicBezTo>
                  <a:pt x="16905" y="16524"/>
                  <a:pt x="18230" y="15990"/>
                  <a:pt x="18111" y="15743"/>
                </a:cubicBezTo>
                <a:lnTo>
                  <a:pt x="17339" y="14141"/>
                </a:lnTo>
                <a:lnTo>
                  <a:pt x="9985" y="15870"/>
                </a:lnTo>
                <a:lnTo>
                  <a:pt x="9392" y="14628"/>
                </a:lnTo>
                <a:lnTo>
                  <a:pt x="18738" y="12430"/>
                </a:lnTo>
                <a:lnTo>
                  <a:pt x="18157" y="11225"/>
                </a:lnTo>
                <a:lnTo>
                  <a:pt x="8816" y="13422"/>
                </a:lnTo>
                <a:cubicBezTo>
                  <a:pt x="8484" y="12824"/>
                  <a:pt x="7243" y="12835"/>
                  <a:pt x="6947" y="13456"/>
                </a:cubicBezTo>
                <a:lnTo>
                  <a:pt x="6503" y="14386"/>
                </a:lnTo>
                <a:cubicBezTo>
                  <a:pt x="6304" y="14804"/>
                  <a:pt x="5529" y="14924"/>
                  <a:pt x="5109" y="14596"/>
                </a:cubicBezTo>
                <a:cubicBezTo>
                  <a:pt x="4000" y="13729"/>
                  <a:pt x="3324" y="12589"/>
                  <a:pt x="3324" y="11338"/>
                </a:cubicBezTo>
                <a:cubicBezTo>
                  <a:pt x="3324" y="9736"/>
                  <a:pt x="4435" y="8310"/>
                  <a:pt x="6145" y="7417"/>
                </a:cubicBezTo>
                <a:cubicBezTo>
                  <a:pt x="6760" y="7095"/>
                  <a:pt x="7648" y="7292"/>
                  <a:pt x="7893" y="7801"/>
                </a:cubicBezTo>
                <a:lnTo>
                  <a:pt x="8198" y="8499"/>
                </a:lnTo>
                <a:cubicBezTo>
                  <a:pt x="7412" y="8705"/>
                  <a:pt x="6996" y="9308"/>
                  <a:pt x="7266" y="9868"/>
                </a:cubicBezTo>
                <a:lnTo>
                  <a:pt x="7411" y="10170"/>
                </a:lnTo>
                <a:lnTo>
                  <a:pt x="10048" y="9550"/>
                </a:lnTo>
                <a:lnTo>
                  <a:pt x="11155" y="11844"/>
                </a:lnTo>
                <a:lnTo>
                  <a:pt x="13852" y="11208"/>
                </a:lnTo>
                <a:lnTo>
                  <a:pt x="12745" y="8916"/>
                </a:lnTo>
                <a:lnTo>
                  <a:pt x="15302" y="8314"/>
                </a:lnTo>
                <a:lnTo>
                  <a:pt x="15157" y="8012"/>
                </a:lnTo>
                <a:cubicBezTo>
                  <a:pt x="14886" y="7450"/>
                  <a:pt x="14024" y="7146"/>
                  <a:pt x="13218" y="7317"/>
                </a:cubicBezTo>
                <a:lnTo>
                  <a:pt x="10821" y="2265"/>
                </a:lnTo>
                <a:lnTo>
                  <a:pt x="9949" y="2469"/>
                </a:lnTo>
                <a:lnTo>
                  <a:pt x="8758" y="0"/>
                </a:lnTo>
                <a:close/>
                <a:moveTo>
                  <a:pt x="7777" y="15736"/>
                </a:moveTo>
                <a:cubicBezTo>
                  <a:pt x="8266" y="15736"/>
                  <a:pt x="8661" y="16014"/>
                  <a:pt x="8661" y="16355"/>
                </a:cubicBezTo>
                <a:cubicBezTo>
                  <a:pt x="8661" y="16696"/>
                  <a:pt x="8266" y="16972"/>
                  <a:pt x="7777" y="16972"/>
                </a:cubicBezTo>
                <a:cubicBezTo>
                  <a:pt x="7288" y="16972"/>
                  <a:pt x="6891" y="16696"/>
                  <a:pt x="6891" y="16355"/>
                </a:cubicBezTo>
                <a:cubicBezTo>
                  <a:pt x="6891" y="16014"/>
                  <a:pt x="7288" y="15736"/>
                  <a:pt x="7777" y="15736"/>
                </a:cubicBez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201" name="Cerebro"/>
          <p:cNvSpPr/>
          <p:nvPr/>
        </p:nvSpPr>
        <p:spPr>
          <a:xfrm>
            <a:off x="1473299" y="1234315"/>
            <a:ext cx="641659" cy="480314"/>
          </a:xfrm>
          <a:custGeom>
            <a:avLst/>
            <a:gdLst/>
            <a:ahLst/>
            <a:cxnLst>
              <a:cxn ang="0">
                <a:pos x="wd2" y="hd2"/>
              </a:cxn>
              <a:cxn ang="5400000">
                <a:pos x="wd2" y="hd2"/>
              </a:cxn>
              <a:cxn ang="10800000">
                <a:pos x="wd2" y="hd2"/>
              </a:cxn>
              <a:cxn ang="16200000">
                <a:pos x="wd2" y="hd2"/>
              </a:cxn>
            </a:cxnLst>
            <a:rect l="0" t="0" r="r" b="b"/>
            <a:pathLst>
              <a:path w="20488" h="21353" fill="norm" stroke="1" extrusionOk="0">
                <a:moveTo>
                  <a:pt x="7849" y="0"/>
                </a:moveTo>
                <a:cubicBezTo>
                  <a:pt x="6588" y="6"/>
                  <a:pt x="5225" y="689"/>
                  <a:pt x="4557" y="2140"/>
                </a:cubicBezTo>
                <a:cubicBezTo>
                  <a:pt x="2599" y="1020"/>
                  <a:pt x="-24" y="5596"/>
                  <a:pt x="711" y="7397"/>
                </a:cubicBezTo>
                <a:cubicBezTo>
                  <a:pt x="-688" y="9636"/>
                  <a:pt x="116" y="13872"/>
                  <a:pt x="1923" y="14061"/>
                </a:cubicBezTo>
                <a:cubicBezTo>
                  <a:pt x="1923" y="16787"/>
                  <a:pt x="2890" y="18203"/>
                  <a:pt x="5652" y="18009"/>
                </a:cubicBezTo>
                <a:cubicBezTo>
                  <a:pt x="5058" y="18885"/>
                  <a:pt x="3979" y="20442"/>
                  <a:pt x="3979" y="20442"/>
                </a:cubicBezTo>
                <a:lnTo>
                  <a:pt x="5611" y="21353"/>
                </a:lnTo>
                <a:lnTo>
                  <a:pt x="8716" y="17668"/>
                </a:lnTo>
                <a:cubicBezTo>
                  <a:pt x="8716" y="17668"/>
                  <a:pt x="10238" y="18641"/>
                  <a:pt x="12318" y="17960"/>
                </a:cubicBezTo>
                <a:cubicBezTo>
                  <a:pt x="13886" y="17446"/>
                  <a:pt x="14413" y="16378"/>
                  <a:pt x="14315" y="14805"/>
                </a:cubicBezTo>
                <a:cubicBezTo>
                  <a:pt x="16693" y="15486"/>
                  <a:pt x="19417" y="16159"/>
                  <a:pt x="20347" y="12752"/>
                </a:cubicBezTo>
                <a:cubicBezTo>
                  <a:pt x="20912" y="10684"/>
                  <a:pt x="19660" y="7640"/>
                  <a:pt x="18716" y="7640"/>
                </a:cubicBezTo>
                <a:cubicBezTo>
                  <a:pt x="19416" y="6130"/>
                  <a:pt x="17143" y="3112"/>
                  <a:pt x="15639" y="3647"/>
                </a:cubicBezTo>
                <a:cubicBezTo>
                  <a:pt x="15534" y="1422"/>
                  <a:pt x="11423" y="-247"/>
                  <a:pt x="10234" y="1165"/>
                </a:cubicBezTo>
                <a:cubicBezTo>
                  <a:pt x="9750" y="398"/>
                  <a:pt x="8830" y="-5"/>
                  <a:pt x="7849" y="0"/>
                </a:cubicBezTo>
                <a:close/>
              </a:path>
            </a:pathLst>
          </a:custGeom>
          <a:solidFill>
            <a:srgbClr val="4F8F00"/>
          </a:solidFill>
          <a:ln w="12700">
            <a:miter lim="400000"/>
          </a:ln>
        </p:spPr>
        <p:txBody>
          <a:bodyPr lIns="50800" tIns="50800" rIns="50800" bIns="50800" anchor="ctr"/>
          <a:lstStyle/>
          <a:p>
            <a:pPr>
              <a:defRPr>
                <a:solidFill>
                  <a:srgbClr val="9437FF"/>
                </a:solidFill>
              </a:defRPr>
            </a:pPr>
          </a:p>
        </p:txBody>
      </p:sp>
      <p:sp>
        <p:nvSpPr>
          <p:cNvPr id="202" name="Lápiz"/>
          <p:cNvSpPr/>
          <p:nvPr/>
        </p:nvSpPr>
        <p:spPr>
          <a:xfrm>
            <a:off x="2469245" y="1021568"/>
            <a:ext cx="66167" cy="6930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0" y="0"/>
                </a:moveTo>
                <a:cubicBezTo>
                  <a:pt x="2381" y="0"/>
                  <a:pt x="0" y="227"/>
                  <a:pt x="0" y="508"/>
                </a:cubicBezTo>
                <a:lnTo>
                  <a:pt x="0" y="1391"/>
                </a:lnTo>
                <a:lnTo>
                  <a:pt x="21600" y="1391"/>
                </a:lnTo>
                <a:lnTo>
                  <a:pt x="21600" y="508"/>
                </a:lnTo>
                <a:cubicBezTo>
                  <a:pt x="21600" y="227"/>
                  <a:pt x="19201" y="0"/>
                  <a:pt x="16262" y="0"/>
                </a:cubicBezTo>
                <a:lnTo>
                  <a:pt x="5320" y="0"/>
                </a:lnTo>
                <a:close/>
                <a:moveTo>
                  <a:pt x="0" y="1715"/>
                </a:moveTo>
                <a:lnTo>
                  <a:pt x="0" y="4104"/>
                </a:lnTo>
                <a:lnTo>
                  <a:pt x="21600" y="4104"/>
                </a:lnTo>
                <a:lnTo>
                  <a:pt x="21600" y="1715"/>
                </a:lnTo>
                <a:lnTo>
                  <a:pt x="0" y="1715"/>
                </a:lnTo>
                <a:close/>
                <a:moveTo>
                  <a:pt x="0" y="4428"/>
                </a:moveTo>
                <a:lnTo>
                  <a:pt x="0" y="16997"/>
                </a:lnTo>
                <a:cubicBezTo>
                  <a:pt x="715" y="16978"/>
                  <a:pt x="1487" y="16968"/>
                  <a:pt x="2298" y="16968"/>
                </a:cubicBezTo>
                <a:cubicBezTo>
                  <a:pt x="3854" y="16968"/>
                  <a:pt x="5364" y="17008"/>
                  <a:pt x="6558" y="17079"/>
                </a:cubicBezTo>
                <a:cubicBezTo>
                  <a:pt x="7751" y="17008"/>
                  <a:pt x="9243" y="16968"/>
                  <a:pt x="10800" y="16968"/>
                </a:cubicBezTo>
                <a:cubicBezTo>
                  <a:pt x="12357" y="16968"/>
                  <a:pt x="13849" y="17008"/>
                  <a:pt x="15042" y="17079"/>
                </a:cubicBezTo>
                <a:cubicBezTo>
                  <a:pt x="16235" y="17008"/>
                  <a:pt x="17746" y="16968"/>
                  <a:pt x="19302" y="16968"/>
                </a:cubicBezTo>
                <a:cubicBezTo>
                  <a:pt x="20113" y="16968"/>
                  <a:pt x="20884" y="16978"/>
                  <a:pt x="21600" y="16997"/>
                </a:cubicBezTo>
                <a:lnTo>
                  <a:pt x="21600" y="4428"/>
                </a:lnTo>
                <a:lnTo>
                  <a:pt x="0" y="4428"/>
                </a:lnTo>
                <a:close/>
                <a:moveTo>
                  <a:pt x="2298" y="17292"/>
                </a:moveTo>
                <a:cubicBezTo>
                  <a:pt x="1561" y="17292"/>
                  <a:pt x="907" y="17305"/>
                  <a:pt x="371" y="17327"/>
                </a:cubicBezTo>
                <a:lnTo>
                  <a:pt x="5409" y="19388"/>
                </a:lnTo>
                <a:lnTo>
                  <a:pt x="6116" y="19678"/>
                </a:lnTo>
                <a:lnTo>
                  <a:pt x="15484" y="19678"/>
                </a:lnTo>
                <a:lnTo>
                  <a:pt x="16191" y="19388"/>
                </a:lnTo>
                <a:lnTo>
                  <a:pt x="21229" y="17327"/>
                </a:lnTo>
                <a:cubicBezTo>
                  <a:pt x="20693" y="17305"/>
                  <a:pt x="20038" y="17292"/>
                  <a:pt x="19302" y="17292"/>
                </a:cubicBezTo>
                <a:cubicBezTo>
                  <a:pt x="18082" y="17292"/>
                  <a:pt x="16931" y="17331"/>
                  <a:pt x="16297" y="17396"/>
                </a:cubicBezTo>
                <a:lnTo>
                  <a:pt x="15042" y="17525"/>
                </a:lnTo>
                <a:lnTo>
                  <a:pt x="13805" y="17396"/>
                </a:lnTo>
                <a:cubicBezTo>
                  <a:pt x="13170" y="17331"/>
                  <a:pt x="12020" y="17292"/>
                  <a:pt x="10800" y="17292"/>
                </a:cubicBezTo>
                <a:cubicBezTo>
                  <a:pt x="9580" y="17292"/>
                  <a:pt x="8429" y="17331"/>
                  <a:pt x="7795" y="17396"/>
                </a:cubicBezTo>
                <a:lnTo>
                  <a:pt x="6558" y="17525"/>
                </a:lnTo>
                <a:lnTo>
                  <a:pt x="5303" y="17396"/>
                </a:lnTo>
                <a:cubicBezTo>
                  <a:pt x="4668" y="17331"/>
                  <a:pt x="3517" y="17292"/>
                  <a:pt x="2298" y="17292"/>
                </a:cubicBezTo>
                <a:close/>
                <a:moveTo>
                  <a:pt x="6894" y="20002"/>
                </a:moveTo>
                <a:lnTo>
                  <a:pt x="10800" y="21600"/>
                </a:lnTo>
                <a:lnTo>
                  <a:pt x="14706" y="20002"/>
                </a:lnTo>
                <a:lnTo>
                  <a:pt x="6894" y="20002"/>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203" name="Gerardo Novo / Facturyg UAEM"/>
          <p:cNvSpPr txBox="1"/>
          <p:nvPr/>
        </p:nvSpPr>
        <p:spPr>
          <a:xfrm>
            <a:off x="8397827" y="91629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5" name="Reflexiona y participa"/>
          <p:cNvSpPr txBox="1"/>
          <p:nvPr>
            <p:ph type="title"/>
          </p:nvPr>
        </p:nvSpPr>
        <p:spPr>
          <a:xfrm>
            <a:off x="2836167" y="330200"/>
            <a:ext cx="9597133" cy="1397000"/>
          </a:xfrm>
          <a:prstGeom prst="rect">
            <a:avLst/>
          </a:prstGeom>
        </p:spPr>
        <p:txBody>
          <a:bodyPr/>
          <a:lstStyle/>
          <a:p>
            <a:pPr/>
            <a:r>
              <a:t>Reflexiona y participa</a:t>
            </a:r>
          </a:p>
        </p:txBody>
      </p:sp>
      <p:sp>
        <p:nvSpPr>
          <p:cNvPr id="206" name="¿Cuál es la primera decisión que debe tomar un invers@r o un  emprended@r?"/>
          <p:cNvSpPr txBox="1"/>
          <p:nvPr>
            <p:ph type="body" sz="half" idx="1"/>
          </p:nvPr>
        </p:nvSpPr>
        <p:spPr>
          <a:xfrm>
            <a:off x="571500" y="3345956"/>
            <a:ext cx="11861800" cy="2205412"/>
          </a:xfrm>
          <a:prstGeom prst="rect">
            <a:avLst/>
          </a:prstGeom>
        </p:spPr>
        <p:txBody>
          <a:bodyPr/>
          <a:lstStyle>
            <a:lvl1pPr marL="0" indent="0" algn="ctr">
              <a:spcBef>
                <a:spcPts val="0"/>
              </a:spcBef>
              <a:buSzTx/>
              <a:buFontTx/>
              <a:buNone/>
              <a:defRPr sz="5000">
                <a:solidFill>
                  <a:srgbClr val="000000"/>
                </a:solidFill>
              </a:defRPr>
            </a:lvl1pPr>
          </a:lstStyle>
          <a:p>
            <a:pPr/>
            <a:r>
              <a:t>¿Cuál es la primera decisión que debe tomar un invers@r o un  emprended@r?</a:t>
            </a:r>
          </a:p>
        </p:txBody>
      </p:sp>
      <p:sp>
        <p:nvSpPr>
          <p:cNvPr id="207" name="Gerardo Novo / Facturyg UAEM"/>
          <p:cNvSpPr txBox="1"/>
          <p:nvPr/>
        </p:nvSpPr>
        <p:spPr>
          <a:xfrm>
            <a:off x="8397827" y="91629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208" name="Cerebro"/>
          <p:cNvSpPr/>
          <p:nvPr/>
        </p:nvSpPr>
        <p:spPr>
          <a:xfrm>
            <a:off x="883095" y="1013100"/>
            <a:ext cx="846218" cy="633438"/>
          </a:xfrm>
          <a:custGeom>
            <a:avLst/>
            <a:gdLst/>
            <a:ahLst/>
            <a:cxnLst>
              <a:cxn ang="0">
                <a:pos x="wd2" y="hd2"/>
              </a:cxn>
              <a:cxn ang="5400000">
                <a:pos x="wd2" y="hd2"/>
              </a:cxn>
              <a:cxn ang="10800000">
                <a:pos x="wd2" y="hd2"/>
              </a:cxn>
              <a:cxn ang="16200000">
                <a:pos x="wd2" y="hd2"/>
              </a:cxn>
            </a:cxnLst>
            <a:rect l="0" t="0" r="r" b="b"/>
            <a:pathLst>
              <a:path w="20488" h="21353" fill="norm" stroke="1" extrusionOk="0">
                <a:moveTo>
                  <a:pt x="7849" y="0"/>
                </a:moveTo>
                <a:cubicBezTo>
                  <a:pt x="6588" y="6"/>
                  <a:pt x="5225" y="689"/>
                  <a:pt x="4557" y="2140"/>
                </a:cubicBezTo>
                <a:cubicBezTo>
                  <a:pt x="2599" y="1020"/>
                  <a:pt x="-24" y="5596"/>
                  <a:pt x="711" y="7397"/>
                </a:cubicBezTo>
                <a:cubicBezTo>
                  <a:pt x="-688" y="9636"/>
                  <a:pt x="116" y="13872"/>
                  <a:pt x="1923" y="14061"/>
                </a:cubicBezTo>
                <a:cubicBezTo>
                  <a:pt x="1923" y="16787"/>
                  <a:pt x="2890" y="18203"/>
                  <a:pt x="5652" y="18009"/>
                </a:cubicBezTo>
                <a:cubicBezTo>
                  <a:pt x="5058" y="18885"/>
                  <a:pt x="3979" y="20442"/>
                  <a:pt x="3979" y="20442"/>
                </a:cubicBezTo>
                <a:lnTo>
                  <a:pt x="5611" y="21353"/>
                </a:lnTo>
                <a:lnTo>
                  <a:pt x="8716" y="17668"/>
                </a:lnTo>
                <a:cubicBezTo>
                  <a:pt x="8716" y="17668"/>
                  <a:pt x="10238" y="18641"/>
                  <a:pt x="12318" y="17960"/>
                </a:cubicBezTo>
                <a:cubicBezTo>
                  <a:pt x="13886" y="17446"/>
                  <a:pt x="14413" y="16378"/>
                  <a:pt x="14315" y="14805"/>
                </a:cubicBezTo>
                <a:cubicBezTo>
                  <a:pt x="16693" y="15486"/>
                  <a:pt x="19417" y="16159"/>
                  <a:pt x="20347" y="12752"/>
                </a:cubicBezTo>
                <a:cubicBezTo>
                  <a:pt x="20912" y="10684"/>
                  <a:pt x="19660" y="7640"/>
                  <a:pt x="18716" y="7640"/>
                </a:cubicBezTo>
                <a:cubicBezTo>
                  <a:pt x="19416" y="6130"/>
                  <a:pt x="17143" y="3112"/>
                  <a:pt x="15639" y="3647"/>
                </a:cubicBezTo>
                <a:cubicBezTo>
                  <a:pt x="15534" y="1422"/>
                  <a:pt x="11423" y="-247"/>
                  <a:pt x="10234" y="1165"/>
                </a:cubicBezTo>
                <a:cubicBezTo>
                  <a:pt x="9750" y="398"/>
                  <a:pt x="8830" y="-5"/>
                  <a:pt x="7849" y="0"/>
                </a:cubicBezTo>
                <a:close/>
              </a:path>
            </a:pathLst>
          </a:custGeom>
          <a:solidFill>
            <a:srgbClr val="4F8F00"/>
          </a:solidFill>
          <a:ln w="12700">
            <a:miter lim="400000"/>
          </a:ln>
        </p:spPr>
        <p:txBody>
          <a:bodyPr lIns="50800" tIns="50800" rIns="50800" bIns="50800" anchor="ctr"/>
          <a:lstStyle/>
          <a:p>
            <a:pPr>
              <a:defRPr>
                <a:solidFill>
                  <a:srgbClr val="9437FF"/>
                </a:solidFill>
              </a:defRPr>
            </a:pPr>
          </a:p>
        </p:txBody>
      </p:sp>
      <p:sp>
        <p:nvSpPr>
          <p:cNvPr id="209" name="Mano"/>
          <p:cNvSpPr/>
          <p:nvPr/>
        </p:nvSpPr>
        <p:spPr>
          <a:xfrm>
            <a:off x="2131346" y="1093763"/>
            <a:ext cx="440334" cy="633437"/>
          </a:xfrm>
          <a:custGeom>
            <a:avLst/>
            <a:gdLst/>
            <a:ahLst/>
            <a:cxnLst>
              <a:cxn ang="0">
                <a:pos x="wd2" y="hd2"/>
              </a:cxn>
              <a:cxn ang="5400000">
                <a:pos x="wd2" y="hd2"/>
              </a:cxn>
              <a:cxn ang="10800000">
                <a:pos x="wd2" y="hd2"/>
              </a:cxn>
              <a:cxn ang="16200000">
                <a:pos x="wd2" y="hd2"/>
              </a:cxn>
            </a:cxnLst>
            <a:rect l="0" t="0" r="r" b="b"/>
            <a:pathLst>
              <a:path w="21054" h="21598" fill="norm" stroke="1"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210" name="Trabajador"/>
          <p:cNvSpPr/>
          <p:nvPr/>
        </p:nvSpPr>
        <p:spPr>
          <a:xfrm>
            <a:off x="7099894" y="6101754"/>
            <a:ext cx="684612" cy="1531655"/>
          </a:xfrm>
          <a:custGeom>
            <a:avLst/>
            <a:gdLst/>
            <a:ahLst/>
            <a:cxnLst>
              <a:cxn ang="0">
                <a:pos x="wd2" y="hd2"/>
              </a:cxn>
              <a:cxn ang="5400000">
                <a:pos x="wd2" y="hd2"/>
              </a:cxn>
              <a:cxn ang="10800000">
                <a:pos x="wd2" y="hd2"/>
              </a:cxn>
              <a:cxn ang="16200000">
                <a:pos x="wd2" y="hd2"/>
              </a:cxn>
            </a:cxnLst>
            <a:rect l="0" t="0" r="r" b="b"/>
            <a:pathLst>
              <a:path w="21537" h="21485" fill="norm" stroke="1" extrusionOk="0">
                <a:moveTo>
                  <a:pt x="10437" y="4"/>
                </a:moveTo>
                <a:cubicBezTo>
                  <a:pt x="10086" y="16"/>
                  <a:pt x="9890" y="53"/>
                  <a:pt x="9890" y="53"/>
                </a:cubicBezTo>
                <a:lnTo>
                  <a:pt x="9679" y="218"/>
                </a:lnTo>
                <a:cubicBezTo>
                  <a:pt x="9679" y="218"/>
                  <a:pt x="9475" y="209"/>
                  <a:pt x="9302" y="233"/>
                </a:cubicBezTo>
                <a:cubicBezTo>
                  <a:pt x="9123" y="277"/>
                  <a:pt x="8310" y="685"/>
                  <a:pt x="8077" y="979"/>
                </a:cubicBezTo>
                <a:cubicBezTo>
                  <a:pt x="7824" y="1007"/>
                  <a:pt x="6972" y="1066"/>
                  <a:pt x="6792" y="1100"/>
                </a:cubicBezTo>
                <a:cubicBezTo>
                  <a:pt x="6611" y="1134"/>
                  <a:pt x="6610" y="1188"/>
                  <a:pt x="6747" y="1207"/>
                </a:cubicBezTo>
                <a:cubicBezTo>
                  <a:pt x="6845" y="1222"/>
                  <a:pt x="7314" y="1289"/>
                  <a:pt x="7960" y="1382"/>
                </a:cubicBezTo>
                <a:lnTo>
                  <a:pt x="7768" y="1865"/>
                </a:lnTo>
                <a:cubicBezTo>
                  <a:pt x="7768" y="1865"/>
                  <a:pt x="7275" y="2061"/>
                  <a:pt x="7048" y="2209"/>
                </a:cubicBezTo>
                <a:cubicBezTo>
                  <a:pt x="6821" y="2357"/>
                  <a:pt x="7572" y="2389"/>
                  <a:pt x="7572" y="2389"/>
                </a:cubicBezTo>
                <a:cubicBezTo>
                  <a:pt x="7572" y="2389"/>
                  <a:pt x="7241" y="2949"/>
                  <a:pt x="7719" y="3113"/>
                </a:cubicBezTo>
                <a:cubicBezTo>
                  <a:pt x="7920" y="3182"/>
                  <a:pt x="8267" y="3252"/>
                  <a:pt x="8601" y="3308"/>
                </a:cubicBezTo>
                <a:cubicBezTo>
                  <a:pt x="8784" y="3339"/>
                  <a:pt x="8857" y="3435"/>
                  <a:pt x="8759" y="3510"/>
                </a:cubicBezTo>
                <a:cubicBezTo>
                  <a:pt x="8554" y="3667"/>
                  <a:pt x="8183" y="3908"/>
                  <a:pt x="7670" y="4063"/>
                </a:cubicBezTo>
                <a:cubicBezTo>
                  <a:pt x="6854" y="4309"/>
                  <a:pt x="6108" y="5696"/>
                  <a:pt x="6034" y="6631"/>
                </a:cubicBezTo>
                <a:cubicBezTo>
                  <a:pt x="5968" y="7473"/>
                  <a:pt x="5033" y="9443"/>
                  <a:pt x="5883" y="10219"/>
                </a:cubicBezTo>
                <a:cubicBezTo>
                  <a:pt x="5883" y="10220"/>
                  <a:pt x="5883" y="10221"/>
                  <a:pt x="5883" y="10221"/>
                </a:cubicBezTo>
                <a:cubicBezTo>
                  <a:pt x="5207" y="11118"/>
                  <a:pt x="5701" y="12224"/>
                  <a:pt x="4764" y="13705"/>
                </a:cubicBezTo>
                <a:cubicBezTo>
                  <a:pt x="3636" y="15488"/>
                  <a:pt x="3816" y="18602"/>
                  <a:pt x="3351" y="18952"/>
                </a:cubicBezTo>
                <a:cubicBezTo>
                  <a:pt x="3167" y="19090"/>
                  <a:pt x="3339" y="19405"/>
                  <a:pt x="3339" y="19406"/>
                </a:cubicBezTo>
                <a:cubicBezTo>
                  <a:pt x="3339" y="19406"/>
                  <a:pt x="2631" y="19652"/>
                  <a:pt x="1602" y="19882"/>
                </a:cubicBezTo>
                <a:cubicBezTo>
                  <a:pt x="1601" y="19882"/>
                  <a:pt x="1598" y="19882"/>
                  <a:pt x="1598" y="19882"/>
                </a:cubicBezTo>
                <a:cubicBezTo>
                  <a:pt x="73" y="19841"/>
                  <a:pt x="-63" y="20307"/>
                  <a:pt x="19" y="20574"/>
                </a:cubicBezTo>
                <a:cubicBezTo>
                  <a:pt x="46" y="20664"/>
                  <a:pt x="209" y="20734"/>
                  <a:pt x="411" y="20742"/>
                </a:cubicBezTo>
                <a:cubicBezTo>
                  <a:pt x="2676" y="20839"/>
                  <a:pt x="3841" y="20592"/>
                  <a:pt x="4278" y="20465"/>
                </a:cubicBezTo>
                <a:cubicBezTo>
                  <a:pt x="4366" y="20439"/>
                  <a:pt x="4482" y="20465"/>
                  <a:pt x="4485" y="20512"/>
                </a:cubicBezTo>
                <a:cubicBezTo>
                  <a:pt x="4488" y="20554"/>
                  <a:pt x="4556" y="20589"/>
                  <a:pt x="4651" y="20588"/>
                </a:cubicBezTo>
                <a:cubicBezTo>
                  <a:pt x="5744" y="20569"/>
                  <a:pt x="6439" y="20521"/>
                  <a:pt x="6852" y="20480"/>
                </a:cubicBezTo>
                <a:cubicBezTo>
                  <a:pt x="7148" y="20450"/>
                  <a:pt x="7357" y="20331"/>
                  <a:pt x="7353" y="20196"/>
                </a:cubicBezTo>
                <a:lnTo>
                  <a:pt x="7346" y="19841"/>
                </a:lnTo>
                <a:cubicBezTo>
                  <a:pt x="7344" y="19783"/>
                  <a:pt x="7387" y="19727"/>
                  <a:pt x="7467" y="19680"/>
                </a:cubicBezTo>
                <a:cubicBezTo>
                  <a:pt x="8229" y="19232"/>
                  <a:pt x="7793" y="18275"/>
                  <a:pt x="8073" y="16954"/>
                </a:cubicBezTo>
                <a:cubicBezTo>
                  <a:pt x="8368" y="15566"/>
                  <a:pt x="8492" y="15553"/>
                  <a:pt x="9570" y="13337"/>
                </a:cubicBezTo>
                <a:cubicBezTo>
                  <a:pt x="9573" y="13337"/>
                  <a:pt x="9574" y="13337"/>
                  <a:pt x="9577" y="13337"/>
                </a:cubicBezTo>
                <a:cubicBezTo>
                  <a:pt x="11043" y="14533"/>
                  <a:pt x="10440" y="15298"/>
                  <a:pt x="10636" y="15845"/>
                </a:cubicBezTo>
                <a:cubicBezTo>
                  <a:pt x="10833" y="16392"/>
                  <a:pt x="11668" y="17106"/>
                  <a:pt x="11680" y="18966"/>
                </a:cubicBezTo>
                <a:cubicBezTo>
                  <a:pt x="11704" y="20495"/>
                  <a:pt x="11735" y="19812"/>
                  <a:pt x="12137" y="20330"/>
                </a:cubicBezTo>
                <a:cubicBezTo>
                  <a:pt x="12010" y="20446"/>
                  <a:pt x="11786" y="20561"/>
                  <a:pt x="11386" y="20672"/>
                </a:cubicBezTo>
                <a:cubicBezTo>
                  <a:pt x="10646" y="20876"/>
                  <a:pt x="10719" y="21130"/>
                  <a:pt x="10783" y="21288"/>
                </a:cubicBezTo>
                <a:cubicBezTo>
                  <a:pt x="10807" y="21346"/>
                  <a:pt x="10902" y="21392"/>
                  <a:pt x="11028" y="21408"/>
                </a:cubicBezTo>
                <a:cubicBezTo>
                  <a:pt x="12524" y="21592"/>
                  <a:pt x="13471" y="21410"/>
                  <a:pt x="14010" y="21253"/>
                </a:cubicBezTo>
                <a:cubicBezTo>
                  <a:pt x="14574" y="21089"/>
                  <a:pt x="14673" y="20619"/>
                  <a:pt x="14967" y="20477"/>
                </a:cubicBezTo>
                <a:cubicBezTo>
                  <a:pt x="15134" y="20396"/>
                  <a:pt x="15145" y="20200"/>
                  <a:pt x="15122" y="20045"/>
                </a:cubicBezTo>
                <a:cubicBezTo>
                  <a:pt x="15124" y="20044"/>
                  <a:pt x="15127" y="20043"/>
                  <a:pt x="15129" y="20043"/>
                </a:cubicBezTo>
                <a:cubicBezTo>
                  <a:pt x="15725" y="19650"/>
                  <a:pt x="15043" y="19524"/>
                  <a:pt x="15126" y="17446"/>
                </a:cubicBezTo>
                <a:cubicBezTo>
                  <a:pt x="15379" y="14690"/>
                  <a:pt x="14303" y="14379"/>
                  <a:pt x="14651" y="12819"/>
                </a:cubicBezTo>
                <a:cubicBezTo>
                  <a:pt x="14666" y="12752"/>
                  <a:pt x="14679" y="12685"/>
                  <a:pt x="14692" y="12621"/>
                </a:cubicBezTo>
                <a:cubicBezTo>
                  <a:pt x="14707" y="12548"/>
                  <a:pt x="14841" y="12494"/>
                  <a:pt x="15005" y="12492"/>
                </a:cubicBezTo>
                <a:cubicBezTo>
                  <a:pt x="15481" y="12485"/>
                  <a:pt x="15952" y="12451"/>
                  <a:pt x="16313" y="12371"/>
                </a:cubicBezTo>
                <a:cubicBezTo>
                  <a:pt x="16447" y="12341"/>
                  <a:pt x="16604" y="12381"/>
                  <a:pt x="16622" y="12448"/>
                </a:cubicBezTo>
                <a:cubicBezTo>
                  <a:pt x="16706" y="12755"/>
                  <a:pt x="16876" y="13159"/>
                  <a:pt x="16961" y="13451"/>
                </a:cubicBezTo>
                <a:cubicBezTo>
                  <a:pt x="17064" y="13804"/>
                  <a:pt x="17105" y="14178"/>
                  <a:pt x="17119" y="14334"/>
                </a:cubicBezTo>
                <a:cubicBezTo>
                  <a:pt x="17123" y="14374"/>
                  <a:pt x="17207" y="14404"/>
                  <a:pt x="17297" y="14399"/>
                </a:cubicBezTo>
                <a:lnTo>
                  <a:pt x="17538" y="14386"/>
                </a:lnTo>
                <a:lnTo>
                  <a:pt x="18133" y="14350"/>
                </a:lnTo>
                <a:cubicBezTo>
                  <a:pt x="18223" y="14345"/>
                  <a:pt x="18285" y="14308"/>
                  <a:pt x="18265" y="14268"/>
                </a:cubicBezTo>
                <a:cubicBezTo>
                  <a:pt x="18190" y="14116"/>
                  <a:pt x="18017" y="13748"/>
                  <a:pt x="17915" y="13396"/>
                </a:cubicBezTo>
                <a:cubicBezTo>
                  <a:pt x="17789" y="12962"/>
                  <a:pt x="17698" y="12269"/>
                  <a:pt x="17508" y="12040"/>
                </a:cubicBezTo>
                <a:cubicBezTo>
                  <a:pt x="17484" y="12011"/>
                  <a:pt x="17413" y="11995"/>
                  <a:pt x="17346" y="11999"/>
                </a:cubicBezTo>
                <a:lnTo>
                  <a:pt x="17338" y="11999"/>
                </a:lnTo>
                <a:lnTo>
                  <a:pt x="17206" y="11542"/>
                </a:lnTo>
                <a:cubicBezTo>
                  <a:pt x="17207" y="11541"/>
                  <a:pt x="17209" y="11541"/>
                  <a:pt x="17210" y="11540"/>
                </a:cubicBezTo>
                <a:cubicBezTo>
                  <a:pt x="17340" y="11529"/>
                  <a:pt x="17463" y="11514"/>
                  <a:pt x="17560" y="11497"/>
                </a:cubicBezTo>
                <a:cubicBezTo>
                  <a:pt x="17561" y="11496"/>
                  <a:pt x="17560" y="11495"/>
                  <a:pt x="17560" y="11495"/>
                </a:cubicBezTo>
                <a:cubicBezTo>
                  <a:pt x="17538" y="11368"/>
                  <a:pt x="17479" y="11143"/>
                  <a:pt x="17478" y="11139"/>
                </a:cubicBezTo>
                <a:cubicBezTo>
                  <a:pt x="17473" y="11138"/>
                  <a:pt x="17368" y="11117"/>
                  <a:pt x="17168" y="11102"/>
                </a:cubicBezTo>
                <a:cubicBezTo>
                  <a:pt x="17167" y="11101"/>
                  <a:pt x="17166" y="11101"/>
                  <a:pt x="17165" y="11100"/>
                </a:cubicBezTo>
                <a:cubicBezTo>
                  <a:pt x="17189" y="11034"/>
                  <a:pt x="17276" y="10886"/>
                  <a:pt x="17583" y="10868"/>
                </a:cubicBezTo>
                <a:cubicBezTo>
                  <a:pt x="17963" y="10846"/>
                  <a:pt x="18338" y="11016"/>
                  <a:pt x="18733" y="11129"/>
                </a:cubicBezTo>
                <a:cubicBezTo>
                  <a:pt x="18776" y="11141"/>
                  <a:pt x="18825" y="11121"/>
                  <a:pt x="18804" y="11100"/>
                </a:cubicBezTo>
                <a:cubicBezTo>
                  <a:pt x="18519" y="10819"/>
                  <a:pt x="18080" y="10648"/>
                  <a:pt x="17602" y="10550"/>
                </a:cubicBezTo>
                <a:cubicBezTo>
                  <a:pt x="17601" y="10550"/>
                  <a:pt x="17599" y="10549"/>
                  <a:pt x="17598" y="10549"/>
                </a:cubicBezTo>
                <a:cubicBezTo>
                  <a:pt x="17663" y="10303"/>
                  <a:pt x="17464" y="9517"/>
                  <a:pt x="18103" y="9308"/>
                </a:cubicBezTo>
                <a:cubicBezTo>
                  <a:pt x="18839" y="9068"/>
                  <a:pt x="21537" y="7448"/>
                  <a:pt x="21537" y="7251"/>
                </a:cubicBezTo>
                <a:cubicBezTo>
                  <a:pt x="21537" y="7054"/>
                  <a:pt x="20229" y="6631"/>
                  <a:pt x="20229" y="6631"/>
                </a:cubicBezTo>
                <a:cubicBezTo>
                  <a:pt x="20294" y="6574"/>
                  <a:pt x="20326" y="6523"/>
                  <a:pt x="20312" y="6485"/>
                </a:cubicBezTo>
                <a:cubicBezTo>
                  <a:pt x="20214" y="6223"/>
                  <a:pt x="19626" y="5918"/>
                  <a:pt x="19185" y="5939"/>
                </a:cubicBezTo>
                <a:cubicBezTo>
                  <a:pt x="19184" y="5938"/>
                  <a:pt x="19182" y="5939"/>
                  <a:pt x="19181" y="5939"/>
                </a:cubicBezTo>
                <a:cubicBezTo>
                  <a:pt x="18797" y="5597"/>
                  <a:pt x="15642" y="4020"/>
                  <a:pt x="14183" y="3607"/>
                </a:cubicBezTo>
                <a:cubicBezTo>
                  <a:pt x="14143" y="3594"/>
                  <a:pt x="14102" y="3582"/>
                  <a:pt x="14059" y="3574"/>
                </a:cubicBezTo>
                <a:cubicBezTo>
                  <a:pt x="13624" y="3489"/>
                  <a:pt x="13317" y="3433"/>
                  <a:pt x="13052" y="3397"/>
                </a:cubicBezTo>
                <a:cubicBezTo>
                  <a:pt x="12797" y="3363"/>
                  <a:pt x="12583" y="3286"/>
                  <a:pt x="12461" y="3181"/>
                </a:cubicBezTo>
                <a:cubicBezTo>
                  <a:pt x="12456" y="3177"/>
                  <a:pt x="12450" y="3173"/>
                  <a:pt x="12446" y="3169"/>
                </a:cubicBezTo>
                <a:cubicBezTo>
                  <a:pt x="12303" y="3044"/>
                  <a:pt x="12309" y="2897"/>
                  <a:pt x="12453" y="2772"/>
                </a:cubicBezTo>
                <a:cubicBezTo>
                  <a:pt x="12690" y="2568"/>
                  <a:pt x="12917" y="2300"/>
                  <a:pt x="13056" y="2118"/>
                </a:cubicBezTo>
                <a:cubicBezTo>
                  <a:pt x="13339" y="2159"/>
                  <a:pt x="13522" y="2185"/>
                  <a:pt x="13558" y="2191"/>
                </a:cubicBezTo>
                <a:cubicBezTo>
                  <a:pt x="13853" y="2237"/>
                  <a:pt x="13802" y="2072"/>
                  <a:pt x="13633" y="1918"/>
                </a:cubicBezTo>
                <a:cubicBezTo>
                  <a:pt x="14292" y="1088"/>
                  <a:pt x="13130" y="295"/>
                  <a:pt x="11903" y="102"/>
                </a:cubicBezTo>
                <a:cubicBezTo>
                  <a:pt x="11289" y="5"/>
                  <a:pt x="10787" y="-8"/>
                  <a:pt x="10437" y="4"/>
                </a:cubicBezTo>
                <a:close/>
                <a:moveTo>
                  <a:pt x="15977" y="6797"/>
                </a:moveTo>
                <a:cubicBezTo>
                  <a:pt x="16042" y="6794"/>
                  <a:pt x="16114" y="6797"/>
                  <a:pt x="16181" y="6809"/>
                </a:cubicBezTo>
                <a:cubicBezTo>
                  <a:pt x="16554" y="6879"/>
                  <a:pt x="16803" y="7031"/>
                  <a:pt x="16773" y="7075"/>
                </a:cubicBezTo>
                <a:cubicBezTo>
                  <a:pt x="16657" y="7240"/>
                  <a:pt x="17224" y="7430"/>
                  <a:pt x="17756" y="7512"/>
                </a:cubicBezTo>
                <a:cubicBezTo>
                  <a:pt x="17915" y="7536"/>
                  <a:pt x="18004" y="7610"/>
                  <a:pt x="17952" y="7681"/>
                </a:cubicBezTo>
                <a:cubicBezTo>
                  <a:pt x="17631" y="8127"/>
                  <a:pt x="17150" y="8671"/>
                  <a:pt x="17018" y="8819"/>
                </a:cubicBezTo>
                <a:cubicBezTo>
                  <a:pt x="16985" y="8843"/>
                  <a:pt x="16953" y="8866"/>
                  <a:pt x="16920" y="8890"/>
                </a:cubicBezTo>
                <a:lnTo>
                  <a:pt x="15687" y="9497"/>
                </a:lnTo>
                <a:cubicBezTo>
                  <a:pt x="15651" y="9514"/>
                  <a:pt x="15602" y="9525"/>
                  <a:pt x="15548" y="9527"/>
                </a:cubicBezTo>
                <a:cubicBezTo>
                  <a:pt x="15314" y="9533"/>
                  <a:pt x="15076" y="9544"/>
                  <a:pt x="14865" y="9554"/>
                </a:cubicBezTo>
                <a:cubicBezTo>
                  <a:pt x="14715" y="9561"/>
                  <a:pt x="14597" y="9497"/>
                  <a:pt x="14643" y="9433"/>
                </a:cubicBezTo>
                <a:cubicBezTo>
                  <a:pt x="15029" y="8890"/>
                  <a:pt x="15784" y="7709"/>
                  <a:pt x="15642" y="6982"/>
                </a:cubicBezTo>
                <a:cubicBezTo>
                  <a:pt x="15623" y="6885"/>
                  <a:pt x="15783" y="6809"/>
                  <a:pt x="15977" y="6797"/>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
        <p:nvSpPr>
          <p:cNvPr id="211" name="Trabajadora"/>
          <p:cNvSpPr/>
          <p:nvPr/>
        </p:nvSpPr>
        <p:spPr>
          <a:xfrm>
            <a:off x="5465575" y="6101754"/>
            <a:ext cx="498851" cy="1522646"/>
          </a:xfrm>
          <a:custGeom>
            <a:avLst/>
            <a:gdLst/>
            <a:ahLst/>
            <a:cxnLst>
              <a:cxn ang="0">
                <a:pos x="wd2" y="hd2"/>
              </a:cxn>
              <a:cxn ang="5400000">
                <a:pos x="wd2" y="hd2"/>
              </a:cxn>
              <a:cxn ang="10800000">
                <a:pos x="wd2" y="hd2"/>
              </a:cxn>
              <a:cxn ang="16200000">
                <a:pos x="wd2" y="hd2"/>
              </a:cxn>
            </a:cxnLst>
            <a:rect l="0" t="0" r="r" b="b"/>
            <a:pathLst>
              <a:path w="21499" h="21477" fill="norm" stroke="1" extrusionOk="0">
                <a:moveTo>
                  <a:pt x="10482" y="4"/>
                </a:moveTo>
                <a:cubicBezTo>
                  <a:pt x="10034" y="12"/>
                  <a:pt x="8391" y="117"/>
                  <a:pt x="7657" y="494"/>
                </a:cubicBezTo>
                <a:cubicBezTo>
                  <a:pt x="6848" y="911"/>
                  <a:pt x="6805" y="1175"/>
                  <a:pt x="6965" y="1602"/>
                </a:cubicBezTo>
                <a:cubicBezTo>
                  <a:pt x="6986" y="1656"/>
                  <a:pt x="6943" y="1710"/>
                  <a:pt x="6847" y="1754"/>
                </a:cubicBezTo>
                <a:lnTo>
                  <a:pt x="6817" y="1769"/>
                </a:lnTo>
                <a:cubicBezTo>
                  <a:pt x="6710" y="1819"/>
                  <a:pt x="6673" y="1881"/>
                  <a:pt x="6709" y="1940"/>
                </a:cubicBezTo>
                <a:cubicBezTo>
                  <a:pt x="6726" y="1968"/>
                  <a:pt x="6808" y="1986"/>
                  <a:pt x="6894" y="1981"/>
                </a:cubicBezTo>
                <a:lnTo>
                  <a:pt x="7473" y="1944"/>
                </a:lnTo>
                <a:lnTo>
                  <a:pt x="7581" y="2118"/>
                </a:lnTo>
                <a:lnTo>
                  <a:pt x="7832" y="2103"/>
                </a:lnTo>
                <a:cubicBezTo>
                  <a:pt x="7743" y="2259"/>
                  <a:pt x="7638" y="2495"/>
                  <a:pt x="7698" y="2690"/>
                </a:cubicBezTo>
                <a:cubicBezTo>
                  <a:pt x="7809" y="3047"/>
                  <a:pt x="7636" y="3287"/>
                  <a:pt x="7370" y="3479"/>
                </a:cubicBezTo>
                <a:cubicBezTo>
                  <a:pt x="7088" y="3683"/>
                  <a:pt x="5823" y="3782"/>
                  <a:pt x="6212" y="4325"/>
                </a:cubicBezTo>
                <a:cubicBezTo>
                  <a:pt x="4592" y="4538"/>
                  <a:pt x="3452" y="5407"/>
                  <a:pt x="1941" y="6231"/>
                </a:cubicBezTo>
                <a:cubicBezTo>
                  <a:pt x="1754" y="6223"/>
                  <a:pt x="1529" y="6238"/>
                  <a:pt x="1362" y="6303"/>
                </a:cubicBezTo>
                <a:lnTo>
                  <a:pt x="721" y="6586"/>
                </a:lnTo>
                <a:cubicBezTo>
                  <a:pt x="618" y="6626"/>
                  <a:pt x="407" y="6753"/>
                  <a:pt x="572" y="6895"/>
                </a:cubicBezTo>
                <a:cubicBezTo>
                  <a:pt x="551" y="6904"/>
                  <a:pt x="357" y="7014"/>
                  <a:pt x="177" y="7118"/>
                </a:cubicBezTo>
                <a:cubicBezTo>
                  <a:pt x="-34" y="7241"/>
                  <a:pt x="-56" y="7388"/>
                  <a:pt x="111" y="7518"/>
                </a:cubicBezTo>
                <a:cubicBezTo>
                  <a:pt x="327" y="7686"/>
                  <a:pt x="668" y="7934"/>
                  <a:pt x="1090" y="8180"/>
                </a:cubicBezTo>
                <a:cubicBezTo>
                  <a:pt x="2003" y="8714"/>
                  <a:pt x="3229" y="9346"/>
                  <a:pt x="4105" y="9644"/>
                </a:cubicBezTo>
                <a:lnTo>
                  <a:pt x="4105" y="10365"/>
                </a:lnTo>
                <a:cubicBezTo>
                  <a:pt x="1836" y="10445"/>
                  <a:pt x="1003" y="11125"/>
                  <a:pt x="1003" y="11125"/>
                </a:cubicBezTo>
                <a:lnTo>
                  <a:pt x="1141" y="11154"/>
                </a:lnTo>
                <a:cubicBezTo>
                  <a:pt x="1141" y="11154"/>
                  <a:pt x="2132" y="10786"/>
                  <a:pt x="2638" y="10783"/>
                </a:cubicBezTo>
                <a:cubicBezTo>
                  <a:pt x="3291" y="10779"/>
                  <a:pt x="3382" y="11031"/>
                  <a:pt x="3382" y="11031"/>
                </a:cubicBezTo>
                <a:lnTo>
                  <a:pt x="3530" y="11033"/>
                </a:lnTo>
                <a:lnTo>
                  <a:pt x="3566" y="12038"/>
                </a:lnTo>
                <a:cubicBezTo>
                  <a:pt x="3470" y="12040"/>
                  <a:pt x="3395" y="12067"/>
                  <a:pt x="3397" y="12098"/>
                </a:cubicBezTo>
                <a:lnTo>
                  <a:pt x="3469" y="13414"/>
                </a:lnTo>
                <a:cubicBezTo>
                  <a:pt x="3469" y="13424"/>
                  <a:pt x="3464" y="13435"/>
                  <a:pt x="3464" y="13446"/>
                </a:cubicBezTo>
                <a:lnTo>
                  <a:pt x="3382" y="14216"/>
                </a:lnTo>
                <a:cubicBezTo>
                  <a:pt x="3375" y="14280"/>
                  <a:pt x="3535" y="14331"/>
                  <a:pt x="3730" y="14330"/>
                </a:cubicBezTo>
                <a:lnTo>
                  <a:pt x="4151" y="14328"/>
                </a:lnTo>
                <a:lnTo>
                  <a:pt x="4530" y="14326"/>
                </a:lnTo>
                <a:cubicBezTo>
                  <a:pt x="4724" y="14325"/>
                  <a:pt x="4881" y="14271"/>
                  <a:pt x="4868" y="14207"/>
                </a:cubicBezTo>
                <a:lnTo>
                  <a:pt x="4710" y="13414"/>
                </a:lnTo>
                <a:lnTo>
                  <a:pt x="4643" y="12103"/>
                </a:lnTo>
                <a:cubicBezTo>
                  <a:pt x="4700" y="12108"/>
                  <a:pt x="4756" y="12112"/>
                  <a:pt x="4817" y="12112"/>
                </a:cubicBezTo>
                <a:lnTo>
                  <a:pt x="5976" y="12112"/>
                </a:lnTo>
                <a:cubicBezTo>
                  <a:pt x="6536" y="13763"/>
                  <a:pt x="6792" y="14110"/>
                  <a:pt x="6750" y="14533"/>
                </a:cubicBezTo>
                <a:cubicBezTo>
                  <a:pt x="6690" y="15141"/>
                  <a:pt x="5987" y="15436"/>
                  <a:pt x="5545" y="15870"/>
                </a:cubicBezTo>
                <a:cubicBezTo>
                  <a:pt x="5143" y="16265"/>
                  <a:pt x="4985" y="16324"/>
                  <a:pt x="4740" y="16769"/>
                </a:cubicBezTo>
                <a:cubicBezTo>
                  <a:pt x="4190" y="17773"/>
                  <a:pt x="4340" y="18216"/>
                  <a:pt x="4340" y="19137"/>
                </a:cubicBezTo>
                <a:cubicBezTo>
                  <a:pt x="4199" y="19522"/>
                  <a:pt x="4274" y="19717"/>
                  <a:pt x="4274" y="19717"/>
                </a:cubicBezTo>
                <a:cubicBezTo>
                  <a:pt x="4368" y="19995"/>
                  <a:pt x="4617" y="19893"/>
                  <a:pt x="4535" y="19971"/>
                </a:cubicBezTo>
                <a:cubicBezTo>
                  <a:pt x="4269" y="20224"/>
                  <a:pt x="4429" y="20438"/>
                  <a:pt x="4340" y="20583"/>
                </a:cubicBezTo>
                <a:cubicBezTo>
                  <a:pt x="4240" y="20748"/>
                  <a:pt x="4364" y="20936"/>
                  <a:pt x="4340" y="20983"/>
                </a:cubicBezTo>
                <a:cubicBezTo>
                  <a:pt x="4340" y="20983"/>
                  <a:pt x="4384" y="21109"/>
                  <a:pt x="4740" y="21238"/>
                </a:cubicBezTo>
                <a:cubicBezTo>
                  <a:pt x="5157" y="21388"/>
                  <a:pt x="6901" y="21579"/>
                  <a:pt x="8616" y="21410"/>
                </a:cubicBezTo>
                <a:cubicBezTo>
                  <a:pt x="9573" y="21316"/>
                  <a:pt x="9262" y="21088"/>
                  <a:pt x="9262" y="20924"/>
                </a:cubicBezTo>
                <a:cubicBezTo>
                  <a:pt x="9262" y="20797"/>
                  <a:pt x="8777" y="20605"/>
                  <a:pt x="8729" y="20462"/>
                </a:cubicBezTo>
                <a:cubicBezTo>
                  <a:pt x="8662" y="20263"/>
                  <a:pt x="8662" y="20255"/>
                  <a:pt x="8452" y="20003"/>
                </a:cubicBezTo>
                <a:cubicBezTo>
                  <a:pt x="8358" y="19890"/>
                  <a:pt x="8447" y="19720"/>
                  <a:pt x="8673" y="19630"/>
                </a:cubicBezTo>
                <a:cubicBezTo>
                  <a:pt x="8793" y="19582"/>
                  <a:pt x="8893" y="19525"/>
                  <a:pt x="8893" y="19444"/>
                </a:cubicBezTo>
                <a:cubicBezTo>
                  <a:pt x="8893" y="19071"/>
                  <a:pt x="8716" y="18928"/>
                  <a:pt x="9231" y="17843"/>
                </a:cubicBezTo>
                <a:cubicBezTo>
                  <a:pt x="9398" y="17493"/>
                  <a:pt x="9563" y="17209"/>
                  <a:pt x="9831" y="16639"/>
                </a:cubicBezTo>
                <a:cubicBezTo>
                  <a:pt x="9933" y="16421"/>
                  <a:pt x="10283" y="15839"/>
                  <a:pt x="10503" y="15630"/>
                </a:cubicBezTo>
                <a:cubicBezTo>
                  <a:pt x="11512" y="14669"/>
                  <a:pt x="11887" y="13545"/>
                  <a:pt x="12148" y="12932"/>
                </a:cubicBezTo>
                <a:cubicBezTo>
                  <a:pt x="12172" y="12877"/>
                  <a:pt x="12414" y="12880"/>
                  <a:pt x="12430" y="12936"/>
                </a:cubicBezTo>
                <a:cubicBezTo>
                  <a:pt x="12780" y="14137"/>
                  <a:pt x="13727" y="15338"/>
                  <a:pt x="13281" y="16184"/>
                </a:cubicBezTo>
                <a:cubicBezTo>
                  <a:pt x="12690" y="17307"/>
                  <a:pt x="13044" y="19528"/>
                  <a:pt x="13158" y="19543"/>
                </a:cubicBezTo>
                <a:cubicBezTo>
                  <a:pt x="13176" y="19674"/>
                  <a:pt x="13757" y="19688"/>
                  <a:pt x="13620" y="19877"/>
                </a:cubicBezTo>
                <a:cubicBezTo>
                  <a:pt x="13329" y="20278"/>
                  <a:pt x="13681" y="20664"/>
                  <a:pt x="13681" y="20664"/>
                </a:cubicBezTo>
                <a:cubicBezTo>
                  <a:pt x="13681" y="20664"/>
                  <a:pt x="13666" y="20763"/>
                  <a:pt x="13656" y="20835"/>
                </a:cubicBezTo>
                <a:cubicBezTo>
                  <a:pt x="13649" y="20884"/>
                  <a:pt x="13740" y="20928"/>
                  <a:pt x="13881" y="20944"/>
                </a:cubicBezTo>
                <a:cubicBezTo>
                  <a:pt x="14272" y="20988"/>
                  <a:pt x="14917" y="20997"/>
                  <a:pt x="15691" y="21006"/>
                </a:cubicBezTo>
                <a:cubicBezTo>
                  <a:pt x="16612" y="21017"/>
                  <a:pt x="16505" y="21106"/>
                  <a:pt x="17911" y="21192"/>
                </a:cubicBezTo>
                <a:cubicBezTo>
                  <a:pt x="19317" y="21278"/>
                  <a:pt x="21435" y="21140"/>
                  <a:pt x="21489" y="21006"/>
                </a:cubicBezTo>
                <a:cubicBezTo>
                  <a:pt x="21544" y="20872"/>
                  <a:pt x="21403" y="20584"/>
                  <a:pt x="20510" y="20503"/>
                </a:cubicBezTo>
                <a:cubicBezTo>
                  <a:pt x="19862" y="20421"/>
                  <a:pt x="19211" y="20353"/>
                  <a:pt x="18890" y="20283"/>
                </a:cubicBezTo>
                <a:cubicBezTo>
                  <a:pt x="18569" y="20213"/>
                  <a:pt x="17923" y="19968"/>
                  <a:pt x="17537" y="19926"/>
                </a:cubicBezTo>
                <a:cubicBezTo>
                  <a:pt x="17436" y="19915"/>
                  <a:pt x="17738" y="19800"/>
                  <a:pt x="17655" y="19471"/>
                </a:cubicBezTo>
                <a:cubicBezTo>
                  <a:pt x="17565" y="19121"/>
                  <a:pt x="17504" y="18885"/>
                  <a:pt x="17403" y="17877"/>
                </a:cubicBezTo>
                <a:cubicBezTo>
                  <a:pt x="17380" y="17639"/>
                  <a:pt x="17098" y="16934"/>
                  <a:pt x="17701" y="15969"/>
                </a:cubicBezTo>
                <a:cubicBezTo>
                  <a:pt x="17936" y="15593"/>
                  <a:pt x="17842" y="14996"/>
                  <a:pt x="17906" y="14271"/>
                </a:cubicBezTo>
                <a:cubicBezTo>
                  <a:pt x="17989" y="13321"/>
                  <a:pt x="18057" y="12396"/>
                  <a:pt x="17588" y="11169"/>
                </a:cubicBezTo>
                <a:cubicBezTo>
                  <a:pt x="17224" y="10217"/>
                  <a:pt x="17134" y="9970"/>
                  <a:pt x="16655" y="9412"/>
                </a:cubicBezTo>
                <a:cubicBezTo>
                  <a:pt x="16766" y="9378"/>
                  <a:pt x="16824" y="9329"/>
                  <a:pt x="16804" y="9276"/>
                </a:cubicBezTo>
                <a:lnTo>
                  <a:pt x="16757" y="8801"/>
                </a:lnTo>
                <a:cubicBezTo>
                  <a:pt x="16757" y="8678"/>
                  <a:pt x="16332" y="8592"/>
                  <a:pt x="16076" y="8598"/>
                </a:cubicBezTo>
                <a:cubicBezTo>
                  <a:pt x="15789" y="8088"/>
                  <a:pt x="15665" y="7588"/>
                  <a:pt x="15860" y="7190"/>
                </a:cubicBezTo>
                <a:cubicBezTo>
                  <a:pt x="16004" y="6898"/>
                  <a:pt x="17124" y="6324"/>
                  <a:pt x="16563" y="5810"/>
                </a:cubicBezTo>
                <a:cubicBezTo>
                  <a:pt x="16060" y="5349"/>
                  <a:pt x="14538" y="4598"/>
                  <a:pt x="14086" y="4451"/>
                </a:cubicBezTo>
                <a:cubicBezTo>
                  <a:pt x="13990" y="4419"/>
                  <a:pt x="13854" y="4395"/>
                  <a:pt x="13702" y="4378"/>
                </a:cubicBezTo>
                <a:lnTo>
                  <a:pt x="13835" y="4375"/>
                </a:lnTo>
                <a:cubicBezTo>
                  <a:pt x="13835" y="4375"/>
                  <a:pt x="13193" y="4329"/>
                  <a:pt x="12979" y="4071"/>
                </a:cubicBezTo>
                <a:cubicBezTo>
                  <a:pt x="12827" y="3889"/>
                  <a:pt x="13287" y="3499"/>
                  <a:pt x="13502" y="3487"/>
                </a:cubicBezTo>
                <a:lnTo>
                  <a:pt x="14594" y="3481"/>
                </a:lnTo>
                <a:cubicBezTo>
                  <a:pt x="14898" y="3464"/>
                  <a:pt x="15186" y="3391"/>
                  <a:pt x="15230" y="3315"/>
                </a:cubicBezTo>
                <a:cubicBezTo>
                  <a:pt x="15299" y="3208"/>
                  <a:pt x="15225" y="3142"/>
                  <a:pt x="15281" y="3063"/>
                </a:cubicBezTo>
                <a:cubicBezTo>
                  <a:pt x="15452" y="2788"/>
                  <a:pt x="15312" y="2710"/>
                  <a:pt x="15353" y="2627"/>
                </a:cubicBezTo>
                <a:cubicBezTo>
                  <a:pt x="15820" y="2557"/>
                  <a:pt x="15884" y="2491"/>
                  <a:pt x="15794" y="2419"/>
                </a:cubicBezTo>
                <a:cubicBezTo>
                  <a:pt x="15727" y="2366"/>
                  <a:pt x="14872" y="2184"/>
                  <a:pt x="14866" y="2036"/>
                </a:cubicBezTo>
                <a:cubicBezTo>
                  <a:pt x="15026" y="1794"/>
                  <a:pt x="14994" y="1645"/>
                  <a:pt x="14871" y="1531"/>
                </a:cubicBezTo>
                <a:lnTo>
                  <a:pt x="15753" y="1482"/>
                </a:lnTo>
                <a:cubicBezTo>
                  <a:pt x="15870" y="1476"/>
                  <a:pt x="15910" y="1427"/>
                  <a:pt x="15819" y="1402"/>
                </a:cubicBezTo>
                <a:cubicBezTo>
                  <a:pt x="15690" y="1366"/>
                  <a:pt x="15532" y="1341"/>
                  <a:pt x="15363" y="1328"/>
                </a:cubicBezTo>
                <a:cubicBezTo>
                  <a:pt x="15144" y="1312"/>
                  <a:pt x="14898" y="1283"/>
                  <a:pt x="14804" y="1234"/>
                </a:cubicBezTo>
                <a:cubicBezTo>
                  <a:pt x="14643" y="1150"/>
                  <a:pt x="14402" y="722"/>
                  <a:pt x="13625" y="466"/>
                </a:cubicBezTo>
                <a:cubicBezTo>
                  <a:pt x="13071" y="283"/>
                  <a:pt x="12369" y="143"/>
                  <a:pt x="11856" y="153"/>
                </a:cubicBezTo>
                <a:cubicBezTo>
                  <a:pt x="11633" y="-21"/>
                  <a:pt x="10930" y="-4"/>
                  <a:pt x="10482" y="4"/>
                </a:cubicBezTo>
                <a:close/>
                <a:moveTo>
                  <a:pt x="5930" y="6548"/>
                </a:moveTo>
                <a:cubicBezTo>
                  <a:pt x="6039" y="6555"/>
                  <a:pt x="6140" y="6580"/>
                  <a:pt x="6186" y="6618"/>
                </a:cubicBezTo>
                <a:cubicBezTo>
                  <a:pt x="6367" y="6769"/>
                  <a:pt x="6586" y="7007"/>
                  <a:pt x="6806" y="7234"/>
                </a:cubicBezTo>
                <a:cubicBezTo>
                  <a:pt x="7264" y="7707"/>
                  <a:pt x="7616" y="7931"/>
                  <a:pt x="7370" y="8261"/>
                </a:cubicBezTo>
                <a:cubicBezTo>
                  <a:pt x="7183" y="8513"/>
                  <a:pt x="6811" y="8858"/>
                  <a:pt x="6811" y="8858"/>
                </a:cubicBezTo>
                <a:cubicBezTo>
                  <a:pt x="6133" y="8858"/>
                  <a:pt x="5842" y="8976"/>
                  <a:pt x="5807" y="8982"/>
                </a:cubicBezTo>
                <a:cubicBezTo>
                  <a:pt x="5454" y="9049"/>
                  <a:pt x="4889" y="9001"/>
                  <a:pt x="4628" y="8895"/>
                </a:cubicBezTo>
                <a:cubicBezTo>
                  <a:pt x="3966" y="8628"/>
                  <a:pt x="3934" y="8067"/>
                  <a:pt x="3541" y="7536"/>
                </a:cubicBezTo>
                <a:lnTo>
                  <a:pt x="4340" y="7206"/>
                </a:lnTo>
                <a:cubicBezTo>
                  <a:pt x="4497" y="7127"/>
                  <a:pt x="4533" y="7041"/>
                  <a:pt x="4479" y="6981"/>
                </a:cubicBezTo>
                <a:cubicBezTo>
                  <a:pt x="4980" y="6802"/>
                  <a:pt x="5361" y="6668"/>
                  <a:pt x="5612" y="6581"/>
                </a:cubicBezTo>
                <a:cubicBezTo>
                  <a:pt x="5699" y="6551"/>
                  <a:pt x="5820" y="6541"/>
                  <a:pt x="5930" y="6548"/>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3" name="Estrategias corporativas"/>
          <p:cNvSpPr txBox="1"/>
          <p:nvPr>
            <p:ph type="title"/>
          </p:nvPr>
        </p:nvSpPr>
        <p:spPr>
          <a:prstGeom prst="rect">
            <a:avLst/>
          </a:prstGeom>
        </p:spPr>
        <p:txBody>
          <a:bodyPr/>
          <a:lstStyle/>
          <a:p>
            <a:pPr/>
            <a:r>
              <a:t>Estrategias corporativas</a:t>
            </a:r>
          </a:p>
        </p:txBody>
      </p:sp>
      <p:sp>
        <p:nvSpPr>
          <p:cNvPr id="214" name="La primera decisión que debe tomar una organización o un invers@r es decidir a qué se va a dedicar.…"/>
          <p:cNvSpPr txBox="1"/>
          <p:nvPr>
            <p:ph type="body" idx="1"/>
          </p:nvPr>
        </p:nvSpPr>
        <p:spPr>
          <a:xfrm>
            <a:off x="571500" y="2222500"/>
            <a:ext cx="11861800" cy="5308600"/>
          </a:xfrm>
          <a:prstGeom prst="rect">
            <a:avLst/>
          </a:prstGeom>
        </p:spPr>
        <p:txBody>
          <a:bodyPr/>
          <a:lstStyle/>
          <a:p>
            <a:pPr>
              <a:defRPr>
                <a:solidFill>
                  <a:srgbClr val="000000"/>
                </a:solidFill>
              </a:defRPr>
            </a:pPr>
            <a:r>
              <a:t>La primera decisión que debe tomar una organización o un invers@r es decidir a qué se va a dedicar.</a:t>
            </a:r>
          </a:p>
          <a:p>
            <a:pPr>
              <a:defRPr>
                <a:solidFill>
                  <a:srgbClr val="000000"/>
                </a:solidFill>
              </a:defRPr>
            </a:pPr>
            <a:r>
              <a:t>Las primeras estrategias deben estar orientadas a definir la actividad. </a:t>
            </a:r>
          </a:p>
          <a:p>
            <a:pPr>
              <a:defRPr>
                <a:solidFill>
                  <a:srgbClr val="000000"/>
                </a:solidFill>
              </a:defRPr>
            </a:pPr>
            <a:r>
              <a:t>Para ello es preciso definir la misión, visión y filosofía de la organización, después vendrán otras decisiones cómo lograrlo.</a:t>
            </a:r>
          </a:p>
        </p:txBody>
      </p:sp>
      <p:sp>
        <p:nvSpPr>
          <p:cNvPr id="215" name="Gerardo Novo / Facturyg UAEM"/>
          <p:cNvSpPr txBox="1"/>
          <p:nvPr/>
        </p:nvSpPr>
        <p:spPr>
          <a:xfrm>
            <a:off x="8397827" y="91629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216" name="Silla de oficina"/>
          <p:cNvSpPr/>
          <p:nvPr/>
        </p:nvSpPr>
        <p:spPr>
          <a:xfrm>
            <a:off x="5922197" y="7142642"/>
            <a:ext cx="1160406" cy="17261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19" y="0"/>
                </a:moveTo>
                <a:cubicBezTo>
                  <a:pt x="2485" y="0"/>
                  <a:pt x="2252" y="220"/>
                  <a:pt x="2362" y="432"/>
                </a:cubicBezTo>
                <a:cubicBezTo>
                  <a:pt x="2966" y="1596"/>
                  <a:pt x="4551" y="4969"/>
                  <a:pt x="4855" y="8863"/>
                </a:cubicBezTo>
                <a:lnTo>
                  <a:pt x="3916" y="8863"/>
                </a:lnTo>
                <a:lnTo>
                  <a:pt x="3359" y="10327"/>
                </a:lnTo>
                <a:lnTo>
                  <a:pt x="3052" y="11137"/>
                </a:lnTo>
                <a:cubicBezTo>
                  <a:pt x="3052" y="11137"/>
                  <a:pt x="3057" y="11137"/>
                  <a:pt x="3065" y="11137"/>
                </a:cubicBezTo>
                <a:lnTo>
                  <a:pt x="2350" y="13110"/>
                </a:lnTo>
                <a:cubicBezTo>
                  <a:pt x="2303" y="13240"/>
                  <a:pt x="2347" y="13377"/>
                  <a:pt x="2473" y="13480"/>
                </a:cubicBezTo>
                <a:cubicBezTo>
                  <a:pt x="2874" y="13809"/>
                  <a:pt x="3891" y="14485"/>
                  <a:pt x="5467" y="14485"/>
                </a:cubicBezTo>
                <a:lnTo>
                  <a:pt x="10287" y="14485"/>
                </a:lnTo>
                <a:lnTo>
                  <a:pt x="10287" y="15798"/>
                </a:lnTo>
                <a:lnTo>
                  <a:pt x="9752" y="15798"/>
                </a:lnTo>
                <a:lnTo>
                  <a:pt x="9752" y="17354"/>
                </a:lnTo>
                <a:cubicBezTo>
                  <a:pt x="8158" y="17745"/>
                  <a:pt x="939" y="19533"/>
                  <a:pt x="939" y="19533"/>
                </a:cubicBezTo>
                <a:lnTo>
                  <a:pt x="939" y="19943"/>
                </a:lnTo>
                <a:cubicBezTo>
                  <a:pt x="407" y="20000"/>
                  <a:pt x="0" y="20310"/>
                  <a:pt x="0" y="20684"/>
                </a:cubicBezTo>
                <a:cubicBezTo>
                  <a:pt x="0" y="21099"/>
                  <a:pt x="500" y="21435"/>
                  <a:pt x="1117" y="21435"/>
                </a:cubicBezTo>
                <a:cubicBezTo>
                  <a:pt x="1734" y="21435"/>
                  <a:pt x="2234" y="21099"/>
                  <a:pt x="2234" y="20684"/>
                </a:cubicBezTo>
                <a:cubicBezTo>
                  <a:pt x="2234" y="20400"/>
                  <a:pt x="2000" y="20153"/>
                  <a:pt x="1654" y="20026"/>
                </a:cubicBezTo>
                <a:lnTo>
                  <a:pt x="1704" y="19966"/>
                </a:lnTo>
                <a:lnTo>
                  <a:pt x="9285" y="18947"/>
                </a:lnTo>
                <a:lnTo>
                  <a:pt x="8650" y="20120"/>
                </a:lnTo>
                <a:cubicBezTo>
                  <a:pt x="8160" y="20199"/>
                  <a:pt x="7794" y="20495"/>
                  <a:pt x="7794" y="20849"/>
                </a:cubicBezTo>
                <a:cubicBezTo>
                  <a:pt x="7794" y="21264"/>
                  <a:pt x="8294" y="21600"/>
                  <a:pt x="8911" y="21600"/>
                </a:cubicBezTo>
                <a:cubicBezTo>
                  <a:pt x="9528" y="21600"/>
                  <a:pt x="10028" y="21264"/>
                  <a:pt x="10028" y="20849"/>
                </a:cubicBezTo>
                <a:cubicBezTo>
                  <a:pt x="10028" y="20681"/>
                  <a:pt x="9945" y="20527"/>
                  <a:pt x="9807" y="20402"/>
                </a:cubicBezTo>
                <a:lnTo>
                  <a:pt x="10641" y="19394"/>
                </a:lnTo>
                <a:lnTo>
                  <a:pt x="12041" y="19394"/>
                </a:lnTo>
                <a:lnTo>
                  <a:pt x="12041" y="18895"/>
                </a:lnTo>
                <a:lnTo>
                  <a:pt x="20019" y="19966"/>
                </a:lnTo>
                <a:lnTo>
                  <a:pt x="20041" y="19993"/>
                </a:lnTo>
                <a:cubicBezTo>
                  <a:pt x="19644" y="20109"/>
                  <a:pt x="19366" y="20374"/>
                  <a:pt x="19366" y="20684"/>
                </a:cubicBezTo>
                <a:cubicBezTo>
                  <a:pt x="19366" y="21099"/>
                  <a:pt x="19866" y="21435"/>
                  <a:pt x="20483" y="21435"/>
                </a:cubicBezTo>
                <a:cubicBezTo>
                  <a:pt x="21100" y="21435"/>
                  <a:pt x="21600" y="21099"/>
                  <a:pt x="21600" y="20684"/>
                </a:cubicBezTo>
                <a:cubicBezTo>
                  <a:pt x="21600" y="20339"/>
                  <a:pt x="21255" y="20050"/>
                  <a:pt x="20784" y="19961"/>
                </a:cubicBezTo>
                <a:lnTo>
                  <a:pt x="20784" y="19533"/>
                </a:lnTo>
                <a:cubicBezTo>
                  <a:pt x="20784" y="19533"/>
                  <a:pt x="13769" y="17795"/>
                  <a:pt x="12041" y="17371"/>
                </a:cubicBezTo>
                <a:lnTo>
                  <a:pt x="12041" y="15798"/>
                </a:lnTo>
                <a:lnTo>
                  <a:pt x="11507" y="15798"/>
                </a:lnTo>
                <a:lnTo>
                  <a:pt x="11507" y="14485"/>
                </a:lnTo>
                <a:lnTo>
                  <a:pt x="14182" y="14485"/>
                </a:lnTo>
                <a:cubicBezTo>
                  <a:pt x="14457" y="14485"/>
                  <a:pt x="14714" y="14400"/>
                  <a:pt x="14883" y="14254"/>
                </a:cubicBezTo>
                <a:cubicBezTo>
                  <a:pt x="15156" y="14020"/>
                  <a:pt x="15574" y="13644"/>
                  <a:pt x="15844" y="13304"/>
                </a:cubicBezTo>
                <a:lnTo>
                  <a:pt x="18776" y="13304"/>
                </a:lnTo>
                <a:cubicBezTo>
                  <a:pt x="19242" y="13304"/>
                  <a:pt x="19619" y="13035"/>
                  <a:pt x="19619" y="12703"/>
                </a:cubicBezTo>
                <a:lnTo>
                  <a:pt x="19619" y="12520"/>
                </a:lnTo>
                <a:cubicBezTo>
                  <a:pt x="19619" y="12102"/>
                  <a:pt x="17921" y="11668"/>
                  <a:pt x="15455" y="11531"/>
                </a:cubicBezTo>
                <a:cubicBezTo>
                  <a:pt x="15262" y="11520"/>
                  <a:pt x="15125" y="11401"/>
                  <a:pt x="15156" y="11272"/>
                </a:cubicBezTo>
                <a:lnTo>
                  <a:pt x="15673" y="9182"/>
                </a:lnTo>
                <a:cubicBezTo>
                  <a:pt x="15719" y="8997"/>
                  <a:pt x="15957" y="8863"/>
                  <a:pt x="16236" y="8863"/>
                </a:cubicBezTo>
                <a:lnTo>
                  <a:pt x="18008" y="8863"/>
                </a:lnTo>
                <a:cubicBezTo>
                  <a:pt x="18133" y="8863"/>
                  <a:pt x="18244" y="8812"/>
                  <a:pt x="18292" y="8734"/>
                </a:cubicBezTo>
                <a:lnTo>
                  <a:pt x="18540" y="8326"/>
                </a:lnTo>
                <a:cubicBezTo>
                  <a:pt x="18623" y="8190"/>
                  <a:pt x="18475" y="8041"/>
                  <a:pt x="18256" y="8041"/>
                </a:cubicBezTo>
                <a:lnTo>
                  <a:pt x="7212" y="8041"/>
                </a:lnTo>
                <a:cubicBezTo>
                  <a:pt x="6765" y="4448"/>
                  <a:pt x="5323" y="1424"/>
                  <a:pt x="4779" y="385"/>
                </a:cubicBezTo>
                <a:cubicBezTo>
                  <a:pt x="4658" y="154"/>
                  <a:pt x="4333" y="0"/>
                  <a:pt x="3969" y="0"/>
                </a:cubicBezTo>
                <a:lnTo>
                  <a:pt x="2819" y="0"/>
                </a:lnTo>
                <a:close/>
                <a:moveTo>
                  <a:pt x="7295" y="8863"/>
                </a:moveTo>
                <a:lnTo>
                  <a:pt x="13334" y="8863"/>
                </a:lnTo>
                <a:cubicBezTo>
                  <a:pt x="13566" y="8863"/>
                  <a:pt x="13723" y="9018"/>
                  <a:pt x="13640" y="9163"/>
                </a:cubicBezTo>
                <a:lnTo>
                  <a:pt x="12476" y="11212"/>
                </a:lnTo>
                <a:cubicBezTo>
                  <a:pt x="12382" y="11376"/>
                  <a:pt x="12148" y="11485"/>
                  <a:pt x="11886" y="11485"/>
                </a:cubicBezTo>
                <a:lnTo>
                  <a:pt x="6795" y="11485"/>
                </a:lnTo>
                <a:cubicBezTo>
                  <a:pt x="6015" y="11485"/>
                  <a:pt x="5382" y="11937"/>
                  <a:pt x="5382" y="12493"/>
                </a:cubicBezTo>
                <a:lnTo>
                  <a:pt x="5382" y="12680"/>
                </a:lnTo>
                <a:cubicBezTo>
                  <a:pt x="5382" y="13024"/>
                  <a:pt x="5774" y="13304"/>
                  <a:pt x="6258" y="13304"/>
                </a:cubicBezTo>
                <a:lnTo>
                  <a:pt x="8073" y="13304"/>
                </a:lnTo>
                <a:cubicBezTo>
                  <a:pt x="8218" y="13304"/>
                  <a:pt x="8336" y="13384"/>
                  <a:pt x="8336" y="13481"/>
                </a:cubicBezTo>
                <a:cubicBezTo>
                  <a:pt x="8336" y="13579"/>
                  <a:pt x="8218" y="13659"/>
                  <a:pt x="8073" y="13659"/>
                </a:cubicBezTo>
                <a:lnTo>
                  <a:pt x="5558" y="13659"/>
                </a:lnTo>
                <a:cubicBezTo>
                  <a:pt x="4761" y="13659"/>
                  <a:pt x="4189" y="13419"/>
                  <a:pt x="3876" y="13243"/>
                </a:cubicBezTo>
                <a:cubicBezTo>
                  <a:pt x="3701" y="13146"/>
                  <a:pt x="3625" y="12990"/>
                  <a:pt x="3682" y="12842"/>
                </a:cubicBezTo>
                <a:lnTo>
                  <a:pt x="4345" y="11137"/>
                </a:lnTo>
                <a:cubicBezTo>
                  <a:pt x="4523" y="11137"/>
                  <a:pt x="4702" y="11137"/>
                  <a:pt x="4872" y="11137"/>
                </a:cubicBezTo>
                <a:lnTo>
                  <a:pt x="5798" y="11137"/>
                </a:lnTo>
                <a:lnTo>
                  <a:pt x="6363" y="11137"/>
                </a:lnTo>
                <a:cubicBezTo>
                  <a:pt x="6898" y="11137"/>
                  <a:pt x="7334" y="10847"/>
                  <a:pt x="7342" y="10488"/>
                </a:cubicBezTo>
                <a:cubicBezTo>
                  <a:pt x="7355" y="9939"/>
                  <a:pt x="7336" y="9396"/>
                  <a:pt x="7295" y="8863"/>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8" name="Estrategias de segmentación"/>
          <p:cNvSpPr txBox="1"/>
          <p:nvPr>
            <p:ph type="title"/>
          </p:nvPr>
        </p:nvSpPr>
        <p:spPr>
          <a:prstGeom prst="rect">
            <a:avLst/>
          </a:prstGeom>
        </p:spPr>
        <p:txBody>
          <a:bodyPr/>
          <a:lstStyle/>
          <a:p>
            <a:pPr/>
            <a:r>
              <a:t>Estrategias de segmentación </a:t>
            </a:r>
          </a:p>
        </p:txBody>
      </p:sp>
      <p:sp>
        <p:nvSpPr>
          <p:cNvPr id="219" name="Se trata de cubrir las diferentes necesidades que tienen los distintos tipos de clientes para satisfacerlos de forma específica y definir por que segmentos vamos a apostar.…"/>
          <p:cNvSpPr txBox="1"/>
          <p:nvPr>
            <p:ph type="body" idx="1"/>
          </p:nvPr>
        </p:nvSpPr>
        <p:spPr>
          <a:xfrm>
            <a:off x="2110044" y="2222500"/>
            <a:ext cx="10323256" cy="6667500"/>
          </a:xfrm>
          <a:prstGeom prst="rect">
            <a:avLst/>
          </a:prstGeom>
        </p:spPr>
        <p:txBody>
          <a:bodyPr/>
          <a:lstStyle/>
          <a:p>
            <a:pPr marL="0" indent="0" defTabSz="467359">
              <a:spcBef>
                <a:spcPts val="0"/>
              </a:spcBef>
              <a:buClr>
                <a:srgbClr val="AAE36A"/>
              </a:buClr>
              <a:buSzTx/>
              <a:buFont typeface="Times New Roman"/>
              <a:buNone/>
              <a:defRPr sz="2880">
                <a:solidFill>
                  <a:srgbClr val="000000"/>
                </a:solidFill>
                <a:latin typeface="Helvetica Neue"/>
                <a:ea typeface="Helvetica Neue"/>
                <a:cs typeface="Helvetica Neue"/>
                <a:sym typeface="Helvetica Neue"/>
              </a:defRPr>
            </a:pPr>
            <a:r>
              <a:t>Se trata de cubrir las diferentes necesidades que tienen los distintos tipos de clientes para satisfacerlos de forma específica y definir por que segmentos vamos a apostar.</a:t>
            </a:r>
          </a:p>
          <a:p>
            <a:pPr marL="0" indent="0" defTabSz="467359">
              <a:spcBef>
                <a:spcPts val="0"/>
              </a:spcBef>
              <a:buSzTx/>
              <a:buFontTx/>
              <a:buNone/>
              <a:defRPr sz="2880">
                <a:solidFill>
                  <a:srgbClr val="000000"/>
                </a:solidFill>
                <a:latin typeface="Helvetica Neue"/>
                <a:ea typeface="Helvetica Neue"/>
                <a:cs typeface="Helvetica Neue"/>
                <a:sym typeface="Helvetica Neue"/>
              </a:defRPr>
            </a:pPr>
          </a:p>
          <a:p>
            <a:pPr marL="0" indent="0" defTabSz="467359">
              <a:spcBef>
                <a:spcPts val="0"/>
              </a:spcBef>
              <a:buSzTx/>
              <a:buFontTx/>
              <a:buNone/>
              <a:defRPr sz="2880">
                <a:solidFill>
                  <a:srgbClr val="000000"/>
                </a:solidFill>
                <a:latin typeface="Helvetica Neue"/>
                <a:ea typeface="Helvetica Neue"/>
                <a:cs typeface="Helvetica Neue"/>
                <a:sym typeface="Helvetica Neue"/>
              </a:defRPr>
            </a:pPr>
            <a:r>
              <a:t>Shiffman y Lazar distinguen tres tipos de estrategias de segmentación:</a:t>
            </a:r>
          </a:p>
          <a:p>
            <a:pPr marL="0" indent="0" defTabSz="467359">
              <a:spcBef>
                <a:spcPts val="0"/>
              </a:spcBef>
              <a:buSzTx/>
              <a:buFontTx/>
              <a:buNone/>
              <a:defRPr sz="2880">
                <a:solidFill>
                  <a:srgbClr val="000000"/>
                </a:solidFill>
                <a:latin typeface="Helvetica Neue"/>
                <a:ea typeface="Helvetica Neue"/>
                <a:cs typeface="Helvetica Neue"/>
                <a:sym typeface="Helvetica Neue"/>
              </a:defRPr>
            </a:pPr>
          </a:p>
          <a:p>
            <a:pPr marL="0" indent="0" defTabSz="467359">
              <a:spcBef>
                <a:spcPts val="0"/>
              </a:spcBef>
              <a:buSzTx/>
              <a:buFontTx/>
              <a:buNone/>
              <a:defRPr sz="2880">
                <a:solidFill>
                  <a:srgbClr val="000000"/>
                </a:solidFill>
                <a:latin typeface="Helvetica Neue"/>
                <a:ea typeface="Helvetica Neue"/>
                <a:cs typeface="Helvetica Neue"/>
                <a:sym typeface="Helvetica Neue"/>
              </a:defRPr>
            </a:pPr>
            <a:r>
              <a:rPr b="1">
                <a:uFill>
                  <a:solidFill>
                    <a:srgbClr val="AAE36A"/>
                  </a:solidFill>
                </a:uFill>
              </a:rPr>
              <a:t>Diferenciada</a:t>
            </a:r>
            <a:r>
              <a:rPr>
                <a:uFill>
                  <a:solidFill>
                    <a:srgbClr val="AAE36A"/>
                  </a:solidFill>
                </a:uFill>
              </a:rPr>
              <a:t>: Se trata de dirigirnos a cada segmento de mercado con una oferta y posicionamiento diferente.</a:t>
            </a:r>
            <a:endParaRPr>
              <a:uFill>
                <a:solidFill>
                  <a:srgbClr val="AAE36A"/>
                </a:solidFill>
              </a:uFill>
            </a:endParaRPr>
          </a:p>
          <a:p>
            <a:pPr marL="0" indent="0" defTabSz="467359">
              <a:spcBef>
                <a:spcPts val="0"/>
              </a:spcBef>
              <a:buSzTx/>
              <a:buFontTx/>
              <a:buNone/>
              <a:defRPr sz="2880">
                <a:solidFill>
                  <a:srgbClr val="000000"/>
                </a:solidFill>
                <a:latin typeface="Helvetica Neue"/>
                <a:ea typeface="Helvetica Neue"/>
                <a:cs typeface="Helvetica Neue"/>
                <a:sym typeface="Helvetica Neue"/>
              </a:defRPr>
            </a:pPr>
          </a:p>
          <a:p>
            <a:pPr marL="0" indent="0" defTabSz="467359">
              <a:spcBef>
                <a:spcPts val="0"/>
              </a:spcBef>
              <a:buSzTx/>
              <a:buFontTx/>
              <a:buNone/>
              <a:defRPr sz="2880">
                <a:solidFill>
                  <a:srgbClr val="000000"/>
                </a:solidFill>
                <a:latin typeface="Helvetica Neue"/>
                <a:ea typeface="Helvetica Neue"/>
                <a:cs typeface="Helvetica Neue"/>
                <a:sym typeface="Helvetica Neue"/>
              </a:defRPr>
            </a:pPr>
            <a:r>
              <a:rPr b="1">
                <a:uFill>
                  <a:solidFill>
                    <a:srgbClr val="AAE36A"/>
                  </a:solidFill>
                </a:uFill>
              </a:rPr>
              <a:t>Indiferenciada</a:t>
            </a:r>
            <a:r>
              <a:rPr>
                <a:uFill>
                  <a:solidFill>
                    <a:srgbClr val="AAE36A"/>
                  </a:solidFill>
                </a:uFill>
              </a:rPr>
              <a:t>: Nos dirigimos a los diferentes segmentos con la misma oferta y el mismo posicionamiento.</a:t>
            </a:r>
            <a:endParaRPr>
              <a:uFill>
                <a:solidFill>
                  <a:srgbClr val="AAE36A"/>
                </a:solidFill>
              </a:uFill>
            </a:endParaRPr>
          </a:p>
          <a:p>
            <a:pPr marL="0" indent="0" defTabSz="467359">
              <a:spcBef>
                <a:spcPts val="0"/>
              </a:spcBef>
              <a:buSzTx/>
              <a:buFontTx/>
              <a:buNone/>
              <a:defRPr sz="2880">
                <a:solidFill>
                  <a:srgbClr val="000000"/>
                </a:solidFill>
                <a:latin typeface="Helvetica Neue"/>
                <a:ea typeface="Helvetica Neue"/>
                <a:cs typeface="Helvetica Neue"/>
                <a:sym typeface="Helvetica Neue"/>
              </a:defRPr>
            </a:pPr>
            <a:endParaRPr>
              <a:uFill>
                <a:solidFill>
                  <a:srgbClr val="AAE36A"/>
                </a:solidFill>
              </a:uFill>
            </a:endParaRPr>
          </a:p>
          <a:p>
            <a:pPr marL="0" indent="0" defTabSz="467359">
              <a:spcBef>
                <a:spcPts val="0"/>
              </a:spcBef>
              <a:buSzTx/>
              <a:buFontTx/>
              <a:buNone/>
              <a:defRPr sz="2880">
                <a:solidFill>
                  <a:srgbClr val="000000"/>
                </a:solidFill>
                <a:latin typeface="Helvetica Neue"/>
                <a:ea typeface="Helvetica Neue"/>
                <a:cs typeface="Helvetica Neue"/>
                <a:sym typeface="Helvetica Neue"/>
              </a:defRPr>
            </a:pPr>
            <a:r>
              <a:rPr b="1">
                <a:uFill>
                  <a:solidFill>
                    <a:srgbClr val="AAE36A"/>
                  </a:solidFill>
                </a:uFill>
              </a:rPr>
              <a:t>Concentrada</a:t>
            </a:r>
            <a:r>
              <a:rPr>
                <a:uFill>
                  <a:solidFill>
                    <a:srgbClr val="AAE36A"/>
                  </a:solidFill>
                </a:uFill>
              </a:rPr>
              <a:t>: Concentrarse en segmentos determinados, adaptando su oferta a necesidades especificas.</a:t>
            </a:r>
          </a:p>
        </p:txBody>
      </p:sp>
      <p:sp>
        <p:nvSpPr>
          <p:cNvPr id="220"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2" name="Estrategias de cartera"/>
          <p:cNvSpPr txBox="1"/>
          <p:nvPr>
            <p:ph type="title"/>
          </p:nvPr>
        </p:nvSpPr>
        <p:spPr>
          <a:prstGeom prst="rect">
            <a:avLst/>
          </a:prstGeom>
        </p:spPr>
        <p:txBody>
          <a:bodyPr/>
          <a:lstStyle/>
          <a:p>
            <a:pPr/>
            <a:r>
              <a:t>Estrategias de cartera</a:t>
            </a:r>
          </a:p>
        </p:txBody>
      </p:sp>
      <p:sp>
        <p:nvSpPr>
          <p:cNvPr id="223" name="Se trata de definir los productos y los atractivos que pueden resultar potencialmente de interés para los turistas. Y se trata de asociarlo con los mercados seleccionados.…"/>
          <p:cNvSpPr txBox="1"/>
          <p:nvPr>
            <p:ph type="body" idx="1"/>
          </p:nvPr>
        </p:nvSpPr>
        <p:spPr>
          <a:xfrm>
            <a:off x="3283808" y="2098610"/>
            <a:ext cx="8943982" cy="6667501"/>
          </a:xfrm>
          <a:prstGeom prst="rect">
            <a:avLst/>
          </a:prstGeom>
        </p:spPr>
        <p:txBody>
          <a:bodyPr/>
          <a:lstStyle/>
          <a:p>
            <a:pPr algn="just">
              <a:defRPr>
                <a:solidFill>
                  <a:srgbClr val="000000"/>
                </a:solidFill>
              </a:defRPr>
            </a:pPr>
            <a:r>
              <a:t>Se trata de definir los productos y los atractivos que pueden resultar potencialmente de interés para los turistas. Y se trata de asociarlo con los mercados seleccionados. </a:t>
            </a:r>
          </a:p>
          <a:p>
            <a:pPr algn="just">
              <a:defRPr>
                <a:solidFill>
                  <a:srgbClr val="000000"/>
                </a:solidFill>
              </a:defRPr>
            </a:pPr>
            <a:r>
              <a:t>Este es un trabajo de diseño y selección de productos y mercados estratégicos. Aquí se utilizan metodologías de evaluación, inventarios y se deben realizar análisis de los destinos. </a:t>
            </a:r>
          </a:p>
        </p:txBody>
      </p:sp>
      <p:sp>
        <p:nvSpPr>
          <p:cNvPr id="224"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225" name="Buceo"/>
          <p:cNvSpPr/>
          <p:nvPr/>
        </p:nvSpPr>
        <p:spPr>
          <a:xfrm>
            <a:off x="1111629" y="2984094"/>
            <a:ext cx="955128" cy="808221"/>
          </a:xfrm>
          <a:custGeom>
            <a:avLst/>
            <a:gdLst/>
            <a:ahLst/>
            <a:cxnLst>
              <a:cxn ang="0">
                <a:pos x="wd2" y="hd2"/>
              </a:cxn>
              <a:cxn ang="5400000">
                <a:pos x="wd2" y="hd2"/>
              </a:cxn>
              <a:cxn ang="10800000">
                <a:pos x="wd2" y="hd2"/>
              </a:cxn>
              <a:cxn ang="16200000">
                <a:pos x="wd2" y="hd2"/>
              </a:cxn>
            </a:cxnLst>
            <a:rect l="0" t="0" r="r" b="b"/>
            <a:pathLst>
              <a:path w="21549" h="21600" fill="norm" stroke="1" extrusionOk="0">
                <a:moveTo>
                  <a:pt x="27" y="0"/>
                </a:moveTo>
                <a:cubicBezTo>
                  <a:pt x="-2" y="0"/>
                  <a:pt x="-9" y="21"/>
                  <a:pt x="12" y="46"/>
                </a:cubicBezTo>
                <a:lnTo>
                  <a:pt x="3476" y="4041"/>
                </a:lnTo>
                <a:cubicBezTo>
                  <a:pt x="3497" y="4066"/>
                  <a:pt x="3534" y="4067"/>
                  <a:pt x="3557" y="4045"/>
                </a:cubicBezTo>
                <a:lnTo>
                  <a:pt x="4804" y="2859"/>
                </a:lnTo>
                <a:cubicBezTo>
                  <a:pt x="4828" y="2837"/>
                  <a:pt x="4832" y="2797"/>
                  <a:pt x="4816" y="2767"/>
                </a:cubicBezTo>
                <a:lnTo>
                  <a:pt x="3338" y="54"/>
                </a:lnTo>
                <a:cubicBezTo>
                  <a:pt x="3322" y="24"/>
                  <a:pt x="3285" y="0"/>
                  <a:pt x="3255" y="0"/>
                </a:cubicBezTo>
                <a:lnTo>
                  <a:pt x="27" y="0"/>
                </a:lnTo>
                <a:close/>
                <a:moveTo>
                  <a:pt x="5664" y="3808"/>
                </a:moveTo>
                <a:cubicBezTo>
                  <a:pt x="5426" y="3789"/>
                  <a:pt x="5183" y="3851"/>
                  <a:pt x="4961" y="4003"/>
                </a:cubicBezTo>
                <a:cubicBezTo>
                  <a:pt x="4371" y="4410"/>
                  <a:pt x="4169" y="5307"/>
                  <a:pt x="4513" y="6006"/>
                </a:cubicBezTo>
                <a:lnTo>
                  <a:pt x="8002" y="13112"/>
                </a:lnTo>
                <a:cubicBezTo>
                  <a:pt x="8032" y="13174"/>
                  <a:pt x="8065" y="13231"/>
                  <a:pt x="8102" y="13286"/>
                </a:cubicBezTo>
                <a:cubicBezTo>
                  <a:pt x="8406" y="13862"/>
                  <a:pt x="9072" y="14692"/>
                  <a:pt x="10477" y="15107"/>
                </a:cubicBezTo>
                <a:cubicBezTo>
                  <a:pt x="10477" y="15107"/>
                  <a:pt x="14595" y="16600"/>
                  <a:pt x="16639" y="17139"/>
                </a:cubicBezTo>
                <a:lnTo>
                  <a:pt x="19943" y="21267"/>
                </a:lnTo>
                <a:cubicBezTo>
                  <a:pt x="20120" y="21487"/>
                  <a:pt x="20357" y="21600"/>
                  <a:pt x="20595" y="21600"/>
                </a:cubicBezTo>
                <a:cubicBezTo>
                  <a:pt x="20817" y="21600"/>
                  <a:pt x="21041" y="21502"/>
                  <a:pt x="21215" y="21306"/>
                </a:cubicBezTo>
                <a:cubicBezTo>
                  <a:pt x="21576" y="20901"/>
                  <a:pt x="21591" y="20228"/>
                  <a:pt x="21249" y="19801"/>
                </a:cubicBezTo>
                <a:lnTo>
                  <a:pt x="16405" y="13751"/>
                </a:lnTo>
                <a:lnTo>
                  <a:pt x="16386" y="13745"/>
                </a:lnTo>
                <a:cubicBezTo>
                  <a:pt x="15765" y="12979"/>
                  <a:pt x="14984" y="12669"/>
                  <a:pt x="14984" y="12669"/>
                </a:cubicBezTo>
                <a:lnTo>
                  <a:pt x="9780" y="10906"/>
                </a:lnTo>
                <a:lnTo>
                  <a:pt x="6652" y="4532"/>
                </a:lnTo>
                <a:cubicBezTo>
                  <a:pt x="6437" y="4095"/>
                  <a:pt x="6060" y="3839"/>
                  <a:pt x="5664" y="3808"/>
                </a:cubicBezTo>
                <a:close/>
                <a:moveTo>
                  <a:pt x="10793" y="7306"/>
                </a:moveTo>
                <a:cubicBezTo>
                  <a:pt x="10765" y="7298"/>
                  <a:pt x="10736" y="7320"/>
                  <a:pt x="10729" y="7354"/>
                </a:cubicBezTo>
                <a:lnTo>
                  <a:pt x="10195" y="9969"/>
                </a:lnTo>
                <a:cubicBezTo>
                  <a:pt x="10188" y="10004"/>
                  <a:pt x="10205" y="10039"/>
                  <a:pt x="10234" y="10047"/>
                </a:cubicBezTo>
                <a:lnTo>
                  <a:pt x="14835" y="11365"/>
                </a:lnTo>
                <a:cubicBezTo>
                  <a:pt x="14864" y="11373"/>
                  <a:pt x="14893" y="11351"/>
                  <a:pt x="14900" y="11317"/>
                </a:cubicBezTo>
                <a:lnTo>
                  <a:pt x="15434" y="8700"/>
                </a:lnTo>
                <a:cubicBezTo>
                  <a:pt x="15441" y="8665"/>
                  <a:pt x="15424" y="8632"/>
                  <a:pt x="15395" y="8624"/>
                </a:cubicBezTo>
                <a:lnTo>
                  <a:pt x="10793" y="7306"/>
                </a:lnTo>
                <a:close/>
                <a:moveTo>
                  <a:pt x="15896" y="8809"/>
                </a:moveTo>
                <a:lnTo>
                  <a:pt x="15339" y="11493"/>
                </a:lnTo>
                <a:cubicBezTo>
                  <a:pt x="16070" y="11705"/>
                  <a:pt x="16785" y="11277"/>
                  <a:pt x="16939" y="10536"/>
                </a:cubicBezTo>
                <a:cubicBezTo>
                  <a:pt x="17093" y="9796"/>
                  <a:pt x="16626" y="9022"/>
                  <a:pt x="15896" y="8809"/>
                </a:cubicBezTo>
                <a:close/>
                <a:moveTo>
                  <a:pt x="19292" y="11121"/>
                </a:moveTo>
                <a:cubicBezTo>
                  <a:pt x="18734" y="11078"/>
                  <a:pt x="18169" y="11353"/>
                  <a:pt x="17800" y="11916"/>
                </a:cubicBezTo>
                <a:cubicBezTo>
                  <a:pt x="17211" y="12817"/>
                  <a:pt x="17348" y="14115"/>
                  <a:pt x="18109" y="14813"/>
                </a:cubicBezTo>
                <a:cubicBezTo>
                  <a:pt x="18630" y="15292"/>
                  <a:pt x="19309" y="15364"/>
                  <a:pt x="19874" y="15073"/>
                </a:cubicBezTo>
                <a:lnTo>
                  <a:pt x="20405" y="15708"/>
                </a:lnTo>
                <a:lnTo>
                  <a:pt x="20964" y="14853"/>
                </a:lnTo>
                <a:lnTo>
                  <a:pt x="20990" y="14813"/>
                </a:lnTo>
                <a:lnTo>
                  <a:pt x="21549" y="13959"/>
                </a:lnTo>
                <a:lnTo>
                  <a:pt x="20899" y="13507"/>
                </a:lnTo>
                <a:cubicBezTo>
                  <a:pt x="20996" y="12787"/>
                  <a:pt x="20766" y="12028"/>
                  <a:pt x="20245" y="11549"/>
                </a:cubicBezTo>
                <a:cubicBezTo>
                  <a:pt x="19959" y="11287"/>
                  <a:pt x="19627" y="11147"/>
                  <a:pt x="19292" y="11121"/>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
        <p:nvSpPr>
          <p:cNvPr id="226" name="Hotel"/>
          <p:cNvSpPr/>
          <p:nvPr/>
        </p:nvSpPr>
        <p:spPr>
          <a:xfrm>
            <a:off x="1225418" y="5983019"/>
            <a:ext cx="955129" cy="1156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45" y="0"/>
                </a:moveTo>
                <a:lnTo>
                  <a:pt x="3845" y="21600"/>
                </a:lnTo>
                <a:lnTo>
                  <a:pt x="9622" y="21600"/>
                </a:lnTo>
                <a:lnTo>
                  <a:pt x="9622" y="17888"/>
                </a:lnTo>
                <a:lnTo>
                  <a:pt x="11892" y="17888"/>
                </a:lnTo>
                <a:lnTo>
                  <a:pt x="11892" y="21600"/>
                </a:lnTo>
                <a:lnTo>
                  <a:pt x="13548" y="21600"/>
                </a:lnTo>
                <a:lnTo>
                  <a:pt x="13548" y="17888"/>
                </a:lnTo>
                <a:lnTo>
                  <a:pt x="15817" y="17888"/>
                </a:lnTo>
                <a:lnTo>
                  <a:pt x="15817" y="21600"/>
                </a:lnTo>
                <a:lnTo>
                  <a:pt x="21600" y="21600"/>
                </a:lnTo>
                <a:lnTo>
                  <a:pt x="21600" y="0"/>
                </a:lnTo>
                <a:lnTo>
                  <a:pt x="3845" y="0"/>
                </a:lnTo>
                <a:close/>
                <a:moveTo>
                  <a:pt x="0" y="1697"/>
                </a:moveTo>
                <a:lnTo>
                  <a:pt x="0" y="11543"/>
                </a:lnTo>
                <a:lnTo>
                  <a:pt x="2976" y="11543"/>
                </a:lnTo>
                <a:lnTo>
                  <a:pt x="2976" y="1697"/>
                </a:lnTo>
                <a:lnTo>
                  <a:pt x="0" y="1697"/>
                </a:lnTo>
                <a:close/>
                <a:moveTo>
                  <a:pt x="5704" y="1707"/>
                </a:moveTo>
                <a:lnTo>
                  <a:pt x="7975" y="1707"/>
                </a:lnTo>
                <a:lnTo>
                  <a:pt x="7975" y="3582"/>
                </a:lnTo>
                <a:lnTo>
                  <a:pt x="5704" y="3582"/>
                </a:lnTo>
                <a:lnTo>
                  <a:pt x="5704" y="1707"/>
                </a:lnTo>
                <a:close/>
                <a:moveTo>
                  <a:pt x="9622" y="1707"/>
                </a:moveTo>
                <a:lnTo>
                  <a:pt x="11892" y="1707"/>
                </a:lnTo>
                <a:lnTo>
                  <a:pt x="11892" y="3582"/>
                </a:lnTo>
                <a:lnTo>
                  <a:pt x="9622" y="3582"/>
                </a:lnTo>
                <a:lnTo>
                  <a:pt x="9622" y="1707"/>
                </a:lnTo>
                <a:close/>
                <a:moveTo>
                  <a:pt x="13548" y="1707"/>
                </a:moveTo>
                <a:lnTo>
                  <a:pt x="15817" y="1707"/>
                </a:lnTo>
                <a:lnTo>
                  <a:pt x="15817" y="3582"/>
                </a:lnTo>
                <a:lnTo>
                  <a:pt x="13548" y="3582"/>
                </a:lnTo>
                <a:lnTo>
                  <a:pt x="13548" y="1707"/>
                </a:lnTo>
                <a:close/>
                <a:moveTo>
                  <a:pt x="17473" y="1707"/>
                </a:moveTo>
                <a:lnTo>
                  <a:pt x="19742" y="1707"/>
                </a:lnTo>
                <a:lnTo>
                  <a:pt x="19742" y="3582"/>
                </a:lnTo>
                <a:lnTo>
                  <a:pt x="17473" y="3582"/>
                </a:lnTo>
                <a:lnTo>
                  <a:pt x="17473" y="1707"/>
                </a:lnTo>
                <a:close/>
                <a:moveTo>
                  <a:pt x="1490" y="2307"/>
                </a:moveTo>
                <a:lnTo>
                  <a:pt x="1727" y="2906"/>
                </a:lnTo>
                <a:lnTo>
                  <a:pt x="2486" y="2906"/>
                </a:lnTo>
                <a:lnTo>
                  <a:pt x="1871" y="3275"/>
                </a:lnTo>
                <a:lnTo>
                  <a:pt x="2106" y="3874"/>
                </a:lnTo>
                <a:lnTo>
                  <a:pt x="1490" y="3508"/>
                </a:lnTo>
                <a:lnTo>
                  <a:pt x="877" y="3874"/>
                </a:lnTo>
                <a:lnTo>
                  <a:pt x="1112" y="3275"/>
                </a:lnTo>
                <a:lnTo>
                  <a:pt x="497" y="2906"/>
                </a:lnTo>
                <a:lnTo>
                  <a:pt x="1255" y="2906"/>
                </a:lnTo>
                <a:lnTo>
                  <a:pt x="1490" y="2307"/>
                </a:lnTo>
                <a:close/>
                <a:moveTo>
                  <a:pt x="1490" y="4528"/>
                </a:moveTo>
                <a:lnTo>
                  <a:pt x="1727" y="5129"/>
                </a:lnTo>
                <a:lnTo>
                  <a:pt x="2486" y="5129"/>
                </a:lnTo>
                <a:lnTo>
                  <a:pt x="1871" y="5495"/>
                </a:lnTo>
                <a:lnTo>
                  <a:pt x="2106" y="6095"/>
                </a:lnTo>
                <a:lnTo>
                  <a:pt x="1490" y="5728"/>
                </a:lnTo>
                <a:lnTo>
                  <a:pt x="877" y="6095"/>
                </a:lnTo>
                <a:lnTo>
                  <a:pt x="1112" y="5495"/>
                </a:lnTo>
                <a:lnTo>
                  <a:pt x="497" y="5129"/>
                </a:lnTo>
                <a:lnTo>
                  <a:pt x="1255" y="5129"/>
                </a:lnTo>
                <a:lnTo>
                  <a:pt x="1490" y="4528"/>
                </a:lnTo>
                <a:close/>
                <a:moveTo>
                  <a:pt x="5704" y="4987"/>
                </a:moveTo>
                <a:lnTo>
                  <a:pt x="7975" y="4987"/>
                </a:lnTo>
                <a:lnTo>
                  <a:pt x="7975" y="6863"/>
                </a:lnTo>
                <a:lnTo>
                  <a:pt x="5704" y="6863"/>
                </a:lnTo>
                <a:lnTo>
                  <a:pt x="5704" y="4987"/>
                </a:lnTo>
                <a:close/>
                <a:moveTo>
                  <a:pt x="9622" y="4987"/>
                </a:moveTo>
                <a:lnTo>
                  <a:pt x="11892" y="4987"/>
                </a:lnTo>
                <a:lnTo>
                  <a:pt x="11892" y="6863"/>
                </a:lnTo>
                <a:lnTo>
                  <a:pt x="9622" y="6863"/>
                </a:lnTo>
                <a:lnTo>
                  <a:pt x="9622" y="4987"/>
                </a:lnTo>
                <a:close/>
                <a:moveTo>
                  <a:pt x="13548" y="4987"/>
                </a:moveTo>
                <a:lnTo>
                  <a:pt x="15817" y="4987"/>
                </a:lnTo>
                <a:lnTo>
                  <a:pt x="15817" y="6863"/>
                </a:lnTo>
                <a:lnTo>
                  <a:pt x="13548" y="6863"/>
                </a:lnTo>
                <a:lnTo>
                  <a:pt x="13548" y="4987"/>
                </a:lnTo>
                <a:close/>
                <a:moveTo>
                  <a:pt x="17473" y="4987"/>
                </a:moveTo>
                <a:lnTo>
                  <a:pt x="19742" y="4987"/>
                </a:lnTo>
                <a:lnTo>
                  <a:pt x="19742" y="6863"/>
                </a:lnTo>
                <a:lnTo>
                  <a:pt x="17473" y="6863"/>
                </a:lnTo>
                <a:lnTo>
                  <a:pt x="17473" y="4987"/>
                </a:lnTo>
                <a:close/>
                <a:moveTo>
                  <a:pt x="1490" y="6939"/>
                </a:moveTo>
                <a:lnTo>
                  <a:pt x="1727" y="7539"/>
                </a:lnTo>
                <a:lnTo>
                  <a:pt x="2486" y="7539"/>
                </a:lnTo>
                <a:lnTo>
                  <a:pt x="1871" y="7905"/>
                </a:lnTo>
                <a:lnTo>
                  <a:pt x="2106" y="8507"/>
                </a:lnTo>
                <a:lnTo>
                  <a:pt x="1490" y="8138"/>
                </a:lnTo>
                <a:lnTo>
                  <a:pt x="877" y="8507"/>
                </a:lnTo>
                <a:lnTo>
                  <a:pt x="1112" y="7905"/>
                </a:lnTo>
                <a:lnTo>
                  <a:pt x="497" y="7539"/>
                </a:lnTo>
                <a:lnTo>
                  <a:pt x="1255" y="7539"/>
                </a:lnTo>
                <a:lnTo>
                  <a:pt x="1490" y="6939"/>
                </a:lnTo>
                <a:close/>
                <a:moveTo>
                  <a:pt x="5704" y="8274"/>
                </a:moveTo>
                <a:lnTo>
                  <a:pt x="7975" y="8274"/>
                </a:lnTo>
                <a:lnTo>
                  <a:pt x="7975" y="10148"/>
                </a:lnTo>
                <a:lnTo>
                  <a:pt x="5704" y="10148"/>
                </a:lnTo>
                <a:lnTo>
                  <a:pt x="5704" y="8274"/>
                </a:lnTo>
                <a:close/>
                <a:moveTo>
                  <a:pt x="9622" y="8274"/>
                </a:moveTo>
                <a:lnTo>
                  <a:pt x="11892" y="8274"/>
                </a:lnTo>
                <a:lnTo>
                  <a:pt x="11892" y="10148"/>
                </a:lnTo>
                <a:lnTo>
                  <a:pt x="9622" y="10148"/>
                </a:lnTo>
                <a:lnTo>
                  <a:pt x="9622" y="8274"/>
                </a:lnTo>
                <a:close/>
                <a:moveTo>
                  <a:pt x="13548" y="8274"/>
                </a:moveTo>
                <a:lnTo>
                  <a:pt x="15817" y="8274"/>
                </a:lnTo>
                <a:lnTo>
                  <a:pt x="15817" y="10148"/>
                </a:lnTo>
                <a:lnTo>
                  <a:pt x="13548" y="10148"/>
                </a:lnTo>
                <a:lnTo>
                  <a:pt x="13548" y="8274"/>
                </a:lnTo>
                <a:close/>
                <a:moveTo>
                  <a:pt x="17473" y="8274"/>
                </a:moveTo>
                <a:lnTo>
                  <a:pt x="19742" y="8274"/>
                </a:lnTo>
                <a:lnTo>
                  <a:pt x="19742" y="10148"/>
                </a:lnTo>
                <a:lnTo>
                  <a:pt x="17473" y="10148"/>
                </a:lnTo>
                <a:lnTo>
                  <a:pt x="17473" y="8274"/>
                </a:lnTo>
                <a:close/>
                <a:moveTo>
                  <a:pt x="1490" y="9224"/>
                </a:moveTo>
                <a:lnTo>
                  <a:pt x="1727" y="9824"/>
                </a:lnTo>
                <a:lnTo>
                  <a:pt x="2486" y="9824"/>
                </a:lnTo>
                <a:lnTo>
                  <a:pt x="1871" y="10192"/>
                </a:lnTo>
                <a:lnTo>
                  <a:pt x="2106" y="10792"/>
                </a:lnTo>
                <a:lnTo>
                  <a:pt x="1490" y="10425"/>
                </a:lnTo>
                <a:lnTo>
                  <a:pt x="877" y="10792"/>
                </a:lnTo>
                <a:lnTo>
                  <a:pt x="1112" y="10192"/>
                </a:lnTo>
                <a:lnTo>
                  <a:pt x="497" y="9824"/>
                </a:lnTo>
                <a:lnTo>
                  <a:pt x="1255" y="9824"/>
                </a:lnTo>
                <a:lnTo>
                  <a:pt x="1490" y="9224"/>
                </a:lnTo>
                <a:close/>
                <a:moveTo>
                  <a:pt x="5704" y="11553"/>
                </a:moveTo>
                <a:lnTo>
                  <a:pt x="7975" y="11553"/>
                </a:lnTo>
                <a:lnTo>
                  <a:pt x="7975" y="13429"/>
                </a:lnTo>
                <a:lnTo>
                  <a:pt x="5704" y="13429"/>
                </a:lnTo>
                <a:lnTo>
                  <a:pt x="5704" y="11553"/>
                </a:lnTo>
                <a:close/>
                <a:moveTo>
                  <a:pt x="9622" y="11553"/>
                </a:moveTo>
                <a:lnTo>
                  <a:pt x="11892" y="11553"/>
                </a:lnTo>
                <a:lnTo>
                  <a:pt x="11892" y="13429"/>
                </a:lnTo>
                <a:lnTo>
                  <a:pt x="9622" y="13429"/>
                </a:lnTo>
                <a:lnTo>
                  <a:pt x="9622" y="11553"/>
                </a:lnTo>
                <a:close/>
                <a:moveTo>
                  <a:pt x="13548" y="11553"/>
                </a:moveTo>
                <a:lnTo>
                  <a:pt x="15817" y="11553"/>
                </a:lnTo>
                <a:lnTo>
                  <a:pt x="15817" y="13429"/>
                </a:lnTo>
                <a:lnTo>
                  <a:pt x="13548" y="13429"/>
                </a:lnTo>
                <a:lnTo>
                  <a:pt x="13548" y="11553"/>
                </a:lnTo>
                <a:close/>
                <a:moveTo>
                  <a:pt x="17473" y="11553"/>
                </a:moveTo>
                <a:lnTo>
                  <a:pt x="19742" y="11553"/>
                </a:lnTo>
                <a:lnTo>
                  <a:pt x="19742" y="13429"/>
                </a:lnTo>
                <a:lnTo>
                  <a:pt x="17473" y="13429"/>
                </a:lnTo>
                <a:lnTo>
                  <a:pt x="17473" y="11553"/>
                </a:lnTo>
                <a:close/>
                <a:moveTo>
                  <a:pt x="5704" y="14840"/>
                </a:moveTo>
                <a:lnTo>
                  <a:pt x="7975" y="14840"/>
                </a:lnTo>
                <a:lnTo>
                  <a:pt x="7975" y="16714"/>
                </a:lnTo>
                <a:lnTo>
                  <a:pt x="5704" y="16714"/>
                </a:lnTo>
                <a:lnTo>
                  <a:pt x="5704" y="14840"/>
                </a:lnTo>
                <a:close/>
                <a:moveTo>
                  <a:pt x="9622" y="14840"/>
                </a:moveTo>
                <a:lnTo>
                  <a:pt x="11892" y="14840"/>
                </a:lnTo>
                <a:lnTo>
                  <a:pt x="11892" y="16714"/>
                </a:lnTo>
                <a:lnTo>
                  <a:pt x="9622" y="16714"/>
                </a:lnTo>
                <a:lnTo>
                  <a:pt x="9622" y="14840"/>
                </a:lnTo>
                <a:close/>
                <a:moveTo>
                  <a:pt x="13548" y="14840"/>
                </a:moveTo>
                <a:lnTo>
                  <a:pt x="15817" y="14840"/>
                </a:lnTo>
                <a:lnTo>
                  <a:pt x="15817" y="16714"/>
                </a:lnTo>
                <a:lnTo>
                  <a:pt x="13548" y="16714"/>
                </a:lnTo>
                <a:lnTo>
                  <a:pt x="13548" y="14840"/>
                </a:lnTo>
                <a:close/>
                <a:moveTo>
                  <a:pt x="17473" y="14840"/>
                </a:moveTo>
                <a:lnTo>
                  <a:pt x="19742" y="14840"/>
                </a:lnTo>
                <a:lnTo>
                  <a:pt x="19742" y="16714"/>
                </a:lnTo>
                <a:lnTo>
                  <a:pt x="17473" y="16714"/>
                </a:lnTo>
                <a:lnTo>
                  <a:pt x="17473" y="14840"/>
                </a:ln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8" name="Reflexiona"/>
          <p:cNvSpPr txBox="1"/>
          <p:nvPr>
            <p:ph type="title"/>
          </p:nvPr>
        </p:nvSpPr>
        <p:spPr>
          <a:xfrm>
            <a:off x="1943763" y="330200"/>
            <a:ext cx="10489537" cy="1397000"/>
          </a:xfrm>
          <a:prstGeom prst="rect">
            <a:avLst/>
          </a:prstGeom>
        </p:spPr>
        <p:txBody>
          <a:bodyPr/>
          <a:lstStyle/>
          <a:p>
            <a:pPr/>
            <a:r>
              <a:t>Reflexiona</a:t>
            </a:r>
          </a:p>
        </p:txBody>
      </p:sp>
      <p:sp>
        <p:nvSpPr>
          <p:cNvPr id="229" name="Sainz de Vicuña (2015) recomienda que toda empresa debe agotar las posibilidades de expansión (penetración, desarrollo de nuevos productos y desarrollo de nuevos mercados) antes de abordar una estrategia de diversificación."/>
          <p:cNvSpPr txBox="1"/>
          <p:nvPr>
            <p:ph type="body" sz="quarter" idx="1"/>
          </p:nvPr>
        </p:nvSpPr>
        <p:spPr>
          <a:xfrm>
            <a:off x="2883758" y="3387058"/>
            <a:ext cx="8343882" cy="2379399"/>
          </a:xfrm>
          <a:prstGeom prst="rect">
            <a:avLst/>
          </a:prstGeom>
        </p:spPr>
        <p:txBody>
          <a:bodyPr/>
          <a:lstStyle>
            <a:lvl1pPr marL="0" indent="0" algn="just" defTabSz="473201">
              <a:spcBef>
                <a:spcPts val="3400"/>
              </a:spcBef>
              <a:buClr>
                <a:srgbClr val="AAE36A"/>
              </a:buClr>
              <a:buSzTx/>
              <a:buFont typeface="Optima"/>
              <a:buNone/>
              <a:defRPr sz="2916">
                <a:solidFill>
                  <a:srgbClr val="000000"/>
                </a:solidFill>
                <a:uFill>
                  <a:solidFill>
                    <a:srgbClr val="AAE36A"/>
                  </a:solidFill>
                </a:uFill>
              </a:defRPr>
            </a:lvl1pPr>
          </a:lstStyle>
          <a:p>
            <a:pPr>
              <a:defRPr>
                <a:uFillTx/>
              </a:defRPr>
            </a:pPr>
            <a:r>
              <a:rPr>
                <a:uFill>
                  <a:solidFill>
                    <a:srgbClr val="AAE36A"/>
                  </a:solidFill>
                </a:uFill>
              </a:rPr>
              <a:t>Sainz de Vicuña (2015) recomienda que toda empresa debe agotar las posibilidades de expansión (penetración, desarrollo de nuevos productos y desarrollo de nuevos mercados) antes de abordar una estrategia de diversificación.</a:t>
            </a:r>
          </a:p>
        </p:txBody>
      </p:sp>
      <p:sp>
        <p:nvSpPr>
          <p:cNvPr id="230" name="Cerebro"/>
          <p:cNvSpPr/>
          <p:nvPr/>
        </p:nvSpPr>
        <p:spPr>
          <a:xfrm>
            <a:off x="834744" y="961415"/>
            <a:ext cx="752701" cy="563435"/>
          </a:xfrm>
          <a:custGeom>
            <a:avLst/>
            <a:gdLst/>
            <a:ahLst/>
            <a:cxnLst>
              <a:cxn ang="0">
                <a:pos x="wd2" y="hd2"/>
              </a:cxn>
              <a:cxn ang="5400000">
                <a:pos x="wd2" y="hd2"/>
              </a:cxn>
              <a:cxn ang="10800000">
                <a:pos x="wd2" y="hd2"/>
              </a:cxn>
              <a:cxn ang="16200000">
                <a:pos x="wd2" y="hd2"/>
              </a:cxn>
            </a:cxnLst>
            <a:rect l="0" t="0" r="r" b="b"/>
            <a:pathLst>
              <a:path w="20488" h="21353" fill="norm" stroke="1" extrusionOk="0">
                <a:moveTo>
                  <a:pt x="7849" y="0"/>
                </a:moveTo>
                <a:cubicBezTo>
                  <a:pt x="6588" y="6"/>
                  <a:pt x="5225" y="689"/>
                  <a:pt x="4557" y="2140"/>
                </a:cubicBezTo>
                <a:cubicBezTo>
                  <a:pt x="2599" y="1020"/>
                  <a:pt x="-24" y="5596"/>
                  <a:pt x="711" y="7397"/>
                </a:cubicBezTo>
                <a:cubicBezTo>
                  <a:pt x="-688" y="9636"/>
                  <a:pt x="116" y="13872"/>
                  <a:pt x="1923" y="14061"/>
                </a:cubicBezTo>
                <a:cubicBezTo>
                  <a:pt x="1923" y="16787"/>
                  <a:pt x="2890" y="18203"/>
                  <a:pt x="5652" y="18009"/>
                </a:cubicBezTo>
                <a:cubicBezTo>
                  <a:pt x="5058" y="18885"/>
                  <a:pt x="3979" y="20442"/>
                  <a:pt x="3979" y="20442"/>
                </a:cubicBezTo>
                <a:lnTo>
                  <a:pt x="5611" y="21353"/>
                </a:lnTo>
                <a:lnTo>
                  <a:pt x="8716" y="17668"/>
                </a:lnTo>
                <a:cubicBezTo>
                  <a:pt x="8716" y="17668"/>
                  <a:pt x="10238" y="18641"/>
                  <a:pt x="12318" y="17960"/>
                </a:cubicBezTo>
                <a:cubicBezTo>
                  <a:pt x="13886" y="17446"/>
                  <a:pt x="14413" y="16378"/>
                  <a:pt x="14315" y="14805"/>
                </a:cubicBezTo>
                <a:cubicBezTo>
                  <a:pt x="16693" y="15486"/>
                  <a:pt x="19417" y="16159"/>
                  <a:pt x="20347" y="12752"/>
                </a:cubicBezTo>
                <a:cubicBezTo>
                  <a:pt x="20912" y="10684"/>
                  <a:pt x="19660" y="7640"/>
                  <a:pt x="18716" y="7640"/>
                </a:cubicBezTo>
                <a:cubicBezTo>
                  <a:pt x="19416" y="6130"/>
                  <a:pt x="17143" y="3112"/>
                  <a:pt x="15639" y="3647"/>
                </a:cubicBezTo>
                <a:cubicBezTo>
                  <a:pt x="15534" y="1422"/>
                  <a:pt x="11423" y="-247"/>
                  <a:pt x="10234" y="1165"/>
                </a:cubicBezTo>
                <a:cubicBezTo>
                  <a:pt x="9750" y="398"/>
                  <a:pt x="8830" y="-5"/>
                  <a:pt x="7849" y="0"/>
                </a:cubicBezTo>
                <a:close/>
              </a:path>
            </a:pathLst>
          </a:custGeom>
          <a:solidFill>
            <a:srgbClr val="4F8F00"/>
          </a:solidFill>
          <a:ln w="12700">
            <a:miter lim="400000"/>
          </a:ln>
        </p:spPr>
        <p:txBody>
          <a:bodyPr lIns="50800" tIns="50800" rIns="50800" bIns="50800" anchor="ctr"/>
          <a:lstStyle/>
          <a:p>
            <a:pPr>
              <a:defRPr>
                <a:solidFill>
                  <a:srgbClr val="9437FF"/>
                </a:solidFill>
              </a:defRPr>
            </a:pP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2" name="3.2 Estrategias de producto"/>
          <p:cNvSpPr txBox="1"/>
          <p:nvPr>
            <p:ph type="title"/>
          </p:nvPr>
        </p:nvSpPr>
        <p:spPr>
          <a:prstGeom prst="rect">
            <a:avLst/>
          </a:prstGeom>
        </p:spPr>
        <p:txBody>
          <a:bodyPr/>
          <a:lstStyle/>
          <a:p>
            <a:pPr marL="228600" indent="-228600" algn="just" defTabSz="449580">
              <a:spcBef>
                <a:spcPts val="500"/>
              </a:spcBef>
              <a:tabLst>
                <a:tab pos="12700" algn="l"/>
                <a:tab pos="241300" algn="l"/>
                <a:tab pos="317500" algn="l"/>
              </a:tabLst>
              <a:defRPr sz="3000">
                <a:latin typeface="Arial"/>
                <a:ea typeface="Arial"/>
                <a:cs typeface="Arial"/>
                <a:sym typeface="Arial"/>
              </a:defRPr>
            </a:pPr>
            <a:r>
              <a:rPr>
                <a:latin typeface="Symbol"/>
                <a:ea typeface="Symbol"/>
                <a:cs typeface="Symbol"/>
                <a:sym typeface="Symbol"/>
              </a:rPr>
              <a:t>3.2 </a:t>
            </a:r>
            <a:r>
              <a:t>Estrategias de producto </a:t>
            </a:r>
          </a:p>
        </p:txBody>
      </p:sp>
      <p:sp>
        <p:nvSpPr>
          <p:cNvPr id="233" name="Son las decisiones relacionadas con la mejora, diseño, funcionalidad de los productos.…"/>
          <p:cNvSpPr txBox="1"/>
          <p:nvPr>
            <p:ph type="body" idx="1"/>
          </p:nvPr>
        </p:nvSpPr>
        <p:spPr>
          <a:xfrm>
            <a:off x="3006851" y="2222500"/>
            <a:ext cx="9426449" cy="6667500"/>
          </a:xfrm>
          <a:prstGeom prst="rect">
            <a:avLst/>
          </a:prstGeom>
        </p:spPr>
        <p:txBody>
          <a:bodyPr/>
          <a:lstStyle/>
          <a:p>
            <a:pPr marL="316991" indent="-316991" algn="just" defTabSz="560831">
              <a:spcBef>
                <a:spcPts val="2800"/>
              </a:spcBef>
              <a:defRPr sz="3072">
                <a:solidFill>
                  <a:srgbClr val="000000"/>
                </a:solidFill>
                <a:latin typeface="Helvetica Neue"/>
                <a:ea typeface="Helvetica Neue"/>
                <a:cs typeface="Helvetica Neue"/>
                <a:sym typeface="Helvetica Neue"/>
              </a:defRPr>
            </a:pPr>
            <a:r>
              <a:t>Son las decisiones relacionadas con la mejora, diseño, funcionalidad de los productos. </a:t>
            </a:r>
          </a:p>
          <a:p>
            <a:pPr marL="316991" indent="-316991" algn="just" defTabSz="560831">
              <a:spcBef>
                <a:spcPts val="2800"/>
              </a:spcBef>
              <a:defRPr sz="3072">
                <a:solidFill>
                  <a:srgbClr val="000000"/>
                </a:solidFill>
                <a:latin typeface="Helvetica Neue"/>
                <a:ea typeface="Helvetica Neue"/>
                <a:cs typeface="Helvetica Neue"/>
                <a:sym typeface="Helvetica Neue"/>
              </a:defRPr>
            </a:pPr>
            <a:r>
              <a:t>En el caso del turismo se habla de diseño de “productos turísticos”, que son la suma de satisfactores, atractivos, servicios, imagen y precio. </a:t>
            </a:r>
          </a:p>
          <a:p>
            <a:pPr marL="316991" indent="-316991" algn="just" defTabSz="560831">
              <a:spcBef>
                <a:spcPts val="2800"/>
              </a:spcBef>
              <a:defRPr sz="3072">
                <a:solidFill>
                  <a:srgbClr val="000000"/>
                </a:solidFill>
                <a:latin typeface="Helvetica Neue"/>
                <a:ea typeface="Helvetica Neue"/>
                <a:cs typeface="Helvetica Neue"/>
                <a:sym typeface="Helvetica Neue"/>
              </a:defRPr>
            </a:pPr>
            <a:r>
              <a:t>Este tipo de estrategias está vinculado con factores como el nombre del producto, sus modelos y variantes.</a:t>
            </a:r>
          </a:p>
          <a:p>
            <a:pPr marL="316991" indent="-316991" algn="just" defTabSz="560831">
              <a:spcBef>
                <a:spcPts val="2800"/>
              </a:spcBef>
              <a:defRPr sz="3072">
                <a:solidFill>
                  <a:srgbClr val="000000"/>
                </a:solidFill>
                <a:latin typeface="Helvetica Neue"/>
                <a:ea typeface="Helvetica Neue"/>
                <a:cs typeface="Helvetica Neue"/>
                <a:sym typeface="Helvetica Neue"/>
              </a:defRPr>
            </a:pPr>
            <a:r>
              <a:t>Los productores deciden la extensión o limitación de su línea, es decir pocas variantes o muchas variantes de un sólo producto.  </a:t>
            </a:r>
          </a:p>
        </p:txBody>
      </p:sp>
      <p:sp>
        <p:nvSpPr>
          <p:cNvPr id="234"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6" name="3.4 Estrategias de distribución"/>
          <p:cNvSpPr txBox="1"/>
          <p:nvPr>
            <p:ph type="title"/>
          </p:nvPr>
        </p:nvSpPr>
        <p:spPr>
          <a:prstGeom prst="rect">
            <a:avLst/>
          </a:prstGeom>
        </p:spPr>
        <p:txBody>
          <a:bodyPr/>
          <a:lstStyle/>
          <a:p>
            <a:pPr marL="228600" indent="-228600" algn="just" defTabSz="449580">
              <a:spcBef>
                <a:spcPts val="500"/>
              </a:spcBef>
              <a:tabLst>
                <a:tab pos="12700" algn="l"/>
                <a:tab pos="241300" algn="l"/>
                <a:tab pos="317500" algn="l"/>
              </a:tabLst>
              <a:defRPr sz="3000">
                <a:latin typeface="Arial"/>
                <a:ea typeface="Arial"/>
                <a:cs typeface="Arial"/>
                <a:sym typeface="Arial"/>
              </a:defRPr>
            </a:pPr>
            <a:r>
              <a:rPr>
                <a:latin typeface="Symbol"/>
                <a:ea typeface="Symbol"/>
                <a:cs typeface="Symbol"/>
                <a:sym typeface="Symbol"/>
              </a:rPr>
              <a:t>	3.4 </a:t>
            </a:r>
            <a:r>
              <a:t>Estrategias de distribución </a:t>
            </a:r>
          </a:p>
        </p:txBody>
      </p:sp>
      <p:sp>
        <p:nvSpPr>
          <p:cNvPr id="237" name="Involucra todas las decisiones para llevar los productos a los consumidores y en el caso del turismo llevar a los consumidores al producto.…"/>
          <p:cNvSpPr txBox="1"/>
          <p:nvPr>
            <p:ph type="body" idx="1"/>
          </p:nvPr>
        </p:nvSpPr>
        <p:spPr>
          <a:xfrm>
            <a:off x="571500" y="2222500"/>
            <a:ext cx="9225282" cy="6667500"/>
          </a:xfrm>
          <a:prstGeom prst="rect">
            <a:avLst/>
          </a:prstGeom>
        </p:spPr>
        <p:txBody>
          <a:bodyPr/>
          <a:lstStyle/>
          <a:p>
            <a:pPr algn="just">
              <a:defRPr>
                <a:solidFill>
                  <a:srgbClr val="000000"/>
                </a:solidFill>
              </a:defRPr>
            </a:pPr>
            <a:r>
              <a:t>Involucra todas las decisiones para llevar los productos a los consumidores y en el caso del turismo llevar a los consumidores al producto.</a:t>
            </a:r>
          </a:p>
          <a:p>
            <a:pPr algn="just">
              <a:defRPr>
                <a:solidFill>
                  <a:srgbClr val="000000"/>
                </a:solidFill>
              </a:defRPr>
            </a:pPr>
            <a:r>
              <a:t>Se utilizan canales de venta y distribución a través de agencias de viaje, turoperadoras, páginas web, líneas telefónicas o </a:t>
            </a:r>
            <a:r>
              <a:rPr i="1">
                <a:latin typeface="Helvetica Neue"/>
                <a:ea typeface="Helvetica Neue"/>
                <a:cs typeface="Helvetica Neue"/>
                <a:sym typeface="Helvetica Neue"/>
              </a:rPr>
              <a:t>call centers, </a:t>
            </a:r>
            <a:r>
              <a:t>kioscos de venta, entre otras.</a:t>
            </a:r>
          </a:p>
          <a:p>
            <a:pPr algn="just">
              <a:defRPr>
                <a:solidFill>
                  <a:srgbClr val="000000"/>
                </a:solidFill>
              </a:defRPr>
            </a:pPr>
            <a:r>
              <a:t>Estrategias de venta personal.</a:t>
            </a:r>
          </a:p>
        </p:txBody>
      </p:sp>
      <p:sp>
        <p:nvSpPr>
          <p:cNvPr id="238"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239" name="Wi-Fi"/>
          <p:cNvSpPr/>
          <p:nvPr/>
        </p:nvSpPr>
        <p:spPr>
          <a:xfrm>
            <a:off x="11100986" y="3299567"/>
            <a:ext cx="740547" cy="522859"/>
          </a:xfrm>
          <a:custGeom>
            <a:avLst/>
            <a:gdLst/>
            <a:ahLst/>
            <a:cxnLst>
              <a:cxn ang="0">
                <a:pos x="wd2" y="hd2"/>
              </a:cxn>
              <a:cxn ang="5400000">
                <a:pos x="wd2" y="hd2"/>
              </a:cxn>
              <a:cxn ang="10800000">
                <a:pos x="wd2" y="hd2"/>
              </a:cxn>
              <a:cxn ang="16200000">
                <a:pos x="wd2" y="hd2"/>
              </a:cxn>
            </a:cxnLst>
            <a:rect l="0" t="0" r="r" b="b"/>
            <a:pathLst>
              <a:path w="21600" h="21594" fill="norm" stroke="1" extrusionOk="0">
                <a:moveTo>
                  <a:pt x="11016" y="1"/>
                </a:moveTo>
                <a:cubicBezTo>
                  <a:pt x="10440" y="-6"/>
                  <a:pt x="9852" y="28"/>
                  <a:pt x="9254" y="108"/>
                </a:cubicBezTo>
                <a:cubicBezTo>
                  <a:pt x="5654" y="590"/>
                  <a:pt x="2584" y="2743"/>
                  <a:pt x="0" y="6311"/>
                </a:cubicBezTo>
                <a:cubicBezTo>
                  <a:pt x="523" y="7051"/>
                  <a:pt x="1031" y="7768"/>
                  <a:pt x="1542" y="8490"/>
                </a:cubicBezTo>
                <a:cubicBezTo>
                  <a:pt x="4129" y="4966"/>
                  <a:pt x="7202" y="3087"/>
                  <a:pt x="10803" y="3088"/>
                </a:cubicBezTo>
                <a:cubicBezTo>
                  <a:pt x="14405" y="3089"/>
                  <a:pt x="17479" y="4969"/>
                  <a:pt x="20053" y="8479"/>
                </a:cubicBezTo>
                <a:cubicBezTo>
                  <a:pt x="20563" y="7757"/>
                  <a:pt x="21073" y="7034"/>
                  <a:pt x="21600" y="6287"/>
                </a:cubicBezTo>
                <a:cubicBezTo>
                  <a:pt x="18572" y="2207"/>
                  <a:pt x="15051" y="49"/>
                  <a:pt x="11016" y="1"/>
                </a:cubicBezTo>
                <a:close/>
                <a:moveTo>
                  <a:pt x="10903" y="6177"/>
                </a:moveTo>
                <a:cubicBezTo>
                  <a:pt x="10489" y="6175"/>
                  <a:pt x="10067" y="6203"/>
                  <a:pt x="9637" y="6264"/>
                </a:cubicBezTo>
                <a:cubicBezTo>
                  <a:pt x="7088" y="6623"/>
                  <a:pt x="4914" y="8156"/>
                  <a:pt x="3088" y="10686"/>
                </a:cubicBezTo>
                <a:cubicBezTo>
                  <a:pt x="3610" y="11424"/>
                  <a:pt x="4116" y="12140"/>
                  <a:pt x="4629" y="12865"/>
                </a:cubicBezTo>
                <a:cubicBezTo>
                  <a:pt x="6353" y="10507"/>
                  <a:pt x="8410" y="9259"/>
                  <a:pt x="10808" y="9262"/>
                </a:cubicBezTo>
                <a:cubicBezTo>
                  <a:pt x="13205" y="9265"/>
                  <a:pt x="15259" y="10516"/>
                  <a:pt x="16966" y="12861"/>
                </a:cubicBezTo>
                <a:cubicBezTo>
                  <a:pt x="17482" y="12131"/>
                  <a:pt x="17992" y="11411"/>
                  <a:pt x="18515" y="10670"/>
                </a:cubicBezTo>
                <a:cubicBezTo>
                  <a:pt x="16338" y="7735"/>
                  <a:pt x="13803" y="6193"/>
                  <a:pt x="10903" y="6177"/>
                </a:cubicBezTo>
                <a:close/>
                <a:moveTo>
                  <a:pt x="10623" y="12349"/>
                </a:moveTo>
                <a:cubicBezTo>
                  <a:pt x="8942" y="12414"/>
                  <a:pt x="7322" y="13380"/>
                  <a:pt x="6195" y="15054"/>
                </a:cubicBezTo>
                <a:cubicBezTo>
                  <a:pt x="6706" y="15779"/>
                  <a:pt x="7218" y="16502"/>
                  <a:pt x="7729" y="17226"/>
                </a:cubicBezTo>
                <a:cubicBezTo>
                  <a:pt x="9410" y="14863"/>
                  <a:pt x="12154" y="14812"/>
                  <a:pt x="13873" y="17221"/>
                </a:cubicBezTo>
                <a:cubicBezTo>
                  <a:pt x="14391" y="16489"/>
                  <a:pt x="14903" y="15767"/>
                  <a:pt x="15414" y="15045"/>
                </a:cubicBezTo>
                <a:cubicBezTo>
                  <a:pt x="14046" y="13118"/>
                  <a:pt x="12303" y="12284"/>
                  <a:pt x="10623" y="12349"/>
                </a:cubicBezTo>
                <a:close/>
                <a:moveTo>
                  <a:pt x="10751" y="18531"/>
                </a:moveTo>
                <a:cubicBezTo>
                  <a:pt x="10182" y="18549"/>
                  <a:pt x="9631" y="18867"/>
                  <a:pt x="9280" y="19436"/>
                </a:cubicBezTo>
                <a:cubicBezTo>
                  <a:pt x="9791" y="20161"/>
                  <a:pt x="10300" y="20884"/>
                  <a:pt x="10802" y="21594"/>
                </a:cubicBezTo>
                <a:cubicBezTo>
                  <a:pt x="11307" y="20879"/>
                  <a:pt x="11819" y="20155"/>
                  <a:pt x="12331" y="19432"/>
                </a:cubicBezTo>
                <a:cubicBezTo>
                  <a:pt x="11907" y="18795"/>
                  <a:pt x="11320" y="18513"/>
                  <a:pt x="10751" y="18531"/>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
        <p:nvSpPr>
          <p:cNvPr id="240" name="Teléfono"/>
          <p:cNvSpPr/>
          <p:nvPr/>
        </p:nvSpPr>
        <p:spPr>
          <a:xfrm>
            <a:off x="11164868" y="6173566"/>
            <a:ext cx="612783" cy="612815"/>
          </a:xfrm>
          <a:custGeom>
            <a:avLst/>
            <a:gdLst/>
            <a:ahLst/>
            <a:cxnLst>
              <a:cxn ang="0">
                <a:pos x="wd2" y="hd2"/>
              </a:cxn>
              <a:cxn ang="5400000">
                <a:pos x="wd2" y="hd2"/>
              </a:cxn>
              <a:cxn ang="10800000">
                <a:pos x="wd2" y="hd2"/>
              </a:cxn>
              <a:cxn ang="16200000">
                <a:pos x="wd2" y="hd2"/>
              </a:cxn>
            </a:cxnLst>
            <a:rect l="0" t="0" r="r" b="b"/>
            <a:pathLst>
              <a:path w="21279" h="21372" fill="norm" stroke="1" extrusionOk="0">
                <a:moveTo>
                  <a:pt x="4456" y="0"/>
                </a:moveTo>
                <a:cubicBezTo>
                  <a:pt x="4319" y="3"/>
                  <a:pt x="4182" y="47"/>
                  <a:pt x="4065" y="134"/>
                </a:cubicBezTo>
                <a:lnTo>
                  <a:pt x="2615" y="1212"/>
                </a:lnTo>
                <a:lnTo>
                  <a:pt x="6378" y="6378"/>
                </a:lnTo>
                <a:lnTo>
                  <a:pt x="7829" y="5299"/>
                </a:lnTo>
                <a:cubicBezTo>
                  <a:pt x="8140" y="5067"/>
                  <a:pt x="8206" y="4624"/>
                  <a:pt x="7975" y="4311"/>
                </a:cubicBezTo>
                <a:lnTo>
                  <a:pt x="5072" y="311"/>
                </a:lnTo>
                <a:cubicBezTo>
                  <a:pt x="4920" y="104"/>
                  <a:pt x="4686" y="-4"/>
                  <a:pt x="4456" y="0"/>
                </a:cubicBezTo>
                <a:close/>
                <a:moveTo>
                  <a:pt x="2209" y="1514"/>
                </a:moveTo>
                <a:cubicBezTo>
                  <a:pt x="2209" y="1514"/>
                  <a:pt x="-223" y="3454"/>
                  <a:pt x="16" y="7120"/>
                </a:cubicBezTo>
                <a:cubicBezTo>
                  <a:pt x="16" y="7120"/>
                  <a:pt x="1473" y="11065"/>
                  <a:pt x="5867" y="15478"/>
                </a:cubicBezTo>
                <a:cubicBezTo>
                  <a:pt x="10261" y="19891"/>
                  <a:pt x="14189" y="21356"/>
                  <a:pt x="14189" y="21356"/>
                </a:cubicBezTo>
                <a:cubicBezTo>
                  <a:pt x="17838" y="21596"/>
                  <a:pt x="19772" y="19154"/>
                  <a:pt x="19772" y="19154"/>
                </a:cubicBezTo>
                <a:lnTo>
                  <a:pt x="14628" y="15374"/>
                </a:lnTo>
                <a:cubicBezTo>
                  <a:pt x="13735" y="16397"/>
                  <a:pt x="12393" y="16575"/>
                  <a:pt x="11402" y="15580"/>
                </a:cubicBezTo>
                <a:lnTo>
                  <a:pt x="5767" y="9920"/>
                </a:lnTo>
                <a:cubicBezTo>
                  <a:pt x="4776" y="8925"/>
                  <a:pt x="4954" y="7577"/>
                  <a:pt x="5972" y="6680"/>
                </a:cubicBezTo>
                <a:lnTo>
                  <a:pt x="2209" y="1514"/>
                </a:lnTo>
                <a:close/>
                <a:moveTo>
                  <a:pt x="16463" y="13230"/>
                </a:moveTo>
                <a:cubicBezTo>
                  <a:pt x="16285" y="13257"/>
                  <a:pt x="16117" y="13351"/>
                  <a:pt x="16002" y="13508"/>
                </a:cubicBezTo>
                <a:lnTo>
                  <a:pt x="14929" y="14965"/>
                </a:lnTo>
                <a:lnTo>
                  <a:pt x="20071" y="18746"/>
                </a:lnTo>
                <a:lnTo>
                  <a:pt x="21146" y="17289"/>
                </a:lnTo>
                <a:cubicBezTo>
                  <a:pt x="21377" y="16976"/>
                  <a:pt x="21297" y="16523"/>
                  <a:pt x="20968" y="16278"/>
                </a:cubicBezTo>
                <a:lnTo>
                  <a:pt x="16985" y="13361"/>
                </a:lnTo>
                <a:cubicBezTo>
                  <a:pt x="16829" y="13245"/>
                  <a:pt x="16641" y="13204"/>
                  <a:pt x="16463" y="13230"/>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 name="3.3 Estrategias de fijación de precios"/>
          <p:cNvSpPr txBox="1"/>
          <p:nvPr>
            <p:ph type="title"/>
          </p:nvPr>
        </p:nvSpPr>
        <p:spPr>
          <a:prstGeom prst="rect">
            <a:avLst/>
          </a:prstGeom>
        </p:spPr>
        <p:txBody>
          <a:bodyPr/>
          <a:lstStyle/>
          <a:p>
            <a:pPr marL="228600" indent="-228600" algn="just" defTabSz="449580">
              <a:spcBef>
                <a:spcPts val="500"/>
              </a:spcBef>
              <a:tabLst>
                <a:tab pos="12700" algn="l"/>
                <a:tab pos="241300" algn="l"/>
                <a:tab pos="317500" algn="l"/>
              </a:tabLst>
              <a:defRPr sz="3000">
                <a:latin typeface="Arial"/>
                <a:ea typeface="Arial"/>
                <a:cs typeface="Arial"/>
                <a:sym typeface="Arial"/>
              </a:defRPr>
            </a:pPr>
            <a:r>
              <a:rPr>
                <a:latin typeface="Symbol"/>
                <a:ea typeface="Symbol"/>
                <a:cs typeface="Symbol"/>
                <a:sym typeface="Symbol"/>
              </a:rPr>
              <a:t>	3.3 </a:t>
            </a:r>
            <a:r>
              <a:t>Estrategias de fijación de precios </a:t>
            </a:r>
          </a:p>
        </p:txBody>
      </p:sp>
      <p:sp>
        <p:nvSpPr>
          <p:cNvPr id="243" name="Variaciones en los precios pueden estimular a los consumidores a comprar en mayor cantidad o frecuencia.…"/>
          <p:cNvSpPr txBox="1"/>
          <p:nvPr>
            <p:ph type="body" idx="1"/>
          </p:nvPr>
        </p:nvSpPr>
        <p:spPr>
          <a:xfrm>
            <a:off x="571500" y="2222500"/>
            <a:ext cx="8825890" cy="6667500"/>
          </a:xfrm>
          <a:prstGeom prst="rect">
            <a:avLst/>
          </a:prstGeom>
        </p:spPr>
        <p:txBody>
          <a:bodyPr/>
          <a:lstStyle/>
          <a:p>
            <a:pPr algn="just">
              <a:defRPr>
                <a:solidFill>
                  <a:srgbClr val="000000"/>
                </a:solidFill>
              </a:defRPr>
            </a:pPr>
            <a:r>
              <a:t>Variaciones en los precios pueden estimular a los consumidores a comprar en mayor cantidad o frecuencia. </a:t>
            </a:r>
          </a:p>
          <a:p>
            <a:pPr algn="just">
              <a:defRPr>
                <a:solidFill>
                  <a:srgbClr val="000000"/>
                </a:solidFill>
              </a:defRPr>
            </a:pPr>
            <a:r>
              <a:t>Los precios se pueden usar para regular la demanda. </a:t>
            </a:r>
          </a:p>
          <a:p>
            <a:pPr algn="just">
              <a:defRPr>
                <a:solidFill>
                  <a:srgbClr val="000000"/>
                </a:solidFill>
              </a:defRPr>
            </a:pPr>
            <a:r>
              <a:t>El precio se relaciona con el lujo o la popularidad de un producto.  </a:t>
            </a:r>
          </a:p>
        </p:txBody>
      </p:sp>
      <p:sp>
        <p:nvSpPr>
          <p:cNvPr id="244"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245" name="Calculadora"/>
          <p:cNvSpPr/>
          <p:nvPr/>
        </p:nvSpPr>
        <p:spPr>
          <a:xfrm>
            <a:off x="10401068" y="2957070"/>
            <a:ext cx="711801" cy="10075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2" y="0"/>
                </a:moveTo>
                <a:cubicBezTo>
                  <a:pt x="681" y="0"/>
                  <a:pt x="0" y="481"/>
                  <a:pt x="0" y="1075"/>
                </a:cubicBezTo>
                <a:lnTo>
                  <a:pt x="0" y="20525"/>
                </a:lnTo>
                <a:cubicBezTo>
                  <a:pt x="0" y="21119"/>
                  <a:pt x="681" y="21600"/>
                  <a:pt x="1522" y="21600"/>
                </a:cubicBezTo>
                <a:lnTo>
                  <a:pt x="20081" y="21600"/>
                </a:lnTo>
                <a:cubicBezTo>
                  <a:pt x="20922" y="21600"/>
                  <a:pt x="21600" y="21119"/>
                  <a:pt x="21600" y="20525"/>
                </a:cubicBezTo>
                <a:lnTo>
                  <a:pt x="21600" y="1075"/>
                </a:lnTo>
                <a:cubicBezTo>
                  <a:pt x="21592" y="481"/>
                  <a:pt x="20912" y="0"/>
                  <a:pt x="20071" y="0"/>
                </a:cubicBezTo>
                <a:lnTo>
                  <a:pt x="1522" y="0"/>
                </a:lnTo>
                <a:close/>
                <a:moveTo>
                  <a:pt x="2866" y="1696"/>
                </a:moveTo>
                <a:lnTo>
                  <a:pt x="18734" y="1696"/>
                </a:lnTo>
                <a:cubicBezTo>
                  <a:pt x="19017" y="1696"/>
                  <a:pt x="19254" y="1857"/>
                  <a:pt x="19254" y="2062"/>
                </a:cubicBezTo>
                <a:lnTo>
                  <a:pt x="19254" y="4985"/>
                </a:lnTo>
                <a:cubicBezTo>
                  <a:pt x="19254" y="5185"/>
                  <a:pt x="19024" y="5351"/>
                  <a:pt x="18734" y="5351"/>
                </a:cubicBezTo>
                <a:lnTo>
                  <a:pt x="2866" y="5351"/>
                </a:lnTo>
                <a:cubicBezTo>
                  <a:pt x="2583" y="5351"/>
                  <a:pt x="2348" y="5190"/>
                  <a:pt x="2348" y="4985"/>
                </a:cubicBezTo>
                <a:lnTo>
                  <a:pt x="2348" y="2062"/>
                </a:lnTo>
                <a:cubicBezTo>
                  <a:pt x="2348" y="1862"/>
                  <a:pt x="2576" y="1696"/>
                  <a:pt x="2866" y="1696"/>
                </a:cubicBezTo>
                <a:close/>
                <a:moveTo>
                  <a:pt x="17580" y="6615"/>
                </a:moveTo>
                <a:cubicBezTo>
                  <a:pt x="17771" y="6615"/>
                  <a:pt x="17924" y="6723"/>
                  <a:pt x="17924" y="6858"/>
                </a:cubicBezTo>
                <a:cubicBezTo>
                  <a:pt x="17924" y="6993"/>
                  <a:pt x="17771" y="7101"/>
                  <a:pt x="17580" y="7101"/>
                </a:cubicBezTo>
                <a:cubicBezTo>
                  <a:pt x="17389" y="7106"/>
                  <a:pt x="17236" y="6993"/>
                  <a:pt x="17236" y="6858"/>
                </a:cubicBezTo>
                <a:cubicBezTo>
                  <a:pt x="17236" y="6723"/>
                  <a:pt x="17389" y="6615"/>
                  <a:pt x="17580" y="6615"/>
                </a:cubicBezTo>
                <a:close/>
                <a:moveTo>
                  <a:pt x="2890" y="6674"/>
                </a:moveTo>
                <a:lnTo>
                  <a:pt x="5121" y="6674"/>
                </a:lnTo>
                <a:cubicBezTo>
                  <a:pt x="5419" y="6674"/>
                  <a:pt x="5663" y="6847"/>
                  <a:pt x="5663" y="7057"/>
                </a:cubicBezTo>
                <a:lnTo>
                  <a:pt x="5663" y="8073"/>
                </a:lnTo>
                <a:cubicBezTo>
                  <a:pt x="5663" y="8284"/>
                  <a:pt x="5419" y="8456"/>
                  <a:pt x="5121" y="8456"/>
                </a:cubicBezTo>
                <a:lnTo>
                  <a:pt x="2890" y="8456"/>
                </a:lnTo>
                <a:cubicBezTo>
                  <a:pt x="2592" y="8456"/>
                  <a:pt x="2348" y="8284"/>
                  <a:pt x="2348" y="8073"/>
                </a:cubicBezTo>
                <a:lnTo>
                  <a:pt x="2348" y="7057"/>
                </a:lnTo>
                <a:cubicBezTo>
                  <a:pt x="2348" y="6847"/>
                  <a:pt x="2592" y="6674"/>
                  <a:pt x="2890" y="6674"/>
                </a:cubicBezTo>
                <a:close/>
                <a:moveTo>
                  <a:pt x="7400" y="6674"/>
                </a:moveTo>
                <a:lnTo>
                  <a:pt x="9669" y="6674"/>
                </a:lnTo>
                <a:cubicBezTo>
                  <a:pt x="9967" y="6674"/>
                  <a:pt x="10211" y="6847"/>
                  <a:pt x="10211" y="7057"/>
                </a:cubicBezTo>
                <a:lnTo>
                  <a:pt x="10211" y="8073"/>
                </a:lnTo>
                <a:cubicBezTo>
                  <a:pt x="10211" y="8284"/>
                  <a:pt x="9967" y="8456"/>
                  <a:pt x="9669" y="8456"/>
                </a:cubicBezTo>
                <a:lnTo>
                  <a:pt x="7400" y="8456"/>
                </a:lnTo>
                <a:cubicBezTo>
                  <a:pt x="7102" y="8456"/>
                  <a:pt x="6858" y="8284"/>
                  <a:pt x="6858" y="8073"/>
                </a:cubicBezTo>
                <a:lnTo>
                  <a:pt x="6858" y="7057"/>
                </a:lnTo>
                <a:cubicBezTo>
                  <a:pt x="6858" y="6847"/>
                  <a:pt x="7102" y="6674"/>
                  <a:pt x="7400" y="6674"/>
                </a:cubicBezTo>
                <a:close/>
                <a:moveTo>
                  <a:pt x="11924" y="6674"/>
                </a:moveTo>
                <a:lnTo>
                  <a:pt x="14195" y="6674"/>
                </a:lnTo>
                <a:cubicBezTo>
                  <a:pt x="14493" y="6674"/>
                  <a:pt x="14738" y="6847"/>
                  <a:pt x="14738" y="7057"/>
                </a:cubicBezTo>
                <a:lnTo>
                  <a:pt x="14738" y="8073"/>
                </a:lnTo>
                <a:cubicBezTo>
                  <a:pt x="14738" y="8284"/>
                  <a:pt x="14493" y="8456"/>
                  <a:pt x="14195" y="8456"/>
                </a:cubicBezTo>
                <a:lnTo>
                  <a:pt x="11924" y="8456"/>
                </a:lnTo>
                <a:cubicBezTo>
                  <a:pt x="11626" y="8456"/>
                  <a:pt x="11382" y="8284"/>
                  <a:pt x="11382" y="8073"/>
                </a:cubicBezTo>
                <a:lnTo>
                  <a:pt x="11382" y="7057"/>
                </a:lnTo>
                <a:cubicBezTo>
                  <a:pt x="11382" y="6847"/>
                  <a:pt x="11626" y="6674"/>
                  <a:pt x="11924" y="6674"/>
                </a:cubicBezTo>
                <a:close/>
                <a:moveTo>
                  <a:pt x="16433" y="7290"/>
                </a:moveTo>
                <a:lnTo>
                  <a:pt x="18743" y="7290"/>
                </a:lnTo>
                <a:lnTo>
                  <a:pt x="18743" y="7685"/>
                </a:lnTo>
                <a:lnTo>
                  <a:pt x="16433" y="7685"/>
                </a:lnTo>
                <a:lnTo>
                  <a:pt x="16433" y="7290"/>
                </a:lnTo>
                <a:close/>
                <a:moveTo>
                  <a:pt x="17580" y="7867"/>
                </a:moveTo>
                <a:cubicBezTo>
                  <a:pt x="17771" y="7867"/>
                  <a:pt x="17924" y="7975"/>
                  <a:pt x="17924" y="8110"/>
                </a:cubicBezTo>
                <a:cubicBezTo>
                  <a:pt x="17924" y="8245"/>
                  <a:pt x="17771" y="8353"/>
                  <a:pt x="17580" y="8353"/>
                </a:cubicBezTo>
                <a:cubicBezTo>
                  <a:pt x="17389" y="8353"/>
                  <a:pt x="17236" y="8245"/>
                  <a:pt x="17236" y="8110"/>
                </a:cubicBezTo>
                <a:cubicBezTo>
                  <a:pt x="17236" y="7975"/>
                  <a:pt x="17389" y="7867"/>
                  <a:pt x="17580" y="7867"/>
                </a:cubicBezTo>
                <a:close/>
                <a:moveTo>
                  <a:pt x="2890" y="9580"/>
                </a:moveTo>
                <a:lnTo>
                  <a:pt x="5121" y="9580"/>
                </a:lnTo>
                <a:cubicBezTo>
                  <a:pt x="5419" y="9580"/>
                  <a:pt x="5663" y="9752"/>
                  <a:pt x="5663" y="9963"/>
                </a:cubicBezTo>
                <a:lnTo>
                  <a:pt x="5663" y="10979"/>
                </a:lnTo>
                <a:cubicBezTo>
                  <a:pt x="5663" y="11189"/>
                  <a:pt x="5419" y="11362"/>
                  <a:pt x="5121" y="11362"/>
                </a:cubicBezTo>
                <a:lnTo>
                  <a:pt x="2890" y="11362"/>
                </a:lnTo>
                <a:cubicBezTo>
                  <a:pt x="2592" y="11362"/>
                  <a:pt x="2348" y="11189"/>
                  <a:pt x="2348" y="10979"/>
                </a:cubicBezTo>
                <a:lnTo>
                  <a:pt x="2348" y="9963"/>
                </a:lnTo>
                <a:cubicBezTo>
                  <a:pt x="2348" y="9752"/>
                  <a:pt x="2592" y="9580"/>
                  <a:pt x="2890" y="9580"/>
                </a:cubicBezTo>
                <a:close/>
                <a:moveTo>
                  <a:pt x="7400" y="9580"/>
                </a:moveTo>
                <a:lnTo>
                  <a:pt x="9669" y="9580"/>
                </a:lnTo>
                <a:cubicBezTo>
                  <a:pt x="9967" y="9580"/>
                  <a:pt x="10211" y="9752"/>
                  <a:pt x="10211" y="9963"/>
                </a:cubicBezTo>
                <a:lnTo>
                  <a:pt x="10211" y="10979"/>
                </a:lnTo>
                <a:cubicBezTo>
                  <a:pt x="10211" y="11189"/>
                  <a:pt x="9967" y="11362"/>
                  <a:pt x="9669" y="11362"/>
                </a:cubicBezTo>
                <a:lnTo>
                  <a:pt x="7400" y="11362"/>
                </a:lnTo>
                <a:cubicBezTo>
                  <a:pt x="7102" y="11362"/>
                  <a:pt x="6858" y="11189"/>
                  <a:pt x="6858" y="10979"/>
                </a:cubicBezTo>
                <a:lnTo>
                  <a:pt x="6858" y="9963"/>
                </a:lnTo>
                <a:cubicBezTo>
                  <a:pt x="6858" y="9752"/>
                  <a:pt x="7102" y="9580"/>
                  <a:pt x="7400" y="9580"/>
                </a:cubicBezTo>
                <a:close/>
                <a:moveTo>
                  <a:pt x="11924" y="9580"/>
                </a:moveTo>
                <a:lnTo>
                  <a:pt x="14195" y="9580"/>
                </a:lnTo>
                <a:cubicBezTo>
                  <a:pt x="14493" y="9580"/>
                  <a:pt x="14738" y="9752"/>
                  <a:pt x="14738" y="9963"/>
                </a:cubicBezTo>
                <a:lnTo>
                  <a:pt x="14738" y="10979"/>
                </a:lnTo>
                <a:cubicBezTo>
                  <a:pt x="14738" y="11189"/>
                  <a:pt x="14493" y="11362"/>
                  <a:pt x="14195" y="11362"/>
                </a:cubicBezTo>
                <a:lnTo>
                  <a:pt x="11924" y="11362"/>
                </a:lnTo>
                <a:cubicBezTo>
                  <a:pt x="11626" y="11362"/>
                  <a:pt x="11382" y="11189"/>
                  <a:pt x="11382" y="10979"/>
                </a:cubicBezTo>
                <a:lnTo>
                  <a:pt x="11382" y="9963"/>
                </a:lnTo>
                <a:cubicBezTo>
                  <a:pt x="11382" y="9752"/>
                  <a:pt x="11626" y="9580"/>
                  <a:pt x="11924" y="9580"/>
                </a:cubicBezTo>
                <a:close/>
                <a:moveTo>
                  <a:pt x="16969" y="9752"/>
                </a:moveTo>
                <a:lnTo>
                  <a:pt x="17587" y="10189"/>
                </a:lnTo>
                <a:lnTo>
                  <a:pt x="18208" y="9752"/>
                </a:lnTo>
                <a:lnTo>
                  <a:pt x="18598" y="10027"/>
                </a:lnTo>
                <a:lnTo>
                  <a:pt x="17979" y="10466"/>
                </a:lnTo>
                <a:lnTo>
                  <a:pt x="18598" y="10903"/>
                </a:lnTo>
                <a:lnTo>
                  <a:pt x="18199" y="11183"/>
                </a:lnTo>
                <a:lnTo>
                  <a:pt x="17580" y="10746"/>
                </a:lnTo>
                <a:lnTo>
                  <a:pt x="16961" y="11183"/>
                </a:lnTo>
                <a:lnTo>
                  <a:pt x="16572" y="10908"/>
                </a:lnTo>
                <a:lnTo>
                  <a:pt x="17191" y="10471"/>
                </a:lnTo>
                <a:lnTo>
                  <a:pt x="16572" y="10034"/>
                </a:lnTo>
                <a:lnTo>
                  <a:pt x="16969" y="9752"/>
                </a:lnTo>
                <a:close/>
                <a:moveTo>
                  <a:pt x="2890" y="12437"/>
                </a:moveTo>
                <a:lnTo>
                  <a:pt x="5121" y="12437"/>
                </a:lnTo>
                <a:cubicBezTo>
                  <a:pt x="5419" y="12437"/>
                  <a:pt x="5663" y="12609"/>
                  <a:pt x="5663" y="12820"/>
                </a:cubicBezTo>
                <a:lnTo>
                  <a:pt x="5663" y="13834"/>
                </a:lnTo>
                <a:cubicBezTo>
                  <a:pt x="5663" y="14045"/>
                  <a:pt x="5419" y="14219"/>
                  <a:pt x="5121" y="14219"/>
                </a:cubicBezTo>
                <a:lnTo>
                  <a:pt x="2890" y="14219"/>
                </a:lnTo>
                <a:cubicBezTo>
                  <a:pt x="2592" y="14219"/>
                  <a:pt x="2348" y="14045"/>
                  <a:pt x="2348" y="13834"/>
                </a:cubicBezTo>
                <a:lnTo>
                  <a:pt x="2348" y="12820"/>
                </a:lnTo>
                <a:cubicBezTo>
                  <a:pt x="2348" y="12609"/>
                  <a:pt x="2592" y="12437"/>
                  <a:pt x="2890" y="12437"/>
                </a:cubicBezTo>
                <a:close/>
                <a:moveTo>
                  <a:pt x="7400" y="12437"/>
                </a:moveTo>
                <a:lnTo>
                  <a:pt x="9669" y="12437"/>
                </a:lnTo>
                <a:cubicBezTo>
                  <a:pt x="9967" y="12437"/>
                  <a:pt x="10211" y="12609"/>
                  <a:pt x="10211" y="12820"/>
                </a:cubicBezTo>
                <a:lnTo>
                  <a:pt x="10211" y="13834"/>
                </a:lnTo>
                <a:cubicBezTo>
                  <a:pt x="10211" y="14045"/>
                  <a:pt x="9967" y="14219"/>
                  <a:pt x="9669" y="14219"/>
                </a:cubicBezTo>
                <a:lnTo>
                  <a:pt x="7400" y="14219"/>
                </a:lnTo>
                <a:cubicBezTo>
                  <a:pt x="7102" y="14219"/>
                  <a:pt x="6858" y="14045"/>
                  <a:pt x="6858" y="13834"/>
                </a:cubicBezTo>
                <a:lnTo>
                  <a:pt x="6858" y="12820"/>
                </a:lnTo>
                <a:cubicBezTo>
                  <a:pt x="6858" y="12609"/>
                  <a:pt x="7102" y="12437"/>
                  <a:pt x="7400" y="12437"/>
                </a:cubicBezTo>
                <a:close/>
                <a:moveTo>
                  <a:pt x="11924" y="12437"/>
                </a:moveTo>
                <a:lnTo>
                  <a:pt x="14195" y="12437"/>
                </a:lnTo>
                <a:cubicBezTo>
                  <a:pt x="14493" y="12437"/>
                  <a:pt x="14738" y="12609"/>
                  <a:pt x="14738" y="12820"/>
                </a:cubicBezTo>
                <a:lnTo>
                  <a:pt x="14738" y="13834"/>
                </a:lnTo>
                <a:cubicBezTo>
                  <a:pt x="14738" y="14045"/>
                  <a:pt x="14493" y="14219"/>
                  <a:pt x="14195" y="14219"/>
                </a:cubicBezTo>
                <a:lnTo>
                  <a:pt x="11924" y="14219"/>
                </a:lnTo>
                <a:cubicBezTo>
                  <a:pt x="11626" y="14219"/>
                  <a:pt x="11382" y="14045"/>
                  <a:pt x="11382" y="13834"/>
                </a:cubicBezTo>
                <a:lnTo>
                  <a:pt x="11382" y="12820"/>
                </a:lnTo>
                <a:cubicBezTo>
                  <a:pt x="11382" y="12609"/>
                  <a:pt x="11626" y="12437"/>
                  <a:pt x="11924" y="12437"/>
                </a:cubicBezTo>
                <a:close/>
                <a:moveTo>
                  <a:pt x="16426" y="13127"/>
                </a:moveTo>
                <a:lnTo>
                  <a:pt x="18734" y="13127"/>
                </a:lnTo>
                <a:lnTo>
                  <a:pt x="18734" y="13522"/>
                </a:lnTo>
                <a:lnTo>
                  <a:pt x="16426" y="13522"/>
                </a:lnTo>
                <a:lnTo>
                  <a:pt x="16426" y="13127"/>
                </a:lnTo>
                <a:close/>
                <a:moveTo>
                  <a:pt x="2890" y="15292"/>
                </a:moveTo>
                <a:lnTo>
                  <a:pt x="5121" y="15292"/>
                </a:lnTo>
                <a:cubicBezTo>
                  <a:pt x="5419" y="15292"/>
                  <a:pt x="5663" y="15466"/>
                  <a:pt x="5663" y="15677"/>
                </a:cubicBezTo>
                <a:lnTo>
                  <a:pt x="5663" y="16691"/>
                </a:lnTo>
                <a:cubicBezTo>
                  <a:pt x="5663" y="16902"/>
                  <a:pt x="5419" y="17074"/>
                  <a:pt x="5121" y="17074"/>
                </a:cubicBezTo>
                <a:lnTo>
                  <a:pt x="2890" y="17074"/>
                </a:lnTo>
                <a:cubicBezTo>
                  <a:pt x="2592" y="17074"/>
                  <a:pt x="2348" y="16902"/>
                  <a:pt x="2348" y="16691"/>
                </a:cubicBezTo>
                <a:lnTo>
                  <a:pt x="2348" y="15677"/>
                </a:lnTo>
                <a:cubicBezTo>
                  <a:pt x="2348" y="15466"/>
                  <a:pt x="2592" y="15292"/>
                  <a:pt x="2890" y="15292"/>
                </a:cubicBezTo>
                <a:close/>
                <a:moveTo>
                  <a:pt x="7400" y="15292"/>
                </a:moveTo>
                <a:lnTo>
                  <a:pt x="9669" y="15292"/>
                </a:lnTo>
                <a:cubicBezTo>
                  <a:pt x="9967" y="15292"/>
                  <a:pt x="10211" y="15466"/>
                  <a:pt x="10211" y="15677"/>
                </a:cubicBezTo>
                <a:lnTo>
                  <a:pt x="10211" y="16691"/>
                </a:lnTo>
                <a:cubicBezTo>
                  <a:pt x="10211" y="16902"/>
                  <a:pt x="9967" y="17074"/>
                  <a:pt x="9669" y="17074"/>
                </a:cubicBezTo>
                <a:lnTo>
                  <a:pt x="7400" y="17074"/>
                </a:lnTo>
                <a:cubicBezTo>
                  <a:pt x="7102" y="17074"/>
                  <a:pt x="6858" y="16902"/>
                  <a:pt x="6858" y="16691"/>
                </a:cubicBezTo>
                <a:lnTo>
                  <a:pt x="6858" y="15677"/>
                </a:lnTo>
                <a:cubicBezTo>
                  <a:pt x="6858" y="15466"/>
                  <a:pt x="7102" y="15292"/>
                  <a:pt x="7400" y="15292"/>
                </a:cubicBezTo>
                <a:close/>
                <a:moveTo>
                  <a:pt x="11924" y="15292"/>
                </a:moveTo>
                <a:lnTo>
                  <a:pt x="14195" y="15292"/>
                </a:lnTo>
                <a:cubicBezTo>
                  <a:pt x="14493" y="15292"/>
                  <a:pt x="14738" y="15466"/>
                  <a:pt x="14738" y="15677"/>
                </a:cubicBezTo>
                <a:lnTo>
                  <a:pt x="14738" y="16691"/>
                </a:lnTo>
                <a:cubicBezTo>
                  <a:pt x="14738" y="16902"/>
                  <a:pt x="14493" y="17074"/>
                  <a:pt x="14195" y="17074"/>
                </a:cubicBezTo>
                <a:lnTo>
                  <a:pt x="11924" y="17074"/>
                </a:lnTo>
                <a:cubicBezTo>
                  <a:pt x="11626" y="17074"/>
                  <a:pt x="11382" y="16902"/>
                  <a:pt x="11382" y="16691"/>
                </a:cubicBezTo>
                <a:lnTo>
                  <a:pt x="11382" y="15677"/>
                </a:lnTo>
                <a:cubicBezTo>
                  <a:pt x="11382" y="15466"/>
                  <a:pt x="11626" y="15292"/>
                  <a:pt x="11924" y="15292"/>
                </a:cubicBezTo>
                <a:close/>
                <a:moveTo>
                  <a:pt x="17305" y="15368"/>
                </a:moveTo>
                <a:lnTo>
                  <a:pt x="17864" y="15368"/>
                </a:lnTo>
                <a:lnTo>
                  <a:pt x="17864" y="15984"/>
                </a:lnTo>
                <a:lnTo>
                  <a:pt x="18734" y="15984"/>
                </a:lnTo>
                <a:lnTo>
                  <a:pt x="18734" y="16379"/>
                </a:lnTo>
                <a:lnTo>
                  <a:pt x="17864" y="16379"/>
                </a:lnTo>
                <a:lnTo>
                  <a:pt x="17864" y="17000"/>
                </a:lnTo>
                <a:lnTo>
                  <a:pt x="17305" y="17000"/>
                </a:lnTo>
                <a:lnTo>
                  <a:pt x="17305" y="16379"/>
                </a:lnTo>
                <a:lnTo>
                  <a:pt x="16433" y="16379"/>
                </a:lnTo>
                <a:lnTo>
                  <a:pt x="16433" y="15984"/>
                </a:lnTo>
                <a:lnTo>
                  <a:pt x="17305" y="15984"/>
                </a:lnTo>
                <a:lnTo>
                  <a:pt x="17305" y="15368"/>
                </a:lnTo>
                <a:close/>
                <a:moveTo>
                  <a:pt x="2897" y="18144"/>
                </a:moveTo>
                <a:lnTo>
                  <a:pt x="9669" y="18144"/>
                </a:lnTo>
                <a:cubicBezTo>
                  <a:pt x="9967" y="18144"/>
                  <a:pt x="10211" y="18316"/>
                  <a:pt x="10211" y="18527"/>
                </a:cubicBezTo>
                <a:lnTo>
                  <a:pt x="10211" y="19543"/>
                </a:lnTo>
                <a:cubicBezTo>
                  <a:pt x="10211" y="19754"/>
                  <a:pt x="9967" y="19926"/>
                  <a:pt x="9669" y="19926"/>
                </a:cubicBezTo>
                <a:lnTo>
                  <a:pt x="2897" y="19926"/>
                </a:lnTo>
                <a:cubicBezTo>
                  <a:pt x="2599" y="19926"/>
                  <a:pt x="2355" y="19754"/>
                  <a:pt x="2355" y="19543"/>
                </a:cubicBezTo>
                <a:lnTo>
                  <a:pt x="2355" y="18527"/>
                </a:lnTo>
                <a:cubicBezTo>
                  <a:pt x="2355" y="18316"/>
                  <a:pt x="2599" y="18144"/>
                  <a:pt x="2897" y="18144"/>
                </a:cubicBezTo>
                <a:close/>
                <a:moveTo>
                  <a:pt x="11924" y="18144"/>
                </a:moveTo>
                <a:lnTo>
                  <a:pt x="14195" y="18144"/>
                </a:lnTo>
                <a:cubicBezTo>
                  <a:pt x="14493" y="18144"/>
                  <a:pt x="14738" y="18316"/>
                  <a:pt x="14738" y="18527"/>
                </a:cubicBezTo>
                <a:lnTo>
                  <a:pt x="14738" y="19543"/>
                </a:lnTo>
                <a:cubicBezTo>
                  <a:pt x="14738" y="19754"/>
                  <a:pt x="14493" y="19926"/>
                  <a:pt x="14195" y="19926"/>
                </a:cubicBezTo>
                <a:lnTo>
                  <a:pt x="11924" y="19926"/>
                </a:lnTo>
                <a:cubicBezTo>
                  <a:pt x="11626" y="19926"/>
                  <a:pt x="11382" y="19754"/>
                  <a:pt x="11382" y="19543"/>
                </a:cubicBezTo>
                <a:lnTo>
                  <a:pt x="11382" y="18527"/>
                </a:lnTo>
                <a:cubicBezTo>
                  <a:pt x="11382" y="18316"/>
                  <a:pt x="11626" y="18144"/>
                  <a:pt x="11924" y="18144"/>
                </a:cubicBezTo>
                <a:close/>
                <a:moveTo>
                  <a:pt x="16426" y="18517"/>
                </a:moveTo>
                <a:lnTo>
                  <a:pt x="18734" y="18517"/>
                </a:lnTo>
                <a:lnTo>
                  <a:pt x="18734" y="18910"/>
                </a:lnTo>
                <a:lnTo>
                  <a:pt x="16426" y="18910"/>
                </a:lnTo>
                <a:lnTo>
                  <a:pt x="16426" y="18517"/>
                </a:lnTo>
                <a:close/>
                <a:moveTo>
                  <a:pt x="16426" y="19165"/>
                </a:moveTo>
                <a:lnTo>
                  <a:pt x="18734" y="19165"/>
                </a:lnTo>
                <a:lnTo>
                  <a:pt x="18734" y="19558"/>
                </a:lnTo>
                <a:lnTo>
                  <a:pt x="16426" y="19558"/>
                </a:lnTo>
                <a:lnTo>
                  <a:pt x="16426" y="19165"/>
                </a:ln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
        <p:nvSpPr>
          <p:cNvPr id="246" name="Etiqueta"/>
          <p:cNvSpPr/>
          <p:nvPr/>
        </p:nvSpPr>
        <p:spPr>
          <a:xfrm>
            <a:off x="10453282" y="4946686"/>
            <a:ext cx="607373" cy="9854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4" y="0"/>
                </a:moveTo>
                <a:lnTo>
                  <a:pt x="0" y="3825"/>
                </a:lnTo>
                <a:lnTo>
                  <a:pt x="0" y="21600"/>
                </a:lnTo>
                <a:lnTo>
                  <a:pt x="21600" y="21600"/>
                </a:lnTo>
                <a:lnTo>
                  <a:pt x="21600" y="3825"/>
                </a:lnTo>
                <a:lnTo>
                  <a:pt x="16276" y="0"/>
                </a:lnTo>
                <a:lnTo>
                  <a:pt x="5324" y="0"/>
                </a:lnTo>
                <a:close/>
                <a:moveTo>
                  <a:pt x="10792" y="2730"/>
                </a:moveTo>
                <a:cubicBezTo>
                  <a:pt x="11767" y="2730"/>
                  <a:pt x="12557" y="3217"/>
                  <a:pt x="12557" y="3818"/>
                </a:cubicBezTo>
                <a:cubicBezTo>
                  <a:pt x="12557" y="4420"/>
                  <a:pt x="11767" y="4908"/>
                  <a:pt x="10792" y="4908"/>
                </a:cubicBezTo>
                <a:cubicBezTo>
                  <a:pt x="9816" y="4908"/>
                  <a:pt x="9026" y="4420"/>
                  <a:pt x="9026" y="3818"/>
                </a:cubicBezTo>
                <a:cubicBezTo>
                  <a:pt x="9026" y="3217"/>
                  <a:pt x="9816" y="2730"/>
                  <a:pt x="10792" y="2730"/>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8" name="3.5 Estrategias de promoción"/>
          <p:cNvSpPr txBox="1"/>
          <p:nvPr>
            <p:ph type="title"/>
          </p:nvPr>
        </p:nvSpPr>
        <p:spPr>
          <a:prstGeom prst="rect">
            <a:avLst/>
          </a:prstGeom>
        </p:spPr>
        <p:txBody>
          <a:bodyPr/>
          <a:lstStyle>
            <a:lvl1pPr marL="228600" indent="-228600" algn="just" defTabSz="449580">
              <a:spcBef>
                <a:spcPts val="500"/>
              </a:spcBef>
              <a:tabLst>
                <a:tab pos="12700" algn="l"/>
                <a:tab pos="241300" algn="l"/>
                <a:tab pos="317500" algn="l"/>
              </a:tabLst>
              <a:defRPr sz="3000">
                <a:latin typeface="Arial"/>
                <a:ea typeface="Arial"/>
                <a:cs typeface="Arial"/>
                <a:sym typeface="Arial"/>
              </a:defRPr>
            </a:lvl1pPr>
          </a:lstStyle>
          <a:p>
            <a:pPr/>
            <a:r>
              <a:t>3.5 Estrategias de promoción</a:t>
            </a:r>
          </a:p>
        </p:txBody>
      </p:sp>
      <p:sp>
        <p:nvSpPr>
          <p:cNvPr id="249" name="Estrategias de publicidad…"/>
          <p:cNvSpPr txBox="1"/>
          <p:nvPr>
            <p:ph type="body" sz="half" idx="1"/>
          </p:nvPr>
        </p:nvSpPr>
        <p:spPr>
          <a:xfrm>
            <a:off x="804204" y="5085944"/>
            <a:ext cx="8926381" cy="3448197"/>
          </a:xfrm>
          <a:prstGeom prst="rect">
            <a:avLst/>
          </a:prstGeom>
        </p:spPr>
        <p:txBody>
          <a:bodyPr/>
          <a:lstStyle/>
          <a:p>
            <a:pPr>
              <a:spcBef>
                <a:spcPts val="600"/>
              </a:spcBef>
              <a:defRPr>
                <a:solidFill>
                  <a:srgbClr val="000000"/>
                </a:solidFill>
              </a:defRPr>
            </a:pPr>
            <a:r>
              <a:t>Estrategias de publicidad</a:t>
            </a:r>
          </a:p>
          <a:p>
            <a:pPr>
              <a:spcBef>
                <a:spcPts val="600"/>
              </a:spcBef>
              <a:defRPr>
                <a:solidFill>
                  <a:srgbClr val="000000"/>
                </a:solidFill>
              </a:defRPr>
            </a:pPr>
            <a:r>
              <a:t>Estrategias de posicionamiento</a:t>
            </a:r>
          </a:p>
          <a:p>
            <a:pPr>
              <a:spcBef>
                <a:spcPts val="600"/>
              </a:spcBef>
              <a:defRPr>
                <a:solidFill>
                  <a:srgbClr val="000000"/>
                </a:solidFill>
              </a:defRPr>
            </a:pPr>
            <a:r>
              <a:t>Estrategias de relaciones públicas (RRPP)</a:t>
            </a:r>
          </a:p>
          <a:p>
            <a:pPr>
              <a:spcBef>
                <a:spcPts val="600"/>
              </a:spcBef>
              <a:defRPr>
                <a:solidFill>
                  <a:srgbClr val="000000"/>
                </a:solidFill>
              </a:defRPr>
            </a:pPr>
            <a:r>
              <a:t>Estrategias de patrocinio y mecenazgo</a:t>
            </a:r>
          </a:p>
          <a:p>
            <a:pPr>
              <a:spcBef>
                <a:spcPts val="600"/>
              </a:spcBef>
              <a:defRPr>
                <a:solidFill>
                  <a:srgbClr val="000000"/>
                </a:solidFill>
              </a:defRPr>
            </a:pPr>
            <a:r>
              <a:t>Estrategias de promoción de ventas </a:t>
            </a:r>
          </a:p>
        </p:txBody>
      </p:sp>
      <p:sp>
        <p:nvSpPr>
          <p:cNvPr id="250"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251" name="Antena parabólica"/>
          <p:cNvSpPr/>
          <p:nvPr/>
        </p:nvSpPr>
        <p:spPr>
          <a:xfrm>
            <a:off x="10612523" y="2540395"/>
            <a:ext cx="917227" cy="1210217"/>
          </a:xfrm>
          <a:custGeom>
            <a:avLst/>
            <a:gdLst/>
            <a:ahLst/>
            <a:cxnLst>
              <a:cxn ang="0">
                <a:pos x="wd2" y="hd2"/>
              </a:cxn>
              <a:cxn ang="5400000">
                <a:pos x="wd2" y="hd2"/>
              </a:cxn>
              <a:cxn ang="10800000">
                <a:pos x="wd2" y="hd2"/>
              </a:cxn>
              <a:cxn ang="16200000">
                <a:pos x="wd2" y="hd2"/>
              </a:cxn>
            </a:cxnLst>
            <a:rect l="0" t="0" r="r" b="b"/>
            <a:pathLst>
              <a:path w="19443" h="21600" fill="norm" stroke="1" extrusionOk="0">
                <a:moveTo>
                  <a:pt x="1415" y="0"/>
                </a:moveTo>
                <a:cubicBezTo>
                  <a:pt x="1415" y="0"/>
                  <a:pt x="-2157" y="4996"/>
                  <a:pt x="2051" y="11125"/>
                </a:cubicBezTo>
                <a:lnTo>
                  <a:pt x="1178" y="11125"/>
                </a:lnTo>
                <a:lnTo>
                  <a:pt x="1178" y="21600"/>
                </a:lnTo>
                <a:lnTo>
                  <a:pt x="3477" y="21600"/>
                </a:lnTo>
                <a:lnTo>
                  <a:pt x="3477" y="12886"/>
                </a:lnTo>
                <a:cubicBezTo>
                  <a:pt x="7910" y="17553"/>
                  <a:pt x="13801" y="17267"/>
                  <a:pt x="13801" y="17267"/>
                </a:cubicBezTo>
                <a:lnTo>
                  <a:pt x="12231" y="15077"/>
                </a:lnTo>
                <a:lnTo>
                  <a:pt x="17092" y="5245"/>
                </a:lnTo>
                <a:lnTo>
                  <a:pt x="19443" y="3555"/>
                </a:lnTo>
                <a:lnTo>
                  <a:pt x="18368" y="2062"/>
                </a:lnTo>
                <a:lnTo>
                  <a:pt x="15558" y="3016"/>
                </a:lnTo>
                <a:lnTo>
                  <a:pt x="2925" y="2104"/>
                </a:lnTo>
                <a:lnTo>
                  <a:pt x="1415" y="0"/>
                </a:lnTo>
                <a:close/>
                <a:moveTo>
                  <a:pt x="3430" y="2808"/>
                </a:moveTo>
                <a:lnTo>
                  <a:pt x="15267" y="3663"/>
                </a:lnTo>
                <a:lnTo>
                  <a:pt x="15664" y="4213"/>
                </a:lnTo>
                <a:lnTo>
                  <a:pt x="8809" y="10308"/>
                </a:lnTo>
                <a:lnTo>
                  <a:pt x="3430" y="2808"/>
                </a:lnTo>
                <a:close/>
                <a:moveTo>
                  <a:pt x="16090" y="4803"/>
                </a:moveTo>
                <a:lnTo>
                  <a:pt x="16306" y="5103"/>
                </a:lnTo>
                <a:lnTo>
                  <a:pt x="11723" y="14369"/>
                </a:lnTo>
                <a:lnTo>
                  <a:pt x="9233" y="10899"/>
                </a:lnTo>
                <a:lnTo>
                  <a:pt x="16090" y="4803"/>
                </a:ln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
        <p:nvSpPr>
          <p:cNvPr id="252" name="Ordenador"/>
          <p:cNvSpPr/>
          <p:nvPr/>
        </p:nvSpPr>
        <p:spPr>
          <a:xfrm>
            <a:off x="10533780" y="4316027"/>
            <a:ext cx="1074714" cy="867275"/>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464" y="0"/>
                </a:moveTo>
                <a:cubicBezTo>
                  <a:pt x="210" y="0"/>
                  <a:pt x="0" y="261"/>
                  <a:pt x="0" y="575"/>
                </a:cubicBezTo>
                <a:lnTo>
                  <a:pt x="0" y="17777"/>
                </a:lnTo>
                <a:cubicBezTo>
                  <a:pt x="0" y="18091"/>
                  <a:pt x="210" y="18354"/>
                  <a:pt x="464" y="18354"/>
                </a:cubicBezTo>
                <a:lnTo>
                  <a:pt x="9148" y="18354"/>
                </a:lnTo>
                <a:lnTo>
                  <a:pt x="9116" y="18513"/>
                </a:lnTo>
                <a:lnTo>
                  <a:pt x="8753" y="20763"/>
                </a:lnTo>
                <a:lnTo>
                  <a:pt x="7690" y="20763"/>
                </a:lnTo>
                <a:lnTo>
                  <a:pt x="7690" y="21600"/>
                </a:lnTo>
                <a:lnTo>
                  <a:pt x="10486" y="21600"/>
                </a:lnTo>
                <a:lnTo>
                  <a:pt x="11107" y="21600"/>
                </a:lnTo>
                <a:lnTo>
                  <a:pt x="13905" y="21600"/>
                </a:lnTo>
                <a:lnTo>
                  <a:pt x="13905" y="20763"/>
                </a:lnTo>
                <a:lnTo>
                  <a:pt x="12842" y="20763"/>
                </a:lnTo>
                <a:lnTo>
                  <a:pt x="12479" y="18513"/>
                </a:lnTo>
                <a:lnTo>
                  <a:pt x="12452" y="18354"/>
                </a:lnTo>
                <a:lnTo>
                  <a:pt x="21131" y="18354"/>
                </a:lnTo>
                <a:cubicBezTo>
                  <a:pt x="21384" y="18354"/>
                  <a:pt x="21595" y="18091"/>
                  <a:pt x="21595" y="17777"/>
                </a:cubicBezTo>
                <a:lnTo>
                  <a:pt x="21595" y="575"/>
                </a:lnTo>
                <a:cubicBezTo>
                  <a:pt x="21600" y="261"/>
                  <a:pt x="21389" y="0"/>
                  <a:pt x="21136" y="0"/>
                </a:cubicBezTo>
                <a:lnTo>
                  <a:pt x="464" y="0"/>
                </a:lnTo>
                <a:close/>
                <a:moveTo>
                  <a:pt x="10800" y="542"/>
                </a:moveTo>
                <a:cubicBezTo>
                  <a:pt x="10913" y="542"/>
                  <a:pt x="11006" y="650"/>
                  <a:pt x="11006" y="797"/>
                </a:cubicBezTo>
                <a:cubicBezTo>
                  <a:pt x="11006" y="937"/>
                  <a:pt x="10913" y="1052"/>
                  <a:pt x="10800" y="1052"/>
                </a:cubicBezTo>
                <a:cubicBezTo>
                  <a:pt x="10686" y="1052"/>
                  <a:pt x="10594" y="937"/>
                  <a:pt x="10594" y="797"/>
                </a:cubicBezTo>
                <a:cubicBezTo>
                  <a:pt x="10594" y="656"/>
                  <a:pt x="10686" y="542"/>
                  <a:pt x="10800" y="542"/>
                </a:cubicBezTo>
                <a:close/>
                <a:moveTo>
                  <a:pt x="1242" y="1734"/>
                </a:moveTo>
                <a:lnTo>
                  <a:pt x="20358" y="1734"/>
                </a:lnTo>
                <a:lnTo>
                  <a:pt x="20358" y="15233"/>
                </a:lnTo>
                <a:lnTo>
                  <a:pt x="1242" y="15233"/>
                </a:lnTo>
                <a:lnTo>
                  <a:pt x="1242" y="1734"/>
                </a:ln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
        <p:nvSpPr>
          <p:cNvPr id="253" name="Micrófono"/>
          <p:cNvSpPr/>
          <p:nvPr/>
        </p:nvSpPr>
        <p:spPr>
          <a:xfrm>
            <a:off x="10739541" y="5917291"/>
            <a:ext cx="663191" cy="12613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41" y="0"/>
                </a:moveTo>
                <a:cubicBezTo>
                  <a:pt x="6808" y="0"/>
                  <a:pt x="3916" y="1519"/>
                  <a:pt x="3916" y="3377"/>
                </a:cubicBezTo>
                <a:lnTo>
                  <a:pt x="3916" y="11505"/>
                </a:lnTo>
                <a:cubicBezTo>
                  <a:pt x="3916" y="13363"/>
                  <a:pt x="6808" y="14882"/>
                  <a:pt x="10341" y="14882"/>
                </a:cubicBezTo>
                <a:lnTo>
                  <a:pt x="11259" y="14882"/>
                </a:lnTo>
                <a:cubicBezTo>
                  <a:pt x="14792" y="14882"/>
                  <a:pt x="17684" y="13363"/>
                  <a:pt x="17684" y="11505"/>
                </a:cubicBezTo>
                <a:lnTo>
                  <a:pt x="17684" y="3377"/>
                </a:lnTo>
                <a:cubicBezTo>
                  <a:pt x="17684" y="1519"/>
                  <a:pt x="14792" y="0"/>
                  <a:pt x="11259" y="0"/>
                </a:cubicBezTo>
                <a:lnTo>
                  <a:pt x="10341" y="0"/>
                </a:lnTo>
                <a:close/>
                <a:moveTo>
                  <a:pt x="1127" y="6630"/>
                </a:moveTo>
                <a:cubicBezTo>
                  <a:pt x="503" y="6630"/>
                  <a:pt x="0" y="6896"/>
                  <a:pt x="0" y="7224"/>
                </a:cubicBezTo>
                <a:lnTo>
                  <a:pt x="0" y="11087"/>
                </a:lnTo>
                <a:cubicBezTo>
                  <a:pt x="0" y="14039"/>
                  <a:pt x="4307" y="16472"/>
                  <a:pt x="9792" y="16740"/>
                </a:cubicBezTo>
                <a:lnTo>
                  <a:pt x="9792" y="20540"/>
                </a:lnTo>
                <a:lnTo>
                  <a:pt x="5353" y="20540"/>
                </a:lnTo>
                <a:cubicBezTo>
                  <a:pt x="4797" y="20540"/>
                  <a:pt x="4349" y="20778"/>
                  <a:pt x="4349" y="21070"/>
                </a:cubicBezTo>
                <a:cubicBezTo>
                  <a:pt x="4349" y="21363"/>
                  <a:pt x="4797" y="21600"/>
                  <a:pt x="5353" y="21600"/>
                </a:cubicBezTo>
                <a:lnTo>
                  <a:pt x="16243" y="21600"/>
                </a:lnTo>
                <a:cubicBezTo>
                  <a:pt x="16799" y="21600"/>
                  <a:pt x="17251" y="21363"/>
                  <a:pt x="17251" y="21070"/>
                </a:cubicBezTo>
                <a:cubicBezTo>
                  <a:pt x="17251" y="20778"/>
                  <a:pt x="16799" y="20540"/>
                  <a:pt x="16243" y="20540"/>
                </a:cubicBezTo>
                <a:lnTo>
                  <a:pt x="11808" y="20540"/>
                </a:lnTo>
                <a:lnTo>
                  <a:pt x="11808" y="16740"/>
                </a:lnTo>
                <a:cubicBezTo>
                  <a:pt x="17293" y="16472"/>
                  <a:pt x="21600" y="14040"/>
                  <a:pt x="21600" y="11087"/>
                </a:cubicBezTo>
                <a:lnTo>
                  <a:pt x="21600" y="7224"/>
                </a:lnTo>
                <a:cubicBezTo>
                  <a:pt x="21600" y="6896"/>
                  <a:pt x="21097" y="6630"/>
                  <a:pt x="20473" y="6630"/>
                </a:cubicBezTo>
                <a:cubicBezTo>
                  <a:pt x="19850" y="6630"/>
                  <a:pt x="19344" y="6896"/>
                  <a:pt x="19344" y="7224"/>
                </a:cubicBezTo>
                <a:lnTo>
                  <a:pt x="19344" y="11087"/>
                </a:lnTo>
                <a:cubicBezTo>
                  <a:pt x="19344" y="13564"/>
                  <a:pt x="15511" y="15579"/>
                  <a:pt x="10800" y="15579"/>
                </a:cubicBezTo>
                <a:cubicBezTo>
                  <a:pt x="6089" y="15579"/>
                  <a:pt x="2256" y="13564"/>
                  <a:pt x="2256" y="11087"/>
                </a:cubicBezTo>
                <a:lnTo>
                  <a:pt x="2256" y="7224"/>
                </a:lnTo>
                <a:cubicBezTo>
                  <a:pt x="2256" y="6896"/>
                  <a:pt x="1750" y="6630"/>
                  <a:pt x="1127" y="6630"/>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
        <p:nvSpPr>
          <p:cNvPr id="254" name="Podemos hablar de una mezcla de promoción/comunicación formada a su vez por:"/>
          <p:cNvSpPr txBox="1"/>
          <p:nvPr/>
        </p:nvSpPr>
        <p:spPr>
          <a:xfrm>
            <a:off x="1108345" y="2524202"/>
            <a:ext cx="7906460" cy="176473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Podemos hablar de una mezcla de promoción/comunicación formada a su vez por:</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imbología para las actividades sugeridas"/>
          <p:cNvSpPr txBox="1"/>
          <p:nvPr>
            <p:ph type="title"/>
          </p:nvPr>
        </p:nvSpPr>
        <p:spPr>
          <a:prstGeom prst="rect">
            <a:avLst/>
          </a:prstGeom>
        </p:spPr>
        <p:txBody>
          <a:bodyPr/>
          <a:lstStyle/>
          <a:p>
            <a:pPr/>
            <a:r>
              <a:t>Simbología para las actividades sugeridas</a:t>
            </a:r>
          </a:p>
        </p:txBody>
      </p:sp>
      <p:sp>
        <p:nvSpPr>
          <p:cNvPr id="144" name="Número de diapositiva"/>
          <p:cNvSpPr txBox="1"/>
          <p:nvPr>
            <p:ph type="sldNum" sz="quarter" idx="2"/>
          </p:nvPr>
        </p:nvSpPr>
        <p:spPr>
          <a:xfrm>
            <a:off x="12367056" y="9199778"/>
            <a:ext cx="213158" cy="29982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5" name="Cerebro"/>
          <p:cNvSpPr/>
          <p:nvPr/>
        </p:nvSpPr>
        <p:spPr>
          <a:xfrm>
            <a:off x="1391095" y="3058994"/>
            <a:ext cx="1429412" cy="1069988"/>
          </a:xfrm>
          <a:custGeom>
            <a:avLst/>
            <a:gdLst/>
            <a:ahLst/>
            <a:cxnLst>
              <a:cxn ang="0">
                <a:pos x="wd2" y="hd2"/>
              </a:cxn>
              <a:cxn ang="5400000">
                <a:pos x="wd2" y="hd2"/>
              </a:cxn>
              <a:cxn ang="10800000">
                <a:pos x="wd2" y="hd2"/>
              </a:cxn>
              <a:cxn ang="16200000">
                <a:pos x="wd2" y="hd2"/>
              </a:cxn>
            </a:cxnLst>
            <a:rect l="0" t="0" r="r" b="b"/>
            <a:pathLst>
              <a:path w="20488" h="21353" fill="norm" stroke="1" extrusionOk="0">
                <a:moveTo>
                  <a:pt x="7849" y="0"/>
                </a:moveTo>
                <a:cubicBezTo>
                  <a:pt x="6588" y="6"/>
                  <a:pt x="5225" y="689"/>
                  <a:pt x="4557" y="2140"/>
                </a:cubicBezTo>
                <a:cubicBezTo>
                  <a:pt x="2599" y="1020"/>
                  <a:pt x="-24" y="5596"/>
                  <a:pt x="711" y="7397"/>
                </a:cubicBezTo>
                <a:cubicBezTo>
                  <a:pt x="-688" y="9636"/>
                  <a:pt x="116" y="13872"/>
                  <a:pt x="1923" y="14061"/>
                </a:cubicBezTo>
                <a:cubicBezTo>
                  <a:pt x="1923" y="16787"/>
                  <a:pt x="2890" y="18203"/>
                  <a:pt x="5652" y="18009"/>
                </a:cubicBezTo>
                <a:cubicBezTo>
                  <a:pt x="5058" y="18885"/>
                  <a:pt x="3979" y="20442"/>
                  <a:pt x="3979" y="20442"/>
                </a:cubicBezTo>
                <a:lnTo>
                  <a:pt x="5611" y="21353"/>
                </a:lnTo>
                <a:lnTo>
                  <a:pt x="8716" y="17668"/>
                </a:lnTo>
                <a:cubicBezTo>
                  <a:pt x="8716" y="17668"/>
                  <a:pt x="10238" y="18641"/>
                  <a:pt x="12318" y="17960"/>
                </a:cubicBezTo>
                <a:cubicBezTo>
                  <a:pt x="13886" y="17446"/>
                  <a:pt x="14413" y="16378"/>
                  <a:pt x="14315" y="14805"/>
                </a:cubicBezTo>
                <a:cubicBezTo>
                  <a:pt x="16693" y="15486"/>
                  <a:pt x="19417" y="16159"/>
                  <a:pt x="20347" y="12752"/>
                </a:cubicBezTo>
                <a:cubicBezTo>
                  <a:pt x="20912" y="10684"/>
                  <a:pt x="19660" y="7640"/>
                  <a:pt x="18716" y="7640"/>
                </a:cubicBezTo>
                <a:cubicBezTo>
                  <a:pt x="19416" y="6130"/>
                  <a:pt x="17143" y="3112"/>
                  <a:pt x="15639" y="3647"/>
                </a:cubicBezTo>
                <a:cubicBezTo>
                  <a:pt x="15534" y="1422"/>
                  <a:pt x="11423" y="-247"/>
                  <a:pt x="10234" y="1165"/>
                </a:cubicBezTo>
                <a:cubicBezTo>
                  <a:pt x="9750" y="398"/>
                  <a:pt x="8830" y="-5"/>
                  <a:pt x="7849" y="0"/>
                </a:cubicBezTo>
                <a:close/>
              </a:path>
            </a:pathLst>
          </a:custGeom>
          <a:solidFill>
            <a:srgbClr val="4F8F00"/>
          </a:solidFill>
          <a:ln w="12700">
            <a:miter lim="400000"/>
          </a:ln>
        </p:spPr>
        <p:txBody>
          <a:bodyPr lIns="50800" tIns="50800" rIns="50800" bIns="50800" anchor="ctr"/>
          <a:lstStyle/>
          <a:p>
            <a:pPr>
              <a:defRPr>
                <a:solidFill>
                  <a:srgbClr val="9437FF"/>
                </a:solidFill>
              </a:defRPr>
            </a:pPr>
          </a:p>
        </p:txBody>
      </p:sp>
      <p:sp>
        <p:nvSpPr>
          <p:cNvPr id="146" name="Portapapeles"/>
          <p:cNvSpPr/>
          <p:nvPr/>
        </p:nvSpPr>
        <p:spPr>
          <a:xfrm>
            <a:off x="7489524" y="6530762"/>
            <a:ext cx="1010347" cy="14508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0"/>
                </a:moveTo>
                <a:cubicBezTo>
                  <a:pt x="9801" y="0"/>
                  <a:pt x="9330" y="294"/>
                  <a:pt x="8865" y="898"/>
                </a:cubicBezTo>
                <a:cubicBezTo>
                  <a:pt x="8394" y="1511"/>
                  <a:pt x="7651" y="1943"/>
                  <a:pt x="7089" y="1943"/>
                </a:cubicBezTo>
                <a:cubicBezTo>
                  <a:pt x="6826" y="1943"/>
                  <a:pt x="6299" y="1922"/>
                  <a:pt x="6037" y="1943"/>
                </a:cubicBezTo>
                <a:cubicBezTo>
                  <a:pt x="5104" y="2016"/>
                  <a:pt x="4553" y="2318"/>
                  <a:pt x="4308" y="2794"/>
                </a:cubicBezTo>
                <a:lnTo>
                  <a:pt x="1139" y="2794"/>
                </a:lnTo>
                <a:cubicBezTo>
                  <a:pt x="510" y="2794"/>
                  <a:pt x="0" y="3149"/>
                  <a:pt x="0" y="3587"/>
                </a:cubicBezTo>
                <a:lnTo>
                  <a:pt x="0" y="20807"/>
                </a:lnTo>
                <a:cubicBezTo>
                  <a:pt x="0" y="21245"/>
                  <a:pt x="510" y="21600"/>
                  <a:pt x="1139" y="21600"/>
                </a:cubicBezTo>
                <a:lnTo>
                  <a:pt x="20461" y="21600"/>
                </a:lnTo>
                <a:cubicBezTo>
                  <a:pt x="21090" y="21600"/>
                  <a:pt x="21600" y="21245"/>
                  <a:pt x="21600" y="20807"/>
                </a:cubicBezTo>
                <a:lnTo>
                  <a:pt x="21600" y="3587"/>
                </a:lnTo>
                <a:cubicBezTo>
                  <a:pt x="21600" y="3149"/>
                  <a:pt x="21090" y="2794"/>
                  <a:pt x="20461" y="2794"/>
                </a:cubicBezTo>
                <a:lnTo>
                  <a:pt x="17292" y="2794"/>
                </a:lnTo>
                <a:cubicBezTo>
                  <a:pt x="17047" y="2318"/>
                  <a:pt x="16496" y="2016"/>
                  <a:pt x="15563" y="1943"/>
                </a:cubicBezTo>
                <a:cubicBezTo>
                  <a:pt x="15301" y="1922"/>
                  <a:pt x="14774" y="1943"/>
                  <a:pt x="14511" y="1943"/>
                </a:cubicBezTo>
                <a:cubicBezTo>
                  <a:pt x="13949" y="1943"/>
                  <a:pt x="13209" y="1511"/>
                  <a:pt x="12738" y="898"/>
                </a:cubicBezTo>
                <a:cubicBezTo>
                  <a:pt x="12273" y="294"/>
                  <a:pt x="11802" y="0"/>
                  <a:pt x="10801" y="0"/>
                </a:cubicBezTo>
                <a:close/>
                <a:moveTo>
                  <a:pt x="10799" y="593"/>
                </a:moveTo>
                <a:cubicBezTo>
                  <a:pt x="11264" y="593"/>
                  <a:pt x="11644" y="857"/>
                  <a:pt x="11644" y="1181"/>
                </a:cubicBezTo>
                <a:cubicBezTo>
                  <a:pt x="11644" y="1506"/>
                  <a:pt x="11265" y="1767"/>
                  <a:pt x="10799" y="1767"/>
                </a:cubicBezTo>
                <a:cubicBezTo>
                  <a:pt x="10332" y="1767"/>
                  <a:pt x="9956" y="1506"/>
                  <a:pt x="9956" y="1181"/>
                </a:cubicBezTo>
                <a:cubicBezTo>
                  <a:pt x="9956" y="857"/>
                  <a:pt x="10333" y="593"/>
                  <a:pt x="10799" y="593"/>
                </a:cubicBezTo>
                <a:close/>
                <a:moveTo>
                  <a:pt x="1619" y="3923"/>
                </a:moveTo>
                <a:lnTo>
                  <a:pt x="4207" y="3923"/>
                </a:lnTo>
                <a:cubicBezTo>
                  <a:pt x="4263" y="4130"/>
                  <a:pt x="4364" y="4392"/>
                  <a:pt x="4364" y="4392"/>
                </a:cubicBezTo>
                <a:lnTo>
                  <a:pt x="10799" y="4392"/>
                </a:lnTo>
                <a:lnTo>
                  <a:pt x="17236" y="4392"/>
                </a:lnTo>
                <a:cubicBezTo>
                  <a:pt x="17236" y="4392"/>
                  <a:pt x="17337" y="4130"/>
                  <a:pt x="17393" y="3923"/>
                </a:cubicBezTo>
                <a:lnTo>
                  <a:pt x="19981" y="3923"/>
                </a:lnTo>
                <a:lnTo>
                  <a:pt x="19981" y="20471"/>
                </a:lnTo>
                <a:lnTo>
                  <a:pt x="1619" y="20471"/>
                </a:lnTo>
                <a:lnTo>
                  <a:pt x="1619" y="3923"/>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147" name="Mano"/>
          <p:cNvSpPr/>
          <p:nvPr/>
        </p:nvSpPr>
        <p:spPr>
          <a:xfrm>
            <a:off x="1598208" y="6157957"/>
            <a:ext cx="1008975" cy="1451452"/>
          </a:xfrm>
          <a:custGeom>
            <a:avLst/>
            <a:gdLst/>
            <a:ahLst/>
            <a:cxnLst>
              <a:cxn ang="0">
                <a:pos x="wd2" y="hd2"/>
              </a:cxn>
              <a:cxn ang="5400000">
                <a:pos x="wd2" y="hd2"/>
              </a:cxn>
              <a:cxn ang="10800000">
                <a:pos x="wd2" y="hd2"/>
              </a:cxn>
              <a:cxn ang="16200000">
                <a:pos x="wd2" y="hd2"/>
              </a:cxn>
            </a:cxnLst>
            <a:rect l="0" t="0" r="r" b="b"/>
            <a:pathLst>
              <a:path w="21054" h="21598" fill="norm" stroke="1"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148" name="Microscopio"/>
          <p:cNvSpPr/>
          <p:nvPr/>
        </p:nvSpPr>
        <p:spPr>
          <a:xfrm>
            <a:off x="1596588" y="4416164"/>
            <a:ext cx="1012215" cy="14499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58" y="0"/>
                </a:moveTo>
                <a:lnTo>
                  <a:pt x="5450" y="778"/>
                </a:lnTo>
                <a:lnTo>
                  <a:pt x="6641" y="3247"/>
                </a:lnTo>
                <a:lnTo>
                  <a:pt x="5792" y="3446"/>
                </a:lnTo>
                <a:lnTo>
                  <a:pt x="6104" y="4092"/>
                </a:lnTo>
                <a:cubicBezTo>
                  <a:pt x="6260" y="4416"/>
                  <a:pt x="6045" y="4765"/>
                  <a:pt x="5610" y="4922"/>
                </a:cubicBezTo>
                <a:cubicBezTo>
                  <a:pt x="2282" y="6123"/>
                  <a:pt x="0" y="8548"/>
                  <a:pt x="0" y="11338"/>
                </a:cubicBezTo>
                <a:cubicBezTo>
                  <a:pt x="0" y="13653"/>
                  <a:pt x="1568" y="15716"/>
                  <a:pt x="4002" y="17038"/>
                </a:cubicBezTo>
                <a:cubicBezTo>
                  <a:pt x="4586" y="17355"/>
                  <a:pt x="4834" y="17888"/>
                  <a:pt x="4600" y="18378"/>
                </a:cubicBezTo>
                <a:lnTo>
                  <a:pt x="4184" y="19249"/>
                </a:lnTo>
                <a:lnTo>
                  <a:pt x="1504" y="19249"/>
                </a:lnTo>
                <a:lnTo>
                  <a:pt x="383" y="21600"/>
                </a:lnTo>
                <a:lnTo>
                  <a:pt x="21600" y="21600"/>
                </a:lnTo>
                <a:lnTo>
                  <a:pt x="20479" y="19249"/>
                </a:lnTo>
                <a:lnTo>
                  <a:pt x="11598" y="19249"/>
                </a:lnTo>
                <a:lnTo>
                  <a:pt x="10562" y="17077"/>
                </a:lnTo>
                <a:lnTo>
                  <a:pt x="11571" y="16839"/>
                </a:lnTo>
                <a:lnTo>
                  <a:pt x="11765" y="17236"/>
                </a:lnTo>
                <a:cubicBezTo>
                  <a:pt x="11884" y="17482"/>
                  <a:pt x="13400" y="17349"/>
                  <a:pt x="15152" y="16937"/>
                </a:cubicBezTo>
                <a:cubicBezTo>
                  <a:pt x="16905" y="16524"/>
                  <a:pt x="18230" y="15990"/>
                  <a:pt x="18111" y="15743"/>
                </a:cubicBezTo>
                <a:lnTo>
                  <a:pt x="17339" y="14141"/>
                </a:lnTo>
                <a:lnTo>
                  <a:pt x="9985" y="15870"/>
                </a:lnTo>
                <a:lnTo>
                  <a:pt x="9392" y="14628"/>
                </a:lnTo>
                <a:lnTo>
                  <a:pt x="18738" y="12430"/>
                </a:lnTo>
                <a:lnTo>
                  <a:pt x="18157" y="11225"/>
                </a:lnTo>
                <a:lnTo>
                  <a:pt x="8816" y="13422"/>
                </a:lnTo>
                <a:cubicBezTo>
                  <a:pt x="8484" y="12824"/>
                  <a:pt x="7243" y="12835"/>
                  <a:pt x="6947" y="13456"/>
                </a:cubicBezTo>
                <a:lnTo>
                  <a:pt x="6503" y="14386"/>
                </a:lnTo>
                <a:cubicBezTo>
                  <a:pt x="6304" y="14804"/>
                  <a:pt x="5529" y="14924"/>
                  <a:pt x="5109" y="14596"/>
                </a:cubicBezTo>
                <a:cubicBezTo>
                  <a:pt x="4000" y="13729"/>
                  <a:pt x="3324" y="12589"/>
                  <a:pt x="3324" y="11338"/>
                </a:cubicBezTo>
                <a:cubicBezTo>
                  <a:pt x="3324" y="9736"/>
                  <a:pt x="4435" y="8310"/>
                  <a:pt x="6145" y="7417"/>
                </a:cubicBezTo>
                <a:cubicBezTo>
                  <a:pt x="6760" y="7095"/>
                  <a:pt x="7648" y="7292"/>
                  <a:pt x="7893" y="7801"/>
                </a:cubicBezTo>
                <a:lnTo>
                  <a:pt x="8198" y="8499"/>
                </a:lnTo>
                <a:cubicBezTo>
                  <a:pt x="7412" y="8705"/>
                  <a:pt x="6996" y="9308"/>
                  <a:pt x="7266" y="9868"/>
                </a:cubicBezTo>
                <a:lnTo>
                  <a:pt x="7411" y="10170"/>
                </a:lnTo>
                <a:lnTo>
                  <a:pt x="10048" y="9550"/>
                </a:lnTo>
                <a:lnTo>
                  <a:pt x="11155" y="11844"/>
                </a:lnTo>
                <a:lnTo>
                  <a:pt x="13852" y="11208"/>
                </a:lnTo>
                <a:lnTo>
                  <a:pt x="12745" y="8916"/>
                </a:lnTo>
                <a:lnTo>
                  <a:pt x="15302" y="8314"/>
                </a:lnTo>
                <a:lnTo>
                  <a:pt x="15157" y="8012"/>
                </a:lnTo>
                <a:cubicBezTo>
                  <a:pt x="14886" y="7450"/>
                  <a:pt x="14024" y="7146"/>
                  <a:pt x="13218" y="7317"/>
                </a:cubicBezTo>
                <a:lnTo>
                  <a:pt x="10821" y="2265"/>
                </a:lnTo>
                <a:lnTo>
                  <a:pt x="9949" y="2469"/>
                </a:lnTo>
                <a:lnTo>
                  <a:pt x="8758" y="0"/>
                </a:lnTo>
                <a:close/>
                <a:moveTo>
                  <a:pt x="7777" y="15736"/>
                </a:moveTo>
                <a:cubicBezTo>
                  <a:pt x="8266" y="15736"/>
                  <a:pt x="8661" y="16014"/>
                  <a:pt x="8661" y="16355"/>
                </a:cubicBezTo>
                <a:cubicBezTo>
                  <a:pt x="8661" y="16696"/>
                  <a:pt x="8266" y="16972"/>
                  <a:pt x="7777" y="16972"/>
                </a:cubicBezTo>
                <a:cubicBezTo>
                  <a:pt x="7288" y="16972"/>
                  <a:pt x="6891" y="16696"/>
                  <a:pt x="6891" y="16355"/>
                </a:cubicBezTo>
                <a:cubicBezTo>
                  <a:pt x="6891" y="16014"/>
                  <a:pt x="7288" y="15736"/>
                  <a:pt x="7777" y="15736"/>
                </a:cubicBez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149" name="Lápiz"/>
          <p:cNvSpPr/>
          <p:nvPr/>
        </p:nvSpPr>
        <p:spPr>
          <a:xfrm>
            <a:off x="7928887" y="2902323"/>
            <a:ext cx="131622" cy="13786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0" y="0"/>
                </a:moveTo>
                <a:cubicBezTo>
                  <a:pt x="2381" y="0"/>
                  <a:pt x="0" y="227"/>
                  <a:pt x="0" y="508"/>
                </a:cubicBezTo>
                <a:lnTo>
                  <a:pt x="0" y="1390"/>
                </a:lnTo>
                <a:lnTo>
                  <a:pt x="21600" y="1390"/>
                </a:lnTo>
                <a:lnTo>
                  <a:pt x="21600" y="508"/>
                </a:lnTo>
                <a:cubicBezTo>
                  <a:pt x="21600" y="227"/>
                  <a:pt x="19201" y="0"/>
                  <a:pt x="16262" y="0"/>
                </a:cubicBezTo>
                <a:lnTo>
                  <a:pt x="5320" y="0"/>
                </a:lnTo>
                <a:close/>
                <a:moveTo>
                  <a:pt x="0" y="1714"/>
                </a:moveTo>
                <a:lnTo>
                  <a:pt x="0" y="4104"/>
                </a:lnTo>
                <a:lnTo>
                  <a:pt x="21600" y="4104"/>
                </a:lnTo>
                <a:lnTo>
                  <a:pt x="21600" y="1714"/>
                </a:lnTo>
                <a:lnTo>
                  <a:pt x="0" y="1714"/>
                </a:lnTo>
                <a:close/>
                <a:moveTo>
                  <a:pt x="0" y="4428"/>
                </a:moveTo>
                <a:lnTo>
                  <a:pt x="0" y="16997"/>
                </a:lnTo>
                <a:cubicBezTo>
                  <a:pt x="715" y="16978"/>
                  <a:pt x="1487" y="16968"/>
                  <a:pt x="2298" y="16968"/>
                </a:cubicBezTo>
                <a:cubicBezTo>
                  <a:pt x="3854" y="16968"/>
                  <a:pt x="5364" y="17008"/>
                  <a:pt x="6558" y="17079"/>
                </a:cubicBezTo>
                <a:cubicBezTo>
                  <a:pt x="7751" y="17008"/>
                  <a:pt x="9243" y="16968"/>
                  <a:pt x="10800" y="16968"/>
                </a:cubicBezTo>
                <a:cubicBezTo>
                  <a:pt x="12357" y="16968"/>
                  <a:pt x="13849" y="17008"/>
                  <a:pt x="15042" y="17079"/>
                </a:cubicBezTo>
                <a:cubicBezTo>
                  <a:pt x="16235" y="17008"/>
                  <a:pt x="17746" y="16968"/>
                  <a:pt x="19302" y="16968"/>
                </a:cubicBezTo>
                <a:cubicBezTo>
                  <a:pt x="20113" y="16968"/>
                  <a:pt x="20884" y="16978"/>
                  <a:pt x="21600" y="16997"/>
                </a:cubicBezTo>
                <a:lnTo>
                  <a:pt x="21600" y="4428"/>
                </a:lnTo>
                <a:lnTo>
                  <a:pt x="0" y="4428"/>
                </a:lnTo>
                <a:close/>
                <a:moveTo>
                  <a:pt x="2298" y="17292"/>
                </a:moveTo>
                <a:cubicBezTo>
                  <a:pt x="1561" y="17292"/>
                  <a:pt x="907" y="17305"/>
                  <a:pt x="371" y="17327"/>
                </a:cubicBezTo>
                <a:lnTo>
                  <a:pt x="5409" y="19388"/>
                </a:lnTo>
                <a:lnTo>
                  <a:pt x="6116" y="19678"/>
                </a:lnTo>
                <a:lnTo>
                  <a:pt x="15484" y="19678"/>
                </a:lnTo>
                <a:lnTo>
                  <a:pt x="16191" y="19388"/>
                </a:lnTo>
                <a:lnTo>
                  <a:pt x="21229" y="17327"/>
                </a:lnTo>
                <a:cubicBezTo>
                  <a:pt x="20693" y="17305"/>
                  <a:pt x="20038" y="17292"/>
                  <a:pt x="19302" y="17292"/>
                </a:cubicBezTo>
                <a:cubicBezTo>
                  <a:pt x="18082" y="17292"/>
                  <a:pt x="16931" y="17331"/>
                  <a:pt x="16297" y="17396"/>
                </a:cubicBezTo>
                <a:lnTo>
                  <a:pt x="15042" y="17525"/>
                </a:lnTo>
                <a:lnTo>
                  <a:pt x="13805" y="17396"/>
                </a:lnTo>
                <a:cubicBezTo>
                  <a:pt x="13170" y="17331"/>
                  <a:pt x="12020" y="17292"/>
                  <a:pt x="10800" y="17292"/>
                </a:cubicBezTo>
                <a:cubicBezTo>
                  <a:pt x="9580" y="17292"/>
                  <a:pt x="8429" y="17331"/>
                  <a:pt x="7795" y="17396"/>
                </a:cubicBezTo>
                <a:lnTo>
                  <a:pt x="6558" y="17525"/>
                </a:lnTo>
                <a:lnTo>
                  <a:pt x="5303" y="17396"/>
                </a:lnTo>
                <a:cubicBezTo>
                  <a:pt x="4668" y="17331"/>
                  <a:pt x="3517" y="17292"/>
                  <a:pt x="2298" y="17292"/>
                </a:cubicBezTo>
                <a:close/>
                <a:moveTo>
                  <a:pt x="6894" y="20002"/>
                </a:moveTo>
                <a:lnTo>
                  <a:pt x="10800" y="21600"/>
                </a:lnTo>
                <a:lnTo>
                  <a:pt x="14706" y="20002"/>
                </a:lnTo>
                <a:lnTo>
                  <a:pt x="6894" y="20002"/>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150" name="Abrir libro"/>
          <p:cNvSpPr/>
          <p:nvPr/>
        </p:nvSpPr>
        <p:spPr>
          <a:xfrm>
            <a:off x="7336227" y="4531493"/>
            <a:ext cx="1316941" cy="12193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74" y="0"/>
                </a:moveTo>
                <a:lnTo>
                  <a:pt x="12381" y="2366"/>
                </a:lnTo>
                <a:lnTo>
                  <a:pt x="12373" y="2368"/>
                </a:lnTo>
                <a:cubicBezTo>
                  <a:pt x="11868" y="2611"/>
                  <a:pt x="11498" y="3043"/>
                  <a:pt x="11273" y="3649"/>
                </a:cubicBezTo>
                <a:cubicBezTo>
                  <a:pt x="11070" y="4192"/>
                  <a:pt x="11055" y="4701"/>
                  <a:pt x="11055" y="4845"/>
                </a:cubicBezTo>
                <a:lnTo>
                  <a:pt x="11055" y="5127"/>
                </a:lnTo>
                <a:lnTo>
                  <a:pt x="20346" y="1249"/>
                </a:lnTo>
                <a:lnTo>
                  <a:pt x="19907" y="1017"/>
                </a:lnTo>
                <a:lnTo>
                  <a:pt x="11770" y="4414"/>
                </a:lnTo>
                <a:cubicBezTo>
                  <a:pt x="12018" y="4052"/>
                  <a:pt x="12419" y="3735"/>
                  <a:pt x="12972" y="3468"/>
                </a:cubicBezTo>
                <a:lnTo>
                  <a:pt x="19369" y="735"/>
                </a:lnTo>
                <a:lnTo>
                  <a:pt x="18934" y="505"/>
                </a:lnTo>
                <a:lnTo>
                  <a:pt x="12837" y="3109"/>
                </a:lnTo>
                <a:lnTo>
                  <a:pt x="12830" y="3113"/>
                </a:lnTo>
                <a:cubicBezTo>
                  <a:pt x="12227" y="3403"/>
                  <a:pt x="11780" y="3756"/>
                  <a:pt x="11494" y="4167"/>
                </a:cubicBezTo>
                <a:cubicBezTo>
                  <a:pt x="11607" y="3668"/>
                  <a:pt x="11876" y="3033"/>
                  <a:pt x="12515" y="2723"/>
                </a:cubicBezTo>
                <a:lnTo>
                  <a:pt x="18411" y="230"/>
                </a:lnTo>
                <a:lnTo>
                  <a:pt x="17974" y="0"/>
                </a:lnTo>
                <a:close/>
                <a:moveTo>
                  <a:pt x="3633" y="2"/>
                </a:moveTo>
                <a:lnTo>
                  <a:pt x="3194" y="231"/>
                </a:lnTo>
                <a:lnTo>
                  <a:pt x="9084" y="2723"/>
                </a:lnTo>
                <a:cubicBezTo>
                  <a:pt x="9723" y="3033"/>
                  <a:pt x="9992" y="3668"/>
                  <a:pt x="10105" y="4167"/>
                </a:cubicBezTo>
                <a:cubicBezTo>
                  <a:pt x="9819" y="3756"/>
                  <a:pt x="9371" y="3403"/>
                  <a:pt x="8768" y="3113"/>
                </a:cubicBezTo>
                <a:lnTo>
                  <a:pt x="2670" y="507"/>
                </a:lnTo>
                <a:lnTo>
                  <a:pt x="2233" y="736"/>
                </a:lnTo>
                <a:lnTo>
                  <a:pt x="8626" y="3468"/>
                </a:lnTo>
                <a:cubicBezTo>
                  <a:pt x="9179" y="3735"/>
                  <a:pt x="9581" y="4051"/>
                  <a:pt x="9828" y="4414"/>
                </a:cubicBezTo>
                <a:lnTo>
                  <a:pt x="1694" y="1019"/>
                </a:lnTo>
                <a:lnTo>
                  <a:pt x="1254" y="1250"/>
                </a:lnTo>
                <a:lnTo>
                  <a:pt x="10543" y="5127"/>
                </a:lnTo>
                <a:lnTo>
                  <a:pt x="10543" y="4845"/>
                </a:lnTo>
                <a:cubicBezTo>
                  <a:pt x="10544" y="4701"/>
                  <a:pt x="10528" y="4192"/>
                  <a:pt x="10326" y="3649"/>
                </a:cubicBezTo>
                <a:cubicBezTo>
                  <a:pt x="10100" y="3043"/>
                  <a:pt x="9730" y="2611"/>
                  <a:pt x="9226" y="2368"/>
                </a:cubicBezTo>
                <a:lnTo>
                  <a:pt x="3633" y="2"/>
                </a:lnTo>
                <a:close/>
                <a:moveTo>
                  <a:pt x="0" y="1735"/>
                </a:moveTo>
                <a:lnTo>
                  <a:pt x="0" y="17289"/>
                </a:lnTo>
                <a:lnTo>
                  <a:pt x="8756" y="20993"/>
                </a:lnTo>
                <a:lnTo>
                  <a:pt x="8756" y="5441"/>
                </a:lnTo>
                <a:lnTo>
                  <a:pt x="0" y="1735"/>
                </a:lnTo>
                <a:close/>
                <a:moveTo>
                  <a:pt x="21600" y="1735"/>
                </a:moveTo>
                <a:lnTo>
                  <a:pt x="12844" y="5441"/>
                </a:lnTo>
                <a:lnTo>
                  <a:pt x="12844" y="20993"/>
                </a:lnTo>
                <a:lnTo>
                  <a:pt x="21600" y="17289"/>
                </a:lnTo>
                <a:lnTo>
                  <a:pt x="21600" y="1735"/>
                </a:lnTo>
                <a:close/>
                <a:moveTo>
                  <a:pt x="9325" y="5827"/>
                </a:moveTo>
                <a:lnTo>
                  <a:pt x="9325" y="21600"/>
                </a:lnTo>
                <a:lnTo>
                  <a:pt x="12275" y="21600"/>
                </a:lnTo>
                <a:lnTo>
                  <a:pt x="12275" y="5827"/>
                </a:lnTo>
                <a:lnTo>
                  <a:pt x="9325" y="5827"/>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151" name="Recuerda"/>
          <p:cNvSpPr txBox="1"/>
          <p:nvPr/>
        </p:nvSpPr>
        <p:spPr>
          <a:xfrm>
            <a:off x="9052168" y="6764301"/>
            <a:ext cx="2012138" cy="64713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Recuerda</a:t>
            </a:r>
          </a:p>
        </p:txBody>
      </p:sp>
      <p:sp>
        <p:nvSpPr>
          <p:cNvPr id="152" name="Reflexiona"/>
          <p:cNvSpPr txBox="1"/>
          <p:nvPr/>
        </p:nvSpPr>
        <p:spPr>
          <a:xfrm>
            <a:off x="3297708" y="3268094"/>
            <a:ext cx="2138326" cy="64713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Reflexiona</a:t>
            </a:r>
          </a:p>
        </p:txBody>
      </p:sp>
      <p:sp>
        <p:nvSpPr>
          <p:cNvPr id="153" name="Observa"/>
          <p:cNvSpPr txBox="1"/>
          <p:nvPr/>
        </p:nvSpPr>
        <p:spPr>
          <a:xfrm>
            <a:off x="3303912" y="4817575"/>
            <a:ext cx="1765708" cy="64713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Observa</a:t>
            </a:r>
          </a:p>
        </p:txBody>
      </p:sp>
      <p:sp>
        <p:nvSpPr>
          <p:cNvPr id="154" name="Participa"/>
          <p:cNvSpPr txBox="1"/>
          <p:nvPr/>
        </p:nvSpPr>
        <p:spPr>
          <a:xfrm>
            <a:off x="3390749" y="6764301"/>
            <a:ext cx="1952245" cy="64713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Participa </a:t>
            </a:r>
          </a:p>
        </p:txBody>
      </p:sp>
      <p:sp>
        <p:nvSpPr>
          <p:cNvPr id="155" name="Escribe"/>
          <p:cNvSpPr txBox="1"/>
          <p:nvPr/>
        </p:nvSpPr>
        <p:spPr>
          <a:xfrm>
            <a:off x="8842162" y="3268094"/>
            <a:ext cx="1698042" cy="64713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Escribe </a:t>
            </a:r>
          </a:p>
        </p:txBody>
      </p:sp>
      <p:sp>
        <p:nvSpPr>
          <p:cNvPr id="156" name="Lee"/>
          <p:cNvSpPr txBox="1"/>
          <p:nvPr/>
        </p:nvSpPr>
        <p:spPr>
          <a:xfrm>
            <a:off x="9273987" y="4553230"/>
            <a:ext cx="834391" cy="6471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Lee</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 name="Publicidad"/>
          <p:cNvSpPr txBox="1"/>
          <p:nvPr>
            <p:ph type="title"/>
          </p:nvPr>
        </p:nvSpPr>
        <p:spPr>
          <a:prstGeom prst="rect">
            <a:avLst/>
          </a:prstGeom>
        </p:spPr>
        <p:txBody>
          <a:bodyPr/>
          <a:lstStyle/>
          <a:p>
            <a:pPr/>
            <a:r>
              <a:t>Publicidad</a:t>
            </a:r>
          </a:p>
        </p:txBody>
      </p:sp>
      <p:sp>
        <p:nvSpPr>
          <p:cNvPr id="257"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258" name="La publicidad es comunicación al exterior, es de carácter impersonal ya que se realiza a través de medios masivos…"/>
          <p:cNvSpPr txBox="1"/>
          <p:nvPr>
            <p:ph type="body" idx="1"/>
          </p:nvPr>
        </p:nvSpPr>
        <p:spPr>
          <a:xfrm>
            <a:off x="2579892" y="1979007"/>
            <a:ext cx="9184579" cy="6311165"/>
          </a:xfrm>
          <a:prstGeom prst="rect">
            <a:avLst/>
          </a:prstGeom>
        </p:spPr>
        <p:txBody>
          <a:bodyPr/>
          <a:lstStyle/>
          <a:p>
            <a:pPr marL="397763" indent="-397763" defTabSz="508254">
              <a:spcBef>
                <a:spcPts val="3600"/>
              </a:spcBef>
              <a:defRPr sz="3132">
                <a:solidFill>
                  <a:srgbClr val="000000"/>
                </a:solidFill>
              </a:defRPr>
            </a:pPr>
            <a:r>
              <a:t>La publicidad es comunicación al exterior, es de carácter impersonal ya que se realiza a través de medios masivos</a:t>
            </a:r>
          </a:p>
          <a:p>
            <a:pPr marL="397763" indent="-397763" defTabSz="508254">
              <a:spcBef>
                <a:spcPts val="3600"/>
              </a:spcBef>
              <a:defRPr sz="3132">
                <a:solidFill>
                  <a:srgbClr val="000000"/>
                </a:solidFill>
              </a:defRPr>
            </a:pPr>
            <a:r>
              <a:t>Se considera un tipo de comunicación que puede ser “controlado” en términos de fijar objetivos, mensaje, medios y canales.</a:t>
            </a:r>
          </a:p>
          <a:p>
            <a:pPr marL="397763" indent="-397763" defTabSz="508254">
              <a:spcBef>
                <a:spcPts val="3600"/>
              </a:spcBef>
              <a:defRPr sz="3132">
                <a:solidFill>
                  <a:srgbClr val="000000"/>
                </a:solidFill>
              </a:defRPr>
            </a:pPr>
            <a:r>
              <a:t>Pretende dar a conocer un producto, servicio, idea o institución.</a:t>
            </a:r>
          </a:p>
          <a:p>
            <a:pPr marL="397763" indent="-397763" defTabSz="508254">
              <a:spcBef>
                <a:spcPts val="3600"/>
              </a:spcBef>
              <a:defRPr sz="3132">
                <a:solidFill>
                  <a:srgbClr val="000000"/>
                </a:solidFill>
              </a:defRPr>
            </a:pPr>
            <a:r>
              <a:t>Busca principalmente informar o influir en su compra, uso o aceptación.</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0" name="Para reflexionar"/>
          <p:cNvSpPr txBox="1"/>
          <p:nvPr>
            <p:ph type="title"/>
          </p:nvPr>
        </p:nvSpPr>
        <p:spPr>
          <a:xfrm>
            <a:off x="1809778" y="974828"/>
            <a:ext cx="4110861" cy="765072"/>
          </a:xfrm>
          <a:prstGeom prst="rect">
            <a:avLst/>
          </a:prstGeom>
        </p:spPr>
        <p:txBody>
          <a:bodyPr/>
          <a:lstStyle/>
          <a:p>
            <a:pPr/>
            <a:r>
              <a:t>Para reflexionar</a:t>
            </a:r>
          </a:p>
        </p:txBody>
      </p:sp>
      <p:sp>
        <p:nvSpPr>
          <p:cNvPr id="261" name="Aunque la publicidad es una herramienta muy poderosa, se debe considerar que no es omnipotente.…"/>
          <p:cNvSpPr txBox="1"/>
          <p:nvPr>
            <p:ph type="body" idx="1"/>
          </p:nvPr>
        </p:nvSpPr>
        <p:spPr>
          <a:xfrm>
            <a:off x="2349753" y="2222500"/>
            <a:ext cx="10083547" cy="6667500"/>
          </a:xfrm>
          <a:prstGeom prst="rect">
            <a:avLst/>
          </a:prstGeom>
        </p:spPr>
        <p:txBody>
          <a:bodyPr/>
          <a:lstStyle/>
          <a:p>
            <a:pPr algn="just">
              <a:defRPr>
                <a:solidFill>
                  <a:srgbClr val="000000"/>
                </a:solidFill>
              </a:defRPr>
            </a:pPr>
            <a:r>
              <a:t>Aunque la publicidad es una herramienta muy poderosa, se debe considerar que no es omnipotente. </a:t>
            </a:r>
          </a:p>
          <a:p>
            <a:pPr algn="just">
              <a:defRPr>
                <a:solidFill>
                  <a:srgbClr val="000000"/>
                </a:solidFill>
              </a:defRPr>
            </a:pPr>
            <a:r>
              <a:t>Se ha cuestionado la efectividad de la llamada publicidad subliminal, sin embargo su uso está prohibido en diferentes legislaciones.</a:t>
            </a:r>
          </a:p>
          <a:p>
            <a:pPr algn="just">
              <a:defRPr>
                <a:solidFill>
                  <a:srgbClr val="000000"/>
                </a:solidFill>
              </a:defRPr>
            </a:pPr>
            <a:r>
              <a:t>Las estrategias de publicidad se deben basar en estrategias previas de segmentación y selección de mercados.</a:t>
            </a:r>
          </a:p>
        </p:txBody>
      </p:sp>
      <p:sp>
        <p:nvSpPr>
          <p:cNvPr id="262" name="Cerebro"/>
          <p:cNvSpPr/>
          <p:nvPr/>
        </p:nvSpPr>
        <p:spPr>
          <a:xfrm>
            <a:off x="622789" y="904863"/>
            <a:ext cx="813173" cy="608702"/>
          </a:xfrm>
          <a:custGeom>
            <a:avLst/>
            <a:gdLst/>
            <a:ahLst/>
            <a:cxnLst>
              <a:cxn ang="0">
                <a:pos x="wd2" y="hd2"/>
              </a:cxn>
              <a:cxn ang="5400000">
                <a:pos x="wd2" y="hd2"/>
              </a:cxn>
              <a:cxn ang="10800000">
                <a:pos x="wd2" y="hd2"/>
              </a:cxn>
              <a:cxn ang="16200000">
                <a:pos x="wd2" y="hd2"/>
              </a:cxn>
            </a:cxnLst>
            <a:rect l="0" t="0" r="r" b="b"/>
            <a:pathLst>
              <a:path w="20488" h="21353" fill="norm" stroke="1" extrusionOk="0">
                <a:moveTo>
                  <a:pt x="7849" y="0"/>
                </a:moveTo>
                <a:cubicBezTo>
                  <a:pt x="6588" y="6"/>
                  <a:pt x="5225" y="689"/>
                  <a:pt x="4557" y="2140"/>
                </a:cubicBezTo>
                <a:cubicBezTo>
                  <a:pt x="2599" y="1020"/>
                  <a:pt x="-24" y="5596"/>
                  <a:pt x="711" y="7397"/>
                </a:cubicBezTo>
                <a:cubicBezTo>
                  <a:pt x="-688" y="9636"/>
                  <a:pt x="116" y="13872"/>
                  <a:pt x="1923" y="14061"/>
                </a:cubicBezTo>
                <a:cubicBezTo>
                  <a:pt x="1923" y="16787"/>
                  <a:pt x="2890" y="18203"/>
                  <a:pt x="5652" y="18009"/>
                </a:cubicBezTo>
                <a:cubicBezTo>
                  <a:pt x="5058" y="18885"/>
                  <a:pt x="3979" y="20442"/>
                  <a:pt x="3979" y="20442"/>
                </a:cubicBezTo>
                <a:lnTo>
                  <a:pt x="5611" y="21353"/>
                </a:lnTo>
                <a:lnTo>
                  <a:pt x="8716" y="17668"/>
                </a:lnTo>
                <a:cubicBezTo>
                  <a:pt x="8716" y="17668"/>
                  <a:pt x="10238" y="18641"/>
                  <a:pt x="12318" y="17960"/>
                </a:cubicBezTo>
                <a:cubicBezTo>
                  <a:pt x="13886" y="17446"/>
                  <a:pt x="14413" y="16378"/>
                  <a:pt x="14315" y="14805"/>
                </a:cubicBezTo>
                <a:cubicBezTo>
                  <a:pt x="16693" y="15486"/>
                  <a:pt x="19417" y="16159"/>
                  <a:pt x="20347" y="12752"/>
                </a:cubicBezTo>
                <a:cubicBezTo>
                  <a:pt x="20912" y="10684"/>
                  <a:pt x="19660" y="7640"/>
                  <a:pt x="18716" y="7640"/>
                </a:cubicBezTo>
                <a:cubicBezTo>
                  <a:pt x="19416" y="6130"/>
                  <a:pt x="17143" y="3112"/>
                  <a:pt x="15639" y="3647"/>
                </a:cubicBezTo>
                <a:cubicBezTo>
                  <a:pt x="15534" y="1422"/>
                  <a:pt x="11423" y="-247"/>
                  <a:pt x="10234" y="1165"/>
                </a:cubicBezTo>
                <a:cubicBezTo>
                  <a:pt x="9750" y="398"/>
                  <a:pt x="8830" y="-5"/>
                  <a:pt x="7849" y="0"/>
                </a:cubicBezTo>
                <a:close/>
              </a:path>
            </a:pathLst>
          </a:custGeom>
          <a:solidFill>
            <a:srgbClr val="4F8F00"/>
          </a:solidFill>
          <a:ln w="12700">
            <a:miter lim="400000"/>
          </a:ln>
        </p:spPr>
        <p:txBody>
          <a:bodyPr lIns="50800" tIns="50800" rIns="50800" bIns="50800" anchor="ctr"/>
          <a:lstStyle/>
          <a:p>
            <a:pPr>
              <a:defRPr>
                <a:solidFill>
                  <a:srgbClr val="9437FF"/>
                </a:solidFill>
              </a:defRPr>
            </a:pPr>
          </a:p>
        </p:txBody>
      </p:sp>
      <p:sp>
        <p:nvSpPr>
          <p:cNvPr id="263"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5" name="Fases en la elaboración de una campaña de promoción*"/>
          <p:cNvSpPr txBox="1"/>
          <p:nvPr>
            <p:ph type="title"/>
          </p:nvPr>
        </p:nvSpPr>
        <p:spPr>
          <a:prstGeom prst="rect">
            <a:avLst/>
          </a:prstGeom>
        </p:spPr>
        <p:txBody>
          <a:bodyPr/>
          <a:lstStyle/>
          <a:p>
            <a:pPr>
              <a:defRPr sz="5000"/>
            </a:pPr>
            <a:r>
              <a:rPr b="1" sz="3200">
                <a:uFill>
                  <a:solidFill>
                    <a:srgbClr val="FFFFFF"/>
                  </a:solidFill>
                </a:uFill>
                <a:latin typeface="Arial"/>
                <a:ea typeface="Arial"/>
                <a:cs typeface="Arial"/>
                <a:sym typeface="Arial"/>
              </a:rPr>
              <a:t>Fases en la elaboración de una campaña de promoción*</a:t>
            </a:r>
            <a:br>
              <a:rPr sz="3200">
                <a:uFill>
                  <a:solidFill>
                    <a:srgbClr val="FFFFFF"/>
                  </a:solidFill>
                </a:uFill>
                <a:latin typeface="Arial"/>
                <a:ea typeface="Arial"/>
                <a:cs typeface="Arial"/>
                <a:sym typeface="Arial"/>
              </a:rPr>
            </a:br>
          </a:p>
        </p:txBody>
      </p:sp>
      <p:sp>
        <p:nvSpPr>
          <p:cNvPr id="266" name="Análisis del producto, mercado y turista…"/>
          <p:cNvSpPr txBox="1"/>
          <p:nvPr>
            <p:ph type="body" sz="half" idx="1"/>
          </p:nvPr>
        </p:nvSpPr>
        <p:spPr>
          <a:xfrm>
            <a:off x="2009590" y="2222500"/>
            <a:ext cx="7124691" cy="5462874"/>
          </a:xfrm>
          <a:prstGeom prst="rect">
            <a:avLst/>
          </a:prstGeom>
        </p:spPr>
        <p:txBody>
          <a:bodyPr/>
          <a:lstStyle/>
          <a:p>
            <a:pPr marL="508000" indent="-475487" algn="just" defTabSz="467359">
              <a:spcBef>
                <a:spcPts val="2400"/>
              </a:spcBef>
              <a:buClr>
                <a:srgbClr val="FFFFFF"/>
              </a:buClr>
              <a:buSzPct val="100000"/>
              <a:buFont typeface="Arial"/>
              <a:buAutoNum type="arabicPeriod" startAt="1"/>
              <a:defRPr sz="2560">
                <a:solidFill>
                  <a:srgbClr val="000000"/>
                </a:solidFill>
                <a:latin typeface="Helvetica Neue"/>
                <a:ea typeface="Helvetica Neue"/>
                <a:cs typeface="Helvetica Neue"/>
                <a:sym typeface="Helvetica Neue"/>
              </a:defRPr>
            </a:pPr>
            <a:r>
              <a:t>Análisis del producto, mercado y turista</a:t>
            </a:r>
          </a:p>
          <a:p>
            <a:pPr marL="508000" indent="-475487" algn="just" defTabSz="467359">
              <a:spcBef>
                <a:spcPts val="2400"/>
              </a:spcBef>
              <a:buClr>
                <a:srgbClr val="FFFFFF"/>
              </a:buClr>
              <a:buSzPct val="100000"/>
              <a:buFont typeface="Arial"/>
              <a:buAutoNum type="arabicPeriod" startAt="1"/>
              <a:defRPr sz="2560">
                <a:solidFill>
                  <a:srgbClr val="000000"/>
                </a:solidFill>
                <a:latin typeface="Helvetica Neue"/>
                <a:ea typeface="Helvetica Neue"/>
                <a:cs typeface="Helvetica Neue"/>
                <a:sym typeface="Helvetica Neue"/>
              </a:defRPr>
            </a:pPr>
            <a:r>
              <a:t>Definición de los objetivos</a:t>
            </a:r>
          </a:p>
          <a:p>
            <a:pPr marL="508000" indent="-475487" algn="just" defTabSz="467359">
              <a:spcBef>
                <a:spcPts val="2400"/>
              </a:spcBef>
              <a:buClr>
                <a:srgbClr val="FFFFFF"/>
              </a:buClr>
              <a:buSzPct val="100000"/>
              <a:buFont typeface="Arial"/>
              <a:buAutoNum type="arabicPeriod" startAt="1"/>
              <a:defRPr sz="2560">
                <a:solidFill>
                  <a:srgbClr val="000000"/>
                </a:solidFill>
                <a:latin typeface="Helvetica Neue"/>
                <a:ea typeface="Helvetica Neue"/>
                <a:cs typeface="Helvetica Neue"/>
                <a:sym typeface="Helvetica Neue"/>
              </a:defRPr>
            </a:pPr>
            <a:r>
              <a:t>Establecimiento previo del presupuesto de la campaña</a:t>
            </a:r>
          </a:p>
          <a:p>
            <a:pPr marL="508000" indent="-475487" algn="just" defTabSz="467359">
              <a:spcBef>
                <a:spcPts val="2400"/>
              </a:spcBef>
              <a:buClr>
                <a:srgbClr val="FFFFFF"/>
              </a:buClr>
              <a:buSzPct val="100000"/>
              <a:buFont typeface="Arial"/>
              <a:buAutoNum type="arabicPeriod" startAt="1"/>
              <a:defRPr sz="2560">
                <a:solidFill>
                  <a:srgbClr val="000000"/>
                </a:solidFill>
                <a:latin typeface="Helvetica Neue"/>
                <a:ea typeface="Helvetica Neue"/>
                <a:cs typeface="Helvetica Neue"/>
                <a:sym typeface="Helvetica Neue"/>
              </a:defRPr>
            </a:pPr>
            <a:r>
              <a:t>Determinación de las bases del mensaje y la creatividad</a:t>
            </a:r>
          </a:p>
          <a:p>
            <a:pPr marL="508000" indent="-475487" algn="just" defTabSz="467359">
              <a:spcBef>
                <a:spcPts val="2400"/>
              </a:spcBef>
              <a:buClr>
                <a:srgbClr val="FFFFFF"/>
              </a:buClr>
              <a:buSzPct val="100000"/>
              <a:buFont typeface="Arial"/>
              <a:buAutoNum type="arabicPeriod" startAt="1"/>
              <a:defRPr sz="2560">
                <a:solidFill>
                  <a:srgbClr val="000000"/>
                </a:solidFill>
                <a:latin typeface="Helvetica Neue"/>
                <a:ea typeface="Helvetica Neue"/>
                <a:cs typeface="Helvetica Neue"/>
                <a:sym typeface="Helvetica Neue"/>
              </a:defRPr>
            </a:pPr>
            <a:r>
              <a:t>Determinación de la difusión</a:t>
            </a:r>
          </a:p>
          <a:p>
            <a:pPr marL="508000" indent="-475487" algn="just" defTabSz="467359">
              <a:spcBef>
                <a:spcPts val="2400"/>
              </a:spcBef>
              <a:buClr>
                <a:srgbClr val="FFFFFF"/>
              </a:buClr>
              <a:buSzPct val="100000"/>
              <a:buFont typeface="Arial"/>
              <a:buAutoNum type="arabicPeriod" startAt="1"/>
              <a:defRPr sz="2560">
                <a:solidFill>
                  <a:srgbClr val="000000"/>
                </a:solidFill>
                <a:latin typeface="Helvetica Neue"/>
                <a:ea typeface="Helvetica Neue"/>
                <a:cs typeface="Helvetica Neue"/>
                <a:sym typeface="Helvetica Neue"/>
              </a:defRPr>
            </a:pPr>
            <a:r>
              <a:t>Análisis de la eficacia</a:t>
            </a:r>
          </a:p>
          <a:p>
            <a:pPr marL="508000" indent="-475487" algn="just" defTabSz="467359">
              <a:spcBef>
                <a:spcPts val="2400"/>
              </a:spcBef>
              <a:buClr>
                <a:srgbClr val="FFFFFF"/>
              </a:buClr>
              <a:buSzPct val="100000"/>
              <a:buFont typeface="Arial"/>
              <a:buAutoNum type="arabicPeriod" startAt="1"/>
              <a:defRPr sz="2560">
                <a:solidFill>
                  <a:srgbClr val="000000"/>
                </a:solidFill>
                <a:latin typeface="Helvetica Neue"/>
                <a:ea typeface="Helvetica Neue"/>
                <a:cs typeface="Helvetica Neue"/>
                <a:sym typeface="Helvetica Neue"/>
              </a:defRPr>
            </a:pPr>
            <a:r>
              <a:t>Retroalimentación y rediseño</a:t>
            </a:r>
          </a:p>
        </p:txBody>
      </p:sp>
      <p:sp>
        <p:nvSpPr>
          <p:cNvPr id="267" name="*Tomado de Bigné, et al (2000)"/>
          <p:cNvSpPr txBox="1"/>
          <p:nvPr/>
        </p:nvSpPr>
        <p:spPr>
          <a:xfrm>
            <a:off x="7654859" y="8656859"/>
            <a:ext cx="4666643" cy="48449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600">
                <a:uFill>
                  <a:solidFill>
                    <a:srgbClr val="FFFFFF"/>
                  </a:solidFill>
                </a:uFill>
                <a:latin typeface="Arial"/>
                <a:ea typeface="Arial"/>
                <a:cs typeface="Arial"/>
                <a:sym typeface="Arial"/>
              </a:defRPr>
            </a:lvl1pPr>
          </a:lstStyle>
          <a:p>
            <a:pPr>
              <a:defRPr>
                <a:uFillTx/>
                <a:latin typeface="+mn-lt"/>
                <a:ea typeface="+mn-ea"/>
                <a:cs typeface="+mn-cs"/>
                <a:sym typeface="Helvetica Neue Light"/>
              </a:defRPr>
            </a:pPr>
            <a:r>
              <a:rPr>
                <a:uFill>
                  <a:solidFill>
                    <a:srgbClr val="FFFFFF"/>
                  </a:solidFill>
                </a:uFill>
                <a:latin typeface="Arial"/>
                <a:ea typeface="Arial"/>
                <a:cs typeface="Arial"/>
                <a:sym typeface="Arial"/>
              </a:rPr>
              <a:t>*Tomado de Bigné, et al (2000)</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9" name="Observa"/>
          <p:cNvSpPr txBox="1"/>
          <p:nvPr>
            <p:ph type="title"/>
          </p:nvPr>
        </p:nvSpPr>
        <p:spPr>
          <a:xfrm>
            <a:off x="1570848" y="317628"/>
            <a:ext cx="2304370" cy="1397001"/>
          </a:xfrm>
          <a:prstGeom prst="rect">
            <a:avLst/>
          </a:prstGeom>
        </p:spPr>
        <p:txBody>
          <a:bodyPr/>
          <a:lstStyle/>
          <a:p>
            <a:pPr/>
            <a:r>
              <a:t>Observa</a:t>
            </a:r>
          </a:p>
        </p:txBody>
      </p:sp>
      <p:sp>
        <p:nvSpPr>
          <p:cNvPr id="270" name="Ejercicio:…"/>
          <p:cNvSpPr txBox="1"/>
          <p:nvPr>
            <p:ph type="body" idx="1"/>
          </p:nvPr>
        </p:nvSpPr>
        <p:spPr>
          <a:xfrm>
            <a:off x="1769133" y="2222500"/>
            <a:ext cx="10664167" cy="6667500"/>
          </a:xfrm>
          <a:prstGeom prst="rect">
            <a:avLst/>
          </a:prstGeom>
        </p:spPr>
        <p:txBody>
          <a:bodyPr/>
          <a:lstStyle/>
          <a:p>
            <a:pPr>
              <a:defRPr>
                <a:solidFill>
                  <a:srgbClr val="000000"/>
                </a:solidFill>
              </a:defRPr>
            </a:pPr>
            <a:r>
              <a:t>Ejercicio: </a:t>
            </a:r>
          </a:p>
          <a:p>
            <a:pPr lvl="1">
              <a:defRPr>
                <a:solidFill>
                  <a:srgbClr val="000000"/>
                </a:solidFill>
              </a:defRPr>
            </a:pPr>
            <a:r>
              <a:t>Selecciona y observa un ejemplo de publicidad de un destino. </a:t>
            </a:r>
          </a:p>
          <a:p>
            <a:pPr lvl="1" marL="0" indent="228600">
              <a:buSzTx/>
              <a:buFontTx/>
              <a:buNone/>
              <a:defRPr>
                <a:solidFill>
                  <a:srgbClr val="000000"/>
                </a:solidFill>
              </a:defRPr>
            </a:pPr>
            <a:r>
              <a:t> Escribe:</a:t>
            </a:r>
          </a:p>
          <a:p>
            <a:pPr lvl="1">
              <a:defRPr>
                <a:solidFill>
                  <a:srgbClr val="000000"/>
                </a:solidFill>
              </a:defRPr>
            </a:pPr>
            <a:r>
              <a:t>¿A qué segmento está dirigido?</a:t>
            </a:r>
          </a:p>
          <a:p>
            <a:pPr lvl="1">
              <a:defRPr>
                <a:solidFill>
                  <a:srgbClr val="000000"/>
                </a:solidFill>
              </a:defRPr>
            </a:pPr>
            <a:r>
              <a:t>¿Cuál es el eje publicitario?</a:t>
            </a:r>
          </a:p>
          <a:p>
            <a:pPr lvl="1">
              <a:defRPr>
                <a:solidFill>
                  <a:srgbClr val="000000"/>
                </a:solidFill>
              </a:defRPr>
            </a:pPr>
            <a:r>
              <a:t>¿Cuál es la promesa del anuncio?</a:t>
            </a:r>
          </a:p>
        </p:txBody>
      </p:sp>
      <p:sp>
        <p:nvSpPr>
          <p:cNvPr id="271"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272" name="Microscopio"/>
          <p:cNvSpPr/>
          <p:nvPr/>
        </p:nvSpPr>
        <p:spPr>
          <a:xfrm>
            <a:off x="720295" y="933318"/>
            <a:ext cx="545433" cy="7813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58" y="0"/>
                </a:moveTo>
                <a:lnTo>
                  <a:pt x="5450" y="778"/>
                </a:lnTo>
                <a:lnTo>
                  <a:pt x="6641" y="3247"/>
                </a:lnTo>
                <a:lnTo>
                  <a:pt x="5792" y="3446"/>
                </a:lnTo>
                <a:lnTo>
                  <a:pt x="6104" y="4092"/>
                </a:lnTo>
                <a:cubicBezTo>
                  <a:pt x="6260" y="4416"/>
                  <a:pt x="6045" y="4765"/>
                  <a:pt x="5610" y="4922"/>
                </a:cubicBezTo>
                <a:cubicBezTo>
                  <a:pt x="2282" y="6123"/>
                  <a:pt x="0" y="8548"/>
                  <a:pt x="0" y="11338"/>
                </a:cubicBezTo>
                <a:cubicBezTo>
                  <a:pt x="0" y="13653"/>
                  <a:pt x="1568" y="15716"/>
                  <a:pt x="4002" y="17038"/>
                </a:cubicBezTo>
                <a:cubicBezTo>
                  <a:pt x="4586" y="17355"/>
                  <a:pt x="4834" y="17888"/>
                  <a:pt x="4600" y="18378"/>
                </a:cubicBezTo>
                <a:lnTo>
                  <a:pt x="4184" y="19249"/>
                </a:lnTo>
                <a:lnTo>
                  <a:pt x="1504" y="19249"/>
                </a:lnTo>
                <a:lnTo>
                  <a:pt x="383" y="21600"/>
                </a:lnTo>
                <a:lnTo>
                  <a:pt x="21600" y="21600"/>
                </a:lnTo>
                <a:lnTo>
                  <a:pt x="20479" y="19249"/>
                </a:lnTo>
                <a:lnTo>
                  <a:pt x="11598" y="19249"/>
                </a:lnTo>
                <a:lnTo>
                  <a:pt x="10562" y="17077"/>
                </a:lnTo>
                <a:lnTo>
                  <a:pt x="11571" y="16839"/>
                </a:lnTo>
                <a:lnTo>
                  <a:pt x="11765" y="17236"/>
                </a:lnTo>
                <a:cubicBezTo>
                  <a:pt x="11884" y="17482"/>
                  <a:pt x="13400" y="17349"/>
                  <a:pt x="15152" y="16937"/>
                </a:cubicBezTo>
                <a:cubicBezTo>
                  <a:pt x="16905" y="16524"/>
                  <a:pt x="18230" y="15990"/>
                  <a:pt x="18111" y="15743"/>
                </a:cubicBezTo>
                <a:lnTo>
                  <a:pt x="17339" y="14141"/>
                </a:lnTo>
                <a:lnTo>
                  <a:pt x="9985" y="15870"/>
                </a:lnTo>
                <a:lnTo>
                  <a:pt x="9392" y="14628"/>
                </a:lnTo>
                <a:lnTo>
                  <a:pt x="18738" y="12430"/>
                </a:lnTo>
                <a:lnTo>
                  <a:pt x="18157" y="11225"/>
                </a:lnTo>
                <a:lnTo>
                  <a:pt x="8816" y="13422"/>
                </a:lnTo>
                <a:cubicBezTo>
                  <a:pt x="8484" y="12824"/>
                  <a:pt x="7243" y="12835"/>
                  <a:pt x="6947" y="13456"/>
                </a:cubicBezTo>
                <a:lnTo>
                  <a:pt x="6503" y="14386"/>
                </a:lnTo>
                <a:cubicBezTo>
                  <a:pt x="6304" y="14804"/>
                  <a:pt x="5529" y="14924"/>
                  <a:pt x="5109" y="14596"/>
                </a:cubicBezTo>
                <a:cubicBezTo>
                  <a:pt x="4000" y="13729"/>
                  <a:pt x="3324" y="12589"/>
                  <a:pt x="3324" y="11338"/>
                </a:cubicBezTo>
                <a:cubicBezTo>
                  <a:pt x="3324" y="9736"/>
                  <a:pt x="4435" y="8310"/>
                  <a:pt x="6145" y="7417"/>
                </a:cubicBezTo>
                <a:cubicBezTo>
                  <a:pt x="6760" y="7095"/>
                  <a:pt x="7648" y="7292"/>
                  <a:pt x="7893" y="7801"/>
                </a:cubicBezTo>
                <a:lnTo>
                  <a:pt x="8198" y="8499"/>
                </a:lnTo>
                <a:cubicBezTo>
                  <a:pt x="7412" y="8705"/>
                  <a:pt x="6996" y="9308"/>
                  <a:pt x="7266" y="9868"/>
                </a:cubicBezTo>
                <a:lnTo>
                  <a:pt x="7411" y="10170"/>
                </a:lnTo>
                <a:lnTo>
                  <a:pt x="10048" y="9550"/>
                </a:lnTo>
                <a:lnTo>
                  <a:pt x="11155" y="11844"/>
                </a:lnTo>
                <a:lnTo>
                  <a:pt x="13852" y="11208"/>
                </a:lnTo>
                <a:lnTo>
                  <a:pt x="12745" y="8916"/>
                </a:lnTo>
                <a:lnTo>
                  <a:pt x="15302" y="8314"/>
                </a:lnTo>
                <a:lnTo>
                  <a:pt x="15157" y="8012"/>
                </a:lnTo>
                <a:cubicBezTo>
                  <a:pt x="14886" y="7450"/>
                  <a:pt x="14024" y="7146"/>
                  <a:pt x="13218" y="7317"/>
                </a:cubicBezTo>
                <a:lnTo>
                  <a:pt x="10821" y="2265"/>
                </a:lnTo>
                <a:lnTo>
                  <a:pt x="9949" y="2469"/>
                </a:lnTo>
                <a:lnTo>
                  <a:pt x="8758" y="0"/>
                </a:lnTo>
                <a:close/>
                <a:moveTo>
                  <a:pt x="7777" y="15736"/>
                </a:moveTo>
                <a:cubicBezTo>
                  <a:pt x="8266" y="15736"/>
                  <a:pt x="8661" y="16014"/>
                  <a:pt x="8661" y="16355"/>
                </a:cubicBezTo>
                <a:cubicBezTo>
                  <a:pt x="8661" y="16696"/>
                  <a:pt x="8266" y="16972"/>
                  <a:pt x="7777" y="16972"/>
                </a:cubicBezTo>
                <a:cubicBezTo>
                  <a:pt x="7288" y="16972"/>
                  <a:pt x="6891" y="16696"/>
                  <a:pt x="6891" y="16355"/>
                </a:cubicBezTo>
                <a:cubicBezTo>
                  <a:pt x="6891" y="16014"/>
                  <a:pt x="7288" y="15736"/>
                  <a:pt x="7777" y="15736"/>
                </a:cubicBez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273" name="Lápiz"/>
          <p:cNvSpPr/>
          <p:nvPr/>
        </p:nvSpPr>
        <p:spPr>
          <a:xfrm>
            <a:off x="603638" y="4850061"/>
            <a:ext cx="87632" cy="917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0" y="0"/>
                </a:moveTo>
                <a:cubicBezTo>
                  <a:pt x="2381" y="0"/>
                  <a:pt x="0" y="227"/>
                  <a:pt x="0" y="508"/>
                </a:cubicBezTo>
                <a:lnTo>
                  <a:pt x="0" y="1390"/>
                </a:lnTo>
                <a:lnTo>
                  <a:pt x="21600" y="1390"/>
                </a:lnTo>
                <a:lnTo>
                  <a:pt x="21600" y="508"/>
                </a:lnTo>
                <a:cubicBezTo>
                  <a:pt x="21600" y="227"/>
                  <a:pt x="19201" y="0"/>
                  <a:pt x="16262" y="0"/>
                </a:cubicBezTo>
                <a:lnTo>
                  <a:pt x="5320" y="0"/>
                </a:lnTo>
                <a:close/>
                <a:moveTo>
                  <a:pt x="0" y="1714"/>
                </a:moveTo>
                <a:lnTo>
                  <a:pt x="0" y="4104"/>
                </a:lnTo>
                <a:lnTo>
                  <a:pt x="21600" y="4104"/>
                </a:lnTo>
                <a:lnTo>
                  <a:pt x="21600" y="1714"/>
                </a:lnTo>
                <a:lnTo>
                  <a:pt x="0" y="1714"/>
                </a:lnTo>
                <a:close/>
                <a:moveTo>
                  <a:pt x="0" y="4428"/>
                </a:moveTo>
                <a:lnTo>
                  <a:pt x="0" y="16997"/>
                </a:lnTo>
                <a:cubicBezTo>
                  <a:pt x="715" y="16978"/>
                  <a:pt x="1487" y="16968"/>
                  <a:pt x="2298" y="16968"/>
                </a:cubicBezTo>
                <a:cubicBezTo>
                  <a:pt x="3854" y="16968"/>
                  <a:pt x="5364" y="17008"/>
                  <a:pt x="6558" y="17079"/>
                </a:cubicBezTo>
                <a:cubicBezTo>
                  <a:pt x="7751" y="17008"/>
                  <a:pt x="9243" y="16968"/>
                  <a:pt x="10800" y="16968"/>
                </a:cubicBezTo>
                <a:cubicBezTo>
                  <a:pt x="12357" y="16968"/>
                  <a:pt x="13849" y="17008"/>
                  <a:pt x="15042" y="17079"/>
                </a:cubicBezTo>
                <a:cubicBezTo>
                  <a:pt x="16235" y="17008"/>
                  <a:pt x="17746" y="16968"/>
                  <a:pt x="19302" y="16968"/>
                </a:cubicBezTo>
                <a:cubicBezTo>
                  <a:pt x="20113" y="16968"/>
                  <a:pt x="20884" y="16978"/>
                  <a:pt x="21600" y="16997"/>
                </a:cubicBezTo>
                <a:lnTo>
                  <a:pt x="21600" y="4428"/>
                </a:lnTo>
                <a:lnTo>
                  <a:pt x="0" y="4428"/>
                </a:lnTo>
                <a:close/>
                <a:moveTo>
                  <a:pt x="2298" y="17292"/>
                </a:moveTo>
                <a:cubicBezTo>
                  <a:pt x="1561" y="17292"/>
                  <a:pt x="907" y="17305"/>
                  <a:pt x="371" y="17327"/>
                </a:cubicBezTo>
                <a:lnTo>
                  <a:pt x="5409" y="19388"/>
                </a:lnTo>
                <a:lnTo>
                  <a:pt x="6116" y="19678"/>
                </a:lnTo>
                <a:lnTo>
                  <a:pt x="15484" y="19678"/>
                </a:lnTo>
                <a:lnTo>
                  <a:pt x="16191" y="19388"/>
                </a:lnTo>
                <a:lnTo>
                  <a:pt x="21229" y="17327"/>
                </a:lnTo>
                <a:cubicBezTo>
                  <a:pt x="20693" y="17305"/>
                  <a:pt x="20038" y="17292"/>
                  <a:pt x="19302" y="17292"/>
                </a:cubicBezTo>
                <a:cubicBezTo>
                  <a:pt x="18082" y="17292"/>
                  <a:pt x="16931" y="17331"/>
                  <a:pt x="16297" y="17396"/>
                </a:cubicBezTo>
                <a:lnTo>
                  <a:pt x="15042" y="17525"/>
                </a:lnTo>
                <a:lnTo>
                  <a:pt x="13805" y="17396"/>
                </a:lnTo>
                <a:cubicBezTo>
                  <a:pt x="13170" y="17331"/>
                  <a:pt x="12020" y="17292"/>
                  <a:pt x="10800" y="17292"/>
                </a:cubicBezTo>
                <a:cubicBezTo>
                  <a:pt x="9580" y="17292"/>
                  <a:pt x="8429" y="17331"/>
                  <a:pt x="7795" y="17396"/>
                </a:cubicBezTo>
                <a:lnTo>
                  <a:pt x="6558" y="17525"/>
                </a:lnTo>
                <a:lnTo>
                  <a:pt x="5303" y="17396"/>
                </a:lnTo>
                <a:cubicBezTo>
                  <a:pt x="4668" y="17331"/>
                  <a:pt x="3517" y="17292"/>
                  <a:pt x="2298" y="17292"/>
                </a:cubicBezTo>
                <a:close/>
                <a:moveTo>
                  <a:pt x="6894" y="20002"/>
                </a:moveTo>
                <a:lnTo>
                  <a:pt x="10800" y="21600"/>
                </a:lnTo>
                <a:lnTo>
                  <a:pt x="14706" y="20002"/>
                </a:lnTo>
                <a:lnTo>
                  <a:pt x="6894" y="20002"/>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5" name="Relaciones Públicas (RRPP)"/>
          <p:cNvSpPr txBox="1"/>
          <p:nvPr>
            <p:ph type="title"/>
          </p:nvPr>
        </p:nvSpPr>
        <p:spPr>
          <a:prstGeom prst="rect">
            <a:avLst/>
          </a:prstGeom>
        </p:spPr>
        <p:txBody>
          <a:bodyPr/>
          <a:lstStyle/>
          <a:p>
            <a:pPr/>
            <a:r>
              <a:t>Relaciones Públicas (RRPP)</a:t>
            </a:r>
          </a:p>
        </p:txBody>
      </p:sp>
      <p:sp>
        <p:nvSpPr>
          <p:cNvPr id="276" name="Kotler  las define como la labor de &quot;forjar buenas relaciones con los diversos públicos de una empresa, obteniendo publicidad favorable, creando una buena imagen corporativa y manejando o bloqueando los rumores, relatos o sucesos desfavorables. Las principales herramientas de las R.R.P.P. incluyen relaciones con la prensa, publicidad de productos, comunicaciones corporativas, cabildeo y servicio público”."/>
          <p:cNvSpPr txBox="1"/>
          <p:nvPr>
            <p:ph type="body" sz="half" idx="1"/>
          </p:nvPr>
        </p:nvSpPr>
        <p:spPr>
          <a:xfrm>
            <a:off x="2893231" y="2222500"/>
            <a:ext cx="9540069" cy="3747862"/>
          </a:xfrm>
          <a:prstGeom prst="rect">
            <a:avLst/>
          </a:prstGeom>
        </p:spPr>
        <p:txBody>
          <a:bodyPr/>
          <a:lstStyle>
            <a:lvl1pPr marL="415845" indent="-415845" algn="just">
              <a:spcBef>
                <a:spcPts val="3000"/>
              </a:spcBef>
              <a:buSzPct val="30000"/>
              <a:buFontTx/>
              <a:buBlip>
                <a:blip r:embed="rId2"/>
              </a:buBlip>
              <a:defRPr sz="2600">
                <a:solidFill>
                  <a:srgbClr val="000000"/>
                </a:solidFill>
                <a:latin typeface="Helvetica Neue"/>
                <a:ea typeface="Helvetica Neue"/>
                <a:cs typeface="Helvetica Neue"/>
                <a:sym typeface="Helvetica Neue"/>
              </a:defRPr>
            </a:lvl1pPr>
          </a:lstStyle>
          <a:p>
            <a:pPr/>
            <a:r>
              <a:t>Kotler  las define como la labor de "forjar buenas relaciones con los diversos públicos de una empresa, obteniendo publicidad favorable, creando una buena imagen corporativa y manejando o bloqueando los rumores, relatos o sucesos desfavorables. Las principales herramientas de las R.R.P.P. incluyen relaciones con la prensa, publicidad de productos, comunicaciones corporativas, cabildeo y servicio público”.</a:t>
            </a:r>
          </a:p>
        </p:txBody>
      </p:sp>
      <p:sp>
        <p:nvSpPr>
          <p:cNvPr id="277"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9" name="Posicionamiento"/>
          <p:cNvSpPr txBox="1"/>
          <p:nvPr>
            <p:ph type="title"/>
          </p:nvPr>
        </p:nvSpPr>
        <p:spPr>
          <a:prstGeom prst="rect">
            <a:avLst/>
          </a:prstGeom>
        </p:spPr>
        <p:txBody>
          <a:bodyPr/>
          <a:lstStyle/>
          <a:p>
            <a:pPr/>
            <a:r>
              <a:t>Posicionamiento</a:t>
            </a:r>
          </a:p>
        </p:txBody>
      </p:sp>
      <p:sp>
        <p:nvSpPr>
          <p:cNvPr id="280" name="Es un concepto creado por Al Ries y Jack Trout para referirse a la imagen mental que tienen los consumidores acerca de un producto, una empresa, un destino, un país, entre otros.…"/>
          <p:cNvSpPr txBox="1"/>
          <p:nvPr>
            <p:ph type="body" idx="1"/>
          </p:nvPr>
        </p:nvSpPr>
        <p:spPr>
          <a:prstGeom prst="rect">
            <a:avLst/>
          </a:prstGeom>
        </p:spPr>
        <p:txBody>
          <a:bodyPr/>
          <a:lstStyle/>
          <a:p>
            <a:pPr algn="just">
              <a:defRPr>
                <a:solidFill>
                  <a:srgbClr val="000000"/>
                </a:solidFill>
              </a:defRPr>
            </a:pPr>
            <a:r>
              <a:t>Es un concepto creado por Al Ries y Jack Trout para referirse a la imagen mental que tienen los consumidores acerca de un producto, una empresa, un destino, un país, entre otros. </a:t>
            </a:r>
          </a:p>
          <a:p>
            <a:pPr algn="just">
              <a:defRPr>
                <a:solidFill>
                  <a:srgbClr val="000000"/>
                </a:solidFill>
              </a:defRPr>
            </a:pPr>
            <a:r>
              <a:t>De acuerdo con estos autores el posicionamiento es el lugar que ocupa un producto, una marca o un destino en la mente de un consumidor. El posicionamiento se convierte así en una estrategia competitiva que le permite al producto, marca o destino diferenciarse y distinguirse del resto.</a:t>
            </a:r>
          </a:p>
        </p:txBody>
      </p:sp>
      <p:sp>
        <p:nvSpPr>
          <p:cNvPr id="281"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3" name="Actividad"/>
          <p:cNvSpPr txBox="1"/>
          <p:nvPr>
            <p:ph type="title"/>
          </p:nvPr>
        </p:nvSpPr>
        <p:spPr>
          <a:prstGeom prst="rect">
            <a:avLst/>
          </a:prstGeom>
        </p:spPr>
        <p:txBody>
          <a:bodyPr/>
          <a:lstStyle/>
          <a:p>
            <a:pPr/>
            <a:r>
              <a:t>Actividad</a:t>
            </a:r>
          </a:p>
        </p:txBody>
      </p:sp>
      <p:sp>
        <p:nvSpPr>
          <p:cNvPr id="284" name="Lápiz"/>
          <p:cNvSpPr/>
          <p:nvPr/>
        </p:nvSpPr>
        <p:spPr>
          <a:xfrm>
            <a:off x="1777277" y="4991743"/>
            <a:ext cx="131622" cy="13786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0" y="0"/>
                </a:moveTo>
                <a:cubicBezTo>
                  <a:pt x="2381" y="0"/>
                  <a:pt x="0" y="227"/>
                  <a:pt x="0" y="508"/>
                </a:cubicBezTo>
                <a:lnTo>
                  <a:pt x="0" y="1390"/>
                </a:lnTo>
                <a:lnTo>
                  <a:pt x="21600" y="1390"/>
                </a:lnTo>
                <a:lnTo>
                  <a:pt x="21600" y="508"/>
                </a:lnTo>
                <a:cubicBezTo>
                  <a:pt x="21600" y="227"/>
                  <a:pt x="19201" y="0"/>
                  <a:pt x="16262" y="0"/>
                </a:cubicBezTo>
                <a:lnTo>
                  <a:pt x="5320" y="0"/>
                </a:lnTo>
                <a:close/>
                <a:moveTo>
                  <a:pt x="0" y="1714"/>
                </a:moveTo>
                <a:lnTo>
                  <a:pt x="0" y="4104"/>
                </a:lnTo>
                <a:lnTo>
                  <a:pt x="21600" y="4104"/>
                </a:lnTo>
                <a:lnTo>
                  <a:pt x="21600" y="1714"/>
                </a:lnTo>
                <a:lnTo>
                  <a:pt x="0" y="1714"/>
                </a:lnTo>
                <a:close/>
                <a:moveTo>
                  <a:pt x="0" y="4428"/>
                </a:moveTo>
                <a:lnTo>
                  <a:pt x="0" y="16997"/>
                </a:lnTo>
                <a:cubicBezTo>
                  <a:pt x="715" y="16978"/>
                  <a:pt x="1487" y="16968"/>
                  <a:pt x="2298" y="16968"/>
                </a:cubicBezTo>
                <a:cubicBezTo>
                  <a:pt x="3854" y="16968"/>
                  <a:pt x="5364" y="17008"/>
                  <a:pt x="6558" y="17079"/>
                </a:cubicBezTo>
                <a:cubicBezTo>
                  <a:pt x="7751" y="17008"/>
                  <a:pt x="9243" y="16968"/>
                  <a:pt x="10800" y="16968"/>
                </a:cubicBezTo>
                <a:cubicBezTo>
                  <a:pt x="12357" y="16968"/>
                  <a:pt x="13849" y="17008"/>
                  <a:pt x="15042" y="17079"/>
                </a:cubicBezTo>
                <a:cubicBezTo>
                  <a:pt x="16235" y="17008"/>
                  <a:pt x="17746" y="16968"/>
                  <a:pt x="19302" y="16968"/>
                </a:cubicBezTo>
                <a:cubicBezTo>
                  <a:pt x="20113" y="16968"/>
                  <a:pt x="20884" y="16978"/>
                  <a:pt x="21600" y="16997"/>
                </a:cubicBezTo>
                <a:lnTo>
                  <a:pt x="21600" y="4428"/>
                </a:lnTo>
                <a:lnTo>
                  <a:pt x="0" y="4428"/>
                </a:lnTo>
                <a:close/>
                <a:moveTo>
                  <a:pt x="2298" y="17292"/>
                </a:moveTo>
                <a:cubicBezTo>
                  <a:pt x="1561" y="17292"/>
                  <a:pt x="907" y="17305"/>
                  <a:pt x="371" y="17327"/>
                </a:cubicBezTo>
                <a:lnTo>
                  <a:pt x="5409" y="19388"/>
                </a:lnTo>
                <a:lnTo>
                  <a:pt x="6116" y="19678"/>
                </a:lnTo>
                <a:lnTo>
                  <a:pt x="15484" y="19678"/>
                </a:lnTo>
                <a:lnTo>
                  <a:pt x="16191" y="19388"/>
                </a:lnTo>
                <a:lnTo>
                  <a:pt x="21229" y="17327"/>
                </a:lnTo>
                <a:cubicBezTo>
                  <a:pt x="20693" y="17305"/>
                  <a:pt x="20038" y="17292"/>
                  <a:pt x="19302" y="17292"/>
                </a:cubicBezTo>
                <a:cubicBezTo>
                  <a:pt x="18082" y="17292"/>
                  <a:pt x="16931" y="17331"/>
                  <a:pt x="16297" y="17396"/>
                </a:cubicBezTo>
                <a:lnTo>
                  <a:pt x="15042" y="17525"/>
                </a:lnTo>
                <a:lnTo>
                  <a:pt x="13805" y="17396"/>
                </a:lnTo>
                <a:cubicBezTo>
                  <a:pt x="13170" y="17331"/>
                  <a:pt x="12020" y="17292"/>
                  <a:pt x="10800" y="17292"/>
                </a:cubicBezTo>
                <a:cubicBezTo>
                  <a:pt x="9580" y="17292"/>
                  <a:pt x="8429" y="17331"/>
                  <a:pt x="7795" y="17396"/>
                </a:cubicBezTo>
                <a:lnTo>
                  <a:pt x="6558" y="17525"/>
                </a:lnTo>
                <a:lnTo>
                  <a:pt x="5303" y="17396"/>
                </a:lnTo>
                <a:cubicBezTo>
                  <a:pt x="4668" y="17331"/>
                  <a:pt x="3517" y="17292"/>
                  <a:pt x="2298" y="17292"/>
                </a:cubicBezTo>
                <a:close/>
                <a:moveTo>
                  <a:pt x="6894" y="20002"/>
                </a:moveTo>
                <a:lnTo>
                  <a:pt x="10800" y="21600"/>
                </a:lnTo>
                <a:lnTo>
                  <a:pt x="14706" y="20002"/>
                </a:lnTo>
                <a:lnTo>
                  <a:pt x="6894" y="20002"/>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285" name="Abrir libro"/>
          <p:cNvSpPr/>
          <p:nvPr/>
        </p:nvSpPr>
        <p:spPr>
          <a:xfrm>
            <a:off x="1184617" y="2873710"/>
            <a:ext cx="1316941" cy="12193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74" y="0"/>
                </a:moveTo>
                <a:lnTo>
                  <a:pt x="12381" y="2366"/>
                </a:lnTo>
                <a:lnTo>
                  <a:pt x="12373" y="2368"/>
                </a:lnTo>
                <a:cubicBezTo>
                  <a:pt x="11868" y="2611"/>
                  <a:pt x="11498" y="3043"/>
                  <a:pt x="11273" y="3649"/>
                </a:cubicBezTo>
                <a:cubicBezTo>
                  <a:pt x="11070" y="4192"/>
                  <a:pt x="11055" y="4701"/>
                  <a:pt x="11055" y="4845"/>
                </a:cubicBezTo>
                <a:lnTo>
                  <a:pt x="11055" y="5127"/>
                </a:lnTo>
                <a:lnTo>
                  <a:pt x="20346" y="1249"/>
                </a:lnTo>
                <a:lnTo>
                  <a:pt x="19907" y="1017"/>
                </a:lnTo>
                <a:lnTo>
                  <a:pt x="11770" y="4414"/>
                </a:lnTo>
                <a:cubicBezTo>
                  <a:pt x="12018" y="4052"/>
                  <a:pt x="12419" y="3735"/>
                  <a:pt x="12972" y="3468"/>
                </a:cubicBezTo>
                <a:lnTo>
                  <a:pt x="19369" y="735"/>
                </a:lnTo>
                <a:lnTo>
                  <a:pt x="18934" y="505"/>
                </a:lnTo>
                <a:lnTo>
                  <a:pt x="12837" y="3109"/>
                </a:lnTo>
                <a:lnTo>
                  <a:pt x="12830" y="3113"/>
                </a:lnTo>
                <a:cubicBezTo>
                  <a:pt x="12227" y="3403"/>
                  <a:pt x="11780" y="3756"/>
                  <a:pt x="11494" y="4167"/>
                </a:cubicBezTo>
                <a:cubicBezTo>
                  <a:pt x="11607" y="3668"/>
                  <a:pt x="11876" y="3033"/>
                  <a:pt x="12515" y="2723"/>
                </a:cubicBezTo>
                <a:lnTo>
                  <a:pt x="18411" y="230"/>
                </a:lnTo>
                <a:lnTo>
                  <a:pt x="17974" y="0"/>
                </a:lnTo>
                <a:close/>
                <a:moveTo>
                  <a:pt x="3633" y="2"/>
                </a:moveTo>
                <a:lnTo>
                  <a:pt x="3194" y="231"/>
                </a:lnTo>
                <a:lnTo>
                  <a:pt x="9084" y="2723"/>
                </a:lnTo>
                <a:cubicBezTo>
                  <a:pt x="9723" y="3033"/>
                  <a:pt x="9992" y="3668"/>
                  <a:pt x="10105" y="4167"/>
                </a:cubicBezTo>
                <a:cubicBezTo>
                  <a:pt x="9819" y="3756"/>
                  <a:pt x="9371" y="3403"/>
                  <a:pt x="8768" y="3113"/>
                </a:cubicBezTo>
                <a:lnTo>
                  <a:pt x="2670" y="507"/>
                </a:lnTo>
                <a:lnTo>
                  <a:pt x="2233" y="736"/>
                </a:lnTo>
                <a:lnTo>
                  <a:pt x="8626" y="3468"/>
                </a:lnTo>
                <a:cubicBezTo>
                  <a:pt x="9179" y="3735"/>
                  <a:pt x="9581" y="4051"/>
                  <a:pt x="9828" y="4414"/>
                </a:cubicBezTo>
                <a:lnTo>
                  <a:pt x="1694" y="1019"/>
                </a:lnTo>
                <a:lnTo>
                  <a:pt x="1254" y="1250"/>
                </a:lnTo>
                <a:lnTo>
                  <a:pt x="10543" y="5127"/>
                </a:lnTo>
                <a:lnTo>
                  <a:pt x="10543" y="4845"/>
                </a:lnTo>
                <a:cubicBezTo>
                  <a:pt x="10544" y="4701"/>
                  <a:pt x="10528" y="4192"/>
                  <a:pt x="10326" y="3649"/>
                </a:cubicBezTo>
                <a:cubicBezTo>
                  <a:pt x="10100" y="3043"/>
                  <a:pt x="9730" y="2611"/>
                  <a:pt x="9226" y="2368"/>
                </a:cubicBezTo>
                <a:lnTo>
                  <a:pt x="3633" y="2"/>
                </a:lnTo>
                <a:close/>
                <a:moveTo>
                  <a:pt x="0" y="1735"/>
                </a:moveTo>
                <a:lnTo>
                  <a:pt x="0" y="17289"/>
                </a:lnTo>
                <a:lnTo>
                  <a:pt x="8756" y="20993"/>
                </a:lnTo>
                <a:lnTo>
                  <a:pt x="8756" y="5441"/>
                </a:lnTo>
                <a:lnTo>
                  <a:pt x="0" y="1735"/>
                </a:lnTo>
                <a:close/>
                <a:moveTo>
                  <a:pt x="21600" y="1735"/>
                </a:moveTo>
                <a:lnTo>
                  <a:pt x="12844" y="5441"/>
                </a:lnTo>
                <a:lnTo>
                  <a:pt x="12844" y="20993"/>
                </a:lnTo>
                <a:lnTo>
                  <a:pt x="21600" y="17289"/>
                </a:lnTo>
                <a:lnTo>
                  <a:pt x="21600" y="1735"/>
                </a:lnTo>
                <a:close/>
                <a:moveTo>
                  <a:pt x="9325" y="5827"/>
                </a:moveTo>
                <a:lnTo>
                  <a:pt x="9325" y="21600"/>
                </a:lnTo>
                <a:lnTo>
                  <a:pt x="12275" y="21600"/>
                </a:lnTo>
                <a:lnTo>
                  <a:pt x="12275" y="5827"/>
                </a:lnTo>
                <a:lnTo>
                  <a:pt x="9325" y="5827"/>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286" name="Escribe cinco ideas para explicar como funciona el posicionamiento en el turismo.…"/>
          <p:cNvSpPr txBox="1"/>
          <p:nvPr/>
        </p:nvSpPr>
        <p:spPr>
          <a:xfrm>
            <a:off x="2635616" y="4859735"/>
            <a:ext cx="8320771" cy="2985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100"/>
            </a:pPr>
            <a:r>
              <a:t>Escribe cinco ideas para explicar como funciona el posicionamiento en el turismo.</a:t>
            </a:r>
          </a:p>
          <a:p>
            <a:pPr>
              <a:defRPr sz="3100"/>
            </a:pPr>
            <a:r>
              <a:t>Analiza y describe un caso práctico: ¿cuál es el posicionamiento buscado?</a:t>
            </a:r>
          </a:p>
          <a:p>
            <a:pPr>
              <a:defRPr sz="3100"/>
            </a:pPr>
            <a:r>
              <a:t>¿cuáles es la ventaja competitiva buscada a través del posicionamiento?</a:t>
            </a:r>
          </a:p>
        </p:txBody>
      </p:sp>
      <p:sp>
        <p:nvSpPr>
          <p:cNvPr id="287" name="Leer el capítulo 1 y 2…"/>
          <p:cNvSpPr txBox="1"/>
          <p:nvPr/>
        </p:nvSpPr>
        <p:spPr>
          <a:xfrm>
            <a:off x="3237881" y="2728230"/>
            <a:ext cx="4090315" cy="11304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400"/>
            </a:pPr>
            <a:r>
              <a:t>Leer el capítulo 1 y 2</a:t>
            </a:r>
          </a:p>
          <a:p>
            <a:pPr>
              <a:defRPr sz="3400"/>
            </a:pPr>
            <a:r>
              <a:t> de Posicionamiento </a:t>
            </a:r>
          </a:p>
        </p:txBody>
      </p:sp>
      <p:sp>
        <p:nvSpPr>
          <p:cNvPr id="288"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0" name="Patrocinio y mecenazgo"/>
          <p:cNvSpPr txBox="1"/>
          <p:nvPr>
            <p:ph type="title"/>
          </p:nvPr>
        </p:nvSpPr>
        <p:spPr>
          <a:prstGeom prst="rect">
            <a:avLst/>
          </a:prstGeom>
        </p:spPr>
        <p:txBody>
          <a:bodyPr/>
          <a:lstStyle/>
          <a:p>
            <a:pPr/>
            <a:r>
              <a:t>Patrocinio y mecenazgo</a:t>
            </a:r>
          </a:p>
        </p:txBody>
      </p:sp>
      <p:sp>
        <p:nvSpPr>
          <p:cNvPr id="291" name="Son las acciones de apoyo a una persona, un equipo, una exposición, un inmueble, un destino, un festival, etc. con el objeto de ayudar en su desarrollo a cambio de promover una marca o un producto.…"/>
          <p:cNvSpPr txBox="1"/>
          <p:nvPr>
            <p:ph type="body" idx="1"/>
          </p:nvPr>
        </p:nvSpPr>
        <p:spPr>
          <a:prstGeom prst="rect">
            <a:avLst/>
          </a:prstGeom>
        </p:spPr>
        <p:txBody>
          <a:bodyPr/>
          <a:lstStyle/>
          <a:p>
            <a:pPr marL="452627" indent="-452627" algn="just" defTabSz="578358">
              <a:spcBef>
                <a:spcPts val="4100"/>
              </a:spcBef>
              <a:defRPr sz="3564">
                <a:solidFill>
                  <a:srgbClr val="000000"/>
                </a:solidFill>
              </a:defRPr>
            </a:pPr>
            <a:r>
              <a:t>Son las acciones de apoyo a una persona, un equipo, una exposición, un inmueble, un destino, un festival, etc. con el objeto de ayudar en su desarrollo a cambio de promover una marca o un producto. </a:t>
            </a:r>
          </a:p>
          <a:p>
            <a:pPr marL="452627" indent="-452627" algn="just" defTabSz="578358">
              <a:spcBef>
                <a:spcPts val="4100"/>
              </a:spcBef>
              <a:defRPr sz="3564">
                <a:solidFill>
                  <a:srgbClr val="000000"/>
                </a:solidFill>
              </a:defRPr>
            </a:pPr>
            <a:r>
              <a:t>Estas estrategias tienen un doble propósito: por un lado coadyuvar al logro de un objetivo y por otro obtener una buena imagen de la empresa o el producto que patrocina. </a:t>
            </a:r>
          </a:p>
          <a:p>
            <a:pPr marL="452627" indent="-452627" algn="just" defTabSz="578358">
              <a:spcBef>
                <a:spcPts val="4100"/>
              </a:spcBef>
              <a:defRPr sz="3564">
                <a:solidFill>
                  <a:srgbClr val="000000"/>
                </a:solidFill>
              </a:defRPr>
            </a:pPr>
            <a:r>
              <a:t>Su uso es común en el deporte, el arte, la ciencia, entre otros ámbitos. </a:t>
            </a:r>
          </a:p>
        </p:txBody>
      </p:sp>
      <p:sp>
        <p:nvSpPr>
          <p:cNvPr id="292"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4" name="Promoción de ventas"/>
          <p:cNvSpPr txBox="1"/>
          <p:nvPr>
            <p:ph type="title"/>
          </p:nvPr>
        </p:nvSpPr>
        <p:spPr>
          <a:prstGeom prst="rect">
            <a:avLst/>
          </a:prstGeom>
        </p:spPr>
        <p:txBody>
          <a:bodyPr/>
          <a:lstStyle/>
          <a:p>
            <a:pPr/>
            <a:r>
              <a:t>Promoción de ventas</a:t>
            </a:r>
          </a:p>
        </p:txBody>
      </p:sp>
      <p:sp>
        <p:nvSpPr>
          <p:cNvPr id="295" name="La promoción de ventas busca estimular la demanda acompañada de los esfuerzos de comunicación y publicidad. Para Kotler son incentivos a corto plazo que fomentan la compra o venta de un producto o servicio.…"/>
          <p:cNvSpPr txBox="1"/>
          <p:nvPr>
            <p:ph type="body" sz="half" idx="1"/>
          </p:nvPr>
        </p:nvSpPr>
        <p:spPr>
          <a:xfrm>
            <a:off x="5169686" y="2222500"/>
            <a:ext cx="7263614" cy="6667500"/>
          </a:xfrm>
          <a:prstGeom prst="rect">
            <a:avLst/>
          </a:prstGeom>
        </p:spPr>
        <p:txBody>
          <a:bodyPr/>
          <a:lstStyle/>
          <a:p>
            <a:pPr marL="566057" indent="-566057" algn="just">
              <a:buSzPct val="30000"/>
              <a:buFontTx/>
              <a:buBlip>
                <a:blip r:embed="rId2"/>
              </a:buBlip>
              <a:defRPr sz="3000">
                <a:solidFill>
                  <a:srgbClr val="000000"/>
                </a:solidFill>
              </a:defRPr>
            </a:pPr>
            <a:r>
              <a:t>La promoción de ventas busca estimular la demanda acompañada de los esfuerzos de comunicación y publicidad</a:t>
            </a:r>
            <a:r>
              <a:rPr i="1">
                <a:latin typeface="Helvetica Neue"/>
                <a:ea typeface="Helvetica Neue"/>
                <a:cs typeface="Helvetica Neue"/>
                <a:sym typeface="Helvetica Neue"/>
              </a:rPr>
              <a:t>. </a:t>
            </a:r>
            <a:r>
              <a:t>Para Kotler son incentivos a corto plazo que fomentan la compra o venta de un producto o servicio. </a:t>
            </a:r>
            <a:endParaRPr i="1">
              <a:latin typeface="Helvetica Neue"/>
              <a:ea typeface="Helvetica Neue"/>
              <a:cs typeface="Helvetica Neue"/>
              <a:sym typeface="Helvetica Neue"/>
            </a:endParaRPr>
          </a:p>
          <a:p>
            <a:pPr marL="566057" indent="-566057" algn="just">
              <a:buSzPct val="30000"/>
              <a:buFontTx/>
              <a:buBlip>
                <a:blip r:embed="rId2"/>
              </a:buBlip>
              <a:defRPr sz="3000">
                <a:solidFill>
                  <a:srgbClr val="000000"/>
                </a:solidFill>
              </a:defRPr>
            </a:pPr>
            <a:r>
              <a:t>La promoción de ventas estimula las ventas por temporadas o en se usa ocasiones especiales.</a:t>
            </a:r>
          </a:p>
        </p:txBody>
      </p:sp>
      <p:sp>
        <p:nvSpPr>
          <p:cNvPr id="296"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297" name="Vajilla"/>
          <p:cNvSpPr/>
          <p:nvPr/>
        </p:nvSpPr>
        <p:spPr>
          <a:xfrm>
            <a:off x="2481488" y="4393824"/>
            <a:ext cx="1469819" cy="965952"/>
          </a:xfrm>
          <a:custGeom>
            <a:avLst/>
            <a:gdLst/>
            <a:ahLst/>
            <a:cxnLst>
              <a:cxn ang="0">
                <a:pos x="wd2" y="hd2"/>
              </a:cxn>
              <a:cxn ang="5400000">
                <a:pos x="wd2" y="hd2"/>
              </a:cxn>
              <a:cxn ang="10800000">
                <a:pos x="wd2" y="hd2"/>
              </a:cxn>
              <a:cxn ang="16200000">
                <a:pos x="wd2" y="hd2"/>
              </a:cxn>
            </a:cxnLst>
            <a:rect l="0" t="0" r="r" b="b"/>
            <a:pathLst>
              <a:path w="21600" h="21596" fill="norm" stroke="1" extrusionOk="0">
                <a:moveTo>
                  <a:pt x="18325" y="0"/>
                </a:moveTo>
                <a:cubicBezTo>
                  <a:pt x="18228" y="-4"/>
                  <a:pt x="18110" y="120"/>
                  <a:pt x="18021" y="383"/>
                </a:cubicBezTo>
                <a:cubicBezTo>
                  <a:pt x="17924" y="678"/>
                  <a:pt x="17108" y="2601"/>
                  <a:pt x="17076" y="8927"/>
                </a:cubicBezTo>
                <a:cubicBezTo>
                  <a:pt x="17076" y="9189"/>
                  <a:pt x="17141" y="9436"/>
                  <a:pt x="17265" y="9625"/>
                </a:cubicBezTo>
                <a:lnTo>
                  <a:pt x="17530" y="10028"/>
                </a:lnTo>
                <a:cubicBezTo>
                  <a:pt x="17730" y="10332"/>
                  <a:pt x="17837" y="10743"/>
                  <a:pt x="17832" y="11170"/>
                </a:cubicBezTo>
                <a:lnTo>
                  <a:pt x="17680" y="20633"/>
                </a:lnTo>
                <a:cubicBezTo>
                  <a:pt x="17675" y="20896"/>
                  <a:pt x="17816" y="21111"/>
                  <a:pt x="17989" y="21111"/>
                </a:cubicBezTo>
                <a:lnTo>
                  <a:pt x="18350" y="21111"/>
                </a:lnTo>
                <a:lnTo>
                  <a:pt x="18350" y="21093"/>
                </a:lnTo>
                <a:cubicBezTo>
                  <a:pt x="18523" y="21093"/>
                  <a:pt x="18657" y="20880"/>
                  <a:pt x="18657" y="20626"/>
                </a:cubicBezTo>
                <a:cubicBezTo>
                  <a:pt x="18635" y="17323"/>
                  <a:pt x="18495" y="834"/>
                  <a:pt x="18495" y="383"/>
                </a:cubicBezTo>
                <a:cubicBezTo>
                  <a:pt x="18495" y="136"/>
                  <a:pt x="18421" y="4"/>
                  <a:pt x="18325" y="0"/>
                </a:cubicBezTo>
                <a:close/>
                <a:moveTo>
                  <a:pt x="9391" y="72"/>
                </a:moveTo>
                <a:cubicBezTo>
                  <a:pt x="5481" y="72"/>
                  <a:pt x="2317" y="4894"/>
                  <a:pt x="2317" y="10834"/>
                </a:cubicBezTo>
                <a:cubicBezTo>
                  <a:pt x="2317" y="16774"/>
                  <a:pt x="5487" y="21596"/>
                  <a:pt x="9391" y="21596"/>
                </a:cubicBezTo>
                <a:cubicBezTo>
                  <a:pt x="13301" y="21596"/>
                  <a:pt x="16465" y="16774"/>
                  <a:pt x="16465" y="10834"/>
                </a:cubicBezTo>
                <a:cubicBezTo>
                  <a:pt x="16465" y="4894"/>
                  <a:pt x="13301" y="72"/>
                  <a:pt x="9391" y="72"/>
                </a:cubicBezTo>
                <a:close/>
                <a:moveTo>
                  <a:pt x="763" y="1566"/>
                </a:moveTo>
                <a:cubicBezTo>
                  <a:pt x="730" y="1566"/>
                  <a:pt x="709" y="1599"/>
                  <a:pt x="709" y="1648"/>
                </a:cubicBezTo>
                <a:lnTo>
                  <a:pt x="633" y="5173"/>
                </a:lnTo>
                <a:cubicBezTo>
                  <a:pt x="633" y="5222"/>
                  <a:pt x="606" y="5255"/>
                  <a:pt x="579" y="5255"/>
                </a:cubicBezTo>
                <a:lnTo>
                  <a:pt x="476" y="5255"/>
                </a:lnTo>
                <a:cubicBezTo>
                  <a:pt x="443" y="5255"/>
                  <a:pt x="422" y="5214"/>
                  <a:pt x="422" y="5173"/>
                </a:cubicBezTo>
                <a:lnTo>
                  <a:pt x="449" y="1656"/>
                </a:lnTo>
                <a:cubicBezTo>
                  <a:pt x="449" y="1607"/>
                  <a:pt x="422" y="1574"/>
                  <a:pt x="395" y="1574"/>
                </a:cubicBezTo>
                <a:lnTo>
                  <a:pt x="304" y="1574"/>
                </a:lnTo>
                <a:cubicBezTo>
                  <a:pt x="277" y="1574"/>
                  <a:pt x="250" y="1607"/>
                  <a:pt x="250" y="1648"/>
                </a:cubicBezTo>
                <a:lnTo>
                  <a:pt x="0" y="6791"/>
                </a:lnTo>
                <a:cubicBezTo>
                  <a:pt x="0" y="7053"/>
                  <a:pt x="65" y="7308"/>
                  <a:pt x="189" y="7489"/>
                </a:cubicBezTo>
                <a:lnTo>
                  <a:pt x="454" y="7892"/>
                </a:lnTo>
                <a:cubicBezTo>
                  <a:pt x="654" y="8196"/>
                  <a:pt x="761" y="8607"/>
                  <a:pt x="756" y="9034"/>
                </a:cubicBezTo>
                <a:lnTo>
                  <a:pt x="574" y="20610"/>
                </a:lnTo>
                <a:cubicBezTo>
                  <a:pt x="568" y="20873"/>
                  <a:pt x="720" y="21085"/>
                  <a:pt x="898" y="21085"/>
                </a:cubicBezTo>
                <a:lnTo>
                  <a:pt x="1168" y="21085"/>
                </a:lnTo>
                <a:cubicBezTo>
                  <a:pt x="1351" y="21085"/>
                  <a:pt x="1497" y="20873"/>
                  <a:pt x="1492" y="20610"/>
                </a:cubicBezTo>
                <a:lnTo>
                  <a:pt x="1318" y="9042"/>
                </a:lnTo>
                <a:cubicBezTo>
                  <a:pt x="1313" y="8615"/>
                  <a:pt x="1420" y="8195"/>
                  <a:pt x="1620" y="7900"/>
                </a:cubicBezTo>
                <a:lnTo>
                  <a:pt x="1885" y="7497"/>
                </a:lnTo>
                <a:cubicBezTo>
                  <a:pt x="2009" y="7308"/>
                  <a:pt x="2074" y="7061"/>
                  <a:pt x="2074" y="6798"/>
                </a:cubicBezTo>
                <a:lnTo>
                  <a:pt x="1826" y="1648"/>
                </a:lnTo>
                <a:cubicBezTo>
                  <a:pt x="1826" y="1607"/>
                  <a:pt x="1799" y="1574"/>
                  <a:pt x="1772" y="1574"/>
                </a:cubicBezTo>
                <a:lnTo>
                  <a:pt x="1681" y="1574"/>
                </a:lnTo>
                <a:cubicBezTo>
                  <a:pt x="1648" y="1574"/>
                  <a:pt x="1627" y="1615"/>
                  <a:pt x="1627" y="1656"/>
                </a:cubicBezTo>
                <a:lnTo>
                  <a:pt x="1654" y="5173"/>
                </a:lnTo>
                <a:cubicBezTo>
                  <a:pt x="1654" y="5222"/>
                  <a:pt x="1627" y="5255"/>
                  <a:pt x="1600" y="5255"/>
                </a:cubicBezTo>
                <a:lnTo>
                  <a:pt x="1502" y="5255"/>
                </a:lnTo>
                <a:cubicBezTo>
                  <a:pt x="1469" y="5255"/>
                  <a:pt x="1448" y="5222"/>
                  <a:pt x="1448" y="5173"/>
                </a:cubicBezTo>
                <a:lnTo>
                  <a:pt x="1372" y="1648"/>
                </a:lnTo>
                <a:cubicBezTo>
                  <a:pt x="1372" y="1599"/>
                  <a:pt x="1345" y="1566"/>
                  <a:pt x="1318" y="1566"/>
                </a:cubicBezTo>
                <a:lnTo>
                  <a:pt x="1232" y="1566"/>
                </a:lnTo>
                <a:cubicBezTo>
                  <a:pt x="1199" y="1566"/>
                  <a:pt x="1178" y="1599"/>
                  <a:pt x="1178" y="1648"/>
                </a:cubicBezTo>
                <a:lnTo>
                  <a:pt x="1141" y="5173"/>
                </a:lnTo>
                <a:cubicBezTo>
                  <a:pt x="1141" y="5222"/>
                  <a:pt x="1114" y="5255"/>
                  <a:pt x="1087" y="5255"/>
                </a:cubicBezTo>
                <a:lnTo>
                  <a:pt x="989" y="5255"/>
                </a:lnTo>
                <a:cubicBezTo>
                  <a:pt x="956" y="5255"/>
                  <a:pt x="935" y="5222"/>
                  <a:pt x="935" y="5173"/>
                </a:cubicBezTo>
                <a:lnTo>
                  <a:pt x="898" y="1648"/>
                </a:lnTo>
                <a:cubicBezTo>
                  <a:pt x="898" y="1599"/>
                  <a:pt x="871" y="1566"/>
                  <a:pt x="844" y="1566"/>
                </a:cubicBezTo>
                <a:lnTo>
                  <a:pt x="763" y="1566"/>
                </a:lnTo>
                <a:close/>
                <a:moveTo>
                  <a:pt x="9391" y="2806"/>
                </a:moveTo>
                <a:cubicBezTo>
                  <a:pt x="12307" y="2806"/>
                  <a:pt x="14668" y="6406"/>
                  <a:pt x="14668" y="10834"/>
                </a:cubicBezTo>
                <a:cubicBezTo>
                  <a:pt x="14668" y="15262"/>
                  <a:pt x="12307" y="18859"/>
                  <a:pt x="9391" y="18859"/>
                </a:cubicBezTo>
                <a:cubicBezTo>
                  <a:pt x="6475" y="18859"/>
                  <a:pt x="4116" y="15262"/>
                  <a:pt x="4116" y="10834"/>
                </a:cubicBezTo>
                <a:cubicBezTo>
                  <a:pt x="4116" y="6406"/>
                  <a:pt x="6480" y="2806"/>
                  <a:pt x="9391" y="2806"/>
                </a:cubicBezTo>
                <a:close/>
                <a:moveTo>
                  <a:pt x="9391" y="3291"/>
                </a:moveTo>
                <a:cubicBezTo>
                  <a:pt x="6653" y="3291"/>
                  <a:pt x="4435" y="6669"/>
                  <a:pt x="4435" y="10834"/>
                </a:cubicBezTo>
                <a:cubicBezTo>
                  <a:pt x="4435" y="14999"/>
                  <a:pt x="6653" y="18374"/>
                  <a:pt x="9391" y="18374"/>
                </a:cubicBezTo>
                <a:cubicBezTo>
                  <a:pt x="12129" y="18374"/>
                  <a:pt x="14349" y="14999"/>
                  <a:pt x="14349" y="10834"/>
                </a:cubicBezTo>
                <a:cubicBezTo>
                  <a:pt x="14349" y="6669"/>
                  <a:pt x="12129" y="3291"/>
                  <a:pt x="9391" y="3291"/>
                </a:cubicBezTo>
                <a:close/>
                <a:moveTo>
                  <a:pt x="20365" y="4483"/>
                </a:moveTo>
                <a:cubicBezTo>
                  <a:pt x="19641" y="4483"/>
                  <a:pt x="19128" y="5583"/>
                  <a:pt x="19128" y="6947"/>
                </a:cubicBezTo>
                <a:cubicBezTo>
                  <a:pt x="19128" y="7892"/>
                  <a:pt x="19338" y="9049"/>
                  <a:pt x="19754" y="9674"/>
                </a:cubicBezTo>
                <a:cubicBezTo>
                  <a:pt x="19975" y="10002"/>
                  <a:pt x="20061" y="10447"/>
                  <a:pt x="20056" y="10924"/>
                </a:cubicBezTo>
                <a:lnTo>
                  <a:pt x="19933" y="20626"/>
                </a:lnTo>
                <a:cubicBezTo>
                  <a:pt x="19927" y="20888"/>
                  <a:pt x="20067" y="21103"/>
                  <a:pt x="20240" y="21103"/>
                </a:cubicBezTo>
                <a:lnTo>
                  <a:pt x="20493" y="21103"/>
                </a:lnTo>
                <a:cubicBezTo>
                  <a:pt x="20666" y="21103"/>
                  <a:pt x="20802" y="20888"/>
                  <a:pt x="20802" y="20626"/>
                </a:cubicBezTo>
                <a:lnTo>
                  <a:pt x="20672" y="10916"/>
                </a:lnTo>
                <a:cubicBezTo>
                  <a:pt x="20666" y="10448"/>
                  <a:pt x="20753" y="9994"/>
                  <a:pt x="20974" y="9666"/>
                </a:cubicBezTo>
                <a:cubicBezTo>
                  <a:pt x="21390" y="9050"/>
                  <a:pt x="21600" y="7884"/>
                  <a:pt x="21600" y="6947"/>
                </a:cubicBezTo>
                <a:cubicBezTo>
                  <a:pt x="21600" y="5592"/>
                  <a:pt x="21088" y="4483"/>
                  <a:pt x="20365" y="4483"/>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9" name="Para recordar"/>
          <p:cNvSpPr txBox="1"/>
          <p:nvPr>
            <p:ph type="title"/>
          </p:nvPr>
        </p:nvSpPr>
        <p:spPr>
          <a:xfrm>
            <a:off x="1805497" y="330200"/>
            <a:ext cx="8984755" cy="1397000"/>
          </a:xfrm>
          <a:prstGeom prst="rect">
            <a:avLst/>
          </a:prstGeom>
        </p:spPr>
        <p:txBody>
          <a:bodyPr/>
          <a:lstStyle/>
          <a:p>
            <a:pPr/>
            <a:r>
              <a:t>Para recordar</a:t>
            </a:r>
          </a:p>
        </p:txBody>
      </p:sp>
      <p:sp>
        <p:nvSpPr>
          <p:cNvPr id="300" name="Una estrategia de mercadotecnia puede ayudar a colocarse ventajosamente frente a la competencia, aprovechando las oportunidades del mercado (Sainz de Vicuña).…"/>
          <p:cNvSpPr txBox="1"/>
          <p:nvPr>
            <p:ph type="body" idx="1"/>
          </p:nvPr>
        </p:nvSpPr>
        <p:spPr>
          <a:prstGeom prst="rect">
            <a:avLst/>
          </a:prstGeom>
        </p:spPr>
        <p:txBody>
          <a:bodyPr/>
          <a:lstStyle/>
          <a:p>
            <a:pPr marL="452627" indent="-452627" algn="just" defTabSz="578358">
              <a:spcBef>
                <a:spcPts val="4100"/>
              </a:spcBef>
              <a:defRPr sz="3564">
                <a:solidFill>
                  <a:srgbClr val="000000"/>
                </a:solidFill>
              </a:defRPr>
            </a:pPr>
            <a:r>
              <a:t>Una estrategia de mercadotecnia puede ayudar a colocarse ventajosamente frente a la competencia, aprovechando las oportunidades del mercado (Sainz de Vicuña).</a:t>
            </a:r>
          </a:p>
          <a:p>
            <a:pPr marL="452627" indent="-452627" algn="just" defTabSz="578358">
              <a:spcBef>
                <a:spcPts val="4100"/>
              </a:spcBef>
              <a:defRPr sz="3564">
                <a:solidFill>
                  <a:srgbClr val="000000"/>
                </a:solidFill>
              </a:defRPr>
            </a:pPr>
            <a:r>
              <a:t>Existen diferentes tipos de estrategias, su uso depende del diagnóstico y análisis del ambiente interno y externo. (Ver Unidad 2).</a:t>
            </a:r>
          </a:p>
          <a:p>
            <a:pPr marL="452627" indent="-452627" algn="just" defTabSz="578358">
              <a:spcBef>
                <a:spcPts val="4100"/>
              </a:spcBef>
              <a:defRPr sz="3564">
                <a:solidFill>
                  <a:srgbClr val="000000"/>
                </a:solidFill>
              </a:defRPr>
            </a:pPr>
            <a:r>
              <a:t>El uso de estrategias no garantiza el éxito, pero disminuye la incertidumbre y ayuda al logro de objetivos y metas.</a:t>
            </a:r>
          </a:p>
        </p:txBody>
      </p:sp>
      <p:sp>
        <p:nvSpPr>
          <p:cNvPr id="301" name="Portapapeles"/>
          <p:cNvSpPr/>
          <p:nvPr/>
        </p:nvSpPr>
        <p:spPr>
          <a:xfrm>
            <a:off x="870386" y="617991"/>
            <a:ext cx="763694" cy="10966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0"/>
                </a:moveTo>
                <a:cubicBezTo>
                  <a:pt x="9801" y="0"/>
                  <a:pt x="9330" y="294"/>
                  <a:pt x="8865" y="898"/>
                </a:cubicBezTo>
                <a:cubicBezTo>
                  <a:pt x="8394" y="1511"/>
                  <a:pt x="7651" y="1943"/>
                  <a:pt x="7089" y="1943"/>
                </a:cubicBezTo>
                <a:cubicBezTo>
                  <a:pt x="6826" y="1943"/>
                  <a:pt x="6299" y="1922"/>
                  <a:pt x="6037" y="1943"/>
                </a:cubicBezTo>
                <a:cubicBezTo>
                  <a:pt x="5104" y="2016"/>
                  <a:pt x="4553" y="2318"/>
                  <a:pt x="4308" y="2794"/>
                </a:cubicBezTo>
                <a:lnTo>
                  <a:pt x="1139" y="2794"/>
                </a:lnTo>
                <a:cubicBezTo>
                  <a:pt x="510" y="2794"/>
                  <a:pt x="0" y="3149"/>
                  <a:pt x="0" y="3587"/>
                </a:cubicBezTo>
                <a:lnTo>
                  <a:pt x="0" y="20807"/>
                </a:lnTo>
                <a:cubicBezTo>
                  <a:pt x="0" y="21245"/>
                  <a:pt x="510" y="21600"/>
                  <a:pt x="1139" y="21600"/>
                </a:cubicBezTo>
                <a:lnTo>
                  <a:pt x="20461" y="21600"/>
                </a:lnTo>
                <a:cubicBezTo>
                  <a:pt x="21090" y="21600"/>
                  <a:pt x="21600" y="21245"/>
                  <a:pt x="21600" y="20807"/>
                </a:cubicBezTo>
                <a:lnTo>
                  <a:pt x="21600" y="3587"/>
                </a:lnTo>
                <a:cubicBezTo>
                  <a:pt x="21600" y="3149"/>
                  <a:pt x="21090" y="2794"/>
                  <a:pt x="20461" y="2794"/>
                </a:cubicBezTo>
                <a:lnTo>
                  <a:pt x="17292" y="2794"/>
                </a:lnTo>
                <a:cubicBezTo>
                  <a:pt x="17047" y="2318"/>
                  <a:pt x="16496" y="2016"/>
                  <a:pt x="15563" y="1943"/>
                </a:cubicBezTo>
                <a:cubicBezTo>
                  <a:pt x="15301" y="1922"/>
                  <a:pt x="14774" y="1943"/>
                  <a:pt x="14511" y="1943"/>
                </a:cubicBezTo>
                <a:cubicBezTo>
                  <a:pt x="13949" y="1943"/>
                  <a:pt x="13209" y="1511"/>
                  <a:pt x="12738" y="898"/>
                </a:cubicBezTo>
                <a:cubicBezTo>
                  <a:pt x="12273" y="294"/>
                  <a:pt x="11802" y="0"/>
                  <a:pt x="10801" y="0"/>
                </a:cubicBezTo>
                <a:close/>
                <a:moveTo>
                  <a:pt x="10799" y="593"/>
                </a:moveTo>
                <a:cubicBezTo>
                  <a:pt x="11264" y="593"/>
                  <a:pt x="11644" y="857"/>
                  <a:pt x="11644" y="1181"/>
                </a:cubicBezTo>
                <a:cubicBezTo>
                  <a:pt x="11644" y="1506"/>
                  <a:pt x="11265" y="1767"/>
                  <a:pt x="10799" y="1767"/>
                </a:cubicBezTo>
                <a:cubicBezTo>
                  <a:pt x="10332" y="1767"/>
                  <a:pt x="9956" y="1506"/>
                  <a:pt x="9956" y="1181"/>
                </a:cubicBezTo>
                <a:cubicBezTo>
                  <a:pt x="9956" y="857"/>
                  <a:pt x="10333" y="593"/>
                  <a:pt x="10799" y="593"/>
                </a:cubicBezTo>
                <a:close/>
                <a:moveTo>
                  <a:pt x="1619" y="3923"/>
                </a:moveTo>
                <a:lnTo>
                  <a:pt x="4207" y="3923"/>
                </a:lnTo>
                <a:cubicBezTo>
                  <a:pt x="4263" y="4130"/>
                  <a:pt x="4364" y="4392"/>
                  <a:pt x="4364" y="4392"/>
                </a:cubicBezTo>
                <a:lnTo>
                  <a:pt x="10799" y="4392"/>
                </a:lnTo>
                <a:lnTo>
                  <a:pt x="17236" y="4392"/>
                </a:lnTo>
                <a:cubicBezTo>
                  <a:pt x="17236" y="4392"/>
                  <a:pt x="17337" y="4130"/>
                  <a:pt x="17393" y="3923"/>
                </a:cubicBezTo>
                <a:lnTo>
                  <a:pt x="19981" y="3923"/>
                </a:lnTo>
                <a:lnTo>
                  <a:pt x="19981" y="20471"/>
                </a:lnTo>
                <a:lnTo>
                  <a:pt x="1619" y="20471"/>
                </a:lnTo>
                <a:lnTo>
                  <a:pt x="1619" y="3923"/>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302"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8" name="Unidad 3. Estrategias de mercadotecnia"/>
          <p:cNvSpPr txBox="1"/>
          <p:nvPr>
            <p:ph type="title"/>
          </p:nvPr>
        </p:nvSpPr>
        <p:spPr>
          <a:xfrm>
            <a:off x="1684889" y="932225"/>
            <a:ext cx="7929273" cy="655299"/>
          </a:xfrm>
          <a:prstGeom prst="rect">
            <a:avLst/>
          </a:prstGeom>
        </p:spPr>
        <p:txBody>
          <a:bodyPr/>
          <a:lstStyle/>
          <a:p>
            <a:pPr algn="just" defTabSz="449580">
              <a:defRPr sz="3400">
                <a:latin typeface="Arial"/>
                <a:ea typeface="Arial"/>
                <a:cs typeface="Arial"/>
                <a:sym typeface="Arial"/>
              </a:defRPr>
            </a:pPr>
            <a:r>
              <a:rPr b="1"/>
              <a:t>Unidad 3. </a:t>
            </a:r>
            <a:r>
              <a:t>Estrategias de mercadotecnia</a:t>
            </a:r>
          </a:p>
        </p:txBody>
      </p:sp>
      <p:sp>
        <p:nvSpPr>
          <p:cNvPr id="159" name="Objetivo: Analizar los diferentes tipos de estrategias de mercadotecnia y desarrollar una propuesta para un destino, producto o servicio turístico.…"/>
          <p:cNvSpPr txBox="1"/>
          <p:nvPr>
            <p:ph type="body" idx="1"/>
          </p:nvPr>
        </p:nvSpPr>
        <p:spPr>
          <a:xfrm>
            <a:off x="1369511" y="2222500"/>
            <a:ext cx="9443683" cy="6667500"/>
          </a:xfrm>
          <a:prstGeom prst="rect">
            <a:avLst/>
          </a:prstGeom>
        </p:spPr>
        <p:txBody>
          <a:bodyPr/>
          <a:lstStyle/>
          <a:p>
            <a:pPr marL="0" indent="0" algn="just" defTabSz="436092">
              <a:spcBef>
                <a:spcPts val="0"/>
              </a:spcBef>
              <a:buSzTx/>
              <a:buFontTx/>
              <a:buNone/>
              <a:defRPr sz="3492">
                <a:solidFill>
                  <a:srgbClr val="000000"/>
                </a:solidFill>
                <a:latin typeface="Arial"/>
                <a:ea typeface="Arial"/>
                <a:cs typeface="Arial"/>
                <a:sym typeface="Arial"/>
              </a:defRPr>
            </a:pPr>
            <a:r>
              <a:rPr b="1"/>
              <a:t>Objetivo: </a:t>
            </a:r>
            <a:r>
              <a:t>Analizar los diferentes tipos de estrategias de mercadotecnia y desarrollar una propuesta para un destino, producto o servicio turístico.</a:t>
            </a:r>
          </a:p>
          <a:p>
            <a:pPr marL="0" indent="0" algn="just" defTabSz="436092">
              <a:spcBef>
                <a:spcPts val="0"/>
              </a:spcBef>
              <a:buSzTx/>
              <a:buFontTx/>
              <a:buNone/>
              <a:defRPr sz="3492">
                <a:solidFill>
                  <a:srgbClr val="000000"/>
                </a:solidFill>
                <a:latin typeface="Arial"/>
                <a:ea typeface="Arial"/>
                <a:cs typeface="Arial"/>
                <a:sym typeface="Arial"/>
              </a:defRPr>
            </a:pPr>
          </a:p>
          <a:p>
            <a:pPr marL="0" indent="0" defTabSz="436092">
              <a:spcBef>
                <a:spcPts val="0"/>
              </a:spcBef>
              <a:buSzTx/>
              <a:buFontTx/>
              <a:buNone/>
              <a:defRPr b="1" sz="3492">
                <a:solidFill>
                  <a:srgbClr val="000000"/>
                </a:solidFill>
                <a:latin typeface="Arial"/>
                <a:ea typeface="Arial"/>
                <a:cs typeface="Arial"/>
                <a:sym typeface="Arial"/>
              </a:defRPr>
            </a:pPr>
            <a:r>
              <a:t>Contenidos:</a:t>
            </a:r>
            <a:endParaRPr b="0"/>
          </a:p>
          <a:p>
            <a:pPr marL="0" indent="0" defTabSz="436092">
              <a:spcBef>
                <a:spcPts val="400"/>
              </a:spcBef>
              <a:buSzTx/>
              <a:buFontTx/>
              <a:buNone/>
              <a:defRPr sz="2910">
                <a:solidFill>
                  <a:srgbClr val="000000"/>
                </a:solidFill>
                <a:latin typeface="Times New Roman"/>
                <a:ea typeface="Times New Roman"/>
                <a:cs typeface="Times New Roman"/>
                <a:sym typeface="Times New Roman"/>
              </a:defRPr>
            </a:pPr>
          </a:p>
          <a:p>
            <a:pPr marL="221742" indent="-221742" algn="just" defTabSz="436092">
              <a:spcBef>
                <a:spcPts val="400"/>
              </a:spcBef>
              <a:buSzTx/>
              <a:buFontTx/>
              <a:buNone/>
              <a:tabLst>
                <a:tab pos="0" algn="l"/>
                <a:tab pos="228600" algn="l"/>
                <a:tab pos="304800" algn="l"/>
              </a:tabLst>
              <a:defRPr sz="2910">
                <a:solidFill>
                  <a:srgbClr val="000000"/>
                </a:solidFill>
                <a:latin typeface="Arial"/>
                <a:ea typeface="Arial"/>
                <a:cs typeface="Arial"/>
                <a:sym typeface="Arial"/>
              </a:defRPr>
            </a:pPr>
            <a:r>
              <a:rPr>
                <a:latin typeface="Symbol"/>
                <a:ea typeface="Symbol"/>
                <a:cs typeface="Symbol"/>
                <a:sym typeface="Symbol"/>
              </a:rPr>
              <a:t>	3.1 </a:t>
            </a:r>
            <a:r>
              <a:t>Mezcla de mercadotecnia adaptada al mercado meta  </a:t>
            </a:r>
          </a:p>
          <a:p>
            <a:pPr marL="221742" indent="-221742" algn="just" defTabSz="436092">
              <a:spcBef>
                <a:spcPts val="400"/>
              </a:spcBef>
              <a:buSzTx/>
              <a:buFontTx/>
              <a:buNone/>
              <a:tabLst>
                <a:tab pos="0" algn="l"/>
                <a:tab pos="228600" algn="l"/>
                <a:tab pos="304800" algn="l"/>
              </a:tabLst>
              <a:defRPr sz="2910">
                <a:solidFill>
                  <a:srgbClr val="000000"/>
                </a:solidFill>
                <a:latin typeface="Arial"/>
                <a:ea typeface="Arial"/>
                <a:cs typeface="Arial"/>
                <a:sym typeface="Arial"/>
              </a:defRPr>
            </a:pPr>
            <a:r>
              <a:rPr>
                <a:latin typeface="Symbol"/>
                <a:ea typeface="Symbol"/>
                <a:cs typeface="Symbol"/>
                <a:sym typeface="Symbol"/>
              </a:rPr>
              <a:t>3.2 </a:t>
            </a:r>
            <a:r>
              <a:t>Estrategias de producto </a:t>
            </a:r>
          </a:p>
          <a:p>
            <a:pPr marL="221742" indent="-221742" algn="just" defTabSz="436092">
              <a:spcBef>
                <a:spcPts val="400"/>
              </a:spcBef>
              <a:buSzTx/>
              <a:buFontTx/>
              <a:buNone/>
              <a:tabLst>
                <a:tab pos="0" algn="l"/>
                <a:tab pos="228600" algn="l"/>
                <a:tab pos="304800" algn="l"/>
              </a:tabLst>
              <a:defRPr sz="2910">
                <a:solidFill>
                  <a:srgbClr val="000000"/>
                </a:solidFill>
                <a:latin typeface="Arial"/>
                <a:ea typeface="Arial"/>
                <a:cs typeface="Arial"/>
                <a:sym typeface="Arial"/>
              </a:defRPr>
            </a:pPr>
            <a:r>
              <a:rPr>
                <a:latin typeface="Symbol"/>
                <a:ea typeface="Symbol"/>
                <a:cs typeface="Symbol"/>
                <a:sym typeface="Symbol"/>
              </a:rPr>
              <a:t>	3.3 </a:t>
            </a:r>
            <a:r>
              <a:t>Estrategias de precios </a:t>
            </a:r>
          </a:p>
          <a:p>
            <a:pPr marL="221742" indent="-221742" algn="just" defTabSz="436092">
              <a:spcBef>
                <a:spcPts val="400"/>
              </a:spcBef>
              <a:buSzTx/>
              <a:buFontTx/>
              <a:buNone/>
              <a:tabLst>
                <a:tab pos="0" algn="l"/>
                <a:tab pos="228600" algn="l"/>
                <a:tab pos="304800" algn="l"/>
              </a:tabLst>
              <a:defRPr sz="2910">
                <a:solidFill>
                  <a:srgbClr val="000000"/>
                </a:solidFill>
                <a:latin typeface="Arial"/>
                <a:ea typeface="Arial"/>
                <a:cs typeface="Arial"/>
                <a:sym typeface="Arial"/>
              </a:defRPr>
            </a:pPr>
            <a:r>
              <a:rPr>
                <a:latin typeface="Symbol"/>
                <a:ea typeface="Symbol"/>
                <a:cs typeface="Symbol"/>
                <a:sym typeface="Symbol"/>
              </a:rPr>
              <a:t>	3.4 </a:t>
            </a:r>
            <a:r>
              <a:t>Estrategias de plaza/distribución</a:t>
            </a:r>
          </a:p>
          <a:p>
            <a:pPr marL="221742" indent="-221742" algn="just" defTabSz="436092">
              <a:spcBef>
                <a:spcPts val="400"/>
              </a:spcBef>
              <a:buSzTx/>
              <a:buFontTx/>
              <a:buNone/>
              <a:tabLst>
                <a:tab pos="0" algn="l"/>
                <a:tab pos="228600" algn="l"/>
                <a:tab pos="304800" algn="l"/>
              </a:tabLst>
              <a:defRPr sz="2910">
                <a:solidFill>
                  <a:srgbClr val="000000"/>
                </a:solidFill>
                <a:latin typeface="Arial"/>
                <a:ea typeface="Arial"/>
                <a:cs typeface="Arial"/>
                <a:sym typeface="Arial"/>
              </a:defRPr>
            </a:pPr>
            <a:r>
              <a:t>3.5 Estrategias de promoción</a:t>
            </a:r>
          </a:p>
        </p:txBody>
      </p:sp>
      <p:sp>
        <p:nvSpPr>
          <p:cNvPr id="160"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161" name="Portapapeles"/>
          <p:cNvSpPr/>
          <p:nvPr/>
        </p:nvSpPr>
        <p:spPr>
          <a:xfrm>
            <a:off x="959990" y="797207"/>
            <a:ext cx="456348" cy="6552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0"/>
                </a:moveTo>
                <a:cubicBezTo>
                  <a:pt x="9801" y="0"/>
                  <a:pt x="9330" y="294"/>
                  <a:pt x="8865" y="898"/>
                </a:cubicBezTo>
                <a:cubicBezTo>
                  <a:pt x="8394" y="1511"/>
                  <a:pt x="7651" y="1943"/>
                  <a:pt x="7089" y="1943"/>
                </a:cubicBezTo>
                <a:cubicBezTo>
                  <a:pt x="6826" y="1943"/>
                  <a:pt x="6299" y="1922"/>
                  <a:pt x="6037" y="1943"/>
                </a:cubicBezTo>
                <a:cubicBezTo>
                  <a:pt x="5104" y="2016"/>
                  <a:pt x="4553" y="2318"/>
                  <a:pt x="4308" y="2794"/>
                </a:cubicBezTo>
                <a:lnTo>
                  <a:pt x="1139" y="2794"/>
                </a:lnTo>
                <a:cubicBezTo>
                  <a:pt x="510" y="2794"/>
                  <a:pt x="0" y="3149"/>
                  <a:pt x="0" y="3587"/>
                </a:cubicBezTo>
                <a:lnTo>
                  <a:pt x="0" y="20807"/>
                </a:lnTo>
                <a:cubicBezTo>
                  <a:pt x="0" y="21245"/>
                  <a:pt x="510" y="21600"/>
                  <a:pt x="1139" y="21600"/>
                </a:cubicBezTo>
                <a:lnTo>
                  <a:pt x="20461" y="21600"/>
                </a:lnTo>
                <a:cubicBezTo>
                  <a:pt x="21090" y="21600"/>
                  <a:pt x="21600" y="21245"/>
                  <a:pt x="21600" y="20807"/>
                </a:cubicBezTo>
                <a:lnTo>
                  <a:pt x="21600" y="3587"/>
                </a:lnTo>
                <a:cubicBezTo>
                  <a:pt x="21600" y="3149"/>
                  <a:pt x="21090" y="2794"/>
                  <a:pt x="20461" y="2794"/>
                </a:cubicBezTo>
                <a:lnTo>
                  <a:pt x="17292" y="2794"/>
                </a:lnTo>
                <a:cubicBezTo>
                  <a:pt x="17047" y="2318"/>
                  <a:pt x="16496" y="2016"/>
                  <a:pt x="15563" y="1943"/>
                </a:cubicBezTo>
                <a:cubicBezTo>
                  <a:pt x="15301" y="1922"/>
                  <a:pt x="14774" y="1943"/>
                  <a:pt x="14511" y="1943"/>
                </a:cubicBezTo>
                <a:cubicBezTo>
                  <a:pt x="13949" y="1943"/>
                  <a:pt x="13209" y="1511"/>
                  <a:pt x="12738" y="898"/>
                </a:cubicBezTo>
                <a:cubicBezTo>
                  <a:pt x="12273" y="294"/>
                  <a:pt x="11802" y="0"/>
                  <a:pt x="10801" y="0"/>
                </a:cubicBezTo>
                <a:close/>
                <a:moveTo>
                  <a:pt x="10799" y="593"/>
                </a:moveTo>
                <a:cubicBezTo>
                  <a:pt x="11264" y="593"/>
                  <a:pt x="11644" y="857"/>
                  <a:pt x="11644" y="1181"/>
                </a:cubicBezTo>
                <a:cubicBezTo>
                  <a:pt x="11644" y="1506"/>
                  <a:pt x="11265" y="1767"/>
                  <a:pt x="10799" y="1767"/>
                </a:cubicBezTo>
                <a:cubicBezTo>
                  <a:pt x="10332" y="1767"/>
                  <a:pt x="9956" y="1506"/>
                  <a:pt x="9956" y="1181"/>
                </a:cubicBezTo>
                <a:cubicBezTo>
                  <a:pt x="9956" y="857"/>
                  <a:pt x="10333" y="593"/>
                  <a:pt x="10799" y="593"/>
                </a:cubicBezTo>
                <a:close/>
                <a:moveTo>
                  <a:pt x="1619" y="3923"/>
                </a:moveTo>
                <a:lnTo>
                  <a:pt x="4207" y="3923"/>
                </a:lnTo>
                <a:cubicBezTo>
                  <a:pt x="4263" y="4130"/>
                  <a:pt x="4364" y="4392"/>
                  <a:pt x="4364" y="4392"/>
                </a:cubicBezTo>
                <a:lnTo>
                  <a:pt x="10799" y="4392"/>
                </a:lnTo>
                <a:lnTo>
                  <a:pt x="17236" y="4392"/>
                </a:lnTo>
                <a:cubicBezTo>
                  <a:pt x="17236" y="4392"/>
                  <a:pt x="17337" y="4130"/>
                  <a:pt x="17393" y="3923"/>
                </a:cubicBezTo>
                <a:lnTo>
                  <a:pt x="19981" y="3923"/>
                </a:lnTo>
                <a:lnTo>
                  <a:pt x="19981" y="20471"/>
                </a:lnTo>
                <a:lnTo>
                  <a:pt x="1619" y="20471"/>
                </a:lnTo>
                <a:lnTo>
                  <a:pt x="1619" y="3923"/>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4" name="De acuerdo con Sainz de Vicula Existen estrategias corporativas, de cartera, de segmentación, posicionamiento y funcionales (producto, precio, plaza y promoción)…"/>
          <p:cNvSpPr txBox="1"/>
          <p:nvPr>
            <p:ph type="body" idx="1"/>
          </p:nvPr>
        </p:nvSpPr>
        <p:spPr>
          <a:prstGeom prst="rect">
            <a:avLst/>
          </a:prstGeom>
        </p:spPr>
        <p:txBody>
          <a:bodyPr/>
          <a:lstStyle/>
          <a:p>
            <a:pPr algn="just">
              <a:defRPr>
                <a:solidFill>
                  <a:srgbClr val="000000"/>
                </a:solidFill>
              </a:defRPr>
            </a:pPr>
            <a:r>
              <a:t>De acuerdo con Sainz de Vicula Existen estrategias corporativas, de cartera, de segmentación, posicionamiento y funcionales (producto, precio, plaza y promoción)</a:t>
            </a:r>
          </a:p>
          <a:p>
            <a:pPr algn="just">
              <a:defRPr>
                <a:solidFill>
                  <a:srgbClr val="000000"/>
                </a:solidFill>
              </a:defRPr>
            </a:pPr>
            <a:r>
              <a:t>Las estrategias y planes deben retroalimentarse para su corrección oportuna. </a:t>
            </a:r>
          </a:p>
        </p:txBody>
      </p:sp>
      <p:sp>
        <p:nvSpPr>
          <p:cNvPr id="305" name="Portapapeles"/>
          <p:cNvSpPr/>
          <p:nvPr/>
        </p:nvSpPr>
        <p:spPr>
          <a:xfrm>
            <a:off x="870386" y="617991"/>
            <a:ext cx="763694" cy="10966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0"/>
                </a:moveTo>
                <a:cubicBezTo>
                  <a:pt x="9801" y="0"/>
                  <a:pt x="9330" y="294"/>
                  <a:pt x="8865" y="898"/>
                </a:cubicBezTo>
                <a:cubicBezTo>
                  <a:pt x="8394" y="1511"/>
                  <a:pt x="7651" y="1943"/>
                  <a:pt x="7089" y="1943"/>
                </a:cubicBezTo>
                <a:cubicBezTo>
                  <a:pt x="6826" y="1943"/>
                  <a:pt x="6299" y="1922"/>
                  <a:pt x="6037" y="1943"/>
                </a:cubicBezTo>
                <a:cubicBezTo>
                  <a:pt x="5104" y="2016"/>
                  <a:pt x="4553" y="2318"/>
                  <a:pt x="4308" y="2794"/>
                </a:cubicBezTo>
                <a:lnTo>
                  <a:pt x="1139" y="2794"/>
                </a:lnTo>
                <a:cubicBezTo>
                  <a:pt x="510" y="2794"/>
                  <a:pt x="0" y="3149"/>
                  <a:pt x="0" y="3587"/>
                </a:cubicBezTo>
                <a:lnTo>
                  <a:pt x="0" y="20807"/>
                </a:lnTo>
                <a:cubicBezTo>
                  <a:pt x="0" y="21245"/>
                  <a:pt x="510" y="21600"/>
                  <a:pt x="1139" y="21600"/>
                </a:cubicBezTo>
                <a:lnTo>
                  <a:pt x="20461" y="21600"/>
                </a:lnTo>
                <a:cubicBezTo>
                  <a:pt x="21090" y="21600"/>
                  <a:pt x="21600" y="21245"/>
                  <a:pt x="21600" y="20807"/>
                </a:cubicBezTo>
                <a:lnTo>
                  <a:pt x="21600" y="3587"/>
                </a:lnTo>
                <a:cubicBezTo>
                  <a:pt x="21600" y="3149"/>
                  <a:pt x="21090" y="2794"/>
                  <a:pt x="20461" y="2794"/>
                </a:cubicBezTo>
                <a:lnTo>
                  <a:pt x="17292" y="2794"/>
                </a:lnTo>
                <a:cubicBezTo>
                  <a:pt x="17047" y="2318"/>
                  <a:pt x="16496" y="2016"/>
                  <a:pt x="15563" y="1943"/>
                </a:cubicBezTo>
                <a:cubicBezTo>
                  <a:pt x="15301" y="1922"/>
                  <a:pt x="14774" y="1943"/>
                  <a:pt x="14511" y="1943"/>
                </a:cubicBezTo>
                <a:cubicBezTo>
                  <a:pt x="13949" y="1943"/>
                  <a:pt x="13209" y="1511"/>
                  <a:pt x="12738" y="898"/>
                </a:cubicBezTo>
                <a:cubicBezTo>
                  <a:pt x="12273" y="294"/>
                  <a:pt x="11802" y="0"/>
                  <a:pt x="10801" y="0"/>
                </a:cubicBezTo>
                <a:close/>
                <a:moveTo>
                  <a:pt x="10799" y="593"/>
                </a:moveTo>
                <a:cubicBezTo>
                  <a:pt x="11264" y="593"/>
                  <a:pt x="11644" y="857"/>
                  <a:pt x="11644" y="1181"/>
                </a:cubicBezTo>
                <a:cubicBezTo>
                  <a:pt x="11644" y="1506"/>
                  <a:pt x="11265" y="1767"/>
                  <a:pt x="10799" y="1767"/>
                </a:cubicBezTo>
                <a:cubicBezTo>
                  <a:pt x="10332" y="1767"/>
                  <a:pt x="9956" y="1506"/>
                  <a:pt x="9956" y="1181"/>
                </a:cubicBezTo>
                <a:cubicBezTo>
                  <a:pt x="9956" y="857"/>
                  <a:pt x="10333" y="593"/>
                  <a:pt x="10799" y="593"/>
                </a:cubicBezTo>
                <a:close/>
                <a:moveTo>
                  <a:pt x="1619" y="3923"/>
                </a:moveTo>
                <a:lnTo>
                  <a:pt x="4207" y="3923"/>
                </a:lnTo>
                <a:cubicBezTo>
                  <a:pt x="4263" y="4130"/>
                  <a:pt x="4364" y="4392"/>
                  <a:pt x="4364" y="4392"/>
                </a:cubicBezTo>
                <a:lnTo>
                  <a:pt x="10799" y="4392"/>
                </a:lnTo>
                <a:lnTo>
                  <a:pt x="17236" y="4392"/>
                </a:lnTo>
                <a:cubicBezTo>
                  <a:pt x="17236" y="4392"/>
                  <a:pt x="17337" y="4130"/>
                  <a:pt x="17393" y="3923"/>
                </a:cubicBezTo>
                <a:lnTo>
                  <a:pt x="19981" y="3923"/>
                </a:lnTo>
                <a:lnTo>
                  <a:pt x="19981" y="20471"/>
                </a:lnTo>
                <a:lnTo>
                  <a:pt x="1619" y="20471"/>
                </a:lnTo>
                <a:lnTo>
                  <a:pt x="1619" y="3923"/>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
        <p:nvSpPr>
          <p:cNvPr id="306" name="Para recordar"/>
          <p:cNvSpPr txBox="1"/>
          <p:nvPr/>
        </p:nvSpPr>
        <p:spPr>
          <a:xfrm>
            <a:off x="1805497" y="330200"/>
            <a:ext cx="8984755" cy="1397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algn="l">
              <a:defRPr sz="4200"/>
            </a:lvl1pPr>
          </a:lstStyle>
          <a:p>
            <a:pPr/>
            <a:r>
              <a:t>Para recordar</a:t>
            </a:r>
          </a:p>
        </p:txBody>
      </p:sp>
      <p:sp>
        <p:nvSpPr>
          <p:cNvPr id="307"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9" name="Título"/>
          <p:cNvSpPr txBox="1"/>
          <p:nvPr>
            <p:ph type="title"/>
          </p:nvPr>
        </p:nvSpPr>
        <p:spPr>
          <a:xfrm>
            <a:off x="1986609" y="330200"/>
            <a:ext cx="5378930" cy="1397000"/>
          </a:xfrm>
          <a:prstGeom prst="rect">
            <a:avLst/>
          </a:prstGeom>
        </p:spPr>
        <p:txBody>
          <a:bodyPr/>
          <a:lstStyle/>
          <a:p>
            <a:pPr/>
          </a:p>
        </p:txBody>
      </p:sp>
      <p:sp>
        <p:nvSpPr>
          <p:cNvPr id="310" name="El plan de marketing en la práctica. Sainz de Vicuña. ESIC. Varias ediciones. Madrid, España. 2015…"/>
          <p:cNvSpPr txBox="1"/>
          <p:nvPr>
            <p:ph type="body" idx="1"/>
          </p:nvPr>
        </p:nvSpPr>
        <p:spPr>
          <a:xfrm>
            <a:off x="1990163" y="2731512"/>
            <a:ext cx="10443137" cy="6158488"/>
          </a:xfrm>
          <a:prstGeom prst="rect">
            <a:avLst/>
          </a:prstGeom>
        </p:spPr>
        <p:txBody>
          <a:bodyPr/>
          <a:lstStyle/>
          <a:p>
            <a:pPr marL="297179" indent="-297179" algn="just" defTabSz="379729">
              <a:spcBef>
                <a:spcPts val="2700"/>
              </a:spcBef>
              <a:defRPr sz="2340">
                <a:solidFill>
                  <a:srgbClr val="000000"/>
                </a:solidFill>
              </a:defRPr>
            </a:pPr>
            <a:r>
              <a:t>El plan de marketing en la práctica. Sainz de Vicuña. ESIC. Varias ediciones. Madrid, España. 2015</a:t>
            </a:r>
          </a:p>
          <a:p>
            <a:pPr marL="297179" indent="-297179" algn="just" defTabSz="379729">
              <a:spcBef>
                <a:spcPts val="2700"/>
              </a:spcBef>
              <a:defRPr sz="2340">
                <a:solidFill>
                  <a:srgbClr val="000000"/>
                </a:solidFill>
              </a:defRPr>
            </a:pPr>
            <a:r>
              <a:t>Mercadotecnia para hotelería  y Turismo. Kotler, P., Bowen, J., y Makens, J. Prentice Hall. Varias ediciones.</a:t>
            </a:r>
          </a:p>
          <a:p>
            <a:pPr marL="297179" indent="-297179" algn="just" defTabSz="379729">
              <a:spcBef>
                <a:spcPts val="2700"/>
              </a:spcBef>
              <a:defRPr sz="2340">
                <a:solidFill>
                  <a:srgbClr val="000000"/>
                </a:solidFill>
              </a:defRPr>
            </a:pPr>
            <a:r>
              <a:t>Comportamiento del consumidor. Schiffman, L., Lazar, L. Prentice Hall, varias ediciones. </a:t>
            </a:r>
          </a:p>
          <a:p>
            <a:pPr marL="297179" indent="-297179" algn="just" defTabSz="379729">
              <a:spcBef>
                <a:spcPts val="2700"/>
              </a:spcBef>
              <a:defRPr sz="2340">
                <a:solidFill>
                  <a:srgbClr val="000000"/>
                </a:solidFill>
              </a:defRPr>
            </a:pPr>
            <a:r>
              <a:t>Los 5 pasos del turismo experiencias. Sánchez, C. Editorial LID, Madrid, 2017.</a:t>
            </a:r>
          </a:p>
          <a:p>
            <a:pPr marL="297179" indent="-297179" algn="just" defTabSz="379729">
              <a:spcBef>
                <a:spcPts val="2700"/>
              </a:spcBef>
              <a:defRPr sz="2340">
                <a:solidFill>
                  <a:srgbClr val="000000"/>
                </a:solidFill>
              </a:defRPr>
            </a:pPr>
            <a:r>
              <a:t>Marketing de destinos Turísticos. Bigné, E, Font, L y Andreu, X. ESIC, Madrid 2000.</a:t>
            </a:r>
          </a:p>
          <a:p>
            <a:pPr marL="297179" indent="-297179" algn="just" defTabSz="379729">
              <a:spcBef>
                <a:spcPts val="2700"/>
              </a:spcBef>
              <a:defRPr sz="2340">
                <a:solidFill>
                  <a:srgbClr val="000000"/>
                </a:solidFill>
              </a:defRPr>
            </a:pPr>
            <a:r>
              <a:t>Posicionamiento. J. Trout y A. Ries, varias ediciones. Prentice Hall, México, D.F.</a:t>
            </a:r>
          </a:p>
        </p:txBody>
      </p:sp>
      <p:sp>
        <p:nvSpPr>
          <p:cNvPr id="311" name="Número de diapositiva"/>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12" name="Abrir libro"/>
          <p:cNvSpPr/>
          <p:nvPr/>
        </p:nvSpPr>
        <p:spPr>
          <a:xfrm>
            <a:off x="793368" y="988522"/>
            <a:ext cx="784252" cy="7261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74" y="0"/>
                </a:moveTo>
                <a:lnTo>
                  <a:pt x="12381" y="2366"/>
                </a:lnTo>
                <a:lnTo>
                  <a:pt x="12373" y="2368"/>
                </a:lnTo>
                <a:cubicBezTo>
                  <a:pt x="11868" y="2611"/>
                  <a:pt x="11498" y="3043"/>
                  <a:pt x="11273" y="3649"/>
                </a:cubicBezTo>
                <a:cubicBezTo>
                  <a:pt x="11070" y="4192"/>
                  <a:pt x="11055" y="4701"/>
                  <a:pt x="11055" y="4845"/>
                </a:cubicBezTo>
                <a:lnTo>
                  <a:pt x="11055" y="5127"/>
                </a:lnTo>
                <a:lnTo>
                  <a:pt x="20346" y="1249"/>
                </a:lnTo>
                <a:lnTo>
                  <a:pt x="19907" y="1017"/>
                </a:lnTo>
                <a:lnTo>
                  <a:pt x="11770" y="4414"/>
                </a:lnTo>
                <a:cubicBezTo>
                  <a:pt x="12018" y="4052"/>
                  <a:pt x="12419" y="3735"/>
                  <a:pt x="12972" y="3468"/>
                </a:cubicBezTo>
                <a:lnTo>
                  <a:pt x="19369" y="735"/>
                </a:lnTo>
                <a:lnTo>
                  <a:pt x="18934" y="505"/>
                </a:lnTo>
                <a:lnTo>
                  <a:pt x="12837" y="3109"/>
                </a:lnTo>
                <a:lnTo>
                  <a:pt x="12830" y="3113"/>
                </a:lnTo>
                <a:cubicBezTo>
                  <a:pt x="12227" y="3403"/>
                  <a:pt x="11780" y="3756"/>
                  <a:pt x="11494" y="4167"/>
                </a:cubicBezTo>
                <a:cubicBezTo>
                  <a:pt x="11607" y="3668"/>
                  <a:pt x="11876" y="3033"/>
                  <a:pt x="12515" y="2723"/>
                </a:cubicBezTo>
                <a:lnTo>
                  <a:pt x="18411" y="230"/>
                </a:lnTo>
                <a:lnTo>
                  <a:pt x="17974" y="0"/>
                </a:lnTo>
                <a:close/>
                <a:moveTo>
                  <a:pt x="3633" y="2"/>
                </a:moveTo>
                <a:lnTo>
                  <a:pt x="3194" y="231"/>
                </a:lnTo>
                <a:lnTo>
                  <a:pt x="9084" y="2723"/>
                </a:lnTo>
                <a:cubicBezTo>
                  <a:pt x="9723" y="3033"/>
                  <a:pt x="9992" y="3668"/>
                  <a:pt x="10105" y="4167"/>
                </a:cubicBezTo>
                <a:cubicBezTo>
                  <a:pt x="9819" y="3756"/>
                  <a:pt x="9371" y="3403"/>
                  <a:pt x="8768" y="3113"/>
                </a:cubicBezTo>
                <a:lnTo>
                  <a:pt x="2670" y="507"/>
                </a:lnTo>
                <a:lnTo>
                  <a:pt x="2233" y="736"/>
                </a:lnTo>
                <a:lnTo>
                  <a:pt x="8626" y="3468"/>
                </a:lnTo>
                <a:cubicBezTo>
                  <a:pt x="9179" y="3735"/>
                  <a:pt x="9581" y="4051"/>
                  <a:pt x="9828" y="4414"/>
                </a:cubicBezTo>
                <a:lnTo>
                  <a:pt x="1694" y="1019"/>
                </a:lnTo>
                <a:lnTo>
                  <a:pt x="1254" y="1250"/>
                </a:lnTo>
                <a:lnTo>
                  <a:pt x="10543" y="5127"/>
                </a:lnTo>
                <a:lnTo>
                  <a:pt x="10543" y="4845"/>
                </a:lnTo>
                <a:cubicBezTo>
                  <a:pt x="10544" y="4701"/>
                  <a:pt x="10528" y="4192"/>
                  <a:pt x="10326" y="3649"/>
                </a:cubicBezTo>
                <a:cubicBezTo>
                  <a:pt x="10100" y="3043"/>
                  <a:pt x="9730" y="2611"/>
                  <a:pt x="9226" y="2368"/>
                </a:cubicBezTo>
                <a:lnTo>
                  <a:pt x="3633" y="2"/>
                </a:lnTo>
                <a:close/>
                <a:moveTo>
                  <a:pt x="0" y="1735"/>
                </a:moveTo>
                <a:lnTo>
                  <a:pt x="0" y="17289"/>
                </a:lnTo>
                <a:lnTo>
                  <a:pt x="8756" y="20993"/>
                </a:lnTo>
                <a:lnTo>
                  <a:pt x="8756" y="5441"/>
                </a:lnTo>
                <a:lnTo>
                  <a:pt x="0" y="1735"/>
                </a:lnTo>
                <a:close/>
                <a:moveTo>
                  <a:pt x="21600" y="1735"/>
                </a:moveTo>
                <a:lnTo>
                  <a:pt x="12844" y="5441"/>
                </a:lnTo>
                <a:lnTo>
                  <a:pt x="12844" y="20993"/>
                </a:lnTo>
                <a:lnTo>
                  <a:pt x="21600" y="17289"/>
                </a:lnTo>
                <a:lnTo>
                  <a:pt x="21600" y="1735"/>
                </a:lnTo>
                <a:close/>
                <a:moveTo>
                  <a:pt x="9325" y="5827"/>
                </a:moveTo>
                <a:lnTo>
                  <a:pt x="9325" y="21600"/>
                </a:lnTo>
                <a:lnTo>
                  <a:pt x="12275" y="21600"/>
                </a:lnTo>
                <a:lnTo>
                  <a:pt x="12275" y="5827"/>
                </a:lnTo>
                <a:lnTo>
                  <a:pt x="9325" y="5827"/>
                </a:lnTo>
                <a:close/>
              </a:path>
            </a:pathLst>
          </a:custGeom>
          <a:solidFill>
            <a:srgbClr val="4F8F00"/>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3" name="Mercadotecnia estratégica vs.…"/>
          <p:cNvSpPr txBox="1"/>
          <p:nvPr>
            <p:ph type="title"/>
          </p:nvPr>
        </p:nvSpPr>
        <p:spPr>
          <a:prstGeom prst="rect">
            <a:avLst/>
          </a:prstGeom>
        </p:spPr>
        <p:txBody>
          <a:bodyPr/>
          <a:lstStyle/>
          <a:p>
            <a:pPr/>
            <a:r>
              <a:t>Mercadotecnia estratégica vs.</a:t>
            </a:r>
          </a:p>
          <a:p>
            <a:pPr/>
            <a:r>
              <a:t>operativa según Sainz de Vicuña.</a:t>
            </a:r>
          </a:p>
        </p:txBody>
      </p:sp>
      <p:sp>
        <p:nvSpPr>
          <p:cNvPr id="164" name="Mercadotecnia…"/>
          <p:cNvSpPr/>
          <p:nvPr/>
        </p:nvSpPr>
        <p:spPr>
          <a:xfrm>
            <a:off x="709441" y="6000545"/>
            <a:ext cx="5434407" cy="1270001"/>
          </a:xfrm>
          <a:prstGeom prst="rect">
            <a:avLst/>
          </a:prstGeom>
          <a:solidFill>
            <a:schemeClr val="accent1">
              <a:satOff val="12166"/>
              <a:lumOff val="-13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defRPr>
                <a:solidFill>
                  <a:srgbClr val="FFFFFF"/>
                </a:solidFill>
              </a:defRPr>
            </a:pPr>
            <a:r>
              <a:t>Mercadotecnia</a:t>
            </a:r>
          </a:p>
          <a:p>
            <a:pPr>
              <a:defRPr>
                <a:solidFill>
                  <a:srgbClr val="FFFFFF"/>
                </a:solidFill>
              </a:defRPr>
            </a:pPr>
            <a:r>
              <a:t> estratégica</a:t>
            </a:r>
          </a:p>
        </p:txBody>
      </p:sp>
      <p:sp>
        <p:nvSpPr>
          <p:cNvPr id="165" name="Mercadotecnia…"/>
          <p:cNvSpPr/>
          <p:nvPr/>
        </p:nvSpPr>
        <p:spPr>
          <a:xfrm>
            <a:off x="6860951" y="6000545"/>
            <a:ext cx="5434408" cy="1270001"/>
          </a:xfrm>
          <a:prstGeom prst="rect">
            <a:avLst/>
          </a:prstGeom>
          <a:solidFill>
            <a:srgbClr val="656837"/>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defRPr>
                <a:solidFill>
                  <a:srgbClr val="FFFFFF"/>
                </a:solidFill>
              </a:defRPr>
            </a:pPr>
            <a:r>
              <a:t>Mercadotecnia</a:t>
            </a:r>
          </a:p>
          <a:p>
            <a:pPr>
              <a:defRPr>
                <a:solidFill>
                  <a:srgbClr val="FFFFFF"/>
                </a:solidFill>
              </a:defRPr>
            </a:pPr>
            <a:r>
              <a:t>operativa</a:t>
            </a:r>
          </a:p>
        </p:txBody>
      </p:sp>
      <p:sp>
        <p:nvSpPr>
          <p:cNvPr id="166"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167" name="Una vez hecho el diagnóstico de la situación, se procede a desarrollar estrategias de mercadotecnia. Para ello vale la pena hacer una distinción generalmente aceptada:"/>
          <p:cNvSpPr txBox="1"/>
          <p:nvPr/>
        </p:nvSpPr>
        <p:spPr>
          <a:xfrm>
            <a:off x="1465195" y="2825992"/>
            <a:ext cx="10074410" cy="232353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stStyle>
          <a:p>
            <a:pPr/>
            <a:r>
              <a:t>Una vez hecho el diagnóstico de la situación, se procede a desarrollar estrategias de mercadotecnia. Para ello vale la pena hacer una distinción generalmente aceptada: </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Qué es una estrategia de mercadotecnia?"/>
          <p:cNvSpPr txBox="1"/>
          <p:nvPr>
            <p:ph type="title"/>
          </p:nvPr>
        </p:nvSpPr>
        <p:spPr>
          <a:xfrm>
            <a:off x="2121943" y="330200"/>
            <a:ext cx="10311357" cy="1397000"/>
          </a:xfrm>
          <a:prstGeom prst="rect">
            <a:avLst/>
          </a:prstGeom>
        </p:spPr>
        <p:txBody>
          <a:bodyPr/>
          <a:lstStyle/>
          <a:p>
            <a:pPr/>
            <a:r>
              <a:t>¿Qué es una estrategia de mercadotecnia?</a:t>
            </a:r>
          </a:p>
        </p:txBody>
      </p:sp>
      <p:sp>
        <p:nvSpPr>
          <p:cNvPr id="170" name="Una estrategia de marketing define las guías a seguir para colocarse ventajosamente frente a la competencia, aprovechando las oportunidades del mercado al tiempo que se consiguen los objetivos de marketing fijados.…"/>
          <p:cNvSpPr txBox="1"/>
          <p:nvPr>
            <p:ph type="body" idx="1"/>
          </p:nvPr>
        </p:nvSpPr>
        <p:spPr>
          <a:prstGeom prst="rect">
            <a:avLst/>
          </a:prstGeom>
        </p:spPr>
        <p:txBody>
          <a:bodyPr/>
          <a:lstStyle/>
          <a:p>
            <a:pPr marL="383540" marR="40639" indent="-342900" algn="ctr" defTabSz="914400">
              <a:lnSpc>
                <a:spcPct val="90000"/>
              </a:lnSpc>
              <a:spcBef>
                <a:spcPts val="700"/>
              </a:spcBef>
              <a:buClr>
                <a:srgbClr val="AAE36A"/>
              </a:buClr>
              <a:buSzTx/>
              <a:buFont typeface="Optima"/>
              <a:buNone/>
              <a:defRPr b="1" sz="4000">
                <a:effectLst>
                  <a:outerShdw sx="100000" sy="100000" kx="0" ky="0" algn="b" rotWithShape="0" blurRad="12700" dist="25400" dir="2700000">
                    <a:srgbClr val="000000"/>
                  </a:outerShdw>
                </a:effectLst>
                <a:uFill>
                  <a:solidFill>
                    <a:srgbClr val="AAE36A"/>
                  </a:solidFill>
                </a:uFill>
                <a:latin typeface="Optima"/>
                <a:ea typeface="Optima"/>
                <a:cs typeface="Optima"/>
                <a:sym typeface="Optima"/>
              </a:defRPr>
            </a:pPr>
          </a:p>
          <a:p>
            <a:pPr marL="383540" marR="40639" indent="-342900" algn="ctr" defTabSz="914400">
              <a:lnSpc>
                <a:spcPct val="90000"/>
              </a:lnSpc>
              <a:spcBef>
                <a:spcPts val="700"/>
              </a:spcBef>
              <a:buClr>
                <a:srgbClr val="AAE36A"/>
              </a:buClr>
              <a:buSzTx/>
              <a:buFont typeface="Optima"/>
              <a:buNone/>
              <a:defRPr b="1" sz="4000">
                <a:effectLst>
                  <a:outerShdw sx="100000" sy="100000" kx="0" ky="0" algn="b" rotWithShape="0" blurRad="12700" dist="25400" dir="2700000">
                    <a:srgbClr val="000000"/>
                  </a:outerShdw>
                </a:effectLst>
                <a:uFill>
                  <a:solidFill>
                    <a:srgbClr val="AAE36A"/>
                  </a:solidFill>
                </a:uFill>
                <a:latin typeface="Optima"/>
                <a:ea typeface="Optima"/>
                <a:cs typeface="Optima"/>
                <a:sym typeface="Optima"/>
              </a:defRPr>
            </a:pPr>
          </a:p>
          <a:p>
            <a:pPr marL="383540" marR="40639" indent="-342900" algn="ctr" defTabSz="914400">
              <a:lnSpc>
                <a:spcPct val="90000"/>
              </a:lnSpc>
              <a:spcBef>
                <a:spcPts val="700"/>
              </a:spcBef>
              <a:buClr>
                <a:srgbClr val="AAE36A"/>
              </a:buClr>
              <a:buSzTx/>
              <a:buFont typeface="Optima"/>
              <a:buNone/>
              <a:defRPr b="1" sz="4000">
                <a:effectLst>
                  <a:outerShdw sx="100000" sy="100000" kx="0" ky="0" algn="b" rotWithShape="0" blurRad="12700" dist="25400" dir="2700000">
                    <a:srgbClr val="000000"/>
                  </a:outerShdw>
                </a:effectLst>
                <a:uFill>
                  <a:solidFill>
                    <a:srgbClr val="AAE36A"/>
                  </a:solidFill>
                </a:uFill>
                <a:latin typeface="Optima"/>
                <a:ea typeface="Optima"/>
                <a:cs typeface="Optima"/>
                <a:sym typeface="Optima"/>
              </a:defRPr>
            </a:pPr>
          </a:p>
          <a:p>
            <a:pPr marL="383540" marR="40639" indent="-342900" algn="ctr" defTabSz="914400">
              <a:lnSpc>
                <a:spcPct val="90000"/>
              </a:lnSpc>
              <a:spcBef>
                <a:spcPts val="700"/>
              </a:spcBef>
              <a:buClr>
                <a:srgbClr val="AAE36A"/>
              </a:buClr>
              <a:buSzTx/>
              <a:buFont typeface="Optima"/>
              <a:buNone/>
              <a:defRPr sz="3200">
                <a:solidFill>
                  <a:srgbClr val="000000"/>
                </a:solidFill>
                <a:uFill>
                  <a:solidFill>
                    <a:srgbClr val="FFFFFF"/>
                  </a:solidFill>
                </a:uFill>
                <a:latin typeface="Arial"/>
                <a:ea typeface="Arial"/>
                <a:cs typeface="Arial"/>
                <a:sym typeface="Arial"/>
              </a:defRPr>
            </a:pPr>
            <a:r>
              <a:rPr sz="2800">
                <a:effectLst>
                  <a:outerShdw sx="100000" sy="100000" kx="0" ky="0" algn="b" rotWithShape="0" blurRad="12700" dist="25400" dir="2700000">
                    <a:srgbClr val="000000"/>
                  </a:outerShdw>
                </a:effectLst>
                <a:uFill>
                  <a:solidFill>
                    <a:srgbClr val="AAE36A"/>
                  </a:solidFill>
                </a:uFill>
                <a:latin typeface="Optima"/>
                <a:ea typeface="Optima"/>
                <a:cs typeface="Optima"/>
                <a:sym typeface="Optima"/>
              </a:rPr>
              <a:t>U</a:t>
            </a:r>
            <a:r>
              <a:t>na estrategia de marketing define las guías a seguir para colocarse ventajosamente frente a la competencia, aprovechando las oportunidades del mercado al tiempo que se consiguen los objetivos de marketing fijados. </a:t>
            </a:r>
          </a:p>
          <a:p>
            <a:pPr marL="383540" marR="40639" indent="-342900" algn="ctr" defTabSz="914400">
              <a:lnSpc>
                <a:spcPct val="90000"/>
              </a:lnSpc>
              <a:spcBef>
                <a:spcPts val="700"/>
              </a:spcBef>
              <a:buClr>
                <a:srgbClr val="AAE36A"/>
              </a:buClr>
              <a:buSzTx/>
              <a:buFont typeface="Optima"/>
              <a:buNone/>
              <a:defRPr sz="3200">
                <a:solidFill>
                  <a:srgbClr val="000000"/>
                </a:solidFill>
                <a:uFill>
                  <a:solidFill>
                    <a:srgbClr val="FFFFFF"/>
                  </a:solidFill>
                </a:uFill>
                <a:latin typeface="Arial"/>
                <a:ea typeface="Arial"/>
                <a:cs typeface="Arial"/>
                <a:sym typeface="Arial"/>
              </a:defRPr>
            </a:pPr>
            <a:r>
              <a:t>(Sainz de Vicuña, 2015).</a:t>
            </a:r>
          </a:p>
        </p:txBody>
      </p:sp>
      <p:sp>
        <p:nvSpPr>
          <p:cNvPr id="171" name="Cerebro"/>
          <p:cNvSpPr/>
          <p:nvPr/>
        </p:nvSpPr>
        <p:spPr>
          <a:xfrm>
            <a:off x="1208737" y="1140660"/>
            <a:ext cx="766773" cy="573969"/>
          </a:xfrm>
          <a:custGeom>
            <a:avLst/>
            <a:gdLst/>
            <a:ahLst/>
            <a:cxnLst>
              <a:cxn ang="0">
                <a:pos x="wd2" y="hd2"/>
              </a:cxn>
              <a:cxn ang="5400000">
                <a:pos x="wd2" y="hd2"/>
              </a:cxn>
              <a:cxn ang="10800000">
                <a:pos x="wd2" y="hd2"/>
              </a:cxn>
              <a:cxn ang="16200000">
                <a:pos x="wd2" y="hd2"/>
              </a:cxn>
            </a:cxnLst>
            <a:rect l="0" t="0" r="r" b="b"/>
            <a:pathLst>
              <a:path w="20488" h="21353" fill="norm" stroke="1" extrusionOk="0">
                <a:moveTo>
                  <a:pt x="7849" y="0"/>
                </a:moveTo>
                <a:cubicBezTo>
                  <a:pt x="6588" y="6"/>
                  <a:pt x="5225" y="689"/>
                  <a:pt x="4557" y="2140"/>
                </a:cubicBezTo>
                <a:cubicBezTo>
                  <a:pt x="2599" y="1020"/>
                  <a:pt x="-24" y="5596"/>
                  <a:pt x="711" y="7397"/>
                </a:cubicBezTo>
                <a:cubicBezTo>
                  <a:pt x="-688" y="9636"/>
                  <a:pt x="116" y="13872"/>
                  <a:pt x="1923" y="14061"/>
                </a:cubicBezTo>
                <a:cubicBezTo>
                  <a:pt x="1923" y="16787"/>
                  <a:pt x="2890" y="18203"/>
                  <a:pt x="5652" y="18009"/>
                </a:cubicBezTo>
                <a:cubicBezTo>
                  <a:pt x="5058" y="18885"/>
                  <a:pt x="3979" y="20442"/>
                  <a:pt x="3979" y="20442"/>
                </a:cubicBezTo>
                <a:lnTo>
                  <a:pt x="5611" y="21353"/>
                </a:lnTo>
                <a:lnTo>
                  <a:pt x="8716" y="17668"/>
                </a:lnTo>
                <a:cubicBezTo>
                  <a:pt x="8716" y="17668"/>
                  <a:pt x="10238" y="18641"/>
                  <a:pt x="12318" y="17960"/>
                </a:cubicBezTo>
                <a:cubicBezTo>
                  <a:pt x="13886" y="17446"/>
                  <a:pt x="14413" y="16378"/>
                  <a:pt x="14315" y="14805"/>
                </a:cubicBezTo>
                <a:cubicBezTo>
                  <a:pt x="16693" y="15486"/>
                  <a:pt x="19417" y="16159"/>
                  <a:pt x="20347" y="12752"/>
                </a:cubicBezTo>
                <a:cubicBezTo>
                  <a:pt x="20912" y="10684"/>
                  <a:pt x="19660" y="7640"/>
                  <a:pt x="18716" y="7640"/>
                </a:cubicBezTo>
                <a:cubicBezTo>
                  <a:pt x="19416" y="6130"/>
                  <a:pt x="17143" y="3112"/>
                  <a:pt x="15639" y="3647"/>
                </a:cubicBezTo>
                <a:cubicBezTo>
                  <a:pt x="15534" y="1422"/>
                  <a:pt x="11423" y="-247"/>
                  <a:pt x="10234" y="1165"/>
                </a:cubicBezTo>
                <a:cubicBezTo>
                  <a:pt x="9750" y="398"/>
                  <a:pt x="8830" y="-5"/>
                  <a:pt x="7849" y="0"/>
                </a:cubicBezTo>
                <a:close/>
              </a:path>
            </a:pathLst>
          </a:custGeom>
          <a:solidFill>
            <a:srgbClr val="4F8F00"/>
          </a:solidFill>
          <a:ln w="12700">
            <a:miter lim="400000"/>
          </a:ln>
        </p:spPr>
        <p:txBody>
          <a:bodyPr lIns="50800" tIns="50800" rIns="50800" bIns="50800" anchor="ctr"/>
          <a:lstStyle/>
          <a:p>
            <a:pPr>
              <a:defRPr>
                <a:solidFill>
                  <a:srgbClr val="9437FF"/>
                </a:solidFill>
              </a:defRPr>
            </a:pP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Mercadotecnia estratégica…"/>
          <p:cNvSpPr txBox="1"/>
          <p:nvPr>
            <p:ph type="title"/>
          </p:nvPr>
        </p:nvSpPr>
        <p:spPr>
          <a:prstGeom prst="rect">
            <a:avLst/>
          </a:prstGeom>
        </p:spPr>
        <p:txBody>
          <a:bodyPr/>
          <a:lstStyle/>
          <a:p>
            <a:pPr marL="214884" indent="-214884" defTabSz="274574">
              <a:spcBef>
                <a:spcPts val="1900"/>
              </a:spcBef>
              <a:buSzPct val="75000"/>
              <a:buFont typeface="Helvetica Neue"/>
              <a:buChar char="•"/>
              <a:defRPr sz="1692">
                <a:solidFill>
                  <a:srgbClr val="FFFFFF"/>
                </a:solidFill>
              </a:defRPr>
            </a:pPr>
            <a:r>
              <a:t>Mercadotecnia estratégica</a:t>
            </a:r>
          </a:p>
          <a:p>
            <a:pPr marL="214884" indent="-214884" defTabSz="274574">
              <a:spcBef>
                <a:spcPts val="1900"/>
              </a:spcBef>
              <a:buSzPct val="75000"/>
              <a:buFont typeface="Helvetica Neue"/>
              <a:defRPr sz="1692">
                <a:solidFill>
                  <a:srgbClr val="FFFFFF"/>
                </a:solidFill>
              </a:defRPr>
            </a:pPr>
            <a:r>
              <a:t>Mercadotecnia estratégica</a:t>
            </a:r>
          </a:p>
        </p:txBody>
      </p:sp>
      <p:sp>
        <p:nvSpPr>
          <p:cNvPr id="174" name="Proceso de análisis, planificación, organización, ejecución y control. Es la mente de la empresa.…"/>
          <p:cNvSpPr txBox="1"/>
          <p:nvPr>
            <p:ph type="body" sz="half" idx="1"/>
          </p:nvPr>
        </p:nvSpPr>
        <p:spPr>
          <a:xfrm>
            <a:off x="4843426" y="2573107"/>
            <a:ext cx="6519326" cy="6667501"/>
          </a:xfrm>
          <a:prstGeom prst="rect">
            <a:avLst/>
          </a:prstGeom>
        </p:spPr>
        <p:txBody>
          <a:bodyPr/>
          <a:lstStyle/>
          <a:p>
            <a:pPr marL="462670" marR="40639" indent="-422030" algn="just" defTabSz="914400">
              <a:lnSpc>
                <a:spcPct val="90000"/>
              </a:lnSpc>
              <a:spcBef>
                <a:spcPts val="700"/>
              </a:spcBef>
              <a:buClr>
                <a:srgbClr val="FFFFFF"/>
              </a:buClr>
              <a:buSzPct val="85000"/>
              <a:buFont typeface="Optima"/>
              <a:defRPr sz="3200">
                <a:solidFill>
                  <a:srgbClr val="000000"/>
                </a:solidFill>
                <a:uFill>
                  <a:solidFill>
                    <a:srgbClr val="FFFFFF"/>
                  </a:solidFill>
                </a:uFill>
                <a:latin typeface="Arial"/>
                <a:ea typeface="Arial"/>
                <a:cs typeface="Arial"/>
                <a:sym typeface="Arial"/>
              </a:defRPr>
            </a:pPr>
            <a:r>
              <a:t>Proceso de </a:t>
            </a:r>
            <a:r>
              <a:rPr b="1">
                <a:uFill>
                  <a:solidFill>
                    <a:srgbClr val="AAE36A"/>
                  </a:solidFill>
                </a:uFill>
              </a:rPr>
              <a:t>análisis, planificación, organización, ejecución y control. </a:t>
            </a:r>
            <a:r>
              <a:t>Es la </a:t>
            </a:r>
            <a:r>
              <a:rPr b="1">
                <a:uFill>
                  <a:solidFill>
                    <a:srgbClr val="AAE36A"/>
                  </a:solidFill>
                </a:uFill>
              </a:rPr>
              <a:t>mente</a:t>
            </a:r>
            <a:r>
              <a:t> de la empresa.</a:t>
            </a:r>
          </a:p>
          <a:p>
            <a:pPr marL="436293" marR="40639" indent="-395653" algn="just" defTabSz="914400">
              <a:lnSpc>
                <a:spcPct val="90000"/>
              </a:lnSpc>
              <a:spcBef>
                <a:spcPts val="700"/>
              </a:spcBef>
              <a:buClr>
                <a:srgbClr val="FFFFFF"/>
              </a:buClr>
              <a:buSzPct val="85000"/>
              <a:buFont typeface="Optima"/>
              <a:defRPr sz="3200">
                <a:solidFill>
                  <a:srgbClr val="000000"/>
                </a:solidFill>
                <a:uFill>
                  <a:solidFill>
                    <a:srgbClr val="FFFFFF"/>
                  </a:solidFill>
                </a:uFill>
                <a:latin typeface="Arial"/>
                <a:ea typeface="Arial"/>
                <a:cs typeface="Arial"/>
                <a:sym typeface="Arial"/>
              </a:defRPr>
            </a:pPr>
            <a:r>
              <a:rPr sz="3000"/>
              <a:t>La dirección estratégica busca orientar a la empresa </a:t>
            </a:r>
            <a:r>
              <a:rPr sz="3000">
                <a:uFill>
                  <a:solidFill>
                    <a:srgbClr val="AAE36A"/>
                  </a:solidFill>
                </a:uFill>
              </a:rPr>
              <a:t>hacia el mercado lo más eficazmente posible</a:t>
            </a:r>
            <a:r>
              <a:rPr sz="3000"/>
              <a:t>. La dirección de mercadotecnia estratégica </a:t>
            </a:r>
            <a:r>
              <a:rPr sz="3000">
                <a:uFill>
                  <a:solidFill>
                    <a:srgbClr val="AAE36A"/>
                  </a:solidFill>
                </a:uFill>
              </a:rPr>
              <a:t>transmite la necesidad de la orientación</a:t>
            </a:r>
            <a:r>
              <a:rPr sz="3000"/>
              <a:t>, para lo cual cuenta con el conocimient</a:t>
            </a:r>
            <a:r>
              <a:rPr sz="2600"/>
              <a:t>o del mercado (Sainz de Vicuña, 2015).</a:t>
            </a:r>
          </a:p>
        </p:txBody>
      </p:sp>
      <p:sp>
        <p:nvSpPr>
          <p:cNvPr id="175" name="Mercadotecnia estratégica"/>
          <p:cNvSpPr/>
          <p:nvPr/>
        </p:nvSpPr>
        <p:spPr>
          <a:xfrm>
            <a:off x="836052" y="564501"/>
            <a:ext cx="5434408" cy="1270001"/>
          </a:xfrm>
          <a:prstGeom prst="rect">
            <a:avLst/>
          </a:prstGeom>
          <a:solidFill>
            <a:schemeClr val="accent1">
              <a:satOff val="12166"/>
              <a:lumOff val="-13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marL="457200" indent="-457200" algn="l">
              <a:spcBef>
                <a:spcPts val="4200"/>
              </a:spcBef>
              <a:buSzPct val="75000"/>
              <a:buFont typeface="Helvetica Neue"/>
              <a:buChar char="•"/>
              <a:defRPr>
                <a:solidFill>
                  <a:srgbClr val="FFFFFF"/>
                </a:solidFill>
              </a:defRPr>
            </a:lvl1pPr>
          </a:lstStyle>
          <a:p>
            <a:pPr/>
            <a:r>
              <a:t>Mercadotecnia estratégica</a:t>
            </a:r>
          </a:p>
        </p:txBody>
      </p:sp>
      <p:sp>
        <p:nvSpPr>
          <p:cNvPr id="176"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177" name="Cabeza"/>
          <p:cNvSpPr/>
          <p:nvPr/>
        </p:nvSpPr>
        <p:spPr>
          <a:xfrm>
            <a:off x="3894472" y="2688321"/>
            <a:ext cx="1147355" cy="1372527"/>
          </a:xfrm>
          <a:custGeom>
            <a:avLst/>
            <a:gdLst/>
            <a:ahLst/>
            <a:cxnLst>
              <a:cxn ang="0">
                <a:pos x="wd2" y="hd2"/>
              </a:cxn>
              <a:cxn ang="5400000">
                <a:pos x="wd2" y="hd2"/>
              </a:cxn>
              <a:cxn ang="10800000">
                <a:pos x="wd2" y="hd2"/>
              </a:cxn>
              <a:cxn ang="16200000">
                <a:pos x="wd2" y="hd2"/>
              </a:cxn>
            </a:cxnLst>
            <a:rect l="0" t="0" r="r" b="b"/>
            <a:pathLst>
              <a:path w="21545" h="21600" fill="norm" stroke="1" extrusionOk="0">
                <a:moveTo>
                  <a:pt x="9154" y="0"/>
                </a:moveTo>
                <a:cubicBezTo>
                  <a:pt x="3064" y="0"/>
                  <a:pt x="0" y="3297"/>
                  <a:pt x="0" y="7252"/>
                </a:cubicBezTo>
                <a:cubicBezTo>
                  <a:pt x="0" y="11207"/>
                  <a:pt x="2755" y="14261"/>
                  <a:pt x="3263" y="17024"/>
                </a:cubicBezTo>
                <a:cubicBezTo>
                  <a:pt x="3772" y="19786"/>
                  <a:pt x="1428" y="21600"/>
                  <a:pt x="1428" y="21600"/>
                </a:cubicBezTo>
                <a:lnTo>
                  <a:pt x="13269" y="21600"/>
                </a:lnTo>
                <a:cubicBezTo>
                  <a:pt x="14015" y="18211"/>
                  <a:pt x="15444" y="18832"/>
                  <a:pt x="16687" y="18799"/>
                </a:cubicBezTo>
                <a:cubicBezTo>
                  <a:pt x="17929" y="18767"/>
                  <a:pt x="19467" y="18460"/>
                  <a:pt x="19210" y="17068"/>
                </a:cubicBezTo>
                <a:cubicBezTo>
                  <a:pt x="19036" y="16134"/>
                  <a:pt x="19250" y="15837"/>
                  <a:pt x="19675" y="15341"/>
                </a:cubicBezTo>
                <a:cubicBezTo>
                  <a:pt x="20100" y="14844"/>
                  <a:pt x="19256" y="14402"/>
                  <a:pt x="19256" y="14402"/>
                </a:cubicBezTo>
                <a:lnTo>
                  <a:pt x="19745" y="14169"/>
                </a:lnTo>
                <a:cubicBezTo>
                  <a:pt x="19977" y="14061"/>
                  <a:pt x="20093" y="13835"/>
                  <a:pt x="20035" y="13619"/>
                </a:cubicBezTo>
                <a:cubicBezTo>
                  <a:pt x="20009" y="13533"/>
                  <a:pt x="19982" y="13430"/>
                  <a:pt x="19950" y="13301"/>
                </a:cubicBezTo>
                <a:cubicBezTo>
                  <a:pt x="19847" y="12874"/>
                  <a:pt x="20073" y="12503"/>
                  <a:pt x="20497" y="12373"/>
                </a:cubicBezTo>
                <a:cubicBezTo>
                  <a:pt x="20877" y="12260"/>
                  <a:pt x="21149" y="12098"/>
                  <a:pt x="21342" y="11942"/>
                </a:cubicBezTo>
                <a:cubicBezTo>
                  <a:pt x="21600" y="11737"/>
                  <a:pt x="21600" y="11374"/>
                  <a:pt x="21407" y="11120"/>
                </a:cubicBezTo>
                <a:cubicBezTo>
                  <a:pt x="20705" y="10192"/>
                  <a:pt x="19983" y="9173"/>
                  <a:pt x="19487" y="8520"/>
                </a:cubicBezTo>
                <a:cubicBezTo>
                  <a:pt x="18754" y="7554"/>
                  <a:pt x="19939" y="7036"/>
                  <a:pt x="19572" y="5994"/>
                </a:cubicBezTo>
                <a:cubicBezTo>
                  <a:pt x="18658" y="2406"/>
                  <a:pt x="15959" y="0"/>
                  <a:pt x="9154" y="0"/>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9" name="Es más agresiva y visible, opera en tiempos más cortos, su eficacia depende de la calidad de las elecciones estratégicas fijadas. Es el brazo comercial de la empresa en su contribución al logro de objetivos (Sainz de Vicuña, 2015).."/>
          <p:cNvSpPr txBox="1"/>
          <p:nvPr>
            <p:ph type="body" sz="half" idx="1"/>
          </p:nvPr>
        </p:nvSpPr>
        <p:spPr>
          <a:xfrm>
            <a:off x="1674139" y="2729588"/>
            <a:ext cx="6330755" cy="4770935"/>
          </a:xfrm>
          <a:prstGeom prst="rect">
            <a:avLst/>
          </a:prstGeom>
        </p:spPr>
        <p:txBody>
          <a:bodyPr/>
          <a:lstStyle/>
          <a:p>
            <a:pPr lvl="1" marL="878839" marR="40639" indent="-380999" algn="just" defTabSz="914400">
              <a:spcBef>
                <a:spcPts val="700"/>
              </a:spcBef>
              <a:defRPr sz="3000">
                <a:solidFill>
                  <a:srgbClr val="000000"/>
                </a:solidFill>
                <a:uFill>
                  <a:solidFill>
                    <a:srgbClr val="FFFFFF"/>
                  </a:solidFill>
                </a:uFill>
                <a:latin typeface="Arial"/>
                <a:ea typeface="Arial"/>
                <a:cs typeface="Arial"/>
                <a:sym typeface="Arial"/>
              </a:defRPr>
            </a:pPr>
            <a:r>
              <a:rPr>
                <a:uFill>
                  <a:solidFill>
                    <a:srgbClr val="FFD300"/>
                  </a:solidFill>
                </a:uFill>
              </a:rPr>
              <a:t>Es más agresiva y visible, opera en tiempos más cortos, su eficacia depende de la calidad de las elecciones estratégicas fijadas. Es el brazo comercial de la empresa en su contribución al logro de objetivos (Sainz de Vicuña, 2015).</a:t>
            </a:r>
            <a:r>
              <a:t>.</a:t>
            </a:r>
          </a:p>
        </p:txBody>
      </p:sp>
      <p:sp>
        <p:nvSpPr>
          <p:cNvPr id="180" name="Mercadotecnia operativa"/>
          <p:cNvSpPr/>
          <p:nvPr/>
        </p:nvSpPr>
        <p:spPr>
          <a:xfrm>
            <a:off x="6893675" y="444628"/>
            <a:ext cx="5434408" cy="1270001"/>
          </a:xfrm>
          <a:prstGeom prst="rect">
            <a:avLst/>
          </a:prstGeom>
          <a:solidFill>
            <a:srgbClr val="656837"/>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a:solidFill>
                  <a:srgbClr val="FFFFFF"/>
                </a:solidFill>
              </a:defRPr>
            </a:lvl1pPr>
          </a:lstStyle>
          <a:p>
            <a:pPr/>
            <a:r>
              <a:t>Mercadotecnia operativa</a:t>
            </a:r>
          </a:p>
        </p:txBody>
      </p:sp>
      <p:sp>
        <p:nvSpPr>
          <p:cNvPr id="181" name="Gerardo Novo / Facturyg UAEM"/>
          <p:cNvSpPr txBox="1"/>
          <p:nvPr/>
        </p:nvSpPr>
        <p:spPr>
          <a:xfrm>
            <a:off x="8397827" y="91375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
        <p:nvSpPr>
          <p:cNvPr id="182" name="Encendido"/>
          <p:cNvSpPr/>
          <p:nvPr/>
        </p:nvSpPr>
        <p:spPr>
          <a:xfrm>
            <a:off x="9661851" y="4302609"/>
            <a:ext cx="786342" cy="818182"/>
          </a:xfrm>
          <a:custGeom>
            <a:avLst/>
            <a:gdLst/>
            <a:ahLst/>
            <a:cxnLst>
              <a:cxn ang="0">
                <a:pos x="wd2" y="hd2"/>
              </a:cxn>
              <a:cxn ang="5400000">
                <a:pos x="wd2" y="hd2"/>
              </a:cxn>
              <a:cxn ang="10800000">
                <a:pos x="wd2" y="hd2"/>
              </a:cxn>
              <a:cxn ang="16200000">
                <a:pos x="wd2" y="hd2"/>
              </a:cxn>
            </a:cxnLst>
            <a:rect l="0" t="0" r="r" b="b"/>
            <a:pathLst>
              <a:path w="21594" h="21600" fill="norm" stroke="1" extrusionOk="0">
                <a:moveTo>
                  <a:pt x="10797" y="0"/>
                </a:moveTo>
                <a:cubicBezTo>
                  <a:pt x="9878" y="0"/>
                  <a:pt x="9133" y="716"/>
                  <a:pt x="9133" y="1600"/>
                </a:cubicBezTo>
                <a:lnTo>
                  <a:pt x="9133" y="10222"/>
                </a:lnTo>
                <a:cubicBezTo>
                  <a:pt x="9133" y="11106"/>
                  <a:pt x="9878" y="11822"/>
                  <a:pt x="10797" y="11822"/>
                </a:cubicBezTo>
                <a:cubicBezTo>
                  <a:pt x="11717" y="11822"/>
                  <a:pt x="12461" y="11106"/>
                  <a:pt x="12461" y="10222"/>
                </a:cubicBezTo>
                <a:lnTo>
                  <a:pt x="12461" y="1600"/>
                </a:lnTo>
                <a:cubicBezTo>
                  <a:pt x="12461" y="716"/>
                  <a:pt x="11717" y="0"/>
                  <a:pt x="10797" y="0"/>
                </a:cubicBezTo>
                <a:close/>
                <a:moveTo>
                  <a:pt x="4155" y="3552"/>
                </a:moveTo>
                <a:cubicBezTo>
                  <a:pt x="3730" y="3561"/>
                  <a:pt x="3308" y="3725"/>
                  <a:pt x="2990" y="4045"/>
                </a:cubicBezTo>
                <a:cubicBezTo>
                  <a:pt x="1061" y="5987"/>
                  <a:pt x="0" y="8536"/>
                  <a:pt x="0" y="11220"/>
                </a:cubicBezTo>
                <a:cubicBezTo>
                  <a:pt x="0" y="16941"/>
                  <a:pt x="4840" y="21600"/>
                  <a:pt x="10797" y="21600"/>
                </a:cubicBezTo>
                <a:cubicBezTo>
                  <a:pt x="16754" y="21600"/>
                  <a:pt x="21600" y="16941"/>
                  <a:pt x="21594" y="11220"/>
                </a:cubicBezTo>
                <a:cubicBezTo>
                  <a:pt x="21594" y="8536"/>
                  <a:pt x="20534" y="5987"/>
                  <a:pt x="18605" y="4045"/>
                </a:cubicBezTo>
                <a:cubicBezTo>
                  <a:pt x="17973" y="3411"/>
                  <a:pt x="16917" y="3383"/>
                  <a:pt x="16251" y="3996"/>
                </a:cubicBezTo>
                <a:cubicBezTo>
                  <a:pt x="15591" y="4603"/>
                  <a:pt x="15565" y="5618"/>
                  <a:pt x="16202" y="6258"/>
                </a:cubicBezTo>
                <a:cubicBezTo>
                  <a:pt x="17539" y="7603"/>
                  <a:pt x="18271" y="9360"/>
                  <a:pt x="18271" y="11220"/>
                </a:cubicBezTo>
                <a:cubicBezTo>
                  <a:pt x="18271" y="15179"/>
                  <a:pt x="14910" y="18401"/>
                  <a:pt x="10792" y="18401"/>
                </a:cubicBezTo>
                <a:cubicBezTo>
                  <a:pt x="6674" y="18401"/>
                  <a:pt x="3323" y="15179"/>
                  <a:pt x="3323" y="11220"/>
                </a:cubicBezTo>
                <a:cubicBezTo>
                  <a:pt x="3323" y="9360"/>
                  <a:pt x="4056" y="7598"/>
                  <a:pt x="5392" y="6258"/>
                </a:cubicBezTo>
                <a:cubicBezTo>
                  <a:pt x="6030" y="5618"/>
                  <a:pt x="6009" y="4609"/>
                  <a:pt x="5343" y="3996"/>
                </a:cubicBezTo>
                <a:cubicBezTo>
                  <a:pt x="5010" y="3690"/>
                  <a:pt x="4580" y="3543"/>
                  <a:pt x="4155" y="3552"/>
                </a:cubicBezTo>
                <a:close/>
              </a:path>
            </a:pathLst>
          </a:custGeom>
          <a:solidFill>
            <a:schemeClr val="accent1">
              <a:satOff val="12166"/>
              <a:lumOff val="-13042"/>
            </a:schemeClr>
          </a:solidFill>
          <a:ln w="12700">
            <a:miter lim="400000"/>
          </a:ln>
        </p:spPr>
        <p:txBody>
          <a:bodyPr lIns="50800" tIns="50800" rIns="50800" bIns="50800" anchor="ctr"/>
          <a:lstStyle/>
          <a:p>
            <a:pPr>
              <a:defRPr>
                <a:solidFill>
                  <a:srgbClr val="FFFFFF"/>
                </a:solidFill>
              </a:defRPr>
            </a:pP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3.1 Mezcla de mercadotecnia adaptada al mercado meta"/>
          <p:cNvSpPr txBox="1"/>
          <p:nvPr>
            <p:ph type="title"/>
          </p:nvPr>
        </p:nvSpPr>
        <p:spPr>
          <a:prstGeom prst="rect">
            <a:avLst/>
          </a:prstGeom>
        </p:spPr>
        <p:txBody>
          <a:bodyPr/>
          <a:lstStyle/>
          <a:p>
            <a:pPr marL="228600" indent="-228600" algn="just" defTabSz="449580">
              <a:spcBef>
                <a:spcPts val="500"/>
              </a:spcBef>
              <a:tabLst>
                <a:tab pos="12700" algn="l"/>
                <a:tab pos="241300" algn="l"/>
                <a:tab pos="317500" algn="l"/>
              </a:tabLst>
              <a:defRPr sz="3000">
                <a:latin typeface="Arial"/>
                <a:ea typeface="Arial"/>
                <a:cs typeface="Arial"/>
                <a:sym typeface="Arial"/>
              </a:defRPr>
            </a:pPr>
            <a:r>
              <a:rPr>
                <a:latin typeface="Symbol"/>
                <a:ea typeface="Symbol"/>
                <a:cs typeface="Symbol"/>
                <a:sym typeface="Symbol"/>
              </a:rPr>
              <a:t>	3.1 </a:t>
            </a:r>
            <a:r>
              <a:t>Mezcla de mercadotecnia adaptada al mercado meta  </a:t>
            </a:r>
          </a:p>
        </p:txBody>
      </p:sp>
      <p:sp>
        <p:nvSpPr>
          <p:cNvPr id="185" name="Cuerpo"/>
          <p:cNvSpPr txBox="1"/>
          <p:nvPr>
            <p:ph type="body" idx="1"/>
          </p:nvPr>
        </p:nvSpPr>
        <p:spPr>
          <a:prstGeom prst="rect">
            <a:avLst/>
          </a:prstGeom>
        </p:spPr>
        <p:txBody>
          <a:bodyPr/>
          <a:lstStyle/>
          <a:p>
            <a:pPr/>
          </a:p>
        </p:txBody>
      </p:sp>
      <p:sp>
        <p:nvSpPr>
          <p:cNvPr id="186" name="Mezcla de promoción…"/>
          <p:cNvSpPr/>
          <p:nvPr/>
        </p:nvSpPr>
        <p:spPr>
          <a:xfrm>
            <a:off x="833180" y="4921250"/>
            <a:ext cx="5177559" cy="1270000"/>
          </a:xfrm>
          <a:prstGeom prst="rect">
            <a:avLst/>
          </a:prstGeom>
          <a:solidFill>
            <a:schemeClr val="accent1">
              <a:satOff val="12166"/>
              <a:lumOff val="-13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p>
            <a:pPr>
              <a:defRPr>
                <a:solidFill>
                  <a:srgbClr val="FFFFFF"/>
                </a:solidFill>
              </a:defRPr>
            </a:pPr>
            <a:r>
              <a:t>Mezcla de promoción</a:t>
            </a:r>
          </a:p>
          <a:p>
            <a:pPr>
              <a:defRPr>
                <a:solidFill>
                  <a:srgbClr val="FFFFFF"/>
                </a:solidFill>
              </a:defRPr>
            </a:pPr>
            <a:r>
              <a:t>o </a:t>
            </a:r>
            <a:r>
              <a:rPr i="1">
                <a:latin typeface="Helvetica Neue"/>
                <a:ea typeface="Helvetica Neue"/>
                <a:cs typeface="Helvetica Neue"/>
                <a:sym typeface="Helvetica Neue"/>
              </a:rPr>
              <a:t>marketing mix </a:t>
            </a:r>
          </a:p>
        </p:txBody>
      </p:sp>
      <p:sp>
        <p:nvSpPr>
          <p:cNvPr id="187" name="Producto"/>
          <p:cNvSpPr/>
          <p:nvPr/>
        </p:nvSpPr>
        <p:spPr>
          <a:xfrm>
            <a:off x="6806284" y="2755232"/>
            <a:ext cx="4159150" cy="1270001"/>
          </a:xfrm>
          <a:prstGeom prst="rect">
            <a:avLst/>
          </a:prstGeom>
          <a:solidFill>
            <a:schemeClr val="accent1">
              <a:satOff val="12166"/>
              <a:lumOff val="-13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a:solidFill>
                  <a:srgbClr val="FFFFFF"/>
                </a:solidFill>
              </a:defRPr>
            </a:lvl1pPr>
          </a:lstStyle>
          <a:p>
            <a:pPr/>
            <a:r>
              <a:t>Producto</a:t>
            </a:r>
          </a:p>
        </p:txBody>
      </p:sp>
      <p:sp>
        <p:nvSpPr>
          <p:cNvPr id="188" name="Precio"/>
          <p:cNvSpPr/>
          <p:nvPr/>
        </p:nvSpPr>
        <p:spPr>
          <a:xfrm>
            <a:off x="6806284" y="4241800"/>
            <a:ext cx="4159150" cy="1270000"/>
          </a:xfrm>
          <a:prstGeom prst="rect">
            <a:avLst/>
          </a:prstGeom>
          <a:solidFill>
            <a:schemeClr val="accent1">
              <a:satOff val="12166"/>
              <a:lumOff val="-13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a:solidFill>
                  <a:srgbClr val="FFFFFF"/>
                </a:solidFill>
              </a:defRPr>
            </a:lvl1pPr>
          </a:lstStyle>
          <a:p>
            <a:pPr/>
            <a:r>
              <a:t>Precio</a:t>
            </a:r>
          </a:p>
        </p:txBody>
      </p:sp>
      <p:sp>
        <p:nvSpPr>
          <p:cNvPr id="189" name="Plaza (distribución)"/>
          <p:cNvSpPr/>
          <p:nvPr/>
        </p:nvSpPr>
        <p:spPr>
          <a:xfrm>
            <a:off x="6806284" y="5728367"/>
            <a:ext cx="4159150" cy="1270001"/>
          </a:xfrm>
          <a:prstGeom prst="rect">
            <a:avLst/>
          </a:prstGeom>
          <a:solidFill>
            <a:schemeClr val="accent1">
              <a:satOff val="12166"/>
              <a:lumOff val="-13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a:solidFill>
                  <a:srgbClr val="FFFFFF"/>
                </a:solidFill>
              </a:defRPr>
            </a:lvl1pPr>
          </a:lstStyle>
          <a:p>
            <a:pPr/>
            <a:r>
              <a:t>Plaza (distribución)</a:t>
            </a:r>
          </a:p>
        </p:txBody>
      </p:sp>
      <p:sp>
        <p:nvSpPr>
          <p:cNvPr id="190" name="Promoción"/>
          <p:cNvSpPr/>
          <p:nvPr/>
        </p:nvSpPr>
        <p:spPr>
          <a:xfrm>
            <a:off x="6806284" y="7214935"/>
            <a:ext cx="4159150" cy="1270001"/>
          </a:xfrm>
          <a:prstGeom prst="rect">
            <a:avLst/>
          </a:prstGeom>
          <a:solidFill>
            <a:schemeClr val="accent1">
              <a:satOff val="12166"/>
              <a:lumOff val="-13042"/>
            </a:schemeClr>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a:solidFill>
                  <a:srgbClr val="FFFFFF"/>
                </a:solidFill>
              </a:defRPr>
            </a:lvl1pPr>
          </a:lstStyle>
          <a:p>
            <a:pPr/>
            <a:r>
              <a:t>Promoción</a:t>
            </a:r>
          </a:p>
        </p:txBody>
      </p:sp>
      <p:sp>
        <p:nvSpPr>
          <p:cNvPr id="191" name="A la fecha muchos investigadores y estrategas siguen usando una clasificación clásica conocida como las 4 pes. También se les conoce como estrategias funcionales"/>
          <p:cNvSpPr txBox="1"/>
          <p:nvPr/>
        </p:nvSpPr>
        <p:spPr>
          <a:xfrm>
            <a:off x="916193" y="6464679"/>
            <a:ext cx="5011533" cy="187112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300"/>
            </a:lvl1pPr>
          </a:lstStyle>
          <a:p>
            <a:pPr/>
            <a:r>
              <a:t>A la fecha muchos investigadores y estrategas siguen usando una clasificación clásica conocida como las 4 pes. También se les conoce como estrategias funcionales</a:t>
            </a:r>
          </a:p>
        </p:txBody>
      </p:sp>
      <p:sp>
        <p:nvSpPr>
          <p:cNvPr id="192" name="Gerardo Novo / Facturyg UAEM"/>
          <p:cNvSpPr txBox="1"/>
          <p:nvPr/>
        </p:nvSpPr>
        <p:spPr>
          <a:xfrm>
            <a:off x="8397827" y="91629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4" name="Mezcla de mercadotecnia"/>
          <p:cNvSpPr txBox="1"/>
          <p:nvPr>
            <p:ph type="title"/>
          </p:nvPr>
        </p:nvSpPr>
        <p:spPr>
          <a:prstGeom prst="rect">
            <a:avLst/>
          </a:prstGeom>
        </p:spPr>
        <p:txBody>
          <a:bodyPr/>
          <a:lstStyle/>
          <a:p>
            <a:pPr/>
            <a:r>
              <a:t>Mezcla de mercadotecnia </a:t>
            </a:r>
          </a:p>
        </p:txBody>
      </p:sp>
      <p:sp>
        <p:nvSpPr>
          <p:cNvPr id="195" name="La mezcla de mercadotecnia debe adaptarse a las necesidades de la empresa y del producto.…"/>
          <p:cNvSpPr txBox="1"/>
          <p:nvPr>
            <p:ph type="body" sz="half" idx="1"/>
          </p:nvPr>
        </p:nvSpPr>
        <p:spPr>
          <a:xfrm>
            <a:off x="2724167" y="2071792"/>
            <a:ext cx="9709133" cy="4742821"/>
          </a:xfrm>
          <a:prstGeom prst="rect">
            <a:avLst/>
          </a:prstGeom>
        </p:spPr>
        <p:txBody>
          <a:bodyPr/>
          <a:lstStyle/>
          <a:p>
            <a:pPr marL="429768" indent="-429768" algn="just" defTabSz="549148">
              <a:spcBef>
                <a:spcPts val="3900"/>
              </a:spcBef>
              <a:defRPr sz="3384">
                <a:solidFill>
                  <a:srgbClr val="000000"/>
                </a:solidFill>
              </a:defRPr>
            </a:pPr>
            <a:r>
              <a:t>La mezcla de mercadotecnia debe adaptarse a las necesidades de la empresa y del producto. </a:t>
            </a:r>
          </a:p>
          <a:p>
            <a:pPr marL="429768" indent="-429768" algn="just" defTabSz="549148">
              <a:spcBef>
                <a:spcPts val="3900"/>
              </a:spcBef>
              <a:defRPr sz="3384">
                <a:solidFill>
                  <a:srgbClr val="000000"/>
                </a:solidFill>
              </a:defRPr>
            </a:pPr>
            <a:r>
              <a:t>Debe considerarse la etapa en la que se encuentra el producto de acuerdo a su ciclo de vida. </a:t>
            </a:r>
          </a:p>
          <a:p>
            <a:pPr marL="429768" indent="-429768" algn="just" defTabSz="549148">
              <a:spcBef>
                <a:spcPts val="3900"/>
              </a:spcBef>
              <a:defRPr sz="3384">
                <a:solidFill>
                  <a:srgbClr val="000000"/>
                </a:solidFill>
              </a:defRPr>
            </a:pPr>
            <a:r>
              <a:t>También es importante diseñarla en función de la competencia.</a:t>
            </a:r>
          </a:p>
        </p:txBody>
      </p:sp>
      <p:sp>
        <p:nvSpPr>
          <p:cNvPr id="196" name="Gerardo Novo / Facturyg UAEM"/>
          <p:cNvSpPr txBox="1"/>
          <p:nvPr/>
        </p:nvSpPr>
        <p:spPr>
          <a:xfrm>
            <a:off x="8397827" y="9162921"/>
            <a:ext cx="3772358" cy="4113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7474"/>
                </a:solidFill>
              </a:defRPr>
            </a:lvl1pPr>
          </a:lstStyle>
          <a:p>
            <a:pPr/>
            <a:r>
              <a:t>Gerardo Novo / Facturyg UAEM</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Light"/>
        <a:ea typeface="Helvetica Neue Light"/>
        <a:cs typeface="Helvetica Neue Light"/>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12166"/>
            <a:lumOff val="-13042"/>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ABABAB"/>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Light"/>
        <a:ea typeface="Helvetica Neue Light"/>
        <a:cs typeface="Helvetica Neue Light"/>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12166"/>
            <a:lumOff val="-13042"/>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ABABAB"/>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