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89" r:id="rId4"/>
    <p:sldId id="291" r:id="rId5"/>
    <p:sldId id="282" r:id="rId6"/>
    <p:sldId id="304" r:id="rId7"/>
    <p:sldId id="305" r:id="rId8"/>
    <p:sldId id="283" r:id="rId9"/>
    <p:sldId id="306" r:id="rId10"/>
    <p:sldId id="301" r:id="rId11"/>
    <p:sldId id="308" r:id="rId12"/>
    <p:sldId id="309" r:id="rId13"/>
    <p:sldId id="307" r:id="rId14"/>
    <p:sldId id="287" r:id="rId15"/>
    <p:sldId id="310" r:id="rId16"/>
    <p:sldId id="311" r:id="rId17"/>
    <p:sldId id="259" r:id="rId18"/>
    <p:sldId id="260" r:id="rId19"/>
    <p:sldId id="261" r:id="rId20"/>
    <p:sldId id="303" r:id="rId21"/>
    <p:sldId id="292" r:id="rId22"/>
    <p:sldId id="293" r:id="rId23"/>
    <p:sldId id="294" r:id="rId24"/>
    <p:sldId id="295" r:id="rId25"/>
    <p:sldId id="296" r:id="rId26"/>
    <p:sldId id="297" r:id="rId27"/>
    <p:sldId id="298" r:id="rId28"/>
    <p:sldId id="299" r:id="rId29"/>
    <p:sldId id="300" r:id="rId30"/>
    <p:sldId id="312" r:id="rId31"/>
    <p:sldId id="313" r:id="rId32"/>
    <p:sldId id="319" r:id="rId33"/>
    <p:sldId id="314" r:id="rId34"/>
    <p:sldId id="320" r:id="rId35"/>
    <p:sldId id="315" r:id="rId36"/>
    <p:sldId id="302" r:id="rId37"/>
    <p:sldId id="318" r:id="rId38"/>
    <p:sldId id="317" r:id="rId39"/>
    <p:sldId id="316" r:id="rId40"/>
    <p:sldId id="277"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77" autoAdjust="0"/>
    <p:restoredTop sz="94660"/>
  </p:normalViewPr>
  <p:slideViewPr>
    <p:cSldViewPr snapToGrid="0">
      <p:cViewPr varScale="1">
        <p:scale>
          <a:sx n="142" d="100"/>
          <a:sy n="142" d="100"/>
        </p:scale>
        <p:origin x="-120" y="-9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B4BD10-DB5D-F946-9BE3-6BA234A2EF30}" type="doc">
      <dgm:prSet loTypeId="urn:microsoft.com/office/officeart/2005/8/layout/radial6" loCatId="" qsTypeId="urn:microsoft.com/office/officeart/2005/8/quickstyle/3D9" qsCatId="3D" csTypeId="urn:microsoft.com/office/officeart/2005/8/colors/colorful1" csCatId="colorful" phldr="1"/>
      <dgm:spPr/>
      <dgm:t>
        <a:bodyPr/>
        <a:lstStyle/>
        <a:p>
          <a:endParaRPr lang="es-ES"/>
        </a:p>
      </dgm:t>
    </dgm:pt>
    <dgm:pt modelId="{6AF4C40D-453F-F14A-85ED-0B7E9F800644}">
      <dgm:prSet phldrT="[Texto]"/>
      <dgm:spPr/>
      <dgm:t>
        <a:bodyPr/>
        <a:lstStyle/>
        <a:p>
          <a:pPr algn="ctr"/>
          <a:r>
            <a:rPr lang="es-ES"/>
            <a:t>diseño de objetos complejos</a:t>
          </a:r>
        </a:p>
      </dgm:t>
    </dgm:pt>
    <dgm:pt modelId="{BCA72479-D7F8-7F40-AD43-854978AC2D10}" type="parTrans" cxnId="{E132E6DE-6BAD-A741-9FD9-3F5F16773004}">
      <dgm:prSet/>
      <dgm:spPr/>
      <dgm:t>
        <a:bodyPr/>
        <a:lstStyle/>
        <a:p>
          <a:pPr algn="ctr"/>
          <a:endParaRPr lang="es-ES"/>
        </a:p>
      </dgm:t>
    </dgm:pt>
    <dgm:pt modelId="{50D6D4A2-0B24-2D4F-B2BF-AA793125819F}" type="sibTrans" cxnId="{E132E6DE-6BAD-A741-9FD9-3F5F16773004}">
      <dgm:prSet/>
      <dgm:spPr/>
      <dgm:t>
        <a:bodyPr/>
        <a:lstStyle/>
        <a:p>
          <a:pPr algn="ctr"/>
          <a:endParaRPr lang="es-ES"/>
        </a:p>
      </dgm:t>
    </dgm:pt>
    <dgm:pt modelId="{7EF1ADB6-9230-4143-95F2-51BA9B10D35B}">
      <dgm:prSet phldrT="[Texto]"/>
      <dgm:spPr/>
      <dgm:t>
        <a:bodyPr/>
        <a:lstStyle/>
        <a:p>
          <a:pPr algn="ctr"/>
          <a:r>
            <a:rPr lang="es-ES" dirty="0">
              <a:solidFill>
                <a:srgbClr val="FF0000"/>
              </a:solidFill>
            </a:rPr>
            <a:t>unidad 1</a:t>
          </a:r>
        </a:p>
      </dgm:t>
    </dgm:pt>
    <dgm:pt modelId="{E645BCF1-31CF-434A-8292-1451CC1C85EC}" type="parTrans" cxnId="{303C718F-57FB-894B-8053-476E1BFDD303}">
      <dgm:prSet/>
      <dgm:spPr/>
      <dgm:t>
        <a:bodyPr/>
        <a:lstStyle/>
        <a:p>
          <a:pPr algn="ctr"/>
          <a:endParaRPr lang="es-ES"/>
        </a:p>
      </dgm:t>
    </dgm:pt>
    <dgm:pt modelId="{F6FD5B91-F92E-6B41-BE6A-92D7E40E0F6D}" type="sibTrans" cxnId="{303C718F-57FB-894B-8053-476E1BFDD303}">
      <dgm:prSet/>
      <dgm:spPr/>
      <dgm:t>
        <a:bodyPr/>
        <a:lstStyle/>
        <a:p>
          <a:pPr algn="ctr"/>
          <a:endParaRPr lang="es-ES"/>
        </a:p>
      </dgm:t>
    </dgm:pt>
    <dgm:pt modelId="{70086752-0239-034F-B634-FD7A9AF4C314}">
      <dgm:prSet phldrT="[Texto]"/>
      <dgm:spPr/>
      <dgm:t>
        <a:bodyPr/>
        <a:lstStyle/>
        <a:p>
          <a:pPr algn="ctr"/>
          <a:r>
            <a:rPr lang="es-ES" dirty="0"/>
            <a:t>unidad 2</a:t>
          </a:r>
        </a:p>
      </dgm:t>
    </dgm:pt>
    <dgm:pt modelId="{C8B459A5-B17A-724C-BF40-C8F56417B951}" type="parTrans" cxnId="{03F09543-9EA5-B04B-B0C5-AD6F7031A6D6}">
      <dgm:prSet/>
      <dgm:spPr/>
      <dgm:t>
        <a:bodyPr/>
        <a:lstStyle/>
        <a:p>
          <a:pPr algn="ctr"/>
          <a:endParaRPr lang="es-ES"/>
        </a:p>
      </dgm:t>
    </dgm:pt>
    <dgm:pt modelId="{9E00791C-551C-1C43-9DCA-272F362D3F38}" type="sibTrans" cxnId="{03F09543-9EA5-B04B-B0C5-AD6F7031A6D6}">
      <dgm:prSet/>
      <dgm:spPr/>
      <dgm:t>
        <a:bodyPr/>
        <a:lstStyle/>
        <a:p>
          <a:pPr algn="ctr"/>
          <a:endParaRPr lang="es-ES"/>
        </a:p>
      </dgm:t>
    </dgm:pt>
    <dgm:pt modelId="{CE2D0032-0895-5B44-93DA-DC385B563175}">
      <dgm:prSet phldrT="[Texto]"/>
      <dgm:spPr/>
      <dgm:t>
        <a:bodyPr/>
        <a:lstStyle/>
        <a:p>
          <a:pPr algn="ctr"/>
          <a:r>
            <a:rPr lang="es-ES"/>
            <a:t>unidad 3</a:t>
          </a:r>
        </a:p>
      </dgm:t>
    </dgm:pt>
    <dgm:pt modelId="{96318641-7ED3-0049-A6B1-298BFF974687}" type="parTrans" cxnId="{776CCE7A-E2C9-4B4C-9498-362E944A2792}">
      <dgm:prSet/>
      <dgm:spPr/>
      <dgm:t>
        <a:bodyPr/>
        <a:lstStyle/>
        <a:p>
          <a:pPr algn="ctr"/>
          <a:endParaRPr lang="es-ES"/>
        </a:p>
      </dgm:t>
    </dgm:pt>
    <dgm:pt modelId="{99F056A6-638C-EA4E-BDA8-1CAAE5E835D2}" type="sibTrans" cxnId="{776CCE7A-E2C9-4B4C-9498-362E944A2792}">
      <dgm:prSet/>
      <dgm:spPr/>
      <dgm:t>
        <a:bodyPr/>
        <a:lstStyle/>
        <a:p>
          <a:pPr algn="ctr"/>
          <a:endParaRPr lang="es-ES"/>
        </a:p>
      </dgm:t>
    </dgm:pt>
    <dgm:pt modelId="{1F716DDB-D176-EA4A-AB73-D775B6D3AD43}">
      <dgm:prSet phldrT="[Texto]"/>
      <dgm:spPr/>
      <dgm:t>
        <a:bodyPr/>
        <a:lstStyle/>
        <a:p>
          <a:pPr algn="ctr"/>
          <a:r>
            <a:rPr lang="es-ES"/>
            <a:t>unidad 4</a:t>
          </a:r>
        </a:p>
      </dgm:t>
    </dgm:pt>
    <dgm:pt modelId="{870C363E-A496-2345-8EF0-3401D1A484DF}" type="parTrans" cxnId="{4E43FD6C-2DB9-CD41-8BAA-026AE3263830}">
      <dgm:prSet/>
      <dgm:spPr/>
      <dgm:t>
        <a:bodyPr/>
        <a:lstStyle/>
        <a:p>
          <a:pPr algn="ctr"/>
          <a:endParaRPr lang="es-ES"/>
        </a:p>
      </dgm:t>
    </dgm:pt>
    <dgm:pt modelId="{87C63552-BA25-FD41-B05F-8D51FF7EDA23}" type="sibTrans" cxnId="{4E43FD6C-2DB9-CD41-8BAA-026AE3263830}">
      <dgm:prSet/>
      <dgm:spPr/>
      <dgm:t>
        <a:bodyPr/>
        <a:lstStyle/>
        <a:p>
          <a:pPr algn="ctr"/>
          <a:endParaRPr lang="es-ES"/>
        </a:p>
      </dgm:t>
    </dgm:pt>
    <dgm:pt modelId="{1B07DA4D-1489-6346-8A38-3EF8AEB09346}">
      <dgm:prSet phldrT="[Texto]"/>
      <dgm:spPr/>
      <dgm:t>
        <a:bodyPr/>
        <a:lstStyle/>
        <a:p>
          <a:r>
            <a:rPr lang="es-ES"/>
            <a:t>unidad 5</a:t>
          </a:r>
        </a:p>
      </dgm:t>
    </dgm:pt>
    <dgm:pt modelId="{454E8D62-1C65-6048-BD80-A2A565666B13}" type="parTrans" cxnId="{36CEB4ED-8302-D341-861D-9659D8016E5D}">
      <dgm:prSet/>
      <dgm:spPr/>
      <dgm:t>
        <a:bodyPr/>
        <a:lstStyle/>
        <a:p>
          <a:endParaRPr lang="es-ES"/>
        </a:p>
      </dgm:t>
    </dgm:pt>
    <dgm:pt modelId="{32A92CCD-0742-CB4E-8D84-F24DBBE6DA01}" type="sibTrans" cxnId="{36CEB4ED-8302-D341-861D-9659D8016E5D}">
      <dgm:prSet/>
      <dgm:spPr/>
      <dgm:t>
        <a:bodyPr/>
        <a:lstStyle/>
        <a:p>
          <a:endParaRPr lang="es-ES"/>
        </a:p>
      </dgm:t>
    </dgm:pt>
    <dgm:pt modelId="{6C2BD783-2C51-A445-94E9-577358D71C2B}">
      <dgm:prSet/>
      <dgm:spPr/>
      <dgm:t>
        <a:bodyPr/>
        <a:lstStyle/>
        <a:p>
          <a:r>
            <a:rPr lang="es-ES"/>
            <a:t>unidad 6</a:t>
          </a:r>
        </a:p>
      </dgm:t>
    </dgm:pt>
    <dgm:pt modelId="{E26FF145-5198-DA4D-965A-634654630A1C}" type="parTrans" cxnId="{574B34D2-25B0-E647-8751-6412B376C45F}">
      <dgm:prSet/>
      <dgm:spPr/>
      <dgm:t>
        <a:bodyPr/>
        <a:lstStyle/>
        <a:p>
          <a:endParaRPr lang="es-ES"/>
        </a:p>
      </dgm:t>
    </dgm:pt>
    <dgm:pt modelId="{908BE9AF-5CB4-384B-B044-F130B0BDD9CD}" type="sibTrans" cxnId="{574B34D2-25B0-E647-8751-6412B376C45F}">
      <dgm:prSet/>
      <dgm:spPr/>
      <dgm:t>
        <a:bodyPr/>
        <a:lstStyle/>
        <a:p>
          <a:endParaRPr lang="es-ES"/>
        </a:p>
      </dgm:t>
    </dgm:pt>
    <dgm:pt modelId="{39B7C047-C8D9-A64D-ADF7-F1D3ABE9521E}" type="pres">
      <dgm:prSet presAssocID="{38B4BD10-DB5D-F946-9BE3-6BA234A2EF30}" presName="Name0" presStyleCnt="0">
        <dgm:presLayoutVars>
          <dgm:chMax val="1"/>
          <dgm:dir/>
          <dgm:animLvl val="ctr"/>
          <dgm:resizeHandles val="exact"/>
        </dgm:presLayoutVars>
      </dgm:prSet>
      <dgm:spPr/>
      <dgm:t>
        <a:bodyPr/>
        <a:lstStyle/>
        <a:p>
          <a:endParaRPr lang="es-ES"/>
        </a:p>
      </dgm:t>
    </dgm:pt>
    <dgm:pt modelId="{79FA35DF-3597-BE45-9695-69E626124276}" type="pres">
      <dgm:prSet presAssocID="{6AF4C40D-453F-F14A-85ED-0B7E9F800644}" presName="centerShape" presStyleLbl="node0" presStyleIdx="0" presStyleCnt="1"/>
      <dgm:spPr/>
      <dgm:t>
        <a:bodyPr/>
        <a:lstStyle/>
        <a:p>
          <a:endParaRPr lang="es-ES"/>
        </a:p>
      </dgm:t>
    </dgm:pt>
    <dgm:pt modelId="{509ABEAA-4EB6-6B42-961E-45A9E91646D2}" type="pres">
      <dgm:prSet presAssocID="{7EF1ADB6-9230-4143-95F2-51BA9B10D35B}" presName="node" presStyleLbl="node1" presStyleIdx="0" presStyleCnt="6">
        <dgm:presLayoutVars>
          <dgm:bulletEnabled val="1"/>
        </dgm:presLayoutVars>
      </dgm:prSet>
      <dgm:spPr/>
      <dgm:t>
        <a:bodyPr/>
        <a:lstStyle/>
        <a:p>
          <a:endParaRPr lang="es-ES"/>
        </a:p>
      </dgm:t>
    </dgm:pt>
    <dgm:pt modelId="{ED77D4DA-8469-9944-894A-0A8F1A25C76B}" type="pres">
      <dgm:prSet presAssocID="{7EF1ADB6-9230-4143-95F2-51BA9B10D35B}" presName="dummy" presStyleCnt="0"/>
      <dgm:spPr/>
      <dgm:t>
        <a:bodyPr/>
        <a:lstStyle/>
        <a:p>
          <a:endParaRPr lang="es-ES"/>
        </a:p>
      </dgm:t>
    </dgm:pt>
    <dgm:pt modelId="{0CB67EBE-35D4-CC45-9E9E-DD9F4F3CF271}" type="pres">
      <dgm:prSet presAssocID="{F6FD5B91-F92E-6B41-BE6A-92D7E40E0F6D}" presName="sibTrans" presStyleLbl="sibTrans2D1" presStyleIdx="0" presStyleCnt="6"/>
      <dgm:spPr/>
      <dgm:t>
        <a:bodyPr/>
        <a:lstStyle/>
        <a:p>
          <a:endParaRPr lang="es-ES"/>
        </a:p>
      </dgm:t>
    </dgm:pt>
    <dgm:pt modelId="{7A6FBC77-D8C1-FA43-9E81-E7C60218D99E}" type="pres">
      <dgm:prSet presAssocID="{70086752-0239-034F-B634-FD7A9AF4C314}" presName="node" presStyleLbl="node1" presStyleIdx="1" presStyleCnt="6">
        <dgm:presLayoutVars>
          <dgm:bulletEnabled val="1"/>
        </dgm:presLayoutVars>
      </dgm:prSet>
      <dgm:spPr/>
      <dgm:t>
        <a:bodyPr/>
        <a:lstStyle/>
        <a:p>
          <a:endParaRPr lang="es-ES"/>
        </a:p>
      </dgm:t>
    </dgm:pt>
    <dgm:pt modelId="{4E1A9C26-A787-6D43-B803-ECDDEC438CCB}" type="pres">
      <dgm:prSet presAssocID="{70086752-0239-034F-B634-FD7A9AF4C314}" presName="dummy" presStyleCnt="0"/>
      <dgm:spPr/>
      <dgm:t>
        <a:bodyPr/>
        <a:lstStyle/>
        <a:p>
          <a:endParaRPr lang="es-ES"/>
        </a:p>
      </dgm:t>
    </dgm:pt>
    <dgm:pt modelId="{F65CAAA8-258F-254A-86D3-D8451BB5F47C}" type="pres">
      <dgm:prSet presAssocID="{9E00791C-551C-1C43-9DCA-272F362D3F38}" presName="sibTrans" presStyleLbl="sibTrans2D1" presStyleIdx="1" presStyleCnt="6"/>
      <dgm:spPr/>
      <dgm:t>
        <a:bodyPr/>
        <a:lstStyle/>
        <a:p>
          <a:endParaRPr lang="es-ES"/>
        </a:p>
      </dgm:t>
    </dgm:pt>
    <dgm:pt modelId="{47D22A2F-A4BD-7744-BAC4-D94843970D98}" type="pres">
      <dgm:prSet presAssocID="{CE2D0032-0895-5B44-93DA-DC385B563175}" presName="node" presStyleLbl="node1" presStyleIdx="2" presStyleCnt="6">
        <dgm:presLayoutVars>
          <dgm:bulletEnabled val="1"/>
        </dgm:presLayoutVars>
      </dgm:prSet>
      <dgm:spPr/>
      <dgm:t>
        <a:bodyPr/>
        <a:lstStyle/>
        <a:p>
          <a:endParaRPr lang="es-ES"/>
        </a:p>
      </dgm:t>
    </dgm:pt>
    <dgm:pt modelId="{91A932B9-68B2-1F4D-A0FD-97C64517A49B}" type="pres">
      <dgm:prSet presAssocID="{CE2D0032-0895-5B44-93DA-DC385B563175}" presName="dummy" presStyleCnt="0"/>
      <dgm:spPr/>
      <dgm:t>
        <a:bodyPr/>
        <a:lstStyle/>
        <a:p>
          <a:endParaRPr lang="es-ES"/>
        </a:p>
      </dgm:t>
    </dgm:pt>
    <dgm:pt modelId="{D25493F3-B83E-DB47-8D68-231A4CD0C248}" type="pres">
      <dgm:prSet presAssocID="{99F056A6-638C-EA4E-BDA8-1CAAE5E835D2}" presName="sibTrans" presStyleLbl="sibTrans2D1" presStyleIdx="2" presStyleCnt="6"/>
      <dgm:spPr/>
      <dgm:t>
        <a:bodyPr/>
        <a:lstStyle/>
        <a:p>
          <a:endParaRPr lang="es-ES"/>
        </a:p>
      </dgm:t>
    </dgm:pt>
    <dgm:pt modelId="{59EEE855-1DDD-1845-8EFC-FB076D4F6AC3}" type="pres">
      <dgm:prSet presAssocID="{1F716DDB-D176-EA4A-AB73-D775B6D3AD43}" presName="node" presStyleLbl="node1" presStyleIdx="3" presStyleCnt="6">
        <dgm:presLayoutVars>
          <dgm:bulletEnabled val="1"/>
        </dgm:presLayoutVars>
      </dgm:prSet>
      <dgm:spPr/>
      <dgm:t>
        <a:bodyPr/>
        <a:lstStyle/>
        <a:p>
          <a:endParaRPr lang="es-ES"/>
        </a:p>
      </dgm:t>
    </dgm:pt>
    <dgm:pt modelId="{BE5C030B-3BFB-4D45-B2B1-7993C0F16C58}" type="pres">
      <dgm:prSet presAssocID="{1F716DDB-D176-EA4A-AB73-D775B6D3AD43}" presName="dummy" presStyleCnt="0"/>
      <dgm:spPr/>
      <dgm:t>
        <a:bodyPr/>
        <a:lstStyle/>
        <a:p>
          <a:endParaRPr lang="es-ES"/>
        </a:p>
      </dgm:t>
    </dgm:pt>
    <dgm:pt modelId="{C01BBE75-0745-FE48-A7AC-7DED6EFF1B13}" type="pres">
      <dgm:prSet presAssocID="{87C63552-BA25-FD41-B05F-8D51FF7EDA23}" presName="sibTrans" presStyleLbl="sibTrans2D1" presStyleIdx="3" presStyleCnt="6"/>
      <dgm:spPr/>
      <dgm:t>
        <a:bodyPr/>
        <a:lstStyle/>
        <a:p>
          <a:endParaRPr lang="es-ES"/>
        </a:p>
      </dgm:t>
    </dgm:pt>
    <dgm:pt modelId="{E58E8452-5B2C-EE4C-A24A-E81B0FE2D5D5}" type="pres">
      <dgm:prSet presAssocID="{1B07DA4D-1489-6346-8A38-3EF8AEB09346}" presName="node" presStyleLbl="node1" presStyleIdx="4" presStyleCnt="6">
        <dgm:presLayoutVars>
          <dgm:bulletEnabled val="1"/>
        </dgm:presLayoutVars>
      </dgm:prSet>
      <dgm:spPr/>
      <dgm:t>
        <a:bodyPr/>
        <a:lstStyle/>
        <a:p>
          <a:endParaRPr lang="es-ES"/>
        </a:p>
      </dgm:t>
    </dgm:pt>
    <dgm:pt modelId="{2487021F-B1B5-344D-BA10-5C6D22B7BE2E}" type="pres">
      <dgm:prSet presAssocID="{1B07DA4D-1489-6346-8A38-3EF8AEB09346}" presName="dummy" presStyleCnt="0"/>
      <dgm:spPr/>
      <dgm:t>
        <a:bodyPr/>
        <a:lstStyle/>
        <a:p>
          <a:endParaRPr lang="es-ES"/>
        </a:p>
      </dgm:t>
    </dgm:pt>
    <dgm:pt modelId="{213FDA28-93AB-654C-BCB4-400E4DD47057}" type="pres">
      <dgm:prSet presAssocID="{32A92CCD-0742-CB4E-8D84-F24DBBE6DA01}" presName="sibTrans" presStyleLbl="sibTrans2D1" presStyleIdx="4" presStyleCnt="6"/>
      <dgm:spPr/>
      <dgm:t>
        <a:bodyPr/>
        <a:lstStyle/>
        <a:p>
          <a:endParaRPr lang="es-ES"/>
        </a:p>
      </dgm:t>
    </dgm:pt>
    <dgm:pt modelId="{1CF644CF-2D47-6E4D-A289-1D9D3C971033}" type="pres">
      <dgm:prSet presAssocID="{6C2BD783-2C51-A445-94E9-577358D71C2B}" presName="node" presStyleLbl="node1" presStyleIdx="5" presStyleCnt="6">
        <dgm:presLayoutVars>
          <dgm:bulletEnabled val="1"/>
        </dgm:presLayoutVars>
      </dgm:prSet>
      <dgm:spPr/>
      <dgm:t>
        <a:bodyPr/>
        <a:lstStyle/>
        <a:p>
          <a:endParaRPr lang="es-ES"/>
        </a:p>
      </dgm:t>
    </dgm:pt>
    <dgm:pt modelId="{9C777683-E40E-0D4C-8D3F-8CFC12F7EB28}" type="pres">
      <dgm:prSet presAssocID="{6C2BD783-2C51-A445-94E9-577358D71C2B}" presName="dummy" presStyleCnt="0"/>
      <dgm:spPr/>
      <dgm:t>
        <a:bodyPr/>
        <a:lstStyle/>
        <a:p>
          <a:endParaRPr lang="es-ES"/>
        </a:p>
      </dgm:t>
    </dgm:pt>
    <dgm:pt modelId="{AE153677-49D7-EC40-84AB-6FA6B38E0352}" type="pres">
      <dgm:prSet presAssocID="{908BE9AF-5CB4-384B-B044-F130B0BDD9CD}" presName="sibTrans" presStyleLbl="sibTrans2D1" presStyleIdx="5" presStyleCnt="6"/>
      <dgm:spPr/>
      <dgm:t>
        <a:bodyPr/>
        <a:lstStyle/>
        <a:p>
          <a:endParaRPr lang="es-ES"/>
        </a:p>
      </dgm:t>
    </dgm:pt>
  </dgm:ptLst>
  <dgm:cxnLst>
    <dgm:cxn modelId="{A950F3F3-F00D-4E40-9834-461C7ED2A048}" type="presOf" srcId="{CE2D0032-0895-5B44-93DA-DC385B563175}" destId="{47D22A2F-A4BD-7744-BAC4-D94843970D98}" srcOrd="0" destOrd="0" presId="urn:microsoft.com/office/officeart/2005/8/layout/radial6"/>
    <dgm:cxn modelId="{2C8DD1B7-6F0A-A144-8BCC-98BBD7898055}" type="presOf" srcId="{70086752-0239-034F-B634-FD7A9AF4C314}" destId="{7A6FBC77-D8C1-FA43-9E81-E7C60218D99E}" srcOrd="0" destOrd="0" presId="urn:microsoft.com/office/officeart/2005/8/layout/radial6"/>
    <dgm:cxn modelId="{CEDF3940-F9A2-2B41-B54B-629CDF5044CF}" type="presOf" srcId="{908BE9AF-5CB4-384B-B044-F130B0BDD9CD}" destId="{AE153677-49D7-EC40-84AB-6FA6B38E0352}" srcOrd="0" destOrd="0" presId="urn:microsoft.com/office/officeart/2005/8/layout/radial6"/>
    <dgm:cxn modelId="{36CEB4ED-8302-D341-861D-9659D8016E5D}" srcId="{6AF4C40D-453F-F14A-85ED-0B7E9F800644}" destId="{1B07DA4D-1489-6346-8A38-3EF8AEB09346}" srcOrd="4" destOrd="0" parTransId="{454E8D62-1C65-6048-BD80-A2A565666B13}" sibTransId="{32A92CCD-0742-CB4E-8D84-F24DBBE6DA01}"/>
    <dgm:cxn modelId="{06A66478-B037-0C41-8373-B1BF939E3DF0}" type="presOf" srcId="{7EF1ADB6-9230-4143-95F2-51BA9B10D35B}" destId="{509ABEAA-4EB6-6B42-961E-45A9E91646D2}" srcOrd="0" destOrd="0" presId="urn:microsoft.com/office/officeart/2005/8/layout/radial6"/>
    <dgm:cxn modelId="{303C718F-57FB-894B-8053-476E1BFDD303}" srcId="{6AF4C40D-453F-F14A-85ED-0B7E9F800644}" destId="{7EF1ADB6-9230-4143-95F2-51BA9B10D35B}" srcOrd="0" destOrd="0" parTransId="{E645BCF1-31CF-434A-8292-1451CC1C85EC}" sibTransId="{F6FD5B91-F92E-6B41-BE6A-92D7E40E0F6D}"/>
    <dgm:cxn modelId="{F1DF50AF-227E-C84D-8E85-1B7FB450F06D}" type="presOf" srcId="{1F716DDB-D176-EA4A-AB73-D775B6D3AD43}" destId="{59EEE855-1DDD-1845-8EFC-FB076D4F6AC3}" srcOrd="0" destOrd="0" presId="urn:microsoft.com/office/officeart/2005/8/layout/radial6"/>
    <dgm:cxn modelId="{92375934-5233-4546-A26E-CB58880E4379}" type="presOf" srcId="{9E00791C-551C-1C43-9DCA-272F362D3F38}" destId="{F65CAAA8-258F-254A-86D3-D8451BB5F47C}" srcOrd="0" destOrd="0" presId="urn:microsoft.com/office/officeart/2005/8/layout/radial6"/>
    <dgm:cxn modelId="{776CCE7A-E2C9-4B4C-9498-362E944A2792}" srcId="{6AF4C40D-453F-F14A-85ED-0B7E9F800644}" destId="{CE2D0032-0895-5B44-93DA-DC385B563175}" srcOrd="2" destOrd="0" parTransId="{96318641-7ED3-0049-A6B1-298BFF974687}" sibTransId="{99F056A6-638C-EA4E-BDA8-1CAAE5E835D2}"/>
    <dgm:cxn modelId="{4E43FD6C-2DB9-CD41-8BAA-026AE3263830}" srcId="{6AF4C40D-453F-F14A-85ED-0B7E9F800644}" destId="{1F716DDB-D176-EA4A-AB73-D775B6D3AD43}" srcOrd="3" destOrd="0" parTransId="{870C363E-A496-2345-8EF0-3401D1A484DF}" sibTransId="{87C63552-BA25-FD41-B05F-8D51FF7EDA23}"/>
    <dgm:cxn modelId="{E132E6DE-6BAD-A741-9FD9-3F5F16773004}" srcId="{38B4BD10-DB5D-F946-9BE3-6BA234A2EF30}" destId="{6AF4C40D-453F-F14A-85ED-0B7E9F800644}" srcOrd="0" destOrd="0" parTransId="{BCA72479-D7F8-7F40-AD43-854978AC2D10}" sibTransId="{50D6D4A2-0B24-2D4F-B2BF-AA793125819F}"/>
    <dgm:cxn modelId="{215821C1-BA55-9F4F-BEC4-31A47088121D}" type="presOf" srcId="{38B4BD10-DB5D-F946-9BE3-6BA234A2EF30}" destId="{39B7C047-C8D9-A64D-ADF7-F1D3ABE9521E}" srcOrd="0" destOrd="0" presId="urn:microsoft.com/office/officeart/2005/8/layout/radial6"/>
    <dgm:cxn modelId="{0940749A-262A-B04C-BB78-BA59AA1E6900}" type="presOf" srcId="{F6FD5B91-F92E-6B41-BE6A-92D7E40E0F6D}" destId="{0CB67EBE-35D4-CC45-9E9E-DD9F4F3CF271}" srcOrd="0" destOrd="0" presId="urn:microsoft.com/office/officeart/2005/8/layout/radial6"/>
    <dgm:cxn modelId="{7128CC95-1606-BB44-98D4-1B89D1107773}" type="presOf" srcId="{32A92CCD-0742-CB4E-8D84-F24DBBE6DA01}" destId="{213FDA28-93AB-654C-BCB4-400E4DD47057}" srcOrd="0" destOrd="0" presId="urn:microsoft.com/office/officeart/2005/8/layout/radial6"/>
    <dgm:cxn modelId="{574B34D2-25B0-E647-8751-6412B376C45F}" srcId="{6AF4C40D-453F-F14A-85ED-0B7E9F800644}" destId="{6C2BD783-2C51-A445-94E9-577358D71C2B}" srcOrd="5" destOrd="0" parTransId="{E26FF145-5198-DA4D-965A-634654630A1C}" sibTransId="{908BE9AF-5CB4-384B-B044-F130B0BDD9CD}"/>
    <dgm:cxn modelId="{BADC3E40-10A7-AB41-B369-82B9E9243C4C}" type="presOf" srcId="{6AF4C40D-453F-F14A-85ED-0B7E9F800644}" destId="{79FA35DF-3597-BE45-9695-69E626124276}" srcOrd="0" destOrd="0" presId="urn:microsoft.com/office/officeart/2005/8/layout/radial6"/>
    <dgm:cxn modelId="{0F2311BE-54C4-C446-AC50-1F166B4B9CCA}" type="presOf" srcId="{99F056A6-638C-EA4E-BDA8-1CAAE5E835D2}" destId="{D25493F3-B83E-DB47-8D68-231A4CD0C248}" srcOrd="0" destOrd="0" presId="urn:microsoft.com/office/officeart/2005/8/layout/radial6"/>
    <dgm:cxn modelId="{115D46B2-FD88-8042-A990-64C49CA95A35}" type="presOf" srcId="{87C63552-BA25-FD41-B05F-8D51FF7EDA23}" destId="{C01BBE75-0745-FE48-A7AC-7DED6EFF1B13}" srcOrd="0" destOrd="0" presId="urn:microsoft.com/office/officeart/2005/8/layout/radial6"/>
    <dgm:cxn modelId="{03F09543-9EA5-B04B-B0C5-AD6F7031A6D6}" srcId="{6AF4C40D-453F-F14A-85ED-0B7E9F800644}" destId="{70086752-0239-034F-B634-FD7A9AF4C314}" srcOrd="1" destOrd="0" parTransId="{C8B459A5-B17A-724C-BF40-C8F56417B951}" sibTransId="{9E00791C-551C-1C43-9DCA-272F362D3F38}"/>
    <dgm:cxn modelId="{082CED44-BF6D-EA4B-85C3-74DE737E0AE5}" type="presOf" srcId="{1B07DA4D-1489-6346-8A38-3EF8AEB09346}" destId="{E58E8452-5B2C-EE4C-A24A-E81B0FE2D5D5}" srcOrd="0" destOrd="0" presId="urn:microsoft.com/office/officeart/2005/8/layout/radial6"/>
    <dgm:cxn modelId="{649856C1-161D-5546-9DFD-1FFAC2A47521}" type="presOf" srcId="{6C2BD783-2C51-A445-94E9-577358D71C2B}" destId="{1CF644CF-2D47-6E4D-A289-1D9D3C971033}" srcOrd="0" destOrd="0" presId="urn:microsoft.com/office/officeart/2005/8/layout/radial6"/>
    <dgm:cxn modelId="{856A4A20-95B3-E243-A960-E0D9535FCD69}" type="presParOf" srcId="{39B7C047-C8D9-A64D-ADF7-F1D3ABE9521E}" destId="{79FA35DF-3597-BE45-9695-69E626124276}" srcOrd="0" destOrd="0" presId="urn:microsoft.com/office/officeart/2005/8/layout/radial6"/>
    <dgm:cxn modelId="{F6D47F65-FBE1-EC4F-B033-2617BBC3AB14}" type="presParOf" srcId="{39B7C047-C8D9-A64D-ADF7-F1D3ABE9521E}" destId="{509ABEAA-4EB6-6B42-961E-45A9E91646D2}" srcOrd="1" destOrd="0" presId="urn:microsoft.com/office/officeart/2005/8/layout/radial6"/>
    <dgm:cxn modelId="{4465179D-A5B8-284D-B12D-C8FC3BE66CB0}" type="presParOf" srcId="{39B7C047-C8D9-A64D-ADF7-F1D3ABE9521E}" destId="{ED77D4DA-8469-9944-894A-0A8F1A25C76B}" srcOrd="2" destOrd="0" presId="urn:microsoft.com/office/officeart/2005/8/layout/radial6"/>
    <dgm:cxn modelId="{3844D9B3-E507-5346-8EC7-C5CD215198E0}" type="presParOf" srcId="{39B7C047-C8D9-A64D-ADF7-F1D3ABE9521E}" destId="{0CB67EBE-35D4-CC45-9E9E-DD9F4F3CF271}" srcOrd="3" destOrd="0" presId="urn:microsoft.com/office/officeart/2005/8/layout/radial6"/>
    <dgm:cxn modelId="{62D1D3D7-28E5-0647-9F4B-4D7969A53C3F}" type="presParOf" srcId="{39B7C047-C8D9-A64D-ADF7-F1D3ABE9521E}" destId="{7A6FBC77-D8C1-FA43-9E81-E7C60218D99E}" srcOrd="4" destOrd="0" presId="urn:microsoft.com/office/officeart/2005/8/layout/radial6"/>
    <dgm:cxn modelId="{A463F1F9-AA7B-8C47-AF6D-AA70968A81AC}" type="presParOf" srcId="{39B7C047-C8D9-A64D-ADF7-F1D3ABE9521E}" destId="{4E1A9C26-A787-6D43-B803-ECDDEC438CCB}" srcOrd="5" destOrd="0" presId="urn:microsoft.com/office/officeart/2005/8/layout/radial6"/>
    <dgm:cxn modelId="{8A61C8C0-22E7-6743-9822-BBD91CEA7C96}" type="presParOf" srcId="{39B7C047-C8D9-A64D-ADF7-F1D3ABE9521E}" destId="{F65CAAA8-258F-254A-86D3-D8451BB5F47C}" srcOrd="6" destOrd="0" presId="urn:microsoft.com/office/officeart/2005/8/layout/radial6"/>
    <dgm:cxn modelId="{0C4731A9-B7F8-9245-830F-6C88C57D479B}" type="presParOf" srcId="{39B7C047-C8D9-A64D-ADF7-F1D3ABE9521E}" destId="{47D22A2F-A4BD-7744-BAC4-D94843970D98}" srcOrd="7" destOrd="0" presId="urn:microsoft.com/office/officeart/2005/8/layout/radial6"/>
    <dgm:cxn modelId="{16FEAAAA-6633-574D-BA87-F8BB60B26774}" type="presParOf" srcId="{39B7C047-C8D9-A64D-ADF7-F1D3ABE9521E}" destId="{91A932B9-68B2-1F4D-A0FD-97C64517A49B}" srcOrd="8" destOrd="0" presId="urn:microsoft.com/office/officeart/2005/8/layout/radial6"/>
    <dgm:cxn modelId="{F87A71E5-0DCF-0242-8E6C-ACCAC00852A5}" type="presParOf" srcId="{39B7C047-C8D9-A64D-ADF7-F1D3ABE9521E}" destId="{D25493F3-B83E-DB47-8D68-231A4CD0C248}" srcOrd="9" destOrd="0" presId="urn:microsoft.com/office/officeart/2005/8/layout/radial6"/>
    <dgm:cxn modelId="{FD1A7A40-DBB1-A64D-83CB-93663E68D8B7}" type="presParOf" srcId="{39B7C047-C8D9-A64D-ADF7-F1D3ABE9521E}" destId="{59EEE855-1DDD-1845-8EFC-FB076D4F6AC3}" srcOrd="10" destOrd="0" presId="urn:microsoft.com/office/officeart/2005/8/layout/radial6"/>
    <dgm:cxn modelId="{3F48099F-D31E-D14D-9085-8698D51F4722}" type="presParOf" srcId="{39B7C047-C8D9-A64D-ADF7-F1D3ABE9521E}" destId="{BE5C030B-3BFB-4D45-B2B1-7993C0F16C58}" srcOrd="11" destOrd="0" presId="urn:microsoft.com/office/officeart/2005/8/layout/radial6"/>
    <dgm:cxn modelId="{91DF13EE-ED72-EE49-83D1-DF4763A379D2}" type="presParOf" srcId="{39B7C047-C8D9-A64D-ADF7-F1D3ABE9521E}" destId="{C01BBE75-0745-FE48-A7AC-7DED6EFF1B13}" srcOrd="12" destOrd="0" presId="urn:microsoft.com/office/officeart/2005/8/layout/radial6"/>
    <dgm:cxn modelId="{9F1FADFB-0F51-0044-B379-10FB27AF7957}" type="presParOf" srcId="{39B7C047-C8D9-A64D-ADF7-F1D3ABE9521E}" destId="{E58E8452-5B2C-EE4C-A24A-E81B0FE2D5D5}" srcOrd="13" destOrd="0" presId="urn:microsoft.com/office/officeart/2005/8/layout/radial6"/>
    <dgm:cxn modelId="{E34437AE-0C2D-DE42-9314-D8F8E0CB734A}" type="presParOf" srcId="{39B7C047-C8D9-A64D-ADF7-F1D3ABE9521E}" destId="{2487021F-B1B5-344D-BA10-5C6D22B7BE2E}" srcOrd="14" destOrd="0" presId="urn:microsoft.com/office/officeart/2005/8/layout/radial6"/>
    <dgm:cxn modelId="{280B14EB-9862-844D-825B-7DD4BC86CE49}" type="presParOf" srcId="{39B7C047-C8D9-A64D-ADF7-F1D3ABE9521E}" destId="{213FDA28-93AB-654C-BCB4-400E4DD47057}" srcOrd="15" destOrd="0" presId="urn:microsoft.com/office/officeart/2005/8/layout/radial6"/>
    <dgm:cxn modelId="{D0A4DE37-90F2-2F49-8F5F-D7D4DDB88F94}" type="presParOf" srcId="{39B7C047-C8D9-A64D-ADF7-F1D3ABE9521E}" destId="{1CF644CF-2D47-6E4D-A289-1D9D3C971033}" srcOrd="16" destOrd="0" presId="urn:microsoft.com/office/officeart/2005/8/layout/radial6"/>
    <dgm:cxn modelId="{61499F08-A14F-8140-93F5-396865692AB7}" type="presParOf" srcId="{39B7C047-C8D9-A64D-ADF7-F1D3ABE9521E}" destId="{9C777683-E40E-0D4C-8D3F-8CFC12F7EB28}" srcOrd="17" destOrd="0" presId="urn:microsoft.com/office/officeart/2005/8/layout/radial6"/>
    <dgm:cxn modelId="{D8702772-E4B5-434A-8FF8-5C775609C91A}" type="presParOf" srcId="{39B7C047-C8D9-A64D-ADF7-F1D3ABE9521E}" destId="{AE153677-49D7-EC40-84AB-6FA6B38E0352}" srcOrd="18"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153677-49D7-EC40-84AB-6FA6B38E0352}">
      <dsp:nvSpPr>
        <dsp:cNvPr id="0" name=""/>
        <dsp:cNvSpPr/>
      </dsp:nvSpPr>
      <dsp:spPr>
        <a:xfrm>
          <a:off x="1417410" y="547779"/>
          <a:ext cx="3752220" cy="3752220"/>
        </a:xfrm>
        <a:prstGeom prst="blockArc">
          <a:avLst>
            <a:gd name="adj1" fmla="val 12600000"/>
            <a:gd name="adj2" fmla="val 16200000"/>
            <a:gd name="adj3" fmla="val 4519"/>
          </a:avLst>
        </a:prstGeom>
        <a:solidFill>
          <a:schemeClr val="accent2">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213FDA28-93AB-654C-BCB4-400E4DD47057}">
      <dsp:nvSpPr>
        <dsp:cNvPr id="0" name=""/>
        <dsp:cNvSpPr/>
      </dsp:nvSpPr>
      <dsp:spPr>
        <a:xfrm>
          <a:off x="1417410" y="547779"/>
          <a:ext cx="3752220" cy="3752220"/>
        </a:xfrm>
        <a:prstGeom prst="blockArc">
          <a:avLst>
            <a:gd name="adj1" fmla="val 9000000"/>
            <a:gd name="adj2" fmla="val 12600000"/>
            <a:gd name="adj3" fmla="val 4519"/>
          </a:avLst>
        </a:prstGeom>
        <a:solidFill>
          <a:schemeClr val="accent6">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C01BBE75-0745-FE48-A7AC-7DED6EFF1B13}">
      <dsp:nvSpPr>
        <dsp:cNvPr id="0" name=""/>
        <dsp:cNvSpPr/>
      </dsp:nvSpPr>
      <dsp:spPr>
        <a:xfrm>
          <a:off x="1417410" y="547779"/>
          <a:ext cx="3752220" cy="3752220"/>
        </a:xfrm>
        <a:prstGeom prst="blockArc">
          <a:avLst>
            <a:gd name="adj1" fmla="val 5400000"/>
            <a:gd name="adj2" fmla="val 9000000"/>
            <a:gd name="adj3" fmla="val 4519"/>
          </a:avLst>
        </a:prstGeom>
        <a:solidFill>
          <a:schemeClr val="accent5">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D25493F3-B83E-DB47-8D68-231A4CD0C248}">
      <dsp:nvSpPr>
        <dsp:cNvPr id="0" name=""/>
        <dsp:cNvSpPr/>
      </dsp:nvSpPr>
      <dsp:spPr>
        <a:xfrm>
          <a:off x="1417410" y="547779"/>
          <a:ext cx="3752220" cy="3752220"/>
        </a:xfrm>
        <a:prstGeom prst="blockArc">
          <a:avLst>
            <a:gd name="adj1" fmla="val 1800000"/>
            <a:gd name="adj2" fmla="val 5400000"/>
            <a:gd name="adj3" fmla="val 4519"/>
          </a:avLst>
        </a:prstGeom>
        <a:solidFill>
          <a:schemeClr val="accent4">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F65CAAA8-258F-254A-86D3-D8451BB5F47C}">
      <dsp:nvSpPr>
        <dsp:cNvPr id="0" name=""/>
        <dsp:cNvSpPr/>
      </dsp:nvSpPr>
      <dsp:spPr>
        <a:xfrm>
          <a:off x="1417410" y="547779"/>
          <a:ext cx="3752220" cy="3752220"/>
        </a:xfrm>
        <a:prstGeom prst="blockArc">
          <a:avLst>
            <a:gd name="adj1" fmla="val 19800000"/>
            <a:gd name="adj2" fmla="val 1800000"/>
            <a:gd name="adj3" fmla="val 4519"/>
          </a:avLst>
        </a:prstGeom>
        <a:solidFill>
          <a:schemeClr val="accent3">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0CB67EBE-35D4-CC45-9E9E-DD9F4F3CF271}">
      <dsp:nvSpPr>
        <dsp:cNvPr id="0" name=""/>
        <dsp:cNvSpPr/>
      </dsp:nvSpPr>
      <dsp:spPr>
        <a:xfrm>
          <a:off x="1417410" y="547779"/>
          <a:ext cx="3752220" cy="3752220"/>
        </a:xfrm>
        <a:prstGeom prst="blockArc">
          <a:avLst>
            <a:gd name="adj1" fmla="val 16200000"/>
            <a:gd name="adj2" fmla="val 19800000"/>
            <a:gd name="adj3" fmla="val 4519"/>
          </a:avLst>
        </a:prstGeom>
        <a:solidFill>
          <a:schemeClr val="accent2">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sp>
    <dsp:sp modelId="{79FA35DF-3597-BE45-9695-69E626124276}">
      <dsp:nvSpPr>
        <dsp:cNvPr id="0" name=""/>
        <dsp:cNvSpPr/>
      </dsp:nvSpPr>
      <dsp:spPr>
        <a:xfrm>
          <a:off x="2452450" y="1582820"/>
          <a:ext cx="1682139" cy="1682139"/>
        </a:xfrm>
        <a:prstGeom prst="ellipse">
          <a:avLst/>
        </a:prstGeom>
        <a:solidFill>
          <a:schemeClr val="accent1">
            <a:hueOff val="0"/>
            <a:satOff val="0"/>
            <a:lumOff val="0"/>
            <a:alphaOff val="0"/>
          </a:schemeClr>
        </a:solidFill>
        <a:ln>
          <a:noFill/>
        </a:ln>
        <a:effectLst>
          <a:outerShdw blurRad="63500" sx="101000" sy="101000" algn="ctr" rotWithShape="0">
            <a:srgbClr val="000000">
              <a:alpha val="40000"/>
            </a:srgbClr>
          </a:outerShdw>
        </a:effectLst>
        <a:scene3d>
          <a:camera prst="perspectiveFront" fov="3000000"/>
          <a:lightRig rig="threePt" dir="tl"/>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6670" tIns="26670" rIns="26670" bIns="26670" numCol="1" spcCol="1270" anchor="ctr" anchorCtr="0">
          <a:noAutofit/>
          <a:sp3d extrusionH="28000" prstMaterial="matte"/>
        </a:bodyPr>
        <a:lstStyle/>
        <a:p>
          <a:pPr lvl="0" algn="ctr" defTabSz="933450">
            <a:lnSpc>
              <a:spcPct val="90000"/>
            </a:lnSpc>
            <a:spcBef>
              <a:spcPct val="0"/>
            </a:spcBef>
            <a:spcAft>
              <a:spcPct val="35000"/>
            </a:spcAft>
          </a:pPr>
          <a:r>
            <a:rPr lang="es-ES" sz="2100" kern="1200"/>
            <a:t>diseño de objetos complejos</a:t>
          </a:r>
        </a:p>
      </dsp:txBody>
      <dsp:txXfrm>
        <a:off x="2698794" y="1829164"/>
        <a:ext cx="1189451" cy="1189451"/>
      </dsp:txXfrm>
    </dsp:sp>
    <dsp:sp modelId="{509ABEAA-4EB6-6B42-961E-45A9E91646D2}">
      <dsp:nvSpPr>
        <dsp:cNvPr id="0" name=""/>
        <dsp:cNvSpPr/>
      </dsp:nvSpPr>
      <dsp:spPr>
        <a:xfrm>
          <a:off x="2704771" y="1420"/>
          <a:ext cx="1177497" cy="1177497"/>
        </a:xfrm>
        <a:prstGeom prst="ellipse">
          <a:avLst/>
        </a:prstGeom>
        <a:solidFill>
          <a:schemeClr val="accent2">
            <a:hueOff val="0"/>
            <a:satOff val="0"/>
            <a:lumOff val="0"/>
            <a:alphaOff val="0"/>
          </a:schemeClr>
        </a:solidFill>
        <a:ln>
          <a:noFill/>
        </a:ln>
        <a:effectLst>
          <a:outerShdw blurRad="63500" sx="101000" sy="101000" algn="ctr" rotWithShape="0">
            <a:srgbClr val="000000">
              <a:alpha val="40000"/>
            </a:srgbClr>
          </a:outerShdw>
        </a:effectLst>
        <a:scene3d>
          <a:camera prst="perspectiveFront" fov="3000000"/>
          <a:lightRig rig="threePt" dir="tl"/>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r>
            <a:rPr lang="es-ES" sz="2000" kern="1200" dirty="0">
              <a:solidFill>
                <a:srgbClr val="FF0000"/>
              </a:solidFill>
            </a:rPr>
            <a:t>unidad 1</a:t>
          </a:r>
        </a:p>
      </dsp:txBody>
      <dsp:txXfrm>
        <a:off x="2877211" y="173860"/>
        <a:ext cx="832617" cy="832617"/>
      </dsp:txXfrm>
    </dsp:sp>
    <dsp:sp modelId="{7A6FBC77-D8C1-FA43-9E81-E7C60218D99E}">
      <dsp:nvSpPr>
        <dsp:cNvPr id="0" name=""/>
        <dsp:cNvSpPr/>
      </dsp:nvSpPr>
      <dsp:spPr>
        <a:xfrm>
          <a:off x="4292820" y="918280"/>
          <a:ext cx="1177497" cy="1177497"/>
        </a:xfrm>
        <a:prstGeom prst="ellipse">
          <a:avLst/>
        </a:prstGeom>
        <a:solidFill>
          <a:schemeClr val="accent3">
            <a:hueOff val="0"/>
            <a:satOff val="0"/>
            <a:lumOff val="0"/>
            <a:alphaOff val="0"/>
          </a:schemeClr>
        </a:solidFill>
        <a:ln>
          <a:noFill/>
        </a:ln>
        <a:effectLst>
          <a:outerShdw blurRad="63500" sx="101000" sy="101000" algn="ctr" rotWithShape="0">
            <a:srgbClr val="000000">
              <a:alpha val="40000"/>
            </a:srgbClr>
          </a:outerShdw>
        </a:effectLst>
        <a:scene3d>
          <a:camera prst="perspectiveFront" fov="3000000"/>
          <a:lightRig rig="threePt" dir="tl"/>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r>
            <a:rPr lang="es-ES" sz="2000" kern="1200" dirty="0"/>
            <a:t>unidad 2</a:t>
          </a:r>
        </a:p>
      </dsp:txBody>
      <dsp:txXfrm>
        <a:off x="4465260" y="1090720"/>
        <a:ext cx="832617" cy="832617"/>
      </dsp:txXfrm>
    </dsp:sp>
    <dsp:sp modelId="{47D22A2F-A4BD-7744-BAC4-D94843970D98}">
      <dsp:nvSpPr>
        <dsp:cNvPr id="0" name=""/>
        <dsp:cNvSpPr/>
      </dsp:nvSpPr>
      <dsp:spPr>
        <a:xfrm>
          <a:off x="4292820" y="2752001"/>
          <a:ext cx="1177497" cy="1177497"/>
        </a:xfrm>
        <a:prstGeom prst="ellipse">
          <a:avLst/>
        </a:prstGeom>
        <a:solidFill>
          <a:schemeClr val="accent4">
            <a:hueOff val="0"/>
            <a:satOff val="0"/>
            <a:lumOff val="0"/>
            <a:alphaOff val="0"/>
          </a:schemeClr>
        </a:solidFill>
        <a:ln>
          <a:noFill/>
        </a:ln>
        <a:effectLst>
          <a:outerShdw blurRad="63500" sx="101000" sy="101000" algn="ctr" rotWithShape="0">
            <a:srgbClr val="000000">
              <a:alpha val="40000"/>
            </a:srgbClr>
          </a:outerShdw>
        </a:effectLst>
        <a:scene3d>
          <a:camera prst="perspectiveFront" fov="3000000"/>
          <a:lightRig rig="threePt" dir="tl"/>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r>
            <a:rPr lang="es-ES" sz="2000" kern="1200"/>
            <a:t>unidad 3</a:t>
          </a:r>
        </a:p>
      </dsp:txBody>
      <dsp:txXfrm>
        <a:off x="4465260" y="2924441"/>
        <a:ext cx="832617" cy="832617"/>
      </dsp:txXfrm>
    </dsp:sp>
    <dsp:sp modelId="{59EEE855-1DDD-1845-8EFC-FB076D4F6AC3}">
      <dsp:nvSpPr>
        <dsp:cNvPr id="0" name=""/>
        <dsp:cNvSpPr/>
      </dsp:nvSpPr>
      <dsp:spPr>
        <a:xfrm>
          <a:off x="2704771" y="3668861"/>
          <a:ext cx="1177497" cy="1177497"/>
        </a:xfrm>
        <a:prstGeom prst="ellipse">
          <a:avLst/>
        </a:prstGeom>
        <a:solidFill>
          <a:schemeClr val="accent5">
            <a:hueOff val="0"/>
            <a:satOff val="0"/>
            <a:lumOff val="0"/>
            <a:alphaOff val="0"/>
          </a:schemeClr>
        </a:solidFill>
        <a:ln>
          <a:noFill/>
        </a:ln>
        <a:effectLst>
          <a:outerShdw blurRad="63500" sx="101000" sy="101000" algn="ctr" rotWithShape="0">
            <a:srgbClr val="000000">
              <a:alpha val="40000"/>
            </a:srgbClr>
          </a:outerShdw>
        </a:effectLst>
        <a:scene3d>
          <a:camera prst="perspectiveFront" fov="3000000"/>
          <a:lightRig rig="threePt" dir="tl"/>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r>
            <a:rPr lang="es-ES" sz="2000" kern="1200"/>
            <a:t>unidad 4</a:t>
          </a:r>
        </a:p>
      </dsp:txBody>
      <dsp:txXfrm>
        <a:off x="2877211" y="3841301"/>
        <a:ext cx="832617" cy="832617"/>
      </dsp:txXfrm>
    </dsp:sp>
    <dsp:sp modelId="{E58E8452-5B2C-EE4C-A24A-E81B0FE2D5D5}">
      <dsp:nvSpPr>
        <dsp:cNvPr id="0" name=""/>
        <dsp:cNvSpPr/>
      </dsp:nvSpPr>
      <dsp:spPr>
        <a:xfrm>
          <a:off x="1116723" y="2752001"/>
          <a:ext cx="1177497" cy="1177497"/>
        </a:xfrm>
        <a:prstGeom prst="ellipse">
          <a:avLst/>
        </a:prstGeom>
        <a:solidFill>
          <a:schemeClr val="accent6">
            <a:hueOff val="0"/>
            <a:satOff val="0"/>
            <a:lumOff val="0"/>
            <a:alphaOff val="0"/>
          </a:schemeClr>
        </a:solidFill>
        <a:ln>
          <a:noFill/>
        </a:ln>
        <a:effectLst>
          <a:outerShdw blurRad="63500" sx="101000" sy="101000" algn="ctr" rotWithShape="0">
            <a:srgbClr val="000000">
              <a:alpha val="40000"/>
            </a:srgbClr>
          </a:outerShdw>
        </a:effectLst>
        <a:scene3d>
          <a:camera prst="perspectiveFront" fov="3000000"/>
          <a:lightRig rig="threePt" dir="tl"/>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r>
            <a:rPr lang="es-ES" sz="2000" kern="1200"/>
            <a:t>unidad 5</a:t>
          </a:r>
        </a:p>
      </dsp:txBody>
      <dsp:txXfrm>
        <a:off x="1289163" y="2924441"/>
        <a:ext cx="832617" cy="832617"/>
      </dsp:txXfrm>
    </dsp:sp>
    <dsp:sp modelId="{1CF644CF-2D47-6E4D-A289-1D9D3C971033}">
      <dsp:nvSpPr>
        <dsp:cNvPr id="0" name=""/>
        <dsp:cNvSpPr/>
      </dsp:nvSpPr>
      <dsp:spPr>
        <a:xfrm>
          <a:off x="1116723" y="918280"/>
          <a:ext cx="1177497" cy="1177497"/>
        </a:xfrm>
        <a:prstGeom prst="ellipse">
          <a:avLst/>
        </a:prstGeom>
        <a:solidFill>
          <a:schemeClr val="accent2">
            <a:hueOff val="0"/>
            <a:satOff val="0"/>
            <a:lumOff val="0"/>
            <a:alphaOff val="0"/>
          </a:schemeClr>
        </a:solidFill>
        <a:ln>
          <a:noFill/>
        </a:ln>
        <a:effectLst>
          <a:outerShdw blurRad="63500" sx="101000" sy="101000" algn="ctr" rotWithShape="0">
            <a:srgbClr val="000000">
              <a:alpha val="40000"/>
            </a:srgbClr>
          </a:outerShdw>
        </a:effectLst>
        <a:scene3d>
          <a:camera prst="perspectiveFront" fov="3000000"/>
          <a:lightRig rig="threePt" dir="tl"/>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r>
            <a:rPr lang="es-ES" sz="2000" kern="1200"/>
            <a:t>unidad 6</a:t>
          </a:r>
        </a:p>
      </dsp:txBody>
      <dsp:txXfrm>
        <a:off x="1289163" y="1090720"/>
        <a:ext cx="832617" cy="832617"/>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9" name="Group 8"/>
          <p:cNvGrpSpPr/>
          <p:nvPr/>
        </p:nvGrpSpPr>
        <p:grpSpPr>
          <a:xfrm>
            <a:off x="649164" y="411480"/>
            <a:ext cx="10893672"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219200" y="1123950"/>
            <a:ext cx="9789584"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s-ES_tradnl" smtClean="0"/>
              <a:t>Clic para editar título</a:t>
            </a:r>
            <a:endParaRPr dirty="0"/>
          </a:p>
        </p:txBody>
      </p:sp>
      <p:sp>
        <p:nvSpPr>
          <p:cNvPr id="3" name="Subtitle 2"/>
          <p:cNvSpPr>
            <a:spLocks noGrp="1"/>
          </p:cNvSpPr>
          <p:nvPr>
            <p:ph type="subTitle" idx="1"/>
          </p:nvPr>
        </p:nvSpPr>
        <p:spPr>
          <a:xfrm>
            <a:off x="1219200" y="3429000"/>
            <a:ext cx="9789584"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764988" y="6122895"/>
            <a:ext cx="2844800" cy="259317"/>
          </a:xfrm>
        </p:spPr>
        <p:txBody>
          <a:bodyPr/>
          <a:lstStyle/>
          <a:p>
            <a:fld id="{055FF6D4-D4D7-426A-98F7-170A3668379E}" type="datetime1">
              <a:rPr lang="en-US" smtClean="0"/>
              <a:pPr/>
              <a:t>19/10/17</a:t>
            </a:fld>
            <a:endParaRPr lang="en-US" dirty="0"/>
          </a:p>
        </p:txBody>
      </p:sp>
      <p:sp>
        <p:nvSpPr>
          <p:cNvPr id="5" name="Footer Placeholder 4"/>
          <p:cNvSpPr>
            <a:spLocks noGrp="1"/>
          </p:cNvSpPr>
          <p:nvPr>
            <p:ph type="ftr" sz="quarter" idx="11"/>
          </p:nvPr>
        </p:nvSpPr>
        <p:spPr>
          <a:xfrm>
            <a:off x="7518400" y="6122894"/>
            <a:ext cx="3860800" cy="257810"/>
          </a:xfrm>
        </p:spPr>
        <p:txBody>
          <a:bodyPr/>
          <a:lstStyle/>
          <a:p>
            <a:endParaRPr lang="en-US" dirty="0"/>
          </a:p>
        </p:txBody>
      </p:sp>
      <p:sp>
        <p:nvSpPr>
          <p:cNvPr id="6" name="Slide Number Placeholder 5"/>
          <p:cNvSpPr>
            <a:spLocks noGrp="1"/>
          </p:cNvSpPr>
          <p:nvPr>
            <p:ph type="sldNum" sz="quarter" idx="12"/>
          </p:nvPr>
        </p:nvSpPr>
        <p:spPr>
          <a:xfrm>
            <a:off x="5588000" y="6122895"/>
            <a:ext cx="1016000" cy="271463"/>
          </a:xfrm>
        </p:spPr>
        <p:txBody>
          <a:bodyPr/>
          <a:lstStyle/>
          <a:p>
            <a:fld id="{1AD20DFC-E2D5-4BD6-B744-D8DEEAB5F7C2}" type="slidenum">
              <a:rPr lang="en-US" smtClean="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tos, imagen y título">
    <p:spTree>
      <p:nvGrpSpPr>
        <p:cNvPr id="1" name=""/>
        <p:cNvGrpSpPr/>
        <p:nvPr/>
      </p:nvGrpSpPr>
      <p:grpSpPr>
        <a:xfrm>
          <a:off x="0" y="0"/>
          <a:ext cx="0" cy="0"/>
          <a:chOff x="0" y="0"/>
          <a:chExt cx="0" cy="0"/>
        </a:xfrm>
      </p:grpSpPr>
      <p:grpSp>
        <p:nvGrpSpPr>
          <p:cNvPr id="8" name="Group 7"/>
          <p:cNvGrpSpPr/>
          <p:nvPr/>
        </p:nvGrpSpPr>
        <p:grpSpPr>
          <a:xfrm>
            <a:off x="243840" y="173699"/>
            <a:ext cx="1170432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706967" y="1694329"/>
            <a:ext cx="4011084" cy="914400"/>
          </a:xfrm>
        </p:spPr>
        <p:txBody>
          <a:bodyPr anchor="b">
            <a:normAutofit/>
          </a:bodyPr>
          <a:lstStyle>
            <a:lvl1pPr algn="l">
              <a:defRPr sz="2800" b="0"/>
            </a:lvl1pPr>
          </a:lstStyle>
          <a:p>
            <a:r>
              <a:rPr lang="es-ES_tradnl" smtClean="0"/>
              <a:t>Clic para editar título</a:t>
            </a:r>
            <a:endParaRPr dirty="0"/>
          </a:p>
        </p:txBody>
      </p:sp>
      <p:sp>
        <p:nvSpPr>
          <p:cNvPr id="3" name="Content Placeholder 2"/>
          <p:cNvSpPr>
            <a:spLocks noGrp="1"/>
          </p:cNvSpPr>
          <p:nvPr>
            <p:ph idx="1"/>
          </p:nvPr>
        </p:nvSpPr>
        <p:spPr>
          <a:xfrm>
            <a:off x="5771092" y="609601"/>
            <a:ext cx="54864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706967" y="2672323"/>
            <a:ext cx="4011084"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19/10/17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
        <p:nvSpPr>
          <p:cNvPr id="17" name="Picture Placeholder 16"/>
          <p:cNvSpPr>
            <a:spLocks noGrp="1"/>
          </p:cNvSpPr>
          <p:nvPr>
            <p:ph type="pic" sz="quarter" idx="13"/>
          </p:nvPr>
        </p:nvSpPr>
        <p:spPr>
          <a:xfrm>
            <a:off x="470523" y="310123"/>
            <a:ext cx="4531783" cy="1204912"/>
          </a:xfrm>
        </p:spPr>
        <p:txBody>
          <a:bodyPr>
            <a:normAutofit/>
          </a:bodyPr>
          <a:lstStyle>
            <a:lvl1pPr>
              <a:buNone/>
              <a:defRPr sz="1800"/>
            </a:lvl1pPr>
          </a:lstStyle>
          <a:p>
            <a:r>
              <a:rPr lang="es-ES_tradnl" smtClean="0"/>
              <a:t>Arrastre la imagen al marcador de posición o haga clic en el icono para agregar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15" name="Group 14"/>
          <p:cNvGrpSpPr/>
          <p:nvPr/>
        </p:nvGrpSpPr>
        <p:grpSpPr>
          <a:xfrm>
            <a:off x="243840" y="173699"/>
            <a:ext cx="1170432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707136" y="1691640"/>
            <a:ext cx="4011168" cy="914400"/>
          </a:xfrm>
        </p:spPr>
        <p:txBody>
          <a:bodyPr anchor="b">
            <a:noAutofit/>
          </a:bodyPr>
          <a:lstStyle>
            <a:lvl1pPr algn="l">
              <a:defRPr sz="2800" b="0"/>
            </a:lvl1pPr>
          </a:lstStyle>
          <a:p>
            <a:r>
              <a:rPr lang="es-ES_tradnl" smtClean="0"/>
              <a:t>Clic para editar título</a:t>
            </a:r>
            <a:endParaRPr/>
          </a:p>
        </p:txBody>
      </p:sp>
      <p:sp>
        <p:nvSpPr>
          <p:cNvPr id="3" name="Picture Placeholder 2"/>
          <p:cNvSpPr>
            <a:spLocks noGrp="1"/>
          </p:cNvSpPr>
          <p:nvPr>
            <p:ph type="pic" idx="1"/>
          </p:nvPr>
        </p:nvSpPr>
        <p:spPr>
          <a:xfrm>
            <a:off x="5784745" y="612775"/>
            <a:ext cx="54864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07136" y="2670048"/>
            <a:ext cx="4011168"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19/10/17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grpSp>
        <p:nvGrpSpPr>
          <p:cNvPr id="10" name="Group 9"/>
          <p:cNvGrpSpPr/>
          <p:nvPr/>
        </p:nvGrpSpPr>
        <p:grpSpPr>
          <a:xfrm>
            <a:off x="243840" y="173699"/>
            <a:ext cx="1170432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707136" y="4287820"/>
            <a:ext cx="10695969" cy="916193"/>
          </a:xfrm>
        </p:spPr>
        <p:txBody>
          <a:bodyPr anchor="b">
            <a:noAutofit/>
          </a:bodyPr>
          <a:lstStyle>
            <a:lvl1pPr algn="l">
              <a:defRPr sz="3600" b="0"/>
            </a:lvl1pPr>
          </a:lstStyle>
          <a:p>
            <a:r>
              <a:rPr lang="es-ES_tradnl" smtClean="0"/>
              <a:t>Clic para editar título</a:t>
            </a:r>
            <a:endParaRPr dirty="0"/>
          </a:p>
        </p:txBody>
      </p:sp>
      <p:sp>
        <p:nvSpPr>
          <p:cNvPr id="3" name="Picture Placeholder 2"/>
          <p:cNvSpPr>
            <a:spLocks noGrp="1"/>
          </p:cNvSpPr>
          <p:nvPr>
            <p:ph type="pic" idx="1"/>
          </p:nvPr>
        </p:nvSpPr>
        <p:spPr>
          <a:xfrm>
            <a:off x="475129" y="331694"/>
            <a:ext cx="11228832"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Arrastre la imagen al marcador de posición o haga clic en el icono para agregar</a:t>
            </a:r>
            <a:endParaRPr/>
          </a:p>
        </p:txBody>
      </p:sp>
      <p:sp>
        <p:nvSpPr>
          <p:cNvPr id="4" name="Text Placeholder 3"/>
          <p:cNvSpPr>
            <a:spLocks noGrp="1"/>
          </p:cNvSpPr>
          <p:nvPr>
            <p:ph type="body" sz="half" idx="2"/>
          </p:nvPr>
        </p:nvSpPr>
        <p:spPr>
          <a:xfrm>
            <a:off x="707136" y="5271248"/>
            <a:ext cx="10695969"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19/10/17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13" name="Group 12"/>
          <p:cNvGrpSpPr/>
          <p:nvPr/>
        </p:nvGrpSpPr>
        <p:grpSpPr>
          <a:xfrm>
            <a:off x="243840" y="173699"/>
            <a:ext cx="1170432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smtClean="0"/>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55C6B4A9-1611-4792-9094-5F34BCA07E0B}" type="datetimeFigureOut">
              <a:rPr lang="en-US" smtClean="0"/>
              <a:pPr/>
              <a:t>19/10/17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9" name="Group 8"/>
          <p:cNvGrpSpPr/>
          <p:nvPr/>
        </p:nvGrpSpPr>
        <p:grpSpPr>
          <a:xfrm>
            <a:off x="243840" y="173699"/>
            <a:ext cx="1170432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9855199" y="609601"/>
            <a:ext cx="1888564" cy="5516563"/>
          </a:xfrm>
        </p:spPr>
        <p:txBody>
          <a:bodyPr vert="eaVert">
            <a:normAutofit/>
          </a:bodyPr>
          <a:lstStyle>
            <a:lvl1pPr>
              <a:defRPr sz="3600"/>
            </a:lvl1pPr>
          </a:lstStyle>
          <a:p>
            <a:r>
              <a:rPr lang="es-ES_tradnl" smtClean="0"/>
              <a:t>Clic para editar título</a:t>
            </a:r>
            <a:endParaRPr/>
          </a:p>
        </p:txBody>
      </p:sp>
      <p:sp>
        <p:nvSpPr>
          <p:cNvPr id="3" name="Vertical Text Placeholder 2"/>
          <p:cNvSpPr>
            <a:spLocks noGrp="1"/>
          </p:cNvSpPr>
          <p:nvPr>
            <p:ph type="body" orient="vert" idx="1"/>
          </p:nvPr>
        </p:nvSpPr>
        <p:spPr>
          <a:xfrm>
            <a:off x="770963" y="609601"/>
            <a:ext cx="8373036" cy="5516563"/>
          </a:xfrm>
        </p:spPr>
        <p:txBody>
          <a:bodyPr vert="eaVert"/>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B61BEF0D-F0BB-DE4B-95CE-6DB70DBA9567}" type="datetimeFigureOut">
              <a:rPr lang="en-US" smtClean="0"/>
              <a:pPr/>
              <a:t>19/10/17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9" name="Group 8"/>
          <p:cNvGrpSpPr/>
          <p:nvPr/>
        </p:nvGrpSpPr>
        <p:grpSpPr>
          <a:xfrm>
            <a:off x="243840" y="173699"/>
            <a:ext cx="1170432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idx="1"/>
          </p:nvPr>
        </p:nvSpPr>
        <p:spPr/>
        <p:txBody>
          <a:bodyPr/>
          <a:lstStyle>
            <a:lvl5pPr>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10"/>
          </p:nvPr>
        </p:nvSpPr>
        <p:spPr/>
        <p:txBody>
          <a:bodyPr/>
          <a:lstStyle/>
          <a:p>
            <a:fld id="{42A54C80-263E-416B-A8E0-580EDEADCBDC}" type="datetimeFigureOut">
              <a:rPr lang="en-US" smtClean="0"/>
              <a:pPr/>
              <a:t>19/10/17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de título con imagen">
    <p:spTree>
      <p:nvGrpSpPr>
        <p:cNvPr id="1" name=""/>
        <p:cNvGrpSpPr/>
        <p:nvPr/>
      </p:nvGrpSpPr>
      <p:grpSpPr>
        <a:xfrm>
          <a:off x="0" y="0"/>
          <a:ext cx="0" cy="0"/>
          <a:chOff x="0" y="0"/>
          <a:chExt cx="0" cy="0"/>
        </a:xfrm>
      </p:grpSpPr>
      <p:grpSp>
        <p:nvGrpSpPr>
          <p:cNvPr id="10" name="Group 9"/>
          <p:cNvGrpSpPr/>
          <p:nvPr/>
        </p:nvGrpSpPr>
        <p:grpSpPr>
          <a:xfrm>
            <a:off x="649164" y="411480"/>
            <a:ext cx="10893672"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1200151" y="3442448"/>
            <a:ext cx="9793816" cy="1532965"/>
          </a:xfrm>
        </p:spPr>
        <p:txBody>
          <a:bodyPr anchor="b" anchorCtr="0">
            <a:normAutofit/>
          </a:bodyPr>
          <a:lstStyle>
            <a:lvl1pPr>
              <a:defRPr sz="5400"/>
            </a:lvl1pPr>
          </a:lstStyle>
          <a:p>
            <a:r>
              <a:rPr lang="es-ES_tradnl" smtClean="0"/>
              <a:t>Clic para editar título</a:t>
            </a:r>
            <a:endParaRPr/>
          </a:p>
        </p:txBody>
      </p:sp>
      <p:sp>
        <p:nvSpPr>
          <p:cNvPr id="3" name="Subtitle 2"/>
          <p:cNvSpPr>
            <a:spLocks noGrp="1"/>
          </p:cNvSpPr>
          <p:nvPr>
            <p:ph type="subTitle" idx="1"/>
          </p:nvPr>
        </p:nvSpPr>
        <p:spPr>
          <a:xfrm>
            <a:off x="1200151" y="5029200"/>
            <a:ext cx="9793816"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dirty="0"/>
          </a:p>
        </p:txBody>
      </p:sp>
      <p:sp>
        <p:nvSpPr>
          <p:cNvPr id="4" name="Date Placeholder 3"/>
          <p:cNvSpPr>
            <a:spLocks noGrp="1"/>
          </p:cNvSpPr>
          <p:nvPr>
            <p:ph type="dt" sz="half" idx="10"/>
          </p:nvPr>
        </p:nvSpPr>
        <p:spPr>
          <a:xfrm>
            <a:off x="759012" y="6122895"/>
            <a:ext cx="2844800" cy="259317"/>
          </a:xfrm>
        </p:spPr>
        <p:txBody>
          <a:bodyPr/>
          <a:lstStyle/>
          <a:p>
            <a:fld id="{B61BEF0D-F0BB-DE4B-95CE-6DB70DBA9567}" type="datetimeFigureOut">
              <a:rPr lang="en-US" smtClean="0"/>
              <a:pPr/>
              <a:t>19/10/17</a:t>
            </a:fld>
            <a:endParaRPr lang="en-US" dirty="0"/>
          </a:p>
        </p:txBody>
      </p:sp>
      <p:sp>
        <p:nvSpPr>
          <p:cNvPr id="5" name="Footer Placeholder 4"/>
          <p:cNvSpPr>
            <a:spLocks noGrp="1"/>
          </p:cNvSpPr>
          <p:nvPr>
            <p:ph type="ftr" sz="quarter" idx="11"/>
          </p:nvPr>
        </p:nvSpPr>
        <p:spPr>
          <a:xfrm>
            <a:off x="7518400" y="6124401"/>
            <a:ext cx="3860800" cy="257810"/>
          </a:xfrm>
        </p:spPr>
        <p:txBody>
          <a:bodyPr/>
          <a:lstStyle/>
          <a:p>
            <a:endParaRPr lang="en-US" dirty="0"/>
          </a:p>
        </p:txBody>
      </p:sp>
      <p:sp>
        <p:nvSpPr>
          <p:cNvPr id="14" name="Picture Placeholder 13"/>
          <p:cNvSpPr>
            <a:spLocks noGrp="1"/>
          </p:cNvSpPr>
          <p:nvPr>
            <p:ph type="pic" sz="quarter" idx="12"/>
          </p:nvPr>
        </p:nvSpPr>
        <p:spPr>
          <a:xfrm>
            <a:off x="848657" y="533401"/>
            <a:ext cx="10448544" cy="2828925"/>
          </a:xfrm>
        </p:spPr>
        <p:txBody>
          <a:bodyPr>
            <a:normAutofit/>
          </a:bodyPr>
          <a:lstStyle>
            <a:lvl1pPr>
              <a:buNone/>
              <a:defRPr sz="2000"/>
            </a:lvl1pPr>
          </a:lstStyle>
          <a:p>
            <a:r>
              <a:rPr lang="es-ES_tradnl" smtClean="0"/>
              <a:t>Arrastre la imagen al marcador de posición o haga clic en el icono para agregar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9" name="Group 8"/>
          <p:cNvGrpSpPr/>
          <p:nvPr/>
        </p:nvGrpSpPr>
        <p:grpSpPr>
          <a:xfrm>
            <a:off x="243840" y="173699"/>
            <a:ext cx="1170432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1200151" y="1371600"/>
            <a:ext cx="9793816" cy="1676400"/>
          </a:xfrm>
        </p:spPr>
        <p:txBody>
          <a:bodyPr anchor="b" anchorCtr="0">
            <a:noAutofit/>
          </a:bodyPr>
          <a:lstStyle>
            <a:lvl1pPr algn="ctr">
              <a:defRPr sz="5400" b="0" i="0" cap="none" baseline="0">
                <a:solidFill>
                  <a:schemeClr val="tx1">
                    <a:lumMod val="75000"/>
                    <a:lumOff val="25000"/>
                  </a:schemeClr>
                </a:solidFill>
              </a:defRPr>
            </a:lvl1pPr>
          </a:lstStyle>
          <a:p>
            <a:r>
              <a:rPr lang="es-ES_tradnl" smtClean="0"/>
              <a:t>Clic para editar título</a:t>
            </a:r>
            <a:endParaRPr dirty="0"/>
          </a:p>
        </p:txBody>
      </p:sp>
      <p:sp>
        <p:nvSpPr>
          <p:cNvPr id="3" name="Text Placeholder 2"/>
          <p:cNvSpPr>
            <a:spLocks noGrp="1"/>
          </p:cNvSpPr>
          <p:nvPr>
            <p:ph type="body" idx="1"/>
          </p:nvPr>
        </p:nvSpPr>
        <p:spPr>
          <a:xfrm>
            <a:off x="1200151" y="3134567"/>
            <a:ext cx="9793816"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42295D47-465E-4A05-802B-049480555B6D}" type="datetime1">
              <a:rPr lang="en-US" smtClean="0"/>
              <a:pPr/>
              <a:t>19/10/17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20" name="Group 19"/>
          <p:cNvGrpSpPr/>
          <p:nvPr/>
        </p:nvGrpSpPr>
        <p:grpSpPr>
          <a:xfrm>
            <a:off x="243840" y="173699"/>
            <a:ext cx="1170432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smtClean="0"/>
              <a:t>Clic para editar título</a:t>
            </a:r>
            <a:endParaRPr/>
          </a:p>
        </p:txBody>
      </p:sp>
      <p:sp>
        <p:nvSpPr>
          <p:cNvPr id="3" name="Content Placeholder 2"/>
          <p:cNvSpPr>
            <a:spLocks noGrp="1"/>
          </p:cNvSpPr>
          <p:nvPr>
            <p:ph sz="half" idx="1"/>
          </p:nvPr>
        </p:nvSpPr>
        <p:spPr>
          <a:xfrm>
            <a:off x="1200148" y="2147889"/>
            <a:ext cx="475488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4" name="Content Placeholder 3"/>
          <p:cNvSpPr>
            <a:spLocks noGrp="1"/>
          </p:cNvSpPr>
          <p:nvPr>
            <p:ph sz="half" idx="2"/>
          </p:nvPr>
        </p:nvSpPr>
        <p:spPr>
          <a:xfrm>
            <a:off x="6197599" y="2147889"/>
            <a:ext cx="475488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a:p>
        </p:txBody>
      </p:sp>
      <p:sp>
        <p:nvSpPr>
          <p:cNvPr id="5" name="Date Placeholder 4"/>
          <p:cNvSpPr>
            <a:spLocks noGrp="1"/>
          </p:cNvSpPr>
          <p:nvPr>
            <p:ph type="dt" sz="half" idx="10"/>
          </p:nvPr>
        </p:nvSpPr>
        <p:spPr/>
        <p:txBody>
          <a:bodyPr/>
          <a:lstStyle/>
          <a:p>
            <a:fld id="{42A54C80-263E-416B-A8E0-580EDEADCBDC}" type="datetimeFigureOut">
              <a:rPr lang="en-US" smtClean="0"/>
              <a:pPr/>
              <a:t>19/10/17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10" name="Group 9"/>
          <p:cNvGrpSpPr/>
          <p:nvPr/>
        </p:nvGrpSpPr>
        <p:grpSpPr>
          <a:xfrm>
            <a:off x="243840" y="173699"/>
            <a:ext cx="1170432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s-ES_tradnl" smtClean="0"/>
              <a:t>Clic para editar título</a:t>
            </a:r>
            <a:endParaRPr/>
          </a:p>
        </p:txBody>
      </p:sp>
      <p:sp>
        <p:nvSpPr>
          <p:cNvPr id="3" name="Text Placeholder 2"/>
          <p:cNvSpPr>
            <a:spLocks noGrp="1"/>
          </p:cNvSpPr>
          <p:nvPr>
            <p:ph type="body" idx="1"/>
          </p:nvPr>
        </p:nvSpPr>
        <p:spPr>
          <a:xfrm>
            <a:off x="843068" y="1708991"/>
            <a:ext cx="475488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843068" y="2590801"/>
            <a:ext cx="475488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5" name="Text Placeholder 4"/>
          <p:cNvSpPr>
            <a:spLocks noGrp="1"/>
          </p:cNvSpPr>
          <p:nvPr>
            <p:ph type="body" sz="quarter" idx="3"/>
          </p:nvPr>
        </p:nvSpPr>
        <p:spPr>
          <a:xfrm>
            <a:off x="6594052" y="1708991"/>
            <a:ext cx="475488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6594052" y="2590801"/>
            <a:ext cx="475488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7" name="Date Placeholder 6"/>
          <p:cNvSpPr>
            <a:spLocks noGrp="1"/>
          </p:cNvSpPr>
          <p:nvPr>
            <p:ph type="dt" sz="half" idx="10"/>
          </p:nvPr>
        </p:nvSpPr>
        <p:spPr/>
        <p:txBody>
          <a:bodyPr/>
          <a:lstStyle/>
          <a:p>
            <a:fld id="{B61BEF0D-F0BB-DE4B-95CE-6DB70DBA9567}" type="datetimeFigureOut">
              <a:rPr lang="en-US" smtClean="0"/>
              <a:pPr/>
              <a:t>19/10/17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grpSp>
        <p:nvGrpSpPr>
          <p:cNvPr id="12" name="Group 11"/>
          <p:cNvGrpSpPr/>
          <p:nvPr/>
        </p:nvGrpSpPr>
        <p:grpSpPr>
          <a:xfrm>
            <a:off x="243840" y="173699"/>
            <a:ext cx="1170432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s-ES_tradnl" smtClean="0"/>
              <a:t>Clic para editar título</a:t>
            </a:r>
            <a:endParaRPr/>
          </a:p>
        </p:txBody>
      </p:sp>
      <p:sp>
        <p:nvSpPr>
          <p:cNvPr id="3" name="Date Placeholder 2"/>
          <p:cNvSpPr>
            <a:spLocks noGrp="1"/>
          </p:cNvSpPr>
          <p:nvPr>
            <p:ph type="dt" sz="half" idx="10"/>
          </p:nvPr>
        </p:nvSpPr>
        <p:spPr/>
        <p:txBody>
          <a:bodyPr/>
          <a:lstStyle/>
          <a:p>
            <a:fld id="{B61BEF0D-F0BB-DE4B-95CE-6DB70DBA9567}" type="datetimeFigureOut">
              <a:rPr lang="en-US" smtClean="0"/>
              <a:pPr/>
              <a:t>19/10/17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pSp>
        <p:nvGrpSpPr>
          <p:cNvPr id="10" name="Group 9"/>
          <p:cNvGrpSpPr/>
          <p:nvPr/>
        </p:nvGrpSpPr>
        <p:grpSpPr>
          <a:xfrm>
            <a:off x="243840" y="173699"/>
            <a:ext cx="1170432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B61BEF0D-F0BB-DE4B-95CE-6DB70DBA9567}" type="datetimeFigureOut">
              <a:rPr lang="en-US" smtClean="0"/>
              <a:pPr/>
              <a:t>19/10/17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11" name="Group 10"/>
          <p:cNvGrpSpPr/>
          <p:nvPr/>
        </p:nvGrpSpPr>
        <p:grpSpPr>
          <a:xfrm>
            <a:off x="243840" y="173699"/>
            <a:ext cx="1170432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706967" y="1169892"/>
            <a:ext cx="4011084" cy="914400"/>
          </a:xfrm>
        </p:spPr>
        <p:txBody>
          <a:bodyPr anchor="b">
            <a:normAutofit/>
          </a:bodyPr>
          <a:lstStyle>
            <a:lvl1pPr algn="l">
              <a:defRPr sz="2800" b="0"/>
            </a:lvl1pPr>
          </a:lstStyle>
          <a:p>
            <a:r>
              <a:rPr lang="es-ES_tradnl" smtClean="0"/>
              <a:t>Clic para editar título</a:t>
            </a:r>
            <a:endParaRPr dirty="0"/>
          </a:p>
        </p:txBody>
      </p:sp>
      <p:sp>
        <p:nvSpPr>
          <p:cNvPr id="3" name="Content Placeholder 2"/>
          <p:cNvSpPr>
            <a:spLocks noGrp="1"/>
          </p:cNvSpPr>
          <p:nvPr>
            <p:ph idx="1"/>
          </p:nvPr>
        </p:nvSpPr>
        <p:spPr>
          <a:xfrm>
            <a:off x="5771092" y="609601"/>
            <a:ext cx="54864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Text Placeholder 3"/>
          <p:cNvSpPr>
            <a:spLocks noGrp="1"/>
          </p:cNvSpPr>
          <p:nvPr>
            <p:ph type="body" sz="half" idx="2"/>
          </p:nvPr>
        </p:nvSpPr>
        <p:spPr>
          <a:xfrm>
            <a:off x="706967" y="2147889"/>
            <a:ext cx="4011084"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s-ES_tradnl" smtClean="0"/>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smtClean="0"/>
              <a:pPr/>
              <a:t>19/10/17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00151" y="244158"/>
            <a:ext cx="9793816" cy="1339850"/>
          </a:xfrm>
          <a:prstGeom prst="rect">
            <a:avLst/>
          </a:prstGeom>
        </p:spPr>
        <p:txBody>
          <a:bodyPr vert="horz" lIns="91440" tIns="45720" rIns="91440" bIns="45720" rtlCol="0" anchor="ctr">
            <a:normAutofit/>
          </a:bodyPr>
          <a:lstStyle/>
          <a:p>
            <a:r>
              <a:rPr lang="es-ES_tradnl" smtClean="0"/>
              <a:t>Clic para editar título</a:t>
            </a:r>
            <a:endParaRPr dirty="0"/>
          </a:p>
        </p:txBody>
      </p:sp>
      <p:sp>
        <p:nvSpPr>
          <p:cNvPr id="3" name="Text Placeholder 2"/>
          <p:cNvSpPr>
            <a:spLocks noGrp="1"/>
          </p:cNvSpPr>
          <p:nvPr>
            <p:ph type="body" idx="1"/>
          </p:nvPr>
        </p:nvSpPr>
        <p:spPr>
          <a:xfrm>
            <a:off x="1200150" y="2133601"/>
            <a:ext cx="9793817" cy="3931920"/>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dirty="0"/>
          </a:p>
        </p:txBody>
      </p:sp>
      <p:sp>
        <p:nvSpPr>
          <p:cNvPr id="4" name="Date Placeholder 3"/>
          <p:cNvSpPr>
            <a:spLocks noGrp="1"/>
          </p:cNvSpPr>
          <p:nvPr>
            <p:ph type="dt" sz="half" idx="2"/>
          </p:nvPr>
        </p:nvSpPr>
        <p:spPr>
          <a:xfrm>
            <a:off x="325120" y="6371592"/>
            <a:ext cx="28448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B61BEF0D-F0BB-DE4B-95CE-6DB70DBA9567}" type="datetimeFigureOut">
              <a:rPr lang="en-US" smtClean="0"/>
              <a:pPr/>
              <a:t>19/10/17</a:t>
            </a:fld>
            <a:endParaRPr lang="en-US" dirty="0"/>
          </a:p>
        </p:txBody>
      </p:sp>
      <p:sp>
        <p:nvSpPr>
          <p:cNvPr id="5" name="Footer Placeholder 4"/>
          <p:cNvSpPr>
            <a:spLocks noGrp="1"/>
          </p:cNvSpPr>
          <p:nvPr>
            <p:ph type="ftr" sz="quarter" idx="3"/>
          </p:nvPr>
        </p:nvSpPr>
        <p:spPr>
          <a:xfrm>
            <a:off x="7945120" y="6371591"/>
            <a:ext cx="38608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dirty="0"/>
          </a:p>
        </p:txBody>
      </p:sp>
      <p:sp>
        <p:nvSpPr>
          <p:cNvPr id="6" name="Slide Number Placeholder 5"/>
          <p:cNvSpPr>
            <a:spLocks noGrp="1"/>
          </p:cNvSpPr>
          <p:nvPr>
            <p:ph type="sldNum" sz="quarter" idx="4"/>
          </p:nvPr>
        </p:nvSpPr>
        <p:spPr>
          <a:xfrm>
            <a:off x="5588000" y="6356351"/>
            <a:ext cx="1016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D57F1E4F-1CFF-5643-939E-217C01CDF565}" type="slidenum">
              <a:rPr lang="en-US" smtClean="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5.gif"/><Relationship Id="rId5"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oleObject" Target="file:///\\localhost\Users\g3r50n\Desktop\Macintosh%20HD:Users:g3r50n:Desktop:planeaciones%202017-B:Formato%20Planeacion%20disen&#771;o%20de%20objetos%20I1%20.docx!OLE_LINK1" TargetMode="External"/><Relationship Id="rId4"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8.xml"/><Relationship Id="rId2"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9.jpeg"/><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 Id="rId3"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1.JPG"/><Relationship Id="rId1" Type="http://schemas.openxmlformats.org/officeDocument/2006/relationships/slideLayout" Target="../slideLayouts/slideLayout8.xml"/><Relationship Id="rId2"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png"/><Relationship Id="rId3"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9.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0.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3.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4.png"/><Relationship Id="rId3" Type="http://schemas.microsoft.com/office/2007/relationships/hdphoto" Target="../media/hdphoto1.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png"/><Relationship Id="rId3"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png"/><Relationship Id="rId3" Type="http://schemas.microsoft.com/office/2007/relationships/hdphoto" Target="../media/hdphoto1.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png"/><Relationship Id="rId3" Type="http://schemas.microsoft.com/office/2007/relationships/hdphoto" Target="../media/hdphoto1.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Layer>
                </a14:imgProps>
              </a:ext>
              <a:ext uri="{28A0092B-C50C-407E-A947-70E740481C1C}">
                <a14:useLocalDpi xmlns:a14="http://schemas.microsoft.com/office/drawing/2010/main" val="0"/>
              </a:ext>
            </a:extLst>
          </a:blip>
          <a:srcRect l="-386" t="-4883" r="24040" b="50235"/>
          <a:stretch/>
        </p:blipFill>
        <p:spPr>
          <a:xfrm flipV="1">
            <a:off x="0" y="124359"/>
            <a:ext cx="7772169" cy="7527702"/>
          </a:xfrm>
          <a:prstGeom prst="rect">
            <a:avLst/>
          </a:prstGeom>
        </p:spPr>
      </p:pic>
      <p:sp>
        <p:nvSpPr>
          <p:cNvPr id="2" name="Título 1"/>
          <p:cNvSpPr>
            <a:spLocks noGrp="1"/>
          </p:cNvSpPr>
          <p:nvPr>
            <p:ph type="ctrTitle"/>
          </p:nvPr>
        </p:nvSpPr>
        <p:spPr>
          <a:xfrm>
            <a:off x="412372" y="844590"/>
            <a:ext cx="10766795" cy="5598824"/>
          </a:xfrm>
        </p:spPr>
        <p:txBody>
          <a:bodyPr>
            <a:normAutofit fontScale="90000"/>
          </a:bodyPr>
          <a:lstStyle/>
          <a:p>
            <a:pPr algn="ct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UNIVERSIDAD AUTÓNOMA DEL ESTADO DE MÉXICO</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CENTRO UNIVERSITARIO UAEM VALLE DE CHALCO</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UNIDAD DE APRENDIZAJE:</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Diseño de Objetos Complejos LDI302</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“El pensamiento Creativo en el Design Thinking”</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Sólo visión proyectables</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AUTOR:</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MARIO GERSON URBINA PÉREZ</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LICENCIATURA EN DISEÑO INDUSTRIAL</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Facultad de Arquitectura y Diseño, CU Valle de Chalco, CU Zumpango.</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Octubre 2017</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t/>
            </a:r>
            <a:br>
              <a:rPr lang="es-MX" sz="2000" dirty="0" smtClean="0">
                <a:solidFill>
                  <a:schemeClr val="accent3">
                    <a:lumMod val="50000"/>
                  </a:schemeClr>
                </a:solidFill>
                <a:effectLst>
                  <a:glow rad="63500">
                    <a:schemeClr val="accent1">
                      <a:satMod val="175000"/>
                      <a:alpha val="40000"/>
                    </a:schemeClr>
                  </a:glow>
                </a:effectLst>
                <a:latin typeface="Agency FB" panose="020B0503020202020204" pitchFamily="34" charset="0"/>
              </a:rPr>
            </a:br>
            <a:endParaRPr lang="es-MX" sz="2000" dirty="0">
              <a:solidFill>
                <a:schemeClr val="accent3">
                  <a:lumMod val="50000"/>
                </a:schemeClr>
              </a:solidFill>
              <a:effectLst>
                <a:glow rad="63500">
                  <a:schemeClr val="accent1">
                    <a:satMod val="175000"/>
                    <a:alpha val="40000"/>
                  </a:schemeClr>
                </a:glow>
              </a:effectLst>
            </a:endParaRPr>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3182" y="412125"/>
            <a:ext cx="873349" cy="698679"/>
          </a:xfrm>
          <a:prstGeom prst="rect">
            <a:avLst/>
          </a:prstGeom>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5884" y="425219"/>
            <a:ext cx="559788" cy="698679"/>
          </a:xfrm>
          <a:prstGeom prst="rect">
            <a:avLst/>
          </a:prstGeom>
        </p:spPr>
      </p:pic>
    </p:spTree>
    <p:extLst>
      <p:ext uri="{BB962C8B-B14F-4D97-AF65-F5344CB8AC3E}">
        <p14:creationId xmlns:p14="http://schemas.microsoft.com/office/powerpoint/2010/main" val="3987602610"/>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5667" y="1263352"/>
            <a:ext cx="11334337" cy="461665"/>
          </a:xfrm>
          <a:prstGeom prst="rect">
            <a:avLst/>
          </a:prstGeom>
          <a:noFill/>
        </p:spPr>
        <p:txBody>
          <a:bodyPr wrap="square" rtlCol="0">
            <a:spAutoFit/>
          </a:bodyPr>
          <a:lstStyle/>
          <a:p>
            <a:pPr lvl="0" algn="ctr"/>
            <a:r>
              <a:rPr lang="es-MX" sz="2400" b="1" dirty="0" smtClean="0"/>
              <a:t>-</a:t>
            </a:r>
          </a:p>
        </p:txBody>
      </p:sp>
      <p:sp>
        <p:nvSpPr>
          <p:cNvPr id="4" name="Rectángulo 3"/>
          <p:cNvSpPr/>
          <p:nvPr/>
        </p:nvSpPr>
        <p:spPr>
          <a:xfrm>
            <a:off x="1439877" y="938083"/>
            <a:ext cx="8719750" cy="3785652"/>
          </a:xfrm>
          <a:prstGeom prst="rect">
            <a:avLst/>
          </a:prstGeom>
        </p:spPr>
        <p:txBody>
          <a:bodyPr wrap="square">
            <a:spAutoFit/>
          </a:bodyPr>
          <a:lstStyle/>
          <a:p>
            <a:r>
              <a:rPr lang="es-ES_tradnl" sz="2400" b="1" i="1" dirty="0" smtClean="0"/>
              <a:t>OBJETIVOS DEL NÚCLEO DE FORMACIÓN: SUSTANTIVO. </a:t>
            </a:r>
          </a:p>
          <a:p>
            <a:endParaRPr lang="en-US" sz="2400" dirty="0"/>
          </a:p>
          <a:p>
            <a:pPr lvl="0"/>
            <a:r>
              <a:rPr lang="en-US" sz="2400" dirty="0"/>
              <a:t>El </a:t>
            </a:r>
            <a:r>
              <a:rPr lang="en-US" sz="2400" dirty="0" err="1"/>
              <a:t>núcleo</a:t>
            </a:r>
            <a:r>
              <a:rPr lang="en-US" sz="2400" dirty="0"/>
              <a:t> </a:t>
            </a:r>
            <a:r>
              <a:rPr lang="en-US" sz="2400" dirty="0" err="1"/>
              <a:t>sustantivo</a:t>
            </a:r>
            <a:r>
              <a:rPr lang="en-US" sz="2400" dirty="0"/>
              <a:t> </a:t>
            </a:r>
            <a:r>
              <a:rPr lang="en-US" sz="2400" dirty="0" err="1"/>
              <a:t>tiene</a:t>
            </a:r>
            <a:r>
              <a:rPr lang="en-US" sz="2400" dirty="0"/>
              <a:t> </a:t>
            </a:r>
            <a:r>
              <a:rPr lang="en-US" sz="2400" dirty="0" err="1"/>
              <a:t>como</a:t>
            </a:r>
            <a:r>
              <a:rPr lang="en-US" sz="2400" dirty="0"/>
              <a:t> </a:t>
            </a:r>
            <a:r>
              <a:rPr lang="en-US" sz="2400" dirty="0" err="1"/>
              <a:t>objetivo</a:t>
            </a:r>
            <a:r>
              <a:rPr lang="en-US" sz="2400" dirty="0"/>
              <a:t> </a:t>
            </a:r>
            <a:r>
              <a:rPr lang="en-US" sz="2400" dirty="0" err="1"/>
              <a:t>desarrollar</a:t>
            </a:r>
            <a:r>
              <a:rPr lang="en-US" sz="2400" dirty="0"/>
              <a:t> en el </a:t>
            </a:r>
            <a:r>
              <a:rPr lang="en-US" sz="2400" dirty="0" err="1"/>
              <a:t>alumno</a:t>
            </a:r>
            <a:r>
              <a:rPr lang="en-US" sz="2400" dirty="0"/>
              <a:t> el </a:t>
            </a:r>
            <a:r>
              <a:rPr lang="en-US" sz="2400" dirty="0" err="1"/>
              <a:t>dominio</a:t>
            </a:r>
            <a:r>
              <a:rPr lang="en-US" sz="2400" dirty="0"/>
              <a:t> </a:t>
            </a:r>
            <a:r>
              <a:rPr lang="en-US" sz="2400" dirty="0" err="1"/>
              <a:t>teórico</a:t>
            </a:r>
            <a:r>
              <a:rPr lang="en-US" sz="2400" dirty="0"/>
              <a:t>, </a:t>
            </a:r>
            <a:r>
              <a:rPr lang="en-US" sz="2400" dirty="0" err="1"/>
              <a:t>metodológico</a:t>
            </a:r>
            <a:r>
              <a:rPr lang="en-US" sz="2400" dirty="0"/>
              <a:t> y </a:t>
            </a:r>
            <a:r>
              <a:rPr lang="en-US" sz="2400" dirty="0" err="1"/>
              <a:t>axiológico</a:t>
            </a:r>
            <a:r>
              <a:rPr lang="en-US" sz="2400" dirty="0"/>
              <a:t> del campo de </a:t>
            </a:r>
            <a:r>
              <a:rPr lang="en-US" sz="2400" dirty="0" err="1"/>
              <a:t>conocimiento</a:t>
            </a:r>
            <a:r>
              <a:rPr lang="en-US" sz="2400" dirty="0"/>
              <a:t> </a:t>
            </a:r>
            <a:r>
              <a:rPr lang="en-US" sz="2400" dirty="0" err="1"/>
              <a:t>donde</a:t>
            </a:r>
            <a:r>
              <a:rPr lang="en-US" sz="2400" dirty="0"/>
              <a:t> se </a:t>
            </a:r>
            <a:r>
              <a:rPr lang="en-US" sz="2400" dirty="0" err="1"/>
              <a:t>inserta</a:t>
            </a:r>
            <a:r>
              <a:rPr lang="en-US" sz="2400" dirty="0"/>
              <a:t> la </a:t>
            </a:r>
            <a:r>
              <a:rPr lang="en-US" sz="2400" dirty="0" err="1"/>
              <a:t>profesión</a:t>
            </a:r>
            <a:r>
              <a:rPr lang="en-US" sz="2400" dirty="0"/>
              <a:t>. </a:t>
            </a:r>
          </a:p>
          <a:p>
            <a:r>
              <a:rPr lang="en-US" sz="2400" dirty="0" err="1" smtClean="0"/>
              <a:t>Comprendera</a:t>
            </a:r>
            <a:r>
              <a:rPr lang="en-US" sz="2400" dirty="0" smtClean="0"/>
              <a:t>́ </a:t>
            </a:r>
            <a:r>
              <a:rPr lang="en-US" sz="2400" dirty="0" err="1" smtClean="0"/>
              <a:t>unidades</a:t>
            </a:r>
            <a:r>
              <a:rPr lang="en-US" sz="2400" dirty="0" smtClean="0"/>
              <a:t> </a:t>
            </a:r>
            <a:r>
              <a:rPr lang="en-US" sz="2400" dirty="0"/>
              <a:t>de </a:t>
            </a:r>
            <a:r>
              <a:rPr lang="en-US" sz="2400" dirty="0" err="1"/>
              <a:t>aprendizaje</a:t>
            </a:r>
            <a:r>
              <a:rPr lang="en-US" sz="2400" dirty="0"/>
              <a:t> </a:t>
            </a:r>
            <a:r>
              <a:rPr lang="en-US" sz="2400" dirty="0" err="1"/>
              <a:t>sobre</a:t>
            </a:r>
            <a:r>
              <a:rPr lang="en-US" sz="2400" dirty="0"/>
              <a:t> los </a:t>
            </a:r>
            <a:r>
              <a:rPr lang="en-US" sz="2400" dirty="0" err="1"/>
              <a:t>conocimientos</a:t>
            </a:r>
            <a:r>
              <a:rPr lang="en-US" sz="2400" dirty="0"/>
              <a:t>, </a:t>
            </a:r>
            <a:r>
              <a:rPr lang="en-US" sz="2400" dirty="0" err="1"/>
              <a:t>habilidades</a:t>
            </a:r>
            <a:r>
              <a:rPr lang="en-US" sz="2400" dirty="0"/>
              <a:t> y </a:t>
            </a:r>
            <a:r>
              <a:rPr lang="en-US" sz="2400" dirty="0" err="1"/>
              <a:t>actitudes</a:t>
            </a:r>
            <a:r>
              <a:rPr lang="en-US" sz="2400" dirty="0"/>
              <a:t> </a:t>
            </a:r>
            <a:r>
              <a:rPr lang="en-US" sz="2400" dirty="0" err="1"/>
              <a:t>necesarias</a:t>
            </a:r>
            <a:r>
              <a:rPr lang="en-US" sz="2400" dirty="0"/>
              <a:t> </a:t>
            </a:r>
            <a:r>
              <a:rPr lang="en-US" sz="2400" dirty="0" err="1"/>
              <a:t>para</a:t>
            </a:r>
            <a:r>
              <a:rPr lang="en-US" sz="2400" dirty="0"/>
              <a:t> </a:t>
            </a:r>
            <a:r>
              <a:rPr lang="en-US" sz="2400" dirty="0" err="1"/>
              <a:t>dominar</a:t>
            </a:r>
            <a:r>
              <a:rPr lang="en-US" sz="2400" dirty="0"/>
              <a:t> los </a:t>
            </a:r>
            <a:r>
              <a:rPr lang="en-US" sz="2400" dirty="0" err="1"/>
              <a:t>procesos</a:t>
            </a:r>
            <a:r>
              <a:rPr lang="en-US" sz="2400" dirty="0"/>
              <a:t>, </a:t>
            </a:r>
            <a:r>
              <a:rPr lang="en-US" sz="2400" dirty="0" err="1"/>
              <a:t>métodos</a:t>
            </a:r>
            <a:r>
              <a:rPr lang="en-US" sz="2400" dirty="0"/>
              <a:t> y </a:t>
            </a:r>
            <a:r>
              <a:rPr lang="en-US" sz="2400" dirty="0" err="1"/>
              <a:t>técnicas</a:t>
            </a:r>
            <a:r>
              <a:rPr lang="en-US" sz="2400" dirty="0"/>
              <a:t> de </a:t>
            </a:r>
            <a:r>
              <a:rPr lang="en-US" sz="2400" dirty="0" err="1"/>
              <a:t>trabajo</a:t>
            </a:r>
            <a:r>
              <a:rPr lang="en-US" sz="2400" dirty="0"/>
              <a:t>; los </a:t>
            </a:r>
            <a:r>
              <a:rPr lang="en-US" sz="2400" dirty="0" err="1"/>
              <a:t>principios</a:t>
            </a:r>
            <a:r>
              <a:rPr lang="en-US" sz="2400" dirty="0"/>
              <a:t> </a:t>
            </a:r>
            <a:r>
              <a:rPr lang="en-US" sz="2400" dirty="0" err="1"/>
              <a:t>disciplinares</a:t>
            </a:r>
            <a:r>
              <a:rPr lang="en-US" sz="2400" dirty="0"/>
              <a:t> y </a:t>
            </a:r>
            <a:r>
              <a:rPr lang="en-US" sz="2400" dirty="0" err="1"/>
              <a:t>metodológicos</a:t>
            </a:r>
            <a:r>
              <a:rPr lang="en-US" sz="2400" dirty="0"/>
              <a:t> </a:t>
            </a:r>
            <a:r>
              <a:rPr lang="en-US" sz="2400" dirty="0" err="1"/>
              <a:t>subyacentes</a:t>
            </a:r>
            <a:r>
              <a:rPr lang="en-US" sz="2400" dirty="0"/>
              <a:t>; y la </a:t>
            </a:r>
            <a:r>
              <a:rPr lang="en-US" sz="2400" dirty="0" err="1"/>
              <a:t>elaboración</a:t>
            </a:r>
            <a:r>
              <a:rPr lang="en-US" sz="2400" dirty="0"/>
              <a:t> o </a:t>
            </a:r>
            <a:r>
              <a:rPr lang="en-US" sz="2400" dirty="0" err="1"/>
              <a:t>preparación</a:t>
            </a:r>
            <a:r>
              <a:rPr lang="en-US" sz="2400" dirty="0"/>
              <a:t> del </a:t>
            </a:r>
            <a:r>
              <a:rPr lang="en-US" sz="2400" dirty="0" err="1"/>
              <a:t>trabajo</a:t>
            </a:r>
            <a:r>
              <a:rPr lang="en-US" sz="2400" dirty="0"/>
              <a:t> </a:t>
            </a:r>
            <a:r>
              <a:rPr lang="en-US" sz="2400" dirty="0" err="1"/>
              <a:t>que</a:t>
            </a:r>
            <a:r>
              <a:rPr lang="en-US" sz="2400" dirty="0"/>
              <a:t> </a:t>
            </a:r>
            <a:r>
              <a:rPr lang="en-US" sz="2400" dirty="0" err="1"/>
              <a:t>permita</a:t>
            </a:r>
            <a:r>
              <a:rPr lang="en-US" sz="2400" dirty="0"/>
              <a:t> la </a:t>
            </a:r>
            <a:r>
              <a:rPr lang="en-US" sz="2400" dirty="0" err="1"/>
              <a:t>presentación</a:t>
            </a:r>
            <a:r>
              <a:rPr lang="en-US" sz="2400" dirty="0"/>
              <a:t> de la </a:t>
            </a:r>
            <a:r>
              <a:rPr lang="en-US" sz="2400" dirty="0" err="1"/>
              <a:t>evaluación</a:t>
            </a:r>
            <a:r>
              <a:rPr lang="en-US" sz="2400" dirty="0"/>
              <a:t> </a:t>
            </a:r>
            <a:r>
              <a:rPr lang="en-US" sz="2400" dirty="0" err="1"/>
              <a:t>profesional</a:t>
            </a:r>
            <a:r>
              <a:rPr lang="en-US" sz="2400" dirty="0"/>
              <a:t>. </a:t>
            </a:r>
          </a:p>
        </p:txBody>
      </p:sp>
    </p:spTree>
    <p:extLst>
      <p:ext uri="{BB962C8B-B14F-4D97-AF65-F5344CB8AC3E}">
        <p14:creationId xmlns:p14="http://schemas.microsoft.com/office/powerpoint/2010/main" val="6576485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5667" y="1263352"/>
            <a:ext cx="11334337" cy="461665"/>
          </a:xfrm>
          <a:prstGeom prst="rect">
            <a:avLst/>
          </a:prstGeom>
          <a:noFill/>
        </p:spPr>
        <p:txBody>
          <a:bodyPr wrap="square" rtlCol="0">
            <a:spAutoFit/>
          </a:bodyPr>
          <a:lstStyle/>
          <a:p>
            <a:pPr lvl="0" algn="ctr"/>
            <a:r>
              <a:rPr lang="es-MX" sz="2400" b="1" dirty="0" smtClean="0"/>
              <a:t>-</a:t>
            </a:r>
          </a:p>
        </p:txBody>
      </p:sp>
      <p:sp>
        <p:nvSpPr>
          <p:cNvPr id="4" name="Rectángulo 3"/>
          <p:cNvSpPr/>
          <p:nvPr/>
        </p:nvSpPr>
        <p:spPr>
          <a:xfrm>
            <a:off x="760182" y="938083"/>
            <a:ext cx="9766121" cy="4893647"/>
          </a:xfrm>
          <a:prstGeom prst="rect">
            <a:avLst/>
          </a:prstGeom>
        </p:spPr>
        <p:txBody>
          <a:bodyPr wrap="square">
            <a:spAutoFit/>
          </a:bodyPr>
          <a:lstStyle/>
          <a:p>
            <a:r>
              <a:rPr lang="es-ES_tradnl" sz="2400" b="1" i="1" dirty="0" smtClean="0"/>
              <a:t>Objetivos </a:t>
            </a:r>
            <a:r>
              <a:rPr lang="es-ES_tradnl" sz="2400" b="1" i="1" dirty="0"/>
              <a:t>del </a:t>
            </a:r>
            <a:r>
              <a:rPr lang="es-ES_tradnl" sz="2400" b="1" i="1" dirty="0" err="1"/>
              <a:t>área</a:t>
            </a:r>
            <a:r>
              <a:rPr lang="es-ES_tradnl" sz="2400" b="1" i="1" dirty="0"/>
              <a:t> curricular o disciplinaria: </a:t>
            </a:r>
            <a:r>
              <a:rPr lang="es-ES_tradnl" sz="2400" b="1" i="1" dirty="0" err="1"/>
              <a:t>Diseño</a:t>
            </a:r>
            <a:r>
              <a:rPr lang="es-ES_tradnl" sz="2400" b="1" i="1" dirty="0"/>
              <a:t> Industrial. </a:t>
            </a:r>
            <a:endParaRPr lang="es-ES_tradnl" sz="2400" b="1" i="1" dirty="0" smtClean="0"/>
          </a:p>
          <a:p>
            <a:endParaRPr lang="en-US" sz="2400" dirty="0"/>
          </a:p>
          <a:p>
            <a:r>
              <a:rPr lang="es-ES_tradnl" sz="2400" dirty="0"/>
              <a:t>Formular propuestas de </a:t>
            </a:r>
            <a:r>
              <a:rPr lang="es-ES_tradnl" sz="2400" dirty="0" err="1"/>
              <a:t>diseño</a:t>
            </a:r>
            <a:r>
              <a:rPr lang="es-ES_tradnl" sz="2400" dirty="0"/>
              <a:t> de forma innovadora y eficiente de acuerdo a los diferentes sectores productivos nacionales, evaluando los </a:t>
            </a:r>
            <a:r>
              <a:rPr lang="es-ES_tradnl" sz="2400" dirty="0" smtClean="0"/>
              <a:t>entornos, </a:t>
            </a:r>
            <a:r>
              <a:rPr lang="es-ES_tradnl" sz="2400" dirty="0"/>
              <a:t>a </a:t>
            </a:r>
            <a:r>
              <a:rPr lang="es-ES_tradnl" sz="2400" dirty="0" err="1"/>
              <a:t>través</a:t>
            </a:r>
            <a:r>
              <a:rPr lang="es-ES_tradnl" sz="2400" dirty="0"/>
              <a:t> del proceso conceptual, </a:t>
            </a:r>
            <a:r>
              <a:rPr lang="es-ES_tradnl" sz="2400" dirty="0" err="1"/>
              <a:t>metodológico</a:t>
            </a:r>
            <a:r>
              <a:rPr lang="es-ES_tradnl" sz="2400" dirty="0"/>
              <a:t> y de </a:t>
            </a:r>
            <a:r>
              <a:rPr lang="es-ES_tradnl" sz="2400" dirty="0" err="1"/>
              <a:t>representación</a:t>
            </a:r>
            <a:r>
              <a:rPr lang="es-ES_tradnl" sz="2400" dirty="0"/>
              <a:t>, que integre los conocimientos y habilidades adquiridas en las </a:t>
            </a:r>
            <a:r>
              <a:rPr lang="es-ES_tradnl" sz="2400" dirty="0" err="1"/>
              <a:t>áreas</a:t>
            </a:r>
            <a:r>
              <a:rPr lang="es-ES_tradnl" sz="2400" dirty="0"/>
              <a:t> de </a:t>
            </a:r>
            <a:r>
              <a:rPr lang="es-ES_tradnl" sz="2400" dirty="0" err="1"/>
              <a:t>diseño</a:t>
            </a:r>
            <a:r>
              <a:rPr lang="es-ES_tradnl" sz="2400" dirty="0"/>
              <a:t> industrial, </a:t>
            </a:r>
            <a:r>
              <a:rPr lang="es-ES_tradnl" sz="2400" dirty="0" err="1"/>
              <a:t>filosofía</a:t>
            </a:r>
            <a:r>
              <a:rPr lang="es-ES_tradnl" sz="2400" dirty="0"/>
              <a:t> y </a:t>
            </a:r>
            <a:r>
              <a:rPr lang="es-ES_tradnl" sz="2400" dirty="0" err="1"/>
              <a:t>sociología</a:t>
            </a:r>
            <a:r>
              <a:rPr lang="es-ES_tradnl" sz="2400" dirty="0"/>
              <a:t>, </a:t>
            </a:r>
            <a:r>
              <a:rPr lang="es-ES_tradnl" sz="2400" dirty="0" err="1"/>
              <a:t>ergonomía</a:t>
            </a:r>
            <a:r>
              <a:rPr lang="es-ES_tradnl" sz="2400" dirty="0"/>
              <a:t>, </a:t>
            </a:r>
            <a:r>
              <a:rPr lang="es-ES_tradnl" sz="2400" dirty="0" err="1"/>
              <a:t>ecología</a:t>
            </a:r>
            <a:r>
              <a:rPr lang="es-ES_tradnl" sz="2400" dirty="0"/>
              <a:t>, </a:t>
            </a:r>
            <a:r>
              <a:rPr lang="es-ES_tradnl" sz="2400" dirty="0" err="1"/>
              <a:t>económica</a:t>
            </a:r>
            <a:r>
              <a:rPr lang="es-ES_tradnl" sz="2400" dirty="0"/>
              <a:t> administrativa, ciencia de los materiales y </a:t>
            </a:r>
            <a:r>
              <a:rPr lang="es-ES_tradnl" sz="2400" dirty="0" err="1"/>
              <a:t>comunicología</a:t>
            </a:r>
            <a:r>
              <a:rPr lang="es-ES_tradnl" sz="2400" dirty="0"/>
              <a:t> del programa educativo, de acuerdo a los </a:t>
            </a:r>
            <a:r>
              <a:rPr lang="es-ES_tradnl" sz="2400" dirty="0" err="1"/>
              <a:t>ámbitos</a:t>
            </a:r>
            <a:r>
              <a:rPr lang="es-ES_tradnl" sz="2400" dirty="0"/>
              <a:t> local, regional y global, con el </a:t>
            </a:r>
            <a:r>
              <a:rPr lang="es-ES_tradnl" sz="2400" dirty="0" err="1"/>
              <a:t>propósito</a:t>
            </a:r>
            <a:r>
              <a:rPr lang="es-ES_tradnl" sz="2400" dirty="0"/>
              <a:t> de mejorar la calidad de vida de la sociedad; de forma libre, reflexiva, responsable y solidaria, promoviendo el humanismo como forma de vida. </a:t>
            </a:r>
            <a:endParaRPr lang="en-US" sz="2400" dirty="0"/>
          </a:p>
          <a:p>
            <a:endParaRPr lang="en-US" sz="2400" dirty="0"/>
          </a:p>
        </p:txBody>
      </p:sp>
    </p:spTree>
    <p:extLst>
      <p:ext uri="{BB962C8B-B14F-4D97-AF65-F5344CB8AC3E}">
        <p14:creationId xmlns:p14="http://schemas.microsoft.com/office/powerpoint/2010/main" val="4366925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760182" y="938083"/>
            <a:ext cx="9766121" cy="3416320"/>
          </a:xfrm>
          <a:prstGeom prst="rect">
            <a:avLst/>
          </a:prstGeom>
        </p:spPr>
        <p:txBody>
          <a:bodyPr wrap="square">
            <a:spAutoFit/>
          </a:bodyPr>
          <a:lstStyle/>
          <a:p>
            <a:pPr algn="ctr"/>
            <a:r>
              <a:rPr lang="es-ES_tradnl" sz="2400" b="1" i="1" dirty="0" smtClean="0"/>
              <a:t>OBJETIVOS DE LA UNIDAD DE APRENDIZAJE.</a:t>
            </a:r>
            <a:endParaRPr lang="es-ES_tradnl" sz="2400" b="1" i="1" dirty="0" smtClean="0"/>
          </a:p>
          <a:p>
            <a:pPr algn="ctr"/>
            <a:r>
              <a:rPr lang="es-ES_tradnl" sz="2400" b="1" i="1" dirty="0" smtClean="0"/>
              <a:t> </a:t>
            </a:r>
            <a:endParaRPr lang="en-US" sz="2400" dirty="0"/>
          </a:p>
          <a:p>
            <a:r>
              <a:rPr lang="es-ES_tradnl" sz="2400" dirty="0" err="1"/>
              <a:t>Diseñar</a:t>
            </a:r>
            <a:r>
              <a:rPr lang="es-ES_tradnl" sz="2400" dirty="0"/>
              <a:t> objetos de baja complejidad a </a:t>
            </a:r>
            <a:r>
              <a:rPr lang="es-ES_tradnl" sz="2400" dirty="0" err="1"/>
              <a:t>través</a:t>
            </a:r>
            <a:r>
              <a:rPr lang="es-ES_tradnl" sz="2400" dirty="0"/>
              <a:t> de la </a:t>
            </a:r>
            <a:r>
              <a:rPr lang="es-ES_tradnl" sz="2400" dirty="0" err="1"/>
              <a:t>aplicación</a:t>
            </a:r>
            <a:r>
              <a:rPr lang="es-ES_tradnl" sz="2400" dirty="0"/>
              <a:t> de principios para la </a:t>
            </a:r>
            <a:r>
              <a:rPr lang="es-ES_tradnl" sz="2400" dirty="0" err="1"/>
              <a:t>construcción</a:t>
            </a:r>
            <a:r>
              <a:rPr lang="es-ES_tradnl" sz="2400" dirty="0"/>
              <a:t> de la forma y </a:t>
            </a:r>
            <a:r>
              <a:rPr lang="es-ES_tradnl" sz="2400" dirty="0" err="1"/>
              <a:t>función</a:t>
            </a:r>
            <a:r>
              <a:rPr lang="es-ES_tradnl" sz="2400" dirty="0"/>
              <a:t>, entendiendo como objeto complejo: diferentes materiales, movimientos simples basados en la </a:t>
            </a:r>
            <a:r>
              <a:rPr lang="es-ES_tradnl" sz="2400" dirty="0" err="1"/>
              <a:t>energía</a:t>
            </a:r>
            <a:r>
              <a:rPr lang="es-ES_tradnl" sz="2400" dirty="0"/>
              <a:t> humana, ensamblado con varias piezas sin mecanismos complejos y con </a:t>
            </a:r>
            <a:r>
              <a:rPr lang="es-ES_tradnl" sz="2400" dirty="0" err="1"/>
              <a:t>énfasis</a:t>
            </a:r>
            <a:r>
              <a:rPr lang="es-ES_tradnl" sz="2400" dirty="0"/>
              <a:t> en el uso de los materiales. </a:t>
            </a:r>
            <a:endParaRPr lang="en-US" sz="2400" dirty="0"/>
          </a:p>
          <a:p>
            <a:endParaRPr lang="es-ES_tradnl" sz="2400" b="1" i="1" dirty="0"/>
          </a:p>
          <a:p>
            <a:endParaRPr lang="en-US" sz="2400" dirty="0"/>
          </a:p>
        </p:txBody>
      </p:sp>
    </p:spTree>
    <p:extLst>
      <p:ext uri="{BB962C8B-B14F-4D97-AF65-F5344CB8AC3E}">
        <p14:creationId xmlns:p14="http://schemas.microsoft.com/office/powerpoint/2010/main" val="14219590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15667" y="1263352"/>
            <a:ext cx="11334337" cy="461665"/>
          </a:xfrm>
          <a:prstGeom prst="rect">
            <a:avLst/>
          </a:prstGeom>
          <a:noFill/>
        </p:spPr>
        <p:txBody>
          <a:bodyPr wrap="square" rtlCol="0">
            <a:spAutoFit/>
          </a:bodyPr>
          <a:lstStyle/>
          <a:p>
            <a:pPr lvl="0" algn="ctr"/>
            <a:r>
              <a:rPr lang="es-MX" sz="2400" b="1" dirty="0" smtClean="0"/>
              <a:t>- ÁMBITOS </a:t>
            </a:r>
            <a:r>
              <a:rPr lang="es-MX" sz="2400" b="1" dirty="0"/>
              <a:t>DE DESEMPEÑO </a:t>
            </a:r>
            <a:r>
              <a:rPr lang="es-MX" sz="2400" b="1" dirty="0" smtClean="0"/>
              <a:t>PROFESIONAL</a:t>
            </a:r>
          </a:p>
        </p:txBody>
      </p:sp>
      <p:sp>
        <p:nvSpPr>
          <p:cNvPr id="3" name="CuadroTexto 2"/>
          <p:cNvSpPr txBox="1"/>
          <p:nvPr/>
        </p:nvSpPr>
        <p:spPr>
          <a:xfrm>
            <a:off x="604472" y="1912403"/>
            <a:ext cx="10184129" cy="1938992"/>
          </a:xfrm>
          <a:prstGeom prst="rect">
            <a:avLst/>
          </a:prstGeom>
          <a:noFill/>
        </p:spPr>
        <p:txBody>
          <a:bodyPr wrap="square" rtlCol="0">
            <a:spAutoFit/>
          </a:bodyPr>
          <a:lstStyle/>
          <a:p>
            <a:pPr marL="285750" indent="-285750">
              <a:buFontTx/>
              <a:buChar char="•"/>
            </a:pPr>
            <a:r>
              <a:rPr lang="es-MX" sz="2400" dirty="0" smtClean="0"/>
              <a:t>El </a:t>
            </a:r>
            <a:r>
              <a:rPr lang="es-MX" sz="2400" dirty="0"/>
              <a:t>desarrollo  y aplicación de las habilidades del pensamiento permite optimizar el empleo y aprovechamiento de la inteligencia para la adecuada resolución de problemáticas de la </a:t>
            </a:r>
            <a:r>
              <a:rPr lang="es-MX" sz="2400" dirty="0" smtClean="0"/>
              <a:t>disciplina de Diseño Industrial, con especial énfasis en aplicar los diferentes tipos de pensamientos en soluciones de diseño.</a:t>
            </a:r>
          </a:p>
        </p:txBody>
      </p:sp>
    </p:spTree>
    <p:extLst>
      <p:ext uri="{BB962C8B-B14F-4D97-AF65-F5344CB8AC3E}">
        <p14:creationId xmlns:p14="http://schemas.microsoft.com/office/powerpoint/2010/main" val="4090495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040734" y="408189"/>
            <a:ext cx="7441653" cy="461665"/>
          </a:xfrm>
          <a:prstGeom prst="rect">
            <a:avLst/>
          </a:prstGeom>
          <a:noFill/>
        </p:spPr>
        <p:txBody>
          <a:bodyPr wrap="square" rtlCol="0">
            <a:spAutoFit/>
          </a:bodyPr>
          <a:lstStyle/>
          <a:p>
            <a:r>
              <a:rPr lang="es-MX" b="1" dirty="0" smtClean="0"/>
              <a:t>- </a:t>
            </a:r>
            <a:r>
              <a:rPr lang="es-ES_tradnl" sz="2400" b="1" dirty="0" smtClean="0"/>
              <a:t>DESARROLLO DE LA UNIDAD DE APRENDIZAJE</a:t>
            </a:r>
            <a:endParaRPr lang="es-ES" sz="2400" dirty="0"/>
          </a:p>
        </p:txBody>
      </p:sp>
      <p:graphicFrame>
        <p:nvGraphicFramePr>
          <p:cNvPr id="4" name="Objeto 3"/>
          <p:cNvGraphicFramePr>
            <a:graphicFrameLocks noChangeAspect="1"/>
          </p:cNvGraphicFramePr>
          <p:nvPr>
            <p:extLst>
              <p:ext uri="{D42A27DB-BD31-4B8C-83A1-F6EECF244321}">
                <p14:modId xmlns:p14="http://schemas.microsoft.com/office/powerpoint/2010/main" val="3304947271"/>
              </p:ext>
            </p:extLst>
          </p:nvPr>
        </p:nvGraphicFramePr>
        <p:xfrm>
          <a:off x="1869157" y="1376363"/>
          <a:ext cx="7718097" cy="4102100"/>
        </p:xfrm>
        <a:graphic>
          <a:graphicData uri="http://schemas.openxmlformats.org/presentationml/2006/ole">
            <mc:AlternateContent xmlns:mc="http://schemas.openxmlformats.org/markup-compatibility/2006">
              <mc:Choice xmlns:v="urn:schemas-microsoft-com:vml" Requires="v">
                <p:oleObj spid="_x0000_s1073" name="Documento" r:id="rId3" imgW="5638800" imgH="4102100" progId="Word.Document.12">
                  <p:link updateAutomatic="1"/>
                </p:oleObj>
              </mc:Choice>
              <mc:Fallback>
                <p:oleObj name="Documento" r:id="rId3" imgW="5638800" imgH="4102100" progId="Word.Document.12">
                  <p:link updateAutomatic="1"/>
                  <p:pic>
                    <p:nvPicPr>
                      <p:cNvPr id="0" name=""/>
                      <p:cNvPicPr/>
                      <p:nvPr/>
                    </p:nvPicPr>
                    <p:blipFill>
                      <a:blip r:embed="rId4"/>
                      <a:stretch>
                        <a:fillRect/>
                      </a:stretch>
                    </p:blipFill>
                    <p:spPr>
                      <a:xfrm>
                        <a:off x="1869157" y="1376363"/>
                        <a:ext cx="7718097" cy="4102100"/>
                      </a:xfrm>
                      <a:prstGeom prst="rect">
                        <a:avLst/>
                      </a:prstGeom>
                    </p:spPr>
                  </p:pic>
                </p:oleObj>
              </mc:Fallback>
            </mc:AlternateContent>
          </a:graphicData>
        </a:graphic>
      </p:graphicFrame>
    </p:spTree>
    <p:extLst>
      <p:ext uri="{BB962C8B-B14F-4D97-AF65-F5344CB8AC3E}">
        <p14:creationId xmlns:p14="http://schemas.microsoft.com/office/powerpoint/2010/main" val="29283509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30934" y="1103142"/>
            <a:ext cx="8666090" cy="3416320"/>
          </a:xfrm>
          <a:prstGeom prst="rect">
            <a:avLst/>
          </a:prstGeom>
        </p:spPr>
        <p:txBody>
          <a:bodyPr wrap="square">
            <a:spAutoFit/>
          </a:bodyPr>
          <a:lstStyle/>
          <a:p>
            <a:pPr algn="ctr"/>
            <a:r>
              <a:rPr lang="es-MX" sz="2400" b="1" i="1" cap="small" dirty="0"/>
              <a:t>SECUENCIA </a:t>
            </a:r>
            <a:r>
              <a:rPr lang="es-MX" sz="2400" b="1" i="1" cap="small" dirty="0" smtClean="0"/>
              <a:t>DIDÁCTICA</a:t>
            </a:r>
          </a:p>
          <a:p>
            <a:pPr algn="ctr"/>
            <a:endParaRPr lang="en-US" sz="2400" b="1" i="1" cap="small" dirty="0"/>
          </a:p>
          <a:p>
            <a:pPr lvl="0"/>
            <a:r>
              <a:rPr lang="es-ES_tradnl" sz="2400" dirty="0"/>
              <a:t>Es importante ver como </a:t>
            </a:r>
            <a:r>
              <a:rPr lang="es-ES_tradnl" sz="2400" dirty="0" err="1" smtClean="0"/>
              <a:t>através</a:t>
            </a:r>
            <a:r>
              <a:rPr lang="es-ES_tradnl" sz="2400" dirty="0" smtClean="0"/>
              <a:t> </a:t>
            </a:r>
            <a:r>
              <a:rPr lang="es-ES_tradnl" sz="2400" dirty="0"/>
              <a:t>de un proceso reflexivo con parámetros predeterminados, que el enfoque del “</a:t>
            </a:r>
            <a:r>
              <a:rPr lang="es-ES_tradnl" sz="2400" dirty="0" err="1"/>
              <a:t>Design</a:t>
            </a:r>
            <a:r>
              <a:rPr lang="es-ES_tradnl" sz="2400" dirty="0"/>
              <a:t> </a:t>
            </a:r>
            <a:r>
              <a:rPr lang="es-ES_tradnl" sz="2400" dirty="0" err="1"/>
              <a:t>Thinking</a:t>
            </a:r>
            <a:r>
              <a:rPr lang="es-ES_tradnl" sz="2400" dirty="0"/>
              <a:t>” establece como la </a:t>
            </a:r>
            <a:r>
              <a:rPr lang="es-ES_tradnl" sz="2400" dirty="0" err="1"/>
              <a:t>aplicación</a:t>
            </a:r>
            <a:r>
              <a:rPr lang="es-ES_tradnl" sz="2400" dirty="0"/>
              <a:t> de un concepto para el </a:t>
            </a:r>
            <a:r>
              <a:rPr lang="es-ES_tradnl" sz="2400" dirty="0" err="1"/>
              <a:t>diseño</a:t>
            </a:r>
            <a:r>
              <a:rPr lang="es-ES_tradnl" sz="2400" dirty="0"/>
              <a:t> de un objeto de tipo complejo y como </a:t>
            </a:r>
            <a:r>
              <a:rPr lang="es-ES_tradnl" sz="2400" dirty="0" smtClean="0"/>
              <a:t>el proceso creativo se conjugan para que todas </a:t>
            </a:r>
            <a:r>
              <a:rPr lang="es-ES_tradnl" sz="2400" dirty="0"/>
              <a:t>las unidades que conforman esta unidad de aprendizaje se </a:t>
            </a:r>
            <a:r>
              <a:rPr lang="es-ES_tradnl" sz="2400" dirty="0" smtClean="0"/>
              <a:t>acoplen </a:t>
            </a:r>
            <a:r>
              <a:rPr lang="es-ES_tradnl" sz="2400" dirty="0"/>
              <a:t>para lograr un “Diseño Integrador” o “Total”. </a:t>
            </a:r>
            <a:endParaRPr lang="en-US" sz="2400" dirty="0"/>
          </a:p>
        </p:txBody>
      </p:sp>
    </p:spTree>
    <p:extLst>
      <p:ext uri="{BB962C8B-B14F-4D97-AF65-F5344CB8AC3E}">
        <p14:creationId xmlns:p14="http://schemas.microsoft.com/office/powerpoint/2010/main" val="9597317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30934" y="1103142"/>
            <a:ext cx="8666090" cy="830997"/>
          </a:xfrm>
          <a:prstGeom prst="rect">
            <a:avLst/>
          </a:prstGeom>
        </p:spPr>
        <p:txBody>
          <a:bodyPr wrap="square">
            <a:spAutoFit/>
          </a:bodyPr>
          <a:lstStyle/>
          <a:p>
            <a:pPr algn="ctr"/>
            <a:r>
              <a:rPr lang="es-MX" sz="2400" b="1" i="1" cap="small" dirty="0"/>
              <a:t>SECUENCIA </a:t>
            </a:r>
            <a:r>
              <a:rPr lang="es-MX" sz="2400" b="1" i="1" cap="small" dirty="0" smtClean="0"/>
              <a:t>DIDÁCTICA</a:t>
            </a:r>
          </a:p>
          <a:p>
            <a:pPr algn="ctr"/>
            <a:endParaRPr lang="en-US" sz="2400" b="1" i="1" cap="small" dirty="0"/>
          </a:p>
        </p:txBody>
      </p:sp>
      <p:graphicFrame>
        <p:nvGraphicFramePr>
          <p:cNvPr id="3" name="Diagrama 2"/>
          <p:cNvGraphicFramePr/>
          <p:nvPr>
            <p:extLst>
              <p:ext uri="{D42A27DB-BD31-4B8C-83A1-F6EECF244321}">
                <p14:modId xmlns:p14="http://schemas.microsoft.com/office/powerpoint/2010/main" val="1730105594"/>
              </p:ext>
            </p:extLst>
          </p:nvPr>
        </p:nvGraphicFramePr>
        <p:xfrm>
          <a:off x="3080702" y="1645742"/>
          <a:ext cx="6587041" cy="4847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2473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Layer>
                </a14:imgProps>
              </a:ext>
              <a:ext uri="{28A0092B-C50C-407E-A947-70E740481C1C}">
                <a14:useLocalDpi xmlns:a14="http://schemas.microsoft.com/office/drawing/2010/main" val="0"/>
              </a:ext>
            </a:extLst>
          </a:blip>
          <a:srcRect l="-386" t="-4883" r="24040" b="50235"/>
          <a:stretch/>
        </p:blipFill>
        <p:spPr>
          <a:xfrm flipV="1">
            <a:off x="0" y="0"/>
            <a:ext cx="3668728" cy="7527702"/>
          </a:xfrm>
          <a:prstGeom prst="rect">
            <a:avLst/>
          </a:prstGeom>
        </p:spPr>
      </p:pic>
      <p:sp>
        <p:nvSpPr>
          <p:cNvPr id="5" name="CuadroTexto 4"/>
          <p:cNvSpPr txBox="1"/>
          <p:nvPr/>
        </p:nvSpPr>
        <p:spPr>
          <a:xfrm>
            <a:off x="1927546" y="433542"/>
            <a:ext cx="1741182" cy="461665"/>
          </a:xfrm>
          <a:prstGeom prst="rect">
            <a:avLst/>
          </a:prstGeom>
          <a:noFill/>
        </p:spPr>
        <p:txBody>
          <a:bodyPr wrap="none" rtlCol="0">
            <a:spAutoFit/>
          </a:bodyPr>
          <a:lstStyle>
            <a:defPPr>
              <a:defRPr lang="en-US"/>
            </a:defPPr>
            <a:lvl1pPr>
              <a:defRPr sz="2400" b="1">
                <a:solidFill>
                  <a:schemeClr val="accent3">
                    <a:lumMod val="50000"/>
                  </a:schemeClr>
                </a:solidFill>
                <a:effectLst>
                  <a:glow rad="63500">
                    <a:schemeClr val="accent2">
                      <a:satMod val="175000"/>
                      <a:alpha val="40000"/>
                    </a:schemeClr>
                  </a:glow>
                  <a:reflection blurRad="6350" stA="60000" endA="900" endPos="58000" dir="5400000" sy="-100000" algn="bl" rotWithShape="0"/>
                </a:effectLst>
                <a:latin typeface="Agency FB" panose="020B0503020202020204" pitchFamily="34" charset="0"/>
              </a:defRPr>
            </a:lvl1pPr>
          </a:lstStyle>
          <a:p>
            <a:r>
              <a:rPr lang="es-MX" dirty="0" smtClean="0"/>
              <a:t>INTRODUCCIÓN</a:t>
            </a:r>
            <a:endParaRPr lang="es-MX" dirty="0"/>
          </a:p>
        </p:txBody>
      </p:sp>
      <p:sp>
        <p:nvSpPr>
          <p:cNvPr id="6" name="CuadroTexto 5"/>
          <p:cNvSpPr txBox="1"/>
          <p:nvPr/>
        </p:nvSpPr>
        <p:spPr>
          <a:xfrm>
            <a:off x="3231691" y="1865365"/>
            <a:ext cx="7598686" cy="3046988"/>
          </a:xfrm>
          <a:prstGeom prst="rect">
            <a:avLst/>
          </a:prstGeom>
          <a:noFill/>
        </p:spPr>
        <p:txBody>
          <a:bodyPr wrap="square" rtlCol="0">
            <a:spAutoFit/>
          </a:bodyPr>
          <a:lstStyle>
            <a:defPPr>
              <a:defRPr lang="en-US"/>
            </a:defPPr>
            <a:lvl1pPr marL="457200" indent="-457200" algn="ctr">
              <a:buFont typeface="+mj-lt"/>
              <a:buAutoNum type="arabicParenR"/>
              <a:defRPr sz="2400">
                <a:latin typeface="Agency FB" panose="020B0503020202020204" pitchFamily="34" charset="0"/>
              </a:defRPr>
            </a:lvl1pPr>
          </a:lstStyle>
          <a:p>
            <a:pPr marL="0" indent="0" algn="just">
              <a:buNone/>
            </a:pPr>
            <a:r>
              <a:rPr lang="es-MX" dirty="0">
                <a:latin typeface="+mn-lt"/>
              </a:rPr>
              <a:t>Pensar es una habilidad que puede desarrollarse .</a:t>
            </a:r>
          </a:p>
          <a:p>
            <a:pPr algn="just"/>
            <a:endParaRPr lang="es-MX" dirty="0">
              <a:latin typeface="+mn-lt"/>
            </a:endParaRPr>
          </a:p>
          <a:p>
            <a:pPr marL="0" indent="0" algn="just">
              <a:buNone/>
            </a:pPr>
            <a:r>
              <a:rPr lang="es-MX" dirty="0">
                <a:latin typeface="+mn-lt"/>
              </a:rPr>
              <a:t>Para ello se requiere diseñar y aplicar procedimientos dirigidos a ampliar y estimular el uso de la mente, desarrollar estructuras que faciliten el procesamiento de la información y propiciar la práctica consciente y controlada de los procesos que favorezcan el pensamiento.</a:t>
            </a:r>
          </a:p>
        </p:txBody>
      </p:sp>
      <p:pic>
        <p:nvPicPr>
          <p:cNvPr id="2" name="Imagen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415672"/>
            <a:ext cx="3166378" cy="1776261"/>
          </a:xfrm>
          <a:prstGeom prst="ellipse">
            <a:avLst/>
          </a:prstGeom>
          <a:ln w="63500" cap="rnd">
            <a:solidFill>
              <a:srgbClr val="333333"/>
            </a:solidFill>
          </a:ln>
          <a:effectLst>
            <a:outerShdw blurRad="381000" dist="292100" dir="5400000" sx="-80000" sy="-18000" rotWithShape="0">
              <a:srgbClr val="000000">
                <a:alpha val="22000"/>
              </a:srgbClr>
            </a:outerShdw>
            <a:reflection blurRad="6350" stA="50000" endA="300" endPos="55000" dir="5400000" sy="-100000" algn="bl" rotWithShape="0"/>
          </a:effectLst>
          <a:scene3d>
            <a:camera prst="perspectiveLeft"/>
            <a:lightRig rig="contrasting" dir="t">
              <a:rot lat="0" lon="0" rev="3000000"/>
            </a:lightRig>
          </a:scene3d>
          <a:sp3d contourW="7620">
            <a:bevelT w="95250" h="31750" prst="angle"/>
            <a:contourClr>
              <a:srgbClr val="333333"/>
            </a:contourClr>
          </a:sp3d>
        </p:spPr>
      </p:pic>
    </p:spTree>
    <p:extLst>
      <p:ext uri="{BB962C8B-B14F-4D97-AF65-F5344CB8AC3E}">
        <p14:creationId xmlns:p14="http://schemas.microsoft.com/office/powerpoint/2010/main" val="3796800874"/>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xit" presetSubtype="32" fill="hold" grpId="0" nodeType="clickEffect">
                                  <p:stCondLst>
                                    <p:cond delay="0"/>
                                  </p:stCondLst>
                                  <p:childTnLst>
                                    <p:animEffect transition="out" filter="circle(out)">
                                      <p:cBhvr>
                                        <p:cTn id="12" dur="2000"/>
                                        <p:tgtEl>
                                          <p:spTgt spid="6"/>
                                        </p:tgtEl>
                                      </p:cBhvr>
                                    </p:animEffect>
                                    <p:set>
                                      <p:cBhvr>
                                        <p:cTn id="13" dur="1" fill="hold">
                                          <p:stCondLst>
                                            <p:cond delay="1999"/>
                                          </p:stCondLst>
                                        </p:cTn>
                                        <p:tgtEl>
                                          <p:spTgt spid="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2" presetClass="exit" presetSubtype="0" fill="hold" nodeType="clickEffect">
                                  <p:stCondLst>
                                    <p:cond delay="0"/>
                                  </p:stCondLst>
                                  <p:childTnLst>
                                    <p:animEffect transition="out" filter="fade">
                                      <p:cBhvr>
                                        <p:cTn id="17" dur="1000"/>
                                        <p:tgtEl>
                                          <p:spTgt spid="2"/>
                                        </p:tgtEl>
                                      </p:cBhvr>
                                    </p:animEffect>
                                    <p:anim calcmode="lin" valueType="num">
                                      <p:cBhvr>
                                        <p:cTn id="18" dur="1000"/>
                                        <p:tgtEl>
                                          <p:spTgt spid="2"/>
                                        </p:tgtEl>
                                        <p:attrNameLst>
                                          <p:attrName>ppt_x</p:attrName>
                                        </p:attrNameLst>
                                      </p:cBhvr>
                                      <p:tavLst>
                                        <p:tav tm="0">
                                          <p:val>
                                            <p:strVal val="ppt_x"/>
                                          </p:val>
                                        </p:tav>
                                        <p:tav tm="100000">
                                          <p:val>
                                            <p:strVal val="ppt_x"/>
                                          </p:val>
                                        </p:tav>
                                      </p:tavLst>
                                    </p:anim>
                                    <p:anim calcmode="lin" valueType="num">
                                      <p:cBhvr>
                                        <p:cTn id="19" dur="1000"/>
                                        <p:tgtEl>
                                          <p:spTgt spid="2"/>
                                        </p:tgtEl>
                                        <p:attrNameLst>
                                          <p:attrName>ppt_y</p:attrName>
                                        </p:attrNameLst>
                                      </p:cBhvr>
                                      <p:tavLst>
                                        <p:tav tm="0">
                                          <p:val>
                                            <p:strVal val="ppt_y"/>
                                          </p:val>
                                        </p:tav>
                                        <p:tav tm="100000">
                                          <p:val>
                                            <p:strVal val="ppt_y+.1"/>
                                          </p:val>
                                        </p:tav>
                                      </p:tavLst>
                                    </p:anim>
                                    <p:set>
                                      <p:cBhvr>
                                        <p:cTn id="20"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Layer>
                </a14:imgProps>
              </a:ext>
              <a:ext uri="{28A0092B-C50C-407E-A947-70E740481C1C}">
                <a14:useLocalDpi xmlns:a14="http://schemas.microsoft.com/office/drawing/2010/main" val="0"/>
              </a:ext>
            </a:extLst>
          </a:blip>
          <a:srcRect l="-386" t="-4883" r="24040" b="50235"/>
          <a:stretch/>
        </p:blipFill>
        <p:spPr>
          <a:xfrm>
            <a:off x="-69825" y="-324717"/>
            <a:ext cx="4378888" cy="3217819"/>
          </a:xfrm>
          <a:prstGeom prst="rect">
            <a:avLst/>
          </a:prstGeom>
          <a:noFill/>
        </p:spPr>
      </p:pic>
      <p:sp>
        <p:nvSpPr>
          <p:cNvPr id="6" name="CuadroTexto 5"/>
          <p:cNvSpPr txBox="1"/>
          <p:nvPr/>
        </p:nvSpPr>
        <p:spPr>
          <a:xfrm>
            <a:off x="3249395" y="1293816"/>
            <a:ext cx="2858901" cy="461665"/>
          </a:xfrm>
          <a:prstGeom prst="rect">
            <a:avLst/>
          </a:prstGeom>
          <a:noFill/>
        </p:spPr>
        <p:txBody>
          <a:bodyPr wrap="square" rtlCol="0">
            <a:spAutoFit/>
          </a:bodyPr>
          <a:lstStyle>
            <a:defPPr>
              <a:defRPr lang="en-US"/>
            </a:defPPr>
            <a:lvl1pPr>
              <a:defRPr sz="2400" b="1">
                <a:solidFill>
                  <a:schemeClr val="accent3">
                    <a:lumMod val="50000"/>
                  </a:schemeClr>
                </a:solidFill>
                <a:effectLst>
                  <a:glow rad="63500">
                    <a:schemeClr val="accent2">
                      <a:satMod val="175000"/>
                      <a:alpha val="40000"/>
                    </a:schemeClr>
                  </a:glow>
                  <a:reflection blurRad="6350" stA="60000" endA="900" endPos="58000" dir="5400000" sy="-100000" algn="bl" rotWithShape="0"/>
                </a:effectLst>
                <a:latin typeface="Agency FB" panose="020B0503020202020204" pitchFamily="34" charset="0"/>
              </a:defRPr>
            </a:lvl1pPr>
          </a:lstStyle>
          <a:p>
            <a:r>
              <a:rPr lang="es-MX" dirty="0" smtClean="0"/>
              <a:t>ANTECEDENTES</a:t>
            </a:r>
            <a:endParaRPr lang="es-MX" dirty="0"/>
          </a:p>
        </p:txBody>
      </p:sp>
      <p:sp>
        <p:nvSpPr>
          <p:cNvPr id="8" name="Rectángulo 7"/>
          <p:cNvSpPr/>
          <p:nvPr/>
        </p:nvSpPr>
        <p:spPr>
          <a:xfrm>
            <a:off x="3256508" y="2017573"/>
            <a:ext cx="6241516" cy="3416320"/>
          </a:xfrm>
          <a:prstGeom prst="rect">
            <a:avLst/>
          </a:prstGeom>
          <a:noFill/>
        </p:spPr>
        <p:txBody>
          <a:bodyPr wrap="square" rtlCol="0">
            <a:spAutoFit/>
          </a:bodyPr>
          <a:lstStyle/>
          <a:p>
            <a:pPr algn="just">
              <a:buFont typeface="+mj-lt"/>
              <a:buNone/>
            </a:pPr>
            <a:r>
              <a:rPr lang="es-ES_tradnl" sz="2400" dirty="0"/>
              <a:t>Robert Ennis, es el teórico más influyente entre todos los que se han propuesto definir el pensamiento  y en 1985 lo definió de manera más simple: "razonamiento reflexivo y razonable, dirigido a decidir qué creer o qué hacer". Desde entonces, la mayoría ha acordado que ésta es una buena descripción del pensamiento como un proceso, es decir, como una manera de pensar.</a:t>
            </a:r>
            <a:endParaRPr lang="es-MX" sz="2400" dirty="0"/>
          </a:p>
        </p:txBody>
      </p:sp>
    </p:spTree>
    <p:extLst>
      <p:ext uri="{BB962C8B-B14F-4D97-AF65-F5344CB8AC3E}">
        <p14:creationId xmlns:p14="http://schemas.microsoft.com/office/powerpoint/2010/main" val="243863758"/>
      </p:ext>
    </p:extLst>
  </p:cSld>
  <p:clrMapOvr>
    <a:masterClrMapping/>
  </p:clrMapOvr>
  <p:transition xmlns:p14="http://schemas.microsoft.com/office/powerpoint/2010/main" spd="slow">
    <p:comb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6"/>
                                        </p:tgtEl>
                                        <p:attrNameLst>
                                          <p:attrName>ppt_w</p:attrName>
                                        </p:attrNameLst>
                                      </p:cBhvr>
                                      <p:tavLst>
                                        <p:tav tm="0">
                                          <p:val>
                                            <p:strVal val="ppt_w"/>
                                          </p:val>
                                        </p:tav>
                                        <p:tav tm="100000">
                                          <p:val>
                                            <p:fltVal val="0"/>
                                          </p:val>
                                        </p:tav>
                                      </p:tavLst>
                                    </p:anim>
                                    <p:anim calcmode="lin" valueType="num">
                                      <p:cBhvr>
                                        <p:cTn id="7" dur="1000"/>
                                        <p:tgtEl>
                                          <p:spTgt spid="6"/>
                                        </p:tgtEl>
                                        <p:attrNameLst>
                                          <p:attrName>ppt_h</p:attrName>
                                        </p:attrNameLst>
                                      </p:cBhvr>
                                      <p:tavLst>
                                        <p:tav tm="0">
                                          <p:val>
                                            <p:strVal val="ppt_h"/>
                                          </p:val>
                                        </p:tav>
                                        <p:tav tm="100000">
                                          <p:val>
                                            <p:fltVal val="0"/>
                                          </p:val>
                                        </p:tav>
                                      </p:tavLst>
                                    </p:anim>
                                    <p:anim calcmode="lin" valueType="num">
                                      <p:cBhvr>
                                        <p:cTn id="8" dur="1000"/>
                                        <p:tgtEl>
                                          <p:spTgt spid="6"/>
                                        </p:tgtEl>
                                        <p:attrNameLst>
                                          <p:attrName>style.rotation</p:attrName>
                                        </p:attrNameLst>
                                      </p:cBhvr>
                                      <p:tavLst>
                                        <p:tav tm="0">
                                          <p:val>
                                            <p:fltVal val="0"/>
                                          </p:val>
                                        </p:tav>
                                        <p:tav tm="100000">
                                          <p:val>
                                            <p:fltVal val="90"/>
                                          </p:val>
                                        </p:tav>
                                      </p:tavLst>
                                    </p:anim>
                                    <p:animEffect transition="out" filter="fade">
                                      <p:cBhvr>
                                        <p:cTn id="9" dur="1000"/>
                                        <p:tgtEl>
                                          <p:spTgt spid="6"/>
                                        </p:tgtEl>
                                      </p:cBhvr>
                                    </p:animEffect>
                                    <p:set>
                                      <p:cBhvr>
                                        <p:cTn id="10" dur="1" fill="hold">
                                          <p:stCondLst>
                                            <p:cond delay="999"/>
                                          </p:stCondLst>
                                        </p:cTn>
                                        <p:tgtEl>
                                          <p:spTgt spid="6"/>
                                        </p:tgtEl>
                                        <p:attrNameLst>
                                          <p:attrName>style.visibility</p:attrName>
                                        </p:attrNameLst>
                                      </p:cBhvr>
                                      <p:to>
                                        <p:strVal val="hidden"/>
                                      </p:to>
                                    </p:set>
                                  </p:childTnLst>
                                </p:cTn>
                              </p:par>
                              <p:par>
                                <p:cTn id="11" presetID="31" presetClass="exit" presetSubtype="0" fill="hold" grpId="0" nodeType="withEffect">
                                  <p:stCondLst>
                                    <p:cond delay="0"/>
                                  </p:stCondLst>
                                  <p:childTnLst>
                                    <p:anim calcmode="lin" valueType="num">
                                      <p:cBhvr>
                                        <p:cTn id="12" dur="1000"/>
                                        <p:tgtEl>
                                          <p:spTgt spid="8"/>
                                        </p:tgtEl>
                                        <p:attrNameLst>
                                          <p:attrName>ppt_w</p:attrName>
                                        </p:attrNameLst>
                                      </p:cBhvr>
                                      <p:tavLst>
                                        <p:tav tm="0">
                                          <p:val>
                                            <p:strVal val="ppt_w"/>
                                          </p:val>
                                        </p:tav>
                                        <p:tav tm="100000">
                                          <p:val>
                                            <p:fltVal val="0"/>
                                          </p:val>
                                        </p:tav>
                                      </p:tavLst>
                                    </p:anim>
                                    <p:anim calcmode="lin" valueType="num">
                                      <p:cBhvr>
                                        <p:cTn id="13" dur="1000"/>
                                        <p:tgtEl>
                                          <p:spTgt spid="8"/>
                                        </p:tgtEl>
                                        <p:attrNameLst>
                                          <p:attrName>ppt_h</p:attrName>
                                        </p:attrNameLst>
                                      </p:cBhvr>
                                      <p:tavLst>
                                        <p:tav tm="0">
                                          <p:val>
                                            <p:strVal val="ppt_h"/>
                                          </p:val>
                                        </p:tav>
                                        <p:tav tm="100000">
                                          <p:val>
                                            <p:fltVal val="0"/>
                                          </p:val>
                                        </p:tav>
                                      </p:tavLst>
                                    </p:anim>
                                    <p:anim calcmode="lin" valueType="num">
                                      <p:cBhvr>
                                        <p:cTn id="14" dur="1000"/>
                                        <p:tgtEl>
                                          <p:spTgt spid="8"/>
                                        </p:tgtEl>
                                        <p:attrNameLst>
                                          <p:attrName>style.rotation</p:attrName>
                                        </p:attrNameLst>
                                      </p:cBhvr>
                                      <p:tavLst>
                                        <p:tav tm="0">
                                          <p:val>
                                            <p:fltVal val="0"/>
                                          </p:val>
                                        </p:tav>
                                        <p:tav tm="100000">
                                          <p:val>
                                            <p:fltVal val="90"/>
                                          </p:val>
                                        </p:tav>
                                      </p:tavLst>
                                    </p:anim>
                                    <p:animEffect transition="out" filter="fade">
                                      <p:cBhvr>
                                        <p:cTn id="15" dur="1000"/>
                                        <p:tgtEl>
                                          <p:spTgt spid="8"/>
                                        </p:tgtEl>
                                      </p:cBhvr>
                                    </p:animEffect>
                                    <p:set>
                                      <p:cBhvr>
                                        <p:cTn id="16"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40000"/>
                    </a14:imgEffect>
                  </a14:imgLayer>
                </a14:imgProps>
              </a:ext>
              <a:ext uri="{28A0092B-C50C-407E-A947-70E740481C1C}">
                <a14:useLocalDpi xmlns:a14="http://schemas.microsoft.com/office/drawing/2010/main" val="0"/>
              </a:ext>
            </a:extLst>
          </a:blip>
          <a:srcRect l="-386" t="-4883" r="24040" b="50235"/>
          <a:stretch/>
        </p:blipFill>
        <p:spPr>
          <a:xfrm rot="16200000">
            <a:off x="1655576" y="-701451"/>
            <a:ext cx="5134525" cy="10292031"/>
          </a:xfrm>
          <a:prstGeom prst="rect">
            <a:avLst/>
          </a:prstGeom>
          <a:noFill/>
        </p:spPr>
      </p:pic>
      <p:sp>
        <p:nvSpPr>
          <p:cNvPr id="3" name="Rectángulo 2"/>
          <p:cNvSpPr/>
          <p:nvPr/>
        </p:nvSpPr>
        <p:spPr>
          <a:xfrm>
            <a:off x="343895" y="531114"/>
            <a:ext cx="10835272" cy="1200328"/>
          </a:xfrm>
          <a:prstGeom prst="rect">
            <a:avLst/>
          </a:prstGeom>
          <a:noFill/>
        </p:spPr>
        <p:txBody>
          <a:bodyPr wrap="square" rtlCol="0">
            <a:spAutoFit/>
          </a:bodyPr>
          <a:lstStyle/>
          <a:p>
            <a:pPr algn="just">
              <a:buFont typeface="+mj-lt"/>
              <a:buNone/>
            </a:pPr>
            <a:r>
              <a:rPr lang="es-MX" sz="2400" dirty="0"/>
              <a:t>La palabra pensamiento proviene del verbo latino "pensare" que es sinónimo de "pensar" o "</a:t>
            </a:r>
            <a:r>
              <a:rPr lang="es-MX" sz="2400" dirty="0" smtClean="0"/>
              <a:t>reflexionar“ y </a:t>
            </a:r>
            <a:r>
              <a:rPr lang="es-MX" sz="2400" dirty="0"/>
              <a:t>este  se define como todo aquello que es traído a existencia mediante la actividad del intelecto.</a:t>
            </a:r>
          </a:p>
        </p:txBody>
      </p:sp>
      <p:pic>
        <p:nvPicPr>
          <p:cNvPr id="4" name="Imagen 3" descr="IMG_2239.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108557" y="2572075"/>
            <a:ext cx="4119198" cy="3089399"/>
          </a:xfrm>
          <a:prstGeom prst="rect">
            <a:avLst/>
          </a:prstGeom>
        </p:spPr>
      </p:pic>
    </p:spTree>
    <p:extLst>
      <p:ext uri="{BB962C8B-B14F-4D97-AF65-F5344CB8AC3E}">
        <p14:creationId xmlns:p14="http://schemas.microsoft.com/office/powerpoint/2010/main" val="139741310"/>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Layer>
                </a14:imgProps>
              </a:ext>
              <a:ext uri="{28A0092B-C50C-407E-A947-70E740481C1C}">
                <a14:useLocalDpi xmlns:a14="http://schemas.microsoft.com/office/drawing/2010/main" val="0"/>
              </a:ext>
            </a:extLst>
          </a:blip>
          <a:srcRect l="-386" t="-4883" r="24040" b="50235"/>
          <a:stretch/>
        </p:blipFill>
        <p:spPr>
          <a:xfrm>
            <a:off x="-167429" y="-579549"/>
            <a:ext cx="12017345" cy="6091706"/>
          </a:xfrm>
          <a:prstGeom prst="rect">
            <a:avLst/>
          </a:prstGeom>
        </p:spPr>
      </p:pic>
      <p:sp>
        <p:nvSpPr>
          <p:cNvPr id="2" name="CuadroTexto 1"/>
          <p:cNvSpPr txBox="1"/>
          <p:nvPr/>
        </p:nvSpPr>
        <p:spPr>
          <a:xfrm>
            <a:off x="321972" y="3155324"/>
            <a:ext cx="11241759" cy="923330"/>
          </a:xfrm>
          <a:prstGeom prst="rect">
            <a:avLst/>
          </a:prstGeom>
          <a:noFill/>
        </p:spPr>
        <p:txBody>
          <a:bodyPr wrap="square" rtlCol="0">
            <a:prstTxWarp prst="textChevron">
              <a:avLst/>
            </a:prstTxWarp>
            <a:spAutoFit/>
          </a:bodyPr>
          <a:lstStyle/>
          <a:p>
            <a:pPr algn="ctr"/>
            <a:r>
              <a:rPr lang="es-MX" sz="5400" dirty="0" smtClean="0">
                <a:effectLst>
                  <a:glow rad="228600">
                    <a:schemeClr val="accent4">
                      <a:satMod val="175000"/>
                      <a:alpha val="40000"/>
                    </a:schemeClr>
                  </a:glow>
                  <a:reflection blurRad="6350" stA="60000" endA="900" endPos="60000" dist="29997" dir="5400000" sy="-100000" algn="bl" rotWithShape="0"/>
                </a:effectLst>
                <a:latin typeface="Agency FB" panose="020B0503020202020204" pitchFamily="34" charset="0"/>
              </a:rPr>
              <a:t>Diseño de Objetos Complejos</a:t>
            </a:r>
            <a:endParaRPr lang="es-MX" sz="5400" dirty="0">
              <a:effectLst>
                <a:glow rad="228600">
                  <a:schemeClr val="accent4">
                    <a:satMod val="175000"/>
                    <a:alpha val="40000"/>
                  </a:schemeClr>
                </a:glow>
                <a:reflection blurRad="6350" stA="60000" endA="900" endPos="60000" dist="29997" dir="5400000" sy="-100000" algn="bl" rotWithShape="0"/>
              </a:effectLst>
              <a:latin typeface="Agency FB" panose="020B0503020202020204" pitchFamily="34" charset="0"/>
            </a:endParaRPr>
          </a:p>
          <a:p>
            <a:pPr algn="ctr"/>
            <a:r>
              <a:rPr lang="es-MX" sz="5400" dirty="0" smtClean="0">
                <a:effectLst>
                  <a:glow rad="228600">
                    <a:schemeClr val="accent4">
                      <a:satMod val="175000"/>
                      <a:alpha val="40000"/>
                    </a:schemeClr>
                  </a:glow>
                  <a:reflection blurRad="6350" stA="60000" endA="900" endPos="60000" dist="29997" dir="5400000" sy="-100000" algn="bl" rotWithShape="0"/>
                </a:effectLst>
                <a:latin typeface="Agency FB" panose="020B0503020202020204" pitchFamily="34" charset="0"/>
              </a:rPr>
              <a:t>Plan 2015</a:t>
            </a:r>
          </a:p>
        </p:txBody>
      </p:sp>
    </p:spTree>
    <p:extLst>
      <p:ext uri="{BB962C8B-B14F-4D97-AF65-F5344CB8AC3E}">
        <p14:creationId xmlns:p14="http://schemas.microsoft.com/office/powerpoint/2010/main" val="3469311911"/>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INDICADORES DE LA CREATIVIDA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5957" y="602949"/>
            <a:ext cx="5644591" cy="5396230"/>
          </a:xfrm>
          <a:prstGeom prst="rect">
            <a:avLst/>
          </a:prstGeom>
        </p:spPr>
      </p:pic>
    </p:spTree>
    <p:extLst>
      <p:ext uri="{BB962C8B-B14F-4D97-AF65-F5344CB8AC3E}">
        <p14:creationId xmlns:p14="http://schemas.microsoft.com/office/powerpoint/2010/main" val="1623364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10832547" cy="2308324"/>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MX" sz="2400" dirty="0" smtClean="0"/>
              <a:t>Existen diversas posturas respecto al tema de pensamiento creativo y su aplicación, respecto a esto gran parte de la investigación realizada sobre creatividad ha sido por científicos, particularmente aquellos que han sido dustinguidos con un premio Nobel. </a:t>
            </a:r>
            <a:r>
              <a:rPr lang="es-ES" sz="2400" dirty="0" smtClean="0"/>
              <a:t>L</a:t>
            </a:r>
            <a:r>
              <a:rPr lang="es-MX" sz="2400" dirty="0" smtClean="0"/>
              <a:t>a persona creativa presenta una mayor capacidad para expresarse, mostrarse socialmente, afirmativa y efusivamente.</a:t>
            </a:r>
            <a:endParaRPr lang="es-MX" sz="2400" dirty="0"/>
          </a:p>
        </p:txBody>
      </p:sp>
      <p:pic>
        <p:nvPicPr>
          <p:cNvPr id="4" name="Imagen 3" descr="IMG_061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6242" y="2827436"/>
            <a:ext cx="3859930" cy="2894948"/>
          </a:xfrm>
          <a:prstGeom prst="rect">
            <a:avLst/>
          </a:prstGeom>
        </p:spPr>
      </p:pic>
    </p:spTree>
    <p:extLst>
      <p:ext uri="{BB962C8B-B14F-4D97-AF65-F5344CB8AC3E}">
        <p14:creationId xmlns:p14="http://schemas.microsoft.com/office/powerpoint/2010/main" val="32455932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11467524" cy="1569660"/>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t>L</a:t>
            </a:r>
            <a:r>
              <a:rPr lang="es-ES_tradnl" sz="2400" dirty="0" smtClean="0"/>
              <a:t>a intensificación de la creatividad en las últimas décadas ha sido considerada por los expertos en </a:t>
            </a:r>
            <a:r>
              <a:rPr lang="es-ES_tradnl" sz="2400" dirty="0" err="1" smtClean="0"/>
              <a:t>megatendencias</a:t>
            </a:r>
            <a:r>
              <a:rPr lang="es-ES_tradnl" sz="2400" dirty="0" smtClean="0"/>
              <a:t> del fenómeno tecnológico-cultural, como una próxima era en la progresión de la revolución informática: la revolución </a:t>
            </a:r>
            <a:r>
              <a:rPr lang="es-ES_tradnl" sz="2400" dirty="0" err="1" smtClean="0"/>
              <a:t>creática</a:t>
            </a:r>
            <a:r>
              <a:rPr lang="es-ES_tradnl" sz="2400" dirty="0" smtClean="0"/>
              <a:t>.</a:t>
            </a:r>
            <a:endParaRPr lang="es-MX" sz="2400" dirty="0"/>
          </a:p>
        </p:txBody>
      </p:sp>
      <p:pic>
        <p:nvPicPr>
          <p:cNvPr id="3" name="Imagen 2" descr="IMG_062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4597" y="2070210"/>
            <a:ext cx="4671862" cy="3503896"/>
          </a:xfrm>
          <a:prstGeom prst="rect">
            <a:avLst/>
          </a:prstGeom>
        </p:spPr>
      </p:pic>
    </p:spTree>
    <p:extLst>
      <p:ext uri="{BB962C8B-B14F-4D97-AF65-F5344CB8AC3E}">
        <p14:creationId xmlns:p14="http://schemas.microsoft.com/office/powerpoint/2010/main" val="9949290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11047187" cy="1938992"/>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t>L</a:t>
            </a:r>
            <a:r>
              <a:rPr lang="es-ES_tradnl" sz="2400" dirty="0" smtClean="0"/>
              <a:t>a contracción sobre el ciclo de vida de los productos y, la intensificación de la información está motivando a las empresas a generar nuevos productos y conceptos de negocio de manera continua, utilizando al pensamiento creativo como una herramienta fundamental.</a:t>
            </a:r>
            <a:endParaRPr lang="es-MX" sz="2400" dirty="0"/>
          </a:p>
        </p:txBody>
      </p:sp>
      <p:pic>
        <p:nvPicPr>
          <p:cNvPr id="3" name="Imagen 2" descr="IMG_062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0668" y="2761436"/>
            <a:ext cx="4643640" cy="3482730"/>
          </a:xfrm>
          <a:prstGeom prst="rect">
            <a:avLst/>
          </a:prstGeom>
        </p:spPr>
      </p:pic>
    </p:spTree>
    <p:extLst>
      <p:ext uri="{BB962C8B-B14F-4D97-AF65-F5344CB8AC3E}">
        <p14:creationId xmlns:p14="http://schemas.microsoft.com/office/powerpoint/2010/main" val="26044680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10877264" cy="1938992"/>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t>L</a:t>
            </a:r>
            <a:r>
              <a:rPr lang="es-ES_tradnl" sz="2400" dirty="0" smtClean="0"/>
              <a:t>a búsqueda de la creatividad está adquiriendo cada vez mayor importancia dentro de las prioridades directivas de las organizaciones más competentes, junto a las prioridades en el aumento de ventas y utilidades, y el mejoramiento de la posición en la sociedad económica esta el uso del pensamiento creativo .</a:t>
            </a:r>
            <a:endParaRPr lang="es-MX" sz="2400" dirty="0"/>
          </a:p>
        </p:txBody>
      </p:sp>
      <p:pic>
        <p:nvPicPr>
          <p:cNvPr id="3" name="Imagen 2" descr="IMG_06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4768" y="2306322"/>
            <a:ext cx="4810803" cy="3608102"/>
          </a:xfrm>
          <a:prstGeom prst="rect">
            <a:avLst/>
          </a:prstGeom>
        </p:spPr>
      </p:pic>
    </p:spTree>
    <p:extLst>
      <p:ext uri="{BB962C8B-B14F-4D97-AF65-F5344CB8AC3E}">
        <p14:creationId xmlns:p14="http://schemas.microsoft.com/office/powerpoint/2010/main" val="42316685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11324431" cy="1569660"/>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t>E</a:t>
            </a:r>
            <a:r>
              <a:rPr lang="es-ES_tradnl" sz="2400" dirty="0" err="1" smtClean="0"/>
              <a:t>ste</a:t>
            </a:r>
            <a:r>
              <a:rPr lang="es-ES_tradnl" sz="2400" dirty="0" smtClean="0"/>
              <a:t> nuevo énfasis de las organizaciones competentes por creatividad se manifiesta en una acumulación de oportunidades orientadas para que sus miembros la ejerzan al interior de las mismas.</a:t>
            </a:r>
            <a:endParaRPr lang="es-MX" sz="2400" dirty="0"/>
          </a:p>
        </p:txBody>
      </p:sp>
      <p:pic>
        <p:nvPicPr>
          <p:cNvPr id="4" name="Imagen 3" descr="IMG_224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2203" y="2257331"/>
            <a:ext cx="4929733" cy="3697300"/>
          </a:xfrm>
          <a:prstGeom prst="rect">
            <a:avLst/>
          </a:prstGeom>
        </p:spPr>
      </p:pic>
    </p:spTree>
    <p:extLst>
      <p:ext uri="{BB962C8B-B14F-4D97-AF65-F5344CB8AC3E}">
        <p14:creationId xmlns:p14="http://schemas.microsoft.com/office/powerpoint/2010/main" val="39798195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11190281" cy="1938992"/>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t>D</a:t>
            </a:r>
            <a:r>
              <a:rPr lang="es-ES_tradnl" sz="2400" dirty="0" smtClean="0"/>
              <a:t>icho fenómeno conlleva a un efecto directo en la sociedad-nación depositaria, en la medida en que se estimulan las organizaciones de soporte correspondiente, el pensamiento creativo ayuda a crear una fuerza central de la generación de la creatividad. </a:t>
            </a:r>
            <a:endParaRPr lang="es-MX" sz="2400" dirty="0"/>
          </a:p>
        </p:txBody>
      </p:sp>
      <p:pic>
        <p:nvPicPr>
          <p:cNvPr id="3" name="Imagen 2" descr="MODELO EDITADO.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76769" y="2631198"/>
            <a:ext cx="4456029" cy="2657778"/>
          </a:xfrm>
          <a:prstGeom prst="rect">
            <a:avLst/>
          </a:prstGeom>
        </p:spPr>
      </p:pic>
    </p:spTree>
    <p:extLst>
      <p:ext uri="{BB962C8B-B14F-4D97-AF65-F5344CB8AC3E}">
        <p14:creationId xmlns:p14="http://schemas.microsoft.com/office/powerpoint/2010/main" val="19686727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11082961" cy="1938992"/>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t>S</a:t>
            </a:r>
            <a:r>
              <a:rPr lang="es-ES_tradnl" sz="2400" dirty="0" err="1" smtClean="0"/>
              <a:t>egún</a:t>
            </a:r>
            <a:r>
              <a:rPr lang="es-ES_tradnl" sz="2400" dirty="0" smtClean="0"/>
              <a:t> el instituto de </a:t>
            </a:r>
            <a:r>
              <a:rPr lang="es-ES_tradnl" sz="2400" dirty="0" err="1" smtClean="0"/>
              <a:t>megatendencias</a:t>
            </a:r>
            <a:r>
              <a:rPr lang="es-ES_tradnl" sz="2400" dirty="0" smtClean="0"/>
              <a:t> “</a:t>
            </a:r>
            <a:r>
              <a:rPr lang="es-ES_tradnl" sz="2400" dirty="0" err="1" smtClean="0"/>
              <a:t>Murakami</a:t>
            </a:r>
            <a:r>
              <a:rPr lang="es-ES_tradnl" sz="2400" dirty="0" smtClean="0"/>
              <a:t>” del Japón, las organizaciones de trabajo, su mayor y principal motor es el pensamiento creativo, que conjugado con el trabajo interdisciplinario y sofisticado de especialistas logran un impacto innovador al generar nuevos productos.</a:t>
            </a:r>
            <a:endParaRPr lang="es-MX" sz="2400" dirty="0"/>
          </a:p>
        </p:txBody>
      </p:sp>
      <p:pic>
        <p:nvPicPr>
          <p:cNvPr id="3" name="Imagen 2" descr="Lámina 3.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2866" y="2698718"/>
            <a:ext cx="5917040" cy="2954410"/>
          </a:xfrm>
          <a:prstGeom prst="rect">
            <a:avLst/>
          </a:prstGeom>
        </p:spPr>
      </p:pic>
    </p:spTree>
    <p:extLst>
      <p:ext uri="{BB962C8B-B14F-4D97-AF65-F5344CB8AC3E}">
        <p14:creationId xmlns:p14="http://schemas.microsoft.com/office/powerpoint/2010/main" val="25583429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40127" y="449357"/>
            <a:ext cx="10644737" cy="1938992"/>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t>A</a:t>
            </a:r>
            <a:r>
              <a:rPr lang="es-ES_tradnl" sz="2400" dirty="0" smtClean="0"/>
              <a:t> la generación de valores o conceptos originales que tienen un impacto directo en la sociedad y a consolidar el uso de la creatividad.</a:t>
            </a:r>
          </a:p>
          <a:p>
            <a:pPr marL="342900" indent="-342900" algn="just">
              <a:buFont typeface="Wingdings" panose="05000000000000000000" pitchFamily="2" charset="2"/>
              <a:buChar char="Ø"/>
            </a:pPr>
            <a:r>
              <a:rPr lang="es-ES" sz="2400" dirty="0" smtClean="0"/>
              <a:t>E</a:t>
            </a:r>
            <a:r>
              <a:rPr lang="es-ES_tradnl" sz="2400" dirty="0" smtClean="0"/>
              <a:t>l pensamiento creativo impulsará ambientes que propicien la creatividad y el cultivo de la creatividad en áreas básicas.</a:t>
            </a:r>
            <a:endParaRPr lang="es-MX" sz="2400" dirty="0"/>
          </a:p>
        </p:txBody>
      </p:sp>
      <p:pic>
        <p:nvPicPr>
          <p:cNvPr id="3" name="Imagen 2" descr="IMG_225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7088" y="2633239"/>
            <a:ext cx="3617579" cy="2713184"/>
          </a:xfrm>
          <a:prstGeom prst="rect">
            <a:avLst/>
          </a:prstGeom>
        </p:spPr>
      </p:pic>
    </p:spTree>
    <p:extLst>
      <p:ext uri="{BB962C8B-B14F-4D97-AF65-F5344CB8AC3E}">
        <p14:creationId xmlns:p14="http://schemas.microsoft.com/office/powerpoint/2010/main" val="18864820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9790" y="223319"/>
            <a:ext cx="10716284" cy="1938992"/>
          </a:xfrm>
          <a:prstGeom prst="rect">
            <a:avLst/>
          </a:prstGeom>
          <a:noFill/>
        </p:spPr>
        <p:txBody>
          <a:bodyPr wrap="square" rtlCol="0">
            <a:spAutoFit/>
          </a:bodyPr>
          <a:lstStyle/>
          <a:p>
            <a:pPr algn="just"/>
            <a:endParaRPr lang="es-MX" sz="2400" dirty="0">
              <a:latin typeface="Agency FB" panose="020B0503020202020204" pitchFamily="34" charset="0"/>
            </a:endParaRPr>
          </a:p>
          <a:p>
            <a:pPr marL="342900" indent="-342900" algn="just">
              <a:buFont typeface="Wingdings" panose="05000000000000000000" pitchFamily="2" charset="2"/>
              <a:buChar char="Ø"/>
            </a:pPr>
            <a:r>
              <a:rPr lang="es-ES" sz="2400" dirty="0" smtClean="0"/>
              <a:t>El pensamiento creativo en el desarrollo de nuevos productos y servicios con un contenido distintivo, afín a los valores culturales de las organizaciones, este modelo lo vienen llevando empresas como Sony, Olivetti, Herman Miller, </a:t>
            </a:r>
            <a:r>
              <a:rPr lang="es-ES" sz="2400" dirty="0" err="1" smtClean="0"/>
              <a:t>Kia</a:t>
            </a:r>
            <a:r>
              <a:rPr lang="es-ES" sz="2400" dirty="0" smtClean="0"/>
              <a:t>, </a:t>
            </a:r>
            <a:r>
              <a:rPr lang="es-ES" sz="2400" dirty="0" err="1" smtClean="0"/>
              <a:t>Citroen</a:t>
            </a:r>
            <a:r>
              <a:rPr lang="es-ES" sz="2400" dirty="0" smtClean="0"/>
              <a:t>, entre otros.</a:t>
            </a:r>
            <a:endParaRPr lang="es-MX" sz="2400" dirty="0"/>
          </a:p>
        </p:txBody>
      </p:sp>
      <p:pic>
        <p:nvPicPr>
          <p:cNvPr id="4" name="Imagen 3" descr="IMG_226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3431" y="2137674"/>
            <a:ext cx="4004038" cy="3003029"/>
          </a:xfrm>
          <a:prstGeom prst="rect">
            <a:avLst/>
          </a:prstGeom>
        </p:spPr>
      </p:pic>
    </p:spTree>
    <p:extLst>
      <p:ext uri="{BB962C8B-B14F-4D97-AF65-F5344CB8AC3E}">
        <p14:creationId xmlns:p14="http://schemas.microsoft.com/office/powerpoint/2010/main" val="2205761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ítulo 1"/>
          <p:cNvSpPr>
            <a:spLocks noGrp="1"/>
          </p:cNvSpPr>
          <p:nvPr>
            <p:ph type="title"/>
          </p:nvPr>
        </p:nvSpPr>
        <p:spPr/>
        <p:txBody>
          <a:bodyPr>
            <a:normAutofit/>
          </a:bodyPr>
          <a:lstStyle/>
          <a:p>
            <a:pPr algn="ctr" eaLnBrk="1" hangingPunct="1"/>
            <a:r>
              <a:rPr lang="es-ES" sz="2800" dirty="0">
                <a:solidFill>
                  <a:schemeClr val="tx1"/>
                </a:solidFill>
                <a:latin typeface="News Gothic MT" charset="0"/>
              </a:rPr>
              <a:t>IDENTIFICACIÓN DE LA </a:t>
            </a:r>
            <a:r>
              <a:rPr lang="es-ES" sz="2800" dirty="0" smtClean="0">
                <a:solidFill>
                  <a:schemeClr val="tx1"/>
                </a:solidFill>
                <a:latin typeface="News Gothic MT" charset="0"/>
              </a:rPr>
              <a:t>UNIDAD DE APRENDIZAJE</a:t>
            </a:r>
            <a:r>
              <a:rPr lang="es-ES" sz="2400" dirty="0" smtClean="0">
                <a:solidFill>
                  <a:schemeClr val="tx1"/>
                </a:solidFill>
                <a:latin typeface="News Gothic MT" charset="0"/>
              </a:rPr>
              <a:t>.</a:t>
            </a:r>
            <a:endParaRPr lang="es-ES" sz="2400" dirty="0">
              <a:solidFill>
                <a:schemeClr val="tx1"/>
              </a:solidFill>
              <a:latin typeface="News Gothic MT" charset="0"/>
            </a:endParaRPr>
          </a:p>
        </p:txBody>
      </p:sp>
      <p:sp>
        <p:nvSpPr>
          <p:cNvPr id="15362" name="Marcador de contenido 2"/>
          <p:cNvSpPr>
            <a:spLocks noGrp="1"/>
          </p:cNvSpPr>
          <p:nvPr>
            <p:ph idx="1"/>
          </p:nvPr>
        </p:nvSpPr>
        <p:spPr>
          <a:xfrm>
            <a:off x="677334" y="1669745"/>
            <a:ext cx="8596668" cy="3880773"/>
          </a:xfrm>
        </p:spPr>
        <p:txBody>
          <a:bodyPr>
            <a:normAutofit fontScale="92500" lnSpcReduction="20000"/>
          </a:bodyPr>
          <a:lstStyle/>
          <a:p>
            <a:pPr eaLnBrk="1" hangingPunct="1"/>
            <a:r>
              <a:rPr lang="es-ES_tradnl" sz="1600" b="1" dirty="0">
                <a:latin typeface="News Gothic MT" charset="0"/>
              </a:rPr>
              <a:t>Horas de práctica: </a:t>
            </a:r>
            <a:r>
              <a:rPr lang="es-ES_tradnl" sz="1600" b="1" dirty="0" smtClean="0">
                <a:latin typeface="News Gothic MT" charset="0"/>
              </a:rPr>
              <a:t>9</a:t>
            </a:r>
          </a:p>
          <a:p>
            <a:r>
              <a:rPr lang="es-ES" sz="1600" b="1" dirty="0" smtClean="0">
                <a:latin typeface="News Gothic MT" charset="0"/>
              </a:rPr>
              <a:t>C</a:t>
            </a:r>
            <a:r>
              <a:rPr lang="es-ES_tradnl" sz="1600" b="1" dirty="0" smtClean="0">
                <a:latin typeface="News Gothic MT" charset="0"/>
              </a:rPr>
              <a:t>lave: LDI302</a:t>
            </a:r>
          </a:p>
          <a:p>
            <a:r>
              <a:rPr lang="es-ES_tradnl" sz="1600" b="1" dirty="0">
                <a:latin typeface="News Gothic MT" charset="0"/>
              </a:rPr>
              <a:t>Horas de </a:t>
            </a:r>
            <a:r>
              <a:rPr lang="es-ES_tradnl" sz="1600" b="1" dirty="0" smtClean="0">
                <a:latin typeface="News Gothic MT" charset="0"/>
              </a:rPr>
              <a:t>teoría: </a:t>
            </a:r>
            <a:r>
              <a:rPr lang="es-ES_tradnl" sz="1600" b="1" dirty="0">
                <a:latin typeface="News Gothic MT" charset="0"/>
              </a:rPr>
              <a:t>9</a:t>
            </a:r>
          </a:p>
          <a:p>
            <a:r>
              <a:rPr lang="es-ES" sz="1600" b="1" dirty="0">
                <a:latin typeface="News Gothic MT" charset="0"/>
              </a:rPr>
              <a:t> Total de horas: </a:t>
            </a:r>
            <a:r>
              <a:rPr lang="es-ES" sz="1600" b="1" dirty="0" smtClean="0">
                <a:latin typeface="News Gothic MT" charset="0"/>
              </a:rPr>
              <a:t>9</a:t>
            </a:r>
            <a:endParaRPr lang="es-ES_tradnl" sz="1600" dirty="0">
              <a:latin typeface="News Gothic MT" charset="0"/>
            </a:endParaRPr>
          </a:p>
          <a:p>
            <a:pPr eaLnBrk="1" hangingPunct="1"/>
            <a:r>
              <a:rPr lang="es-ES_tradnl" sz="1600" b="1" dirty="0">
                <a:latin typeface="News Gothic MT" charset="0"/>
              </a:rPr>
              <a:t>Créditos</a:t>
            </a:r>
            <a:r>
              <a:rPr lang="es-ES_tradnl" sz="1600" b="1" dirty="0" smtClean="0">
                <a:latin typeface="News Gothic MT" charset="0"/>
              </a:rPr>
              <a:t>:9</a:t>
            </a:r>
            <a:endParaRPr lang="es-ES_tradnl" sz="1600" dirty="0">
              <a:latin typeface="News Gothic MT" charset="0"/>
            </a:endParaRPr>
          </a:p>
          <a:p>
            <a:pPr eaLnBrk="1" hangingPunct="1"/>
            <a:r>
              <a:rPr lang="es-MX" sz="1600" b="1" dirty="0">
                <a:latin typeface="News Gothic MT" charset="0"/>
              </a:rPr>
              <a:t>Tipo de Unidad de Aprendizaje: </a:t>
            </a:r>
            <a:r>
              <a:rPr lang="es-MX" sz="1600" b="1" dirty="0" smtClean="0">
                <a:latin typeface="News Gothic MT" charset="0"/>
              </a:rPr>
              <a:t>Curso</a:t>
            </a:r>
            <a:endParaRPr lang="es-ES_tradnl" sz="1600" dirty="0">
              <a:latin typeface="News Gothic MT" charset="0"/>
            </a:endParaRPr>
          </a:p>
          <a:p>
            <a:pPr eaLnBrk="1" hangingPunct="1"/>
            <a:r>
              <a:rPr lang="es-ES" sz="1600" b="1" dirty="0">
                <a:latin typeface="News Gothic MT" charset="0"/>
              </a:rPr>
              <a:t>Carácter de la Unidad de Aprendizaje: Obligatoria.</a:t>
            </a:r>
          </a:p>
          <a:p>
            <a:pPr eaLnBrk="1" hangingPunct="1"/>
            <a:r>
              <a:rPr lang="es-MX" sz="1600" b="1" dirty="0">
                <a:latin typeface="News Gothic MT" charset="0"/>
              </a:rPr>
              <a:t>Núcleo de formación: </a:t>
            </a:r>
            <a:r>
              <a:rPr lang="es-MX" sz="1600" b="1" dirty="0" smtClean="0">
                <a:latin typeface="News Gothic MT" charset="0"/>
              </a:rPr>
              <a:t>Sustantivo.</a:t>
            </a:r>
            <a:endParaRPr lang="es-MX" sz="1600" b="1" dirty="0">
              <a:latin typeface="News Gothic MT" charset="0"/>
            </a:endParaRPr>
          </a:p>
          <a:p>
            <a:pPr eaLnBrk="1" hangingPunct="1"/>
            <a:r>
              <a:rPr lang="es-ES" sz="1600" b="1" dirty="0">
                <a:latin typeface="News Gothic MT" charset="0"/>
              </a:rPr>
              <a:t>Modalidad: Presencial</a:t>
            </a:r>
            <a:r>
              <a:rPr lang="es-ES" sz="1600" b="1" dirty="0" smtClean="0">
                <a:latin typeface="News Gothic MT" charset="0"/>
              </a:rPr>
              <a:t>.</a:t>
            </a:r>
            <a:endParaRPr lang="es-ES_tradnl" sz="1600" dirty="0">
              <a:latin typeface="News Gothic MT" charset="0"/>
            </a:endParaRPr>
          </a:p>
        </p:txBody>
      </p:sp>
    </p:spTree>
    <p:extLst>
      <p:ext uri="{BB962C8B-B14F-4D97-AF65-F5344CB8AC3E}">
        <p14:creationId xmlns:p14="http://schemas.microsoft.com/office/powerpoint/2010/main" val="40245456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61260" y="1090911"/>
            <a:ext cx="10600021" cy="2677656"/>
          </a:xfrm>
          <a:prstGeom prst="rect">
            <a:avLst/>
          </a:prstGeom>
          <a:noFill/>
        </p:spPr>
        <p:txBody>
          <a:bodyPr wrap="square" rtlCol="0">
            <a:spAutoFit/>
          </a:bodyPr>
          <a:lstStyle/>
          <a:p>
            <a:pPr algn="ctr"/>
            <a:r>
              <a:rPr lang="es-MX" sz="2400" dirty="0" smtClean="0"/>
              <a:t>EL DESIGN THINKING</a:t>
            </a:r>
          </a:p>
          <a:p>
            <a:pPr algn="ctr"/>
            <a:endParaRPr lang="es-MX" sz="2400" dirty="0"/>
          </a:p>
          <a:p>
            <a:pPr marL="342900" indent="-342900" algn="just">
              <a:buFont typeface="Wingdings" panose="05000000000000000000" pitchFamily="2" charset="2"/>
              <a:buChar char="Ø"/>
            </a:pPr>
            <a:r>
              <a:rPr lang="es-ES" sz="2400" dirty="0" smtClean="0"/>
              <a:t>El Enfoque </a:t>
            </a:r>
            <a:r>
              <a:rPr lang="es-ES" sz="2400" dirty="0" err="1" smtClean="0"/>
              <a:t>diseñístico</a:t>
            </a:r>
            <a:r>
              <a:rPr lang="es-ES" sz="2400" dirty="0" smtClean="0"/>
              <a:t> conocido como el “</a:t>
            </a:r>
            <a:r>
              <a:rPr lang="es-ES" sz="2400" i="1" dirty="0" err="1" smtClean="0"/>
              <a:t>Design</a:t>
            </a:r>
            <a:r>
              <a:rPr lang="es-ES" sz="2400" i="1" dirty="0" smtClean="0"/>
              <a:t> </a:t>
            </a:r>
            <a:r>
              <a:rPr lang="es-ES" sz="2400" i="1" dirty="0" err="1" smtClean="0"/>
              <a:t>Thinking</a:t>
            </a:r>
            <a:r>
              <a:rPr lang="es-ES" sz="2400" dirty="0" smtClean="0"/>
              <a:t>” se puede considerar una herramienta de ayuda no solo para los diseñadores, si no para todo profesionista, ya que con su uso pueden redefinir y solucionar problemas con los que se encuentran cotidianamente por medio de la generación de ideas creativas y novedosas</a:t>
            </a:r>
            <a:endParaRPr lang="es-MX" sz="2400" dirty="0"/>
          </a:p>
        </p:txBody>
      </p:sp>
    </p:spTree>
    <p:extLst>
      <p:ext uri="{BB962C8B-B14F-4D97-AF65-F5344CB8AC3E}">
        <p14:creationId xmlns:p14="http://schemas.microsoft.com/office/powerpoint/2010/main" val="15467212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34180" y="821808"/>
            <a:ext cx="10159627" cy="3046988"/>
          </a:xfrm>
          <a:prstGeom prst="rect">
            <a:avLst/>
          </a:prstGeom>
        </p:spPr>
        <p:txBody>
          <a:bodyPr wrap="square">
            <a:spAutoFit/>
          </a:bodyPr>
          <a:lstStyle/>
          <a:p>
            <a:r>
              <a:rPr lang="es-MX" sz="2400" dirty="0" smtClean="0"/>
              <a:t>Los enfoques metodologicos se entienden </a:t>
            </a:r>
            <a:r>
              <a:rPr lang="es-MX" sz="2400" dirty="0"/>
              <a:t>como la parte inicial que plantea como van a responderse las preguntas (de investigación), como se abordará el tema para obtener respuestas, es importante señalar que para lograr esto se realiza un estudio en donde convergen diferentes áreas o disciplinas y que tengan participación para lograr un fin u objetivo común</a:t>
            </a:r>
            <a:r>
              <a:rPr lang="es-MX" sz="2400" dirty="0" smtClean="0"/>
              <a:t>.</a:t>
            </a:r>
          </a:p>
          <a:p>
            <a:endParaRPr lang="en-US" sz="2400" dirty="0"/>
          </a:p>
          <a:p>
            <a:r>
              <a:rPr lang="es-ES" sz="2400" dirty="0" smtClean="0"/>
              <a:t>L</a:t>
            </a:r>
            <a:r>
              <a:rPr lang="es-MX" sz="2400" dirty="0" smtClean="0"/>
              <a:t>os enfoques al </a:t>
            </a:r>
            <a:r>
              <a:rPr lang="es-MX" sz="2400" dirty="0"/>
              <a:t>momento de desarrollar un proyecto </a:t>
            </a:r>
            <a:r>
              <a:rPr lang="es-MX" sz="2400" dirty="0" smtClean="0"/>
              <a:t>pueden </a:t>
            </a:r>
            <a:r>
              <a:rPr lang="es-MX" sz="2400" dirty="0"/>
              <a:t>tener varios </a:t>
            </a:r>
            <a:r>
              <a:rPr lang="es-MX" sz="2400" dirty="0" smtClean="0"/>
              <a:t>enfoques, </a:t>
            </a:r>
            <a:r>
              <a:rPr lang="es-MX" sz="2400" dirty="0"/>
              <a:t>pero siempre se comenzará con los principales </a:t>
            </a:r>
            <a:r>
              <a:rPr lang="es-MX" sz="2400" dirty="0" smtClean="0"/>
              <a:t>puntos.</a:t>
            </a:r>
            <a:endParaRPr lang="es-ES" sz="2400" dirty="0"/>
          </a:p>
        </p:txBody>
      </p:sp>
    </p:spTree>
    <p:extLst>
      <p:ext uri="{BB962C8B-B14F-4D97-AF65-F5344CB8AC3E}">
        <p14:creationId xmlns:p14="http://schemas.microsoft.com/office/powerpoint/2010/main" val="19236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30934" y="1716232"/>
            <a:ext cx="9998647" cy="1938992"/>
          </a:xfrm>
          <a:prstGeom prst="rect">
            <a:avLst/>
          </a:prstGeom>
        </p:spPr>
        <p:txBody>
          <a:bodyPr wrap="square">
            <a:spAutoFit/>
          </a:bodyPr>
          <a:lstStyle/>
          <a:p>
            <a:r>
              <a:rPr lang="es-ES" sz="2400" dirty="0" smtClean="0"/>
              <a:t>E</a:t>
            </a:r>
            <a:r>
              <a:rPr lang="es-ES_tradnl" sz="2400" dirty="0" smtClean="0"/>
              <a:t>s importante mencionar que los cambios tecnológicos han forzado un interés sin paralelo en el proceso de la innovación centrada en el usuario y las herramientas que provee el </a:t>
            </a:r>
            <a:r>
              <a:rPr lang="es-ES_tradnl" sz="2400" dirty="0" err="1" smtClean="0"/>
              <a:t>design</a:t>
            </a:r>
            <a:r>
              <a:rPr lang="es-ES_tradnl" sz="2400" dirty="0" smtClean="0"/>
              <a:t> </a:t>
            </a:r>
            <a:r>
              <a:rPr lang="es-ES_tradnl" sz="2400" dirty="0" err="1" smtClean="0"/>
              <a:t>thinking</a:t>
            </a:r>
            <a:r>
              <a:rPr lang="es-ES_tradnl" sz="2400" dirty="0" smtClean="0"/>
              <a:t> y sus pasos basados en la fusión del pensamiento </a:t>
            </a:r>
            <a:r>
              <a:rPr lang="es-ES_tradnl" sz="2400" dirty="0" err="1" smtClean="0"/>
              <a:t>análitico</a:t>
            </a:r>
            <a:r>
              <a:rPr lang="es-ES_tradnl" sz="2400" dirty="0" smtClean="0"/>
              <a:t> y creativo utilizado en todos los campos, y últimamente útil en el mundo de los negocios.</a:t>
            </a:r>
            <a:endParaRPr lang="es-ES" sz="2400" dirty="0"/>
          </a:p>
        </p:txBody>
      </p:sp>
    </p:spTree>
    <p:extLst>
      <p:ext uri="{BB962C8B-B14F-4D97-AF65-F5344CB8AC3E}">
        <p14:creationId xmlns:p14="http://schemas.microsoft.com/office/powerpoint/2010/main" val="19214182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43950" y="1286908"/>
            <a:ext cx="8907561" cy="3416320"/>
          </a:xfrm>
          <a:prstGeom prst="rect">
            <a:avLst/>
          </a:prstGeom>
        </p:spPr>
        <p:txBody>
          <a:bodyPr wrap="square">
            <a:spAutoFit/>
          </a:bodyPr>
          <a:lstStyle/>
          <a:p>
            <a:r>
              <a:rPr lang="es-ES" sz="2400" dirty="0"/>
              <a:t>E</a:t>
            </a:r>
            <a:r>
              <a:rPr lang="es-ES" sz="2400" dirty="0" smtClean="0"/>
              <a:t>l </a:t>
            </a:r>
            <a:r>
              <a:rPr lang="es-ES" sz="2400" dirty="0" err="1"/>
              <a:t>Design</a:t>
            </a:r>
            <a:r>
              <a:rPr lang="es-ES" sz="2400" dirty="0"/>
              <a:t> </a:t>
            </a:r>
            <a:r>
              <a:rPr lang="es-ES" sz="2400" dirty="0" err="1"/>
              <a:t>Thinking</a:t>
            </a:r>
            <a:r>
              <a:rPr lang="es-ES" sz="2400" dirty="0"/>
              <a:t> es una metodología que ofrece soluciones basadas en la resolución de problemas complejos, en donde el entendimiento o participación humana es necesaria (también centrada en el usuario) y se aplica en diferentes campos. Según el instituto de diseño </a:t>
            </a:r>
            <a:r>
              <a:rPr lang="es-ES" sz="2400" dirty="0" err="1"/>
              <a:t>Hasso</a:t>
            </a:r>
            <a:r>
              <a:rPr lang="es-ES" sz="2400" dirty="0"/>
              <a:t>-plotter de la Universidad de Stanford, institución que se puede considerar como de los pioneros y líderes en enseñar y utilizar este enfoque, reconoce cinco etapas principales en el proceso del </a:t>
            </a:r>
            <a:r>
              <a:rPr lang="es-ES" sz="2400" dirty="0" err="1"/>
              <a:t>Design</a:t>
            </a:r>
            <a:r>
              <a:rPr lang="es-ES" sz="2400" dirty="0"/>
              <a:t> </a:t>
            </a:r>
            <a:r>
              <a:rPr lang="es-ES" sz="2400" dirty="0" err="1"/>
              <a:t>Thinking</a:t>
            </a:r>
            <a:r>
              <a:rPr lang="es-ES" sz="2400" dirty="0"/>
              <a:t>: </a:t>
            </a:r>
            <a:r>
              <a:rPr lang="es-ES" sz="2400" dirty="0" err="1"/>
              <a:t>Empatizar</a:t>
            </a:r>
            <a:r>
              <a:rPr lang="es-ES" sz="2400" dirty="0"/>
              <a:t>, Definir el problema, idear, prototipo y test.</a:t>
            </a:r>
            <a:endParaRPr lang="en-US" sz="2400" dirty="0"/>
          </a:p>
        </p:txBody>
      </p:sp>
    </p:spTree>
    <p:extLst>
      <p:ext uri="{BB962C8B-B14F-4D97-AF65-F5344CB8AC3E}">
        <p14:creationId xmlns:p14="http://schemas.microsoft.com/office/powerpoint/2010/main" val="6140833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95160" y="1859340"/>
            <a:ext cx="8907561" cy="2677656"/>
          </a:xfrm>
          <a:prstGeom prst="rect">
            <a:avLst/>
          </a:prstGeom>
        </p:spPr>
        <p:txBody>
          <a:bodyPr wrap="square">
            <a:spAutoFit/>
          </a:bodyPr>
          <a:lstStyle/>
          <a:p>
            <a:r>
              <a:rPr lang="es-ES" sz="2400" dirty="0" smtClean="0"/>
              <a:t>Este enfoque metodológico ofrece los medios (herramientas y pasos centrados en necesidades reales y latentes de las personas que a su vez generan información real para identificar nuevas oportunidades de negocios y ofrecer un valor agregado real para identificar nuevas oportunidades de negocio y nuevos usuarios, por medio de productos y servicios que puedan satisfacer sus necesidades</a:t>
            </a:r>
            <a:endParaRPr lang="en-US" sz="2400" dirty="0"/>
          </a:p>
        </p:txBody>
      </p:sp>
    </p:spTree>
    <p:extLst>
      <p:ext uri="{BB962C8B-B14F-4D97-AF65-F5344CB8AC3E}">
        <p14:creationId xmlns:p14="http://schemas.microsoft.com/office/powerpoint/2010/main" val="12874522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Macintosh HD:Users:g3r50n:Desktop:Diapositiva1.jpg"/>
          <p:cNvPicPr/>
          <p:nvPr/>
        </p:nvPicPr>
        <p:blipFill>
          <a:blip r:embed="rId2">
            <a:extLst>
              <a:ext uri="{28A0092B-C50C-407E-A947-70E740481C1C}">
                <a14:useLocalDpi xmlns:a14="http://schemas.microsoft.com/office/drawing/2010/main" val="0"/>
              </a:ext>
            </a:extLst>
          </a:blip>
          <a:srcRect/>
          <a:stretch>
            <a:fillRect/>
          </a:stretch>
        </p:blipFill>
        <p:spPr bwMode="auto">
          <a:xfrm>
            <a:off x="2522021" y="500878"/>
            <a:ext cx="7941680" cy="5715372"/>
          </a:xfrm>
          <a:prstGeom prst="rect">
            <a:avLst/>
          </a:prstGeom>
          <a:noFill/>
          <a:ln>
            <a:noFill/>
          </a:ln>
        </p:spPr>
      </p:pic>
    </p:spTree>
    <p:extLst>
      <p:ext uri="{BB962C8B-B14F-4D97-AF65-F5344CB8AC3E}">
        <p14:creationId xmlns:p14="http://schemas.microsoft.com/office/powerpoint/2010/main" val="9712478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00667" y="922310"/>
            <a:ext cx="10382574" cy="2308324"/>
          </a:xfrm>
          <a:prstGeom prst="rect">
            <a:avLst/>
          </a:prstGeom>
        </p:spPr>
        <p:txBody>
          <a:bodyPr wrap="square">
            <a:spAutoFit/>
          </a:bodyPr>
          <a:lstStyle/>
          <a:p>
            <a:pPr algn="ctr"/>
            <a:r>
              <a:rPr lang="es-ES" sz="2400" dirty="0" smtClean="0"/>
              <a:t>En e</a:t>
            </a:r>
            <a:r>
              <a:rPr lang="es-ES_tradnl" sz="2400" dirty="0" smtClean="0"/>
              <a:t>l </a:t>
            </a:r>
            <a:r>
              <a:rPr lang="es-ES_tradnl" sz="2400" dirty="0" err="1" smtClean="0"/>
              <a:t>Design</a:t>
            </a:r>
            <a:r>
              <a:rPr lang="es-ES_tradnl" sz="2400" dirty="0" smtClean="0"/>
              <a:t> </a:t>
            </a:r>
            <a:r>
              <a:rPr lang="es-ES_tradnl" sz="2400" dirty="0" err="1" smtClean="0"/>
              <a:t>Thinking</a:t>
            </a:r>
            <a:r>
              <a:rPr lang="es-ES_tradnl" sz="2400" dirty="0" smtClean="0"/>
              <a:t> no solamente se pueden seguir sus pasos para resolver el problema en cuestión, sino que también se pueden mezclar con pasos de otros enfoques para dar solución al mismo dependiendo la complejidad u amplitud del mismo problema, esta flexibilidad y versatilidad es la que hace de este enfoque tenga una gran aceptación por empresas y profesionistas en el campo del diseño y otras profesiones. </a:t>
            </a:r>
            <a:endParaRPr lang="es-MX" sz="2400" dirty="0"/>
          </a:p>
        </p:txBody>
      </p:sp>
    </p:spTree>
    <p:extLst>
      <p:ext uri="{BB962C8B-B14F-4D97-AF65-F5344CB8AC3E}">
        <p14:creationId xmlns:p14="http://schemas.microsoft.com/office/powerpoint/2010/main" val="2365667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493537" y="1359526"/>
            <a:ext cx="9560424" cy="3046988"/>
          </a:xfrm>
          <a:prstGeom prst="rect">
            <a:avLst/>
          </a:prstGeom>
        </p:spPr>
        <p:txBody>
          <a:bodyPr wrap="square">
            <a:spAutoFit/>
          </a:bodyPr>
          <a:lstStyle/>
          <a:p>
            <a:pPr lvl="0" algn="ctr"/>
            <a:r>
              <a:rPr lang="es-ES" sz="2400" dirty="0" smtClean="0"/>
              <a:t>CAR</a:t>
            </a:r>
            <a:r>
              <a:rPr lang="is-IS" sz="2400" dirty="0" smtClean="0"/>
              <a:t>Á</a:t>
            </a:r>
            <a:r>
              <a:rPr lang="es-ES" sz="2400" dirty="0" smtClean="0"/>
              <a:t>CTERÍSTICAS</a:t>
            </a:r>
          </a:p>
          <a:p>
            <a:pPr lvl="0" algn="ctr"/>
            <a:endParaRPr lang="es-ES" sz="2400" dirty="0" smtClean="0"/>
          </a:p>
          <a:p>
            <a:pPr marL="342900" lvl="0" indent="-342900">
              <a:buFont typeface="Arial"/>
              <a:buChar char="•"/>
            </a:pPr>
            <a:r>
              <a:rPr lang="es-ES" sz="2400" dirty="0" smtClean="0"/>
              <a:t>Es </a:t>
            </a:r>
            <a:r>
              <a:rPr lang="es-ES" sz="2400" dirty="0"/>
              <a:t>un modelo flexible, no lineal y las etapas no siempre son secuenciales y pueden usarse recíprocamente según las necesidades del proyecto.</a:t>
            </a:r>
            <a:endParaRPr lang="en-US" sz="2400" dirty="0"/>
          </a:p>
          <a:p>
            <a:pPr marL="342900" lvl="0" indent="-342900">
              <a:buFont typeface="Arial"/>
              <a:buChar char="•"/>
            </a:pPr>
            <a:r>
              <a:rPr lang="es-ES" sz="2400" dirty="0"/>
              <a:t>Se adapta al proyecto (</a:t>
            </a:r>
            <a:r>
              <a:rPr lang="es-ES" sz="2400" dirty="0" err="1"/>
              <a:t>ejem</a:t>
            </a:r>
            <a:r>
              <a:rPr lang="es-ES" sz="2400" dirty="0"/>
              <a:t>: problema y objeto de estudio).</a:t>
            </a:r>
            <a:endParaRPr lang="en-US" sz="2400" dirty="0"/>
          </a:p>
          <a:p>
            <a:pPr marL="342900" lvl="0" indent="-342900">
              <a:buFont typeface="Arial"/>
              <a:buChar char="•"/>
            </a:pPr>
            <a:r>
              <a:rPr lang="es-ES" sz="2400" dirty="0"/>
              <a:t>Se adapta a la forma de pensar del diseñador</a:t>
            </a:r>
            <a:r>
              <a:rPr lang="es-ES" sz="2400" dirty="0" smtClean="0"/>
              <a:t>.</a:t>
            </a:r>
          </a:p>
          <a:p>
            <a:pPr marL="342900" lvl="0" indent="-342900">
              <a:buFont typeface="Arial"/>
              <a:buChar char="•"/>
            </a:pPr>
            <a:r>
              <a:rPr lang="es-ES" sz="2400" dirty="0" smtClean="0"/>
              <a:t>Todas </a:t>
            </a:r>
            <a:r>
              <a:rPr lang="es-ES" sz="2400" dirty="0"/>
              <a:t>las etapas contribuyen a mejorar el proyecto.</a:t>
            </a:r>
            <a:endParaRPr lang="en-US" sz="2400" dirty="0"/>
          </a:p>
        </p:txBody>
      </p:sp>
    </p:spTree>
    <p:extLst>
      <p:ext uri="{BB962C8B-B14F-4D97-AF65-F5344CB8AC3E}">
        <p14:creationId xmlns:p14="http://schemas.microsoft.com/office/powerpoint/2010/main" val="12166926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Macintosh HD:Users:g3r50n:Desktop:Diapositiva1.jpg"/>
          <p:cNvPicPr/>
          <p:nvPr/>
        </p:nvPicPr>
        <p:blipFill>
          <a:blip r:embed="rId2">
            <a:extLst>
              <a:ext uri="{28A0092B-C50C-407E-A947-70E740481C1C}">
                <a14:useLocalDpi xmlns:a14="http://schemas.microsoft.com/office/drawing/2010/main" val="0"/>
              </a:ext>
            </a:extLst>
          </a:blip>
          <a:srcRect/>
          <a:stretch>
            <a:fillRect/>
          </a:stretch>
        </p:blipFill>
        <p:spPr bwMode="auto">
          <a:xfrm>
            <a:off x="1556140" y="652930"/>
            <a:ext cx="8031114" cy="4937223"/>
          </a:xfrm>
          <a:prstGeom prst="rect">
            <a:avLst/>
          </a:prstGeom>
          <a:noFill/>
          <a:ln>
            <a:noFill/>
          </a:ln>
        </p:spPr>
      </p:pic>
    </p:spTree>
    <p:extLst>
      <p:ext uri="{BB962C8B-B14F-4D97-AF65-F5344CB8AC3E}">
        <p14:creationId xmlns:p14="http://schemas.microsoft.com/office/powerpoint/2010/main" val="39386699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47833" y="1190638"/>
            <a:ext cx="9613447" cy="4154983"/>
          </a:xfrm>
          <a:prstGeom prst="rect">
            <a:avLst/>
          </a:prstGeom>
        </p:spPr>
        <p:txBody>
          <a:bodyPr wrap="square">
            <a:spAutoFit/>
          </a:bodyPr>
          <a:lstStyle/>
          <a:p>
            <a:pPr algn="ctr"/>
            <a:r>
              <a:rPr lang="es-ES" sz="2400" dirty="0" smtClean="0"/>
              <a:t>Conclusiones</a:t>
            </a:r>
          </a:p>
          <a:p>
            <a:pPr algn="ctr"/>
            <a:endParaRPr lang="es-ES" sz="2400" dirty="0" smtClean="0"/>
          </a:p>
          <a:p>
            <a:pPr marL="342900" indent="-342900" algn="just">
              <a:buFont typeface="Wingdings" panose="05000000000000000000" pitchFamily="2" charset="2"/>
              <a:buChar char="Ø"/>
            </a:pPr>
            <a:r>
              <a:rPr lang="es-ES" sz="2400" dirty="0" smtClean="0"/>
              <a:t>E</a:t>
            </a:r>
            <a:r>
              <a:rPr lang="es-ES_tradnl" sz="2400" dirty="0" smtClean="0"/>
              <a:t>l </a:t>
            </a:r>
            <a:r>
              <a:rPr lang="es-ES_tradnl" sz="2400" dirty="0"/>
              <a:t>pensamiento creativo </a:t>
            </a:r>
            <a:r>
              <a:rPr lang="es-ES_tradnl" sz="2400" dirty="0" smtClean="0"/>
              <a:t>ayudará a concientizar y estimular al diseñador en el desarrollo de habilidades y actitudes creativas, en el manejo de herramientas para la solución eficaz de problemas durante el proceso de diseño.</a:t>
            </a:r>
          </a:p>
          <a:p>
            <a:pPr marL="342900" indent="-342900" algn="just">
              <a:buFont typeface="Wingdings" panose="05000000000000000000" pitchFamily="2" charset="2"/>
              <a:buChar char="Ø"/>
            </a:pPr>
            <a:r>
              <a:rPr lang="es-ES" sz="2400" dirty="0" smtClean="0"/>
              <a:t>E</a:t>
            </a:r>
            <a:r>
              <a:rPr lang="es-ES_tradnl" sz="2400" dirty="0" smtClean="0"/>
              <a:t>l </a:t>
            </a:r>
            <a:r>
              <a:rPr lang="es-ES_tradnl" sz="2400" dirty="0" err="1" smtClean="0"/>
              <a:t>design</a:t>
            </a:r>
            <a:r>
              <a:rPr lang="es-ES_tradnl" sz="2400" dirty="0" smtClean="0"/>
              <a:t> </a:t>
            </a:r>
            <a:r>
              <a:rPr lang="es-ES_tradnl" sz="2400" dirty="0" err="1" smtClean="0"/>
              <a:t>thinking</a:t>
            </a:r>
            <a:r>
              <a:rPr lang="es-ES_tradnl" sz="2400" dirty="0" smtClean="0"/>
              <a:t> identifica las necesidades latentes dependiendo de</a:t>
            </a:r>
            <a:r>
              <a:rPr lang="sk-SK" sz="2400" dirty="0" smtClean="0"/>
              <a:t> los usuarios, las interpreta y genera valor en forma de productos, servicios o experiencias significativas.</a:t>
            </a:r>
          </a:p>
          <a:p>
            <a:pPr marL="342900" indent="-342900" algn="just">
              <a:buFont typeface="Wingdings" panose="05000000000000000000" pitchFamily="2" charset="2"/>
              <a:buChar char="Ø"/>
            </a:pPr>
            <a:r>
              <a:rPr lang="es-ES" sz="2400" dirty="0" smtClean="0"/>
              <a:t>L</a:t>
            </a:r>
            <a:r>
              <a:rPr lang="sk-SK" sz="2400" dirty="0" smtClean="0"/>
              <a:t>a combinación de ambos genera valor para la percepción del cliente, por lo tanto son de gran utilidad para el diseñador.</a:t>
            </a:r>
            <a:endParaRPr lang="es-MX" sz="2400" dirty="0"/>
          </a:p>
        </p:txBody>
      </p:sp>
    </p:spTree>
    <p:extLst>
      <p:ext uri="{BB962C8B-B14F-4D97-AF65-F5344CB8AC3E}">
        <p14:creationId xmlns:p14="http://schemas.microsoft.com/office/powerpoint/2010/main" val="724139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ítulo 1"/>
          <p:cNvSpPr>
            <a:spLocks noGrp="1"/>
          </p:cNvSpPr>
          <p:nvPr>
            <p:ph type="title"/>
          </p:nvPr>
        </p:nvSpPr>
        <p:spPr>
          <a:xfrm>
            <a:off x="1137548" y="-250438"/>
            <a:ext cx="9793816" cy="1339850"/>
          </a:xfrm>
        </p:spPr>
        <p:txBody>
          <a:bodyPr>
            <a:normAutofit/>
          </a:bodyPr>
          <a:lstStyle/>
          <a:p>
            <a:pPr algn="ctr" eaLnBrk="1" hangingPunct="1"/>
            <a:r>
              <a:rPr lang="es-ES" sz="2800" dirty="0">
                <a:latin typeface="+mn-lt"/>
              </a:rPr>
              <a:t>GUIÓN EXPLICATIVO</a:t>
            </a:r>
          </a:p>
        </p:txBody>
      </p:sp>
      <p:sp>
        <p:nvSpPr>
          <p:cNvPr id="16386" name="Marcador de contenido 2"/>
          <p:cNvSpPr>
            <a:spLocks noGrp="1"/>
          </p:cNvSpPr>
          <p:nvPr>
            <p:ph idx="1"/>
          </p:nvPr>
        </p:nvSpPr>
        <p:spPr>
          <a:xfrm>
            <a:off x="554487" y="724484"/>
            <a:ext cx="11223883" cy="4352256"/>
          </a:xfrm>
        </p:spPr>
        <p:txBody>
          <a:bodyPr>
            <a:normAutofit fontScale="25000" lnSpcReduction="20000"/>
          </a:bodyPr>
          <a:lstStyle/>
          <a:p>
            <a:pPr eaLnBrk="1" hangingPunct="1"/>
            <a:r>
              <a:rPr lang="pt-BR" sz="6000" dirty="0"/>
              <a:t>EL PRESENTE MATERIAL ESTA PENSADO PARA SER UTILIZADO POR EL DOCENTE EN LA UNIDAD </a:t>
            </a:r>
            <a:r>
              <a:rPr lang="pt-BR" sz="6000" dirty="0" smtClean="0"/>
              <a:t>UNO DE LA ASIGNATURA DE DISEÑO DE OBJETOS COMPLEJOS, </a:t>
            </a:r>
            <a:r>
              <a:rPr lang="pt-BR" sz="6000" dirty="0"/>
              <a:t>PARA ELLO SE HAN DESARROLLADO UNA SERIE DE </a:t>
            </a:r>
            <a:r>
              <a:rPr lang="pt-BR" sz="6000" dirty="0" smtClean="0"/>
              <a:t>DEFINICIONES, </a:t>
            </a:r>
            <a:r>
              <a:rPr lang="pt-BR" sz="6000" dirty="0" smtClean="0"/>
              <a:t>IMAGENES </a:t>
            </a:r>
            <a:r>
              <a:rPr lang="pt-BR" sz="6000" dirty="0" err="1" smtClean="0"/>
              <a:t>Y</a:t>
            </a:r>
            <a:r>
              <a:rPr lang="pt-BR" sz="6000" dirty="0" smtClean="0"/>
              <a:t> ESQUEMAS (LA MAYOR</a:t>
            </a:r>
            <a:r>
              <a:rPr lang="pt-BR" sz="6000" dirty="0" smtClean="0"/>
              <a:t>ÍA DE AUTORÍA PROPIA) </a:t>
            </a:r>
            <a:r>
              <a:rPr lang="pt-BR" sz="6000" dirty="0" smtClean="0"/>
              <a:t>QUE </a:t>
            </a:r>
            <a:r>
              <a:rPr lang="pt-BR" sz="6000" dirty="0"/>
              <a:t>SEGÚN LOS OBJETIVOS, </a:t>
            </a:r>
            <a:r>
              <a:rPr lang="pt-BR" sz="6000" dirty="0" smtClean="0"/>
              <a:t>PROPÓSITOS </a:t>
            </a:r>
            <a:r>
              <a:rPr lang="pt-BR" sz="6000" dirty="0" err="1" smtClean="0"/>
              <a:t>Y</a:t>
            </a:r>
            <a:r>
              <a:rPr lang="pt-BR" sz="6000" dirty="0" smtClean="0"/>
              <a:t> COMPETENCIAS </a:t>
            </a:r>
            <a:r>
              <a:rPr lang="pt-BR" sz="6000" dirty="0"/>
              <a:t>DE LA UNIDAD DE APRENDIZAJE FUNCIONAN PARA UN MAYOR ENTENDIMIENTO </a:t>
            </a:r>
            <a:r>
              <a:rPr lang="pt-BR" sz="6000" dirty="0" smtClean="0"/>
              <a:t>DE COMO EL BINOMIO DE LA CREATIVIDAD MÁS UN ENFOQUE DISEÑÍSTICO COMO EL DESIGN THINKING AYUDAN A FACILITAR EL PROCESO DE DISEÑAR. </a:t>
            </a:r>
            <a:endParaRPr lang="pt-BR" sz="6000" dirty="0" smtClean="0"/>
          </a:p>
          <a:p>
            <a:pPr marL="0" indent="0" eaLnBrk="1" hangingPunct="1">
              <a:buNone/>
            </a:pPr>
            <a:r>
              <a:rPr lang="pt-BR" sz="6000" dirty="0" smtClean="0"/>
              <a:t>EL </a:t>
            </a:r>
            <a:r>
              <a:rPr lang="pt-BR" sz="6000" dirty="0"/>
              <a:t>GUIÓN SE DIVIDE DE LA SIGUIENTE FORMA:</a:t>
            </a:r>
          </a:p>
          <a:p>
            <a:pPr eaLnBrk="1" hangingPunct="1"/>
            <a:r>
              <a:rPr lang="pt-BR" sz="6000" dirty="0"/>
              <a:t>PRESENTACIÓN DE LA UNIDAD DE APRENDIZAJE.</a:t>
            </a:r>
          </a:p>
          <a:p>
            <a:pPr eaLnBrk="1" hangingPunct="1"/>
            <a:r>
              <a:rPr lang="pt-BR" sz="6000" dirty="0"/>
              <a:t>PROPÓSITO DE LA UNIDAD DE APRENDIZAJE.</a:t>
            </a:r>
          </a:p>
          <a:p>
            <a:pPr eaLnBrk="1" hangingPunct="1"/>
            <a:r>
              <a:rPr lang="pt-BR" sz="6000" dirty="0"/>
              <a:t>ESTRUCTURA DE LA </a:t>
            </a:r>
            <a:r>
              <a:rPr lang="pt-BR" sz="6000" dirty="0" smtClean="0"/>
              <a:t>UNIDAD DE APRENDIZAJE.</a:t>
            </a:r>
            <a:endParaRPr lang="pt-BR" sz="6000" dirty="0"/>
          </a:p>
          <a:p>
            <a:pPr eaLnBrk="1" hangingPunct="1"/>
            <a:r>
              <a:rPr lang="pt-BR" sz="6000" dirty="0"/>
              <a:t>SECUENCIA DIDÁCTICA.</a:t>
            </a:r>
          </a:p>
          <a:p>
            <a:pPr eaLnBrk="1" hangingPunct="1"/>
            <a:r>
              <a:rPr lang="pt-BR" sz="6000" dirty="0"/>
              <a:t>SECUENCIA DIDÁCTICA (UNIDAD </a:t>
            </a:r>
            <a:r>
              <a:rPr lang="pt-BR" sz="6000" dirty="0" smtClean="0"/>
              <a:t>UNO)</a:t>
            </a:r>
            <a:r>
              <a:rPr lang="pt-BR" sz="6000" dirty="0"/>
              <a:t>.</a:t>
            </a:r>
          </a:p>
          <a:p>
            <a:pPr eaLnBrk="1" hangingPunct="1"/>
            <a:r>
              <a:rPr lang="pt-BR" sz="6000" dirty="0" smtClean="0"/>
              <a:t>PENSAMIENTO CREATIVO.</a:t>
            </a:r>
          </a:p>
          <a:p>
            <a:pPr eaLnBrk="1" hangingPunct="1"/>
            <a:r>
              <a:rPr lang="pt-BR" sz="6000" dirty="0" smtClean="0"/>
              <a:t>EL PENSAMIENTO CREATIVO EN EL DISEÑO</a:t>
            </a:r>
          </a:p>
          <a:p>
            <a:pPr eaLnBrk="1" hangingPunct="1"/>
            <a:r>
              <a:rPr lang="es-ES" sz="6000" dirty="0" smtClean="0"/>
              <a:t>E</a:t>
            </a:r>
            <a:r>
              <a:rPr lang="pt-BR" sz="6000" dirty="0" smtClean="0"/>
              <a:t>l DESIGN THINKING</a:t>
            </a:r>
          </a:p>
          <a:p>
            <a:pPr eaLnBrk="1" hangingPunct="1"/>
            <a:r>
              <a:rPr lang="pt-BR" sz="6000" dirty="0" smtClean="0"/>
              <a:t>EL BINOMIO PERFECTO</a:t>
            </a:r>
          </a:p>
          <a:p>
            <a:pPr eaLnBrk="1" hangingPunct="1"/>
            <a:r>
              <a:rPr lang="pt-BR" sz="6000" dirty="0" smtClean="0"/>
              <a:t>CONCLUSIONES</a:t>
            </a:r>
            <a:r>
              <a:rPr lang="pt-BR" sz="6000" dirty="0"/>
              <a:t> </a:t>
            </a:r>
            <a:r>
              <a:rPr lang="pt-BR" sz="6000" dirty="0" err="1" smtClean="0"/>
              <a:t>Y</a:t>
            </a:r>
            <a:r>
              <a:rPr lang="pt-BR" sz="6000" dirty="0" smtClean="0"/>
              <a:t> REFERENCIAS.</a:t>
            </a:r>
            <a:endParaRPr lang="pt-BR" sz="6000" dirty="0" smtClean="0"/>
          </a:p>
          <a:p>
            <a:pPr eaLnBrk="1" hangingPunct="1"/>
            <a:endParaRPr lang="pt-BR" sz="1400" dirty="0">
              <a:latin typeface="News Gothic MT" charset="0"/>
            </a:endParaRPr>
          </a:p>
          <a:p>
            <a:pPr eaLnBrk="1" hangingPunct="1"/>
            <a:endParaRPr lang="es-ES" dirty="0">
              <a:latin typeface="News Gothic MT" charset="0"/>
            </a:endParaRPr>
          </a:p>
        </p:txBody>
      </p:sp>
    </p:spTree>
    <p:extLst>
      <p:ext uri="{BB962C8B-B14F-4D97-AF65-F5344CB8AC3E}">
        <p14:creationId xmlns:p14="http://schemas.microsoft.com/office/powerpoint/2010/main" val="38152669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saturation sat="40000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817060" y="-2279124"/>
            <a:ext cx="7372529" cy="11032882"/>
          </a:xfrm>
          <a:prstGeom prst="rect">
            <a:avLst/>
          </a:prstGeom>
        </p:spPr>
      </p:pic>
      <p:sp>
        <p:nvSpPr>
          <p:cNvPr id="3" name="CuadroTexto 2"/>
          <p:cNvSpPr txBox="1"/>
          <p:nvPr/>
        </p:nvSpPr>
        <p:spPr>
          <a:xfrm>
            <a:off x="4348744" y="743213"/>
            <a:ext cx="2590774" cy="461665"/>
          </a:xfrm>
          <a:prstGeom prst="rect">
            <a:avLst/>
          </a:prstGeom>
          <a:noFill/>
        </p:spPr>
        <p:txBody>
          <a:bodyPr wrap="none" rtlCol="0">
            <a:spAutoFit/>
          </a:bodyPr>
          <a:lstStyle>
            <a:defPPr>
              <a:defRPr lang="en-US"/>
            </a:defPPr>
            <a:lvl1pPr>
              <a:defRPr sz="2400" b="1">
                <a:solidFill>
                  <a:schemeClr val="accent3">
                    <a:lumMod val="50000"/>
                  </a:schemeClr>
                </a:solidFill>
                <a:effectLst>
                  <a:glow rad="63500">
                    <a:schemeClr val="accent2">
                      <a:satMod val="175000"/>
                      <a:alpha val="40000"/>
                    </a:schemeClr>
                  </a:glow>
                  <a:reflection blurRad="6350" stA="60000" endA="900" endPos="58000" dir="5400000" sy="-100000" algn="bl" rotWithShape="0"/>
                </a:effectLst>
                <a:latin typeface="Agency FB" panose="020B0503020202020204" pitchFamily="34" charset="0"/>
              </a:defRPr>
            </a:lvl1pPr>
          </a:lstStyle>
          <a:p>
            <a:r>
              <a:rPr lang="es-MX" dirty="0"/>
              <a:t>FUENTES DE CONSULTA</a:t>
            </a:r>
          </a:p>
        </p:txBody>
      </p:sp>
      <p:sp>
        <p:nvSpPr>
          <p:cNvPr id="4" name="Rectángulo 3"/>
          <p:cNvSpPr/>
          <p:nvPr/>
        </p:nvSpPr>
        <p:spPr>
          <a:xfrm>
            <a:off x="431563" y="1606743"/>
            <a:ext cx="11239487" cy="4955203"/>
          </a:xfrm>
          <a:prstGeom prst="rect">
            <a:avLst/>
          </a:prstGeom>
        </p:spPr>
        <p:txBody>
          <a:bodyPr wrap="square">
            <a:spAutoFit/>
          </a:bodyPr>
          <a:lstStyle/>
          <a:p>
            <a:pPr marL="285750" indent="-285750">
              <a:buFont typeface="Arial"/>
              <a:buChar char="•"/>
            </a:pPr>
            <a:r>
              <a:rPr lang="es-ES_tradnl" sz="2000" b="1" dirty="0" smtClean="0"/>
              <a:t>B</a:t>
            </a:r>
            <a:r>
              <a:rPr lang="es-ES_tradnl" sz="2000" b="1" dirty="0" smtClean="0"/>
              <a:t>ÁSICO:</a:t>
            </a:r>
            <a:endParaRPr lang="es-ES_tradnl" sz="2000" b="1" dirty="0" smtClean="0"/>
          </a:p>
          <a:p>
            <a:pPr marL="285750" indent="-285750">
              <a:buFont typeface="Arial"/>
              <a:buChar char="•"/>
            </a:pPr>
            <a:r>
              <a:rPr lang="es-ES_tradnl" sz="2000" dirty="0" smtClean="0"/>
              <a:t>LONGORIA</a:t>
            </a:r>
            <a:r>
              <a:rPr lang="es-ES_tradnl" sz="2000" dirty="0"/>
              <a:t>, Cantú, Ruiz .(2002) Pensamiento Creativo. Compañía Editorial Continental. México.</a:t>
            </a:r>
          </a:p>
          <a:p>
            <a:pPr marL="285750" indent="-285750">
              <a:buFont typeface="Arial"/>
              <a:buChar char="•"/>
            </a:pPr>
            <a:r>
              <a:rPr lang="es-ES_tradnl" sz="2000" dirty="0" smtClean="0"/>
              <a:t>COLEMAN</a:t>
            </a:r>
            <a:r>
              <a:rPr lang="es-ES_tradnl" sz="2000" dirty="0"/>
              <a:t>, D. El Espíritu Creativo. Ed. Vergara</a:t>
            </a:r>
          </a:p>
          <a:p>
            <a:pPr marL="285750" indent="-285750">
              <a:buFont typeface="Arial"/>
              <a:buChar char="•"/>
            </a:pPr>
            <a:r>
              <a:rPr lang="es-ES_tradnl" sz="2000" dirty="0"/>
              <a:t>RODRÍGUEZ, Mauro. (1997).  El Pensamiento Creativo Integral.  Ed. </a:t>
            </a:r>
            <a:r>
              <a:rPr lang="es-ES_tradnl" sz="2000" dirty="0" err="1"/>
              <a:t>Mc.Graw</a:t>
            </a:r>
            <a:r>
              <a:rPr lang="es-ES_tradnl" sz="2000" dirty="0"/>
              <a:t> Hill</a:t>
            </a:r>
            <a:r>
              <a:rPr lang="es-ES_tradnl" sz="2000" dirty="0" smtClean="0"/>
              <a:t>.</a:t>
            </a:r>
          </a:p>
          <a:p>
            <a:pPr marL="285750" indent="-285750">
              <a:buFont typeface="Arial"/>
              <a:buChar char="•"/>
            </a:pPr>
            <a:r>
              <a:rPr lang="es-ES_tradnl" sz="2000" dirty="0" smtClean="0"/>
              <a:t>BONSIEPE, G. (1993). LAS SIETE COLUMNAS DEL DISEÑO. EDITORIAL GUSTAVO GILI. BARCELONA ESPAÑA. </a:t>
            </a:r>
          </a:p>
          <a:p>
            <a:pPr marL="285750" indent="-285750">
              <a:buFont typeface="Arial"/>
              <a:buChar char="•"/>
            </a:pPr>
            <a:r>
              <a:rPr lang="es-ES_tradnl" sz="2000" dirty="0" smtClean="0"/>
              <a:t>BURDEK, B. (2002) DISEÑO: HISTORIA TEORÍA Y PRÁCTICA DEL DISEÑO INDUSTRIAL. BARCELONA ESPAÑA, EDITORIAL GUSTAVO GULI </a:t>
            </a:r>
          </a:p>
          <a:p>
            <a:pPr marL="285750" indent="-285750">
              <a:buFont typeface="Arial"/>
              <a:buChar char="•"/>
            </a:pPr>
            <a:endParaRPr lang="es-ES_tradnl" sz="2000" dirty="0" smtClean="0"/>
          </a:p>
          <a:p>
            <a:r>
              <a:rPr lang="es-ES_tradnl" sz="2000" b="1" dirty="0" smtClean="0"/>
              <a:t>COMPLEMENTARIO: </a:t>
            </a:r>
            <a:endParaRPr lang="es-ES_tradnl" sz="2000" dirty="0" smtClean="0"/>
          </a:p>
          <a:p>
            <a:pPr marL="285750" indent="-285750">
              <a:buFont typeface="Arial"/>
              <a:buChar char="•"/>
            </a:pPr>
            <a:r>
              <a:rPr lang="es-ES_tradnl" sz="2000" dirty="0" smtClean="0"/>
              <a:t>PLATTNER, H. (2012) “MINI GUÍA: UNA INTRODUCCIÓN AL DESIGN THINKING” INSTITUTE OF DESIGN AT STANFORD. (HTTP://WWW.ETNASSOFT.COM/BIBLIOTECA/MINI-GUIA-UNA- INTRODUCCION-AL-DESIGN-THINKING/) </a:t>
            </a:r>
          </a:p>
          <a:p>
            <a:pPr marL="285750" indent="-285750">
              <a:buFont typeface="Arial"/>
              <a:buChar char="•"/>
            </a:pPr>
            <a:r>
              <a:rPr lang="es-ES_tradnl" sz="2000" dirty="0" smtClean="0"/>
              <a:t>IDEO (2011) “HUMAN CENTERED DESIGN: TOOLKIT” 2A. EDICIÓN (HTTP://KFIE.NET/PDFS/IDEO_HCD_TOOLKIT.PDF) </a:t>
            </a:r>
          </a:p>
          <a:p>
            <a:pPr marL="285750" indent="-285750">
              <a:buFont typeface="Arial"/>
              <a:buChar char="•"/>
            </a:pPr>
            <a:endParaRPr lang="es-ES_tradnl" sz="1600" dirty="0">
              <a:latin typeface="Agency FB" panose="020B0503020202020204" pitchFamily="34" charset="0"/>
            </a:endParaRPr>
          </a:p>
        </p:txBody>
      </p:sp>
    </p:spTree>
    <p:extLst>
      <p:ext uri="{BB962C8B-B14F-4D97-AF65-F5344CB8AC3E}">
        <p14:creationId xmlns:p14="http://schemas.microsoft.com/office/powerpoint/2010/main" val="263447485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1768881" y="-2759340"/>
            <a:ext cx="6981850" cy="12500529"/>
          </a:xfrm>
          <a:prstGeom prst="rect">
            <a:avLst/>
          </a:prstGeom>
        </p:spPr>
      </p:pic>
      <p:sp>
        <p:nvSpPr>
          <p:cNvPr id="4" name="CuadroTexto 3"/>
          <p:cNvSpPr txBox="1"/>
          <p:nvPr/>
        </p:nvSpPr>
        <p:spPr>
          <a:xfrm>
            <a:off x="3764389" y="620389"/>
            <a:ext cx="4713892" cy="523220"/>
          </a:xfrm>
          <a:prstGeom prst="rect">
            <a:avLst/>
          </a:prstGeom>
          <a:noFill/>
        </p:spPr>
        <p:txBody>
          <a:bodyPr wrap="square" rtlCol="0">
            <a:spAutoFit/>
          </a:bodyPr>
          <a:lstStyle/>
          <a:p>
            <a:r>
              <a:rPr lang="es-MX" sz="2800" b="1" dirty="0"/>
              <a:t>PRESENTACIÓN</a:t>
            </a:r>
            <a:r>
              <a:rPr lang="es-MX" b="1" dirty="0"/>
              <a:t> </a:t>
            </a:r>
            <a:endParaRPr lang="es-ES" dirty="0"/>
          </a:p>
        </p:txBody>
      </p:sp>
      <p:sp>
        <p:nvSpPr>
          <p:cNvPr id="5" name="CuadroTexto 4"/>
          <p:cNvSpPr txBox="1"/>
          <p:nvPr/>
        </p:nvSpPr>
        <p:spPr>
          <a:xfrm>
            <a:off x="657779" y="1796020"/>
            <a:ext cx="10914896" cy="3385542"/>
          </a:xfrm>
          <a:prstGeom prst="rect">
            <a:avLst/>
          </a:prstGeom>
          <a:noFill/>
        </p:spPr>
        <p:txBody>
          <a:bodyPr wrap="square" rtlCol="0">
            <a:spAutoFit/>
          </a:bodyPr>
          <a:lstStyle/>
          <a:p>
            <a:r>
              <a:rPr lang="es-ES" sz="2800" dirty="0"/>
              <a:t>La principal función del </a:t>
            </a:r>
            <a:r>
              <a:rPr lang="es-ES" sz="2800" dirty="0" smtClean="0"/>
              <a:t>pensamiento Creativo </a:t>
            </a:r>
            <a:r>
              <a:rPr lang="es-ES" sz="2800" dirty="0"/>
              <a:t>es la comprensión de la realidad, y esta puede darse desde varios </a:t>
            </a:r>
            <a:r>
              <a:rPr lang="es-ES" sz="2800" dirty="0" smtClean="0"/>
              <a:t>enfoques, para </a:t>
            </a:r>
            <a:r>
              <a:rPr lang="es-ES" sz="2800" dirty="0"/>
              <a:t>que el estudiante adquiera conciencia de sus procesos de pensamiento, para intervenir en ellos de manera asertiva debiendo realizarse en forma flexible, constructiva y electiva para el desarrollo </a:t>
            </a:r>
            <a:r>
              <a:rPr lang="es-ES" sz="2800" dirty="0" smtClean="0"/>
              <a:t>de la creatividad y proporcionándole </a:t>
            </a:r>
            <a:r>
              <a:rPr lang="es-ES" sz="2800" dirty="0"/>
              <a:t>herramientas para el adecuado desempeño de sus estudios a lo largo de la carrera.</a:t>
            </a:r>
            <a:endParaRPr lang="es-ES_tradnl" sz="2800" dirty="0"/>
          </a:p>
          <a:p>
            <a:endParaRPr lang="es-ES" dirty="0"/>
          </a:p>
        </p:txBody>
      </p:sp>
    </p:spTree>
    <p:extLst>
      <p:ext uri="{BB962C8B-B14F-4D97-AF65-F5344CB8AC3E}">
        <p14:creationId xmlns:p14="http://schemas.microsoft.com/office/powerpoint/2010/main" val="349558319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1035058" y="-2025516"/>
            <a:ext cx="6981850" cy="11032882"/>
          </a:xfrm>
          <a:prstGeom prst="rect">
            <a:avLst/>
          </a:prstGeom>
        </p:spPr>
      </p:pic>
      <p:sp>
        <p:nvSpPr>
          <p:cNvPr id="4" name="CuadroTexto 3"/>
          <p:cNvSpPr txBox="1"/>
          <p:nvPr/>
        </p:nvSpPr>
        <p:spPr>
          <a:xfrm>
            <a:off x="3300090" y="414672"/>
            <a:ext cx="5526981" cy="523220"/>
          </a:xfrm>
          <a:prstGeom prst="rect">
            <a:avLst/>
          </a:prstGeom>
          <a:noFill/>
        </p:spPr>
        <p:txBody>
          <a:bodyPr wrap="square" rtlCol="0">
            <a:spAutoFit/>
          </a:bodyPr>
          <a:lstStyle/>
          <a:p>
            <a:r>
              <a:rPr lang="es-MX" sz="2800" b="1" dirty="0"/>
              <a:t>PRESENTACIÓN</a:t>
            </a:r>
            <a:r>
              <a:rPr lang="es-MX" b="1" dirty="0"/>
              <a:t> </a:t>
            </a:r>
            <a:endParaRPr lang="es-ES" dirty="0"/>
          </a:p>
        </p:txBody>
      </p:sp>
      <p:sp>
        <p:nvSpPr>
          <p:cNvPr id="5" name="CuadroTexto 4"/>
          <p:cNvSpPr txBox="1"/>
          <p:nvPr/>
        </p:nvSpPr>
        <p:spPr>
          <a:xfrm>
            <a:off x="425251" y="1205700"/>
            <a:ext cx="10646596" cy="2523768"/>
          </a:xfrm>
          <a:prstGeom prst="rect">
            <a:avLst/>
          </a:prstGeom>
          <a:noFill/>
        </p:spPr>
        <p:txBody>
          <a:bodyPr wrap="square" rtlCol="0">
            <a:spAutoFit/>
          </a:bodyPr>
          <a:lstStyle/>
          <a:p>
            <a:r>
              <a:rPr lang="es-ES" sz="2800" dirty="0" smtClean="0"/>
              <a:t>Utilizando el enfoque </a:t>
            </a:r>
            <a:r>
              <a:rPr lang="es-ES" sz="2800" dirty="0" err="1" smtClean="0"/>
              <a:t>diseñístico</a:t>
            </a:r>
            <a:r>
              <a:rPr lang="es-ES" sz="2800" dirty="0" smtClean="0"/>
              <a:t> conocido como el </a:t>
            </a:r>
            <a:r>
              <a:rPr lang="es-ES" sz="2800" dirty="0" err="1" smtClean="0"/>
              <a:t>Design</a:t>
            </a:r>
            <a:r>
              <a:rPr lang="es-ES" sz="2800" dirty="0" smtClean="0"/>
              <a:t> </a:t>
            </a:r>
            <a:r>
              <a:rPr lang="es-ES" sz="2800" dirty="0" err="1" smtClean="0"/>
              <a:t>Thinking</a:t>
            </a:r>
            <a:r>
              <a:rPr lang="es-ES" sz="2800" dirty="0" smtClean="0"/>
              <a:t> junto al pensamiento Creativo </a:t>
            </a:r>
            <a:r>
              <a:rPr lang="es-ES_tradnl" sz="2800" dirty="0" smtClean="0"/>
              <a:t>lograrán una mejor comprensión del proceso de diseño y se obtendrán mejores soluciones a la resolución de problemas, pero sobretodo se logrará una mejor conceptualización del verdadero significado de diseñar y materializar un objeto.</a:t>
            </a:r>
          </a:p>
          <a:p>
            <a:endParaRPr lang="es-ES" dirty="0"/>
          </a:p>
        </p:txBody>
      </p:sp>
    </p:spTree>
    <p:extLst>
      <p:ext uri="{BB962C8B-B14F-4D97-AF65-F5344CB8AC3E}">
        <p14:creationId xmlns:p14="http://schemas.microsoft.com/office/powerpoint/2010/main" val="20457682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extLst>
              <a:ext uri="{BEBA8EAE-BF5A-486C-A8C5-ECC9F3942E4B}">
                <a14:imgProps xmlns:a14="http://schemas.microsoft.com/office/drawing/2010/main">
                  <a14:imgLayer r:embed="rId3">
                    <a14:imgEffect>
                      <a14:backgroundRemoval t="0" b="79971" l="0" r="80030"/>
                    </a14:imgEffect>
                    <a14:imgEffect>
                      <a14:brightnessContrast bright="20000" contrast="20000"/>
                    </a14:imgEffect>
                  </a14:imgLayer>
                </a14:imgProps>
              </a:ext>
              <a:ext uri="{28A0092B-C50C-407E-A947-70E740481C1C}">
                <a14:useLocalDpi xmlns:a14="http://schemas.microsoft.com/office/drawing/2010/main" val="0"/>
              </a:ext>
            </a:extLst>
          </a:blip>
          <a:srcRect l="-386" t="-4883" r="24040" b="50235"/>
          <a:stretch/>
        </p:blipFill>
        <p:spPr>
          <a:xfrm rot="16200000">
            <a:off x="880960" y="-2316022"/>
            <a:ext cx="7372529" cy="11032882"/>
          </a:xfrm>
          <a:prstGeom prst="rect">
            <a:avLst/>
          </a:prstGeom>
        </p:spPr>
      </p:pic>
      <p:sp>
        <p:nvSpPr>
          <p:cNvPr id="4" name="CuadroTexto 3"/>
          <p:cNvSpPr txBox="1"/>
          <p:nvPr/>
        </p:nvSpPr>
        <p:spPr>
          <a:xfrm>
            <a:off x="1609801" y="448536"/>
            <a:ext cx="9551480" cy="800219"/>
          </a:xfrm>
          <a:prstGeom prst="rect">
            <a:avLst/>
          </a:prstGeom>
          <a:noFill/>
        </p:spPr>
        <p:txBody>
          <a:bodyPr wrap="square" rtlCol="0">
            <a:spAutoFit/>
          </a:bodyPr>
          <a:lstStyle/>
          <a:p>
            <a:r>
              <a:rPr lang="es-MX" sz="2800" b="1" dirty="0" smtClean="0"/>
              <a:t>-PROPÓSITO </a:t>
            </a:r>
            <a:r>
              <a:rPr lang="es-MX" sz="2800" b="1" dirty="0"/>
              <a:t>DE LA UNIDAD DE APRENDIZAJE</a:t>
            </a:r>
            <a:endParaRPr lang="es-ES_tradnl" sz="2800" dirty="0"/>
          </a:p>
          <a:p>
            <a:endParaRPr lang="es-ES" dirty="0"/>
          </a:p>
        </p:txBody>
      </p:sp>
      <p:sp>
        <p:nvSpPr>
          <p:cNvPr id="2" name="Rectángulo 1"/>
          <p:cNvSpPr/>
          <p:nvPr/>
        </p:nvSpPr>
        <p:spPr>
          <a:xfrm>
            <a:off x="1323613" y="1672574"/>
            <a:ext cx="10159628" cy="1938992"/>
          </a:xfrm>
          <a:prstGeom prst="rect">
            <a:avLst/>
          </a:prstGeom>
        </p:spPr>
        <p:txBody>
          <a:bodyPr wrap="square">
            <a:spAutoFit/>
          </a:bodyPr>
          <a:lstStyle/>
          <a:p>
            <a:r>
              <a:rPr lang="es-ES_tradnl" sz="2400" dirty="0" err="1"/>
              <a:t>Diseñar</a:t>
            </a:r>
            <a:r>
              <a:rPr lang="es-ES_tradnl" sz="2400" dirty="0"/>
              <a:t> objetos de baja complejidad a </a:t>
            </a:r>
            <a:r>
              <a:rPr lang="es-ES_tradnl" sz="2400" dirty="0" err="1"/>
              <a:t>través</a:t>
            </a:r>
            <a:r>
              <a:rPr lang="es-ES_tradnl" sz="2400" dirty="0"/>
              <a:t> de la </a:t>
            </a:r>
            <a:r>
              <a:rPr lang="es-ES_tradnl" sz="2400" dirty="0" err="1"/>
              <a:t>aplicación</a:t>
            </a:r>
            <a:r>
              <a:rPr lang="es-ES_tradnl" sz="2400" dirty="0"/>
              <a:t> de principios para la </a:t>
            </a:r>
            <a:r>
              <a:rPr lang="es-ES_tradnl" sz="2400" dirty="0" err="1"/>
              <a:t>construcción</a:t>
            </a:r>
            <a:r>
              <a:rPr lang="es-ES_tradnl" sz="2400" dirty="0"/>
              <a:t> de la forma y </a:t>
            </a:r>
            <a:r>
              <a:rPr lang="es-ES_tradnl" sz="2400" dirty="0" err="1"/>
              <a:t>función</a:t>
            </a:r>
            <a:r>
              <a:rPr lang="es-ES_tradnl" sz="2400" dirty="0"/>
              <a:t>, entendiendo como objeto complejo: diferentes materiales, movimientos simples basados en la </a:t>
            </a:r>
            <a:r>
              <a:rPr lang="es-ES_tradnl" sz="2400" dirty="0" err="1"/>
              <a:t>energía</a:t>
            </a:r>
            <a:r>
              <a:rPr lang="es-ES_tradnl" sz="2400" dirty="0"/>
              <a:t> humana, ensamblado con varias piezas sin mecanismos complejos y con </a:t>
            </a:r>
            <a:r>
              <a:rPr lang="es-ES_tradnl" sz="2400" dirty="0" err="1"/>
              <a:t>énfasis</a:t>
            </a:r>
            <a:r>
              <a:rPr lang="es-ES_tradnl" sz="2400" dirty="0"/>
              <a:t> en el uso de los materiales. </a:t>
            </a:r>
            <a:endParaRPr lang="en-US" sz="2400" dirty="0"/>
          </a:p>
        </p:txBody>
      </p:sp>
    </p:spTree>
    <p:extLst>
      <p:ext uri="{BB962C8B-B14F-4D97-AF65-F5344CB8AC3E}">
        <p14:creationId xmlns:p14="http://schemas.microsoft.com/office/powerpoint/2010/main" val="55412127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2261094" y="263458"/>
            <a:ext cx="6941597" cy="800219"/>
          </a:xfrm>
          <a:prstGeom prst="rect">
            <a:avLst/>
          </a:prstGeom>
          <a:noFill/>
        </p:spPr>
        <p:txBody>
          <a:bodyPr wrap="square" rtlCol="0">
            <a:spAutoFit/>
          </a:bodyPr>
          <a:lstStyle/>
          <a:p>
            <a:pPr lvl="0"/>
            <a:r>
              <a:rPr lang="es-MX" sz="2800" b="1" dirty="0" smtClean="0"/>
              <a:t>- COMPETENCIAS </a:t>
            </a:r>
            <a:r>
              <a:rPr lang="es-MX" sz="2800" b="1" dirty="0"/>
              <a:t>GENÉRICAS</a:t>
            </a:r>
            <a:endParaRPr lang="es-ES_tradnl" sz="2800" dirty="0"/>
          </a:p>
          <a:p>
            <a:endParaRPr lang="es-ES" dirty="0"/>
          </a:p>
        </p:txBody>
      </p:sp>
      <p:sp>
        <p:nvSpPr>
          <p:cNvPr id="8" name="Rectángulo 7"/>
          <p:cNvSpPr/>
          <p:nvPr/>
        </p:nvSpPr>
        <p:spPr>
          <a:xfrm>
            <a:off x="1055312" y="1256557"/>
            <a:ext cx="10535249" cy="4893647"/>
          </a:xfrm>
          <a:prstGeom prst="rect">
            <a:avLst/>
          </a:prstGeom>
        </p:spPr>
        <p:txBody>
          <a:bodyPr wrap="square">
            <a:spAutoFit/>
          </a:bodyPr>
          <a:lstStyle/>
          <a:p>
            <a:r>
              <a:rPr lang="es-ES" sz="2400" i="1" u="sng" dirty="0"/>
              <a:t>Competencias Desarrollo de proyectos</a:t>
            </a:r>
            <a:endParaRPr lang="en-US" sz="2400" dirty="0"/>
          </a:p>
          <a:p>
            <a:r>
              <a:rPr lang="es-ES" sz="2400" dirty="0"/>
              <a:t> </a:t>
            </a:r>
            <a:endParaRPr lang="en-US" sz="2400" dirty="0"/>
          </a:p>
          <a:p>
            <a:r>
              <a:rPr lang="es-ES_tradnl" sz="2400" dirty="0"/>
              <a:t>El Licenciado en </a:t>
            </a:r>
            <a:r>
              <a:rPr lang="es-ES_tradnl" sz="2400" dirty="0" err="1"/>
              <a:t>Diseño</a:t>
            </a:r>
            <a:r>
              <a:rPr lang="es-ES_tradnl" sz="2400" dirty="0"/>
              <a:t> Industrial contará con las competencias y aprendizajes para: </a:t>
            </a:r>
            <a:endParaRPr lang="en-US" sz="2400" dirty="0"/>
          </a:p>
          <a:p>
            <a:r>
              <a:rPr lang="en-US" sz="2400" dirty="0">
                <a:sym typeface="Symbol"/>
              </a:rPr>
              <a:t></a:t>
            </a:r>
            <a:r>
              <a:rPr lang="en-US" sz="2400" dirty="0"/>
              <a:t>  </a:t>
            </a:r>
            <a:r>
              <a:rPr lang="en-US" sz="2400" dirty="0" err="1"/>
              <a:t>Crear</a:t>
            </a:r>
            <a:r>
              <a:rPr lang="en-US" sz="2400" dirty="0"/>
              <a:t> </a:t>
            </a:r>
            <a:r>
              <a:rPr lang="en-US" sz="2400" dirty="0" err="1"/>
              <a:t>modelos</a:t>
            </a:r>
            <a:r>
              <a:rPr lang="en-US" sz="2400" dirty="0"/>
              <a:t> de </a:t>
            </a:r>
            <a:r>
              <a:rPr lang="en-US" sz="2400" dirty="0" err="1"/>
              <a:t>objetos</a:t>
            </a:r>
            <a:r>
              <a:rPr lang="en-US" sz="2400" dirty="0"/>
              <a:t>, </a:t>
            </a:r>
            <a:r>
              <a:rPr lang="en-US" sz="2400" dirty="0" err="1"/>
              <a:t>productos</a:t>
            </a:r>
            <a:r>
              <a:rPr lang="en-US" sz="2400" dirty="0"/>
              <a:t> y </a:t>
            </a:r>
            <a:r>
              <a:rPr lang="en-US" sz="2400" dirty="0" err="1"/>
              <a:t>servicios</a:t>
            </a:r>
            <a:r>
              <a:rPr lang="en-US" sz="2400" dirty="0"/>
              <a:t> </a:t>
            </a:r>
            <a:r>
              <a:rPr lang="en-US" sz="2400" dirty="0" err="1"/>
              <a:t>acordes</a:t>
            </a:r>
            <a:r>
              <a:rPr lang="en-US" sz="2400" dirty="0"/>
              <a:t> a </a:t>
            </a:r>
            <a:r>
              <a:rPr lang="en-US" sz="2400" dirty="0" err="1"/>
              <a:t>las</a:t>
            </a:r>
            <a:r>
              <a:rPr lang="en-US" sz="2400" dirty="0"/>
              <a:t> </a:t>
            </a:r>
            <a:r>
              <a:rPr lang="en-US" sz="2400" dirty="0" err="1"/>
              <a:t>necesidades</a:t>
            </a:r>
            <a:r>
              <a:rPr lang="en-US" sz="2400" dirty="0"/>
              <a:t> de </a:t>
            </a:r>
            <a:r>
              <a:rPr lang="en-US" sz="2400" dirty="0" err="1"/>
              <a:t>las</a:t>
            </a:r>
            <a:r>
              <a:rPr lang="en-US" sz="2400" dirty="0"/>
              <a:t> personas a </a:t>
            </a:r>
            <a:r>
              <a:rPr lang="en-US" sz="2400" dirty="0" err="1"/>
              <a:t>través</a:t>
            </a:r>
            <a:r>
              <a:rPr lang="en-US" sz="2400" dirty="0"/>
              <a:t> del </a:t>
            </a:r>
            <a:r>
              <a:rPr lang="en-US" sz="2400" dirty="0" err="1"/>
              <a:t>proceso</a:t>
            </a:r>
            <a:r>
              <a:rPr lang="en-US" sz="2400" dirty="0"/>
              <a:t> de </a:t>
            </a:r>
            <a:r>
              <a:rPr lang="en-US" sz="2400" dirty="0" err="1"/>
              <a:t>diseño</a:t>
            </a:r>
            <a:r>
              <a:rPr lang="en-US" sz="2400" dirty="0"/>
              <a:t>. </a:t>
            </a:r>
          </a:p>
          <a:p>
            <a:r>
              <a:rPr lang="en-US" sz="2400" dirty="0">
                <a:sym typeface="Symbol"/>
              </a:rPr>
              <a:t></a:t>
            </a:r>
            <a:r>
              <a:rPr lang="en-US" sz="2400" dirty="0"/>
              <a:t>  </a:t>
            </a:r>
            <a:r>
              <a:rPr lang="en-US" sz="2400" dirty="0" err="1"/>
              <a:t>Crear</a:t>
            </a:r>
            <a:r>
              <a:rPr lang="en-US" sz="2400" dirty="0"/>
              <a:t> </a:t>
            </a:r>
            <a:r>
              <a:rPr lang="en-US" sz="2400" dirty="0" err="1"/>
              <a:t>propuestas</a:t>
            </a:r>
            <a:r>
              <a:rPr lang="en-US" sz="2400" dirty="0"/>
              <a:t> </a:t>
            </a:r>
            <a:r>
              <a:rPr lang="en-US" sz="2400" dirty="0" err="1"/>
              <a:t>innovadoras</a:t>
            </a:r>
            <a:r>
              <a:rPr lang="en-US" sz="2400" dirty="0"/>
              <a:t> de </a:t>
            </a:r>
            <a:r>
              <a:rPr lang="en-US" sz="2400" dirty="0" err="1"/>
              <a:t>diseño</a:t>
            </a:r>
            <a:r>
              <a:rPr lang="en-US" sz="2400" dirty="0"/>
              <a:t> industrial </a:t>
            </a:r>
            <a:r>
              <a:rPr lang="en-US" sz="2400" dirty="0" err="1"/>
              <a:t>para</a:t>
            </a:r>
            <a:r>
              <a:rPr lang="en-US" sz="2400" dirty="0"/>
              <a:t> resolver la </a:t>
            </a:r>
            <a:r>
              <a:rPr lang="en-US" sz="2400" dirty="0" err="1"/>
              <a:t>problemática</a:t>
            </a:r>
            <a:r>
              <a:rPr lang="en-US" sz="2400" dirty="0"/>
              <a:t> sociocultural del </a:t>
            </a:r>
            <a:r>
              <a:rPr lang="en-US" sz="2400" dirty="0" err="1"/>
              <a:t>consumo</a:t>
            </a:r>
            <a:r>
              <a:rPr lang="en-US" sz="2400" dirty="0"/>
              <a:t> de </a:t>
            </a:r>
            <a:r>
              <a:rPr lang="en-US" sz="2400" dirty="0" err="1"/>
              <a:t>objetos</a:t>
            </a:r>
            <a:r>
              <a:rPr lang="en-US" sz="2400" dirty="0"/>
              <a:t>, </a:t>
            </a:r>
            <a:r>
              <a:rPr lang="en-US" sz="2400" dirty="0" err="1"/>
              <a:t>productos</a:t>
            </a:r>
            <a:r>
              <a:rPr lang="en-US" sz="2400" dirty="0"/>
              <a:t> y </a:t>
            </a:r>
            <a:r>
              <a:rPr lang="en-US" sz="2400" dirty="0" err="1"/>
              <a:t>servicios</a:t>
            </a:r>
            <a:r>
              <a:rPr lang="en-US" sz="2400" dirty="0"/>
              <a:t>. </a:t>
            </a:r>
          </a:p>
          <a:p>
            <a:r>
              <a:rPr lang="en-US" sz="2400" dirty="0">
                <a:sym typeface="Symbol"/>
              </a:rPr>
              <a:t></a:t>
            </a:r>
            <a:r>
              <a:rPr lang="en-US" sz="2400" dirty="0"/>
              <a:t>  </a:t>
            </a:r>
            <a:r>
              <a:rPr lang="en-US" sz="2400" dirty="0" err="1"/>
              <a:t>Definir</a:t>
            </a:r>
            <a:r>
              <a:rPr lang="en-US" sz="2400" dirty="0"/>
              <a:t> los </a:t>
            </a:r>
            <a:r>
              <a:rPr lang="en-US" sz="2400" dirty="0" err="1"/>
              <a:t>criterios</a:t>
            </a:r>
            <a:r>
              <a:rPr lang="en-US" sz="2400" dirty="0"/>
              <a:t> </a:t>
            </a:r>
            <a:r>
              <a:rPr lang="en-US" sz="2400" dirty="0" err="1"/>
              <a:t>que</a:t>
            </a:r>
            <a:r>
              <a:rPr lang="en-US" sz="2400" dirty="0"/>
              <a:t> </a:t>
            </a:r>
            <a:r>
              <a:rPr lang="en-US" sz="2400" dirty="0" err="1"/>
              <a:t>fundamentan</a:t>
            </a:r>
            <a:r>
              <a:rPr lang="en-US" sz="2400" dirty="0"/>
              <a:t> </a:t>
            </a:r>
            <a:r>
              <a:rPr lang="en-US" sz="2400" dirty="0" err="1"/>
              <a:t>las</a:t>
            </a:r>
            <a:r>
              <a:rPr lang="en-US" sz="2400" dirty="0"/>
              <a:t> </a:t>
            </a:r>
            <a:r>
              <a:rPr lang="en-US" sz="2400" dirty="0" err="1"/>
              <a:t>propuestas</a:t>
            </a:r>
            <a:r>
              <a:rPr lang="en-US" sz="2400" dirty="0"/>
              <a:t> de </a:t>
            </a:r>
            <a:r>
              <a:rPr lang="en-US" sz="2400" dirty="0" err="1"/>
              <a:t>diseño</a:t>
            </a:r>
            <a:r>
              <a:rPr lang="en-US" sz="2400" dirty="0"/>
              <a:t> industrial </a:t>
            </a:r>
            <a:r>
              <a:rPr lang="en-US" sz="2400" dirty="0" err="1"/>
              <a:t>para</a:t>
            </a:r>
            <a:r>
              <a:rPr lang="en-US" sz="2400" dirty="0"/>
              <a:t> el </a:t>
            </a:r>
            <a:r>
              <a:rPr lang="en-US" sz="2400" dirty="0" err="1"/>
              <a:t>diseño</a:t>
            </a:r>
            <a:r>
              <a:rPr lang="en-US" sz="2400" dirty="0"/>
              <a:t> e </a:t>
            </a:r>
            <a:r>
              <a:rPr lang="en-US" sz="2400" dirty="0" err="1"/>
              <a:t>innovación</a:t>
            </a:r>
            <a:r>
              <a:rPr lang="en-US" sz="2400" dirty="0"/>
              <a:t> de </a:t>
            </a:r>
            <a:r>
              <a:rPr lang="en-US" sz="2400" dirty="0" err="1"/>
              <a:t>objetos</a:t>
            </a:r>
            <a:r>
              <a:rPr lang="en-US" sz="2400" dirty="0"/>
              <a:t>, </a:t>
            </a:r>
            <a:r>
              <a:rPr lang="en-US" sz="2400" dirty="0" err="1"/>
              <a:t>productos</a:t>
            </a:r>
            <a:r>
              <a:rPr lang="en-US" sz="2400" dirty="0"/>
              <a:t> y </a:t>
            </a:r>
            <a:r>
              <a:rPr lang="en-US" sz="2400" dirty="0" err="1"/>
              <a:t>servicios</a:t>
            </a:r>
            <a:r>
              <a:rPr lang="en-US" sz="2400" dirty="0"/>
              <a:t>. </a:t>
            </a:r>
          </a:p>
          <a:p>
            <a:r>
              <a:rPr lang="en-US" sz="2400" dirty="0">
                <a:sym typeface="Symbol"/>
              </a:rPr>
              <a:t></a:t>
            </a:r>
            <a:r>
              <a:rPr lang="en-US" sz="2400" dirty="0"/>
              <a:t>  </a:t>
            </a:r>
            <a:r>
              <a:rPr lang="en-US" sz="2400" dirty="0" err="1"/>
              <a:t>Elevar</a:t>
            </a:r>
            <a:r>
              <a:rPr lang="en-US" sz="2400" dirty="0"/>
              <a:t> la </a:t>
            </a:r>
            <a:r>
              <a:rPr lang="en-US" sz="2400" dirty="0" err="1"/>
              <a:t>calidad</a:t>
            </a:r>
            <a:r>
              <a:rPr lang="en-US" sz="2400" dirty="0"/>
              <a:t> de </a:t>
            </a:r>
            <a:r>
              <a:rPr lang="en-US" sz="2400" dirty="0" err="1"/>
              <a:t>vida</a:t>
            </a:r>
            <a:r>
              <a:rPr lang="en-US" sz="2400" dirty="0"/>
              <a:t> de la </a:t>
            </a:r>
            <a:r>
              <a:rPr lang="en-US" sz="2400" dirty="0" err="1"/>
              <a:t>sociedad</a:t>
            </a:r>
            <a:r>
              <a:rPr lang="en-US" sz="2400" dirty="0"/>
              <a:t> </a:t>
            </a:r>
            <a:r>
              <a:rPr lang="en-US" sz="2400" dirty="0" err="1"/>
              <a:t>mediante</a:t>
            </a:r>
            <a:r>
              <a:rPr lang="en-US" sz="2400" dirty="0"/>
              <a:t> </a:t>
            </a:r>
            <a:r>
              <a:rPr lang="en-US" sz="2400" dirty="0" err="1"/>
              <a:t>objetos</a:t>
            </a:r>
            <a:r>
              <a:rPr lang="en-US" sz="2400" dirty="0"/>
              <a:t>, </a:t>
            </a:r>
            <a:r>
              <a:rPr lang="en-US" sz="2400" dirty="0" err="1"/>
              <a:t>productos</a:t>
            </a:r>
            <a:r>
              <a:rPr lang="en-US" sz="2400" dirty="0"/>
              <a:t> y </a:t>
            </a:r>
            <a:r>
              <a:rPr lang="en-US" sz="2400" dirty="0" err="1"/>
              <a:t>servicios</a:t>
            </a:r>
            <a:r>
              <a:rPr lang="en-US" sz="2400" dirty="0"/>
              <a:t> </a:t>
            </a:r>
            <a:r>
              <a:rPr lang="en-US" sz="2400" dirty="0" err="1"/>
              <a:t>amigables</a:t>
            </a:r>
            <a:r>
              <a:rPr lang="en-US" sz="2400" dirty="0"/>
              <a:t> con el </a:t>
            </a:r>
            <a:r>
              <a:rPr lang="en-US" sz="2400" dirty="0" err="1"/>
              <a:t>medio</a:t>
            </a:r>
            <a:r>
              <a:rPr lang="en-US" sz="2400" dirty="0"/>
              <a:t> </a:t>
            </a:r>
            <a:r>
              <a:rPr lang="en-US" sz="2400" dirty="0" err="1"/>
              <a:t>ambiente</a:t>
            </a:r>
            <a:r>
              <a:rPr lang="en-US" sz="2400" dirty="0"/>
              <a:t> y </a:t>
            </a:r>
            <a:r>
              <a:rPr lang="en-US" sz="2400" dirty="0" err="1"/>
              <a:t>estilos</a:t>
            </a:r>
            <a:r>
              <a:rPr lang="en-US" sz="2400" dirty="0"/>
              <a:t> de </a:t>
            </a:r>
            <a:r>
              <a:rPr lang="en-US" sz="2400" dirty="0" err="1"/>
              <a:t>vida</a:t>
            </a:r>
            <a:r>
              <a:rPr lang="en-US" sz="2400" dirty="0"/>
              <a:t>. </a:t>
            </a:r>
          </a:p>
          <a:p>
            <a:r>
              <a:rPr lang="en-US" sz="2400" dirty="0">
                <a:sym typeface="Symbol"/>
              </a:rPr>
              <a:t></a:t>
            </a:r>
            <a:r>
              <a:rPr lang="en-US" sz="2400" dirty="0"/>
              <a:t>  </a:t>
            </a:r>
            <a:r>
              <a:rPr lang="en-US" sz="2400" dirty="0" err="1"/>
              <a:t>Evaluar</a:t>
            </a:r>
            <a:r>
              <a:rPr lang="en-US" sz="2400" dirty="0"/>
              <a:t> el </a:t>
            </a:r>
            <a:r>
              <a:rPr lang="en-US" sz="2400" dirty="0" err="1"/>
              <a:t>desarrollo</a:t>
            </a:r>
            <a:r>
              <a:rPr lang="en-US" sz="2400" dirty="0"/>
              <a:t> e </a:t>
            </a:r>
            <a:r>
              <a:rPr lang="en-US" sz="2400" dirty="0" err="1"/>
              <a:t>implantación</a:t>
            </a:r>
            <a:r>
              <a:rPr lang="en-US" sz="2400" dirty="0"/>
              <a:t> del </a:t>
            </a:r>
            <a:r>
              <a:rPr lang="en-US" sz="2400" dirty="0" err="1"/>
              <a:t>proyecto</a:t>
            </a:r>
            <a:r>
              <a:rPr lang="en-US" sz="2400" dirty="0"/>
              <a:t> de </a:t>
            </a:r>
            <a:r>
              <a:rPr lang="en-US" sz="2400" dirty="0" err="1"/>
              <a:t>diseño</a:t>
            </a:r>
            <a:r>
              <a:rPr lang="en-US" sz="2400" dirty="0"/>
              <a:t> industrial. </a:t>
            </a:r>
          </a:p>
        </p:txBody>
      </p:sp>
    </p:spTree>
    <p:extLst>
      <p:ext uri="{BB962C8B-B14F-4D97-AF65-F5344CB8AC3E}">
        <p14:creationId xmlns:p14="http://schemas.microsoft.com/office/powerpoint/2010/main" val="349558319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p:cNvSpPr txBox="1"/>
          <p:nvPr/>
        </p:nvSpPr>
        <p:spPr>
          <a:xfrm>
            <a:off x="2261094" y="263458"/>
            <a:ext cx="7165180" cy="800219"/>
          </a:xfrm>
          <a:prstGeom prst="rect">
            <a:avLst/>
          </a:prstGeom>
          <a:noFill/>
        </p:spPr>
        <p:txBody>
          <a:bodyPr wrap="square" rtlCol="0">
            <a:spAutoFit/>
          </a:bodyPr>
          <a:lstStyle/>
          <a:p>
            <a:pPr lvl="0"/>
            <a:r>
              <a:rPr lang="es-MX" sz="2800" b="1" dirty="0" smtClean="0"/>
              <a:t>- COMPETENCIAS </a:t>
            </a:r>
            <a:r>
              <a:rPr lang="es-MX" sz="2800" b="1" dirty="0"/>
              <a:t>GENÉRICAS</a:t>
            </a:r>
            <a:endParaRPr lang="es-ES_tradnl" sz="2800" dirty="0"/>
          </a:p>
          <a:p>
            <a:endParaRPr lang="es-ES" dirty="0"/>
          </a:p>
        </p:txBody>
      </p:sp>
      <p:sp>
        <p:nvSpPr>
          <p:cNvPr id="8" name="Rectángulo 7"/>
          <p:cNvSpPr/>
          <p:nvPr/>
        </p:nvSpPr>
        <p:spPr>
          <a:xfrm>
            <a:off x="1055312" y="889843"/>
            <a:ext cx="10597851" cy="6186308"/>
          </a:xfrm>
          <a:prstGeom prst="rect">
            <a:avLst/>
          </a:prstGeom>
        </p:spPr>
        <p:txBody>
          <a:bodyPr wrap="square">
            <a:spAutoFit/>
          </a:bodyPr>
          <a:lstStyle/>
          <a:p>
            <a:r>
              <a:rPr lang="es-ES" sz="2400" i="1" u="sng" dirty="0"/>
              <a:t>Competencias Desarrollo de proyectos</a:t>
            </a:r>
            <a:endParaRPr lang="en-US" sz="2400" dirty="0"/>
          </a:p>
          <a:p>
            <a:r>
              <a:rPr lang="es-ES" sz="2400" dirty="0"/>
              <a:t> </a:t>
            </a:r>
            <a:endParaRPr lang="es-ES" sz="2400" dirty="0" smtClean="0"/>
          </a:p>
          <a:p>
            <a:r>
              <a:rPr lang="en-US" sz="2400" dirty="0" smtClean="0">
                <a:sym typeface="Symbol"/>
              </a:rPr>
              <a:t></a:t>
            </a:r>
            <a:r>
              <a:rPr lang="en-US" sz="2400" dirty="0" smtClean="0"/>
              <a:t> </a:t>
            </a:r>
            <a:r>
              <a:rPr lang="en-US" sz="2400" dirty="0"/>
              <a:t> </a:t>
            </a:r>
            <a:r>
              <a:rPr lang="en-US" sz="2400" dirty="0" err="1"/>
              <a:t>Planificar</a:t>
            </a:r>
            <a:r>
              <a:rPr lang="en-US" sz="2400" dirty="0"/>
              <a:t> el </a:t>
            </a:r>
            <a:r>
              <a:rPr lang="en-US" sz="2400" dirty="0" err="1"/>
              <a:t>modo</a:t>
            </a:r>
            <a:r>
              <a:rPr lang="en-US" sz="2400" dirty="0"/>
              <a:t> y </a:t>
            </a:r>
            <a:r>
              <a:rPr lang="en-US" sz="2400" dirty="0" err="1"/>
              <a:t>proceso</a:t>
            </a:r>
            <a:r>
              <a:rPr lang="en-US" sz="2400" dirty="0"/>
              <a:t> de </a:t>
            </a:r>
            <a:r>
              <a:rPr lang="en-US" sz="2400" dirty="0" err="1"/>
              <a:t>producción</a:t>
            </a:r>
            <a:r>
              <a:rPr lang="en-US" sz="2400" dirty="0"/>
              <a:t> de los </a:t>
            </a:r>
            <a:r>
              <a:rPr lang="en-US" sz="2400" dirty="0" err="1"/>
              <a:t>objetos</a:t>
            </a:r>
            <a:r>
              <a:rPr lang="en-US" sz="2400" dirty="0"/>
              <a:t>, </a:t>
            </a:r>
            <a:r>
              <a:rPr lang="en-US" sz="2400" dirty="0" err="1"/>
              <a:t>productos</a:t>
            </a:r>
            <a:r>
              <a:rPr lang="en-US" sz="2400" dirty="0"/>
              <a:t> y </a:t>
            </a:r>
            <a:r>
              <a:rPr lang="en-US" sz="2400" dirty="0" err="1"/>
              <a:t>servicios</a:t>
            </a:r>
            <a:r>
              <a:rPr lang="en-US" sz="2400" dirty="0"/>
              <a:t>. </a:t>
            </a:r>
          </a:p>
          <a:p>
            <a:r>
              <a:rPr lang="en-US" sz="2400" dirty="0">
                <a:sym typeface="Symbol"/>
              </a:rPr>
              <a:t></a:t>
            </a:r>
            <a:r>
              <a:rPr lang="en-US" sz="2400" dirty="0"/>
              <a:t>  </a:t>
            </a:r>
            <a:r>
              <a:rPr lang="en-US" sz="2400" dirty="0" err="1"/>
              <a:t>Proponer</a:t>
            </a:r>
            <a:r>
              <a:rPr lang="en-US" sz="2400" dirty="0"/>
              <a:t> el </a:t>
            </a:r>
            <a:r>
              <a:rPr lang="en-US" sz="2400" dirty="0" err="1"/>
              <a:t>diseño</a:t>
            </a:r>
            <a:r>
              <a:rPr lang="en-US" sz="2400" dirty="0"/>
              <a:t> industrial de </a:t>
            </a:r>
            <a:r>
              <a:rPr lang="en-US" sz="2400" dirty="0" err="1"/>
              <a:t>objetos</a:t>
            </a:r>
            <a:r>
              <a:rPr lang="en-US" sz="2400" dirty="0"/>
              <a:t> y </a:t>
            </a:r>
            <a:r>
              <a:rPr lang="en-US" sz="2400" dirty="0" err="1"/>
              <a:t>productos</a:t>
            </a:r>
            <a:r>
              <a:rPr lang="en-US" sz="2400" dirty="0"/>
              <a:t> </a:t>
            </a:r>
            <a:r>
              <a:rPr lang="en-US" sz="2400" dirty="0" err="1"/>
              <a:t>empleando</a:t>
            </a:r>
            <a:r>
              <a:rPr lang="en-US" sz="2400" dirty="0"/>
              <a:t> </a:t>
            </a:r>
            <a:r>
              <a:rPr lang="en-US" sz="2400" dirty="0" err="1"/>
              <a:t>principios</a:t>
            </a:r>
            <a:r>
              <a:rPr lang="en-US" sz="2400" dirty="0"/>
              <a:t> </a:t>
            </a:r>
            <a:r>
              <a:rPr lang="en-US" sz="2400" dirty="0" err="1"/>
              <a:t>ecológicos</a:t>
            </a:r>
            <a:r>
              <a:rPr lang="en-US" sz="2400" dirty="0"/>
              <a:t>, </a:t>
            </a:r>
            <a:r>
              <a:rPr lang="en-US" sz="2400" dirty="0" err="1"/>
              <a:t>ergonómicos</a:t>
            </a:r>
            <a:r>
              <a:rPr lang="en-US" sz="2400" dirty="0"/>
              <a:t>, </a:t>
            </a:r>
            <a:r>
              <a:rPr lang="en-US" sz="2400" dirty="0" err="1"/>
              <a:t>estéticos</a:t>
            </a:r>
            <a:r>
              <a:rPr lang="en-US" sz="2400" dirty="0"/>
              <a:t> y </a:t>
            </a:r>
            <a:r>
              <a:rPr lang="en-US" sz="2400" dirty="0" err="1"/>
              <a:t>semióticos</a:t>
            </a:r>
            <a:r>
              <a:rPr lang="en-US" sz="2400" dirty="0"/>
              <a:t>. </a:t>
            </a:r>
          </a:p>
          <a:p>
            <a:r>
              <a:rPr lang="en-US" sz="2400" dirty="0">
                <a:sym typeface="Symbol"/>
              </a:rPr>
              <a:t></a:t>
            </a:r>
            <a:r>
              <a:rPr lang="en-US" sz="2400" dirty="0"/>
              <a:t>  </a:t>
            </a:r>
            <a:r>
              <a:rPr lang="en-US" sz="2400" dirty="0" err="1"/>
              <a:t>Proponer</a:t>
            </a:r>
            <a:r>
              <a:rPr lang="en-US" sz="2400" dirty="0"/>
              <a:t> </a:t>
            </a:r>
            <a:r>
              <a:rPr lang="en-US" sz="2400" dirty="0" err="1"/>
              <a:t>soluciones</a:t>
            </a:r>
            <a:r>
              <a:rPr lang="en-US" sz="2400" dirty="0"/>
              <a:t> </a:t>
            </a:r>
            <a:r>
              <a:rPr lang="en-US" sz="2400" dirty="0" err="1"/>
              <a:t>integrales</a:t>
            </a:r>
            <a:r>
              <a:rPr lang="en-US" sz="2400" dirty="0"/>
              <a:t> a </a:t>
            </a:r>
            <a:r>
              <a:rPr lang="en-US" sz="2400" dirty="0" err="1"/>
              <a:t>las</a:t>
            </a:r>
            <a:r>
              <a:rPr lang="en-US" sz="2400" dirty="0"/>
              <a:t> </a:t>
            </a:r>
            <a:r>
              <a:rPr lang="en-US" sz="2400" dirty="0" err="1"/>
              <a:t>necesidades</a:t>
            </a:r>
            <a:r>
              <a:rPr lang="en-US" sz="2400" dirty="0"/>
              <a:t> de la </a:t>
            </a:r>
            <a:r>
              <a:rPr lang="en-US" sz="2400" dirty="0" err="1"/>
              <a:t>sociedad</a:t>
            </a:r>
            <a:r>
              <a:rPr lang="en-US" sz="2400" dirty="0"/>
              <a:t>, </a:t>
            </a:r>
            <a:r>
              <a:rPr lang="en-US" sz="2400" dirty="0" err="1"/>
              <a:t>mercado</a:t>
            </a:r>
            <a:r>
              <a:rPr lang="en-US" sz="2400" dirty="0"/>
              <a:t> y </a:t>
            </a:r>
            <a:r>
              <a:rPr lang="en-US" sz="2400" dirty="0" err="1"/>
              <a:t>usuario</a:t>
            </a:r>
            <a:r>
              <a:rPr lang="en-US" sz="2400" dirty="0"/>
              <a:t> </a:t>
            </a:r>
            <a:r>
              <a:rPr lang="en-US" sz="2400" dirty="0" err="1"/>
              <a:t>sobre</a:t>
            </a:r>
            <a:r>
              <a:rPr lang="en-US" sz="2400" dirty="0"/>
              <a:t> el </a:t>
            </a:r>
            <a:r>
              <a:rPr lang="en-US" sz="2400" dirty="0" err="1"/>
              <a:t>diseño</a:t>
            </a:r>
            <a:r>
              <a:rPr lang="en-US" sz="2400" dirty="0"/>
              <a:t> industrial de </a:t>
            </a:r>
            <a:r>
              <a:rPr lang="en-US" sz="2400" dirty="0" err="1"/>
              <a:t>objetos</a:t>
            </a:r>
            <a:r>
              <a:rPr lang="en-US" sz="2400" dirty="0"/>
              <a:t>, </a:t>
            </a:r>
            <a:r>
              <a:rPr lang="en-US" sz="2400" dirty="0" err="1"/>
              <a:t>productos</a:t>
            </a:r>
            <a:r>
              <a:rPr lang="en-US" sz="2400" dirty="0"/>
              <a:t> y </a:t>
            </a:r>
            <a:r>
              <a:rPr lang="en-US" sz="2400" dirty="0" err="1"/>
              <a:t>servicios</a:t>
            </a:r>
            <a:r>
              <a:rPr lang="en-US" sz="2400" dirty="0"/>
              <a:t>. </a:t>
            </a:r>
          </a:p>
          <a:p>
            <a:r>
              <a:rPr lang="en-US" sz="2400" dirty="0">
                <a:sym typeface="Symbol"/>
              </a:rPr>
              <a:t></a:t>
            </a:r>
            <a:r>
              <a:rPr lang="en-US" sz="2400" dirty="0"/>
              <a:t>  </a:t>
            </a:r>
            <a:r>
              <a:rPr lang="en-US" sz="2400" dirty="0" err="1"/>
              <a:t>Representar</a:t>
            </a:r>
            <a:r>
              <a:rPr lang="en-US" sz="2400" dirty="0"/>
              <a:t> </a:t>
            </a:r>
            <a:r>
              <a:rPr lang="en-US" sz="2400" dirty="0" err="1"/>
              <a:t>objetos</a:t>
            </a:r>
            <a:r>
              <a:rPr lang="en-US" sz="2400" dirty="0"/>
              <a:t>, </a:t>
            </a:r>
            <a:r>
              <a:rPr lang="en-US" sz="2400" dirty="0" err="1"/>
              <a:t>productos</a:t>
            </a:r>
            <a:r>
              <a:rPr lang="en-US" sz="2400" dirty="0"/>
              <a:t> y </a:t>
            </a:r>
            <a:r>
              <a:rPr lang="en-US" sz="2400" dirty="0" err="1"/>
              <a:t>servicios</a:t>
            </a:r>
            <a:r>
              <a:rPr lang="en-US" sz="2400" dirty="0"/>
              <a:t> </a:t>
            </a:r>
            <a:r>
              <a:rPr lang="en-US" sz="2400" dirty="0" err="1"/>
              <a:t>bidimensional</a:t>
            </a:r>
            <a:r>
              <a:rPr lang="en-US" sz="2400" dirty="0"/>
              <a:t> y </a:t>
            </a:r>
            <a:r>
              <a:rPr lang="en-US" sz="2400" dirty="0" err="1"/>
              <a:t>tridimensionalmente</a:t>
            </a:r>
            <a:r>
              <a:rPr lang="en-US" sz="2400" dirty="0"/>
              <a:t>. </a:t>
            </a:r>
          </a:p>
          <a:p>
            <a:r>
              <a:rPr lang="en-US" sz="2400" dirty="0">
                <a:sym typeface="Symbol"/>
              </a:rPr>
              <a:t></a:t>
            </a:r>
            <a:r>
              <a:rPr lang="en-US" sz="2400" dirty="0"/>
              <a:t>  </a:t>
            </a:r>
            <a:r>
              <a:rPr lang="en-US" sz="2400" dirty="0" err="1"/>
              <a:t>Utilizar</a:t>
            </a:r>
            <a:r>
              <a:rPr lang="en-US" sz="2400" dirty="0"/>
              <a:t> la </a:t>
            </a:r>
            <a:r>
              <a:rPr lang="en-US" sz="2400" dirty="0" err="1"/>
              <a:t>normatividad</a:t>
            </a:r>
            <a:r>
              <a:rPr lang="en-US" sz="2400" dirty="0"/>
              <a:t> </a:t>
            </a:r>
            <a:r>
              <a:rPr lang="en-US" sz="2400" dirty="0" err="1"/>
              <a:t>relativa</a:t>
            </a:r>
            <a:r>
              <a:rPr lang="en-US" sz="2400" dirty="0"/>
              <a:t> a los </a:t>
            </a:r>
            <a:r>
              <a:rPr lang="en-US" sz="2400" dirty="0" err="1"/>
              <a:t>derechos</a:t>
            </a:r>
            <a:r>
              <a:rPr lang="en-US" sz="2400" dirty="0"/>
              <a:t> de </a:t>
            </a:r>
            <a:r>
              <a:rPr lang="en-US" sz="2400" dirty="0" err="1"/>
              <a:t>autor</a:t>
            </a:r>
            <a:r>
              <a:rPr lang="en-US" sz="2400" dirty="0"/>
              <a:t>, </a:t>
            </a:r>
            <a:r>
              <a:rPr lang="en-US" sz="2400" dirty="0" err="1"/>
              <a:t>marca</a:t>
            </a:r>
            <a:r>
              <a:rPr lang="en-US" sz="2400" dirty="0"/>
              <a:t> y </a:t>
            </a:r>
            <a:r>
              <a:rPr lang="en-US" sz="2400" dirty="0" err="1"/>
              <a:t>patente</a:t>
            </a:r>
            <a:r>
              <a:rPr lang="en-US" sz="2400" dirty="0"/>
              <a:t>. </a:t>
            </a:r>
          </a:p>
          <a:p>
            <a:r>
              <a:rPr lang="en-US" sz="2400" dirty="0">
                <a:sym typeface="Symbol"/>
              </a:rPr>
              <a:t></a:t>
            </a:r>
            <a:r>
              <a:rPr lang="en-US" sz="2400" dirty="0"/>
              <a:t>  </a:t>
            </a:r>
            <a:r>
              <a:rPr lang="en-US" sz="2400" dirty="0" err="1"/>
              <a:t>Utilizar</a:t>
            </a:r>
            <a:r>
              <a:rPr lang="en-US" sz="2400" dirty="0"/>
              <a:t> </a:t>
            </a:r>
            <a:r>
              <a:rPr lang="en-US" sz="2400" dirty="0" err="1"/>
              <a:t>maquinaría</a:t>
            </a:r>
            <a:r>
              <a:rPr lang="en-US" sz="2400" dirty="0"/>
              <a:t> y </a:t>
            </a:r>
            <a:r>
              <a:rPr lang="en-US" sz="2400" dirty="0" err="1"/>
              <a:t>herramienta</a:t>
            </a:r>
            <a:r>
              <a:rPr lang="en-US" sz="2400" dirty="0"/>
              <a:t>, </a:t>
            </a:r>
            <a:r>
              <a:rPr lang="en-US" sz="2400" dirty="0" err="1"/>
              <a:t>asi</a:t>
            </a:r>
            <a:r>
              <a:rPr lang="en-US" sz="2400" dirty="0"/>
              <a:t>́ </a:t>
            </a:r>
            <a:r>
              <a:rPr lang="en-US" sz="2400" dirty="0" err="1"/>
              <a:t>como</a:t>
            </a:r>
            <a:r>
              <a:rPr lang="en-US" sz="2400" dirty="0"/>
              <a:t> los </a:t>
            </a:r>
            <a:r>
              <a:rPr lang="en-US" sz="2400" dirty="0" err="1"/>
              <a:t>materiales</a:t>
            </a:r>
            <a:r>
              <a:rPr lang="en-US" sz="2400" dirty="0"/>
              <a:t> </a:t>
            </a:r>
            <a:r>
              <a:rPr lang="en-US" sz="2400" dirty="0" err="1"/>
              <a:t>más</a:t>
            </a:r>
            <a:r>
              <a:rPr lang="en-US" sz="2400" dirty="0"/>
              <a:t> </a:t>
            </a:r>
            <a:r>
              <a:rPr lang="en-US" sz="2400" dirty="0" err="1"/>
              <a:t>adecuados</a:t>
            </a:r>
            <a:r>
              <a:rPr lang="en-US" sz="2400" dirty="0"/>
              <a:t> </a:t>
            </a:r>
            <a:r>
              <a:rPr lang="en-US" sz="2400" dirty="0" err="1"/>
              <a:t>para</a:t>
            </a:r>
            <a:r>
              <a:rPr lang="en-US" sz="2400" dirty="0"/>
              <a:t> la </a:t>
            </a:r>
            <a:r>
              <a:rPr lang="en-US" sz="2400" dirty="0" err="1"/>
              <a:t>materialización</a:t>
            </a:r>
            <a:r>
              <a:rPr lang="en-US" sz="2400" dirty="0"/>
              <a:t> de los </a:t>
            </a:r>
            <a:r>
              <a:rPr lang="en-US" sz="2400" dirty="0" err="1"/>
              <a:t>objetos</a:t>
            </a:r>
            <a:r>
              <a:rPr lang="en-US" sz="2400" dirty="0"/>
              <a:t> o </a:t>
            </a:r>
            <a:r>
              <a:rPr lang="en-US" sz="2400" dirty="0" err="1"/>
              <a:t>productos</a:t>
            </a:r>
            <a:r>
              <a:rPr lang="en-US" sz="2400" dirty="0"/>
              <a:t>. </a:t>
            </a:r>
          </a:p>
          <a:p>
            <a:r>
              <a:rPr lang="en-US" sz="2400" dirty="0">
                <a:sym typeface="Symbol"/>
              </a:rPr>
              <a:t></a:t>
            </a:r>
            <a:r>
              <a:rPr lang="en-US" sz="2400" dirty="0"/>
              <a:t>  </a:t>
            </a:r>
            <a:r>
              <a:rPr lang="en-US" sz="2400" dirty="0" err="1"/>
              <a:t>Utilizar</a:t>
            </a:r>
            <a:r>
              <a:rPr lang="en-US" sz="2400" dirty="0"/>
              <a:t> </a:t>
            </a:r>
            <a:r>
              <a:rPr lang="en-US" sz="2400" dirty="0" err="1"/>
              <a:t>normas</a:t>
            </a:r>
            <a:r>
              <a:rPr lang="en-US" sz="2400" dirty="0"/>
              <a:t> de </a:t>
            </a:r>
            <a:r>
              <a:rPr lang="en-US" sz="2400" dirty="0" err="1"/>
              <a:t>calidad</a:t>
            </a:r>
            <a:r>
              <a:rPr lang="en-US" sz="2400" dirty="0"/>
              <a:t> en la </a:t>
            </a:r>
            <a:r>
              <a:rPr lang="en-US" sz="2400" dirty="0" err="1"/>
              <a:t>producción</a:t>
            </a:r>
            <a:r>
              <a:rPr lang="en-US" sz="2400" dirty="0"/>
              <a:t> de </a:t>
            </a:r>
            <a:r>
              <a:rPr lang="en-US" sz="2400" dirty="0" err="1"/>
              <a:t>insumos</a:t>
            </a:r>
            <a:r>
              <a:rPr lang="en-US" sz="2400" dirty="0"/>
              <a:t>, </a:t>
            </a:r>
            <a:r>
              <a:rPr lang="en-US" sz="2400" dirty="0" err="1"/>
              <a:t>productos</a:t>
            </a:r>
            <a:r>
              <a:rPr lang="en-US" sz="2400" dirty="0"/>
              <a:t> y </a:t>
            </a:r>
            <a:r>
              <a:rPr lang="en-US" sz="2400" dirty="0" err="1"/>
              <a:t>servicios</a:t>
            </a:r>
            <a:r>
              <a:rPr lang="en-US" sz="2400" dirty="0"/>
              <a:t>. </a:t>
            </a:r>
          </a:p>
          <a:p>
            <a:endParaRPr lang="es-ES" dirty="0" smtClean="0"/>
          </a:p>
          <a:p>
            <a:endParaRPr lang="en-US" dirty="0"/>
          </a:p>
        </p:txBody>
      </p:sp>
    </p:spTree>
    <p:extLst>
      <p:ext uri="{BB962C8B-B14F-4D97-AF65-F5344CB8AC3E}">
        <p14:creationId xmlns:p14="http://schemas.microsoft.com/office/powerpoint/2010/main" val="120844475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1533</TotalTime>
  <Words>2083</Words>
  <Application>Microsoft Macintosh PowerPoint</Application>
  <PresentationFormat>Personalizado</PresentationFormat>
  <Paragraphs>135</Paragraphs>
  <Slides>40</Slides>
  <Notes>0</Notes>
  <HiddenSlides>0</HiddenSlides>
  <MMClips>0</MMClips>
  <ScaleCrop>false</ScaleCrop>
  <HeadingPairs>
    <vt:vector size="6" baseType="variant">
      <vt:variant>
        <vt:lpstr>Tema</vt:lpstr>
      </vt:variant>
      <vt:variant>
        <vt:i4>1</vt:i4>
      </vt:variant>
      <vt:variant>
        <vt:lpstr>Vínculos</vt:lpstr>
      </vt:variant>
      <vt:variant>
        <vt:i4>1</vt:i4>
      </vt:variant>
      <vt:variant>
        <vt:lpstr>Títulos de diapositiva</vt:lpstr>
      </vt:variant>
      <vt:variant>
        <vt:i4>40</vt:i4>
      </vt:variant>
    </vt:vector>
  </HeadingPairs>
  <TitlesOfParts>
    <vt:vector size="42" baseType="lpstr">
      <vt:lpstr>Capital</vt:lpstr>
      <vt:lpstr>\\localhost\Users\g3r50n\Desktop\Macintosh HD:Users:g3r50n:Desktop:planeaciones 2017-B:Formato Planeacion diseño de objetos I1 .docx!OLE_LINK1</vt:lpstr>
      <vt:lpstr> UNIVERSIDAD AUTÓNOMA DEL ESTADO DE MÉXICO CENTRO UNIVERSITARIO UAEM VALLE DE CHALCO   UNIDAD DE APRENDIZAJE: Diseño de Objetos Complejos LDI302 “El pensamiento Creativo en el Design Thinking” Sólo visión proyectables  AUTOR: MARIO GERSON URBINA PÉREZ  LICENCIATURA EN DISEÑO INDUSTRIAL  Facultad de Arquitectura y Diseño, CU Valle de Chalco, CU Zumpango.  Octubre 2017  </vt:lpstr>
      <vt:lpstr>Presentación de PowerPoint</vt:lpstr>
      <vt:lpstr>IDENTIFICACIÓN DE LA UNIDAD DE APRENDIZAJE.</vt:lpstr>
      <vt:lpstr>GUIÓN EXPLICATIVO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del Estado de México Centro Universitario UAEM Valle de Chalco  Integrantes: García Martínez Laura Cecilia Silva Rabadán Beatriz  Unidad de Aprendizaje: Habilidades del pensamiento  Profesor: Mario Gerson Urbina Pérez  Licenciatura en Diseño Industrial  Grupo: I2  Fecha de entrega: 24/11/2014</dc:title>
  <dc:creator>lauz</dc:creator>
  <cp:lastModifiedBy>UAEM UAEM</cp:lastModifiedBy>
  <cp:revision>139</cp:revision>
  <dcterms:created xsi:type="dcterms:W3CDTF">2014-11-19T17:08:43Z</dcterms:created>
  <dcterms:modified xsi:type="dcterms:W3CDTF">2017-10-19T13:12:43Z</dcterms:modified>
</cp:coreProperties>
</file>