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89" r:id="rId9"/>
    <p:sldId id="264" r:id="rId10"/>
    <p:sldId id="290" r:id="rId11"/>
    <p:sldId id="265" r:id="rId12"/>
    <p:sldId id="291" r:id="rId13"/>
    <p:sldId id="302" r:id="rId14"/>
    <p:sldId id="301" r:id="rId15"/>
    <p:sldId id="300" r:id="rId16"/>
    <p:sldId id="299" r:id="rId17"/>
    <p:sldId id="298" r:id="rId18"/>
    <p:sldId id="297" r:id="rId19"/>
    <p:sldId id="296" r:id="rId20"/>
    <p:sldId id="295" r:id="rId21"/>
    <p:sldId id="294" r:id="rId22"/>
    <p:sldId id="292" r:id="rId23"/>
    <p:sldId id="303" r:id="rId24"/>
    <p:sldId id="293" r:id="rId25"/>
    <p:sldId id="306" r:id="rId26"/>
    <p:sldId id="305" r:id="rId27"/>
    <p:sldId id="304" r:id="rId28"/>
    <p:sldId id="307" r:id="rId29"/>
    <p:sldId id="308" r:id="rId30"/>
    <p:sldId id="309" r:id="rId31"/>
    <p:sldId id="311" r:id="rId3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660"/>
  </p:normalViewPr>
  <p:slideViewPr>
    <p:cSldViewPr snapToGrid="0">
      <p:cViewPr>
        <p:scale>
          <a:sx n="110" d="100"/>
          <a:sy n="110" d="100"/>
        </p:scale>
        <p:origin x="-1524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E1FAB-9E15-4B28-AF77-5854BB383CC1}" type="datetimeFigureOut">
              <a:rPr lang="es-MX" smtClean="0"/>
              <a:t>19/10/2017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DF6B1-1C0E-4A82-97DD-8AD5C908ABB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47854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E1FAB-9E15-4B28-AF77-5854BB383CC1}" type="datetimeFigureOut">
              <a:rPr lang="es-MX" smtClean="0"/>
              <a:t>19/10/2017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DF6B1-1C0E-4A82-97DD-8AD5C908ABB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10574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E1FAB-9E15-4B28-AF77-5854BB383CC1}" type="datetimeFigureOut">
              <a:rPr lang="es-MX" smtClean="0"/>
              <a:t>19/10/2017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DF6B1-1C0E-4A82-97DD-8AD5C908ABB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08959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E1FAB-9E15-4B28-AF77-5854BB383CC1}" type="datetimeFigureOut">
              <a:rPr lang="es-MX" smtClean="0"/>
              <a:t>19/10/2017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DF6B1-1C0E-4A82-97DD-8AD5C908ABB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53823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E1FAB-9E15-4B28-AF77-5854BB383CC1}" type="datetimeFigureOut">
              <a:rPr lang="es-MX" smtClean="0"/>
              <a:t>19/10/2017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DF6B1-1C0E-4A82-97DD-8AD5C908ABB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8185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E1FAB-9E15-4B28-AF77-5854BB383CC1}" type="datetimeFigureOut">
              <a:rPr lang="es-MX" smtClean="0"/>
              <a:t>19/10/2017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DF6B1-1C0E-4A82-97DD-8AD5C908ABB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57003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E1FAB-9E15-4B28-AF77-5854BB383CC1}" type="datetimeFigureOut">
              <a:rPr lang="es-MX" smtClean="0"/>
              <a:t>19/10/2017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DF6B1-1C0E-4A82-97DD-8AD5C908ABB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83811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E1FAB-9E15-4B28-AF77-5854BB383CC1}" type="datetimeFigureOut">
              <a:rPr lang="es-MX" smtClean="0"/>
              <a:t>19/10/2017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DF6B1-1C0E-4A82-97DD-8AD5C908ABB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8825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E1FAB-9E15-4B28-AF77-5854BB383CC1}" type="datetimeFigureOut">
              <a:rPr lang="es-MX" smtClean="0"/>
              <a:t>19/10/2017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DF6B1-1C0E-4A82-97DD-8AD5C908ABB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03041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E1FAB-9E15-4B28-AF77-5854BB383CC1}" type="datetimeFigureOut">
              <a:rPr lang="es-MX" smtClean="0"/>
              <a:t>19/10/2017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DF6B1-1C0E-4A82-97DD-8AD5C908ABB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5743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E1FAB-9E15-4B28-AF77-5854BB383CC1}" type="datetimeFigureOut">
              <a:rPr lang="es-MX" smtClean="0"/>
              <a:t>19/10/2017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DF6B1-1C0E-4A82-97DD-8AD5C908ABB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75802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3E1FAB-9E15-4B28-AF77-5854BB383CC1}" type="datetimeFigureOut">
              <a:rPr lang="es-MX" smtClean="0"/>
              <a:t>19/10/2017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EDF6B1-1C0E-4A82-97DD-8AD5C908ABB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1294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643" y="0"/>
            <a:ext cx="9196644" cy="68580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8987" y="0"/>
            <a:ext cx="5145013" cy="6858000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152400" y="312003"/>
            <a:ext cx="373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latin typeface="Times New Roman" pitchFamily="18" charset="0"/>
                <a:cs typeface="Times New Roman" pitchFamily="18" charset="0"/>
              </a:rPr>
              <a:t>Universidad  Autónoma </a:t>
            </a:r>
          </a:p>
          <a:p>
            <a:pPr algn="ctr"/>
            <a:r>
              <a:rPr lang="es-MX" sz="2400" dirty="0" smtClean="0">
                <a:latin typeface="Times New Roman" pitchFamily="18" charset="0"/>
                <a:cs typeface="Times New Roman" pitchFamily="18" charset="0"/>
              </a:rPr>
              <a:t>del Estado de México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13 CuadroTexto"/>
          <p:cNvSpPr txBox="1"/>
          <p:nvPr/>
        </p:nvSpPr>
        <p:spPr>
          <a:xfrm>
            <a:off x="228600" y="1447800"/>
            <a:ext cx="3429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>
                <a:latin typeface="Times New Roman" pitchFamily="18" charset="0"/>
                <a:cs typeface="Times New Roman" pitchFamily="18" charset="0"/>
              </a:rPr>
              <a:t>Facultad de Planeación </a:t>
            </a:r>
          </a:p>
          <a:p>
            <a:pPr algn="ctr"/>
            <a:r>
              <a:rPr lang="es-MX" sz="2000" dirty="0" smtClean="0">
                <a:latin typeface="Times New Roman" pitchFamily="18" charset="0"/>
                <a:cs typeface="Times New Roman" pitchFamily="18" charset="0"/>
              </a:rPr>
              <a:t>Urbana y Regional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8 CuadroTexto"/>
          <p:cNvSpPr txBox="1"/>
          <p:nvPr/>
        </p:nvSpPr>
        <p:spPr>
          <a:xfrm>
            <a:off x="152400" y="2477869"/>
            <a:ext cx="3657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Licenciatura en Ciencias Ambientales</a:t>
            </a:r>
          </a:p>
          <a:p>
            <a:pPr algn="ctr"/>
            <a:endParaRPr lang="es-MX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Unidad de aprendizaje:</a:t>
            </a:r>
          </a:p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Financiamiento para el desarrollo</a:t>
            </a:r>
          </a:p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Octavo semestre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523387" y="5602514"/>
            <a:ext cx="34208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Autor: José Gerardo Moreno Ayala</a:t>
            </a:r>
          </a:p>
          <a:p>
            <a:pPr algn="r"/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Mayo de 2017</a:t>
            </a:r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523387" y="4206269"/>
            <a:ext cx="32866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Financiamiento de tecnologías limpias y eficiencia energética:</a:t>
            </a:r>
          </a:p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caso del Mercosur</a:t>
            </a:r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5238307" y="6125734"/>
            <a:ext cx="32127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Las tres gracias, París, 2007 </a:t>
            </a:r>
            <a:r>
              <a:rPr lang="es-MX" sz="1000" dirty="0" smtClean="0">
                <a:latin typeface="Times New Roman"/>
                <a:cs typeface="Times New Roman"/>
              </a:rPr>
              <a:t>©José Gerardo Moreno Ayala</a:t>
            </a:r>
            <a:endParaRPr lang="en-GB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072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321" y="0"/>
            <a:ext cx="9196644" cy="6858000"/>
          </a:xfrm>
          <a:prstGeom prst="rect">
            <a:avLst/>
          </a:prstGeom>
        </p:spPr>
      </p:pic>
      <p:sp>
        <p:nvSpPr>
          <p:cNvPr id="3" name="5 Pergamino horizontal"/>
          <p:cNvSpPr/>
          <p:nvPr/>
        </p:nvSpPr>
        <p:spPr>
          <a:xfrm>
            <a:off x="228600" y="152400"/>
            <a:ext cx="3581400" cy="4572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UAEM-FAPUR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6 Pergamino horizontal"/>
          <p:cNvSpPr/>
          <p:nvPr/>
        </p:nvSpPr>
        <p:spPr>
          <a:xfrm>
            <a:off x="4114800" y="76200"/>
            <a:ext cx="5029200" cy="5334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Financiamiento para el desarrollo/</a:t>
            </a:r>
            <a:r>
              <a:rPr lang="es-MX" dirty="0" err="1">
                <a:solidFill>
                  <a:schemeClr val="tx1"/>
                </a:solidFill>
                <a:latin typeface="Bookman Old Style" pitchFamily="18" charset="0"/>
              </a:rPr>
              <a:t>jgma</a:t>
            </a:r>
            <a:endParaRPr lang="es-ES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5" name="14 CuadroTexto"/>
          <p:cNvSpPr txBox="1"/>
          <p:nvPr/>
        </p:nvSpPr>
        <p:spPr>
          <a:xfrm>
            <a:off x="228600" y="1006642"/>
            <a:ext cx="411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Economía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una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ESCO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15 CuadroTexto"/>
          <p:cNvSpPr txBox="1"/>
          <p:nvPr/>
        </p:nvSpPr>
        <p:spPr>
          <a:xfrm>
            <a:off x="228600" y="1680683"/>
            <a:ext cx="853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Características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empresas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en el sector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energía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16 CuadroTexto"/>
          <p:cNvSpPr txBox="1"/>
          <p:nvPr/>
        </p:nvSpPr>
        <p:spPr>
          <a:xfrm>
            <a:off x="228600" y="2142348"/>
            <a:ext cx="876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Empresa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distribución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energía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El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activo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fijo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(red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distribución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principal factor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económico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sus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requerimientos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anuales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inversión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son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reducidos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entonces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fácil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acceso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crédito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bancario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interno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17 CuadroTexto"/>
          <p:cNvSpPr txBox="1"/>
          <p:nvPr/>
        </p:nvSpPr>
        <p:spPr>
          <a:xfrm>
            <a:off x="228600" y="3865965"/>
            <a:ext cx="8763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Empresa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generación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energía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eléctrica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Fuerte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inversión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en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plantas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generación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por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lo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cual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expansión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logra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con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créditos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bancarios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internos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18 CuadroTexto"/>
          <p:cNvSpPr txBox="1"/>
          <p:nvPr/>
        </p:nvSpPr>
        <p:spPr>
          <a:xfrm>
            <a:off x="228600" y="5361982"/>
            <a:ext cx="8915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Empresa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ESCO, capital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fijo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reducido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elevado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capital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trabajo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activos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pasivos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corrientes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). Con la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venta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cada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proyecto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requiere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capital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adicional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reinversión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utilidades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deuda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bancaria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6975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142"/>
            <a:ext cx="9144000" cy="6818743"/>
          </a:xfrm>
          <a:prstGeom prst="rect">
            <a:avLst/>
          </a:prstGeom>
        </p:spPr>
      </p:pic>
      <p:sp>
        <p:nvSpPr>
          <p:cNvPr id="3" name="5 Pergamino horizontal"/>
          <p:cNvSpPr/>
          <p:nvPr/>
        </p:nvSpPr>
        <p:spPr>
          <a:xfrm>
            <a:off x="228600" y="152400"/>
            <a:ext cx="3581400" cy="4572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UAEM-FAPUR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6 Pergamino horizontal"/>
          <p:cNvSpPr/>
          <p:nvPr/>
        </p:nvSpPr>
        <p:spPr>
          <a:xfrm>
            <a:off x="4114800" y="76200"/>
            <a:ext cx="5029200" cy="5334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Financiamiento para el desarrollo/</a:t>
            </a:r>
            <a:r>
              <a:rPr lang="es-MX" dirty="0" err="1">
                <a:solidFill>
                  <a:schemeClr val="tx1"/>
                </a:solidFill>
                <a:latin typeface="Bookman Old Style" pitchFamily="18" charset="0"/>
              </a:rPr>
              <a:t>jgma</a:t>
            </a:r>
            <a:endParaRPr lang="es-ES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5" name="5 CuadroTexto"/>
          <p:cNvSpPr txBox="1"/>
          <p:nvPr/>
        </p:nvSpPr>
        <p:spPr>
          <a:xfrm>
            <a:off x="152400" y="1135189"/>
            <a:ext cx="8839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Requiere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que los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márgenes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contribución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ingresos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costos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variables)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sean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altos para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lograr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TIR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muy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alta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tan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alta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que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puede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parecer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exagerada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dificulta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“vender”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sus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proyectos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80474" y="2920803"/>
            <a:ext cx="86426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TIR antes de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impuestos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y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overhead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gastos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indirectos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 de 50%,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puede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llevar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 TIR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en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el largo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plazo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de 20%, a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pesar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ser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eficaz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y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tener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costos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operación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bajos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7" name="Rectángulo 6"/>
          <p:cNvSpPr/>
          <p:nvPr/>
        </p:nvSpPr>
        <p:spPr>
          <a:xfrm>
            <a:off x="228600" y="4602039"/>
            <a:ext cx="86426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La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carga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tributaria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depende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del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país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pero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generalmente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elevada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998638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321" y="0"/>
            <a:ext cx="9196644" cy="6858000"/>
          </a:xfrm>
          <a:prstGeom prst="rect">
            <a:avLst/>
          </a:prstGeom>
        </p:spPr>
      </p:pic>
      <p:sp>
        <p:nvSpPr>
          <p:cNvPr id="3" name="5 Pergamino horizontal"/>
          <p:cNvSpPr/>
          <p:nvPr/>
        </p:nvSpPr>
        <p:spPr>
          <a:xfrm>
            <a:off x="228600" y="152400"/>
            <a:ext cx="3581400" cy="4572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UAEM-FAPUR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6 Pergamino horizontal"/>
          <p:cNvSpPr/>
          <p:nvPr/>
        </p:nvSpPr>
        <p:spPr>
          <a:xfrm>
            <a:off x="4114800" y="76200"/>
            <a:ext cx="5029200" cy="5334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Financiamiento para el desarrollo/</a:t>
            </a:r>
            <a:r>
              <a:rPr lang="es-MX" dirty="0" err="1">
                <a:solidFill>
                  <a:schemeClr val="tx1"/>
                </a:solidFill>
                <a:latin typeface="Bookman Old Style" pitchFamily="18" charset="0"/>
              </a:rPr>
              <a:t>jgma</a:t>
            </a:r>
            <a:endParaRPr lang="es-ES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5" name="6 CuadroTexto"/>
          <p:cNvSpPr txBox="1"/>
          <p:nvPr/>
        </p:nvSpPr>
        <p:spPr>
          <a:xfrm>
            <a:off x="465220" y="1120170"/>
            <a:ext cx="82296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El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margen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contribución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una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curva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en forma de S y los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costos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operación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son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decrecientes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por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economías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escala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hay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mercado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capacidad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ventas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eficaz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en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costos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economías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escala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puede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alcanzarse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rentabilidad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esperada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en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corto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plazo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6" name="8 CuadroTexto"/>
          <p:cNvSpPr txBox="1"/>
          <p:nvPr/>
        </p:nvSpPr>
        <p:spPr>
          <a:xfrm>
            <a:off x="465220" y="3197914"/>
            <a:ext cx="82296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°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Autosuficiencia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en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flujo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caja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ingresos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mensuales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deben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cubrir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costos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operación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aún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cuando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nuevos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proyectos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sostengan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con capital fresco o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deuda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;</a:t>
            </a:r>
          </a:p>
        </p:txBody>
      </p:sp>
      <p:sp>
        <p:nvSpPr>
          <p:cNvPr id="7" name="9 CuadroTexto"/>
          <p:cNvSpPr txBox="1"/>
          <p:nvPr/>
        </p:nvSpPr>
        <p:spPr>
          <a:xfrm>
            <a:off x="465220" y="4733835"/>
            <a:ext cx="82296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°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lograr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nivel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ingresos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que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permita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con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reinversión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parcial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financiamiento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bancario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el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crecimiento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futuro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7591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728" y="0"/>
            <a:ext cx="9196644" cy="6858000"/>
          </a:xfrm>
          <a:prstGeom prst="rect">
            <a:avLst/>
          </a:prstGeom>
        </p:spPr>
      </p:pic>
      <p:sp>
        <p:nvSpPr>
          <p:cNvPr id="3" name="5 Pergamino horizontal"/>
          <p:cNvSpPr/>
          <p:nvPr/>
        </p:nvSpPr>
        <p:spPr>
          <a:xfrm>
            <a:off x="228600" y="152400"/>
            <a:ext cx="3581400" cy="4572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UAEM-FAPUR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6 Pergamino horizontal"/>
          <p:cNvSpPr/>
          <p:nvPr/>
        </p:nvSpPr>
        <p:spPr>
          <a:xfrm>
            <a:off x="4114800" y="76200"/>
            <a:ext cx="5029200" cy="5334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Financiamiento para el desarrollo/</a:t>
            </a:r>
            <a:r>
              <a:rPr lang="es-MX" dirty="0" err="1">
                <a:solidFill>
                  <a:schemeClr val="tx1"/>
                </a:solidFill>
                <a:latin typeface="Bookman Old Style" pitchFamily="18" charset="0"/>
              </a:rPr>
              <a:t>jgma</a:t>
            </a:r>
            <a:endParaRPr lang="es-ES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28600" y="701961"/>
            <a:ext cx="426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Riesgos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28600" y="1163626"/>
            <a:ext cx="87249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Gerencia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El factor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más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importante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para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el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éxito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pero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escaso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el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gerencial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quien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debe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gestionar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el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acceso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al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mercado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el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aumento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ventas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eficacia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costos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estructura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adecuada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capital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riesgo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apalancamiento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financiero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La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capitalización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con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nuevos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socios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que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toman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el control de la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sociedad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puede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generar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problemas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societarios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28600" y="3254908"/>
            <a:ext cx="8763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Riesgo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mercado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Incertidumbre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sobre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nivel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ventas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que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requiere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TIR;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situación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económica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del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país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regulación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precios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tarifas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capacidad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gerencial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para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acceder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al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mercado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y;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costos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inversión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elevados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para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nivel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ahorros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puede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llevar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contratos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largos, de mayor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riesgo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Para no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descapitalizarse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no se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logran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contratos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recurrir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estructura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financiación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proyectos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(project finance) con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apalancamiento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bancario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cuando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un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proyecto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se pre-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negocie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con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clientes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presenta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inversionistas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para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evaluación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financiamiento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financiamiento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proyectos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project financing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741606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96644" cy="6858000"/>
          </a:xfrm>
          <a:prstGeom prst="rect">
            <a:avLst/>
          </a:prstGeom>
        </p:spPr>
      </p:pic>
      <p:sp>
        <p:nvSpPr>
          <p:cNvPr id="3" name="5 Pergamino horizontal"/>
          <p:cNvSpPr/>
          <p:nvPr/>
        </p:nvSpPr>
        <p:spPr>
          <a:xfrm>
            <a:off x="228600" y="152400"/>
            <a:ext cx="3581400" cy="4572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UAEM-FAPUR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6 Pergamino horizontal"/>
          <p:cNvSpPr/>
          <p:nvPr/>
        </p:nvSpPr>
        <p:spPr>
          <a:xfrm>
            <a:off x="4114800" y="76200"/>
            <a:ext cx="5029200" cy="5334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Financiamiento para el desarrollo/</a:t>
            </a:r>
            <a:r>
              <a:rPr lang="es-MX" dirty="0" err="1">
                <a:solidFill>
                  <a:schemeClr val="tx1"/>
                </a:solidFill>
                <a:latin typeface="Bookman Old Style" pitchFamily="18" charset="0"/>
              </a:rPr>
              <a:t>jgma</a:t>
            </a:r>
            <a:endParaRPr lang="es-ES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28600" y="2268085"/>
            <a:ext cx="8686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Riesgo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crediticio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del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cliente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pesar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garantías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fianzas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 o el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equipo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en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empresa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cliente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existe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riesgo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por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problemas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económicos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o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bancarrota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del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cliente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Este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riesgo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mayor en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proyectos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grandes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 de largo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plazo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menor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con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muchos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proyectos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pequeños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corto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plazo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228600" y="1109715"/>
            <a:ext cx="426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Riesgos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90500" y="4793397"/>
            <a:ext cx="861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Riesgo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país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País en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riesgo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no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tendrá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acceso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financiamiento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externo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21244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321" y="0"/>
            <a:ext cx="9196644" cy="6858000"/>
          </a:xfrm>
          <a:prstGeom prst="rect">
            <a:avLst/>
          </a:prstGeom>
        </p:spPr>
      </p:pic>
      <p:sp>
        <p:nvSpPr>
          <p:cNvPr id="3" name="5 Pergamino horizontal"/>
          <p:cNvSpPr/>
          <p:nvPr/>
        </p:nvSpPr>
        <p:spPr>
          <a:xfrm>
            <a:off x="228600" y="152400"/>
            <a:ext cx="3581400" cy="4572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UAEM-FAPUR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6 Pergamino horizontal"/>
          <p:cNvSpPr/>
          <p:nvPr/>
        </p:nvSpPr>
        <p:spPr>
          <a:xfrm>
            <a:off x="4114800" y="76200"/>
            <a:ext cx="5029200" cy="5334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Financiamiento para el desarrollo/</a:t>
            </a:r>
            <a:r>
              <a:rPr lang="es-MX" dirty="0" err="1">
                <a:solidFill>
                  <a:schemeClr val="tx1"/>
                </a:solidFill>
                <a:latin typeface="Bookman Old Style" pitchFamily="18" charset="0"/>
              </a:rPr>
              <a:t>jgma</a:t>
            </a:r>
            <a:endParaRPr lang="es-ES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28600" y="1032642"/>
            <a:ext cx="8473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Energías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limpias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y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renovables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algunos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casos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28600" y="1778875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Biomasa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28601" y="2454166"/>
            <a:ext cx="8686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Sociedad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propósito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específico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(SPE)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para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generar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energía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eléctrica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con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bagazo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caña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madera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u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otros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residuos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agroindustriales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Parte de la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energía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para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la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empresa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azucarera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 el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resto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vende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por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contrato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suministro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(PPA) a red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pública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Rentabilidad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depende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precio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al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que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vende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excedente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energía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Riesgos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por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temporalidad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producción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agrícola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variabilidad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o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siniestro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cosechas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entorno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macroeconómico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84385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321" y="0"/>
            <a:ext cx="9196644" cy="6858000"/>
          </a:xfrm>
          <a:prstGeom prst="rect">
            <a:avLst/>
          </a:prstGeom>
        </p:spPr>
      </p:pic>
      <p:sp>
        <p:nvSpPr>
          <p:cNvPr id="3" name="5 Pergamino horizontal"/>
          <p:cNvSpPr/>
          <p:nvPr/>
        </p:nvSpPr>
        <p:spPr>
          <a:xfrm>
            <a:off x="228600" y="152400"/>
            <a:ext cx="3581400" cy="4572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UAEM-FAPUR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6 Pergamino horizontal"/>
          <p:cNvSpPr/>
          <p:nvPr/>
        </p:nvSpPr>
        <p:spPr>
          <a:xfrm>
            <a:off x="4114800" y="76200"/>
            <a:ext cx="5029200" cy="5334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Financiamiento para el desarrollo/</a:t>
            </a:r>
            <a:r>
              <a:rPr lang="es-MX" dirty="0" err="1">
                <a:solidFill>
                  <a:schemeClr val="tx1"/>
                </a:solidFill>
                <a:latin typeface="Bookman Old Style" pitchFamily="18" charset="0"/>
              </a:rPr>
              <a:t>jgma</a:t>
            </a:r>
            <a:endParaRPr lang="es-ES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28600" y="1100958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Biomasa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37051" y="1731573"/>
            <a:ext cx="6871842" cy="4787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33785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321" y="0"/>
            <a:ext cx="9196644" cy="6858000"/>
          </a:xfrm>
          <a:prstGeom prst="rect">
            <a:avLst/>
          </a:prstGeom>
        </p:spPr>
      </p:pic>
      <p:sp>
        <p:nvSpPr>
          <p:cNvPr id="3" name="5 Pergamino horizontal"/>
          <p:cNvSpPr/>
          <p:nvPr/>
        </p:nvSpPr>
        <p:spPr>
          <a:xfrm>
            <a:off x="228600" y="152400"/>
            <a:ext cx="3581400" cy="4572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UAEM-FAPUR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6 Pergamino horizontal"/>
          <p:cNvSpPr/>
          <p:nvPr/>
        </p:nvSpPr>
        <p:spPr>
          <a:xfrm>
            <a:off x="4114800" y="76200"/>
            <a:ext cx="5029200" cy="5334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Financiamiento para el desarrollo/</a:t>
            </a:r>
            <a:r>
              <a:rPr lang="es-MX" dirty="0" err="1">
                <a:solidFill>
                  <a:schemeClr val="tx1"/>
                </a:solidFill>
                <a:latin typeface="Bookman Old Style" pitchFamily="18" charset="0"/>
              </a:rPr>
              <a:t>jgma</a:t>
            </a:r>
            <a:endParaRPr lang="es-ES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28600" y="989130"/>
            <a:ext cx="830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s-ES" sz="2400" b="1" dirty="0" smtClean="0">
                <a:latin typeface="Times New Roman" pitchFamily="18" charset="0"/>
                <a:cs typeface="Times New Roman" pitchFamily="18" charset="0"/>
              </a:rPr>
              <a:t> Pequeñas </a:t>
            </a:r>
            <a:r>
              <a:rPr lang="es-ES" sz="2400" b="1" dirty="0">
                <a:latin typeface="Times New Roman" pitchFamily="18" charset="0"/>
                <a:cs typeface="Times New Roman" pitchFamily="18" charset="0"/>
              </a:rPr>
              <a:t>centrales hidroeléctricas (PCH).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28600" y="1693743"/>
            <a:ext cx="8458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>
                <a:latin typeface="Times New Roman" pitchFamily="18" charset="0"/>
                <a:cs typeface="Times New Roman" pitchFamily="18" charset="0"/>
              </a:rPr>
              <a:t>La viabilidad de las PCH dependen no sólo de las características económicas del proyecto (costos y tarifas), sino del marco regulatorio (posibilidades de vender a la red pública y a clientes particulares).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28600" y="3425895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Eólica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7 Rectángulo"/>
          <p:cNvSpPr/>
          <p:nvPr/>
        </p:nvSpPr>
        <p:spPr>
          <a:xfrm>
            <a:off x="228600" y="4159920"/>
            <a:ext cx="8458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Estos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proyectos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tienen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dificultades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para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ser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competitivos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y,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por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lo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tanto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pueden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requerir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subsidios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vía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tarifas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pero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sobre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todo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con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aportes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de capital no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reembolsable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 y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están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sujetos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riesgos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regulatorios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y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variaciones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tarifas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82089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321" y="0"/>
            <a:ext cx="9196644" cy="6858000"/>
          </a:xfrm>
          <a:prstGeom prst="rect">
            <a:avLst/>
          </a:prstGeom>
        </p:spPr>
      </p:pic>
      <p:sp>
        <p:nvSpPr>
          <p:cNvPr id="3" name="5 Pergamino horizontal"/>
          <p:cNvSpPr/>
          <p:nvPr/>
        </p:nvSpPr>
        <p:spPr>
          <a:xfrm>
            <a:off x="228600" y="152400"/>
            <a:ext cx="3581400" cy="4572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UAEM-FAPUR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6 Pergamino horizontal"/>
          <p:cNvSpPr/>
          <p:nvPr/>
        </p:nvSpPr>
        <p:spPr>
          <a:xfrm>
            <a:off x="4114800" y="76200"/>
            <a:ext cx="5029200" cy="5334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Financiamiento para el desarrollo/</a:t>
            </a:r>
            <a:r>
              <a:rPr lang="es-MX" dirty="0" err="1">
                <a:solidFill>
                  <a:schemeClr val="tx1"/>
                </a:solidFill>
                <a:latin typeface="Bookman Old Style" pitchFamily="18" charset="0"/>
              </a:rPr>
              <a:t>jgma</a:t>
            </a:r>
            <a:endParaRPr lang="es-ES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28600" y="945932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Combinación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fuentes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Programa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PERMER en Argentina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28600" y="1943339"/>
            <a:ext cx="868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En Argentina se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están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desarrollando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proyectos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energías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limpias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con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novedosas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formas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financiamiento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participando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banca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multilateral,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fondos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internacionales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Estado y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consumidor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228600" y="3597166"/>
            <a:ext cx="876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El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Proyecto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Energías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Renovables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en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Mercados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Rurales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(PERMER)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subsidia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la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instalación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tecnologías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limpias–sistemas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fotovoltaicos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eólicos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celdas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combustible,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microturbinas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hidráulicas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generadores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diesel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84080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7" y="0"/>
            <a:ext cx="9196644" cy="6858000"/>
          </a:xfrm>
          <a:prstGeom prst="rect">
            <a:avLst/>
          </a:prstGeom>
        </p:spPr>
      </p:pic>
      <p:sp>
        <p:nvSpPr>
          <p:cNvPr id="3" name="5 Pergamino horizontal"/>
          <p:cNvSpPr/>
          <p:nvPr/>
        </p:nvSpPr>
        <p:spPr>
          <a:xfrm>
            <a:off x="228600" y="152400"/>
            <a:ext cx="3581400" cy="4572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UAEM-FAPUR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6 Pergamino horizontal"/>
          <p:cNvSpPr/>
          <p:nvPr/>
        </p:nvSpPr>
        <p:spPr>
          <a:xfrm>
            <a:off x="4114800" y="76200"/>
            <a:ext cx="5029200" cy="5334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Financiamiento para el desarrollo/</a:t>
            </a:r>
            <a:r>
              <a:rPr lang="es-MX" dirty="0" err="1">
                <a:solidFill>
                  <a:schemeClr val="tx1"/>
                </a:solidFill>
                <a:latin typeface="Bookman Old Style" pitchFamily="18" charset="0"/>
              </a:rPr>
              <a:t>jgma</a:t>
            </a:r>
            <a:endParaRPr lang="es-ES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04800" y="1324315"/>
            <a:ext cx="67423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>
                <a:latin typeface="Times New Roman" pitchFamily="18" charset="0"/>
                <a:cs typeface="Times New Roman" pitchFamily="18" charset="0"/>
              </a:rPr>
              <a:t>III. Potenciales fuentes de financiamiento.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04800" y="1898969"/>
            <a:ext cx="82874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>
                <a:latin typeface="Times New Roman" pitchFamily="18" charset="0"/>
                <a:cs typeface="Times New Roman" pitchFamily="18" charset="0"/>
              </a:rPr>
              <a:t>Todo el financiamiento de tecnologías limpias o eficiencia energética responde a una estructura de capital y deuda.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23196" y="2903392"/>
            <a:ext cx="861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Aportes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de capital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privado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07430" y="3628709"/>
            <a:ext cx="828477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b="1" dirty="0">
                <a:latin typeface="Times New Roman" pitchFamily="18" charset="0"/>
                <a:cs typeface="Times New Roman" pitchFamily="18" charset="0"/>
              </a:rPr>
              <a:t>1. Inversionistas privados. </a:t>
            </a:r>
            <a:r>
              <a:rPr lang="es-ES" sz="2400" dirty="0">
                <a:latin typeface="Times New Roman" pitchFamily="18" charset="0"/>
                <a:cs typeface="Times New Roman" pitchFamily="18" charset="0"/>
              </a:rPr>
              <a:t>Nacional o extranjero. Firmas de ingeniería o desarrolladoras de proyectos empresas de construcción o proveedoras de equipo. Las entidades financieras de desarrollo gubernamentales apoyen con líneas de crédito a desarrolladoras para estructurar un financiamiento de capital de 20-30% y el resto de deuda. El capital extranjero más costoso por garantías y tasas de retorno requeridas</a:t>
            </a: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80245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321" y="0"/>
            <a:ext cx="9196644" cy="6858000"/>
          </a:xfrm>
          <a:prstGeom prst="rect">
            <a:avLst/>
          </a:prstGeom>
        </p:spPr>
      </p:pic>
      <p:sp>
        <p:nvSpPr>
          <p:cNvPr id="3" name="5 Pergamino horizontal"/>
          <p:cNvSpPr/>
          <p:nvPr/>
        </p:nvSpPr>
        <p:spPr>
          <a:xfrm>
            <a:off x="228600" y="152400"/>
            <a:ext cx="3581400" cy="4572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UAEM-FAPUR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6 Pergamino horizontal"/>
          <p:cNvSpPr/>
          <p:nvPr/>
        </p:nvSpPr>
        <p:spPr>
          <a:xfrm>
            <a:off x="4114800" y="76200"/>
            <a:ext cx="5029200" cy="5334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Financiamiento para el desarrollo/</a:t>
            </a:r>
            <a:r>
              <a:rPr lang="es-MX" dirty="0" err="1">
                <a:solidFill>
                  <a:schemeClr val="tx1"/>
                </a:solidFill>
                <a:latin typeface="Bookman Old Style" pitchFamily="18" charset="0"/>
              </a:rPr>
              <a:t>jgma</a:t>
            </a:r>
            <a:endParaRPr lang="es-ES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90500" y="1853862"/>
            <a:ext cx="876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 smtClean="0">
                <a:latin typeface="Bookman Old Style" pitchFamily="18" charset="0"/>
              </a:rPr>
              <a:t>Las inversiones en proyectos de energía limpia (pequeñas centrales hidroeléctricas, energía eólica, cogeneración con gas natural o los que mejoren la eficiencia en el uso de energía) son atractivos para los inversionistas.</a:t>
            </a:r>
            <a:endParaRPr lang="en-US" sz="2400" dirty="0"/>
          </a:p>
        </p:txBody>
      </p:sp>
      <p:sp>
        <p:nvSpPr>
          <p:cNvPr id="7" name="6 CuadroTexto"/>
          <p:cNvSpPr txBox="1"/>
          <p:nvPr/>
        </p:nvSpPr>
        <p:spPr>
          <a:xfrm>
            <a:off x="228600" y="1119351"/>
            <a:ext cx="31470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dirty="0" smtClean="0">
                <a:latin typeface="Bookman Old Style" panose="02050604050505020204" pitchFamily="18" charset="0"/>
              </a:rPr>
              <a:t>I. Introducción</a:t>
            </a:r>
            <a:endParaRPr lang="en-GB" sz="3200" dirty="0">
              <a:latin typeface="Bookman Old Style" panose="02050604050505020204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28600" y="3965028"/>
            <a:ext cx="8763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dirty="0" smtClean="0">
                <a:latin typeface="Bookman Old Style" pitchFamily="18" charset="0"/>
              </a:rPr>
              <a:t>El éxito de las inversiones se encuentra determinado </a:t>
            </a:r>
            <a:r>
              <a:rPr lang="es-ES" sz="2400" dirty="0">
                <a:latin typeface="Bookman Old Style" pitchFamily="18" charset="0"/>
              </a:rPr>
              <a:t>por las condiciones económicas y financieras internacionales y nacionales existentes en América Latina (en lo inmediato la crisis existente y la debilidad de los mercados financieros).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06541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321" y="0"/>
            <a:ext cx="9196644" cy="6858000"/>
          </a:xfrm>
          <a:prstGeom prst="rect">
            <a:avLst/>
          </a:prstGeom>
        </p:spPr>
      </p:pic>
      <p:sp>
        <p:nvSpPr>
          <p:cNvPr id="3" name="5 Pergamino horizontal"/>
          <p:cNvSpPr/>
          <p:nvPr/>
        </p:nvSpPr>
        <p:spPr>
          <a:xfrm>
            <a:off x="228600" y="152400"/>
            <a:ext cx="3581400" cy="4572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UAEM-FAPUR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6 Pergamino horizontal"/>
          <p:cNvSpPr/>
          <p:nvPr/>
        </p:nvSpPr>
        <p:spPr>
          <a:xfrm>
            <a:off x="4114800" y="76200"/>
            <a:ext cx="5029200" cy="5334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Financiamiento para el desarrollo/</a:t>
            </a:r>
            <a:r>
              <a:rPr lang="es-MX" dirty="0" err="1">
                <a:solidFill>
                  <a:schemeClr val="tx1"/>
                </a:solidFill>
                <a:latin typeface="Bookman Old Style" pitchFamily="18" charset="0"/>
              </a:rPr>
              <a:t>jgma</a:t>
            </a:r>
            <a:endParaRPr lang="es-ES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89034" y="651638"/>
            <a:ext cx="858826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2.Fondos de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inversión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disponibilidad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financiación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través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los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fondos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internacionales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especializados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en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tecnologías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limpias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determinada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por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proyectos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atractivos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riesgo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país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resultados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primeras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experiencias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líneas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crédito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gobierno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para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complementar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inversiones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privadas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228600" y="2555156"/>
            <a:ext cx="548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B.Financiamiento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Bancario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25970" y="2992014"/>
            <a:ext cx="861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Banca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desarrollo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nacional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: el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caso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Brasil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66700" y="3421094"/>
            <a:ext cx="8610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El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Banco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Nacional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Desenvolvimiento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de los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pocos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en A. L.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que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apoya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con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líneas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crédito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recursos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propios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o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instituciones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financieras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internacionales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para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inversiones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públicas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o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privadas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en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áreas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energía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prioritarias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/>
          </a:p>
        </p:txBody>
      </p:sp>
      <p:sp>
        <p:nvSpPr>
          <p:cNvPr id="9" name="8 CuadroTexto"/>
          <p:cNvSpPr txBox="1"/>
          <p:nvPr/>
        </p:nvSpPr>
        <p:spPr>
          <a:xfrm>
            <a:off x="304800" y="4897810"/>
            <a:ext cx="8610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a)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Líneas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crédito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aplicables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para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proyectos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eficiencia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energética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generación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pequeño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porte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Son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líneas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crédito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para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apoyar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el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financiamiento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proyectos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no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empresas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en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eficiencia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energética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del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lado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la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demanda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generación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en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horas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pico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o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cogeneración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por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MiPyMEs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4312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321" y="0"/>
            <a:ext cx="9196644" cy="6858000"/>
          </a:xfrm>
          <a:prstGeom prst="rect">
            <a:avLst/>
          </a:prstGeom>
        </p:spPr>
      </p:pic>
      <p:sp>
        <p:nvSpPr>
          <p:cNvPr id="3" name="5 Pergamino horizontal"/>
          <p:cNvSpPr/>
          <p:nvPr/>
        </p:nvSpPr>
        <p:spPr>
          <a:xfrm>
            <a:off x="228600" y="152400"/>
            <a:ext cx="3581400" cy="4572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UAEM-FAPUR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6 Pergamino horizontal"/>
          <p:cNvSpPr/>
          <p:nvPr/>
        </p:nvSpPr>
        <p:spPr>
          <a:xfrm>
            <a:off x="4114800" y="76200"/>
            <a:ext cx="5029200" cy="5334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Financiamiento para el desarrollo/</a:t>
            </a:r>
            <a:r>
              <a:rPr lang="es-MX" dirty="0" err="1">
                <a:solidFill>
                  <a:schemeClr val="tx1"/>
                </a:solidFill>
                <a:latin typeface="Bookman Old Style" pitchFamily="18" charset="0"/>
              </a:rPr>
              <a:t>jgma</a:t>
            </a:r>
            <a:endParaRPr lang="es-ES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727838"/>
            <a:ext cx="5179649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31470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321" y="0"/>
            <a:ext cx="9196644" cy="6858000"/>
          </a:xfrm>
          <a:prstGeom prst="rect">
            <a:avLst/>
          </a:prstGeom>
        </p:spPr>
      </p:pic>
      <p:sp>
        <p:nvSpPr>
          <p:cNvPr id="3" name="5 Pergamino horizontal"/>
          <p:cNvSpPr/>
          <p:nvPr/>
        </p:nvSpPr>
        <p:spPr>
          <a:xfrm>
            <a:off x="228600" y="152400"/>
            <a:ext cx="3581400" cy="4572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UAEM-FAPUR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6 Pergamino horizontal"/>
          <p:cNvSpPr/>
          <p:nvPr/>
        </p:nvSpPr>
        <p:spPr>
          <a:xfrm>
            <a:off x="4114800" y="76200"/>
            <a:ext cx="5029200" cy="5334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Financiamiento para el desarrollo/</a:t>
            </a:r>
            <a:r>
              <a:rPr lang="es-MX" dirty="0" err="1">
                <a:solidFill>
                  <a:schemeClr val="tx1"/>
                </a:solidFill>
                <a:latin typeface="Bookman Old Style" pitchFamily="18" charset="0"/>
              </a:rPr>
              <a:t>jgma</a:t>
            </a:r>
            <a:endParaRPr lang="es-ES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81000" y="970063"/>
            <a:ext cx="8458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 El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caso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PCH: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programa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PCH-COM. Para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desarrollar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PCH en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Brasil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otorgaron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incentivos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legales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concesiones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sin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licitación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exención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impuestos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estatales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municipales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comercializar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con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consumidores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finales y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exención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o 50%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tarifas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transmisión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342900" y="3534728"/>
            <a:ext cx="8458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Objetivo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incrementar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la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capacidad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eléctrica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en 1,200 MW en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tres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años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La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venta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Electrobrás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 un valor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normativo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quien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la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puede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vender a un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precio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superior, reduce la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tasa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retorno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(TR),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pero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atractiva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pues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el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riesgo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casi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inexistente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Puede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optarse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por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venderse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consumidor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final o 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empresa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distribuidora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aumentando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la TR,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pero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también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el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riesgo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71019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321" y="0"/>
            <a:ext cx="9196644" cy="6858000"/>
          </a:xfrm>
          <a:prstGeom prst="rect">
            <a:avLst/>
          </a:prstGeom>
        </p:spPr>
      </p:pic>
      <p:sp>
        <p:nvSpPr>
          <p:cNvPr id="3" name="5 Pergamino horizontal"/>
          <p:cNvSpPr/>
          <p:nvPr/>
        </p:nvSpPr>
        <p:spPr>
          <a:xfrm>
            <a:off x="228600" y="152400"/>
            <a:ext cx="3581400" cy="4572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UAEM-FAPUR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6 Pergamino horizontal"/>
          <p:cNvSpPr/>
          <p:nvPr/>
        </p:nvSpPr>
        <p:spPr>
          <a:xfrm>
            <a:off x="4114800" y="76200"/>
            <a:ext cx="5029200" cy="5334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Financiamiento para el desarrollo/</a:t>
            </a:r>
            <a:r>
              <a:rPr lang="es-MX" dirty="0" err="1">
                <a:solidFill>
                  <a:schemeClr val="tx1"/>
                </a:solidFill>
                <a:latin typeface="Bookman Old Style" pitchFamily="18" charset="0"/>
              </a:rPr>
              <a:t>jgma</a:t>
            </a:r>
            <a:endParaRPr lang="es-ES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385" y="1135117"/>
            <a:ext cx="7812947" cy="5418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35603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321" y="0"/>
            <a:ext cx="9196644" cy="6858000"/>
          </a:xfrm>
          <a:prstGeom prst="rect">
            <a:avLst/>
          </a:prstGeom>
        </p:spPr>
      </p:pic>
      <p:sp>
        <p:nvSpPr>
          <p:cNvPr id="3" name="5 Pergamino horizontal"/>
          <p:cNvSpPr/>
          <p:nvPr/>
        </p:nvSpPr>
        <p:spPr>
          <a:xfrm>
            <a:off x="228600" y="152400"/>
            <a:ext cx="3581400" cy="4572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UAEM-FAPUR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6 Pergamino horizontal"/>
          <p:cNvSpPr/>
          <p:nvPr/>
        </p:nvSpPr>
        <p:spPr>
          <a:xfrm>
            <a:off x="4114800" y="76200"/>
            <a:ext cx="5029200" cy="5334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Financiamiento para el desarrollo/</a:t>
            </a:r>
            <a:r>
              <a:rPr lang="es-MX" dirty="0" err="1">
                <a:solidFill>
                  <a:schemeClr val="tx1"/>
                </a:solidFill>
                <a:latin typeface="Bookman Old Style" pitchFamily="18" charset="0"/>
              </a:rPr>
              <a:t>jgma</a:t>
            </a:r>
            <a:endParaRPr lang="es-ES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66913" y="895350"/>
            <a:ext cx="5210175" cy="558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71603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321" y="0"/>
            <a:ext cx="9196644" cy="6858000"/>
          </a:xfrm>
          <a:prstGeom prst="rect">
            <a:avLst/>
          </a:prstGeom>
        </p:spPr>
      </p:pic>
      <p:sp>
        <p:nvSpPr>
          <p:cNvPr id="3" name="5 Pergamino horizontal"/>
          <p:cNvSpPr/>
          <p:nvPr/>
        </p:nvSpPr>
        <p:spPr>
          <a:xfrm>
            <a:off x="228600" y="152400"/>
            <a:ext cx="3581400" cy="4572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UAEM-FAPUR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6 Pergamino horizontal"/>
          <p:cNvSpPr/>
          <p:nvPr/>
        </p:nvSpPr>
        <p:spPr>
          <a:xfrm>
            <a:off x="4114800" y="76200"/>
            <a:ext cx="5029200" cy="5334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Financiamiento para el desarrollo/</a:t>
            </a:r>
            <a:r>
              <a:rPr lang="es-MX" dirty="0" err="1">
                <a:solidFill>
                  <a:schemeClr val="tx1"/>
                </a:solidFill>
                <a:latin typeface="Bookman Old Style" pitchFamily="18" charset="0"/>
              </a:rPr>
              <a:t>jgma</a:t>
            </a:r>
            <a:endParaRPr lang="es-ES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81000" y="697468"/>
            <a:ext cx="2416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Banca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privada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33702" y="1282264"/>
            <a:ext cx="8534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El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papel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financista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la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banca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aún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escaso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por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 a)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riesgos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una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actividad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económica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nueva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 b)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empresas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están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descapitalizadas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 no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ofrecen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garantías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 c)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incertidumbre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en la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banca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aún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cuando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estructuren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financiamiento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proyectos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que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no se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presenten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como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pasivos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off-balance-sheet).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Los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proyectos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que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están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financiando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son en el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área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generación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cogeneración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con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residuos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agroindustriales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81000" y="4130562"/>
            <a:ext cx="6019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Financiamiento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proveedores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342901" y="4826876"/>
            <a:ext cx="8458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Es un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financiamiento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que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normalmente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no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provisto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directamente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por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los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proveedores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generalmente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caro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 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corto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plazo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por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lo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cual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no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una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fuente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financiación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apropiada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01854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321" y="0"/>
            <a:ext cx="9196644" cy="6858000"/>
          </a:xfrm>
          <a:prstGeom prst="rect">
            <a:avLst/>
          </a:prstGeom>
        </p:spPr>
      </p:pic>
      <p:sp>
        <p:nvSpPr>
          <p:cNvPr id="3" name="5 Pergamino horizontal"/>
          <p:cNvSpPr/>
          <p:nvPr/>
        </p:nvSpPr>
        <p:spPr>
          <a:xfrm>
            <a:off x="228600" y="152400"/>
            <a:ext cx="3581400" cy="4572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UAEM-FAPUR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6 Pergamino horizontal"/>
          <p:cNvSpPr/>
          <p:nvPr/>
        </p:nvSpPr>
        <p:spPr>
          <a:xfrm>
            <a:off x="4114800" y="76200"/>
            <a:ext cx="5029200" cy="5334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Financiamiento para el desarrollo/</a:t>
            </a:r>
            <a:r>
              <a:rPr lang="es-MX" dirty="0" err="1">
                <a:solidFill>
                  <a:schemeClr val="tx1"/>
                </a:solidFill>
                <a:latin typeface="Bookman Old Style" pitchFamily="18" charset="0"/>
              </a:rPr>
              <a:t>jgma</a:t>
            </a:r>
            <a:endParaRPr lang="es-ES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28600" y="932793"/>
            <a:ext cx="45956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Garantías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04801" y="1444382"/>
            <a:ext cx="8534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Es un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escollo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casi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insalvable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para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el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financiamiento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proyectos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que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deriva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la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falta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madurez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del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mercado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tecnologías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limpias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Por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ello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en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algunos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países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través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la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banca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desarrollo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se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están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creando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fondos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garantía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para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pasivos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empresas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que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no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cubren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garantías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suficientes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59078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321" y="0"/>
            <a:ext cx="9196644" cy="6858000"/>
          </a:xfrm>
          <a:prstGeom prst="rect">
            <a:avLst/>
          </a:prstGeom>
        </p:spPr>
      </p:pic>
      <p:sp>
        <p:nvSpPr>
          <p:cNvPr id="3" name="5 Pergamino horizontal"/>
          <p:cNvSpPr/>
          <p:nvPr/>
        </p:nvSpPr>
        <p:spPr>
          <a:xfrm>
            <a:off x="228600" y="152400"/>
            <a:ext cx="3581400" cy="4572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UAEM-FAPUR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6 Pergamino horizontal"/>
          <p:cNvSpPr/>
          <p:nvPr/>
        </p:nvSpPr>
        <p:spPr>
          <a:xfrm>
            <a:off x="4114800" y="76200"/>
            <a:ext cx="5029200" cy="5334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Financiamiento para el desarrollo/</a:t>
            </a:r>
            <a:r>
              <a:rPr lang="es-MX" dirty="0" err="1">
                <a:solidFill>
                  <a:schemeClr val="tx1"/>
                </a:solidFill>
                <a:latin typeface="Bookman Old Style" pitchFamily="18" charset="0"/>
              </a:rPr>
              <a:t>jgma</a:t>
            </a:r>
            <a:endParaRPr lang="es-ES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457200" y="888128"/>
            <a:ext cx="22930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IV.Conclusiones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04800" y="1439924"/>
            <a:ext cx="8534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El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papel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los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gobiernos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en el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financiamiento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tecnologías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limpias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 de mayor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eficiencia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energética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central y no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debe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circunscribirse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difusión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o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generando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proyectos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sólo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demostrativos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sino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que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debe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promover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concreción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práctica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sistemática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Las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funciones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pueden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resumir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en 4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puntos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7" name="6 Rectángulo"/>
          <p:cNvSpPr/>
          <p:nvPr/>
        </p:nvSpPr>
        <p:spPr>
          <a:xfrm>
            <a:off x="381000" y="3643039"/>
            <a:ext cx="838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Establecer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mecanismos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mercado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claros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estables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vía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marco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regulatorio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que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contribuyan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reducir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el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riesgo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 las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tasas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retorno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proveyendo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líneas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crédito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con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garantías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apropiadas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fijando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tarifas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claras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estables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impulsar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contratos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compra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energía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largo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plazo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evitando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los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subsidios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mediante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tarifas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03335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321" y="0"/>
            <a:ext cx="9196644" cy="6858000"/>
          </a:xfrm>
          <a:prstGeom prst="rect">
            <a:avLst/>
          </a:prstGeom>
        </p:spPr>
      </p:pic>
      <p:sp>
        <p:nvSpPr>
          <p:cNvPr id="3" name="5 Pergamino horizontal"/>
          <p:cNvSpPr/>
          <p:nvPr/>
        </p:nvSpPr>
        <p:spPr>
          <a:xfrm>
            <a:off x="228600" y="152400"/>
            <a:ext cx="3581400" cy="4572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UAEM-FAPUR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6 Pergamino horizontal"/>
          <p:cNvSpPr/>
          <p:nvPr/>
        </p:nvSpPr>
        <p:spPr>
          <a:xfrm>
            <a:off x="4114800" y="76200"/>
            <a:ext cx="5029200" cy="5334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Financiamiento para el desarrollo/</a:t>
            </a:r>
            <a:r>
              <a:rPr lang="es-MX" dirty="0" err="1">
                <a:solidFill>
                  <a:schemeClr val="tx1"/>
                </a:solidFill>
                <a:latin typeface="Bookman Old Style" pitchFamily="18" charset="0"/>
              </a:rPr>
              <a:t>jgma</a:t>
            </a:r>
            <a:endParaRPr lang="es-ES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49468" y="993146"/>
            <a:ext cx="838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Servir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vehículo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para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canalizar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recursos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internacionales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través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la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banca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desarrollo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381000" y="2154620"/>
            <a:ext cx="8458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Establecer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sistemas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garantías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atendiendo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 la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participación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PyMEs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7" name="6 Rectángulo"/>
          <p:cNvSpPr/>
          <p:nvPr/>
        </p:nvSpPr>
        <p:spPr>
          <a:xfrm>
            <a:off x="381000" y="3292365"/>
            <a:ext cx="8458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Emitir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una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legislación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que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permita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operar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sin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riesgos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tributarios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legales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8" name="7 Rectángulo"/>
          <p:cNvSpPr/>
          <p:nvPr/>
        </p:nvSpPr>
        <p:spPr>
          <a:xfrm>
            <a:off x="396766" y="4549139"/>
            <a:ext cx="8534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En el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corto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plazo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el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financiamiento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tecnologías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será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organismos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multilaterales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limitada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la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participación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capital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riesgo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pero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en el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mediano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plazo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la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banca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comercial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 el capital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riesgo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deberá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aumentar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participación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24752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321" y="0"/>
            <a:ext cx="9196644" cy="6858000"/>
          </a:xfrm>
          <a:prstGeom prst="rect">
            <a:avLst/>
          </a:prstGeom>
        </p:spPr>
      </p:pic>
      <p:sp>
        <p:nvSpPr>
          <p:cNvPr id="3" name="5 Pergamino horizontal"/>
          <p:cNvSpPr/>
          <p:nvPr/>
        </p:nvSpPr>
        <p:spPr>
          <a:xfrm>
            <a:off x="228600" y="152400"/>
            <a:ext cx="3581400" cy="4572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UAEM-FAPUR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6 Pergamino horizontal"/>
          <p:cNvSpPr/>
          <p:nvPr/>
        </p:nvSpPr>
        <p:spPr>
          <a:xfrm>
            <a:off x="4114800" y="76200"/>
            <a:ext cx="5029200" cy="5334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Financiamiento para el desarrollo/</a:t>
            </a:r>
            <a:r>
              <a:rPr lang="es-MX" dirty="0" err="1">
                <a:solidFill>
                  <a:schemeClr val="tx1"/>
                </a:solidFill>
                <a:latin typeface="Bookman Old Style" pitchFamily="18" charset="0"/>
              </a:rPr>
              <a:t>jgma</a:t>
            </a:r>
            <a:endParaRPr lang="es-ES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04800" y="817174"/>
            <a:ext cx="8534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dirty="0">
                <a:latin typeface="Times New Roman" pitchFamily="18" charset="0"/>
                <a:cs typeface="Times New Roman" pitchFamily="18" charset="0"/>
              </a:rPr>
              <a:t>En síntesis, las posibilidades de financiamiento de tecnologías en los países del Mercosur, son: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04800" y="1679015"/>
            <a:ext cx="8458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• Existe un </a:t>
            </a:r>
            <a:r>
              <a:rPr lang="es-ES" sz="2400" dirty="0">
                <a:latin typeface="Times New Roman" pitchFamily="18" charset="0"/>
                <a:cs typeface="Times New Roman" pitchFamily="18" charset="0"/>
              </a:rPr>
              <a:t>gran potencial de desarrollo en el área de las tecnologías limpias y eficiencia energética, pero limitado por mercado incipiente y actores poco capitalizados.</a:t>
            </a:r>
          </a:p>
        </p:txBody>
      </p:sp>
      <p:sp>
        <p:nvSpPr>
          <p:cNvPr id="7" name="6 Rectángulo"/>
          <p:cNvSpPr/>
          <p:nvPr/>
        </p:nvSpPr>
        <p:spPr>
          <a:xfrm>
            <a:off x="381000" y="2885108"/>
            <a:ext cx="838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• Existen oportunidades de inversión atractivas, pero todavía con riesgos altos y punto bajo en la curva de aprendizaje.</a:t>
            </a:r>
            <a:endParaRPr lang="es-E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381000" y="3791632"/>
            <a:ext cx="838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• Las </a:t>
            </a:r>
            <a:r>
              <a:rPr lang="es-ES" sz="2400" dirty="0">
                <a:latin typeface="Times New Roman" pitchFamily="18" charset="0"/>
                <a:cs typeface="Times New Roman" pitchFamily="18" charset="0"/>
              </a:rPr>
              <a:t>perspectivas de financiamiento buenas, pero limitadas por tamaño de mercado y contexto macroeconómico adverso.</a:t>
            </a:r>
          </a:p>
        </p:txBody>
      </p:sp>
      <p:sp>
        <p:nvSpPr>
          <p:cNvPr id="9" name="8 Rectángulo"/>
          <p:cNvSpPr/>
          <p:nvPr/>
        </p:nvSpPr>
        <p:spPr>
          <a:xfrm>
            <a:off x="381000" y="4635092"/>
            <a:ext cx="838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• En </a:t>
            </a:r>
            <a:r>
              <a:rPr lang="es-ES" sz="2400" dirty="0">
                <a:latin typeface="Times New Roman" pitchFamily="18" charset="0"/>
                <a:cs typeface="Times New Roman" pitchFamily="18" charset="0"/>
              </a:rPr>
              <a:t>esta etapa inicial el papel de la banca de desarrollo es insustituible en el establecimiento de líneas de crédito especiales.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304800" y="5494318"/>
            <a:ext cx="8458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dirty="0">
                <a:latin typeface="Times New Roman" pitchFamily="18" charset="0"/>
                <a:cs typeface="Times New Roman" pitchFamily="18" charset="0"/>
              </a:rPr>
              <a:t>Las empresas en esta etapa inicial deben ser cuidadosas y los gobiernos deben crear esquemas tributarios favorables y sistema de incentivos para el desarrollo de las fuentes de energía limpias.</a:t>
            </a:r>
          </a:p>
        </p:txBody>
      </p:sp>
    </p:spTree>
    <p:extLst>
      <p:ext uri="{BB962C8B-B14F-4D97-AF65-F5344CB8AC3E}">
        <p14:creationId xmlns:p14="http://schemas.microsoft.com/office/powerpoint/2010/main" val="3337555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321" y="0"/>
            <a:ext cx="9196644" cy="6858000"/>
          </a:xfrm>
          <a:prstGeom prst="rect">
            <a:avLst/>
          </a:prstGeom>
        </p:spPr>
      </p:pic>
      <p:sp>
        <p:nvSpPr>
          <p:cNvPr id="3" name="5 Pergamino horizontal"/>
          <p:cNvSpPr/>
          <p:nvPr/>
        </p:nvSpPr>
        <p:spPr>
          <a:xfrm>
            <a:off x="228600" y="152400"/>
            <a:ext cx="3581400" cy="4572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UAEM-FAPUR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6 Pergamino horizontal"/>
          <p:cNvSpPr/>
          <p:nvPr/>
        </p:nvSpPr>
        <p:spPr>
          <a:xfrm>
            <a:off x="4114800" y="76200"/>
            <a:ext cx="5029200" cy="5334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Financiamiento para el desarrollo/</a:t>
            </a:r>
            <a:r>
              <a:rPr lang="es-MX" dirty="0" err="1">
                <a:solidFill>
                  <a:schemeClr val="tx1"/>
                </a:solidFill>
                <a:latin typeface="Bookman Old Style" pitchFamily="18" charset="0"/>
              </a:rPr>
              <a:t>jgma</a:t>
            </a:r>
            <a:endParaRPr lang="es-ES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04801" y="1862958"/>
            <a:ext cx="853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42900" algn="just">
              <a:defRPr/>
            </a:pPr>
            <a:r>
              <a:rPr lang="es-ES" sz="2400" dirty="0" smtClean="0">
                <a:latin typeface="Bookman Old Style" pitchFamily="18" charset="0"/>
              </a:rPr>
              <a:t>Crecimiento </a:t>
            </a:r>
            <a:r>
              <a:rPr lang="es-ES" sz="2400" dirty="0">
                <a:latin typeface="Bookman Old Style" pitchFamily="18" charset="0"/>
              </a:rPr>
              <a:t>de proyectos de inversión en tecnologías limpias y ampliación de mercados de servicios de eficiencia energética debido </a:t>
            </a:r>
            <a:r>
              <a:rPr lang="es-ES" sz="2400" dirty="0" smtClean="0">
                <a:latin typeface="Bookman Old Style" pitchFamily="18" charset="0"/>
              </a:rPr>
              <a:t>a:</a:t>
            </a:r>
            <a:endParaRPr lang="en-US" sz="2400" dirty="0"/>
          </a:p>
        </p:txBody>
      </p:sp>
      <p:sp>
        <p:nvSpPr>
          <p:cNvPr id="7" name="6 Rectángulo"/>
          <p:cNvSpPr/>
          <p:nvPr/>
        </p:nvSpPr>
        <p:spPr>
          <a:xfrm>
            <a:off x="369081" y="1210582"/>
            <a:ext cx="50561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just">
              <a:buFontTx/>
              <a:buAutoNum type="alphaUcPeriod"/>
              <a:defRPr/>
            </a:pPr>
            <a:r>
              <a:rPr lang="es-ES" sz="2800" dirty="0" smtClean="0">
                <a:latin typeface="Bookman Old Style" pitchFamily="18" charset="0"/>
              </a:rPr>
              <a:t> El contexto internacional</a:t>
            </a:r>
            <a:endParaRPr lang="es-ES" sz="2800" dirty="0">
              <a:latin typeface="Bookman Old Style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304801" y="3233006"/>
            <a:ext cx="8534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just">
              <a:defRPr/>
            </a:pPr>
            <a:r>
              <a:rPr lang="es-ES" sz="2400" dirty="0">
                <a:latin typeface="Bookman Old Style" pitchFamily="18" charset="0"/>
              </a:rPr>
              <a:t>1) tendencia  de precios de energía a coincidir con niveles de mercado, </a:t>
            </a:r>
            <a:endParaRPr lang="en-US" sz="2400" dirty="0"/>
          </a:p>
        </p:txBody>
      </p:sp>
      <p:sp>
        <p:nvSpPr>
          <p:cNvPr id="9" name="8 Rectángulo"/>
          <p:cNvSpPr/>
          <p:nvPr/>
        </p:nvSpPr>
        <p:spPr>
          <a:xfrm>
            <a:off x="304801" y="4306163"/>
            <a:ext cx="85343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dirty="0">
                <a:latin typeface="Bookman Old Style" pitchFamily="18" charset="0"/>
              </a:rPr>
              <a:t>2) iniciativas de organismos multilaterales de crédito y medidas derivadas del Protocolo de </a:t>
            </a:r>
            <a:r>
              <a:rPr lang="es-ES" sz="2400" dirty="0" err="1">
                <a:latin typeface="Bookman Old Style" pitchFamily="18" charset="0"/>
              </a:rPr>
              <a:t>Kyoto</a:t>
            </a:r>
            <a:r>
              <a:rPr lang="es-ES" sz="2400" dirty="0">
                <a:latin typeface="Bookman Old Style" pitchFamily="18" charset="0"/>
              </a:rPr>
              <a:t> </a:t>
            </a:r>
            <a:r>
              <a:rPr lang="es-ES" sz="2400" dirty="0" smtClean="0">
                <a:latin typeface="Bookman Old Style" pitchFamily="18" charset="0"/>
              </a:rPr>
              <a:t>y,</a:t>
            </a:r>
            <a:endParaRPr lang="en-GB" sz="2400" dirty="0"/>
          </a:p>
        </p:txBody>
      </p:sp>
      <p:sp>
        <p:nvSpPr>
          <p:cNvPr id="10" name="9 Rectángulo"/>
          <p:cNvSpPr/>
          <p:nvPr/>
        </p:nvSpPr>
        <p:spPr>
          <a:xfrm>
            <a:off x="304801" y="5351346"/>
            <a:ext cx="8534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dirty="0" smtClean="0">
                <a:latin typeface="Bookman Old Style" pitchFamily="18" charset="0"/>
              </a:rPr>
              <a:t>3</a:t>
            </a:r>
            <a:r>
              <a:rPr lang="es-ES" sz="2400" dirty="0">
                <a:latin typeface="Bookman Old Style" pitchFamily="18" charset="0"/>
              </a:rPr>
              <a:t>) pese a condiciones de recesión económica y situación de mercados financieros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673242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321" y="0"/>
            <a:ext cx="9196644" cy="6858000"/>
          </a:xfrm>
          <a:prstGeom prst="rect">
            <a:avLst/>
          </a:prstGeom>
        </p:spPr>
      </p:pic>
      <p:sp>
        <p:nvSpPr>
          <p:cNvPr id="3" name="5 Pergamino horizontal"/>
          <p:cNvSpPr/>
          <p:nvPr/>
        </p:nvSpPr>
        <p:spPr>
          <a:xfrm>
            <a:off x="228600" y="152400"/>
            <a:ext cx="3581400" cy="4572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UAEM-FAPUR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6 Pergamino horizontal"/>
          <p:cNvSpPr/>
          <p:nvPr/>
        </p:nvSpPr>
        <p:spPr>
          <a:xfrm>
            <a:off x="4114800" y="76200"/>
            <a:ext cx="5029200" cy="5334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Financiamiento para el desarrollo/</a:t>
            </a:r>
            <a:r>
              <a:rPr lang="es-MX" dirty="0" err="1">
                <a:solidFill>
                  <a:schemeClr val="tx1"/>
                </a:solidFill>
                <a:latin typeface="Bookman Old Style" pitchFamily="18" charset="0"/>
              </a:rPr>
              <a:t>jgma</a:t>
            </a:r>
            <a:endParaRPr lang="es-ES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431321" y="1981200"/>
            <a:ext cx="8229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 err="1" smtClean="0">
                <a:latin typeface="Times New Roman" pitchFamily="18" charset="0"/>
                <a:cs typeface="Times New Roman" pitchFamily="18" charset="0"/>
              </a:rPr>
              <a:t>Gomelsky</a:t>
            </a: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, Roberto (2003), </a:t>
            </a:r>
            <a:r>
              <a:rPr lang="es-ES" sz="2400" i="1" dirty="0" smtClean="0">
                <a:latin typeface="Times New Roman" pitchFamily="18" charset="0"/>
                <a:cs typeface="Times New Roman" pitchFamily="18" charset="0"/>
              </a:rPr>
              <a:t>Energía y desarrollo sostenible: posibilidades de financiamiento de las tecnologías limpias y eficiencia energética en el Mercosur, Chile, CEPAL-ECLAC en </a:t>
            </a: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http://www.eclac.org/cgi-bin/getProd.asp?xml=/noticias/Autores/9/25479/P25479.xml&amp;xsl=/tp l/p41f.xsl&amp;base=/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tpl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/top-bottom.xsl.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599090" y="1040524"/>
            <a:ext cx="58174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latin typeface="Bookman Old Style" panose="02050604050505020204" pitchFamily="18" charset="0"/>
              </a:rPr>
              <a:t>Bibliografía</a:t>
            </a:r>
            <a:r>
              <a:rPr lang="es-MX" sz="2400" dirty="0" smtClean="0">
                <a:latin typeface="Bookman Old Style" panose="02050604050505020204" pitchFamily="18" charset="0"/>
              </a:rPr>
              <a:t>:</a:t>
            </a:r>
            <a:endParaRPr lang="en-GB" sz="24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3851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27634" cy="6885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5 Conector recto"/>
          <p:cNvCxnSpPr/>
          <p:nvPr/>
        </p:nvCxnSpPr>
        <p:spPr>
          <a:xfrm>
            <a:off x="381000" y="914400"/>
            <a:ext cx="8534400" cy="0"/>
          </a:xfrm>
          <a:prstGeom prst="line">
            <a:avLst/>
          </a:prstGeom>
          <a:ln w="38100" cap="rnd" cmpd="thickThin"/>
          <a:scene3d>
            <a:camera prst="orthographicFront"/>
            <a:lightRig rig="threePt" dir="t"/>
          </a:scene3d>
          <a:sp3d>
            <a:bevelB h="635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"/>
          <p:cNvCxnSpPr/>
          <p:nvPr/>
        </p:nvCxnSpPr>
        <p:spPr>
          <a:xfrm>
            <a:off x="346617" y="6553200"/>
            <a:ext cx="8534400" cy="0"/>
          </a:xfrm>
          <a:prstGeom prst="line">
            <a:avLst/>
          </a:prstGeom>
          <a:ln w="38100" cap="rnd" cmpd="thickThin"/>
          <a:scene3d>
            <a:camera prst="orthographicFront"/>
            <a:lightRig rig="threePt" dir="t"/>
          </a:scene3d>
          <a:sp3d>
            <a:bevelB h="635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990599"/>
            <a:ext cx="1768416" cy="5486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567" y="990595"/>
            <a:ext cx="1073050" cy="5486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617" y="990596"/>
            <a:ext cx="1081704" cy="5486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1440" y="990599"/>
            <a:ext cx="984960" cy="5486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600" y="990598"/>
            <a:ext cx="777600" cy="5486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4720" y="990599"/>
            <a:ext cx="1140480" cy="5486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990600"/>
            <a:ext cx="13716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14 Pergamino horizontal"/>
          <p:cNvSpPr/>
          <p:nvPr/>
        </p:nvSpPr>
        <p:spPr>
          <a:xfrm>
            <a:off x="228600" y="228600"/>
            <a:ext cx="3581400" cy="4572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UAEM-FAPUR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15 Pergamino horizontal"/>
          <p:cNvSpPr/>
          <p:nvPr/>
        </p:nvSpPr>
        <p:spPr>
          <a:xfrm>
            <a:off x="4114800" y="152400"/>
            <a:ext cx="5029200" cy="5334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Financiamiento para el desarrollo/</a:t>
            </a:r>
            <a:r>
              <a:rPr lang="es-MX" dirty="0" err="1">
                <a:solidFill>
                  <a:schemeClr val="tx1"/>
                </a:solidFill>
                <a:latin typeface="Bookman Old Style" pitchFamily="18" charset="0"/>
              </a:rPr>
              <a:t>jgma</a:t>
            </a:r>
            <a:endParaRPr lang="es-ES" dirty="0">
              <a:solidFill>
                <a:schemeClr val="tx1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821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9" y="0"/>
            <a:ext cx="9196644" cy="6858000"/>
          </a:xfrm>
          <a:prstGeom prst="rect">
            <a:avLst/>
          </a:prstGeom>
        </p:spPr>
      </p:pic>
      <p:sp>
        <p:nvSpPr>
          <p:cNvPr id="3" name="5 Pergamino horizontal"/>
          <p:cNvSpPr/>
          <p:nvPr/>
        </p:nvSpPr>
        <p:spPr>
          <a:xfrm>
            <a:off x="228600" y="152400"/>
            <a:ext cx="3581400" cy="4572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UAEM-FAPUR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6 Pergamino horizontal"/>
          <p:cNvSpPr/>
          <p:nvPr/>
        </p:nvSpPr>
        <p:spPr>
          <a:xfrm>
            <a:off x="4114800" y="76200"/>
            <a:ext cx="5029200" cy="5334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Financiamiento para el desarrollo/</a:t>
            </a:r>
            <a:r>
              <a:rPr lang="es-MX" dirty="0" err="1">
                <a:solidFill>
                  <a:schemeClr val="tx1"/>
                </a:solidFill>
                <a:latin typeface="Bookman Old Style" pitchFamily="18" charset="0"/>
              </a:rPr>
              <a:t>jgma</a:t>
            </a:r>
            <a:endParaRPr lang="es-ES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400613" y="841333"/>
            <a:ext cx="50561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just">
              <a:buFontTx/>
              <a:buAutoNum type="alphaUcPeriod"/>
              <a:defRPr/>
            </a:pPr>
            <a:r>
              <a:rPr lang="es-ES" sz="2800" dirty="0" smtClean="0">
                <a:latin typeface="Bookman Old Style" pitchFamily="18" charset="0"/>
              </a:rPr>
              <a:t> El contexto internacional</a:t>
            </a:r>
            <a:endParaRPr lang="es-ES" sz="2800" dirty="0">
              <a:latin typeface="Bookman Old Style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04800" y="1581816"/>
            <a:ext cx="8382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 smtClean="0">
                <a:latin typeface="Bookman Old Style" pitchFamily="18" charset="0"/>
              </a:rPr>
              <a:t>Canalización de recursos a través de fondos de inversión con participación de empresas privadas en construcción y comercialización de tecnologías limpias y equipamientos, con apoyo de bancos privados y de la  banca de desarrollo.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342901" y="3681698"/>
            <a:ext cx="845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 smtClean="0">
                <a:latin typeface="Bookman Old Style" pitchFamily="18" charset="0"/>
              </a:rPr>
              <a:t>Las oportunidades de inversión en función de: </a:t>
            </a:r>
            <a:endParaRPr lang="en-US" sz="2400" dirty="0"/>
          </a:p>
        </p:txBody>
      </p:sp>
      <p:sp>
        <p:nvSpPr>
          <p:cNvPr id="8" name="7 Rectángulo"/>
          <p:cNvSpPr/>
          <p:nvPr/>
        </p:nvSpPr>
        <p:spPr>
          <a:xfrm>
            <a:off x="520262" y="4372726"/>
            <a:ext cx="81665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dirty="0" smtClean="0">
                <a:latin typeface="Bookman Old Style" pitchFamily="18" charset="0"/>
              </a:rPr>
              <a:t>a) tasa interna de </a:t>
            </a:r>
            <a:r>
              <a:rPr lang="es-ES" sz="2400" dirty="0" smtClean="0">
                <a:latin typeface="Bookman Old Style" pitchFamily="18" charset="0"/>
              </a:rPr>
              <a:t>retorno </a:t>
            </a:r>
            <a:r>
              <a:rPr lang="es-ES" sz="2400" dirty="0" smtClean="0">
                <a:latin typeface="Bookman Old Style" pitchFamily="18" charset="0"/>
              </a:rPr>
              <a:t>del proyecto,  </a:t>
            </a:r>
            <a:endParaRPr lang="en-GB" sz="2400" dirty="0"/>
          </a:p>
        </p:txBody>
      </p:sp>
      <p:sp>
        <p:nvSpPr>
          <p:cNvPr id="9" name="8 Rectángulo"/>
          <p:cNvSpPr/>
          <p:nvPr/>
        </p:nvSpPr>
        <p:spPr>
          <a:xfrm>
            <a:off x="520262" y="4945964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sz="2400" dirty="0" smtClean="0">
                <a:latin typeface="Bookman Old Style" pitchFamily="18" charset="0"/>
              </a:rPr>
              <a:t>b) </a:t>
            </a:r>
            <a:r>
              <a:rPr lang="es-ES" sz="2400" dirty="0" smtClean="0">
                <a:latin typeface="Bookman Old Style" pitchFamily="18" charset="0"/>
              </a:rPr>
              <a:t>riesgo </a:t>
            </a:r>
            <a:r>
              <a:rPr lang="es-ES" sz="2400" dirty="0">
                <a:latin typeface="Bookman Old Style" pitchFamily="18" charset="0"/>
              </a:rPr>
              <a:t>del proyecto, </a:t>
            </a:r>
            <a:endParaRPr lang="en-GB" sz="2400" dirty="0"/>
          </a:p>
        </p:txBody>
      </p:sp>
      <p:sp>
        <p:nvSpPr>
          <p:cNvPr id="10" name="9 Rectángulo"/>
          <p:cNvSpPr/>
          <p:nvPr/>
        </p:nvSpPr>
        <p:spPr>
          <a:xfrm>
            <a:off x="520262" y="5570906"/>
            <a:ext cx="38090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>
                <a:latin typeface="Bookman Old Style" pitchFamily="18" charset="0"/>
              </a:rPr>
              <a:t>c) </a:t>
            </a:r>
            <a:r>
              <a:rPr lang="es-ES" sz="2400" dirty="0" smtClean="0">
                <a:latin typeface="Bookman Old Style" pitchFamily="18" charset="0"/>
              </a:rPr>
              <a:t>riesgo </a:t>
            </a:r>
            <a:r>
              <a:rPr lang="es-ES" sz="2400" dirty="0" smtClean="0">
                <a:latin typeface="Bookman Old Style" pitchFamily="18" charset="0"/>
              </a:rPr>
              <a:t>del mercado y, </a:t>
            </a:r>
            <a:endParaRPr lang="en-GB" sz="2400" dirty="0"/>
          </a:p>
        </p:txBody>
      </p:sp>
      <p:sp>
        <p:nvSpPr>
          <p:cNvPr id="11" name="10 Rectángulo"/>
          <p:cNvSpPr/>
          <p:nvPr/>
        </p:nvSpPr>
        <p:spPr>
          <a:xfrm>
            <a:off x="520262" y="6124904"/>
            <a:ext cx="29113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>
                <a:latin typeface="Bookman Old Style" pitchFamily="18" charset="0"/>
              </a:rPr>
              <a:t>d</a:t>
            </a:r>
            <a:r>
              <a:rPr lang="es-ES" sz="2400" dirty="0" smtClean="0">
                <a:latin typeface="Bookman Old Style" pitchFamily="18" charset="0"/>
              </a:rPr>
              <a:t>) </a:t>
            </a:r>
            <a:r>
              <a:rPr lang="es-ES" sz="2400" dirty="0" smtClean="0">
                <a:latin typeface="Bookman Old Style" pitchFamily="18" charset="0"/>
              </a:rPr>
              <a:t>riesgo </a:t>
            </a:r>
            <a:r>
              <a:rPr lang="es-ES" sz="2400" dirty="0">
                <a:latin typeface="Bookman Old Style" pitchFamily="18" charset="0"/>
              </a:rPr>
              <a:t>del país.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511381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78" y="0"/>
            <a:ext cx="9196644" cy="6858000"/>
          </a:xfrm>
          <a:prstGeom prst="rect">
            <a:avLst/>
          </a:prstGeom>
        </p:spPr>
      </p:pic>
      <p:sp>
        <p:nvSpPr>
          <p:cNvPr id="3" name="5 Pergamino horizontal"/>
          <p:cNvSpPr/>
          <p:nvPr/>
        </p:nvSpPr>
        <p:spPr>
          <a:xfrm>
            <a:off x="228600" y="152400"/>
            <a:ext cx="3581400" cy="4572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UAEM-FAPUR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6 Pergamino horizontal"/>
          <p:cNvSpPr/>
          <p:nvPr/>
        </p:nvSpPr>
        <p:spPr>
          <a:xfrm>
            <a:off x="4114800" y="76200"/>
            <a:ext cx="5029200" cy="5334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Financiamiento para el desarrollo/</a:t>
            </a:r>
            <a:r>
              <a:rPr lang="es-MX" dirty="0" err="1">
                <a:solidFill>
                  <a:schemeClr val="tx1"/>
                </a:solidFill>
                <a:latin typeface="Bookman Old Style" pitchFamily="18" charset="0"/>
              </a:rPr>
              <a:t>jgma</a:t>
            </a:r>
            <a:endParaRPr lang="es-ES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04800" y="730468"/>
            <a:ext cx="861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 smtClean="0">
                <a:latin typeface="Bookman Old Style" pitchFamily="18" charset="0"/>
              </a:rPr>
              <a:t>Ejemplo de participantes:</a:t>
            </a:r>
          </a:p>
        </p:txBody>
      </p:sp>
      <p:sp>
        <p:nvSpPr>
          <p:cNvPr id="6" name="Rectángulo 5"/>
          <p:cNvSpPr/>
          <p:nvPr/>
        </p:nvSpPr>
        <p:spPr>
          <a:xfrm>
            <a:off x="304800" y="1212075"/>
            <a:ext cx="836623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dirty="0" err="1">
                <a:latin typeface="Bookman Old Style" pitchFamily="18" charset="0"/>
              </a:rPr>
              <a:t>FondElec</a:t>
            </a:r>
            <a:r>
              <a:rPr lang="es-ES" sz="2400" dirty="0">
                <a:latin typeface="Bookman Old Style" pitchFamily="18" charset="0"/>
              </a:rPr>
              <a:t> (FE) </a:t>
            </a:r>
            <a:r>
              <a:rPr lang="es-ES" sz="2400" dirty="0" err="1">
                <a:latin typeface="Bookman Old Style" pitchFamily="18" charset="0"/>
              </a:rPr>
              <a:t>Clean</a:t>
            </a:r>
            <a:r>
              <a:rPr lang="es-ES" sz="2400" dirty="0">
                <a:latin typeface="Bookman Old Style" pitchFamily="18" charset="0"/>
              </a:rPr>
              <a:t> </a:t>
            </a:r>
            <a:r>
              <a:rPr lang="es-ES" sz="2400" dirty="0" err="1">
                <a:latin typeface="Bookman Old Style" pitchFamily="18" charset="0"/>
              </a:rPr>
              <a:t>Energy</a:t>
            </a:r>
            <a:r>
              <a:rPr lang="es-ES" sz="2400" dirty="0">
                <a:latin typeface="Bookman Old Style" pitchFamily="18" charset="0"/>
              </a:rPr>
              <a:t> </a:t>
            </a:r>
            <a:r>
              <a:rPr lang="es-ES" sz="2400" dirty="0" err="1">
                <a:latin typeface="Bookman Old Style" pitchFamily="18" charset="0"/>
              </a:rPr>
              <a:t>Services</a:t>
            </a:r>
            <a:r>
              <a:rPr lang="es-ES" sz="2400" dirty="0">
                <a:latin typeface="Bookman Old Style" pitchFamily="18" charset="0"/>
              </a:rPr>
              <a:t>, empresa administradora de fondos de inversión especializados en energía y comunicaciones. En América Latina ha participado, desde 2001, en proyectos de eficiencia energética en el sector hotelero en México. </a:t>
            </a:r>
          </a:p>
        </p:txBody>
      </p:sp>
      <p:sp>
        <p:nvSpPr>
          <p:cNvPr id="7" name="5 CuadroTexto"/>
          <p:cNvSpPr txBox="1"/>
          <p:nvPr/>
        </p:nvSpPr>
        <p:spPr>
          <a:xfrm>
            <a:off x="304800" y="3790334"/>
            <a:ext cx="861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 smtClean="0">
                <a:latin typeface="Bookman Old Style" pitchFamily="18" charset="0"/>
              </a:rPr>
              <a:t>- </a:t>
            </a:r>
            <a:r>
              <a:rPr lang="es-ES" sz="2400" dirty="0" err="1" smtClean="0">
                <a:latin typeface="Bookman Old Style" pitchFamily="18" charset="0"/>
              </a:rPr>
              <a:t>European</a:t>
            </a:r>
            <a:r>
              <a:rPr lang="es-ES" sz="2400" dirty="0" smtClean="0">
                <a:latin typeface="Bookman Old Style" pitchFamily="18" charset="0"/>
              </a:rPr>
              <a:t> Bank of </a:t>
            </a:r>
            <a:r>
              <a:rPr lang="es-ES" sz="2400" dirty="0" err="1" smtClean="0">
                <a:latin typeface="Bookman Old Style" pitchFamily="18" charset="0"/>
              </a:rPr>
              <a:t>Reconstruction</a:t>
            </a:r>
            <a:r>
              <a:rPr lang="es-ES" sz="2400" dirty="0" smtClean="0">
                <a:latin typeface="Bookman Old Style" pitchFamily="18" charset="0"/>
              </a:rPr>
              <a:t> and </a:t>
            </a:r>
            <a:r>
              <a:rPr lang="es-ES" sz="2400" dirty="0" err="1" smtClean="0">
                <a:latin typeface="Bookman Old Style" pitchFamily="18" charset="0"/>
              </a:rPr>
              <a:t>Development</a:t>
            </a:r>
            <a:r>
              <a:rPr lang="es-ES" sz="2400" dirty="0" smtClean="0">
                <a:latin typeface="Bookman Old Style" pitchFamily="18" charset="0"/>
              </a:rPr>
              <a:t> (EBRD), </a:t>
            </a:r>
          </a:p>
        </p:txBody>
      </p:sp>
      <p:sp>
        <p:nvSpPr>
          <p:cNvPr id="8" name="Rectángulo 7"/>
          <p:cNvSpPr/>
          <p:nvPr/>
        </p:nvSpPr>
        <p:spPr>
          <a:xfrm>
            <a:off x="304800" y="3225936"/>
            <a:ext cx="30861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>
                <a:latin typeface="Bookman Old Style" pitchFamily="18" charset="0"/>
              </a:rPr>
              <a:t>Los inversionistas: </a:t>
            </a:r>
            <a:endParaRPr lang="es-MX" sz="2400" dirty="0"/>
          </a:p>
        </p:txBody>
      </p:sp>
      <p:sp>
        <p:nvSpPr>
          <p:cNvPr id="9" name="Rectángulo 8"/>
          <p:cNvSpPr/>
          <p:nvPr/>
        </p:nvSpPr>
        <p:spPr>
          <a:xfrm>
            <a:off x="331073" y="4579124"/>
            <a:ext cx="84897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dirty="0" smtClean="0">
                <a:latin typeface="Bookman Old Style" pitchFamily="18" charset="0"/>
              </a:rPr>
              <a:t>- el </a:t>
            </a:r>
            <a:r>
              <a:rPr lang="es-ES" sz="2400" dirty="0">
                <a:latin typeface="Bookman Old Style" pitchFamily="18" charset="0"/>
              </a:rPr>
              <a:t>BID-Fondo Multilateral de Inversiones (FOMIN), 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-141897" y="5104386"/>
            <a:ext cx="848973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r>
              <a:rPr lang="es-ES" sz="2400" dirty="0" smtClean="0">
                <a:latin typeface="Bookman Old Style" pitchFamily="18" charset="0"/>
              </a:rPr>
              <a:t>- empresas </a:t>
            </a:r>
            <a:r>
              <a:rPr lang="es-ES" sz="2400" dirty="0">
                <a:latin typeface="Bookman Old Style" pitchFamily="18" charset="0"/>
              </a:rPr>
              <a:t>privadas (</a:t>
            </a:r>
            <a:r>
              <a:rPr lang="es-ES" sz="2400" dirty="0" err="1">
                <a:latin typeface="Bookman Old Style" pitchFamily="18" charset="0"/>
              </a:rPr>
              <a:t>Kansai</a:t>
            </a:r>
            <a:r>
              <a:rPr lang="es-ES" sz="2400" dirty="0">
                <a:latin typeface="Bookman Old Style" pitchFamily="18" charset="0"/>
              </a:rPr>
              <a:t> </a:t>
            </a:r>
            <a:r>
              <a:rPr lang="es-ES" sz="2400" dirty="0" err="1">
                <a:latin typeface="Bookman Old Style" pitchFamily="18" charset="0"/>
              </a:rPr>
              <a:t>Power</a:t>
            </a:r>
            <a:r>
              <a:rPr lang="es-ES" sz="2400" dirty="0">
                <a:latin typeface="Bookman Old Style" pitchFamily="18" charset="0"/>
              </a:rPr>
              <a:t> y </a:t>
            </a:r>
            <a:r>
              <a:rPr lang="es-ES" sz="2400" dirty="0" err="1">
                <a:latin typeface="Bookman Old Style" pitchFamily="18" charset="0"/>
              </a:rPr>
              <a:t>Tokyo</a:t>
            </a:r>
            <a:r>
              <a:rPr lang="es-ES" sz="2400" dirty="0">
                <a:latin typeface="Bookman Old Style" pitchFamily="18" charset="0"/>
              </a:rPr>
              <a:t> Electric </a:t>
            </a:r>
            <a:r>
              <a:rPr lang="es-ES" sz="2400" dirty="0" err="1">
                <a:latin typeface="Bookman Old Style" pitchFamily="18" charset="0"/>
              </a:rPr>
              <a:t>Power</a:t>
            </a:r>
            <a:r>
              <a:rPr lang="es-ES" sz="2400" dirty="0">
                <a:latin typeface="Bookman Old Style" pitchFamily="18" charset="0"/>
              </a:rPr>
              <a:t>), </a:t>
            </a:r>
            <a:endParaRPr lang="es-MX" sz="2400" dirty="0"/>
          </a:p>
        </p:txBody>
      </p:sp>
      <p:sp>
        <p:nvSpPr>
          <p:cNvPr id="11" name="Rectángulo 10"/>
          <p:cNvSpPr/>
          <p:nvPr/>
        </p:nvSpPr>
        <p:spPr>
          <a:xfrm>
            <a:off x="-141898" y="5799565"/>
            <a:ext cx="89627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r>
              <a:rPr lang="es-ES" sz="2400" dirty="0" smtClean="0">
                <a:latin typeface="Bookman Old Style" pitchFamily="18" charset="0"/>
              </a:rPr>
              <a:t>- empresas </a:t>
            </a:r>
            <a:r>
              <a:rPr lang="es-ES" sz="2400" dirty="0">
                <a:latin typeface="Bookman Old Style" pitchFamily="18" charset="0"/>
              </a:rPr>
              <a:t>comercializadoras (</a:t>
            </a:r>
            <a:r>
              <a:rPr lang="es-ES" sz="2400" dirty="0" err="1">
                <a:latin typeface="Bookman Old Style" pitchFamily="18" charset="0"/>
              </a:rPr>
              <a:t>Marubeni</a:t>
            </a:r>
            <a:r>
              <a:rPr lang="es-ES" sz="2400" dirty="0">
                <a:latin typeface="Bookman Old Style" pitchFamily="18" charset="0"/>
              </a:rPr>
              <a:t> y </a:t>
            </a:r>
            <a:r>
              <a:rPr lang="es-ES" sz="2400" dirty="0" err="1">
                <a:latin typeface="Bookman Old Style" pitchFamily="18" charset="0"/>
              </a:rPr>
              <a:t>Sumitomo</a:t>
            </a:r>
            <a:r>
              <a:rPr lang="es-ES" sz="2400" dirty="0" smtClean="0">
                <a:latin typeface="Bookman Old Style" pitchFamily="18" charset="0"/>
              </a:rPr>
              <a:t>) y </a:t>
            </a:r>
            <a:endParaRPr lang="es-MX" sz="2400" dirty="0"/>
          </a:p>
        </p:txBody>
      </p:sp>
      <p:sp>
        <p:nvSpPr>
          <p:cNvPr id="12" name="Rectángulo 11"/>
          <p:cNvSpPr/>
          <p:nvPr/>
        </p:nvSpPr>
        <p:spPr>
          <a:xfrm>
            <a:off x="-141898" y="6392443"/>
            <a:ext cx="9384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r>
              <a:rPr lang="es-ES" sz="2400" dirty="0" smtClean="0">
                <a:latin typeface="Bookman Old Style" pitchFamily="18" charset="0"/>
              </a:rPr>
              <a:t>- bancos </a:t>
            </a:r>
            <a:r>
              <a:rPr lang="es-ES" sz="2400" dirty="0">
                <a:latin typeface="Bookman Old Style" pitchFamily="18" charset="0"/>
              </a:rPr>
              <a:t>privados y entidades financieras</a:t>
            </a:r>
            <a:r>
              <a:rPr lang="es-ES" dirty="0">
                <a:latin typeface="Bookman Old Style" pitchFamily="18" charset="0"/>
              </a:rPr>
              <a:t>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62819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96644" cy="6858000"/>
          </a:xfrm>
          <a:prstGeom prst="rect">
            <a:avLst/>
          </a:prstGeom>
        </p:spPr>
      </p:pic>
      <p:sp>
        <p:nvSpPr>
          <p:cNvPr id="3" name="5 Pergamino horizontal"/>
          <p:cNvSpPr/>
          <p:nvPr/>
        </p:nvSpPr>
        <p:spPr>
          <a:xfrm>
            <a:off x="228600" y="152400"/>
            <a:ext cx="3581400" cy="4572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UAEM-FAPUR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6 Pergamino horizontal"/>
          <p:cNvSpPr/>
          <p:nvPr/>
        </p:nvSpPr>
        <p:spPr>
          <a:xfrm>
            <a:off x="4114800" y="76200"/>
            <a:ext cx="5029200" cy="5334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Financiamiento para el desarrollo/</a:t>
            </a:r>
            <a:r>
              <a:rPr lang="es-MX" dirty="0" err="1">
                <a:solidFill>
                  <a:schemeClr val="tx1"/>
                </a:solidFill>
                <a:latin typeface="Bookman Old Style" pitchFamily="18" charset="0"/>
              </a:rPr>
              <a:t>jgma</a:t>
            </a:r>
            <a:endParaRPr lang="es-ES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5" name="6 CuadroTexto"/>
          <p:cNvSpPr txBox="1"/>
          <p:nvPr/>
        </p:nvSpPr>
        <p:spPr>
          <a:xfrm>
            <a:off x="293022" y="1666798"/>
            <a:ext cx="861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 smtClean="0">
                <a:latin typeface="Bookman Old Style" pitchFamily="18" charset="0"/>
              </a:rPr>
              <a:t>Líneas de crédito de JBIC de Japón y BID en proyectos de mejoramiento ambiental, uso eficaz de energía y desarrollo de fuentes renovables.</a:t>
            </a:r>
          </a:p>
        </p:txBody>
      </p:sp>
      <p:sp>
        <p:nvSpPr>
          <p:cNvPr id="6" name="4 CuadroTexto"/>
          <p:cNvSpPr txBox="1"/>
          <p:nvPr/>
        </p:nvSpPr>
        <p:spPr>
          <a:xfrm>
            <a:off x="304800" y="730468"/>
            <a:ext cx="861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 smtClean="0">
                <a:latin typeface="Bookman Old Style" pitchFamily="18" charset="0"/>
              </a:rPr>
              <a:t>Ejemplo de participantes:</a:t>
            </a:r>
          </a:p>
        </p:txBody>
      </p:sp>
      <p:sp>
        <p:nvSpPr>
          <p:cNvPr id="7" name="7 CuadroTexto"/>
          <p:cNvSpPr txBox="1"/>
          <p:nvPr/>
        </p:nvSpPr>
        <p:spPr>
          <a:xfrm>
            <a:off x="266700" y="3341793"/>
            <a:ext cx="8534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 smtClean="0">
                <a:latin typeface="Bookman Old Style" pitchFamily="18" charset="0"/>
              </a:rPr>
              <a:t>Estas oportunidades de inversión se enfrentan a la dificultad de apoyar a empresas pequeñas y descapitalizadas, con proyectos considerados de alto riesgo y establecidas en países con importantes calificaciones de riesgo.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64816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321" y="0"/>
            <a:ext cx="9196644" cy="6858000"/>
          </a:xfrm>
          <a:prstGeom prst="rect">
            <a:avLst/>
          </a:prstGeom>
        </p:spPr>
      </p:pic>
      <p:sp>
        <p:nvSpPr>
          <p:cNvPr id="3" name="5 Pergamino horizontal"/>
          <p:cNvSpPr/>
          <p:nvPr/>
        </p:nvSpPr>
        <p:spPr>
          <a:xfrm>
            <a:off x="228600" y="152400"/>
            <a:ext cx="3581400" cy="4572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UAEM-FAPUR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6 Pergamino horizontal"/>
          <p:cNvSpPr/>
          <p:nvPr/>
        </p:nvSpPr>
        <p:spPr>
          <a:xfrm>
            <a:off x="4114800" y="76200"/>
            <a:ext cx="5029200" cy="5334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Financiamiento para el desarrollo/</a:t>
            </a:r>
            <a:r>
              <a:rPr lang="es-MX" dirty="0" err="1">
                <a:solidFill>
                  <a:schemeClr val="tx1"/>
                </a:solidFill>
                <a:latin typeface="Bookman Old Style" pitchFamily="18" charset="0"/>
              </a:rPr>
              <a:t>jgma</a:t>
            </a:r>
            <a:endParaRPr lang="es-ES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5" name="5 Rectángulo"/>
          <p:cNvSpPr/>
          <p:nvPr/>
        </p:nvSpPr>
        <p:spPr>
          <a:xfrm>
            <a:off x="382134" y="938048"/>
            <a:ext cx="38451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s-ES" sz="2400" b="1" dirty="0">
                <a:latin typeface="Times New Roman" pitchFamily="18" charset="0"/>
                <a:cs typeface="Times New Roman" pitchFamily="18" charset="0"/>
              </a:rPr>
              <a:t>. La situación de la región.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6 CuadroTexto"/>
          <p:cNvSpPr txBox="1"/>
          <p:nvPr/>
        </p:nvSpPr>
        <p:spPr>
          <a:xfrm>
            <a:off x="342901" y="1547648"/>
            <a:ext cx="845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América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Latina, 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principios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milenio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caracterizada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por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inestabilidad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política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inseguridad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jurídica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aguda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crisis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económica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7" name="7 CuadroTexto"/>
          <p:cNvSpPr txBox="1"/>
          <p:nvPr/>
        </p:nvSpPr>
        <p:spPr>
          <a:xfrm>
            <a:off x="382134" y="2883224"/>
            <a:ext cx="853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Argentina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fuera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los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mercados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capital  y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crédito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fuente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contagio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para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el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resto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8" name="8 CuadroTexto"/>
          <p:cNvSpPr txBox="1"/>
          <p:nvPr/>
        </p:nvSpPr>
        <p:spPr>
          <a:xfrm>
            <a:off x="333208" y="3880971"/>
            <a:ext cx="8610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Brasil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con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riesgo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país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alto,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pero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con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mercado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capitales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desarrollado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banco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desarrollo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B.Nal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Desenvolvimiento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financista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importante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proyectos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energía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Posibilidades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importantes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financiar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servicios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energía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(ESCO) y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proyectos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energía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limpia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o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cogeneración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2890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96644" cy="6858000"/>
          </a:xfrm>
          <a:prstGeom prst="rect">
            <a:avLst/>
          </a:prstGeom>
        </p:spPr>
      </p:pic>
      <p:sp>
        <p:nvSpPr>
          <p:cNvPr id="3" name="5 Pergamino horizontal"/>
          <p:cNvSpPr/>
          <p:nvPr/>
        </p:nvSpPr>
        <p:spPr>
          <a:xfrm>
            <a:off x="228600" y="152400"/>
            <a:ext cx="3581400" cy="4572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UAEM-FAPUR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6 Pergamino horizontal"/>
          <p:cNvSpPr/>
          <p:nvPr/>
        </p:nvSpPr>
        <p:spPr>
          <a:xfrm>
            <a:off x="4114800" y="76200"/>
            <a:ext cx="5029200" cy="5334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Financiamiento para el desarrollo/</a:t>
            </a:r>
            <a:r>
              <a:rPr lang="es-MX" dirty="0" err="1">
                <a:solidFill>
                  <a:schemeClr val="tx1"/>
                </a:solidFill>
                <a:latin typeface="Bookman Old Style" pitchFamily="18" charset="0"/>
              </a:rPr>
              <a:t>jgma</a:t>
            </a:r>
            <a:endParaRPr lang="es-ES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5" name="9 CuadroTexto"/>
          <p:cNvSpPr txBox="1"/>
          <p:nvPr/>
        </p:nvSpPr>
        <p:spPr>
          <a:xfrm>
            <a:off x="228600" y="833857"/>
            <a:ext cx="853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Característica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económica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proyectos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y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empresas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10 CuadroTexto"/>
          <p:cNvSpPr txBox="1"/>
          <p:nvPr/>
        </p:nvSpPr>
        <p:spPr>
          <a:xfrm>
            <a:off x="621632" y="1439236"/>
            <a:ext cx="845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Eficiencia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energética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del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lado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del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consumo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11 CuadroTexto"/>
          <p:cNvSpPr txBox="1"/>
          <p:nvPr/>
        </p:nvSpPr>
        <p:spPr>
          <a:xfrm>
            <a:off x="228600" y="1945707"/>
            <a:ext cx="8534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Las Energy Service Company (ESCO),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servicios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mejoramiento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en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eficiencia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energética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mediante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contratos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desempeño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ahorro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compartido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actividad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económica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financiera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legal,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tributaria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operativa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compleja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12 CuadroTexto"/>
          <p:cNvSpPr txBox="1"/>
          <p:nvPr/>
        </p:nvSpPr>
        <p:spPr>
          <a:xfrm>
            <a:off x="228600" y="3617023"/>
            <a:ext cx="8610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 crisis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petrolera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1973 y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encarecimiento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petróleo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interés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en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eficientar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uso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energía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1°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proyectos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públicos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ahora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incipiente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actividad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empresarial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en-US" sz="2400" dirty="0"/>
          </a:p>
        </p:txBody>
      </p:sp>
      <p:sp>
        <p:nvSpPr>
          <p:cNvPr id="9" name="5 CuadroTexto"/>
          <p:cNvSpPr txBox="1"/>
          <p:nvPr/>
        </p:nvSpPr>
        <p:spPr>
          <a:xfrm>
            <a:off x="228600" y="4823198"/>
            <a:ext cx="8763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En 90’s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privatización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desregulación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liberalización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precios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económicos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apertura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mercados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impulsó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empresas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asesoría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técnica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económica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pero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enfrentaron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consumidores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descapitalizados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Entonces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surgieron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las ESCO: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inversiones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para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contratos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desempeño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3796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18743"/>
          </a:xfrm>
          <a:prstGeom prst="rect">
            <a:avLst/>
          </a:prstGeom>
        </p:spPr>
      </p:pic>
      <p:sp>
        <p:nvSpPr>
          <p:cNvPr id="3" name="5 Pergamino horizontal"/>
          <p:cNvSpPr/>
          <p:nvPr/>
        </p:nvSpPr>
        <p:spPr>
          <a:xfrm>
            <a:off x="228600" y="152400"/>
            <a:ext cx="3581400" cy="4572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UAEM-FAPUR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6 Pergamino horizontal"/>
          <p:cNvSpPr/>
          <p:nvPr/>
        </p:nvSpPr>
        <p:spPr>
          <a:xfrm>
            <a:off x="4114800" y="76200"/>
            <a:ext cx="5029200" cy="5334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es-MX" dirty="0">
                <a:solidFill>
                  <a:schemeClr val="tx1"/>
                </a:solidFill>
                <a:latin typeface="Bookman Old Style" pitchFamily="18" charset="0"/>
              </a:rPr>
              <a:t>Financiamiento para el desarrollo/</a:t>
            </a:r>
            <a:r>
              <a:rPr lang="es-MX" dirty="0" err="1">
                <a:solidFill>
                  <a:schemeClr val="tx1"/>
                </a:solidFill>
                <a:latin typeface="Bookman Old Style" pitchFamily="18" charset="0"/>
              </a:rPr>
              <a:t>jgma</a:t>
            </a:r>
            <a:endParaRPr lang="es-ES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5" name="6 CuadroTexto"/>
          <p:cNvSpPr txBox="1"/>
          <p:nvPr/>
        </p:nvSpPr>
        <p:spPr>
          <a:xfrm>
            <a:off x="190500" y="890337"/>
            <a:ext cx="876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Características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económicas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las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inversiones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en ESCO.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7 CuadroTexto"/>
          <p:cNvSpPr txBox="1"/>
          <p:nvPr/>
        </p:nvSpPr>
        <p:spPr>
          <a:xfrm>
            <a:off x="501314" y="1761075"/>
            <a:ext cx="876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a)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Contrato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por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desempeño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y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ahorro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compartido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13 CuadroTexto"/>
          <p:cNvSpPr txBox="1"/>
          <p:nvPr/>
        </p:nvSpPr>
        <p:spPr>
          <a:xfrm>
            <a:off x="228600" y="3060028"/>
            <a:ext cx="8610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ESCO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ofrece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empresa-cliente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eficiencia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en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energía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mediante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mejoramiento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o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sustitución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equipo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1°Realiza auditoria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energética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hay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factibilidad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técnica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 financier,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realiza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inversiones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sus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ganancias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logran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al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compartir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ahorros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con la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empresa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cliente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la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cual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al final se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queda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con el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equipo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Actividad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compleja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poco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conocida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1158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271</TotalTime>
  <Words>2555</Words>
  <Application>Microsoft Office PowerPoint</Application>
  <PresentationFormat>Presentación en pantalla (4:3)</PresentationFormat>
  <Paragraphs>173</Paragraphs>
  <Slides>31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2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Gerardo Moreno</dc:creator>
  <cp:lastModifiedBy>Gerardo</cp:lastModifiedBy>
  <cp:revision>28</cp:revision>
  <dcterms:created xsi:type="dcterms:W3CDTF">2017-10-19T00:54:17Z</dcterms:created>
  <dcterms:modified xsi:type="dcterms:W3CDTF">2017-10-20T03:39:43Z</dcterms:modified>
</cp:coreProperties>
</file>