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39" autoAdjust="0"/>
  </p:normalViewPr>
  <p:slideViewPr>
    <p:cSldViewPr>
      <p:cViewPr>
        <p:scale>
          <a:sx n="100" d="100"/>
          <a:sy n="100" d="100"/>
        </p:scale>
        <p:origin x="-21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90196-034C-41CF-B331-90CA8A643527}" type="datetimeFigureOut">
              <a:rPr lang="es-MX" smtClean="0"/>
              <a:t>12/07/2012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CC45B-6ABC-4D71-8CDC-65E677F4FBA8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0A1B9-D4BF-41D9-B9DE-51BD61D44E37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B6E58-21EA-4F0F-8461-73FCC3893F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4763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También debe reconocerse que existía</a:t>
            </a:r>
            <a:r>
              <a:rPr lang="es-MX" baseline="0" dirty="0" smtClean="0"/>
              <a:t> una preocupación por la caída en los términos de intercambio de los países en desarrollo derivado de una división internacional del trabajo, los diferenciales de productividad y el dominio neocolonial de los países desarrollados.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B6E58-21EA-4F0F-8461-73FCC3893F5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878CE-14E3-468B-90A1-E2A6DACA4E2A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7A800-2B87-43EA-9D11-53AD8A9864B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dor\Mis documentos\Mis imágenes\Adobe\Fotografías de cámara digital\2007-09-18-1005-05\DSC03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1979712" y="116632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UNIVERSIDAD AUTÓNOMA DEL ESTADO DE MÉXICO</a:t>
            </a:r>
          </a:p>
          <a:p>
            <a:pPr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FACULTAD DE DERECHO</a:t>
            </a:r>
            <a:endParaRPr lang="es-ES" sz="2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915816" y="908720"/>
            <a:ext cx="381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MAESTRÍA EN</a:t>
            </a:r>
          </a:p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DERECHO AMBIENTAL</a:t>
            </a:r>
            <a:endParaRPr lang="es-ES" sz="20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347864" y="2133600"/>
            <a:ext cx="28344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Educación y cultura</a:t>
            </a:r>
          </a:p>
          <a:p>
            <a:pPr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ambiental</a:t>
            </a:r>
            <a:endParaRPr lang="es-ES" sz="24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39552" y="6105878"/>
            <a:ext cx="82629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Sauvé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 otros (2008) “Tres décadas de normatividad internacional para la</a:t>
            </a:r>
            <a:r>
              <a:rPr kumimoji="0" lang="es-MX" sz="1400" b="0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educaci</a:t>
            </a:r>
            <a:r>
              <a:rPr lang="es-MX" sz="1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ón ambiental</a:t>
            </a:r>
            <a:r>
              <a:rPr lang="es-MX" sz="140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es-MX" sz="140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Una crítica </a:t>
            </a:r>
            <a:r>
              <a:rPr lang="es-MX" sz="1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hermenéutica del discurso de Naciones Unidas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 en Édgar Javier González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Gaudiano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(Coord.),</a:t>
            </a:r>
            <a:r>
              <a:rPr kumimoji="0" lang="es-MX" sz="14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Educación, medio ambiente y sustentabilidad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México, Universidad Autónoma de Nuevo León-Siglo XXI Editores. (Pp. 40-52).</a:t>
            </a: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10 CuadroTexto"/>
          <p:cNvSpPr txBox="1"/>
          <p:nvPr/>
        </p:nvSpPr>
        <p:spPr>
          <a:xfrm>
            <a:off x="251520" y="83671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El desarrollo económico como crecimiento económico sostenido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152400" y="1371600"/>
            <a:ext cx="8839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Desde 1972, con la Declaración sobre el establecimiento de un nuevo orden internacional, se consideró estudiar el problema de las materias primas y el desarrollo, que reveló la idea de que la biosfera está al servicio del desarrollo económico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228600" y="2514600"/>
            <a:ext cx="8763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noción de desarrollo de la ONU está mal definida y sesgada hacia el crecimiento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28600" y="3276600"/>
            <a:ext cx="8763000" cy="213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ONU demanda “…un nuevo concepto de desarrollo, que tenga en cuenta la satisfacción de las necesidades y los deseos de todos los habitantes de la Tierra, el pluralismo de las sociedades y el equilibrio y armonía entre el hombre y el ambiente. Lo que busca es la erradicación de la pobreza, del hambre, del analfabetismo, de la contaminación, de la explotación y de la dominación” (ONU, 1976, citado en González, 2008: 41) y en la Carta de Belgrado (PNUMA-UNESCO) afirma que los recursos de la tierra deben beneficiar y mejorar la calidad de vida de toda la humanidad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28600" y="5638800"/>
            <a:ext cx="8763000" cy="990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Sin embargo, debido a la vaguedad de lo que es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calidad de vida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desarrollo humano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desarrollo de recursos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privilegia su medición mediante indicadores cuantitativos de crecimiento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0073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Rectángulo"/>
          <p:cNvSpPr/>
          <p:nvPr/>
        </p:nvSpPr>
        <p:spPr>
          <a:xfrm>
            <a:off x="304800" y="849868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El desarrollo económico como crecimiento económico sostenido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228600" y="1447800"/>
            <a:ext cx="8686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problema del desarrollo es la </a:t>
            </a:r>
            <a:r>
              <a:rPr lang="es-MX" b="1" dirty="0" smtClean="0"/>
              <a:t>pobreza</a:t>
            </a:r>
            <a:r>
              <a:rPr lang="es-MX" dirty="0" smtClean="0"/>
              <a:t>, la cual conlleva la degradación del </a:t>
            </a:r>
            <a:r>
              <a:rPr lang="es-MX" b="1" dirty="0" smtClean="0"/>
              <a:t>medio ambiente, y la solución es el crecimiento </a:t>
            </a:r>
            <a:r>
              <a:rPr lang="es-MX" dirty="0" smtClean="0"/>
              <a:t>y el desarrollo económico (</a:t>
            </a:r>
            <a:r>
              <a:rPr lang="es-MX" dirty="0" err="1" smtClean="0"/>
              <a:t>CyDE</a:t>
            </a:r>
            <a:r>
              <a:rPr lang="es-MX" dirty="0" smtClean="0"/>
              <a:t>)</a:t>
            </a:r>
            <a:endParaRPr lang="en-U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28600" y="2286000"/>
            <a:ext cx="8686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Para </a:t>
            </a:r>
            <a:r>
              <a:rPr lang="es-MX" b="1" dirty="0" smtClean="0"/>
              <a:t>erradicar el subdesarrollo </a:t>
            </a:r>
            <a:r>
              <a:rPr lang="es-MX" dirty="0" smtClean="0"/>
              <a:t>se debe apoyar el acceso a recursos financieros, beneficiarse de la apertura comercial, promover la creación de capacidad y uso de tecnología moderna, mejorar los recursos humanos, la capacitación y la educación, en suma, invoca la </a:t>
            </a:r>
            <a:r>
              <a:rPr lang="es-MX" b="1" dirty="0" smtClean="0"/>
              <a:t>integración de todos los países al sistema comercial y productivo mundial</a:t>
            </a:r>
            <a:endParaRPr lang="en-US" b="1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228600" y="5181600"/>
            <a:ext cx="8686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noción del desarrollo es polisémica y, por lo tanto debe esclarecerse primero su origen, sus diferentes significados y los grupos que las sostienen, no deben soslayarse las propuestas de desarrollo endógeno, local o alternativo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28600" y="3886200"/>
            <a:ext cx="86868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visión de desarrollo de la ONU no es histórica, ni crítica ni contextual y no reconoce los límites al crecimiento continuo ni los problemas éticos y, por supuesto, que el estilo de crecimiento y desarrollo predominante es la raíz y determinante de los problemas socio-ecológicos actuales (pobreza y degradación del medio ambiente incluidos)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454496"/>
              <a:chOff x="304800" y="914400"/>
              <a:chExt cx="8534400" cy="454496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368896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Rectángulo"/>
          <p:cNvSpPr/>
          <p:nvPr/>
        </p:nvSpPr>
        <p:spPr>
          <a:xfrm>
            <a:off x="304800" y="849868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El desarrollo económico como crecimiento económico sostenido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04800" y="1295400"/>
            <a:ext cx="8534400" cy="6858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Es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inquietante el papel que se le asigna a la educación en la ecuación educación-desarrollo-crecimiento económico-solución a todos los problemas: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228600" y="2057400"/>
            <a:ext cx="4495800" cy="291565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es una inversión y no un gasto, lo cual “…ha incitado a las personas y a los gobiernos a financiar con más generosidad la educación, pero también a ser más exigentes en el momento de evaluarla: quieren saber qué están ‘comprando’ exactamente y cuál es su contenido, su calidad e incluso su rentabilidad” (UNESCO, 1999, citado en González, 2008: 44).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8617" y="2057400"/>
            <a:ext cx="4072983" cy="4678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Rectángulo redondeado"/>
          <p:cNvSpPr/>
          <p:nvPr/>
        </p:nvSpPr>
        <p:spPr>
          <a:xfrm>
            <a:off x="228600" y="5029200"/>
            <a:ext cx="4495800" cy="1676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Frente a las nociones de solidaridad, cooperación e interdependencia están las de autonomía, autogestión y autosuficiencia, pero es cuestionable sobre todo que el desarrollo sustentable se conciba como medio para incrementar la competitividad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0073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-83634" y="1438"/>
            <a:ext cx="9227634" cy="6885384"/>
            <a:chOff x="-83634" y="1438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34" y="1438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454496"/>
              <a:chOff x="304800" y="914400"/>
              <a:chExt cx="8534400" cy="454496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368896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CuadroTexto"/>
          <p:cNvSpPr txBox="1"/>
          <p:nvPr/>
        </p:nvSpPr>
        <p:spPr>
          <a:xfrm>
            <a:off x="304800" y="838200"/>
            <a:ext cx="518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Conclusiones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76200" y="1295400"/>
            <a:ext cx="89154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 lo largo de 30 años la concepción de educación, medio ambiente y desarrollo de la ONU ha sido coherente y no ha variado. Sin embargo, la visión de la UNESCO es menos instrumental y su concepción del desarrollo más abierta.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76200" y="2743200"/>
            <a:ext cx="4386532" cy="1676400"/>
            <a:chOff x="457200" y="2590800"/>
            <a:chExt cx="4386532" cy="1676400"/>
          </a:xfrm>
        </p:grpSpPr>
        <p:sp>
          <p:nvSpPr>
            <p:cNvPr id="13" name="12 Elipse"/>
            <p:cNvSpPr/>
            <p:nvPr/>
          </p:nvSpPr>
          <p:spPr>
            <a:xfrm>
              <a:off x="1905000" y="2590800"/>
              <a:ext cx="1600200" cy="1676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Medio ambiente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13 Elipse"/>
            <p:cNvSpPr/>
            <p:nvPr/>
          </p:nvSpPr>
          <p:spPr>
            <a:xfrm>
              <a:off x="3243532" y="2590800"/>
              <a:ext cx="1600200" cy="16764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Sociedad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11 Elipse"/>
            <p:cNvSpPr/>
            <p:nvPr/>
          </p:nvSpPr>
          <p:spPr>
            <a:xfrm>
              <a:off x="457200" y="2590800"/>
              <a:ext cx="1752600" cy="167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Economía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14 Rectángulo redondeado"/>
          <p:cNvSpPr/>
          <p:nvPr/>
        </p:nvSpPr>
        <p:spPr>
          <a:xfrm>
            <a:off x="4572000" y="2438400"/>
            <a:ext cx="44958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desarrollo sustentable, de estrategia pertinente a proyecto universal de civilización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4572000" y="3352800"/>
            <a:ext cx="4495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educación, estrategia principal para “movilizar las mentes”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4572000" y="3962400"/>
            <a:ext cx="4495800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ambiental subsumida a proyecto político-económico de desarrollo sustentable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228600" y="4648200"/>
            <a:ext cx="8686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desarrollo sustentable reduce el medio ambiente  a conjunto de recursos y a los seres humanos a consumidores-productores</a:t>
            </a:r>
            <a:endParaRPr lang="es-MX" dirty="0"/>
          </a:p>
        </p:txBody>
      </p:sp>
      <p:sp>
        <p:nvSpPr>
          <p:cNvPr id="21" name="20 Flecha derecha"/>
          <p:cNvSpPr/>
          <p:nvPr/>
        </p:nvSpPr>
        <p:spPr>
          <a:xfrm>
            <a:off x="76200" y="5638800"/>
            <a:ext cx="304800" cy="990600"/>
          </a:xfrm>
          <a:prstGeom prst="rightArrow">
            <a:avLst/>
          </a:prstGeom>
          <a:gradFill flip="none" rotWithShape="1">
            <a:gsLst>
              <a:gs pos="93000">
                <a:srgbClr val="FF0000"/>
              </a:gs>
              <a:gs pos="0">
                <a:schemeClr val="accent1">
                  <a:tint val="44500"/>
                  <a:satMod val="160000"/>
                </a:schemeClr>
              </a:gs>
              <a:gs pos="32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Rectángulo redondeado"/>
          <p:cNvSpPr/>
          <p:nvPr/>
        </p:nvSpPr>
        <p:spPr>
          <a:xfrm>
            <a:off x="533400" y="5334000"/>
            <a:ext cx="83820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No considerar a propuestas de ONU como credos, sino tomar distancia crítica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533400" y="5715000"/>
            <a:ext cx="8382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Valorar si no es el menú de propuestas de los </a:t>
            </a:r>
            <a:r>
              <a:rPr lang="es-MX" smtClean="0">
                <a:latin typeface="Times New Roman" pitchFamily="18" charset="0"/>
                <a:cs typeface="Times New Roman" pitchFamily="18" charset="0"/>
              </a:rPr>
              <a:t>organismos internacionales (calidad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y uso estrecho) lo que determina el poco éxito de la educación ambiental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533400" y="6324600"/>
            <a:ext cx="8382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EA es y debe ser un espacio de libertad y reflexión crítica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0073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856</Words>
  <Application>Microsoft Office PowerPoint</Application>
  <PresentationFormat>Presentación en pantalla (4:3)</PresentationFormat>
  <Paragraphs>43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Gerardo</dc:creator>
  <cp:lastModifiedBy>Gerardo</cp:lastModifiedBy>
  <cp:revision>30</cp:revision>
  <dcterms:created xsi:type="dcterms:W3CDTF">2012-03-22T00:52:13Z</dcterms:created>
  <dcterms:modified xsi:type="dcterms:W3CDTF">2012-07-12T16:19:34Z</dcterms:modified>
</cp:coreProperties>
</file>