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515648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160280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00044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16776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7023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18094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50618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468824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06225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67432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024045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9EE2D-C885-4FFC-9A65-54FC5E108E40}" type="datetimeFigureOut">
              <a:rPr lang="es-MX" smtClean="0"/>
              <a:pPr/>
              <a:t>18/04/2012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DC8F1-1DA9-4E82-9C8B-C12417B87A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563142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otprintnetwork.org/press/LPR2010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02495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7504" y="6309320"/>
            <a:ext cx="32403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Fuente de la foto: </a:t>
            </a:r>
            <a:r>
              <a:rPr lang="es-MX" sz="10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wwf</a:t>
            </a:r>
            <a:r>
              <a:rPr lang="es-MX" sz="1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(2010), </a:t>
            </a:r>
            <a:r>
              <a:rPr lang="es-MX" sz="10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Living </a:t>
            </a:r>
            <a:r>
              <a:rPr lang="es-MX" sz="1000" i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s-MX" sz="1000" i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lanet</a:t>
            </a:r>
            <a:r>
              <a:rPr lang="es-MX" sz="10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sz="1000" i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s-MX" sz="1000" i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eport</a:t>
            </a:r>
            <a:r>
              <a:rPr lang="es-MX" sz="10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2010</a:t>
            </a:r>
            <a:r>
              <a:rPr lang="es-MX" sz="1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es-MX" sz="1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USA, Global </a:t>
            </a:r>
            <a:r>
              <a:rPr lang="es-MX" sz="10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Footprint</a:t>
            </a:r>
            <a:r>
              <a:rPr lang="es-MX" sz="1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Network</a:t>
            </a:r>
            <a:r>
              <a:rPr lang="es-MX" sz="1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s-MX" sz="1000" dirty="0" smtClean="0"/>
              <a:t>, </a:t>
            </a:r>
            <a:r>
              <a:rPr lang="es-MX" sz="1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en: </a:t>
            </a:r>
            <a:r>
              <a:rPr lang="es-MX" sz="1000" dirty="0" smtClean="0">
                <a:hlinkClick r:id="rId3"/>
              </a:rPr>
              <a:t>http://www.footprintnetwork.org/press/LPR2010.pdf</a:t>
            </a:r>
            <a:endParaRPr lang="es-MX" sz="10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771800" y="116632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UNIVERSIDAD AUTÓNOMA DEL ESTADO DE MÉXICO</a:t>
            </a:r>
          </a:p>
          <a:p>
            <a:pPr algn="ctr"/>
            <a:r>
              <a:rPr lang="es-MX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FACULTAD DE DERECHO</a:t>
            </a:r>
            <a:endParaRPr lang="es-ES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444208" y="1124744"/>
            <a:ext cx="2721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MAESTRÍA EN</a:t>
            </a:r>
          </a:p>
          <a:p>
            <a:pPr algn="ctr"/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DERECHO AMBIENTAL</a:t>
            </a:r>
            <a:endParaRPr lang="es-ES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04248" y="1988840"/>
            <a:ext cx="2339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Educación y cultura</a:t>
            </a:r>
          </a:p>
          <a:p>
            <a:pPr algn="ctr"/>
            <a:r>
              <a:rPr lang="es-MX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ambiental</a:t>
            </a:r>
            <a:endParaRPr lang="es-ES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436096" y="5212938"/>
            <a:ext cx="37444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Meira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Pablo A. (2008), “Crisis ambiental y globalización: Una lectura para educadores </a:t>
            </a:r>
            <a:r>
              <a:rPr lang="es-MX" sz="1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ambientales en un mundo insostenible”, 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 Édgar Javier González 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Gaudiano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(Coord.),</a:t>
            </a:r>
            <a:r>
              <a:rPr kumimoji="0" lang="es-MX" sz="14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Educación, medio ambiente y sustentabilidad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México, Universidad Autónoma de Nuevo León-Siglo XXI Editores. (Pp. 53-72)</a:t>
            </a:r>
            <a:endParaRPr lang="es-MX" sz="1400" dirty="0"/>
          </a:p>
        </p:txBody>
      </p:sp>
    </p:spTree>
    <p:extLst>
      <p:ext uri="{BB962C8B-B14F-4D97-AF65-F5344CB8AC3E}">
        <p14:creationId xmlns="" xmlns:p14="http://schemas.microsoft.com/office/powerpoint/2010/main" val="303041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7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4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CuadroTexto"/>
          <p:cNvSpPr txBox="1"/>
          <p:nvPr/>
        </p:nvSpPr>
        <p:spPr>
          <a:xfrm>
            <a:off x="304800" y="836712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Educación ambiental, globalización y “sujeto” (occidental)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304800" y="1412776"/>
            <a:ext cx="2322984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desintegración local-integración global y la conciencia y el deterioro ambiental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Flecha derecha"/>
          <p:cNvSpPr/>
          <p:nvPr/>
        </p:nvSpPr>
        <p:spPr>
          <a:xfrm>
            <a:off x="2786804" y="1952836"/>
            <a:ext cx="288032" cy="648072"/>
          </a:xfrm>
          <a:prstGeom prst="rightArrow">
            <a:avLst/>
          </a:prstGeom>
          <a:gradFill>
            <a:gsLst>
              <a:gs pos="84000">
                <a:srgbClr val="FF0000"/>
              </a:gs>
              <a:gs pos="2000">
                <a:schemeClr val="accent1">
                  <a:tint val="66000"/>
                  <a:satMod val="160000"/>
                  <a:lumMod val="5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 redondeado"/>
          <p:cNvSpPr/>
          <p:nvPr/>
        </p:nvSpPr>
        <p:spPr>
          <a:xfrm>
            <a:off x="3275856" y="1412776"/>
            <a:ext cx="5563344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“Hay ciudadanos occidentales que están dispuestos a comprar una hectárea de la región amazónica para evitar su desaparición, mientras los bosques primarios de su entorno sucumben ante la urbanización intensiva, los monocultivos arbóreos, el trazado de infraestructuras o la lluvia ácida” (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Meira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2008: 67)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304800" y="3212976"/>
            <a:ext cx="5275312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erosión del Estado-nación, aunado al poder de las agencias internacionales y los mercados globales, lleva a una crisis del estatus de ciudadano y no existe aún la posibilidad de una ciudadanía global y por lo tanto de una ciudadanía ambiental global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Flecha derecha"/>
          <p:cNvSpPr/>
          <p:nvPr/>
        </p:nvSpPr>
        <p:spPr>
          <a:xfrm>
            <a:off x="5652120" y="3681028"/>
            <a:ext cx="288032" cy="648072"/>
          </a:xfrm>
          <a:prstGeom prst="rightArrow">
            <a:avLst/>
          </a:prstGeom>
          <a:gradFill>
            <a:gsLst>
              <a:gs pos="84000">
                <a:srgbClr val="FF0000"/>
              </a:gs>
              <a:gs pos="2000">
                <a:schemeClr val="accent1">
                  <a:tint val="66000"/>
                  <a:satMod val="160000"/>
                  <a:lumMod val="5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Rectángulo redondeado"/>
          <p:cNvSpPr/>
          <p:nvPr/>
        </p:nvSpPr>
        <p:spPr>
          <a:xfrm>
            <a:off x="5940152" y="3212976"/>
            <a:ext cx="297524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individuo se enfrenta a amenazadores procesos globales, pero carece de la posibilidad de constituirse en agente del cambio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228600" y="4869160"/>
            <a:ext cx="880789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Los enfoques educativo-ambientales conductuales legitiman el individualismo sustentado por la ideología liberal, que refuerza la idea de que la responsabilidad es individual y no social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228600" y="5517232"/>
            <a:ext cx="880789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“‘El individualismo…en la educación formal y no formal presenta al ambiente de forma apolítica,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ahistórica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y asocial desviando la atención de los constreñimientos sociales , políticos y económicos’ a los que realmente se ven sometidos los individuos y las comunidades” (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Robbotom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, 1987, en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Meira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2008: 68)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50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7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4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CuadroTexto"/>
          <p:cNvSpPr txBox="1"/>
          <p:nvPr/>
        </p:nvSpPr>
        <p:spPr>
          <a:xfrm>
            <a:off x="304800" y="836712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Una conclusión abierta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304800" y="1412776"/>
            <a:ext cx="1386880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perspectiva racional económica de la EA 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2123728" y="1412776"/>
            <a:ext cx="671547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Tiende a ocultar y distorsionar la compleja  realidad económico-social de la crisis ambiental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2123728" y="2132856"/>
            <a:ext cx="671547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tarea educativa es mera transmisión  de conocimientos o técnicas que permiten modificar las actitudes y hábitos individuales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2123728" y="2996952"/>
            <a:ext cx="671547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Pocas veces cuestiona o problematiza el sentido, fines o lógica del sistema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35496" y="3645024"/>
            <a:ext cx="912013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sistema, racional y eficiente por definición, son los sujetos y las comunidades los irracionales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107504" y="4365104"/>
            <a:ext cx="1800200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EA de ser instrumento de la regulación y la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racionalizacion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2019300" y="4365104"/>
            <a:ext cx="681990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Puede servir para amortiguar la sensibilidad social ante los riesgos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2019300" y="4869160"/>
            <a:ext cx="681990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Incurrir en contradicciones entre los valores y hábitos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proambientales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y los que operan en la economía global, cuestionando su validez y generando frustración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Flecha derecha"/>
          <p:cNvSpPr/>
          <p:nvPr/>
        </p:nvSpPr>
        <p:spPr>
          <a:xfrm>
            <a:off x="2051720" y="6014733"/>
            <a:ext cx="288032" cy="648072"/>
          </a:xfrm>
          <a:prstGeom prst="rightArrow">
            <a:avLst/>
          </a:prstGeom>
          <a:gradFill>
            <a:gsLst>
              <a:gs pos="84000">
                <a:srgbClr val="FF0000"/>
              </a:gs>
              <a:gs pos="2000">
                <a:schemeClr val="accent1">
                  <a:tint val="66000"/>
                  <a:satMod val="160000"/>
                  <a:lumMod val="5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Rectángulo redondeado"/>
          <p:cNvSpPr/>
          <p:nvPr/>
        </p:nvSpPr>
        <p:spPr>
          <a:xfrm>
            <a:off x="2483768" y="5877272"/>
            <a:ext cx="6355432" cy="93610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“Lejos de asumir el papel </a:t>
            </a:r>
            <a:r>
              <a:rPr lang="es-MX" i="1" dirty="0" smtClean="0">
                <a:latin typeface="Times New Roman" pitchFamily="18" charset="0"/>
                <a:cs typeface="Times New Roman" pitchFamily="18" charset="0"/>
              </a:rPr>
              <a:t>mesiánico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que algunos le otorgan, la EA debe reconocer sus limitaciones y revisar su posición ante las nuevas realidades” (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Meira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2008: 69)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50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7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4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="" xmlns:p14="http://schemas.microsoft.com/office/powerpoint/2010/main" val="36850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25 CuadroTexto"/>
          <p:cNvSpPr txBox="1"/>
          <p:nvPr/>
        </p:nvSpPr>
        <p:spPr>
          <a:xfrm>
            <a:off x="304800" y="908720"/>
            <a:ext cx="837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Los retos de un mundo cada vez más unificado e interdependiente para la EA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5" name="34 Grupo"/>
          <p:cNvGrpSpPr/>
          <p:nvPr/>
        </p:nvGrpSpPr>
        <p:grpSpPr>
          <a:xfrm>
            <a:off x="-92568" y="0"/>
            <a:ext cx="9227634" cy="6885384"/>
            <a:chOff x="-92568" y="29329"/>
            <a:chExt cx="9227634" cy="6885384"/>
          </a:xfrm>
        </p:grpSpPr>
        <p:grpSp>
          <p:nvGrpSpPr>
            <p:cNvPr id="2" name="9 Grupo"/>
            <p:cNvGrpSpPr/>
            <p:nvPr/>
          </p:nvGrpSpPr>
          <p:grpSpPr>
            <a:xfrm>
              <a:off x="-92568" y="29329"/>
              <a:ext cx="9227634" cy="6885384"/>
              <a:chOff x="0" y="29329"/>
              <a:chExt cx="9227634" cy="6885384"/>
            </a:xfrm>
          </p:grpSpPr>
          <p:pic>
            <p:nvPicPr>
              <p:cNvPr id="3" name="Picture 4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9329"/>
                <a:ext cx="9227634" cy="688538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4" name="3 Grupo"/>
              <p:cNvGrpSpPr/>
              <p:nvPr/>
            </p:nvGrpSpPr>
            <p:grpSpPr>
              <a:xfrm>
                <a:off x="228600" y="152400"/>
                <a:ext cx="8686800" cy="533400"/>
                <a:chOff x="228600" y="152400"/>
                <a:chExt cx="8686800" cy="533400"/>
              </a:xfrm>
            </p:grpSpPr>
            <p:sp>
              <p:nvSpPr>
                <p:cNvPr id="8" name="7 Pergamino horizontal"/>
                <p:cNvSpPr/>
                <p:nvPr/>
              </p:nvSpPr>
              <p:spPr>
                <a:xfrm>
                  <a:off x="4419600" y="152400"/>
                  <a:ext cx="4495800" cy="533400"/>
                </a:xfrm>
                <a:prstGeom prst="horizontalScroll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dirty="0" smtClean="0">
                      <a:latin typeface="Times New Roman" pitchFamily="18" charset="0"/>
                      <a:cs typeface="Times New Roman" pitchFamily="18" charset="0"/>
                    </a:rPr>
                    <a:t>JGMA/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Educación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y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cultura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ambiental</a:t>
                  </a:r>
                  <a:endParaRPr lang="es-MX" dirty="0" smtClean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" name="8 Pergamino horizontal"/>
                <p:cNvSpPr/>
                <p:nvPr/>
              </p:nvSpPr>
              <p:spPr>
                <a:xfrm>
                  <a:off x="228600" y="228600"/>
                  <a:ext cx="3581400" cy="457200"/>
                </a:xfrm>
                <a:prstGeom prst="horizontalScroll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dirty="0" smtClean="0">
                      <a:latin typeface="Times New Roman" pitchFamily="18" charset="0"/>
                      <a:cs typeface="Times New Roman" pitchFamily="18" charset="0"/>
                    </a:rPr>
                    <a:t>UAEM/ Facultad de Derecho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" name="4 Grupo"/>
              <p:cNvGrpSpPr/>
              <p:nvPr/>
            </p:nvGrpSpPr>
            <p:grpSpPr>
              <a:xfrm>
                <a:off x="304800" y="764704"/>
                <a:ext cx="8534400" cy="533400"/>
                <a:chOff x="304800" y="914400"/>
                <a:chExt cx="8534400" cy="533400"/>
              </a:xfrm>
            </p:grpSpPr>
            <p:cxnSp>
              <p:nvCxnSpPr>
                <p:cNvPr id="6" name="5 Conector recto"/>
                <p:cNvCxnSpPr/>
                <p:nvPr/>
              </p:nvCxnSpPr>
              <p:spPr>
                <a:xfrm>
                  <a:off x="304800" y="914400"/>
                  <a:ext cx="8534400" cy="0"/>
                </a:xfrm>
                <a:prstGeom prst="line">
                  <a:avLst/>
                </a:prstGeom>
                <a:ln w="38100" cap="rnd" cmpd="thickThin">
                  <a:solidFill>
                    <a:schemeClr val="accent1"/>
                  </a:solidFill>
                </a:ln>
                <a:scene3d>
                  <a:camera prst="orthographicFront"/>
                  <a:lightRig rig="threePt" dir="t"/>
                </a:scene3d>
                <a:sp3d>
                  <a:bevelB h="6350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6 Conector recto"/>
                <p:cNvCxnSpPr/>
                <p:nvPr/>
              </p:nvCxnSpPr>
              <p:spPr>
                <a:xfrm>
                  <a:off x="304800" y="1447800"/>
                  <a:ext cx="8534400" cy="0"/>
                </a:xfrm>
                <a:prstGeom prst="line">
                  <a:avLst/>
                </a:prstGeom>
                <a:ln w="38100" cap="rnd" cmpd="thickThin">
                  <a:solidFill>
                    <a:schemeClr val="accent1"/>
                  </a:solidFill>
                </a:ln>
                <a:scene3d>
                  <a:camera prst="orthographicFront"/>
                  <a:lightRig rig="threePt" dir="t"/>
                </a:scene3d>
                <a:sp3d>
                  <a:bevelB h="6350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9" name="28 Flecha derecha"/>
            <p:cNvSpPr/>
            <p:nvPr/>
          </p:nvSpPr>
          <p:spPr>
            <a:xfrm>
              <a:off x="1763688" y="2859272"/>
              <a:ext cx="2448272" cy="1368152"/>
            </a:xfrm>
            <a:prstGeom prst="rightArrow">
              <a:avLst>
                <a:gd name="adj1" fmla="val 73918"/>
                <a:gd name="adj2" fmla="val 46652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Globalización</a:t>
              </a:r>
              <a:endParaRPr lang="es-MX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29 Abrir llave"/>
            <p:cNvSpPr/>
            <p:nvPr/>
          </p:nvSpPr>
          <p:spPr>
            <a:xfrm>
              <a:off x="4427984" y="1514113"/>
              <a:ext cx="360040" cy="2808312"/>
            </a:xfrm>
            <a:prstGeom prst="leftBrac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1" name="30 Rectángulo redondeado"/>
            <p:cNvSpPr/>
            <p:nvPr/>
          </p:nvSpPr>
          <p:spPr>
            <a:xfrm>
              <a:off x="5436096" y="1730137"/>
              <a:ext cx="2808312" cy="724255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Crisis ambiental: amenaza al progreso del capitalismo</a:t>
              </a:r>
              <a:endParaRPr lang="es-MX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31 Rectángulo redondeado"/>
            <p:cNvSpPr/>
            <p:nvPr/>
          </p:nvSpPr>
          <p:spPr>
            <a:xfrm>
              <a:off x="5364088" y="2837641"/>
              <a:ext cx="2808312" cy="1152128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Propensión a la superficialidad, la mixtificación y la manipulación semántica</a:t>
              </a:r>
              <a:endParaRPr lang="es-MX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35 Flecha derecha"/>
            <p:cNvSpPr/>
            <p:nvPr/>
          </p:nvSpPr>
          <p:spPr>
            <a:xfrm>
              <a:off x="1763688" y="1509011"/>
              <a:ext cx="2448272" cy="1368152"/>
            </a:xfrm>
            <a:prstGeom prst="rightArrow">
              <a:avLst>
                <a:gd name="adj1" fmla="val 73918"/>
                <a:gd name="adj2" fmla="val 46652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Desarrollo sustentable</a:t>
              </a:r>
              <a:endParaRPr lang="es-MX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37 Rectángulo redondeado"/>
            <p:cNvSpPr/>
            <p:nvPr/>
          </p:nvSpPr>
          <p:spPr>
            <a:xfrm>
              <a:off x="1331640" y="1653027"/>
              <a:ext cx="504056" cy="244827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9" name="38 CuadroTexto"/>
            <p:cNvSpPr txBox="1"/>
            <p:nvPr/>
          </p:nvSpPr>
          <p:spPr>
            <a:xfrm>
              <a:off x="1459446" y="2068490"/>
              <a:ext cx="24844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origen</a:t>
              </a:r>
              <a:endParaRPr lang="es-MX" dirty="0"/>
            </a:p>
          </p:txBody>
        </p:sp>
      </p:grpSp>
      <p:sp>
        <p:nvSpPr>
          <p:cNvPr id="53" name="52 Rectángulo redondeado"/>
          <p:cNvSpPr/>
          <p:nvPr/>
        </p:nvSpPr>
        <p:spPr>
          <a:xfrm>
            <a:off x="2553416" y="4365104"/>
            <a:ext cx="6483080" cy="10642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Acelera e integra los flujos económicos</a:t>
            </a:r>
          </a:p>
          <a:p>
            <a:pPr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Nuevas formas de reproducción  dominadas por la especulación</a:t>
            </a:r>
          </a:p>
          <a:p>
            <a:pPr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deslocalización, nueva estrategia de producción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35496" y="5517232"/>
            <a:ext cx="3022504" cy="1280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rasgo más distintivo: la desregulación, que no se ha aplicado de forma universal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35496" y="4349274"/>
            <a:ext cx="187220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globalización =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neocolonización</a:t>
            </a:r>
            <a:endParaRPr lang="es-MX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55 Flecha derecha"/>
          <p:cNvSpPr/>
          <p:nvPr/>
        </p:nvSpPr>
        <p:spPr>
          <a:xfrm>
            <a:off x="2051720" y="4573213"/>
            <a:ext cx="288032" cy="648072"/>
          </a:xfrm>
          <a:prstGeom prst="rightArrow">
            <a:avLst/>
          </a:prstGeom>
          <a:gradFill>
            <a:gsLst>
              <a:gs pos="84000">
                <a:srgbClr val="FF0000"/>
              </a:gs>
              <a:gs pos="2000">
                <a:schemeClr val="accent1">
                  <a:tint val="66000"/>
                  <a:satMod val="160000"/>
                  <a:lumMod val="5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7" name="56 Flecha derecha"/>
          <p:cNvSpPr/>
          <p:nvPr/>
        </p:nvSpPr>
        <p:spPr>
          <a:xfrm>
            <a:off x="3131840" y="5833353"/>
            <a:ext cx="288032" cy="648072"/>
          </a:xfrm>
          <a:prstGeom prst="rightArrow">
            <a:avLst/>
          </a:prstGeom>
          <a:gradFill>
            <a:gsLst>
              <a:gs pos="84000">
                <a:srgbClr val="FF0000"/>
              </a:gs>
              <a:gs pos="2000">
                <a:schemeClr val="accent1">
                  <a:tint val="66000"/>
                  <a:satMod val="160000"/>
                  <a:lumMod val="5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8" name="57 Rectángulo redondeado"/>
          <p:cNvSpPr/>
          <p:nvPr/>
        </p:nvSpPr>
        <p:spPr>
          <a:xfrm>
            <a:off x="3491880" y="5517232"/>
            <a:ext cx="565212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No se puede formar una cultura ambiental y de sustentabilidad en donde predomina el libre juego de los flujos despiadados,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anómicos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y amorales del capital, para quien importa el afán de ganancia y la ley del más fuerte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251520" y="836712"/>
            <a:ext cx="7814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Los retos de un mundo unificado e interdependiente para la educación ambiental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163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7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4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CuadroTexto"/>
          <p:cNvSpPr txBox="1"/>
          <p:nvPr/>
        </p:nvSpPr>
        <p:spPr>
          <a:xfrm>
            <a:off x="323528" y="83671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globalización, el pretendido bien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251520" y="1412776"/>
            <a:ext cx="201622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globalización: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251520" y="1916832"/>
            <a:ext cx="864096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Sin connotaciones negativas como capitalismo, imperialismo o  neocolonialismo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251520" y="2492896"/>
            <a:ext cx="864096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Estructura de componentes estrechamente entrelazados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251520" y="3068960"/>
            <a:ext cx="864096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Se expresa en esferas económica, cultural, social, política y sicológica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251520" y="3861048"/>
            <a:ext cx="864096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Obliga a replantear nociones de la primera modernidad: sujeto, ciudadanía, democracia o Estado-nación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251520" y="4725144"/>
            <a:ext cx="4320480" cy="20608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Optimistas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: etapa ascendente del progreso humano, el mercado unificado impulsado por creatividad e iniciativa social será solución a pobreza, injusticia, desigualdad o degradación ambiental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4644008" y="4725144"/>
            <a:ext cx="4320480" cy="20608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Pesimistas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: interdependencias sin correspondencias y equidad (3/4 sin K, información ni conocimientos), homogeneización cultural y alienación social, pérdida de soberanía e instituciones supranacionales ineficientes y desprecio a derechos sociales y colectivos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82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0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7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4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CuadroTexto"/>
          <p:cNvSpPr txBox="1"/>
          <p:nvPr/>
        </p:nvSpPr>
        <p:spPr>
          <a:xfrm>
            <a:off x="323528" y="83671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globalización, el pretendido bien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304800" y="1844824"/>
            <a:ext cx="853440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discurso políticamente correcto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sobre la globalización es que es un proceso con claro-oscuros, en donde por supuesto lo positivo es más que lo negativo.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326782" y="3023172"/>
            <a:ext cx="2304256" cy="2808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En el campo medioambiental este discurso se expresa en afirmar que: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2750921" y="2852936"/>
            <a:ext cx="52565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es-MX" dirty="0">
                <a:latin typeface="Times New Roman" pitchFamily="18" charset="0"/>
                <a:cs typeface="Times New Roman" pitchFamily="18" charset="0"/>
              </a:rPr>
              <a:t>ha incrementado nuestro conocimiento y por lo tanto, las posibilidades de actuar sobre el planeta.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2750921" y="3861048"/>
            <a:ext cx="525658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endParaRPr lang="es-MX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Dependemos de fuerzas fuera de nuestro control y Estados y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ETN’s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desobedecen sus propias normas ambientales</a:t>
            </a:r>
          </a:p>
          <a:p>
            <a:pPr algn="ctr"/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8089563" y="2852936"/>
            <a:ext cx="1008112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latin typeface="Times New Roman" pitchFamily="18" charset="0"/>
                <a:cs typeface="Times New Roman" pitchFamily="18" charset="0"/>
              </a:rPr>
              <a:t>McNaghten</a:t>
            </a:r>
            <a:r>
              <a:rPr lang="es-MX" sz="12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s-MX" sz="1200" dirty="0" err="1" smtClean="0">
                <a:latin typeface="Times New Roman" pitchFamily="18" charset="0"/>
                <a:cs typeface="Times New Roman" pitchFamily="18" charset="0"/>
              </a:rPr>
              <a:t>Urry</a:t>
            </a:r>
            <a:r>
              <a:rPr lang="es-MX" sz="1200" dirty="0" smtClean="0">
                <a:latin typeface="Times New Roman" pitchFamily="18" charset="0"/>
                <a:cs typeface="Times New Roman" pitchFamily="18" charset="0"/>
              </a:rPr>
              <a:t> (1998)</a:t>
            </a:r>
            <a:endParaRPr lang="es-MX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2750921" y="5085184"/>
            <a:ext cx="525658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Sentimiento de impotencia, no por deficiencias personales, sino institucionales que requieren reconstruirse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8104180" y="5085184"/>
            <a:ext cx="100811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latin typeface="Times New Roman" pitchFamily="18" charset="0"/>
                <a:cs typeface="Times New Roman" pitchFamily="18" charset="0"/>
              </a:rPr>
              <a:t>Giddens</a:t>
            </a:r>
            <a:r>
              <a:rPr lang="es-MX" sz="1200" dirty="0" smtClean="0">
                <a:latin typeface="Times New Roman" pitchFamily="18" charset="0"/>
                <a:cs typeface="Times New Roman" pitchFamily="18" charset="0"/>
              </a:rPr>
              <a:t> (2003)</a:t>
            </a:r>
            <a:endParaRPr lang="es-MX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82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7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4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CuadroTexto"/>
          <p:cNvSpPr txBox="1"/>
          <p:nvPr/>
        </p:nvSpPr>
        <p:spPr>
          <a:xfrm>
            <a:off x="228600" y="836712"/>
            <a:ext cx="830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Sinergias entre globalización y crisis ambiental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228600" y="1412776"/>
            <a:ext cx="2759224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relación entre globalización y crisis ambiental se muestra en:</a:t>
            </a:r>
          </a:p>
        </p:txBody>
      </p:sp>
      <p:sp>
        <p:nvSpPr>
          <p:cNvPr id="12" name="11 Rectángulo redondeado"/>
          <p:cNvSpPr/>
          <p:nvPr/>
        </p:nvSpPr>
        <p:spPr>
          <a:xfrm>
            <a:off x="3203848" y="1412776"/>
            <a:ext cx="5832648" cy="6120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aparición de nuevas estructuras económicas, tecnológicas o culturales [a escala global]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3203848" y="2132856"/>
            <a:ext cx="583264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existencia de rupturas ecológicas planetarias (calentamiento global, degradación de capa de ozono, pérdida de biodiversidad)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304800" y="3284984"/>
            <a:ext cx="873169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principal amenaza de la globalización al medio ambiente es que está sustentada en un modelo con gran capacidad  para alterar y degradar el medio ambiente al estar basado en el poder de mercado para generar riqueza y bienestar pero sólo para algunos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304800" y="4437112"/>
            <a:ext cx="87316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No se asumen las causas del deterioro ambiental, sino que el enfoque es que constituye un “ruido” que entorpece el “buen funcionamiento” del sistema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304800" y="5229200"/>
            <a:ext cx="873169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BM sostiene que “…el deterioro ambiental se debe principalmente a la falta de desarrollo económico…tienen como causa fundamental la pobreza” (BM citado por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Meira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2008: 59)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304800" y="5949280"/>
            <a:ext cx="407572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Pobreza = deterioro ambiental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4572000" y="5949280"/>
            <a:ext cx="446449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Times New Roman" pitchFamily="18" charset="0"/>
                <a:cs typeface="Times New Roman" pitchFamily="18" charset="0"/>
              </a:rPr>
              <a:t>Riqueza = preservación del medio ambiente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6882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7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4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17 CuadroTexto"/>
          <p:cNvSpPr txBox="1"/>
          <p:nvPr/>
        </p:nvSpPr>
        <p:spPr>
          <a:xfrm>
            <a:off x="228600" y="836712"/>
            <a:ext cx="830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Sinergias entre globalización y crisis ambiental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28600" y="1484784"/>
            <a:ext cx="1679104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visión economicista</a:t>
            </a:r>
          </a:p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del BM no </a:t>
            </a:r>
            <a:r>
              <a:rPr lang="es-MX" dirty="0">
                <a:latin typeface="Times New Roman" pitchFamily="18" charset="0"/>
                <a:cs typeface="Times New Roman" pitchFamily="18" charset="0"/>
              </a:rPr>
              <a:t>considera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2119536" y="1412776"/>
            <a:ext cx="6745010" cy="4907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s-MX" dirty="0">
                <a:latin typeface="Times New Roman" pitchFamily="18" charset="0"/>
                <a:cs typeface="Times New Roman" pitchFamily="18" charset="0"/>
              </a:rPr>
              <a:t>huella ecológica de los distintos habitantes </a:t>
            </a:r>
            <a:endParaRPr lang="es-MX" dirty="0"/>
          </a:p>
        </p:txBody>
      </p:sp>
      <p:sp>
        <p:nvSpPr>
          <p:cNvPr id="21" name="20 Rectángulo redondeado"/>
          <p:cNvSpPr/>
          <p:nvPr/>
        </p:nvSpPr>
        <p:spPr>
          <a:xfrm>
            <a:off x="2119536" y="1988840"/>
            <a:ext cx="6745010" cy="9721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globalización no podrá superar las carencias de tres cuartas partes, [ni el medio ambiente puede sostener para todos el nivel de vida del ¼ privilegiado]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2119536" y="3068960"/>
            <a:ext cx="679586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resultado de acuerdos internacionales como el de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Kyoto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no permite ser optimistas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2119536" y="3861048"/>
            <a:ext cx="679586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pobreza se ha generalizado, en los PED por insuficiencia de recursos, fragilidad de redes sociales y exclusión de núcleos y procesos centrales y, en los PD, por reconversiones económicas, recortes de derechos laborales  y sociales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179512" y="5157192"/>
            <a:ext cx="873588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No está empíricamente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demostrado que la pobreza en sí misma sea causa del deterioro ambiental, por el contrario, los problemas ambientales más serios se derivan de la opulencia 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179512" y="6093296"/>
            <a:ext cx="873588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complejo trinomio pobreza-opulencia-crisis requiere respuestas sistémicas y eficaces que incluya planes, programas y proyectos educativos y en EA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82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7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4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10 CuadroTexto"/>
          <p:cNvSpPr txBox="1"/>
          <p:nvPr/>
        </p:nvSpPr>
        <p:spPr>
          <a:xfrm>
            <a:off x="304800" y="836712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 ambiental en las respuestas estratégicas a la globalización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304800" y="1412776"/>
            <a:ext cx="225097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Una mejor calidad de vida requiere: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2843808" y="1412776"/>
            <a:ext cx="60715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Restaurar las capacidades de desarrollo autónomo y endógeno de las comunidades humanas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2843808" y="2024844"/>
            <a:ext cx="6071592" cy="6120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Comprensión y manejo de las posibilidades y límites del entorno y el ambiente global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304800" y="2708920"/>
            <a:ext cx="861060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No se puede objetar la propuesta de “luchar contra la pobreza” de la Agenda 21, pero falta “Luchar contra la riqueza” en alusión a los estilos de vida opulentos y de degradación ambiental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308517" y="3717032"/>
            <a:ext cx="861060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En la Agenda 21 se propusieron estrategias locales, nacionales y regionales pero se concretaron de manera desigual, por debajo de las expectativas y las estrategias integrales han sido la excepción y sólo en comunidades</a:t>
            </a:r>
          </a:p>
        </p:txBody>
      </p:sp>
      <p:sp>
        <p:nvSpPr>
          <p:cNvPr id="17" name="16 Rectángulo redondeado"/>
          <p:cNvSpPr/>
          <p:nvPr/>
        </p:nvSpPr>
        <p:spPr>
          <a:xfrm>
            <a:off x="308517" y="4725144"/>
            <a:ext cx="2319267" cy="1430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proliferación de estrategias sectoriales de EA debido a: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2919533" y="4725144"/>
            <a:ext cx="5999584" cy="526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creciente sensibilidad social e institucional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915816" y="5301208"/>
            <a:ext cx="5999584" cy="85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Operación legitimadora y barata, ante la dificultad de adoptar estrategias que impliquen cambios que incidan en el mercado o modelo de desarrollo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395536" y="6192688"/>
            <a:ext cx="8519864" cy="6206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Ontología de la simulación “la racionalidad económica resiste a su reconstrucción y monta un simulacro en el discurso del desarrollo” </a:t>
            </a:r>
            <a:r>
              <a:rPr lang="es-MX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MX" dirty="0" err="1">
                <a:latin typeface="Times New Roman" pitchFamily="18" charset="0"/>
                <a:cs typeface="Times New Roman" pitchFamily="18" charset="0"/>
              </a:rPr>
              <a:t>Leff</a:t>
            </a:r>
            <a:r>
              <a:rPr lang="es-MX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2004, en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Meira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2008: 64): 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82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7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4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CuadroTexto"/>
          <p:cNvSpPr txBox="1"/>
          <p:nvPr/>
        </p:nvSpPr>
        <p:spPr>
          <a:xfrm>
            <a:off x="304800" y="836712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 ambiental en las respuestas estratégicas a la globalización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228600" y="1412776"/>
            <a:ext cx="225516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EA debe promover acciones en dos direcciones: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2771800" y="1412776"/>
            <a:ext cx="61436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Reducir la presión sobre un ambiente finito como fuente de recursos o sustrato de absorción </a:t>
            </a:r>
            <a:r>
              <a:rPr lang="es-MX" smtClean="0">
                <a:latin typeface="Times New Roman" pitchFamily="18" charset="0"/>
                <a:cs typeface="Times New Roman" pitchFamily="18" charset="0"/>
              </a:rPr>
              <a:t>de desechos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2771800" y="2060848"/>
            <a:ext cx="614360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Satisfacción universal, equitativa y justa de las necesidades humanas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228600" y="2852936"/>
            <a:ext cx="868680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Para evitar el uso retórico </a:t>
            </a:r>
            <a:r>
              <a:rPr lang="es-MX" smtClean="0">
                <a:latin typeface="Times New Roman" pitchFamily="18" charset="0"/>
                <a:cs typeface="Times New Roman" pitchFamily="18" charset="0"/>
              </a:rPr>
              <a:t>de la sustentabilidad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requieren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valores intermedios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de suficiencia, eficiencia, durabilidad, solidaridad, frugalidad, mesura, responsabilidad redistribución o prevención, útiles para la construcción de una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ética práctica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que valore el potencial del cambio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228600" y="4077072"/>
            <a:ext cx="868680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No hay ciudadano más sensibilizado respecto al medio ambiente que el de las naciones desarrolladas, pero su huella ecológica es más pesada y no disminuye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228600" y="4797152"/>
            <a:ext cx="3335288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“…Cualquier alternativa de futuro pasa por reformular el modelo de desarrollo socioeconómico para atender a una doble aspiración: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3810000" y="4797152"/>
            <a:ext cx="51054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satisfacción universal y suficiente de las necesidades humanas básicas y,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3810000" y="5805264"/>
            <a:ext cx="510540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perdurabilidad ecológica que permita garantizar dicha satisfacción a largo plazo” (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Meira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2008: 66)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82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8" name="7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8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4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6" name="5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9 CuadroTexto"/>
          <p:cNvSpPr txBox="1"/>
          <p:nvPr/>
        </p:nvSpPr>
        <p:spPr>
          <a:xfrm>
            <a:off x="304800" y="836712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Educación ambiental, globalización y “sujeto” (occidental)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228600" y="1412776"/>
            <a:ext cx="86868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En la era global la EA tiene que responder a los retos de la cultura, los estilos de vida y las formas de subjetividad, particularmente de las sociedades opulentas.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228600" y="2204864"/>
            <a:ext cx="86868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individualismo posmoderno es un nómada que acepta la precariedad, le importa la novedad, lo efímero y el goce inmediato; carece de normas, valores y deberes.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228600" y="2852936"/>
            <a:ext cx="868680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“La globalización hace más opaca e inaprensible la genealogía social y ambiental de aquellos productos, servicios o actividades de consumo que facilitan el bienestar” (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Meira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, 2008: 67).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228600" y="3861048"/>
            <a:ext cx="868680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población ignora la huella ecológica de los flujos tecnológicos, económicos y energéticos, las intricadas relaciones sociales impiden dilucidar la responsabilidad personal y colectiva al alejarnos de la génesis biofísica y social del deterioro ambiental y el individualismo posmoderno y la crisis institucional bloquean las acciones sociales concertadas.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228600" y="5373216"/>
            <a:ext cx="868680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deslocalización productiva lleva a una deslocalización subjetiva, en la que los sujetos de las sociedades opulentas están más vinculados a los flujos globales que a los lugares que habitan.</a:t>
            </a:r>
          </a:p>
        </p:txBody>
      </p:sp>
    </p:spTree>
    <p:extLst>
      <p:ext uri="{BB962C8B-B14F-4D97-AF65-F5344CB8AC3E}">
        <p14:creationId xmlns="" xmlns:p14="http://schemas.microsoft.com/office/powerpoint/2010/main" val="26882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</TotalTime>
  <Words>1812</Words>
  <Application>Microsoft Office PowerPoint</Application>
  <PresentationFormat>Presentación en pantalla (4:3)</PresentationFormat>
  <Paragraphs>121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Gerardo</dc:creator>
  <cp:lastModifiedBy>Gerardo</cp:lastModifiedBy>
  <cp:revision>59</cp:revision>
  <dcterms:created xsi:type="dcterms:W3CDTF">2012-03-28T02:09:52Z</dcterms:created>
  <dcterms:modified xsi:type="dcterms:W3CDTF">2012-04-18T17:13:09Z</dcterms:modified>
</cp:coreProperties>
</file>