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96" r:id="rId2"/>
    <p:sldId id="297" r:id="rId3"/>
    <p:sldId id="298" r:id="rId4"/>
    <p:sldId id="295" r:id="rId5"/>
    <p:sldId id="257" r:id="rId6"/>
    <p:sldId id="259" r:id="rId7"/>
    <p:sldId id="277" r:id="rId8"/>
    <p:sldId id="258" r:id="rId9"/>
    <p:sldId id="260" r:id="rId10"/>
    <p:sldId id="261" r:id="rId11"/>
    <p:sldId id="262" r:id="rId12"/>
    <p:sldId id="263" r:id="rId13"/>
    <p:sldId id="265" r:id="rId14"/>
    <p:sldId id="278" r:id="rId15"/>
    <p:sldId id="264" r:id="rId16"/>
    <p:sldId id="266" r:id="rId17"/>
    <p:sldId id="267" r:id="rId18"/>
    <p:sldId id="268" r:id="rId19"/>
    <p:sldId id="279" r:id="rId20"/>
    <p:sldId id="269" r:id="rId21"/>
    <p:sldId id="270" r:id="rId22"/>
    <p:sldId id="272" r:id="rId23"/>
    <p:sldId id="273" r:id="rId24"/>
    <p:sldId id="275" r:id="rId25"/>
    <p:sldId id="276" r:id="rId26"/>
    <p:sldId id="271" r:id="rId27"/>
    <p:sldId id="274" r:id="rId28"/>
    <p:sldId id="280" r:id="rId29"/>
    <p:sldId id="282" r:id="rId30"/>
    <p:sldId id="283" r:id="rId31"/>
    <p:sldId id="281" r:id="rId32"/>
    <p:sldId id="284" r:id="rId33"/>
    <p:sldId id="285" r:id="rId34"/>
    <p:sldId id="287" r:id="rId35"/>
    <p:sldId id="286" r:id="rId36"/>
    <p:sldId id="288" r:id="rId37"/>
    <p:sldId id="289" r:id="rId38"/>
    <p:sldId id="290" r:id="rId39"/>
    <p:sldId id="291" r:id="rId40"/>
    <p:sldId id="292" r:id="rId41"/>
    <p:sldId id="293" r:id="rId42"/>
    <p:sldId id="294" r:id="rId4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A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961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3228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4306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4192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85246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28001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1947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7103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9070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7738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8548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8493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2544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9220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9073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5225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26D57-5E55-45C7-9EE5-31E5DB212780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581AA79-5A8D-43C1-93DF-34FCBA5CC1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6266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81891" y="103909"/>
            <a:ext cx="11513127" cy="6556664"/>
          </a:xfrm>
        </p:spPr>
        <p:txBody>
          <a:bodyPr>
            <a:normAutofit fontScale="90000"/>
          </a:bodyPr>
          <a:lstStyle/>
          <a:p>
            <a:pPr algn="ctr"/>
            <a:r>
              <a:rPr lang="es-MX" altLang="es-MX" sz="4000" dirty="0">
                <a:solidFill>
                  <a:schemeClr val="tx1"/>
                </a:solidFill>
              </a:rPr>
              <a:t>UNIVERSIDAD AUTÓNOMA DEL ESTADO DE MÉXICO</a:t>
            </a:r>
            <a:br>
              <a:rPr lang="es-MX" altLang="es-MX" sz="4000" dirty="0">
                <a:solidFill>
                  <a:schemeClr val="tx1"/>
                </a:solidFill>
              </a:rPr>
            </a:br>
            <a:r>
              <a:rPr lang="es-MX" altLang="es-MX" sz="4000" dirty="0">
                <a:solidFill>
                  <a:schemeClr val="tx1"/>
                </a:solidFill>
              </a:rPr>
              <a:t>FAC. DE PLANEACIÓN URBANA Y REGIONAL</a:t>
            </a:r>
            <a:br>
              <a:rPr lang="es-MX" altLang="es-MX" sz="4000" dirty="0">
                <a:solidFill>
                  <a:schemeClr val="tx1"/>
                </a:solidFill>
              </a:rPr>
            </a:br>
            <a:r>
              <a:rPr lang="es-MX" altLang="es-MX" sz="4000" dirty="0" smtClean="0">
                <a:solidFill>
                  <a:schemeClr val="tx1"/>
                </a:solidFill>
              </a:rPr>
              <a:t/>
            </a:r>
            <a:br>
              <a:rPr lang="es-MX" altLang="es-MX" sz="4000" dirty="0" smtClean="0">
                <a:solidFill>
                  <a:schemeClr val="tx1"/>
                </a:solidFill>
              </a:rPr>
            </a:br>
            <a:r>
              <a:rPr lang="es-MX" altLang="es-MX" sz="4000" dirty="0" smtClean="0">
                <a:solidFill>
                  <a:schemeClr val="tx1"/>
                </a:solidFill>
              </a:rPr>
              <a:t>UA</a:t>
            </a:r>
            <a:r>
              <a:rPr lang="es-MX" altLang="es-MX" sz="4000" dirty="0">
                <a:solidFill>
                  <a:schemeClr val="tx1"/>
                </a:solidFill>
              </a:rPr>
              <a:t>: SOCIOLOGÍA URBANA </a:t>
            </a:r>
            <a:r>
              <a:rPr lang="es-MX" altLang="es-MX" sz="4000" dirty="0" smtClean="0">
                <a:solidFill>
                  <a:schemeClr val="tx1"/>
                </a:solidFill>
              </a:rPr>
              <a:t>2</a:t>
            </a:r>
            <a:r>
              <a:rPr lang="es-MX" altLang="es-MX" sz="4000" dirty="0">
                <a:solidFill>
                  <a:schemeClr val="tx1"/>
                </a:solidFill>
              </a:rPr>
              <a:t/>
            </a:r>
            <a:br>
              <a:rPr lang="es-MX" altLang="es-MX" sz="4000" dirty="0">
                <a:solidFill>
                  <a:schemeClr val="tx1"/>
                </a:solidFill>
              </a:rPr>
            </a:br>
            <a:r>
              <a:rPr lang="es-MX" altLang="es-MX" sz="3100" dirty="0">
                <a:solidFill>
                  <a:schemeClr val="tx1"/>
                </a:solidFill>
              </a:rPr>
              <a:t>UNIDAD </a:t>
            </a:r>
            <a:r>
              <a:rPr lang="es-MX" altLang="es-MX" sz="3100" dirty="0" smtClean="0">
                <a:solidFill>
                  <a:schemeClr val="tx1"/>
                </a:solidFill>
              </a:rPr>
              <a:t>2</a:t>
            </a:r>
            <a:r>
              <a:rPr lang="es-MX" altLang="es-MX" sz="4000" dirty="0">
                <a:solidFill>
                  <a:schemeClr val="tx1"/>
                </a:solidFill>
              </a:rPr>
              <a:t/>
            </a:r>
            <a:br>
              <a:rPr lang="es-MX" altLang="es-MX" sz="4000" dirty="0">
                <a:solidFill>
                  <a:schemeClr val="tx1"/>
                </a:solidFill>
              </a:rPr>
            </a:br>
            <a:r>
              <a:rPr lang="es-MX" altLang="es-MX" sz="4000" dirty="0">
                <a:solidFill>
                  <a:schemeClr val="tx1"/>
                </a:solidFill>
              </a:rPr>
              <a:t>TEMA</a:t>
            </a:r>
            <a:r>
              <a:rPr lang="es-MX" altLang="es-MX" sz="4000" dirty="0" smtClean="0">
                <a:solidFill>
                  <a:schemeClr val="tx1"/>
                </a:solidFill>
              </a:rPr>
              <a:t>: </a:t>
            </a:r>
            <a:r>
              <a:rPr lang="es-MX" sz="4000" dirty="0"/>
              <a:t>Globalización, capitalismo actual y nueva configuración espacial del mundo</a:t>
            </a:r>
            <a:r>
              <a:rPr lang="es-MX" altLang="es-MX" sz="4000" dirty="0">
                <a:solidFill>
                  <a:schemeClr val="tx1"/>
                </a:solidFill>
              </a:rPr>
              <a:t/>
            </a:r>
            <a:br>
              <a:rPr lang="es-MX" altLang="es-MX" sz="4000" dirty="0">
                <a:solidFill>
                  <a:schemeClr val="tx1"/>
                </a:solidFill>
              </a:rPr>
            </a:br>
            <a:r>
              <a:rPr lang="es-MX" altLang="es-MX" sz="4000" dirty="0">
                <a:solidFill>
                  <a:schemeClr val="tx1"/>
                </a:solidFill>
              </a:rPr>
              <a:t>MATERIAL VISUAL: DIAPOSITIVAS </a:t>
            </a:r>
            <a:r>
              <a:rPr lang="es-MX" altLang="es-MX" sz="4000" dirty="0" smtClean="0">
                <a:solidFill>
                  <a:schemeClr val="tx1"/>
                </a:solidFill>
              </a:rPr>
              <a:t/>
            </a:r>
            <a:br>
              <a:rPr lang="es-MX" altLang="es-MX" sz="4000" dirty="0" smtClean="0">
                <a:solidFill>
                  <a:schemeClr val="tx1"/>
                </a:solidFill>
              </a:rPr>
            </a:br>
            <a:r>
              <a:rPr lang="es-MX" altLang="es-MX" sz="4000" dirty="0">
                <a:solidFill>
                  <a:schemeClr val="tx1"/>
                </a:solidFill>
              </a:rPr>
              <a:t/>
            </a:r>
            <a:br>
              <a:rPr lang="es-MX" altLang="es-MX" sz="4000" dirty="0">
                <a:solidFill>
                  <a:schemeClr val="tx1"/>
                </a:solidFill>
              </a:rPr>
            </a:br>
            <a:r>
              <a:rPr lang="es-MX" altLang="es-MX" sz="4000" dirty="0" smtClean="0">
                <a:solidFill>
                  <a:schemeClr val="tx1"/>
                </a:solidFill>
              </a:rPr>
              <a:t>Elaboró: Yadira </a:t>
            </a:r>
            <a:r>
              <a:rPr lang="es-MX" altLang="es-MX" sz="4000" dirty="0">
                <a:solidFill>
                  <a:schemeClr val="tx1"/>
                </a:solidFill>
              </a:rPr>
              <a:t>Contreras </a:t>
            </a:r>
            <a:r>
              <a:rPr lang="es-MX" altLang="es-MX" sz="4000" dirty="0" smtClean="0">
                <a:solidFill>
                  <a:schemeClr val="tx1"/>
                </a:solidFill>
              </a:rPr>
              <a:t>Juárez, </a:t>
            </a:r>
            <a:br>
              <a:rPr lang="es-MX" altLang="es-MX" sz="4000" dirty="0" smtClean="0">
                <a:solidFill>
                  <a:schemeClr val="tx1"/>
                </a:solidFill>
              </a:rPr>
            </a:br>
            <a:r>
              <a:rPr lang="es-MX" altLang="es-MX" sz="4000" dirty="0" smtClean="0">
                <a:solidFill>
                  <a:schemeClr val="tx1"/>
                </a:solidFill>
              </a:rPr>
              <a:t>2017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87436" y="1665883"/>
            <a:ext cx="821071" cy="109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36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1764" y="624110"/>
            <a:ext cx="10318171" cy="737099"/>
          </a:xfrm>
        </p:spPr>
        <p:txBody>
          <a:bodyPr/>
          <a:lstStyle/>
          <a:p>
            <a:r>
              <a:rPr lang="es-MX" dirty="0" smtClean="0"/>
              <a:t>Siguiendo con la dimensión cualitativa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0883" y="1361210"/>
            <a:ext cx="10683730" cy="1787236"/>
          </a:xfrm>
        </p:spPr>
        <p:txBody>
          <a:bodyPr/>
          <a:lstStyle/>
          <a:p>
            <a:r>
              <a:rPr lang="es-MX" dirty="0" smtClean="0"/>
              <a:t>1</a:t>
            </a:r>
            <a:r>
              <a:rPr lang="es-MX" sz="2400" dirty="0" smtClean="0"/>
              <a:t>. La revolución informática y de las comunicaciones</a:t>
            </a:r>
            <a:endParaRPr lang="es-MX" sz="2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904008" y="1766455"/>
            <a:ext cx="31276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Automatización flexible de los procesos productivos aunado a: </a:t>
            </a:r>
          </a:p>
          <a:p>
            <a:endParaRPr lang="es-MX" sz="2400" dirty="0" smtClean="0"/>
          </a:p>
          <a:p>
            <a:r>
              <a:rPr lang="es-MX" sz="2400" dirty="0" smtClean="0"/>
              <a:t>Introducción de la computadora</a:t>
            </a:r>
            <a:endParaRPr lang="es-MX" sz="2400" dirty="0"/>
          </a:p>
          <a:p>
            <a:endParaRPr lang="es-MX" sz="2400" dirty="0"/>
          </a:p>
          <a:p>
            <a:r>
              <a:rPr lang="es-MX" sz="2400" dirty="0" smtClean="0"/>
              <a:t>Y </a:t>
            </a:r>
          </a:p>
          <a:p>
            <a:endParaRPr lang="es-MX" sz="2400" dirty="0"/>
          </a:p>
          <a:p>
            <a:r>
              <a:rPr lang="es-MX" sz="2400" dirty="0" smtClean="0"/>
              <a:t>Economía del conocimiento</a:t>
            </a:r>
            <a:endParaRPr lang="es-MX" sz="2400" dirty="0"/>
          </a:p>
        </p:txBody>
      </p:sp>
      <p:pic>
        <p:nvPicPr>
          <p:cNvPr id="1028" name="Picture 4" descr="Resultado de imagen para revolución microelectró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660" y="1766455"/>
            <a:ext cx="4528193" cy="2254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lecha derecha 4"/>
          <p:cNvSpPr/>
          <p:nvPr/>
        </p:nvSpPr>
        <p:spPr>
          <a:xfrm>
            <a:off x="3326209" y="3478477"/>
            <a:ext cx="1691484" cy="18011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30" name="Picture 6" descr="Imagen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190" y="3861211"/>
            <a:ext cx="5305851" cy="28617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lecha derecha 8"/>
          <p:cNvSpPr/>
          <p:nvPr/>
        </p:nvSpPr>
        <p:spPr>
          <a:xfrm>
            <a:off x="2930235" y="5206468"/>
            <a:ext cx="1267692" cy="20719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9303041" y="4667859"/>
            <a:ext cx="28088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 smtClean="0"/>
              <a:t>https://www.google.com.mx/</a:t>
            </a:r>
            <a:r>
              <a:rPr lang="es-MX" sz="800" dirty="0" err="1" smtClean="0"/>
              <a:t>search?rlz</a:t>
            </a:r>
            <a:r>
              <a:rPr lang="es-MX" sz="800" dirty="0" smtClean="0"/>
              <a:t>=1C1KYPA_enMX613MX614&amp;biw=1600&amp;bih=794&amp;tbm=</a:t>
            </a:r>
            <a:r>
              <a:rPr lang="es-MX" sz="800" dirty="0" err="1" smtClean="0"/>
              <a:t>isch&amp;sa</a:t>
            </a:r>
            <a:r>
              <a:rPr lang="es-MX" sz="800" dirty="0" smtClean="0"/>
              <a:t>=1&amp;q=econom%C3%ADa+del+conocimiento&amp;oq=econom%C3%ADa+del+conocm&amp;gs_l=psy-ab.1.0.0i13k1.159373.161313.0.164059.10.10.0.0.0.0.241.1166.0j6j1.7.0....0...1.1.64.psy-ab..3.7.1162...0j0i30k1j0i8i30k1j0i24k1.0.8dg_KmtEOB8#imgrc=lGQYPfz500qi6M:</a:t>
            </a:r>
            <a:endParaRPr lang="es-MX" sz="800" dirty="0"/>
          </a:p>
        </p:txBody>
      </p:sp>
      <p:sp>
        <p:nvSpPr>
          <p:cNvPr id="7" name="Rectángulo 6"/>
          <p:cNvSpPr/>
          <p:nvPr/>
        </p:nvSpPr>
        <p:spPr>
          <a:xfrm>
            <a:off x="9489853" y="2458259"/>
            <a:ext cx="2516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 smtClean="0"/>
              <a:t>https://www.google.com.mx/</a:t>
            </a:r>
            <a:r>
              <a:rPr lang="es-MX" sz="800" dirty="0" err="1" smtClean="0"/>
              <a:t>search?rlz</a:t>
            </a:r>
            <a:r>
              <a:rPr lang="es-MX" sz="800" dirty="0" smtClean="0"/>
              <a:t>=1C1KYPA_enMX613MX614&amp;biw=1600&amp;bih=794&amp;tbm=</a:t>
            </a:r>
            <a:r>
              <a:rPr lang="es-MX" sz="800" dirty="0" err="1" smtClean="0"/>
              <a:t>isch&amp;sa</a:t>
            </a:r>
            <a:r>
              <a:rPr lang="es-MX" sz="800" dirty="0" smtClean="0"/>
              <a:t>=1&amp;q=revoluci%C3%B3n+microelectr%C3%B3nica&amp;oq=revoluci%C3%B3n+mi&amp;gs_l=psy-ab.1.6.0i5i30k1j0i8i30k1l3j0i24k1j0i10i24k1j0i24k1.133201.138436.0.141846.13.13.0.0.0.0.553.2007.0j9j0j1j0j1.11.0....0...1.1.64.psy-ab..2.11.2006...0j0i67k1.0.aFe_2ysb-RU#imgrc=HRt8HSK7rz_tgM:</a:t>
            </a: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365205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00200" y="592282"/>
            <a:ext cx="2701637" cy="1423554"/>
          </a:xfrm>
        </p:spPr>
        <p:txBody>
          <a:bodyPr>
            <a:normAutofit/>
          </a:bodyPr>
          <a:lstStyle/>
          <a:p>
            <a:r>
              <a:rPr lang="es-MX" dirty="0" smtClean="0"/>
              <a:t>2. Reestructuración </a:t>
            </a:r>
            <a:r>
              <a:rPr lang="es-MX" dirty="0" err="1" smtClean="0"/>
              <a:t>posfordista</a:t>
            </a:r>
            <a:r>
              <a:rPr lang="es-MX" dirty="0" smtClean="0"/>
              <a:t> y de mercado del capitalismo</a:t>
            </a:r>
            <a:endParaRPr lang="es-MX" dirty="0"/>
          </a:p>
        </p:txBody>
      </p:sp>
      <p:sp>
        <p:nvSpPr>
          <p:cNvPr id="4" name="Flecha derecha 3"/>
          <p:cNvSpPr/>
          <p:nvPr/>
        </p:nvSpPr>
        <p:spPr>
          <a:xfrm>
            <a:off x="4166756" y="857250"/>
            <a:ext cx="1745672" cy="446809"/>
          </a:xfrm>
          <a:prstGeom prst="rightArrow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6286501" y="945573"/>
            <a:ext cx="56007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Sustitución de relaciones </a:t>
            </a:r>
            <a:r>
              <a:rPr lang="es-MX" dirty="0" err="1" smtClean="0"/>
              <a:t>fordistas</a:t>
            </a:r>
            <a:r>
              <a:rPr lang="es-MX" dirty="0" smtClean="0"/>
              <a:t> por:</a:t>
            </a:r>
          </a:p>
          <a:p>
            <a:endParaRPr lang="es-MX" dirty="0" smtClean="0"/>
          </a:p>
          <a:p>
            <a:r>
              <a:rPr lang="es-MX" dirty="0"/>
              <a:t>*</a:t>
            </a:r>
            <a:r>
              <a:rPr lang="es-MX" dirty="0" smtClean="0"/>
              <a:t>Automatización flexible y gestión computarizada</a:t>
            </a:r>
          </a:p>
          <a:p>
            <a:r>
              <a:rPr lang="es-MX" dirty="0" smtClean="0"/>
              <a:t>*Nueva organización del trabajo a partir de los nuevos círculos de control de calidad</a:t>
            </a:r>
          </a:p>
          <a:p>
            <a:r>
              <a:rPr lang="es-MX" dirty="0" smtClean="0"/>
              <a:t>*Fraccionamiento de los procesos productivos que posibilita la relocalización parcial de los mismos</a:t>
            </a:r>
          </a:p>
          <a:p>
            <a:r>
              <a:rPr lang="es-MX" dirty="0" smtClean="0"/>
              <a:t>*Aceleración del flujo continuo de información y materiales</a:t>
            </a:r>
          </a:p>
          <a:p>
            <a:r>
              <a:rPr lang="es-MX" dirty="0" smtClean="0"/>
              <a:t>*Posibilidad de sustituir las grandes series estandarizadas por pequeñas </a:t>
            </a:r>
          </a:p>
          <a:p>
            <a:endParaRPr lang="es-MX" dirty="0"/>
          </a:p>
        </p:txBody>
      </p:sp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30" y="2568729"/>
            <a:ext cx="5019098" cy="3109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893330" y="5662597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800" dirty="0" smtClean="0"/>
              <a:t>https://www.google.com.mx/</a:t>
            </a:r>
            <a:r>
              <a:rPr lang="es-MX" sz="800" dirty="0" err="1" smtClean="0"/>
              <a:t>search?rlz</a:t>
            </a:r>
            <a:r>
              <a:rPr lang="es-MX" sz="800" dirty="0" smtClean="0"/>
              <a:t>=1C1KYPA_enMX613MX614&amp;biw=1600&amp;bih=794&amp;tbm=</a:t>
            </a:r>
            <a:r>
              <a:rPr lang="es-MX" sz="800" dirty="0" err="1" smtClean="0"/>
              <a:t>isch&amp;sa</a:t>
            </a:r>
            <a:r>
              <a:rPr lang="es-MX" sz="800" dirty="0" smtClean="0"/>
              <a:t>=1&amp;q=econom%C3%ADa+posfordista&amp;oq=econom%C3%ADa+posfordista&amp;gs_l=psy-ab.3...852806.854810.0.855959.11.11.0.0.0.0.261.1248.0j7j1.8.0....0...1.1.64.psy-ab..3.3.423...0j0i24k1.0.lP7tN8K0IY4#imgdii=bqnteNWff7Io_M:&amp;</a:t>
            </a:r>
            <a:r>
              <a:rPr lang="es-MX" sz="800" dirty="0" err="1" smtClean="0"/>
              <a:t>imgrc</a:t>
            </a:r>
            <a:r>
              <a:rPr lang="es-MX" sz="800" dirty="0" smtClean="0"/>
              <a:t>=TKezIuOep6u6sM:</a:t>
            </a:r>
            <a:endParaRPr lang="es-MX" sz="800" dirty="0"/>
          </a:p>
        </p:txBody>
      </p:sp>
      <p:sp>
        <p:nvSpPr>
          <p:cNvPr id="8" name="Flecha izquierda y arriba 7"/>
          <p:cNvSpPr/>
          <p:nvPr/>
        </p:nvSpPr>
        <p:spPr>
          <a:xfrm>
            <a:off x="5912428" y="4614530"/>
            <a:ext cx="2402232" cy="808075"/>
          </a:xfrm>
          <a:prstGeom prst="leftUp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754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1045" y="1235677"/>
            <a:ext cx="4364182" cy="4946914"/>
          </a:xfrm>
        </p:spPr>
        <p:txBody>
          <a:bodyPr>
            <a:normAutofit fontScale="92500" lnSpcReduction="10000"/>
          </a:bodyPr>
          <a:lstStyle/>
          <a:p>
            <a:r>
              <a:rPr lang="es-MX" sz="2400" dirty="0" smtClean="0"/>
              <a:t>3. Completa unificación del mercado</a:t>
            </a:r>
          </a:p>
          <a:p>
            <a:pPr marL="0" indent="0">
              <a:buNone/>
            </a:pPr>
            <a:r>
              <a:rPr lang="es-MX" sz="2400" dirty="0"/>
              <a:t>La reunificación del mercado mundial que siguió al desplome del Bloque Comunista y estuvo substancialmente determinada por el agotamiento histórico del estatismo y el nacionalismo corporativo del tercer </a:t>
            </a:r>
            <a:r>
              <a:rPr lang="es-MX" sz="2400" dirty="0" smtClean="0"/>
              <a:t>mundo (</a:t>
            </a:r>
            <a:r>
              <a:rPr lang="es-MX" sz="2400" dirty="0" err="1" smtClean="0"/>
              <a:t>Dabat</a:t>
            </a:r>
            <a:r>
              <a:rPr lang="es-MX" sz="2400" dirty="0" smtClean="0"/>
              <a:t>, 2002: 9)</a:t>
            </a:r>
          </a:p>
          <a:p>
            <a:pPr marL="0" indent="0">
              <a:buNone/>
            </a:pPr>
            <a:r>
              <a:rPr lang="es-MX" sz="2400" dirty="0"/>
              <a:t>R</a:t>
            </a:r>
            <a:r>
              <a:rPr lang="es-MX" sz="2400" dirty="0" smtClean="0"/>
              <a:t>eestructuración </a:t>
            </a:r>
            <a:r>
              <a:rPr lang="es-MX" sz="2400" dirty="0"/>
              <a:t>informático-global del </a:t>
            </a:r>
            <a:r>
              <a:rPr lang="es-MX" sz="2400" dirty="0" smtClean="0"/>
              <a:t>capitalismo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839" y="1552599"/>
            <a:ext cx="5583761" cy="371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5797839" y="543859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dirty="0"/>
              <a:t>La unificación del mercado mundial se concretará en los años </a:t>
            </a:r>
            <a:r>
              <a:rPr lang="es-MX" sz="2400" dirty="0" smtClean="0"/>
              <a:t>de la década de1990</a:t>
            </a:r>
            <a:endParaRPr lang="es-MX" sz="2400" dirty="0"/>
          </a:p>
        </p:txBody>
      </p:sp>
      <p:sp>
        <p:nvSpPr>
          <p:cNvPr id="5" name="Rectángulo 4"/>
          <p:cNvSpPr/>
          <p:nvPr/>
        </p:nvSpPr>
        <p:spPr>
          <a:xfrm>
            <a:off x="5797839" y="1004844"/>
            <a:ext cx="55837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https://www.google.com.mx/search?q=unificaci%C3%B3n+del+mercado+mundial&amp;rlz=1C1KYPA_enMX613MX614&amp;source=lnms&amp;tbm=isch&amp;sa=X&amp;ved=0ahUKEwj5sr7z2O3WAhXCqVQKHTpnBBkQ_AUICigB&amp;biw=1600&amp;bih=794#imgdii=zzCYJMaOHgaOnM:&amp;imgrc=_HXlM5VRL0yiWM:</a:t>
            </a:r>
          </a:p>
        </p:txBody>
      </p:sp>
    </p:spTree>
    <p:extLst>
      <p:ext uri="{BB962C8B-B14F-4D97-AF65-F5344CB8AC3E}">
        <p14:creationId xmlns:p14="http://schemas.microsoft.com/office/powerpoint/2010/main" val="428283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74616" y="416291"/>
            <a:ext cx="2373929" cy="653973"/>
          </a:xfrm>
        </p:spPr>
        <p:txBody>
          <a:bodyPr/>
          <a:lstStyle/>
          <a:p>
            <a:r>
              <a:rPr lang="es-MX" dirty="0" smtClean="0"/>
              <a:t>Entonces,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613063" y="2847109"/>
            <a:ext cx="30653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La Globalización tuvo</a:t>
            </a:r>
          </a:p>
          <a:p>
            <a:r>
              <a:rPr lang="es-MX" sz="2800" dirty="0" smtClean="0"/>
              <a:t>dos dimensiones </a:t>
            </a:r>
            <a:endParaRPr lang="es-MX" sz="2800" dirty="0"/>
          </a:p>
        </p:txBody>
      </p:sp>
      <p:sp>
        <p:nvSpPr>
          <p:cNvPr id="5" name="Abrir llave 4"/>
          <p:cNvSpPr/>
          <p:nvPr/>
        </p:nvSpPr>
        <p:spPr>
          <a:xfrm>
            <a:off x="3366656" y="1070264"/>
            <a:ext cx="623454" cy="5382491"/>
          </a:xfrm>
          <a:prstGeom prst="leftBrace">
            <a:avLst>
              <a:gd name="adj1" fmla="val 47727"/>
              <a:gd name="adj2" fmla="val 48263"/>
            </a:avLst>
          </a:prstGeom>
          <a:ln w="5715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3948545" y="1354905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Extensiva-cuantitativa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3948545" y="4849091"/>
            <a:ext cx="2590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Estructural-cualitativa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>
            <a:off x="7177312" y="324776"/>
            <a:ext cx="4408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*Extensión </a:t>
            </a:r>
            <a:r>
              <a:rPr lang="es-MX" dirty="0"/>
              <a:t>mundial del capitalismo en todo el planeta</a:t>
            </a:r>
          </a:p>
          <a:p>
            <a:pPr algn="just"/>
            <a:r>
              <a:rPr lang="es-MX" dirty="0"/>
              <a:t>*Expansión de las redes de comunicación y transporte </a:t>
            </a:r>
          </a:p>
          <a:p>
            <a:pPr algn="just"/>
            <a:r>
              <a:rPr lang="es-MX" dirty="0"/>
              <a:t>*Mercado mundial de mercancías y capitales</a:t>
            </a:r>
          </a:p>
          <a:p>
            <a:pPr algn="just"/>
            <a:r>
              <a:rPr lang="es-MX" dirty="0"/>
              <a:t>*Alcance mundial de la empresa transnacional</a:t>
            </a:r>
          </a:p>
          <a:p>
            <a:pPr algn="just"/>
            <a:r>
              <a:rPr lang="es-MX" dirty="0"/>
              <a:t>*Competencia de empresas, estados y regiones</a:t>
            </a:r>
          </a:p>
        </p:txBody>
      </p:sp>
      <p:sp>
        <p:nvSpPr>
          <p:cNvPr id="10" name="Abrir llave 9"/>
          <p:cNvSpPr/>
          <p:nvPr/>
        </p:nvSpPr>
        <p:spPr>
          <a:xfrm>
            <a:off x="6712533" y="3690177"/>
            <a:ext cx="639432" cy="2628245"/>
          </a:xfrm>
          <a:prstGeom prst="leftBrace">
            <a:avLst>
              <a:gd name="adj1" fmla="val 35310"/>
              <a:gd name="adj2" fmla="val 48263"/>
            </a:avLst>
          </a:prstGeom>
          <a:ln w="28575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/>
          <p:cNvSpPr/>
          <p:nvPr/>
        </p:nvSpPr>
        <p:spPr>
          <a:xfrm>
            <a:off x="7177312" y="4018094"/>
            <a:ext cx="31512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1)La revolución informática y de las revoluciones</a:t>
            </a:r>
          </a:p>
          <a:p>
            <a:pPr algn="just"/>
            <a:r>
              <a:rPr lang="es-MX" dirty="0"/>
              <a:t>2)Reestructuración </a:t>
            </a:r>
            <a:r>
              <a:rPr lang="es-MX" dirty="0" err="1"/>
              <a:t>posfordista</a:t>
            </a:r>
            <a:r>
              <a:rPr lang="es-MX" dirty="0"/>
              <a:t> y del mercado del capitalismo</a:t>
            </a:r>
          </a:p>
          <a:p>
            <a:pPr algn="just"/>
            <a:r>
              <a:rPr lang="es-MX" dirty="0"/>
              <a:t>3)Completa unificación del mercado mundial</a:t>
            </a:r>
          </a:p>
        </p:txBody>
      </p:sp>
      <p:sp>
        <p:nvSpPr>
          <p:cNvPr id="12" name="Abrir llave 11"/>
          <p:cNvSpPr/>
          <p:nvPr/>
        </p:nvSpPr>
        <p:spPr>
          <a:xfrm>
            <a:off x="6690280" y="568691"/>
            <a:ext cx="639432" cy="2628245"/>
          </a:xfrm>
          <a:prstGeom prst="leftBrace">
            <a:avLst>
              <a:gd name="adj1" fmla="val 45060"/>
              <a:gd name="adj2" fmla="val 48263"/>
            </a:avLst>
          </a:prstGeom>
          <a:ln w="28575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Cerrar llave 12"/>
          <p:cNvSpPr/>
          <p:nvPr/>
        </p:nvSpPr>
        <p:spPr>
          <a:xfrm>
            <a:off x="10190019" y="3914153"/>
            <a:ext cx="443346" cy="2359242"/>
          </a:xfrm>
          <a:prstGeom prst="rightBrace">
            <a:avLst>
              <a:gd name="adj1" fmla="val 62239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/>
          <p:cNvSpPr/>
          <p:nvPr/>
        </p:nvSpPr>
        <p:spPr>
          <a:xfrm>
            <a:off x="10626437" y="4144431"/>
            <a:ext cx="15655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Gran </a:t>
            </a:r>
            <a:r>
              <a:rPr lang="es-MX" dirty="0">
                <a:solidFill>
                  <a:srgbClr val="FF0000"/>
                </a:solidFill>
              </a:rPr>
              <a:t>importancia de cada uno de </a:t>
            </a:r>
            <a:r>
              <a:rPr lang="es-MX" dirty="0" smtClean="0">
                <a:solidFill>
                  <a:srgbClr val="FF0000"/>
                </a:solidFill>
              </a:rPr>
              <a:t>ellos por los impactos que generaron</a:t>
            </a:r>
            <a:endParaRPr lang="es-MX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77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87680" y="1943755"/>
            <a:ext cx="8911687" cy="2368472"/>
          </a:xfrm>
        </p:spPr>
        <p:txBody>
          <a:bodyPr>
            <a:noAutofit/>
          </a:bodyPr>
          <a:lstStyle/>
          <a:p>
            <a:r>
              <a:rPr lang="es-MX" sz="4400" dirty="0"/>
              <a:t>2. La percepción de la globalización por la sociedad y las ciencias sociales </a:t>
            </a:r>
          </a:p>
        </p:txBody>
      </p:sp>
    </p:spTree>
    <p:extLst>
      <p:ext uri="{BB962C8B-B14F-4D97-AF65-F5344CB8AC3E}">
        <p14:creationId xmlns:p14="http://schemas.microsoft.com/office/powerpoint/2010/main" val="350809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76845" y="624110"/>
            <a:ext cx="9727767" cy="1280890"/>
          </a:xfrm>
        </p:spPr>
        <p:txBody>
          <a:bodyPr/>
          <a:lstStyle/>
          <a:p>
            <a:r>
              <a:rPr lang="es-MX" dirty="0"/>
              <a:t>P</a:t>
            </a:r>
            <a:r>
              <a:rPr lang="es-MX" dirty="0" smtClean="0"/>
              <a:t>ercepción </a:t>
            </a:r>
            <a:r>
              <a:rPr lang="es-MX" dirty="0"/>
              <a:t>de la globalización por la sociedad y las ciencias sociales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5409" y="2133600"/>
            <a:ext cx="11201400" cy="4423064"/>
          </a:xfrm>
        </p:spPr>
        <p:txBody>
          <a:bodyPr>
            <a:noAutofit/>
          </a:bodyPr>
          <a:lstStyle/>
          <a:p>
            <a:r>
              <a:rPr lang="es-MX" sz="2800" dirty="0" smtClean="0"/>
              <a:t>La construcción </a:t>
            </a:r>
            <a:r>
              <a:rPr lang="es-MX" sz="2800" dirty="0"/>
              <a:t>social de la noción de globalización, atravesó en líneas generales por tres grandes etapas: </a:t>
            </a:r>
            <a:endParaRPr lang="es-MX" sz="2800" dirty="0" smtClean="0"/>
          </a:p>
          <a:p>
            <a:r>
              <a:rPr lang="es-MX" sz="2800" dirty="0" smtClean="0"/>
              <a:t>1. </a:t>
            </a:r>
            <a:r>
              <a:rPr lang="es-MX" sz="2800" dirty="0">
                <a:solidFill>
                  <a:srgbClr val="00B0F0"/>
                </a:solidFill>
              </a:rPr>
              <a:t>la anterior a los 80s</a:t>
            </a:r>
            <a:r>
              <a:rPr lang="es-MX" sz="2800" dirty="0"/>
              <a:t>, de visualización (en gran parte prefiguración) de antecedentes del fenómeno; </a:t>
            </a:r>
            <a:endParaRPr lang="es-MX" sz="2800" dirty="0" smtClean="0"/>
          </a:p>
          <a:p>
            <a:r>
              <a:rPr lang="es-MX" sz="2800" dirty="0" smtClean="0"/>
              <a:t>2. </a:t>
            </a:r>
            <a:r>
              <a:rPr lang="es-MX" sz="2800" dirty="0">
                <a:solidFill>
                  <a:srgbClr val="00B0F0"/>
                </a:solidFill>
              </a:rPr>
              <a:t>el de la segunda mitad de los 80s y comienzos de los 90s</a:t>
            </a:r>
            <a:r>
              <a:rPr lang="es-MX" sz="2800" dirty="0"/>
              <a:t>, de descripción y análisis detallado de aspectos particulares relativamente desconectados entre sí; </a:t>
            </a:r>
            <a:r>
              <a:rPr lang="es-MX" sz="2800" dirty="0" smtClean="0"/>
              <a:t>y</a:t>
            </a:r>
          </a:p>
          <a:p>
            <a:r>
              <a:rPr lang="es-MX" sz="2800" dirty="0" smtClean="0"/>
              <a:t>3. </a:t>
            </a:r>
            <a:r>
              <a:rPr lang="es-MX" sz="2800" dirty="0">
                <a:solidFill>
                  <a:srgbClr val="00B0F0"/>
                </a:solidFill>
              </a:rPr>
              <a:t>desde entonces al presente</a:t>
            </a:r>
            <a:r>
              <a:rPr lang="es-MX" sz="2800" dirty="0"/>
              <a:t>, de búsqueda de explicación más amplias e integradas. </a:t>
            </a:r>
          </a:p>
        </p:txBody>
      </p:sp>
    </p:spTree>
    <p:extLst>
      <p:ext uri="{BB962C8B-B14F-4D97-AF65-F5344CB8AC3E}">
        <p14:creationId xmlns:p14="http://schemas.microsoft.com/office/powerpoint/2010/main" val="158674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4" y="281209"/>
            <a:ext cx="8911687" cy="664363"/>
          </a:xfrm>
        </p:spPr>
        <p:txBody>
          <a:bodyPr/>
          <a:lstStyle/>
          <a:p>
            <a:r>
              <a:rPr lang="es-MX" dirty="0" smtClean="0"/>
              <a:t>Antes de 1980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1273" y="1143000"/>
            <a:ext cx="5631872" cy="5455227"/>
          </a:xfrm>
        </p:spPr>
        <p:txBody>
          <a:bodyPr>
            <a:normAutofit/>
          </a:bodyPr>
          <a:lstStyle/>
          <a:p>
            <a:r>
              <a:rPr lang="es-MX" sz="2000" dirty="0"/>
              <a:t>Las primeras aproximaciones a la noción ulterior de </a:t>
            </a:r>
            <a:r>
              <a:rPr lang="es-MX" sz="2000" dirty="0" smtClean="0"/>
              <a:t>globalización.</a:t>
            </a:r>
          </a:p>
          <a:p>
            <a:r>
              <a:rPr lang="es-MX" sz="2000" dirty="0" smtClean="0"/>
              <a:t>En </a:t>
            </a:r>
            <a:r>
              <a:rPr lang="es-MX" sz="2000" dirty="0"/>
              <a:t>1964, </a:t>
            </a:r>
            <a:r>
              <a:rPr lang="es-MX" sz="2000" dirty="0" err="1"/>
              <a:t>McLuhan</a:t>
            </a:r>
            <a:r>
              <a:rPr lang="es-MX" sz="2000" dirty="0"/>
              <a:t> utilizará el concepto de </a:t>
            </a:r>
            <a:r>
              <a:rPr lang="es-MX" sz="2000" dirty="0">
                <a:solidFill>
                  <a:srgbClr val="FF0000"/>
                </a:solidFill>
              </a:rPr>
              <a:t>“aldea global</a:t>
            </a:r>
            <a:r>
              <a:rPr lang="es-MX" sz="2000" dirty="0"/>
              <a:t>” como visión premonitoria del papel potencial de la alta tecnología y las comunicaciones </a:t>
            </a:r>
            <a:r>
              <a:rPr lang="es-MX" sz="2000" dirty="0" smtClean="0"/>
              <a:t>internacionales</a:t>
            </a:r>
          </a:p>
          <a:p>
            <a:r>
              <a:rPr lang="es-MX" sz="2000" dirty="0" smtClean="0"/>
              <a:t>En </a:t>
            </a:r>
            <a:r>
              <a:rPr lang="es-MX" sz="2000" dirty="0"/>
              <a:t>la década siguiente, en las nuevas condiciones de crisis ambiental del planeta, las primeras grandes organizaciones ecologistas comenzarán a insistir en la idea de que la humanidad compartía “un futuro común” que dependía de la preservación ambiental de la Tierra (Club de Roma).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206283" y="3522518"/>
            <a:ext cx="5256862" cy="2628900"/>
          </a:xfrm>
          <a:prstGeom prst="rect">
            <a:avLst/>
          </a:prstGeom>
          <a:noFill/>
          <a:ln w="28575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6" name="Conector angular 5"/>
          <p:cNvCxnSpPr/>
          <p:nvPr/>
        </p:nvCxnSpPr>
        <p:spPr>
          <a:xfrm flipV="1">
            <a:off x="6061632" y="4488873"/>
            <a:ext cx="1974272" cy="1662545"/>
          </a:xfrm>
          <a:prstGeom prst="bentConnector3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04" y="2005445"/>
            <a:ext cx="3828688" cy="34186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68215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0592" y="384464"/>
            <a:ext cx="10255826" cy="155863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En 1980. </a:t>
            </a:r>
            <a:r>
              <a:rPr lang="es-MX" dirty="0"/>
              <a:t>El uso generalizado de los términos “global/globalización” será un fenómeno propio de la segunda mitad de los años 1980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9936" y="2202873"/>
            <a:ext cx="11336481" cy="4468091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Será utilizado </a:t>
            </a:r>
            <a:r>
              <a:rPr lang="es-MX" dirty="0"/>
              <a:t>ampliamente para hacer referencia a un conjunto muy amplio de fenómenos </a:t>
            </a:r>
            <a:r>
              <a:rPr lang="es-MX" dirty="0" smtClean="0"/>
              <a:t>nuevos, por ejemplo:</a:t>
            </a:r>
          </a:p>
          <a:p>
            <a:pPr>
              <a:buAutoNum type="arabicPeriod"/>
            </a:pPr>
            <a:r>
              <a:rPr lang="es-MX" sz="2000" dirty="0" smtClean="0"/>
              <a:t>Los </a:t>
            </a:r>
            <a:r>
              <a:rPr lang="es-MX" sz="2000" dirty="0"/>
              <a:t>politólogos y especialistas en relaciones internacionales los usarán casi como sinónimo de “</a:t>
            </a:r>
            <a:r>
              <a:rPr lang="es-MX" sz="2000" dirty="0" err="1">
                <a:solidFill>
                  <a:srgbClr val="FF0000"/>
                </a:solidFill>
              </a:rPr>
              <a:t>multilateralización</a:t>
            </a:r>
            <a:r>
              <a:rPr lang="es-MX" sz="2000" dirty="0">
                <a:solidFill>
                  <a:srgbClr val="FF0000"/>
                </a:solidFill>
              </a:rPr>
              <a:t>” o de “</a:t>
            </a:r>
            <a:r>
              <a:rPr lang="es-MX" sz="2000" dirty="0" err="1">
                <a:solidFill>
                  <a:srgbClr val="FF0000"/>
                </a:solidFill>
              </a:rPr>
              <a:t>trilateriz</a:t>
            </a:r>
            <a:r>
              <a:rPr lang="es-MX" sz="2000" dirty="0" err="1"/>
              <a:t>ación</a:t>
            </a:r>
            <a:r>
              <a:rPr lang="es-MX" sz="2000" dirty="0"/>
              <a:t>” de las relaciones entre los </a:t>
            </a:r>
            <a:r>
              <a:rPr lang="es-MX" sz="2000" dirty="0" smtClean="0"/>
              <a:t>gobiernos</a:t>
            </a:r>
          </a:p>
          <a:p>
            <a:pPr>
              <a:buAutoNum type="arabicPeriod"/>
            </a:pPr>
            <a:r>
              <a:rPr lang="es-MX" sz="2000" dirty="0"/>
              <a:t>Globalización también será utilizado en el sentido de “</a:t>
            </a:r>
            <a:r>
              <a:rPr lang="es-MX" sz="2000" dirty="0">
                <a:solidFill>
                  <a:srgbClr val="FF0000"/>
                </a:solidFill>
              </a:rPr>
              <a:t>multilateralismo</a:t>
            </a:r>
            <a:r>
              <a:rPr lang="es-MX" sz="2000" dirty="0"/>
              <a:t>” en el lenguaje burocrático de las organizaciones económicas internacionales, para referirse a la liberalización generalizada de los flujos comerciales internacionales. </a:t>
            </a:r>
            <a:endParaRPr lang="es-MX" sz="2000" dirty="0" smtClean="0"/>
          </a:p>
          <a:p>
            <a:pPr>
              <a:buAutoNum type="arabicPeriod"/>
            </a:pPr>
            <a:r>
              <a:rPr lang="es-MX" sz="2000" dirty="0"/>
              <a:t>En el mismo período, las palabras </a:t>
            </a:r>
            <a:r>
              <a:rPr lang="es-MX" sz="2000" dirty="0">
                <a:solidFill>
                  <a:srgbClr val="FF0000"/>
                </a:solidFill>
              </a:rPr>
              <a:t>global/globalización</a:t>
            </a:r>
            <a:r>
              <a:rPr lang="es-MX" sz="2000" dirty="0"/>
              <a:t>, comenzarán a utilizarse ampliamente en la economía en dos sectores diferentes de actividad (financiero y </a:t>
            </a:r>
            <a:r>
              <a:rPr lang="es-MX" sz="2000" dirty="0" smtClean="0"/>
              <a:t>empresarial</a:t>
            </a:r>
          </a:p>
          <a:p>
            <a:pPr>
              <a:buAutoNum type="arabicPeriod"/>
            </a:pPr>
            <a:r>
              <a:rPr lang="es-MX" sz="2000" dirty="0"/>
              <a:t>En los staff de las escuelas y consultorías de negocios comenzará a utilizarse el término “</a:t>
            </a:r>
            <a:r>
              <a:rPr lang="es-MX" sz="2000" dirty="0">
                <a:solidFill>
                  <a:srgbClr val="FF0000"/>
                </a:solidFill>
              </a:rPr>
              <a:t>competencia global</a:t>
            </a:r>
            <a:r>
              <a:rPr lang="es-MX" sz="2000" dirty="0"/>
              <a:t>”, para describir las nuevas condiciones de la concurrencia “trilateral”</a:t>
            </a:r>
            <a:endParaRPr lang="es-MX" sz="2000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30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09256" y="403841"/>
            <a:ext cx="10359736" cy="458603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En las Ciencias Sociales: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764" y="1132609"/>
            <a:ext cx="11450782" cy="5590309"/>
          </a:xfrm>
        </p:spPr>
        <p:txBody>
          <a:bodyPr>
            <a:noAutofit/>
          </a:bodyPr>
          <a:lstStyle/>
          <a:p>
            <a:r>
              <a:rPr lang="es-MX" sz="2000" dirty="0"/>
              <a:t>Los sociólogos </a:t>
            </a:r>
            <a:r>
              <a:rPr lang="es-MX" sz="2000" dirty="0">
                <a:solidFill>
                  <a:srgbClr val="FF0000"/>
                </a:solidFill>
              </a:rPr>
              <a:t>Robertson y </a:t>
            </a:r>
            <a:r>
              <a:rPr lang="es-MX" sz="2000" dirty="0" err="1">
                <a:solidFill>
                  <a:srgbClr val="FF0000"/>
                </a:solidFill>
              </a:rPr>
              <a:t>Lechner</a:t>
            </a:r>
            <a:r>
              <a:rPr lang="es-MX" sz="2000" dirty="0">
                <a:solidFill>
                  <a:srgbClr val="FF0000"/>
                </a:solidFill>
              </a:rPr>
              <a:t> </a:t>
            </a:r>
            <a:r>
              <a:rPr lang="es-MX" sz="2000" dirty="0" smtClean="0"/>
              <a:t>en 1985 escribirán </a:t>
            </a:r>
            <a:r>
              <a:rPr lang="es-MX" sz="2000" dirty="0"/>
              <a:t>sobre las consecuencias culturales de la globalización. </a:t>
            </a:r>
            <a:endParaRPr lang="es-MX" sz="2000" dirty="0" smtClean="0"/>
          </a:p>
          <a:p>
            <a:r>
              <a:rPr lang="es-MX" sz="2000" dirty="0"/>
              <a:t>En 1990 </a:t>
            </a:r>
            <a:r>
              <a:rPr lang="es-MX" sz="2000" dirty="0" err="1">
                <a:solidFill>
                  <a:srgbClr val="FF0000"/>
                </a:solidFill>
              </a:rPr>
              <a:t>Giddens</a:t>
            </a:r>
            <a:r>
              <a:rPr lang="es-MX" sz="2000" dirty="0">
                <a:solidFill>
                  <a:srgbClr val="FF0000"/>
                </a:solidFill>
              </a:rPr>
              <a:t> </a:t>
            </a:r>
            <a:r>
              <a:rPr lang="es-MX" sz="2000" dirty="0" smtClean="0"/>
              <a:t>comprenderá a </a:t>
            </a:r>
            <a:r>
              <a:rPr lang="es-MX" sz="2000" dirty="0"/>
              <a:t>la globalización como algo inherente a la </a:t>
            </a:r>
            <a:r>
              <a:rPr lang="es-MX" sz="2000" dirty="0" smtClean="0"/>
              <a:t>modernización</a:t>
            </a:r>
          </a:p>
          <a:p>
            <a:r>
              <a:rPr lang="es-MX" sz="2000" dirty="0">
                <a:solidFill>
                  <a:srgbClr val="FF0000"/>
                </a:solidFill>
              </a:rPr>
              <a:t>Beck</a:t>
            </a:r>
            <a:r>
              <a:rPr lang="es-MX" sz="2000" dirty="0"/>
              <a:t> (1992) </a:t>
            </a:r>
            <a:r>
              <a:rPr lang="es-MX" sz="2000" dirty="0" smtClean="0"/>
              <a:t>la llamará </a:t>
            </a:r>
            <a:r>
              <a:rPr lang="es-MX" sz="2000" dirty="0"/>
              <a:t>“segunda modernidad” o “sociedad de riesgo</a:t>
            </a:r>
            <a:r>
              <a:rPr lang="es-MX" sz="2000" dirty="0" smtClean="0"/>
              <a:t>”</a:t>
            </a:r>
          </a:p>
          <a:p>
            <a:r>
              <a:rPr lang="es-MX" sz="2000" dirty="0"/>
              <a:t>A partir de formulaciones originales de </a:t>
            </a:r>
            <a:r>
              <a:rPr lang="es-MX" sz="2000" dirty="0">
                <a:solidFill>
                  <a:srgbClr val="FF0000"/>
                </a:solidFill>
              </a:rPr>
              <a:t>Harvey</a:t>
            </a:r>
            <a:r>
              <a:rPr lang="es-MX" sz="2000" dirty="0"/>
              <a:t> (1989) y de </a:t>
            </a:r>
            <a:r>
              <a:rPr lang="es-MX" sz="2000" dirty="0" err="1">
                <a:solidFill>
                  <a:srgbClr val="FF0000"/>
                </a:solidFill>
              </a:rPr>
              <a:t>Featherstone</a:t>
            </a:r>
            <a:r>
              <a:rPr lang="es-MX" sz="2000" dirty="0">
                <a:solidFill>
                  <a:srgbClr val="FF0000"/>
                </a:solidFill>
              </a:rPr>
              <a:t> </a:t>
            </a:r>
            <a:r>
              <a:rPr lang="es-MX" sz="2000" dirty="0"/>
              <a:t>(1990), </a:t>
            </a:r>
            <a:r>
              <a:rPr lang="es-MX" sz="2000" dirty="0">
                <a:solidFill>
                  <a:srgbClr val="FF0000"/>
                </a:solidFill>
              </a:rPr>
              <a:t>Robertson</a:t>
            </a:r>
            <a:r>
              <a:rPr lang="es-MX" sz="2000" dirty="0"/>
              <a:t> (1992) </a:t>
            </a:r>
            <a:r>
              <a:rPr lang="es-MX" sz="2000" dirty="0" err="1"/>
              <a:t>populizará</a:t>
            </a:r>
            <a:r>
              <a:rPr lang="es-MX" sz="2000" dirty="0"/>
              <a:t> las expresiones “compresión del tiempo y el espacio” y de espacio “</a:t>
            </a:r>
            <a:r>
              <a:rPr lang="es-MX" sz="2000" dirty="0" err="1"/>
              <a:t>glocal</a:t>
            </a:r>
            <a:r>
              <a:rPr lang="es-MX" sz="2000" dirty="0"/>
              <a:t>” (como síntesis concreta de lo global y lo local) y </a:t>
            </a:r>
            <a:r>
              <a:rPr lang="es-MX" sz="2000" u="sng" dirty="0">
                <a:solidFill>
                  <a:srgbClr val="FF0000"/>
                </a:solidFill>
              </a:rPr>
              <a:t>desarrollará una de las primeras definiciones de la globalización como “creciente densidad y </a:t>
            </a:r>
            <a:r>
              <a:rPr lang="es-MX" sz="2000" u="sng" dirty="0" err="1">
                <a:solidFill>
                  <a:srgbClr val="FF0000"/>
                </a:solidFill>
              </a:rPr>
              <a:t>complejización</a:t>
            </a:r>
            <a:r>
              <a:rPr lang="es-MX" sz="2000" u="sng" dirty="0">
                <a:solidFill>
                  <a:srgbClr val="FF0000"/>
                </a:solidFill>
              </a:rPr>
              <a:t> de la interacción entre los actores sociales y creciente conciencia de ello” </a:t>
            </a:r>
            <a:endParaRPr lang="es-MX" sz="2000" u="sng" dirty="0" smtClean="0">
              <a:solidFill>
                <a:srgbClr val="FF0000"/>
              </a:solidFill>
            </a:endParaRPr>
          </a:p>
          <a:p>
            <a:r>
              <a:rPr lang="es-MX" sz="2000" dirty="0"/>
              <a:t>Entre los economistas: global </a:t>
            </a:r>
            <a:r>
              <a:rPr lang="es-MX" sz="2000" dirty="0" err="1" smtClean="0"/>
              <a:t>shift</a:t>
            </a:r>
            <a:r>
              <a:rPr lang="es-MX" sz="2000" dirty="0"/>
              <a:t>, “empresa-red” de alcance global, la “producción mundialmente integrada”, las “cadenas productivas globales”, la “división global del trabajo” o la nueva “geo-economía” del mundo, globalización </a:t>
            </a:r>
            <a:r>
              <a:rPr lang="es-MX" sz="2000" dirty="0" smtClean="0"/>
              <a:t>financiera</a:t>
            </a:r>
          </a:p>
          <a:p>
            <a:r>
              <a:rPr lang="es-MX" sz="2000" dirty="0"/>
              <a:t>Las ciencias </a:t>
            </a:r>
            <a:r>
              <a:rPr lang="es-MX" sz="2000" dirty="0" smtClean="0"/>
              <a:t>políticas</a:t>
            </a:r>
            <a:r>
              <a:rPr lang="es-MX" sz="2000" dirty="0"/>
              <a:t>: sociedad civil global y la entrada en acción de nuevos actores nacionales, regionales y mundiales en la determinación de la “gobernabilidad global”</a:t>
            </a:r>
            <a:endParaRPr lang="es-MX" sz="2000" u="sng" dirty="0">
              <a:solidFill>
                <a:srgbClr val="FF00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904009" y="1162048"/>
            <a:ext cx="1808018" cy="332509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945571" y="5015344"/>
            <a:ext cx="2660074" cy="332509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904008" y="6052703"/>
            <a:ext cx="2618509" cy="332509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801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7691" y="2327564"/>
            <a:ext cx="10297391" cy="1676399"/>
          </a:xfrm>
        </p:spPr>
        <p:txBody>
          <a:bodyPr>
            <a:noAutofit/>
          </a:bodyPr>
          <a:lstStyle/>
          <a:p>
            <a:r>
              <a:rPr lang="es-MX" sz="4400" dirty="0"/>
              <a:t>3. El debate sobre la naturaleza de la globalización </a:t>
            </a:r>
          </a:p>
        </p:txBody>
      </p:sp>
    </p:spTree>
    <p:extLst>
      <p:ext uri="{BB962C8B-B14F-4D97-AF65-F5344CB8AC3E}">
        <p14:creationId xmlns:p14="http://schemas.microsoft.com/office/powerpoint/2010/main" val="94682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74173" y="283335"/>
            <a:ext cx="10725906" cy="6400800"/>
          </a:xfrm>
        </p:spPr>
        <p:txBody>
          <a:bodyPr numCol="2">
            <a:noAutofit/>
          </a:bodyPr>
          <a:lstStyle/>
          <a:p>
            <a:pPr marL="0" indent="0" algn="just">
              <a:spcBef>
                <a:spcPct val="20000"/>
              </a:spcBef>
              <a:buNone/>
            </a:pPr>
            <a:r>
              <a:rPr lang="es-MX" sz="1400" dirty="0" smtClean="0">
                <a:solidFill>
                  <a:srgbClr val="FF0000"/>
                </a:solidFill>
                <a:latin typeface="Trebuchet MS"/>
              </a:rPr>
              <a:t>INTRODUCCIÓN</a:t>
            </a:r>
          </a:p>
          <a:p>
            <a:pPr algn="just">
              <a:spcBef>
                <a:spcPct val="20000"/>
              </a:spcBef>
            </a:pPr>
            <a:r>
              <a:rPr lang="es-MX" sz="1400" dirty="0" smtClean="0">
                <a:solidFill>
                  <a:prstClr val="black"/>
                </a:solidFill>
                <a:latin typeface="Trebuchet MS"/>
              </a:rPr>
              <a:t>La  </a:t>
            </a:r>
            <a:r>
              <a:rPr lang="es-MX" sz="1400" dirty="0">
                <a:solidFill>
                  <a:prstClr val="black"/>
                </a:solidFill>
                <a:latin typeface="Trebuchet MS"/>
              </a:rPr>
              <a:t>UA (unidad de aprendizaje) Sociología Urbana 2, misma que se imparte en el  sexto semestre de la licenciatura en Planeación Territorial, es  de corte teórico,  integrada en el  área de Sociedad y Territorio.</a:t>
            </a:r>
          </a:p>
          <a:p>
            <a:pPr algn="just">
              <a:spcBef>
                <a:spcPct val="20000"/>
              </a:spcBef>
            </a:pPr>
            <a:r>
              <a:rPr lang="es-MX" sz="1400" dirty="0">
                <a:solidFill>
                  <a:prstClr val="black"/>
                </a:solidFill>
                <a:latin typeface="Trebuchet MS"/>
              </a:rPr>
              <a:t>La importancia de esta UA  en la </a:t>
            </a:r>
            <a:r>
              <a:rPr lang="es-MX" sz="1400" dirty="0" err="1">
                <a:solidFill>
                  <a:prstClr val="black"/>
                </a:solidFill>
                <a:latin typeface="Trebuchet MS"/>
              </a:rPr>
              <a:t>currícula</a:t>
            </a:r>
            <a:r>
              <a:rPr lang="es-MX" sz="1400" dirty="0">
                <a:solidFill>
                  <a:prstClr val="black"/>
                </a:solidFill>
                <a:latin typeface="Trebuchet MS"/>
              </a:rPr>
              <a:t>  de la licenciatura recae  en el estudio y análisis  que se hace entre sociedad y territorio, y la ciudad como producto material de la sociedad.</a:t>
            </a:r>
          </a:p>
          <a:p>
            <a:pPr algn="just">
              <a:spcBef>
                <a:spcPct val="20000"/>
              </a:spcBef>
            </a:pPr>
            <a:r>
              <a:rPr lang="es-MX" sz="1400" dirty="0">
                <a:solidFill>
                  <a:prstClr val="black"/>
                </a:solidFill>
                <a:latin typeface="Trebuchet MS"/>
              </a:rPr>
              <a:t>Derivado de lo anterior , Sociología Urbana 2 tiene cuatro unidades  de competencia: </a:t>
            </a:r>
            <a:r>
              <a:rPr lang="es-MX" sz="1400" dirty="0"/>
              <a:t>Unidad I. El modelo de la modernidad  y sus críticas</a:t>
            </a:r>
            <a:r>
              <a:rPr lang="es-MX" sz="1400" dirty="0">
                <a:solidFill>
                  <a:prstClr val="black"/>
                </a:solidFill>
                <a:latin typeface="Trebuchet MS"/>
              </a:rPr>
              <a:t>, </a:t>
            </a:r>
            <a:r>
              <a:rPr lang="es-MX" sz="1400" dirty="0"/>
              <a:t>Unidad II. Transformaciones físicas y sociales de las ciudades actuales</a:t>
            </a:r>
            <a:r>
              <a:rPr lang="es-MX" sz="1400" dirty="0">
                <a:solidFill>
                  <a:prstClr val="black"/>
                </a:solidFill>
                <a:latin typeface="Trebuchet MS"/>
              </a:rPr>
              <a:t>, </a:t>
            </a:r>
            <a:r>
              <a:rPr lang="es-MX" sz="1400" dirty="0"/>
              <a:t>Unidad III. Los nuevos enfoques en las ciencias sociales y la sociología urbana y Unidad IV. Temáticas especializadas de sociología urbana. </a:t>
            </a:r>
            <a:r>
              <a:rPr lang="es-MX" sz="1400" dirty="0">
                <a:solidFill>
                  <a:prstClr val="black"/>
                </a:solidFill>
                <a:latin typeface="Trebuchet MS"/>
              </a:rPr>
              <a:t>De la unidad </a:t>
            </a:r>
            <a:r>
              <a:rPr lang="es-MX" sz="1400" dirty="0" smtClean="0">
                <a:solidFill>
                  <a:prstClr val="black"/>
                </a:solidFill>
                <a:latin typeface="Trebuchet MS"/>
              </a:rPr>
              <a:t>2 </a:t>
            </a:r>
            <a:r>
              <a:rPr lang="es-MX" sz="1400" dirty="0">
                <a:solidFill>
                  <a:prstClr val="black"/>
                </a:solidFill>
                <a:latin typeface="Trebuchet MS"/>
              </a:rPr>
              <a:t>se eligió el subtema </a:t>
            </a:r>
            <a:r>
              <a:rPr lang="es-MX" sz="1400" dirty="0" smtClean="0">
                <a:solidFill>
                  <a:prstClr val="black"/>
                </a:solidFill>
                <a:latin typeface="Trebuchet MS"/>
              </a:rPr>
              <a:t>2.1 La Globalización. Se inicia con este tema para ubicar al estudiante en el contexto global-posindustrial. Por ello, el capítulo de </a:t>
            </a:r>
            <a:r>
              <a:rPr lang="es-MX" sz="1400" dirty="0" err="1" smtClean="0">
                <a:solidFill>
                  <a:prstClr val="black"/>
                </a:solidFill>
                <a:latin typeface="Trebuchet MS"/>
              </a:rPr>
              <a:t>Dabat</a:t>
            </a:r>
            <a:r>
              <a:rPr lang="es-MX" sz="1400" dirty="0" smtClean="0">
                <a:solidFill>
                  <a:prstClr val="black"/>
                </a:solidFill>
                <a:latin typeface="Trebuchet MS"/>
              </a:rPr>
              <a:t> (2002) apoya en el entendimiento de cómo la globalización reconfigura la espacialidad del mundo. El </a:t>
            </a:r>
            <a:r>
              <a:rPr lang="es-MX" sz="1400" dirty="0">
                <a:solidFill>
                  <a:prstClr val="black"/>
                </a:solidFill>
                <a:latin typeface="Trebuchet MS"/>
              </a:rPr>
              <a:t>tema </a:t>
            </a:r>
            <a:r>
              <a:rPr lang="es-MX" sz="1400" dirty="0" smtClean="0">
                <a:solidFill>
                  <a:prstClr val="black"/>
                </a:solidFill>
                <a:latin typeface="Trebuchet MS"/>
              </a:rPr>
              <a:t>es base para comprender y analizar los siguientes de la unidad.  </a:t>
            </a:r>
            <a:endParaRPr lang="es-MX" sz="1400" dirty="0">
              <a:solidFill>
                <a:prstClr val="black"/>
              </a:solidFill>
              <a:latin typeface="Trebuchet MS"/>
            </a:endParaRPr>
          </a:p>
          <a:p>
            <a:pPr algn="just">
              <a:spcBef>
                <a:spcPct val="20000"/>
              </a:spcBef>
            </a:pPr>
            <a:endParaRPr lang="es-MX" sz="1400" dirty="0">
              <a:solidFill>
                <a:prstClr val="black"/>
              </a:solidFill>
              <a:latin typeface="Trebuchet MS"/>
            </a:endParaRPr>
          </a:p>
          <a:p>
            <a:pPr marL="0" indent="0" algn="just">
              <a:spcBef>
                <a:spcPct val="20000"/>
              </a:spcBef>
              <a:buNone/>
            </a:pPr>
            <a:r>
              <a:rPr lang="es-MX" sz="1400" dirty="0">
                <a:solidFill>
                  <a:srgbClr val="FF0000"/>
                </a:solidFill>
                <a:latin typeface="Trebuchet MS"/>
              </a:rPr>
              <a:t>JUSTIFICACIÓN</a:t>
            </a:r>
          </a:p>
          <a:p>
            <a:pPr algn="just">
              <a:spcBef>
                <a:spcPct val="20000"/>
              </a:spcBef>
            </a:pPr>
            <a:r>
              <a:rPr lang="es-MX" sz="1400" dirty="0">
                <a:solidFill>
                  <a:prstClr val="black"/>
                </a:solidFill>
                <a:latin typeface="Trebuchet MS"/>
              </a:rPr>
              <a:t>En una UA teórica  como Sociología Urbana 2 se requiere de resúmenes que  ayuden al estudiante a procesar información. Mostrar en enunciados cortos y esquemas apoya el proceso de enseñanza-aprendizaje. Por </a:t>
            </a:r>
            <a:r>
              <a:rPr lang="es-MX" sz="1400" dirty="0" smtClean="0">
                <a:solidFill>
                  <a:prstClr val="black"/>
                </a:solidFill>
                <a:latin typeface="Trebuchet MS"/>
              </a:rPr>
              <a:t>ello, </a:t>
            </a:r>
            <a:r>
              <a:rPr lang="es-MX" sz="1400" dirty="0">
                <a:solidFill>
                  <a:prstClr val="black"/>
                </a:solidFill>
                <a:latin typeface="Trebuchet MS"/>
              </a:rPr>
              <a:t>la importancia de realizar este material didáctico. </a:t>
            </a:r>
          </a:p>
          <a:p>
            <a:pPr algn="just">
              <a:spcBef>
                <a:spcPct val="20000"/>
              </a:spcBef>
            </a:pPr>
            <a:r>
              <a:rPr lang="es-MX" sz="1400" dirty="0">
                <a:solidFill>
                  <a:schemeClr val="tx1"/>
                </a:solidFill>
                <a:sym typeface="Trebuchet MS" pitchFamily="34" charset="0"/>
              </a:rPr>
              <a:t>La contribución que tendrá </a:t>
            </a:r>
            <a:r>
              <a:rPr lang="es-MX" sz="1400" dirty="0" smtClean="0">
                <a:solidFill>
                  <a:schemeClr val="tx1"/>
                </a:solidFill>
                <a:sym typeface="Trebuchet MS" pitchFamily="34" charset="0"/>
              </a:rPr>
              <a:t>en los </a:t>
            </a:r>
            <a:r>
              <a:rPr lang="es-MX" sz="1400" dirty="0">
                <a:solidFill>
                  <a:schemeClr val="tx1"/>
                </a:solidFill>
                <a:sym typeface="Trebuchet MS" pitchFamily="34" charset="0"/>
              </a:rPr>
              <a:t>estudiantes este material visual que se muestra recae en que a través de mostrar algunos elementos </a:t>
            </a:r>
            <a:r>
              <a:rPr lang="es-MX" sz="1400" dirty="0" smtClean="0">
                <a:solidFill>
                  <a:schemeClr val="tx1"/>
                </a:solidFill>
                <a:sym typeface="Trebuchet MS" pitchFamily="34" charset="0"/>
              </a:rPr>
              <a:t>conceptuales </a:t>
            </a:r>
            <a:r>
              <a:rPr lang="es-MX" sz="1400" dirty="0">
                <a:solidFill>
                  <a:schemeClr val="tx1"/>
                </a:solidFill>
                <a:sym typeface="Trebuchet MS" pitchFamily="34" charset="0"/>
              </a:rPr>
              <a:t>y estructura del capítulo del libro mencionado </a:t>
            </a:r>
            <a:r>
              <a:rPr lang="es-MX" sz="1400" dirty="0" smtClean="0">
                <a:solidFill>
                  <a:schemeClr val="tx1"/>
                </a:solidFill>
                <a:sym typeface="Trebuchet MS" pitchFamily="34" charset="0"/>
              </a:rPr>
              <a:t>ayudará </a:t>
            </a:r>
            <a:r>
              <a:rPr lang="es-MX" sz="1400" dirty="0">
                <a:solidFill>
                  <a:schemeClr val="tx1"/>
                </a:solidFill>
                <a:sym typeface="Trebuchet MS" pitchFamily="34" charset="0"/>
              </a:rPr>
              <a:t>a comprender el tema. El propósito del material didáctico es que al finalizar la exposición estructuren mentalmente </a:t>
            </a:r>
            <a:r>
              <a:rPr lang="es-MX" sz="1400" dirty="0" smtClean="0">
                <a:solidFill>
                  <a:schemeClr val="tx1"/>
                </a:solidFill>
                <a:sym typeface="Trebuchet MS" pitchFamily="34" charset="0"/>
              </a:rPr>
              <a:t>a la globalización como un fenómeno que tiene varias aristas para </a:t>
            </a:r>
            <a:r>
              <a:rPr lang="es-MX" sz="1400" dirty="0" smtClean="0">
                <a:solidFill>
                  <a:schemeClr val="tx1"/>
                </a:solidFill>
                <a:sym typeface="Trebuchet MS" pitchFamily="34" charset="0"/>
              </a:rPr>
              <a:t>analizar y lo </a:t>
            </a:r>
            <a:r>
              <a:rPr lang="es-MX" sz="1400" dirty="0" smtClean="0">
                <a:solidFill>
                  <a:schemeClr val="tx1"/>
                </a:solidFill>
                <a:sym typeface="Trebuchet MS" pitchFamily="34" charset="0"/>
              </a:rPr>
              <a:t>que interesa en Sociología Urbana 2 es el impacto que presenta en la configuración espacial.  </a:t>
            </a:r>
            <a:endParaRPr lang="es-MX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99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19645" y="394855"/>
            <a:ext cx="10577946" cy="561108"/>
          </a:xfrm>
        </p:spPr>
        <p:txBody>
          <a:bodyPr>
            <a:normAutofit/>
          </a:bodyPr>
          <a:lstStyle/>
          <a:p>
            <a:r>
              <a:rPr lang="es-MX" sz="3000" dirty="0"/>
              <a:t>D</a:t>
            </a:r>
            <a:r>
              <a:rPr lang="es-MX" sz="3000" dirty="0" smtClean="0"/>
              <a:t>ebate </a:t>
            </a:r>
            <a:r>
              <a:rPr lang="es-MX" sz="3000" dirty="0"/>
              <a:t>sobre la naturaleza de la globalización 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945699"/>
              </p:ext>
            </p:extLst>
          </p:nvPr>
        </p:nvGraphicFramePr>
        <p:xfrm>
          <a:off x="1018309" y="1156084"/>
          <a:ext cx="10879282" cy="5587145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0879282"/>
              </a:tblGrid>
              <a:tr h="119767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200" dirty="0" smtClean="0"/>
                        <a:t>Según </a:t>
                      </a:r>
                      <a:r>
                        <a:rPr lang="es-MX" sz="3200" dirty="0" err="1" smtClean="0"/>
                        <a:t>Dabat</a:t>
                      </a:r>
                      <a:r>
                        <a:rPr lang="es-MX" sz="3200" dirty="0" smtClean="0"/>
                        <a:t> hay cinco visiones principales:</a:t>
                      </a:r>
                    </a:p>
                    <a:p>
                      <a:endParaRPr lang="es-MX" sz="3200" dirty="0"/>
                    </a:p>
                  </a:txBody>
                  <a:tcPr/>
                </a:tc>
              </a:tr>
              <a:tr h="838374"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1. la globalización como fin del estado nacional</a:t>
                      </a:r>
                      <a:endParaRPr lang="es-MX" sz="3200" dirty="0"/>
                    </a:p>
                  </a:txBody>
                  <a:tcPr/>
                </a:tc>
              </a:tr>
              <a:tr h="485725"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2. la globalización como mito</a:t>
                      </a:r>
                      <a:endParaRPr lang="es-MX" sz="3200" dirty="0"/>
                    </a:p>
                  </a:txBody>
                  <a:tcPr/>
                </a:tc>
              </a:tr>
              <a:tr h="838374"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3. la globalización como neoliberalismo</a:t>
                      </a:r>
                      <a:endParaRPr lang="es-MX" sz="3200" dirty="0"/>
                    </a:p>
                  </a:txBody>
                  <a:tcPr/>
                </a:tc>
              </a:tr>
              <a:tr h="838374"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4. la globalización como internacionalización/mundialización</a:t>
                      </a:r>
                      <a:endParaRPr lang="es-MX" sz="3200" dirty="0"/>
                    </a:p>
                  </a:txBody>
                  <a:tcPr/>
                </a:tc>
              </a:tr>
              <a:tr h="838374">
                <a:tc>
                  <a:txBody>
                    <a:bodyPr/>
                    <a:lstStyle/>
                    <a:p>
                      <a:r>
                        <a:rPr lang="es-MX" sz="3200" dirty="0" smtClean="0"/>
                        <a:t>5. la globalización como nueva etapa de desarrollo histórico</a:t>
                      </a:r>
                      <a:endParaRPr lang="es-MX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660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265718" y="615669"/>
            <a:ext cx="528377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*Pronta </a:t>
            </a:r>
            <a:r>
              <a:rPr lang="es-MX" sz="2400" dirty="0"/>
              <a:t>muerte del estado nacional (difundida metáfora del “mundo sin fronteras”). </a:t>
            </a:r>
            <a:endParaRPr lang="es-MX" sz="2400" dirty="0" smtClean="0"/>
          </a:p>
          <a:p>
            <a:r>
              <a:rPr lang="es-MX" sz="2400" dirty="0" smtClean="0"/>
              <a:t>*Su </a:t>
            </a:r>
            <a:r>
              <a:rPr lang="es-MX" sz="2400" dirty="0"/>
              <a:t>principal exponente es </a:t>
            </a:r>
            <a:r>
              <a:rPr lang="es-MX" sz="2400" dirty="0" err="1"/>
              <a:t>Kenichi</a:t>
            </a:r>
            <a:r>
              <a:rPr lang="es-MX" sz="2400" dirty="0"/>
              <a:t> </a:t>
            </a:r>
            <a:r>
              <a:rPr lang="es-MX" sz="2400" dirty="0" err="1"/>
              <a:t>Ohmae</a:t>
            </a:r>
            <a:r>
              <a:rPr lang="es-MX" sz="2400" dirty="0"/>
              <a:t> a partir de libros de amplísima difusión como </a:t>
            </a:r>
            <a:r>
              <a:rPr lang="es-MX" sz="2400" i="1" dirty="0" err="1"/>
              <a:t>The</a:t>
            </a:r>
            <a:r>
              <a:rPr lang="es-MX" sz="2400" i="1" dirty="0"/>
              <a:t> </a:t>
            </a:r>
            <a:r>
              <a:rPr lang="es-MX" sz="2400" i="1" dirty="0" err="1"/>
              <a:t>Bordeless</a:t>
            </a:r>
            <a:r>
              <a:rPr lang="es-MX" sz="2400" i="1" dirty="0"/>
              <a:t> </a:t>
            </a:r>
            <a:r>
              <a:rPr lang="es-MX" sz="2400" i="1" dirty="0" err="1"/>
              <a:t>World</a:t>
            </a:r>
            <a:r>
              <a:rPr lang="es-MX" sz="2400" dirty="0"/>
              <a:t> (1990) o </a:t>
            </a:r>
            <a:r>
              <a:rPr lang="es-MX" sz="2400" i="1" dirty="0" err="1"/>
              <a:t>The</a:t>
            </a:r>
            <a:r>
              <a:rPr lang="es-MX" sz="2400" i="1" dirty="0"/>
              <a:t> </a:t>
            </a:r>
            <a:r>
              <a:rPr lang="es-MX" sz="2400" i="1" dirty="0" err="1"/>
              <a:t>End</a:t>
            </a:r>
            <a:r>
              <a:rPr lang="es-MX" sz="2400" i="1" dirty="0"/>
              <a:t> of </a:t>
            </a:r>
            <a:r>
              <a:rPr lang="es-MX" sz="2400" i="1" dirty="0" err="1"/>
              <a:t>the</a:t>
            </a:r>
            <a:r>
              <a:rPr lang="es-MX" sz="2400" i="1" dirty="0"/>
              <a:t> </a:t>
            </a:r>
            <a:r>
              <a:rPr lang="es-MX" sz="2400" i="1" dirty="0" err="1"/>
              <a:t>Nation</a:t>
            </a:r>
            <a:r>
              <a:rPr lang="es-MX" sz="2400" i="1" dirty="0"/>
              <a:t> </a:t>
            </a:r>
            <a:r>
              <a:rPr lang="es-MX" sz="2400" i="1" dirty="0" err="1"/>
              <a:t>State</a:t>
            </a:r>
            <a:r>
              <a:rPr lang="es-MX" sz="2400" dirty="0"/>
              <a:t> (1996) derivados de la lógica operativa global de la nueva empresa trasnacional (el “pensar globalmente” de los centros estratégicos de decisión de las mismas</a:t>
            </a:r>
            <a:r>
              <a:rPr lang="es-MX" sz="2400" dirty="0" smtClean="0"/>
              <a:t>)</a:t>
            </a:r>
            <a:endParaRPr lang="es-MX" sz="2400" dirty="0"/>
          </a:p>
        </p:txBody>
      </p:sp>
      <p:sp>
        <p:nvSpPr>
          <p:cNvPr id="5" name="Rectángulo 4"/>
          <p:cNvSpPr/>
          <p:nvPr/>
        </p:nvSpPr>
        <p:spPr>
          <a:xfrm>
            <a:off x="800288" y="2611635"/>
            <a:ext cx="51692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/>
              <a:t>1. la globalización como fin del estado nacional</a:t>
            </a:r>
          </a:p>
        </p:txBody>
      </p:sp>
      <p:sp>
        <p:nvSpPr>
          <p:cNvPr id="6" name="Abrir llave 5"/>
          <p:cNvSpPr/>
          <p:nvPr/>
        </p:nvSpPr>
        <p:spPr>
          <a:xfrm>
            <a:off x="5328805" y="457200"/>
            <a:ext cx="1111827" cy="5579918"/>
          </a:xfrm>
          <a:prstGeom prst="leftBrace">
            <a:avLst>
              <a:gd name="adj1" fmla="val 41043"/>
              <a:gd name="adj2" fmla="val 50000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ln w="3810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771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383482" y="457200"/>
            <a:ext cx="544137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dirty="0" smtClean="0"/>
              <a:t>Negativa </a:t>
            </a:r>
            <a:r>
              <a:rPr lang="es-MX" sz="2800" dirty="0"/>
              <a:t>a aceptar que los fenómenos asociados a la globalización impliquen un cambio </a:t>
            </a:r>
            <a:r>
              <a:rPr lang="es-MX" sz="2800" dirty="0" smtClean="0"/>
              <a:t>importante </a:t>
            </a:r>
            <a:r>
              <a:rPr lang="es-MX" sz="2800" dirty="0"/>
              <a:t>en las relaciones internacionales y transnacionales </a:t>
            </a:r>
            <a:endParaRPr lang="es-MX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dirty="0" smtClean="0"/>
              <a:t>No se requieren modificaciones </a:t>
            </a:r>
            <a:r>
              <a:rPr lang="es-MX" sz="2800" dirty="0"/>
              <a:t>de fondo de las teorías y las políticas económicas, sociales o culturales </a:t>
            </a:r>
            <a:r>
              <a:rPr lang="es-MX" sz="2800" dirty="0" smtClean="0"/>
              <a:t>de </a:t>
            </a:r>
            <a:r>
              <a:rPr lang="es-MX" sz="2800" dirty="0"/>
              <a:t>la comunidad académica, la sociedad o la política</a:t>
            </a:r>
          </a:p>
        </p:txBody>
      </p:sp>
      <p:sp>
        <p:nvSpPr>
          <p:cNvPr id="5" name="Rectángulo 4"/>
          <p:cNvSpPr/>
          <p:nvPr/>
        </p:nvSpPr>
        <p:spPr>
          <a:xfrm>
            <a:off x="800288" y="2611635"/>
            <a:ext cx="51692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 smtClean="0"/>
              <a:t>2. </a:t>
            </a:r>
            <a:r>
              <a:rPr lang="es-MX" sz="2800" dirty="0"/>
              <a:t>la globalización como mito</a:t>
            </a:r>
          </a:p>
          <a:p>
            <a:endParaRPr lang="es-MX" sz="2800" dirty="0"/>
          </a:p>
        </p:txBody>
      </p:sp>
      <p:sp>
        <p:nvSpPr>
          <p:cNvPr id="6" name="Abrir llave 5"/>
          <p:cNvSpPr/>
          <p:nvPr/>
        </p:nvSpPr>
        <p:spPr>
          <a:xfrm>
            <a:off x="5328805" y="457200"/>
            <a:ext cx="1111827" cy="5579918"/>
          </a:xfrm>
          <a:prstGeom prst="leftBrace">
            <a:avLst>
              <a:gd name="adj1" fmla="val 43847"/>
              <a:gd name="adj2" fmla="val 50000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ln w="3810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1614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144491" y="935182"/>
            <a:ext cx="544137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3600" dirty="0" smtClean="0"/>
              <a:t>La </a:t>
            </a:r>
            <a:r>
              <a:rPr lang="es-MX" sz="3600" dirty="0"/>
              <a:t>globalización </a:t>
            </a:r>
            <a:r>
              <a:rPr lang="es-MX" sz="3600" dirty="0" smtClean="0"/>
              <a:t>es libre </a:t>
            </a:r>
            <a:r>
              <a:rPr lang="es-MX" sz="3600" dirty="0"/>
              <a:t>comercio, movilidad internacional de capitales, informaciones y </a:t>
            </a:r>
            <a:r>
              <a:rPr lang="es-MX" sz="3600" dirty="0" smtClean="0"/>
              <a:t>personas</a:t>
            </a:r>
            <a:endParaRPr lang="es-MX" sz="3600" dirty="0"/>
          </a:p>
        </p:txBody>
      </p:sp>
      <p:sp>
        <p:nvSpPr>
          <p:cNvPr id="5" name="Rectángulo 4"/>
          <p:cNvSpPr/>
          <p:nvPr/>
        </p:nvSpPr>
        <p:spPr>
          <a:xfrm>
            <a:off x="800288" y="2611635"/>
            <a:ext cx="51692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 smtClean="0"/>
              <a:t>3. </a:t>
            </a:r>
            <a:r>
              <a:rPr lang="es-MX" sz="2800" dirty="0"/>
              <a:t>la globalización como neoliberalismo</a:t>
            </a:r>
          </a:p>
        </p:txBody>
      </p:sp>
      <p:sp>
        <p:nvSpPr>
          <p:cNvPr id="6" name="Abrir llave 5"/>
          <p:cNvSpPr/>
          <p:nvPr/>
        </p:nvSpPr>
        <p:spPr>
          <a:xfrm>
            <a:off x="5328805" y="457200"/>
            <a:ext cx="1111827" cy="5579918"/>
          </a:xfrm>
          <a:prstGeom prst="leftBrace">
            <a:avLst>
              <a:gd name="adj1" fmla="val 43847"/>
              <a:gd name="adj2" fmla="val 50000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ln w="3810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4469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44237" y="2700134"/>
            <a:ext cx="49252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/>
              <a:t>4</a:t>
            </a:r>
            <a:r>
              <a:rPr lang="es-MX" sz="2800" dirty="0" smtClean="0"/>
              <a:t>. </a:t>
            </a:r>
            <a:r>
              <a:rPr lang="es-MX" sz="2800" dirty="0"/>
              <a:t>la globalización como internacionalización</a:t>
            </a:r>
            <a:r>
              <a:rPr lang="es-MX" sz="2800" dirty="0" smtClean="0"/>
              <a:t>/</a:t>
            </a:r>
          </a:p>
          <a:p>
            <a:r>
              <a:rPr lang="es-MX" sz="2800" dirty="0" smtClean="0"/>
              <a:t>mundialización</a:t>
            </a:r>
            <a:endParaRPr lang="es-MX" sz="2800" dirty="0"/>
          </a:p>
        </p:txBody>
      </p:sp>
      <p:sp>
        <p:nvSpPr>
          <p:cNvPr id="6" name="Abrir llave 5"/>
          <p:cNvSpPr/>
          <p:nvPr/>
        </p:nvSpPr>
        <p:spPr>
          <a:xfrm>
            <a:off x="5328805" y="457200"/>
            <a:ext cx="1111827" cy="5870864"/>
          </a:xfrm>
          <a:prstGeom prst="leftBrace">
            <a:avLst>
              <a:gd name="adj1" fmla="val 37305"/>
              <a:gd name="adj2" fmla="val 50000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019800" y="660691"/>
            <a:ext cx="6096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dirty="0" smtClean="0"/>
              <a:t>Incluye </a:t>
            </a:r>
            <a:r>
              <a:rPr lang="es-MX" sz="2200" dirty="0"/>
              <a:t>a la gran cantidad de autores y corrientes que coinciden en que la globalización actual no es otra cosa que un nivel relativamente más elevado de los procesos históricos de internacionalización o mundialización de las relaciones económicas y </a:t>
            </a:r>
            <a:r>
              <a:rPr lang="es-MX" sz="2200" dirty="0" smtClean="0"/>
              <a:t>sociales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200" dirty="0" smtClean="0"/>
              <a:t>Entre la </a:t>
            </a:r>
            <a:r>
              <a:rPr lang="es-MX" sz="2200" dirty="0"/>
              <a:t>visión más ampliamente aceptada, </a:t>
            </a:r>
            <a:r>
              <a:rPr lang="es-MX" sz="2200" dirty="0" smtClean="0"/>
              <a:t>está la </a:t>
            </a:r>
            <a:r>
              <a:rPr lang="es-MX" sz="2200" dirty="0"/>
              <a:t>“</a:t>
            </a:r>
            <a:r>
              <a:rPr lang="es-MX" sz="2200" dirty="0" smtClean="0"/>
              <a:t>internacionalización”, </a:t>
            </a:r>
            <a:r>
              <a:rPr lang="es-MX" sz="2200" dirty="0"/>
              <a:t>y otras dos posturas que difieren de la principal en torno al nombre del fenómeno (mundialización por globalización) y su explicación (teorías del sistema mundial).</a:t>
            </a:r>
          </a:p>
        </p:txBody>
      </p:sp>
    </p:spTree>
    <p:extLst>
      <p:ext uri="{BB962C8B-B14F-4D97-AF65-F5344CB8AC3E}">
        <p14:creationId xmlns:p14="http://schemas.microsoft.com/office/powerpoint/2010/main" val="70610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44237" y="2700134"/>
            <a:ext cx="49252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 smtClean="0"/>
              <a:t>5. </a:t>
            </a:r>
            <a:r>
              <a:rPr lang="es-MX" sz="2800" dirty="0"/>
              <a:t>la globalización como nueva etapa de desarrollo histórico</a:t>
            </a:r>
          </a:p>
        </p:txBody>
      </p:sp>
      <p:sp>
        <p:nvSpPr>
          <p:cNvPr id="6" name="Abrir llave 5"/>
          <p:cNvSpPr/>
          <p:nvPr/>
        </p:nvSpPr>
        <p:spPr>
          <a:xfrm>
            <a:off x="5328805" y="457200"/>
            <a:ext cx="1111827" cy="5870864"/>
          </a:xfrm>
          <a:prstGeom prst="leftBrace">
            <a:avLst>
              <a:gd name="adj1" fmla="val 42913"/>
              <a:gd name="adj2" fmla="val 50000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019800" y="660691"/>
            <a:ext cx="6096000" cy="560153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Aproximaciones </a:t>
            </a:r>
            <a:r>
              <a:rPr lang="es-MX" dirty="0"/>
              <a:t>y énfasis distintos sobre </a:t>
            </a:r>
            <a:r>
              <a:rPr lang="es-MX" dirty="0" smtClean="0"/>
              <a:t>la </a:t>
            </a:r>
            <a:r>
              <a:rPr lang="es-MX" dirty="0"/>
              <a:t>determinación del fenómeno </a:t>
            </a:r>
            <a:r>
              <a:rPr lang="es-MX" dirty="0" smtClean="0"/>
              <a:t>como: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r>
              <a:rPr lang="es-MX" sz="1600" dirty="0" smtClean="0"/>
              <a:t> -</a:t>
            </a:r>
            <a:r>
              <a:rPr lang="es-MX" sz="1600" dirty="0" err="1" smtClean="0"/>
              <a:t>Gereffi</a:t>
            </a:r>
            <a:r>
              <a:rPr lang="es-MX" sz="1600" dirty="0" smtClean="0"/>
              <a:t>:  integración </a:t>
            </a:r>
            <a:r>
              <a:rPr lang="es-MX" sz="1600" dirty="0"/>
              <a:t>funcional de actividades económicas internacionalmente </a:t>
            </a:r>
            <a:r>
              <a:rPr lang="es-MX" sz="1600" dirty="0" smtClean="0"/>
              <a:t>dispersas </a:t>
            </a:r>
          </a:p>
          <a:p>
            <a:endParaRPr lang="es-MX" sz="1600" dirty="0" smtClean="0"/>
          </a:p>
          <a:p>
            <a:r>
              <a:rPr lang="es-MX" sz="1600" dirty="0" smtClean="0"/>
              <a:t>-Harvey: concentración </a:t>
            </a:r>
            <a:r>
              <a:rPr lang="es-MX" sz="1600" dirty="0"/>
              <a:t>del tiempo y el </a:t>
            </a:r>
            <a:r>
              <a:rPr lang="es-MX" sz="1600" dirty="0" smtClean="0"/>
              <a:t>espacio</a:t>
            </a:r>
          </a:p>
          <a:p>
            <a:r>
              <a:rPr lang="es-MX" sz="1600" dirty="0" smtClean="0"/>
              <a:t> </a:t>
            </a:r>
          </a:p>
          <a:p>
            <a:r>
              <a:rPr lang="es-MX" sz="1600" dirty="0" smtClean="0"/>
              <a:t>-Castell: articulación </a:t>
            </a:r>
            <a:r>
              <a:rPr lang="es-MX" sz="1600" dirty="0"/>
              <a:t>en tiempo real de actividades sociales localizadas en espacios geográficos diferentes </a:t>
            </a:r>
            <a:endParaRPr lang="es-MX" sz="1600" dirty="0" smtClean="0"/>
          </a:p>
          <a:p>
            <a:endParaRPr lang="es-MX" sz="1600" dirty="0" smtClean="0"/>
          </a:p>
          <a:p>
            <a:r>
              <a:rPr lang="es-MX" sz="1600" dirty="0" smtClean="0"/>
              <a:t>-</a:t>
            </a:r>
            <a:r>
              <a:rPr lang="es-MX" sz="1600" dirty="0" err="1" smtClean="0"/>
              <a:t>Featherstone</a:t>
            </a:r>
            <a:r>
              <a:rPr lang="es-MX" sz="1600" dirty="0" smtClean="0"/>
              <a:t>: articulación </a:t>
            </a:r>
            <a:r>
              <a:rPr lang="es-MX" sz="1600" dirty="0"/>
              <a:t>directa de lo global y lo local a partir de lo </a:t>
            </a:r>
            <a:r>
              <a:rPr lang="es-MX" sz="1600" dirty="0" err="1"/>
              <a:t>glocal</a:t>
            </a:r>
            <a:r>
              <a:rPr lang="es-MX" sz="1600" dirty="0"/>
              <a:t> </a:t>
            </a:r>
            <a:endParaRPr lang="es-MX" sz="1600" dirty="0" smtClean="0"/>
          </a:p>
          <a:p>
            <a:endParaRPr lang="es-MX" sz="1600" dirty="0" smtClean="0"/>
          </a:p>
          <a:p>
            <a:r>
              <a:rPr lang="es-MX" sz="1600" dirty="0" smtClean="0"/>
              <a:t>-</a:t>
            </a:r>
            <a:r>
              <a:rPr lang="es-MX" sz="1600" dirty="0" err="1" smtClean="0"/>
              <a:t>Petrella</a:t>
            </a:r>
            <a:r>
              <a:rPr lang="es-MX" sz="1600" dirty="0"/>
              <a:t>, Beck, </a:t>
            </a:r>
            <a:r>
              <a:rPr lang="es-MX" sz="1600" dirty="0" err="1" smtClean="0"/>
              <a:t>Dabat</a:t>
            </a:r>
            <a:r>
              <a:rPr lang="es-MX" sz="1600" dirty="0" smtClean="0"/>
              <a:t>: rebasamiento </a:t>
            </a:r>
            <a:r>
              <a:rPr lang="es-MX" sz="1600" dirty="0"/>
              <a:t>del estado nacional por las nuevas relaciones trasnacionales o </a:t>
            </a:r>
            <a:r>
              <a:rPr lang="es-MX" sz="1600" dirty="0" smtClean="0"/>
              <a:t>mundiales </a:t>
            </a:r>
          </a:p>
          <a:p>
            <a:r>
              <a:rPr lang="es-MX" sz="1600" dirty="0" smtClean="0"/>
              <a:t>-Scott: mosaico </a:t>
            </a:r>
            <a:r>
              <a:rPr lang="es-MX" sz="1600" dirty="0"/>
              <a:t>global emergente de sistemas regionales de producción y </a:t>
            </a:r>
            <a:r>
              <a:rPr lang="es-MX" sz="1600" dirty="0" smtClean="0"/>
              <a:t>cambio</a:t>
            </a:r>
          </a:p>
          <a:p>
            <a:endParaRPr lang="es-MX" sz="1600" dirty="0" smtClean="0"/>
          </a:p>
          <a:p>
            <a:r>
              <a:rPr lang="es-MX" sz="1600" dirty="0" smtClean="0"/>
              <a:t>-</a:t>
            </a:r>
            <a:r>
              <a:rPr lang="es-MX" sz="1600" dirty="0" err="1" smtClean="0"/>
              <a:t>Axford</a:t>
            </a:r>
            <a:r>
              <a:rPr lang="es-MX" sz="1600" dirty="0" smtClean="0"/>
              <a:t>: sistematicidad </a:t>
            </a:r>
            <a:r>
              <a:rPr lang="es-MX" sz="1600" dirty="0"/>
              <a:t>de la nuevas </a:t>
            </a:r>
            <a:r>
              <a:rPr lang="es-MX" sz="1600" dirty="0" smtClean="0"/>
              <a:t>interacciones</a:t>
            </a:r>
          </a:p>
          <a:p>
            <a:endParaRPr lang="es-MX" sz="1600" dirty="0" smtClean="0"/>
          </a:p>
          <a:p>
            <a:r>
              <a:rPr lang="es-MX" sz="1600" dirty="0" smtClean="0"/>
              <a:t> -</a:t>
            </a:r>
            <a:r>
              <a:rPr lang="es-MX" sz="1600" dirty="0" err="1" smtClean="0"/>
              <a:t>Dicken</a:t>
            </a:r>
            <a:r>
              <a:rPr lang="es-MX" sz="1600" dirty="0" smtClean="0"/>
              <a:t>: nueva </a:t>
            </a:r>
            <a:r>
              <a:rPr lang="es-MX" sz="1600" dirty="0"/>
              <a:t>geo-economía </a:t>
            </a:r>
          </a:p>
        </p:txBody>
      </p:sp>
    </p:spTree>
    <p:extLst>
      <p:ext uri="{BB962C8B-B14F-4D97-AF65-F5344CB8AC3E}">
        <p14:creationId xmlns:p14="http://schemas.microsoft.com/office/powerpoint/2010/main" val="307600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21425" y="1902190"/>
            <a:ext cx="8911687" cy="2586681"/>
          </a:xfrm>
        </p:spPr>
        <p:txBody>
          <a:bodyPr>
            <a:noAutofit/>
          </a:bodyPr>
          <a:lstStyle/>
          <a:p>
            <a:r>
              <a:rPr lang="es-MX" sz="4400" dirty="0"/>
              <a:t>4. La globalización como nueva configuración espacial del mundo</a:t>
            </a:r>
          </a:p>
        </p:txBody>
      </p:sp>
    </p:spTree>
    <p:extLst>
      <p:ext uri="{BB962C8B-B14F-4D97-AF65-F5344CB8AC3E}">
        <p14:creationId xmlns:p14="http://schemas.microsoft.com/office/powerpoint/2010/main" val="371212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99503" y="1520536"/>
            <a:ext cx="9890270" cy="3777622"/>
          </a:xfrm>
        </p:spPr>
        <p:txBody>
          <a:bodyPr>
            <a:noAutofit/>
          </a:bodyPr>
          <a:lstStyle/>
          <a:p>
            <a:r>
              <a:rPr lang="es-MX" sz="4000" dirty="0" err="1" smtClean="0"/>
              <a:t>Dabat</a:t>
            </a:r>
            <a:r>
              <a:rPr lang="es-MX" sz="4000" dirty="0" smtClean="0"/>
              <a:t> expone que esta visión comprende cómo se va reconfigurando el espacio a partir de nuevos procesos económicos, políticos, culturales y sociales y es la que interesa en sociología urbana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105477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913703" y="1267447"/>
            <a:ext cx="1961528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1. La </a:t>
            </a:r>
            <a:r>
              <a:rPr lang="es-MX" dirty="0"/>
              <a:t>estructura espacial del capitalismo y sus grandes cambios históricos.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465118" y="394854"/>
            <a:ext cx="6750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Por lo tanto, este apartado tendrá la estructura siguiente: 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895627" y="4322236"/>
            <a:ext cx="2234046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dirty="0" smtClean="0"/>
              <a:t>2. La </a:t>
            </a:r>
            <a:r>
              <a:rPr lang="es-MX" dirty="0"/>
              <a:t>estructuración espacial del capitalismo informático-global.</a:t>
            </a:r>
          </a:p>
        </p:txBody>
      </p:sp>
      <p:sp>
        <p:nvSpPr>
          <p:cNvPr id="9" name="Abrir llave 8"/>
          <p:cNvSpPr/>
          <p:nvPr/>
        </p:nvSpPr>
        <p:spPr>
          <a:xfrm>
            <a:off x="2941234" y="885698"/>
            <a:ext cx="344085" cy="2142860"/>
          </a:xfrm>
          <a:prstGeom prst="leftBrace">
            <a:avLst>
              <a:gd name="adj1" fmla="val 65096"/>
              <a:gd name="adj2" fmla="val 47615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3065319" y="947797"/>
            <a:ext cx="200198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1.1 La </a:t>
            </a:r>
            <a:r>
              <a:rPr lang="es-MX" dirty="0"/>
              <a:t>estructura espacial del capitalismo y sus grandes cambios históricos</a:t>
            </a:r>
          </a:p>
        </p:txBody>
      </p:sp>
      <p:sp>
        <p:nvSpPr>
          <p:cNvPr id="11" name="Abrir llave 10"/>
          <p:cNvSpPr/>
          <p:nvPr/>
        </p:nvSpPr>
        <p:spPr>
          <a:xfrm>
            <a:off x="4569179" y="764650"/>
            <a:ext cx="402465" cy="5864750"/>
          </a:xfrm>
          <a:prstGeom prst="leftBrace">
            <a:avLst>
              <a:gd name="adj1" fmla="val 39315"/>
              <a:gd name="adj2" fmla="val 32091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ectángulo 11"/>
          <p:cNvSpPr/>
          <p:nvPr/>
        </p:nvSpPr>
        <p:spPr>
          <a:xfrm>
            <a:off x="4852399" y="753880"/>
            <a:ext cx="4677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A. La extensión territorial del capitalismo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4835880" y="1167035"/>
            <a:ext cx="45217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B. Los niveles no territoriales de articulación espacial.</a:t>
            </a:r>
          </a:p>
        </p:txBody>
      </p:sp>
      <p:sp>
        <p:nvSpPr>
          <p:cNvPr id="14" name="Abrir llave 13"/>
          <p:cNvSpPr/>
          <p:nvPr/>
        </p:nvSpPr>
        <p:spPr>
          <a:xfrm>
            <a:off x="8501297" y="1123212"/>
            <a:ext cx="380806" cy="3324096"/>
          </a:xfrm>
          <a:prstGeom prst="leftBrace">
            <a:avLst>
              <a:gd name="adj1" fmla="val 42106"/>
              <a:gd name="adj2" fmla="val 19113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Rectángulo 14"/>
          <p:cNvSpPr/>
          <p:nvPr/>
        </p:nvSpPr>
        <p:spPr>
          <a:xfrm>
            <a:off x="8843446" y="1131876"/>
            <a:ext cx="2571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B1) Nivel tecnológico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8882592" y="1449039"/>
            <a:ext cx="29821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B2) Nivel </a:t>
            </a:r>
            <a:r>
              <a:rPr lang="es-MX" dirty="0" err="1" smtClean="0"/>
              <a:t>tecnoeconómico</a:t>
            </a:r>
            <a:endParaRPr lang="es-MX" dirty="0" smtClean="0"/>
          </a:p>
        </p:txBody>
      </p:sp>
      <p:sp>
        <p:nvSpPr>
          <p:cNvPr id="17" name="Rectángulo 16"/>
          <p:cNvSpPr/>
          <p:nvPr/>
        </p:nvSpPr>
        <p:spPr>
          <a:xfrm>
            <a:off x="8948105" y="2143717"/>
            <a:ext cx="27887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B3) Nivel socioeconómico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9014108" y="2801921"/>
            <a:ext cx="2678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B4) Nivel demográfico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9057619" y="3183126"/>
            <a:ext cx="2071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B5) Nivel </a:t>
            </a:r>
            <a:r>
              <a:rPr lang="es-MX" dirty="0" err="1"/>
              <a:t>societal</a:t>
            </a:r>
            <a:endParaRPr lang="es-MX" dirty="0"/>
          </a:p>
        </p:txBody>
      </p:sp>
      <p:sp>
        <p:nvSpPr>
          <p:cNvPr id="20" name="Rectángulo 19"/>
          <p:cNvSpPr/>
          <p:nvPr/>
        </p:nvSpPr>
        <p:spPr>
          <a:xfrm>
            <a:off x="9035176" y="3552458"/>
            <a:ext cx="2116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(B6) Nivel cultural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9035176" y="3936598"/>
            <a:ext cx="2353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B7) Nivel ambiental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4852763" y="1891999"/>
            <a:ext cx="161647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C) Los niveles territoriales de integración económica-social</a:t>
            </a:r>
          </a:p>
        </p:txBody>
      </p:sp>
      <p:sp>
        <p:nvSpPr>
          <p:cNvPr id="23" name="Abrir llave 22"/>
          <p:cNvSpPr/>
          <p:nvPr/>
        </p:nvSpPr>
        <p:spPr>
          <a:xfrm>
            <a:off x="6026727" y="1892000"/>
            <a:ext cx="508512" cy="1755210"/>
          </a:xfrm>
          <a:prstGeom prst="leftBrace">
            <a:avLst>
              <a:gd name="adj1" fmla="val 46999"/>
              <a:gd name="adj2" fmla="val 48762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Rectángulo 23"/>
          <p:cNvSpPr/>
          <p:nvPr/>
        </p:nvSpPr>
        <p:spPr>
          <a:xfrm>
            <a:off x="6403540" y="2079847"/>
            <a:ext cx="1789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C1</a:t>
            </a:r>
            <a:r>
              <a:rPr lang="es-MX" dirty="0"/>
              <a:t>) La ciudad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6403540" y="2620597"/>
            <a:ext cx="18827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C2</a:t>
            </a:r>
            <a:r>
              <a:rPr lang="es-MX" dirty="0"/>
              <a:t>) El estado nacional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4875921" y="4665524"/>
            <a:ext cx="21951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D. Etapas del capitalismo y configuraciones del espacio mundial </a:t>
            </a:r>
          </a:p>
        </p:txBody>
      </p:sp>
    </p:spTree>
    <p:extLst>
      <p:ext uri="{BB962C8B-B14F-4D97-AF65-F5344CB8AC3E}">
        <p14:creationId xmlns:p14="http://schemas.microsoft.com/office/powerpoint/2010/main" val="57804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41742" y="1133321"/>
            <a:ext cx="2910412" cy="35394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3200" dirty="0" smtClean="0"/>
              <a:t>1. La </a:t>
            </a:r>
            <a:r>
              <a:rPr lang="es-MX" sz="3200" dirty="0"/>
              <a:t>estructura espacial del capitalismo y sus grandes cambios históricos</a:t>
            </a:r>
            <a:r>
              <a:rPr lang="es-MX" sz="1600" dirty="0"/>
              <a:t>.</a:t>
            </a:r>
          </a:p>
        </p:txBody>
      </p:sp>
      <p:sp>
        <p:nvSpPr>
          <p:cNvPr id="9" name="Abrir llave 8"/>
          <p:cNvSpPr/>
          <p:nvPr/>
        </p:nvSpPr>
        <p:spPr>
          <a:xfrm>
            <a:off x="3723171" y="1887374"/>
            <a:ext cx="344085" cy="2142860"/>
          </a:xfrm>
          <a:prstGeom prst="leftBrace">
            <a:avLst>
              <a:gd name="adj1" fmla="val 65096"/>
              <a:gd name="adj2" fmla="val 47615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4138273" y="1887374"/>
            <a:ext cx="200198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1.1 La </a:t>
            </a:r>
            <a:r>
              <a:rPr lang="es-MX" dirty="0"/>
              <a:t>estructura espacial del capitalismo y sus grandes cambios históricos</a:t>
            </a:r>
          </a:p>
        </p:txBody>
      </p:sp>
      <p:sp>
        <p:nvSpPr>
          <p:cNvPr id="11" name="Abrir llave 10"/>
          <p:cNvSpPr/>
          <p:nvPr/>
        </p:nvSpPr>
        <p:spPr>
          <a:xfrm rot="16200000">
            <a:off x="9024530" y="1653117"/>
            <a:ext cx="402465" cy="5251427"/>
          </a:xfrm>
          <a:prstGeom prst="leftBrace">
            <a:avLst>
              <a:gd name="adj1" fmla="val 39315"/>
              <a:gd name="adj2" fmla="val 5175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ectángulo 11"/>
          <p:cNvSpPr/>
          <p:nvPr/>
        </p:nvSpPr>
        <p:spPr>
          <a:xfrm>
            <a:off x="7173592" y="654764"/>
            <a:ext cx="4806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A. </a:t>
            </a:r>
            <a:r>
              <a:rPr lang="es-MX" dirty="0"/>
              <a:t>La extensión territorial del capitalismo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7173592" y="1030563"/>
            <a:ext cx="45217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B. Los niveles no territoriales de articulación espacial.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7194244" y="1676894"/>
            <a:ext cx="32313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C) Los niveles territoriales de integración económica-social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7240792" y="2616736"/>
            <a:ext cx="35926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D. Etapas del capitalismo y configuraciones del espacio mundial </a:t>
            </a:r>
          </a:p>
        </p:txBody>
      </p:sp>
      <p:sp>
        <p:nvSpPr>
          <p:cNvPr id="3" name="Rectángulo redondeado 2"/>
          <p:cNvSpPr/>
          <p:nvPr/>
        </p:nvSpPr>
        <p:spPr>
          <a:xfrm>
            <a:off x="6451035" y="378551"/>
            <a:ext cx="5474948" cy="3424521"/>
          </a:xfrm>
          <a:prstGeom prst="round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2718272" y="4672751"/>
            <a:ext cx="9473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 smtClean="0"/>
              <a:t>Estructura </a:t>
            </a:r>
            <a:r>
              <a:rPr lang="es-MX" sz="3600" dirty="0" err="1" smtClean="0"/>
              <a:t>tecnosocial</a:t>
            </a:r>
            <a:r>
              <a:rPr lang="es-MX" sz="3600" dirty="0" smtClean="0"/>
              <a:t>, dinámica </a:t>
            </a:r>
            <a:r>
              <a:rPr lang="es-MX" sz="3600" dirty="0"/>
              <a:t>histórica del </a:t>
            </a:r>
            <a:r>
              <a:rPr lang="es-MX" sz="3600" dirty="0" smtClean="0"/>
              <a:t>capitalismo y configuración </a:t>
            </a:r>
            <a:r>
              <a:rPr lang="es-MX" sz="3600" dirty="0"/>
              <a:t>y d</a:t>
            </a:r>
            <a:r>
              <a:rPr lang="es-MX" sz="3600" dirty="0" smtClean="0"/>
              <a:t>inámica </a:t>
            </a:r>
            <a:r>
              <a:rPr lang="es-MX" sz="3600" dirty="0"/>
              <a:t>espacial del capitalismo</a:t>
            </a:r>
          </a:p>
        </p:txBody>
      </p:sp>
    </p:spTree>
    <p:extLst>
      <p:ext uri="{BB962C8B-B14F-4D97-AF65-F5344CB8AC3E}">
        <p14:creationId xmlns:p14="http://schemas.microsoft.com/office/powerpoint/2010/main" val="48956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412" y="987136"/>
            <a:ext cx="9905999" cy="5247409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s-MX" sz="4400" dirty="0">
                <a:solidFill>
                  <a:schemeClr val="bg1"/>
                </a:solidFill>
              </a:rPr>
              <a:t>GUÍA DE USO:</a:t>
            </a:r>
          </a:p>
          <a:p>
            <a:pPr algn="just">
              <a:lnSpc>
                <a:spcPct val="80000"/>
              </a:lnSpc>
              <a:buNone/>
            </a:pPr>
            <a:r>
              <a:rPr lang="es-MX" b="1" dirty="0">
                <a:solidFill>
                  <a:schemeClr val="tx1"/>
                </a:solidFill>
                <a:ea typeface="Copperplate"/>
                <a:cs typeface="Copperplate"/>
                <a:sym typeface="Copperplate"/>
              </a:rPr>
              <a:t>El material presentado está en versión Microsoft Office </a:t>
            </a:r>
            <a:r>
              <a:rPr lang="es-MX" b="1" dirty="0" err="1">
                <a:solidFill>
                  <a:schemeClr val="tx1"/>
                </a:solidFill>
                <a:ea typeface="Copperplate"/>
                <a:cs typeface="Copperplate"/>
                <a:sym typeface="Copperplate"/>
              </a:rPr>
              <a:t>Power</a:t>
            </a:r>
            <a:r>
              <a:rPr lang="es-MX" b="1" dirty="0">
                <a:solidFill>
                  <a:schemeClr val="tx1"/>
                </a:solidFill>
                <a:ea typeface="Copperplate"/>
                <a:cs typeface="Copperplate"/>
                <a:sym typeface="Copperplate"/>
              </a:rPr>
              <a:t> Point </a:t>
            </a:r>
            <a:r>
              <a:rPr lang="es-MX" b="1" dirty="0" smtClean="0">
                <a:solidFill>
                  <a:schemeClr val="tx1"/>
                </a:solidFill>
                <a:ea typeface="Copperplate"/>
                <a:cs typeface="Copperplate"/>
                <a:sym typeface="Copperplate"/>
              </a:rPr>
              <a:t>2010.</a:t>
            </a:r>
            <a:endParaRPr lang="es-MX" dirty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es-MX" dirty="0">
              <a:solidFill>
                <a:schemeClr val="tx1"/>
              </a:solidFill>
            </a:endParaRPr>
          </a:p>
          <a:p>
            <a:pPr algn="just">
              <a:buFontTx/>
              <a:buNone/>
            </a:pPr>
            <a:r>
              <a:rPr lang="es-MX" sz="2000" dirty="0">
                <a:solidFill>
                  <a:schemeClr val="tx1"/>
                </a:solidFill>
                <a:latin typeface="Century Gothic" pitchFamily="34" charset="0"/>
              </a:rPr>
              <a:t>El orden de la exposición </a:t>
            </a:r>
            <a:r>
              <a:rPr lang="es-MX" sz="2000" dirty="0" smtClean="0">
                <a:solidFill>
                  <a:schemeClr val="tx1"/>
                </a:solidFill>
                <a:latin typeface="Century Gothic" pitchFamily="34" charset="0"/>
              </a:rPr>
              <a:t>es </a:t>
            </a:r>
            <a:r>
              <a:rPr lang="es-MX" sz="2000" dirty="0">
                <a:solidFill>
                  <a:schemeClr val="tx1"/>
                </a:solidFill>
                <a:latin typeface="Century Gothic" pitchFamily="34" charset="0"/>
              </a:rPr>
              <a:t>el </a:t>
            </a:r>
            <a:r>
              <a:rPr lang="es-MX" sz="2000" dirty="0" smtClean="0">
                <a:solidFill>
                  <a:schemeClr val="tx1"/>
                </a:solidFill>
                <a:latin typeface="Century Gothic" pitchFamily="34" charset="0"/>
              </a:rPr>
              <a:t>siguiente:</a:t>
            </a:r>
            <a:endParaRPr lang="es-MX" sz="2000" dirty="0">
              <a:solidFill>
                <a:schemeClr val="tx1"/>
              </a:solidFill>
              <a:latin typeface="Century Gothic" pitchFamily="34" charset="0"/>
            </a:endParaRPr>
          </a:p>
          <a:p>
            <a:pPr algn="just">
              <a:buFontTx/>
              <a:buNone/>
            </a:pPr>
            <a:r>
              <a:rPr lang="es-MX" sz="20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</a:p>
          <a:p>
            <a:pPr>
              <a:buAutoNum type="arabicParenR"/>
            </a:pPr>
            <a:r>
              <a:rPr lang="es-MX" sz="2000" dirty="0" smtClean="0"/>
              <a:t>Las </a:t>
            </a:r>
            <a:r>
              <a:rPr lang="es-MX" sz="2000" dirty="0"/>
              <a:t>precondiciones históricas de la globalización</a:t>
            </a:r>
          </a:p>
          <a:p>
            <a:pPr>
              <a:buAutoNum type="arabicParenR"/>
            </a:pPr>
            <a:r>
              <a:rPr lang="es-MX" sz="2000" dirty="0"/>
              <a:t>La percepción social de la globalización por la sociedad y las ciencias sociales</a:t>
            </a:r>
          </a:p>
          <a:p>
            <a:pPr>
              <a:buAutoNum type="arabicParenR"/>
            </a:pPr>
            <a:r>
              <a:rPr lang="es-MX" sz="2000" dirty="0"/>
              <a:t>El debate sobre la naturaleza de la globalización</a:t>
            </a:r>
          </a:p>
          <a:p>
            <a:pPr>
              <a:buAutoNum type="arabicParenR"/>
            </a:pPr>
            <a:r>
              <a:rPr lang="es-MX" sz="2000" dirty="0"/>
              <a:t>La globalización como nueva configuración espacial del mundo</a:t>
            </a: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45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87237" y="624110"/>
            <a:ext cx="9717376" cy="799445"/>
          </a:xfrm>
        </p:spPr>
        <p:txBody>
          <a:bodyPr>
            <a:normAutofit fontScale="90000"/>
          </a:bodyPr>
          <a:lstStyle/>
          <a:p>
            <a:r>
              <a:rPr lang="es-MX" dirty="0"/>
              <a:t>A. La extensión territorial del capitalismo</a:t>
            </a:r>
            <a:br>
              <a:rPr lang="es-MX" dirty="0"/>
            </a:br>
            <a:endParaRPr lang="es-MX" dirty="0"/>
          </a:p>
        </p:txBody>
      </p:sp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02" y="1345403"/>
            <a:ext cx="5133398" cy="385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6037118" y="1512734"/>
            <a:ext cx="5646537" cy="5016758"/>
          </a:xfrm>
          <a:prstGeom prst="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3200" dirty="0"/>
              <a:t>Desde su arranque hasta una etapa muy avanzada de desarrollo, la producción capitalista se ha expandido dentro de un contexto social mundial abrumadoramente no capitalista (Luxemburgo, 1967), a partir de un proceso no lineal</a:t>
            </a:r>
          </a:p>
        </p:txBody>
      </p:sp>
      <p:sp>
        <p:nvSpPr>
          <p:cNvPr id="5" name="Flecha derecha 4"/>
          <p:cNvSpPr/>
          <p:nvPr/>
        </p:nvSpPr>
        <p:spPr>
          <a:xfrm>
            <a:off x="2161309" y="4634345"/>
            <a:ext cx="3875809" cy="727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467302" y="5284632"/>
            <a:ext cx="51333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https://www.google.com.mx/</a:t>
            </a:r>
            <a:r>
              <a:rPr lang="es-MX" sz="800" dirty="0" err="1"/>
              <a:t>search?rlz</a:t>
            </a:r>
            <a:r>
              <a:rPr lang="es-MX" sz="800" dirty="0"/>
              <a:t>=1C1KYPA_enMX613MX614&amp;biw=1600&amp;bih=794&amp;tbm=</a:t>
            </a:r>
            <a:r>
              <a:rPr lang="es-MX" sz="800" dirty="0" err="1"/>
              <a:t>isch&amp;sa</a:t>
            </a:r>
            <a:r>
              <a:rPr lang="es-MX" sz="800" dirty="0"/>
              <a:t>=1&amp;q=extensi%C3%B3n+territorial+del+capitalismo&amp;oq=extensi%C3%B3n+territorial+del+capitalismo&amp;gs_l=psy-ab.3...441105.448423.0.448850.37.36.0.0.0.0.224.4075.0j29j1.30.0....0...1.1.64.psy-ab..7.22.2848...0j0i67k1j0i8i30k1.0.kodlpBy6rZI#imgdii=PPTRMA0Q9LMVZM:&amp;</a:t>
            </a:r>
            <a:r>
              <a:rPr lang="es-MX" sz="800" dirty="0" err="1"/>
              <a:t>imgrc</a:t>
            </a:r>
            <a:r>
              <a:rPr lang="es-MX" sz="800" dirty="0"/>
              <a:t>=fwI8tj_KSNg1pM:</a:t>
            </a:r>
          </a:p>
        </p:txBody>
      </p:sp>
    </p:spTree>
    <p:extLst>
      <p:ext uri="{BB962C8B-B14F-4D97-AF65-F5344CB8AC3E}">
        <p14:creationId xmlns:p14="http://schemas.microsoft.com/office/powerpoint/2010/main" val="21780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48247" y="437073"/>
            <a:ext cx="10515600" cy="1017653"/>
          </a:xfrm>
        </p:spPr>
        <p:txBody>
          <a:bodyPr>
            <a:normAutofit fontScale="90000"/>
          </a:bodyPr>
          <a:lstStyle/>
          <a:p>
            <a:r>
              <a:rPr lang="es-MX" dirty="0"/>
              <a:t>B. Los niveles no territoriales de articulación espacial.</a:t>
            </a:r>
            <a:br>
              <a:rPr lang="es-MX" dirty="0"/>
            </a:br>
            <a:endParaRPr lang="es-MX" dirty="0"/>
          </a:p>
        </p:txBody>
      </p:sp>
      <p:pic>
        <p:nvPicPr>
          <p:cNvPr id="2050" name="Picture 2" descr="Resultado de imagen para clu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1618528"/>
            <a:ext cx="3467100" cy="14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4516293" y="1462663"/>
            <a:ext cx="3865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 smtClean="0"/>
              <a:t>B.1 Nivel </a:t>
            </a:r>
            <a:r>
              <a:rPr lang="es-MX" sz="2800" dirty="0"/>
              <a:t>tecnológico</a:t>
            </a:r>
          </a:p>
        </p:txBody>
      </p:sp>
      <p:cxnSp>
        <p:nvCxnSpPr>
          <p:cNvPr id="6" name="Conector angular 5"/>
          <p:cNvCxnSpPr/>
          <p:nvPr/>
        </p:nvCxnSpPr>
        <p:spPr>
          <a:xfrm flipV="1">
            <a:off x="3411105" y="1618528"/>
            <a:ext cx="997527" cy="196850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635047" y="3253794"/>
            <a:ext cx="1826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B.2 División territorial del trabajo</a:t>
            </a:r>
            <a:endParaRPr lang="es-MX" sz="2400" dirty="0"/>
          </a:p>
        </p:txBody>
      </p:sp>
      <p:pic>
        <p:nvPicPr>
          <p:cNvPr id="2052" name="Picture 4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514" y="3609603"/>
            <a:ext cx="5276711" cy="294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3574587" y="6325207"/>
            <a:ext cx="79593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https://www.google.com.mx/</a:t>
            </a:r>
            <a:r>
              <a:rPr lang="es-MX" sz="800" dirty="0" err="1"/>
              <a:t>search?rlz</a:t>
            </a:r>
            <a:r>
              <a:rPr lang="es-MX" sz="800" dirty="0"/>
              <a:t>=1C1KYPA_enMX613MX614&amp;biw=1600&amp;bih=794&amp;tbm=</a:t>
            </a:r>
            <a:r>
              <a:rPr lang="es-MX" sz="800" dirty="0" err="1"/>
              <a:t>isch&amp;sa</a:t>
            </a:r>
            <a:r>
              <a:rPr lang="es-MX" sz="800" dirty="0"/>
              <a:t>=1&amp;q=divisi%C3%B3n+territorial+del+trabajo&amp;oq=divisi%C3%B3n+territorial+del+trabajo&amp;gs_l=psy-ab.3...221882.227309.0.227811.32.30.0.0.0.0.221.3535.0j21j4.25.0....0...1.1.64.psy-ab..7.21.2859...0j0i67k1j0i24k1.0.kxQBc9uMsf0#imgrc=L3FR6IlW-FcOmM: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4408632" y="2026575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800" dirty="0"/>
              <a:t>https://www.google.com.mx/</a:t>
            </a:r>
            <a:r>
              <a:rPr lang="es-MX" sz="800" dirty="0" err="1"/>
              <a:t>search?rlz</a:t>
            </a:r>
            <a:r>
              <a:rPr lang="es-MX" sz="800" dirty="0"/>
              <a:t>=1C1KYPA_enMX613MX614&amp;biw=1600&amp;bih=794&amp;tbm=</a:t>
            </a:r>
            <a:r>
              <a:rPr lang="es-MX" sz="800" dirty="0" err="1"/>
              <a:t>isch&amp;sa</a:t>
            </a:r>
            <a:r>
              <a:rPr lang="es-MX" sz="800" dirty="0"/>
              <a:t>=1&amp;q=</a:t>
            </a:r>
            <a:r>
              <a:rPr lang="es-MX" sz="800" dirty="0" err="1"/>
              <a:t>cluster+industrial&amp;oq</a:t>
            </a:r>
            <a:r>
              <a:rPr lang="es-MX" sz="800" dirty="0"/>
              <a:t>=</a:t>
            </a:r>
            <a:r>
              <a:rPr lang="es-MX" sz="800" dirty="0" err="1"/>
              <a:t>cluster+industrial&amp;gs_l</a:t>
            </a:r>
            <a:r>
              <a:rPr lang="es-MX" sz="800" dirty="0"/>
              <a:t>=psy-ab.3..0l2j0i8i30k1j0i24k1l7.176560.180084.0.180569.18.18.0.0.0.0.150.2072.0j16.16.0....0...1.1.64.psy-ab..2.16.2066...0i67k1j0i30k1j0i5i30k1.0.bMHZTXJHVRs#imgrc=QDwz8bY4280fOM:</a:t>
            </a:r>
          </a:p>
        </p:txBody>
      </p:sp>
      <p:cxnSp>
        <p:nvCxnSpPr>
          <p:cNvPr id="14" name="Conector angular 13"/>
          <p:cNvCxnSpPr/>
          <p:nvPr/>
        </p:nvCxnSpPr>
        <p:spPr>
          <a:xfrm>
            <a:off x="2067237" y="3853958"/>
            <a:ext cx="2193036" cy="588105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802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019299" y="656272"/>
            <a:ext cx="1007571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/>
              <a:t>B.3 Conjunto </a:t>
            </a:r>
            <a:r>
              <a:rPr lang="es-MX" sz="2000" dirty="0"/>
              <a:t>articulado de agentes, relaciones e instituciones sociales básicas de la producción, el cambio y el consumo de la sociedad capitalista, que expresa los cambios técnicos, sociales y espaciales de las distintas etapas de la misma</a:t>
            </a:r>
          </a:p>
        </p:txBody>
      </p:sp>
      <p:pic>
        <p:nvPicPr>
          <p:cNvPr id="3074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728" y="2918709"/>
            <a:ext cx="2837007" cy="283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954" y="2918709"/>
            <a:ext cx="5132820" cy="288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2680855" y="5902036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Fábricas 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6272646" y="5941229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Estado-Instituciones 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5664738" y="2410878"/>
            <a:ext cx="52350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https://www.google.com.mx/search?q=estado&amp;rlz=1C1KYPA_enMX613MX614&amp;source=lnms&amp;tbm=isch&amp;sa=X&amp;ved=0ahUKEwjv_IP62vXWAhWmw1QKHZP9D3EQ_AUICigB&amp;biw=1600&amp;bih=794#imgdii=WRt5ygjQDzUmNM:&amp;imgrc=jf9J_kj9lf0YAM:</a:t>
            </a:r>
          </a:p>
        </p:txBody>
      </p:sp>
      <p:sp>
        <p:nvSpPr>
          <p:cNvPr id="7" name="Rectángulo 6"/>
          <p:cNvSpPr/>
          <p:nvPr/>
        </p:nvSpPr>
        <p:spPr>
          <a:xfrm>
            <a:off x="706582" y="2836802"/>
            <a:ext cx="11011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https://www.google.com.mx/</a:t>
            </a:r>
            <a:r>
              <a:rPr lang="es-MX" sz="800" dirty="0" err="1"/>
              <a:t>search?rlz</a:t>
            </a:r>
            <a:r>
              <a:rPr lang="es-MX" sz="800" dirty="0"/>
              <a:t>=1C1KYPA_enMX613MX614&amp;biw=1600&amp;bih=794&amp;tbm=</a:t>
            </a:r>
            <a:r>
              <a:rPr lang="es-MX" sz="800" dirty="0" err="1"/>
              <a:t>isch&amp;sa</a:t>
            </a:r>
            <a:r>
              <a:rPr lang="es-MX" sz="800" dirty="0"/>
              <a:t>=1&amp;q=f%C3%A1bricas&amp;oq=f%C3%A1bricas&amp;gs_l=psy-ab.3..0l10.414279.416467.0.416719.8.8.0.0.0.0.143.982.0j8.8.0....0...1.1.64.psy-ab..0.8.980...0i67k1.0.TtOpMa8ylco#imgdii=</a:t>
            </a:r>
            <a:r>
              <a:rPr lang="es-MX" sz="800" dirty="0" err="1"/>
              <a:t>RDQzphZvMvlSBM</a:t>
            </a:r>
            <a:r>
              <a:rPr lang="es-MX" sz="800" dirty="0"/>
              <a:t>:&amp;</a:t>
            </a:r>
            <a:r>
              <a:rPr lang="es-MX" sz="800" dirty="0" err="1"/>
              <a:t>imgrc</a:t>
            </a:r>
            <a:r>
              <a:rPr lang="es-MX" sz="800" dirty="0"/>
              <a:t>=YO04uLloEPHwzM:</a:t>
            </a:r>
          </a:p>
        </p:txBody>
      </p:sp>
    </p:spTree>
    <p:extLst>
      <p:ext uri="{BB962C8B-B14F-4D97-AF65-F5344CB8AC3E}">
        <p14:creationId xmlns:p14="http://schemas.microsoft.com/office/powerpoint/2010/main" val="326700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761315" y="615434"/>
            <a:ext cx="28248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B.4 Nivel </a:t>
            </a:r>
            <a:r>
              <a:rPr lang="es-MX" sz="2000" dirty="0"/>
              <a:t>demográfico</a:t>
            </a:r>
          </a:p>
        </p:txBody>
      </p:sp>
      <p:pic>
        <p:nvPicPr>
          <p:cNvPr id="4098" name="Picture 2" descr="Resultado de imagen para aspecto demográf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127" y="615433"/>
            <a:ext cx="3192912" cy="23946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7779039" y="2286843"/>
            <a:ext cx="40934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https://www.google.com.mx/</a:t>
            </a:r>
            <a:r>
              <a:rPr lang="es-MX" sz="800" dirty="0" err="1"/>
              <a:t>search?rlz</a:t>
            </a:r>
            <a:r>
              <a:rPr lang="es-MX" sz="800" dirty="0"/>
              <a:t>=1C1KYPA_enMX613MX614&amp;biw=1600&amp;bih=794&amp;tbm=</a:t>
            </a:r>
            <a:r>
              <a:rPr lang="es-MX" sz="800" dirty="0" err="1"/>
              <a:t>isch&amp;sa</a:t>
            </a:r>
            <a:r>
              <a:rPr lang="es-MX" sz="800" dirty="0"/>
              <a:t>=1&amp;q=aspecto+demogr%C3%A1fico&amp;oq=aspecto+demogr%C3%A1fico&amp;gs_l=psy-ab.3..0j0i24k1.100471.104645.0.104977.21.20.1.0.0.0.161.2028.0j16.16.0....0...1.1.64.psy-ab..4.16.1911...0i67k1j0i30k1.0.6HQWXrn_oTw#imgrc=vWPz83J7D8cyLM:</a:t>
            </a:r>
          </a:p>
        </p:txBody>
      </p:sp>
      <p:cxnSp>
        <p:nvCxnSpPr>
          <p:cNvPr id="7" name="Conector recto de flecha 6"/>
          <p:cNvCxnSpPr/>
          <p:nvPr/>
        </p:nvCxnSpPr>
        <p:spPr>
          <a:xfrm flipH="1">
            <a:off x="3741799" y="1015544"/>
            <a:ext cx="5219" cy="162524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2880034" y="2736008"/>
            <a:ext cx="270458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Estructura poblacional</a:t>
            </a:r>
            <a:endParaRPr lang="es-MX" dirty="0"/>
          </a:p>
        </p:txBody>
      </p:sp>
      <p:sp>
        <p:nvSpPr>
          <p:cNvPr id="11" name="Rectángulo 10"/>
          <p:cNvSpPr/>
          <p:nvPr/>
        </p:nvSpPr>
        <p:spPr>
          <a:xfrm>
            <a:off x="1905596" y="4041776"/>
            <a:ext cx="20505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B.5 Nivel </a:t>
            </a:r>
            <a:r>
              <a:rPr lang="es-MX" dirty="0" err="1"/>
              <a:t>societal</a:t>
            </a:r>
            <a:endParaRPr lang="es-MX" dirty="0"/>
          </a:p>
        </p:txBody>
      </p:sp>
      <p:cxnSp>
        <p:nvCxnSpPr>
          <p:cNvPr id="13" name="Conector recto de flecha 12"/>
          <p:cNvCxnSpPr/>
          <p:nvPr/>
        </p:nvCxnSpPr>
        <p:spPr>
          <a:xfrm flipH="1">
            <a:off x="2565129" y="4336446"/>
            <a:ext cx="5219" cy="162524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/>
          <p:cNvSpPr txBox="1"/>
          <p:nvPr/>
        </p:nvSpPr>
        <p:spPr>
          <a:xfrm>
            <a:off x="1761315" y="6133844"/>
            <a:ext cx="1984839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Estructura social</a:t>
            </a:r>
            <a:endParaRPr lang="es-MX" dirty="0"/>
          </a:p>
        </p:txBody>
      </p:sp>
      <p:pic>
        <p:nvPicPr>
          <p:cNvPr id="4100" name="Picture 4" descr="Resultado de imagen para estructura soci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88" y="4336446"/>
            <a:ext cx="2085195" cy="187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ángulo 11"/>
          <p:cNvSpPr/>
          <p:nvPr/>
        </p:nvSpPr>
        <p:spPr>
          <a:xfrm>
            <a:off x="5746165" y="6133844"/>
            <a:ext cx="49668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https://www.google.com.mx/</a:t>
            </a:r>
            <a:r>
              <a:rPr lang="es-MX" sz="800" dirty="0" err="1"/>
              <a:t>search?rlz</a:t>
            </a:r>
            <a:r>
              <a:rPr lang="es-MX" sz="800" dirty="0"/>
              <a:t>=1C1KYPA_enMX613MX614&amp;biw=1600&amp;bih=794&amp;tbm=</a:t>
            </a:r>
            <a:r>
              <a:rPr lang="es-MX" sz="800" dirty="0" err="1"/>
              <a:t>isch&amp;sa</a:t>
            </a:r>
            <a:r>
              <a:rPr lang="es-MX" sz="800" dirty="0"/>
              <a:t>=1&amp;q=</a:t>
            </a:r>
            <a:r>
              <a:rPr lang="es-MX" sz="800" dirty="0" err="1"/>
              <a:t>estructura+social&amp;oq</a:t>
            </a:r>
            <a:r>
              <a:rPr lang="es-MX" sz="800" dirty="0"/>
              <a:t>=</a:t>
            </a:r>
            <a:r>
              <a:rPr lang="es-MX" sz="800" dirty="0" err="1"/>
              <a:t>estructura+social&amp;gs_l</a:t>
            </a:r>
            <a:r>
              <a:rPr lang="es-MX" sz="800" dirty="0"/>
              <a:t>=psy-ab.3..0l10.15216264.15220472.0.15221039.17.17.0.0.0.0.150.2130.0j17.17.0....0...1.1.64.psy-ab..0.17.2128...0i67k1.0.UGfFXDsDvQg#imgrc=CrcI14KhVQPUwM:</a:t>
            </a:r>
          </a:p>
        </p:txBody>
      </p:sp>
    </p:spTree>
    <p:extLst>
      <p:ext uri="{BB962C8B-B14F-4D97-AF65-F5344CB8AC3E}">
        <p14:creationId xmlns:p14="http://schemas.microsoft.com/office/powerpoint/2010/main" val="201994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761315" y="615434"/>
            <a:ext cx="21002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B.6 Nivel </a:t>
            </a:r>
            <a:r>
              <a:rPr lang="es-MX" sz="2000" dirty="0" smtClean="0"/>
              <a:t>cultural</a:t>
            </a:r>
            <a:endParaRPr lang="es-MX" sz="2000" dirty="0"/>
          </a:p>
        </p:txBody>
      </p:sp>
      <p:cxnSp>
        <p:nvCxnSpPr>
          <p:cNvPr id="7" name="Conector recto de flecha 6"/>
          <p:cNvCxnSpPr/>
          <p:nvPr/>
        </p:nvCxnSpPr>
        <p:spPr>
          <a:xfrm>
            <a:off x="3747019" y="1015544"/>
            <a:ext cx="4099" cy="5223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1080655" y="1662546"/>
            <a:ext cx="4646848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/>
              <a:t>lo </a:t>
            </a:r>
            <a:r>
              <a:rPr lang="es-MX" dirty="0" smtClean="0"/>
              <a:t>caracterizan: lingüísticas</a:t>
            </a:r>
            <a:r>
              <a:rPr lang="es-MX" dirty="0"/>
              <a:t>, </a:t>
            </a:r>
            <a:r>
              <a:rPr lang="es-MX" dirty="0" smtClean="0"/>
              <a:t>modos </a:t>
            </a:r>
            <a:r>
              <a:rPr lang="es-MX" dirty="0"/>
              <a:t>de vida y consumo, </a:t>
            </a:r>
            <a:r>
              <a:rPr lang="es-MX" dirty="0" smtClean="0"/>
              <a:t>creencias</a:t>
            </a:r>
            <a:r>
              <a:rPr lang="es-MX" dirty="0"/>
              <a:t>, </a:t>
            </a:r>
            <a:r>
              <a:rPr lang="es-MX" dirty="0" smtClean="0"/>
              <a:t>conocimientos</a:t>
            </a:r>
            <a:r>
              <a:rPr lang="es-MX" dirty="0"/>
              <a:t>, </a:t>
            </a:r>
            <a:r>
              <a:rPr lang="es-MX" dirty="0" smtClean="0"/>
              <a:t>artísticas. Y sus </a:t>
            </a:r>
            <a:r>
              <a:rPr lang="es-MX" dirty="0"/>
              <a:t>determinadas condiciones de </a:t>
            </a:r>
            <a:r>
              <a:rPr lang="es-MX" dirty="0" smtClean="0"/>
              <a:t>localización: centros </a:t>
            </a:r>
            <a:r>
              <a:rPr lang="es-MX" dirty="0"/>
              <a:t>de irradiación, de </a:t>
            </a:r>
            <a:r>
              <a:rPr lang="es-MX" dirty="0" smtClean="0"/>
              <a:t>confluencia y </a:t>
            </a:r>
            <a:r>
              <a:rPr lang="es-MX" dirty="0"/>
              <a:t>de </a:t>
            </a:r>
            <a:r>
              <a:rPr lang="es-MX" dirty="0" smtClean="0"/>
              <a:t>resistencia</a:t>
            </a:r>
            <a:endParaRPr lang="es-MX" dirty="0"/>
          </a:p>
        </p:txBody>
      </p:sp>
      <p:sp>
        <p:nvSpPr>
          <p:cNvPr id="11" name="Rectángulo 10"/>
          <p:cNvSpPr/>
          <p:nvPr/>
        </p:nvSpPr>
        <p:spPr>
          <a:xfrm>
            <a:off x="1905596" y="4041776"/>
            <a:ext cx="2332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B.7 Nivel ambiental</a:t>
            </a:r>
            <a:endParaRPr lang="es-MX" dirty="0"/>
          </a:p>
        </p:txBody>
      </p:sp>
      <p:cxnSp>
        <p:nvCxnSpPr>
          <p:cNvPr id="13" name="Conector recto de flecha 12"/>
          <p:cNvCxnSpPr/>
          <p:nvPr/>
        </p:nvCxnSpPr>
        <p:spPr>
          <a:xfrm flipH="1">
            <a:off x="2565129" y="4336446"/>
            <a:ext cx="5219" cy="162524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6" name="Picture 6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286" y="3642880"/>
            <a:ext cx="3210196" cy="301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7313400" y="6237937"/>
            <a:ext cx="45322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700" dirty="0"/>
              <a:t>https://www.google.com.mx/</a:t>
            </a:r>
            <a:r>
              <a:rPr lang="es-MX" sz="700" dirty="0" err="1"/>
              <a:t>search?rlz</a:t>
            </a:r>
            <a:r>
              <a:rPr lang="es-MX" sz="700" dirty="0"/>
              <a:t>=1C1KYPA_enMX613MX614&amp;biw=1600&amp;bih=794&amp;tbm=</a:t>
            </a:r>
            <a:r>
              <a:rPr lang="es-MX" sz="700" dirty="0" err="1"/>
              <a:t>isch&amp;sa</a:t>
            </a:r>
            <a:r>
              <a:rPr lang="es-MX" sz="700" dirty="0"/>
              <a:t>=1&amp;q=relaci%C3%B3n+sociedad+naturaleza&amp;oq=relaci%C3%B3n+sociedad+naturaleza&amp;gs_l=psy-ab.3..0.227651.234319.0.234709.28.28.0.0.0.0.150.3131.0j26.26.0....0...1.1.64.psy-ab..2.26.3126...0i67k1j0i5i30k1j0i8i30k1j0i24k1.0.F45VIxK5Ku0#imgrc=dOkyY38TTER03M:</a:t>
            </a:r>
          </a:p>
        </p:txBody>
      </p:sp>
      <p:pic>
        <p:nvPicPr>
          <p:cNvPr id="5128" name="Picture 8" descr="Resultado de imagen para estructura cultural definic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822" y="354838"/>
            <a:ext cx="4082711" cy="306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9720512" y="2678208"/>
            <a:ext cx="18911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700" dirty="0"/>
              <a:t>https://www.google.com.mx/search?rlz=1C1KYPA_enMX613MX614&amp;biw=1600&amp;bih=794&amp;tbm=isch&amp;q=estructura+cultural+definicion&amp;sa=X&amp;ved=0ahUKEwiE54KZmPbWAhXIq1QKHbIyBb4QhyYIJQ#imgrc=sgKjkQ9DrMmzGM:</a:t>
            </a:r>
          </a:p>
        </p:txBody>
      </p:sp>
    </p:spTree>
    <p:extLst>
      <p:ext uri="{BB962C8B-B14F-4D97-AF65-F5344CB8AC3E}">
        <p14:creationId xmlns:p14="http://schemas.microsoft.com/office/powerpoint/2010/main" val="122673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58637" y="624110"/>
            <a:ext cx="9945976" cy="965699"/>
          </a:xfrm>
        </p:spPr>
        <p:txBody>
          <a:bodyPr>
            <a:normAutofit fontScale="90000"/>
          </a:bodyPr>
          <a:lstStyle/>
          <a:p>
            <a:r>
              <a:rPr lang="es-MX" dirty="0"/>
              <a:t>C) Los niveles territoriales de integración económica-social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491438" y="2038812"/>
            <a:ext cx="23214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 smtClean="0"/>
              <a:t>C1</a:t>
            </a:r>
            <a:r>
              <a:rPr lang="es-MX" sz="2400" dirty="0"/>
              <a:t>) La ciudad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939213" y="2068888"/>
            <a:ext cx="35654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/>
              <a:t>C2) El estado nacional</a:t>
            </a:r>
          </a:p>
        </p:txBody>
      </p:sp>
      <p:sp>
        <p:nvSpPr>
          <p:cNvPr id="7" name="Rectángulo 6"/>
          <p:cNvSpPr/>
          <p:nvPr/>
        </p:nvSpPr>
        <p:spPr>
          <a:xfrm>
            <a:off x="3879784" y="1810665"/>
            <a:ext cx="3945898" cy="49244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200" dirty="0"/>
              <a:t>Comprenden las instituciones propiamente espaciales del capitalismo (</a:t>
            </a:r>
            <a:r>
              <a:rPr lang="es-MX" sz="2400" dirty="0" smtClean="0">
                <a:solidFill>
                  <a:srgbClr val="F1FA7A"/>
                </a:solidFill>
              </a:rPr>
              <a:t>ciudad, </a:t>
            </a:r>
            <a:r>
              <a:rPr lang="es-MX" sz="2400" dirty="0">
                <a:solidFill>
                  <a:srgbClr val="F1FA7A"/>
                </a:solidFill>
              </a:rPr>
              <a:t>región, estado nacional, sistema de estados, orden mundial</a:t>
            </a:r>
            <a:r>
              <a:rPr lang="es-MX" sz="2200" dirty="0"/>
              <a:t>) caracterizadas por integrar verticalmente dentro de un espacio territorial determinado a diferentes niveles de la vida social (económico, social, cultural, político) de una población determinada </a:t>
            </a:r>
          </a:p>
        </p:txBody>
      </p:sp>
      <p:cxnSp>
        <p:nvCxnSpPr>
          <p:cNvPr id="9" name="Conector angular 8"/>
          <p:cNvCxnSpPr/>
          <p:nvPr/>
        </p:nvCxnSpPr>
        <p:spPr>
          <a:xfrm>
            <a:off x="2763982" y="3013364"/>
            <a:ext cx="1091045" cy="155863"/>
          </a:xfrm>
          <a:prstGeom prst="bentConnector3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/>
          <p:cNvCxnSpPr/>
          <p:nvPr/>
        </p:nvCxnSpPr>
        <p:spPr>
          <a:xfrm rot="10800000" flipV="1">
            <a:off x="7892560" y="2751409"/>
            <a:ext cx="1139126" cy="81028"/>
          </a:xfrm>
          <a:prstGeom prst="bentConnector3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2763982" y="2530553"/>
            <a:ext cx="0" cy="479079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9031686" y="2441630"/>
            <a:ext cx="0" cy="309779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755330" y="2974728"/>
            <a:ext cx="25665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/>
              <a:t>Concentración </a:t>
            </a:r>
            <a:r>
              <a:rPr lang="es-MX" sz="2000" dirty="0"/>
              <a:t>del comercio, los servicios, la producción, las actividades socio-culturales y la población en puntos localizados del espacio territorial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7825682" y="2751409"/>
            <a:ext cx="41966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/>
              <a:t>es la institución social más amplia y determinante de concentración espacial de la vida económica y socio-cultural, a partir de núcleos políticos-militares </a:t>
            </a:r>
            <a:r>
              <a:rPr lang="es-MX" sz="2000" dirty="0" smtClean="0"/>
              <a:t>(</a:t>
            </a:r>
            <a:r>
              <a:rPr lang="es-MX" sz="2000" dirty="0"/>
              <a:t>nacionalización) de la vida social (economías nacionales, sociedades nacionales y culturas nacionales) dentro de espacios territoriales delimitados</a:t>
            </a:r>
            <a:r>
              <a:rPr lang="es-MX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8829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76845" y="624110"/>
            <a:ext cx="9727767" cy="1028045"/>
          </a:xfrm>
        </p:spPr>
        <p:txBody>
          <a:bodyPr>
            <a:normAutofit fontScale="90000"/>
          </a:bodyPr>
          <a:lstStyle/>
          <a:p>
            <a:r>
              <a:rPr lang="es-MX" dirty="0"/>
              <a:t>D. Etapas del capitalismo y configuraciones del espacio mundial </a:t>
            </a:r>
            <a:br>
              <a:rPr lang="es-MX" dirty="0"/>
            </a:b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281545" y="1928383"/>
            <a:ext cx="538941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/>
              <a:t>Entre mediados del siglo XIX y la actualidad, el capitalismo ha atravesado por cuatro grandes </a:t>
            </a:r>
            <a:r>
              <a:rPr lang="es-MX" sz="2000" dirty="0" smtClean="0"/>
              <a:t>etapas:</a:t>
            </a:r>
          </a:p>
          <a:p>
            <a:pPr marL="342900" indent="-342900">
              <a:buAutoNum type="arabicPeriod"/>
            </a:pPr>
            <a:r>
              <a:rPr lang="es-MX" sz="2000" dirty="0" smtClean="0"/>
              <a:t>capitalismo </a:t>
            </a:r>
            <a:r>
              <a:rPr lang="es-MX" sz="2000" dirty="0"/>
              <a:t>industrial liberal del siglo </a:t>
            </a:r>
            <a:r>
              <a:rPr lang="es-MX" sz="2000" dirty="0" smtClean="0"/>
              <a:t>XIX </a:t>
            </a:r>
          </a:p>
          <a:p>
            <a:pPr marL="342900" indent="-342900">
              <a:buAutoNum type="arabicPeriod"/>
            </a:pPr>
            <a:r>
              <a:rPr lang="es-MX" sz="2000" dirty="0" smtClean="0"/>
              <a:t>capitalismo </a:t>
            </a:r>
            <a:r>
              <a:rPr lang="es-MX" sz="2000" dirty="0"/>
              <a:t>monopolista-financiero clásico de las últimas décadas del siglo </a:t>
            </a:r>
            <a:r>
              <a:rPr lang="es-MX" sz="2000" dirty="0" smtClean="0"/>
              <a:t>XIX </a:t>
            </a:r>
            <a:r>
              <a:rPr lang="es-MX" sz="2000" dirty="0"/>
              <a:t>hasta la primera guerra mundial (o la década </a:t>
            </a:r>
            <a:r>
              <a:rPr lang="es-MX" sz="2000" dirty="0" smtClean="0"/>
              <a:t>de 1930 </a:t>
            </a:r>
            <a:r>
              <a:rPr lang="es-MX" sz="2000" dirty="0"/>
              <a:t>para muchos autores</a:t>
            </a:r>
            <a:r>
              <a:rPr lang="es-MX" sz="2000" dirty="0" smtClean="0"/>
              <a:t>)</a:t>
            </a:r>
          </a:p>
          <a:p>
            <a:pPr marL="342900" indent="-342900">
              <a:buAutoNum type="arabicPeriod"/>
            </a:pPr>
            <a:r>
              <a:rPr lang="es-MX" sz="2000" dirty="0"/>
              <a:t>capitalismo </a:t>
            </a:r>
            <a:r>
              <a:rPr lang="es-MX" sz="2000" dirty="0" err="1"/>
              <a:t>fordista</a:t>
            </a:r>
            <a:r>
              <a:rPr lang="es-MX" sz="2000" dirty="0"/>
              <a:t>-mixto (o keynesiano) vinculado a una economía de guerra desde entonces hasta fines de los 70s </a:t>
            </a:r>
            <a:endParaRPr lang="es-MX" sz="2000" dirty="0" smtClean="0"/>
          </a:p>
          <a:p>
            <a:pPr marL="342900" indent="-342900">
              <a:buAutoNum type="arabicPeriod"/>
            </a:pPr>
            <a:r>
              <a:rPr lang="es-MX" sz="2000" dirty="0"/>
              <a:t>capitalismo informático-global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7377545" y="323157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10353566" y="323157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2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7377545" y="5934597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3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10510019" y="5950357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4</a:t>
            </a:r>
            <a:endParaRPr lang="es-MX" dirty="0"/>
          </a:p>
        </p:txBody>
      </p:sp>
      <p:pic>
        <p:nvPicPr>
          <p:cNvPr id="6158" name="Picture 14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0" y="1337829"/>
            <a:ext cx="2524992" cy="189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575" y="3951488"/>
            <a:ext cx="2853748" cy="164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6528" y="1379166"/>
            <a:ext cx="2632795" cy="181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4" name="Picture 20" descr="Imagen relaciona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964" y="4001607"/>
            <a:ext cx="2545554" cy="159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45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2. La estructuración espacial del capitalismo informático-global.</a:t>
            </a:r>
            <a:br>
              <a:rPr lang="es-MX" dirty="0"/>
            </a:b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907472" y="1616609"/>
            <a:ext cx="352598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/>
              <a:t>El </a:t>
            </a:r>
            <a:r>
              <a:rPr lang="es-MX" sz="2000" dirty="0"/>
              <a:t>nuevo capitalismo también ha modificado la composición del espacio mundial y generado una nueva dinámica territorial</a:t>
            </a:r>
          </a:p>
        </p:txBody>
      </p:sp>
      <p:cxnSp>
        <p:nvCxnSpPr>
          <p:cNvPr id="6" name="Conector angular 5"/>
          <p:cNvCxnSpPr>
            <a:endCxn id="7" idx="1"/>
          </p:cNvCxnSpPr>
          <p:nvPr/>
        </p:nvCxnSpPr>
        <p:spPr>
          <a:xfrm>
            <a:off x="4208316" y="3023755"/>
            <a:ext cx="2576948" cy="545522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ángulo 6"/>
          <p:cNvSpPr/>
          <p:nvPr/>
        </p:nvSpPr>
        <p:spPr>
          <a:xfrm>
            <a:off x="6785264" y="2830613"/>
            <a:ext cx="41009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El </a:t>
            </a:r>
            <a:r>
              <a:rPr lang="es-MX" dirty="0"/>
              <a:t>capitalismo abarcará prácticamente al mundo entero, imponiéndole su dinámica territorial de desarrollo desigual e inclusión-exclusión.</a:t>
            </a:r>
          </a:p>
        </p:txBody>
      </p:sp>
      <p:cxnSp>
        <p:nvCxnSpPr>
          <p:cNvPr id="9" name="Conector angular 8"/>
          <p:cNvCxnSpPr>
            <a:stCxn id="15" idx="1"/>
          </p:cNvCxnSpPr>
          <p:nvPr/>
        </p:nvCxnSpPr>
        <p:spPr>
          <a:xfrm rot="10800000" flipV="1">
            <a:off x="6650185" y="5242030"/>
            <a:ext cx="727361" cy="184665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ángulo 14"/>
          <p:cNvSpPr/>
          <p:nvPr/>
        </p:nvSpPr>
        <p:spPr>
          <a:xfrm>
            <a:off x="7377545" y="5057365"/>
            <a:ext cx="2008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Apoyándose de</a:t>
            </a:r>
            <a:endParaRPr lang="es-MX" dirty="0"/>
          </a:p>
        </p:txBody>
      </p:sp>
      <p:sp>
        <p:nvSpPr>
          <p:cNvPr id="18" name="Rectángulo 17"/>
          <p:cNvSpPr/>
          <p:nvPr/>
        </p:nvSpPr>
        <p:spPr>
          <a:xfrm>
            <a:off x="810492" y="3979718"/>
            <a:ext cx="5715000" cy="270163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>
                <a:solidFill>
                  <a:schemeClr val="tx1"/>
                </a:solidFill>
              </a:rPr>
              <a:t>La unificación del mercado mundial, los gigantescos procesos de privatización y apertura externa del segundo y tercer mundo</a:t>
            </a:r>
          </a:p>
        </p:txBody>
      </p:sp>
      <p:cxnSp>
        <p:nvCxnSpPr>
          <p:cNvPr id="20" name="Conector recto de flecha 19"/>
          <p:cNvCxnSpPr/>
          <p:nvPr/>
        </p:nvCxnSpPr>
        <p:spPr>
          <a:xfrm>
            <a:off x="7647709" y="4382501"/>
            <a:ext cx="0" cy="43888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87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729" y="1267258"/>
            <a:ext cx="8686800" cy="48863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3688773" y="509155"/>
            <a:ext cx="3539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Ejemplo de lo anterior:</a:t>
            </a:r>
            <a:endParaRPr lang="es-MX" sz="2400" dirty="0"/>
          </a:p>
        </p:txBody>
      </p:sp>
      <p:sp>
        <p:nvSpPr>
          <p:cNvPr id="5" name="Rectángulo 4"/>
          <p:cNvSpPr/>
          <p:nvPr/>
        </p:nvSpPr>
        <p:spPr>
          <a:xfrm>
            <a:off x="1676400" y="6153584"/>
            <a:ext cx="881812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https://www.google.com.mx/</a:t>
            </a:r>
            <a:r>
              <a:rPr lang="es-MX" sz="900" dirty="0" err="1"/>
              <a:t>search?rlz</a:t>
            </a:r>
            <a:r>
              <a:rPr lang="es-MX" sz="900" dirty="0"/>
              <a:t>=1C1KYPA_enMX613MX614&amp;biw=1600&amp;bih=794&amp;tbm=</a:t>
            </a:r>
            <a:r>
              <a:rPr lang="es-MX" sz="900" dirty="0" err="1"/>
              <a:t>isch&amp;sa</a:t>
            </a:r>
            <a:r>
              <a:rPr lang="es-MX" sz="900" dirty="0"/>
              <a:t>=1&amp;q=globalizaci%C3%B3n+territorial&amp;oq=globalizaci%C3%B3n+territorial&amp;gs_l=psy-ab.3...662087.667266.0.667815.25.25.0.0.0.0.137.2847.0j24.24.0....0...1.1.64.psy-ab..1.15.1808...0j0i67k1j0i30k1j0i8i30k1j0i24k1.0.-bLqXWNyoSM#imgdii=Z3SxOpveWrkWKM:&amp;</a:t>
            </a:r>
            <a:r>
              <a:rPr lang="es-MX" sz="900" dirty="0" err="1"/>
              <a:t>imgrc</a:t>
            </a:r>
            <a:r>
              <a:rPr lang="es-MX" sz="900" dirty="0"/>
              <a:t>=bO_P9XjCP7vlYM:</a:t>
            </a:r>
          </a:p>
        </p:txBody>
      </p:sp>
    </p:spTree>
    <p:extLst>
      <p:ext uri="{BB962C8B-B14F-4D97-AF65-F5344CB8AC3E}">
        <p14:creationId xmlns:p14="http://schemas.microsoft.com/office/powerpoint/2010/main" val="44043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87237" y="624110"/>
            <a:ext cx="9717376" cy="913745"/>
          </a:xfrm>
        </p:spPr>
        <p:txBody>
          <a:bodyPr>
            <a:normAutofit fontScale="90000"/>
          </a:bodyPr>
          <a:lstStyle/>
          <a:p>
            <a:r>
              <a:rPr lang="es-MX" dirty="0"/>
              <a:t>En los diferentes planos no territoriales de la vida social, también habrá cambios </a:t>
            </a:r>
            <a:r>
              <a:rPr lang="es-MX" dirty="0" smtClean="0"/>
              <a:t>espaciales: 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620982" y="2192482"/>
            <a:ext cx="996488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lphaLcParenR"/>
            </a:pPr>
            <a:r>
              <a:rPr lang="es-MX" sz="2800" dirty="0" smtClean="0"/>
              <a:t>la </a:t>
            </a:r>
            <a:r>
              <a:rPr lang="es-MX" sz="2800" dirty="0"/>
              <a:t>infraestructura trasnacional de comunicación electrónica en tiempo real, cada vez mas estructurada en torno al espacio virtual de internet; y </a:t>
            </a:r>
            <a:endParaRPr lang="es-MX" sz="2800" dirty="0" smtClean="0"/>
          </a:p>
          <a:p>
            <a:pPr marL="514350" indent="-514350">
              <a:buAutoNum type="alphaLcParenR"/>
            </a:pPr>
            <a:endParaRPr lang="es-MX" sz="2800" dirty="0"/>
          </a:p>
          <a:p>
            <a:endParaRPr lang="es-MX" sz="2800" dirty="0" smtClean="0"/>
          </a:p>
          <a:p>
            <a:r>
              <a:rPr lang="es-MX" sz="2800" dirty="0" smtClean="0"/>
              <a:t>b</a:t>
            </a:r>
            <a:r>
              <a:rPr lang="es-MX" sz="2800" dirty="0"/>
              <a:t>) la integración mundial directa de la producción, a partir de cadenas productivas de eslabonamientos materiales e “inmateriales” previamente fraccionados por la tecnología </a:t>
            </a:r>
            <a:r>
              <a:rPr lang="es-MX" sz="2800" dirty="0" smtClean="0"/>
              <a:t>electrónica.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20053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07321" y="1437409"/>
            <a:ext cx="8915400" cy="3777622"/>
          </a:xfrm>
        </p:spPr>
        <p:txBody>
          <a:bodyPr>
            <a:normAutofit/>
          </a:bodyPr>
          <a:lstStyle/>
          <a:p>
            <a:r>
              <a:rPr lang="es-MX" sz="3200" dirty="0" err="1" smtClean="0"/>
              <a:t>Dabat</a:t>
            </a:r>
            <a:r>
              <a:rPr lang="es-MX" sz="3200" dirty="0" smtClean="0"/>
              <a:t>, Alejandro (2002), “Globalización</a:t>
            </a:r>
            <a:r>
              <a:rPr lang="es-MX" sz="3200" dirty="0"/>
              <a:t>, capitalismo actual y nueva configuración espacial del mundo del </a:t>
            </a:r>
            <a:r>
              <a:rPr lang="es-MX" sz="3200" dirty="0" smtClean="0"/>
              <a:t>libro” </a:t>
            </a:r>
            <a:r>
              <a:rPr lang="es-MX" sz="3200" dirty="0"/>
              <a:t>en </a:t>
            </a:r>
            <a:r>
              <a:rPr lang="es-MX" sz="3200" dirty="0" err="1"/>
              <a:t>Basave</a:t>
            </a:r>
            <a:r>
              <a:rPr lang="es-MX" sz="3200" dirty="0"/>
              <a:t>, </a:t>
            </a:r>
            <a:r>
              <a:rPr lang="es-MX" sz="3200" dirty="0" err="1"/>
              <a:t>Dabat</a:t>
            </a:r>
            <a:r>
              <a:rPr lang="es-MX" sz="3200" dirty="0"/>
              <a:t>, Morera, Rivera y </a:t>
            </a:r>
            <a:r>
              <a:rPr lang="es-MX" sz="3200" dirty="0" smtClean="0"/>
              <a:t>Rodríguez, Globalización </a:t>
            </a:r>
            <a:r>
              <a:rPr lang="es-MX" sz="3200" dirty="0"/>
              <a:t>y alternativas incluyentes para el siglo </a:t>
            </a:r>
            <a:r>
              <a:rPr lang="es-MX" sz="3200" dirty="0" smtClean="0"/>
              <a:t>XXI, México, CRIM-UNAM</a:t>
            </a:r>
            <a:r>
              <a:rPr lang="es-MX" sz="3200" dirty="0"/>
              <a:t>.</a:t>
            </a:r>
            <a:r>
              <a:rPr lang="es-MX" sz="3200" dirty="0" smtClean="0"/>
              <a:t> 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7730098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59973" y="624110"/>
            <a:ext cx="9644639" cy="643581"/>
          </a:xfrm>
        </p:spPr>
        <p:txBody>
          <a:bodyPr>
            <a:normAutofit fontScale="90000"/>
          </a:bodyPr>
          <a:lstStyle/>
          <a:p>
            <a:r>
              <a:rPr lang="es-MX" dirty="0"/>
              <a:t>En el plano social y </a:t>
            </a:r>
            <a:r>
              <a:rPr lang="es-MX" dirty="0" smtClean="0"/>
              <a:t>cultural: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768927" y="2327563"/>
            <a:ext cx="10735685" cy="31085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800" dirty="0" smtClean="0">
                <a:solidFill>
                  <a:schemeClr val="tx1"/>
                </a:solidFill>
              </a:rPr>
              <a:t>Salto </a:t>
            </a:r>
            <a:r>
              <a:rPr lang="es-MX" sz="2800" dirty="0">
                <a:solidFill>
                  <a:schemeClr val="tx1"/>
                </a:solidFill>
              </a:rPr>
              <a:t>en el despliegue espacial del capitalismo y los procesos de internacionalización y </a:t>
            </a:r>
            <a:r>
              <a:rPr lang="es-MX" sz="2800" dirty="0" err="1" smtClean="0">
                <a:solidFill>
                  <a:schemeClr val="tx1"/>
                </a:solidFill>
              </a:rPr>
              <a:t>trasnacionalización</a:t>
            </a:r>
            <a:r>
              <a:rPr lang="es-MX" sz="2800" dirty="0" smtClean="0">
                <a:solidFill>
                  <a:schemeClr val="tx1"/>
                </a:solidFill>
              </a:rPr>
              <a:t> = </a:t>
            </a:r>
            <a:r>
              <a:rPr lang="es-MX" sz="2800" dirty="0" smtClean="0">
                <a:solidFill>
                  <a:srgbClr val="FF0000"/>
                </a:solidFill>
              </a:rPr>
              <a:t>tipo </a:t>
            </a:r>
            <a:r>
              <a:rPr lang="es-MX" sz="2800" dirty="0">
                <a:solidFill>
                  <a:srgbClr val="FF0000"/>
                </a:solidFill>
              </a:rPr>
              <a:t>particular de modernización de las relaciones sociales y culturales, vinculado a las nuevas condiciones de trabajo y vida cotidiana y de sus múltiples expresiones “</a:t>
            </a:r>
            <a:r>
              <a:rPr lang="es-MX" sz="2800" dirty="0" err="1">
                <a:solidFill>
                  <a:srgbClr val="FF0000"/>
                </a:solidFill>
              </a:rPr>
              <a:t>glocales</a:t>
            </a:r>
            <a:r>
              <a:rPr lang="es-MX" sz="2800" dirty="0">
                <a:solidFill>
                  <a:srgbClr val="FF0000"/>
                </a:solidFill>
              </a:rPr>
              <a:t>”. </a:t>
            </a:r>
            <a:endParaRPr lang="es-MX" sz="2800" dirty="0" smtClean="0">
              <a:solidFill>
                <a:srgbClr val="FF0000"/>
              </a:solidFill>
            </a:endParaRPr>
          </a:p>
          <a:p>
            <a:endParaRPr lang="es-MX" sz="2800" dirty="0" smtClean="0">
              <a:solidFill>
                <a:schemeClr val="tx1"/>
              </a:solidFill>
            </a:endParaRPr>
          </a:p>
          <a:p>
            <a:endParaRPr lang="es-MX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37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18087" y="499419"/>
            <a:ext cx="8911687" cy="737099"/>
          </a:xfrm>
        </p:spPr>
        <p:txBody>
          <a:bodyPr/>
          <a:lstStyle/>
          <a:p>
            <a:r>
              <a:rPr lang="es-MX" dirty="0" smtClean="0"/>
              <a:t>Resumiendo: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4464" y="1371599"/>
            <a:ext cx="11807535" cy="5226627"/>
          </a:xfrm>
        </p:spPr>
        <p:txBody>
          <a:bodyPr>
            <a:noAutofit/>
          </a:bodyPr>
          <a:lstStyle/>
          <a:p>
            <a:r>
              <a:rPr lang="es-MX" sz="3200" dirty="0" smtClean="0"/>
              <a:t>La </a:t>
            </a:r>
            <a:r>
              <a:rPr lang="es-MX" sz="3200" dirty="0"/>
              <a:t>globalización </a:t>
            </a:r>
            <a:r>
              <a:rPr lang="es-MX" sz="3200" dirty="0" smtClean="0"/>
              <a:t>se entiende como </a:t>
            </a:r>
            <a:r>
              <a:rPr lang="es-MX" sz="3200" dirty="0"/>
              <a:t>la nueva configuración espacial de la economía y la sociedad mundial resultante del desbordamiento de la capacidad normativa de los Estados nacionales por la interdependencia de las nuevas relaciones comunicativas, económicas, ambientales, sociales y culturales impuestas por la revolución informática, la unificación geopolítica del mundo y la reestructuración trasnacional del capitalismo</a:t>
            </a:r>
          </a:p>
        </p:txBody>
      </p:sp>
    </p:spTree>
    <p:extLst>
      <p:ext uri="{BB962C8B-B14F-4D97-AF65-F5344CB8AC3E}">
        <p14:creationId xmlns:p14="http://schemas.microsoft.com/office/powerpoint/2010/main" val="50525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463" y="437968"/>
            <a:ext cx="9081655" cy="5931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1291937" y="6369627"/>
            <a:ext cx="1066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https://www.google.com.mx/</a:t>
            </a:r>
            <a:r>
              <a:rPr lang="es-MX" sz="900" dirty="0" err="1"/>
              <a:t>search?rlz</a:t>
            </a:r>
            <a:r>
              <a:rPr lang="es-MX" sz="900" dirty="0"/>
              <a:t>=1C1KYPA_enMX613MX614&amp;biw=1600&amp;bih=794&amp;tbm=</a:t>
            </a:r>
            <a:r>
              <a:rPr lang="es-MX" sz="900" dirty="0" err="1"/>
              <a:t>isch&amp;sa</a:t>
            </a:r>
            <a:r>
              <a:rPr lang="es-MX" sz="900" dirty="0"/>
              <a:t>=1&amp;q=</a:t>
            </a:r>
            <a:r>
              <a:rPr lang="es-MX" sz="900" dirty="0" err="1"/>
              <a:t>ciudades+red&amp;oq</a:t>
            </a:r>
            <a:r>
              <a:rPr lang="es-MX" sz="900" dirty="0"/>
              <a:t>=</a:t>
            </a:r>
            <a:r>
              <a:rPr lang="es-MX" sz="900" dirty="0" err="1"/>
              <a:t>ciudades+red&amp;gs_l</a:t>
            </a:r>
            <a:r>
              <a:rPr lang="es-MX" sz="900" dirty="0"/>
              <a:t>=psy-ab.3..0i8i30k1l2j0i24k1.219237.222109.0.222614.12.12.0.0.0.0.147.1522.0j12.12.0....0...1.1.64.psy-ab..0.12.1516...0j0i67k1.0.zyw9W5cgH7U#imgdii=U9qbxzRKVY2o2M:&amp;</a:t>
            </a:r>
            <a:r>
              <a:rPr lang="es-MX" sz="900" dirty="0" err="1"/>
              <a:t>imgrc</a:t>
            </a:r>
            <a:r>
              <a:rPr lang="es-MX" sz="900" dirty="0"/>
              <a:t>=CFp1B8VNUu3r_M:</a:t>
            </a:r>
          </a:p>
        </p:txBody>
      </p:sp>
    </p:spTree>
    <p:extLst>
      <p:ext uri="{BB962C8B-B14F-4D97-AF65-F5344CB8AC3E}">
        <p14:creationId xmlns:p14="http://schemas.microsoft.com/office/powerpoint/2010/main" val="338892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Globalización, capitalismo actual y nueva configuración espacial del mundo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41764" y="2133599"/>
            <a:ext cx="10266218" cy="4329545"/>
          </a:xfrm>
        </p:spPr>
        <p:txBody>
          <a:bodyPr>
            <a:normAutofit fontScale="85000" lnSpcReduction="10000"/>
          </a:bodyPr>
          <a:lstStyle/>
          <a:p>
            <a:r>
              <a:rPr lang="es-MX" sz="3600" dirty="0" err="1" smtClean="0"/>
              <a:t>Dabat</a:t>
            </a:r>
            <a:r>
              <a:rPr lang="es-MX" sz="3600" dirty="0" smtClean="0"/>
              <a:t>  (2002) divide la discusión en cuatro temas:</a:t>
            </a:r>
          </a:p>
          <a:p>
            <a:pPr>
              <a:buAutoNum type="arabicParenR"/>
            </a:pPr>
            <a:r>
              <a:rPr lang="es-MX" sz="3600" dirty="0" smtClean="0"/>
              <a:t>Las precondiciones históricas de la globalización</a:t>
            </a:r>
          </a:p>
          <a:p>
            <a:pPr>
              <a:buAutoNum type="arabicParenR"/>
            </a:pPr>
            <a:r>
              <a:rPr lang="es-MX" sz="3600" dirty="0" smtClean="0"/>
              <a:t>La percepción social de la globalización por la sociedad y las ciencias sociales</a:t>
            </a:r>
          </a:p>
          <a:p>
            <a:pPr>
              <a:buAutoNum type="arabicParenR"/>
            </a:pPr>
            <a:r>
              <a:rPr lang="es-MX" sz="3600" dirty="0" smtClean="0"/>
              <a:t>El debate sobre la naturaleza de la globalización</a:t>
            </a:r>
          </a:p>
          <a:p>
            <a:pPr>
              <a:buAutoNum type="arabicParenR"/>
            </a:pPr>
            <a:r>
              <a:rPr lang="es-MX" sz="3600" dirty="0" smtClean="0"/>
              <a:t>La globalización como nueva configuración espacial del mundo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70255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3718" y="624110"/>
            <a:ext cx="10266217" cy="198400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La globalización es el principal de los grandes cambios que han transformado al mundo en las últimas décadas del siglo XX y lo que va del siglo XXI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9318" y="2836716"/>
            <a:ext cx="11180617" cy="3574475"/>
          </a:xfrm>
        </p:spPr>
        <p:txBody>
          <a:bodyPr>
            <a:noAutofit/>
          </a:bodyPr>
          <a:lstStyle/>
          <a:p>
            <a:r>
              <a:rPr lang="es-MX" sz="3200" dirty="0" smtClean="0"/>
              <a:t>En este trabajo </a:t>
            </a:r>
            <a:r>
              <a:rPr lang="es-MX" sz="3200" dirty="0" err="1" smtClean="0"/>
              <a:t>Dabat</a:t>
            </a:r>
            <a:r>
              <a:rPr lang="es-MX" sz="3200" dirty="0" smtClean="0"/>
              <a:t> trata al fenómeno como una noción y no como un concepto científico.</a:t>
            </a:r>
          </a:p>
          <a:p>
            <a:r>
              <a:rPr lang="es-MX" sz="3200" dirty="0" smtClean="0"/>
              <a:t>Además parte de la hipótesis de que </a:t>
            </a:r>
            <a:r>
              <a:rPr lang="es-MX" sz="3200" u="sng" dirty="0" smtClean="0"/>
              <a:t>la globalización es más una nueva configuración espacial de la economía, sociedad mundial bajo las condiciones del nuevo capitalismo informático-global </a:t>
            </a:r>
            <a:endParaRPr lang="es-MX" sz="3200" u="sng" dirty="0"/>
          </a:p>
        </p:txBody>
      </p:sp>
    </p:spTree>
    <p:extLst>
      <p:ext uri="{BB962C8B-B14F-4D97-AF65-F5344CB8AC3E}">
        <p14:creationId xmlns:p14="http://schemas.microsoft.com/office/powerpoint/2010/main" val="360488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30036" y="2671119"/>
            <a:ext cx="9842067" cy="1280890"/>
          </a:xfrm>
        </p:spPr>
        <p:txBody>
          <a:bodyPr>
            <a:noAutofit/>
          </a:bodyPr>
          <a:lstStyle/>
          <a:p>
            <a:r>
              <a:rPr lang="es-MX" sz="4400" dirty="0"/>
              <a:t>1. Las precondiciones históricas de la globalización</a:t>
            </a:r>
          </a:p>
        </p:txBody>
      </p:sp>
    </p:spTree>
    <p:extLst>
      <p:ext uri="{BB962C8B-B14F-4D97-AF65-F5344CB8AC3E}">
        <p14:creationId xmlns:p14="http://schemas.microsoft.com/office/powerpoint/2010/main" val="282799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79418" y="239018"/>
            <a:ext cx="10494817" cy="1280890"/>
          </a:xfrm>
        </p:spPr>
        <p:txBody>
          <a:bodyPr>
            <a:normAutofit/>
          </a:bodyPr>
          <a:lstStyle/>
          <a:p>
            <a:r>
              <a:rPr lang="es-MX" dirty="0"/>
              <a:t>P</a:t>
            </a:r>
            <a:r>
              <a:rPr lang="es-MX" dirty="0" smtClean="0"/>
              <a:t>recondiciones </a:t>
            </a:r>
            <a:r>
              <a:rPr lang="es-MX" dirty="0"/>
              <a:t>históricas de </a:t>
            </a:r>
            <a:r>
              <a:rPr lang="es-MX" dirty="0" smtClean="0"/>
              <a:t>la</a:t>
            </a:r>
            <a:r>
              <a:rPr lang="es-MX" dirty="0"/>
              <a:t> </a:t>
            </a:r>
            <a:r>
              <a:rPr lang="es-MX" dirty="0" smtClean="0"/>
              <a:t>globalización</a:t>
            </a: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4" name="Rectángulo redondeado 3"/>
          <p:cNvSpPr/>
          <p:nvPr/>
        </p:nvSpPr>
        <p:spPr>
          <a:xfrm>
            <a:off x="8645236" y="216506"/>
            <a:ext cx="3262745" cy="706581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6" name="Conector angular 5"/>
          <p:cNvCxnSpPr/>
          <p:nvPr/>
        </p:nvCxnSpPr>
        <p:spPr>
          <a:xfrm rot="16200000" flipH="1">
            <a:off x="8468591" y="989211"/>
            <a:ext cx="1059873" cy="706582"/>
          </a:xfrm>
          <a:prstGeom prst="bentConnector3">
            <a:avLst/>
          </a:prstGeom>
          <a:ln w="2857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8302336" y="1800061"/>
            <a:ext cx="328232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Fenómeno de las últimas décadas del siglo XX: confluyeron procesos históricos viejos y nuevos</a:t>
            </a:r>
            <a:endParaRPr lang="es-MX" sz="3200" dirty="0"/>
          </a:p>
        </p:txBody>
      </p:sp>
      <p:cxnSp>
        <p:nvCxnSpPr>
          <p:cNvPr id="10" name="Conector angular 9"/>
          <p:cNvCxnSpPr/>
          <p:nvPr/>
        </p:nvCxnSpPr>
        <p:spPr>
          <a:xfrm rot="10800000">
            <a:off x="4956465" y="2358736"/>
            <a:ext cx="3429001" cy="2712030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724960" y="1296220"/>
            <a:ext cx="4148375" cy="258532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-Crisis capitalista de la década de 1970</a:t>
            </a:r>
          </a:p>
          <a:p>
            <a:r>
              <a:rPr lang="es-MX" dirty="0" smtClean="0"/>
              <a:t>-Extensión mundial de la empresa transnacional</a:t>
            </a:r>
          </a:p>
          <a:p>
            <a:r>
              <a:rPr lang="es-MX" dirty="0" smtClean="0"/>
              <a:t>-Emergencia ecológica mundial </a:t>
            </a:r>
          </a:p>
          <a:p>
            <a:r>
              <a:rPr lang="es-MX" dirty="0" smtClean="0"/>
              <a:t>-Nueva división internacional del trabajo</a:t>
            </a:r>
          </a:p>
          <a:p>
            <a:r>
              <a:rPr lang="es-MX" dirty="0" smtClean="0"/>
              <a:t>-Tecnología electrónica y de comunicaciones</a:t>
            </a:r>
            <a:endParaRPr lang="es-MX" dirty="0"/>
          </a:p>
        </p:txBody>
      </p:sp>
      <p:sp>
        <p:nvSpPr>
          <p:cNvPr id="15" name="CuadroTexto 14"/>
          <p:cNvSpPr txBox="1"/>
          <p:nvPr/>
        </p:nvSpPr>
        <p:spPr>
          <a:xfrm>
            <a:off x="724959" y="4077608"/>
            <a:ext cx="4148375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-Reestructuración </a:t>
            </a:r>
            <a:r>
              <a:rPr lang="es-MX" dirty="0" err="1" smtClean="0"/>
              <a:t>posfordista</a:t>
            </a:r>
            <a:r>
              <a:rPr lang="es-MX" dirty="0" smtClean="0"/>
              <a:t> y de mercado del capitalismo</a:t>
            </a:r>
          </a:p>
          <a:p>
            <a:r>
              <a:rPr lang="es-MX" dirty="0" smtClean="0"/>
              <a:t>-Las redes de información e internet</a:t>
            </a:r>
          </a:p>
          <a:p>
            <a:r>
              <a:rPr lang="es-MX" dirty="0" smtClean="0"/>
              <a:t>-Constitución de un nuevo sistema financiero</a:t>
            </a:r>
          </a:p>
          <a:p>
            <a:r>
              <a:rPr lang="es-MX" dirty="0" smtClean="0"/>
              <a:t>-Apertura externa</a:t>
            </a:r>
          </a:p>
          <a:p>
            <a:r>
              <a:rPr lang="es-MX" dirty="0" smtClean="0"/>
              <a:t>-Reforma neoliberal</a:t>
            </a:r>
            <a:endParaRPr lang="es-MX" dirty="0"/>
          </a:p>
        </p:txBody>
      </p:sp>
      <p:cxnSp>
        <p:nvCxnSpPr>
          <p:cNvPr id="17" name="Conector angular 16"/>
          <p:cNvCxnSpPr/>
          <p:nvPr/>
        </p:nvCxnSpPr>
        <p:spPr>
          <a:xfrm rot="10800000">
            <a:off x="4873334" y="5005989"/>
            <a:ext cx="3429002" cy="623452"/>
          </a:xfrm>
          <a:prstGeom prst="bentConnector3">
            <a:avLst>
              <a:gd name="adj1" fmla="val 5303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150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89809" y="624110"/>
            <a:ext cx="9914803" cy="150949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Este cambio profundo tuvo dos dimensiones: Extensiva (cuantitativa) y estructural (cualitativa)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4" name="Flecha abajo 3"/>
          <p:cNvSpPr/>
          <p:nvPr/>
        </p:nvSpPr>
        <p:spPr>
          <a:xfrm>
            <a:off x="2462645" y="1620983"/>
            <a:ext cx="467591" cy="1257300"/>
          </a:xfrm>
          <a:prstGeom prst="downArrow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/>
          <p:cNvSpPr/>
          <p:nvPr/>
        </p:nvSpPr>
        <p:spPr>
          <a:xfrm>
            <a:off x="675409" y="3054927"/>
            <a:ext cx="3631622" cy="34705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/>
              <a:t>*Extensión mundial del capitalismo en todo el planeta</a:t>
            </a:r>
          </a:p>
          <a:p>
            <a:pPr algn="just"/>
            <a:r>
              <a:rPr lang="es-MX" dirty="0" smtClean="0"/>
              <a:t>*Expansión de las redes de comunicación y transporte </a:t>
            </a:r>
          </a:p>
          <a:p>
            <a:pPr algn="just"/>
            <a:r>
              <a:rPr lang="es-MX" dirty="0" smtClean="0"/>
              <a:t>*Mercado mundial de mercancías y capitales</a:t>
            </a:r>
          </a:p>
          <a:p>
            <a:pPr algn="just"/>
            <a:r>
              <a:rPr lang="es-MX" dirty="0" smtClean="0"/>
              <a:t>*Alcance mundial de la empresa transnacional</a:t>
            </a:r>
          </a:p>
          <a:p>
            <a:pPr algn="just"/>
            <a:r>
              <a:rPr lang="es-MX" dirty="0" smtClean="0"/>
              <a:t>*Competencia de empresas, estados y regiones</a:t>
            </a:r>
            <a:endParaRPr lang="es-MX" dirty="0"/>
          </a:p>
        </p:txBody>
      </p:sp>
      <p:sp>
        <p:nvSpPr>
          <p:cNvPr id="7" name="Flecha abajo 6"/>
          <p:cNvSpPr/>
          <p:nvPr/>
        </p:nvSpPr>
        <p:spPr>
          <a:xfrm>
            <a:off x="7332518" y="1620983"/>
            <a:ext cx="467591" cy="1257300"/>
          </a:xfrm>
          <a:prstGeom prst="downArrow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/>
        </p:nvSpPr>
        <p:spPr>
          <a:xfrm>
            <a:off x="5516707" y="3054926"/>
            <a:ext cx="3631622" cy="34705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/>
              <a:t>Tres procesos se observaron:</a:t>
            </a:r>
          </a:p>
          <a:p>
            <a:pPr algn="just"/>
            <a:r>
              <a:rPr lang="es-MX" dirty="0" smtClean="0"/>
              <a:t>1)La revolución informática y de las revoluciones</a:t>
            </a:r>
          </a:p>
          <a:p>
            <a:pPr algn="just"/>
            <a:r>
              <a:rPr lang="es-MX" dirty="0" smtClean="0"/>
              <a:t>2)Reestructuración </a:t>
            </a:r>
            <a:r>
              <a:rPr lang="es-MX" dirty="0" err="1" smtClean="0"/>
              <a:t>posfordista</a:t>
            </a:r>
            <a:r>
              <a:rPr lang="es-MX" dirty="0" smtClean="0"/>
              <a:t> y del mercado del capitalismo</a:t>
            </a:r>
          </a:p>
          <a:p>
            <a:pPr algn="just"/>
            <a:r>
              <a:rPr lang="es-MX" dirty="0" smtClean="0"/>
              <a:t>3)Completa unificación del mercado mundial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3815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942</TotalTime>
  <Words>3006</Words>
  <Application>Microsoft Office PowerPoint</Application>
  <PresentationFormat>Panorámica</PresentationFormat>
  <Paragraphs>236</Paragraphs>
  <Slides>42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8" baseType="lpstr">
      <vt:lpstr>Arial</vt:lpstr>
      <vt:lpstr>Century Gothic</vt:lpstr>
      <vt:lpstr>Copperplate</vt:lpstr>
      <vt:lpstr>Trebuchet MS</vt:lpstr>
      <vt:lpstr>Wingdings 3</vt:lpstr>
      <vt:lpstr>Espiral</vt:lpstr>
      <vt:lpstr>UNIVERSIDAD AUTÓNOMA DEL ESTADO DE MÉXICO FAC. DE PLANEACIÓN URBANA Y REGIONAL  UA: SOCIOLOGÍA URBANA 2 UNIDAD 2 TEMA: Globalización, capitalismo actual y nueva configuración espacial del mundo MATERIAL VISUAL: DIAPOSITIVAS   Elaboró: Yadira Contreras Juárez,  2017</vt:lpstr>
      <vt:lpstr>Presentación de PowerPoint</vt:lpstr>
      <vt:lpstr>Presentación de PowerPoint</vt:lpstr>
      <vt:lpstr>Bibliografía </vt:lpstr>
      <vt:lpstr>Globalización, capitalismo actual y nueva configuración espacial del mundo</vt:lpstr>
      <vt:lpstr>La globalización es el principal de los grandes cambios que han transformado al mundo en las últimas décadas del siglo XX y lo que va del siglo XXI</vt:lpstr>
      <vt:lpstr>1. Las precondiciones históricas de la globalización</vt:lpstr>
      <vt:lpstr>Precondiciones históricas de la globalización  </vt:lpstr>
      <vt:lpstr>Este cambio profundo tuvo dos dimensiones: Extensiva (cuantitativa) y estructural (cualitativa) </vt:lpstr>
      <vt:lpstr>Siguiendo con la dimensión cualitativa</vt:lpstr>
      <vt:lpstr>Presentación de PowerPoint</vt:lpstr>
      <vt:lpstr>Presentación de PowerPoint</vt:lpstr>
      <vt:lpstr>Entonces,</vt:lpstr>
      <vt:lpstr>2. La percepción de la globalización por la sociedad y las ciencias sociales </vt:lpstr>
      <vt:lpstr>Percepción de la globalización por la sociedad y las ciencias sociales </vt:lpstr>
      <vt:lpstr>Antes de 1980</vt:lpstr>
      <vt:lpstr>En 1980. El uso generalizado de los términos “global/globalización” será un fenómeno propio de la segunda mitad de los años 1980 </vt:lpstr>
      <vt:lpstr>En las Ciencias Sociales:</vt:lpstr>
      <vt:lpstr>3. El debate sobre la naturaleza de la globalización </vt:lpstr>
      <vt:lpstr>Debate sobre la naturaleza de la globalización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4. La globalización como nueva configuración espacial del mundo</vt:lpstr>
      <vt:lpstr>Presentación de PowerPoint</vt:lpstr>
      <vt:lpstr>Presentación de PowerPoint</vt:lpstr>
      <vt:lpstr>Presentación de PowerPoint</vt:lpstr>
      <vt:lpstr>A. La extensión territorial del capitalismo </vt:lpstr>
      <vt:lpstr>B. Los niveles no territoriales de articulación espacial. </vt:lpstr>
      <vt:lpstr>Presentación de PowerPoint</vt:lpstr>
      <vt:lpstr>Presentación de PowerPoint</vt:lpstr>
      <vt:lpstr>Presentación de PowerPoint</vt:lpstr>
      <vt:lpstr>C) Los niveles territoriales de integración económica-social</vt:lpstr>
      <vt:lpstr>D. Etapas del capitalismo y configuraciones del espacio mundial  </vt:lpstr>
      <vt:lpstr>2. La estructuración espacial del capitalismo informático-global. </vt:lpstr>
      <vt:lpstr>Presentación de PowerPoint</vt:lpstr>
      <vt:lpstr>En los diferentes planos no territoriales de la vida social, también habrá cambios espaciales: </vt:lpstr>
      <vt:lpstr>En el plano social y cultural: </vt:lpstr>
      <vt:lpstr>Resumiendo: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Yadira</dc:creator>
  <cp:lastModifiedBy>Yadira</cp:lastModifiedBy>
  <cp:revision>71</cp:revision>
  <dcterms:created xsi:type="dcterms:W3CDTF">2017-10-12T22:53:14Z</dcterms:created>
  <dcterms:modified xsi:type="dcterms:W3CDTF">2017-10-20T14:01:43Z</dcterms:modified>
</cp:coreProperties>
</file>