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95" r:id="rId2"/>
    <p:sldId id="296" r:id="rId3"/>
    <p:sldId id="297" r:id="rId4"/>
    <p:sldId id="298" r:id="rId5"/>
    <p:sldId id="257" r:id="rId6"/>
    <p:sldId id="294" r:id="rId7"/>
    <p:sldId id="299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2" r:id="rId22"/>
    <p:sldId id="271" r:id="rId23"/>
    <p:sldId id="273" r:id="rId24"/>
    <p:sldId id="300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301" r:id="rId34"/>
    <p:sldId id="283" r:id="rId35"/>
    <p:sldId id="282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3" r:id="rId4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116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130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7136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7237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2372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943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5875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7017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583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90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663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316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341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3692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60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8201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336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1AF6AF3-7344-4897-A1DC-21D12C69760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9D9964B-B0C5-4BD6-8833-5EB48FC029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526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0555" y="103909"/>
            <a:ext cx="11814463" cy="6556664"/>
          </a:xfrm>
        </p:spPr>
        <p:txBody>
          <a:bodyPr>
            <a:normAutofit/>
          </a:bodyPr>
          <a:lstStyle/>
          <a:p>
            <a:r>
              <a:rPr lang="es-MX" altLang="es-MX" sz="3200" dirty="0"/>
              <a:t>UNIVERSIDAD AUTÓNOMA DEL ESTADO DE MÉXICO</a:t>
            </a:r>
            <a:br>
              <a:rPr lang="es-MX" altLang="es-MX" sz="3200" dirty="0"/>
            </a:br>
            <a:r>
              <a:rPr lang="es-MX" altLang="es-MX" sz="3200" dirty="0" smtClean="0"/>
              <a:t/>
            </a:r>
            <a:br>
              <a:rPr lang="es-MX" altLang="es-MX" sz="3200" dirty="0" smtClean="0"/>
            </a:br>
            <a:r>
              <a:rPr lang="es-MX" altLang="es-MX" sz="3200" dirty="0" smtClean="0"/>
              <a:t>FAC</a:t>
            </a:r>
            <a:r>
              <a:rPr lang="es-MX" altLang="es-MX" sz="3200" dirty="0"/>
              <a:t>. DE PLANEACIÓN URBANA Y REGIONAL</a:t>
            </a:r>
            <a:br>
              <a:rPr lang="es-MX" altLang="es-MX" sz="3200" dirty="0"/>
            </a:br>
            <a:r>
              <a:rPr lang="es-MX" altLang="es-MX" sz="3200" dirty="0"/>
              <a:t>UA: SOCIOLOGÍA URBANA I</a:t>
            </a:r>
            <a:br>
              <a:rPr lang="es-MX" altLang="es-MX" sz="3200" dirty="0"/>
            </a:br>
            <a:r>
              <a:rPr lang="es-MX" altLang="es-MX" sz="3200" dirty="0"/>
              <a:t>UNIDAD </a:t>
            </a:r>
            <a:r>
              <a:rPr lang="es-MX" altLang="es-MX" sz="3200" dirty="0" smtClean="0"/>
              <a:t>3</a:t>
            </a:r>
            <a:r>
              <a:rPr lang="es-MX" altLang="es-MX" sz="3200" dirty="0"/>
              <a:t/>
            </a:r>
            <a:br>
              <a:rPr lang="es-MX" altLang="es-MX" sz="3200" dirty="0"/>
            </a:br>
            <a:r>
              <a:rPr lang="es-MX" altLang="es-MX" sz="3200" dirty="0"/>
              <a:t>TEMA: LA </a:t>
            </a:r>
            <a:r>
              <a:rPr lang="es-MX" altLang="es-MX" sz="3200" dirty="0" smtClean="0"/>
              <a:t>CIUDAD como variable dependiente e independiente:</a:t>
            </a:r>
            <a:r>
              <a:rPr lang="es-MX" altLang="es-MX" sz="3200" dirty="0"/>
              <a:t/>
            </a:r>
            <a:br>
              <a:rPr lang="es-MX" altLang="es-MX" sz="3200" dirty="0"/>
            </a:br>
            <a:r>
              <a:rPr lang="es-MX" altLang="es-MX" sz="3200" dirty="0"/>
              <a:t/>
            </a:r>
            <a:br>
              <a:rPr lang="es-MX" altLang="es-MX" sz="3200" dirty="0"/>
            </a:br>
            <a:r>
              <a:rPr lang="es-MX" altLang="es-MX" sz="3200" dirty="0"/>
              <a:t>MATERIAL VISUAL: DIAPOSITIVAS </a:t>
            </a:r>
            <a:br>
              <a:rPr lang="es-MX" altLang="es-MX" sz="3200" dirty="0"/>
            </a:br>
            <a:r>
              <a:rPr lang="es-MX" altLang="es-MX" sz="3200" dirty="0"/>
              <a:t/>
            </a:r>
            <a:br>
              <a:rPr lang="es-MX" altLang="es-MX" sz="3200" dirty="0"/>
            </a:br>
            <a:r>
              <a:rPr lang="es-MX" altLang="es-MX" sz="3200" dirty="0"/>
              <a:t>Elaboró</a:t>
            </a:r>
            <a:br>
              <a:rPr lang="es-MX" altLang="es-MX" sz="3200" dirty="0"/>
            </a:br>
            <a:r>
              <a:rPr lang="es-MX" altLang="es-MX" sz="3200" dirty="0"/>
              <a:t>Yadira Contreras </a:t>
            </a:r>
            <a:r>
              <a:rPr lang="es-MX" altLang="es-MX" sz="3200" dirty="0" smtClean="0"/>
              <a:t>Juárez, 2017</a:t>
            </a:r>
            <a:r>
              <a:rPr lang="es-MX" altLang="es-MX" sz="3200" dirty="0"/>
              <a:t/>
            </a:r>
            <a:br>
              <a:rPr lang="es-MX" altLang="es-MX" sz="3200" dirty="0"/>
            </a:br>
            <a:endParaRPr lang="es-MX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77146" y="2287480"/>
            <a:ext cx="821071" cy="109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3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509" y="35990"/>
            <a:ext cx="11294917" cy="1596177"/>
          </a:xfrm>
        </p:spPr>
        <p:txBody>
          <a:bodyPr/>
          <a:lstStyle/>
          <a:p>
            <a:r>
              <a:rPr lang="es-MX" dirty="0" smtClean="0"/>
              <a:t>Problemas, sobre todo en las grandes ciudades del siglo XIX</a:t>
            </a:r>
            <a:endParaRPr lang="es-MX" dirty="0"/>
          </a:p>
        </p:txBody>
      </p:sp>
      <p:pic>
        <p:nvPicPr>
          <p:cNvPr id="2050" name="Picture 2" descr="Resultado de imagen para Londres industrial del siglo XIX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804843"/>
            <a:ext cx="2398802" cy="20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838199" y="4065493"/>
            <a:ext cx="23988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LONDRES INDUSTRIAL EN EL SIGLO XIX</a:t>
            </a:r>
            <a:r>
              <a:rPr lang="es-MX" sz="1000" dirty="0" smtClean="0"/>
              <a:t>. https://www.google.com.mx/</a:t>
            </a:r>
            <a:r>
              <a:rPr lang="es-MX" sz="1000" dirty="0" err="1" smtClean="0"/>
              <a:t>search?rlz</a:t>
            </a:r>
            <a:r>
              <a:rPr lang="es-MX" sz="1000" dirty="0" smtClean="0"/>
              <a:t>=1C1KYPA_enMX613MX614&amp;biw=1600&amp;bih=794&amp;tbm=</a:t>
            </a:r>
            <a:r>
              <a:rPr lang="es-MX" sz="1000" dirty="0" err="1" smtClean="0"/>
              <a:t>isch&amp;sa</a:t>
            </a:r>
            <a:r>
              <a:rPr lang="es-MX" sz="1000" dirty="0" smtClean="0"/>
              <a:t>=1&amp;q=</a:t>
            </a:r>
            <a:r>
              <a:rPr lang="es-MX" sz="1000" dirty="0" err="1" smtClean="0"/>
              <a:t>Londres+industrial+del+siglo+XIX&amp;oq</a:t>
            </a:r>
            <a:r>
              <a:rPr lang="es-MX" sz="1000" dirty="0" smtClean="0"/>
              <a:t>=</a:t>
            </a:r>
            <a:r>
              <a:rPr lang="es-MX" sz="1000" dirty="0" err="1" smtClean="0"/>
              <a:t>Londres+industrial+del+siglo+XIX&amp;gs_l</a:t>
            </a:r>
            <a:r>
              <a:rPr lang="es-MX" sz="1000" dirty="0" smtClean="0"/>
              <a:t>=psy-ab.12...572799.574152.0.576636.7.7.0.0.0.0.158.875.0j7.7.0....0...1.1.64.psy-ab..0.1.157...0i7i30k1.0.9QbuV6FvcXI#imgrc=BTXY4ropQlYkqM:</a:t>
            </a:r>
            <a:endParaRPr lang="es-MX" sz="1000" dirty="0"/>
          </a:p>
        </p:txBody>
      </p:sp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856" y="1594571"/>
            <a:ext cx="7575261" cy="483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447019" y="6096818"/>
            <a:ext cx="73050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/>
              <a:t>https://www.google.com.mx/</a:t>
            </a:r>
            <a:r>
              <a:rPr lang="es-MX" sz="900" dirty="0" err="1" smtClean="0"/>
              <a:t>search?rlz</a:t>
            </a:r>
            <a:r>
              <a:rPr lang="es-MX" sz="900" dirty="0" smtClean="0"/>
              <a:t>=1C1KYPA_enMX613MX614&amp;biw=1600&amp;bih=794&amp;tbm=</a:t>
            </a:r>
            <a:r>
              <a:rPr lang="es-MX" sz="900" dirty="0" err="1" smtClean="0"/>
              <a:t>isch&amp;sa</a:t>
            </a:r>
            <a:r>
              <a:rPr lang="es-MX" sz="900" dirty="0" smtClean="0"/>
              <a:t>=1&amp;q=Par%C3%ADs+industrial+del+siglo+XIX&amp;oq=Par%C3%ADs+industrial+del+siglo+XIX&amp;gs_l=psy-ab.12...114027.115193.0.117697.5.5.0.0.0.0.124.486.0j4.4.0....0...1.1.64.psy-ab..1.0.0....0.d-wAsZma3aE#imgdii=</a:t>
            </a:r>
            <a:r>
              <a:rPr lang="es-MX" sz="900" dirty="0" err="1" smtClean="0"/>
              <a:t>gWocJySeZGvcuM</a:t>
            </a:r>
            <a:r>
              <a:rPr lang="es-MX" sz="900" dirty="0" smtClean="0"/>
              <a:t>:&amp;</a:t>
            </a:r>
            <a:r>
              <a:rPr lang="es-MX" sz="900" dirty="0" err="1" smtClean="0"/>
              <a:t>imgrc</a:t>
            </a:r>
            <a:r>
              <a:rPr lang="es-MX" sz="900" dirty="0" smtClean="0"/>
              <a:t>=</a:t>
            </a:r>
            <a:r>
              <a:rPr lang="es-MX" sz="900" dirty="0" err="1" smtClean="0"/>
              <a:t>MjjEogqrLPvRyM</a:t>
            </a:r>
            <a:r>
              <a:rPr lang="es-MX" sz="900" dirty="0" smtClean="0"/>
              <a:t>:</a:t>
            </a:r>
            <a:endParaRPr lang="es-MX" sz="900" dirty="0"/>
          </a:p>
        </p:txBody>
      </p:sp>
      <p:sp>
        <p:nvSpPr>
          <p:cNvPr id="6" name="Rectángulo 5"/>
          <p:cNvSpPr/>
          <p:nvPr/>
        </p:nvSpPr>
        <p:spPr>
          <a:xfrm>
            <a:off x="4644736" y="3377045"/>
            <a:ext cx="2670464" cy="25977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7885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7125" y="365125"/>
            <a:ext cx="11144921" cy="2130649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Derivado de los problemas sociales se inicia el estudio de lo urbano y queda subsumido al estudio de la modernización y la industrialización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38200" y="2818503"/>
            <a:ext cx="10515600" cy="3358459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es-MX" sz="3600" dirty="0" smtClean="0">
                <a:solidFill>
                  <a:schemeClr val="tx1"/>
                </a:solidFill>
              </a:rPr>
              <a:t>Según </a:t>
            </a:r>
            <a:r>
              <a:rPr lang="es-MX" sz="3600" dirty="0" err="1" smtClean="0">
                <a:solidFill>
                  <a:schemeClr val="tx1"/>
                </a:solidFill>
              </a:rPr>
              <a:t>Ullán</a:t>
            </a:r>
            <a:r>
              <a:rPr lang="es-MX" sz="3600" dirty="0" smtClean="0">
                <a:solidFill>
                  <a:schemeClr val="tx1"/>
                </a:solidFill>
              </a:rPr>
              <a:t>, 2014, no se desarrolló un armazón teórico-metodológico riguroso para explicar lo urbano, aunque hubo autores como </a:t>
            </a:r>
            <a:r>
              <a:rPr lang="es-MX" sz="3600" dirty="0" err="1" smtClean="0">
                <a:solidFill>
                  <a:schemeClr val="tx1"/>
                </a:solidFill>
              </a:rPr>
              <a:t>Simmel</a:t>
            </a:r>
            <a:r>
              <a:rPr lang="es-MX" sz="3600" dirty="0" smtClean="0">
                <a:solidFill>
                  <a:schemeClr val="tx1"/>
                </a:solidFill>
              </a:rPr>
              <a:t>, </a:t>
            </a:r>
            <a:r>
              <a:rPr lang="es-MX" sz="3600" dirty="0" err="1" smtClean="0">
                <a:solidFill>
                  <a:schemeClr val="tx1"/>
                </a:solidFill>
              </a:rPr>
              <a:t>Halbawchs</a:t>
            </a:r>
            <a:r>
              <a:rPr lang="es-MX" sz="3600" dirty="0" smtClean="0">
                <a:solidFill>
                  <a:schemeClr val="tx1"/>
                </a:solidFill>
              </a:rPr>
              <a:t> y </a:t>
            </a:r>
            <a:r>
              <a:rPr lang="es-MX" sz="3600" dirty="0" err="1" smtClean="0">
                <a:solidFill>
                  <a:schemeClr val="tx1"/>
                </a:solidFill>
              </a:rPr>
              <a:t>Sombart</a:t>
            </a:r>
            <a:r>
              <a:rPr lang="es-MX" sz="3600" dirty="0" smtClean="0">
                <a:solidFill>
                  <a:schemeClr val="tx1"/>
                </a:solidFill>
              </a:rPr>
              <a:t> que crearon argumentos teóricos y se atrevieron a considerar a la ciudad en sí misma como una realidad de poblamiento espacial. 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76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Otros sociólogos contribuyeron  a la tesis de la cuestión urbana como: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sz="4000" dirty="0" smtClean="0"/>
              <a:t>Una manifestación de procesos históricos y/o estructurales más amplios, por ejemplo la lógica de los modos de producción (Marx, Engels, </a:t>
            </a:r>
            <a:r>
              <a:rPr lang="es-MX" sz="4000" dirty="0" err="1" smtClean="0"/>
              <a:t>Tönnies</a:t>
            </a:r>
            <a:r>
              <a:rPr lang="es-MX" sz="4000" dirty="0" smtClean="0"/>
              <a:t>), el desarrollo de procesos de modernización racionalizadora (Small y la primera generación de la escuela de Chicago) o la complejidad funcional (Spencer y Durkheim)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565253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2745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dirty="0" smtClean="0"/>
              <a:t>Y otros, combinaron la historia para tomar a la ciudad como objeto de estudio a partir de la retrospección histórica en busca de los orígenes del mundo moderno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53291" y="4104409"/>
            <a:ext cx="11450782" cy="2483427"/>
          </a:xfrm>
        </p:spPr>
        <p:txBody>
          <a:bodyPr>
            <a:normAutofit/>
          </a:bodyPr>
          <a:lstStyle/>
          <a:p>
            <a:r>
              <a:rPr lang="es-MX" dirty="0" smtClean="0"/>
              <a:t>Weber analizó la ciudad medieval (1924)</a:t>
            </a:r>
          </a:p>
          <a:p>
            <a:r>
              <a:rPr lang="es-MX" dirty="0" smtClean="0"/>
              <a:t>Durkheim (1893, 1895)buscará la división del trabajo que conduce a la solidaridad orgánica</a:t>
            </a:r>
          </a:p>
          <a:p>
            <a:r>
              <a:rPr lang="es-MX" dirty="0" smtClean="0"/>
              <a:t>Marx y Engels (1848)estudiaron la ciudad medieval como lugar insular, específico y único como la antítesis del </a:t>
            </a:r>
            <a:r>
              <a:rPr lang="es-MX" dirty="0" err="1" smtClean="0"/>
              <a:t>capítalismo</a:t>
            </a:r>
            <a:endParaRPr lang="es-MX" dirty="0"/>
          </a:p>
        </p:txBody>
      </p:sp>
      <p:sp>
        <p:nvSpPr>
          <p:cNvPr id="4" name="Cerrar llave 3"/>
          <p:cNvSpPr/>
          <p:nvPr/>
        </p:nvSpPr>
        <p:spPr>
          <a:xfrm rot="5400000">
            <a:off x="5754832" y="-1619250"/>
            <a:ext cx="758536" cy="10439400"/>
          </a:xfrm>
          <a:prstGeom prst="rightBrace">
            <a:avLst>
              <a:gd name="adj1" fmla="val 8333"/>
              <a:gd name="adj2" fmla="val 49601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1834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/>
          <a:lstStyle/>
          <a:p>
            <a:r>
              <a:rPr lang="es-MX" dirty="0" smtClean="0"/>
              <a:t>Entonces,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84463" y="1288473"/>
            <a:ext cx="11585863" cy="5330536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Hubo varias posturas y maneras de estudiar a la ciudad moderna-industrial de finales del siglo XIX y principios del XX,</a:t>
            </a:r>
          </a:p>
          <a:p>
            <a:r>
              <a:rPr lang="es-MX" sz="3200" dirty="0" smtClean="0">
                <a:solidFill>
                  <a:srgbClr val="00B0F0"/>
                </a:solidFill>
              </a:rPr>
              <a:t>Por lo tanto, no se consideró elaborar una teoría de la ciudad y algunos creen que hasta ese momento no se pudo hablar de sociología urbana como </a:t>
            </a:r>
            <a:r>
              <a:rPr lang="es-MX" sz="3200" dirty="0" err="1" smtClean="0">
                <a:solidFill>
                  <a:srgbClr val="00B0F0"/>
                </a:solidFill>
              </a:rPr>
              <a:t>subdisciplina</a:t>
            </a:r>
            <a:r>
              <a:rPr lang="es-MX" sz="3200" dirty="0" smtClean="0">
                <a:solidFill>
                  <a:srgbClr val="00B0F0"/>
                </a:solidFill>
              </a:rPr>
              <a:t> de la ciencia sociológica,</a:t>
            </a:r>
          </a:p>
          <a:p>
            <a:r>
              <a:rPr lang="es-MX" sz="2600" dirty="0" smtClean="0"/>
              <a:t>ENTONCES</a:t>
            </a:r>
            <a:r>
              <a:rPr lang="es-MX" dirty="0" smtClean="0"/>
              <a:t>?</a:t>
            </a:r>
          </a:p>
          <a:p>
            <a:r>
              <a:rPr lang="es-MX" sz="3200" dirty="0" smtClean="0">
                <a:solidFill>
                  <a:srgbClr val="00B0F0"/>
                </a:solidFill>
              </a:rPr>
              <a:t>Los estudios  que hasta ese momento se elaboraron no consideraron  una </a:t>
            </a:r>
            <a:r>
              <a:rPr lang="es-MX" sz="3200" dirty="0" err="1" smtClean="0">
                <a:solidFill>
                  <a:srgbClr val="00B0F0"/>
                </a:solidFill>
              </a:rPr>
              <a:t>subdisplina</a:t>
            </a:r>
            <a:r>
              <a:rPr lang="es-MX" sz="3200" dirty="0" smtClean="0">
                <a:solidFill>
                  <a:srgbClr val="00B0F0"/>
                </a:solidFill>
              </a:rPr>
              <a:t> porque no estaba sistematizada ni dotada de herramientas teórico-metodológicas propias </a:t>
            </a:r>
            <a:endParaRPr lang="es-MX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96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155864"/>
            <a:ext cx="11419608" cy="1446936"/>
          </a:xfrm>
        </p:spPr>
        <p:txBody>
          <a:bodyPr>
            <a:noAutofit/>
          </a:bodyPr>
          <a:lstStyle/>
          <a:p>
            <a:r>
              <a:rPr lang="es-MX" sz="3600" dirty="0" smtClean="0"/>
              <a:t>Dada la diversidad de estudios realizados a finales del siglo XIX, </a:t>
            </a:r>
            <a:r>
              <a:rPr lang="es-MX" sz="3600" dirty="0" err="1" smtClean="0"/>
              <a:t>Ullán</a:t>
            </a:r>
            <a:r>
              <a:rPr lang="es-MX" sz="3600" dirty="0" smtClean="0"/>
              <a:t> (2014) clasifica los marcos epistemológicos de la ciudad en:</a:t>
            </a:r>
            <a:endParaRPr lang="es-MX" sz="3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592281" y="2784764"/>
            <a:ext cx="13612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Dos grandes marcos teóricos</a:t>
            </a:r>
            <a:endParaRPr lang="es-MX" sz="2400" dirty="0"/>
          </a:p>
        </p:txBody>
      </p:sp>
      <p:sp>
        <p:nvSpPr>
          <p:cNvPr id="5" name="Abrir llave 4"/>
          <p:cNvSpPr/>
          <p:nvPr/>
        </p:nvSpPr>
        <p:spPr>
          <a:xfrm>
            <a:off x="1766455" y="1690689"/>
            <a:ext cx="529936" cy="4834802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2329125" y="2143012"/>
            <a:ext cx="121180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Positivistas</a:t>
            </a:r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>
            <a:off x="3682617" y="2187741"/>
            <a:ext cx="835202" cy="207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4720937" y="1829985"/>
            <a:ext cx="2287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Marx, Engels,</a:t>
            </a:r>
          </a:p>
          <a:p>
            <a:r>
              <a:rPr lang="es-MX" dirty="0" smtClean="0"/>
              <a:t>Durkheim, </a:t>
            </a:r>
            <a:r>
              <a:rPr lang="es-MX" dirty="0" err="1" smtClean="0"/>
              <a:t>Halbawchs</a:t>
            </a:r>
            <a:r>
              <a:rPr lang="es-MX" dirty="0" smtClean="0"/>
              <a:t>,</a:t>
            </a:r>
          </a:p>
          <a:p>
            <a:r>
              <a:rPr lang="es-MX" dirty="0" smtClean="0"/>
              <a:t>Small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5987170" y="4954030"/>
            <a:ext cx="19725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Tönnies</a:t>
            </a:r>
            <a:r>
              <a:rPr lang="es-MX" dirty="0" smtClean="0"/>
              <a:t>, </a:t>
            </a:r>
            <a:r>
              <a:rPr lang="es-MX" dirty="0" err="1" smtClean="0"/>
              <a:t>Simmel</a:t>
            </a:r>
            <a:r>
              <a:rPr lang="es-MX" dirty="0" smtClean="0"/>
              <a:t>, </a:t>
            </a:r>
          </a:p>
          <a:p>
            <a:r>
              <a:rPr lang="es-MX" dirty="0" err="1" smtClean="0"/>
              <a:t>Sombart</a:t>
            </a:r>
            <a:r>
              <a:rPr lang="es-MX" dirty="0" smtClean="0"/>
              <a:t>, Weber y la corriente de la Escuela de Chicago (Mead, Dewey)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2447920" y="5254181"/>
            <a:ext cx="2469394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No Positivistas</a:t>
            </a:r>
          </a:p>
          <a:p>
            <a:r>
              <a:rPr lang="es-MX" dirty="0" smtClean="0"/>
              <a:t>Sociología Interpretativa</a:t>
            </a:r>
            <a:endParaRPr lang="es-MX" dirty="0"/>
          </a:p>
        </p:txBody>
      </p:sp>
      <p:sp>
        <p:nvSpPr>
          <p:cNvPr id="11" name="Flecha derecha 10"/>
          <p:cNvSpPr/>
          <p:nvPr/>
        </p:nvSpPr>
        <p:spPr>
          <a:xfrm>
            <a:off x="5000439" y="5692694"/>
            <a:ext cx="835202" cy="207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Abrir llave 11"/>
          <p:cNvSpPr/>
          <p:nvPr/>
        </p:nvSpPr>
        <p:spPr>
          <a:xfrm>
            <a:off x="7086033" y="1658568"/>
            <a:ext cx="294409" cy="1450829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7644246" y="1755498"/>
            <a:ext cx="365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Materialismo histórico: Marx, Engels,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7644246" y="2512344"/>
            <a:ext cx="3539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Funcionalismo: Spencer, Durkheim ,</a:t>
            </a:r>
          </a:p>
        </p:txBody>
      </p:sp>
    </p:spTree>
    <p:extLst>
      <p:ext uri="{BB962C8B-B14F-4D97-AF65-F5344CB8AC3E}">
        <p14:creationId xmlns:p14="http://schemas.microsoft.com/office/powerpoint/2010/main" val="2688641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14893"/>
          </a:xfrm>
        </p:spPr>
        <p:txBody>
          <a:bodyPr>
            <a:normAutofit/>
          </a:bodyPr>
          <a:lstStyle/>
          <a:p>
            <a:r>
              <a:rPr lang="es-MX" dirty="0" smtClean="0"/>
              <a:t>Dada la clasificación anterior </a:t>
            </a:r>
            <a:r>
              <a:rPr lang="es-MX" dirty="0" err="1" smtClean="0"/>
              <a:t>Ullán</a:t>
            </a:r>
            <a:r>
              <a:rPr lang="es-MX" dirty="0" smtClean="0"/>
              <a:t> (2014) </a:t>
            </a:r>
            <a:r>
              <a:rPr lang="es-MX" dirty="0" smtClean="0">
                <a:solidFill>
                  <a:srgbClr val="0070C0"/>
                </a:solidFill>
              </a:rPr>
              <a:t>reclasifica y los agrupa en principios teóricos e ideológicos compartidos</a:t>
            </a:r>
            <a:r>
              <a:rPr lang="es-MX" dirty="0" smtClean="0"/>
              <a:t>, a partir del cruzamiento epistemológico, es decir de las coincidencias en cómo generan conocimiento científico de la ciudad y  de la orientación política de los autores: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8494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1325563"/>
          </a:xfrm>
        </p:spPr>
        <p:txBody>
          <a:bodyPr/>
          <a:lstStyle/>
          <a:p>
            <a:r>
              <a:rPr lang="es-MX" dirty="0" smtClean="0"/>
              <a:t>La ciudad como una perspectiva de variable dependiente e independiente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62462262"/>
              </p:ext>
            </p:extLst>
          </p:nvPr>
        </p:nvGraphicFramePr>
        <p:xfrm>
          <a:off x="510887" y="1576388"/>
          <a:ext cx="11170226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5113"/>
                <a:gridCol w="558511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r>
                        <a:rPr lang="es-MX" sz="3200" baseline="0" dirty="0" smtClean="0">
                          <a:solidFill>
                            <a:schemeClr val="tx1"/>
                          </a:solidFill>
                        </a:rPr>
                        <a:t> dependiente</a:t>
                      </a:r>
                      <a:endParaRPr lang="es-MX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solidFill>
                            <a:schemeClr val="tx1"/>
                          </a:solidFill>
                        </a:rPr>
                        <a:t>Variable independiente</a:t>
                      </a:r>
                      <a:endParaRPr lang="es-MX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Autores que no reconocen a la ciudad como un objeto de estudio en sí mismo,</a:t>
                      </a:r>
                      <a:r>
                        <a:rPr lang="es-MX" sz="3200" baseline="0" dirty="0" smtClean="0"/>
                        <a:t> si no para ello el espacio urbano es un mero reflejo de otros mecanismos sociales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Autores que sí reconocen a la ciudad como un objeto</a:t>
                      </a:r>
                      <a:r>
                        <a:rPr lang="es-MX" sz="3200" baseline="0" dirty="0" smtClean="0"/>
                        <a:t> de estudio en sí mismo. El espacio urbano es un factor de causalidad que determina o condiciona otros procesos sociales</a:t>
                      </a:r>
                      <a:endParaRPr lang="es-MX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Marx, Engels, </a:t>
                      </a:r>
                      <a:r>
                        <a:rPr lang="es-MX" sz="3200" dirty="0" err="1" smtClean="0"/>
                        <a:t>Tönnies</a:t>
                      </a:r>
                      <a:r>
                        <a:rPr lang="es-MX" sz="3200" dirty="0" smtClean="0"/>
                        <a:t>, Durkheim y Weber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200" dirty="0" err="1" smtClean="0"/>
                        <a:t>Simmel</a:t>
                      </a:r>
                      <a:r>
                        <a:rPr lang="es-MX" sz="3200" dirty="0" smtClean="0"/>
                        <a:t>, </a:t>
                      </a:r>
                      <a:r>
                        <a:rPr lang="es-MX" sz="3200" dirty="0" err="1" smtClean="0"/>
                        <a:t>Sombart</a:t>
                      </a:r>
                      <a:r>
                        <a:rPr lang="es-MX" sz="3200" dirty="0" smtClean="0"/>
                        <a:t> y </a:t>
                      </a:r>
                      <a:r>
                        <a:rPr lang="es-MX" sz="3200" dirty="0" err="1" smtClean="0"/>
                        <a:t>Halbawchs</a:t>
                      </a:r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5704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relacionada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45" y="644237"/>
            <a:ext cx="11149446" cy="3927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19545" y="4914900"/>
            <a:ext cx="11309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rgbClr val="C00000"/>
                </a:solidFill>
                <a:latin typeface="AR BLANCA" panose="02000000000000000000" pitchFamily="2" charset="0"/>
              </a:rPr>
              <a:t>La ciudad es producto </a:t>
            </a:r>
            <a:r>
              <a:rPr lang="es-MX" sz="2800" dirty="0" smtClean="0"/>
              <a:t>de aspectos económicos, políticos, sociales, culturales</a:t>
            </a:r>
            <a:endParaRPr lang="es-MX" sz="2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19544" y="5627132"/>
            <a:ext cx="11734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i="1" dirty="0" smtClean="0">
                <a:solidFill>
                  <a:srgbClr val="C00000"/>
                </a:solidFill>
                <a:latin typeface="AR BLANCA" panose="02000000000000000000" pitchFamily="2" charset="0"/>
              </a:rPr>
              <a:t>La ciudad genera </a:t>
            </a:r>
            <a:r>
              <a:rPr lang="es-MX" sz="2800" dirty="0" smtClean="0"/>
              <a:t>efectos en  aspectos económicos, políticos, sociales, culturales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98378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Todos los autores presentan  un común denominador epistemológico e ideológico: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38200" y="1825625"/>
            <a:ext cx="10515600" cy="41387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4400" dirty="0" smtClean="0"/>
              <a:t>Todos abrazan el paradigma de la modernidad</a:t>
            </a:r>
          </a:p>
          <a:p>
            <a:pPr marL="0" indent="0">
              <a:buNone/>
            </a:pPr>
            <a:r>
              <a:rPr lang="es-MX" sz="4400" dirty="0" smtClean="0"/>
              <a:t>La cosmovisión predominante de Occidente</a:t>
            </a:r>
          </a:p>
          <a:p>
            <a:r>
              <a:rPr lang="es-MX" sz="4400" dirty="0" smtClean="0"/>
              <a:t>Los dos aspectos anteriores conllevan a: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1691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31820" y="283335"/>
            <a:ext cx="11668259" cy="6400800"/>
          </a:xfrm>
        </p:spPr>
        <p:txBody>
          <a:bodyPr numCol="2">
            <a:noAutofit/>
          </a:bodyPr>
          <a:lstStyle/>
          <a:p>
            <a:pPr algn="just"/>
            <a:r>
              <a:rPr lang="es-MX" dirty="0" smtClean="0"/>
              <a:t>Introducción </a:t>
            </a:r>
          </a:p>
          <a:p>
            <a:pPr algn="just"/>
            <a:r>
              <a:rPr lang="es-MX" sz="1050" dirty="0" smtClean="0"/>
              <a:t>La  </a:t>
            </a:r>
            <a:r>
              <a:rPr lang="es-MX" sz="1050" dirty="0"/>
              <a:t>UA (unidad de aprendizaje) Sociología Urbana 1, misma que se imparte en el  quinto semestre de la licenciatura en Planeación Territorial, es  de corte teórico,  integrada en el  área de Sociedad y </a:t>
            </a:r>
            <a:r>
              <a:rPr lang="es-MX" sz="1050" dirty="0" smtClean="0"/>
              <a:t>Territorio La </a:t>
            </a:r>
            <a:r>
              <a:rPr lang="es-MX" sz="1050" dirty="0"/>
              <a:t>importancia de esta UA  en la </a:t>
            </a:r>
            <a:r>
              <a:rPr lang="es-MX" sz="1050" dirty="0" err="1"/>
              <a:t>currícula</a:t>
            </a:r>
            <a:r>
              <a:rPr lang="es-MX" sz="1050" dirty="0"/>
              <a:t>  de la licenciatura recae  en el estudio y análisis  que se hace entre sociedad y territorio, y la ciudad como producto material de la </a:t>
            </a:r>
            <a:r>
              <a:rPr lang="es-MX" sz="1050" dirty="0" smtClean="0"/>
              <a:t>sociedad. Derivado </a:t>
            </a:r>
            <a:r>
              <a:rPr lang="es-MX" sz="1050" dirty="0"/>
              <a:t>de lo anterior , Sociología Urbana 1 tiene tres unidades  de competencia: 1) conceptos básicos, 2) orígenes de la ciudad y 3) los sociólogos urbanos clásicos.</a:t>
            </a:r>
          </a:p>
          <a:p>
            <a:pPr algn="just"/>
            <a:r>
              <a:rPr lang="es-MX" sz="1050" dirty="0"/>
              <a:t>De la unidad número </a:t>
            </a:r>
            <a:r>
              <a:rPr lang="es-MX" sz="1050" dirty="0" smtClean="0"/>
              <a:t>III </a:t>
            </a:r>
            <a:r>
              <a:rPr lang="es-MX" sz="1050" dirty="0"/>
              <a:t>se eligió </a:t>
            </a:r>
            <a:r>
              <a:rPr lang="es-MX" sz="1050" dirty="0" smtClean="0"/>
              <a:t>para </a:t>
            </a:r>
            <a:r>
              <a:rPr lang="es-MX" sz="1050" dirty="0"/>
              <a:t>esta presentación </a:t>
            </a:r>
            <a:r>
              <a:rPr lang="es-MX" sz="1050" dirty="0" smtClean="0"/>
              <a:t>EL tema “LA CIUDAD COMO VARIABLE DEPENDIENTE E INDEPENDIENTE SEGÚN ULLÁN”.  </a:t>
            </a:r>
            <a:r>
              <a:rPr lang="es-MX" sz="1050" dirty="0"/>
              <a:t>Éste </a:t>
            </a:r>
            <a:r>
              <a:rPr lang="es-MX" sz="1050" dirty="0" smtClean="0"/>
              <a:t>TEMA CORRESPONDE A LA VISIÓN DE FRANCISCO ULLÁN (2014) PARA COMPRENDER EL NIVEL EPISTEMOLÓGICO DE LA CIUDAD INDUSTRIAL, ES DECIR CÓMO SE CONSTRUYÓ CONOCIMIENTO CIENTÍFICO DE LA </a:t>
            </a:r>
            <a:r>
              <a:rPr lang="es-MX" sz="1050" dirty="0" err="1" smtClean="0"/>
              <a:t>CIUDAd</a:t>
            </a:r>
            <a:r>
              <a:rPr lang="es-MX" sz="1050" dirty="0" smtClean="0"/>
              <a:t> </a:t>
            </a:r>
            <a:r>
              <a:rPr lang="es-MX" sz="1050" dirty="0" smtClean="0"/>
              <a:t>INDUSTRIAL A FINALES DEL SIGLO XIX Y PRINCIPIOS DEL XX. </a:t>
            </a:r>
            <a:endParaRPr lang="es-MX" sz="1050" dirty="0"/>
          </a:p>
          <a:p>
            <a:pPr algn="just"/>
            <a:r>
              <a:rPr lang="es-MX" sz="1800" dirty="0"/>
              <a:t>JUSTIFICACIÓN</a:t>
            </a:r>
            <a:endParaRPr lang="es-MX" sz="2000" dirty="0"/>
          </a:p>
          <a:p>
            <a:pPr algn="just"/>
            <a:r>
              <a:rPr lang="es-MX" sz="1050" dirty="0"/>
              <a:t>En una UA teórica  como Sociología Urbana 1,  el procesamiento de la información de corte  teórico e histórico (para este caso),  es muy conveniente mostrarla con esquemas  e imágenes que ayudarán a recrear contextos que para los alumnos les resulta difícil imaginar. </a:t>
            </a:r>
          </a:p>
          <a:p>
            <a:pPr algn="just"/>
            <a:r>
              <a:rPr lang="es-MX" sz="1050" dirty="0"/>
              <a:t>La ciudad </a:t>
            </a:r>
            <a:r>
              <a:rPr lang="es-MX" sz="1050" dirty="0" smtClean="0"/>
              <a:t>COMO VARIABLE DEPENDIENTE E INDEPENDIENTE </a:t>
            </a:r>
            <a:r>
              <a:rPr lang="es-MX" sz="1050" dirty="0"/>
              <a:t>forma parte de la unidad </a:t>
            </a:r>
            <a:r>
              <a:rPr lang="es-MX" sz="1050" dirty="0" smtClean="0"/>
              <a:t>III, </a:t>
            </a:r>
            <a:r>
              <a:rPr lang="es-MX" sz="1050" dirty="0"/>
              <a:t>que, básicamente, es de corte </a:t>
            </a:r>
            <a:r>
              <a:rPr lang="es-MX" sz="1050" dirty="0" smtClean="0"/>
              <a:t>TEÓRICO. </a:t>
            </a:r>
            <a:r>
              <a:rPr lang="es-MX" sz="1050" dirty="0"/>
              <a:t>¿Por qué se muestra </a:t>
            </a:r>
            <a:r>
              <a:rPr lang="es-MX" sz="1050" dirty="0" smtClean="0"/>
              <a:t>EL NIVEL EPISTEMOLÓGICO </a:t>
            </a:r>
            <a:r>
              <a:rPr lang="es-MX" sz="1050" dirty="0"/>
              <a:t>de la ciudad </a:t>
            </a:r>
            <a:r>
              <a:rPr lang="es-MX" sz="1050" dirty="0" smtClean="0"/>
              <a:t>occidental DE FINALES DEL SIGLO XIX Y PRINCIPIOS DEL XX? </a:t>
            </a:r>
            <a:r>
              <a:rPr lang="es-MX" sz="1050" dirty="0"/>
              <a:t>La respuesta tiene relación con el siguiente argumento. </a:t>
            </a:r>
            <a:r>
              <a:rPr lang="es-MX" sz="1050" dirty="0" smtClean="0"/>
              <a:t>LOS AUTORES QUE ESTÁN INCLUIDOS (C. MARX, F. ENGELS, TÖNNIES, WEBER, DURKHEIM COMPRENDIDOS EN LA PERSPECTIVA DE LA CIUDAD COMO VARIABLE DEPENDIENTE Y SIMMEL, SOMBART Y HALBAWCHS EN LA PERSPECTIVA DE LA CIUDAD COMO VARIABLE INDEPENDIENTE) FORMAN PARTE DE LOS ANTECEDENTES DE LA SOCIOLOGÍA URBANA Y LOS ANÁLISIS QUE ELABORARON FUERON PRODUCTO DE ESTUDIAR A LA CIUDAD INDUSTRIAL. </a:t>
            </a:r>
            <a:endParaRPr lang="es-MX" sz="1050" dirty="0"/>
          </a:p>
          <a:p>
            <a:pPr algn="just"/>
            <a:r>
              <a:rPr lang="es-MX" sz="1050" dirty="0"/>
              <a:t>Lo anterior sirve para explicarle a los estudiantes que </a:t>
            </a:r>
            <a:r>
              <a:rPr lang="es-MX" sz="1050" dirty="0" smtClean="0"/>
              <a:t>LOS MODELOS Y ENFOQUES DE LA CIUDAD SON CONSTRUCCIONES MENTALES DE LOS </a:t>
            </a:r>
            <a:r>
              <a:rPr lang="es-MX" sz="1050" dirty="0" smtClean="0"/>
              <a:t>científicos SOCIALES</a:t>
            </a:r>
            <a:r>
              <a:rPr lang="es-MX" sz="1050" dirty="0" smtClean="0"/>
              <a:t>, SON ´DISTINTAS MIRADAS CIENTÍFICAS SOBRE </a:t>
            </a:r>
            <a:r>
              <a:rPr lang="es-MX" sz="1050" dirty="0" smtClean="0"/>
              <a:t>UNA MISMA </a:t>
            </a:r>
            <a:r>
              <a:rPr lang="es-MX" sz="1050" dirty="0" smtClean="0"/>
              <a:t>“REALIDAD”, LA CIUDAD INDUSTRIAL..</a:t>
            </a:r>
          </a:p>
          <a:p>
            <a:pPr algn="just"/>
            <a:r>
              <a:rPr lang="es-MX" sz="1050" dirty="0">
                <a:sym typeface="Trebuchet MS" pitchFamily="34" charset="0"/>
              </a:rPr>
              <a:t>La contribución que tendrá </a:t>
            </a:r>
            <a:r>
              <a:rPr lang="es-MX" sz="1050" dirty="0" smtClean="0">
                <a:sym typeface="Trebuchet MS" pitchFamily="34" charset="0"/>
              </a:rPr>
              <a:t>en los </a:t>
            </a:r>
            <a:r>
              <a:rPr lang="es-MX" sz="1050" dirty="0">
                <a:sym typeface="Trebuchet MS" pitchFamily="34" charset="0"/>
              </a:rPr>
              <a:t>estudiantes este material visual que se muestra recae en que a través de mostrar algunos elementos conceptuales y estructura del capítulo del libro mencionado </a:t>
            </a:r>
            <a:r>
              <a:rPr lang="es-MX" sz="1050" dirty="0" smtClean="0">
                <a:sym typeface="Trebuchet MS" pitchFamily="34" charset="0"/>
              </a:rPr>
              <a:t>ayudará </a:t>
            </a:r>
            <a:r>
              <a:rPr lang="es-MX" sz="1050" dirty="0">
                <a:sym typeface="Trebuchet MS" pitchFamily="34" charset="0"/>
              </a:rPr>
              <a:t>a comprender el tema. El propósito del material didáctico es que al finalizar la exposición estructuren mentalmente </a:t>
            </a:r>
            <a:r>
              <a:rPr lang="es-MX" sz="1050" dirty="0" smtClean="0">
                <a:sym typeface="Trebuchet MS" pitchFamily="34" charset="0"/>
              </a:rPr>
              <a:t>los marcos epistemológicos de cómo se construye conocimiento científico si miramos a la ciudad como una variable dependiente </a:t>
            </a:r>
            <a:r>
              <a:rPr lang="es-MX" sz="1050" smtClean="0">
                <a:sym typeface="Trebuchet MS" pitchFamily="34" charset="0"/>
              </a:rPr>
              <a:t>o independiente.</a:t>
            </a:r>
            <a:endParaRPr lang="es-MX" sz="1050" dirty="0" smtClean="0">
              <a:sym typeface="Trebuchet MS" pitchFamily="34" charset="0"/>
            </a:endParaRPr>
          </a:p>
          <a:p>
            <a:pPr algn="just"/>
            <a:r>
              <a:rPr lang="es-MX" sz="1050" dirty="0" smtClean="0"/>
              <a:t>Por </a:t>
            </a:r>
            <a:r>
              <a:rPr lang="es-MX" sz="1050" dirty="0"/>
              <a:t>último, Cabe aclarara que lo que interesa en la presentación es el nivel epistemológico desde dos perspectivas, la ciudad como variable dependiente e independiente, y no los marcos analíticos y teóricos de los autores, eso se hará en otras exposiciones. </a:t>
            </a:r>
          </a:p>
          <a:p>
            <a:pPr algn="just"/>
            <a:endParaRPr lang="es-MX" sz="1050" dirty="0" smtClean="0">
              <a:sym typeface="Trebuchet MS" pitchFamily="34" charset="0"/>
            </a:endParaRPr>
          </a:p>
          <a:p>
            <a:pPr algn="just"/>
            <a:endParaRPr lang="es-MX" sz="800" dirty="0"/>
          </a:p>
          <a:p>
            <a:pPr algn="just"/>
            <a:r>
              <a:rPr lang="es-MX" sz="1050" dirty="0" smtClean="0"/>
              <a:t> </a:t>
            </a:r>
            <a:endParaRPr lang="es-MX" sz="1050" dirty="0"/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15780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4517" y="2165327"/>
            <a:ext cx="10425545" cy="3086101"/>
          </a:xfrm>
        </p:spPr>
        <p:txBody>
          <a:bodyPr>
            <a:normAutofit/>
          </a:bodyPr>
          <a:lstStyle/>
          <a:p>
            <a:r>
              <a:rPr lang="es-MX" dirty="0" smtClean="0"/>
              <a:t>Todos los autores colocan  a la ciudad (y la ciudad occidental en concreto) en el centro de sus esquemas teóricos.</a:t>
            </a:r>
            <a:br>
              <a:rPr lang="es-MX" dirty="0" smtClean="0"/>
            </a:br>
            <a:r>
              <a:rPr lang="es-MX" dirty="0" smtClean="0"/>
              <a:t>Presentan una correlación entre proceso histórico de modernización  y de urbanización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38200" y="3352690"/>
            <a:ext cx="10515600" cy="3026930"/>
          </a:xfrm>
        </p:spPr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96190" y="229819"/>
            <a:ext cx="10439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600" dirty="0" smtClean="0"/>
              <a:t>A) </a:t>
            </a:r>
            <a:r>
              <a:rPr lang="es-MX" sz="3600" dirty="0"/>
              <a:t>que la ciudad sea estudiada como escenario del avance de la </a:t>
            </a:r>
            <a:r>
              <a:rPr lang="es-MX" sz="3600" dirty="0" smtClean="0"/>
              <a:t>modernidad</a:t>
            </a:r>
            <a:endParaRPr lang="es-MX" sz="3600" dirty="0"/>
          </a:p>
        </p:txBody>
      </p:sp>
      <p:sp>
        <p:nvSpPr>
          <p:cNvPr id="5" name="Flecha abajo 4"/>
          <p:cNvSpPr/>
          <p:nvPr/>
        </p:nvSpPr>
        <p:spPr>
          <a:xfrm>
            <a:off x="5095008" y="1417182"/>
            <a:ext cx="820882" cy="7481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3622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56" y="246929"/>
            <a:ext cx="5049627" cy="364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93" y="2325775"/>
            <a:ext cx="3418898" cy="432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446809" y="4623955"/>
            <a:ext cx="52363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sng" dirty="0" smtClean="0">
                <a:solidFill>
                  <a:srgbClr val="C00000"/>
                </a:solidFill>
              </a:rPr>
              <a:t>Logros occidentales</a:t>
            </a:r>
            <a:r>
              <a:rPr lang="es-MX" sz="2800" dirty="0" smtClean="0">
                <a:solidFill>
                  <a:srgbClr val="C00000"/>
                </a:solidFill>
              </a:rPr>
              <a:t>:</a:t>
            </a:r>
            <a:r>
              <a:rPr lang="es-MX" sz="2800" dirty="0" smtClean="0"/>
              <a:t> el progreso, la complejidad, la racionalidad creciente, la conquista de la naturaleza, lo rural vs urbano</a:t>
            </a:r>
            <a:endParaRPr lang="es-MX" sz="2800" dirty="0"/>
          </a:p>
        </p:txBody>
      </p:sp>
      <p:sp>
        <p:nvSpPr>
          <p:cNvPr id="5" name="Cerrar llave 4"/>
          <p:cNvSpPr/>
          <p:nvPr/>
        </p:nvSpPr>
        <p:spPr>
          <a:xfrm>
            <a:off x="10214264" y="246929"/>
            <a:ext cx="394854" cy="6399211"/>
          </a:xfrm>
          <a:prstGeom prst="rightBrac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10672424" y="3068460"/>
            <a:ext cx="1519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ciudad es un proceso histórico, no un objeto de estudio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84188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0363" y="223285"/>
            <a:ext cx="11121656" cy="16023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dirty="0"/>
              <a:t>b</a:t>
            </a:r>
            <a:r>
              <a:rPr lang="es-MX" sz="3600" dirty="0" smtClean="0"/>
              <a:t>) </a:t>
            </a:r>
            <a:r>
              <a:rPr lang="es-MX" sz="3600" dirty="0"/>
              <a:t>los problemas urbanos son percibidos como un desafío al paradigma moderno 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10363" y="2573771"/>
            <a:ext cx="11121655" cy="3603192"/>
          </a:xfrm>
        </p:spPr>
        <p:txBody>
          <a:bodyPr/>
          <a:lstStyle/>
          <a:p>
            <a:r>
              <a:rPr lang="es-MX" dirty="0" smtClean="0"/>
              <a:t>Es decir, la ciudad debería ser el producto más acabado del orden y progreso, de la modernidad y del crecimiento económico, SIN EMBARGO, LA CIUDAD TAMBIÉN FUE EL ESCAPARATE MÁS ESPECTACULAR DE LOS DAÑOS COLATERALES DE LA ECONOMÍA DE MERCADO.</a:t>
            </a:r>
          </a:p>
          <a:p>
            <a:endParaRPr lang="es-MX" dirty="0" smtClean="0"/>
          </a:p>
          <a:p>
            <a:r>
              <a:rPr lang="es-MX" sz="4000" dirty="0" smtClean="0"/>
              <a:t>LA CIUDAD ENTRABA EN COLISIÓN CON LA IDEA TRIUNFALISTA Y EL OPTIMISMO DEL PROGRESO</a:t>
            </a:r>
            <a:endParaRPr lang="es-MX" sz="4000" dirty="0"/>
          </a:p>
        </p:txBody>
      </p:sp>
      <p:sp>
        <p:nvSpPr>
          <p:cNvPr id="4" name="Flecha abajo 3"/>
          <p:cNvSpPr/>
          <p:nvPr/>
        </p:nvSpPr>
        <p:spPr>
          <a:xfrm>
            <a:off x="5250309" y="1825625"/>
            <a:ext cx="820882" cy="7481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6328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n relacionada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32" y="432017"/>
            <a:ext cx="4286250" cy="31889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32" y="3620987"/>
            <a:ext cx="4286250" cy="30380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errar llave 3"/>
          <p:cNvSpPr/>
          <p:nvPr/>
        </p:nvSpPr>
        <p:spPr>
          <a:xfrm>
            <a:off x="4707082" y="903886"/>
            <a:ext cx="680604" cy="5372345"/>
          </a:xfrm>
          <a:prstGeom prst="rightBrac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5808518" y="1435622"/>
            <a:ext cx="5590309" cy="38164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dirty="0" smtClean="0"/>
              <a:t>Estos problemas urbanos  se convirtieron en objeto de análisis de la sociología y, específicamente, los problemas urbanos, conllevaron a ser uno de los factores del nacimiento de la sociología urbana.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480885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375" y="2208326"/>
            <a:ext cx="10364451" cy="2187028"/>
          </a:xfrm>
        </p:spPr>
        <p:txBody>
          <a:bodyPr>
            <a:noAutofit/>
          </a:bodyPr>
          <a:lstStyle/>
          <a:p>
            <a:r>
              <a:rPr lang="es-MX" sz="7200" dirty="0"/>
              <a:t>2. La ciudad como variable dependiente</a:t>
            </a:r>
          </a:p>
        </p:txBody>
      </p:sp>
    </p:spTree>
    <p:extLst>
      <p:ext uri="{BB962C8B-B14F-4D97-AF65-F5344CB8AC3E}">
        <p14:creationId xmlns:p14="http://schemas.microsoft.com/office/powerpoint/2010/main" val="2800125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2219" y="161317"/>
            <a:ext cx="10364451" cy="1596177"/>
          </a:xfrm>
        </p:spPr>
        <p:txBody>
          <a:bodyPr/>
          <a:lstStyle/>
          <a:p>
            <a:r>
              <a:rPr lang="es-MX" dirty="0" smtClean="0"/>
              <a:t> La ciudad como variable dependiente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36216" y="2055384"/>
            <a:ext cx="3422719" cy="3910157"/>
          </a:xfr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es-MX" sz="4000" dirty="0" smtClean="0"/>
              <a:t>La ciudad es un reflejo de otros mecanismos sociales</a:t>
            </a:r>
            <a:endParaRPr lang="es-MX" sz="4000" dirty="0"/>
          </a:p>
        </p:txBody>
      </p:sp>
      <p:sp>
        <p:nvSpPr>
          <p:cNvPr id="4" name="Flecha derecha 3"/>
          <p:cNvSpPr/>
          <p:nvPr/>
        </p:nvSpPr>
        <p:spPr>
          <a:xfrm rot="5400000">
            <a:off x="1064922" y="1341005"/>
            <a:ext cx="724191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4054043" y="2642900"/>
            <a:ext cx="1380402" cy="1160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5833769" y="1540916"/>
            <a:ext cx="58230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Autores:</a:t>
            </a:r>
          </a:p>
          <a:p>
            <a:r>
              <a:rPr lang="es-MX" sz="3600" dirty="0" smtClean="0"/>
              <a:t>2.1Karl Marx (1818-1883) y Federico Engels (1820-1895)</a:t>
            </a:r>
          </a:p>
          <a:p>
            <a:r>
              <a:rPr lang="es-MX" sz="3600" dirty="0" smtClean="0"/>
              <a:t>2.2 Ferdinand </a:t>
            </a:r>
            <a:r>
              <a:rPr lang="es-MX" sz="3600" dirty="0" err="1" smtClean="0"/>
              <a:t>Tönnies</a:t>
            </a:r>
            <a:r>
              <a:rPr lang="es-MX" sz="3600" dirty="0" smtClean="0"/>
              <a:t> (1855-1936)</a:t>
            </a:r>
          </a:p>
          <a:p>
            <a:r>
              <a:rPr lang="es-MX" sz="3600" dirty="0" smtClean="0"/>
              <a:t>2.3 Emile Durkheim (1858-1917)</a:t>
            </a:r>
          </a:p>
          <a:p>
            <a:r>
              <a:rPr lang="es-MX" sz="3600" dirty="0" smtClean="0"/>
              <a:t>2.4 Max Weber (1864-1920)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44824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417" y="365125"/>
            <a:ext cx="11398827" cy="20247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dirty="0" smtClean="0"/>
              <a:t>2.1 </a:t>
            </a:r>
            <a:r>
              <a:rPr lang="es-MX" sz="3600" dirty="0" smtClean="0"/>
              <a:t> La </a:t>
            </a:r>
            <a:r>
              <a:rPr lang="es-MX" sz="3600" dirty="0"/>
              <a:t>ciudad es un reflejo de otros mecanismos </a:t>
            </a:r>
            <a:r>
              <a:rPr lang="es-MX" sz="3600" dirty="0" smtClean="0"/>
              <a:t>sociales = Marx y Engels = </a:t>
            </a:r>
            <a:r>
              <a:rPr lang="es-MX" sz="3600" u="sng" dirty="0" smtClean="0"/>
              <a:t>la ciudad como expresión del modo de producción</a:t>
            </a: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436417" y="2389909"/>
            <a:ext cx="11398827" cy="3787053"/>
          </a:xfrm>
        </p:spPr>
        <p:txBody>
          <a:bodyPr>
            <a:normAutofit/>
          </a:bodyPr>
          <a:lstStyle/>
          <a:p>
            <a:r>
              <a:rPr lang="es-MX" dirty="0" smtClean="0"/>
              <a:t>La ciudad nunca generó un modo de producción propio</a:t>
            </a:r>
          </a:p>
          <a:p>
            <a:r>
              <a:rPr lang="es-MX" dirty="0" smtClean="0"/>
              <a:t>La ciudad es una asociación ENTRE CAPITALISMO Y URBANISMO, Y SÓLO OCURRE EN OCCIDENTE</a:t>
            </a:r>
          </a:p>
          <a:p>
            <a:r>
              <a:rPr lang="es-MX" dirty="0" smtClean="0"/>
              <a:t>Marx y Engels creen que las ciudades son catalizadores de la evolución del propio modo de producción </a:t>
            </a:r>
          </a:p>
          <a:p>
            <a:r>
              <a:rPr lang="es-MX" dirty="0" smtClean="0"/>
              <a:t>Engels fue el primer sociólogo marxista en ligar las lógicas del modo de producción capitalista  con los procesos de desarrollo urbano</a:t>
            </a:r>
          </a:p>
          <a:p>
            <a:r>
              <a:rPr lang="es-MX" dirty="0" smtClean="0"/>
              <a:t>Para este último autor  el modo de producción capitalista es determinante en los estilos de vida urbanos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8385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42897" y="259773"/>
            <a:ext cx="10972802" cy="23067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3600" dirty="0" smtClean="0"/>
              <a:t>2.2 La </a:t>
            </a:r>
            <a:r>
              <a:rPr lang="es-MX" sz="3600" dirty="0"/>
              <a:t>ciudad es un reflejo de otros mecanismos </a:t>
            </a:r>
            <a:r>
              <a:rPr lang="es-MX" sz="3600" dirty="0" smtClean="0"/>
              <a:t>sociales = </a:t>
            </a:r>
            <a:r>
              <a:rPr lang="es-MX" sz="3600" dirty="0" err="1" smtClean="0"/>
              <a:t>Tönnies</a:t>
            </a:r>
            <a:r>
              <a:rPr lang="es-MX" sz="3600" dirty="0" smtClean="0"/>
              <a:t>= </a:t>
            </a:r>
            <a:r>
              <a:rPr lang="es-MX" sz="3600" u="sng" dirty="0" smtClean="0"/>
              <a:t>lo urbano en el contínuum comunidad sociedad. Su  interés se centra en el proceso  general y no espacial de las categorías rural y urbano</a:t>
            </a:r>
            <a:r>
              <a:rPr lang="es-MX" sz="3600" dirty="0" smtClean="0"/>
              <a:t>.</a:t>
            </a:r>
            <a:endParaRPr lang="es-MX" sz="36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56201675"/>
              </p:ext>
            </p:extLst>
          </p:nvPr>
        </p:nvGraphicFramePr>
        <p:xfrm>
          <a:off x="342897" y="2753592"/>
          <a:ext cx="10972802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1"/>
                <a:gridCol w="5486401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Comunidad = </a:t>
                      </a:r>
                      <a:r>
                        <a:rPr lang="es-MX" dirty="0" err="1" smtClean="0"/>
                        <a:t>Gemeinschaft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Sociedad = </a:t>
                      </a:r>
                      <a:r>
                        <a:rPr lang="es-MX" dirty="0" err="1" smtClean="0"/>
                        <a:t>Geselschaft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Sociedades tradicionales</a:t>
                      </a:r>
                    </a:p>
                    <a:p>
                      <a:r>
                        <a:rPr lang="es-MX" dirty="0" err="1" smtClean="0"/>
                        <a:t>Precapitalistas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Bajo nivel de división</a:t>
                      </a:r>
                      <a:r>
                        <a:rPr lang="es-MX" baseline="0" dirty="0" smtClean="0"/>
                        <a:t> social del trabajo</a:t>
                      </a:r>
                    </a:p>
                    <a:p>
                      <a:r>
                        <a:rPr lang="es-MX" baseline="0" dirty="0" smtClean="0"/>
                        <a:t>Alto grado de homogeneidad social y cultural</a:t>
                      </a:r>
                    </a:p>
                    <a:p>
                      <a:r>
                        <a:rPr lang="es-MX" baseline="0" dirty="0" smtClean="0"/>
                        <a:t>Alta relación de parentesco y vecindad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Sistema social de las modernas</a:t>
                      </a:r>
                      <a:r>
                        <a:rPr lang="es-MX" baseline="0" dirty="0" smtClean="0"/>
                        <a:t> sociedades industriales</a:t>
                      </a:r>
                    </a:p>
                    <a:p>
                      <a:r>
                        <a:rPr lang="es-MX" baseline="0" dirty="0" smtClean="0"/>
                        <a:t>Forma de vida urbana</a:t>
                      </a:r>
                    </a:p>
                    <a:p>
                      <a:r>
                        <a:rPr lang="es-MX" baseline="0" dirty="0" smtClean="0"/>
                        <a:t>Economía orientada al mercado</a:t>
                      </a:r>
                    </a:p>
                    <a:p>
                      <a:r>
                        <a:rPr lang="es-MX" baseline="0" dirty="0" smtClean="0"/>
                        <a:t>Alto nivel de división social del trabajo</a:t>
                      </a:r>
                    </a:p>
                    <a:p>
                      <a:r>
                        <a:rPr lang="es-MX" baseline="0" dirty="0" smtClean="0"/>
                        <a:t>Gran heterogeneidad sociocultural</a:t>
                      </a:r>
                    </a:p>
                    <a:p>
                      <a:r>
                        <a:rPr lang="es-MX" baseline="0" dirty="0" smtClean="0"/>
                        <a:t>Relaciones secundarias basadas en el contrato legal entre desconocidos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0" dirty="0" smtClean="0"/>
                        <a:t>La expresión espacial de lo anterior es la aldea, lo rural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La expresión espacial de lo</a:t>
                      </a:r>
                      <a:r>
                        <a:rPr lang="es-MX" baseline="0" dirty="0" smtClean="0"/>
                        <a:t> anterior es la ciudad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Abrir llave 5"/>
          <p:cNvSpPr/>
          <p:nvPr/>
        </p:nvSpPr>
        <p:spPr>
          <a:xfrm rot="16200000">
            <a:off x="5507180" y="383309"/>
            <a:ext cx="644236" cy="10972802"/>
          </a:xfrm>
          <a:prstGeom prst="leftBrace">
            <a:avLst>
              <a:gd name="adj1" fmla="val 8333"/>
              <a:gd name="adj2" fmla="val 5077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342896" y="6201065"/>
            <a:ext cx="11576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>
                <a:solidFill>
                  <a:srgbClr val="C00000"/>
                </a:solidFill>
              </a:rPr>
              <a:t>ENTONCES, ¿DE QUÉ DEPENDE LA CIUDAD? DEL PROCESO DE TRANSFORMACIÓN Y LA ORGANIZACIÓN SOCIAL</a:t>
            </a:r>
            <a:endParaRPr lang="es-MX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5097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15635" y="365125"/>
            <a:ext cx="11367655" cy="19104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3600" dirty="0" smtClean="0"/>
              <a:t>2.3 La </a:t>
            </a:r>
            <a:r>
              <a:rPr lang="es-MX" sz="3600" dirty="0"/>
              <a:t>ciudad es un reflejo de otros mecanismos </a:t>
            </a:r>
            <a:r>
              <a:rPr lang="es-MX" sz="3600" dirty="0" smtClean="0"/>
              <a:t>sociales = Emile Durkheim= </a:t>
            </a:r>
            <a:r>
              <a:rPr lang="es-MX" sz="3600" u="sng" dirty="0" smtClean="0"/>
              <a:t>la ciudad como sistema funcional </a:t>
            </a:r>
            <a:r>
              <a:rPr lang="es-MX" sz="3600" u="sng" dirty="0" err="1" smtClean="0"/>
              <a:t>super</a:t>
            </a:r>
            <a:r>
              <a:rPr lang="es-MX" sz="3600" u="sng" dirty="0" smtClean="0"/>
              <a:t>-orgánico</a:t>
            </a: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73983659"/>
              </p:ext>
            </p:extLst>
          </p:nvPr>
        </p:nvGraphicFramePr>
        <p:xfrm>
          <a:off x="838200" y="2503488"/>
          <a:ext cx="1051560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Solidaridad mecánica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Solidaridad orgánica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Sociedad tradicional</a:t>
                      </a:r>
                      <a:r>
                        <a:rPr lang="es-MX" baseline="0" dirty="0" smtClean="0"/>
                        <a:t> – </a:t>
                      </a:r>
                      <a:r>
                        <a:rPr lang="es-MX" dirty="0" smtClean="0"/>
                        <a:t>preindustrial</a:t>
                      </a:r>
                    </a:p>
                    <a:p>
                      <a:r>
                        <a:rPr lang="es-MX" dirty="0" smtClean="0"/>
                        <a:t>Dependencia</a:t>
                      </a:r>
                    </a:p>
                    <a:p>
                      <a:r>
                        <a:rPr lang="es-MX" dirty="0" smtClean="0"/>
                        <a:t>Homogeneidad</a:t>
                      </a:r>
                    </a:p>
                    <a:p>
                      <a:r>
                        <a:rPr lang="es-MX" dirty="0" smtClean="0"/>
                        <a:t>División del trabajo simple</a:t>
                      </a:r>
                    </a:p>
                    <a:p>
                      <a:r>
                        <a:rPr lang="es-MX" dirty="0" smtClean="0"/>
                        <a:t>Libertad limitada:</a:t>
                      </a:r>
                      <a:r>
                        <a:rPr lang="es-MX" baseline="0" dirty="0" smtClean="0"/>
                        <a:t> prácticas familiares y religiosas</a:t>
                      </a:r>
                    </a:p>
                    <a:p>
                      <a:r>
                        <a:rPr lang="es-MX" baseline="0" dirty="0" smtClean="0"/>
                        <a:t>Conciencia colectiva común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Sociedad moderna - industrial</a:t>
                      </a:r>
                    </a:p>
                    <a:p>
                      <a:r>
                        <a:rPr lang="es-MX" dirty="0" smtClean="0"/>
                        <a:t>Interdependencia</a:t>
                      </a:r>
                    </a:p>
                    <a:p>
                      <a:r>
                        <a:rPr lang="es-MX" dirty="0" smtClean="0"/>
                        <a:t>Heterogeneidad</a:t>
                      </a:r>
                    </a:p>
                    <a:p>
                      <a:r>
                        <a:rPr lang="es-MX" dirty="0" smtClean="0"/>
                        <a:t>Alta especialización el trabajo</a:t>
                      </a:r>
                    </a:p>
                    <a:p>
                      <a:r>
                        <a:rPr lang="es-MX" dirty="0" smtClean="0"/>
                        <a:t>Libertad individual</a:t>
                      </a:r>
                    </a:p>
                    <a:p>
                      <a:r>
                        <a:rPr lang="es-MX" dirty="0" smtClean="0"/>
                        <a:t>Evoluciona hacia una senda el progreso</a:t>
                      </a:r>
                    </a:p>
                    <a:p>
                      <a:r>
                        <a:rPr lang="es-MX" dirty="0" smtClean="0"/>
                        <a:t>Proceso de urbanización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La expresión espacial de</a:t>
                      </a:r>
                      <a:r>
                        <a:rPr lang="es-MX" baseline="0" dirty="0" smtClean="0"/>
                        <a:t> lo anterior es el entorno rural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La expresión espacial de lo anterior</a:t>
                      </a:r>
                      <a:r>
                        <a:rPr lang="es-MX" baseline="0" dirty="0" smtClean="0"/>
                        <a:t> es el entorno urbano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311726" y="6055805"/>
            <a:ext cx="115650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C00000"/>
                </a:solidFill>
              </a:rPr>
              <a:t>ENTONCES, ¿DE QUÉ DEPENDE LA CIUDAD? DEL </a:t>
            </a:r>
            <a:r>
              <a:rPr lang="es-MX" dirty="0" smtClean="0">
                <a:solidFill>
                  <a:srgbClr val="C00000"/>
                </a:solidFill>
              </a:rPr>
              <a:t>FUNCIONAMIENTO, DE LA SOLIDARIDAD</a:t>
            </a:r>
            <a:endParaRPr lang="es-MX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94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46809" y="365125"/>
            <a:ext cx="11502735" cy="19104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3600" dirty="0" smtClean="0"/>
              <a:t>2. 4 La </a:t>
            </a:r>
            <a:r>
              <a:rPr lang="es-MX" sz="3600" dirty="0"/>
              <a:t>ciudad es un reflejo de otros mecanismos </a:t>
            </a:r>
            <a:r>
              <a:rPr lang="es-MX" sz="3600" dirty="0" smtClean="0"/>
              <a:t>sociales = Max Weber= </a:t>
            </a:r>
            <a:r>
              <a:rPr lang="es-MX" sz="3600" u="sng" dirty="0" smtClean="0"/>
              <a:t>la ciudad y el proceso moderno de racionalización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38200" y="2514600"/>
            <a:ext cx="10515600" cy="3662363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Weber escribió, a diferencia de los otros autores, un libro específico “La ciudad” (publicado en 1921 pero laborada una década atrás). </a:t>
            </a:r>
          </a:p>
          <a:p>
            <a:r>
              <a:rPr lang="es-MX" dirty="0" smtClean="0"/>
              <a:t>Es un tratado de la ciudad medieval  y su papel protagónico en el alumbramiento del capitalismo</a:t>
            </a:r>
          </a:p>
          <a:p>
            <a:r>
              <a:rPr lang="es-MX" dirty="0" smtClean="0"/>
              <a:t>El enfoque </a:t>
            </a:r>
            <a:r>
              <a:rPr lang="es-MX" dirty="0" err="1" smtClean="0"/>
              <a:t>weberiano</a:t>
            </a:r>
            <a:r>
              <a:rPr lang="es-MX" dirty="0" smtClean="0"/>
              <a:t> es la contraparte del pensamiento marxista, el del materialismo histórico</a:t>
            </a:r>
          </a:p>
          <a:p>
            <a:r>
              <a:rPr lang="es-MX" dirty="0" smtClean="0"/>
              <a:t>El enfoque parte de la concepción de que el individuo es un ser racional y tiene independencia de acción. “NO SON LA CLASE O EL ESTADO LOS QUE ACTÚAN, SINO LOS INDIVIDUOS QUE LA COMPONEN”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321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141412" y="987136"/>
            <a:ext cx="9905999" cy="5247409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s-MX" sz="4400" dirty="0"/>
              <a:t>GUÍA DE USO:</a:t>
            </a:r>
          </a:p>
          <a:p>
            <a:pPr algn="just">
              <a:lnSpc>
                <a:spcPct val="80000"/>
              </a:lnSpc>
              <a:buNone/>
            </a:pPr>
            <a:r>
              <a:rPr lang="es-MX" b="1" dirty="0">
                <a:ea typeface="Copperplate"/>
                <a:cs typeface="Copperplate"/>
                <a:sym typeface="Copperplate"/>
              </a:rPr>
              <a:t>El material presentado está en versión Microsoft Office </a:t>
            </a:r>
            <a:r>
              <a:rPr lang="es-MX" b="1" dirty="0" err="1">
                <a:ea typeface="Copperplate"/>
                <a:cs typeface="Copperplate"/>
                <a:sym typeface="Copperplate"/>
              </a:rPr>
              <a:t>Power</a:t>
            </a:r>
            <a:r>
              <a:rPr lang="es-MX" b="1" dirty="0">
                <a:ea typeface="Copperplate"/>
                <a:cs typeface="Copperplate"/>
                <a:sym typeface="Copperplate"/>
              </a:rPr>
              <a:t> Point </a:t>
            </a:r>
            <a:r>
              <a:rPr lang="es-MX" b="1" dirty="0" smtClean="0">
                <a:ea typeface="Copperplate"/>
                <a:cs typeface="Copperplate"/>
                <a:sym typeface="Copperplate"/>
              </a:rPr>
              <a:t>2010.</a:t>
            </a:r>
            <a:endParaRPr lang="es-MX" dirty="0"/>
          </a:p>
          <a:p>
            <a:pPr algn="just">
              <a:lnSpc>
                <a:spcPct val="80000"/>
              </a:lnSpc>
              <a:buFontTx/>
              <a:buNone/>
            </a:pPr>
            <a:endParaRPr lang="es-MX" dirty="0"/>
          </a:p>
          <a:p>
            <a:pPr algn="just">
              <a:buFontTx/>
              <a:buNone/>
            </a:pPr>
            <a:r>
              <a:rPr lang="es-MX" dirty="0">
                <a:latin typeface="Century Gothic" pitchFamily="34" charset="0"/>
              </a:rPr>
              <a:t>El orden de la exposición </a:t>
            </a:r>
            <a:r>
              <a:rPr lang="es-MX" dirty="0" smtClean="0">
                <a:latin typeface="Century Gothic" pitchFamily="34" charset="0"/>
              </a:rPr>
              <a:t>es </a:t>
            </a:r>
            <a:r>
              <a:rPr lang="es-MX" dirty="0">
                <a:latin typeface="Century Gothic" pitchFamily="34" charset="0"/>
              </a:rPr>
              <a:t>el </a:t>
            </a:r>
            <a:r>
              <a:rPr lang="es-MX" dirty="0" smtClean="0">
                <a:latin typeface="Century Gothic" pitchFamily="34" charset="0"/>
              </a:rPr>
              <a:t>siguiente:</a:t>
            </a:r>
            <a:endParaRPr lang="es-MX" dirty="0">
              <a:latin typeface="Century Gothic" pitchFamily="34" charset="0"/>
            </a:endParaRPr>
          </a:p>
          <a:p>
            <a:pPr algn="just">
              <a:buFontTx/>
              <a:buNone/>
            </a:pPr>
            <a:r>
              <a:rPr lang="es-MX" dirty="0">
                <a:latin typeface="Century Gothic" pitchFamily="34" charset="0"/>
              </a:rPr>
              <a:t> </a:t>
            </a:r>
          </a:p>
          <a:p>
            <a:pPr marL="0" indent="0">
              <a:buNone/>
            </a:pPr>
            <a:r>
              <a:rPr lang="es-MX" dirty="0">
                <a:latin typeface="Century Gothic" pitchFamily="34" charset="0"/>
              </a:rPr>
              <a:t>1). </a:t>
            </a:r>
            <a:r>
              <a:rPr lang="es-MX" dirty="0"/>
              <a:t>El contexto histórico y epistemológico sobre los estudios de lo urbano en la Europa victoriana </a:t>
            </a:r>
          </a:p>
          <a:p>
            <a:pPr marL="0" indent="0">
              <a:buNone/>
            </a:pPr>
            <a:r>
              <a:rPr lang="es-MX" dirty="0"/>
              <a:t>2) La ciudad como variable dependiente</a:t>
            </a:r>
          </a:p>
          <a:p>
            <a:pPr marL="0" indent="0">
              <a:buNone/>
            </a:pPr>
            <a:r>
              <a:rPr lang="es-MX" dirty="0"/>
              <a:t>3) La ciudad como variable </a:t>
            </a:r>
            <a:r>
              <a:rPr lang="es-MX" dirty="0" smtClean="0"/>
              <a:t>independiente</a:t>
            </a:r>
          </a:p>
          <a:p>
            <a:pPr marL="0" indent="0">
              <a:buNone/>
            </a:pPr>
            <a:r>
              <a:rPr lang="es-MX" dirty="0" smtClean="0"/>
              <a:t>La exposición tiene su base, principalmente, en el libro de francisco Javier </a:t>
            </a:r>
            <a:r>
              <a:rPr lang="es-MX" dirty="0" err="1" smtClean="0"/>
              <a:t>ullán</a:t>
            </a:r>
            <a:r>
              <a:rPr lang="es-MX" dirty="0" smtClean="0"/>
              <a:t>, </a:t>
            </a:r>
            <a:r>
              <a:rPr lang="es-MX" b="1" dirty="0"/>
              <a:t>Sociología Urbana: de Marx y Engels a las escuelas </a:t>
            </a:r>
            <a:r>
              <a:rPr lang="es-MX" b="1" dirty="0" smtClean="0"/>
              <a:t>posmodernas.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01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9936" y="295942"/>
            <a:ext cx="11087099" cy="1596177"/>
          </a:xfrm>
        </p:spPr>
        <p:txBody>
          <a:bodyPr>
            <a:normAutofit/>
          </a:bodyPr>
          <a:lstStyle/>
          <a:p>
            <a:r>
              <a:rPr lang="es-MX" dirty="0" smtClean="0"/>
              <a:t>Según Weber, son las acciones y motivaciones de los individuos  las que influyeron en el surgimiento del capitalismo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51163" y="2334780"/>
            <a:ext cx="11069781" cy="1385166"/>
          </a:xfrm>
        </p:spPr>
        <p:txBody>
          <a:bodyPr/>
          <a:lstStyle/>
          <a:p>
            <a:r>
              <a:rPr lang="es-MX" dirty="0" smtClean="0"/>
              <a:t>En el libro de “La ciudad”, Weber realizó una comparación entre ciudades orientales y occidentales para determinar por qué en una sucedió el fenómeno urbano capitalista y en la otra no.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3421900" y="3877725"/>
            <a:ext cx="16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Ciudad oriental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9040090" y="3675694"/>
            <a:ext cx="2455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Ciudad occidental (medieval)</a:t>
            </a:r>
            <a:endParaRPr lang="es-MX" dirty="0"/>
          </a:p>
        </p:txBody>
      </p:sp>
      <p:sp>
        <p:nvSpPr>
          <p:cNvPr id="6" name="Distinto de 5"/>
          <p:cNvSpPr/>
          <p:nvPr/>
        </p:nvSpPr>
        <p:spPr>
          <a:xfrm>
            <a:off x="6392530" y="4817552"/>
            <a:ext cx="1859973" cy="438788"/>
          </a:xfrm>
          <a:prstGeom prst="mathNotEqua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21227" y="4517676"/>
            <a:ext cx="1433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Descripción de aspectos económicos,  políticos y religiosos</a:t>
            </a:r>
            <a:endParaRPr lang="es-MX" dirty="0"/>
          </a:p>
        </p:txBody>
      </p:sp>
      <p:sp>
        <p:nvSpPr>
          <p:cNvPr id="8" name="Flecha derecha 7"/>
          <p:cNvSpPr/>
          <p:nvPr/>
        </p:nvSpPr>
        <p:spPr>
          <a:xfrm>
            <a:off x="1555172" y="5036946"/>
            <a:ext cx="1079141" cy="3767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9040090" y="4605268"/>
            <a:ext cx="26808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*Libre mercado. La oferta y la demanda lo rigen</a:t>
            </a:r>
          </a:p>
          <a:p>
            <a:r>
              <a:rPr lang="es-MX" dirty="0" smtClean="0"/>
              <a:t>*Poder político autónomo</a:t>
            </a:r>
          </a:p>
          <a:p>
            <a:r>
              <a:rPr lang="es-MX" dirty="0" smtClean="0"/>
              <a:t>*Cuna de la democracia burguesa</a:t>
            </a:r>
          </a:p>
          <a:p>
            <a:r>
              <a:rPr lang="es-MX" dirty="0" smtClean="0"/>
              <a:t>*Surge el individualismo y la racionalidad liberal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421900" y="4517676"/>
            <a:ext cx="21830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*Mercado restringido por las autoridades</a:t>
            </a:r>
          </a:p>
          <a:p>
            <a:r>
              <a:rPr lang="es-MX" dirty="0" smtClean="0"/>
              <a:t>*El consumo es restringido, depende de la clase social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>
            <a:off x="529936" y="3675694"/>
            <a:ext cx="1119100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8319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900" y="1809460"/>
            <a:ext cx="10515600" cy="3448339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C00000"/>
                </a:solidFill>
              </a:rPr>
              <a:t>ENTONCES, </a:t>
            </a:r>
            <a:r>
              <a:rPr lang="es-MX" dirty="0" smtClean="0">
                <a:solidFill>
                  <a:srgbClr val="C00000"/>
                </a:solidFill>
              </a:rPr>
              <a:t>SEGÚN WEBER ¿DE </a:t>
            </a:r>
            <a:r>
              <a:rPr lang="es-MX" dirty="0">
                <a:solidFill>
                  <a:srgbClr val="C00000"/>
                </a:solidFill>
              </a:rPr>
              <a:t>QUÉ DEPENDE LA CIUDAD? </a:t>
            </a:r>
            <a:r>
              <a:rPr lang="es-MX" dirty="0" smtClean="0">
                <a:solidFill>
                  <a:srgbClr val="C00000"/>
                </a:solidFill>
              </a:rPr>
              <a:t>DE LA RACIONALIDAD ECONÓMICA DE LOS INDIVIDUOS, ES DECIR,DE LAS MOTIVACIONES Y ACCIONES ECONÓMICAS VINCULADAS A UN LIBRE MERCADO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398658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0533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 esta manera, Marx, Engels, Durkheim, Weber y </a:t>
            </a:r>
            <a:r>
              <a:rPr lang="es-MX" dirty="0" err="1" smtClean="0"/>
              <a:t>Tönnies</a:t>
            </a:r>
            <a:r>
              <a:rPr lang="es-MX" dirty="0" smtClean="0"/>
              <a:t> construyen conocimiento científico de la ciudad a partir de observarla como una variable dependiente: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93" y="4521886"/>
            <a:ext cx="3718509" cy="2210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93" y="2332688"/>
            <a:ext cx="3718509" cy="2189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errar llave 3"/>
          <p:cNvSpPr/>
          <p:nvPr/>
        </p:nvSpPr>
        <p:spPr>
          <a:xfrm>
            <a:off x="4727864" y="2150918"/>
            <a:ext cx="914400" cy="4468091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5748590" y="2150918"/>
            <a:ext cx="61288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La ciudad moderna-industrial depende de:</a:t>
            </a:r>
          </a:p>
          <a:p>
            <a:r>
              <a:rPr lang="es-MX" sz="3200" dirty="0" smtClean="0">
                <a:solidFill>
                  <a:srgbClr val="FF0000"/>
                </a:solidFill>
              </a:rPr>
              <a:t>Factores económicos</a:t>
            </a:r>
            <a:r>
              <a:rPr lang="es-MX" sz="3200" dirty="0" smtClean="0"/>
              <a:t>: modos de producción</a:t>
            </a:r>
          </a:p>
          <a:p>
            <a:r>
              <a:rPr lang="es-MX" sz="3200" dirty="0" smtClean="0">
                <a:solidFill>
                  <a:srgbClr val="FF0000"/>
                </a:solidFill>
              </a:rPr>
              <a:t>Factores sociales</a:t>
            </a:r>
            <a:r>
              <a:rPr lang="es-MX" sz="3200" dirty="0" smtClean="0"/>
              <a:t>: organización social; organización de instituciones y acciones de los individuos</a:t>
            </a:r>
          </a:p>
          <a:p>
            <a:r>
              <a:rPr lang="es-MX" sz="3200" dirty="0" smtClean="0">
                <a:solidFill>
                  <a:srgbClr val="FF0000"/>
                </a:solidFill>
              </a:rPr>
              <a:t>Factores políticos</a:t>
            </a:r>
            <a:r>
              <a:rPr lang="es-MX" sz="3200" dirty="0" smtClean="0"/>
              <a:t>: tipo de gobierno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107699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4557" y="1927771"/>
            <a:ext cx="10364451" cy="2311720"/>
          </a:xfrm>
        </p:spPr>
        <p:txBody>
          <a:bodyPr>
            <a:noAutofit/>
          </a:bodyPr>
          <a:lstStyle/>
          <a:p>
            <a:r>
              <a:rPr lang="es-MX" sz="7200" dirty="0"/>
              <a:t>3. La ciudad como variable independiente</a:t>
            </a:r>
          </a:p>
        </p:txBody>
      </p:sp>
    </p:spTree>
    <p:extLst>
      <p:ext uri="{BB962C8B-B14F-4D97-AF65-F5344CB8AC3E}">
        <p14:creationId xmlns:p14="http://schemas.microsoft.com/office/powerpoint/2010/main" val="32270610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9588" y="30579"/>
            <a:ext cx="10364451" cy="1167548"/>
          </a:xfrm>
        </p:spPr>
        <p:txBody>
          <a:bodyPr/>
          <a:lstStyle/>
          <a:p>
            <a:r>
              <a:rPr lang="es-MX" dirty="0" smtClean="0"/>
              <a:t>La ciudad como variable independiente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63682" y="1724892"/>
            <a:ext cx="4229100" cy="4686300"/>
          </a:xfr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es-MX" sz="3400" dirty="0"/>
              <a:t>El espacio urbano es un factor de causalidad que </a:t>
            </a:r>
            <a:r>
              <a:rPr lang="es-MX" sz="3400" u="sng" dirty="0"/>
              <a:t>determina o condiciona </a:t>
            </a:r>
            <a:r>
              <a:rPr lang="es-MX" sz="3400" dirty="0"/>
              <a:t>otros procesos sociales</a:t>
            </a:r>
          </a:p>
        </p:txBody>
      </p:sp>
      <p:sp>
        <p:nvSpPr>
          <p:cNvPr id="4" name="Flecha derecha 3"/>
          <p:cNvSpPr/>
          <p:nvPr/>
        </p:nvSpPr>
        <p:spPr>
          <a:xfrm rot="5400000">
            <a:off x="1387040" y="912377"/>
            <a:ext cx="724191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4054043" y="2642900"/>
            <a:ext cx="1380402" cy="1160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5548745" y="2094914"/>
            <a:ext cx="63800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Autores:</a:t>
            </a:r>
          </a:p>
          <a:p>
            <a:r>
              <a:rPr lang="es-MX" sz="3600" dirty="0" smtClean="0"/>
              <a:t>3.1 Georg </a:t>
            </a:r>
            <a:r>
              <a:rPr lang="es-MX" sz="3600" dirty="0" err="1" smtClean="0"/>
              <a:t>Simmel</a:t>
            </a:r>
            <a:r>
              <a:rPr lang="es-MX" sz="3600" dirty="0" smtClean="0"/>
              <a:t> (1858-1918))</a:t>
            </a:r>
          </a:p>
          <a:p>
            <a:r>
              <a:rPr lang="es-MX" sz="3600" dirty="0" smtClean="0"/>
              <a:t>3.2 Werner </a:t>
            </a:r>
            <a:r>
              <a:rPr lang="es-MX" sz="3600" dirty="0" err="1" smtClean="0"/>
              <a:t>Sombart</a:t>
            </a:r>
            <a:r>
              <a:rPr lang="es-MX" sz="3600" dirty="0" smtClean="0"/>
              <a:t> (1863-1941)</a:t>
            </a:r>
          </a:p>
          <a:p>
            <a:r>
              <a:rPr lang="es-MX" sz="3600" dirty="0" smtClean="0"/>
              <a:t>3.3 Maurice </a:t>
            </a:r>
            <a:r>
              <a:rPr lang="es-MX" sz="3600" dirty="0" err="1" smtClean="0"/>
              <a:t>Halbawchs</a:t>
            </a:r>
            <a:r>
              <a:rPr lang="es-MX" sz="3600" dirty="0" smtClean="0"/>
              <a:t> (1877-1945)</a:t>
            </a:r>
          </a:p>
        </p:txBody>
      </p:sp>
    </p:spTree>
    <p:extLst>
      <p:ext uri="{BB962C8B-B14F-4D97-AF65-F5344CB8AC3E}">
        <p14:creationId xmlns:p14="http://schemas.microsoft.com/office/powerpoint/2010/main" val="920192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677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dirty="0" smtClean="0"/>
              <a:t>3.1</a:t>
            </a:r>
            <a:r>
              <a:rPr lang="es-MX" sz="3600" dirty="0" smtClean="0"/>
              <a:t> La </a:t>
            </a:r>
            <a:r>
              <a:rPr lang="es-MX" sz="3600" dirty="0"/>
              <a:t>ciudad es </a:t>
            </a:r>
            <a:r>
              <a:rPr lang="es-MX" sz="3600" dirty="0" smtClean="0"/>
              <a:t>el espacio urbano, </a:t>
            </a:r>
            <a:r>
              <a:rPr lang="es-MX" sz="3600" dirty="0"/>
              <a:t>es un factor de causalidad que </a:t>
            </a:r>
            <a:r>
              <a:rPr lang="es-MX" sz="3600" u="sng" dirty="0"/>
              <a:t>determina o condiciona </a:t>
            </a:r>
            <a:r>
              <a:rPr lang="es-MX" sz="3600" dirty="0"/>
              <a:t>otros procesos sociales</a:t>
            </a:r>
            <a:br>
              <a:rPr lang="es-MX" sz="3600" dirty="0"/>
            </a:br>
            <a:r>
              <a:rPr lang="es-MX" sz="3600" dirty="0"/>
              <a:t> </a:t>
            </a:r>
            <a:r>
              <a:rPr lang="es-MX" sz="3600" dirty="0" smtClean="0"/>
              <a:t>= </a:t>
            </a:r>
            <a:r>
              <a:rPr lang="es-MX" sz="3600" dirty="0"/>
              <a:t>Georg </a:t>
            </a:r>
            <a:r>
              <a:rPr lang="es-MX" sz="3600" dirty="0" err="1"/>
              <a:t>Simmel</a:t>
            </a:r>
            <a:r>
              <a:rPr lang="es-MX" sz="3600" dirty="0"/>
              <a:t> = </a:t>
            </a:r>
            <a:r>
              <a:rPr lang="es-MX" sz="3600" u="sng" dirty="0" smtClean="0"/>
              <a:t>Primeros esbozos de una teoría psicosocial y culturalista de la ciudad</a:t>
            </a: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38200" y="3855027"/>
            <a:ext cx="10515600" cy="2321936"/>
          </a:xfrm>
        </p:spPr>
        <p:txBody>
          <a:bodyPr/>
          <a:lstStyle/>
          <a:p>
            <a:r>
              <a:rPr lang="es-MX" dirty="0" smtClean="0"/>
              <a:t>Relaciona la cultura, la personalidad y base material</a:t>
            </a:r>
          </a:p>
          <a:p>
            <a:endParaRPr lang="es-MX" dirty="0"/>
          </a:p>
        </p:txBody>
      </p:sp>
      <p:sp>
        <p:nvSpPr>
          <p:cNvPr id="2" name="Flecha abajo 1"/>
          <p:cNvSpPr/>
          <p:nvPr/>
        </p:nvSpPr>
        <p:spPr>
          <a:xfrm>
            <a:off x="4914900" y="4270663"/>
            <a:ext cx="241891" cy="976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195204" y="5253633"/>
            <a:ext cx="3865417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Desarrolla la alienación psicológica: preocupado por el mundo de los valores y las emociones</a:t>
            </a:r>
            <a:endParaRPr lang="es-MX" dirty="0"/>
          </a:p>
        </p:txBody>
      </p:sp>
      <p:cxnSp>
        <p:nvCxnSpPr>
          <p:cNvPr id="7" name="Conector angular 6"/>
          <p:cNvCxnSpPr/>
          <p:nvPr/>
        </p:nvCxnSpPr>
        <p:spPr>
          <a:xfrm rot="5400000" flipH="1" flipV="1">
            <a:off x="6235593" y="4403973"/>
            <a:ext cx="1095959" cy="8293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7184367" y="4818643"/>
            <a:ext cx="404568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Este mundo de valores está condicionado por un mundo material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3513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134918"/>
            <a:ext cx="10515600" cy="996102"/>
          </a:xfrm>
        </p:spPr>
        <p:txBody>
          <a:bodyPr/>
          <a:lstStyle/>
          <a:p>
            <a:r>
              <a:rPr lang="es-MX" dirty="0" smtClean="0"/>
              <a:t>*En la obra “Filosofía del dinero” muestra: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74158" y="1057912"/>
            <a:ext cx="10779641" cy="103453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  El dinero es una creación  mental (cultural) que obedece a necesidades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materiales</a:t>
            </a:r>
            <a:endParaRPr lang="es-MX" dirty="0"/>
          </a:p>
        </p:txBody>
      </p:sp>
      <p:cxnSp>
        <p:nvCxnSpPr>
          <p:cNvPr id="5" name="Conector angular 4"/>
          <p:cNvCxnSpPr>
            <a:stCxn id="12" idx="2"/>
          </p:cNvCxnSpPr>
          <p:nvPr/>
        </p:nvCxnSpPr>
        <p:spPr>
          <a:xfrm rot="10800000" flipV="1">
            <a:off x="594939" y="1255987"/>
            <a:ext cx="170122" cy="1106484"/>
          </a:xfrm>
          <a:prstGeom prst="bentConnector2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437649" y="2362471"/>
            <a:ext cx="40927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Modifica la existencia de las personas</a:t>
            </a:r>
          </a:p>
          <a:p>
            <a:r>
              <a:rPr lang="es-MX" sz="2000" dirty="0" smtClean="0"/>
              <a:t>Genera anonimato</a:t>
            </a:r>
          </a:p>
          <a:p>
            <a:r>
              <a:rPr lang="es-MX" sz="2000" dirty="0"/>
              <a:t>y</a:t>
            </a:r>
            <a:r>
              <a:rPr lang="es-MX" sz="2000" dirty="0" smtClean="0"/>
              <a:t> actitudes como codicia</a:t>
            </a:r>
          </a:p>
        </p:txBody>
      </p:sp>
      <p:sp>
        <p:nvSpPr>
          <p:cNvPr id="12" name="Elipse 11"/>
          <p:cNvSpPr/>
          <p:nvPr/>
        </p:nvSpPr>
        <p:spPr>
          <a:xfrm>
            <a:off x="765061" y="860995"/>
            <a:ext cx="1364674" cy="789984"/>
          </a:xfrm>
          <a:prstGeom prst="ellipse">
            <a:avLst/>
          </a:prstGeom>
          <a:noFill/>
          <a:ln w="38100">
            <a:solidFill>
              <a:srgbClr val="33CCCC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/>
          <p:cNvSpPr/>
          <p:nvPr/>
        </p:nvSpPr>
        <p:spPr>
          <a:xfrm>
            <a:off x="955963" y="4288871"/>
            <a:ext cx="103978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dirty="0" smtClean="0">
                <a:latin typeface="+mj-lt"/>
              </a:rPr>
              <a:t>*En </a:t>
            </a:r>
            <a:r>
              <a:rPr lang="es-MX" sz="4400" dirty="0">
                <a:latin typeface="+mj-lt"/>
              </a:rPr>
              <a:t>la obra </a:t>
            </a:r>
            <a:r>
              <a:rPr lang="es-MX" sz="4400" dirty="0" smtClean="0">
                <a:latin typeface="+mj-lt"/>
              </a:rPr>
              <a:t>“La Metrópolis  y la vida mental” </a:t>
            </a:r>
            <a:r>
              <a:rPr lang="es-MX" sz="4400" dirty="0">
                <a:latin typeface="+mj-lt"/>
              </a:rPr>
              <a:t>muestra:</a:t>
            </a:r>
          </a:p>
        </p:txBody>
      </p:sp>
      <p:sp>
        <p:nvSpPr>
          <p:cNvPr id="16" name="Flecha abajo 15"/>
          <p:cNvSpPr/>
          <p:nvPr/>
        </p:nvSpPr>
        <p:spPr>
          <a:xfrm>
            <a:off x="5299363" y="5350380"/>
            <a:ext cx="342899" cy="70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183573" y="5881021"/>
            <a:ext cx="11824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Genera efectos contradictorios sobre la personalidad de los individuos</a:t>
            </a:r>
            <a:endParaRPr lang="es-MX" sz="3200" dirty="0"/>
          </a:p>
        </p:txBody>
      </p:sp>
      <p:sp>
        <p:nvSpPr>
          <p:cNvPr id="18" name="Elipse 17"/>
          <p:cNvSpPr/>
          <p:nvPr/>
        </p:nvSpPr>
        <p:spPr>
          <a:xfrm>
            <a:off x="3564082" y="4073236"/>
            <a:ext cx="3470563" cy="1174173"/>
          </a:xfrm>
          <a:prstGeom prst="ellipse">
            <a:avLst/>
          </a:prstGeom>
          <a:noFill/>
          <a:ln w="38100">
            <a:solidFill>
              <a:srgbClr val="33CCCC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0" name="Conector angular 19"/>
          <p:cNvCxnSpPr/>
          <p:nvPr/>
        </p:nvCxnSpPr>
        <p:spPr>
          <a:xfrm flipV="1">
            <a:off x="5496791" y="3147236"/>
            <a:ext cx="1589809" cy="926000"/>
          </a:xfrm>
          <a:prstGeom prst="bentConnector3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7088330" y="2586261"/>
            <a:ext cx="4468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La vida urbana hace a los individuos libres y alienados (desprotegidos de sus redes sociales)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882779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498677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C00000"/>
                </a:solidFill>
              </a:rPr>
              <a:t>ENTONCES, </a:t>
            </a:r>
            <a:r>
              <a:rPr lang="es-MX" dirty="0" smtClean="0">
                <a:solidFill>
                  <a:srgbClr val="C00000"/>
                </a:solidFill>
              </a:rPr>
              <a:t>SEGÚN SIMMEL ¿QUÉ FACTOR DE CAUSALIDAD </a:t>
            </a:r>
            <a:r>
              <a:rPr lang="es-MX" u="sng" dirty="0" smtClean="0">
                <a:solidFill>
                  <a:srgbClr val="C00000"/>
                </a:solidFill>
              </a:rPr>
              <a:t>DETERMINA O CONDICIONA </a:t>
            </a:r>
            <a:r>
              <a:rPr lang="es-MX" dirty="0" smtClean="0">
                <a:solidFill>
                  <a:srgbClr val="C00000"/>
                </a:solidFill>
              </a:rPr>
              <a:t>LA </a:t>
            </a:r>
            <a:r>
              <a:rPr lang="es-MX" dirty="0">
                <a:solidFill>
                  <a:srgbClr val="C00000"/>
                </a:solidFill>
              </a:rPr>
              <a:t>CIUDAD? </a:t>
            </a:r>
            <a:r>
              <a:rPr lang="es-MX" dirty="0" smtClean="0">
                <a:solidFill>
                  <a:srgbClr val="C00000"/>
                </a:solidFill>
              </a:rPr>
              <a:t>LA PERSONALIDAD Y EL COMPORTAMIENTO DE LOS INDIVIDUOS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17209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91" y="365125"/>
            <a:ext cx="11180618" cy="292879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dirty="0" smtClean="0"/>
              <a:t>3.2 </a:t>
            </a:r>
            <a:r>
              <a:rPr lang="es-MX" sz="3600" dirty="0" smtClean="0"/>
              <a:t> La </a:t>
            </a:r>
            <a:r>
              <a:rPr lang="es-MX" sz="3600" dirty="0"/>
              <a:t>ciudad es </a:t>
            </a:r>
            <a:r>
              <a:rPr lang="es-MX" sz="3600" dirty="0" smtClean="0"/>
              <a:t>el espacio urbano, </a:t>
            </a:r>
            <a:r>
              <a:rPr lang="es-MX" sz="3600" dirty="0"/>
              <a:t>es un factor de causalidad que </a:t>
            </a:r>
            <a:r>
              <a:rPr lang="es-MX" sz="3600" u="sng" dirty="0"/>
              <a:t>determina o condiciona </a:t>
            </a:r>
            <a:r>
              <a:rPr lang="es-MX" sz="3600" dirty="0"/>
              <a:t>otros procesos sociales</a:t>
            </a:r>
            <a:br>
              <a:rPr lang="es-MX" sz="3600" dirty="0"/>
            </a:br>
            <a:r>
              <a:rPr lang="es-MX" sz="3600" dirty="0"/>
              <a:t> </a:t>
            </a:r>
            <a:r>
              <a:rPr lang="es-MX" sz="3600" dirty="0" smtClean="0"/>
              <a:t>= Werner </a:t>
            </a:r>
            <a:r>
              <a:rPr lang="es-MX" sz="3600" dirty="0" err="1" smtClean="0"/>
              <a:t>Sombart</a:t>
            </a:r>
            <a:r>
              <a:rPr lang="es-MX" sz="3600" dirty="0" smtClean="0"/>
              <a:t>= </a:t>
            </a:r>
            <a:r>
              <a:rPr lang="es-MX" sz="3600" u="sng" dirty="0" smtClean="0"/>
              <a:t>La ciudad como productora de alta cultura</a:t>
            </a: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467591" y="3584863"/>
            <a:ext cx="10886209" cy="2592099"/>
          </a:xfrm>
        </p:spPr>
        <p:txBody>
          <a:bodyPr/>
          <a:lstStyle/>
          <a:p>
            <a:r>
              <a:rPr lang="es-MX" dirty="0" smtClean="0"/>
              <a:t>Dos obras importantes: </a:t>
            </a:r>
          </a:p>
          <a:p>
            <a:pPr marL="514350" indent="-514350">
              <a:buAutoNum type="arabicParenR"/>
            </a:pPr>
            <a:r>
              <a:rPr lang="es-MX" dirty="0" smtClean="0"/>
              <a:t>El concepto de la ciudad y la naturaleza de la ciudadanía </a:t>
            </a:r>
          </a:p>
          <a:p>
            <a:pPr marL="514350" indent="-514350">
              <a:buAutoNum type="arabicParenR"/>
            </a:pPr>
            <a:r>
              <a:rPr lang="es-MX" dirty="0" smtClean="0"/>
              <a:t>Los judíos y el capitalismo moderno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718467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0555" y="182200"/>
            <a:ext cx="11523518" cy="1325563"/>
          </a:xfrm>
        </p:spPr>
        <p:txBody>
          <a:bodyPr>
            <a:normAutofit/>
          </a:bodyPr>
          <a:lstStyle/>
          <a:p>
            <a:r>
              <a:rPr lang="es-MX" sz="4000" dirty="0" smtClean="0"/>
              <a:t>*Obra “El </a:t>
            </a:r>
            <a:r>
              <a:rPr lang="es-MX" sz="4000" dirty="0"/>
              <a:t>concepto de la ciudad y la naturaleza de la </a:t>
            </a:r>
            <a:r>
              <a:rPr lang="es-MX" sz="4000" dirty="0" smtClean="0"/>
              <a:t>ciudadanía”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80555" y="1825625"/>
            <a:ext cx="11523518" cy="2434648"/>
          </a:xfrm>
        </p:spPr>
        <p:txBody>
          <a:bodyPr>
            <a:normAutofit/>
          </a:bodyPr>
          <a:lstStyle/>
          <a:p>
            <a:r>
              <a:rPr lang="es-MX" dirty="0" smtClean="0"/>
              <a:t>Indaga las características de la cultura urbana = la ciudad sujeto fundamental de la civilización</a:t>
            </a:r>
          </a:p>
          <a:p>
            <a:r>
              <a:rPr lang="es-MX" dirty="0" smtClean="0"/>
              <a:t>La ciudad contiene la alta cultura de la sociedad, de sus manufacturas culturales más sofisticadas y la reproducción de la alta cultura, entonces es, solamente la ciudad, la que produce y reproduce la cultura</a:t>
            </a:r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571501" y="40878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*</a:t>
            </a:r>
            <a:r>
              <a:rPr lang="es-MX" sz="4000" dirty="0" smtClean="0"/>
              <a:t>Obra “El judío y el capitalismo moderno”</a:t>
            </a:r>
            <a:endParaRPr lang="es-MX" sz="4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71501" y="5240916"/>
            <a:ext cx="11145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Analiza la marginación de los judíos como grupo religioso y menciona que ello fue la causa misma del nacimiento del capitalismo y de la sociedad urbana en sí misma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7645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Referencias: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38200" y="2504209"/>
            <a:ext cx="10515600" cy="286789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es-MX" sz="3200" b="1" dirty="0" smtClean="0"/>
              <a:t>*</a:t>
            </a:r>
            <a:r>
              <a:rPr lang="es-MX" sz="3200" b="1" dirty="0" err="1" smtClean="0"/>
              <a:t>Ullán</a:t>
            </a:r>
            <a:r>
              <a:rPr lang="es-MX" sz="3200" b="1" dirty="0" smtClean="0"/>
              <a:t> de la Rosa, Francisco Javier, 2014, Sociología Urbana: de Marx y Engels a las escuelas posmodernas. Centro de investigaciones sociológicas, España. Páginas de consulta 17-50.</a:t>
            </a:r>
            <a:endParaRPr lang="es-MX" sz="3200" b="1" dirty="0"/>
          </a:p>
          <a:p>
            <a:pPr algn="just">
              <a:lnSpc>
                <a:spcPct val="80000"/>
              </a:lnSpc>
              <a:buNone/>
            </a:pPr>
            <a:endParaRPr lang="es-MX" sz="3200" b="1" dirty="0"/>
          </a:p>
          <a:p>
            <a:pPr algn="just">
              <a:lnSpc>
                <a:spcPct val="80000"/>
              </a:lnSpc>
              <a:buNone/>
            </a:pPr>
            <a:r>
              <a:rPr lang="es-MX" sz="3200" b="1" dirty="0" smtClean="0"/>
              <a:t>*Lezama</a:t>
            </a:r>
            <a:r>
              <a:rPr lang="es-MX" sz="3200" b="1" dirty="0"/>
              <a:t>, José Luis, 2003, </a:t>
            </a:r>
            <a:r>
              <a:rPr lang="es-MX" sz="3200" b="1" i="1" dirty="0"/>
              <a:t>Teoría Social, Espacio y ciudad</a:t>
            </a:r>
            <a:r>
              <a:rPr lang="es-MX" sz="3200" b="1" dirty="0"/>
              <a:t>, </a:t>
            </a:r>
            <a:r>
              <a:rPr lang="es-MX" sz="3200" b="1" dirty="0" err="1"/>
              <a:t>Colmex</a:t>
            </a:r>
            <a:r>
              <a:rPr lang="es-MX" sz="3200" b="1" dirty="0"/>
              <a:t>, México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565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333375"/>
            <a:ext cx="10515600" cy="498677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C00000"/>
                </a:solidFill>
              </a:rPr>
              <a:t>ENTONCES, </a:t>
            </a:r>
            <a:r>
              <a:rPr lang="es-MX" dirty="0" smtClean="0">
                <a:solidFill>
                  <a:srgbClr val="C00000"/>
                </a:solidFill>
              </a:rPr>
              <a:t>SEGÚN SOMBART¿QUÉ FACTOR DE CAUSALIDAD </a:t>
            </a:r>
            <a:r>
              <a:rPr lang="es-MX" u="sng" dirty="0" smtClean="0">
                <a:solidFill>
                  <a:srgbClr val="C00000"/>
                </a:solidFill>
              </a:rPr>
              <a:t>DETERMINA O CONDICIONA </a:t>
            </a:r>
            <a:r>
              <a:rPr lang="es-MX" dirty="0" smtClean="0">
                <a:solidFill>
                  <a:srgbClr val="C00000"/>
                </a:solidFill>
              </a:rPr>
              <a:t>LA </a:t>
            </a:r>
            <a:r>
              <a:rPr lang="es-MX" dirty="0">
                <a:solidFill>
                  <a:srgbClr val="C00000"/>
                </a:solidFill>
              </a:rPr>
              <a:t>CIUDAD? </a:t>
            </a:r>
            <a:r>
              <a:rPr lang="es-MX" dirty="0" smtClean="0">
                <a:solidFill>
                  <a:srgbClr val="C00000"/>
                </a:solidFill>
              </a:rPr>
              <a:t>LA CULTURA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306556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92282" y="365125"/>
            <a:ext cx="10993582" cy="308465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3600" dirty="0" smtClean="0"/>
              <a:t>3. 3 La </a:t>
            </a:r>
            <a:r>
              <a:rPr lang="es-MX" sz="3600" dirty="0"/>
              <a:t>ciudad es </a:t>
            </a:r>
            <a:r>
              <a:rPr lang="es-MX" sz="3600" dirty="0" smtClean="0"/>
              <a:t>el espacio urbano, </a:t>
            </a:r>
            <a:r>
              <a:rPr lang="es-MX" sz="3600" dirty="0"/>
              <a:t>es un factor de causalidad que </a:t>
            </a:r>
            <a:r>
              <a:rPr lang="es-MX" sz="3600" u="sng" dirty="0"/>
              <a:t>determina o condiciona </a:t>
            </a:r>
            <a:r>
              <a:rPr lang="es-MX" sz="3600" dirty="0"/>
              <a:t>otros procesos sociales</a:t>
            </a:r>
            <a:br>
              <a:rPr lang="es-MX" sz="3600" dirty="0"/>
            </a:br>
            <a:r>
              <a:rPr lang="es-MX" sz="3600" dirty="0"/>
              <a:t> </a:t>
            </a:r>
            <a:r>
              <a:rPr lang="es-MX" sz="3600" dirty="0" smtClean="0"/>
              <a:t>= Maurice </a:t>
            </a:r>
            <a:r>
              <a:rPr lang="es-MX" sz="3600" dirty="0" err="1" smtClean="0"/>
              <a:t>Halbawchs</a:t>
            </a:r>
            <a:r>
              <a:rPr lang="es-MX" sz="3600" dirty="0" smtClean="0"/>
              <a:t>= ¿autentico padre de la sociología urbana?</a:t>
            </a: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74073" y="3844635"/>
            <a:ext cx="11409218" cy="2332327"/>
          </a:xfrm>
        </p:spPr>
        <p:txBody>
          <a:bodyPr>
            <a:normAutofit fontScale="85000" lnSpcReduction="10000"/>
          </a:bodyPr>
          <a:lstStyle/>
          <a:p>
            <a:r>
              <a:rPr lang="es-MX" sz="3600" dirty="0" smtClean="0"/>
              <a:t>Considerado el padre de la sociología urbana francesa</a:t>
            </a:r>
          </a:p>
          <a:p>
            <a:r>
              <a:rPr lang="es-MX" sz="3600" dirty="0" smtClean="0"/>
              <a:t>Es el primero en mencionar que la organización espacial condiciona las relaciones sociales, entonces la ciudad es un objeto </a:t>
            </a:r>
            <a:r>
              <a:rPr lang="es-MX" sz="3600" dirty="0" err="1" smtClean="0"/>
              <a:t>socioespacial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1557823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32508" y="284018"/>
            <a:ext cx="11409219" cy="890155"/>
          </a:xfrm>
        </p:spPr>
        <p:txBody>
          <a:bodyPr/>
          <a:lstStyle/>
          <a:p>
            <a:r>
              <a:rPr lang="es-MX" dirty="0" smtClean="0"/>
              <a:t>Relaciona el tema del precio urbano, la economía política, la ideología y la estratificación social</a:t>
            </a:r>
            <a:endParaRPr lang="es-MX" dirty="0"/>
          </a:p>
        </p:txBody>
      </p:sp>
      <p:pic>
        <p:nvPicPr>
          <p:cNvPr id="1026" name="Picture 2" descr="Resultado de imagen para Paris a principios del siglo X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8" y="1174173"/>
            <a:ext cx="3751119" cy="27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104352" y="2387009"/>
            <a:ext cx="66373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Según </a:t>
            </a:r>
            <a:r>
              <a:rPr lang="es-MX" sz="2800" dirty="0" err="1" smtClean="0"/>
              <a:t>Halbawchs</a:t>
            </a:r>
            <a:r>
              <a:rPr lang="es-MX" sz="2800" dirty="0" smtClean="0"/>
              <a:t> es el precio del suelo el que repercute sobre el de las viviendas y los alquileres y éste a su vez en la distribución de las clases  sociales en el espacio</a:t>
            </a:r>
            <a:endParaRPr lang="es-MX" sz="2800" dirty="0"/>
          </a:p>
        </p:txBody>
      </p:sp>
      <p:sp>
        <p:nvSpPr>
          <p:cNvPr id="5" name="Elipse 4"/>
          <p:cNvSpPr/>
          <p:nvPr/>
        </p:nvSpPr>
        <p:spPr>
          <a:xfrm>
            <a:off x="0" y="3934996"/>
            <a:ext cx="5241851" cy="2923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¿Por qué la ciudad de París, de principios del siglo XX, contiene una diferenciación en sus asentamientos humanos?</a:t>
            </a:r>
          </a:p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¿qué motiva a que la población se asiente en </a:t>
            </a:r>
            <a:r>
              <a:rPr lang="es-MX" sz="2200" i="1" dirty="0" smtClean="0">
                <a:solidFill>
                  <a:schemeClr val="tx1"/>
                </a:solidFill>
              </a:rPr>
              <a:t>x</a:t>
            </a:r>
            <a:r>
              <a:rPr lang="es-MX" sz="2200" dirty="0" smtClean="0">
                <a:solidFill>
                  <a:schemeClr val="tx1"/>
                </a:solidFill>
              </a:rPr>
              <a:t> o </a:t>
            </a:r>
            <a:r>
              <a:rPr lang="es-MX" sz="2200" i="1" dirty="0" smtClean="0">
                <a:solidFill>
                  <a:schemeClr val="tx1"/>
                </a:solidFill>
              </a:rPr>
              <a:t>y</a:t>
            </a:r>
            <a:r>
              <a:rPr lang="es-MX" sz="2200" dirty="0" smtClean="0">
                <a:solidFill>
                  <a:schemeClr val="tx1"/>
                </a:solidFill>
              </a:rPr>
              <a:t> lugar?</a:t>
            </a:r>
            <a:endParaRPr lang="es-MX" sz="2200" dirty="0">
              <a:solidFill>
                <a:schemeClr val="tx1"/>
              </a:solidFill>
            </a:endParaRPr>
          </a:p>
        </p:txBody>
      </p:sp>
      <p:sp>
        <p:nvSpPr>
          <p:cNvPr id="13" name="Forma libre 12"/>
          <p:cNvSpPr/>
          <p:nvPr/>
        </p:nvSpPr>
        <p:spPr>
          <a:xfrm>
            <a:off x="4083627" y="2817628"/>
            <a:ext cx="1679220" cy="1346126"/>
          </a:xfrm>
          <a:custGeom>
            <a:avLst/>
            <a:gdLst>
              <a:gd name="connsiteX0" fmla="*/ 0 w 1575483"/>
              <a:gd name="connsiteY0" fmla="*/ 2005502 h 2005502"/>
              <a:gd name="connsiteX1" fmla="*/ 701749 w 1575483"/>
              <a:gd name="connsiteY1" fmla="*/ 442516 h 2005502"/>
              <a:gd name="connsiteX2" fmla="*/ 1488559 w 1575483"/>
              <a:gd name="connsiteY2" fmla="*/ 17213 h 2005502"/>
              <a:gd name="connsiteX3" fmla="*/ 1520456 w 1575483"/>
              <a:gd name="connsiteY3" fmla="*/ 123539 h 2005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483" h="2005502">
                <a:moveTo>
                  <a:pt x="0" y="2005502"/>
                </a:moveTo>
                <a:cubicBezTo>
                  <a:pt x="226828" y="1389700"/>
                  <a:pt x="453656" y="773898"/>
                  <a:pt x="701749" y="442516"/>
                </a:cubicBezTo>
                <a:cubicBezTo>
                  <a:pt x="949842" y="111134"/>
                  <a:pt x="1352108" y="70376"/>
                  <a:pt x="1488559" y="17213"/>
                </a:cubicBezTo>
                <a:cubicBezTo>
                  <a:pt x="1625010" y="-35950"/>
                  <a:pt x="1572733" y="43794"/>
                  <a:pt x="1520456" y="12353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87251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10896600" cy="5312661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C00000"/>
                </a:solidFill>
              </a:rPr>
              <a:t>ENTONCES, </a:t>
            </a:r>
            <a:r>
              <a:rPr lang="es-MX" dirty="0" smtClean="0">
                <a:solidFill>
                  <a:srgbClr val="C00000"/>
                </a:solidFill>
              </a:rPr>
              <a:t>SEGÚN HALBWACHS ¿QUÉ FACTOR DE CAUSALIDAD </a:t>
            </a:r>
            <a:r>
              <a:rPr lang="es-MX" u="sng" dirty="0" smtClean="0">
                <a:solidFill>
                  <a:srgbClr val="C00000"/>
                </a:solidFill>
              </a:rPr>
              <a:t>DETERMINA O CONDICIONA </a:t>
            </a:r>
            <a:r>
              <a:rPr lang="es-MX" dirty="0" smtClean="0">
                <a:solidFill>
                  <a:srgbClr val="C00000"/>
                </a:solidFill>
              </a:rPr>
              <a:t>LA </a:t>
            </a:r>
            <a:r>
              <a:rPr lang="es-MX" dirty="0">
                <a:solidFill>
                  <a:srgbClr val="C00000"/>
                </a:solidFill>
              </a:rPr>
              <a:t>CIUDAD? </a:t>
            </a:r>
            <a:r>
              <a:rPr lang="es-MX" dirty="0" smtClean="0">
                <a:solidFill>
                  <a:srgbClr val="C00000"/>
                </a:solidFill>
              </a:rPr>
              <a:t>LA ESTRATIFICACIÓN SOCIAL, DISTRIBUYE ESPACIALMENTE A LAS CLASES SOCIALES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16863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082" y="365125"/>
            <a:ext cx="11856027" cy="159875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 esta manera, </a:t>
            </a:r>
            <a:r>
              <a:rPr lang="es-MX" dirty="0" err="1" smtClean="0"/>
              <a:t>Simmel</a:t>
            </a:r>
            <a:r>
              <a:rPr lang="es-MX" dirty="0" smtClean="0"/>
              <a:t>, </a:t>
            </a:r>
            <a:r>
              <a:rPr lang="es-MX" dirty="0" err="1" smtClean="0"/>
              <a:t>Sombart</a:t>
            </a:r>
            <a:r>
              <a:rPr lang="es-MX" dirty="0" smtClean="0"/>
              <a:t> y </a:t>
            </a:r>
            <a:r>
              <a:rPr lang="es-MX" dirty="0" err="1" smtClean="0"/>
              <a:t>Halbawchs</a:t>
            </a:r>
            <a:r>
              <a:rPr lang="es-MX" dirty="0" smtClean="0"/>
              <a:t> construyen conocimiento científico de la ciudad a partir de observarla como una variable independiente: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93" y="4521886"/>
            <a:ext cx="3718509" cy="2210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93" y="2332688"/>
            <a:ext cx="3718509" cy="2189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errar llave 3"/>
          <p:cNvSpPr/>
          <p:nvPr/>
        </p:nvSpPr>
        <p:spPr>
          <a:xfrm>
            <a:off x="4727864" y="2150918"/>
            <a:ext cx="914400" cy="4468091"/>
          </a:xfrm>
          <a:prstGeom prst="rightBrac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5748590" y="2150918"/>
            <a:ext cx="61288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La ciudad moderna-industrial determina:</a:t>
            </a:r>
          </a:p>
          <a:p>
            <a:r>
              <a:rPr lang="es-MX" sz="3200" dirty="0" smtClean="0">
                <a:solidFill>
                  <a:srgbClr val="FF0000"/>
                </a:solidFill>
              </a:rPr>
              <a:t>Factores sociales: </a:t>
            </a:r>
          </a:p>
          <a:p>
            <a:r>
              <a:rPr lang="es-MX" sz="3200" dirty="0" smtClean="0"/>
              <a:t>*el comportamiento de los individuos</a:t>
            </a:r>
          </a:p>
          <a:p>
            <a:r>
              <a:rPr lang="es-MX" sz="3200" dirty="0" smtClean="0"/>
              <a:t>*la alta cultura = civilización</a:t>
            </a:r>
          </a:p>
          <a:p>
            <a:r>
              <a:rPr lang="es-MX" sz="3200" dirty="0" smtClean="0"/>
              <a:t>*distribución espacial de las clases sociale</a:t>
            </a:r>
            <a:r>
              <a:rPr lang="es-MX" sz="3200" dirty="0"/>
              <a:t>s</a:t>
            </a:r>
            <a:endParaRPr 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104395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ciudad MODERNA-industrial desde la perspectiva de variable dependiente e independiente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Estructura de la presentación</a:t>
            </a:r>
          </a:p>
          <a:p>
            <a:pPr marL="0" indent="0">
              <a:buNone/>
            </a:pPr>
            <a:r>
              <a:rPr lang="es-MX" dirty="0" smtClean="0"/>
              <a:t>1) El contexto histórico y epistemológico sobre los estudios de lo urbano en la Europa victoriana </a:t>
            </a:r>
          </a:p>
          <a:p>
            <a:pPr marL="0" indent="0">
              <a:buNone/>
            </a:pPr>
            <a:r>
              <a:rPr lang="es-MX" dirty="0" smtClean="0"/>
              <a:t>2) La ciudad como variable dependiente</a:t>
            </a:r>
          </a:p>
          <a:p>
            <a:pPr marL="0" indent="0">
              <a:buNone/>
            </a:pPr>
            <a:r>
              <a:rPr lang="es-MX" dirty="0" smtClean="0"/>
              <a:t>3) La ciudad como variable independiente</a:t>
            </a:r>
          </a:p>
        </p:txBody>
      </p:sp>
    </p:spTree>
    <p:extLst>
      <p:ext uri="{BB962C8B-B14F-4D97-AF65-F5344CB8AC3E}">
        <p14:creationId xmlns:p14="http://schemas.microsoft.com/office/powerpoint/2010/main" val="2006415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0555" y="365125"/>
            <a:ext cx="11637818" cy="5931766"/>
          </a:xfrm>
        </p:spPr>
        <p:txBody>
          <a:bodyPr>
            <a:normAutofit/>
          </a:bodyPr>
          <a:lstStyle/>
          <a:p>
            <a:r>
              <a:rPr lang="es-MX" dirty="0" smtClean="0"/>
              <a:t>Cabe mencionar que esta presentación se deriva de la clasificación de Francisco </a:t>
            </a:r>
            <a:r>
              <a:rPr lang="es-MX" dirty="0" err="1" smtClean="0"/>
              <a:t>Ullán</a:t>
            </a:r>
            <a:r>
              <a:rPr lang="es-MX" dirty="0" smtClean="0"/>
              <a:t> (2014) y pretender comprender el nivel epistemológico de los pioneros de la Sociología Urbana, es decir, cómo se construyó conocimiento científico de la ciudad en la segunda mitad del siglo XIX y en las primeras dos décadas del siglo XX. Por lo tanto, no se profundizan los modelos y esquemas de los autores porque ello se realizará en otras sesiones.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881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96902" y="1236519"/>
            <a:ext cx="10364451" cy="2536812"/>
          </a:xfrm>
        </p:spPr>
        <p:txBody>
          <a:bodyPr>
            <a:noAutofit/>
          </a:bodyPr>
          <a:lstStyle/>
          <a:p>
            <a:r>
              <a:rPr lang="es-MX" sz="7200" dirty="0"/>
              <a:t>1) El contexto histórico</a:t>
            </a:r>
          </a:p>
        </p:txBody>
      </p:sp>
    </p:spTree>
    <p:extLst>
      <p:ext uri="{BB962C8B-B14F-4D97-AF65-F5344CB8AC3E}">
        <p14:creationId xmlns:p14="http://schemas.microsoft.com/office/powerpoint/2010/main" val="63073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49381" y="1371600"/>
            <a:ext cx="5195455" cy="5288973"/>
          </a:xfrm>
        </p:spPr>
        <p:txBody>
          <a:bodyPr numCol="1">
            <a:normAutofit/>
          </a:bodyPr>
          <a:lstStyle/>
          <a:p>
            <a:pPr algn="just"/>
            <a:r>
              <a:rPr lang="es-MX" dirty="0" smtClean="0"/>
              <a:t>El estudio de la ciudad se enfocó en el contexto de los problemas provocados por la industrialización capitalista.</a:t>
            </a:r>
          </a:p>
          <a:p>
            <a:pPr algn="just"/>
            <a:r>
              <a:rPr lang="es-MX" dirty="0" smtClean="0"/>
              <a:t>Desde la lógica científica, la sociología nació  como disciplina científica para comprender las transformaciones que el capitalismo y los procesos modernos habían generado en el tejido social, económico, político y cultural  de los países industrializados</a:t>
            </a:r>
            <a:endParaRPr lang="es-MX" dirty="0"/>
          </a:p>
        </p:txBody>
      </p:sp>
      <p:pic>
        <p:nvPicPr>
          <p:cNvPr id="1026" name="Picture 2" descr="Resultado de imagen para ciudad industrial del siglo X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321" y="1563110"/>
            <a:ext cx="59055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704322" y="5502277"/>
            <a:ext cx="590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https://www.google.com.mx/search?q=ciudad+industrial+del+siglo+XIX&amp;rlz=1C1KYPA_enMX613MX614&amp;source=lnms&amp;tbm=isch&amp;sa=X&amp;ved=0ahUKEwjp84aa4-TWAhXnsFQKHYmkALgQ_AUICigB&amp;biw=1600&amp;bih=794#imgrc=Wa6T3EvsohwigM: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253840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Problemas sociales como: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smtClean="0"/>
              <a:t>A) contaminación ambiental de industrias, muy cerca de los centros urbanos</a:t>
            </a:r>
          </a:p>
          <a:p>
            <a:r>
              <a:rPr lang="es-MX" dirty="0" smtClean="0"/>
              <a:t>B) aparición de barrios de tugurios</a:t>
            </a:r>
          </a:p>
          <a:p>
            <a:r>
              <a:rPr lang="es-MX" dirty="0" smtClean="0"/>
              <a:t>C) insalubridad</a:t>
            </a:r>
          </a:p>
          <a:p>
            <a:r>
              <a:rPr lang="es-MX" dirty="0" smtClean="0"/>
              <a:t>D) mutaciones sociales y culturales</a:t>
            </a:r>
          </a:p>
          <a:p>
            <a:r>
              <a:rPr lang="es-MX" dirty="0" smtClean="0"/>
              <a:t>E) Disfuncionalidades psicosociales que afectaban el comportamiento de un aparte de la masa social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2668363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1180</TotalTime>
  <Words>2970</Words>
  <Application>Microsoft Office PowerPoint</Application>
  <PresentationFormat>Panorámica</PresentationFormat>
  <Paragraphs>213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1" baseType="lpstr">
      <vt:lpstr>AR BLANCA</vt:lpstr>
      <vt:lpstr>Arial</vt:lpstr>
      <vt:lpstr>Century Gothic</vt:lpstr>
      <vt:lpstr>Copperplate</vt:lpstr>
      <vt:lpstr>Trebuchet MS</vt:lpstr>
      <vt:lpstr>Tw Cen MT</vt:lpstr>
      <vt:lpstr>Gota</vt:lpstr>
      <vt:lpstr>UNIVERSIDAD AUTÓNOMA DEL ESTADO DE MÉXICO  FAC. DE PLANEACIÓN URBANA Y REGIONAL UA: SOCIOLOGÍA URBANA I UNIDAD 3 TEMA: LA CIUDAD como variable dependiente e independiente:  MATERIAL VISUAL: DIAPOSITIVAS   Elaboró Yadira Contreras Juárez, 2017 </vt:lpstr>
      <vt:lpstr>Presentación de PowerPoint</vt:lpstr>
      <vt:lpstr>Presentación de PowerPoint</vt:lpstr>
      <vt:lpstr>Referencias: </vt:lpstr>
      <vt:lpstr>La ciudad MODERNA-industrial desde la perspectiva de variable dependiente e independiente</vt:lpstr>
      <vt:lpstr>Cabe mencionar que esta presentación se deriva de la clasificación de Francisco Ullán (2014) y pretender comprender el nivel epistemológico de los pioneros de la Sociología Urbana, es decir, cómo se construyó conocimiento científico de la ciudad en la segunda mitad del siglo XIX y en las primeras dos décadas del siglo XX. Por lo tanto, no se profundizan los modelos y esquemas de los autores porque ello se realizará en otras sesiones. </vt:lpstr>
      <vt:lpstr>1) El contexto histórico</vt:lpstr>
      <vt:lpstr>Presentación de PowerPoint</vt:lpstr>
      <vt:lpstr>Problemas sociales como:</vt:lpstr>
      <vt:lpstr>Problemas, sobre todo en las grandes ciudades del siglo XIX</vt:lpstr>
      <vt:lpstr>Derivado de los problemas sociales se inicia el estudio de lo urbano y queda subsumido al estudio de la modernización y la industrialización</vt:lpstr>
      <vt:lpstr>Otros sociólogos contribuyeron  a la tesis de la cuestión urbana como:</vt:lpstr>
      <vt:lpstr>Y otros, combinaron la historia para tomar a la ciudad como objeto de estudio a partir de la retrospección histórica en busca de los orígenes del mundo moderno</vt:lpstr>
      <vt:lpstr>Entonces, </vt:lpstr>
      <vt:lpstr>Dada la diversidad de estudios realizados a finales del siglo XIX, Ullán (2014) clasifica los marcos epistemológicos de la ciudad en:</vt:lpstr>
      <vt:lpstr>Dada la clasificación anterior Ullán (2014) reclasifica y los agrupa en principios teóricos e ideológicos compartidos, a partir del cruzamiento epistemológico, es decir de las coincidencias en cómo generan conocimiento científico de la ciudad y  de la orientación política de los autores:</vt:lpstr>
      <vt:lpstr>La ciudad como una perspectiva de variable dependiente e independiente</vt:lpstr>
      <vt:lpstr>Presentación de PowerPoint</vt:lpstr>
      <vt:lpstr>Todos los autores presentan  un común denominador epistemológico e ideológico: </vt:lpstr>
      <vt:lpstr>Todos los autores colocan  a la ciudad (y la ciudad occidental en concreto) en el centro de sus esquemas teóricos. Presentan una correlación entre proceso histórico de modernización  y de urbanización</vt:lpstr>
      <vt:lpstr>Presentación de PowerPoint</vt:lpstr>
      <vt:lpstr>b) los problemas urbanos son percibidos como un desafío al paradigma moderno  </vt:lpstr>
      <vt:lpstr>Presentación de PowerPoint</vt:lpstr>
      <vt:lpstr>2. La ciudad como variable dependiente</vt:lpstr>
      <vt:lpstr> La ciudad como variable dependiente</vt:lpstr>
      <vt:lpstr>2.1  La ciudad es un reflejo de otros mecanismos sociales = Marx y Engels = la ciudad como expresión del modo de producción </vt:lpstr>
      <vt:lpstr>2.2 La ciudad es un reflejo de otros mecanismos sociales = Tönnies= lo urbano en el contínuum comunidad sociedad. Su  interés se centra en el proceso  general y no espacial de las categorías rural y urbano.</vt:lpstr>
      <vt:lpstr>2.3 La ciudad es un reflejo de otros mecanismos sociales = Emile Durkheim= la ciudad como sistema funcional super-orgánico </vt:lpstr>
      <vt:lpstr>2. 4 La ciudad es un reflejo de otros mecanismos sociales = Max Weber= la ciudad y el proceso moderno de racionalización</vt:lpstr>
      <vt:lpstr>Según Weber, son las acciones y motivaciones de los individuos  las que influyeron en el surgimiento del capitalismo</vt:lpstr>
      <vt:lpstr>ENTONCES, SEGÚN WEBER ¿DE QUÉ DEPENDE LA CIUDAD? DE LA RACIONALIDAD ECONÓMICA DE LOS INDIVIDUOS, ES DECIR,DE LAS MOTIVACIONES Y ACCIONES ECONÓMICAS VINCULADAS A UN LIBRE MERCADO </vt:lpstr>
      <vt:lpstr>De esta manera, Marx, Engels, Durkheim, Weber y Tönnies construyen conocimiento científico de la ciudad a partir de observarla como una variable dependiente: </vt:lpstr>
      <vt:lpstr>3. La ciudad como variable independiente</vt:lpstr>
      <vt:lpstr>La ciudad como variable independiente</vt:lpstr>
      <vt:lpstr>3.1 La ciudad es el espacio urbano, es un factor de causalidad que determina o condiciona otros procesos sociales  = Georg Simmel = Primeros esbozos de una teoría psicosocial y culturalista de la ciudad </vt:lpstr>
      <vt:lpstr>*En la obra “Filosofía del dinero” muestra:</vt:lpstr>
      <vt:lpstr>ENTONCES, SEGÚN SIMMEL ¿QUÉ FACTOR DE CAUSALIDAD DETERMINA O CONDICIONA LA CIUDAD? LA PERSONALIDAD Y EL COMPORTAMIENTO DE LOS INDIVIDUOS </vt:lpstr>
      <vt:lpstr>3.2  La ciudad es el espacio urbano, es un factor de causalidad que determina o condiciona otros procesos sociales  = Werner Sombart= La ciudad como productora de alta cultura </vt:lpstr>
      <vt:lpstr>*Obra “El concepto de la ciudad y la naturaleza de la ciudadanía”</vt:lpstr>
      <vt:lpstr>ENTONCES, SEGÚN SOMBART¿QUÉ FACTOR DE CAUSALIDAD DETERMINA O CONDICIONA LA CIUDAD? LA CULTURA </vt:lpstr>
      <vt:lpstr>3. 3 La ciudad es el espacio urbano, es un factor de causalidad que determina o condiciona otros procesos sociales  = Maurice Halbawchs= ¿autentico padre de la sociología urbana? </vt:lpstr>
      <vt:lpstr>Presentación de PowerPoint</vt:lpstr>
      <vt:lpstr>ENTONCES, SEGÚN HALBWACHS ¿QUÉ FACTOR DE CAUSALIDAD DETERMINA O CONDICIONA LA CIUDAD? LA ESTRATIFICACIÓN SOCIAL, DISTRIBUYE ESPACIALMENTE A LAS CLASES SOCIALES </vt:lpstr>
      <vt:lpstr>De esta manera, Simmel, Sombart y Halbawchs construyen conocimiento científico de la ciudad a partir de observarla como una variable independiente: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Yadira</dc:creator>
  <cp:lastModifiedBy>Yadira</cp:lastModifiedBy>
  <cp:revision>73</cp:revision>
  <dcterms:created xsi:type="dcterms:W3CDTF">2017-10-09T22:37:47Z</dcterms:created>
  <dcterms:modified xsi:type="dcterms:W3CDTF">2017-10-20T13:59:55Z</dcterms:modified>
</cp:coreProperties>
</file>