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1" r:id="rId1"/>
  </p:sldMasterIdLst>
  <p:sldIdLst>
    <p:sldId id="298" r:id="rId2"/>
    <p:sldId id="256" r:id="rId3"/>
    <p:sldId id="299" r:id="rId4"/>
    <p:sldId id="300" r:id="rId5"/>
    <p:sldId id="301" r:id="rId6"/>
    <p:sldId id="302" r:id="rId7"/>
    <p:sldId id="265" r:id="rId8"/>
    <p:sldId id="258" r:id="rId9"/>
    <p:sldId id="259" r:id="rId10"/>
    <p:sldId id="260" r:id="rId11"/>
    <p:sldId id="261" r:id="rId12"/>
    <p:sldId id="257" r:id="rId13"/>
    <p:sldId id="262" r:id="rId14"/>
    <p:sldId id="263" r:id="rId15"/>
    <p:sldId id="264" r:id="rId16"/>
    <p:sldId id="266" r:id="rId17"/>
    <p:sldId id="267" r:id="rId18"/>
    <p:sldId id="269" r:id="rId19"/>
    <p:sldId id="268" r:id="rId20"/>
    <p:sldId id="270" r:id="rId21"/>
    <p:sldId id="271" r:id="rId22"/>
    <p:sldId id="272" r:id="rId23"/>
    <p:sldId id="273" r:id="rId24"/>
    <p:sldId id="274" r:id="rId25"/>
    <p:sldId id="275" r:id="rId26"/>
    <p:sldId id="276" r:id="rId27"/>
    <p:sldId id="277" r:id="rId28"/>
    <p:sldId id="278" r:id="rId29"/>
    <p:sldId id="280" r:id="rId30"/>
    <p:sldId id="281" r:id="rId31"/>
    <p:sldId id="283" r:id="rId32"/>
    <p:sldId id="285" r:id="rId33"/>
    <p:sldId id="287" r:id="rId34"/>
    <p:sldId id="288" r:id="rId35"/>
    <p:sldId id="292" r:id="rId36"/>
    <p:sldId id="293" r:id="rId37"/>
    <p:sldId id="284" r:id="rId38"/>
    <p:sldId id="289" r:id="rId39"/>
    <p:sldId id="286" r:id="rId40"/>
    <p:sldId id="291" r:id="rId41"/>
    <p:sldId id="290" r:id="rId42"/>
    <p:sldId id="294" r:id="rId43"/>
    <p:sldId id="296" r:id="rId44"/>
    <p:sldId id="297" r:id="rId45"/>
    <p:sldId id="279" r:id="rId4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325773" y="6117336"/>
            <a:ext cx="857473" cy="365125"/>
          </a:xfrm>
        </p:spPr>
        <p:txBody>
          <a:bodyPr/>
          <a:lstStyle/>
          <a:p>
            <a:fld id="{2E7B4319-A04A-4353-9910-A663250C7B73}" type="datetimeFigureOut">
              <a:rPr lang="es-MX" smtClean="0"/>
              <a:t>20/10/2017</a:t>
            </a:fld>
            <a:endParaRPr lang="es-MX"/>
          </a:p>
        </p:txBody>
      </p:sp>
      <p:sp>
        <p:nvSpPr>
          <p:cNvPr id="5" name="Footer Placeholder 4"/>
          <p:cNvSpPr>
            <a:spLocks noGrp="1"/>
          </p:cNvSpPr>
          <p:nvPr>
            <p:ph type="ftr" sz="quarter" idx="11"/>
          </p:nvPr>
        </p:nvSpPr>
        <p:spPr>
          <a:xfrm>
            <a:off x="3623733" y="6117336"/>
            <a:ext cx="3609438" cy="365125"/>
          </a:xfrm>
        </p:spPr>
        <p:txBody>
          <a:bodyPr/>
          <a:lstStyle/>
          <a:p>
            <a:endParaRPr lang="es-MX"/>
          </a:p>
        </p:txBody>
      </p:sp>
      <p:sp>
        <p:nvSpPr>
          <p:cNvPr id="6" name="Slide Number Placeholder 5"/>
          <p:cNvSpPr>
            <a:spLocks noGrp="1"/>
          </p:cNvSpPr>
          <p:nvPr>
            <p:ph type="sldNum" sz="quarter" idx="12"/>
          </p:nvPr>
        </p:nvSpPr>
        <p:spPr>
          <a:xfrm>
            <a:off x="8275320" y="6117336"/>
            <a:ext cx="411480" cy="365125"/>
          </a:xfrm>
        </p:spPr>
        <p:txBody>
          <a:bodyPr/>
          <a:lstStyle/>
          <a:p>
            <a:fld id="{73FD755C-F239-4755-803A-FDE2CF662119}" type="slidenum">
              <a:rPr lang="es-MX" smtClean="0"/>
              <a:t>‹Nº›</a:t>
            </a:fld>
            <a:endParaRPr lang="es-MX"/>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Tree>
    <p:extLst>
      <p:ext uri="{BB962C8B-B14F-4D97-AF65-F5344CB8AC3E}">
        <p14:creationId xmlns:p14="http://schemas.microsoft.com/office/powerpoint/2010/main" val="250513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E7B4319-A04A-4353-9910-A663250C7B73}"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2410018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E7B4319-A04A-4353-9910-A663250C7B73}"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21627211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E7B4319-A04A-4353-9910-A663250C7B73}"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38533349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E7B4319-A04A-4353-9910-A663250C7B73}"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3925543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E7B4319-A04A-4353-9910-A663250C7B73}"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5586360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E7B4319-A04A-4353-9910-A663250C7B73}"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3222857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7B4319-A04A-4353-9910-A663250C7B73}"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14975002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7B4319-A04A-4353-9910-A663250C7B73}"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4139623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2E7B4319-A04A-4353-9910-A663250C7B73}" type="datetimeFigureOut">
              <a:rPr lang="es-MX" smtClean="0"/>
              <a:t>20/10/2017</a:t>
            </a:fld>
            <a:endParaRPr lang="es-MX"/>
          </a:p>
        </p:txBody>
      </p:sp>
      <p:sp>
        <p:nvSpPr>
          <p:cNvPr id="5" name="Footer Placeholder 4"/>
          <p:cNvSpPr>
            <a:spLocks noGrp="1"/>
          </p:cNvSpPr>
          <p:nvPr>
            <p:ph type="ftr" sz="quarter" idx="11"/>
          </p:nvPr>
        </p:nvSpPr>
        <p:spPr>
          <a:xfrm>
            <a:off x="1972647" y="6108173"/>
            <a:ext cx="5314517" cy="365125"/>
          </a:xfrm>
        </p:spPr>
        <p:txBody>
          <a:bodyPr/>
          <a:lstStyle/>
          <a:p>
            <a:endParaRPr lang="es-MX"/>
          </a:p>
        </p:txBody>
      </p:sp>
      <p:sp>
        <p:nvSpPr>
          <p:cNvPr id="6" name="Slide Number Placeholder 5"/>
          <p:cNvSpPr>
            <a:spLocks noGrp="1"/>
          </p:cNvSpPr>
          <p:nvPr>
            <p:ph type="sldNum" sz="quarter" idx="12"/>
          </p:nvPr>
        </p:nvSpPr>
        <p:spPr>
          <a:xfrm>
            <a:off x="8258967" y="6108173"/>
            <a:ext cx="427833" cy="365125"/>
          </a:xfrm>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3636848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E7B4319-A04A-4353-9910-A663250C7B73}"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8273317" y="6116070"/>
            <a:ext cx="413483" cy="365125"/>
          </a:xfrm>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1058446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E7B4319-A04A-4353-9910-A663250C7B73}"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673019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E7B4319-A04A-4353-9910-A663250C7B73}" type="datetimeFigureOut">
              <a:rPr lang="es-MX" smtClean="0"/>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1998427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E7B4319-A04A-4353-9910-A663250C7B73}"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3139623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7B4319-A04A-4353-9910-A663250C7B73}" type="datetimeFigureOut">
              <a:rPr lang="es-MX" smtClean="0"/>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318643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E7B4319-A04A-4353-9910-A663250C7B73}"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4293821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E7B4319-A04A-4353-9910-A663250C7B73}"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3FD755C-F239-4755-803A-FDE2CF662119}" type="slidenum">
              <a:rPr lang="es-MX" smtClean="0"/>
              <a:t>‹Nº›</a:t>
            </a:fld>
            <a:endParaRPr lang="es-MX"/>
          </a:p>
        </p:txBody>
      </p:sp>
    </p:spTree>
    <p:extLst>
      <p:ext uri="{BB962C8B-B14F-4D97-AF65-F5344CB8AC3E}">
        <p14:creationId xmlns:p14="http://schemas.microsoft.com/office/powerpoint/2010/main" val="3814435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7B4319-A04A-4353-9910-A663250C7B73}" type="datetimeFigureOut">
              <a:rPr lang="es-MX" smtClean="0"/>
              <a:t>20/10/2017</a:t>
            </a:fld>
            <a:endParaRPr lang="es-MX"/>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3FD755C-F239-4755-803A-FDE2CF662119}" type="slidenum">
              <a:rPr lang="es-MX" smtClean="0"/>
              <a:t>‹Nº›</a:t>
            </a:fld>
            <a:endParaRPr lang="es-MX"/>
          </a:p>
        </p:txBody>
      </p:sp>
    </p:spTree>
    <p:extLst>
      <p:ext uri="{BB962C8B-B14F-4D97-AF65-F5344CB8AC3E}">
        <p14:creationId xmlns:p14="http://schemas.microsoft.com/office/powerpoint/2010/main" val="3764929785"/>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 id="2147483778"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3528" y="188640"/>
            <a:ext cx="8568952" cy="6336704"/>
          </a:xfrm>
        </p:spPr>
        <p:txBody>
          <a:bodyPr>
            <a:noAutofit/>
          </a:bodyPr>
          <a:lstStyle/>
          <a:p>
            <a:r>
              <a:rPr lang="es-MX" sz="3200" b="0" dirty="0"/>
              <a:t/>
            </a:r>
            <a:br>
              <a:rPr lang="es-MX" sz="3200" b="0" dirty="0"/>
            </a:br>
            <a:r>
              <a:rPr lang="es-MX" sz="3200" b="0" dirty="0"/>
              <a:t> UNIVERSIDAD AUTÓNOMA DEL ESTADO DE </a:t>
            </a:r>
            <a:r>
              <a:rPr lang="es-MX" sz="3200" b="0" dirty="0" smtClean="0"/>
              <a:t>MÉXICO</a:t>
            </a:r>
            <a:br>
              <a:rPr lang="es-MX" sz="3200" b="0" dirty="0" smtClean="0"/>
            </a:br>
            <a:r>
              <a:rPr lang="es-MX" sz="2800" b="0" dirty="0" smtClean="0"/>
              <a:t>FAC</a:t>
            </a:r>
            <a:r>
              <a:rPr lang="es-MX" sz="2800" b="0" dirty="0"/>
              <a:t>. DE PLANEACIÓN URBANA Y </a:t>
            </a:r>
            <a:r>
              <a:rPr lang="es-MX" sz="2800" b="0" dirty="0" smtClean="0"/>
              <a:t>REGIONAL</a:t>
            </a:r>
            <a:r>
              <a:rPr lang="es-MX" sz="3200" b="0" dirty="0" smtClean="0"/>
              <a:t/>
            </a:r>
            <a:br>
              <a:rPr lang="es-MX" sz="3200" b="0" dirty="0" smtClean="0"/>
            </a:br>
            <a:r>
              <a:rPr lang="es-MX" sz="3200" b="0" dirty="0" smtClean="0"/>
              <a:t/>
            </a:r>
            <a:br>
              <a:rPr lang="es-MX" sz="3200" b="0" dirty="0" smtClean="0"/>
            </a:br>
            <a:r>
              <a:rPr lang="es-MX" sz="3200" dirty="0" smtClean="0"/>
              <a:t>UA</a:t>
            </a:r>
            <a:r>
              <a:rPr lang="es-MX" sz="3200" dirty="0"/>
              <a:t>: MÉTODOS Y TÉCNICAS DE </a:t>
            </a:r>
            <a:r>
              <a:rPr lang="es-MX" sz="3200" dirty="0" smtClean="0"/>
              <a:t>INVESTIGACIÓN</a:t>
            </a:r>
            <a:br>
              <a:rPr lang="es-MX" sz="3200" dirty="0" smtClean="0"/>
            </a:br>
            <a:r>
              <a:rPr lang="es-MX" sz="3200" dirty="0" smtClean="0"/>
              <a:t>UNIDAD I. INVESTIGACIÓN CIENTÍFICA:CONCEPTOS</a:t>
            </a:r>
            <a:br>
              <a:rPr lang="es-MX" sz="3200" dirty="0" smtClean="0"/>
            </a:br>
            <a:r>
              <a:rPr lang="es-MX" sz="3200" dirty="0" smtClean="0"/>
              <a:t/>
            </a:r>
            <a:br>
              <a:rPr lang="es-MX" sz="3200" dirty="0" smtClean="0"/>
            </a:br>
            <a:r>
              <a:rPr lang="es-MX" sz="3200" dirty="0" smtClean="0"/>
              <a:t>MATERIAL SOLO PROYECTABLE: DIAPOSITIVAS</a:t>
            </a:r>
            <a:br>
              <a:rPr lang="es-MX" sz="3200" dirty="0" smtClean="0"/>
            </a:br>
            <a:r>
              <a:rPr lang="es-MX" sz="3200" dirty="0" smtClean="0"/>
              <a:t/>
            </a:r>
            <a:br>
              <a:rPr lang="es-MX" sz="3200" dirty="0" smtClean="0"/>
            </a:br>
            <a:r>
              <a:rPr lang="es-MX" sz="3000" b="0" i="1" dirty="0" smtClean="0"/>
              <a:t>ELABORÓ</a:t>
            </a:r>
            <a:r>
              <a:rPr lang="es-MX" sz="3000" b="0" i="1" dirty="0"/>
              <a:t>: YADIRA CONTRERAS </a:t>
            </a:r>
            <a:r>
              <a:rPr lang="es-MX" sz="3000" b="0" i="1" dirty="0" smtClean="0"/>
              <a:t>JUÁREZ</a:t>
            </a:r>
            <a:br>
              <a:rPr lang="es-MX" sz="3000" b="0" i="1" dirty="0" smtClean="0"/>
            </a:br>
            <a:r>
              <a:rPr lang="es-MX" sz="3000" b="0" i="1" dirty="0" smtClean="0"/>
              <a:t>2017</a:t>
            </a:r>
            <a:endParaRPr lang="es-MX" sz="3000" i="1" dirty="0"/>
          </a:p>
        </p:txBody>
      </p:sp>
    </p:spTree>
    <p:extLst>
      <p:ext uri="{BB962C8B-B14F-4D97-AF65-F5344CB8AC3E}">
        <p14:creationId xmlns:p14="http://schemas.microsoft.com/office/powerpoint/2010/main" val="4115926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43608" y="1358771"/>
            <a:ext cx="7776864"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MX" dirty="0" smtClean="0"/>
              <a:t>4. </a:t>
            </a:r>
            <a:r>
              <a:rPr lang="es-MX" dirty="0"/>
              <a:t>Según las variables: </a:t>
            </a:r>
            <a:endParaRPr lang="es-MX" dirty="0" smtClean="0"/>
          </a:p>
          <a:p>
            <a:r>
              <a:rPr lang="es-MX" dirty="0" smtClean="0"/>
              <a:t> 4.1 Experimental</a:t>
            </a:r>
            <a:r>
              <a:rPr lang="es-MX" dirty="0"/>
              <a:t>, </a:t>
            </a:r>
            <a:endParaRPr lang="es-MX" dirty="0" smtClean="0"/>
          </a:p>
          <a:p>
            <a:r>
              <a:rPr lang="es-MX" dirty="0" smtClean="0"/>
              <a:t> 4.2Casi </a:t>
            </a:r>
            <a:r>
              <a:rPr lang="es-MX" dirty="0"/>
              <a:t>experimental y </a:t>
            </a:r>
            <a:endParaRPr lang="es-MX" dirty="0" smtClean="0"/>
          </a:p>
          <a:p>
            <a:r>
              <a:rPr lang="es-MX" dirty="0" smtClean="0"/>
              <a:t> 4.3 Simple </a:t>
            </a:r>
            <a:r>
              <a:rPr lang="es-MX" dirty="0"/>
              <a:t>y compleja</a:t>
            </a:r>
          </a:p>
        </p:txBody>
      </p:sp>
      <p:sp>
        <p:nvSpPr>
          <p:cNvPr id="5" name="CuadroTexto 4"/>
          <p:cNvSpPr txBox="1"/>
          <p:nvPr/>
        </p:nvSpPr>
        <p:spPr>
          <a:xfrm>
            <a:off x="1241376" y="404664"/>
            <a:ext cx="7795120" cy="954107"/>
          </a:xfrm>
          <a:prstGeom prst="rect">
            <a:avLst/>
          </a:prstGeom>
          <a:noFill/>
        </p:spPr>
        <p:txBody>
          <a:bodyPr wrap="square" rtlCol="0">
            <a:spAutoFit/>
          </a:bodyPr>
          <a:lstStyle/>
          <a:p>
            <a:r>
              <a:rPr lang="es-MX" sz="2800" dirty="0" smtClean="0"/>
              <a:t>Según Rojas (2015) existe una gran diversidad de clasificaciones para los tipos de investigación: </a:t>
            </a:r>
            <a:endParaRPr lang="es-MX" sz="2800" dirty="0"/>
          </a:p>
        </p:txBody>
      </p:sp>
      <p:sp>
        <p:nvSpPr>
          <p:cNvPr id="6" name="Rectángulo 5"/>
          <p:cNvSpPr/>
          <p:nvPr/>
        </p:nvSpPr>
        <p:spPr>
          <a:xfrm>
            <a:off x="1043608" y="5043304"/>
            <a:ext cx="7848872" cy="175432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MX" dirty="0" smtClean="0"/>
              <a:t>6. Según </a:t>
            </a:r>
            <a:r>
              <a:rPr lang="es-MX" dirty="0"/>
              <a:t>técnicas de obtención de datos: </a:t>
            </a:r>
            <a:endParaRPr lang="es-MX" dirty="0" smtClean="0"/>
          </a:p>
          <a:p>
            <a:r>
              <a:rPr lang="es-MX" dirty="0" smtClean="0"/>
              <a:t>6.1 Alta </a:t>
            </a:r>
            <a:r>
              <a:rPr lang="es-MX" dirty="0"/>
              <a:t>y baja </a:t>
            </a:r>
            <a:r>
              <a:rPr lang="es-MX" dirty="0" smtClean="0"/>
              <a:t>estructuración </a:t>
            </a:r>
          </a:p>
          <a:p>
            <a:r>
              <a:rPr lang="es-MX" dirty="0" smtClean="0"/>
              <a:t>6.2 Participante</a:t>
            </a:r>
          </a:p>
          <a:p>
            <a:r>
              <a:rPr lang="es-MX" dirty="0" smtClean="0"/>
              <a:t>6.3 Participativa</a:t>
            </a:r>
          </a:p>
          <a:p>
            <a:r>
              <a:rPr lang="es-MX" dirty="0" smtClean="0"/>
              <a:t>6.4 Proyectiva </a:t>
            </a:r>
          </a:p>
          <a:p>
            <a:r>
              <a:rPr lang="es-MX" dirty="0" smtClean="0"/>
              <a:t>6.5 alta </a:t>
            </a:r>
            <a:r>
              <a:rPr lang="es-MX" dirty="0"/>
              <a:t>o baja interferencia</a:t>
            </a:r>
          </a:p>
        </p:txBody>
      </p:sp>
      <p:sp>
        <p:nvSpPr>
          <p:cNvPr id="7" name="Rectángulo 6"/>
          <p:cNvSpPr/>
          <p:nvPr/>
        </p:nvSpPr>
        <p:spPr>
          <a:xfrm>
            <a:off x="1024624" y="2646391"/>
            <a:ext cx="7848872" cy="230832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s-MX" dirty="0" smtClean="0"/>
              <a:t>5. </a:t>
            </a:r>
            <a:r>
              <a:rPr lang="es-MX" dirty="0"/>
              <a:t>Según el nivel de medición y análisis de la información: </a:t>
            </a:r>
            <a:endParaRPr lang="es-MX" dirty="0" smtClean="0"/>
          </a:p>
          <a:p>
            <a:r>
              <a:rPr lang="es-MX" dirty="0" smtClean="0"/>
              <a:t>5.1 Cuantitativa </a:t>
            </a:r>
          </a:p>
          <a:p>
            <a:r>
              <a:rPr lang="es-MX" dirty="0" smtClean="0"/>
              <a:t>5.2 Cualitativa</a:t>
            </a:r>
            <a:r>
              <a:rPr lang="es-MX" dirty="0"/>
              <a:t>, </a:t>
            </a:r>
            <a:endParaRPr lang="es-MX" dirty="0" smtClean="0"/>
          </a:p>
          <a:p>
            <a:r>
              <a:rPr lang="es-MX" dirty="0" smtClean="0"/>
              <a:t>5.3 </a:t>
            </a:r>
            <a:r>
              <a:rPr lang="es-MX" dirty="0" err="1" smtClean="0"/>
              <a:t>Cuali</a:t>
            </a:r>
            <a:r>
              <a:rPr lang="es-MX" dirty="0" smtClean="0"/>
              <a:t> </a:t>
            </a:r>
            <a:r>
              <a:rPr lang="es-MX" dirty="0"/>
              <a:t>cuantitativa, </a:t>
            </a:r>
            <a:endParaRPr lang="es-MX" dirty="0" smtClean="0"/>
          </a:p>
          <a:p>
            <a:r>
              <a:rPr lang="es-MX" dirty="0" smtClean="0"/>
              <a:t>5.4 Descriptiva,</a:t>
            </a:r>
          </a:p>
          <a:p>
            <a:r>
              <a:rPr lang="es-MX" dirty="0" smtClean="0"/>
              <a:t>5.5 Explicativa</a:t>
            </a:r>
            <a:r>
              <a:rPr lang="es-MX" dirty="0"/>
              <a:t>, </a:t>
            </a:r>
            <a:endParaRPr lang="es-MX" dirty="0" smtClean="0"/>
          </a:p>
          <a:p>
            <a:r>
              <a:rPr lang="es-MX" dirty="0" smtClean="0"/>
              <a:t>5.6 Inferencial</a:t>
            </a:r>
          </a:p>
          <a:p>
            <a:r>
              <a:rPr lang="es-MX" dirty="0" smtClean="0"/>
              <a:t>5.7 Predictiva</a:t>
            </a:r>
            <a:endParaRPr lang="es-MX" dirty="0"/>
          </a:p>
        </p:txBody>
      </p:sp>
    </p:spTree>
    <p:extLst>
      <p:ext uri="{BB962C8B-B14F-4D97-AF65-F5344CB8AC3E}">
        <p14:creationId xmlns:p14="http://schemas.microsoft.com/office/powerpoint/2010/main" val="1967859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43608" y="1358771"/>
            <a:ext cx="7776864"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s-MX" dirty="0" smtClean="0"/>
              <a:t>7. Según </a:t>
            </a:r>
            <a:r>
              <a:rPr lang="es-MX" dirty="0"/>
              <a:t>ubicación temporal: </a:t>
            </a:r>
            <a:endParaRPr lang="es-MX" dirty="0" smtClean="0"/>
          </a:p>
          <a:p>
            <a:r>
              <a:rPr lang="es-MX" dirty="0" smtClean="0"/>
              <a:t>7.1 histórica</a:t>
            </a:r>
          </a:p>
          <a:p>
            <a:r>
              <a:rPr lang="es-MX" dirty="0" smtClean="0"/>
              <a:t>7.2 Longitudinal </a:t>
            </a:r>
            <a:r>
              <a:rPr lang="es-MX" dirty="0"/>
              <a:t>o </a:t>
            </a:r>
            <a:r>
              <a:rPr lang="es-MX" dirty="0" smtClean="0"/>
              <a:t>transversal</a:t>
            </a:r>
          </a:p>
          <a:p>
            <a:r>
              <a:rPr lang="es-MX" dirty="0" smtClean="0"/>
              <a:t>7.3.Dinámica </a:t>
            </a:r>
            <a:r>
              <a:rPr lang="es-MX" dirty="0"/>
              <a:t>o estática</a:t>
            </a:r>
          </a:p>
        </p:txBody>
      </p:sp>
      <p:sp>
        <p:nvSpPr>
          <p:cNvPr id="5" name="CuadroTexto 4"/>
          <p:cNvSpPr txBox="1"/>
          <p:nvPr/>
        </p:nvSpPr>
        <p:spPr>
          <a:xfrm>
            <a:off x="1241376" y="404664"/>
            <a:ext cx="7795120" cy="954107"/>
          </a:xfrm>
          <a:prstGeom prst="rect">
            <a:avLst/>
          </a:prstGeom>
          <a:noFill/>
        </p:spPr>
        <p:txBody>
          <a:bodyPr wrap="square" rtlCol="0">
            <a:spAutoFit/>
          </a:bodyPr>
          <a:lstStyle/>
          <a:p>
            <a:r>
              <a:rPr lang="es-MX" sz="2800" dirty="0" smtClean="0"/>
              <a:t>Según Rojas (2015) existe una gran diversidad de clasificaciones para los tipos de investigación: </a:t>
            </a:r>
            <a:endParaRPr lang="es-MX" sz="2800" dirty="0"/>
          </a:p>
        </p:txBody>
      </p:sp>
      <p:sp>
        <p:nvSpPr>
          <p:cNvPr id="6" name="Rectángulo 5"/>
          <p:cNvSpPr/>
          <p:nvPr/>
        </p:nvSpPr>
        <p:spPr>
          <a:xfrm>
            <a:off x="1007604" y="2595372"/>
            <a:ext cx="7848872"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MX" dirty="0"/>
              <a:t>8</a:t>
            </a:r>
            <a:r>
              <a:rPr lang="es-MX" dirty="0" smtClean="0"/>
              <a:t>. </a:t>
            </a:r>
            <a:r>
              <a:rPr lang="es-MX" dirty="0"/>
              <a:t>Según el tiempo</a:t>
            </a:r>
            <a:r>
              <a:rPr lang="es-MX" dirty="0" smtClean="0"/>
              <a:t>:</a:t>
            </a:r>
          </a:p>
          <a:p>
            <a:r>
              <a:rPr lang="es-MX" dirty="0" smtClean="0"/>
              <a:t> 8.1 Sincrónicas </a:t>
            </a:r>
            <a:r>
              <a:rPr lang="es-MX" dirty="0"/>
              <a:t>(</a:t>
            </a:r>
            <a:r>
              <a:rPr lang="es-MX" dirty="0" smtClean="0"/>
              <a:t>cortas</a:t>
            </a:r>
          </a:p>
          <a:p>
            <a:r>
              <a:rPr lang="es-MX" dirty="0" smtClean="0"/>
              <a:t>8.2 diacrónicas </a:t>
            </a:r>
            <a:r>
              <a:rPr lang="es-MX" dirty="0"/>
              <a:t>(largas</a:t>
            </a:r>
            <a:r>
              <a:rPr lang="es-MX" dirty="0" smtClean="0"/>
              <a:t>)</a:t>
            </a:r>
            <a:endParaRPr lang="es-MX" dirty="0"/>
          </a:p>
        </p:txBody>
      </p:sp>
      <p:sp>
        <p:nvSpPr>
          <p:cNvPr id="7" name="Rectángulo 6"/>
          <p:cNvSpPr/>
          <p:nvPr/>
        </p:nvSpPr>
        <p:spPr>
          <a:xfrm>
            <a:off x="971600" y="4581128"/>
            <a:ext cx="7848872" cy="230832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MX" dirty="0" smtClean="0"/>
              <a:t>10. </a:t>
            </a:r>
            <a:r>
              <a:rPr lang="es-MX" dirty="0"/>
              <a:t>Según naturaleza de objetivos y nivel de conocimientos: </a:t>
            </a:r>
            <a:endParaRPr lang="es-MX" dirty="0" smtClean="0"/>
          </a:p>
          <a:p>
            <a:r>
              <a:rPr lang="es-MX" dirty="0" smtClean="0">
                <a:solidFill>
                  <a:srgbClr val="FF0000"/>
                </a:solidFill>
              </a:rPr>
              <a:t>10.1 Exploratoria </a:t>
            </a:r>
          </a:p>
          <a:p>
            <a:r>
              <a:rPr lang="es-MX" dirty="0" smtClean="0">
                <a:solidFill>
                  <a:srgbClr val="FF0000"/>
                </a:solidFill>
              </a:rPr>
              <a:t>10.2 Descriptiva</a:t>
            </a:r>
            <a:r>
              <a:rPr lang="es-MX" dirty="0">
                <a:solidFill>
                  <a:srgbClr val="FF0000"/>
                </a:solidFill>
              </a:rPr>
              <a:t>, </a:t>
            </a:r>
            <a:endParaRPr lang="es-MX" dirty="0" smtClean="0">
              <a:solidFill>
                <a:srgbClr val="FF0000"/>
              </a:solidFill>
            </a:endParaRPr>
          </a:p>
          <a:p>
            <a:r>
              <a:rPr lang="es-MX" dirty="0" smtClean="0">
                <a:solidFill>
                  <a:srgbClr val="FF0000"/>
                </a:solidFill>
              </a:rPr>
              <a:t>10.3 correlacional </a:t>
            </a:r>
          </a:p>
          <a:p>
            <a:r>
              <a:rPr lang="es-MX" dirty="0" smtClean="0">
                <a:solidFill>
                  <a:srgbClr val="FF0000"/>
                </a:solidFill>
              </a:rPr>
              <a:t>10.4 explicativa</a:t>
            </a:r>
          </a:p>
          <a:p>
            <a:r>
              <a:rPr lang="es-MX" dirty="0" smtClean="0"/>
              <a:t>10.5 diseños experimentales</a:t>
            </a:r>
          </a:p>
          <a:p>
            <a:r>
              <a:rPr lang="es-MX" dirty="0" smtClean="0"/>
              <a:t>10.6 diseños </a:t>
            </a:r>
            <a:r>
              <a:rPr lang="es-MX" dirty="0"/>
              <a:t>cuasi </a:t>
            </a:r>
            <a:r>
              <a:rPr lang="es-MX" dirty="0" smtClean="0"/>
              <a:t>experimentales</a:t>
            </a:r>
          </a:p>
          <a:p>
            <a:r>
              <a:rPr lang="es-MX" dirty="0" smtClean="0"/>
              <a:t>10.7  </a:t>
            </a:r>
            <a:r>
              <a:rPr lang="es-MX" dirty="0"/>
              <a:t>NO experimentales</a:t>
            </a:r>
            <a:r>
              <a:rPr lang="es-MX" dirty="0" smtClean="0"/>
              <a:t> </a:t>
            </a:r>
            <a:endParaRPr lang="es-MX" dirty="0"/>
          </a:p>
        </p:txBody>
      </p:sp>
      <p:sp>
        <p:nvSpPr>
          <p:cNvPr id="8" name="Rectángulo 7"/>
          <p:cNvSpPr/>
          <p:nvPr/>
        </p:nvSpPr>
        <p:spPr>
          <a:xfrm>
            <a:off x="996217" y="3554974"/>
            <a:ext cx="7776864" cy="92333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s-MX" dirty="0"/>
              <a:t>9. Según la naturaleza de la información: </a:t>
            </a:r>
            <a:endParaRPr lang="es-MX" dirty="0" smtClean="0"/>
          </a:p>
          <a:p>
            <a:r>
              <a:rPr lang="es-MX" dirty="0" smtClean="0"/>
              <a:t>9.1 Investigación </a:t>
            </a:r>
            <a:r>
              <a:rPr lang="es-MX" dirty="0"/>
              <a:t>– </a:t>
            </a:r>
            <a:r>
              <a:rPr lang="es-MX" dirty="0" smtClean="0"/>
              <a:t>acción </a:t>
            </a:r>
          </a:p>
          <a:p>
            <a:r>
              <a:rPr lang="es-MX" dirty="0" smtClean="0"/>
              <a:t>9.2 participativa </a:t>
            </a:r>
            <a:r>
              <a:rPr lang="es-MX" dirty="0"/>
              <a:t>(de casos, etnográficos</a:t>
            </a:r>
            <a:r>
              <a:rPr lang="es-MX" dirty="0" smtClean="0"/>
              <a:t>) </a:t>
            </a:r>
            <a:endParaRPr lang="es-MX" dirty="0"/>
          </a:p>
        </p:txBody>
      </p:sp>
    </p:spTree>
    <p:extLst>
      <p:ext uri="{BB962C8B-B14F-4D97-AF65-F5344CB8AC3E}">
        <p14:creationId xmlns:p14="http://schemas.microsoft.com/office/powerpoint/2010/main" val="986112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971600" y="764704"/>
            <a:ext cx="7579096" cy="5262979"/>
          </a:xfrm>
          <a:prstGeom prst="rect">
            <a:avLst/>
          </a:prstGeom>
          <a:noFill/>
        </p:spPr>
        <p:txBody>
          <a:bodyPr wrap="square" rtlCol="0">
            <a:spAutoFit/>
          </a:bodyPr>
          <a:lstStyle/>
          <a:p>
            <a:r>
              <a:rPr lang="es-MX" sz="2800" dirty="0" smtClean="0"/>
              <a:t>Como se puede observar hay una gran cantidad de clasificaciones.</a:t>
            </a:r>
          </a:p>
          <a:p>
            <a:endParaRPr lang="es-MX" sz="2800" dirty="0" smtClean="0"/>
          </a:p>
          <a:p>
            <a:r>
              <a:rPr lang="es-MX" sz="2800" dirty="0" smtClean="0"/>
              <a:t>En esta presentación se tomarán sólo cuatro tipos que corresponden a: </a:t>
            </a:r>
            <a:r>
              <a:rPr lang="es-MX" sz="2800" dirty="0"/>
              <a:t>Según naturaleza de objetivos y nivel de conocimientos</a:t>
            </a:r>
            <a:r>
              <a:rPr lang="es-MX" sz="2800" dirty="0" smtClean="0"/>
              <a:t> </a:t>
            </a:r>
          </a:p>
          <a:p>
            <a:endParaRPr lang="es-MX" sz="2800" dirty="0" smtClean="0">
              <a:solidFill>
                <a:srgbClr val="FF0000"/>
              </a:solidFill>
            </a:endParaRPr>
          </a:p>
          <a:p>
            <a:r>
              <a:rPr lang="es-MX" sz="2800" dirty="0" smtClean="0">
                <a:solidFill>
                  <a:srgbClr val="FF0000"/>
                </a:solidFill>
              </a:rPr>
              <a:t>1. Exploratoria </a:t>
            </a:r>
            <a:endParaRPr lang="es-MX" sz="2800" dirty="0">
              <a:solidFill>
                <a:srgbClr val="FF0000"/>
              </a:solidFill>
            </a:endParaRPr>
          </a:p>
          <a:p>
            <a:r>
              <a:rPr lang="es-MX" sz="2800" dirty="0" smtClean="0">
                <a:solidFill>
                  <a:srgbClr val="FF0000"/>
                </a:solidFill>
              </a:rPr>
              <a:t>2. Descriptiva</a:t>
            </a:r>
            <a:r>
              <a:rPr lang="es-MX" sz="2800" dirty="0">
                <a:solidFill>
                  <a:srgbClr val="FF0000"/>
                </a:solidFill>
              </a:rPr>
              <a:t>, </a:t>
            </a:r>
          </a:p>
          <a:p>
            <a:r>
              <a:rPr lang="es-MX" sz="2800" dirty="0" smtClean="0">
                <a:solidFill>
                  <a:srgbClr val="FF0000"/>
                </a:solidFill>
              </a:rPr>
              <a:t>3. Correlacional </a:t>
            </a:r>
          </a:p>
          <a:p>
            <a:r>
              <a:rPr lang="es-MX" sz="2800" dirty="0" smtClean="0">
                <a:solidFill>
                  <a:srgbClr val="FF0000"/>
                </a:solidFill>
              </a:rPr>
              <a:t>4. Explicativa</a:t>
            </a:r>
            <a:endParaRPr lang="es-MX" sz="2800" dirty="0">
              <a:solidFill>
                <a:srgbClr val="FF0000"/>
              </a:solidFill>
            </a:endParaRPr>
          </a:p>
          <a:p>
            <a:endParaRPr lang="es-MX"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457200"/>
            <a:ext cx="8208911" cy="3403847"/>
          </a:xfrm>
        </p:spPr>
        <p:txBody>
          <a:bodyPr>
            <a:noAutofit/>
          </a:bodyPr>
          <a:lstStyle/>
          <a:p>
            <a:r>
              <a:rPr lang="es-MX" sz="2800" dirty="0" smtClean="0"/>
              <a:t>Hernández </a:t>
            </a:r>
            <a:r>
              <a:rPr lang="es-MX" sz="2800" dirty="0" err="1" smtClean="0"/>
              <a:t>Sampieri</a:t>
            </a:r>
            <a:r>
              <a:rPr lang="es-MX" sz="2800" dirty="0" smtClean="0"/>
              <a:t> (</a:t>
            </a:r>
            <a:r>
              <a:rPr lang="es-MX" sz="2800" dirty="0" err="1" smtClean="0"/>
              <a:t>et.al</a:t>
            </a:r>
            <a:r>
              <a:rPr lang="es-MX" sz="2800" dirty="0" smtClean="0"/>
              <a:t>) (2003)nombra a estos cuatro tipos de investigación como ALCANCES DE LA INVESTIGACIÓN y se menciona que éstos no deben de ser entendidos como tipos de investigación sino como alcances porque constituyen un continuo de causalidad</a:t>
            </a:r>
            <a:endParaRPr lang="es-MX" sz="2800" dirty="0"/>
          </a:p>
        </p:txBody>
      </p:sp>
      <p:sp>
        <p:nvSpPr>
          <p:cNvPr id="3" name="Marcador de contenido 2"/>
          <p:cNvSpPr>
            <a:spLocks noGrp="1"/>
          </p:cNvSpPr>
          <p:nvPr>
            <p:ph idx="1"/>
          </p:nvPr>
        </p:nvSpPr>
        <p:spPr>
          <a:xfrm>
            <a:off x="755577" y="3356992"/>
            <a:ext cx="7956788" cy="3332816"/>
          </a:xfrm>
        </p:spPr>
        <p:txBody>
          <a:bodyPr>
            <a:normAutofit/>
          </a:bodyPr>
          <a:lstStyle/>
          <a:p>
            <a:r>
              <a:rPr lang="es-MX" sz="2800" dirty="0" smtClean="0"/>
              <a:t>Entonces a partir de la diapositiva siguiente se describirán estos cuatro alcances con base en el libro Metodología de la Investigación (2003) de Hernández </a:t>
            </a:r>
            <a:r>
              <a:rPr lang="es-MX" sz="2800" dirty="0" err="1" smtClean="0"/>
              <a:t>Sampieri</a:t>
            </a:r>
            <a:r>
              <a:rPr lang="es-MX" sz="2800" dirty="0" smtClean="0"/>
              <a:t> y </a:t>
            </a:r>
            <a:r>
              <a:rPr lang="es-MX" sz="2800" dirty="0" err="1" smtClean="0"/>
              <a:t>et.al</a:t>
            </a:r>
            <a:r>
              <a:rPr lang="es-MX" sz="2800" dirty="0" smtClean="0"/>
              <a:t>. </a:t>
            </a:r>
            <a:endParaRPr lang="es-MX" sz="2800" dirty="0"/>
          </a:p>
        </p:txBody>
      </p:sp>
    </p:spTree>
    <p:extLst>
      <p:ext uri="{BB962C8B-B14F-4D97-AF65-F5344CB8AC3E}">
        <p14:creationId xmlns:p14="http://schemas.microsoft.com/office/powerpoint/2010/main" val="2901569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7585" y="692696"/>
            <a:ext cx="7632848" cy="5544616"/>
          </a:xfrm>
        </p:spPr>
        <p:txBody>
          <a:bodyPr>
            <a:normAutofit/>
          </a:bodyPr>
          <a:lstStyle/>
          <a:p>
            <a:r>
              <a:rPr lang="es-MX" sz="4400" dirty="0" smtClean="0"/>
              <a:t>Del </a:t>
            </a:r>
            <a:r>
              <a:rPr lang="es-MX" sz="4400" dirty="0"/>
              <a:t>alcance del estudio depende la estrategia de </a:t>
            </a:r>
            <a:r>
              <a:rPr lang="es-MX" sz="4400" dirty="0" smtClean="0"/>
              <a:t>investigación</a:t>
            </a:r>
          </a:p>
          <a:p>
            <a:r>
              <a:rPr lang="es-MX" sz="4400" dirty="0" smtClean="0"/>
              <a:t>Cualquier </a:t>
            </a:r>
            <a:r>
              <a:rPr lang="es-MX" sz="4400" dirty="0"/>
              <a:t>investigación puede incluir elementos de más de uno de estos cuatro alcances</a:t>
            </a:r>
          </a:p>
          <a:p>
            <a:endParaRPr lang="es-MX" dirty="0" smtClean="0"/>
          </a:p>
          <a:p>
            <a:endParaRPr lang="es-MX" dirty="0"/>
          </a:p>
        </p:txBody>
      </p:sp>
    </p:spTree>
    <p:extLst>
      <p:ext uri="{BB962C8B-B14F-4D97-AF65-F5344CB8AC3E}">
        <p14:creationId xmlns:p14="http://schemas.microsoft.com/office/powerpoint/2010/main" val="292769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9592" y="2060848"/>
            <a:ext cx="7704667" cy="1981200"/>
          </a:xfrm>
        </p:spPr>
        <p:txBody>
          <a:bodyPr>
            <a:normAutofit fontScale="90000"/>
          </a:bodyPr>
          <a:lstStyle/>
          <a:p>
            <a:r>
              <a:rPr lang="es-MX" sz="7200" dirty="0" smtClean="0"/>
              <a:t>2. Estudios Exploratorio</a:t>
            </a:r>
            <a:endParaRPr lang="es-MX" sz="7200" dirty="0"/>
          </a:p>
        </p:txBody>
      </p:sp>
    </p:spTree>
    <p:extLst>
      <p:ext uri="{BB962C8B-B14F-4D97-AF65-F5344CB8AC3E}">
        <p14:creationId xmlns:p14="http://schemas.microsoft.com/office/powerpoint/2010/main" val="1263826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s-MX" dirty="0" smtClean="0"/>
              <a:t>Recorrer, observar, examinar con detenimiento un fenómeno que ha sido poco estudiado</a:t>
            </a:r>
            <a:endParaRPr lang="es-MX" dirty="0"/>
          </a:p>
        </p:txBody>
      </p:sp>
      <p:pic>
        <p:nvPicPr>
          <p:cNvPr id="1026" name="Picture 2" descr="Imagen relacionada"/>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82133" y="2636912"/>
            <a:ext cx="3332163" cy="3332163"/>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redondeado 3"/>
          <p:cNvSpPr/>
          <p:nvPr/>
        </p:nvSpPr>
        <p:spPr>
          <a:xfrm>
            <a:off x="3707904" y="4581128"/>
            <a:ext cx="4248472"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smtClean="0">
                <a:solidFill>
                  <a:schemeClr val="tx1"/>
                </a:solidFill>
              </a:rPr>
              <a:t>Estudios de:</a:t>
            </a:r>
          </a:p>
          <a:p>
            <a:r>
              <a:rPr lang="es-MX" sz="2800" dirty="0" smtClean="0">
                <a:solidFill>
                  <a:schemeClr val="tx1"/>
                </a:solidFill>
              </a:rPr>
              <a:t> *Genética</a:t>
            </a:r>
          </a:p>
          <a:p>
            <a:r>
              <a:rPr lang="es-MX" sz="2800" dirty="0" smtClean="0">
                <a:solidFill>
                  <a:schemeClr val="tx1"/>
                </a:solidFill>
              </a:rPr>
              <a:t>*Cáncer</a:t>
            </a:r>
          </a:p>
          <a:p>
            <a:r>
              <a:rPr lang="es-MX" sz="2800" dirty="0" smtClean="0">
                <a:solidFill>
                  <a:schemeClr val="tx1"/>
                </a:solidFill>
              </a:rPr>
              <a:t>*Inteligencia artificial</a:t>
            </a:r>
          </a:p>
          <a:p>
            <a:pPr algn="ctr"/>
            <a:endParaRPr lang="es-MX" dirty="0"/>
          </a:p>
        </p:txBody>
      </p:sp>
      <p:sp>
        <p:nvSpPr>
          <p:cNvPr id="5" name="Rectángulo 4"/>
          <p:cNvSpPr/>
          <p:nvPr/>
        </p:nvSpPr>
        <p:spPr>
          <a:xfrm>
            <a:off x="904859" y="5602014"/>
            <a:ext cx="2880320" cy="923330"/>
          </a:xfrm>
          <a:prstGeom prst="rect">
            <a:avLst/>
          </a:prstGeom>
        </p:spPr>
        <p:txBody>
          <a:bodyPr wrap="square">
            <a:spAutoFit/>
          </a:bodyPr>
          <a:lstStyle/>
          <a:p>
            <a:r>
              <a:rPr lang="es-MX" sz="900" dirty="0"/>
              <a:t>https://www.google.com.mx/search?q=explorar&amp;rlz=1C1KYPA_enMX613MX614&amp;source=lnms&amp;tbm=isch&amp;sa=X&amp;ved=0ahUKEwi-vM6Ot_rWAhVKslQKHXEeAQYQ_AUICigB&amp;biw=1600&amp;bih=794#imgdii=cfen212u529t7M:&amp;imgrc=HT8nu5fxIT2NSM:</a:t>
            </a:r>
          </a:p>
        </p:txBody>
      </p:sp>
    </p:spTree>
    <p:extLst>
      <p:ext uri="{BB962C8B-B14F-4D97-AF65-F5344CB8AC3E}">
        <p14:creationId xmlns:p14="http://schemas.microsoft.com/office/powerpoint/2010/main" val="1532673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811559"/>
          </a:xfrm>
        </p:spPr>
        <p:txBody>
          <a:bodyPr/>
          <a:lstStyle/>
          <a:p>
            <a:pPr algn="l"/>
            <a:r>
              <a:rPr lang="es-MX" dirty="0" smtClean="0"/>
              <a:t>Propósito:</a:t>
            </a:r>
            <a:endParaRPr lang="es-MX" dirty="0"/>
          </a:p>
        </p:txBody>
      </p:sp>
      <p:sp>
        <p:nvSpPr>
          <p:cNvPr id="3" name="Marcador de contenido 2"/>
          <p:cNvSpPr>
            <a:spLocks noGrp="1"/>
          </p:cNvSpPr>
          <p:nvPr>
            <p:ph idx="1"/>
          </p:nvPr>
        </p:nvSpPr>
        <p:spPr>
          <a:xfrm>
            <a:off x="995403" y="1052736"/>
            <a:ext cx="7704667" cy="5256584"/>
          </a:xfrm>
        </p:spPr>
        <p:txBody>
          <a:bodyPr>
            <a:normAutofit/>
          </a:bodyPr>
          <a:lstStyle/>
          <a:p>
            <a:r>
              <a:rPr lang="es-MX" dirty="0" smtClean="0"/>
              <a:t>Se </a:t>
            </a:r>
            <a:r>
              <a:rPr lang="es-MX" dirty="0"/>
              <a:t>realizan cuando el objetivo es examinar un tema o problema de investigación poco estudiado, del cual se tienen muchas dudas o no se ha abordado antes. </a:t>
            </a:r>
            <a:endParaRPr lang="es-MX" dirty="0" smtClean="0"/>
          </a:p>
          <a:p>
            <a:pPr marL="0" indent="0">
              <a:buNone/>
            </a:pPr>
            <a:endParaRPr lang="es-MX" dirty="0" smtClean="0"/>
          </a:p>
          <a:p>
            <a:r>
              <a:rPr lang="es-MX" dirty="0" smtClean="0"/>
              <a:t>Se realizan cuando </a:t>
            </a:r>
            <a:r>
              <a:rPr lang="es-MX" dirty="0"/>
              <a:t>la revisión de la literatura reveló que tan sólo hay guías no investigadas e ideas vagamente relacionadas con el problema de estudio, o bien, si deseamos indagar sobre temas y áreas desde nuevas perspectivas.</a:t>
            </a:r>
          </a:p>
        </p:txBody>
      </p:sp>
    </p:spTree>
    <p:extLst>
      <p:ext uri="{BB962C8B-B14F-4D97-AF65-F5344CB8AC3E}">
        <p14:creationId xmlns:p14="http://schemas.microsoft.com/office/powerpoint/2010/main" val="559283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739551"/>
          </a:xfrm>
        </p:spPr>
        <p:txBody>
          <a:bodyPr/>
          <a:lstStyle/>
          <a:p>
            <a:pPr algn="l"/>
            <a:r>
              <a:rPr lang="es-MX" dirty="0" smtClean="0"/>
              <a:t>Valor:</a:t>
            </a:r>
            <a:endParaRPr lang="es-MX" dirty="0"/>
          </a:p>
        </p:txBody>
      </p:sp>
      <p:sp>
        <p:nvSpPr>
          <p:cNvPr id="3" name="Marcador de contenido 2"/>
          <p:cNvSpPr>
            <a:spLocks noGrp="1"/>
          </p:cNvSpPr>
          <p:nvPr>
            <p:ph idx="1"/>
          </p:nvPr>
        </p:nvSpPr>
        <p:spPr>
          <a:xfrm>
            <a:off x="683569" y="1196752"/>
            <a:ext cx="8003232" cy="4803064"/>
          </a:xfrm>
        </p:spPr>
        <p:txBody>
          <a:bodyPr/>
          <a:lstStyle/>
          <a:p>
            <a:r>
              <a:rPr lang="es-MX" dirty="0" smtClean="0"/>
              <a:t>Los estudios exploratorios sirven para relacionarnos con temas relativamente poco investigados.</a:t>
            </a:r>
          </a:p>
          <a:p>
            <a:r>
              <a:rPr lang="es-MX" dirty="0" smtClean="0"/>
              <a:t>El alcance correlacional tiene importancia porque puede funcionar como base para futuras investigaciones</a:t>
            </a:r>
          </a:p>
          <a:p>
            <a:r>
              <a:rPr lang="es-MX" dirty="0"/>
              <a:t>Sirven para obtener información sobre la posibilidad de llevar a cabo una investigación más completa respecto de un contexto particular investigar nuevos problemas, </a:t>
            </a:r>
            <a:r>
              <a:rPr lang="es-MX" dirty="0" err="1"/>
              <a:t>identifi</a:t>
            </a:r>
            <a:r>
              <a:rPr lang="es-MX" dirty="0"/>
              <a:t> car conceptos o variables promisorias, establecer prioridades para investigaciones futuras, o sugerir </a:t>
            </a:r>
            <a:r>
              <a:rPr lang="es-MX" dirty="0" err="1"/>
              <a:t>afi</a:t>
            </a:r>
            <a:r>
              <a:rPr lang="es-MX" dirty="0"/>
              <a:t> </a:t>
            </a:r>
            <a:r>
              <a:rPr lang="es-MX" dirty="0" err="1"/>
              <a:t>rmaciones</a:t>
            </a:r>
            <a:r>
              <a:rPr lang="es-MX" dirty="0"/>
              <a:t> y postulados</a:t>
            </a:r>
          </a:p>
        </p:txBody>
      </p:sp>
    </p:spTree>
    <p:extLst>
      <p:ext uri="{BB962C8B-B14F-4D97-AF65-F5344CB8AC3E}">
        <p14:creationId xmlns:p14="http://schemas.microsoft.com/office/powerpoint/2010/main" val="22374729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dirty="0" smtClean="0"/>
              <a:t>Imagina que vas a realizar un viaje a una ciudad en la que nunca has estado.</a:t>
            </a:r>
          </a:p>
          <a:p>
            <a:r>
              <a:rPr lang="es-MX" dirty="0" smtClean="0"/>
              <a:t>no has </a:t>
            </a:r>
            <a:r>
              <a:rPr lang="es-MX" dirty="0"/>
              <a:t>visto ningún documental ni leído algún libro, sino que simplemente alguien </a:t>
            </a:r>
            <a:r>
              <a:rPr lang="es-MX" dirty="0" smtClean="0"/>
              <a:t>hizo </a:t>
            </a:r>
            <a:r>
              <a:rPr lang="es-MX" dirty="0"/>
              <a:t>un breve comentario sobre el lugar. </a:t>
            </a:r>
            <a:endParaRPr lang="es-MX" dirty="0" smtClean="0"/>
          </a:p>
          <a:p>
            <a:r>
              <a:rPr lang="es-MX" dirty="0" smtClean="0"/>
              <a:t>Al </a:t>
            </a:r>
            <a:r>
              <a:rPr lang="es-MX" dirty="0"/>
              <a:t>llegar </a:t>
            </a:r>
            <a:r>
              <a:rPr lang="es-MX" dirty="0" smtClean="0"/>
              <a:t>qué tendrías qué tendrías que preguntar</a:t>
            </a:r>
          </a:p>
        </p:txBody>
      </p:sp>
      <p:pic>
        <p:nvPicPr>
          <p:cNvPr id="2050" name="Picture 2" descr="Resultado de imagen para explora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1880" y="692696"/>
            <a:ext cx="2860541" cy="2086407"/>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1331640" y="476672"/>
            <a:ext cx="1872208" cy="861774"/>
          </a:xfrm>
          <a:prstGeom prst="rect">
            <a:avLst/>
          </a:prstGeom>
          <a:noFill/>
        </p:spPr>
        <p:txBody>
          <a:bodyPr wrap="square" rtlCol="0">
            <a:spAutoFit/>
          </a:bodyPr>
          <a:lstStyle/>
          <a:p>
            <a:r>
              <a:rPr lang="es-MX" sz="3200" dirty="0" smtClean="0"/>
              <a:t>Ejercicio</a:t>
            </a:r>
          </a:p>
          <a:p>
            <a:endParaRPr lang="es-MX" dirty="0"/>
          </a:p>
        </p:txBody>
      </p:sp>
    </p:spTree>
    <p:extLst>
      <p:ext uri="{BB962C8B-B14F-4D97-AF65-F5344CB8AC3E}">
        <p14:creationId xmlns:p14="http://schemas.microsoft.com/office/powerpoint/2010/main" val="2174990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75656" y="1628800"/>
            <a:ext cx="6947127" cy="3488266"/>
          </a:xfrm>
        </p:spPr>
        <p:txBody>
          <a:bodyPr/>
          <a:lstStyle/>
          <a:p>
            <a:r>
              <a:rPr lang="es-MX" dirty="0" smtClean="0"/>
              <a:t>TEMA: Tipos </a:t>
            </a:r>
            <a:r>
              <a:rPr lang="es-MX" dirty="0"/>
              <a:t>de </a:t>
            </a:r>
            <a:r>
              <a:rPr lang="es-MX" dirty="0" smtClean="0"/>
              <a:t>investigación.</a:t>
            </a:r>
            <a:br>
              <a:rPr lang="es-MX" dirty="0" smtClean="0"/>
            </a:br>
            <a:r>
              <a:rPr lang="es-MX" dirty="0" smtClean="0"/>
              <a:t>Alcances de la investigación a realizar.</a:t>
            </a:r>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9592" y="404664"/>
            <a:ext cx="8316416" cy="6336704"/>
          </a:xfrm>
        </p:spPr>
        <p:txBody>
          <a:bodyPr>
            <a:normAutofit fontScale="92500" lnSpcReduction="20000"/>
          </a:bodyPr>
          <a:lstStyle/>
          <a:p>
            <a:r>
              <a:rPr lang="es-MX" dirty="0"/>
              <a:t>Q</a:t>
            </a:r>
            <a:r>
              <a:rPr lang="es-MX" dirty="0" smtClean="0"/>
              <a:t>ué </a:t>
            </a:r>
            <a:r>
              <a:rPr lang="es-MX" dirty="0"/>
              <a:t>atracciones visitar, </a:t>
            </a:r>
            <a:endParaRPr lang="es-MX" dirty="0" smtClean="0"/>
          </a:p>
          <a:p>
            <a:r>
              <a:rPr lang="es-MX" dirty="0" smtClean="0"/>
              <a:t>a </a:t>
            </a:r>
            <a:r>
              <a:rPr lang="es-MX" dirty="0"/>
              <a:t>qué museos ir, </a:t>
            </a:r>
            <a:endParaRPr lang="es-MX" dirty="0" smtClean="0"/>
          </a:p>
          <a:p>
            <a:r>
              <a:rPr lang="es-MX" dirty="0" smtClean="0"/>
              <a:t>en </a:t>
            </a:r>
            <a:r>
              <a:rPr lang="es-MX" dirty="0"/>
              <a:t>qué lugares se come bien, </a:t>
            </a:r>
            <a:endParaRPr lang="es-MX" dirty="0" smtClean="0"/>
          </a:p>
          <a:p>
            <a:r>
              <a:rPr lang="es-MX" dirty="0" smtClean="0"/>
              <a:t>cómo </a:t>
            </a:r>
            <a:r>
              <a:rPr lang="es-MX" dirty="0"/>
              <a:t>es la gente</a:t>
            </a:r>
            <a:r>
              <a:rPr lang="es-MX" dirty="0" smtClean="0"/>
              <a:t>;.</a:t>
            </a:r>
          </a:p>
          <a:p>
            <a:r>
              <a:rPr lang="es-MX" dirty="0" smtClean="0"/>
              <a:t>Entonces, </a:t>
            </a:r>
            <a:r>
              <a:rPr lang="es-MX" sz="3500" dirty="0" smtClean="0">
                <a:solidFill>
                  <a:srgbClr val="FF0000"/>
                </a:solidFill>
              </a:rPr>
              <a:t>lo </a:t>
            </a:r>
            <a:r>
              <a:rPr lang="es-MX" sz="3500" dirty="0">
                <a:solidFill>
                  <a:srgbClr val="FF0000"/>
                </a:solidFill>
              </a:rPr>
              <a:t>primero que hacemos es explorar</a:t>
            </a:r>
            <a:r>
              <a:rPr lang="es-MX" dirty="0"/>
              <a:t>: </a:t>
            </a:r>
            <a:endParaRPr lang="es-MX" dirty="0" smtClean="0"/>
          </a:p>
          <a:p>
            <a:pPr marL="0" indent="0">
              <a:buNone/>
            </a:pPr>
            <a:r>
              <a:rPr lang="es-MX" dirty="0" smtClean="0"/>
              <a:t>*preguntar </a:t>
            </a:r>
            <a:r>
              <a:rPr lang="es-MX" dirty="0"/>
              <a:t>sobre qué hacer y a dónde ir al taxista o al chofer del autobús que nos llevará al hotel donde nos hospedaremos; </a:t>
            </a:r>
            <a:endParaRPr lang="es-MX" dirty="0" smtClean="0"/>
          </a:p>
          <a:p>
            <a:pPr marL="0" indent="0">
              <a:buNone/>
            </a:pPr>
            <a:r>
              <a:rPr lang="es-MX" dirty="0" smtClean="0"/>
              <a:t>*debemos </a:t>
            </a:r>
            <a:r>
              <a:rPr lang="es-MX" dirty="0"/>
              <a:t>pedir información a quien nos atienda en la recepción, al camarero, al cantinero del bar del </a:t>
            </a:r>
            <a:r>
              <a:rPr lang="es-MX" dirty="0" smtClean="0"/>
              <a:t>hotel, a </a:t>
            </a:r>
            <a:r>
              <a:rPr lang="es-MX" dirty="0"/>
              <a:t>cuanta persona veamos amigable. </a:t>
            </a:r>
          </a:p>
          <a:p>
            <a:pPr marL="0" indent="0">
              <a:buNone/>
            </a:pPr>
            <a:r>
              <a:rPr lang="es-MX" dirty="0" smtClean="0"/>
              <a:t>Si </a:t>
            </a:r>
            <a:r>
              <a:rPr lang="es-MX" dirty="0"/>
              <a:t>no buscamos información del </a:t>
            </a:r>
            <a:r>
              <a:rPr lang="es-MX" dirty="0" smtClean="0"/>
              <a:t>lugar, </a:t>
            </a:r>
            <a:r>
              <a:rPr lang="es-MX" dirty="0"/>
              <a:t>perdimos la oportunidad de ahorrar dinero y mucho tiempo</a:t>
            </a:r>
            <a:r>
              <a:rPr lang="es-MX" dirty="0" smtClean="0"/>
              <a:t>.</a:t>
            </a:r>
          </a:p>
          <a:p>
            <a:pPr marL="0" indent="0">
              <a:buNone/>
            </a:pPr>
            <a:r>
              <a:rPr lang="es-MX" sz="3800" dirty="0"/>
              <a:t>E</a:t>
            </a:r>
            <a:r>
              <a:rPr lang="es-MX" sz="3800" dirty="0" smtClean="0"/>
              <a:t>n </a:t>
            </a:r>
            <a:r>
              <a:rPr lang="es-MX" sz="3800" dirty="0"/>
              <a:t>el caso de la investigación </a:t>
            </a:r>
            <a:r>
              <a:rPr lang="es-MX" sz="3800" dirty="0" smtClean="0"/>
              <a:t>científica, </a:t>
            </a:r>
            <a:r>
              <a:rPr lang="es-MX" sz="3800" dirty="0"/>
              <a:t>la inadecuada revisión de la literatura trae consecuencias más </a:t>
            </a:r>
            <a:r>
              <a:rPr lang="es-MX" sz="3800" dirty="0" smtClean="0"/>
              <a:t>negativas. </a:t>
            </a:r>
            <a:endParaRPr lang="es-MX" dirty="0"/>
          </a:p>
          <a:p>
            <a:endParaRPr lang="es-MX" dirty="0"/>
          </a:p>
        </p:txBody>
      </p:sp>
    </p:spTree>
    <p:extLst>
      <p:ext uri="{BB962C8B-B14F-4D97-AF65-F5344CB8AC3E}">
        <p14:creationId xmlns:p14="http://schemas.microsoft.com/office/powerpoint/2010/main" val="30567599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2348880"/>
            <a:ext cx="7704667" cy="1981200"/>
          </a:xfrm>
        </p:spPr>
        <p:txBody>
          <a:bodyPr>
            <a:normAutofit/>
          </a:bodyPr>
          <a:lstStyle/>
          <a:p>
            <a:r>
              <a:rPr lang="es-MX" sz="7200" dirty="0"/>
              <a:t>3</a:t>
            </a:r>
            <a:r>
              <a:rPr lang="es-MX" sz="7200" dirty="0" smtClean="0"/>
              <a:t>. Descriptiva</a:t>
            </a:r>
            <a:endParaRPr lang="es-MX" sz="7200" dirty="0"/>
          </a:p>
        </p:txBody>
      </p:sp>
    </p:spTree>
    <p:extLst>
      <p:ext uri="{BB962C8B-B14F-4D97-AF65-F5344CB8AC3E}">
        <p14:creationId xmlns:p14="http://schemas.microsoft.com/office/powerpoint/2010/main" val="2084540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3430310" y="1682317"/>
            <a:ext cx="2808312" cy="1512168"/>
          </a:xfrm>
          <a:prstGeom prst="ellipse">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
        <p:nvSpPr>
          <p:cNvPr id="2" name="Título 1"/>
          <p:cNvSpPr>
            <a:spLocks noGrp="1"/>
          </p:cNvSpPr>
          <p:nvPr>
            <p:ph type="title"/>
          </p:nvPr>
        </p:nvSpPr>
        <p:spPr/>
        <p:txBody>
          <a:bodyPr>
            <a:normAutofit fontScale="90000"/>
          </a:bodyPr>
          <a:lstStyle/>
          <a:p>
            <a:r>
              <a:rPr lang="es-MX" dirty="0" smtClean="0"/>
              <a:t>Uno de los procesos cognitivos más desarrollados por los científicos es la</a:t>
            </a:r>
            <a:br>
              <a:rPr lang="es-MX" dirty="0" smtClean="0"/>
            </a:br>
            <a:r>
              <a:rPr lang="es-MX" dirty="0" smtClean="0"/>
              <a:t> </a:t>
            </a:r>
            <a:br>
              <a:rPr lang="es-MX" dirty="0" smtClean="0"/>
            </a:br>
            <a:r>
              <a:rPr lang="es-MX" dirty="0" smtClean="0"/>
              <a:t>descripción</a:t>
            </a:r>
            <a:endParaRPr lang="es-MX" dirty="0"/>
          </a:p>
        </p:txBody>
      </p:sp>
      <p:cxnSp>
        <p:nvCxnSpPr>
          <p:cNvPr id="7" name="Conector recto de flecha 6"/>
          <p:cNvCxnSpPr>
            <a:stCxn id="4" idx="3"/>
          </p:cNvCxnSpPr>
          <p:nvPr/>
        </p:nvCxnSpPr>
        <p:spPr>
          <a:xfrm flipH="1">
            <a:off x="2987824" y="2973033"/>
            <a:ext cx="853754" cy="960023"/>
          </a:xfrm>
          <a:prstGeom prst="straightConnector1">
            <a:avLst/>
          </a:prstGeom>
          <a:ln w="28575">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p:cNvCxnSpPr/>
          <p:nvPr/>
        </p:nvCxnSpPr>
        <p:spPr>
          <a:xfrm>
            <a:off x="5004048" y="3194485"/>
            <a:ext cx="0" cy="1170496"/>
          </a:xfrm>
          <a:prstGeom prst="straightConnector1">
            <a:avLst/>
          </a:prstGeom>
          <a:ln w="28575">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0" name="CuadroTexto 9"/>
          <p:cNvSpPr txBox="1"/>
          <p:nvPr/>
        </p:nvSpPr>
        <p:spPr>
          <a:xfrm>
            <a:off x="1107708" y="3805264"/>
            <a:ext cx="2332690" cy="584775"/>
          </a:xfrm>
          <a:prstGeom prst="rect">
            <a:avLst/>
          </a:prstGeom>
          <a:noFill/>
        </p:spPr>
        <p:txBody>
          <a:bodyPr wrap="none" rtlCol="0">
            <a:spAutoFit/>
          </a:bodyPr>
          <a:lstStyle/>
          <a:p>
            <a:r>
              <a:rPr lang="es-MX" sz="3200" dirty="0" smtClean="0"/>
              <a:t>Representar </a:t>
            </a:r>
            <a:endParaRPr lang="es-MX" sz="3200" dirty="0"/>
          </a:p>
        </p:txBody>
      </p:sp>
      <p:sp>
        <p:nvSpPr>
          <p:cNvPr id="11" name="CuadroTexto 10"/>
          <p:cNvSpPr txBox="1"/>
          <p:nvPr/>
        </p:nvSpPr>
        <p:spPr>
          <a:xfrm>
            <a:off x="3131840" y="4404277"/>
            <a:ext cx="3268844" cy="584775"/>
          </a:xfrm>
          <a:prstGeom prst="rect">
            <a:avLst/>
          </a:prstGeom>
          <a:noFill/>
        </p:spPr>
        <p:txBody>
          <a:bodyPr wrap="none" rtlCol="0">
            <a:spAutoFit/>
          </a:bodyPr>
          <a:lstStyle/>
          <a:p>
            <a:r>
              <a:rPr lang="es-MX" sz="3200" dirty="0" smtClean="0"/>
              <a:t>Mostrar en detalle</a:t>
            </a:r>
            <a:endParaRPr lang="es-MX" sz="3200" dirty="0"/>
          </a:p>
        </p:txBody>
      </p:sp>
      <p:cxnSp>
        <p:nvCxnSpPr>
          <p:cNvPr id="13" name="Conector recto de flecha 12"/>
          <p:cNvCxnSpPr>
            <a:stCxn id="4" idx="5"/>
          </p:cNvCxnSpPr>
          <p:nvPr/>
        </p:nvCxnSpPr>
        <p:spPr>
          <a:xfrm>
            <a:off x="5827354" y="2973033"/>
            <a:ext cx="1264926" cy="816007"/>
          </a:xfrm>
          <a:prstGeom prst="straightConnector1">
            <a:avLst/>
          </a:prstGeom>
          <a:ln w="28575">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4" name="CuadroTexto 13"/>
          <p:cNvSpPr txBox="1"/>
          <p:nvPr/>
        </p:nvSpPr>
        <p:spPr>
          <a:xfrm>
            <a:off x="6459817" y="3650224"/>
            <a:ext cx="2876210" cy="2677656"/>
          </a:xfrm>
          <a:prstGeom prst="rect">
            <a:avLst/>
          </a:prstGeom>
          <a:noFill/>
        </p:spPr>
        <p:txBody>
          <a:bodyPr wrap="square" rtlCol="0">
            <a:spAutoFit/>
          </a:bodyPr>
          <a:lstStyle/>
          <a:p>
            <a:r>
              <a:rPr lang="es-MX" sz="2800" dirty="0" smtClean="0"/>
              <a:t>Resaltar características</a:t>
            </a:r>
          </a:p>
          <a:p>
            <a:r>
              <a:rPr lang="es-MX" sz="2800" dirty="0" smtClean="0"/>
              <a:t>de un fenómeno, grupo, situaciones, contextos</a:t>
            </a:r>
            <a:endParaRPr lang="es-MX" sz="2800" dirty="0"/>
          </a:p>
        </p:txBody>
      </p:sp>
    </p:spTree>
    <p:extLst>
      <p:ext uri="{BB962C8B-B14F-4D97-AF65-F5344CB8AC3E}">
        <p14:creationId xmlns:p14="http://schemas.microsoft.com/office/powerpoint/2010/main" val="37585400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595535"/>
          </a:xfrm>
        </p:spPr>
        <p:txBody>
          <a:bodyPr>
            <a:normAutofit fontScale="90000"/>
          </a:bodyPr>
          <a:lstStyle/>
          <a:p>
            <a:r>
              <a:rPr lang="es-MX" dirty="0" smtClean="0"/>
              <a:t>Propósito</a:t>
            </a:r>
            <a:endParaRPr lang="es-MX" dirty="0"/>
          </a:p>
        </p:txBody>
      </p:sp>
      <p:sp>
        <p:nvSpPr>
          <p:cNvPr id="3" name="Marcador de contenido 2"/>
          <p:cNvSpPr>
            <a:spLocks noGrp="1"/>
          </p:cNvSpPr>
          <p:nvPr>
            <p:ph idx="1"/>
          </p:nvPr>
        </p:nvSpPr>
        <p:spPr>
          <a:xfrm>
            <a:off x="982133" y="1412776"/>
            <a:ext cx="7982355" cy="4587040"/>
          </a:xfrm>
        </p:spPr>
        <p:txBody>
          <a:bodyPr/>
          <a:lstStyle/>
          <a:p>
            <a:r>
              <a:rPr lang="es-MX" dirty="0" smtClean="0"/>
              <a:t>Especificar </a:t>
            </a:r>
            <a:r>
              <a:rPr lang="es-MX" dirty="0"/>
              <a:t>las propiedades, las características y los </a:t>
            </a:r>
            <a:r>
              <a:rPr lang="es-MX" dirty="0" smtClean="0"/>
              <a:t>perfiles </a:t>
            </a:r>
            <a:r>
              <a:rPr lang="es-MX" dirty="0"/>
              <a:t>de personas, grupos, comunidades, procesos, objetos o cualquier otro fenómeno que se someta a un análisis. </a:t>
            </a:r>
            <a:endParaRPr lang="es-MX" dirty="0" smtClean="0"/>
          </a:p>
          <a:p>
            <a:r>
              <a:rPr lang="es-MX" sz="2800" dirty="0">
                <a:solidFill>
                  <a:srgbClr val="FF0000"/>
                </a:solidFill>
              </a:rPr>
              <a:t>Ú</a:t>
            </a:r>
            <a:r>
              <a:rPr lang="es-MX" sz="2800" dirty="0" smtClean="0">
                <a:solidFill>
                  <a:srgbClr val="FF0000"/>
                </a:solidFill>
              </a:rPr>
              <a:t>nicamente </a:t>
            </a:r>
            <a:r>
              <a:rPr lang="es-MX" sz="2800" dirty="0">
                <a:solidFill>
                  <a:srgbClr val="FF0000"/>
                </a:solidFill>
              </a:rPr>
              <a:t>pretenden medir o recoger información de manera independiente o conjunta sobre los conceptos o las variables </a:t>
            </a:r>
            <a:r>
              <a:rPr lang="es-MX" dirty="0"/>
              <a:t>a las que se </a:t>
            </a:r>
            <a:r>
              <a:rPr lang="es-MX" dirty="0" smtClean="0"/>
              <a:t>refieren</a:t>
            </a:r>
            <a:r>
              <a:rPr lang="es-MX" dirty="0"/>
              <a:t>, esto es, su objetivo no es indicar cómo se relacionan éstas</a:t>
            </a:r>
          </a:p>
        </p:txBody>
      </p:sp>
    </p:spTree>
    <p:extLst>
      <p:ext uri="{BB962C8B-B14F-4D97-AF65-F5344CB8AC3E}">
        <p14:creationId xmlns:p14="http://schemas.microsoft.com/office/powerpoint/2010/main" val="39961466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3608" y="188640"/>
            <a:ext cx="7704667" cy="451519"/>
          </a:xfrm>
        </p:spPr>
        <p:txBody>
          <a:bodyPr>
            <a:normAutofit fontScale="90000"/>
          </a:bodyPr>
          <a:lstStyle/>
          <a:p>
            <a:r>
              <a:rPr lang="es-MX" dirty="0" smtClean="0"/>
              <a:t>Valor</a:t>
            </a:r>
            <a:endParaRPr lang="es-MX" dirty="0"/>
          </a:p>
        </p:txBody>
      </p:sp>
      <p:sp>
        <p:nvSpPr>
          <p:cNvPr id="3" name="Marcador de contenido 2"/>
          <p:cNvSpPr>
            <a:spLocks noGrp="1"/>
          </p:cNvSpPr>
          <p:nvPr>
            <p:ph idx="1"/>
          </p:nvPr>
        </p:nvSpPr>
        <p:spPr>
          <a:xfrm>
            <a:off x="539552" y="980728"/>
            <a:ext cx="8424936" cy="5616624"/>
          </a:xfrm>
        </p:spPr>
        <p:txBody>
          <a:bodyPr>
            <a:noAutofit/>
          </a:bodyPr>
          <a:lstStyle/>
          <a:p>
            <a:r>
              <a:rPr lang="es-MX" sz="2200" dirty="0" smtClean="0"/>
              <a:t>La función de los </a:t>
            </a:r>
            <a:r>
              <a:rPr lang="es-MX" sz="2200" dirty="0"/>
              <a:t>estudios descriptivos es descubrir y </a:t>
            </a:r>
            <a:r>
              <a:rPr lang="es-MX" sz="2200" dirty="0" smtClean="0"/>
              <a:t>prefigurar</a:t>
            </a:r>
            <a:r>
              <a:rPr lang="es-MX" sz="2200" dirty="0"/>
              <a:t>, representar y mostrar con precisión los ángulos o dimensiones de un fenómeno, suceso, comunidad, contexto o situación. </a:t>
            </a:r>
            <a:endParaRPr lang="es-MX" sz="2200" dirty="0" smtClean="0"/>
          </a:p>
          <a:p>
            <a:r>
              <a:rPr lang="es-MX" sz="2200" dirty="0" smtClean="0">
                <a:solidFill>
                  <a:srgbClr val="FF0000"/>
                </a:solidFill>
              </a:rPr>
              <a:t>Se debe visualizar</a:t>
            </a:r>
            <a:r>
              <a:rPr lang="es-MX" sz="2200" dirty="0" smtClean="0"/>
              <a:t>:</a:t>
            </a:r>
          </a:p>
          <a:p>
            <a:pPr marL="0" indent="0">
              <a:buNone/>
            </a:pPr>
            <a:r>
              <a:rPr lang="es-MX" sz="2200" dirty="0" smtClean="0"/>
              <a:t>* qué </a:t>
            </a:r>
            <a:r>
              <a:rPr lang="es-MX" sz="2200" dirty="0"/>
              <a:t>se medirá (qué conceptos, variables, componentes, etc</a:t>
            </a:r>
            <a:r>
              <a:rPr lang="es-MX" sz="2200" dirty="0" smtClean="0"/>
              <a:t>.)</a:t>
            </a:r>
          </a:p>
          <a:p>
            <a:pPr marL="0" indent="0">
              <a:buNone/>
            </a:pPr>
            <a:r>
              <a:rPr lang="es-MX" sz="2200" dirty="0" smtClean="0"/>
              <a:t>* de qué </a:t>
            </a:r>
            <a:r>
              <a:rPr lang="es-MX" sz="2200" dirty="0"/>
              <a:t>o quiénes se recolectarán los datos (personas, grupos, comunidades, objetos, animales, hechos, etc.). </a:t>
            </a:r>
            <a:endParaRPr lang="es-MX" sz="2200" dirty="0" smtClean="0"/>
          </a:p>
          <a:p>
            <a:pPr marL="0" indent="0">
              <a:buNone/>
            </a:pPr>
            <a:r>
              <a:rPr lang="es-MX" sz="2200" dirty="0" smtClean="0"/>
              <a:t>Por </a:t>
            </a:r>
            <a:r>
              <a:rPr lang="es-MX" sz="2200" dirty="0"/>
              <a:t>ejemplo, si vamos a medir variables en escuelas, es necesario indicar qué tipos de éstas habremos de incluir (públicas, privadas, administradas por religiosos, laicas, de cierta orientación pedagógica, de un género u otro, mixtas, etc.). </a:t>
            </a:r>
            <a:endParaRPr lang="es-MX" sz="2200" dirty="0" smtClean="0"/>
          </a:p>
          <a:p>
            <a:pPr marL="0" indent="0">
              <a:buNone/>
            </a:pPr>
            <a:r>
              <a:rPr lang="es-MX" sz="2200" dirty="0" smtClean="0"/>
              <a:t>Si </a:t>
            </a:r>
            <a:r>
              <a:rPr lang="es-MX" sz="2200" dirty="0"/>
              <a:t>vamos a recolectar datos sobre materiales pétreos, debemos señalar cuáles. La descripción puede ser más o menos profunda, aunque en cualquier caso se basa en la medición de uno o más atributos del fenómeno de interés. </a:t>
            </a:r>
          </a:p>
        </p:txBody>
      </p:sp>
    </p:spTree>
    <p:extLst>
      <p:ext uri="{BB962C8B-B14F-4D97-AF65-F5344CB8AC3E}">
        <p14:creationId xmlns:p14="http://schemas.microsoft.com/office/powerpoint/2010/main" val="18634789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595535"/>
          </a:xfrm>
        </p:spPr>
        <p:txBody>
          <a:bodyPr>
            <a:normAutofit fontScale="90000"/>
          </a:bodyPr>
          <a:lstStyle/>
          <a:p>
            <a:r>
              <a:rPr lang="es-MX" dirty="0" smtClean="0"/>
              <a:t>Ejemplo </a:t>
            </a:r>
            <a:endParaRPr lang="es-MX" dirty="0"/>
          </a:p>
        </p:txBody>
      </p:sp>
      <p:sp>
        <p:nvSpPr>
          <p:cNvPr id="3" name="Marcador de contenido 2"/>
          <p:cNvSpPr>
            <a:spLocks noGrp="1"/>
          </p:cNvSpPr>
          <p:nvPr>
            <p:ph idx="1"/>
          </p:nvPr>
        </p:nvSpPr>
        <p:spPr>
          <a:xfrm>
            <a:off x="982133" y="1196752"/>
            <a:ext cx="7704667" cy="5400600"/>
          </a:xfrm>
        </p:spPr>
        <p:txBody>
          <a:bodyPr>
            <a:normAutofit/>
          </a:bodyPr>
          <a:lstStyle/>
          <a:p>
            <a:pPr marL="0" indent="0">
              <a:buNone/>
            </a:pPr>
            <a:r>
              <a:rPr lang="es-MX" dirty="0" smtClean="0"/>
              <a:t>Un </a:t>
            </a:r>
            <a:r>
              <a:rPr lang="es-MX" dirty="0"/>
              <a:t>investigador organizacional </a:t>
            </a:r>
            <a:r>
              <a:rPr lang="es-MX" dirty="0" smtClean="0"/>
              <a:t>tiene como </a:t>
            </a:r>
            <a:r>
              <a:rPr lang="es-MX" dirty="0"/>
              <a:t>objetivo describir varias empresas </a:t>
            </a:r>
            <a:r>
              <a:rPr lang="es-MX" dirty="0" smtClean="0"/>
              <a:t>industriales en </a:t>
            </a:r>
            <a:r>
              <a:rPr lang="es-MX" dirty="0"/>
              <a:t>términos </a:t>
            </a:r>
            <a:r>
              <a:rPr lang="es-MX" dirty="0" smtClean="0"/>
              <a:t>de:</a:t>
            </a:r>
          </a:p>
          <a:p>
            <a:r>
              <a:rPr lang="es-MX" dirty="0" smtClean="0"/>
              <a:t> </a:t>
            </a:r>
            <a:r>
              <a:rPr lang="es-MX" dirty="0"/>
              <a:t>su complejidad, </a:t>
            </a:r>
            <a:endParaRPr lang="es-MX" dirty="0" smtClean="0"/>
          </a:p>
          <a:p>
            <a:r>
              <a:rPr lang="es-MX" dirty="0" smtClean="0"/>
              <a:t>tecnología</a:t>
            </a:r>
            <a:r>
              <a:rPr lang="es-MX" dirty="0"/>
              <a:t>, tamaño, </a:t>
            </a:r>
            <a:endParaRPr lang="es-MX" dirty="0" smtClean="0"/>
          </a:p>
          <a:p>
            <a:r>
              <a:rPr lang="es-MX" dirty="0" smtClean="0"/>
              <a:t>centralización </a:t>
            </a:r>
            <a:r>
              <a:rPr lang="es-MX" dirty="0"/>
              <a:t>y capacidad de </a:t>
            </a:r>
            <a:r>
              <a:rPr lang="es-MX" dirty="0" smtClean="0"/>
              <a:t>innovación</a:t>
            </a:r>
          </a:p>
        </p:txBody>
      </p:sp>
    </p:spTree>
    <p:extLst>
      <p:ext uri="{BB962C8B-B14F-4D97-AF65-F5344CB8AC3E}">
        <p14:creationId xmlns:p14="http://schemas.microsoft.com/office/powerpoint/2010/main" val="34093938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9593" y="764704"/>
            <a:ext cx="7787208" cy="5904656"/>
          </a:xfrm>
        </p:spPr>
        <p:txBody>
          <a:bodyPr>
            <a:normAutofit fontScale="92500" lnSpcReduction="10000"/>
          </a:bodyPr>
          <a:lstStyle/>
          <a:p>
            <a:r>
              <a:rPr lang="es-MX" dirty="0"/>
              <a:t>Entonces medirá estas variables y por medio de sus resultados describirá: </a:t>
            </a:r>
            <a:endParaRPr lang="es-MX" dirty="0" smtClean="0"/>
          </a:p>
          <a:p>
            <a:r>
              <a:rPr lang="es-MX" dirty="0" smtClean="0"/>
              <a:t>1</a:t>
            </a:r>
            <a:r>
              <a:rPr lang="es-MX" dirty="0"/>
              <a:t>) </a:t>
            </a:r>
            <a:r>
              <a:rPr lang="es-MX" sz="2800" dirty="0">
                <a:solidFill>
                  <a:srgbClr val="FF0000"/>
                </a:solidFill>
              </a:rPr>
              <a:t>cuánta</a:t>
            </a:r>
            <a:r>
              <a:rPr lang="es-MX" dirty="0"/>
              <a:t> es la diferenciación horizontal (subdivisión de las tareas), la vertical (número de niveles jerárquicos) y la espacial (número de centros de trabajo), así como el número de metas que han </a:t>
            </a:r>
            <a:r>
              <a:rPr lang="es-MX" dirty="0" err="1"/>
              <a:t>defi</a:t>
            </a:r>
            <a:r>
              <a:rPr lang="es-MX" dirty="0"/>
              <a:t> nido las empresas (complejidad); </a:t>
            </a:r>
            <a:endParaRPr lang="es-MX" dirty="0" smtClean="0"/>
          </a:p>
          <a:p>
            <a:r>
              <a:rPr lang="es-MX" dirty="0" smtClean="0"/>
              <a:t>2</a:t>
            </a:r>
            <a:r>
              <a:rPr lang="es-MX" dirty="0"/>
              <a:t>) </a:t>
            </a:r>
            <a:r>
              <a:rPr lang="es-MX" sz="3000" dirty="0">
                <a:solidFill>
                  <a:srgbClr val="FF0000"/>
                </a:solidFill>
              </a:rPr>
              <a:t>qué</a:t>
            </a:r>
            <a:r>
              <a:rPr lang="es-MX" dirty="0"/>
              <a:t> tan automatizadas se encuentran (tecnología); </a:t>
            </a:r>
            <a:endParaRPr lang="es-MX" dirty="0" smtClean="0"/>
          </a:p>
          <a:p>
            <a:r>
              <a:rPr lang="es-MX" dirty="0" smtClean="0"/>
              <a:t>3</a:t>
            </a:r>
            <a:r>
              <a:rPr lang="es-MX" dirty="0"/>
              <a:t>) </a:t>
            </a:r>
            <a:r>
              <a:rPr lang="es-MX" sz="3000" dirty="0">
                <a:solidFill>
                  <a:srgbClr val="FF0000"/>
                </a:solidFill>
              </a:rPr>
              <a:t>cuántas</a:t>
            </a:r>
            <a:r>
              <a:rPr lang="es-MX" dirty="0"/>
              <a:t> personas laboran en ellas (tamaño); </a:t>
            </a:r>
            <a:endParaRPr lang="es-MX" dirty="0" smtClean="0"/>
          </a:p>
          <a:p>
            <a:r>
              <a:rPr lang="es-MX" dirty="0" smtClean="0"/>
              <a:t>4</a:t>
            </a:r>
            <a:r>
              <a:rPr lang="es-MX" dirty="0"/>
              <a:t>) </a:t>
            </a:r>
            <a:r>
              <a:rPr lang="es-MX" sz="3000" dirty="0">
                <a:solidFill>
                  <a:srgbClr val="FF0000"/>
                </a:solidFill>
              </a:rPr>
              <a:t>cuánta</a:t>
            </a:r>
            <a:r>
              <a:rPr lang="es-MX" dirty="0"/>
              <a:t> libertad en la toma de decisiones tienen los distintos niveles y cuántos de ellos tienen acceso a la toma de decisiones (centralización de las decisiones), y </a:t>
            </a:r>
            <a:endParaRPr lang="es-MX" dirty="0" smtClean="0"/>
          </a:p>
          <a:p>
            <a:r>
              <a:rPr lang="es-MX" dirty="0" smtClean="0"/>
              <a:t>5</a:t>
            </a:r>
            <a:r>
              <a:rPr lang="es-MX" dirty="0"/>
              <a:t>) </a:t>
            </a:r>
            <a:r>
              <a:rPr lang="es-MX" sz="3000" dirty="0">
                <a:solidFill>
                  <a:srgbClr val="FF0000"/>
                </a:solidFill>
              </a:rPr>
              <a:t>en qué medida </a:t>
            </a:r>
            <a:r>
              <a:rPr lang="es-MX" dirty="0"/>
              <a:t>llegan a modernizarse o realizar cambios en los métodos de trabajo o maquinaria (capacidad de innovación). </a:t>
            </a:r>
          </a:p>
          <a:p>
            <a:endParaRPr lang="es-MX" dirty="0"/>
          </a:p>
        </p:txBody>
      </p:sp>
    </p:spTree>
    <p:extLst>
      <p:ext uri="{BB962C8B-B14F-4D97-AF65-F5344CB8AC3E}">
        <p14:creationId xmlns:p14="http://schemas.microsoft.com/office/powerpoint/2010/main" val="20626579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811559"/>
          </a:xfrm>
        </p:spPr>
        <p:txBody>
          <a:bodyPr/>
          <a:lstStyle/>
          <a:p>
            <a:r>
              <a:rPr lang="es-MX" dirty="0" smtClean="0"/>
              <a:t>Otros ejemplos</a:t>
            </a:r>
            <a:endParaRPr lang="es-MX" dirty="0"/>
          </a:p>
        </p:txBody>
      </p:sp>
      <p:sp>
        <p:nvSpPr>
          <p:cNvPr id="3" name="Marcador de contenido 2"/>
          <p:cNvSpPr>
            <a:spLocks noGrp="1"/>
          </p:cNvSpPr>
          <p:nvPr>
            <p:ph idx="1"/>
          </p:nvPr>
        </p:nvSpPr>
        <p:spPr>
          <a:xfrm>
            <a:off x="755577" y="2708920"/>
            <a:ext cx="1728192" cy="648072"/>
          </a:xfrm>
        </p:spPr>
        <p:txBody>
          <a:bodyPr>
            <a:normAutofit/>
          </a:bodyPr>
          <a:lstStyle/>
          <a:p>
            <a:r>
              <a:rPr lang="es-MX" dirty="0" smtClean="0"/>
              <a:t>Un censo</a:t>
            </a:r>
            <a:endParaRPr lang="es-MX" dirty="0"/>
          </a:p>
        </p:txBody>
      </p:sp>
      <p:pic>
        <p:nvPicPr>
          <p:cNvPr id="3074"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91375" y="1409851"/>
            <a:ext cx="2656341" cy="2158277"/>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tretch>
            <a:fillRect/>
          </a:stretch>
        </p:blipFill>
        <p:spPr>
          <a:xfrm>
            <a:off x="3191375" y="4221088"/>
            <a:ext cx="4788024" cy="1596008"/>
          </a:xfrm>
          <a:prstGeom prst="rect">
            <a:avLst/>
          </a:prstGeom>
        </p:spPr>
      </p:pic>
      <p:sp>
        <p:nvSpPr>
          <p:cNvPr id="6" name="Rectángulo 5"/>
          <p:cNvSpPr/>
          <p:nvPr/>
        </p:nvSpPr>
        <p:spPr>
          <a:xfrm>
            <a:off x="3191375" y="5949280"/>
            <a:ext cx="4572000" cy="507831"/>
          </a:xfrm>
          <a:prstGeom prst="rect">
            <a:avLst/>
          </a:prstGeom>
        </p:spPr>
        <p:txBody>
          <a:bodyPr>
            <a:spAutoFit/>
          </a:bodyPr>
          <a:lstStyle/>
          <a:p>
            <a:r>
              <a:rPr lang="es-MX" sz="900" dirty="0"/>
              <a:t>https://www.google.com.mx/search?q=censo&amp;rlz=1C1KYPA_enMX613MX614&amp;source=lnms&amp;tbm=isch&amp;sa=X&amp;ved=0ahUKEwiWjrzMyvrWAhVIwVQKHUB0BzEQ_AUICigB&amp;biw=1600&amp;bih=794#imgdii=o-k1OV0yKDTi1M:&amp;imgrc=5ZboRa-oV-D0mM:</a:t>
            </a:r>
          </a:p>
        </p:txBody>
      </p:sp>
      <p:sp>
        <p:nvSpPr>
          <p:cNvPr id="7" name="Rectángulo 6"/>
          <p:cNvSpPr/>
          <p:nvPr/>
        </p:nvSpPr>
        <p:spPr>
          <a:xfrm>
            <a:off x="3059832" y="3511506"/>
            <a:ext cx="4572000" cy="507831"/>
          </a:xfrm>
          <a:prstGeom prst="rect">
            <a:avLst/>
          </a:prstGeom>
        </p:spPr>
        <p:txBody>
          <a:bodyPr>
            <a:spAutoFit/>
          </a:bodyPr>
          <a:lstStyle/>
          <a:p>
            <a:r>
              <a:rPr lang="es-MX" sz="900" dirty="0"/>
              <a:t>https://www.google.com.mx/search?q=censo&amp;rlz=1C1KYPA_enMX613MX614&amp;source=lnms&amp;tbm=isch&amp;sa=X&amp;ved=0ahUKEwiWjrzMyvrWAhVIwVQKHUB0BzEQ_AUICigB&amp;biw=1600&amp;bih=794#imgrc=5ZboRa-oV-D0mM:</a:t>
            </a:r>
          </a:p>
        </p:txBody>
      </p:sp>
    </p:spTree>
    <p:extLst>
      <p:ext uri="{BB962C8B-B14F-4D97-AF65-F5344CB8AC3E}">
        <p14:creationId xmlns:p14="http://schemas.microsoft.com/office/powerpoint/2010/main" val="35001494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811559"/>
          </a:xfrm>
        </p:spPr>
        <p:txBody>
          <a:bodyPr/>
          <a:lstStyle/>
          <a:p>
            <a:r>
              <a:rPr lang="es-MX" dirty="0" smtClean="0"/>
              <a:t>Otros ejemplos</a:t>
            </a:r>
            <a:endParaRPr lang="es-MX" dirty="0"/>
          </a:p>
        </p:txBody>
      </p:sp>
      <p:sp>
        <p:nvSpPr>
          <p:cNvPr id="3" name="Marcador de contenido 2"/>
          <p:cNvSpPr>
            <a:spLocks noGrp="1"/>
          </p:cNvSpPr>
          <p:nvPr>
            <p:ph idx="1"/>
          </p:nvPr>
        </p:nvSpPr>
        <p:spPr>
          <a:xfrm>
            <a:off x="899592" y="1124744"/>
            <a:ext cx="7992888" cy="5328592"/>
          </a:xfrm>
        </p:spPr>
        <p:txBody>
          <a:bodyPr>
            <a:normAutofit/>
          </a:bodyPr>
          <a:lstStyle/>
          <a:p>
            <a:r>
              <a:rPr lang="es-MX" dirty="0" smtClean="0"/>
              <a:t>Un censo es un </a:t>
            </a:r>
            <a:r>
              <a:rPr lang="es-MX" dirty="0"/>
              <a:t>estudio </a:t>
            </a:r>
            <a:r>
              <a:rPr lang="es-MX" dirty="0" smtClean="0"/>
              <a:t>descriptivo. </a:t>
            </a:r>
          </a:p>
          <a:p>
            <a:r>
              <a:rPr lang="es-MX" dirty="0" smtClean="0"/>
              <a:t>El   </a:t>
            </a:r>
            <a:r>
              <a:rPr lang="es-MX" dirty="0"/>
              <a:t>propósito es medir una serie de conceptos en un país y momento </a:t>
            </a:r>
            <a:r>
              <a:rPr lang="es-MX" dirty="0" smtClean="0"/>
              <a:t>específicos</a:t>
            </a:r>
            <a:r>
              <a:rPr lang="es-MX" dirty="0"/>
              <a:t>: </a:t>
            </a:r>
            <a:endParaRPr lang="es-MX" dirty="0" smtClean="0"/>
          </a:p>
          <a:p>
            <a:pPr marL="0" indent="0">
              <a:buNone/>
            </a:pPr>
            <a:r>
              <a:rPr lang="es-MX" dirty="0"/>
              <a:t>*</a:t>
            </a:r>
            <a:r>
              <a:rPr lang="es-MX" dirty="0" smtClean="0"/>
              <a:t>aspectos </a:t>
            </a:r>
            <a:r>
              <a:rPr lang="es-MX" dirty="0"/>
              <a:t>de la vivienda (tamaño en metros cuadrados, número de pisos y habitaciones, si cuenta o no con energía eléctrica y agua entubada, combustible utilizado, tenencia o propiedad de la vivienda, ubicación de la misma), </a:t>
            </a:r>
            <a:endParaRPr lang="es-MX" dirty="0" smtClean="0"/>
          </a:p>
          <a:p>
            <a:pPr marL="0" indent="0">
              <a:buNone/>
            </a:pPr>
            <a:r>
              <a:rPr lang="es-MX" dirty="0"/>
              <a:t>*</a:t>
            </a:r>
            <a:r>
              <a:rPr lang="es-MX" dirty="0" smtClean="0"/>
              <a:t>información </a:t>
            </a:r>
            <a:r>
              <a:rPr lang="es-MX" dirty="0"/>
              <a:t>sobre los ocupantes (número, medios de comunicación de que disponen y edad, género, bienes, ingreso, alimentación, lugar de nacimiento, idioma o lengua, religión, nivel de estudios, ocupación de cada persona) y otras dimensiones que se juzguen relevantes para el censo. </a:t>
            </a:r>
          </a:p>
        </p:txBody>
      </p:sp>
    </p:spTree>
    <p:extLst>
      <p:ext uri="{BB962C8B-B14F-4D97-AF65-F5344CB8AC3E}">
        <p14:creationId xmlns:p14="http://schemas.microsoft.com/office/powerpoint/2010/main" val="8104833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2204864"/>
            <a:ext cx="7704667" cy="1981200"/>
          </a:xfrm>
        </p:spPr>
        <p:txBody>
          <a:bodyPr>
            <a:normAutofit/>
          </a:bodyPr>
          <a:lstStyle/>
          <a:p>
            <a:r>
              <a:rPr lang="es-MX" sz="7200" dirty="0"/>
              <a:t>4</a:t>
            </a:r>
            <a:r>
              <a:rPr lang="es-MX" sz="7200" dirty="0" smtClean="0"/>
              <a:t>. Correlacional</a:t>
            </a:r>
            <a:endParaRPr lang="es-MX" sz="7200" dirty="0"/>
          </a:p>
        </p:txBody>
      </p:sp>
    </p:spTree>
    <p:extLst>
      <p:ext uri="{BB962C8B-B14F-4D97-AF65-F5344CB8AC3E}">
        <p14:creationId xmlns:p14="http://schemas.microsoft.com/office/powerpoint/2010/main" val="1338911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90066"/>
          </a:xfrm>
        </p:spPr>
        <p:txBody>
          <a:bodyPr>
            <a:normAutofit fontScale="90000"/>
          </a:bodyPr>
          <a:lstStyle/>
          <a:p>
            <a:r>
              <a:rPr lang="es-MX" dirty="0" smtClean="0"/>
              <a:t>Introducción y Justificación</a:t>
            </a:r>
            <a:endParaRPr lang="es-MX" dirty="0"/>
          </a:p>
        </p:txBody>
      </p:sp>
      <p:sp>
        <p:nvSpPr>
          <p:cNvPr id="3" name="2 Marcador de contenido"/>
          <p:cNvSpPr>
            <a:spLocks noGrp="1"/>
          </p:cNvSpPr>
          <p:nvPr>
            <p:ph sz="quarter" idx="1"/>
          </p:nvPr>
        </p:nvSpPr>
        <p:spPr>
          <a:xfrm>
            <a:off x="179512" y="764704"/>
            <a:ext cx="8712968" cy="5832648"/>
          </a:xfrm>
        </p:spPr>
        <p:txBody>
          <a:bodyPr numCol="2">
            <a:normAutofit fontScale="40000" lnSpcReduction="20000"/>
          </a:bodyPr>
          <a:lstStyle/>
          <a:p>
            <a:endParaRPr lang="es-MX" dirty="0"/>
          </a:p>
          <a:p>
            <a:pPr marL="137160" indent="0" algn="just">
              <a:buNone/>
            </a:pPr>
            <a:r>
              <a:rPr lang="es-MX" sz="3000" dirty="0"/>
              <a:t>La UA (unidad de aprendizaje) Métodos y Técnicas de Investigación que se imparte en el primer semestre de la licenciatura en Planeación Territorial, se ubica en el Núcleo Básico, en el Área de Docencia de Metodología instrumental, en la Sub área de Metodología de la investigación, la UA es de tipo Obligatoria y pretende </a:t>
            </a:r>
            <a:r>
              <a:rPr lang="es-MX" sz="3000" dirty="0" smtClean="0"/>
              <a:t>aportar conocimientos acerca de la </a:t>
            </a:r>
            <a:r>
              <a:rPr lang="es-MX" sz="3000" dirty="0"/>
              <a:t>Metodología de la </a:t>
            </a:r>
            <a:r>
              <a:rPr lang="es-MX" sz="3000" dirty="0" smtClean="0"/>
              <a:t>investigación</a:t>
            </a:r>
            <a:r>
              <a:rPr lang="es-MX" sz="3000" u="sng" dirty="0" smtClean="0"/>
              <a:t>. </a:t>
            </a:r>
          </a:p>
          <a:p>
            <a:pPr marL="137160" indent="0" algn="just">
              <a:buNone/>
            </a:pPr>
            <a:r>
              <a:rPr lang="es-MX" sz="3000" dirty="0" smtClean="0"/>
              <a:t>La </a:t>
            </a:r>
            <a:r>
              <a:rPr lang="es-MX" sz="3000" dirty="0"/>
              <a:t>contribución de esta UA al perfil de egreso del Licenciado en Planeación Territorial se centra en la promoción de competencias a nivel inicial, que incidirán en su capacidad de su formación elemental y general proporcionando bases contextuales teóricas y metodológicas de la carrera </a:t>
            </a:r>
          </a:p>
          <a:p>
            <a:pPr marL="137160" indent="0" algn="just">
              <a:buNone/>
            </a:pPr>
            <a:r>
              <a:rPr lang="es-MX" sz="3000" dirty="0" smtClean="0"/>
              <a:t>La </a:t>
            </a:r>
            <a:r>
              <a:rPr lang="es-MX" sz="3000" dirty="0"/>
              <a:t>UA consta de 4 unidades de competencia: I. </a:t>
            </a:r>
            <a:r>
              <a:rPr lang="es-MX" sz="3000" dirty="0" smtClean="0"/>
              <a:t>Investigación Científica: conceptos; </a:t>
            </a:r>
            <a:r>
              <a:rPr lang="es-MX" sz="3000" dirty="0"/>
              <a:t>II. </a:t>
            </a:r>
            <a:r>
              <a:rPr lang="es-MX" sz="3000" dirty="0" smtClean="0"/>
              <a:t>Problematización y Planteamiento del Problema; </a:t>
            </a:r>
            <a:r>
              <a:rPr lang="es-MX" sz="3000" dirty="0"/>
              <a:t>III. Fuentes de información para el desarrollo de la investigación; IV. Organización </a:t>
            </a:r>
            <a:r>
              <a:rPr lang="es-MX" sz="3000" dirty="0" smtClean="0"/>
              <a:t> y presentación de resultados. </a:t>
            </a:r>
            <a:endParaRPr lang="es-MX" sz="3000" dirty="0"/>
          </a:p>
          <a:p>
            <a:pPr marL="137160" indent="0" algn="just">
              <a:buNone/>
            </a:pPr>
            <a:r>
              <a:rPr lang="es-MX" sz="3000" dirty="0" smtClean="0"/>
              <a:t>La </a:t>
            </a:r>
            <a:r>
              <a:rPr lang="es-MX" sz="3000" dirty="0"/>
              <a:t>importancia de esta UA está sustentada en un proceso educativo que se centra en el estudiante, con la finalidad de propiciar el auto aprendizaje desarrollando de manera integral habilidades, actitudes y valores. Por lo que estrategias como la investigación documental, iniciación en recorridos de campo, la discusión de temas, exposiciones del profesor y de los estudiantes conformaran las actividades centrales durante el período escolar. </a:t>
            </a:r>
            <a:r>
              <a:rPr lang="es-MX" sz="3000" dirty="0" smtClean="0"/>
              <a:t>El </a:t>
            </a:r>
            <a:r>
              <a:rPr lang="es-MX" sz="3000" dirty="0"/>
              <a:t>material didáctico que se presenta está relacionado con un tema de la </a:t>
            </a:r>
            <a:r>
              <a:rPr lang="es-MX" sz="3000" dirty="0" smtClean="0"/>
              <a:t>Unidad I</a:t>
            </a:r>
            <a:r>
              <a:rPr lang="es-MX" sz="3000" dirty="0"/>
              <a:t>. </a:t>
            </a:r>
          </a:p>
          <a:p>
            <a:pPr marL="137160" indent="0" algn="just">
              <a:buNone/>
            </a:pPr>
            <a:r>
              <a:rPr lang="es-MX" sz="3000" dirty="0"/>
              <a:t>• JUSTIFICACIÓN </a:t>
            </a:r>
          </a:p>
          <a:p>
            <a:pPr marL="137160" indent="0" algn="just">
              <a:buNone/>
            </a:pPr>
            <a:r>
              <a:rPr lang="es-MX" sz="3000" dirty="0" smtClean="0">
                <a:solidFill>
                  <a:srgbClr val="FF0000"/>
                </a:solidFill>
              </a:rPr>
              <a:t>En </a:t>
            </a:r>
            <a:r>
              <a:rPr lang="es-MX" sz="3000" dirty="0">
                <a:solidFill>
                  <a:srgbClr val="FF0000"/>
                </a:solidFill>
              </a:rPr>
              <a:t>el ambiente universitario todo estudiante debe tener la capacidad de problematizar lo que observa, vive y experimenta en su entorno. La UA “Métodos y Técnicas de Investigación” contribuye a ese pensamiento crítico, aunque en un primer nivel por ser una materia que se imparte en primer semestre, pero se cree conveniente que los recursos humanos que se forman desde esta institución tienen que aprender a cuestionarse de una manera sistematizada. </a:t>
            </a:r>
          </a:p>
          <a:p>
            <a:pPr marL="137160" indent="0" algn="just">
              <a:buNone/>
            </a:pPr>
            <a:r>
              <a:rPr lang="es-MX" sz="3000" dirty="0" smtClean="0">
                <a:solidFill>
                  <a:srgbClr val="FF0000"/>
                </a:solidFill>
              </a:rPr>
              <a:t>Algunos </a:t>
            </a:r>
            <a:r>
              <a:rPr lang="es-MX" sz="3000" dirty="0">
                <a:solidFill>
                  <a:srgbClr val="FF0000"/>
                </a:solidFill>
              </a:rPr>
              <a:t>investigadores creen que los estudiantes carecen de la habilidad de problematizar, ello es consecuencia de la falta de un proceso de enseñanza-aprendizaje continuo que tenga relación con la investigación. </a:t>
            </a:r>
          </a:p>
          <a:p>
            <a:pPr marL="137160" indent="0" algn="just">
              <a:buNone/>
            </a:pPr>
            <a:r>
              <a:rPr lang="es-MX" sz="3000" dirty="0" smtClean="0">
                <a:solidFill>
                  <a:srgbClr val="FF0000"/>
                </a:solidFill>
              </a:rPr>
              <a:t>Por ello, </a:t>
            </a:r>
            <a:r>
              <a:rPr lang="es-MX" sz="3000" u="sng" dirty="0">
                <a:solidFill>
                  <a:srgbClr val="FF0000"/>
                </a:solidFill>
              </a:rPr>
              <a:t>la importancia de mostrar material visual que se relacione con el proceso de </a:t>
            </a:r>
            <a:r>
              <a:rPr lang="es-MX" sz="3000" u="sng" dirty="0" smtClean="0">
                <a:solidFill>
                  <a:srgbClr val="FF0000"/>
                </a:solidFill>
              </a:rPr>
              <a:t>investigación, particularmente los tipos de investigación. Cabe aclarar que en el programa se muestra como tipos de investigación, pero al realizar indagaciones sobre el tema, nos percatamos de que hay diferencias y algunas coincidencias en cuáles son los tipos de investigación científica. Por ello, el título de esta presentación está compuesto por dos frases: TIPOS DE INVESTIGACIÓN: ALCANCES DE LA INVESTIGACIÓN A REALIZAR. Está ultima frase fue retomada de Hernández </a:t>
            </a:r>
            <a:r>
              <a:rPr lang="es-MX" sz="3000" u="sng" dirty="0" err="1" smtClean="0">
                <a:solidFill>
                  <a:srgbClr val="FF0000"/>
                </a:solidFill>
              </a:rPr>
              <a:t>Sampieri</a:t>
            </a:r>
            <a:r>
              <a:rPr lang="es-MX" sz="3000" u="sng" dirty="0" smtClean="0">
                <a:solidFill>
                  <a:srgbClr val="FF0000"/>
                </a:solidFill>
              </a:rPr>
              <a:t> y et. Al (2003), él la nombra de esta manera.</a:t>
            </a:r>
            <a:endParaRPr lang="es-MX" sz="3000" u="sng" dirty="0">
              <a:solidFill>
                <a:srgbClr val="FF0000"/>
              </a:solidFill>
            </a:endParaRPr>
          </a:p>
          <a:p>
            <a:pPr marL="137160" indent="0" algn="just">
              <a:buNone/>
            </a:pPr>
            <a:r>
              <a:rPr lang="es-MX" sz="3000" dirty="0" smtClean="0">
                <a:solidFill>
                  <a:srgbClr val="FF0000"/>
                </a:solidFill>
              </a:rPr>
              <a:t>La </a:t>
            </a:r>
            <a:r>
              <a:rPr lang="es-MX" sz="3000" dirty="0">
                <a:solidFill>
                  <a:srgbClr val="FF0000"/>
                </a:solidFill>
              </a:rPr>
              <a:t>contribución que tendrá a los estudiantes este material visual que se muestra recae </a:t>
            </a:r>
            <a:r>
              <a:rPr lang="es-MX" sz="3000" dirty="0" smtClean="0">
                <a:solidFill>
                  <a:srgbClr val="FF0000"/>
                </a:solidFill>
              </a:rPr>
              <a:t>en </a:t>
            </a:r>
            <a:r>
              <a:rPr lang="es-MX" sz="3000" dirty="0">
                <a:solidFill>
                  <a:srgbClr val="FF0000"/>
                </a:solidFill>
              </a:rPr>
              <a:t>que a través de mostrar </a:t>
            </a:r>
            <a:r>
              <a:rPr lang="es-MX" sz="3000" dirty="0" smtClean="0">
                <a:solidFill>
                  <a:srgbClr val="FF0000"/>
                </a:solidFill>
              </a:rPr>
              <a:t>qué alcances tiene la investigación, es decir el nivel de profundidad que se puede realizar. Como son estudiantes de primer semestre sólo realizan ejercicios del alcance descriptivo y correlacional, aunque se muestran los cuatro que menciona </a:t>
            </a:r>
            <a:r>
              <a:rPr lang="es-MX" sz="3000" dirty="0" err="1" smtClean="0">
                <a:solidFill>
                  <a:srgbClr val="FF0000"/>
                </a:solidFill>
              </a:rPr>
              <a:t>Sampieri</a:t>
            </a:r>
            <a:r>
              <a:rPr lang="es-MX" sz="3000" dirty="0" smtClean="0">
                <a:solidFill>
                  <a:srgbClr val="FF0000"/>
                </a:solidFill>
              </a:rPr>
              <a:t> (2003). </a:t>
            </a:r>
            <a:r>
              <a:rPr lang="es-MX" sz="3000" dirty="0">
                <a:solidFill>
                  <a:srgbClr val="FF0000"/>
                </a:solidFill>
              </a:rPr>
              <a:t>El propósito del material didáctico es que al finalizar la exposición </a:t>
            </a:r>
            <a:r>
              <a:rPr lang="es-MX" sz="3000" dirty="0" smtClean="0">
                <a:solidFill>
                  <a:srgbClr val="FF0000"/>
                </a:solidFill>
              </a:rPr>
              <a:t>identifiquen el alcance de investigación de su tema y formulen algunos cuestionamientos. </a:t>
            </a:r>
            <a:endParaRPr lang="es-MX" dirty="0">
              <a:solidFill>
                <a:srgbClr val="FF0000"/>
              </a:solidFill>
            </a:endParaRPr>
          </a:p>
        </p:txBody>
      </p:sp>
    </p:spTree>
    <p:extLst>
      <p:ext uri="{BB962C8B-B14F-4D97-AF65-F5344CB8AC3E}">
        <p14:creationId xmlns:p14="http://schemas.microsoft.com/office/powerpoint/2010/main" val="2264104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2668960" y="2686886"/>
            <a:ext cx="4680520" cy="115212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1691680" y="2686886"/>
            <a:ext cx="6635080" cy="2448272"/>
          </a:xfrm>
        </p:spPr>
        <p:txBody>
          <a:bodyPr>
            <a:normAutofit fontScale="90000"/>
          </a:bodyPr>
          <a:lstStyle/>
          <a:p>
            <a:r>
              <a:rPr lang="es-MX" dirty="0" smtClean="0"/>
              <a:t>Asocia </a:t>
            </a:r>
            <a:r>
              <a:rPr lang="es-MX" dirty="0"/>
              <a:t>variables </a:t>
            </a:r>
            <a:r>
              <a:rPr lang="es-MX" dirty="0" smtClean="0"/>
              <a:t/>
            </a:r>
            <a:br>
              <a:rPr lang="es-MX" dirty="0" smtClean="0"/>
            </a:br>
            <a:r>
              <a:rPr lang="es-MX" dirty="0" smtClean="0"/>
              <a:t/>
            </a:r>
            <a:br>
              <a:rPr lang="es-MX" dirty="0" smtClean="0"/>
            </a:br>
            <a:r>
              <a:rPr lang="es-MX" dirty="0" smtClean="0"/>
              <a:t>mediante </a:t>
            </a:r>
            <a:r>
              <a:rPr lang="es-MX" dirty="0"/>
              <a:t>un patrón predecible para un grupo o población.</a:t>
            </a:r>
          </a:p>
        </p:txBody>
      </p:sp>
      <p:cxnSp>
        <p:nvCxnSpPr>
          <p:cNvPr id="6" name="Conector angular 5"/>
          <p:cNvCxnSpPr/>
          <p:nvPr/>
        </p:nvCxnSpPr>
        <p:spPr>
          <a:xfrm rot="16200000" flipV="1">
            <a:off x="4017991" y="1966785"/>
            <a:ext cx="1142272" cy="610318"/>
          </a:xfrm>
          <a:prstGeom prst="bent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ángulo 9"/>
          <p:cNvSpPr/>
          <p:nvPr/>
        </p:nvSpPr>
        <p:spPr>
          <a:xfrm>
            <a:off x="1115616" y="890736"/>
            <a:ext cx="7632848" cy="1384995"/>
          </a:xfrm>
          <a:prstGeom prst="rect">
            <a:avLst/>
          </a:prstGeom>
        </p:spPr>
        <p:txBody>
          <a:bodyPr wrap="square">
            <a:spAutoFit/>
          </a:bodyPr>
          <a:lstStyle/>
          <a:p>
            <a:r>
              <a:rPr lang="es-MX" sz="2800" dirty="0" smtClean="0">
                <a:solidFill>
                  <a:srgbClr val="222222"/>
                </a:solidFill>
                <a:latin typeface="Arial" panose="020B0604020202020204" pitchFamily="34" charset="0"/>
              </a:rPr>
              <a:t>Correlación: Correspondencia </a:t>
            </a:r>
            <a:r>
              <a:rPr lang="es-MX" sz="2800" dirty="0">
                <a:solidFill>
                  <a:srgbClr val="222222"/>
                </a:solidFill>
                <a:latin typeface="Arial" panose="020B0604020202020204" pitchFamily="34" charset="0"/>
              </a:rPr>
              <a:t>o relación recíproca entre dos o más cosas, ideas, personas</a:t>
            </a:r>
            <a:endParaRPr lang="es-MX" sz="2800" dirty="0"/>
          </a:p>
        </p:txBody>
      </p:sp>
      <p:cxnSp>
        <p:nvCxnSpPr>
          <p:cNvPr id="13" name="Conector angular 12"/>
          <p:cNvCxnSpPr/>
          <p:nvPr/>
        </p:nvCxnSpPr>
        <p:spPr>
          <a:xfrm rot="5400000">
            <a:off x="2137033" y="3393662"/>
            <a:ext cx="662639" cy="401216"/>
          </a:xfrm>
          <a:prstGeom prst="bentConnector3">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38849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4669987" cy="667543"/>
          </a:xfrm>
        </p:spPr>
        <p:txBody>
          <a:bodyPr>
            <a:normAutofit fontScale="90000"/>
          </a:bodyPr>
          <a:lstStyle/>
          <a:p>
            <a:r>
              <a:rPr lang="es-MX" dirty="0" smtClean="0"/>
              <a:t>Propósito</a:t>
            </a:r>
            <a:endParaRPr lang="es-MX" dirty="0"/>
          </a:p>
        </p:txBody>
      </p:sp>
      <p:sp>
        <p:nvSpPr>
          <p:cNvPr id="3" name="Marcador de contenido 2"/>
          <p:cNvSpPr>
            <a:spLocks noGrp="1"/>
          </p:cNvSpPr>
          <p:nvPr>
            <p:ph idx="1"/>
          </p:nvPr>
        </p:nvSpPr>
        <p:spPr>
          <a:xfrm>
            <a:off x="827584" y="1412776"/>
            <a:ext cx="7704667" cy="3528392"/>
          </a:xfrm>
        </p:spPr>
        <p:txBody>
          <a:bodyPr>
            <a:noAutofit/>
          </a:bodyPr>
          <a:lstStyle/>
          <a:p>
            <a:r>
              <a:rPr lang="es-MX" sz="4000" dirty="0" smtClean="0"/>
              <a:t>La finalidad es conocer </a:t>
            </a:r>
            <a:r>
              <a:rPr lang="es-MX" sz="4000" dirty="0"/>
              <a:t>la relación o grado de asociación que exista entre dos o más conceptos, categorías o variables en un contexto en particular. </a:t>
            </a:r>
          </a:p>
        </p:txBody>
      </p:sp>
      <p:sp>
        <p:nvSpPr>
          <p:cNvPr id="4" name="CuadroTexto 3"/>
          <p:cNvSpPr txBox="1"/>
          <p:nvPr/>
        </p:nvSpPr>
        <p:spPr>
          <a:xfrm>
            <a:off x="2871170" y="5373215"/>
            <a:ext cx="445956" cy="584775"/>
          </a:xfrm>
          <a:prstGeom prst="rect">
            <a:avLst/>
          </a:prstGeom>
          <a:noFill/>
        </p:spPr>
        <p:txBody>
          <a:bodyPr wrap="none" rtlCol="0">
            <a:spAutoFit/>
          </a:bodyPr>
          <a:lstStyle/>
          <a:p>
            <a:r>
              <a:rPr lang="es-MX" sz="3200" dirty="0" smtClean="0"/>
              <a:t>A</a:t>
            </a:r>
            <a:endParaRPr lang="es-MX" sz="3200" dirty="0"/>
          </a:p>
        </p:txBody>
      </p:sp>
      <p:sp>
        <p:nvSpPr>
          <p:cNvPr id="5" name="CuadroTexto 4"/>
          <p:cNvSpPr txBox="1"/>
          <p:nvPr/>
        </p:nvSpPr>
        <p:spPr>
          <a:xfrm>
            <a:off x="4233961" y="5373215"/>
            <a:ext cx="428322" cy="584775"/>
          </a:xfrm>
          <a:prstGeom prst="rect">
            <a:avLst/>
          </a:prstGeom>
          <a:noFill/>
        </p:spPr>
        <p:txBody>
          <a:bodyPr wrap="none" rtlCol="0">
            <a:spAutoFit/>
          </a:bodyPr>
          <a:lstStyle/>
          <a:p>
            <a:r>
              <a:rPr lang="es-MX" sz="3200" dirty="0" smtClean="0"/>
              <a:t>B</a:t>
            </a:r>
            <a:endParaRPr lang="es-MX" sz="3200" dirty="0"/>
          </a:p>
        </p:txBody>
      </p:sp>
      <p:sp>
        <p:nvSpPr>
          <p:cNvPr id="6" name="CuadroTexto 5"/>
          <p:cNvSpPr txBox="1"/>
          <p:nvPr/>
        </p:nvSpPr>
        <p:spPr>
          <a:xfrm>
            <a:off x="5640306" y="5373216"/>
            <a:ext cx="445956" cy="584775"/>
          </a:xfrm>
          <a:prstGeom prst="rect">
            <a:avLst/>
          </a:prstGeom>
          <a:noFill/>
        </p:spPr>
        <p:txBody>
          <a:bodyPr wrap="none" rtlCol="0">
            <a:spAutoFit/>
          </a:bodyPr>
          <a:lstStyle/>
          <a:p>
            <a:r>
              <a:rPr lang="es-MX" sz="3200" dirty="0" smtClean="0"/>
              <a:t>A</a:t>
            </a:r>
            <a:endParaRPr lang="es-MX" sz="3200" dirty="0"/>
          </a:p>
        </p:txBody>
      </p:sp>
      <p:cxnSp>
        <p:nvCxnSpPr>
          <p:cNvPr id="8" name="Conector recto de flecha 7"/>
          <p:cNvCxnSpPr>
            <a:stCxn id="4" idx="3"/>
            <a:endCxn id="5" idx="1"/>
          </p:cNvCxnSpPr>
          <p:nvPr/>
        </p:nvCxnSpPr>
        <p:spPr>
          <a:xfrm>
            <a:off x="3317126" y="5665603"/>
            <a:ext cx="91683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a:off x="6067026" y="5665602"/>
            <a:ext cx="91683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CuadroTexto 9"/>
          <p:cNvSpPr txBox="1"/>
          <p:nvPr/>
        </p:nvSpPr>
        <p:spPr>
          <a:xfrm>
            <a:off x="6445115" y="5944924"/>
            <a:ext cx="426720" cy="584775"/>
          </a:xfrm>
          <a:prstGeom prst="rect">
            <a:avLst/>
          </a:prstGeom>
          <a:noFill/>
        </p:spPr>
        <p:txBody>
          <a:bodyPr wrap="none" rtlCol="0">
            <a:spAutoFit/>
          </a:bodyPr>
          <a:lstStyle/>
          <a:p>
            <a:r>
              <a:rPr lang="es-MX" sz="3200" dirty="0" smtClean="0"/>
              <a:t>C</a:t>
            </a:r>
            <a:endParaRPr lang="es-MX" sz="3200" dirty="0"/>
          </a:p>
        </p:txBody>
      </p:sp>
      <p:sp>
        <p:nvSpPr>
          <p:cNvPr id="11" name="CuadroTexto 10"/>
          <p:cNvSpPr txBox="1"/>
          <p:nvPr/>
        </p:nvSpPr>
        <p:spPr>
          <a:xfrm>
            <a:off x="6936291" y="5376147"/>
            <a:ext cx="426720" cy="584775"/>
          </a:xfrm>
          <a:prstGeom prst="rect">
            <a:avLst/>
          </a:prstGeom>
          <a:noFill/>
        </p:spPr>
        <p:txBody>
          <a:bodyPr wrap="none" rtlCol="0">
            <a:spAutoFit/>
          </a:bodyPr>
          <a:lstStyle/>
          <a:p>
            <a:r>
              <a:rPr lang="es-MX" sz="3200" dirty="0" smtClean="0"/>
              <a:t>B</a:t>
            </a:r>
            <a:endParaRPr lang="es-MX" sz="3200" dirty="0"/>
          </a:p>
        </p:txBody>
      </p:sp>
      <p:cxnSp>
        <p:nvCxnSpPr>
          <p:cNvPr id="13" name="Conector recto de flecha 12"/>
          <p:cNvCxnSpPr>
            <a:endCxn id="10" idx="1"/>
          </p:cNvCxnSpPr>
          <p:nvPr/>
        </p:nvCxnSpPr>
        <p:spPr>
          <a:xfrm>
            <a:off x="6012160" y="5944924"/>
            <a:ext cx="432955" cy="2923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a:stCxn id="11" idx="2"/>
            <a:endCxn id="10" idx="3"/>
          </p:cNvCxnSpPr>
          <p:nvPr/>
        </p:nvCxnSpPr>
        <p:spPr>
          <a:xfrm flipH="1">
            <a:off x="6871835" y="5960922"/>
            <a:ext cx="277816" cy="27639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20121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2133" y="980728"/>
            <a:ext cx="7704667" cy="5019088"/>
          </a:xfrm>
        </p:spPr>
        <p:txBody>
          <a:bodyPr>
            <a:normAutofit/>
          </a:bodyPr>
          <a:lstStyle/>
          <a:p>
            <a:pPr marL="0" indent="0">
              <a:buNone/>
            </a:pPr>
            <a:r>
              <a:rPr lang="es-MX" sz="3200" dirty="0"/>
              <a:t>En ocasiones sólo se analiza la relación entre dos variables, pero con frecuencia se ubican en el estudio relaciones entre tres, cuatro o más variables</a:t>
            </a:r>
          </a:p>
        </p:txBody>
      </p:sp>
    </p:spTree>
    <p:extLst>
      <p:ext uri="{BB962C8B-B14F-4D97-AF65-F5344CB8AC3E}">
        <p14:creationId xmlns:p14="http://schemas.microsoft.com/office/powerpoint/2010/main" val="16688373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15616" y="188640"/>
            <a:ext cx="7560840" cy="6186309"/>
          </a:xfrm>
          <a:prstGeom prst="rect">
            <a:avLst/>
          </a:prstGeom>
        </p:spPr>
        <p:txBody>
          <a:bodyPr wrap="square">
            <a:spAutoFit/>
          </a:bodyPr>
          <a:lstStyle/>
          <a:p>
            <a:r>
              <a:rPr lang="es-MX" sz="4400" dirty="0"/>
              <a:t>Los estudios correlacionales, al evaluar el grado de asociación entre dos o más variables, miden cada una de ellas (presuntamente relacionadas) y, después, </a:t>
            </a:r>
            <a:r>
              <a:rPr lang="es-MX" sz="4400" dirty="0" smtClean="0"/>
              <a:t>cuantifican </a:t>
            </a:r>
            <a:r>
              <a:rPr lang="es-MX" sz="4400" dirty="0"/>
              <a:t>y analizan la vinculación. </a:t>
            </a:r>
            <a:r>
              <a:rPr lang="es-MX" sz="4400" u="sng" dirty="0">
                <a:solidFill>
                  <a:srgbClr val="C00000"/>
                </a:solidFill>
              </a:rPr>
              <a:t>Tales correlaciones se sustentan en hipótesis sometidas a </a:t>
            </a:r>
            <a:r>
              <a:rPr lang="es-MX" sz="4400" u="sng" dirty="0" smtClean="0">
                <a:solidFill>
                  <a:srgbClr val="C00000"/>
                </a:solidFill>
              </a:rPr>
              <a:t>pruebas.</a:t>
            </a:r>
            <a:endParaRPr lang="es-MX" sz="4400" u="sng" dirty="0">
              <a:solidFill>
                <a:srgbClr val="C00000"/>
              </a:solidFill>
            </a:endParaRPr>
          </a:p>
        </p:txBody>
      </p:sp>
    </p:spTree>
    <p:extLst>
      <p:ext uri="{BB962C8B-B14F-4D97-AF65-F5344CB8AC3E}">
        <p14:creationId xmlns:p14="http://schemas.microsoft.com/office/powerpoint/2010/main" val="9163754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04664"/>
            <a:ext cx="6110147" cy="667543"/>
          </a:xfrm>
        </p:spPr>
        <p:txBody>
          <a:bodyPr>
            <a:normAutofit fontScale="90000"/>
          </a:bodyPr>
          <a:lstStyle/>
          <a:p>
            <a:r>
              <a:rPr lang="es-MX" dirty="0" smtClean="0"/>
              <a:t>Propósito</a:t>
            </a:r>
            <a:endParaRPr lang="es-MX" dirty="0"/>
          </a:p>
        </p:txBody>
      </p:sp>
      <p:sp>
        <p:nvSpPr>
          <p:cNvPr id="3" name="Marcador de contenido 2"/>
          <p:cNvSpPr>
            <a:spLocks noGrp="1"/>
          </p:cNvSpPr>
          <p:nvPr>
            <p:ph idx="1"/>
          </p:nvPr>
        </p:nvSpPr>
        <p:spPr>
          <a:xfrm>
            <a:off x="982133" y="1072207"/>
            <a:ext cx="7704667" cy="5453137"/>
          </a:xfrm>
        </p:spPr>
        <p:txBody>
          <a:bodyPr>
            <a:normAutofit/>
          </a:bodyPr>
          <a:lstStyle/>
          <a:p>
            <a:r>
              <a:rPr lang="es-MX" sz="2800" dirty="0" smtClean="0"/>
              <a:t>Indagar cómo </a:t>
            </a:r>
            <a:r>
              <a:rPr lang="es-MX" sz="2800" dirty="0"/>
              <a:t>se puede comportar un concepto o una variable al conocer el comportamiento de otras variables vinculadas. Es decir, intentar predecir el valor aproximado que tendrá un grupo de individuos o casos en una variable, a partir del valor que poseen en la o las variables relacionadas</a:t>
            </a:r>
          </a:p>
        </p:txBody>
      </p:sp>
    </p:spTree>
    <p:extLst>
      <p:ext uri="{BB962C8B-B14F-4D97-AF65-F5344CB8AC3E}">
        <p14:creationId xmlns:p14="http://schemas.microsoft.com/office/powerpoint/2010/main" val="3634942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133" y="457201"/>
            <a:ext cx="7704667" cy="739551"/>
          </a:xfrm>
        </p:spPr>
        <p:txBody>
          <a:bodyPr/>
          <a:lstStyle/>
          <a:p>
            <a:r>
              <a:rPr lang="es-MX" dirty="0" smtClean="0"/>
              <a:t>Valor</a:t>
            </a:r>
            <a:endParaRPr lang="es-MX" dirty="0"/>
          </a:p>
        </p:txBody>
      </p:sp>
      <p:sp>
        <p:nvSpPr>
          <p:cNvPr id="3" name="Marcador de contenido 2"/>
          <p:cNvSpPr>
            <a:spLocks noGrp="1"/>
          </p:cNvSpPr>
          <p:nvPr>
            <p:ph idx="1"/>
          </p:nvPr>
        </p:nvSpPr>
        <p:spPr>
          <a:xfrm>
            <a:off x="978946" y="1484784"/>
            <a:ext cx="7704667" cy="3332816"/>
          </a:xfrm>
        </p:spPr>
        <p:txBody>
          <a:bodyPr/>
          <a:lstStyle/>
          <a:p>
            <a:r>
              <a:rPr lang="es-MX" dirty="0"/>
              <a:t>La investigación correlacional tiene, en alguna medida, un valor explicativo, aunque parcial, ya que el hecho de saber que dos conceptos o variables se relacionan aporta cierta información </a:t>
            </a:r>
            <a:r>
              <a:rPr lang="es-MX" dirty="0" smtClean="0"/>
              <a:t>explicativa.</a:t>
            </a:r>
          </a:p>
          <a:p>
            <a:r>
              <a:rPr lang="es-MX" dirty="0" smtClean="0"/>
              <a:t>Pero esta explicación es parcial</a:t>
            </a:r>
            <a:endParaRPr lang="es-MX" dirty="0"/>
          </a:p>
        </p:txBody>
      </p:sp>
    </p:spTree>
    <p:extLst>
      <p:ext uri="{BB962C8B-B14F-4D97-AF65-F5344CB8AC3E}">
        <p14:creationId xmlns:p14="http://schemas.microsoft.com/office/powerpoint/2010/main" val="17534557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2133" y="1124744"/>
            <a:ext cx="7704667" cy="4875072"/>
          </a:xfrm>
        </p:spPr>
        <p:txBody>
          <a:bodyPr/>
          <a:lstStyle/>
          <a:p>
            <a:r>
              <a:rPr lang="es-MX" sz="3600" dirty="0" smtClean="0"/>
              <a:t>Correlaciones </a:t>
            </a:r>
            <a:r>
              <a:rPr lang="es-MX" sz="3600" dirty="0"/>
              <a:t>espurias (falsas</a:t>
            </a:r>
            <a:r>
              <a:rPr lang="es-MX" sz="3600" dirty="0" smtClean="0"/>
              <a:t>).</a:t>
            </a:r>
          </a:p>
          <a:p>
            <a:pPr marL="0" indent="0">
              <a:buNone/>
            </a:pPr>
            <a:r>
              <a:rPr lang="es-MX" dirty="0" smtClean="0"/>
              <a:t> </a:t>
            </a:r>
            <a:r>
              <a:rPr lang="es-MX" sz="2800" dirty="0" smtClean="0"/>
              <a:t>Sucede cuando dos </a:t>
            </a:r>
            <a:r>
              <a:rPr lang="es-MX" sz="2800" dirty="0"/>
              <a:t>variables estén aparentemente relacionadas, pero que en realidad no sea así. </a:t>
            </a:r>
            <a:endParaRPr lang="es-MX" sz="2800" dirty="0" smtClean="0"/>
          </a:p>
          <a:p>
            <a:pPr marL="0" indent="0">
              <a:buNone/>
            </a:pPr>
            <a:r>
              <a:rPr lang="es-MX" sz="2800" dirty="0" smtClean="0"/>
              <a:t>Esto </a:t>
            </a:r>
            <a:r>
              <a:rPr lang="es-MX" sz="2800" dirty="0"/>
              <a:t>se conoce en el ámbito de la investigación como correlación </a:t>
            </a:r>
            <a:r>
              <a:rPr lang="es-MX" sz="2800" dirty="0" smtClean="0"/>
              <a:t>espuria.</a:t>
            </a:r>
            <a:endParaRPr lang="es-MX" sz="2800" dirty="0"/>
          </a:p>
        </p:txBody>
      </p:sp>
    </p:spTree>
    <p:extLst>
      <p:ext uri="{BB962C8B-B14F-4D97-AF65-F5344CB8AC3E}">
        <p14:creationId xmlns:p14="http://schemas.microsoft.com/office/powerpoint/2010/main" val="35144364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9057" y="116632"/>
            <a:ext cx="7704667" cy="811559"/>
          </a:xfrm>
        </p:spPr>
        <p:txBody>
          <a:bodyPr/>
          <a:lstStyle/>
          <a:p>
            <a:r>
              <a:rPr lang="es-MX" dirty="0"/>
              <a:t>E</a:t>
            </a:r>
            <a:r>
              <a:rPr lang="es-MX" dirty="0" smtClean="0"/>
              <a:t>jemplos</a:t>
            </a:r>
            <a:endParaRPr lang="es-MX" dirty="0"/>
          </a:p>
        </p:txBody>
      </p:sp>
      <p:sp>
        <p:nvSpPr>
          <p:cNvPr id="3" name="Marcador de contenido 2"/>
          <p:cNvSpPr>
            <a:spLocks noGrp="1"/>
          </p:cNvSpPr>
          <p:nvPr>
            <p:ph idx="1"/>
          </p:nvPr>
        </p:nvSpPr>
        <p:spPr>
          <a:xfrm>
            <a:off x="755577" y="928191"/>
            <a:ext cx="8208911" cy="5813177"/>
          </a:xfrm>
        </p:spPr>
        <p:txBody>
          <a:bodyPr>
            <a:noAutofit/>
          </a:bodyPr>
          <a:lstStyle/>
          <a:p>
            <a:r>
              <a:rPr lang="es-MX" sz="2250" dirty="0" smtClean="0"/>
              <a:t>preguntas de investigación como las siguientes: </a:t>
            </a:r>
          </a:p>
          <a:p>
            <a:pPr marL="0" indent="0">
              <a:buNone/>
            </a:pPr>
            <a:r>
              <a:rPr lang="es-MX" sz="2250" dirty="0" smtClean="0"/>
              <a:t>*¿aumenta la autoestima del paciente conforme transcurre una psicoterapia orientada a él? </a:t>
            </a:r>
          </a:p>
          <a:p>
            <a:pPr marL="0" indent="0">
              <a:buNone/>
            </a:pPr>
            <a:r>
              <a:rPr lang="es-MX" sz="2250" dirty="0" smtClean="0"/>
              <a:t>*¿a mayor variedad y autonomía en el trabajo corresponde mayor motivación intrínseca respecto de las tareas laborales?, </a:t>
            </a:r>
          </a:p>
          <a:p>
            <a:pPr marL="0" indent="0">
              <a:buNone/>
            </a:pPr>
            <a:r>
              <a:rPr lang="es-MX" sz="2250" dirty="0" smtClean="0"/>
              <a:t>*¿existe diferencia entre el rendimiento que otorgan las acciones de empresas de alta tecnología computacional y el rendimiento de las acciones de empresas pertenecientes a otros giros con menor grado tecnológico en la Bolsa de Comercio de Buenos Aires?</a:t>
            </a:r>
          </a:p>
          <a:p>
            <a:pPr marL="0" indent="0">
              <a:buNone/>
            </a:pPr>
            <a:r>
              <a:rPr lang="es-MX" sz="2250" dirty="0" smtClean="0"/>
              <a:t>*¿los campesinos que adoptan más rápidamente una innovación poseen mayor cosmopolitismo que los campesinos que la adoptan después? </a:t>
            </a:r>
          </a:p>
          <a:p>
            <a:pPr marL="0" indent="0">
              <a:buNone/>
            </a:pPr>
            <a:r>
              <a:rPr lang="es-MX" sz="2250" dirty="0" smtClean="0"/>
              <a:t>*¿la lejanía física entre las parejas de novios tiene una relación negativa con la satisfacción en la relación? </a:t>
            </a:r>
            <a:endParaRPr lang="es-MX" sz="2250" dirty="0"/>
          </a:p>
        </p:txBody>
      </p:sp>
    </p:spTree>
    <p:extLst>
      <p:ext uri="{BB962C8B-B14F-4D97-AF65-F5344CB8AC3E}">
        <p14:creationId xmlns:p14="http://schemas.microsoft.com/office/powerpoint/2010/main" val="41137497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9384" y="260648"/>
            <a:ext cx="7847416" cy="3168352"/>
          </a:xfrm>
        </p:spPr>
        <p:txBody>
          <a:bodyPr>
            <a:normAutofit fontScale="25000" lnSpcReduction="20000"/>
          </a:bodyPr>
          <a:lstStyle/>
          <a:p>
            <a:endParaRPr lang="es-MX" dirty="0" smtClean="0"/>
          </a:p>
          <a:p>
            <a:endParaRPr lang="es-MX" dirty="0"/>
          </a:p>
          <a:p>
            <a:endParaRPr lang="es-MX" dirty="0" smtClean="0"/>
          </a:p>
          <a:p>
            <a:endParaRPr lang="es-MX" dirty="0"/>
          </a:p>
          <a:p>
            <a:endParaRPr lang="es-MX" sz="9600" dirty="0" smtClean="0"/>
          </a:p>
          <a:p>
            <a:r>
              <a:rPr lang="es-MX" sz="9600" dirty="0" smtClean="0"/>
              <a:t>La </a:t>
            </a:r>
            <a:r>
              <a:rPr lang="es-MX" sz="9600" dirty="0"/>
              <a:t>correlación puede ser </a:t>
            </a:r>
            <a:r>
              <a:rPr lang="es-MX" sz="9600" dirty="0">
                <a:solidFill>
                  <a:srgbClr val="FF0000"/>
                </a:solidFill>
              </a:rPr>
              <a:t>positiva o </a:t>
            </a:r>
            <a:r>
              <a:rPr lang="es-MX" sz="9600" dirty="0" smtClean="0">
                <a:solidFill>
                  <a:srgbClr val="FF0000"/>
                </a:solidFill>
              </a:rPr>
              <a:t>negativa</a:t>
            </a:r>
            <a:r>
              <a:rPr lang="es-MX" sz="9600" dirty="0" smtClean="0"/>
              <a:t>.</a:t>
            </a:r>
          </a:p>
          <a:p>
            <a:pPr marL="0" indent="0">
              <a:buNone/>
            </a:pPr>
            <a:r>
              <a:rPr lang="es-MX" sz="9600" dirty="0" smtClean="0"/>
              <a:t>Ejemplo: </a:t>
            </a:r>
            <a:r>
              <a:rPr lang="es-MX" sz="8000" dirty="0"/>
              <a:t>asociar el tiempo dedicado a estudiar para un examen con la </a:t>
            </a:r>
            <a:r>
              <a:rPr lang="es-MX" sz="8000" dirty="0" smtClean="0"/>
              <a:t>calificación </a:t>
            </a:r>
            <a:r>
              <a:rPr lang="es-MX" sz="8000" dirty="0"/>
              <a:t>obtenida en éste. Así, en un grupo de estudiantes, se mide cuánto dedica cada uno a estudiar para el examen y también se obtienen sus </a:t>
            </a:r>
            <a:r>
              <a:rPr lang="es-MX" sz="8000" dirty="0" smtClean="0"/>
              <a:t>calificaciones </a:t>
            </a:r>
            <a:r>
              <a:rPr lang="es-MX" sz="8000" dirty="0"/>
              <a:t>(mediciones de la otra variable); posteriormente se determina si las dos variables están relacionadas, lo cual </a:t>
            </a:r>
            <a:r>
              <a:rPr lang="es-MX" sz="8000" dirty="0" smtClean="0"/>
              <a:t>significa </a:t>
            </a:r>
            <a:r>
              <a:rPr lang="es-MX" sz="8000" dirty="0"/>
              <a:t>que una varía cuando la otra también lo hace</a:t>
            </a:r>
            <a:r>
              <a:rPr lang="es-MX" sz="8000" dirty="0" smtClean="0"/>
              <a:t>.</a:t>
            </a:r>
          </a:p>
          <a:p>
            <a:pPr marL="0" indent="0">
              <a:buNone/>
            </a:pPr>
            <a:r>
              <a:rPr lang="es-MX" sz="8000" dirty="0" smtClean="0"/>
              <a:t>Entonces, ¿cuándo es negativa o positiva?</a:t>
            </a:r>
          </a:p>
          <a:p>
            <a:endParaRPr lang="es-MX" sz="9600" dirty="0" smtClean="0"/>
          </a:p>
          <a:p>
            <a:endParaRPr lang="es-MX" dirty="0"/>
          </a:p>
          <a:p>
            <a:endParaRPr lang="es-MX" dirty="0" smtClean="0"/>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2849935689"/>
              </p:ext>
            </p:extLst>
          </p:nvPr>
        </p:nvGraphicFramePr>
        <p:xfrm>
          <a:off x="839384" y="3501008"/>
          <a:ext cx="7848872" cy="2748280"/>
        </p:xfrm>
        <a:graphic>
          <a:graphicData uri="http://schemas.openxmlformats.org/drawingml/2006/table">
            <a:tbl>
              <a:tblPr firstRow="1" bandRow="1">
                <a:tableStyleId>{5C22544A-7EE6-4342-B048-85BDC9FD1C3A}</a:tableStyleId>
              </a:tblPr>
              <a:tblGrid>
                <a:gridCol w="3685993"/>
                <a:gridCol w="4162879"/>
              </a:tblGrid>
              <a:tr h="370840">
                <a:tc>
                  <a:txBody>
                    <a:bodyPr/>
                    <a:lstStyle/>
                    <a:p>
                      <a:r>
                        <a:rPr lang="es-MX" dirty="0" smtClean="0">
                          <a:solidFill>
                            <a:schemeClr val="tx1"/>
                          </a:solidFill>
                        </a:rPr>
                        <a:t>Positiva</a:t>
                      </a:r>
                      <a:endParaRPr lang="es-MX" dirty="0">
                        <a:solidFill>
                          <a:schemeClr val="tx1"/>
                        </a:solidFill>
                      </a:endParaRPr>
                    </a:p>
                  </a:txBody>
                  <a:tcPr/>
                </a:tc>
                <a:tc>
                  <a:txBody>
                    <a:bodyPr/>
                    <a:lstStyle/>
                    <a:p>
                      <a:r>
                        <a:rPr lang="es-MX" dirty="0" smtClean="0">
                          <a:solidFill>
                            <a:schemeClr val="tx1"/>
                          </a:solidFill>
                        </a:rPr>
                        <a:t>Negativa</a:t>
                      </a:r>
                      <a:endParaRPr lang="es-MX" dirty="0">
                        <a:solidFill>
                          <a:schemeClr val="tx1"/>
                        </a:solidFill>
                      </a:endParaRPr>
                    </a:p>
                  </a:txBody>
                  <a:tcPr/>
                </a:tc>
              </a:tr>
              <a:tr h="370840">
                <a:tc>
                  <a:txBody>
                    <a:bodyPr/>
                    <a:lstStyle/>
                    <a:p>
                      <a:r>
                        <a:rPr lang="es-MX" dirty="0" smtClean="0"/>
                        <a:t>Significa que alumnos con valores altos en una variable tenderán también a mostrar valores elevados en la otra variable. </a:t>
                      </a:r>
                      <a:endParaRPr lang="es-MX" dirty="0"/>
                    </a:p>
                  </a:txBody>
                  <a:tcPr/>
                </a:tc>
                <a:tc>
                  <a:txBody>
                    <a:bodyPr/>
                    <a:lstStyle/>
                    <a:p>
                      <a:r>
                        <a:rPr lang="es-MX" dirty="0" smtClean="0"/>
                        <a:t>Significa que sujetos con valores elevados en una variable tenderán a mostrar valores bajos en la otra variable. Por ejemplo, quienes estudiaron más tiempo para el examen de estadística tenderían a obtener una calificación más baja. </a:t>
                      </a:r>
                      <a:endParaRPr lang="es-MX" dirty="0"/>
                    </a:p>
                  </a:txBody>
                  <a:tcPr/>
                </a:tc>
              </a:tr>
              <a:tr h="370840">
                <a:tc>
                  <a:txBody>
                    <a:bodyPr/>
                    <a:lstStyle/>
                    <a:p>
                      <a:r>
                        <a:rPr lang="es-MX" dirty="0" smtClean="0"/>
                        <a:t>Más tiempo a estudiar mayor calificación</a:t>
                      </a:r>
                      <a:endParaRPr lang="es-MX" dirty="0"/>
                    </a:p>
                  </a:txBody>
                  <a:tcPr/>
                </a:tc>
                <a:tc>
                  <a:txBody>
                    <a:bodyPr/>
                    <a:lstStyle/>
                    <a:p>
                      <a:r>
                        <a:rPr lang="es-MX" dirty="0" smtClean="0"/>
                        <a:t>Mayor</a:t>
                      </a:r>
                      <a:r>
                        <a:rPr lang="es-MX" baseline="0" dirty="0" smtClean="0"/>
                        <a:t> tiempo de estudio menor calificación</a:t>
                      </a:r>
                    </a:p>
                  </a:txBody>
                  <a:tcPr/>
                </a:tc>
              </a:tr>
            </a:tbl>
          </a:graphicData>
        </a:graphic>
      </p:graphicFrame>
    </p:spTree>
    <p:extLst>
      <p:ext uri="{BB962C8B-B14F-4D97-AF65-F5344CB8AC3E}">
        <p14:creationId xmlns:p14="http://schemas.microsoft.com/office/powerpoint/2010/main" val="10932514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Resultado de imagen para correlación"/>
          <p:cNvPicPr>
            <a:picLocks noChangeAspect="1" noChangeArrowheads="1"/>
          </p:cNvPicPr>
          <p:nvPr/>
        </p:nvPicPr>
        <p:blipFill rotWithShape="1">
          <a:blip r:embed="rId2">
            <a:extLst>
              <a:ext uri="{28A0092B-C50C-407E-A947-70E740481C1C}">
                <a14:useLocalDpi xmlns:a14="http://schemas.microsoft.com/office/drawing/2010/main" val="0"/>
              </a:ext>
            </a:extLst>
          </a:blip>
          <a:srcRect t="21348"/>
          <a:stretch/>
        </p:blipFill>
        <p:spPr bwMode="auto">
          <a:xfrm>
            <a:off x="1259632" y="1196752"/>
            <a:ext cx="7416824" cy="4852129"/>
          </a:xfrm>
          <a:prstGeom prst="roundRect">
            <a:avLst>
              <a:gd name="adj" fmla="val 11111"/>
            </a:avLst>
          </a:prstGeom>
          <a:ln w="190500" cap="rnd">
            <a:solidFill>
              <a:srgbClr val="C8C6BD"/>
            </a:solidFill>
            <a:prstDash val="solid"/>
          </a:ln>
          <a:effectLst>
            <a:glow rad="228600">
              <a:schemeClr val="accent1">
                <a:satMod val="175000"/>
                <a:alpha val="40000"/>
              </a:schemeClr>
            </a:glow>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a:ext uri="{909E8E84-426E-40DD-AFC4-6F175D3DCCD1}">
              <a14:hiddenFill xmlns:a14="http://schemas.microsoft.com/office/drawing/2010/main">
                <a:solidFill>
                  <a:srgbClr val="FFFFFF"/>
                </a:solidFill>
              </a14:hiddenFill>
            </a:ext>
          </a:extLst>
        </p:spPr>
      </p:pic>
      <p:sp>
        <p:nvSpPr>
          <p:cNvPr id="4" name="Rectángulo 3"/>
          <p:cNvSpPr/>
          <p:nvPr/>
        </p:nvSpPr>
        <p:spPr>
          <a:xfrm>
            <a:off x="827584" y="6194638"/>
            <a:ext cx="7920880" cy="369332"/>
          </a:xfrm>
          <a:prstGeom prst="rect">
            <a:avLst/>
          </a:prstGeom>
        </p:spPr>
        <p:txBody>
          <a:bodyPr wrap="square">
            <a:spAutoFit/>
          </a:bodyPr>
          <a:lstStyle/>
          <a:p>
            <a:r>
              <a:rPr lang="es-MX" sz="900" dirty="0"/>
              <a:t>https://www.google.com.mx/</a:t>
            </a:r>
            <a:r>
              <a:rPr lang="es-MX" sz="900" dirty="0" err="1"/>
              <a:t>search?rlz</a:t>
            </a:r>
            <a:r>
              <a:rPr lang="es-MX" sz="900" dirty="0"/>
              <a:t>=1C1KYPA_enMX613MX614&amp;biw=1600&amp;bih=794&amp;tbm=</a:t>
            </a:r>
            <a:r>
              <a:rPr lang="es-MX" sz="900" dirty="0" err="1"/>
              <a:t>isch&amp;sa</a:t>
            </a:r>
            <a:r>
              <a:rPr lang="es-MX" sz="900" dirty="0"/>
              <a:t>=1&amp;q=correlaci%C3%B3n&amp;oq=correlaci%C3%B3n&amp;gs_l=psy-ab.3..0l10.3820941.3823281.0.3823527.11.11.0.0.0.0.225.1335.0j9j1.10.0....0...1.1.64.psy-ab..1.10.1331...0i67k1.0.QwzSVK6RYMw#imgrc=EPjQcuJe5MLHFM:</a:t>
            </a:r>
          </a:p>
        </p:txBody>
      </p:sp>
      <p:sp>
        <p:nvSpPr>
          <p:cNvPr id="5" name="CuadroTexto 4"/>
          <p:cNvSpPr txBox="1"/>
          <p:nvPr/>
        </p:nvSpPr>
        <p:spPr>
          <a:xfrm>
            <a:off x="2051720" y="404664"/>
            <a:ext cx="5880136" cy="646331"/>
          </a:xfrm>
          <a:prstGeom prst="rect">
            <a:avLst/>
          </a:prstGeom>
          <a:noFill/>
        </p:spPr>
        <p:txBody>
          <a:bodyPr wrap="none" rtlCol="0">
            <a:spAutoFit/>
          </a:bodyPr>
          <a:lstStyle/>
          <a:p>
            <a:r>
              <a:rPr lang="es-MX" sz="3600" dirty="0" smtClean="0"/>
              <a:t>Otros ejemplos de correlación</a:t>
            </a:r>
            <a:endParaRPr lang="es-MX" sz="3600" dirty="0"/>
          </a:p>
        </p:txBody>
      </p:sp>
    </p:spTree>
    <p:extLst>
      <p:ext uri="{BB962C8B-B14F-4D97-AF65-F5344CB8AC3E}">
        <p14:creationId xmlns:p14="http://schemas.microsoft.com/office/powerpoint/2010/main" val="21169932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82133" y="457201"/>
            <a:ext cx="7704667" cy="1099591"/>
          </a:xfrm>
        </p:spPr>
        <p:txBody>
          <a:bodyPr>
            <a:normAutofit fontScale="90000"/>
          </a:bodyPr>
          <a:lstStyle/>
          <a:p>
            <a:r>
              <a:rPr lang="es-MX" dirty="0"/>
              <a:t>GUÍA DE USO: </a:t>
            </a:r>
            <a:br>
              <a:rPr lang="es-MX" dirty="0"/>
            </a:br>
            <a:endParaRPr lang="es-MX" dirty="0"/>
          </a:p>
        </p:txBody>
      </p:sp>
      <p:sp>
        <p:nvSpPr>
          <p:cNvPr id="3" name="2 Marcador de contenido"/>
          <p:cNvSpPr>
            <a:spLocks noGrp="1"/>
          </p:cNvSpPr>
          <p:nvPr>
            <p:ph sz="quarter" idx="1"/>
          </p:nvPr>
        </p:nvSpPr>
        <p:spPr>
          <a:xfrm>
            <a:off x="899593" y="2667000"/>
            <a:ext cx="7787208" cy="3786336"/>
          </a:xfrm>
        </p:spPr>
        <p:txBody>
          <a:bodyPr>
            <a:normAutofit lnSpcReduction="10000"/>
          </a:bodyPr>
          <a:lstStyle/>
          <a:p>
            <a:r>
              <a:rPr lang="es-MX" b="1" dirty="0" smtClean="0"/>
              <a:t>El </a:t>
            </a:r>
            <a:r>
              <a:rPr lang="es-MX" b="1" dirty="0"/>
              <a:t>material presentado está en versión Microsoft Office </a:t>
            </a:r>
            <a:r>
              <a:rPr lang="es-MX" b="1" dirty="0" err="1"/>
              <a:t>Power</a:t>
            </a:r>
            <a:r>
              <a:rPr lang="es-MX" b="1" dirty="0"/>
              <a:t> Point </a:t>
            </a:r>
            <a:r>
              <a:rPr lang="es-MX" b="1" dirty="0" smtClean="0"/>
              <a:t>2010. </a:t>
            </a:r>
            <a:endParaRPr lang="es-MX" dirty="0"/>
          </a:p>
          <a:p>
            <a:r>
              <a:rPr lang="es-MX" dirty="0"/>
              <a:t>El orden de la exposición es el siguiente</a:t>
            </a:r>
            <a:r>
              <a:rPr lang="es-MX" dirty="0" smtClean="0"/>
              <a:t>:</a:t>
            </a:r>
          </a:p>
          <a:p>
            <a:pPr marL="137160" indent="0">
              <a:buNone/>
            </a:pPr>
            <a:r>
              <a:rPr lang="es-MX" dirty="0" smtClean="0"/>
              <a:t>1) Generalidades</a:t>
            </a:r>
          </a:p>
          <a:p>
            <a:pPr marL="137160" indent="0">
              <a:buNone/>
            </a:pPr>
            <a:r>
              <a:rPr lang="es-MX" dirty="0" smtClean="0"/>
              <a:t>2) Alcance de la investigación exploratoria</a:t>
            </a:r>
          </a:p>
          <a:p>
            <a:pPr marL="137160" indent="0">
              <a:buNone/>
            </a:pPr>
            <a:r>
              <a:rPr lang="es-MX" dirty="0" smtClean="0"/>
              <a:t>3) </a:t>
            </a:r>
            <a:r>
              <a:rPr lang="es-MX" dirty="0"/>
              <a:t>Alcance de la </a:t>
            </a:r>
            <a:r>
              <a:rPr lang="es-MX" dirty="0" smtClean="0"/>
              <a:t>investigación descriptiva</a:t>
            </a:r>
          </a:p>
          <a:p>
            <a:pPr marL="137160" indent="0">
              <a:buNone/>
            </a:pPr>
            <a:r>
              <a:rPr lang="es-MX" dirty="0"/>
              <a:t>4) Alcance de la investigación </a:t>
            </a:r>
            <a:r>
              <a:rPr lang="es-MX" dirty="0" smtClean="0"/>
              <a:t>correlacional</a:t>
            </a:r>
          </a:p>
          <a:p>
            <a:pPr marL="137160" indent="0">
              <a:buNone/>
            </a:pPr>
            <a:r>
              <a:rPr lang="es-MX" dirty="0"/>
              <a:t>5) Alcance de la investigación </a:t>
            </a:r>
            <a:r>
              <a:rPr lang="es-MX" dirty="0" smtClean="0"/>
              <a:t>explicativa</a:t>
            </a:r>
          </a:p>
          <a:p>
            <a:endParaRPr lang="es-MX" dirty="0" smtClean="0"/>
          </a:p>
          <a:p>
            <a:pPr marL="137160" indent="0">
              <a:buNone/>
            </a:pPr>
            <a:endParaRPr lang="es-MX" dirty="0"/>
          </a:p>
        </p:txBody>
      </p:sp>
    </p:spTree>
    <p:extLst>
      <p:ext uri="{BB962C8B-B14F-4D97-AF65-F5344CB8AC3E}">
        <p14:creationId xmlns:p14="http://schemas.microsoft.com/office/powerpoint/2010/main" val="35175773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3608" y="2708920"/>
            <a:ext cx="7704667" cy="883567"/>
          </a:xfrm>
        </p:spPr>
        <p:txBody>
          <a:bodyPr>
            <a:normAutofit fontScale="90000"/>
          </a:bodyPr>
          <a:lstStyle/>
          <a:p>
            <a:r>
              <a:rPr lang="es-MX" sz="8000" dirty="0" smtClean="0"/>
              <a:t>5. </a:t>
            </a:r>
            <a:r>
              <a:rPr lang="es-MX" sz="7200" dirty="0" smtClean="0"/>
              <a:t>Explicativa</a:t>
            </a:r>
            <a:endParaRPr lang="es-MX" sz="7200" dirty="0"/>
          </a:p>
        </p:txBody>
      </p:sp>
    </p:spTree>
    <p:extLst>
      <p:ext uri="{BB962C8B-B14F-4D97-AF65-F5344CB8AC3E}">
        <p14:creationId xmlns:p14="http://schemas.microsoft.com/office/powerpoint/2010/main" val="27802589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5616" y="676796"/>
            <a:ext cx="7056784" cy="1200329"/>
          </a:xfrm>
          <a:prstGeom prst="rect">
            <a:avLst/>
          </a:prstGeom>
        </p:spPr>
        <p:txBody>
          <a:bodyPr wrap="square">
            <a:spAutoFit/>
          </a:bodyPr>
          <a:lstStyle/>
          <a:p>
            <a:r>
              <a:rPr lang="es-MX" dirty="0" smtClean="0"/>
              <a:t>Están </a:t>
            </a:r>
            <a:r>
              <a:rPr lang="es-MX" dirty="0"/>
              <a:t>dirigidos a responder por las causas de los eventos y fenómenos físicos o sociales. </a:t>
            </a:r>
          </a:p>
          <a:p>
            <a:r>
              <a:rPr lang="es-MX" dirty="0" smtClean="0"/>
              <a:t>Su </a:t>
            </a:r>
            <a:r>
              <a:rPr lang="es-MX" dirty="0"/>
              <a:t>interés se centra en explicar por qué ocurre un fenómeno y en qué condiciones se </a:t>
            </a:r>
            <a:r>
              <a:rPr lang="es-MX" dirty="0" smtClean="0"/>
              <a:t>manifiesta</a:t>
            </a:r>
            <a:r>
              <a:rPr lang="es-MX" dirty="0"/>
              <a:t>, o por qué se relacionan dos o más variables.</a:t>
            </a:r>
          </a:p>
        </p:txBody>
      </p:sp>
      <p:sp>
        <p:nvSpPr>
          <p:cNvPr id="4" name="Rectángulo 3"/>
          <p:cNvSpPr/>
          <p:nvPr/>
        </p:nvSpPr>
        <p:spPr>
          <a:xfrm>
            <a:off x="827584" y="2856652"/>
            <a:ext cx="2952328" cy="138499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s-MX" sz="2800" dirty="0"/>
              <a:t>Las investigaciones explicativas </a:t>
            </a:r>
            <a:endParaRPr lang="es-MX" sz="2800" dirty="0" smtClean="0"/>
          </a:p>
        </p:txBody>
      </p:sp>
      <p:cxnSp>
        <p:nvCxnSpPr>
          <p:cNvPr id="7" name="Conector recto de flecha 6"/>
          <p:cNvCxnSpPr/>
          <p:nvPr/>
        </p:nvCxnSpPr>
        <p:spPr>
          <a:xfrm flipV="1">
            <a:off x="3779912" y="2420889"/>
            <a:ext cx="1512168" cy="43576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CuadroTexto 8"/>
          <p:cNvSpPr txBox="1"/>
          <p:nvPr/>
        </p:nvSpPr>
        <p:spPr>
          <a:xfrm>
            <a:off x="5300047" y="2097722"/>
            <a:ext cx="3312368" cy="646331"/>
          </a:xfrm>
          <a:prstGeom prst="rect">
            <a:avLst/>
          </a:prstGeom>
          <a:noFill/>
        </p:spPr>
        <p:txBody>
          <a:bodyPr wrap="square" rtlCol="0">
            <a:spAutoFit/>
          </a:bodyPr>
          <a:lstStyle/>
          <a:p>
            <a:r>
              <a:rPr lang="es-MX" dirty="0" smtClean="0"/>
              <a:t>Son </a:t>
            </a:r>
            <a:r>
              <a:rPr lang="es-MX" dirty="0"/>
              <a:t>más estructuradas que los estudios con los demás alcances</a:t>
            </a:r>
          </a:p>
        </p:txBody>
      </p:sp>
      <p:cxnSp>
        <p:nvCxnSpPr>
          <p:cNvPr id="11" name="Conector recto de flecha 10"/>
          <p:cNvCxnSpPr/>
          <p:nvPr/>
        </p:nvCxnSpPr>
        <p:spPr>
          <a:xfrm flipV="1">
            <a:off x="3779912" y="3550867"/>
            <a:ext cx="1296144" cy="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5292080" y="2983087"/>
            <a:ext cx="3528392" cy="923330"/>
          </a:xfrm>
          <a:prstGeom prst="rect">
            <a:avLst/>
          </a:prstGeom>
          <a:noFill/>
        </p:spPr>
        <p:txBody>
          <a:bodyPr wrap="square" rtlCol="0">
            <a:spAutoFit/>
          </a:bodyPr>
          <a:lstStyle/>
          <a:p>
            <a:r>
              <a:rPr lang="es-MX" dirty="0" smtClean="0"/>
              <a:t>Implican </a:t>
            </a:r>
            <a:r>
              <a:rPr lang="es-MX" dirty="0"/>
              <a:t>los propósitos de éstos (exploración, descripción y correlación o asociación</a:t>
            </a:r>
            <a:r>
              <a:rPr lang="es-MX" dirty="0" smtClean="0"/>
              <a:t>)</a:t>
            </a:r>
            <a:endParaRPr lang="es-MX" dirty="0"/>
          </a:p>
        </p:txBody>
      </p:sp>
      <p:cxnSp>
        <p:nvCxnSpPr>
          <p:cNvPr id="14" name="Conector recto de flecha 13"/>
          <p:cNvCxnSpPr/>
          <p:nvPr/>
        </p:nvCxnSpPr>
        <p:spPr>
          <a:xfrm>
            <a:off x="3779912" y="4241647"/>
            <a:ext cx="1368152" cy="4834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CuadroTexto 14"/>
          <p:cNvSpPr txBox="1"/>
          <p:nvPr/>
        </p:nvSpPr>
        <p:spPr>
          <a:xfrm>
            <a:off x="5292080" y="4412214"/>
            <a:ext cx="3528392" cy="1200329"/>
          </a:xfrm>
          <a:prstGeom prst="rect">
            <a:avLst/>
          </a:prstGeom>
          <a:noFill/>
        </p:spPr>
        <p:txBody>
          <a:bodyPr wrap="square" rtlCol="0">
            <a:spAutoFit/>
          </a:bodyPr>
          <a:lstStyle/>
          <a:p>
            <a:r>
              <a:rPr lang="es-MX" dirty="0"/>
              <a:t>proporcionan un sentido de entendimiento del fenómeno a que hacen referencia. </a:t>
            </a:r>
          </a:p>
          <a:p>
            <a:endParaRPr lang="es-MX" dirty="0"/>
          </a:p>
        </p:txBody>
      </p:sp>
    </p:spTree>
    <p:extLst>
      <p:ext uri="{BB962C8B-B14F-4D97-AF65-F5344CB8AC3E}">
        <p14:creationId xmlns:p14="http://schemas.microsoft.com/office/powerpoint/2010/main" val="8646114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2133" y="692696"/>
            <a:ext cx="7704667" cy="5307120"/>
          </a:xfrm>
        </p:spPr>
        <p:txBody>
          <a:bodyPr>
            <a:normAutofit/>
          </a:bodyPr>
          <a:lstStyle/>
          <a:p>
            <a:endParaRPr lang="es-MX" dirty="0"/>
          </a:p>
          <a:p>
            <a:endParaRPr lang="es-MX" dirty="0" smtClean="0"/>
          </a:p>
          <a:p>
            <a:endParaRPr lang="es-MX" dirty="0"/>
          </a:p>
        </p:txBody>
      </p:sp>
      <p:graphicFrame>
        <p:nvGraphicFramePr>
          <p:cNvPr id="6" name="Tabla 5"/>
          <p:cNvGraphicFramePr>
            <a:graphicFrameLocks noGrp="1"/>
          </p:cNvGraphicFramePr>
          <p:nvPr>
            <p:extLst>
              <p:ext uri="{D42A27DB-BD31-4B8C-83A1-F6EECF244321}">
                <p14:modId xmlns:p14="http://schemas.microsoft.com/office/powerpoint/2010/main" val="2267518749"/>
              </p:ext>
            </p:extLst>
          </p:nvPr>
        </p:nvGraphicFramePr>
        <p:xfrm>
          <a:off x="982134" y="1397000"/>
          <a:ext cx="7704666" cy="4302760"/>
        </p:xfrm>
        <a:graphic>
          <a:graphicData uri="http://schemas.openxmlformats.org/drawingml/2006/table">
            <a:tbl>
              <a:tblPr firstRow="1" bandRow="1">
                <a:tableStyleId>{5C22544A-7EE6-4342-B048-85BDC9FD1C3A}</a:tableStyleId>
              </a:tblPr>
              <a:tblGrid>
                <a:gridCol w="1789666"/>
                <a:gridCol w="3346778"/>
                <a:gridCol w="2568222"/>
              </a:tblGrid>
              <a:tr h="370840">
                <a:tc>
                  <a:txBody>
                    <a:bodyPr/>
                    <a:lstStyle/>
                    <a:p>
                      <a:r>
                        <a:rPr lang="es-MX" dirty="0" smtClean="0"/>
                        <a:t>Alcance</a:t>
                      </a:r>
                      <a:endParaRPr lang="es-MX" dirty="0"/>
                    </a:p>
                  </a:txBody>
                  <a:tcPr/>
                </a:tc>
                <a:tc>
                  <a:txBody>
                    <a:bodyPr/>
                    <a:lstStyle/>
                    <a:p>
                      <a:r>
                        <a:rPr lang="es-MX" dirty="0" smtClean="0"/>
                        <a:t>Propósito de las investigaciones</a:t>
                      </a:r>
                      <a:endParaRPr lang="es-MX" dirty="0"/>
                    </a:p>
                  </a:txBody>
                  <a:tcPr/>
                </a:tc>
                <a:tc>
                  <a:txBody>
                    <a:bodyPr/>
                    <a:lstStyle/>
                    <a:p>
                      <a:r>
                        <a:rPr lang="es-MX" dirty="0" smtClean="0"/>
                        <a:t>Valor</a:t>
                      </a:r>
                      <a:endParaRPr lang="es-MX" dirty="0"/>
                    </a:p>
                  </a:txBody>
                  <a:tcPr/>
                </a:tc>
              </a:tr>
              <a:tr h="370840">
                <a:tc>
                  <a:txBody>
                    <a:bodyPr/>
                    <a:lstStyle/>
                    <a:p>
                      <a:r>
                        <a:rPr lang="es-MX" dirty="0" smtClean="0"/>
                        <a:t>Exploratorio</a:t>
                      </a:r>
                      <a:endParaRPr lang="es-MX" dirty="0"/>
                    </a:p>
                  </a:txBody>
                  <a:tcPr/>
                </a:tc>
                <a:tc>
                  <a:txBody>
                    <a:bodyPr/>
                    <a:lstStyle/>
                    <a:p>
                      <a:r>
                        <a:rPr lang="es-MX" dirty="0" smtClean="0"/>
                        <a:t>Se realiza cuando el objetivo es examinar un tema o problema de investigación poco estudiado, del cual se tienen muchas dudas o no se ha abordado antes.</a:t>
                      </a:r>
                      <a:endParaRPr lang="es-MX" dirty="0"/>
                    </a:p>
                  </a:txBody>
                  <a:tcPr/>
                </a:tc>
                <a:tc>
                  <a:txBody>
                    <a:bodyPr/>
                    <a:lstStyle/>
                    <a:p>
                      <a:r>
                        <a:rPr lang="es-MX" dirty="0" smtClean="0"/>
                        <a:t>Ayuda a familiarizarse con fenómenos desconocidos, obtener información para realizar una investigación más completa de un contexto particular, investigar nuevos problemas, </a:t>
                      </a:r>
                      <a:r>
                        <a:rPr lang="es-MX" dirty="0" err="1" smtClean="0"/>
                        <a:t>identifi</a:t>
                      </a:r>
                      <a:r>
                        <a:rPr lang="es-MX" dirty="0" smtClean="0"/>
                        <a:t> car conceptos o variables promisorias, establecer prioridades para investigaciones futuras, o sugerir </a:t>
                      </a:r>
                      <a:r>
                        <a:rPr lang="es-MX" dirty="0" err="1" smtClean="0"/>
                        <a:t>afi</a:t>
                      </a:r>
                      <a:r>
                        <a:rPr lang="es-MX" dirty="0" smtClean="0"/>
                        <a:t> </a:t>
                      </a:r>
                      <a:r>
                        <a:rPr lang="es-MX" dirty="0" err="1" smtClean="0"/>
                        <a:t>rmaciones</a:t>
                      </a:r>
                      <a:r>
                        <a:rPr lang="es-MX" dirty="0" smtClean="0"/>
                        <a:t> y postulados.</a:t>
                      </a:r>
                      <a:endParaRPr lang="es-MX" dirty="0"/>
                    </a:p>
                  </a:txBody>
                  <a:tcPr/>
                </a:tc>
              </a:tr>
            </a:tbl>
          </a:graphicData>
        </a:graphic>
      </p:graphicFrame>
      <p:sp>
        <p:nvSpPr>
          <p:cNvPr id="7" name="CuadroTexto 6"/>
          <p:cNvSpPr txBox="1"/>
          <p:nvPr/>
        </p:nvSpPr>
        <p:spPr>
          <a:xfrm>
            <a:off x="2987824" y="431759"/>
            <a:ext cx="3305713" cy="707886"/>
          </a:xfrm>
          <a:prstGeom prst="rect">
            <a:avLst/>
          </a:prstGeom>
          <a:noFill/>
        </p:spPr>
        <p:txBody>
          <a:bodyPr wrap="none" rtlCol="0">
            <a:spAutoFit/>
          </a:bodyPr>
          <a:lstStyle/>
          <a:p>
            <a:r>
              <a:rPr lang="es-MX" sz="4000" dirty="0" smtClean="0"/>
              <a:t>RESUMIENDO</a:t>
            </a:r>
            <a:endParaRPr lang="es-MX" sz="4000" dirty="0"/>
          </a:p>
        </p:txBody>
      </p:sp>
    </p:spTree>
    <p:extLst>
      <p:ext uri="{BB962C8B-B14F-4D97-AF65-F5344CB8AC3E}">
        <p14:creationId xmlns:p14="http://schemas.microsoft.com/office/powerpoint/2010/main" val="32073663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2133" y="692696"/>
            <a:ext cx="7704667" cy="5307120"/>
          </a:xfrm>
        </p:spPr>
        <p:txBody>
          <a:bodyPr>
            <a:normAutofit/>
          </a:bodyPr>
          <a:lstStyle/>
          <a:p>
            <a:endParaRPr lang="es-MX" dirty="0"/>
          </a:p>
          <a:p>
            <a:endParaRPr lang="es-MX" dirty="0" smtClean="0"/>
          </a:p>
          <a:p>
            <a:endParaRPr lang="es-MX" dirty="0"/>
          </a:p>
        </p:txBody>
      </p:sp>
      <p:graphicFrame>
        <p:nvGraphicFramePr>
          <p:cNvPr id="6" name="Tabla 5"/>
          <p:cNvGraphicFramePr>
            <a:graphicFrameLocks noGrp="1"/>
          </p:cNvGraphicFramePr>
          <p:nvPr>
            <p:extLst>
              <p:ext uri="{D42A27DB-BD31-4B8C-83A1-F6EECF244321}">
                <p14:modId xmlns:p14="http://schemas.microsoft.com/office/powerpoint/2010/main" val="3723619072"/>
              </p:ext>
            </p:extLst>
          </p:nvPr>
        </p:nvGraphicFramePr>
        <p:xfrm>
          <a:off x="976556" y="728364"/>
          <a:ext cx="7704666" cy="2108200"/>
        </p:xfrm>
        <a:graphic>
          <a:graphicData uri="http://schemas.openxmlformats.org/drawingml/2006/table">
            <a:tbl>
              <a:tblPr firstRow="1" bandRow="1">
                <a:tableStyleId>{5C22544A-7EE6-4342-B048-85BDC9FD1C3A}</a:tableStyleId>
              </a:tblPr>
              <a:tblGrid>
                <a:gridCol w="1789666"/>
                <a:gridCol w="3346778"/>
                <a:gridCol w="2568222"/>
              </a:tblGrid>
              <a:tr h="370840">
                <a:tc>
                  <a:txBody>
                    <a:bodyPr/>
                    <a:lstStyle/>
                    <a:p>
                      <a:r>
                        <a:rPr lang="es-MX" dirty="0" smtClean="0"/>
                        <a:t>Alcance</a:t>
                      </a:r>
                      <a:endParaRPr lang="es-MX" dirty="0"/>
                    </a:p>
                  </a:txBody>
                  <a:tcPr/>
                </a:tc>
                <a:tc>
                  <a:txBody>
                    <a:bodyPr/>
                    <a:lstStyle/>
                    <a:p>
                      <a:r>
                        <a:rPr lang="es-MX" dirty="0" smtClean="0"/>
                        <a:t>Propósito de las investigaciones</a:t>
                      </a:r>
                      <a:endParaRPr lang="es-MX" dirty="0"/>
                    </a:p>
                  </a:txBody>
                  <a:tcPr/>
                </a:tc>
                <a:tc>
                  <a:txBody>
                    <a:bodyPr/>
                    <a:lstStyle/>
                    <a:p>
                      <a:r>
                        <a:rPr lang="es-MX" dirty="0" smtClean="0"/>
                        <a:t>Valor</a:t>
                      </a:r>
                      <a:endParaRPr lang="es-MX" dirty="0"/>
                    </a:p>
                  </a:txBody>
                  <a:tcPr/>
                </a:tc>
              </a:tr>
              <a:tr h="370840">
                <a:tc>
                  <a:txBody>
                    <a:bodyPr/>
                    <a:lstStyle/>
                    <a:p>
                      <a:r>
                        <a:rPr lang="es-MX" dirty="0" smtClean="0"/>
                        <a:t>Descriptivo</a:t>
                      </a:r>
                      <a:endParaRPr lang="es-MX" dirty="0"/>
                    </a:p>
                  </a:txBody>
                  <a:tcPr/>
                </a:tc>
                <a:tc>
                  <a:txBody>
                    <a:bodyPr/>
                    <a:lstStyle/>
                    <a:p>
                      <a:r>
                        <a:rPr lang="es-MX" dirty="0" smtClean="0"/>
                        <a:t>Busca especificar las propiedades, las características y los perfiles de personas, grupos, comunidades, procesos, objetos o cualquier otro fenómeno que se someta a un análisis.</a:t>
                      </a:r>
                      <a:endParaRPr lang="es-MX" dirty="0"/>
                    </a:p>
                  </a:txBody>
                  <a:tcPr/>
                </a:tc>
                <a:tc>
                  <a:txBody>
                    <a:bodyPr/>
                    <a:lstStyle/>
                    <a:p>
                      <a:r>
                        <a:rPr lang="es-MX" dirty="0" smtClean="0"/>
                        <a:t>Es útil para mostrar con precisión los ángulos o dimensiones de un fenómeno, suceso, comunidad, contexto o situación.</a:t>
                      </a:r>
                      <a:endParaRPr lang="es-MX" dirty="0"/>
                    </a:p>
                  </a:txBody>
                  <a:tcPr/>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293823631"/>
              </p:ext>
            </p:extLst>
          </p:nvPr>
        </p:nvGraphicFramePr>
        <p:xfrm>
          <a:off x="976556" y="3068960"/>
          <a:ext cx="7704666" cy="2382520"/>
        </p:xfrm>
        <a:graphic>
          <a:graphicData uri="http://schemas.openxmlformats.org/drawingml/2006/table">
            <a:tbl>
              <a:tblPr firstRow="1" bandRow="1">
                <a:tableStyleId>{5C22544A-7EE6-4342-B048-85BDC9FD1C3A}</a:tableStyleId>
              </a:tblPr>
              <a:tblGrid>
                <a:gridCol w="1789666"/>
                <a:gridCol w="3346778"/>
                <a:gridCol w="2568222"/>
              </a:tblGrid>
              <a:tr h="370840">
                <a:tc>
                  <a:txBody>
                    <a:bodyPr/>
                    <a:lstStyle/>
                    <a:p>
                      <a:r>
                        <a:rPr lang="es-MX" dirty="0" smtClean="0"/>
                        <a:t>Alcance</a:t>
                      </a:r>
                      <a:endParaRPr lang="es-MX" dirty="0"/>
                    </a:p>
                  </a:txBody>
                  <a:tcPr/>
                </a:tc>
                <a:tc>
                  <a:txBody>
                    <a:bodyPr/>
                    <a:lstStyle/>
                    <a:p>
                      <a:r>
                        <a:rPr lang="es-MX" dirty="0" smtClean="0"/>
                        <a:t>Propósito de las investigaciones</a:t>
                      </a:r>
                      <a:endParaRPr lang="es-MX" dirty="0"/>
                    </a:p>
                  </a:txBody>
                  <a:tcPr/>
                </a:tc>
                <a:tc>
                  <a:txBody>
                    <a:bodyPr/>
                    <a:lstStyle/>
                    <a:p>
                      <a:r>
                        <a:rPr lang="es-MX" dirty="0" smtClean="0"/>
                        <a:t>Valor</a:t>
                      </a:r>
                      <a:endParaRPr lang="es-MX" dirty="0"/>
                    </a:p>
                  </a:txBody>
                  <a:tcPr/>
                </a:tc>
              </a:tr>
              <a:tr h="370840">
                <a:tc>
                  <a:txBody>
                    <a:bodyPr/>
                    <a:lstStyle/>
                    <a:p>
                      <a:r>
                        <a:rPr lang="es-MX" dirty="0" smtClean="0"/>
                        <a:t>Correlacional</a:t>
                      </a:r>
                      <a:endParaRPr lang="es-MX" dirty="0"/>
                    </a:p>
                  </a:txBody>
                  <a:tcPr/>
                </a:tc>
                <a:tc>
                  <a:txBody>
                    <a:bodyPr/>
                    <a:lstStyle/>
                    <a:p>
                      <a:r>
                        <a:rPr lang="es-MX" dirty="0" smtClean="0"/>
                        <a:t>Su fi </a:t>
                      </a:r>
                      <a:r>
                        <a:rPr lang="es-MX" dirty="0" err="1" smtClean="0"/>
                        <a:t>nalidad</a:t>
                      </a:r>
                      <a:r>
                        <a:rPr lang="es-MX" dirty="0" smtClean="0"/>
                        <a:t> es conocer la relación o grado de asociación que exista entre dos o más conceptos, categorías o variables en un contexto en particular</a:t>
                      </a:r>
                      <a:endParaRPr lang="es-MX" dirty="0"/>
                    </a:p>
                  </a:txBody>
                  <a:tcPr/>
                </a:tc>
                <a:tc>
                  <a:txBody>
                    <a:bodyPr/>
                    <a:lstStyle/>
                    <a:p>
                      <a:r>
                        <a:rPr lang="es-MX" dirty="0" smtClean="0"/>
                        <a:t>En cierta medida tiene un valor explicativo, aunque parcial, ya que el hecho de saber que dos conceptos o variables se relacionan aporta cierta información explicativa.</a:t>
                      </a:r>
                      <a:endParaRPr lang="es-MX" dirty="0"/>
                    </a:p>
                  </a:txBody>
                  <a:tcPr/>
                </a:tc>
              </a:tr>
            </a:tbl>
          </a:graphicData>
        </a:graphic>
      </p:graphicFrame>
    </p:spTree>
    <p:extLst>
      <p:ext uri="{BB962C8B-B14F-4D97-AF65-F5344CB8AC3E}">
        <p14:creationId xmlns:p14="http://schemas.microsoft.com/office/powerpoint/2010/main" val="110458312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2133" y="692696"/>
            <a:ext cx="7704667" cy="5307120"/>
          </a:xfrm>
        </p:spPr>
        <p:txBody>
          <a:bodyPr>
            <a:normAutofit/>
          </a:bodyPr>
          <a:lstStyle/>
          <a:p>
            <a:endParaRPr lang="es-MX" dirty="0"/>
          </a:p>
          <a:p>
            <a:endParaRPr lang="es-MX" dirty="0" smtClean="0"/>
          </a:p>
          <a:p>
            <a:endParaRPr lang="es-MX" dirty="0"/>
          </a:p>
        </p:txBody>
      </p:sp>
      <p:graphicFrame>
        <p:nvGraphicFramePr>
          <p:cNvPr id="6" name="Tabla 5"/>
          <p:cNvGraphicFramePr>
            <a:graphicFrameLocks noGrp="1"/>
          </p:cNvGraphicFramePr>
          <p:nvPr>
            <p:extLst>
              <p:ext uri="{D42A27DB-BD31-4B8C-83A1-F6EECF244321}">
                <p14:modId xmlns:p14="http://schemas.microsoft.com/office/powerpoint/2010/main" val="2734210802"/>
              </p:ext>
            </p:extLst>
          </p:nvPr>
        </p:nvGraphicFramePr>
        <p:xfrm>
          <a:off x="964605" y="1484784"/>
          <a:ext cx="7704666" cy="3205480"/>
        </p:xfrm>
        <a:graphic>
          <a:graphicData uri="http://schemas.openxmlformats.org/drawingml/2006/table">
            <a:tbl>
              <a:tblPr firstRow="1" bandRow="1">
                <a:tableStyleId>{5C22544A-7EE6-4342-B048-85BDC9FD1C3A}</a:tableStyleId>
              </a:tblPr>
              <a:tblGrid>
                <a:gridCol w="1789666"/>
                <a:gridCol w="3346778"/>
                <a:gridCol w="2568222"/>
              </a:tblGrid>
              <a:tr h="370840">
                <a:tc>
                  <a:txBody>
                    <a:bodyPr/>
                    <a:lstStyle/>
                    <a:p>
                      <a:r>
                        <a:rPr lang="es-MX" dirty="0" smtClean="0"/>
                        <a:t>Alcance</a:t>
                      </a:r>
                      <a:endParaRPr lang="es-MX" dirty="0"/>
                    </a:p>
                  </a:txBody>
                  <a:tcPr/>
                </a:tc>
                <a:tc>
                  <a:txBody>
                    <a:bodyPr/>
                    <a:lstStyle/>
                    <a:p>
                      <a:r>
                        <a:rPr lang="es-MX" dirty="0" smtClean="0"/>
                        <a:t>Propósito de las investigaciones</a:t>
                      </a:r>
                      <a:endParaRPr lang="es-MX" dirty="0"/>
                    </a:p>
                  </a:txBody>
                  <a:tcPr/>
                </a:tc>
                <a:tc>
                  <a:txBody>
                    <a:bodyPr/>
                    <a:lstStyle/>
                    <a:p>
                      <a:r>
                        <a:rPr lang="es-MX" dirty="0" smtClean="0"/>
                        <a:t>Valor</a:t>
                      </a:r>
                      <a:endParaRPr lang="es-MX" dirty="0"/>
                    </a:p>
                  </a:txBody>
                  <a:tcPr/>
                </a:tc>
              </a:tr>
              <a:tr h="370840">
                <a:tc>
                  <a:txBody>
                    <a:bodyPr/>
                    <a:lstStyle/>
                    <a:p>
                      <a:r>
                        <a:rPr lang="es-MX" dirty="0" smtClean="0"/>
                        <a:t>Explicativo</a:t>
                      </a:r>
                      <a:endParaRPr lang="es-MX" dirty="0"/>
                    </a:p>
                  </a:txBody>
                  <a:tcPr/>
                </a:tc>
                <a:tc>
                  <a:txBody>
                    <a:bodyPr/>
                    <a:lstStyle/>
                    <a:p>
                      <a:r>
                        <a:rPr lang="es-MX" dirty="0" smtClean="0"/>
                        <a:t>Está dirigido a responder por las causas de los eventos y fenómenos físicos o sociales. Se enfoca en explicar por qué ocurre un fenómeno y en qué condiciones se </a:t>
                      </a:r>
                      <a:r>
                        <a:rPr lang="es-MX" dirty="0" err="1" smtClean="0"/>
                        <a:t>manifi</a:t>
                      </a:r>
                      <a:r>
                        <a:rPr lang="es-MX" dirty="0" smtClean="0"/>
                        <a:t> esta, o por qué se relacionan dos o más variables.</a:t>
                      </a:r>
                      <a:endParaRPr lang="es-MX" dirty="0"/>
                    </a:p>
                  </a:txBody>
                  <a:tcPr/>
                </a:tc>
                <a:tc>
                  <a:txBody>
                    <a:bodyPr/>
                    <a:lstStyle/>
                    <a:p>
                      <a:r>
                        <a:rPr lang="es-MX" dirty="0" smtClean="0"/>
                        <a:t>Se encuentra más estructurado que las demás investigaciones (de hecho implica los propósitos de éstas); además de que proporciona un sentido de entendimiento del fenómeno a que hacen referencia.</a:t>
                      </a:r>
                      <a:endParaRPr lang="es-MX" dirty="0"/>
                    </a:p>
                  </a:txBody>
                  <a:tcPr/>
                </a:tc>
              </a:tr>
            </a:tbl>
          </a:graphicData>
        </a:graphic>
      </p:graphicFrame>
    </p:spTree>
    <p:extLst>
      <p:ext uri="{BB962C8B-B14F-4D97-AF65-F5344CB8AC3E}">
        <p14:creationId xmlns:p14="http://schemas.microsoft.com/office/powerpoint/2010/main" val="171777140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6549" y="332656"/>
            <a:ext cx="6933843" cy="3024336"/>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1115616" y="3933056"/>
            <a:ext cx="7416824" cy="2677656"/>
          </a:xfrm>
          <a:prstGeom prst="rect">
            <a:avLst/>
          </a:prstGeom>
        </p:spPr>
        <p:txBody>
          <a:bodyPr wrap="square">
            <a:spAutoFit/>
          </a:bodyPr>
          <a:lstStyle/>
          <a:p>
            <a:r>
              <a:rPr lang="es-MX" sz="2800" dirty="0" smtClean="0"/>
              <a:t>EJERCICIO: Plantee </a:t>
            </a:r>
            <a:r>
              <a:rPr lang="es-MX" sz="2800" dirty="0"/>
              <a:t>una pregunta sobre un problema de </a:t>
            </a:r>
            <a:r>
              <a:rPr lang="es-MX" sz="2800" dirty="0" smtClean="0"/>
              <a:t>investigación:</a:t>
            </a:r>
          </a:p>
          <a:p>
            <a:r>
              <a:rPr lang="es-MX" sz="2800" dirty="0" smtClean="0"/>
              <a:t>*exploratorio</a:t>
            </a:r>
            <a:r>
              <a:rPr lang="es-MX" sz="2800" dirty="0"/>
              <a:t>, </a:t>
            </a:r>
            <a:endParaRPr lang="es-MX" sz="2800" dirty="0" smtClean="0"/>
          </a:p>
          <a:p>
            <a:r>
              <a:rPr lang="es-MX" sz="2800" dirty="0" smtClean="0"/>
              <a:t>*uno </a:t>
            </a:r>
            <a:r>
              <a:rPr lang="es-MX" sz="2800" dirty="0"/>
              <a:t>descriptivo, </a:t>
            </a:r>
            <a:endParaRPr lang="es-MX" sz="2800" dirty="0" smtClean="0"/>
          </a:p>
          <a:p>
            <a:r>
              <a:rPr lang="es-MX" sz="2800" dirty="0"/>
              <a:t>*</a:t>
            </a:r>
            <a:r>
              <a:rPr lang="es-MX" sz="2800" dirty="0" smtClean="0"/>
              <a:t>uno </a:t>
            </a:r>
            <a:r>
              <a:rPr lang="es-MX" sz="2800" dirty="0"/>
              <a:t>correlacional y </a:t>
            </a:r>
            <a:endParaRPr lang="es-MX" sz="2800" dirty="0" smtClean="0"/>
          </a:p>
          <a:p>
            <a:r>
              <a:rPr lang="es-MX" sz="2800" dirty="0"/>
              <a:t>*</a:t>
            </a:r>
            <a:r>
              <a:rPr lang="es-MX" sz="2800" dirty="0" smtClean="0"/>
              <a:t>uno </a:t>
            </a:r>
            <a:r>
              <a:rPr lang="es-MX" sz="2800" dirty="0"/>
              <a:t>explicativo.</a:t>
            </a:r>
          </a:p>
        </p:txBody>
      </p:sp>
      <p:sp>
        <p:nvSpPr>
          <p:cNvPr id="2" name="Rectángulo 1"/>
          <p:cNvSpPr/>
          <p:nvPr/>
        </p:nvSpPr>
        <p:spPr>
          <a:xfrm>
            <a:off x="1194352" y="3356992"/>
            <a:ext cx="4572000" cy="415498"/>
          </a:xfrm>
          <a:prstGeom prst="rect">
            <a:avLst/>
          </a:prstGeom>
        </p:spPr>
        <p:txBody>
          <a:bodyPr>
            <a:spAutoFit/>
          </a:bodyPr>
          <a:lstStyle/>
          <a:p>
            <a:r>
              <a:rPr lang="es-MX" sz="700" dirty="0"/>
              <a:t>https://www.google.com.mx/search?q=proceso+de+urbanizaci%C3%B3n&amp;rlz=1C1KYPA_enMX613MX614&amp;source=lnms&amp;tbm=isch&amp;sa=X&amp;ved=0ahUKEwjy2eCe8f3WAhWmhVQKHYNMBF8Q_AUICigB&amp;biw=1600&amp;bih=794#imgrc=gWKqdkDFz5ulSM:</a:t>
            </a:r>
          </a:p>
        </p:txBody>
      </p:sp>
    </p:spTree>
    <p:extLst>
      <p:ext uri="{BB962C8B-B14F-4D97-AF65-F5344CB8AC3E}">
        <p14:creationId xmlns:p14="http://schemas.microsoft.com/office/powerpoint/2010/main" val="2068860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BIBLIOGRAFÍA CONSULTADA </a:t>
            </a:r>
            <a:br>
              <a:rPr lang="es-MX" dirty="0"/>
            </a:br>
            <a:endParaRPr lang="es-MX" dirty="0"/>
          </a:p>
        </p:txBody>
      </p:sp>
      <p:sp>
        <p:nvSpPr>
          <p:cNvPr id="3" name="2 Marcador de contenido"/>
          <p:cNvSpPr>
            <a:spLocks noGrp="1"/>
          </p:cNvSpPr>
          <p:nvPr>
            <p:ph sz="quarter" idx="1"/>
          </p:nvPr>
        </p:nvSpPr>
        <p:spPr>
          <a:xfrm>
            <a:off x="461376" y="1470858"/>
            <a:ext cx="8229600" cy="4709160"/>
          </a:xfrm>
        </p:spPr>
        <p:txBody>
          <a:bodyPr>
            <a:normAutofit/>
          </a:bodyPr>
          <a:lstStyle/>
          <a:p>
            <a:pPr marL="137160" indent="0">
              <a:buNone/>
            </a:pPr>
            <a:r>
              <a:rPr lang="es-MX" dirty="0" smtClean="0"/>
              <a:t>Hernández </a:t>
            </a:r>
            <a:r>
              <a:rPr lang="es-MX" dirty="0" err="1"/>
              <a:t>Sampieri</a:t>
            </a:r>
            <a:r>
              <a:rPr lang="es-MX" dirty="0"/>
              <a:t>, Roberto, Carlos Hernández Colado, et. Al, 2003, </a:t>
            </a:r>
            <a:r>
              <a:rPr lang="es-MX" b="1" i="1" dirty="0"/>
              <a:t>Metodología de la investigación</a:t>
            </a:r>
            <a:r>
              <a:rPr lang="es-MX" dirty="0"/>
              <a:t>, Editorial Mc Graw Hill, México. </a:t>
            </a:r>
          </a:p>
          <a:p>
            <a:pPr marL="0" indent="0">
              <a:buNone/>
            </a:pPr>
            <a:endParaRPr lang="es-MX" dirty="0">
              <a:solidFill>
                <a:schemeClr val="bg1"/>
              </a:solidFill>
            </a:endParaRPr>
          </a:p>
        </p:txBody>
      </p:sp>
    </p:spTree>
    <p:extLst>
      <p:ext uri="{BB962C8B-B14F-4D97-AF65-F5344CB8AC3E}">
        <p14:creationId xmlns:p14="http://schemas.microsoft.com/office/powerpoint/2010/main" val="29512238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87524" y="2475326"/>
            <a:ext cx="2988332" cy="1754326"/>
          </a:xfrm>
          <a:prstGeom prst="rect">
            <a:avLst/>
          </a:prstGeom>
          <a:noFill/>
        </p:spPr>
        <p:txBody>
          <a:bodyPr wrap="square" rtlCol="0">
            <a:spAutoFit/>
          </a:bodyPr>
          <a:lstStyle/>
          <a:p>
            <a:r>
              <a:rPr lang="es-MX" sz="3600" u="sng" dirty="0" smtClean="0"/>
              <a:t>Alcances de la investigación</a:t>
            </a:r>
          </a:p>
          <a:p>
            <a:r>
              <a:rPr lang="es-MX" sz="3600" u="sng" dirty="0" smtClean="0"/>
              <a:t>Generalidades</a:t>
            </a:r>
            <a:endParaRPr lang="es-MX" sz="3600" dirty="0"/>
          </a:p>
        </p:txBody>
      </p:sp>
      <p:sp>
        <p:nvSpPr>
          <p:cNvPr id="5" name="4 Abrir llave"/>
          <p:cNvSpPr/>
          <p:nvPr/>
        </p:nvSpPr>
        <p:spPr>
          <a:xfrm>
            <a:off x="3120054" y="1124745"/>
            <a:ext cx="659857" cy="4753192"/>
          </a:xfrm>
          <a:prstGeom prst="leftBrace">
            <a:avLst>
              <a:gd name="adj1" fmla="val 46582"/>
              <a:gd name="adj2" fmla="val 50000"/>
            </a:avLst>
          </a:prstGeom>
          <a:ln w="57150">
            <a:solidFill>
              <a:srgbClr val="C0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6" name="5 CuadroTexto"/>
          <p:cNvSpPr txBox="1"/>
          <p:nvPr/>
        </p:nvSpPr>
        <p:spPr>
          <a:xfrm>
            <a:off x="3995936" y="1516182"/>
            <a:ext cx="2707793" cy="3970318"/>
          </a:xfrm>
          <a:prstGeom prst="rect">
            <a:avLst/>
          </a:prstGeom>
          <a:noFill/>
        </p:spPr>
        <p:txBody>
          <a:bodyPr wrap="none" rtlCol="0">
            <a:spAutoFit/>
          </a:bodyPr>
          <a:lstStyle/>
          <a:p>
            <a:r>
              <a:rPr lang="es-MX" sz="3600" dirty="0"/>
              <a:t>E</a:t>
            </a:r>
            <a:r>
              <a:rPr lang="es-MX" sz="3600" dirty="0" smtClean="0"/>
              <a:t>xploratorio</a:t>
            </a:r>
          </a:p>
          <a:p>
            <a:endParaRPr lang="es-MX" sz="3600" dirty="0" smtClean="0"/>
          </a:p>
          <a:p>
            <a:r>
              <a:rPr lang="es-MX" sz="3600" dirty="0"/>
              <a:t>D</a:t>
            </a:r>
            <a:r>
              <a:rPr lang="es-MX" sz="3600" dirty="0" smtClean="0"/>
              <a:t>escriptivo</a:t>
            </a:r>
          </a:p>
          <a:p>
            <a:endParaRPr lang="es-MX" sz="3600" dirty="0"/>
          </a:p>
          <a:p>
            <a:r>
              <a:rPr lang="es-MX" sz="3600" dirty="0" smtClean="0"/>
              <a:t>Correlacional</a:t>
            </a:r>
          </a:p>
          <a:p>
            <a:endParaRPr lang="es-MX" sz="3600" dirty="0"/>
          </a:p>
          <a:p>
            <a:r>
              <a:rPr lang="es-MX" sz="3600" dirty="0"/>
              <a:t>E</a:t>
            </a:r>
            <a:r>
              <a:rPr lang="es-MX" sz="3600" dirty="0" smtClean="0"/>
              <a:t>xplicativo</a:t>
            </a:r>
            <a:endParaRPr lang="es-MX" sz="3600" dirty="0"/>
          </a:p>
        </p:txBody>
      </p:sp>
      <p:sp>
        <p:nvSpPr>
          <p:cNvPr id="13" name="12 CuadroTexto"/>
          <p:cNvSpPr txBox="1"/>
          <p:nvPr/>
        </p:nvSpPr>
        <p:spPr>
          <a:xfrm>
            <a:off x="287524" y="223210"/>
            <a:ext cx="2880320" cy="1815882"/>
          </a:xfrm>
          <a:prstGeom prst="rect">
            <a:avLst/>
          </a:prstGeom>
          <a:noFill/>
        </p:spPr>
        <p:txBody>
          <a:bodyPr wrap="square" rtlCol="0">
            <a:spAutoFit/>
          </a:bodyPr>
          <a:lstStyle/>
          <a:p>
            <a:r>
              <a:rPr lang="es-MX" sz="2800" b="1" dirty="0" smtClean="0"/>
              <a:t>Esquema justificativo de la exposición</a:t>
            </a:r>
            <a:endParaRPr lang="es-MX" sz="2800" b="1" dirty="0"/>
          </a:p>
        </p:txBody>
      </p:sp>
    </p:spTree>
    <p:extLst>
      <p:ext uri="{BB962C8B-B14F-4D97-AF65-F5344CB8AC3E}">
        <p14:creationId xmlns:p14="http://schemas.microsoft.com/office/powerpoint/2010/main" val="2255262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5616" y="2420888"/>
            <a:ext cx="7704667" cy="1981200"/>
          </a:xfrm>
        </p:spPr>
        <p:txBody>
          <a:bodyPr>
            <a:normAutofit/>
          </a:bodyPr>
          <a:lstStyle/>
          <a:p>
            <a:r>
              <a:rPr lang="es-MX" sz="7200" dirty="0" smtClean="0"/>
              <a:t>1. Generalidades</a:t>
            </a:r>
            <a:endParaRPr lang="es-MX" sz="7200" dirty="0"/>
          </a:p>
        </p:txBody>
      </p:sp>
    </p:spTree>
    <p:extLst>
      <p:ext uri="{BB962C8B-B14F-4D97-AF65-F5344CB8AC3E}">
        <p14:creationId xmlns:p14="http://schemas.microsoft.com/office/powerpoint/2010/main" val="4248722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241376" y="404664"/>
            <a:ext cx="7795120" cy="954107"/>
          </a:xfrm>
          <a:prstGeom prst="rect">
            <a:avLst/>
          </a:prstGeom>
          <a:noFill/>
        </p:spPr>
        <p:txBody>
          <a:bodyPr wrap="square" rtlCol="0">
            <a:spAutoFit/>
          </a:bodyPr>
          <a:lstStyle/>
          <a:p>
            <a:r>
              <a:rPr lang="es-MX" sz="2800" dirty="0" smtClean="0"/>
              <a:t>Según Rojas (2015) existe una gran diversidad de clasificaciones para los tipos de investigación: </a:t>
            </a:r>
            <a:endParaRPr lang="es-MX" sz="2800" dirty="0"/>
          </a:p>
        </p:txBody>
      </p:sp>
      <p:sp>
        <p:nvSpPr>
          <p:cNvPr id="2" name="CuadroTexto 1"/>
          <p:cNvSpPr txBox="1"/>
          <p:nvPr/>
        </p:nvSpPr>
        <p:spPr>
          <a:xfrm>
            <a:off x="413284" y="3573016"/>
            <a:ext cx="1656184" cy="707886"/>
          </a:xfrm>
          <a:prstGeom prst="rect">
            <a:avLst/>
          </a:prstGeom>
          <a:noFill/>
        </p:spPr>
        <p:txBody>
          <a:bodyPr wrap="square" rtlCol="0">
            <a:spAutoFit/>
          </a:bodyPr>
          <a:lstStyle/>
          <a:p>
            <a:r>
              <a:rPr lang="es-MX" sz="2000" dirty="0" smtClean="0"/>
              <a:t>Tipos de investigación </a:t>
            </a:r>
            <a:endParaRPr lang="es-MX" sz="2000" dirty="0"/>
          </a:p>
        </p:txBody>
      </p:sp>
      <p:sp>
        <p:nvSpPr>
          <p:cNvPr id="3" name="Abrir llave 2"/>
          <p:cNvSpPr/>
          <p:nvPr/>
        </p:nvSpPr>
        <p:spPr>
          <a:xfrm>
            <a:off x="1979712" y="1484784"/>
            <a:ext cx="432048" cy="5112568"/>
          </a:xfrm>
          <a:prstGeom prst="leftBrace">
            <a:avLst>
              <a:gd name="adj1" fmla="val 65706"/>
              <a:gd name="adj2" fmla="val 48492"/>
            </a:avLst>
          </a:pr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6" name="CuadroTexto 5"/>
          <p:cNvSpPr txBox="1"/>
          <p:nvPr/>
        </p:nvSpPr>
        <p:spPr>
          <a:xfrm>
            <a:off x="2411760" y="1772816"/>
            <a:ext cx="2894831" cy="369332"/>
          </a:xfrm>
          <a:prstGeom prst="rect">
            <a:avLst/>
          </a:prstGeom>
          <a:noFill/>
        </p:spPr>
        <p:txBody>
          <a:bodyPr wrap="none" rtlCol="0">
            <a:spAutoFit/>
          </a:bodyPr>
          <a:lstStyle/>
          <a:p>
            <a:r>
              <a:rPr lang="es-MX" dirty="0" smtClean="0"/>
              <a:t>1.Por el propósito o finalidad</a:t>
            </a:r>
            <a:endParaRPr lang="es-MX" dirty="0"/>
          </a:p>
        </p:txBody>
      </p:sp>
      <p:sp>
        <p:nvSpPr>
          <p:cNvPr id="7" name="CuadroTexto 6"/>
          <p:cNvSpPr txBox="1"/>
          <p:nvPr/>
        </p:nvSpPr>
        <p:spPr>
          <a:xfrm>
            <a:off x="2424878" y="2247148"/>
            <a:ext cx="3462294" cy="369332"/>
          </a:xfrm>
          <a:prstGeom prst="rect">
            <a:avLst/>
          </a:prstGeom>
          <a:noFill/>
        </p:spPr>
        <p:txBody>
          <a:bodyPr wrap="none" rtlCol="0">
            <a:spAutoFit/>
          </a:bodyPr>
          <a:lstStyle/>
          <a:p>
            <a:r>
              <a:rPr lang="es-MX" dirty="0" smtClean="0"/>
              <a:t>2. Por </a:t>
            </a:r>
            <a:r>
              <a:rPr lang="es-MX" dirty="0"/>
              <a:t>los medios de obtener datos</a:t>
            </a:r>
          </a:p>
        </p:txBody>
      </p:sp>
      <p:sp>
        <p:nvSpPr>
          <p:cNvPr id="8" name="CuadroTexto 7"/>
          <p:cNvSpPr txBox="1"/>
          <p:nvPr/>
        </p:nvSpPr>
        <p:spPr>
          <a:xfrm>
            <a:off x="2441256" y="2721480"/>
            <a:ext cx="3162532" cy="369332"/>
          </a:xfrm>
          <a:prstGeom prst="rect">
            <a:avLst/>
          </a:prstGeom>
          <a:noFill/>
        </p:spPr>
        <p:txBody>
          <a:bodyPr wrap="none" rtlCol="0">
            <a:spAutoFit/>
          </a:bodyPr>
          <a:lstStyle/>
          <a:p>
            <a:r>
              <a:rPr lang="es-MX" dirty="0"/>
              <a:t>3</a:t>
            </a:r>
            <a:r>
              <a:rPr lang="es-MX" dirty="0" smtClean="0"/>
              <a:t>.</a:t>
            </a:r>
            <a:r>
              <a:rPr lang="es-MX" dirty="0"/>
              <a:t> Por el nivel de conocimientos</a:t>
            </a:r>
          </a:p>
        </p:txBody>
      </p:sp>
      <p:sp>
        <p:nvSpPr>
          <p:cNvPr id="9" name="CuadroTexto 8"/>
          <p:cNvSpPr txBox="1"/>
          <p:nvPr/>
        </p:nvSpPr>
        <p:spPr>
          <a:xfrm>
            <a:off x="2410266" y="3207302"/>
            <a:ext cx="2213235" cy="369332"/>
          </a:xfrm>
          <a:prstGeom prst="rect">
            <a:avLst/>
          </a:prstGeom>
          <a:noFill/>
        </p:spPr>
        <p:txBody>
          <a:bodyPr wrap="none" rtlCol="0">
            <a:spAutoFit/>
          </a:bodyPr>
          <a:lstStyle/>
          <a:p>
            <a:r>
              <a:rPr lang="es-MX" dirty="0"/>
              <a:t>4</a:t>
            </a:r>
            <a:r>
              <a:rPr lang="es-MX" dirty="0" smtClean="0"/>
              <a:t>.</a:t>
            </a:r>
            <a:r>
              <a:rPr lang="es-MX" dirty="0"/>
              <a:t> Según las variables</a:t>
            </a:r>
          </a:p>
        </p:txBody>
      </p:sp>
      <p:sp>
        <p:nvSpPr>
          <p:cNvPr id="10" name="CuadroTexto 9"/>
          <p:cNvSpPr txBox="1"/>
          <p:nvPr/>
        </p:nvSpPr>
        <p:spPr>
          <a:xfrm>
            <a:off x="2410265" y="3699687"/>
            <a:ext cx="5523435" cy="369332"/>
          </a:xfrm>
          <a:prstGeom prst="rect">
            <a:avLst/>
          </a:prstGeom>
          <a:noFill/>
        </p:spPr>
        <p:txBody>
          <a:bodyPr wrap="none" rtlCol="0">
            <a:spAutoFit/>
          </a:bodyPr>
          <a:lstStyle/>
          <a:p>
            <a:r>
              <a:rPr lang="es-MX" dirty="0" smtClean="0"/>
              <a:t>5. </a:t>
            </a:r>
            <a:r>
              <a:rPr lang="es-MX" dirty="0"/>
              <a:t>Según el nivel de medición y análisis de la información</a:t>
            </a:r>
          </a:p>
        </p:txBody>
      </p:sp>
      <p:sp>
        <p:nvSpPr>
          <p:cNvPr id="11" name="CuadroTexto 10"/>
          <p:cNvSpPr txBox="1"/>
          <p:nvPr/>
        </p:nvSpPr>
        <p:spPr>
          <a:xfrm>
            <a:off x="2410266" y="4143860"/>
            <a:ext cx="4000582" cy="369332"/>
          </a:xfrm>
          <a:prstGeom prst="rect">
            <a:avLst/>
          </a:prstGeom>
          <a:noFill/>
        </p:spPr>
        <p:txBody>
          <a:bodyPr wrap="none" rtlCol="0">
            <a:spAutoFit/>
          </a:bodyPr>
          <a:lstStyle/>
          <a:p>
            <a:r>
              <a:rPr lang="es-MX" dirty="0" smtClean="0"/>
              <a:t>6. </a:t>
            </a:r>
            <a:r>
              <a:rPr lang="es-MX" dirty="0"/>
              <a:t>Según técnicas de obtención de datos</a:t>
            </a:r>
          </a:p>
        </p:txBody>
      </p:sp>
      <p:sp>
        <p:nvSpPr>
          <p:cNvPr id="12" name="CuadroTexto 11"/>
          <p:cNvSpPr txBox="1"/>
          <p:nvPr/>
        </p:nvSpPr>
        <p:spPr>
          <a:xfrm>
            <a:off x="2410265" y="4557101"/>
            <a:ext cx="2870466" cy="369332"/>
          </a:xfrm>
          <a:prstGeom prst="rect">
            <a:avLst/>
          </a:prstGeom>
          <a:noFill/>
        </p:spPr>
        <p:txBody>
          <a:bodyPr wrap="none" rtlCol="0">
            <a:spAutoFit/>
          </a:bodyPr>
          <a:lstStyle/>
          <a:p>
            <a:r>
              <a:rPr lang="es-MX" dirty="0" smtClean="0"/>
              <a:t>7. </a:t>
            </a:r>
            <a:r>
              <a:rPr lang="es-MX" dirty="0"/>
              <a:t>Según ubicación temporal</a:t>
            </a:r>
          </a:p>
        </p:txBody>
      </p:sp>
      <p:sp>
        <p:nvSpPr>
          <p:cNvPr id="13" name="CuadroTexto 12"/>
          <p:cNvSpPr txBox="1"/>
          <p:nvPr/>
        </p:nvSpPr>
        <p:spPr>
          <a:xfrm>
            <a:off x="2410265" y="5873717"/>
            <a:ext cx="5767092" cy="369332"/>
          </a:xfrm>
          <a:prstGeom prst="rect">
            <a:avLst/>
          </a:prstGeom>
          <a:noFill/>
        </p:spPr>
        <p:txBody>
          <a:bodyPr wrap="none" rtlCol="0">
            <a:spAutoFit/>
          </a:bodyPr>
          <a:lstStyle/>
          <a:p>
            <a:r>
              <a:rPr lang="es-MX" dirty="0" smtClean="0"/>
              <a:t>10. </a:t>
            </a:r>
            <a:r>
              <a:rPr lang="es-MX" dirty="0"/>
              <a:t>Según naturaleza de objetivos y nivel de conocimientos</a:t>
            </a:r>
          </a:p>
        </p:txBody>
      </p:sp>
      <p:sp>
        <p:nvSpPr>
          <p:cNvPr id="14" name="CuadroTexto 13"/>
          <p:cNvSpPr txBox="1"/>
          <p:nvPr/>
        </p:nvSpPr>
        <p:spPr>
          <a:xfrm>
            <a:off x="2410265" y="5016303"/>
            <a:ext cx="1956754" cy="369332"/>
          </a:xfrm>
          <a:prstGeom prst="rect">
            <a:avLst/>
          </a:prstGeom>
          <a:noFill/>
        </p:spPr>
        <p:txBody>
          <a:bodyPr wrap="none" rtlCol="0">
            <a:spAutoFit/>
          </a:bodyPr>
          <a:lstStyle/>
          <a:p>
            <a:r>
              <a:rPr lang="es-MX" dirty="0"/>
              <a:t>8</a:t>
            </a:r>
            <a:r>
              <a:rPr lang="es-MX" dirty="0" smtClean="0"/>
              <a:t>. </a:t>
            </a:r>
            <a:r>
              <a:rPr lang="es-MX" dirty="0"/>
              <a:t>Según el tiempo</a:t>
            </a:r>
          </a:p>
        </p:txBody>
      </p:sp>
      <p:sp>
        <p:nvSpPr>
          <p:cNvPr id="15" name="CuadroTexto 14"/>
          <p:cNvSpPr txBox="1"/>
          <p:nvPr/>
        </p:nvSpPr>
        <p:spPr>
          <a:xfrm>
            <a:off x="2403094" y="5445010"/>
            <a:ext cx="3979744" cy="369332"/>
          </a:xfrm>
          <a:prstGeom prst="rect">
            <a:avLst/>
          </a:prstGeom>
          <a:noFill/>
        </p:spPr>
        <p:txBody>
          <a:bodyPr wrap="none" rtlCol="0">
            <a:spAutoFit/>
          </a:bodyPr>
          <a:lstStyle/>
          <a:p>
            <a:r>
              <a:rPr lang="es-MX" dirty="0" smtClean="0"/>
              <a:t>9. </a:t>
            </a:r>
            <a:r>
              <a:rPr lang="es-MX" dirty="0"/>
              <a:t>Según la naturaleza de la información</a:t>
            </a:r>
          </a:p>
        </p:txBody>
      </p:sp>
    </p:spTree>
    <p:extLst>
      <p:ext uri="{BB962C8B-B14F-4D97-AF65-F5344CB8AC3E}">
        <p14:creationId xmlns:p14="http://schemas.microsoft.com/office/powerpoint/2010/main" val="523142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03648" y="1700808"/>
            <a:ext cx="6174432" cy="92333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342900" indent="-342900">
              <a:buAutoNum type="arabicPeriod"/>
            </a:pPr>
            <a:r>
              <a:rPr lang="es-MX" dirty="0" smtClean="0"/>
              <a:t>Por </a:t>
            </a:r>
            <a:r>
              <a:rPr lang="es-MX" dirty="0"/>
              <a:t>el propósito o finalidad: </a:t>
            </a:r>
            <a:endParaRPr lang="es-MX" dirty="0" smtClean="0"/>
          </a:p>
          <a:p>
            <a:r>
              <a:rPr lang="es-MX" dirty="0" smtClean="0"/>
              <a:t> 1.1 Básica </a:t>
            </a:r>
            <a:r>
              <a:rPr lang="es-MX" dirty="0"/>
              <a:t>(pura o dogmática o teórica, o fundamental) </a:t>
            </a:r>
            <a:endParaRPr lang="es-MX" dirty="0" smtClean="0"/>
          </a:p>
          <a:p>
            <a:r>
              <a:rPr lang="es-MX" dirty="0" smtClean="0"/>
              <a:t> 1.2 Aplicada </a:t>
            </a:r>
            <a:r>
              <a:rPr lang="es-MX" dirty="0"/>
              <a:t>(Aplicada o práctica o empírica</a:t>
            </a:r>
            <a:r>
              <a:rPr lang="es-MX" dirty="0" smtClean="0"/>
              <a:t>)</a:t>
            </a:r>
            <a:endParaRPr lang="es-MX" dirty="0"/>
          </a:p>
        </p:txBody>
      </p:sp>
      <p:sp>
        <p:nvSpPr>
          <p:cNvPr id="5" name="CuadroTexto 4"/>
          <p:cNvSpPr txBox="1"/>
          <p:nvPr/>
        </p:nvSpPr>
        <p:spPr>
          <a:xfrm>
            <a:off x="1241376" y="404664"/>
            <a:ext cx="7795120" cy="954107"/>
          </a:xfrm>
          <a:prstGeom prst="rect">
            <a:avLst/>
          </a:prstGeom>
          <a:noFill/>
        </p:spPr>
        <p:txBody>
          <a:bodyPr wrap="square" rtlCol="0">
            <a:spAutoFit/>
          </a:bodyPr>
          <a:lstStyle/>
          <a:p>
            <a:r>
              <a:rPr lang="es-MX" sz="2800" dirty="0" smtClean="0"/>
              <a:t>Según Rojas (2015) existe una gran diversidad de clasificaciones para los tipos de investigación: </a:t>
            </a:r>
            <a:endParaRPr lang="es-MX" sz="2800" dirty="0"/>
          </a:p>
        </p:txBody>
      </p:sp>
      <p:sp>
        <p:nvSpPr>
          <p:cNvPr id="6" name="Rectángulo 5"/>
          <p:cNvSpPr/>
          <p:nvPr/>
        </p:nvSpPr>
        <p:spPr>
          <a:xfrm>
            <a:off x="1384664" y="4653136"/>
            <a:ext cx="6174432"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s-MX" dirty="0" smtClean="0"/>
              <a:t>3. </a:t>
            </a:r>
            <a:r>
              <a:rPr lang="es-MX" dirty="0"/>
              <a:t>Por el nivel de conocimientos: </a:t>
            </a:r>
            <a:endParaRPr lang="es-MX" dirty="0" smtClean="0"/>
          </a:p>
          <a:p>
            <a:r>
              <a:rPr lang="es-MX" dirty="0" smtClean="0"/>
              <a:t> 3.1 Exploratoria </a:t>
            </a:r>
            <a:r>
              <a:rPr lang="es-MX" dirty="0"/>
              <a:t>(nivel de conocimientos), </a:t>
            </a:r>
            <a:endParaRPr lang="es-MX" dirty="0" smtClean="0"/>
          </a:p>
          <a:p>
            <a:r>
              <a:rPr lang="es-MX" dirty="0" smtClean="0"/>
              <a:t> 3.2 Descriptiva</a:t>
            </a:r>
            <a:r>
              <a:rPr lang="es-MX" dirty="0"/>
              <a:t>, (análisis indagatorio</a:t>
            </a:r>
            <a:r>
              <a:rPr lang="es-MX" dirty="0" smtClean="0"/>
              <a:t>) </a:t>
            </a:r>
            <a:r>
              <a:rPr lang="es-MX" dirty="0"/>
              <a:t>y </a:t>
            </a:r>
            <a:endParaRPr lang="es-MX" dirty="0" smtClean="0"/>
          </a:p>
          <a:p>
            <a:r>
              <a:rPr lang="es-MX" dirty="0" smtClean="0"/>
              <a:t> 3.3 Explicativa </a:t>
            </a:r>
            <a:r>
              <a:rPr lang="es-MX" dirty="0"/>
              <a:t>(Inductivo – deductivo – sintético).</a:t>
            </a:r>
          </a:p>
        </p:txBody>
      </p:sp>
      <p:sp>
        <p:nvSpPr>
          <p:cNvPr id="7" name="Rectángulo 6"/>
          <p:cNvSpPr/>
          <p:nvPr/>
        </p:nvSpPr>
        <p:spPr>
          <a:xfrm>
            <a:off x="1384664" y="2984259"/>
            <a:ext cx="6174432" cy="1200329"/>
          </a:xfrm>
          <a:prstGeom prst="rect">
            <a:avLst/>
          </a:prstGeom>
        </p:spPr>
        <p:txBody>
          <a:bodyPr wrap="square">
            <a:spAutoFit/>
          </a:bodyPr>
          <a:lstStyle/>
          <a:p>
            <a:r>
              <a:rPr lang="es-MX" dirty="0" smtClean="0"/>
              <a:t>2. </a:t>
            </a:r>
            <a:r>
              <a:rPr lang="es-MX" dirty="0"/>
              <a:t>Por los medios de obtener datos: </a:t>
            </a:r>
            <a:endParaRPr lang="es-MX" dirty="0" smtClean="0"/>
          </a:p>
          <a:p>
            <a:r>
              <a:rPr lang="es-MX" dirty="0" smtClean="0"/>
              <a:t> 2.1 Documental </a:t>
            </a:r>
            <a:r>
              <a:rPr lang="es-MX" dirty="0"/>
              <a:t>(o archivista, </a:t>
            </a:r>
            <a:r>
              <a:rPr lang="es-MX" dirty="0" err="1"/>
              <a:t>hemerografica</a:t>
            </a:r>
            <a:r>
              <a:rPr lang="es-MX" dirty="0"/>
              <a:t>, archivística</a:t>
            </a:r>
            <a:r>
              <a:rPr lang="es-MX" dirty="0" smtClean="0"/>
              <a:t>)</a:t>
            </a:r>
          </a:p>
          <a:p>
            <a:r>
              <a:rPr lang="es-MX" dirty="0" smtClean="0"/>
              <a:t> 2.2 </a:t>
            </a:r>
            <a:r>
              <a:rPr lang="es-MX" dirty="0"/>
              <a:t>De campo (entrevistas, encuestas</a:t>
            </a:r>
            <a:r>
              <a:rPr lang="es-MX" dirty="0" smtClean="0"/>
              <a:t>) </a:t>
            </a:r>
            <a:r>
              <a:rPr lang="es-MX" dirty="0"/>
              <a:t>y </a:t>
            </a:r>
            <a:endParaRPr lang="es-MX" dirty="0" smtClean="0"/>
          </a:p>
          <a:p>
            <a:r>
              <a:rPr lang="es-MX" dirty="0" smtClean="0"/>
              <a:t> 2.3 Experimental </a:t>
            </a:r>
            <a:r>
              <a:rPr lang="es-MX" dirty="0"/>
              <a:t>(actividad </a:t>
            </a:r>
            <a:r>
              <a:rPr lang="es-MX" dirty="0" smtClean="0"/>
              <a:t>intencional </a:t>
            </a:r>
            <a:r>
              <a:rPr lang="es-MX" dirty="0"/>
              <a:t>o de laboratorio)</a:t>
            </a:r>
          </a:p>
        </p:txBody>
      </p:sp>
    </p:spTree>
    <p:extLst>
      <p:ext uri="{BB962C8B-B14F-4D97-AF65-F5344CB8AC3E}">
        <p14:creationId xmlns:p14="http://schemas.microsoft.com/office/powerpoint/2010/main" val="12099843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docProps/app.xml><?xml version="1.0" encoding="utf-8"?>
<Properties xmlns="http://schemas.openxmlformats.org/officeDocument/2006/extended-properties" xmlns:vt="http://schemas.openxmlformats.org/officeDocument/2006/docPropsVTypes">
  <Template>TM03457496[[fn=Parallax]]</Template>
  <TotalTime>501</TotalTime>
  <Words>3065</Words>
  <Application>Microsoft Office PowerPoint</Application>
  <PresentationFormat>Presentación en pantalla (4:3)</PresentationFormat>
  <Paragraphs>258</Paragraphs>
  <Slides>45</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45</vt:i4>
      </vt:variant>
    </vt:vector>
  </HeadingPairs>
  <TitlesOfParts>
    <vt:vector size="48" baseType="lpstr">
      <vt:lpstr>Arial</vt:lpstr>
      <vt:lpstr>Corbel</vt:lpstr>
      <vt:lpstr>Parallax</vt:lpstr>
      <vt:lpstr>  UNIVERSIDAD AUTÓNOMA DEL ESTADO DE MÉXICO FAC. DE PLANEACIÓN URBANA Y REGIONAL  UA: MÉTODOS Y TÉCNICAS DE INVESTIGACIÓN UNIDAD I. INVESTIGACIÓN CIENTÍFICA:CONCEPTOS  MATERIAL SOLO PROYECTABLE: DIAPOSITIVAS  ELABORÓ: YADIRA CONTRERAS JUÁREZ 2017</vt:lpstr>
      <vt:lpstr>TEMA: Tipos de investigación. Alcances de la investigación a realizar.</vt:lpstr>
      <vt:lpstr>Introducción y Justificación</vt:lpstr>
      <vt:lpstr>GUÍA DE USO:  </vt:lpstr>
      <vt:lpstr>BIBLIOGRAFÍA CONSULTADA  </vt:lpstr>
      <vt:lpstr>Presentación de PowerPoint</vt:lpstr>
      <vt:lpstr>1. Generalidades</vt:lpstr>
      <vt:lpstr>Presentación de PowerPoint</vt:lpstr>
      <vt:lpstr>Presentación de PowerPoint</vt:lpstr>
      <vt:lpstr>Presentación de PowerPoint</vt:lpstr>
      <vt:lpstr>Presentación de PowerPoint</vt:lpstr>
      <vt:lpstr>Presentación de PowerPoint</vt:lpstr>
      <vt:lpstr>Hernández Sampieri (et.al) (2003)nombra a estos cuatro tipos de investigación como ALCANCES DE LA INVESTIGACIÓN y se menciona que éstos no deben de ser entendidos como tipos de investigación sino como alcances porque constituyen un continuo de causalidad</vt:lpstr>
      <vt:lpstr>Presentación de PowerPoint</vt:lpstr>
      <vt:lpstr>2. Estudios Exploratorio</vt:lpstr>
      <vt:lpstr>Recorrer, observar, examinar con detenimiento un fenómeno que ha sido poco estudiado</vt:lpstr>
      <vt:lpstr>Propósito:</vt:lpstr>
      <vt:lpstr>Valor:</vt:lpstr>
      <vt:lpstr>Presentación de PowerPoint</vt:lpstr>
      <vt:lpstr>Presentación de PowerPoint</vt:lpstr>
      <vt:lpstr>3. Descriptiva</vt:lpstr>
      <vt:lpstr>Uno de los procesos cognitivos más desarrollados por los científicos es la   descripción</vt:lpstr>
      <vt:lpstr>Propósito</vt:lpstr>
      <vt:lpstr>Valor</vt:lpstr>
      <vt:lpstr>Ejemplo </vt:lpstr>
      <vt:lpstr>Presentación de PowerPoint</vt:lpstr>
      <vt:lpstr>Otros ejemplos</vt:lpstr>
      <vt:lpstr>Otros ejemplos</vt:lpstr>
      <vt:lpstr>4. Correlacional</vt:lpstr>
      <vt:lpstr>Asocia variables   mediante un patrón predecible para un grupo o población.</vt:lpstr>
      <vt:lpstr>Propósito</vt:lpstr>
      <vt:lpstr>Presentación de PowerPoint</vt:lpstr>
      <vt:lpstr>Presentación de PowerPoint</vt:lpstr>
      <vt:lpstr>Propósito</vt:lpstr>
      <vt:lpstr>Valor</vt:lpstr>
      <vt:lpstr>Presentación de PowerPoint</vt:lpstr>
      <vt:lpstr>Ejemplos</vt:lpstr>
      <vt:lpstr>Presentación de PowerPoint</vt:lpstr>
      <vt:lpstr>Presentación de PowerPoint</vt:lpstr>
      <vt:lpstr>5. Explicativa</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de investigación</dc:title>
  <dc:creator>Yadira</dc:creator>
  <cp:lastModifiedBy>Yadira</cp:lastModifiedBy>
  <cp:revision>57</cp:revision>
  <dcterms:created xsi:type="dcterms:W3CDTF">2012-08-15T17:37:31Z</dcterms:created>
  <dcterms:modified xsi:type="dcterms:W3CDTF">2017-10-20T14:08:07Z</dcterms:modified>
</cp:coreProperties>
</file>