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724" r:id="rId1"/>
  </p:sldMasterIdLst>
  <p:notesMasterIdLst>
    <p:notesMasterId r:id="rId44"/>
  </p:notesMasterIdLst>
  <p:sldIdLst>
    <p:sldId id="316" r:id="rId2"/>
    <p:sldId id="256" r:id="rId3"/>
    <p:sldId id="307" r:id="rId4"/>
    <p:sldId id="317" r:id="rId5"/>
    <p:sldId id="318" r:id="rId6"/>
    <p:sldId id="319" r:id="rId7"/>
    <p:sldId id="305" r:id="rId8"/>
    <p:sldId id="306" r:id="rId9"/>
    <p:sldId id="308" r:id="rId10"/>
    <p:sldId id="278" r:id="rId11"/>
    <p:sldId id="320" r:id="rId12"/>
    <p:sldId id="309" r:id="rId13"/>
    <p:sldId id="279" r:id="rId14"/>
    <p:sldId id="310" r:id="rId15"/>
    <p:sldId id="280" r:id="rId16"/>
    <p:sldId id="281" r:id="rId17"/>
    <p:sldId id="282" r:id="rId18"/>
    <p:sldId id="311" r:id="rId19"/>
    <p:sldId id="284" r:id="rId20"/>
    <p:sldId id="286" r:id="rId21"/>
    <p:sldId id="289" r:id="rId22"/>
    <p:sldId id="288" r:id="rId23"/>
    <p:sldId id="321" r:id="rId24"/>
    <p:sldId id="293" r:id="rId25"/>
    <p:sldId id="294" r:id="rId26"/>
    <p:sldId id="322" r:id="rId27"/>
    <p:sldId id="295" r:id="rId28"/>
    <p:sldId id="296" r:id="rId29"/>
    <p:sldId id="297" r:id="rId30"/>
    <p:sldId id="299" r:id="rId31"/>
    <p:sldId id="301" r:id="rId32"/>
    <p:sldId id="302" r:id="rId33"/>
    <p:sldId id="303" r:id="rId34"/>
    <p:sldId id="300" r:id="rId35"/>
    <p:sldId id="323" r:id="rId36"/>
    <p:sldId id="312" r:id="rId37"/>
    <p:sldId id="304" r:id="rId38"/>
    <p:sldId id="298" r:id="rId39"/>
    <p:sldId id="315" r:id="rId40"/>
    <p:sldId id="313" r:id="rId41"/>
    <p:sldId id="314" r:id="rId42"/>
    <p:sldId id="324" r:id="rId43"/>
  </p:sldIdLst>
  <p:sldSz cx="9144000" cy="5143500" type="screen16x9"/>
  <p:notesSz cx="6858000" cy="9144000"/>
  <p:embeddedFontLst>
    <p:embeddedFont>
      <p:font typeface="Economica" panose="020B0604020202020204" charset="0"/>
      <p:regular r:id="rId45"/>
      <p:bold r:id="rId46"/>
      <p:italic r:id="rId47"/>
      <p:boldItalic r:id="rId48"/>
    </p:embeddedFont>
    <p:embeddedFont>
      <p:font typeface="Stencil" panose="040409050D0802020404" pitchFamily="82" charset="0"/>
      <p:regular r:id="rId49"/>
    </p:embeddedFont>
    <p:embeddedFont>
      <p:font typeface="Century Gothic" panose="020B0502020202020204" pitchFamily="34" charset="0"/>
      <p:regular r:id="rId50"/>
      <p:bold r:id="rId51"/>
      <p:italic r:id="rId52"/>
      <p:boldItalic r:id="rId53"/>
    </p:embeddedFont>
    <p:embeddedFont>
      <p:font typeface="Trebuchet MS" panose="020B0603020202020204" pitchFamily="34" charset="0"/>
      <p:regular r:id="rId54"/>
      <p:bold r:id="rId55"/>
      <p:italic r:id="rId56"/>
      <p:boldItalic r:id="rId57"/>
    </p:embeddedFont>
    <p:embeddedFont>
      <p:font typeface="Wingdings 3" panose="05040102010807070707" pitchFamily="18" charset="2"/>
      <p:regular r:id="rId5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2EC8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8B1032C-EA38-4F05-BA0D-38AFFFC7BED3}" styleName="Estilo claro 3 - Acento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BDBED569-4797-4DF1-A0F4-6AAB3CD982D8}" styleName="Estilo claro 3 - Acento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FABFCF23-3B69-468F-B69F-88F6DE6A72F2}" styleName="Estilo medio 1 - Énfasis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12C8C85-51F0-491E-9774-3900AFEF0FD7}" styleName="Estilo claro 2 - Acento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35758FB7-9AC5-4552-8A53-C91805E547FA}" styleName="Estilo temático 1 - Énfasis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327F97BB-C833-4FB7-BDE5-3F7075034690}" styleName="Estilo temático 2 - Énfasis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5" d="100"/>
          <a:sy n="115" d="100"/>
        </p:scale>
        <p:origin x="684" y="102"/>
      </p:cViewPr>
      <p:guideLst>
        <p:guide orient="horz" pos="162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font" Target="fonts/font3.fntdata"/><Relationship Id="rId50" Type="http://schemas.openxmlformats.org/officeDocument/2006/relationships/font" Target="fonts/font6.fntdata"/><Relationship Id="rId55" Type="http://schemas.openxmlformats.org/officeDocument/2006/relationships/font" Target="fonts/font11.fntdata"/><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font" Target="fonts/font1.fntdata"/><Relationship Id="rId53" Type="http://schemas.openxmlformats.org/officeDocument/2006/relationships/font" Target="fonts/font9.fntdata"/><Relationship Id="rId58" Type="http://schemas.openxmlformats.org/officeDocument/2006/relationships/font" Target="fonts/font14.fntdata"/><Relationship Id="rId5" Type="http://schemas.openxmlformats.org/officeDocument/2006/relationships/slide" Target="slides/slide4.xml"/><Relationship Id="rId61" Type="http://schemas.openxmlformats.org/officeDocument/2006/relationships/theme" Target="theme/theme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font" Target="fonts/font4.fntdata"/><Relationship Id="rId56" Type="http://schemas.openxmlformats.org/officeDocument/2006/relationships/font" Target="fonts/font12.fntdata"/><Relationship Id="rId8" Type="http://schemas.openxmlformats.org/officeDocument/2006/relationships/slide" Target="slides/slide7.xml"/><Relationship Id="rId51" Type="http://schemas.openxmlformats.org/officeDocument/2006/relationships/font" Target="fonts/font7.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font" Target="fonts/font2.fntdata"/><Relationship Id="rId59"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font" Target="fonts/font10.fntdata"/><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5.fntdata"/><Relationship Id="rId57" Type="http://schemas.openxmlformats.org/officeDocument/2006/relationships/font" Target="fonts/font13.fntdata"/><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notesMaster" Target="notesMasters/notesMaster1.xml"/><Relationship Id="rId52" Type="http://schemas.openxmlformats.org/officeDocument/2006/relationships/font" Target="fonts/font8.fntdata"/><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400" cy="4114800"/>
          </a:xfrm>
          <a:prstGeom prst="rect">
            <a:avLst/>
          </a:prstGeom>
          <a:noFill/>
          <a:ln>
            <a:noFill/>
          </a:ln>
        </p:spPr>
        <p:txBody>
          <a:bodyPr lIns="91425" tIns="91425" rIns="91425" bIns="91425" anchor="t" anchorCtr="0"/>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a:endParaRPr/>
          </a:p>
        </p:txBody>
      </p:sp>
    </p:spTree>
    <p:extLst>
      <p:ext uri="{BB962C8B-B14F-4D97-AF65-F5344CB8AC3E}">
        <p14:creationId xmlns:p14="http://schemas.microsoft.com/office/powerpoint/2010/main" val="575101636"/>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
        <p:cNvGrpSpPr/>
        <p:nvPr/>
      </p:nvGrpSpPr>
      <p:grpSpPr>
        <a:xfrm>
          <a:off x="0" y="0"/>
          <a:ext cx="0" cy="0"/>
          <a:chOff x="0" y="0"/>
          <a:chExt cx="0" cy="0"/>
        </a:xfrm>
      </p:grpSpPr>
      <p:sp>
        <p:nvSpPr>
          <p:cNvPr id="59" name="Shape 5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0" name="Shape 6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32476782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endParaRPr lang="es-MX" dirty="0"/>
          </a:p>
        </p:txBody>
      </p:sp>
    </p:spTree>
    <p:extLst>
      <p:ext uri="{BB962C8B-B14F-4D97-AF65-F5344CB8AC3E}">
        <p14:creationId xmlns:p14="http://schemas.microsoft.com/office/powerpoint/2010/main" val="26633120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866216" y="1085850"/>
            <a:ext cx="6619244" cy="2497186"/>
          </a:xfrm>
        </p:spPr>
        <p:txBody>
          <a:bodyPr anchor="b"/>
          <a:lstStyle>
            <a:lvl1pPr>
              <a:defRPr sz="54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866216" y="3583035"/>
            <a:ext cx="6619244" cy="646065"/>
          </a:xfrm>
        </p:spPr>
        <p:txBody>
          <a:bodyPr anchor="t"/>
          <a:lstStyle>
            <a:lvl1pPr marL="0" indent="0" algn="l">
              <a:buNone/>
              <a:defRPr cap="all">
                <a:solidFill>
                  <a:schemeClr val="bg2">
                    <a:lumMod val="40000"/>
                    <a:lumOff val="60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smtClean="0"/>
              <a:pPr/>
              <a:t>10/20/2017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lvl="0" algn="r">
              <a:spcBef>
                <a:spcPts val="0"/>
              </a:spcBef>
              <a:buNone/>
            </a:pPr>
            <a:fld id="{00000000-1234-1234-1234-123412341234}" type="slidenum">
              <a:rPr lang="es" sz="1000" smtClean="0">
                <a:solidFill>
                  <a:schemeClr val="dk1"/>
                </a:solidFill>
                <a:latin typeface="Economica"/>
                <a:ea typeface="Economica"/>
                <a:cs typeface="Economica"/>
                <a:sym typeface="Economica"/>
              </a:rPr>
              <a:pPr lvl="0" algn="r">
                <a:spcBef>
                  <a:spcPts val="0"/>
                </a:spcBef>
                <a:buNone/>
              </a:pPr>
              <a:t>‹Nº›</a:t>
            </a:fld>
            <a:endParaRPr lang="es" sz="1000">
              <a:solidFill>
                <a:schemeClr val="dk1"/>
              </a:solidFill>
              <a:latin typeface="Economica"/>
              <a:ea typeface="Economica"/>
              <a:cs typeface="Economica"/>
              <a:sym typeface="Economica"/>
            </a:endParaRPr>
          </a:p>
        </p:txBody>
      </p:sp>
    </p:spTree>
    <p:extLst>
      <p:ext uri="{BB962C8B-B14F-4D97-AF65-F5344CB8AC3E}">
        <p14:creationId xmlns:p14="http://schemas.microsoft.com/office/powerpoint/2010/main" val="2830043514"/>
      </p:ext>
    </p:extLst>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866217" y="3600440"/>
            <a:ext cx="6619243" cy="425054"/>
          </a:xfrm>
        </p:spPr>
        <p:txBody>
          <a:bodyPr anchor="b">
            <a:normAutofit/>
          </a:bodyPr>
          <a:lstStyle>
            <a:lvl1pPr algn="l">
              <a:defRPr sz="18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866216" y="514350"/>
            <a:ext cx="6619244" cy="27305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866217" y="4025494"/>
            <a:ext cx="6619242" cy="370284"/>
          </a:xfrm>
        </p:spPr>
        <p:txBody>
          <a:bodyPr>
            <a:normAutofit/>
          </a:bodyPr>
          <a:lstStyle>
            <a:lvl1pPr marL="0" indent="0">
              <a:buNone/>
              <a:defRPr sz="9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87DE6118-2437-4B30-8E3C-4D2BE6020583}" type="datetimeFigureOut">
              <a:rPr lang="en-US" smtClean="0"/>
              <a:pPr/>
              <a:t>10/20/2017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pPr lvl="0" algn="r">
              <a:spcBef>
                <a:spcPts val="0"/>
              </a:spcBef>
              <a:buNone/>
            </a:pPr>
            <a:fld id="{00000000-1234-1234-1234-123412341234}" type="slidenum">
              <a:rPr lang="es" sz="1000" smtClean="0">
                <a:solidFill>
                  <a:schemeClr val="dk1"/>
                </a:solidFill>
                <a:latin typeface="Economica"/>
                <a:ea typeface="Economica"/>
                <a:cs typeface="Economica"/>
                <a:sym typeface="Economica"/>
              </a:rPr>
              <a:pPr lvl="0" algn="r">
                <a:spcBef>
                  <a:spcPts val="0"/>
                </a:spcBef>
                <a:buNone/>
              </a:pPr>
              <a:t>‹Nº›</a:t>
            </a:fld>
            <a:endParaRPr lang="es" sz="1000">
              <a:solidFill>
                <a:schemeClr val="dk1"/>
              </a:solidFill>
              <a:latin typeface="Economica"/>
              <a:ea typeface="Economica"/>
              <a:cs typeface="Economica"/>
              <a:sym typeface="Economica"/>
            </a:endParaRPr>
          </a:p>
        </p:txBody>
      </p:sp>
    </p:spTree>
    <p:extLst>
      <p:ext uri="{BB962C8B-B14F-4D97-AF65-F5344CB8AC3E}">
        <p14:creationId xmlns:p14="http://schemas.microsoft.com/office/powerpoint/2010/main" val="1633741217"/>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866216" y="1085850"/>
            <a:ext cx="6619244" cy="1485900"/>
          </a:xfrm>
        </p:spPr>
        <p:txBody>
          <a:bodyPr/>
          <a:lstStyle>
            <a:lvl1pPr>
              <a:defRPr sz="3600"/>
            </a:lvl1pPr>
          </a:lstStyle>
          <a:p>
            <a:r>
              <a:rPr lang="es-ES" smtClean="0"/>
              <a:t>Haga clic para modificar el estilo de título del patrón</a:t>
            </a:r>
            <a:endParaRPr lang="en-US" dirty="0"/>
          </a:p>
        </p:txBody>
      </p:sp>
      <p:sp>
        <p:nvSpPr>
          <p:cNvPr id="8" name="Text Placeholder 3"/>
          <p:cNvSpPr>
            <a:spLocks noGrp="1"/>
          </p:cNvSpPr>
          <p:nvPr>
            <p:ph type="body" sz="half" idx="2"/>
          </p:nvPr>
        </p:nvSpPr>
        <p:spPr>
          <a:xfrm>
            <a:off x="866216" y="2743200"/>
            <a:ext cx="6619244" cy="1771650"/>
          </a:xfrm>
        </p:spPr>
        <p:txBody>
          <a:bodyPr anchor="ctr">
            <a:normAutofit/>
          </a:bodyPr>
          <a:lstStyle>
            <a:lvl1pPr marL="0" indent="0">
              <a:buNone/>
              <a:defRPr sz="13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87DE6118-2437-4B30-8E3C-4D2BE6020583}" type="datetimeFigureOut">
              <a:rPr lang="en-US" smtClean="0"/>
              <a:pPr/>
              <a:t>10/20/2017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lvl="0" algn="r">
              <a:spcBef>
                <a:spcPts val="0"/>
              </a:spcBef>
              <a:buNone/>
            </a:pPr>
            <a:fld id="{00000000-1234-1234-1234-123412341234}" type="slidenum">
              <a:rPr lang="es" sz="1000" smtClean="0">
                <a:solidFill>
                  <a:schemeClr val="dk1"/>
                </a:solidFill>
                <a:latin typeface="Economica"/>
                <a:ea typeface="Economica"/>
                <a:cs typeface="Economica"/>
                <a:sym typeface="Economica"/>
              </a:rPr>
              <a:pPr lvl="0" algn="r">
                <a:spcBef>
                  <a:spcPts val="0"/>
                </a:spcBef>
                <a:buNone/>
              </a:pPr>
              <a:t>‹Nº›</a:t>
            </a:fld>
            <a:endParaRPr lang="es" sz="1000">
              <a:solidFill>
                <a:schemeClr val="dk1"/>
              </a:solidFill>
              <a:latin typeface="Economica"/>
              <a:ea typeface="Economica"/>
              <a:cs typeface="Economica"/>
              <a:sym typeface="Economica"/>
            </a:endParaRPr>
          </a:p>
        </p:txBody>
      </p:sp>
    </p:spTree>
    <p:extLst>
      <p:ext uri="{BB962C8B-B14F-4D97-AF65-F5344CB8AC3E}">
        <p14:creationId xmlns:p14="http://schemas.microsoft.com/office/powerpoint/2010/main" val="2607367975"/>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81101" y="1085850"/>
            <a:ext cx="5999486" cy="1742531"/>
          </a:xfrm>
        </p:spPr>
        <p:txBody>
          <a:bodyPr/>
          <a:lstStyle>
            <a:lvl1pPr>
              <a:defRPr sz="3600"/>
            </a:lvl1pPr>
          </a:lstStyle>
          <a:p>
            <a:r>
              <a:rPr lang="es-ES" smtClean="0"/>
              <a:t>Haga clic para modificar el estilo de título del patrón</a:t>
            </a:r>
            <a:endParaRPr lang="en-US" dirty="0"/>
          </a:p>
        </p:txBody>
      </p:sp>
      <p:sp>
        <p:nvSpPr>
          <p:cNvPr id="11" name="Text Placeholder 3"/>
          <p:cNvSpPr>
            <a:spLocks noGrp="1"/>
          </p:cNvSpPr>
          <p:nvPr>
            <p:ph type="body" sz="half" idx="14"/>
          </p:nvPr>
        </p:nvSpPr>
        <p:spPr>
          <a:xfrm>
            <a:off x="1447800" y="2828380"/>
            <a:ext cx="5459737" cy="256631"/>
          </a:xfrm>
        </p:spPr>
        <p:txBody>
          <a:bodyPr vert="horz" lIns="91440" tIns="45720" rIns="91440" bIns="45720" rtlCol="0" anchor="t">
            <a:normAutofit/>
          </a:bodyPr>
          <a:lstStyle>
            <a:lvl1pPr marL="0" indent="0">
              <a:buNone/>
              <a:defRPr lang="en-US" sz="1050" b="0" i="0" kern="1200" cap="small" dirty="0">
                <a:solidFill>
                  <a:schemeClr val="bg2">
                    <a:lumMod val="40000"/>
                    <a:lumOff val="60000"/>
                  </a:schemeClr>
                </a:solidFill>
                <a:latin typeface="+mj-lt"/>
                <a:ea typeface="+mj-ea"/>
                <a:cs typeface="+mj-cs"/>
              </a:defRPr>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marL="0" lvl="0" indent="0">
              <a:buNone/>
            </a:pPr>
            <a:r>
              <a:rPr lang="es-ES" smtClean="0"/>
              <a:t>Haga clic para modificar el estilo de texto del patrón</a:t>
            </a:r>
          </a:p>
        </p:txBody>
      </p:sp>
      <p:sp>
        <p:nvSpPr>
          <p:cNvPr id="10" name="Text Placeholder 3"/>
          <p:cNvSpPr>
            <a:spLocks noGrp="1"/>
          </p:cNvSpPr>
          <p:nvPr>
            <p:ph type="body" sz="half" idx="2"/>
          </p:nvPr>
        </p:nvSpPr>
        <p:spPr>
          <a:xfrm>
            <a:off x="866216" y="3262993"/>
            <a:ext cx="6619244" cy="1257300"/>
          </a:xfrm>
        </p:spPr>
        <p:txBody>
          <a:bodyPr anchor="ctr">
            <a:normAutofit/>
          </a:bodyPr>
          <a:lstStyle>
            <a:lvl1pPr marL="0" indent="0">
              <a:buNone/>
              <a:defRPr sz="13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87DE6118-2437-4B30-8E3C-4D2BE6020583}" type="datetimeFigureOut">
              <a:rPr lang="en-US" smtClean="0"/>
              <a:pPr/>
              <a:t>10/20/2017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lvl="0" algn="r">
              <a:spcBef>
                <a:spcPts val="0"/>
              </a:spcBef>
              <a:buNone/>
            </a:pPr>
            <a:fld id="{00000000-1234-1234-1234-123412341234}" type="slidenum">
              <a:rPr lang="es" sz="1000" smtClean="0">
                <a:solidFill>
                  <a:schemeClr val="dk1"/>
                </a:solidFill>
                <a:latin typeface="Economica"/>
                <a:ea typeface="Economica"/>
                <a:cs typeface="Economica"/>
                <a:sym typeface="Economica"/>
              </a:rPr>
              <a:pPr lvl="0" algn="r">
                <a:spcBef>
                  <a:spcPts val="0"/>
                </a:spcBef>
                <a:buNone/>
              </a:pPr>
              <a:t>‹Nº›</a:t>
            </a:fld>
            <a:endParaRPr lang="es" sz="1000">
              <a:solidFill>
                <a:schemeClr val="dk1"/>
              </a:solidFill>
              <a:latin typeface="Economica"/>
              <a:ea typeface="Economica"/>
              <a:cs typeface="Economica"/>
              <a:sym typeface="Economica"/>
            </a:endParaRPr>
          </a:p>
        </p:txBody>
      </p:sp>
      <p:sp>
        <p:nvSpPr>
          <p:cNvPr id="12" name="TextBox 11"/>
          <p:cNvSpPr txBox="1"/>
          <p:nvPr/>
        </p:nvSpPr>
        <p:spPr>
          <a:xfrm>
            <a:off x="673721" y="728440"/>
            <a:ext cx="601434" cy="1500411"/>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9150" dirty="0"/>
              <a:t>“</a:t>
            </a:r>
          </a:p>
        </p:txBody>
      </p:sp>
      <p:sp>
        <p:nvSpPr>
          <p:cNvPr id="15" name="TextBox 14"/>
          <p:cNvSpPr txBox="1"/>
          <p:nvPr/>
        </p:nvSpPr>
        <p:spPr>
          <a:xfrm>
            <a:off x="6997868" y="1960341"/>
            <a:ext cx="601434" cy="1500411"/>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9150" dirty="0"/>
              <a:t>”</a:t>
            </a:r>
          </a:p>
        </p:txBody>
      </p:sp>
    </p:spTree>
    <p:extLst>
      <p:ext uri="{BB962C8B-B14F-4D97-AF65-F5344CB8AC3E}">
        <p14:creationId xmlns:p14="http://schemas.microsoft.com/office/powerpoint/2010/main" val="2300741608"/>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866216" y="2343151"/>
            <a:ext cx="6619245" cy="1239885"/>
          </a:xfrm>
        </p:spPr>
        <p:txBody>
          <a:bodyPr anchor="b"/>
          <a:lstStyle>
            <a:lvl1pPr algn="l">
              <a:defRPr sz="3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66216" y="3583036"/>
            <a:ext cx="6619244" cy="645300"/>
          </a:xfrm>
        </p:spPr>
        <p:txBody>
          <a:bodyPr anchor="t"/>
          <a:lstStyle>
            <a:lvl1pPr marL="0" indent="0" algn="l">
              <a:buNone/>
              <a:defRPr sz="1500" cap="none">
                <a:solidFill>
                  <a:schemeClr val="bg2">
                    <a:lumMod val="40000"/>
                    <a:lumOff val="6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87DE6118-2437-4B30-8E3C-4D2BE6020583}" type="datetimeFigureOut">
              <a:rPr lang="en-US" smtClean="0"/>
              <a:pPr/>
              <a:t>10/20/2017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lvl="0" algn="r">
              <a:spcBef>
                <a:spcPts val="0"/>
              </a:spcBef>
              <a:buNone/>
            </a:pPr>
            <a:fld id="{00000000-1234-1234-1234-123412341234}" type="slidenum">
              <a:rPr lang="es" sz="1000" smtClean="0">
                <a:solidFill>
                  <a:schemeClr val="dk1"/>
                </a:solidFill>
                <a:latin typeface="Economica"/>
                <a:ea typeface="Economica"/>
                <a:cs typeface="Economica"/>
                <a:sym typeface="Economica"/>
              </a:rPr>
              <a:pPr lvl="0" algn="r">
                <a:spcBef>
                  <a:spcPts val="0"/>
                </a:spcBef>
                <a:buNone/>
              </a:pPr>
              <a:t>‹Nº›</a:t>
            </a:fld>
            <a:endParaRPr lang="es" sz="1000">
              <a:solidFill>
                <a:schemeClr val="dk1"/>
              </a:solidFill>
              <a:latin typeface="Economica"/>
              <a:ea typeface="Economica"/>
              <a:cs typeface="Economica"/>
              <a:sym typeface="Economica"/>
            </a:endParaRPr>
          </a:p>
        </p:txBody>
      </p:sp>
    </p:spTree>
    <p:extLst>
      <p:ext uri="{BB962C8B-B14F-4D97-AF65-F5344CB8AC3E}">
        <p14:creationId xmlns:p14="http://schemas.microsoft.com/office/powerpoint/2010/main" val="2163048082"/>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15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74710" y="1485900"/>
            <a:ext cx="2210150" cy="432197"/>
          </a:xfrm>
        </p:spPr>
        <p:txBody>
          <a:bodyPr anchor="b">
            <a:noAutofit/>
          </a:bodyPr>
          <a:lstStyle>
            <a:lvl1pPr marL="0" indent="0">
              <a:buNone/>
              <a:defRPr sz="1800" b="0">
                <a:solidFill>
                  <a:schemeClr val="bg2">
                    <a:lumMod val="40000"/>
                    <a:lumOff val="60000"/>
                  </a:schemeClr>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smtClean="0"/>
              <a:t>Haga clic para modificar el estilo de texto del patrón</a:t>
            </a:r>
          </a:p>
        </p:txBody>
      </p:sp>
      <p:sp>
        <p:nvSpPr>
          <p:cNvPr id="16" name="Text Placeholder 3"/>
          <p:cNvSpPr>
            <a:spLocks noGrp="1"/>
          </p:cNvSpPr>
          <p:nvPr>
            <p:ph type="body" sz="half" idx="15"/>
          </p:nvPr>
        </p:nvSpPr>
        <p:spPr>
          <a:xfrm>
            <a:off x="489347" y="2000250"/>
            <a:ext cx="2195513" cy="2692004"/>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2912745" y="1485900"/>
            <a:ext cx="2202181" cy="432197"/>
          </a:xfrm>
        </p:spPr>
        <p:txBody>
          <a:bodyPr anchor="b">
            <a:noAutofit/>
          </a:bodyPr>
          <a:lstStyle>
            <a:lvl1pPr marL="0" indent="0">
              <a:buNone/>
              <a:defRPr sz="1800" b="0">
                <a:solidFill>
                  <a:schemeClr val="bg2">
                    <a:lumMod val="40000"/>
                    <a:lumOff val="60000"/>
                  </a:schemeClr>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smtClean="0"/>
              <a:t>Haga clic para modificar el estilo de texto del patrón</a:t>
            </a:r>
          </a:p>
        </p:txBody>
      </p:sp>
      <p:sp>
        <p:nvSpPr>
          <p:cNvPr id="19" name="Text Placeholder 3"/>
          <p:cNvSpPr>
            <a:spLocks noGrp="1"/>
          </p:cNvSpPr>
          <p:nvPr>
            <p:ph type="body" sz="half" idx="16"/>
          </p:nvPr>
        </p:nvSpPr>
        <p:spPr>
          <a:xfrm>
            <a:off x="2904829" y="2000250"/>
            <a:ext cx="2210096" cy="2692004"/>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s-ES" smtClean="0"/>
              <a:t>Haga clic para modificar el estilo de texto del patrón</a:t>
            </a:r>
          </a:p>
        </p:txBody>
      </p:sp>
      <p:sp>
        <p:nvSpPr>
          <p:cNvPr id="14" name="Text Placeholder 4"/>
          <p:cNvSpPr>
            <a:spLocks noGrp="1"/>
          </p:cNvSpPr>
          <p:nvPr>
            <p:ph type="body" sz="quarter" idx="13"/>
          </p:nvPr>
        </p:nvSpPr>
        <p:spPr>
          <a:xfrm>
            <a:off x="5343525" y="1485900"/>
            <a:ext cx="2199085" cy="432197"/>
          </a:xfrm>
        </p:spPr>
        <p:txBody>
          <a:bodyPr anchor="b">
            <a:noAutofit/>
          </a:bodyPr>
          <a:lstStyle>
            <a:lvl1pPr marL="0" indent="0">
              <a:buNone/>
              <a:defRPr sz="1800" b="0">
                <a:solidFill>
                  <a:schemeClr val="bg2">
                    <a:lumMod val="40000"/>
                    <a:lumOff val="60000"/>
                  </a:schemeClr>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smtClean="0"/>
              <a:t>Haga clic para modificar el estilo de texto del patrón</a:t>
            </a:r>
          </a:p>
        </p:txBody>
      </p:sp>
      <p:sp>
        <p:nvSpPr>
          <p:cNvPr id="20" name="Text Placeholder 3"/>
          <p:cNvSpPr>
            <a:spLocks noGrp="1"/>
          </p:cNvSpPr>
          <p:nvPr>
            <p:ph type="body" sz="half" idx="17"/>
          </p:nvPr>
        </p:nvSpPr>
        <p:spPr>
          <a:xfrm>
            <a:off x="5343525" y="2000250"/>
            <a:ext cx="2199085" cy="2692004"/>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s-ES" smtClean="0"/>
              <a:t>Haga clic para modificar el estilo de texto del patrón</a:t>
            </a:r>
          </a:p>
        </p:txBody>
      </p:sp>
      <p:cxnSp>
        <p:nvCxnSpPr>
          <p:cNvPr id="17" name="Straight Connector 16"/>
          <p:cNvCxnSpPr/>
          <p:nvPr/>
        </p:nvCxnSpPr>
        <p:spPr>
          <a:xfrm>
            <a:off x="2794607" y="1600200"/>
            <a:ext cx="0" cy="29718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1670" y="1600200"/>
            <a:ext cx="0" cy="297516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87DE6118-2437-4B30-8E3C-4D2BE6020583}" type="datetimeFigureOut">
              <a:rPr lang="en-US" smtClean="0"/>
              <a:pPr/>
              <a:t>10/20/2017</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lvl="0" algn="r">
              <a:spcBef>
                <a:spcPts val="0"/>
              </a:spcBef>
              <a:buNone/>
            </a:pPr>
            <a:fld id="{00000000-1234-1234-1234-123412341234}" type="slidenum">
              <a:rPr lang="es" sz="1000" smtClean="0">
                <a:solidFill>
                  <a:schemeClr val="dk1"/>
                </a:solidFill>
                <a:latin typeface="Economica"/>
                <a:ea typeface="Economica"/>
                <a:cs typeface="Economica"/>
                <a:sym typeface="Economica"/>
              </a:rPr>
              <a:pPr lvl="0" algn="r">
                <a:spcBef>
                  <a:spcPts val="0"/>
                </a:spcBef>
                <a:buNone/>
              </a:pPr>
              <a:t>‹Nº›</a:t>
            </a:fld>
            <a:endParaRPr lang="es" sz="1000">
              <a:solidFill>
                <a:schemeClr val="dk1"/>
              </a:solidFill>
              <a:latin typeface="Economica"/>
              <a:ea typeface="Economica"/>
              <a:cs typeface="Economica"/>
              <a:sym typeface="Economica"/>
            </a:endParaRPr>
          </a:p>
        </p:txBody>
      </p:sp>
    </p:spTree>
    <p:extLst>
      <p:ext uri="{BB962C8B-B14F-4D97-AF65-F5344CB8AC3E}">
        <p14:creationId xmlns:p14="http://schemas.microsoft.com/office/powerpoint/2010/main" val="176089492"/>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15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89347" y="3188212"/>
            <a:ext cx="2205038" cy="432197"/>
          </a:xfrm>
        </p:spPr>
        <p:txBody>
          <a:bodyPr anchor="b">
            <a:noAutofit/>
          </a:bodyPr>
          <a:lstStyle>
            <a:lvl1pPr marL="0" indent="0">
              <a:buNone/>
              <a:defRPr sz="1800" b="0">
                <a:solidFill>
                  <a:schemeClr val="bg2">
                    <a:lumMod val="40000"/>
                    <a:lumOff val="60000"/>
                  </a:schemeClr>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smtClean="0"/>
              <a:t>Haga clic para modificar el estilo de texto del patrón</a:t>
            </a:r>
          </a:p>
        </p:txBody>
      </p:sp>
      <p:sp>
        <p:nvSpPr>
          <p:cNvPr id="29" name="Picture Placeholder 2"/>
          <p:cNvSpPr>
            <a:spLocks noGrp="1" noChangeAspect="1"/>
          </p:cNvSpPr>
          <p:nvPr>
            <p:ph type="pic" idx="15"/>
          </p:nvPr>
        </p:nvSpPr>
        <p:spPr>
          <a:xfrm>
            <a:off x="489347" y="1657350"/>
            <a:ext cx="2205038" cy="1143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s-ES" smtClean="0"/>
              <a:t>Haga clic en el icono para agregar una imagen</a:t>
            </a:r>
            <a:endParaRPr lang="en-US" dirty="0"/>
          </a:p>
        </p:txBody>
      </p:sp>
      <p:sp>
        <p:nvSpPr>
          <p:cNvPr id="22" name="Text Placeholder 3"/>
          <p:cNvSpPr>
            <a:spLocks noGrp="1"/>
          </p:cNvSpPr>
          <p:nvPr>
            <p:ph type="body" sz="half" idx="18"/>
          </p:nvPr>
        </p:nvSpPr>
        <p:spPr>
          <a:xfrm>
            <a:off x="489347" y="3620409"/>
            <a:ext cx="2205038" cy="494392"/>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2917032" y="3188212"/>
            <a:ext cx="2197894" cy="432197"/>
          </a:xfrm>
        </p:spPr>
        <p:txBody>
          <a:bodyPr anchor="b">
            <a:noAutofit/>
          </a:bodyPr>
          <a:lstStyle>
            <a:lvl1pPr marL="0" indent="0">
              <a:buNone/>
              <a:defRPr sz="1800" b="0">
                <a:solidFill>
                  <a:schemeClr val="bg2">
                    <a:lumMod val="40000"/>
                    <a:lumOff val="60000"/>
                  </a:schemeClr>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smtClean="0"/>
              <a:t>Haga clic para modificar el estilo de texto del patrón</a:t>
            </a:r>
          </a:p>
        </p:txBody>
      </p:sp>
      <p:sp>
        <p:nvSpPr>
          <p:cNvPr id="30" name="Picture Placeholder 2"/>
          <p:cNvSpPr>
            <a:spLocks noGrp="1" noChangeAspect="1"/>
          </p:cNvSpPr>
          <p:nvPr>
            <p:ph type="pic" idx="21"/>
          </p:nvPr>
        </p:nvSpPr>
        <p:spPr>
          <a:xfrm>
            <a:off x="2917031" y="1657350"/>
            <a:ext cx="2197894" cy="1143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s-ES" smtClean="0"/>
              <a:t>Haga clic en el icono para agregar una imagen</a:t>
            </a:r>
            <a:endParaRPr lang="en-US" dirty="0"/>
          </a:p>
        </p:txBody>
      </p:sp>
      <p:sp>
        <p:nvSpPr>
          <p:cNvPr id="23" name="Text Placeholder 3"/>
          <p:cNvSpPr>
            <a:spLocks noGrp="1"/>
          </p:cNvSpPr>
          <p:nvPr>
            <p:ph type="body" sz="half" idx="19"/>
          </p:nvPr>
        </p:nvSpPr>
        <p:spPr>
          <a:xfrm>
            <a:off x="2916016" y="3620408"/>
            <a:ext cx="2200805" cy="494392"/>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s-ES" smtClean="0"/>
              <a:t>Haga clic para modificar el estilo de texto del patrón</a:t>
            </a:r>
          </a:p>
        </p:txBody>
      </p:sp>
      <p:sp>
        <p:nvSpPr>
          <p:cNvPr id="14" name="Text Placeholder 4"/>
          <p:cNvSpPr>
            <a:spLocks noGrp="1"/>
          </p:cNvSpPr>
          <p:nvPr>
            <p:ph type="body" sz="quarter" idx="13"/>
          </p:nvPr>
        </p:nvSpPr>
        <p:spPr>
          <a:xfrm>
            <a:off x="5343525" y="3188212"/>
            <a:ext cx="2199085" cy="432197"/>
          </a:xfrm>
        </p:spPr>
        <p:txBody>
          <a:bodyPr anchor="b">
            <a:noAutofit/>
          </a:bodyPr>
          <a:lstStyle>
            <a:lvl1pPr marL="0" indent="0">
              <a:buNone/>
              <a:defRPr sz="1800" b="0">
                <a:solidFill>
                  <a:schemeClr val="bg2">
                    <a:lumMod val="40000"/>
                    <a:lumOff val="60000"/>
                  </a:schemeClr>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smtClean="0"/>
              <a:t>Haga clic para modificar el estilo de texto del patrón</a:t>
            </a:r>
          </a:p>
        </p:txBody>
      </p:sp>
      <p:sp>
        <p:nvSpPr>
          <p:cNvPr id="31" name="Picture Placeholder 2"/>
          <p:cNvSpPr>
            <a:spLocks noGrp="1" noChangeAspect="1"/>
          </p:cNvSpPr>
          <p:nvPr>
            <p:ph type="pic" idx="22"/>
          </p:nvPr>
        </p:nvSpPr>
        <p:spPr>
          <a:xfrm>
            <a:off x="5343525" y="1657350"/>
            <a:ext cx="2199085" cy="1143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s-ES" smtClean="0"/>
              <a:t>Haga clic en el icono para agregar una imagen</a:t>
            </a:r>
            <a:endParaRPr lang="en-US" dirty="0"/>
          </a:p>
        </p:txBody>
      </p:sp>
      <p:sp>
        <p:nvSpPr>
          <p:cNvPr id="24" name="Text Placeholder 3"/>
          <p:cNvSpPr>
            <a:spLocks noGrp="1"/>
          </p:cNvSpPr>
          <p:nvPr>
            <p:ph type="body" sz="half" idx="20"/>
          </p:nvPr>
        </p:nvSpPr>
        <p:spPr>
          <a:xfrm>
            <a:off x="5343432" y="3620406"/>
            <a:ext cx="2201998" cy="494392"/>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s-ES" smtClean="0"/>
              <a:t>Haga clic para modificar el estilo de texto del patrón</a:t>
            </a:r>
          </a:p>
        </p:txBody>
      </p:sp>
      <p:cxnSp>
        <p:nvCxnSpPr>
          <p:cNvPr id="19" name="Straight Connector 18"/>
          <p:cNvCxnSpPr/>
          <p:nvPr/>
        </p:nvCxnSpPr>
        <p:spPr>
          <a:xfrm>
            <a:off x="2794607" y="1600200"/>
            <a:ext cx="0" cy="29718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1670" y="1600200"/>
            <a:ext cx="0" cy="297516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87DE6118-2437-4B30-8E3C-4D2BE6020583}" type="datetimeFigureOut">
              <a:rPr lang="en-US" smtClean="0"/>
              <a:pPr/>
              <a:t>10/20/2017</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lvl="0" algn="r">
              <a:spcBef>
                <a:spcPts val="0"/>
              </a:spcBef>
              <a:buNone/>
            </a:pPr>
            <a:fld id="{00000000-1234-1234-1234-123412341234}" type="slidenum">
              <a:rPr lang="es" sz="1000" smtClean="0">
                <a:solidFill>
                  <a:schemeClr val="dk1"/>
                </a:solidFill>
                <a:latin typeface="Economica"/>
                <a:ea typeface="Economica"/>
                <a:cs typeface="Economica"/>
                <a:sym typeface="Economica"/>
              </a:rPr>
              <a:pPr lvl="0" algn="r">
                <a:spcBef>
                  <a:spcPts val="0"/>
                </a:spcBef>
                <a:buNone/>
              </a:pPr>
              <a:t>‹Nº›</a:t>
            </a:fld>
            <a:endParaRPr lang="es" sz="1000">
              <a:solidFill>
                <a:schemeClr val="dk1"/>
              </a:solidFill>
              <a:latin typeface="Economica"/>
              <a:ea typeface="Economica"/>
              <a:cs typeface="Economica"/>
              <a:sym typeface="Economica"/>
            </a:endParaRPr>
          </a:p>
        </p:txBody>
      </p:sp>
    </p:spTree>
    <p:extLst>
      <p:ext uri="{BB962C8B-B14F-4D97-AF65-F5344CB8AC3E}">
        <p14:creationId xmlns:p14="http://schemas.microsoft.com/office/powerpoint/2010/main" val="689577983"/>
      </p:ext>
    </p:extLst>
  </p:cSld>
  <p:clrMapOvr>
    <a:masterClrMapping/>
  </p:clrMapOvr>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nchorCtr="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smtClean="0"/>
              <a:t>10/20/2017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lvl="0" algn="r">
              <a:spcBef>
                <a:spcPts val="0"/>
              </a:spcBef>
              <a:buNone/>
            </a:pPr>
            <a:fld id="{00000000-1234-1234-1234-123412341234}" type="slidenum">
              <a:rPr lang="es" sz="1000" smtClean="0">
                <a:solidFill>
                  <a:schemeClr val="dk1"/>
                </a:solidFill>
                <a:latin typeface="Economica"/>
                <a:ea typeface="Economica"/>
                <a:cs typeface="Economica"/>
                <a:sym typeface="Economica"/>
              </a:rPr>
              <a:pPr lvl="0" algn="r">
                <a:spcBef>
                  <a:spcPts val="0"/>
                </a:spcBef>
                <a:buNone/>
              </a:pPr>
              <a:t>‹Nº›</a:t>
            </a:fld>
            <a:endParaRPr lang="es" sz="1000">
              <a:solidFill>
                <a:schemeClr val="dk1"/>
              </a:solidFill>
              <a:latin typeface="Economica"/>
              <a:ea typeface="Economica"/>
              <a:cs typeface="Economica"/>
              <a:sym typeface="Economica"/>
            </a:endParaRPr>
          </a:p>
        </p:txBody>
      </p:sp>
    </p:spTree>
    <p:extLst>
      <p:ext uri="{BB962C8B-B14F-4D97-AF65-F5344CB8AC3E}">
        <p14:creationId xmlns:p14="http://schemas.microsoft.com/office/powerpoint/2010/main" val="4198701963"/>
      </p:ext>
    </p:extLst>
  </p:cSld>
  <p:clrMapOvr>
    <a:masterClrMapping/>
  </p:clrMapOvr>
  <p:hf sldNum="0"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8159" y="322660"/>
            <a:ext cx="1314451" cy="4369594"/>
          </a:xfrm>
        </p:spPr>
        <p:txBody>
          <a:bodyPr vert="eaVert" anchor="b" anchorCtr="0"/>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489348" y="665561"/>
            <a:ext cx="5567362" cy="4026693"/>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smtClean="0"/>
              <a:t>10/20/2017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lvl="0" algn="r">
              <a:spcBef>
                <a:spcPts val="0"/>
              </a:spcBef>
              <a:buNone/>
            </a:pPr>
            <a:fld id="{00000000-1234-1234-1234-123412341234}" type="slidenum">
              <a:rPr lang="es" sz="1000" smtClean="0">
                <a:solidFill>
                  <a:schemeClr val="dk1"/>
                </a:solidFill>
                <a:latin typeface="Economica"/>
                <a:ea typeface="Economica"/>
                <a:cs typeface="Economica"/>
                <a:sym typeface="Economica"/>
              </a:rPr>
              <a:pPr lvl="0" algn="r">
                <a:spcBef>
                  <a:spcPts val="0"/>
                </a:spcBef>
                <a:buNone/>
              </a:pPr>
              <a:t>‹Nº›</a:t>
            </a:fld>
            <a:endParaRPr lang="es" sz="1000">
              <a:solidFill>
                <a:schemeClr val="dk1"/>
              </a:solidFill>
              <a:latin typeface="Economica"/>
              <a:ea typeface="Economica"/>
              <a:cs typeface="Economica"/>
              <a:sym typeface="Economica"/>
            </a:endParaRPr>
          </a:p>
        </p:txBody>
      </p:sp>
    </p:spTree>
    <p:extLst>
      <p:ext uri="{BB962C8B-B14F-4D97-AF65-F5344CB8AC3E}">
        <p14:creationId xmlns:p14="http://schemas.microsoft.com/office/powerpoint/2010/main" val="3587489350"/>
      </p:ext>
    </p:extLst>
  </p:cSld>
  <p:clrMapOvr>
    <a:masterClrMapping/>
  </p:clrMapOvr>
  <p:hf sldNum="0"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15"/>
        <p:cNvGrpSpPr/>
        <p:nvPr/>
      </p:nvGrpSpPr>
      <p:grpSpPr>
        <a:xfrm>
          <a:off x="0" y="0"/>
          <a:ext cx="0" cy="0"/>
          <a:chOff x="0" y="0"/>
          <a:chExt cx="0" cy="0"/>
        </a:xfrm>
      </p:grpSpPr>
      <p:sp>
        <p:nvSpPr>
          <p:cNvPr id="18" name="Shape 18"/>
          <p:cNvSpPr txBox="1">
            <a:spLocks noGrp="1"/>
          </p:cNvSpPr>
          <p:nvPr>
            <p:ph type="title"/>
          </p:nvPr>
        </p:nvSpPr>
        <p:spPr>
          <a:xfrm>
            <a:off x="773700" y="1806450"/>
            <a:ext cx="7596600" cy="1530600"/>
          </a:xfrm>
          <a:prstGeom prst="rect">
            <a:avLst/>
          </a:prstGeom>
        </p:spPr>
        <p:txBody>
          <a:bodyPr lIns="91425" tIns="91425" rIns="91425" bIns="91425" anchor="ctr" anchorCtr="0"/>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a:endParaRPr/>
          </a:p>
        </p:txBody>
      </p:sp>
      <p:sp>
        <p:nvSpPr>
          <p:cNvPr id="19" name="Shape 19"/>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s"/>
              <a:pPr lvl="0">
                <a:spcBef>
                  <a:spcPts val="0"/>
                </a:spcBef>
                <a:buNone/>
              </a:pPr>
              <a:t>‹Nº›</a:t>
            </a:fld>
            <a:endParaRPr lang="es"/>
          </a:p>
        </p:txBody>
      </p:sp>
    </p:spTree>
    <p:extLst>
      <p:ext uri="{BB962C8B-B14F-4D97-AF65-F5344CB8AC3E}">
        <p14:creationId xmlns:p14="http://schemas.microsoft.com/office/powerpoint/2010/main" val="36226368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3"/>
          <p:cNvSpPr>
            <a:spLocks noGrp="1"/>
          </p:cNvSpPr>
          <p:nvPr>
            <p:ph type="dt" sz="half" idx="10"/>
          </p:nvPr>
        </p:nvSpPr>
        <p:spPr/>
        <p:txBody>
          <a:bodyPr/>
          <a:lstStyle/>
          <a:p>
            <a:fld id="{87DE6118-2437-4B30-8E3C-4D2BE6020583}" type="datetimeFigureOut">
              <a:rPr lang="en-US" smtClean="0"/>
              <a:t>10/20/2017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lvl="0" algn="r">
              <a:spcBef>
                <a:spcPts val="0"/>
              </a:spcBef>
              <a:buNone/>
            </a:pPr>
            <a:fld id="{00000000-1234-1234-1234-123412341234}" type="slidenum">
              <a:rPr lang="es" sz="1000" smtClean="0">
                <a:solidFill>
                  <a:schemeClr val="dk1"/>
                </a:solidFill>
                <a:latin typeface="Economica"/>
                <a:ea typeface="Economica"/>
                <a:cs typeface="Economica"/>
                <a:sym typeface="Economica"/>
              </a:rPr>
              <a:pPr lvl="0" algn="r">
                <a:spcBef>
                  <a:spcPts val="0"/>
                </a:spcBef>
                <a:buNone/>
              </a:pPr>
              <a:t>‹Nº›</a:t>
            </a:fld>
            <a:endParaRPr lang="es" sz="1000">
              <a:solidFill>
                <a:schemeClr val="dk1"/>
              </a:solidFill>
              <a:latin typeface="Economica"/>
              <a:ea typeface="Economica"/>
              <a:cs typeface="Economica"/>
              <a:sym typeface="Economica"/>
            </a:endParaRPr>
          </a:p>
        </p:txBody>
      </p:sp>
    </p:spTree>
    <p:extLst>
      <p:ext uri="{BB962C8B-B14F-4D97-AF65-F5344CB8AC3E}">
        <p14:creationId xmlns:p14="http://schemas.microsoft.com/office/powerpoint/2010/main" val="4160004497"/>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866217" y="2146300"/>
            <a:ext cx="6619243" cy="1436735"/>
          </a:xfrm>
        </p:spPr>
        <p:txBody>
          <a:bodyPr anchor="b"/>
          <a:lstStyle>
            <a:lvl1pPr algn="l">
              <a:defRPr sz="3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66216" y="3583036"/>
            <a:ext cx="6619244" cy="645300"/>
          </a:xfrm>
        </p:spPr>
        <p:txBody>
          <a:bodyPr anchor="t"/>
          <a:lstStyle>
            <a:lvl1pPr marL="0" indent="0" algn="l">
              <a:buNone/>
              <a:defRPr sz="1500" cap="all">
                <a:solidFill>
                  <a:schemeClr val="bg2">
                    <a:lumMod val="40000"/>
                    <a:lumOff val="6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87DE6118-2437-4B30-8E3C-4D2BE6020583}" type="datetimeFigureOut">
              <a:rPr lang="en-US" smtClean="0"/>
              <a:pPr/>
              <a:t>10/20/2017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lvl="0" algn="r">
              <a:spcBef>
                <a:spcPts val="0"/>
              </a:spcBef>
              <a:buNone/>
            </a:pPr>
            <a:fld id="{00000000-1234-1234-1234-123412341234}" type="slidenum">
              <a:rPr lang="es" sz="1000" smtClean="0">
                <a:solidFill>
                  <a:schemeClr val="dk1"/>
                </a:solidFill>
                <a:latin typeface="Economica"/>
                <a:ea typeface="Economica"/>
                <a:cs typeface="Economica"/>
                <a:sym typeface="Economica"/>
              </a:rPr>
              <a:pPr lvl="0" algn="r">
                <a:spcBef>
                  <a:spcPts val="0"/>
                </a:spcBef>
                <a:buNone/>
              </a:pPr>
              <a:t>‹Nº›</a:t>
            </a:fld>
            <a:endParaRPr lang="es" sz="1000">
              <a:solidFill>
                <a:schemeClr val="dk1"/>
              </a:solidFill>
              <a:latin typeface="Economica"/>
              <a:ea typeface="Economica"/>
              <a:cs typeface="Economica"/>
              <a:sym typeface="Economica"/>
            </a:endParaRPr>
          </a:p>
        </p:txBody>
      </p:sp>
    </p:spTree>
    <p:extLst>
      <p:ext uri="{BB962C8B-B14F-4D97-AF65-F5344CB8AC3E}">
        <p14:creationId xmlns:p14="http://schemas.microsoft.com/office/powerpoint/2010/main" val="3291188966"/>
      </p:ext>
    </p:extLst>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827485" y="1545432"/>
            <a:ext cx="3297254" cy="3146822"/>
          </a:xfrm>
        </p:spPr>
        <p:txBody>
          <a:bodyPr>
            <a:normAutofit/>
          </a:bodyPr>
          <a:lstStyle>
            <a:lvl1pPr>
              <a:defRPr sz="1350"/>
            </a:lvl1pPr>
            <a:lvl2pPr>
              <a:defRPr sz="1200"/>
            </a:lvl2pPr>
            <a:lvl3pPr>
              <a:defRPr sz="1050"/>
            </a:lvl3pPr>
            <a:lvl4pPr>
              <a:defRPr sz="900"/>
            </a:lvl4pPr>
            <a:lvl5pPr>
              <a:defRPr sz="900"/>
            </a:lvl5pPr>
            <a:lvl6pPr>
              <a:defRPr sz="900"/>
            </a:lvl6pPr>
            <a:lvl7pPr>
              <a:defRPr sz="900"/>
            </a:lvl7pPr>
            <a:lvl8pPr>
              <a:defRPr sz="900"/>
            </a:lvl8pPr>
            <a:lvl9pPr>
              <a:defRPr sz="9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240870" y="1542069"/>
            <a:ext cx="3297256" cy="3150184"/>
          </a:xfrm>
        </p:spPr>
        <p:txBody>
          <a:bodyPr>
            <a:normAutofit/>
          </a:bodyPr>
          <a:lstStyle>
            <a:lvl1pPr>
              <a:defRPr sz="1350"/>
            </a:lvl1pPr>
            <a:lvl2pPr>
              <a:defRPr sz="1200"/>
            </a:lvl2pPr>
            <a:lvl3pPr>
              <a:defRPr sz="1050"/>
            </a:lvl3pPr>
            <a:lvl4pPr>
              <a:defRPr sz="900"/>
            </a:lvl4pPr>
            <a:lvl5pPr>
              <a:defRPr sz="900"/>
            </a:lvl5pPr>
            <a:lvl6pPr>
              <a:defRPr sz="900"/>
            </a:lvl6pPr>
            <a:lvl7pPr>
              <a:defRPr sz="900"/>
            </a:lvl7pPr>
            <a:lvl8pPr>
              <a:defRPr sz="900"/>
            </a:lvl8pPr>
            <a:lvl9pPr>
              <a:defRPr sz="9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87DE6118-2437-4B30-8E3C-4D2BE6020583}" type="datetimeFigureOut">
              <a:rPr lang="en-US" smtClean="0"/>
              <a:t>10/20/2017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pPr lvl="0" algn="r">
              <a:spcBef>
                <a:spcPts val="0"/>
              </a:spcBef>
              <a:buNone/>
            </a:pPr>
            <a:fld id="{00000000-1234-1234-1234-123412341234}" type="slidenum">
              <a:rPr lang="es" sz="1000" smtClean="0">
                <a:solidFill>
                  <a:schemeClr val="dk1"/>
                </a:solidFill>
                <a:latin typeface="Economica"/>
                <a:ea typeface="Economica"/>
                <a:cs typeface="Economica"/>
                <a:sym typeface="Economica"/>
              </a:rPr>
              <a:pPr lvl="0" algn="r">
                <a:spcBef>
                  <a:spcPts val="0"/>
                </a:spcBef>
                <a:buNone/>
              </a:pPr>
              <a:t>‹Nº›</a:t>
            </a:fld>
            <a:endParaRPr lang="es" sz="1000">
              <a:solidFill>
                <a:schemeClr val="dk1"/>
              </a:solidFill>
              <a:latin typeface="Economica"/>
              <a:ea typeface="Economica"/>
              <a:cs typeface="Economica"/>
              <a:sym typeface="Economica"/>
            </a:endParaRPr>
          </a:p>
        </p:txBody>
      </p:sp>
    </p:spTree>
    <p:extLst>
      <p:ext uri="{BB962C8B-B14F-4D97-AF65-F5344CB8AC3E}">
        <p14:creationId xmlns:p14="http://schemas.microsoft.com/office/powerpoint/2010/main" val="283597153"/>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27485" y="1428750"/>
            <a:ext cx="3297254" cy="432197"/>
          </a:xfrm>
        </p:spPr>
        <p:txBody>
          <a:bodyPr anchor="b">
            <a:noAutofit/>
          </a:bodyPr>
          <a:lstStyle>
            <a:lvl1pPr marL="0" indent="0">
              <a:buNone/>
              <a:defRPr sz="1800" b="0">
                <a:solidFill>
                  <a:schemeClr val="bg2">
                    <a:lumMod val="40000"/>
                    <a:lumOff val="60000"/>
                  </a:schemeClr>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827485" y="1885950"/>
            <a:ext cx="3297254" cy="2806304"/>
          </a:xfrm>
        </p:spPr>
        <p:txBody>
          <a:bodyPr>
            <a:normAutofit/>
          </a:bodyPr>
          <a:lstStyle>
            <a:lvl1pPr>
              <a:defRPr sz="1350"/>
            </a:lvl1pPr>
            <a:lvl2pPr>
              <a:defRPr sz="1200"/>
            </a:lvl2pPr>
            <a:lvl3pPr>
              <a:defRPr sz="1050"/>
            </a:lvl3pPr>
            <a:lvl4pPr>
              <a:defRPr sz="900"/>
            </a:lvl4pPr>
            <a:lvl5pPr>
              <a:defRPr sz="900"/>
            </a:lvl5pPr>
            <a:lvl6pPr>
              <a:defRPr sz="900"/>
            </a:lvl6pPr>
            <a:lvl7pPr>
              <a:defRPr sz="900"/>
            </a:lvl7pPr>
            <a:lvl8pPr>
              <a:defRPr sz="900"/>
            </a:lvl8pPr>
            <a:lvl9pPr>
              <a:defRPr sz="9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240872" y="1428750"/>
            <a:ext cx="3297254" cy="432197"/>
          </a:xfrm>
        </p:spPr>
        <p:txBody>
          <a:bodyPr anchor="b">
            <a:noAutofit/>
          </a:bodyPr>
          <a:lstStyle>
            <a:lvl1pPr marL="0" indent="0">
              <a:buNone/>
              <a:defRPr sz="1800" b="0">
                <a:solidFill>
                  <a:schemeClr val="bg2">
                    <a:lumMod val="40000"/>
                    <a:lumOff val="60000"/>
                  </a:schemeClr>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240872" y="1885950"/>
            <a:ext cx="3297254" cy="2806304"/>
          </a:xfrm>
        </p:spPr>
        <p:txBody>
          <a:bodyPr>
            <a:normAutofit/>
          </a:bodyPr>
          <a:lstStyle>
            <a:lvl1pPr>
              <a:defRPr sz="1350"/>
            </a:lvl1pPr>
            <a:lvl2pPr>
              <a:defRPr sz="1200"/>
            </a:lvl2pPr>
            <a:lvl3pPr>
              <a:defRPr sz="1050"/>
            </a:lvl3pPr>
            <a:lvl4pPr>
              <a:defRPr sz="900"/>
            </a:lvl4pPr>
            <a:lvl5pPr>
              <a:defRPr sz="900"/>
            </a:lvl5pPr>
            <a:lvl6pPr>
              <a:defRPr sz="900"/>
            </a:lvl6pPr>
            <a:lvl7pPr>
              <a:defRPr sz="900"/>
            </a:lvl7pPr>
            <a:lvl8pPr>
              <a:defRPr sz="900"/>
            </a:lvl8pPr>
            <a:lvl9pPr>
              <a:defRPr sz="9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87DE6118-2437-4B30-8E3C-4D2BE6020583}" type="datetimeFigureOut">
              <a:rPr lang="en-US" smtClean="0"/>
              <a:t>10/20/2017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pPr lvl="0" algn="r">
              <a:spcBef>
                <a:spcPts val="0"/>
              </a:spcBef>
              <a:buNone/>
            </a:pPr>
            <a:fld id="{00000000-1234-1234-1234-123412341234}" type="slidenum">
              <a:rPr lang="es" sz="1000" smtClean="0">
                <a:solidFill>
                  <a:schemeClr val="dk1"/>
                </a:solidFill>
                <a:latin typeface="Economica"/>
                <a:ea typeface="Economica"/>
                <a:cs typeface="Economica"/>
                <a:sym typeface="Economica"/>
              </a:rPr>
              <a:pPr lvl="0" algn="r">
                <a:spcBef>
                  <a:spcPts val="0"/>
                </a:spcBef>
                <a:buNone/>
              </a:pPr>
              <a:t>‹Nº›</a:t>
            </a:fld>
            <a:endParaRPr lang="es" sz="1000">
              <a:solidFill>
                <a:schemeClr val="dk1"/>
              </a:solidFill>
              <a:latin typeface="Economica"/>
              <a:ea typeface="Economica"/>
              <a:cs typeface="Economica"/>
              <a:sym typeface="Economica"/>
            </a:endParaRPr>
          </a:p>
        </p:txBody>
      </p:sp>
    </p:spTree>
    <p:extLst>
      <p:ext uri="{BB962C8B-B14F-4D97-AF65-F5344CB8AC3E}">
        <p14:creationId xmlns:p14="http://schemas.microsoft.com/office/powerpoint/2010/main" val="1478875279"/>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7" name="Date Placeholder 2"/>
          <p:cNvSpPr>
            <a:spLocks noGrp="1"/>
          </p:cNvSpPr>
          <p:nvPr>
            <p:ph type="dt" sz="half" idx="10"/>
          </p:nvPr>
        </p:nvSpPr>
        <p:spPr/>
        <p:txBody>
          <a:bodyPr/>
          <a:lstStyle/>
          <a:p>
            <a:fld id="{87DE6118-2437-4B30-8E3C-4D2BE6020583}" type="datetimeFigureOut">
              <a:rPr lang="en-US" smtClean="0"/>
              <a:t>10/20/2017</a:t>
            </a:fld>
            <a:endParaRPr lang="en-US" dirty="0"/>
          </a:p>
        </p:txBody>
      </p:sp>
      <p:sp>
        <p:nvSpPr>
          <p:cNvPr id="5" name="Footer Placeholder 3"/>
          <p:cNvSpPr>
            <a:spLocks noGrp="1"/>
          </p:cNvSpPr>
          <p:nvPr>
            <p:ph type="ftr" sz="quarter" idx="11"/>
          </p:nvPr>
        </p:nvSpPr>
        <p:spPr/>
        <p:txBody>
          <a:bodyPr/>
          <a:lstStyle/>
          <a:p>
            <a:endParaRPr lang="en-US" dirty="0"/>
          </a:p>
        </p:txBody>
      </p:sp>
      <p:sp>
        <p:nvSpPr>
          <p:cNvPr id="6" name="Slide Number Placeholder 4"/>
          <p:cNvSpPr>
            <a:spLocks noGrp="1"/>
          </p:cNvSpPr>
          <p:nvPr>
            <p:ph type="sldNum" sz="quarter" idx="12"/>
          </p:nvPr>
        </p:nvSpPr>
        <p:spPr/>
        <p:txBody>
          <a:bodyPr/>
          <a:lstStyle/>
          <a:p>
            <a:pPr lvl="0" algn="r">
              <a:spcBef>
                <a:spcPts val="0"/>
              </a:spcBef>
              <a:buNone/>
            </a:pPr>
            <a:fld id="{00000000-1234-1234-1234-123412341234}" type="slidenum">
              <a:rPr lang="es" sz="1000" smtClean="0">
                <a:solidFill>
                  <a:schemeClr val="dk1"/>
                </a:solidFill>
                <a:latin typeface="Economica"/>
                <a:ea typeface="Economica"/>
                <a:cs typeface="Economica"/>
                <a:sym typeface="Economica"/>
              </a:rPr>
              <a:pPr lvl="0" algn="r">
                <a:spcBef>
                  <a:spcPts val="0"/>
                </a:spcBef>
                <a:buNone/>
              </a:pPr>
              <a:t>‹Nº›</a:t>
            </a:fld>
            <a:endParaRPr lang="es" sz="1000">
              <a:solidFill>
                <a:schemeClr val="dk1"/>
              </a:solidFill>
              <a:latin typeface="Economica"/>
              <a:ea typeface="Economica"/>
              <a:cs typeface="Economica"/>
              <a:sym typeface="Economica"/>
            </a:endParaRPr>
          </a:p>
        </p:txBody>
      </p:sp>
    </p:spTree>
    <p:extLst>
      <p:ext uri="{BB962C8B-B14F-4D97-AF65-F5344CB8AC3E}">
        <p14:creationId xmlns:p14="http://schemas.microsoft.com/office/powerpoint/2010/main" val="3603915147"/>
      </p:ext>
    </p:extLst>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87DE6118-2437-4B30-8E3C-4D2BE6020583}" type="datetimeFigureOut">
              <a:rPr lang="en-US" smtClean="0"/>
              <a:t>10/20/2017</a:t>
            </a:fld>
            <a:endParaRPr lang="en-US" dirty="0"/>
          </a:p>
        </p:txBody>
      </p:sp>
      <p:sp>
        <p:nvSpPr>
          <p:cNvPr id="5" name="Footer Placeholder 2"/>
          <p:cNvSpPr>
            <a:spLocks noGrp="1"/>
          </p:cNvSpPr>
          <p:nvPr>
            <p:ph type="ftr" sz="quarter" idx="11"/>
          </p:nvPr>
        </p:nvSpPr>
        <p:spPr/>
        <p:txBody>
          <a:bodyPr/>
          <a:lstStyle/>
          <a:p>
            <a:endParaRPr lang="en-US" dirty="0"/>
          </a:p>
        </p:txBody>
      </p:sp>
      <p:sp>
        <p:nvSpPr>
          <p:cNvPr id="6" name="Slide Number Placeholder 3"/>
          <p:cNvSpPr>
            <a:spLocks noGrp="1"/>
          </p:cNvSpPr>
          <p:nvPr>
            <p:ph type="sldNum" sz="quarter" idx="12"/>
          </p:nvPr>
        </p:nvSpPr>
        <p:spPr/>
        <p:txBody>
          <a:bodyPr/>
          <a:lstStyle/>
          <a:p>
            <a:pPr lvl="0" algn="r">
              <a:spcBef>
                <a:spcPts val="0"/>
              </a:spcBef>
              <a:buNone/>
            </a:pPr>
            <a:fld id="{00000000-1234-1234-1234-123412341234}" type="slidenum">
              <a:rPr lang="es" sz="1000" smtClean="0">
                <a:solidFill>
                  <a:schemeClr val="dk1"/>
                </a:solidFill>
                <a:latin typeface="Economica"/>
                <a:ea typeface="Economica"/>
                <a:cs typeface="Economica"/>
                <a:sym typeface="Economica"/>
              </a:rPr>
              <a:pPr lvl="0" algn="r">
                <a:spcBef>
                  <a:spcPts val="0"/>
                </a:spcBef>
                <a:buNone/>
              </a:pPr>
              <a:t>‹Nº›</a:t>
            </a:fld>
            <a:endParaRPr lang="es" sz="1000">
              <a:solidFill>
                <a:schemeClr val="dk1"/>
              </a:solidFill>
              <a:latin typeface="Economica"/>
              <a:ea typeface="Economica"/>
              <a:cs typeface="Economica"/>
              <a:sym typeface="Economica"/>
            </a:endParaRPr>
          </a:p>
        </p:txBody>
      </p:sp>
    </p:spTree>
    <p:extLst>
      <p:ext uri="{BB962C8B-B14F-4D97-AF65-F5344CB8AC3E}">
        <p14:creationId xmlns:p14="http://schemas.microsoft.com/office/powerpoint/2010/main" val="3847736878"/>
      </p:ext>
    </p:extLst>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66215" y="1085850"/>
            <a:ext cx="2550798" cy="1085850"/>
          </a:xfrm>
        </p:spPr>
        <p:txBody>
          <a:bodyPr anchor="b"/>
          <a:lstStyle>
            <a:lvl1pPr algn="l">
              <a:defRPr sz="18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3588462" y="1085850"/>
            <a:ext cx="3896998" cy="3429000"/>
          </a:xfrm>
        </p:spPr>
        <p:txBody>
          <a:bodyPr anchor="ctr">
            <a:normAutofit/>
          </a:bodyPr>
          <a:lstStyle>
            <a:lvl1pPr>
              <a:defRPr sz="1500"/>
            </a:lvl1pPr>
            <a:lvl2pPr>
              <a:defRPr sz="1350"/>
            </a:lvl2pPr>
            <a:lvl3pPr>
              <a:defRPr sz="1200"/>
            </a:lvl3pPr>
            <a:lvl4pPr>
              <a:defRPr sz="1050"/>
            </a:lvl4pPr>
            <a:lvl5pPr>
              <a:defRPr sz="1050"/>
            </a:lvl5pPr>
            <a:lvl6pPr>
              <a:defRPr sz="1050"/>
            </a:lvl6pPr>
            <a:lvl7pPr>
              <a:defRPr sz="1050"/>
            </a:lvl7pPr>
            <a:lvl8pPr>
              <a:defRPr sz="1050"/>
            </a:lvl8pPr>
            <a:lvl9pPr>
              <a:defRPr sz="105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866215" y="2346961"/>
            <a:ext cx="2550797" cy="2171699"/>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s-ES" smtClean="0"/>
              <a:t>Haga clic para modificar el estilo de texto del patrón</a:t>
            </a:r>
          </a:p>
        </p:txBody>
      </p:sp>
      <p:sp>
        <p:nvSpPr>
          <p:cNvPr id="7" name="Date Placeholder 4"/>
          <p:cNvSpPr>
            <a:spLocks noGrp="1"/>
          </p:cNvSpPr>
          <p:nvPr>
            <p:ph type="dt" sz="half" idx="10"/>
          </p:nvPr>
        </p:nvSpPr>
        <p:spPr/>
        <p:txBody>
          <a:bodyPr/>
          <a:lstStyle/>
          <a:p>
            <a:fld id="{87DE6118-2437-4B30-8E3C-4D2BE6020583}" type="datetimeFigureOut">
              <a:rPr lang="en-US" smtClean="0"/>
              <a:pPr/>
              <a:t>10/20/2017</a:t>
            </a:fld>
            <a:endParaRPr lang="en-US" dirty="0"/>
          </a:p>
        </p:txBody>
      </p:sp>
      <p:sp>
        <p:nvSpPr>
          <p:cNvPr id="5" name="Footer Placeholder 5"/>
          <p:cNvSpPr>
            <a:spLocks noGrp="1"/>
          </p:cNvSpPr>
          <p:nvPr>
            <p:ph type="ftr" sz="quarter" idx="11"/>
          </p:nvPr>
        </p:nvSpPr>
        <p:spPr/>
        <p:txBody>
          <a:bodyPr/>
          <a:lstStyle/>
          <a:p>
            <a:endParaRPr lang="en-US" dirty="0"/>
          </a:p>
        </p:txBody>
      </p:sp>
      <p:sp>
        <p:nvSpPr>
          <p:cNvPr id="6" name="Slide Number Placeholder 6"/>
          <p:cNvSpPr>
            <a:spLocks noGrp="1"/>
          </p:cNvSpPr>
          <p:nvPr>
            <p:ph type="sldNum" sz="quarter" idx="12"/>
          </p:nvPr>
        </p:nvSpPr>
        <p:spPr/>
        <p:txBody>
          <a:bodyPr/>
          <a:lstStyle/>
          <a:p>
            <a:pPr lvl="0" algn="r">
              <a:spcBef>
                <a:spcPts val="0"/>
              </a:spcBef>
              <a:buNone/>
            </a:pPr>
            <a:fld id="{00000000-1234-1234-1234-123412341234}" type="slidenum">
              <a:rPr lang="es" sz="1000" smtClean="0">
                <a:solidFill>
                  <a:schemeClr val="dk1"/>
                </a:solidFill>
                <a:latin typeface="Economica"/>
                <a:ea typeface="Economica"/>
                <a:cs typeface="Economica"/>
                <a:sym typeface="Economica"/>
              </a:rPr>
              <a:pPr lvl="0" algn="r">
                <a:spcBef>
                  <a:spcPts val="0"/>
                </a:spcBef>
                <a:buNone/>
              </a:pPr>
              <a:t>‹Nº›</a:t>
            </a:fld>
            <a:endParaRPr lang="es" sz="1000">
              <a:solidFill>
                <a:schemeClr val="dk1"/>
              </a:solidFill>
              <a:latin typeface="Economica"/>
              <a:ea typeface="Economica"/>
              <a:cs typeface="Economica"/>
              <a:sym typeface="Economica"/>
            </a:endParaRPr>
          </a:p>
        </p:txBody>
      </p:sp>
    </p:spTree>
    <p:extLst>
      <p:ext uri="{BB962C8B-B14F-4D97-AF65-F5344CB8AC3E}">
        <p14:creationId xmlns:p14="http://schemas.microsoft.com/office/powerpoint/2010/main" val="3963416645"/>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65430" y="1390644"/>
            <a:ext cx="3819680" cy="1181106"/>
          </a:xfrm>
        </p:spPr>
        <p:txBody>
          <a:bodyPr anchor="b">
            <a:normAutofit/>
          </a:bodyPr>
          <a:lstStyle>
            <a:lvl1pPr algn="l">
              <a:defRPr sz="27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5212160" y="857250"/>
            <a:ext cx="2400300"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866216" y="2743200"/>
            <a:ext cx="3813734" cy="1028700"/>
          </a:xfrm>
        </p:spPr>
        <p:txBody>
          <a:bodyPr>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87DE6118-2437-4B30-8E3C-4D2BE6020583}" type="datetimeFigureOut">
              <a:rPr lang="en-US" smtClean="0"/>
              <a:pPr/>
              <a:t>10/20/2017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pPr lvl="0" algn="r">
              <a:spcBef>
                <a:spcPts val="0"/>
              </a:spcBef>
              <a:buNone/>
            </a:pPr>
            <a:fld id="{00000000-1234-1234-1234-123412341234}" type="slidenum">
              <a:rPr lang="es" sz="1000" smtClean="0">
                <a:solidFill>
                  <a:schemeClr val="dk1"/>
                </a:solidFill>
                <a:latin typeface="Economica"/>
                <a:ea typeface="Economica"/>
                <a:cs typeface="Economica"/>
                <a:sym typeface="Economica"/>
              </a:rPr>
              <a:pPr lvl="0" algn="r">
                <a:spcBef>
                  <a:spcPts val="0"/>
                </a:spcBef>
                <a:buNone/>
              </a:pPr>
              <a:t>‹Nº›</a:t>
            </a:fld>
            <a:endParaRPr lang="es" sz="1000">
              <a:solidFill>
                <a:schemeClr val="dk1"/>
              </a:solidFill>
              <a:latin typeface="Economica"/>
              <a:ea typeface="Economica"/>
              <a:cs typeface="Economica"/>
              <a:sym typeface="Economica"/>
            </a:endParaRPr>
          </a:p>
        </p:txBody>
      </p:sp>
    </p:spTree>
    <p:extLst>
      <p:ext uri="{BB962C8B-B14F-4D97-AF65-F5344CB8AC3E}">
        <p14:creationId xmlns:p14="http://schemas.microsoft.com/office/powerpoint/2010/main" val="999176161"/>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3.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5.png"/><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0">
            <a:extLst>
              <a:ext uri="{28A0092B-C50C-407E-A947-70E740481C1C}">
                <a14:useLocalDpi xmlns:a14="http://schemas.microsoft.com/office/drawing/2010/main" val="0"/>
              </a:ext>
            </a:extLst>
          </a:blip>
          <a:srcRect l="3613"/>
          <a:stretch/>
        </p:blipFill>
        <p:spPr>
          <a:xfrm>
            <a:off x="0" y="2002264"/>
            <a:ext cx="3027759" cy="3141236"/>
          </a:xfrm>
          <a:prstGeom prst="rect">
            <a:avLst/>
          </a:prstGeom>
        </p:spPr>
      </p:pic>
      <p:pic>
        <p:nvPicPr>
          <p:cNvPr id="7" name="Picture 6"/>
          <p:cNvPicPr>
            <a:picLocks noChangeAspect="1"/>
          </p:cNvPicPr>
          <p:nvPr/>
        </p:nvPicPr>
        <p:blipFill rotWithShape="1">
          <a:blip r:embed="rId21">
            <a:extLst>
              <a:ext uri="{28A0092B-C50C-407E-A947-70E740481C1C}">
                <a14:useLocalDpi xmlns:a14="http://schemas.microsoft.com/office/drawing/2010/main" val="0"/>
              </a:ext>
            </a:extLst>
          </a:blip>
          <a:srcRect l="35640"/>
          <a:stretch/>
        </p:blipFill>
        <p:spPr>
          <a:xfrm>
            <a:off x="0" y="2169261"/>
            <a:ext cx="1141809" cy="1774090"/>
          </a:xfrm>
          <a:prstGeom prst="rect">
            <a:avLst/>
          </a:prstGeom>
        </p:spPr>
      </p:pic>
      <p:sp>
        <p:nvSpPr>
          <p:cNvPr id="16" name="Oval 15"/>
          <p:cNvSpPr/>
          <p:nvPr/>
        </p:nvSpPr>
        <p:spPr>
          <a:xfrm>
            <a:off x="6456759" y="1257300"/>
            <a:ext cx="2114550" cy="211455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2">
            <a:extLst>
              <a:ext uri="{28A0092B-C50C-407E-A947-70E740481C1C}">
                <a14:useLocalDpi xmlns:a14="http://schemas.microsoft.com/office/drawing/2010/main" val="0"/>
              </a:ext>
            </a:extLst>
          </a:blip>
          <a:srcRect t="28813"/>
          <a:stretch/>
        </p:blipFill>
        <p:spPr>
          <a:xfrm>
            <a:off x="5999560" y="1"/>
            <a:ext cx="1202540" cy="856055"/>
          </a:xfrm>
          <a:prstGeom prst="rect">
            <a:avLst/>
          </a:prstGeom>
        </p:spPr>
      </p:pic>
      <p:pic>
        <p:nvPicPr>
          <p:cNvPr id="10" name="Picture 9"/>
          <p:cNvPicPr>
            <a:picLocks noChangeAspect="1"/>
          </p:cNvPicPr>
          <p:nvPr/>
        </p:nvPicPr>
        <p:blipFill rotWithShape="1">
          <a:blip r:embed="rId23">
            <a:extLst>
              <a:ext uri="{28A0092B-C50C-407E-A947-70E740481C1C}">
                <a14:useLocalDpi xmlns:a14="http://schemas.microsoft.com/office/drawing/2010/main" val="0"/>
              </a:ext>
            </a:extLst>
          </a:blip>
          <a:srcRect b="23320"/>
          <a:stretch/>
        </p:blipFill>
        <p:spPr>
          <a:xfrm>
            <a:off x="6454408" y="4572000"/>
            <a:ext cx="745301" cy="571500"/>
          </a:xfrm>
          <a:prstGeom prst="rect">
            <a:avLst/>
          </a:prstGeom>
        </p:spPr>
      </p:pic>
      <p:sp>
        <p:nvSpPr>
          <p:cNvPr id="14" name="Rectangle 13"/>
          <p:cNvSpPr/>
          <p:nvPr/>
        </p:nvSpPr>
        <p:spPr>
          <a:xfrm>
            <a:off x="7828359" y="0"/>
            <a:ext cx="514350" cy="85725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584" y="339538"/>
            <a:ext cx="7053542" cy="1050398"/>
          </a:xfrm>
          <a:prstGeom prst="rect">
            <a:avLst/>
          </a:prstGeom>
        </p:spPr>
        <p:txBody>
          <a:bodyPr vert="horz" lIns="91440" tIns="45720" rIns="91440" bIns="45720" rtlCol="0" anchor="t">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27484" y="1539689"/>
            <a:ext cx="6709906" cy="3146611"/>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rot="5400000">
            <a:off x="7616730" y="1343026"/>
            <a:ext cx="742949" cy="228599"/>
          </a:xfrm>
          <a:prstGeom prst="rect">
            <a:avLst/>
          </a:prstGeom>
        </p:spPr>
        <p:txBody>
          <a:bodyPr vert="horz" lIns="91440" tIns="45720" rIns="91440" bIns="45720" rtlCol="0" anchor="t"/>
          <a:lstStyle>
            <a:lvl1pPr algn="l">
              <a:defRPr sz="825" b="0" i="0">
                <a:solidFill>
                  <a:schemeClr val="tx1">
                    <a:tint val="75000"/>
                    <a:alpha val="60000"/>
                  </a:schemeClr>
                </a:solidFill>
              </a:defRPr>
            </a:lvl1pPr>
          </a:lstStyle>
          <a:p>
            <a:fld id="{87DE6118-2437-4B30-8E3C-4D2BE6020583}" type="datetimeFigureOut">
              <a:rPr lang="en-US" smtClean="0"/>
              <a:pPr/>
              <a:t>10/20/2017</a:t>
            </a:fld>
            <a:endParaRPr lang="en-US" dirty="0"/>
          </a:p>
        </p:txBody>
      </p:sp>
      <p:sp>
        <p:nvSpPr>
          <p:cNvPr id="5" name="Footer Placeholder 4"/>
          <p:cNvSpPr>
            <a:spLocks noGrp="1"/>
          </p:cNvSpPr>
          <p:nvPr>
            <p:ph type="ftr" sz="quarter" idx="3"/>
          </p:nvPr>
        </p:nvSpPr>
        <p:spPr>
          <a:xfrm rot="5400000">
            <a:off x="6713680" y="2418973"/>
            <a:ext cx="2894846" cy="228601"/>
          </a:xfrm>
          <a:prstGeom prst="rect">
            <a:avLst/>
          </a:prstGeom>
        </p:spPr>
        <p:txBody>
          <a:bodyPr vert="horz" lIns="91440" tIns="45720" rIns="91440" bIns="45720" rtlCol="0" anchor="b"/>
          <a:lstStyle>
            <a:lvl1pPr algn="l">
              <a:defRPr sz="825" b="0" i="0">
                <a:solidFill>
                  <a:schemeClr val="tx1">
                    <a:tint val="75000"/>
                    <a:alpha val="60000"/>
                  </a:schemeClr>
                </a:solidFill>
              </a:defRPr>
            </a:lvl1pPr>
          </a:lstStyle>
          <a:p>
            <a:endParaRPr lang="en-US" dirty="0"/>
          </a:p>
        </p:txBody>
      </p:sp>
      <p:sp>
        <p:nvSpPr>
          <p:cNvPr id="6" name="Slide Number Placeholder 5"/>
          <p:cNvSpPr>
            <a:spLocks noGrp="1"/>
          </p:cNvSpPr>
          <p:nvPr>
            <p:ph type="sldNum" sz="quarter" idx="4"/>
          </p:nvPr>
        </p:nvSpPr>
        <p:spPr bwMode="gray">
          <a:xfrm>
            <a:off x="7764406" y="221797"/>
            <a:ext cx="628649" cy="575765"/>
          </a:xfrm>
          <a:prstGeom prst="rect">
            <a:avLst/>
          </a:prstGeom>
        </p:spPr>
        <p:txBody>
          <a:bodyPr vert="horz" lIns="91440" tIns="45720" rIns="91440" bIns="45720" rtlCol="0" anchor="b"/>
          <a:lstStyle>
            <a:lvl1pPr algn="ctr">
              <a:defRPr sz="2100" b="0" i="0">
                <a:solidFill>
                  <a:schemeClr val="tx1">
                    <a:tint val="75000"/>
                  </a:schemeClr>
                </a:solidFill>
              </a:defRPr>
            </a:lvl1pPr>
          </a:lstStyle>
          <a:p>
            <a:pPr lvl="0" algn="r">
              <a:spcBef>
                <a:spcPts val="0"/>
              </a:spcBef>
              <a:buNone/>
            </a:pPr>
            <a:fld id="{00000000-1234-1234-1234-123412341234}" type="slidenum">
              <a:rPr lang="es" sz="1000" smtClean="0">
                <a:solidFill>
                  <a:schemeClr val="dk1"/>
                </a:solidFill>
                <a:latin typeface="Economica"/>
                <a:ea typeface="Economica"/>
                <a:cs typeface="Economica"/>
                <a:sym typeface="Economica"/>
              </a:rPr>
              <a:pPr lvl="0" algn="r">
                <a:spcBef>
                  <a:spcPts val="0"/>
                </a:spcBef>
                <a:buNone/>
              </a:pPr>
              <a:t>‹Nº›</a:t>
            </a:fld>
            <a:endParaRPr lang="es" sz="1000">
              <a:solidFill>
                <a:schemeClr val="dk1"/>
              </a:solidFill>
              <a:latin typeface="Economica"/>
              <a:ea typeface="Economica"/>
              <a:cs typeface="Economica"/>
              <a:sym typeface="Economica"/>
            </a:endParaRPr>
          </a:p>
        </p:txBody>
      </p:sp>
    </p:spTree>
    <p:extLst>
      <p:ext uri="{BB962C8B-B14F-4D97-AF65-F5344CB8AC3E}">
        <p14:creationId xmlns:p14="http://schemas.microsoft.com/office/powerpoint/2010/main" val="1185449701"/>
      </p:ext>
    </p:extLst>
  </p:cSld>
  <p:clrMap bg1="dk1" tx1="lt1" bg2="dk2" tx2="lt2" accent1="accent1" accent2="accent2" accent3="accent3" accent4="accent4" accent5="accent5" accent6="accent6" hlink="hlink" folHlink="folHlink"/>
  <p:sldLayoutIdLst>
    <p:sldLayoutId id="2147483725" r:id="rId1"/>
    <p:sldLayoutId id="2147483726" r:id="rId2"/>
    <p:sldLayoutId id="2147483727" r:id="rId3"/>
    <p:sldLayoutId id="2147483728" r:id="rId4"/>
    <p:sldLayoutId id="2147483729" r:id="rId5"/>
    <p:sldLayoutId id="2147483730" r:id="rId6"/>
    <p:sldLayoutId id="2147483731" r:id="rId7"/>
    <p:sldLayoutId id="2147483732" r:id="rId8"/>
    <p:sldLayoutId id="2147483733" r:id="rId9"/>
    <p:sldLayoutId id="2147483734" r:id="rId10"/>
    <p:sldLayoutId id="2147483735" r:id="rId11"/>
    <p:sldLayoutId id="2147483736" r:id="rId12"/>
    <p:sldLayoutId id="2147483737" r:id="rId13"/>
    <p:sldLayoutId id="2147483738" r:id="rId14"/>
    <p:sldLayoutId id="2147483739" r:id="rId15"/>
    <p:sldLayoutId id="2147483740" r:id="rId16"/>
    <p:sldLayoutId id="2147483741" r:id="rId17"/>
    <p:sldLayoutId id="2147483742" r:id="rId18"/>
  </p:sldLayoutIdLst>
  <p:hf sldNum="0" hdr="0" ftr="0" dt="0"/>
  <p:txStyles>
    <p:titleStyle>
      <a:lvl1pPr algn="l" defTabSz="342900" rtl="0" eaLnBrk="1" latinLnBrk="0" hangingPunct="1">
        <a:spcBef>
          <a:spcPct val="0"/>
        </a:spcBef>
        <a:buNone/>
        <a:defRPr sz="315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57175" indent="-257175" algn="l" defTabSz="342900" rtl="0" eaLnBrk="1" latinLnBrk="0" hangingPunct="1">
        <a:spcBef>
          <a:spcPts val="750"/>
        </a:spcBef>
        <a:spcAft>
          <a:spcPts val="0"/>
        </a:spcAft>
        <a:buClr>
          <a:schemeClr val="bg2">
            <a:lumMod val="40000"/>
            <a:lumOff val="60000"/>
          </a:schemeClr>
        </a:buClr>
        <a:buSzPct val="80000"/>
        <a:buFont typeface="Wingdings 3" charset="2"/>
        <a:buChar char=""/>
        <a:defRPr sz="1500" b="0" i="0" kern="1200">
          <a:solidFill>
            <a:schemeClr val="tx1"/>
          </a:solidFill>
          <a:latin typeface="+mj-lt"/>
          <a:ea typeface="+mj-ea"/>
          <a:cs typeface="+mj-cs"/>
        </a:defRPr>
      </a:lvl1pPr>
      <a:lvl2pPr marL="557213" indent="-214313" algn="l" defTabSz="342900" rtl="0" eaLnBrk="1" latinLnBrk="0" hangingPunct="1">
        <a:spcBef>
          <a:spcPts val="750"/>
        </a:spcBef>
        <a:spcAft>
          <a:spcPts val="0"/>
        </a:spcAft>
        <a:buClr>
          <a:schemeClr val="bg2">
            <a:lumMod val="40000"/>
            <a:lumOff val="60000"/>
          </a:schemeClr>
        </a:buClr>
        <a:buSzPct val="80000"/>
        <a:buFont typeface="Wingdings 3" charset="2"/>
        <a:buChar char=""/>
        <a:defRPr sz="1350" b="0" i="0" kern="1200">
          <a:solidFill>
            <a:schemeClr val="tx1"/>
          </a:solidFill>
          <a:latin typeface="+mj-lt"/>
          <a:ea typeface="+mj-ea"/>
          <a:cs typeface="+mj-cs"/>
        </a:defRPr>
      </a:lvl2pPr>
      <a:lvl3pPr marL="857250" indent="-171450" algn="l" defTabSz="342900" rtl="0" eaLnBrk="1" latinLnBrk="0" hangingPunct="1">
        <a:spcBef>
          <a:spcPts val="750"/>
        </a:spcBef>
        <a:spcAft>
          <a:spcPts val="0"/>
        </a:spcAft>
        <a:buClr>
          <a:schemeClr val="bg2">
            <a:lumMod val="40000"/>
            <a:lumOff val="60000"/>
          </a:schemeClr>
        </a:buClr>
        <a:buSzPct val="80000"/>
        <a:buFont typeface="Wingdings 3" charset="2"/>
        <a:buChar char=""/>
        <a:defRPr sz="1200" b="0" i="0" kern="1200">
          <a:solidFill>
            <a:schemeClr val="tx1"/>
          </a:solidFill>
          <a:latin typeface="+mj-lt"/>
          <a:ea typeface="+mj-ea"/>
          <a:cs typeface="+mj-cs"/>
        </a:defRPr>
      </a:lvl3pPr>
      <a:lvl4pPr marL="1200150" indent="-171450" algn="l" defTabSz="342900" rtl="0" eaLnBrk="1" latinLnBrk="0" hangingPunct="1">
        <a:spcBef>
          <a:spcPts val="750"/>
        </a:spcBef>
        <a:spcAft>
          <a:spcPts val="0"/>
        </a:spcAft>
        <a:buClr>
          <a:schemeClr val="bg2">
            <a:lumMod val="40000"/>
            <a:lumOff val="60000"/>
          </a:schemeClr>
        </a:buClr>
        <a:buSzPct val="80000"/>
        <a:buFont typeface="Wingdings 3" charset="2"/>
        <a:buChar char=""/>
        <a:defRPr sz="1050" b="0" i="0" kern="1200">
          <a:solidFill>
            <a:schemeClr val="tx1"/>
          </a:solidFill>
          <a:latin typeface="+mj-lt"/>
          <a:ea typeface="+mj-ea"/>
          <a:cs typeface="+mj-cs"/>
        </a:defRPr>
      </a:lvl4pPr>
      <a:lvl5pPr marL="1543050" indent="-171450" algn="l" defTabSz="342900" rtl="0" eaLnBrk="1" latinLnBrk="0" hangingPunct="1">
        <a:spcBef>
          <a:spcPts val="750"/>
        </a:spcBef>
        <a:spcAft>
          <a:spcPts val="0"/>
        </a:spcAft>
        <a:buClr>
          <a:schemeClr val="bg2">
            <a:lumMod val="40000"/>
            <a:lumOff val="60000"/>
          </a:schemeClr>
        </a:buClr>
        <a:buSzPct val="80000"/>
        <a:buFont typeface="Wingdings 3" charset="2"/>
        <a:buChar char=""/>
        <a:defRPr sz="1050" b="0" i="0" kern="1200">
          <a:solidFill>
            <a:schemeClr val="tx1"/>
          </a:solidFill>
          <a:latin typeface="+mj-lt"/>
          <a:ea typeface="+mj-ea"/>
          <a:cs typeface="+mj-cs"/>
        </a:defRPr>
      </a:lvl5pPr>
      <a:lvl6pPr marL="1879500" indent="-171450" algn="l" defTabSz="342900" rtl="0" eaLnBrk="1" latinLnBrk="0" hangingPunct="1">
        <a:spcBef>
          <a:spcPts val="750"/>
        </a:spcBef>
        <a:spcAft>
          <a:spcPts val="0"/>
        </a:spcAft>
        <a:buClr>
          <a:schemeClr val="bg2">
            <a:lumMod val="40000"/>
            <a:lumOff val="60000"/>
          </a:schemeClr>
        </a:buClr>
        <a:buSzPct val="80000"/>
        <a:buFont typeface="Wingdings 3" charset="2"/>
        <a:buChar char=""/>
        <a:defRPr sz="1050" b="0" i="0" kern="1200">
          <a:solidFill>
            <a:schemeClr val="tx1"/>
          </a:solidFill>
          <a:latin typeface="+mj-lt"/>
          <a:ea typeface="+mj-ea"/>
          <a:cs typeface="+mj-cs"/>
        </a:defRPr>
      </a:lvl6pPr>
      <a:lvl7pPr marL="2228850" indent="-171450" algn="l" defTabSz="342900" rtl="0" eaLnBrk="1" latinLnBrk="0" hangingPunct="1">
        <a:spcBef>
          <a:spcPts val="750"/>
        </a:spcBef>
        <a:spcAft>
          <a:spcPts val="0"/>
        </a:spcAft>
        <a:buClr>
          <a:schemeClr val="bg2">
            <a:lumMod val="40000"/>
            <a:lumOff val="60000"/>
          </a:schemeClr>
        </a:buClr>
        <a:buSzPct val="80000"/>
        <a:buFont typeface="Wingdings 3" charset="2"/>
        <a:buChar char=""/>
        <a:defRPr sz="1050" b="0" i="0" kern="1200">
          <a:solidFill>
            <a:schemeClr val="tx1"/>
          </a:solidFill>
          <a:latin typeface="+mj-lt"/>
          <a:ea typeface="+mj-ea"/>
          <a:cs typeface="+mj-cs"/>
        </a:defRPr>
      </a:lvl7pPr>
      <a:lvl8pPr marL="2571750" indent="-171450" algn="l" defTabSz="342900" rtl="0" eaLnBrk="1" latinLnBrk="0" hangingPunct="1">
        <a:spcBef>
          <a:spcPts val="750"/>
        </a:spcBef>
        <a:spcAft>
          <a:spcPts val="0"/>
        </a:spcAft>
        <a:buClr>
          <a:schemeClr val="bg2">
            <a:lumMod val="40000"/>
            <a:lumOff val="60000"/>
          </a:schemeClr>
        </a:buClr>
        <a:buSzPct val="80000"/>
        <a:buFont typeface="Wingdings 3" charset="2"/>
        <a:buChar char=""/>
        <a:defRPr sz="1050" b="0" i="0" kern="1200">
          <a:solidFill>
            <a:schemeClr val="tx1"/>
          </a:solidFill>
          <a:latin typeface="+mj-lt"/>
          <a:ea typeface="+mj-ea"/>
          <a:cs typeface="+mj-cs"/>
        </a:defRPr>
      </a:lvl8pPr>
      <a:lvl9pPr marL="2914650" indent="-171450" algn="l" defTabSz="342900" rtl="0" eaLnBrk="1" latinLnBrk="0" hangingPunct="1">
        <a:spcBef>
          <a:spcPts val="750"/>
        </a:spcBef>
        <a:spcAft>
          <a:spcPts val="0"/>
        </a:spcAft>
        <a:buClr>
          <a:schemeClr val="bg2">
            <a:lumMod val="40000"/>
            <a:lumOff val="60000"/>
          </a:schemeClr>
        </a:buClr>
        <a:buSzPct val="80000"/>
        <a:buFont typeface="Wingdings 3" charset="2"/>
        <a:buChar char=""/>
        <a:defRPr sz="1050" b="0" i="0" kern="1200">
          <a:solidFill>
            <a:schemeClr val="tx1"/>
          </a:solidFill>
          <a:latin typeface="+mj-lt"/>
          <a:ea typeface="+mj-ea"/>
          <a:cs typeface="+mj-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n 8"/>
          <p:cNvPicPr>
            <a:picLocks noChangeAspect="1"/>
          </p:cNvPicPr>
          <p:nvPr/>
        </p:nvPicPr>
        <p:blipFill>
          <a:blip r:embed="rId2" cstate="print">
            <a:duotone>
              <a:schemeClr val="accent3">
                <a:shade val="45000"/>
                <a:satMod val="135000"/>
              </a:schemeClr>
              <a:prstClr val="white"/>
            </a:duotone>
          </a:blip>
          <a:stretch>
            <a:fillRect/>
          </a:stretch>
        </p:blipFill>
        <p:spPr>
          <a:xfrm>
            <a:off x="683568" y="195486"/>
            <a:ext cx="821071" cy="1094761"/>
          </a:xfrm>
          <a:prstGeom prst="rect">
            <a:avLst/>
          </a:prstGeom>
        </p:spPr>
      </p:pic>
      <p:sp>
        <p:nvSpPr>
          <p:cNvPr id="3" name="Rectángulo 2"/>
          <p:cNvSpPr/>
          <p:nvPr/>
        </p:nvSpPr>
        <p:spPr>
          <a:xfrm>
            <a:off x="1113963" y="555526"/>
            <a:ext cx="7200800" cy="4401205"/>
          </a:xfrm>
          <a:prstGeom prst="rect">
            <a:avLst/>
          </a:prstGeom>
        </p:spPr>
        <p:txBody>
          <a:bodyPr wrap="square">
            <a:spAutoFit/>
          </a:bodyPr>
          <a:lstStyle/>
          <a:p>
            <a:pPr algn="ctr"/>
            <a:r>
              <a:rPr lang="es-MX" altLang="es-MX" sz="2400" dirty="0"/>
              <a:t>Universidad Autónoma del Estado de México</a:t>
            </a:r>
            <a:br>
              <a:rPr lang="es-MX" altLang="es-MX" sz="2400" dirty="0"/>
            </a:br>
            <a:r>
              <a:rPr lang="es-MX" altLang="es-MX" sz="2400" dirty="0" smtClean="0"/>
              <a:t>Facultad </a:t>
            </a:r>
            <a:r>
              <a:rPr lang="es-MX" altLang="es-MX" sz="2400" dirty="0"/>
              <a:t>de Planeación Urbana y Regional</a:t>
            </a:r>
            <a:br>
              <a:rPr lang="es-MX" altLang="es-MX" sz="2400" dirty="0"/>
            </a:br>
            <a:r>
              <a:rPr lang="es-MX" altLang="es-MX" sz="2400" dirty="0"/>
              <a:t>Maestría en Estudios de la Ciudad</a:t>
            </a:r>
          </a:p>
          <a:p>
            <a:pPr algn="ctr"/>
            <a:endParaRPr lang="es-MX" altLang="es-MX" sz="2800" dirty="0" smtClean="0"/>
          </a:p>
          <a:p>
            <a:pPr algn="ctr"/>
            <a:r>
              <a:rPr lang="es-MX" altLang="es-MX" sz="2800" dirty="0" smtClean="0"/>
              <a:t>Sociología </a:t>
            </a:r>
            <a:r>
              <a:rPr lang="es-MX" altLang="es-MX" sz="2800" dirty="0"/>
              <a:t>Urbana. </a:t>
            </a:r>
            <a:r>
              <a:rPr lang="es-MX" altLang="es-MX" sz="2800" dirty="0" smtClean="0">
                <a:solidFill>
                  <a:srgbClr val="FF3300"/>
                </a:solidFill>
              </a:rPr>
              <a:t>“Movimientos sociales en la perspectiva de Manuel </a:t>
            </a:r>
            <a:r>
              <a:rPr lang="es-MX" altLang="es-MX" sz="2800" dirty="0" err="1" smtClean="0">
                <a:solidFill>
                  <a:srgbClr val="FF3300"/>
                </a:solidFill>
              </a:rPr>
              <a:t>Castells</a:t>
            </a:r>
            <a:r>
              <a:rPr lang="es-MX" altLang="es-MX" sz="2800" dirty="0" smtClean="0">
                <a:solidFill>
                  <a:srgbClr val="FF3300"/>
                </a:solidFill>
              </a:rPr>
              <a:t>”</a:t>
            </a:r>
            <a:r>
              <a:rPr lang="es-MX" altLang="es-MX" sz="2800" dirty="0"/>
              <a:t/>
            </a:r>
            <a:br>
              <a:rPr lang="es-MX" altLang="es-MX" sz="2800" dirty="0"/>
            </a:br>
            <a:endParaRPr lang="es-MX" altLang="es-MX" sz="2800" dirty="0" smtClean="0"/>
          </a:p>
          <a:p>
            <a:pPr algn="ctr"/>
            <a:r>
              <a:rPr lang="es-MX" altLang="es-MX" sz="2400" dirty="0" smtClean="0"/>
              <a:t>Material </a:t>
            </a:r>
            <a:r>
              <a:rPr lang="es-MX" altLang="es-MX" sz="2400" dirty="0"/>
              <a:t>Visual: Diapositivas</a:t>
            </a:r>
            <a:br>
              <a:rPr lang="es-MX" altLang="es-MX" sz="2400" dirty="0"/>
            </a:br>
            <a:endParaRPr lang="es-MX" altLang="es-MX" sz="2400" dirty="0" smtClean="0"/>
          </a:p>
          <a:p>
            <a:pPr algn="ctr"/>
            <a:r>
              <a:rPr lang="es-MX" altLang="es-MX" sz="2400" b="1" dirty="0" smtClean="0"/>
              <a:t>Elaboró</a:t>
            </a:r>
            <a:r>
              <a:rPr lang="es-MX" altLang="es-MX" sz="2400" b="1" dirty="0"/>
              <a:t>: Yadira Contreras </a:t>
            </a:r>
            <a:r>
              <a:rPr lang="es-MX" altLang="es-MX" sz="2400" b="1" dirty="0" smtClean="0"/>
              <a:t>Juárez</a:t>
            </a:r>
          </a:p>
          <a:p>
            <a:pPr algn="ctr"/>
            <a:r>
              <a:rPr lang="es-MX" sz="2400" b="1" dirty="0" smtClean="0"/>
              <a:t>2017</a:t>
            </a:r>
            <a:endParaRPr lang="es-MX" sz="2400" b="1" dirty="0"/>
          </a:p>
        </p:txBody>
      </p:sp>
    </p:spTree>
    <p:extLst>
      <p:ext uri="{BB962C8B-B14F-4D97-AF65-F5344CB8AC3E}">
        <p14:creationId xmlns:p14="http://schemas.microsoft.com/office/powerpoint/2010/main" val="130196991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5496" y="1851670"/>
            <a:ext cx="3024335" cy="1296144"/>
          </a:xfrm>
        </p:spPr>
        <p:txBody>
          <a:bodyPr>
            <a:normAutofit/>
          </a:bodyPr>
          <a:lstStyle/>
          <a:p>
            <a:r>
              <a:rPr lang="es-MX" sz="3600" dirty="0" smtClean="0">
                <a:solidFill>
                  <a:schemeClr val="accent3">
                    <a:lumMod val="40000"/>
                    <a:lumOff val="60000"/>
                  </a:schemeClr>
                </a:solidFill>
              </a:rPr>
              <a:t>Movimientos sociales </a:t>
            </a:r>
            <a:endParaRPr lang="es-MX" sz="3600" dirty="0">
              <a:solidFill>
                <a:schemeClr val="accent3">
                  <a:lumMod val="40000"/>
                  <a:lumOff val="60000"/>
                </a:schemeClr>
              </a:solidFill>
            </a:endParaRPr>
          </a:p>
        </p:txBody>
      </p:sp>
      <p:sp>
        <p:nvSpPr>
          <p:cNvPr id="3" name="2 Rectángulo"/>
          <p:cNvSpPr/>
          <p:nvPr/>
        </p:nvSpPr>
        <p:spPr>
          <a:xfrm>
            <a:off x="3923928" y="650222"/>
            <a:ext cx="1872208" cy="720080"/>
          </a:xfrm>
          <a:prstGeom prst="rect">
            <a:avLst/>
          </a:prstGeom>
          <a:no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accent3">
                    <a:lumMod val="40000"/>
                    <a:lumOff val="60000"/>
                  </a:schemeClr>
                </a:solidFill>
                <a:latin typeface="Economica" charset="0"/>
              </a:rPr>
              <a:t>Ideológica ( expresión de conflictos)</a:t>
            </a:r>
            <a:endParaRPr lang="es-MX" sz="1600" dirty="0">
              <a:solidFill>
                <a:schemeClr val="accent3">
                  <a:lumMod val="40000"/>
                  <a:lumOff val="60000"/>
                </a:schemeClr>
              </a:solidFill>
              <a:latin typeface="Economica" charset="0"/>
            </a:endParaRPr>
          </a:p>
        </p:txBody>
      </p:sp>
      <p:sp>
        <p:nvSpPr>
          <p:cNvPr id="4" name="3 Rectángulo"/>
          <p:cNvSpPr/>
          <p:nvPr/>
        </p:nvSpPr>
        <p:spPr>
          <a:xfrm>
            <a:off x="3923928" y="1563638"/>
            <a:ext cx="1872208" cy="1008112"/>
          </a:xfrm>
          <a:prstGeom prst="rect">
            <a:avLst/>
          </a:prstGeom>
          <a:no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accent3">
                    <a:lumMod val="40000"/>
                    <a:lumOff val="60000"/>
                  </a:schemeClr>
                </a:solidFill>
                <a:latin typeface="Economica" charset="0"/>
              </a:rPr>
              <a:t>Teórica: se puede prever una especificidad de la articulación de la problemática urbana</a:t>
            </a:r>
            <a:endParaRPr lang="es-MX" sz="1600" dirty="0">
              <a:solidFill>
                <a:schemeClr val="accent3">
                  <a:lumMod val="40000"/>
                  <a:lumOff val="60000"/>
                </a:schemeClr>
              </a:solidFill>
              <a:latin typeface="Economica" charset="0"/>
            </a:endParaRPr>
          </a:p>
        </p:txBody>
      </p:sp>
      <p:sp>
        <p:nvSpPr>
          <p:cNvPr id="5" name="4 Rectángulo"/>
          <p:cNvSpPr/>
          <p:nvPr/>
        </p:nvSpPr>
        <p:spPr>
          <a:xfrm>
            <a:off x="3917553" y="2742289"/>
            <a:ext cx="1884958" cy="720080"/>
          </a:xfrm>
          <a:prstGeom prst="rect">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accent3">
                    <a:lumMod val="40000"/>
                    <a:lumOff val="60000"/>
                  </a:schemeClr>
                </a:solidFill>
                <a:latin typeface="Economica" charset="0"/>
              </a:rPr>
              <a:t>fase exploratoria </a:t>
            </a:r>
            <a:endParaRPr lang="es-MX" sz="1600" dirty="0">
              <a:solidFill>
                <a:schemeClr val="accent3">
                  <a:lumMod val="40000"/>
                  <a:lumOff val="60000"/>
                </a:schemeClr>
              </a:solidFill>
              <a:latin typeface="Economica" charset="0"/>
            </a:endParaRPr>
          </a:p>
        </p:txBody>
      </p:sp>
      <p:sp>
        <p:nvSpPr>
          <p:cNvPr id="6" name="5 Rectángulo"/>
          <p:cNvSpPr/>
          <p:nvPr/>
        </p:nvSpPr>
        <p:spPr>
          <a:xfrm>
            <a:off x="3891091" y="3596904"/>
            <a:ext cx="1911420" cy="451009"/>
          </a:xfrm>
          <a:prstGeom prst="rect">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accent3">
                    <a:lumMod val="40000"/>
                    <a:lumOff val="60000"/>
                  </a:schemeClr>
                </a:solidFill>
                <a:latin typeface="Economica" charset="0"/>
              </a:rPr>
              <a:t>proceso político</a:t>
            </a:r>
            <a:endParaRPr lang="es-MX" sz="1600" dirty="0">
              <a:solidFill>
                <a:schemeClr val="accent3">
                  <a:lumMod val="40000"/>
                  <a:lumOff val="60000"/>
                </a:schemeClr>
              </a:solidFill>
              <a:latin typeface="Economica" charset="0"/>
            </a:endParaRPr>
          </a:p>
        </p:txBody>
      </p:sp>
      <p:sp>
        <p:nvSpPr>
          <p:cNvPr id="7" name="6 Rectángulo"/>
          <p:cNvSpPr/>
          <p:nvPr/>
        </p:nvSpPr>
        <p:spPr>
          <a:xfrm>
            <a:off x="3884716" y="4190012"/>
            <a:ext cx="1911420" cy="720080"/>
          </a:xfrm>
          <a:prstGeom prst="rect">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accent3">
                    <a:lumMod val="40000"/>
                    <a:lumOff val="60000"/>
                  </a:schemeClr>
                </a:solidFill>
                <a:latin typeface="Economica" charset="0"/>
              </a:rPr>
              <a:t>Instrumentos descriptivos  pero la fase exploratoria es esencial </a:t>
            </a:r>
            <a:endParaRPr lang="es-MX" sz="1600" dirty="0">
              <a:solidFill>
                <a:schemeClr val="accent3">
                  <a:lumMod val="40000"/>
                  <a:lumOff val="60000"/>
                </a:schemeClr>
              </a:solidFill>
              <a:latin typeface="Economica" charset="0"/>
            </a:endParaRPr>
          </a:p>
        </p:txBody>
      </p:sp>
      <p:sp>
        <p:nvSpPr>
          <p:cNvPr id="23" name="22 Rectángulo"/>
          <p:cNvSpPr/>
          <p:nvPr/>
        </p:nvSpPr>
        <p:spPr>
          <a:xfrm>
            <a:off x="6624228" y="1563638"/>
            <a:ext cx="2052228" cy="936104"/>
          </a:xfrm>
          <a:prstGeom prst="rect">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es-MX" dirty="0" smtClean="0">
                <a:solidFill>
                  <a:schemeClr val="accent3">
                    <a:lumMod val="40000"/>
                    <a:lumOff val="60000"/>
                  </a:schemeClr>
                </a:solidFill>
                <a:latin typeface="Economica" charset="0"/>
              </a:rPr>
              <a:t>1. Paris ( hitos sucesivos para el nacimiento de una nueva realidad)</a:t>
            </a:r>
          </a:p>
          <a:p>
            <a:pPr algn="ctr"/>
            <a:r>
              <a:rPr lang="es-MX" dirty="0" smtClean="0">
                <a:solidFill>
                  <a:schemeClr val="accent3">
                    <a:lumMod val="40000"/>
                    <a:lumOff val="60000"/>
                  </a:schemeClr>
                </a:solidFill>
                <a:latin typeface="Economica" charset="0"/>
              </a:rPr>
              <a:t>-Articulación de lucha urbana y lucha política</a:t>
            </a:r>
            <a:endParaRPr lang="es-MX" dirty="0">
              <a:solidFill>
                <a:schemeClr val="accent3">
                  <a:lumMod val="40000"/>
                  <a:lumOff val="60000"/>
                </a:schemeClr>
              </a:solidFill>
              <a:latin typeface="Economica" charset="0"/>
            </a:endParaRPr>
          </a:p>
        </p:txBody>
      </p:sp>
      <p:sp>
        <p:nvSpPr>
          <p:cNvPr id="33" name="Abrir llave 32"/>
          <p:cNvSpPr/>
          <p:nvPr/>
        </p:nvSpPr>
        <p:spPr>
          <a:xfrm>
            <a:off x="2915816" y="339502"/>
            <a:ext cx="864096" cy="4570590"/>
          </a:xfrm>
          <a:prstGeom prst="leftBrace">
            <a:avLst>
              <a:gd name="adj1" fmla="val 51624"/>
              <a:gd name="adj2" fmla="val 50000"/>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sp>
        <p:nvSpPr>
          <p:cNvPr id="34" name="22 Rectángulo"/>
          <p:cNvSpPr/>
          <p:nvPr/>
        </p:nvSpPr>
        <p:spPr>
          <a:xfrm>
            <a:off x="6660232" y="2624797"/>
            <a:ext cx="2052228" cy="936104"/>
          </a:xfrm>
          <a:prstGeom prst="rect">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es-MX" dirty="0" smtClean="0">
                <a:solidFill>
                  <a:schemeClr val="accent3">
                    <a:lumMod val="40000"/>
                    <a:lumOff val="60000"/>
                  </a:schemeClr>
                </a:solidFill>
                <a:latin typeface="Economica" charset="0"/>
              </a:rPr>
              <a:t>2. Comités ciudadanos en </a:t>
            </a:r>
            <a:r>
              <a:rPr lang="es-MX" dirty="0" err="1" smtClean="0">
                <a:solidFill>
                  <a:schemeClr val="accent3">
                    <a:lumMod val="40000"/>
                    <a:lumOff val="60000"/>
                  </a:schemeClr>
                </a:solidFill>
                <a:latin typeface="Economica" charset="0"/>
              </a:rPr>
              <a:t>Québec</a:t>
            </a:r>
            <a:endParaRPr lang="es-MX" dirty="0">
              <a:solidFill>
                <a:schemeClr val="accent3">
                  <a:lumMod val="40000"/>
                  <a:lumOff val="60000"/>
                </a:schemeClr>
              </a:solidFill>
              <a:latin typeface="Economica" charset="0"/>
            </a:endParaRPr>
          </a:p>
        </p:txBody>
      </p:sp>
      <p:sp>
        <p:nvSpPr>
          <p:cNvPr id="35" name="22 Rectángulo"/>
          <p:cNvSpPr/>
          <p:nvPr/>
        </p:nvSpPr>
        <p:spPr>
          <a:xfrm>
            <a:off x="6660232" y="3721960"/>
            <a:ext cx="2052228" cy="936104"/>
          </a:xfrm>
          <a:prstGeom prst="rect">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es-MX" dirty="0" smtClean="0">
                <a:solidFill>
                  <a:schemeClr val="accent3">
                    <a:lumMod val="40000"/>
                    <a:lumOff val="60000"/>
                  </a:schemeClr>
                </a:solidFill>
                <a:latin typeface="Economica" charset="0"/>
              </a:rPr>
              <a:t>3. Movimiento de pobladores en Chile</a:t>
            </a:r>
            <a:endParaRPr lang="es-MX" dirty="0">
              <a:solidFill>
                <a:schemeClr val="accent3">
                  <a:lumMod val="40000"/>
                  <a:lumOff val="60000"/>
                </a:schemeClr>
              </a:solidFill>
              <a:latin typeface="Economica" charset="0"/>
            </a:endParaRPr>
          </a:p>
        </p:txBody>
      </p:sp>
      <p:sp>
        <p:nvSpPr>
          <p:cNvPr id="36" name="Abrir llave 35"/>
          <p:cNvSpPr/>
          <p:nvPr/>
        </p:nvSpPr>
        <p:spPr>
          <a:xfrm>
            <a:off x="6156176" y="1370302"/>
            <a:ext cx="288032" cy="3361688"/>
          </a:xfrm>
          <a:prstGeom prst="leftBrace">
            <a:avLst>
              <a:gd name="adj1" fmla="val 54263"/>
              <a:gd name="adj2" fmla="val 90553"/>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99592" y="1347614"/>
            <a:ext cx="7596600" cy="2637508"/>
          </a:xfrm>
        </p:spPr>
        <p:txBody>
          <a:bodyPr/>
          <a:lstStyle/>
          <a:p>
            <a:r>
              <a:rPr lang="es-MX" sz="5400" dirty="0" smtClean="0">
                <a:solidFill>
                  <a:srgbClr val="FFC000"/>
                </a:solidFill>
                <a:latin typeface="Century Gothic" pitchFamily="34" charset="0"/>
              </a:rPr>
              <a:t>2. Los </a:t>
            </a:r>
            <a:r>
              <a:rPr lang="es-MX" sz="5400" dirty="0">
                <a:solidFill>
                  <a:srgbClr val="FFC000"/>
                </a:solidFill>
                <a:latin typeface="Century Gothic" pitchFamily="34" charset="0"/>
              </a:rPr>
              <a:t>Movimientos Sociales urbanos en París</a:t>
            </a:r>
            <a:r>
              <a:rPr lang="es-MX" sz="3200" dirty="0">
                <a:solidFill>
                  <a:srgbClr val="FFC000"/>
                </a:solidFill>
                <a:latin typeface="Century Gothic" pitchFamily="34" charset="0"/>
              </a:rPr>
              <a:t/>
            </a:r>
            <a:br>
              <a:rPr lang="es-MX" sz="3200" dirty="0">
                <a:solidFill>
                  <a:srgbClr val="FFC000"/>
                </a:solidFill>
                <a:latin typeface="Century Gothic" pitchFamily="34" charset="0"/>
              </a:rPr>
            </a:br>
            <a:endParaRPr lang="es-MX" dirty="0"/>
          </a:p>
        </p:txBody>
      </p:sp>
    </p:spTree>
    <p:extLst>
      <p:ext uri="{BB962C8B-B14F-4D97-AF65-F5344CB8AC3E}">
        <p14:creationId xmlns:p14="http://schemas.microsoft.com/office/powerpoint/2010/main" val="17882707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23528" y="411510"/>
            <a:ext cx="3888432" cy="3888432"/>
          </a:xfrm>
        </p:spPr>
        <p:txBody>
          <a:bodyPr/>
          <a:lstStyle/>
          <a:p>
            <a:r>
              <a:rPr lang="es-MX" sz="4000" dirty="0">
                <a:solidFill>
                  <a:srgbClr val="FFC000"/>
                </a:solidFill>
              </a:rPr>
              <a:t>2</a:t>
            </a:r>
            <a:r>
              <a:rPr lang="es-MX" sz="4000" dirty="0" smtClean="0">
                <a:solidFill>
                  <a:srgbClr val="FFC000"/>
                </a:solidFill>
              </a:rPr>
              <a:t>.París: Lucha por el realojamiento en la ciudad del pueblo</a:t>
            </a:r>
            <a:endParaRPr lang="es-MX" sz="4000" dirty="0">
              <a:solidFill>
                <a:srgbClr val="FFC000"/>
              </a:solidFill>
            </a:endParaRPr>
          </a:p>
        </p:txBody>
      </p:sp>
      <p:pic>
        <p:nvPicPr>
          <p:cNvPr id="1026" name="Picture 2" descr="Imagen relaciona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27984" y="483518"/>
            <a:ext cx="3336305" cy="2515828"/>
          </a:xfrm>
          <a:prstGeom prst="rect">
            <a:avLst/>
          </a:prstGeom>
          <a:noFill/>
          <a:extLst>
            <a:ext uri="{909E8E84-426E-40DD-AFC4-6F175D3DCCD1}">
              <a14:hiddenFill xmlns:a14="http://schemas.microsoft.com/office/drawing/2010/main">
                <a:solidFill>
                  <a:srgbClr val="FFFFFF"/>
                </a:solidFill>
              </a14:hiddenFill>
            </a:ext>
          </a:extLst>
        </p:spPr>
      </p:pic>
      <p:sp>
        <p:nvSpPr>
          <p:cNvPr id="3" name="CuadroTexto 2"/>
          <p:cNvSpPr txBox="1"/>
          <p:nvPr/>
        </p:nvSpPr>
        <p:spPr>
          <a:xfrm>
            <a:off x="3927251" y="3127202"/>
            <a:ext cx="3837036" cy="1754326"/>
          </a:xfrm>
          <a:prstGeom prst="rect">
            <a:avLst/>
          </a:prstGeom>
          <a:noFill/>
        </p:spPr>
        <p:txBody>
          <a:bodyPr wrap="square" rtlCol="0">
            <a:spAutoFit/>
          </a:bodyPr>
          <a:lstStyle/>
          <a:p>
            <a:r>
              <a:rPr lang="es-MX" sz="1800" dirty="0" smtClean="0"/>
              <a:t>Viejo barrio popular parisino</a:t>
            </a:r>
          </a:p>
          <a:p>
            <a:r>
              <a:rPr lang="es-MX" sz="1800" dirty="0" smtClean="0"/>
              <a:t>Fuerte proporción de población obrera</a:t>
            </a:r>
          </a:p>
          <a:p>
            <a:r>
              <a:rPr lang="es-MX" sz="1800" dirty="0" smtClean="0"/>
              <a:t>Fuerte concentración de comunidades étnicas</a:t>
            </a:r>
          </a:p>
          <a:p>
            <a:r>
              <a:rPr lang="es-MX" sz="1800" dirty="0"/>
              <a:t> </a:t>
            </a:r>
            <a:r>
              <a:rPr lang="es-MX" sz="1800" dirty="0" smtClean="0"/>
              <a:t>y trabajadores emigrados</a:t>
            </a:r>
            <a:endParaRPr lang="es-MX" sz="1800" dirty="0"/>
          </a:p>
        </p:txBody>
      </p:sp>
      <p:sp>
        <p:nvSpPr>
          <p:cNvPr id="4" name="Rectángulo 3"/>
          <p:cNvSpPr/>
          <p:nvPr/>
        </p:nvSpPr>
        <p:spPr>
          <a:xfrm>
            <a:off x="7764288" y="843558"/>
            <a:ext cx="1087623" cy="2800767"/>
          </a:xfrm>
          <a:prstGeom prst="rect">
            <a:avLst/>
          </a:prstGeom>
        </p:spPr>
        <p:txBody>
          <a:bodyPr wrap="square">
            <a:spAutoFit/>
          </a:bodyPr>
          <a:lstStyle/>
          <a:p>
            <a:r>
              <a:rPr lang="es-MX" sz="800" dirty="0"/>
              <a:t>https://www.google.com.mx/</a:t>
            </a:r>
            <a:r>
              <a:rPr lang="es-MX" sz="800" dirty="0" err="1"/>
              <a:t>search?rlz</a:t>
            </a:r>
            <a:r>
              <a:rPr lang="es-MX" sz="800" dirty="0"/>
              <a:t>=1C1KYPA_enMX613MX614&amp;biw=1600&amp;bih=794&amp;tbm=</a:t>
            </a:r>
            <a:r>
              <a:rPr lang="es-MX" sz="800" dirty="0" err="1"/>
              <a:t>isch&amp;sa</a:t>
            </a:r>
            <a:r>
              <a:rPr lang="es-MX" sz="800" dirty="0"/>
              <a:t>=1&amp;q=ciudad+del+pueblo+viejo+barrio+parisino+1960&amp;oq=ciudad+del+pueblo+viejo+barrio+parisino+1960&amp;gs_l=psy-ab.12...102338.109199.0.112012.21.21.0.0.0.0.128.2407.0j20.20.0....0...1.1.64.psy-ab..1.0.0....0.C8LOUGjhjVE#imgdii=K35tVuYLTozvrM:&amp;</a:t>
            </a:r>
            <a:r>
              <a:rPr lang="es-MX" sz="800" dirty="0" err="1"/>
              <a:t>imgrc</a:t>
            </a:r>
            <a:r>
              <a:rPr lang="es-MX" sz="800" dirty="0"/>
              <a:t>=LCxlre1KNj2T9M:</a:t>
            </a:r>
          </a:p>
        </p:txBody>
      </p:sp>
    </p:spTree>
    <p:extLst>
      <p:ext uri="{BB962C8B-B14F-4D97-AF65-F5344CB8AC3E}">
        <p14:creationId xmlns:p14="http://schemas.microsoft.com/office/powerpoint/2010/main" val="237664178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redondeado"/>
          <p:cNvSpPr/>
          <p:nvPr/>
        </p:nvSpPr>
        <p:spPr>
          <a:xfrm>
            <a:off x="5365589" y="805215"/>
            <a:ext cx="2239492" cy="792088"/>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MX" b="1" dirty="0" smtClean="0">
                <a:solidFill>
                  <a:schemeClr val="bg1"/>
                </a:solidFill>
                <a:latin typeface="Economica" charset="0"/>
              </a:rPr>
              <a:t>Población</a:t>
            </a:r>
            <a:r>
              <a:rPr lang="es-MX" dirty="0" smtClean="0">
                <a:solidFill>
                  <a:schemeClr val="bg1"/>
                </a:solidFill>
                <a:latin typeface="Economica" charset="0"/>
              </a:rPr>
              <a:t>: fuerte proporción de obreros, comunidades étnicas de trabajadores y emigrantes</a:t>
            </a:r>
            <a:endParaRPr lang="es-MX" dirty="0">
              <a:solidFill>
                <a:schemeClr val="bg1"/>
              </a:solidFill>
              <a:latin typeface="Economica" charset="0"/>
            </a:endParaRPr>
          </a:p>
        </p:txBody>
      </p:sp>
      <p:sp>
        <p:nvSpPr>
          <p:cNvPr id="5" name="4 Rectángulo redondeado"/>
          <p:cNvSpPr/>
          <p:nvPr/>
        </p:nvSpPr>
        <p:spPr>
          <a:xfrm>
            <a:off x="5374891" y="51469"/>
            <a:ext cx="2232248" cy="710703"/>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MX" dirty="0" smtClean="0">
                <a:solidFill>
                  <a:schemeClr val="bg1"/>
                </a:solidFill>
                <a:latin typeface="Economica" charset="0"/>
              </a:rPr>
              <a:t>Barrios de negocios en expansión crea las condiciones para una “reconquista urbana”</a:t>
            </a:r>
            <a:endParaRPr lang="es-MX" dirty="0">
              <a:solidFill>
                <a:schemeClr val="bg1"/>
              </a:solidFill>
              <a:latin typeface="Economica" charset="0"/>
            </a:endParaRPr>
          </a:p>
        </p:txBody>
      </p:sp>
      <p:sp>
        <p:nvSpPr>
          <p:cNvPr id="6" name="5 Rectángulo redondeado"/>
          <p:cNvSpPr/>
          <p:nvPr/>
        </p:nvSpPr>
        <p:spPr>
          <a:xfrm>
            <a:off x="5365589" y="2576845"/>
            <a:ext cx="2232248" cy="1080120"/>
          </a:xfrm>
          <a:prstGeom prst="roundRect">
            <a:avLst/>
          </a:prstGeom>
          <a:ln/>
        </p:spPr>
        <p:style>
          <a:lnRef idx="1">
            <a:schemeClr val="accent2"/>
          </a:lnRef>
          <a:fillRef idx="2">
            <a:schemeClr val="accent2"/>
          </a:fillRef>
          <a:effectRef idx="1">
            <a:schemeClr val="accent2"/>
          </a:effectRef>
          <a:fontRef idx="minor">
            <a:schemeClr val="dk1"/>
          </a:fontRef>
        </p:style>
        <p:txBody>
          <a:bodyPr rtlCol="0" anchor="ctr"/>
          <a:lstStyle/>
          <a:p>
            <a:pPr algn="ctr"/>
            <a:r>
              <a:rPr lang="es-MX" dirty="0" smtClean="0">
                <a:solidFill>
                  <a:schemeClr val="bg1"/>
                </a:solidFill>
                <a:latin typeface="Economica" charset="0"/>
              </a:rPr>
              <a:t>2 tipos de renovación urbana:</a:t>
            </a:r>
          </a:p>
          <a:p>
            <a:pPr algn="ctr"/>
            <a:r>
              <a:rPr lang="es-MX" dirty="0" smtClean="0">
                <a:solidFill>
                  <a:schemeClr val="bg1"/>
                </a:solidFill>
                <a:latin typeface="Economica" charset="0"/>
              </a:rPr>
              <a:t>-1958: demolición de manzanas insalubres</a:t>
            </a:r>
          </a:p>
          <a:p>
            <a:pPr algn="ctr"/>
            <a:r>
              <a:rPr lang="es-MX" dirty="0" smtClean="0">
                <a:solidFill>
                  <a:schemeClr val="bg1"/>
                </a:solidFill>
                <a:latin typeface="Economica" charset="0"/>
              </a:rPr>
              <a:t>1965-1966: transformaciones del espacio</a:t>
            </a:r>
            <a:r>
              <a:rPr lang="es-MX" dirty="0" smtClean="0">
                <a:solidFill>
                  <a:schemeClr val="bg1"/>
                </a:solidFill>
                <a:latin typeface="Economica" charset="0"/>
                <a:sym typeface="Wingdings" pitchFamily="2" charset="2"/>
              </a:rPr>
              <a:t></a:t>
            </a:r>
            <a:r>
              <a:rPr lang="es-MX" dirty="0" smtClean="0">
                <a:solidFill>
                  <a:schemeClr val="bg1"/>
                </a:solidFill>
                <a:latin typeface="Economica" charset="0"/>
              </a:rPr>
              <a:t> reconquista urbana</a:t>
            </a:r>
            <a:r>
              <a:rPr lang="es-MX" dirty="0" smtClean="0">
                <a:solidFill>
                  <a:srgbClr val="FFC000"/>
                </a:solidFill>
                <a:latin typeface="Economica" charset="0"/>
              </a:rPr>
              <a:t>”</a:t>
            </a:r>
            <a:endParaRPr lang="es-MX" dirty="0">
              <a:solidFill>
                <a:srgbClr val="FFC000"/>
              </a:solidFill>
              <a:latin typeface="Economica" charset="0"/>
            </a:endParaRPr>
          </a:p>
        </p:txBody>
      </p:sp>
      <p:sp>
        <p:nvSpPr>
          <p:cNvPr id="7" name="6 Rectángulo redondeado"/>
          <p:cNvSpPr/>
          <p:nvPr/>
        </p:nvSpPr>
        <p:spPr>
          <a:xfrm>
            <a:off x="5372833" y="1700220"/>
            <a:ext cx="2232248" cy="792088"/>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MX" dirty="0" smtClean="0">
                <a:solidFill>
                  <a:schemeClr val="bg1"/>
                </a:solidFill>
                <a:latin typeface="Economica" charset="0"/>
              </a:rPr>
              <a:t>“reconquista urbana”: cambio físico, social, funcional y simbólico</a:t>
            </a:r>
            <a:endParaRPr lang="es-MX" dirty="0">
              <a:solidFill>
                <a:schemeClr val="bg1"/>
              </a:solidFill>
              <a:latin typeface="Economica" charset="0"/>
            </a:endParaRPr>
          </a:p>
        </p:txBody>
      </p:sp>
      <p:sp>
        <p:nvSpPr>
          <p:cNvPr id="8" name="7 Rectángulo redondeado"/>
          <p:cNvSpPr/>
          <p:nvPr/>
        </p:nvSpPr>
        <p:spPr>
          <a:xfrm>
            <a:off x="5341831" y="3867894"/>
            <a:ext cx="2263250" cy="864096"/>
          </a:xfrm>
          <a:prstGeom prst="roundRect">
            <a:avLst/>
          </a:prstGeom>
          <a:ln/>
        </p:spPr>
        <p:style>
          <a:lnRef idx="1">
            <a:schemeClr val="accent2"/>
          </a:lnRef>
          <a:fillRef idx="2">
            <a:schemeClr val="accent2"/>
          </a:fillRef>
          <a:effectRef idx="1">
            <a:schemeClr val="accent2"/>
          </a:effectRef>
          <a:fontRef idx="minor">
            <a:schemeClr val="dk1"/>
          </a:fontRef>
        </p:style>
        <p:txBody>
          <a:bodyPr rtlCol="0" anchor="ctr"/>
          <a:lstStyle/>
          <a:p>
            <a:pPr algn="ctr"/>
            <a:r>
              <a:rPr lang="es-MX" dirty="0" smtClean="0">
                <a:solidFill>
                  <a:schemeClr val="bg1"/>
                </a:solidFill>
                <a:latin typeface="Economica" charset="0"/>
              </a:rPr>
              <a:t>Provocado un desplazamiento de las preocupaciones</a:t>
            </a:r>
            <a:r>
              <a:rPr lang="es-MX" dirty="0" smtClean="0">
                <a:solidFill>
                  <a:schemeClr val="bg1"/>
                </a:solidFill>
                <a:latin typeface="Economica" charset="0"/>
                <a:sym typeface="Wingdings" pitchFamily="2" charset="2"/>
              </a:rPr>
              <a:t> reivindicación de una vivienda decente </a:t>
            </a:r>
            <a:r>
              <a:rPr lang="es-MX" b="1" dirty="0" smtClean="0">
                <a:solidFill>
                  <a:schemeClr val="bg1"/>
                </a:solidFill>
                <a:latin typeface="Economica" charset="0"/>
                <a:sym typeface="Wingdings" pitchFamily="2" charset="2"/>
              </a:rPr>
              <a:t>pasa a segundo plano</a:t>
            </a:r>
            <a:endParaRPr lang="es-MX" b="1" dirty="0">
              <a:solidFill>
                <a:schemeClr val="bg1"/>
              </a:solidFill>
              <a:latin typeface="Economica" charset="0"/>
            </a:endParaRPr>
          </a:p>
        </p:txBody>
      </p:sp>
      <p:sp>
        <p:nvSpPr>
          <p:cNvPr id="9" name="8 Elipse"/>
          <p:cNvSpPr/>
          <p:nvPr/>
        </p:nvSpPr>
        <p:spPr>
          <a:xfrm>
            <a:off x="116806" y="183516"/>
            <a:ext cx="2438970" cy="1807634"/>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s-MX" sz="2800" b="1" dirty="0" smtClean="0">
                <a:solidFill>
                  <a:srgbClr val="FFC000"/>
                </a:solidFill>
                <a:latin typeface="Economica" charset="0"/>
              </a:rPr>
              <a:t>Ciudad del Pueblo, París</a:t>
            </a:r>
            <a:endParaRPr lang="es-MX" sz="2800" b="1" dirty="0">
              <a:solidFill>
                <a:srgbClr val="FFC000"/>
              </a:solidFill>
              <a:latin typeface="Economica" charset="0"/>
            </a:endParaRPr>
          </a:p>
        </p:txBody>
      </p:sp>
      <p:sp>
        <p:nvSpPr>
          <p:cNvPr id="10" name="9 Rectángulo redondeado"/>
          <p:cNvSpPr/>
          <p:nvPr/>
        </p:nvSpPr>
        <p:spPr>
          <a:xfrm>
            <a:off x="1014193" y="2096264"/>
            <a:ext cx="2232248" cy="1080120"/>
          </a:xfrm>
          <a:prstGeom prst="roundRect">
            <a:avLst/>
          </a:prstGeom>
          <a:ln/>
        </p:spPr>
        <p:style>
          <a:lnRef idx="1">
            <a:schemeClr val="accent2"/>
          </a:lnRef>
          <a:fillRef idx="2">
            <a:schemeClr val="accent2"/>
          </a:fillRef>
          <a:effectRef idx="1">
            <a:schemeClr val="accent2"/>
          </a:effectRef>
          <a:fontRef idx="minor">
            <a:schemeClr val="dk1"/>
          </a:fontRef>
        </p:style>
        <p:txBody>
          <a:bodyPr rtlCol="0" anchor="ctr"/>
          <a:lstStyle/>
          <a:p>
            <a:pPr algn="ctr"/>
            <a:r>
              <a:rPr lang="es-MX" dirty="0" smtClean="0">
                <a:solidFill>
                  <a:schemeClr val="bg1"/>
                </a:solidFill>
                <a:latin typeface="Economica" charset="0"/>
              </a:rPr>
              <a:t>Conllevo a una </a:t>
            </a:r>
            <a:r>
              <a:rPr lang="es-MX" b="1" dirty="0" smtClean="0">
                <a:solidFill>
                  <a:schemeClr val="bg1"/>
                </a:solidFill>
                <a:latin typeface="Economica" charset="0"/>
              </a:rPr>
              <a:t>movilización </a:t>
            </a:r>
            <a:r>
              <a:rPr lang="es-MX" dirty="0" smtClean="0">
                <a:solidFill>
                  <a:schemeClr val="bg1"/>
                </a:solidFill>
                <a:latin typeface="Economica" charset="0"/>
              </a:rPr>
              <a:t>demandar vivienda mientras no se recibiera una forma satisfactoria en magnitud, confort, precio</a:t>
            </a:r>
            <a:endParaRPr lang="es-MX" b="1" dirty="0">
              <a:solidFill>
                <a:schemeClr val="bg1"/>
              </a:solidFill>
              <a:latin typeface="Economica" charset="0"/>
            </a:endParaRPr>
          </a:p>
        </p:txBody>
      </p:sp>
      <p:sp>
        <p:nvSpPr>
          <p:cNvPr id="12" name="11 Rectángulo redondeado"/>
          <p:cNvSpPr/>
          <p:nvPr/>
        </p:nvSpPr>
        <p:spPr>
          <a:xfrm>
            <a:off x="1439652" y="3976500"/>
            <a:ext cx="2232248" cy="792088"/>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MX" dirty="0" smtClean="0">
                <a:solidFill>
                  <a:schemeClr val="bg1"/>
                </a:solidFill>
                <a:latin typeface="Economica" charset="0"/>
              </a:rPr>
              <a:t>Ante las amenazas del proceso de </a:t>
            </a:r>
            <a:r>
              <a:rPr lang="es-MX" b="1" dirty="0" smtClean="0">
                <a:solidFill>
                  <a:schemeClr val="bg1"/>
                </a:solidFill>
                <a:latin typeface="Economica" charset="0"/>
              </a:rPr>
              <a:t>renovación se dieron acciones</a:t>
            </a:r>
            <a:endParaRPr lang="es-MX" b="1" dirty="0">
              <a:solidFill>
                <a:schemeClr val="bg1"/>
              </a:solidFill>
              <a:latin typeface="Economica" charset="0"/>
            </a:endParaRPr>
          </a:p>
        </p:txBody>
      </p:sp>
      <p:cxnSp>
        <p:nvCxnSpPr>
          <p:cNvPr id="14" name="13 Conector recto de flecha"/>
          <p:cNvCxnSpPr>
            <a:stCxn id="9" idx="6"/>
            <a:endCxn id="4" idx="1"/>
          </p:cNvCxnSpPr>
          <p:nvPr/>
        </p:nvCxnSpPr>
        <p:spPr>
          <a:xfrm>
            <a:off x="2555776" y="1087333"/>
            <a:ext cx="2809813" cy="113926"/>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6" name="15 Conector recto de flecha"/>
          <p:cNvCxnSpPr>
            <a:stCxn id="9" idx="7"/>
            <a:endCxn id="5" idx="1"/>
          </p:cNvCxnSpPr>
          <p:nvPr/>
        </p:nvCxnSpPr>
        <p:spPr>
          <a:xfrm flipV="1">
            <a:off x="2198597" y="406821"/>
            <a:ext cx="3176294" cy="41417"/>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9" name="18 Conector recto de flecha"/>
          <p:cNvCxnSpPr>
            <a:endCxn id="7" idx="1"/>
          </p:cNvCxnSpPr>
          <p:nvPr/>
        </p:nvCxnSpPr>
        <p:spPr>
          <a:xfrm>
            <a:off x="2528427" y="1304176"/>
            <a:ext cx="2844406" cy="79208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24" name="23 Conector recto de flecha"/>
          <p:cNvCxnSpPr/>
          <p:nvPr/>
        </p:nvCxnSpPr>
        <p:spPr>
          <a:xfrm>
            <a:off x="2267744" y="1638103"/>
            <a:ext cx="3105089" cy="1258277"/>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31" name="30 Conector recto de flecha"/>
          <p:cNvCxnSpPr/>
          <p:nvPr/>
        </p:nvCxnSpPr>
        <p:spPr>
          <a:xfrm flipV="1">
            <a:off x="2521473" y="3208713"/>
            <a:ext cx="13909" cy="743162"/>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37" name="36 Conector recto de flecha"/>
          <p:cNvCxnSpPr/>
          <p:nvPr/>
        </p:nvCxnSpPr>
        <p:spPr>
          <a:xfrm flipH="1">
            <a:off x="3761090" y="4299942"/>
            <a:ext cx="1580741" cy="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1 Título"/>
          <p:cNvSpPr>
            <a:spLocks noGrp="1"/>
          </p:cNvSpPr>
          <p:nvPr>
            <p:ph type="title"/>
          </p:nvPr>
        </p:nvSpPr>
        <p:spPr>
          <a:solidFill>
            <a:schemeClr val="accent6">
              <a:lumMod val="60000"/>
              <a:lumOff val="40000"/>
            </a:schemeClr>
          </a:solidFill>
        </p:spPr>
        <p:txBody>
          <a:bodyPr/>
          <a:lstStyle/>
          <a:p>
            <a:r>
              <a:rPr lang="es-MX" sz="2800" dirty="0" smtClean="0">
                <a:solidFill>
                  <a:schemeClr val="bg1"/>
                </a:solidFill>
              </a:rPr>
              <a:t>Inadecuación entre la base de la movilización y la respuesta a la reivindicación</a:t>
            </a:r>
            <a:endParaRPr lang="es-MX" sz="2800" dirty="0">
              <a:solidFill>
                <a:schemeClr val="bg1"/>
              </a:solidFill>
            </a:endParaRPr>
          </a:p>
        </p:txBody>
      </p:sp>
    </p:spTree>
    <p:extLst>
      <p:ext uri="{BB962C8B-B14F-4D97-AF65-F5344CB8AC3E}">
        <p14:creationId xmlns:p14="http://schemas.microsoft.com/office/powerpoint/2010/main" val="41520892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251520" y="0"/>
            <a:ext cx="8424936" cy="86409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s-MX" sz="1600" dirty="0" smtClean="0">
                <a:latin typeface="Economica" charset="0"/>
              </a:rPr>
              <a:t>Reivindicaciones desde la clase obrera y pequeños comerciantes</a:t>
            </a:r>
            <a:r>
              <a:rPr lang="es-MX" sz="1600" dirty="0" smtClean="0">
                <a:latin typeface="Economica" charset="0"/>
                <a:sym typeface="Wingdings" pitchFamily="2" charset="2"/>
              </a:rPr>
              <a:t> Origen en la </a:t>
            </a:r>
            <a:r>
              <a:rPr lang="es-MX" sz="1600" b="1" dirty="0" smtClean="0">
                <a:latin typeface="Economica" charset="0"/>
                <a:sym typeface="Wingdings" pitchFamily="2" charset="2"/>
              </a:rPr>
              <a:t>Organización Nacional de Inquilinos </a:t>
            </a:r>
            <a:r>
              <a:rPr lang="es-MX" sz="1600" dirty="0" smtClean="0">
                <a:latin typeface="Economica" charset="0"/>
                <a:sym typeface="Wingdings" pitchFamily="2" charset="2"/>
              </a:rPr>
              <a:t>objetivo en el aumento de número de viviendas social construida por el Estado</a:t>
            </a:r>
            <a:endParaRPr lang="es-MX" sz="1600" b="1" dirty="0">
              <a:latin typeface="Economica" charset="0"/>
            </a:endParaRPr>
          </a:p>
        </p:txBody>
      </p:sp>
      <p:sp>
        <p:nvSpPr>
          <p:cNvPr id="4" name="3 Rectángulo"/>
          <p:cNvSpPr/>
          <p:nvPr/>
        </p:nvSpPr>
        <p:spPr>
          <a:xfrm>
            <a:off x="251520" y="915566"/>
            <a:ext cx="8424936" cy="864096"/>
          </a:xfrm>
          <a:prstGeom prst="rect">
            <a:avLst/>
          </a:prstGeom>
          <a:ln>
            <a:solidFill>
              <a:schemeClr val="accent5">
                <a:lumMod val="60000"/>
                <a:lumOff val="4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s-MX" sz="1600" dirty="0" smtClean="0">
                <a:latin typeface="Economica" charset="0"/>
              </a:rPr>
              <a:t>1965 se hace una campaña para relanzar la construcción de vivienda en Paris, se construyen 430 viviendas que no eran las suficientes para las familias</a:t>
            </a:r>
            <a:r>
              <a:rPr lang="es-MX" sz="1600" dirty="0" smtClean="0">
                <a:latin typeface="Economica" charset="0"/>
                <a:sym typeface="Wingdings" pitchFamily="2" charset="2"/>
              </a:rPr>
              <a:t> lleva a una movilización para obtener la construcción de viviendas</a:t>
            </a:r>
            <a:endParaRPr lang="es-MX" sz="1600" dirty="0">
              <a:latin typeface="Economica" charset="0"/>
            </a:endParaRPr>
          </a:p>
        </p:txBody>
      </p:sp>
      <p:sp>
        <p:nvSpPr>
          <p:cNvPr id="5" name="4 Rectángulo"/>
          <p:cNvSpPr/>
          <p:nvPr/>
        </p:nvSpPr>
        <p:spPr>
          <a:xfrm>
            <a:off x="243755" y="1851670"/>
            <a:ext cx="8432701" cy="864096"/>
          </a:xfrm>
          <a:prstGeom prst="rect">
            <a:avLst/>
          </a:prstGeom>
          <a:ln>
            <a:solidFill>
              <a:srgbClr val="00B05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s-MX" sz="1600" dirty="0" smtClean="0">
                <a:latin typeface="Economica" charset="0"/>
              </a:rPr>
              <a:t>La reivindicación lleva al Ayuntamiento a obtener los terrenos y a O.H.L.M  a generar créditos ,</a:t>
            </a:r>
            <a:r>
              <a:rPr lang="es-MX" sz="1600" dirty="0" smtClean="0">
                <a:latin typeface="Economica" charset="0"/>
                <a:sym typeface="Wingdings" pitchFamily="2" charset="2"/>
              </a:rPr>
              <a:t>la amenaza de renovación lleva a la movilización y esto a que</a:t>
            </a:r>
            <a:r>
              <a:rPr lang="es-MX" sz="1600" dirty="0" smtClean="0">
                <a:latin typeface="Economica" charset="0"/>
              </a:rPr>
              <a:t> en donde se reserva una parte para la construcción y otra para la renovación mas afectado, si se reserva pero por el precio no se construye</a:t>
            </a:r>
            <a:endParaRPr lang="es-MX" sz="1600" dirty="0">
              <a:latin typeface="Economica" charset="0"/>
            </a:endParaRPr>
          </a:p>
        </p:txBody>
      </p:sp>
      <p:sp>
        <p:nvSpPr>
          <p:cNvPr id="6" name="5 Rectángulo"/>
          <p:cNvSpPr/>
          <p:nvPr/>
        </p:nvSpPr>
        <p:spPr>
          <a:xfrm>
            <a:off x="243755" y="2787774"/>
            <a:ext cx="8432701" cy="720080"/>
          </a:xfrm>
          <a:prstGeom prst="rect">
            <a:avLst/>
          </a:prstGeom>
          <a:ln>
            <a:solidFill>
              <a:schemeClr val="accent5">
                <a:lumMod val="7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s-MX" sz="1600" dirty="0" smtClean="0">
                <a:latin typeface="Economica" charset="0"/>
              </a:rPr>
              <a:t>Favorece la especulación y la construcción privada a costa de la fragmentación que da como resultado gran numero de viviendas a precios incalculables y personas en pésimas condiciones</a:t>
            </a:r>
            <a:endParaRPr lang="es-MX" sz="1600" dirty="0">
              <a:latin typeface="Economica" charset="0"/>
            </a:endParaRPr>
          </a:p>
        </p:txBody>
      </p:sp>
      <p:sp>
        <p:nvSpPr>
          <p:cNvPr id="7" name="6 Rectángulo"/>
          <p:cNvSpPr/>
          <p:nvPr/>
        </p:nvSpPr>
        <p:spPr>
          <a:xfrm>
            <a:off x="251520" y="3579862"/>
            <a:ext cx="8424936" cy="648072"/>
          </a:xfrm>
          <a:prstGeom prst="rect">
            <a:avLst/>
          </a:prstGeom>
          <a:ln>
            <a:solidFill>
              <a:schemeClr val="accent1">
                <a:lumMod val="40000"/>
                <a:lumOff val="6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s-MX" sz="1600" b="1" dirty="0" smtClean="0">
                <a:latin typeface="Economica" charset="0"/>
              </a:rPr>
              <a:t>Demandas:</a:t>
            </a:r>
            <a:r>
              <a:rPr lang="es-MX" sz="1600" dirty="0" smtClean="0">
                <a:latin typeface="Economica" charset="0"/>
              </a:rPr>
              <a:t> realojados/alojamientos/control de alquileres/equipamiento/mantenimiento y modernización</a:t>
            </a:r>
            <a:endParaRPr lang="es-MX" sz="1600" b="1" dirty="0">
              <a:latin typeface="Economica" charset="0"/>
            </a:endParaRPr>
          </a:p>
        </p:txBody>
      </p:sp>
      <p:sp>
        <p:nvSpPr>
          <p:cNvPr id="8" name="7 Rectángulo"/>
          <p:cNvSpPr/>
          <p:nvPr/>
        </p:nvSpPr>
        <p:spPr>
          <a:xfrm>
            <a:off x="251520" y="4279404"/>
            <a:ext cx="8424936" cy="864096"/>
          </a:xfrm>
          <a:prstGeom prst="rect">
            <a:avLst/>
          </a:prstGeom>
          <a:ln>
            <a:solidFill>
              <a:schemeClr val="accent5">
                <a:lumMod val="60000"/>
                <a:lumOff val="4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s-MX" sz="1600" dirty="0" smtClean="0">
                <a:latin typeface="Economica" charset="0"/>
              </a:rPr>
              <a:t>Se construyeron</a:t>
            </a:r>
            <a:r>
              <a:rPr lang="es-MX" sz="1600" dirty="0" smtClean="0">
                <a:latin typeface="Economica" charset="0"/>
                <a:sym typeface="Wingdings" pitchFamily="2" charset="2"/>
              </a:rPr>
              <a:t> éxito parcial del movimiento, si se han construido pero esta población no ha sido realojada ¿Razón? El mecanismo de administración de atribución de vivienda pasa por lista de espera</a:t>
            </a:r>
            <a:endParaRPr lang="es-MX" sz="1600" dirty="0">
              <a:latin typeface="Economica"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323529" y="627534"/>
            <a:ext cx="8280920" cy="2677656"/>
          </a:xfrm>
          <a:prstGeom prst="rect">
            <a:avLst/>
          </a:prstGeom>
          <a:noFill/>
          <a:ln>
            <a:solidFill>
              <a:schemeClr val="accent6">
                <a:lumMod val="75000"/>
              </a:schemeClr>
            </a:solidFill>
          </a:ln>
        </p:spPr>
        <p:txBody>
          <a:bodyPr wrap="square" rtlCol="0">
            <a:spAutoFit/>
          </a:bodyPr>
          <a:lstStyle/>
          <a:p>
            <a:r>
              <a:rPr lang="es-MX" sz="2800" b="1" dirty="0" smtClean="0">
                <a:solidFill>
                  <a:srgbClr val="FFC000"/>
                </a:solidFill>
                <a:latin typeface="Economica" charset="0"/>
              </a:rPr>
              <a:t>Condiciones de la acción antiespeculativa</a:t>
            </a:r>
            <a:r>
              <a:rPr lang="es-MX" sz="2800" dirty="0" smtClean="0">
                <a:solidFill>
                  <a:srgbClr val="FFC000"/>
                </a:solidFill>
                <a:latin typeface="Economica" charset="0"/>
              </a:rPr>
              <a:t>: </a:t>
            </a:r>
          </a:p>
          <a:p>
            <a:r>
              <a:rPr lang="es-MX" sz="2800" dirty="0" smtClean="0">
                <a:solidFill>
                  <a:srgbClr val="FFC000"/>
                </a:solidFill>
                <a:latin typeface="Economica" charset="0"/>
              </a:rPr>
              <a:t>*proximidad a ciertos servicios da un estándar, </a:t>
            </a:r>
          </a:p>
          <a:p>
            <a:r>
              <a:rPr lang="es-MX" sz="2800" dirty="0" smtClean="0">
                <a:solidFill>
                  <a:srgbClr val="FFC000"/>
                </a:solidFill>
                <a:latin typeface="Economica" charset="0"/>
              </a:rPr>
              <a:t>*interés del as  inmobiliarias, </a:t>
            </a:r>
          </a:p>
          <a:p>
            <a:r>
              <a:rPr lang="es-MX" sz="2800" dirty="0">
                <a:solidFill>
                  <a:srgbClr val="FFC000"/>
                </a:solidFill>
                <a:latin typeface="Economica" charset="0"/>
              </a:rPr>
              <a:t>*</a:t>
            </a:r>
            <a:r>
              <a:rPr lang="es-MX" sz="2800" dirty="0" smtClean="0">
                <a:solidFill>
                  <a:srgbClr val="FFC000"/>
                </a:solidFill>
                <a:latin typeface="Economica" charset="0"/>
              </a:rPr>
              <a:t>se prometen a renovar y realojar pero en periferia esto da una campaña de alerta</a:t>
            </a:r>
            <a:r>
              <a:rPr lang="es-MX" sz="2800" dirty="0" smtClean="0">
                <a:solidFill>
                  <a:srgbClr val="FFC000"/>
                </a:solidFill>
                <a:latin typeface="Economica" charset="0"/>
                <a:sym typeface="Wingdings" pitchFamily="2" charset="2"/>
              </a:rPr>
              <a:t> se hace un movimiento la sociedad inmobiliaria le deja de interesar y revende</a:t>
            </a:r>
            <a:endParaRPr lang="es-MX" sz="2800" dirty="0">
              <a:solidFill>
                <a:srgbClr val="FFC000"/>
              </a:solidFill>
              <a:latin typeface="Economica" charset="0"/>
            </a:endParaRPr>
          </a:p>
        </p:txBody>
      </p:sp>
      <p:sp>
        <p:nvSpPr>
          <p:cNvPr id="4" name="3 CuadroTexto"/>
          <p:cNvSpPr txBox="1"/>
          <p:nvPr/>
        </p:nvSpPr>
        <p:spPr>
          <a:xfrm>
            <a:off x="107504" y="3579862"/>
            <a:ext cx="9001000" cy="1200329"/>
          </a:xfrm>
          <a:prstGeom prst="rect">
            <a:avLst/>
          </a:prstGeom>
          <a:ln/>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s-MX" sz="2400" b="1" dirty="0" smtClean="0">
                <a:latin typeface="Economica" charset="0"/>
              </a:rPr>
              <a:t>Éxito</a:t>
            </a:r>
            <a:r>
              <a:rPr lang="es-MX" sz="2400" dirty="0" smtClean="0">
                <a:latin typeface="Economica" charset="0"/>
              </a:rPr>
              <a:t> porque: carácter abusivo de esta política</a:t>
            </a:r>
          </a:p>
          <a:p>
            <a:r>
              <a:rPr lang="es-MX" sz="2400" dirty="0" smtClean="0">
                <a:latin typeface="Economica" charset="0"/>
              </a:rPr>
              <a:t>                       -Evidenciaron la relación renovación/conquista</a:t>
            </a:r>
          </a:p>
          <a:p>
            <a:r>
              <a:rPr lang="es-MX" sz="2400" dirty="0" smtClean="0">
                <a:latin typeface="Economica" charset="0"/>
              </a:rPr>
              <a:t>                       -Base social que tenia la capacidad social y económica de oponerse a esa acción</a:t>
            </a:r>
            <a:endParaRPr lang="es-MX" sz="2400" dirty="0">
              <a:latin typeface="Economica"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dondear rectángulo de esquina del mismo lado"/>
          <p:cNvSpPr/>
          <p:nvPr/>
        </p:nvSpPr>
        <p:spPr>
          <a:xfrm>
            <a:off x="1043608" y="483518"/>
            <a:ext cx="6552728" cy="720080"/>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s-MX" sz="3200" dirty="0" smtClean="0">
                <a:solidFill>
                  <a:schemeClr val="bg1"/>
                </a:solidFill>
                <a:latin typeface="Economica" charset="0"/>
              </a:rPr>
              <a:t>Manera de enfrentar la renovación</a:t>
            </a:r>
            <a:endParaRPr lang="es-MX" sz="3200" dirty="0">
              <a:solidFill>
                <a:schemeClr val="bg1"/>
              </a:solidFill>
              <a:latin typeface="Economica" charset="0"/>
            </a:endParaRPr>
          </a:p>
        </p:txBody>
      </p:sp>
      <p:sp>
        <p:nvSpPr>
          <p:cNvPr id="4" name="3 Redondear rectángulo de esquina del mismo lado"/>
          <p:cNvSpPr/>
          <p:nvPr/>
        </p:nvSpPr>
        <p:spPr>
          <a:xfrm>
            <a:off x="1619672" y="1419622"/>
            <a:ext cx="5472608" cy="648072"/>
          </a:xfrm>
          <a:prstGeom prst="round2SameRect">
            <a:avLst/>
          </a:prstGeom>
          <a:ln>
            <a:solidFill>
              <a:srgbClr val="00B05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s-MX" sz="2000" dirty="0" smtClean="0">
                <a:solidFill>
                  <a:schemeClr val="bg1"/>
                </a:solidFill>
                <a:latin typeface="Economica" charset="0"/>
              </a:rPr>
              <a:t>Asociación de inquilinos busca constituir comités de defensa</a:t>
            </a:r>
            <a:endParaRPr lang="es-MX" sz="2000" dirty="0">
              <a:solidFill>
                <a:schemeClr val="bg1"/>
              </a:solidFill>
              <a:latin typeface="Economica" charset="0"/>
            </a:endParaRPr>
          </a:p>
        </p:txBody>
      </p:sp>
      <p:sp>
        <p:nvSpPr>
          <p:cNvPr id="5" name="4 Redondear rectángulo de esquina del mismo lado"/>
          <p:cNvSpPr/>
          <p:nvPr/>
        </p:nvSpPr>
        <p:spPr>
          <a:xfrm>
            <a:off x="1115616" y="2283718"/>
            <a:ext cx="6552728" cy="720080"/>
          </a:xfrm>
          <a:prstGeom prst="round2SameRect">
            <a:avLst/>
          </a:prstGeom>
          <a:ln>
            <a:solidFill>
              <a:srgbClr val="7030A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s-MX" sz="2000" dirty="0" smtClean="0">
                <a:solidFill>
                  <a:schemeClr val="bg1"/>
                </a:solidFill>
                <a:latin typeface="Economica" charset="0"/>
              </a:rPr>
              <a:t>Congreso lo acepta pero con condiciones realojamiento mismo lugar/facilidad de cambio/ indemnización razonable</a:t>
            </a:r>
            <a:endParaRPr lang="es-MX" sz="2000" dirty="0">
              <a:solidFill>
                <a:schemeClr val="bg1"/>
              </a:solidFill>
              <a:latin typeface="Economica" charset="0"/>
            </a:endParaRPr>
          </a:p>
        </p:txBody>
      </p:sp>
      <p:sp>
        <p:nvSpPr>
          <p:cNvPr id="6" name="5 Rectángulo"/>
          <p:cNvSpPr/>
          <p:nvPr/>
        </p:nvSpPr>
        <p:spPr>
          <a:xfrm>
            <a:off x="899592" y="3579862"/>
            <a:ext cx="2016224" cy="1008112"/>
          </a:xfrm>
          <a:prstGeom prst="rect">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dirty="0" smtClean="0">
                <a:solidFill>
                  <a:srgbClr val="FFC000"/>
                </a:solidFill>
                <a:latin typeface="Economica" charset="0"/>
              </a:rPr>
              <a:t>Construcción social de comités que llamen a estimular y desarrollar</a:t>
            </a:r>
            <a:endParaRPr lang="es-MX" sz="2000" dirty="0">
              <a:solidFill>
                <a:srgbClr val="FFC000"/>
              </a:solidFill>
              <a:latin typeface="Economica" charset="0"/>
            </a:endParaRPr>
          </a:p>
        </p:txBody>
      </p:sp>
      <p:sp>
        <p:nvSpPr>
          <p:cNvPr id="7" name="6 Rectángulo"/>
          <p:cNvSpPr/>
          <p:nvPr/>
        </p:nvSpPr>
        <p:spPr>
          <a:xfrm>
            <a:off x="6084168" y="3579862"/>
            <a:ext cx="2664296" cy="129614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dirty="0" smtClean="0">
                <a:solidFill>
                  <a:srgbClr val="FFC000"/>
                </a:solidFill>
                <a:latin typeface="Economica" charset="0"/>
              </a:rPr>
              <a:t>Comités de defensa: deben de depender de las secciones, asamblea con miembros designados</a:t>
            </a:r>
            <a:endParaRPr lang="es-MX" sz="2000" dirty="0">
              <a:solidFill>
                <a:srgbClr val="FFC000"/>
              </a:solidFill>
              <a:latin typeface="Economica" charset="0"/>
            </a:endParaRPr>
          </a:p>
        </p:txBody>
      </p:sp>
      <p:cxnSp>
        <p:nvCxnSpPr>
          <p:cNvPr id="17" name="16 Conector recto de flecha"/>
          <p:cNvCxnSpPr>
            <a:stCxn id="5" idx="1"/>
          </p:cNvCxnSpPr>
          <p:nvPr/>
        </p:nvCxnSpPr>
        <p:spPr>
          <a:xfrm flipH="1">
            <a:off x="2915816" y="3003798"/>
            <a:ext cx="1476164" cy="576064"/>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8" name="17 Conector recto de flecha"/>
          <p:cNvCxnSpPr>
            <a:stCxn id="5" idx="1"/>
          </p:cNvCxnSpPr>
          <p:nvPr/>
        </p:nvCxnSpPr>
        <p:spPr>
          <a:xfrm>
            <a:off x="4391980" y="3003798"/>
            <a:ext cx="1692188" cy="576064"/>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73700" y="699542"/>
            <a:ext cx="3150228" cy="2637508"/>
          </a:xfrm>
        </p:spPr>
        <p:txBody>
          <a:bodyPr/>
          <a:lstStyle/>
          <a:p>
            <a:r>
              <a:rPr lang="es-MX" dirty="0" smtClean="0">
                <a:solidFill>
                  <a:srgbClr val="FFFF00"/>
                </a:solidFill>
              </a:rPr>
              <a:t>3 ejemplos significativos de lucha urbana y política: </a:t>
            </a:r>
            <a:endParaRPr lang="es-MX" dirty="0">
              <a:solidFill>
                <a:srgbClr val="FFFF00"/>
              </a:solidFill>
            </a:endParaRPr>
          </a:p>
        </p:txBody>
      </p:sp>
      <p:sp>
        <p:nvSpPr>
          <p:cNvPr id="3" name="Rectángulo 2"/>
          <p:cNvSpPr/>
          <p:nvPr/>
        </p:nvSpPr>
        <p:spPr>
          <a:xfrm>
            <a:off x="4283968" y="987574"/>
            <a:ext cx="2529860" cy="707886"/>
          </a:xfrm>
          <a:prstGeom prst="rect">
            <a:avLst/>
          </a:prstGeom>
        </p:spPr>
        <p:txBody>
          <a:bodyPr wrap="none">
            <a:spAutoFit/>
          </a:bodyPr>
          <a:lstStyle/>
          <a:p>
            <a:pPr algn="ctr"/>
            <a:r>
              <a:rPr lang="es-MX" sz="4000" b="1" dirty="0" err="1">
                <a:solidFill>
                  <a:schemeClr val="bg1"/>
                </a:solidFill>
                <a:latin typeface="Economica" charset="0"/>
              </a:rPr>
              <a:t>Square</a:t>
            </a:r>
            <a:r>
              <a:rPr lang="es-MX" sz="4000" b="1" dirty="0">
                <a:solidFill>
                  <a:schemeClr val="bg1"/>
                </a:solidFill>
                <a:latin typeface="Economica" charset="0"/>
              </a:rPr>
              <a:t> </a:t>
            </a:r>
            <a:r>
              <a:rPr lang="es-MX" sz="4000" b="1" dirty="0" err="1">
                <a:solidFill>
                  <a:schemeClr val="bg1"/>
                </a:solidFill>
                <a:latin typeface="Economica" charset="0"/>
              </a:rPr>
              <a:t>Gaieté</a:t>
            </a:r>
            <a:endParaRPr lang="es-MX" sz="4000" b="1" dirty="0">
              <a:solidFill>
                <a:schemeClr val="bg1"/>
              </a:solidFill>
              <a:latin typeface="Economica" charset="0"/>
            </a:endParaRPr>
          </a:p>
        </p:txBody>
      </p:sp>
      <p:sp>
        <p:nvSpPr>
          <p:cNvPr id="4" name="Rectángulo 3"/>
          <p:cNvSpPr/>
          <p:nvPr/>
        </p:nvSpPr>
        <p:spPr>
          <a:xfrm>
            <a:off x="4283968" y="2018296"/>
            <a:ext cx="1955985" cy="707886"/>
          </a:xfrm>
          <a:prstGeom prst="rect">
            <a:avLst/>
          </a:prstGeom>
        </p:spPr>
        <p:txBody>
          <a:bodyPr wrap="none">
            <a:spAutoFit/>
          </a:bodyPr>
          <a:lstStyle/>
          <a:p>
            <a:pPr algn="ctr"/>
            <a:r>
              <a:rPr lang="es-MX" sz="4000" b="1" dirty="0" err="1">
                <a:solidFill>
                  <a:schemeClr val="bg1"/>
                </a:solidFill>
                <a:latin typeface="Economica" charset="0"/>
              </a:rPr>
              <a:t>Presqu’ile</a:t>
            </a:r>
            <a:endParaRPr lang="es-MX" sz="4000" b="1" dirty="0">
              <a:solidFill>
                <a:schemeClr val="bg1"/>
              </a:solidFill>
              <a:latin typeface="Economica" charset="0"/>
            </a:endParaRPr>
          </a:p>
        </p:txBody>
      </p:sp>
      <p:sp>
        <p:nvSpPr>
          <p:cNvPr id="5" name="Abrir llave 4"/>
          <p:cNvSpPr/>
          <p:nvPr/>
        </p:nvSpPr>
        <p:spPr>
          <a:xfrm>
            <a:off x="3707904" y="699542"/>
            <a:ext cx="432048" cy="3096344"/>
          </a:xfrm>
          <a:prstGeom prst="leftBrace">
            <a:avLst>
              <a:gd name="adj1" fmla="val 104534"/>
              <a:gd name="adj2" fmla="val 50000"/>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sp>
        <p:nvSpPr>
          <p:cNvPr id="6" name="Rectángulo 5"/>
          <p:cNvSpPr/>
          <p:nvPr/>
        </p:nvSpPr>
        <p:spPr>
          <a:xfrm>
            <a:off x="4276595" y="2931790"/>
            <a:ext cx="2797561" cy="707886"/>
          </a:xfrm>
          <a:prstGeom prst="rect">
            <a:avLst/>
          </a:prstGeom>
        </p:spPr>
        <p:txBody>
          <a:bodyPr wrap="none">
            <a:spAutoFit/>
          </a:bodyPr>
          <a:lstStyle/>
          <a:p>
            <a:pPr algn="ctr"/>
            <a:r>
              <a:rPr lang="es-MX" sz="4000" b="1" dirty="0">
                <a:solidFill>
                  <a:schemeClr val="bg1"/>
                </a:solidFill>
                <a:latin typeface="Economica" charset="0"/>
              </a:rPr>
              <a:t>Calle de la </a:t>
            </a:r>
            <a:r>
              <a:rPr lang="es-MX" sz="4000" b="1" dirty="0" err="1">
                <a:solidFill>
                  <a:schemeClr val="bg1"/>
                </a:solidFill>
                <a:latin typeface="Economica" charset="0"/>
              </a:rPr>
              <a:t>Boue</a:t>
            </a:r>
            <a:endParaRPr lang="es-MX" sz="4000" b="1" dirty="0">
              <a:solidFill>
                <a:schemeClr val="bg1"/>
              </a:solidFill>
              <a:latin typeface="Economica" charset="0"/>
            </a:endParaRPr>
          </a:p>
        </p:txBody>
      </p:sp>
    </p:spTree>
    <p:extLst>
      <p:ext uri="{BB962C8B-B14F-4D97-AF65-F5344CB8AC3E}">
        <p14:creationId xmlns:p14="http://schemas.microsoft.com/office/powerpoint/2010/main" val="196704505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redondeado"/>
          <p:cNvSpPr/>
          <p:nvPr/>
        </p:nvSpPr>
        <p:spPr>
          <a:xfrm>
            <a:off x="3275856" y="339502"/>
            <a:ext cx="2592288" cy="792088"/>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MX" dirty="0" smtClean="0">
                <a:solidFill>
                  <a:schemeClr val="bg1"/>
                </a:solidFill>
                <a:latin typeface="Economica" charset="0"/>
              </a:rPr>
              <a:t>Nivel social superior a la media del barrio, </a:t>
            </a:r>
            <a:r>
              <a:rPr lang="es-MX" dirty="0" err="1" smtClean="0">
                <a:solidFill>
                  <a:schemeClr val="bg1"/>
                </a:solidFill>
                <a:latin typeface="Economica" charset="0"/>
              </a:rPr>
              <a:t>habitat</a:t>
            </a:r>
            <a:r>
              <a:rPr lang="es-MX" dirty="0" smtClean="0">
                <a:solidFill>
                  <a:schemeClr val="bg1"/>
                </a:solidFill>
                <a:latin typeface="Economica" charset="0"/>
              </a:rPr>
              <a:t> deteriorado (sin agua)</a:t>
            </a:r>
            <a:endParaRPr lang="es-MX" dirty="0">
              <a:solidFill>
                <a:schemeClr val="bg1"/>
              </a:solidFill>
              <a:latin typeface="Economica" charset="0"/>
            </a:endParaRPr>
          </a:p>
        </p:txBody>
      </p:sp>
      <p:sp>
        <p:nvSpPr>
          <p:cNvPr id="5" name="4 Rectángulo redondeado"/>
          <p:cNvSpPr/>
          <p:nvPr/>
        </p:nvSpPr>
        <p:spPr>
          <a:xfrm>
            <a:off x="6444208" y="483518"/>
            <a:ext cx="2232248" cy="792088"/>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MX" dirty="0" smtClean="0">
                <a:solidFill>
                  <a:schemeClr val="bg1"/>
                </a:solidFill>
                <a:latin typeface="Economica" charset="0"/>
              </a:rPr>
              <a:t>Asociación de inquilinos queda como </a:t>
            </a:r>
            <a:r>
              <a:rPr lang="es-MX" dirty="0" err="1" smtClean="0">
                <a:solidFill>
                  <a:schemeClr val="bg1"/>
                </a:solidFill>
                <a:latin typeface="Economica" charset="0"/>
              </a:rPr>
              <a:t>intemediario</a:t>
            </a:r>
            <a:r>
              <a:rPr lang="es-MX" dirty="0" smtClean="0">
                <a:solidFill>
                  <a:schemeClr val="bg1"/>
                </a:solidFill>
                <a:latin typeface="Economica" charset="0"/>
              </a:rPr>
              <a:t> y consejero  </a:t>
            </a:r>
            <a:endParaRPr lang="es-MX" dirty="0">
              <a:solidFill>
                <a:schemeClr val="bg1"/>
              </a:solidFill>
              <a:latin typeface="Economica" charset="0"/>
            </a:endParaRPr>
          </a:p>
        </p:txBody>
      </p:sp>
      <p:sp>
        <p:nvSpPr>
          <p:cNvPr id="6" name="5 Rectángulo redondeado"/>
          <p:cNvSpPr/>
          <p:nvPr/>
        </p:nvSpPr>
        <p:spPr>
          <a:xfrm>
            <a:off x="6444208" y="3291830"/>
            <a:ext cx="2232248" cy="1080120"/>
          </a:xfrm>
          <a:prstGeom prst="roundRect">
            <a:avLst/>
          </a:prstGeom>
          <a:ln/>
        </p:spPr>
        <p:style>
          <a:lnRef idx="1">
            <a:schemeClr val="accent5"/>
          </a:lnRef>
          <a:fillRef idx="2">
            <a:schemeClr val="accent5"/>
          </a:fillRef>
          <a:effectRef idx="1">
            <a:schemeClr val="accent5"/>
          </a:effectRef>
          <a:fontRef idx="minor">
            <a:schemeClr val="dk1"/>
          </a:fontRef>
        </p:style>
        <p:txBody>
          <a:bodyPr rtlCol="0" anchor="ctr"/>
          <a:lstStyle/>
          <a:p>
            <a:pPr algn="ctr"/>
            <a:r>
              <a:rPr lang="es-MX" dirty="0" smtClean="0">
                <a:solidFill>
                  <a:schemeClr val="bg1"/>
                </a:solidFill>
                <a:latin typeface="Economica" charset="0"/>
              </a:rPr>
              <a:t>Asociación y algunos abandonan el terreno pero queda un “resto</a:t>
            </a:r>
            <a:r>
              <a:rPr lang="es-MX" dirty="0" smtClean="0">
                <a:solidFill>
                  <a:schemeClr val="tx1"/>
                </a:solidFill>
                <a:latin typeface="Economica" charset="0"/>
              </a:rPr>
              <a:t>”</a:t>
            </a:r>
            <a:endParaRPr lang="es-MX" dirty="0">
              <a:solidFill>
                <a:schemeClr val="tx1"/>
              </a:solidFill>
              <a:latin typeface="Economica" charset="0"/>
            </a:endParaRPr>
          </a:p>
        </p:txBody>
      </p:sp>
      <p:sp>
        <p:nvSpPr>
          <p:cNvPr id="7" name="6 Rectángulo redondeado"/>
          <p:cNvSpPr/>
          <p:nvPr/>
        </p:nvSpPr>
        <p:spPr>
          <a:xfrm>
            <a:off x="6444208" y="2067694"/>
            <a:ext cx="2232248" cy="792088"/>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MX" dirty="0" smtClean="0">
                <a:solidFill>
                  <a:schemeClr val="bg1"/>
                </a:solidFill>
                <a:latin typeface="Economica" charset="0"/>
              </a:rPr>
              <a:t>Logro realojar a un cierto número de población</a:t>
            </a:r>
            <a:endParaRPr lang="es-MX" dirty="0">
              <a:solidFill>
                <a:schemeClr val="bg1"/>
              </a:solidFill>
              <a:latin typeface="Economica" charset="0"/>
            </a:endParaRPr>
          </a:p>
        </p:txBody>
      </p:sp>
      <p:sp>
        <p:nvSpPr>
          <p:cNvPr id="8" name="7 Rectángulo redondeado"/>
          <p:cNvSpPr/>
          <p:nvPr/>
        </p:nvSpPr>
        <p:spPr>
          <a:xfrm>
            <a:off x="3275856" y="3867894"/>
            <a:ext cx="2664296" cy="864096"/>
          </a:xfrm>
          <a:prstGeom prst="roundRect">
            <a:avLst/>
          </a:prstGeom>
          <a:ln/>
        </p:spPr>
        <p:style>
          <a:lnRef idx="1">
            <a:schemeClr val="accent5"/>
          </a:lnRef>
          <a:fillRef idx="2">
            <a:schemeClr val="accent5"/>
          </a:fillRef>
          <a:effectRef idx="1">
            <a:schemeClr val="accent5"/>
          </a:effectRef>
          <a:fontRef idx="minor">
            <a:schemeClr val="dk1"/>
          </a:fontRef>
        </p:style>
        <p:txBody>
          <a:bodyPr rtlCol="0" anchor="ctr"/>
          <a:lstStyle/>
          <a:p>
            <a:pPr algn="ctr"/>
            <a:r>
              <a:rPr lang="es-MX" dirty="0" smtClean="0">
                <a:solidFill>
                  <a:schemeClr val="bg1"/>
                </a:solidFill>
                <a:latin typeface="Economica" charset="0"/>
              </a:rPr>
              <a:t>“Resto” hace una nueva intervención</a:t>
            </a:r>
            <a:r>
              <a:rPr lang="es-MX" b="1" dirty="0" smtClean="0">
                <a:solidFill>
                  <a:schemeClr val="bg1"/>
                </a:solidFill>
                <a:latin typeface="Economica" charset="0"/>
              </a:rPr>
              <a:t>, </a:t>
            </a:r>
            <a:r>
              <a:rPr lang="es-MX" dirty="0" smtClean="0">
                <a:solidFill>
                  <a:schemeClr val="bg1"/>
                </a:solidFill>
                <a:latin typeface="Economica" charset="0"/>
              </a:rPr>
              <a:t>estudiantes incitando conocer la situación-</a:t>
            </a:r>
            <a:r>
              <a:rPr lang="es-MX" dirty="0" smtClean="0">
                <a:solidFill>
                  <a:schemeClr val="bg1"/>
                </a:solidFill>
                <a:latin typeface="Economica" charset="0"/>
                <a:sym typeface="Wingdings" pitchFamily="2" charset="2"/>
              </a:rPr>
              <a:t>lleva a la manifestación</a:t>
            </a:r>
            <a:endParaRPr lang="es-MX" b="1" dirty="0">
              <a:solidFill>
                <a:schemeClr val="bg1"/>
              </a:solidFill>
              <a:latin typeface="Economica" charset="0"/>
            </a:endParaRPr>
          </a:p>
        </p:txBody>
      </p:sp>
      <p:sp>
        <p:nvSpPr>
          <p:cNvPr id="9" name="8 Elipse"/>
          <p:cNvSpPr/>
          <p:nvPr/>
        </p:nvSpPr>
        <p:spPr>
          <a:xfrm>
            <a:off x="3491880" y="1779662"/>
            <a:ext cx="2160240" cy="1368152"/>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MX" sz="4400" b="1" dirty="0" err="1" smtClean="0">
                <a:solidFill>
                  <a:schemeClr val="bg1"/>
                </a:solidFill>
                <a:latin typeface="Economica" charset="0"/>
              </a:rPr>
              <a:t>Square</a:t>
            </a:r>
            <a:r>
              <a:rPr lang="es-MX" sz="4400" b="1" dirty="0" smtClean="0">
                <a:solidFill>
                  <a:schemeClr val="bg1"/>
                </a:solidFill>
                <a:latin typeface="Economica" charset="0"/>
              </a:rPr>
              <a:t> </a:t>
            </a:r>
            <a:r>
              <a:rPr lang="es-MX" sz="4400" b="1" dirty="0" err="1" smtClean="0">
                <a:solidFill>
                  <a:schemeClr val="bg1"/>
                </a:solidFill>
                <a:latin typeface="Economica" charset="0"/>
              </a:rPr>
              <a:t>Gaieté</a:t>
            </a:r>
            <a:endParaRPr lang="es-MX" sz="4400" b="1" dirty="0">
              <a:solidFill>
                <a:schemeClr val="bg1"/>
              </a:solidFill>
              <a:latin typeface="Economica" charset="0"/>
            </a:endParaRPr>
          </a:p>
        </p:txBody>
      </p:sp>
      <p:sp>
        <p:nvSpPr>
          <p:cNvPr id="10" name="9 Rectángulo redondeado"/>
          <p:cNvSpPr/>
          <p:nvPr/>
        </p:nvSpPr>
        <p:spPr>
          <a:xfrm>
            <a:off x="467544" y="3579862"/>
            <a:ext cx="2232248" cy="1080120"/>
          </a:xfrm>
          <a:prstGeom prst="roundRect">
            <a:avLst/>
          </a:prstGeom>
          <a:ln/>
        </p:spPr>
        <p:style>
          <a:lnRef idx="1">
            <a:schemeClr val="accent5"/>
          </a:lnRef>
          <a:fillRef idx="2">
            <a:schemeClr val="accent5"/>
          </a:fillRef>
          <a:effectRef idx="1">
            <a:schemeClr val="accent5"/>
          </a:effectRef>
          <a:fontRef idx="minor">
            <a:schemeClr val="dk1"/>
          </a:fontRef>
        </p:style>
        <p:txBody>
          <a:bodyPr rtlCol="0" anchor="ctr"/>
          <a:lstStyle/>
          <a:p>
            <a:pPr algn="ctr"/>
            <a:r>
              <a:rPr lang="es-MX" dirty="0" smtClean="0">
                <a:solidFill>
                  <a:schemeClr val="bg1"/>
                </a:solidFill>
                <a:latin typeface="Economica" charset="0"/>
              </a:rPr>
              <a:t>Movilización</a:t>
            </a:r>
            <a:r>
              <a:rPr lang="es-MX" dirty="0" smtClean="0">
                <a:solidFill>
                  <a:schemeClr val="bg1"/>
                </a:solidFill>
                <a:latin typeface="Economica" charset="0"/>
                <a:sym typeface="Wingdings" pitchFamily="2" charset="2"/>
              </a:rPr>
              <a:t> tiene éxito parcial, puerta en puerta firmas para definir las condiciones </a:t>
            </a:r>
            <a:r>
              <a:rPr lang="es-MX" b="1" dirty="0" smtClean="0">
                <a:solidFill>
                  <a:schemeClr val="bg1"/>
                </a:solidFill>
                <a:latin typeface="Economica" charset="0"/>
              </a:rPr>
              <a:t> </a:t>
            </a:r>
            <a:endParaRPr lang="es-MX" b="1" dirty="0">
              <a:solidFill>
                <a:schemeClr val="bg1"/>
              </a:solidFill>
              <a:latin typeface="Economica" charset="0"/>
            </a:endParaRPr>
          </a:p>
        </p:txBody>
      </p:sp>
      <p:sp>
        <p:nvSpPr>
          <p:cNvPr id="11" name="10 Rectángulo redondeado"/>
          <p:cNvSpPr/>
          <p:nvPr/>
        </p:nvSpPr>
        <p:spPr>
          <a:xfrm>
            <a:off x="395536" y="2067694"/>
            <a:ext cx="2232248" cy="792088"/>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MX" dirty="0" smtClean="0">
                <a:solidFill>
                  <a:schemeClr val="bg1"/>
                </a:solidFill>
                <a:latin typeface="Economica" charset="0"/>
              </a:rPr>
              <a:t>Pesan más los intereses individuales y se desmorona el movimiento ¿Por qué?</a:t>
            </a:r>
            <a:endParaRPr lang="es-MX" dirty="0">
              <a:solidFill>
                <a:schemeClr val="bg1"/>
              </a:solidFill>
              <a:latin typeface="Economica" charset="0"/>
            </a:endParaRPr>
          </a:p>
        </p:txBody>
      </p:sp>
      <p:sp>
        <p:nvSpPr>
          <p:cNvPr id="12" name="11 Rectángulo redondeado"/>
          <p:cNvSpPr/>
          <p:nvPr/>
        </p:nvSpPr>
        <p:spPr>
          <a:xfrm>
            <a:off x="395536" y="627534"/>
            <a:ext cx="2232248" cy="792088"/>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MX" dirty="0" smtClean="0">
                <a:solidFill>
                  <a:schemeClr val="bg1"/>
                </a:solidFill>
                <a:latin typeface="Economica" charset="0"/>
              </a:rPr>
              <a:t>Carácter exterior al barrio/ llegaron al fin del proceso </a:t>
            </a:r>
            <a:endParaRPr lang="es-MX" dirty="0">
              <a:solidFill>
                <a:schemeClr val="bg1"/>
              </a:solidFill>
              <a:latin typeface="Economica" charset="0"/>
            </a:endParaRPr>
          </a:p>
        </p:txBody>
      </p:sp>
      <p:cxnSp>
        <p:nvCxnSpPr>
          <p:cNvPr id="14" name="13 Conector recto de flecha"/>
          <p:cNvCxnSpPr>
            <a:stCxn id="9" idx="0"/>
            <a:endCxn id="4" idx="2"/>
          </p:cNvCxnSpPr>
          <p:nvPr/>
        </p:nvCxnSpPr>
        <p:spPr>
          <a:xfrm flipV="1">
            <a:off x="4572000" y="1131590"/>
            <a:ext cx="0" cy="648072"/>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6" name="15 Conector recto de flecha"/>
          <p:cNvCxnSpPr>
            <a:stCxn id="9" idx="7"/>
            <a:endCxn id="5" idx="1"/>
          </p:cNvCxnSpPr>
          <p:nvPr/>
        </p:nvCxnSpPr>
        <p:spPr>
          <a:xfrm flipV="1">
            <a:off x="5335760" y="879562"/>
            <a:ext cx="1108448" cy="1100461"/>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9" name="18 Conector recto de flecha"/>
          <p:cNvCxnSpPr>
            <a:stCxn id="9" idx="6"/>
            <a:endCxn id="7" idx="1"/>
          </p:cNvCxnSpPr>
          <p:nvPr/>
        </p:nvCxnSpPr>
        <p:spPr>
          <a:xfrm>
            <a:off x="5652120" y="2463738"/>
            <a:ext cx="792088" cy="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24" name="23 Conector recto de flecha"/>
          <p:cNvCxnSpPr>
            <a:stCxn id="9" idx="5"/>
            <a:endCxn id="6" idx="1"/>
          </p:cNvCxnSpPr>
          <p:nvPr/>
        </p:nvCxnSpPr>
        <p:spPr>
          <a:xfrm>
            <a:off x="5335760" y="2947453"/>
            <a:ext cx="1108448" cy="884437"/>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27" name="26 Conector recto de flecha"/>
          <p:cNvCxnSpPr>
            <a:stCxn id="9" idx="4"/>
            <a:endCxn id="8" idx="0"/>
          </p:cNvCxnSpPr>
          <p:nvPr/>
        </p:nvCxnSpPr>
        <p:spPr>
          <a:xfrm>
            <a:off x="4572000" y="3147814"/>
            <a:ext cx="36004" cy="72008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31" name="30 Conector recto de flecha"/>
          <p:cNvCxnSpPr>
            <a:stCxn id="9" idx="3"/>
            <a:endCxn id="10" idx="3"/>
          </p:cNvCxnSpPr>
          <p:nvPr/>
        </p:nvCxnSpPr>
        <p:spPr>
          <a:xfrm flipH="1">
            <a:off x="2699792" y="2947453"/>
            <a:ext cx="1108448" cy="1172469"/>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34" name="33 Conector recto de flecha"/>
          <p:cNvCxnSpPr>
            <a:stCxn id="9" idx="2"/>
            <a:endCxn id="11" idx="3"/>
          </p:cNvCxnSpPr>
          <p:nvPr/>
        </p:nvCxnSpPr>
        <p:spPr>
          <a:xfrm flipH="1">
            <a:off x="2627784" y="2463738"/>
            <a:ext cx="864096" cy="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37" name="36 Conector recto de flecha"/>
          <p:cNvCxnSpPr>
            <a:stCxn id="9" idx="1"/>
            <a:endCxn id="12" idx="3"/>
          </p:cNvCxnSpPr>
          <p:nvPr/>
        </p:nvCxnSpPr>
        <p:spPr>
          <a:xfrm flipH="1" flipV="1">
            <a:off x="2627784" y="1023578"/>
            <a:ext cx="1180456" cy="956445"/>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1"/>
        <p:cNvGrpSpPr/>
        <p:nvPr/>
      </p:nvGrpSpPr>
      <p:grpSpPr>
        <a:xfrm>
          <a:off x="0" y="0"/>
          <a:ext cx="0" cy="0"/>
          <a:chOff x="0" y="0"/>
          <a:chExt cx="0" cy="0"/>
        </a:xfrm>
      </p:grpSpPr>
      <p:sp>
        <p:nvSpPr>
          <p:cNvPr id="62" name="Shape 62"/>
          <p:cNvSpPr txBox="1">
            <a:spLocks noGrp="1"/>
          </p:cNvSpPr>
          <p:nvPr>
            <p:ph type="ctrTitle"/>
          </p:nvPr>
        </p:nvSpPr>
        <p:spPr>
          <a:xfrm>
            <a:off x="2051720" y="771550"/>
            <a:ext cx="6912768" cy="4085611"/>
          </a:xfrm>
          <a:prstGeom prst="rect">
            <a:avLst/>
          </a:prstGeom>
        </p:spPr>
        <p:txBody>
          <a:bodyPr lIns="91425" tIns="91425" rIns="91425" bIns="91425" anchor="b" anchorCtr="0">
            <a:noAutofit/>
          </a:bodyPr>
          <a:lstStyle/>
          <a:p>
            <a:pPr lvl="0">
              <a:spcBef>
                <a:spcPts val="0"/>
              </a:spcBef>
            </a:pPr>
            <a:r>
              <a:rPr lang="es" sz="4000" dirty="0">
                <a:solidFill>
                  <a:schemeClr val="accent3">
                    <a:lumMod val="20000"/>
                    <a:lumOff val="80000"/>
                  </a:schemeClr>
                </a:solidFill>
              </a:rPr>
              <a:t>Castells, Manuel, </a:t>
            </a:r>
            <a:r>
              <a:rPr lang="es" sz="4000" dirty="0" smtClean="0">
                <a:solidFill>
                  <a:schemeClr val="accent3">
                    <a:lumMod val="20000"/>
                    <a:lumOff val="80000"/>
                  </a:schemeClr>
                </a:solidFill>
              </a:rPr>
              <a:t>2008, “Encuestas sobre los movimientos sociales urbanos” en La Cuestión Urbana</a:t>
            </a:r>
            <a:r>
              <a:rPr lang="es" sz="4000" dirty="0">
                <a:solidFill>
                  <a:schemeClr val="accent3">
                    <a:lumMod val="20000"/>
                    <a:lumOff val="80000"/>
                  </a:schemeClr>
                </a:solidFill>
              </a:rPr>
              <a:t>, </a:t>
            </a:r>
            <a:r>
              <a:rPr lang="es" sz="4000" dirty="0" smtClean="0">
                <a:solidFill>
                  <a:schemeClr val="accent3">
                    <a:lumMod val="20000"/>
                    <a:lumOff val="80000"/>
                  </a:schemeClr>
                </a:solidFill>
              </a:rPr>
              <a:t>México, Siglo XXI Editores.Pp. 380-469 (capítulo 14) </a:t>
            </a:r>
            <a:endParaRPr lang="es" sz="4000" dirty="0">
              <a:solidFill>
                <a:schemeClr val="accent3">
                  <a:lumMod val="20000"/>
                  <a:lumOff val="80000"/>
                </a:schemeClr>
              </a:solidFill>
            </a:endParaRPr>
          </a:p>
        </p:txBody>
      </p:sp>
      <p:pic>
        <p:nvPicPr>
          <p:cNvPr id="4098" name="Picture 2" descr="Resultado de imagen para la cuestion urbana manuel castell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149" y="1419622"/>
            <a:ext cx="1814262" cy="207742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slow">
    <p:cut/>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redondeado"/>
          <p:cNvSpPr/>
          <p:nvPr/>
        </p:nvSpPr>
        <p:spPr>
          <a:xfrm>
            <a:off x="3275856" y="339502"/>
            <a:ext cx="2592288" cy="792088"/>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s-MX" dirty="0" smtClean="0">
                <a:solidFill>
                  <a:schemeClr val="bg1"/>
                </a:solidFill>
                <a:latin typeface="Economica" charset="0"/>
              </a:rPr>
              <a:t>Población de peones inmigrados y extranjeros, nivel de deterioro elevado</a:t>
            </a:r>
            <a:endParaRPr lang="es-MX" dirty="0">
              <a:solidFill>
                <a:schemeClr val="bg1"/>
              </a:solidFill>
              <a:latin typeface="Economica" charset="0"/>
            </a:endParaRPr>
          </a:p>
        </p:txBody>
      </p:sp>
      <p:sp>
        <p:nvSpPr>
          <p:cNvPr id="5" name="4 Rectángulo redondeado"/>
          <p:cNvSpPr/>
          <p:nvPr/>
        </p:nvSpPr>
        <p:spPr>
          <a:xfrm>
            <a:off x="6444208" y="483518"/>
            <a:ext cx="2232248" cy="792088"/>
          </a:xfrm>
          <a:prstGeom prst="roundRect">
            <a:avLst/>
          </a:prstGeom>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s-MX" dirty="0" smtClean="0">
                <a:solidFill>
                  <a:schemeClr val="bg1"/>
                </a:solidFill>
                <a:latin typeface="Economica" charset="0"/>
              </a:rPr>
              <a:t>Programa de renovación va menos avanzado  ¿Por qué ?</a:t>
            </a:r>
            <a:endParaRPr lang="es-MX" dirty="0">
              <a:solidFill>
                <a:schemeClr val="bg1"/>
              </a:solidFill>
              <a:latin typeface="Economica" charset="0"/>
            </a:endParaRPr>
          </a:p>
        </p:txBody>
      </p:sp>
      <p:sp>
        <p:nvSpPr>
          <p:cNvPr id="6" name="5 Rectángulo redondeado"/>
          <p:cNvSpPr/>
          <p:nvPr/>
        </p:nvSpPr>
        <p:spPr>
          <a:xfrm>
            <a:off x="6444208" y="3291830"/>
            <a:ext cx="2232248" cy="1080120"/>
          </a:xfrm>
          <a:prstGeom prst="roundRect">
            <a:avLst/>
          </a:prstGeom>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s-MX" dirty="0" smtClean="0">
                <a:solidFill>
                  <a:schemeClr val="bg1"/>
                </a:solidFill>
                <a:latin typeface="Economica" charset="0"/>
              </a:rPr>
              <a:t>Se forma el Comité de mal-alojados demanda el realojamiento y construcción de  refugios  </a:t>
            </a:r>
            <a:endParaRPr lang="es-MX" dirty="0">
              <a:solidFill>
                <a:schemeClr val="bg1"/>
              </a:solidFill>
              <a:latin typeface="Economica" charset="0"/>
            </a:endParaRPr>
          </a:p>
        </p:txBody>
      </p:sp>
      <p:sp>
        <p:nvSpPr>
          <p:cNvPr id="7" name="6 Rectángulo redondeado"/>
          <p:cNvSpPr/>
          <p:nvPr/>
        </p:nvSpPr>
        <p:spPr>
          <a:xfrm>
            <a:off x="6444208" y="2067694"/>
            <a:ext cx="2232248" cy="792088"/>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s-MX" dirty="0" smtClean="0">
                <a:solidFill>
                  <a:schemeClr val="bg1"/>
                </a:solidFill>
                <a:latin typeface="Economica" charset="0"/>
              </a:rPr>
              <a:t>Resistencia pero asociada a la expulsión y petición de vivienda</a:t>
            </a:r>
            <a:endParaRPr lang="es-MX" dirty="0">
              <a:solidFill>
                <a:schemeClr val="bg1"/>
              </a:solidFill>
              <a:latin typeface="Economica" charset="0"/>
            </a:endParaRPr>
          </a:p>
        </p:txBody>
      </p:sp>
      <p:sp>
        <p:nvSpPr>
          <p:cNvPr id="8" name="7 Rectángulo redondeado"/>
          <p:cNvSpPr/>
          <p:nvPr/>
        </p:nvSpPr>
        <p:spPr>
          <a:xfrm>
            <a:off x="3275856" y="3867894"/>
            <a:ext cx="2664296" cy="864096"/>
          </a:xfrm>
          <a:prstGeom prst="roundRect">
            <a:avLst/>
          </a:prstGeom>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s-MX" dirty="0" smtClean="0">
                <a:solidFill>
                  <a:schemeClr val="bg1"/>
                </a:solidFill>
                <a:latin typeface="Economica" charset="0"/>
              </a:rPr>
              <a:t>Se formaron peticiones pero la </a:t>
            </a:r>
            <a:r>
              <a:rPr lang="es-MX" b="1" dirty="0" smtClean="0">
                <a:solidFill>
                  <a:schemeClr val="bg1"/>
                </a:solidFill>
                <a:latin typeface="Economica" charset="0"/>
              </a:rPr>
              <a:t>renovación</a:t>
            </a:r>
            <a:r>
              <a:rPr lang="es-MX" dirty="0" smtClean="0">
                <a:solidFill>
                  <a:schemeClr val="bg1"/>
                </a:solidFill>
                <a:latin typeface="Economica" charset="0"/>
              </a:rPr>
              <a:t> parecía la única opción</a:t>
            </a:r>
            <a:endParaRPr lang="es-MX" dirty="0">
              <a:solidFill>
                <a:schemeClr val="bg1"/>
              </a:solidFill>
              <a:latin typeface="Economica" charset="0"/>
            </a:endParaRPr>
          </a:p>
        </p:txBody>
      </p:sp>
      <p:sp>
        <p:nvSpPr>
          <p:cNvPr id="9" name="8 Elipse"/>
          <p:cNvSpPr/>
          <p:nvPr/>
        </p:nvSpPr>
        <p:spPr>
          <a:xfrm>
            <a:off x="3491880" y="1779662"/>
            <a:ext cx="2160240" cy="136815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4400" b="1" dirty="0" err="1" smtClean="0">
                <a:solidFill>
                  <a:schemeClr val="bg1"/>
                </a:solidFill>
                <a:latin typeface="Economica" charset="0"/>
              </a:rPr>
              <a:t>P</a:t>
            </a:r>
            <a:r>
              <a:rPr lang="es-MX" sz="2800" b="1" dirty="0" err="1" smtClean="0">
                <a:solidFill>
                  <a:schemeClr val="bg1"/>
                </a:solidFill>
                <a:latin typeface="Economica" charset="0"/>
              </a:rPr>
              <a:t>resqu’ile</a:t>
            </a:r>
            <a:endParaRPr lang="es-MX" sz="4400" b="1" dirty="0">
              <a:solidFill>
                <a:schemeClr val="bg1"/>
              </a:solidFill>
              <a:latin typeface="Economica" charset="0"/>
            </a:endParaRPr>
          </a:p>
        </p:txBody>
      </p:sp>
      <p:sp>
        <p:nvSpPr>
          <p:cNvPr id="10" name="9 Rectángulo redondeado"/>
          <p:cNvSpPr/>
          <p:nvPr/>
        </p:nvSpPr>
        <p:spPr>
          <a:xfrm>
            <a:off x="467544" y="3579862"/>
            <a:ext cx="2232248" cy="1080120"/>
          </a:xfrm>
          <a:prstGeom prst="roundRect">
            <a:avLst/>
          </a:prstGeom>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s-MX" b="1" dirty="0" smtClean="0">
                <a:solidFill>
                  <a:schemeClr val="bg1"/>
                </a:solidFill>
                <a:latin typeface="Economica" charset="0"/>
              </a:rPr>
              <a:t>Enfrentamiento</a:t>
            </a:r>
            <a:r>
              <a:rPr lang="es-MX" dirty="0" smtClean="0">
                <a:solidFill>
                  <a:schemeClr val="bg1"/>
                </a:solidFill>
                <a:latin typeface="Economica" charset="0"/>
              </a:rPr>
              <a:t> entre población y organismo</a:t>
            </a:r>
            <a:r>
              <a:rPr lang="es-MX" dirty="0" smtClean="0">
                <a:solidFill>
                  <a:schemeClr val="bg1"/>
                </a:solidFill>
                <a:latin typeface="Economica" charset="0"/>
                <a:sym typeface="Wingdings" pitchFamily="2" charset="2"/>
              </a:rPr>
              <a:t> llevaron a medidas de intimidación</a:t>
            </a:r>
            <a:endParaRPr lang="es-MX" b="1" dirty="0">
              <a:solidFill>
                <a:schemeClr val="bg1"/>
              </a:solidFill>
              <a:latin typeface="Economica" charset="0"/>
            </a:endParaRPr>
          </a:p>
        </p:txBody>
      </p:sp>
      <p:sp>
        <p:nvSpPr>
          <p:cNvPr id="11" name="10 Rectángulo redondeado"/>
          <p:cNvSpPr/>
          <p:nvPr/>
        </p:nvSpPr>
        <p:spPr>
          <a:xfrm>
            <a:off x="395536" y="2067694"/>
            <a:ext cx="2232248" cy="792088"/>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s-MX" dirty="0" smtClean="0">
                <a:solidFill>
                  <a:schemeClr val="bg1"/>
                </a:solidFill>
                <a:latin typeface="Economica" charset="0"/>
              </a:rPr>
              <a:t>Hacen demandas/designan un interlocutor dieron 80 habitaciones 150 viviendas pero nada mas </a:t>
            </a:r>
            <a:endParaRPr lang="es-MX" dirty="0">
              <a:solidFill>
                <a:schemeClr val="bg1"/>
              </a:solidFill>
              <a:latin typeface="Economica" charset="0"/>
            </a:endParaRPr>
          </a:p>
        </p:txBody>
      </p:sp>
      <p:sp>
        <p:nvSpPr>
          <p:cNvPr id="12" name="11 Rectángulo redondeado"/>
          <p:cNvSpPr/>
          <p:nvPr/>
        </p:nvSpPr>
        <p:spPr>
          <a:xfrm>
            <a:off x="395536" y="627534"/>
            <a:ext cx="2232248" cy="792088"/>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s-MX" dirty="0" smtClean="0">
                <a:solidFill>
                  <a:schemeClr val="bg1"/>
                </a:solidFill>
                <a:latin typeface="Economica" charset="0"/>
              </a:rPr>
              <a:t>¿Qué provoca esto? Miedo incertidumbre, problemas sociales</a:t>
            </a:r>
            <a:endParaRPr lang="es-MX" dirty="0">
              <a:solidFill>
                <a:schemeClr val="bg1"/>
              </a:solidFill>
              <a:latin typeface="Economica" charset="0"/>
            </a:endParaRPr>
          </a:p>
        </p:txBody>
      </p:sp>
      <p:cxnSp>
        <p:nvCxnSpPr>
          <p:cNvPr id="14" name="13 Conector recto de flecha"/>
          <p:cNvCxnSpPr>
            <a:stCxn id="9" idx="0"/>
            <a:endCxn id="4" idx="2"/>
          </p:cNvCxnSpPr>
          <p:nvPr/>
        </p:nvCxnSpPr>
        <p:spPr>
          <a:xfrm flipV="1">
            <a:off x="4572000" y="1131590"/>
            <a:ext cx="0" cy="648072"/>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6" name="15 Conector recto de flecha"/>
          <p:cNvCxnSpPr>
            <a:stCxn id="9" idx="7"/>
            <a:endCxn id="5" idx="1"/>
          </p:cNvCxnSpPr>
          <p:nvPr/>
        </p:nvCxnSpPr>
        <p:spPr>
          <a:xfrm flipV="1">
            <a:off x="5335760" y="879562"/>
            <a:ext cx="1108448" cy="1100461"/>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9" name="18 Conector recto de flecha"/>
          <p:cNvCxnSpPr>
            <a:stCxn id="9" idx="6"/>
            <a:endCxn id="7" idx="1"/>
          </p:cNvCxnSpPr>
          <p:nvPr/>
        </p:nvCxnSpPr>
        <p:spPr>
          <a:xfrm>
            <a:off x="5652120" y="2463738"/>
            <a:ext cx="792088" cy="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24" name="23 Conector recto de flecha"/>
          <p:cNvCxnSpPr>
            <a:stCxn id="9" idx="5"/>
            <a:endCxn id="6" idx="1"/>
          </p:cNvCxnSpPr>
          <p:nvPr/>
        </p:nvCxnSpPr>
        <p:spPr>
          <a:xfrm>
            <a:off x="5335760" y="2947453"/>
            <a:ext cx="1108448" cy="884437"/>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27" name="26 Conector recto de flecha"/>
          <p:cNvCxnSpPr>
            <a:stCxn id="9" idx="4"/>
            <a:endCxn id="8" idx="0"/>
          </p:cNvCxnSpPr>
          <p:nvPr/>
        </p:nvCxnSpPr>
        <p:spPr>
          <a:xfrm>
            <a:off x="4572000" y="3147814"/>
            <a:ext cx="36004" cy="72008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31" name="30 Conector recto de flecha"/>
          <p:cNvCxnSpPr>
            <a:stCxn id="9" idx="3"/>
            <a:endCxn id="10" idx="3"/>
          </p:cNvCxnSpPr>
          <p:nvPr/>
        </p:nvCxnSpPr>
        <p:spPr>
          <a:xfrm flipH="1">
            <a:off x="2699792" y="2947453"/>
            <a:ext cx="1108448" cy="1172469"/>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34" name="33 Conector recto de flecha"/>
          <p:cNvCxnSpPr>
            <a:stCxn id="9" idx="2"/>
            <a:endCxn id="11" idx="3"/>
          </p:cNvCxnSpPr>
          <p:nvPr/>
        </p:nvCxnSpPr>
        <p:spPr>
          <a:xfrm flipH="1">
            <a:off x="2627784" y="2463738"/>
            <a:ext cx="864096" cy="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37" name="36 Conector recto de flecha"/>
          <p:cNvCxnSpPr>
            <a:stCxn id="9" idx="1"/>
            <a:endCxn id="12" idx="3"/>
          </p:cNvCxnSpPr>
          <p:nvPr/>
        </p:nvCxnSpPr>
        <p:spPr>
          <a:xfrm flipH="1" flipV="1">
            <a:off x="2627784" y="1023578"/>
            <a:ext cx="1180456" cy="956445"/>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redondeado"/>
          <p:cNvSpPr/>
          <p:nvPr/>
        </p:nvSpPr>
        <p:spPr>
          <a:xfrm>
            <a:off x="3275856" y="339502"/>
            <a:ext cx="2592288" cy="792088"/>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s-MX" sz="1800" dirty="0" smtClean="0">
                <a:solidFill>
                  <a:schemeClr val="bg1"/>
                </a:solidFill>
                <a:latin typeface="Economica" charset="0"/>
              </a:rPr>
              <a:t>Población miserables, emigrados, judíos y africanos</a:t>
            </a:r>
            <a:endParaRPr lang="es-MX" sz="1800" dirty="0">
              <a:solidFill>
                <a:schemeClr val="bg1"/>
              </a:solidFill>
              <a:latin typeface="Economica" charset="0"/>
            </a:endParaRPr>
          </a:p>
        </p:txBody>
      </p:sp>
      <p:sp>
        <p:nvSpPr>
          <p:cNvPr id="5" name="4 Rectángulo redondeado"/>
          <p:cNvSpPr/>
          <p:nvPr/>
        </p:nvSpPr>
        <p:spPr>
          <a:xfrm>
            <a:off x="6444208" y="483518"/>
            <a:ext cx="2232248" cy="792088"/>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s-MX" sz="1800" dirty="0" smtClean="0">
                <a:solidFill>
                  <a:schemeClr val="bg1"/>
                </a:solidFill>
                <a:latin typeface="Economica" charset="0"/>
              </a:rPr>
              <a:t>Comité poco implantado por las barreras culturales </a:t>
            </a:r>
            <a:endParaRPr lang="es-MX" sz="1800" dirty="0">
              <a:solidFill>
                <a:schemeClr val="bg1"/>
              </a:solidFill>
              <a:latin typeface="Economica" charset="0"/>
            </a:endParaRPr>
          </a:p>
        </p:txBody>
      </p:sp>
      <p:sp>
        <p:nvSpPr>
          <p:cNvPr id="6" name="5 Rectángulo redondeado"/>
          <p:cNvSpPr/>
          <p:nvPr/>
        </p:nvSpPr>
        <p:spPr>
          <a:xfrm>
            <a:off x="6444208" y="3291830"/>
            <a:ext cx="2232248" cy="1080120"/>
          </a:xfrm>
          <a:prstGeom prst="roundRect">
            <a:avLst/>
          </a:prstGeom>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s-MX" sz="1800" dirty="0" smtClean="0">
                <a:solidFill>
                  <a:schemeClr val="bg1"/>
                </a:solidFill>
                <a:latin typeface="Economica" charset="0"/>
              </a:rPr>
              <a:t>Quieren continuar juntos </a:t>
            </a:r>
            <a:r>
              <a:rPr lang="es-MX" sz="1800" dirty="0" err="1" smtClean="0">
                <a:solidFill>
                  <a:schemeClr val="bg1"/>
                </a:solidFill>
                <a:latin typeface="Economica" charset="0"/>
              </a:rPr>
              <a:t>judios</a:t>
            </a:r>
            <a:r>
              <a:rPr lang="es-MX" sz="1800" dirty="0" smtClean="0">
                <a:solidFill>
                  <a:schemeClr val="bg1"/>
                </a:solidFill>
                <a:latin typeface="Economica" charset="0"/>
              </a:rPr>
              <a:t> (</a:t>
            </a:r>
            <a:r>
              <a:rPr lang="es-MX" sz="1800" dirty="0" err="1" smtClean="0">
                <a:solidFill>
                  <a:schemeClr val="bg1"/>
                </a:solidFill>
                <a:latin typeface="Economica" charset="0"/>
              </a:rPr>
              <a:t>vinculos</a:t>
            </a:r>
            <a:r>
              <a:rPr lang="es-MX" sz="1800" dirty="0" smtClean="0">
                <a:solidFill>
                  <a:schemeClr val="bg1"/>
                </a:solidFill>
                <a:latin typeface="Economica" charset="0"/>
              </a:rPr>
              <a:t> garantizados)</a:t>
            </a:r>
            <a:endParaRPr lang="es-MX" sz="1800" dirty="0">
              <a:solidFill>
                <a:schemeClr val="bg1"/>
              </a:solidFill>
              <a:latin typeface="Economica" charset="0"/>
            </a:endParaRPr>
          </a:p>
        </p:txBody>
      </p:sp>
      <p:sp>
        <p:nvSpPr>
          <p:cNvPr id="7" name="6 Rectángulo redondeado"/>
          <p:cNvSpPr/>
          <p:nvPr/>
        </p:nvSpPr>
        <p:spPr>
          <a:xfrm>
            <a:off x="6444208" y="2067694"/>
            <a:ext cx="2232248" cy="792088"/>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s-MX" sz="1600" dirty="0" smtClean="0">
                <a:solidFill>
                  <a:schemeClr val="bg1"/>
                </a:solidFill>
                <a:latin typeface="Economica" charset="0"/>
              </a:rPr>
              <a:t>Condiciones de habitación son peores ratas /amenazadas por la expulsión</a:t>
            </a:r>
            <a:endParaRPr lang="es-MX" sz="1600" dirty="0">
              <a:solidFill>
                <a:schemeClr val="bg1"/>
              </a:solidFill>
              <a:latin typeface="Economica" charset="0"/>
            </a:endParaRPr>
          </a:p>
        </p:txBody>
      </p:sp>
      <p:sp>
        <p:nvSpPr>
          <p:cNvPr id="8" name="7 Rectángulo redondeado"/>
          <p:cNvSpPr/>
          <p:nvPr/>
        </p:nvSpPr>
        <p:spPr>
          <a:xfrm>
            <a:off x="3275856" y="3867894"/>
            <a:ext cx="2664296" cy="864096"/>
          </a:xfrm>
          <a:prstGeom prst="roundRect">
            <a:avLst/>
          </a:prstGeom>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s-MX" sz="1800" dirty="0" smtClean="0">
                <a:solidFill>
                  <a:schemeClr val="bg1"/>
                </a:solidFill>
                <a:latin typeface="Economica" charset="0"/>
              </a:rPr>
              <a:t>Algunos se quedan no quieren las viviendas nuevas </a:t>
            </a:r>
            <a:endParaRPr lang="es-MX" sz="1800" dirty="0">
              <a:solidFill>
                <a:schemeClr val="bg1"/>
              </a:solidFill>
              <a:latin typeface="Economica" charset="0"/>
            </a:endParaRPr>
          </a:p>
        </p:txBody>
      </p:sp>
      <p:sp>
        <p:nvSpPr>
          <p:cNvPr id="9" name="8 Elipse"/>
          <p:cNvSpPr/>
          <p:nvPr/>
        </p:nvSpPr>
        <p:spPr>
          <a:xfrm>
            <a:off x="3491880" y="1779662"/>
            <a:ext cx="2160240" cy="1368152"/>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s-MX" sz="3600" b="1" dirty="0" smtClean="0">
                <a:solidFill>
                  <a:schemeClr val="bg1"/>
                </a:solidFill>
                <a:latin typeface="Economica" charset="0"/>
              </a:rPr>
              <a:t>Calle de la </a:t>
            </a:r>
            <a:r>
              <a:rPr lang="es-MX" sz="3600" b="1" dirty="0" err="1" smtClean="0">
                <a:solidFill>
                  <a:schemeClr val="bg1"/>
                </a:solidFill>
                <a:latin typeface="Economica" charset="0"/>
              </a:rPr>
              <a:t>Boue</a:t>
            </a:r>
            <a:endParaRPr lang="es-MX" sz="3600" b="1" dirty="0">
              <a:solidFill>
                <a:schemeClr val="bg1"/>
              </a:solidFill>
              <a:latin typeface="Economica" charset="0"/>
            </a:endParaRPr>
          </a:p>
        </p:txBody>
      </p:sp>
      <p:sp>
        <p:nvSpPr>
          <p:cNvPr id="10" name="9 Rectángulo redondeado"/>
          <p:cNvSpPr/>
          <p:nvPr/>
        </p:nvSpPr>
        <p:spPr>
          <a:xfrm>
            <a:off x="179512" y="3579862"/>
            <a:ext cx="2556284" cy="1152128"/>
          </a:xfrm>
          <a:prstGeom prst="roundRect">
            <a:avLst/>
          </a:prstGeom>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s-MX" sz="1800" dirty="0" smtClean="0">
                <a:solidFill>
                  <a:schemeClr val="bg1"/>
                </a:solidFill>
                <a:latin typeface="Economica" charset="0"/>
              </a:rPr>
              <a:t>Da</a:t>
            </a:r>
            <a:r>
              <a:rPr lang="es-MX" sz="1800" b="1" dirty="0" smtClean="0">
                <a:solidFill>
                  <a:schemeClr val="bg1"/>
                </a:solidFill>
                <a:latin typeface="Economica" charset="0"/>
              </a:rPr>
              <a:t> </a:t>
            </a:r>
            <a:r>
              <a:rPr lang="es-MX" sz="1800" dirty="0" smtClean="0">
                <a:solidFill>
                  <a:schemeClr val="bg1"/>
                </a:solidFill>
                <a:latin typeface="Economica" charset="0"/>
              </a:rPr>
              <a:t> una nueva organización centrada en los habitantes compuesta por jóvenes obreros y estudiantes </a:t>
            </a:r>
            <a:endParaRPr lang="es-MX" sz="1800" b="1" dirty="0">
              <a:solidFill>
                <a:schemeClr val="bg1"/>
              </a:solidFill>
              <a:latin typeface="Economica" charset="0"/>
            </a:endParaRPr>
          </a:p>
        </p:txBody>
      </p:sp>
      <p:sp>
        <p:nvSpPr>
          <p:cNvPr id="11" name="10 Rectángulo redondeado"/>
          <p:cNvSpPr/>
          <p:nvPr/>
        </p:nvSpPr>
        <p:spPr>
          <a:xfrm>
            <a:off x="107504" y="2067694"/>
            <a:ext cx="2520280" cy="792088"/>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s-MX" sz="1600" dirty="0" smtClean="0">
                <a:solidFill>
                  <a:schemeClr val="bg1"/>
                </a:solidFill>
                <a:latin typeface="Economica" charset="0"/>
              </a:rPr>
              <a:t>Comité de defensa de inquilinos que lleva al realojamiento en el mismo barrio a precio accesible</a:t>
            </a:r>
            <a:endParaRPr lang="es-MX" sz="1600" dirty="0">
              <a:solidFill>
                <a:schemeClr val="bg1"/>
              </a:solidFill>
              <a:latin typeface="Economica" charset="0"/>
            </a:endParaRPr>
          </a:p>
        </p:txBody>
      </p:sp>
      <p:sp>
        <p:nvSpPr>
          <p:cNvPr id="12" name="11 Rectángulo redondeado"/>
          <p:cNvSpPr/>
          <p:nvPr/>
        </p:nvSpPr>
        <p:spPr>
          <a:xfrm>
            <a:off x="179512" y="627534"/>
            <a:ext cx="2448272" cy="792088"/>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s-MX" dirty="0" smtClean="0">
                <a:solidFill>
                  <a:schemeClr val="bg1"/>
                </a:solidFill>
                <a:latin typeface="Economica" charset="0"/>
              </a:rPr>
              <a:t>Dio como resultado la </a:t>
            </a:r>
            <a:r>
              <a:rPr lang="es-MX" b="1" dirty="0" smtClean="0">
                <a:solidFill>
                  <a:schemeClr val="bg1"/>
                </a:solidFill>
                <a:latin typeface="Economica" charset="0"/>
              </a:rPr>
              <a:t>lucha por el realojamiento como proceso social </a:t>
            </a:r>
            <a:endParaRPr lang="es-MX" b="1" dirty="0">
              <a:solidFill>
                <a:schemeClr val="bg1"/>
              </a:solidFill>
              <a:latin typeface="Economica" charset="0"/>
            </a:endParaRPr>
          </a:p>
        </p:txBody>
      </p:sp>
      <p:cxnSp>
        <p:nvCxnSpPr>
          <p:cNvPr id="14" name="13 Conector recto de flecha"/>
          <p:cNvCxnSpPr>
            <a:stCxn id="9" idx="0"/>
            <a:endCxn id="4" idx="2"/>
          </p:cNvCxnSpPr>
          <p:nvPr/>
        </p:nvCxnSpPr>
        <p:spPr>
          <a:xfrm flipV="1">
            <a:off x="4572000" y="1131590"/>
            <a:ext cx="0" cy="648072"/>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6" name="15 Conector recto de flecha"/>
          <p:cNvCxnSpPr>
            <a:stCxn id="9" idx="7"/>
            <a:endCxn id="5" idx="1"/>
          </p:cNvCxnSpPr>
          <p:nvPr/>
        </p:nvCxnSpPr>
        <p:spPr>
          <a:xfrm flipV="1">
            <a:off x="5335760" y="879562"/>
            <a:ext cx="1108448" cy="1100461"/>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9" name="18 Conector recto de flecha"/>
          <p:cNvCxnSpPr>
            <a:stCxn id="9" idx="6"/>
            <a:endCxn id="7" idx="1"/>
          </p:cNvCxnSpPr>
          <p:nvPr/>
        </p:nvCxnSpPr>
        <p:spPr>
          <a:xfrm>
            <a:off x="5652120" y="2463738"/>
            <a:ext cx="792088" cy="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24" name="23 Conector recto de flecha"/>
          <p:cNvCxnSpPr>
            <a:stCxn id="9" idx="5"/>
            <a:endCxn id="6" idx="1"/>
          </p:cNvCxnSpPr>
          <p:nvPr/>
        </p:nvCxnSpPr>
        <p:spPr>
          <a:xfrm>
            <a:off x="5335760" y="2947453"/>
            <a:ext cx="1108448" cy="884437"/>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27" name="26 Conector recto de flecha"/>
          <p:cNvCxnSpPr>
            <a:stCxn id="9" idx="4"/>
            <a:endCxn id="8" idx="0"/>
          </p:cNvCxnSpPr>
          <p:nvPr/>
        </p:nvCxnSpPr>
        <p:spPr>
          <a:xfrm>
            <a:off x="4572000" y="3147814"/>
            <a:ext cx="36004" cy="72008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31" name="30 Conector recto de flecha"/>
          <p:cNvCxnSpPr>
            <a:stCxn id="9" idx="3"/>
            <a:endCxn id="10" idx="3"/>
          </p:cNvCxnSpPr>
          <p:nvPr/>
        </p:nvCxnSpPr>
        <p:spPr>
          <a:xfrm flipH="1">
            <a:off x="2735796" y="2947453"/>
            <a:ext cx="1072444" cy="1208473"/>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34" name="33 Conector recto de flecha"/>
          <p:cNvCxnSpPr>
            <a:stCxn id="9" idx="2"/>
            <a:endCxn id="11" idx="3"/>
          </p:cNvCxnSpPr>
          <p:nvPr/>
        </p:nvCxnSpPr>
        <p:spPr>
          <a:xfrm flipH="1">
            <a:off x="2627784" y="2463738"/>
            <a:ext cx="864096" cy="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37" name="36 Conector recto de flecha"/>
          <p:cNvCxnSpPr>
            <a:stCxn id="9" idx="1"/>
            <a:endCxn id="12" idx="3"/>
          </p:cNvCxnSpPr>
          <p:nvPr/>
        </p:nvCxnSpPr>
        <p:spPr>
          <a:xfrm flipH="1" flipV="1">
            <a:off x="2627784" y="1023578"/>
            <a:ext cx="1180456" cy="956445"/>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2915816" y="339502"/>
            <a:ext cx="4968552" cy="64807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b="1" dirty="0" smtClean="0">
                <a:solidFill>
                  <a:srgbClr val="FFC000"/>
                </a:solidFill>
                <a:latin typeface="Economica" charset="0"/>
              </a:rPr>
              <a:t>Lucha por el realojamiento como proceso social</a:t>
            </a:r>
            <a:endParaRPr lang="es-MX" sz="2000" b="1" dirty="0">
              <a:solidFill>
                <a:srgbClr val="FFC000"/>
              </a:solidFill>
              <a:latin typeface="Economica" charset="0"/>
            </a:endParaRPr>
          </a:p>
        </p:txBody>
      </p:sp>
      <p:sp>
        <p:nvSpPr>
          <p:cNvPr id="4" name="3 Rectángulo"/>
          <p:cNvSpPr/>
          <p:nvPr/>
        </p:nvSpPr>
        <p:spPr>
          <a:xfrm>
            <a:off x="251520" y="1347614"/>
            <a:ext cx="2592288" cy="1008112"/>
          </a:xfrm>
          <a:prstGeom prst="rect">
            <a:avLst/>
          </a:prstGeom>
          <a:no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400" dirty="0" smtClean="0">
                <a:solidFill>
                  <a:srgbClr val="FFC000"/>
                </a:solidFill>
                <a:latin typeface="Economica" charset="0"/>
              </a:rPr>
              <a:t>Problemática general</a:t>
            </a:r>
          </a:p>
          <a:p>
            <a:pPr algn="ctr"/>
            <a:r>
              <a:rPr lang="es-MX" sz="2400" dirty="0" smtClean="0">
                <a:solidFill>
                  <a:srgbClr val="FFC000"/>
                </a:solidFill>
                <a:latin typeface="Economica" charset="0"/>
              </a:rPr>
              <a:t>(amenaza de expulsión)</a:t>
            </a:r>
            <a:endParaRPr lang="es-MX" sz="2400" dirty="0">
              <a:solidFill>
                <a:srgbClr val="FFC000"/>
              </a:solidFill>
              <a:latin typeface="Economica" charset="0"/>
            </a:endParaRPr>
          </a:p>
        </p:txBody>
      </p:sp>
      <p:sp>
        <p:nvSpPr>
          <p:cNvPr id="5" name="4 Rectángulo"/>
          <p:cNvSpPr/>
          <p:nvPr/>
        </p:nvSpPr>
        <p:spPr>
          <a:xfrm>
            <a:off x="3565371" y="1561463"/>
            <a:ext cx="2232248" cy="720080"/>
          </a:xfrm>
          <a:prstGeom prst="rect">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800" dirty="0" smtClean="0">
                <a:solidFill>
                  <a:srgbClr val="FFC000"/>
                </a:solidFill>
                <a:latin typeface="Economica" charset="0"/>
              </a:rPr>
              <a:t>Problemática especifica</a:t>
            </a:r>
          </a:p>
          <a:p>
            <a:pPr algn="ctr"/>
            <a:r>
              <a:rPr lang="es-MX" sz="1800" dirty="0" smtClean="0">
                <a:solidFill>
                  <a:srgbClr val="FFC000"/>
                </a:solidFill>
                <a:latin typeface="Economica" charset="0"/>
              </a:rPr>
              <a:t>(condiciones de vivienda)</a:t>
            </a:r>
            <a:endParaRPr lang="es-MX" sz="1800" dirty="0">
              <a:solidFill>
                <a:srgbClr val="FFC000"/>
              </a:solidFill>
              <a:latin typeface="Economica" charset="0"/>
            </a:endParaRPr>
          </a:p>
        </p:txBody>
      </p:sp>
      <p:sp>
        <p:nvSpPr>
          <p:cNvPr id="6" name="5 Rectángulo"/>
          <p:cNvSpPr/>
          <p:nvPr/>
        </p:nvSpPr>
        <p:spPr>
          <a:xfrm>
            <a:off x="6366948" y="1491630"/>
            <a:ext cx="2232248" cy="72008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800" dirty="0" smtClean="0">
                <a:solidFill>
                  <a:srgbClr val="FFC000"/>
                </a:solidFill>
                <a:latin typeface="Economica" charset="0"/>
              </a:rPr>
              <a:t>Intensa movilización</a:t>
            </a:r>
            <a:endParaRPr lang="es-MX" sz="1800" dirty="0">
              <a:solidFill>
                <a:srgbClr val="FFC000"/>
              </a:solidFill>
              <a:latin typeface="Economica" charset="0"/>
            </a:endParaRPr>
          </a:p>
        </p:txBody>
      </p:sp>
      <p:cxnSp>
        <p:nvCxnSpPr>
          <p:cNvPr id="8" name="7 Conector recto de flecha"/>
          <p:cNvCxnSpPr/>
          <p:nvPr/>
        </p:nvCxnSpPr>
        <p:spPr>
          <a:xfrm flipV="1">
            <a:off x="2843808" y="1995685"/>
            <a:ext cx="720080" cy="17365"/>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9" name="8 Conector recto de flecha"/>
          <p:cNvCxnSpPr/>
          <p:nvPr/>
        </p:nvCxnSpPr>
        <p:spPr>
          <a:xfrm>
            <a:off x="5796136" y="1707654"/>
            <a:ext cx="576064" cy="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11" name="10 Rectángulo"/>
          <p:cNvSpPr/>
          <p:nvPr/>
        </p:nvSpPr>
        <p:spPr>
          <a:xfrm>
            <a:off x="6660232" y="2499742"/>
            <a:ext cx="1944216" cy="1008112"/>
          </a:xfrm>
          <a:prstGeom prst="rect">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800" dirty="0" smtClean="0">
                <a:solidFill>
                  <a:srgbClr val="FFC000"/>
                </a:solidFill>
                <a:latin typeface="Economica" charset="0"/>
              </a:rPr>
              <a:t>Fuerza social es una especificación de la base social</a:t>
            </a:r>
            <a:endParaRPr lang="es-MX" sz="1800" dirty="0">
              <a:solidFill>
                <a:srgbClr val="FFC000"/>
              </a:solidFill>
              <a:latin typeface="Economica" charset="0"/>
            </a:endParaRPr>
          </a:p>
        </p:txBody>
      </p:sp>
      <p:cxnSp>
        <p:nvCxnSpPr>
          <p:cNvPr id="12" name="11 Conector recto de flecha"/>
          <p:cNvCxnSpPr>
            <a:stCxn id="6" idx="2"/>
          </p:cNvCxnSpPr>
          <p:nvPr/>
        </p:nvCxnSpPr>
        <p:spPr>
          <a:xfrm>
            <a:off x="7483072" y="2211710"/>
            <a:ext cx="41256" cy="288032"/>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15" name="14 Rectángulo"/>
          <p:cNvSpPr/>
          <p:nvPr/>
        </p:nvSpPr>
        <p:spPr>
          <a:xfrm>
            <a:off x="107504" y="2559555"/>
            <a:ext cx="6480720" cy="2427734"/>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just"/>
            <a:r>
              <a:rPr lang="es-MX" sz="2000" dirty="0" smtClean="0">
                <a:solidFill>
                  <a:schemeClr val="bg1"/>
                </a:solidFill>
                <a:latin typeface="Economica" charset="0"/>
              </a:rPr>
              <a:t>1)Mas diversificado el adversario mas probabilidad de que tenga éxito la reivindicación</a:t>
            </a:r>
          </a:p>
          <a:p>
            <a:pPr algn="just"/>
            <a:r>
              <a:rPr lang="es-MX" sz="2000" dirty="0" smtClean="0">
                <a:solidFill>
                  <a:schemeClr val="bg1"/>
                </a:solidFill>
                <a:latin typeface="Economica" charset="0"/>
              </a:rPr>
              <a:t>2) Mas correspondencia entre intereses de la base social y reivindicación mayor es la intensidad de la acción</a:t>
            </a:r>
          </a:p>
          <a:p>
            <a:pPr algn="just"/>
            <a:r>
              <a:rPr lang="es-MX" sz="2000" dirty="0" smtClean="0">
                <a:solidFill>
                  <a:schemeClr val="bg1"/>
                </a:solidFill>
                <a:latin typeface="Economica" charset="0"/>
              </a:rPr>
              <a:t>3)Base mas fuerte y étnicamente francesa es mas fuerte la organización nacional </a:t>
            </a:r>
          </a:p>
          <a:p>
            <a:pPr algn="just"/>
            <a:r>
              <a:rPr lang="es-MX" sz="2000" dirty="0" smtClean="0">
                <a:solidFill>
                  <a:schemeClr val="bg1"/>
                </a:solidFill>
                <a:latin typeface="Economica" charset="0"/>
              </a:rPr>
              <a:t>4)Efecto urbano depende del objetivo que esta en juego</a:t>
            </a:r>
          </a:p>
          <a:p>
            <a:pPr algn="just"/>
            <a:r>
              <a:rPr lang="es-MX" sz="2000" dirty="0" smtClean="0">
                <a:solidFill>
                  <a:schemeClr val="bg1"/>
                </a:solidFill>
                <a:latin typeface="Economica" charset="0"/>
              </a:rPr>
              <a:t>5)Efecto político depende del efecto urbano del nivel del </a:t>
            </a:r>
            <a:r>
              <a:rPr lang="es-MX" sz="2000" dirty="0" err="1" smtClean="0">
                <a:solidFill>
                  <a:schemeClr val="bg1"/>
                </a:solidFill>
                <a:latin typeface="Economica" charset="0"/>
              </a:rPr>
              <a:t>mov</a:t>
            </a:r>
            <a:r>
              <a:rPr lang="es-MX" sz="2000" dirty="0" smtClean="0">
                <a:solidFill>
                  <a:schemeClr val="bg1"/>
                </a:solidFill>
                <a:latin typeface="Economica" charset="0"/>
              </a:rPr>
              <a:t>. y tipo de organización </a:t>
            </a:r>
            <a:endParaRPr lang="es-MX" sz="2000" dirty="0">
              <a:solidFill>
                <a:schemeClr val="bg1"/>
              </a:solidFill>
              <a:latin typeface="Economica" charset="0"/>
            </a:endParaRPr>
          </a:p>
        </p:txBody>
      </p:sp>
      <p:sp>
        <p:nvSpPr>
          <p:cNvPr id="2" name="CuadroTexto 1"/>
          <p:cNvSpPr txBox="1"/>
          <p:nvPr/>
        </p:nvSpPr>
        <p:spPr>
          <a:xfrm>
            <a:off x="395536" y="483518"/>
            <a:ext cx="2304256" cy="707886"/>
          </a:xfrm>
          <a:prstGeom prst="rect">
            <a:avLst/>
          </a:prstGeom>
          <a:noFill/>
        </p:spPr>
        <p:txBody>
          <a:bodyPr wrap="square" rtlCol="0">
            <a:spAutoFit/>
          </a:bodyPr>
          <a:lstStyle/>
          <a:p>
            <a:r>
              <a:rPr lang="es-MX" sz="2000" dirty="0" smtClean="0">
                <a:solidFill>
                  <a:srgbClr val="FFC000"/>
                </a:solidFill>
              </a:rPr>
              <a:t>¿Qué se observa en los tres casos? </a:t>
            </a:r>
            <a:endParaRPr lang="es-MX" sz="2000" dirty="0">
              <a:solidFill>
                <a:srgbClr val="FFC000"/>
              </a:solidFill>
            </a:endParaRPr>
          </a:p>
        </p:txBody>
      </p:sp>
      <p:cxnSp>
        <p:nvCxnSpPr>
          <p:cNvPr id="10" name="Conector angular 9"/>
          <p:cNvCxnSpPr/>
          <p:nvPr/>
        </p:nvCxnSpPr>
        <p:spPr>
          <a:xfrm flipV="1">
            <a:off x="2483768" y="483518"/>
            <a:ext cx="360040" cy="144016"/>
          </a:xfrm>
          <a:prstGeom prst="bentConnector3">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73700" y="1203598"/>
            <a:ext cx="7596600" cy="3168352"/>
          </a:xfrm>
        </p:spPr>
        <p:txBody>
          <a:bodyPr/>
          <a:lstStyle/>
          <a:p>
            <a:r>
              <a:rPr lang="es-MX" sz="5400" dirty="0" smtClean="0">
                <a:solidFill>
                  <a:srgbClr val="FFC000"/>
                </a:solidFill>
                <a:latin typeface="Century Gothic" pitchFamily="34" charset="0"/>
              </a:rPr>
              <a:t>3</a:t>
            </a:r>
            <a:r>
              <a:rPr lang="es-MX" sz="3200" dirty="0" smtClean="0">
                <a:solidFill>
                  <a:srgbClr val="FFC000"/>
                </a:solidFill>
                <a:latin typeface="Century Gothic" pitchFamily="34" charset="0"/>
              </a:rPr>
              <a:t>. </a:t>
            </a:r>
            <a:r>
              <a:rPr lang="es-MX" sz="5400" dirty="0" smtClean="0">
                <a:solidFill>
                  <a:srgbClr val="FFC000"/>
                </a:solidFill>
                <a:latin typeface="Century Gothic" pitchFamily="34" charset="0"/>
              </a:rPr>
              <a:t>Los </a:t>
            </a:r>
            <a:r>
              <a:rPr lang="es-MX" sz="5400" dirty="0">
                <a:solidFill>
                  <a:srgbClr val="FFC000"/>
                </a:solidFill>
                <a:latin typeface="Century Gothic" pitchFamily="34" charset="0"/>
              </a:rPr>
              <a:t>Movimientos Sociales urbanos en Montreal</a:t>
            </a:r>
            <a:br>
              <a:rPr lang="es-MX" sz="5400" dirty="0">
                <a:solidFill>
                  <a:srgbClr val="FFC000"/>
                </a:solidFill>
                <a:latin typeface="Century Gothic" pitchFamily="34" charset="0"/>
              </a:rPr>
            </a:br>
            <a:r>
              <a:rPr lang="es-MX" sz="3200" dirty="0">
                <a:solidFill>
                  <a:srgbClr val="FFC000"/>
                </a:solidFill>
                <a:latin typeface="Century Gothic" pitchFamily="34" charset="0"/>
              </a:rPr>
              <a:t/>
            </a:r>
            <a:br>
              <a:rPr lang="es-MX" sz="3200" dirty="0">
                <a:solidFill>
                  <a:srgbClr val="FFC000"/>
                </a:solidFill>
                <a:latin typeface="Century Gothic" pitchFamily="34" charset="0"/>
              </a:rPr>
            </a:br>
            <a:endParaRPr lang="es-MX" dirty="0"/>
          </a:p>
        </p:txBody>
      </p:sp>
    </p:spTree>
    <p:extLst>
      <p:ext uri="{BB962C8B-B14F-4D97-AF65-F5344CB8AC3E}">
        <p14:creationId xmlns:p14="http://schemas.microsoft.com/office/powerpoint/2010/main" val="16880239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redondeado"/>
          <p:cNvSpPr/>
          <p:nvPr/>
        </p:nvSpPr>
        <p:spPr>
          <a:xfrm>
            <a:off x="3275856" y="339502"/>
            <a:ext cx="2592288" cy="792088"/>
          </a:xfrm>
          <a:prstGeom prst="roundRect">
            <a:avLst/>
          </a:prstGeom>
          <a:ln>
            <a:solidFill>
              <a:srgbClr val="FFFF00"/>
            </a:solidFill>
          </a:ln>
        </p:spPr>
        <p:style>
          <a:lnRef idx="2">
            <a:schemeClr val="accent4"/>
          </a:lnRef>
          <a:fillRef idx="1003">
            <a:schemeClr val="dk2"/>
          </a:fillRef>
          <a:effectRef idx="0">
            <a:schemeClr val="accent4"/>
          </a:effectRef>
          <a:fontRef idx="minor">
            <a:schemeClr val="dk1"/>
          </a:fontRef>
        </p:style>
        <p:txBody>
          <a:bodyPr rtlCol="0" anchor="ctr"/>
          <a:lstStyle/>
          <a:p>
            <a:pPr algn="ctr"/>
            <a:r>
              <a:rPr lang="es-MX" sz="1600" b="1" dirty="0" smtClean="0">
                <a:solidFill>
                  <a:srgbClr val="FFC000"/>
                </a:solidFill>
                <a:latin typeface="Economica" charset="0"/>
              </a:rPr>
              <a:t>Comités ciudadanos</a:t>
            </a:r>
            <a:r>
              <a:rPr lang="es-MX" sz="1600" dirty="0" smtClean="0">
                <a:solidFill>
                  <a:srgbClr val="FFC000"/>
                </a:solidFill>
                <a:latin typeface="Economica" charset="0"/>
              </a:rPr>
              <a:t> constituyen una expresión de los movimientos de reivindicación urbana </a:t>
            </a:r>
            <a:r>
              <a:rPr lang="es-MX" sz="1600" b="1" dirty="0" smtClean="0">
                <a:solidFill>
                  <a:srgbClr val="FFC000"/>
                </a:solidFill>
                <a:latin typeface="Economica" charset="0"/>
              </a:rPr>
              <a:t> </a:t>
            </a:r>
            <a:endParaRPr lang="es-MX" sz="1600" b="1" dirty="0">
              <a:solidFill>
                <a:srgbClr val="FFC000"/>
              </a:solidFill>
              <a:latin typeface="Economica" charset="0"/>
            </a:endParaRPr>
          </a:p>
        </p:txBody>
      </p:sp>
      <p:sp>
        <p:nvSpPr>
          <p:cNvPr id="5" name="4 Rectángulo redondeado"/>
          <p:cNvSpPr/>
          <p:nvPr/>
        </p:nvSpPr>
        <p:spPr>
          <a:xfrm>
            <a:off x="6444208" y="483518"/>
            <a:ext cx="2592288" cy="1440160"/>
          </a:xfrm>
          <a:prstGeom prst="roundRect">
            <a:avLst/>
          </a:prstGeom>
          <a:ln>
            <a:solidFill>
              <a:srgbClr val="FFFF00"/>
            </a:solidFill>
          </a:ln>
        </p:spPr>
        <p:style>
          <a:lnRef idx="2">
            <a:schemeClr val="accent5"/>
          </a:lnRef>
          <a:fillRef idx="1003">
            <a:schemeClr val="dk2"/>
          </a:fillRef>
          <a:effectRef idx="0">
            <a:schemeClr val="accent5"/>
          </a:effectRef>
          <a:fontRef idx="minor">
            <a:schemeClr val="dk1"/>
          </a:fontRef>
        </p:style>
        <p:txBody>
          <a:bodyPr rtlCol="0" anchor="ctr"/>
          <a:lstStyle/>
          <a:p>
            <a:pPr algn="ctr"/>
            <a:r>
              <a:rPr lang="es-MX" sz="1800" dirty="0" smtClean="0">
                <a:solidFill>
                  <a:srgbClr val="FFC000"/>
                </a:solidFill>
                <a:latin typeface="Economica" charset="0"/>
              </a:rPr>
              <a:t>Se encuentran entre la asistencia social y las orientaciones sociales izquierdistas  dirigidos por animadores sociales </a:t>
            </a:r>
            <a:endParaRPr lang="es-MX" sz="1800" dirty="0">
              <a:solidFill>
                <a:srgbClr val="FFC000"/>
              </a:solidFill>
              <a:latin typeface="Economica" charset="0"/>
            </a:endParaRPr>
          </a:p>
        </p:txBody>
      </p:sp>
      <p:sp>
        <p:nvSpPr>
          <p:cNvPr id="6" name="5 Rectángulo redondeado"/>
          <p:cNvSpPr/>
          <p:nvPr/>
        </p:nvSpPr>
        <p:spPr>
          <a:xfrm>
            <a:off x="6444208" y="3291830"/>
            <a:ext cx="2232248" cy="1507490"/>
          </a:xfrm>
          <a:prstGeom prst="roundRect">
            <a:avLst/>
          </a:prstGeom>
          <a:ln>
            <a:solidFill>
              <a:srgbClr val="FFFF00"/>
            </a:solidFill>
          </a:ln>
        </p:spPr>
        <p:style>
          <a:lnRef idx="2">
            <a:schemeClr val="accent1">
              <a:shade val="50000"/>
            </a:schemeClr>
          </a:lnRef>
          <a:fillRef idx="1002">
            <a:schemeClr val="dk2"/>
          </a:fillRef>
          <a:effectRef idx="0">
            <a:schemeClr val="accent1"/>
          </a:effectRef>
          <a:fontRef idx="minor">
            <a:schemeClr val="lt1"/>
          </a:fontRef>
        </p:style>
        <p:txBody>
          <a:bodyPr rtlCol="0" anchor="ctr"/>
          <a:lstStyle/>
          <a:p>
            <a:pPr algn="ctr"/>
            <a:r>
              <a:rPr lang="es-MX" sz="1600" dirty="0" smtClean="0">
                <a:solidFill>
                  <a:srgbClr val="FFC000"/>
                </a:solidFill>
                <a:latin typeface="Economica" charset="0"/>
              </a:rPr>
              <a:t>Animadores  montan en los barrios desfavorecidos una red de comités que se proponen como tarea resolver los problemas </a:t>
            </a:r>
            <a:endParaRPr lang="es-MX" sz="1600" dirty="0">
              <a:solidFill>
                <a:srgbClr val="FFC000"/>
              </a:solidFill>
              <a:latin typeface="Economica" charset="0"/>
            </a:endParaRPr>
          </a:p>
        </p:txBody>
      </p:sp>
      <p:sp>
        <p:nvSpPr>
          <p:cNvPr id="7" name="6 Rectángulo redondeado"/>
          <p:cNvSpPr/>
          <p:nvPr/>
        </p:nvSpPr>
        <p:spPr>
          <a:xfrm>
            <a:off x="6444208" y="2211913"/>
            <a:ext cx="2232248" cy="1023571"/>
          </a:xfrm>
          <a:prstGeom prst="roundRect">
            <a:avLst/>
          </a:prstGeom>
          <a:ln>
            <a:solidFill>
              <a:srgbClr val="FFFF00"/>
            </a:solidFill>
          </a:ln>
        </p:spPr>
        <p:style>
          <a:lnRef idx="2">
            <a:schemeClr val="accent5"/>
          </a:lnRef>
          <a:fillRef idx="1002">
            <a:schemeClr val="dk2"/>
          </a:fillRef>
          <a:effectRef idx="0">
            <a:schemeClr val="accent5"/>
          </a:effectRef>
          <a:fontRef idx="minor">
            <a:schemeClr val="dk1"/>
          </a:fontRef>
        </p:style>
        <p:txBody>
          <a:bodyPr rtlCol="0" anchor="ctr"/>
          <a:lstStyle/>
          <a:p>
            <a:pPr algn="ctr"/>
            <a:r>
              <a:rPr lang="es-MX" sz="1600" dirty="0" smtClean="0">
                <a:solidFill>
                  <a:srgbClr val="FFC000"/>
                </a:solidFill>
                <a:latin typeface="Economica" charset="0"/>
              </a:rPr>
              <a:t>1963 fueron relanzados desde comités de asistencia social que dependían del consejo de obras </a:t>
            </a:r>
            <a:endParaRPr lang="es-MX" sz="1600" dirty="0">
              <a:solidFill>
                <a:srgbClr val="FFC000"/>
              </a:solidFill>
              <a:latin typeface="Economica" charset="0"/>
            </a:endParaRPr>
          </a:p>
        </p:txBody>
      </p:sp>
      <p:sp>
        <p:nvSpPr>
          <p:cNvPr id="8" name="7 Rectángulo redondeado"/>
          <p:cNvSpPr/>
          <p:nvPr/>
        </p:nvSpPr>
        <p:spPr>
          <a:xfrm>
            <a:off x="3275856" y="3867894"/>
            <a:ext cx="2664296" cy="931426"/>
          </a:xfrm>
          <a:prstGeom prst="roundRect">
            <a:avLst/>
          </a:prstGeom>
          <a:ln>
            <a:solidFill>
              <a:srgbClr val="FFFF00"/>
            </a:solid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r>
              <a:rPr lang="es-MX" sz="1600" dirty="0" smtClean="0">
                <a:solidFill>
                  <a:srgbClr val="FFC000"/>
                </a:solidFill>
                <a:latin typeface="Economica" charset="0"/>
              </a:rPr>
              <a:t>“Condiciones de vivienda insalubres , no hubo ningún programa serio de viviendas públicas , renovación había</a:t>
            </a:r>
          </a:p>
          <a:p>
            <a:pPr algn="ctr"/>
            <a:r>
              <a:rPr lang="es-MX" sz="1600" dirty="0" smtClean="0">
                <a:solidFill>
                  <a:srgbClr val="FFC000"/>
                </a:solidFill>
                <a:latin typeface="Economica" charset="0"/>
              </a:rPr>
              <a:t> destruido viviendas baratas </a:t>
            </a:r>
            <a:endParaRPr lang="es-MX" sz="1600" b="1" dirty="0">
              <a:solidFill>
                <a:srgbClr val="FFC000"/>
              </a:solidFill>
              <a:latin typeface="Economica" charset="0"/>
            </a:endParaRPr>
          </a:p>
        </p:txBody>
      </p:sp>
      <p:sp>
        <p:nvSpPr>
          <p:cNvPr id="9" name="8 Elipse"/>
          <p:cNvSpPr/>
          <p:nvPr/>
        </p:nvSpPr>
        <p:spPr>
          <a:xfrm>
            <a:off x="3491880" y="1779662"/>
            <a:ext cx="2160240" cy="1368152"/>
          </a:xfrm>
          <a:prstGeom prst="ellipse">
            <a:avLst/>
          </a:prstGeom>
          <a:ln w="57150"/>
        </p:spPr>
        <p:style>
          <a:lnRef idx="2">
            <a:schemeClr val="accent6"/>
          </a:lnRef>
          <a:fillRef idx="1">
            <a:schemeClr val="lt1"/>
          </a:fillRef>
          <a:effectRef idx="0">
            <a:schemeClr val="accent6"/>
          </a:effectRef>
          <a:fontRef idx="minor">
            <a:schemeClr val="dk1"/>
          </a:fontRef>
        </p:style>
        <p:txBody>
          <a:bodyPr rtlCol="0" anchor="ctr"/>
          <a:lstStyle/>
          <a:p>
            <a:pPr algn="ctr"/>
            <a:r>
              <a:rPr lang="es-MX" sz="3600" b="1" dirty="0" smtClean="0">
                <a:solidFill>
                  <a:schemeClr val="bg1"/>
                </a:solidFill>
                <a:latin typeface="Economica" charset="0"/>
              </a:rPr>
              <a:t>Montreal</a:t>
            </a:r>
            <a:endParaRPr lang="es-MX" sz="3600" b="1" dirty="0">
              <a:solidFill>
                <a:schemeClr val="bg1"/>
              </a:solidFill>
              <a:latin typeface="Economica" charset="0"/>
            </a:endParaRPr>
          </a:p>
        </p:txBody>
      </p:sp>
      <p:sp>
        <p:nvSpPr>
          <p:cNvPr id="10" name="9 Rectángulo redondeado"/>
          <p:cNvSpPr/>
          <p:nvPr/>
        </p:nvSpPr>
        <p:spPr>
          <a:xfrm>
            <a:off x="179512" y="3507854"/>
            <a:ext cx="2736304" cy="1440160"/>
          </a:xfrm>
          <a:prstGeom prst="roundRect">
            <a:avLst/>
          </a:prstGeom>
          <a:ln>
            <a:solidFill>
              <a:srgbClr val="FFFF00"/>
            </a:solid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r>
              <a:rPr lang="es-MX" sz="2000" dirty="0" smtClean="0">
                <a:solidFill>
                  <a:srgbClr val="FFC000"/>
                </a:solidFill>
                <a:latin typeface="Economica" charset="0"/>
              </a:rPr>
              <a:t>Problema: los comités tenían diferentes orientaciones, pero como característica especial se desarrolla por todas partes</a:t>
            </a:r>
            <a:r>
              <a:rPr lang="es-MX" sz="2000" b="1" dirty="0" smtClean="0">
                <a:solidFill>
                  <a:srgbClr val="FFC000"/>
                </a:solidFill>
                <a:latin typeface="Economica" charset="0"/>
              </a:rPr>
              <a:t> </a:t>
            </a:r>
            <a:endParaRPr lang="es-MX" sz="2000" b="1" dirty="0">
              <a:solidFill>
                <a:srgbClr val="FFC000"/>
              </a:solidFill>
              <a:latin typeface="Economica" charset="0"/>
            </a:endParaRPr>
          </a:p>
        </p:txBody>
      </p:sp>
      <p:sp>
        <p:nvSpPr>
          <p:cNvPr id="11" name="10 Rectángulo redondeado"/>
          <p:cNvSpPr/>
          <p:nvPr/>
        </p:nvSpPr>
        <p:spPr>
          <a:xfrm>
            <a:off x="251520" y="2067694"/>
            <a:ext cx="2376264" cy="792088"/>
          </a:xfrm>
          <a:prstGeom prst="roundRect">
            <a:avLst/>
          </a:prstGeom>
          <a:ln>
            <a:solidFill>
              <a:srgbClr val="FFFF00"/>
            </a:solidFill>
          </a:ln>
        </p:spPr>
        <p:style>
          <a:lnRef idx="2">
            <a:schemeClr val="accent5"/>
          </a:lnRef>
          <a:fillRef idx="1003">
            <a:schemeClr val="dk2"/>
          </a:fillRef>
          <a:effectRef idx="0">
            <a:schemeClr val="accent5"/>
          </a:effectRef>
          <a:fontRef idx="minor">
            <a:schemeClr val="dk1"/>
          </a:fontRef>
        </p:style>
        <p:txBody>
          <a:bodyPr rtlCol="0" anchor="ctr"/>
          <a:lstStyle/>
          <a:p>
            <a:pPr algn="ctr"/>
            <a:r>
              <a:rPr lang="es-MX" sz="1800" dirty="0" smtClean="0">
                <a:solidFill>
                  <a:srgbClr val="FFC000"/>
                </a:solidFill>
                <a:latin typeface="Economica" charset="0"/>
              </a:rPr>
              <a:t>Comités eran cuadros de desocupados que no encontraban inserción.</a:t>
            </a:r>
            <a:endParaRPr lang="es-MX" sz="1800" dirty="0">
              <a:solidFill>
                <a:srgbClr val="FFC000"/>
              </a:solidFill>
              <a:latin typeface="Economica" charset="0"/>
            </a:endParaRPr>
          </a:p>
        </p:txBody>
      </p:sp>
      <p:sp>
        <p:nvSpPr>
          <p:cNvPr id="12" name="11 Rectángulo redondeado"/>
          <p:cNvSpPr/>
          <p:nvPr/>
        </p:nvSpPr>
        <p:spPr>
          <a:xfrm>
            <a:off x="107504" y="627533"/>
            <a:ext cx="2520280" cy="1044117"/>
          </a:xfrm>
          <a:prstGeom prst="roundRect">
            <a:avLst/>
          </a:prstGeom>
          <a:ln>
            <a:solidFill>
              <a:srgbClr val="FFFF00"/>
            </a:solidFill>
          </a:ln>
        </p:spPr>
        <p:style>
          <a:lnRef idx="2">
            <a:schemeClr val="accent5"/>
          </a:lnRef>
          <a:fillRef idx="1003">
            <a:schemeClr val="dk2"/>
          </a:fillRef>
          <a:effectRef idx="0">
            <a:schemeClr val="accent5"/>
          </a:effectRef>
          <a:fontRef idx="minor">
            <a:schemeClr val="dk1"/>
          </a:fontRef>
        </p:style>
        <p:txBody>
          <a:bodyPr rtlCol="0" anchor="ctr"/>
          <a:lstStyle/>
          <a:p>
            <a:pPr algn="ctr"/>
            <a:r>
              <a:rPr lang="es-MX" sz="2000" dirty="0" smtClean="0">
                <a:solidFill>
                  <a:srgbClr val="FFC000"/>
                </a:solidFill>
                <a:latin typeface="Economica" charset="0"/>
              </a:rPr>
              <a:t>Defendían intereses sociales comunes los de la pequeña burguesía</a:t>
            </a:r>
            <a:endParaRPr lang="es-MX" sz="2000" dirty="0">
              <a:solidFill>
                <a:srgbClr val="FFC000"/>
              </a:solidFill>
              <a:latin typeface="Economica" charset="0"/>
            </a:endParaRPr>
          </a:p>
        </p:txBody>
      </p:sp>
      <p:cxnSp>
        <p:nvCxnSpPr>
          <p:cNvPr id="14" name="13 Conector recto de flecha"/>
          <p:cNvCxnSpPr>
            <a:stCxn id="9" idx="0"/>
            <a:endCxn id="4" idx="2"/>
          </p:cNvCxnSpPr>
          <p:nvPr/>
        </p:nvCxnSpPr>
        <p:spPr>
          <a:xfrm flipV="1">
            <a:off x="4572000" y="1131590"/>
            <a:ext cx="0" cy="648072"/>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6" name="15 Conector recto de flecha"/>
          <p:cNvCxnSpPr>
            <a:stCxn id="9" idx="7"/>
            <a:endCxn id="5" idx="1"/>
          </p:cNvCxnSpPr>
          <p:nvPr/>
        </p:nvCxnSpPr>
        <p:spPr>
          <a:xfrm flipV="1">
            <a:off x="5335760" y="1203598"/>
            <a:ext cx="1108448" cy="776425"/>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9" name="18 Conector recto de flecha"/>
          <p:cNvCxnSpPr>
            <a:stCxn id="9" idx="6"/>
            <a:endCxn id="7" idx="1"/>
          </p:cNvCxnSpPr>
          <p:nvPr/>
        </p:nvCxnSpPr>
        <p:spPr>
          <a:xfrm>
            <a:off x="5652120" y="2463738"/>
            <a:ext cx="792088" cy="259961"/>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24" name="23 Conector recto de flecha"/>
          <p:cNvCxnSpPr>
            <a:stCxn id="9" idx="5"/>
            <a:endCxn id="6" idx="1"/>
          </p:cNvCxnSpPr>
          <p:nvPr/>
        </p:nvCxnSpPr>
        <p:spPr>
          <a:xfrm>
            <a:off x="5335760" y="2947453"/>
            <a:ext cx="1108448" cy="1098122"/>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27" name="26 Conector recto de flecha"/>
          <p:cNvCxnSpPr>
            <a:stCxn id="9" idx="4"/>
            <a:endCxn id="8" idx="0"/>
          </p:cNvCxnSpPr>
          <p:nvPr/>
        </p:nvCxnSpPr>
        <p:spPr>
          <a:xfrm>
            <a:off x="4572000" y="3147814"/>
            <a:ext cx="36004" cy="72008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31" name="30 Conector recto de flecha"/>
          <p:cNvCxnSpPr>
            <a:stCxn id="9" idx="3"/>
            <a:endCxn id="10" idx="3"/>
          </p:cNvCxnSpPr>
          <p:nvPr/>
        </p:nvCxnSpPr>
        <p:spPr>
          <a:xfrm flipH="1">
            <a:off x="2915816" y="2947453"/>
            <a:ext cx="892424" cy="1280481"/>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34" name="33 Conector recto de flecha"/>
          <p:cNvCxnSpPr>
            <a:stCxn id="9" idx="2"/>
            <a:endCxn id="11" idx="3"/>
          </p:cNvCxnSpPr>
          <p:nvPr/>
        </p:nvCxnSpPr>
        <p:spPr>
          <a:xfrm flipH="1">
            <a:off x="2627784" y="2463738"/>
            <a:ext cx="864096" cy="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37" name="36 Conector recto de flecha"/>
          <p:cNvCxnSpPr>
            <a:stCxn id="9" idx="1"/>
            <a:endCxn id="12" idx="3"/>
          </p:cNvCxnSpPr>
          <p:nvPr/>
        </p:nvCxnSpPr>
        <p:spPr>
          <a:xfrm flipH="1" flipV="1">
            <a:off x="2627784" y="1149592"/>
            <a:ext cx="1180456" cy="830431"/>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899592" y="267494"/>
            <a:ext cx="7632848" cy="576064"/>
          </a:xfrm>
          <a:prstGeom prst="rect">
            <a:avLst/>
          </a:prstGeom>
          <a:ln/>
        </p:spPr>
        <p:style>
          <a:lnRef idx="1">
            <a:schemeClr val="accent1"/>
          </a:lnRef>
          <a:fillRef idx="3">
            <a:schemeClr val="accent1"/>
          </a:fillRef>
          <a:effectRef idx="2">
            <a:schemeClr val="accent1"/>
          </a:effectRef>
          <a:fontRef idx="minor">
            <a:schemeClr val="lt1"/>
          </a:fontRef>
        </p:style>
        <p:txBody>
          <a:bodyPr rtlCol="0" anchor="ctr"/>
          <a:lstStyle/>
          <a:p>
            <a:pPr algn="ctr"/>
            <a:r>
              <a:rPr lang="es-MX" sz="1800" b="1" dirty="0" smtClean="0">
                <a:solidFill>
                  <a:schemeClr val="bg1"/>
                </a:solidFill>
                <a:latin typeface="Economica" charset="0"/>
              </a:rPr>
              <a:t>Rasgos específicos: </a:t>
            </a:r>
            <a:r>
              <a:rPr lang="es-MX" sz="1800" dirty="0" smtClean="0">
                <a:solidFill>
                  <a:schemeClr val="bg1"/>
                </a:solidFill>
                <a:latin typeface="Economica" charset="0"/>
              </a:rPr>
              <a:t>controlado por el partido cívico, al servicio de las grandes empresas, se encontraba habituado a imponer su paternalismo</a:t>
            </a:r>
            <a:endParaRPr lang="es-MX" sz="1800" dirty="0">
              <a:solidFill>
                <a:schemeClr val="bg1"/>
              </a:solidFill>
              <a:latin typeface="Economica" charset="0"/>
            </a:endParaRPr>
          </a:p>
        </p:txBody>
      </p:sp>
      <p:sp>
        <p:nvSpPr>
          <p:cNvPr id="4" name="3 Rectángulo"/>
          <p:cNvSpPr/>
          <p:nvPr/>
        </p:nvSpPr>
        <p:spPr>
          <a:xfrm>
            <a:off x="179512" y="915566"/>
            <a:ext cx="8352928" cy="576064"/>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800" b="1" dirty="0" smtClean="0">
                <a:solidFill>
                  <a:srgbClr val="FFC000"/>
                </a:solidFill>
                <a:latin typeface="Economica" charset="0"/>
              </a:rPr>
              <a:t>La aceleración de la renovación </a:t>
            </a:r>
            <a:r>
              <a:rPr lang="es-MX" sz="1800" dirty="0" smtClean="0">
                <a:solidFill>
                  <a:srgbClr val="FFC000"/>
                </a:solidFill>
                <a:latin typeface="Economica" charset="0"/>
              </a:rPr>
              <a:t>urbana fue para desplazar las viviendas miserables para enriquecer a las sociedades con quien se tenia trato</a:t>
            </a:r>
            <a:endParaRPr lang="es-MX" sz="1800" dirty="0">
              <a:solidFill>
                <a:srgbClr val="FFC000"/>
              </a:solidFill>
              <a:latin typeface="Economica" charset="0"/>
            </a:endParaRPr>
          </a:p>
        </p:txBody>
      </p:sp>
      <p:sp>
        <p:nvSpPr>
          <p:cNvPr id="5" name="4 Rectángulo"/>
          <p:cNvSpPr/>
          <p:nvPr/>
        </p:nvSpPr>
        <p:spPr>
          <a:xfrm>
            <a:off x="971600" y="1563638"/>
            <a:ext cx="7560840" cy="720080"/>
          </a:xfrm>
          <a:prstGeom prst="rect">
            <a:avLst/>
          </a:prstGeom>
          <a:ln/>
        </p:spPr>
        <p:style>
          <a:lnRef idx="1">
            <a:schemeClr val="accent1"/>
          </a:lnRef>
          <a:fillRef idx="3">
            <a:schemeClr val="accent1"/>
          </a:fillRef>
          <a:effectRef idx="2">
            <a:schemeClr val="accent1"/>
          </a:effectRef>
          <a:fontRef idx="minor">
            <a:schemeClr val="lt1"/>
          </a:fontRef>
        </p:style>
        <p:txBody>
          <a:bodyPr rtlCol="0" anchor="ctr"/>
          <a:lstStyle/>
          <a:p>
            <a:pPr algn="ctr"/>
            <a:r>
              <a:rPr lang="es-MX" sz="1800" dirty="0" smtClean="0">
                <a:solidFill>
                  <a:schemeClr val="bg1"/>
                </a:solidFill>
                <a:latin typeface="Economica" charset="0"/>
              </a:rPr>
              <a:t>Apoyo a los sindicatos obreros/ afirmaba un papel político/paso al exterior de lo económico y de dirigir una fuerza popular/ comités de ciudadanos tuvieron fuerza política potencial</a:t>
            </a:r>
            <a:endParaRPr lang="es-MX" sz="1800" dirty="0">
              <a:solidFill>
                <a:schemeClr val="bg1"/>
              </a:solidFill>
              <a:latin typeface="Economica" charset="0"/>
            </a:endParaRPr>
          </a:p>
        </p:txBody>
      </p:sp>
      <p:sp>
        <p:nvSpPr>
          <p:cNvPr id="6" name="5 Rectángulo"/>
          <p:cNvSpPr/>
          <p:nvPr/>
        </p:nvSpPr>
        <p:spPr>
          <a:xfrm>
            <a:off x="323528" y="2297848"/>
            <a:ext cx="8208912" cy="576064"/>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800" dirty="0" smtClean="0">
                <a:solidFill>
                  <a:srgbClr val="FFC000"/>
                </a:solidFill>
                <a:latin typeface="Economica" charset="0"/>
              </a:rPr>
              <a:t>Se creó el Movimiento de Acción política municipal que se transformo al </a:t>
            </a:r>
            <a:r>
              <a:rPr lang="es-MX" sz="1800" b="1" dirty="0" smtClean="0">
                <a:solidFill>
                  <a:srgbClr val="FFC000"/>
                </a:solidFill>
                <a:latin typeface="Economica" charset="0"/>
              </a:rPr>
              <a:t>Frente de Acción política</a:t>
            </a:r>
            <a:r>
              <a:rPr lang="es-MX" sz="1800" dirty="0" smtClean="0">
                <a:solidFill>
                  <a:srgbClr val="FFC000"/>
                </a:solidFill>
                <a:latin typeface="Economica" charset="0"/>
              </a:rPr>
              <a:t>  exigía una transformación política radical</a:t>
            </a:r>
            <a:endParaRPr lang="es-MX" sz="1800" dirty="0">
              <a:solidFill>
                <a:srgbClr val="FFC000"/>
              </a:solidFill>
              <a:latin typeface="Economica" charset="0"/>
            </a:endParaRPr>
          </a:p>
        </p:txBody>
      </p:sp>
      <p:sp>
        <p:nvSpPr>
          <p:cNvPr id="7" name="6 Rectángulo"/>
          <p:cNvSpPr/>
          <p:nvPr/>
        </p:nvSpPr>
        <p:spPr>
          <a:xfrm>
            <a:off x="971600" y="3003798"/>
            <a:ext cx="7560840" cy="720080"/>
          </a:xfrm>
          <a:prstGeom prst="rect">
            <a:avLst/>
          </a:prstGeom>
          <a:ln/>
        </p:spPr>
        <p:style>
          <a:lnRef idx="1">
            <a:schemeClr val="accent1"/>
          </a:lnRef>
          <a:fillRef idx="3">
            <a:schemeClr val="accent1"/>
          </a:fillRef>
          <a:effectRef idx="2">
            <a:schemeClr val="accent1"/>
          </a:effectRef>
          <a:fontRef idx="minor">
            <a:schemeClr val="lt1"/>
          </a:fontRef>
        </p:style>
        <p:txBody>
          <a:bodyPr rtlCol="0" anchor="ctr"/>
          <a:lstStyle/>
          <a:p>
            <a:pPr algn="ctr"/>
            <a:r>
              <a:rPr lang="es-MX" sz="1800" b="1" dirty="0" smtClean="0">
                <a:solidFill>
                  <a:schemeClr val="bg1"/>
                </a:solidFill>
                <a:latin typeface="Economica" charset="0"/>
              </a:rPr>
              <a:t>Terminar con la imagen </a:t>
            </a:r>
            <a:r>
              <a:rPr lang="es-MX" sz="1800" dirty="0" smtClean="0">
                <a:solidFill>
                  <a:schemeClr val="bg1"/>
                </a:solidFill>
                <a:latin typeface="Economica" charset="0"/>
              </a:rPr>
              <a:t>del Comité de al idea de lo urbano como medio para establecer una organización política </a:t>
            </a:r>
            <a:endParaRPr lang="es-MX" sz="1800" dirty="0">
              <a:solidFill>
                <a:schemeClr val="bg1"/>
              </a:solidFill>
              <a:latin typeface="Economica" charset="0"/>
            </a:endParaRPr>
          </a:p>
        </p:txBody>
      </p:sp>
      <p:sp>
        <p:nvSpPr>
          <p:cNvPr id="8" name="7 Rectángulo"/>
          <p:cNvSpPr/>
          <p:nvPr/>
        </p:nvSpPr>
        <p:spPr>
          <a:xfrm>
            <a:off x="179512" y="3795886"/>
            <a:ext cx="8352928" cy="576064"/>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800" dirty="0" smtClean="0">
                <a:solidFill>
                  <a:srgbClr val="FFC000"/>
                </a:solidFill>
                <a:latin typeface="Economica" charset="0"/>
              </a:rPr>
              <a:t>Para la articulación entre reivindicaciones urbanas y lucha política es necesario una </a:t>
            </a:r>
            <a:r>
              <a:rPr lang="es-MX" sz="1800" b="1" dirty="0" smtClean="0">
                <a:solidFill>
                  <a:srgbClr val="FFC000"/>
                </a:solidFill>
                <a:latin typeface="Economica" charset="0"/>
              </a:rPr>
              <a:t>intervención organizada capaz de ligarse a políticas en masas </a:t>
            </a:r>
            <a:endParaRPr lang="es-MX" sz="1800" b="1" dirty="0">
              <a:solidFill>
                <a:srgbClr val="FFC000"/>
              </a:solidFill>
              <a:latin typeface="Economica" charset="0"/>
            </a:endParaRPr>
          </a:p>
        </p:txBody>
      </p:sp>
      <p:sp>
        <p:nvSpPr>
          <p:cNvPr id="9" name="8 Rectángulo"/>
          <p:cNvSpPr/>
          <p:nvPr/>
        </p:nvSpPr>
        <p:spPr>
          <a:xfrm>
            <a:off x="899592" y="4371950"/>
            <a:ext cx="7632848" cy="576064"/>
          </a:xfrm>
          <a:prstGeom prst="rect">
            <a:avLst/>
          </a:prstGeom>
          <a:ln/>
        </p:spPr>
        <p:style>
          <a:lnRef idx="1">
            <a:schemeClr val="accent1"/>
          </a:lnRef>
          <a:fillRef idx="3">
            <a:schemeClr val="accent1"/>
          </a:fillRef>
          <a:effectRef idx="2">
            <a:schemeClr val="accent1"/>
          </a:effectRef>
          <a:fontRef idx="minor">
            <a:schemeClr val="lt1"/>
          </a:fontRef>
        </p:style>
        <p:txBody>
          <a:bodyPr rtlCol="0" anchor="ctr"/>
          <a:lstStyle/>
          <a:p>
            <a:pPr algn="ctr"/>
            <a:r>
              <a:rPr lang="es-MX" sz="1800" dirty="0" smtClean="0">
                <a:solidFill>
                  <a:schemeClr val="bg1"/>
                </a:solidFill>
                <a:latin typeface="Economica" charset="0"/>
              </a:rPr>
              <a:t>Esta experiencia muestra la emergencia de las reivindicaciones  que conciernen al consumo y a las consecuencias de este proceso</a:t>
            </a:r>
            <a:endParaRPr lang="es-MX" sz="1800" dirty="0">
              <a:solidFill>
                <a:schemeClr val="bg1"/>
              </a:solidFill>
              <a:latin typeface="Economica"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73700" y="1203598"/>
            <a:ext cx="7596600" cy="2133452"/>
          </a:xfrm>
        </p:spPr>
        <p:txBody>
          <a:bodyPr/>
          <a:lstStyle/>
          <a:p>
            <a:r>
              <a:rPr lang="es-MX" sz="5400" dirty="0" smtClean="0">
                <a:solidFill>
                  <a:srgbClr val="FFC000"/>
                </a:solidFill>
                <a:latin typeface="Century Gothic" pitchFamily="34" charset="0"/>
              </a:rPr>
              <a:t/>
            </a:r>
            <a:br>
              <a:rPr lang="es-MX" sz="5400" dirty="0" smtClean="0">
                <a:solidFill>
                  <a:srgbClr val="FFC000"/>
                </a:solidFill>
                <a:latin typeface="Century Gothic" pitchFamily="34" charset="0"/>
              </a:rPr>
            </a:br>
            <a:r>
              <a:rPr lang="es-MX" sz="5400" dirty="0" smtClean="0">
                <a:solidFill>
                  <a:srgbClr val="FFC000"/>
                </a:solidFill>
                <a:latin typeface="Century Gothic" pitchFamily="34" charset="0"/>
              </a:rPr>
              <a:t>4. Los </a:t>
            </a:r>
            <a:r>
              <a:rPr lang="es-MX" sz="5400" dirty="0">
                <a:solidFill>
                  <a:srgbClr val="FFC000"/>
                </a:solidFill>
                <a:latin typeface="Century Gothic" pitchFamily="34" charset="0"/>
              </a:rPr>
              <a:t>Movimientos Sociales en Chile</a:t>
            </a:r>
            <a:br>
              <a:rPr lang="es-MX" sz="5400" dirty="0">
                <a:solidFill>
                  <a:srgbClr val="FFC000"/>
                </a:solidFill>
                <a:latin typeface="Century Gothic" pitchFamily="34" charset="0"/>
              </a:rPr>
            </a:br>
            <a:endParaRPr lang="es-MX" sz="5400" dirty="0"/>
          </a:p>
        </p:txBody>
      </p:sp>
    </p:spTree>
    <p:extLst>
      <p:ext uri="{BB962C8B-B14F-4D97-AF65-F5344CB8AC3E}">
        <p14:creationId xmlns:p14="http://schemas.microsoft.com/office/powerpoint/2010/main" val="267859615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redondeado"/>
          <p:cNvSpPr/>
          <p:nvPr/>
        </p:nvSpPr>
        <p:spPr>
          <a:xfrm>
            <a:off x="3275856" y="339502"/>
            <a:ext cx="2592288" cy="792088"/>
          </a:xfrm>
          <a:prstGeom prst="roundRect">
            <a:avLst/>
          </a:prstGeom>
          <a:ln w="28575"/>
        </p:spPr>
        <p:style>
          <a:lnRef idx="1">
            <a:schemeClr val="accent3"/>
          </a:lnRef>
          <a:fillRef idx="1002">
            <a:schemeClr val="lt2"/>
          </a:fillRef>
          <a:effectRef idx="1">
            <a:schemeClr val="accent3"/>
          </a:effectRef>
          <a:fontRef idx="minor">
            <a:schemeClr val="dk1"/>
          </a:fontRef>
        </p:style>
        <p:txBody>
          <a:bodyPr rtlCol="0" anchor="ctr"/>
          <a:lstStyle/>
          <a:p>
            <a:pPr algn="ctr"/>
            <a:r>
              <a:rPr lang="es-MX" b="1" dirty="0" smtClean="0">
                <a:solidFill>
                  <a:schemeClr val="bg1"/>
                </a:solidFill>
                <a:latin typeface="Economica" charset="0"/>
              </a:rPr>
              <a:t>Movimiento de pobladores:</a:t>
            </a:r>
            <a:r>
              <a:rPr lang="es-MX" dirty="0" smtClean="0">
                <a:solidFill>
                  <a:schemeClr val="bg1"/>
                </a:solidFill>
                <a:latin typeface="Economica" charset="0"/>
              </a:rPr>
              <a:t> contradicción entre las condiciones de vivienda y equipamiento colectivo</a:t>
            </a:r>
            <a:endParaRPr lang="es-MX" b="1" dirty="0">
              <a:solidFill>
                <a:schemeClr val="bg1"/>
              </a:solidFill>
              <a:latin typeface="Economica" charset="0"/>
            </a:endParaRPr>
          </a:p>
        </p:txBody>
      </p:sp>
      <p:sp>
        <p:nvSpPr>
          <p:cNvPr id="5" name="4 Rectángulo redondeado"/>
          <p:cNvSpPr/>
          <p:nvPr/>
        </p:nvSpPr>
        <p:spPr>
          <a:xfrm>
            <a:off x="6444208" y="483518"/>
            <a:ext cx="2232248" cy="792088"/>
          </a:xfrm>
          <a:prstGeom prst="roundRect">
            <a:avLst/>
          </a:prstGeom>
          <a:ln w="28575">
            <a:solidFill>
              <a:srgbClr val="FFC000"/>
            </a:solidFill>
          </a:ln>
        </p:spPr>
        <p:style>
          <a:lnRef idx="2">
            <a:schemeClr val="accent5"/>
          </a:lnRef>
          <a:fillRef idx="1003">
            <a:schemeClr val="lt2"/>
          </a:fillRef>
          <a:effectRef idx="0">
            <a:schemeClr val="accent5"/>
          </a:effectRef>
          <a:fontRef idx="minor">
            <a:schemeClr val="dk1"/>
          </a:fontRef>
        </p:style>
        <p:txBody>
          <a:bodyPr rtlCol="0" anchor="ctr"/>
          <a:lstStyle/>
          <a:p>
            <a:pPr algn="ctr"/>
            <a:r>
              <a:rPr lang="es-MX" dirty="0" smtClean="0">
                <a:solidFill>
                  <a:schemeClr val="bg1"/>
                </a:solidFill>
                <a:latin typeface="Economica" charset="0"/>
              </a:rPr>
              <a:t>Es el núcleo central de una vasta red de organizaciones </a:t>
            </a:r>
            <a:endParaRPr lang="es-MX" dirty="0">
              <a:solidFill>
                <a:schemeClr val="bg1"/>
              </a:solidFill>
              <a:latin typeface="Economica" charset="0"/>
            </a:endParaRPr>
          </a:p>
        </p:txBody>
      </p:sp>
      <p:sp>
        <p:nvSpPr>
          <p:cNvPr id="6" name="5 Rectángulo redondeado"/>
          <p:cNvSpPr/>
          <p:nvPr/>
        </p:nvSpPr>
        <p:spPr>
          <a:xfrm>
            <a:off x="6444208" y="3291830"/>
            <a:ext cx="2232248" cy="1080120"/>
          </a:xfrm>
          <a:prstGeom prst="roundRect">
            <a:avLst/>
          </a:prstGeom>
          <a:ln>
            <a:solidFill>
              <a:srgbClr val="FFC000"/>
            </a:solidFill>
          </a:ln>
        </p:spPr>
        <p:style>
          <a:lnRef idx="2">
            <a:schemeClr val="accent1">
              <a:shade val="50000"/>
            </a:schemeClr>
          </a:lnRef>
          <a:fillRef idx="1003">
            <a:schemeClr val="lt2"/>
          </a:fillRef>
          <a:effectRef idx="0">
            <a:schemeClr val="accent1"/>
          </a:effectRef>
          <a:fontRef idx="minor">
            <a:schemeClr val="lt1"/>
          </a:fontRef>
        </p:style>
        <p:txBody>
          <a:bodyPr rtlCol="0" anchor="ctr"/>
          <a:lstStyle/>
          <a:p>
            <a:pPr algn="ctr"/>
            <a:r>
              <a:rPr lang="es-MX" dirty="0" smtClean="0">
                <a:solidFill>
                  <a:schemeClr val="bg1"/>
                </a:solidFill>
                <a:latin typeface="Economica" charset="0"/>
              </a:rPr>
              <a:t>Se ve como sinónimo de la crisis de la vivienda, deficiencia habitacional, equipamiento, bajo nivel de servicios, marginación, subcultura </a:t>
            </a:r>
            <a:endParaRPr lang="es-MX" dirty="0">
              <a:solidFill>
                <a:schemeClr val="bg1"/>
              </a:solidFill>
              <a:latin typeface="Economica" charset="0"/>
            </a:endParaRPr>
          </a:p>
        </p:txBody>
      </p:sp>
      <p:sp>
        <p:nvSpPr>
          <p:cNvPr id="7" name="6 Rectángulo redondeado"/>
          <p:cNvSpPr/>
          <p:nvPr/>
        </p:nvSpPr>
        <p:spPr>
          <a:xfrm>
            <a:off x="6444208" y="1923678"/>
            <a:ext cx="2232248" cy="936104"/>
          </a:xfrm>
          <a:prstGeom prst="roundRect">
            <a:avLst/>
          </a:prstGeom>
          <a:ln>
            <a:solidFill>
              <a:srgbClr val="FFC000"/>
            </a:solidFill>
          </a:ln>
        </p:spPr>
        <p:style>
          <a:lnRef idx="2">
            <a:schemeClr val="accent5"/>
          </a:lnRef>
          <a:fillRef idx="1003">
            <a:schemeClr val="lt2"/>
          </a:fillRef>
          <a:effectRef idx="0">
            <a:schemeClr val="accent5"/>
          </a:effectRef>
          <a:fontRef idx="minor">
            <a:schemeClr val="dk1"/>
          </a:fontRef>
        </p:style>
        <p:txBody>
          <a:bodyPr rtlCol="0" anchor="ctr"/>
          <a:lstStyle/>
          <a:p>
            <a:pPr algn="ctr"/>
            <a:r>
              <a:rPr lang="es-MX" dirty="0" smtClean="0">
                <a:solidFill>
                  <a:schemeClr val="bg1"/>
                </a:solidFill>
                <a:latin typeface="Economica" charset="0"/>
              </a:rPr>
              <a:t>Delimitar claramente los equívocos funcionales haciendo la diferenciación de un mundo poblacional</a:t>
            </a:r>
            <a:endParaRPr lang="es-MX" dirty="0">
              <a:solidFill>
                <a:schemeClr val="bg1"/>
              </a:solidFill>
              <a:latin typeface="Economica" charset="0"/>
            </a:endParaRPr>
          </a:p>
        </p:txBody>
      </p:sp>
      <p:sp>
        <p:nvSpPr>
          <p:cNvPr id="8" name="7 Rectángulo redondeado"/>
          <p:cNvSpPr/>
          <p:nvPr/>
        </p:nvSpPr>
        <p:spPr>
          <a:xfrm>
            <a:off x="3275856" y="3867894"/>
            <a:ext cx="2664296" cy="864096"/>
          </a:xfrm>
          <a:prstGeom prst="roundRect">
            <a:avLst/>
          </a:prstGeom>
          <a:ln>
            <a:solidFill>
              <a:srgbClr val="FFC000"/>
            </a:solidFill>
          </a:ln>
        </p:spPr>
        <p:style>
          <a:lnRef idx="2">
            <a:schemeClr val="accent1">
              <a:shade val="50000"/>
            </a:schemeClr>
          </a:lnRef>
          <a:fillRef idx="1003">
            <a:schemeClr val="lt2"/>
          </a:fillRef>
          <a:effectRef idx="0">
            <a:schemeClr val="accent1"/>
          </a:effectRef>
          <a:fontRef idx="minor">
            <a:schemeClr val="lt1"/>
          </a:fontRef>
        </p:style>
        <p:txBody>
          <a:bodyPr rtlCol="0" anchor="ctr"/>
          <a:lstStyle/>
          <a:p>
            <a:pPr algn="ctr"/>
            <a:r>
              <a:rPr lang="es-MX" sz="1600" b="1" dirty="0" smtClean="0">
                <a:solidFill>
                  <a:schemeClr val="bg1"/>
                </a:solidFill>
                <a:latin typeface="Economica" charset="0"/>
              </a:rPr>
              <a:t>Objetivo</a:t>
            </a:r>
            <a:r>
              <a:rPr lang="es-MX" sz="1600" dirty="0" smtClean="0">
                <a:solidFill>
                  <a:schemeClr val="bg1"/>
                </a:solidFill>
                <a:latin typeface="Economica" charset="0"/>
              </a:rPr>
              <a:t>  es la fusión de todos y cada uno de sus elementos en su definición como espacio especifico en la lucha de clases </a:t>
            </a:r>
            <a:endParaRPr lang="es-MX" sz="1600" b="1" dirty="0">
              <a:solidFill>
                <a:schemeClr val="bg1"/>
              </a:solidFill>
              <a:latin typeface="Economica" charset="0"/>
            </a:endParaRPr>
          </a:p>
        </p:txBody>
      </p:sp>
      <p:sp>
        <p:nvSpPr>
          <p:cNvPr id="9" name="8 Elipse"/>
          <p:cNvSpPr/>
          <p:nvPr/>
        </p:nvSpPr>
        <p:spPr>
          <a:xfrm>
            <a:off x="3491880" y="1779662"/>
            <a:ext cx="2160240" cy="1368152"/>
          </a:xfrm>
          <a:prstGeom prst="ellips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s-MX" sz="3600" b="1" dirty="0" smtClean="0">
                <a:solidFill>
                  <a:schemeClr val="bg1"/>
                </a:solidFill>
                <a:latin typeface="Economica" charset="0"/>
              </a:rPr>
              <a:t>Chile</a:t>
            </a:r>
            <a:endParaRPr lang="es-MX" sz="3600" b="1" dirty="0">
              <a:solidFill>
                <a:schemeClr val="bg1"/>
              </a:solidFill>
              <a:latin typeface="Economica" charset="0"/>
            </a:endParaRPr>
          </a:p>
        </p:txBody>
      </p:sp>
      <p:sp>
        <p:nvSpPr>
          <p:cNvPr id="10" name="9 Rectángulo redondeado"/>
          <p:cNvSpPr/>
          <p:nvPr/>
        </p:nvSpPr>
        <p:spPr>
          <a:xfrm>
            <a:off x="441403" y="168015"/>
            <a:ext cx="2232248" cy="1224136"/>
          </a:xfrm>
          <a:prstGeom prst="roundRect">
            <a:avLst/>
          </a:prstGeom>
          <a:ln>
            <a:solidFill>
              <a:srgbClr val="FFC000"/>
            </a:solidFill>
          </a:ln>
        </p:spPr>
        <p:style>
          <a:lnRef idx="2">
            <a:schemeClr val="accent1">
              <a:shade val="50000"/>
            </a:schemeClr>
          </a:lnRef>
          <a:fillRef idx="1003">
            <a:schemeClr val="lt2"/>
          </a:fillRef>
          <a:effectRef idx="0">
            <a:schemeClr val="accent1"/>
          </a:effectRef>
          <a:fontRef idx="minor">
            <a:schemeClr val="lt1"/>
          </a:fontRef>
        </p:style>
        <p:txBody>
          <a:bodyPr rtlCol="0" anchor="ctr"/>
          <a:lstStyle/>
          <a:p>
            <a:pPr algn="ctr"/>
            <a:r>
              <a:rPr lang="es-MX" sz="1600" b="1" dirty="0" smtClean="0">
                <a:solidFill>
                  <a:schemeClr val="bg1"/>
                </a:solidFill>
                <a:latin typeface="Economica" charset="0"/>
              </a:rPr>
              <a:t>La vivienda </a:t>
            </a:r>
            <a:r>
              <a:rPr lang="es-MX" sz="1600" dirty="0" smtClean="0">
                <a:solidFill>
                  <a:schemeClr val="bg1"/>
                </a:solidFill>
                <a:latin typeface="Economica" charset="0"/>
              </a:rPr>
              <a:t>se encuentra en malas condiciones, </a:t>
            </a:r>
          </a:p>
          <a:p>
            <a:pPr algn="ctr"/>
            <a:r>
              <a:rPr lang="es-MX" sz="1600" dirty="0" smtClean="0">
                <a:solidFill>
                  <a:schemeClr val="bg1"/>
                </a:solidFill>
                <a:latin typeface="Economica" charset="0"/>
              </a:rPr>
              <a:t>1.-formas de hacinamiento en relación a la concentración urbana</a:t>
            </a:r>
            <a:endParaRPr lang="es-MX" sz="1600" b="1" dirty="0">
              <a:solidFill>
                <a:schemeClr val="bg1"/>
              </a:solidFill>
              <a:latin typeface="Economica" charset="0"/>
            </a:endParaRPr>
          </a:p>
        </p:txBody>
      </p:sp>
      <p:sp>
        <p:nvSpPr>
          <p:cNvPr id="11" name="10 Rectángulo redondeado"/>
          <p:cNvSpPr/>
          <p:nvPr/>
        </p:nvSpPr>
        <p:spPr>
          <a:xfrm>
            <a:off x="395536" y="1489037"/>
            <a:ext cx="2278115" cy="902693"/>
          </a:xfrm>
          <a:prstGeom prst="roundRect">
            <a:avLst/>
          </a:prstGeom>
          <a:ln>
            <a:solidFill>
              <a:srgbClr val="FFC000"/>
            </a:solidFill>
          </a:ln>
        </p:spPr>
        <p:style>
          <a:lnRef idx="2">
            <a:schemeClr val="accent5"/>
          </a:lnRef>
          <a:fillRef idx="1003">
            <a:schemeClr val="lt2"/>
          </a:fillRef>
          <a:effectRef idx="0">
            <a:schemeClr val="accent5"/>
          </a:effectRef>
          <a:fontRef idx="minor">
            <a:schemeClr val="dk1"/>
          </a:fontRef>
        </p:style>
        <p:txBody>
          <a:bodyPr rtlCol="0" anchor="ctr"/>
          <a:lstStyle/>
          <a:p>
            <a:pPr algn="ctr"/>
            <a:r>
              <a:rPr lang="es-MX" sz="1800" dirty="0" smtClean="0">
                <a:solidFill>
                  <a:schemeClr val="bg1"/>
                </a:solidFill>
                <a:latin typeface="Economica" charset="0"/>
              </a:rPr>
              <a:t>2.-busqueda de oportunidad provocó la migración</a:t>
            </a:r>
          </a:p>
        </p:txBody>
      </p:sp>
      <p:sp>
        <p:nvSpPr>
          <p:cNvPr id="12" name="11 Rectángulo redondeado"/>
          <p:cNvSpPr/>
          <p:nvPr/>
        </p:nvSpPr>
        <p:spPr>
          <a:xfrm>
            <a:off x="350303" y="3507854"/>
            <a:ext cx="2323347" cy="1224136"/>
          </a:xfrm>
          <a:prstGeom prst="roundRect">
            <a:avLst/>
          </a:prstGeom>
          <a:ln>
            <a:solidFill>
              <a:srgbClr val="FFC000"/>
            </a:solidFill>
          </a:ln>
        </p:spPr>
        <p:style>
          <a:lnRef idx="2">
            <a:schemeClr val="accent5"/>
          </a:lnRef>
          <a:fillRef idx="1003">
            <a:schemeClr val="lt2"/>
          </a:fillRef>
          <a:effectRef idx="0">
            <a:schemeClr val="accent5"/>
          </a:effectRef>
          <a:fontRef idx="minor">
            <a:schemeClr val="dk1"/>
          </a:fontRef>
        </p:style>
        <p:txBody>
          <a:bodyPr rtlCol="0" anchor="ctr"/>
          <a:lstStyle/>
          <a:p>
            <a:pPr algn="ctr"/>
            <a:r>
              <a:rPr lang="es-MX" sz="1600" dirty="0" smtClean="0">
                <a:solidFill>
                  <a:schemeClr val="bg1"/>
                </a:solidFill>
                <a:latin typeface="Economica" charset="0"/>
              </a:rPr>
              <a:t>4.- gobierno procedió a la demolición y erradicación de barrios pero sin dar solución</a:t>
            </a:r>
            <a:endParaRPr lang="es-MX" sz="1600" dirty="0">
              <a:solidFill>
                <a:schemeClr val="bg1"/>
              </a:solidFill>
              <a:latin typeface="Economica" charset="0"/>
            </a:endParaRPr>
          </a:p>
        </p:txBody>
      </p:sp>
      <p:cxnSp>
        <p:nvCxnSpPr>
          <p:cNvPr id="14" name="13 Conector recto de flecha"/>
          <p:cNvCxnSpPr>
            <a:stCxn id="9" idx="0"/>
            <a:endCxn id="4" idx="2"/>
          </p:cNvCxnSpPr>
          <p:nvPr/>
        </p:nvCxnSpPr>
        <p:spPr>
          <a:xfrm flipV="1">
            <a:off x="4572000" y="1131590"/>
            <a:ext cx="0" cy="648072"/>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6" name="15 Conector recto de flecha"/>
          <p:cNvCxnSpPr>
            <a:stCxn id="9" idx="7"/>
            <a:endCxn id="5" idx="1"/>
          </p:cNvCxnSpPr>
          <p:nvPr/>
        </p:nvCxnSpPr>
        <p:spPr>
          <a:xfrm flipV="1">
            <a:off x="5335760" y="879562"/>
            <a:ext cx="1108448" cy="1100461"/>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9" name="18 Conector recto de flecha"/>
          <p:cNvCxnSpPr>
            <a:stCxn id="9" idx="6"/>
            <a:endCxn id="7" idx="1"/>
          </p:cNvCxnSpPr>
          <p:nvPr/>
        </p:nvCxnSpPr>
        <p:spPr>
          <a:xfrm flipV="1">
            <a:off x="5652120" y="2391730"/>
            <a:ext cx="792088" cy="7200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24" name="23 Conector recto de flecha"/>
          <p:cNvCxnSpPr>
            <a:stCxn id="9" idx="5"/>
            <a:endCxn id="6" idx="1"/>
          </p:cNvCxnSpPr>
          <p:nvPr/>
        </p:nvCxnSpPr>
        <p:spPr>
          <a:xfrm>
            <a:off x="5335760" y="2947453"/>
            <a:ext cx="1108448" cy="884437"/>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27" name="26 Conector recto de flecha"/>
          <p:cNvCxnSpPr>
            <a:stCxn id="9" idx="4"/>
            <a:endCxn id="8" idx="0"/>
          </p:cNvCxnSpPr>
          <p:nvPr/>
        </p:nvCxnSpPr>
        <p:spPr>
          <a:xfrm>
            <a:off x="4572000" y="3147814"/>
            <a:ext cx="36004" cy="72008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22" name="Cerrar llave 21"/>
          <p:cNvSpPr/>
          <p:nvPr/>
        </p:nvSpPr>
        <p:spPr>
          <a:xfrm>
            <a:off x="2771800" y="339502"/>
            <a:ext cx="504056" cy="4392488"/>
          </a:xfrm>
          <a:prstGeom prst="rightBrace">
            <a:avLst>
              <a:gd name="adj1" fmla="val 130371"/>
              <a:gd name="adj2" fmla="val 50000"/>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sp>
        <p:nvSpPr>
          <p:cNvPr id="28" name="10 Rectángulo redondeado"/>
          <p:cNvSpPr/>
          <p:nvPr/>
        </p:nvSpPr>
        <p:spPr>
          <a:xfrm>
            <a:off x="408045" y="2592124"/>
            <a:ext cx="2254928" cy="767211"/>
          </a:xfrm>
          <a:prstGeom prst="roundRect">
            <a:avLst/>
          </a:prstGeom>
          <a:ln>
            <a:solidFill>
              <a:srgbClr val="FFC000"/>
            </a:solidFill>
          </a:ln>
        </p:spPr>
        <p:style>
          <a:lnRef idx="2">
            <a:schemeClr val="accent5"/>
          </a:lnRef>
          <a:fillRef idx="1003">
            <a:schemeClr val="lt2"/>
          </a:fillRef>
          <a:effectRef idx="0">
            <a:schemeClr val="accent5"/>
          </a:effectRef>
          <a:fontRef idx="minor">
            <a:schemeClr val="dk1"/>
          </a:fontRef>
        </p:style>
        <p:txBody>
          <a:bodyPr rtlCol="0" anchor="ctr"/>
          <a:lstStyle/>
          <a:p>
            <a:pPr algn="ctr"/>
            <a:r>
              <a:rPr lang="es-MX" dirty="0" smtClean="0">
                <a:solidFill>
                  <a:schemeClr val="bg1"/>
                </a:solidFill>
                <a:latin typeface="Economica" charset="0"/>
              </a:rPr>
              <a:t>3</a:t>
            </a:r>
            <a:r>
              <a:rPr lang="es-MX" sz="1600" dirty="0" smtClean="0">
                <a:solidFill>
                  <a:schemeClr val="bg1"/>
                </a:solidFill>
                <a:latin typeface="Economica" charset="0"/>
              </a:rPr>
              <a:t>.- ante la falta de programa de vivienda los partidos obreros iniciaron la ocupación</a:t>
            </a:r>
            <a:endParaRPr lang="es-MX" sz="1600" dirty="0">
              <a:solidFill>
                <a:schemeClr val="bg1"/>
              </a:solidFill>
              <a:latin typeface="Economica"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redondeado"/>
          <p:cNvSpPr/>
          <p:nvPr/>
        </p:nvSpPr>
        <p:spPr>
          <a:xfrm>
            <a:off x="179511" y="136224"/>
            <a:ext cx="3336491" cy="757170"/>
          </a:xfrm>
          <a:prstGeom prst="roundRect">
            <a:avLst/>
          </a:prstGeom>
          <a:ln>
            <a:solidFill>
              <a:srgbClr val="FFC000"/>
            </a:solidFill>
          </a:ln>
        </p:spPr>
        <p:style>
          <a:lnRef idx="2">
            <a:schemeClr val="accent4"/>
          </a:lnRef>
          <a:fillRef idx="1">
            <a:schemeClr val="lt1"/>
          </a:fillRef>
          <a:effectRef idx="0">
            <a:schemeClr val="accent4"/>
          </a:effectRef>
          <a:fontRef idx="minor">
            <a:schemeClr val="dk1"/>
          </a:fontRef>
        </p:style>
        <p:txBody>
          <a:bodyPr rtlCol="0" anchor="ctr"/>
          <a:lstStyle/>
          <a:p>
            <a:pPr algn="ctr"/>
            <a:r>
              <a:rPr lang="es-MX" sz="1600" b="1" dirty="0" smtClean="0">
                <a:solidFill>
                  <a:schemeClr val="bg1"/>
                </a:solidFill>
                <a:latin typeface="Economica" charset="0"/>
              </a:rPr>
              <a:t>5.- </a:t>
            </a:r>
            <a:r>
              <a:rPr lang="es-MX" sz="1600" dirty="0" smtClean="0">
                <a:solidFill>
                  <a:schemeClr val="bg1"/>
                </a:solidFill>
                <a:latin typeface="Economica" charset="0"/>
              </a:rPr>
              <a:t>se expandieron las agrupaciones periféricas sin ningún tipo de urbanización ni servicio </a:t>
            </a:r>
            <a:endParaRPr lang="es-MX" sz="1600" b="1" dirty="0">
              <a:solidFill>
                <a:schemeClr val="bg1"/>
              </a:solidFill>
              <a:latin typeface="Economica" charset="0"/>
            </a:endParaRPr>
          </a:p>
        </p:txBody>
      </p:sp>
      <p:sp>
        <p:nvSpPr>
          <p:cNvPr id="5" name="4 Rectángulo redondeado"/>
          <p:cNvSpPr/>
          <p:nvPr/>
        </p:nvSpPr>
        <p:spPr>
          <a:xfrm>
            <a:off x="179510" y="890363"/>
            <a:ext cx="3336490" cy="1017042"/>
          </a:xfrm>
          <a:prstGeom prst="roundRect">
            <a:avLst/>
          </a:prstGeom>
          <a:ln>
            <a:solidFill>
              <a:srgbClr val="FFC000"/>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es-MX" sz="1600" dirty="0" smtClean="0">
                <a:solidFill>
                  <a:schemeClr val="bg1"/>
                </a:solidFill>
                <a:latin typeface="Economica" charset="0"/>
              </a:rPr>
              <a:t>6.-La presión popular por la vivienda obligó a la creación de la Corporación de la vivienda y a la promulgación de una ley pero importó más lo privado</a:t>
            </a:r>
            <a:endParaRPr lang="es-MX" sz="1600" dirty="0">
              <a:solidFill>
                <a:schemeClr val="bg1"/>
              </a:solidFill>
              <a:latin typeface="Economica" charset="0"/>
            </a:endParaRPr>
          </a:p>
        </p:txBody>
      </p:sp>
      <p:sp>
        <p:nvSpPr>
          <p:cNvPr id="6" name="5 Rectángulo redondeado"/>
          <p:cNvSpPr/>
          <p:nvPr/>
        </p:nvSpPr>
        <p:spPr>
          <a:xfrm>
            <a:off x="206668" y="2498311"/>
            <a:ext cx="3303267" cy="474797"/>
          </a:xfrm>
          <a:prstGeom prst="roundRect">
            <a:avLst/>
          </a:prstGeom>
          <a:ln/>
        </p:spPr>
        <p:style>
          <a:lnRef idx="2">
            <a:schemeClr val="accent3"/>
          </a:lnRef>
          <a:fillRef idx="1">
            <a:schemeClr val="lt1"/>
          </a:fillRef>
          <a:effectRef idx="0">
            <a:schemeClr val="accent3"/>
          </a:effectRef>
          <a:fontRef idx="minor">
            <a:schemeClr val="dk1"/>
          </a:fontRef>
        </p:style>
        <p:txBody>
          <a:bodyPr rtlCol="0" anchor="ctr"/>
          <a:lstStyle/>
          <a:p>
            <a:pPr algn="ctr"/>
            <a:r>
              <a:rPr lang="es-MX" sz="1600" dirty="0" smtClean="0">
                <a:solidFill>
                  <a:schemeClr val="bg1"/>
                </a:solidFill>
                <a:latin typeface="Economica" charset="0"/>
              </a:rPr>
              <a:t>8.- aumento de déficit habitacional </a:t>
            </a:r>
            <a:endParaRPr lang="es-MX" sz="1600" dirty="0">
              <a:solidFill>
                <a:schemeClr val="bg1"/>
              </a:solidFill>
              <a:latin typeface="Economica" charset="0"/>
            </a:endParaRPr>
          </a:p>
        </p:txBody>
      </p:sp>
      <p:sp>
        <p:nvSpPr>
          <p:cNvPr id="7" name="6 Rectángulo redondeado"/>
          <p:cNvSpPr/>
          <p:nvPr/>
        </p:nvSpPr>
        <p:spPr>
          <a:xfrm>
            <a:off x="203635" y="1911105"/>
            <a:ext cx="3330424" cy="604720"/>
          </a:xfrm>
          <a:prstGeom prst="roundRect">
            <a:avLst/>
          </a:prstGeom>
          <a:ln>
            <a:solidFill>
              <a:srgbClr val="FFC000"/>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es-MX" sz="1600" dirty="0" smtClean="0">
                <a:solidFill>
                  <a:schemeClr val="bg1"/>
                </a:solidFill>
                <a:latin typeface="Economica" charset="0"/>
              </a:rPr>
              <a:t>7.- provocó que las familias de las grandes ciudades no tenían capacidad de pago suficiente </a:t>
            </a:r>
            <a:endParaRPr lang="es-MX" sz="1600" dirty="0">
              <a:solidFill>
                <a:schemeClr val="bg1"/>
              </a:solidFill>
              <a:latin typeface="Economica" charset="0"/>
            </a:endParaRPr>
          </a:p>
        </p:txBody>
      </p:sp>
      <p:sp>
        <p:nvSpPr>
          <p:cNvPr id="8" name="7 Rectángulo redondeado"/>
          <p:cNvSpPr/>
          <p:nvPr/>
        </p:nvSpPr>
        <p:spPr>
          <a:xfrm>
            <a:off x="203635" y="2973108"/>
            <a:ext cx="3306300" cy="1080120"/>
          </a:xfrm>
          <a:prstGeom prst="roundRect">
            <a:avLst/>
          </a:prstGeom>
          <a:ln/>
        </p:spPr>
        <p:style>
          <a:lnRef idx="2">
            <a:schemeClr val="accent3"/>
          </a:lnRef>
          <a:fillRef idx="1">
            <a:schemeClr val="lt1"/>
          </a:fillRef>
          <a:effectRef idx="0">
            <a:schemeClr val="accent3"/>
          </a:effectRef>
          <a:fontRef idx="minor">
            <a:schemeClr val="dk1"/>
          </a:fontRef>
        </p:style>
        <p:txBody>
          <a:bodyPr rtlCol="0" anchor="ctr"/>
          <a:lstStyle/>
          <a:p>
            <a:pPr algn="ctr"/>
            <a:r>
              <a:rPr lang="es-MX" dirty="0" smtClean="0">
                <a:solidFill>
                  <a:schemeClr val="bg1"/>
                </a:solidFill>
                <a:latin typeface="Economica" charset="0"/>
              </a:rPr>
              <a:t>9.- se intentó la realización de un programa de viviendas semipermanentes que fijaran una clientela electoral, SE DIO UNA Operación SITIO que fomentó la autoconstrucción con materiales prestados</a:t>
            </a:r>
            <a:endParaRPr lang="es-MX" dirty="0">
              <a:solidFill>
                <a:schemeClr val="bg1"/>
              </a:solidFill>
              <a:latin typeface="Economica" charset="0"/>
            </a:endParaRPr>
          </a:p>
        </p:txBody>
      </p:sp>
      <p:sp>
        <p:nvSpPr>
          <p:cNvPr id="9" name="8 Elipse"/>
          <p:cNvSpPr/>
          <p:nvPr/>
        </p:nvSpPr>
        <p:spPr>
          <a:xfrm>
            <a:off x="4245111" y="1806997"/>
            <a:ext cx="2160240" cy="1660380"/>
          </a:xfrm>
          <a:prstGeom prst="ellips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s-MX" sz="3600" b="1" dirty="0" smtClean="0">
                <a:solidFill>
                  <a:schemeClr val="bg1"/>
                </a:solidFill>
                <a:latin typeface="Economica" charset="0"/>
              </a:rPr>
              <a:t>Chile</a:t>
            </a:r>
            <a:endParaRPr lang="es-MX" sz="3600" b="1" dirty="0">
              <a:solidFill>
                <a:schemeClr val="bg1"/>
              </a:solidFill>
              <a:latin typeface="Economica" charset="0"/>
            </a:endParaRPr>
          </a:p>
        </p:txBody>
      </p:sp>
      <p:sp>
        <p:nvSpPr>
          <p:cNvPr id="10" name="9 Rectángulo redondeado"/>
          <p:cNvSpPr/>
          <p:nvPr/>
        </p:nvSpPr>
        <p:spPr>
          <a:xfrm>
            <a:off x="0" y="4053228"/>
            <a:ext cx="3707904" cy="982221"/>
          </a:xfrm>
          <a:prstGeom prst="roundRect">
            <a:avLst/>
          </a:prstGeom>
          <a:ln/>
        </p:spPr>
        <p:style>
          <a:lnRef idx="2">
            <a:schemeClr val="accent3"/>
          </a:lnRef>
          <a:fillRef idx="1">
            <a:schemeClr val="lt1"/>
          </a:fillRef>
          <a:effectRef idx="0">
            <a:schemeClr val="accent3"/>
          </a:effectRef>
          <a:fontRef idx="minor">
            <a:schemeClr val="dk1"/>
          </a:fontRef>
        </p:style>
        <p:txBody>
          <a:bodyPr rtlCol="0" anchor="ctr"/>
          <a:lstStyle/>
          <a:p>
            <a:pPr algn="ctr"/>
            <a:r>
              <a:rPr lang="es-MX" b="1" dirty="0" smtClean="0">
                <a:solidFill>
                  <a:schemeClr val="bg1"/>
                </a:solidFill>
                <a:latin typeface="Economica" charset="0"/>
              </a:rPr>
              <a:t>10.-</a:t>
            </a:r>
            <a:r>
              <a:rPr lang="es-MX" dirty="0" smtClean="0">
                <a:solidFill>
                  <a:schemeClr val="bg1"/>
                </a:solidFill>
                <a:latin typeface="Economica" charset="0"/>
              </a:rPr>
              <a:t> tipo de forma urbana deteriorada: </a:t>
            </a:r>
            <a:r>
              <a:rPr lang="es-MX" sz="1800" b="1" u="sng" dirty="0" smtClean="0">
                <a:solidFill>
                  <a:srgbClr val="FF0000"/>
                </a:solidFill>
                <a:latin typeface="Economica" charset="0"/>
              </a:rPr>
              <a:t>la callampa y </a:t>
            </a:r>
            <a:r>
              <a:rPr lang="es-MX" sz="1800" dirty="0" smtClean="0">
                <a:solidFill>
                  <a:schemeClr val="bg1"/>
                </a:solidFill>
                <a:latin typeface="Economica" charset="0"/>
              </a:rPr>
              <a:t> </a:t>
            </a:r>
            <a:r>
              <a:rPr lang="es-MX" sz="1800" b="1" u="sng" dirty="0">
                <a:solidFill>
                  <a:srgbClr val="FF0000"/>
                </a:solidFill>
                <a:latin typeface="Economica" charset="0"/>
              </a:rPr>
              <a:t>el conventillo </a:t>
            </a:r>
            <a:r>
              <a:rPr lang="es-MX" sz="1800" dirty="0" smtClean="0">
                <a:solidFill>
                  <a:schemeClr val="bg1"/>
                </a:solidFill>
                <a:latin typeface="Economica" charset="0"/>
              </a:rPr>
              <a:t>(resultado de la ocupación altamente densa subdivisión de viejos edificios )</a:t>
            </a:r>
            <a:endParaRPr lang="es-MX" sz="1800" b="1" dirty="0">
              <a:solidFill>
                <a:schemeClr val="bg1"/>
              </a:solidFill>
              <a:latin typeface="Economica" charset="0"/>
            </a:endParaRPr>
          </a:p>
        </p:txBody>
      </p:sp>
      <p:sp>
        <p:nvSpPr>
          <p:cNvPr id="11" name="10 Rectángulo redondeado"/>
          <p:cNvSpPr/>
          <p:nvPr/>
        </p:nvSpPr>
        <p:spPr>
          <a:xfrm>
            <a:off x="4932040" y="3521578"/>
            <a:ext cx="3993591" cy="1584176"/>
          </a:xfrm>
          <a:prstGeom prst="roundRect">
            <a:avLst/>
          </a:prstGeom>
          <a:ln>
            <a:solidFill>
              <a:srgbClr val="FFC000"/>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es-MX" sz="2400" b="1" i="1" u="sng" dirty="0" smtClean="0">
                <a:solidFill>
                  <a:srgbClr val="FF0000"/>
                </a:solidFill>
                <a:latin typeface="Economica" charset="0"/>
              </a:rPr>
              <a:t>Callampa</a:t>
            </a:r>
            <a:r>
              <a:rPr lang="es-MX" sz="2400" dirty="0" smtClean="0">
                <a:solidFill>
                  <a:schemeClr val="bg1"/>
                </a:solidFill>
                <a:latin typeface="Economica" charset="0"/>
              </a:rPr>
              <a:t>: producto de una instalación espontanea no controlada de los trabajadores sin casa ni medio de obtenerla en terrenos periféricos</a:t>
            </a:r>
            <a:endParaRPr lang="es-MX" sz="2400" dirty="0">
              <a:solidFill>
                <a:schemeClr val="bg1"/>
              </a:solidFill>
              <a:latin typeface="Economica" charset="0"/>
            </a:endParaRPr>
          </a:p>
        </p:txBody>
      </p:sp>
      <p:sp>
        <p:nvSpPr>
          <p:cNvPr id="12" name="11 Rectángulo redondeado"/>
          <p:cNvSpPr/>
          <p:nvPr/>
        </p:nvSpPr>
        <p:spPr>
          <a:xfrm>
            <a:off x="6405351" y="342629"/>
            <a:ext cx="2232248" cy="1368152"/>
          </a:xfrm>
          <a:prstGeom prst="roundRect">
            <a:avLst/>
          </a:prstGeom>
          <a:ln/>
        </p:spPr>
        <p:style>
          <a:lnRef idx="2">
            <a:schemeClr val="accent3"/>
          </a:lnRef>
          <a:fillRef idx="1">
            <a:schemeClr val="lt1"/>
          </a:fillRef>
          <a:effectRef idx="0">
            <a:schemeClr val="accent3"/>
          </a:effectRef>
          <a:fontRef idx="minor">
            <a:schemeClr val="dk1"/>
          </a:fontRef>
        </p:style>
        <p:txBody>
          <a:bodyPr rtlCol="0" anchor="ctr"/>
          <a:lstStyle/>
          <a:p>
            <a:pPr algn="ctr"/>
            <a:r>
              <a:rPr lang="es-MX" dirty="0" smtClean="0">
                <a:solidFill>
                  <a:schemeClr val="bg1"/>
                </a:solidFill>
                <a:latin typeface="Economica" charset="0"/>
              </a:rPr>
              <a:t>Población: vasta agrupación prácticamente permanente generada por los programas habitacionales de urgencia</a:t>
            </a:r>
          </a:p>
          <a:p>
            <a:pPr algn="ctr"/>
            <a:r>
              <a:rPr lang="es-MX" dirty="0" smtClean="0">
                <a:solidFill>
                  <a:schemeClr val="tx1"/>
                </a:solidFill>
                <a:latin typeface="Economica" charset="0"/>
              </a:rPr>
              <a:t> concentrado en el sector mas depreciado</a:t>
            </a:r>
            <a:r>
              <a:rPr lang="es-MX" dirty="0" smtClean="0">
                <a:solidFill>
                  <a:schemeClr val="tx1"/>
                </a:solidFill>
                <a:latin typeface="Economica" charset="0"/>
                <a:sym typeface="Wingdings" pitchFamily="2" charset="2"/>
              </a:rPr>
              <a:t> marginal</a:t>
            </a:r>
            <a:endParaRPr lang="es-MX" dirty="0">
              <a:solidFill>
                <a:schemeClr val="tx1"/>
              </a:solidFill>
              <a:latin typeface="Economica" charset="0"/>
            </a:endParaRPr>
          </a:p>
        </p:txBody>
      </p:sp>
      <p:cxnSp>
        <p:nvCxnSpPr>
          <p:cNvPr id="34" name="33 Conector recto de flecha"/>
          <p:cNvCxnSpPr>
            <a:stCxn id="9" idx="5"/>
            <a:endCxn id="11" idx="0"/>
          </p:cNvCxnSpPr>
          <p:nvPr/>
        </p:nvCxnSpPr>
        <p:spPr>
          <a:xfrm>
            <a:off x="6088991" y="3224220"/>
            <a:ext cx="839845" cy="29735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37" name="36 Conector recto de flecha"/>
          <p:cNvCxnSpPr>
            <a:stCxn id="9" idx="7"/>
          </p:cNvCxnSpPr>
          <p:nvPr/>
        </p:nvCxnSpPr>
        <p:spPr>
          <a:xfrm flipV="1">
            <a:off x="6088991" y="1908246"/>
            <a:ext cx="642807" cy="14190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29" name="Cerrar llave 28"/>
          <p:cNvSpPr/>
          <p:nvPr/>
        </p:nvSpPr>
        <p:spPr>
          <a:xfrm>
            <a:off x="3707904" y="195487"/>
            <a:ext cx="504056" cy="4752527"/>
          </a:xfrm>
          <a:prstGeom prst="rightBrace">
            <a:avLst>
              <a:gd name="adj1" fmla="val 65666"/>
              <a:gd name="adj2" fmla="val 50000"/>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cxnSp>
        <p:nvCxnSpPr>
          <p:cNvPr id="49" name="36 Conector recto de flecha"/>
          <p:cNvCxnSpPr/>
          <p:nvPr/>
        </p:nvCxnSpPr>
        <p:spPr>
          <a:xfrm flipV="1">
            <a:off x="3726153" y="3867894"/>
            <a:ext cx="1421911" cy="327242"/>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8 CuadroTexto"/>
          <p:cNvSpPr txBox="1"/>
          <p:nvPr/>
        </p:nvSpPr>
        <p:spPr>
          <a:xfrm>
            <a:off x="634621" y="267494"/>
            <a:ext cx="1762021" cy="923330"/>
          </a:xfrm>
          <a:prstGeom prst="rect">
            <a:avLst/>
          </a:prstGeom>
          <a:noFill/>
          <a:ln>
            <a:solidFill>
              <a:srgbClr val="00B0F0"/>
            </a:solidFill>
          </a:ln>
        </p:spPr>
        <p:txBody>
          <a:bodyPr wrap="none" rtlCol="0">
            <a:spAutoFit/>
          </a:bodyPr>
          <a:lstStyle/>
          <a:p>
            <a:r>
              <a:rPr lang="es-MX" sz="4000" dirty="0" smtClean="0">
                <a:solidFill>
                  <a:srgbClr val="FFC000"/>
                </a:solidFill>
                <a:latin typeface="Economica" charset="0"/>
              </a:rPr>
              <a:t>Callampas</a:t>
            </a:r>
          </a:p>
          <a:p>
            <a:endParaRPr lang="es-MX" dirty="0"/>
          </a:p>
        </p:txBody>
      </p:sp>
      <p:pic>
        <p:nvPicPr>
          <p:cNvPr id="2050" name="Picture 2" descr="Imagen relaciona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1277107"/>
            <a:ext cx="3480321" cy="2610241"/>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2" name="Tabla 1"/>
          <p:cNvGraphicFramePr>
            <a:graphicFrameLocks noGrp="1"/>
          </p:cNvGraphicFramePr>
          <p:nvPr>
            <p:extLst>
              <p:ext uri="{D42A27DB-BD31-4B8C-83A1-F6EECF244321}">
                <p14:modId xmlns:p14="http://schemas.microsoft.com/office/powerpoint/2010/main" val="605602963"/>
              </p:ext>
            </p:extLst>
          </p:nvPr>
        </p:nvGraphicFramePr>
        <p:xfrm>
          <a:off x="3803849" y="555526"/>
          <a:ext cx="5160639" cy="3781668"/>
        </p:xfrm>
        <a:graphic>
          <a:graphicData uri="http://schemas.openxmlformats.org/drawingml/2006/table">
            <a:tbl>
              <a:tblPr firstRow="1" bandRow="1">
                <a:tableStyleId>{21E4AEA4-8DFA-4A89-87EB-49C32662AFE0}</a:tableStyleId>
              </a:tblPr>
              <a:tblGrid>
                <a:gridCol w="5160639"/>
              </a:tblGrid>
              <a:tr h="540384">
                <a:tc>
                  <a:txBody>
                    <a:bodyPr/>
                    <a:lstStyle/>
                    <a:p>
                      <a:pPr marL="0" marR="0" lvl="0" indent="0" algn="l" defTabSz="342900" rtl="0" eaLnBrk="1" fontAlgn="auto" latinLnBrk="0" hangingPunct="1">
                        <a:lnSpc>
                          <a:spcPct val="100000"/>
                        </a:lnSpc>
                        <a:spcBef>
                          <a:spcPts val="0"/>
                        </a:spcBef>
                        <a:spcAft>
                          <a:spcPts val="0"/>
                        </a:spcAft>
                        <a:buClrTx/>
                        <a:buSzTx/>
                        <a:buFontTx/>
                        <a:buNone/>
                        <a:tabLst/>
                        <a:defRPr/>
                      </a:pPr>
                      <a:r>
                        <a:rPr lang="es-MX" sz="2000" dirty="0" smtClean="0">
                          <a:solidFill>
                            <a:schemeClr val="bg1"/>
                          </a:solidFill>
                          <a:latin typeface="Economica" charset="0"/>
                        </a:rPr>
                        <a:t>Proceso de formación de las “poblaciones” generó su heterogeneidad</a:t>
                      </a:r>
                    </a:p>
                  </a:txBody>
                  <a:tcPr/>
                </a:tc>
              </a:tr>
              <a:tr h="739120">
                <a:tc>
                  <a:txBody>
                    <a:bodyPr/>
                    <a:lstStyle/>
                    <a:p>
                      <a:pPr marL="0" marR="0" lvl="0" indent="0" algn="l" defTabSz="342900" rtl="0" eaLnBrk="1" fontAlgn="auto" latinLnBrk="0" hangingPunct="1">
                        <a:lnSpc>
                          <a:spcPct val="100000"/>
                        </a:lnSpc>
                        <a:spcBef>
                          <a:spcPts val="0"/>
                        </a:spcBef>
                        <a:spcAft>
                          <a:spcPts val="0"/>
                        </a:spcAft>
                        <a:buClrTx/>
                        <a:buSzTx/>
                        <a:buFontTx/>
                        <a:buNone/>
                        <a:tabLst/>
                        <a:defRPr/>
                      </a:pPr>
                      <a:r>
                        <a:rPr lang="es-MX" sz="2000" dirty="0" smtClean="0">
                          <a:solidFill>
                            <a:schemeClr val="bg1"/>
                          </a:solidFill>
                          <a:latin typeface="Economica" charset="0"/>
                        </a:rPr>
                        <a:t>Sectores asalariados de mas altos ingresos aparecen mejor situados con el mercado de vivienda</a:t>
                      </a:r>
                    </a:p>
                    <a:p>
                      <a:endParaRPr lang="es-MX" dirty="0"/>
                    </a:p>
                  </a:txBody>
                  <a:tcPr/>
                </a:tc>
              </a:tr>
              <a:tr h="1407166">
                <a:tc>
                  <a:txBody>
                    <a:bodyPr/>
                    <a:lstStyle/>
                    <a:p>
                      <a:pPr marL="0" marR="0" lvl="0" indent="0" algn="l" defTabSz="342900" rtl="0" eaLnBrk="1" fontAlgn="auto" latinLnBrk="0" hangingPunct="1">
                        <a:lnSpc>
                          <a:spcPct val="100000"/>
                        </a:lnSpc>
                        <a:spcBef>
                          <a:spcPts val="0"/>
                        </a:spcBef>
                        <a:spcAft>
                          <a:spcPts val="0"/>
                        </a:spcAft>
                        <a:buClrTx/>
                        <a:buSzTx/>
                        <a:buFontTx/>
                        <a:buNone/>
                        <a:tabLst/>
                        <a:defRPr/>
                      </a:pPr>
                      <a:r>
                        <a:rPr lang="es-MX" sz="2000" dirty="0" smtClean="0">
                          <a:solidFill>
                            <a:schemeClr val="bg1"/>
                          </a:solidFill>
                          <a:latin typeface="Economica" charset="0"/>
                        </a:rPr>
                        <a:t>la marginalidad es la especificad de la ideología y la práctica de los pobladores lo que lleva</a:t>
                      </a:r>
                      <a:r>
                        <a:rPr lang="es-MX" sz="2000" baseline="0" dirty="0" smtClean="0">
                          <a:solidFill>
                            <a:schemeClr val="bg1"/>
                          </a:solidFill>
                          <a:latin typeface="Economica" charset="0"/>
                        </a:rPr>
                        <a:t> </a:t>
                      </a:r>
                      <a:r>
                        <a:rPr lang="es-MX" sz="2000" dirty="0" smtClean="0">
                          <a:solidFill>
                            <a:schemeClr val="bg1"/>
                          </a:solidFill>
                          <a:latin typeface="Economica" charset="0"/>
                        </a:rPr>
                        <a:t>a una no interiorización de los valores de la sociedad por lo tanto, lleva a una desviación y delincuencia</a:t>
                      </a:r>
                    </a:p>
                    <a:p>
                      <a:endParaRPr lang="es-MX" dirty="0"/>
                    </a:p>
                  </a:txBody>
                  <a:tcPr/>
                </a:tc>
              </a:tr>
              <a:tr h="657468">
                <a:tc>
                  <a:txBody>
                    <a:bodyPr/>
                    <a:lstStyle/>
                    <a:p>
                      <a:r>
                        <a:rPr lang="es-MX" sz="2000" dirty="0" smtClean="0">
                          <a:solidFill>
                            <a:schemeClr val="bg1"/>
                          </a:solidFill>
                          <a:latin typeface="Economica" charset="0"/>
                        </a:rPr>
                        <a:t>no hay homogeneidad</a:t>
                      </a:r>
                      <a:endParaRPr lang="es-MX" sz="2000" dirty="0">
                        <a:solidFill>
                          <a:schemeClr val="bg1"/>
                        </a:solidFill>
                      </a:endParaRPr>
                    </a:p>
                  </a:txBody>
                  <a:tcPr/>
                </a:tc>
              </a:tr>
            </a:tbl>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solidFill>
                  <a:schemeClr val="accent3">
                    <a:lumMod val="40000"/>
                    <a:lumOff val="60000"/>
                  </a:schemeClr>
                </a:solidFill>
              </a:rPr>
              <a:t>B</a:t>
            </a:r>
            <a:r>
              <a:rPr lang="es-MX" dirty="0" smtClean="0">
                <a:solidFill>
                  <a:schemeClr val="accent3">
                    <a:lumMod val="40000"/>
                    <a:lumOff val="60000"/>
                  </a:schemeClr>
                </a:solidFill>
              </a:rPr>
              <a:t>ibliografía</a:t>
            </a:r>
            <a:endParaRPr lang="es-MX" dirty="0">
              <a:solidFill>
                <a:schemeClr val="accent3">
                  <a:lumMod val="40000"/>
                  <a:lumOff val="60000"/>
                </a:schemeClr>
              </a:solidFill>
            </a:endParaRPr>
          </a:p>
        </p:txBody>
      </p:sp>
      <p:sp>
        <p:nvSpPr>
          <p:cNvPr id="3" name="Marcador de contenido 2"/>
          <p:cNvSpPr>
            <a:spLocks noGrp="1"/>
          </p:cNvSpPr>
          <p:nvPr>
            <p:ph idx="1"/>
          </p:nvPr>
        </p:nvSpPr>
        <p:spPr/>
        <p:txBody>
          <a:bodyPr/>
          <a:lstStyle/>
          <a:p>
            <a:r>
              <a:rPr lang="es-MX" dirty="0" err="1">
                <a:solidFill>
                  <a:schemeClr val="accent3">
                    <a:lumMod val="40000"/>
                    <a:lumOff val="60000"/>
                  </a:schemeClr>
                </a:solidFill>
              </a:rPr>
              <a:t>Castells</a:t>
            </a:r>
            <a:r>
              <a:rPr lang="es-MX" dirty="0">
                <a:solidFill>
                  <a:schemeClr val="accent3">
                    <a:lumMod val="40000"/>
                    <a:lumOff val="60000"/>
                  </a:schemeClr>
                </a:solidFill>
              </a:rPr>
              <a:t>, Manuel, 2008, La cuestión urbana, México, Siglo XXI Editores. </a:t>
            </a:r>
          </a:p>
          <a:p>
            <a:r>
              <a:rPr lang="es-MX" dirty="0">
                <a:solidFill>
                  <a:schemeClr val="accent3">
                    <a:lumMod val="40000"/>
                    <a:lumOff val="60000"/>
                  </a:schemeClr>
                </a:solidFill>
              </a:rPr>
              <a:t>Martínez </a:t>
            </a:r>
            <a:r>
              <a:rPr lang="es-MX" dirty="0" smtClean="0">
                <a:solidFill>
                  <a:schemeClr val="accent3">
                    <a:lumMod val="40000"/>
                    <a:lumOff val="60000"/>
                  </a:schemeClr>
                </a:solidFill>
              </a:rPr>
              <a:t>López, Miguel, 2003, “Los movimientos sociales urbanos Un </a:t>
            </a:r>
            <a:r>
              <a:rPr lang="es-MX" dirty="0">
                <a:solidFill>
                  <a:schemeClr val="accent3">
                    <a:lumMod val="40000"/>
                    <a:lumOff val="60000"/>
                  </a:schemeClr>
                </a:solidFill>
              </a:rPr>
              <a:t>análisis de la obra de Manuel </a:t>
            </a:r>
            <a:r>
              <a:rPr lang="es-MX" dirty="0" err="1" smtClean="0">
                <a:solidFill>
                  <a:schemeClr val="accent3">
                    <a:lumMod val="40000"/>
                    <a:lumOff val="60000"/>
                  </a:schemeClr>
                </a:solidFill>
              </a:rPr>
              <a:t>Castells</a:t>
            </a:r>
            <a:r>
              <a:rPr lang="es-MX" dirty="0" smtClean="0">
                <a:solidFill>
                  <a:schemeClr val="accent3">
                    <a:lumMod val="40000"/>
                    <a:lumOff val="60000"/>
                  </a:schemeClr>
                </a:solidFill>
              </a:rPr>
              <a:t>” en Revista </a:t>
            </a:r>
            <a:r>
              <a:rPr lang="es-MX" dirty="0">
                <a:solidFill>
                  <a:schemeClr val="accent3">
                    <a:lumMod val="40000"/>
                    <a:lumOff val="60000"/>
                  </a:schemeClr>
                </a:solidFill>
              </a:rPr>
              <a:t>Internacional de Sociología (</a:t>
            </a:r>
            <a:r>
              <a:rPr lang="es-MX" dirty="0" smtClean="0">
                <a:solidFill>
                  <a:schemeClr val="accent3">
                    <a:lumMod val="40000"/>
                    <a:lumOff val="60000"/>
                  </a:schemeClr>
                </a:solidFill>
              </a:rPr>
              <a:t>RIS),Tercera Época, </a:t>
            </a:r>
            <a:r>
              <a:rPr lang="es-MX" dirty="0">
                <a:solidFill>
                  <a:schemeClr val="accent3">
                    <a:lumMod val="40000"/>
                    <a:lumOff val="60000"/>
                  </a:schemeClr>
                </a:solidFill>
              </a:rPr>
              <a:t>n° 34, </a:t>
            </a:r>
            <a:r>
              <a:rPr lang="es-MX" dirty="0" smtClean="0">
                <a:solidFill>
                  <a:schemeClr val="accent3">
                    <a:lumMod val="40000"/>
                    <a:lumOff val="60000"/>
                  </a:schemeClr>
                </a:solidFill>
              </a:rPr>
              <a:t>Enero-Abril. </a:t>
            </a:r>
            <a:r>
              <a:rPr lang="es-MX" dirty="0">
                <a:solidFill>
                  <a:schemeClr val="accent3">
                    <a:lumMod val="40000"/>
                    <a:lumOff val="60000"/>
                  </a:schemeClr>
                </a:solidFill>
              </a:rPr>
              <a:t>pp. </a:t>
            </a:r>
            <a:r>
              <a:rPr lang="es-MX" dirty="0" smtClean="0">
                <a:solidFill>
                  <a:schemeClr val="accent3">
                    <a:lumMod val="40000"/>
                    <a:lumOff val="60000"/>
                  </a:schemeClr>
                </a:solidFill>
              </a:rPr>
              <a:t>81-106</a:t>
            </a:r>
          </a:p>
        </p:txBody>
      </p:sp>
    </p:spTree>
    <p:extLst>
      <p:ext uri="{BB962C8B-B14F-4D97-AF65-F5344CB8AC3E}">
        <p14:creationId xmlns:p14="http://schemas.microsoft.com/office/powerpoint/2010/main" val="394573590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redondeado"/>
          <p:cNvSpPr/>
          <p:nvPr/>
        </p:nvSpPr>
        <p:spPr>
          <a:xfrm>
            <a:off x="3275856" y="339502"/>
            <a:ext cx="2592288" cy="792088"/>
          </a:xfrm>
          <a:prstGeom prst="roundRect">
            <a:avLst/>
          </a:prstGeom>
          <a:ln w="38100">
            <a:solidFill>
              <a:schemeClr val="accent6">
                <a:lumMod val="60000"/>
                <a:lumOff val="40000"/>
              </a:schemeClr>
            </a:solidFill>
          </a:ln>
        </p:spPr>
        <p:style>
          <a:lnRef idx="2">
            <a:schemeClr val="accent4"/>
          </a:lnRef>
          <a:fillRef idx="1">
            <a:schemeClr val="lt1"/>
          </a:fillRef>
          <a:effectRef idx="0">
            <a:schemeClr val="accent4"/>
          </a:effectRef>
          <a:fontRef idx="minor">
            <a:schemeClr val="dk1"/>
          </a:fontRef>
        </p:style>
        <p:txBody>
          <a:bodyPr rtlCol="0" anchor="ctr"/>
          <a:lstStyle/>
          <a:p>
            <a:pPr algn="ctr"/>
            <a:r>
              <a:rPr lang="es-MX" sz="1600" b="1" dirty="0" smtClean="0">
                <a:solidFill>
                  <a:schemeClr val="bg1"/>
                </a:solidFill>
                <a:latin typeface="Economica" charset="0"/>
              </a:rPr>
              <a:t>La crisis de  la vivienda es estructural</a:t>
            </a:r>
            <a:r>
              <a:rPr lang="es-MX" sz="1600" dirty="0" smtClean="0">
                <a:solidFill>
                  <a:schemeClr val="bg1"/>
                </a:solidFill>
                <a:latin typeface="Economica" charset="0"/>
              </a:rPr>
              <a:t>, larga tradición</a:t>
            </a:r>
            <a:endParaRPr lang="es-MX" sz="1600" b="1" dirty="0">
              <a:solidFill>
                <a:schemeClr val="bg1"/>
              </a:solidFill>
              <a:latin typeface="Economica" charset="0"/>
            </a:endParaRPr>
          </a:p>
        </p:txBody>
      </p:sp>
      <p:sp>
        <p:nvSpPr>
          <p:cNvPr id="5" name="4 Rectángulo redondeado"/>
          <p:cNvSpPr/>
          <p:nvPr/>
        </p:nvSpPr>
        <p:spPr>
          <a:xfrm>
            <a:off x="6444208" y="483517"/>
            <a:ext cx="2448272" cy="1455823"/>
          </a:xfrm>
          <a:prstGeom prst="roundRect">
            <a:avLst/>
          </a:prstGeom>
          <a:ln w="38100">
            <a:solidFill>
              <a:schemeClr val="accent6">
                <a:lumMod val="60000"/>
                <a:lumOff val="40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es-MX" sz="1600" dirty="0" smtClean="0">
                <a:solidFill>
                  <a:schemeClr val="bg1"/>
                </a:solidFill>
                <a:latin typeface="Economica" charset="0"/>
              </a:rPr>
              <a:t>Pero en cambio el movimiento de pobladores como frente especifico de lucha de clases es un fenómeno nuevo, no basta una necesidad social para generar un </a:t>
            </a:r>
            <a:r>
              <a:rPr lang="es-MX" sz="1600" dirty="0" err="1" smtClean="0">
                <a:solidFill>
                  <a:schemeClr val="bg1"/>
                </a:solidFill>
                <a:latin typeface="Economica" charset="0"/>
              </a:rPr>
              <a:t>mov</a:t>
            </a:r>
            <a:endParaRPr lang="es-MX" sz="1600" dirty="0">
              <a:solidFill>
                <a:schemeClr val="bg1"/>
              </a:solidFill>
              <a:latin typeface="Economica" charset="0"/>
            </a:endParaRPr>
          </a:p>
        </p:txBody>
      </p:sp>
      <p:sp>
        <p:nvSpPr>
          <p:cNvPr id="6" name="5 Rectángulo redondeado"/>
          <p:cNvSpPr/>
          <p:nvPr/>
        </p:nvSpPr>
        <p:spPr>
          <a:xfrm>
            <a:off x="6444208" y="3291830"/>
            <a:ext cx="2448272" cy="1512168"/>
          </a:xfrm>
          <a:prstGeom prst="roundRect">
            <a:avLst/>
          </a:prstGeom>
          <a:ln w="38100">
            <a:solidFill>
              <a:schemeClr val="accent6">
                <a:lumMod val="60000"/>
                <a:lumOff val="4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s-MX" sz="1600" dirty="0" smtClean="0">
                <a:solidFill>
                  <a:schemeClr val="bg1"/>
                </a:solidFill>
                <a:latin typeface="Economica" charset="0"/>
              </a:rPr>
              <a:t>Utilización del frente por la estrategia reformista populista de la democracia cristiana, no fue un cambio para apoyar a la clase baja sino </a:t>
            </a:r>
            <a:r>
              <a:rPr lang="es-MX" sz="1600" b="1" dirty="0" smtClean="0">
                <a:solidFill>
                  <a:schemeClr val="bg1"/>
                </a:solidFill>
                <a:latin typeface="Economica" charset="0"/>
              </a:rPr>
              <a:t> trato de organizar al conjunto de clases populares</a:t>
            </a:r>
            <a:endParaRPr lang="es-MX" sz="1600" dirty="0">
              <a:solidFill>
                <a:schemeClr val="bg1"/>
              </a:solidFill>
              <a:latin typeface="Economica" charset="0"/>
            </a:endParaRPr>
          </a:p>
        </p:txBody>
      </p:sp>
      <p:sp>
        <p:nvSpPr>
          <p:cNvPr id="7" name="6 Rectángulo redondeado"/>
          <p:cNvSpPr/>
          <p:nvPr/>
        </p:nvSpPr>
        <p:spPr>
          <a:xfrm>
            <a:off x="6444208" y="2067694"/>
            <a:ext cx="2448272" cy="792088"/>
          </a:xfrm>
          <a:prstGeom prst="roundRect">
            <a:avLst/>
          </a:prstGeom>
          <a:ln w="38100">
            <a:solidFill>
              <a:schemeClr val="accent6">
                <a:lumMod val="60000"/>
                <a:lumOff val="40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es-MX" sz="1600" dirty="0" smtClean="0">
                <a:solidFill>
                  <a:schemeClr val="bg1"/>
                </a:solidFill>
                <a:latin typeface="Economica" charset="0"/>
              </a:rPr>
              <a:t>Es necesario una reivindicación de las masas </a:t>
            </a:r>
            <a:endParaRPr lang="es-MX" sz="1600" dirty="0">
              <a:solidFill>
                <a:schemeClr val="bg1"/>
              </a:solidFill>
              <a:latin typeface="Economica" charset="0"/>
            </a:endParaRPr>
          </a:p>
        </p:txBody>
      </p:sp>
      <p:sp>
        <p:nvSpPr>
          <p:cNvPr id="8" name="7 Rectángulo redondeado"/>
          <p:cNvSpPr/>
          <p:nvPr/>
        </p:nvSpPr>
        <p:spPr>
          <a:xfrm>
            <a:off x="3131840" y="3867893"/>
            <a:ext cx="3024336" cy="1203795"/>
          </a:xfrm>
          <a:prstGeom prst="roundRect">
            <a:avLst/>
          </a:prstGeom>
          <a:ln w="38100"/>
        </p:spPr>
        <p:style>
          <a:lnRef idx="2">
            <a:schemeClr val="accent6"/>
          </a:lnRef>
          <a:fillRef idx="1">
            <a:schemeClr val="lt1"/>
          </a:fillRef>
          <a:effectRef idx="0">
            <a:schemeClr val="accent6"/>
          </a:effectRef>
          <a:fontRef idx="minor">
            <a:schemeClr val="dk1"/>
          </a:fontRef>
        </p:style>
        <p:txBody>
          <a:bodyPr rtlCol="0" anchor="ctr"/>
          <a:lstStyle/>
          <a:p>
            <a:pPr algn="ctr"/>
            <a:r>
              <a:rPr lang="es-MX" sz="1600" dirty="0" smtClean="0">
                <a:solidFill>
                  <a:schemeClr val="bg1"/>
                </a:solidFill>
                <a:latin typeface="Economica" charset="0"/>
              </a:rPr>
              <a:t>Basándose en la asignación de sitios, viviendas provisionales se organizó un enorme aparato administrativo</a:t>
            </a:r>
            <a:r>
              <a:rPr lang="es-MX" sz="1600" dirty="0" smtClean="0">
                <a:solidFill>
                  <a:schemeClr val="bg1"/>
                </a:solidFill>
                <a:latin typeface="Economica" charset="0"/>
                <a:sym typeface="Wingdings" pitchFamily="2" charset="2"/>
              </a:rPr>
              <a:t> los nuevos organismos recibieron el apoyo de </a:t>
            </a:r>
            <a:r>
              <a:rPr lang="es-MX" sz="1600" b="1" dirty="0" smtClean="0">
                <a:solidFill>
                  <a:schemeClr val="bg1"/>
                </a:solidFill>
                <a:latin typeface="Economica" charset="0"/>
                <a:sym typeface="Wingdings" pitchFamily="2" charset="2"/>
              </a:rPr>
              <a:t>los partidos de izquierda</a:t>
            </a:r>
            <a:endParaRPr lang="es-MX" sz="1600" b="1" dirty="0">
              <a:solidFill>
                <a:schemeClr val="bg1"/>
              </a:solidFill>
              <a:latin typeface="Economica" charset="0"/>
            </a:endParaRPr>
          </a:p>
        </p:txBody>
      </p:sp>
      <p:sp>
        <p:nvSpPr>
          <p:cNvPr id="9" name="8 Elipse"/>
          <p:cNvSpPr/>
          <p:nvPr/>
        </p:nvSpPr>
        <p:spPr>
          <a:xfrm>
            <a:off x="3491880" y="1779662"/>
            <a:ext cx="2160240" cy="1368152"/>
          </a:xfrm>
          <a:prstGeom prst="ellips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s-MX" sz="2800" b="1" dirty="0" err="1" smtClean="0">
                <a:solidFill>
                  <a:schemeClr val="bg1"/>
                </a:solidFill>
                <a:latin typeface="Economica" charset="0"/>
              </a:rPr>
              <a:t>Mov</a:t>
            </a:r>
            <a:r>
              <a:rPr lang="es-MX" sz="2800" b="1" dirty="0" smtClean="0">
                <a:solidFill>
                  <a:schemeClr val="bg1"/>
                </a:solidFill>
                <a:latin typeface="Economica" charset="0"/>
              </a:rPr>
              <a:t>. De pobladores</a:t>
            </a:r>
            <a:endParaRPr lang="es-MX" sz="2800" b="1" dirty="0">
              <a:solidFill>
                <a:schemeClr val="bg1"/>
              </a:solidFill>
              <a:latin typeface="Economica" charset="0"/>
            </a:endParaRPr>
          </a:p>
        </p:txBody>
      </p:sp>
      <p:sp>
        <p:nvSpPr>
          <p:cNvPr id="10" name="9 Rectángulo redondeado"/>
          <p:cNvSpPr/>
          <p:nvPr/>
        </p:nvSpPr>
        <p:spPr>
          <a:xfrm>
            <a:off x="251520" y="3579862"/>
            <a:ext cx="2232248" cy="1080120"/>
          </a:xfrm>
          <a:prstGeom prst="roundRect">
            <a:avLst/>
          </a:prstGeom>
          <a:ln w="38100">
            <a:solidFill>
              <a:schemeClr val="accent6">
                <a:lumMod val="60000"/>
                <a:lumOff val="4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s-MX" sz="1600" dirty="0" smtClean="0">
                <a:solidFill>
                  <a:schemeClr val="bg1"/>
                </a:solidFill>
                <a:latin typeface="Economica" charset="0"/>
              </a:rPr>
              <a:t>Coyuntura económica y política quebraron el proyecto populista transformándolo a un movimiento social </a:t>
            </a:r>
            <a:endParaRPr lang="es-MX" sz="1600" dirty="0">
              <a:solidFill>
                <a:schemeClr val="bg1"/>
              </a:solidFill>
              <a:latin typeface="Economica" charset="0"/>
            </a:endParaRPr>
          </a:p>
        </p:txBody>
      </p:sp>
      <p:sp>
        <p:nvSpPr>
          <p:cNvPr id="11" name="10 Rectángulo redondeado"/>
          <p:cNvSpPr/>
          <p:nvPr/>
        </p:nvSpPr>
        <p:spPr>
          <a:xfrm>
            <a:off x="323528" y="1995686"/>
            <a:ext cx="2304256" cy="1008112"/>
          </a:xfrm>
          <a:prstGeom prst="roundRect">
            <a:avLst/>
          </a:prstGeom>
          <a:ln w="38100">
            <a:solidFill>
              <a:schemeClr val="accent6">
                <a:lumMod val="60000"/>
                <a:lumOff val="40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es-MX" sz="1600" dirty="0" smtClean="0">
                <a:solidFill>
                  <a:schemeClr val="bg1"/>
                </a:solidFill>
                <a:latin typeface="Economica" charset="0"/>
              </a:rPr>
              <a:t>El gobierno es incapaz de responder a las demandas  trató de contener la lucha por represión</a:t>
            </a:r>
            <a:endParaRPr lang="es-MX" sz="1600" dirty="0">
              <a:solidFill>
                <a:schemeClr val="bg1"/>
              </a:solidFill>
              <a:latin typeface="Economica" charset="0"/>
            </a:endParaRPr>
          </a:p>
        </p:txBody>
      </p:sp>
      <p:sp>
        <p:nvSpPr>
          <p:cNvPr id="12" name="11 Rectángulo redondeado"/>
          <p:cNvSpPr/>
          <p:nvPr/>
        </p:nvSpPr>
        <p:spPr>
          <a:xfrm>
            <a:off x="395536" y="339502"/>
            <a:ext cx="2232248" cy="1368152"/>
          </a:xfrm>
          <a:prstGeom prst="roundRect">
            <a:avLst/>
          </a:prstGeom>
          <a:ln w="38100">
            <a:solidFill>
              <a:schemeClr val="accent6">
                <a:lumMod val="60000"/>
                <a:lumOff val="40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es-MX" sz="1600" dirty="0" smtClean="0">
                <a:solidFill>
                  <a:schemeClr val="bg1"/>
                </a:solidFill>
                <a:latin typeface="Economica" charset="0"/>
              </a:rPr>
              <a:t>Reacción de la izquierda hubo presos y protestas, gobierno reafirmo principio de autoridad, la D.C organizo toma de terrenos</a:t>
            </a:r>
            <a:endParaRPr lang="es-MX" sz="1600" dirty="0">
              <a:solidFill>
                <a:schemeClr val="bg1"/>
              </a:solidFill>
              <a:latin typeface="Economica" charset="0"/>
            </a:endParaRPr>
          </a:p>
        </p:txBody>
      </p:sp>
      <p:cxnSp>
        <p:nvCxnSpPr>
          <p:cNvPr id="14" name="13 Conector recto de flecha"/>
          <p:cNvCxnSpPr>
            <a:stCxn id="9" idx="0"/>
            <a:endCxn id="4" idx="2"/>
          </p:cNvCxnSpPr>
          <p:nvPr/>
        </p:nvCxnSpPr>
        <p:spPr>
          <a:xfrm flipV="1">
            <a:off x="4572000" y="1131590"/>
            <a:ext cx="0" cy="648072"/>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6" name="15 Conector recto de flecha"/>
          <p:cNvCxnSpPr>
            <a:stCxn id="9" idx="7"/>
            <a:endCxn id="5" idx="1"/>
          </p:cNvCxnSpPr>
          <p:nvPr/>
        </p:nvCxnSpPr>
        <p:spPr>
          <a:xfrm flipV="1">
            <a:off x="5335760" y="1211429"/>
            <a:ext cx="1108448" cy="768594"/>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9" name="18 Conector recto de flecha"/>
          <p:cNvCxnSpPr>
            <a:stCxn id="9" idx="6"/>
            <a:endCxn id="7" idx="1"/>
          </p:cNvCxnSpPr>
          <p:nvPr/>
        </p:nvCxnSpPr>
        <p:spPr>
          <a:xfrm>
            <a:off x="5652120" y="2463738"/>
            <a:ext cx="792088" cy="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24" name="23 Conector recto de flecha"/>
          <p:cNvCxnSpPr>
            <a:stCxn id="9" idx="5"/>
            <a:endCxn id="6" idx="1"/>
          </p:cNvCxnSpPr>
          <p:nvPr/>
        </p:nvCxnSpPr>
        <p:spPr>
          <a:xfrm>
            <a:off x="5335760" y="2947453"/>
            <a:ext cx="1108448" cy="1100461"/>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27" name="26 Conector recto de flecha"/>
          <p:cNvCxnSpPr>
            <a:stCxn id="9" idx="4"/>
            <a:endCxn id="8" idx="0"/>
          </p:cNvCxnSpPr>
          <p:nvPr/>
        </p:nvCxnSpPr>
        <p:spPr>
          <a:xfrm>
            <a:off x="4572000" y="3147814"/>
            <a:ext cx="72008" cy="720079"/>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31" name="30 Conector recto de flecha"/>
          <p:cNvCxnSpPr>
            <a:stCxn id="9" idx="3"/>
            <a:endCxn id="10" idx="3"/>
          </p:cNvCxnSpPr>
          <p:nvPr/>
        </p:nvCxnSpPr>
        <p:spPr>
          <a:xfrm flipH="1">
            <a:off x="2483768" y="2947453"/>
            <a:ext cx="1324472" cy="1172469"/>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34" name="33 Conector recto de flecha"/>
          <p:cNvCxnSpPr>
            <a:stCxn id="9" idx="2"/>
            <a:endCxn id="11" idx="3"/>
          </p:cNvCxnSpPr>
          <p:nvPr/>
        </p:nvCxnSpPr>
        <p:spPr>
          <a:xfrm flipH="1">
            <a:off x="2627784" y="2463738"/>
            <a:ext cx="864096" cy="36004"/>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37" name="36 Conector recto de flecha"/>
          <p:cNvCxnSpPr>
            <a:stCxn id="9" idx="1"/>
            <a:endCxn id="12" idx="3"/>
          </p:cNvCxnSpPr>
          <p:nvPr/>
        </p:nvCxnSpPr>
        <p:spPr>
          <a:xfrm flipH="1" flipV="1">
            <a:off x="2627784" y="1023578"/>
            <a:ext cx="1180456" cy="956445"/>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redondeado"/>
          <p:cNvSpPr/>
          <p:nvPr/>
        </p:nvSpPr>
        <p:spPr>
          <a:xfrm>
            <a:off x="3779912" y="339502"/>
            <a:ext cx="3960440" cy="720080"/>
          </a:xfrm>
          <a:prstGeom prst="roundRect">
            <a:avLst/>
          </a:prstGeom>
          <a:ln w="38100">
            <a:solidFill>
              <a:schemeClr val="accent6">
                <a:lumMod val="60000"/>
                <a:lumOff val="40000"/>
              </a:schemeClr>
            </a:solidFill>
          </a:ln>
        </p:spPr>
        <p:style>
          <a:lnRef idx="2">
            <a:schemeClr val="accent4"/>
          </a:lnRef>
          <a:fillRef idx="1">
            <a:schemeClr val="lt1"/>
          </a:fillRef>
          <a:effectRef idx="0">
            <a:schemeClr val="accent4"/>
          </a:effectRef>
          <a:fontRef idx="minor">
            <a:schemeClr val="dk1"/>
          </a:fontRef>
        </p:style>
        <p:txBody>
          <a:bodyPr rtlCol="0" anchor="ctr"/>
          <a:lstStyle/>
          <a:p>
            <a:pPr algn="ctr"/>
            <a:r>
              <a:rPr lang="es-MX" sz="1800" dirty="0" smtClean="0">
                <a:solidFill>
                  <a:schemeClr val="bg1"/>
                </a:solidFill>
                <a:latin typeface="Economica" charset="0"/>
              </a:rPr>
              <a:t>Se inserta el movimiento de izquierda revolucionario</a:t>
            </a:r>
            <a:endParaRPr lang="es-MX" sz="1800" dirty="0">
              <a:solidFill>
                <a:schemeClr val="bg1"/>
              </a:solidFill>
              <a:latin typeface="Economica" charset="0"/>
            </a:endParaRPr>
          </a:p>
        </p:txBody>
      </p:sp>
      <p:sp>
        <p:nvSpPr>
          <p:cNvPr id="5" name="4 Rectángulo redondeado"/>
          <p:cNvSpPr/>
          <p:nvPr/>
        </p:nvSpPr>
        <p:spPr>
          <a:xfrm>
            <a:off x="3851920" y="1131590"/>
            <a:ext cx="3888432" cy="504056"/>
          </a:xfrm>
          <a:prstGeom prst="roundRect">
            <a:avLst/>
          </a:prstGeom>
          <a:ln w="38100">
            <a:solidFill>
              <a:schemeClr val="accent6">
                <a:lumMod val="60000"/>
                <a:lumOff val="40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es-MX" sz="1800" dirty="0" smtClean="0">
                <a:solidFill>
                  <a:schemeClr val="bg1"/>
                </a:solidFill>
                <a:latin typeface="Economica" charset="0"/>
              </a:rPr>
              <a:t>A través de una penetración en las masas</a:t>
            </a:r>
            <a:endParaRPr lang="es-MX" sz="1800" dirty="0">
              <a:solidFill>
                <a:schemeClr val="bg1"/>
              </a:solidFill>
              <a:latin typeface="Economica" charset="0"/>
            </a:endParaRPr>
          </a:p>
        </p:txBody>
      </p:sp>
      <p:sp>
        <p:nvSpPr>
          <p:cNvPr id="7" name="6 Rectángulo redondeado"/>
          <p:cNvSpPr/>
          <p:nvPr/>
        </p:nvSpPr>
        <p:spPr>
          <a:xfrm>
            <a:off x="3845664" y="1752764"/>
            <a:ext cx="3894687" cy="504056"/>
          </a:xfrm>
          <a:prstGeom prst="roundRect">
            <a:avLst/>
          </a:prstGeom>
          <a:ln w="38100">
            <a:solidFill>
              <a:schemeClr val="accent6">
                <a:lumMod val="60000"/>
                <a:lumOff val="40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es-MX" sz="1800" dirty="0" smtClean="0">
                <a:solidFill>
                  <a:schemeClr val="bg1"/>
                </a:solidFill>
                <a:latin typeface="Economica" charset="0"/>
              </a:rPr>
              <a:t>Desarrollo de campamentos </a:t>
            </a:r>
            <a:endParaRPr lang="es-MX" sz="1800" dirty="0">
              <a:solidFill>
                <a:schemeClr val="bg1"/>
              </a:solidFill>
              <a:latin typeface="Economica" charset="0"/>
            </a:endParaRPr>
          </a:p>
        </p:txBody>
      </p:sp>
      <p:sp>
        <p:nvSpPr>
          <p:cNvPr id="9" name="8 Elipse"/>
          <p:cNvSpPr/>
          <p:nvPr/>
        </p:nvSpPr>
        <p:spPr>
          <a:xfrm>
            <a:off x="476391" y="513863"/>
            <a:ext cx="2160240" cy="1368152"/>
          </a:xfrm>
          <a:prstGeom prst="ellips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s-MX" sz="2800" b="1" dirty="0" err="1" smtClean="0">
                <a:solidFill>
                  <a:schemeClr val="bg1"/>
                </a:solidFill>
                <a:latin typeface="Economica" charset="0"/>
              </a:rPr>
              <a:t>Mov</a:t>
            </a:r>
            <a:r>
              <a:rPr lang="es-MX" sz="2800" b="1" dirty="0" smtClean="0">
                <a:solidFill>
                  <a:schemeClr val="bg1"/>
                </a:solidFill>
                <a:latin typeface="Economica" charset="0"/>
              </a:rPr>
              <a:t>. De pobladores</a:t>
            </a:r>
            <a:endParaRPr lang="es-MX" sz="2800" b="1" dirty="0">
              <a:solidFill>
                <a:schemeClr val="bg1"/>
              </a:solidFill>
              <a:latin typeface="Economica" charset="0"/>
            </a:endParaRPr>
          </a:p>
        </p:txBody>
      </p:sp>
      <p:cxnSp>
        <p:nvCxnSpPr>
          <p:cNvPr id="14" name="13 Conector recto de flecha"/>
          <p:cNvCxnSpPr>
            <a:stCxn id="9" idx="7"/>
          </p:cNvCxnSpPr>
          <p:nvPr/>
        </p:nvCxnSpPr>
        <p:spPr>
          <a:xfrm flipV="1">
            <a:off x="2320271" y="487440"/>
            <a:ext cx="1423637" cy="226784"/>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6" name="15 Conector recto de flecha"/>
          <p:cNvCxnSpPr>
            <a:stCxn id="9" idx="6"/>
          </p:cNvCxnSpPr>
          <p:nvPr/>
        </p:nvCxnSpPr>
        <p:spPr>
          <a:xfrm>
            <a:off x="2636631" y="1197939"/>
            <a:ext cx="1215289" cy="149675"/>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9" name="18 Conector recto de flecha"/>
          <p:cNvCxnSpPr>
            <a:stCxn id="9" idx="5"/>
          </p:cNvCxnSpPr>
          <p:nvPr/>
        </p:nvCxnSpPr>
        <p:spPr>
          <a:xfrm>
            <a:off x="2320271" y="1681654"/>
            <a:ext cx="1459641" cy="32313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35" name="34 Rectángulo"/>
          <p:cNvSpPr/>
          <p:nvPr/>
        </p:nvSpPr>
        <p:spPr>
          <a:xfrm>
            <a:off x="132502" y="2535746"/>
            <a:ext cx="1847209" cy="2052228"/>
          </a:xfrm>
          <a:prstGeom prst="rect">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dirty="0" smtClean="0">
                <a:solidFill>
                  <a:srgbClr val="FFC000"/>
                </a:solidFill>
                <a:latin typeface="Economica" charset="0"/>
              </a:rPr>
              <a:t>Se presentó la transformación del </a:t>
            </a:r>
            <a:r>
              <a:rPr lang="es-MX" sz="2000" dirty="0" err="1" smtClean="0">
                <a:solidFill>
                  <a:srgbClr val="FFC000"/>
                </a:solidFill>
                <a:latin typeface="Economica" charset="0"/>
              </a:rPr>
              <a:t>mov</a:t>
            </a:r>
            <a:r>
              <a:rPr lang="es-MX" sz="2000" dirty="0" smtClean="0">
                <a:solidFill>
                  <a:srgbClr val="FFC000"/>
                </a:solidFill>
                <a:latin typeface="Economica" charset="0"/>
              </a:rPr>
              <a:t>. de pobladores como agente político directo</a:t>
            </a:r>
            <a:endParaRPr lang="es-MX" sz="2000" dirty="0">
              <a:solidFill>
                <a:srgbClr val="FFC000"/>
              </a:solidFill>
              <a:latin typeface="Economica" charset="0"/>
            </a:endParaRPr>
          </a:p>
        </p:txBody>
      </p:sp>
      <p:sp>
        <p:nvSpPr>
          <p:cNvPr id="36" name="35 CuadroTexto"/>
          <p:cNvSpPr txBox="1"/>
          <p:nvPr/>
        </p:nvSpPr>
        <p:spPr>
          <a:xfrm>
            <a:off x="2592212" y="2535746"/>
            <a:ext cx="2406428" cy="1938992"/>
          </a:xfrm>
          <a:prstGeom prst="rect">
            <a:avLst/>
          </a:prstGeom>
          <a:noFill/>
          <a:ln>
            <a:solidFill>
              <a:srgbClr val="00B050"/>
            </a:solidFill>
          </a:ln>
        </p:spPr>
        <p:txBody>
          <a:bodyPr wrap="none" rtlCol="0">
            <a:spAutoFit/>
          </a:bodyPr>
          <a:lstStyle/>
          <a:p>
            <a:r>
              <a:rPr lang="es-MX" sz="2000" dirty="0" smtClean="0">
                <a:solidFill>
                  <a:srgbClr val="FFC000"/>
                </a:solidFill>
                <a:latin typeface="Economica" charset="0"/>
              </a:rPr>
              <a:t>Se organiza en torno</a:t>
            </a:r>
            <a:br>
              <a:rPr lang="es-MX" sz="2000" dirty="0" smtClean="0">
                <a:solidFill>
                  <a:srgbClr val="FFC000"/>
                </a:solidFill>
                <a:latin typeface="Economica" charset="0"/>
              </a:rPr>
            </a:br>
            <a:r>
              <a:rPr lang="es-MX" sz="2000" dirty="0" smtClean="0">
                <a:solidFill>
                  <a:srgbClr val="FFC000"/>
                </a:solidFill>
                <a:latin typeface="Economica" charset="0"/>
              </a:rPr>
              <a:t>a la dinámica de las</a:t>
            </a:r>
            <a:br>
              <a:rPr lang="es-MX" sz="2000" dirty="0" smtClean="0">
                <a:solidFill>
                  <a:srgbClr val="FFC000"/>
                </a:solidFill>
                <a:latin typeface="Economica" charset="0"/>
              </a:rPr>
            </a:br>
            <a:r>
              <a:rPr lang="es-MX" sz="2000" dirty="0" smtClean="0">
                <a:solidFill>
                  <a:srgbClr val="FFC000"/>
                </a:solidFill>
                <a:latin typeface="Economica" charset="0"/>
              </a:rPr>
              <a:t>grandes corrientes políticas:</a:t>
            </a:r>
          </a:p>
          <a:p>
            <a:r>
              <a:rPr lang="es-MX" sz="2000" dirty="0" smtClean="0">
                <a:solidFill>
                  <a:srgbClr val="FFC000"/>
                </a:solidFill>
                <a:latin typeface="Economica" charset="0"/>
              </a:rPr>
              <a:t>Unidad popular</a:t>
            </a:r>
          </a:p>
          <a:p>
            <a:r>
              <a:rPr lang="es-MX" sz="2000" dirty="0" smtClean="0">
                <a:solidFill>
                  <a:srgbClr val="FFC000"/>
                </a:solidFill>
                <a:latin typeface="Economica" charset="0"/>
              </a:rPr>
              <a:t>Democracia cristiana</a:t>
            </a:r>
          </a:p>
          <a:p>
            <a:r>
              <a:rPr lang="es-MX" sz="2000" dirty="0" smtClean="0">
                <a:solidFill>
                  <a:srgbClr val="FFC000"/>
                </a:solidFill>
                <a:latin typeface="Economica" charset="0"/>
              </a:rPr>
              <a:t>Izquierda revolucionaria</a:t>
            </a:r>
            <a:endParaRPr lang="es-MX" sz="2000" dirty="0">
              <a:solidFill>
                <a:srgbClr val="FFC000"/>
              </a:solidFill>
              <a:latin typeface="Economica" charset="0"/>
            </a:endParaRPr>
          </a:p>
        </p:txBody>
      </p:sp>
      <p:sp>
        <p:nvSpPr>
          <p:cNvPr id="38" name="37 Rectángulo"/>
          <p:cNvSpPr/>
          <p:nvPr/>
        </p:nvSpPr>
        <p:spPr>
          <a:xfrm>
            <a:off x="5265258" y="2535746"/>
            <a:ext cx="1656184" cy="1938992"/>
          </a:xfrm>
          <a:prstGeom prst="rect">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dirty="0" smtClean="0">
                <a:solidFill>
                  <a:srgbClr val="FFC000"/>
                </a:solidFill>
                <a:latin typeface="Economica" charset="0"/>
              </a:rPr>
              <a:t>Peculiaridad es a través de los campamentos</a:t>
            </a:r>
            <a:endParaRPr lang="es-MX" sz="2000" dirty="0">
              <a:solidFill>
                <a:srgbClr val="FFC000"/>
              </a:solidFill>
              <a:latin typeface="Economica" charset="0"/>
            </a:endParaRPr>
          </a:p>
        </p:txBody>
      </p:sp>
      <p:sp>
        <p:nvSpPr>
          <p:cNvPr id="39" name="38 CuadroTexto"/>
          <p:cNvSpPr txBox="1"/>
          <p:nvPr/>
        </p:nvSpPr>
        <p:spPr>
          <a:xfrm>
            <a:off x="7180001" y="2499742"/>
            <a:ext cx="1568463" cy="1938992"/>
          </a:xfrm>
          <a:prstGeom prst="rect">
            <a:avLst/>
          </a:prstGeom>
          <a:noFill/>
          <a:ln>
            <a:solidFill>
              <a:srgbClr val="00B050"/>
            </a:solidFill>
          </a:ln>
        </p:spPr>
        <p:txBody>
          <a:bodyPr wrap="square" rtlCol="0">
            <a:spAutoFit/>
          </a:bodyPr>
          <a:lstStyle/>
          <a:p>
            <a:r>
              <a:rPr lang="es-MX" sz="2000" dirty="0" smtClean="0">
                <a:solidFill>
                  <a:srgbClr val="FFC000"/>
                </a:solidFill>
                <a:latin typeface="Economica" charset="0"/>
              </a:rPr>
              <a:t>Diferencias políticas</a:t>
            </a:r>
          </a:p>
          <a:p>
            <a:r>
              <a:rPr lang="es-MX" sz="2000" dirty="0" smtClean="0">
                <a:solidFill>
                  <a:srgbClr val="FFC000"/>
                </a:solidFill>
                <a:latin typeface="Economica" charset="0"/>
              </a:rPr>
              <a:t> pero misma </a:t>
            </a:r>
            <a:br>
              <a:rPr lang="es-MX" sz="2000" dirty="0" smtClean="0">
                <a:solidFill>
                  <a:srgbClr val="FFC000"/>
                </a:solidFill>
                <a:latin typeface="Economica" charset="0"/>
              </a:rPr>
            </a:br>
            <a:r>
              <a:rPr lang="es-MX" sz="2000" dirty="0" smtClean="0">
                <a:solidFill>
                  <a:srgbClr val="FFC000"/>
                </a:solidFill>
                <a:latin typeface="Economica" charset="0"/>
              </a:rPr>
              <a:t>organización y movilización</a:t>
            </a:r>
            <a:br>
              <a:rPr lang="es-MX" sz="2000" dirty="0" smtClean="0">
                <a:solidFill>
                  <a:srgbClr val="FFC000"/>
                </a:solidFill>
                <a:latin typeface="Economica" charset="0"/>
              </a:rPr>
            </a:br>
            <a:r>
              <a:rPr lang="es-MX" sz="2000" dirty="0" smtClean="0">
                <a:solidFill>
                  <a:srgbClr val="FFC000"/>
                </a:solidFill>
                <a:latin typeface="Economica" charset="0"/>
              </a:rPr>
              <a:t>social</a:t>
            </a:r>
            <a:endParaRPr lang="es-MX" sz="2000" dirty="0">
              <a:solidFill>
                <a:srgbClr val="FFC000"/>
              </a:solidFill>
              <a:latin typeface="Economica" charset="0"/>
            </a:endParaRPr>
          </a:p>
        </p:txBody>
      </p:sp>
      <p:cxnSp>
        <p:nvCxnSpPr>
          <p:cNvPr id="40" name="39 Conector recto de flecha"/>
          <p:cNvCxnSpPr/>
          <p:nvPr/>
        </p:nvCxnSpPr>
        <p:spPr>
          <a:xfrm flipV="1">
            <a:off x="1999206" y="3228928"/>
            <a:ext cx="610701" cy="3851"/>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42" name="41 Conector recto de flecha"/>
          <p:cNvCxnSpPr/>
          <p:nvPr/>
        </p:nvCxnSpPr>
        <p:spPr>
          <a:xfrm>
            <a:off x="4788024" y="3219822"/>
            <a:ext cx="477234" cy="9106"/>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44" name="43 Conector recto de flecha"/>
          <p:cNvCxnSpPr/>
          <p:nvPr/>
        </p:nvCxnSpPr>
        <p:spPr>
          <a:xfrm>
            <a:off x="6866835" y="3219822"/>
            <a:ext cx="313166" cy="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7504" y="1924551"/>
            <a:ext cx="2880320" cy="1296144"/>
          </a:xfrm>
          <a:ln>
            <a:solidFill>
              <a:schemeClr val="accent6">
                <a:lumMod val="75000"/>
              </a:schemeClr>
            </a:solidFill>
          </a:ln>
        </p:spPr>
        <p:style>
          <a:lnRef idx="2">
            <a:schemeClr val="accent2"/>
          </a:lnRef>
          <a:fillRef idx="1">
            <a:schemeClr val="lt1"/>
          </a:fillRef>
          <a:effectRef idx="0">
            <a:schemeClr val="accent2"/>
          </a:effectRef>
          <a:fontRef idx="minor">
            <a:schemeClr val="dk1"/>
          </a:fontRef>
        </p:style>
        <p:txBody>
          <a:bodyPr/>
          <a:lstStyle/>
          <a:p>
            <a:r>
              <a:rPr lang="es-MX" sz="2800" dirty="0" smtClean="0"/>
              <a:t>Organización del Campamento</a:t>
            </a:r>
            <a:endParaRPr lang="es-MX" sz="2800" dirty="0"/>
          </a:p>
        </p:txBody>
      </p:sp>
      <p:sp>
        <p:nvSpPr>
          <p:cNvPr id="3" name="2 CuadroTexto"/>
          <p:cNvSpPr txBox="1"/>
          <p:nvPr/>
        </p:nvSpPr>
        <p:spPr>
          <a:xfrm>
            <a:off x="2987824" y="312207"/>
            <a:ext cx="6102190" cy="5262979"/>
          </a:xfrm>
          <a:prstGeom prst="rect">
            <a:avLst/>
          </a:prstGeom>
          <a:noFill/>
        </p:spPr>
        <p:txBody>
          <a:bodyPr wrap="square" rtlCol="0">
            <a:spAutoFit/>
          </a:bodyPr>
          <a:lstStyle/>
          <a:p>
            <a:pPr>
              <a:buFont typeface="Arial" pitchFamily="34" charset="0"/>
              <a:buChar char="•"/>
            </a:pPr>
            <a:r>
              <a:rPr lang="es-MX" sz="2300" dirty="0" smtClean="0">
                <a:solidFill>
                  <a:srgbClr val="FFC000"/>
                </a:solidFill>
                <a:latin typeface="Economica" charset="0"/>
              </a:rPr>
              <a:t>No hay cambio de base social (se reproducen conductas y actividades)</a:t>
            </a:r>
          </a:p>
          <a:p>
            <a:pPr>
              <a:buFont typeface="Arial" pitchFamily="34" charset="0"/>
              <a:buChar char="•"/>
            </a:pPr>
            <a:r>
              <a:rPr lang="es-MX" sz="2300" dirty="0" smtClean="0">
                <a:solidFill>
                  <a:srgbClr val="FFC000"/>
                </a:solidFill>
                <a:latin typeface="Economica" charset="0"/>
              </a:rPr>
              <a:t>Orden social se da por su condición de ilegalidad</a:t>
            </a:r>
          </a:p>
          <a:p>
            <a:pPr>
              <a:buFont typeface="Arial" pitchFamily="34" charset="0"/>
              <a:buChar char="•"/>
            </a:pPr>
            <a:r>
              <a:rPr lang="es-MX" sz="2300" dirty="0" smtClean="0">
                <a:solidFill>
                  <a:srgbClr val="FFC000"/>
                </a:solidFill>
                <a:latin typeface="Economica" charset="0"/>
              </a:rPr>
              <a:t>Vigilancia, disciplina, justicia</a:t>
            </a:r>
          </a:p>
          <a:p>
            <a:pPr>
              <a:buFont typeface="Arial" pitchFamily="34" charset="0"/>
              <a:buChar char="•"/>
            </a:pPr>
            <a:r>
              <a:rPr lang="es-MX" sz="2300" dirty="0">
                <a:solidFill>
                  <a:srgbClr val="FFC000"/>
                </a:solidFill>
                <a:latin typeface="Economica" charset="0"/>
              </a:rPr>
              <a:t>Se volvieron órganos </a:t>
            </a:r>
            <a:r>
              <a:rPr lang="es-MX" sz="2300" dirty="0" smtClean="0">
                <a:solidFill>
                  <a:srgbClr val="FFC000"/>
                </a:solidFill>
                <a:latin typeface="Economica" charset="0"/>
              </a:rPr>
              <a:t>de acción popular</a:t>
            </a:r>
          </a:p>
          <a:p>
            <a:pPr>
              <a:buFont typeface="Arial" pitchFamily="34" charset="0"/>
              <a:buChar char="•"/>
            </a:pPr>
            <a:r>
              <a:rPr lang="es-MX" sz="2300" b="1" dirty="0">
                <a:solidFill>
                  <a:srgbClr val="FFC000"/>
                </a:solidFill>
                <a:latin typeface="Economica" charset="0"/>
              </a:rPr>
              <a:t>Cesantía: </a:t>
            </a:r>
            <a:r>
              <a:rPr lang="es-MX" sz="2300" dirty="0">
                <a:solidFill>
                  <a:srgbClr val="FFC000"/>
                </a:solidFill>
                <a:latin typeface="Economica" charset="0"/>
              </a:rPr>
              <a:t>había un aumento por la toma y de represaría, formas de mitigar constitución de comités que </a:t>
            </a:r>
          </a:p>
          <a:p>
            <a:r>
              <a:rPr lang="es-MX" sz="2300" dirty="0" smtClean="0">
                <a:solidFill>
                  <a:srgbClr val="FFC000"/>
                </a:solidFill>
                <a:latin typeface="Economica" charset="0"/>
              </a:rPr>
              <a:t>buscaban </a:t>
            </a:r>
            <a:r>
              <a:rPr lang="es-MX" sz="2300" dirty="0">
                <a:solidFill>
                  <a:srgbClr val="FFC000"/>
                </a:solidFill>
                <a:latin typeface="Economica" charset="0"/>
              </a:rPr>
              <a:t>soluciones/pago por el trabajo en el comité/brigadas de trabajadores en la </a:t>
            </a:r>
            <a:r>
              <a:rPr lang="es-MX" sz="2300" dirty="0" smtClean="0">
                <a:solidFill>
                  <a:srgbClr val="FFC000"/>
                </a:solidFill>
                <a:latin typeface="Economica" charset="0"/>
              </a:rPr>
              <a:t>construcción</a:t>
            </a:r>
          </a:p>
          <a:p>
            <a:pPr>
              <a:buFont typeface="Arial" pitchFamily="34" charset="0"/>
              <a:buChar char="•"/>
            </a:pPr>
            <a:r>
              <a:rPr lang="es-MX" sz="2300" b="1" dirty="0">
                <a:solidFill>
                  <a:srgbClr val="FFC000"/>
                </a:solidFill>
                <a:latin typeface="Economica" charset="0"/>
              </a:rPr>
              <a:t>Considerar las dimensiones </a:t>
            </a:r>
            <a:r>
              <a:rPr lang="es-MX" sz="2300" dirty="0">
                <a:solidFill>
                  <a:srgbClr val="FFC000"/>
                </a:solidFill>
                <a:latin typeface="Economica" charset="0"/>
              </a:rPr>
              <a:t>de la estructura social se analiza por la producción, consumo colectivo y la </a:t>
            </a:r>
          </a:p>
          <a:p>
            <a:r>
              <a:rPr lang="es-MX" sz="2300" dirty="0" smtClean="0">
                <a:solidFill>
                  <a:srgbClr val="FFC000"/>
                </a:solidFill>
                <a:latin typeface="Economica" charset="0"/>
              </a:rPr>
              <a:t>vinculación </a:t>
            </a:r>
            <a:r>
              <a:rPr lang="es-MX" sz="2300" dirty="0">
                <a:solidFill>
                  <a:srgbClr val="FFC000"/>
                </a:solidFill>
                <a:latin typeface="Economica" charset="0"/>
              </a:rPr>
              <a:t>de los campamentos </a:t>
            </a:r>
            <a:r>
              <a:rPr lang="es-MX" sz="2300" dirty="0" smtClean="0">
                <a:solidFill>
                  <a:srgbClr val="FFC000"/>
                </a:solidFill>
                <a:latin typeface="Economica" charset="0"/>
              </a:rPr>
              <a:t>en la </a:t>
            </a:r>
            <a:r>
              <a:rPr lang="es-MX" sz="2300" dirty="0">
                <a:solidFill>
                  <a:srgbClr val="FFC000"/>
                </a:solidFill>
                <a:latin typeface="Economica" charset="0"/>
              </a:rPr>
              <a:t>lucha política </a:t>
            </a:r>
          </a:p>
          <a:p>
            <a:endParaRPr lang="es-MX" sz="2000" dirty="0">
              <a:solidFill>
                <a:srgbClr val="FFC000"/>
              </a:solidFill>
              <a:latin typeface="Economica" charset="0"/>
            </a:endParaRPr>
          </a:p>
          <a:p>
            <a:pPr>
              <a:buFont typeface="Arial" pitchFamily="34" charset="0"/>
              <a:buChar char="•"/>
            </a:pPr>
            <a:endParaRPr lang="es-MX" sz="2000" dirty="0">
              <a:solidFill>
                <a:srgbClr val="FFC000"/>
              </a:solidFill>
              <a:latin typeface="Economica" charset="0"/>
            </a:endParaRPr>
          </a:p>
          <a:p>
            <a:pPr>
              <a:buFont typeface="Arial" pitchFamily="34" charset="0"/>
              <a:buChar char="•"/>
            </a:pPr>
            <a:endParaRPr lang="es-MX" sz="2000" dirty="0">
              <a:solidFill>
                <a:srgbClr val="FFC000"/>
              </a:solidFill>
              <a:latin typeface="Economica"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339502"/>
            <a:ext cx="3816424" cy="936104"/>
          </a:xfrm>
        </p:spPr>
        <p:txBody>
          <a:bodyPr>
            <a:normAutofit fontScale="90000"/>
          </a:bodyPr>
          <a:lstStyle/>
          <a:p>
            <a:r>
              <a:rPr lang="es-MX" sz="3200" dirty="0" smtClean="0">
                <a:solidFill>
                  <a:srgbClr val="FFC000"/>
                </a:solidFill>
              </a:rPr>
              <a:t>Línea política en los campamentos</a:t>
            </a:r>
            <a:endParaRPr lang="es-MX" sz="3200" dirty="0">
              <a:solidFill>
                <a:srgbClr val="FFC000"/>
              </a:solidFill>
            </a:endParaRPr>
          </a:p>
        </p:txBody>
      </p:sp>
      <p:sp>
        <p:nvSpPr>
          <p:cNvPr id="3" name="2 CuadroTexto"/>
          <p:cNvSpPr txBox="1"/>
          <p:nvPr/>
        </p:nvSpPr>
        <p:spPr>
          <a:xfrm>
            <a:off x="683569" y="1635646"/>
            <a:ext cx="8136904" cy="3046988"/>
          </a:xfrm>
          <a:prstGeom prst="rect">
            <a:avLst/>
          </a:prstGeom>
          <a:noFill/>
        </p:spPr>
        <p:txBody>
          <a:bodyPr wrap="square" rtlCol="0">
            <a:spAutoFit/>
          </a:bodyPr>
          <a:lstStyle/>
          <a:p>
            <a:r>
              <a:rPr lang="es-MX" sz="2400" b="1" dirty="0" smtClean="0">
                <a:solidFill>
                  <a:srgbClr val="FFC000"/>
                </a:solidFill>
                <a:latin typeface="Economica" charset="0"/>
              </a:rPr>
              <a:t>Línea A:</a:t>
            </a:r>
            <a:r>
              <a:rPr lang="es-MX" sz="2400" dirty="0" smtClean="0">
                <a:solidFill>
                  <a:srgbClr val="FFC000"/>
                </a:solidFill>
                <a:latin typeface="Economica" charset="0"/>
              </a:rPr>
              <a:t> trata de radicalizar políticamente el proceso, primero temas de terreno para un enfrentamiento</a:t>
            </a:r>
          </a:p>
          <a:p>
            <a:r>
              <a:rPr lang="es-MX" sz="2400" b="1" dirty="0" smtClean="0">
                <a:solidFill>
                  <a:srgbClr val="FFC000"/>
                </a:solidFill>
                <a:latin typeface="Economica" charset="0"/>
              </a:rPr>
              <a:t>Línea B: </a:t>
            </a:r>
            <a:r>
              <a:rPr lang="es-MX" sz="2400" dirty="0" smtClean="0">
                <a:solidFill>
                  <a:srgbClr val="FFC000"/>
                </a:solidFill>
                <a:latin typeface="Economica" charset="0"/>
              </a:rPr>
              <a:t>moviliza a los pobladores para obtener la reivindicación de viviendas </a:t>
            </a:r>
          </a:p>
          <a:p>
            <a:r>
              <a:rPr lang="es-MX" sz="2400" b="1" dirty="0" smtClean="0">
                <a:solidFill>
                  <a:srgbClr val="FFC000"/>
                </a:solidFill>
                <a:latin typeface="Economica" charset="0"/>
              </a:rPr>
              <a:t>Línea C: </a:t>
            </a:r>
            <a:r>
              <a:rPr lang="es-MX" sz="2400" dirty="0" smtClean="0">
                <a:solidFill>
                  <a:srgbClr val="FFC000"/>
                </a:solidFill>
                <a:latin typeface="Economica" charset="0"/>
              </a:rPr>
              <a:t>participación activa de los pobladores de la Unidad Popular centrarse en junta de vecinos</a:t>
            </a:r>
          </a:p>
          <a:p>
            <a:r>
              <a:rPr lang="es-MX" sz="2400" b="1" dirty="0" smtClean="0">
                <a:solidFill>
                  <a:srgbClr val="FFC000"/>
                </a:solidFill>
                <a:latin typeface="Economica" charset="0"/>
              </a:rPr>
              <a:t>Línea D: </a:t>
            </a:r>
            <a:r>
              <a:rPr lang="es-MX" sz="2400" dirty="0" smtClean="0">
                <a:solidFill>
                  <a:srgbClr val="FFC000"/>
                </a:solidFill>
                <a:latin typeface="Economica" charset="0"/>
              </a:rPr>
              <a:t>campamento en evolución en medida del cambio de política </a:t>
            </a:r>
          </a:p>
          <a:p>
            <a:r>
              <a:rPr lang="es-MX" sz="2400" b="1" dirty="0" smtClean="0">
                <a:solidFill>
                  <a:srgbClr val="FFC000"/>
                </a:solidFill>
                <a:latin typeface="Economica" charset="0"/>
              </a:rPr>
              <a:t>Línea E</a:t>
            </a:r>
            <a:r>
              <a:rPr lang="es-MX" sz="2400" dirty="0" smtClean="0">
                <a:solidFill>
                  <a:srgbClr val="FFC000"/>
                </a:solidFill>
                <a:latin typeface="Economica" charset="0"/>
              </a:rPr>
              <a:t>: campamentos organizados por el Estado para obtener el reconocimiento político</a:t>
            </a:r>
            <a:endParaRPr lang="es-MX" sz="2400" dirty="0">
              <a:solidFill>
                <a:srgbClr val="FFC000"/>
              </a:solidFill>
              <a:latin typeface="Economica" charset="0"/>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73700" y="987574"/>
            <a:ext cx="7596600" cy="3312368"/>
          </a:xfrm>
        </p:spPr>
        <p:txBody>
          <a:bodyPr>
            <a:noAutofit/>
          </a:bodyPr>
          <a:lstStyle/>
          <a:p>
            <a:r>
              <a:rPr lang="es-MX" sz="3200" dirty="0" err="1" smtClean="0">
                <a:solidFill>
                  <a:srgbClr val="FFC000"/>
                </a:solidFill>
              </a:rPr>
              <a:t>Castells</a:t>
            </a:r>
            <a:r>
              <a:rPr lang="es-MX" sz="3200" dirty="0" smtClean="0">
                <a:solidFill>
                  <a:srgbClr val="FFC000"/>
                </a:solidFill>
              </a:rPr>
              <a:t> dice que la Planeación Urbana se define a través de la dialéctica entre planificación urbana y los </a:t>
            </a:r>
            <a:r>
              <a:rPr lang="es-MX" sz="3200" dirty="0" err="1" smtClean="0">
                <a:solidFill>
                  <a:srgbClr val="FFC000"/>
                </a:solidFill>
              </a:rPr>
              <a:t>mov</a:t>
            </a:r>
            <a:r>
              <a:rPr lang="es-MX" sz="3200" dirty="0" smtClean="0">
                <a:solidFill>
                  <a:srgbClr val="FFC000"/>
                </a:solidFill>
              </a:rPr>
              <a:t>. sociales en un marco de contenido estructural</a:t>
            </a:r>
            <a:endParaRPr lang="es-MX" sz="3200" dirty="0">
              <a:solidFill>
                <a:srgbClr val="FFC000"/>
              </a:solidFill>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z="5400" dirty="0">
                <a:solidFill>
                  <a:srgbClr val="FFC000"/>
                </a:solidFill>
                <a:latin typeface="Century Gothic" pitchFamily="34" charset="0"/>
              </a:rPr>
              <a:t>5. Resumen</a:t>
            </a:r>
            <a:br>
              <a:rPr lang="es-MX" sz="5400" dirty="0">
                <a:solidFill>
                  <a:srgbClr val="FFC000"/>
                </a:solidFill>
                <a:latin typeface="Century Gothic" pitchFamily="34" charset="0"/>
              </a:rPr>
            </a:br>
            <a:endParaRPr lang="es-MX" sz="5400" dirty="0"/>
          </a:p>
        </p:txBody>
      </p:sp>
    </p:spTree>
    <p:extLst>
      <p:ext uri="{BB962C8B-B14F-4D97-AF65-F5344CB8AC3E}">
        <p14:creationId xmlns:p14="http://schemas.microsoft.com/office/powerpoint/2010/main" val="204494471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73700" y="627534"/>
            <a:ext cx="7596600" cy="3528392"/>
          </a:xfrm>
        </p:spPr>
        <p:txBody>
          <a:bodyPr/>
          <a:lstStyle/>
          <a:p>
            <a:r>
              <a:rPr lang="es-MX" sz="4800" dirty="0" smtClean="0">
                <a:solidFill>
                  <a:srgbClr val="FFC000"/>
                </a:solidFill>
              </a:rPr>
              <a:t>Los ejemplos anteriores se visualizan en la tabla siguiente:</a:t>
            </a:r>
            <a:endParaRPr lang="es-MX" sz="4800" dirty="0">
              <a:solidFill>
                <a:srgbClr val="FFC000"/>
              </a:solidFill>
            </a:endParaRPr>
          </a:p>
        </p:txBody>
      </p:sp>
    </p:spTree>
    <p:extLst>
      <p:ext uri="{BB962C8B-B14F-4D97-AF65-F5344CB8AC3E}">
        <p14:creationId xmlns:p14="http://schemas.microsoft.com/office/powerpoint/2010/main" val="424953741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graphicFrame>
        <p:nvGraphicFramePr>
          <p:cNvPr id="3" name="2 Tabla"/>
          <p:cNvGraphicFramePr>
            <a:graphicFrameLocks noGrp="1"/>
          </p:cNvGraphicFramePr>
          <p:nvPr>
            <p:extLst>
              <p:ext uri="{D42A27DB-BD31-4B8C-83A1-F6EECF244321}">
                <p14:modId xmlns:p14="http://schemas.microsoft.com/office/powerpoint/2010/main" val="3020507234"/>
              </p:ext>
            </p:extLst>
          </p:nvPr>
        </p:nvGraphicFramePr>
        <p:xfrm>
          <a:off x="107505" y="51471"/>
          <a:ext cx="8928990" cy="5058694"/>
        </p:xfrm>
        <a:graphic>
          <a:graphicData uri="http://schemas.openxmlformats.org/drawingml/2006/table">
            <a:tbl>
              <a:tblPr firstRow="1" bandRow="1">
                <a:tableStyleId>{35758FB7-9AC5-4552-8A53-C91805E547FA}</a:tableStyleId>
              </a:tblPr>
              <a:tblGrid>
                <a:gridCol w="1086821"/>
                <a:gridCol w="1086821"/>
                <a:gridCol w="1939278"/>
                <a:gridCol w="1265667"/>
                <a:gridCol w="1195352"/>
                <a:gridCol w="1058908"/>
                <a:gridCol w="1296143"/>
              </a:tblGrid>
              <a:tr h="347625">
                <a:tc>
                  <a:txBody>
                    <a:bodyPr/>
                    <a:lstStyle/>
                    <a:p>
                      <a:endParaRPr lang="es-MX" sz="1800" dirty="0">
                        <a:latin typeface="Economica" charset="0"/>
                      </a:endParaRPr>
                    </a:p>
                  </a:txBody>
                  <a:tcPr/>
                </a:tc>
                <a:tc>
                  <a:txBody>
                    <a:bodyPr/>
                    <a:lstStyle/>
                    <a:p>
                      <a:r>
                        <a:rPr lang="es-MX" sz="1800" dirty="0" smtClean="0">
                          <a:solidFill>
                            <a:srgbClr val="FF0000"/>
                          </a:solidFill>
                          <a:latin typeface="Economica" charset="0"/>
                        </a:rPr>
                        <a:t>Base social</a:t>
                      </a:r>
                      <a:endParaRPr lang="es-MX" sz="1800" dirty="0">
                        <a:solidFill>
                          <a:srgbClr val="FF0000"/>
                        </a:solidFill>
                        <a:latin typeface="Economica" charset="0"/>
                      </a:endParaRPr>
                    </a:p>
                  </a:txBody>
                  <a:tcPr/>
                </a:tc>
                <a:tc>
                  <a:txBody>
                    <a:bodyPr/>
                    <a:lstStyle/>
                    <a:p>
                      <a:r>
                        <a:rPr lang="es-MX" sz="1800" dirty="0" smtClean="0">
                          <a:solidFill>
                            <a:srgbClr val="FF0000"/>
                          </a:solidFill>
                          <a:latin typeface="Economica" charset="0"/>
                        </a:rPr>
                        <a:t>Organización</a:t>
                      </a:r>
                      <a:endParaRPr lang="es-MX" sz="1800" dirty="0">
                        <a:solidFill>
                          <a:srgbClr val="FF0000"/>
                        </a:solidFill>
                        <a:latin typeface="Economica" charset="0"/>
                      </a:endParaRPr>
                    </a:p>
                  </a:txBody>
                  <a:tcPr/>
                </a:tc>
                <a:tc>
                  <a:txBody>
                    <a:bodyPr/>
                    <a:lstStyle/>
                    <a:p>
                      <a:r>
                        <a:rPr lang="es-MX" sz="1800" dirty="0" smtClean="0">
                          <a:solidFill>
                            <a:srgbClr val="FF0000"/>
                          </a:solidFill>
                          <a:latin typeface="Economica" charset="0"/>
                        </a:rPr>
                        <a:t>Adversario</a:t>
                      </a:r>
                      <a:endParaRPr lang="es-MX" sz="1800" dirty="0">
                        <a:solidFill>
                          <a:srgbClr val="FF0000"/>
                        </a:solidFill>
                        <a:latin typeface="Economica" charset="0"/>
                      </a:endParaRPr>
                    </a:p>
                  </a:txBody>
                  <a:tcPr/>
                </a:tc>
                <a:tc>
                  <a:txBody>
                    <a:bodyPr/>
                    <a:lstStyle/>
                    <a:p>
                      <a:r>
                        <a:rPr lang="es-MX" sz="1800" dirty="0" smtClean="0">
                          <a:solidFill>
                            <a:srgbClr val="FF0000"/>
                          </a:solidFill>
                          <a:latin typeface="Economica" charset="0"/>
                        </a:rPr>
                        <a:t>Petición</a:t>
                      </a:r>
                      <a:endParaRPr lang="es-MX" sz="1800" dirty="0">
                        <a:solidFill>
                          <a:srgbClr val="FF0000"/>
                        </a:solidFill>
                        <a:latin typeface="Economica" charset="0"/>
                      </a:endParaRPr>
                    </a:p>
                  </a:txBody>
                  <a:tcPr/>
                </a:tc>
                <a:tc>
                  <a:txBody>
                    <a:bodyPr/>
                    <a:lstStyle/>
                    <a:p>
                      <a:r>
                        <a:rPr lang="es-MX" sz="1800" dirty="0" smtClean="0">
                          <a:solidFill>
                            <a:srgbClr val="FF0000"/>
                          </a:solidFill>
                          <a:latin typeface="Economica" charset="0"/>
                        </a:rPr>
                        <a:t>Acción</a:t>
                      </a:r>
                      <a:endParaRPr lang="es-MX" sz="1800" dirty="0">
                        <a:solidFill>
                          <a:srgbClr val="FF0000"/>
                        </a:solidFill>
                        <a:latin typeface="Economica" charset="0"/>
                      </a:endParaRPr>
                    </a:p>
                  </a:txBody>
                  <a:tcPr/>
                </a:tc>
                <a:tc>
                  <a:txBody>
                    <a:bodyPr/>
                    <a:lstStyle/>
                    <a:p>
                      <a:r>
                        <a:rPr lang="es-MX" sz="1800" dirty="0" smtClean="0">
                          <a:solidFill>
                            <a:srgbClr val="FF0000"/>
                          </a:solidFill>
                          <a:latin typeface="Economica" charset="0"/>
                        </a:rPr>
                        <a:t>Impactos</a:t>
                      </a:r>
                      <a:endParaRPr lang="es-MX" sz="1800" dirty="0">
                        <a:solidFill>
                          <a:srgbClr val="FF0000"/>
                        </a:solidFill>
                        <a:latin typeface="Economica" charset="0"/>
                      </a:endParaRPr>
                    </a:p>
                  </a:txBody>
                  <a:tcPr/>
                </a:tc>
              </a:tr>
              <a:tr h="1129780">
                <a:tc>
                  <a:txBody>
                    <a:bodyPr/>
                    <a:lstStyle/>
                    <a:p>
                      <a:r>
                        <a:rPr lang="es-MX" sz="1800" dirty="0" err="1" smtClean="0">
                          <a:solidFill>
                            <a:srgbClr val="FF0000"/>
                          </a:solidFill>
                          <a:latin typeface="Economica" charset="0"/>
                        </a:rPr>
                        <a:t>Square</a:t>
                      </a:r>
                      <a:r>
                        <a:rPr lang="es-MX" sz="1800" dirty="0" smtClean="0">
                          <a:solidFill>
                            <a:srgbClr val="FF0000"/>
                          </a:solidFill>
                          <a:latin typeface="Economica" charset="0"/>
                        </a:rPr>
                        <a:t> </a:t>
                      </a:r>
                      <a:r>
                        <a:rPr lang="es-MX" sz="1800" dirty="0" err="1" smtClean="0">
                          <a:solidFill>
                            <a:srgbClr val="FF0000"/>
                          </a:solidFill>
                          <a:latin typeface="Economica" charset="0"/>
                        </a:rPr>
                        <a:t>Galeté</a:t>
                      </a:r>
                      <a:endParaRPr lang="es-MX" sz="1800" dirty="0">
                        <a:solidFill>
                          <a:srgbClr val="FF0000"/>
                        </a:solidFill>
                        <a:latin typeface="Economica" charset="0"/>
                      </a:endParaRPr>
                    </a:p>
                  </a:txBody>
                  <a:tcPr/>
                </a:tc>
                <a:tc>
                  <a:txBody>
                    <a:bodyPr/>
                    <a:lstStyle/>
                    <a:p>
                      <a:r>
                        <a:rPr lang="es-MX" sz="1700" dirty="0" smtClean="0">
                          <a:latin typeface="Economica" charset="0"/>
                        </a:rPr>
                        <a:t>+Varias clases menos clases</a:t>
                      </a:r>
                      <a:r>
                        <a:rPr lang="es-MX" sz="1700" baseline="0" dirty="0" smtClean="0">
                          <a:latin typeface="Economica" charset="0"/>
                        </a:rPr>
                        <a:t> altas</a:t>
                      </a:r>
                      <a:endParaRPr lang="es-MX" sz="1700" dirty="0">
                        <a:latin typeface="Economica" charset="0"/>
                      </a:endParaRPr>
                    </a:p>
                  </a:txBody>
                  <a:tcPr/>
                </a:tc>
                <a:tc>
                  <a:txBody>
                    <a:bodyPr/>
                    <a:lstStyle/>
                    <a:p>
                      <a:r>
                        <a:rPr lang="es-MX" sz="1700" dirty="0" smtClean="0">
                          <a:latin typeface="Economica" charset="0"/>
                        </a:rPr>
                        <a:t>Asociación reivindicativa</a:t>
                      </a:r>
                      <a:r>
                        <a:rPr lang="es-MX" sz="1700" baseline="0" dirty="0" smtClean="0">
                          <a:latin typeface="Economica" charset="0"/>
                        </a:rPr>
                        <a:t> de inquilinos</a:t>
                      </a:r>
                      <a:endParaRPr lang="es-MX" sz="1700" dirty="0">
                        <a:latin typeface="Economica" charset="0"/>
                      </a:endParaRPr>
                    </a:p>
                  </a:txBody>
                  <a:tcPr/>
                </a:tc>
                <a:tc>
                  <a:txBody>
                    <a:bodyPr/>
                    <a:lstStyle/>
                    <a:p>
                      <a:r>
                        <a:rPr lang="es-MX" sz="1700" dirty="0" smtClean="0">
                          <a:latin typeface="Economica" charset="0"/>
                        </a:rPr>
                        <a:t>Ciudad de París</a:t>
                      </a:r>
                      <a:r>
                        <a:rPr lang="es-MX" sz="1700" baseline="0" dirty="0" smtClean="0">
                          <a:latin typeface="Economica" charset="0"/>
                        </a:rPr>
                        <a:t> organismo renovador</a:t>
                      </a:r>
                      <a:endParaRPr lang="es-MX" sz="1700" dirty="0">
                        <a:latin typeface="Economica" charset="0"/>
                      </a:endParaRPr>
                    </a:p>
                  </a:txBody>
                  <a:tcPr/>
                </a:tc>
                <a:tc>
                  <a:txBody>
                    <a:bodyPr/>
                    <a:lstStyle/>
                    <a:p>
                      <a:r>
                        <a:rPr lang="es-MX" sz="1700" dirty="0" smtClean="0">
                          <a:latin typeface="Economica" charset="0"/>
                        </a:rPr>
                        <a:t>Realojamiento, indemnización</a:t>
                      </a:r>
                      <a:endParaRPr lang="es-MX" sz="1700" dirty="0">
                        <a:latin typeface="Economica" charset="0"/>
                      </a:endParaRPr>
                    </a:p>
                  </a:txBody>
                  <a:tcPr/>
                </a:tc>
                <a:tc>
                  <a:txBody>
                    <a:bodyPr/>
                    <a:lstStyle/>
                    <a:p>
                      <a:r>
                        <a:rPr lang="es-MX" sz="1700" dirty="0" smtClean="0">
                          <a:latin typeface="Economica" charset="0"/>
                        </a:rPr>
                        <a:t>*Propaganda</a:t>
                      </a:r>
                    </a:p>
                    <a:p>
                      <a:r>
                        <a:rPr lang="es-MX" sz="1700" dirty="0" smtClean="0">
                          <a:latin typeface="Economica" charset="0"/>
                        </a:rPr>
                        <a:t>*Peticiones</a:t>
                      </a:r>
                    </a:p>
                    <a:p>
                      <a:r>
                        <a:rPr lang="es-MX" sz="1700" dirty="0" smtClean="0">
                          <a:latin typeface="Economica" charset="0"/>
                        </a:rPr>
                        <a:t>*Delegación</a:t>
                      </a:r>
                    </a:p>
                    <a:p>
                      <a:r>
                        <a:rPr lang="es-MX" sz="1700" dirty="0" smtClean="0">
                          <a:latin typeface="Economica" charset="0"/>
                        </a:rPr>
                        <a:t>*Mitin</a:t>
                      </a:r>
                      <a:endParaRPr lang="es-MX" sz="1700" dirty="0">
                        <a:latin typeface="Economica" charset="0"/>
                      </a:endParaRPr>
                    </a:p>
                  </a:txBody>
                  <a:tcPr/>
                </a:tc>
                <a:tc>
                  <a:txBody>
                    <a:bodyPr/>
                    <a:lstStyle/>
                    <a:p>
                      <a:r>
                        <a:rPr lang="es-MX" sz="1700" dirty="0" smtClean="0">
                          <a:latin typeface="Economica" charset="0"/>
                        </a:rPr>
                        <a:t>*Construcción pero</a:t>
                      </a:r>
                      <a:r>
                        <a:rPr lang="es-MX" sz="1700" baseline="0" dirty="0" smtClean="0">
                          <a:latin typeface="Economica" charset="0"/>
                        </a:rPr>
                        <a:t> sin realojar</a:t>
                      </a:r>
                      <a:endParaRPr lang="es-MX" sz="1700" dirty="0">
                        <a:latin typeface="Economica" charset="0"/>
                      </a:endParaRPr>
                    </a:p>
                  </a:txBody>
                  <a:tcPr/>
                </a:tc>
              </a:tr>
              <a:tr h="1911936">
                <a:tc>
                  <a:txBody>
                    <a:bodyPr/>
                    <a:lstStyle/>
                    <a:p>
                      <a:r>
                        <a:rPr lang="es-MX" sz="1800" dirty="0" err="1" smtClean="0">
                          <a:solidFill>
                            <a:srgbClr val="FF0000"/>
                          </a:solidFill>
                          <a:latin typeface="Economica" charset="0"/>
                        </a:rPr>
                        <a:t>Presquíle</a:t>
                      </a:r>
                      <a:endParaRPr lang="es-MX" sz="1800" dirty="0">
                        <a:solidFill>
                          <a:srgbClr val="FF0000"/>
                        </a:solidFill>
                        <a:latin typeface="Economica" charset="0"/>
                      </a:endParaRPr>
                    </a:p>
                  </a:txBody>
                  <a:tcPr/>
                </a:tc>
                <a:tc>
                  <a:txBody>
                    <a:bodyPr/>
                    <a:lstStyle/>
                    <a:p>
                      <a:r>
                        <a:rPr lang="es-MX" sz="1700" dirty="0" smtClean="0">
                          <a:latin typeface="Economica" charset="0"/>
                        </a:rPr>
                        <a:t>Predominio de peones</a:t>
                      </a:r>
                      <a:r>
                        <a:rPr lang="es-MX" sz="1700" baseline="0" dirty="0" smtClean="0">
                          <a:latin typeface="Economica" charset="0"/>
                        </a:rPr>
                        <a:t> inmigrados y extranjeros</a:t>
                      </a:r>
                      <a:endParaRPr lang="es-MX" sz="1700" dirty="0">
                        <a:latin typeface="Economica"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700" dirty="0" smtClean="0">
                          <a:latin typeface="Economica" charset="0"/>
                        </a:rPr>
                        <a:t>Asociación reivindicativa</a:t>
                      </a:r>
                      <a:r>
                        <a:rPr lang="es-MX" sz="1700" baseline="0" dirty="0" smtClean="0">
                          <a:latin typeface="Economica" charset="0"/>
                        </a:rPr>
                        <a:t> de inquilinos</a:t>
                      </a:r>
                      <a:endParaRPr lang="es-MX" sz="1700" dirty="0" smtClean="0">
                        <a:latin typeface="Economica" charset="0"/>
                      </a:endParaRPr>
                    </a:p>
                    <a:p>
                      <a:endParaRPr lang="es-MX" sz="1700" dirty="0">
                        <a:latin typeface="Economica" charset="0"/>
                      </a:endParaRPr>
                    </a:p>
                  </a:txBody>
                  <a:tcPr/>
                </a:tc>
                <a:tc>
                  <a:txBody>
                    <a:bodyPr/>
                    <a:lstStyle/>
                    <a:p>
                      <a:r>
                        <a:rPr lang="es-MX" sz="1700" dirty="0" smtClean="0">
                          <a:latin typeface="Economica" charset="0"/>
                        </a:rPr>
                        <a:t>Ciudad de Paris organismo renovador</a:t>
                      </a:r>
                      <a:endParaRPr lang="es-MX" sz="1700" dirty="0">
                        <a:latin typeface="Economica"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700" dirty="0" smtClean="0">
                          <a:latin typeface="Economica" charset="0"/>
                        </a:rPr>
                        <a:t>Realojamiento, indemnización</a:t>
                      </a:r>
                    </a:p>
                    <a:p>
                      <a:endParaRPr lang="es-MX" sz="1700" dirty="0">
                        <a:latin typeface="Economica" charset="0"/>
                      </a:endParaRPr>
                    </a:p>
                  </a:txBody>
                  <a:tcPr/>
                </a:tc>
                <a:tc>
                  <a:txBody>
                    <a:bodyPr/>
                    <a:lstStyle/>
                    <a:p>
                      <a:r>
                        <a:rPr lang="es-MX" sz="1700" dirty="0" smtClean="0">
                          <a:latin typeface="Economica" charset="0"/>
                        </a:rPr>
                        <a:t>*no partida de inquilinos mantenimiento de reuniones constantes </a:t>
                      </a:r>
                    </a:p>
                    <a:p>
                      <a:r>
                        <a:rPr lang="es-MX" sz="1700" dirty="0" smtClean="0">
                          <a:latin typeface="Economica" charset="0"/>
                        </a:rPr>
                        <a:t>*Resistencia</a:t>
                      </a:r>
                      <a:endParaRPr lang="es-MX" sz="1700" dirty="0">
                        <a:latin typeface="Economica" charset="0"/>
                      </a:endParaRPr>
                    </a:p>
                  </a:txBody>
                  <a:tcPr/>
                </a:tc>
                <a:tc>
                  <a:txBody>
                    <a:bodyPr/>
                    <a:lstStyle/>
                    <a:p>
                      <a:r>
                        <a:rPr lang="es-MX" sz="1700" dirty="0" smtClean="0">
                          <a:latin typeface="Economica" charset="0"/>
                        </a:rPr>
                        <a:t>*Construcción pero queda una gran cantidad sin realojar</a:t>
                      </a:r>
                    </a:p>
                    <a:p>
                      <a:r>
                        <a:rPr lang="es-MX" sz="1700" dirty="0" smtClean="0">
                          <a:latin typeface="Economica" charset="0"/>
                        </a:rPr>
                        <a:t>*mantenimiento constante de la intervención</a:t>
                      </a:r>
                      <a:endParaRPr lang="es-MX" sz="1700" dirty="0">
                        <a:latin typeface="Economica" charset="0"/>
                      </a:endParaRPr>
                    </a:p>
                  </a:txBody>
                  <a:tcPr/>
                </a:tc>
              </a:tr>
              <a:tr h="1651218">
                <a:tc>
                  <a:txBody>
                    <a:bodyPr/>
                    <a:lstStyle/>
                    <a:p>
                      <a:r>
                        <a:rPr lang="es-MX" sz="1800" dirty="0" err="1" smtClean="0">
                          <a:solidFill>
                            <a:srgbClr val="FF0000"/>
                          </a:solidFill>
                          <a:latin typeface="Economica" charset="0"/>
                        </a:rPr>
                        <a:t>Rue</a:t>
                      </a:r>
                      <a:r>
                        <a:rPr lang="es-MX" sz="1800" dirty="0" smtClean="0">
                          <a:solidFill>
                            <a:srgbClr val="FF0000"/>
                          </a:solidFill>
                          <a:latin typeface="Economica" charset="0"/>
                        </a:rPr>
                        <a:t> de la </a:t>
                      </a:r>
                      <a:r>
                        <a:rPr lang="es-MX" sz="1800" dirty="0" err="1" smtClean="0">
                          <a:solidFill>
                            <a:srgbClr val="FF0000"/>
                          </a:solidFill>
                          <a:latin typeface="Economica" charset="0"/>
                        </a:rPr>
                        <a:t>Boue</a:t>
                      </a:r>
                      <a:endParaRPr lang="es-MX" sz="1800" dirty="0">
                        <a:solidFill>
                          <a:srgbClr val="FF0000"/>
                        </a:solidFill>
                        <a:latin typeface="Economica" charset="0"/>
                      </a:endParaRPr>
                    </a:p>
                  </a:txBody>
                  <a:tcPr/>
                </a:tc>
                <a:tc>
                  <a:txBody>
                    <a:bodyPr/>
                    <a:lstStyle/>
                    <a:p>
                      <a:r>
                        <a:rPr lang="es-MX" sz="1700" dirty="0" smtClean="0">
                          <a:latin typeface="Economica" charset="0"/>
                        </a:rPr>
                        <a:t>Judíos,</a:t>
                      </a:r>
                      <a:r>
                        <a:rPr lang="es-MX" sz="1700" baseline="0" dirty="0" smtClean="0">
                          <a:latin typeface="Economica" charset="0"/>
                        </a:rPr>
                        <a:t> norteafricanos y obreros</a:t>
                      </a:r>
                      <a:endParaRPr lang="es-MX" sz="1700" dirty="0">
                        <a:latin typeface="Economica" charset="0"/>
                      </a:endParaRPr>
                    </a:p>
                  </a:txBody>
                  <a:tcPr/>
                </a:tc>
                <a:tc>
                  <a:txBody>
                    <a:bodyPr/>
                    <a:lstStyle/>
                    <a:p>
                      <a:r>
                        <a:rPr lang="es-MX" sz="1700" dirty="0" smtClean="0">
                          <a:latin typeface="Economica" charset="0"/>
                        </a:rPr>
                        <a:t>Comité de acción local</a:t>
                      </a:r>
                      <a:endParaRPr lang="es-MX" sz="1700" dirty="0">
                        <a:latin typeface="Economica" charset="0"/>
                      </a:endParaRPr>
                    </a:p>
                  </a:txBody>
                  <a:tcPr/>
                </a:tc>
                <a:tc>
                  <a:txBody>
                    <a:bodyPr/>
                    <a:lstStyle/>
                    <a:p>
                      <a:r>
                        <a:rPr lang="es-MX" sz="1700" dirty="0" smtClean="0">
                          <a:latin typeface="Economica" charset="0"/>
                        </a:rPr>
                        <a:t>Organismo renovador</a:t>
                      </a:r>
                      <a:endParaRPr lang="es-MX" sz="1700" dirty="0">
                        <a:latin typeface="Economica"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700" dirty="0" smtClean="0">
                          <a:latin typeface="Economica" charset="0"/>
                        </a:rPr>
                        <a:t>Realojamiento,</a:t>
                      </a:r>
                      <a:r>
                        <a:rPr lang="es-MX" sz="1700" baseline="0" dirty="0" smtClean="0">
                          <a:latin typeface="Economica" charset="0"/>
                        </a:rPr>
                        <a:t> especial</a:t>
                      </a:r>
                      <a:r>
                        <a:rPr lang="es-MX" sz="1700" dirty="0" smtClean="0">
                          <a:latin typeface="Economica" charset="0"/>
                        </a:rPr>
                        <a:t> indemnización</a:t>
                      </a:r>
                    </a:p>
                    <a:p>
                      <a:endParaRPr lang="es-MX" sz="1700" dirty="0">
                        <a:latin typeface="Economica" charset="0"/>
                      </a:endParaRPr>
                    </a:p>
                  </a:txBody>
                  <a:tcPr/>
                </a:tc>
                <a:tc>
                  <a:txBody>
                    <a:bodyPr/>
                    <a:lstStyle/>
                    <a:p>
                      <a:r>
                        <a:rPr lang="es-MX" sz="1700" dirty="0" smtClean="0">
                          <a:latin typeface="Economica" charset="0"/>
                        </a:rPr>
                        <a:t>*Ayuda mutua</a:t>
                      </a:r>
                    </a:p>
                    <a:p>
                      <a:r>
                        <a:rPr lang="es-MX" sz="1700" dirty="0" smtClean="0">
                          <a:latin typeface="Economica" charset="0"/>
                        </a:rPr>
                        <a:t>*Resistencia colectiva</a:t>
                      </a:r>
                    </a:p>
                    <a:p>
                      <a:r>
                        <a:rPr lang="es-MX" sz="1700" dirty="0" smtClean="0">
                          <a:latin typeface="Economica" charset="0"/>
                        </a:rPr>
                        <a:t>*petición puerta</a:t>
                      </a:r>
                      <a:endParaRPr lang="es-MX" sz="1700" dirty="0">
                        <a:latin typeface="Economica" charset="0"/>
                      </a:endParaRPr>
                    </a:p>
                  </a:txBody>
                  <a:tcPr/>
                </a:tc>
                <a:tc>
                  <a:txBody>
                    <a:bodyPr/>
                    <a:lstStyle/>
                    <a:p>
                      <a:r>
                        <a:rPr lang="es-MX" sz="1700" dirty="0" smtClean="0">
                          <a:latin typeface="Economica" charset="0"/>
                        </a:rPr>
                        <a:t>*Retroceso en los plazos de expulsión</a:t>
                      </a:r>
                    </a:p>
                    <a:p>
                      <a:r>
                        <a:rPr lang="es-MX" sz="1700" dirty="0" smtClean="0">
                          <a:latin typeface="Economica" charset="0"/>
                        </a:rPr>
                        <a:t>*Desalojo a coroto terminó</a:t>
                      </a:r>
                      <a:endParaRPr lang="es-MX" sz="1700" dirty="0">
                        <a:latin typeface="Economica" charset="0"/>
                      </a:endParaRPr>
                    </a:p>
                  </a:txBody>
                  <a:tcPr/>
                </a:tc>
              </a:tr>
            </a:tbl>
          </a:graphicData>
        </a:graphic>
      </p:graphicFrame>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2 Tabla"/>
          <p:cNvGraphicFramePr>
            <a:graphicFrameLocks noGrp="1"/>
          </p:cNvGraphicFramePr>
          <p:nvPr>
            <p:extLst>
              <p:ext uri="{D42A27DB-BD31-4B8C-83A1-F6EECF244321}">
                <p14:modId xmlns:p14="http://schemas.microsoft.com/office/powerpoint/2010/main" val="1541129482"/>
              </p:ext>
            </p:extLst>
          </p:nvPr>
        </p:nvGraphicFramePr>
        <p:xfrm>
          <a:off x="0" y="555526"/>
          <a:ext cx="9144002" cy="3352800"/>
        </p:xfrm>
        <a:graphic>
          <a:graphicData uri="http://schemas.openxmlformats.org/drawingml/2006/table">
            <a:tbl>
              <a:tblPr firstRow="1" bandRow="1">
                <a:tableStyleId>{35758FB7-9AC5-4552-8A53-C91805E547FA}</a:tableStyleId>
              </a:tblPr>
              <a:tblGrid>
                <a:gridCol w="1306286"/>
                <a:gridCol w="1306286"/>
                <a:gridCol w="1306286"/>
                <a:gridCol w="1306286"/>
                <a:gridCol w="1003040"/>
                <a:gridCol w="1609532"/>
                <a:gridCol w="1306286"/>
              </a:tblGrid>
              <a:tr h="538978">
                <a:tc>
                  <a:txBody>
                    <a:bodyPr/>
                    <a:lstStyle/>
                    <a:p>
                      <a:r>
                        <a:rPr lang="es-MX" sz="2000" dirty="0" smtClean="0">
                          <a:solidFill>
                            <a:srgbClr val="FF0000"/>
                          </a:solidFill>
                          <a:latin typeface="Economica" charset="0"/>
                        </a:rPr>
                        <a:t>Montreal</a:t>
                      </a:r>
                      <a:endParaRPr lang="es-MX" sz="2000" dirty="0">
                        <a:solidFill>
                          <a:srgbClr val="FF0000"/>
                        </a:solidFill>
                        <a:latin typeface="Economica" charset="0"/>
                      </a:endParaRPr>
                    </a:p>
                  </a:txBody>
                  <a:tcPr/>
                </a:tc>
                <a:tc>
                  <a:txBody>
                    <a:bodyPr/>
                    <a:lstStyle/>
                    <a:p>
                      <a:r>
                        <a:rPr lang="es-MX" sz="2000" dirty="0" smtClean="0">
                          <a:solidFill>
                            <a:schemeClr val="bg1"/>
                          </a:solidFill>
                          <a:latin typeface="Economica" charset="0"/>
                        </a:rPr>
                        <a:t>Varias clases sociales</a:t>
                      </a:r>
                      <a:endParaRPr lang="es-MX" sz="2000" dirty="0">
                        <a:solidFill>
                          <a:schemeClr val="bg1"/>
                        </a:solidFill>
                        <a:latin typeface="Economica" charset="0"/>
                      </a:endParaRPr>
                    </a:p>
                  </a:txBody>
                  <a:tcPr/>
                </a:tc>
                <a:tc>
                  <a:txBody>
                    <a:bodyPr/>
                    <a:lstStyle/>
                    <a:p>
                      <a:r>
                        <a:rPr lang="es-MX" sz="2000" dirty="0" smtClean="0">
                          <a:solidFill>
                            <a:schemeClr val="bg1"/>
                          </a:solidFill>
                          <a:latin typeface="Economica" charset="0"/>
                        </a:rPr>
                        <a:t>Comités ciudadanos</a:t>
                      </a:r>
                      <a:endParaRPr lang="es-MX" sz="2000" dirty="0">
                        <a:solidFill>
                          <a:schemeClr val="bg1"/>
                        </a:solidFill>
                        <a:latin typeface="Economica" charset="0"/>
                      </a:endParaRPr>
                    </a:p>
                  </a:txBody>
                  <a:tcPr/>
                </a:tc>
                <a:tc>
                  <a:txBody>
                    <a:bodyPr/>
                    <a:lstStyle/>
                    <a:p>
                      <a:r>
                        <a:rPr lang="es-MX" sz="2000" dirty="0" smtClean="0">
                          <a:solidFill>
                            <a:schemeClr val="bg1"/>
                          </a:solidFill>
                          <a:latin typeface="Economica" charset="0"/>
                        </a:rPr>
                        <a:t>Relación de lo urbano como medio político</a:t>
                      </a:r>
                      <a:endParaRPr lang="es-MX" sz="2000" dirty="0">
                        <a:solidFill>
                          <a:schemeClr val="bg1"/>
                        </a:solidFill>
                        <a:latin typeface="Economica" charset="0"/>
                      </a:endParaRPr>
                    </a:p>
                  </a:txBody>
                  <a:tcPr/>
                </a:tc>
                <a:tc>
                  <a:txBody>
                    <a:bodyPr/>
                    <a:lstStyle/>
                    <a:p>
                      <a:r>
                        <a:rPr lang="es-MX" sz="2000" dirty="0" smtClean="0">
                          <a:solidFill>
                            <a:schemeClr val="bg1"/>
                          </a:solidFill>
                          <a:latin typeface="Economica" charset="0"/>
                        </a:rPr>
                        <a:t>Cambio</a:t>
                      </a:r>
                      <a:r>
                        <a:rPr lang="es-MX" sz="2000" baseline="0" dirty="0" smtClean="0">
                          <a:solidFill>
                            <a:schemeClr val="bg1"/>
                          </a:solidFill>
                          <a:latin typeface="Economica" charset="0"/>
                        </a:rPr>
                        <a:t> en la política</a:t>
                      </a:r>
                      <a:endParaRPr lang="es-MX" sz="2000" dirty="0">
                        <a:solidFill>
                          <a:schemeClr val="bg1"/>
                        </a:solidFill>
                        <a:latin typeface="Economica" charset="0"/>
                      </a:endParaRPr>
                    </a:p>
                  </a:txBody>
                  <a:tcPr/>
                </a:tc>
                <a:tc>
                  <a:txBody>
                    <a:bodyPr/>
                    <a:lstStyle/>
                    <a:p>
                      <a:r>
                        <a:rPr lang="es-MX" sz="2000" dirty="0" smtClean="0">
                          <a:solidFill>
                            <a:schemeClr val="bg1"/>
                          </a:solidFill>
                          <a:latin typeface="Economica" charset="0"/>
                        </a:rPr>
                        <a:t>Política</a:t>
                      </a:r>
                      <a:endParaRPr lang="es-MX" sz="2000" dirty="0">
                        <a:solidFill>
                          <a:schemeClr val="bg1"/>
                        </a:solidFill>
                        <a:latin typeface="Economica" charset="0"/>
                      </a:endParaRPr>
                    </a:p>
                  </a:txBody>
                  <a:tcPr/>
                </a:tc>
                <a:tc>
                  <a:txBody>
                    <a:bodyPr/>
                    <a:lstStyle/>
                    <a:p>
                      <a:r>
                        <a:rPr lang="es-MX" sz="1600" dirty="0" smtClean="0">
                          <a:solidFill>
                            <a:schemeClr val="bg1"/>
                          </a:solidFill>
                          <a:latin typeface="Economica" charset="0"/>
                        </a:rPr>
                        <a:t>*Cambio de objetivo</a:t>
                      </a:r>
                      <a:endParaRPr lang="es-MX" sz="1600" dirty="0">
                        <a:solidFill>
                          <a:schemeClr val="bg1"/>
                        </a:solidFill>
                        <a:latin typeface="Economica" charset="0"/>
                      </a:endParaRPr>
                    </a:p>
                  </a:txBody>
                  <a:tcPr/>
                </a:tc>
              </a:tr>
              <a:tr h="1191971">
                <a:tc>
                  <a:txBody>
                    <a:bodyPr/>
                    <a:lstStyle/>
                    <a:p>
                      <a:r>
                        <a:rPr lang="es-MX" sz="2000" dirty="0" smtClean="0">
                          <a:solidFill>
                            <a:srgbClr val="FF0000"/>
                          </a:solidFill>
                          <a:latin typeface="Economica" charset="0"/>
                        </a:rPr>
                        <a:t>Chile</a:t>
                      </a:r>
                      <a:endParaRPr lang="es-MX" sz="2000" dirty="0">
                        <a:solidFill>
                          <a:srgbClr val="FF0000"/>
                        </a:solidFill>
                        <a:latin typeface="Economica" charset="0"/>
                      </a:endParaRPr>
                    </a:p>
                  </a:txBody>
                  <a:tcPr/>
                </a:tc>
                <a:tc>
                  <a:txBody>
                    <a:bodyPr/>
                    <a:lstStyle/>
                    <a:p>
                      <a:r>
                        <a:rPr lang="es-MX" sz="2000" dirty="0" smtClean="0">
                          <a:latin typeface="Economica" charset="0"/>
                        </a:rPr>
                        <a:t>Clases medias-bajas</a:t>
                      </a:r>
                      <a:endParaRPr lang="es-MX" sz="2000" dirty="0">
                        <a:latin typeface="Economica" charset="0"/>
                      </a:endParaRPr>
                    </a:p>
                  </a:txBody>
                  <a:tcPr/>
                </a:tc>
                <a:tc>
                  <a:txBody>
                    <a:bodyPr/>
                    <a:lstStyle/>
                    <a:p>
                      <a:r>
                        <a:rPr lang="es-MX" sz="2000" dirty="0" smtClean="0">
                          <a:latin typeface="Economica" charset="0"/>
                        </a:rPr>
                        <a:t>Movimiento de pobladores</a:t>
                      </a:r>
                      <a:endParaRPr lang="es-MX" sz="2000" dirty="0">
                        <a:latin typeface="Economica" charset="0"/>
                      </a:endParaRPr>
                    </a:p>
                  </a:txBody>
                  <a:tcPr/>
                </a:tc>
                <a:tc>
                  <a:txBody>
                    <a:bodyPr/>
                    <a:lstStyle/>
                    <a:p>
                      <a:r>
                        <a:rPr lang="es-MX" sz="2000" dirty="0" smtClean="0">
                          <a:latin typeface="Economica" charset="0"/>
                        </a:rPr>
                        <a:t>Gobierno</a:t>
                      </a:r>
                      <a:endParaRPr lang="es-MX" sz="2000" dirty="0">
                        <a:latin typeface="Economica" charset="0"/>
                      </a:endParaRPr>
                    </a:p>
                  </a:txBody>
                  <a:tcPr/>
                </a:tc>
                <a:tc>
                  <a:txBody>
                    <a:bodyPr/>
                    <a:lstStyle/>
                    <a:p>
                      <a:r>
                        <a:rPr lang="es-MX" sz="2000" dirty="0" smtClean="0">
                          <a:latin typeface="Economica" charset="0"/>
                        </a:rPr>
                        <a:t>Viviendas</a:t>
                      </a:r>
                      <a:endParaRPr lang="es-MX" sz="2000" dirty="0">
                        <a:latin typeface="Economica" charset="0"/>
                      </a:endParaRPr>
                    </a:p>
                  </a:txBody>
                  <a:tcPr/>
                </a:tc>
                <a:tc>
                  <a:txBody>
                    <a:bodyPr/>
                    <a:lstStyle/>
                    <a:p>
                      <a:r>
                        <a:rPr lang="es-MX" sz="2000" dirty="0" smtClean="0">
                          <a:latin typeface="Economica" charset="0"/>
                        </a:rPr>
                        <a:t>*Manifestaciones</a:t>
                      </a:r>
                    </a:p>
                    <a:p>
                      <a:r>
                        <a:rPr lang="es-MX" sz="2000" dirty="0" smtClean="0">
                          <a:latin typeface="Economica" charset="0"/>
                        </a:rPr>
                        <a:t>*Movilización</a:t>
                      </a:r>
                    </a:p>
                    <a:p>
                      <a:r>
                        <a:rPr lang="es-MX" sz="2000" dirty="0" smtClean="0">
                          <a:latin typeface="Economica" charset="0"/>
                        </a:rPr>
                        <a:t>*Resistencia</a:t>
                      </a:r>
                    </a:p>
                    <a:p>
                      <a:r>
                        <a:rPr lang="es-MX" sz="2000" dirty="0" smtClean="0">
                          <a:latin typeface="Economica" charset="0"/>
                        </a:rPr>
                        <a:t>*Tomas</a:t>
                      </a:r>
                      <a:br>
                        <a:rPr lang="es-MX" sz="2000" dirty="0" smtClean="0">
                          <a:latin typeface="Economica" charset="0"/>
                        </a:rPr>
                      </a:br>
                      <a:r>
                        <a:rPr lang="es-MX" sz="2000" dirty="0" smtClean="0">
                          <a:latin typeface="Economica" charset="0"/>
                        </a:rPr>
                        <a:t>*Organización</a:t>
                      </a:r>
                      <a:endParaRPr lang="es-MX" sz="2000" dirty="0">
                        <a:latin typeface="Economica" charset="0"/>
                      </a:endParaRPr>
                    </a:p>
                  </a:txBody>
                  <a:tcPr/>
                </a:tc>
                <a:tc>
                  <a:txBody>
                    <a:bodyPr/>
                    <a:lstStyle/>
                    <a:p>
                      <a:pPr>
                        <a:buFont typeface="Arial" charset="0"/>
                        <a:buChar char="•"/>
                      </a:pPr>
                      <a:r>
                        <a:rPr lang="es-MX" sz="1600" dirty="0" smtClean="0">
                          <a:latin typeface="Economica" charset="0"/>
                        </a:rPr>
                        <a:t>Evolución en el movimiento</a:t>
                      </a:r>
                    </a:p>
                    <a:p>
                      <a:pPr>
                        <a:buFont typeface="Arial" charset="0"/>
                        <a:buChar char="•"/>
                      </a:pPr>
                      <a:r>
                        <a:rPr lang="es-MX" sz="1600" dirty="0" smtClean="0">
                          <a:latin typeface="Economica" charset="0"/>
                        </a:rPr>
                        <a:t>*organización</a:t>
                      </a:r>
                    </a:p>
                    <a:p>
                      <a:pPr>
                        <a:buFont typeface="Arial" charset="0"/>
                        <a:buChar char="•"/>
                      </a:pPr>
                      <a:r>
                        <a:rPr lang="es-MX" sz="1600" dirty="0" smtClean="0">
                          <a:latin typeface="Economica" charset="0"/>
                        </a:rPr>
                        <a:t>Tomas</a:t>
                      </a:r>
                    </a:p>
                    <a:p>
                      <a:pPr>
                        <a:buFont typeface="Arial" charset="0"/>
                        <a:buChar char="•"/>
                      </a:pPr>
                      <a:r>
                        <a:rPr lang="es-MX" sz="1600" dirty="0" smtClean="0">
                          <a:latin typeface="Economica" charset="0"/>
                        </a:rPr>
                        <a:t>*Mejoramiento</a:t>
                      </a:r>
                      <a:r>
                        <a:rPr lang="es-MX" sz="1600" baseline="0" dirty="0" smtClean="0">
                          <a:latin typeface="Economica" charset="0"/>
                        </a:rPr>
                        <a:t> de condiciones</a:t>
                      </a:r>
                    </a:p>
                    <a:p>
                      <a:pPr>
                        <a:buFont typeface="Arial" charset="0"/>
                        <a:buChar char="•"/>
                      </a:pPr>
                      <a:r>
                        <a:rPr lang="es-MX" sz="1600" baseline="0" dirty="0" smtClean="0">
                          <a:latin typeface="Economica" charset="0"/>
                        </a:rPr>
                        <a:t>Vivienda </a:t>
                      </a:r>
                    </a:p>
                    <a:p>
                      <a:pPr>
                        <a:buFont typeface="Arial" charset="0"/>
                        <a:buChar char="•"/>
                      </a:pPr>
                      <a:endParaRPr lang="es-MX" sz="1600" dirty="0">
                        <a:latin typeface="Economica" charset="0"/>
                      </a:endParaRPr>
                    </a:p>
                  </a:txBody>
                  <a:tcPr/>
                </a:tc>
              </a:tr>
            </a:tbl>
          </a:graphicData>
        </a:graphic>
      </p:graphicFrame>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z="6000" dirty="0" smtClean="0">
                <a:solidFill>
                  <a:srgbClr val="FFC000"/>
                </a:solidFill>
              </a:rPr>
              <a:t>6) Conclusión</a:t>
            </a:r>
            <a:endParaRPr lang="es-MX" sz="6000" dirty="0">
              <a:solidFill>
                <a:srgbClr val="FFC000"/>
              </a:solidFill>
            </a:endParaRPr>
          </a:p>
        </p:txBody>
      </p:sp>
    </p:spTree>
    <p:extLst>
      <p:ext uri="{BB962C8B-B14F-4D97-AF65-F5344CB8AC3E}">
        <p14:creationId xmlns:p14="http://schemas.microsoft.com/office/powerpoint/2010/main" val="409739263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40" name="Rectangle 4"/>
          <p:cNvSpPr>
            <a:spLocks noChangeArrowheads="1"/>
          </p:cNvSpPr>
          <p:nvPr/>
        </p:nvSpPr>
        <p:spPr bwMode="auto">
          <a:xfrm>
            <a:off x="107504" y="123478"/>
            <a:ext cx="2304256" cy="222289"/>
          </a:xfrm>
          <a:prstGeom prst="rect">
            <a:avLst/>
          </a:prstGeom>
          <a:noFill/>
          <a:ln w="9525">
            <a:noFill/>
            <a:miter lim="800000"/>
            <a:headEnd/>
            <a:tailEnd/>
          </a:ln>
          <a:effectLst/>
        </p:spPr>
        <p:txBody>
          <a:bodyPr anchor="ctr"/>
          <a:lstStyle/>
          <a:p>
            <a:pPr algn="ctr"/>
            <a:r>
              <a:rPr lang="es-MX" sz="1600" dirty="0">
                <a:solidFill>
                  <a:srgbClr val="FF0000"/>
                </a:solidFill>
                <a:latin typeface="Trebuchet MS"/>
              </a:rPr>
              <a:t>INTRODUCCIÓN</a:t>
            </a:r>
            <a:endParaRPr lang="es-ES" sz="1600" dirty="0">
              <a:solidFill>
                <a:srgbClr val="FF0000"/>
              </a:solidFill>
              <a:latin typeface="Trebuchet MS"/>
            </a:endParaRPr>
          </a:p>
        </p:txBody>
      </p:sp>
      <p:sp>
        <p:nvSpPr>
          <p:cNvPr id="39941" name="Rectangle 5"/>
          <p:cNvSpPr>
            <a:spLocks noChangeArrowheads="1"/>
          </p:cNvSpPr>
          <p:nvPr/>
        </p:nvSpPr>
        <p:spPr bwMode="auto">
          <a:xfrm>
            <a:off x="323528" y="430167"/>
            <a:ext cx="8208912" cy="4589855"/>
          </a:xfrm>
          <a:prstGeom prst="rect">
            <a:avLst/>
          </a:prstGeom>
          <a:noFill/>
          <a:ln w="9525">
            <a:noFill/>
            <a:miter lim="800000"/>
            <a:headEnd/>
            <a:tailEnd/>
          </a:ln>
          <a:effectLst/>
        </p:spPr>
        <p:txBody>
          <a:bodyPr/>
          <a:lstStyle/>
          <a:p>
            <a:pPr marL="257175" indent="-257175" algn="just">
              <a:spcBef>
                <a:spcPct val="20000"/>
              </a:spcBef>
            </a:pPr>
            <a:r>
              <a:rPr lang="es-MX" sz="1200" dirty="0">
                <a:solidFill>
                  <a:srgbClr val="FFC000"/>
                </a:solidFill>
                <a:latin typeface="Arial" panose="020B0604020202020204" pitchFamily="34" charset="0"/>
                <a:cs typeface="Arial" panose="020B0604020202020204" pitchFamily="34" charset="0"/>
              </a:rPr>
              <a:t>La  UA (unidad de aprendizaje) Sociología Urbana, misma que se imparte en el  primer semestre de la Maestría en Estudios de la Ciudad (MEC), es  de corte teórico.</a:t>
            </a:r>
          </a:p>
          <a:p>
            <a:pPr marL="257175" indent="-257175" algn="just">
              <a:spcBef>
                <a:spcPct val="20000"/>
              </a:spcBef>
            </a:pPr>
            <a:r>
              <a:rPr lang="es-MX" sz="1200" dirty="0">
                <a:solidFill>
                  <a:srgbClr val="FFC000"/>
                </a:solidFill>
                <a:latin typeface="Arial" panose="020B0604020202020204" pitchFamily="34" charset="0"/>
                <a:cs typeface="Arial" panose="020B0604020202020204" pitchFamily="34" charset="0"/>
              </a:rPr>
              <a:t>La importancia de esta UA  en la </a:t>
            </a:r>
            <a:r>
              <a:rPr lang="es-MX" sz="1200" dirty="0" err="1">
                <a:solidFill>
                  <a:srgbClr val="FFC000"/>
                </a:solidFill>
                <a:latin typeface="Arial" panose="020B0604020202020204" pitchFamily="34" charset="0"/>
                <a:cs typeface="Arial" panose="020B0604020202020204" pitchFamily="34" charset="0"/>
              </a:rPr>
              <a:t>currícula</a:t>
            </a:r>
            <a:r>
              <a:rPr lang="es-MX" sz="1200" dirty="0">
                <a:solidFill>
                  <a:srgbClr val="FFC000"/>
                </a:solidFill>
                <a:latin typeface="Arial" panose="020B0604020202020204" pitchFamily="34" charset="0"/>
                <a:cs typeface="Arial" panose="020B0604020202020204" pitchFamily="34" charset="0"/>
              </a:rPr>
              <a:t>  de la maestría recae  en el estudio y análisis  que se hace entre sociedad y territorio, y la ciudad como producto material de la sociedad.</a:t>
            </a:r>
          </a:p>
          <a:p>
            <a:pPr marL="257175" indent="-257175" algn="just">
              <a:spcBef>
                <a:spcPct val="20000"/>
              </a:spcBef>
            </a:pPr>
            <a:r>
              <a:rPr lang="es-MX" sz="1200" dirty="0" smtClean="0">
                <a:solidFill>
                  <a:srgbClr val="FFC000"/>
                </a:solidFill>
                <a:latin typeface="Arial" panose="020B0604020202020204" pitchFamily="34" charset="0"/>
                <a:cs typeface="Arial" panose="020B0604020202020204" pitchFamily="34" charset="0"/>
              </a:rPr>
              <a:t>Derivado de lo anterior, la UA Sociología Urbana tiene cinco unidades  de competencia: Unidad I. Teorías clásicas y modernas de la sociología urbana, Unidad II. Problemáticas sociales en las ciudades modernas, Unidad III. Políticas Públicas urbanas en las ciudades, Unidad IV. Nuevas Formas de organización política en las ciudades y V. Cultura Urbana y colonias, barrios y pueblos urbanos.  De la unidad IV se eligió el libro La Cuestión Urbana de Manuel </a:t>
            </a:r>
            <a:r>
              <a:rPr lang="es-MX" sz="1200" dirty="0" err="1" smtClean="0">
                <a:solidFill>
                  <a:srgbClr val="FFC000"/>
                </a:solidFill>
                <a:latin typeface="Arial" panose="020B0604020202020204" pitchFamily="34" charset="0"/>
                <a:cs typeface="Arial" panose="020B0604020202020204" pitchFamily="34" charset="0"/>
              </a:rPr>
              <a:t>Castells</a:t>
            </a:r>
            <a:r>
              <a:rPr lang="es-MX" sz="1200" dirty="0" smtClean="0">
                <a:solidFill>
                  <a:srgbClr val="FFC000"/>
                </a:solidFill>
                <a:latin typeface="Arial" panose="020B0604020202020204" pitchFamily="34" charset="0"/>
                <a:cs typeface="Arial" panose="020B0604020202020204" pitchFamily="34" charset="0"/>
              </a:rPr>
              <a:t>, 2008, Siglo XXI Editores, México. El tema está presentado para comprender el tipo de organización que pueden alcanzar los individuos en una ciudad. En el tema de los movimientos sociales urbanos, </a:t>
            </a:r>
            <a:r>
              <a:rPr lang="es-MX" sz="1200" dirty="0" err="1" smtClean="0">
                <a:solidFill>
                  <a:srgbClr val="FFC000"/>
                </a:solidFill>
                <a:latin typeface="Arial" panose="020B0604020202020204" pitchFamily="34" charset="0"/>
                <a:cs typeface="Arial" panose="020B0604020202020204" pitchFamily="34" charset="0"/>
              </a:rPr>
              <a:t>Castells</a:t>
            </a:r>
            <a:r>
              <a:rPr lang="es-MX" sz="1200" dirty="0" smtClean="0">
                <a:solidFill>
                  <a:srgbClr val="FFC000"/>
                </a:solidFill>
                <a:latin typeface="Arial" panose="020B0604020202020204" pitchFamily="34" charset="0"/>
                <a:cs typeface="Arial" panose="020B0604020202020204" pitchFamily="34" charset="0"/>
              </a:rPr>
              <a:t> es pionero, entonces lo que muestra esta exposición es una organización social en un contexto específico, la ciudad industrial de la década de 1960, es el antecedente para abordar después los nuevos movimientos sociales y realizar una comparación entre 1960 y los años que van del siglo XXI.</a:t>
            </a:r>
          </a:p>
          <a:p>
            <a:pPr marL="257175" indent="-257175" algn="just">
              <a:spcBef>
                <a:spcPct val="20000"/>
              </a:spcBef>
            </a:pPr>
            <a:r>
              <a:rPr lang="es-MX" sz="1600" dirty="0" smtClean="0">
                <a:solidFill>
                  <a:srgbClr val="FF0000"/>
                </a:solidFill>
                <a:latin typeface="Trebuchet MS"/>
              </a:rPr>
              <a:t>JUSTIFICACIÓN</a:t>
            </a:r>
            <a:endParaRPr lang="es-MX" sz="1600" dirty="0">
              <a:solidFill>
                <a:srgbClr val="FF0000"/>
              </a:solidFill>
              <a:latin typeface="Trebuchet MS"/>
            </a:endParaRPr>
          </a:p>
          <a:p>
            <a:pPr marL="257175" indent="-257175" algn="just">
              <a:spcBef>
                <a:spcPct val="20000"/>
              </a:spcBef>
            </a:pPr>
            <a:r>
              <a:rPr lang="es-MX" sz="1200" dirty="0">
                <a:solidFill>
                  <a:srgbClr val="FFC000"/>
                </a:solidFill>
                <a:latin typeface="Arial" panose="020B0604020202020204" pitchFamily="34" charset="0"/>
                <a:cs typeface="Arial" panose="020B0604020202020204" pitchFamily="34" charset="0"/>
              </a:rPr>
              <a:t>En una UA teórica  como Sociología Urbana se requiere de resúmenes que  ayuden al estudiante a procesar información y reflexionar. Mostrar en enunciados cortos y esquemas apoya el proceso de enseñanza-aprendizaje. Por ello la importancia de realizar este material didáctico. </a:t>
            </a:r>
          </a:p>
          <a:p>
            <a:pPr marL="257175" indent="-257175" algn="just">
              <a:spcBef>
                <a:spcPct val="20000"/>
              </a:spcBef>
            </a:pPr>
            <a:r>
              <a:rPr lang="es-MX" sz="1200" dirty="0">
                <a:solidFill>
                  <a:srgbClr val="FFC000"/>
                </a:solidFill>
                <a:latin typeface="Arial" panose="020B0604020202020204" pitchFamily="34" charset="0"/>
                <a:cs typeface="Arial" panose="020B0604020202020204" pitchFamily="34" charset="0"/>
                <a:sym typeface="Trebuchet MS" pitchFamily="34" charset="0"/>
              </a:rPr>
              <a:t>La contribución que </a:t>
            </a:r>
            <a:r>
              <a:rPr lang="es-MX" sz="1200">
                <a:solidFill>
                  <a:srgbClr val="FFC000"/>
                </a:solidFill>
                <a:latin typeface="Arial" panose="020B0604020202020204" pitchFamily="34" charset="0"/>
                <a:cs typeface="Arial" panose="020B0604020202020204" pitchFamily="34" charset="0"/>
                <a:sym typeface="Trebuchet MS" pitchFamily="34" charset="0"/>
              </a:rPr>
              <a:t>tendrá </a:t>
            </a:r>
            <a:r>
              <a:rPr lang="es-MX" sz="1200" smtClean="0">
                <a:solidFill>
                  <a:srgbClr val="FFC000"/>
                </a:solidFill>
                <a:latin typeface="Arial" panose="020B0604020202020204" pitchFamily="34" charset="0"/>
                <a:cs typeface="Arial" panose="020B0604020202020204" pitchFamily="34" charset="0"/>
                <a:sym typeface="Trebuchet MS" pitchFamily="34" charset="0"/>
              </a:rPr>
              <a:t>en los </a:t>
            </a:r>
            <a:r>
              <a:rPr lang="es-MX" sz="1200" dirty="0">
                <a:solidFill>
                  <a:srgbClr val="FFC000"/>
                </a:solidFill>
                <a:latin typeface="Arial" panose="020B0604020202020204" pitchFamily="34" charset="0"/>
                <a:cs typeface="Arial" panose="020B0604020202020204" pitchFamily="34" charset="0"/>
                <a:sym typeface="Trebuchet MS" pitchFamily="34" charset="0"/>
              </a:rPr>
              <a:t>estudiantes este material visual que se muestra recae en que a través de mostrar algunos elementos de conceptos y estructura del capítulo del libro mencionado ayudarán a comprender el tema. El propósito del material didáctico es que al finalizar la </a:t>
            </a:r>
            <a:r>
              <a:rPr lang="es-MX" sz="1200" dirty="0" smtClean="0">
                <a:solidFill>
                  <a:srgbClr val="FFC000"/>
                </a:solidFill>
                <a:latin typeface="Arial" panose="020B0604020202020204" pitchFamily="34" charset="0"/>
                <a:cs typeface="Arial" panose="020B0604020202020204" pitchFamily="34" charset="0"/>
                <a:sym typeface="Trebuchet MS" pitchFamily="34" charset="0"/>
              </a:rPr>
              <a:t>exposición: 1) comprendan qué es un movimiento social urbano, 2) cómo se organiza, 3) cuáles son las peticiones y 4) reflexionen qué movimientos conocen actualmente y en qué se diferencian y parecen a los ejemplos que muestra </a:t>
            </a:r>
            <a:r>
              <a:rPr lang="es-MX" sz="1200" dirty="0" err="1" smtClean="0">
                <a:solidFill>
                  <a:srgbClr val="FFC000"/>
                </a:solidFill>
                <a:latin typeface="Arial" panose="020B0604020202020204" pitchFamily="34" charset="0"/>
                <a:cs typeface="Arial" panose="020B0604020202020204" pitchFamily="34" charset="0"/>
                <a:sym typeface="Trebuchet MS" pitchFamily="34" charset="0"/>
              </a:rPr>
              <a:t>Castells</a:t>
            </a:r>
            <a:r>
              <a:rPr lang="es-MX" sz="1200" dirty="0" smtClean="0">
                <a:solidFill>
                  <a:srgbClr val="FFC000"/>
                </a:solidFill>
                <a:latin typeface="Arial" panose="020B0604020202020204" pitchFamily="34" charset="0"/>
                <a:cs typeface="Arial" panose="020B0604020202020204" pitchFamily="34" charset="0"/>
                <a:sym typeface="Trebuchet MS" pitchFamily="34" charset="0"/>
              </a:rPr>
              <a:t>. </a:t>
            </a:r>
          </a:p>
          <a:p>
            <a:pPr marL="257175" indent="-257175" algn="just">
              <a:spcBef>
                <a:spcPct val="20000"/>
              </a:spcBef>
            </a:pPr>
            <a:endParaRPr lang="es-ES" sz="1050" dirty="0">
              <a:solidFill>
                <a:srgbClr val="FF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9056323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2345" y="627534"/>
            <a:ext cx="8640960" cy="3888432"/>
          </a:xfrm>
        </p:spPr>
        <p:txBody>
          <a:bodyPr/>
          <a:lstStyle/>
          <a:p>
            <a:r>
              <a:rPr lang="es-MX" sz="3600" dirty="0">
                <a:solidFill>
                  <a:srgbClr val="FFC000"/>
                </a:solidFill>
              </a:rPr>
              <a:t>Los </a:t>
            </a:r>
            <a:r>
              <a:rPr lang="es-MX" sz="3600" dirty="0" smtClean="0">
                <a:solidFill>
                  <a:srgbClr val="FFC000"/>
                </a:solidFill>
              </a:rPr>
              <a:t>MSU (Movimientos Sociales Urbanos) aparecieron, </a:t>
            </a:r>
            <a:r>
              <a:rPr lang="es-MX" sz="3600" dirty="0">
                <a:solidFill>
                  <a:srgbClr val="FFC000"/>
                </a:solidFill>
              </a:rPr>
              <a:t>entonces, como fenómenos centrales del </a:t>
            </a:r>
            <a:r>
              <a:rPr lang="es-MX" sz="3600" dirty="0" smtClean="0">
                <a:solidFill>
                  <a:srgbClr val="FFC000"/>
                </a:solidFill>
              </a:rPr>
              <a:t>cambio social</a:t>
            </a:r>
            <a:r>
              <a:rPr lang="es-MX" sz="3600" dirty="0">
                <a:solidFill>
                  <a:srgbClr val="FFC000"/>
                </a:solidFill>
              </a:rPr>
              <a:t>,</a:t>
            </a:r>
            <a:br>
              <a:rPr lang="es-MX" sz="3600" dirty="0">
                <a:solidFill>
                  <a:srgbClr val="FFC000"/>
                </a:solidFill>
              </a:rPr>
            </a:br>
            <a:r>
              <a:rPr lang="es-MX" sz="3600" dirty="0">
                <a:solidFill>
                  <a:srgbClr val="FFC000"/>
                </a:solidFill>
              </a:rPr>
              <a:t>como </a:t>
            </a:r>
            <a:r>
              <a:rPr lang="es-MX" sz="3600" dirty="0" smtClean="0">
                <a:solidFill>
                  <a:srgbClr val="FFC000"/>
                </a:solidFill>
              </a:rPr>
              <a:t>MSU </a:t>
            </a:r>
            <a:r>
              <a:rPr lang="es-MX" sz="3600" dirty="0">
                <a:solidFill>
                  <a:srgbClr val="FFC000"/>
                </a:solidFill>
              </a:rPr>
              <a:t>proactivos.</a:t>
            </a:r>
          </a:p>
        </p:txBody>
      </p:sp>
    </p:spTree>
    <p:extLst>
      <p:ext uri="{BB962C8B-B14F-4D97-AF65-F5344CB8AC3E}">
        <p14:creationId xmlns:p14="http://schemas.microsoft.com/office/powerpoint/2010/main" val="356560618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79512" y="339502"/>
            <a:ext cx="8856984" cy="4608512"/>
          </a:xfrm>
        </p:spPr>
        <p:txBody>
          <a:bodyPr/>
          <a:lstStyle/>
          <a:p>
            <a:pPr algn="l"/>
            <a:r>
              <a:rPr lang="es-MX" sz="2000" dirty="0" smtClean="0">
                <a:solidFill>
                  <a:srgbClr val="FFC000"/>
                </a:solidFill>
              </a:rPr>
              <a:t>Las luchas, de </a:t>
            </a:r>
            <a:r>
              <a:rPr lang="es-MX" sz="2000" dirty="0">
                <a:solidFill>
                  <a:srgbClr val="FFC000"/>
                </a:solidFill>
              </a:rPr>
              <a:t>casi todos l</a:t>
            </a:r>
            <a:r>
              <a:rPr lang="es-MX" sz="2000" dirty="0" smtClean="0">
                <a:solidFill>
                  <a:srgbClr val="FFC000"/>
                </a:solidFill>
              </a:rPr>
              <a:t>os MSU,  de </a:t>
            </a:r>
            <a:r>
              <a:rPr lang="es-MX" sz="2000" dirty="0">
                <a:solidFill>
                  <a:srgbClr val="FFC000"/>
                </a:solidFill>
              </a:rPr>
              <a:t>barrios por la provisión de vivienda social o de equipamientos públicos (</a:t>
            </a:r>
            <a:r>
              <a:rPr lang="es-MX" sz="2000" dirty="0" smtClean="0">
                <a:solidFill>
                  <a:srgbClr val="FFC000"/>
                </a:solidFill>
              </a:rPr>
              <a:t>escolares y </a:t>
            </a:r>
            <a:r>
              <a:rPr lang="es-MX" sz="2000" dirty="0">
                <a:solidFill>
                  <a:srgbClr val="FFC000"/>
                </a:solidFill>
              </a:rPr>
              <a:t>hospitalarios, fundamentalmente), las protestas de inquilinos ante </a:t>
            </a:r>
            <a:r>
              <a:rPr lang="es-MX" sz="2000" dirty="0" smtClean="0">
                <a:solidFill>
                  <a:srgbClr val="FFC000"/>
                </a:solidFill>
              </a:rPr>
              <a:t>planes de </a:t>
            </a:r>
            <a:r>
              <a:rPr lang="es-MX" sz="2000" dirty="0">
                <a:solidFill>
                  <a:srgbClr val="FFC000"/>
                </a:solidFill>
              </a:rPr>
              <a:t>renovación urbana, las organizaciones de propietarios frente a </a:t>
            </a:r>
            <a:r>
              <a:rPr lang="es-MX" sz="2000" dirty="0" smtClean="0">
                <a:solidFill>
                  <a:srgbClr val="FFC000"/>
                </a:solidFill>
              </a:rPr>
              <a:t>infraestructuras públicas </a:t>
            </a:r>
            <a:r>
              <a:rPr lang="es-MX" sz="2000" dirty="0">
                <a:solidFill>
                  <a:srgbClr val="FFC000"/>
                </a:solidFill>
              </a:rPr>
              <a:t>o frente a la instalación de industrias en su vecindad, </a:t>
            </a:r>
            <a:r>
              <a:rPr lang="es-MX" sz="2000" dirty="0" smtClean="0">
                <a:solidFill>
                  <a:srgbClr val="FFC000"/>
                </a:solidFill>
              </a:rPr>
              <a:t>las </a:t>
            </a:r>
            <a:r>
              <a:rPr lang="es-MX" sz="2000" dirty="0">
                <a:solidFill>
                  <a:srgbClr val="FFC000"/>
                </a:solidFill>
              </a:rPr>
              <a:t>conflictos </a:t>
            </a:r>
            <a:r>
              <a:rPr lang="es-MX" sz="2000" dirty="0" smtClean="0">
                <a:solidFill>
                  <a:srgbClr val="FFC000"/>
                </a:solidFill>
              </a:rPr>
              <a:t>con minorías </a:t>
            </a:r>
            <a:r>
              <a:rPr lang="es-MX" sz="2000" dirty="0">
                <a:solidFill>
                  <a:srgbClr val="FFC000"/>
                </a:solidFill>
              </a:rPr>
              <a:t>étnicas, las acciones de ocupación de terrenos o de viviendas vacías</a:t>
            </a:r>
            <a:r>
              <a:rPr lang="es-MX" sz="2000" dirty="0" smtClean="0">
                <a:solidFill>
                  <a:srgbClr val="FFC000"/>
                </a:solidFill>
              </a:rPr>
              <a:t>, etcétera, </a:t>
            </a:r>
            <a:r>
              <a:rPr lang="es-MX" sz="2000" dirty="0">
                <a:solidFill>
                  <a:srgbClr val="FFC000"/>
                </a:solidFill>
              </a:rPr>
              <a:t>son </a:t>
            </a:r>
            <a:r>
              <a:rPr lang="es-MX" sz="2000" dirty="0" smtClean="0">
                <a:solidFill>
                  <a:srgbClr val="FFC000"/>
                </a:solidFill>
              </a:rPr>
              <a:t>acciones </a:t>
            </a:r>
            <a:r>
              <a:rPr lang="pt-BR" sz="2000" dirty="0" smtClean="0">
                <a:solidFill>
                  <a:srgbClr val="FFC000"/>
                </a:solidFill>
              </a:rPr>
              <a:t>coletivas que </a:t>
            </a:r>
            <a:r>
              <a:rPr lang="pt-BR" sz="2000" dirty="0" err="1" smtClean="0">
                <a:solidFill>
                  <a:srgbClr val="FFC000"/>
                </a:solidFill>
              </a:rPr>
              <a:t>trascienden</a:t>
            </a:r>
            <a:r>
              <a:rPr lang="pt-BR" sz="2000" dirty="0" smtClean="0">
                <a:solidFill>
                  <a:srgbClr val="FFC000"/>
                </a:solidFill>
              </a:rPr>
              <a:t>, </a:t>
            </a:r>
            <a:r>
              <a:rPr lang="pt-BR" sz="2000" dirty="0" err="1" smtClean="0">
                <a:solidFill>
                  <a:srgbClr val="FFC000"/>
                </a:solidFill>
              </a:rPr>
              <a:t>en</a:t>
            </a:r>
            <a:r>
              <a:rPr lang="pt-BR" sz="2000" dirty="0" smtClean="0">
                <a:solidFill>
                  <a:srgbClr val="FFC000"/>
                </a:solidFill>
              </a:rPr>
              <a:t> </a:t>
            </a:r>
            <a:r>
              <a:rPr lang="pt-BR" sz="2000" dirty="0" err="1" smtClean="0">
                <a:solidFill>
                  <a:srgbClr val="FFC000"/>
                </a:solidFill>
              </a:rPr>
              <a:t>alguna</a:t>
            </a:r>
            <a:r>
              <a:rPr lang="pt-BR" sz="2000" dirty="0" smtClean="0">
                <a:solidFill>
                  <a:srgbClr val="FFC000"/>
                </a:solidFill>
              </a:rPr>
              <a:t> medida, </a:t>
            </a:r>
            <a:r>
              <a:rPr lang="pt-BR" sz="2000" dirty="0" err="1" smtClean="0">
                <a:solidFill>
                  <a:srgbClr val="FFC000"/>
                </a:solidFill>
              </a:rPr>
              <a:t>los</a:t>
            </a:r>
            <a:r>
              <a:rPr lang="pt-BR" sz="2000" dirty="0" smtClean="0">
                <a:solidFill>
                  <a:srgbClr val="FFC000"/>
                </a:solidFill>
              </a:rPr>
              <a:t> problemas particulares y localistas: </a:t>
            </a:r>
            <a:r>
              <a:rPr lang="es-MX" sz="2000" dirty="0" smtClean="0">
                <a:solidFill>
                  <a:srgbClr val="FFC000"/>
                </a:solidFill>
              </a:rPr>
              <a:t>es </a:t>
            </a:r>
            <a:r>
              <a:rPr lang="es-MX" sz="2000" dirty="0">
                <a:solidFill>
                  <a:srgbClr val="FFC000"/>
                </a:solidFill>
              </a:rPr>
              <a:t>decir, que </a:t>
            </a:r>
            <a:r>
              <a:rPr lang="es-MX" sz="2000" dirty="0" smtClean="0">
                <a:solidFill>
                  <a:srgbClr val="FFC000"/>
                </a:solidFill>
              </a:rPr>
              <a:t>apuntan </a:t>
            </a:r>
            <a:r>
              <a:rPr lang="es-MX" sz="2000" dirty="0">
                <a:solidFill>
                  <a:srgbClr val="FFC000"/>
                </a:solidFill>
              </a:rPr>
              <a:t>a problemas urbanos comunes a ciudades de un </a:t>
            </a:r>
            <a:r>
              <a:rPr lang="es-MX" sz="2000" dirty="0" smtClean="0">
                <a:solidFill>
                  <a:srgbClr val="FFC000"/>
                </a:solidFill>
              </a:rPr>
              <a:t>mismo Estado </a:t>
            </a:r>
            <a:r>
              <a:rPr lang="es-MX" sz="2000" dirty="0">
                <a:solidFill>
                  <a:srgbClr val="FFC000"/>
                </a:solidFill>
              </a:rPr>
              <a:t>(o de </a:t>
            </a:r>
            <a:r>
              <a:rPr lang="es-MX" sz="2000" dirty="0" smtClean="0">
                <a:solidFill>
                  <a:srgbClr val="FFC000"/>
                </a:solidFill>
              </a:rPr>
              <a:t>varios</a:t>
            </a:r>
            <a:r>
              <a:rPr lang="es-MX" sz="2000" dirty="0">
                <a:solidFill>
                  <a:srgbClr val="FFC000"/>
                </a:solidFill>
              </a:rPr>
              <a:t>) y que esas dinámicas de acción colectiva se </a:t>
            </a:r>
            <a:r>
              <a:rPr lang="es-MX" sz="2000" dirty="0" smtClean="0">
                <a:solidFill>
                  <a:srgbClr val="FFC000"/>
                </a:solidFill>
              </a:rPr>
              <a:t>comunican de alguna </a:t>
            </a:r>
            <a:r>
              <a:rPr lang="es-MX" sz="2000" dirty="0">
                <a:solidFill>
                  <a:srgbClr val="FFC000"/>
                </a:solidFill>
              </a:rPr>
              <a:t>forma significativa entre sí, con una mínima coincidencia en un </a:t>
            </a:r>
            <a:r>
              <a:rPr lang="es-MX" sz="2000" dirty="0" smtClean="0">
                <a:solidFill>
                  <a:srgbClr val="FFC000"/>
                </a:solidFill>
              </a:rPr>
              <a:t>mismo ciclo histórico</a:t>
            </a:r>
            <a:r>
              <a:rPr lang="es-MX" sz="1800" dirty="0">
                <a:solidFill>
                  <a:srgbClr val="FFC000"/>
                </a:solidFill>
              </a:rPr>
              <a:t/>
            </a:r>
            <a:br>
              <a:rPr lang="es-MX" sz="1800" dirty="0">
                <a:solidFill>
                  <a:srgbClr val="FFC000"/>
                </a:solidFill>
              </a:rPr>
            </a:br>
            <a:endParaRPr lang="es-MX" sz="1800" dirty="0">
              <a:solidFill>
                <a:srgbClr val="FFC000"/>
              </a:solidFill>
            </a:endParaRPr>
          </a:p>
        </p:txBody>
      </p:sp>
    </p:spTree>
    <p:extLst>
      <p:ext uri="{BB962C8B-B14F-4D97-AF65-F5344CB8AC3E}">
        <p14:creationId xmlns:p14="http://schemas.microsoft.com/office/powerpoint/2010/main" val="13867941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73700" y="411510"/>
            <a:ext cx="7596600" cy="4176464"/>
          </a:xfrm>
        </p:spPr>
        <p:txBody>
          <a:bodyPr/>
          <a:lstStyle/>
          <a:p>
            <a:pPr marL="257175" indent="-257175">
              <a:spcBef>
                <a:spcPct val="20000"/>
              </a:spcBef>
            </a:pPr>
            <a:r>
              <a:rPr lang="es-MX" sz="4000" dirty="0" smtClean="0">
                <a:solidFill>
                  <a:srgbClr val="FFC000"/>
                </a:solidFill>
                <a:latin typeface="Arial" panose="020B0604020202020204" pitchFamily="34" charset="0"/>
                <a:cs typeface="Arial" panose="020B0604020202020204" pitchFamily="34" charset="0"/>
                <a:sym typeface="Trebuchet MS" pitchFamily="34" charset="0"/>
              </a:rPr>
              <a:t>Reflexionen:  </a:t>
            </a:r>
            <a:r>
              <a:rPr lang="es-MX" sz="4000" dirty="0">
                <a:solidFill>
                  <a:srgbClr val="FFC000"/>
                </a:solidFill>
                <a:latin typeface="Arial" panose="020B0604020202020204" pitchFamily="34" charset="0"/>
                <a:cs typeface="Arial" panose="020B0604020202020204" pitchFamily="34" charset="0"/>
                <a:sym typeface="Trebuchet MS" pitchFamily="34" charset="0"/>
              </a:rPr>
              <a:t>qué movimientos conocen actualmente y en qué se diferencian y parecen a los ejemplos que muestra </a:t>
            </a:r>
            <a:r>
              <a:rPr lang="es-MX" sz="4000" dirty="0" err="1">
                <a:solidFill>
                  <a:srgbClr val="FFC000"/>
                </a:solidFill>
                <a:latin typeface="Arial" panose="020B0604020202020204" pitchFamily="34" charset="0"/>
                <a:cs typeface="Arial" panose="020B0604020202020204" pitchFamily="34" charset="0"/>
                <a:sym typeface="Trebuchet MS" pitchFamily="34" charset="0"/>
              </a:rPr>
              <a:t>Castells</a:t>
            </a:r>
            <a:r>
              <a:rPr lang="es-MX" sz="4000" dirty="0">
                <a:solidFill>
                  <a:srgbClr val="FFC000"/>
                </a:solidFill>
                <a:latin typeface="Arial" panose="020B0604020202020204" pitchFamily="34" charset="0"/>
                <a:cs typeface="Arial" panose="020B0604020202020204" pitchFamily="34" charset="0"/>
                <a:sym typeface="Trebuchet MS" pitchFamily="34" charset="0"/>
              </a:rPr>
              <a:t>. </a:t>
            </a:r>
            <a:br>
              <a:rPr lang="es-MX" sz="4000" dirty="0">
                <a:solidFill>
                  <a:srgbClr val="FFC000"/>
                </a:solidFill>
                <a:latin typeface="Arial" panose="020B0604020202020204" pitchFamily="34" charset="0"/>
                <a:cs typeface="Arial" panose="020B0604020202020204" pitchFamily="34" charset="0"/>
                <a:sym typeface="Trebuchet MS" pitchFamily="34" charset="0"/>
              </a:rPr>
            </a:br>
            <a:r>
              <a:rPr lang="es-ES" sz="2400" dirty="0">
                <a:solidFill>
                  <a:srgbClr val="FF0000"/>
                </a:solidFill>
                <a:latin typeface="Arial" panose="020B0604020202020204" pitchFamily="34" charset="0"/>
                <a:cs typeface="Arial" panose="020B0604020202020204" pitchFamily="34" charset="0"/>
              </a:rPr>
              <a:t/>
            </a:r>
            <a:br>
              <a:rPr lang="es-ES" sz="2400" dirty="0">
                <a:solidFill>
                  <a:srgbClr val="FF0000"/>
                </a:solidFill>
                <a:latin typeface="Arial" panose="020B0604020202020204" pitchFamily="34" charset="0"/>
                <a:cs typeface="Arial" panose="020B0604020202020204" pitchFamily="34" charset="0"/>
              </a:rPr>
            </a:br>
            <a:endParaRPr lang="es-MX" dirty="0"/>
          </a:p>
        </p:txBody>
      </p:sp>
    </p:spTree>
    <p:extLst>
      <p:ext uri="{BB962C8B-B14F-4D97-AF65-F5344CB8AC3E}">
        <p14:creationId xmlns:p14="http://schemas.microsoft.com/office/powerpoint/2010/main" val="40109381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Rectangle 3"/>
          <p:cNvSpPr>
            <a:spLocks noGrp="1" noChangeArrowheads="1"/>
          </p:cNvSpPr>
          <p:nvPr>
            <p:ph idx="1"/>
          </p:nvPr>
        </p:nvSpPr>
        <p:spPr>
          <a:xfrm>
            <a:off x="395536" y="411957"/>
            <a:ext cx="7920880" cy="4160044"/>
          </a:xfrm>
        </p:spPr>
        <p:txBody>
          <a:bodyPr>
            <a:normAutofit/>
          </a:bodyPr>
          <a:lstStyle/>
          <a:p>
            <a:pPr algn="just">
              <a:lnSpc>
                <a:spcPct val="110000"/>
              </a:lnSpc>
              <a:buFontTx/>
              <a:buNone/>
            </a:pPr>
            <a:endParaRPr lang="es-MX" sz="1050" dirty="0">
              <a:latin typeface="Stencil" pitchFamily="82" charset="0"/>
            </a:endParaRPr>
          </a:p>
          <a:p>
            <a:pPr algn="just">
              <a:lnSpc>
                <a:spcPct val="80000"/>
              </a:lnSpc>
              <a:buFontTx/>
              <a:buNone/>
            </a:pPr>
            <a:endParaRPr lang="es-MX" sz="1050" dirty="0">
              <a:solidFill>
                <a:schemeClr val="bg1"/>
              </a:solidFill>
              <a:latin typeface="Stencil" pitchFamily="82" charset="0"/>
            </a:endParaRPr>
          </a:p>
          <a:p>
            <a:pPr algn="just">
              <a:lnSpc>
                <a:spcPct val="80000"/>
              </a:lnSpc>
              <a:buFontTx/>
              <a:buNone/>
            </a:pPr>
            <a:r>
              <a:rPr lang="es-MX" sz="2100" dirty="0">
                <a:solidFill>
                  <a:srgbClr val="FFC000"/>
                </a:solidFill>
              </a:rPr>
              <a:t>GUÍA DE USO:</a:t>
            </a:r>
          </a:p>
          <a:p>
            <a:pPr algn="just">
              <a:lnSpc>
                <a:spcPct val="80000"/>
              </a:lnSpc>
              <a:buNone/>
            </a:pPr>
            <a:r>
              <a:rPr lang="es-MX" sz="1050" b="1" dirty="0">
                <a:solidFill>
                  <a:srgbClr val="FFC000"/>
                </a:solidFill>
                <a:ea typeface="Copperplate"/>
                <a:cs typeface="Copperplate"/>
                <a:sym typeface="Copperplate"/>
              </a:rPr>
              <a:t>El material presentado puede ser utilizado a partir de la versión Microsoft Office </a:t>
            </a:r>
            <a:r>
              <a:rPr lang="es-MX" sz="1050" b="1" dirty="0" err="1">
                <a:solidFill>
                  <a:srgbClr val="FFC000"/>
                </a:solidFill>
                <a:ea typeface="Copperplate"/>
                <a:cs typeface="Copperplate"/>
                <a:sym typeface="Copperplate"/>
              </a:rPr>
              <a:t>Power</a:t>
            </a:r>
            <a:r>
              <a:rPr lang="es-MX" sz="1050" b="1" dirty="0">
                <a:solidFill>
                  <a:srgbClr val="FFC000"/>
                </a:solidFill>
                <a:ea typeface="Copperplate"/>
                <a:cs typeface="Copperplate"/>
                <a:sym typeface="Copperplate"/>
              </a:rPr>
              <a:t> Point 2007.</a:t>
            </a:r>
            <a:endParaRPr lang="es-MX" sz="1050" dirty="0">
              <a:solidFill>
                <a:srgbClr val="FFC000"/>
              </a:solidFill>
            </a:endParaRPr>
          </a:p>
          <a:p>
            <a:pPr algn="just">
              <a:lnSpc>
                <a:spcPct val="80000"/>
              </a:lnSpc>
              <a:buFontTx/>
              <a:buNone/>
            </a:pPr>
            <a:endParaRPr lang="es-MX" sz="1050" dirty="0">
              <a:solidFill>
                <a:srgbClr val="FFC000"/>
              </a:solidFill>
            </a:endParaRPr>
          </a:p>
          <a:p>
            <a:pPr algn="just">
              <a:buFontTx/>
              <a:buNone/>
            </a:pPr>
            <a:r>
              <a:rPr lang="es-MX" sz="1050" dirty="0">
                <a:solidFill>
                  <a:srgbClr val="FFC000"/>
                </a:solidFill>
                <a:latin typeface="Century Gothic" pitchFamily="34" charset="0"/>
              </a:rPr>
              <a:t>El orden de la exposición  es el </a:t>
            </a:r>
            <a:r>
              <a:rPr lang="es-MX" sz="1050" dirty="0" smtClean="0">
                <a:solidFill>
                  <a:srgbClr val="FFC000"/>
                </a:solidFill>
                <a:latin typeface="Century Gothic" pitchFamily="34" charset="0"/>
              </a:rPr>
              <a:t>siguiente: </a:t>
            </a:r>
            <a:endParaRPr lang="es-MX" sz="1050" dirty="0">
              <a:solidFill>
                <a:srgbClr val="FFC000"/>
              </a:solidFill>
              <a:latin typeface="Century Gothic" pitchFamily="34" charset="0"/>
            </a:endParaRPr>
          </a:p>
          <a:p>
            <a:pPr algn="just">
              <a:buFontTx/>
              <a:buAutoNum type="arabicParenR"/>
            </a:pPr>
            <a:r>
              <a:rPr lang="es-MX" sz="1050" dirty="0" smtClean="0">
                <a:solidFill>
                  <a:srgbClr val="FFC000"/>
                </a:solidFill>
                <a:latin typeface="Century Gothic" pitchFamily="34" charset="0"/>
              </a:rPr>
              <a:t>Generalidades de los Movimientos sociales</a:t>
            </a:r>
          </a:p>
          <a:p>
            <a:pPr algn="just">
              <a:buFontTx/>
              <a:buAutoNum type="arabicParenR"/>
            </a:pPr>
            <a:r>
              <a:rPr lang="es-MX" sz="1050" dirty="0" smtClean="0">
                <a:solidFill>
                  <a:srgbClr val="FFC000"/>
                </a:solidFill>
                <a:latin typeface="Century Gothic" pitchFamily="34" charset="0"/>
              </a:rPr>
              <a:t>Los Movimientos Sociales urbanos en París</a:t>
            </a:r>
          </a:p>
          <a:p>
            <a:pPr algn="just">
              <a:buFontTx/>
              <a:buAutoNum type="arabicParenR"/>
            </a:pPr>
            <a:r>
              <a:rPr lang="es-MX" sz="1050" dirty="0" smtClean="0">
                <a:solidFill>
                  <a:srgbClr val="FFC000"/>
                </a:solidFill>
                <a:latin typeface="Century Gothic" pitchFamily="34" charset="0"/>
              </a:rPr>
              <a:t>Los Movimientos Sociales urbanos en Montreal</a:t>
            </a:r>
          </a:p>
          <a:p>
            <a:pPr algn="just">
              <a:buFontTx/>
              <a:buAutoNum type="arabicParenR"/>
            </a:pPr>
            <a:r>
              <a:rPr lang="es-MX" sz="1050" dirty="0" smtClean="0">
                <a:solidFill>
                  <a:srgbClr val="FFC000"/>
                </a:solidFill>
                <a:latin typeface="Century Gothic" pitchFamily="34" charset="0"/>
              </a:rPr>
              <a:t>Los Movimientos Sociales en Chile</a:t>
            </a:r>
          </a:p>
          <a:p>
            <a:pPr algn="just">
              <a:buFontTx/>
              <a:buAutoNum type="arabicParenR"/>
            </a:pPr>
            <a:r>
              <a:rPr lang="es-MX" sz="1050" dirty="0" smtClean="0">
                <a:solidFill>
                  <a:srgbClr val="FFC000"/>
                </a:solidFill>
                <a:latin typeface="Century Gothic" pitchFamily="34" charset="0"/>
              </a:rPr>
              <a:t>Resumen</a:t>
            </a:r>
          </a:p>
          <a:p>
            <a:pPr algn="just">
              <a:buFontTx/>
              <a:buAutoNum type="arabicParenR"/>
            </a:pPr>
            <a:r>
              <a:rPr lang="es-MX" sz="1050" dirty="0" smtClean="0">
                <a:solidFill>
                  <a:srgbClr val="FFC000"/>
                </a:solidFill>
                <a:latin typeface="Century Gothic" pitchFamily="34" charset="0"/>
              </a:rPr>
              <a:t>Conclusión</a:t>
            </a:r>
          </a:p>
          <a:p>
            <a:pPr algn="just">
              <a:buFontTx/>
              <a:buAutoNum type="arabicParenR"/>
            </a:pPr>
            <a:endParaRPr lang="es-MX" sz="1050" dirty="0">
              <a:solidFill>
                <a:srgbClr val="FFC000"/>
              </a:solidFill>
              <a:latin typeface="Century Gothic" pitchFamily="34" charset="0"/>
            </a:endParaRPr>
          </a:p>
          <a:p>
            <a:pPr algn="just">
              <a:buFontTx/>
              <a:buNone/>
            </a:pPr>
            <a:endParaRPr lang="es-MX" sz="1050" dirty="0"/>
          </a:p>
        </p:txBody>
      </p:sp>
      <p:sp>
        <p:nvSpPr>
          <p:cNvPr id="5" name="5 Marcador de número de diapositiva"/>
          <p:cNvSpPr>
            <a:spLocks noGrp="1"/>
          </p:cNvSpPr>
          <p:nvPr>
            <p:ph type="sldNum" sz="quarter" idx="12"/>
          </p:nvPr>
        </p:nvSpPr>
        <p:spPr/>
        <p:txBody>
          <a:bodyPr/>
          <a:lstStyle/>
          <a:p>
            <a:fld id="{3C029FC6-1024-4057-839E-69F7AA9EAD48}" type="slidenum">
              <a:rPr lang="es-ES">
                <a:solidFill>
                  <a:srgbClr val="B13F9A"/>
                </a:solidFill>
              </a:rPr>
              <a:pPr/>
              <a:t>5</a:t>
            </a:fld>
            <a:endParaRPr lang="es-ES">
              <a:solidFill>
                <a:srgbClr val="B13F9A"/>
              </a:solidFill>
            </a:endParaRPr>
          </a:p>
        </p:txBody>
      </p:sp>
    </p:spTree>
    <p:extLst>
      <p:ext uri="{BB962C8B-B14F-4D97-AF65-F5344CB8AC3E}">
        <p14:creationId xmlns:p14="http://schemas.microsoft.com/office/powerpoint/2010/main" val="39848660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55576" y="627534"/>
            <a:ext cx="7053542" cy="2274534"/>
          </a:xfrm>
        </p:spPr>
        <p:txBody>
          <a:bodyPr/>
          <a:lstStyle/>
          <a:p>
            <a:r>
              <a:rPr lang="es-MX" sz="5400" dirty="0" smtClean="0">
                <a:solidFill>
                  <a:srgbClr val="FFC000"/>
                </a:solidFill>
                <a:latin typeface="Century Gothic" pitchFamily="34" charset="0"/>
              </a:rPr>
              <a:t>1. Generalidades </a:t>
            </a:r>
            <a:r>
              <a:rPr lang="es-MX" sz="5400" dirty="0">
                <a:solidFill>
                  <a:srgbClr val="FFC000"/>
                </a:solidFill>
                <a:latin typeface="Century Gothic" pitchFamily="34" charset="0"/>
              </a:rPr>
              <a:t>de los Movimientos sociales</a:t>
            </a:r>
            <a:br>
              <a:rPr lang="es-MX" sz="5400" dirty="0">
                <a:solidFill>
                  <a:srgbClr val="FFC000"/>
                </a:solidFill>
                <a:latin typeface="Century Gothic" pitchFamily="34" charset="0"/>
              </a:rPr>
            </a:br>
            <a:endParaRPr lang="es-MX" sz="5400" dirty="0"/>
          </a:p>
        </p:txBody>
      </p:sp>
    </p:spTree>
    <p:extLst>
      <p:ext uri="{BB962C8B-B14F-4D97-AF65-F5344CB8AC3E}">
        <p14:creationId xmlns:p14="http://schemas.microsoft.com/office/powerpoint/2010/main" val="41873028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84584" y="339538"/>
            <a:ext cx="7053542" cy="1800164"/>
          </a:xfrm>
        </p:spPr>
        <p:txBody>
          <a:bodyPr/>
          <a:lstStyle/>
          <a:p>
            <a:r>
              <a:rPr lang="es-MX" dirty="0" smtClean="0">
                <a:solidFill>
                  <a:schemeClr val="accent3">
                    <a:lumMod val="40000"/>
                    <a:lumOff val="60000"/>
                  </a:schemeClr>
                </a:solidFill>
              </a:rPr>
              <a:t>  Movimientos sociales = ideología= conflictos políticos en términos urbanos</a:t>
            </a:r>
            <a:endParaRPr lang="es-MX" dirty="0">
              <a:solidFill>
                <a:schemeClr val="accent3">
                  <a:lumMod val="40000"/>
                  <a:lumOff val="60000"/>
                </a:schemeClr>
              </a:solidFill>
            </a:endParaRPr>
          </a:p>
        </p:txBody>
      </p:sp>
      <p:sp>
        <p:nvSpPr>
          <p:cNvPr id="3" name="Marcador de contenido 2"/>
          <p:cNvSpPr>
            <a:spLocks noGrp="1"/>
          </p:cNvSpPr>
          <p:nvPr>
            <p:ph idx="1"/>
          </p:nvPr>
        </p:nvSpPr>
        <p:spPr>
          <a:xfrm>
            <a:off x="1043608" y="1995686"/>
            <a:ext cx="7416824" cy="2520280"/>
          </a:xfrm>
        </p:spPr>
        <p:txBody>
          <a:bodyPr>
            <a:normAutofit/>
          </a:bodyPr>
          <a:lstStyle/>
          <a:p>
            <a:r>
              <a:rPr lang="es-MX" sz="2000" dirty="0">
                <a:solidFill>
                  <a:schemeClr val="accent3">
                    <a:lumMod val="40000"/>
                    <a:lumOff val="60000"/>
                  </a:schemeClr>
                </a:solidFill>
              </a:rPr>
              <a:t>Se debe a la renovación marxista de los estudios urbanos el que, durante los años '70 del pasado siglo, se considerase a las luchas urbanas populares en un plano de igualdad, unas veces, y de complementariedad, otras, con las luchas de </a:t>
            </a:r>
            <a:r>
              <a:rPr lang="es-MX" sz="2000" dirty="0" smtClean="0">
                <a:solidFill>
                  <a:schemeClr val="accent3">
                    <a:lumMod val="40000"/>
                    <a:lumOff val="60000"/>
                  </a:schemeClr>
                </a:solidFill>
              </a:rPr>
              <a:t>clases (Martínez, 2003)</a:t>
            </a:r>
            <a:endParaRPr lang="es-MX" sz="2000" dirty="0">
              <a:solidFill>
                <a:schemeClr val="accent3">
                  <a:lumMod val="40000"/>
                  <a:lumOff val="60000"/>
                </a:schemeClr>
              </a:solidFill>
            </a:endParaRPr>
          </a:p>
        </p:txBody>
      </p:sp>
    </p:spTree>
    <p:extLst>
      <p:ext uri="{BB962C8B-B14F-4D97-AF65-F5344CB8AC3E}">
        <p14:creationId xmlns:p14="http://schemas.microsoft.com/office/powerpoint/2010/main" val="291831206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39552" y="771550"/>
            <a:ext cx="6709906" cy="1440159"/>
          </a:xfrm>
        </p:spPr>
        <p:txBody>
          <a:bodyPr>
            <a:noAutofit/>
          </a:bodyPr>
          <a:lstStyle/>
          <a:p>
            <a:r>
              <a:rPr lang="es-MX" sz="2000" dirty="0">
                <a:solidFill>
                  <a:schemeClr val="accent3">
                    <a:lumMod val="40000"/>
                    <a:lumOff val="60000"/>
                  </a:schemeClr>
                </a:solidFill>
              </a:rPr>
              <a:t>Los </a:t>
            </a:r>
            <a:r>
              <a:rPr lang="es-MX" sz="2000" dirty="0" smtClean="0">
                <a:solidFill>
                  <a:schemeClr val="accent3">
                    <a:lumMod val="40000"/>
                    <a:lumOff val="60000"/>
                  </a:schemeClr>
                </a:solidFill>
              </a:rPr>
              <a:t>Movimientos Sociales Urbanos aparecían como </a:t>
            </a:r>
            <a:r>
              <a:rPr lang="es-MX" sz="2000" dirty="0">
                <a:solidFill>
                  <a:schemeClr val="accent3">
                    <a:lumMod val="40000"/>
                    <a:lumOff val="60000"/>
                  </a:schemeClr>
                </a:solidFill>
              </a:rPr>
              <a:t>fenómenos centrales del cambio social, como </a:t>
            </a:r>
            <a:r>
              <a:rPr lang="es-MX" sz="2000" dirty="0" smtClean="0">
                <a:solidFill>
                  <a:schemeClr val="accent3">
                    <a:lumMod val="40000"/>
                    <a:lumOff val="60000"/>
                  </a:schemeClr>
                </a:solidFill>
              </a:rPr>
              <a:t>Movimientos Sociales </a:t>
            </a:r>
            <a:r>
              <a:rPr lang="es-MX" sz="2000" dirty="0">
                <a:solidFill>
                  <a:schemeClr val="accent3">
                    <a:lumMod val="40000"/>
                    <a:lumOff val="60000"/>
                  </a:schemeClr>
                </a:solidFill>
              </a:rPr>
              <a:t>proactivos. </a:t>
            </a:r>
          </a:p>
        </p:txBody>
      </p:sp>
      <p:pic>
        <p:nvPicPr>
          <p:cNvPr id="1026" name="Picture 2" descr="Resultado de imagen para movimientos sociales urbano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71800" y="1923678"/>
            <a:ext cx="3429000" cy="25717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1748735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79512" y="118282"/>
            <a:ext cx="8191872" cy="5040524"/>
          </a:xfrm>
        </p:spPr>
        <p:txBody>
          <a:bodyPr/>
          <a:lstStyle/>
          <a:p>
            <a:r>
              <a:rPr lang="es-MX" sz="4000" dirty="0" err="1" smtClean="0">
                <a:solidFill>
                  <a:srgbClr val="FFC000"/>
                </a:solidFill>
              </a:rPr>
              <a:t>Castells</a:t>
            </a:r>
            <a:r>
              <a:rPr lang="es-MX" sz="4000" dirty="0" smtClean="0">
                <a:solidFill>
                  <a:srgbClr val="FFC000"/>
                </a:solidFill>
              </a:rPr>
              <a:t> </a:t>
            </a:r>
            <a:r>
              <a:rPr lang="es-MX" sz="4000" dirty="0">
                <a:solidFill>
                  <a:srgbClr val="FFC000"/>
                </a:solidFill>
                <a:latin typeface="Arial" panose="020B0604020202020204" pitchFamily="34" charset="0"/>
              </a:rPr>
              <a:t>tuvo la virtud de inaugurar una concepción de lo urbano </a:t>
            </a:r>
            <a:r>
              <a:rPr lang="es-MX" sz="4000" dirty="0">
                <a:solidFill>
                  <a:srgbClr val="FFC000"/>
                </a:solidFill>
              </a:rPr>
              <a:t>en cuanto ámbito del consumo colectivo, que ayudó a situar a los </a:t>
            </a:r>
            <a:r>
              <a:rPr lang="es-MX" sz="4000" dirty="0" smtClean="0">
                <a:solidFill>
                  <a:srgbClr val="FFC000"/>
                </a:solidFill>
              </a:rPr>
              <a:t>Movimientos Sociales Urbanos </a:t>
            </a:r>
            <a:r>
              <a:rPr lang="es-MX" sz="4000" dirty="0">
                <a:solidFill>
                  <a:srgbClr val="FFC000"/>
                </a:solidFill>
              </a:rPr>
              <a:t>en relación</a:t>
            </a:r>
            <a:br>
              <a:rPr lang="es-MX" sz="4000" dirty="0">
                <a:solidFill>
                  <a:srgbClr val="FFC000"/>
                </a:solidFill>
              </a:rPr>
            </a:br>
            <a:r>
              <a:rPr lang="es-MX" sz="4000" dirty="0">
                <a:solidFill>
                  <a:srgbClr val="FFC000"/>
                </a:solidFill>
              </a:rPr>
              <a:t>a otros </a:t>
            </a:r>
            <a:r>
              <a:rPr lang="es-MX" sz="4000" dirty="0" err="1" smtClean="0">
                <a:solidFill>
                  <a:srgbClr val="FFC000"/>
                </a:solidFill>
              </a:rPr>
              <a:t>Mov</a:t>
            </a:r>
            <a:r>
              <a:rPr lang="es-MX" sz="4000" dirty="0" smtClean="0">
                <a:solidFill>
                  <a:srgbClr val="FFC000"/>
                </a:solidFill>
              </a:rPr>
              <a:t>. Sociales.</a:t>
            </a:r>
            <a:r>
              <a:rPr lang="es-MX" sz="4000" dirty="0">
                <a:solidFill>
                  <a:srgbClr val="FFC000"/>
                </a:solidFill>
              </a:rPr>
              <a:t/>
            </a:r>
            <a:br>
              <a:rPr lang="es-MX" sz="4000" dirty="0">
                <a:solidFill>
                  <a:srgbClr val="FFC000"/>
                </a:solidFill>
              </a:rPr>
            </a:br>
            <a:endParaRPr lang="es-MX" sz="4000" dirty="0">
              <a:solidFill>
                <a:srgbClr val="FFC000"/>
              </a:solidFill>
            </a:endParaRPr>
          </a:p>
        </p:txBody>
      </p:sp>
    </p:spTree>
    <p:extLst>
      <p:ext uri="{BB962C8B-B14F-4D97-AF65-F5344CB8AC3E}">
        <p14:creationId xmlns:p14="http://schemas.microsoft.com/office/powerpoint/2010/main" val="246536148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Ion</Template>
  <TotalTime>1153</TotalTime>
  <Words>3042</Words>
  <Application>Microsoft Office PowerPoint</Application>
  <PresentationFormat>Presentación en pantalla (16:9)</PresentationFormat>
  <Paragraphs>270</Paragraphs>
  <Slides>42</Slides>
  <Notes>2</Notes>
  <HiddenSlides>0</HiddenSlides>
  <MMClips>0</MMClips>
  <ScaleCrop>false</ScaleCrop>
  <HeadingPairs>
    <vt:vector size="6" baseType="variant">
      <vt:variant>
        <vt:lpstr>Fuentes usadas</vt:lpstr>
      </vt:variant>
      <vt:variant>
        <vt:i4>8</vt:i4>
      </vt:variant>
      <vt:variant>
        <vt:lpstr>Tema</vt:lpstr>
      </vt:variant>
      <vt:variant>
        <vt:i4>1</vt:i4>
      </vt:variant>
      <vt:variant>
        <vt:lpstr>Títulos de diapositiva</vt:lpstr>
      </vt:variant>
      <vt:variant>
        <vt:i4>42</vt:i4>
      </vt:variant>
    </vt:vector>
  </HeadingPairs>
  <TitlesOfParts>
    <vt:vector size="51" baseType="lpstr">
      <vt:lpstr>Wingdings</vt:lpstr>
      <vt:lpstr>Arial</vt:lpstr>
      <vt:lpstr>Economica</vt:lpstr>
      <vt:lpstr>Stencil</vt:lpstr>
      <vt:lpstr>Century Gothic</vt:lpstr>
      <vt:lpstr>Trebuchet MS</vt:lpstr>
      <vt:lpstr>Copperplate</vt:lpstr>
      <vt:lpstr>Wingdings 3</vt:lpstr>
      <vt:lpstr>Ion</vt:lpstr>
      <vt:lpstr>Presentación de PowerPoint</vt:lpstr>
      <vt:lpstr>Castells, Manuel, 2008, “Encuestas sobre los movimientos sociales urbanos” en La Cuestión Urbana, México, Siglo XXI Editores.Pp. 380-469 (capítulo 14) </vt:lpstr>
      <vt:lpstr>Bibliografía</vt:lpstr>
      <vt:lpstr>Presentación de PowerPoint</vt:lpstr>
      <vt:lpstr>Presentación de PowerPoint</vt:lpstr>
      <vt:lpstr>1. Generalidades de los Movimientos sociales </vt:lpstr>
      <vt:lpstr>  Movimientos sociales = ideología= conflictos políticos en términos urbanos</vt:lpstr>
      <vt:lpstr>Presentación de PowerPoint</vt:lpstr>
      <vt:lpstr>Castells tuvo la virtud de inaugurar una concepción de lo urbano en cuanto ámbito del consumo colectivo, que ayudó a situar a los Movimientos Sociales Urbanos en relación a otros Mov. Sociales. </vt:lpstr>
      <vt:lpstr>Movimientos sociales </vt:lpstr>
      <vt:lpstr>2. Los Movimientos Sociales urbanos en París </vt:lpstr>
      <vt:lpstr>2.París: Lucha por el realojamiento en la ciudad del pueblo</vt:lpstr>
      <vt:lpstr>Presentación de PowerPoint</vt:lpstr>
      <vt:lpstr>Inadecuación entre la base de la movilización y la respuesta a la reivindicación</vt:lpstr>
      <vt:lpstr>Presentación de PowerPoint</vt:lpstr>
      <vt:lpstr>Presentación de PowerPoint</vt:lpstr>
      <vt:lpstr>Presentación de PowerPoint</vt:lpstr>
      <vt:lpstr>3 ejemplos significativos de lucha urbana y política: </vt:lpstr>
      <vt:lpstr>Presentación de PowerPoint</vt:lpstr>
      <vt:lpstr>Presentación de PowerPoint</vt:lpstr>
      <vt:lpstr>Presentación de PowerPoint</vt:lpstr>
      <vt:lpstr>Presentación de PowerPoint</vt:lpstr>
      <vt:lpstr>3. Los Movimientos Sociales urbanos en Montreal  </vt:lpstr>
      <vt:lpstr>Presentación de PowerPoint</vt:lpstr>
      <vt:lpstr>Presentación de PowerPoint</vt:lpstr>
      <vt:lpstr> 4. Los Movimientos Sociales en Chile </vt:lpstr>
      <vt:lpstr>Presentación de PowerPoint</vt:lpstr>
      <vt:lpstr>Presentación de PowerPoint</vt:lpstr>
      <vt:lpstr>Presentación de PowerPoint</vt:lpstr>
      <vt:lpstr>Presentación de PowerPoint</vt:lpstr>
      <vt:lpstr>Presentación de PowerPoint</vt:lpstr>
      <vt:lpstr>Organización del Campamento</vt:lpstr>
      <vt:lpstr>Línea política en los campamentos</vt:lpstr>
      <vt:lpstr>Castells dice que la Planeación Urbana se define a través de la dialéctica entre planificación urbana y los mov. sociales en un marco de contenido estructural</vt:lpstr>
      <vt:lpstr>5. Resumen </vt:lpstr>
      <vt:lpstr>Los ejemplos anteriores se visualizan en la tabla siguiente:</vt:lpstr>
      <vt:lpstr>Presentación de PowerPoint</vt:lpstr>
      <vt:lpstr>Presentación de PowerPoint</vt:lpstr>
      <vt:lpstr>6) Conclusión</vt:lpstr>
      <vt:lpstr>Los MSU (Movimientos Sociales Urbanos) aparecieron, entonces, como fenómenos centrales del cambio social, como MSU proactivos.</vt:lpstr>
      <vt:lpstr>Las luchas, de casi todos los MSU,  de barrios por la provisión de vivienda social o de equipamientos públicos (escolares y hospitalarios, fundamentalmente), las protestas de inquilinos ante planes de renovación urbana, las organizaciones de propietarios frente a infraestructuras públicas o frente a la instalación de industrias en su vecindad, las conflictos con minorías étnicas, las acciones de ocupación de terrenos o de viviendas vacías, etcétera, son acciones coletivas que trascienden, en alguna medida, los problemas particulares y localistas: es decir, que apuntan a problemas urbanos comunes a ciudades de un mismo Estado (o de varios) y que esas dinámicas de acción colectiva se comunican de alguna forma significativa entre sí, con una mínima coincidencia en un mismo ciclo histórico </vt:lpstr>
      <vt:lpstr>Reflexionen:  qué movimientos conocen actualmente y en qué se diferencian y parecen a los ejemplos que muestra Castells.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Objetivos</dc:title>
  <dc:creator>memo</dc:creator>
  <cp:lastModifiedBy>Yadira</cp:lastModifiedBy>
  <cp:revision>79</cp:revision>
  <dcterms:modified xsi:type="dcterms:W3CDTF">2017-10-20T14:04:35Z</dcterms:modified>
</cp:coreProperties>
</file>