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72" r:id="rId1"/>
  </p:sldMasterIdLst>
  <p:sldIdLst>
    <p:sldId id="256" r:id="rId2"/>
    <p:sldId id="257" r:id="rId3"/>
    <p:sldId id="258" r:id="rId4"/>
    <p:sldId id="259" r:id="rId5"/>
    <p:sldId id="260" r:id="rId6"/>
    <p:sldId id="294" r:id="rId7"/>
    <p:sldId id="293" r:id="rId8"/>
    <p:sldId id="263" r:id="rId9"/>
    <p:sldId id="264" r:id="rId10"/>
    <p:sldId id="265" r:id="rId11"/>
    <p:sldId id="266" r:id="rId12"/>
    <p:sldId id="267" r:id="rId13"/>
    <p:sldId id="268" r:id="rId14"/>
    <p:sldId id="269" r:id="rId15"/>
    <p:sldId id="270" r:id="rId16"/>
    <p:sldId id="271" r:id="rId17"/>
    <p:sldId id="275" r:id="rId18"/>
    <p:sldId id="272" r:id="rId19"/>
    <p:sldId id="273" r:id="rId20"/>
    <p:sldId id="276" r:id="rId21"/>
    <p:sldId id="277" r:id="rId22"/>
    <p:sldId id="278" r:id="rId23"/>
    <p:sldId id="281" r:id="rId24"/>
    <p:sldId id="279" r:id="rId25"/>
    <p:sldId id="284" r:id="rId26"/>
    <p:sldId id="285" r:id="rId27"/>
    <p:sldId id="286" r:id="rId28"/>
    <p:sldId id="287" r:id="rId29"/>
    <p:sldId id="288" r:id="rId30"/>
    <p:sldId id="289" r:id="rId31"/>
    <p:sldId id="290" r:id="rId32"/>
    <p:sldId id="292" r:id="rId33"/>
    <p:sldId id="291" r:id="rId34"/>
    <p:sldId id="261" r:id="rId3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83" d="100"/>
          <a:sy n="83" d="100"/>
        </p:scale>
        <p:origin x="102" y="32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CC6DF0B-9E8F-4D03-825C-64401FF896D6}" type="doc">
      <dgm:prSet loTypeId="urn:microsoft.com/office/officeart/2005/8/layout/pyramid2" loCatId="list" qsTypeId="urn:microsoft.com/office/officeart/2005/8/quickstyle/simple1" qsCatId="simple" csTypeId="urn:microsoft.com/office/officeart/2005/8/colors/colorful5" csCatId="colorful" phldr="1"/>
      <dgm:spPr/>
    </dgm:pt>
    <dgm:pt modelId="{76AD4B5E-4F3C-4F20-8296-FCD72E085F8E}">
      <dgm:prSet phldrT="[Texto]" custT="1"/>
      <dgm:spPr/>
      <dgm:t>
        <a:bodyPr/>
        <a:lstStyle/>
        <a:p>
          <a:r>
            <a:rPr lang="es-MX" sz="1600" dirty="0" smtClean="0"/>
            <a:t>Desde una perspectiva psicológica: Son los impulsos que surgen instigados por un estado de tensión del sujeto frente a una carencia específica ( alimento, abrigo, agua, descanso, sexo; necesidad de seguridad del “yo”; necesidad de pertenencia;  de libertad e Independencia</a:t>
          </a:r>
          <a:endParaRPr lang="es-MX" sz="1600" dirty="0"/>
        </a:p>
      </dgm:t>
    </dgm:pt>
    <dgm:pt modelId="{5A420C54-5554-405D-9E36-8E250ACA0897}" type="parTrans" cxnId="{13A00775-3A12-4655-974E-F2F4775130A9}">
      <dgm:prSet/>
      <dgm:spPr/>
      <dgm:t>
        <a:bodyPr/>
        <a:lstStyle/>
        <a:p>
          <a:endParaRPr lang="es-MX"/>
        </a:p>
      </dgm:t>
    </dgm:pt>
    <dgm:pt modelId="{D85B56D4-40DC-448C-9C4B-B6CED952F9BA}" type="sibTrans" cxnId="{13A00775-3A12-4655-974E-F2F4775130A9}">
      <dgm:prSet/>
      <dgm:spPr/>
      <dgm:t>
        <a:bodyPr/>
        <a:lstStyle/>
        <a:p>
          <a:endParaRPr lang="es-MX"/>
        </a:p>
      </dgm:t>
    </dgm:pt>
    <dgm:pt modelId="{33393120-8FE6-4CD6-8944-DF17729C7CA5}">
      <dgm:prSet phldrT="[Texto]" custT="1"/>
      <dgm:spPr/>
      <dgm:t>
        <a:bodyPr/>
        <a:lstStyle/>
        <a:p>
          <a:r>
            <a:rPr lang="es-MX" sz="1600" dirty="0" smtClean="0"/>
            <a:t>Desde la antropológica:  Es aquello que es condición necesaria para la existencia del ser humano. Siendo además condición necesaria para que una sociedad exista a través del tiempo</a:t>
          </a:r>
          <a:endParaRPr lang="es-MX" sz="1600" dirty="0"/>
        </a:p>
      </dgm:t>
    </dgm:pt>
    <dgm:pt modelId="{9579513F-9DDC-459A-BDEE-FB69BE89C453}" type="parTrans" cxnId="{BDDFAA2E-2B1F-46CC-8903-44B039E9DD12}">
      <dgm:prSet/>
      <dgm:spPr/>
      <dgm:t>
        <a:bodyPr/>
        <a:lstStyle/>
        <a:p>
          <a:endParaRPr lang="es-MX"/>
        </a:p>
      </dgm:t>
    </dgm:pt>
    <dgm:pt modelId="{DDFDBFC1-DDEE-422E-B92F-E9A68EC9771E}" type="sibTrans" cxnId="{BDDFAA2E-2B1F-46CC-8903-44B039E9DD12}">
      <dgm:prSet/>
      <dgm:spPr/>
      <dgm:t>
        <a:bodyPr/>
        <a:lstStyle/>
        <a:p>
          <a:endParaRPr lang="es-MX"/>
        </a:p>
      </dgm:t>
    </dgm:pt>
    <dgm:pt modelId="{C458AB3F-B1E7-4B75-BA76-37A241D7EEE4}">
      <dgm:prSet phldrT="[Texto]" custT="1"/>
      <dgm:spPr/>
      <dgm:t>
        <a:bodyPr/>
        <a:lstStyle/>
        <a:p>
          <a:r>
            <a:rPr lang="es-MX" sz="1600" dirty="0" smtClean="0"/>
            <a:t>Desde  lo social:   Es el estado de un individuo respecto a los medios necesarios o útiles para su existencia y desarrollo. Mientras que la necesidad social es el estado de una sociedad respecto de los medios necesarios y útiles para su existencia y desarrollo y de cada uno de los sujetos que la integran</a:t>
          </a:r>
          <a:r>
            <a:rPr lang="es-MX" sz="1400" dirty="0" smtClean="0"/>
            <a:t>.</a:t>
          </a:r>
          <a:endParaRPr lang="es-MX" sz="1400" dirty="0"/>
        </a:p>
      </dgm:t>
    </dgm:pt>
    <dgm:pt modelId="{C7062E74-73F9-4F0B-B605-CC08B65D3C38}" type="parTrans" cxnId="{EEFD0E74-FF0C-45C3-ABED-F24C6F65E6D6}">
      <dgm:prSet/>
      <dgm:spPr/>
      <dgm:t>
        <a:bodyPr/>
        <a:lstStyle/>
        <a:p>
          <a:endParaRPr lang="es-MX"/>
        </a:p>
      </dgm:t>
    </dgm:pt>
    <dgm:pt modelId="{F3D20532-3B9A-4844-B9C9-2EF7C4B21E77}" type="sibTrans" cxnId="{EEFD0E74-FF0C-45C3-ABED-F24C6F65E6D6}">
      <dgm:prSet/>
      <dgm:spPr/>
      <dgm:t>
        <a:bodyPr/>
        <a:lstStyle/>
        <a:p>
          <a:endParaRPr lang="es-MX"/>
        </a:p>
      </dgm:t>
    </dgm:pt>
    <dgm:pt modelId="{2EB05729-2BED-4E45-8B95-047287DE87D4}" type="pres">
      <dgm:prSet presAssocID="{9CC6DF0B-9E8F-4D03-825C-64401FF896D6}" presName="compositeShape" presStyleCnt="0">
        <dgm:presLayoutVars>
          <dgm:dir/>
          <dgm:resizeHandles/>
        </dgm:presLayoutVars>
      </dgm:prSet>
      <dgm:spPr/>
    </dgm:pt>
    <dgm:pt modelId="{7CF98C4F-6A8A-453A-BB48-CFD5F1D4F924}" type="pres">
      <dgm:prSet presAssocID="{9CC6DF0B-9E8F-4D03-825C-64401FF896D6}" presName="pyramid" presStyleLbl="node1" presStyleIdx="0" presStyleCnt="1"/>
      <dgm:spPr/>
    </dgm:pt>
    <dgm:pt modelId="{198AEFAA-64B3-45E9-ABB0-8597565A2513}" type="pres">
      <dgm:prSet presAssocID="{9CC6DF0B-9E8F-4D03-825C-64401FF896D6}" presName="theList" presStyleCnt="0"/>
      <dgm:spPr/>
    </dgm:pt>
    <dgm:pt modelId="{319B1789-17E0-4FC7-A9C0-5E196FDFEC73}" type="pres">
      <dgm:prSet presAssocID="{76AD4B5E-4F3C-4F20-8296-FCD72E085F8E}" presName="aNode" presStyleLbl="fgAcc1" presStyleIdx="0" presStyleCnt="3" custScaleX="242128" custScaleY="61360">
        <dgm:presLayoutVars>
          <dgm:bulletEnabled val="1"/>
        </dgm:presLayoutVars>
      </dgm:prSet>
      <dgm:spPr/>
      <dgm:t>
        <a:bodyPr/>
        <a:lstStyle/>
        <a:p>
          <a:endParaRPr lang="es-MX"/>
        </a:p>
      </dgm:t>
    </dgm:pt>
    <dgm:pt modelId="{B15E6EA4-A6DA-4D0A-965E-75D8A57EF6D2}" type="pres">
      <dgm:prSet presAssocID="{76AD4B5E-4F3C-4F20-8296-FCD72E085F8E}" presName="aSpace" presStyleCnt="0"/>
      <dgm:spPr/>
    </dgm:pt>
    <dgm:pt modelId="{B5F4ABB7-85FE-4B81-B4B1-D2AB7D2FA068}" type="pres">
      <dgm:prSet presAssocID="{33393120-8FE6-4CD6-8944-DF17729C7CA5}" presName="aNode" presStyleLbl="fgAcc1" presStyleIdx="1" presStyleCnt="3" custScaleX="244604" custScaleY="46873">
        <dgm:presLayoutVars>
          <dgm:bulletEnabled val="1"/>
        </dgm:presLayoutVars>
      </dgm:prSet>
      <dgm:spPr/>
      <dgm:t>
        <a:bodyPr/>
        <a:lstStyle/>
        <a:p>
          <a:endParaRPr lang="es-MX"/>
        </a:p>
      </dgm:t>
    </dgm:pt>
    <dgm:pt modelId="{AD9870EB-23C2-4A3E-B04B-C9F122516896}" type="pres">
      <dgm:prSet presAssocID="{33393120-8FE6-4CD6-8944-DF17729C7CA5}" presName="aSpace" presStyleCnt="0"/>
      <dgm:spPr/>
    </dgm:pt>
    <dgm:pt modelId="{5DD73692-B1EB-41C1-82AF-336AAD37B12A}" type="pres">
      <dgm:prSet presAssocID="{C458AB3F-B1E7-4B75-BA76-37A241D7EEE4}" presName="aNode" presStyleLbl="fgAcc1" presStyleIdx="2" presStyleCnt="3" custScaleX="242160" custScaleY="56915">
        <dgm:presLayoutVars>
          <dgm:bulletEnabled val="1"/>
        </dgm:presLayoutVars>
      </dgm:prSet>
      <dgm:spPr/>
      <dgm:t>
        <a:bodyPr/>
        <a:lstStyle/>
        <a:p>
          <a:endParaRPr lang="es-MX"/>
        </a:p>
      </dgm:t>
    </dgm:pt>
    <dgm:pt modelId="{27BB78F1-4815-4E9E-8366-1EB8CB1CE974}" type="pres">
      <dgm:prSet presAssocID="{C458AB3F-B1E7-4B75-BA76-37A241D7EEE4}" presName="aSpace" presStyleCnt="0"/>
      <dgm:spPr/>
    </dgm:pt>
  </dgm:ptLst>
  <dgm:cxnLst>
    <dgm:cxn modelId="{F00D7AF1-9CB6-4A83-9D2E-82FE14A147BC}" type="presOf" srcId="{33393120-8FE6-4CD6-8944-DF17729C7CA5}" destId="{B5F4ABB7-85FE-4B81-B4B1-D2AB7D2FA068}" srcOrd="0" destOrd="0" presId="urn:microsoft.com/office/officeart/2005/8/layout/pyramid2"/>
    <dgm:cxn modelId="{5CD51A85-35F6-4FF9-9188-6E3AE10C3268}" type="presOf" srcId="{9CC6DF0B-9E8F-4D03-825C-64401FF896D6}" destId="{2EB05729-2BED-4E45-8B95-047287DE87D4}" srcOrd="0" destOrd="0" presId="urn:microsoft.com/office/officeart/2005/8/layout/pyramid2"/>
    <dgm:cxn modelId="{0CF5CA6D-E889-47A8-B745-7BC9D53E9D73}" type="presOf" srcId="{C458AB3F-B1E7-4B75-BA76-37A241D7EEE4}" destId="{5DD73692-B1EB-41C1-82AF-336AAD37B12A}" srcOrd="0" destOrd="0" presId="urn:microsoft.com/office/officeart/2005/8/layout/pyramid2"/>
    <dgm:cxn modelId="{EEFD0E74-FF0C-45C3-ABED-F24C6F65E6D6}" srcId="{9CC6DF0B-9E8F-4D03-825C-64401FF896D6}" destId="{C458AB3F-B1E7-4B75-BA76-37A241D7EEE4}" srcOrd="2" destOrd="0" parTransId="{C7062E74-73F9-4F0B-B605-CC08B65D3C38}" sibTransId="{F3D20532-3B9A-4844-B9C9-2EF7C4B21E77}"/>
    <dgm:cxn modelId="{13A00775-3A12-4655-974E-F2F4775130A9}" srcId="{9CC6DF0B-9E8F-4D03-825C-64401FF896D6}" destId="{76AD4B5E-4F3C-4F20-8296-FCD72E085F8E}" srcOrd="0" destOrd="0" parTransId="{5A420C54-5554-405D-9E36-8E250ACA0897}" sibTransId="{D85B56D4-40DC-448C-9C4B-B6CED952F9BA}"/>
    <dgm:cxn modelId="{BDDFAA2E-2B1F-46CC-8903-44B039E9DD12}" srcId="{9CC6DF0B-9E8F-4D03-825C-64401FF896D6}" destId="{33393120-8FE6-4CD6-8944-DF17729C7CA5}" srcOrd="1" destOrd="0" parTransId="{9579513F-9DDC-459A-BDEE-FB69BE89C453}" sibTransId="{DDFDBFC1-DDEE-422E-B92F-E9A68EC9771E}"/>
    <dgm:cxn modelId="{0AD53D8D-8687-4418-BE5E-2BEAA71A6C66}" type="presOf" srcId="{76AD4B5E-4F3C-4F20-8296-FCD72E085F8E}" destId="{319B1789-17E0-4FC7-A9C0-5E196FDFEC73}" srcOrd="0" destOrd="0" presId="urn:microsoft.com/office/officeart/2005/8/layout/pyramid2"/>
    <dgm:cxn modelId="{926BABE5-D9E0-497F-973D-F466FC946C6C}" type="presParOf" srcId="{2EB05729-2BED-4E45-8B95-047287DE87D4}" destId="{7CF98C4F-6A8A-453A-BB48-CFD5F1D4F924}" srcOrd="0" destOrd="0" presId="urn:microsoft.com/office/officeart/2005/8/layout/pyramid2"/>
    <dgm:cxn modelId="{408EB8BF-5FFE-4745-B1FE-EC89170D60FD}" type="presParOf" srcId="{2EB05729-2BED-4E45-8B95-047287DE87D4}" destId="{198AEFAA-64B3-45E9-ABB0-8597565A2513}" srcOrd="1" destOrd="0" presId="urn:microsoft.com/office/officeart/2005/8/layout/pyramid2"/>
    <dgm:cxn modelId="{ACA842A3-7B0E-4834-9348-BF32181A2856}" type="presParOf" srcId="{198AEFAA-64B3-45E9-ABB0-8597565A2513}" destId="{319B1789-17E0-4FC7-A9C0-5E196FDFEC73}" srcOrd="0" destOrd="0" presId="urn:microsoft.com/office/officeart/2005/8/layout/pyramid2"/>
    <dgm:cxn modelId="{77333FC4-B5FB-4107-AFBF-BD45E42C4E25}" type="presParOf" srcId="{198AEFAA-64B3-45E9-ABB0-8597565A2513}" destId="{B15E6EA4-A6DA-4D0A-965E-75D8A57EF6D2}" srcOrd="1" destOrd="0" presId="urn:microsoft.com/office/officeart/2005/8/layout/pyramid2"/>
    <dgm:cxn modelId="{3328173F-2495-4B9D-B3FF-D8B35FE7F449}" type="presParOf" srcId="{198AEFAA-64B3-45E9-ABB0-8597565A2513}" destId="{B5F4ABB7-85FE-4B81-B4B1-D2AB7D2FA068}" srcOrd="2" destOrd="0" presId="urn:microsoft.com/office/officeart/2005/8/layout/pyramid2"/>
    <dgm:cxn modelId="{CE213133-A43E-4031-A360-60782C4E602A}" type="presParOf" srcId="{198AEFAA-64B3-45E9-ABB0-8597565A2513}" destId="{AD9870EB-23C2-4A3E-B04B-C9F122516896}" srcOrd="3" destOrd="0" presId="urn:microsoft.com/office/officeart/2005/8/layout/pyramid2"/>
    <dgm:cxn modelId="{D07F7018-9C5E-46F9-B46A-BFFCE3B809AA}" type="presParOf" srcId="{198AEFAA-64B3-45E9-ABB0-8597565A2513}" destId="{5DD73692-B1EB-41C1-82AF-336AAD37B12A}" srcOrd="4" destOrd="0" presId="urn:microsoft.com/office/officeart/2005/8/layout/pyramid2"/>
    <dgm:cxn modelId="{23CAE045-C6C9-430B-ADBF-C3ECA6E8A731}" type="presParOf" srcId="{198AEFAA-64B3-45E9-ABB0-8597565A2513}" destId="{27BB78F1-4815-4E9E-8366-1EB8CB1CE974}" srcOrd="5"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C4EA905-2BE6-4F4A-AF3A-1A94A9F54959}"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s-MX"/>
        </a:p>
      </dgm:t>
    </dgm:pt>
    <dgm:pt modelId="{0EA4CBF8-605F-45ED-9043-0836F2562F1F}">
      <dgm:prSet phldrT="[Texto]"/>
      <dgm:spPr/>
      <dgm:t>
        <a:bodyPr/>
        <a:lstStyle/>
        <a:p>
          <a:r>
            <a:rPr lang="es-MX" dirty="0" smtClean="0"/>
            <a:t>naturalista</a:t>
          </a:r>
          <a:endParaRPr lang="es-MX" dirty="0"/>
        </a:p>
      </dgm:t>
    </dgm:pt>
    <dgm:pt modelId="{B1616462-428E-471F-8D09-4F089604D1E2}" type="parTrans" cxnId="{B286A9E2-108C-409A-94D3-FB93A8FFAE5B}">
      <dgm:prSet/>
      <dgm:spPr/>
      <dgm:t>
        <a:bodyPr/>
        <a:lstStyle/>
        <a:p>
          <a:endParaRPr lang="es-MX"/>
        </a:p>
      </dgm:t>
    </dgm:pt>
    <dgm:pt modelId="{4F8D6F9D-4AD6-4C76-B8BB-A58E79BBC9BA}" type="sibTrans" cxnId="{B286A9E2-108C-409A-94D3-FB93A8FFAE5B}">
      <dgm:prSet/>
      <dgm:spPr/>
      <dgm:t>
        <a:bodyPr/>
        <a:lstStyle/>
        <a:p>
          <a:endParaRPr lang="es-MX"/>
        </a:p>
      </dgm:t>
    </dgm:pt>
    <dgm:pt modelId="{4961C565-878C-4D1A-A593-9DCEF6113D4B}">
      <dgm:prSet phldrT="[Texto]"/>
      <dgm:spPr/>
      <dgm:t>
        <a:bodyPr/>
        <a:lstStyle/>
        <a:p>
          <a:r>
            <a:rPr lang="es-MX" dirty="0" smtClean="0"/>
            <a:t>inventiva</a:t>
          </a:r>
          <a:endParaRPr lang="es-MX" dirty="0"/>
        </a:p>
      </dgm:t>
    </dgm:pt>
    <dgm:pt modelId="{8984599B-DB48-4412-B3F8-7BB9295DE3CD}" type="parTrans" cxnId="{E7324E0F-621C-4B17-A127-C8CDFC53363E}">
      <dgm:prSet/>
      <dgm:spPr/>
      <dgm:t>
        <a:bodyPr/>
        <a:lstStyle/>
        <a:p>
          <a:endParaRPr lang="es-MX"/>
        </a:p>
      </dgm:t>
    </dgm:pt>
    <dgm:pt modelId="{91BC0F84-F037-4B90-90A0-FF25177B98AC}" type="sibTrans" cxnId="{E7324E0F-621C-4B17-A127-C8CDFC53363E}">
      <dgm:prSet/>
      <dgm:spPr/>
      <dgm:t>
        <a:bodyPr/>
        <a:lstStyle/>
        <a:p>
          <a:endParaRPr lang="es-MX"/>
        </a:p>
      </dgm:t>
    </dgm:pt>
    <dgm:pt modelId="{9284E1E6-3F9C-44D2-9107-971C3A00E3AB}">
      <dgm:prSet phldrT="[Texto]"/>
      <dgm:spPr/>
      <dgm:t>
        <a:bodyPr/>
        <a:lstStyle/>
        <a:p>
          <a:r>
            <a:rPr lang="es-MX" dirty="0" smtClean="0"/>
            <a:t>consumista</a:t>
          </a:r>
          <a:endParaRPr lang="es-MX" dirty="0"/>
        </a:p>
      </dgm:t>
    </dgm:pt>
    <dgm:pt modelId="{FA33D491-0A0E-43B0-BC70-D28718616C7C}" type="parTrans" cxnId="{5E9DEB6D-F780-493C-A6B4-8714821BE951}">
      <dgm:prSet/>
      <dgm:spPr/>
      <dgm:t>
        <a:bodyPr/>
        <a:lstStyle/>
        <a:p>
          <a:endParaRPr lang="es-MX"/>
        </a:p>
      </dgm:t>
    </dgm:pt>
    <dgm:pt modelId="{22D07FE5-BA17-4F26-AF08-54890D740AF8}" type="sibTrans" cxnId="{5E9DEB6D-F780-493C-A6B4-8714821BE951}">
      <dgm:prSet/>
      <dgm:spPr/>
      <dgm:t>
        <a:bodyPr/>
        <a:lstStyle/>
        <a:p>
          <a:endParaRPr lang="es-MX"/>
        </a:p>
      </dgm:t>
    </dgm:pt>
    <dgm:pt modelId="{D64B8308-B83F-4995-A697-93691D8F4DE3}" type="pres">
      <dgm:prSet presAssocID="{AC4EA905-2BE6-4F4A-AF3A-1A94A9F54959}" presName="diagram" presStyleCnt="0">
        <dgm:presLayoutVars>
          <dgm:dir/>
          <dgm:resizeHandles val="exact"/>
        </dgm:presLayoutVars>
      </dgm:prSet>
      <dgm:spPr/>
      <dgm:t>
        <a:bodyPr/>
        <a:lstStyle/>
        <a:p>
          <a:endParaRPr lang="es-MX"/>
        </a:p>
      </dgm:t>
    </dgm:pt>
    <dgm:pt modelId="{E1B68C45-9D61-4B50-9022-8DB65DB514FD}" type="pres">
      <dgm:prSet presAssocID="{0EA4CBF8-605F-45ED-9043-0836F2562F1F}" presName="node" presStyleLbl="node1" presStyleIdx="0" presStyleCnt="3">
        <dgm:presLayoutVars>
          <dgm:bulletEnabled val="1"/>
        </dgm:presLayoutVars>
      </dgm:prSet>
      <dgm:spPr/>
      <dgm:t>
        <a:bodyPr/>
        <a:lstStyle/>
        <a:p>
          <a:endParaRPr lang="es-MX"/>
        </a:p>
      </dgm:t>
    </dgm:pt>
    <dgm:pt modelId="{E367027D-4D37-4263-AE87-816A9C7C1B3E}" type="pres">
      <dgm:prSet presAssocID="{4F8D6F9D-4AD6-4C76-B8BB-A58E79BBC9BA}" presName="sibTrans" presStyleCnt="0"/>
      <dgm:spPr/>
    </dgm:pt>
    <dgm:pt modelId="{350D6855-5B71-408C-A628-38B7075C5B61}" type="pres">
      <dgm:prSet presAssocID="{4961C565-878C-4D1A-A593-9DCEF6113D4B}" presName="node" presStyleLbl="node1" presStyleIdx="1" presStyleCnt="3">
        <dgm:presLayoutVars>
          <dgm:bulletEnabled val="1"/>
        </dgm:presLayoutVars>
      </dgm:prSet>
      <dgm:spPr/>
      <dgm:t>
        <a:bodyPr/>
        <a:lstStyle/>
        <a:p>
          <a:endParaRPr lang="es-MX"/>
        </a:p>
      </dgm:t>
    </dgm:pt>
    <dgm:pt modelId="{65F72FE5-6D14-47AC-AE35-E4D7D00B3919}" type="pres">
      <dgm:prSet presAssocID="{91BC0F84-F037-4B90-90A0-FF25177B98AC}" presName="sibTrans" presStyleCnt="0"/>
      <dgm:spPr/>
    </dgm:pt>
    <dgm:pt modelId="{3D54FAE0-13B9-4D94-A7B3-7FE39DE94F77}" type="pres">
      <dgm:prSet presAssocID="{9284E1E6-3F9C-44D2-9107-971C3A00E3AB}" presName="node" presStyleLbl="node1" presStyleIdx="2" presStyleCnt="3">
        <dgm:presLayoutVars>
          <dgm:bulletEnabled val="1"/>
        </dgm:presLayoutVars>
      </dgm:prSet>
      <dgm:spPr/>
      <dgm:t>
        <a:bodyPr/>
        <a:lstStyle/>
        <a:p>
          <a:endParaRPr lang="es-MX"/>
        </a:p>
      </dgm:t>
    </dgm:pt>
  </dgm:ptLst>
  <dgm:cxnLst>
    <dgm:cxn modelId="{E7324E0F-621C-4B17-A127-C8CDFC53363E}" srcId="{AC4EA905-2BE6-4F4A-AF3A-1A94A9F54959}" destId="{4961C565-878C-4D1A-A593-9DCEF6113D4B}" srcOrd="1" destOrd="0" parTransId="{8984599B-DB48-4412-B3F8-7BB9295DE3CD}" sibTransId="{91BC0F84-F037-4B90-90A0-FF25177B98AC}"/>
    <dgm:cxn modelId="{6CBE8016-E605-4F07-82CA-8D9B202157D3}" type="presOf" srcId="{0EA4CBF8-605F-45ED-9043-0836F2562F1F}" destId="{E1B68C45-9D61-4B50-9022-8DB65DB514FD}" srcOrd="0" destOrd="0" presId="urn:microsoft.com/office/officeart/2005/8/layout/default"/>
    <dgm:cxn modelId="{5E9DEB6D-F780-493C-A6B4-8714821BE951}" srcId="{AC4EA905-2BE6-4F4A-AF3A-1A94A9F54959}" destId="{9284E1E6-3F9C-44D2-9107-971C3A00E3AB}" srcOrd="2" destOrd="0" parTransId="{FA33D491-0A0E-43B0-BC70-D28718616C7C}" sibTransId="{22D07FE5-BA17-4F26-AF08-54890D740AF8}"/>
    <dgm:cxn modelId="{C418B222-54CB-4C7E-BBF3-1AC3DBBFF0BC}" type="presOf" srcId="{AC4EA905-2BE6-4F4A-AF3A-1A94A9F54959}" destId="{D64B8308-B83F-4995-A697-93691D8F4DE3}" srcOrd="0" destOrd="0" presId="urn:microsoft.com/office/officeart/2005/8/layout/default"/>
    <dgm:cxn modelId="{B286A9E2-108C-409A-94D3-FB93A8FFAE5B}" srcId="{AC4EA905-2BE6-4F4A-AF3A-1A94A9F54959}" destId="{0EA4CBF8-605F-45ED-9043-0836F2562F1F}" srcOrd="0" destOrd="0" parTransId="{B1616462-428E-471F-8D09-4F089604D1E2}" sibTransId="{4F8D6F9D-4AD6-4C76-B8BB-A58E79BBC9BA}"/>
    <dgm:cxn modelId="{C323AD7E-4C39-4565-8655-00914D61EB76}" type="presOf" srcId="{4961C565-878C-4D1A-A593-9DCEF6113D4B}" destId="{350D6855-5B71-408C-A628-38B7075C5B61}" srcOrd="0" destOrd="0" presId="urn:microsoft.com/office/officeart/2005/8/layout/default"/>
    <dgm:cxn modelId="{DF95ACB7-ABBD-48D4-8C0A-93F84B7D0204}" type="presOf" srcId="{9284E1E6-3F9C-44D2-9107-971C3A00E3AB}" destId="{3D54FAE0-13B9-4D94-A7B3-7FE39DE94F77}" srcOrd="0" destOrd="0" presId="urn:microsoft.com/office/officeart/2005/8/layout/default"/>
    <dgm:cxn modelId="{A4739ABA-C9CA-41EC-8855-3DF3D7F3B1DD}" type="presParOf" srcId="{D64B8308-B83F-4995-A697-93691D8F4DE3}" destId="{E1B68C45-9D61-4B50-9022-8DB65DB514FD}" srcOrd="0" destOrd="0" presId="urn:microsoft.com/office/officeart/2005/8/layout/default"/>
    <dgm:cxn modelId="{F58E79CB-C6FF-42DC-B9D0-89F4A405D4C8}" type="presParOf" srcId="{D64B8308-B83F-4995-A697-93691D8F4DE3}" destId="{E367027D-4D37-4263-AE87-816A9C7C1B3E}" srcOrd="1" destOrd="0" presId="urn:microsoft.com/office/officeart/2005/8/layout/default"/>
    <dgm:cxn modelId="{0490CD7E-59EF-4202-A56C-FAB05F763987}" type="presParOf" srcId="{D64B8308-B83F-4995-A697-93691D8F4DE3}" destId="{350D6855-5B71-408C-A628-38B7075C5B61}" srcOrd="2" destOrd="0" presId="urn:microsoft.com/office/officeart/2005/8/layout/default"/>
    <dgm:cxn modelId="{4AF65B5E-9D8F-4619-AF2E-C5A26AB6A162}" type="presParOf" srcId="{D64B8308-B83F-4995-A697-93691D8F4DE3}" destId="{65F72FE5-6D14-47AC-AE35-E4D7D00B3919}" srcOrd="3" destOrd="0" presId="urn:microsoft.com/office/officeart/2005/8/layout/default"/>
    <dgm:cxn modelId="{244A08D5-A3F0-4C6D-9780-AF496219A155}" type="presParOf" srcId="{D64B8308-B83F-4995-A697-93691D8F4DE3}" destId="{3D54FAE0-13B9-4D94-A7B3-7FE39DE94F77}" srcOrd="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673F57A-EFE9-41FC-AE57-422A120E9026}" type="doc">
      <dgm:prSet loTypeId="urn:microsoft.com/office/officeart/2005/8/layout/bProcess3" loCatId="process" qsTypeId="urn:microsoft.com/office/officeart/2005/8/quickstyle/simple1" qsCatId="simple" csTypeId="urn:microsoft.com/office/officeart/2005/8/colors/colorful2" csCatId="colorful" phldr="1"/>
      <dgm:spPr/>
      <dgm:t>
        <a:bodyPr/>
        <a:lstStyle/>
        <a:p>
          <a:endParaRPr lang="es-MX"/>
        </a:p>
      </dgm:t>
    </dgm:pt>
    <dgm:pt modelId="{501EF3BE-FF69-43E2-8EF0-AA4191B8CB6B}">
      <dgm:prSet phldrT="[Texto]"/>
      <dgm:spPr/>
      <dgm:t>
        <a:bodyPr/>
        <a:lstStyle/>
        <a:p>
          <a:r>
            <a:rPr lang="es-MX" dirty="0" smtClean="0"/>
            <a:t>Objetos de diseño como textos</a:t>
          </a:r>
          <a:endParaRPr lang="es-MX" dirty="0"/>
        </a:p>
      </dgm:t>
    </dgm:pt>
    <dgm:pt modelId="{5FE815B9-A66E-47D7-A0B8-9ED73280ADB3}" type="parTrans" cxnId="{7A01A3B4-745D-4751-9A2C-6A0C747CFB4A}">
      <dgm:prSet/>
      <dgm:spPr/>
      <dgm:t>
        <a:bodyPr/>
        <a:lstStyle/>
        <a:p>
          <a:endParaRPr lang="es-MX"/>
        </a:p>
      </dgm:t>
    </dgm:pt>
    <dgm:pt modelId="{A62DB65F-1663-4D72-945B-5803BB29FD68}" type="sibTrans" cxnId="{7A01A3B4-745D-4751-9A2C-6A0C747CFB4A}">
      <dgm:prSet/>
      <dgm:spPr/>
      <dgm:t>
        <a:bodyPr/>
        <a:lstStyle/>
        <a:p>
          <a:endParaRPr lang="es-MX"/>
        </a:p>
      </dgm:t>
    </dgm:pt>
    <dgm:pt modelId="{30F03C73-BB58-4974-A05E-712B36D59931}">
      <dgm:prSet phldrT="[Texto]"/>
      <dgm:spPr/>
      <dgm:t>
        <a:bodyPr/>
        <a:lstStyle/>
        <a:p>
          <a:r>
            <a:rPr lang="es-MX" dirty="0" smtClean="0"/>
            <a:t>Interacción </a:t>
          </a:r>
          <a:r>
            <a:rPr lang="es-MX" dirty="0" err="1" smtClean="0"/>
            <a:t>simbolica</a:t>
          </a:r>
          <a:r>
            <a:rPr lang="es-MX" dirty="0" smtClean="0"/>
            <a:t> social</a:t>
          </a:r>
          <a:endParaRPr lang="es-MX" dirty="0"/>
        </a:p>
      </dgm:t>
    </dgm:pt>
    <dgm:pt modelId="{2C8ABFCC-6F8E-48D5-9892-480B1BE05A56}" type="parTrans" cxnId="{A0602C0C-081C-4937-BD82-3A475CF0597A}">
      <dgm:prSet/>
      <dgm:spPr/>
      <dgm:t>
        <a:bodyPr/>
        <a:lstStyle/>
        <a:p>
          <a:endParaRPr lang="es-MX"/>
        </a:p>
      </dgm:t>
    </dgm:pt>
    <dgm:pt modelId="{87C78818-FF99-4E0A-A0CF-DC105D18B23F}" type="sibTrans" cxnId="{A0602C0C-081C-4937-BD82-3A475CF0597A}">
      <dgm:prSet/>
      <dgm:spPr/>
      <dgm:t>
        <a:bodyPr/>
        <a:lstStyle/>
        <a:p>
          <a:endParaRPr lang="es-MX"/>
        </a:p>
      </dgm:t>
    </dgm:pt>
    <dgm:pt modelId="{94A31602-1CCA-4711-8D36-72289858A1EA}">
      <dgm:prSet phldrT="[Texto]"/>
      <dgm:spPr/>
      <dgm:t>
        <a:bodyPr/>
        <a:lstStyle/>
        <a:p>
          <a:r>
            <a:rPr lang="es-MX" dirty="0" smtClean="0"/>
            <a:t>Modificación del proceso social</a:t>
          </a:r>
          <a:endParaRPr lang="es-MX" dirty="0"/>
        </a:p>
      </dgm:t>
    </dgm:pt>
    <dgm:pt modelId="{8FA62A2C-2832-4506-B67C-94D1CF90A140}" type="parTrans" cxnId="{964699B3-8393-4186-97A5-23B493C573F4}">
      <dgm:prSet/>
      <dgm:spPr/>
      <dgm:t>
        <a:bodyPr/>
        <a:lstStyle/>
        <a:p>
          <a:endParaRPr lang="es-MX"/>
        </a:p>
      </dgm:t>
    </dgm:pt>
    <dgm:pt modelId="{C7B8D278-C723-4847-9C85-7FC8095B271A}" type="sibTrans" cxnId="{964699B3-8393-4186-97A5-23B493C573F4}">
      <dgm:prSet/>
      <dgm:spPr/>
      <dgm:t>
        <a:bodyPr/>
        <a:lstStyle/>
        <a:p>
          <a:endParaRPr lang="es-MX"/>
        </a:p>
      </dgm:t>
    </dgm:pt>
    <dgm:pt modelId="{B1DD6B17-E1A0-4088-97DD-B2499B224CCC}">
      <dgm:prSet phldrT="[Texto]"/>
      <dgm:spPr/>
      <dgm:t>
        <a:bodyPr/>
        <a:lstStyle/>
        <a:p>
          <a:r>
            <a:rPr lang="es-MX" dirty="0" smtClean="0"/>
            <a:t>Integración de los objetos al  contexto social</a:t>
          </a:r>
          <a:endParaRPr lang="es-MX" dirty="0"/>
        </a:p>
      </dgm:t>
    </dgm:pt>
    <dgm:pt modelId="{21705F2F-C6A8-4B34-A93D-21C397D5CB72}" type="parTrans" cxnId="{2E4A3A03-902F-40D0-9FC1-D858FFEB0F6C}">
      <dgm:prSet/>
      <dgm:spPr/>
      <dgm:t>
        <a:bodyPr/>
        <a:lstStyle/>
        <a:p>
          <a:endParaRPr lang="es-MX"/>
        </a:p>
      </dgm:t>
    </dgm:pt>
    <dgm:pt modelId="{8F7E7DBF-3CB9-451D-A16F-0401921277DF}" type="sibTrans" cxnId="{2E4A3A03-902F-40D0-9FC1-D858FFEB0F6C}">
      <dgm:prSet/>
      <dgm:spPr/>
      <dgm:t>
        <a:bodyPr/>
        <a:lstStyle/>
        <a:p>
          <a:endParaRPr lang="es-MX"/>
        </a:p>
      </dgm:t>
    </dgm:pt>
    <dgm:pt modelId="{BBEA9F59-B837-4212-9499-B76AA415FF45}">
      <dgm:prSet phldrT="[Texto]"/>
      <dgm:spPr/>
      <dgm:t>
        <a:bodyPr/>
        <a:lstStyle/>
        <a:p>
          <a:r>
            <a:rPr lang="es-MX" dirty="0" smtClean="0"/>
            <a:t>Modificación de las interacciones </a:t>
          </a:r>
          <a:endParaRPr lang="es-MX" dirty="0"/>
        </a:p>
      </dgm:t>
    </dgm:pt>
    <dgm:pt modelId="{A3D84A02-9CB6-4591-A416-D03D73D7244A}" type="parTrans" cxnId="{37515BB2-9087-4BC7-8BEA-CFC2185FEDE4}">
      <dgm:prSet/>
      <dgm:spPr/>
      <dgm:t>
        <a:bodyPr/>
        <a:lstStyle/>
        <a:p>
          <a:endParaRPr lang="es-MX"/>
        </a:p>
      </dgm:t>
    </dgm:pt>
    <dgm:pt modelId="{AA253511-0626-4258-800E-8B1BC9974345}" type="sibTrans" cxnId="{37515BB2-9087-4BC7-8BEA-CFC2185FEDE4}">
      <dgm:prSet/>
      <dgm:spPr/>
      <dgm:t>
        <a:bodyPr/>
        <a:lstStyle/>
        <a:p>
          <a:endParaRPr lang="es-MX"/>
        </a:p>
      </dgm:t>
    </dgm:pt>
    <dgm:pt modelId="{46B081AF-922D-4732-B2E7-B36033EFF7A7}" type="pres">
      <dgm:prSet presAssocID="{A673F57A-EFE9-41FC-AE57-422A120E9026}" presName="Name0" presStyleCnt="0">
        <dgm:presLayoutVars>
          <dgm:dir/>
          <dgm:resizeHandles val="exact"/>
        </dgm:presLayoutVars>
      </dgm:prSet>
      <dgm:spPr/>
      <dgm:t>
        <a:bodyPr/>
        <a:lstStyle/>
        <a:p>
          <a:endParaRPr lang="es-MX"/>
        </a:p>
      </dgm:t>
    </dgm:pt>
    <dgm:pt modelId="{2B531A8B-5F88-41C8-A8CB-E470233F83B4}" type="pres">
      <dgm:prSet presAssocID="{501EF3BE-FF69-43E2-8EF0-AA4191B8CB6B}" presName="node" presStyleLbl="node1" presStyleIdx="0" presStyleCnt="5">
        <dgm:presLayoutVars>
          <dgm:bulletEnabled val="1"/>
        </dgm:presLayoutVars>
      </dgm:prSet>
      <dgm:spPr/>
      <dgm:t>
        <a:bodyPr/>
        <a:lstStyle/>
        <a:p>
          <a:endParaRPr lang="es-MX"/>
        </a:p>
      </dgm:t>
    </dgm:pt>
    <dgm:pt modelId="{A3BB6041-61D3-43E7-933D-1A02CBD4C239}" type="pres">
      <dgm:prSet presAssocID="{A62DB65F-1663-4D72-945B-5803BB29FD68}" presName="sibTrans" presStyleLbl="sibTrans1D1" presStyleIdx="0" presStyleCnt="4"/>
      <dgm:spPr/>
      <dgm:t>
        <a:bodyPr/>
        <a:lstStyle/>
        <a:p>
          <a:endParaRPr lang="es-MX"/>
        </a:p>
      </dgm:t>
    </dgm:pt>
    <dgm:pt modelId="{88547EB3-3571-4EE1-AF37-0C4C4BE01EB4}" type="pres">
      <dgm:prSet presAssocID="{A62DB65F-1663-4D72-945B-5803BB29FD68}" presName="connectorText" presStyleLbl="sibTrans1D1" presStyleIdx="0" presStyleCnt="4"/>
      <dgm:spPr/>
      <dgm:t>
        <a:bodyPr/>
        <a:lstStyle/>
        <a:p>
          <a:endParaRPr lang="es-MX"/>
        </a:p>
      </dgm:t>
    </dgm:pt>
    <dgm:pt modelId="{BFE5C25D-A5B0-4AEC-97E3-461A8B694AB6}" type="pres">
      <dgm:prSet presAssocID="{30F03C73-BB58-4974-A05E-712B36D59931}" presName="node" presStyleLbl="node1" presStyleIdx="1" presStyleCnt="5">
        <dgm:presLayoutVars>
          <dgm:bulletEnabled val="1"/>
        </dgm:presLayoutVars>
      </dgm:prSet>
      <dgm:spPr/>
      <dgm:t>
        <a:bodyPr/>
        <a:lstStyle/>
        <a:p>
          <a:endParaRPr lang="es-MX"/>
        </a:p>
      </dgm:t>
    </dgm:pt>
    <dgm:pt modelId="{606347E1-CBAA-4D36-8B03-B9B4AEA676AC}" type="pres">
      <dgm:prSet presAssocID="{87C78818-FF99-4E0A-A0CF-DC105D18B23F}" presName="sibTrans" presStyleLbl="sibTrans1D1" presStyleIdx="1" presStyleCnt="4"/>
      <dgm:spPr/>
      <dgm:t>
        <a:bodyPr/>
        <a:lstStyle/>
        <a:p>
          <a:endParaRPr lang="es-MX"/>
        </a:p>
      </dgm:t>
    </dgm:pt>
    <dgm:pt modelId="{52B84C57-4A24-4DCB-9D0C-1875F459A97D}" type="pres">
      <dgm:prSet presAssocID="{87C78818-FF99-4E0A-A0CF-DC105D18B23F}" presName="connectorText" presStyleLbl="sibTrans1D1" presStyleIdx="1" presStyleCnt="4"/>
      <dgm:spPr/>
      <dgm:t>
        <a:bodyPr/>
        <a:lstStyle/>
        <a:p>
          <a:endParaRPr lang="es-MX"/>
        </a:p>
      </dgm:t>
    </dgm:pt>
    <dgm:pt modelId="{86927E87-0F0C-4C0B-8301-36A4582BAF21}" type="pres">
      <dgm:prSet presAssocID="{94A31602-1CCA-4711-8D36-72289858A1EA}" presName="node" presStyleLbl="node1" presStyleIdx="2" presStyleCnt="5">
        <dgm:presLayoutVars>
          <dgm:bulletEnabled val="1"/>
        </dgm:presLayoutVars>
      </dgm:prSet>
      <dgm:spPr/>
      <dgm:t>
        <a:bodyPr/>
        <a:lstStyle/>
        <a:p>
          <a:endParaRPr lang="es-MX"/>
        </a:p>
      </dgm:t>
    </dgm:pt>
    <dgm:pt modelId="{17C9C64F-F78D-46ED-BF62-4D417200C386}" type="pres">
      <dgm:prSet presAssocID="{C7B8D278-C723-4847-9C85-7FC8095B271A}" presName="sibTrans" presStyleLbl="sibTrans1D1" presStyleIdx="2" presStyleCnt="4"/>
      <dgm:spPr/>
      <dgm:t>
        <a:bodyPr/>
        <a:lstStyle/>
        <a:p>
          <a:endParaRPr lang="es-MX"/>
        </a:p>
      </dgm:t>
    </dgm:pt>
    <dgm:pt modelId="{541429CB-B802-4A37-96EB-3644D299C42E}" type="pres">
      <dgm:prSet presAssocID="{C7B8D278-C723-4847-9C85-7FC8095B271A}" presName="connectorText" presStyleLbl="sibTrans1D1" presStyleIdx="2" presStyleCnt="4"/>
      <dgm:spPr/>
      <dgm:t>
        <a:bodyPr/>
        <a:lstStyle/>
        <a:p>
          <a:endParaRPr lang="es-MX"/>
        </a:p>
      </dgm:t>
    </dgm:pt>
    <dgm:pt modelId="{7A97C221-B295-4E4E-9B0A-97AF2E3166F3}" type="pres">
      <dgm:prSet presAssocID="{B1DD6B17-E1A0-4088-97DD-B2499B224CCC}" presName="node" presStyleLbl="node1" presStyleIdx="3" presStyleCnt="5">
        <dgm:presLayoutVars>
          <dgm:bulletEnabled val="1"/>
        </dgm:presLayoutVars>
      </dgm:prSet>
      <dgm:spPr/>
      <dgm:t>
        <a:bodyPr/>
        <a:lstStyle/>
        <a:p>
          <a:endParaRPr lang="es-MX"/>
        </a:p>
      </dgm:t>
    </dgm:pt>
    <dgm:pt modelId="{BFD88944-9B25-41C0-9A23-BBC2EE24D53F}" type="pres">
      <dgm:prSet presAssocID="{8F7E7DBF-3CB9-451D-A16F-0401921277DF}" presName="sibTrans" presStyleLbl="sibTrans1D1" presStyleIdx="3" presStyleCnt="4"/>
      <dgm:spPr/>
      <dgm:t>
        <a:bodyPr/>
        <a:lstStyle/>
        <a:p>
          <a:endParaRPr lang="es-MX"/>
        </a:p>
      </dgm:t>
    </dgm:pt>
    <dgm:pt modelId="{310EACDF-7850-4428-ABF0-BDCA58995789}" type="pres">
      <dgm:prSet presAssocID="{8F7E7DBF-3CB9-451D-A16F-0401921277DF}" presName="connectorText" presStyleLbl="sibTrans1D1" presStyleIdx="3" presStyleCnt="4"/>
      <dgm:spPr/>
      <dgm:t>
        <a:bodyPr/>
        <a:lstStyle/>
        <a:p>
          <a:endParaRPr lang="es-MX"/>
        </a:p>
      </dgm:t>
    </dgm:pt>
    <dgm:pt modelId="{3B0FAF37-18E1-4B17-908E-95984850C4F5}" type="pres">
      <dgm:prSet presAssocID="{BBEA9F59-B837-4212-9499-B76AA415FF45}" presName="node" presStyleLbl="node1" presStyleIdx="4" presStyleCnt="5">
        <dgm:presLayoutVars>
          <dgm:bulletEnabled val="1"/>
        </dgm:presLayoutVars>
      </dgm:prSet>
      <dgm:spPr/>
      <dgm:t>
        <a:bodyPr/>
        <a:lstStyle/>
        <a:p>
          <a:endParaRPr lang="es-MX"/>
        </a:p>
      </dgm:t>
    </dgm:pt>
  </dgm:ptLst>
  <dgm:cxnLst>
    <dgm:cxn modelId="{7A01A3B4-745D-4751-9A2C-6A0C747CFB4A}" srcId="{A673F57A-EFE9-41FC-AE57-422A120E9026}" destId="{501EF3BE-FF69-43E2-8EF0-AA4191B8CB6B}" srcOrd="0" destOrd="0" parTransId="{5FE815B9-A66E-47D7-A0B8-9ED73280ADB3}" sibTransId="{A62DB65F-1663-4D72-945B-5803BB29FD68}"/>
    <dgm:cxn modelId="{17D5A487-0DC9-4CAE-A995-D88649EDBBCE}" type="presOf" srcId="{A673F57A-EFE9-41FC-AE57-422A120E9026}" destId="{46B081AF-922D-4732-B2E7-B36033EFF7A7}" srcOrd="0" destOrd="0" presId="urn:microsoft.com/office/officeart/2005/8/layout/bProcess3"/>
    <dgm:cxn modelId="{184C3B09-3939-4182-87D0-7436163CC4E2}" type="presOf" srcId="{B1DD6B17-E1A0-4088-97DD-B2499B224CCC}" destId="{7A97C221-B295-4E4E-9B0A-97AF2E3166F3}" srcOrd="0" destOrd="0" presId="urn:microsoft.com/office/officeart/2005/8/layout/bProcess3"/>
    <dgm:cxn modelId="{5A6DB229-7660-4C50-BC89-9277CBD628F4}" type="presOf" srcId="{A62DB65F-1663-4D72-945B-5803BB29FD68}" destId="{A3BB6041-61D3-43E7-933D-1A02CBD4C239}" srcOrd="0" destOrd="0" presId="urn:microsoft.com/office/officeart/2005/8/layout/bProcess3"/>
    <dgm:cxn modelId="{9761C187-EDD6-44A0-89CD-7EA439BA93C8}" type="presOf" srcId="{87C78818-FF99-4E0A-A0CF-DC105D18B23F}" destId="{606347E1-CBAA-4D36-8B03-B9B4AEA676AC}" srcOrd="0" destOrd="0" presId="urn:microsoft.com/office/officeart/2005/8/layout/bProcess3"/>
    <dgm:cxn modelId="{CC5ABF72-3F92-46C6-A8E9-6EB20A7EF708}" type="presOf" srcId="{87C78818-FF99-4E0A-A0CF-DC105D18B23F}" destId="{52B84C57-4A24-4DCB-9D0C-1875F459A97D}" srcOrd="1" destOrd="0" presId="urn:microsoft.com/office/officeart/2005/8/layout/bProcess3"/>
    <dgm:cxn modelId="{37515BB2-9087-4BC7-8BEA-CFC2185FEDE4}" srcId="{A673F57A-EFE9-41FC-AE57-422A120E9026}" destId="{BBEA9F59-B837-4212-9499-B76AA415FF45}" srcOrd="4" destOrd="0" parTransId="{A3D84A02-9CB6-4591-A416-D03D73D7244A}" sibTransId="{AA253511-0626-4258-800E-8B1BC9974345}"/>
    <dgm:cxn modelId="{39D3476E-88F3-4F09-BDE5-7E58DC0B9F5C}" type="presOf" srcId="{30F03C73-BB58-4974-A05E-712B36D59931}" destId="{BFE5C25D-A5B0-4AEC-97E3-461A8B694AB6}" srcOrd="0" destOrd="0" presId="urn:microsoft.com/office/officeart/2005/8/layout/bProcess3"/>
    <dgm:cxn modelId="{8117A1F6-50E3-4D56-953A-B43578848646}" type="presOf" srcId="{C7B8D278-C723-4847-9C85-7FC8095B271A}" destId="{17C9C64F-F78D-46ED-BF62-4D417200C386}" srcOrd="0" destOrd="0" presId="urn:microsoft.com/office/officeart/2005/8/layout/bProcess3"/>
    <dgm:cxn modelId="{CA6F8044-714A-4C57-B709-E262E4E812D6}" type="presOf" srcId="{8F7E7DBF-3CB9-451D-A16F-0401921277DF}" destId="{BFD88944-9B25-41C0-9A23-BBC2EE24D53F}" srcOrd="0" destOrd="0" presId="urn:microsoft.com/office/officeart/2005/8/layout/bProcess3"/>
    <dgm:cxn modelId="{A0602C0C-081C-4937-BD82-3A475CF0597A}" srcId="{A673F57A-EFE9-41FC-AE57-422A120E9026}" destId="{30F03C73-BB58-4974-A05E-712B36D59931}" srcOrd="1" destOrd="0" parTransId="{2C8ABFCC-6F8E-48D5-9892-480B1BE05A56}" sibTransId="{87C78818-FF99-4E0A-A0CF-DC105D18B23F}"/>
    <dgm:cxn modelId="{2D615BAF-16CD-4200-A6CD-1312A85A6199}" type="presOf" srcId="{94A31602-1CCA-4711-8D36-72289858A1EA}" destId="{86927E87-0F0C-4C0B-8301-36A4582BAF21}" srcOrd="0" destOrd="0" presId="urn:microsoft.com/office/officeart/2005/8/layout/bProcess3"/>
    <dgm:cxn modelId="{A5C6F028-E27D-4FD4-930D-179075E2D0DC}" type="presOf" srcId="{BBEA9F59-B837-4212-9499-B76AA415FF45}" destId="{3B0FAF37-18E1-4B17-908E-95984850C4F5}" srcOrd="0" destOrd="0" presId="urn:microsoft.com/office/officeart/2005/8/layout/bProcess3"/>
    <dgm:cxn modelId="{964699B3-8393-4186-97A5-23B493C573F4}" srcId="{A673F57A-EFE9-41FC-AE57-422A120E9026}" destId="{94A31602-1CCA-4711-8D36-72289858A1EA}" srcOrd="2" destOrd="0" parTransId="{8FA62A2C-2832-4506-B67C-94D1CF90A140}" sibTransId="{C7B8D278-C723-4847-9C85-7FC8095B271A}"/>
    <dgm:cxn modelId="{2E4A3A03-902F-40D0-9FC1-D858FFEB0F6C}" srcId="{A673F57A-EFE9-41FC-AE57-422A120E9026}" destId="{B1DD6B17-E1A0-4088-97DD-B2499B224CCC}" srcOrd="3" destOrd="0" parTransId="{21705F2F-C6A8-4B34-A93D-21C397D5CB72}" sibTransId="{8F7E7DBF-3CB9-451D-A16F-0401921277DF}"/>
    <dgm:cxn modelId="{E81B08CC-CD96-4417-8366-18E3727E010C}" type="presOf" srcId="{C7B8D278-C723-4847-9C85-7FC8095B271A}" destId="{541429CB-B802-4A37-96EB-3644D299C42E}" srcOrd="1" destOrd="0" presId="urn:microsoft.com/office/officeart/2005/8/layout/bProcess3"/>
    <dgm:cxn modelId="{B7407238-46CE-41A0-B639-676286954382}" type="presOf" srcId="{501EF3BE-FF69-43E2-8EF0-AA4191B8CB6B}" destId="{2B531A8B-5F88-41C8-A8CB-E470233F83B4}" srcOrd="0" destOrd="0" presId="urn:microsoft.com/office/officeart/2005/8/layout/bProcess3"/>
    <dgm:cxn modelId="{92CCCFCB-94E8-48AB-9C1D-2787A2E45DCC}" type="presOf" srcId="{A62DB65F-1663-4D72-945B-5803BB29FD68}" destId="{88547EB3-3571-4EE1-AF37-0C4C4BE01EB4}" srcOrd="1" destOrd="0" presId="urn:microsoft.com/office/officeart/2005/8/layout/bProcess3"/>
    <dgm:cxn modelId="{54530AE6-D873-4F93-A771-A02E7ADD34D6}" type="presOf" srcId="{8F7E7DBF-3CB9-451D-A16F-0401921277DF}" destId="{310EACDF-7850-4428-ABF0-BDCA58995789}" srcOrd="1" destOrd="0" presId="urn:microsoft.com/office/officeart/2005/8/layout/bProcess3"/>
    <dgm:cxn modelId="{153B7E28-20D0-48B1-9981-1471A3DEDD18}" type="presParOf" srcId="{46B081AF-922D-4732-B2E7-B36033EFF7A7}" destId="{2B531A8B-5F88-41C8-A8CB-E470233F83B4}" srcOrd="0" destOrd="0" presId="urn:microsoft.com/office/officeart/2005/8/layout/bProcess3"/>
    <dgm:cxn modelId="{FD125E11-3E89-472F-9F8A-C01642352BE9}" type="presParOf" srcId="{46B081AF-922D-4732-B2E7-B36033EFF7A7}" destId="{A3BB6041-61D3-43E7-933D-1A02CBD4C239}" srcOrd="1" destOrd="0" presId="urn:microsoft.com/office/officeart/2005/8/layout/bProcess3"/>
    <dgm:cxn modelId="{3E610E13-18B8-4EFF-B0D3-C33903A34E18}" type="presParOf" srcId="{A3BB6041-61D3-43E7-933D-1A02CBD4C239}" destId="{88547EB3-3571-4EE1-AF37-0C4C4BE01EB4}" srcOrd="0" destOrd="0" presId="urn:microsoft.com/office/officeart/2005/8/layout/bProcess3"/>
    <dgm:cxn modelId="{9CBFA055-8909-4207-99F2-0296D91CE4C8}" type="presParOf" srcId="{46B081AF-922D-4732-B2E7-B36033EFF7A7}" destId="{BFE5C25D-A5B0-4AEC-97E3-461A8B694AB6}" srcOrd="2" destOrd="0" presId="urn:microsoft.com/office/officeart/2005/8/layout/bProcess3"/>
    <dgm:cxn modelId="{EF672714-E2BC-4F4C-B7AE-18277D1546F1}" type="presParOf" srcId="{46B081AF-922D-4732-B2E7-B36033EFF7A7}" destId="{606347E1-CBAA-4D36-8B03-B9B4AEA676AC}" srcOrd="3" destOrd="0" presId="urn:microsoft.com/office/officeart/2005/8/layout/bProcess3"/>
    <dgm:cxn modelId="{EB4071DE-2FB8-45C4-B817-F97477CB060C}" type="presParOf" srcId="{606347E1-CBAA-4D36-8B03-B9B4AEA676AC}" destId="{52B84C57-4A24-4DCB-9D0C-1875F459A97D}" srcOrd="0" destOrd="0" presId="urn:microsoft.com/office/officeart/2005/8/layout/bProcess3"/>
    <dgm:cxn modelId="{398F8714-9064-4B1E-AEE6-EEED64F8BB44}" type="presParOf" srcId="{46B081AF-922D-4732-B2E7-B36033EFF7A7}" destId="{86927E87-0F0C-4C0B-8301-36A4582BAF21}" srcOrd="4" destOrd="0" presId="urn:microsoft.com/office/officeart/2005/8/layout/bProcess3"/>
    <dgm:cxn modelId="{4324775D-0CD6-497F-9B5C-AA7B9BD36384}" type="presParOf" srcId="{46B081AF-922D-4732-B2E7-B36033EFF7A7}" destId="{17C9C64F-F78D-46ED-BF62-4D417200C386}" srcOrd="5" destOrd="0" presId="urn:microsoft.com/office/officeart/2005/8/layout/bProcess3"/>
    <dgm:cxn modelId="{6464B392-2FF1-406C-B12A-BC08221991D8}" type="presParOf" srcId="{17C9C64F-F78D-46ED-BF62-4D417200C386}" destId="{541429CB-B802-4A37-96EB-3644D299C42E}" srcOrd="0" destOrd="0" presId="urn:microsoft.com/office/officeart/2005/8/layout/bProcess3"/>
    <dgm:cxn modelId="{28486FA8-9BAB-4FA8-9F02-89032B6D71B8}" type="presParOf" srcId="{46B081AF-922D-4732-B2E7-B36033EFF7A7}" destId="{7A97C221-B295-4E4E-9B0A-97AF2E3166F3}" srcOrd="6" destOrd="0" presId="urn:microsoft.com/office/officeart/2005/8/layout/bProcess3"/>
    <dgm:cxn modelId="{CF7E88BB-A1A8-4D68-8FDB-85B555C232B3}" type="presParOf" srcId="{46B081AF-922D-4732-B2E7-B36033EFF7A7}" destId="{BFD88944-9B25-41C0-9A23-BBC2EE24D53F}" srcOrd="7" destOrd="0" presId="urn:microsoft.com/office/officeart/2005/8/layout/bProcess3"/>
    <dgm:cxn modelId="{E29F1622-841E-4338-8A42-6D9CC3D32029}" type="presParOf" srcId="{BFD88944-9B25-41C0-9A23-BBC2EE24D53F}" destId="{310EACDF-7850-4428-ABF0-BDCA58995789}" srcOrd="0" destOrd="0" presId="urn:microsoft.com/office/officeart/2005/8/layout/bProcess3"/>
    <dgm:cxn modelId="{8D201000-B045-49A3-B6DE-EF34F23EB1F9}" type="presParOf" srcId="{46B081AF-922D-4732-B2E7-B36033EFF7A7}" destId="{3B0FAF37-18E1-4B17-908E-95984850C4F5}" srcOrd="8" destOrd="0" presId="urn:microsoft.com/office/officeart/2005/8/layout/b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smtClean="0"/>
              <a:pPr/>
              <a:t>10/18/2017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smtClean="0"/>
              <a:pPr/>
              <a:t>‹Nº›</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916350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smtClean="0"/>
              <a:t>10/18/2017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smtClean="0"/>
              <a:t>‹Nº›</a:t>
            </a:fld>
            <a:endParaRPr lang="en-US" dirty="0"/>
          </a:p>
        </p:txBody>
      </p:sp>
    </p:spTree>
    <p:extLst>
      <p:ext uri="{BB962C8B-B14F-4D97-AF65-F5344CB8AC3E}">
        <p14:creationId xmlns:p14="http://schemas.microsoft.com/office/powerpoint/2010/main" val="1075917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smtClean="0"/>
              <a:t>10/18/2017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smtClean="0"/>
              <a:t>‹Nº›</a:t>
            </a:fld>
            <a:endParaRPr lang="en-US" dirty="0"/>
          </a:p>
        </p:txBody>
      </p:sp>
    </p:spTree>
    <p:extLst>
      <p:ext uri="{BB962C8B-B14F-4D97-AF65-F5344CB8AC3E}">
        <p14:creationId xmlns:p14="http://schemas.microsoft.com/office/powerpoint/2010/main" val="15838234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smtClean="0"/>
              <a:t>10/18/2017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smtClean="0"/>
              <a:t>‹Nº›</a:t>
            </a:fld>
            <a:endParaRPr lang="en-US" dirty="0"/>
          </a:p>
        </p:txBody>
      </p:sp>
    </p:spTree>
    <p:extLst>
      <p:ext uri="{BB962C8B-B14F-4D97-AF65-F5344CB8AC3E}">
        <p14:creationId xmlns:p14="http://schemas.microsoft.com/office/powerpoint/2010/main" val="27422671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87DE6118-2437-4B30-8E3C-4D2BE6020583}" type="datetimeFigureOut">
              <a:rPr lang="en-US" smtClean="0"/>
              <a:pPr/>
              <a:t>10/18/2017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smtClean="0"/>
              <a:pPr/>
              <a:t>‹Nº›</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934777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87DE6118-2437-4B30-8E3C-4D2BE6020583}" type="datetimeFigureOut">
              <a:rPr lang="en-US" smtClean="0"/>
              <a:t>10/18/2017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9E57DC2-970A-4B3E-BB1C-7A09969E49DF}" type="slidenum">
              <a:rPr lang="en-US" smtClean="0"/>
              <a:t>‹Nº›</a:t>
            </a:fld>
            <a:endParaRPr lang="en-US" dirty="0"/>
          </a:p>
        </p:txBody>
      </p:sp>
    </p:spTree>
    <p:extLst>
      <p:ext uri="{BB962C8B-B14F-4D97-AF65-F5344CB8AC3E}">
        <p14:creationId xmlns:p14="http://schemas.microsoft.com/office/powerpoint/2010/main" val="4229435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097280" y="2582334"/>
            <a:ext cx="4937760" cy="3378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217920" y="2582334"/>
            <a:ext cx="4937760" cy="3378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87DE6118-2437-4B30-8E3C-4D2BE6020583}" type="datetimeFigureOut">
              <a:rPr lang="en-US" smtClean="0"/>
              <a:t>10/18/2017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9E57DC2-970A-4B3E-BB1C-7A09969E49DF}" type="slidenum">
              <a:rPr lang="en-US" smtClean="0"/>
              <a:t>‹Nº›</a:t>
            </a:fld>
            <a:endParaRPr lang="en-US" dirty="0"/>
          </a:p>
        </p:txBody>
      </p:sp>
    </p:spTree>
    <p:extLst>
      <p:ext uri="{BB962C8B-B14F-4D97-AF65-F5344CB8AC3E}">
        <p14:creationId xmlns:p14="http://schemas.microsoft.com/office/powerpoint/2010/main" val="26497329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87DE6118-2437-4B30-8E3C-4D2BE6020583}" type="datetimeFigureOut">
              <a:rPr lang="en-US" smtClean="0"/>
              <a:t>10/18/2017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9E57DC2-970A-4B3E-BB1C-7A09969E49DF}" type="slidenum">
              <a:rPr lang="en-US" smtClean="0"/>
              <a:t>‹Nº›</a:t>
            </a:fld>
            <a:endParaRPr lang="en-US" dirty="0"/>
          </a:p>
        </p:txBody>
      </p:sp>
    </p:spTree>
    <p:extLst>
      <p:ext uri="{BB962C8B-B14F-4D97-AF65-F5344CB8AC3E}">
        <p14:creationId xmlns:p14="http://schemas.microsoft.com/office/powerpoint/2010/main" val="29597643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87DE6118-2437-4B30-8E3C-4D2BE6020583}" type="datetimeFigureOut">
              <a:rPr lang="en-US" smtClean="0"/>
              <a:t>10/18/2017</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69E57DC2-970A-4B3E-BB1C-7A09969E49DF}" type="slidenum">
              <a:rPr lang="en-US" smtClean="0"/>
              <a:t>‹Nº›</a:t>
            </a:fld>
            <a:endParaRPr lang="en-US" dirty="0"/>
          </a:p>
        </p:txBody>
      </p:sp>
    </p:spTree>
    <p:extLst>
      <p:ext uri="{BB962C8B-B14F-4D97-AF65-F5344CB8AC3E}">
        <p14:creationId xmlns:p14="http://schemas.microsoft.com/office/powerpoint/2010/main" val="10773261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87DE6118-2437-4B30-8E3C-4D2BE6020583}" type="datetimeFigureOut">
              <a:rPr lang="en-US" smtClean="0"/>
              <a:pPr/>
              <a:t>10/18/2017</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69E57DC2-970A-4B3E-BB1C-7A09969E49DF}" type="slidenum">
              <a:rPr lang="en-US" smtClean="0"/>
              <a:pPr/>
              <a:t>‹Nº›</a:t>
            </a:fld>
            <a:endParaRPr lang="en-US" dirty="0"/>
          </a:p>
        </p:txBody>
      </p:sp>
    </p:spTree>
    <p:extLst>
      <p:ext uri="{BB962C8B-B14F-4D97-AF65-F5344CB8AC3E}">
        <p14:creationId xmlns:p14="http://schemas.microsoft.com/office/powerpoint/2010/main" val="1528258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87DE6118-2437-4B30-8E3C-4D2BE6020583}" type="datetimeFigureOut">
              <a:rPr lang="en-US" smtClean="0"/>
              <a:pPr/>
              <a:t>10/18/2017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9E57DC2-970A-4B3E-BB1C-7A09969E49DF}" type="slidenum">
              <a:rPr lang="en-US" smtClean="0"/>
              <a:pPr/>
              <a:t>‹Nº›</a:t>
            </a:fld>
            <a:endParaRPr lang="en-US" dirty="0"/>
          </a:p>
        </p:txBody>
      </p:sp>
    </p:spTree>
    <p:extLst>
      <p:ext uri="{BB962C8B-B14F-4D97-AF65-F5344CB8AC3E}">
        <p14:creationId xmlns:p14="http://schemas.microsoft.com/office/powerpoint/2010/main" val="32682490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87DE6118-2437-4B30-8E3C-4D2BE6020583}" type="datetimeFigureOut">
              <a:rPr lang="en-US" smtClean="0"/>
              <a:pPr/>
              <a:t>10/18/2017</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69E57DC2-970A-4B3E-BB1C-7A09969E49DF}" type="slidenum">
              <a:rPr lang="en-US" smtClean="0"/>
              <a:pPr/>
              <a:t>‹Nº›</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9114038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3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hyperlink" Target="http://www.redalyc.org/articulo.oa"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551446" y="1195223"/>
            <a:ext cx="8361229" cy="1968532"/>
          </a:xfrm>
        </p:spPr>
        <p:txBody>
          <a:bodyPr>
            <a:normAutofit fontScale="90000"/>
          </a:bodyPr>
          <a:lstStyle/>
          <a:p>
            <a:r>
              <a:rPr lang="es-MX" sz="3100" dirty="0" smtClean="0">
                <a:latin typeface="Arial" panose="020B0604020202020204" pitchFamily="34" charset="0"/>
                <a:cs typeface="Arial" panose="020B0604020202020204" pitchFamily="34" charset="0"/>
              </a:rPr>
              <a:t>Material Didáctico </a:t>
            </a:r>
            <a:br>
              <a:rPr lang="es-MX" sz="3100" dirty="0" smtClean="0">
                <a:latin typeface="Arial" panose="020B0604020202020204" pitchFamily="34" charset="0"/>
                <a:cs typeface="Arial" panose="020B0604020202020204" pitchFamily="34" charset="0"/>
              </a:rPr>
            </a:br>
            <a:r>
              <a:rPr lang="es-MX" sz="3100" dirty="0" smtClean="0">
                <a:latin typeface="Arial" panose="020B0604020202020204" pitchFamily="34" charset="0"/>
                <a:cs typeface="Arial" panose="020B0604020202020204" pitchFamily="34" charset="0"/>
              </a:rPr>
              <a:t>El lenguaje de los objetos, la evolución en las diversas fases del diseño y su interacción simbólica para la satisfacción de las necesidades sociales</a:t>
            </a:r>
            <a:r>
              <a:rPr lang="es-MX" sz="4000" dirty="0" smtClean="0">
                <a:latin typeface="Arial" panose="020B0604020202020204" pitchFamily="34" charset="0"/>
                <a:cs typeface="Arial" panose="020B0604020202020204" pitchFamily="34" charset="0"/>
              </a:rPr>
              <a:t/>
            </a:r>
            <a:br>
              <a:rPr lang="es-MX" sz="4000" dirty="0" smtClean="0">
                <a:latin typeface="Arial" panose="020B0604020202020204" pitchFamily="34" charset="0"/>
                <a:cs typeface="Arial" panose="020B0604020202020204" pitchFamily="34" charset="0"/>
              </a:rPr>
            </a:br>
            <a:endParaRPr lang="es-MX" sz="4000" dirty="0">
              <a:latin typeface="Arial" panose="020B0604020202020204" pitchFamily="34" charset="0"/>
              <a:cs typeface="Arial" panose="020B0604020202020204" pitchFamily="34" charset="0"/>
            </a:endParaRPr>
          </a:p>
        </p:txBody>
      </p:sp>
      <p:sp>
        <p:nvSpPr>
          <p:cNvPr id="3" name="Subtítulo 2"/>
          <p:cNvSpPr>
            <a:spLocks noGrp="1"/>
          </p:cNvSpPr>
          <p:nvPr>
            <p:ph type="subTitle" idx="1"/>
          </p:nvPr>
        </p:nvSpPr>
        <p:spPr>
          <a:xfrm>
            <a:off x="1700464" y="3293918"/>
            <a:ext cx="7811116" cy="1444337"/>
          </a:xfrm>
        </p:spPr>
        <p:txBody>
          <a:bodyPr>
            <a:normAutofit fontScale="25000" lnSpcReduction="20000"/>
          </a:bodyPr>
          <a:lstStyle/>
          <a:p>
            <a:r>
              <a:rPr lang="es-MX" sz="7400" dirty="0">
                <a:latin typeface="Arial" panose="020B0604020202020204" pitchFamily="34" charset="0"/>
                <a:cs typeface="Arial" panose="020B0604020202020204" pitchFamily="34" charset="0"/>
              </a:rPr>
              <a:t>Unidad de </a:t>
            </a:r>
            <a:r>
              <a:rPr lang="es-MX" sz="7400" dirty="0" smtClean="0">
                <a:latin typeface="Arial" panose="020B0604020202020204" pitchFamily="34" charset="0"/>
                <a:cs typeface="Arial" panose="020B0604020202020204" pitchFamily="34" charset="0"/>
              </a:rPr>
              <a:t>Aprendizaje</a:t>
            </a:r>
          </a:p>
          <a:p>
            <a:r>
              <a:rPr lang="es-MX" sz="7400" dirty="0" smtClean="0">
                <a:latin typeface="Arial" panose="020B0604020202020204" pitchFamily="34" charset="0"/>
                <a:cs typeface="Arial" panose="020B0604020202020204" pitchFamily="34" charset="0"/>
              </a:rPr>
              <a:t>Evolución de los Objetos</a:t>
            </a:r>
          </a:p>
          <a:p>
            <a:r>
              <a:rPr lang="es-MX" sz="7400" dirty="0" smtClean="0">
                <a:latin typeface="Arial" panose="020B0604020202020204" pitchFamily="34" charset="0"/>
                <a:cs typeface="Arial" panose="020B0604020202020204" pitchFamily="34" charset="0"/>
              </a:rPr>
              <a:t>Plan de Estudios Diseño Industrial 2015</a:t>
            </a:r>
          </a:p>
          <a:p>
            <a:endParaRPr lang="es-MX" sz="7400" dirty="0"/>
          </a:p>
          <a:p>
            <a:endParaRPr lang="es-MX" sz="7400" dirty="0"/>
          </a:p>
          <a:p>
            <a:pPr algn="r"/>
            <a:r>
              <a:rPr lang="es-MX" sz="7400" dirty="0" smtClean="0"/>
              <a:t>Dra. María del Pilar Alejandra Mora </a:t>
            </a:r>
            <a:r>
              <a:rPr lang="es-MX" sz="7400" dirty="0" err="1" smtClean="0"/>
              <a:t>Cantellano</a:t>
            </a:r>
            <a:endParaRPr lang="es-MX" sz="7400" dirty="0" smtClean="0"/>
          </a:p>
          <a:p>
            <a:pPr algn="r"/>
            <a:r>
              <a:rPr lang="es-MX" sz="7400" dirty="0" smtClean="0"/>
              <a:t>Octubre2017</a:t>
            </a:r>
            <a:r>
              <a:rPr lang="es-MX" sz="7400" dirty="0"/>
              <a:t/>
            </a:r>
            <a:br>
              <a:rPr lang="es-MX" sz="7400" dirty="0"/>
            </a:br>
            <a:endParaRPr lang="es-MX" sz="7400" dirty="0"/>
          </a:p>
          <a:p>
            <a:endParaRPr lang="es-MX" dirty="0"/>
          </a:p>
        </p:txBody>
      </p:sp>
      <p:sp>
        <p:nvSpPr>
          <p:cNvPr id="4" name="CuadroTexto 3"/>
          <p:cNvSpPr txBox="1"/>
          <p:nvPr/>
        </p:nvSpPr>
        <p:spPr>
          <a:xfrm>
            <a:off x="4668253" y="352926"/>
            <a:ext cx="6079958" cy="646331"/>
          </a:xfrm>
          <a:prstGeom prst="rect">
            <a:avLst/>
          </a:prstGeom>
          <a:noFill/>
        </p:spPr>
        <p:txBody>
          <a:bodyPr wrap="square" rtlCol="0">
            <a:spAutoFit/>
          </a:bodyPr>
          <a:lstStyle/>
          <a:p>
            <a:pPr algn="r"/>
            <a:r>
              <a:rPr lang="es-MX" dirty="0" smtClean="0">
                <a:latin typeface="Arial" panose="020B0604020202020204" pitchFamily="34" charset="0"/>
                <a:cs typeface="Arial" panose="020B0604020202020204" pitchFamily="34" charset="0"/>
              </a:rPr>
              <a:t>Facultad de Arquitectura y Diseño </a:t>
            </a:r>
          </a:p>
          <a:p>
            <a:pPr algn="r"/>
            <a:r>
              <a:rPr lang="es-MX" dirty="0" smtClean="0">
                <a:latin typeface="Arial" panose="020B0604020202020204" pitchFamily="34" charset="0"/>
                <a:cs typeface="Arial" panose="020B0604020202020204" pitchFamily="34" charset="0"/>
              </a:rPr>
              <a:t>Universidad Autónoma del Estado de México</a:t>
            </a:r>
            <a:endParaRPr lang="es-MX"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887581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97280" y="826930"/>
            <a:ext cx="10058400" cy="1459070"/>
          </a:xfrm>
        </p:spPr>
        <p:txBody>
          <a:bodyPr>
            <a:normAutofit/>
          </a:bodyPr>
          <a:lstStyle/>
          <a:p>
            <a:r>
              <a:rPr lang="es-MX" sz="3200" dirty="0"/>
              <a:t>Teoría de las Necesidades Humanas</a:t>
            </a:r>
            <a:br>
              <a:rPr lang="es-MX" sz="3200" dirty="0"/>
            </a:br>
            <a:endParaRPr lang="es-MX" sz="3200" dirty="0"/>
          </a:p>
        </p:txBody>
      </p:sp>
      <p:sp>
        <p:nvSpPr>
          <p:cNvPr id="3" name="Marcador de contenido 2"/>
          <p:cNvSpPr>
            <a:spLocks noGrp="1"/>
          </p:cNvSpPr>
          <p:nvPr>
            <p:ph idx="1"/>
          </p:nvPr>
        </p:nvSpPr>
        <p:spPr/>
        <p:txBody>
          <a:bodyPr>
            <a:normAutofit/>
          </a:bodyPr>
          <a:lstStyle/>
          <a:p>
            <a:pPr>
              <a:lnSpc>
                <a:spcPct val="150000"/>
              </a:lnSpc>
            </a:pPr>
            <a:r>
              <a:rPr lang="es-MX" sz="2400" dirty="0" smtClean="0"/>
              <a:t>Es </a:t>
            </a:r>
            <a:r>
              <a:rPr lang="es-MX" sz="2400" dirty="0"/>
              <a:t>una teoría </a:t>
            </a:r>
            <a:r>
              <a:rPr lang="es-MX" sz="2400" dirty="0" smtClean="0"/>
              <a:t> que define que </a:t>
            </a:r>
            <a:r>
              <a:rPr lang="es-MX" sz="2400" dirty="0"/>
              <a:t>las necesidades humanas se construyen socialmente, pero también </a:t>
            </a:r>
            <a:r>
              <a:rPr lang="es-MX" sz="2400" dirty="0" smtClean="0"/>
              <a:t>son universales</a:t>
            </a:r>
            <a:r>
              <a:rPr lang="es-MX" sz="2400" dirty="0"/>
              <a:t>, al mismo tiempo </a:t>
            </a:r>
            <a:r>
              <a:rPr lang="es-MX" sz="2400" dirty="0" smtClean="0"/>
              <a:t>desestima </a:t>
            </a:r>
            <a:r>
              <a:rPr lang="es-MX" sz="2400" dirty="0"/>
              <a:t>que las aspiraciones que se derivan </a:t>
            </a:r>
            <a:r>
              <a:rPr lang="es-MX" sz="2400" dirty="0" smtClean="0"/>
              <a:t>de preferencias </a:t>
            </a:r>
            <a:r>
              <a:rPr lang="es-MX" sz="2400" dirty="0"/>
              <a:t>particulares de individuos y de su medio cultural puedan </a:t>
            </a:r>
            <a:r>
              <a:rPr lang="es-MX" sz="2400" dirty="0" smtClean="0"/>
              <a:t>considerarse como </a:t>
            </a:r>
            <a:r>
              <a:rPr lang="es-MX" sz="2400" dirty="0"/>
              <a:t>tales necesidades. </a:t>
            </a:r>
          </a:p>
        </p:txBody>
      </p:sp>
    </p:spTree>
    <p:extLst>
      <p:ext uri="{BB962C8B-B14F-4D97-AF65-F5344CB8AC3E}">
        <p14:creationId xmlns:p14="http://schemas.microsoft.com/office/powerpoint/2010/main" val="33921401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lecha derecha 1"/>
          <p:cNvSpPr/>
          <p:nvPr/>
        </p:nvSpPr>
        <p:spPr>
          <a:xfrm>
            <a:off x="311728" y="1292799"/>
            <a:ext cx="2348345" cy="183919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Se dividen en básicas e intermedias</a:t>
            </a:r>
            <a:endParaRPr lang="es-MX" dirty="0"/>
          </a:p>
        </p:txBody>
      </p:sp>
      <p:sp>
        <p:nvSpPr>
          <p:cNvPr id="3" name="CuadroTexto 2"/>
          <p:cNvSpPr txBox="1"/>
          <p:nvPr/>
        </p:nvSpPr>
        <p:spPr>
          <a:xfrm>
            <a:off x="2556163" y="223502"/>
            <a:ext cx="7024255" cy="1754326"/>
          </a:xfrm>
          <a:prstGeom prst="rect">
            <a:avLst/>
          </a:prstGeom>
          <a:solidFill>
            <a:schemeClr val="accent2">
              <a:lumMod val="40000"/>
              <a:lumOff val="60000"/>
            </a:schemeClr>
          </a:solidFill>
        </p:spPr>
        <p:txBody>
          <a:bodyPr wrap="square" rtlCol="0">
            <a:spAutoFit/>
          </a:bodyPr>
          <a:lstStyle/>
          <a:p>
            <a:r>
              <a:rPr lang="es-MX" b="1" dirty="0"/>
              <a:t>Las necesidades básicas </a:t>
            </a:r>
            <a:r>
              <a:rPr lang="es-MX" dirty="0"/>
              <a:t>son la salud física y la autonomía</a:t>
            </a:r>
          </a:p>
          <a:p>
            <a:r>
              <a:rPr lang="es-MX" dirty="0"/>
              <a:t>de acción o de urgencia. Ambas son universales, aunque los medios y </a:t>
            </a:r>
            <a:r>
              <a:rPr lang="es-MX" dirty="0" smtClean="0"/>
              <a:t>servicios (satisfactores</a:t>
            </a:r>
            <a:r>
              <a:rPr lang="es-MX" dirty="0"/>
              <a:t>) requeridos para satisfacerlas varían según las culturas. El nivel </a:t>
            </a:r>
            <a:r>
              <a:rPr lang="es-MX" dirty="0" smtClean="0"/>
              <a:t>óptimo de </a:t>
            </a:r>
            <a:r>
              <a:rPr lang="es-MX" dirty="0"/>
              <a:t>ambas categorías viene definido por su capacidad para </a:t>
            </a:r>
            <a:r>
              <a:rPr lang="es-MX" dirty="0" smtClean="0"/>
              <a:t>evitar </a:t>
            </a:r>
            <a:r>
              <a:rPr lang="es-MX" dirty="0"/>
              <a:t>daños graves </a:t>
            </a:r>
            <a:r>
              <a:rPr lang="es-MX" dirty="0" smtClean="0"/>
              <a:t>que se </a:t>
            </a:r>
            <a:r>
              <a:rPr lang="es-MX" dirty="0"/>
              <a:t>consideren una limitación fundamental y prolongada de la participación social».</a:t>
            </a:r>
          </a:p>
        </p:txBody>
      </p:sp>
      <p:sp>
        <p:nvSpPr>
          <p:cNvPr id="4" name="CuadroTexto 3"/>
          <p:cNvSpPr txBox="1"/>
          <p:nvPr/>
        </p:nvSpPr>
        <p:spPr>
          <a:xfrm>
            <a:off x="2254827" y="2900801"/>
            <a:ext cx="4582392" cy="2585323"/>
          </a:xfrm>
          <a:prstGeom prst="rect">
            <a:avLst/>
          </a:prstGeom>
          <a:solidFill>
            <a:schemeClr val="tx2">
              <a:lumMod val="60000"/>
              <a:lumOff val="40000"/>
            </a:schemeClr>
          </a:solidFill>
        </p:spPr>
        <p:txBody>
          <a:bodyPr wrap="square" rtlCol="0">
            <a:spAutoFit/>
          </a:bodyPr>
          <a:lstStyle/>
          <a:p>
            <a:r>
              <a:rPr lang="es-MX" b="1" dirty="0"/>
              <a:t>Las necesidades intermedias </a:t>
            </a:r>
            <a:r>
              <a:rPr lang="es-MX" dirty="0"/>
              <a:t>son satisfactores, </a:t>
            </a:r>
            <a:r>
              <a:rPr lang="es-MX" dirty="0" smtClean="0"/>
              <a:t>pero </a:t>
            </a:r>
            <a:r>
              <a:rPr lang="es-MX" dirty="0"/>
              <a:t>de carácter universal que se conciben como «aquellas cualidades de </a:t>
            </a:r>
            <a:r>
              <a:rPr lang="es-MX" dirty="0" smtClean="0"/>
              <a:t>los bienes</a:t>
            </a:r>
            <a:r>
              <a:rPr lang="es-MX" dirty="0"/>
              <a:t>, servicios y relaciones que favorecen la salud física y la autonomía humanas </a:t>
            </a:r>
            <a:r>
              <a:rPr lang="es-MX" dirty="0" smtClean="0"/>
              <a:t>en todas </a:t>
            </a:r>
            <a:r>
              <a:rPr lang="es-MX" dirty="0"/>
              <a:t>las </a:t>
            </a:r>
            <a:r>
              <a:rPr lang="es-MX" dirty="0" smtClean="0"/>
              <a:t>culturas y se  </a:t>
            </a:r>
            <a:r>
              <a:rPr lang="es-MX" dirty="0"/>
              <a:t>establecen once necesidades intermedias que </a:t>
            </a:r>
            <a:r>
              <a:rPr lang="es-MX" dirty="0" smtClean="0"/>
              <a:t>deben alcanzar </a:t>
            </a:r>
            <a:r>
              <a:rPr lang="es-MX" dirty="0"/>
              <a:t>un nivel óptimo para satisfacer adecuadamente las necesidades básicas</a:t>
            </a:r>
          </a:p>
        </p:txBody>
      </p:sp>
      <p:sp>
        <p:nvSpPr>
          <p:cNvPr id="6" name="CuadroTexto 5"/>
          <p:cNvSpPr txBox="1"/>
          <p:nvPr/>
        </p:nvSpPr>
        <p:spPr>
          <a:xfrm>
            <a:off x="8021782" y="2212394"/>
            <a:ext cx="3688773" cy="424731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s-MX" dirty="0"/>
              <a:t>Alimentación adecuada y agua potable.</a:t>
            </a:r>
          </a:p>
          <a:p>
            <a:r>
              <a:rPr lang="es-MX" dirty="0"/>
              <a:t>o Vivienda que reúna las características adecuadas.</a:t>
            </a:r>
          </a:p>
          <a:p>
            <a:r>
              <a:rPr lang="es-MX" dirty="0"/>
              <a:t>o Ambiente de trabajo libre de riesgos.</a:t>
            </a:r>
          </a:p>
          <a:p>
            <a:r>
              <a:rPr lang="es-MX" dirty="0"/>
              <a:t>o Medio físico sin riesgos.</a:t>
            </a:r>
          </a:p>
          <a:p>
            <a:r>
              <a:rPr lang="es-MX" dirty="0"/>
              <a:t>o Atención sanitaria apropiada.</a:t>
            </a:r>
          </a:p>
          <a:p>
            <a:r>
              <a:rPr lang="es-MX" dirty="0"/>
              <a:t>o Seguridad en la infancia.</a:t>
            </a:r>
          </a:p>
          <a:p>
            <a:r>
              <a:rPr lang="es-MX" dirty="0"/>
              <a:t>o Relaciones primarias significativas.</a:t>
            </a:r>
          </a:p>
          <a:p>
            <a:r>
              <a:rPr lang="es-MX" dirty="0"/>
              <a:t>o Seguridad física.</a:t>
            </a:r>
          </a:p>
          <a:p>
            <a:r>
              <a:rPr lang="es-MX" dirty="0"/>
              <a:t>o Seguridad económica.</a:t>
            </a:r>
          </a:p>
          <a:p>
            <a:r>
              <a:rPr lang="es-MX" dirty="0"/>
              <a:t>o Control de nacimientos, embarazo y parto seguros.</a:t>
            </a:r>
          </a:p>
          <a:p>
            <a:r>
              <a:rPr lang="es-MX" dirty="0"/>
              <a:t>o Enseñanza básica.</a:t>
            </a:r>
          </a:p>
        </p:txBody>
      </p:sp>
      <p:sp>
        <p:nvSpPr>
          <p:cNvPr id="7" name="Flecha derecha 6"/>
          <p:cNvSpPr/>
          <p:nvPr/>
        </p:nvSpPr>
        <p:spPr>
          <a:xfrm>
            <a:off x="7411135" y="3265162"/>
            <a:ext cx="308344" cy="2009553"/>
          </a:xfrm>
          <a:prstGeom prst="righ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4478279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2. Sistemas Sociales y los Objetos</a:t>
            </a:r>
            <a:endParaRPr lang="es-MX" dirty="0"/>
          </a:p>
        </p:txBody>
      </p:sp>
      <p:sp>
        <p:nvSpPr>
          <p:cNvPr id="3" name="Marcador de contenido 2"/>
          <p:cNvSpPr>
            <a:spLocks noGrp="1"/>
          </p:cNvSpPr>
          <p:nvPr>
            <p:ph idx="1"/>
          </p:nvPr>
        </p:nvSpPr>
        <p:spPr/>
        <p:txBody>
          <a:bodyPr/>
          <a:lstStyle/>
          <a:p>
            <a:r>
              <a:rPr lang="es-MX" dirty="0" smtClean="0"/>
              <a:t>La posición que los Objetos han ocupado en los sistemas sociales ha variado notablemente al paso de la historia, desde el momento en que el hombre del  paleolítico construyó un hacha de sílex hasta la sociedad industrializada de nuestros días, en la que actualmente el ser humano se encuentra rodeado de objetos y mensajes.</a:t>
            </a:r>
          </a:p>
          <a:p>
            <a:r>
              <a:rPr lang="es-MX" dirty="0" smtClean="0"/>
              <a:t>Entre estos dos estadios; el de las sociedades primitivas y el de la sociedad de consumo podría distinguirse un estado intermedio como el momento genético de la sociedad burguesa-industrial</a:t>
            </a:r>
          </a:p>
          <a:p>
            <a:endParaRPr lang="es-MX" dirty="0" smtClean="0"/>
          </a:p>
        </p:txBody>
      </p:sp>
      <p:sp>
        <p:nvSpPr>
          <p:cNvPr id="5" name="Flecha abajo 4"/>
          <p:cNvSpPr/>
          <p:nvPr/>
        </p:nvSpPr>
        <p:spPr>
          <a:xfrm>
            <a:off x="5569527" y="3761509"/>
            <a:ext cx="1631373" cy="6026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FASES</a:t>
            </a:r>
            <a:endParaRPr lang="es-MX" dirty="0"/>
          </a:p>
        </p:txBody>
      </p:sp>
      <p:graphicFrame>
        <p:nvGraphicFramePr>
          <p:cNvPr id="6" name="Diagrama 5"/>
          <p:cNvGraphicFramePr/>
          <p:nvPr>
            <p:extLst>
              <p:ext uri="{D42A27DB-BD31-4B8C-83A1-F6EECF244321}">
                <p14:modId xmlns:p14="http://schemas.microsoft.com/office/powerpoint/2010/main" val="531026696"/>
              </p:ext>
            </p:extLst>
          </p:nvPr>
        </p:nvGraphicFramePr>
        <p:xfrm>
          <a:off x="2597727" y="4187536"/>
          <a:ext cx="6845300" cy="21897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798309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816726" y="467591"/>
            <a:ext cx="10058400" cy="540328"/>
          </a:xfrm>
        </p:spPr>
        <p:txBody>
          <a:bodyPr>
            <a:normAutofit/>
          </a:bodyPr>
          <a:lstStyle/>
          <a:p>
            <a:r>
              <a:rPr lang="es-MX" sz="2800" dirty="0" smtClean="0"/>
              <a:t>Sistema social primitivo o fase naturalista del diseño</a:t>
            </a:r>
            <a:endParaRPr lang="es-MX" sz="2800" dirty="0"/>
          </a:p>
        </p:txBody>
      </p:sp>
      <p:sp>
        <p:nvSpPr>
          <p:cNvPr id="5" name="Marcador de contenido 4"/>
          <p:cNvSpPr>
            <a:spLocks noGrp="1"/>
          </p:cNvSpPr>
          <p:nvPr>
            <p:ph idx="1"/>
          </p:nvPr>
        </p:nvSpPr>
        <p:spPr>
          <a:xfrm>
            <a:off x="1097280" y="1845734"/>
            <a:ext cx="10058400" cy="1458575"/>
          </a:xfrm>
        </p:spPr>
        <p:txBody>
          <a:bodyPr/>
          <a:lstStyle/>
          <a:p>
            <a:r>
              <a:rPr lang="es-MX" dirty="0" smtClean="0"/>
              <a:t>Se considera el verdadero origen de la tradición proyectual cuya parte coexiste hoy en día, ya que  en las sociedades primitivas no existían objetos inútiles ya que todos obedecían  a una necesidad básica y todos eran la solución más adecuada y la única posible, desde luego la óptima  a una necesidad concreta, definiendo el Valor de Uso.</a:t>
            </a:r>
          </a:p>
          <a:p>
            <a:endParaRPr lang="es-MX" dirty="0"/>
          </a:p>
        </p:txBody>
      </p:sp>
      <p:sp>
        <p:nvSpPr>
          <p:cNvPr id="6" name="CuadroTexto 5"/>
          <p:cNvSpPr txBox="1"/>
          <p:nvPr/>
        </p:nvSpPr>
        <p:spPr>
          <a:xfrm>
            <a:off x="1377835" y="4145043"/>
            <a:ext cx="5195454" cy="923330"/>
          </a:xfrm>
          <a:prstGeom prst="rect">
            <a:avLst/>
          </a:prstGeom>
          <a:solidFill>
            <a:schemeClr val="accent1">
              <a:lumMod val="60000"/>
              <a:lumOff val="40000"/>
            </a:schemeClr>
          </a:solidFill>
        </p:spPr>
        <p:txBody>
          <a:bodyPr wrap="square" rtlCol="0">
            <a:spAutoFit/>
          </a:bodyPr>
          <a:lstStyle/>
          <a:p>
            <a:pPr algn="ctr"/>
            <a:r>
              <a:rPr lang="es-MX" dirty="0" smtClean="0"/>
              <a:t>El valor fundamental de los objetos primitivos era su utilidad, su valor de modificación, transformación y producción respecto a la naturaleza.</a:t>
            </a:r>
            <a:endParaRPr lang="es-MX" dirty="0"/>
          </a:p>
        </p:txBody>
      </p:sp>
      <p:sp>
        <p:nvSpPr>
          <p:cNvPr id="7" name="Flecha abajo 6"/>
          <p:cNvSpPr/>
          <p:nvPr/>
        </p:nvSpPr>
        <p:spPr>
          <a:xfrm>
            <a:off x="6126480" y="3001778"/>
            <a:ext cx="893618" cy="910551"/>
          </a:xfrm>
          <a:prstGeom prst="down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s-MX"/>
          </a:p>
        </p:txBody>
      </p:sp>
      <p:sp>
        <p:nvSpPr>
          <p:cNvPr id="8" name="Flecha derecha 7"/>
          <p:cNvSpPr/>
          <p:nvPr/>
        </p:nvSpPr>
        <p:spPr>
          <a:xfrm>
            <a:off x="6795655" y="4460353"/>
            <a:ext cx="623454" cy="60802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CuadroTexto 8"/>
          <p:cNvSpPr txBox="1"/>
          <p:nvPr/>
        </p:nvSpPr>
        <p:spPr>
          <a:xfrm>
            <a:off x="8343900" y="3457053"/>
            <a:ext cx="3200400" cy="923330"/>
          </a:xfrm>
          <a:prstGeom prst="rect">
            <a:avLst/>
          </a:prstGeom>
          <a:solidFill>
            <a:schemeClr val="accent2">
              <a:lumMod val="60000"/>
              <a:lumOff val="40000"/>
            </a:schemeClr>
          </a:solidFill>
        </p:spPr>
        <p:txBody>
          <a:bodyPr wrap="square" rtlCol="0">
            <a:spAutoFit/>
          </a:bodyPr>
          <a:lstStyle/>
          <a:p>
            <a:r>
              <a:rPr lang="es-MX" dirty="0" smtClean="0"/>
              <a:t>Valor de Cambio como un incipiente sistema de intercambio</a:t>
            </a:r>
            <a:endParaRPr lang="es-MX" dirty="0"/>
          </a:p>
        </p:txBody>
      </p:sp>
      <p:sp>
        <p:nvSpPr>
          <p:cNvPr id="10" name="CuadroTexto 9"/>
          <p:cNvSpPr txBox="1"/>
          <p:nvPr/>
        </p:nvSpPr>
        <p:spPr>
          <a:xfrm>
            <a:off x="8343900" y="4606708"/>
            <a:ext cx="3200400" cy="1200329"/>
          </a:xfrm>
          <a:prstGeom prst="rect">
            <a:avLst/>
          </a:prstGeom>
          <a:solidFill>
            <a:schemeClr val="accent2">
              <a:lumMod val="20000"/>
              <a:lumOff val="80000"/>
            </a:schemeClr>
          </a:solidFill>
        </p:spPr>
        <p:txBody>
          <a:bodyPr wrap="square" rtlCol="0">
            <a:spAutoFit/>
          </a:bodyPr>
          <a:lstStyle/>
          <a:p>
            <a:r>
              <a:rPr lang="es-MX" dirty="0" smtClean="0"/>
              <a:t>Valor de Signo como un incipiente sistema simbólico sobre todo en el aspecto religioso.</a:t>
            </a:r>
            <a:endParaRPr lang="es-MX" dirty="0"/>
          </a:p>
        </p:txBody>
      </p:sp>
    </p:spTree>
    <p:extLst>
      <p:ext uri="{BB962C8B-B14F-4D97-AF65-F5344CB8AC3E}">
        <p14:creationId xmlns:p14="http://schemas.microsoft.com/office/powerpoint/2010/main" val="26020233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50471" y="436417"/>
            <a:ext cx="10058400" cy="521624"/>
          </a:xfrm>
        </p:spPr>
        <p:txBody>
          <a:bodyPr>
            <a:normAutofit/>
          </a:bodyPr>
          <a:lstStyle/>
          <a:p>
            <a:r>
              <a:rPr lang="es-MX" sz="2800" dirty="0"/>
              <a:t>Sistema </a:t>
            </a:r>
            <a:r>
              <a:rPr lang="es-MX" sz="2800" dirty="0" smtClean="0"/>
              <a:t>social preindustrial  </a:t>
            </a:r>
            <a:r>
              <a:rPr lang="es-MX" sz="2800" dirty="0"/>
              <a:t>o fase </a:t>
            </a:r>
            <a:r>
              <a:rPr lang="es-MX" sz="2800" dirty="0" smtClean="0"/>
              <a:t>inventiva </a:t>
            </a:r>
            <a:r>
              <a:rPr lang="es-MX" sz="2800" dirty="0"/>
              <a:t>del diseño</a:t>
            </a:r>
          </a:p>
        </p:txBody>
      </p:sp>
      <p:sp>
        <p:nvSpPr>
          <p:cNvPr id="3" name="Marcador de contenido 2"/>
          <p:cNvSpPr>
            <a:spLocks noGrp="1"/>
          </p:cNvSpPr>
          <p:nvPr>
            <p:ph idx="1"/>
          </p:nvPr>
        </p:nvSpPr>
        <p:spPr>
          <a:xfrm>
            <a:off x="931026" y="1436332"/>
            <a:ext cx="10058400" cy="2657686"/>
          </a:xfrm>
        </p:spPr>
        <p:txBody>
          <a:bodyPr/>
          <a:lstStyle/>
          <a:p>
            <a:r>
              <a:rPr lang="es-MX" dirty="0" smtClean="0"/>
              <a:t>Esta fase se caracteriza por su memoria histórica, por la reflexión acerca de las soluciones que ya son históricas en aras de una nueva solución es propio de esta fase la articulación de soluciones en un problema proyectual y obtener una nueva permutación de las mismas y en consecuencia una nueva solución a considerar .</a:t>
            </a:r>
          </a:p>
          <a:p>
            <a:r>
              <a:rPr lang="es-MX" dirty="0" smtClean="0"/>
              <a:t>Esta fase se desprende de la naturalista y sienta las bases de la consumista, se forja la dialéctica en la producción de los objetos, desde el punto de vista diacrónico es la fase más dinámica, además de contener el nacimiento de los artefactos completamente “inútiles” y se caracteriza por dos factores primordiales.</a:t>
            </a:r>
          </a:p>
          <a:p>
            <a:endParaRPr lang="es-MX" dirty="0"/>
          </a:p>
        </p:txBody>
      </p:sp>
      <p:sp>
        <p:nvSpPr>
          <p:cNvPr id="4" name="Flecha abajo 3"/>
          <p:cNvSpPr/>
          <p:nvPr/>
        </p:nvSpPr>
        <p:spPr>
          <a:xfrm>
            <a:off x="2109355" y="4289212"/>
            <a:ext cx="1444336" cy="4883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CuadroTexto 5"/>
          <p:cNvSpPr txBox="1"/>
          <p:nvPr/>
        </p:nvSpPr>
        <p:spPr>
          <a:xfrm>
            <a:off x="1506682" y="5185064"/>
            <a:ext cx="3605645" cy="646331"/>
          </a:xfrm>
          <a:prstGeom prst="rect">
            <a:avLst/>
          </a:prstGeom>
          <a:solidFill>
            <a:schemeClr val="accent1">
              <a:lumMod val="40000"/>
              <a:lumOff val="60000"/>
            </a:schemeClr>
          </a:solidFill>
        </p:spPr>
        <p:txBody>
          <a:bodyPr wrap="square" rtlCol="0">
            <a:spAutoFit/>
          </a:bodyPr>
          <a:lstStyle/>
          <a:p>
            <a:r>
              <a:rPr lang="es-MX" dirty="0" smtClean="0"/>
              <a:t>Los objetos no son generados directamente de lo natural </a:t>
            </a:r>
            <a:endParaRPr lang="es-MX" dirty="0"/>
          </a:p>
        </p:txBody>
      </p:sp>
      <p:sp>
        <p:nvSpPr>
          <p:cNvPr id="7" name="Flecha derecha 6"/>
          <p:cNvSpPr/>
          <p:nvPr/>
        </p:nvSpPr>
        <p:spPr>
          <a:xfrm>
            <a:off x="5679671" y="5434445"/>
            <a:ext cx="1500447" cy="52993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CuadroTexto 7"/>
          <p:cNvSpPr txBox="1"/>
          <p:nvPr/>
        </p:nvSpPr>
        <p:spPr>
          <a:xfrm>
            <a:off x="8052955" y="4998027"/>
            <a:ext cx="3102725" cy="923330"/>
          </a:xfrm>
          <a:prstGeom prst="rect">
            <a:avLst/>
          </a:prstGeom>
          <a:solidFill>
            <a:schemeClr val="accent5"/>
          </a:solidFill>
        </p:spPr>
        <p:txBody>
          <a:bodyPr wrap="square" rtlCol="0">
            <a:spAutoFit/>
          </a:bodyPr>
          <a:lstStyle/>
          <a:p>
            <a:r>
              <a:rPr lang="es-MX" dirty="0" smtClean="0"/>
              <a:t>Mediatizados  a partir de los elementos de la cultura de igual modo que el lenguaje</a:t>
            </a:r>
            <a:endParaRPr lang="es-MX" dirty="0"/>
          </a:p>
        </p:txBody>
      </p:sp>
    </p:spTree>
    <p:extLst>
      <p:ext uri="{BB962C8B-B14F-4D97-AF65-F5344CB8AC3E}">
        <p14:creationId xmlns:p14="http://schemas.microsoft.com/office/powerpoint/2010/main" val="33552896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51807" y="384464"/>
            <a:ext cx="10058400" cy="604751"/>
          </a:xfrm>
        </p:spPr>
        <p:txBody>
          <a:bodyPr>
            <a:normAutofit/>
          </a:bodyPr>
          <a:lstStyle/>
          <a:p>
            <a:r>
              <a:rPr lang="es-MX" sz="2800" dirty="0" smtClean="0"/>
              <a:t>Sistema social industrial moderno o fase consumista del diseño</a:t>
            </a:r>
            <a:endParaRPr lang="es-MX" sz="2800" dirty="0"/>
          </a:p>
        </p:txBody>
      </p:sp>
      <p:sp>
        <p:nvSpPr>
          <p:cNvPr id="3" name="Marcador de contenido 2"/>
          <p:cNvSpPr>
            <a:spLocks noGrp="1"/>
          </p:cNvSpPr>
          <p:nvPr>
            <p:ph idx="1"/>
          </p:nvPr>
        </p:nvSpPr>
        <p:spPr>
          <a:xfrm>
            <a:off x="1097280" y="1845734"/>
            <a:ext cx="10058400" cy="2009293"/>
          </a:xfrm>
        </p:spPr>
        <p:txBody>
          <a:bodyPr/>
          <a:lstStyle/>
          <a:p>
            <a:r>
              <a:rPr lang="es-MX" dirty="0" smtClean="0"/>
              <a:t>La invención que caracterizaba la fase anterior no significaba una intervención violenta en lo natural, Ya que era básicamente tecnológica, mecánica pero no industrial en el sentido de serial. En esta fase se caracteriza  ala burguesía industrial a partir del siglo XIX analizada y criticada por Marx, pero cuyas huellas aparecen a partir del desarrollo económico de la Europa </a:t>
            </a:r>
            <a:r>
              <a:rPr lang="es-MX" dirty="0" err="1" smtClean="0"/>
              <a:t>postrenacentista</a:t>
            </a:r>
            <a:r>
              <a:rPr lang="es-MX" dirty="0" smtClean="0"/>
              <a:t>, a partir del nacimiento del capitalismo.</a:t>
            </a:r>
            <a:endParaRPr lang="es-MX" dirty="0"/>
          </a:p>
        </p:txBody>
      </p:sp>
      <p:sp>
        <p:nvSpPr>
          <p:cNvPr id="5" name="CuadroTexto 4"/>
          <p:cNvSpPr txBox="1"/>
          <p:nvPr/>
        </p:nvSpPr>
        <p:spPr>
          <a:xfrm>
            <a:off x="1097280" y="3428090"/>
            <a:ext cx="5673437" cy="1200329"/>
          </a:xfrm>
          <a:prstGeom prst="rect">
            <a:avLst/>
          </a:prstGeom>
          <a:solidFill>
            <a:schemeClr val="accent2">
              <a:lumMod val="40000"/>
              <a:lumOff val="60000"/>
            </a:schemeClr>
          </a:solidFill>
        </p:spPr>
        <p:txBody>
          <a:bodyPr wrap="square" rtlCol="0">
            <a:spAutoFit/>
          </a:bodyPr>
          <a:lstStyle/>
          <a:p>
            <a:r>
              <a:rPr lang="es-MX" dirty="0" smtClean="0"/>
              <a:t>La invención de objetos que no sirven ya para transformar la naturaleza y entrar en relación productiva con ella , sino para transformar lo que ya era producto derivado de lo natural.</a:t>
            </a:r>
            <a:endParaRPr lang="es-MX" dirty="0"/>
          </a:p>
        </p:txBody>
      </p:sp>
      <p:sp>
        <p:nvSpPr>
          <p:cNvPr id="6" name="CuadroTexto 5"/>
          <p:cNvSpPr txBox="1"/>
          <p:nvPr/>
        </p:nvSpPr>
        <p:spPr>
          <a:xfrm>
            <a:off x="5881255" y="4711546"/>
            <a:ext cx="5559137" cy="1200329"/>
          </a:xfrm>
          <a:prstGeom prst="rect">
            <a:avLst/>
          </a:prstGeom>
          <a:solidFill>
            <a:schemeClr val="accent4">
              <a:lumMod val="60000"/>
              <a:lumOff val="40000"/>
            </a:schemeClr>
          </a:solidFill>
        </p:spPr>
        <p:txBody>
          <a:bodyPr wrap="square" rtlCol="0">
            <a:spAutoFit/>
          </a:bodyPr>
          <a:lstStyle/>
          <a:p>
            <a:r>
              <a:rPr lang="es-MX" dirty="0" smtClean="0"/>
              <a:t>Una invención que crea una </a:t>
            </a:r>
            <a:r>
              <a:rPr lang="es-MX" dirty="0" err="1" smtClean="0"/>
              <a:t>una</a:t>
            </a:r>
            <a:r>
              <a:rPr lang="es-MX" dirty="0" smtClean="0"/>
              <a:t> </a:t>
            </a:r>
            <a:r>
              <a:rPr lang="es-MX" dirty="0" err="1" smtClean="0"/>
              <a:t>macrocivilización</a:t>
            </a:r>
            <a:r>
              <a:rPr lang="es-MX" dirty="0" smtClean="0"/>
              <a:t> contextual separada y mediatizada respecto de la naturaleza con clara propensión a la autonomía absoluta y con el atrevimiento de querer llegar a sustituirla</a:t>
            </a:r>
            <a:endParaRPr lang="es-MX" dirty="0"/>
          </a:p>
        </p:txBody>
      </p:sp>
      <p:sp>
        <p:nvSpPr>
          <p:cNvPr id="8" name="Flecha izquierda y arriba 7"/>
          <p:cNvSpPr/>
          <p:nvPr/>
        </p:nvSpPr>
        <p:spPr>
          <a:xfrm>
            <a:off x="7221682" y="3138055"/>
            <a:ext cx="1309253" cy="1153390"/>
          </a:xfrm>
          <a:prstGeom prst="lef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Flecha abajo 8"/>
          <p:cNvSpPr/>
          <p:nvPr/>
        </p:nvSpPr>
        <p:spPr>
          <a:xfrm rot="19205944">
            <a:off x="4172490" y="4827608"/>
            <a:ext cx="976746" cy="70554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5986229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1350818" y="665018"/>
            <a:ext cx="5122718" cy="646331"/>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s-MX" dirty="0" smtClean="0"/>
              <a:t>La fase consumista del diseño no se reduce evidentemente a un recorrido de consumo</a:t>
            </a:r>
            <a:endParaRPr lang="es-MX" dirty="0"/>
          </a:p>
        </p:txBody>
      </p:sp>
      <p:sp>
        <p:nvSpPr>
          <p:cNvPr id="5" name="Flecha abajo 4"/>
          <p:cNvSpPr/>
          <p:nvPr/>
        </p:nvSpPr>
        <p:spPr>
          <a:xfrm>
            <a:off x="3730336" y="1465118"/>
            <a:ext cx="1267691" cy="81049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CuadroTexto 5"/>
          <p:cNvSpPr txBox="1"/>
          <p:nvPr/>
        </p:nvSpPr>
        <p:spPr>
          <a:xfrm>
            <a:off x="1350818" y="3075709"/>
            <a:ext cx="3647209" cy="14773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r>
              <a:rPr lang="es-MX" dirty="0" smtClean="0"/>
              <a:t>Un objeto moderno no es tanto un objeto de uso-consumo sino un objeto para el consumo, ya que valen como elementos en los que la sociedad industrial se consuma </a:t>
            </a:r>
            <a:endParaRPr lang="es-MX" dirty="0"/>
          </a:p>
        </p:txBody>
      </p:sp>
      <p:sp>
        <p:nvSpPr>
          <p:cNvPr id="7" name="Flecha derecha 6"/>
          <p:cNvSpPr/>
          <p:nvPr/>
        </p:nvSpPr>
        <p:spPr>
          <a:xfrm>
            <a:off x="5476009" y="3616036"/>
            <a:ext cx="1641764" cy="1018309"/>
          </a:xfrm>
          <a:prstGeom prst="righ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s-MX" dirty="0" smtClean="0"/>
              <a:t>Sociedades </a:t>
            </a:r>
            <a:endParaRPr lang="es-MX" dirty="0"/>
          </a:p>
        </p:txBody>
      </p:sp>
      <p:sp>
        <p:nvSpPr>
          <p:cNvPr id="8" name="CuadroTexto 7"/>
          <p:cNvSpPr txBox="1"/>
          <p:nvPr/>
        </p:nvSpPr>
        <p:spPr>
          <a:xfrm>
            <a:off x="7658100" y="1953491"/>
            <a:ext cx="3532909" cy="2585323"/>
          </a:xfrm>
          <a:prstGeom prst="rect">
            <a:avLst/>
          </a:prstGeom>
          <a:solidFill>
            <a:schemeClr val="accent3">
              <a:lumMod val="60000"/>
              <a:lumOff val="40000"/>
            </a:schemeClr>
          </a:solidFill>
        </p:spPr>
        <p:txBody>
          <a:bodyPr wrap="square" rtlCol="0">
            <a:spAutoFit/>
          </a:bodyPr>
          <a:lstStyle/>
          <a:p>
            <a:r>
              <a:rPr lang="es-MX" dirty="0" smtClean="0"/>
              <a:t>Las sociedades no son solo sociedades de consumo y menos todavía con consumo, ya debido a varios factores de tipo territorial, industrial, de mercado, de comunicación entre actores sociales, de nivel sociocultural pueden ser denominadas como sociedades </a:t>
            </a:r>
            <a:r>
              <a:rPr lang="es-MX" b="1" dirty="0" smtClean="0"/>
              <a:t>para el consumo</a:t>
            </a:r>
            <a:endParaRPr lang="es-MX" b="1" dirty="0"/>
          </a:p>
        </p:txBody>
      </p:sp>
    </p:spTree>
    <p:extLst>
      <p:ext uri="{BB962C8B-B14F-4D97-AF65-F5344CB8AC3E}">
        <p14:creationId xmlns:p14="http://schemas.microsoft.com/office/powerpoint/2010/main" val="8705173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upo 16"/>
          <p:cNvGrpSpPr/>
          <p:nvPr/>
        </p:nvGrpSpPr>
        <p:grpSpPr>
          <a:xfrm>
            <a:off x="4364179" y="1573140"/>
            <a:ext cx="3962401" cy="3104166"/>
            <a:chOff x="-3" y="21392"/>
            <a:chExt cx="4378037" cy="2536664"/>
          </a:xfrm>
        </p:grpSpPr>
        <p:sp>
          <p:nvSpPr>
            <p:cNvPr id="11" name="Process 7"/>
            <p:cNvSpPr/>
            <p:nvPr/>
          </p:nvSpPr>
          <p:spPr>
            <a:xfrm>
              <a:off x="-3" y="21392"/>
              <a:ext cx="4378037" cy="2536664"/>
            </a:xfrm>
            <a:prstGeom prst="flowChartProcess">
              <a:avLst/>
            </a:prstGeom>
            <a:solidFill>
              <a:schemeClr val="accent2">
                <a:lumMod val="75000"/>
              </a:schemeClr>
            </a:solidFill>
            <a:ln>
              <a:noFill/>
            </a:ln>
            <a:effectLst>
              <a:innerShdw dir="5400000">
                <a:srgbClr val="FFFFFF"/>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s-MX" altLang="es-MX" sz="1800">
                <a:solidFill>
                  <a:srgbClr val="FFFFFF"/>
                </a:solidFill>
                <a:latin typeface="Century Gothic" panose="020B0502020202020204" pitchFamily="34" charset="0"/>
              </a:endParaRPr>
            </a:p>
          </p:txBody>
        </p:sp>
        <p:sp>
          <p:nvSpPr>
            <p:cNvPr id="12" name="Title 1"/>
            <p:cNvSpPr txBox="1">
              <a:spLocks/>
            </p:cNvSpPr>
            <p:nvPr/>
          </p:nvSpPr>
          <p:spPr>
            <a:xfrm>
              <a:off x="457200" y="164159"/>
              <a:ext cx="3241964" cy="2248490"/>
            </a:xfrm>
            <a:prstGeom prst="rect">
              <a:avLst/>
            </a:prstGeom>
          </p:spPr>
          <p:txBody>
            <a:bodyPr wrap="square"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2400" dirty="0" smtClean="0">
                  <a:solidFill>
                    <a:schemeClr val="bg1"/>
                  </a:solidFill>
                  <a:latin typeface="Arial" panose="020B0604020202020204" pitchFamily="34" charset="0"/>
                  <a:ea typeface="ＭＳ Ｐゴシック" panose="020B0600070205080204" pitchFamily="34" charset="-128"/>
                  <a:cs typeface="Arial" panose="020B0604020202020204" pitchFamily="34" charset="0"/>
                </a:rPr>
                <a:t>La importancia del lenguaje de los productos </a:t>
              </a:r>
              <a:r>
                <a:rPr lang="es-ES_tradnl" altLang="es-MX" sz="2400" dirty="0" err="1" smtClean="0">
                  <a:solidFill>
                    <a:schemeClr val="bg1"/>
                  </a:solidFill>
                  <a:latin typeface="Arial" panose="020B0604020202020204" pitchFamily="34" charset="0"/>
                  <a:ea typeface="ＭＳ Ｐゴシック" panose="020B0600070205080204" pitchFamily="34" charset="-128"/>
                  <a:cs typeface="Arial" panose="020B0604020202020204" pitchFamily="34" charset="0"/>
                </a:rPr>
                <a:t>diseñísticos</a:t>
              </a:r>
              <a:r>
                <a:rPr lang="es-ES_tradnl" altLang="es-MX" sz="2400" dirty="0" smtClean="0">
                  <a:solidFill>
                    <a:schemeClr val="bg1"/>
                  </a:solidFill>
                  <a:latin typeface="Arial" panose="020B0604020202020204" pitchFamily="34" charset="0"/>
                  <a:ea typeface="ＭＳ Ｐゴシック" panose="020B0600070205080204" pitchFamily="34" charset="-128"/>
                  <a:cs typeface="Arial" panose="020B0604020202020204" pitchFamily="34" charset="0"/>
                </a:rPr>
                <a:t> para el análisis de la producción de objetos en las fases del diseño</a:t>
              </a:r>
            </a:p>
          </p:txBody>
        </p:sp>
      </p:grpSp>
      <p:sp>
        <p:nvSpPr>
          <p:cNvPr id="4" name="CuadroTexto 3"/>
          <p:cNvSpPr txBox="1"/>
          <p:nvPr/>
        </p:nvSpPr>
        <p:spPr>
          <a:xfrm>
            <a:off x="727360" y="769547"/>
            <a:ext cx="2743200" cy="2308324"/>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pPr algn="just"/>
            <a:r>
              <a:rPr lang="es-ES" dirty="0"/>
              <a:t>El diseño </a:t>
            </a:r>
            <a:r>
              <a:rPr lang="es-ES" dirty="0" smtClean="0"/>
              <a:t>busca </a:t>
            </a:r>
            <a:r>
              <a:rPr lang="es-ES" dirty="0"/>
              <a:t>transformar una realidad  existente en una realidad </a:t>
            </a:r>
            <a:r>
              <a:rPr lang="es-ES" dirty="0" smtClean="0"/>
              <a:t>deseada y </a:t>
            </a:r>
            <a:r>
              <a:rPr lang="es-ES" dirty="0"/>
              <a:t>esta realidad a la </a:t>
            </a:r>
            <a:r>
              <a:rPr lang="es-ES" dirty="0" smtClean="0"/>
              <a:t>está </a:t>
            </a:r>
            <a:r>
              <a:rPr lang="es-ES" dirty="0"/>
              <a:t>conformada por sujetos que están en constante interacción con objetos </a:t>
            </a:r>
            <a:r>
              <a:rPr lang="es-ES" dirty="0" err="1" smtClean="0"/>
              <a:t>diseñísticos</a:t>
            </a:r>
            <a:r>
              <a:rPr lang="es-ES" dirty="0"/>
              <a:t>.</a:t>
            </a:r>
            <a:endParaRPr lang="es-MX" dirty="0"/>
          </a:p>
        </p:txBody>
      </p:sp>
      <p:sp>
        <p:nvSpPr>
          <p:cNvPr id="14" name="CuadroTexto 13"/>
          <p:cNvSpPr txBox="1"/>
          <p:nvPr/>
        </p:nvSpPr>
        <p:spPr>
          <a:xfrm>
            <a:off x="699650" y="3743076"/>
            <a:ext cx="3027217" cy="2585323"/>
          </a:xfrm>
          <a:prstGeom prst="rect">
            <a:avLst/>
          </a:prstGeom>
        </p:spPr>
        <p:style>
          <a:lnRef idx="3">
            <a:schemeClr val="lt1"/>
          </a:lnRef>
          <a:fillRef idx="1">
            <a:schemeClr val="accent2"/>
          </a:fillRef>
          <a:effectRef idx="1">
            <a:schemeClr val="accent2"/>
          </a:effectRef>
          <a:fontRef idx="minor">
            <a:schemeClr val="lt1"/>
          </a:fontRef>
        </p:style>
        <p:txBody>
          <a:bodyPr wrap="square" rtlCol="0">
            <a:spAutoFit/>
          </a:bodyPr>
          <a:lstStyle/>
          <a:p>
            <a:pPr algn="just"/>
            <a:r>
              <a:rPr lang="es-ES" dirty="0"/>
              <a:t>R</a:t>
            </a:r>
            <a:r>
              <a:rPr lang="es-ES" dirty="0" smtClean="0"/>
              <a:t>esulta </a:t>
            </a:r>
            <a:r>
              <a:rPr lang="es-ES" dirty="0"/>
              <a:t>necesario plantear una búsqueda constante de modelos que permitan al diseñador un acercamiento a los grupos </a:t>
            </a:r>
            <a:r>
              <a:rPr lang="es-ES" dirty="0" smtClean="0"/>
              <a:t>sociales y </a:t>
            </a:r>
            <a:r>
              <a:rPr lang="es-ES" dirty="0" err="1" smtClean="0"/>
              <a:t>alos</a:t>
            </a:r>
            <a:r>
              <a:rPr lang="es-ES" dirty="0" smtClean="0"/>
              <a:t> contextos a través del lenguaje de los objetos producidos en los diversos contextos </a:t>
            </a:r>
            <a:endParaRPr lang="es-MX" dirty="0"/>
          </a:p>
        </p:txBody>
      </p:sp>
      <p:sp>
        <p:nvSpPr>
          <p:cNvPr id="15" name="CuadroTexto 14"/>
          <p:cNvSpPr txBox="1"/>
          <p:nvPr/>
        </p:nvSpPr>
        <p:spPr>
          <a:xfrm>
            <a:off x="8853055" y="446569"/>
            <a:ext cx="2729345" cy="2308324"/>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algn="just"/>
            <a:r>
              <a:rPr lang="es-ES" dirty="0"/>
              <a:t>Se reconoce al diseño como una disciplina cuyo marco teórico y metodológico </a:t>
            </a:r>
            <a:r>
              <a:rPr lang="es-ES" dirty="0" smtClean="0"/>
              <a:t>posibilita la comunicación a través de un lenguaje para la conformación de sus productos de diseño. </a:t>
            </a:r>
            <a:endParaRPr lang="es-MX" dirty="0"/>
          </a:p>
        </p:txBody>
      </p:sp>
      <p:sp>
        <p:nvSpPr>
          <p:cNvPr id="16" name="CuadroTexto 15"/>
          <p:cNvSpPr txBox="1"/>
          <p:nvPr/>
        </p:nvSpPr>
        <p:spPr>
          <a:xfrm>
            <a:off x="8645236" y="2962089"/>
            <a:ext cx="2757055" cy="3416320"/>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pPr algn="just"/>
            <a:r>
              <a:rPr lang="es-ES" dirty="0"/>
              <a:t>Los objetos de diseño deben ser consecuencia de procesos reflexivos frente a necesidades concretas, por tanto la aproximación </a:t>
            </a:r>
            <a:r>
              <a:rPr lang="es-ES" dirty="0" smtClean="0"/>
              <a:t> a éstos  </a:t>
            </a:r>
            <a:r>
              <a:rPr lang="es-ES" dirty="0"/>
              <a:t>tendrá que </a:t>
            </a:r>
            <a:r>
              <a:rPr lang="es-ES" dirty="0" smtClean="0"/>
              <a:t>plantearse </a:t>
            </a:r>
            <a:r>
              <a:rPr lang="es-ES" dirty="0"/>
              <a:t>a partir </a:t>
            </a:r>
            <a:r>
              <a:rPr lang="es-ES" dirty="0" smtClean="0"/>
              <a:t>del conocimiento del lenguaje que los conforman y su interacción con los actores  o consumidores involucrados</a:t>
            </a:r>
            <a:endParaRPr lang="es-MX" dirty="0"/>
          </a:p>
        </p:txBody>
      </p:sp>
      <p:sp>
        <p:nvSpPr>
          <p:cNvPr id="19" name="Flecha izquierda y arriba 18"/>
          <p:cNvSpPr/>
          <p:nvPr/>
        </p:nvSpPr>
        <p:spPr>
          <a:xfrm flipV="1">
            <a:off x="3768433" y="769549"/>
            <a:ext cx="1856513" cy="803592"/>
          </a:xfrm>
          <a:prstGeom prst="leftUpArrow">
            <a:avLst>
              <a:gd name="adj1" fmla="val 25000"/>
              <a:gd name="adj2" fmla="val 27778"/>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1" name="Flecha izquierda y arriba 20"/>
          <p:cNvSpPr/>
          <p:nvPr/>
        </p:nvSpPr>
        <p:spPr>
          <a:xfrm flipH="1" flipV="1">
            <a:off x="6345380" y="769547"/>
            <a:ext cx="1711037" cy="756699"/>
          </a:xfrm>
          <a:prstGeom prst="leftUpArrow">
            <a:avLst>
              <a:gd name="adj1" fmla="val 25000"/>
              <a:gd name="adj2" fmla="val 27778"/>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2" name="Flecha izquierda y arriba 21"/>
          <p:cNvSpPr/>
          <p:nvPr/>
        </p:nvSpPr>
        <p:spPr>
          <a:xfrm rot="10800000" flipV="1">
            <a:off x="6504704" y="4630411"/>
            <a:ext cx="1856513" cy="1108363"/>
          </a:xfrm>
          <a:prstGeom prst="leftUpArrow">
            <a:avLst>
              <a:gd name="adj1" fmla="val 25000"/>
              <a:gd name="adj2" fmla="val 27778"/>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3" name="Flecha izquierda y arriba 22"/>
          <p:cNvSpPr/>
          <p:nvPr/>
        </p:nvSpPr>
        <p:spPr>
          <a:xfrm rot="10800000" flipH="1" flipV="1">
            <a:off x="4045524" y="4630411"/>
            <a:ext cx="1711037" cy="1108363"/>
          </a:xfrm>
          <a:prstGeom prst="leftUpArrow">
            <a:avLst>
              <a:gd name="adj1" fmla="val 25000"/>
              <a:gd name="adj2" fmla="val 27778"/>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Título 1"/>
          <p:cNvSpPr txBox="1">
            <a:spLocks/>
          </p:cNvSpPr>
          <p:nvPr/>
        </p:nvSpPr>
        <p:spPr>
          <a:xfrm>
            <a:off x="536864" y="15161"/>
            <a:ext cx="5458691" cy="636587"/>
          </a:xfrm>
          <a:prstGeom prst="rect">
            <a:avLst/>
          </a:prstGeom>
        </p:spPr>
        <p:txBody>
          <a:bodyPr vert="horz" lIns="91440" tIns="45720" rIns="91440" bIns="45720" rtlCol="0" anchor="b">
            <a:normAutofit fontScale="92500"/>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s-MX" sz="2800" dirty="0" smtClean="0"/>
              <a:t>3. Los lenguajes en los objetos de diseño</a:t>
            </a:r>
            <a:endParaRPr lang="es-MX" sz="2800" dirty="0"/>
          </a:p>
        </p:txBody>
      </p:sp>
    </p:spTree>
    <p:extLst>
      <p:ext uri="{BB962C8B-B14F-4D97-AF65-F5344CB8AC3E}">
        <p14:creationId xmlns:p14="http://schemas.microsoft.com/office/powerpoint/2010/main" val="407362302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4294967295"/>
          </p:nvPr>
        </p:nvSpPr>
        <p:spPr>
          <a:xfrm>
            <a:off x="720436" y="1517073"/>
            <a:ext cx="2331107" cy="3491345"/>
          </a:xfrm>
          <a:solidFill>
            <a:schemeClr val="accent1">
              <a:lumMod val="60000"/>
              <a:lumOff val="40000"/>
            </a:schemeClr>
          </a:solidFill>
        </p:spPr>
        <p:txBody>
          <a:bodyPr>
            <a:normAutofit/>
          </a:bodyPr>
          <a:lstStyle/>
          <a:p>
            <a:r>
              <a:rPr lang="es-MX" sz="2400" dirty="0" smtClean="0"/>
              <a:t>La elaboración de los discursos a través del lenguaje objetual contenido en los artefactos desarrollados en las fases de diseño</a:t>
            </a:r>
            <a:endParaRPr lang="es-MX" sz="2400" dirty="0"/>
          </a:p>
        </p:txBody>
      </p:sp>
      <p:sp>
        <p:nvSpPr>
          <p:cNvPr id="4" name="CuadroTexto 3"/>
          <p:cNvSpPr txBox="1"/>
          <p:nvPr/>
        </p:nvSpPr>
        <p:spPr>
          <a:xfrm>
            <a:off x="4374573" y="1517073"/>
            <a:ext cx="5226627" cy="2031325"/>
          </a:xfrm>
          <a:prstGeom prst="rect">
            <a:avLst/>
          </a:prstGeom>
          <a:solidFill>
            <a:schemeClr val="accent5">
              <a:lumMod val="60000"/>
              <a:lumOff val="40000"/>
            </a:schemeClr>
          </a:solidFill>
        </p:spPr>
        <p:txBody>
          <a:bodyPr wrap="square" rtlCol="0">
            <a:spAutoFit/>
          </a:bodyPr>
          <a:lstStyle/>
          <a:p>
            <a:r>
              <a:rPr lang="es-MX" dirty="0" smtClean="0"/>
              <a:t>El análisis  de lo objetos como un texto es un proceso </a:t>
            </a:r>
            <a:r>
              <a:rPr lang="es-MX" dirty="0"/>
              <a:t>de interpretación individual y colectivo, desde el  enfoque del interaccionismo simbólico, dentro de un contexto de interpretación, en donde los grupos sociales crean y recrean los significados de los textos contenidos en elementos tangibles de la </a:t>
            </a:r>
            <a:r>
              <a:rPr lang="es-MX" dirty="0" smtClean="0"/>
              <a:t>cultura como los objetos y artefactos</a:t>
            </a:r>
            <a:endParaRPr lang="es-MX" dirty="0"/>
          </a:p>
        </p:txBody>
      </p:sp>
      <p:sp>
        <p:nvSpPr>
          <p:cNvPr id="5" name="CuadroTexto 4"/>
          <p:cNvSpPr txBox="1"/>
          <p:nvPr/>
        </p:nvSpPr>
        <p:spPr>
          <a:xfrm>
            <a:off x="4436918" y="4114800"/>
            <a:ext cx="5133109" cy="1200329"/>
          </a:xfrm>
          <a:prstGeom prst="rect">
            <a:avLst/>
          </a:prstGeom>
          <a:solidFill>
            <a:schemeClr val="accent3">
              <a:lumMod val="60000"/>
              <a:lumOff val="40000"/>
            </a:schemeClr>
          </a:solidFill>
        </p:spPr>
        <p:txBody>
          <a:bodyPr wrap="square" rtlCol="0">
            <a:spAutoFit/>
          </a:bodyPr>
          <a:lstStyle/>
          <a:p>
            <a:r>
              <a:rPr lang="es-MX" dirty="0"/>
              <a:t>Esta interpretación se plantea en la interacción que establecen los actores a través de la producción simbólica dentro de un grupo social inserto en un contexto sociocultural</a:t>
            </a:r>
          </a:p>
        </p:txBody>
      </p:sp>
      <p:sp>
        <p:nvSpPr>
          <p:cNvPr id="6" name="Flecha derecha 5"/>
          <p:cNvSpPr/>
          <p:nvPr/>
        </p:nvSpPr>
        <p:spPr>
          <a:xfrm>
            <a:off x="2951018" y="2961409"/>
            <a:ext cx="893618" cy="1246909"/>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s-MX"/>
          </a:p>
        </p:txBody>
      </p:sp>
      <p:sp>
        <p:nvSpPr>
          <p:cNvPr id="7" name="Flecha abajo 6"/>
          <p:cNvSpPr/>
          <p:nvPr/>
        </p:nvSpPr>
        <p:spPr>
          <a:xfrm>
            <a:off x="6598227" y="3667991"/>
            <a:ext cx="675409" cy="3429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1517552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2104158" y="342900"/>
            <a:ext cx="7325591" cy="1631216"/>
          </a:xfrm>
          <a:prstGeom prst="rect">
            <a:avLst/>
          </a:prstGeom>
          <a:solidFill>
            <a:schemeClr val="accent1">
              <a:lumMod val="60000"/>
              <a:lumOff val="40000"/>
            </a:schemeClr>
          </a:solidFill>
        </p:spPr>
        <p:txBody>
          <a:bodyPr wrap="square" rtlCol="0">
            <a:spAutoFit/>
          </a:bodyPr>
          <a:lstStyle/>
          <a:p>
            <a:r>
              <a:rPr lang="es-MX" sz="2000" dirty="0" smtClean="0"/>
              <a:t>Para que objeto </a:t>
            </a:r>
            <a:r>
              <a:rPr lang="es-MX" sz="2000" dirty="0" err="1"/>
              <a:t>diseñístico</a:t>
            </a:r>
            <a:r>
              <a:rPr lang="es-MX" sz="2000" dirty="0"/>
              <a:t> sea operante en términos de esta interacción en términos </a:t>
            </a:r>
            <a:r>
              <a:rPr lang="es-MX" sz="2000" dirty="0" smtClean="0"/>
              <a:t>comunicativos o de lenguaje, </a:t>
            </a:r>
            <a:r>
              <a:rPr lang="es-MX" sz="2000" dirty="0"/>
              <a:t>requiere de un contexto de referencia, en el que los actores involucrados tengan un canal físico y una conexión psicológica como estrategia que permita </a:t>
            </a:r>
            <a:r>
              <a:rPr lang="es-MX" sz="2000" dirty="0" smtClean="0"/>
              <a:t>el proceso </a:t>
            </a:r>
            <a:r>
              <a:rPr lang="es-MX" sz="2000" dirty="0" err="1" smtClean="0"/>
              <a:t>lingúistico</a:t>
            </a:r>
            <a:r>
              <a:rPr lang="es-MX" sz="2000" dirty="0" smtClean="0"/>
              <a:t>.</a:t>
            </a:r>
            <a:endParaRPr lang="es-MX" sz="2000" dirty="0"/>
          </a:p>
        </p:txBody>
      </p:sp>
      <p:sp>
        <p:nvSpPr>
          <p:cNvPr id="3" name="CuadroTexto 2"/>
          <p:cNvSpPr txBox="1"/>
          <p:nvPr/>
        </p:nvSpPr>
        <p:spPr>
          <a:xfrm>
            <a:off x="2104158" y="4218710"/>
            <a:ext cx="7128164" cy="1323439"/>
          </a:xfrm>
          <a:prstGeom prst="rect">
            <a:avLst/>
          </a:prstGeom>
          <a:solidFill>
            <a:schemeClr val="accent1">
              <a:lumMod val="40000"/>
              <a:lumOff val="60000"/>
            </a:schemeClr>
          </a:solidFill>
        </p:spPr>
        <p:txBody>
          <a:bodyPr wrap="square" rtlCol="0">
            <a:spAutoFit/>
          </a:bodyPr>
          <a:lstStyle/>
          <a:p>
            <a:r>
              <a:rPr lang="es-MX" sz="2000" dirty="0" smtClean="0"/>
              <a:t>El diseño es un elemento cultural y de civilización en el que se ejemplifican las relaciones entre los actores y los objetos como mediadores en una interacción simbólica entendida  a través del entendimiento del lenguaje </a:t>
            </a:r>
            <a:endParaRPr lang="es-MX" sz="2000" dirty="0"/>
          </a:p>
        </p:txBody>
      </p:sp>
      <p:pic>
        <p:nvPicPr>
          <p:cNvPr id="1026" name="Picture 2" descr="Resultado de imagen para objetos diseñados en la bauhau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22329" y="2129625"/>
            <a:ext cx="2371725" cy="19335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217963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71600" y="685800"/>
            <a:ext cx="9601200" cy="741947"/>
          </a:xfrm>
        </p:spPr>
        <p:txBody>
          <a:bodyPr/>
          <a:lstStyle/>
          <a:p>
            <a:r>
              <a:rPr lang="es-MX" dirty="0" smtClean="0"/>
              <a:t>U.A. Evolución de los Objetos</a:t>
            </a:r>
            <a:endParaRPr lang="es-MX" dirty="0"/>
          </a:p>
        </p:txBody>
      </p:sp>
      <p:sp>
        <p:nvSpPr>
          <p:cNvPr id="3" name="Marcador de contenido 2"/>
          <p:cNvSpPr>
            <a:spLocks noGrp="1"/>
          </p:cNvSpPr>
          <p:nvPr>
            <p:ph idx="1"/>
          </p:nvPr>
        </p:nvSpPr>
        <p:spPr>
          <a:xfrm>
            <a:off x="1371600" y="1427747"/>
            <a:ext cx="9601200" cy="4439653"/>
          </a:xfrm>
        </p:spPr>
        <p:txBody>
          <a:bodyPr>
            <a:normAutofit lnSpcReduction="10000"/>
          </a:bodyPr>
          <a:lstStyle/>
          <a:p>
            <a:r>
              <a:rPr lang="es-MX" sz="2400" dirty="0" smtClean="0">
                <a:latin typeface="Arial" panose="020B0604020202020204" pitchFamily="34" charset="0"/>
                <a:cs typeface="Arial" panose="020B0604020202020204" pitchFamily="34" charset="0"/>
              </a:rPr>
              <a:t>Objetivo:</a:t>
            </a:r>
          </a:p>
          <a:p>
            <a:r>
              <a:rPr lang="es-MX" sz="2400" dirty="0" smtClean="0">
                <a:latin typeface="Arial" panose="020B0604020202020204" pitchFamily="34" charset="0"/>
                <a:cs typeface="Arial" panose="020B0604020202020204" pitchFamily="34" charset="0"/>
              </a:rPr>
              <a:t>Diferenciar las modificaciones de la cultura material de acuerdo al contexto histórico-social</a:t>
            </a:r>
          </a:p>
          <a:p>
            <a:r>
              <a:rPr lang="es-MX" sz="2400" b="1" dirty="0" smtClean="0">
                <a:latin typeface="Arial" panose="020B0604020202020204" pitchFamily="34" charset="0"/>
                <a:cs typeface="Arial" panose="020B0604020202020204" pitchFamily="34" charset="0"/>
              </a:rPr>
              <a:t>Unidad 2. </a:t>
            </a:r>
            <a:r>
              <a:rPr lang="es-MX" sz="2400" b="1" dirty="0">
                <a:latin typeface="Arial" panose="020B0604020202020204" pitchFamily="34" charset="0"/>
                <a:cs typeface="Arial" panose="020B0604020202020204" pitchFamily="34" charset="0"/>
              </a:rPr>
              <a:t>Enfoques teóricos y conceptuales</a:t>
            </a:r>
            <a:r>
              <a:rPr lang="es-MX" sz="2400" dirty="0">
                <a:latin typeface="Arial" panose="020B0604020202020204" pitchFamily="34" charset="0"/>
                <a:cs typeface="Arial" panose="020B0604020202020204" pitchFamily="34" charset="0"/>
              </a:rPr>
              <a:t> </a:t>
            </a:r>
            <a:endParaRPr lang="es-MX" sz="2400" b="1" dirty="0" smtClean="0">
              <a:latin typeface="Arial" panose="020B0604020202020204" pitchFamily="34" charset="0"/>
              <a:cs typeface="Arial" panose="020B0604020202020204" pitchFamily="34" charset="0"/>
            </a:endParaRPr>
          </a:p>
          <a:p>
            <a:r>
              <a:rPr lang="es-MX" sz="2400" b="1" dirty="0" smtClean="0">
                <a:latin typeface="Arial" panose="020B0604020202020204" pitchFamily="34" charset="0"/>
                <a:cs typeface="Arial" panose="020B0604020202020204" pitchFamily="34" charset="0"/>
              </a:rPr>
              <a:t>Analizar </a:t>
            </a:r>
            <a:r>
              <a:rPr lang="es-MX" sz="2400" b="1" dirty="0" smtClean="0">
                <a:latin typeface="Arial" panose="020B0604020202020204" pitchFamily="34" charset="0"/>
                <a:cs typeface="Arial" panose="020B0604020202020204" pitchFamily="34" charset="0"/>
              </a:rPr>
              <a:t>enfoques teóricos y conceptuales para identificar las necesidades sociales para la evolución de los objetos</a:t>
            </a:r>
            <a:r>
              <a:rPr lang="es-MX" sz="2400" dirty="0" smtClean="0">
                <a:latin typeface="Arial" panose="020B0604020202020204" pitchFamily="34" charset="0"/>
                <a:cs typeface="Arial" panose="020B0604020202020204" pitchFamily="34" charset="0"/>
              </a:rPr>
              <a:t>:</a:t>
            </a:r>
          </a:p>
          <a:p>
            <a:r>
              <a:rPr lang="es-MX" sz="2400" dirty="0" smtClean="0">
                <a:latin typeface="Arial" panose="020B0604020202020204" pitchFamily="34" charset="0"/>
                <a:cs typeface="Arial" panose="020B0604020202020204" pitchFamily="34" charset="0"/>
              </a:rPr>
              <a:t>Teoría de las Necesidades</a:t>
            </a:r>
          </a:p>
          <a:p>
            <a:r>
              <a:rPr lang="es-MX" sz="2400" dirty="0" smtClean="0">
                <a:latin typeface="Arial" panose="020B0604020202020204" pitchFamily="34" charset="0"/>
                <a:cs typeface="Arial" panose="020B0604020202020204" pitchFamily="34" charset="0"/>
              </a:rPr>
              <a:t>Sistemas Sociales</a:t>
            </a:r>
            <a:endParaRPr lang="es-MX" sz="2400" dirty="0">
              <a:latin typeface="Arial" panose="020B0604020202020204" pitchFamily="34" charset="0"/>
              <a:cs typeface="Arial" panose="020B0604020202020204" pitchFamily="34" charset="0"/>
            </a:endParaRPr>
          </a:p>
          <a:p>
            <a:r>
              <a:rPr lang="es-MX" sz="2400" dirty="0" smtClean="0">
                <a:latin typeface="Arial" panose="020B0604020202020204" pitchFamily="34" charset="0"/>
                <a:cs typeface="Arial" panose="020B0604020202020204" pitchFamily="34" charset="0"/>
              </a:rPr>
              <a:t>Lenguajes de los Objetos</a:t>
            </a:r>
          </a:p>
          <a:p>
            <a:r>
              <a:rPr lang="es-MX" sz="2400" dirty="0" smtClean="0">
                <a:latin typeface="Arial" panose="020B0604020202020204" pitchFamily="34" charset="0"/>
                <a:cs typeface="Arial" panose="020B0604020202020204" pitchFamily="34" charset="0"/>
              </a:rPr>
              <a:t>Interacción social a través de los </a:t>
            </a:r>
            <a:r>
              <a:rPr lang="es-MX" sz="2400" dirty="0">
                <a:latin typeface="Arial" panose="020B0604020202020204" pitchFamily="34" charset="0"/>
                <a:cs typeface="Arial" panose="020B0604020202020204" pitchFamily="34" charset="0"/>
              </a:rPr>
              <a:t>o</a:t>
            </a:r>
            <a:r>
              <a:rPr lang="es-MX" sz="2400" dirty="0" smtClean="0">
                <a:latin typeface="Arial" panose="020B0604020202020204" pitchFamily="34" charset="0"/>
                <a:cs typeface="Arial" panose="020B0604020202020204" pitchFamily="34" charset="0"/>
              </a:rPr>
              <a:t>bjetos</a:t>
            </a:r>
            <a:endParaRPr lang="es-MX"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3396165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57038" y="287079"/>
            <a:ext cx="10058400" cy="780430"/>
          </a:xfrm>
        </p:spPr>
        <p:txBody>
          <a:bodyPr>
            <a:normAutofit/>
          </a:bodyPr>
          <a:lstStyle/>
          <a:p>
            <a:r>
              <a:rPr lang="es-MX" sz="2800" dirty="0" smtClean="0"/>
              <a:t>4. Interacción social  a través de los objetos de diseño</a:t>
            </a:r>
            <a:endParaRPr lang="es-MX" sz="2800" dirty="0"/>
          </a:p>
        </p:txBody>
      </p:sp>
      <p:sp>
        <p:nvSpPr>
          <p:cNvPr id="3" name="Marcador de contenido 2"/>
          <p:cNvSpPr>
            <a:spLocks noGrp="1"/>
          </p:cNvSpPr>
          <p:nvPr>
            <p:ph sz="half" idx="1"/>
          </p:nvPr>
        </p:nvSpPr>
        <p:spPr>
          <a:xfrm>
            <a:off x="1097279" y="1845734"/>
            <a:ext cx="3973485" cy="4023360"/>
          </a:xfrm>
        </p:spPr>
        <p:txBody>
          <a:bodyPr/>
          <a:lstStyle/>
          <a:p>
            <a:r>
              <a:rPr lang="es-MX" dirty="0" smtClean="0"/>
              <a:t>La interacción social  a través de los objetos de diseño, se reconoce como un </a:t>
            </a:r>
            <a:r>
              <a:rPr lang="es-MX" dirty="0"/>
              <a:t>proceso de interpretación individual y colectivo, desde el  enfoque del interaccionismo simbólico, dentro de un contexto de interpretación, en donde los grupos sociales crean y recrean los significados de los textos contenidos en </a:t>
            </a:r>
            <a:r>
              <a:rPr lang="es-MX" dirty="0" smtClean="0"/>
              <a:t>los productos derivados de la disciplina del diseño como objetos de cultura.</a:t>
            </a:r>
          </a:p>
          <a:p>
            <a:endParaRPr lang="es-MX" dirty="0"/>
          </a:p>
        </p:txBody>
      </p:sp>
      <p:pic>
        <p:nvPicPr>
          <p:cNvPr id="2050" name="Picture 2" descr="Resultado de imagen para objetos diseñados en la bauhau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87936" y="1737360"/>
            <a:ext cx="2143125" cy="2143125"/>
          </a:xfrm>
          <a:prstGeom prst="rect">
            <a:avLst/>
          </a:prstGeom>
          <a:noFill/>
          <a:extLst>
            <a:ext uri="{909E8E84-426E-40DD-AFC4-6F175D3DCCD1}">
              <a14:hiddenFill xmlns:a14="http://schemas.microsoft.com/office/drawing/2010/main">
                <a:solidFill>
                  <a:srgbClr val="FFFFFF"/>
                </a:solidFill>
              </a14:hiddenFill>
            </a:ext>
          </a:extLst>
        </p:spPr>
      </p:pic>
      <p:sp>
        <p:nvSpPr>
          <p:cNvPr id="5" name="Flecha derecha 4"/>
          <p:cNvSpPr/>
          <p:nvPr/>
        </p:nvSpPr>
        <p:spPr>
          <a:xfrm>
            <a:off x="5362748" y="3277809"/>
            <a:ext cx="1527463" cy="150668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Contextos diversos </a:t>
            </a:r>
            <a:endParaRPr lang="es-MX" dirty="0"/>
          </a:p>
        </p:txBody>
      </p:sp>
      <p:pic>
        <p:nvPicPr>
          <p:cNvPr id="2052" name="Picture 4" descr="Resultado de imagen para objetos diseñados en la bauhaus"/>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7477819" y="4031150"/>
            <a:ext cx="2053242" cy="20635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8590369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327313" y="935182"/>
            <a:ext cx="4166755" cy="2308324"/>
          </a:xfrm>
          <a:prstGeom prst="rect">
            <a:avLst/>
          </a:prstGeom>
          <a:solidFill>
            <a:schemeClr val="accent2">
              <a:lumMod val="40000"/>
              <a:lumOff val="60000"/>
            </a:schemeClr>
          </a:solidFill>
        </p:spPr>
        <p:txBody>
          <a:bodyPr wrap="square" rtlCol="0">
            <a:spAutoFit/>
          </a:bodyPr>
          <a:lstStyle/>
          <a:p>
            <a:r>
              <a:rPr lang="es-MX" dirty="0"/>
              <a:t>L</a:t>
            </a:r>
            <a:r>
              <a:rPr lang="es-MX" dirty="0" smtClean="0"/>
              <a:t>a </a:t>
            </a:r>
            <a:r>
              <a:rPr lang="es-MX" dirty="0"/>
              <a:t>producción </a:t>
            </a:r>
            <a:r>
              <a:rPr lang="es-MX" dirty="0" err="1"/>
              <a:t>diseñística</a:t>
            </a:r>
            <a:r>
              <a:rPr lang="es-MX" dirty="0"/>
              <a:t> </a:t>
            </a:r>
            <a:r>
              <a:rPr lang="es-MX" dirty="0" smtClean="0"/>
              <a:t>emplea </a:t>
            </a:r>
            <a:r>
              <a:rPr lang="es-MX" dirty="0"/>
              <a:t>como parte fundamental de la conceptualización de los objetos de diseño, los procesos simbólicos de cada contexto concebido como el espacio de interacción social con el propósito de que estos respondan a las necesidades de los </a:t>
            </a:r>
            <a:r>
              <a:rPr lang="es-MX" dirty="0" smtClean="0"/>
              <a:t>actores de cada sociedad promoviendo </a:t>
            </a:r>
            <a:r>
              <a:rPr lang="es-MX" dirty="0"/>
              <a:t>su </a:t>
            </a:r>
            <a:r>
              <a:rPr lang="es-MX" dirty="0" smtClean="0"/>
              <a:t>bienestar. </a:t>
            </a:r>
            <a:endParaRPr lang="es-MX" dirty="0"/>
          </a:p>
        </p:txBody>
      </p:sp>
      <p:sp>
        <p:nvSpPr>
          <p:cNvPr id="6" name="CuadroTexto 5"/>
          <p:cNvSpPr txBox="1"/>
          <p:nvPr/>
        </p:nvSpPr>
        <p:spPr>
          <a:xfrm>
            <a:off x="6712526" y="935182"/>
            <a:ext cx="4551219" cy="2308324"/>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s-MX" dirty="0" smtClean="0"/>
              <a:t>Se emplea la propuesta sobre el lenguaje del objeto como un  </a:t>
            </a:r>
            <a:r>
              <a:rPr lang="es-MX" dirty="0"/>
              <a:t>texto  y del </a:t>
            </a:r>
            <a:r>
              <a:rPr lang="es-MX" dirty="0" err="1"/>
              <a:t>intertexto</a:t>
            </a:r>
            <a:r>
              <a:rPr lang="es-MX" dirty="0"/>
              <a:t>, reconociendo que implica enmarcarse en una tendencia del estudio social de los objetos de diseño como textos y que responde a un proceso de comunicación planificado como una relación intertextual. </a:t>
            </a:r>
          </a:p>
          <a:p>
            <a:r>
              <a:rPr lang="es-MX" dirty="0"/>
              <a:t> </a:t>
            </a:r>
          </a:p>
        </p:txBody>
      </p:sp>
      <p:sp>
        <p:nvSpPr>
          <p:cNvPr id="7" name="Flecha derecha 6"/>
          <p:cNvSpPr/>
          <p:nvPr/>
        </p:nvSpPr>
        <p:spPr>
          <a:xfrm>
            <a:off x="4831774" y="1309255"/>
            <a:ext cx="1631372" cy="214052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El enfoque discursivo</a:t>
            </a:r>
          </a:p>
        </p:txBody>
      </p:sp>
      <p:sp>
        <p:nvSpPr>
          <p:cNvPr id="8" name="CuadroTexto 7"/>
          <p:cNvSpPr txBox="1"/>
          <p:nvPr/>
        </p:nvSpPr>
        <p:spPr>
          <a:xfrm>
            <a:off x="6858000" y="3834245"/>
            <a:ext cx="4405745" cy="1754326"/>
          </a:xfrm>
          <a:prstGeom prst="rect">
            <a:avLst/>
          </a:prstGeom>
          <a:solidFill>
            <a:schemeClr val="accent1">
              <a:lumMod val="60000"/>
              <a:lumOff val="40000"/>
            </a:schemeClr>
          </a:solidFill>
        </p:spPr>
        <p:txBody>
          <a:bodyPr wrap="square" rtlCol="0">
            <a:spAutoFit/>
          </a:bodyPr>
          <a:lstStyle/>
          <a:p>
            <a:r>
              <a:rPr lang="es-MX" dirty="0" smtClean="0"/>
              <a:t>Los objetos de diseño como objetos tangibles de la cultura  expresan un discurso  </a:t>
            </a:r>
            <a:r>
              <a:rPr lang="es-MX" dirty="0"/>
              <a:t>a través de textos </a:t>
            </a:r>
            <a:r>
              <a:rPr lang="es-MX" dirty="0" smtClean="0"/>
              <a:t> no verbales sino conformadores de  </a:t>
            </a:r>
            <a:r>
              <a:rPr lang="es-MX" dirty="0"/>
              <a:t>los objetos y artefactos, así </a:t>
            </a:r>
            <a:r>
              <a:rPr lang="es-MX" dirty="0" smtClean="0"/>
              <a:t>como de los </a:t>
            </a:r>
            <a:r>
              <a:rPr lang="es-MX" dirty="0"/>
              <a:t>productos visuales generados en un espacio de interacción social.</a:t>
            </a:r>
          </a:p>
        </p:txBody>
      </p:sp>
      <p:sp>
        <p:nvSpPr>
          <p:cNvPr id="9" name="Flecha abajo 8"/>
          <p:cNvSpPr/>
          <p:nvPr/>
        </p:nvSpPr>
        <p:spPr>
          <a:xfrm>
            <a:off x="8520545" y="3449782"/>
            <a:ext cx="966355" cy="2597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3074" name="Picture 2" descr="Resultado de imagen para intercambio de productos imagen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90756" y="3834245"/>
            <a:ext cx="3544041" cy="19846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1245877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228600" y="197427"/>
            <a:ext cx="5008418" cy="2308324"/>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r>
              <a:rPr lang="es-MX" dirty="0" smtClean="0"/>
              <a:t>Los objetos de diseño vistos como textos de acuerdo son objetos en los que se </a:t>
            </a:r>
            <a:r>
              <a:rPr lang="es-MX" dirty="0"/>
              <a:t>produce sentido, </a:t>
            </a:r>
            <a:r>
              <a:rPr lang="es-MX" dirty="0" smtClean="0"/>
              <a:t>éste </a:t>
            </a:r>
            <a:r>
              <a:rPr lang="es-MX" dirty="0"/>
              <a:t>es definido como proceso de </a:t>
            </a:r>
            <a:r>
              <a:rPr lang="es-MX" dirty="0" smtClean="0"/>
              <a:t>construcción de significados </a:t>
            </a:r>
            <a:r>
              <a:rPr lang="es-MX" dirty="0"/>
              <a:t>por medio de la interrelación de todos sus elementos así como de la narración que se establece a través de varios textos como un </a:t>
            </a:r>
            <a:r>
              <a:rPr lang="es-MX" dirty="0" err="1"/>
              <a:t>intertexto</a:t>
            </a:r>
            <a:r>
              <a:rPr lang="es-MX" dirty="0"/>
              <a:t> insertado en un contexto cultural, histórico, político y </a:t>
            </a:r>
            <a:r>
              <a:rPr lang="es-MX" dirty="0" smtClean="0"/>
              <a:t>económico.</a:t>
            </a:r>
            <a:endParaRPr lang="es-MX" dirty="0"/>
          </a:p>
        </p:txBody>
      </p:sp>
      <p:sp>
        <p:nvSpPr>
          <p:cNvPr id="3" name="CuadroTexto 2"/>
          <p:cNvSpPr txBox="1"/>
          <p:nvPr/>
        </p:nvSpPr>
        <p:spPr>
          <a:xfrm>
            <a:off x="7169727" y="197427"/>
            <a:ext cx="4759036" cy="2308324"/>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s-MX" dirty="0" smtClean="0"/>
              <a:t>La  </a:t>
            </a:r>
            <a:r>
              <a:rPr lang="es-MX" dirty="0"/>
              <a:t>construcción del </a:t>
            </a:r>
            <a:r>
              <a:rPr lang="es-MX" dirty="0" err="1"/>
              <a:t>intertexto</a:t>
            </a:r>
            <a:r>
              <a:rPr lang="es-MX" dirty="0"/>
              <a:t> es una característica distintiva de la cultura </a:t>
            </a:r>
            <a:r>
              <a:rPr lang="es-MX" dirty="0" smtClean="0"/>
              <a:t>contemporánea o de la fase consumista del diseño , </a:t>
            </a:r>
            <a:r>
              <a:rPr lang="es-MX" dirty="0"/>
              <a:t>ya que todo producto cultural al ser considerado como un texto o tejido </a:t>
            </a:r>
            <a:r>
              <a:rPr lang="es-MX" dirty="0" smtClean="0"/>
              <a:t>de </a:t>
            </a:r>
            <a:r>
              <a:rPr lang="es-MX" dirty="0"/>
              <a:t>elementos significativos que están relacionados entre sí, puede ser estudiado en términos de </a:t>
            </a:r>
            <a:r>
              <a:rPr lang="es-MX" dirty="0" smtClean="0"/>
              <a:t>redes que conforman los sistemas sociales</a:t>
            </a:r>
            <a:endParaRPr lang="es-MX" dirty="0"/>
          </a:p>
        </p:txBody>
      </p:sp>
      <p:sp>
        <p:nvSpPr>
          <p:cNvPr id="4" name="CuadroTexto 3"/>
          <p:cNvSpPr txBox="1"/>
          <p:nvPr/>
        </p:nvSpPr>
        <p:spPr>
          <a:xfrm>
            <a:off x="602673" y="4089991"/>
            <a:ext cx="4935682" cy="14773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r>
              <a:rPr lang="es-MX" dirty="0"/>
              <a:t>La cual desde </a:t>
            </a:r>
            <a:r>
              <a:rPr lang="es-MX" dirty="0" smtClean="0"/>
              <a:t>la conformación del lenguaje de los objetos se </a:t>
            </a:r>
            <a:r>
              <a:rPr lang="es-MX" dirty="0"/>
              <a:t>define como dimensión del enunciado y se convierte en recurso analítico de los textos en </a:t>
            </a:r>
            <a:r>
              <a:rPr lang="es-MX" dirty="0" smtClean="0"/>
              <a:t>el diseño y  </a:t>
            </a:r>
            <a:r>
              <a:rPr lang="es-MX" dirty="0"/>
              <a:t>presupone que todo </a:t>
            </a:r>
            <a:r>
              <a:rPr lang="es-MX" dirty="0" smtClean="0"/>
              <a:t>objeto-texto </a:t>
            </a:r>
            <a:r>
              <a:rPr lang="es-MX" dirty="0"/>
              <a:t>está relacionado con otros </a:t>
            </a:r>
            <a:r>
              <a:rPr lang="es-MX" dirty="0" smtClean="0"/>
              <a:t>objetos-textos. </a:t>
            </a:r>
            <a:endParaRPr lang="es-MX" dirty="0"/>
          </a:p>
        </p:txBody>
      </p:sp>
      <p:sp>
        <p:nvSpPr>
          <p:cNvPr id="5" name="CuadroTexto 4"/>
          <p:cNvSpPr txBox="1"/>
          <p:nvPr/>
        </p:nvSpPr>
        <p:spPr>
          <a:xfrm>
            <a:off x="7013863" y="3345873"/>
            <a:ext cx="3990109" cy="2308324"/>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r>
              <a:rPr lang="es-MX" dirty="0"/>
              <a:t>Desde esta perspectiva el consumidor construye el significado social de los textos en un proceso de comunicación, convirtiéndose en  un actor generador de interpretaciones de las situaciones generadas a través del lenguaje conformado en un discurso, en un texto que estructura un objeto diseñado.</a:t>
            </a:r>
          </a:p>
        </p:txBody>
      </p:sp>
      <p:sp>
        <p:nvSpPr>
          <p:cNvPr id="7" name="Llamada de flecha cuádruple 6"/>
          <p:cNvSpPr/>
          <p:nvPr/>
        </p:nvSpPr>
        <p:spPr>
          <a:xfrm>
            <a:off x="4779817" y="1714127"/>
            <a:ext cx="2535383" cy="2691244"/>
          </a:xfrm>
          <a:prstGeom prst="quadArrowCallou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s-MX" dirty="0"/>
              <a:t>El enfoque discursivo del diseño</a:t>
            </a:r>
          </a:p>
        </p:txBody>
      </p:sp>
    </p:spTree>
    <p:extLst>
      <p:ext uri="{BB962C8B-B14F-4D97-AF65-F5344CB8AC3E}">
        <p14:creationId xmlns:p14="http://schemas.microsoft.com/office/powerpoint/2010/main" val="99517767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1640037" y="3514783"/>
            <a:ext cx="3508659" cy="2585323"/>
          </a:xfrm>
          <a:prstGeom prst="rect">
            <a:avLst/>
          </a:prstGeom>
          <a:solidFill>
            <a:schemeClr val="accent2">
              <a:lumMod val="40000"/>
              <a:lumOff val="60000"/>
            </a:schemeClr>
          </a:solidFill>
        </p:spPr>
        <p:style>
          <a:lnRef idx="2">
            <a:schemeClr val="accent1"/>
          </a:lnRef>
          <a:fillRef idx="1">
            <a:schemeClr val="lt1"/>
          </a:fillRef>
          <a:effectRef idx="0">
            <a:schemeClr val="accent1"/>
          </a:effectRef>
          <a:fontRef idx="minor">
            <a:schemeClr val="dk1"/>
          </a:fontRef>
        </p:style>
        <p:txBody>
          <a:bodyPr wrap="square" rtlCol="0">
            <a:spAutoFit/>
          </a:bodyPr>
          <a:lstStyle/>
          <a:p>
            <a:pPr algn="just"/>
            <a:r>
              <a:rPr lang="es-MX" dirty="0"/>
              <a:t>Desde el interaccionismo simbólico se plantea factible estudiar la interacción de las colectividades. El campo de la ciencia social se constituye por el estudio de la acción conjunta de las colectividades.</a:t>
            </a:r>
          </a:p>
          <a:p>
            <a:r>
              <a:rPr lang="es-MX" dirty="0"/>
              <a:t> </a:t>
            </a:r>
          </a:p>
          <a:p>
            <a:endParaRPr lang="es-MX" dirty="0"/>
          </a:p>
        </p:txBody>
      </p:sp>
      <p:sp>
        <p:nvSpPr>
          <p:cNvPr id="15" name="CuadroTexto 14"/>
          <p:cNvSpPr txBox="1"/>
          <p:nvPr/>
        </p:nvSpPr>
        <p:spPr>
          <a:xfrm>
            <a:off x="6230218" y="3930281"/>
            <a:ext cx="5389418" cy="1754326"/>
          </a:xfrm>
          <a:prstGeom prst="rect">
            <a:avLst/>
          </a:prstGeom>
          <a:solidFill>
            <a:schemeClr val="tx2">
              <a:lumMod val="20000"/>
              <a:lumOff val="80000"/>
            </a:schemeClr>
          </a:solidFill>
        </p:spPr>
        <p:style>
          <a:lnRef idx="2">
            <a:schemeClr val="accent4"/>
          </a:lnRef>
          <a:fillRef idx="1">
            <a:schemeClr val="lt1"/>
          </a:fillRef>
          <a:effectRef idx="0">
            <a:schemeClr val="accent4"/>
          </a:effectRef>
          <a:fontRef idx="minor">
            <a:schemeClr val="dk1"/>
          </a:fontRef>
        </p:style>
        <p:txBody>
          <a:bodyPr wrap="square" rtlCol="0">
            <a:spAutoFit/>
          </a:bodyPr>
          <a:lstStyle/>
          <a:p>
            <a:pPr algn="just"/>
            <a:r>
              <a:rPr lang="es-MX" dirty="0"/>
              <a:t>El interaccionismo simbólico considera que el significado de las cosas para los seres humanos constituye un objeto de estudio. Por tanto en este paradigma y desde la disciplina del diseño, el proceso </a:t>
            </a:r>
            <a:r>
              <a:rPr lang="es-MX" dirty="0" smtClean="0"/>
              <a:t>interpretativo posibilita el </a:t>
            </a:r>
            <a:r>
              <a:rPr lang="es-MX" dirty="0" err="1" smtClean="0"/>
              <a:t>anlisis</a:t>
            </a:r>
            <a:r>
              <a:rPr lang="es-MX" dirty="0" smtClean="0"/>
              <a:t> de los objetos desde el lenguaje que los conforma</a:t>
            </a:r>
            <a:endParaRPr lang="es-MX" dirty="0"/>
          </a:p>
        </p:txBody>
      </p:sp>
      <p:sp>
        <p:nvSpPr>
          <p:cNvPr id="16" name="CuadroTexto 15"/>
          <p:cNvSpPr txBox="1"/>
          <p:nvPr/>
        </p:nvSpPr>
        <p:spPr>
          <a:xfrm>
            <a:off x="5735782" y="879923"/>
            <a:ext cx="5634472" cy="923330"/>
          </a:xfrm>
          <a:prstGeom prst="rect">
            <a:avLst/>
          </a:prstGeom>
          <a:solidFill>
            <a:schemeClr val="tx2">
              <a:lumMod val="20000"/>
              <a:lumOff val="80000"/>
            </a:schemeClr>
          </a:solidFill>
        </p:spPr>
        <p:style>
          <a:lnRef idx="2">
            <a:schemeClr val="accent2"/>
          </a:lnRef>
          <a:fillRef idx="1">
            <a:schemeClr val="lt1"/>
          </a:fillRef>
          <a:effectRef idx="0">
            <a:schemeClr val="accent2"/>
          </a:effectRef>
          <a:fontRef idx="minor">
            <a:schemeClr val="dk1"/>
          </a:fontRef>
        </p:style>
        <p:txBody>
          <a:bodyPr wrap="square" rtlCol="0">
            <a:spAutoFit/>
          </a:bodyPr>
          <a:lstStyle/>
          <a:p>
            <a:r>
              <a:rPr lang="es-MX" dirty="0" smtClean="0"/>
              <a:t>La propuesta para la interacción social desde el proceso  simbólico  se considera adecuada como marco de referencia en el ejercicio del Diseño debido a:</a:t>
            </a:r>
            <a:endParaRPr lang="es-MX" dirty="0"/>
          </a:p>
        </p:txBody>
      </p:sp>
      <p:sp>
        <p:nvSpPr>
          <p:cNvPr id="17" name="Flecha derecha 16"/>
          <p:cNvSpPr/>
          <p:nvPr/>
        </p:nvSpPr>
        <p:spPr>
          <a:xfrm rot="5400000">
            <a:off x="2452690" y="1719044"/>
            <a:ext cx="1141966" cy="131038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0" name="Flecha derecha 19"/>
          <p:cNvSpPr/>
          <p:nvPr/>
        </p:nvSpPr>
        <p:spPr>
          <a:xfrm rot="5400000">
            <a:off x="7888838" y="2035782"/>
            <a:ext cx="1111266" cy="127146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CuadroTexto 1"/>
          <p:cNvSpPr txBox="1"/>
          <p:nvPr/>
        </p:nvSpPr>
        <p:spPr>
          <a:xfrm>
            <a:off x="531628" y="648586"/>
            <a:ext cx="4518836" cy="830997"/>
          </a:xfrm>
          <a:prstGeom prst="rect">
            <a:avLst/>
          </a:prstGeom>
          <a:noFill/>
        </p:spPr>
        <p:txBody>
          <a:bodyPr wrap="square" rtlCol="0">
            <a:spAutoFit/>
          </a:bodyPr>
          <a:lstStyle/>
          <a:p>
            <a:r>
              <a:rPr lang="es-MX" sz="2400" dirty="0" smtClean="0"/>
              <a:t>Enfoque del interaccionismo simbólico</a:t>
            </a:r>
            <a:endParaRPr lang="es-MX" sz="2400" dirty="0"/>
          </a:p>
        </p:txBody>
      </p:sp>
    </p:spTree>
    <p:extLst>
      <p:ext uri="{BB962C8B-B14F-4D97-AF65-F5344CB8AC3E}">
        <p14:creationId xmlns:p14="http://schemas.microsoft.com/office/powerpoint/2010/main" val="8354513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379269" y="409531"/>
            <a:ext cx="7990609" cy="1477328"/>
          </a:xfrm>
          <a:prstGeom prst="rect">
            <a:avLst/>
          </a:prstGeom>
          <a:solidFill>
            <a:schemeClr val="tx2">
              <a:lumMod val="40000"/>
              <a:lumOff val="60000"/>
            </a:schemeClr>
          </a:solidFill>
        </p:spPr>
        <p:txBody>
          <a:bodyPr wrap="square" rtlCol="0">
            <a:spAutoFit/>
          </a:bodyPr>
          <a:lstStyle/>
          <a:p>
            <a:r>
              <a:rPr lang="es-MX" dirty="0" smtClean="0"/>
              <a:t>El interaccionismo simbólico permite  estudiar la interacción social y el análisis </a:t>
            </a:r>
            <a:r>
              <a:rPr lang="es-MX" dirty="0"/>
              <a:t>de productos </a:t>
            </a:r>
            <a:r>
              <a:rPr lang="es-MX" dirty="0" smtClean="0"/>
              <a:t>de diseño tanto elaborados </a:t>
            </a:r>
            <a:r>
              <a:rPr lang="es-MX" dirty="0"/>
              <a:t>como empleados por grupos sociales, desde las acciones en un proceso de influencia mutua de los </a:t>
            </a:r>
            <a:r>
              <a:rPr lang="es-MX" dirty="0" smtClean="0"/>
              <a:t>consumidores , </a:t>
            </a:r>
            <a:r>
              <a:rPr lang="es-MX" dirty="0"/>
              <a:t>a partir de  la interpretación de las </a:t>
            </a:r>
            <a:r>
              <a:rPr lang="es-MX" dirty="0" smtClean="0"/>
              <a:t>situaciones en que los objetos actúan como mediadores de situaciones sociales como la satisfacción de necesidades.</a:t>
            </a:r>
            <a:endParaRPr lang="es-MX" dirty="0"/>
          </a:p>
        </p:txBody>
      </p:sp>
      <p:sp>
        <p:nvSpPr>
          <p:cNvPr id="3" name="CuadroTexto 2"/>
          <p:cNvSpPr txBox="1"/>
          <p:nvPr/>
        </p:nvSpPr>
        <p:spPr>
          <a:xfrm>
            <a:off x="675413" y="3183000"/>
            <a:ext cx="4613558" cy="1754326"/>
          </a:xfrm>
          <a:prstGeom prst="rect">
            <a:avLst/>
          </a:prstGeom>
          <a:solidFill>
            <a:schemeClr val="accent1">
              <a:lumMod val="40000"/>
              <a:lumOff val="60000"/>
            </a:schemeClr>
          </a:solidFill>
        </p:spPr>
        <p:style>
          <a:lnRef idx="2">
            <a:schemeClr val="accent2"/>
          </a:lnRef>
          <a:fillRef idx="1">
            <a:schemeClr val="lt1"/>
          </a:fillRef>
          <a:effectRef idx="0">
            <a:schemeClr val="accent2"/>
          </a:effectRef>
          <a:fontRef idx="minor">
            <a:schemeClr val="dk1"/>
          </a:fontRef>
        </p:style>
        <p:txBody>
          <a:bodyPr wrap="square" rtlCol="0">
            <a:spAutoFit/>
          </a:bodyPr>
          <a:lstStyle/>
          <a:p>
            <a:pPr algn="just"/>
            <a:r>
              <a:rPr lang="es-MX" dirty="0" smtClean="0"/>
              <a:t>Es </a:t>
            </a:r>
            <a:r>
              <a:rPr lang="es-MX" dirty="0"/>
              <a:t>planteado como una posibilidad para el análisis discursivo de los textos o narrativas </a:t>
            </a:r>
            <a:r>
              <a:rPr lang="es-MX" dirty="0" smtClean="0"/>
              <a:t>del diseño comunicativas </a:t>
            </a:r>
            <a:r>
              <a:rPr lang="es-MX" dirty="0"/>
              <a:t>o inclusive como una manera de acercarse al proceso de conceptualización del discurso que conformara el objeto </a:t>
            </a:r>
            <a:r>
              <a:rPr lang="es-MX" dirty="0" err="1"/>
              <a:t>diseñístico</a:t>
            </a:r>
            <a:r>
              <a:rPr lang="es-MX" dirty="0"/>
              <a:t>. </a:t>
            </a:r>
          </a:p>
        </p:txBody>
      </p:sp>
      <p:sp>
        <p:nvSpPr>
          <p:cNvPr id="4" name="CuadroTexto 3"/>
          <p:cNvSpPr txBox="1"/>
          <p:nvPr/>
        </p:nvSpPr>
        <p:spPr>
          <a:xfrm>
            <a:off x="6702136" y="2088077"/>
            <a:ext cx="3823855" cy="3970318"/>
          </a:xfrm>
          <a:prstGeom prst="rect">
            <a:avLst/>
          </a:prstGeom>
          <a:solidFill>
            <a:schemeClr val="accent4">
              <a:lumMod val="40000"/>
              <a:lumOff val="60000"/>
            </a:schemeClr>
          </a:solidFill>
        </p:spPr>
        <p:txBody>
          <a:bodyPr wrap="square" rtlCol="0">
            <a:spAutoFit/>
          </a:bodyPr>
          <a:lstStyle/>
          <a:p>
            <a:r>
              <a:rPr lang="es-MX" dirty="0"/>
              <a:t>De acuerdo con </a:t>
            </a:r>
            <a:r>
              <a:rPr lang="es-MX" dirty="0" smtClean="0"/>
              <a:t>esta postura se  </a:t>
            </a:r>
            <a:r>
              <a:rPr lang="es-MX" dirty="0"/>
              <a:t>define que existencia de los textos o de los objetos de </a:t>
            </a:r>
            <a:r>
              <a:rPr lang="es-MX" dirty="0" smtClean="0"/>
              <a:t>diseño </a:t>
            </a:r>
            <a:r>
              <a:rPr lang="es-MX" dirty="0"/>
              <a:t>no sería posible sin el contexto de relaciones sociales donde acontece la simbolización. Desde este enfoque, se reconoce que la construcción de significados simbólicos se establece en la colectividad, por lo que los objetos </a:t>
            </a:r>
            <a:r>
              <a:rPr lang="es-MX" dirty="0" smtClean="0"/>
              <a:t>textos </a:t>
            </a:r>
            <a:r>
              <a:rPr lang="es-MX" dirty="0" err="1" smtClean="0"/>
              <a:t>diseñísticos</a:t>
            </a:r>
            <a:r>
              <a:rPr lang="es-MX" dirty="0" smtClean="0"/>
              <a:t>, </a:t>
            </a:r>
            <a:r>
              <a:rPr lang="es-MX" dirty="0"/>
              <a:t>son susceptibles de internalización simbólica, y su significado emerge de una situación social que implica la interacción dentro de una colectividad. </a:t>
            </a:r>
          </a:p>
        </p:txBody>
      </p:sp>
      <p:sp>
        <p:nvSpPr>
          <p:cNvPr id="5" name="Flecha derecha 4"/>
          <p:cNvSpPr/>
          <p:nvPr/>
        </p:nvSpPr>
        <p:spPr>
          <a:xfrm>
            <a:off x="5444836" y="3183000"/>
            <a:ext cx="852055" cy="1039091"/>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s-MX"/>
          </a:p>
        </p:txBody>
      </p:sp>
      <p:sp>
        <p:nvSpPr>
          <p:cNvPr id="6" name="Flecha abajo 5"/>
          <p:cNvSpPr/>
          <p:nvPr/>
        </p:nvSpPr>
        <p:spPr>
          <a:xfrm>
            <a:off x="2578155" y="2359072"/>
            <a:ext cx="1392382" cy="34394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423523675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5527968" y="290946"/>
            <a:ext cx="6331528" cy="6186309"/>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lvl="0"/>
            <a:r>
              <a:rPr lang="es-MX" dirty="0"/>
              <a:t> 1</a:t>
            </a:r>
            <a:r>
              <a:rPr lang="es-MX" dirty="0" smtClean="0"/>
              <a:t>. El </a:t>
            </a:r>
            <a:r>
              <a:rPr lang="es-MX" dirty="0"/>
              <a:t>ser humano como organismo activo: En el interaccionismo simbólico, el ser humano es visto como un individuo que no solo responde a indicaciones de otros si no que emite también sus propias indicaciones a los demás. El ser humano se reconoce a sí mismo como un objeto para sí y se relaciona y define sus interacciones con otros basándose en la percepción propia, esta percepción resulta de la interacción social con otros seres humanos.</a:t>
            </a:r>
          </a:p>
          <a:p>
            <a:r>
              <a:rPr lang="es-MX" dirty="0"/>
              <a:t> </a:t>
            </a:r>
          </a:p>
          <a:p>
            <a:pPr lvl="0"/>
            <a:r>
              <a:rPr lang="es-MX" dirty="0"/>
              <a:t>2</a:t>
            </a:r>
            <a:r>
              <a:rPr lang="es-MX" dirty="0" smtClean="0"/>
              <a:t>. Naturaleza </a:t>
            </a:r>
            <a:r>
              <a:rPr lang="es-MX" dirty="0"/>
              <a:t>de la acción humana: El ser humano confiere características a sus acciones, esto implica que se confronta con un mundo al que debe interpretar para actuar. En la interacción simbólica los seres damos significado a los objetos en una acción colectiva, es decir desde un grupo.</a:t>
            </a:r>
          </a:p>
          <a:p>
            <a:r>
              <a:rPr lang="es-MX" dirty="0"/>
              <a:t> </a:t>
            </a:r>
          </a:p>
          <a:p>
            <a:pPr lvl="0"/>
            <a:r>
              <a:rPr lang="es-MX" dirty="0"/>
              <a:t>3</a:t>
            </a:r>
            <a:r>
              <a:rPr lang="es-MX" dirty="0" smtClean="0"/>
              <a:t>. Interconexión </a:t>
            </a:r>
            <a:r>
              <a:rPr lang="es-MX" dirty="0"/>
              <a:t>de la acción: Se refiere a la interacción que tenemos con otros sujetos en la interpretación de los objetos. Le conferimos significado a los objeto a partir de la interacción colectiva</a:t>
            </a:r>
          </a:p>
          <a:p>
            <a:r>
              <a:rPr lang="es-MX" dirty="0"/>
              <a:t> </a:t>
            </a:r>
          </a:p>
          <a:p>
            <a:r>
              <a:rPr lang="es-MX" dirty="0"/>
              <a:t> </a:t>
            </a:r>
          </a:p>
          <a:p>
            <a:endParaRPr lang="es-MX" dirty="0"/>
          </a:p>
        </p:txBody>
      </p:sp>
      <p:sp>
        <p:nvSpPr>
          <p:cNvPr id="4" name="CuadroTexto 3"/>
          <p:cNvSpPr txBox="1"/>
          <p:nvPr/>
        </p:nvSpPr>
        <p:spPr>
          <a:xfrm>
            <a:off x="829340" y="1850065"/>
            <a:ext cx="3233505" cy="1938992"/>
          </a:xfrm>
          <a:prstGeom prst="rect">
            <a:avLst/>
          </a:prstGeom>
          <a:solidFill>
            <a:schemeClr val="accent4"/>
          </a:solidFill>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r>
              <a:rPr lang="es-MX" sz="2400" dirty="0"/>
              <a:t>E</a:t>
            </a:r>
            <a:r>
              <a:rPr lang="es-MX" sz="2400" dirty="0" smtClean="0"/>
              <a:t>l diseño desde el  enfoque del interaccionismo simbólico  debe considerar </a:t>
            </a:r>
            <a:endParaRPr lang="es-MX" sz="2400" dirty="0"/>
          </a:p>
        </p:txBody>
      </p:sp>
      <p:sp>
        <p:nvSpPr>
          <p:cNvPr id="12" name="Flecha derecha 11"/>
          <p:cNvSpPr/>
          <p:nvPr/>
        </p:nvSpPr>
        <p:spPr>
          <a:xfrm>
            <a:off x="4889369" y="418536"/>
            <a:ext cx="277091" cy="42949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Flecha derecha 12"/>
          <p:cNvSpPr/>
          <p:nvPr/>
        </p:nvSpPr>
        <p:spPr>
          <a:xfrm>
            <a:off x="4889369" y="2604815"/>
            <a:ext cx="277091" cy="42949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Flecha derecha 13"/>
          <p:cNvSpPr/>
          <p:nvPr/>
        </p:nvSpPr>
        <p:spPr>
          <a:xfrm>
            <a:off x="4972822" y="4576348"/>
            <a:ext cx="277091" cy="42949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46510699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p:cNvSpPr txBox="1"/>
          <p:nvPr/>
        </p:nvSpPr>
        <p:spPr>
          <a:xfrm>
            <a:off x="5424860" y="731391"/>
            <a:ext cx="4862946" cy="452431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s-MX" dirty="0"/>
              <a:t>Considerando que el interaccionismo simbólico busca un conocimiento verificable de la vida de los seres humanos y de los grupos, para detectar la forma de sus interacciones, se presentan factores relevantes a considerar en cuanto  su empleo metodológico.</a:t>
            </a:r>
          </a:p>
          <a:p>
            <a:r>
              <a:rPr lang="es-MX" dirty="0"/>
              <a:t> </a:t>
            </a:r>
          </a:p>
          <a:p>
            <a:pPr lvl="0"/>
            <a:r>
              <a:rPr lang="es-MX" dirty="0"/>
              <a:t> </a:t>
            </a:r>
            <a:r>
              <a:rPr lang="es-MX" dirty="0" smtClean="0"/>
              <a:t>1. Estar </a:t>
            </a:r>
            <a:r>
              <a:rPr lang="es-MX" dirty="0"/>
              <a:t>en el lugar donde se presenta la interacción o en su caso observar la acción</a:t>
            </a:r>
            <a:r>
              <a:rPr lang="es-MX" dirty="0" smtClean="0"/>
              <a:t>.</a:t>
            </a:r>
          </a:p>
          <a:p>
            <a:pPr lvl="0"/>
            <a:endParaRPr lang="es-MX" dirty="0"/>
          </a:p>
          <a:p>
            <a:pPr lvl="0"/>
            <a:r>
              <a:rPr lang="es-MX" dirty="0" smtClean="0"/>
              <a:t>2. Contar </a:t>
            </a:r>
            <a:r>
              <a:rPr lang="es-MX" dirty="0"/>
              <a:t>con un punto de partida para llegar a una comprensión clara de la situación</a:t>
            </a:r>
            <a:r>
              <a:rPr lang="es-MX" dirty="0" smtClean="0"/>
              <a:t>.</a:t>
            </a:r>
          </a:p>
          <a:p>
            <a:pPr lvl="0"/>
            <a:endParaRPr lang="es-MX" dirty="0"/>
          </a:p>
          <a:p>
            <a:pPr lvl="0"/>
            <a:r>
              <a:rPr lang="es-MX" dirty="0" smtClean="0"/>
              <a:t>3.  </a:t>
            </a:r>
            <a:r>
              <a:rPr lang="es-MX" dirty="0"/>
              <a:t>Inspección, que se refiere al reconocimiento de un objeto que es extraño para nosotros. </a:t>
            </a:r>
          </a:p>
          <a:p>
            <a:endParaRPr lang="es-MX" dirty="0"/>
          </a:p>
        </p:txBody>
      </p:sp>
      <p:sp>
        <p:nvSpPr>
          <p:cNvPr id="5" name="CuadroTexto 4"/>
          <p:cNvSpPr txBox="1"/>
          <p:nvPr/>
        </p:nvSpPr>
        <p:spPr>
          <a:xfrm>
            <a:off x="829340" y="1850065"/>
            <a:ext cx="3233505" cy="2308324"/>
          </a:xfrm>
          <a:prstGeom prst="rect">
            <a:avLst/>
          </a:prstGeom>
          <a:solidFill>
            <a:schemeClr val="accent4"/>
          </a:solidFill>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r>
              <a:rPr lang="es-MX" sz="2400" dirty="0"/>
              <a:t>E</a:t>
            </a:r>
            <a:r>
              <a:rPr lang="es-MX" sz="2400" dirty="0" smtClean="0"/>
              <a:t>l diseño desde el  enfoque del interaccionismo simbólico  debe  tomar en cuenta para el análisis del los objetos </a:t>
            </a:r>
            <a:endParaRPr lang="es-MX" sz="2400" dirty="0"/>
          </a:p>
        </p:txBody>
      </p:sp>
    </p:spTree>
    <p:extLst>
      <p:ext uri="{BB962C8B-B14F-4D97-AF65-F5344CB8AC3E}">
        <p14:creationId xmlns:p14="http://schemas.microsoft.com/office/powerpoint/2010/main" val="345672856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1468585" y="535842"/>
            <a:ext cx="3380509" cy="1255728"/>
          </a:xfrm>
          <a:prstGeom prst="rect">
            <a:avLst/>
          </a:prstGeom>
        </p:spPr>
        <p:txBody>
          <a:bodyPr wrap="square"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es-ES_tradnl" altLang="es-MX" sz="2800" b="1" i="1" dirty="0" smtClean="0">
                <a:solidFill>
                  <a:schemeClr val="bg1"/>
                </a:solidFill>
                <a:ea typeface="ＭＳ Ｐゴシック" panose="020B0600070205080204" pitchFamily="34" charset="-128"/>
              </a:rPr>
              <a:t>Sobre el interaccionismo simbólico</a:t>
            </a:r>
          </a:p>
        </p:txBody>
      </p:sp>
      <p:sp>
        <p:nvSpPr>
          <p:cNvPr id="3" name="CuadroTexto 2"/>
          <p:cNvSpPr txBox="1"/>
          <p:nvPr/>
        </p:nvSpPr>
        <p:spPr>
          <a:xfrm>
            <a:off x="1468585" y="3206521"/>
            <a:ext cx="9698182" cy="2308324"/>
          </a:xfrm>
          <a:prstGeom prst="rect">
            <a:avLst/>
          </a:prstGeom>
          <a:solidFill>
            <a:schemeClr val="accent2">
              <a:lumMod val="40000"/>
              <a:lumOff val="60000"/>
            </a:schemeClr>
          </a:solidFill>
        </p:spPr>
        <p:style>
          <a:lnRef idx="2">
            <a:schemeClr val="accent6"/>
          </a:lnRef>
          <a:fillRef idx="1">
            <a:schemeClr val="lt1"/>
          </a:fillRef>
          <a:effectRef idx="0">
            <a:schemeClr val="accent6"/>
          </a:effectRef>
          <a:fontRef idx="minor">
            <a:schemeClr val="dk1"/>
          </a:fontRef>
        </p:style>
        <p:txBody>
          <a:bodyPr wrap="square" rtlCol="0">
            <a:spAutoFit/>
          </a:bodyPr>
          <a:lstStyle/>
          <a:p>
            <a:pPr algn="just"/>
            <a:r>
              <a:rPr lang="es-MX" dirty="0"/>
              <a:t>El interaccionismo simbólico permite en el proceso de investigación, estudiar fenómenos sociales en </a:t>
            </a:r>
            <a:r>
              <a:rPr lang="es-MX" dirty="0" smtClean="0"/>
              <a:t>diversos contextos sociales  o comunidades </a:t>
            </a:r>
            <a:r>
              <a:rPr lang="es-MX" dirty="0"/>
              <a:t>que pueden abordarse para su análisis en </a:t>
            </a:r>
            <a:r>
              <a:rPr lang="es-MX" dirty="0" smtClean="0"/>
              <a:t>diversos niveles </a:t>
            </a:r>
            <a:r>
              <a:rPr lang="es-MX" dirty="0"/>
              <a:t>de </a:t>
            </a:r>
            <a:r>
              <a:rPr lang="es-MX" dirty="0" smtClean="0"/>
              <a:t>interacción social  y puede ser aplicado como un </a:t>
            </a:r>
            <a:r>
              <a:rPr lang="es-MX" dirty="0"/>
              <a:t>modelo de análisis </a:t>
            </a:r>
            <a:r>
              <a:rPr lang="es-MX" dirty="0" smtClean="0"/>
              <a:t>de los textos de diseño.</a:t>
            </a:r>
          </a:p>
          <a:p>
            <a:pPr algn="just"/>
            <a:r>
              <a:rPr lang="es-MX" dirty="0" smtClean="0"/>
              <a:t>Permite </a:t>
            </a:r>
            <a:r>
              <a:rPr lang="es-MX" dirty="0"/>
              <a:t>en un proceso </a:t>
            </a:r>
            <a:r>
              <a:rPr lang="es-MX" dirty="0" smtClean="0"/>
              <a:t>de </a:t>
            </a:r>
            <a:r>
              <a:rPr lang="es-MX" dirty="0"/>
              <a:t>investigación, estudiar diversos fenómenos sociales de interacción simbólica a través objetos </a:t>
            </a:r>
            <a:r>
              <a:rPr lang="es-MX" dirty="0" err="1"/>
              <a:t>diseñisticos</a:t>
            </a:r>
            <a:r>
              <a:rPr lang="es-MX" dirty="0"/>
              <a:t>. Proceso de gran importancia  para el desarrollo del objeto de estudio de las disciplinas conformadoras de objetos como las de diseño de objetos artefactos e imágenes visuales.</a:t>
            </a:r>
            <a:endParaRPr lang="es-MX" dirty="0" smtClean="0"/>
          </a:p>
          <a:p>
            <a:pPr algn="just"/>
            <a:endParaRPr lang="es-MX" dirty="0"/>
          </a:p>
        </p:txBody>
      </p:sp>
      <p:sp>
        <p:nvSpPr>
          <p:cNvPr id="4" name="CuadroTexto 3"/>
          <p:cNvSpPr txBox="1"/>
          <p:nvPr/>
        </p:nvSpPr>
        <p:spPr>
          <a:xfrm>
            <a:off x="3939442" y="744837"/>
            <a:ext cx="3779795" cy="923330"/>
          </a:xfrm>
          <a:prstGeom prst="rect">
            <a:avLst/>
          </a:prstGeom>
        </p:spPr>
        <p:style>
          <a:lnRef idx="3">
            <a:schemeClr val="lt1"/>
          </a:lnRef>
          <a:fillRef idx="1">
            <a:schemeClr val="accent6"/>
          </a:fillRef>
          <a:effectRef idx="1">
            <a:schemeClr val="accent6"/>
          </a:effectRef>
          <a:fontRef idx="minor">
            <a:schemeClr val="lt1"/>
          </a:fontRef>
        </p:style>
        <p:txBody>
          <a:bodyPr wrap="square" rtlCol="0">
            <a:spAutoFit/>
          </a:bodyPr>
          <a:lstStyle/>
          <a:p>
            <a:pPr algn="just"/>
            <a:r>
              <a:rPr lang="es-MX" dirty="0" smtClean="0"/>
              <a:t>¿Porqué establecer un marco de referencia de interaccionismo simbólico en un ejercicio de diseño?</a:t>
            </a:r>
            <a:endParaRPr lang="es-MX" dirty="0"/>
          </a:p>
        </p:txBody>
      </p:sp>
      <p:sp>
        <p:nvSpPr>
          <p:cNvPr id="5" name="Flecha abajo 4"/>
          <p:cNvSpPr/>
          <p:nvPr/>
        </p:nvSpPr>
        <p:spPr>
          <a:xfrm>
            <a:off x="5220264" y="2590020"/>
            <a:ext cx="1233055" cy="304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21597467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737755" y="862445"/>
            <a:ext cx="3117272" cy="3416320"/>
          </a:xfrm>
          <a:prstGeom prst="rect">
            <a:avLst/>
          </a:prstGeom>
          <a:solidFill>
            <a:schemeClr val="accent1">
              <a:lumMod val="60000"/>
              <a:lumOff val="40000"/>
            </a:schemeClr>
          </a:solidFill>
        </p:spPr>
        <p:txBody>
          <a:bodyPr wrap="square" rtlCol="0">
            <a:spAutoFit/>
          </a:bodyPr>
          <a:lstStyle/>
          <a:p>
            <a:r>
              <a:rPr lang="es-MX"/>
              <a:t>En un ejercicio de interpretación y significación desde el interaccionismo simbólico podemos comprender en la deconstrucción de los textos las estrategias por las cuales los actores construyen el significado posibilitando la apropiación de los objetos e imágenes que construyen una realidad social.</a:t>
            </a:r>
          </a:p>
        </p:txBody>
      </p:sp>
      <p:sp>
        <p:nvSpPr>
          <p:cNvPr id="3" name="Flecha derecha 2"/>
          <p:cNvSpPr/>
          <p:nvPr/>
        </p:nvSpPr>
        <p:spPr>
          <a:xfrm>
            <a:off x="4249881" y="2161309"/>
            <a:ext cx="1319645" cy="1371600"/>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MX" dirty="0" smtClean="0"/>
              <a:t>diseño</a:t>
            </a:r>
            <a:endParaRPr lang="es-MX" dirty="0"/>
          </a:p>
        </p:txBody>
      </p:sp>
      <p:sp>
        <p:nvSpPr>
          <p:cNvPr id="4" name="CuadroTexto 3"/>
          <p:cNvSpPr txBox="1"/>
          <p:nvPr/>
        </p:nvSpPr>
        <p:spPr>
          <a:xfrm>
            <a:off x="6141027" y="862445"/>
            <a:ext cx="4810991" cy="1200329"/>
          </a:xfrm>
          <a:prstGeom prst="rect">
            <a:avLst/>
          </a:prstGeom>
          <a:solidFill>
            <a:schemeClr val="accent2">
              <a:lumMod val="40000"/>
              <a:lumOff val="60000"/>
            </a:schemeClr>
          </a:solidFill>
        </p:spPr>
        <p:txBody>
          <a:bodyPr wrap="square" rtlCol="0">
            <a:spAutoFit/>
          </a:bodyPr>
          <a:lstStyle/>
          <a:p>
            <a:r>
              <a:rPr lang="es-MX" dirty="0"/>
              <a:t>El texto implícito en los elementos tangibles de la cultura de una comunidad es sujeto de un ejercicio de interacción simbólica, que determina la conducta social a partir de símbolos</a:t>
            </a:r>
          </a:p>
        </p:txBody>
      </p:sp>
      <p:sp>
        <p:nvSpPr>
          <p:cNvPr id="5" name="CuadroTexto 4"/>
          <p:cNvSpPr txBox="1"/>
          <p:nvPr/>
        </p:nvSpPr>
        <p:spPr>
          <a:xfrm>
            <a:off x="6141027" y="3418609"/>
            <a:ext cx="4707082" cy="1754326"/>
          </a:xfrm>
          <a:prstGeom prst="rect">
            <a:avLst/>
          </a:prstGeom>
          <a:solidFill>
            <a:schemeClr val="accent2">
              <a:lumMod val="40000"/>
              <a:lumOff val="60000"/>
            </a:schemeClr>
          </a:solidFill>
        </p:spPr>
        <p:txBody>
          <a:bodyPr wrap="square" rtlCol="0">
            <a:spAutoFit/>
          </a:bodyPr>
          <a:lstStyle/>
          <a:p>
            <a:r>
              <a:rPr lang="es-MX" dirty="0"/>
              <a:t>A</a:t>
            </a:r>
            <a:r>
              <a:rPr lang="es-MX" dirty="0" smtClean="0"/>
              <a:t>l </a:t>
            </a:r>
            <a:r>
              <a:rPr lang="es-MX" dirty="0"/>
              <a:t>estudiar estos objetos desde su construcción de significación se construyen vínculos con el pasado y el presente inclusive posibilitando un proceso de prospección y se les confiere un importante papel en los procesos de reproducción social. </a:t>
            </a:r>
          </a:p>
        </p:txBody>
      </p:sp>
    </p:spTree>
    <p:extLst>
      <p:ext uri="{BB962C8B-B14F-4D97-AF65-F5344CB8AC3E}">
        <p14:creationId xmlns:p14="http://schemas.microsoft.com/office/powerpoint/2010/main" val="3116931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274904" y="1228132"/>
            <a:ext cx="3109980" cy="3693319"/>
          </a:xfrm>
          <a:prstGeom prst="rect">
            <a:avLst/>
          </a:prstGeom>
          <a:solidFill>
            <a:schemeClr val="tx2">
              <a:lumMod val="60000"/>
              <a:lumOff val="40000"/>
            </a:schemeClr>
          </a:solidFill>
        </p:spPr>
        <p:txBody>
          <a:bodyPr wrap="square" rtlCol="0">
            <a:spAutoFit/>
          </a:bodyPr>
          <a:lstStyle/>
          <a:p>
            <a:r>
              <a:rPr lang="es-MX" dirty="0" smtClean="0"/>
              <a:t>La  </a:t>
            </a:r>
            <a:r>
              <a:rPr lang="es-MX" dirty="0"/>
              <a:t>comprensión de los textos </a:t>
            </a:r>
            <a:r>
              <a:rPr lang="es-MX" dirty="0" smtClean="0"/>
              <a:t>u objetos de diseño genera </a:t>
            </a:r>
            <a:r>
              <a:rPr lang="es-MX" dirty="0"/>
              <a:t>un sentido del pasado que es colectivo, compartido, presupone una referencia entre procesos </a:t>
            </a:r>
            <a:r>
              <a:rPr lang="es-MX" dirty="0" smtClean="0"/>
              <a:t>de representación social  </a:t>
            </a:r>
            <a:r>
              <a:rPr lang="es-MX" dirty="0"/>
              <a:t>e inclusive puede modificar el curso de las acciones de los colectivos a partir de los acciones e interacciones  generadas  a través de </a:t>
            </a:r>
            <a:r>
              <a:rPr lang="es-MX" dirty="0" smtClean="0"/>
              <a:t>su conformación</a:t>
            </a:r>
            <a:endParaRPr lang="es-MX" dirty="0"/>
          </a:p>
        </p:txBody>
      </p:sp>
      <p:graphicFrame>
        <p:nvGraphicFramePr>
          <p:cNvPr id="4" name="Diagrama 3"/>
          <p:cNvGraphicFramePr/>
          <p:nvPr>
            <p:extLst>
              <p:ext uri="{D42A27DB-BD31-4B8C-83A1-F6EECF244321}">
                <p14:modId xmlns:p14="http://schemas.microsoft.com/office/powerpoint/2010/main" val="2192130390"/>
              </p:ext>
            </p:extLst>
          </p:nvPr>
        </p:nvGraphicFramePr>
        <p:xfrm>
          <a:off x="3844758" y="426027"/>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Flecha derecha 4"/>
          <p:cNvSpPr/>
          <p:nvPr/>
        </p:nvSpPr>
        <p:spPr>
          <a:xfrm>
            <a:off x="3721768" y="2381381"/>
            <a:ext cx="721895" cy="150795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223145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71600" y="305471"/>
            <a:ext cx="9601200" cy="1459160"/>
          </a:xfrm>
        </p:spPr>
        <p:txBody>
          <a:bodyPr>
            <a:noAutofit/>
          </a:bodyPr>
          <a:lstStyle/>
          <a:p>
            <a:r>
              <a:rPr lang="es-MX" sz="2800" dirty="0" smtClean="0">
                <a:latin typeface="Arial" panose="020B0604020202020204" pitchFamily="34" charset="0"/>
                <a:cs typeface="Arial" panose="020B0604020202020204" pitchFamily="34" charset="0"/>
              </a:rPr>
              <a:t>Descripción del Material Didáctico para la U.A. Evolución </a:t>
            </a:r>
            <a:r>
              <a:rPr lang="es-MX" sz="2800" dirty="0">
                <a:latin typeface="Arial" panose="020B0604020202020204" pitchFamily="34" charset="0"/>
                <a:cs typeface="Arial" panose="020B0604020202020204" pitchFamily="34" charset="0"/>
              </a:rPr>
              <a:t>de los </a:t>
            </a:r>
            <a:r>
              <a:rPr lang="es-MX" sz="2800" dirty="0" smtClean="0">
                <a:latin typeface="Arial" panose="020B0604020202020204" pitchFamily="34" charset="0"/>
                <a:cs typeface="Arial" panose="020B0604020202020204" pitchFamily="34" charset="0"/>
              </a:rPr>
              <a:t>Objetos </a:t>
            </a:r>
            <a:br>
              <a:rPr lang="es-MX" sz="2800" dirty="0" smtClean="0">
                <a:latin typeface="Arial" panose="020B0604020202020204" pitchFamily="34" charset="0"/>
                <a:cs typeface="Arial" panose="020B0604020202020204" pitchFamily="34" charset="0"/>
              </a:rPr>
            </a:br>
            <a:r>
              <a:rPr lang="es-MX" sz="2800" dirty="0" smtClean="0">
                <a:latin typeface="Arial" panose="020B0604020202020204" pitchFamily="34" charset="0"/>
                <a:cs typeface="Arial" panose="020B0604020202020204" pitchFamily="34" charset="0"/>
              </a:rPr>
              <a:t>Unidad </a:t>
            </a:r>
            <a:r>
              <a:rPr lang="es-MX" sz="2800" dirty="0" smtClean="0">
                <a:latin typeface="Arial" panose="020B0604020202020204" pitchFamily="34" charset="0"/>
                <a:cs typeface="Arial" panose="020B0604020202020204" pitchFamily="34" charset="0"/>
              </a:rPr>
              <a:t>2.</a:t>
            </a:r>
            <a:r>
              <a:rPr lang="es-MX" sz="2800" b="1" dirty="0">
                <a:solidFill>
                  <a:srgbClr val="000000"/>
                </a:solidFill>
                <a:latin typeface="Arial" panose="020B0604020202020204" pitchFamily="34" charset="0"/>
                <a:ea typeface="Arial" panose="020B0604020202020204" pitchFamily="34" charset="0"/>
                <a:cs typeface="Arial" panose="020B0604020202020204" pitchFamily="34" charset="0"/>
              </a:rPr>
              <a:t> </a:t>
            </a:r>
            <a:r>
              <a:rPr lang="es-MX" sz="2800" dirty="0">
                <a:solidFill>
                  <a:srgbClr val="000000"/>
                </a:solidFill>
                <a:latin typeface="Arial" panose="020B0604020202020204" pitchFamily="34" charset="0"/>
                <a:ea typeface="Arial" panose="020B0604020202020204" pitchFamily="34" charset="0"/>
                <a:cs typeface="Arial" panose="020B0604020202020204" pitchFamily="34" charset="0"/>
              </a:rPr>
              <a:t>Enfoques teóricos y conceptuales </a:t>
            </a:r>
            <a:endParaRPr lang="es-MX" sz="2800" dirty="0">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1371600" y="1764631"/>
            <a:ext cx="9601200" cy="4102769"/>
          </a:xfrm>
        </p:spPr>
        <p:txBody>
          <a:bodyPr>
            <a:normAutofit/>
          </a:bodyPr>
          <a:lstStyle/>
          <a:p>
            <a:pPr>
              <a:lnSpc>
                <a:spcPct val="150000"/>
              </a:lnSpc>
            </a:pPr>
            <a:r>
              <a:rPr lang="es-MX" sz="2400" dirty="0" smtClean="0">
                <a:latin typeface="Arial" panose="020B0604020202020204" pitchFamily="34" charset="0"/>
                <a:cs typeface="Arial" panose="020B0604020202020204" pitchFamily="34" charset="0"/>
              </a:rPr>
              <a:t>El presente material didáctico tiene como propósito  facilitar el análisis del lenguaje del diseño para permitir al alumno identificar las necesidades sociales que posibilitaron la evolución de los objetos a través de la interacción  social y simbólica que  establecen los actores sociales como consumidores de los objetos de cultura  material, entre los que se destacan los </a:t>
            </a:r>
            <a:r>
              <a:rPr lang="es-MX" sz="2400" dirty="0" err="1" smtClean="0">
                <a:latin typeface="Arial" panose="020B0604020202020204" pitchFamily="34" charset="0"/>
                <a:cs typeface="Arial" panose="020B0604020202020204" pitchFamily="34" charset="0"/>
              </a:rPr>
              <a:t>diseñísticos</a:t>
            </a:r>
            <a:r>
              <a:rPr lang="es-MX" sz="2400" dirty="0" smtClean="0">
                <a:latin typeface="Arial" panose="020B0604020202020204" pitchFamily="34" charset="0"/>
                <a:cs typeface="Arial" panose="020B0604020202020204" pitchFamily="34" charset="0"/>
              </a:rPr>
              <a:t>, de acuerdo a las necesidades presentadas en tres fases de la evolución del diseño.</a:t>
            </a:r>
            <a:endParaRPr lang="es-MX"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2162982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471352" y="1149544"/>
            <a:ext cx="9272847" cy="1770302"/>
          </a:xfrm>
          <a:solidFill>
            <a:schemeClr val="accent2">
              <a:lumMod val="40000"/>
              <a:lumOff val="60000"/>
            </a:schemeClr>
          </a:solidFill>
        </p:spPr>
        <p:txBody>
          <a:bodyPr>
            <a:normAutofit fontScale="92500" lnSpcReduction="10000"/>
          </a:bodyPr>
          <a:lstStyle/>
          <a:p>
            <a:r>
              <a:rPr lang="es-MX" dirty="0" smtClean="0"/>
              <a:t> Analizar las modificaciones de la cultura material a través de los objetos diseñados, se posibilita a través del enfoque del interaccionismo simbólico que permite estudiar la diferenciación de los diversos estadios de la civilización desde el estudio de la relación  con los objetos desarrollados  desde su análisis histórico. Por medio de la interacción social y el análisis del lenguaje de los objetos,  éstos se comprenden como textos discursivos elaborados e interpretados en contextos sociales determinados  y su capacidad para llevar  a cabo la satisfacción de las necesidades individuales y colectivas,  en forma diacrónica y sincrónica.  </a:t>
            </a:r>
          </a:p>
        </p:txBody>
      </p:sp>
      <p:pic>
        <p:nvPicPr>
          <p:cNvPr id="1028" name="Picture 4" descr="http://www.diarioinformacion.com/elementosWeb/gestionCajas/INF/Image/3713562509_c51716d01b.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07775" y="3325093"/>
            <a:ext cx="4344844" cy="254234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www.diarioinformacion.com/elementosWeb/gestionCajas/INF/Image/120928045633-compact-discs-story-top.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93530" y="3761510"/>
            <a:ext cx="3376382" cy="198610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20 objetos cotidianos que casi han desaparecid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0322" y="3195926"/>
            <a:ext cx="3116541" cy="1822883"/>
          </a:xfrm>
          <a:prstGeom prst="rect">
            <a:avLst/>
          </a:prstGeom>
          <a:noFill/>
          <a:extLst>
            <a:ext uri="{909E8E84-426E-40DD-AFC4-6F175D3DCCD1}">
              <a14:hiddenFill xmlns:a14="http://schemas.microsoft.com/office/drawing/2010/main">
                <a:solidFill>
                  <a:srgbClr val="FFFFFF"/>
                </a:solidFill>
              </a14:hiddenFill>
            </a:ext>
          </a:extLst>
        </p:spPr>
      </p:pic>
      <p:sp>
        <p:nvSpPr>
          <p:cNvPr id="2" name="CuadroTexto 1"/>
          <p:cNvSpPr txBox="1"/>
          <p:nvPr/>
        </p:nvSpPr>
        <p:spPr>
          <a:xfrm>
            <a:off x="1157468" y="319007"/>
            <a:ext cx="4712444" cy="584775"/>
          </a:xfrm>
          <a:prstGeom prst="rect">
            <a:avLst/>
          </a:prstGeom>
          <a:noFill/>
        </p:spPr>
        <p:txBody>
          <a:bodyPr wrap="square" rtlCol="0">
            <a:spAutoFit/>
          </a:bodyPr>
          <a:lstStyle/>
          <a:p>
            <a:r>
              <a:rPr lang="es-MX" sz="3200" dirty="0" smtClean="0"/>
              <a:t>Conclusiones</a:t>
            </a:r>
            <a:endParaRPr lang="es-MX" sz="3200" dirty="0"/>
          </a:p>
        </p:txBody>
      </p:sp>
    </p:spTree>
    <p:extLst>
      <p:ext uri="{BB962C8B-B14F-4D97-AF65-F5344CB8AC3E}">
        <p14:creationId xmlns:p14="http://schemas.microsoft.com/office/powerpoint/2010/main" val="184272439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097280" y="1845734"/>
            <a:ext cx="5812675" cy="4023360"/>
          </a:xfrm>
          <a:solidFill>
            <a:schemeClr val="accent1">
              <a:lumMod val="20000"/>
              <a:lumOff val="80000"/>
            </a:schemeClr>
          </a:solidFill>
        </p:spPr>
        <p:txBody>
          <a:bodyPr>
            <a:normAutofit lnSpcReduction="10000"/>
          </a:bodyPr>
          <a:lstStyle/>
          <a:p>
            <a:r>
              <a:rPr lang="es-MX" dirty="0"/>
              <a:t>El significado del objeto diseñado es el efecto simbólico que tiene sobre la sociedad, sobre su significado, se destaca el contenido histórico y se asume el acto de interpretación, el cual depende del contexto y de la posición del actor social o consumidor del objeto, así como de la identidad individual y colectiva, que da sentido de pertenecía al grupo social.</a:t>
            </a:r>
          </a:p>
          <a:p>
            <a:r>
              <a:rPr lang="es-MX" dirty="0"/>
              <a:t>Partiendo del proceso de interacción simbólica </a:t>
            </a:r>
            <a:r>
              <a:rPr lang="es-MX" dirty="0" smtClean="0"/>
              <a:t>este enfoque puede emplearse como </a:t>
            </a:r>
            <a:r>
              <a:rPr lang="es-MX" dirty="0"/>
              <a:t>conformador de la significación de los textos y discursos desarrollados por los objetos culturales, específicamente para los elementos tangibles dentro de los que se insertan los objetos artefactos e imágenes visuales motivo de las disciplinas del diseño.</a:t>
            </a:r>
          </a:p>
          <a:p>
            <a:endParaRPr lang="es-MX" dirty="0"/>
          </a:p>
        </p:txBody>
      </p:sp>
      <p:pic>
        <p:nvPicPr>
          <p:cNvPr id="6" name="Imagen 5"/>
          <p:cNvPicPr>
            <a:picLocks noChangeAspect="1"/>
          </p:cNvPicPr>
          <p:nvPr/>
        </p:nvPicPr>
        <p:blipFill>
          <a:blip r:embed="rId2"/>
          <a:stretch>
            <a:fillRect/>
          </a:stretch>
        </p:blipFill>
        <p:spPr>
          <a:xfrm>
            <a:off x="7186561" y="2225949"/>
            <a:ext cx="4049553" cy="3037165"/>
          </a:xfrm>
          <a:prstGeom prst="rect">
            <a:avLst/>
          </a:prstGeom>
        </p:spPr>
      </p:pic>
      <p:sp>
        <p:nvSpPr>
          <p:cNvPr id="2" name="CuadroTexto 1"/>
          <p:cNvSpPr txBox="1"/>
          <p:nvPr/>
        </p:nvSpPr>
        <p:spPr>
          <a:xfrm>
            <a:off x="1261641" y="439838"/>
            <a:ext cx="3993265" cy="584775"/>
          </a:xfrm>
          <a:prstGeom prst="rect">
            <a:avLst/>
          </a:prstGeom>
          <a:noFill/>
        </p:spPr>
        <p:txBody>
          <a:bodyPr wrap="square" rtlCol="0">
            <a:spAutoFit/>
          </a:bodyPr>
          <a:lstStyle/>
          <a:p>
            <a:r>
              <a:rPr lang="es-MX" sz="3200" dirty="0" smtClean="0"/>
              <a:t>Conclusiones</a:t>
            </a:r>
            <a:endParaRPr lang="es-MX" sz="3200" dirty="0"/>
          </a:p>
        </p:txBody>
      </p:sp>
    </p:spTree>
    <p:extLst>
      <p:ext uri="{BB962C8B-B14F-4D97-AF65-F5344CB8AC3E}">
        <p14:creationId xmlns:p14="http://schemas.microsoft.com/office/powerpoint/2010/main" val="57220753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67891" y="449179"/>
            <a:ext cx="10058400" cy="694623"/>
          </a:xfrm>
        </p:spPr>
        <p:txBody>
          <a:bodyPr>
            <a:normAutofit fontScale="90000"/>
          </a:bodyPr>
          <a:lstStyle/>
          <a:p>
            <a:r>
              <a:rPr lang="es-MX" dirty="0" smtClean="0"/>
              <a:t>Recomendaciones para Evaluación:</a:t>
            </a:r>
            <a:endParaRPr lang="es-MX" dirty="0"/>
          </a:p>
        </p:txBody>
      </p:sp>
      <p:sp>
        <p:nvSpPr>
          <p:cNvPr id="3" name="Marcador de contenido 2"/>
          <p:cNvSpPr>
            <a:spLocks noGrp="1"/>
          </p:cNvSpPr>
          <p:nvPr>
            <p:ph idx="1"/>
          </p:nvPr>
        </p:nvSpPr>
        <p:spPr/>
        <p:txBody>
          <a:bodyPr>
            <a:normAutofit/>
          </a:bodyPr>
          <a:lstStyle/>
          <a:p>
            <a:pPr marL="0" indent="0">
              <a:buNone/>
            </a:pPr>
            <a:endParaRPr lang="es-MX" dirty="0" smtClean="0">
              <a:solidFill>
                <a:schemeClr val="tx1"/>
              </a:solidFill>
            </a:endParaRPr>
          </a:p>
          <a:p>
            <a:r>
              <a:rPr lang="es-MX" dirty="0" smtClean="0">
                <a:latin typeface="Arial" panose="020B0604020202020204" pitchFamily="34" charset="0"/>
                <a:cs typeface="Arial" panose="020B0604020202020204" pitchFamily="34" charset="0"/>
              </a:rPr>
              <a:t>I. Elaborar un mapa conceptual con las características de las teorías de las necesidades sociales</a:t>
            </a:r>
            <a:endParaRPr lang="es-MX" dirty="0">
              <a:latin typeface="Arial" panose="020B0604020202020204" pitchFamily="34" charset="0"/>
              <a:cs typeface="Arial" panose="020B0604020202020204" pitchFamily="34" charset="0"/>
            </a:endParaRPr>
          </a:p>
          <a:p>
            <a:r>
              <a:rPr lang="es-MX" dirty="0" smtClean="0">
                <a:latin typeface="Arial" panose="020B0604020202020204" pitchFamily="34" charset="0"/>
                <a:cs typeface="Arial" panose="020B0604020202020204" pitchFamily="34" charset="0"/>
              </a:rPr>
              <a:t>2. Desarrollar una línea de tiempo de las fases del diseño y su correspondencia con los Sistemas </a:t>
            </a:r>
            <a:r>
              <a:rPr lang="es-MX" dirty="0">
                <a:latin typeface="Arial" panose="020B0604020202020204" pitchFamily="34" charset="0"/>
                <a:cs typeface="Arial" panose="020B0604020202020204" pitchFamily="34" charset="0"/>
              </a:rPr>
              <a:t>Sociales</a:t>
            </a:r>
          </a:p>
          <a:p>
            <a:r>
              <a:rPr lang="es-MX" dirty="0" smtClean="0">
                <a:latin typeface="Arial" panose="020B0604020202020204" pitchFamily="34" charset="0"/>
                <a:cs typeface="Arial" panose="020B0604020202020204" pitchFamily="34" charset="0"/>
              </a:rPr>
              <a:t>3. Elaborar un mapa conceptual con los elementos para  configuración del lenguaje en los objetos de diseño como textos e </a:t>
            </a:r>
            <a:r>
              <a:rPr lang="es-MX" dirty="0" err="1" smtClean="0">
                <a:latin typeface="Arial" panose="020B0604020202020204" pitchFamily="34" charset="0"/>
                <a:cs typeface="Arial" panose="020B0604020202020204" pitchFamily="34" charset="0"/>
              </a:rPr>
              <a:t>intertextos</a:t>
            </a:r>
            <a:r>
              <a:rPr lang="es-MX" dirty="0" smtClean="0">
                <a:latin typeface="Arial" panose="020B0604020202020204" pitchFamily="34" charset="0"/>
                <a:cs typeface="Arial" panose="020B0604020202020204" pitchFamily="34" charset="0"/>
              </a:rPr>
              <a:t> </a:t>
            </a:r>
          </a:p>
          <a:p>
            <a:r>
              <a:rPr lang="es-MX" dirty="0" smtClean="0">
                <a:latin typeface="Arial" panose="020B0604020202020204" pitchFamily="34" charset="0"/>
                <a:cs typeface="Arial" panose="020B0604020202020204" pitchFamily="34" charset="0"/>
              </a:rPr>
              <a:t>4. Definir un esquema con las relaciones de la interacción simbólica los objetos y los consumidores de los objetos </a:t>
            </a:r>
            <a:r>
              <a:rPr lang="es-MX" dirty="0" err="1" smtClean="0">
                <a:latin typeface="Arial" panose="020B0604020202020204" pitchFamily="34" charset="0"/>
                <a:cs typeface="Arial" panose="020B0604020202020204" pitchFamily="34" charset="0"/>
              </a:rPr>
              <a:t>diseñísticos</a:t>
            </a:r>
            <a:r>
              <a:rPr lang="es-MX" dirty="0" smtClean="0">
                <a:latin typeface="Arial" panose="020B0604020202020204" pitchFamily="34" charset="0"/>
                <a:cs typeface="Arial" panose="020B0604020202020204" pitchFamily="34" charset="0"/>
              </a:rPr>
              <a:t> en diversos contextos históricos y sociales</a:t>
            </a:r>
            <a:endParaRPr lang="es-MX" dirty="0">
              <a:latin typeface="Arial" panose="020B0604020202020204" pitchFamily="34" charset="0"/>
              <a:cs typeface="Arial" panose="020B0604020202020204" pitchFamily="34" charset="0"/>
            </a:endParaRPr>
          </a:p>
          <a:p>
            <a:endParaRPr lang="es-MX" dirty="0">
              <a:solidFill>
                <a:schemeClr val="tx1"/>
              </a:solidFill>
            </a:endParaRPr>
          </a:p>
        </p:txBody>
      </p:sp>
    </p:spTree>
    <p:extLst>
      <p:ext uri="{BB962C8B-B14F-4D97-AF65-F5344CB8AC3E}">
        <p14:creationId xmlns:p14="http://schemas.microsoft.com/office/powerpoint/2010/main" val="221505684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lipse 4"/>
          <p:cNvSpPr/>
          <p:nvPr/>
        </p:nvSpPr>
        <p:spPr>
          <a:xfrm>
            <a:off x="4833257" y="2438400"/>
            <a:ext cx="468086" cy="44087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b="1">
              <a:ln w="22225">
                <a:solidFill>
                  <a:schemeClr val="accent2"/>
                </a:solidFill>
                <a:prstDash val="solid"/>
              </a:ln>
              <a:solidFill>
                <a:schemeClr val="accent2">
                  <a:lumMod val="40000"/>
                  <a:lumOff val="60000"/>
                </a:schemeClr>
              </a:solidFill>
            </a:endParaRPr>
          </a:p>
        </p:txBody>
      </p:sp>
      <p:pic>
        <p:nvPicPr>
          <p:cNvPr id="4" name="Imagen 3"/>
          <p:cNvPicPr>
            <a:picLocks noChangeAspect="1"/>
          </p:cNvPicPr>
          <p:nvPr/>
        </p:nvPicPr>
        <p:blipFill>
          <a:blip r:embed="rId2"/>
          <a:stretch>
            <a:fillRect/>
          </a:stretch>
        </p:blipFill>
        <p:spPr>
          <a:xfrm>
            <a:off x="2511696" y="131908"/>
            <a:ext cx="7290031" cy="6100450"/>
          </a:xfrm>
          <a:prstGeom prst="rect">
            <a:avLst/>
          </a:prstGeom>
        </p:spPr>
      </p:pic>
      <p:sp>
        <p:nvSpPr>
          <p:cNvPr id="6" name="Elipse 5"/>
          <p:cNvSpPr/>
          <p:nvPr/>
        </p:nvSpPr>
        <p:spPr>
          <a:xfrm>
            <a:off x="4958443" y="2438400"/>
            <a:ext cx="195943"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65779194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660862" y="322118"/>
            <a:ext cx="10058400" cy="500842"/>
          </a:xfrm>
        </p:spPr>
        <p:txBody>
          <a:bodyPr>
            <a:normAutofit fontScale="90000"/>
          </a:bodyPr>
          <a:lstStyle/>
          <a:p>
            <a:r>
              <a:rPr lang="es-MX" sz="3600" dirty="0" smtClean="0"/>
              <a:t>Bibliografía</a:t>
            </a:r>
            <a:r>
              <a:rPr lang="es-MX" dirty="0" smtClean="0"/>
              <a:t>:</a:t>
            </a:r>
            <a:endParaRPr lang="es-MX" dirty="0"/>
          </a:p>
        </p:txBody>
      </p:sp>
      <p:sp>
        <p:nvSpPr>
          <p:cNvPr id="6" name="Marcador de contenido 5"/>
          <p:cNvSpPr>
            <a:spLocks noGrp="1"/>
          </p:cNvSpPr>
          <p:nvPr>
            <p:ph idx="1"/>
          </p:nvPr>
        </p:nvSpPr>
        <p:spPr>
          <a:xfrm>
            <a:off x="1097280" y="822960"/>
            <a:ext cx="10058400" cy="5046134"/>
          </a:xfrm>
        </p:spPr>
        <p:txBody>
          <a:bodyPr>
            <a:normAutofit fontScale="70000" lnSpcReduction="20000"/>
          </a:bodyPr>
          <a:lstStyle/>
          <a:p>
            <a:pPr marL="0" indent="0">
              <a:buNone/>
            </a:pPr>
            <a:endParaRPr lang="es-MX" dirty="0">
              <a:latin typeface="Arial" panose="020B0604020202020204" pitchFamily="34" charset="0"/>
              <a:cs typeface="Arial" panose="020B0604020202020204" pitchFamily="34" charset="0"/>
            </a:endParaRPr>
          </a:p>
          <a:p>
            <a:r>
              <a:rPr lang="es-MX" dirty="0">
                <a:latin typeface="Arial" panose="020B0604020202020204" pitchFamily="34" charset="0"/>
                <a:cs typeface="Arial" panose="020B0604020202020204" pitchFamily="34" charset="0"/>
              </a:rPr>
              <a:t>Benet, V., 2004. </a:t>
            </a:r>
            <a:r>
              <a:rPr lang="es-MX" i="1" dirty="0">
                <a:latin typeface="Arial" panose="020B0604020202020204" pitchFamily="34" charset="0"/>
                <a:cs typeface="Arial" panose="020B0604020202020204" pitchFamily="34" charset="0"/>
              </a:rPr>
              <a:t>La cultura del cine, Introducción a la historia y la estética del cine. </a:t>
            </a:r>
            <a:r>
              <a:rPr lang="es-MX" dirty="0">
                <a:latin typeface="Arial" panose="020B0604020202020204" pitchFamily="34" charset="0"/>
                <a:cs typeface="Arial" panose="020B0604020202020204" pitchFamily="34" charset="0"/>
              </a:rPr>
              <a:t>1 ed. Barcelona: Icaria.</a:t>
            </a:r>
          </a:p>
          <a:p>
            <a:r>
              <a:rPr lang="es-MX" dirty="0" err="1">
                <a:latin typeface="Arial" panose="020B0604020202020204" pitchFamily="34" charset="0"/>
                <a:cs typeface="Arial" panose="020B0604020202020204" pitchFamily="34" charset="0"/>
              </a:rPr>
              <a:t>Blumer</a:t>
            </a:r>
            <a:r>
              <a:rPr lang="es-MX" dirty="0">
                <a:latin typeface="Arial" panose="020B0604020202020204" pitchFamily="34" charset="0"/>
                <a:cs typeface="Arial" panose="020B0604020202020204" pitchFamily="34" charset="0"/>
              </a:rPr>
              <a:t>, H., 1969. </a:t>
            </a:r>
            <a:r>
              <a:rPr lang="es-MX" i="1" dirty="0" err="1">
                <a:latin typeface="Arial" panose="020B0604020202020204" pitchFamily="34" charset="0"/>
                <a:cs typeface="Arial" panose="020B0604020202020204" pitchFamily="34" charset="0"/>
              </a:rPr>
              <a:t>Symbolic</a:t>
            </a:r>
            <a:r>
              <a:rPr lang="es-MX" i="1" dirty="0">
                <a:latin typeface="Arial" panose="020B0604020202020204" pitchFamily="34" charset="0"/>
                <a:cs typeface="Arial" panose="020B0604020202020204" pitchFamily="34" charset="0"/>
              </a:rPr>
              <a:t> </a:t>
            </a:r>
            <a:r>
              <a:rPr lang="es-MX" i="1" dirty="0" err="1">
                <a:latin typeface="Arial" panose="020B0604020202020204" pitchFamily="34" charset="0"/>
                <a:cs typeface="Arial" panose="020B0604020202020204" pitchFamily="34" charset="0"/>
              </a:rPr>
              <a:t>Interaction</a:t>
            </a:r>
            <a:r>
              <a:rPr lang="es-MX" i="1" dirty="0">
                <a:latin typeface="Arial" panose="020B0604020202020204" pitchFamily="34" charset="0"/>
                <a:cs typeface="Arial" panose="020B0604020202020204" pitchFamily="34" charset="0"/>
              </a:rPr>
              <a:t>: </a:t>
            </a:r>
            <a:r>
              <a:rPr lang="es-MX" i="1" dirty="0" err="1">
                <a:latin typeface="Arial" panose="020B0604020202020204" pitchFamily="34" charset="0"/>
                <a:cs typeface="Arial" panose="020B0604020202020204" pitchFamily="34" charset="0"/>
              </a:rPr>
              <a:t>Perspective</a:t>
            </a:r>
            <a:r>
              <a:rPr lang="es-MX" i="1" dirty="0">
                <a:latin typeface="Arial" panose="020B0604020202020204" pitchFamily="34" charset="0"/>
                <a:cs typeface="Arial" panose="020B0604020202020204" pitchFamily="34" charset="0"/>
              </a:rPr>
              <a:t> and </a:t>
            </a:r>
            <a:r>
              <a:rPr lang="es-MX" i="1" dirty="0" err="1">
                <a:latin typeface="Arial" panose="020B0604020202020204" pitchFamily="34" charset="0"/>
                <a:cs typeface="Arial" panose="020B0604020202020204" pitchFamily="34" charset="0"/>
              </a:rPr>
              <a:t>Method</a:t>
            </a:r>
            <a:r>
              <a:rPr lang="es-MX" i="1" dirty="0">
                <a:latin typeface="Arial" panose="020B0604020202020204" pitchFamily="34" charset="0"/>
                <a:cs typeface="Arial" panose="020B0604020202020204" pitchFamily="34" charset="0"/>
              </a:rPr>
              <a:t>. </a:t>
            </a:r>
            <a:r>
              <a:rPr lang="es-MX" dirty="0">
                <a:latin typeface="Arial" panose="020B0604020202020204" pitchFamily="34" charset="0"/>
                <a:cs typeface="Arial" panose="020B0604020202020204" pitchFamily="34" charset="0"/>
              </a:rPr>
              <a:t>1 ed. -: </a:t>
            </a:r>
            <a:r>
              <a:rPr lang="es-MX" dirty="0" err="1">
                <a:latin typeface="Arial" panose="020B0604020202020204" pitchFamily="34" charset="0"/>
                <a:cs typeface="Arial" panose="020B0604020202020204" pitchFamily="34" charset="0"/>
              </a:rPr>
              <a:t>Englewood</a:t>
            </a:r>
            <a:r>
              <a:rPr lang="es-MX" dirty="0">
                <a:latin typeface="Arial" panose="020B0604020202020204" pitchFamily="34" charset="0"/>
                <a:cs typeface="Arial" panose="020B0604020202020204" pitchFamily="34" charset="0"/>
              </a:rPr>
              <a:t> </a:t>
            </a:r>
            <a:r>
              <a:rPr lang="es-MX" dirty="0" err="1">
                <a:latin typeface="Arial" panose="020B0604020202020204" pitchFamily="34" charset="0"/>
                <a:cs typeface="Arial" panose="020B0604020202020204" pitchFamily="34" charset="0"/>
              </a:rPr>
              <a:t>Cliffs</a:t>
            </a:r>
            <a:r>
              <a:rPr lang="es-MX" dirty="0">
                <a:latin typeface="Arial" panose="020B0604020202020204" pitchFamily="34" charset="0"/>
                <a:cs typeface="Arial" panose="020B0604020202020204" pitchFamily="34" charset="0"/>
              </a:rPr>
              <a:t> N.J: Prentice Hall.</a:t>
            </a:r>
          </a:p>
          <a:p>
            <a:r>
              <a:rPr lang="es-MX" dirty="0">
                <a:latin typeface="Arial" panose="020B0604020202020204" pitchFamily="34" charset="0"/>
                <a:cs typeface="Arial" panose="020B0604020202020204" pitchFamily="34" charset="0"/>
              </a:rPr>
              <a:t>Ferrer, E., 2000. </a:t>
            </a:r>
            <a:r>
              <a:rPr lang="es-MX" i="1" dirty="0">
                <a:latin typeface="Arial" panose="020B0604020202020204" pitchFamily="34" charset="0"/>
                <a:cs typeface="Arial" panose="020B0604020202020204" pitchFamily="34" charset="0"/>
              </a:rPr>
              <a:t>El lenguaje de la Publicidad. </a:t>
            </a:r>
            <a:r>
              <a:rPr lang="es-MX" dirty="0">
                <a:latin typeface="Arial" panose="020B0604020202020204" pitchFamily="34" charset="0"/>
                <a:cs typeface="Arial" panose="020B0604020202020204" pitchFamily="34" charset="0"/>
              </a:rPr>
              <a:t>1 ed. México: Fondo de Cultura Económica.</a:t>
            </a:r>
          </a:p>
          <a:p>
            <a:r>
              <a:rPr lang="es-MX" dirty="0">
                <a:latin typeface="Arial" panose="020B0604020202020204" pitchFamily="34" charset="0"/>
                <a:cs typeface="Arial" panose="020B0604020202020204" pitchFamily="34" charset="0"/>
              </a:rPr>
              <a:t>Jeffrey, A., 1992. </a:t>
            </a:r>
            <a:r>
              <a:rPr lang="es-MX" i="1" dirty="0">
                <a:latin typeface="Arial" panose="020B0604020202020204" pitchFamily="34" charset="0"/>
                <a:cs typeface="Arial" panose="020B0604020202020204" pitchFamily="34" charset="0"/>
              </a:rPr>
              <a:t>Las teorías sociológicas desde la segunda guerra mundial. </a:t>
            </a:r>
            <a:r>
              <a:rPr lang="es-MX" dirty="0">
                <a:latin typeface="Arial" panose="020B0604020202020204" pitchFamily="34" charset="0"/>
                <a:cs typeface="Arial" panose="020B0604020202020204" pitchFamily="34" charset="0"/>
              </a:rPr>
              <a:t>1 ed. Barcelona: </a:t>
            </a:r>
            <a:r>
              <a:rPr lang="es-MX" dirty="0" err="1">
                <a:latin typeface="Arial" panose="020B0604020202020204" pitchFamily="34" charset="0"/>
                <a:cs typeface="Arial" panose="020B0604020202020204" pitchFamily="34" charset="0"/>
              </a:rPr>
              <a:t>Gedisa</a:t>
            </a:r>
            <a:r>
              <a:rPr lang="es-MX" dirty="0" smtClean="0">
                <a:latin typeface="Arial" panose="020B0604020202020204" pitchFamily="34" charset="0"/>
                <a:cs typeface="Arial" panose="020B0604020202020204" pitchFamily="34" charset="0"/>
              </a:rPr>
              <a:t>.</a:t>
            </a:r>
          </a:p>
          <a:p>
            <a:r>
              <a:rPr lang="es-MX" dirty="0" err="1" smtClean="0">
                <a:latin typeface="Arial" panose="020B0604020202020204" pitchFamily="34" charset="0"/>
                <a:cs typeface="Arial" panose="020B0604020202020204" pitchFamily="34" charset="0"/>
              </a:rPr>
              <a:t>Llovet</a:t>
            </a:r>
            <a:r>
              <a:rPr lang="es-MX" dirty="0" smtClean="0">
                <a:latin typeface="Arial" panose="020B0604020202020204" pitchFamily="34" charset="0"/>
                <a:cs typeface="Arial" panose="020B0604020202020204" pitchFamily="34" charset="0"/>
              </a:rPr>
              <a:t>, J.(1981</a:t>
            </a:r>
            <a:r>
              <a:rPr lang="es-MX" i="1" dirty="0" smtClean="0">
                <a:latin typeface="Arial" panose="020B0604020202020204" pitchFamily="34" charset="0"/>
                <a:cs typeface="Arial" panose="020B0604020202020204" pitchFamily="34" charset="0"/>
              </a:rPr>
              <a:t>).Ideología y Metodología del Diseño</a:t>
            </a:r>
            <a:r>
              <a:rPr lang="es-MX" dirty="0" smtClean="0">
                <a:latin typeface="Arial" panose="020B0604020202020204" pitchFamily="34" charset="0"/>
                <a:cs typeface="Arial" panose="020B0604020202020204" pitchFamily="34" charset="0"/>
              </a:rPr>
              <a:t>. G </a:t>
            </a:r>
            <a:r>
              <a:rPr lang="es-MX" dirty="0" err="1" smtClean="0">
                <a:latin typeface="Arial" panose="020B0604020202020204" pitchFamily="34" charset="0"/>
                <a:cs typeface="Arial" panose="020B0604020202020204" pitchFamily="34" charset="0"/>
              </a:rPr>
              <a:t>Gilli</a:t>
            </a:r>
            <a:r>
              <a:rPr lang="es-MX" dirty="0" smtClean="0">
                <a:latin typeface="Arial" panose="020B0604020202020204" pitchFamily="34" charset="0"/>
                <a:cs typeface="Arial" panose="020B0604020202020204" pitchFamily="34" charset="0"/>
              </a:rPr>
              <a:t>. Madrid.</a:t>
            </a:r>
            <a:endParaRPr lang="es-MX" dirty="0">
              <a:latin typeface="Arial" panose="020B0604020202020204" pitchFamily="34" charset="0"/>
              <a:cs typeface="Arial" panose="020B0604020202020204" pitchFamily="34" charset="0"/>
            </a:endParaRPr>
          </a:p>
          <a:p>
            <a:r>
              <a:rPr lang="es-MX" dirty="0" err="1">
                <a:latin typeface="Arial" panose="020B0604020202020204" pitchFamily="34" charset="0"/>
                <a:cs typeface="Arial" panose="020B0604020202020204" pitchFamily="34" charset="0"/>
              </a:rPr>
              <a:t>Marafioti</a:t>
            </a:r>
            <a:r>
              <a:rPr lang="es-MX" dirty="0">
                <a:latin typeface="Arial" panose="020B0604020202020204" pitchFamily="34" charset="0"/>
                <a:cs typeface="Arial" panose="020B0604020202020204" pitchFamily="34" charset="0"/>
              </a:rPr>
              <a:t>, R., 2005. </a:t>
            </a:r>
            <a:r>
              <a:rPr lang="es-MX" i="1" dirty="0">
                <a:latin typeface="Arial" panose="020B0604020202020204" pitchFamily="34" charset="0"/>
                <a:cs typeface="Arial" panose="020B0604020202020204" pitchFamily="34" charset="0"/>
              </a:rPr>
              <a:t>Charles S </a:t>
            </a:r>
            <a:r>
              <a:rPr lang="es-MX" i="1" dirty="0" err="1">
                <a:latin typeface="Arial" panose="020B0604020202020204" pitchFamily="34" charset="0"/>
                <a:cs typeface="Arial" panose="020B0604020202020204" pitchFamily="34" charset="0"/>
              </a:rPr>
              <a:t>Peirce</a:t>
            </a:r>
            <a:r>
              <a:rPr lang="es-MX" i="1" dirty="0">
                <a:latin typeface="Arial" panose="020B0604020202020204" pitchFamily="34" charset="0"/>
                <a:cs typeface="Arial" panose="020B0604020202020204" pitchFamily="34" charset="0"/>
              </a:rPr>
              <a:t>. El éxtasis de los signos. </a:t>
            </a:r>
            <a:r>
              <a:rPr lang="es-MX" dirty="0">
                <a:latin typeface="Arial" panose="020B0604020202020204" pitchFamily="34" charset="0"/>
                <a:cs typeface="Arial" panose="020B0604020202020204" pitchFamily="34" charset="0"/>
              </a:rPr>
              <a:t>2 ed. Buenos Aires: </a:t>
            </a:r>
            <a:r>
              <a:rPr lang="es-MX" dirty="0" err="1">
                <a:latin typeface="Arial" panose="020B0604020202020204" pitchFamily="34" charset="0"/>
                <a:cs typeface="Arial" panose="020B0604020202020204" pitchFamily="34" charset="0"/>
              </a:rPr>
              <a:t>Biblos</a:t>
            </a:r>
            <a:r>
              <a:rPr lang="es-MX" dirty="0">
                <a:latin typeface="Arial" panose="020B0604020202020204" pitchFamily="34" charset="0"/>
                <a:cs typeface="Arial" panose="020B0604020202020204" pitchFamily="34" charset="0"/>
              </a:rPr>
              <a:t>.</a:t>
            </a:r>
          </a:p>
          <a:p>
            <a:r>
              <a:rPr lang="es-MX" dirty="0" smtClean="0">
                <a:latin typeface="Arial" panose="020B0604020202020204" pitchFamily="34" charset="0"/>
                <a:cs typeface="Arial" panose="020B0604020202020204" pitchFamily="34" charset="0"/>
              </a:rPr>
              <a:t>Nos </a:t>
            </a:r>
            <a:r>
              <a:rPr lang="es-MX" dirty="0" err="1">
                <a:latin typeface="Arial" panose="020B0604020202020204" pitchFamily="34" charset="0"/>
                <a:cs typeface="Arial" panose="020B0604020202020204" pitchFamily="34" charset="0"/>
              </a:rPr>
              <a:t>Aldás</a:t>
            </a:r>
            <a:r>
              <a:rPr lang="es-MX" dirty="0">
                <a:latin typeface="Arial" panose="020B0604020202020204" pitchFamily="34" charset="0"/>
                <a:cs typeface="Arial" panose="020B0604020202020204" pitchFamily="34" charset="0"/>
              </a:rPr>
              <a:t>, E., 2007. </a:t>
            </a:r>
            <a:r>
              <a:rPr lang="es-MX" i="1" dirty="0">
                <a:latin typeface="Arial" panose="020B0604020202020204" pitchFamily="34" charset="0"/>
                <a:cs typeface="Arial" panose="020B0604020202020204" pitchFamily="34" charset="0"/>
              </a:rPr>
              <a:t>lenguaje publicitario y discursos solidarios. Eficacia publicitaria, ¿Eficacia cultural?. </a:t>
            </a:r>
            <a:r>
              <a:rPr lang="es-MX" dirty="0">
                <a:latin typeface="Arial" panose="020B0604020202020204" pitchFamily="34" charset="0"/>
                <a:cs typeface="Arial" panose="020B0604020202020204" pitchFamily="34" charset="0"/>
              </a:rPr>
              <a:t>1 ed. Barcelona España: Icaria .</a:t>
            </a:r>
          </a:p>
          <a:p>
            <a:r>
              <a:rPr lang="es-MX" dirty="0">
                <a:latin typeface="Arial" panose="020B0604020202020204" pitchFamily="34" charset="0"/>
                <a:cs typeface="Arial" panose="020B0604020202020204" pitchFamily="34" charset="0"/>
              </a:rPr>
              <a:t>OMILL, N. (2008) NECESIDADES. Definiciones y Teorías. Introducción al Trabajo Social </a:t>
            </a:r>
          </a:p>
          <a:p>
            <a:pPr fontAlgn="ctr"/>
            <a:r>
              <a:rPr lang="es-MX" dirty="0">
                <a:latin typeface="Arial" panose="020B0604020202020204" pitchFamily="34" charset="0"/>
                <a:cs typeface="Arial" panose="020B0604020202020204" pitchFamily="34" charset="0"/>
              </a:rPr>
              <a:t>filo.unt.edu.ar/</a:t>
            </a:r>
            <a:r>
              <a:rPr lang="es-MX" dirty="0" err="1">
                <a:latin typeface="Arial" panose="020B0604020202020204" pitchFamily="34" charset="0"/>
                <a:cs typeface="Arial" panose="020B0604020202020204" pitchFamily="34" charset="0"/>
              </a:rPr>
              <a:t>wp-content</a:t>
            </a:r>
            <a:r>
              <a:rPr lang="es-MX" dirty="0">
                <a:latin typeface="Arial" panose="020B0604020202020204" pitchFamily="34" charset="0"/>
                <a:cs typeface="Arial" panose="020B0604020202020204" pitchFamily="34" charset="0"/>
              </a:rPr>
              <a:t>/</a:t>
            </a:r>
            <a:r>
              <a:rPr lang="es-MX" dirty="0" err="1">
                <a:latin typeface="Arial" panose="020B0604020202020204" pitchFamily="34" charset="0"/>
                <a:cs typeface="Arial" panose="020B0604020202020204" pitchFamily="34" charset="0"/>
              </a:rPr>
              <a:t>uploads</a:t>
            </a:r>
            <a:r>
              <a:rPr lang="es-MX" dirty="0">
                <a:latin typeface="Arial" panose="020B0604020202020204" pitchFamily="34" charset="0"/>
                <a:cs typeface="Arial" panose="020B0604020202020204" pitchFamily="34" charset="0"/>
              </a:rPr>
              <a:t>/2017/05/intro_ts_unidad2_necesidades_17.pdf</a:t>
            </a:r>
          </a:p>
          <a:p>
            <a:r>
              <a:rPr lang="es-MX" dirty="0" err="1" smtClean="0">
                <a:latin typeface="Arial" panose="020B0604020202020204" pitchFamily="34" charset="0"/>
                <a:cs typeface="Arial" panose="020B0604020202020204" pitchFamily="34" charset="0"/>
              </a:rPr>
              <a:t>Ricoeur</a:t>
            </a:r>
            <a:r>
              <a:rPr lang="es-MX" dirty="0">
                <a:latin typeface="Arial" panose="020B0604020202020204" pitchFamily="34" charset="0"/>
                <a:cs typeface="Arial" panose="020B0604020202020204" pitchFamily="34" charset="0"/>
              </a:rPr>
              <a:t>, P., 2002. </a:t>
            </a:r>
            <a:r>
              <a:rPr lang="es-MX" i="1" dirty="0">
                <a:latin typeface="Arial" panose="020B0604020202020204" pitchFamily="34" charset="0"/>
                <a:cs typeface="Arial" panose="020B0604020202020204" pitchFamily="34" charset="0"/>
              </a:rPr>
              <a:t>Del texto a la acción. Ensayos de hermenéutica ll. </a:t>
            </a:r>
            <a:r>
              <a:rPr lang="es-MX" dirty="0">
                <a:latin typeface="Arial" panose="020B0604020202020204" pitchFamily="34" charset="0"/>
                <a:cs typeface="Arial" panose="020B0604020202020204" pitchFamily="34" charset="0"/>
              </a:rPr>
              <a:t>2 ed. México: Fondo de Cultura Económica.</a:t>
            </a:r>
          </a:p>
          <a:p>
            <a:r>
              <a:rPr lang="es-MX" dirty="0">
                <a:latin typeface="Arial" panose="020B0604020202020204" pitchFamily="34" charset="0"/>
                <a:cs typeface="Arial" panose="020B0604020202020204" pitchFamily="34" charset="0"/>
              </a:rPr>
              <a:t>Villadiego, M., Bernal, P. &amp; </a:t>
            </a:r>
            <a:r>
              <a:rPr lang="es-MX" dirty="0" err="1">
                <a:latin typeface="Arial" panose="020B0604020202020204" pitchFamily="34" charset="0"/>
                <a:cs typeface="Arial" panose="020B0604020202020204" pitchFamily="34" charset="0"/>
              </a:rPr>
              <a:t>Urranczyk</a:t>
            </a:r>
            <a:r>
              <a:rPr lang="es-MX" dirty="0">
                <a:latin typeface="Arial" panose="020B0604020202020204" pitchFamily="34" charset="0"/>
                <a:cs typeface="Arial" panose="020B0604020202020204" pitchFamily="34" charset="0"/>
              </a:rPr>
              <a:t>, M., 2006. </a:t>
            </a:r>
            <a:r>
              <a:rPr lang="es-MX" i="1" dirty="0">
                <a:latin typeface="Arial" panose="020B0604020202020204" pitchFamily="34" charset="0"/>
                <a:cs typeface="Arial" panose="020B0604020202020204" pitchFamily="34" charset="0"/>
              </a:rPr>
              <a:t>redalyc.org. </a:t>
            </a:r>
            <a:r>
              <a:rPr lang="es-MX" dirty="0">
                <a:latin typeface="Arial" panose="020B0604020202020204" pitchFamily="34" charset="0"/>
                <a:cs typeface="Arial" panose="020B0604020202020204" pitchFamily="34" charset="0"/>
              </a:rPr>
              <a:t>[En línea] </a:t>
            </a:r>
            <a:br>
              <a:rPr lang="es-MX" dirty="0">
                <a:latin typeface="Arial" panose="020B0604020202020204" pitchFamily="34" charset="0"/>
                <a:cs typeface="Arial" panose="020B0604020202020204" pitchFamily="34" charset="0"/>
              </a:rPr>
            </a:br>
            <a:r>
              <a:rPr lang="es-MX" dirty="0" err="1">
                <a:latin typeface="Arial" panose="020B0604020202020204" pitchFamily="34" charset="0"/>
                <a:cs typeface="Arial" panose="020B0604020202020204" pitchFamily="34" charset="0"/>
              </a:rPr>
              <a:t>Available</a:t>
            </a:r>
            <a:r>
              <a:rPr lang="es-MX" dirty="0">
                <a:latin typeface="Arial" panose="020B0604020202020204" pitchFamily="34" charset="0"/>
                <a:cs typeface="Arial" panose="020B0604020202020204" pitchFamily="34" charset="0"/>
              </a:rPr>
              <a:t> at: </a:t>
            </a:r>
            <a:r>
              <a:rPr lang="es-MX" u="sng" dirty="0">
                <a:latin typeface="Arial" panose="020B0604020202020204" pitchFamily="34" charset="0"/>
                <a:cs typeface="Arial" panose="020B0604020202020204" pitchFamily="34" charset="0"/>
                <a:hlinkClick r:id="rId2"/>
              </a:rPr>
              <a:t>http://</a:t>
            </a:r>
            <a:r>
              <a:rPr lang="es-MX" u="sng" dirty="0" smtClean="0">
                <a:latin typeface="Arial" panose="020B0604020202020204" pitchFamily="34" charset="0"/>
                <a:cs typeface="Arial" panose="020B0604020202020204" pitchFamily="34" charset="0"/>
                <a:hlinkClick r:id="rId2"/>
              </a:rPr>
              <a:t>www.redalyc.org/articulo.oa</a:t>
            </a:r>
            <a:r>
              <a:rPr lang="es-MX" dirty="0">
                <a:latin typeface="Arial" panose="020B0604020202020204" pitchFamily="34" charset="0"/>
                <a:cs typeface="Arial" panose="020B0604020202020204" pitchFamily="34" charset="0"/>
              </a:rPr>
              <a:t> </a:t>
            </a:r>
            <a:r>
              <a:rPr lang="es-MX" dirty="0" smtClean="0">
                <a:latin typeface="Arial" panose="020B0604020202020204" pitchFamily="34" charset="0"/>
                <a:cs typeface="Arial" panose="020B0604020202020204" pitchFamily="34" charset="0"/>
              </a:rPr>
              <a:t>[Último </a:t>
            </a:r>
            <a:r>
              <a:rPr lang="es-MX" dirty="0">
                <a:latin typeface="Arial" panose="020B0604020202020204" pitchFamily="34" charset="0"/>
                <a:cs typeface="Arial" panose="020B0604020202020204" pitchFamily="34" charset="0"/>
              </a:rPr>
              <a:t>acceso: 24 noviembre 2015].</a:t>
            </a:r>
          </a:p>
          <a:p>
            <a:r>
              <a:rPr lang="es-MX" dirty="0">
                <a:latin typeface="Arial" panose="020B0604020202020204" pitchFamily="34" charset="0"/>
                <a:cs typeface="Arial" panose="020B0604020202020204" pitchFamily="34" charset="0"/>
              </a:rPr>
              <a:t>Zavala, L., 1998. </a:t>
            </a:r>
            <a:r>
              <a:rPr lang="es-MX" i="1" dirty="0">
                <a:latin typeface="Arial" panose="020B0604020202020204" pitchFamily="34" charset="0"/>
                <a:cs typeface="Arial" panose="020B0604020202020204" pitchFamily="34" charset="0"/>
              </a:rPr>
              <a:t>La precisión de la incertidumbre: posmodernidad, vida cotidiana y escritura. </a:t>
            </a:r>
            <a:r>
              <a:rPr lang="es-MX" dirty="0">
                <a:latin typeface="Arial" panose="020B0604020202020204" pitchFamily="34" charset="0"/>
                <a:cs typeface="Arial" panose="020B0604020202020204" pitchFamily="34" charset="0"/>
              </a:rPr>
              <a:t>1 ed. México, D.F.: UAEM</a:t>
            </a:r>
            <a:r>
              <a:rPr lang="es-MX" dirty="0" smtClean="0">
                <a:latin typeface="Arial" panose="020B0604020202020204" pitchFamily="34" charset="0"/>
                <a:cs typeface="Arial" panose="020B0604020202020204" pitchFamily="34" charset="0"/>
              </a:rPr>
              <a:t>.</a:t>
            </a:r>
          </a:p>
          <a:p>
            <a:pPr marL="0" indent="0">
              <a:buNone/>
            </a:pPr>
            <a:endParaRPr lang="es-MX" dirty="0" smtClean="0"/>
          </a:p>
        </p:txBody>
      </p:sp>
    </p:spTree>
    <p:extLst>
      <p:ext uri="{BB962C8B-B14F-4D97-AF65-F5344CB8AC3E}">
        <p14:creationId xmlns:p14="http://schemas.microsoft.com/office/powerpoint/2010/main" val="11045706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97280" y="286604"/>
            <a:ext cx="10058400" cy="1559130"/>
          </a:xfrm>
        </p:spPr>
        <p:txBody>
          <a:bodyPr>
            <a:normAutofit/>
          </a:bodyPr>
          <a:lstStyle/>
          <a:p>
            <a:r>
              <a:rPr lang="es-MX" dirty="0" smtClean="0"/>
              <a:t>1. Definición de Necesidades Sociales:</a:t>
            </a:r>
            <a:br>
              <a:rPr lang="es-MX" dirty="0" smtClean="0"/>
            </a:b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008879626"/>
              </p:ext>
            </p:extLst>
          </p:nvPr>
        </p:nvGraphicFramePr>
        <p:xfrm>
          <a:off x="1096963" y="1382233"/>
          <a:ext cx="10194814" cy="49122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CuadroTexto 4"/>
          <p:cNvSpPr txBox="1"/>
          <p:nvPr/>
        </p:nvSpPr>
        <p:spPr>
          <a:xfrm>
            <a:off x="3157389" y="5648143"/>
            <a:ext cx="2587336" cy="369332"/>
          </a:xfrm>
          <a:prstGeom prst="rect">
            <a:avLst/>
          </a:prstGeom>
          <a:noFill/>
        </p:spPr>
        <p:txBody>
          <a:bodyPr wrap="square" rtlCol="0">
            <a:spAutoFit/>
          </a:bodyPr>
          <a:lstStyle/>
          <a:p>
            <a:r>
              <a:rPr lang="es-MX" dirty="0" smtClean="0"/>
              <a:t>Necesidades sociales </a:t>
            </a:r>
            <a:endParaRPr lang="es-MX" dirty="0"/>
          </a:p>
        </p:txBody>
      </p:sp>
    </p:spTree>
    <p:extLst>
      <p:ext uri="{BB962C8B-B14F-4D97-AF65-F5344CB8AC3E}">
        <p14:creationId xmlns:p14="http://schemas.microsoft.com/office/powerpoint/2010/main" val="30555234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97280" y="286603"/>
            <a:ext cx="10058400" cy="835615"/>
          </a:xfrm>
        </p:spPr>
        <p:txBody>
          <a:bodyPr/>
          <a:lstStyle/>
          <a:p>
            <a:r>
              <a:rPr lang="es-MX" dirty="0" smtClean="0"/>
              <a:t>Teorías de la Necesidad</a:t>
            </a:r>
            <a:endParaRPr lang="es-MX" dirty="0"/>
          </a:p>
        </p:txBody>
      </p:sp>
      <p:sp>
        <p:nvSpPr>
          <p:cNvPr id="3" name="Marcador de contenido 2"/>
          <p:cNvSpPr>
            <a:spLocks noGrp="1"/>
          </p:cNvSpPr>
          <p:nvPr>
            <p:ph idx="1"/>
          </p:nvPr>
        </p:nvSpPr>
        <p:spPr>
          <a:xfrm>
            <a:off x="305989" y="1637469"/>
            <a:ext cx="4165836" cy="4117682"/>
          </a:xfrm>
          <a:solidFill>
            <a:schemeClr val="accent1">
              <a:lumMod val="20000"/>
              <a:lumOff val="80000"/>
            </a:schemeClr>
          </a:solidFill>
        </p:spPr>
        <p:txBody>
          <a:bodyPr>
            <a:normAutofit/>
          </a:bodyPr>
          <a:lstStyle/>
          <a:p>
            <a:r>
              <a:rPr lang="es-MX" dirty="0" smtClean="0"/>
              <a:t>Se </a:t>
            </a:r>
            <a:r>
              <a:rPr lang="es-MX" dirty="0"/>
              <a:t>define a las Necesidades Básicas como el conjunto de elementos cuya </a:t>
            </a:r>
            <a:r>
              <a:rPr lang="es-MX" dirty="0" smtClean="0"/>
              <a:t>privación define </a:t>
            </a:r>
            <a:r>
              <a:rPr lang="es-MX" dirty="0"/>
              <a:t>de forma incontrovertible un estado de pobreza. </a:t>
            </a:r>
            <a:endParaRPr lang="es-MX" dirty="0" smtClean="0"/>
          </a:p>
          <a:p>
            <a:r>
              <a:rPr lang="es-MX" dirty="0" smtClean="0"/>
              <a:t>La </a:t>
            </a:r>
            <a:r>
              <a:rPr lang="es-MX" dirty="0"/>
              <a:t>idea central de </a:t>
            </a:r>
            <a:r>
              <a:rPr lang="es-MX" dirty="0" smtClean="0"/>
              <a:t>esta perspectiva </a:t>
            </a:r>
            <a:r>
              <a:rPr lang="es-MX" dirty="0"/>
              <a:t>es que las necesidades constituyen un sistema de elementos y </a:t>
            </a:r>
            <a:r>
              <a:rPr lang="es-MX" dirty="0" smtClean="0"/>
              <a:t>relaciones que </a:t>
            </a:r>
            <a:r>
              <a:rPr lang="es-MX" dirty="0"/>
              <a:t>definen el bienestar</a:t>
            </a:r>
          </a:p>
        </p:txBody>
      </p:sp>
      <p:sp>
        <p:nvSpPr>
          <p:cNvPr id="4" name="Rectángulo 3"/>
          <p:cNvSpPr/>
          <p:nvPr/>
        </p:nvSpPr>
        <p:spPr>
          <a:xfrm>
            <a:off x="1252440" y="1268137"/>
            <a:ext cx="4142416" cy="369332"/>
          </a:xfrm>
          <a:prstGeom prst="rect">
            <a:avLst/>
          </a:prstGeom>
        </p:spPr>
        <p:txBody>
          <a:bodyPr wrap="none">
            <a:spAutoFit/>
          </a:bodyPr>
          <a:lstStyle/>
          <a:p>
            <a:r>
              <a:rPr lang="es-MX" b="1" dirty="0"/>
              <a:t>La Perspectiva de las Necesidades Básicas</a:t>
            </a:r>
          </a:p>
        </p:txBody>
      </p:sp>
      <p:pic>
        <p:nvPicPr>
          <p:cNvPr id="10" name="Imagen 9"/>
          <p:cNvPicPr>
            <a:picLocks noChangeAspect="1"/>
          </p:cNvPicPr>
          <p:nvPr/>
        </p:nvPicPr>
        <p:blipFill>
          <a:blip r:embed="rId2"/>
          <a:stretch>
            <a:fillRect/>
          </a:stretch>
        </p:blipFill>
        <p:spPr>
          <a:xfrm>
            <a:off x="6642996" y="1981544"/>
            <a:ext cx="5243014" cy="3511600"/>
          </a:xfrm>
          <a:prstGeom prst="rect">
            <a:avLst/>
          </a:prstGeom>
        </p:spPr>
      </p:pic>
      <p:pic>
        <p:nvPicPr>
          <p:cNvPr id="11" name="Imagen 10"/>
          <p:cNvPicPr>
            <a:picLocks noChangeAspect="1"/>
          </p:cNvPicPr>
          <p:nvPr/>
        </p:nvPicPr>
        <p:blipFill>
          <a:blip r:embed="rId3"/>
          <a:stretch>
            <a:fillRect/>
          </a:stretch>
        </p:blipFill>
        <p:spPr>
          <a:xfrm>
            <a:off x="4471825" y="2568452"/>
            <a:ext cx="2365453" cy="2255716"/>
          </a:xfrm>
          <a:prstGeom prst="rect">
            <a:avLst/>
          </a:prstGeom>
        </p:spPr>
      </p:pic>
    </p:spTree>
    <p:extLst>
      <p:ext uri="{BB962C8B-B14F-4D97-AF65-F5344CB8AC3E}">
        <p14:creationId xmlns:p14="http://schemas.microsoft.com/office/powerpoint/2010/main" val="37193134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97280" y="286603"/>
            <a:ext cx="10058400" cy="585267"/>
          </a:xfrm>
        </p:spPr>
        <p:txBody>
          <a:bodyPr>
            <a:normAutofit fontScale="90000"/>
          </a:bodyPr>
          <a:lstStyle/>
          <a:p>
            <a:r>
              <a:rPr lang="es-MX" dirty="0" smtClean="0"/>
              <a:t>Teorías de la Necesidad</a:t>
            </a:r>
            <a:endParaRPr lang="es-MX" dirty="0"/>
          </a:p>
        </p:txBody>
      </p:sp>
      <p:sp>
        <p:nvSpPr>
          <p:cNvPr id="3" name="Marcador de contenido 2"/>
          <p:cNvSpPr>
            <a:spLocks noGrp="1"/>
          </p:cNvSpPr>
          <p:nvPr>
            <p:ph idx="1"/>
          </p:nvPr>
        </p:nvSpPr>
        <p:spPr>
          <a:solidFill>
            <a:schemeClr val="bg1"/>
          </a:solidFill>
        </p:spPr>
        <p:txBody>
          <a:bodyPr>
            <a:noAutofit/>
          </a:bodyPr>
          <a:lstStyle/>
          <a:p>
            <a:pPr algn="just">
              <a:lnSpc>
                <a:spcPct val="100000"/>
              </a:lnSpc>
            </a:pPr>
            <a:r>
              <a:rPr lang="es-MX" dirty="0">
                <a:latin typeface="Arial" panose="020B0604020202020204" pitchFamily="34" charset="0"/>
                <a:cs typeface="Arial" panose="020B0604020202020204" pitchFamily="34" charset="0"/>
              </a:rPr>
              <a:t>Se define a las Necesidades Básicas como el conjunto de elementos cuya privación</a:t>
            </a:r>
          </a:p>
          <a:p>
            <a:pPr marL="0" indent="0" algn="just">
              <a:lnSpc>
                <a:spcPct val="100000"/>
              </a:lnSpc>
              <a:buNone/>
            </a:pPr>
            <a:r>
              <a:rPr lang="es-MX" dirty="0" smtClean="0">
                <a:latin typeface="Arial" panose="020B0604020202020204" pitchFamily="34" charset="0"/>
                <a:cs typeface="Arial" panose="020B0604020202020204" pitchFamily="34" charset="0"/>
              </a:rPr>
              <a:t> define </a:t>
            </a:r>
            <a:r>
              <a:rPr lang="es-MX" dirty="0">
                <a:latin typeface="Arial" panose="020B0604020202020204" pitchFamily="34" charset="0"/>
                <a:cs typeface="Arial" panose="020B0604020202020204" pitchFamily="34" charset="0"/>
              </a:rPr>
              <a:t>de forma incontrovertible un estado de pobreza. La idea central de esta</a:t>
            </a:r>
          </a:p>
          <a:p>
            <a:pPr algn="just">
              <a:lnSpc>
                <a:spcPct val="100000"/>
              </a:lnSpc>
            </a:pPr>
            <a:r>
              <a:rPr lang="es-MX" dirty="0">
                <a:latin typeface="Arial" panose="020B0604020202020204" pitchFamily="34" charset="0"/>
                <a:cs typeface="Arial" panose="020B0604020202020204" pitchFamily="34" charset="0"/>
              </a:rPr>
              <a:t>perspectiva es que las necesidades constituyen un sistema de elementos y relaciones</a:t>
            </a:r>
          </a:p>
          <a:p>
            <a:pPr algn="just">
              <a:lnSpc>
                <a:spcPct val="100000"/>
              </a:lnSpc>
            </a:pPr>
            <a:r>
              <a:rPr lang="es-MX" dirty="0">
                <a:latin typeface="Arial" panose="020B0604020202020204" pitchFamily="34" charset="0"/>
                <a:cs typeface="Arial" panose="020B0604020202020204" pitchFamily="34" charset="0"/>
              </a:rPr>
              <a:t>que definen el </a:t>
            </a:r>
            <a:r>
              <a:rPr lang="es-MX" dirty="0" smtClean="0">
                <a:latin typeface="Arial" panose="020B0604020202020204" pitchFamily="34" charset="0"/>
                <a:cs typeface="Arial" panose="020B0604020202020204" pitchFamily="34" charset="0"/>
              </a:rPr>
              <a:t>bienestar aunque se presentan jerarquías  como una </a:t>
            </a:r>
            <a:r>
              <a:rPr lang="es-MX" dirty="0">
                <a:latin typeface="Arial" panose="020B0604020202020204" pitchFamily="34" charset="0"/>
                <a:cs typeface="Arial" panose="020B0604020202020204" pitchFamily="34" charset="0"/>
              </a:rPr>
              <a:t>condición de </a:t>
            </a:r>
            <a:endParaRPr lang="es-MX" dirty="0" smtClean="0">
              <a:latin typeface="Arial" panose="020B0604020202020204" pitchFamily="34" charset="0"/>
              <a:cs typeface="Arial" panose="020B0604020202020204" pitchFamily="34" charset="0"/>
            </a:endParaRPr>
          </a:p>
          <a:p>
            <a:pPr algn="just">
              <a:lnSpc>
                <a:spcPct val="100000"/>
              </a:lnSpc>
            </a:pPr>
            <a:r>
              <a:rPr lang="es-MX" dirty="0" smtClean="0">
                <a:latin typeface="Arial" panose="020B0604020202020204" pitchFamily="34" charset="0"/>
                <a:cs typeface="Arial" panose="020B0604020202020204" pitchFamily="34" charset="0"/>
              </a:rPr>
              <a:t>bienestar </a:t>
            </a:r>
            <a:r>
              <a:rPr lang="es-MX" dirty="0">
                <a:latin typeface="Arial" panose="020B0604020202020204" pitchFamily="34" charset="0"/>
                <a:cs typeface="Arial" panose="020B0604020202020204" pitchFamily="34" charset="0"/>
              </a:rPr>
              <a:t>material en un tiempo </a:t>
            </a:r>
            <a:r>
              <a:rPr lang="es-MX" dirty="0" smtClean="0">
                <a:latin typeface="Arial" panose="020B0604020202020204" pitchFamily="34" charset="0"/>
                <a:cs typeface="Arial" panose="020B0604020202020204" pitchFamily="34" charset="0"/>
              </a:rPr>
              <a:t>determinado, susceptible </a:t>
            </a:r>
            <a:r>
              <a:rPr lang="es-MX" dirty="0">
                <a:latin typeface="Arial" panose="020B0604020202020204" pitchFamily="34" charset="0"/>
                <a:cs typeface="Arial" panose="020B0604020202020204" pitchFamily="34" charset="0"/>
              </a:rPr>
              <a:t>de ser medido</a:t>
            </a:r>
          </a:p>
        </p:txBody>
      </p:sp>
      <p:sp>
        <p:nvSpPr>
          <p:cNvPr id="4" name="Rectángulo 3"/>
          <p:cNvSpPr/>
          <p:nvPr/>
        </p:nvSpPr>
        <p:spPr>
          <a:xfrm>
            <a:off x="1252440" y="1268137"/>
            <a:ext cx="4142416" cy="369332"/>
          </a:xfrm>
          <a:prstGeom prst="rect">
            <a:avLst/>
          </a:prstGeom>
        </p:spPr>
        <p:txBody>
          <a:bodyPr wrap="none">
            <a:spAutoFit/>
          </a:bodyPr>
          <a:lstStyle/>
          <a:p>
            <a:r>
              <a:rPr lang="es-MX" b="1" dirty="0"/>
              <a:t>La Perspectiva de las Necesidades Básicas</a:t>
            </a:r>
          </a:p>
        </p:txBody>
      </p:sp>
    </p:spTree>
    <p:extLst>
      <p:ext uri="{BB962C8B-B14F-4D97-AF65-F5344CB8AC3E}">
        <p14:creationId xmlns:p14="http://schemas.microsoft.com/office/powerpoint/2010/main" val="13659210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97280" y="286603"/>
            <a:ext cx="10058400" cy="835615"/>
          </a:xfrm>
        </p:spPr>
        <p:txBody>
          <a:bodyPr/>
          <a:lstStyle/>
          <a:p>
            <a:r>
              <a:rPr lang="es-MX" dirty="0" smtClean="0"/>
              <a:t>Teorías de la Necesidad</a:t>
            </a:r>
            <a:endParaRPr lang="es-MX" dirty="0"/>
          </a:p>
        </p:txBody>
      </p:sp>
      <p:sp>
        <p:nvSpPr>
          <p:cNvPr id="4" name="Rectángulo 3"/>
          <p:cNvSpPr/>
          <p:nvPr/>
        </p:nvSpPr>
        <p:spPr>
          <a:xfrm>
            <a:off x="1252440" y="1268137"/>
            <a:ext cx="4142416" cy="369332"/>
          </a:xfrm>
          <a:prstGeom prst="rect">
            <a:avLst/>
          </a:prstGeom>
        </p:spPr>
        <p:txBody>
          <a:bodyPr wrap="none">
            <a:spAutoFit/>
          </a:bodyPr>
          <a:lstStyle/>
          <a:p>
            <a:r>
              <a:rPr lang="es-MX" b="1" dirty="0"/>
              <a:t>La Perspectiva de las Necesidades Básicas</a:t>
            </a:r>
          </a:p>
        </p:txBody>
      </p:sp>
      <p:pic>
        <p:nvPicPr>
          <p:cNvPr id="9" name="Imagen 8"/>
          <p:cNvPicPr>
            <a:picLocks noChangeAspect="1"/>
          </p:cNvPicPr>
          <p:nvPr/>
        </p:nvPicPr>
        <p:blipFill>
          <a:blip r:embed="rId2"/>
          <a:stretch>
            <a:fillRect/>
          </a:stretch>
        </p:blipFill>
        <p:spPr>
          <a:xfrm>
            <a:off x="2811144" y="2062716"/>
            <a:ext cx="6803384" cy="4061637"/>
          </a:xfrm>
          <a:prstGeom prst="rect">
            <a:avLst/>
          </a:prstGeom>
        </p:spPr>
      </p:pic>
    </p:spTree>
    <p:extLst>
      <p:ext uri="{BB962C8B-B14F-4D97-AF65-F5344CB8AC3E}">
        <p14:creationId xmlns:p14="http://schemas.microsoft.com/office/powerpoint/2010/main" val="40876386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97280" y="644235"/>
            <a:ext cx="10058400" cy="1517073"/>
          </a:xfrm>
        </p:spPr>
        <p:txBody>
          <a:bodyPr>
            <a:normAutofit/>
          </a:bodyPr>
          <a:lstStyle/>
          <a:p>
            <a:r>
              <a:rPr lang="es-MX" sz="3100" dirty="0"/>
              <a:t>Teoría del Desarrollo a Escala</a:t>
            </a:r>
            <a:br>
              <a:rPr lang="es-MX" sz="3100" dirty="0"/>
            </a:br>
            <a:r>
              <a:rPr lang="es-MX" sz="3100" dirty="0" smtClean="0"/>
              <a:t>Humana</a:t>
            </a:r>
            <a:r>
              <a:rPr lang="es-MX" dirty="0"/>
              <a:t/>
            </a:r>
            <a:br>
              <a:rPr lang="es-MX" dirty="0"/>
            </a:br>
            <a:endParaRPr lang="es-MX" dirty="0"/>
          </a:p>
        </p:txBody>
      </p:sp>
      <p:sp>
        <p:nvSpPr>
          <p:cNvPr id="3" name="Marcador de contenido 2"/>
          <p:cNvSpPr>
            <a:spLocks noGrp="1"/>
          </p:cNvSpPr>
          <p:nvPr>
            <p:ph idx="1"/>
          </p:nvPr>
        </p:nvSpPr>
        <p:spPr/>
        <p:txBody>
          <a:bodyPr/>
          <a:lstStyle/>
          <a:p>
            <a:pPr marL="0" indent="0">
              <a:buNone/>
            </a:pPr>
            <a:r>
              <a:rPr lang="es-MX" dirty="0"/>
              <a:t> </a:t>
            </a:r>
            <a:r>
              <a:rPr lang="es-MX" dirty="0" smtClean="0"/>
              <a:t>En este enfoque el </a:t>
            </a:r>
            <a:r>
              <a:rPr lang="es-MX" dirty="0"/>
              <a:t>desarrollo ha sido su principal objetivo, pero consideran que a toda teoría</a:t>
            </a:r>
          </a:p>
          <a:p>
            <a:r>
              <a:rPr lang="es-MX" dirty="0"/>
              <a:t>del desarrollo subyacen diferentes concepciones acerca de las necesidades.</a:t>
            </a:r>
          </a:p>
          <a:p>
            <a:r>
              <a:rPr lang="es-MX" dirty="0"/>
              <a:t>Desarrollo y necesidades humanas son una ecuación irreductible. Construyen una</a:t>
            </a:r>
          </a:p>
          <a:p>
            <a:r>
              <a:rPr lang="es-MX" dirty="0"/>
              <a:t>teoría de las necesidades humanas puesta al servicio del </a:t>
            </a:r>
            <a:r>
              <a:rPr lang="es-MX" i="1" dirty="0"/>
              <a:t>otro desarrollo</a:t>
            </a:r>
            <a:r>
              <a:rPr lang="es-MX" dirty="0"/>
              <a:t>, como modo</a:t>
            </a:r>
          </a:p>
          <a:p>
            <a:r>
              <a:rPr lang="es-MX" dirty="0"/>
              <a:t>de vida alternativo al que se concibe como </a:t>
            </a:r>
            <a:r>
              <a:rPr lang="es-MX" dirty="0" smtClean="0"/>
              <a:t>hegemónico se considera vinculado con el concepto </a:t>
            </a:r>
          </a:p>
          <a:p>
            <a:r>
              <a:rPr lang="es-MX" dirty="0" smtClean="0"/>
              <a:t>del desarrollo endógeno</a:t>
            </a:r>
            <a:endParaRPr lang="es-MX" dirty="0"/>
          </a:p>
        </p:txBody>
      </p:sp>
    </p:spTree>
    <p:extLst>
      <p:ext uri="{BB962C8B-B14F-4D97-AF65-F5344CB8AC3E}">
        <p14:creationId xmlns:p14="http://schemas.microsoft.com/office/powerpoint/2010/main" val="3227815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2400300" y="1070263"/>
            <a:ext cx="2826327" cy="341632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endParaRPr lang="es-MX" dirty="0"/>
          </a:p>
          <a:p>
            <a:r>
              <a:rPr lang="es-MX" dirty="0"/>
              <a:t> Satisfacción de necesidades humanas fundamentales</a:t>
            </a:r>
          </a:p>
          <a:p>
            <a:endParaRPr lang="es-MX" dirty="0" smtClean="0"/>
          </a:p>
          <a:p>
            <a:r>
              <a:rPr lang="es-MX" dirty="0" smtClean="0"/>
              <a:t> </a:t>
            </a:r>
            <a:r>
              <a:rPr lang="es-MX" dirty="0"/>
              <a:t>Mejora en los niveles de auto-confianza</a:t>
            </a:r>
          </a:p>
          <a:p>
            <a:r>
              <a:rPr lang="es-MX" dirty="0"/>
              <a:t> </a:t>
            </a:r>
            <a:endParaRPr lang="es-MX" dirty="0" smtClean="0"/>
          </a:p>
          <a:p>
            <a:r>
              <a:rPr lang="es-MX" dirty="0" smtClean="0"/>
              <a:t>Articulación </a:t>
            </a:r>
            <a:r>
              <a:rPr lang="es-MX" dirty="0"/>
              <a:t>orgánica entre: personas, ambiente, tecnología; procesos </a:t>
            </a:r>
            <a:r>
              <a:rPr lang="es-MX" dirty="0" smtClean="0"/>
              <a:t>globales y </a:t>
            </a:r>
            <a:r>
              <a:rPr lang="es-MX" dirty="0"/>
              <a:t>locales; sociedad civil y Estado</a:t>
            </a:r>
          </a:p>
        </p:txBody>
      </p:sp>
      <p:sp>
        <p:nvSpPr>
          <p:cNvPr id="3" name="Flecha derecha 2"/>
          <p:cNvSpPr/>
          <p:nvPr/>
        </p:nvSpPr>
        <p:spPr>
          <a:xfrm>
            <a:off x="519545" y="1484755"/>
            <a:ext cx="1683327" cy="258733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 Desarrollo  basado en tres aspectos</a:t>
            </a:r>
            <a:endParaRPr lang="es-MX" dirty="0"/>
          </a:p>
        </p:txBody>
      </p:sp>
      <p:sp>
        <p:nvSpPr>
          <p:cNvPr id="4" name="CuadroTexto 3"/>
          <p:cNvSpPr txBox="1"/>
          <p:nvPr/>
        </p:nvSpPr>
        <p:spPr>
          <a:xfrm>
            <a:off x="6639788" y="1070263"/>
            <a:ext cx="3532909" cy="92333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es-MX" dirty="0" smtClean="0"/>
              <a:t>Existenciales</a:t>
            </a:r>
            <a:r>
              <a:rPr lang="es-MX" dirty="0"/>
              <a:t>: implican el ser, el tener, el hacer, el interactuar</a:t>
            </a:r>
          </a:p>
          <a:p>
            <a:r>
              <a:rPr lang="es-MX" dirty="0"/>
              <a:t> </a:t>
            </a:r>
          </a:p>
        </p:txBody>
      </p:sp>
      <p:sp>
        <p:nvSpPr>
          <p:cNvPr id="5" name="CuadroTexto 4"/>
          <p:cNvSpPr txBox="1"/>
          <p:nvPr/>
        </p:nvSpPr>
        <p:spPr>
          <a:xfrm>
            <a:off x="6639789" y="3286254"/>
            <a:ext cx="3532909" cy="1200329"/>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r>
              <a:rPr lang="es-MX" dirty="0" smtClean="0"/>
              <a:t>Axiológicas</a:t>
            </a:r>
            <a:r>
              <a:rPr lang="es-MX" dirty="0"/>
              <a:t>: implican subsistencia, protección, afecto, comprensión,</a:t>
            </a:r>
          </a:p>
          <a:p>
            <a:r>
              <a:rPr lang="es-MX" dirty="0"/>
              <a:t>participación, creación, ocio, identidad y libertad</a:t>
            </a:r>
          </a:p>
        </p:txBody>
      </p:sp>
      <p:sp>
        <p:nvSpPr>
          <p:cNvPr id="6" name="Flecha derecha 5"/>
          <p:cNvSpPr/>
          <p:nvPr/>
        </p:nvSpPr>
        <p:spPr>
          <a:xfrm>
            <a:off x="5517573" y="2275609"/>
            <a:ext cx="1122216" cy="1101436"/>
          </a:xfrm>
          <a:prstGeom prst="righ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s-MX" dirty="0" smtClean="0"/>
              <a:t>Dos niveles </a:t>
            </a:r>
            <a:endParaRPr lang="es-MX" dirty="0"/>
          </a:p>
        </p:txBody>
      </p:sp>
    </p:spTree>
    <p:extLst>
      <p:ext uri="{BB962C8B-B14F-4D97-AF65-F5344CB8AC3E}">
        <p14:creationId xmlns:p14="http://schemas.microsoft.com/office/powerpoint/2010/main" val="589398113"/>
      </p:ext>
    </p:extLst>
  </p:cSld>
  <p:clrMapOvr>
    <a:masterClrMapping/>
  </p:clrMapOvr>
</p:sld>
</file>

<file path=ppt/theme/theme1.xml><?xml version="1.0" encoding="utf-8"?>
<a:theme xmlns:a="http://schemas.openxmlformats.org/drawingml/2006/main" name="Retrospección">
  <a:themeElements>
    <a:clrScheme name="Retrospección">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ción">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ción">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docProps/app.xml><?xml version="1.0" encoding="utf-8"?>
<Properties xmlns="http://schemas.openxmlformats.org/officeDocument/2006/extended-properties" xmlns:vt="http://schemas.openxmlformats.org/officeDocument/2006/docPropsVTypes">
  <Template>Retrospect</Template>
  <TotalTime>822</TotalTime>
  <Words>3506</Words>
  <Application>Microsoft Office PowerPoint</Application>
  <PresentationFormat>Panorámica</PresentationFormat>
  <Paragraphs>187</Paragraphs>
  <Slides>34</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34</vt:i4>
      </vt:variant>
    </vt:vector>
  </HeadingPairs>
  <TitlesOfParts>
    <vt:vector size="40" baseType="lpstr">
      <vt:lpstr>ＭＳ Ｐゴシック</vt:lpstr>
      <vt:lpstr>Arial</vt:lpstr>
      <vt:lpstr>Calibri</vt:lpstr>
      <vt:lpstr>Calibri Light</vt:lpstr>
      <vt:lpstr>Century Gothic</vt:lpstr>
      <vt:lpstr>Retrospección</vt:lpstr>
      <vt:lpstr>Material Didáctico  El lenguaje de los objetos, la evolución en las diversas fases del diseño y su interacción simbólica para la satisfacción de las necesidades sociales </vt:lpstr>
      <vt:lpstr>U.A. Evolución de los Objetos</vt:lpstr>
      <vt:lpstr>Descripción del Material Didáctico para la U.A. Evolución de los Objetos  Unidad 2. Enfoques teóricos y conceptuales </vt:lpstr>
      <vt:lpstr>1. Definición de Necesidades Sociales: </vt:lpstr>
      <vt:lpstr>Teorías de la Necesidad</vt:lpstr>
      <vt:lpstr>Teorías de la Necesidad</vt:lpstr>
      <vt:lpstr>Teorías de la Necesidad</vt:lpstr>
      <vt:lpstr>Teoría del Desarrollo a Escala Humana </vt:lpstr>
      <vt:lpstr>Presentación de PowerPoint</vt:lpstr>
      <vt:lpstr>Teoría de las Necesidades Humanas </vt:lpstr>
      <vt:lpstr>Presentación de PowerPoint</vt:lpstr>
      <vt:lpstr>2. Sistemas Sociales y los Objetos</vt:lpstr>
      <vt:lpstr>Sistema social primitivo o fase naturalista del diseño</vt:lpstr>
      <vt:lpstr>Sistema social preindustrial  o fase inventiva del diseño</vt:lpstr>
      <vt:lpstr>Sistema social industrial moderno o fase consumista del diseño</vt:lpstr>
      <vt:lpstr>Presentación de PowerPoint</vt:lpstr>
      <vt:lpstr>Presentación de PowerPoint</vt:lpstr>
      <vt:lpstr>Presentación de PowerPoint</vt:lpstr>
      <vt:lpstr>Presentación de PowerPoint</vt:lpstr>
      <vt:lpstr>4. Interacción social  a través de los objetos de diseño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Recomendaciones para Evaluación:</vt:lpstr>
      <vt:lpstr>Presentación de PowerPoint</vt:lpstr>
      <vt:lpstr>Bibliografía:</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Material Didáctico</dc:title>
  <dc:creator>pilar mora</dc:creator>
  <cp:lastModifiedBy>pilar mora</cp:lastModifiedBy>
  <cp:revision>49</cp:revision>
  <dcterms:created xsi:type="dcterms:W3CDTF">2017-10-17T14:54:19Z</dcterms:created>
  <dcterms:modified xsi:type="dcterms:W3CDTF">2017-10-18T18:50:48Z</dcterms:modified>
</cp:coreProperties>
</file>