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sldIdLst>
    <p:sldId id="257" r:id="rId2"/>
    <p:sldId id="258" r:id="rId3"/>
    <p:sldId id="259" r:id="rId4"/>
    <p:sldId id="260" r:id="rId5"/>
    <p:sldId id="261" r:id="rId6"/>
    <p:sldId id="262" r:id="rId7"/>
    <p:sldId id="265" r:id="rId8"/>
    <p:sldId id="267" r:id="rId9"/>
    <p:sldId id="266" r:id="rId10"/>
    <p:sldId id="279" r:id="rId11"/>
    <p:sldId id="268" r:id="rId12"/>
    <p:sldId id="269" r:id="rId13"/>
    <p:sldId id="270" r:id="rId14"/>
    <p:sldId id="271" r:id="rId15"/>
    <p:sldId id="272" r:id="rId16"/>
    <p:sldId id="280" r:id="rId17"/>
    <p:sldId id="273" r:id="rId18"/>
    <p:sldId id="274" r:id="rId19"/>
    <p:sldId id="275" r:id="rId20"/>
    <p:sldId id="276" r:id="rId21"/>
    <p:sldId id="277" r:id="rId22"/>
    <p:sldId id="281" r:id="rId23"/>
    <p:sldId id="282" r:id="rId24"/>
    <p:sldId id="283" r:id="rId25"/>
    <p:sldId id="285" r:id="rId26"/>
    <p:sldId id="286" r:id="rId27"/>
    <p:sldId id="287" r:id="rId28"/>
    <p:sldId id="288" r:id="rId29"/>
    <p:sldId id="289" r:id="rId30"/>
    <p:sldId id="290" r:id="rId31"/>
    <p:sldId id="291" r:id="rId32"/>
    <p:sldId id="292" r:id="rId33"/>
    <p:sldId id="293" r:id="rId34"/>
    <p:sldId id="294" r:id="rId35"/>
    <p:sldId id="297" r:id="rId36"/>
    <p:sldId id="301" r:id="rId37"/>
    <p:sldId id="299" r:id="rId38"/>
    <p:sldId id="300"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9" autoAdjust="0"/>
    <p:restoredTop sz="94660"/>
  </p:normalViewPr>
  <p:slideViewPr>
    <p:cSldViewPr snapToGrid="0">
      <p:cViewPr>
        <p:scale>
          <a:sx n="108" d="100"/>
          <a:sy n="108" d="100"/>
        </p:scale>
        <p:origin x="-176"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A5E128-2A83-4A17-A627-399C5DAEE05F}" type="doc">
      <dgm:prSet loTypeId="urn:microsoft.com/office/officeart/2005/8/layout/hList3" loCatId="list" qsTypeId="urn:microsoft.com/office/officeart/2005/8/quickstyle/3d9" qsCatId="3D" csTypeId="urn:microsoft.com/office/officeart/2005/8/colors/accent4_3" csCatId="accent4" phldr="1"/>
      <dgm:spPr/>
      <dgm:t>
        <a:bodyPr/>
        <a:lstStyle/>
        <a:p>
          <a:endParaRPr lang="es-MX"/>
        </a:p>
      </dgm:t>
    </dgm:pt>
    <dgm:pt modelId="{41BA2CA8-1384-4B89-B074-73C36978FA6D}">
      <dgm:prSet phldrT="[Texto]"/>
      <dgm:spPr/>
      <dgm:t>
        <a:bodyPr/>
        <a:lstStyle/>
        <a:p>
          <a:r>
            <a:rPr lang="es-ES" dirty="0" smtClean="0"/>
            <a:t>Proceso creativo del diseño de acuerdo a la propuesta de </a:t>
          </a:r>
          <a:r>
            <a:rPr lang="es-ES" dirty="0" err="1" smtClean="0"/>
            <a:t>Breitenberg</a:t>
          </a:r>
          <a:r>
            <a:rPr lang="es-ES" dirty="0" smtClean="0"/>
            <a:t> </a:t>
          </a:r>
          <a:endParaRPr lang="es-MX" dirty="0"/>
        </a:p>
      </dgm:t>
    </dgm:pt>
    <dgm:pt modelId="{5AFB88CF-FAF6-496C-B13D-351B0141EC8D}" type="parTrans" cxnId="{9F1C323D-797A-41E6-A541-3B07B2561322}">
      <dgm:prSet/>
      <dgm:spPr/>
      <dgm:t>
        <a:bodyPr/>
        <a:lstStyle/>
        <a:p>
          <a:endParaRPr lang="es-MX"/>
        </a:p>
      </dgm:t>
    </dgm:pt>
    <dgm:pt modelId="{04609D51-BEAF-4D65-9F71-8B5A1C53741F}" type="sibTrans" cxnId="{9F1C323D-797A-41E6-A541-3B07B2561322}">
      <dgm:prSet/>
      <dgm:spPr/>
      <dgm:t>
        <a:bodyPr/>
        <a:lstStyle/>
        <a:p>
          <a:endParaRPr lang="es-MX"/>
        </a:p>
      </dgm:t>
    </dgm:pt>
    <dgm:pt modelId="{AB5D6D82-AF58-4943-8618-60C6E46A0E09}">
      <dgm:prSet phldrT="[Texto]"/>
      <dgm:spPr/>
      <dgm:t>
        <a:bodyPr/>
        <a:lstStyle/>
        <a:p>
          <a:r>
            <a:rPr lang="es-ES" dirty="0" smtClean="0"/>
            <a:t>Creatividad cultural</a:t>
          </a:r>
          <a:endParaRPr lang="es-MX" dirty="0"/>
        </a:p>
      </dgm:t>
    </dgm:pt>
    <dgm:pt modelId="{6F5494C7-580F-4DF9-8A0F-E7712E3FD9F0}" type="parTrans" cxnId="{95225150-1782-4D67-825D-F438C6F84E73}">
      <dgm:prSet/>
      <dgm:spPr/>
      <dgm:t>
        <a:bodyPr/>
        <a:lstStyle/>
        <a:p>
          <a:endParaRPr lang="es-MX"/>
        </a:p>
      </dgm:t>
    </dgm:pt>
    <dgm:pt modelId="{CC0C82C1-C83E-4263-953B-05C2440D1353}" type="sibTrans" cxnId="{95225150-1782-4D67-825D-F438C6F84E73}">
      <dgm:prSet/>
      <dgm:spPr/>
      <dgm:t>
        <a:bodyPr/>
        <a:lstStyle/>
        <a:p>
          <a:endParaRPr lang="es-MX"/>
        </a:p>
      </dgm:t>
    </dgm:pt>
    <dgm:pt modelId="{22BDD61B-5EFE-4BFF-B9E6-4CCF5163E7FD}">
      <dgm:prSet phldrT="[Texto]"/>
      <dgm:spPr/>
      <dgm:t>
        <a:bodyPr/>
        <a:lstStyle/>
        <a:p>
          <a:r>
            <a:rPr lang="es-ES" dirty="0" smtClean="0"/>
            <a:t>Fertilización cruzada</a:t>
          </a:r>
          <a:endParaRPr lang="es-MX" dirty="0"/>
        </a:p>
      </dgm:t>
    </dgm:pt>
    <dgm:pt modelId="{C5D42AF1-C9A2-4537-B259-8ED6D7964E1D}" type="parTrans" cxnId="{1D3B69CE-3E93-4E21-BF07-32412F37EA42}">
      <dgm:prSet/>
      <dgm:spPr/>
      <dgm:t>
        <a:bodyPr/>
        <a:lstStyle/>
        <a:p>
          <a:endParaRPr lang="es-MX"/>
        </a:p>
      </dgm:t>
    </dgm:pt>
    <dgm:pt modelId="{A04BAC9B-59FD-4310-83BB-77023D5306B7}" type="sibTrans" cxnId="{1D3B69CE-3E93-4E21-BF07-32412F37EA42}">
      <dgm:prSet/>
      <dgm:spPr/>
      <dgm:t>
        <a:bodyPr/>
        <a:lstStyle/>
        <a:p>
          <a:endParaRPr lang="es-MX"/>
        </a:p>
      </dgm:t>
    </dgm:pt>
    <dgm:pt modelId="{D77860F2-1463-46D1-B277-49F307B717EC}">
      <dgm:prSet phldrT="[Texto]"/>
      <dgm:spPr/>
      <dgm:t>
        <a:bodyPr/>
        <a:lstStyle/>
        <a:p>
          <a:r>
            <a:rPr lang="es-ES" dirty="0" smtClean="0"/>
            <a:t>Narración de historias</a:t>
          </a:r>
          <a:endParaRPr lang="es-MX" dirty="0"/>
        </a:p>
      </dgm:t>
    </dgm:pt>
    <dgm:pt modelId="{409E838B-B5E6-4B01-8C48-B4E5B3638F85}" type="parTrans" cxnId="{F516DE10-31A1-49D5-B949-5B10C065CD84}">
      <dgm:prSet/>
      <dgm:spPr/>
      <dgm:t>
        <a:bodyPr/>
        <a:lstStyle/>
        <a:p>
          <a:endParaRPr lang="es-MX"/>
        </a:p>
      </dgm:t>
    </dgm:pt>
    <dgm:pt modelId="{19D02921-8CD0-43E7-9489-C61947F9308E}" type="sibTrans" cxnId="{F516DE10-31A1-49D5-B949-5B10C065CD84}">
      <dgm:prSet/>
      <dgm:spPr/>
      <dgm:t>
        <a:bodyPr/>
        <a:lstStyle/>
        <a:p>
          <a:endParaRPr lang="es-MX"/>
        </a:p>
      </dgm:t>
    </dgm:pt>
    <dgm:pt modelId="{C6977957-9BEB-40CC-8C49-D70DE6180F52}" type="pres">
      <dgm:prSet presAssocID="{FBA5E128-2A83-4A17-A627-399C5DAEE05F}" presName="composite" presStyleCnt="0">
        <dgm:presLayoutVars>
          <dgm:chMax val="1"/>
          <dgm:dir/>
          <dgm:resizeHandles val="exact"/>
        </dgm:presLayoutVars>
      </dgm:prSet>
      <dgm:spPr/>
      <dgm:t>
        <a:bodyPr/>
        <a:lstStyle/>
        <a:p>
          <a:endParaRPr lang="es-MX"/>
        </a:p>
      </dgm:t>
    </dgm:pt>
    <dgm:pt modelId="{0DF78275-31FC-4429-8937-013FA4BA228E}" type="pres">
      <dgm:prSet presAssocID="{41BA2CA8-1384-4B89-B074-73C36978FA6D}" presName="roof" presStyleLbl="dkBgShp" presStyleIdx="0" presStyleCnt="2" custLinFactNeighborX="-375" custLinFactNeighborY="10312"/>
      <dgm:spPr/>
      <dgm:t>
        <a:bodyPr/>
        <a:lstStyle/>
        <a:p>
          <a:endParaRPr lang="es-MX"/>
        </a:p>
      </dgm:t>
    </dgm:pt>
    <dgm:pt modelId="{13B4BC3D-E616-47FF-AA79-5A9A549BDE04}" type="pres">
      <dgm:prSet presAssocID="{41BA2CA8-1384-4B89-B074-73C36978FA6D}" presName="pillars" presStyleCnt="0"/>
      <dgm:spPr/>
    </dgm:pt>
    <dgm:pt modelId="{778545EB-864D-4B1D-AA04-3E926C96DA4D}" type="pres">
      <dgm:prSet presAssocID="{41BA2CA8-1384-4B89-B074-73C36978FA6D}" presName="pillar1" presStyleLbl="node1" presStyleIdx="0" presStyleCnt="3">
        <dgm:presLayoutVars>
          <dgm:bulletEnabled val="1"/>
        </dgm:presLayoutVars>
      </dgm:prSet>
      <dgm:spPr/>
      <dgm:t>
        <a:bodyPr/>
        <a:lstStyle/>
        <a:p>
          <a:endParaRPr lang="es-MX"/>
        </a:p>
      </dgm:t>
    </dgm:pt>
    <dgm:pt modelId="{876508B6-7C31-4854-A6A7-F16494B9FAC8}" type="pres">
      <dgm:prSet presAssocID="{22BDD61B-5EFE-4BFF-B9E6-4CCF5163E7FD}" presName="pillarX" presStyleLbl="node1" presStyleIdx="1" presStyleCnt="3">
        <dgm:presLayoutVars>
          <dgm:bulletEnabled val="1"/>
        </dgm:presLayoutVars>
      </dgm:prSet>
      <dgm:spPr/>
      <dgm:t>
        <a:bodyPr/>
        <a:lstStyle/>
        <a:p>
          <a:endParaRPr lang="es-MX"/>
        </a:p>
      </dgm:t>
    </dgm:pt>
    <dgm:pt modelId="{254279CC-0887-445F-85E8-9AF7CA272154}" type="pres">
      <dgm:prSet presAssocID="{D77860F2-1463-46D1-B277-49F307B717EC}" presName="pillarX" presStyleLbl="node1" presStyleIdx="2" presStyleCnt="3">
        <dgm:presLayoutVars>
          <dgm:bulletEnabled val="1"/>
        </dgm:presLayoutVars>
      </dgm:prSet>
      <dgm:spPr/>
      <dgm:t>
        <a:bodyPr/>
        <a:lstStyle/>
        <a:p>
          <a:endParaRPr lang="es-MX"/>
        </a:p>
      </dgm:t>
    </dgm:pt>
    <dgm:pt modelId="{07FE4D5C-E04C-4A97-9021-4A8DFFFE557A}" type="pres">
      <dgm:prSet presAssocID="{41BA2CA8-1384-4B89-B074-73C36978FA6D}" presName="base" presStyleLbl="dkBgShp" presStyleIdx="1" presStyleCnt="2"/>
      <dgm:spPr/>
    </dgm:pt>
  </dgm:ptLst>
  <dgm:cxnLst>
    <dgm:cxn modelId="{F516DE10-31A1-49D5-B949-5B10C065CD84}" srcId="{41BA2CA8-1384-4B89-B074-73C36978FA6D}" destId="{D77860F2-1463-46D1-B277-49F307B717EC}" srcOrd="2" destOrd="0" parTransId="{409E838B-B5E6-4B01-8C48-B4E5B3638F85}" sibTransId="{19D02921-8CD0-43E7-9489-C61947F9308E}"/>
    <dgm:cxn modelId="{840BD116-0863-944E-A9E4-D55B6F43FE60}" type="presOf" srcId="{D77860F2-1463-46D1-B277-49F307B717EC}" destId="{254279CC-0887-445F-85E8-9AF7CA272154}" srcOrd="0" destOrd="0" presId="urn:microsoft.com/office/officeart/2005/8/layout/hList3"/>
    <dgm:cxn modelId="{9F1C323D-797A-41E6-A541-3B07B2561322}" srcId="{FBA5E128-2A83-4A17-A627-399C5DAEE05F}" destId="{41BA2CA8-1384-4B89-B074-73C36978FA6D}" srcOrd="0" destOrd="0" parTransId="{5AFB88CF-FAF6-496C-B13D-351B0141EC8D}" sibTransId="{04609D51-BEAF-4D65-9F71-8B5A1C53741F}"/>
    <dgm:cxn modelId="{F43D36A7-53B2-2F44-9C87-C6130518D31B}" type="presOf" srcId="{FBA5E128-2A83-4A17-A627-399C5DAEE05F}" destId="{C6977957-9BEB-40CC-8C49-D70DE6180F52}" srcOrd="0" destOrd="0" presId="urn:microsoft.com/office/officeart/2005/8/layout/hList3"/>
    <dgm:cxn modelId="{03D33D24-92E4-6648-A5B6-72E8FBB33C84}" type="presOf" srcId="{AB5D6D82-AF58-4943-8618-60C6E46A0E09}" destId="{778545EB-864D-4B1D-AA04-3E926C96DA4D}" srcOrd="0" destOrd="0" presId="urn:microsoft.com/office/officeart/2005/8/layout/hList3"/>
    <dgm:cxn modelId="{37F23CA0-FA5D-EC47-860A-1508135E6CE8}" type="presOf" srcId="{22BDD61B-5EFE-4BFF-B9E6-4CCF5163E7FD}" destId="{876508B6-7C31-4854-A6A7-F16494B9FAC8}" srcOrd="0" destOrd="0" presId="urn:microsoft.com/office/officeart/2005/8/layout/hList3"/>
    <dgm:cxn modelId="{1D3B69CE-3E93-4E21-BF07-32412F37EA42}" srcId="{41BA2CA8-1384-4B89-B074-73C36978FA6D}" destId="{22BDD61B-5EFE-4BFF-B9E6-4CCF5163E7FD}" srcOrd="1" destOrd="0" parTransId="{C5D42AF1-C9A2-4537-B259-8ED6D7964E1D}" sibTransId="{A04BAC9B-59FD-4310-83BB-77023D5306B7}"/>
    <dgm:cxn modelId="{95225150-1782-4D67-825D-F438C6F84E73}" srcId="{41BA2CA8-1384-4B89-B074-73C36978FA6D}" destId="{AB5D6D82-AF58-4943-8618-60C6E46A0E09}" srcOrd="0" destOrd="0" parTransId="{6F5494C7-580F-4DF9-8A0F-E7712E3FD9F0}" sibTransId="{CC0C82C1-C83E-4263-953B-05C2440D1353}"/>
    <dgm:cxn modelId="{FA0CB4D1-D6B6-4E44-A583-7FD1475D300F}" type="presOf" srcId="{41BA2CA8-1384-4B89-B074-73C36978FA6D}" destId="{0DF78275-31FC-4429-8937-013FA4BA228E}" srcOrd="0" destOrd="0" presId="urn:microsoft.com/office/officeart/2005/8/layout/hList3"/>
    <dgm:cxn modelId="{5B0EB812-6DB6-1B49-8865-33AFA0B052DC}" type="presParOf" srcId="{C6977957-9BEB-40CC-8C49-D70DE6180F52}" destId="{0DF78275-31FC-4429-8937-013FA4BA228E}" srcOrd="0" destOrd="0" presId="urn:microsoft.com/office/officeart/2005/8/layout/hList3"/>
    <dgm:cxn modelId="{19A83E1D-308F-2C40-AAF9-A7655CA754F3}" type="presParOf" srcId="{C6977957-9BEB-40CC-8C49-D70DE6180F52}" destId="{13B4BC3D-E616-47FF-AA79-5A9A549BDE04}" srcOrd="1" destOrd="0" presId="urn:microsoft.com/office/officeart/2005/8/layout/hList3"/>
    <dgm:cxn modelId="{6D992A23-A86E-3A4F-9C13-888EAD2C2C4F}" type="presParOf" srcId="{13B4BC3D-E616-47FF-AA79-5A9A549BDE04}" destId="{778545EB-864D-4B1D-AA04-3E926C96DA4D}" srcOrd="0" destOrd="0" presId="urn:microsoft.com/office/officeart/2005/8/layout/hList3"/>
    <dgm:cxn modelId="{92616BB9-08FA-F140-826E-1262338A7829}" type="presParOf" srcId="{13B4BC3D-E616-47FF-AA79-5A9A549BDE04}" destId="{876508B6-7C31-4854-A6A7-F16494B9FAC8}" srcOrd="1" destOrd="0" presId="urn:microsoft.com/office/officeart/2005/8/layout/hList3"/>
    <dgm:cxn modelId="{B2120E84-B569-5F4D-8600-63A673B39D6D}" type="presParOf" srcId="{13B4BC3D-E616-47FF-AA79-5A9A549BDE04}" destId="{254279CC-0887-445F-85E8-9AF7CA272154}" srcOrd="2" destOrd="0" presId="urn:microsoft.com/office/officeart/2005/8/layout/hList3"/>
    <dgm:cxn modelId="{3803BF97-D724-0347-8912-C0DEC1985ED1}" type="presParOf" srcId="{C6977957-9BEB-40CC-8C49-D70DE6180F52}" destId="{07FE4D5C-E04C-4A97-9021-4A8DFFFE557A}"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496BFE-2F2A-9146-B4FA-A409E602EE7A}" type="doc">
      <dgm:prSet loTypeId="urn:microsoft.com/office/officeart/2005/8/layout/chevron1" loCatId="" qsTypeId="urn:microsoft.com/office/officeart/2005/8/quickstyle/simple4" qsCatId="simple" csTypeId="urn:microsoft.com/office/officeart/2005/8/colors/colorful3" csCatId="colorful" phldr="1"/>
      <dgm:spPr/>
      <dgm:t>
        <a:bodyPr/>
        <a:lstStyle/>
        <a:p>
          <a:endParaRPr lang="es-ES"/>
        </a:p>
      </dgm:t>
    </dgm:pt>
    <dgm:pt modelId="{D7EF26F2-5AD4-5C46-88ED-B595DC8E2621}">
      <dgm:prSet custT="1"/>
      <dgm:spPr/>
      <dgm:t>
        <a:bodyPr/>
        <a:lstStyle/>
        <a:p>
          <a:pPr rtl="0"/>
          <a:r>
            <a:rPr lang="es-ES_tradnl" sz="1200" dirty="0" smtClean="0">
              <a:solidFill>
                <a:schemeClr val="tx1"/>
              </a:solidFill>
            </a:rPr>
            <a:t>Las innovaciones de diseño presentan </a:t>
          </a:r>
          <a:endParaRPr lang="es-ES_tradnl" sz="1200" dirty="0">
            <a:solidFill>
              <a:schemeClr val="tx1"/>
            </a:solidFill>
          </a:endParaRPr>
        </a:p>
      </dgm:t>
    </dgm:pt>
    <dgm:pt modelId="{18FA42F8-B4E9-324B-ADE9-49BFD4E2AE48}" type="parTrans" cxnId="{519D8A2B-97C6-BA44-9EB9-82F4A90F37B3}">
      <dgm:prSet/>
      <dgm:spPr/>
      <dgm:t>
        <a:bodyPr/>
        <a:lstStyle/>
        <a:p>
          <a:endParaRPr lang="es-ES"/>
        </a:p>
      </dgm:t>
    </dgm:pt>
    <dgm:pt modelId="{6B875B72-CAB3-974D-B9CF-EA6324411379}" type="sibTrans" cxnId="{519D8A2B-97C6-BA44-9EB9-82F4A90F37B3}">
      <dgm:prSet/>
      <dgm:spPr/>
      <dgm:t>
        <a:bodyPr/>
        <a:lstStyle/>
        <a:p>
          <a:endParaRPr lang="es-ES"/>
        </a:p>
      </dgm:t>
    </dgm:pt>
    <dgm:pt modelId="{4964EC15-4CF9-FC45-8278-ECC916867BA3}">
      <dgm:prSet custT="1"/>
      <dgm:spPr/>
      <dgm:t>
        <a:bodyPr/>
        <a:lstStyle/>
        <a:p>
          <a:pPr rtl="0"/>
          <a:r>
            <a:rPr lang="es-ES_tradnl" sz="1400" dirty="0" smtClean="0">
              <a:solidFill>
                <a:srgbClr val="000000"/>
              </a:solidFill>
            </a:rPr>
            <a:t>oportunidad </a:t>
          </a:r>
        </a:p>
        <a:p>
          <a:pPr rtl="0"/>
          <a:r>
            <a:rPr lang="es-ES_tradnl" sz="1400" dirty="0" smtClean="0">
              <a:solidFill>
                <a:srgbClr val="000000"/>
              </a:solidFill>
            </a:rPr>
            <a:t>y </a:t>
          </a:r>
          <a:r>
            <a:rPr lang="es-ES_tradnl" sz="1400" dirty="0" smtClean="0">
              <a:solidFill>
                <a:srgbClr val="000000"/>
              </a:solidFill>
            </a:rPr>
            <a:t>fortalezas  </a:t>
          </a:r>
          <a:endParaRPr lang="es-ES_tradnl" sz="1400" dirty="0">
            <a:solidFill>
              <a:srgbClr val="000000"/>
            </a:solidFill>
          </a:endParaRPr>
        </a:p>
      </dgm:t>
    </dgm:pt>
    <dgm:pt modelId="{E85551F8-D0F4-004D-A3B7-F5CEB504BE05}" type="parTrans" cxnId="{9D80358A-A434-9D43-9468-7E955F93CAD8}">
      <dgm:prSet/>
      <dgm:spPr/>
      <dgm:t>
        <a:bodyPr/>
        <a:lstStyle/>
        <a:p>
          <a:endParaRPr lang="es-ES"/>
        </a:p>
      </dgm:t>
    </dgm:pt>
    <dgm:pt modelId="{B8C39A5E-8677-4D41-A3EC-F6065748AAD9}" type="sibTrans" cxnId="{9D80358A-A434-9D43-9468-7E955F93CAD8}">
      <dgm:prSet/>
      <dgm:spPr/>
      <dgm:t>
        <a:bodyPr/>
        <a:lstStyle/>
        <a:p>
          <a:endParaRPr lang="es-ES"/>
        </a:p>
      </dgm:t>
    </dgm:pt>
    <dgm:pt modelId="{B37CDE12-2033-4241-9377-A63459E94922}">
      <dgm:prSet custT="1"/>
      <dgm:spPr/>
      <dgm:t>
        <a:bodyPr/>
        <a:lstStyle/>
        <a:p>
          <a:pPr rtl="0"/>
          <a:r>
            <a:rPr lang="es-ES_tradnl" sz="1400" dirty="0" smtClean="0">
              <a:solidFill>
                <a:srgbClr val="000000"/>
              </a:solidFill>
            </a:rPr>
            <a:t>Estrategia de competitividad social que se sustenta en el patrimonio étnico de una comunidad  para promover en el ámbito mundial</a:t>
          </a:r>
          <a:endParaRPr lang="es-ES_tradnl" sz="1400" dirty="0">
            <a:solidFill>
              <a:srgbClr val="000000"/>
            </a:solidFill>
          </a:endParaRPr>
        </a:p>
      </dgm:t>
    </dgm:pt>
    <dgm:pt modelId="{A6ADB56D-028A-314B-B0E4-F757AA546329}" type="parTrans" cxnId="{0D0CD6AE-9369-8745-B5DE-80754FFC0FFC}">
      <dgm:prSet/>
      <dgm:spPr/>
      <dgm:t>
        <a:bodyPr/>
        <a:lstStyle/>
        <a:p>
          <a:endParaRPr lang="es-ES"/>
        </a:p>
      </dgm:t>
    </dgm:pt>
    <dgm:pt modelId="{85253BE3-564A-604C-9325-9664D3ED2204}" type="sibTrans" cxnId="{0D0CD6AE-9369-8745-B5DE-80754FFC0FFC}">
      <dgm:prSet/>
      <dgm:spPr/>
      <dgm:t>
        <a:bodyPr/>
        <a:lstStyle/>
        <a:p>
          <a:endParaRPr lang="es-ES"/>
        </a:p>
      </dgm:t>
    </dgm:pt>
    <dgm:pt modelId="{64BFA52B-9CD4-434F-B132-A9EA67A59F13}">
      <dgm:prSet custT="1"/>
      <dgm:spPr/>
      <dgm:t>
        <a:bodyPr/>
        <a:lstStyle/>
        <a:p>
          <a:pPr rtl="0"/>
          <a:r>
            <a:rPr lang="es-ES_tradnl" sz="1400" dirty="0" smtClean="0">
              <a:solidFill>
                <a:srgbClr val="000000"/>
              </a:solidFill>
            </a:rPr>
            <a:t>Genera procesos de recomposición social, económica y cultura. </a:t>
          </a:r>
          <a:r>
            <a:rPr lang="es-ES" sz="1400" dirty="0" smtClean="0">
              <a:solidFill>
                <a:srgbClr val="000000"/>
              </a:solidFill>
            </a:rPr>
            <a:t>E</a:t>
          </a:r>
          <a:r>
            <a:rPr lang="es-ES_tradnl" sz="1400" dirty="0" smtClean="0">
              <a:solidFill>
                <a:srgbClr val="000000"/>
              </a:solidFill>
            </a:rPr>
            <a:t> incrementa innovación como herramienta competitiva en una relación local-mundial o global</a:t>
          </a:r>
          <a:endParaRPr lang="es-ES_tradnl" sz="1400" dirty="0">
            <a:solidFill>
              <a:srgbClr val="000000"/>
            </a:solidFill>
          </a:endParaRPr>
        </a:p>
      </dgm:t>
    </dgm:pt>
    <dgm:pt modelId="{E7D7BBDA-AB75-C44C-9A9F-2630CEE3CE41}" type="sibTrans" cxnId="{2E3BAA45-B3B3-9045-BD9F-1E8E6D9D07B8}">
      <dgm:prSet/>
      <dgm:spPr/>
      <dgm:t>
        <a:bodyPr/>
        <a:lstStyle/>
        <a:p>
          <a:endParaRPr lang="es-ES"/>
        </a:p>
      </dgm:t>
    </dgm:pt>
    <dgm:pt modelId="{9C2BBA8F-B888-5448-9E40-4900DB08BEF7}" type="parTrans" cxnId="{2E3BAA45-B3B3-9045-BD9F-1E8E6D9D07B8}">
      <dgm:prSet/>
      <dgm:spPr/>
      <dgm:t>
        <a:bodyPr/>
        <a:lstStyle/>
        <a:p>
          <a:endParaRPr lang="es-ES"/>
        </a:p>
      </dgm:t>
    </dgm:pt>
    <dgm:pt modelId="{A7EBCF7F-E4AC-2241-A953-F58DBBC8765B}" type="pres">
      <dgm:prSet presAssocID="{10496BFE-2F2A-9146-B4FA-A409E602EE7A}" presName="Name0" presStyleCnt="0">
        <dgm:presLayoutVars>
          <dgm:dir/>
          <dgm:animLvl val="lvl"/>
          <dgm:resizeHandles val="exact"/>
        </dgm:presLayoutVars>
      </dgm:prSet>
      <dgm:spPr/>
      <dgm:t>
        <a:bodyPr/>
        <a:lstStyle/>
        <a:p>
          <a:endParaRPr lang="es-ES"/>
        </a:p>
      </dgm:t>
    </dgm:pt>
    <dgm:pt modelId="{CCFAB6DC-218E-D54B-BEBC-6F5AAF8BC90A}" type="pres">
      <dgm:prSet presAssocID="{D7EF26F2-5AD4-5C46-88ED-B595DC8E2621}" presName="parTxOnly" presStyleLbl="node1" presStyleIdx="0" presStyleCnt="4" custScaleX="67195">
        <dgm:presLayoutVars>
          <dgm:chMax val="0"/>
          <dgm:chPref val="0"/>
          <dgm:bulletEnabled val="1"/>
        </dgm:presLayoutVars>
      </dgm:prSet>
      <dgm:spPr/>
      <dgm:t>
        <a:bodyPr/>
        <a:lstStyle/>
        <a:p>
          <a:endParaRPr lang="es-ES"/>
        </a:p>
      </dgm:t>
    </dgm:pt>
    <dgm:pt modelId="{FCE4ED70-0B62-AC4F-B1C4-41B8B15E615D}" type="pres">
      <dgm:prSet presAssocID="{6B875B72-CAB3-974D-B9CF-EA6324411379}" presName="parTxOnlySpace" presStyleCnt="0"/>
      <dgm:spPr/>
    </dgm:pt>
    <dgm:pt modelId="{5FCB3DA7-21EB-4341-98AE-BE28F131F3F8}" type="pres">
      <dgm:prSet presAssocID="{4964EC15-4CF9-FC45-8278-ECC916867BA3}" presName="parTxOnly" presStyleLbl="node1" presStyleIdx="1" presStyleCnt="4" custScaleX="75220" custLinFactNeighborX="30335">
        <dgm:presLayoutVars>
          <dgm:chMax val="0"/>
          <dgm:chPref val="0"/>
          <dgm:bulletEnabled val="1"/>
        </dgm:presLayoutVars>
      </dgm:prSet>
      <dgm:spPr/>
      <dgm:t>
        <a:bodyPr/>
        <a:lstStyle/>
        <a:p>
          <a:endParaRPr lang="es-ES"/>
        </a:p>
      </dgm:t>
    </dgm:pt>
    <dgm:pt modelId="{A76E3DE8-34B4-DD4C-9DA7-BC0247D66D2E}" type="pres">
      <dgm:prSet presAssocID="{B8C39A5E-8677-4D41-A3EC-F6065748AAD9}" presName="parTxOnlySpace" presStyleCnt="0"/>
      <dgm:spPr/>
    </dgm:pt>
    <dgm:pt modelId="{E15E53FF-9A77-1E4E-9A8F-3CEE0883DB5D}" type="pres">
      <dgm:prSet presAssocID="{B37CDE12-2033-4241-9377-A63459E94922}" presName="parTxOnly" presStyleLbl="node1" presStyleIdx="2" presStyleCnt="4" custScaleX="125387" custScaleY="177181">
        <dgm:presLayoutVars>
          <dgm:chMax val="0"/>
          <dgm:chPref val="0"/>
          <dgm:bulletEnabled val="1"/>
        </dgm:presLayoutVars>
      </dgm:prSet>
      <dgm:spPr/>
      <dgm:t>
        <a:bodyPr/>
        <a:lstStyle/>
        <a:p>
          <a:endParaRPr lang="es-ES"/>
        </a:p>
      </dgm:t>
    </dgm:pt>
    <dgm:pt modelId="{AB9A74D8-95BD-A845-8B34-84F2C1ED9BF4}" type="pres">
      <dgm:prSet presAssocID="{85253BE3-564A-604C-9325-9664D3ED2204}" presName="parTxOnlySpace" presStyleCnt="0"/>
      <dgm:spPr/>
    </dgm:pt>
    <dgm:pt modelId="{76E02742-85D7-2C4B-B7E2-E951D11BE89A}" type="pres">
      <dgm:prSet presAssocID="{64BFA52B-9CD4-434F-B132-A9EA67A59F13}" presName="parTxOnly" presStyleLbl="node1" presStyleIdx="3" presStyleCnt="4" custScaleX="141439" custScaleY="171628">
        <dgm:presLayoutVars>
          <dgm:chMax val="0"/>
          <dgm:chPref val="0"/>
          <dgm:bulletEnabled val="1"/>
        </dgm:presLayoutVars>
      </dgm:prSet>
      <dgm:spPr/>
      <dgm:t>
        <a:bodyPr/>
        <a:lstStyle/>
        <a:p>
          <a:endParaRPr lang="es-ES"/>
        </a:p>
      </dgm:t>
    </dgm:pt>
  </dgm:ptLst>
  <dgm:cxnLst>
    <dgm:cxn modelId="{519D8A2B-97C6-BA44-9EB9-82F4A90F37B3}" srcId="{10496BFE-2F2A-9146-B4FA-A409E602EE7A}" destId="{D7EF26F2-5AD4-5C46-88ED-B595DC8E2621}" srcOrd="0" destOrd="0" parTransId="{18FA42F8-B4E9-324B-ADE9-49BFD4E2AE48}" sibTransId="{6B875B72-CAB3-974D-B9CF-EA6324411379}"/>
    <dgm:cxn modelId="{92A661F1-64B6-3446-B1C6-8B7F3983FAFF}" type="presOf" srcId="{B37CDE12-2033-4241-9377-A63459E94922}" destId="{E15E53FF-9A77-1E4E-9A8F-3CEE0883DB5D}" srcOrd="0" destOrd="0" presId="urn:microsoft.com/office/officeart/2005/8/layout/chevron1"/>
    <dgm:cxn modelId="{9D80358A-A434-9D43-9468-7E955F93CAD8}" srcId="{10496BFE-2F2A-9146-B4FA-A409E602EE7A}" destId="{4964EC15-4CF9-FC45-8278-ECC916867BA3}" srcOrd="1" destOrd="0" parTransId="{E85551F8-D0F4-004D-A3B7-F5CEB504BE05}" sibTransId="{B8C39A5E-8677-4D41-A3EC-F6065748AAD9}"/>
    <dgm:cxn modelId="{253BC93A-00CF-2244-9680-EFD367CE7DA6}" type="presOf" srcId="{64BFA52B-9CD4-434F-B132-A9EA67A59F13}" destId="{76E02742-85D7-2C4B-B7E2-E951D11BE89A}" srcOrd="0" destOrd="0" presId="urn:microsoft.com/office/officeart/2005/8/layout/chevron1"/>
    <dgm:cxn modelId="{2E3BAA45-B3B3-9045-BD9F-1E8E6D9D07B8}" srcId="{10496BFE-2F2A-9146-B4FA-A409E602EE7A}" destId="{64BFA52B-9CD4-434F-B132-A9EA67A59F13}" srcOrd="3" destOrd="0" parTransId="{9C2BBA8F-B888-5448-9E40-4900DB08BEF7}" sibTransId="{E7D7BBDA-AB75-C44C-9A9F-2630CEE3CE41}"/>
    <dgm:cxn modelId="{51EEF4D7-0A3E-EF48-995C-EC1464C294A2}" type="presOf" srcId="{4964EC15-4CF9-FC45-8278-ECC916867BA3}" destId="{5FCB3DA7-21EB-4341-98AE-BE28F131F3F8}" srcOrd="0" destOrd="0" presId="urn:microsoft.com/office/officeart/2005/8/layout/chevron1"/>
    <dgm:cxn modelId="{0D0CD6AE-9369-8745-B5DE-80754FFC0FFC}" srcId="{10496BFE-2F2A-9146-B4FA-A409E602EE7A}" destId="{B37CDE12-2033-4241-9377-A63459E94922}" srcOrd="2" destOrd="0" parTransId="{A6ADB56D-028A-314B-B0E4-F757AA546329}" sibTransId="{85253BE3-564A-604C-9325-9664D3ED2204}"/>
    <dgm:cxn modelId="{C870F530-9017-B943-A569-50DB3BAF2D99}" type="presOf" srcId="{D7EF26F2-5AD4-5C46-88ED-B595DC8E2621}" destId="{CCFAB6DC-218E-D54B-BEBC-6F5AAF8BC90A}" srcOrd="0" destOrd="0" presId="urn:microsoft.com/office/officeart/2005/8/layout/chevron1"/>
    <dgm:cxn modelId="{BD8B170B-F68F-E64C-BB8F-67750CD940D9}" type="presOf" srcId="{10496BFE-2F2A-9146-B4FA-A409E602EE7A}" destId="{A7EBCF7F-E4AC-2241-A953-F58DBBC8765B}" srcOrd="0" destOrd="0" presId="urn:microsoft.com/office/officeart/2005/8/layout/chevron1"/>
    <dgm:cxn modelId="{4CE1F2A9-E61D-014A-AE78-EC9FCDD3D429}" type="presParOf" srcId="{A7EBCF7F-E4AC-2241-A953-F58DBBC8765B}" destId="{CCFAB6DC-218E-D54B-BEBC-6F5AAF8BC90A}" srcOrd="0" destOrd="0" presId="urn:microsoft.com/office/officeart/2005/8/layout/chevron1"/>
    <dgm:cxn modelId="{E7EED3B0-6A18-1341-9798-6603327D1F31}" type="presParOf" srcId="{A7EBCF7F-E4AC-2241-A953-F58DBBC8765B}" destId="{FCE4ED70-0B62-AC4F-B1C4-41B8B15E615D}" srcOrd="1" destOrd="0" presId="urn:microsoft.com/office/officeart/2005/8/layout/chevron1"/>
    <dgm:cxn modelId="{E82E3EB1-9B20-134E-92F2-B6A571F441BE}" type="presParOf" srcId="{A7EBCF7F-E4AC-2241-A953-F58DBBC8765B}" destId="{5FCB3DA7-21EB-4341-98AE-BE28F131F3F8}" srcOrd="2" destOrd="0" presId="urn:microsoft.com/office/officeart/2005/8/layout/chevron1"/>
    <dgm:cxn modelId="{EBDCB3BE-785E-2C42-AB3D-39B29F42079A}" type="presParOf" srcId="{A7EBCF7F-E4AC-2241-A953-F58DBBC8765B}" destId="{A76E3DE8-34B4-DD4C-9DA7-BC0247D66D2E}" srcOrd="3" destOrd="0" presId="urn:microsoft.com/office/officeart/2005/8/layout/chevron1"/>
    <dgm:cxn modelId="{2F9F9160-AB20-7746-850E-C57FB84C0B0A}" type="presParOf" srcId="{A7EBCF7F-E4AC-2241-A953-F58DBBC8765B}" destId="{E15E53FF-9A77-1E4E-9A8F-3CEE0883DB5D}" srcOrd="4" destOrd="0" presId="urn:microsoft.com/office/officeart/2005/8/layout/chevron1"/>
    <dgm:cxn modelId="{37AC9F16-29B7-5A4B-947A-E899A2282272}" type="presParOf" srcId="{A7EBCF7F-E4AC-2241-A953-F58DBBC8765B}" destId="{AB9A74D8-95BD-A845-8B34-84F2C1ED9BF4}" srcOrd="5" destOrd="0" presId="urn:microsoft.com/office/officeart/2005/8/layout/chevron1"/>
    <dgm:cxn modelId="{9D6AF224-8742-4746-BDB3-D0D71E2AC88B}" type="presParOf" srcId="{A7EBCF7F-E4AC-2241-A953-F58DBBC8765B}" destId="{76E02742-85D7-2C4B-B7E2-E951D11BE89A}"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78275-31FC-4429-8937-013FA4BA228E}">
      <dsp:nvSpPr>
        <dsp:cNvPr id="0" name=""/>
        <dsp:cNvSpPr/>
      </dsp:nvSpPr>
      <dsp:spPr>
        <a:xfrm>
          <a:off x="0" y="173394"/>
          <a:ext cx="7767320" cy="1681479"/>
        </a:xfrm>
        <a:prstGeom prst="rect">
          <a:avLst/>
        </a:prstGeom>
        <a:solidFill>
          <a:schemeClr val="accent4">
            <a:shade val="9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S" sz="3400" kern="1200" dirty="0" smtClean="0"/>
            <a:t>Proceso creativo del diseño de acuerdo a la propuesta de </a:t>
          </a:r>
          <a:r>
            <a:rPr lang="es-ES" sz="3400" kern="1200" dirty="0" err="1" smtClean="0"/>
            <a:t>Breitenberg</a:t>
          </a:r>
          <a:r>
            <a:rPr lang="es-ES" sz="3400" kern="1200" dirty="0" smtClean="0"/>
            <a:t> </a:t>
          </a:r>
          <a:endParaRPr lang="es-MX" sz="3400" kern="1200" dirty="0"/>
        </a:p>
      </dsp:txBody>
      <dsp:txXfrm>
        <a:off x="0" y="173394"/>
        <a:ext cx="7767320" cy="1681479"/>
      </dsp:txXfrm>
    </dsp:sp>
    <dsp:sp modelId="{778545EB-864D-4B1D-AA04-3E926C96DA4D}">
      <dsp:nvSpPr>
        <dsp:cNvPr id="0" name=""/>
        <dsp:cNvSpPr/>
      </dsp:nvSpPr>
      <dsp:spPr>
        <a:xfrm>
          <a:off x="3792" y="1681479"/>
          <a:ext cx="2586578" cy="3531107"/>
        </a:xfrm>
        <a:prstGeom prst="rect">
          <a:avLst/>
        </a:prstGeom>
        <a:solidFill>
          <a:schemeClr val="accent4">
            <a:shade val="80000"/>
            <a:hueOff val="0"/>
            <a:satOff val="0"/>
            <a:lumOff val="0"/>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sp3d extrusionH="28000" prstMaterial="matte"/>
        </a:bodyPr>
        <a:lstStyle/>
        <a:p>
          <a:pPr lvl="0" algn="ctr" defTabSz="1511300">
            <a:lnSpc>
              <a:spcPct val="90000"/>
            </a:lnSpc>
            <a:spcBef>
              <a:spcPct val="0"/>
            </a:spcBef>
            <a:spcAft>
              <a:spcPct val="35000"/>
            </a:spcAft>
          </a:pPr>
          <a:r>
            <a:rPr lang="es-ES" sz="3400" kern="1200" dirty="0" smtClean="0"/>
            <a:t>Creatividad cultural</a:t>
          </a:r>
          <a:endParaRPr lang="es-MX" sz="3400" kern="1200" dirty="0"/>
        </a:p>
      </dsp:txBody>
      <dsp:txXfrm>
        <a:off x="3792" y="1681479"/>
        <a:ext cx="2586578" cy="3531107"/>
      </dsp:txXfrm>
    </dsp:sp>
    <dsp:sp modelId="{876508B6-7C31-4854-A6A7-F16494B9FAC8}">
      <dsp:nvSpPr>
        <dsp:cNvPr id="0" name=""/>
        <dsp:cNvSpPr/>
      </dsp:nvSpPr>
      <dsp:spPr>
        <a:xfrm>
          <a:off x="2590370" y="1681479"/>
          <a:ext cx="2586578" cy="3531107"/>
        </a:xfrm>
        <a:prstGeom prst="rect">
          <a:avLst/>
        </a:prstGeom>
        <a:solidFill>
          <a:schemeClr val="accent4">
            <a:shade val="80000"/>
            <a:hueOff val="0"/>
            <a:satOff val="0"/>
            <a:lumOff val="12217"/>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sp3d extrusionH="28000" prstMaterial="matte"/>
        </a:bodyPr>
        <a:lstStyle/>
        <a:p>
          <a:pPr lvl="0" algn="ctr" defTabSz="1511300">
            <a:lnSpc>
              <a:spcPct val="90000"/>
            </a:lnSpc>
            <a:spcBef>
              <a:spcPct val="0"/>
            </a:spcBef>
            <a:spcAft>
              <a:spcPct val="35000"/>
            </a:spcAft>
          </a:pPr>
          <a:r>
            <a:rPr lang="es-ES" sz="3400" kern="1200" dirty="0" smtClean="0"/>
            <a:t>Fertilización cruzada</a:t>
          </a:r>
          <a:endParaRPr lang="es-MX" sz="3400" kern="1200" dirty="0"/>
        </a:p>
      </dsp:txBody>
      <dsp:txXfrm>
        <a:off x="2590370" y="1681479"/>
        <a:ext cx="2586578" cy="3531107"/>
      </dsp:txXfrm>
    </dsp:sp>
    <dsp:sp modelId="{254279CC-0887-445F-85E8-9AF7CA272154}">
      <dsp:nvSpPr>
        <dsp:cNvPr id="0" name=""/>
        <dsp:cNvSpPr/>
      </dsp:nvSpPr>
      <dsp:spPr>
        <a:xfrm>
          <a:off x="5176949" y="1681479"/>
          <a:ext cx="2586578" cy="3531107"/>
        </a:xfrm>
        <a:prstGeom prst="rect">
          <a:avLst/>
        </a:prstGeom>
        <a:solidFill>
          <a:schemeClr val="accent4">
            <a:shade val="80000"/>
            <a:hueOff val="0"/>
            <a:satOff val="0"/>
            <a:lumOff val="24435"/>
            <a:alphaOff val="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sp3d extrusionH="28000" prstMaterial="matte"/>
        </a:bodyPr>
        <a:lstStyle/>
        <a:p>
          <a:pPr lvl="0" algn="ctr" defTabSz="1511300">
            <a:lnSpc>
              <a:spcPct val="90000"/>
            </a:lnSpc>
            <a:spcBef>
              <a:spcPct val="0"/>
            </a:spcBef>
            <a:spcAft>
              <a:spcPct val="35000"/>
            </a:spcAft>
          </a:pPr>
          <a:r>
            <a:rPr lang="es-ES" sz="3400" kern="1200" dirty="0" smtClean="0"/>
            <a:t>Narración de historias</a:t>
          </a:r>
          <a:endParaRPr lang="es-MX" sz="3400" kern="1200" dirty="0"/>
        </a:p>
      </dsp:txBody>
      <dsp:txXfrm>
        <a:off x="5176949" y="1681479"/>
        <a:ext cx="2586578" cy="3531107"/>
      </dsp:txXfrm>
    </dsp:sp>
    <dsp:sp modelId="{07FE4D5C-E04C-4A97-9021-4A8DFFFE557A}">
      <dsp:nvSpPr>
        <dsp:cNvPr id="0" name=""/>
        <dsp:cNvSpPr/>
      </dsp:nvSpPr>
      <dsp:spPr>
        <a:xfrm>
          <a:off x="0" y="5212587"/>
          <a:ext cx="7767320" cy="392345"/>
        </a:xfrm>
        <a:prstGeom prst="rect">
          <a:avLst/>
        </a:prstGeom>
        <a:solidFill>
          <a:schemeClr val="accent4">
            <a:shade val="9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AB6DC-218E-D54B-BEBC-6F5AAF8BC90A}">
      <dsp:nvSpPr>
        <dsp:cNvPr id="0" name=""/>
        <dsp:cNvSpPr/>
      </dsp:nvSpPr>
      <dsp:spPr>
        <a:xfrm>
          <a:off x="283" y="2138985"/>
          <a:ext cx="2083929" cy="1240526"/>
        </a:xfrm>
        <a:prstGeom prst="chevron">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rtl="0">
            <a:lnSpc>
              <a:spcPct val="90000"/>
            </a:lnSpc>
            <a:spcBef>
              <a:spcPct val="0"/>
            </a:spcBef>
            <a:spcAft>
              <a:spcPct val="35000"/>
            </a:spcAft>
          </a:pPr>
          <a:r>
            <a:rPr lang="es-ES_tradnl" sz="1200" kern="1200" dirty="0" smtClean="0">
              <a:solidFill>
                <a:schemeClr val="tx1"/>
              </a:solidFill>
            </a:rPr>
            <a:t>Las innovaciones de diseño presentan </a:t>
          </a:r>
          <a:endParaRPr lang="es-ES_tradnl" sz="1200" kern="1200" dirty="0">
            <a:solidFill>
              <a:schemeClr val="tx1"/>
            </a:solidFill>
          </a:endParaRPr>
        </a:p>
      </dsp:txBody>
      <dsp:txXfrm>
        <a:off x="620546" y="2138985"/>
        <a:ext cx="843403" cy="1240526"/>
      </dsp:txXfrm>
    </dsp:sp>
    <dsp:sp modelId="{5FCB3DA7-21EB-4341-98AE-BE28F131F3F8}">
      <dsp:nvSpPr>
        <dsp:cNvPr id="0" name=""/>
        <dsp:cNvSpPr/>
      </dsp:nvSpPr>
      <dsp:spPr>
        <a:xfrm>
          <a:off x="1868159" y="2138985"/>
          <a:ext cx="2332810" cy="1240526"/>
        </a:xfrm>
        <a:prstGeom prst="chevron">
          <a:avLst/>
        </a:prstGeom>
        <a:gradFill rotWithShape="0">
          <a:gsLst>
            <a:gs pos="0">
              <a:schemeClr val="accent3">
                <a:hueOff val="-712195"/>
                <a:satOff val="-33333"/>
                <a:lumOff val="1046"/>
                <a:alphaOff val="0"/>
                <a:tint val="96000"/>
                <a:lumMod val="104000"/>
              </a:schemeClr>
            </a:gs>
            <a:gs pos="100000">
              <a:schemeClr val="accent3">
                <a:hueOff val="-712195"/>
                <a:satOff val="-33333"/>
                <a:lumOff val="1046"/>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rtl="0">
            <a:lnSpc>
              <a:spcPct val="90000"/>
            </a:lnSpc>
            <a:spcBef>
              <a:spcPct val="0"/>
            </a:spcBef>
            <a:spcAft>
              <a:spcPct val="35000"/>
            </a:spcAft>
          </a:pPr>
          <a:r>
            <a:rPr lang="es-ES_tradnl" sz="1400" kern="1200" dirty="0" smtClean="0">
              <a:solidFill>
                <a:srgbClr val="000000"/>
              </a:solidFill>
            </a:rPr>
            <a:t>oportunidad </a:t>
          </a:r>
        </a:p>
        <a:p>
          <a:pPr lvl="0" algn="ctr" defTabSz="622300" rtl="0">
            <a:lnSpc>
              <a:spcPct val="90000"/>
            </a:lnSpc>
            <a:spcBef>
              <a:spcPct val="0"/>
            </a:spcBef>
            <a:spcAft>
              <a:spcPct val="35000"/>
            </a:spcAft>
          </a:pPr>
          <a:r>
            <a:rPr lang="es-ES_tradnl" sz="1400" kern="1200" dirty="0" smtClean="0">
              <a:solidFill>
                <a:srgbClr val="000000"/>
              </a:solidFill>
            </a:rPr>
            <a:t>y </a:t>
          </a:r>
          <a:r>
            <a:rPr lang="es-ES_tradnl" sz="1400" kern="1200" dirty="0" smtClean="0">
              <a:solidFill>
                <a:srgbClr val="000000"/>
              </a:solidFill>
            </a:rPr>
            <a:t>fortalezas  </a:t>
          </a:r>
          <a:endParaRPr lang="es-ES_tradnl" sz="1400" kern="1200" dirty="0">
            <a:solidFill>
              <a:srgbClr val="000000"/>
            </a:solidFill>
          </a:endParaRPr>
        </a:p>
      </dsp:txBody>
      <dsp:txXfrm>
        <a:off x="2488422" y="2138985"/>
        <a:ext cx="1092284" cy="1240526"/>
      </dsp:txXfrm>
    </dsp:sp>
    <dsp:sp modelId="{E15E53FF-9A77-1E4E-9A8F-3CEE0883DB5D}">
      <dsp:nvSpPr>
        <dsp:cNvPr id="0" name=""/>
        <dsp:cNvSpPr/>
      </dsp:nvSpPr>
      <dsp:spPr>
        <a:xfrm>
          <a:off x="3796759" y="1660259"/>
          <a:ext cx="3888647" cy="2197977"/>
        </a:xfrm>
        <a:prstGeom prst="chevron">
          <a:avLst/>
        </a:prstGeom>
        <a:gradFill rotWithShape="0">
          <a:gsLst>
            <a:gs pos="0">
              <a:schemeClr val="accent3">
                <a:hueOff val="-1424389"/>
                <a:satOff val="-66667"/>
                <a:lumOff val="2092"/>
                <a:alphaOff val="0"/>
                <a:tint val="96000"/>
                <a:lumMod val="104000"/>
              </a:schemeClr>
            </a:gs>
            <a:gs pos="100000">
              <a:schemeClr val="accent3">
                <a:hueOff val="-1424389"/>
                <a:satOff val="-66667"/>
                <a:lumOff val="2092"/>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rtl="0">
            <a:lnSpc>
              <a:spcPct val="90000"/>
            </a:lnSpc>
            <a:spcBef>
              <a:spcPct val="0"/>
            </a:spcBef>
            <a:spcAft>
              <a:spcPct val="35000"/>
            </a:spcAft>
          </a:pPr>
          <a:r>
            <a:rPr lang="es-ES_tradnl" sz="1400" kern="1200" dirty="0" smtClean="0">
              <a:solidFill>
                <a:srgbClr val="000000"/>
              </a:solidFill>
            </a:rPr>
            <a:t>Estrategia de competitividad social que se sustenta en el patrimonio étnico de una comunidad  para promover en el ámbito mundial</a:t>
          </a:r>
          <a:endParaRPr lang="es-ES_tradnl" sz="1400" kern="1200" dirty="0">
            <a:solidFill>
              <a:srgbClr val="000000"/>
            </a:solidFill>
          </a:endParaRPr>
        </a:p>
      </dsp:txBody>
      <dsp:txXfrm>
        <a:off x="4895748" y="1660259"/>
        <a:ext cx="1690670" cy="2197977"/>
      </dsp:txXfrm>
    </dsp:sp>
    <dsp:sp modelId="{76E02742-85D7-2C4B-B7E2-E951D11BE89A}">
      <dsp:nvSpPr>
        <dsp:cNvPr id="0" name=""/>
        <dsp:cNvSpPr/>
      </dsp:nvSpPr>
      <dsp:spPr>
        <a:xfrm>
          <a:off x="7375275" y="1694703"/>
          <a:ext cx="4386470" cy="2129090"/>
        </a:xfrm>
        <a:prstGeom prst="chevron">
          <a:avLst/>
        </a:prstGeom>
        <a:gradFill rotWithShape="0">
          <a:gsLst>
            <a:gs pos="0">
              <a:schemeClr val="accent3">
                <a:hueOff val="-2136584"/>
                <a:satOff val="-100000"/>
                <a:lumOff val="3138"/>
                <a:alphaOff val="0"/>
                <a:tint val="96000"/>
                <a:lumMod val="104000"/>
              </a:schemeClr>
            </a:gs>
            <a:gs pos="100000">
              <a:schemeClr val="accent3">
                <a:hueOff val="-2136584"/>
                <a:satOff val="-100000"/>
                <a:lumOff val="3138"/>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rtl="0">
            <a:lnSpc>
              <a:spcPct val="90000"/>
            </a:lnSpc>
            <a:spcBef>
              <a:spcPct val="0"/>
            </a:spcBef>
            <a:spcAft>
              <a:spcPct val="35000"/>
            </a:spcAft>
          </a:pPr>
          <a:r>
            <a:rPr lang="es-ES_tradnl" sz="1400" kern="1200" dirty="0" smtClean="0">
              <a:solidFill>
                <a:srgbClr val="000000"/>
              </a:solidFill>
            </a:rPr>
            <a:t>Genera procesos de recomposición social, económica y cultura. </a:t>
          </a:r>
          <a:r>
            <a:rPr lang="es-ES" sz="1400" kern="1200" dirty="0" smtClean="0">
              <a:solidFill>
                <a:srgbClr val="000000"/>
              </a:solidFill>
            </a:rPr>
            <a:t>E</a:t>
          </a:r>
          <a:r>
            <a:rPr lang="es-ES_tradnl" sz="1400" kern="1200" dirty="0" smtClean="0">
              <a:solidFill>
                <a:srgbClr val="000000"/>
              </a:solidFill>
            </a:rPr>
            <a:t> incrementa innovación como herramienta competitiva en una relación local-mundial o global</a:t>
          </a:r>
          <a:endParaRPr lang="es-ES_tradnl" sz="1400" kern="1200" dirty="0">
            <a:solidFill>
              <a:srgbClr val="000000"/>
            </a:solidFill>
          </a:endParaRPr>
        </a:p>
      </dsp:txBody>
      <dsp:txXfrm>
        <a:off x="8439820" y="1694703"/>
        <a:ext cx="2257380" cy="2129090"/>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953048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964717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51621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854661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58135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27983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16096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94965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7814"/>
            <a:ext cx="10972800" cy="1139825"/>
          </a:xfrm>
        </p:spPr>
        <p:txBody>
          <a:bodyPr/>
          <a:lstStyle/>
          <a:p>
            <a:r>
              <a:rPr lang="es-ES" smtClean="0"/>
              <a:t>Haga clic para modificar el estilo de título del patrón</a:t>
            </a:r>
            <a:endParaRPr lang="es-MX"/>
          </a:p>
        </p:txBody>
      </p:sp>
      <p:sp>
        <p:nvSpPr>
          <p:cNvPr id="3" name="Marcador de tabla 2"/>
          <p:cNvSpPr>
            <a:spLocks noGrp="1"/>
          </p:cNvSpPr>
          <p:nvPr>
            <p:ph type="tbl" idx="1"/>
          </p:nvPr>
        </p:nvSpPr>
        <p:spPr>
          <a:xfrm>
            <a:off x="609600" y="1600201"/>
            <a:ext cx="109728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 altLang="en-US"/>
              <a:t>d.i.Ma del Pilar Mora C.</a:t>
            </a:r>
          </a:p>
        </p:txBody>
      </p:sp>
      <p:sp>
        <p:nvSpPr>
          <p:cNvPr id="6" name="Rectangle 6"/>
          <p:cNvSpPr>
            <a:spLocks noGrp="1" noChangeArrowheads="1"/>
          </p:cNvSpPr>
          <p:nvPr>
            <p:ph type="sldNum" sz="quarter" idx="12"/>
          </p:nvPr>
        </p:nvSpPr>
        <p:spPr>
          <a:ln/>
        </p:spPr>
        <p:txBody>
          <a:bodyPr/>
          <a:lstStyle>
            <a:lvl1pPr>
              <a:defRPr/>
            </a:lvl1pPr>
          </a:lstStyle>
          <a:p>
            <a:fld id="{1F4537C0-B491-E749-818F-4F2295A59345}" type="slidenum">
              <a:rPr lang="es-ES"/>
              <a:pPr/>
              <a:t>‹Nr.›</a:t>
            </a:fld>
            <a:endParaRPr lang="es-ES"/>
          </a:p>
        </p:txBody>
      </p:sp>
    </p:spTree>
    <p:extLst>
      <p:ext uri="{BB962C8B-B14F-4D97-AF65-F5344CB8AC3E}">
        <p14:creationId xmlns:p14="http://schemas.microsoft.com/office/powerpoint/2010/main" val="72852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96639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7092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937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8954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936678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01823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92411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20/10/17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65564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20/10/17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82149437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56387" y="1657020"/>
            <a:ext cx="8361229" cy="1968532"/>
          </a:xfrm>
        </p:spPr>
        <p:txBody>
          <a:bodyPr>
            <a:normAutofit/>
          </a:bodyPr>
          <a:lstStyle/>
          <a:p>
            <a:r>
              <a:rPr lang="es-MX" sz="3100" dirty="0" smtClean="0">
                <a:latin typeface="Arial" panose="020B0604020202020204" pitchFamily="34" charset="0"/>
                <a:cs typeface="Arial" panose="020B0604020202020204" pitchFamily="34" charset="0"/>
              </a:rPr>
              <a:t>Material Didáctico </a:t>
            </a:r>
            <a:br>
              <a:rPr lang="es-MX" sz="3100" dirty="0" smtClean="0">
                <a:latin typeface="Arial" panose="020B0604020202020204" pitchFamily="34" charset="0"/>
                <a:cs typeface="Arial" panose="020B0604020202020204" pitchFamily="34" charset="0"/>
              </a:rPr>
            </a:br>
            <a:r>
              <a:rPr lang="es-MX" sz="3100" dirty="0" smtClean="0">
                <a:latin typeface="Arial" panose="020B0604020202020204" pitchFamily="34" charset="0"/>
                <a:cs typeface="Arial" panose="020B0604020202020204" pitchFamily="34" charset="0"/>
              </a:rPr>
              <a:t>La innovación en los productos de diseño y su impacto en México y en el mundo </a:t>
            </a:r>
            <a:endParaRPr lang="es-MX" sz="4000"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3381014" y="3781369"/>
            <a:ext cx="7811116" cy="1444337"/>
          </a:xfrm>
        </p:spPr>
        <p:txBody>
          <a:bodyPr>
            <a:normAutofit fontScale="25000" lnSpcReduction="20000"/>
          </a:bodyPr>
          <a:lstStyle/>
          <a:p>
            <a:r>
              <a:rPr lang="es-MX" sz="7400" dirty="0">
                <a:latin typeface="Arial" panose="020B0604020202020204" pitchFamily="34" charset="0"/>
                <a:cs typeface="Arial" panose="020B0604020202020204" pitchFamily="34" charset="0"/>
              </a:rPr>
              <a:t>Unidad de </a:t>
            </a:r>
            <a:r>
              <a:rPr lang="es-MX" sz="7400" dirty="0" smtClean="0">
                <a:latin typeface="Arial" panose="020B0604020202020204" pitchFamily="34" charset="0"/>
                <a:cs typeface="Arial" panose="020B0604020202020204" pitchFamily="34" charset="0"/>
              </a:rPr>
              <a:t>Aprendizaje</a:t>
            </a:r>
          </a:p>
          <a:p>
            <a:r>
              <a:rPr lang="es-MX" sz="7400" dirty="0" smtClean="0">
                <a:latin typeface="Arial" panose="020B0604020202020204" pitchFamily="34" charset="0"/>
                <a:cs typeface="Arial" panose="020B0604020202020204" pitchFamily="34" charset="0"/>
              </a:rPr>
              <a:t>Evolución de los Objetos</a:t>
            </a:r>
          </a:p>
          <a:p>
            <a:r>
              <a:rPr lang="es-MX" sz="7400" dirty="0" smtClean="0">
                <a:latin typeface="Arial" panose="020B0604020202020204" pitchFamily="34" charset="0"/>
                <a:cs typeface="Arial" panose="020B0604020202020204" pitchFamily="34" charset="0"/>
              </a:rPr>
              <a:t>Plan de Estudios de la Licenciatura en Diseño Industrial versión 2015</a:t>
            </a:r>
          </a:p>
          <a:p>
            <a:endParaRPr lang="es-MX" sz="7400" dirty="0"/>
          </a:p>
          <a:p>
            <a:endParaRPr lang="es-MX" sz="7400" dirty="0"/>
          </a:p>
          <a:p>
            <a:pPr algn="r"/>
            <a:r>
              <a:rPr lang="es-MX" sz="7400" dirty="0" smtClean="0"/>
              <a:t>Dra. María del Pilar Alejandra Mora </a:t>
            </a:r>
            <a:r>
              <a:rPr lang="es-MX" sz="7400" dirty="0" err="1" smtClean="0"/>
              <a:t>Cantellano</a:t>
            </a:r>
            <a:endParaRPr lang="es-MX" sz="7400" dirty="0" smtClean="0"/>
          </a:p>
          <a:p>
            <a:pPr algn="r"/>
            <a:r>
              <a:rPr lang="es-MX" sz="7400" dirty="0" smtClean="0"/>
              <a:t>Octubre2017</a:t>
            </a:r>
            <a:r>
              <a:rPr lang="es-MX" sz="7400" dirty="0"/>
              <a:t/>
            </a:r>
            <a:br>
              <a:rPr lang="es-MX" sz="7400" dirty="0"/>
            </a:br>
            <a:endParaRPr lang="es-MX" sz="7400" dirty="0"/>
          </a:p>
          <a:p>
            <a:endParaRPr lang="es-MX" dirty="0"/>
          </a:p>
        </p:txBody>
      </p:sp>
      <p:sp>
        <p:nvSpPr>
          <p:cNvPr id="4" name="CuadroTexto 3"/>
          <p:cNvSpPr txBox="1"/>
          <p:nvPr/>
        </p:nvSpPr>
        <p:spPr>
          <a:xfrm>
            <a:off x="4490017" y="641385"/>
            <a:ext cx="6855294" cy="707886"/>
          </a:xfrm>
          <a:prstGeom prst="rect">
            <a:avLst/>
          </a:prstGeom>
          <a:noFill/>
        </p:spPr>
        <p:txBody>
          <a:bodyPr wrap="square" rtlCol="0">
            <a:spAutoFit/>
          </a:bodyPr>
          <a:lstStyle/>
          <a:p>
            <a:pPr algn="r"/>
            <a:r>
              <a:rPr lang="es-MX" sz="2000" dirty="0" smtClean="0">
                <a:latin typeface="Arial" panose="020B0604020202020204" pitchFamily="34" charset="0"/>
                <a:cs typeface="Arial" panose="020B0604020202020204" pitchFamily="34" charset="0"/>
              </a:rPr>
              <a:t>Facultad de Arquitectura y Diseño </a:t>
            </a:r>
          </a:p>
          <a:p>
            <a:pPr algn="r"/>
            <a:r>
              <a:rPr lang="es-MX" sz="2000" dirty="0" smtClean="0">
                <a:latin typeface="Arial" panose="020B0604020202020204" pitchFamily="34" charset="0"/>
                <a:cs typeface="Arial" panose="020B0604020202020204" pitchFamily="34" charset="0"/>
              </a:rPr>
              <a:t>Universidad Autónoma del Estado de México</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5229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3185574" y="750000"/>
            <a:ext cx="5181600" cy="1213712"/>
          </a:xfrm>
          <a:solidFill>
            <a:schemeClr val="accent5">
              <a:lumMod val="40000"/>
              <a:lumOff val="60000"/>
            </a:schemeClr>
          </a:solidFill>
        </p:spPr>
        <p:txBody>
          <a:bodyPr>
            <a:normAutofit/>
          </a:bodyPr>
          <a:lstStyle/>
          <a:p>
            <a:pPr marL="0" indent="0">
              <a:buNone/>
            </a:pPr>
            <a:r>
              <a:rPr lang="es-MX" sz="2000" dirty="0" smtClean="0"/>
              <a:t>Un sistema productivo innovador se define por la presencia de empresas organizadas en forma de cadena productiva</a:t>
            </a:r>
          </a:p>
        </p:txBody>
      </p:sp>
      <p:sp>
        <p:nvSpPr>
          <p:cNvPr id="4" name="Marcador de contenido 3"/>
          <p:cNvSpPr>
            <a:spLocks noGrp="1"/>
          </p:cNvSpPr>
          <p:nvPr>
            <p:ph sz="half" idx="2"/>
          </p:nvPr>
        </p:nvSpPr>
        <p:spPr>
          <a:xfrm>
            <a:off x="6668408" y="3298371"/>
            <a:ext cx="5181600" cy="3048505"/>
          </a:xfrm>
          <a:solidFill>
            <a:schemeClr val="accent5">
              <a:lumMod val="60000"/>
              <a:lumOff val="40000"/>
            </a:schemeClr>
          </a:solidFill>
        </p:spPr>
        <p:txBody>
          <a:bodyPr>
            <a:normAutofit/>
          </a:bodyPr>
          <a:lstStyle/>
          <a:p>
            <a:r>
              <a:rPr lang="es-MX" sz="2000" dirty="0" smtClean="0"/>
              <a:t>Innovación organizativa debe traducirse en elementos tangibles como:</a:t>
            </a:r>
          </a:p>
          <a:p>
            <a:pPr marL="514350" indent="-514350">
              <a:buFont typeface="+mj-lt"/>
              <a:buAutoNum type="alphaLcPeriod"/>
            </a:pPr>
            <a:r>
              <a:rPr lang="es-MX" sz="2000" dirty="0" smtClean="0"/>
              <a:t>La cantidad y calidad del empleo</a:t>
            </a:r>
          </a:p>
          <a:p>
            <a:pPr marL="514350" indent="-514350">
              <a:buFont typeface="+mj-lt"/>
              <a:buAutoNum type="alphaLcPeriod"/>
            </a:pPr>
            <a:r>
              <a:rPr lang="es-MX" sz="2000" dirty="0" smtClean="0"/>
              <a:t>El incremento de  la presencia  en el mercado</a:t>
            </a:r>
          </a:p>
          <a:p>
            <a:pPr marL="514350" indent="-514350">
              <a:buFont typeface="+mj-lt"/>
              <a:buAutoNum type="alphaLcPeriod"/>
            </a:pPr>
            <a:r>
              <a:rPr lang="es-MX" sz="2000" dirty="0" smtClean="0"/>
              <a:t>Mejora en la calidad de vida de los actores.</a:t>
            </a:r>
          </a:p>
          <a:p>
            <a:pPr marL="514350" indent="-514350">
              <a:buFont typeface="+mj-lt"/>
              <a:buAutoNum type="alphaLcPeriod"/>
            </a:pPr>
            <a:endParaRPr lang="es-MX" sz="2000" dirty="0"/>
          </a:p>
        </p:txBody>
      </p:sp>
      <p:sp>
        <p:nvSpPr>
          <p:cNvPr id="5" name="Marcador de contenido 2"/>
          <p:cNvSpPr txBox="1">
            <a:spLocks/>
          </p:cNvSpPr>
          <p:nvPr/>
        </p:nvSpPr>
        <p:spPr>
          <a:xfrm>
            <a:off x="779370" y="2454647"/>
            <a:ext cx="5181600" cy="1578433"/>
          </a:xfrm>
          <a:prstGeom prst="rect">
            <a:avLst/>
          </a:prstGeom>
          <a:solidFill>
            <a:schemeClr val="tx2">
              <a:lumMod val="40000"/>
              <a:lumOff val="6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smtClean="0"/>
              <a:t>Así sus innovaciones se acumulan y establecen trayectorias tecnológicas que se pueden incorporar al grupos social</a:t>
            </a:r>
            <a:endParaRPr lang="es-MX" sz="2400" dirty="0"/>
          </a:p>
        </p:txBody>
      </p:sp>
    </p:spTree>
    <p:extLst>
      <p:ext uri="{BB962C8B-B14F-4D97-AF65-F5344CB8AC3E}">
        <p14:creationId xmlns:p14="http://schemas.microsoft.com/office/powerpoint/2010/main" val="33984829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52310" y="378747"/>
            <a:ext cx="6096000" cy="1323439"/>
          </a:xfrm>
          <a:prstGeom prst="rect">
            <a:avLst/>
          </a:prstGeom>
          <a:solidFill>
            <a:srgbClr val="FFF3CD"/>
          </a:solidFill>
        </p:spPr>
        <p:txBody>
          <a:bodyPr>
            <a:spAutoFit/>
          </a:bodyPr>
          <a:lstStyle/>
          <a:p>
            <a:r>
              <a:rPr lang="es-MX" sz="2000" dirty="0"/>
              <a:t>Para Formichella (2005), la innovación representa un camino en el que el conocimiento se traslada, y se transforma en un nuevo proceso, producto o servicio, de igual modo </a:t>
            </a:r>
            <a:endParaRPr lang="es-ES" sz="2000" dirty="0"/>
          </a:p>
        </p:txBody>
      </p:sp>
      <p:sp>
        <p:nvSpPr>
          <p:cNvPr id="5" name="Rectángulo 4"/>
          <p:cNvSpPr/>
          <p:nvPr/>
        </p:nvSpPr>
        <p:spPr>
          <a:xfrm>
            <a:off x="5690696" y="2479883"/>
            <a:ext cx="6096000" cy="1015663"/>
          </a:xfrm>
          <a:prstGeom prst="rect">
            <a:avLst/>
          </a:prstGeom>
          <a:solidFill>
            <a:schemeClr val="accent2">
              <a:lumMod val="40000"/>
              <a:lumOff val="60000"/>
            </a:schemeClr>
          </a:solidFill>
        </p:spPr>
        <p:txBody>
          <a:bodyPr>
            <a:spAutoFit/>
          </a:bodyPr>
          <a:lstStyle/>
          <a:p>
            <a:r>
              <a:rPr lang="es-MX" sz="2000" dirty="0"/>
              <a:t>Tushman y Nadler (</a:t>
            </a:r>
            <a:r>
              <a:rPr lang="es-MX" sz="2000" dirty="0" smtClean="0"/>
              <a:t>1986 ) </a:t>
            </a:r>
            <a:r>
              <a:rPr lang="es-MX" sz="2000" dirty="0"/>
              <a:t>afirman, que la innovación se centra en la generación de ideas, para ser adoptada por una empresa</a:t>
            </a:r>
            <a:r>
              <a:rPr lang="es-ES_tradnl" sz="2000" dirty="0"/>
              <a:t> </a:t>
            </a:r>
            <a:endParaRPr lang="es-ES" sz="2000" dirty="0"/>
          </a:p>
        </p:txBody>
      </p:sp>
      <p:sp>
        <p:nvSpPr>
          <p:cNvPr id="4" name="Rectángulo 3"/>
          <p:cNvSpPr/>
          <p:nvPr/>
        </p:nvSpPr>
        <p:spPr>
          <a:xfrm>
            <a:off x="2193693" y="3888521"/>
            <a:ext cx="7748487" cy="2246769"/>
          </a:xfrm>
          <a:prstGeom prst="rect">
            <a:avLst/>
          </a:prstGeom>
          <a:solidFill>
            <a:schemeClr val="accent1">
              <a:lumMod val="60000"/>
              <a:lumOff val="40000"/>
            </a:schemeClr>
          </a:solidFill>
        </p:spPr>
        <p:txBody>
          <a:bodyPr wrap="square">
            <a:spAutoFit/>
          </a:bodyPr>
          <a:lstStyle/>
          <a:p>
            <a:r>
              <a:rPr lang="es-MX" sz="2000" dirty="0" smtClean="0"/>
              <a:t>De acuerdo a Trillo yPedraza (2007) la innovación es el </a:t>
            </a:r>
            <a:r>
              <a:rPr lang="es-MX" sz="2000" dirty="0"/>
              <a:t>producto del funcionamiento de un sistema complejo en el que intervienen todos los agentes </a:t>
            </a:r>
            <a:r>
              <a:rPr lang="es-MX" sz="2000" dirty="0" smtClean="0"/>
              <a:t>sociales </a:t>
            </a:r>
            <a:r>
              <a:rPr lang="es-MX" sz="2000" dirty="0" smtClean="0"/>
              <a:t>en forma interactiva </a:t>
            </a:r>
            <a:r>
              <a:rPr lang="es-MX" sz="2000" dirty="0"/>
              <a:t>en el que </a:t>
            </a:r>
            <a:r>
              <a:rPr lang="es-MX" sz="2000" dirty="0" smtClean="0"/>
              <a:t>intervienen </a:t>
            </a:r>
            <a:r>
              <a:rPr lang="es-MX" sz="2000" dirty="0"/>
              <a:t>tecnologías, funciones profesionales, capacidades organizativas, diseños y otros procesos intangibles de la actividad empresarial; </a:t>
            </a:r>
            <a:r>
              <a:rPr lang="es-MX" sz="2000" dirty="0" smtClean="0"/>
              <a:t>es </a:t>
            </a:r>
            <a:r>
              <a:rPr lang="es-MX" sz="2000" dirty="0"/>
              <a:t>el arte de transformar el conocimiento en riqueza y calidad de vida</a:t>
            </a:r>
            <a:r>
              <a:rPr lang="es-ES_tradnl" sz="2000" dirty="0"/>
              <a:t> </a:t>
            </a:r>
            <a:endParaRPr lang="es-ES" sz="2000" dirty="0"/>
          </a:p>
        </p:txBody>
      </p:sp>
      <p:sp>
        <p:nvSpPr>
          <p:cNvPr id="8" name="Flecha izquierda-derecha-arriba 7"/>
          <p:cNvSpPr/>
          <p:nvPr/>
        </p:nvSpPr>
        <p:spPr>
          <a:xfrm rot="5400000">
            <a:off x="2242398" y="1695858"/>
            <a:ext cx="1792750" cy="1992786"/>
          </a:xfrm>
          <a:prstGeom prst="leftRigh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46458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5566077" cy="722797"/>
          </a:xfrm>
          <a:solidFill>
            <a:srgbClr val="C7C7C7"/>
          </a:solidFill>
        </p:spPr>
        <p:txBody>
          <a:bodyPr/>
          <a:lstStyle/>
          <a:p>
            <a:r>
              <a:rPr lang="es-ES" dirty="0" smtClean="0"/>
              <a:t>Impacto de la innovación </a:t>
            </a:r>
            <a:endParaRPr lang="es-ES" dirty="0"/>
          </a:p>
        </p:txBody>
      </p:sp>
      <p:sp>
        <p:nvSpPr>
          <p:cNvPr id="3" name="Marcador de contenido 2"/>
          <p:cNvSpPr>
            <a:spLocks noGrp="1"/>
          </p:cNvSpPr>
          <p:nvPr>
            <p:ph idx="1"/>
          </p:nvPr>
        </p:nvSpPr>
        <p:spPr>
          <a:xfrm>
            <a:off x="1528777" y="1552088"/>
            <a:ext cx="9914352" cy="4694993"/>
          </a:xfrm>
          <a:solidFill>
            <a:schemeClr val="bg2">
              <a:lumMod val="90000"/>
            </a:schemeClr>
          </a:solidFill>
        </p:spPr>
        <p:txBody>
          <a:bodyPr>
            <a:normAutofit fontScale="77500" lnSpcReduction="20000"/>
          </a:bodyPr>
          <a:lstStyle/>
          <a:p>
            <a:pPr marL="0" indent="0">
              <a:buNone/>
            </a:pPr>
            <a:r>
              <a:rPr lang="es-MX" sz="3400" dirty="0" smtClean="0"/>
              <a:t>Es de destacar que  </a:t>
            </a:r>
            <a:r>
              <a:rPr lang="es-MX" sz="3400" dirty="0"/>
              <a:t>impacto que </a:t>
            </a:r>
            <a:r>
              <a:rPr lang="es-MX" sz="3400" dirty="0" smtClean="0"/>
              <a:t>un proceso </a:t>
            </a:r>
            <a:r>
              <a:rPr lang="es-MX" sz="3400" dirty="0"/>
              <a:t>innovador tiene en el desarrollo de las </a:t>
            </a:r>
            <a:r>
              <a:rPr lang="es-MX" sz="3400" dirty="0" smtClean="0"/>
              <a:t>empresas y de cualquier ente social </a:t>
            </a:r>
            <a:r>
              <a:rPr lang="es-MX" sz="3400" dirty="0" smtClean="0"/>
              <a:t> </a:t>
            </a:r>
            <a:r>
              <a:rPr lang="es-MX" sz="3400" dirty="0"/>
              <a:t>abarca los siguientes aspectos; </a:t>
            </a:r>
            <a:endParaRPr lang="es-MX" sz="3400" dirty="0" smtClean="0"/>
          </a:p>
          <a:p>
            <a:pPr marL="0" indent="0">
              <a:buNone/>
            </a:pPr>
            <a:endParaRPr lang="es-MX" sz="3400" dirty="0" smtClean="0"/>
          </a:p>
          <a:p>
            <a:pPr marL="0" indent="0">
              <a:buNone/>
            </a:pPr>
            <a:r>
              <a:rPr lang="es-MX" sz="3400" dirty="0" smtClean="0"/>
              <a:t>La </a:t>
            </a:r>
            <a:r>
              <a:rPr lang="es-MX" sz="3400" dirty="0"/>
              <a:t>invención, la innovación y la imitación; donde la invención se refiere al descubrimiento en “estado puro” que puede llegar a ser viable económicamente en virtud de hacer posible la resolución de problemas productivos, organizativos, de diseño o de mercado, explicando que cuando estas nuevas ideas sobre productos, servicios, métodos de producción o formas de organización “se aplican a la realidad productiva, se convierten en innovaciones</a:t>
            </a:r>
            <a:r>
              <a:rPr lang="es-ES_tradnl" sz="3400" dirty="0"/>
              <a:t> </a:t>
            </a:r>
            <a:endParaRPr lang="es-ES_tradnl" sz="3400" dirty="0" smtClean="0"/>
          </a:p>
          <a:p>
            <a:endParaRPr lang="es-ES_tradnl" dirty="0" smtClean="0"/>
          </a:p>
          <a:p>
            <a:pPr marL="0" indent="0">
              <a:buNone/>
            </a:pPr>
            <a:r>
              <a:rPr lang="es-MX" dirty="0"/>
              <a:t> </a:t>
            </a:r>
            <a:endParaRPr lang="es-ES_tradnl" dirty="0"/>
          </a:p>
          <a:p>
            <a:endParaRPr lang="es-ES" dirty="0"/>
          </a:p>
        </p:txBody>
      </p:sp>
    </p:spTree>
    <p:extLst>
      <p:ext uri="{BB962C8B-B14F-4D97-AF65-F5344CB8AC3E}">
        <p14:creationId xmlns:p14="http://schemas.microsoft.com/office/powerpoint/2010/main" val="4273268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echa abajo 4"/>
          <p:cNvSpPr/>
          <p:nvPr/>
        </p:nvSpPr>
        <p:spPr>
          <a:xfrm>
            <a:off x="3476556" y="1757393"/>
            <a:ext cx="1731864" cy="56441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1200679" y="2446808"/>
            <a:ext cx="6096000" cy="2862323"/>
          </a:xfrm>
          <a:prstGeom prst="rect">
            <a:avLst/>
          </a:prstGeom>
          <a:solidFill>
            <a:srgbClr val="C7C7C7"/>
          </a:solidFill>
        </p:spPr>
        <p:txBody>
          <a:bodyPr>
            <a:spAutoFit/>
          </a:bodyPr>
          <a:lstStyle/>
          <a:p>
            <a:r>
              <a:rPr lang="es-MX" dirty="0"/>
              <a:t>Los propósitos creativos que establece una cultura de innovación, de acuerdo a Sánchez (2009) incluyen dos tipos de elementos; </a:t>
            </a:r>
            <a:endParaRPr lang="es-MX" dirty="0" smtClean="0"/>
          </a:p>
          <a:p>
            <a:endParaRPr lang="es-MX" dirty="0" smtClean="0"/>
          </a:p>
          <a:p>
            <a:r>
              <a:rPr lang="es-MX" dirty="0"/>
              <a:t>E</a:t>
            </a:r>
            <a:r>
              <a:rPr lang="es-MX" dirty="0" smtClean="0"/>
              <a:t>l </a:t>
            </a:r>
            <a:r>
              <a:rPr lang="es-MX" dirty="0"/>
              <a:t>formal que contiene modelos de comportamiento de los actores e incluye a los objetos producidos por éstos;  </a:t>
            </a:r>
            <a:endParaRPr lang="es-MX" dirty="0" smtClean="0"/>
          </a:p>
          <a:p>
            <a:endParaRPr lang="es-MX" dirty="0"/>
          </a:p>
          <a:p>
            <a:r>
              <a:rPr lang="es-ES" dirty="0"/>
              <a:t>E</a:t>
            </a:r>
            <a:r>
              <a:rPr lang="es-MX" dirty="0" smtClean="0"/>
              <a:t>l </a:t>
            </a:r>
            <a:r>
              <a:rPr lang="es-MX" dirty="0"/>
              <a:t>informal, que contempla las normas y valores que determinan el modelo de comportamiento que conforma la cultura del grupo social, y que </a:t>
            </a:r>
            <a:r>
              <a:rPr lang="es-MX" dirty="0" smtClean="0"/>
              <a:t>dará</a:t>
            </a:r>
            <a:endParaRPr lang="es-ES_tradnl" dirty="0"/>
          </a:p>
        </p:txBody>
      </p:sp>
      <p:sp>
        <p:nvSpPr>
          <p:cNvPr id="8" name="CuadroTexto 7"/>
          <p:cNvSpPr txBox="1"/>
          <p:nvPr/>
        </p:nvSpPr>
        <p:spPr>
          <a:xfrm>
            <a:off x="9236607" y="2629673"/>
            <a:ext cx="2514409" cy="2308324"/>
          </a:xfrm>
          <a:prstGeom prst="rect">
            <a:avLst/>
          </a:prstGeom>
          <a:solidFill>
            <a:srgbClr val="C7C7C7"/>
          </a:solidFill>
        </p:spPr>
        <p:txBody>
          <a:bodyPr wrap="square" rtlCol="0">
            <a:spAutoFit/>
          </a:bodyPr>
          <a:lstStyle/>
          <a:p>
            <a:r>
              <a:rPr lang="es-ES" dirty="0" smtClean="0"/>
              <a:t>Un </a:t>
            </a:r>
            <a:r>
              <a:rPr lang="es-MX" dirty="0" smtClean="0"/>
              <a:t> </a:t>
            </a:r>
            <a:r>
              <a:rPr lang="es-MX" dirty="0"/>
              <a:t>ambiente innovador, considerado como el  contexto en el que se desarrollan las conformaciones materiales en las empresas. </a:t>
            </a:r>
            <a:endParaRPr lang="es-ES_tradnl" dirty="0"/>
          </a:p>
        </p:txBody>
      </p:sp>
      <p:sp>
        <p:nvSpPr>
          <p:cNvPr id="9" name="Flecha derecha 8"/>
          <p:cNvSpPr/>
          <p:nvPr/>
        </p:nvSpPr>
        <p:spPr>
          <a:xfrm>
            <a:off x="7376457" y="3283887"/>
            <a:ext cx="1937122" cy="155214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resultado</a:t>
            </a:r>
            <a:endParaRPr lang="es-ES" dirty="0"/>
          </a:p>
        </p:txBody>
      </p:sp>
      <p:sp>
        <p:nvSpPr>
          <p:cNvPr id="2" name="Título 1"/>
          <p:cNvSpPr>
            <a:spLocks noGrp="1"/>
          </p:cNvSpPr>
          <p:nvPr>
            <p:ph type="title"/>
          </p:nvPr>
        </p:nvSpPr>
        <p:spPr/>
        <p:txBody>
          <a:bodyPr/>
          <a:lstStyle/>
          <a:p>
            <a:r>
              <a:rPr lang="es-ES" dirty="0" smtClean="0"/>
              <a:t>Prop</a:t>
            </a:r>
            <a:r>
              <a:rPr lang="es-ES" dirty="0" smtClean="0"/>
              <a:t>ósitos de la innovación</a:t>
            </a:r>
            <a:endParaRPr lang="es-ES" dirty="0"/>
          </a:p>
        </p:txBody>
      </p:sp>
    </p:spTree>
    <p:extLst>
      <p:ext uri="{BB962C8B-B14F-4D97-AF65-F5344CB8AC3E}">
        <p14:creationId xmlns:p14="http://schemas.microsoft.com/office/powerpoint/2010/main" val="4184723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825418"/>
          </a:xfrm>
        </p:spPr>
        <p:txBody>
          <a:bodyPr>
            <a:normAutofit fontScale="90000"/>
          </a:bodyPr>
          <a:lstStyle/>
          <a:p>
            <a:r>
              <a:rPr lang="es-MX" dirty="0"/>
              <a:t>Intervención del diseño para la innovación </a:t>
            </a:r>
            <a:br>
              <a:rPr lang="es-MX" dirty="0"/>
            </a:br>
            <a:endParaRPr lang="es-ES" dirty="0"/>
          </a:p>
        </p:txBody>
      </p:sp>
      <p:sp>
        <p:nvSpPr>
          <p:cNvPr id="3" name="Marcador de contenido 2"/>
          <p:cNvSpPr>
            <a:spLocks noGrp="1"/>
          </p:cNvSpPr>
          <p:nvPr>
            <p:ph idx="1"/>
          </p:nvPr>
        </p:nvSpPr>
        <p:spPr>
          <a:xfrm>
            <a:off x="1986267" y="1877046"/>
            <a:ext cx="8915400" cy="3777622"/>
          </a:xfrm>
          <a:solidFill>
            <a:srgbClr val="C7C7C7"/>
          </a:solidFill>
        </p:spPr>
        <p:txBody>
          <a:bodyPr/>
          <a:lstStyle/>
          <a:p>
            <a:r>
              <a:rPr lang="es-MX" sz="2400" dirty="0"/>
              <a:t>E</a:t>
            </a:r>
            <a:r>
              <a:rPr lang="es-MX" sz="2400" dirty="0" smtClean="0"/>
              <a:t>l </a:t>
            </a:r>
            <a:r>
              <a:rPr lang="es-MX" sz="2400" dirty="0"/>
              <a:t>papel del diseñador se basa en la concreción y configuración de un producto en función de los intereses y valores que </a:t>
            </a:r>
            <a:r>
              <a:rPr lang="es-MX" sz="2400" dirty="0" smtClean="0"/>
              <a:t>conforman una sociedad, este se </a:t>
            </a:r>
            <a:r>
              <a:rPr lang="es-MX" sz="2400" dirty="0"/>
              <a:t>convierte en un proceso de amplia dificultad dada la carga de valores simbólicos y los procesos de comunicación diversos que efectúan </a:t>
            </a:r>
            <a:r>
              <a:rPr lang="es-MX" sz="2400" dirty="0" smtClean="0"/>
              <a:t>los actores  </a:t>
            </a:r>
            <a:r>
              <a:rPr lang="es-MX" sz="2400" dirty="0" smtClean="0"/>
              <a:t>sociales, </a:t>
            </a:r>
            <a:r>
              <a:rPr lang="es-MX" sz="2400" dirty="0"/>
              <a:t>por lo que  el proceso de diseño se desarrolla  a partir de la interpretación del objeto </a:t>
            </a:r>
            <a:r>
              <a:rPr lang="es-MX" sz="2400" dirty="0" smtClean="0"/>
              <a:t>como un lenguaje de </a:t>
            </a:r>
            <a:r>
              <a:rPr lang="es-MX" sz="2400" dirty="0" smtClean="0"/>
              <a:t>significación </a:t>
            </a:r>
            <a:r>
              <a:rPr lang="es-MX" sz="2400" dirty="0"/>
              <a:t>situado en un ámbito de valores de uso, de cambio y simbólico que se modifican en virtud de los aspectos socioculturales de cada contexto.</a:t>
            </a:r>
            <a:r>
              <a:rPr lang="es-ES_tradnl" dirty="0"/>
              <a:t> </a:t>
            </a:r>
            <a:endParaRPr lang="es-ES" dirty="0"/>
          </a:p>
        </p:txBody>
      </p:sp>
    </p:spTree>
    <p:extLst>
      <p:ext uri="{BB962C8B-B14F-4D97-AF65-F5344CB8AC3E}">
        <p14:creationId xmlns:p14="http://schemas.microsoft.com/office/powerpoint/2010/main" val="889401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echa abajo 4"/>
          <p:cNvSpPr/>
          <p:nvPr/>
        </p:nvSpPr>
        <p:spPr>
          <a:xfrm>
            <a:off x="2270665" y="1577805"/>
            <a:ext cx="1744692" cy="84662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2111511" y="2541615"/>
            <a:ext cx="5431718" cy="2677656"/>
          </a:xfrm>
          <a:prstGeom prst="rect">
            <a:avLst/>
          </a:prstGeom>
          <a:solidFill>
            <a:schemeClr val="accent4">
              <a:lumMod val="60000"/>
              <a:lumOff val="40000"/>
            </a:schemeClr>
          </a:solidFill>
        </p:spPr>
        <p:txBody>
          <a:bodyPr wrap="square">
            <a:spAutoFit/>
          </a:bodyPr>
          <a:lstStyle/>
          <a:p>
            <a:r>
              <a:rPr lang="es-MX" sz="2400" dirty="0"/>
              <a:t>E</a:t>
            </a:r>
            <a:r>
              <a:rPr lang="es-MX" sz="2400" dirty="0" smtClean="0"/>
              <a:t>l </a:t>
            </a:r>
            <a:r>
              <a:rPr lang="es-MX" sz="2400" dirty="0"/>
              <a:t>diseñador debe contar con una posición creativa que le permita incorporar todos los elementos simbólicos </a:t>
            </a:r>
            <a:r>
              <a:rPr lang="es-MX" sz="2400" dirty="0" smtClean="0"/>
              <a:t>de la sociedad </a:t>
            </a:r>
            <a:r>
              <a:rPr lang="es-MX" sz="2400" dirty="0"/>
              <a:t>en una propuesta de innovación que abarque tres aspectos </a:t>
            </a:r>
            <a:r>
              <a:rPr lang="es-MX" sz="2400" dirty="0" smtClean="0"/>
              <a:t>principales</a:t>
            </a:r>
          </a:p>
          <a:p>
            <a:endParaRPr lang="es-ES" sz="2400" dirty="0"/>
          </a:p>
        </p:txBody>
      </p:sp>
      <p:sp>
        <p:nvSpPr>
          <p:cNvPr id="9" name="CuadroTexto 8"/>
          <p:cNvSpPr txBox="1"/>
          <p:nvPr/>
        </p:nvSpPr>
        <p:spPr>
          <a:xfrm>
            <a:off x="9275092" y="1231459"/>
            <a:ext cx="2001265" cy="1631216"/>
          </a:xfrm>
          <a:prstGeom prst="rect">
            <a:avLst/>
          </a:prstGeom>
          <a:solidFill>
            <a:schemeClr val="accent2">
              <a:lumMod val="20000"/>
              <a:lumOff val="80000"/>
            </a:schemeClr>
          </a:solidFill>
        </p:spPr>
        <p:txBody>
          <a:bodyPr wrap="square" rtlCol="0">
            <a:spAutoFit/>
          </a:bodyPr>
          <a:lstStyle/>
          <a:p>
            <a:r>
              <a:rPr lang="es-MX" sz="2000" dirty="0" smtClean="0"/>
              <a:t>Demanda </a:t>
            </a:r>
            <a:r>
              <a:rPr lang="es-MX" sz="2000" dirty="0"/>
              <a:t>de los actores  de la comunidad y sus necesidades</a:t>
            </a:r>
            <a:endParaRPr lang="es-ES" sz="2000" dirty="0"/>
          </a:p>
        </p:txBody>
      </p:sp>
      <p:sp>
        <p:nvSpPr>
          <p:cNvPr id="11" name="CuadroTexto 10"/>
          <p:cNvSpPr txBox="1"/>
          <p:nvPr/>
        </p:nvSpPr>
        <p:spPr>
          <a:xfrm>
            <a:off x="9339236" y="3412163"/>
            <a:ext cx="2052579" cy="1015663"/>
          </a:xfrm>
          <a:prstGeom prst="rect">
            <a:avLst/>
          </a:prstGeom>
          <a:solidFill>
            <a:schemeClr val="accent2">
              <a:lumMod val="40000"/>
              <a:lumOff val="60000"/>
            </a:schemeClr>
          </a:solidFill>
        </p:spPr>
        <p:txBody>
          <a:bodyPr wrap="square" rtlCol="0">
            <a:spAutoFit/>
          </a:bodyPr>
          <a:lstStyle/>
          <a:p>
            <a:r>
              <a:rPr lang="es-MX" sz="2000" dirty="0" smtClean="0"/>
              <a:t>Las </a:t>
            </a:r>
            <a:r>
              <a:rPr lang="es-MX" sz="2000" dirty="0"/>
              <a:t>demandas de las empresas productoras </a:t>
            </a:r>
            <a:endParaRPr lang="es-ES" sz="2000" dirty="0"/>
          </a:p>
        </p:txBody>
      </p:sp>
      <p:sp>
        <p:nvSpPr>
          <p:cNvPr id="12" name="CuadroTexto 11"/>
          <p:cNvSpPr txBox="1"/>
          <p:nvPr/>
        </p:nvSpPr>
        <p:spPr>
          <a:xfrm>
            <a:off x="9326407" y="4951486"/>
            <a:ext cx="2193694" cy="1015663"/>
          </a:xfrm>
          <a:prstGeom prst="rect">
            <a:avLst/>
          </a:prstGeom>
          <a:solidFill>
            <a:schemeClr val="accent2">
              <a:lumMod val="60000"/>
              <a:lumOff val="40000"/>
            </a:schemeClr>
          </a:solidFill>
        </p:spPr>
        <p:txBody>
          <a:bodyPr wrap="square" rtlCol="0">
            <a:spAutoFit/>
          </a:bodyPr>
          <a:lstStyle/>
          <a:p>
            <a:r>
              <a:rPr lang="es-MX" sz="2000" dirty="0" smtClean="0"/>
              <a:t>El </a:t>
            </a:r>
            <a:r>
              <a:rPr lang="es-MX" sz="2000" dirty="0" smtClean="0"/>
              <a:t>di</a:t>
            </a:r>
            <a:r>
              <a:rPr lang="es-MX" sz="2000" dirty="0" smtClean="0"/>
              <a:t>á</a:t>
            </a:r>
            <a:r>
              <a:rPr lang="es-MX" sz="2000" dirty="0" smtClean="0"/>
              <a:t>logo </a:t>
            </a:r>
            <a:r>
              <a:rPr lang="es-MX" sz="2000" dirty="0"/>
              <a:t>entre la empresa y el mercado</a:t>
            </a:r>
            <a:r>
              <a:rPr lang="es-ES_tradnl" sz="2000" dirty="0"/>
              <a:t> </a:t>
            </a:r>
            <a:endParaRPr lang="es-ES" sz="2000" dirty="0"/>
          </a:p>
        </p:txBody>
      </p:sp>
      <p:sp>
        <p:nvSpPr>
          <p:cNvPr id="13" name="Flecha derecha 12"/>
          <p:cNvSpPr/>
          <p:nvPr/>
        </p:nvSpPr>
        <p:spPr>
          <a:xfrm>
            <a:off x="8056374" y="3129955"/>
            <a:ext cx="974975" cy="184718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ítulo 1"/>
          <p:cNvSpPr>
            <a:spLocks noGrp="1"/>
          </p:cNvSpPr>
          <p:nvPr>
            <p:ph type="title"/>
          </p:nvPr>
        </p:nvSpPr>
        <p:spPr/>
        <p:txBody>
          <a:bodyPr/>
          <a:lstStyle/>
          <a:p>
            <a:r>
              <a:rPr lang="es-ES" dirty="0" smtClean="0"/>
              <a:t>Diseño</a:t>
            </a:r>
            <a:endParaRPr lang="es-ES" dirty="0"/>
          </a:p>
        </p:txBody>
      </p:sp>
    </p:spTree>
    <p:extLst>
      <p:ext uri="{BB962C8B-B14F-4D97-AF65-F5344CB8AC3E}">
        <p14:creationId xmlns:p14="http://schemas.microsoft.com/office/powerpoint/2010/main" val="3691069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1094622934"/>
              </p:ext>
            </p:extLst>
          </p:nvPr>
        </p:nvGraphicFramePr>
        <p:xfrm>
          <a:off x="1846065" y="152858"/>
          <a:ext cx="7767320" cy="5604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CuadroTexto"/>
          <p:cNvSpPr txBox="1"/>
          <p:nvPr/>
        </p:nvSpPr>
        <p:spPr>
          <a:xfrm>
            <a:off x="5410200" y="5638800"/>
            <a:ext cx="6096001" cy="584775"/>
          </a:xfrm>
          <a:prstGeom prst="rect">
            <a:avLst/>
          </a:prstGeom>
          <a:noFill/>
        </p:spPr>
        <p:txBody>
          <a:bodyPr wrap="square" rtlCol="0">
            <a:spAutoFit/>
          </a:bodyPr>
          <a:lstStyle/>
          <a:p>
            <a:r>
              <a:rPr lang="es-ES" sz="3200" dirty="0" smtClean="0"/>
              <a:t>Innovación desde el diseño</a:t>
            </a:r>
            <a:endParaRPr lang="es-MX" sz="3200" dirty="0"/>
          </a:p>
        </p:txBody>
      </p:sp>
    </p:spTree>
    <p:extLst>
      <p:ext uri="{BB962C8B-B14F-4D97-AF65-F5344CB8AC3E}">
        <p14:creationId xmlns:p14="http://schemas.microsoft.com/office/powerpoint/2010/main" val="277228563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816453" y="1112532"/>
            <a:ext cx="6096000" cy="1631216"/>
          </a:xfrm>
          <a:prstGeom prst="rect">
            <a:avLst/>
          </a:prstGeom>
          <a:solidFill>
            <a:schemeClr val="accent1">
              <a:lumMod val="40000"/>
              <a:lumOff val="60000"/>
            </a:schemeClr>
          </a:solidFill>
        </p:spPr>
        <p:txBody>
          <a:bodyPr>
            <a:spAutoFit/>
          </a:bodyPr>
          <a:lstStyle/>
          <a:p>
            <a:r>
              <a:rPr lang="es-MX" sz="2000" dirty="0"/>
              <a:t>P</a:t>
            </a:r>
            <a:r>
              <a:rPr lang="es-MX" sz="2000" dirty="0" smtClean="0"/>
              <a:t>ara </a:t>
            </a:r>
            <a:r>
              <a:rPr lang="es-MX" sz="2000" dirty="0"/>
              <a:t>que el proceso creativo en el diseño aporte significativamente a la innovación se deben desarrollar tres </a:t>
            </a:r>
            <a:r>
              <a:rPr lang="es-MX" sz="2000" dirty="0" smtClean="0"/>
              <a:t>aspectos: </a:t>
            </a:r>
            <a:r>
              <a:rPr lang="es-MX" sz="2000" dirty="0"/>
              <a:t>la creatividad cultural, la fertilización cruzada y la narración de historias</a:t>
            </a:r>
            <a:r>
              <a:rPr lang="es-MX" sz="2000" dirty="0" smtClean="0"/>
              <a:t>.</a:t>
            </a:r>
            <a:r>
              <a:rPr lang="es-MX" sz="2000" dirty="0"/>
              <a:t> Breitenberg (2006)</a:t>
            </a:r>
            <a:r>
              <a:rPr lang="es-ES_tradnl" sz="2000" dirty="0" smtClean="0"/>
              <a:t> </a:t>
            </a:r>
            <a:endParaRPr lang="es-ES" sz="2000" dirty="0"/>
          </a:p>
        </p:txBody>
      </p:sp>
      <p:sp>
        <p:nvSpPr>
          <p:cNvPr id="5" name="Rectángulo 4"/>
          <p:cNvSpPr/>
          <p:nvPr/>
        </p:nvSpPr>
        <p:spPr>
          <a:xfrm>
            <a:off x="4464360" y="3724366"/>
            <a:ext cx="6783534" cy="2554545"/>
          </a:xfrm>
          <a:prstGeom prst="rect">
            <a:avLst/>
          </a:prstGeom>
          <a:solidFill>
            <a:srgbClr val="B5B5B5"/>
          </a:solidFill>
        </p:spPr>
        <p:txBody>
          <a:bodyPr wrap="square">
            <a:spAutoFit/>
          </a:bodyPr>
          <a:lstStyle/>
          <a:p>
            <a:r>
              <a:rPr lang="es-MX" sz="2000" dirty="0"/>
              <a:t>La creatividad cultural va más allá de la base creativa intuitiva que iguala  a los artistas con los diseñadores, se refiere a un modelo de tipo social en el que el diseñador debe contar con el conocimiento profundo de los elementos tangibles e intangibles  del contexto que pretende intervenir ya que se basa en la interacción de los </a:t>
            </a:r>
            <a:r>
              <a:rPr lang="es-MX" sz="2000" dirty="0" smtClean="0"/>
              <a:t>pensamientos el  lenguaje de los objetos  </a:t>
            </a:r>
            <a:r>
              <a:rPr lang="es-MX" sz="2000" dirty="0"/>
              <a:t>y el conocimiento profundo de dicho contexto</a:t>
            </a:r>
            <a:r>
              <a:rPr lang="es-ES_tradnl" sz="2000" dirty="0"/>
              <a:t> </a:t>
            </a:r>
            <a:endParaRPr lang="es-ES" sz="2000" dirty="0"/>
          </a:p>
        </p:txBody>
      </p:sp>
      <p:sp>
        <p:nvSpPr>
          <p:cNvPr id="6" name="Flecha abajo 5"/>
          <p:cNvSpPr/>
          <p:nvPr/>
        </p:nvSpPr>
        <p:spPr>
          <a:xfrm>
            <a:off x="4720932" y="2937539"/>
            <a:ext cx="3656157" cy="48745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1</a:t>
            </a:r>
            <a:endParaRPr lang="es-ES" dirty="0"/>
          </a:p>
        </p:txBody>
      </p:sp>
    </p:spTree>
    <p:extLst>
      <p:ext uri="{BB962C8B-B14F-4D97-AF65-F5344CB8AC3E}">
        <p14:creationId xmlns:p14="http://schemas.microsoft.com/office/powerpoint/2010/main" val="556679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bajo 1"/>
          <p:cNvSpPr/>
          <p:nvPr/>
        </p:nvSpPr>
        <p:spPr>
          <a:xfrm>
            <a:off x="2334809" y="808144"/>
            <a:ext cx="3284127" cy="80814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2</a:t>
            </a:r>
            <a:endParaRPr lang="es-ES" dirty="0"/>
          </a:p>
        </p:txBody>
      </p:sp>
      <p:sp>
        <p:nvSpPr>
          <p:cNvPr id="4" name="Rectángulo 3"/>
          <p:cNvSpPr/>
          <p:nvPr/>
        </p:nvSpPr>
        <p:spPr>
          <a:xfrm>
            <a:off x="3137800" y="2210700"/>
            <a:ext cx="7958956" cy="2677656"/>
          </a:xfrm>
          <a:prstGeom prst="rect">
            <a:avLst/>
          </a:prstGeom>
          <a:solidFill>
            <a:schemeClr val="tx2">
              <a:lumMod val="40000"/>
              <a:lumOff val="60000"/>
            </a:schemeClr>
          </a:solidFill>
        </p:spPr>
        <p:txBody>
          <a:bodyPr wrap="square">
            <a:spAutoFit/>
          </a:bodyPr>
          <a:lstStyle/>
          <a:p>
            <a:r>
              <a:rPr lang="es-MX" sz="2400" dirty="0"/>
              <a:t>La propuesta de la fertilización </a:t>
            </a:r>
            <a:r>
              <a:rPr lang="es-MX" sz="2400" dirty="0" smtClean="0"/>
              <a:t>cruzada </a:t>
            </a:r>
            <a:r>
              <a:rPr lang="es-MX" sz="2400" dirty="0"/>
              <a:t>se refiere al proceso en el que la innovación surge cuando diversas disciplinas se entrecruzan empleando como foco el proceso de diseño cuidando de establecer los límites en cuanto a los objetos de estudio disciplinar, así como el propósito de compartir un lenguaje que posibilite el entendimiento de los campos de conocimiento diverso</a:t>
            </a:r>
            <a:r>
              <a:rPr lang="es-ES_tradnl" sz="2400" dirty="0"/>
              <a:t> </a:t>
            </a:r>
            <a:endParaRPr lang="es-ES" sz="2400" dirty="0"/>
          </a:p>
        </p:txBody>
      </p:sp>
    </p:spTree>
    <p:extLst>
      <p:ext uri="{BB962C8B-B14F-4D97-AF65-F5344CB8AC3E}">
        <p14:creationId xmlns:p14="http://schemas.microsoft.com/office/powerpoint/2010/main" val="2305167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bajo 1"/>
          <p:cNvSpPr/>
          <p:nvPr/>
        </p:nvSpPr>
        <p:spPr>
          <a:xfrm>
            <a:off x="2193694" y="769661"/>
            <a:ext cx="3066040" cy="87228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3</a:t>
            </a:r>
            <a:endParaRPr lang="es-ES" dirty="0"/>
          </a:p>
        </p:txBody>
      </p:sp>
      <p:sp>
        <p:nvSpPr>
          <p:cNvPr id="4" name="Rectángulo 3"/>
          <p:cNvSpPr/>
          <p:nvPr/>
        </p:nvSpPr>
        <p:spPr>
          <a:xfrm>
            <a:off x="2919715" y="2385079"/>
            <a:ext cx="6096000" cy="2677656"/>
          </a:xfrm>
          <a:prstGeom prst="rect">
            <a:avLst/>
          </a:prstGeom>
          <a:solidFill>
            <a:srgbClr val="BFBFBF"/>
          </a:solidFill>
        </p:spPr>
        <p:txBody>
          <a:bodyPr>
            <a:spAutoFit/>
          </a:bodyPr>
          <a:lstStyle/>
          <a:p>
            <a:r>
              <a:rPr lang="es-MX" sz="2400" dirty="0"/>
              <a:t>U</a:t>
            </a:r>
            <a:r>
              <a:rPr lang="es-MX" sz="2400" dirty="0" smtClean="0"/>
              <a:t>so </a:t>
            </a:r>
            <a:r>
              <a:rPr lang="es-MX" sz="2400" dirty="0"/>
              <a:t>de la narrativa alrededor de los productos de diseño y que hacen uso del lenguaje verbal y no verbal a través de los objetos para lo cual se </a:t>
            </a:r>
            <a:r>
              <a:rPr lang="es-MX" sz="2400" dirty="0" smtClean="0"/>
              <a:t>emplea el </a:t>
            </a:r>
            <a:r>
              <a:rPr lang="es-MX" sz="2400" dirty="0"/>
              <a:t>análisis del discurso del objeto de diseño y del análisis de las historias de la interacción del objeto como mediador de situaciones.</a:t>
            </a:r>
            <a:endParaRPr lang="es-ES_tradnl" sz="2400" dirty="0"/>
          </a:p>
        </p:txBody>
      </p:sp>
    </p:spTree>
    <p:extLst>
      <p:ext uri="{BB962C8B-B14F-4D97-AF65-F5344CB8AC3E}">
        <p14:creationId xmlns:p14="http://schemas.microsoft.com/office/powerpoint/2010/main" val="159860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8592" y="685800"/>
            <a:ext cx="9601200" cy="741947"/>
          </a:xfrm>
        </p:spPr>
        <p:txBody>
          <a:bodyPr/>
          <a:lstStyle/>
          <a:p>
            <a:r>
              <a:rPr lang="es-MX" dirty="0" smtClean="0"/>
              <a:t>U.A. Evolución de los Objetos</a:t>
            </a:r>
            <a:endParaRPr lang="es-MX" dirty="0"/>
          </a:p>
        </p:txBody>
      </p:sp>
      <p:sp>
        <p:nvSpPr>
          <p:cNvPr id="3" name="Marcador de contenido 2"/>
          <p:cNvSpPr>
            <a:spLocks noGrp="1"/>
          </p:cNvSpPr>
          <p:nvPr>
            <p:ph idx="1"/>
          </p:nvPr>
        </p:nvSpPr>
        <p:spPr>
          <a:xfrm>
            <a:off x="1371600" y="1427747"/>
            <a:ext cx="9601200" cy="4439653"/>
          </a:xfrm>
        </p:spPr>
        <p:txBody>
          <a:bodyPr>
            <a:normAutofit/>
          </a:bodyPr>
          <a:lstStyle/>
          <a:p>
            <a:r>
              <a:rPr lang="es-MX" sz="2400" dirty="0" smtClean="0">
                <a:latin typeface="Arial" panose="020B0604020202020204" pitchFamily="34" charset="0"/>
                <a:cs typeface="Arial" panose="020B0604020202020204" pitchFamily="34" charset="0"/>
              </a:rPr>
              <a:t>Objetivo:</a:t>
            </a:r>
          </a:p>
          <a:p>
            <a:r>
              <a:rPr lang="es-MX" sz="2400" dirty="0" smtClean="0">
                <a:latin typeface="Arial" panose="020B0604020202020204" pitchFamily="34" charset="0"/>
                <a:cs typeface="Arial" panose="020B0604020202020204" pitchFamily="34" charset="0"/>
              </a:rPr>
              <a:t>Diferenciar las modificaciones de la cultura material de acuerdo al contexto histórico-social</a:t>
            </a:r>
          </a:p>
          <a:p>
            <a:r>
              <a:rPr lang="es-MX" sz="2400" b="1" dirty="0" smtClean="0">
                <a:latin typeface="Arial" panose="020B0604020202020204" pitchFamily="34" charset="0"/>
                <a:cs typeface="Arial" panose="020B0604020202020204" pitchFamily="34" charset="0"/>
              </a:rPr>
              <a:t>Unidad 3. </a:t>
            </a:r>
            <a:r>
              <a:rPr lang="es-MX" sz="2400" b="1" dirty="0"/>
              <a:t>. Intervención del diseño </a:t>
            </a:r>
            <a:r>
              <a:rPr lang="es-MX" sz="2400" b="1" dirty="0" smtClean="0"/>
              <a:t>industrial</a:t>
            </a:r>
          </a:p>
          <a:p>
            <a:r>
              <a:rPr lang="es-MX" sz="2400" b="1" dirty="0" smtClean="0"/>
              <a:t>Analizar </a:t>
            </a:r>
            <a:r>
              <a:rPr lang="es-MX" sz="2400" b="1" dirty="0"/>
              <a:t>los proceso de cambio cultural y la intervención del </a:t>
            </a:r>
            <a:r>
              <a:rPr lang="es-MX" sz="2400" b="1" dirty="0" smtClean="0"/>
              <a:t>diseño </a:t>
            </a:r>
            <a:r>
              <a:rPr lang="es-MX" sz="2400" b="1" dirty="0"/>
              <a:t>industrial en el mundo y en México</a:t>
            </a:r>
            <a:r>
              <a:rPr lang="es-MX" sz="2400" dirty="0"/>
              <a:t> </a:t>
            </a:r>
            <a:endParaRPr lang="es-MX" sz="2400" dirty="0" smtClean="0"/>
          </a:p>
          <a:p>
            <a:r>
              <a:rPr lang="es-MX" sz="2400" dirty="0"/>
              <a:t>Invenciones y la sociedad </a:t>
            </a:r>
          </a:p>
          <a:p>
            <a:r>
              <a:rPr lang="es-MX" sz="2400" dirty="0"/>
              <a:t>Intervención del diseño para la innovación </a:t>
            </a:r>
          </a:p>
          <a:p>
            <a:r>
              <a:rPr lang="es-MX" sz="2400" dirty="0"/>
              <a:t>Impacto de la mundialización en los productos en México </a:t>
            </a:r>
            <a:endParaRPr lang="es-MX" sz="24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9356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292374" y="1941318"/>
            <a:ext cx="6676095" cy="3785652"/>
          </a:xfrm>
          <a:prstGeom prst="rect">
            <a:avLst/>
          </a:prstGeom>
          <a:solidFill>
            <a:schemeClr val="accent2">
              <a:lumMod val="60000"/>
              <a:lumOff val="40000"/>
            </a:schemeClr>
          </a:solidFill>
        </p:spPr>
        <p:txBody>
          <a:bodyPr wrap="square">
            <a:spAutoFit/>
          </a:bodyPr>
          <a:lstStyle/>
          <a:p>
            <a:r>
              <a:rPr lang="es-MX" sz="2400" dirty="0"/>
              <a:t>S</a:t>
            </a:r>
            <a:r>
              <a:rPr lang="es-MX" sz="2400" dirty="0" smtClean="0"/>
              <a:t>e </a:t>
            </a:r>
            <a:r>
              <a:rPr lang="es-MX" sz="2400" dirty="0"/>
              <a:t>reconoce como el resultado de un acto creativo, </a:t>
            </a:r>
            <a:r>
              <a:rPr lang="es-MX" sz="2400" dirty="0" smtClean="0"/>
              <a:t>que </a:t>
            </a:r>
            <a:r>
              <a:rPr lang="es-MX" sz="2400" dirty="0"/>
              <a:t>pretende abarcar los aspectos propiciadores de la innovación en cualquiera de los ámbitos que se han descrito, como cambios en cualquier aspecto de la empresa o del grupo social con el propósito de mejorar la competitividad de los mismos desde las condiciones </a:t>
            </a:r>
            <a:r>
              <a:rPr lang="es-MX" sz="2400" dirty="0" smtClean="0"/>
              <a:t>endógenas </a:t>
            </a:r>
            <a:r>
              <a:rPr lang="es-MX" sz="2400" dirty="0"/>
              <a:t>permitiendo la posibilidad de insertarse en mercado extra local e inclusive global</a:t>
            </a:r>
            <a:r>
              <a:rPr lang="es-ES_tradnl" dirty="0"/>
              <a:t> </a:t>
            </a:r>
            <a:endParaRPr lang="es-ES" dirty="0"/>
          </a:p>
        </p:txBody>
      </p:sp>
      <p:sp>
        <p:nvSpPr>
          <p:cNvPr id="4" name="CuadroTexto 3"/>
          <p:cNvSpPr txBox="1"/>
          <p:nvPr/>
        </p:nvSpPr>
        <p:spPr>
          <a:xfrm>
            <a:off x="2283494" y="872282"/>
            <a:ext cx="4964676" cy="830997"/>
          </a:xfrm>
          <a:prstGeom prst="rect">
            <a:avLst/>
          </a:prstGeom>
          <a:solidFill>
            <a:schemeClr val="accent4">
              <a:lumMod val="20000"/>
              <a:lumOff val="80000"/>
            </a:schemeClr>
          </a:solidFill>
        </p:spPr>
        <p:txBody>
          <a:bodyPr wrap="square" rtlCol="0">
            <a:spAutoFit/>
          </a:bodyPr>
          <a:lstStyle/>
          <a:p>
            <a:r>
              <a:rPr lang="es-MX" sz="2400" dirty="0"/>
              <a:t>E</a:t>
            </a:r>
            <a:r>
              <a:rPr lang="es-MX" sz="2400" dirty="0" smtClean="0"/>
              <a:t>l </a:t>
            </a:r>
            <a:r>
              <a:rPr lang="es-MX" sz="2400" dirty="0"/>
              <a:t>proceso de </a:t>
            </a:r>
            <a:r>
              <a:rPr lang="es-MX" sz="2400" dirty="0" smtClean="0"/>
              <a:t>diseño y su intervención en la sociedad, </a:t>
            </a:r>
            <a:endParaRPr lang="es-ES" sz="2400" dirty="0"/>
          </a:p>
        </p:txBody>
      </p:sp>
    </p:spTree>
    <p:extLst>
      <p:ext uri="{BB962C8B-B14F-4D97-AF65-F5344CB8AC3E}">
        <p14:creationId xmlns:p14="http://schemas.microsoft.com/office/powerpoint/2010/main" val="3253859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92925" y="624110"/>
            <a:ext cx="8911687" cy="851074"/>
          </a:xfrm>
        </p:spPr>
        <p:txBody>
          <a:bodyPr>
            <a:normAutofit fontScale="90000"/>
          </a:bodyPr>
          <a:lstStyle/>
          <a:p>
            <a:r>
              <a:rPr lang="es-ES" dirty="0"/>
              <a:t>U</a:t>
            </a:r>
            <a:r>
              <a:rPr lang="es-ES" dirty="0" smtClean="0"/>
              <a:t>na propuesta del diseño para la innovación</a:t>
            </a:r>
            <a:endParaRPr lang="es-ES" dirty="0"/>
          </a:p>
        </p:txBody>
      </p:sp>
      <p:sp>
        <p:nvSpPr>
          <p:cNvPr id="5" name="Marcador de contenido 4"/>
          <p:cNvSpPr>
            <a:spLocks noGrp="1"/>
          </p:cNvSpPr>
          <p:nvPr>
            <p:ph idx="1"/>
          </p:nvPr>
        </p:nvSpPr>
        <p:spPr>
          <a:xfrm>
            <a:off x="1575816" y="1751979"/>
            <a:ext cx="10148730" cy="4150663"/>
          </a:xfrm>
          <a:solidFill>
            <a:srgbClr val="C7C7C7"/>
          </a:solidFill>
        </p:spPr>
        <p:txBody>
          <a:bodyPr>
            <a:normAutofit/>
          </a:bodyPr>
          <a:lstStyle/>
          <a:p>
            <a:r>
              <a:rPr lang="es-MX" sz="2000" dirty="0" smtClean="0"/>
              <a:t>El diseño emplea la creatividad </a:t>
            </a:r>
            <a:r>
              <a:rPr lang="es-MX" sz="2000" dirty="0"/>
              <a:t>cultural, la fertilización cruzada y la narración de </a:t>
            </a:r>
            <a:r>
              <a:rPr lang="es-MX" sz="2000" dirty="0" smtClean="0"/>
              <a:t>historias</a:t>
            </a:r>
            <a:r>
              <a:rPr lang="es-ES" sz="2000" dirty="0"/>
              <a:t> </a:t>
            </a:r>
            <a:r>
              <a:rPr lang="es-ES" sz="2000" dirty="0" smtClean="0"/>
              <a:t>a través de.</a:t>
            </a:r>
          </a:p>
          <a:p>
            <a:r>
              <a:rPr lang="es-MX" sz="2000" dirty="0" smtClean="0"/>
              <a:t> </a:t>
            </a:r>
            <a:r>
              <a:rPr lang="es-MX" sz="2000" dirty="0"/>
              <a:t>E</a:t>
            </a:r>
            <a:r>
              <a:rPr lang="es-MX" sz="2000" dirty="0" smtClean="0"/>
              <a:t>l </a:t>
            </a:r>
            <a:r>
              <a:rPr lang="es-MX" sz="2000" dirty="0"/>
              <a:t>análisis discursivo como una herramienta para profundizar en el contexto y en al análisis del lenguaje de los objetos de diseño, que utilice diversas disciplina en la conceptualización del problema de diseño y de la conceptualización del mismo. </a:t>
            </a:r>
            <a:endParaRPr lang="es-MX" sz="2000" dirty="0" smtClean="0"/>
          </a:p>
          <a:p>
            <a:r>
              <a:rPr lang="es-MX" sz="2000" dirty="0" smtClean="0"/>
              <a:t>Asimismo </a:t>
            </a:r>
            <a:r>
              <a:rPr lang="es-MX" sz="2000" dirty="0"/>
              <a:t>hace uso de la base creativa alimentada con el conocimiento de los elementos tangibles del grupo social o mundo de la vida incluyendo su base cultural, social y de identidad </a:t>
            </a:r>
            <a:r>
              <a:rPr lang="es-MX" sz="2000" dirty="0" smtClean="0"/>
              <a:t>individual.</a:t>
            </a:r>
            <a:r>
              <a:rPr lang="es-ES_tradnl" sz="2000" dirty="0" smtClean="0"/>
              <a:t> </a:t>
            </a:r>
            <a:endParaRPr lang="es-ES" sz="2000" dirty="0"/>
          </a:p>
        </p:txBody>
      </p:sp>
    </p:spTree>
    <p:extLst>
      <p:ext uri="{BB962C8B-B14F-4D97-AF65-F5344CB8AC3E}">
        <p14:creationId xmlns:p14="http://schemas.microsoft.com/office/powerpoint/2010/main" val="1261919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p:cNvPicPr>
            <a:picLocks noGrp="1"/>
          </p:cNvPicPr>
          <p:nvPr>
            <p:ph sz="half" idx="1"/>
          </p:nvPr>
        </p:nvPicPr>
        <p:blipFill>
          <a:blip r:embed="rId2" cstate="print"/>
          <a:stretch>
            <a:fillRect/>
          </a:stretch>
        </p:blipFill>
        <p:spPr>
          <a:xfrm>
            <a:off x="2950582" y="452375"/>
            <a:ext cx="8920702" cy="5589463"/>
          </a:xfrm>
          <a:prstGeom prst="rect">
            <a:avLst/>
          </a:prstGeom>
        </p:spPr>
      </p:pic>
      <p:sp>
        <p:nvSpPr>
          <p:cNvPr id="11" name="10 Flecha derecha"/>
          <p:cNvSpPr/>
          <p:nvPr/>
        </p:nvSpPr>
        <p:spPr>
          <a:xfrm>
            <a:off x="363682" y="2895600"/>
            <a:ext cx="2795154" cy="109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Análisis s y Definición</a:t>
            </a:r>
            <a:endParaRPr lang="es-MX" dirty="0"/>
          </a:p>
        </p:txBody>
      </p:sp>
      <p:sp>
        <p:nvSpPr>
          <p:cNvPr id="12" name="11 Flecha derecha"/>
          <p:cNvSpPr/>
          <p:nvPr/>
        </p:nvSpPr>
        <p:spPr>
          <a:xfrm>
            <a:off x="363682" y="4008120"/>
            <a:ext cx="2795154" cy="1097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Conceptualización y Aplicación</a:t>
            </a:r>
            <a:endParaRPr lang="es-MX" dirty="0"/>
          </a:p>
        </p:txBody>
      </p:sp>
    </p:spTree>
    <p:extLst>
      <p:ext uri="{BB962C8B-B14F-4D97-AF65-F5344CB8AC3E}">
        <p14:creationId xmlns:p14="http://schemas.microsoft.com/office/powerpoint/2010/main" val="9168126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5120" y="307865"/>
            <a:ext cx="8911687" cy="1116008"/>
          </a:xfrm>
          <a:solidFill>
            <a:schemeClr val="accent2">
              <a:lumMod val="20000"/>
              <a:lumOff val="80000"/>
            </a:schemeClr>
          </a:solidFill>
        </p:spPr>
        <p:txBody>
          <a:bodyPr>
            <a:normAutofit/>
          </a:bodyPr>
          <a:lstStyle/>
          <a:p>
            <a:r>
              <a:rPr lang="es-MX" sz="2800" dirty="0" smtClean="0"/>
              <a:t>Impacto </a:t>
            </a:r>
            <a:r>
              <a:rPr lang="es-MX" sz="2800" dirty="0"/>
              <a:t>de la mundialización en los productos en </a:t>
            </a:r>
            <a:r>
              <a:rPr lang="es-MX" sz="2800" dirty="0" smtClean="0"/>
              <a:t>México,  a través de lo</a:t>
            </a:r>
            <a:r>
              <a:rPr lang="es-ES" sz="2800" dirty="0" smtClean="0"/>
              <a:t> innovación y diseño </a:t>
            </a:r>
            <a:endParaRPr lang="es-MX" sz="2800" dirty="0"/>
          </a:p>
        </p:txBody>
      </p:sp>
      <p:sp>
        <p:nvSpPr>
          <p:cNvPr id="3" name="2 Marcador de contenido"/>
          <p:cNvSpPr>
            <a:spLocks noGrp="1"/>
          </p:cNvSpPr>
          <p:nvPr>
            <p:ph sz="half" idx="1"/>
          </p:nvPr>
        </p:nvSpPr>
        <p:spPr>
          <a:xfrm>
            <a:off x="719402" y="2204865"/>
            <a:ext cx="5856651" cy="2808311"/>
          </a:xfrm>
          <a:solidFill>
            <a:schemeClr val="tx2">
              <a:lumMod val="40000"/>
              <a:lumOff val="60000"/>
            </a:schemeClr>
          </a:solidFill>
        </p:spPr>
        <p:txBody>
          <a:bodyPr>
            <a:noAutofit/>
          </a:bodyPr>
          <a:lstStyle/>
          <a:p>
            <a:pPr marL="0" indent="0">
              <a:buNone/>
            </a:pPr>
            <a:r>
              <a:rPr lang="es-ES" sz="2400" dirty="0"/>
              <a:t>E</a:t>
            </a:r>
            <a:r>
              <a:rPr lang="es-ES" sz="2400" dirty="0" smtClean="0"/>
              <a:t>l diseño en el mundo se considera una herramienta creativa que interrelaciona diversos campos para proponer objetos originales culturalmente sustentables local y globalmente</a:t>
            </a:r>
          </a:p>
          <a:p>
            <a:endParaRPr lang="es-MX" sz="2400" dirty="0"/>
          </a:p>
        </p:txBody>
      </p:sp>
      <p:sp>
        <p:nvSpPr>
          <p:cNvPr id="4" name="3 Marcador de contenido"/>
          <p:cNvSpPr>
            <a:spLocks noGrp="1"/>
          </p:cNvSpPr>
          <p:nvPr>
            <p:ph sz="half" idx="2"/>
          </p:nvPr>
        </p:nvSpPr>
        <p:spPr>
          <a:xfrm>
            <a:off x="7120250" y="1853558"/>
            <a:ext cx="4800533" cy="3456384"/>
          </a:xfrm>
          <a:solidFill>
            <a:schemeClr val="accent4">
              <a:lumMod val="40000"/>
              <a:lumOff val="60000"/>
            </a:schemeClr>
          </a:solidFill>
        </p:spPr>
        <p:txBody>
          <a:bodyPr>
            <a:noAutofit/>
          </a:bodyPr>
          <a:lstStyle/>
          <a:p>
            <a:pPr marL="0" indent="0">
              <a:buNone/>
            </a:pPr>
            <a:r>
              <a:rPr lang="es-ES" sz="2400" dirty="0" smtClean="0"/>
              <a:t>Así se define como la generación de conocimientos para la resolución de problemas concretos  cuyo propósito es  incrementar la competitividad de las empresas y colaborar al desarrollo con una visión local-global </a:t>
            </a:r>
          </a:p>
        </p:txBody>
      </p:sp>
      <p:sp>
        <p:nvSpPr>
          <p:cNvPr id="5" name="4 Rectángulo"/>
          <p:cNvSpPr/>
          <p:nvPr/>
        </p:nvSpPr>
        <p:spPr>
          <a:xfrm>
            <a:off x="3727192" y="5874176"/>
            <a:ext cx="6096000" cy="461665"/>
          </a:xfrm>
          <a:prstGeom prst="rect">
            <a:avLst/>
          </a:prstGeom>
          <a:solidFill>
            <a:srgbClr val="F0F5D0"/>
          </a:solidFill>
        </p:spPr>
        <p:txBody>
          <a:bodyPr wrap="square">
            <a:spAutoFit/>
          </a:bodyPr>
          <a:lstStyle/>
          <a:p>
            <a:r>
              <a:rPr lang="es-ES" sz="2400" dirty="0" smtClean="0"/>
              <a:t>Económica       y        Cultural</a:t>
            </a:r>
            <a:endParaRPr lang="es-MX" sz="2400" dirty="0"/>
          </a:p>
        </p:txBody>
      </p:sp>
      <p:sp>
        <p:nvSpPr>
          <p:cNvPr id="6" name="5 Flecha abajo"/>
          <p:cNvSpPr/>
          <p:nvPr/>
        </p:nvSpPr>
        <p:spPr>
          <a:xfrm>
            <a:off x="4847861" y="1556792"/>
            <a:ext cx="2112235"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a:off x="5103618" y="5327729"/>
            <a:ext cx="2112235"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710440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14095" y="269383"/>
            <a:ext cx="8235974" cy="830997"/>
          </a:xfrm>
          <a:prstGeom prst="rect">
            <a:avLst/>
          </a:prstGeom>
          <a:solidFill>
            <a:schemeClr val="accent2">
              <a:lumMod val="20000"/>
              <a:lumOff val="80000"/>
            </a:schemeClr>
          </a:solidFill>
        </p:spPr>
        <p:txBody>
          <a:bodyPr wrap="square" rtlCol="0">
            <a:spAutoFit/>
          </a:bodyPr>
          <a:lstStyle/>
          <a:p>
            <a:pPr algn="ctr"/>
            <a:r>
              <a:rPr lang="es-ES" sz="2400" dirty="0" smtClean="0"/>
              <a:t>Entornos </a:t>
            </a:r>
            <a:r>
              <a:rPr lang="es-ES" sz="2400" dirty="0" smtClean="0"/>
              <a:t> </a:t>
            </a:r>
            <a:r>
              <a:rPr lang="es-ES" sz="2400" dirty="0" smtClean="0"/>
              <a:t>innovadores en el mundo como entornos globales y en las regiones como un entorno local</a:t>
            </a:r>
            <a:endParaRPr lang="es-MX" sz="2400" dirty="0"/>
          </a:p>
        </p:txBody>
      </p:sp>
      <p:sp>
        <p:nvSpPr>
          <p:cNvPr id="5" name="4 CuadroTexto"/>
          <p:cNvSpPr txBox="1"/>
          <p:nvPr/>
        </p:nvSpPr>
        <p:spPr>
          <a:xfrm>
            <a:off x="1487488" y="1556792"/>
            <a:ext cx="9313035" cy="1200329"/>
          </a:xfrm>
          <a:prstGeom prst="rect">
            <a:avLst/>
          </a:prstGeom>
          <a:solidFill>
            <a:schemeClr val="accent1">
              <a:lumMod val="20000"/>
              <a:lumOff val="80000"/>
            </a:schemeClr>
          </a:solidFill>
        </p:spPr>
        <p:txBody>
          <a:bodyPr wrap="square" rtlCol="0">
            <a:spAutoFit/>
          </a:bodyPr>
          <a:lstStyle/>
          <a:p>
            <a:r>
              <a:rPr lang="es-MX" dirty="0" smtClean="0"/>
              <a:t>Capacidad generada a través de las  condiciones endógenas de una región, las cuales se conciben en la auto-organización anclada en un territorio, en una condición de sustentabilidad cultural que debe incluir las condiciones globales.</a:t>
            </a:r>
          </a:p>
          <a:p>
            <a:endParaRPr lang="es-MX" dirty="0"/>
          </a:p>
        </p:txBody>
      </p:sp>
      <p:sp>
        <p:nvSpPr>
          <p:cNvPr id="6" name="5 CuadroTexto"/>
          <p:cNvSpPr txBox="1"/>
          <p:nvPr/>
        </p:nvSpPr>
        <p:spPr>
          <a:xfrm>
            <a:off x="719403" y="4077072"/>
            <a:ext cx="11041227" cy="2308324"/>
          </a:xfrm>
          <a:prstGeom prst="rect">
            <a:avLst/>
          </a:prstGeom>
          <a:solidFill>
            <a:schemeClr val="bg2">
              <a:lumMod val="90000"/>
            </a:schemeClr>
          </a:solidFill>
        </p:spPr>
        <p:txBody>
          <a:bodyPr wrap="square" rtlCol="0">
            <a:spAutoFit/>
          </a:bodyPr>
          <a:lstStyle/>
          <a:p>
            <a:pPr lvl="0">
              <a:buFont typeface="Arial" pitchFamily="34" charset="0"/>
              <a:buChar char="•"/>
            </a:pPr>
            <a:r>
              <a:rPr lang="es-MX" dirty="0" smtClean="0"/>
              <a:t>La introducción en el mercado de un nuevo bien o una clase de bienes</a:t>
            </a:r>
          </a:p>
          <a:p>
            <a:pPr lvl="0">
              <a:buFont typeface="Arial" pitchFamily="34" charset="0"/>
              <a:buChar char="•"/>
            </a:pPr>
            <a:r>
              <a:rPr lang="es-MX" dirty="0" smtClean="0"/>
              <a:t>La innovación en materiales, definida como el uso de una  nueva de materia prima </a:t>
            </a:r>
          </a:p>
          <a:p>
            <a:pPr lvl="0">
              <a:buFont typeface="Arial" pitchFamily="34" charset="0"/>
              <a:buChar char="•"/>
            </a:pPr>
            <a:r>
              <a:rPr lang="es-MX" dirty="0" smtClean="0"/>
              <a:t>La innovación de producción, como la incorporación de un nuevo método de producción no experimentado en determinado sector</a:t>
            </a:r>
          </a:p>
          <a:p>
            <a:pPr lvl="0">
              <a:buFont typeface="Arial" pitchFamily="34" charset="0"/>
              <a:buChar char="•"/>
            </a:pPr>
            <a:r>
              <a:rPr lang="es-MX" dirty="0" smtClean="0"/>
              <a:t>La innovación de mercado, descrita como la apertura de un nuevo mercado o la implantación de una estructura novedosa de mercado</a:t>
            </a:r>
          </a:p>
          <a:p>
            <a:pPr lvl="0">
              <a:buFont typeface="Arial" pitchFamily="34" charset="0"/>
              <a:buChar char="•"/>
            </a:pPr>
            <a:r>
              <a:rPr lang="es-ES" dirty="0" smtClean="0"/>
              <a:t>Gestión en cualquiera de los procesos</a:t>
            </a:r>
            <a:endParaRPr lang="es-MX" dirty="0" smtClean="0"/>
          </a:p>
          <a:p>
            <a:pPr>
              <a:buFont typeface="Arial" pitchFamily="34" charset="0"/>
              <a:buChar char="•"/>
            </a:pPr>
            <a:endParaRPr lang="es-MX" dirty="0"/>
          </a:p>
        </p:txBody>
      </p:sp>
      <p:sp>
        <p:nvSpPr>
          <p:cNvPr id="7" name="6 Flecha abajo"/>
          <p:cNvSpPr/>
          <p:nvPr/>
        </p:nvSpPr>
        <p:spPr>
          <a:xfrm>
            <a:off x="3451582" y="2840974"/>
            <a:ext cx="5088565"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Innovación en el diseño</a:t>
            </a:r>
            <a:endParaRPr lang="es-MX" dirty="0"/>
          </a:p>
        </p:txBody>
      </p:sp>
    </p:spTree>
    <p:extLst>
      <p:ext uri="{BB962C8B-B14F-4D97-AF65-F5344CB8AC3E}">
        <p14:creationId xmlns:p14="http://schemas.microsoft.com/office/powerpoint/2010/main" val="37183965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63552" y="188641"/>
            <a:ext cx="7104789" cy="1477328"/>
          </a:xfrm>
          <a:prstGeom prst="rect">
            <a:avLst/>
          </a:prstGeom>
          <a:solidFill>
            <a:schemeClr val="accent2">
              <a:lumMod val="20000"/>
              <a:lumOff val="80000"/>
            </a:schemeClr>
          </a:solidFill>
        </p:spPr>
        <p:txBody>
          <a:bodyPr wrap="square" rtlCol="0">
            <a:spAutoFit/>
          </a:bodyPr>
          <a:lstStyle/>
          <a:p>
            <a:pPr algn="ctr"/>
            <a:r>
              <a:rPr lang="es-MX" dirty="0" smtClean="0"/>
              <a:t>La innovación se centra en la generación de ideas para ser adoptada por una empresa</a:t>
            </a:r>
          </a:p>
          <a:p>
            <a:pPr algn="ctr"/>
            <a:r>
              <a:rPr lang="es-MX" dirty="0"/>
              <a:t>Se define como  un acto intangible, algo más que mero conocimiento que influye directamente en el capital intelectual de la empresa y por lo tanto en la creación de valor de la misma</a:t>
            </a:r>
          </a:p>
        </p:txBody>
      </p:sp>
      <p:sp>
        <p:nvSpPr>
          <p:cNvPr id="3" name="2 CuadroTexto"/>
          <p:cNvSpPr txBox="1"/>
          <p:nvPr/>
        </p:nvSpPr>
        <p:spPr>
          <a:xfrm>
            <a:off x="584249" y="2113715"/>
            <a:ext cx="11041227" cy="1477328"/>
          </a:xfrm>
          <a:prstGeom prst="rect">
            <a:avLst/>
          </a:prstGeom>
          <a:solidFill>
            <a:schemeClr val="bg2">
              <a:lumMod val="90000"/>
            </a:schemeClr>
          </a:solidFill>
        </p:spPr>
        <p:txBody>
          <a:bodyPr wrap="square" rtlCol="0">
            <a:spAutoFit/>
          </a:bodyPr>
          <a:lstStyle/>
          <a:p>
            <a:r>
              <a:rPr lang="es-MX" dirty="0" smtClean="0"/>
              <a:t>Proporciona ventajas para una sociedad o un mercado, hace posible la resolución de problemas productivos</a:t>
            </a:r>
          </a:p>
          <a:p>
            <a:r>
              <a:rPr lang="es-MX" dirty="0" smtClean="0"/>
              <a:t>La </a:t>
            </a:r>
            <a:r>
              <a:rPr lang="es-MX" dirty="0"/>
              <a:t>incorporación del proceso de innovación en las empresas asentadas en un territorio, </a:t>
            </a:r>
            <a:r>
              <a:rPr lang="es-MX" dirty="0" smtClean="0"/>
              <a:t>posibilita </a:t>
            </a:r>
            <a:r>
              <a:rPr lang="es-MX" dirty="0"/>
              <a:t>el desarrollo </a:t>
            </a:r>
            <a:r>
              <a:rPr lang="es-MX" dirty="0" smtClean="0"/>
              <a:t>desde un  </a:t>
            </a:r>
            <a:r>
              <a:rPr lang="es-MX" dirty="0"/>
              <a:t>enfoque </a:t>
            </a:r>
            <a:r>
              <a:rPr lang="es-MX" dirty="0" smtClean="0"/>
              <a:t>endógeno</a:t>
            </a:r>
            <a:endParaRPr lang="es-MX" dirty="0"/>
          </a:p>
          <a:p>
            <a:endParaRPr lang="es-MX" dirty="0"/>
          </a:p>
        </p:txBody>
      </p:sp>
      <p:sp>
        <p:nvSpPr>
          <p:cNvPr id="4" name="3 CuadroTexto"/>
          <p:cNvSpPr txBox="1"/>
          <p:nvPr/>
        </p:nvSpPr>
        <p:spPr>
          <a:xfrm>
            <a:off x="1659854" y="4741188"/>
            <a:ext cx="5039883" cy="646331"/>
          </a:xfrm>
          <a:prstGeom prst="rect">
            <a:avLst/>
          </a:prstGeom>
          <a:solidFill>
            <a:schemeClr val="accent1">
              <a:lumMod val="40000"/>
              <a:lumOff val="60000"/>
            </a:schemeClr>
          </a:solidFill>
        </p:spPr>
        <p:txBody>
          <a:bodyPr wrap="square" rtlCol="0">
            <a:spAutoFit/>
          </a:bodyPr>
          <a:lstStyle/>
          <a:p>
            <a:r>
              <a:rPr lang="es-MX" dirty="0" smtClean="0"/>
              <a:t>Ambientes innovadores, en los que el contexto cultural cumple un papel predominante </a:t>
            </a:r>
            <a:endParaRPr lang="es-MX" dirty="0"/>
          </a:p>
        </p:txBody>
      </p:sp>
      <p:sp>
        <p:nvSpPr>
          <p:cNvPr id="6" name="5 Flecha abajo"/>
          <p:cNvSpPr/>
          <p:nvPr/>
        </p:nvSpPr>
        <p:spPr>
          <a:xfrm rot="1752838">
            <a:off x="6826568" y="3765361"/>
            <a:ext cx="4271797" cy="249008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Actores sociales y de instituciones locales, con propósitos creativos e innovadores</a:t>
            </a:r>
            <a:endParaRPr lang="es-MX" dirty="0"/>
          </a:p>
        </p:txBody>
      </p:sp>
    </p:spTree>
    <p:extLst>
      <p:ext uri="{BB962C8B-B14F-4D97-AF65-F5344CB8AC3E}">
        <p14:creationId xmlns:p14="http://schemas.microsoft.com/office/powerpoint/2010/main" val="386799059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11424" y="692696"/>
            <a:ext cx="10273141" cy="923330"/>
          </a:xfrm>
          <a:prstGeom prst="rect">
            <a:avLst/>
          </a:prstGeom>
          <a:solidFill>
            <a:schemeClr val="accent2">
              <a:lumMod val="20000"/>
              <a:lumOff val="80000"/>
            </a:schemeClr>
          </a:solidFill>
        </p:spPr>
        <p:txBody>
          <a:bodyPr wrap="square" rtlCol="0">
            <a:spAutoFit/>
          </a:bodyPr>
          <a:lstStyle/>
          <a:p>
            <a:r>
              <a:rPr lang="es-MX" dirty="0" smtClean="0"/>
              <a:t>En</a:t>
            </a:r>
            <a:r>
              <a:rPr lang="es-MX" dirty="0" smtClean="0"/>
              <a:t> </a:t>
            </a:r>
            <a:r>
              <a:rPr lang="es-MX" dirty="0" smtClean="0"/>
              <a:t>los objetos de </a:t>
            </a:r>
            <a:r>
              <a:rPr lang="es-MX" dirty="0" smtClean="0"/>
              <a:t>diseño  </a:t>
            </a:r>
            <a:r>
              <a:rPr lang="es-MX" dirty="0" smtClean="0"/>
              <a:t>está contenido </a:t>
            </a:r>
            <a:r>
              <a:rPr lang="es-MX" dirty="0" smtClean="0"/>
              <a:t>un</a:t>
            </a:r>
            <a:r>
              <a:rPr lang="es-MX" dirty="0" smtClean="0"/>
              <a:t> </a:t>
            </a:r>
            <a:r>
              <a:rPr lang="es-MX" dirty="0" smtClean="0"/>
              <a:t>acervo de saber y las tradiciones e identidades de cada territorio, región o comunidad conformando una base para el desarrollo socioeconómico desde la producción de productos innovadores con identidades </a:t>
            </a:r>
          </a:p>
        </p:txBody>
      </p:sp>
      <p:sp>
        <p:nvSpPr>
          <p:cNvPr id="7" name="6 CuadroTexto"/>
          <p:cNvSpPr txBox="1"/>
          <p:nvPr/>
        </p:nvSpPr>
        <p:spPr>
          <a:xfrm>
            <a:off x="911424" y="2204864"/>
            <a:ext cx="10273141" cy="923330"/>
          </a:xfrm>
          <a:prstGeom prst="rect">
            <a:avLst/>
          </a:prstGeom>
          <a:solidFill>
            <a:schemeClr val="bg2"/>
          </a:solidFill>
        </p:spPr>
        <p:txBody>
          <a:bodyPr wrap="square" rtlCol="0">
            <a:spAutoFit/>
          </a:bodyPr>
          <a:lstStyle/>
          <a:p>
            <a:r>
              <a:rPr lang="es-MX" dirty="0" smtClean="0"/>
              <a:t> Las innovaciones de objetos que se presenten quedan puestas en correspondencia con los estados del contexto cultural existente, asegurando la trasmisión de los lenguajes socioculturales y de valores establecidos en los contextos locales y mundiales.</a:t>
            </a:r>
            <a:endParaRPr lang="es-MX" dirty="0"/>
          </a:p>
        </p:txBody>
      </p:sp>
      <p:sp>
        <p:nvSpPr>
          <p:cNvPr id="8" name="7 CuadroTexto"/>
          <p:cNvSpPr txBox="1"/>
          <p:nvPr/>
        </p:nvSpPr>
        <p:spPr>
          <a:xfrm>
            <a:off x="1391477" y="4077073"/>
            <a:ext cx="4992555" cy="2031325"/>
          </a:xfrm>
          <a:prstGeom prst="rect">
            <a:avLst/>
          </a:prstGeom>
          <a:solidFill>
            <a:srgbClr val="C7C7C7"/>
          </a:solidFill>
        </p:spPr>
        <p:txBody>
          <a:bodyPr wrap="square" rtlCol="0">
            <a:spAutoFit/>
          </a:bodyPr>
          <a:lstStyle/>
          <a:p>
            <a:r>
              <a:rPr lang="es-ES" dirty="0" smtClean="0"/>
              <a:t>Algunos</a:t>
            </a:r>
            <a:r>
              <a:rPr lang="es-MX" dirty="0" smtClean="0"/>
              <a:t> esquemas de interpretación aceptados como válidos, fracasan rechazando los objetos innovadores impidiendo que éstos adquieran identidad en una región determinada y pasen a formar parte de la cultura contribuyendo al desarrollo de una región. </a:t>
            </a:r>
          </a:p>
          <a:p>
            <a:endParaRPr lang="es-MX" dirty="0"/>
          </a:p>
        </p:txBody>
      </p:sp>
      <p:sp>
        <p:nvSpPr>
          <p:cNvPr id="11" name="10 CuadroTexto"/>
          <p:cNvSpPr txBox="1"/>
          <p:nvPr/>
        </p:nvSpPr>
        <p:spPr>
          <a:xfrm>
            <a:off x="7056107" y="4077073"/>
            <a:ext cx="4512501" cy="1754327"/>
          </a:xfrm>
          <a:prstGeom prst="rect">
            <a:avLst/>
          </a:prstGeom>
          <a:solidFill>
            <a:srgbClr val="92D050"/>
          </a:solidFill>
        </p:spPr>
        <p:txBody>
          <a:bodyPr wrap="square" rtlCol="0">
            <a:spAutoFit/>
          </a:bodyPr>
          <a:lstStyle/>
          <a:p>
            <a:r>
              <a:rPr lang="es-MX" dirty="0" smtClean="0"/>
              <a:t>Desarrollar propósitos creativos que permitan establecer una cultura de innovación territorial,  que contempla las normas y valores que conforma la cultura del grupo social, y que dará como resultado un ambiente innovador </a:t>
            </a:r>
            <a:endParaRPr lang="es-MX" dirty="0"/>
          </a:p>
        </p:txBody>
      </p:sp>
      <p:cxnSp>
        <p:nvCxnSpPr>
          <p:cNvPr id="13" name="12 Conector recto de flecha"/>
          <p:cNvCxnSpPr/>
          <p:nvPr/>
        </p:nvCxnSpPr>
        <p:spPr>
          <a:xfrm flipH="1">
            <a:off x="3695733" y="3140968"/>
            <a:ext cx="115212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7632171" y="3140968"/>
            <a:ext cx="1584176"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77174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31637" y="764704"/>
            <a:ext cx="8928992" cy="1477328"/>
          </a:xfrm>
          <a:prstGeom prst="rect">
            <a:avLst/>
          </a:prstGeom>
          <a:solidFill>
            <a:schemeClr val="tx2">
              <a:lumMod val="20000"/>
              <a:lumOff val="80000"/>
            </a:schemeClr>
          </a:solidFill>
        </p:spPr>
        <p:txBody>
          <a:bodyPr wrap="square" rtlCol="0">
            <a:spAutoFit/>
          </a:bodyPr>
          <a:lstStyle/>
          <a:p>
            <a:r>
              <a:rPr lang="es-MX" dirty="0" smtClean="0"/>
              <a:t>El impulso innovador para el desarrollo tiene que conformarse de todos los actores sociales, debe incluir la participación de las sociedades locales, en las que existan elementos compartidos por un grupo de personas, tal como su historia, vivencias cotidianas, cultura y el reconocimiento de un territorio, una identidad y una pertenencia al mismo grupo social.</a:t>
            </a:r>
            <a:endParaRPr lang="es-MX" dirty="0"/>
          </a:p>
        </p:txBody>
      </p:sp>
      <p:sp>
        <p:nvSpPr>
          <p:cNvPr id="4" name="3 CuadroTexto"/>
          <p:cNvSpPr txBox="1"/>
          <p:nvPr/>
        </p:nvSpPr>
        <p:spPr>
          <a:xfrm>
            <a:off x="2857089" y="3068961"/>
            <a:ext cx="8160907" cy="646331"/>
          </a:xfrm>
          <a:prstGeom prst="rect">
            <a:avLst/>
          </a:prstGeom>
          <a:solidFill>
            <a:schemeClr val="accent3">
              <a:lumMod val="20000"/>
              <a:lumOff val="80000"/>
            </a:schemeClr>
          </a:solidFill>
        </p:spPr>
        <p:txBody>
          <a:bodyPr wrap="square" rtlCol="0">
            <a:spAutoFit/>
          </a:bodyPr>
          <a:lstStyle/>
          <a:p>
            <a:r>
              <a:rPr lang="es-MX" dirty="0" smtClean="0"/>
              <a:t>Conceptualización simbólica y material y del como potenciar sus ventajas culturales, sociales y económicas</a:t>
            </a:r>
            <a:endParaRPr lang="es-MX" dirty="0"/>
          </a:p>
        </p:txBody>
      </p:sp>
      <p:sp>
        <p:nvSpPr>
          <p:cNvPr id="5" name="4 CuadroTexto"/>
          <p:cNvSpPr txBox="1"/>
          <p:nvPr/>
        </p:nvSpPr>
        <p:spPr>
          <a:xfrm>
            <a:off x="2917821" y="4221089"/>
            <a:ext cx="8448939" cy="646331"/>
          </a:xfrm>
          <a:prstGeom prst="rect">
            <a:avLst/>
          </a:prstGeom>
          <a:solidFill>
            <a:schemeClr val="accent2">
              <a:lumMod val="20000"/>
              <a:lumOff val="80000"/>
            </a:schemeClr>
          </a:solidFill>
        </p:spPr>
        <p:txBody>
          <a:bodyPr wrap="square" rtlCol="0">
            <a:spAutoFit/>
          </a:bodyPr>
          <a:lstStyle/>
          <a:p>
            <a:r>
              <a:rPr lang="es-MX" dirty="0" smtClean="0"/>
              <a:t>Endogeneidad, que posibilita la toma de decisiones frente a opciones de desarrollo y de políticas tanto locales como globales </a:t>
            </a:r>
            <a:endParaRPr lang="es-MX" dirty="0"/>
          </a:p>
        </p:txBody>
      </p:sp>
      <p:sp>
        <p:nvSpPr>
          <p:cNvPr id="6" name="5 CuadroTexto"/>
          <p:cNvSpPr txBox="1"/>
          <p:nvPr/>
        </p:nvSpPr>
        <p:spPr>
          <a:xfrm>
            <a:off x="2929580" y="5301209"/>
            <a:ext cx="7968885" cy="646331"/>
          </a:xfrm>
          <a:prstGeom prst="rect">
            <a:avLst/>
          </a:prstGeom>
          <a:solidFill>
            <a:schemeClr val="accent5">
              <a:lumMod val="20000"/>
              <a:lumOff val="80000"/>
            </a:schemeClr>
          </a:solidFill>
        </p:spPr>
        <p:txBody>
          <a:bodyPr wrap="square" rtlCol="0">
            <a:spAutoFit/>
          </a:bodyPr>
          <a:lstStyle/>
          <a:p>
            <a:r>
              <a:rPr lang="es-MX" dirty="0" smtClean="0"/>
              <a:t>La  cultura   como una herramienta competitiva para el diseño de productos innovadores</a:t>
            </a:r>
            <a:endParaRPr lang="es-MX" dirty="0"/>
          </a:p>
        </p:txBody>
      </p:sp>
      <p:sp>
        <p:nvSpPr>
          <p:cNvPr id="3" name="Flecha abajo 2"/>
          <p:cNvSpPr/>
          <p:nvPr/>
        </p:nvSpPr>
        <p:spPr>
          <a:xfrm>
            <a:off x="5915193" y="2445716"/>
            <a:ext cx="1387659" cy="4703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Flecha abajo 6"/>
          <p:cNvSpPr/>
          <p:nvPr/>
        </p:nvSpPr>
        <p:spPr>
          <a:xfrm>
            <a:off x="5879436" y="3726909"/>
            <a:ext cx="1387659" cy="4703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Flecha abajo 7"/>
          <p:cNvSpPr/>
          <p:nvPr/>
        </p:nvSpPr>
        <p:spPr>
          <a:xfrm>
            <a:off x="5902478" y="4796452"/>
            <a:ext cx="1387659" cy="4703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6496233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91477" y="692697"/>
            <a:ext cx="9793088" cy="1754327"/>
          </a:xfrm>
          <a:prstGeom prst="rect">
            <a:avLst/>
          </a:prstGeom>
          <a:solidFill>
            <a:schemeClr val="bg2">
              <a:lumMod val="90000"/>
            </a:schemeClr>
          </a:solidFill>
        </p:spPr>
        <p:txBody>
          <a:bodyPr wrap="square" rtlCol="0">
            <a:spAutoFit/>
          </a:bodyPr>
          <a:lstStyle/>
          <a:p>
            <a:pPr algn="ctr"/>
            <a:r>
              <a:rPr lang="es-MX" dirty="0" smtClean="0"/>
              <a:t>La UNESCO define que la cultura, la creatividad y la diversidad cultural  como la dimensión clave para el desarrollo sostenible de las regiones a través de incorporar a la cultura, dentro de los planes y políticas para el desarrollo sostenible a través de propuestas que refuercen la cadena de valor de la creación, producción difusión y acceso, Asimismo  define que el  sector creativo es un factor de crecimiento inclusivo y sostenible en el mundo, tanto a nivel nacional como regional</a:t>
            </a:r>
            <a:endParaRPr lang="es-MX" dirty="0"/>
          </a:p>
        </p:txBody>
      </p:sp>
      <p:sp>
        <p:nvSpPr>
          <p:cNvPr id="3" name="2 CuadroTexto"/>
          <p:cNvSpPr txBox="1"/>
          <p:nvPr/>
        </p:nvSpPr>
        <p:spPr>
          <a:xfrm>
            <a:off x="1487488" y="4653136"/>
            <a:ext cx="3840427" cy="646331"/>
          </a:xfrm>
          <a:prstGeom prst="rect">
            <a:avLst/>
          </a:prstGeom>
          <a:solidFill>
            <a:schemeClr val="accent2">
              <a:lumMod val="40000"/>
              <a:lumOff val="60000"/>
            </a:schemeClr>
          </a:solidFill>
        </p:spPr>
        <p:txBody>
          <a:bodyPr wrap="square" rtlCol="0">
            <a:spAutoFit/>
          </a:bodyPr>
          <a:lstStyle/>
          <a:p>
            <a:r>
              <a:rPr lang="es-MX" dirty="0" smtClean="0"/>
              <a:t>Desarrollo de los procesos de innovación en la cultura material</a:t>
            </a:r>
            <a:endParaRPr lang="es-MX" dirty="0"/>
          </a:p>
        </p:txBody>
      </p:sp>
      <p:sp>
        <p:nvSpPr>
          <p:cNvPr id="4" name="3 CuadroTexto"/>
          <p:cNvSpPr txBox="1"/>
          <p:nvPr/>
        </p:nvSpPr>
        <p:spPr>
          <a:xfrm>
            <a:off x="4751851" y="3429001"/>
            <a:ext cx="2976331" cy="461665"/>
          </a:xfrm>
          <a:prstGeom prst="rect">
            <a:avLst/>
          </a:prstGeom>
          <a:solidFill>
            <a:schemeClr val="tx2">
              <a:lumMod val="40000"/>
              <a:lumOff val="60000"/>
            </a:schemeClr>
          </a:solidFill>
        </p:spPr>
        <p:txBody>
          <a:bodyPr wrap="square" rtlCol="0">
            <a:spAutoFit/>
          </a:bodyPr>
          <a:lstStyle/>
          <a:p>
            <a:pPr algn="ctr"/>
            <a:r>
              <a:rPr lang="es-ES" sz="2400" dirty="0" smtClean="0"/>
              <a:t>DISEÑO</a:t>
            </a:r>
            <a:endParaRPr lang="es-MX" sz="2400" dirty="0"/>
          </a:p>
        </p:txBody>
      </p:sp>
      <p:sp>
        <p:nvSpPr>
          <p:cNvPr id="5" name="4 CuadroTexto"/>
          <p:cNvSpPr txBox="1"/>
          <p:nvPr/>
        </p:nvSpPr>
        <p:spPr>
          <a:xfrm>
            <a:off x="6672064" y="4509120"/>
            <a:ext cx="5039883" cy="1477328"/>
          </a:xfrm>
          <a:prstGeom prst="rect">
            <a:avLst/>
          </a:prstGeom>
          <a:solidFill>
            <a:schemeClr val="accent2">
              <a:lumMod val="40000"/>
              <a:lumOff val="60000"/>
            </a:schemeClr>
          </a:solidFill>
        </p:spPr>
        <p:txBody>
          <a:bodyPr wrap="square" rtlCol="0">
            <a:spAutoFit/>
          </a:bodyPr>
          <a:lstStyle/>
          <a:p>
            <a:r>
              <a:rPr lang="es-ES" dirty="0" smtClean="0"/>
              <a:t>Desarrollo de las  industrias creativas y culturales  que pueden ser las facilitadoras para un desarrollo económico y culturalmente sostenible</a:t>
            </a:r>
            <a:endParaRPr lang="es-MX" dirty="0" smtClean="0"/>
          </a:p>
          <a:p>
            <a:endParaRPr lang="es-MX" dirty="0"/>
          </a:p>
        </p:txBody>
      </p:sp>
      <p:sp>
        <p:nvSpPr>
          <p:cNvPr id="6" name="5 Flecha abajo"/>
          <p:cNvSpPr/>
          <p:nvPr/>
        </p:nvSpPr>
        <p:spPr>
          <a:xfrm>
            <a:off x="5711957" y="2996952"/>
            <a:ext cx="115212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rot="20105055">
            <a:off x="7440149" y="4077072"/>
            <a:ext cx="115212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bajo"/>
          <p:cNvSpPr/>
          <p:nvPr/>
        </p:nvSpPr>
        <p:spPr>
          <a:xfrm rot="2468232">
            <a:off x="3215680" y="4149080"/>
            <a:ext cx="115212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8637210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8201" y="232081"/>
            <a:ext cx="10005843" cy="1143000"/>
          </a:xfrm>
        </p:spPr>
        <p:txBody>
          <a:bodyPr>
            <a:normAutofit fontScale="90000"/>
          </a:bodyPr>
          <a:lstStyle/>
          <a:p>
            <a:r>
              <a:rPr lang="es-MX" sz="2400" dirty="0" smtClean="0"/>
              <a:t>Tipos de innovaciones y su impacto a través de los productos de diseño </a:t>
            </a:r>
            <a:r>
              <a:rPr lang="es-MX" sz="2400" dirty="0" smtClean="0">
                <a:latin typeface="Arial" panose="020B0604020202020204" pitchFamily="34" charset="0"/>
                <a:cs typeface="Arial" panose="020B0604020202020204" pitchFamily="34" charset="0"/>
              </a:rPr>
              <a:t>desde las condiciones culturales locales y globales y su relación con la </a:t>
            </a:r>
            <a:r>
              <a:rPr lang="es-MX" sz="2400" dirty="0" smtClean="0"/>
              <a:t> </a:t>
            </a:r>
            <a:r>
              <a:rPr lang="es-MX" sz="2400" dirty="0"/>
              <a:t>mundialización </a:t>
            </a:r>
            <a:r>
              <a:rPr lang="es-MX" sz="2400" dirty="0" smtClean="0"/>
              <a:t>en </a:t>
            </a:r>
            <a:r>
              <a:rPr lang="es-MX" sz="2400" dirty="0"/>
              <a:t>México</a:t>
            </a:r>
            <a:r>
              <a:rPr lang="es-MX" sz="2400" dirty="0">
                <a:latin typeface="Arial" panose="020B0604020202020204" pitchFamily="34" charset="0"/>
                <a:cs typeface="Arial" panose="020B0604020202020204" pitchFamily="34" charset="0"/>
              </a:rPr>
              <a:t>,</a:t>
            </a:r>
            <a:endParaRPr lang="es-MX" sz="2400" dirty="0"/>
          </a:p>
        </p:txBody>
      </p:sp>
      <p:sp>
        <p:nvSpPr>
          <p:cNvPr id="3" name="2 Marcador de contenido"/>
          <p:cNvSpPr>
            <a:spLocks noGrp="1"/>
          </p:cNvSpPr>
          <p:nvPr>
            <p:ph sz="half" idx="1"/>
          </p:nvPr>
        </p:nvSpPr>
        <p:spPr>
          <a:xfrm>
            <a:off x="846689" y="1745432"/>
            <a:ext cx="4041016" cy="5112568"/>
          </a:xfrm>
          <a:solidFill>
            <a:schemeClr val="tx2">
              <a:lumMod val="20000"/>
              <a:lumOff val="80000"/>
            </a:schemeClr>
          </a:solidFill>
        </p:spPr>
        <p:txBody>
          <a:bodyPr>
            <a:normAutofit/>
          </a:bodyPr>
          <a:lstStyle/>
          <a:p>
            <a:pPr>
              <a:buNone/>
            </a:pPr>
            <a:r>
              <a:rPr lang="es-MX" dirty="0" smtClean="0"/>
              <a:t>	</a:t>
            </a:r>
            <a:r>
              <a:rPr lang="es-MX" sz="2000" dirty="0" smtClean="0"/>
              <a:t>La innovación en el diseño puede describirse de acuerdo a la forma en que se inserta en la cultura y en la forma en que se apropian los valores simbólicos que conforman el producto diseñado y que se diferencia  de acuerdo a los niveles de uso de los valores o recursos locales o globales relacionandolo con su impacto en entornos regionales o mundiales</a:t>
            </a:r>
            <a:endParaRPr lang="es-MX" dirty="0"/>
          </a:p>
        </p:txBody>
      </p:sp>
      <p:pic>
        <p:nvPicPr>
          <p:cNvPr id="43010" name="Picture 2"/>
          <p:cNvPicPr>
            <a:picLocks noGrp="1" noChangeAspect="1" noChangeArrowheads="1"/>
          </p:cNvPicPr>
          <p:nvPr>
            <p:ph sz="half" idx="2"/>
          </p:nvPr>
        </p:nvPicPr>
        <p:blipFill>
          <a:blip r:embed="rId2" cstate="print"/>
          <a:srcRect/>
          <a:stretch>
            <a:fillRect/>
          </a:stretch>
        </p:blipFill>
        <p:spPr bwMode="auto">
          <a:xfrm>
            <a:off x="6192011" y="3861049"/>
            <a:ext cx="4984372" cy="2768039"/>
          </a:xfrm>
          <a:prstGeom prst="rect">
            <a:avLst/>
          </a:prstGeom>
          <a:noFill/>
          <a:ln w="9525">
            <a:noFill/>
            <a:miter lim="800000"/>
            <a:headEnd/>
            <a:tailEnd/>
          </a:ln>
          <a:effectLst/>
        </p:spPr>
      </p:pic>
      <p:sp>
        <p:nvSpPr>
          <p:cNvPr id="6" name="2 Marcador de contenido"/>
          <p:cNvSpPr txBox="1">
            <a:spLocks/>
          </p:cNvSpPr>
          <p:nvPr/>
        </p:nvSpPr>
        <p:spPr>
          <a:xfrm>
            <a:off x="5590697" y="1355642"/>
            <a:ext cx="5768843" cy="2184798"/>
          </a:xfrm>
          <a:prstGeom prst="rect">
            <a:avLst/>
          </a:prstGeom>
        </p:spPr>
        <p:txBody>
          <a:bodyPr vert="horz" lIns="91440" tIns="45720" rIns="91440" bIns="45720" rtlCol="0">
            <a:normAutofit fontScale="77500" lnSpcReduction="20000"/>
          </a:bodyPr>
          <a:lstStyle/>
          <a:p>
            <a:pPr marR="0" lvl="0" algn="l" defTabSz="914400" rtl="0" eaLnBrk="1" fontAlgn="auto" latinLnBrk="0" hangingPunct="1">
              <a:lnSpc>
                <a:spcPct val="100000"/>
              </a:lnSpc>
              <a:spcBef>
                <a:spcPct val="20000"/>
              </a:spcBef>
              <a:spcAft>
                <a:spcPts val="0"/>
              </a:spcAft>
              <a:buClrTx/>
              <a:buSzTx/>
              <a:tabLst/>
              <a:defRPr/>
            </a:pPr>
            <a:r>
              <a:rPr kumimoji="0" lang="es-MX" sz="2600" b="0" i="0" u="none" strike="noStrike" kern="1200" cap="none" spc="0" normalizeH="0" baseline="0" noProof="0" dirty="0" smtClean="0">
                <a:ln>
                  <a:noFill/>
                </a:ln>
                <a:solidFill>
                  <a:schemeClr val="tx1"/>
                </a:solidFill>
                <a:effectLst/>
                <a:uLnTx/>
                <a:uFillTx/>
                <a:latin typeface="+mn-lt"/>
                <a:ea typeface="+mn-ea"/>
                <a:cs typeface="+mn-cs"/>
              </a:rPr>
              <a:t>Un tipo de innovación es la  radical,</a:t>
            </a:r>
            <a:r>
              <a:rPr kumimoji="0" lang="es-MX" sz="2600" b="0" i="0" u="none" strike="noStrike" kern="1200" cap="none" spc="0" normalizeH="0" noProof="0" dirty="0" smtClean="0">
                <a:ln>
                  <a:noFill/>
                </a:ln>
                <a:solidFill>
                  <a:schemeClr val="tx1"/>
                </a:solidFill>
                <a:effectLst/>
                <a:uLnTx/>
                <a:uFillTx/>
                <a:latin typeface="+mn-lt"/>
                <a:ea typeface="+mn-ea"/>
                <a:cs typeface="+mn-cs"/>
              </a:rPr>
              <a:t> </a:t>
            </a:r>
            <a:r>
              <a:rPr kumimoji="0" lang="es-MX" sz="2600" b="0" i="0" u="none" strike="noStrike" kern="1200" cap="none" spc="0" normalizeH="0" baseline="0" noProof="0" dirty="0" smtClean="0">
                <a:ln>
                  <a:noFill/>
                </a:ln>
                <a:solidFill>
                  <a:schemeClr val="tx1"/>
                </a:solidFill>
                <a:effectLst/>
                <a:uLnTx/>
                <a:uFillTx/>
                <a:latin typeface="+mn-lt"/>
                <a:ea typeface="+mn-ea"/>
                <a:cs typeface="+mn-cs"/>
              </a:rPr>
              <a:t> que desarrolla productos completamente nuevos y supone serias trasgresiones a las identidades culturales y supone un alto riesgo de rechazo de los grupos sociales  debido a la falta de referentes simbólicos</a:t>
            </a:r>
            <a:r>
              <a:rPr kumimoji="0" lang="es-MX" sz="2600" b="0" i="0" u="none" strike="noStrike" kern="1200" cap="none" spc="0" normalizeH="0" noProof="0" dirty="0" smtClean="0">
                <a:ln>
                  <a:noFill/>
                </a:ln>
                <a:solidFill>
                  <a:schemeClr val="tx1"/>
                </a:solidFill>
                <a:effectLst/>
                <a:uLnTx/>
                <a:uFillTx/>
                <a:latin typeface="+mn-lt"/>
                <a:ea typeface="+mn-ea"/>
                <a:cs typeface="+mn-cs"/>
              </a:rPr>
              <a:t> como un caso del diseño y su relación con los aspectos denominados como mundialización en México.</a:t>
            </a:r>
            <a:endParaRPr kumimoji="0" lang="es-MX" sz="2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7023130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01265" y="239280"/>
            <a:ext cx="9862549" cy="645830"/>
          </a:xfrm>
        </p:spPr>
        <p:txBody>
          <a:bodyPr>
            <a:noAutofit/>
          </a:bodyPr>
          <a:lstStyle/>
          <a:p>
            <a:r>
              <a:rPr lang="es-MX" sz="2800" dirty="0" smtClean="0"/>
              <a:t>Descripción</a:t>
            </a:r>
            <a:br>
              <a:rPr lang="es-MX" sz="2800" dirty="0" smtClean="0"/>
            </a:br>
            <a:r>
              <a:rPr lang="es-MX" sz="1800" dirty="0" smtClean="0"/>
              <a:t> </a:t>
            </a:r>
            <a:r>
              <a:rPr lang="es-MX" sz="2800" b="1" dirty="0">
                <a:latin typeface="Arial" panose="020B0604020202020204" pitchFamily="34" charset="0"/>
                <a:cs typeface="Arial" panose="020B0604020202020204" pitchFamily="34" charset="0"/>
              </a:rPr>
              <a:t/>
            </a:r>
            <a:br>
              <a:rPr lang="es-MX" sz="2800" b="1" dirty="0">
                <a:latin typeface="Arial" panose="020B0604020202020204" pitchFamily="34" charset="0"/>
                <a:cs typeface="Arial" panose="020B0604020202020204" pitchFamily="34" charset="0"/>
              </a:rPr>
            </a:br>
            <a:endParaRPr lang="es-MX" sz="2800" dirty="0"/>
          </a:p>
        </p:txBody>
      </p:sp>
      <p:sp>
        <p:nvSpPr>
          <p:cNvPr id="3" name="Marcador de contenido 2"/>
          <p:cNvSpPr>
            <a:spLocks noGrp="1"/>
          </p:cNvSpPr>
          <p:nvPr>
            <p:ph idx="1"/>
          </p:nvPr>
        </p:nvSpPr>
        <p:spPr>
          <a:xfrm>
            <a:off x="1539434" y="833800"/>
            <a:ext cx="10288554" cy="6024200"/>
          </a:xfrm>
        </p:spPr>
        <p:txBody>
          <a:bodyPr>
            <a:noAutofit/>
          </a:bodyPr>
          <a:lstStyle/>
          <a:p>
            <a:r>
              <a:rPr lang="es-MX" dirty="0" smtClean="0"/>
              <a:t>El material didáctico que se presenta tiene como propósito aportar elementos de </a:t>
            </a:r>
            <a:r>
              <a:rPr lang="es-MX" dirty="0" smtClean="0"/>
              <a:t>analisis </a:t>
            </a:r>
            <a:r>
              <a:rPr lang="es-MX" dirty="0" smtClean="0"/>
              <a:t>para coadyuvar al proceso de enseñanza-aprendizaje de la Unidad 3 Intervención del diseño industrial,  del programa de la Unidad de aprendizaje de Evolución de los Objetos de la Licenciatra en Diseño Industrial de la Facultad ed Arquitectura y Diseño de la </a:t>
            </a:r>
            <a:r>
              <a:rPr lang="es-MX" dirty="0" smtClean="0"/>
              <a:t>UAEM,.</a:t>
            </a:r>
            <a:r>
              <a:rPr lang="es-MX" dirty="0" smtClean="0"/>
              <a:t>que abarca los siguientes puntos: </a:t>
            </a:r>
          </a:p>
          <a:p>
            <a:pPr lvl="1"/>
            <a:r>
              <a:rPr lang="es-MX" dirty="0" smtClean="0"/>
              <a:t>Invenciones y la Sociedad</a:t>
            </a:r>
          </a:p>
          <a:p>
            <a:pPr lvl="1"/>
            <a:r>
              <a:rPr lang="es-MX" dirty="0" smtClean="0"/>
              <a:t>Intervención del diseño para la innovación</a:t>
            </a:r>
          </a:p>
          <a:p>
            <a:pPr lvl="1"/>
            <a:r>
              <a:rPr lang="es-MX" dirty="0" smtClean="0"/>
              <a:t>Impacto de la mundialización en los productos en México</a:t>
            </a:r>
          </a:p>
          <a:p>
            <a:endParaRPr lang="es-MX" dirty="0" smtClean="0"/>
          </a:p>
          <a:p>
            <a:r>
              <a:rPr lang="es-MX" dirty="0" smtClean="0"/>
              <a:t>Establece en un primer apartado, diversas definiciones para establecer el </a:t>
            </a:r>
            <a:r>
              <a:rPr lang="es-MX" dirty="0" smtClean="0"/>
              <a:t>pepel  </a:t>
            </a:r>
            <a:r>
              <a:rPr lang="es-MX" dirty="0" smtClean="0"/>
              <a:t>que desempeñan las invenciones en la sociedad desde las diferencias entre la creatividad, el acto creativo, la invención y la innovación.</a:t>
            </a:r>
          </a:p>
          <a:p>
            <a:r>
              <a:rPr lang="es-MX" dirty="0" smtClean="0"/>
              <a:t>En la segunda parte aborda a la innovación desde la visión de importantes estudiosos del tema, estableciendo la relación con la disciplina del diseño y su quehacer como productora de objetos innovadores y su </a:t>
            </a:r>
            <a:r>
              <a:rPr lang="es-MX" dirty="0" smtClean="0"/>
              <a:t>inserci</a:t>
            </a:r>
            <a:r>
              <a:rPr lang="es-MX" dirty="0" smtClean="0"/>
              <a:t>ó</a:t>
            </a:r>
            <a:r>
              <a:rPr lang="es-MX" dirty="0" smtClean="0"/>
              <a:t>n </a:t>
            </a:r>
            <a:r>
              <a:rPr lang="es-MX" dirty="0" smtClean="0"/>
              <a:t>en los mercados locales y globales.</a:t>
            </a:r>
          </a:p>
          <a:p>
            <a:r>
              <a:rPr lang="es-MX" dirty="0" smtClean="0"/>
              <a:t>En el tercer apartado se distinguen algunos aspectos del impacto que los objetos de diseño presentan en una relación local y mundial, relacionando con </a:t>
            </a:r>
            <a:r>
              <a:rPr lang="es-MX" dirty="0" smtClean="0"/>
              <a:t>estos </a:t>
            </a:r>
            <a:r>
              <a:rPr lang="es-MX" dirty="0" smtClean="0"/>
              <a:t>procesos de innovación en el diseño. Sugiriendo algunos aspectos de evaluación para retroalimentar el proceso.</a:t>
            </a:r>
            <a:endParaRPr lang="es-MX" dirty="0"/>
          </a:p>
        </p:txBody>
      </p:sp>
    </p:spTree>
    <p:extLst>
      <p:ext uri="{BB962C8B-B14F-4D97-AF65-F5344CB8AC3E}">
        <p14:creationId xmlns:p14="http://schemas.microsoft.com/office/powerpoint/2010/main" val="28164629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718403" y="291261"/>
            <a:ext cx="6096000" cy="6453336"/>
          </a:xfrm>
          <a:solidFill>
            <a:srgbClr val="DFDFDF"/>
          </a:solidFill>
        </p:spPr>
        <p:txBody>
          <a:bodyPr>
            <a:normAutofit fontScale="47500" lnSpcReduction="20000"/>
          </a:bodyPr>
          <a:lstStyle/>
          <a:p>
            <a:pPr>
              <a:buNone/>
            </a:pPr>
            <a:r>
              <a:rPr lang="es-MX" dirty="0" smtClean="0"/>
              <a:t>	</a:t>
            </a:r>
            <a:r>
              <a:rPr lang="es-MX" sz="4400" dirty="0" smtClean="0"/>
              <a:t>La Innovación retroalimentada es la que incorpora algunos aspectos del objeto que ha sido desplazado por  los avances tecnológicos  mundiales extrayendo los aspectos más representativos que la cultura ha  asimilado empleando generalmente las  formas y símbolos culturalmente apropiados.</a:t>
            </a:r>
          </a:p>
          <a:p>
            <a:pPr>
              <a:buNone/>
            </a:pPr>
            <a:r>
              <a:rPr lang="es-MX" sz="4400" dirty="0" smtClean="0"/>
              <a:t>	</a:t>
            </a:r>
          </a:p>
          <a:p>
            <a:pPr>
              <a:buNone/>
            </a:pPr>
            <a:r>
              <a:rPr lang="es-MX" sz="4400" dirty="0" smtClean="0"/>
              <a:t>	Se considera como la propuesta más </a:t>
            </a:r>
            <a:r>
              <a:rPr lang="es-MX" sz="4400" dirty="0" smtClean="0"/>
              <a:t>adecuada para apropiar productos de diseño, </a:t>
            </a:r>
            <a:r>
              <a:rPr lang="es-MX" sz="4400" dirty="0" smtClean="0"/>
              <a:t>como una  innovación moderada que implica una mejora en los diseños pero cuyos cambios se ajustan a los procesos de significación </a:t>
            </a:r>
            <a:r>
              <a:rPr lang="es-MX" sz="4400" dirty="0" smtClean="0"/>
              <a:t>culturales </a:t>
            </a:r>
            <a:r>
              <a:rPr lang="es-MX" sz="4400" dirty="0" smtClean="0"/>
              <a:t>pero que incorporan modificaciones tecnológicas que implican avances en la eficacia del producto y no implican cambios sustanciales en su proceso de </a:t>
            </a:r>
            <a:r>
              <a:rPr lang="es-MX" sz="4400" dirty="0" smtClean="0"/>
              <a:t>producción posibilitando </a:t>
            </a:r>
            <a:r>
              <a:rPr lang="es-MX" sz="4400" dirty="0" smtClean="0"/>
              <a:t>un impacto positivo de los proceso mundiales o globales para su aceptación en en tornos locales.</a:t>
            </a:r>
            <a:endParaRPr lang="es-MX" sz="4400" dirty="0"/>
          </a:p>
        </p:txBody>
      </p:sp>
      <p:pic>
        <p:nvPicPr>
          <p:cNvPr id="44035" name="Picture 3"/>
          <p:cNvPicPr>
            <a:picLocks noGrp="1" noChangeAspect="1" noChangeArrowheads="1"/>
          </p:cNvPicPr>
          <p:nvPr>
            <p:ph sz="half" idx="2"/>
          </p:nvPr>
        </p:nvPicPr>
        <p:blipFill>
          <a:blip r:embed="rId2" cstate="print"/>
          <a:srcRect/>
          <a:stretch>
            <a:fillRect/>
          </a:stretch>
        </p:blipFill>
        <p:spPr bwMode="auto">
          <a:xfrm>
            <a:off x="6824826" y="1552150"/>
            <a:ext cx="4844366" cy="3245002"/>
          </a:xfrm>
          <a:prstGeom prst="rect">
            <a:avLst/>
          </a:prstGeom>
          <a:noFill/>
          <a:ln w="9525">
            <a:noFill/>
            <a:miter lim="800000"/>
            <a:headEnd/>
            <a:tailEnd/>
          </a:ln>
          <a:effectLst/>
        </p:spPr>
      </p:pic>
    </p:spTree>
    <p:extLst>
      <p:ext uri="{BB962C8B-B14F-4D97-AF65-F5344CB8AC3E}">
        <p14:creationId xmlns:p14="http://schemas.microsoft.com/office/powerpoint/2010/main" val="193802847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242206" y="1505043"/>
            <a:ext cx="5249075" cy="4036516"/>
          </a:xfrm>
          <a:solidFill>
            <a:srgbClr val="C7C7C7"/>
          </a:solidFill>
        </p:spPr>
        <p:txBody>
          <a:bodyPr>
            <a:normAutofit/>
          </a:bodyPr>
          <a:lstStyle/>
          <a:p>
            <a:pPr marL="0" indent="0">
              <a:buNone/>
            </a:pPr>
            <a:r>
              <a:rPr lang="es-MX" sz="2000" dirty="0" smtClean="0"/>
              <a:t>También se encuentra la  innovación incremental, como una forma de efectuar modificaciones en forma paulatina, que posibilita cambios radicales pero un proceso diacrónico que permite la adecuación cultural de los proceso locales y mundiales  a través de reinterpretaciones de los significados culturales minimizando el rechazo de una innovación radical.</a:t>
            </a:r>
          </a:p>
          <a:p>
            <a:pPr marL="0" indent="0">
              <a:buNone/>
            </a:pPr>
            <a:r>
              <a:rPr lang="es-ES" sz="2000" dirty="0" smtClean="0"/>
              <a:t>Aunque se corre el riesgo de ser ignorada</a:t>
            </a:r>
            <a:endParaRPr lang="es-MX" sz="2000" dirty="0" smtClean="0"/>
          </a:p>
          <a:p>
            <a:endParaRPr lang="es-MX" sz="2000" dirty="0"/>
          </a:p>
        </p:txBody>
      </p:sp>
      <p:pic>
        <p:nvPicPr>
          <p:cNvPr id="45058" name="Picture 2"/>
          <p:cNvPicPr>
            <a:picLocks noGrp="1" noChangeAspect="1" noChangeArrowheads="1"/>
          </p:cNvPicPr>
          <p:nvPr>
            <p:ph sz="half" idx="2"/>
          </p:nvPr>
        </p:nvPicPr>
        <p:blipFill>
          <a:blip r:embed="rId2" cstate="print"/>
          <a:srcRect l="24383" r="24383"/>
          <a:stretch>
            <a:fillRect/>
          </a:stretch>
        </p:blipFill>
        <p:spPr bwMode="auto">
          <a:xfrm>
            <a:off x="6480043" y="1600201"/>
            <a:ext cx="5568619" cy="3845024"/>
          </a:xfrm>
          <a:prstGeom prst="rect">
            <a:avLst/>
          </a:prstGeom>
          <a:noFill/>
          <a:ln w="9525">
            <a:noFill/>
            <a:miter lim="800000"/>
            <a:headEnd/>
            <a:tailEnd/>
          </a:ln>
          <a:effectLst/>
        </p:spPr>
      </p:pic>
    </p:spTree>
    <p:extLst>
      <p:ext uri="{BB962C8B-B14F-4D97-AF65-F5344CB8AC3E}">
        <p14:creationId xmlns:p14="http://schemas.microsoft.com/office/powerpoint/2010/main" val="176256500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212545" y="798229"/>
            <a:ext cx="5582411" cy="5832648"/>
          </a:xfrm>
          <a:solidFill>
            <a:srgbClr val="DFDFDF"/>
          </a:solidFill>
        </p:spPr>
        <p:txBody>
          <a:bodyPr>
            <a:normAutofit/>
          </a:bodyPr>
          <a:lstStyle/>
          <a:p>
            <a:r>
              <a:rPr lang="es-MX" sz="2000" dirty="0" smtClean="0"/>
              <a:t>Una forma de innovación que emplea los recursos simbólicos de una región es la que se basa en el empleo de los elementos étnicos de los actores sociales y que emplea como herramienta competitiva la apropiación de la identidad de origen de los actores sociales como un elemento diferenciador de los productos diseñados para el caso que nos ocupa de México</a:t>
            </a:r>
          </a:p>
          <a:p>
            <a:r>
              <a:rPr lang="es-MX" sz="2000" dirty="0" smtClean="0"/>
              <a:t>Este concepto incluye el rescate de los saberes revalorando bienes que son estimados por su carácter sustentable, resultado de prácticas productivas arraigadas en la cultura local, puede ser  la creación de una marca territorial como estrategia de integración de los productos nacionales al entorno mundial </a:t>
            </a:r>
            <a:endParaRPr lang="es-MX" sz="2000" dirty="0"/>
          </a:p>
        </p:txBody>
      </p:sp>
      <p:pic>
        <p:nvPicPr>
          <p:cNvPr id="46082" name="Picture 2"/>
          <p:cNvPicPr>
            <a:picLocks noGrp="1" noChangeAspect="1" noChangeArrowheads="1"/>
          </p:cNvPicPr>
          <p:nvPr>
            <p:ph sz="half" idx="2"/>
          </p:nvPr>
        </p:nvPicPr>
        <p:blipFill>
          <a:blip r:embed="rId2" cstate="print"/>
          <a:srcRect/>
          <a:stretch>
            <a:fillRect/>
          </a:stretch>
        </p:blipFill>
        <p:spPr bwMode="auto">
          <a:xfrm>
            <a:off x="7152117" y="1124745"/>
            <a:ext cx="3339683" cy="1847619"/>
          </a:xfrm>
          <a:prstGeom prst="rect">
            <a:avLst/>
          </a:prstGeom>
          <a:noFill/>
          <a:ln w="9525">
            <a:noFill/>
            <a:miter lim="800000"/>
            <a:headEnd/>
            <a:tailEnd/>
          </a:ln>
          <a:effectLst/>
        </p:spPr>
      </p:pic>
      <p:pic>
        <p:nvPicPr>
          <p:cNvPr id="46083" name="Picture 3"/>
          <p:cNvPicPr>
            <a:picLocks noChangeAspect="1" noChangeArrowheads="1"/>
          </p:cNvPicPr>
          <p:nvPr/>
        </p:nvPicPr>
        <p:blipFill>
          <a:blip r:embed="rId3" cstate="print"/>
          <a:srcRect/>
          <a:stretch>
            <a:fillRect/>
          </a:stretch>
        </p:blipFill>
        <p:spPr bwMode="auto">
          <a:xfrm>
            <a:off x="7440149" y="3645024"/>
            <a:ext cx="2895600" cy="2133600"/>
          </a:xfrm>
          <a:prstGeom prst="rect">
            <a:avLst/>
          </a:prstGeom>
          <a:noFill/>
          <a:ln w="9525">
            <a:noFill/>
            <a:miter lim="800000"/>
            <a:headEnd/>
            <a:tailEnd/>
          </a:ln>
          <a:effectLst/>
        </p:spPr>
      </p:pic>
    </p:spTree>
    <p:extLst>
      <p:ext uri="{BB962C8B-B14F-4D97-AF65-F5344CB8AC3E}">
        <p14:creationId xmlns:p14="http://schemas.microsoft.com/office/powerpoint/2010/main" val="138610914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229992216"/>
              </p:ext>
            </p:extLst>
          </p:nvPr>
        </p:nvGraphicFramePr>
        <p:xfrm>
          <a:off x="335359" y="-387425"/>
          <a:ext cx="11762029" cy="5518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159563" y="4221089"/>
            <a:ext cx="7680853" cy="1754327"/>
          </a:xfrm>
          <a:prstGeom prst="rect">
            <a:avLst/>
          </a:prstGeom>
          <a:solidFill>
            <a:schemeClr val="accent1">
              <a:lumMod val="40000"/>
              <a:lumOff val="60000"/>
            </a:schemeClr>
          </a:solidFill>
        </p:spPr>
        <p:txBody>
          <a:bodyPr wrap="square" rtlCol="0">
            <a:spAutoFit/>
          </a:bodyPr>
          <a:lstStyle/>
          <a:p>
            <a:r>
              <a:rPr lang="es-MX" dirty="0"/>
              <a:t>La producción local  ya sea artesanal, microindustrial o industrial integra diversos factores que pueden conformar competitividad; la identidad territorial y la recreación de una competitividad social  que </a:t>
            </a:r>
            <a:r>
              <a:rPr lang="es-MX" dirty="0" smtClean="0"/>
              <a:t>puede ponderar </a:t>
            </a:r>
            <a:r>
              <a:rPr lang="es-MX" dirty="0"/>
              <a:t>su calidad </a:t>
            </a:r>
            <a:r>
              <a:rPr lang="es-MX" dirty="0" smtClean="0"/>
              <a:t>histórica </a:t>
            </a:r>
            <a:r>
              <a:rPr lang="es-MX" dirty="0"/>
              <a:t>y culturalmente, por sus características estéticas y la modalidad endógena  del proceso sustentado por factores locales </a:t>
            </a:r>
            <a:r>
              <a:rPr lang="es-MX" dirty="0" smtClean="0"/>
              <a:t>posibilitando una competencia de orden mundial</a:t>
            </a:r>
            <a:endParaRPr lang="es-ES" dirty="0"/>
          </a:p>
        </p:txBody>
      </p:sp>
      <p:sp>
        <p:nvSpPr>
          <p:cNvPr id="6" name="5 Flecha abajo"/>
          <p:cNvSpPr/>
          <p:nvPr/>
        </p:nvSpPr>
        <p:spPr>
          <a:xfrm>
            <a:off x="5327915" y="3284984"/>
            <a:ext cx="115212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893036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1682092" y="226452"/>
            <a:ext cx="8911687" cy="1280890"/>
          </a:xfrm>
        </p:spPr>
        <p:txBody>
          <a:bodyPr/>
          <a:lstStyle/>
          <a:p>
            <a:r>
              <a:rPr lang="es-ES" dirty="0" smtClean="0"/>
              <a:t>Conclusiones</a:t>
            </a:r>
            <a:endParaRPr lang="es-ES" dirty="0"/>
          </a:p>
        </p:txBody>
      </p:sp>
      <p:sp>
        <p:nvSpPr>
          <p:cNvPr id="3" name="2 Marcador de contenido"/>
          <p:cNvSpPr>
            <a:spLocks noGrp="1"/>
          </p:cNvSpPr>
          <p:nvPr>
            <p:ph idx="4294967295"/>
          </p:nvPr>
        </p:nvSpPr>
        <p:spPr>
          <a:xfrm>
            <a:off x="1219200" y="1211263"/>
            <a:ext cx="10972800" cy="1397000"/>
          </a:xfrm>
          <a:solidFill>
            <a:srgbClr val="C6D9F1"/>
          </a:solidFill>
        </p:spPr>
        <p:txBody>
          <a:bodyPr>
            <a:normAutofit lnSpcReduction="10000"/>
          </a:bodyPr>
          <a:lstStyle/>
          <a:p>
            <a:pPr marL="0" indent="0">
              <a:buNone/>
            </a:pPr>
            <a:r>
              <a:rPr lang="es-MX" dirty="0"/>
              <a:t>E</a:t>
            </a:r>
            <a:r>
              <a:rPr lang="es-MX" dirty="0" smtClean="0"/>
              <a:t>l </a:t>
            </a:r>
            <a:r>
              <a:rPr lang="es-MX" dirty="0" smtClean="0"/>
              <a:t>diseñador debe contar con los conocimiento para analizar los aspectos que la innovación y las posiciones creativas han permito incorporar a los objetos de diseño desde los  procesos </a:t>
            </a:r>
            <a:r>
              <a:rPr lang="es-MX" dirty="0" smtClean="0"/>
              <a:t>de an</a:t>
            </a:r>
            <a:r>
              <a:rPr lang="es-MX" dirty="0" smtClean="0"/>
              <a:t>á</a:t>
            </a:r>
            <a:r>
              <a:rPr lang="es-MX" dirty="0" smtClean="0"/>
              <a:t>lisis de</a:t>
            </a:r>
            <a:r>
              <a:rPr lang="es-MX" dirty="0" smtClean="0"/>
              <a:t> </a:t>
            </a:r>
            <a:r>
              <a:rPr lang="es-MX" dirty="0" smtClean="0"/>
              <a:t>elementos simbólicos </a:t>
            </a:r>
            <a:r>
              <a:rPr lang="es-MX" dirty="0" smtClean="0"/>
              <a:t>de un  </a:t>
            </a:r>
            <a:r>
              <a:rPr lang="es-MX" dirty="0" smtClean="0"/>
              <a:t>grupo </a:t>
            </a:r>
            <a:r>
              <a:rPr lang="es-MX" dirty="0" smtClean="0"/>
              <a:t>social, identificando una </a:t>
            </a:r>
            <a:r>
              <a:rPr lang="es-MX" dirty="0" smtClean="0"/>
              <a:t>propuesta de innovación que abarque tres aspectos principales; la demanda de los actores de la comunidad y sus necesidades, las demandas de las empresas productoras y el dialogo entre la empresa y el mercado. </a:t>
            </a:r>
          </a:p>
          <a:p>
            <a:pPr marL="0" indent="0">
              <a:buNone/>
            </a:pPr>
            <a:endParaRPr lang="es-MX" dirty="0"/>
          </a:p>
        </p:txBody>
      </p:sp>
      <p:sp>
        <p:nvSpPr>
          <p:cNvPr id="4" name="CuadroTexto 3"/>
          <p:cNvSpPr txBox="1"/>
          <p:nvPr/>
        </p:nvSpPr>
        <p:spPr>
          <a:xfrm>
            <a:off x="592578" y="3728704"/>
            <a:ext cx="5184576" cy="1200329"/>
          </a:xfrm>
          <a:prstGeom prst="rect">
            <a:avLst/>
          </a:prstGeom>
          <a:solidFill>
            <a:schemeClr val="tx2">
              <a:lumMod val="20000"/>
              <a:lumOff val="80000"/>
            </a:schemeClr>
          </a:solidFill>
        </p:spPr>
        <p:txBody>
          <a:bodyPr wrap="square" rtlCol="0">
            <a:spAutoFit/>
          </a:bodyPr>
          <a:lstStyle/>
          <a:p>
            <a:r>
              <a:rPr lang="es-MX" dirty="0" smtClean="0"/>
              <a:t>Para que </a:t>
            </a:r>
            <a:r>
              <a:rPr lang="es-MX" dirty="0" smtClean="0"/>
              <a:t>se identifique el aporte significativo  </a:t>
            </a:r>
            <a:r>
              <a:rPr lang="es-MX" dirty="0"/>
              <a:t>a la innovación </a:t>
            </a:r>
            <a:r>
              <a:rPr lang="es-MX" dirty="0" smtClean="0"/>
              <a:t> </a:t>
            </a:r>
            <a:r>
              <a:rPr lang="es-MX" dirty="0" smtClean="0"/>
              <a:t>se debe analizar </a:t>
            </a:r>
            <a:r>
              <a:rPr lang="es-MX" dirty="0"/>
              <a:t>tres aspectos que </a:t>
            </a:r>
            <a:r>
              <a:rPr lang="es-MX" dirty="0" smtClean="0"/>
              <a:t>se han </a:t>
            </a:r>
            <a:r>
              <a:rPr lang="es-MX" dirty="0" smtClean="0"/>
              <a:t>definido </a:t>
            </a:r>
            <a:r>
              <a:rPr lang="es-MX" dirty="0" smtClean="0"/>
              <a:t>como</a:t>
            </a:r>
            <a:r>
              <a:rPr lang="es-MX" dirty="0"/>
              <a:t>: la creatividad cultural, la fertilización cruzada y la narración de historias</a:t>
            </a:r>
          </a:p>
        </p:txBody>
      </p:sp>
      <p:sp>
        <p:nvSpPr>
          <p:cNvPr id="5" name="CuadroTexto 4"/>
          <p:cNvSpPr txBox="1"/>
          <p:nvPr/>
        </p:nvSpPr>
        <p:spPr>
          <a:xfrm>
            <a:off x="7107421" y="2797532"/>
            <a:ext cx="4512501" cy="1200329"/>
          </a:xfrm>
          <a:prstGeom prst="rect">
            <a:avLst/>
          </a:prstGeom>
          <a:solidFill>
            <a:schemeClr val="accent3">
              <a:lumMod val="20000"/>
              <a:lumOff val="80000"/>
            </a:schemeClr>
          </a:solidFill>
        </p:spPr>
        <p:txBody>
          <a:bodyPr wrap="square" rtlCol="0">
            <a:spAutoFit/>
          </a:bodyPr>
          <a:lstStyle/>
          <a:p>
            <a:r>
              <a:rPr lang="es-MX" dirty="0" smtClean="0"/>
              <a:t>Se define </a:t>
            </a:r>
            <a:r>
              <a:rPr lang="es-MX" dirty="0"/>
              <a:t>como foco el proceso de diseño incluida la creatividad cultural </a:t>
            </a:r>
            <a:r>
              <a:rPr lang="es-MX" dirty="0" smtClean="0"/>
              <a:t>como una herramienta que posibilita al diseño a incidir </a:t>
            </a:r>
            <a:endParaRPr lang="es-ES" dirty="0"/>
          </a:p>
        </p:txBody>
      </p:sp>
      <p:sp>
        <p:nvSpPr>
          <p:cNvPr id="6" name="CuadroTexto 5"/>
          <p:cNvSpPr txBox="1"/>
          <p:nvPr/>
        </p:nvSpPr>
        <p:spPr>
          <a:xfrm>
            <a:off x="7152118" y="4365105"/>
            <a:ext cx="4224469" cy="646331"/>
          </a:xfrm>
          <a:prstGeom prst="rect">
            <a:avLst/>
          </a:prstGeom>
          <a:solidFill>
            <a:schemeClr val="accent2">
              <a:lumMod val="20000"/>
              <a:lumOff val="80000"/>
            </a:schemeClr>
          </a:solidFill>
        </p:spPr>
        <p:txBody>
          <a:bodyPr wrap="square" rtlCol="0">
            <a:spAutoFit/>
          </a:bodyPr>
          <a:lstStyle/>
          <a:p>
            <a:r>
              <a:rPr lang="es-MX" dirty="0" smtClean="0"/>
              <a:t>Definici</a:t>
            </a:r>
            <a:r>
              <a:rPr lang="es-MX" dirty="0" smtClean="0"/>
              <a:t>ón de </a:t>
            </a:r>
            <a:r>
              <a:rPr lang="es-MX" dirty="0"/>
              <a:t>d</a:t>
            </a:r>
            <a:r>
              <a:rPr lang="es-MX" dirty="0" smtClean="0"/>
              <a:t>iversas </a:t>
            </a:r>
            <a:r>
              <a:rPr lang="es-MX" dirty="0"/>
              <a:t>disciplinas </a:t>
            </a:r>
            <a:r>
              <a:rPr lang="es-MX" dirty="0" smtClean="0"/>
              <a:t>que se </a:t>
            </a:r>
            <a:r>
              <a:rPr lang="es-MX" dirty="0"/>
              <a:t>entrecruzan </a:t>
            </a:r>
            <a:endParaRPr lang="es-ES" dirty="0"/>
          </a:p>
        </p:txBody>
      </p:sp>
      <p:sp>
        <p:nvSpPr>
          <p:cNvPr id="7" name="CuadroTexto 6"/>
          <p:cNvSpPr txBox="1"/>
          <p:nvPr/>
        </p:nvSpPr>
        <p:spPr>
          <a:xfrm>
            <a:off x="7152117" y="5103674"/>
            <a:ext cx="4416491" cy="1200329"/>
          </a:xfrm>
          <a:prstGeom prst="rect">
            <a:avLst/>
          </a:prstGeom>
          <a:solidFill>
            <a:schemeClr val="accent1">
              <a:lumMod val="20000"/>
              <a:lumOff val="80000"/>
            </a:schemeClr>
          </a:solidFill>
        </p:spPr>
        <p:txBody>
          <a:bodyPr wrap="square" rtlCol="0">
            <a:spAutoFit/>
          </a:bodyPr>
          <a:lstStyle/>
          <a:p>
            <a:r>
              <a:rPr lang="es-MX" dirty="0" smtClean="0"/>
              <a:t>An</a:t>
            </a:r>
            <a:r>
              <a:rPr lang="es-MX" dirty="0" smtClean="0"/>
              <a:t>álisi del </a:t>
            </a:r>
            <a:r>
              <a:rPr lang="es-MX" dirty="0"/>
              <a:t>u</a:t>
            </a:r>
            <a:r>
              <a:rPr lang="es-MX" dirty="0" smtClean="0"/>
              <a:t>so </a:t>
            </a:r>
            <a:r>
              <a:rPr lang="es-MX" dirty="0"/>
              <a:t>de la narrativa alrededor de los productos de diseño y que hacen uso del lenguaje verbal y no verbal a través de los objetos </a:t>
            </a:r>
            <a:endParaRPr lang="es-ES" dirty="0"/>
          </a:p>
        </p:txBody>
      </p:sp>
      <p:sp>
        <p:nvSpPr>
          <p:cNvPr id="8" name="5 Flecha abajo"/>
          <p:cNvSpPr/>
          <p:nvPr/>
        </p:nvSpPr>
        <p:spPr>
          <a:xfrm>
            <a:off x="4374834" y="2651786"/>
            <a:ext cx="115212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5 Flecha abajo"/>
          <p:cNvSpPr/>
          <p:nvPr/>
        </p:nvSpPr>
        <p:spPr>
          <a:xfrm rot="15918256">
            <a:off x="5956183" y="3855801"/>
            <a:ext cx="864096" cy="12481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5302049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r>
              <a:rPr lang="es-ES" dirty="0" smtClean="0"/>
              <a:t>Conclusiones</a:t>
            </a:r>
            <a:endParaRPr lang="es-ES" dirty="0"/>
          </a:p>
        </p:txBody>
      </p:sp>
      <p:sp>
        <p:nvSpPr>
          <p:cNvPr id="13" name="Marcador de contenido 12"/>
          <p:cNvSpPr>
            <a:spLocks noGrp="1"/>
          </p:cNvSpPr>
          <p:nvPr>
            <p:ph idx="1"/>
          </p:nvPr>
        </p:nvSpPr>
        <p:spPr>
          <a:xfrm>
            <a:off x="1934952" y="1325455"/>
            <a:ext cx="9200290" cy="4857487"/>
          </a:xfrm>
        </p:spPr>
        <p:txBody>
          <a:bodyPr>
            <a:normAutofit lnSpcReduction="10000"/>
          </a:bodyPr>
          <a:lstStyle/>
          <a:p>
            <a:pPr marL="0" indent="0">
              <a:buNone/>
            </a:pPr>
            <a:r>
              <a:rPr lang="es-MX" dirty="0" smtClean="0"/>
              <a:t>El </a:t>
            </a:r>
            <a:r>
              <a:rPr lang="es-MX" dirty="0"/>
              <a:t>diseñador debe contar con los conocimiento para analizar los aspectos que la innovación y las posiciones creativas han permito incorporar a los objetos de diseño desde los  procesos </a:t>
            </a:r>
            <a:r>
              <a:rPr lang="es-MX" dirty="0" smtClean="0"/>
              <a:t> creativos y de innovación comprendiendo las definiciones de la innovación en los aspectos sociales, económicos y culturales  </a:t>
            </a:r>
            <a:r>
              <a:rPr lang="es-MX" dirty="0"/>
              <a:t>que le </a:t>
            </a:r>
            <a:r>
              <a:rPr lang="es-MX" dirty="0" smtClean="0"/>
              <a:t>han permtido </a:t>
            </a:r>
            <a:r>
              <a:rPr lang="es-MX" dirty="0"/>
              <a:t>incorporar elementos simbólicos del grupo social en la propuesta de innovación que </a:t>
            </a:r>
            <a:r>
              <a:rPr lang="es-MX" dirty="0" smtClean="0"/>
              <a:t>abarcan </a:t>
            </a:r>
            <a:r>
              <a:rPr lang="es-MX" dirty="0"/>
              <a:t>tres aspectos principales; la demanda de los actores de la comunidad y sus necesidades, las demandas de las empresas productoras y el dialogo entre la empresa y el mercado. </a:t>
            </a:r>
            <a:endParaRPr lang="es-MX" dirty="0" smtClean="0"/>
          </a:p>
          <a:p>
            <a:pPr marL="0" indent="0">
              <a:buNone/>
            </a:pPr>
            <a:r>
              <a:rPr lang="es-MX" dirty="0" smtClean="0"/>
              <a:t>Asimismo se ha </a:t>
            </a:r>
            <a:r>
              <a:rPr lang="es-MX" dirty="0" smtClean="0"/>
              <a:t>identificado</a:t>
            </a:r>
            <a:r>
              <a:rPr lang="es-MX" dirty="0" smtClean="0"/>
              <a:t> </a:t>
            </a:r>
            <a:r>
              <a:rPr lang="es-MX" dirty="0" smtClean="0"/>
              <a:t>una propuesta que permite el </a:t>
            </a:r>
            <a:r>
              <a:rPr lang="es-MX" dirty="0" smtClean="0"/>
              <a:t>an</a:t>
            </a:r>
            <a:r>
              <a:rPr lang="es-MX" dirty="0" smtClean="0"/>
              <a:t>á</a:t>
            </a:r>
            <a:r>
              <a:rPr lang="es-MX" dirty="0" smtClean="0"/>
              <a:t>lisis </a:t>
            </a:r>
            <a:r>
              <a:rPr lang="es-MX" dirty="0" smtClean="0"/>
              <a:t>de los productos </a:t>
            </a:r>
            <a:r>
              <a:rPr lang="es-MX" dirty="0" smtClean="0"/>
              <a:t>que </a:t>
            </a:r>
            <a:r>
              <a:rPr lang="es-MX" dirty="0" smtClean="0"/>
              <a:t>posibilta identificar los aspectos de cultura para una descripción de sus </a:t>
            </a:r>
            <a:r>
              <a:rPr lang="es-MX" dirty="0" smtClean="0"/>
              <a:t>referentes </a:t>
            </a:r>
            <a:r>
              <a:rPr lang="es-MX" dirty="0" smtClean="0"/>
              <a:t>culturales y el como el diseño ha podido aportar </a:t>
            </a:r>
            <a:r>
              <a:rPr lang="es-MX" dirty="0"/>
              <a:t>significativamente a la innovación  </a:t>
            </a:r>
            <a:r>
              <a:rPr lang="es-MX" dirty="0" smtClean="0"/>
              <a:t>desde tres aspectos debe </a:t>
            </a:r>
            <a:r>
              <a:rPr lang="es-MX" dirty="0"/>
              <a:t>desarrollar tres aspectos </a:t>
            </a:r>
            <a:r>
              <a:rPr lang="es-MX" dirty="0" smtClean="0"/>
              <a:t>que se definen como: </a:t>
            </a:r>
            <a:r>
              <a:rPr lang="es-MX" dirty="0"/>
              <a:t>la creatividad cultural, la fertilización cruzada y la narración de </a:t>
            </a:r>
            <a:r>
              <a:rPr lang="es-MX" dirty="0" smtClean="0"/>
              <a:t>historias</a:t>
            </a:r>
            <a:endParaRPr lang="es-MX" dirty="0" smtClean="0"/>
          </a:p>
          <a:p>
            <a:pPr marL="0" indent="0">
              <a:buNone/>
            </a:pPr>
            <a:r>
              <a:rPr lang="es-MX" dirty="0" smtClean="0"/>
              <a:t>P</a:t>
            </a:r>
            <a:r>
              <a:rPr lang="es-ES" dirty="0" smtClean="0"/>
              <a:t>o</a:t>
            </a:r>
            <a:r>
              <a:rPr lang="es-MX" dirty="0" smtClean="0"/>
              <a:t>r último se describen los impactos que tres tipos de innovación en productos de diseño tienen en los ámbitos locales, regionales y globales o mundiales posibilitando la comprensión del efecto que el diseño y la innovación tienen en los contextos y en su </a:t>
            </a:r>
            <a:r>
              <a:rPr lang="es-MX" dirty="0" smtClean="0"/>
              <a:t>devenir </a:t>
            </a:r>
            <a:r>
              <a:rPr lang="es-MX" dirty="0" smtClean="0"/>
              <a:t>historico.cultural.</a:t>
            </a:r>
          </a:p>
          <a:p>
            <a:pPr marL="0" indent="0">
              <a:buNone/>
            </a:pPr>
            <a:endParaRPr lang="es-ES" dirty="0"/>
          </a:p>
          <a:p>
            <a:pPr marL="0" indent="0">
              <a:buNone/>
            </a:pPr>
            <a:endParaRPr lang="es-ES" dirty="0"/>
          </a:p>
          <a:p>
            <a:pPr marL="0" indent="0">
              <a:buNone/>
            </a:pPr>
            <a:endParaRPr lang="es-MX" dirty="0"/>
          </a:p>
          <a:p>
            <a:pPr marL="0" indent="0">
              <a:buNone/>
            </a:pPr>
            <a:endParaRPr lang="es-ES" dirty="0"/>
          </a:p>
        </p:txBody>
      </p:sp>
    </p:spTree>
    <p:extLst>
      <p:ext uri="{BB962C8B-B14F-4D97-AF65-F5344CB8AC3E}">
        <p14:creationId xmlns:p14="http://schemas.microsoft.com/office/powerpoint/2010/main" val="285667504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7891" y="449179"/>
            <a:ext cx="10058400" cy="694623"/>
          </a:xfrm>
        </p:spPr>
        <p:txBody>
          <a:bodyPr>
            <a:normAutofit/>
          </a:bodyPr>
          <a:lstStyle/>
          <a:p>
            <a:r>
              <a:rPr lang="es-MX" dirty="0" smtClean="0"/>
              <a:t>Recomendaciones para Evaluación:</a:t>
            </a:r>
            <a:endParaRPr lang="es-MX" dirty="0"/>
          </a:p>
        </p:txBody>
      </p:sp>
      <p:sp>
        <p:nvSpPr>
          <p:cNvPr id="3" name="Marcador de contenido 2"/>
          <p:cNvSpPr>
            <a:spLocks noGrp="1"/>
          </p:cNvSpPr>
          <p:nvPr>
            <p:ph idx="1"/>
          </p:nvPr>
        </p:nvSpPr>
        <p:spPr>
          <a:xfrm>
            <a:off x="1960610" y="1838563"/>
            <a:ext cx="8915400" cy="3777622"/>
          </a:xfrm>
        </p:spPr>
        <p:txBody>
          <a:bodyPr>
            <a:normAutofit/>
          </a:bodyPr>
          <a:lstStyle/>
          <a:p>
            <a:pPr marL="0" indent="0">
              <a:buNone/>
            </a:pPr>
            <a:endParaRPr lang="es-MX" dirty="0" smtClean="0">
              <a:solidFill>
                <a:schemeClr val="tx1"/>
              </a:solidFill>
            </a:endParaRPr>
          </a:p>
          <a:p>
            <a:r>
              <a:rPr lang="es-MX" dirty="0" smtClean="0">
                <a:latin typeface="Arial" panose="020B0604020202020204" pitchFamily="34" charset="0"/>
                <a:cs typeface="Arial" panose="020B0604020202020204" pitchFamily="34" charset="0"/>
              </a:rPr>
              <a:t>1.Elaborar un cuadro comparativo entre las caracteristcas de la invención, creación e innovación</a:t>
            </a:r>
          </a:p>
          <a:p>
            <a:r>
              <a:rPr lang="es-MX" dirty="0">
                <a:latin typeface="Arial" panose="020B0604020202020204" pitchFamily="34" charset="0"/>
                <a:cs typeface="Arial" panose="020B0604020202020204" pitchFamily="34" charset="0"/>
              </a:rPr>
              <a:t>2</a:t>
            </a:r>
            <a:r>
              <a:rPr lang="es-MX" dirty="0" smtClean="0">
                <a:latin typeface="Arial" panose="020B0604020202020204" pitchFamily="34" charset="0"/>
                <a:cs typeface="Arial" panose="020B0604020202020204" pitchFamily="34" charset="0"/>
              </a:rPr>
              <a:t>. Elaborar un mapa conceptual con las car</a:t>
            </a:r>
            <a:r>
              <a:rPr lang="es-ES" dirty="0" smtClean="0">
                <a:latin typeface="Arial" panose="020B0604020202020204" pitchFamily="34" charset="0"/>
                <a:cs typeface="Arial" panose="020B0604020202020204" pitchFamily="34" charset="0"/>
              </a:rPr>
              <a:t>á</a:t>
            </a:r>
            <a:r>
              <a:rPr lang="es-MX" dirty="0" smtClean="0">
                <a:latin typeface="Arial" panose="020B0604020202020204" pitchFamily="34" charset="0"/>
                <a:cs typeface="Arial" panose="020B0604020202020204" pitchFamily="34" charset="0"/>
              </a:rPr>
              <a:t>cterísticas principales de las dfiniciones de innovación.teorías de las necesidades sociales</a:t>
            </a:r>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3. Elaborar un mapa conceptual con las relaciones que establece el diseño y la innovación y su impacto en el desarrollo. </a:t>
            </a:r>
          </a:p>
          <a:p>
            <a:r>
              <a:rPr lang="es-MX" dirty="0" smtClean="0">
                <a:latin typeface="Arial" panose="020B0604020202020204" pitchFamily="34" charset="0"/>
                <a:cs typeface="Arial" panose="020B0604020202020204" pitchFamily="34" charset="0"/>
              </a:rPr>
              <a:t>4. Definir un esquema con los impactos de los tres tipos de innovación y su impacto en México y en entornos mundiales. </a:t>
            </a:r>
            <a:endParaRPr lang="es-MX" dirty="0">
              <a:solidFill>
                <a:schemeClr val="tx1"/>
              </a:solidFill>
            </a:endParaRPr>
          </a:p>
        </p:txBody>
      </p:sp>
    </p:spTree>
    <p:extLst>
      <p:ext uri="{BB962C8B-B14F-4D97-AF65-F5344CB8AC3E}">
        <p14:creationId xmlns:p14="http://schemas.microsoft.com/office/powerpoint/2010/main" val="8575610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4833257" y="2438400"/>
            <a:ext cx="468086" cy="4408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accent2"/>
                </a:solidFill>
                <a:prstDash val="solid"/>
              </a:ln>
              <a:solidFill>
                <a:schemeClr val="accent2">
                  <a:lumMod val="40000"/>
                  <a:lumOff val="60000"/>
                </a:schemeClr>
              </a:solidFill>
            </a:endParaRPr>
          </a:p>
        </p:txBody>
      </p:sp>
      <p:pic>
        <p:nvPicPr>
          <p:cNvPr id="4" name="Imagen 3"/>
          <p:cNvPicPr>
            <a:picLocks noChangeAspect="1"/>
          </p:cNvPicPr>
          <p:nvPr/>
        </p:nvPicPr>
        <p:blipFill>
          <a:blip r:embed="rId2"/>
          <a:stretch>
            <a:fillRect/>
          </a:stretch>
        </p:blipFill>
        <p:spPr>
          <a:xfrm>
            <a:off x="2511696" y="131908"/>
            <a:ext cx="7290031" cy="6100450"/>
          </a:xfrm>
          <a:prstGeom prst="rect">
            <a:avLst/>
          </a:prstGeom>
        </p:spPr>
      </p:pic>
      <p:sp>
        <p:nvSpPr>
          <p:cNvPr id="6" name="Elipse 5"/>
          <p:cNvSpPr/>
          <p:nvPr/>
        </p:nvSpPr>
        <p:spPr>
          <a:xfrm>
            <a:off x="4958443" y="2438400"/>
            <a:ext cx="195943"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519030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36762" y="416184"/>
            <a:ext cx="10058400" cy="500842"/>
          </a:xfrm>
        </p:spPr>
        <p:txBody>
          <a:bodyPr>
            <a:normAutofit fontScale="90000"/>
          </a:bodyPr>
          <a:lstStyle/>
          <a:p>
            <a:r>
              <a:rPr lang="es-MX" sz="3600" dirty="0" smtClean="0"/>
              <a:t>Bibliografía</a:t>
            </a:r>
            <a:r>
              <a:rPr lang="es-MX" dirty="0" smtClean="0"/>
              <a:t>:</a:t>
            </a:r>
            <a:endParaRPr lang="es-MX" dirty="0"/>
          </a:p>
        </p:txBody>
      </p:sp>
      <p:sp>
        <p:nvSpPr>
          <p:cNvPr id="6" name="Marcador de contenido 5"/>
          <p:cNvSpPr>
            <a:spLocks noGrp="1"/>
          </p:cNvSpPr>
          <p:nvPr>
            <p:ph idx="1"/>
          </p:nvPr>
        </p:nvSpPr>
        <p:spPr>
          <a:xfrm>
            <a:off x="1097280" y="1058125"/>
            <a:ext cx="10058400" cy="5046134"/>
          </a:xfrm>
        </p:spPr>
        <p:txBody>
          <a:bodyPr>
            <a:normAutofit fontScale="62500" lnSpcReduction="20000"/>
          </a:bodyPr>
          <a:lstStyle/>
          <a:p>
            <a:pPr marL="0" indent="0">
              <a:buNone/>
            </a:pPr>
            <a:endParaRPr lang="es-MX" dirty="0">
              <a:latin typeface="Arial" panose="020B0604020202020204" pitchFamily="34" charset="0"/>
              <a:cs typeface="Arial" panose="020B0604020202020204" pitchFamily="34" charset="0"/>
            </a:endParaRPr>
          </a:p>
          <a:p>
            <a:r>
              <a:rPr lang="es-MX" sz="1900" dirty="0"/>
              <a:t>Boisier, S. (2007). </a:t>
            </a:r>
            <a:r>
              <a:rPr lang="es-MX" sz="1900" i="1" dirty="0"/>
              <a:t>Imagenes en el Espejo. </a:t>
            </a:r>
            <a:r>
              <a:rPr lang="es-MX" sz="1900" dirty="0"/>
              <a:t>Toluca: Universidad Autónoma del Estado de México. Centro de Estudios de la Universidad.</a:t>
            </a:r>
            <a:endParaRPr lang="es-ES_tradnl" sz="1900" dirty="0"/>
          </a:p>
          <a:p>
            <a:r>
              <a:rPr lang="es-MX" sz="1900" dirty="0"/>
              <a:t>Formichella, M. (2005). </a:t>
            </a:r>
            <a:r>
              <a:rPr lang="es-MX" sz="1900" i="1" dirty="0"/>
              <a:t>La Evolución del Concepto de Innovación y su Relación con el Desarrollo, </a:t>
            </a:r>
            <a:r>
              <a:rPr lang="es-MX" sz="1900" dirty="0"/>
              <a:t>Tres Arroyos: Estación experimental agropecuarioa Integrada Barrow.Covenio MAAyP-INTA.</a:t>
            </a:r>
            <a:endParaRPr lang="es-ES_tradnl" sz="1900" dirty="0"/>
          </a:p>
          <a:p>
            <a:r>
              <a:rPr lang="es-MX" sz="1900" dirty="0" smtClean="0"/>
              <a:t>Mora</a:t>
            </a:r>
            <a:r>
              <a:rPr lang="es-MX" sz="1900" dirty="0"/>
              <a:t>, P. (2013). </a:t>
            </a:r>
            <a:r>
              <a:rPr lang="es-MX" sz="1900" i="1" dirty="0"/>
              <a:t>Tesis Doctoral .La Apropiación de Identidad iconográfica prehispánica como un factor intangible para el desarrollo local en comunidades indígenas. </a:t>
            </a:r>
            <a:r>
              <a:rPr lang="es-MX" sz="1900" dirty="0"/>
              <a:t>Toluca: UAEM.</a:t>
            </a:r>
            <a:endParaRPr lang="es-ES_tradnl" sz="1900" dirty="0"/>
          </a:p>
          <a:p>
            <a:r>
              <a:rPr lang="es-MX" sz="1900" dirty="0"/>
              <a:t>Rosales, R. &amp; Tolentino, J. (2007). Desarrollo local y Género. En: </a:t>
            </a:r>
            <a:r>
              <a:rPr lang="es-MX" sz="1900" i="1" dirty="0"/>
              <a:t>Desarrollo local. Teoría y prácticas socieoconómicas. </a:t>
            </a:r>
            <a:r>
              <a:rPr lang="es-MX" sz="1900" dirty="0"/>
              <a:t>México: Porrua UAMZ, pp. 199-225.</a:t>
            </a:r>
            <a:endParaRPr lang="es-ES_tradnl" sz="1900" dirty="0"/>
          </a:p>
          <a:p>
            <a:r>
              <a:rPr lang="es-MX" sz="1900" dirty="0"/>
              <a:t>Sanchez,R.rozga,R &amp; Piedra,J. (2011). Factores de Innovación en el Sistema Productivo Local de artesanías de madera, San Antonio de la Isla, zona metropolitana de Toluca. En AMECIDER. </a:t>
            </a:r>
            <a:r>
              <a:rPr lang="es-MX" sz="1900" i="1" dirty="0"/>
              <a:t>El Futuro del Desarrollo REgional Sustentable, Territorio, Sociedad , Gobierno </a:t>
            </a:r>
            <a:r>
              <a:rPr lang="es-MX" sz="1900" dirty="0"/>
              <a:t>[pags.1-22] Xalapa, Amecider.</a:t>
            </a:r>
            <a:endParaRPr lang="es-ES_tradnl" sz="1900" dirty="0"/>
          </a:p>
          <a:p>
            <a:r>
              <a:rPr lang="es-MX" sz="1900" dirty="0"/>
              <a:t>Sánchez, R. M. (2009). Condiciones de la estructura urbana en Gualupita como soporte de su actividad textil. En: </a:t>
            </a:r>
            <a:r>
              <a:rPr lang="es-MX" sz="1900" i="1" dirty="0"/>
              <a:t>La Artesanía textil de Guadalupe Yancuictlalpan. Una experiencia multidisciplinaria de vinculación investigación-sociedad. </a:t>
            </a:r>
            <a:r>
              <a:rPr lang="es-MX" sz="1900" dirty="0"/>
              <a:t>Toluca: UAEM, pp. 39-57.</a:t>
            </a:r>
            <a:endParaRPr lang="es-ES_tradnl" sz="1900" dirty="0"/>
          </a:p>
          <a:p>
            <a:r>
              <a:rPr lang="es-MX" sz="1900" dirty="0"/>
              <a:t>Vázquez barquero, A. (2005). </a:t>
            </a:r>
            <a:r>
              <a:rPr lang="es-MX" sz="1900" i="1" dirty="0"/>
              <a:t>Las nuevas fuerzas del desarrollo. </a:t>
            </a:r>
            <a:r>
              <a:rPr lang="es-MX" sz="1900" dirty="0"/>
              <a:t>Barcelona: Universidad Autonoma de Madrid, Antonio Bosch editor.</a:t>
            </a:r>
            <a:endParaRPr lang="es-ES_tradnl" sz="1900" dirty="0"/>
          </a:p>
          <a:p>
            <a:r>
              <a:rPr lang="es-MX" sz="1900" b="1" dirty="0"/>
              <a:t>Revistas</a:t>
            </a:r>
            <a:endParaRPr lang="es-ES_tradnl" sz="1900" dirty="0"/>
          </a:p>
          <a:p>
            <a:r>
              <a:rPr lang="es-MX" sz="1900" dirty="0"/>
              <a:t>Breitenberg, M. (2006). El diseño de la Innovación. </a:t>
            </a:r>
            <a:r>
              <a:rPr lang="es-MX" sz="1900" i="1" dirty="0"/>
              <a:t>TEMES DE DISSENY, </a:t>
            </a:r>
            <a:r>
              <a:rPr lang="es-MX" sz="1900" dirty="0"/>
              <a:t>1(23), pp. 110-121.</a:t>
            </a:r>
            <a:endParaRPr lang="es-ES_tradnl" sz="1900" dirty="0"/>
          </a:p>
          <a:p>
            <a:r>
              <a:rPr lang="es-MX" sz="1900" dirty="0"/>
              <a:t>Méndez, R. (2006). Difusión de innovaciones en sistemas productivos locales y desarrollo territorial. </a:t>
            </a:r>
            <a:r>
              <a:rPr lang="es-MX" sz="1900" i="1" dirty="0"/>
              <a:t>ALTER.III congreso internacional de la red Sial, </a:t>
            </a:r>
            <a:r>
              <a:rPr lang="es-MX" sz="1900" dirty="0"/>
              <a:t>pp. 1-29</a:t>
            </a:r>
            <a:endParaRPr lang="es-ES_tradnl" sz="1900" dirty="0"/>
          </a:p>
          <a:p>
            <a:r>
              <a:rPr lang="es-MX" sz="1900" dirty="0"/>
              <a:t>Trillo, M.A. &amp; Pedraza, J.A.(2007). La Influencia de la Innovación en el capital intelectual de la empresa. Propuesta de un modelo. En J.C. Ayala. </a:t>
            </a:r>
            <a:r>
              <a:rPr lang="es-MX" sz="1900" i="1" dirty="0"/>
              <a:t>Conocimiento e Innovación y emprendedores camino al futuro</a:t>
            </a:r>
            <a:r>
              <a:rPr lang="es-MX" sz="1900" dirty="0"/>
              <a:t> [págs., 1419-1431] Rioja, España. Fundación de la Rioja Dialnet.</a:t>
            </a:r>
            <a:endParaRPr lang="es-ES_tradnl" sz="1900" dirty="0"/>
          </a:p>
          <a:p>
            <a:r>
              <a:rPr lang="es-MX" sz="1900" dirty="0"/>
              <a:t>Pericot, J. (2006). El diseñador como formalizador y comunicador de valores. </a:t>
            </a:r>
            <a:r>
              <a:rPr lang="es-MX" sz="1900" i="1" dirty="0"/>
              <a:t>TEMES DE DISSENY, </a:t>
            </a:r>
            <a:r>
              <a:rPr lang="es-MX" sz="1900" dirty="0"/>
              <a:t>1(23), pp. 96-109.</a:t>
            </a:r>
            <a:endParaRPr lang="es-ES_tradnl" sz="1900" dirty="0"/>
          </a:p>
          <a:p>
            <a:pPr marL="0" indent="0">
              <a:buNone/>
            </a:pPr>
            <a:endParaRPr lang="es-MX" sz="1900" dirty="0" smtClean="0"/>
          </a:p>
        </p:txBody>
      </p:sp>
    </p:spTree>
    <p:extLst>
      <p:ext uri="{BB962C8B-B14F-4D97-AF65-F5344CB8AC3E}">
        <p14:creationId xmlns:p14="http://schemas.microsoft.com/office/powerpoint/2010/main" val="4221906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786935"/>
          </a:xfrm>
        </p:spPr>
        <p:txBody>
          <a:bodyPr>
            <a:normAutofit fontScale="90000"/>
          </a:bodyPr>
          <a:lstStyle/>
          <a:p>
            <a:r>
              <a:rPr lang="es-MX" dirty="0" smtClean="0"/>
              <a:t>Invenciones y la sociedad </a:t>
            </a:r>
            <a:br>
              <a:rPr lang="es-MX" dirty="0" smtClean="0"/>
            </a:br>
            <a:r>
              <a:rPr lang="es-MX" dirty="0" smtClean="0"/>
              <a:t/>
            </a:r>
            <a:br>
              <a:rPr lang="es-MX" dirty="0" smtClean="0"/>
            </a:br>
            <a:r>
              <a:rPr lang="es-MX" dirty="0" smtClean="0"/>
              <a:t> </a:t>
            </a:r>
            <a:r>
              <a:rPr lang="es-MX" dirty="0"/>
              <a:t/>
            </a:r>
            <a:br>
              <a:rPr lang="es-MX" dirty="0"/>
            </a:br>
            <a:endParaRPr lang="es-MX" dirty="0"/>
          </a:p>
        </p:txBody>
      </p:sp>
      <p:sp>
        <p:nvSpPr>
          <p:cNvPr id="3" name="Marcador de contenido 2"/>
          <p:cNvSpPr>
            <a:spLocks noGrp="1"/>
          </p:cNvSpPr>
          <p:nvPr>
            <p:ph sz="half" idx="1"/>
          </p:nvPr>
        </p:nvSpPr>
        <p:spPr>
          <a:xfrm>
            <a:off x="1392512" y="1634560"/>
            <a:ext cx="3749243" cy="3777622"/>
          </a:xfrm>
          <a:solidFill>
            <a:schemeClr val="accent1">
              <a:lumMod val="40000"/>
              <a:lumOff val="60000"/>
            </a:schemeClr>
          </a:solidFill>
        </p:spPr>
        <p:txBody>
          <a:bodyPr/>
          <a:lstStyle/>
          <a:p>
            <a:pPr marL="0" indent="0">
              <a:buNone/>
            </a:pPr>
            <a:r>
              <a:rPr lang="es-MX" sz="2000" dirty="0"/>
              <a:t>Dentro de los retos que la globalización presenta a las </a:t>
            </a:r>
            <a:r>
              <a:rPr lang="es-MX" sz="2000" dirty="0" smtClean="0"/>
              <a:t>sociedades que </a:t>
            </a:r>
            <a:r>
              <a:rPr lang="es-MX" sz="2000" dirty="0"/>
              <a:t>aún se rigen por una productividad </a:t>
            </a:r>
            <a:r>
              <a:rPr lang="es-MX" sz="2000" dirty="0" smtClean="0"/>
              <a:t>local, </a:t>
            </a:r>
            <a:r>
              <a:rPr lang="es-MX" sz="2000" dirty="0" smtClean="0"/>
              <a:t>como el </a:t>
            </a:r>
            <a:r>
              <a:rPr lang="es-MX" sz="2000" dirty="0" smtClean="0"/>
              <a:t>caso de </a:t>
            </a:r>
            <a:r>
              <a:rPr lang="es-MX" sz="2000" dirty="0" smtClean="0"/>
              <a:t>la mayoría de la regiones en México, </a:t>
            </a:r>
            <a:r>
              <a:rPr lang="es-MX" sz="2000" dirty="0"/>
              <a:t>se </a:t>
            </a:r>
            <a:r>
              <a:rPr lang="es-MX" sz="2000" dirty="0" smtClean="0"/>
              <a:t>encuentra </a:t>
            </a:r>
            <a:r>
              <a:rPr lang="es-MX" sz="2000" dirty="0"/>
              <a:t>la mejora de la  </a:t>
            </a:r>
            <a:r>
              <a:rPr lang="es-MX" sz="2000" dirty="0" smtClean="0"/>
              <a:t>competitividad </a:t>
            </a:r>
            <a:r>
              <a:rPr lang="es-MX" sz="2000" dirty="0" smtClean="0"/>
              <a:t>a través de la </a:t>
            </a:r>
            <a:r>
              <a:rPr lang="es-MX" sz="2000" dirty="0"/>
              <a:t>innovación de </a:t>
            </a:r>
            <a:r>
              <a:rPr lang="es-MX" sz="2000" dirty="0" smtClean="0"/>
              <a:t>productos</a:t>
            </a:r>
          </a:p>
          <a:p>
            <a:pPr algn="r"/>
            <a:endParaRPr lang="es-MX" dirty="0"/>
          </a:p>
        </p:txBody>
      </p:sp>
      <p:sp>
        <p:nvSpPr>
          <p:cNvPr id="7" name="Marcador de contenido 6"/>
          <p:cNvSpPr>
            <a:spLocks noGrp="1"/>
          </p:cNvSpPr>
          <p:nvPr>
            <p:ph sz="half" idx="2"/>
          </p:nvPr>
        </p:nvSpPr>
        <p:spPr>
          <a:xfrm>
            <a:off x="7190747" y="1905000"/>
            <a:ext cx="4313864" cy="3777622"/>
          </a:xfrm>
          <a:solidFill>
            <a:schemeClr val="accent2">
              <a:lumMod val="20000"/>
              <a:lumOff val="80000"/>
            </a:schemeClr>
          </a:solidFill>
        </p:spPr>
        <p:txBody>
          <a:bodyPr>
            <a:normAutofit/>
          </a:bodyPr>
          <a:lstStyle/>
          <a:p>
            <a:pPr marL="0" indent="0">
              <a:buNone/>
            </a:pPr>
            <a:r>
              <a:rPr lang="es-MX" sz="2000" dirty="0" smtClean="0"/>
              <a:t>El desafío para estos grupos consiste en realizar un esfuerzo por establecer estrategias que les permitan mantener su producción dentro de un sistema económico regido por una competencia de orden mundial que poco aprecia las condiciones de supervivencia de los productos  locales</a:t>
            </a:r>
            <a:endParaRPr lang="es-MX" sz="2000" dirty="0"/>
          </a:p>
        </p:txBody>
      </p:sp>
      <p:sp>
        <p:nvSpPr>
          <p:cNvPr id="8" name="Flecha derecha 7"/>
          <p:cNvSpPr/>
          <p:nvPr/>
        </p:nvSpPr>
        <p:spPr>
          <a:xfrm>
            <a:off x="5561200" y="2741009"/>
            <a:ext cx="1257205" cy="1454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utilidad</a:t>
            </a:r>
            <a:endParaRPr lang="es-MX" dirty="0"/>
          </a:p>
        </p:txBody>
      </p:sp>
      <p:sp>
        <p:nvSpPr>
          <p:cNvPr id="4" name="Flecha abajo 3"/>
          <p:cNvSpPr/>
          <p:nvPr/>
        </p:nvSpPr>
        <p:spPr>
          <a:xfrm>
            <a:off x="5234077" y="1154492"/>
            <a:ext cx="2450267" cy="47462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Propósito</a:t>
            </a:r>
            <a:endParaRPr lang="es-ES" dirty="0"/>
          </a:p>
        </p:txBody>
      </p:sp>
      <p:sp>
        <p:nvSpPr>
          <p:cNvPr id="5" name="Flecha abajo 4"/>
          <p:cNvSpPr/>
          <p:nvPr/>
        </p:nvSpPr>
        <p:spPr>
          <a:xfrm>
            <a:off x="5085473" y="5297839"/>
            <a:ext cx="2501581" cy="1064698"/>
          </a:xfrm>
          <a:prstGeom prst="downArrow">
            <a:avLst>
              <a:gd name="adj1" fmla="val 50000"/>
              <a:gd name="adj2" fmla="val 487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invención</a:t>
            </a:r>
            <a:endParaRPr lang="es-ES" dirty="0"/>
          </a:p>
        </p:txBody>
      </p:sp>
    </p:spTree>
    <p:extLst>
      <p:ext uri="{BB962C8B-B14F-4D97-AF65-F5344CB8AC3E}">
        <p14:creationId xmlns:p14="http://schemas.microsoft.com/office/powerpoint/2010/main" val="2801703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985071" y="724624"/>
            <a:ext cx="9143335" cy="2174431"/>
          </a:xfrm>
        </p:spPr>
        <p:style>
          <a:lnRef idx="2">
            <a:schemeClr val="accent3"/>
          </a:lnRef>
          <a:fillRef idx="1">
            <a:schemeClr val="lt1"/>
          </a:fillRef>
          <a:effectRef idx="0">
            <a:schemeClr val="accent3"/>
          </a:effectRef>
          <a:fontRef idx="minor">
            <a:schemeClr val="dk1"/>
          </a:fontRef>
        </p:style>
        <p:txBody>
          <a:bodyPr>
            <a:noAutofit/>
          </a:bodyPr>
          <a:lstStyle/>
          <a:p>
            <a:pPr marL="0" indent="0">
              <a:buNone/>
            </a:pPr>
            <a:r>
              <a:rPr lang="es-MX" dirty="0" smtClean="0"/>
              <a:t>La invención se describe como el acto de definir un </a:t>
            </a:r>
            <a:r>
              <a:rPr lang="es-MX" dirty="0" smtClean="0"/>
              <a:t>objetos original “</a:t>
            </a:r>
            <a:r>
              <a:rPr lang="es-MX" dirty="0"/>
              <a:t>invento” ,  </a:t>
            </a:r>
            <a:r>
              <a:rPr lang="es-MX" dirty="0" smtClean="0"/>
              <a:t>así esta acción de invención se deriva de encontrar  un objeto</a:t>
            </a:r>
            <a:r>
              <a:rPr lang="es-MX" dirty="0"/>
              <a:t>, técnica o proceso que posee características novedosas y transformadoras. </a:t>
            </a:r>
            <a:endParaRPr lang="es-MX" dirty="0" smtClean="0"/>
          </a:p>
          <a:p>
            <a:pPr marL="0" indent="0">
              <a:buNone/>
            </a:pPr>
            <a:r>
              <a:rPr lang="es-MX" dirty="0" smtClean="0"/>
              <a:t>Algunas </a:t>
            </a:r>
            <a:r>
              <a:rPr lang="es-MX" dirty="0"/>
              <a:t>invenciones también representan una creación </a:t>
            </a:r>
            <a:r>
              <a:rPr lang="es-MX" dirty="0" smtClean="0"/>
              <a:t>original  </a:t>
            </a:r>
            <a:r>
              <a:rPr lang="es-MX" dirty="0"/>
              <a:t>sin antecedentes </a:t>
            </a:r>
            <a:r>
              <a:rPr lang="es-MX" dirty="0" smtClean="0"/>
              <a:t> en la ciencia o la tecnología que amplían los límites del conocimiento  </a:t>
            </a:r>
            <a:r>
              <a:rPr lang="es-MX" dirty="0"/>
              <a:t>humano.</a:t>
            </a:r>
          </a:p>
        </p:txBody>
      </p:sp>
      <p:sp>
        <p:nvSpPr>
          <p:cNvPr id="4" name="Marcador de contenido 3"/>
          <p:cNvSpPr>
            <a:spLocks noGrp="1"/>
          </p:cNvSpPr>
          <p:nvPr>
            <p:ph sz="half" idx="2"/>
          </p:nvPr>
        </p:nvSpPr>
        <p:spPr>
          <a:xfrm>
            <a:off x="1882075" y="4079203"/>
            <a:ext cx="9007597" cy="2604020"/>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es-MX" altLang="es-MX" sz="2000" dirty="0"/>
              <a:t>Capacidad del cerebro para llegar a conclusiones nuevas y resolver problemas de una forma original. Se relaciona con la efectiva integración de ambos hemisferios </a:t>
            </a:r>
            <a:r>
              <a:rPr lang="es-MX" altLang="es-MX" sz="2000" dirty="0" smtClean="0"/>
              <a:t>cerebrales</a:t>
            </a:r>
          </a:p>
          <a:p>
            <a:pPr marL="0" indent="0">
              <a:buNone/>
            </a:pPr>
            <a:r>
              <a:rPr lang="es-MX" altLang="es-MX" sz="2000" dirty="0" smtClean="0"/>
              <a:t>Una </a:t>
            </a:r>
            <a:r>
              <a:rPr lang="es-MX" altLang="es-MX" sz="2000" dirty="0"/>
              <a:t>nueva síntesis de matrices de pensamiento, previamente no conectadas entre sí</a:t>
            </a:r>
          </a:p>
          <a:p>
            <a:pPr marL="0" indent="0">
              <a:buNone/>
            </a:pPr>
            <a:r>
              <a:rPr lang="es-MX" altLang="es-MX" sz="2000" dirty="0"/>
              <a:t>Facilidad para realizar una reestructuración novedosa, en los patrones de relación existentes</a:t>
            </a:r>
          </a:p>
          <a:p>
            <a:endParaRPr lang="es-MX" sz="2000" dirty="0"/>
          </a:p>
        </p:txBody>
      </p:sp>
      <p:sp>
        <p:nvSpPr>
          <p:cNvPr id="7" name="Flecha abajo 6"/>
          <p:cNvSpPr/>
          <p:nvPr/>
        </p:nvSpPr>
        <p:spPr>
          <a:xfrm>
            <a:off x="4943825" y="3012314"/>
            <a:ext cx="2232575" cy="978408"/>
          </a:xfrm>
          <a:prstGeom prst="downArrow">
            <a:avLst>
              <a:gd name="adj1" fmla="val 50000"/>
              <a:gd name="adj2" fmla="val 542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Creación </a:t>
            </a:r>
            <a:endParaRPr lang="es-MX" dirty="0"/>
          </a:p>
        </p:txBody>
      </p:sp>
    </p:spTree>
    <p:extLst>
      <p:ext uri="{BB962C8B-B14F-4D97-AF65-F5344CB8AC3E}">
        <p14:creationId xmlns:p14="http://schemas.microsoft.com/office/powerpoint/2010/main" val="402028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7350" y="213624"/>
            <a:ext cx="8911687" cy="1069144"/>
          </a:xfrm>
        </p:spPr>
        <p:txBody>
          <a:bodyPr>
            <a:normAutofit fontScale="90000"/>
          </a:bodyPr>
          <a:lstStyle/>
          <a:p>
            <a:pPr algn="ctr"/>
            <a:r>
              <a:rPr lang="es-MX" dirty="0" smtClean="0"/>
              <a:t>Proceso creativo para la invención y la innovación</a:t>
            </a:r>
            <a:endParaRPr lang="es-MX" dirty="0"/>
          </a:p>
        </p:txBody>
      </p:sp>
      <p:sp>
        <p:nvSpPr>
          <p:cNvPr id="3" name="Marcador de contenido 2"/>
          <p:cNvSpPr>
            <a:spLocks noGrp="1"/>
          </p:cNvSpPr>
          <p:nvPr>
            <p:ph sz="half" idx="1"/>
          </p:nvPr>
        </p:nvSpPr>
        <p:spPr>
          <a:xfrm>
            <a:off x="4937738" y="2431472"/>
            <a:ext cx="2811844" cy="3777622"/>
          </a:xfrm>
          <a:solidFill>
            <a:schemeClr val="accent1">
              <a:lumMod val="20000"/>
              <a:lumOff val="80000"/>
            </a:schemeClr>
          </a:solidFill>
          <a:ln>
            <a:solidFill>
              <a:schemeClr val="accent2">
                <a:lumMod val="20000"/>
                <a:lumOff val="80000"/>
              </a:schemeClr>
            </a:solidFill>
          </a:ln>
        </p:spPr>
        <p:txBody>
          <a:bodyPr>
            <a:normAutofit fontScale="85000" lnSpcReduction="20000"/>
          </a:bodyPr>
          <a:lstStyle/>
          <a:p>
            <a:pPr marL="0" indent="0">
              <a:buNone/>
            </a:pPr>
            <a:r>
              <a:rPr lang="es-MX" altLang="es-MX" sz="2100" dirty="0" smtClean="0"/>
              <a:t>Capacidad de dar origen a cosas nuevas y valiosas</a:t>
            </a:r>
          </a:p>
          <a:p>
            <a:pPr marL="0" indent="0">
              <a:buNone/>
            </a:pPr>
            <a:r>
              <a:rPr lang="es-MX" altLang="es-MX" sz="2100" dirty="0" smtClean="0"/>
              <a:t>Capacidad para encontrar nuevos y mejores modos de hacer las cosas </a:t>
            </a:r>
          </a:p>
          <a:p>
            <a:pPr marL="0" indent="0">
              <a:buNone/>
            </a:pPr>
            <a:r>
              <a:rPr lang="es-MX" altLang="es-MX" sz="2100" dirty="0" smtClean="0"/>
              <a:t>Capacidad del ser humano para solucionar necesidades a través de soluciones originales </a:t>
            </a:r>
          </a:p>
          <a:p>
            <a:pPr marL="0" indent="0">
              <a:buNone/>
            </a:pPr>
            <a:r>
              <a:rPr lang="es-MX" altLang="es-MX" sz="2100" dirty="0"/>
              <a:t>Proceso por el cual, dentro de la cultura, resulta modificado un campo simbólico</a:t>
            </a:r>
            <a:endParaRPr lang="es-ES" altLang="es-MX" sz="2100" dirty="0"/>
          </a:p>
          <a:p>
            <a:endParaRPr lang="es-MX" dirty="0"/>
          </a:p>
        </p:txBody>
      </p:sp>
      <p:sp>
        <p:nvSpPr>
          <p:cNvPr id="6" name="Marcador de contenido 5"/>
          <p:cNvSpPr>
            <a:spLocks noGrp="1"/>
          </p:cNvSpPr>
          <p:nvPr>
            <p:ph sz="half" idx="2"/>
          </p:nvPr>
        </p:nvSpPr>
        <p:spPr>
          <a:xfrm>
            <a:off x="948709" y="2448455"/>
            <a:ext cx="3184645" cy="4209111"/>
          </a:xfrm>
          <a:solidFill>
            <a:schemeClr val="accent4">
              <a:lumMod val="40000"/>
              <a:lumOff val="60000"/>
            </a:schemeClr>
          </a:solidFill>
        </p:spPr>
        <p:txBody>
          <a:bodyPr>
            <a:noAutofit/>
          </a:bodyPr>
          <a:lstStyle/>
          <a:p>
            <a:pPr marL="0" indent="0">
              <a:buNone/>
            </a:pPr>
            <a:r>
              <a:rPr lang="es-MX" altLang="es-MX" dirty="0" smtClean="0"/>
              <a:t>Es </a:t>
            </a:r>
            <a:r>
              <a:rPr lang="es-MX" altLang="es-MX" dirty="0"/>
              <a:t>uno de los medios principales que tiene el ser humano para librarse de los grilletes, no sólo de sus respuestas condicionadas, sino también de sus decisiones habituales </a:t>
            </a:r>
          </a:p>
          <a:p>
            <a:pPr marL="0" indent="0">
              <a:buNone/>
            </a:pPr>
            <a:r>
              <a:rPr lang="es-MX" altLang="es-MX" dirty="0"/>
              <a:t>Actitud del espíritu para ordenar, en forma original, los elementos del mundo de la conciencia</a:t>
            </a:r>
          </a:p>
          <a:p>
            <a:pPr marL="0" indent="0">
              <a:buNone/>
            </a:pPr>
            <a:r>
              <a:rPr lang="es-MX" altLang="es-MX" dirty="0"/>
              <a:t>Es la humilde analogía humana con la creación de Dios</a:t>
            </a:r>
          </a:p>
          <a:p>
            <a:endParaRPr lang="es-MX" dirty="0"/>
          </a:p>
        </p:txBody>
      </p:sp>
      <p:sp>
        <p:nvSpPr>
          <p:cNvPr id="7" name="CuadroTexto 6"/>
          <p:cNvSpPr txBox="1"/>
          <p:nvPr/>
        </p:nvSpPr>
        <p:spPr>
          <a:xfrm>
            <a:off x="8524851" y="2388964"/>
            <a:ext cx="3145536" cy="2862323"/>
          </a:xfrm>
          <a:prstGeom prst="rect">
            <a:avLst/>
          </a:prstGeom>
          <a:solidFill>
            <a:schemeClr val="accent5">
              <a:lumMod val="20000"/>
              <a:lumOff val="80000"/>
            </a:schemeClr>
          </a:solidFill>
        </p:spPr>
        <p:txBody>
          <a:bodyPr wrap="square" rtlCol="0">
            <a:spAutoFit/>
          </a:bodyPr>
          <a:lstStyle/>
          <a:p>
            <a:r>
              <a:rPr lang="es-MX" altLang="es-MX" dirty="0"/>
              <a:t>Proceso que compromete la totalidad del comportamiento psicológico de un sujeto y su correlación con el mundo, para concluir en un cierto producto, que puede ser considerado nuevo, valioso y adecuado a un </a:t>
            </a:r>
            <a:r>
              <a:rPr lang="es-MX" altLang="es-MX" dirty="0" smtClean="0"/>
              <a:t>contexto socioeconómico </a:t>
            </a:r>
            <a:r>
              <a:rPr lang="es-MX" altLang="es-MX" dirty="0"/>
              <a:t>de realidad, ficción o </a:t>
            </a:r>
            <a:r>
              <a:rPr lang="es-MX" altLang="es-MX" dirty="0" smtClean="0"/>
              <a:t>idealidad</a:t>
            </a:r>
            <a:endParaRPr lang="es-MX" altLang="es-MX" dirty="0"/>
          </a:p>
        </p:txBody>
      </p:sp>
      <p:sp>
        <p:nvSpPr>
          <p:cNvPr id="8" name="Flecha derecha 7"/>
          <p:cNvSpPr/>
          <p:nvPr/>
        </p:nvSpPr>
        <p:spPr>
          <a:xfrm>
            <a:off x="4188415" y="3013966"/>
            <a:ext cx="326651" cy="11948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derecha 8"/>
          <p:cNvSpPr/>
          <p:nvPr/>
        </p:nvSpPr>
        <p:spPr>
          <a:xfrm>
            <a:off x="8173455" y="3064472"/>
            <a:ext cx="326651" cy="11948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abajo 3"/>
          <p:cNvSpPr/>
          <p:nvPr/>
        </p:nvSpPr>
        <p:spPr>
          <a:xfrm>
            <a:off x="1308519" y="1641944"/>
            <a:ext cx="2232180" cy="6542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creación</a:t>
            </a:r>
            <a:endParaRPr lang="es-ES" dirty="0"/>
          </a:p>
        </p:txBody>
      </p:sp>
      <p:sp>
        <p:nvSpPr>
          <p:cNvPr id="10" name="Flecha abajo 9"/>
          <p:cNvSpPr/>
          <p:nvPr/>
        </p:nvSpPr>
        <p:spPr>
          <a:xfrm>
            <a:off x="5155562" y="1614756"/>
            <a:ext cx="2541610" cy="6542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Invención</a:t>
            </a:r>
            <a:endParaRPr lang="es-ES" dirty="0"/>
          </a:p>
        </p:txBody>
      </p:sp>
      <p:sp>
        <p:nvSpPr>
          <p:cNvPr id="11" name="Flecha abajo 10"/>
          <p:cNvSpPr/>
          <p:nvPr/>
        </p:nvSpPr>
        <p:spPr>
          <a:xfrm>
            <a:off x="8912803" y="1510603"/>
            <a:ext cx="2722755" cy="6542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innovación</a:t>
            </a:r>
            <a:endParaRPr lang="es-ES" dirty="0"/>
          </a:p>
        </p:txBody>
      </p:sp>
    </p:spTree>
    <p:extLst>
      <p:ext uri="{BB962C8B-B14F-4D97-AF65-F5344CB8AC3E}">
        <p14:creationId xmlns:p14="http://schemas.microsoft.com/office/powerpoint/2010/main" val="390323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Marcador de pie de página 4"/>
          <p:cNvSpPr>
            <a:spLocks noGrp="1"/>
          </p:cNvSpPr>
          <p:nvPr>
            <p:ph type="ftr" sz="quarter" idx="11"/>
          </p:nvPr>
        </p:nvSpPr>
        <p:spPr/>
        <p:txBody>
          <a:bodyPr/>
          <a:lstStyle/>
          <a:p>
            <a:pPr>
              <a:defRPr/>
            </a:pPr>
            <a:r>
              <a:rPr lang="es-ES" altLang="en-US"/>
              <a:t>d.i.Ma del Pilar Mora C.</a:t>
            </a:r>
          </a:p>
        </p:txBody>
      </p:sp>
      <p:sp>
        <p:nvSpPr>
          <p:cNvPr id="27" name="Marcador de número de diapositiva 5"/>
          <p:cNvSpPr>
            <a:spLocks noGrp="1"/>
          </p:cNvSpPr>
          <p:nvPr>
            <p:ph type="sldNum" sz="quarter" idx="12"/>
          </p:nvPr>
        </p:nvSpPr>
        <p:spPr/>
        <p:txBody>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fld id="{D117B3B2-183F-644F-A19C-E0CDF2B461C1}" type="slidenum">
              <a:rPr lang="es-ES">
                <a:latin typeface="Garamond" charset="0"/>
              </a:rPr>
              <a:pPr/>
              <a:t>7</a:t>
            </a:fld>
            <a:endParaRPr lang="es-ES">
              <a:latin typeface="Garamond" charset="0"/>
            </a:endParaRPr>
          </a:p>
        </p:txBody>
      </p:sp>
      <p:sp>
        <p:nvSpPr>
          <p:cNvPr id="57348" name="Rectangle 2"/>
          <p:cNvSpPr>
            <a:spLocks noGrp="1" noChangeArrowheads="1"/>
          </p:cNvSpPr>
          <p:nvPr>
            <p:ph type="title"/>
          </p:nvPr>
        </p:nvSpPr>
        <p:spPr>
          <a:xfrm>
            <a:off x="912285" y="333375"/>
            <a:ext cx="10367433" cy="573088"/>
          </a:xfrm>
        </p:spPr>
        <p:txBody>
          <a:bodyPr>
            <a:normAutofit fontScale="90000"/>
          </a:bodyPr>
          <a:lstStyle/>
          <a:p>
            <a:pPr eaLnBrk="1" hangingPunct="1"/>
            <a:r>
              <a:rPr lang="es-MX" sz="3800" dirty="0" smtClean="0">
                <a:latin typeface="Arial" charset="0"/>
              </a:rPr>
              <a:t> </a:t>
            </a:r>
            <a:r>
              <a:rPr lang="es-MX" sz="2700" dirty="0" smtClean="0">
                <a:latin typeface="Arial" charset="0"/>
              </a:rPr>
              <a:t>Fases para el desarrollo de Procesos Creativos para la invención</a:t>
            </a:r>
            <a:endParaRPr lang="es-ES" sz="2700" dirty="0">
              <a:latin typeface="Arial" charset="0"/>
            </a:endParaRPr>
          </a:p>
        </p:txBody>
      </p:sp>
      <p:graphicFrame>
        <p:nvGraphicFramePr>
          <p:cNvPr id="38945" name="Group 33"/>
          <p:cNvGraphicFramePr>
            <a:graphicFrameLocks noGrp="1"/>
          </p:cNvGraphicFramePr>
          <p:nvPr>
            <p:ph type="tbl" idx="1"/>
            <p:extLst>
              <p:ext uri="{D42A27DB-BD31-4B8C-83A1-F6EECF244321}">
                <p14:modId xmlns:p14="http://schemas.microsoft.com/office/powerpoint/2010/main" val="46041797"/>
              </p:ext>
            </p:extLst>
          </p:nvPr>
        </p:nvGraphicFramePr>
        <p:xfrm>
          <a:off x="821277" y="1222858"/>
          <a:ext cx="10315279" cy="4730106"/>
        </p:xfrm>
        <a:graphic>
          <a:graphicData uri="http://schemas.openxmlformats.org/drawingml/2006/table">
            <a:tbl>
              <a:tblPr/>
              <a:tblGrid>
                <a:gridCol w="2674332"/>
                <a:gridCol w="2865355"/>
                <a:gridCol w="4775592"/>
              </a:tblGrid>
              <a:tr h="42717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2200" b="0" i="0" u="none" strike="noStrike" cap="none" normalizeH="0" baseline="0">
                          <a:ln>
                            <a:noFill/>
                          </a:ln>
                          <a:solidFill>
                            <a:schemeClr val="tx1"/>
                          </a:solidFill>
                          <a:effectLst/>
                          <a:latin typeface="Arial" charset="0"/>
                          <a:ea typeface="ＭＳ Ｐゴシック" charset="0"/>
                        </a:rPr>
                        <a:t>Autor</a:t>
                      </a:r>
                      <a:endParaRPr kumimoji="0" lang="es-ES" sz="22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2200" b="0" i="0" u="none" strike="noStrike" cap="none" normalizeH="0" baseline="0">
                          <a:ln>
                            <a:noFill/>
                          </a:ln>
                          <a:solidFill>
                            <a:schemeClr val="tx1"/>
                          </a:solidFill>
                          <a:effectLst/>
                          <a:latin typeface="Arial" charset="0"/>
                          <a:ea typeface="ＭＳ Ｐゴシック" charset="0"/>
                        </a:rPr>
                        <a:t>Fases</a:t>
                      </a:r>
                      <a:endParaRPr kumimoji="0" lang="es-ES" sz="22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2200" b="0" i="0" u="none" strike="noStrike" cap="none" normalizeH="0" baseline="0">
                          <a:ln>
                            <a:noFill/>
                          </a:ln>
                          <a:solidFill>
                            <a:schemeClr val="tx1"/>
                          </a:solidFill>
                          <a:effectLst/>
                          <a:latin typeface="Arial" charset="0"/>
                          <a:ea typeface="ＭＳ Ｐゴシック" charset="0"/>
                        </a:rPr>
                        <a:t>En que consiste</a:t>
                      </a:r>
                      <a:endParaRPr kumimoji="0" lang="es-ES" sz="22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75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Joseph Wallace</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1926</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1.Preparación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2.Incubación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3.Iluminación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Verificación</a:t>
                      </a:r>
                      <a:endParaRPr kumimoji="0" lang="es-ES" sz="1300" b="0" i="0" u="none" strike="noStrike" cap="none" normalizeH="0" baseline="0" dirty="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Trabajos preliminares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Elaboración y organización interna de los pensamientos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Se encuentra la solución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Se afinan los detalles para adecuar la solución</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9476">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Arthur Koestler</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(el grito de Arquímedes)</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1.Fase lógica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2.Fase intuitiva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3.Fase crítica</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Formulación del problema, recolección de datos y primeros intentos de solución.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Incubación, encuentro en la solución buscada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Verificación de lo intuido y elaboración del producto</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889">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Luis Rodríguez Morales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1995</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1.Establecer una problemática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2.Recolección de datos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3.Trabajo intenso 1</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4.Fase de incubación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5.Iluminación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6.Trabajo intenso 2</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a:ln>
                            <a:noFill/>
                          </a:ln>
                          <a:solidFill>
                            <a:schemeClr val="tx1"/>
                          </a:solidFill>
                          <a:effectLst/>
                          <a:latin typeface="Arial" charset="0"/>
                          <a:ea typeface="ＭＳ Ｐゴシック" charset="0"/>
                        </a:rPr>
                        <a:t>7.Solución y comunicación</a:t>
                      </a:r>
                      <a:endParaRPr kumimoji="0" lang="es-ES" sz="1300" b="0" i="0" u="none" strike="noStrike" cap="none" normalizeH="0" baseline="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Algo esta mal no sabemos </a:t>
                      </a:r>
                      <a:r>
                        <a:rPr kumimoji="0" lang="es-MX" sz="1300" b="0" i="0" u="none" strike="noStrike" cap="none" normalizeH="0" baseline="0" dirty="0" smtClean="0">
                          <a:ln>
                            <a:noFill/>
                          </a:ln>
                          <a:solidFill>
                            <a:schemeClr val="tx1"/>
                          </a:solidFill>
                          <a:effectLst/>
                          <a:latin typeface="Arial" charset="0"/>
                          <a:ea typeface="ＭＳ Ｐゴシック" charset="0"/>
                        </a:rPr>
                        <a:t>que</a:t>
                      </a:r>
                      <a:endParaRPr kumimoji="0" lang="es-MX" sz="1300" b="0" i="0" u="none" strike="noStrike" cap="none" normalizeH="0" baseline="0" dirty="0">
                        <a:ln>
                          <a:noFill/>
                        </a:ln>
                        <a:solidFill>
                          <a:schemeClr val="tx1"/>
                        </a:solidFill>
                        <a:effectLst/>
                        <a:latin typeface="Arial" charset="0"/>
                        <a:ea typeface="ＭＳ Ｐゴシック"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Internalizar el problema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Abocarse a resolver usando datos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Relajación mas no descanso total</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Se define el problema con claridad</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es-MX" sz="1300" b="0" i="0" u="none" strike="noStrike" cap="none" normalizeH="0" baseline="0" dirty="0">
                          <a:ln>
                            <a:noFill/>
                          </a:ln>
                          <a:solidFill>
                            <a:schemeClr val="tx1"/>
                          </a:solidFill>
                          <a:effectLst/>
                          <a:latin typeface="Arial" charset="0"/>
                          <a:ea typeface="ＭＳ Ｐゴシック" charset="0"/>
                        </a:rPr>
                        <a:t>Se prefiere la manera más elegante y económica</a:t>
                      </a:r>
                      <a:endParaRPr kumimoji="0" lang="es-ES" sz="1300" b="0" i="0" u="none" strike="noStrike" cap="none" normalizeH="0" baseline="0" dirty="0">
                        <a:ln>
                          <a:noFill/>
                        </a:ln>
                        <a:solidFill>
                          <a:schemeClr val="tx1"/>
                        </a:solidFill>
                        <a:effectLst/>
                        <a:latin typeface="Arial" charset="0"/>
                        <a:ea typeface="ＭＳ Ｐゴシック" charset="0"/>
                      </a:endParaRPr>
                    </a:p>
                  </a:txBody>
                  <a:tcPr marL="121920" marR="121920"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47794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2189342" y="303196"/>
            <a:ext cx="8912225" cy="787157"/>
          </a:xfrm>
        </p:spPr>
        <p:txBody>
          <a:bodyPr>
            <a:normAutofit/>
          </a:bodyPr>
          <a:lstStyle/>
          <a:p>
            <a:r>
              <a:rPr lang="es-ES" dirty="0" smtClean="0"/>
              <a:t>Sobre la innovación</a:t>
            </a:r>
            <a:endParaRPr lang="es-ES" dirty="0"/>
          </a:p>
        </p:txBody>
      </p:sp>
      <p:sp>
        <p:nvSpPr>
          <p:cNvPr id="7" name="Rectángulo 6"/>
          <p:cNvSpPr/>
          <p:nvPr/>
        </p:nvSpPr>
        <p:spPr>
          <a:xfrm>
            <a:off x="879962" y="1535845"/>
            <a:ext cx="6096000" cy="1200329"/>
          </a:xfrm>
          <a:prstGeom prst="rect">
            <a:avLst/>
          </a:prstGeom>
          <a:solidFill>
            <a:schemeClr val="accent2">
              <a:lumMod val="40000"/>
              <a:lumOff val="60000"/>
            </a:schemeClr>
          </a:solidFill>
        </p:spPr>
        <p:txBody>
          <a:bodyPr>
            <a:spAutoFit/>
          </a:bodyPr>
          <a:lstStyle/>
          <a:p>
            <a:r>
              <a:rPr lang="es-MX" dirty="0"/>
              <a:t>L</a:t>
            </a:r>
            <a:r>
              <a:rPr lang="es-MX" dirty="0" smtClean="0"/>
              <a:t>a innovación desde la propuesta de </a:t>
            </a:r>
            <a:r>
              <a:rPr lang="es-ES_tradnl" dirty="0" smtClean="0"/>
              <a:t> </a:t>
            </a:r>
            <a:r>
              <a:rPr lang="es-ES_tradnl" dirty="0" err="1" smtClean="0"/>
              <a:t>Shumpeter</a:t>
            </a:r>
            <a:r>
              <a:rPr lang="es-ES_tradnl" dirty="0" smtClean="0"/>
              <a:t> (1977) se considera como </a:t>
            </a:r>
            <a:r>
              <a:rPr lang="es-ES_tradnl" dirty="0"/>
              <a:t>un  factor del desarrollo que incluye diversos</a:t>
            </a:r>
            <a:r>
              <a:rPr lang="es-MX" dirty="0"/>
              <a:t> aspectos de cambio en una comunidad y que se definen </a:t>
            </a:r>
            <a:r>
              <a:rPr lang="es-MX" dirty="0" smtClean="0"/>
              <a:t>como cuatro  </a:t>
            </a:r>
            <a:r>
              <a:rPr lang="es-MX" dirty="0"/>
              <a:t>tipos de innovación</a:t>
            </a:r>
            <a:r>
              <a:rPr lang="es-MX" dirty="0" smtClean="0"/>
              <a:t>:</a:t>
            </a:r>
            <a:endParaRPr lang="es-ES_tradnl" dirty="0"/>
          </a:p>
        </p:txBody>
      </p:sp>
      <p:sp>
        <p:nvSpPr>
          <p:cNvPr id="9" name="Rectángulo 8"/>
          <p:cNvSpPr/>
          <p:nvPr/>
        </p:nvSpPr>
        <p:spPr>
          <a:xfrm>
            <a:off x="5690696" y="2895778"/>
            <a:ext cx="6096000" cy="3693319"/>
          </a:xfrm>
          <a:prstGeom prst="rect">
            <a:avLst/>
          </a:prstGeom>
          <a:solidFill>
            <a:schemeClr val="tx2">
              <a:lumMod val="60000"/>
              <a:lumOff val="40000"/>
            </a:schemeClr>
          </a:solidFill>
        </p:spPr>
        <p:txBody>
          <a:bodyPr>
            <a:spAutoFit/>
          </a:bodyPr>
          <a:lstStyle/>
          <a:p>
            <a:pPr lvl="0"/>
            <a:r>
              <a:rPr lang="es-MX" dirty="0" smtClean="0"/>
              <a:t>1.La </a:t>
            </a:r>
            <a:r>
              <a:rPr lang="es-MX" dirty="0"/>
              <a:t>introducción en el mercado de un nuevo bien o una clase de bienes; como innovación en el diseño. </a:t>
            </a:r>
            <a:endParaRPr lang="es-MX" dirty="0" smtClean="0"/>
          </a:p>
          <a:p>
            <a:pPr marL="342900" lvl="0" indent="-342900">
              <a:buAutoNum type="arabicPeriod"/>
            </a:pPr>
            <a:endParaRPr lang="es-ES_tradnl" dirty="0"/>
          </a:p>
          <a:p>
            <a:pPr lvl="0"/>
            <a:r>
              <a:rPr lang="es-MX" dirty="0" smtClean="0"/>
              <a:t>2. El </a:t>
            </a:r>
            <a:r>
              <a:rPr lang="es-MX" dirty="0"/>
              <a:t>uso de una  nueva de materia prima; como innovación en materiales. </a:t>
            </a:r>
            <a:endParaRPr lang="es-MX" dirty="0" smtClean="0"/>
          </a:p>
          <a:p>
            <a:pPr lvl="0"/>
            <a:endParaRPr lang="es-ES_tradnl" dirty="0"/>
          </a:p>
          <a:p>
            <a:pPr lvl="0"/>
            <a:r>
              <a:rPr lang="es-MX" dirty="0" smtClean="0"/>
              <a:t>3. La </a:t>
            </a:r>
            <a:r>
              <a:rPr lang="es-MX" dirty="0"/>
              <a:t>incorporación de un nuevo método de producción no experimentado en determinado sector; como  innovación de producción. </a:t>
            </a:r>
            <a:endParaRPr lang="es-MX" dirty="0" smtClean="0"/>
          </a:p>
          <a:p>
            <a:pPr lvl="0"/>
            <a:endParaRPr lang="es-ES_tradnl" dirty="0"/>
          </a:p>
          <a:p>
            <a:pPr lvl="0"/>
            <a:r>
              <a:rPr lang="es-MX" dirty="0" smtClean="0"/>
              <a:t>4. Apertura </a:t>
            </a:r>
            <a:r>
              <a:rPr lang="es-MX" dirty="0"/>
              <a:t>de un nuevo mercado o la implantación de una estructura novedosa de mercado; como innovación de mercado.</a:t>
            </a:r>
            <a:endParaRPr lang="es-ES_tradnl" dirty="0"/>
          </a:p>
        </p:txBody>
      </p:sp>
      <p:sp>
        <p:nvSpPr>
          <p:cNvPr id="12" name="Flecha izquierda y derecha 11"/>
          <p:cNvSpPr/>
          <p:nvPr/>
        </p:nvSpPr>
        <p:spPr>
          <a:xfrm rot="2475464">
            <a:off x="2935909" y="3241532"/>
            <a:ext cx="2245023" cy="98644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401625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803623" y="337858"/>
            <a:ext cx="7112268" cy="2031325"/>
          </a:xfrm>
          <a:prstGeom prst="rect">
            <a:avLst/>
          </a:prstGeom>
          <a:solidFill>
            <a:schemeClr val="accent5">
              <a:lumMod val="40000"/>
              <a:lumOff val="60000"/>
            </a:schemeClr>
          </a:solidFill>
        </p:spPr>
        <p:txBody>
          <a:bodyPr wrap="square">
            <a:spAutoFit/>
          </a:bodyPr>
          <a:lstStyle/>
          <a:p>
            <a:r>
              <a:rPr lang="es-MX" dirty="0"/>
              <a:t>De acuerdo a </a:t>
            </a:r>
            <a:r>
              <a:rPr lang="es-MX" dirty="0" smtClean="0"/>
              <a:t>Méndez (2006) la innovación  </a:t>
            </a:r>
            <a:r>
              <a:rPr lang="es-MX" dirty="0"/>
              <a:t>se define por la presencia de empresas organizadas en forma de cadena productiva, una parte significativa de las cuales realiza esfuerzos en el plano de la innovación, incorporando mejoras en sus diferentes proceso de trabajo y fases de producción, así como en el diseño y gestión de productos y servicios, para lograr una mejor inserción en los mercados.</a:t>
            </a:r>
            <a:r>
              <a:rPr lang="es-ES_tradnl" dirty="0"/>
              <a:t> </a:t>
            </a:r>
            <a:endParaRPr lang="es-ES" dirty="0"/>
          </a:p>
        </p:txBody>
      </p:sp>
      <p:sp>
        <p:nvSpPr>
          <p:cNvPr id="7" name="Rectángulo 6"/>
          <p:cNvSpPr/>
          <p:nvPr/>
        </p:nvSpPr>
        <p:spPr>
          <a:xfrm>
            <a:off x="5562409" y="2680312"/>
            <a:ext cx="6096000" cy="3970318"/>
          </a:xfrm>
          <a:prstGeom prst="rect">
            <a:avLst/>
          </a:prstGeom>
          <a:solidFill>
            <a:schemeClr val="accent5">
              <a:lumMod val="20000"/>
              <a:lumOff val="80000"/>
            </a:schemeClr>
          </a:solidFill>
        </p:spPr>
        <p:txBody>
          <a:bodyPr>
            <a:spAutoFit/>
          </a:bodyPr>
          <a:lstStyle/>
          <a:p>
            <a:pPr lvl="0"/>
            <a:r>
              <a:rPr lang="es-MX" dirty="0"/>
              <a:t>Innovación funcional que incorpora nuevas formas de hacer para posibilitar un mejor uso de recursos materiales y humanos.</a:t>
            </a:r>
            <a:endParaRPr lang="es-ES_tradnl" dirty="0"/>
          </a:p>
          <a:p>
            <a:pPr lvl="0"/>
            <a:endParaRPr lang="es-MX" dirty="0" smtClean="0"/>
          </a:p>
          <a:p>
            <a:pPr lvl="0"/>
            <a:r>
              <a:rPr lang="es-MX" dirty="0" smtClean="0"/>
              <a:t>Innovación </a:t>
            </a:r>
            <a:r>
              <a:rPr lang="es-MX" dirty="0"/>
              <a:t>estructural, asociada a nuevas formas de jerarquización y administración internas.</a:t>
            </a:r>
            <a:endParaRPr lang="es-ES_tradnl" dirty="0"/>
          </a:p>
          <a:p>
            <a:pPr lvl="0"/>
            <a:endParaRPr lang="es-MX" dirty="0" smtClean="0"/>
          </a:p>
          <a:p>
            <a:pPr lvl="0"/>
            <a:r>
              <a:rPr lang="es-MX" dirty="0" smtClean="0"/>
              <a:t>Innovación </a:t>
            </a:r>
            <a:r>
              <a:rPr lang="es-MX" dirty="0"/>
              <a:t>comportamental, que introduce cambios en la cultura para incorporar  actitudes, valores y patrones de conducta más favorables  </a:t>
            </a:r>
            <a:r>
              <a:rPr lang="es-MX" dirty="0" smtClean="0"/>
              <a:t>a </a:t>
            </a:r>
            <a:r>
              <a:rPr lang="es-MX" dirty="0"/>
              <a:t>la innovación.</a:t>
            </a:r>
            <a:endParaRPr lang="es-ES_tradnl" dirty="0"/>
          </a:p>
          <a:p>
            <a:pPr lvl="0"/>
            <a:endParaRPr lang="es-MX" dirty="0" smtClean="0"/>
          </a:p>
          <a:p>
            <a:pPr lvl="0"/>
            <a:r>
              <a:rPr lang="es-MX" dirty="0" smtClean="0"/>
              <a:t>Innovación </a:t>
            </a:r>
            <a:r>
              <a:rPr lang="es-MX" dirty="0"/>
              <a:t>relacional, para mejorar los vínculos entre la empresa y su entorno, la búsqueda de una  comunicación más fluida con otros actores locales.</a:t>
            </a:r>
            <a:endParaRPr lang="es-ES_tradnl" dirty="0"/>
          </a:p>
        </p:txBody>
      </p:sp>
      <p:sp>
        <p:nvSpPr>
          <p:cNvPr id="8" name="Flecha arriba y abajo 7"/>
          <p:cNvSpPr/>
          <p:nvPr/>
        </p:nvSpPr>
        <p:spPr>
          <a:xfrm rot="19652548">
            <a:off x="3184893" y="2426824"/>
            <a:ext cx="1872712" cy="2493375"/>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15987169"/>
      </p:ext>
    </p:extLst>
  </p:cSld>
  <p:clrMapOvr>
    <a:masterClrMapping/>
  </p:clrMapOvr>
</p:sld>
</file>

<file path=ppt/theme/theme1.xml><?xml version="1.0" encoding="utf-8"?>
<a:theme xmlns:a="http://schemas.openxmlformats.org/drawingml/2006/main" name="Espiral">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Ion</Template>
  <TotalTime>378</TotalTime>
  <Words>4066</Words>
  <Application>Microsoft Macintosh PowerPoint</Application>
  <PresentationFormat>Personalizado</PresentationFormat>
  <Paragraphs>235</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Espiral</vt:lpstr>
      <vt:lpstr>Material Didáctico  La innovación en los productos de diseño y su impacto en México y en el mundo </vt:lpstr>
      <vt:lpstr>U.A. Evolución de los Objetos</vt:lpstr>
      <vt:lpstr>Descripción   </vt:lpstr>
      <vt:lpstr>Invenciones y la sociedad     </vt:lpstr>
      <vt:lpstr>Presentación de PowerPoint</vt:lpstr>
      <vt:lpstr>Proceso creativo para la invención y la innovación</vt:lpstr>
      <vt:lpstr> Fases para el desarrollo de Procesos Creativos para la invención</vt:lpstr>
      <vt:lpstr>Sobre la innovación</vt:lpstr>
      <vt:lpstr>Presentación de PowerPoint</vt:lpstr>
      <vt:lpstr>Presentación de PowerPoint</vt:lpstr>
      <vt:lpstr>Presentación de PowerPoint</vt:lpstr>
      <vt:lpstr>Impacto de la innovación </vt:lpstr>
      <vt:lpstr>Propósitos de la innovación</vt:lpstr>
      <vt:lpstr>Intervención del diseño para la innovación  </vt:lpstr>
      <vt:lpstr>Diseño</vt:lpstr>
      <vt:lpstr>Presentación de PowerPoint</vt:lpstr>
      <vt:lpstr>Presentación de PowerPoint</vt:lpstr>
      <vt:lpstr>Presentación de PowerPoint</vt:lpstr>
      <vt:lpstr>Presentación de PowerPoint</vt:lpstr>
      <vt:lpstr>Presentación de PowerPoint</vt:lpstr>
      <vt:lpstr>Una propuesta del diseño para la innovación</vt:lpstr>
      <vt:lpstr>Presentación de PowerPoint</vt:lpstr>
      <vt:lpstr>Impacto de la mundialización en los productos en México,  a través de lo innovación y diseño </vt:lpstr>
      <vt:lpstr>Presentación de PowerPoint</vt:lpstr>
      <vt:lpstr>Presentación de PowerPoint</vt:lpstr>
      <vt:lpstr>Presentación de PowerPoint</vt:lpstr>
      <vt:lpstr>Presentación de PowerPoint</vt:lpstr>
      <vt:lpstr>Presentación de PowerPoint</vt:lpstr>
      <vt:lpstr>Tipos de innovaciones y su impacto a través de los productos de diseño desde las condiciones culturales locales y globales y su relación con la  mundialización en México,</vt:lpstr>
      <vt:lpstr>Presentación de PowerPoint</vt:lpstr>
      <vt:lpstr>Presentación de PowerPoint</vt:lpstr>
      <vt:lpstr>Presentación de PowerPoint</vt:lpstr>
      <vt:lpstr>Presentación de PowerPoint</vt:lpstr>
      <vt:lpstr>Conclusiones</vt:lpstr>
      <vt:lpstr>Conclusiones</vt:lpstr>
      <vt:lpstr>Recomendaciones para Evaluación:</vt:lpstr>
      <vt:lpstr>Presentación de PowerPoint</vt:lpstr>
      <vt:lpstr>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pilar mora</dc:creator>
  <cp:lastModifiedBy>Pilar Mora</cp:lastModifiedBy>
  <cp:revision>39</cp:revision>
  <dcterms:created xsi:type="dcterms:W3CDTF">2017-10-18T20:00:13Z</dcterms:created>
  <dcterms:modified xsi:type="dcterms:W3CDTF">2017-10-20T15:45:07Z</dcterms:modified>
</cp:coreProperties>
</file>