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150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12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128A95-CAA9-4683-9533-02460FE26E75}" type="doc">
      <dgm:prSet loTypeId="urn:microsoft.com/office/officeart/2005/8/layout/radial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63DA5B8A-8B6F-4F56-BCCE-73DD135DA396}">
      <dgm:prSet phldrT="[Texto]"/>
      <dgm:spPr/>
      <dgm:t>
        <a:bodyPr/>
        <a:lstStyle/>
        <a:p>
          <a:r>
            <a:rPr lang="es-MX" dirty="0" smtClean="0"/>
            <a:t>Jean Paul Sartre</a:t>
          </a:r>
          <a:endParaRPr lang="es-MX" dirty="0"/>
        </a:p>
      </dgm:t>
    </dgm:pt>
    <dgm:pt modelId="{59FD5BF1-D12B-4D05-91BA-160044B3DC6B}" type="parTrans" cxnId="{C12FB46B-D29E-47AC-8888-82F347C3E1E6}">
      <dgm:prSet/>
      <dgm:spPr/>
      <dgm:t>
        <a:bodyPr/>
        <a:lstStyle/>
        <a:p>
          <a:endParaRPr lang="es-MX"/>
        </a:p>
      </dgm:t>
    </dgm:pt>
    <dgm:pt modelId="{D5AA487A-DEF9-4C89-8B14-022AFA8B1246}" type="sibTrans" cxnId="{C12FB46B-D29E-47AC-8888-82F347C3E1E6}">
      <dgm:prSet/>
      <dgm:spPr/>
      <dgm:t>
        <a:bodyPr/>
        <a:lstStyle/>
        <a:p>
          <a:endParaRPr lang="es-MX"/>
        </a:p>
      </dgm:t>
    </dgm:pt>
    <dgm:pt modelId="{9100BDD7-5C08-49C7-9EA0-130150BB0D8D}">
      <dgm:prSet phldrT="[Texto]"/>
      <dgm:spPr/>
      <dgm:t>
        <a:bodyPr/>
        <a:lstStyle/>
        <a:p>
          <a:r>
            <a:rPr lang="es-MX" dirty="0" smtClean="0"/>
            <a:t>Existencialismo</a:t>
          </a:r>
        </a:p>
        <a:p>
          <a:r>
            <a:rPr lang="es-MX" dirty="0" smtClean="0"/>
            <a:t>“La nausea”</a:t>
          </a:r>
          <a:endParaRPr lang="es-MX" dirty="0"/>
        </a:p>
      </dgm:t>
    </dgm:pt>
    <dgm:pt modelId="{1BFDCC21-F5E0-4A64-929C-4EE532A85747}" type="parTrans" cxnId="{D67A71F9-D26F-40FE-BBEE-D9BE2964ED04}">
      <dgm:prSet/>
      <dgm:spPr/>
      <dgm:t>
        <a:bodyPr/>
        <a:lstStyle/>
        <a:p>
          <a:endParaRPr lang="es-MX"/>
        </a:p>
      </dgm:t>
    </dgm:pt>
    <dgm:pt modelId="{5AE32480-A0EF-4D0C-AA4F-6716F83323F2}" type="sibTrans" cxnId="{D67A71F9-D26F-40FE-BBEE-D9BE2964ED04}">
      <dgm:prSet/>
      <dgm:spPr/>
      <dgm:t>
        <a:bodyPr/>
        <a:lstStyle/>
        <a:p>
          <a:endParaRPr lang="es-MX"/>
        </a:p>
      </dgm:t>
    </dgm:pt>
    <dgm:pt modelId="{81DC6266-6149-4229-9664-434C1BDE0246}">
      <dgm:prSet phldrT="[Texto]"/>
      <dgm:spPr/>
      <dgm:t>
        <a:bodyPr/>
        <a:lstStyle/>
        <a:p>
          <a:r>
            <a:rPr lang="es-MX" dirty="0" smtClean="0"/>
            <a:t>Ontología</a:t>
          </a:r>
        </a:p>
        <a:p>
          <a:r>
            <a:rPr lang="es-MX" dirty="0" smtClean="0"/>
            <a:t>“El ser y la nada”</a:t>
          </a:r>
          <a:endParaRPr lang="es-MX" dirty="0"/>
        </a:p>
      </dgm:t>
    </dgm:pt>
    <dgm:pt modelId="{CACE8490-7C71-4BC4-9A3D-05C537D3FE71}" type="parTrans" cxnId="{B57072DB-424F-4609-91DE-715EFF971280}">
      <dgm:prSet/>
      <dgm:spPr/>
      <dgm:t>
        <a:bodyPr/>
        <a:lstStyle/>
        <a:p>
          <a:endParaRPr lang="es-MX"/>
        </a:p>
      </dgm:t>
    </dgm:pt>
    <dgm:pt modelId="{E9D236B3-51A7-489B-B1EA-64991F086C23}" type="sibTrans" cxnId="{B57072DB-424F-4609-91DE-715EFF971280}">
      <dgm:prSet/>
      <dgm:spPr/>
      <dgm:t>
        <a:bodyPr/>
        <a:lstStyle/>
        <a:p>
          <a:endParaRPr lang="es-MX"/>
        </a:p>
      </dgm:t>
    </dgm:pt>
    <dgm:pt modelId="{B9F59775-8D4A-4ED0-9273-1D79DFC66D59}">
      <dgm:prSet phldrT="[Texto]"/>
      <dgm:spPr/>
      <dgm:t>
        <a:bodyPr/>
        <a:lstStyle/>
        <a:p>
          <a:r>
            <a:rPr lang="es-MX" dirty="0" smtClean="0"/>
            <a:t>Ética</a:t>
          </a:r>
        </a:p>
        <a:p>
          <a:r>
            <a:rPr lang="es-MX" dirty="0" smtClean="0"/>
            <a:t>“El existencialismo es un humanismo”</a:t>
          </a:r>
          <a:endParaRPr lang="es-MX" dirty="0"/>
        </a:p>
      </dgm:t>
    </dgm:pt>
    <dgm:pt modelId="{0D890F21-9CB6-42EC-BEC0-328E5301667B}" type="parTrans" cxnId="{5989B7AA-8A4D-4128-A0EA-E6BA65647E03}">
      <dgm:prSet/>
      <dgm:spPr/>
      <dgm:t>
        <a:bodyPr/>
        <a:lstStyle/>
        <a:p>
          <a:endParaRPr lang="es-MX"/>
        </a:p>
      </dgm:t>
    </dgm:pt>
    <dgm:pt modelId="{889EEF31-2F63-4B60-9606-6235B717599B}" type="sibTrans" cxnId="{5989B7AA-8A4D-4128-A0EA-E6BA65647E03}">
      <dgm:prSet/>
      <dgm:spPr/>
      <dgm:t>
        <a:bodyPr/>
        <a:lstStyle/>
        <a:p>
          <a:endParaRPr lang="es-MX"/>
        </a:p>
      </dgm:t>
    </dgm:pt>
    <dgm:pt modelId="{DBEA2EA6-C54A-434A-944B-674E38763BAB}">
      <dgm:prSet phldrT="[Texto]"/>
      <dgm:spPr/>
      <dgm:t>
        <a:bodyPr/>
        <a:lstStyle/>
        <a:p>
          <a:r>
            <a:rPr lang="es-MX" dirty="0" smtClean="0"/>
            <a:t>Política</a:t>
          </a:r>
        </a:p>
        <a:p>
          <a:r>
            <a:rPr lang="es-MX" dirty="0" smtClean="0"/>
            <a:t>“Crítica a la razón dialéctica”</a:t>
          </a:r>
        </a:p>
      </dgm:t>
    </dgm:pt>
    <dgm:pt modelId="{8BBC9C0C-B36F-4D7E-A9CC-EA6B468CD716}" type="parTrans" cxnId="{D004CF7F-20BF-4E02-A033-36E950353A97}">
      <dgm:prSet/>
      <dgm:spPr/>
      <dgm:t>
        <a:bodyPr/>
        <a:lstStyle/>
        <a:p>
          <a:endParaRPr lang="es-MX"/>
        </a:p>
      </dgm:t>
    </dgm:pt>
    <dgm:pt modelId="{0CE6A863-9EA4-434A-93F2-9DAC5E6B5701}" type="sibTrans" cxnId="{D004CF7F-20BF-4E02-A033-36E950353A97}">
      <dgm:prSet/>
      <dgm:spPr/>
      <dgm:t>
        <a:bodyPr/>
        <a:lstStyle/>
        <a:p>
          <a:endParaRPr lang="es-MX"/>
        </a:p>
      </dgm:t>
    </dgm:pt>
    <dgm:pt modelId="{808745F2-89E0-4266-A115-880BE66610F8}" type="pres">
      <dgm:prSet presAssocID="{15128A95-CAA9-4683-9533-02460FE26E7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E247BFB-6143-4FBE-85BA-45EB6FCCD9F8}" type="pres">
      <dgm:prSet presAssocID="{63DA5B8A-8B6F-4F56-BCCE-73DD135DA396}" presName="centerShape" presStyleLbl="node0" presStyleIdx="0" presStyleCnt="1"/>
      <dgm:spPr/>
      <dgm:t>
        <a:bodyPr/>
        <a:lstStyle/>
        <a:p>
          <a:endParaRPr lang="es-MX"/>
        </a:p>
      </dgm:t>
    </dgm:pt>
    <dgm:pt modelId="{0F4C794A-9ACD-47B7-8E5C-F3B05575C60C}" type="pres">
      <dgm:prSet presAssocID="{9100BDD7-5C08-49C7-9EA0-130150BB0D8D}" presName="node" presStyleLbl="node1" presStyleIdx="0" presStyleCnt="4" custScaleX="146575" custScaleY="135877" custRadScaleRad="98439" custRadScaleInc="65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22A9F4-9697-40C3-8E90-7FE79918B4E4}" type="pres">
      <dgm:prSet presAssocID="{9100BDD7-5C08-49C7-9EA0-130150BB0D8D}" presName="dummy" presStyleCnt="0"/>
      <dgm:spPr/>
    </dgm:pt>
    <dgm:pt modelId="{73554748-8B2F-4319-BCF4-4007053373C6}" type="pres">
      <dgm:prSet presAssocID="{5AE32480-A0EF-4D0C-AA4F-6716F83323F2}" presName="sibTrans" presStyleLbl="sibTrans2D1" presStyleIdx="0" presStyleCnt="4"/>
      <dgm:spPr/>
      <dgm:t>
        <a:bodyPr/>
        <a:lstStyle/>
        <a:p>
          <a:endParaRPr lang="es-MX"/>
        </a:p>
      </dgm:t>
    </dgm:pt>
    <dgm:pt modelId="{0BD8B63F-EC18-4059-A968-CC85B38AE05A}" type="pres">
      <dgm:prSet presAssocID="{81DC6266-6149-4229-9664-434C1BDE0246}" presName="node" presStyleLbl="node1" presStyleIdx="1" presStyleCnt="4" custScaleX="128852" custScaleY="13183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68B7B9-2AFE-4C98-B462-ACDF72D6E844}" type="pres">
      <dgm:prSet presAssocID="{81DC6266-6149-4229-9664-434C1BDE0246}" presName="dummy" presStyleCnt="0"/>
      <dgm:spPr/>
    </dgm:pt>
    <dgm:pt modelId="{F0F2B4CC-2A49-47BC-BFE9-8D9A4BEA301A}" type="pres">
      <dgm:prSet presAssocID="{E9D236B3-51A7-489B-B1EA-64991F086C23}" presName="sibTrans" presStyleLbl="sibTrans2D1" presStyleIdx="1" presStyleCnt="4"/>
      <dgm:spPr/>
      <dgm:t>
        <a:bodyPr/>
        <a:lstStyle/>
        <a:p>
          <a:endParaRPr lang="es-MX"/>
        </a:p>
      </dgm:t>
    </dgm:pt>
    <dgm:pt modelId="{0500AC19-E58A-49CE-9A66-2E36DDD35B04}" type="pres">
      <dgm:prSet presAssocID="{B9F59775-8D4A-4ED0-9273-1D79DFC66D59}" presName="node" presStyleLbl="node1" presStyleIdx="2" presStyleCnt="4" custScaleX="132676" custScaleY="1328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0A5413-D32F-4628-B029-8C9E61343769}" type="pres">
      <dgm:prSet presAssocID="{B9F59775-8D4A-4ED0-9273-1D79DFC66D59}" presName="dummy" presStyleCnt="0"/>
      <dgm:spPr/>
    </dgm:pt>
    <dgm:pt modelId="{9F641290-028E-4722-81C5-FEE9C5358BDA}" type="pres">
      <dgm:prSet presAssocID="{889EEF31-2F63-4B60-9606-6235B717599B}" presName="sibTrans" presStyleLbl="sibTrans2D1" presStyleIdx="2" presStyleCnt="4"/>
      <dgm:spPr/>
      <dgm:t>
        <a:bodyPr/>
        <a:lstStyle/>
        <a:p>
          <a:endParaRPr lang="es-MX"/>
        </a:p>
      </dgm:t>
    </dgm:pt>
    <dgm:pt modelId="{39668D70-A02D-4375-B191-083BFD2FB22D}" type="pres">
      <dgm:prSet presAssocID="{DBEA2EA6-C54A-434A-944B-674E38763BAB}" presName="node" presStyleLbl="node1" presStyleIdx="3" presStyleCnt="4" custScaleX="128635" custScaleY="13183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8D5DC9-C90D-44A2-946F-E5EBE007D192}" type="pres">
      <dgm:prSet presAssocID="{DBEA2EA6-C54A-434A-944B-674E38763BAB}" presName="dummy" presStyleCnt="0"/>
      <dgm:spPr/>
    </dgm:pt>
    <dgm:pt modelId="{E25D7A4F-920A-4139-BBB1-42E0FC0C3150}" type="pres">
      <dgm:prSet presAssocID="{0CE6A863-9EA4-434A-93F2-9DAC5E6B5701}" presName="sibTrans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D004CF7F-20BF-4E02-A033-36E950353A97}" srcId="{63DA5B8A-8B6F-4F56-BCCE-73DD135DA396}" destId="{DBEA2EA6-C54A-434A-944B-674E38763BAB}" srcOrd="3" destOrd="0" parTransId="{8BBC9C0C-B36F-4D7E-A9CC-EA6B468CD716}" sibTransId="{0CE6A863-9EA4-434A-93F2-9DAC5E6B5701}"/>
    <dgm:cxn modelId="{85780901-D7FC-4CFE-94F4-D6C9D00A2D4D}" type="presOf" srcId="{9100BDD7-5C08-49C7-9EA0-130150BB0D8D}" destId="{0F4C794A-9ACD-47B7-8E5C-F3B05575C60C}" srcOrd="0" destOrd="0" presId="urn:microsoft.com/office/officeart/2005/8/layout/radial6"/>
    <dgm:cxn modelId="{44719DED-52E0-417E-825D-D9AC9A4ECD57}" type="presOf" srcId="{81DC6266-6149-4229-9664-434C1BDE0246}" destId="{0BD8B63F-EC18-4059-A968-CC85B38AE05A}" srcOrd="0" destOrd="0" presId="urn:microsoft.com/office/officeart/2005/8/layout/radial6"/>
    <dgm:cxn modelId="{D67A71F9-D26F-40FE-BBEE-D9BE2964ED04}" srcId="{63DA5B8A-8B6F-4F56-BCCE-73DD135DA396}" destId="{9100BDD7-5C08-49C7-9EA0-130150BB0D8D}" srcOrd="0" destOrd="0" parTransId="{1BFDCC21-F5E0-4A64-929C-4EE532A85747}" sibTransId="{5AE32480-A0EF-4D0C-AA4F-6716F83323F2}"/>
    <dgm:cxn modelId="{DC47FE8F-F703-456A-8179-6B059E1427AF}" type="presOf" srcId="{0CE6A863-9EA4-434A-93F2-9DAC5E6B5701}" destId="{E25D7A4F-920A-4139-BBB1-42E0FC0C3150}" srcOrd="0" destOrd="0" presId="urn:microsoft.com/office/officeart/2005/8/layout/radial6"/>
    <dgm:cxn modelId="{26C2A6D4-C161-4D8E-B191-906481E3D86B}" type="presOf" srcId="{E9D236B3-51A7-489B-B1EA-64991F086C23}" destId="{F0F2B4CC-2A49-47BC-BFE9-8D9A4BEA301A}" srcOrd="0" destOrd="0" presId="urn:microsoft.com/office/officeart/2005/8/layout/radial6"/>
    <dgm:cxn modelId="{B692DF26-6753-4FB7-A22A-F63593542799}" type="presOf" srcId="{DBEA2EA6-C54A-434A-944B-674E38763BAB}" destId="{39668D70-A02D-4375-B191-083BFD2FB22D}" srcOrd="0" destOrd="0" presId="urn:microsoft.com/office/officeart/2005/8/layout/radial6"/>
    <dgm:cxn modelId="{7F8F2490-4AEB-4180-B2B8-F37BA4362613}" type="presOf" srcId="{15128A95-CAA9-4683-9533-02460FE26E75}" destId="{808745F2-89E0-4266-A115-880BE66610F8}" srcOrd="0" destOrd="0" presId="urn:microsoft.com/office/officeart/2005/8/layout/radial6"/>
    <dgm:cxn modelId="{B57072DB-424F-4609-91DE-715EFF971280}" srcId="{63DA5B8A-8B6F-4F56-BCCE-73DD135DA396}" destId="{81DC6266-6149-4229-9664-434C1BDE0246}" srcOrd="1" destOrd="0" parTransId="{CACE8490-7C71-4BC4-9A3D-05C537D3FE71}" sibTransId="{E9D236B3-51A7-489B-B1EA-64991F086C23}"/>
    <dgm:cxn modelId="{C12FB46B-D29E-47AC-8888-82F347C3E1E6}" srcId="{15128A95-CAA9-4683-9533-02460FE26E75}" destId="{63DA5B8A-8B6F-4F56-BCCE-73DD135DA396}" srcOrd="0" destOrd="0" parTransId="{59FD5BF1-D12B-4D05-91BA-160044B3DC6B}" sibTransId="{D5AA487A-DEF9-4C89-8B14-022AFA8B1246}"/>
    <dgm:cxn modelId="{23F3426F-EDE8-4A73-B9FC-7D7890D19BF7}" type="presOf" srcId="{5AE32480-A0EF-4D0C-AA4F-6716F83323F2}" destId="{73554748-8B2F-4319-BCF4-4007053373C6}" srcOrd="0" destOrd="0" presId="urn:microsoft.com/office/officeart/2005/8/layout/radial6"/>
    <dgm:cxn modelId="{7996AE0B-11E7-4F82-B065-D173FBC82881}" type="presOf" srcId="{B9F59775-8D4A-4ED0-9273-1D79DFC66D59}" destId="{0500AC19-E58A-49CE-9A66-2E36DDD35B04}" srcOrd="0" destOrd="0" presId="urn:microsoft.com/office/officeart/2005/8/layout/radial6"/>
    <dgm:cxn modelId="{5989B7AA-8A4D-4128-A0EA-E6BA65647E03}" srcId="{63DA5B8A-8B6F-4F56-BCCE-73DD135DA396}" destId="{B9F59775-8D4A-4ED0-9273-1D79DFC66D59}" srcOrd="2" destOrd="0" parTransId="{0D890F21-9CB6-42EC-BEC0-328E5301667B}" sibTransId="{889EEF31-2F63-4B60-9606-6235B717599B}"/>
    <dgm:cxn modelId="{75F5B80B-E31A-4A27-B83D-ABCB85440096}" type="presOf" srcId="{889EEF31-2F63-4B60-9606-6235B717599B}" destId="{9F641290-028E-4722-81C5-FEE9C5358BDA}" srcOrd="0" destOrd="0" presId="urn:microsoft.com/office/officeart/2005/8/layout/radial6"/>
    <dgm:cxn modelId="{18430EA3-2854-417A-AEFD-288CE49DD68D}" type="presOf" srcId="{63DA5B8A-8B6F-4F56-BCCE-73DD135DA396}" destId="{3E247BFB-6143-4FBE-85BA-45EB6FCCD9F8}" srcOrd="0" destOrd="0" presId="urn:microsoft.com/office/officeart/2005/8/layout/radial6"/>
    <dgm:cxn modelId="{EFDBB9B2-5290-44C4-B32C-7EFF15681027}" type="presParOf" srcId="{808745F2-89E0-4266-A115-880BE66610F8}" destId="{3E247BFB-6143-4FBE-85BA-45EB6FCCD9F8}" srcOrd="0" destOrd="0" presId="urn:microsoft.com/office/officeart/2005/8/layout/radial6"/>
    <dgm:cxn modelId="{9C97BD3C-216C-443D-8536-DAFCC0EE0C21}" type="presParOf" srcId="{808745F2-89E0-4266-A115-880BE66610F8}" destId="{0F4C794A-9ACD-47B7-8E5C-F3B05575C60C}" srcOrd="1" destOrd="0" presId="urn:microsoft.com/office/officeart/2005/8/layout/radial6"/>
    <dgm:cxn modelId="{D68C47A7-6DE2-4D57-810F-A1CFF129D565}" type="presParOf" srcId="{808745F2-89E0-4266-A115-880BE66610F8}" destId="{0B22A9F4-9697-40C3-8E90-7FE79918B4E4}" srcOrd="2" destOrd="0" presId="urn:microsoft.com/office/officeart/2005/8/layout/radial6"/>
    <dgm:cxn modelId="{18B90810-3898-438C-B8EF-E0CB94E9F634}" type="presParOf" srcId="{808745F2-89E0-4266-A115-880BE66610F8}" destId="{73554748-8B2F-4319-BCF4-4007053373C6}" srcOrd="3" destOrd="0" presId="urn:microsoft.com/office/officeart/2005/8/layout/radial6"/>
    <dgm:cxn modelId="{F0785D9E-8E78-41E9-8E1D-FBAE6F1ABA4D}" type="presParOf" srcId="{808745F2-89E0-4266-A115-880BE66610F8}" destId="{0BD8B63F-EC18-4059-A968-CC85B38AE05A}" srcOrd="4" destOrd="0" presId="urn:microsoft.com/office/officeart/2005/8/layout/radial6"/>
    <dgm:cxn modelId="{D47C9700-66B7-4597-87BB-00CB713F8FCD}" type="presParOf" srcId="{808745F2-89E0-4266-A115-880BE66610F8}" destId="{3968B7B9-2AFE-4C98-B462-ACDF72D6E844}" srcOrd="5" destOrd="0" presId="urn:microsoft.com/office/officeart/2005/8/layout/radial6"/>
    <dgm:cxn modelId="{BDF2AE75-3B92-47C7-AF75-0EE3B6299833}" type="presParOf" srcId="{808745F2-89E0-4266-A115-880BE66610F8}" destId="{F0F2B4CC-2A49-47BC-BFE9-8D9A4BEA301A}" srcOrd="6" destOrd="0" presId="urn:microsoft.com/office/officeart/2005/8/layout/radial6"/>
    <dgm:cxn modelId="{A3FA6E2F-DD66-4EEB-B27A-67421DC1292B}" type="presParOf" srcId="{808745F2-89E0-4266-A115-880BE66610F8}" destId="{0500AC19-E58A-49CE-9A66-2E36DDD35B04}" srcOrd="7" destOrd="0" presId="urn:microsoft.com/office/officeart/2005/8/layout/radial6"/>
    <dgm:cxn modelId="{ED599A17-FC95-4C4A-88E9-B463D83D31C9}" type="presParOf" srcId="{808745F2-89E0-4266-A115-880BE66610F8}" destId="{560A5413-D32F-4628-B029-8C9E61343769}" srcOrd="8" destOrd="0" presId="urn:microsoft.com/office/officeart/2005/8/layout/radial6"/>
    <dgm:cxn modelId="{D208F70C-512B-40DB-A459-ECCE909BE363}" type="presParOf" srcId="{808745F2-89E0-4266-A115-880BE66610F8}" destId="{9F641290-028E-4722-81C5-FEE9C5358BDA}" srcOrd="9" destOrd="0" presId="urn:microsoft.com/office/officeart/2005/8/layout/radial6"/>
    <dgm:cxn modelId="{82033575-4319-4843-BC9A-59DEF7110998}" type="presParOf" srcId="{808745F2-89E0-4266-A115-880BE66610F8}" destId="{39668D70-A02D-4375-B191-083BFD2FB22D}" srcOrd="10" destOrd="0" presId="urn:microsoft.com/office/officeart/2005/8/layout/radial6"/>
    <dgm:cxn modelId="{33587DCA-251E-4423-8935-ECC514B7A32C}" type="presParOf" srcId="{808745F2-89E0-4266-A115-880BE66610F8}" destId="{148D5DC9-C90D-44A2-946F-E5EBE007D192}" srcOrd="11" destOrd="0" presId="urn:microsoft.com/office/officeart/2005/8/layout/radial6"/>
    <dgm:cxn modelId="{54659B98-2731-4EBB-B2FA-3787C584E04D}" type="presParOf" srcId="{808745F2-89E0-4266-A115-880BE66610F8}" destId="{E25D7A4F-920A-4139-BBB1-42E0FC0C3150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5D7A4F-920A-4139-BBB1-42E0FC0C3150}">
      <dsp:nvSpPr>
        <dsp:cNvPr id="0" name=""/>
        <dsp:cNvSpPr/>
      </dsp:nvSpPr>
      <dsp:spPr>
        <a:xfrm>
          <a:off x="2201791" y="741867"/>
          <a:ext cx="4630740" cy="4630740"/>
        </a:xfrm>
        <a:prstGeom prst="blockArc">
          <a:avLst>
            <a:gd name="adj1" fmla="val 10853682"/>
            <a:gd name="adj2" fmla="val 16315876"/>
            <a:gd name="adj3" fmla="val 4644"/>
          </a:avLst>
        </a:prstGeom>
        <a:solidFill>
          <a:schemeClr val="accent2">
            <a:hueOff val="4681520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641290-028E-4722-81C5-FEE9C5358BDA}">
      <dsp:nvSpPr>
        <dsp:cNvPr id="0" name=""/>
        <dsp:cNvSpPr/>
      </dsp:nvSpPr>
      <dsp:spPr>
        <a:xfrm>
          <a:off x="2202067" y="706552"/>
          <a:ext cx="4630740" cy="4630740"/>
        </a:xfrm>
        <a:prstGeom prst="blockArc">
          <a:avLst>
            <a:gd name="adj1" fmla="val 5400000"/>
            <a:gd name="adj2" fmla="val 10800000"/>
            <a:gd name="adj3" fmla="val 4644"/>
          </a:avLst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F2B4CC-2A49-47BC-BFE9-8D9A4BEA301A}">
      <dsp:nvSpPr>
        <dsp:cNvPr id="0" name=""/>
        <dsp:cNvSpPr/>
      </dsp:nvSpPr>
      <dsp:spPr>
        <a:xfrm>
          <a:off x="2202067" y="706552"/>
          <a:ext cx="4630740" cy="4630740"/>
        </a:xfrm>
        <a:prstGeom prst="blockArc">
          <a:avLst>
            <a:gd name="adj1" fmla="val 0"/>
            <a:gd name="adj2" fmla="val 5400000"/>
            <a:gd name="adj3" fmla="val 4644"/>
          </a:avLst>
        </a:prstGeom>
        <a:solidFill>
          <a:schemeClr val="accent2">
            <a:hueOff val="1560507"/>
            <a:satOff val="-1946"/>
            <a:lumOff val="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554748-8B2F-4319-BCF4-4007053373C6}">
      <dsp:nvSpPr>
        <dsp:cNvPr id="0" name=""/>
        <dsp:cNvSpPr/>
      </dsp:nvSpPr>
      <dsp:spPr>
        <a:xfrm>
          <a:off x="2202343" y="741885"/>
          <a:ext cx="4630740" cy="4630740"/>
        </a:xfrm>
        <a:prstGeom prst="blockArc">
          <a:avLst>
            <a:gd name="adj1" fmla="val 16315037"/>
            <a:gd name="adj2" fmla="val 21546290"/>
            <a:gd name="adj3" fmla="val 464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247BFB-6143-4FBE-85BA-45EB6FCCD9F8}">
      <dsp:nvSpPr>
        <dsp:cNvPr id="0" name=""/>
        <dsp:cNvSpPr/>
      </dsp:nvSpPr>
      <dsp:spPr>
        <a:xfrm>
          <a:off x="3450751" y="1955236"/>
          <a:ext cx="2133371" cy="21333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Jean Paul Sartre</a:t>
          </a:r>
          <a:endParaRPr lang="es-MX" sz="3400" kern="1200" dirty="0"/>
        </a:p>
      </dsp:txBody>
      <dsp:txXfrm>
        <a:off x="3763176" y="2267661"/>
        <a:ext cx="1508521" cy="1508521"/>
      </dsp:txXfrm>
    </dsp:sp>
    <dsp:sp modelId="{0F4C794A-9ACD-47B7-8E5C-F3B05575C60C}">
      <dsp:nvSpPr>
        <dsp:cNvPr id="0" name=""/>
        <dsp:cNvSpPr/>
      </dsp:nvSpPr>
      <dsp:spPr>
        <a:xfrm>
          <a:off x="3498933" y="-217653"/>
          <a:ext cx="2188892" cy="202913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Existencialismo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“La nausea”</a:t>
          </a:r>
          <a:endParaRPr lang="es-MX" sz="1700" kern="1200" dirty="0"/>
        </a:p>
      </dsp:txBody>
      <dsp:txXfrm>
        <a:off x="3819489" y="79507"/>
        <a:ext cx="1547780" cy="1434813"/>
      </dsp:txXfrm>
    </dsp:sp>
    <dsp:sp modelId="{0BD8B63F-EC18-4059-A968-CC85B38AE05A}">
      <dsp:nvSpPr>
        <dsp:cNvPr id="0" name=""/>
        <dsp:cNvSpPr/>
      </dsp:nvSpPr>
      <dsp:spPr>
        <a:xfrm>
          <a:off x="5816934" y="2037574"/>
          <a:ext cx="1924224" cy="1968696"/>
        </a:xfrm>
        <a:prstGeom prst="ellipse">
          <a:avLst/>
        </a:prstGeom>
        <a:solidFill>
          <a:schemeClr val="accent2">
            <a:hueOff val="1560507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Ontología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“El ser y la nada”</a:t>
          </a:r>
          <a:endParaRPr lang="es-MX" sz="1700" kern="1200" dirty="0"/>
        </a:p>
      </dsp:txBody>
      <dsp:txXfrm>
        <a:off x="6098730" y="2325883"/>
        <a:ext cx="1360632" cy="1392078"/>
      </dsp:txXfrm>
    </dsp:sp>
    <dsp:sp modelId="{0500AC19-E58A-49CE-9A66-2E36DDD35B04}">
      <dsp:nvSpPr>
        <dsp:cNvPr id="0" name=""/>
        <dsp:cNvSpPr/>
      </dsp:nvSpPr>
      <dsp:spPr>
        <a:xfrm>
          <a:off x="3526772" y="4291522"/>
          <a:ext cx="1981330" cy="1984018"/>
        </a:xfrm>
        <a:prstGeom prst="ellips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Ética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“El existencialismo es un humanismo”</a:t>
          </a:r>
          <a:endParaRPr lang="es-MX" sz="1700" kern="1200" dirty="0"/>
        </a:p>
      </dsp:txBody>
      <dsp:txXfrm>
        <a:off x="3816931" y="4582075"/>
        <a:ext cx="1401012" cy="1402912"/>
      </dsp:txXfrm>
    </dsp:sp>
    <dsp:sp modelId="{39668D70-A02D-4375-B191-083BFD2FB22D}">
      <dsp:nvSpPr>
        <dsp:cNvPr id="0" name=""/>
        <dsp:cNvSpPr/>
      </dsp:nvSpPr>
      <dsp:spPr>
        <a:xfrm>
          <a:off x="1295336" y="2037574"/>
          <a:ext cx="1920984" cy="1968696"/>
        </a:xfrm>
        <a:prstGeom prst="ellipse">
          <a:avLst/>
        </a:prstGeom>
        <a:solidFill>
          <a:schemeClr val="accent2">
            <a:hueOff val="4681520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Política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“Crítica a la razón dialéctica”</a:t>
          </a:r>
        </a:p>
      </dsp:txBody>
      <dsp:txXfrm>
        <a:off x="1576658" y="2325883"/>
        <a:ext cx="1358340" cy="13920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959B-CAF8-4002-9D35-57C3FA45754D}" type="datetimeFigureOut">
              <a:rPr lang="es-MX" smtClean="0"/>
              <a:t>17/10/17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C656-03BD-424F-BFA2-6FB14703BAF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6816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959B-CAF8-4002-9D35-57C3FA45754D}" type="datetimeFigureOut">
              <a:rPr lang="es-MX" smtClean="0"/>
              <a:t>17/10/17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C656-03BD-424F-BFA2-6FB14703BAF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1336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959B-CAF8-4002-9D35-57C3FA45754D}" type="datetimeFigureOut">
              <a:rPr lang="es-MX" smtClean="0"/>
              <a:t>17/10/17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C656-03BD-424F-BFA2-6FB14703BAF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325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959B-CAF8-4002-9D35-57C3FA45754D}" type="datetimeFigureOut">
              <a:rPr lang="es-MX" smtClean="0"/>
              <a:t>17/10/17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C656-03BD-424F-BFA2-6FB14703BAF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7065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959B-CAF8-4002-9D35-57C3FA45754D}" type="datetimeFigureOut">
              <a:rPr lang="es-MX" smtClean="0"/>
              <a:t>17/10/17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C656-03BD-424F-BFA2-6FB14703BAF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3488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959B-CAF8-4002-9D35-57C3FA45754D}" type="datetimeFigureOut">
              <a:rPr lang="es-MX" smtClean="0"/>
              <a:t>17/10/17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C656-03BD-424F-BFA2-6FB14703BAF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6195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959B-CAF8-4002-9D35-57C3FA45754D}" type="datetimeFigureOut">
              <a:rPr lang="es-MX" smtClean="0"/>
              <a:t>17/10/17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C656-03BD-424F-BFA2-6FB14703BAF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3670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959B-CAF8-4002-9D35-57C3FA45754D}" type="datetimeFigureOut">
              <a:rPr lang="es-MX" smtClean="0"/>
              <a:t>17/10/17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C656-03BD-424F-BFA2-6FB14703BAF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4549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959B-CAF8-4002-9D35-57C3FA45754D}" type="datetimeFigureOut">
              <a:rPr lang="es-MX" smtClean="0"/>
              <a:t>17/10/17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C656-03BD-424F-BFA2-6FB14703BAF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6822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959B-CAF8-4002-9D35-57C3FA45754D}" type="datetimeFigureOut">
              <a:rPr lang="es-MX" smtClean="0"/>
              <a:t>17/10/17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C656-03BD-424F-BFA2-6FB14703BAF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9113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959B-CAF8-4002-9D35-57C3FA45754D}" type="datetimeFigureOut">
              <a:rPr lang="es-MX" smtClean="0"/>
              <a:t>17/10/17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C656-03BD-424F-BFA2-6FB14703BAF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3574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C959B-CAF8-4002-9D35-57C3FA45754D}" type="datetimeFigureOut">
              <a:rPr lang="es-MX" smtClean="0"/>
              <a:t>17/10/17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BC656-03BD-424F-BFA2-6FB14703BAF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6277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42" y="0"/>
            <a:ext cx="915714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rot="21182385">
            <a:off x="28089" y="3105450"/>
            <a:ext cx="9029807" cy="1783801"/>
          </a:xfrm>
        </p:spPr>
        <p:txBody>
          <a:bodyPr>
            <a:noAutofit/>
          </a:bodyPr>
          <a:lstStyle/>
          <a:p>
            <a:r>
              <a:rPr lang="es-MX" sz="6600" dirty="0" smtClean="0">
                <a:latin typeface="Forte" panose="03060902040502070203" pitchFamily="66" charset="0"/>
              </a:rPr>
              <a:t>JEAN PAUL SARTRE</a:t>
            </a:r>
            <a:endParaRPr lang="es-MX" sz="6600" dirty="0">
              <a:latin typeface="Forte" panose="03060902040502070203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5105400"/>
            <a:ext cx="6400800" cy="1752600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bg2">
                    <a:lumMod val="10000"/>
                  </a:schemeClr>
                </a:solidFill>
                <a:latin typeface="Forte" panose="03060902040502070203" pitchFamily="66" charset="0"/>
              </a:rPr>
              <a:t>EXISTENCIALISMO COMPROMETIDO</a:t>
            </a:r>
            <a:endParaRPr lang="es-MX" sz="3600" dirty="0">
              <a:solidFill>
                <a:schemeClr val="bg2">
                  <a:lumMod val="10000"/>
                </a:schemeClr>
              </a:solidFill>
              <a:latin typeface="Forte" panose="03060902040502070203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3085" y1="31752" x2="43085" y2="31752"/>
                        <a14:foregroundMark x1="43085" y1="47036" x2="43085" y2="47036"/>
                        <a14:foregroundMark x1="37589" y1="57181" x2="37589" y2="57181"/>
                        <a14:foregroundMark x1="26773" y1="59684" x2="26773" y2="59684"/>
                        <a14:foregroundMark x1="39894" y1="29776" x2="39894" y2="29776"/>
                        <a14:foregroundMark x1="57270" y1="47167" x2="57270" y2="47167"/>
                        <a14:foregroundMark x1="60816" y1="48617" x2="60816" y2="48617"/>
                        <a14:foregroundMark x1="29610" y1="52964" x2="29610" y2="52964"/>
                        <a14:foregroundMark x1="24645" y1="37418" x2="24645" y2="37418"/>
                        <a14:foregroundMark x1="27837" y1="31489" x2="27837" y2="31489"/>
                        <a14:foregroundMark x1="37411" y1="26087" x2="37411" y2="26087"/>
                        <a14:foregroundMark x1="79433" y1="39789" x2="79433" y2="39789"/>
                        <a14:foregroundMark x1="24645" y1="25955" x2="24645" y2="25955"/>
                        <a14:foregroundMark x1="61525" y1="69433" x2="61525" y2="69433"/>
                        <a14:foregroundMark x1="61525" y1="69433" x2="61525" y2="69433"/>
                        <a14:foregroundMark x1="56206" y1="66403" x2="56206" y2="66403"/>
                        <a14:foregroundMark x1="57979" y1="59684" x2="57979" y2="59684"/>
                        <a14:foregroundMark x1="55851" y1="78656" x2="55851" y2="78656"/>
                        <a14:foregroundMark x1="62943" y1="76943" x2="62943" y2="76943"/>
                        <a14:foregroundMark x1="29433" y1="11331" x2="29433" y2="11331"/>
                        <a14:foregroundMark x1="29433" y1="11331" x2="29433" y2="11331"/>
                        <a14:foregroundMark x1="54965" y1="12121" x2="55851" y2="12385"/>
                        <a14:foregroundMark x1="64184" y1="11199" x2="64184" y2="11199"/>
                        <a14:foregroundMark x1="73759" y1="13307" x2="73759" y2="13307"/>
                        <a14:foregroundMark x1="31915" y1="33597" x2="31915" y2="33597"/>
                        <a14:foregroundMark x1="46631" y1="61265" x2="46631" y2="61265"/>
                        <a14:foregroundMark x1="22695" y1="56785" x2="22695" y2="56785"/>
                        <a14:foregroundMark x1="40248" y1="31752" x2="40248" y2="31752"/>
                        <a14:foregroundMark x1="53369" y1="31357" x2="53369" y2="31357"/>
                        <a14:foregroundMark x1="47163" y1="12780" x2="47163" y2="12780"/>
                        <a14:foregroundMark x1="27128" y1="7510" x2="27128" y2="7510"/>
                        <a14:foregroundMark x1="23227" y1="5402" x2="23227" y2="5402"/>
                        <a14:foregroundMark x1="22872" y1="11594" x2="22872" y2="11594"/>
                        <a14:foregroundMark x1="22872" y1="17128" x2="22872" y2="17128"/>
                        <a14:foregroundMark x1="34043" y1="13834" x2="35816" y2="13834"/>
                        <a14:foregroundMark x1="40248" y1="13702" x2="43085" y2="12385"/>
                        <a14:foregroundMark x1="42730" y1="9881" x2="42730" y2="9881"/>
                        <a14:foregroundMark x1="39716" y1="6983" x2="39716" y2="6983"/>
                        <a14:foregroundMark x1="46454" y1="5665" x2="50532" y2="5665"/>
                        <a14:foregroundMark x1="59574" y1="5665" x2="62057" y2="5665"/>
                        <a14:foregroundMark x1="70567" y1="5665" x2="73404" y2="5665"/>
                        <a14:foregroundMark x1="34043" y1="35573" x2="34043" y2="35573"/>
                        <a14:foregroundMark x1="31206" y1="27931" x2="31206" y2="27931"/>
                        <a14:foregroundMark x1="47695" y1="30171" x2="47695" y2="30171"/>
                        <a14:foregroundMark x1="58688" y1="37022" x2="58688" y2="37022"/>
                        <a14:foregroundMark x1="28546" y1="44532" x2="28546" y2="44532"/>
                        <a14:foregroundMark x1="28901" y1="60870" x2="28901" y2="60870"/>
                        <a14:foregroundMark x1="32447" y1="56653" x2="32447" y2="56653"/>
                        <a14:foregroundMark x1="53369" y1="57708" x2="53369" y2="57708"/>
                        <a14:foregroundMark x1="55496" y1="56258" x2="55496" y2="56258"/>
                        <a14:foregroundMark x1="57447" y1="53755" x2="57447" y2="53755"/>
                        <a14:foregroundMark x1="68085" y1="49934" x2="68085" y2="49934"/>
                        <a14:foregroundMark x1="55851" y1="34783" x2="55851" y2="34783"/>
                        <a14:foregroundMark x1="64362" y1="74572" x2="64362" y2="745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7157">
            <a:off x="6876256" y="9841"/>
            <a:ext cx="2532200" cy="3407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7598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0"/>
            <a:ext cx="54360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4269864"/>
              </p:ext>
            </p:extLst>
          </p:nvPr>
        </p:nvGraphicFramePr>
        <p:xfrm>
          <a:off x="-1188640" y="188640"/>
          <a:ext cx="9036496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88038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1266"/>
            <a:ext cx="8229600" cy="1143000"/>
          </a:xfrm>
        </p:spPr>
        <p:txBody>
          <a:bodyPr/>
          <a:lstStyle/>
          <a:p>
            <a:r>
              <a:rPr lang="es-MX" dirty="0" smtClean="0">
                <a:latin typeface="Britannic Bold" panose="020B0903060703020204" pitchFamily="34" charset="0"/>
              </a:rPr>
              <a:t>PENSAMIENTO POLÍTICO</a:t>
            </a:r>
            <a:endParaRPr lang="es-MX" dirty="0">
              <a:latin typeface="Britannic Bold" panose="020B0903060703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ES" dirty="0">
                <a:latin typeface="Bookman Old Style" panose="02050604050505020204" pitchFamily="18" charset="0"/>
              </a:rPr>
              <a:t>D</a:t>
            </a:r>
            <a:r>
              <a:rPr lang="es-ES" dirty="0" smtClean="0">
                <a:latin typeface="Bookman Old Style" panose="02050604050505020204" pitchFamily="18" charset="0"/>
              </a:rPr>
              <a:t>ebido a sus inclinaciones políticas, se convirtió en uno de los principales teóricos de la izquierda. </a:t>
            </a:r>
          </a:p>
          <a:p>
            <a:pPr algn="just"/>
            <a:r>
              <a:rPr lang="es-ES" dirty="0" smtClean="0">
                <a:latin typeface="Bookman Old Style" panose="02050604050505020204" pitchFamily="18" charset="0"/>
              </a:rPr>
              <a:t>En esta etapa se adscribió al marxismo, cuyo pensamiento expresó en La crítica de la razón dialéctica (1960) aunque siempre consideró esta obra como una continuación de El ser y la nada.</a:t>
            </a:r>
            <a:endParaRPr lang="es-MX" dirty="0">
              <a:latin typeface="Bookman Old Style" panose="02050604050505020204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95674">
            <a:off x="5928544" y="1113158"/>
            <a:ext cx="1553011" cy="2011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429000"/>
            <a:ext cx="2450646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Resultado de imagen para marxismo simbol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666" y="1916832"/>
            <a:ext cx="1588466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86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latin typeface="Showcard Gothic" panose="04020904020102020604" pitchFamily="82" charset="0"/>
              </a:rPr>
              <a:t>¿CÓMO CONCIBE SARTRE AL SER HUMANO?</a:t>
            </a:r>
            <a:endParaRPr lang="es-MX" dirty="0">
              <a:latin typeface="Showcard Gothic" panose="04020904020102020604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ES" dirty="0" smtClean="0">
                <a:latin typeface="Berlin Sans FB" panose="020E0602020502020306" pitchFamily="34" charset="0"/>
              </a:rPr>
              <a:t>Sartre piensa que el ser humano está condenado a ser libre, es decir, responsable plenamente de su vida. Aunque admite algunos condicionamientos, no acepta determinismos –cosas que nos conduzcan a actuar sólo de cierta manera–. </a:t>
            </a:r>
          </a:p>
          <a:p>
            <a:pPr marL="0" indent="0" algn="just">
              <a:buNone/>
            </a:pPr>
            <a:r>
              <a:rPr lang="es-ES" dirty="0" smtClean="0">
                <a:latin typeface="Berlin Sans FB" panose="020E0602020502020306" pitchFamily="34" charset="0"/>
              </a:rPr>
              <a:t>Para Sartre, el ser humano es una e</a:t>
            </a:r>
            <a:r>
              <a:rPr lang="es-ES" dirty="0" smtClean="0"/>
              <a:t>xistencia consciente y un fenómeno subjetivo.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17567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E</a:t>
            </a:r>
            <a:r>
              <a:rPr lang="es-ES" b="0" i="0" dirty="0" smtClean="0">
                <a:effectLst/>
                <a:latin typeface="Malgun Gothic" panose="020B0503020000020004" pitchFamily="34" charset="-127"/>
                <a:ea typeface="Malgun Gothic" panose="020B0503020000020004" pitchFamily="34" charset="-127"/>
              </a:rPr>
              <a:t>l humano es un ‘pro-</a:t>
            </a:r>
            <a:r>
              <a:rPr lang="es-ES" b="0" i="0" dirty="0" err="1" smtClean="0">
                <a:effectLst/>
                <a:latin typeface="Malgun Gothic" panose="020B0503020000020004" pitchFamily="34" charset="-127"/>
                <a:ea typeface="Malgun Gothic" panose="020B0503020000020004" pitchFamily="34" charset="-127"/>
              </a:rPr>
              <a:t>yecto</a:t>
            </a:r>
            <a:r>
              <a:rPr lang="es-ES" b="0" i="0" dirty="0" smtClean="0">
                <a:effectLst/>
                <a:latin typeface="Malgun Gothic" panose="020B0503020000020004" pitchFamily="34" charset="-127"/>
                <a:ea typeface="Malgun Gothic" panose="020B0503020000020004" pitchFamily="34" charset="-127"/>
              </a:rPr>
              <a:t>’</a:t>
            </a:r>
            <a:endParaRPr lang="es-MX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dirty="0" smtClean="0">
                <a:latin typeface="Lucida Fax" panose="02060602050505020204" pitchFamily="18" charset="0"/>
              </a:rPr>
              <a:t>Para Sartre, </a:t>
            </a:r>
            <a:r>
              <a:rPr lang="es-ES" b="1" i="1" u="sng" dirty="0" smtClean="0">
                <a:latin typeface="Lucida Fax" panose="02060602050505020204" pitchFamily="18" charset="0"/>
              </a:rPr>
              <a:t>‘la existencia precede a la esencia’. </a:t>
            </a:r>
            <a:r>
              <a:rPr lang="es-ES" dirty="0" smtClean="0">
                <a:latin typeface="Lucida Fax" panose="02060602050505020204" pitchFamily="18" charset="0"/>
              </a:rPr>
              <a:t>Expliquemos esto mediante su ejemplo clásico: </a:t>
            </a:r>
          </a:p>
          <a:p>
            <a:pPr marL="0" indent="0" algn="just">
              <a:buNone/>
            </a:pPr>
            <a:r>
              <a:rPr lang="es-ES" dirty="0">
                <a:latin typeface="Lucida Fax" panose="02060602050505020204" pitchFamily="18" charset="0"/>
              </a:rPr>
              <a:t>S</a:t>
            </a:r>
            <a:r>
              <a:rPr lang="es-ES" dirty="0" smtClean="0">
                <a:latin typeface="Lucida Fax" panose="02060602050505020204" pitchFamily="18" charset="0"/>
              </a:rPr>
              <a:t>i un artesano quiere realizar una obra, primero la construye en su cabeza para después ejecutarla, es decir, dotarla de una existencia física; en este caso, la esencia precede la existencia. </a:t>
            </a:r>
            <a:endParaRPr lang="es-MX" dirty="0">
              <a:latin typeface="Lucida Fax" panose="02060602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988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Copperplate Gothic Bold" panose="020E0705020206020404" pitchFamily="34" charset="0"/>
              </a:rPr>
              <a:t>U</a:t>
            </a:r>
            <a:r>
              <a:rPr lang="es-ES" dirty="0" smtClean="0">
                <a:latin typeface="Copperplate Gothic Bold" panose="020E0705020206020404" pitchFamily="34" charset="0"/>
              </a:rPr>
              <a:t>n ser que debe ‘hacerse’</a:t>
            </a:r>
            <a:endParaRPr lang="es-MX" dirty="0">
              <a:latin typeface="Copperplate Gothic Bold" panose="020E07050202060204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ES" dirty="0" smtClean="0">
                <a:latin typeface="Bookman Old Style" panose="02050604050505020204" pitchFamily="18" charset="0"/>
              </a:rPr>
              <a:t>Sin embargo, el caso del ser humano es al revés: primero existe y después se define, es decir, adquiere una esencia. No podemos demostrar –ni negar– la existencia de un artesano que primero nos haya pensado.</a:t>
            </a:r>
            <a:endParaRPr lang="es-MX" dirty="0" smtClean="0">
              <a:latin typeface="Bookman Old Style" panose="02050604050505020204" pitchFamily="18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97822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5646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lgerian" panose="04020705040A02060702" pitchFamily="82" charset="0"/>
              </a:rPr>
              <a:t>¿DÓNDE NACE LA LIBERTAD?</a:t>
            </a:r>
            <a:endParaRPr lang="es-MX" dirty="0">
              <a:latin typeface="Algerian" panose="04020705040A020607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Para Sartre, no somos ‘malos por naturaleza‘ ni ‘tendemos al bien’. Somos nada, pero de ésta nace nuestra libertad:</a:t>
            </a:r>
          </a:p>
          <a:p>
            <a:endParaRPr lang="es-ES" dirty="0" smtClean="0"/>
          </a:p>
          <a:p>
            <a:pPr algn="ctr"/>
            <a:r>
              <a:rPr lang="es-E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“Nuestra esencia, aquello que nos definirá, es lo que construiremos nosotros mismos mediante nuestros actos”</a:t>
            </a:r>
            <a:endParaRPr lang="es-MX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780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883" y="4370"/>
            <a:ext cx="9214611" cy="6853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200" dirty="0" smtClean="0">
                <a:latin typeface="Arial Rounded MT Bold" panose="020F0704030504030204" pitchFamily="34" charset="0"/>
              </a:rPr>
              <a:t>5 PUNTOS PARA ENTENDER A SARTRE</a:t>
            </a:r>
            <a:endParaRPr lang="es-MX" sz="3200" dirty="0">
              <a:latin typeface="Arial Rounded MT Bold" panose="020F0704030504030204" pitchFamily="34" charset="0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 fontAlgn="base">
              <a:buFont typeface="+mj-lt"/>
              <a:buAutoNum type="arabicPeriod"/>
            </a:pPr>
            <a:r>
              <a:rPr lang="es-ES" b="1" i="0" dirty="0" smtClean="0">
                <a:effectLst/>
                <a:latin typeface="inherit"/>
              </a:rPr>
              <a:t>Conciencia </a:t>
            </a:r>
            <a:r>
              <a:rPr lang="es-ES" b="1" i="0" dirty="0" err="1" smtClean="0">
                <a:effectLst/>
                <a:latin typeface="inherit"/>
              </a:rPr>
              <a:t>prerreflexiva</a:t>
            </a:r>
            <a:r>
              <a:rPr lang="es-ES" b="1" i="0" dirty="0" smtClean="0">
                <a:effectLst/>
                <a:latin typeface="inherit"/>
              </a:rPr>
              <a:t> </a:t>
            </a:r>
            <a:r>
              <a:rPr lang="es-ES" b="0" i="0" dirty="0" smtClean="0">
                <a:effectLst/>
                <a:latin typeface="inherit"/>
              </a:rPr>
              <a:t>y</a:t>
            </a:r>
            <a:r>
              <a:rPr lang="es-ES" b="1" i="0" dirty="0" smtClean="0">
                <a:effectLst/>
                <a:latin typeface="inherit"/>
              </a:rPr>
              <a:t> conciencia reflexiva:</a:t>
            </a:r>
            <a:r>
              <a:rPr lang="es-ES" b="0" i="0" dirty="0" smtClean="0">
                <a:effectLst/>
                <a:latin typeface="inherit"/>
              </a:rPr>
              <a:t> La conciencia </a:t>
            </a:r>
            <a:r>
              <a:rPr lang="es-ES" b="0" i="0" dirty="0" err="1" smtClean="0">
                <a:effectLst/>
                <a:latin typeface="inherit"/>
              </a:rPr>
              <a:t>prerreflexiva</a:t>
            </a:r>
            <a:r>
              <a:rPr lang="es-ES" b="0" i="0" dirty="0" smtClean="0">
                <a:effectLst/>
                <a:latin typeface="inherit"/>
              </a:rPr>
              <a:t> es el mero hecho de percatarnos de algo. Poseer conciencia reflexiva es el</a:t>
            </a:r>
            <a:r>
              <a:rPr lang="es-ES" b="0" i="1" dirty="0" smtClean="0">
                <a:effectLst/>
                <a:latin typeface="inherit"/>
              </a:rPr>
              <a:t> cogito</a:t>
            </a:r>
            <a:r>
              <a:rPr lang="es-ES" b="0" i="0" dirty="0" smtClean="0">
                <a:effectLst/>
                <a:latin typeface="inherit"/>
              </a:rPr>
              <a:t> cartesiano.</a:t>
            </a:r>
          </a:p>
          <a:p>
            <a:pPr algn="just" fontAlgn="base">
              <a:buFont typeface="+mj-lt"/>
              <a:buAutoNum type="arabicPeriod"/>
            </a:pPr>
            <a:endParaRPr lang="es-ES" b="0" i="0" dirty="0" smtClean="0">
              <a:effectLst/>
              <a:latin typeface="inherit"/>
            </a:endParaRPr>
          </a:p>
          <a:p>
            <a:pPr algn="just" fontAlgn="base">
              <a:buFont typeface="+mj-lt"/>
              <a:buAutoNum type="arabicPeriod"/>
            </a:pPr>
            <a:r>
              <a:rPr lang="es-ES" b="1" i="0" dirty="0" smtClean="0">
                <a:effectLst/>
                <a:latin typeface="inherit"/>
              </a:rPr>
              <a:t>El ser-en-sí:</a:t>
            </a:r>
            <a:r>
              <a:rPr lang="es-ES" b="0" i="0" dirty="0" smtClean="0">
                <a:effectLst/>
                <a:latin typeface="inherit"/>
              </a:rPr>
              <a:t> Es el ser sin esencia, sin algo que lo defina.</a:t>
            </a:r>
          </a:p>
          <a:p>
            <a:pPr algn="just" fontAlgn="base">
              <a:buFont typeface="+mj-lt"/>
              <a:buAutoNum type="arabicPeriod"/>
            </a:pPr>
            <a:endParaRPr lang="es-ES" b="0" i="0" dirty="0" smtClean="0">
              <a:effectLst/>
              <a:latin typeface="inherit"/>
            </a:endParaRPr>
          </a:p>
          <a:p>
            <a:pPr algn="just" fontAlgn="base">
              <a:buFont typeface="+mj-lt"/>
              <a:buAutoNum type="arabicPeriod"/>
            </a:pPr>
            <a:r>
              <a:rPr lang="es-ES" b="1" i="0" dirty="0" smtClean="0">
                <a:effectLst/>
                <a:latin typeface="inherit"/>
              </a:rPr>
              <a:t>El ser-para-sí:</a:t>
            </a:r>
            <a:r>
              <a:rPr lang="es-ES" b="0" i="0" dirty="0" smtClean="0">
                <a:effectLst/>
                <a:latin typeface="inherit"/>
              </a:rPr>
              <a:t> Para Sartre, la conciencia es distinta del ser y surge de una negación. Por lo tanto, el hombre es el ser que se hace a sí mismo.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34284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82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fontAlgn="base">
              <a:buNone/>
            </a:pPr>
            <a:r>
              <a:rPr lang="es-ES" b="1" i="0" dirty="0" smtClean="0">
                <a:solidFill>
                  <a:schemeClr val="bg1"/>
                </a:solidFill>
                <a:effectLst/>
                <a:latin typeface="inherit"/>
              </a:rPr>
              <a:t>4. El ser-para-otro:</a:t>
            </a:r>
            <a:r>
              <a:rPr lang="es-ES" b="0" i="0" dirty="0" smtClean="0">
                <a:solidFill>
                  <a:schemeClr val="bg1"/>
                </a:solidFill>
                <a:effectLst/>
                <a:latin typeface="inherit"/>
              </a:rPr>
              <a:t> Sartre defiende que el </a:t>
            </a:r>
            <a:r>
              <a:rPr lang="es-ES" b="0" i="1" dirty="0" smtClean="0">
                <a:solidFill>
                  <a:schemeClr val="bg1"/>
                </a:solidFill>
                <a:effectLst/>
                <a:latin typeface="inherit"/>
              </a:rPr>
              <a:t>yo</a:t>
            </a:r>
            <a:r>
              <a:rPr lang="es-ES" b="0" i="0" dirty="0" smtClean="0">
                <a:solidFill>
                  <a:schemeClr val="bg1"/>
                </a:solidFill>
                <a:effectLst/>
                <a:latin typeface="inherit"/>
              </a:rPr>
              <a:t> revela la indubitable presencia del otro como un sujeto.</a:t>
            </a:r>
          </a:p>
          <a:p>
            <a:pPr marL="0" indent="0" algn="just" fontAlgn="base">
              <a:buNone/>
            </a:pPr>
            <a:endParaRPr lang="es-ES" b="0" i="0" dirty="0" smtClean="0">
              <a:solidFill>
                <a:schemeClr val="bg1"/>
              </a:solidFill>
              <a:effectLst/>
              <a:latin typeface="inherit"/>
            </a:endParaRPr>
          </a:p>
          <a:p>
            <a:pPr marL="0" indent="0" algn="just" fontAlgn="base">
              <a:buNone/>
            </a:pPr>
            <a:r>
              <a:rPr lang="es-ES" b="1" i="0" dirty="0" smtClean="0">
                <a:solidFill>
                  <a:schemeClr val="bg1"/>
                </a:solidFill>
                <a:effectLst/>
                <a:latin typeface="inherit"/>
              </a:rPr>
              <a:t>5. Ateísmo y valores</a:t>
            </a:r>
            <a:r>
              <a:rPr lang="es-ES" b="0" i="0" dirty="0" smtClean="0">
                <a:solidFill>
                  <a:schemeClr val="bg1"/>
                </a:solidFill>
                <a:effectLst/>
                <a:latin typeface="inherit"/>
              </a:rPr>
              <a:t>: Para el filósofo, la existencia de </a:t>
            </a:r>
            <a:r>
              <a:rPr lang="es-ES" b="0" i="0" u="none" strike="noStrike" dirty="0" smtClean="0">
                <a:solidFill>
                  <a:schemeClr val="bg1"/>
                </a:solidFill>
                <a:effectLst/>
                <a:latin typeface="inherit"/>
              </a:rPr>
              <a:t>Dios</a:t>
            </a:r>
            <a:r>
              <a:rPr lang="es-ES" b="0" i="0" dirty="0" smtClean="0">
                <a:solidFill>
                  <a:schemeClr val="bg1"/>
                </a:solidFill>
                <a:effectLst/>
                <a:latin typeface="inherit"/>
              </a:rPr>
              <a:t> es imposible, ya que el propio concepto de Dios es contradictorio para su filosofía, pues sería el en-sí-para-sí logrado (un ser ya completo en sí mismo y que no necesita hacerse). Esta idea confronta al hombre con su total libertad. Tal ateísmo tiene una consecuencia ética: los valores dependen enteramente del hombre y son creación suya.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10883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-1"/>
            <a:ext cx="4427984" cy="1474765"/>
          </a:xfr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bg1">
                    <a:lumMod val="85000"/>
                  </a:schemeClr>
                </a:solidFill>
                <a:latin typeface="Colonna MT" panose="04020805060202030203" pitchFamily="82" charset="0"/>
              </a:rPr>
              <a:t>JEAN PAUL SARTRE </a:t>
            </a:r>
            <a:br>
              <a:rPr lang="es-MX" sz="3600" dirty="0" smtClean="0">
                <a:solidFill>
                  <a:schemeClr val="bg1">
                    <a:lumMod val="85000"/>
                  </a:schemeClr>
                </a:solidFill>
                <a:latin typeface="Colonna MT" panose="04020805060202030203" pitchFamily="82" charset="0"/>
              </a:rPr>
            </a:br>
            <a:r>
              <a:rPr lang="es-MX" sz="3600" dirty="0" smtClean="0">
                <a:solidFill>
                  <a:schemeClr val="bg1">
                    <a:lumMod val="85000"/>
                  </a:schemeClr>
                </a:solidFill>
                <a:latin typeface="Colonna MT" panose="04020805060202030203" pitchFamily="82" charset="0"/>
              </a:rPr>
              <a:t>(1905-1980)</a:t>
            </a:r>
            <a:endParaRPr lang="es-MX" sz="3600" dirty="0">
              <a:solidFill>
                <a:schemeClr val="bg1">
                  <a:lumMod val="85000"/>
                </a:schemeClr>
              </a:solidFill>
              <a:latin typeface="Colonna MT" panose="04020805060202030203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99992" y="188640"/>
            <a:ext cx="4536504" cy="5937523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dirty="0" smtClean="0">
                <a:latin typeface="Kristen ITC" panose="03050502040202030202" pitchFamily="66" charset="0"/>
              </a:rPr>
              <a:t>BIOGRAFÍA</a:t>
            </a:r>
          </a:p>
          <a:p>
            <a:pPr marL="0" indent="0" algn="just">
              <a:buNone/>
            </a:pPr>
            <a:r>
              <a:rPr lang="es-ES" sz="3000" dirty="0" smtClean="0">
                <a:latin typeface="Kristen ITC" panose="03050502040202030202" pitchFamily="66" charset="0"/>
              </a:rPr>
              <a:t>Nace en París en 1905 en el seno de una, familia de la alta burguesía francesa.</a:t>
            </a:r>
          </a:p>
          <a:p>
            <a:pPr marL="0" indent="0" algn="just">
              <a:buNone/>
            </a:pPr>
            <a:r>
              <a:rPr lang="es-ES" sz="3000" dirty="0" smtClean="0">
                <a:latin typeface="Kristen ITC" panose="03050502040202030202" pitchFamily="66" charset="0"/>
              </a:rPr>
              <a:t> </a:t>
            </a:r>
          </a:p>
          <a:p>
            <a:pPr marL="0" indent="0" algn="just">
              <a:buNone/>
            </a:pPr>
            <a:r>
              <a:rPr lang="es-ES" sz="3000" dirty="0" smtClean="0">
                <a:latin typeface="Kristen ITC" panose="03050502040202030202" pitchFamily="66" charset="0"/>
              </a:rPr>
              <a:t>Su padre fue Oficial de la Marina y entre sus antepasados encontramos médicos y profesores.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4765"/>
            <a:ext cx="4427984" cy="537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1824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latin typeface="Arial Rounded MT Bold" panose="020F0704030504030204" pitchFamily="34" charset="0"/>
              </a:rPr>
              <a:t>ESTUDIOS Y ACTIVIDAD DOCENTE</a:t>
            </a:r>
            <a:endParaRPr lang="es-MX" dirty="0">
              <a:latin typeface="Arial Rounded MT Bold" panose="020F070403050403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635896" y="1600200"/>
            <a:ext cx="5050904" cy="45259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ES" dirty="0" smtClean="0">
                <a:latin typeface="Agency FB" panose="020B0503020202020204" pitchFamily="34" charset="0"/>
              </a:rPr>
              <a:t>De joven estudió en el Instituto La </a:t>
            </a:r>
            <a:r>
              <a:rPr lang="es-ES" dirty="0" err="1" smtClean="0">
                <a:latin typeface="Agency FB" panose="020B0503020202020204" pitchFamily="34" charset="0"/>
              </a:rPr>
              <a:t>Rochelle</a:t>
            </a:r>
            <a:r>
              <a:rPr lang="es-ES" dirty="0" smtClean="0">
                <a:latin typeface="Agency FB" panose="020B0503020202020204" pitchFamily="34" charset="0"/>
              </a:rPr>
              <a:t> y fue un brillante normalista. En Friburgo cursó estudios con Husserl. </a:t>
            </a:r>
          </a:p>
          <a:p>
            <a:pPr algn="just"/>
            <a:r>
              <a:rPr lang="es-ES" dirty="0" smtClean="0">
                <a:latin typeface="Agency FB" panose="020B0503020202020204" pitchFamily="34" charset="0"/>
              </a:rPr>
              <a:t>Fue profesor de Filosofía primero en Le </a:t>
            </a:r>
            <a:r>
              <a:rPr lang="es-ES" dirty="0" err="1" smtClean="0">
                <a:latin typeface="Agency FB" panose="020B0503020202020204" pitchFamily="34" charset="0"/>
              </a:rPr>
              <a:t>Havre</a:t>
            </a:r>
            <a:r>
              <a:rPr lang="es-ES" dirty="0" smtClean="0">
                <a:latin typeface="Agency FB" panose="020B0503020202020204" pitchFamily="34" charset="0"/>
              </a:rPr>
              <a:t> y luego en el </a:t>
            </a:r>
            <a:r>
              <a:rPr lang="es-ES" dirty="0" err="1" smtClean="0">
                <a:latin typeface="Agency FB" panose="020B0503020202020204" pitchFamily="34" charset="0"/>
              </a:rPr>
              <a:t>Lycée</a:t>
            </a:r>
            <a:r>
              <a:rPr lang="es-ES" dirty="0" smtClean="0">
                <a:latin typeface="Agency FB" panose="020B0503020202020204" pitchFamily="34" charset="0"/>
              </a:rPr>
              <a:t> </a:t>
            </a:r>
            <a:r>
              <a:rPr lang="es-ES" dirty="0" err="1" smtClean="0">
                <a:latin typeface="Agency FB" panose="020B0503020202020204" pitchFamily="34" charset="0"/>
              </a:rPr>
              <a:t>Condorcet</a:t>
            </a:r>
            <a:r>
              <a:rPr lang="es-ES" dirty="0" smtClean="0">
                <a:latin typeface="Agency FB" panose="020B0503020202020204" pitchFamily="34" charset="0"/>
              </a:rPr>
              <a:t> de París, hasta el año de 1943 en que renunció a su cátedra para dedicarse a la literatura.</a:t>
            </a:r>
          </a:p>
          <a:p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3096344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3018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754"/>
            <a:ext cx="9126995" cy="6845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Bauhaus 93" panose="04030905020B02020C02" pitchFamily="82" charset="0"/>
              </a:rPr>
              <a:t>BREVE RECUENTO HISTORICO</a:t>
            </a:r>
            <a:endParaRPr lang="es-MX" dirty="0">
              <a:latin typeface="Bauhaus 93" panose="04030905020B02020C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dirty="0" smtClean="0">
                <a:latin typeface="Arial Narrow" panose="020B0606020202030204" pitchFamily="34" charset="0"/>
              </a:rPr>
              <a:t>En el año de 1937 aparecieron en "La </a:t>
            </a:r>
            <a:r>
              <a:rPr lang="es-ES" dirty="0" err="1" smtClean="0">
                <a:latin typeface="Arial Narrow" panose="020B0606020202030204" pitchFamily="34" charset="0"/>
              </a:rPr>
              <a:t>Nouvelle</a:t>
            </a:r>
            <a:r>
              <a:rPr lang="es-ES" dirty="0" smtClean="0">
                <a:latin typeface="Arial Narrow" panose="020B0606020202030204" pitchFamily="34" charset="0"/>
              </a:rPr>
              <a:t> </a:t>
            </a:r>
            <a:r>
              <a:rPr lang="es-ES" dirty="0" err="1" smtClean="0">
                <a:latin typeface="Arial Narrow" panose="020B0606020202030204" pitchFamily="34" charset="0"/>
              </a:rPr>
              <a:t>Revue</a:t>
            </a:r>
            <a:r>
              <a:rPr lang="es-ES" dirty="0" smtClean="0">
                <a:latin typeface="Arial Narrow" panose="020B0606020202030204" pitchFamily="34" charset="0"/>
              </a:rPr>
              <a:t> </a:t>
            </a:r>
            <a:r>
              <a:rPr lang="es-ES" dirty="0" err="1" smtClean="0">
                <a:latin typeface="Arial Narrow" panose="020B0606020202030204" pitchFamily="34" charset="0"/>
              </a:rPr>
              <a:t>Francaise</a:t>
            </a:r>
            <a:r>
              <a:rPr lang="es-ES" dirty="0" smtClean="0">
                <a:latin typeface="Arial Narrow" panose="020B0606020202030204" pitchFamily="34" charset="0"/>
              </a:rPr>
              <a:t>" sus primeras novelas cortas; hoy forman un solo volumen titulado </a:t>
            </a: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El Muro</a:t>
            </a:r>
            <a:r>
              <a:rPr lang="es-ES" dirty="0" smtClean="0">
                <a:latin typeface="Arial Narrow" panose="020B0606020202030204" pitchFamily="34" charset="0"/>
              </a:rPr>
              <a:t>. </a:t>
            </a:r>
          </a:p>
          <a:p>
            <a:pPr algn="just"/>
            <a:r>
              <a:rPr lang="es-ES" dirty="0" smtClean="0">
                <a:latin typeface="Arial Narrow" panose="020B0606020202030204" pitchFamily="34" charset="0"/>
              </a:rPr>
              <a:t>En 1938 publica </a:t>
            </a: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La Náusea</a:t>
            </a:r>
            <a:r>
              <a:rPr lang="es-ES" dirty="0" smtClean="0">
                <a:latin typeface="Arial Narrow" panose="020B0606020202030204" pitchFamily="34" charset="0"/>
              </a:rPr>
              <a:t>, novela sumamente discutida de difícil lectura. Durante la Guerra Sartre militó en las filas de la resistencia intelectual francesa y perteneció al "Comité </a:t>
            </a:r>
            <a:r>
              <a:rPr lang="es-ES" dirty="0" err="1" smtClean="0">
                <a:latin typeface="Arial Narrow" panose="020B0606020202030204" pitchFamily="34" charset="0"/>
              </a:rPr>
              <a:t>National</a:t>
            </a:r>
            <a:r>
              <a:rPr lang="es-ES" dirty="0" smtClean="0">
                <a:latin typeface="Arial Narrow" panose="020B0606020202030204" pitchFamily="34" charset="0"/>
              </a:rPr>
              <a:t> des </a:t>
            </a:r>
            <a:r>
              <a:rPr lang="es-ES" dirty="0" err="1" smtClean="0">
                <a:latin typeface="Arial Narrow" panose="020B0606020202030204" pitchFamily="34" charset="0"/>
              </a:rPr>
              <a:t>Ecrivains</a:t>
            </a:r>
            <a:r>
              <a:rPr lang="es-ES" dirty="0" smtClean="0">
                <a:latin typeface="Arial Narrow" panose="020B0606020202030204" pitchFamily="34" charset="0"/>
              </a:rPr>
              <a:t>"; </a:t>
            </a:r>
            <a:endParaRPr lang="es-MX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913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922313"/>
            <a:ext cx="8229600" cy="3747048"/>
          </a:xfrm>
        </p:spPr>
        <p:txBody>
          <a:bodyPr>
            <a:normAutofit/>
          </a:bodyPr>
          <a:lstStyle/>
          <a:p>
            <a:pPr algn="just"/>
            <a:r>
              <a:rPr lang="es-ES" dirty="0" smtClean="0">
                <a:latin typeface="Bradley Hand ITC" panose="03070402050302030203" pitchFamily="66" charset="0"/>
              </a:rPr>
              <a:t>También logró que se le permitiera publicar sus obras y en 1943 presentó en escena </a:t>
            </a: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Las Moscas</a:t>
            </a:r>
            <a:r>
              <a:rPr lang="es-ES" dirty="0" smtClean="0">
                <a:latin typeface="Bradley Hand ITC" panose="03070402050302030203" pitchFamily="66" charset="0"/>
              </a:rPr>
              <a:t>, siguiéndole en 1944, tres meses antes de terminar la dominación </a:t>
            </a:r>
            <a:r>
              <a:rPr lang="es-ES" dirty="0" smtClean="0">
                <a:latin typeface="Bradley Hand ITC" panose="03070402050302030203" pitchFamily="66" charset="0"/>
              </a:rPr>
              <a:t>alemana</a:t>
            </a:r>
            <a:r>
              <a:rPr lang="es-ES" dirty="0">
                <a:latin typeface="Bradley Hand ITC" panose="03070402050302030203" pitchFamily="66" charset="0"/>
              </a:rPr>
              <a:t>,</a:t>
            </a:r>
            <a:r>
              <a:rPr lang="es-ES" dirty="0" smtClean="0">
                <a:latin typeface="Bradley Hand ITC" panose="03070402050302030203" pitchFamily="66" charset="0"/>
              </a:rPr>
              <a:t> </a:t>
            </a: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A Puerta Cerrada</a:t>
            </a:r>
            <a:r>
              <a:rPr lang="es-ES" dirty="0" smtClean="0">
                <a:latin typeface="Bradley Hand ITC" panose="03070402050302030203" pitchFamily="66" charset="0"/>
              </a:rPr>
              <a:t>. De esta época es también su libro teórico más importante: </a:t>
            </a: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El Ser y La Nada</a:t>
            </a:r>
            <a:r>
              <a:rPr lang="es-ES" dirty="0" smtClean="0">
                <a:latin typeface="Bradley Hand ITC" panose="03070402050302030203" pitchFamily="66" charset="0"/>
              </a:rPr>
              <a:t>.</a:t>
            </a:r>
            <a:endParaRPr lang="es-MX" dirty="0">
              <a:latin typeface="Bradley Hand ITC" panose="03070402050302030203" pitchFamily="66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0759" y="188641"/>
            <a:ext cx="2268252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1"/>
            <a:ext cx="5256584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5053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dirty="0" smtClean="0">
                <a:latin typeface="Century Gothic" panose="020B0502020202020204" pitchFamily="34" charset="0"/>
              </a:rPr>
              <a:t>Una vez terminada la guerra, su actividad se multiplica y publica sus novelas históricas que se conocen con el título común de </a:t>
            </a: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Los Caminos de la Libertad</a:t>
            </a:r>
            <a:r>
              <a:rPr lang="es-ES" dirty="0" smtClean="0">
                <a:latin typeface="Century Gothic" panose="020B0502020202020204" pitchFamily="34" charset="0"/>
              </a:rPr>
              <a:t>. En el teatro logra nuevos y resonantes triunfos: </a:t>
            </a: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Muertos sin Sepultura</a:t>
            </a:r>
            <a:r>
              <a:rPr lang="es-ES" dirty="0" smtClean="0">
                <a:latin typeface="Century Gothic" panose="020B0502020202020204" pitchFamily="34" charset="0"/>
              </a:rPr>
              <a:t>, </a:t>
            </a: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La Mujercil</a:t>
            </a:r>
            <a:r>
              <a:rPr lang="es-E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</a:t>
            </a: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 Respetuosa</a:t>
            </a:r>
            <a:r>
              <a:rPr lang="es-ES" dirty="0" smtClean="0">
                <a:latin typeface="Century Gothic" panose="020B0502020202020204" pitchFamily="34" charset="0"/>
              </a:rPr>
              <a:t>, </a:t>
            </a: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Las Manos Sucias</a:t>
            </a:r>
            <a:r>
              <a:rPr lang="es-ES" dirty="0" smtClean="0">
                <a:latin typeface="Century Gothic" panose="020B0502020202020204" pitchFamily="34" charset="0"/>
              </a:rPr>
              <a:t>, </a:t>
            </a: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El Diablo y el buen Dios</a:t>
            </a:r>
            <a:r>
              <a:rPr lang="es-ES" dirty="0" smtClean="0">
                <a:latin typeface="Century Gothic" panose="020B0502020202020204" pitchFamily="34" charset="0"/>
              </a:rPr>
              <a:t>, </a:t>
            </a:r>
            <a:r>
              <a:rPr lang="es-ES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Nekrasof</a:t>
            </a:r>
            <a:r>
              <a:rPr lang="es-ES" dirty="0" smtClean="0">
                <a:latin typeface="Century Gothic" panose="020B0502020202020204" pitchFamily="34" charset="0"/>
              </a:rPr>
              <a:t>, </a:t>
            </a:r>
            <a:r>
              <a:rPr lang="es-ES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Kean</a:t>
            </a: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y Los Secuestrados de </a:t>
            </a:r>
            <a:r>
              <a:rPr lang="es-ES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Altona</a:t>
            </a:r>
            <a:r>
              <a:rPr lang="es-ES" dirty="0" smtClean="0">
                <a:latin typeface="Century Gothic" panose="020B0502020202020204" pitchFamily="34" charset="0"/>
              </a:rPr>
              <a:t>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53" y="4797152"/>
            <a:ext cx="2155710" cy="15597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780950"/>
            <a:ext cx="5476453" cy="1895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7476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3921299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es-ES" dirty="0">
                <a:solidFill>
                  <a:prstClr val="black"/>
                </a:solidFill>
                <a:latin typeface="Juice ITC" panose="04040403040A02020202" pitchFamily="82" charset="0"/>
              </a:rPr>
              <a:t>En los últimos años Sartre dirige la revista mensual </a:t>
            </a:r>
            <a:r>
              <a:rPr lang="es-ES" sz="3600" b="1" i="1" u="sng" dirty="0">
                <a:solidFill>
                  <a:prstClr val="black"/>
                </a:solidFill>
                <a:latin typeface="Juice ITC" panose="04040403040A02020202" pitchFamily="82" charset="0"/>
              </a:rPr>
              <a:t>"Le </a:t>
            </a:r>
            <a:r>
              <a:rPr lang="es-ES" sz="3600" b="1" i="1" u="sng" dirty="0" err="1">
                <a:solidFill>
                  <a:prstClr val="black"/>
                </a:solidFill>
                <a:latin typeface="Juice ITC" panose="04040403040A02020202" pitchFamily="82" charset="0"/>
              </a:rPr>
              <a:t>Temps</a:t>
            </a:r>
            <a:r>
              <a:rPr lang="es-ES" sz="3600" b="1" i="1" u="sng" dirty="0">
                <a:solidFill>
                  <a:prstClr val="black"/>
                </a:solidFill>
                <a:latin typeface="Juice ITC" panose="04040403040A02020202" pitchFamily="82" charset="0"/>
              </a:rPr>
              <a:t> </a:t>
            </a:r>
            <a:r>
              <a:rPr lang="es-ES" sz="3600" b="1" i="1" u="sng" dirty="0" err="1">
                <a:solidFill>
                  <a:prstClr val="black"/>
                </a:solidFill>
                <a:latin typeface="Juice ITC" panose="04040403040A02020202" pitchFamily="82" charset="0"/>
              </a:rPr>
              <a:t>Modernes</a:t>
            </a:r>
            <a:r>
              <a:rPr lang="es-ES" sz="3600" b="1" i="1" u="sng" dirty="0">
                <a:solidFill>
                  <a:prstClr val="black"/>
                </a:solidFill>
                <a:latin typeface="Juice ITC" panose="04040403040A02020202" pitchFamily="82" charset="0"/>
              </a:rPr>
              <a:t>"</a:t>
            </a:r>
            <a:r>
              <a:rPr lang="es-ES" dirty="0">
                <a:solidFill>
                  <a:prstClr val="black"/>
                </a:solidFill>
                <a:latin typeface="Juice ITC" panose="04040403040A02020202" pitchFamily="82" charset="0"/>
              </a:rPr>
              <a:t> y ha publicado numerosos ensayos filosóficos y literarios, entre ellos </a:t>
            </a:r>
            <a:r>
              <a:rPr lang="es-ES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uice ITC" panose="04040403040A02020202" pitchFamily="82" charset="0"/>
              </a:rPr>
              <a:t>El </a:t>
            </a:r>
            <a:r>
              <a:rPr lang="es-ES" b="1" u="sng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uice ITC" panose="04040403040A02020202" pitchFamily="82" charset="0"/>
              </a:rPr>
              <a:t>Existencielismo</a:t>
            </a:r>
            <a:r>
              <a:rPr lang="es-ES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uice ITC" panose="04040403040A02020202" pitchFamily="82" charset="0"/>
              </a:rPr>
              <a:t> es un humanismo</a:t>
            </a:r>
            <a:r>
              <a:rPr lang="es-ES" dirty="0">
                <a:solidFill>
                  <a:prstClr val="black"/>
                </a:solidFill>
                <a:latin typeface="Juice ITC" panose="04040403040A02020202" pitchFamily="82" charset="0"/>
              </a:rPr>
              <a:t>, </a:t>
            </a:r>
            <a:r>
              <a:rPr lang="es-ES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uice ITC" panose="04040403040A02020202" pitchFamily="82" charset="0"/>
              </a:rPr>
              <a:t>Reflexiones sobre el Problema Judío</a:t>
            </a:r>
            <a:r>
              <a:rPr lang="es-ES" dirty="0">
                <a:solidFill>
                  <a:prstClr val="black"/>
                </a:solidFill>
                <a:latin typeface="Juice ITC" panose="04040403040A02020202" pitchFamily="82" charset="0"/>
              </a:rPr>
              <a:t>, etc. Recientemente publicó su segunda gran obra de estricto carácter filosófico con el nombre de </a:t>
            </a:r>
            <a:r>
              <a:rPr lang="es-ES" sz="36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uice ITC" panose="04040403040A02020202" pitchFamily="82" charset="0"/>
              </a:rPr>
              <a:t>Crítica de la Razón Dialéctica</a:t>
            </a:r>
            <a:r>
              <a:rPr lang="es-ES" dirty="0">
                <a:solidFill>
                  <a:prstClr val="black"/>
                </a:solidFill>
                <a:latin typeface="Juice ITC" panose="04040403040A02020202" pitchFamily="82" charset="0"/>
              </a:rPr>
              <a:t>. </a:t>
            </a:r>
            <a:endParaRPr lang="es-ES" dirty="0" smtClean="0">
              <a:solidFill>
                <a:prstClr val="black"/>
              </a:solidFill>
              <a:latin typeface="Juice ITC" panose="04040403040A02020202" pitchFamily="82" charset="0"/>
            </a:endParaRPr>
          </a:p>
          <a:p>
            <a:pPr marL="0" lvl="0" indent="0">
              <a:buNone/>
            </a:pPr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149080"/>
            <a:ext cx="2399658" cy="25249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97152"/>
            <a:ext cx="4248472" cy="15693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9852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0057"/>
            <a:ext cx="8229600" cy="1152128"/>
          </a:xfrm>
        </p:spPr>
        <p:txBody>
          <a:bodyPr>
            <a:no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Magneto" panose="04030805050802020D02" pitchFamily="82" charset="0"/>
              </a:rPr>
              <a:t>¿CÓMO DEFINIR A SARTRE?</a:t>
            </a:r>
            <a:endParaRPr lang="es-MX" sz="3200" dirty="0">
              <a:solidFill>
                <a:schemeClr val="bg1"/>
              </a:solidFill>
              <a:latin typeface="Magneto" panose="04030805050802020D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90761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" sz="2800" dirty="0" smtClean="0">
                <a:solidFill>
                  <a:schemeClr val="bg1"/>
                </a:solidFill>
                <a:latin typeface="Segoe Print" panose="02000600000000000000" pitchFamily="2" charset="0"/>
              </a:rPr>
              <a:t>"En medio de un mundo de confusión, de orden perdido y de inquieta búsqueda de nuevas certezas, Sartre ofrece en la proteica amplitud de su obra, respuestas y fórmulas que provocan apasionadas discusiones y hasta movimientos entre los intelectuales, principalmente entre los jóvenes (…)” </a:t>
            </a:r>
            <a:endParaRPr lang="es-MX" sz="2800" dirty="0">
              <a:solidFill>
                <a:schemeClr val="bg1"/>
              </a:solidFill>
              <a:latin typeface="Segoe Print" panose="02000600000000000000" pitchFamily="2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1088"/>
            <a:ext cx="9144000" cy="26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4568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5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E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Segoe Print" panose="02000600000000000000" pitchFamily="2" charset="0"/>
              </a:rPr>
              <a:t>“(…) Es a su manera, un hombre de elucidaciones filosóficas, ya que elabora una especie de sistema e investiga los fundamentos de la antropología, de la literatura y del humanismo; y al mismo tiempo salta a la fama pública más ancha como escritor del "</a:t>
            </a:r>
            <a:r>
              <a:rPr lang="es-E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Segoe Print" panose="02000600000000000000" pitchFamily="2" charset="0"/>
              </a:rPr>
              <a:t>engagernent</a:t>
            </a:r>
            <a:r>
              <a:rPr lang="es-E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Segoe Print" panose="02000600000000000000" pitchFamily="2" charset="0"/>
              </a:rPr>
              <a:t>", que urge e insta a las realizaciones concretas de su figura-humana y ejerce un decisivo influjo sobre la política y las resoluciones y actividades políticas”</a:t>
            </a:r>
            <a:endParaRPr lang="es-MX" dirty="0" smtClean="0">
              <a:solidFill>
                <a:schemeClr val="accent5">
                  <a:lumMod val="20000"/>
                  <a:lumOff val="80000"/>
                </a:schemeClr>
              </a:solidFill>
              <a:latin typeface="Segoe Print" panose="02000600000000000000" pitchFamily="2" charset="0"/>
            </a:endParaRPr>
          </a:p>
          <a:p>
            <a:endParaRPr lang="es-MX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5144"/>
            <a:ext cx="9144000" cy="213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9236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825</Words>
  <Application>Microsoft Macintosh PowerPoint</Application>
  <PresentationFormat>Presentación en pantalla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JEAN PAUL SARTRE</vt:lpstr>
      <vt:lpstr>JEAN PAUL SARTRE  (1905-1980)</vt:lpstr>
      <vt:lpstr>ESTUDIOS Y ACTIVIDAD DOCENTE</vt:lpstr>
      <vt:lpstr>BREVE RECUENTO HISTORICO</vt:lpstr>
      <vt:lpstr>Presentación de PowerPoint</vt:lpstr>
      <vt:lpstr>Presentación de PowerPoint</vt:lpstr>
      <vt:lpstr>Presentación de PowerPoint</vt:lpstr>
      <vt:lpstr>¿CÓMO DEFINIR A SARTRE?</vt:lpstr>
      <vt:lpstr>Presentación de PowerPoint</vt:lpstr>
      <vt:lpstr>Presentación de PowerPoint</vt:lpstr>
      <vt:lpstr>PENSAMIENTO POLÍTICO</vt:lpstr>
      <vt:lpstr>¿CÓMO CONCIBE SARTRE AL SER HUMANO?</vt:lpstr>
      <vt:lpstr>El humano es un ‘pro-yecto’</vt:lpstr>
      <vt:lpstr>Un ser que debe ‘hacerse’</vt:lpstr>
      <vt:lpstr>¿DÓNDE NACE LA LIBERTAD?</vt:lpstr>
      <vt:lpstr>5 PUNTOS PARA ENTENDER A SARTRE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Moranchel Contreras</dc:creator>
  <cp:lastModifiedBy>fa</cp:lastModifiedBy>
  <cp:revision>13</cp:revision>
  <dcterms:created xsi:type="dcterms:W3CDTF">2017-05-16T02:14:30Z</dcterms:created>
  <dcterms:modified xsi:type="dcterms:W3CDTF">2017-10-17T23:25:53Z</dcterms:modified>
</cp:coreProperties>
</file>