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notesSlides/notesSlide9.xml" ContentType="application/vnd.openxmlformats-officedocument.presentationml.notesSlide+xml"/>
  <Override PartName="/ppt/theme/themeOverride11.xml" ContentType="application/vnd.openxmlformats-officedocument.themeOverride+xml"/>
  <Override PartName="/ppt/notesSlides/notesSlide10.xml" ContentType="application/vnd.openxmlformats-officedocument.presentationml.notesSlide+xml"/>
  <Override PartName="/ppt/theme/themeOverride12.xml" ContentType="application/vnd.openxmlformats-officedocument.themeOverride+xml"/>
  <Override PartName="/ppt/notesSlides/notesSlide11.xml" ContentType="application/vnd.openxmlformats-officedocument.presentationml.notesSlide+xml"/>
  <Override PartName="/ppt/theme/themeOverride13.xml" ContentType="application/vnd.openxmlformats-officedocument.themeOverride+xml"/>
  <Override PartName="/ppt/notesSlides/notesSlide12.xml" ContentType="application/vnd.openxmlformats-officedocument.presentationml.notesSlide+xml"/>
  <Override PartName="/ppt/theme/themeOverride14.xml" ContentType="application/vnd.openxmlformats-officedocument.themeOverride+xml"/>
  <Override PartName="/ppt/notesSlides/notesSlide13.xml" ContentType="application/vnd.openxmlformats-officedocument.presentationml.notesSlide+xml"/>
  <Override PartName="/ppt/theme/themeOverride15.xml" ContentType="application/vnd.openxmlformats-officedocument.themeOverride+xml"/>
  <Override PartName="/ppt/notesSlides/notesSlide14.xml" ContentType="application/vnd.openxmlformats-officedocument.presentationml.notesSlide+xml"/>
  <Override PartName="/ppt/theme/themeOverride16.xml" ContentType="application/vnd.openxmlformats-officedocument.themeOverride+xml"/>
  <Override PartName="/ppt/notesSlides/notesSlide15.xml" ContentType="application/vnd.openxmlformats-officedocument.presentationml.notesSlide+xml"/>
  <Override PartName="/ppt/theme/themeOverride17.xml" ContentType="application/vnd.openxmlformats-officedocument.themeOverride+xml"/>
  <Override PartName="/ppt/notesSlides/notesSlide16.xml" ContentType="application/vnd.openxmlformats-officedocument.presentationml.notesSl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notesSlides/notesSlide18.xml" ContentType="application/vnd.openxmlformats-officedocument.presentationml.notesSlide+xml"/>
  <Override PartName="/ppt/theme/themeOverride20.xml" ContentType="application/vnd.openxmlformats-officedocument.themeOverride+xml"/>
  <Override PartName="/ppt/notesSlides/notesSlide19.xml" ContentType="application/vnd.openxmlformats-officedocument.presentationml.notesSlide+xml"/>
  <Override PartName="/ppt/theme/themeOverride21.xml" ContentType="application/vnd.openxmlformats-officedocument.themeOverride+xml"/>
  <Override PartName="/ppt/notesSlides/notesSlide20.xml" ContentType="application/vnd.openxmlformats-officedocument.presentationml.notesSlide+xml"/>
  <Override PartName="/ppt/theme/themeOverride22.xml" ContentType="application/vnd.openxmlformats-officedocument.themeOverride+xml"/>
  <Override PartName="/ppt/notesSlides/notesSlide21.xml" ContentType="application/vnd.openxmlformats-officedocument.presentationml.notesSlide+xml"/>
  <Override PartName="/ppt/theme/themeOverride23.xml" ContentType="application/vnd.openxmlformats-officedocument.themeOverride+xml"/>
  <Override PartName="/ppt/notesSlides/notesSlide22.xml" ContentType="application/vnd.openxmlformats-officedocument.presentationml.notesSlide+xml"/>
  <Override PartName="/ppt/theme/themeOverride24.xml" ContentType="application/vnd.openxmlformats-officedocument.themeOverride+xml"/>
  <Override PartName="/ppt/notesSlides/notesSlide23.xml" ContentType="application/vnd.openxmlformats-officedocument.presentationml.notesSlide+xml"/>
  <Override PartName="/ppt/theme/themeOverride25.xml" ContentType="application/vnd.openxmlformats-officedocument.themeOverride+xml"/>
  <Override PartName="/ppt/notesSlides/notesSlide24.xml" ContentType="application/vnd.openxmlformats-officedocument.presentationml.notesSlide+xml"/>
  <Override PartName="/ppt/theme/themeOverride26.xml" ContentType="application/vnd.openxmlformats-officedocument.themeOverride+xml"/>
  <Override PartName="/ppt/notesSlides/notesSlide25.xml" ContentType="application/vnd.openxmlformats-officedocument.presentationml.notesSlide+xml"/>
  <Override PartName="/ppt/theme/themeOverride27.xml" ContentType="application/vnd.openxmlformats-officedocument.themeOverride+xml"/>
  <Override PartName="/ppt/notesSlides/notesSlide26.xml" ContentType="application/vnd.openxmlformats-officedocument.presentationml.notesSlide+xml"/>
  <Override PartName="/ppt/theme/themeOverride28.xml" ContentType="application/vnd.openxmlformats-officedocument.themeOverride+xml"/>
  <Override PartName="/ppt/notesSlides/notesSlide27.xml" ContentType="application/vnd.openxmlformats-officedocument.presentationml.notesSlide+xml"/>
  <Override PartName="/ppt/theme/themeOverride29.xml" ContentType="application/vnd.openxmlformats-officedocument.themeOverride+xml"/>
  <Override PartName="/ppt/notesSlides/notesSlide28.xml" ContentType="application/vnd.openxmlformats-officedocument.presentationml.notesSlide+xml"/>
  <Override PartName="/ppt/theme/themeOverride30.xml" ContentType="application/vnd.openxmlformats-officedocument.themeOverride+xml"/>
  <Override PartName="/ppt/notesSlides/notesSlide29.xml" ContentType="application/vnd.openxmlformats-officedocument.presentationml.notesSlide+xml"/>
  <Override PartName="/ppt/theme/themeOverride31.xml" ContentType="application/vnd.openxmlformats-officedocument.themeOverride+xml"/>
  <Override PartName="/ppt/notesSlides/notesSlide30.xml" ContentType="application/vnd.openxmlformats-officedocument.presentationml.notesSlide+xml"/>
  <Override PartName="/ppt/theme/themeOverride32.xml" ContentType="application/vnd.openxmlformats-officedocument.themeOverride+xml"/>
  <Override PartName="/ppt/notesSlides/notesSlide31.xml" ContentType="application/vnd.openxmlformats-officedocument.presentationml.notesSlide+xml"/>
  <Override PartName="/ppt/theme/themeOverride33.xml" ContentType="application/vnd.openxmlformats-officedocument.themeOverride+xml"/>
  <Override PartName="/ppt/notesSlides/notesSlide32.xml" ContentType="application/vnd.openxmlformats-officedocument.presentationml.notesSlide+xml"/>
  <Override PartName="/ppt/theme/themeOverride34.xml" ContentType="application/vnd.openxmlformats-officedocument.themeOverr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8"/>
  </p:notesMasterIdLst>
  <p:sldIdLst>
    <p:sldId id="289" r:id="rId4"/>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x="9144000" cy="6858000" type="screen4x3"/>
  <p:notesSz cx="6858000" cy="9144000"/>
  <p:defaultTextStyle>
    <a:defPPr>
      <a:defRPr lang="es-MX"/>
    </a:defPPr>
    <a:lvl1pPr algn="l" defTabSz="1217054"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07469" indent="2117" algn="l" defTabSz="1217054"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217054" indent="2117" algn="l" defTabSz="1217054"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826638" indent="2117" algn="l" defTabSz="1217054"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436223" indent="2117" algn="l" defTabSz="1217054"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3047924" algn="l" defTabSz="1219170" rtl="0" eaLnBrk="1" latinLnBrk="0" hangingPunct="1">
      <a:defRPr kern="1200">
        <a:solidFill>
          <a:schemeClr val="tx1"/>
        </a:solidFill>
        <a:latin typeface="Calibri" panose="020F0502020204030204" pitchFamily="34" charset="0"/>
        <a:ea typeface="+mn-ea"/>
        <a:cs typeface="+mn-cs"/>
      </a:defRPr>
    </a:lvl6pPr>
    <a:lvl7pPr marL="3657509" algn="l" defTabSz="1219170" rtl="0" eaLnBrk="1" latinLnBrk="0" hangingPunct="1">
      <a:defRPr kern="1200">
        <a:solidFill>
          <a:schemeClr val="tx1"/>
        </a:solidFill>
        <a:latin typeface="Calibri" panose="020F0502020204030204" pitchFamily="34" charset="0"/>
        <a:ea typeface="+mn-ea"/>
        <a:cs typeface="+mn-cs"/>
      </a:defRPr>
    </a:lvl7pPr>
    <a:lvl8pPr marL="4267093" algn="l" defTabSz="1219170" rtl="0" eaLnBrk="1" latinLnBrk="0" hangingPunct="1">
      <a:defRPr kern="1200">
        <a:solidFill>
          <a:schemeClr val="tx1"/>
        </a:solidFill>
        <a:latin typeface="Calibri" panose="020F0502020204030204" pitchFamily="34" charset="0"/>
        <a:ea typeface="+mn-ea"/>
        <a:cs typeface="+mn-cs"/>
      </a:defRPr>
    </a:lvl8pPr>
    <a:lvl9pPr marL="4876678" algn="l" defTabSz="1219170" rtl="0" eaLnBrk="1" latinLnBrk="0" hangingPunct="1">
      <a:defRPr kern="1200">
        <a:solidFill>
          <a:schemeClr val="tx1"/>
        </a:solidFill>
        <a:latin typeface="Calibri" panose="020F0502020204030204" pitchFamily="34" charset="0"/>
        <a:ea typeface="+mn-ea"/>
        <a:cs typeface="+mn-cs"/>
      </a:defRPr>
    </a:lvl9pPr>
  </p:defaultTextStyle>
  <p:extLst>
    <p:ext uri="{521415D9-36F7-43E2-AB2F-B90AF26B5E84}">
      <p14:sectionLst xmlns:p14="http://schemas.microsoft.com/office/powerpoint/2010/main">
        <p14:section name="Sección predeterminada" id="{B3A97C52-E8A0-47E5-B0AE-0B3318703E9B}">
          <p14:sldIdLst>
            <p14:sldId id="289"/>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Lst>
        </p14:section>
        <p14:section name="Sección sin título" id="{7FC7B3C8-44FA-47AA-8B67-B8F65FC4F04C}">
          <p14:sldIdLst>
            <p14:sldId id="278"/>
            <p14:sldId id="279"/>
            <p14:sldId id="280"/>
            <p14:sldId id="281"/>
            <p14:sldId id="282"/>
            <p14:sldId id="283"/>
            <p14:sldId id="284"/>
            <p14:sldId id="285"/>
            <p14:sldId id="286"/>
            <p14:sldId id="287"/>
            <p14:sldId id="288"/>
          </p14:sldIdLst>
        </p14:section>
      </p14:sectionLst>
    </p:ext>
    <p:ext uri="{EFAFB233-063F-42B5-8137-9DF3F51BA10A}">
      <p15:sldGuideLst xmlns="" xmlns:p15="http://schemas.microsoft.com/office/powerpoint/2012/main">
        <p15:guide id="1" orient="horz" pos="1620">
          <p15:clr>
            <a:srgbClr val="A4A3A4"/>
          </p15:clr>
        </p15:guide>
        <p15:guide id="2" pos="2160">
          <p15:clr>
            <a:srgbClr val="A4A3A4"/>
          </p15:clr>
        </p15:guide>
        <p15:guide id="3" orient="horz" pos="216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16" y="-77"/>
      </p:cViewPr>
      <p:guideLst>
        <p:guide orient="horz" pos="1620"/>
        <p:guide orient="horz" pos="2160"/>
        <p:guide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55" eaLnBrk="1" fontAlgn="auto" hangingPunct="1">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55" eaLnBrk="1" fontAlgn="auto" hangingPunct="1">
              <a:spcBef>
                <a:spcPts val="0"/>
              </a:spcBef>
              <a:spcAft>
                <a:spcPts val="0"/>
              </a:spcAft>
              <a:defRPr sz="1200" smtClean="0">
                <a:latin typeface="+mn-lt"/>
              </a:defRPr>
            </a:lvl1pPr>
          </a:lstStyle>
          <a:p>
            <a:pPr>
              <a:defRPr/>
            </a:pPr>
            <a:fld id="{E1C2DF13-8E97-4B0A-B809-4AF3229A9F61}" type="datetimeFigureOut">
              <a:rPr lang="es-MX"/>
              <a:pPr>
                <a:defRPr/>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14355" eaLnBrk="1" fontAlgn="auto" hangingPunct="1">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14355" eaLnBrk="1" fontAlgn="auto" hangingPunct="1">
              <a:spcBef>
                <a:spcPts val="0"/>
              </a:spcBef>
              <a:spcAft>
                <a:spcPts val="0"/>
              </a:spcAft>
              <a:defRPr sz="1200" smtClean="0">
                <a:latin typeface="+mn-lt"/>
              </a:defRPr>
            </a:lvl1pPr>
          </a:lstStyle>
          <a:p>
            <a:pPr>
              <a:defRPr/>
            </a:pPr>
            <a:fld id="{A0C21580-FFC3-43F4-9EA6-1C541B0752F7}" type="slidenum">
              <a:rPr lang="es-MX"/>
              <a:pPr>
                <a:defRPr/>
              </a:pPr>
              <a:t>‹Nº›</a:t>
            </a:fld>
            <a:endParaRPr lang="es-MX"/>
          </a:p>
        </p:txBody>
      </p:sp>
    </p:spTree>
    <p:extLst>
      <p:ext uri="{BB962C8B-B14F-4D97-AF65-F5344CB8AC3E}">
        <p14:creationId xmlns:p14="http://schemas.microsoft.com/office/powerpoint/2010/main" val="2406400352"/>
      </p:ext>
    </p:extLst>
  </p:cSld>
  <p:clrMap bg1="lt1" tx1="dk1" bg2="lt2" tx2="dk2" accent1="accent1" accent2="accent2" accent3="accent3" accent4="accent4" accent5="accent5" accent6="accent6" hlink="hlink" folHlink="folHlink"/>
  <p:notesStyle>
    <a:lvl1pPr algn="l" defTabSz="1217054" rtl="0" fontAlgn="base">
      <a:spcBef>
        <a:spcPct val="30000"/>
      </a:spcBef>
      <a:spcAft>
        <a:spcPct val="0"/>
      </a:spcAft>
      <a:defRPr sz="1600" kern="1200">
        <a:solidFill>
          <a:schemeClr val="tx1"/>
        </a:solidFill>
        <a:latin typeface="+mn-lt"/>
        <a:ea typeface="+mn-ea"/>
        <a:cs typeface="+mn-cs"/>
      </a:defRPr>
    </a:lvl1pPr>
    <a:lvl2pPr marL="607469" algn="l" defTabSz="1217054" rtl="0" fontAlgn="base">
      <a:spcBef>
        <a:spcPct val="30000"/>
      </a:spcBef>
      <a:spcAft>
        <a:spcPct val="0"/>
      </a:spcAft>
      <a:defRPr sz="1600" kern="1200">
        <a:solidFill>
          <a:schemeClr val="tx1"/>
        </a:solidFill>
        <a:latin typeface="+mn-lt"/>
        <a:ea typeface="+mn-ea"/>
        <a:cs typeface="+mn-cs"/>
      </a:defRPr>
    </a:lvl2pPr>
    <a:lvl3pPr marL="1217054" algn="l" defTabSz="1217054" rtl="0" fontAlgn="base">
      <a:spcBef>
        <a:spcPct val="30000"/>
      </a:spcBef>
      <a:spcAft>
        <a:spcPct val="0"/>
      </a:spcAft>
      <a:defRPr sz="1600" kern="1200">
        <a:solidFill>
          <a:schemeClr val="tx1"/>
        </a:solidFill>
        <a:latin typeface="+mn-lt"/>
        <a:ea typeface="+mn-ea"/>
        <a:cs typeface="+mn-cs"/>
      </a:defRPr>
    </a:lvl3pPr>
    <a:lvl4pPr marL="1826638" algn="l" defTabSz="1217054" rtl="0" fontAlgn="base">
      <a:spcBef>
        <a:spcPct val="30000"/>
      </a:spcBef>
      <a:spcAft>
        <a:spcPct val="0"/>
      </a:spcAft>
      <a:defRPr sz="1600" kern="1200">
        <a:solidFill>
          <a:schemeClr val="tx1"/>
        </a:solidFill>
        <a:latin typeface="+mn-lt"/>
        <a:ea typeface="+mn-ea"/>
        <a:cs typeface="+mn-cs"/>
      </a:defRPr>
    </a:lvl4pPr>
    <a:lvl5pPr marL="2436223" algn="l" defTabSz="1217054" rtl="0" fontAlgn="base">
      <a:spcBef>
        <a:spcPct val="30000"/>
      </a:spcBef>
      <a:spcAft>
        <a:spcPct val="0"/>
      </a:spcAft>
      <a:defRPr sz="1600" kern="1200">
        <a:solidFill>
          <a:schemeClr val="tx1"/>
        </a:solidFill>
        <a:latin typeface="+mn-lt"/>
        <a:ea typeface="+mn-ea"/>
        <a:cs typeface="+mn-cs"/>
      </a:defRPr>
    </a:lvl5pPr>
    <a:lvl6pPr marL="3047772" algn="l" defTabSz="1219110" rtl="0" eaLnBrk="1" latinLnBrk="0" hangingPunct="1">
      <a:defRPr sz="1600" kern="1200">
        <a:solidFill>
          <a:schemeClr val="tx1"/>
        </a:solidFill>
        <a:latin typeface="+mn-lt"/>
        <a:ea typeface="+mn-ea"/>
        <a:cs typeface="+mn-cs"/>
      </a:defRPr>
    </a:lvl6pPr>
    <a:lvl7pPr marL="3657327" algn="l" defTabSz="1219110" rtl="0" eaLnBrk="1" latinLnBrk="0" hangingPunct="1">
      <a:defRPr sz="1600" kern="1200">
        <a:solidFill>
          <a:schemeClr val="tx1"/>
        </a:solidFill>
        <a:latin typeface="+mn-lt"/>
        <a:ea typeface="+mn-ea"/>
        <a:cs typeface="+mn-cs"/>
      </a:defRPr>
    </a:lvl7pPr>
    <a:lvl8pPr marL="4266880" algn="l" defTabSz="1219110" rtl="0" eaLnBrk="1" latinLnBrk="0" hangingPunct="1">
      <a:defRPr sz="1600" kern="1200">
        <a:solidFill>
          <a:schemeClr val="tx1"/>
        </a:solidFill>
        <a:latin typeface="+mn-lt"/>
        <a:ea typeface="+mn-ea"/>
        <a:cs typeface="+mn-cs"/>
      </a:defRPr>
    </a:lvl8pPr>
    <a:lvl9pPr marL="4876435" algn="l" defTabSz="121911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210EB96-E49A-47DE-B99C-074B9B904DEA}" type="slidenum">
              <a:rPr lang="es-ES" altLang="es-MX">
                <a:solidFill>
                  <a:srgbClr val="000000"/>
                </a:solidFill>
              </a:rPr>
              <a:pPr defTabSz="912813" fontAlgn="base">
                <a:spcBef>
                  <a:spcPct val="0"/>
                </a:spcBef>
                <a:spcAft>
                  <a:spcPct val="0"/>
                </a:spcAft>
              </a:pPr>
              <a:t>2</a:t>
            </a:fld>
            <a:endParaRPr lang="es-ES" altLang="es-MX">
              <a:solidFill>
                <a:srgbClr val="000000"/>
              </a:solidFill>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805269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23709106-FDF5-4C4C-8748-7022D757016D}" type="slidenum">
              <a:rPr lang="es-ES" altLang="es-MX">
                <a:solidFill>
                  <a:srgbClr val="000000"/>
                </a:solidFill>
              </a:rPr>
              <a:pPr defTabSz="912813" fontAlgn="base">
                <a:spcBef>
                  <a:spcPct val="0"/>
                </a:spcBef>
                <a:spcAft>
                  <a:spcPct val="0"/>
                </a:spcAft>
              </a:pPr>
              <a:t>11</a:t>
            </a:fld>
            <a:endParaRPr lang="es-ES" altLang="es-MX">
              <a:solidFill>
                <a:srgbClr val="000000"/>
              </a:solidFill>
            </a:endParaRPr>
          </a:p>
        </p:txBody>
      </p:sp>
      <p:sp>
        <p:nvSpPr>
          <p:cNvPr id="481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833048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C149933E-C7D0-42C9-9F85-CC435E5A1D8D}" type="slidenum">
              <a:rPr lang="es-ES" altLang="es-MX">
                <a:solidFill>
                  <a:srgbClr val="000000"/>
                </a:solidFill>
              </a:rPr>
              <a:pPr defTabSz="912813" fontAlgn="base">
                <a:spcBef>
                  <a:spcPct val="0"/>
                </a:spcBef>
                <a:spcAft>
                  <a:spcPct val="0"/>
                </a:spcAft>
              </a:pPr>
              <a:t>12</a:t>
            </a:fld>
            <a:endParaRPr lang="es-ES" altLang="es-MX">
              <a:solidFill>
                <a:srgbClr val="000000"/>
              </a:solidFill>
            </a:endParaRPr>
          </a:p>
        </p:txBody>
      </p:sp>
      <p:sp>
        <p:nvSpPr>
          <p:cNvPr id="501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3944419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B32EB01-E219-415D-A2B5-A9BE3079322F}" type="slidenum">
              <a:rPr lang="es-ES" altLang="es-MX">
                <a:solidFill>
                  <a:srgbClr val="000000"/>
                </a:solidFill>
              </a:rPr>
              <a:pPr defTabSz="912813" fontAlgn="base">
                <a:spcBef>
                  <a:spcPct val="0"/>
                </a:spcBef>
                <a:spcAft>
                  <a:spcPct val="0"/>
                </a:spcAft>
              </a:pPr>
              <a:t>13</a:t>
            </a:fld>
            <a:endParaRPr lang="es-ES" altLang="es-MX">
              <a:solidFill>
                <a:srgbClr val="000000"/>
              </a:solidFill>
            </a:endParaRPr>
          </a:p>
        </p:txBody>
      </p:sp>
      <p:sp>
        <p:nvSpPr>
          <p:cNvPr id="522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222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273459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0239D94F-5820-4B9D-B720-900DDC4F3778}" type="slidenum">
              <a:rPr lang="es-ES" altLang="es-MX">
                <a:solidFill>
                  <a:srgbClr val="000000"/>
                </a:solidFill>
              </a:rPr>
              <a:pPr defTabSz="912813" fontAlgn="base">
                <a:spcBef>
                  <a:spcPct val="0"/>
                </a:spcBef>
                <a:spcAft>
                  <a:spcPct val="0"/>
                </a:spcAft>
              </a:pPr>
              <a:t>14</a:t>
            </a:fld>
            <a:endParaRPr lang="es-ES" altLang="es-MX">
              <a:solidFill>
                <a:srgbClr val="000000"/>
              </a:solidFill>
            </a:endParaRPr>
          </a:p>
        </p:txBody>
      </p:sp>
      <p:sp>
        <p:nvSpPr>
          <p:cNvPr id="5427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5408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F26FEEF-5284-4165-A673-DFE65852AFCB}" type="slidenum">
              <a:rPr lang="es-ES" altLang="es-MX">
                <a:solidFill>
                  <a:srgbClr val="000000"/>
                </a:solidFill>
              </a:rPr>
              <a:pPr defTabSz="912813" fontAlgn="base">
                <a:spcBef>
                  <a:spcPct val="0"/>
                </a:spcBef>
                <a:spcAft>
                  <a:spcPct val="0"/>
                </a:spcAft>
              </a:pPr>
              <a:t>15</a:t>
            </a:fld>
            <a:endParaRPr lang="es-ES" altLang="es-MX">
              <a:solidFill>
                <a:srgbClr val="000000"/>
              </a:solidFill>
            </a:endParaRPr>
          </a:p>
        </p:txBody>
      </p:sp>
      <p:sp>
        <p:nvSpPr>
          <p:cNvPr id="5632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3230395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3E27D6A9-9035-49B2-BE2D-867C327404C3}" type="slidenum">
              <a:rPr lang="es-ES" altLang="es-MX">
                <a:solidFill>
                  <a:srgbClr val="000000"/>
                </a:solidFill>
              </a:rPr>
              <a:pPr defTabSz="912813" fontAlgn="base">
                <a:spcBef>
                  <a:spcPct val="0"/>
                </a:spcBef>
                <a:spcAft>
                  <a:spcPct val="0"/>
                </a:spcAft>
              </a:pPr>
              <a:t>16</a:t>
            </a:fld>
            <a:endParaRPr lang="es-ES" altLang="es-MX">
              <a:solidFill>
                <a:srgbClr val="000000"/>
              </a:solidFill>
            </a:endParaRPr>
          </a:p>
        </p:txBody>
      </p:sp>
      <p:sp>
        <p:nvSpPr>
          <p:cNvPr id="5837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8139332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D74A67B3-D825-4F10-8F41-1C0B4D99EAAD}" type="slidenum">
              <a:rPr lang="es-ES" altLang="es-MX">
                <a:solidFill>
                  <a:srgbClr val="000000"/>
                </a:solidFill>
              </a:rPr>
              <a:pPr defTabSz="912813" fontAlgn="base">
                <a:spcBef>
                  <a:spcPct val="0"/>
                </a:spcBef>
                <a:spcAft>
                  <a:spcPct val="0"/>
                </a:spcAft>
              </a:pPr>
              <a:t>17</a:t>
            </a:fld>
            <a:endParaRPr lang="es-ES" altLang="es-MX">
              <a:solidFill>
                <a:srgbClr val="000000"/>
              </a:solidFill>
            </a:endParaRPr>
          </a:p>
        </p:txBody>
      </p:sp>
      <p:sp>
        <p:nvSpPr>
          <p:cNvPr id="6041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042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80603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C63B7CA9-18B2-4E6F-BBA6-1F6A3795FBD4}" type="slidenum">
              <a:rPr lang="es-ES" altLang="es-MX">
                <a:solidFill>
                  <a:srgbClr val="000000"/>
                </a:solidFill>
              </a:rPr>
              <a:pPr defTabSz="912813" fontAlgn="base">
                <a:spcBef>
                  <a:spcPct val="0"/>
                </a:spcBef>
                <a:spcAft>
                  <a:spcPct val="0"/>
                </a:spcAft>
              </a:pPr>
              <a:t>18</a:t>
            </a:fld>
            <a:endParaRPr lang="es-ES" altLang="es-MX">
              <a:solidFill>
                <a:srgbClr val="000000"/>
              </a:solidFill>
            </a:endParaRPr>
          </a:p>
        </p:txBody>
      </p:sp>
      <p:sp>
        <p:nvSpPr>
          <p:cNvPr id="6246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6334807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DBD24054-2340-4E08-ABAD-AC1D355C9268}" type="slidenum">
              <a:rPr lang="es-ES" altLang="es-MX">
                <a:solidFill>
                  <a:srgbClr val="000000"/>
                </a:solidFill>
              </a:rPr>
              <a:pPr defTabSz="912813" fontAlgn="base">
                <a:spcBef>
                  <a:spcPct val="0"/>
                </a:spcBef>
                <a:spcAft>
                  <a:spcPct val="0"/>
                </a:spcAft>
              </a:pPr>
              <a:t>19</a:t>
            </a:fld>
            <a:endParaRPr lang="es-ES" altLang="es-MX">
              <a:solidFill>
                <a:srgbClr val="000000"/>
              </a:solidFill>
            </a:endParaRPr>
          </a:p>
        </p:txBody>
      </p:sp>
      <p:sp>
        <p:nvSpPr>
          <p:cNvPr id="645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45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652179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75E2E87C-5FB8-4109-B9A8-10694B124313}" type="slidenum">
              <a:rPr lang="es-ES" altLang="es-MX">
                <a:solidFill>
                  <a:srgbClr val="000000"/>
                </a:solidFill>
              </a:rPr>
              <a:pPr defTabSz="912813" fontAlgn="base">
                <a:spcBef>
                  <a:spcPct val="0"/>
                </a:spcBef>
                <a:spcAft>
                  <a:spcPct val="0"/>
                </a:spcAft>
              </a:pPr>
              <a:t>20</a:t>
            </a:fld>
            <a:endParaRPr lang="es-ES" altLang="es-MX">
              <a:solidFill>
                <a:srgbClr val="000000"/>
              </a:solidFill>
            </a:endParaRPr>
          </a:p>
        </p:txBody>
      </p:sp>
      <p:sp>
        <p:nvSpPr>
          <p:cNvPr id="6656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656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3565280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15188A50-EE95-4D98-A324-C86F692E1361}" type="slidenum">
              <a:rPr lang="es-ES" altLang="es-MX">
                <a:solidFill>
                  <a:srgbClr val="000000"/>
                </a:solidFill>
              </a:rPr>
              <a:pPr defTabSz="912813" fontAlgn="base">
                <a:spcBef>
                  <a:spcPct val="0"/>
                </a:spcBef>
                <a:spcAft>
                  <a:spcPct val="0"/>
                </a:spcAft>
              </a:pPr>
              <a:t>3</a:t>
            </a:fld>
            <a:endParaRPr lang="es-ES" altLang="es-MX">
              <a:solidFill>
                <a:srgbClr val="000000"/>
              </a:solidFill>
            </a:endParaRPr>
          </a:p>
        </p:txBody>
      </p:sp>
      <p:sp>
        <p:nvSpPr>
          <p:cNvPr id="317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174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92237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8A9535C8-990E-4B83-B61E-3B6CEA6BC5AB}" type="slidenum">
              <a:rPr lang="es-ES" altLang="es-MX">
                <a:solidFill>
                  <a:srgbClr val="000000"/>
                </a:solidFill>
              </a:rPr>
              <a:pPr defTabSz="912813" fontAlgn="base">
                <a:spcBef>
                  <a:spcPct val="0"/>
                </a:spcBef>
                <a:spcAft>
                  <a:spcPct val="0"/>
                </a:spcAft>
              </a:pPr>
              <a:t>21</a:t>
            </a:fld>
            <a:endParaRPr lang="es-ES" altLang="es-MX">
              <a:solidFill>
                <a:srgbClr val="000000"/>
              </a:solidFill>
            </a:endParaRPr>
          </a:p>
        </p:txBody>
      </p:sp>
      <p:sp>
        <p:nvSpPr>
          <p:cNvPr id="6861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861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110205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D88BEE1F-E490-4B2A-BFFA-3890E9C3A341}" type="slidenum">
              <a:rPr lang="es-ES" altLang="es-MX">
                <a:solidFill>
                  <a:srgbClr val="000000"/>
                </a:solidFill>
              </a:rPr>
              <a:pPr defTabSz="912813" fontAlgn="base">
                <a:spcBef>
                  <a:spcPct val="0"/>
                </a:spcBef>
                <a:spcAft>
                  <a:spcPct val="0"/>
                </a:spcAft>
              </a:pPr>
              <a:t>22</a:t>
            </a:fld>
            <a:endParaRPr lang="es-ES" altLang="es-MX">
              <a:solidFill>
                <a:srgbClr val="000000"/>
              </a:solidFill>
            </a:endParaRPr>
          </a:p>
        </p:txBody>
      </p:sp>
      <p:sp>
        <p:nvSpPr>
          <p:cNvPr id="706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066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34945272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6A5E21AA-7453-4C9C-9662-894D8EC0A80B}" type="slidenum">
              <a:rPr lang="es-ES" altLang="es-MX">
                <a:solidFill>
                  <a:srgbClr val="000000"/>
                </a:solidFill>
              </a:rPr>
              <a:pPr defTabSz="912813" fontAlgn="base">
                <a:spcBef>
                  <a:spcPct val="0"/>
                </a:spcBef>
                <a:spcAft>
                  <a:spcPct val="0"/>
                </a:spcAft>
              </a:pPr>
              <a:t>23</a:t>
            </a:fld>
            <a:endParaRPr lang="es-ES" altLang="es-MX">
              <a:solidFill>
                <a:srgbClr val="000000"/>
              </a:solidFill>
            </a:endParaRPr>
          </a:p>
        </p:txBody>
      </p:sp>
      <p:sp>
        <p:nvSpPr>
          <p:cNvPr id="727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27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0416801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FC6F5E7-7BC6-4BE5-A378-1F85E425C825}" type="slidenum">
              <a:rPr lang="es-ES" altLang="es-MX">
                <a:solidFill>
                  <a:srgbClr val="000000"/>
                </a:solidFill>
              </a:rPr>
              <a:pPr defTabSz="912813" fontAlgn="base">
                <a:spcBef>
                  <a:spcPct val="0"/>
                </a:spcBef>
                <a:spcAft>
                  <a:spcPct val="0"/>
                </a:spcAft>
              </a:pPr>
              <a:t>24</a:t>
            </a:fld>
            <a:endParaRPr lang="es-ES" altLang="es-MX">
              <a:solidFill>
                <a:srgbClr val="000000"/>
              </a:solidFill>
            </a:endParaRPr>
          </a:p>
        </p:txBody>
      </p:sp>
      <p:sp>
        <p:nvSpPr>
          <p:cNvPr id="7475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475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4213743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0ED6B24C-0339-48F6-A273-1801E9329848}" type="slidenum">
              <a:rPr lang="es-ES" altLang="es-MX">
                <a:solidFill>
                  <a:srgbClr val="000000"/>
                </a:solidFill>
              </a:rPr>
              <a:pPr defTabSz="912813" fontAlgn="base">
                <a:spcBef>
                  <a:spcPct val="0"/>
                </a:spcBef>
                <a:spcAft>
                  <a:spcPct val="0"/>
                </a:spcAft>
              </a:pPr>
              <a:t>25</a:t>
            </a:fld>
            <a:endParaRPr lang="es-ES" altLang="es-MX">
              <a:solidFill>
                <a:srgbClr val="000000"/>
              </a:solidFill>
            </a:endParaRPr>
          </a:p>
        </p:txBody>
      </p:sp>
      <p:sp>
        <p:nvSpPr>
          <p:cNvPr id="7680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680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4075352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617D63D6-5C93-43D5-B38C-9F8BAC3C61E5}" type="slidenum">
              <a:rPr lang="es-ES" altLang="es-MX">
                <a:solidFill>
                  <a:srgbClr val="000000"/>
                </a:solidFill>
              </a:rPr>
              <a:pPr defTabSz="912813" fontAlgn="base">
                <a:spcBef>
                  <a:spcPct val="0"/>
                </a:spcBef>
                <a:spcAft>
                  <a:spcPct val="0"/>
                </a:spcAft>
              </a:pPr>
              <a:t>26</a:t>
            </a:fld>
            <a:endParaRPr lang="es-ES" altLang="es-MX">
              <a:solidFill>
                <a:srgbClr val="000000"/>
              </a:solidFill>
            </a:endParaRPr>
          </a:p>
        </p:txBody>
      </p:sp>
      <p:sp>
        <p:nvSpPr>
          <p:cNvPr id="7885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885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7361033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293C4D4A-CDBD-47AF-91AC-16D56D3ABDF8}" type="slidenum">
              <a:rPr lang="es-ES" altLang="es-MX">
                <a:solidFill>
                  <a:srgbClr val="000000"/>
                </a:solidFill>
              </a:rPr>
              <a:pPr defTabSz="912813" fontAlgn="base">
                <a:spcBef>
                  <a:spcPct val="0"/>
                </a:spcBef>
                <a:spcAft>
                  <a:spcPct val="0"/>
                </a:spcAft>
              </a:pPr>
              <a:t>27</a:t>
            </a:fld>
            <a:endParaRPr lang="es-ES" altLang="es-MX">
              <a:solidFill>
                <a:srgbClr val="000000"/>
              </a:solidFill>
            </a:endParaRPr>
          </a:p>
        </p:txBody>
      </p:sp>
      <p:sp>
        <p:nvSpPr>
          <p:cNvPr id="808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09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2810254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861FCF1-9178-450C-A591-47B0293BCA4A}" type="slidenum">
              <a:rPr lang="es-ES" altLang="es-MX">
                <a:solidFill>
                  <a:srgbClr val="000000"/>
                </a:solidFill>
              </a:rPr>
              <a:pPr defTabSz="912813" fontAlgn="base">
                <a:spcBef>
                  <a:spcPct val="0"/>
                </a:spcBef>
                <a:spcAft>
                  <a:spcPct val="0"/>
                </a:spcAft>
              </a:pPr>
              <a:t>28</a:t>
            </a:fld>
            <a:endParaRPr lang="es-ES" altLang="es-MX">
              <a:solidFill>
                <a:srgbClr val="000000"/>
              </a:solidFill>
            </a:endParaRPr>
          </a:p>
        </p:txBody>
      </p:sp>
      <p:sp>
        <p:nvSpPr>
          <p:cNvPr id="829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294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1257287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52F73AA-3B3A-4E7D-9CB3-284C19E08234}" type="slidenum">
              <a:rPr lang="es-ES" altLang="es-MX">
                <a:solidFill>
                  <a:srgbClr val="000000"/>
                </a:solidFill>
              </a:rPr>
              <a:pPr defTabSz="912813" fontAlgn="base">
                <a:spcBef>
                  <a:spcPct val="0"/>
                </a:spcBef>
                <a:spcAft>
                  <a:spcPct val="0"/>
                </a:spcAft>
              </a:pPr>
              <a:t>29</a:t>
            </a:fld>
            <a:endParaRPr lang="es-ES" altLang="es-MX">
              <a:solidFill>
                <a:srgbClr val="000000"/>
              </a:solidFill>
            </a:endParaRPr>
          </a:p>
        </p:txBody>
      </p:sp>
      <p:sp>
        <p:nvSpPr>
          <p:cNvPr id="849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499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5024941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CE9140F-F8D8-4BD1-AF47-516066E9D36E}" type="slidenum">
              <a:rPr lang="es-ES" altLang="es-MX">
                <a:solidFill>
                  <a:srgbClr val="000000"/>
                </a:solidFill>
              </a:rPr>
              <a:pPr defTabSz="912813" fontAlgn="base">
                <a:spcBef>
                  <a:spcPct val="0"/>
                </a:spcBef>
                <a:spcAft>
                  <a:spcPct val="0"/>
                </a:spcAft>
              </a:pPr>
              <a:t>30</a:t>
            </a:fld>
            <a:endParaRPr lang="es-ES" altLang="es-MX">
              <a:solidFill>
                <a:srgbClr val="000000"/>
              </a:solidFill>
            </a:endParaRPr>
          </a:p>
        </p:txBody>
      </p:sp>
      <p:sp>
        <p:nvSpPr>
          <p:cNvPr id="870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704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610202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04B13585-DFE2-48E0-A005-93E46C903BD0}" type="slidenum">
              <a:rPr lang="es-ES" altLang="es-MX">
                <a:solidFill>
                  <a:srgbClr val="000000"/>
                </a:solidFill>
              </a:rPr>
              <a:pPr defTabSz="912813" fontAlgn="base">
                <a:spcBef>
                  <a:spcPct val="0"/>
                </a:spcBef>
                <a:spcAft>
                  <a:spcPct val="0"/>
                </a:spcAft>
              </a:pPr>
              <a:t>4</a:t>
            </a:fld>
            <a:endParaRPr lang="es-ES" altLang="es-MX">
              <a:solidFill>
                <a:srgbClr val="000000"/>
              </a:solidFill>
            </a:endParaRPr>
          </a:p>
        </p:txBody>
      </p:sp>
      <p:sp>
        <p:nvSpPr>
          <p:cNvPr id="337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3549836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EF761EBB-E4D4-4058-87F4-82A7A4DA2E63}" type="slidenum">
              <a:rPr lang="es-ES" altLang="es-MX">
                <a:solidFill>
                  <a:srgbClr val="000000"/>
                </a:solidFill>
              </a:rPr>
              <a:pPr defTabSz="912813" fontAlgn="base">
                <a:spcBef>
                  <a:spcPct val="0"/>
                </a:spcBef>
                <a:spcAft>
                  <a:spcPct val="0"/>
                </a:spcAft>
              </a:pPr>
              <a:t>31</a:t>
            </a:fld>
            <a:endParaRPr lang="es-ES" altLang="es-MX">
              <a:solidFill>
                <a:srgbClr val="000000"/>
              </a:solidFill>
            </a:endParaRPr>
          </a:p>
        </p:txBody>
      </p:sp>
      <p:sp>
        <p:nvSpPr>
          <p:cNvPr id="890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909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2642308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2ED3ECE6-0806-4AFE-BD6F-3C2A3E131C89}" type="slidenum">
              <a:rPr lang="es-ES" altLang="es-MX">
                <a:solidFill>
                  <a:srgbClr val="000000"/>
                </a:solidFill>
              </a:rPr>
              <a:pPr defTabSz="912813" fontAlgn="base">
                <a:spcBef>
                  <a:spcPct val="0"/>
                </a:spcBef>
                <a:spcAft>
                  <a:spcPct val="0"/>
                </a:spcAft>
              </a:pPr>
              <a:t>32</a:t>
            </a:fld>
            <a:endParaRPr lang="es-ES" altLang="es-MX">
              <a:solidFill>
                <a:srgbClr val="000000"/>
              </a:solidFill>
            </a:endParaRPr>
          </a:p>
        </p:txBody>
      </p:sp>
      <p:sp>
        <p:nvSpPr>
          <p:cNvPr id="9113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114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9767969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7EF04FFF-451D-4D2C-9EDD-2363CB9EF465}" type="slidenum">
              <a:rPr lang="es-ES" altLang="es-MX">
                <a:solidFill>
                  <a:srgbClr val="000000"/>
                </a:solidFill>
              </a:rPr>
              <a:pPr defTabSz="912813" fontAlgn="base">
                <a:spcBef>
                  <a:spcPct val="0"/>
                </a:spcBef>
                <a:spcAft>
                  <a:spcPct val="0"/>
                </a:spcAft>
              </a:pPr>
              <a:t>33</a:t>
            </a:fld>
            <a:endParaRPr lang="es-ES" altLang="es-MX">
              <a:solidFill>
                <a:srgbClr val="000000"/>
              </a:solidFill>
            </a:endParaRPr>
          </a:p>
        </p:txBody>
      </p:sp>
      <p:sp>
        <p:nvSpPr>
          <p:cNvPr id="931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7845995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47D99FA-B20E-4B3C-866C-617AB711561B}" type="slidenum">
              <a:rPr lang="es-ES" altLang="es-MX">
                <a:solidFill>
                  <a:srgbClr val="000000"/>
                </a:solidFill>
              </a:rPr>
              <a:pPr defTabSz="912813" fontAlgn="base">
                <a:spcBef>
                  <a:spcPct val="0"/>
                </a:spcBef>
                <a:spcAft>
                  <a:spcPct val="0"/>
                </a:spcAft>
              </a:pPr>
              <a:t>34</a:t>
            </a:fld>
            <a:endParaRPr lang="es-ES" altLang="es-MX">
              <a:solidFill>
                <a:srgbClr val="000000"/>
              </a:solidFill>
            </a:endParaRPr>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896048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0D8A7D34-EC76-4E38-88B9-2DD3C8929BAA}" type="slidenum">
              <a:rPr lang="es-ES" altLang="es-MX">
                <a:solidFill>
                  <a:srgbClr val="000000"/>
                </a:solidFill>
              </a:rPr>
              <a:pPr defTabSz="912813" fontAlgn="base">
                <a:spcBef>
                  <a:spcPct val="0"/>
                </a:spcBef>
                <a:spcAft>
                  <a:spcPct val="0"/>
                </a:spcAft>
              </a:pPr>
              <a:t>5</a:t>
            </a:fld>
            <a:endParaRPr lang="es-ES" altLang="es-MX">
              <a:solidFill>
                <a:srgbClr val="000000"/>
              </a:solidFill>
            </a:endParaRPr>
          </a:p>
        </p:txBody>
      </p:sp>
      <p:sp>
        <p:nvSpPr>
          <p:cNvPr id="358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642776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BAB544CE-9A50-4E73-84C5-79104C5125E6}" type="slidenum">
              <a:rPr lang="es-ES" altLang="es-MX">
                <a:solidFill>
                  <a:srgbClr val="000000"/>
                </a:solidFill>
              </a:rPr>
              <a:pPr defTabSz="912813" fontAlgn="base">
                <a:spcBef>
                  <a:spcPct val="0"/>
                </a:spcBef>
                <a:spcAft>
                  <a:spcPct val="0"/>
                </a:spcAft>
              </a:pPr>
              <a:t>6</a:t>
            </a:fld>
            <a:endParaRPr lang="es-ES" altLang="es-MX">
              <a:solidFill>
                <a:srgbClr val="000000"/>
              </a:solidFill>
            </a:endParaRPr>
          </a:p>
        </p:txBody>
      </p:sp>
      <p:sp>
        <p:nvSpPr>
          <p:cNvPr id="378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3207022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A1F29870-57B8-4350-9373-354B87D3FAB4}" type="slidenum">
              <a:rPr lang="es-ES" altLang="es-MX">
                <a:solidFill>
                  <a:srgbClr val="000000"/>
                </a:solidFill>
              </a:rPr>
              <a:pPr defTabSz="912813" fontAlgn="base">
                <a:spcBef>
                  <a:spcPct val="0"/>
                </a:spcBef>
                <a:spcAft>
                  <a:spcPct val="0"/>
                </a:spcAft>
              </a:pPr>
              <a:t>7</a:t>
            </a:fld>
            <a:endParaRPr lang="es-ES" altLang="es-MX">
              <a:solidFill>
                <a:srgbClr val="000000"/>
              </a:solidFill>
            </a:endParaRPr>
          </a:p>
        </p:txBody>
      </p:sp>
      <p:sp>
        <p:nvSpPr>
          <p:cNvPr id="3993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994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073592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D059A65-328C-4697-8AAE-B55DBFC74281}" type="slidenum">
              <a:rPr lang="es-ES" altLang="es-MX">
                <a:solidFill>
                  <a:srgbClr val="000000"/>
                </a:solidFill>
              </a:rPr>
              <a:pPr defTabSz="912813" fontAlgn="base">
                <a:spcBef>
                  <a:spcPct val="0"/>
                </a:spcBef>
                <a:spcAft>
                  <a:spcPct val="0"/>
                </a:spcAft>
              </a:pPr>
              <a:t>8</a:t>
            </a:fld>
            <a:endParaRPr lang="es-ES" altLang="es-MX">
              <a:solidFill>
                <a:srgbClr val="000000"/>
              </a:solidFill>
            </a:endParaRPr>
          </a:p>
        </p:txBody>
      </p:sp>
      <p:sp>
        <p:nvSpPr>
          <p:cNvPr id="419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906187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6788F6FE-3F8E-4C07-867C-2F104DE8AA49}" type="slidenum">
              <a:rPr lang="es-ES" altLang="es-MX">
                <a:solidFill>
                  <a:srgbClr val="000000"/>
                </a:solidFill>
              </a:rPr>
              <a:pPr defTabSz="912813" fontAlgn="base">
                <a:spcBef>
                  <a:spcPct val="0"/>
                </a:spcBef>
                <a:spcAft>
                  <a:spcPct val="0"/>
                </a:spcAft>
              </a:pPr>
              <a:t>9</a:t>
            </a:fld>
            <a:endParaRPr lang="es-ES" altLang="es-MX">
              <a:solidFill>
                <a:srgbClr val="000000"/>
              </a:solidFill>
            </a:endParaRPr>
          </a:p>
        </p:txBody>
      </p:sp>
      <p:sp>
        <p:nvSpPr>
          <p:cNvPr id="440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1151843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C87366AE-084A-48CE-93E4-084430B941D8}" type="slidenum">
              <a:rPr lang="es-ES" altLang="es-MX">
                <a:solidFill>
                  <a:srgbClr val="000000"/>
                </a:solidFill>
              </a:rPr>
              <a:pPr defTabSz="912813" fontAlgn="base">
                <a:spcBef>
                  <a:spcPct val="0"/>
                </a:spcBef>
                <a:spcAft>
                  <a:spcPct val="0"/>
                </a:spcAft>
              </a:pPr>
              <a:t>10</a:t>
            </a:fld>
            <a:endParaRPr lang="es-ES" altLang="es-MX">
              <a:solidFill>
                <a:srgbClr val="000000"/>
              </a:solidFill>
            </a:endParaRPr>
          </a:p>
        </p:txBody>
      </p:sp>
      <p:sp>
        <p:nvSpPr>
          <p:cNvPr id="460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602783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36"/>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5" indent="0" algn="ctr">
              <a:buNone/>
              <a:defRPr>
                <a:solidFill>
                  <a:schemeClr val="tx1">
                    <a:tint val="75000"/>
                  </a:schemeClr>
                </a:solidFill>
              </a:defRPr>
            </a:lvl2pPr>
            <a:lvl3pPr marL="914310" indent="0" algn="ctr">
              <a:buNone/>
              <a:defRPr>
                <a:solidFill>
                  <a:schemeClr val="tx1">
                    <a:tint val="75000"/>
                  </a:schemeClr>
                </a:solidFill>
              </a:defRPr>
            </a:lvl3pPr>
            <a:lvl4pPr marL="1371464" indent="0" algn="ctr">
              <a:buNone/>
              <a:defRPr>
                <a:solidFill>
                  <a:schemeClr val="tx1">
                    <a:tint val="75000"/>
                  </a:schemeClr>
                </a:solidFill>
              </a:defRPr>
            </a:lvl4pPr>
            <a:lvl5pPr marL="1828618" indent="0" algn="ctr">
              <a:buNone/>
              <a:defRPr>
                <a:solidFill>
                  <a:schemeClr val="tx1">
                    <a:tint val="75000"/>
                  </a:schemeClr>
                </a:solidFill>
              </a:defRPr>
            </a:lvl5pPr>
            <a:lvl6pPr marL="2285774" indent="0" algn="ctr">
              <a:buNone/>
              <a:defRPr>
                <a:solidFill>
                  <a:schemeClr val="tx1">
                    <a:tint val="75000"/>
                  </a:schemeClr>
                </a:solidFill>
              </a:defRPr>
            </a:lvl6pPr>
            <a:lvl7pPr marL="2742926" indent="0" algn="ctr">
              <a:buNone/>
              <a:defRPr>
                <a:solidFill>
                  <a:schemeClr val="tx1">
                    <a:tint val="75000"/>
                  </a:schemeClr>
                </a:solidFill>
              </a:defRPr>
            </a:lvl7pPr>
            <a:lvl8pPr marL="3200080" indent="0" algn="ctr">
              <a:buNone/>
              <a:defRPr>
                <a:solidFill>
                  <a:schemeClr val="tx1">
                    <a:tint val="75000"/>
                  </a:schemeClr>
                </a:solidFill>
              </a:defRPr>
            </a:lvl8pPr>
            <a:lvl9pPr marL="3657235"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78DDDE02-3F58-4A39-9DC6-FFFCF57B784B}" type="datetimeFigureOut">
              <a:rPr lang="es-MX"/>
              <a:pPr>
                <a:defRPr/>
              </a:pPr>
              <a:t>20/10/2017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D9EEB33A-E847-4D0E-8B11-CF4F845F0885}" type="slidenum">
              <a:rPr lang="es-MX"/>
              <a:pPr>
                <a:defRPr/>
              </a:pPr>
              <a:t>‹Nº›</a:t>
            </a:fld>
            <a:endParaRPr lang="es-MX"/>
          </a:p>
        </p:txBody>
      </p:sp>
    </p:spTree>
    <p:extLst>
      <p:ext uri="{BB962C8B-B14F-4D97-AF65-F5344CB8AC3E}">
        <p14:creationId xmlns:p14="http://schemas.microsoft.com/office/powerpoint/2010/main" val="3618001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4FCB363E-D419-41CB-8750-CF4565CF7853}" type="datetimeFigureOut">
              <a:rPr lang="es-MX"/>
              <a:pPr>
                <a:defRPr/>
              </a:pPr>
              <a:t>20/10/2017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99DF2ECC-20CE-4826-8A61-1DBD794884A7}" type="slidenum">
              <a:rPr lang="es-MX"/>
              <a:pPr>
                <a:defRPr/>
              </a:pPr>
              <a:t>‹Nº›</a:t>
            </a:fld>
            <a:endParaRPr lang="es-MX"/>
          </a:p>
        </p:txBody>
      </p:sp>
    </p:spTree>
    <p:extLst>
      <p:ext uri="{BB962C8B-B14F-4D97-AF65-F5344CB8AC3E}">
        <p14:creationId xmlns:p14="http://schemas.microsoft.com/office/powerpoint/2010/main" val="435425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26198F76-4A0F-427D-8706-0B0A9D7BBF23}" type="datetimeFigureOut">
              <a:rPr lang="es-MX"/>
              <a:pPr>
                <a:defRPr/>
              </a:pPr>
              <a:t>20/10/2017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7AE54F9E-58BD-4179-895D-E95966B07876}" type="slidenum">
              <a:rPr lang="es-MX"/>
              <a:pPr>
                <a:defRPr/>
              </a:pPr>
              <a:t>‹Nº›</a:t>
            </a:fld>
            <a:endParaRPr lang="es-MX"/>
          </a:p>
        </p:txBody>
      </p:sp>
    </p:spTree>
    <p:extLst>
      <p:ext uri="{BB962C8B-B14F-4D97-AF65-F5344CB8AC3E}">
        <p14:creationId xmlns:p14="http://schemas.microsoft.com/office/powerpoint/2010/main" val="3141339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60"/>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155" indent="0" algn="ctr">
              <a:buNone/>
              <a:defRPr/>
            </a:lvl2pPr>
            <a:lvl3pPr marL="914310" indent="0" algn="ctr">
              <a:buNone/>
              <a:defRPr/>
            </a:lvl3pPr>
            <a:lvl4pPr marL="1371464" indent="0" algn="ctr">
              <a:buNone/>
              <a:defRPr/>
            </a:lvl4pPr>
            <a:lvl5pPr marL="1828618" indent="0" algn="ctr">
              <a:buNone/>
              <a:defRPr/>
            </a:lvl5pPr>
            <a:lvl6pPr marL="2285774" indent="0" algn="ctr">
              <a:buNone/>
              <a:defRPr/>
            </a:lvl6pPr>
            <a:lvl7pPr marL="2742926" indent="0" algn="ctr">
              <a:buNone/>
              <a:defRPr/>
            </a:lvl7pPr>
            <a:lvl8pPr marL="3200080" indent="0" algn="ctr">
              <a:buNone/>
              <a:defRPr/>
            </a:lvl8pPr>
            <a:lvl9pPr marL="3657235"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E601E116-832A-4448-BDD3-59686B97F000}" type="slidenum">
              <a:rPr lang="en-US"/>
              <a:pPr>
                <a:defRPr/>
              </a:pPr>
              <a:t>‹Nº›</a:t>
            </a:fld>
            <a:endParaRPr lang="en-US" dirty="0"/>
          </a:p>
        </p:txBody>
      </p:sp>
    </p:spTree>
    <p:extLst>
      <p:ext uri="{BB962C8B-B14F-4D97-AF65-F5344CB8AC3E}">
        <p14:creationId xmlns:p14="http://schemas.microsoft.com/office/powerpoint/2010/main" val="3104338500"/>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10358A25-F3BD-45F5-92D7-33763566F7D6}" type="slidenum">
              <a:rPr lang="en-US"/>
              <a:pPr>
                <a:defRPr/>
              </a:pPr>
              <a:t>‹Nº›</a:t>
            </a:fld>
            <a:endParaRPr lang="en-US" dirty="0"/>
          </a:p>
        </p:txBody>
      </p:sp>
    </p:spTree>
    <p:extLst>
      <p:ext uri="{BB962C8B-B14F-4D97-AF65-F5344CB8AC3E}">
        <p14:creationId xmlns:p14="http://schemas.microsoft.com/office/powerpoint/2010/main" val="1863904954"/>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5"/>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155" indent="0">
              <a:buNone/>
              <a:defRPr sz="1800"/>
            </a:lvl2pPr>
            <a:lvl3pPr marL="914310" indent="0">
              <a:buNone/>
              <a:defRPr sz="1600"/>
            </a:lvl3pPr>
            <a:lvl4pPr marL="1371464" indent="0">
              <a:buNone/>
              <a:defRPr sz="1400"/>
            </a:lvl4pPr>
            <a:lvl5pPr marL="1828618" indent="0">
              <a:buNone/>
              <a:defRPr sz="1400"/>
            </a:lvl5pPr>
            <a:lvl6pPr marL="2285774" indent="0">
              <a:buNone/>
              <a:defRPr sz="1400"/>
            </a:lvl6pPr>
            <a:lvl7pPr marL="2742926" indent="0">
              <a:buNone/>
              <a:defRPr sz="1400"/>
            </a:lvl7pPr>
            <a:lvl8pPr marL="3200080" indent="0">
              <a:buNone/>
              <a:defRPr sz="1400"/>
            </a:lvl8pPr>
            <a:lvl9pPr marL="3657235"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F868A74-A7D8-451C-A9BD-CB1A6EEA8F6D}" type="slidenum">
              <a:rPr lang="en-US"/>
              <a:pPr>
                <a:defRPr/>
              </a:pPr>
              <a:t>‹Nº›</a:t>
            </a:fld>
            <a:endParaRPr lang="en-US" dirty="0"/>
          </a:p>
        </p:txBody>
      </p:sp>
    </p:spTree>
    <p:extLst>
      <p:ext uri="{BB962C8B-B14F-4D97-AF65-F5344CB8AC3E}">
        <p14:creationId xmlns:p14="http://schemas.microsoft.com/office/powerpoint/2010/main" val="2810179847"/>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A456376-BE0A-4C8B-8CDC-1B9BEF19F76B}" type="slidenum">
              <a:rPr lang="en-US"/>
              <a:pPr>
                <a:defRPr/>
              </a:pPr>
              <a:t>‹Nº›</a:t>
            </a:fld>
            <a:endParaRPr lang="en-US" dirty="0"/>
          </a:p>
        </p:txBody>
      </p:sp>
    </p:spTree>
    <p:extLst>
      <p:ext uri="{BB962C8B-B14F-4D97-AF65-F5344CB8AC3E}">
        <p14:creationId xmlns:p14="http://schemas.microsoft.com/office/powerpoint/2010/main" val="3968774024"/>
      </p:ext>
    </p:extLst>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3" y="1535113"/>
            <a:ext cx="4040188"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45" y="1535113"/>
            <a:ext cx="4041775"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4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69E3BE0-7AF2-40C8-86AF-9769D7F5E21F}" type="slidenum">
              <a:rPr lang="en-US"/>
              <a:pPr>
                <a:defRPr/>
              </a:pPr>
              <a:t>‹Nº›</a:t>
            </a:fld>
            <a:endParaRPr lang="en-US" dirty="0"/>
          </a:p>
        </p:txBody>
      </p:sp>
    </p:spTree>
    <p:extLst>
      <p:ext uri="{BB962C8B-B14F-4D97-AF65-F5344CB8AC3E}">
        <p14:creationId xmlns:p14="http://schemas.microsoft.com/office/powerpoint/2010/main" val="2203387035"/>
      </p:ext>
    </p:extLst>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D79DD31-8D57-489F-A4EC-D56E6ACAD42A}" type="slidenum">
              <a:rPr lang="en-US"/>
              <a:pPr>
                <a:defRPr/>
              </a:pPr>
              <a:t>‹Nº›</a:t>
            </a:fld>
            <a:endParaRPr lang="en-US" dirty="0"/>
          </a:p>
        </p:txBody>
      </p:sp>
    </p:spTree>
    <p:extLst>
      <p:ext uri="{BB962C8B-B14F-4D97-AF65-F5344CB8AC3E}">
        <p14:creationId xmlns:p14="http://schemas.microsoft.com/office/powerpoint/2010/main" val="1137259958"/>
      </p:ext>
    </p:extLst>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2DAE7FDB-8FD5-4100-A88B-A9461DE9121A}" type="slidenum">
              <a:rPr lang="en-US"/>
              <a:pPr>
                <a:defRPr/>
              </a:pPr>
              <a:t>‹Nº›</a:t>
            </a:fld>
            <a:endParaRPr lang="en-US" dirty="0"/>
          </a:p>
        </p:txBody>
      </p:sp>
    </p:spTree>
    <p:extLst>
      <p:ext uri="{BB962C8B-B14F-4D97-AF65-F5344CB8AC3E}">
        <p14:creationId xmlns:p14="http://schemas.microsoft.com/office/powerpoint/2010/main" val="2905112192"/>
      </p:ext>
    </p:extLst>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9"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4" y="273085"/>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9" y="1435104"/>
            <a:ext cx="3008313" cy="46910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E036875-2A40-411C-8387-72B86A723AC8}" type="slidenum">
              <a:rPr lang="en-US"/>
              <a:pPr>
                <a:defRPr/>
              </a:pPr>
              <a:t>‹Nº›</a:t>
            </a:fld>
            <a:endParaRPr lang="en-US" dirty="0"/>
          </a:p>
        </p:txBody>
      </p:sp>
    </p:spTree>
    <p:extLst>
      <p:ext uri="{BB962C8B-B14F-4D97-AF65-F5344CB8AC3E}">
        <p14:creationId xmlns:p14="http://schemas.microsoft.com/office/powerpoint/2010/main" val="3303085609"/>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7162757E-E7FA-49AC-AB05-787F71F31E8B}" type="datetimeFigureOut">
              <a:rPr lang="es-MX"/>
              <a:pPr>
                <a:defRPr/>
              </a:pPr>
              <a:t>20/10/2017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E7BA3C59-3D43-41F3-9FCF-9B9C3822CD5C}" type="slidenum">
              <a:rPr lang="es-MX"/>
              <a:pPr>
                <a:defRPr/>
              </a:pPr>
              <a:t>‹Nº›</a:t>
            </a:fld>
            <a:endParaRPr lang="es-MX"/>
          </a:p>
        </p:txBody>
      </p:sp>
    </p:spTree>
    <p:extLst>
      <p:ext uri="{BB962C8B-B14F-4D97-AF65-F5344CB8AC3E}">
        <p14:creationId xmlns:p14="http://schemas.microsoft.com/office/powerpoint/2010/main" val="2193916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155" indent="0">
              <a:buNone/>
              <a:defRPr sz="2800"/>
            </a:lvl2pPr>
            <a:lvl3pPr marL="914310"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pPr lvl="0"/>
            <a:endParaRPr lang="es-CO" noProof="0" dirty="0" smtClean="0"/>
          </a:p>
        </p:txBody>
      </p:sp>
      <p:sp>
        <p:nvSpPr>
          <p:cNvPr id="4" name="3 Marcador de texto"/>
          <p:cNvSpPr>
            <a:spLocks noGrp="1"/>
          </p:cNvSpPr>
          <p:nvPr>
            <p:ph type="body" sz="half" idx="2"/>
          </p:nvPr>
        </p:nvSpPr>
        <p:spPr>
          <a:xfrm>
            <a:off x="1792288" y="5367347"/>
            <a:ext cx="5486400" cy="8048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7121D60D-98A9-4E37-9BB1-1A7AF4ECF317}" type="slidenum">
              <a:rPr lang="en-US"/>
              <a:pPr>
                <a:defRPr/>
              </a:pPr>
              <a:t>‹Nº›</a:t>
            </a:fld>
            <a:endParaRPr lang="en-US" dirty="0"/>
          </a:p>
        </p:txBody>
      </p:sp>
    </p:spTree>
    <p:extLst>
      <p:ext uri="{BB962C8B-B14F-4D97-AF65-F5344CB8AC3E}">
        <p14:creationId xmlns:p14="http://schemas.microsoft.com/office/powerpoint/2010/main" val="179135634"/>
      </p:ext>
    </p:extLst>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276648E-707C-4B4B-BC8B-98874774A414}" type="slidenum">
              <a:rPr lang="en-US"/>
              <a:pPr>
                <a:defRPr/>
              </a:pPr>
              <a:t>‹Nº›</a:t>
            </a:fld>
            <a:endParaRPr lang="en-US" dirty="0"/>
          </a:p>
        </p:txBody>
      </p:sp>
    </p:spTree>
    <p:extLst>
      <p:ext uri="{BB962C8B-B14F-4D97-AF65-F5344CB8AC3E}">
        <p14:creationId xmlns:p14="http://schemas.microsoft.com/office/powerpoint/2010/main" val="1788794971"/>
      </p:ext>
    </p:extLst>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3"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3"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B551F00-5181-496B-9201-AA5CED81CF4C}" type="slidenum">
              <a:rPr lang="en-US"/>
              <a:pPr>
                <a:defRPr/>
              </a:pPr>
              <a:t>‹Nº›</a:t>
            </a:fld>
            <a:endParaRPr lang="en-US" dirty="0"/>
          </a:p>
        </p:txBody>
      </p:sp>
    </p:spTree>
    <p:extLst>
      <p:ext uri="{BB962C8B-B14F-4D97-AF65-F5344CB8AC3E}">
        <p14:creationId xmlns:p14="http://schemas.microsoft.com/office/powerpoint/2010/main" val="240257880"/>
      </p:ext>
    </p:extLst>
  </p:cSld>
  <p:clrMapOvr>
    <a:masterClrMapping/>
  </p:clrMapOvr>
  <p:transition spd="slow">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57"/>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342874" indent="0" algn="ctr">
              <a:buNone/>
              <a:defRPr/>
            </a:lvl2pPr>
            <a:lvl3pPr marL="685750" indent="0" algn="ctr">
              <a:buNone/>
              <a:defRPr/>
            </a:lvl3pPr>
            <a:lvl4pPr marL="1028624" indent="0" algn="ctr">
              <a:buNone/>
              <a:defRPr/>
            </a:lvl4pPr>
            <a:lvl5pPr marL="1371498" indent="0" algn="ctr">
              <a:buNone/>
              <a:defRPr/>
            </a:lvl5pPr>
            <a:lvl6pPr marL="1714372" indent="0" algn="ctr">
              <a:buNone/>
              <a:defRPr/>
            </a:lvl6pPr>
            <a:lvl7pPr marL="2057247" indent="0" algn="ctr">
              <a:buNone/>
              <a:defRPr/>
            </a:lvl7pPr>
            <a:lvl8pPr marL="2400120" indent="0" algn="ctr">
              <a:buNone/>
              <a:defRPr/>
            </a:lvl8pPr>
            <a:lvl9pPr marL="2742994"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DABE34D9-5D47-4853-A9E4-5D2AD50C7834}" type="slidenum">
              <a:rPr lang="en-US"/>
              <a:pPr>
                <a:defRPr/>
              </a:pPr>
              <a:t>‹Nº›</a:t>
            </a:fld>
            <a:endParaRPr lang="en-US" dirty="0"/>
          </a:p>
        </p:txBody>
      </p:sp>
    </p:spTree>
    <p:extLst>
      <p:ext uri="{BB962C8B-B14F-4D97-AF65-F5344CB8AC3E}">
        <p14:creationId xmlns:p14="http://schemas.microsoft.com/office/powerpoint/2010/main" val="1037062093"/>
      </p:ext>
    </p:extLst>
  </p:cSld>
  <p:clrMapOvr>
    <a:masterClrMapping/>
  </p:clrMapOvr>
  <p:transition spd="slow">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B292CA0A-65BF-4BEC-A0B7-B9085FCCDEF6}" type="slidenum">
              <a:rPr lang="en-US"/>
              <a:pPr>
                <a:defRPr/>
              </a:pPr>
              <a:t>‹Nº›</a:t>
            </a:fld>
            <a:endParaRPr lang="en-US" dirty="0"/>
          </a:p>
        </p:txBody>
      </p:sp>
    </p:spTree>
    <p:extLst>
      <p:ext uri="{BB962C8B-B14F-4D97-AF65-F5344CB8AC3E}">
        <p14:creationId xmlns:p14="http://schemas.microsoft.com/office/powerpoint/2010/main" val="358168302"/>
      </p:ext>
    </p:extLst>
  </p:cSld>
  <p:clrMapOvr>
    <a:masterClrMapping/>
  </p:clrMapOvr>
  <p:transition spd="slow">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5"/>
            <a:ext cx="7772400" cy="1362075"/>
          </a:xfrm>
        </p:spPr>
        <p:txBody>
          <a:bodyPr anchor="t"/>
          <a:lstStyle>
            <a:lvl1pPr algn="l">
              <a:defRPr sz="3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lvl1pPr>
            <a:lvl2pPr marL="342874" indent="0">
              <a:buNone/>
              <a:defRPr sz="1400"/>
            </a:lvl2pPr>
            <a:lvl3pPr marL="685750" indent="0">
              <a:buNone/>
              <a:defRPr sz="1200"/>
            </a:lvl3pPr>
            <a:lvl4pPr marL="1028624" indent="0">
              <a:buNone/>
              <a:defRPr sz="1100"/>
            </a:lvl4pPr>
            <a:lvl5pPr marL="1371498" indent="0">
              <a:buNone/>
              <a:defRPr sz="1100"/>
            </a:lvl5pPr>
            <a:lvl6pPr marL="1714372" indent="0">
              <a:buNone/>
              <a:defRPr sz="1100"/>
            </a:lvl6pPr>
            <a:lvl7pPr marL="2057247" indent="0">
              <a:buNone/>
              <a:defRPr sz="1100"/>
            </a:lvl7pPr>
            <a:lvl8pPr marL="2400120" indent="0">
              <a:buNone/>
              <a:defRPr sz="1100"/>
            </a:lvl8pPr>
            <a:lvl9pPr marL="2742994" indent="0">
              <a:buNone/>
              <a:defRPr sz="11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DA03F333-17DA-423B-8C43-2D453B8F1787}" type="slidenum">
              <a:rPr lang="en-US"/>
              <a:pPr>
                <a:defRPr/>
              </a:pPr>
              <a:t>‹Nº›</a:t>
            </a:fld>
            <a:endParaRPr lang="en-US" dirty="0"/>
          </a:p>
        </p:txBody>
      </p:sp>
    </p:spTree>
    <p:extLst>
      <p:ext uri="{BB962C8B-B14F-4D97-AF65-F5344CB8AC3E}">
        <p14:creationId xmlns:p14="http://schemas.microsoft.com/office/powerpoint/2010/main" val="77413873"/>
      </p:ext>
    </p:extLst>
  </p:cSld>
  <p:clrMapOvr>
    <a:masterClrMapping/>
  </p:clrMapOvr>
  <p:transition spd="slow">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99C3FE2D-ABD4-4AB2-8871-619D98AE09AC}" type="slidenum">
              <a:rPr lang="en-US"/>
              <a:pPr>
                <a:defRPr/>
              </a:pPr>
              <a:t>‹Nº›</a:t>
            </a:fld>
            <a:endParaRPr lang="en-US" dirty="0"/>
          </a:p>
        </p:txBody>
      </p:sp>
    </p:spTree>
    <p:extLst>
      <p:ext uri="{BB962C8B-B14F-4D97-AF65-F5344CB8AC3E}">
        <p14:creationId xmlns:p14="http://schemas.microsoft.com/office/powerpoint/2010/main" val="2793991081"/>
      </p:ext>
    </p:extLst>
  </p:cSld>
  <p:clrMapOvr>
    <a:masterClrMapping/>
  </p:clrMapOvr>
  <p:transition spd="slow">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3" y="1535113"/>
            <a:ext cx="4040188" cy="639763"/>
          </a:xfrm>
        </p:spPr>
        <p:txBody>
          <a:bodyPr anchor="b"/>
          <a:lstStyle>
            <a:lvl1pPr marL="0" indent="0">
              <a:buNone/>
              <a:defRPr sz="1800" b="1"/>
            </a:lvl1pPr>
            <a:lvl2pPr marL="342874" indent="0">
              <a:buNone/>
              <a:defRPr sz="1500" b="1"/>
            </a:lvl2pPr>
            <a:lvl3pPr marL="685750" indent="0">
              <a:buNone/>
              <a:defRPr sz="1400" b="1"/>
            </a:lvl3pPr>
            <a:lvl4pPr marL="1028624" indent="0">
              <a:buNone/>
              <a:defRPr sz="1200" b="1"/>
            </a:lvl4pPr>
            <a:lvl5pPr marL="1371498" indent="0">
              <a:buNone/>
              <a:defRPr sz="1200" b="1"/>
            </a:lvl5pPr>
            <a:lvl6pPr marL="1714372" indent="0">
              <a:buNone/>
              <a:defRPr sz="1200" b="1"/>
            </a:lvl6pPr>
            <a:lvl7pPr marL="2057247" indent="0">
              <a:buNone/>
              <a:defRPr sz="1200" b="1"/>
            </a:lvl7pPr>
            <a:lvl8pPr marL="2400120" indent="0">
              <a:buNone/>
              <a:defRPr sz="1200" b="1"/>
            </a:lvl8pPr>
            <a:lvl9pPr marL="2742994"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3" y="2174875"/>
            <a:ext cx="4040188"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42" y="1535113"/>
            <a:ext cx="4041775" cy="639763"/>
          </a:xfrm>
        </p:spPr>
        <p:txBody>
          <a:bodyPr anchor="b"/>
          <a:lstStyle>
            <a:lvl1pPr marL="0" indent="0">
              <a:buNone/>
              <a:defRPr sz="1800" b="1"/>
            </a:lvl1pPr>
            <a:lvl2pPr marL="342874" indent="0">
              <a:buNone/>
              <a:defRPr sz="1500" b="1"/>
            </a:lvl2pPr>
            <a:lvl3pPr marL="685750" indent="0">
              <a:buNone/>
              <a:defRPr sz="1400" b="1"/>
            </a:lvl3pPr>
            <a:lvl4pPr marL="1028624" indent="0">
              <a:buNone/>
              <a:defRPr sz="1200" b="1"/>
            </a:lvl4pPr>
            <a:lvl5pPr marL="1371498" indent="0">
              <a:buNone/>
              <a:defRPr sz="1200" b="1"/>
            </a:lvl5pPr>
            <a:lvl6pPr marL="1714372" indent="0">
              <a:buNone/>
              <a:defRPr sz="1200" b="1"/>
            </a:lvl6pPr>
            <a:lvl7pPr marL="2057247" indent="0">
              <a:buNone/>
              <a:defRPr sz="1200" b="1"/>
            </a:lvl7pPr>
            <a:lvl8pPr marL="2400120" indent="0">
              <a:buNone/>
              <a:defRPr sz="1200" b="1"/>
            </a:lvl8pPr>
            <a:lvl9pPr marL="2742994"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42" y="2174875"/>
            <a:ext cx="4041775"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8"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9"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C90B9292-D085-4D98-AA0C-9FF3F54E082A}" type="slidenum">
              <a:rPr lang="en-US"/>
              <a:pPr>
                <a:defRPr/>
              </a:pPr>
              <a:t>‹Nº›</a:t>
            </a:fld>
            <a:endParaRPr lang="en-US" dirty="0"/>
          </a:p>
        </p:txBody>
      </p:sp>
    </p:spTree>
    <p:extLst>
      <p:ext uri="{BB962C8B-B14F-4D97-AF65-F5344CB8AC3E}">
        <p14:creationId xmlns:p14="http://schemas.microsoft.com/office/powerpoint/2010/main" val="816514849"/>
      </p:ext>
    </p:extLst>
  </p:cSld>
  <p:clrMapOvr>
    <a:masterClrMapping/>
  </p:clrMapOvr>
  <p:transition spd="slow">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4"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5"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E44D78D1-E3AF-49BC-8F3D-E58911A1FA52}" type="slidenum">
              <a:rPr lang="en-US"/>
              <a:pPr>
                <a:defRPr/>
              </a:pPr>
              <a:t>‹Nº›</a:t>
            </a:fld>
            <a:endParaRPr lang="en-US" dirty="0"/>
          </a:p>
        </p:txBody>
      </p:sp>
    </p:spTree>
    <p:extLst>
      <p:ext uri="{BB962C8B-B14F-4D97-AF65-F5344CB8AC3E}">
        <p14:creationId xmlns:p14="http://schemas.microsoft.com/office/powerpoint/2010/main" val="1966531512"/>
      </p:ext>
    </p:extLst>
  </p:cSld>
  <p:clrMapOvr>
    <a:masterClrMapping/>
  </p:clrMapOvr>
  <p:transition spd="slow">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3"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4"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31B4A599-F1B8-48D1-AF30-44CC17C3A7A5}" type="slidenum">
              <a:rPr lang="en-US"/>
              <a:pPr>
                <a:defRPr/>
              </a:pPr>
              <a:t>‹Nº›</a:t>
            </a:fld>
            <a:endParaRPr lang="en-US" dirty="0"/>
          </a:p>
        </p:txBody>
      </p:sp>
    </p:spTree>
    <p:extLst>
      <p:ext uri="{BB962C8B-B14F-4D97-AF65-F5344CB8AC3E}">
        <p14:creationId xmlns:p14="http://schemas.microsoft.com/office/powerpoint/2010/main" val="1600004560"/>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55" indent="0">
              <a:buNone/>
              <a:defRPr sz="1800">
                <a:solidFill>
                  <a:schemeClr val="tx1">
                    <a:tint val="75000"/>
                  </a:schemeClr>
                </a:solidFill>
              </a:defRPr>
            </a:lvl2pPr>
            <a:lvl3pPr marL="914310" indent="0">
              <a:buNone/>
              <a:defRPr sz="1600">
                <a:solidFill>
                  <a:schemeClr val="tx1">
                    <a:tint val="75000"/>
                  </a:schemeClr>
                </a:solidFill>
              </a:defRPr>
            </a:lvl3pPr>
            <a:lvl4pPr marL="1371464" indent="0">
              <a:buNone/>
              <a:defRPr sz="1400">
                <a:solidFill>
                  <a:schemeClr val="tx1">
                    <a:tint val="75000"/>
                  </a:schemeClr>
                </a:solidFill>
              </a:defRPr>
            </a:lvl4pPr>
            <a:lvl5pPr marL="1828618" indent="0">
              <a:buNone/>
              <a:defRPr sz="1400">
                <a:solidFill>
                  <a:schemeClr val="tx1">
                    <a:tint val="75000"/>
                  </a:schemeClr>
                </a:solidFill>
              </a:defRPr>
            </a:lvl5pPr>
            <a:lvl6pPr marL="2285774" indent="0">
              <a:buNone/>
              <a:defRPr sz="1400">
                <a:solidFill>
                  <a:schemeClr val="tx1">
                    <a:tint val="75000"/>
                  </a:schemeClr>
                </a:solidFill>
              </a:defRPr>
            </a:lvl6pPr>
            <a:lvl7pPr marL="2742926" indent="0">
              <a:buNone/>
              <a:defRPr sz="1400">
                <a:solidFill>
                  <a:schemeClr val="tx1">
                    <a:tint val="75000"/>
                  </a:schemeClr>
                </a:solidFill>
              </a:defRPr>
            </a:lvl7pPr>
            <a:lvl8pPr marL="3200080" indent="0">
              <a:buNone/>
              <a:defRPr sz="1400">
                <a:solidFill>
                  <a:schemeClr val="tx1">
                    <a:tint val="75000"/>
                  </a:schemeClr>
                </a:solidFill>
              </a:defRPr>
            </a:lvl8pPr>
            <a:lvl9pPr marL="3657235"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F45E741C-E2A3-4C99-A4C4-C0259F3FDED6}" type="datetimeFigureOut">
              <a:rPr lang="es-MX"/>
              <a:pPr>
                <a:defRPr/>
              </a:pPr>
              <a:t>20/10/2017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8B88DC1F-6F19-46AC-AD78-6BBB1167CB46}" type="slidenum">
              <a:rPr lang="es-MX"/>
              <a:pPr>
                <a:defRPr/>
              </a:pPr>
              <a:t>‹Nº›</a:t>
            </a:fld>
            <a:endParaRPr lang="es-MX"/>
          </a:p>
        </p:txBody>
      </p:sp>
    </p:spTree>
    <p:extLst>
      <p:ext uri="{BB962C8B-B14F-4D97-AF65-F5344CB8AC3E}">
        <p14:creationId xmlns:p14="http://schemas.microsoft.com/office/powerpoint/2010/main" val="23915856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8" y="273049"/>
            <a:ext cx="3008313" cy="1162051"/>
          </a:xfrm>
        </p:spPr>
        <p:txBody>
          <a:bodyPr anchor="b"/>
          <a:lstStyle>
            <a:lvl1pPr algn="l">
              <a:defRPr sz="15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4" y="273082"/>
            <a:ext cx="5111751"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8" y="1435104"/>
            <a:ext cx="3008313" cy="4691063"/>
          </a:xfrm>
        </p:spPr>
        <p:txBody>
          <a:bodyPr/>
          <a:lstStyle>
            <a:lvl1pPr marL="0" indent="0">
              <a:buNone/>
              <a:defRPr sz="1100"/>
            </a:lvl1pPr>
            <a:lvl2pPr marL="342874" indent="0">
              <a:buNone/>
              <a:defRPr sz="900"/>
            </a:lvl2pPr>
            <a:lvl3pPr marL="685750" indent="0">
              <a:buNone/>
              <a:defRPr sz="800"/>
            </a:lvl3pPr>
            <a:lvl4pPr marL="1028624" indent="0">
              <a:buNone/>
              <a:defRPr sz="700"/>
            </a:lvl4pPr>
            <a:lvl5pPr marL="1371498" indent="0">
              <a:buNone/>
              <a:defRPr sz="700"/>
            </a:lvl5pPr>
            <a:lvl6pPr marL="1714372" indent="0">
              <a:buNone/>
              <a:defRPr sz="700"/>
            </a:lvl6pPr>
            <a:lvl7pPr marL="2057247" indent="0">
              <a:buNone/>
              <a:defRPr sz="700"/>
            </a:lvl7pPr>
            <a:lvl8pPr marL="2400120" indent="0">
              <a:buNone/>
              <a:defRPr sz="700"/>
            </a:lvl8pPr>
            <a:lvl9pPr marL="2742994"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6880A4D8-DE95-460B-A61B-B07200A2C13B}" type="slidenum">
              <a:rPr lang="en-US"/>
              <a:pPr>
                <a:defRPr/>
              </a:pPr>
              <a:t>‹Nº›</a:t>
            </a:fld>
            <a:endParaRPr lang="en-US" dirty="0"/>
          </a:p>
        </p:txBody>
      </p:sp>
    </p:spTree>
    <p:extLst>
      <p:ext uri="{BB962C8B-B14F-4D97-AF65-F5344CB8AC3E}">
        <p14:creationId xmlns:p14="http://schemas.microsoft.com/office/powerpoint/2010/main" val="1042559302"/>
      </p:ext>
    </p:extLst>
  </p:cSld>
  <p:clrMapOvr>
    <a:masterClrMapping/>
  </p:clrMapOvr>
  <p:transition spd="slow">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15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874" indent="0">
              <a:buNone/>
              <a:defRPr sz="2100"/>
            </a:lvl2pPr>
            <a:lvl3pPr marL="685750" indent="0">
              <a:buNone/>
              <a:defRPr sz="1800"/>
            </a:lvl3pPr>
            <a:lvl4pPr marL="1028624" indent="0">
              <a:buNone/>
              <a:defRPr sz="1500"/>
            </a:lvl4pPr>
            <a:lvl5pPr marL="1371498" indent="0">
              <a:buNone/>
              <a:defRPr sz="1500"/>
            </a:lvl5pPr>
            <a:lvl6pPr marL="1714372" indent="0">
              <a:buNone/>
              <a:defRPr sz="1500"/>
            </a:lvl6pPr>
            <a:lvl7pPr marL="2057247" indent="0">
              <a:buNone/>
              <a:defRPr sz="1500"/>
            </a:lvl7pPr>
            <a:lvl8pPr marL="2400120" indent="0">
              <a:buNone/>
              <a:defRPr sz="1500"/>
            </a:lvl8pPr>
            <a:lvl9pPr marL="2742994" indent="0">
              <a:buNone/>
              <a:defRPr sz="1500"/>
            </a:lvl9pPr>
          </a:lstStyle>
          <a:p>
            <a:pPr lvl="0"/>
            <a:endParaRPr lang="es-CO" noProof="0" dirty="0" smtClean="0"/>
          </a:p>
        </p:txBody>
      </p:sp>
      <p:sp>
        <p:nvSpPr>
          <p:cNvPr id="4" name="3 Marcador de texto"/>
          <p:cNvSpPr>
            <a:spLocks noGrp="1"/>
          </p:cNvSpPr>
          <p:nvPr>
            <p:ph type="body" sz="half" idx="2"/>
          </p:nvPr>
        </p:nvSpPr>
        <p:spPr>
          <a:xfrm>
            <a:off x="1792288" y="5367346"/>
            <a:ext cx="5486400" cy="804863"/>
          </a:xfrm>
        </p:spPr>
        <p:txBody>
          <a:bodyPr/>
          <a:lstStyle>
            <a:lvl1pPr marL="0" indent="0">
              <a:buNone/>
              <a:defRPr sz="1100"/>
            </a:lvl1pPr>
            <a:lvl2pPr marL="342874" indent="0">
              <a:buNone/>
              <a:defRPr sz="900"/>
            </a:lvl2pPr>
            <a:lvl3pPr marL="685750" indent="0">
              <a:buNone/>
              <a:defRPr sz="800"/>
            </a:lvl3pPr>
            <a:lvl4pPr marL="1028624" indent="0">
              <a:buNone/>
              <a:defRPr sz="700"/>
            </a:lvl4pPr>
            <a:lvl5pPr marL="1371498" indent="0">
              <a:buNone/>
              <a:defRPr sz="700"/>
            </a:lvl5pPr>
            <a:lvl6pPr marL="1714372" indent="0">
              <a:buNone/>
              <a:defRPr sz="700"/>
            </a:lvl6pPr>
            <a:lvl7pPr marL="2057247" indent="0">
              <a:buNone/>
              <a:defRPr sz="700"/>
            </a:lvl7pPr>
            <a:lvl8pPr marL="2400120" indent="0">
              <a:buNone/>
              <a:defRPr sz="700"/>
            </a:lvl8pPr>
            <a:lvl9pPr marL="2742994"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6"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7"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9F9EBDE5-EBA0-47CF-A36F-290B2CF8F62E}" type="slidenum">
              <a:rPr lang="en-US"/>
              <a:pPr>
                <a:defRPr/>
              </a:pPr>
              <a:t>‹Nº›</a:t>
            </a:fld>
            <a:endParaRPr lang="en-US" dirty="0"/>
          </a:p>
        </p:txBody>
      </p:sp>
    </p:spTree>
    <p:extLst>
      <p:ext uri="{BB962C8B-B14F-4D97-AF65-F5344CB8AC3E}">
        <p14:creationId xmlns:p14="http://schemas.microsoft.com/office/powerpoint/2010/main" val="1602372728"/>
      </p:ext>
    </p:extLst>
  </p:cSld>
  <p:clrMapOvr>
    <a:masterClrMapping/>
  </p:clrMapOvr>
  <p:transition spd="slow">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B8C5FA96-EA87-4D69-AC16-1AA8BCEB8289}" type="slidenum">
              <a:rPr lang="en-US"/>
              <a:pPr>
                <a:defRPr/>
              </a:pPr>
              <a:t>‹Nº›</a:t>
            </a:fld>
            <a:endParaRPr lang="en-US" dirty="0"/>
          </a:p>
        </p:txBody>
      </p:sp>
    </p:spTree>
    <p:extLst>
      <p:ext uri="{BB962C8B-B14F-4D97-AF65-F5344CB8AC3E}">
        <p14:creationId xmlns:p14="http://schemas.microsoft.com/office/powerpoint/2010/main" val="2659935944"/>
      </p:ext>
    </p:extLst>
  </p:cSld>
  <p:clrMapOvr>
    <a:masterClrMapping/>
  </p:clrMapOvr>
  <p:transition spd="slow">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3"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3"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p:txBody>
          <a:bodyPr/>
          <a:lstStyle>
            <a:lvl1pPr defTabSz="1219110" fontAlgn="auto">
              <a:spcBef>
                <a:spcPts val="0"/>
              </a:spcBef>
              <a:spcAft>
                <a:spcPts val="0"/>
              </a:spcAft>
              <a:defRPr dirty="0"/>
            </a:lvl1pPr>
          </a:lstStyle>
          <a:p>
            <a:pPr>
              <a:defRPr/>
            </a:pPr>
            <a:endParaRPr lang="en-US"/>
          </a:p>
        </p:txBody>
      </p:sp>
      <p:sp>
        <p:nvSpPr>
          <p:cNvPr id="5" name="Rectangle 5"/>
          <p:cNvSpPr>
            <a:spLocks noGrp="1" noChangeArrowheads="1"/>
          </p:cNvSpPr>
          <p:nvPr>
            <p:ph type="ftr" sz="quarter" idx="11"/>
          </p:nvPr>
        </p:nvSpPr>
        <p:spPr/>
        <p:txBody>
          <a:bodyPr/>
          <a:lstStyle>
            <a:lvl1pPr defTabSz="1219110" fontAlgn="auto">
              <a:spcBef>
                <a:spcPts val="0"/>
              </a:spcBef>
              <a:spcAft>
                <a:spcPts val="0"/>
              </a:spcAft>
              <a:defRPr dirty="0"/>
            </a:lvl1pPr>
          </a:lstStyle>
          <a:p>
            <a:pPr>
              <a:defRPr/>
            </a:pPr>
            <a:endParaRPr lang="en-US"/>
          </a:p>
        </p:txBody>
      </p:sp>
      <p:sp>
        <p:nvSpPr>
          <p:cNvPr id="6" name="Rectangle 6"/>
          <p:cNvSpPr>
            <a:spLocks noGrp="1" noChangeArrowheads="1"/>
          </p:cNvSpPr>
          <p:nvPr>
            <p:ph type="sldNum" sz="quarter" idx="12"/>
          </p:nvPr>
        </p:nvSpPr>
        <p:spPr/>
        <p:txBody>
          <a:bodyPr/>
          <a:lstStyle>
            <a:lvl1pPr defTabSz="1219110" fontAlgn="auto">
              <a:spcBef>
                <a:spcPts val="0"/>
              </a:spcBef>
              <a:spcAft>
                <a:spcPts val="0"/>
              </a:spcAft>
              <a:defRPr/>
            </a:lvl1pPr>
          </a:lstStyle>
          <a:p>
            <a:pPr>
              <a:defRPr/>
            </a:pPr>
            <a:fld id="{66EC7AAC-FAA2-4585-93E7-9F3E480E6B6B}" type="slidenum">
              <a:rPr lang="en-US"/>
              <a:pPr>
                <a:defRPr/>
              </a:pPr>
              <a:t>‹Nº›</a:t>
            </a:fld>
            <a:endParaRPr lang="en-US" dirty="0"/>
          </a:p>
        </p:txBody>
      </p:sp>
    </p:spTree>
    <p:extLst>
      <p:ext uri="{BB962C8B-B14F-4D97-AF65-F5344CB8AC3E}">
        <p14:creationId xmlns:p14="http://schemas.microsoft.com/office/powerpoint/2010/main" val="1086734744"/>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85C54E7B-7C02-4B5B-9E08-03D65E567103}" type="datetimeFigureOut">
              <a:rPr lang="es-MX"/>
              <a:pPr>
                <a:defRPr/>
              </a:pPr>
              <a:t>20/10/2017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9CB4BC97-1BC2-448B-B8E7-E81524F5F408}" type="slidenum">
              <a:rPr lang="es-MX"/>
              <a:pPr>
                <a:defRPr/>
              </a:pPr>
              <a:t>‹Nº›</a:t>
            </a:fld>
            <a:endParaRPr lang="es-MX"/>
          </a:p>
        </p:txBody>
      </p:sp>
    </p:spTree>
    <p:extLst>
      <p:ext uri="{BB962C8B-B14F-4D97-AF65-F5344CB8AC3E}">
        <p14:creationId xmlns:p14="http://schemas.microsoft.com/office/powerpoint/2010/main" val="1171834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3" y="1535113"/>
            <a:ext cx="4040188"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33" y="1535113"/>
            <a:ext cx="4041775"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8BE2B6FF-1584-4AF0-A482-847B0AA16DC0}" type="datetimeFigureOut">
              <a:rPr lang="es-MX"/>
              <a:pPr>
                <a:defRPr/>
              </a:pPr>
              <a:t>20/10/2017</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CF65B96D-F780-4D9D-8F7A-BD5B1AD05E4F}" type="slidenum">
              <a:rPr lang="es-MX"/>
              <a:pPr>
                <a:defRPr/>
              </a:pPr>
              <a:t>‹Nº›</a:t>
            </a:fld>
            <a:endParaRPr lang="es-MX"/>
          </a:p>
        </p:txBody>
      </p:sp>
    </p:spTree>
    <p:extLst>
      <p:ext uri="{BB962C8B-B14F-4D97-AF65-F5344CB8AC3E}">
        <p14:creationId xmlns:p14="http://schemas.microsoft.com/office/powerpoint/2010/main" val="319683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DB27D0F4-C970-4BBE-9E7C-5D78AD77633D}" type="datetimeFigureOut">
              <a:rPr lang="es-MX"/>
              <a:pPr>
                <a:defRPr/>
              </a:pPr>
              <a:t>20/10/2017</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1D18052C-305D-43A2-8CE5-DE5D02AEE039}" type="slidenum">
              <a:rPr lang="es-MX"/>
              <a:pPr>
                <a:defRPr/>
              </a:pPr>
              <a:t>‹Nº›</a:t>
            </a:fld>
            <a:endParaRPr lang="es-MX"/>
          </a:p>
        </p:txBody>
      </p:sp>
    </p:spTree>
    <p:extLst>
      <p:ext uri="{BB962C8B-B14F-4D97-AF65-F5344CB8AC3E}">
        <p14:creationId xmlns:p14="http://schemas.microsoft.com/office/powerpoint/2010/main" val="1711617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CCE1576-3A7A-41C7-8322-5B19557FCB08}" type="datetimeFigureOut">
              <a:rPr lang="es-MX"/>
              <a:pPr>
                <a:defRPr/>
              </a:pPr>
              <a:t>20/10/2017</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16191255-6780-4C84-A669-42197DB4119D}" type="slidenum">
              <a:rPr lang="es-MX"/>
              <a:pPr>
                <a:defRPr/>
              </a:pPr>
              <a:t>‹Nº›</a:t>
            </a:fld>
            <a:endParaRPr lang="es-MX"/>
          </a:p>
        </p:txBody>
      </p:sp>
    </p:spTree>
    <p:extLst>
      <p:ext uri="{BB962C8B-B14F-4D97-AF65-F5344CB8AC3E}">
        <p14:creationId xmlns:p14="http://schemas.microsoft.com/office/powerpoint/2010/main" val="2212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8" y="273049"/>
            <a:ext cx="3008313" cy="1162051"/>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4" y="27306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8" y="1435104"/>
            <a:ext cx="3008313" cy="46910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50FBF2E-048A-4085-8A22-0579C5EAA6D0}" type="datetimeFigureOut">
              <a:rPr lang="es-MX"/>
              <a:pPr>
                <a:defRPr/>
              </a:pPr>
              <a:t>20/10/2017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C6452DC5-1785-44B3-8745-E80E05AC9F55}" type="slidenum">
              <a:rPr lang="es-MX"/>
              <a:pPr>
                <a:defRPr/>
              </a:pPr>
              <a:t>‹Nº›</a:t>
            </a:fld>
            <a:endParaRPr lang="es-MX"/>
          </a:p>
        </p:txBody>
      </p:sp>
    </p:spTree>
    <p:extLst>
      <p:ext uri="{BB962C8B-B14F-4D97-AF65-F5344CB8AC3E}">
        <p14:creationId xmlns:p14="http://schemas.microsoft.com/office/powerpoint/2010/main" val="679939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155" indent="0">
              <a:buNone/>
              <a:defRPr sz="2800"/>
            </a:lvl2pPr>
            <a:lvl3pPr marL="914310"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pPr lvl="0"/>
            <a:endParaRPr lang="es-MX" noProof="0"/>
          </a:p>
        </p:txBody>
      </p:sp>
      <p:sp>
        <p:nvSpPr>
          <p:cNvPr id="4" name="3 Marcador de texto"/>
          <p:cNvSpPr>
            <a:spLocks noGrp="1"/>
          </p:cNvSpPr>
          <p:nvPr>
            <p:ph type="body" sz="half" idx="2"/>
          </p:nvPr>
        </p:nvSpPr>
        <p:spPr>
          <a:xfrm>
            <a:off x="1792288" y="5367347"/>
            <a:ext cx="5486400" cy="8048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5758154-6397-450E-8402-0FEAAF56FD47}" type="datetimeFigureOut">
              <a:rPr lang="es-MX"/>
              <a:pPr>
                <a:defRPr/>
              </a:pPr>
              <a:t>20/10/2017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F789D846-9B5E-48F7-98E6-AAFECC3518C3}" type="slidenum">
              <a:rPr lang="es-MX"/>
              <a:pPr>
                <a:defRPr/>
              </a:pPr>
              <a:t>‹Nº›</a:t>
            </a:fld>
            <a:endParaRPr lang="es-MX"/>
          </a:p>
        </p:txBody>
      </p:sp>
    </p:spTree>
    <p:extLst>
      <p:ext uri="{BB962C8B-B14F-4D97-AF65-F5344CB8AC3E}">
        <p14:creationId xmlns:p14="http://schemas.microsoft.com/office/powerpoint/2010/main" val="282022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1027" name="2 Marcador de texto"/>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1"/>
            <a:ext cx="2133600" cy="366183"/>
          </a:xfrm>
          <a:prstGeom prst="rect">
            <a:avLst/>
          </a:prstGeom>
        </p:spPr>
        <p:txBody>
          <a:bodyPr vert="horz" lIns="121914" tIns="60957" rIns="121914" bIns="60957" rtlCol="0" anchor="ctr"/>
          <a:lstStyle>
            <a:lvl1pPr algn="l" defTabSz="1219110" eaLnBrk="1" fontAlgn="auto" hangingPunct="1">
              <a:spcBef>
                <a:spcPts val="0"/>
              </a:spcBef>
              <a:spcAft>
                <a:spcPts val="0"/>
              </a:spcAft>
              <a:defRPr sz="1200" smtClean="0">
                <a:solidFill>
                  <a:schemeClr val="tx1">
                    <a:tint val="75000"/>
                  </a:schemeClr>
                </a:solidFill>
                <a:latin typeface="+mn-lt"/>
              </a:defRPr>
            </a:lvl1pPr>
          </a:lstStyle>
          <a:p>
            <a:pPr>
              <a:defRPr/>
            </a:pPr>
            <a:fld id="{B2079B76-0022-4867-8B8A-943C66F56E49}" type="datetimeFigureOut">
              <a:rPr lang="es-MX"/>
              <a:pPr>
                <a:defRPr/>
              </a:pPr>
              <a:t>20/10/2017</a:t>
            </a:fld>
            <a:endParaRPr lang="es-MX"/>
          </a:p>
        </p:txBody>
      </p:sp>
      <p:sp>
        <p:nvSpPr>
          <p:cNvPr id="5" name="4 Marcador de pie de página"/>
          <p:cNvSpPr>
            <a:spLocks noGrp="1"/>
          </p:cNvSpPr>
          <p:nvPr>
            <p:ph type="ftr" sz="quarter" idx="3"/>
          </p:nvPr>
        </p:nvSpPr>
        <p:spPr>
          <a:xfrm>
            <a:off x="3124200" y="6356351"/>
            <a:ext cx="2895600" cy="366183"/>
          </a:xfrm>
          <a:prstGeom prst="rect">
            <a:avLst/>
          </a:prstGeom>
        </p:spPr>
        <p:txBody>
          <a:bodyPr vert="horz" lIns="121914" tIns="60957" rIns="121914" bIns="60957" rtlCol="0" anchor="ctr"/>
          <a:lstStyle>
            <a:lvl1pPr algn="ctr" defTabSz="1219110" eaLnBrk="1" fontAlgn="auto" hangingPunct="1">
              <a:spcBef>
                <a:spcPts val="0"/>
              </a:spcBef>
              <a:spcAft>
                <a:spcPts val="0"/>
              </a:spcAft>
              <a:defRPr sz="1200">
                <a:solidFill>
                  <a:schemeClr val="tx1">
                    <a:tint val="75000"/>
                  </a:schemeClr>
                </a:solidFill>
                <a:latin typeface="+mn-lt"/>
              </a:defRPr>
            </a:lvl1pPr>
          </a:lstStyle>
          <a:p>
            <a:pPr>
              <a:defRPr/>
            </a:pPr>
            <a:endParaRPr lang="es-MX"/>
          </a:p>
        </p:txBody>
      </p:sp>
      <p:sp>
        <p:nvSpPr>
          <p:cNvPr id="6" name="5 Marcador de número de diapositiva"/>
          <p:cNvSpPr>
            <a:spLocks noGrp="1"/>
          </p:cNvSpPr>
          <p:nvPr>
            <p:ph type="sldNum" sz="quarter" idx="4"/>
          </p:nvPr>
        </p:nvSpPr>
        <p:spPr>
          <a:xfrm>
            <a:off x="6553200" y="6356351"/>
            <a:ext cx="2133600" cy="366183"/>
          </a:xfrm>
          <a:prstGeom prst="rect">
            <a:avLst/>
          </a:prstGeom>
        </p:spPr>
        <p:txBody>
          <a:bodyPr vert="horz" lIns="121914" tIns="60957" rIns="121914" bIns="60957" rtlCol="0" anchor="ctr"/>
          <a:lstStyle>
            <a:lvl1pPr algn="r" defTabSz="1219110" eaLnBrk="1" fontAlgn="auto" hangingPunct="1">
              <a:spcBef>
                <a:spcPts val="0"/>
              </a:spcBef>
              <a:spcAft>
                <a:spcPts val="0"/>
              </a:spcAft>
              <a:defRPr sz="1200" smtClean="0">
                <a:solidFill>
                  <a:schemeClr val="tx1">
                    <a:tint val="75000"/>
                  </a:schemeClr>
                </a:solidFill>
                <a:latin typeface="+mn-lt"/>
              </a:defRPr>
            </a:lvl1pPr>
          </a:lstStyle>
          <a:p>
            <a:pPr>
              <a:defRPr/>
            </a:pPr>
            <a:fld id="{12EC9686-FAC4-43B1-9D4B-95E478F6AA03}"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defTabSz="912261" rtl="0" fontAlgn="base">
        <a:spcBef>
          <a:spcPct val="0"/>
        </a:spcBef>
        <a:spcAft>
          <a:spcPct val="0"/>
        </a:spcAft>
        <a:defRPr sz="4400" kern="1200">
          <a:solidFill>
            <a:schemeClr val="tx1"/>
          </a:solidFill>
          <a:latin typeface="+mj-lt"/>
          <a:ea typeface="+mj-ea"/>
          <a:cs typeface="+mj-cs"/>
        </a:defRPr>
      </a:lvl1pPr>
      <a:lvl2pPr algn="ctr" defTabSz="912261" rtl="0" fontAlgn="base">
        <a:spcBef>
          <a:spcPct val="0"/>
        </a:spcBef>
        <a:spcAft>
          <a:spcPct val="0"/>
        </a:spcAft>
        <a:defRPr sz="4400">
          <a:solidFill>
            <a:schemeClr val="tx1"/>
          </a:solidFill>
          <a:latin typeface="Calibri" panose="020F0502020204030204" pitchFamily="34" charset="0"/>
        </a:defRPr>
      </a:lvl2pPr>
      <a:lvl3pPr algn="ctr" defTabSz="912261" rtl="0" fontAlgn="base">
        <a:spcBef>
          <a:spcPct val="0"/>
        </a:spcBef>
        <a:spcAft>
          <a:spcPct val="0"/>
        </a:spcAft>
        <a:defRPr sz="4400">
          <a:solidFill>
            <a:schemeClr val="tx1"/>
          </a:solidFill>
          <a:latin typeface="Calibri" panose="020F0502020204030204" pitchFamily="34" charset="0"/>
        </a:defRPr>
      </a:lvl3pPr>
      <a:lvl4pPr algn="ctr" defTabSz="912261" rtl="0" fontAlgn="base">
        <a:spcBef>
          <a:spcPct val="0"/>
        </a:spcBef>
        <a:spcAft>
          <a:spcPct val="0"/>
        </a:spcAft>
        <a:defRPr sz="4400">
          <a:solidFill>
            <a:schemeClr val="tx1"/>
          </a:solidFill>
          <a:latin typeface="Calibri" panose="020F0502020204030204" pitchFamily="34" charset="0"/>
        </a:defRPr>
      </a:lvl4pPr>
      <a:lvl5pPr algn="ctr" defTabSz="912261" rtl="0" fontAlgn="base">
        <a:spcBef>
          <a:spcPct val="0"/>
        </a:spcBef>
        <a:spcAft>
          <a:spcPct val="0"/>
        </a:spcAft>
        <a:defRPr sz="4400">
          <a:solidFill>
            <a:schemeClr val="tx1"/>
          </a:solidFill>
          <a:latin typeface="Calibri" panose="020F0502020204030204" pitchFamily="34" charset="0"/>
        </a:defRPr>
      </a:lvl5pPr>
      <a:lvl6pPr marL="609585" algn="ctr" defTabSz="912261" rtl="0" fontAlgn="base">
        <a:spcBef>
          <a:spcPct val="0"/>
        </a:spcBef>
        <a:spcAft>
          <a:spcPct val="0"/>
        </a:spcAft>
        <a:defRPr sz="4400">
          <a:solidFill>
            <a:schemeClr val="tx1"/>
          </a:solidFill>
          <a:latin typeface="Calibri" panose="020F0502020204030204" pitchFamily="34" charset="0"/>
        </a:defRPr>
      </a:lvl6pPr>
      <a:lvl7pPr marL="1219170" algn="ctr" defTabSz="912261" rtl="0" fontAlgn="base">
        <a:spcBef>
          <a:spcPct val="0"/>
        </a:spcBef>
        <a:spcAft>
          <a:spcPct val="0"/>
        </a:spcAft>
        <a:defRPr sz="4400">
          <a:solidFill>
            <a:schemeClr val="tx1"/>
          </a:solidFill>
          <a:latin typeface="Calibri" panose="020F0502020204030204" pitchFamily="34" charset="0"/>
        </a:defRPr>
      </a:lvl7pPr>
      <a:lvl8pPr marL="1828754" algn="ctr" defTabSz="912261" rtl="0" fontAlgn="base">
        <a:spcBef>
          <a:spcPct val="0"/>
        </a:spcBef>
        <a:spcAft>
          <a:spcPct val="0"/>
        </a:spcAft>
        <a:defRPr sz="4400">
          <a:solidFill>
            <a:schemeClr val="tx1"/>
          </a:solidFill>
          <a:latin typeface="Calibri" panose="020F0502020204030204" pitchFamily="34" charset="0"/>
        </a:defRPr>
      </a:lvl8pPr>
      <a:lvl9pPr marL="2438339" algn="ctr" defTabSz="912261" rtl="0" fontAlgn="base">
        <a:spcBef>
          <a:spcPct val="0"/>
        </a:spcBef>
        <a:spcAft>
          <a:spcPct val="0"/>
        </a:spcAft>
        <a:defRPr sz="4400">
          <a:solidFill>
            <a:schemeClr val="tx1"/>
          </a:solidFill>
          <a:latin typeface="Calibri" panose="020F0502020204030204" pitchFamily="34" charset="0"/>
        </a:defRPr>
      </a:lvl9pPr>
    </p:titleStyle>
    <p:bodyStyle>
      <a:lvl1pPr marL="340775" indent="-340775" algn="l" defTabSz="912261"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0815" indent="-283626" algn="l" defTabSz="912261"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0855" indent="-226478" algn="l" defTabSz="912261" rtl="0" fontAlgn="base">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598044" indent="-226478" algn="l" defTabSz="912261"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233" indent="-226478" algn="l" defTabSz="912261"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349" indent="-228578" algn="l" defTabSz="9143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504" indent="-228578" algn="l" defTabSz="9143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658" indent="-228578" algn="l" defTabSz="9143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814" indent="-228578" algn="l" defTabSz="9143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8" algn="l" defTabSz="914310" rtl="0" eaLnBrk="1" latinLnBrk="0" hangingPunct="1">
        <a:defRPr sz="1800" kern="1200">
          <a:solidFill>
            <a:schemeClr val="tx1"/>
          </a:solidFill>
          <a:latin typeface="+mn-lt"/>
          <a:ea typeface="+mn-ea"/>
          <a:cs typeface="+mn-cs"/>
        </a:defRPr>
      </a:lvl5pPr>
      <a:lvl6pPr marL="2285774"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ctr" anchorCtr="0" compatLnSpc="1">
            <a:prstTxWarp prst="textNoShape">
              <a:avLst/>
            </a:prstTxWarp>
          </a:bodyPr>
          <a:lstStyle/>
          <a:p>
            <a:pPr lvl="0"/>
            <a:r>
              <a:rPr lang="en-US" altLang="es-MX" smtClean="0"/>
              <a:t>Haga clic para modificar el estilo de título del patrón</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defTabSz="1219110" eaLnBrk="0" hangingPunct="0">
              <a:defRPr sz="1400" dirty="0">
                <a:solidFill>
                  <a:srgbClr val="000000"/>
                </a:solidFill>
                <a:latin typeface="Times New Roman" pitchFamily="18"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ctr" defTabSz="1219110" eaLnBrk="0" hangingPunct="0">
              <a:defRPr sz="1400" dirty="0">
                <a:solidFill>
                  <a:srgbClr val="000000"/>
                </a:solidFill>
                <a:latin typeface="Times New Roman" pitchFamily="18"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r" defTabSz="1219110" eaLnBrk="0" hangingPunct="0">
              <a:defRPr sz="1400">
                <a:solidFill>
                  <a:srgbClr val="000000"/>
                </a:solidFill>
                <a:latin typeface="Times New Roman" pitchFamily="18" charset="0"/>
                <a:cs typeface="+mn-cs"/>
              </a:defRPr>
            </a:lvl1pPr>
          </a:lstStyle>
          <a:p>
            <a:pPr>
              <a:defRPr/>
            </a:pPr>
            <a:fld id="{2A2AD686-6419-423F-9C74-33163B5F7957}" type="slidenum">
              <a:rPr lang="en-US"/>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55" algn="ctr" rtl="0" eaLnBrk="0" fontAlgn="base" hangingPunct="0">
        <a:spcBef>
          <a:spcPct val="0"/>
        </a:spcBef>
        <a:spcAft>
          <a:spcPct val="0"/>
        </a:spcAft>
        <a:defRPr sz="4400">
          <a:solidFill>
            <a:schemeClr val="tx2"/>
          </a:solidFill>
          <a:latin typeface="Times New Roman" pitchFamily="18" charset="0"/>
        </a:defRPr>
      </a:lvl6pPr>
      <a:lvl7pPr marL="914310" algn="ctr" rtl="0" eaLnBrk="0" fontAlgn="base" hangingPunct="0">
        <a:spcBef>
          <a:spcPct val="0"/>
        </a:spcBef>
        <a:spcAft>
          <a:spcPct val="0"/>
        </a:spcAft>
        <a:defRPr sz="4400">
          <a:solidFill>
            <a:schemeClr val="tx2"/>
          </a:solidFill>
          <a:latin typeface="Times New Roman" pitchFamily="18" charset="0"/>
        </a:defRPr>
      </a:lvl7pPr>
      <a:lvl8pPr marL="1371464" algn="ctr" rtl="0" eaLnBrk="0" fontAlgn="base" hangingPunct="0">
        <a:spcBef>
          <a:spcPct val="0"/>
        </a:spcBef>
        <a:spcAft>
          <a:spcPct val="0"/>
        </a:spcAft>
        <a:defRPr sz="4400">
          <a:solidFill>
            <a:schemeClr val="tx2"/>
          </a:solidFill>
          <a:latin typeface="Times New Roman" pitchFamily="18" charset="0"/>
        </a:defRPr>
      </a:lvl8pPr>
      <a:lvl9pPr marL="1828618" algn="ctr" rtl="0" eaLnBrk="0" fontAlgn="base" hangingPunct="0">
        <a:spcBef>
          <a:spcPct val="0"/>
        </a:spcBef>
        <a:spcAft>
          <a:spcPct val="0"/>
        </a:spcAft>
        <a:defRPr sz="4400">
          <a:solidFill>
            <a:schemeClr val="tx2"/>
          </a:solidFill>
          <a:latin typeface="Times New Roman" pitchFamily="18" charset="0"/>
        </a:defRPr>
      </a:lvl9pPr>
    </p:titleStyle>
    <p:bodyStyle>
      <a:lvl1pPr marL="340775" indent="-340775" algn="l" rtl="0" eaLnBrk="0" fontAlgn="base" hangingPunct="0">
        <a:spcBef>
          <a:spcPct val="20000"/>
        </a:spcBef>
        <a:spcAft>
          <a:spcPct val="0"/>
        </a:spcAft>
        <a:buChar char="•"/>
        <a:defRPr sz="3200">
          <a:solidFill>
            <a:schemeClr val="tx1"/>
          </a:solidFill>
          <a:latin typeface="+mn-lt"/>
          <a:ea typeface="+mn-ea"/>
          <a:cs typeface="+mn-cs"/>
        </a:defRPr>
      </a:lvl1pPr>
      <a:lvl2pPr marL="740815" indent="-283626" algn="l" rtl="0" eaLnBrk="0" fontAlgn="base" hangingPunct="0">
        <a:spcBef>
          <a:spcPct val="20000"/>
        </a:spcBef>
        <a:spcAft>
          <a:spcPct val="0"/>
        </a:spcAft>
        <a:buChar char="–"/>
        <a:defRPr sz="2800">
          <a:solidFill>
            <a:schemeClr val="tx1"/>
          </a:solidFill>
          <a:latin typeface="+mn-lt"/>
        </a:defRPr>
      </a:lvl2pPr>
      <a:lvl3pPr marL="1140855" indent="-226478" algn="l" rtl="0" eaLnBrk="0" fontAlgn="base" hangingPunct="0">
        <a:spcBef>
          <a:spcPct val="20000"/>
        </a:spcBef>
        <a:spcAft>
          <a:spcPct val="0"/>
        </a:spcAft>
        <a:buChar char="•"/>
        <a:defRPr>
          <a:solidFill>
            <a:schemeClr val="tx1"/>
          </a:solidFill>
          <a:latin typeface="+mn-lt"/>
        </a:defRPr>
      </a:lvl3pPr>
      <a:lvl4pPr marL="1598044" indent="-226478" algn="l" rtl="0" eaLnBrk="0" fontAlgn="base" hangingPunct="0">
        <a:spcBef>
          <a:spcPct val="20000"/>
        </a:spcBef>
        <a:spcAft>
          <a:spcPct val="0"/>
        </a:spcAft>
        <a:buChar char="–"/>
        <a:defRPr sz="2000">
          <a:solidFill>
            <a:schemeClr val="tx1"/>
          </a:solidFill>
          <a:latin typeface="+mn-lt"/>
        </a:defRPr>
      </a:lvl4pPr>
      <a:lvl5pPr marL="2055233" indent="-226478" algn="l" rtl="0" eaLnBrk="0" fontAlgn="base" hangingPunct="0">
        <a:spcBef>
          <a:spcPct val="20000"/>
        </a:spcBef>
        <a:spcAft>
          <a:spcPct val="0"/>
        </a:spcAft>
        <a:buChar char="»"/>
        <a:defRPr sz="2000">
          <a:solidFill>
            <a:schemeClr val="tx1"/>
          </a:solidFill>
          <a:latin typeface="+mn-lt"/>
        </a:defRPr>
      </a:lvl5pPr>
      <a:lvl6pPr marL="2514349" indent="-228578" algn="l" rtl="0" eaLnBrk="0" fontAlgn="base" hangingPunct="0">
        <a:spcBef>
          <a:spcPct val="20000"/>
        </a:spcBef>
        <a:spcAft>
          <a:spcPct val="0"/>
        </a:spcAft>
        <a:buChar char="»"/>
        <a:defRPr sz="2000">
          <a:solidFill>
            <a:schemeClr val="tx1"/>
          </a:solidFill>
          <a:latin typeface="+mn-lt"/>
        </a:defRPr>
      </a:lvl6pPr>
      <a:lvl7pPr marL="2971504" indent="-228578" algn="l" rtl="0" eaLnBrk="0" fontAlgn="base" hangingPunct="0">
        <a:spcBef>
          <a:spcPct val="20000"/>
        </a:spcBef>
        <a:spcAft>
          <a:spcPct val="0"/>
        </a:spcAft>
        <a:buChar char="»"/>
        <a:defRPr sz="2000">
          <a:solidFill>
            <a:schemeClr val="tx1"/>
          </a:solidFill>
          <a:latin typeface="+mn-lt"/>
        </a:defRPr>
      </a:lvl7pPr>
      <a:lvl8pPr marL="3428658" indent="-228578" algn="l" rtl="0" eaLnBrk="0" fontAlgn="base" hangingPunct="0">
        <a:spcBef>
          <a:spcPct val="20000"/>
        </a:spcBef>
        <a:spcAft>
          <a:spcPct val="0"/>
        </a:spcAft>
        <a:buChar char="»"/>
        <a:defRPr sz="2000">
          <a:solidFill>
            <a:schemeClr val="tx1"/>
          </a:solidFill>
          <a:latin typeface="+mn-lt"/>
        </a:defRPr>
      </a:lvl8pPr>
      <a:lvl9pPr marL="3885814" indent="-228578"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8" algn="l" defTabSz="914310" rtl="0" eaLnBrk="1" latinLnBrk="0" hangingPunct="1">
        <a:defRPr sz="1800" kern="1200">
          <a:solidFill>
            <a:schemeClr val="tx1"/>
          </a:solidFill>
          <a:latin typeface="+mn-lt"/>
          <a:ea typeface="+mn-ea"/>
          <a:cs typeface="+mn-cs"/>
        </a:defRPr>
      </a:lvl5pPr>
      <a:lvl6pPr marL="2285774"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defTabSz="685750" eaLnBrk="0" hangingPunct="0">
              <a:defRPr sz="1100" dirty="0">
                <a:solidFill>
                  <a:srgbClr val="000000"/>
                </a:solidFill>
                <a:latin typeface="Times New Roman" pitchFamily="18"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algn="ctr" defTabSz="685750" eaLnBrk="0" hangingPunct="0">
              <a:defRPr sz="1100" dirty="0">
                <a:solidFill>
                  <a:srgbClr val="000000"/>
                </a:solidFill>
                <a:latin typeface="Times New Roman" pitchFamily="18"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algn="r" defTabSz="685750" eaLnBrk="0" hangingPunct="0">
              <a:defRPr sz="1100" smtClean="0">
                <a:solidFill>
                  <a:srgbClr val="000000"/>
                </a:solidFill>
                <a:latin typeface="Times New Roman" pitchFamily="18" charset="0"/>
                <a:cs typeface="+mn-cs"/>
              </a:defRPr>
            </a:lvl1pPr>
          </a:lstStyle>
          <a:p>
            <a:pPr>
              <a:defRPr/>
            </a:pPr>
            <a:fld id="{967AFB3D-3533-463F-87D6-6ADA974D207D}" type="slidenum">
              <a:rPr lang="en-US"/>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spd="slow">
    <p:fade thruBlk="1"/>
  </p:transition>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Times New Roman" pitchFamily="18" charset="0"/>
        </a:defRPr>
      </a:lvl2pPr>
      <a:lvl3pPr algn="ctr" rtl="0" eaLnBrk="0" fontAlgn="base" hangingPunct="0">
        <a:spcBef>
          <a:spcPct val="0"/>
        </a:spcBef>
        <a:spcAft>
          <a:spcPct val="0"/>
        </a:spcAft>
        <a:defRPr sz="3200">
          <a:solidFill>
            <a:schemeClr val="tx2"/>
          </a:solidFill>
          <a:latin typeface="Times New Roman" pitchFamily="18" charset="0"/>
        </a:defRPr>
      </a:lvl3pPr>
      <a:lvl4pPr algn="ctr" rtl="0" eaLnBrk="0" fontAlgn="base" hangingPunct="0">
        <a:spcBef>
          <a:spcPct val="0"/>
        </a:spcBef>
        <a:spcAft>
          <a:spcPct val="0"/>
        </a:spcAft>
        <a:defRPr sz="3200">
          <a:solidFill>
            <a:schemeClr val="tx2"/>
          </a:solidFill>
          <a:latin typeface="Times New Roman" pitchFamily="18" charset="0"/>
        </a:defRPr>
      </a:lvl4pPr>
      <a:lvl5pPr algn="ctr" rtl="0" eaLnBrk="0" fontAlgn="base" hangingPunct="0">
        <a:spcBef>
          <a:spcPct val="0"/>
        </a:spcBef>
        <a:spcAft>
          <a:spcPct val="0"/>
        </a:spcAft>
        <a:defRPr sz="3200">
          <a:solidFill>
            <a:schemeClr val="tx2"/>
          </a:solidFill>
          <a:latin typeface="Times New Roman" pitchFamily="18" charset="0"/>
        </a:defRPr>
      </a:lvl5pPr>
      <a:lvl6pPr marL="342874" algn="ctr" rtl="0" eaLnBrk="0" fontAlgn="base" hangingPunct="0">
        <a:spcBef>
          <a:spcPct val="0"/>
        </a:spcBef>
        <a:spcAft>
          <a:spcPct val="0"/>
        </a:spcAft>
        <a:defRPr sz="3300">
          <a:solidFill>
            <a:schemeClr val="tx2"/>
          </a:solidFill>
          <a:latin typeface="Times New Roman" pitchFamily="18" charset="0"/>
        </a:defRPr>
      </a:lvl6pPr>
      <a:lvl7pPr marL="685750" algn="ctr" rtl="0" eaLnBrk="0" fontAlgn="base" hangingPunct="0">
        <a:spcBef>
          <a:spcPct val="0"/>
        </a:spcBef>
        <a:spcAft>
          <a:spcPct val="0"/>
        </a:spcAft>
        <a:defRPr sz="3300">
          <a:solidFill>
            <a:schemeClr val="tx2"/>
          </a:solidFill>
          <a:latin typeface="Times New Roman" pitchFamily="18" charset="0"/>
        </a:defRPr>
      </a:lvl7pPr>
      <a:lvl8pPr marL="1028624" algn="ctr" rtl="0" eaLnBrk="0" fontAlgn="base" hangingPunct="0">
        <a:spcBef>
          <a:spcPct val="0"/>
        </a:spcBef>
        <a:spcAft>
          <a:spcPct val="0"/>
        </a:spcAft>
        <a:defRPr sz="3300">
          <a:solidFill>
            <a:schemeClr val="tx2"/>
          </a:solidFill>
          <a:latin typeface="Times New Roman" pitchFamily="18" charset="0"/>
        </a:defRPr>
      </a:lvl8pPr>
      <a:lvl9pPr marL="1371498" algn="ctr" rtl="0" eaLnBrk="0" fontAlgn="base" hangingPunct="0">
        <a:spcBef>
          <a:spcPct val="0"/>
        </a:spcBef>
        <a:spcAft>
          <a:spcPct val="0"/>
        </a:spcAft>
        <a:defRPr sz="3300">
          <a:solidFill>
            <a:schemeClr val="tx2"/>
          </a:solidFill>
          <a:latin typeface="Times New Roman" pitchFamily="18" charset="0"/>
        </a:defRPr>
      </a:lvl9pPr>
    </p:titleStyle>
    <p:bodyStyle>
      <a:lvl1pPr marL="256111" indent="-256111" algn="l" rtl="0" eaLnBrk="0" fontAlgn="base" hangingPunct="0">
        <a:spcBef>
          <a:spcPct val="20000"/>
        </a:spcBef>
        <a:spcAft>
          <a:spcPct val="0"/>
        </a:spcAft>
        <a:buChar char="•"/>
        <a:defRPr>
          <a:solidFill>
            <a:schemeClr val="tx1"/>
          </a:solidFill>
          <a:latin typeface="+mn-lt"/>
          <a:ea typeface="+mn-ea"/>
          <a:cs typeface="+mn-cs"/>
        </a:defRPr>
      </a:lvl1pPr>
      <a:lvl2pPr marL="556670" indent="-213779" algn="l" rtl="0" eaLnBrk="0" fontAlgn="base" hangingPunct="0">
        <a:spcBef>
          <a:spcPct val="20000"/>
        </a:spcBef>
        <a:spcAft>
          <a:spcPct val="0"/>
        </a:spcAft>
        <a:buChar char="–"/>
        <a:defRPr sz="2000">
          <a:solidFill>
            <a:schemeClr val="tx1"/>
          </a:solidFill>
          <a:latin typeface="+mn-lt"/>
        </a:defRPr>
      </a:lvl2pPr>
      <a:lvl3pPr marL="855112" indent="-169329" algn="l" rtl="0" eaLnBrk="0" fontAlgn="base" hangingPunct="0">
        <a:spcBef>
          <a:spcPct val="20000"/>
        </a:spcBef>
        <a:spcAft>
          <a:spcPct val="0"/>
        </a:spcAft>
        <a:buChar char="•"/>
        <a:defRPr sz="1700">
          <a:solidFill>
            <a:schemeClr val="tx1"/>
          </a:solidFill>
          <a:latin typeface="+mn-lt"/>
        </a:defRPr>
      </a:lvl3pPr>
      <a:lvl4pPr marL="1198003" indent="-169329" algn="l" rtl="0" eaLnBrk="0" fontAlgn="base" hangingPunct="0">
        <a:spcBef>
          <a:spcPct val="20000"/>
        </a:spcBef>
        <a:spcAft>
          <a:spcPct val="0"/>
        </a:spcAft>
        <a:buChar char="–"/>
        <a:defRPr sz="1500">
          <a:solidFill>
            <a:schemeClr val="tx1"/>
          </a:solidFill>
          <a:latin typeface="+mn-lt"/>
        </a:defRPr>
      </a:lvl4pPr>
      <a:lvl5pPr marL="1540895" indent="-169329" algn="l" rtl="0" eaLnBrk="0" fontAlgn="base" hangingPunct="0">
        <a:spcBef>
          <a:spcPct val="20000"/>
        </a:spcBef>
        <a:spcAft>
          <a:spcPct val="0"/>
        </a:spcAft>
        <a:buChar char="»"/>
        <a:defRPr sz="1500">
          <a:solidFill>
            <a:schemeClr val="tx1"/>
          </a:solidFill>
          <a:latin typeface="+mn-lt"/>
        </a:defRPr>
      </a:lvl5pPr>
      <a:lvl6pPr marL="1885810" indent="-171438" algn="l" rtl="0" eaLnBrk="0" fontAlgn="base" hangingPunct="0">
        <a:spcBef>
          <a:spcPct val="20000"/>
        </a:spcBef>
        <a:spcAft>
          <a:spcPct val="0"/>
        </a:spcAft>
        <a:buChar char="»"/>
        <a:defRPr sz="1500">
          <a:solidFill>
            <a:schemeClr val="tx1"/>
          </a:solidFill>
          <a:latin typeface="+mn-lt"/>
        </a:defRPr>
      </a:lvl6pPr>
      <a:lvl7pPr marL="2228683" indent="-171438" algn="l" rtl="0" eaLnBrk="0" fontAlgn="base" hangingPunct="0">
        <a:spcBef>
          <a:spcPct val="20000"/>
        </a:spcBef>
        <a:spcAft>
          <a:spcPct val="0"/>
        </a:spcAft>
        <a:buChar char="»"/>
        <a:defRPr sz="1500">
          <a:solidFill>
            <a:schemeClr val="tx1"/>
          </a:solidFill>
          <a:latin typeface="+mn-lt"/>
        </a:defRPr>
      </a:lvl7pPr>
      <a:lvl8pPr marL="2571558" indent="-171438" algn="l" rtl="0" eaLnBrk="0" fontAlgn="base" hangingPunct="0">
        <a:spcBef>
          <a:spcPct val="20000"/>
        </a:spcBef>
        <a:spcAft>
          <a:spcPct val="0"/>
        </a:spcAft>
        <a:buChar char="»"/>
        <a:defRPr sz="1500">
          <a:solidFill>
            <a:schemeClr val="tx1"/>
          </a:solidFill>
          <a:latin typeface="+mn-lt"/>
        </a:defRPr>
      </a:lvl8pPr>
      <a:lvl9pPr marL="2914434" indent="-171438" algn="l" rtl="0" eaLnBrk="0" fontAlgn="base" hangingPunct="0">
        <a:spcBef>
          <a:spcPct val="20000"/>
        </a:spcBef>
        <a:spcAft>
          <a:spcPct val="0"/>
        </a:spcAft>
        <a:buChar char="»"/>
        <a:defRPr sz="1500">
          <a:solidFill>
            <a:schemeClr val="tx1"/>
          </a:solidFill>
          <a:latin typeface="+mn-lt"/>
        </a:defRPr>
      </a:lvl9pPr>
    </p:bodyStyle>
    <p:otherStyle>
      <a:defPPr>
        <a:defRPr lang="es-CO"/>
      </a:defPPr>
      <a:lvl1pPr marL="0" algn="l" defTabSz="685750" rtl="0" eaLnBrk="1" latinLnBrk="0" hangingPunct="1">
        <a:defRPr sz="1400" kern="1200">
          <a:solidFill>
            <a:schemeClr val="tx1"/>
          </a:solidFill>
          <a:latin typeface="+mn-lt"/>
          <a:ea typeface="+mn-ea"/>
          <a:cs typeface="+mn-cs"/>
        </a:defRPr>
      </a:lvl1pPr>
      <a:lvl2pPr marL="342874" algn="l" defTabSz="685750" rtl="0" eaLnBrk="1" latinLnBrk="0" hangingPunct="1">
        <a:defRPr sz="1400" kern="1200">
          <a:solidFill>
            <a:schemeClr val="tx1"/>
          </a:solidFill>
          <a:latin typeface="+mn-lt"/>
          <a:ea typeface="+mn-ea"/>
          <a:cs typeface="+mn-cs"/>
        </a:defRPr>
      </a:lvl2pPr>
      <a:lvl3pPr marL="685750" algn="l" defTabSz="685750" rtl="0" eaLnBrk="1" latinLnBrk="0" hangingPunct="1">
        <a:defRPr sz="1400" kern="1200">
          <a:solidFill>
            <a:schemeClr val="tx1"/>
          </a:solidFill>
          <a:latin typeface="+mn-lt"/>
          <a:ea typeface="+mn-ea"/>
          <a:cs typeface="+mn-cs"/>
        </a:defRPr>
      </a:lvl3pPr>
      <a:lvl4pPr marL="1028624" algn="l" defTabSz="685750" rtl="0" eaLnBrk="1" latinLnBrk="0" hangingPunct="1">
        <a:defRPr sz="1400" kern="1200">
          <a:solidFill>
            <a:schemeClr val="tx1"/>
          </a:solidFill>
          <a:latin typeface="+mn-lt"/>
          <a:ea typeface="+mn-ea"/>
          <a:cs typeface="+mn-cs"/>
        </a:defRPr>
      </a:lvl4pPr>
      <a:lvl5pPr marL="1371498" algn="l" defTabSz="685750" rtl="0" eaLnBrk="1" latinLnBrk="0" hangingPunct="1">
        <a:defRPr sz="1400" kern="1200">
          <a:solidFill>
            <a:schemeClr val="tx1"/>
          </a:solidFill>
          <a:latin typeface="+mn-lt"/>
          <a:ea typeface="+mn-ea"/>
          <a:cs typeface="+mn-cs"/>
        </a:defRPr>
      </a:lvl5pPr>
      <a:lvl6pPr marL="1714372" algn="l" defTabSz="685750" rtl="0" eaLnBrk="1" latinLnBrk="0" hangingPunct="1">
        <a:defRPr sz="1400" kern="1200">
          <a:solidFill>
            <a:schemeClr val="tx1"/>
          </a:solidFill>
          <a:latin typeface="+mn-lt"/>
          <a:ea typeface="+mn-ea"/>
          <a:cs typeface="+mn-cs"/>
        </a:defRPr>
      </a:lvl6pPr>
      <a:lvl7pPr marL="2057247" algn="l" defTabSz="685750" rtl="0" eaLnBrk="1" latinLnBrk="0" hangingPunct="1">
        <a:defRPr sz="1400" kern="1200">
          <a:solidFill>
            <a:schemeClr val="tx1"/>
          </a:solidFill>
          <a:latin typeface="+mn-lt"/>
          <a:ea typeface="+mn-ea"/>
          <a:cs typeface="+mn-cs"/>
        </a:defRPr>
      </a:lvl7pPr>
      <a:lvl8pPr marL="2400120" algn="l" defTabSz="685750" rtl="0" eaLnBrk="1" latinLnBrk="0" hangingPunct="1">
        <a:defRPr sz="1400" kern="1200">
          <a:solidFill>
            <a:schemeClr val="tx1"/>
          </a:solidFill>
          <a:latin typeface="+mn-lt"/>
          <a:ea typeface="+mn-ea"/>
          <a:cs typeface="+mn-cs"/>
        </a:defRPr>
      </a:lvl8pPr>
      <a:lvl9pPr marL="2742994" algn="l" defTabSz="68575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9.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9.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9.xml"/><Relationship Id="rId1" Type="http://schemas.openxmlformats.org/officeDocument/2006/relationships/themeOverride" Target="../theme/themeOverride1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9.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9.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9.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9.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9.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9.xml"/><Relationship Id="rId1" Type="http://schemas.openxmlformats.org/officeDocument/2006/relationships/themeOverride" Target="../theme/themeOverride2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9.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9.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9.xml"/><Relationship Id="rId1" Type="http://schemas.openxmlformats.org/officeDocument/2006/relationships/themeOverride" Target="../theme/themeOverride2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themeOverride" Target="../theme/themeOverride25.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9.xml"/><Relationship Id="rId1" Type="http://schemas.openxmlformats.org/officeDocument/2006/relationships/themeOverride" Target="../theme/themeOverride26.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9.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9.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9.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9.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9.xml"/><Relationship Id="rId1" Type="http://schemas.openxmlformats.org/officeDocument/2006/relationships/themeOverride" Target="../theme/themeOverr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9.xml"/><Relationship Id="rId1" Type="http://schemas.openxmlformats.org/officeDocument/2006/relationships/themeOverride" Target="../theme/themeOverr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9.xml"/><Relationship Id="rId1" Type="http://schemas.openxmlformats.org/officeDocument/2006/relationships/themeOverride" Target="../theme/themeOverr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9.xml"/><Relationship Id="rId1" Type="http://schemas.openxmlformats.org/officeDocument/2006/relationships/themeOverride" Target="../theme/themeOverride3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9.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9.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9.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9.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0"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1"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2"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3"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4"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5"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6"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7"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7660" name="4 Rectángulo"/>
          <p:cNvSpPr>
            <a:spLocks noChangeArrowheads="1"/>
          </p:cNvSpPr>
          <p:nvPr/>
        </p:nvSpPr>
        <p:spPr bwMode="auto">
          <a:xfrm>
            <a:off x="154518" y="780959"/>
            <a:ext cx="8834967" cy="603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es-CO" altLang="es-MX" sz="1600" b="1" dirty="0">
                <a:cs typeface="Arial" panose="020B0604020202020204" pitchFamily="34" charset="0"/>
              </a:rPr>
              <a:t>Las diapositivas que se presentan tienen la finalidad de cumplir con el siguiente objetivo:</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 </a:t>
            </a:r>
            <a:r>
              <a:rPr lang="es-MX" altLang="es-MX" sz="1600" smtClean="0">
                <a:cs typeface="Arial" panose="020B0604020202020204" pitchFamily="34" charset="0"/>
              </a:rPr>
              <a:t>Proporcionar </a:t>
            </a:r>
            <a:r>
              <a:rPr lang="es-MX" altLang="es-MX" sz="1600" dirty="0" smtClean="0">
                <a:cs typeface="Arial" panose="020B0604020202020204" pitchFamily="34" charset="0"/>
              </a:rPr>
              <a:t>al estudiante el </a:t>
            </a:r>
            <a:r>
              <a:rPr lang="es-MX" altLang="es-MX" sz="1600" dirty="0">
                <a:cs typeface="Arial" panose="020B0604020202020204" pitchFamily="34" charset="0"/>
              </a:rPr>
              <a:t>instrumental teórico y analítico vinculado con el entorno de la teoría y política </a:t>
            </a:r>
            <a:r>
              <a:rPr lang="es-MX" altLang="es-MX" sz="1600" dirty="0" smtClean="0">
                <a:cs typeface="Arial" panose="020B0604020202020204" pitchFamily="34" charset="0"/>
              </a:rPr>
              <a:t>monetaria.</a:t>
            </a:r>
            <a:endParaRPr lang="es-MX"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Las diapositivas que se presentan </a:t>
            </a:r>
            <a:r>
              <a:rPr lang="es-CO" altLang="es-MX" sz="1600" dirty="0" smtClean="0">
                <a:cs typeface="Arial" panose="020B0604020202020204" pitchFamily="34" charset="0"/>
              </a:rPr>
              <a:t>“</a:t>
            </a:r>
            <a:r>
              <a:rPr lang="es-MX" altLang="es-MX" sz="1600" dirty="0" smtClean="0">
                <a:cs typeface="Arial" panose="020B0604020202020204" pitchFamily="34" charset="0"/>
              </a:rPr>
              <a:t>Política Monetaria</a:t>
            </a:r>
            <a:r>
              <a:rPr lang="es-CO" altLang="es-MX" sz="1600" dirty="0" smtClean="0">
                <a:cs typeface="Arial" panose="020B0604020202020204" pitchFamily="34" charset="0"/>
              </a:rPr>
              <a:t>”  </a:t>
            </a:r>
            <a:r>
              <a:rPr lang="es-CO" altLang="es-MX" sz="1600" dirty="0">
                <a:cs typeface="Arial" panose="020B0604020202020204" pitchFamily="34" charset="0"/>
              </a:rPr>
              <a:t>son un apoyo para impartir parte de la unidad </a:t>
            </a:r>
            <a:r>
              <a:rPr lang="es-CO" altLang="es-MX" sz="1600" dirty="0" smtClean="0">
                <a:cs typeface="Arial" panose="020B0604020202020204" pitchFamily="34" charset="0"/>
              </a:rPr>
              <a:t>I “Introducción” </a:t>
            </a:r>
            <a:r>
              <a:rPr lang="es-CO" altLang="es-MX" sz="1600" dirty="0">
                <a:cs typeface="Arial" panose="020B0604020202020204" pitchFamily="34" charset="0"/>
              </a:rPr>
              <a:t>en la Unidad de Aprendizaje de </a:t>
            </a:r>
            <a:r>
              <a:rPr lang="es-CO" altLang="es-MX" sz="1600" dirty="0" smtClean="0">
                <a:cs typeface="Arial" panose="020B0604020202020204" pitchFamily="34" charset="0"/>
              </a:rPr>
              <a:t>“</a:t>
            </a:r>
            <a:r>
              <a:rPr lang="es-MX" altLang="es-MX" sz="1600" dirty="0">
                <a:cs typeface="Arial" panose="020B0604020202020204" pitchFamily="34" charset="0"/>
              </a:rPr>
              <a:t>Teoría Monetaria y Política Fiscal</a:t>
            </a:r>
            <a:r>
              <a:rPr lang="es-CO" altLang="es-MX" sz="1600" dirty="0" smtClean="0">
                <a:cs typeface="Arial" panose="020B0604020202020204" pitchFamily="34" charset="0"/>
              </a:rPr>
              <a:t>”, </a:t>
            </a:r>
            <a:r>
              <a:rPr lang="es-CO" altLang="es-MX" sz="1600" dirty="0">
                <a:cs typeface="Arial" panose="020B0604020202020204" pitchFamily="34" charset="0"/>
              </a:rPr>
              <a:t>la cual forma parte del plan de estudios de la Licenciatura en Relaciones Económicas Internacionales. </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Se considera adecuado utilizar estas diapositivas porque es un trabajo que presenta una planificación claramente enfocada al aprendizaje del alumno. Su contenido da a conocer de forma clara y precisa el instrumental teórico y analítico vinculado con el entorno de la teoría y política </a:t>
            </a:r>
            <a:r>
              <a:rPr lang="es-MX" altLang="es-MX" sz="1600" dirty="0" smtClean="0">
                <a:cs typeface="Arial" panose="020B0604020202020204" pitchFamily="34" charset="0"/>
              </a:rPr>
              <a:t>monetaria, </a:t>
            </a:r>
            <a:r>
              <a:rPr lang="es-MX" altLang="es-MX" sz="1600" dirty="0">
                <a:cs typeface="Arial" panose="020B0604020202020204" pitchFamily="34" charset="0"/>
              </a:rPr>
              <a:t>que es de vital importancia en la comprensión de los mecanismos </a:t>
            </a:r>
            <a:r>
              <a:rPr lang="es-MX" altLang="es-MX" sz="1600" dirty="0" smtClean="0">
                <a:cs typeface="Arial" panose="020B0604020202020204" pitchFamily="34" charset="0"/>
              </a:rPr>
              <a:t>de </a:t>
            </a:r>
            <a:r>
              <a:rPr lang="es-MX" altLang="es-MX" sz="1600" dirty="0">
                <a:cs typeface="Arial" panose="020B0604020202020204" pitchFamily="34" charset="0"/>
              </a:rPr>
              <a:t>ajuste macroeconómico que llevan a cabo las naciones, a el fin de lograr tendencias de estabilidad macroeconómica y poder así participar de forma adecuada en los procesos de intercambio comercial y de capital implícitos en el entorno de la </a:t>
            </a:r>
            <a:r>
              <a:rPr lang="es-MX" altLang="es-MX" sz="1600" dirty="0" smtClean="0">
                <a:cs typeface="Arial" panose="020B0604020202020204" pitchFamily="34" charset="0"/>
              </a:rPr>
              <a:t>globalización. </a:t>
            </a:r>
            <a:endParaRPr lang="es-MX"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Aunado a lo anterior, al proporcionales de forma electrónica este tipo de material, se evita escribir, esto permite dedicar mayor tiempo a actividades que realmente impacten en la formación de los alumnos como su  aplicación y análisis.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Para el uso de estas diapositivas se requiere un cañón o video proyector para proyectar las imágenes y una computadora con el programa </a:t>
            </a:r>
            <a:r>
              <a:rPr lang="es-MX" altLang="es-MX" sz="1600" dirty="0" err="1">
                <a:cs typeface="Arial" panose="020B0604020202020204" pitchFamily="34" charset="0"/>
              </a:rPr>
              <a:t>Power</a:t>
            </a:r>
            <a:r>
              <a:rPr lang="es-MX" altLang="es-MX" sz="1600" dirty="0">
                <a:cs typeface="Arial" panose="020B0604020202020204" pitchFamily="34" charset="0"/>
              </a:rPr>
              <a:t> Point versión 2003 o posterior. Dado que se proporciona el material a cada uno de los alumnos, ellos también pueden seguir al profesor en su computadora.</a:t>
            </a:r>
            <a:endParaRPr lang="es-CO" altLang="es-MX" sz="1600" dirty="0">
              <a:cs typeface="Arial" panose="020B0604020202020204" pitchFamily="34" charset="0"/>
            </a:endParaRPr>
          </a:p>
        </p:txBody>
      </p:sp>
      <p:sp>
        <p:nvSpPr>
          <p:cNvPr id="27661" name="Text Box 10"/>
          <p:cNvSpPr txBox="1">
            <a:spLocks noChangeArrowheads="1"/>
          </p:cNvSpPr>
          <p:nvPr/>
        </p:nvSpPr>
        <p:spPr bwMode="auto">
          <a:xfrm>
            <a:off x="0" y="0"/>
            <a:ext cx="9144000" cy="400105"/>
          </a:xfrm>
          <a:prstGeom prst="rect">
            <a:avLst/>
          </a:prstGeom>
          <a:solidFill>
            <a:srgbClr val="008000"/>
          </a:solidFill>
          <a:ln w="9525">
            <a:solidFill>
              <a:srgbClr val="008000"/>
            </a:solidFill>
            <a:miter lim="800000"/>
            <a:headEnd/>
            <a:tailEnd/>
          </a:ln>
        </p:spPr>
        <p:txBody>
          <a:bodyPr lIns="121917" tIns="60958" rIns="121917" bIns="6095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sz="1800" b="1" dirty="0">
                <a:solidFill>
                  <a:schemeClr val="bg1"/>
                </a:solidFill>
                <a:latin typeface="Arial" panose="020B0604020202020204" pitchFamily="34" charset="0"/>
                <a:cs typeface="Times New Roman" panose="02020603050405020304" pitchFamily="18" charset="0"/>
              </a:rPr>
              <a:t>“</a:t>
            </a:r>
            <a:r>
              <a:rPr lang="es-MX" altLang="es-MX" sz="1800" b="1" dirty="0" err="1">
                <a:solidFill>
                  <a:schemeClr val="bg1"/>
                </a:solidFill>
                <a:latin typeface="Arial" panose="020B0604020202020204" pitchFamily="34" charset="0"/>
                <a:cs typeface="Times New Roman" panose="02020603050405020304" pitchFamily="18" charset="0"/>
              </a:rPr>
              <a:t>Guión</a:t>
            </a:r>
            <a:r>
              <a:rPr lang="es-MX" altLang="es-MX" sz="1800" b="1" dirty="0">
                <a:solidFill>
                  <a:schemeClr val="bg1"/>
                </a:solidFill>
                <a:latin typeface="Arial" panose="020B0604020202020204" pitchFamily="34" charset="0"/>
                <a:cs typeface="Times New Roman" panose="02020603050405020304" pitchFamily="18" charset="0"/>
              </a:rPr>
              <a:t> explicativo para el empleo del material”</a:t>
            </a:r>
            <a:endParaRPr lang="es-ES" altLang="es-MX" sz="1800" b="1" dirty="0">
              <a:solidFill>
                <a:schemeClr val="bg1"/>
              </a:solidFill>
              <a:latin typeface="Arial" panose="020B0604020202020204" pitchFamily="34" charset="0"/>
              <a:cs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52520" y="654433"/>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tradicional a dos niveles de la política monetaria</a:t>
            </a:r>
          </a:p>
        </p:txBody>
      </p:sp>
      <p:sp>
        <p:nvSpPr>
          <p:cNvPr id="2" name="1 CuadroTexto"/>
          <p:cNvSpPr txBox="1"/>
          <p:nvPr/>
        </p:nvSpPr>
        <p:spPr>
          <a:xfrm>
            <a:off x="328781" y="1842834"/>
            <a:ext cx="8136467" cy="414867"/>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relación entre los objetivos últimos y el objetivo monetario intermedio:</a:t>
            </a:r>
            <a:endParaRPr lang="es-ES_tradnl" sz="1900" dirty="0">
              <a:solidFill>
                <a:srgbClr val="000000"/>
              </a:solidFill>
              <a:latin typeface="Arial" panose="020B0604020202020204" pitchFamily="34" charset="0"/>
              <a:cs typeface="Arial" panose="020B0604020202020204" pitchFamily="34" charset="0"/>
            </a:endParaRPr>
          </a:p>
        </p:txBody>
      </p:sp>
      <p:sp>
        <p:nvSpPr>
          <p:cNvPr id="5" name="1 CuadroTexto"/>
          <p:cNvSpPr txBox="1"/>
          <p:nvPr/>
        </p:nvSpPr>
        <p:spPr>
          <a:xfrm>
            <a:off x="320722" y="2429321"/>
            <a:ext cx="8136467" cy="1438851"/>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1.- El objetivo final de la política monetaria se suele concretar en el mantenimiento de un cierto nivel de gasto o renta nominal durante un periodo de tiempo determinado</a:t>
            </a:r>
            <a:r>
              <a:rPr lang="es-MX" sz="1900" dirty="0" smtClean="0">
                <a:solidFill>
                  <a:srgbClr val="000000"/>
                </a:solidFill>
                <a:latin typeface="Arial" panose="020B0604020202020204" pitchFamily="34" charset="0"/>
                <a:cs typeface="Arial" panose="020B0604020202020204" pitchFamily="34" charset="0"/>
              </a:rPr>
              <a:t>.</a:t>
            </a:r>
            <a:endParaRPr lang="es-MX" sz="1900" dirty="0">
              <a:solidFill>
                <a:srgbClr val="000000"/>
              </a:solidFill>
              <a:latin typeface="Arial" panose="020B0604020202020204" pitchFamily="34" charset="0"/>
              <a:cs typeface="Arial" panose="020B0604020202020204" pitchFamily="34" charset="0"/>
            </a:endParaRPr>
          </a:p>
        </p:txBody>
      </p:sp>
      <p:sp>
        <p:nvSpPr>
          <p:cNvPr id="7" name="1 CuadroTexto"/>
          <p:cNvSpPr txBox="1"/>
          <p:nvPr/>
        </p:nvSpPr>
        <p:spPr>
          <a:xfrm>
            <a:off x="352520" y="3861048"/>
            <a:ext cx="8138584" cy="2754596"/>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smtClean="0">
                <a:solidFill>
                  <a:srgbClr val="000000"/>
                </a:solidFill>
                <a:latin typeface="Arial" panose="020B0604020202020204" pitchFamily="34" charset="0"/>
                <a:cs typeface="Arial" panose="020B0604020202020204" pitchFamily="34" charset="0"/>
              </a:rPr>
              <a:t>2.- Dado que las posibilidades de control sobre los tipos de interés reales, considerados relevantes debido a su influencia, eran escasos, y a que la relación entre los tipos de interés y la renta nacional estaba sometida a perturbaciones mas frecuentes e inesperadas que vinculaban la cantidad de dinero y la renta nacional, las autoridades optaron por el control de la cantidad de dinero.</a:t>
            </a:r>
            <a:endParaRPr lang="es-MX" sz="1900" dirty="0">
              <a:solidFill>
                <a:srgbClr val="000000"/>
              </a:solidFill>
              <a:latin typeface="Arial" panose="020B0604020202020204" pitchFamily="34" charset="0"/>
              <a:cs typeface="Arial" panose="020B0604020202020204" pitchFamily="34" charset="0"/>
            </a:endParaRPr>
          </a:p>
        </p:txBody>
      </p:sp>
      <p:sp>
        <p:nvSpPr>
          <p:cNvPr id="45062"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23527" y="1757485"/>
            <a:ext cx="8136467" cy="414867"/>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relación entre los objetivos últimos y el objetivo monetario intermedio:</a:t>
            </a:r>
            <a:endParaRPr lang="es-ES_tradnl" sz="1900" dirty="0">
              <a:solidFill>
                <a:srgbClr val="000000"/>
              </a:solidFill>
              <a:latin typeface="Arial" panose="020B0604020202020204" pitchFamily="34" charset="0"/>
              <a:cs typeface="Arial" panose="020B0604020202020204" pitchFamily="34" charset="0"/>
            </a:endParaRPr>
          </a:p>
        </p:txBody>
      </p:sp>
      <p:sp>
        <p:nvSpPr>
          <p:cNvPr id="8" name="1 CuadroTexto"/>
          <p:cNvSpPr txBox="1"/>
          <p:nvPr/>
        </p:nvSpPr>
        <p:spPr>
          <a:xfrm>
            <a:off x="323527" y="2296826"/>
            <a:ext cx="8136467" cy="1823252"/>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3.- Posteriormente, la mayor parte de los países industrializados adoptaron una orientación más flexible de la política monetaria, basada en el seguimiento de un conjunto más amplio de indicadores, entre ellos el tipo de interés.</a:t>
            </a:r>
          </a:p>
        </p:txBody>
      </p:sp>
      <p:sp>
        <p:nvSpPr>
          <p:cNvPr id="9" name="1 CuadroTexto"/>
          <p:cNvSpPr txBox="1"/>
          <p:nvPr/>
        </p:nvSpPr>
        <p:spPr>
          <a:xfrm>
            <a:off x="323527" y="4086167"/>
            <a:ext cx="8138583" cy="2700415"/>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4.- En ciertos países, se paso a aplicar una estrategia diferente en su política monetaria, basándola en una relación mas directa entre los objetivos últimos (la estabilidad de precios) y sus instrumentos, apoyada en el empleo de una serie de indicadores más amplia (tipos de interés, tipo de cambio, M, etc.) y fijando objetivos últimos no anuales, sino a más largo plazo (3-4 años).</a:t>
            </a:r>
          </a:p>
        </p:txBody>
      </p:sp>
      <p:sp>
        <p:nvSpPr>
          <p:cNvPr id="47112"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10" name="Rectangle 2"/>
          <p:cNvSpPr>
            <a:spLocks noChangeArrowheads="1"/>
          </p:cNvSpPr>
          <p:nvPr/>
        </p:nvSpPr>
        <p:spPr bwMode="auto">
          <a:xfrm>
            <a:off x="323527" y="714058"/>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tradicional a dos niveles de la 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1518" y="1044032"/>
            <a:ext cx="8481483"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relación entre el objetivo intermedio y la variable operativa</a:t>
            </a:r>
          </a:p>
        </p:txBody>
      </p:sp>
      <p:sp>
        <p:nvSpPr>
          <p:cNvPr id="2" name="1 CuadroTexto"/>
          <p:cNvSpPr txBox="1"/>
          <p:nvPr/>
        </p:nvSpPr>
        <p:spPr>
          <a:xfrm>
            <a:off x="281518" y="2106598"/>
            <a:ext cx="8136467" cy="414867"/>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Relación entre Base Monetaria y Oferta de Dinero</a:t>
            </a:r>
            <a:endParaRPr lang="es-ES_tradnl" sz="1900" dirty="0">
              <a:solidFill>
                <a:srgbClr val="000000"/>
              </a:solidFill>
              <a:latin typeface="Arial" panose="020B0604020202020204" pitchFamily="34" charset="0"/>
              <a:cs typeface="Arial" panose="020B0604020202020204" pitchFamily="34" charset="0"/>
            </a:endParaRPr>
          </a:p>
        </p:txBody>
      </p:sp>
      <p:pic>
        <p:nvPicPr>
          <p:cNvPr id="49156" name="Imagen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924944"/>
            <a:ext cx="3570402" cy="29969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3"/>
          <p:cNvSpPr txBox="1"/>
          <p:nvPr/>
        </p:nvSpPr>
        <p:spPr>
          <a:xfrm>
            <a:off x="4349751" y="2760864"/>
            <a:ext cx="4335017" cy="1924112"/>
          </a:xfrm>
          <a:prstGeom prst="rect">
            <a:avLst/>
          </a:prstGeom>
          <a:noFill/>
        </p:spPr>
        <p:txBody>
          <a:bodyPr wrap="square" lIns="121917" tIns="60958" rIns="121917" bIns="60958">
            <a:spAutoFit/>
          </a:bodyPr>
          <a:lstStyle/>
          <a:p>
            <a:pPr algn="just" defTabSz="1219110" eaLnBrk="1" fontAlgn="auto" hangingPunct="1">
              <a:lnSpc>
                <a:spcPct val="150000"/>
              </a:lnSpc>
              <a:spcBef>
                <a:spcPts val="0"/>
              </a:spcBef>
              <a:spcAft>
                <a:spcPts val="0"/>
              </a:spcAft>
              <a:defRPr/>
            </a:pPr>
            <a:r>
              <a:rPr lang="es-MX" sz="1600" dirty="0">
                <a:latin typeface="Arial" panose="020B0604020202020204" pitchFamily="34" charset="0"/>
                <a:cs typeface="Arial" panose="020B0604020202020204" pitchFamily="34" charset="0"/>
              </a:rPr>
              <a:t>El control de la base monetaria como variable operativa no garantiza el de la oferta monetaria como objetivo intermedio, mas que si se cumplen las siguientes condiciones:</a:t>
            </a:r>
          </a:p>
        </p:txBody>
      </p:sp>
      <p:sp>
        <p:nvSpPr>
          <p:cNvPr id="9" name="CuadroTexto 8"/>
          <p:cNvSpPr txBox="1"/>
          <p:nvPr/>
        </p:nvSpPr>
        <p:spPr>
          <a:xfrm>
            <a:off x="4349751" y="4747405"/>
            <a:ext cx="3174577" cy="369328"/>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1600" dirty="0">
                <a:latin typeface="Arial" panose="020B0604020202020204" pitchFamily="34" charset="0"/>
                <a:cs typeface="Arial" panose="020B0604020202020204" pitchFamily="34" charset="0"/>
              </a:rPr>
              <a:t>Estabilidad del multiplicador B.</a:t>
            </a:r>
          </a:p>
        </p:txBody>
      </p:sp>
      <p:sp>
        <p:nvSpPr>
          <p:cNvPr id="10" name="CuadroTexto 9"/>
          <p:cNvSpPr txBox="1"/>
          <p:nvPr/>
        </p:nvSpPr>
        <p:spPr>
          <a:xfrm>
            <a:off x="4349751" y="5238701"/>
            <a:ext cx="4413250" cy="816117"/>
          </a:xfrm>
          <a:prstGeom prst="rect">
            <a:avLst/>
          </a:prstGeom>
          <a:noFill/>
        </p:spPr>
        <p:txBody>
          <a:bodyPr wrap="square" lIns="121917" tIns="60958" rIns="121917" bIns="60958">
            <a:spAutoFit/>
          </a:bodyPr>
          <a:lstStyle/>
          <a:p>
            <a:pPr algn="just" defTabSz="1219110" eaLnBrk="1" fontAlgn="auto" hangingPunct="1">
              <a:lnSpc>
                <a:spcPct val="150000"/>
              </a:lnSpc>
              <a:spcBef>
                <a:spcPts val="0"/>
              </a:spcBef>
              <a:spcAft>
                <a:spcPts val="0"/>
              </a:spcAft>
              <a:defRPr/>
            </a:pPr>
            <a:r>
              <a:rPr lang="es-MX" sz="1600" dirty="0">
                <a:latin typeface="Arial" panose="020B0604020202020204" pitchFamily="34" charset="0"/>
                <a:cs typeface="Arial" panose="020B0604020202020204" pitchFamily="34" charset="0"/>
              </a:rPr>
              <a:t>Que el Banco Central controle satisfactoriamente las contrapartidas de B.</a:t>
            </a:r>
          </a:p>
        </p:txBody>
      </p:sp>
      <p:sp>
        <p:nvSpPr>
          <p:cNvPr id="49160"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51632" y="2588684"/>
            <a:ext cx="4104217" cy="3138997"/>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base monetaria no es la única candidata a variable operativa de la política monetaria. Podrían usarse alternativamente los tipos de interés a CP o el encaje bancario (activos líquidos de las entidades bancarias)</a:t>
            </a:r>
          </a:p>
        </p:txBody>
      </p:sp>
      <p:sp>
        <p:nvSpPr>
          <p:cNvPr id="8" name="1 CuadroTexto"/>
          <p:cNvSpPr txBox="1"/>
          <p:nvPr/>
        </p:nvSpPr>
        <p:spPr>
          <a:xfrm>
            <a:off x="4658784" y="2589238"/>
            <a:ext cx="4104217" cy="3138997"/>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Por su parte, el uso de los tipos de interés a CP implicaría el de los tipos a medio-largo plazo como objetivo intermedio, dentro de un mecanismo keynesiano de transmisión de los efectos de la política monetaria.</a:t>
            </a:r>
          </a:p>
        </p:txBody>
      </p:sp>
      <p:sp>
        <p:nvSpPr>
          <p:cNvPr id="51205"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6" name="Rectangle 2"/>
          <p:cNvSpPr>
            <a:spLocks noChangeArrowheads="1"/>
          </p:cNvSpPr>
          <p:nvPr/>
        </p:nvSpPr>
        <p:spPr bwMode="auto">
          <a:xfrm>
            <a:off x="331258" y="836712"/>
            <a:ext cx="8481483"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relación entre el objetivo intermedio y la variable operativa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1518" y="746678"/>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de la política monetaria basada en el seguimiento más directo de objetivos de inflación</a:t>
            </a:r>
          </a:p>
        </p:txBody>
      </p:sp>
      <p:sp>
        <p:nvSpPr>
          <p:cNvPr id="6" name="1 CuadroTexto"/>
          <p:cNvSpPr txBox="1"/>
          <p:nvPr/>
        </p:nvSpPr>
        <p:spPr>
          <a:xfrm>
            <a:off x="281518" y="1772816"/>
            <a:ext cx="8136467" cy="1384670"/>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Se define como un marco para aplicar la política monetaria en el que las decisiones están guiadas por las expectativas de la inflación futura en relación con el valor anunciado o deseado para ella.</a:t>
            </a:r>
          </a:p>
        </p:txBody>
      </p:sp>
      <p:sp>
        <p:nvSpPr>
          <p:cNvPr id="7" name="1 CuadroTexto"/>
          <p:cNvSpPr txBox="1"/>
          <p:nvPr/>
        </p:nvSpPr>
        <p:spPr>
          <a:xfrm>
            <a:off x="281518" y="3387823"/>
            <a:ext cx="8136467" cy="3470177"/>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Los principios básicos son</a:t>
            </a:r>
            <a:r>
              <a:rPr lang="es-MX" sz="1900" dirty="0" smtClean="0">
                <a:solidFill>
                  <a:srgbClr val="000000"/>
                </a:solidFill>
                <a:latin typeface="Arial" panose="020B0604020202020204" pitchFamily="34" charset="0"/>
                <a:cs typeface="Arial" panose="020B0604020202020204" pitchFamily="34" charset="0"/>
              </a:rPr>
              <a:t>:</a:t>
            </a:r>
          </a:p>
          <a:p>
            <a:pPr algn="just" defTabSz="1219110" eaLnBrk="1" fontAlgn="auto" hangingPunct="1">
              <a:lnSpc>
                <a:spcPct val="150000"/>
              </a:lnSpc>
              <a:spcBef>
                <a:spcPts val="0"/>
              </a:spcBef>
              <a:spcAft>
                <a:spcPts val="0"/>
              </a:spcAft>
              <a:defRPr/>
            </a:pPr>
            <a:endParaRPr lang="es-MX" sz="105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smtClean="0">
                <a:solidFill>
                  <a:srgbClr val="000000"/>
                </a:solidFill>
                <a:latin typeface="Arial" panose="020B0604020202020204" pitchFamily="34" charset="0"/>
                <a:cs typeface="Arial" panose="020B0604020202020204" pitchFamily="34" charset="0"/>
              </a:rPr>
              <a:t>Carácter </a:t>
            </a:r>
            <a:r>
              <a:rPr lang="es-MX" sz="1900" dirty="0">
                <a:solidFill>
                  <a:srgbClr val="000000"/>
                </a:solidFill>
                <a:latin typeface="Arial" panose="020B0604020202020204" pitchFamily="34" charset="0"/>
                <a:cs typeface="Arial" panose="020B0604020202020204" pitchFamily="34" charset="0"/>
              </a:rPr>
              <a:t>prioritario de la estabilidad de precios como objetivo único. </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Horizontes con un objetivo a medio-largo plazo.</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Definición precisa y cuantificada de los objetivos últimos.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Aumento de la discrecionalidad a corto plazo de las autoridades monetarias.</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53253"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7" name="1 CuadroTexto"/>
          <p:cNvSpPr txBox="1"/>
          <p:nvPr/>
        </p:nvSpPr>
        <p:spPr>
          <a:xfrm>
            <a:off x="281518" y="1772816"/>
            <a:ext cx="8136467" cy="4785922"/>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Elementos fundamentales</a:t>
            </a:r>
            <a:r>
              <a:rPr lang="es-MX" sz="1900" dirty="0" smtClean="0">
                <a:solidFill>
                  <a:srgbClr val="000000"/>
                </a:solidFill>
                <a:latin typeface="Arial" panose="020B0604020202020204" pitchFamily="34" charset="0"/>
                <a:cs typeface="Arial" panose="020B0604020202020204" pitchFamily="34" charset="0"/>
              </a:rPr>
              <a:t>:</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950343" lvl="1"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smtClean="0">
                <a:solidFill>
                  <a:srgbClr val="000000"/>
                </a:solidFill>
                <a:latin typeface="Arial" panose="020B0604020202020204" pitchFamily="34" charset="0"/>
                <a:cs typeface="Arial" panose="020B0604020202020204" pitchFamily="34" charset="0"/>
              </a:rPr>
              <a:t>Objetivo </a:t>
            </a:r>
            <a:r>
              <a:rPr lang="es-MX" sz="1900" dirty="0">
                <a:solidFill>
                  <a:srgbClr val="000000"/>
                </a:solidFill>
                <a:latin typeface="Arial" panose="020B0604020202020204" pitchFamily="34" charset="0"/>
                <a:cs typeface="Arial" panose="020B0604020202020204" pitchFamily="34" charset="0"/>
              </a:rPr>
              <a:t>Elegido </a:t>
            </a:r>
          </a:p>
          <a:p>
            <a:pPr lvl="1" indent="0" algn="just" defTabSz="1219110" eaLnBrk="1" fontAlgn="auto" hangingPunct="1">
              <a:spcBef>
                <a:spcPts val="0"/>
              </a:spcBef>
              <a:spcAft>
                <a:spcPts val="0"/>
              </a:spcAft>
              <a:defRPr/>
            </a:pPr>
            <a:endParaRPr lang="es-MX" dirty="0" smtClean="0">
              <a:solidFill>
                <a:srgbClr val="000000"/>
              </a:solidFill>
              <a:latin typeface="Arial" panose="020B0604020202020204" pitchFamily="34" charset="0"/>
              <a:cs typeface="Arial" panose="020B0604020202020204" pitchFamily="34" charset="0"/>
            </a:endParaRPr>
          </a:p>
          <a:p>
            <a:pPr marL="950343" lvl="1"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smtClean="0">
                <a:solidFill>
                  <a:srgbClr val="000000"/>
                </a:solidFill>
                <a:latin typeface="Arial" panose="020B0604020202020204" pitchFamily="34" charset="0"/>
                <a:cs typeface="Arial" panose="020B0604020202020204" pitchFamily="34" charset="0"/>
              </a:rPr>
              <a:t>Variables </a:t>
            </a:r>
            <a:r>
              <a:rPr lang="es-MX" sz="1900" dirty="0">
                <a:solidFill>
                  <a:srgbClr val="000000"/>
                </a:solidFill>
                <a:latin typeface="Arial" panose="020B0604020202020204" pitchFamily="34" charset="0"/>
                <a:cs typeface="Arial" panose="020B0604020202020204" pitchFamily="34" charset="0"/>
              </a:rPr>
              <a:t>Intermedias   </a:t>
            </a:r>
          </a:p>
          <a:p>
            <a:pPr marL="1674221" lvl="2"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Indicadores de la situación económica general</a:t>
            </a:r>
          </a:p>
          <a:p>
            <a:pPr marL="1674221" lvl="2"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Indicadores de la situación </a:t>
            </a:r>
            <a:r>
              <a:rPr lang="es-MX" sz="1900" dirty="0" smtClean="0">
                <a:solidFill>
                  <a:srgbClr val="000000"/>
                </a:solidFill>
                <a:latin typeface="Arial" panose="020B0604020202020204" pitchFamily="34" charset="0"/>
                <a:cs typeface="Arial" panose="020B0604020202020204" pitchFamily="34" charset="0"/>
              </a:rPr>
              <a:t>monetaria</a:t>
            </a:r>
          </a:p>
          <a:p>
            <a:pPr lvl="2" indent="0" algn="just" defTabSz="1219110" eaLnBrk="1" fontAlgn="auto" hangingPunct="1">
              <a:spcBef>
                <a:spcPts val="0"/>
              </a:spcBef>
              <a:spcAft>
                <a:spcPts val="0"/>
              </a:spcAft>
              <a:defRPr/>
            </a:pPr>
            <a:endParaRPr lang="es-MX" dirty="0">
              <a:solidFill>
                <a:srgbClr val="000000"/>
              </a:solidFill>
              <a:latin typeface="Arial" panose="020B0604020202020204" pitchFamily="34" charset="0"/>
              <a:cs typeface="Arial" panose="020B0604020202020204" pitchFamily="34" charset="0"/>
            </a:endParaRPr>
          </a:p>
          <a:p>
            <a:pPr marL="950343" lvl="1"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smtClean="0">
                <a:solidFill>
                  <a:srgbClr val="000000"/>
                </a:solidFill>
                <a:latin typeface="Arial" panose="020B0604020202020204" pitchFamily="34" charset="0"/>
                <a:cs typeface="Arial" panose="020B0604020202020204" pitchFamily="34" charset="0"/>
              </a:rPr>
              <a:t>Elementos </a:t>
            </a:r>
            <a:r>
              <a:rPr lang="es-MX" sz="1900" dirty="0">
                <a:solidFill>
                  <a:srgbClr val="000000"/>
                </a:solidFill>
                <a:latin typeface="Arial" panose="020B0604020202020204" pitchFamily="34" charset="0"/>
                <a:cs typeface="Arial" panose="020B0604020202020204" pitchFamily="34" charset="0"/>
              </a:rPr>
              <a:t>Institucionales</a:t>
            </a:r>
          </a:p>
          <a:p>
            <a:pPr marL="1674221" lvl="2"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Disciplina y credibilidad de las autoridades monetarias</a:t>
            </a:r>
          </a:p>
          <a:p>
            <a:pPr marL="1674221" lvl="2"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Transparencia de la actuación de las autoridades</a:t>
            </a:r>
          </a:p>
        </p:txBody>
      </p:sp>
      <p:sp>
        <p:nvSpPr>
          <p:cNvPr id="55300"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5" name="Rectangle 2"/>
          <p:cNvSpPr>
            <a:spLocks noChangeArrowheads="1"/>
          </p:cNvSpPr>
          <p:nvPr/>
        </p:nvSpPr>
        <p:spPr bwMode="auto">
          <a:xfrm>
            <a:off x="281518" y="746678"/>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de la política monetaria basada en el seguimiento más directo de objetivos de inflación</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1518" y="836712"/>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de la política monetaria basada en el seguimiento más directo de objetivos de inflación</a:t>
            </a:r>
          </a:p>
        </p:txBody>
      </p:sp>
      <p:sp>
        <p:nvSpPr>
          <p:cNvPr id="7" name="1 CuadroTexto"/>
          <p:cNvSpPr txBox="1"/>
          <p:nvPr/>
        </p:nvSpPr>
        <p:spPr>
          <a:xfrm>
            <a:off x="444500" y="2076451"/>
            <a:ext cx="8136467" cy="3632200"/>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Razones que apoyan su utilización:</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Se pretende superar los problemas y limitaciones a los que se han enfrentado las estrategias tradicionales.</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Problemas derivados de los procesos de innovación financiera y la desregulación de los mercados financieros.</a:t>
            </a:r>
          </a:p>
          <a:p>
            <a:pPr marL="342874" indent="-342874" algn="just" defTabSz="1219110" eaLnBrk="1" fontAlgn="auto" hangingPunct="1">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Dificultades para sostener compromisos estrictos de tipo de cambio y la inestabilidad de los agregados monetarios.</a:t>
            </a:r>
          </a:p>
          <a:p>
            <a:pPr marL="342874" indent="-342874" algn="just" defTabSz="1219110" eaLnBrk="1" fontAlgn="auto" hangingPunct="1">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p:txBody>
      </p:sp>
      <p:sp>
        <p:nvSpPr>
          <p:cNvPr id="57348"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7" name="1 CuadroTexto"/>
          <p:cNvSpPr txBox="1"/>
          <p:nvPr/>
        </p:nvSpPr>
        <p:spPr>
          <a:xfrm>
            <a:off x="281518" y="1700808"/>
            <a:ext cx="8136467" cy="5331905"/>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Principales ventajas:</a:t>
            </a:r>
          </a:p>
          <a:p>
            <a:pPr algn="just" defTabSz="1219110" eaLnBrk="1" fontAlgn="auto" hangingPunct="1">
              <a:lnSpc>
                <a:spcPct val="150000"/>
              </a:lnSpc>
              <a:spcBef>
                <a:spcPts val="0"/>
              </a:spcBef>
              <a:spcAft>
                <a:spcPts val="0"/>
              </a:spcAft>
              <a:defRPr/>
            </a:pPr>
            <a:endParaRPr lang="es-MX" sz="105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Constituye un ancla para la política monetaria.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Es un mecanismo de coordinación efectivo tanto para los agentes que fijan precios como para los operadores de mercados financieros.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El seguimiento directo de la inflación contribuye a aumentar la transparencia de la política monetaria.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Da mayor credibilidad al banco central.</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p:txBody>
      </p:sp>
      <p:sp>
        <p:nvSpPr>
          <p:cNvPr id="5939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5" name="Rectangle 2"/>
          <p:cNvSpPr>
            <a:spLocks noChangeArrowheads="1"/>
          </p:cNvSpPr>
          <p:nvPr/>
        </p:nvSpPr>
        <p:spPr bwMode="auto">
          <a:xfrm>
            <a:off x="281518" y="746678"/>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de la política monetaria basada en el seguimiento más directo de objetivos de inflación</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7" name="1 CuadroTexto"/>
          <p:cNvSpPr txBox="1"/>
          <p:nvPr/>
        </p:nvSpPr>
        <p:spPr>
          <a:xfrm>
            <a:off x="281518" y="1993976"/>
            <a:ext cx="8136467" cy="3577578"/>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Principales desventajas:</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La definición del objetivo sobre una variable de precios.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Orientación más directa hacia los objetivos últimos, prescindiendo de los niveles intermedios.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Elevado grado de indefinición en el nivel de las variables intermedias.</a:t>
            </a:r>
          </a:p>
        </p:txBody>
      </p:sp>
      <p:sp>
        <p:nvSpPr>
          <p:cNvPr id="61444"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5" name="Rectangle 2"/>
          <p:cNvSpPr>
            <a:spLocks noChangeArrowheads="1"/>
          </p:cNvSpPr>
          <p:nvPr/>
        </p:nvSpPr>
        <p:spPr bwMode="auto">
          <a:xfrm>
            <a:off x="281518" y="746678"/>
            <a:ext cx="8682567"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estrategia de la política monetaria basada en el seguimiento más directo de objetivos de inflación</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8" y="640343"/>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Los instrumentos cuantitativos</a:t>
            </a:r>
          </a:p>
        </p:txBody>
      </p:sp>
      <p:sp>
        <p:nvSpPr>
          <p:cNvPr id="7" name="1 CuadroTexto"/>
          <p:cNvSpPr txBox="1"/>
          <p:nvPr/>
        </p:nvSpPr>
        <p:spPr>
          <a:xfrm>
            <a:off x="307030" y="1141671"/>
            <a:ext cx="8136467" cy="7709799"/>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Política de reservas mínimas, política de mercado abierto y política de redescuento y crédito:</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Instrumentación de la política monetaria</a:t>
            </a:r>
            <a:r>
              <a:rPr lang="es-MX" sz="1900" dirty="0" smtClean="0">
                <a:solidFill>
                  <a:srgbClr val="000000"/>
                </a:solidFill>
                <a:latin typeface="Arial" panose="020B0604020202020204" pitchFamily="34" charset="0"/>
                <a:cs typeface="Arial" panose="020B0604020202020204" pitchFamily="34" charset="0"/>
              </a:rPr>
              <a:t>:</a:t>
            </a: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Abarca el conjunto de procedimientos, técnicas e instrumentos que un banco central utiliza para alcanzar el grado de restricción monetaria que se considera adecuado para la consecución de los objetivos.</a:t>
            </a:r>
          </a:p>
          <a:p>
            <a:pPr algn="just" defTabSz="1219110" eaLnBrk="1" fontAlgn="auto" hangingPunct="1">
              <a:spcBef>
                <a:spcPts val="0"/>
              </a:spcBef>
              <a:spcAft>
                <a:spcPts val="0"/>
              </a:spcAft>
              <a:defRPr/>
            </a:pPr>
            <a:endParaRPr lang="es-MX" sz="5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Funciones fundamentales: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Ejecución del grado de restricción monetaria.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Función de señalización.</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Ofrecer contrapartida al sistema bancario para ajustar la posición neta.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Mejor desarrollo del sistema de pagos.</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63492"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1880373"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28675" name="Rectangle 4"/>
          <p:cNvSpPr>
            <a:spLocks noChangeArrowheads="1"/>
          </p:cNvSpPr>
          <p:nvPr/>
        </p:nvSpPr>
        <p:spPr bwMode="auto">
          <a:xfrm>
            <a:off x="1719791" y="639810"/>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ES" altLang="es-MX" sz="1600" b="1" dirty="0">
                <a:solidFill>
                  <a:srgbClr val="000000"/>
                </a:solidFill>
                <a:latin typeface="Arial" panose="020B0604020202020204" pitchFamily="34" charset="0"/>
                <a:cs typeface="Arial" panose="020B0604020202020204" pitchFamily="34" charset="0"/>
              </a:rPr>
              <a:t>UNIVERSIDAD AUTÓNOMA DEL</a:t>
            </a:r>
            <a:r>
              <a:rPr lang="es-MX" altLang="es-MX" sz="1600" b="1" dirty="0">
                <a:solidFill>
                  <a:srgbClr val="000000"/>
                </a:solidFill>
                <a:latin typeface="Arial" panose="020B0604020202020204" pitchFamily="34" charset="0"/>
                <a:cs typeface="Arial" panose="020B0604020202020204" pitchFamily="34" charset="0"/>
              </a:rPr>
              <a:t> </a:t>
            </a:r>
            <a:r>
              <a:rPr lang="es-ES" altLang="es-MX" sz="1600" b="1" dirty="0">
                <a:solidFill>
                  <a:srgbClr val="000000"/>
                </a:solidFill>
                <a:latin typeface="Arial" panose="020B0604020202020204" pitchFamily="34" charset="0"/>
                <a:cs typeface="Arial" panose="020B0604020202020204" pitchFamily="34" charset="0"/>
              </a:rPr>
              <a:t>ESTADO DE MÉXICO</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76" name="Line 6"/>
          <p:cNvSpPr>
            <a:spLocks noChangeShapeType="1"/>
          </p:cNvSpPr>
          <p:nvPr/>
        </p:nvSpPr>
        <p:spPr bwMode="auto">
          <a:xfrm flipV="1">
            <a:off x="1880373" y="1069767"/>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5127" name="Rectangle 5"/>
          <p:cNvSpPr>
            <a:spLocks noChangeArrowheads="1"/>
          </p:cNvSpPr>
          <p:nvPr/>
        </p:nvSpPr>
        <p:spPr bwMode="auto">
          <a:xfrm>
            <a:off x="2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b="1" dirty="0">
                <a:solidFill>
                  <a:srgbClr val="000000"/>
                </a:solidFill>
                <a:latin typeface="Arial" charset="0"/>
                <a:cs typeface="Arial" charset="0"/>
              </a:rPr>
              <a:t>FACULTAD DE ECONOMÍA</a:t>
            </a:r>
          </a:p>
        </p:txBody>
      </p:sp>
      <p:sp>
        <p:nvSpPr>
          <p:cNvPr id="5128" name="Rectangle 8"/>
          <p:cNvSpPr>
            <a:spLocks noChangeArrowheads="1"/>
          </p:cNvSpPr>
          <p:nvPr/>
        </p:nvSpPr>
        <p:spPr bwMode="auto">
          <a:xfrm>
            <a:off x="0" y="2889251"/>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Unidad de aprendizaje: </a:t>
            </a:r>
            <a:r>
              <a:rPr lang="es-MX" altLang="es-MX" sz="1800" b="1" dirty="0">
                <a:solidFill>
                  <a:srgbClr val="000000"/>
                </a:solidFill>
                <a:latin typeface="Arial" charset="0"/>
                <a:cs typeface="Arial" charset="0"/>
              </a:rPr>
              <a:t>Teoría Monetaria y Política </a:t>
            </a:r>
            <a:r>
              <a:rPr lang="es-MX" altLang="es-MX" sz="1800" b="1" dirty="0" smtClean="0">
                <a:solidFill>
                  <a:srgbClr val="000000"/>
                </a:solidFill>
                <a:latin typeface="Arial" charset="0"/>
                <a:cs typeface="Arial" charset="0"/>
              </a:rPr>
              <a:t>Fiscal</a:t>
            </a:r>
            <a:r>
              <a:rPr lang="es-MX" altLang="es-MX" sz="1800" dirty="0" smtClean="0">
                <a:solidFill>
                  <a:srgbClr val="000000"/>
                </a:solidFill>
                <a:latin typeface="Arial" charset="0"/>
                <a:cs typeface="Arial" charset="0"/>
              </a:rPr>
              <a:t>, 6º. Semestre</a:t>
            </a:r>
            <a:endParaRPr lang="es-ES" altLang="es-MX" sz="1800" dirty="0">
              <a:solidFill>
                <a:srgbClr val="000000"/>
              </a:solidFill>
              <a:latin typeface="Arial" charset="0"/>
              <a:cs typeface="Arial" charset="0"/>
            </a:endParaRPr>
          </a:p>
        </p:txBody>
      </p:sp>
      <p:sp>
        <p:nvSpPr>
          <p:cNvPr id="28681" name="Rectangle 8"/>
          <p:cNvSpPr>
            <a:spLocks noChangeArrowheads="1"/>
          </p:cNvSpPr>
          <p:nvPr/>
        </p:nvSpPr>
        <p:spPr bwMode="auto">
          <a:xfrm>
            <a:off x="0" y="2148302"/>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000000"/>
                </a:solidFill>
                <a:latin typeface="Arial" panose="020B0604020202020204" pitchFamily="34" charset="0"/>
                <a:cs typeface="Arial" panose="020B0604020202020204" pitchFamily="34" charset="0"/>
              </a:rPr>
              <a:t>Diapositivas</a:t>
            </a:r>
            <a:endParaRPr lang="es-ES" altLang="es-MX" b="1" dirty="0">
              <a:solidFill>
                <a:srgbClr val="000000"/>
              </a:solidFill>
              <a:latin typeface="Arial" panose="020B0604020202020204" pitchFamily="34" charset="0"/>
              <a:cs typeface="Arial" panose="020B0604020202020204" pitchFamily="34" charset="0"/>
            </a:endParaRPr>
          </a:p>
        </p:txBody>
      </p:sp>
      <p:sp>
        <p:nvSpPr>
          <p:cNvPr id="5130" name="Rectangle 5"/>
          <p:cNvSpPr>
            <a:spLocks noChangeArrowheads="1"/>
          </p:cNvSpPr>
          <p:nvPr/>
        </p:nvSpPr>
        <p:spPr bwMode="auto">
          <a:xfrm>
            <a:off x="0" y="2618317"/>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Plan de estudios: </a:t>
            </a:r>
            <a:r>
              <a:rPr lang="es-MX" altLang="es-MX" sz="1800" b="1" dirty="0">
                <a:solidFill>
                  <a:srgbClr val="000000"/>
                </a:solidFill>
                <a:latin typeface="Arial" charset="0"/>
                <a:cs typeface="Arial" charset="0"/>
              </a:rPr>
              <a:t>Relaciones Económicas Internacionales</a:t>
            </a:r>
          </a:p>
        </p:txBody>
      </p:sp>
      <p:sp>
        <p:nvSpPr>
          <p:cNvPr id="5131" name="Rectangle 8"/>
          <p:cNvSpPr>
            <a:spLocks noChangeArrowheads="1"/>
          </p:cNvSpPr>
          <p:nvPr/>
        </p:nvSpPr>
        <p:spPr bwMode="auto">
          <a:xfrm>
            <a:off x="0" y="3166534"/>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Créditos: </a:t>
            </a:r>
            <a:r>
              <a:rPr lang="es-MX" altLang="es-MX" sz="1800" dirty="0" smtClean="0">
                <a:solidFill>
                  <a:srgbClr val="000000"/>
                </a:solidFill>
                <a:latin typeface="Arial" charset="0"/>
                <a:cs typeface="Arial" charset="0"/>
              </a:rPr>
              <a:t>10</a:t>
            </a:r>
            <a:endParaRPr lang="es-ES" altLang="es-MX" sz="1800" dirty="0">
              <a:solidFill>
                <a:srgbClr val="000000"/>
              </a:solidFill>
              <a:latin typeface="Arial" charset="0"/>
              <a:cs typeface="Arial" charset="0"/>
            </a:endParaRPr>
          </a:p>
        </p:txBody>
      </p:sp>
      <p:sp>
        <p:nvSpPr>
          <p:cNvPr id="28684" name="Rectangle 9"/>
          <p:cNvSpPr>
            <a:spLocks noChangeArrowheads="1"/>
          </p:cNvSpPr>
          <p:nvPr/>
        </p:nvSpPr>
        <p:spPr bwMode="auto">
          <a:xfrm>
            <a:off x="0" y="3905156"/>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0000"/>
                </a:solidFill>
                <a:latin typeface="Arial" panose="020B0604020202020204" pitchFamily="34" charset="0"/>
                <a:cs typeface="Arial" panose="020B0604020202020204" pitchFamily="34" charset="0"/>
              </a:rPr>
              <a:t>Tema: </a:t>
            </a:r>
          </a:p>
          <a:p>
            <a:pPr algn="ctr" eaLnBrk="1" hangingPunct="1">
              <a:spcBef>
                <a:spcPct val="0"/>
              </a:spcBef>
              <a:buFontTx/>
              <a:buNone/>
            </a:pPr>
            <a:r>
              <a:rPr lang="es-MX" altLang="es-MX" sz="2800" b="1" dirty="0" smtClean="0">
                <a:solidFill>
                  <a:srgbClr val="FF0000"/>
                </a:solidFill>
                <a:latin typeface="Arial" panose="020B0604020202020204" pitchFamily="34" charset="0"/>
                <a:cs typeface="Arial" panose="020B0604020202020204" pitchFamily="34" charset="0"/>
              </a:rPr>
              <a:t>POLÍTICA </a:t>
            </a:r>
            <a:r>
              <a:rPr lang="es-MX" altLang="es-MX" sz="2800" b="1" dirty="0">
                <a:solidFill>
                  <a:srgbClr val="FF0000"/>
                </a:solidFill>
                <a:latin typeface="Arial" panose="020B0604020202020204" pitchFamily="34" charset="0"/>
                <a:cs typeface="Arial" panose="020B0604020202020204" pitchFamily="34" charset="0"/>
              </a:rPr>
              <a:t>MONETARIA</a:t>
            </a:r>
          </a:p>
        </p:txBody>
      </p:sp>
      <p:sp>
        <p:nvSpPr>
          <p:cNvPr id="28685" name="Rectangle 7"/>
          <p:cNvSpPr>
            <a:spLocks noChangeArrowheads="1"/>
          </p:cNvSpPr>
          <p:nvPr/>
        </p:nvSpPr>
        <p:spPr bwMode="auto">
          <a:xfrm>
            <a:off x="29372" y="6475017"/>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r" eaLnBrk="1" hangingPunct="1">
              <a:spcBef>
                <a:spcPct val="0"/>
              </a:spcBef>
              <a:buFontTx/>
              <a:buNone/>
            </a:pPr>
            <a:r>
              <a:rPr lang="es-MX" altLang="es-MX" sz="1600" dirty="0">
                <a:solidFill>
                  <a:srgbClr val="000000"/>
                </a:solidFill>
                <a:latin typeface="Arial" panose="020B0604020202020204" pitchFamily="34" charset="0"/>
                <a:cs typeface="Arial" panose="020B0604020202020204" pitchFamily="34" charset="0"/>
              </a:rPr>
              <a:t>Toluca, México, </a:t>
            </a:r>
            <a:r>
              <a:rPr lang="es-MX" altLang="es-MX" sz="1600" dirty="0" smtClean="0">
                <a:solidFill>
                  <a:srgbClr val="000000"/>
                </a:solidFill>
                <a:latin typeface="Arial" panose="020B0604020202020204" pitchFamily="34" charset="0"/>
                <a:cs typeface="Arial" panose="020B0604020202020204" pitchFamily="34" charset="0"/>
              </a:rPr>
              <a:t>octubre 2017</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86" name="Rectangle 7"/>
          <p:cNvSpPr>
            <a:spLocks noChangeArrowheads="1"/>
          </p:cNvSpPr>
          <p:nvPr/>
        </p:nvSpPr>
        <p:spPr bwMode="auto">
          <a:xfrm>
            <a:off x="22029" y="5165909"/>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CO" altLang="es-MX" sz="2000" b="1" dirty="0">
                <a:solidFill>
                  <a:srgbClr val="000000"/>
                </a:solidFill>
                <a:latin typeface="Arial" panose="020B0604020202020204" pitchFamily="34" charset="0"/>
                <a:cs typeface="Arial" panose="020B0604020202020204" pitchFamily="34" charset="0"/>
              </a:rPr>
              <a:t>Profesor: M. en E.U.R. Esteban Felipe Sánchez Torres</a:t>
            </a:r>
            <a:endParaRPr lang="es-MX" altLang="es-MX" sz="2000" b="1" dirty="0">
              <a:solidFill>
                <a:srgbClr val="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477" y="167525"/>
            <a:ext cx="1392517" cy="1340768"/>
          </a:xfrm>
          <a:prstGeom prst="rect">
            <a:avLst/>
          </a:prstGeom>
        </p:spPr>
      </p:pic>
      <p:pic>
        <p:nvPicPr>
          <p:cNvPr id="15" name="Imagen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6295" y="329186"/>
            <a:ext cx="906964" cy="971669"/>
          </a:xfrm>
          <a:prstGeom prst="rect">
            <a:avLst/>
          </a:prstGeom>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9" y="692696"/>
            <a:ext cx="8280920"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34" eaLnBrk="1" hangingPunct="1">
              <a:spcBef>
                <a:spcPct val="0"/>
              </a:spcBef>
              <a:buNone/>
              <a:defRPr/>
            </a:pPr>
            <a:r>
              <a:rPr lang="es-MX" altLang="es-MX" sz="2600" b="1" dirty="0">
                <a:solidFill>
                  <a:srgbClr val="FF0000"/>
                </a:solidFill>
                <a:latin typeface="Arial" charset="0"/>
                <a:cs typeface="Arial" charset="0"/>
              </a:rPr>
              <a:t>Los instrumentos cuantitativos: política de reservas mínimas</a:t>
            </a:r>
          </a:p>
        </p:txBody>
      </p:sp>
      <p:sp>
        <p:nvSpPr>
          <p:cNvPr id="7" name="1 CuadroTexto"/>
          <p:cNvSpPr txBox="1"/>
          <p:nvPr/>
        </p:nvSpPr>
        <p:spPr>
          <a:xfrm>
            <a:off x="323528" y="1898531"/>
            <a:ext cx="8136467" cy="4801310"/>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Se instrumenta a través de las variaciones que las autoridades imprimen al coeficiente legal de caja.</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Una elevación de coeficiente legal de caja provocará una elevación similar en el coeficiente de caja mantenido por las instituciones bancarias.</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Esta política incide directamente sobre la concesión de créditos y por tanto sobre la creación de dinero bancario.</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Es un medio muy poderoso para regular el volumen de los créditos.</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Se considera un instrumento de acción discontinua que se fija para un periodo de tiempo prolongado. </a:t>
            </a: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65540"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92707" y="692696"/>
            <a:ext cx="8283749"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34" eaLnBrk="1" hangingPunct="1">
              <a:spcBef>
                <a:spcPct val="0"/>
              </a:spcBef>
              <a:buNone/>
              <a:defRPr/>
            </a:pPr>
            <a:r>
              <a:rPr lang="es-MX" altLang="es-MX" sz="2600" b="1" dirty="0">
                <a:solidFill>
                  <a:srgbClr val="FF0000"/>
                </a:solidFill>
                <a:latin typeface="Arial" charset="0"/>
                <a:cs typeface="Arial" charset="0"/>
              </a:rPr>
              <a:t>Los instrumentos cuantitativos: política de mercado abierto</a:t>
            </a:r>
          </a:p>
        </p:txBody>
      </p:sp>
      <p:sp>
        <p:nvSpPr>
          <p:cNvPr id="7" name="1 CuadroTexto"/>
          <p:cNvSpPr txBox="1"/>
          <p:nvPr/>
        </p:nvSpPr>
        <p:spPr>
          <a:xfrm>
            <a:off x="323528" y="1964491"/>
            <a:ext cx="8136467" cy="1384670"/>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Es la compra y venta por parte del Banco Central de activos primarios, es decir, oro, divisas y valores con tipo de interés fijo en el mercado abierto.</a:t>
            </a:r>
          </a:p>
        </p:txBody>
      </p:sp>
      <p:sp>
        <p:nvSpPr>
          <p:cNvPr id="67588" name="4 Rectángulo"/>
          <p:cNvSpPr>
            <a:spLocks noChangeArrowheads="1"/>
          </p:cNvSpPr>
          <p:nvPr/>
        </p:nvSpPr>
        <p:spPr bwMode="auto">
          <a:xfrm>
            <a:off x="3131840" y="3645024"/>
            <a:ext cx="2971932" cy="2198273"/>
          </a:xfrm>
          <a:prstGeom prst="rect">
            <a:avLst/>
          </a:prstGeom>
          <a:blipFill dpi="0" rotWithShape="1">
            <a:blip r:embed="rId4"/>
            <a:srcRect/>
            <a:stretch>
              <a:fillRect/>
            </a:stretch>
          </a:blipFill>
          <a:ln w="25400" algn="ctr">
            <a:solidFill>
              <a:srgbClr val="FFFFFF"/>
            </a:solidFill>
            <a:miter lim="800000"/>
            <a:headEnd/>
            <a:tailEnd/>
          </a:ln>
        </p:spPr>
        <p:txBody>
          <a:bodyPr lIns="121917" tIns="60958" rIns="121917" bIns="60958"/>
          <a:lstStyle/>
          <a:p>
            <a:endParaRPr lang="es-MX"/>
          </a:p>
        </p:txBody>
      </p:sp>
      <p:sp>
        <p:nvSpPr>
          <p:cNvPr id="67589"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1434" y="692696"/>
            <a:ext cx="8119534"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34" eaLnBrk="1" hangingPunct="1">
              <a:spcBef>
                <a:spcPct val="0"/>
              </a:spcBef>
              <a:buNone/>
              <a:defRPr/>
            </a:pPr>
            <a:r>
              <a:rPr lang="es-MX" altLang="es-MX" sz="2600" b="1" dirty="0">
                <a:solidFill>
                  <a:srgbClr val="FF0000"/>
                </a:solidFill>
                <a:latin typeface="Arial" charset="0"/>
                <a:cs typeface="Arial" charset="0"/>
              </a:rPr>
              <a:t>Los instrumentos cuantitativos: política de redescuento y crédito</a:t>
            </a:r>
          </a:p>
        </p:txBody>
      </p:sp>
      <p:sp>
        <p:nvSpPr>
          <p:cNvPr id="7" name="1 CuadroTexto"/>
          <p:cNvSpPr txBox="1"/>
          <p:nvPr/>
        </p:nvSpPr>
        <p:spPr>
          <a:xfrm>
            <a:off x="452967" y="1700808"/>
            <a:ext cx="8136467" cy="4893323"/>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Una entidad bancaria puede obtener del Banco Central medios legales de pagos mediante el redescuento de las letras que tenga en su cartera.</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Es necesario que el Banco Central este dispuesto a </a:t>
            </a:r>
            <a:r>
              <a:rPr lang="es-MX" sz="1900" dirty="0" err="1">
                <a:solidFill>
                  <a:srgbClr val="000000"/>
                </a:solidFill>
                <a:latin typeface="Arial" panose="020B0604020202020204" pitchFamily="34" charset="0"/>
                <a:cs typeface="Arial" panose="020B0604020202020204" pitchFamily="34" charset="0"/>
              </a:rPr>
              <a:t>redescontar</a:t>
            </a:r>
            <a:r>
              <a:rPr lang="es-MX" sz="1900" dirty="0">
                <a:solidFill>
                  <a:srgbClr val="000000"/>
                </a:solidFill>
                <a:latin typeface="Arial" panose="020B0604020202020204" pitchFamily="34" charset="0"/>
                <a:cs typeface="Arial" panose="020B0604020202020204" pitchFamily="34" charset="0"/>
              </a:rPr>
              <a:t> las letras y que la entidad bancaria quiera pagar el precio establecido por el, el llamado tipo de redescuento.</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política de redescuento como instrumento de política monetaria, consiste en la determinación del tipo de redescuento y del volumen de letras susceptibles de redescuento.</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6963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8" y="836712"/>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Los instrumentos cualitativos</a:t>
            </a:r>
          </a:p>
        </p:txBody>
      </p:sp>
      <p:sp>
        <p:nvSpPr>
          <p:cNvPr id="7" name="1 CuadroTexto"/>
          <p:cNvSpPr txBox="1"/>
          <p:nvPr/>
        </p:nvSpPr>
        <p:spPr>
          <a:xfrm>
            <a:off x="323528" y="2132856"/>
            <a:ext cx="8136467" cy="3577578"/>
          </a:xfrm>
          <a:prstGeom prst="rect">
            <a:avLst/>
          </a:prstGeom>
          <a:noFill/>
        </p:spPr>
        <p:txBody>
          <a:bodyPr lIns="121917" tIns="60958" rIns="121917" bIns="60958">
            <a:spAutoFit/>
          </a:bodyPr>
          <a:lstStyle/>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Control selectivo de crédito</a:t>
            </a:r>
          </a:p>
          <a:p>
            <a:pPr marL="457167" indent="-457167" algn="just" defTabSz="1219110" eaLnBrk="1" fontAlgn="auto" hangingPunct="1">
              <a:lnSpc>
                <a:spcPct val="150000"/>
              </a:lnSpc>
              <a:spcBef>
                <a:spcPts val="0"/>
              </a:spcBef>
              <a:spcAft>
                <a:spcPts val="0"/>
              </a:spcAft>
              <a:buFont typeface="+mj-lt"/>
              <a:buAutoNum type="arabicPeriod"/>
              <a:defRPr/>
            </a:pPr>
            <a:endParaRPr lang="es-MX" sz="1900" dirty="0">
              <a:solidFill>
                <a:srgbClr val="000000"/>
              </a:solidFill>
              <a:latin typeface="Arial" panose="020B0604020202020204" pitchFamily="34" charset="0"/>
              <a:cs typeface="Arial" panose="020B0604020202020204" pitchFamily="34" charset="0"/>
            </a:endParaRPr>
          </a:p>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Persuasión moral</a:t>
            </a:r>
          </a:p>
          <a:p>
            <a:pPr marL="457167" indent="-457167" algn="just" defTabSz="1219110" eaLnBrk="1" fontAlgn="auto" hangingPunct="1">
              <a:lnSpc>
                <a:spcPct val="150000"/>
              </a:lnSpc>
              <a:spcBef>
                <a:spcPts val="0"/>
              </a:spcBef>
              <a:spcAft>
                <a:spcPts val="0"/>
              </a:spcAft>
              <a:buFont typeface="+mj-lt"/>
              <a:buAutoNum type="arabicPeriod"/>
              <a:defRPr/>
            </a:pPr>
            <a:endParaRPr lang="es-MX" sz="1900" dirty="0">
              <a:solidFill>
                <a:srgbClr val="000000"/>
              </a:solidFill>
              <a:latin typeface="Arial" panose="020B0604020202020204" pitchFamily="34" charset="0"/>
              <a:cs typeface="Arial" panose="020B0604020202020204" pitchFamily="34" charset="0"/>
            </a:endParaRPr>
          </a:p>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Publicidad y asesoramiento</a:t>
            </a:r>
          </a:p>
          <a:p>
            <a:pPr marL="457167" indent="-457167" algn="just" defTabSz="1219110" eaLnBrk="1" fontAlgn="auto" hangingPunct="1">
              <a:lnSpc>
                <a:spcPct val="150000"/>
              </a:lnSpc>
              <a:spcBef>
                <a:spcPts val="0"/>
              </a:spcBef>
              <a:spcAft>
                <a:spcPts val="0"/>
              </a:spcAft>
              <a:buFont typeface="+mj-lt"/>
              <a:buAutoNum type="arabicPeriod"/>
              <a:defRPr/>
            </a:pPr>
            <a:endParaRPr lang="es-MX" sz="1900" dirty="0">
              <a:solidFill>
                <a:srgbClr val="000000"/>
              </a:solidFill>
              <a:latin typeface="Arial" panose="020B0604020202020204" pitchFamily="34" charset="0"/>
              <a:cs typeface="Arial" panose="020B0604020202020204" pitchFamily="34" charset="0"/>
            </a:endParaRPr>
          </a:p>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Acción directa</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71684"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30716" y="547450"/>
            <a:ext cx="8682567" cy="467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La eficacia de la Política Monetaria en el marco IS-LM</a:t>
            </a:r>
          </a:p>
        </p:txBody>
      </p:sp>
      <p:sp>
        <p:nvSpPr>
          <p:cNvPr id="7" name="1 CuadroTexto"/>
          <p:cNvSpPr txBox="1"/>
          <p:nvPr/>
        </p:nvSpPr>
        <p:spPr>
          <a:xfrm>
            <a:off x="254380" y="1193354"/>
            <a:ext cx="8494084" cy="1848194"/>
          </a:xfrm>
          <a:prstGeom prst="rect">
            <a:avLst/>
          </a:prstGeom>
          <a:noFill/>
        </p:spPr>
        <p:txBody>
          <a:bodyPr wrap="square" lIns="121917" tIns="60958" rIns="121917" bIns="60958">
            <a:spAutoFit/>
          </a:bodyPr>
          <a:lstStyle>
            <a:lvl1pPr>
              <a:defRPr>
                <a:solidFill>
                  <a:schemeClr val="tx1"/>
                </a:solidFill>
                <a:latin typeface="Calibri" panose="020F0502020204030204" pitchFamily="34" charset="0"/>
              </a:defRPr>
            </a:lvl1pPr>
            <a:lvl2pPr marL="479425" indent="-169863">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r>
              <a:rPr lang="es-MX" altLang="es-MX" sz="1900" dirty="0">
                <a:solidFill>
                  <a:srgbClr val="000000"/>
                </a:solidFill>
                <a:latin typeface="Arial" panose="020B0604020202020204" pitchFamily="34" charset="0"/>
                <a:cs typeface="Arial" panose="020B0604020202020204" pitchFamily="34" charset="0"/>
              </a:rPr>
              <a:t>El Modelo IS-LM</a:t>
            </a:r>
          </a:p>
          <a:p>
            <a:pPr algn="just" eaLnBrk="1" hangingPunct="1">
              <a:lnSpc>
                <a:spcPct val="150000"/>
              </a:lnSpc>
              <a:spcBef>
                <a:spcPct val="20000"/>
              </a:spcBef>
              <a:buClr>
                <a:srgbClr val="AD0101"/>
              </a:buClr>
            </a:pPr>
            <a:r>
              <a:rPr lang="es-MX" altLang="es-MX" sz="1900" dirty="0">
                <a:solidFill>
                  <a:srgbClr val="303030"/>
                </a:solidFill>
                <a:latin typeface="Arial" panose="020B0604020202020204" pitchFamily="34" charset="0"/>
                <a:cs typeface="Arial" panose="020B0604020202020204" pitchFamily="34" charset="0"/>
              </a:rPr>
              <a:t>Con el fin de abordar la utilidad de la Política Monetaria, se retoma el modelo </a:t>
            </a:r>
            <a:r>
              <a:rPr lang="es-MX" altLang="es-MX" sz="1900" dirty="0" smtClean="0">
                <a:solidFill>
                  <a:srgbClr val="303030"/>
                </a:solidFill>
                <a:latin typeface="Arial" panose="020B0604020202020204" pitchFamily="34" charset="0"/>
                <a:cs typeface="Arial" panose="020B0604020202020204" pitchFamily="34" charset="0"/>
              </a:rPr>
              <a:t>IS-LM.</a:t>
            </a:r>
          </a:p>
          <a:p>
            <a:pPr algn="just" eaLnBrk="1" hangingPunct="1">
              <a:lnSpc>
                <a:spcPct val="150000"/>
              </a:lnSpc>
              <a:spcBef>
                <a:spcPct val="20000"/>
              </a:spcBef>
              <a:buClr>
                <a:srgbClr val="AD0101"/>
              </a:buClr>
            </a:pPr>
            <a:r>
              <a:rPr lang="es-MX" altLang="es-MX" sz="1900" dirty="0" smtClean="0">
                <a:solidFill>
                  <a:srgbClr val="303030"/>
                </a:solidFill>
                <a:latin typeface="Arial" panose="020B0604020202020204" pitchFamily="34" charset="0"/>
                <a:cs typeface="Arial" panose="020B0604020202020204" pitchFamily="34" charset="0"/>
              </a:rPr>
              <a:t>Sean </a:t>
            </a:r>
            <a:r>
              <a:rPr lang="es-MX" altLang="es-MX" sz="1900" dirty="0">
                <a:solidFill>
                  <a:srgbClr val="303030"/>
                </a:solidFill>
                <a:latin typeface="Arial" panose="020B0604020202020204" pitchFamily="34" charset="0"/>
                <a:cs typeface="Arial" panose="020B0604020202020204" pitchFamily="34" charset="0"/>
              </a:rPr>
              <a:t>las ecuaciones del equilibrio real (IS) y del mercado monetario (LM):</a:t>
            </a:r>
            <a:endParaRPr lang="es-MX" altLang="es-MX" sz="1900" i="1" dirty="0">
              <a:solidFill>
                <a:srgbClr val="303030"/>
              </a:solidFill>
              <a:latin typeface="Arial" panose="020B0604020202020204" pitchFamily="34" charset="0"/>
              <a:cs typeface="Arial" panose="020B0604020202020204" pitchFamily="34" charset="0"/>
            </a:endParaRPr>
          </a:p>
        </p:txBody>
      </p:sp>
      <p:sp>
        <p:nvSpPr>
          <p:cNvPr id="73733"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pic>
        <p:nvPicPr>
          <p:cNvPr id="3" name="Imagen 2"/>
          <p:cNvPicPr>
            <a:picLocks noChangeAspect="1"/>
          </p:cNvPicPr>
          <p:nvPr/>
        </p:nvPicPr>
        <p:blipFill rotWithShape="1">
          <a:blip r:embed="rId4">
            <a:duotone>
              <a:prstClr val="black"/>
              <a:schemeClr val="tx1">
                <a:tint val="45000"/>
                <a:satMod val="400000"/>
              </a:schemeClr>
            </a:duotone>
            <a:extLst>
              <a:ext uri="{28A0092B-C50C-407E-A947-70E740481C1C}">
                <a14:useLocalDpi xmlns:a14="http://schemas.microsoft.com/office/drawing/2010/main" val="0"/>
              </a:ext>
            </a:extLst>
          </a:blip>
          <a:srcRect l="26205" r="17292"/>
          <a:stretch/>
        </p:blipFill>
        <p:spPr>
          <a:xfrm>
            <a:off x="2341182" y="2996952"/>
            <a:ext cx="4320480" cy="3724979"/>
          </a:xfrm>
          <a:prstGeom prst="rect">
            <a:avLst/>
          </a:prstGeom>
        </p:spPr>
      </p:pic>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52967" y="779732"/>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Óptica General</a:t>
            </a:r>
          </a:p>
        </p:txBody>
      </p:sp>
      <p:sp>
        <p:nvSpPr>
          <p:cNvPr id="7" name="1 CuadroTexto"/>
          <p:cNvSpPr txBox="1"/>
          <p:nvPr/>
        </p:nvSpPr>
        <p:spPr>
          <a:xfrm>
            <a:off x="451578" y="1484784"/>
            <a:ext cx="8136467" cy="2700415"/>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Los mercados de activos se ajustan inmediatamente. La caída de los tipos de interés provoca un incremento de la inversión, el gasto y la renta hasta el nuevo punto de equilibrio E’. La conclusión es que un aumento de la cantidad real de dinero (los precios se mantienen constantes) supone un aumento de la renta de equilibrio y reduce los tipos de interés de equilibrio. </a:t>
            </a:r>
          </a:p>
        </p:txBody>
      </p:sp>
      <p:pic>
        <p:nvPicPr>
          <p:cNvPr id="7578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4005064"/>
            <a:ext cx="3780367" cy="231351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781"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1433" y="635515"/>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Efectividad</a:t>
            </a:r>
          </a:p>
        </p:txBody>
      </p:sp>
      <p:pic>
        <p:nvPicPr>
          <p:cNvPr id="7782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556792"/>
            <a:ext cx="7352148" cy="41764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828"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44500" y="781564"/>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Política monetaria y retardos temporales.</a:t>
            </a:r>
          </a:p>
        </p:txBody>
      </p:sp>
      <p:sp>
        <p:nvSpPr>
          <p:cNvPr id="7" name="1 CuadroTexto"/>
          <p:cNvSpPr txBox="1"/>
          <p:nvPr/>
        </p:nvSpPr>
        <p:spPr>
          <a:xfrm>
            <a:off x="444500" y="2133600"/>
            <a:ext cx="8136467" cy="1384670"/>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Por otra parte, incluso la política monetaria puede ser ineficaz a corto plazo debido a el problema de los retrasos temporales que acompañan a cada una de las fases de la política monetaria.</a:t>
            </a:r>
          </a:p>
        </p:txBody>
      </p:sp>
      <p:sp>
        <p:nvSpPr>
          <p:cNvPr id="7987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30716" y="647156"/>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 Componentes de los retardos temporales.</a:t>
            </a:r>
          </a:p>
        </p:txBody>
      </p:sp>
      <p:sp>
        <p:nvSpPr>
          <p:cNvPr id="7" name="1 CuadroTexto"/>
          <p:cNvSpPr txBox="1"/>
          <p:nvPr/>
        </p:nvSpPr>
        <p:spPr>
          <a:xfrm>
            <a:off x="230716" y="1133080"/>
            <a:ext cx="8136467" cy="6209068"/>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Existen dos componentes de los retardos ( tanto para política monetaria como para fiscal ):</a:t>
            </a:r>
          </a:p>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Desfase exterior: tiempo que transcurre desde que se pone en marcha la política económica ( monetaria o fiscal ) hasta que provoca efectos en la economía. En el caso de la política monetaria: retardo en el sistema financiero ( reacción de los tipo de interés a los cambios de la masa monetaria ); reajuste de los gastos a los cambios en las variables financieras.</a:t>
            </a:r>
          </a:p>
          <a:p>
            <a:pPr marL="457167" indent="-457167" algn="just" defTabSz="1219110" eaLnBrk="1" fontAlgn="auto" hangingPunct="1">
              <a:lnSpc>
                <a:spcPct val="150000"/>
              </a:lnSpc>
              <a:spcBef>
                <a:spcPts val="0"/>
              </a:spcBef>
              <a:spcAft>
                <a:spcPts val="0"/>
              </a:spcAft>
              <a:buFont typeface="+mj-lt"/>
              <a:buAutoNum type="arabicPeriod"/>
              <a:defRPr/>
            </a:pPr>
            <a:r>
              <a:rPr lang="es-MX" sz="1900" dirty="0">
                <a:solidFill>
                  <a:srgbClr val="000000"/>
                </a:solidFill>
                <a:latin typeface="Arial" panose="020B0604020202020204" pitchFamily="34" charset="0"/>
                <a:cs typeface="Arial" panose="020B0604020202020204" pitchFamily="34" charset="0"/>
              </a:rPr>
              <a:t>Desfase interno ( más importante en política fiscal ): tiempo que transcurre desde que tiene lugar un fenómeno hasta que se tiene información completa y fiable del mismo; tiempo desde que se tiene la información hasta que se adopta una decisión; tiempo desde que se toma la decisión hasta que se pone en marcha las políticas.</a:t>
            </a:r>
          </a:p>
          <a:p>
            <a:pPr marL="457167" indent="-457167" algn="just" defTabSz="1219110" eaLnBrk="1" fontAlgn="auto" hangingPunct="1">
              <a:lnSpc>
                <a:spcPct val="150000"/>
              </a:lnSpc>
              <a:spcBef>
                <a:spcPts val="0"/>
              </a:spcBef>
              <a:spcAft>
                <a:spcPts val="0"/>
              </a:spcAft>
              <a:buFont typeface="+mj-lt"/>
              <a:buAutoNum type="arabicPeriod"/>
              <a:defRPr/>
            </a:pPr>
            <a:endParaRPr lang="es-MX" sz="1900" dirty="0">
              <a:solidFill>
                <a:srgbClr val="000000"/>
              </a:solidFill>
              <a:latin typeface="Arial" panose="020B0604020202020204" pitchFamily="34" charset="0"/>
              <a:cs typeface="Arial" panose="020B0604020202020204" pitchFamily="34" charset="0"/>
            </a:endParaRPr>
          </a:p>
        </p:txBody>
      </p:sp>
      <p:sp>
        <p:nvSpPr>
          <p:cNvPr id="81924"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25451" y="745581"/>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Critica</a:t>
            </a:r>
          </a:p>
        </p:txBody>
      </p:sp>
      <p:sp>
        <p:nvSpPr>
          <p:cNvPr id="7" name="1 CuadroTexto"/>
          <p:cNvSpPr txBox="1"/>
          <p:nvPr/>
        </p:nvSpPr>
        <p:spPr>
          <a:xfrm>
            <a:off x="428574" y="1451413"/>
            <a:ext cx="8136467" cy="5386086"/>
          </a:xfrm>
          <a:prstGeom prst="rect">
            <a:avLst/>
          </a:prstGeom>
          <a:noFill/>
        </p:spPr>
        <p:txBody>
          <a:bodyPr lIns="121917" tIns="60958" rIns="121917" bIns="60958">
            <a:spAutoFit/>
          </a:bodyPr>
          <a:lstStyle/>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Ante la existencia de retardos la política monetaria </a:t>
            </a:r>
            <a:r>
              <a:rPr lang="es-MX" sz="1900" dirty="0" err="1" smtClean="0">
                <a:solidFill>
                  <a:srgbClr val="000000"/>
                </a:solidFill>
                <a:latin typeface="Arial" panose="020B0604020202020204" pitchFamily="34" charset="0"/>
                <a:cs typeface="Arial" panose="020B0604020202020204" pitchFamily="34" charset="0"/>
              </a:rPr>
              <a:t>anticíclica</a:t>
            </a:r>
            <a:r>
              <a:rPr lang="es-MX" sz="1900" dirty="0" smtClean="0">
                <a:solidFill>
                  <a:srgbClr val="000000"/>
                </a:solidFill>
                <a:latin typeface="Arial" panose="020B0604020202020204" pitchFamily="34" charset="0"/>
                <a:cs typeface="Arial" panose="020B0604020202020204" pitchFamily="34" charset="0"/>
              </a:rPr>
              <a:t> (keynesianos) </a:t>
            </a:r>
            <a:r>
              <a:rPr lang="es-MX" sz="1900" dirty="0">
                <a:solidFill>
                  <a:srgbClr val="000000"/>
                </a:solidFill>
                <a:latin typeface="Arial" panose="020B0604020202020204" pitchFamily="34" charset="0"/>
                <a:cs typeface="Arial" panose="020B0604020202020204" pitchFamily="34" charset="0"/>
              </a:rPr>
              <a:t>puede provocar efectos desestabilizadores. Por ejemplo, una política expansiva cuando la economía está en crisis puede dar sus frutos cuando el ciclo ya se encuentra en fase expansiva.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Esta es una de las críticas que se le hace al análisis IS-LM. Además rechazan la idea de que la política fiscal y monetaria se pueden analizar de forma independiente. Consideran normalmente que son interdependientes, por lo que no se puede modificar una curva sin afectar a otra.</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83972"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95536" y="764704"/>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Concepción Tradicional </a:t>
            </a:r>
          </a:p>
        </p:txBody>
      </p:sp>
      <p:sp>
        <p:nvSpPr>
          <p:cNvPr id="2" name="1 CuadroTexto"/>
          <p:cNvSpPr txBox="1"/>
          <p:nvPr/>
        </p:nvSpPr>
        <p:spPr>
          <a:xfrm>
            <a:off x="467784" y="2205567"/>
            <a:ext cx="8136467" cy="2700415"/>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ES_tradnl" sz="1900" dirty="0">
                <a:latin typeface="Arial" panose="020B0604020202020204" pitchFamily="34" charset="0"/>
                <a:cs typeface="Arial" panose="020B0604020202020204" pitchFamily="34" charset="0"/>
              </a:rPr>
              <a:t>Acción de las autoridades monetarias dirigida a controlar las variaciones en la cantidad total de dinero, en los tipos de interés, e incluso en el tipo de cambio, con el fin de colaborar con los demás instrumentos de la política económica al control de la inflación, a la reducción del desempleo, a una mayor tasa de crecimiento y o a la mejora del saldo de la balanza de pagos.</a:t>
            </a:r>
          </a:p>
        </p:txBody>
      </p:sp>
      <p:sp>
        <p:nvSpPr>
          <p:cNvPr id="30724"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25451" y="746125"/>
            <a:ext cx="8682567" cy="469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smtClean="0">
                <a:solidFill>
                  <a:srgbClr val="FF0000"/>
                </a:solidFill>
                <a:latin typeface="Arial" charset="0"/>
                <a:cs typeface="Arial" charset="0"/>
              </a:rPr>
              <a:t>Limitaciones y posibilidades de la política monetaria</a:t>
            </a:r>
            <a:endParaRPr lang="es-MX" altLang="es-MX" sz="2600" b="1" dirty="0">
              <a:solidFill>
                <a:srgbClr val="FF0000"/>
              </a:solidFill>
              <a:latin typeface="Arial" charset="0"/>
              <a:cs typeface="Arial" charset="0"/>
            </a:endParaRPr>
          </a:p>
        </p:txBody>
      </p:sp>
      <p:sp>
        <p:nvSpPr>
          <p:cNvPr id="7" name="1 CuadroTexto"/>
          <p:cNvSpPr txBox="1"/>
          <p:nvPr/>
        </p:nvSpPr>
        <p:spPr>
          <a:xfrm>
            <a:off x="425451" y="1484784"/>
            <a:ext cx="8136467" cy="4947504"/>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política monetaria mantiene fijo el interés bajo en el corto plazo. </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Los </a:t>
            </a:r>
            <a:r>
              <a:rPr lang="es-MX" sz="1900" dirty="0" err="1">
                <a:solidFill>
                  <a:srgbClr val="000000"/>
                </a:solidFill>
                <a:latin typeface="Arial" panose="020B0604020202020204" pitchFamily="34" charset="0"/>
                <a:cs typeface="Arial" panose="020B0604020202020204" pitchFamily="34" charset="0"/>
              </a:rPr>
              <a:t>BCs</a:t>
            </a:r>
            <a:r>
              <a:rPr lang="es-MX" sz="1900" dirty="0">
                <a:solidFill>
                  <a:srgbClr val="000000"/>
                </a:solidFill>
                <a:latin typeface="Arial" panose="020B0604020202020204" pitchFamily="34" charset="0"/>
                <a:cs typeface="Arial" panose="020B0604020202020204" pitchFamily="34" charset="0"/>
              </a:rPr>
              <a:t> podrían garantizar: un bajo interés nominal, adoptando políticas monetarias deflacionarias; y un alto interés nominal adoptando políticas monetarias inflacionarias y aceptando transitoriamente que el interés nominal se reduzca. </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Estas consideraciones explica: por qué la política monetaria no puede mantener fijo el interés; y la causa de que el interés fijo sean un indicador engañoso respecto a si la política monetaria es "restrictiva" o "expansiva". Por tal razón, es mejor observar la tasa de variación de la oferta de dinero</a:t>
            </a:r>
          </a:p>
        </p:txBody>
      </p:sp>
      <p:sp>
        <p:nvSpPr>
          <p:cNvPr id="86020"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7" name="1 CuadroTexto"/>
          <p:cNvSpPr txBox="1"/>
          <p:nvPr/>
        </p:nvSpPr>
        <p:spPr>
          <a:xfrm>
            <a:off x="425451" y="2061633"/>
            <a:ext cx="8136467" cy="3138997"/>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política monetaria mantiene fijo el desempleo bajo en el corto plazo.</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La creencia de que hay una contraposición permanente entre inflación y desempleo; es una versión de la confusión entre "tasa alta" y "tasa creciente". Una tasa "creciente" de inflación puede reducir el desempleo, una tasa "alta" de inflación no puede reducir el desempleo.</a:t>
            </a:r>
          </a:p>
        </p:txBody>
      </p:sp>
      <p:sp>
        <p:nvSpPr>
          <p:cNvPr id="5" name="Rectangle 2"/>
          <p:cNvSpPr>
            <a:spLocks noChangeArrowheads="1"/>
          </p:cNvSpPr>
          <p:nvPr/>
        </p:nvSpPr>
        <p:spPr bwMode="auto">
          <a:xfrm>
            <a:off x="425451" y="746125"/>
            <a:ext cx="8682567" cy="469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smtClean="0">
                <a:solidFill>
                  <a:srgbClr val="FF0000"/>
                </a:solidFill>
                <a:latin typeface="Arial" charset="0"/>
                <a:cs typeface="Arial" charset="0"/>
              </a:rPr>
              <a:t>Limitaciones y posibilidades de la política monetaria</a:t>
            </a:r>
            <a:endParaRPr lang="es-MX" altLang="es-MX" sz="2600" b="1" dirty="0">
              <a:solidFill>
                <a:srgbClr val="FF0000"/>
              </a:solidFill>
              <a:latin typeface="Arial" charset="0"/>
              <a:cs typeface="Arial" charset="0"/>
            </a:endParaRPr>
          </a:p>
        </p:txBody>
      </p:sp>
      <p:sp>
        <p:nvSpPr>
          <p:cNvPr id="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92683" y="548680"/>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Posibilidades de la Política Monetaria</a:t>
            </a:r>
          </a:p>
        </p:txBody>
      </p:sp>
      <p:sp>
        <p:nvSpPr>
          <p:cNvPr id="7" name="1 CuadroTexto"/>
          <p:cNvSpPr txBox="1"/>
          <p:nvPr/>
        </p:nvSpPr>
        <p:spPr>
          <a:xfrm>
            <a:off x="323528" y="1197931"/>
            <a:ext cx="8136467" cy="5978556"/>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La política monetaria produce  efectos sobre magnitudes reales: interés real, desempleo, ingreso nacional real, oferta real de dinero, crecimiento del ingreso nacional real y crecimiento de la oferta real de dinero</a:t>
            </a:r>
            <a:r>
              <a:rPr lang="es-MX" sz="1900" dirty="0" smtClean="0">
                <a:solidFill>
                  <a:srgbClr val="000000"/>
                </a:solidFill>
                <a:latin typeface="Arial" panose="020B0604020202020204" pitchFamily="34" charset="0"/>
                <a:cs typeface="Arial" panose="020B0604020202020204" pitchFamily="34" charset="0"/>
              </a:rPr>
              <a:t>.</a:t>
            </a:r>
            <a:endParaRPr lang="es-MX" sz="1000" dirty="0" smtClean="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smtClean="0">
                <a:solidFill>
                  <a:srgbClr val="000000"/>
                </a:solidFill>
                <a:latin typeface="Arial" panose="020B0604020202020204" pitchFamily="34" charset="0"/>
                <a:cs typeface="Arial" panose="020B0604020202020204" pitchFamily="34" charset="0"/>
              </a:rPr>
              <a:t>La </a:t>
            </a:r>
            <a:r>
              <a:rPr lang="es-MX" sz="1900" dirty="0">
                <a:solidFill>
                  <a:srgbClr val="000000"/>
                </a:solidFill>
                <a:latin typeface="Arial" panose="020B0604020202020204" pitchFamily="34" charset="0"/>
                <a:cs typeface="Arial" panose="020B0604020202020204" pitchFamily="34" charset="0"/>
              </a:rPr>
              <a:t>primera tarea que cumple la política monetaria  es que puede evitar que el propio dinero sea una fuente de perturbación económica.</a:t>
            </a:r>
          </a:p>
          <a:p>
            <a:pPr marL="342874" indent="-342874" algn="just" defTabSz="1219110" eaLnBrk="1" fontAlgn="auto" hangingPunct="1">
              <a:spcBef>
                <a:spcPts val="0"/>
              </a:spcBef>
              <a:spcAft>
                <a:spcPts val="0"/>
              </a:spcAft>
              <a:buFont typeface="Arial" panose="020B0604020202020204" pitchFamily="34" charset="0"/>
              <a:buChar char="•"/>
              <a:defRPr/>
            </a:pPr>
            <a:endParaRPr lang="es-MX" sz="1000" dirty="0">
              <a:solidFill>
                <a:srgbClr val="000000"/>
              </a:solidFill>
              <a:latin typeface="Arial" panose="020B0604020202020204" pitchFamily="34" charset="0"/>
              <a:cs typeface="Arial" panose="020B0604020202020204" pitchFamily="34" charset="0"/>
            </a:endParaRP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La segunda tarea que cumple la política monetaria es proporcionar un "medio de cambio" estable para la economía.  Cumplir la primera tarea contribuye a cumplir la segunda tarea, pero hay algo más. Nuestro sistema económico trabajará mejor cuando empresarios y consumidores, puedan proceder con la plena confianza de que el nivel medio de precios se comportará en el futuro en forma conocida, de preferencia de que ese nivel medio de precios será muy estable.</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9011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16985" y="692696"/>
            <a:ext cx="8136466"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34" eaLnBrk="1" hangingPunct="1">
              <a:spcBef>
                <a:spcPct val="0"/>
              </a:spcBef>
              <a:buNone/>
              <a:defRPr/>
            </a:pPr>
            <a:r>
              <a:rPr lang="es-MX" altLang="es-MX" sz="2600" b="1" dirty="0">
                <a:solidFill>
                  <a:srgbClr val="FF0000"/>
                </a:solidFill>
                <a:latin typeface="Arial" charset="0"/>
                <a:cs typeface="Arial" charset="0"/>
              </a:rPr>
              <a:t>La Política Monetaria como proceso de reformas estructurales</a:t>
            </a:r>
          </a:p>
        </p:txBody>
      </p:sp>
      <p:sp>
        <p:nvSpPr>
          <p:cNvPr id="7" name="1 CuadroTexto"/>
          <p:cNvSpPr txBox="1"/>
          <p:nvPr/>
        </p:nvSpPr>
        <p:spPr>
          <a:xfrm>
            <a:off x="416984" y="2051051"/>
            <a:ext cx="8136467" cy="3577578"/>
          </a:xfrm>
          <a:prstGeom prst="rect">
            <a:avLst/>
          </a:prstGeom>
          <a:noFill/>
        </p:spPr>
        <p:txBody>
          <a:bodyPr lIns="121917" tIns="60958" rIns="121917" bIns="60958">
            <a:spAutoFit/>
          </a:bodyPr>
          <a:lstStyle/>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La política monetaria en un proceso de reformas estructurales Una nueva limitación específica de la política monetaria se refiere a su escasa relevancia directa en el marco de una política de reformas estructurales.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Estanflación </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Contribuir al ajuste global de la economía </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Evitar ilusiones monetarias de los agentes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Salarios Nominales y reducción de costes</a:t>
            </a:r>
          </a:p>
        </p:txBody>
      </p:sp>
      <p:sp>
        <p:nvSpPr>
          <p:cNvPr id="92164"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8" y="740290"/>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hangingPunct="1">
              <a:spcBef>
                <a:spcPct val="0"/>
              </a:spcBef>
              <a:buNone/>
            </a:pPr>
            <a:r>
              <a:rPr lang="es-MX" altLang="es-MX" sz="2600" b="1" dirty="0">
                <a:solidFill>
                  <a:srgbClr val="FF0000"/>
                </a:solidFill>
                <a:latin typeface="Arial" charset="0"/>
                <a:cs typeface="Arial" charset="0"/>
              </a:rPr>
              <a:t>Referencias bibliográficas</a:t>
            </a:r>
          </a:p>
        </p:txBody>
      </p:sp>
      <p:sp>
        <p:nvSpPr>
          <p:cNvPr id="7" name="1 CuadroTexto"/>
          <p:cNvSpPr txBox="1"/>
          <p:nvPr/>
        </p:nvSpPr>
        <p:spPr>
          <a:xfrm>
            <a:off x="323528" y="1772816"/>
            <a:ext cx="8136467" cy="1001183"/>
          </a:xfrm>
          <a:prstGeom prst="rect">
            <a:avLst/>
          </a:prstGeom>
          <a:noFill/>
        </p:spPr>
        <p:txBody>
          <a:bodyPr lIns="121917" tIns="60958" rIns="121917" bIns="60958">
            <a:spAutoFit/>
          </a:bodyPr>
          <a:lstStyle/>
          <a:p>
            <a:pPr marL="342900" indent="-342900" algn="just" defTabSz="1219110" eaLnBrk="1" fontAlgn="auto" hangingPunct="1">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Fernández, A., Parejo, J., &amp; Rodríguez, L. (2006). La Política Monetaria. En A. Fernández, J. Parejo, &amp; L. Rodríguez, Política económica (págs. 365-412). España: Mc Graw Hill.</a:t>
            </a:r>
          </a:p>
        </p:txBody>
      </p:sp>
      <p:sp>
        <p:nvSpPr>
          <p:cNvPr id="94212"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1258" y="781565"/>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Concepción Tradicional </a:t>
            </a:r>
          </a:p>
        </p:txBody>
      </p:sp>
      <p:sp>
        <p:nvSpPr>
          <p:cNvPr id="3" name="2 CuadroTexto"/>
          <p:cNvSpPr txBox="1"/>
          <p:nvPr/>
        </p:nvSpPr>
        <p:spPr>
          <a:xfrm>
            <a:off x="395817" y="2133601"/>
            <a:ext cx="8280400" cy="1000270"/>
          </a:xfrm>
          <a:prstGeom prst="rect">
            <a:avLst/>
          </a:prstGeom>
          <a:noFill/>
        </p:spPr>
        <p:txBody>
          <a:bodyPr lIns="121917" tIns="60958" rIns="121917" bIns="60958">
            <a:spAutoFit/>
          </a:bodyPr>
          <a:lstStyle/>
          <a:p>
            <a:pPr defTabSz="1219110" eaLnBrk="1" fontAlgn="auto" hangingPunct="1">
              <a:lnSpc>
                <a:spcPct val="150000"/>
              </a:lnSpc>
              <a:spcBef>
                <a:spcPts val="0"/>
              </a:spcBef>
              <a:spcAft>
                <a:spcPts val="0"/>
              </a:spcAft>
              <a:defRPr/>
            </a:pPr>
            <a:r>
              <a:rPr lang="es-ES_tradnl" sz="1900" dirty="0">
                <a:latin typeface="Arial" panose="020B0604020202020204" pitchFamily="34" charset="0"/>
                <a:cs typeface="Arial" panose="020B0604020202020204" pitchFamily="34" charset="0"/>
              </a:rPr>
              <a:t>Un proceso de control monetario puede ser descrito como una articulación de 2 etapas o niveles:</a:t>
            </a:r>
          </a:p>
        </p:txBody>
      </p:sp>
      <p:sp>
        <p:nvSpPr>
          <p:cNvPr id="4" name="3 CuadroTexto"/>
          <p:cNvSpPr txBox="1"/>
          <p:nvPr/>
        </p:nvSpPr>
        <p:spPr>
          <a:xfrm>
            <a:off x="539552" y="3208624"/>
            <a:ext cx="2302933" cy="414867"/>
          </a:xfrm>
          <a:prstGeom prst="rect">
            <a:avLst/>
          </a:prstGeom>
          <a:noFill/>
        </p:spPr>
        <p:txBody>
          <a:bodyPr lIns="121917" tIns="60958" rIns="121917" bIns="60958">
            <a:spAutoFit/>
          </a:bodyPr>
          <a:lstStyle/>
          <a:p>
            <a:pPr defTabSz="1219110" eaLnBrk="1" fontAlgn="auto" hangingPunct="1">
              <a:spcBef>
                <a:spcPts val="0"/>
              </a:spcBef>
              <a:spcAft>
                <a:spcPts val="0"/>
              </a:spcAft>
              <a:defRPr/>
            </a:pPr>
            <a:r>
              <a:rPr lang="es-MX" sz="1900" dirty="0">
                <a:latin typeface="Arial" panose="020B0604020202020204" pitchFamily="34" charset="0"/>
                <a:cs typeface="Arial" panose="020B0604020202020204" pitchFamily="34" charset="0"/>
              </a:rPr>
              <a:t>1er. Nivel : </a:t>
            </a:r>
          </a:p>
        </p:txBody>
      </p:sp>
      <p:sp>
        <p:nvSpPr>
          <p:cNvPr id="7" name="6 CuadroTexto"/>
          <p:cNvSpPr txBox="1"/>
          <p:nvPr/>
        </p:nvSpPr>
        <p:spPr>
          <a:xfrm>
            <a:off x="4421586" y="3179291"/>
            <a:ext cx="2305051" cy="414867"/>
          </a:xfrm>
          <a:prstGeom prst="rect">
            <a:avLst/>
          </a:prstGeom>
          <a:noFill/>
        </p:spPr>
        <p:txBody>
          <a:bodyPr lIns="121917" tIns="60958" rIns="121917" bIns="60958">
            <a:spAutoFit/>
          </a:bodyPr>
          <a:lstStyle/>
          <a:p>
            <a:pPr defTabSz="1219110" eaLnBrk="1" fontAlgn="auto" hangingPunct="1">
              <a:spcBef>
                <a:spcPts val="0"/>
              </a:spcBef>
              <a:spcAft>
                <a:spcPts val="0"/>
              </a:spcAft>
              <a:defRPr/>
            </a:pPr>
            <a:r>
              <a:rPr lang="es-MX" sz="1900" dirty="0">
                <a:latin typeface="Arial" panose="020B0604020202020204" pitchFamily="34" charset="0"/>
                <a:cs typeface="Arial" panose="020B0604020202020204" pitchFamily="34" charset="0"/>
              </a:rPr>
              <a:t>2do. Nivel : </a:t>
            </a:r>
          </a:p>
        </p:txBody>
      </p:sp>
      <p:sp>
        <p:nvSpPr>
          <p:cNvPr id="8" name="7 CuadroTexto"/>
          <p:cNvSpPr txBox="1"/>
          <p:nvPr/>
        </p:nvSpPr>
        <p:spPr>
          <a:xfrm>
            <a:off x="539552" y="3623491"/>
            <a:ext cx="3204633" cy="1845733"/>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400" b="1" dirty="0">
                <a:latin typeface="Arial" panose="020B0604020202020204" pitchFamily="34" charset="0"/>
                <a:cs typeface="Arial" panose="020B0604020202020204" pitchFamily="34" charset="0"/>
              </a:rPr>
              <a:t>Las autoridades tratan de alcanzar ciertos objetivos finales referentes a niveles de empleo, precios, producción y balanza de pagos, a través de la regulación de alguna variable monetaria que actúa como objetivo intermedio de la política monetaria (M o i). </a:t>
            </a:r>
          </a:p>
        </p:txBody>
      </p:sp>
      <p:sp>
        <p:nvSpPr>
          <p:cNvPr id="11" name="10 CuadroTexto"/>
          <p:cNvSpPr txBox="1"/>
          <p:nvPr/>
        </p:nvSpPr>
        <p:spPr>
          <a:xfrm>
            <a:off x="4406900" y="3644900"/>
            <a:ext cx="4356100" cy="2493433"/>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400" b="1" dirty="0">
                <a:latin typeface="Arial" panose="020B0604020202020204" pitchFamily="34" charset="0"/>
                <a:cs typeface="Arial" panose="020B0604020202020204" pitchFamily="34" charset="0"/>
              </a:rPr>
              <a:t>Las autoridades tratan de regular la variable elegida como objetivo intermedio a través del control de una variable operativa elegida como objetivo intermedio a través del control de una variable operativa (base monetaria, la liquidez bancaria, i del mercado monetario  a CP). El control de la variable operativa se realiza por medio de varios instrumentos de política monetaria (coeficiente de caja, redescuento, operaciones de mercado abierto).</a:t>
            </a:r>
          </a:p>
          <a:p>
            <a:pPr defTabSz="1219110" eaLnBrk="1" fontAlgn="auto" hangingPunct="1">
              <a:spcBef>
                <a:spcPts val="0"/>
              </a:spcBef>
              <a:spcAft>
                <a:spcPts val="0"/>
              </a:spcAft>
              <a:defRPr/>
            </a:pPr>
            <a:endParaRPr lang="es-MX" sz="1400" b="1" dirty="0">
              <a:latin typeface="Arial" panose="020B0604020202020204" pitchFamily="34" charset="0"/>
              <a:cs typeface="Arial" panose="020B0604020202020204" pitchFamily="34" charset="0"/>
            </a:endParaRPr>
          </a:p>
        </p:txBody>
      </p:sp>
      <p:sp>
        <p:nvSpPr>
          <p:cNvPr id="32776"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2791" y="667045"/>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Estrategia Tradicional de la Política Monetaria</a:t>
            </a:r>
          </a:p>
        </p:txBody>
      </p:sp>
      <p:sp>
        <p:nvSpPr>
          <p:cNvPr id="2" name="CuadroTexto 1"/>
          <p:cNvSpPr txBox="1"/>
          <p:nvPr/>
        </p:nvSpPr>
        <p:spPr>
          <a:xfrm>
            <a:off x="322791" y="1729317"/>
            <a:ext cx="1871133" cy="414867"/>
          </a:xfrm>
          <a:prstGeom prst="rect">
            <a:avLst/>
          </a:prstGeom>
          <a:noFill/>
        </p:spPr>
        <p:txBody>
          <a:bodyPr lIns="121917" tIns="60958" rIns="121917" bIns="60958">
            <a:spAutoFit/>
          </a:bodyPr>
          <a:lstStyle/>
          <a:p>
            <a:pPr defTabSz="1219110" eaLnBrk="1" fontAlgn="auto" hangingPunct="1">
              <a:spcBef>
                <a:spcPts val="0"/>
              </a:spcBef>
              <a:spcAft>
                <a:spcPts val="0"/>
              </a:spcAft>
              <a:defRPr/>
            </a:pPr>
            <a:r>
              <a:rPr lang="es-MX" sz="1900" b="1" dirty="0">
                <a:latin typeface="Arial" panose="020B0604020202020204" pitchFamily="34" charset="0"/>
                <a:cs typeface="Arial" panose="020B0604020202020204" pitchFamily="34" charset="0"/>
              </a:rPr>
              <a:t>Instrumentos </a:t>
            </a:r>
          </a:p>
        </p:txBody>
      </p:sp>
      <p:sp>
        <p:nvSpPr>
          <p:cNvPr id="10" name="CuadroTexto 9"/>
          <p:cNvSpPr txBox="1"/>
          <p:nvPr/>
        </p:nvSpPr>
        <p:spPr>
          <a:xfrm>
            <a:off x="4572000" y="1757276"/>
            <a:ext cx="2664296" cy="415494"/>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1900" b="1" dirty="0">
                <a:latin typeface="Arial" panose="020B0604020202020204" pitchFamily="34" charset="0"/>
                <a:cs typeface="Arial" panose="020B0604020202020204" pitchFamily="34" charset="0"/>
              </a:rPr>
              <a:t>Variable operativa </a:t>
            </a:r>
          </a:p>
        </p:txBody>
      </p:sp>
      <p:sp>
        <p:nvSpPr>
          <p:cNvPr id="34821" name="CuadroTexto 11"/>
          <p:cNvSpPr txBox="1">
            <a:spLocks noChangeArrowheads="1"/>
          </p:cNvSpPr>
          <p:nvPr/>
        </p:nvSpPr>
        <p:spPr bwMode="auto">
          <a:xfrm>
            <a:off x="316300" y="3708003"/>
            <a:ext cx="3780367" cy="707882"/>
          </a:xfrm>
          <a:prstGeom prst="rect">
            <a:avLst/>
          </a:prstGeom>
          <a:noFill/>
          <a:extLst/>
        </p:spPr>
        <p:txBody>
          <a:bodyPr lIns="121917" tIns="60958" rIns="121917" bIns="60958">
            <a:spAutoFit/>
          </a:bodyPr>
          <a:lstStyle>
            <a:defPPr>
              <a:defRPr lang="es-MX"/>
            </a:defPPr>
            <a:lvl1pPr defTabSz="1219110" eaLnBrk="1" fontAlgn="auto" hangingPunct="1">
              <a:spcBef>
                <a:spcPts val="0"/>
              </a:spcBef>
              <a:spcAft>
                <a:spcPts val="0"/>
              </a:spcAft>
              <a:defRPr sz="1900" b="1">
                <a:latin typeface="Arial" panose="020B0604020202020204" pitchFamily="34" charset="0"/>
                <a:cs typeface="Arial" panose="020B0604020202020204" pitchFamily="34" charset="0"/>
              </a:defRPr>
            </a:lvl1pPr>
          </a:lstStyle>
          <a:p>
            <a:r>
              <a:rPr lang="es-MX" altLang="es-MX" dirty="0"/>
              <a:t>Variable monetaria que actúa como objetivo inmediato </a:t>
            </a:r>
          </a:p>
        </p:txBody>
      </p:sp>
      <p:sp>
        <p:nvSpPr>
          <p:cNvPr id="34822" name="CuadroTexto 12"/>
          <p:cNvSpPr txBox="1">
            <a:spLocks noChangeArrowheads="1"/>
          </p:cNvSpPr>
          <p:nvPr/>
        </p:nvSpPr>
        <p:spPr bwMode="auto">
          <a:xfrm>
            <a:off x="4572000" y="3708003"/>
            <a:ext cx="3312584" cy="707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r>
              <a:rPr lang="es-MX" altLang="es-MX" sz="1900" b="1" dirty="0">
                <a:latin typeface="Arial" panose="020B0604020202020204" pitchFamily="34" charset="0"/>
                <a:cs typeface="Arial" panose="020B0604020202020204" pitchFamily="34" charset="0"/>
              </a:rPr>
              <a:t>Variables que representan objetivos inmediatos</a:t>
            </a:r>
          </a:p>
        </p:txBody>
      </p:sp>
      <p:sp>
        <p:nvSpPr>
          <p:cNvPr id="5" name="CuadroTexto 4"/>
          <p:cNvSpPr txBox="1"/>
          <p:nvPr/>
        </p:nvSpPr>
        <p:spPr>
          <a:xfrm>
            <a:off x="316300" y="2287089"/>
            <a:ext cx="3096684" cy="770467"/>
          </a:xfrm>
          <a:prstGeom prst="rect">
            <a:avLst/>
          </a:prstGeom>
          <a:noFill/>
        </p:spPr>
        <p:txBody>
          <a:bodyPr lIns="121917" tIns="60958" rIns="121917" bIns="60958">
            <a:spAutoFit/>
          </a:bodyPr>
          <a:lstStyle/>
          <a:p>
            <a:pPr defTabSz="1219110" eaLnBrk="1" fontAlgn="auto" hangingPunct="1">
              <a:spcBef>
                <a:spcPts val="0"/>
              </a:spcBef>
              <a:spcAft>
                <a:spcPts val="0"/>
              </a:spcAft>
              <a:buFontTx/>
              <a:buChar char="-"/>
              <a:defRPr/>
            </a:pPr>
            <a:r>
              <a:rPr lang="es-ES_tradnl" sz="1400" dirty="0">
                <a:latin typeface="+mn-lt"/>
              </a:rPr>
              <a:t> </a:t>
            </a:r>
            <a:r>
              <a:rPr lang="es-ES_tradnl" sz="1400" dirty="0">
                <a:latin typeface="Arial" panose="020B0604020202020204" pitchFamily="34" charset="0"/>
                <a:cs typeface="Arial" panose="020B0604020202020204" pitchFamily="34" charset="0"/>
              </a:rPr>
              <a:t>Cociente legal de caja</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 Redescuento y crédito</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 Operaciones de mercado abierto</a:t>
            </a:r>
          </a:p>
        </p:txBody>
      </p:sp>
      <p:sp>
        <p:nvSpPr>
          <p:cNvPr id="6" name="CuadroTexto 5"/>
          <p:cNvSpPr txBox="1"/>
          <p:nvPr/>
        </p:nvSpPr>
        <p:spPr>
          <a:xfrm>
            <a:off x="4675552" y="2333594"/>
            <a:ext cx="2592917" cy="770467"/>
          </a:xfrm>
          <a:prstGeom prst="rect">
            <a:avLst/>
          </a:prstGeom>
          <a:noFill/>
        </p:spPr>
        <p:txBody>
          <a:bodyPr lIns="121917" tIns="60958" rIns="121917" bIns="60958">
            <a:spAutoFit/>
          </a:bodyPr>
          <a:lstStyle/>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Base monetaria</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Liquidez bancaria</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Tipo de interés a CP</a:t>
            </a:r>
          </a:p>
        </p:txBody>
      </p:sp>
      <p:sp>
        <p:nvSpPr>
          <p:cNvPr id="15" name="CuadroTexto 14"/>
          <p:cNvSpPr txBox="1"/>
          <p:nvPr/>
        </p:nvSpPr>
        <p:spPr>
          <a:xfrm>
            <a:off x="327114" y="4466256"/>
            <a:ext cx="2590800" cy="1200151"/>
          </a:xfrm>
          <a:prstGeom prst="rect">
            <a:avLst/>
          </a:prstGeom>
          <a:noFill/>
        </p:spPr>
        <p:txBody>
          <a:bodyPr lIns="121917" tIns="60958" rIns="121917" bIns="60958">
            <a:spAutoFit/>
          </a:bodyPr>
          <a:lstStyle/>
          <a:p>
            <a:pPr defTabSz="1219110" eaLnBrk="1" fontAlgn="auto" hangingPunct="1">
              <a:spcBef>
                <a:spcPts val="0"/>
              </a:spcBef>
              <a:spcAft>
                <a:spcPts val="0"/>
              </a:spcAft>
              <a:buFontTx/>
              <a:buChar char="-"/>
              <a:defRPr/>
            </a:pPr>
            <a:r>
              <a:rPr lang="es-MX" sz="1400" dirty="0">
                <a:latin typeface="Arial" panose="020B0604020202020204" pitchFamily="34" charset="0"/>
                <a:cs typeface="Arial" panose="020B0604020202020204" pitchFamily="34" charset="0"/>
              </a:rPr>
              <a:t>Tipo de interés a LP</a:t>
            </a:r>
          </a:p>
          <a:p>
            <a:pPr defTabSz="1219110" eaLnBrk="1" fontAlgn="auto" hangingPunct="1">
              <a:spcBef>
                <a:spcPts val="0"/>
              </a:spcBef>
              <a:spcAft>
                <a:spcPts val="0"/>
              </a:spcAft>
              <a:buFontTx/>
              <a:buChar char="-"/>
              <a:defRPr/>
            </a:pPr>
            <a:r>
              <a:rPr lang="es-MX" sz="1400" dirty="0">
                <a:latin typeface="Arial" panose="020B0604020202020204" pitchFamily="34" charset="0"/>
                <a:cs typeface="Arial" panose="020B0604020202020204" pitchFamily="34" charset="0"/>
              </a:rPr>
              <a:t>Crédito bancario</a:t>
            </a:r>
          </a:p>
          <a:p>
            <a:pPr defTabSz="1219110" eaLnBrk="1" fontAlgn="auto" hangingPunct="1">
              <a:spcBef>
                <a:spcPts val="0"/>
              </a:spcBef>
              <a:spcAft>
                <a:spcPts val="0"/>
              </a:spcAft>
              <a:buFontTx/>
              <a:buChar char="-"/>
              <a:defRPr/>
            </a:pPr>
            <a:r>
              <a:rPr lang="es-MX" sz="1400" dirty="0">
                <a:latin typeface="Arial" panose="020B0604020202020204" pitchFamily="34" charset="0"/>
                <a:cs typeface="Arial" panose="020B0604020202020204" pitchFamily="34" charset="0"/>
              </a:rPr>
              <a:t>Tipo de cambio </a:t>
            </a:r>
          </a:p>
          <a:p>
            <a:pPr defTabSz="1219110" eaLnBrk="1" fontAlgn="auto" hangingPunct="1">
              <a:spcBef>
                <a:spcPts val="0"/>
              </a:spcBef>
              <a:spcAft>
                <a:spcPts val="0"/>
              </a:spcAft>
              <a:buFontTx/>
              <a:buChar char="-"/>
              <a:defRPr/>
            </a:pPr>
            <a:endParaRPr lang="es-ES_tradnl" sz="1400" dirty="0">
              <a:latin typeface="Arial" panose="020B0604020202020204" pitchFamily="34" charset="0"/>
              <a:cs typeface="Arial" panose="020B0604020202020204" pitchFamily="34" charset="0"/>
            </a:endParaRPr>
          </a:p>
          <a:p>
            <a:pPr defTabSz="1219110" eaLnBrk="1" fontAlgn="auto" hangingPunct="1">
              <a:spcBef>
                <a:spcPts val="0"/>
              </a:spcBef>
              <a:spcAft>
                <a:spcPts val="0"/>
              </a:spcAft>
              <a:buFontTx/>
              <a:buChar char="-"/>
              <a:defRPr/>
            </a:pPr>
            <a:endParaRPr lang="es-ES_tradnl" sz="1400" dirty="0">
              <a:latin typeface="Arial" panose="020B0604020202020204" pitchFamily="34" charset="0"/>
              <a:cs typeface="Arial" panose="020B0604020202020204" pitchFamily="34" charset="0"/>
            </a:endParaRPr>
          </a:p>
        </p:txBody>
      </p:sp>
      <p:sp>
        <p:nvSpPr>
          <p:cNvPr id="9" name="CuadroTexto 8"/>
          <p:cNvSpPr txBox="1"/>
          <p:nvPr/>
        </p:nvSpPr>
        <p:spPr>
          <a:xfrm>
            <a:off x="4675552" y="4433941"/>
            <a:ext cx="2015067" cy="986367"/>
          </a:xfrm>
          <a:prstGeom prst="rect">
            <a:avLst/>
          </a:prstGeom>
          <a:noFill/>
        </p:spPr>
        <p:txBody>
          <a:bodyPr lIns="121917" tIns="60958" rIns="121917" bIns="60958">
            <a:spAutoFit/>
          </a:bodyPr>
          <a:lstStyle/>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Empleo</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Precios</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Balanza de pagos</a:t>
            </a:r>
          </a:p>
          <a:p>
            <a:pPr defTabSz="1219110" eaLnBrk="1" fontAlgn="auto" hangingPunct="1">
              <a:spcBef>
                <a:spcPts val="0"/>
              </a:spcBef>
              <a:spcAft>
                <a:spcPts val="0"/>
              </a:spcAft>
              <a:buFontTx/>
              <a:buChar char="-"/>
              <a:defRPr/>
            </a:pPr>
            <a:r>
              <a:rPr lang="es-ES_tradnl" sz="1400" dirty="0">
                <a:latin typeface="Arial" panose="020B0604020202020204" pitchFamily="34" charset="0"/>
                <a:cs typeface="Arial" panose="020B0604020202020204" pitchFamily="34" charset="0"/>
              </a:rPr>
              <a:t>Producción real</a:t>
            </a:r>
          </a:p>
        </p:txBody>
      </p:sp>
      <p:sp>
        <p:nvSpPr>
          <p:cNvPr id="34827"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06204" y="776477"/>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Otra forma seria</a:t>
            </a:r>
          </a:p>
        </p:txBody>
      </p:sp>
      <p:sp>
        <p:nvSpPr>
          <p:cNvPr id="3" name="CuadroTexto 2"/>
          <p:cNvSpPr txBox="1"/>
          <p:nvPr/>
        </p:nvSpPr>
        <p:spPr>
          <a:xfrm>
            <a:off x="287868" y="2379134"/>
            <a:ext cx="2185732" cy="86177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2400" dirty="0">
                <a:latin typeface="Arial" panose="020B0604020202020204" pitchFamily="34" charset="0"/>
                <a:cs typeface="Arial" panose="020B0604020202020204" pitchFamily="34" charset="0"/>
              </a:rPr>
              <a:t>Instrumentos monetarios</a:t>
            </a:r>
          </a:p>
        </p:txBody>
      </p:sp>
      <p:sp>
        <p:nvSpPr>
          <p:cNvPr id="7" name="CuadroTexto 6"/>
          <p:cNvSpPr txBox="1"/>
          <p:nvPr/>
        </p:nvSpPr>
        <p:spPr>
          <a:xfrm>
            <a:off x="4129616" y="2379134"/>
            <a:ext cx="1800446" cy="86177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2400" dirty="0">
                <a:latin typeface="Arial" panose="020B0604020202020204" pitchFamily="34" charset="0"/>
                <a:cs typeface="Arial" panose="020B0604020202020204" pitchFamily="34" charset="0"/>
              </a:rPr>
              <a:t>Variable operativa </a:t>
            </a:r>
          </a:p>
        </p:txBody>
      </p:sp>
      <p:sp>
        <p:nvSpPr>
          <p:cNvPr id="8" name="CuadroTexto 7"/>
          <p:cNvSpPr txBox="1"/>
          <p:nvPr/>
        </p:nvSpPr>
        <p:spPr>
          <a:xfrm>
            <a:off x="7088718" y="2379133"/>
            <a:ext cx="1947778" cy="86177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2400" dirty="0">
                <a:latin typeface="Arial" panose="020B0604020202020204" pitchFamily="34" charset="0"/>
                <a:cs typeface="Arial" panose="020B0604020202020204" pitchFamily="34" charset="0"/>
              </a:rPr>
              <a:t>Objetivos intermedios </a:t>
            </a:r>
          </a:p>
        </p:txBody>
      </p:sp>
      <p:sp>
        <p:nvSpPr>
          <p:cNvPr id="9" name="CuadroTexto 8"/>
          <p:cNvSpPr txBox="1"/>
          <p:nvPr/>
        </p:nvSpPr>
        <p:spPr>
          <a:xfrm>
            <a:off x="5508104" y="3788834"/>
            <a:ext cx="1800200" cy="86177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2400" dirty="0">
                <a:latin typeface="Arial" panose="020B0604020202020204" pitchFamily="34" charset="0"/>
                <a:cs typeface="Arial" panose="020B0604020202020204" pitchFamily="34" charset="0"/>
              </a:rPr>
              <a:t>Objetivos últimos </a:t>
            </a:r>
          </a:p>
        </p:txBody>
      </p:sp>
      <p:sp>
        <p:nvSpPr>
          <p:cNvPr id="10" name="CuadroTexto 9"/>
          <p:cNvSpPr txBox="1"/>
          <p:nvPr/>
        </p:nvSpPr>
        <p:spPr>
          <a:xfrm>
            <a:off x="2493040" y="2514386"/>
            <a:ext cx="1368151" cy="33855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1400" dirty="0">
                <a:latin typeface="Arial" panose="020B0604020202020204" pitchFamily="34" charset="0"/>
                <a:cs typeface="Arial" panose="020B0604020202020204" pitchFamily="34" charset="0"/>
              </a:rPr>
              <a:t>Indicadores </a:t>
            </a:r>
          </a:p>
        </p:txBody>
      </p:sp>
      <p:sp>
        <p:nvSpPr>
          <p:cNvPr id="11" name="CuadroTexto 10"/>
          <p:cNvSpPr txBox="1"/>
          <p:nvPr/>
        </p:nvSpPr>
        <p:spPr>
          <a:xfrm>
            <a:off x="281518" y="3314701"/>
            <a:ext cx="1655233" cy="553994"/>
          </a:xfrm>
          <a:prstGeom prst="rect">
            <a:avLst/>
          </a:prstGeom>
          <a:noFill/>
        </p:spPr>
        <p:txBody>
          <a:bodyPr lIns="121917" tIns="60958" rIns="121917" bIns="60958">
            <a:spAutoFit/>
          </a:bodyPr>
          <a:lstStyle/>
          <a:p>
            <a:pPr defTabSz="1219110" eaLnBrk="1" fontAlgn="auto" hangingPunct="1">
              <a:spcBef>
                <a:spcPts val="0"/>
              </a:spcBef>
              <a:spcAft>
                <a:spcPts val="0"/>
              </a:spcAft>
              <a:defRPr/>
            </a:pPr>
            <a:r>
              <a:rPr lang="es-MX" sz="1400" dirty="0">
                <a:latin typeface="Arial" panose="020B0604020202020204" pitchFamily="34" charset="0"/>
                <a:cs typeface="Arial" panose="020B0604020202020204" pitchFamily="34" charset="0"/>
              </a:rPr>
              <a:t>1.- cuantitativos</a:t>
            </a:r>
          </a:p>
          <a:p>
            <a:pPr defTabSz="1219110" eaLnBrk="1" fontAlgn="auto" hangingPunct="1">
              <a:spcBef>
                <a:spcPts val="0"/>
              </a:spcBef>
              <a:spcAft>
                <a:spcPts val="0"/>
              </a:spcAft>
              <a:defRPr/>
            </a:pPr>
            <a:r>
              <a:rPr lang="es-MX" sz="1400" dirty="0">
                <a:latin typeface="Arial" panose="020B0604020202020204" pitchFamily="34" charset="0"/>
                <a:cs typeface="Arial" panose="020B0604020202020204" pitchFamily="34" charset="0"/>
              </a:rPr>
              <a:t>2.- cualitativos</a:t>
            </a:r>
          </a:p>
        </p:txBody>
      </p:sp>
      <p:cxnSp>
        <p:nvCxnSpPr>
          <p:cNvPr id="36873" name="Conector recto de flecha 5"/>
          <p:cNvCxnSpPr>
            <a:cxnSpLocks noChangeShapeType="1"/>
          </p:cNvCxnSpPr>
          <p:nvPr/>
        </p:nvCxnSpPr>
        <p:spPr bwMode="auto">
          <a:xfrm flipV="1">
            <a:off x="2294951" y="2845849"/>
            <a:ext cx="1647727" cy="20481"/>
          </a:xfrm>
          <a:prstGeom prst="straightConnector1">
            <a:avLst/>
          </a:prstGeom>
          <a:noFill/>
          <a:ln w="9525" algn="ctr">
            <a:solidFill>
              <a:schemeClr val="tx1"/>
            </a:solidFill>
            <a:round/>
            <a:headEnd/>
            <a:tailEnd type="triangle" w="med" len="med"/>
          </a:ln>
        </p:spPr>
      </p:cxnSp>
      <p:cxnSp>
        <p:nvCxnSpPr>
          <p:cNvPr id="36874" name="Conector recto de flecha 13"/>
          <p:cNvCxnSpPr>
            <a:cxnSpLocks noChangeShapeType="1"/>
          </p:cNvCxnSpPr>
          <p:nvPr/>
        </p:nvCxnSpPr>
        <p:spPr bwMode="auto">
          <a:xfrm>
            <a:off x="5652120" y="2866330"/>
            <a:ext cx="1316930" cy="0"/>
          </a:xfrm>
          <a:prstGeom prst="straightConnector1">
            <a:avLst/>
          </a:prstGeom>
          <a:noFill/>
          <a:ln w="9525" algn="ctr">
            <a:solidFill>
              <a:schemeClr val="tx1"/>
            </a:solidFill>
            <a:round/>
            <a:headEnd/>
            <a:tailEnd type="triangle" w="med" len="med"/>
          </a:ln>
        </p:spPr>
      </p:cxnSp>
      <p:cxnSp>
        <p:nvCxnSpPr>
          <p:cNvPr id="36875" name="Conector recto de flecha 15"/>
          <p:cNvCxnSpPr>
            <a:cxnSpLocks noChangeShapeType="1"/>
            <a:endCxn id="9" idx="0"/>
          </p:cNvCxnSpPr>
          <p:nvPr/>
        </p:nvCxnSpPr>
        <p:spPr bwMode="auto">
          <a:xfrm flipH="1">
            <a:off x="6408204" y="3204880"/>
            <a:ext cx="1177874" cy="583954"/>
          </a:xfrm>
          <a:prstGeom prst="straightConnector1">
            <a:avLst/>
          </a:prstGeom>
          <a:noFill/>
          <a:ln w="9525" algn="ctr">
            <a:solidFill>
              <a:schemeClr val="tx1"/>
            </a:solidFill>
            <a:round/>
            <a:headEnd/>
            <a:tailEnd type="triangle" w="med" len="med"/>
          </a:ln>
        </p:spPr>
      </p:cxnSp>
      <p:sp>
        <p:nvSpPr>
          <p:cNvPr id="26" name="CuadroTexto 25"/>
          <p:cNvSpPr txBox="1"/>
          <p:nvPr/>
        </p:nvSpPr>
        <p:spPr>
          <a:xfrm>
            <a:off x="5752586" y="2527780"/>
            <a:ext cx="1216464" cy="338550"/>
          </a:xfrm>
          <a:prstGeom prst="rect">
            <a:avLst/>
          </a:prstGeom>
          <a:noFill/>
        </p:spPr>
        <p:txBody>
          <a:bodyPr wrap="square" lIns="121917" tIns="60958" rIns="121917" bIns="60958">
            <a:spAutoFit/>
          </a:bodyPr>
          <a:lstStyle/>
          <a:p>
            <a:pPr defTabSz="1219110" eaLnBrk="1" fontAlgn="auto" hangingPunct="1">
              <a:spcBef>
                <a:spcPts val="0"/>
              </a:spcBef>
              <a:spcAft>
                <a:spcPts val="0"/>
              </a:spcAft>
              <a:defRPr/>
            </a:pPr>
            <a:r>
              <a:rPr lang="es-MX" sz="1400" dirty="0">
                <a:latin typeface="Arial" panose="020B0604020202020204" pitchFamily="34" charset="0"/>
                <a:cs typeface="Arial" panose="020B0604020202020204" pitchFamily="34" charset="0"/>
              </a:rPr>
              <a:t>Indicadores </a:t>
            </a:r>
          </a:p>
        </p:txBody>
      </p:sp>
      <p:sp>
        <p:nvSpPr>
          <p:cNvPr id="36877" name="Text Box 3"/>
          <p:cNvSpPr txBox="1">
            <a:spLocks noChangeArrowheads="1"/>
          </p:cNvSpPr>
          <p:nvPr/>
        </p:nvSpPr>
        <p:spPr bwMode="auto">
          <a:xfrm>
            <a:off x="0" y="1"/>
            <a:ext cx="9144000" cy="461661"/>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sz="2400"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502603" y="764704"/>
            <a:ext cx="8136467" cy="946089"/>
          </a:xfrm>
          <a:prstGeom prst="rect">
            <a:avLst/>
          </a:prstGeom>
          <a:noFill/>
        </p:spPr>
        <p:txBody>
          <a:bodyPr lIns="121917" tIns="60958" rIns="121917" bIns="60958">
            <a:spAutoFit/>
          </a:bodyPr>
          <a:lstStyle/>
          <a:p>
            <a:pPr algn="just" defTabSz="1219110" eaLnBrk="1" fontAlgn="auto" hangingPunct="1">
              <a:lnSpc>
                <a:spcPct val="150000"/>
              </a:lnSpc>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Identificar qué variables en concreto han de incluirse en cada una de las etapas es una decisión fundamental de cada una de las autoridades.</a:t>
            </a:r>
          </a:p>
        </p:txBody>
      </p:sp>
      <p:sp>
        <p:nvSpPr>
          <p:cNvPr id="3" name="CuadroTexto 2"/>
          <p:cNvSpPr txBox="1"/>
          <p:nvPr/>
        </p:nvSpPr>
        <p:spPr>
          <a:xfrm>
            <a:off x="510148" y="2222347"/>
            <a:ext cx="6300481" cy="561688"/>
          </a:xfrm>
          <a:prstGeom prst="rect">
            <a:avLst/>
          </a:prstGeom>
          <a:noFill/>
        </p:spPr>
        <p:txBody>
          <a:bodyPr wrap="square" lIns="121917" tIns="60958" rIns="121917" bIns="60958">
            <a:spAutoFit/>
          </a:bodyPr>
          <a:lstStyle/>
          <a:p>
            <a:pPr algn="just" defTabSz="1219110" eaLnBrk="1" fontAlgn="auto" hangingPunct="1">
              <a:lnSpc>
                <a:spcPct val="150000"/>
              </a:lnSpc>
              <a:spcBef>
                <a:spcPts val="0"/>
              </a:spcBef>
              <a:spcAft>
                <a:spcPts val="0"/>
              </a:spcAft>
              <a:defRPr/>
            </a:pPr>
            <a:r>
              <a:rPr lang="es-MX" sz="1900" dirty="0">
                <a:latin typeface="Arial" panose="020B0604020202020204" pitchFamily="34" charset="0"/>
                <a:cs typeface="Arial" panose="020B0604020202020204" pitchFamily="34" charset="0"/>
              </a:rPr>
              <a:t>Se deben cumplir las siguientes condiciones </a:t>
            </a:r>
          </a:p>
        </p:txBody>
      </p:sp>
      <p:sp>
        <p:nvSpPr>
          <p:cNvPr id="6" name="CuadroTexto 5"/>
          <p:cNvSpPr txBox="1"/>
          <p:nvPr/>
        </p:nvSpPr>
        <p:spPr>
          <a:xfrm>
            <a:off x="503766" y="3295590"/>
            <a:ext cx="8136467" cy="3046984"/>
          </a:xfrm>
          <a:prstGeom prst="rect">
            <a:avLst/>
          </a:prstGeom>
          <a:noFill/>
        </p:spPr>
        <p:txBody>
          <a:bodyPr lIns="121917" tIns="60958" rIns="121917" bIns="60958">
            <a:spAutoFit/>
          </a:bodyPr>
          <a:lstStyle/>
          <a:p>
            <a:pPr marL="342874" indent="-342874" algn="just" defTabSz="1219110" eaLnBrk="1" fontAlgn="auto" hangingPunct="1">
              <a:spcBef>
                <a:spcPts val="0"/>
              </a:spcBef>
              <a:spcAft>
                <a:spcPts val="0"/>
              </a:spcAft>
              <a:buFont typeface="Arial" panose="020B0604020202020204" pitchFamily="34" charset="0"/>
              <a:buChar char="•"/>
              <a:defRPr/>
            </a:pPr>
            <a:r>
              <a:rPr lang="es-MX" sz="1900" dirty="0">
                <a:latin typeface="Arial" panose="020B0604020202020204" pitchFamily="34" charset="0"/>
                <a:cs typeface="Arial" panose="020B0604020202020204" pitchFamily="34" charset="0"/>
              </a:rPr>
              <a:t>Que las autoridades puedan controlar con sus instrumentos las variables intermedias.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latin typeface="Arial" panose="020B0604020202020204" pitchFamily="34" charset="0"/>
                <a:cs typeface="Arial" panose="020B0604020202020204" pitchFamily="34" charset="0"/>
              </a:rPr>
              <a:t>Que la relación entre esas variables intermedias y los objetivos finales sean estables y fiables.</a:t>
            </a:r>
          </a:p>
          <a:p>
            <a:pPr marL="342874" indent="-342874" algn="just" defTabSz="1219110" eaLnBrk="1" fontAlgn="auto" hangingPunct="1">
              <a:spcBef>
                <a:spcPts val="0"/>
              </a:spcBef>
              <a:spcAft>
                <a:spcPts val="0"/>
              </a:spcAft>
              <a:buFont typeface="Arial" panose="020B0604020202020204" pitchFamily="34" charset="0"/>
              <a:buChar char="•"/>
              <a:defRPr/>
            </a:pPr>
            <a:r>
              <a:rPr lang="es-MX" sz="1900" dirty="0">
                <a:latin typeface="Arial" panose="020B0604020202020204" pitchFamily="34" charset="0"/>
                <a:cs typeface="Arial" panose="020B0604020202020204" pitchFamily="34" charset="0"/>
              </a:rPr>
              <a:t>Que las autoridades tengan información adecuada sobre las variables intermedias de una forma más rápida que sobre los objetivos últimos. </a:t>
            </a:r>
          </a:p>
          <a:p>
            <a:pPr marL="342874" indent="-342874" algn="just" defTabSz="1219110" eaLnBrk="1" fontAlgn="auto" hangingPunct="1">
              <a:spcBef>
                <a:spcPts val="0"/>
              </a:spcBef>
              <a:spcAft>
                <a:spcPts val="0"/>
              </a:spcAft>
              <a:buFont typeface="Arial" panose="020B0604020202020204" pitchFamily="34" charset="0"/>
              <a:buChar char="•"/>
              <a:defRPr/>
            </a:pPr>
            <a:endParaRPr lang="es-MX" sz="1900" dirty="0">
              <a:latin typeface="Arial" panose="020B0604020202020204" pitchFamily="34" charset="0"/>
              <a:cs typeface="Arial" panose="020B0604020202020204" pitchFamily="34" charset="0"/>
            </a:endParaRPr>
          </a:p>
          <a:p>
            <a:pPr marL="342874" indent="-342874" algn="just" defTabSz="1219110" eaLnBrk="1" fontAlgn="auto" hangingPunct="1">
              <a:spcBef>
                <a:spcPts val="0"/>
              </a:spcBef>
              <a:spcAft>
                <a:spcPts val="0"/>
              </a:spcAft>
              <a:buFont typeface="Arial" panose="020B0604020202020204" pitchFamily="34" charset="0"/>
              <a:buChar char="•"/>
              <a:defRPr/>
            </a:pPr>
            <a:endParaRPr lang="es-MX" sz="1900" dirty="0">
              <a:latin typeface="Arial" panose="020B0604020202020204" pitchFamily="34" charset="0"/>
              <a:cs typeface="Arial" panose="020B0604020202020204" pitchFamily="34" charset="0"/>
            </a:endParaRPr>
          </a:p>
          <a:p>
            <a:pPr algn="just" defTabSz="1219110" eaLnBrk="1" fontAlgn="auto" hangingPunct="1">
              <a:spcBef>
                <a:spcPts val="0"/>
              </a:spcBef>
              <a:spcAft>
                <a:spcPts val="0"/>
              </a:spcAft>
              <a:defRPr/>
            </a:pPr>
            <a:endParaRPr lang="es-MX" sz="1900" dirty="0">
              <a:latin typeface="Arial" panose="020B0604020202020204" pitchFamily="34" charset="0"/>
              <a:cs typeface="Arial" panose="020B0604020202020204" pitchFamily="34" charset="0"/>
            </a:endParaRPr>
          </a:p>
        </p:txBody>
      </p:sp>
      <p:sp>
        <p:nvSpPr>
          <p:cNvPr id="38917"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51520" y="692696"/>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Hacia una perspectiva actual de la Política Monetaria </a:t>
            </a:r>
          </a:p>
        </p:txBody>
      </p:sp>
      <p:sp>
        <p:nvSpPr>
          <p:cNvPr id="2" name="1 CuadroTexto"/>
          <p:cNvSpPr txBox="1"/>
          <p:nvPr/>
        </p:nvSpPr>
        <p:spPr>
          <a:xfrm>
            <a:off x="467784" y="2205567"/>
            <a:ext cx="8136467" cy="414867"/>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Entre los principales temas objeto hoy de discusión se tiene:</a:t>
            </a:r>
            <a:endParaRPr lang="es-ES_tradnl" sz="1900" dirty="0">
              <a:solidFill>
                <a:srgbClr val="000000"/>
              </a:solidFill>
              <a:latin typeface="Arial" panose="020B0604020202020204" pitchFamily="34" charset="0"/>
              <a:cs typeface="Arial" panose="020B0604020202020204" pitchFamily="34" charset="0"/>
            </a:endParaRPr>
          </a:p>
        </p:txBody>
      </p:sp>
      <p:sp>
        <p:nvSpPr>
          <p:cNvPr id="5" name="1 CuadroTexto"/>
          <p:cNvSpPr txBox="1"/>
          <p:nvPr/>
        </p:nvSpPr>
        <p:spPr>
          <a:xfrm>
            <a:off x="467784" y="2753785"/>
            <a:ext cx="8136467" cy="3138997"/>
          </a:xfrm>
          <a:prstGeom prst="rect">
            <a:avLst/>
          </a:prstGeom>
          <a:noFill/>
        </p:spPr>
        <p:txBody>
          <a:bodyPr lIns="121917" tIns="60958" rIns="121917" bIns="60958">
            <a:spAutoFit/>
          </a:bodyPr>
          <a:lstStyle/>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Si la política monetaria puede intentar la consecución de objetivos múltiples y complejos, o debe orientarse, exclusivamente, a preservar el valor del dinero (lograr la estabilidad de precios).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Debate sobre la conveniencia o no de que exista un mandato legal expreso respecto a la instrumentación de la política monetaria.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Polémica reglas vs. discrecionalidad.</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40965"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95275" y="1969250"/>
            <a:ext cx="8136467" cy="414867"/>
          </a:xfrm>
          <a:prstGeom prst="rect">
            <a:avLst/>
          </a:prstGeom>
          <a:noFill/>
        </p:spPr>
        <p:txBody>
          <a:bodyPr lIns="121917" tIns="60958" rIns="121917" bIns="60958">
            <a:spAutoFit/>
          </a:bodyPr>
          <a:lstStyle/>
          <a:p>
            <a:pPr algn="just" defTabSz="1219110" eaLnBrk="1" fontAlgn="auto" hangingPunct="1">
              <a:spcBef>
                <a:spcPts val="0"/>
              </a:spcBef>
              <a:spcAft>
                <a:spcPts val="0"/>
              </a:spcAft>
              <a:defRPr/>
            </a:pPr>
            <a:r>
              <a:rPr lang="es-MX" sz="1900" dirty="0">
                <a:solidFill>
                  <a:srgbClr val="000000"/>
                </a:solidFill>
                <a:latin typeface="Arial" panose="020B0604020202020204" pitchFamily="34" charset="0"/>
                <a:cs typeface="Arial" panose="020B0604020202020204" pitchFamily="34" charset="0"/>
              </a:rPr>
              <a:t>Entre los principales temas objeto hoy de discusión se tiene:</a:t>
            </a:r>
            <a:endParaRPr lang="es-ES_tradnl" sz="1900" dirty="0">
              <a:solidFill>
                <a:srgbClr val="000000"/>
              </a:solidFill>
              <a:latin typeface="Arial" panose="020B0604020202020204" pitchFamily="34" charset="0"/>
              <a:cs typeface="Arial" panose="020B0604020202020204" pitchFamily="34" charset="0"/>
            </a:endParaRPr>
          </a:p>
        </p:txBody>
      </p:sp>
      <p:sp>
        <p:nvSpPr>
          <p:cNvPr id="5" name="1 CuadroTexto"/>
          <p:cNvSpPr txBox="1"/>
          <p:nvPr/>
        </p:nvSpPr>
        <p:spPr>
          <a:xfrm>
            <a:off x="295275" y="2774947"/>
            <a:ext cx="8309173" cy="3193178"/>
          </a:xfrm>
          <a:prstGeom prst="rect">
            <a:avLst/>
          </a:prstGeom>
          <a:noFill/>
        </p:spPr>
        <p:txBody>
          <a:bodyPr wrap="square" lIns="121917" tIns="60958" rIns="121917" bIns="60958">
            <a:spAutoFit/>
          </a:bodyPr>
          <a:lstStyle/>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Si la política monetaria puede intentar la consecución de objetivos múltiples y complejos, o debe orientarse, exclusivamente, a preservar el valor del dinero (lograr la estabilidad de precios).</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Debate sobre la conveniencia o no de que exista un mandato legal expreso respecto a la instrumentación de la política monetaria.</a:t>
            </a:r>
          </a:p>
          <a:p>
            <a:pPr marL="342874" indent="-342874" algn="just" defTabSz="1219110" eaLnBrk="1" fontAlgn="auto" hangingPunct="1">
              <a:lnSpc>
                <a:spcPct val="150000"/>
              </a:lnSpc>
              <a:spcBef>
                <a:spcPts val="0"/>
              </a:spcBef>
              <a:spcAft>
                <a:spcPts val="0"/>
              </a:spcAft>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Polémica reglas vs. discrecionalidad.</a:t>
            </a:r>
          </a:p>
          <a:p>
            <a:pPr algn="just" defTabSz="1219110" eaLnBrk="1" fontAlgn="auto" hangingPunct="1">
              <a:lnSpc>
                <a:spcPct val="150000"/>
              </a:lnSpc>
              <a:spcBef>
                <a:spcPts val="0"/>
              </a:spcBef>
              <a:spcAft>
                <a:spcPts val="0"/>
              </a:spcAft>
              <a:defRPr/>
            </a:pPr>
            <a:endParaRPr lang="es-MX" sz="1900" dirty="0">
              <a:solidFill>
                <a:srgbClr val="000000"/>
              </a:solidFill>
              <a:latin typeface="Arial" panose="020B0604020202020204" pitchFamily="34" charset="0"/>
              <a:cs typeface="Arial" panose="020B0604020202020204" pitchFamily="34" charset="0"/>
            </a:endParaRPr>
          </a:p>
        </p:txBody>
      </p:sp>
      <p:sp>
        <p:nvSpPr>
          <p:cNvPr id="43013" name="Text Box 3"/>
          <p:cNvSpPr txBox="1">
            <a:spLocks noChangeArrowheads="1"/>
          </p:cNvSpPr>
          <p:nvPr/>
        </p:nvSpPr>
        <p:spPr bwMode="auto">
          <a:xfrm>
            <a:off x="0" y="1"/>
            <a:ext cx="9144000" cy="369328"/>
          </a:xfrm>
          <a:prstGeom prst="rect">
            <a:avLst/>
          </a:prstGeom>
          <a:solidFill>
            <a:srgbClr val="008000"/>
          </a:solidFill>
          <a:ln w="9525">
            <a:solidFill>
              <a:srgbClr val="008000"/>
            </a:solidFill>
            <a:miter lim="800000"/>
            <a:headEnd/>
            <a:tailEnd/>
          </a:ln>
        </p:spPr>
        <p:txBody>
          <a:bodyPr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a:solidFill>
                  <a:srgbClr val="FFFFFF"/>
                </a:solidFill>
                <a:latin typeface="Arial" panose="020B0604020202020204" pitchFamily="34" charset="0"/>
                <a:cs typeface="Times New Roman" panose="02020603050405020304" pitchFamily="18" charset="0"/>
              </a:rPr>
              <a:t>POLÍTICA MONETARIA</a:t>
            </a:r>
          </a:p>
        </p:txBody>
      </p:sp>
      <p:sp>
        <p:nvSpPr>
          <p:cNvPr id="6" name="Rectangle 2"/>
          <p:cNvSpPr>
            <a:spLocks noChangeArrowheads="1"/>
          </p:cNvSpPr>
          <p:nvPr/>
        </p:nvSpPr>
        <p:spPr bwMode="auto">
          <a:xfrm>
            <a:off x="295275" y="1091657"/>
            <a:ext cx="848148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34" eaLnBrk="1" hangingPunct="1">
              <a:spcBef>
                <a:spcPct val="0"/>
              </a:spcBef>
              <a:buNone/>
              <a:defRPr/>
            </a:pPr>
            <a:r>
              <a:rPr lang="es-MX" altLang="es-MX" sz="2600" b="1" dirty="0">
                <a:solidFill>
                  <a:srgbClr val="FF0000"/>
                </a:solidFill>
                <a:latin typeface="Arial" charset="0"/>
                <a:cs typeface="Arial" charset="0"/>
              </a:rPr>
              <a:t>Hacia una perspectiva actual de la Política Monetaria </a:t>
            </a:r>
          </a:p>
        </p:txBody>
      </p:sp>
    </p:spTree>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380</TotalTime>
  <Words>2877</Words>
  <Application>Microsoft Office PowerPoint</Application>
  <PresentationFormat>Presentación en pantalla (4:3)</PresentationFormat>
  <Paragraphs>278</Paragraphs>
  <Slides>34</Slides>
  <Notes>33</Notes>
  <HiddenSlides>0</HiddenSlides>
  <MMClips>0</MMClips>
  <ScaleCrop>false</ScaleCrop>
  <HeadingPairs>
    <vt:vector size="4" baseType="variant">
      <vt:variant>
        <vt:lpstr>Tema</vt:lpstr>
      </vt:variant>
      <vt:variant>
        <vt:i4>3</vt:i4>
      </vt:variant>
      <vt:variant>
        <vt:lpstr>Títulos de diapositiva</vt:lpstr>
      </vt:variant>
      <vt:variant>
        <vt:i4>34</vt:i4>
      </vt:variant>
    </vt:vector>
  </HeadingPairs>
  <TitlesOfParts>
    <vt:vector size="37" baseType="lpstr">
      <vt:lpstr>Tema de Office</vt:lpstr>
      <vt:lpstr>1_Diseño predeterminado</vt:lpstr>
      <vt:lpstr>2_Diseño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Angélica</dc:creator>
  <cp:lastModifiedBy>AM3970-MO13P</cp:lastModifiedBy>
  <cp:revision>38</cp:revision>
  <dcterms:created xsi:type="dcterms:W3CDTF">2017-10-06T19:49:39Z</dcterms:created>
  <dcterms:modified xsi:type="dcterms:W3CDTF">2017-10-21T03:12:41Z</dcterms:modified>
</cp:coreProperties>
</file>