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94" r:id="rId3"/>
    <p:sldId id="293" r:id="rId4"/>
    <p:sldId id="257" r:id="rId5"/>
    <p:sldId id="312" r:id="rId6"/>
    <p:sldId id="259" r:id="rId7"/>
    <p:sldId id="314" r:id="rId8"/>
    <p:sldId id="260" r:id="rId9"/>
    <p:sldId id="313" r:id="rId10"/>
    <p:sldId id="261" r:id="rId11"/>
    <p:sldId id="315" r:id="rId12"/>
    <p:sldId id="289" r:id="rId13"/>
    <p:sldId id="316" r:id="rId14"/>
    <p:sldId id="290" r:id="rId15"/>
    <p:sldId id="317" r:id="rId16"/>
    <p:sldId id="262" r:id="rId17"/>
    <p:sldId id="318" r:id="rId18"/>
    <p:sldId id="319" r:id="rId19"/>
    <p:sldId id="280" r:id="rId20"/>
    <p:sldId id="320" r:id="rId21"/>
    <p:sldId id="321" r:id="rId22"/>
    <p:sldId id="322" r:id="rId23"/>
    <p:sldId id="291" r:id="rId24"/>
    <p:sldId id="323" r:id="rId25"/>
    <p:sldId id="324" r:id="rId26"/>
    <p:sldId id="325" r:id="rId27"/>
    <p:sldId id="326" r:id="rId28"/>
    <p:sldId id="292" r:id="rId29"/>
    <p:sldId id="328" r:id="rId30"/>
    <p:sldId id="329" r:id="rId31"/>
    <p:sldId id="331" r:id="rId32"/>
    <p:sldId id="281" r:id="rId33"/>
    <p:sldId id="330" r:id="rId34"/>
    <p:sldId id="332" r:id="rId35"/>
    <p:sldId id="333" r:id="rId36"/>
    <p:sldId id="282" r:id="rId37"/>
    <p:sldId id="283" r:id="rId38"/>
    <p:sldId id="279"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8" d="100"/>
          <a:sy n="88" d="100"/>
        </p:scale>
        <p:origin x="5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A36FFD6F-E7EA-4D02-83C7-2EA6776A24E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2846581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36FFD6F-E7EA-4D02-83C7-2EA6776A24E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3680127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36FFD6F-E7EA-4D02-83C7-2EA6776A24E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1403953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36FFD6F-E7EA-4D02-83C7-2EA6776A24E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4283730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A36FFD6F-E7EA-4D02-83C7-2EA6776A24E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26690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A36FFD6F-E7EA-4D02-83C7-2EA6776A24E7}"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612269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A36FFD6F-E7EA-4D02-83C7-2EA6776A24E7}" type="datetimeFigureOut">
              <a:rPr lang="es-MX" smtClean="0"/>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3362351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36FFD6F-E7EA-4D02-83C7-2EA6776A24E7}" type="datetimeFigureOut">
              <a:rPr lang="es-MX" smtClean="0"/>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3414866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36FFD6F-E7EA-4D02-83C7-2EA6776A24E7}" type="datetimeFigureOut">
              <a:rPr lang="es-MX" smtClean="0"/>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2678060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36FFD6F-E7EA-4D02-83C7-2EA6776A24E7}"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3773745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36FFD6F-E7EA-4D02-83C7-2EA6776A24E7}"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9328CC5-CDBA-4557-878A-01A3A076890F}" type="slidenum">
              <a:rPr lang="es-MX" smtClean="0"/>
              <a:t>‹Nº›</a:t>
            </a:fld>
            <a:endParaRPr lang="es-MX"/>
          </a:p>
        </p:txBody>
      </p:sp>
    </p:spTree>
    <p:extLst>
      <p:ext uri="{BB962C8B-B14F-4D97-AF65-F5344CB8AC3E}">
        <p14:creationId xmlns:p14="http://schemas.microsoft.com/office/powerpoint/2010/main" val="3079448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6FFD6F-E7EA-4D02-83C7-2EA6776A24E7}" type="datetimeFigureOut">
              <a:rPr lang="es-MX" smtClean="0"/>
              <a:t>20/10/2017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328CC5-CDBA-4557-878A-01A3A076890F}" type="slidenum">
              <a:rPr lang="es-MX" smtClean="0"/>
              <a:t>‹Nº›</a:t>
            </a:fld>
            <a:endParaRPr lang="es-MX"/>
          </a:p>
        </p:txBody>
      </p:sp>
    </p:spTree>
    <p:extLst>
      <p:ext uri="{BB962C8B-B14F-4D97-AF65-F5344CB8AC3E}">
        <p14:creationId xmlns:p14="http://schemas.microsoft.com/office/powerpoint/2010/main" val="1375877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significados.com/valores-eticos/" TargetMode="External"/><Relationship Id="rId2" Type="http://schemas.openxmlformats.org/officeDocument/2006/relationships/hyperlink" Target="https://prezi.com/upy_hkn1qajw/la-polaridad-de-los-valores/" TargetMode="External"/><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7" name="1 CuadroTexto"/>
          <p:cNvSpPr txBox="1"/>
          <p:nvPr/>
        </p:nvSpPr>
        <p:spPr>
          <a:xfrm>
            <a:off x="1733260" y="1333500"/>
            <a:ext cx="8666334" cy="5386090"/>
          </a:xfrm>
          <a:prstGeom prst="rect">
            <a:avLst/>
          </a:prstGeom>
          <a:noFill/>
        </p:spPr>
        <p:txBody>
          <a:bodyPr wrap="square" rtlCol="0">
            <a:spAutoFit/>
          </a:bodyPr>
          <a:lstStyle/>
          <a:p>
            <a:pPr algn="ctr"/>
            <a:r>
              <a:rPr lang="es-MX" sz="2800" b="1" dirty="0" smtClean="0"/>
              <a:t>UNIDAD ACADÉMICA PROFESIONAL TIANGUISTENCO</a:t>
            </a:r>
          </a:p>
          <a:p>
            <a:pPr algn="ctr"/>
            <a:endParaRPr lang="es-MX" sz="2200" dirty="0"/>
          </a:p>
          <a:p>
            <a:pPr algn="ctr"/>
            <a:r>
              <a:rPr lang="es-MX" sz="2400" b="1" dirty="0" smtClean="0">
                <a:latin typeface="Times New Roman" panose="02020603050405020304" pitchFamily="18" charset="0"/>
                <a:cs typeface="Times New Roman" panose="02020603050405020304" pitchFamily="18" charset="0"/>
              </a:rPr>
              <a:t>LICENCIATURA EN SEGURIDAD CIUDADANA</a:t>
            </a:r>
          </a:p>
          <a:p>
            <a:pPr algn="ctr"/>
            <a:endParaRPr lang="es-MX" sz="2400" b="1" dirty="0">
              <a:latin typeface="Times New Roman" panose="02020603050405020304" pitchFamily="18" charset="0"/>
              <a:cs typeface="Times New Roman" panose="02020603050405020304" pitchFamily="18" charset="0"/>
            </a:endParaRPr>
          </a:p>
          <a:p>
            <a:pPr algn="ctr"/>
            <a:r>
              <a:rPr lang="es-MX" sz="2400" b="1" dirty="0" smtClean="0">
                <a:latin typeface="Times New Roman" panose="02020603050405020304" pitchFamily="18" charset="0"/>
                <a:cs typeface="Times New Roman" panose="02020603050405020304" pitchFamily="18" charset="0"/>
              </a:rPr>
              <a:t>UNIDAD DE APRENDIZAJE: DEONTOLOGÍA EN LA SEGURIDAD CIUDADANA</a:t>
            </a:r>
          </a:p>
          <a:p>
            <a:pPr algn="ctr"/>
            <a:endParaRPr lang="es-MX" sz="2800" dirty="0"/>
          </a:p>
          <a:p>
            <a:pPr algn="ctr"/>
            <a:r>
              <a:rPr lang="es-MX" sz="2200" b="1" dirty="0" smtClean="0">
                <a:latin typeface="Times New Roman" panose="02020603050405020304" pitchFamily="18" charset="0"/>
                <a:cs typeface="Times New Roman" panose="02020603050405020304" pitchFamily="18" charset="0"/>
              </a:rPr>
              <a:t>Créditos institucionales de la UA: 8</a:t>
            </a:r>
          </a:p>
          <a:p>
            <a:pPr algn="ctr"/>
            <a:r>
              <a:rPr lang="es-MX" sz="2200" b="1" dirty="0" smtClean="0">
                <a:latin typeface="Times New Roman" panose="02020603050405020304" pitchFamily="18" charset="0"/>
                <a:cs typeface="Times New Roman" panose="02020603050405020304" pitchFamily="18" charset="0"/>
              </a:rPr>
              <a:t>Material visual: Diapositivas</a:t>
            </a:r>
          </a:p>
          <a:p>
            <a:pPr algn="ctr"/>
            <a:endParaRPr lang="es-MX" sz="2200" dirty="0">
              <a:latin typeface="Times New Roman" panose="02020603050405020304" pitchFamily="18" charset="0"/>
              <a:cs typeface="Times New Roman" panose="02020603050405020304" pitchFamily="18" charset="0"/>
            </a:endParaRPr>
          </a:p>
          <a:p>
            <a:pPr algn="ctr"/>
            <a:r>
              <a:rPr lang="es-MX" sz="2200" dirty="0" smtClean="0">
                <a:latin typeface="Times New Roman" panose="02020603050405020304" pitchFamily="18" charset="0"/>
                <a:cs typeface="Times New Roman" panose="02020603050405020304" pitchFamily="18" charset="0"/>
              </a:rPr>
              <a:t>Unidad de competencia I</a:t>
            </a:r>
          </a:p>
          <a:p>
            <a:pPr algn="ctr"/>
            <a:r>
              <a:rPr lang="es-MX" sz="2000" u="sng" dirty="0" smtClean="0">
                <a:latin typeface="Times New Roman" panose="02020603050405020304" pitchFamily="18" charset="0"/>
                <a:cs typeface="Times New Roman" panose="02020603050405020304" pitchFamily="18" charset="0"/>
              </a:rPr>
              <a:t>CONCEPTUALIZACIÓN Y FUNDAMENTOS</a:t>
            </a:r>
          </a:p>
          <a:p>
            <a:pPr algn="ctr"/>
            <a:endParaRPr lang="es-MX" sz="2000" u="sng" dirty="0">
              <a:latin typeface="Times New Roman" panose="02020603050405020304" pitchFamily="18" charset="0"/>
              <a:cs typeface="Times New Roman" panose="02020603050405020304" pitchFamily="18" charset="0"/>
            </a:endParaRPr>
          </a:p>
          <a:p>
            <a:r>
              <a:rPr lang="es-MX" sz="2200" dirty="0" smtClean="0">
                <a:latin typeface="Times New Roman" panose="02020603050405020304" pitchFamily="18" charset="0"/>
                <a:cs typeface="Times New Roman" panose="02020603050405020304" pitchFamily="18" charset="0"/>
              </a:rPr>
              <a:t>Elaborado por M. en C.E.F: Patricia Vilchis Esquivel</a:t>
            </a:r>
          </a:p>
          <a:p>
            <a:pPr algn="r"/>
            <a:r>
              <a:rPr lang="es-MX" sz="2000" dirty="0" smtClean="0">
                <a:latin typeface="Times New Roman" panose="02020603050405020304" pitchFamily="18" charset="0"/>
                <a:cs typeface="Times New Roman" panose="02020603050405020304" pitchFamily="18" charset="0"/>
              </a:rPr>
              <a:t>Semestre 2017-A</a:t>
            </a:r>
          </a:p>
        </p:txBody>
      </p:sp>
    </p:spTree>
    <p:extLst>
      <p:ext uri="{BB962C8B-B14F-4D97-AF65-F5344CB8AC3E}">
        <p14:creationId xmlns:p14="http://schemas.microsoft.com/office/powerpoint/2010/main" val="2195938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77015" y="1500043"/>
            <a:ext cx="7329055" cy="4751820"/>
          </a:xfrm>
        </p:spPr>
        <p:txBody>
          <a:bodyPr>
            <a:normAutofit/>
          </a:bodyPr>
          <a:lstStyle/>
          <a:p>
            <a:pPr lvl="0"/>
            <a:endParaRPr lang="es-MX" sz="2000" b="1" dirty="0" smtClean="0">
              <a:latin typeface="Arial" panose="020B0604020202020204" pitchFamily="34" charset="0"/>
              <a:cs typeface="Arial" panose="020B0604020202020204" pitchFamily="34" charset="0"/>
            </a:endParaRPr>
          </a:p>
          <a:p>
            <a:pPr lvl="0"/>
            <a:endParaRPr lang="es-MX" sz="2000" b="1" dirty="0">
              <a:latin typeface="Arial" panose="020B0604020202020204" pitchFamily="34" charset="0"/>
              <a:cs typeface="Arial" panose="020B0604020202020204" pitchFamily="34" charset="0"/>
            </a:endParaRPr>
          </a:p>
          <a:p>
            <a:pPr lvl="0"/>
            <a:endParaRPr lang="es-MX" sz="2000" b="1" dirty="0" smtClean="0">
              <a:latin typeface="Arial" panose="020B0604020202020204" pitchFamily="34" charset="0"/>
              <a:cs typeface="Arial" panose="020B0604020202020204" pitchFamily="34" charset="0"/>
            </a:endParaRPr>
          </a:p>
          <a:p>
            <a:pPr lvl="0"/>
            <a:endParaRPr lang="es-MX" sz="2000" b="1" dirty="0">
              <a:latin typeface="Arial" panose="020B0604020202020204" pitchFamily="34" charset="0"/>
              <a:cs typeface="Arial" panose="020B0604020202020204" pitchFamily="34" charset="0"/>
            </a:endParaRPr>
          </a:p>
          <a:p>
            <a:pPr lvl="0"/>
            <a:r>
              <a:rPr lang="es-MX" sz="2000" b="1" dirty="0" smtClean="0">
                <a:latin typeface="Arial" panose="020B0604020202020204" pitchFamily="34" charset="0"/>
                <a:cs typeface="Arial" panose="020B0604020202020204" pitchFamily="34" charset="0"/>
              </a:rPr>
              <a:t>Transparencia: </a:t>
            </a:r>
            <a:br>
              <a:rPr lang="es-MX" sz="2000" b="1" dirty="0" smtClean="0">
                <a:latin typeface="Arial" panose="020B0604020202020204" pitchFamily="34" charset="0"/>
                <a:cs typeface="Arial" panose="020B0604020202020204" pitchFamily="34" charset="0"/>
              </a:rPr>
            </a:br>
            <a:r>
              <a:rPr lang="es-MX" sz="2000" b="1" dirty="0" smtClean="0">
                <a:latin typeface="Arial" panose="020B0604020202020204" pitchFamily="34" charset="0"/>
                <a:cs typeface="Arial" panose="020B0604020202020204" pitchFamily="34" charset="0"/>
              </a:rPr>
              <a:t/>
            </a:r>
            <a:br>
              <a:rPr lang="es-MX" sz="2000" b="1" dirty="0" smtClean="0">
                <a:latin typeface="Arial" panose="020B0604020202020204" pitchFamily="34" charset="0"/>
                <a:cs typeface="Arial" panose="020B0604020202020204" pitchFamily="34" charset="0"/>
              </a:rPr>
            </a:br>
            <a:r>
              <a:rPr lang="es-MX" sz="2000" dirty="0" smtClean="0">
                <a:latin typeface="Arial" panose="020B0604020202020204" pitchFamily="34" charset="0"/>
                <a:cs typeface="Arial" panose="020B0604020202020204" pitchFamily="34" charset="0"/>
              </a:rPr>
              <a:t>Constituye una obligación moral de todo político decir siempre la verdad a la ciudadanía, no ocultar tras mensajes ambiguos intenciones inconfesables públicamente. Todo político habrá de actuar explicando siempre las intenciones con las que toma sus decisiones, sacando a la luz publica lo que se pretende conseguir con ellas.</a:t>
            </a:r>
            <a:r>
              <a:rPr lang="es-MX" sz="2000" b="1" dirty="0" smtClean="0">
                <a:latin typeface="Arial" panose="020B0604020202020204" pitchFamily="34" charset="0"/>
                <a:cs typeface="Arial" panose="020B0604020202020204" pitchFamily="34" charset="0"/>
              </a:rPr>
              <a:t/>
            </a:r>
            <a:br>
              <a:rPr lang="es-MX" sz="2000" b="1" dirty="0" smtClean="0">
                <a:latin typeface="Arial" panose="020B0604020202020204" pitchFamily="34" charset="0"/>
                <a:cs typeface="Arial" panose="020B0604020202020204" pitchFamily="34" charset="0"/>
              </a:rPr>
            </a:br>
            <a:endParaRPr lang="es-MX" sz="2000"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395905" y="1500043"/>
            <a:ext cx="3473409" cy="226175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Tree>
    <p:extLst>
      <p:ext uri="{BB962C8B-B14F-4D97-AF65-F5344CB8AC3E}">
        <p14:creationId xmlns:p14="http://schemas.microsoft.com/office/powerpoint/2010/main" val="3101761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517571" y="1657368"/>
            <a:ext cx="6096000" cy="3170099"/>
          </a:xfrm>
          <a:prstGeom prst="rect">
            <a:avLst/>
          </a:prstGeom>
        </p:spPr>
        <p:txBody>
          <a:bodyPr>
            <a:spAutoFit/>
          </a:bodyPr>
          <a:lstStyle/>
          <a:p>
            <a:r>
              <a:rPr lang="es-MX" sz="2000" b="1" dirty="0">
                <a:latin typeface="Arial" panose="020B0604020202020204" pitchFamily="34" charset="0"/>
                <a:cs typeface="Arial" panose="020B0604020202020204" pitchFamily="34" charset="0"/>
              </a:rPr>
              <a:t>Democracia: </a:t>
            </a:r>
            <a:br>
              <a:rPr lang="es-MX" sz="2000" b="1" dirty="0">
                <a:latin typeface="Arial" panose="020B0604020202020204" pitchFamily="34" charset="0"/>
                <a:cs typeface="Arial" panose="020B0604020202020204" pitchFamily="34" charset="0"/>
              </a:rPr>
            </a:br>
            <a:r>
              <a:rPr lang="es-MX" sz="2000" dirty="0">
                <a:latin typeface="Arial" panose="020B0604020202020204" pitchFamily="34" charset="0"/>
                <a:cs typeface="Arial" panose="020B0604020202020204" pitchFamily="34" charset="0"/>
              </a:rPr>
              <a:t>Forma de gobierno que se basa en la participación de todos sus ciudadanos para la elección de sus gobernantes y de todos sus representantes. Un gobierno democrático se sostiene en la mayoría de sus integrantes. Actualmente se reconoce que una sociedad democrática es aquella que tiene un gobierno democrático y en formas de vida de respeto y tolerancia entre sus ciudadanos.</a:t>
            </a:r>
            <a:r>
              <a:rPr lang="es-MX" sz="2000" b="1" dirty="0">
                <a:latin typeface="Arial" panose="020B0604020202020204" pitchFamily="34" charset="0"/>
                <a:cs typeface="Arial" panose="020B0604020202020204" pitchFamily="34" charset="0"/>
              </a:rPr>
              <a:t/>
            </a:r>
            <a:br>
              <a:rPr lang="es-MX" sz="2000" b="1" dirty="0">
                <a:latin typeface="Arial" panose="020B0604020202020204" pitchFamily="34" charset="0"/>
                <a:cs typeface="Arial" panose="020B0604020202020204" pitchFamily="34" charset="0"/>
              </a:rPr>
            </a:br>
            <a:endParaRPr lang="es-MX" sz="2000" dirty="0"/>
          </a:p>
        </p:txBody>
      </p:sp>
      <p:pic>
        <p:nvPicPr>
          <p:cNvPr id="5" name="Imagen 4"/>
          <p:cNvPicPr>
            <a:picLocks noChangeAspect="1"/>
          </p:cNvPicPr>
          <p:nvPr/>
        </p:nvPicPr>
        <p:blipFill>
          <a:blip r:embed="rId2"/>
          <a:stretch>
            <a:fillRect/>
          </a:stretch>
        </p:blipFill>
        <p:spPr>
          <a:xfrm>
            <a:off x="1145749" y="2916880"/>
            <a:ext cx="2903737" cy="3068283"/>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Tree>
    <p:extLst>
      <p:ext uri="{BB962C8B-B14F-4D97-AF65-F5344CB8AC3E}">
        <p14:creationId xmlns:p14="http://schemas.microsoft.com/office/powerpoint/2010/main" val="822991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5914" y="1289118"/>
            <a:ext cx="9612086" cy="4351338"/>
          </a:xfrm>
        </p:spPr>
        <p:txBody>
          <a:bodyPr>
            <a:normAutofit/>
          </a:bodyPr>
          <a:lstStyle/>
          <a:p>
            <a:pPr algn="just"/>
            <a:endParaRPr lang="es-MX" sz="2000" b="1" dirty="0" smtClean="0">
              <a:latin typeface="Arial" panose="020B0604020202020204" pitchFamily="34" charset="0"/>
              <a:cs typeface="Arial" panose="020B0604020202020204" pitchFamily="34" charset="0"/>
            </a:endParaRPr>
          </a:p>
          <a:p>
            <a:pPr algn="just"/>
            <a:r>
              <a:rPr lang="es-MX" sz="2000" b="1" dirty="0" smtClean="0">
                <a:latin typeface="Arial" panose="020B0604020202020204" pitchFamily="34" charset="0"/>
                <a:cs typeface="Arial" panose="020B0604020202020204" pitchFamily="34" charset="0"/>
              </a:rPr>
              <a:t>Responsabilidad</a:t>
            </a:r>
            <a:r>
              <a:rPr lang="es-MX" sz="2000" b="1"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Es </a:t>
            </a:r>
            <a:r>
              <a:rPr lang="es-MX" sz="2000" dirty="0">
                <a:latin typeface="Arial" panose="020B0604020202020204" pitchFamily="34" charset="0"/>
                <a:cs typeface="Arial" panose="020B0604020202020204" pitchFamily="34" charset="0"/>
              </a:rPr>
              <a:t>el cumplimiento de las obligaciones, o el cuidado al tomar decisiones o realizar </a:t>
            </a:r>
            <a:r>
              <a:rPr lang="es-MX" sz="2000" dirty="0" smtClean="0">
                <a:latin typeface="Arial" panose="020B0604020202020204" pitchFamily="34" charset="0"/>
                <a:cs typeface="Arial" panose="020B0604020202020204" pitchFamily="34" charset="0"/>
              </a:rPr>
              <a:t>algo, decirlo o bien </a:t>
            </a:r>
            <a:r>
              <a:rPr lang="es-MX" sz="2000" dirty="0">
                <a:latin typeface="Arial" panose="020B0604020202020204" pitchFamily="34" charset="0"/>
                <a:cs typeface="Arial" panose="020B0604020202020204" pitchFamily="34" charset="0"/>
              </a:rPr>
              <a:t>una forma de responder que implica el claro conocimiento de que los resultados de cumplir o no las </a:t>
            </a:r>
            <a:r>
              <a:rPr lang="es-MX" sz="2000" dirty="0" smtClean="0">
                <a:latin typeface="Arial" panose="020B0604020202020204" pitchFamily="34" charset="0"/>
                <a:cs typeface="Arial" panose="020B0604020202020204" pitchFamily="34" charset="0"/>
              </a:rPr>
              <a:t>obligaciones, recaen </a:t>
            </a:r>
            <a:r>
              <a:rPr lang="es-MX" sz="2000" dirty="0">
                <a:latin typeface="Arial" panose="020B0604020202020204" pitchFamily="34" charset="0"/>
                <a:cs typeface="Arial" panose="020B0604020202020204" pitchFamily="34" charset="0"/>
              </a:rPr>
              <a:t>sobre uno mismo.</a:t>
            </a:r>
            <a:endParaRPr lang="es-MX" sz="2000" dirty="0" smtClean="0">
              <a:latin typeface="Arial" panose="020B0604020202020204" pitchFamily="34" charset="0"/>
              <a:cs typeface="Arial" panose="020B0604020202020204" pitchFamily="34" charset="0"/>
            </a:endParaRPr>
          </a:p>
          <a:p>
            <a:pPr marL="0" indent="0">
              <a:buNone/>
            </a:pPr>
            <a:endParaRPr lang="es-MX" sz="1800" b="1" dirty="0" smtClean="0">
              <a:latin typeface="Arial" panose="020B0604020202020204" pitchFamily="34" charset="0"/>
              <a:cs typeface="Arial" panose="020B0604020202020204" pitchFamily="34" charset="0"/>
            </a:endParaRPr>
          </a:p>
          <a:p>
            <a:pPr marL="0" indent="0">
              <a:buNone/>
            </a:pPr>
            <a:endParaRPr lang="es-MX" sz="1800" b="1" dirty="0" smtClean="0">
              <a:latin typeface="Arial" panose="020B0604020202020204" pitchFamily="34" charset="0"/>
              <a:cs typeface="Arial" panose="020B0604020202020204" pitchFamily="34" charset="0"/>
            </a:endParaRPr>
          </a:p>
          <a:p>
            <a:pPr marL="0" indent="0">
              <a:buNone/>
            </a:pPr>
            <a:endParaRPr lang="es-MX" sz="1800" b="1" dirty="0">
              <a:latin typeface="Arial" panose="020B0604020202020204" pitchFamily="34" charset="0"/>
              <a:cs typeface="Arial" panose="020B0604020202020204" pitchFamily="34" charset="0"/>
            </a:endParaRPr>
          </a:p>
          <a:p>
            <a:pPr marL="0" indent="0">
              <a:buNone/>
            </a:pPr>
            <a:endParaRPr lang="es-MX" sz="1800" b="1" dirty="0" smtClean="0">
              <a:latin typeface="Arial" panose="020B0604020202020204" pitchFamily="34" charset="0"/>
              <a:cs typeface="Arial" panose="020B0604020202020204" pitchFamily="34" charset="0"/>
            </a:endParaRPr>
          </a:p>
          <a:p>
            <a:pPr marL="0" indent="0">
              <a:buNone/>
            </a:pPr>
            <a:endParaRPr lang="es-MX" sz="1800" b="1" dirty="0">
              <a:latin typeface="Arial" panose="020B0604020202020204" pitchFamily="34" charset="0"/>
              <a:cs typeface="Arial" panose="020B0604020202020204" pitchFamily="34" charset="0"/>
            </a:endParaRPr>
          </a:p>
          <a:p>
            <a:pPr marL="0" indent="0">
              <a:buNone/>
            </a:pPr>
            <a:endParaRPr lang="es-MX" sz="1800" b="1" dirty="0" smtClean="0">
              <a:latin typeface="Arial" panose="020B0604020202020204" pitchFamily="34" charset="0"/>
              <a:cs typeface="Arial" panose="020B0604020202020204" pitchFamily="34" charset="0"/>
            </a:endParaRPr>
          </a:p>
          <a:p>
            <a:endParaRPr lang="es-MX" sz="1800" dirty="0">
              <a:latin typeface="Arial" panose="020B0604020202020204" pitchFamily="34" charset="0"/>
              <a:cs typeface="Arial" panose="020B0604020202020204" pitchFamily="34" charset="0"/>
            </a:endParaRPr>
          </a:p>
          <a:p>
            <a:endParaRPr lang="es-MX" sz="18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632787" y="2853110"/>
            <a:ext cx="3466184" cy="3034836"/>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Tree>
    <p:extLst>
      <p:ext uri="{BB962C8B-B14F-4D97-AF65-F5344CB8AC3E}">
        <p14:creationId xmlns:p14="http://schemas.microsoft.com/office/powerpoint/2010/main" val="3245076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5" name="Rectángulo 4"/>
          <p:cNvSpPr/>
          <p:nvPr/>
        </p:nvSpPr>
        <p:spPr>
          <a:xfrm>
            <a:off x="1567543" y="2088608"/>
            <a:ext cx="6096000" cy="1631216"/>
          </a:xfrm>
          <a:prstGeom prst="rect">
            <a:avLst/>
          </a:prstGeom>
        </p:spPr>
        <p:txBody>
          <a:bodyPr>
            <a:spAutoFit/>
          </a:bodyPr>
          <a:lstStyle/>
          <a:p>
            <a:pPr algn="just"/>
            <a:r>
              <a:rPr lang="es-MX" sz="2000" b="1" dirty="0">
                <a:latin typeface="Arial" panose="020B0604020202020204" pitchFamily="34" charset="0"/>
                <a:cs typeface="Arial" panose="020B0604020202020204" pitchFamily="34" charset="0"/>
              </a:rPr>
              <a:t>Honestidad: </a:t>
            </a:r>
            <a:r>
              <a:rPr lang="es-MX" sz="2000" dirty="0">
                <a:latin typeface="Arial" panose="020B0604020202020204" pitchFamily="34" charset="0"/>
                <a:cs typeface="Arial" panose="020B0604020202020204" pitchFamily="34" charset="0"/>
              </a:rPr>
              <a:t>Es la virtud que caracteriza a las personas por el respeto a las buenas costumbres, a los principios morales y a los bienes ajenos. Es la acción constante de evitar apropiarse de lo que nos pertenece.</a:t>
            </a:r>
          </a:p>
        </p:txBody>
      </p:sp>
      <p:pic>
        <p:nvPicPr>
          <p:cNvPr id="6" name="Imagen 5"/>
          <p:cNvPicPr>
            <a:picLocks noChangeAspect="1"/>
          </p:cNvPicPr>
          <p:nvPr/>
        </p:nvPicPr>
        <p:blipFill>
          <a:blip r:embed="rId3"/>
          <a:stretch>
            <a:fillRect/>
          </a:stretch>
        </p:blipFill>
        <p:spPr>
          <a:xfrm>
            <a:off x="7034312" y="3719824"/>
            <a:ext cx="3884059" cy="2553383"/>
          </a:xfrm>
          <a:prstGeom prst="rect">
            <a:avLst/>
          </a:prstGeom>
        </p:spPr>
      </p:pic>
    </p:spTree>
    <p:extLst>
      <p:ext uri="{BB962C8B-B14F-4D97-AF65-F5344CB8AC3E}">
        <p14:creationId xmlns:p14="http://schemas.microsoft.com/office/powerpoint/2010/main" val="3408477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79820" y="1419730"/>
            <a:ext cx="6508172" cy="5438270"/>
          </a:xfrm>
        </p:spPr>
        <p:txBody>
          <a:bodyPr>
            <a:normAutofit/>
          </a:bodyPr>
          <a:lstStyle/>
          <a:p>
            <a:endParaRPr lang="es-MX" sz="2000" b="1" dirty="0" smtClean="0">
              <a:latin typeface="Arial" panose="020B0604020202020204" pitchFamily="34" charset="0"/>
              <a:cs typeface="Arial" panose="020B0604020202020204" pitchFamily="34" charset="0"/>
            </a:endParaRPr>
          </a:p>
          <a:p>
            <a:endParaRPr lang="es-MX" sz="2000" b="1" dirty="0">
              <a:latin typeface="Arial" panose="020B0604020202020204" pitchFamily="34" charset="0"/>
              <a:cs typeface="Arial" panose="020B0604020202020204" pitchFamily="34" charset="0"/>
            </a:endParaRPr>
          </a:p>
          <a:p>
            <a:endParaRPr lang="es-MX" sz="2000" b="1" dirty="0" smtClean="0">
              <a:latin typeface="Arial" panose="020B0604020202020204" pitchFamily="34" charset="0"/>
              <a:cs typeface="Arial" panose="020B0604020202020204" pitchFamily="34" charset="0"/>
            </a:endParaRPr>
          </a:p>
          <a:p>
            <a:endParaRPr lang="es-MX" sz="2000" b="1" dirty="0">
              <a:latin typeface="Arial" panose="020B0604020202020204" pitchFamily="34" charset="0"/>
              <a:cs typeface="Arial" panose="020B0604020202020204" pitchFamily="34" charset="0"/>
            </a:endParaRPr>
          </a:p>
          <a:p>
            <a:r>
              <a:rPr lang="es-MX" sz="2000" b="1" dirty="0" smtClean="0">
                <a:latin typeface="Arial" panose="020B0604020202020204" pitchFamily="34" charset="0"/>
                <a:cs typeface="Arial" panose="020B0604020202020204" pitchFamily="34" charset="0"/>
              </a:rPr>
              <a:t>Justicia</a:t>
            </a:r>
            <a:r>
              <a:rPr lang="es-MX" sz="2000" b="1" dirty="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La justicia es el valor moral que sostiene a la vida en sociedad y que responde a la idea de que cada persona obtiene lo que le corresponde, lo que le pertenece o lo que se merece, s</a:t>
            </a:r>
            <a:r>
              <a:rPr lang="es-MX" sz="2000" dirty="0" smtClean="0">
                <a:latin typeface="Arial" panose="020B0604020202020204" pitchFamily="34" charset="0"/>
                <a:cs typeface="Arial" panose="020B0604020202020204" pitchFamily="34" charset="0"/>
              </a:rPr>
              <a:t>on un </a:t>
            </a:r>
            <a:r>
              <a:rPr lang="es-MX" sz="2000" dirty="0">
                <a:latin typeface="Arial" panose="020B0604020202020204" pitchFamily="34" charset="0"/>
                <a:cs typeface="Arial" panose="020B0604020202020204" pitchFamily="34" charset="0"/>
              </a:rPr>
              <a:t>conjunto de valores esenciales sobre los cuales debe basarse una sociedad y el </a:t>
            </a:r>
            <a:r>
              <a:rPr lang="es-MX" sz="2000" dirty="0" smtClean="0">
                <a:latin typeface="Arial" panose="020B0604020202020204" pitchFamily="34" charset="0"/>
                <a:cs typeface="Arial" panose="020B0604020202020204" pitchFamily="34" charset="0"/>
              </a:rPr>
              <a:t>Estado.</a:t>
            </a:r>
            <a:endParaRPr lang="es-MX" sz="2000" dirty="0">
              <a:latin typeface="Arial" panose="020B0604020202020204" pitchFamily="34" charset="0"/>
              <a:cs typeface="Arial" panose="020B0604020202020204" pitchFamily="34" charset="0"/>
            </a:endParaRPr>
          </a:p>
          <a:p>
            <a:pPr marL="0" indent="0">
              <a:buNone/>
            </a:pPr>
            <a:r>
              <a:rPr lang="es-MX" sz="1800" b="1" dirty="0" smtClean="0">
                <a:latin typeface="Arial" panose="020B0604020202020204" pitchFamily="34" charset="0"/>
                <a:cs typeface="Arial" panose="020B0604020202020204" pitchFamily="34" charset="0"/>
              </a:rPr>
              <a:t/>
            </a:r>
            <a:br>
              <a:rPr lang="es-MX" sz="1800" b="1" dirty="0" smtClean="0">
                <a:latin typeface="Arial" panose="020B0604020202020204" pitchFamily="34" charset="0"/>
                <a:cs typeface="Arial" panose="020B0604020202020204" pitchFamily="34" charset="0"/>
              </a:rPr>
            </a:br>
            <a:endParaRPr lang="es-MX" sz="1800" b="1" dirty="0" smtClean="0">
              <a:latin typeface="Arial" panose="020B0604020202020204" pitchFamily="34" charset="0"/>
              <a:cs typeface="Arial" panose="020B0604020202020204" pitchFamily="34" charset="0"/>
            </a:endParaRPr>
          </a:p>
          <a:p>
            <a:endParaRPr lang="es-MX" sz="1800" b="1" dirty="0">
              <a:latin typeface="Arial" panose="020B0604020202020204" pitchFamily="34" charset="0"/>
              <a:cs typeface="Arial" panose="020B0604020202020204" pitchFamily="34" charset="0"/>
            </a:endParaRPr>
          </a:p>
          <a:p>
            <a:endParaRPr lang="es-MX" sz="1800" b="1" dirty="0" smtClean="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15325" y="2519187"/>
            <a:ext cx="3970579" cy="264059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Tree>
    <p:extLst>
      <p:ext uri="{BB962C8B-B14F-4D97-AF65-F5344CB8AC3E}">
        <p14:creationId xmlns:p14="http://schemas.microsoft.com/office/powerpoint/2010/main" val="2870296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5" name="Rectángulo 4"/>
          <p:cNvSpPr/>
          <p:nvPr/>
        </p:nvSpPr>
        <p:spPr>
          <a:xfrm>
            <a:off x="4615543" y="1780792"/>
            <a:ext cx="6096000" cy="2246769"/>
          </a:xfrm>
          <a:prstGeom prst="rect">
            <a:avLst/>
          </a:prstGeom>
        </p:spPr>
        <p:txBody>
          <a:bodyPr>
            <a:spAutoFit/>
          </a:bodyPr>
          <a:lstStyle/>
          <a:p>
            <a:pPr algn="just"/>
            <a:endParaRPr lang="es-MX" sz="2000" b="1" dirty="0" smtClean="0">
              <a:latin typeface="Arial" panose="020B0604020202020204" pitchFamily="34" charset="0"/>
              <a:cs typeface="Arial" panose="020B0604020202020204" pitchFamily="34" charset="0"/>
            </a:endParaRPr>
          </a:p>
          <a:p>
            <a:pPr algn="just"/>
            <a:endParaRPr lang="es-MX" sz="2000" b="1" dirty="0">
              <a:latin typeface="Arial" panose="020B0604020202020204" pitchFamily="34" charset="0"/>
              <a:cs typeface="Arial" panose="020B0604020202020204" pitchFamily="34" charset="0"/>
            </a:endParaRPr>
          </a:p>
          <a:p>
            <a:pPr algn="just"/>
            <a:endParaRPr lang="es-MX" sz="2000" b="1" dirty="0" smtClean="0">
              <a:latin typeface="Arial" panose="020B0604020202020204" pitchFamily="34" charset="0"/>
              <a:cs typeface="Arial" panose="020B0604020202020204" pitchFamily="34" charset="0"/>
            </a:endParaRPr>
          </a:p>
          <a:p>
            <a:pPr algn="just"/>
            <a:r>
              <a:rPr lang="es-MX" sz="2000" b="1" dirty="0" smtClean="0">
                <a:latin typeface="Arial" panose="020B0604020202020204" pitchFamily="34" charset="0"/>
                <a:cs typeface="Arial" panose="020B0604020202020204" pitchFamily="34" charset="0"/>
              </a:rPr>
              <a:t>Identidad</a:t>
            </a:r>
            <a:r>
              <a:rPr lang="es-MX" sz="2000" b="1" dirty="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Es el conjunto de los rasgos propios de un individuo o de una comunidad. Estos rasgos caracterizan al sujeto o a la colectividad frente a los demás.</a:t>
            </a:r>
          </a:p>
        </p:txBody>
      </p:sp>
      <p:pic>
        <p:nvPicPr>
          <p:cNvPr id="6" name="Imagen 5"/>
          <p:cNvPicPr>
            <a:picLocks noChangeAspect="1"/>
          </p:cNvPicPr>
          <p:nvPr/>
        </p:nvPicPr>
        <p:blipFill>
          <a:blip r:embed="rId3"/>
          <a:stretch>
            <a:fillRect/>
          </a:stretch>
        </p:blipFill>
        <p:spPr>
          <a:xfrm>
            <a:off x="1273379" y="2905248"/>
            <a:ext cx="3342164" cy="3342164"/>
          </a:xfrm>
          <a:prstGeom prst="rect">
            <a:avLst/>
          </a:prstGeom>
        </p:spPr>
      </p:pic>
    </p:spTree>
    <p:extLst>
      <p:ext uri="{BB962C8B-B14F-4D97-AF65-F5344CB8AC3E}">
        <p14:creationId xmlns:p14="http://schemas.microsoft.com/office/powerpoint/2010/main" val="1042981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2000" y="2339975"/>
            <a:ext cx="5375564" cy="4253057"/>
          </a:xfrm>
        </p:spPr>
        <p:txBody>
          <a:bodyPr>
            <a:normAutofit/>
          </a:bodyPr>
          <a:lstStyle/>
          <a:p>
            <a:pPr lvl="0"/>
            <a:r>
              <a:rPr lang="es-MX" sz="2000" b="1" dirty="0" smtClean="0">
                <a:latin typeface="Arial" panose="020B0604020202020204" pitchFamily="34" charset="0"/>
                <a:cs typeface="Arial" panose="020B0604020202020204" pitchFamily="34" charset="0"/>
              </a:rPr>
              <a:t>Solidaridad: </a:t>
            </a:r>
            <a:r>
              <a:rPr lang="es-MX" sz="2000" dirty="0">
                <a:cs typeface="Arial" panose="020B0604020202020204" pitchFamily="34" charset="0"/>
              </a:rPr>
              <a:t>Tejer redes sociales de ayuda recíproca, que tornan amable este mundo necesitado de múltiples maneras de cooperación entre los hombres, comenzando desde el seno familiar y el ámbito comunitario más próximo, hasta la solidaridad hasta los pueblos y las naciones</a:t>
            </a:r>
            <a:r>
              <a:rPr lang="es-MX" sz="2000" dirty="0" smtClean="0">
                <a:cs typeface="Arial" panose="020B0604020202020204" pitchFamily="34" charset="0"/>
              </a:rPr>
              <a:t>.</a:t>
            </a:r>
            <a:br>
              <a:rPr lang="es-MX" sz="2000" dirty="0" smtClean="0">
                <a:cs typeface="Arial" panose="020B0604020202020204" pitchFamily="34" charset="0"/>
              </a:rPr>
            </a:br>
            <a:r>
              <a:rPr lang="es-MX" sz="1800" dirty="0" smtClean="0">
                <a:latin typeface="Arial" panose="020B0604020202020204" pitchFamily="34" charset="0"/>
                <a:cs typeface="Arial" panose="020B0604020202020204" pitchFamily="34" charset="0"/>
              </a:rPr>
              <a:t/>
            </a:r>
            <a:br>
              <a:rPr lang="es-MX" sz="1800" dirty="0" smtClean="0">
                <a:latin typeface="Arial" panose="020B0604020202020204" pitchFamily="34" charset="0"/>
                <a:cs typeface="Arial" panose="020B0604020202020204" pitchFamily="34" charset="0"/>
              </a:rPr>
            </a:br>
            <a:endParaRPr lang="es-MX" sz="1800" dirty="0">
              <a:latin typeface="Arial" panose="020B0604020202020204" pitchFamily="34" charset="0"/>
              <a:cs typeface="Arial" panose="020B0604020202020204" pitchFamily="34" charset="0"/>
            </a:endParaRPr>
          </a:p>
          <a:p>
            <a:endParaRPr lang="es-MX" sz="1800"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6802086" y="2787774"/>
            <a:ext cx="4439825" cy="2959883"/>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Tree>
    <p:extLst>
      <p:ext uri="{BB962C8B-B14F-4D97-AF65-F5344CB8AC3E}">
        <p14:creationId xmlns:p14="http://schemas.microsoft.com/office/powerpoint/2010/main" val="2043774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5" name="Rectángulo 4"/>
          <p:cNvSpPr/>
          <p:nvPr/>
        </p:nvSpPr>
        <p:spPr>
          <a:xfrm>
            <a:off x="1110343" y="2208351"/>
            <a:ext cx="6487886" cy="2616101"/>
          </a:xfrm>
          <a:prstGeom prst="rect">
            <a:avLst/>
          </a:prstGeom>
        </p:spPr>
        <p:txBody>
          <a:bodyPr wrap="square">
            <a:spAutoFit/>
          </a:bodyPr>
          <a:lstStyle/>
          <a:p>
            <a:pPr lvl="0"/>
            <a:endParaRPr lang="es-MX" sz="2000" b="1" dirty="0" smtClean="0">
              <a:latin typeface="Arial" panose="020B0604020202020204" pitchFamily="34" charset="0"/>
              <a:cs typeface="Arial" panose="020B0604020202020204" pitchFamily="34" charset="0"/>
            </a:endParaRPr>
          </a:p>
          <a:p>
            <a:pPr lvl="0"/>
            <a:r>
              <a:rPr lang="es-MX" sz="2400" b="1" dirty="0" smtClean="0">
                <a:latin typeface="Arial" panose="020B0604020202020204" pitchFamily="34" charset="0"/>
                <a:cs typeface="Arial" panose="020B0604020202020204" pitchFamily="34" charset="0"/>
              </a:rPr>
              <a:t>Tolerancia</a:t>
            </a:r>
            <a:r>
              <a:rPr lang="es-MX" sz="2400" b="1" dirty="0">
                <a:latin typeface="Arial" panose="020B0604020202020204" pitchFamily="34" charset="0"/>
                <a:cs typeface="Arial" panose="020B0604020202020204" pitchFamily="34" charset="0"/>
              </a:rPr>
              <a:t>: </a:t>
            </a:r>
            <a:r>
              <a:rPr lang="es-MX" sz="2400" dirty="0"/>
              <a:t>Se basa en el respeto hacia lo otro o lo que es diferente de lo propio, y puede manifestarse como un acto de indulgencia ante algo que no se quiere o no se puede impedir, o como el hecho de soportar o aguantar a alguien o algo.</a:t>
            </a:r>
            <a:endParaRPr lang="es-MX" sz="2400"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rotWithShape="1">
          <a:blip r:embed="rId3"/>
          <a:srcRect l="4578" t="9693" r="8876" b="12440"/>
          <a:stretch/>
        </p:blipFill>
        <p:spPr>
          <a:xfrm>
            <a:off x="8024750" y="2754087"/>
            <a:ext cx="2916331" cy="3350678"/>
          </a:xfrm>
          <a:prstGeom prst="rect">
            <a:avLst/>
          </a:prstGeom>
        </p:spPr>
      </p:pic>
    </p:spTree>
    <p:extLst>
      <p:ext uri="{BB962C8B-B14F-4D97-AF65-F5344CB8AC3E}">
        <p14:creationId xmlns:p14="http://schemas.microsoft.com/office/powerpoint/2010/main" val="2441764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045029" y="1429317"/>
            <a:ext cx="10515600" cy="1325563"/>
          </a:xfrm>
        </p:spPr>
        <p:txBody>
          <a:bodyPr>
            <a:normAutofit/>
          </a:bodyPr>
          <a:lstStyle/>
          <a:p>
            <a:r>
              <a:rPr lang="es-MX" sz="2400" b="1" dirty="0">
                <a:latin typeface="Arial" panose="020B0604020202020204" pitchFamily="34" charset="0"/>
                <a:cs typeface="Arial" panose="020B0604020202020204" pitchFamily="34" charset="0"/>
              </a:rPr>
              <a:t>1.2 Relaciones entre la ética, deontología, moral, teleología, justicia; pluralidad; autonomía, libertad; honestidad; transparencia; responsabilidad; democracia; identidad; solidaridad; tolerancia.</a:t>
            </a:r>
            <a:endParaRPr lang="es-MX" sz="2400" dirty="0"/>
          </a:p>
        </p:txBody>
      </p:sp>
      <p:pic>
        <p:nvPicPr>
          <p:cNvPr id="1026" name="Picture 2" descr="Resultado de imagen para relacion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5443" y="2754880"/>
            <a:ext cx="4468585" cy="3351439"/>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Tree>
    <p:extLst>
      <p:ext uri="{BB962C8B-B14F-4D97-AF65-F5344CB8AC3E}">
        <p14:creationId xmlns:p14="http://schemas.microsoft.com/office/powerpoint/2010/main" val="17156107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915886" y="1825625"/>
            <a:ext cx="8708571" cy="1951718"/>
          </a:xfrm>
        </p:spPr>
        <p:txBody>
          <a:bodyPr>
            <a:normAutofit/>
          </a:bodyPr>
          <a:lstStyle/>
          <a:p>
            <a:r>
              <a:rPr lang="es-MX" sz="2400" b="1" dirty="0" smtClean="0">
                <a:latin typeface="Arial" panose="020B0604020202020204" pitchFamily="34" charset="0"/>
                <a:cs typeface="Arial" panose="020B0604020202020204" pitchFamily="34" charset="0"/>
              </a:rPr>
              <a:t>Relación entre ética y deontología: </a:t>
            </a:r>
          </a:p>
          <a:p>
            <a:pPr marL="0" indent="0">
              <a:buNone/>
            </a:pPr>
            <a:r>
              <a:rPr lang="es-MX" sz="2400" b="1" dirty="0" smtClean="0">
                <a:latin typeface="Arial" panose="020B0604020202020204" pitchFamily="34" charset="0"/>
                <a:cs typeface="Arial" panose="020B0604020202020204" pitchFamily="34" charset="0"/>
              </a:rPr>
              <a:t/>
            </a:r>
            <a:br>
              <a:rPr lang="es-MX" sz="2400" b="1" dirty="0" smtClean="0">
                <a:latin typeface="Arial" panose="020B0604020202020204" pitchFamily="34" charset="0"/>
                <a:cs typeface="Arial" panose="020B0604020202020204" pitchFamily="34" charset="0"/>
              </a:rPr>
            </a:br>
            <a:r>
              <a:rPr lang="es-MX" sz="2400" b="1" dirty="0" smtClean="0">
                <a:latin typeface="Arial" panose="020B0604020202020204" pitchFamily="34" charset="0"/>
                <a:cs typeface="Arial" panose="020B0604020202020204" pitchFamily="34" charset="0"/>
              </a:rPr>
              <a:t>- </a:t>
            </a:r>
            <a:r>
              <a:rPr lang="es-MX" sz="2400" dirty="0" smtClean="0">
                <a:cs typeface="Arial" panose="020B0604020202020204" pitchFamily="34" charset="0"/>
              </a:rPr>
              <a:t>Dentro de la ética la deontología refiere la moral profesional, una moral especializada que controla los actos de una persona al ejercer una profesión.</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pic>
        <p:nvPicPr>
          <p:cNvPr id="2050" name="Picture 2" descr="Resultado de imagen para etica y deontologí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1746" y="4074205"/>
            <a:ext cx="6403109" cy="1782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6311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4171"/>
            <a:ext cx="12192000" cy="1155248"/>
          </a:xfrm>
          <a:prstGeom prst="rect">
            <a:avLst/>
          </a:prstGeom>
        </p:spPr>
      </p:pic>
      <p:sp>
        <p:nvSpPr>
          <p:cNvPr id="3" name="1 Rectángulo"/>
          <p:cNvSpPr>
            <a:spLocks noChangeArrowheads="1"/>
          </p:cNvSpPr>
          <p:nvPr/>
        </p:nvSpPr>
        <p:spPr bwMode="auto">
          <a:xfrm>
            <a:off x="1230750" y="1456287"/>
            <a:ext cx="10083244" cy="4524315"/>
          </a:xfrm>
          <a:prstGeom prst="rect">
            <a:avLst/>
          </a:prstGeom>
          <a:noFill/>
          <a:ln w="9525">
            <a:noFill/>
            <a:miter lim="800000"/>
            <a:headEnd/>
            <a:tailEnd/>
          </a:ln>
        </p:spPr>
        <p:txBody>
          <a:bodyPr wrap="square">
            <a:spAutoFit/>
          </a:bodyPr>
          <a:lstStyle/>
          <a:p>
            <a:pPr algn="just"/>
            <a:r>
              <a:rPr lang="es-MX" sz="2400" b="1" dirty="0">
                <a:solidFill>
                  <a:srgbClr val="92D050"/>
                </a:solidFill>
              </a:rPr>
              <a:t>¿Cómo emplear este material?</a:t>
            </a:r>
          </a:p>
          <a:p>
            <a:pPr algn="just"/>
            <a:endParaRPr lang="es-MX" sz="2400" b="1" dirty="0">
              <a:solidFill>
                <a:srgbClr val="FF0000"/>
              </a:solidFill>
            </a:endParaRPr>
          </a:p>
          <a:p>
            <a:pPr algn="just"/>
            <a:r>
              <a:rPr lang="es-ES" sz="2400" dirty="0"/>
              <a:t>El presente material tiene como cometido facilitar la exposición gráfica del tema </a:t>
            </a:r>
            <a:r>
              <a:rPr lang="es-ES" sz="2400" dirty="0" smtClean="0"/>
              <a:t>“Conceptualización y Fundamentos” </a:t>
            </a:r>
            <a:r>
              <a:rPr lang="es-ES" sz="2400" dirty="0"/>
              <a:t>que se aborda en la unidad de aprendizaje </a:t>
            </a:r>
            <a:r>
              <a:rPr lang="es-ES" sz="2400" dirty="0" smtClean="0"/>
              <a:t>“Deontología en la Seguridad Ciudadana”  </a:t>
            </a:r>
            <a:r>
              <a:rPr lang="es-ES" sz="2400" dirty="0"/>
              <a:t>que corresponde al </a:t>
            </a:r>
            <a:r>
              <a:rPr lang="es-ES" sz="2400" dirty="0" smtClean="0"/>
              <a:t>cuarto </a:t>
            </a:r>
            <a:r>
              <a:rPr lang="es-ES" sz="2400" dirty="0"/>
              <a:t>semestre de la Licenciatura en </a:t>
            </a:r>
            <a:r>
              <a:rPr lang="es-ES" sz="2400" dirty="0" smtClean="0"/>
              <a:t>Seguridad Ciudadana. </a:t>
            </a:r>
            <a:r>
              <a:rPr lang="es-ES" sz="2400" dirty="0" smtClean="0"/>
              <a:t>Unidad temática I: Conceptualización </a:t>
            </a:r>
            <a:r>
              <a:rPr lang="es-ES" sz="2400" smtClean="0"/>
              <a:t>y fundamentos.</a:t>
            </a:r>
            <a:endParaRPr lang="es-ES" sz="2400" dirty="0" smtClean="0"/>
          </a:p>
          <a:p>
            <a:pPr algn="just"/>
            <a:endParaRPr lang="es-MX" sz="2400" dirty="0"/>
          </a:p>
          <a:p>
            <a:pPr algn="just"/>
            <a:r>
              <a:rPr lang="es-ES" sz="2400" dirty="0"/>
              <a:t>La presentación deberá ir acompañada de una explicación oral del catedrático, ya que la aportación que pueda hacer mediante ejemplos y situaciones cotidianas brindará la oportunidad de que los estudiantes comprendan la importancia de construir argumentos sólidos, creíbles y bien </a:t>
            </a:r>
            <a:r>
              <a:rPr lang="es-ES" sz="2400" dirty="0" smtClean="0"/>
              <a:t>soportados.</a:t>
            </a:r>
            <a:endParaRPr lang="es-MX" sz="2400" dirty="0"/>
          </a:p>
        </p:txBody>
      </p:sp>
    </p:spTree>
    <p:extLst>
      <p:ext uri="{BB962C8B-B14F-4D97-AF65-F5344CB8AC3E}">
        <p14:creationId xmlns:p14="http://schemas.microsoft.com/office/powerpoint/2010/main" val="589597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5" name="Rectángulo 4"/>
          <p:cNvSpPr/>
          <p:nvPr/>
        </p:nvSpPr>
        <p:spPr>
          <a:xfrm>
            <a:off x="1578428" y="1735408"/>
            <a:ext cx="6096000" cy="2954655"/>
          </a:xfrm>
          <a:prstGeom prst="rect">
            <a:avLst/>
          </a:prstGeom>
        </p:spPr>
        <p:txBody>
          <a:bodyPr>
            <a:spAutoFit/>
          </a:bodyPr>
          <a:lstStyle/>
          <a:p>
            <a:r>
              <a:rPr lang="es-MX" sz="2400" b="1" dirty="0">
                <a:latin typeface="Arial" panose="020B0604020202020204" pitchFamily="34" charset="0"/>
                <a:cs typeface="Arial" panose="020B0604020202020204" pitchFamily="34" charset="0"/>
              </a:rPr>
              <a:t>Relación entre ética y moral: </a:t>
            </a:r>
            <a:r>
              <a:rPr lang="es-MX" sz="2400" dirty="0"/>
              <a:t>La ética son principios y fundamentos establecidos por juicio común para la correcta actuación en cierto campo y la moral son fundamentos establecidos por la sociedad para que el individuo actué con cordura dentro de la misma.</a:t>
            </a:r>
            <a:endParaRPr lang="es-MX" sz="2400" dirty="0">
              <a:latin typeface="Arial" panose="020B0604020202020204" pitchFamily="34" charset="0"/>
              <a:cs typeface="Arial" panose="020B0604020202020204" pitchFamily="34" charset="0"/>
            </a:endParaRPr>
          </a:p>
          <a:p>
            <a:endParaRPr lang="es-MX" b="1" dirty="0">
              <a:latin typeface="Arial" panose="020B0604020202020204" pitchFamily="34" charset="0"/>
              <a:cs typeface="Arial" panose="020B0604020202020204" pitchFamily="34" charset="0"/>
            </a:endParaRPr>
          </a:p>
        </p:txBody>
      </p:sp>
      <p:pic>
        <p:nvPicPr>
          <p:cNvPr id="3074" name="Picture 2" descr="Resultado de imagen para etica y mor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4428" y="2813159"/>
            <a:ext cx="3592286" cy="3274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6472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1153886" y="2080736"/>
            <a:ext cx="6096000" cy="2215991"/>
          </a:xfrm>
          <a:prstGeom prst="rect">
            <a:avLst/>
          </a:prstGeom>
        </p:spPr>
        <p:txBody>
          <a:bodyPr>
            <a:spAutoFit/>
          </a:bodyPr>
          <a:lstStyle/>
          <a:p>
            <a:r>
              <a:rPr lang="es-MX" sz="2400" b="1" dirty="0">
                <a:latin typeface="Arial" panose="020B0604020202020204" pitchFamily="34" charset="0"/>
                <a:cs typeface="Arial" panose="020B0604020202020204" pitchFamily="34" charset="0"/>
              </a:rPr>
              <a:t>Relación entre ética y teología:</a:t>
            </a:r>
            <a:r>
              <a:rPr lang="es-MX" sz="2400" dirty="0"/>
              <a:t> La ética planta sus raíces en la razón, y la teología se fundamenta en la revelación divina a presente en las escrituras, la tradición y el magisterio de la Iglesia.</a:t>
            </a:r>
            <a:endParaRPr lang="es-MX" sz="2400" dirty="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pic>
        <p:nvPicPr>
          <p:cNvPr id="4098" name="Picture 2" descr="Resultado de imagen para etica y teologí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9886" y="3684381"/>
            <a:ext cx="3678881" cy="2313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30283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5040086" y="1760195"/>
            <a:ext cx="6096000" cy="2554545"/>
          </a:xfrm>
          <a:prstGeom prst="rect">
            <a:avLst/>
          </a:prstGeom>
        </p:spPr>
        <p:txBody>
          <a:bodyPr>
            <a:spAutoFit/>
          </a:bodyPr>
          <a:lstStyle/>
          <a:p>
            <a:r>
              <a:rPr lang="es-MX" sz="2000" b="1" dirty="0">
                <a:latin typeface="Arial" panose="020B0604020202020204" pitchFamily="34" charset="0"/>
                <a:cs typeface="Arial" panose="020B0604020202020204" pitchFamily="34" charset="0"/>
              </a:rPr>
              <a:t>Relación entre ética y justicia: </a:t>
            </a:r>
            <a:r>
              <a:rPr lang="es-MX" sz="2000" dirty="0"/>
              <a:t>La  ética es  la forma de actuar, es la práctica de una cultura que fija la rectitud y el sentido de vida por la vía de principios que nacen en el entorno familiar. Término que debería acompañar al de justicia, que es un valor de la conducta humana, es una regla de vida para el ejercicio del derecho, es una necesidad social; tiene principios y normas que otorgan a las personas un trato idéntico. </a:t>
            </a:r>
            <a:endParaRPr lang="es-MX" sz="2000" b="1" dirty="0">
              <a:latin typeface="Arial" panose="020B0604020202020204" pitchFamily="34" charset="0"/>
              <a:cs typeface="Arial" panose="020B0604020202020204" pitchFamily="34" charset="0"/>
            </a:endParaRPr>
          </a:p>
        </p:txBody>
      </p:sp>
      <p:pic>
        <p:nvPicPr>
          <p:cNvPr id="5122" name="Picture 2" descr="Resultado de imagen para etica y justic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2632" y="2304481"/>
            <a:ext cx="3682662" cy="3682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27464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624238"/>
            <a:ext cx="10515600" cy="1234849"/>
          </a:xfrm>
        </p:spPr>
        <p:txBody>
          <a:bodyPr>
            <a:normAutofit fontScale="92500" lnSpcReduction="10000"/>
          </a:bodyPr>
          <a:lstStyle/>
          <a:p>
            <a:r>
              <a:rPr lang="es-MX" sz="2400" b="1" dirty="0" smtClean="0">
                <a:latin typeface="Arial" panose="020B0604020202020204" pitchFamily="34" charset="0"/>
                <a:cs typeface="Arial" panose="020B0604020202020204" pitchFamily="34" charset="0"/>
              </a:rPr>
              <a:t>Relación entre ética y pluralidad: </a:t>
            </a:r>
            <a:r>
              <a:rPr lang="es-MX" sz="2400" dirty="0" smtClean="0">
                <a:latin typeface="Arial" panose="020B0604020202020204" pitchFamily="34" charset="0"/>
                <a:cs typeface="Arial" panose="020B0604020202020204" pitchFamily="34" charset="0"/>
              </a:rPr>
              <a:t>La pluralidad se refiere a la expresión y el reconocimiento de las diferentes formas de ser, pensar y actuar de la personas en la sociedad, lo cual la ética determina si afecta o no a la integridad de la sociedad.</a:t>
            </a:r>
            <a:endParaRPr lang="es-MX" sz="2400" dirty="0">
              <a:latin typeface="Arial" panose="020B0604020202020204" pitchFamily="34" charset="0"/>
              <a:cs typeface="Arial" panose="020B0604020202020204" pitchFamily="34" charset="0"/>
            </a:endParaRPr>
          </a:p>
          <a:p>
            <a:endParaRPr lang="es-MX" sz="2400" dirty="0" smtClean="0">
              <a:latin typeface="Arial" panose="020B0604020202020204" pitchFamily="34" charset="0"/>
              <a:cs typeface="Arial" panose="020B0604020202020204" pitchFamily="34" charset="0"/>
            </a:endParaRPr>
          </a:p>
          <a:p>
            <a:endParaRPr lang="es-MX" sz="1800" dirty="0" smtClean="0">
              <a:latin typeface="Arial" panose="020B0604020202020204" pitchFamily="34" charset="0"/>
              <a:cs typeface="Arial" panose="020B0604020202020204" pitchFamily="34" charset="0"/>
            </a:endParaRPr>
          </a:p>
          <a:p>
            <a:endParaRPr lang="es-MX" sz="1800" dirty="0">
              <a:latin typeface="Arial" panose="020B0604020202020204" pitchFamily="34" charset="0"/>
              <a:cs typeface="Arial" panose="020B0604020202020204" pitchFamily="34" charset="0"/>
            </a:endParaRPr>
          </a:p>
          <a:p>
            <a:endParaRPr lang="es-MX" sz="1800" dirty="0" smtClean="0">
              <a:latin typeface="Arial" panose="020B0604020202020204" pitchFamily="34" charset="0"/>
              <a:cs typeface="Arial" panose="020B0604020202020204" pitchFamily="34" charset="0"/>
            </a:endParaRPr>
          </a:p>
          <a:p>
            <a:endParaRPr lang="es-MX" sz="18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pic>
        <p:nvPicPr>
          <p:cNvPr id="6146" name="Picture 2" descr="Resultado de imagen para etica y pluralid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743" y="3041878"/>
            <a:ext cx="2886075" cy="3048001"/>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Resultado de imagen para etica y pluralida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Resultado de imagen para etica y pluralidad"/>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52" name="Picture 8" descr="Resultado de imagen para etica y pluralida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5603" y="3200172"/>
            <a:ext cx="2667000" cy="2476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9859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5" name="Rectángulo 4"/>
          <p:cNvSpPr/>
          <p:nvPr/>
        </p:nvSpPr>
        <p:spPr>
          <a:xfrm>
            <a:off x="1328057" y="1583008"/>
            <a:ext cx="6096000" cy="2246769"/>
          </a:xfrm>
          <a:prstGeom prst="rect">
            <a:avLst/>
          </a:prstGeom>
        </p:spPr>
        <p:txBody>
          <a:bodyPr>
            <a:spAutoFit/>
          </a:bodyPr>
          <a:lstStyle/>
          <a:p>
            <a:r>
              <a:rPr lang="es-MX" sz="2000" b="1" dirty="0">
                <a:latin typeface="Arial" panose="020B0604020202020204" pitchFamily="34" charset="0"/>
                <a:cs typeface="Arial" panose="020B0604020202020204" pitchFamily="34" charset="0"/>
              </a:rPr>
              <a:t>Relación entre ética y autonomía: </a:t>
            </a:r>
            <a:r>
              <a:rPr lang="es-MX" sz="2000" dirty="0">
                <a:latin typeface="Arial" panose="020B0604020202020204" pitchFamily="34" charset="0"/>
                <a:cs typeface="Arial" panose="020B0604020202020204" pitchFamily="34" charset="0"/>
              </a:rPr>
              <a:t>El ser autónomo no es actuar como se le de la gana a alguien  y cuando le plazca, el ser autónomo es actuar dentro de los parámetros establecidos y haciéndolo a voluntad de lo que creemos y aceptamos que es correcto (ético), nuestra forma de hacer las cosas. </a:t>
            </a:r>
          </a:p>
        </p:txBody>
      </p:sp>
      <p:pic>
        <p:nvPicPr>
          <p:cNvPr id="7170" name="Picture 2" descr="Resultado de imagen para etica y autonomí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6934" y="3720919"/>
            <a:ext cx="4161066" cy="2330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5420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5279571" y="1904231"/>
            <a:ext cx="6096000" cy="2215991"/>
          </a:xfrm>
          <a:prstGeom prst="rect">
            <a:avLst/>
          </a:prstGeom>
        </p:spPr>
        <p:txBody>
          <a:bodyPr>
            <a:spAutoFit/>
          </a:bodyPr>
          <a:lstStyle/>
          <a:p>
            <a:r>
              <a:rPr lang="es-MX" sz="2400" b="1" dirty="0">
                <a:latin typeface="Arial" panose="020B0604020202020204" pitchFamily="34" charset="0"/>
                <a:cs typeface="Arial" panose="020B0604020202020204" pitchFamily="34" charset="0"/>
              </a:rPr>
              <a:t>Relación entre ética y libertad: </a:t>
            </a:r>
            <a:r>
              <a:rPr lang="es-MX" sz="2400" dirty="0">
                <a:latin typeface="Arial" panose="020B0604020202020204" pitchFamily="34" charset="0"/>
                <a:cs typeface="Arial" panose="020B0604020202020204" pitchFamily="34" charset="0"/>
              </a:rPr>
              <a:t>Para poder ejercer completamente nuestra libertad es necesario tener ética que permite al ser humano para vivir en sociedad.</a:t>
            </a:r>
            <a:endParaRPr lang="es-MX" sz="2400" b="1"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pic>
        <p:nvPicPr>
          <p:cNvPr id="8194" name="Picture 2" descr="Resultado de imagen para etica y libert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346" y="3012226"/>
            <a:ext cx="4609225" cy="2800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4864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1153886" y="1735409"/>
            <a:ext cx="6096000" cy="2400657"/>
          </a:xfrm>
          <a:prstGeom prst="rect">
            <a:avLst/>
          </a:prstGeom>
        </p:spPr>
        <p:txBody>
          <a:bodyPr>
            <a:spAutoFit/>
          </a:bodyPr>
          <a:lstStyle/>
          <a:p>
            <a:r>
              <a:rPr lang="es-MX" sz="2200" b="1" dirty="0">
                <a:latin typeface="Arial" panose="020B0604020202020204" pitchFamily="34" charset="0"/>
                <a:cs typeface="Arial" panose="020B0604020202020204" pitchFamily="34" charset="0"/>
              </a:rPr>
              <a:t>Relación entre ética y transparencia: </a:t>
            </a:r>
            <a:r>
              <a:rPr lang="es-MX" sz="2200" dirty="0">
                <a:latin typeface="Arial" panose="020B0604020202020204" pitchFamily="34" charset="0"/>
                <a:cs typeface="Arial" panose="020B0604020202020204" pitchFamily="34" charset="0"/>
              </a:rPr>
              <a:t>La transparencia es uno de los valores éticos que todo servidor público debe aplicar en el ejercicio de su función, es un mecanismo fundamental de </a:t>
            </a:r>
            <a:r>
              <a:rPr lang="es-MX" sz="2200" dirty="0" err="1">
                <a:latin typeface="Arial" panose="020B0604020202020204" pitchFamily="34" charset="0"/>
                <a:cs typeface="Arial" panose="020B0604020202020204" pitchFamily="34" charset="0"/>
              </a:rPr>
              <a:t>exibilidad</a:t>
            </a:r>
            <a:r>
              <a:rPr lang="es-MX" sz="2200" dirty="0">
                <a:latin typeface="Arial" panose="020B0604020202020204" pitchFamily="34" charset="0"/>
                <a:cs typeface="Arial" panose="020B0604020202020204" pitchFamily="34" charset="0"/>
              </a:rPr>
              <a:t> pública y de responsabilidad con la sociedad.</a:t>
            </a:r>
            <a:endParaRPr lang="es-MX" sz="2200" b="1"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pic>
        <p:nvPicPr>
          <p:cNvPr id="9218" name="Picture 2" descr="Resultado de imagen para etica y transparenc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16685" y="1700051"/>
            <a:ext cx="2802164" cy="243601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sultado de imagen para etica y transparenc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3085" y="3992053"/>
            <a:ext cx="3403600" cy="2403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98376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1143000" y="1645307"/>
            <a:ext cx="7696200" cy="1785104"/>
          </a:xfrm>
          <a:prstGeom prst="rect">
            <a:avLst/>
          </a:prstGeom>
        </p:spPr>
        <p:txBody>
          <a:bodyPr wrap="square">
            <a:spAutoFit/>
          </a:bodyPr>
          <a:lstStyle/>
          <a:p>
            <a:r>
              <a:rPr lang="es-MX" sz="2200" b="1" dirty="0">
                <a:latin typeface="Arial" panose="020B0604020202020204" pitchFamily="34" charset="0"/>
                <a:cs typeface="Arial" panose="020B0604020202020204" pitchFamily="34" charset="0"/>
              </a:rPr>
              <a:t>Relación entre ética y responsabilidad: </a:t>
            </a:r>
            <a:r>
              <a:rPr lang="es-MX" sz="2200" dirty="0">
                <a:latin typeface="Arial" panose="020B0604020202020204" pitchFamily="34" charset="0"/>
                <a:cs typeface="Arial" panose="020B0604020202020204" pitchFamily="34" charset="0"/>
              </a:rPr>
              <a:t>La ética establece los principios que definen las actuaciones, la responsabilidad social se preocupa por las consecuencias que esas actuaciones empresariales pueden tener con la sociedad.</a:t>
            </a:r>
            <a:endParaRPr lang="es-MX" sz="2200" b="1" dirty="0">
              <a:latin typeface="Arial" panose="020B0604020202020204" pitchFamily="34" charset="0"/>
              <a:cs typeface="Arial" panose="020B0604020202020204" pitchFamily="34" charset="0"/>
            </a:endParaRPr>
          </a:p>
        </p:txBody>
      </p:sp>
      <p:pic>
        <p:nvPicPr>
          <p:cNvPr id="10242" name="Picture 2" descr="Resultado de imagen para etica y responsabilid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5060" y="3616551"/>
            <a:ext cx="5792426" cy="2544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18570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01486" y="587829"/>
            <a:ext cx="9176657" cy="3189515"/>
          </a:xfrm>
        </p:spPr>
        <p:txBody>
          <a:bodyPr>
            <a:normAutofit/>
          </a:bodyPr>
          <a:lstStyle/>
          <a:p>
            <a:r>
              <a:rPr lang="es-MX" sz="1800" b="1" dirty="0" smtClean="0">
                <a:latin typeface="Arial" panose="020B0604020202020204" pitchFamily="34" charset="0"/>
                <a:cs typeface="Arial" panose="020B0604020202020204" pitchFamily="34" charset="0"/>
              </a:rPr>
              <a:t>Relación entre ética y democracia: </a:t>
            </a:r>
          </a:p>
          <a:p>
            <a:endParaRPr lang="es-MX" sz="1800" b="1" dirty="0" smtClean="0">
              <a:latin typeface="Arial" panose="020B0604020202020204" pitchFamily="34" charset="0"/>
              <a:cs typeface="Arial" panose="020B0604020202020204" pitchFamily="34" charset="0"/>
            </a:endParaRPr>
          </a:p>
          <a:p>
            <a:pPr marL="0" indent="0">
              <a:buNone/>
            </a:pPr>
            <a:endParaRPr lang="es-MX" sz="1800" b="1" dirty="0" smtClean="0">
              <a:latin typeface="Arial" panose="020B0604020202020204" pitchFamily="34" charset="0"/>
              <a:cs typeface="Arial" panose="020B0604020202020204" pitchFamily="34" charset="0"/>
            </a:endParaRPr>
          </a:p>
          <a:p>
            <a:r>
              <a:rPr lang="es-MX" sz="2400" b="1" dirty="0" smtClean="0">
                <a:latin typeface="Arial" panose="020B0604020202020204" pitchFamily="34" charset="0"/>
                <a:cs typeface="Arial" panose="020B0604020202020204" pitchFamily="34" charset="0"/>
              </a:rPr>
              <a:t>Relación entre ética  e identidad: </a:t>
            </a:r>
            <a:r>
              <a:rPr lang="es-MX" sz="2400" dirty="0" smtClean="0">
                <a:latin typeface="Arial" panose="020B0604020202020204" pitchFamily="34" charset="0"/>
                <a:cs typeface="Arial" panose="020B0604020202020204" pitchFamily="34" charset="0"/>
              </a:rPr>
              <a:t>La identidad también alude aquella apreciación o percepción que cada individuo se tiene sobre sí mismo para forjar y dirigir a una comunidad definiendo así sus necesidades, acciones, gustos, prioridades o rasgos. </a:t>
            </a:r>
            <a:endParaRPr lang="es-MX" sz="2400" b="1" dirty="0" smtClean="0">
              <a:latin typeface="Arial" panose="020B0604020202020204" pitchFamily="34" charset="0"/>
              <a:cs typeface="Arial" panose="020B0604020202020204" pitchFamily="34" charset="0"/>
            </a:endParaRPr>
          </a:p>
          <a:p>
            <a:endParaRPr lang="es-MX" sz="1800" b="1" dirty="0" smtClean="0">
              <a:latin typeface="Arial" panose="020B0604020202020204" pitchFamily="34" charset="0"/>
              <a:cs typeface="Arial" panose="020B0604020202020204" pitchFamily="34" charset="0"/>
            </a:endParaRPr>
          </a:p>
          <a:p>
            <a:endParaRPr lang="es-MX" sz="1800" b="1" dirty="0" smtClean="0">
              <a:latin typeface="Arial" panose="020B0604020202020204" pitchFamily="34" charset="0"/>
              <a:cs typeface="Arial" panose="020B0604020202020204" pitchFamily="34" charset="0"/>
            </a:endParaRPr>
          </a:p>
          <a:p>
            <a:endParaRPr lang="es-MX" sz="1800" b="1" dirty="0" smtClean="0">
              <a:latin typeface="Arial" panose="020B0604020202020204" pitchFamily="34" charset="0"/>
              <a:cs typeface="Arial" panose="020B0604020202020204" pitchFamily="34" charset="0"/>
            </a:endParaRPr>
          </a:p>
          <a:p>
            <a:pPr marL="0" indent="0">
              <a:buNone/>
            </a:pPr>
            <a:endParaRPr lang="es-MX" sz="1800" b="1" dirty="0">
              <a:latin typeface="Arial" panose="020B0604020202020204" pitchFamily="34" charset="0"/>
              <a:cs typeface="Arial" panose="020B0604020202020204" pitchFamily="34" charset="0"/>
            </a:endParaRPr>
          </a:p>
          <a:p>
            <a:endParaRPr lang="es-MX" sz="1800" b="1" dirty="0" smtClean="0">
              <a:latin typeface="Arial" panose="020B0604020202020204" pitchFamily="34" charset="0"/>
              <a:cs typeface="Arial" panose="020B0604020202020204" pitchFamily="34" charset="0"/>
            </a:endParaRPr>
          </a:p>
          <a:p>
            <a:endParaRPr lang="es-MX" sz="1800" b="1" dirty="0" smtClean="0">
              <a:latin typeface="Arial" panose="020B0604020202020204" pitchFamily="34" charset="0"/>
              <a:cs typeface="Arial" panose="020B0604020202020204" pitchFamily="34" charset="0"/>
            </a:endParaRPr>
          </a:p>
          <a:p>
            <a:endParaRPr lang="es-MX" sz="18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pic>
        <p:nvPicPr>
          <p:cNvPr id="11266" name="Picture 2" descr="Resultado de imagen para etica e identid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9146" y="3254830"/>
            <a:ext cx="1901825" cy="2856819"/>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Resultado de imagen para etica e identida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96693" y="3374572"/>
            <a:ext cx="2653394" cy="2653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52607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1153886" y="1631407"/>
            <a:ext cx="6096000" cy="2308324"/>
          </a:xfrm>
          <a:prstGeom prst="rect">
            <a:avLst/>
          </a:prstGeom>
        </p:spPr>
        <p:txBody>
          <a:bodyPr>
            <a:spAutoFit/>
          </a:bodyPr>
          <a:lstStyle/>
          <a:p>
            <a:r>
              <a:rPr lang="es-MX" sz="2400" b="1" dirty="0">
                <a:latin typeface="Arial" panose="020B0604020202020204" pitchFamily="34" charset="0"/>
                <a:cs typeface="Arial" panose="020B0604020202020204" pitchFamily="34" charset="0"/>
              </a:rPr>
              <a:t>Relación entre ética y solidaridad: </a:t>
            </a:r>
            <a:r>
              <a:rPr lang="es-MX" sz="2400" dirty="0">
                <a:latin typeface="Arial" panose="020B0604020202020204" pitchFamily="34" charset="0"/>
                <a:cs typeface="Arial" panose="020B0604020202020204" pitchFamily="34" charset="0"/>
              </a:rPr>
              <a:t>La solidaridad es uno de los valores humanos más esenciales de todos, es la colaboración que alguien puede brindar y esto se estudia en una disciplina llamada ética.</a:t>
            </a:r>
            <a:r>
              <a:rPr lang="es-MX" sz="2400" b="1" dirty="0">
                <a:latin typeface="Arial" panose="020B0604020202020204" pitchFamily="34" charset="0"/>
                <a:cs typeface="Arial" panose="020B0604020202020204" pitchFamily="34" charset="0"/>
              </a:rPr>
              <a:t> </a:t>
            </a:r>
          </a:p>
        </p:txBody>
      </p:sp>
      <p:pic>
        <p:nvPicPr>
          <p:cNvPr id="12290" name="Picture 2" descr="Resultado de imagen para etica y solidarid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4317" y="2785568"/>
            <a:ext cx="3495129" cy="3168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414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82227" y="1644134"/>
            <a:ext cx="6613606" cy="461665"/>
          </a:xfrm>
          <a:prstGeom prst="rect">
            <a:avLst/>
          </a:prstGeom>
        </p:spPr>
        <p:txBody>
          <a:bodyPr wrap="none">
            <a:spAutoFit/>
          </a:bodyPr>
          <a:lstStyle/>
          <a:p>
            <a:pPr algn="ctr"/>
            <a:r>
              <a:rPr lang="es-ES"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1. CONCEPTUALIZACIÓN Y FUNDAMENTOS</a:t>
            </a:r>
          </a:p>
        </p:txBody>
      </p:sp>
      <p:sp>
        <p:nvSpPr>
          <p:cNvPr id="3" name="Rectángulo 2"/>
          <p:cNvSpPr/>
          <p:nvPr/>
        </p:nvSpPr>
        <p:spPr>
          <a:xfrm>
            <a:off x="882227" y="2379444"/>
            <a:ext cx="5929746" cy="4266681"/>
          </a:xfrm>
          <a:prstGeom prst="rect">
            <a:avLst/>
          </a:prstGeom>
        </p:spPr>
        <p:txBody>
          <a:bodyPr wrap="square">
            <a:spAutoFit/>
          </a:bodyPr>
          <a:lstStyle/>
          <a:p>
            <a:pPr lvl="0"/>
            <a:r>
              <a:rPr lang="es-MX" b="1" dirty="0">
                <a:latin typeface="Arial" panose="020B0604020202020204" pitchFamily="34" charset="0"/>
                <a:cs typeface="Arial" panose="020B0604020202020204" pitchFamily="34" charset="0"/>
              </a:rPr>
              <a:t>Ética: </a:t>
            </a:r>
            <a:r>
              <a:rPr lang="es-MX" b="1" dirty="0" smtClean="0">
                <a:latin typeface="Arial" panose="020B0604020202020204" pitchFamily="34" charset="0"/>
                <a:cs typeface="Arial" panose="020B0604020202020204" pitchFamily="34" charset="0"/>
              </a:rPr>
              <a:t/>
            </a:r>
            <a:br>
              <a:rPr lang="es-MX" b="1" dirty="0" smtClean="0">
                <a:latin typeface="Arial" panose="020B0604020202020204" pitchFamily="34" charset="0"/>
                <a:cs typeface="Arial" panose="020B0604020202020204" pitchFamily="34" charset="0"/>
              </a:rPr>
            </a:br>
            <a:r>
              <a:rPr lang="es-MX" b="1" dirty="0" smtClean="0">
                <a:latin typeface="Arial" panose="020B0604020202020204" pitchFamily="34" charset="0"/>
                <a:cs typeface="Arial" panose="020B0604020202020204" pitchFamily="34" charset="0"/>
              </a:rPr>
              <a:t/>
            </a:r>
            <a:br>
              <a:rPr lang="es-MX" b="1" dirty="0" smtClean="0">
                <a:latin typeface="Arial" panose="020B0604020202020204" pitchFamily="34" charset="0"/>
                <a:cs typeface="Arial" panose="020B0604020202020204" pitchFamily="34" charset="0"/>
              </a:rPr>
            </a:br>
            <a:r>
              <a:rPr lang="es-MX" dirty="0" smtClean="0">
                <a:latin typeface="Arial" panose="020B0604020202020204" pitchFamily="34" charset="0"/>
                <a:cs typeface="Arial" panose="020B0604020202020204" pitchFamily="34" charset="0"/>
              </a:rPr>
              <a:t>Etimológicamente Ética </a:t>
            </a:r>
            <a:r>
              <a:rPr lang="es-MX" dirty="0">
                <a:latin typeface="Arial" panose="020B0604020202020204" pitchFamily="34" charset="0"/>
                <a:cs typeface="Arial" panose="020B0604020202020204" pitchFamily="34" charset="0"/>
              </a:rPr>
              <a:t>(del griego ETHOS "costumbre" y el sufijo ICA "perteneciente a</a:t>
            </a:r>
            <a:r>
              <a:rPr lang="es-MX" dirty="0" smtClean="0">
                <a:latin typeface="Arial" panose="020B0604020202020204" pitchFamily="34" charset="0"/>
                <a:cs typeface="Arial" panose="020B0604020202020204" pitchFamily="34" charset="0"/>
              </a:rPr>
              <a:t>"), significó con Aristóteles  </a:t>
            </a:r>
            <a:r>
              <a:rPr lang="es-MX" dirty="0">
                <a:latin typeface="Arial" panose="020B0604020202020204" pitchFamily="34" charset="0"/>
                <a:cs typeface="Arial" panose="020B0604020202020204" pitchFamily="34" charset="0"/>
              </a:rPr>
              <a:t>en las consideraciones filosóficas posteriores la palabra expresó: "Costumbre", "Hábito adquirido por la repetición de actos de la misma especie y que han adquirido fuerza de precepto</a:t>
            </a:r>
            <a:r>
              <a:rPr lang="es-MX" dirty="0" smtClean="0">
                <a:latin typeface="Arial" panose="020B0604020202020204" pitchFamily="34" charset="0"/>
                <a:cs typeface="Arial" panose="020B0604020202020204" pitchFamily="34" charset="0"/>
              </a:rPr>
              <a:t>".</a:t>
            </a:r>
            <a:br>
              <a:rPr lang="es-MX" dirty="0" smtClean="0">
                <a:latin typeface="Arial" panose="020B0604020202020204" pitchFamily="34" charset="0"/>
                <a:cs typeface="Arial" panose="020B0604020202020204" pitchFamily="34" charset="0"/>
              </a:rPr>
            </a:br>
            <a:endParaRPr lang="es-MX" dirty="0">
              <a:latin typeface="Arial" panose="020B0604020202020204" pitchFamily="34" charset="0"/>
              <a:cs typeface="Arial" panose="020B0604020202020204" pitchFamily="34" charset="0"/>
            </a:endParaRPr>
          </a:p>
          <a:p>
            <a:r>
              <a:rPr lang="es-MX" i="1" dirty="0">
                <a:latin typeface="Arial" panose="020B0604020202020204" pitchFamily="34" charset="0"/>
                <a:cs typeface="Arial" panose="020B0604020202020204" pitchFamily="34" charset="0"/>
              </a:rPr>
              <a:t>- Raúl Gutiérrez Sáenz:</a:t>
            </a:r>
          </a:p>
          <a:p>
            <a:r>
              <a:rPr lang="es-MX" i="1" dirty="0">
                <a:latin typeface="Arial" panose="020B0604020202020204" pitchFamily="34" charset="0"/>
                <a:cs typeface="Arial" panose="020B0604020202020204" pitchFamily="34" charset="0"/>
              </a:rPr>
              <a:t>"Una ciencia práctica y normativa que estudia racionalmente la bondad y maldad de los actos humanos".</a:t>
            </a:r>
          </a:p>
          <a:p>
            <a:r>
              <a:rPr lang="es-MX" b="1" dirty="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pPr marL="342900" lvl="0" indent="-342900">
              <a:lnSpc>
                <a:spcPct val="107000"/>
              </a:lnSpc>
              <a:spcAft>
                <a:spcPts val="0"/>
              </a:spcAft>
              <a:buFont typeface="Symbol" panose="05050102010706020507" pitchFamily="18" charset="2"/>
              <a:buChar char=""/>
            </a:pPr>
            <a:endParaRPr lang="es-MX" dirty="0">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pic>
        <p:nvPicPr>
          <p:cNvPr id="5" name="Picture 2" descr="Resultado de imagen para e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5833" y="2379445"/>
            <a:ext cx="3993703" cy="2389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4631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1219200" y="1653179"/>
            <a:ext cx="6096000" cy="2308324"/>
          </a:xfrm>
          <a:prstGeom prst="rect">
            <a:avLst/>
          </a:prstGeom>
        </p:spPr>
        <p:txBody>
          <a:bodyPr>
            <a:spAutoFit/>
          </a:bodyPr>
          <a:lstStyle/>
          <a:p>
            <a:r>
              <a:rPr lang="es-MX" sz="2400" b="1" dirty="0">
                <a:latin typeface="Arial" panose="020B0604020202020204" pitchFamily="34" charset="0"/>
                <a:cs typeface="Arial" panose="020B0604020202020204" pitchFamily="34" charset="0"/>
              </a:rPr>
              <a:t>Relación entre ética y tolerancia: </a:t>
            </a:r>
            <a:r>
              <a:rPr lang="es-MX" sz="2400" dirty="0">
                <a:latin typeface="Arial" panose="020B0604020202020204" pitchFamily="34" charset="0"/>
                <a:cs typeface="Arial" panose="020B0604020202020204" pitchFamily="34" charset="0"/>
              </a:rPr>
              <a:t>La tolerancia va inmersa en la ética ya que la tolerancia es uno de los valores humanos más respetados que tiene relación con la aceptación de aquellas personas, situaciones o cosas.</a:t>
            </a:r>
          </a:p>
        </p:txBody>
      </p:sp>
      <p:pic>
        <p:nvPicPr>
          <p:cNvPr id="13314" name="Picture 2" descr="Resultado de imagen para etica y toleranc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3190" y="1653179"/>
            <a:ext cx="3295106" cy="3164126"/>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Resultado de imagen para et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4301" y="4329069"/>
            <a:ext cx="4608889" cy="1972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3341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r>
              <a:rPr lang="es-MX" b="1" dirty="0">
                <a:latin typeface="Arial" panose="020B0604020202020204" pitchFamily="34" charset="0"/>
                <a:cs typeface="Arial" panose="020B0604020202020204" pitchFamily="34" charset="0"/>
              </a:rPr>
              <a:t>1.3. Aplicaciones prácticas de la ética, deontología, moral, teleología, justicia; pluralidad; autonomía, libertad; honestidad; transparencia; responsabilidad; democracia; identidad; solidaridad; tolerancia.</a:t>
            </a:r>
            <a:endParaRPr lang="es-MX" dirty="0"/>
          </a:p>
        </p:txBody>
      </p:sp>
      <p:pic>
        <p:nvPicPr>
          <p:cNvPr id="14338" name="Picture 2" descr="Resultado de imagen para aplicaciones practicas"/>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27008" b="44502"/>
          <a:stretch/>
        </p:blipFill>
        <p:spPr bwMode="auto">
          <a:xfrm>
            <a:off x="6106579" y="2234583"/>
            <a:ext cx="5247221" cy="2995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08587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838200" y="1498795"/>
            <a:ext cx="10515600" cy="4351337"/>
          </a:xfrm>
        </p:spPr>
        <p:txBody>
          <a:bodyPr>
            <a:normAutofit/>
          </a:bodyPr>
          <a:lstStyle/>
          <a:p>
            <a:r>
              <a:rPr lang="es-MX" sz="2400" b="1" dirty="0" smtClean="0">
                <a:latin typeface="Arial" panose="020B0604020202020204" pitchFamily="34" charset="0"/>
                <a:cs typeface="Arial" panose="020B0604020202020204" pitchFamily="34" charset="0"/>
              </a:rPr>
              <a:t>Aplicaciones prácticas de la ética</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a </a:t>
            </a:r>
            <a:r>
              <a:rPr lang="es-MX" sz="2400" dirty="0">
                <a:latin typeface="Arial" panose="020B0604020202020204" pitchFamily="34" charset="0"/>
                <a:cs typeface="Arial" panose="020B0604020202020204" pitchFamily="34" charset="0"/>
              </a:rPr>
              <a:t>ética en una persona se aplica cuando respeta, valora y es honesta con su sociedad o el entorno en el que habita y además permite que sus acciones le  permitan actuar de manera correcta.</a:t>
            </a:r>
            <a:endParaRPr lang="es-MX" sz="2400" dirty="0" smtClean="0">
              <a:latin typeface="Arial" panose="020B0604020202020204" pitchFamily="34" charset="0"/>
              <a:cs typeface="Arial" panose="020B0604020202020204" pitchFamily="34" charset="0"/>
            </a:endParaRPr>
          </a:p>
          <a:p>
            <a:endParaRPr lang="es-MX" sz="1800" dirty="0">
              <a:latin typeface="Arial" panose="020B0604020202020204" pitchFamily="34" charset="0"/>
              <a:cs typeface="Arial" panose="020B0604020202020204" pitchFamily="34" charset="0"/>
            </a:endParaRPr>
          </a:p>
          <a:p>
            <a:pPr marL="0" indent="0">
              <a:buNone/>
            </a:pPr>
            <a:r>
              <a:rPr lang="es-MX" sz="1800" dirty="0">
                <a:latin typeface="Arial" panose="020B0604020202020204" pitchFamily="34" charset="0"/>
                <a:cs typeface="Arial" panose="020B0604020202020204" pitchFamily="34" charset="0"/>
              </a:rPr>
              <a:t/>
            </a:r>
            <a:br>
              <a:rPr lang="es-MX" sz="1800" dirty="0">
                <a:latin typeface="Arial" panose="020B0604020202020204" pitchFamily="34" charset="0"/>
                <a:cs typeface="Arial" panose="020B0604020202020204" pitchFamily="34" charset="0"/>
              </a:rPr>
            </a:br>
            <a:endParaRPr lang="es-MX" sz="1800" b="1"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pic>
        <p:nvPicPr>
          <p:cNvPr id="15362" name="Picture 2" descr="Resultado de imagen para e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8433" y="2703125"/>
            <a:ext cx="5721117" cy="3648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8792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5" name="Rectángulo 4"/>
          <p:cNvSpPr/>
          <p:nvPr/>
        </p:nvSpPr>
        <p:spPr>
          <a:xfrm>
            <a:off x="1349829" y="1971879"/>
            <a:ext cx="6096000" cy="2215991"/>
          </a:xfrm>
          <a:prstGeom prst="rect">
            <a:avLst/>
          </a:prstGeom>
        </p:spPr>
        <p:txBody>
          <a:bodyPr>
            <a:spAutoFit/>
          </a:bodyPr>
          <a:lstStyle/>
          <a:p>
            <a:r>
              <a:rPr lang="es-MX" sz="2400" b="1" dirty="0">
                <a:latin typeface="Arial" panose="020B0604020202020204" pitchFamily="34" charset="0"/>
                <a:cs typeface="Arial" panose="020B0604020202020204" pitchFamily="34" charset="0"/>
              </a:rPr>
              <a:t>Aplicaciones prácticas de la deontología: </a:t>
            </a:r>
            <a:r>
              <a:rPr lang="es-MX" sz="2400" dirty="0">
                <a:latin typeface="Arial" panose="020B0604020202020204" pitchFamily="34" charset="0"/>
                <a:cs typeface="Arial" panose="020B0604020202020204" pitchFamily="34" charset="0"/>
              </a:rPr>
              <a:t>Por ejemplo en un espacio de trabajo está regulado por un conjunto de reglas éticas que regulan y guían una actividad profesional.</a:t>
            </a:r>
            <a:endParaRPr lang="es-MX" sz="2400" b="1" dirty="0">
              <a:latin typeface="Arial" panose="020B0604020202020204" pitchFamily="34" charset="0"/>
              <a:cs typeface="Arial" panose="020B0604020202020204" pitchFamily="34" charset="0"/>
            </a:endParaRPr>
          </a:p>
          <a:p>
            <a:endParaRPr lang="es-MX" b="1" dirty="0">
              <a:latin typeface="Arial" panose="020B0604020202020204" pitchFamily="34" charset="0"/>
              <a:cs typeface="Arial" panose="020B0604020202020204" pitchFamily="34" charset="0"/>
            </a:endParaRPr>
          </a:p>
        </p:txBody>
      </p:sp>
      <p:pic>
        <p:nvPicPr>
          <p:cNvPr id="16386" name="Picture 2" descr="Resultado de imagen para reglas etic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9517" y="3202440"/>
            <a:ext cx="3937455" cy="2956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41171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5072743" y="2791322"/>
            <a:ext cx="6096000" cy="2492990"/>
          </a:xfrm>
          <a:prstGeom prst="rect">
            <a:avLst/>
          </a:prstGeom>
        </p:spPr>
        <p:txBody>
          <a:bodyPr>
            <a:spAutoFit/>
          </a:bodyPr>
          <a:lstStyle/>
          <a:p>
            <a:r>
              <a:rPr lang="es-MX" sz="2400" b="1" dirty="0">
                <a:latin typeface="Arial" panose="020B0604020202020204" pitchFamily="34" charset="0"/>
                <a:cs typeface="Arial" panose="020B0604020202020204" pitchFamily="34" charset="0"/>
              </a:rPr>
              <a:t>Aplicaciones prácticas de la moral: </a:t>
            </a:r>
            <a:r>
              <a:rPr lang="es-MX" sz="2400" dirty="0">
                <a:latin typeface="Arial" panose="020B0604020202020204" pitchFamily="34" charset="0"/>
                <a:cs typeface="Arial" panose="020B0604020202020204" pitchFamily="34" charset="0"/>
              </a:rPr>
              <a:t>Si una persona va caminando por la calle y ve que a un individuo se le cae la cartera, llena de dinero, moralmente está obligado a dársela su dueño.</a:t>
            </a:r>
            <a:br>
              <a:rPr lang="es-MX" sz="2400" dirty="0">
                <a:latin typeface="Arial" panose="020B0604020202020204" pitchFamily="34" charset="0"/>
                <a:cs typeface="Arial" panose="020B0604020202020204" pitchFamily="34" charset="0"/>
              </a:rPr>
            </a:br>
            <a:r>
              <a:rPr lang="es-MX" dirty="0">
                <a:latin typeface="Arial" panose="020B0604020202020204" pitchFamily="34" charset="0"/>
                <a:cs typeface="Arial" panose="020B0604020202020204" pitchFamily="34" charset="0"/>
              </a:rPr>
              <a:t/>
            </a:r>
            <a:br>
              <a:rPr lang="es-MX" dirty="0">
                <a:latin typeface="Arial" panose="020B0604020202020204" pitchFamily="34" charset="0"/>
                <a:cs typeface="Arial" panose="020B0604020202020204" pitchFamily="34" charset="0"/>
              </a:rPr>
            </a:br>
            <a:endParaRPr lang="es-MX" dirty="0"/>
          </a:p>
        </p:txBody>
      </p:sp>
      <p:pic>
        <p:nvPicPr>
          <p:cNvPr id="17410" name="Picture 2" descr="Resultado de imagen para mor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775" y="2190070"/>
            <a:ext cx="3730625" cy="3176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8447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1110343" y="1724523"/>
            <a:ext cx="6096000" cy="3046988"/>
          </a:xfrm>
          <a:prstGeom prst="rect">
            <a:avLst/>
          </a:prstGeom>
        </p:spPr>
        <p:txBody>
          <a:bodyPr>
            <a:spAutoFit/>
          </a:bodyPr>
          <a:lstStyle/>
          <a:p>
            <a:r>
              <a:rPr lang="es-MX" sz="2400" b="1" dirty="0">
                <a:latin typeface="Arial" panose="020B0604020202020204" pitchFamily="34" charset="0"/>
                <a:cs typeface="Arial" panose="020B0604020202020204" pitchFamily="34" charset="0"/>
              </a:rPr>
              <a:t>Aplicaciones prácticas de la teleología: </a:t>
            </a:r>
            <a:r>
              <a:rPr lang="es-MX" sz="2400" dirty="0">
                <a:latin typeface="Arial" panose="020B0604020202020204" pitchFamily="34" charset="0"/>
                <a:cs typeface="Arial" panose="020B0604020202020204" pitchFamily="34" charset="0"/>
              </a:rPr>
              <a:t>Por ejemplo el fin de una semilla es en convertirse en un árbol, como el fin de un niños es el de ser un hombre; es decir tiene una finalidad que está determinada por su forma o esencia y a la cual aspira y de la que se dice que está en potencia la cual está determinada por el futuro.</a:t>
            </a:r>
            <a:endParaRPr lang="es-MX" sz="2400" b="1" dirty="0">
              <a:latin typeface="Arial" panose="020B0604020202020204" pitchFamily="34" charset="0"/>
              <a:cs typeface="Arial" panose="020B0604020202020204" pitchFamily="34" charset="0"/>
            </a:endParaRPr>
          </a:p>
        </p:txBody>
      </p:sp>
      <p:pic>
        <p:nvPicPr>
          <p:cNvPr id="18434" name="Picture 2" descr="Resultado de imagen para arb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2060" y="3679538"/>
            <a:ext cx="4809392" cy="2605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16858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4849" y="1562162"/>
            <a:ext cx="4509407" cy="1151948"/>
          </a:xfrm>
        </p:spPr>
        <p:txBody>
          <a:bodyPr>
            <a:normAutofit/>
          </a:bodyPr>
          <a:lstStyle/>
          <a:p>
            <a:r>
              <a:rPr lang="es-MX" sz="2400" b="1" dirty="0" smtClean="0">
                <a:latin typeface="Arial" panose="020B0604020202020204" pitchFamily="34" charset="0"/>
                <a:cs typeface="Arial" panose="020B0604020202020204" pitchFamily="34" charset="0"/>
              </a:rPr>
              <a:t>1.4. Cosmovisiones Morales</a:t>
            </a:r>
            <a:endParaRPr lang="es-MX" sz="24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5214256" y="2685019"/>
            <a:ext cx="5693230" cy="1941409"/>
          </a:xfrm>
        </p:spPr>
        <p:txBody>
          <a:bodyPr>
            <a:normAutofit fontScale="77500" lnSpcReduction="20000"/>
          </a:bodyPr>
          <a:lstStyle/>
          <a:p>
            <a:pPr>
              <a:lnSpc>
                <a:spcPct val="120000"/>
              </a:lnSpc>
            </a:pPr>
            <a:r>
              <a:rPr lang="es-MX" sz="2600" dirty="0">
                <a:latin typeface="Arial" panose="020B0604020202020204" pitchFamily="34" charset="0"/>
                <a:cs typeface="Arial" panose="020B0604020202020204" pitchFamily="34" charset="0"/>
              </a:rPr>
              <a:t>E</a:t>
            </a:r>
            <a:r>
              <a:rPr lang="es-MX" sz="2600" dirty="0" smtClean="0">
                <a:latin typeface="Arial" panose="020B0604020202020204" pitchFamily="34" charset="0"/>
                <a:cs typeface="Arial" panose="020B0604020202020204" pitchFamily="34" charset="0"/>
              </a:rPr>
              <a:t>s la manera de ver e interpretar el mundo, </a:t>
            </a:r>
            <a:r>
              <a:rPr lang="es-MX" sz="2600" dirty="0">
                <a:latin typeface="Arial" panose="020B0604020202020204" pitchFamily="34" charset="0"/>
                <a:cs typeface="Arial" panose="020B0604020202020204" pitchFamily="34" charset="0"/>
              </a:rPr>
              <a:t>s</a:t>
            </a:r>
            <a:r>
              <a:rPr lang="es-MX" sz="2600" dirty="0" smtClean="0">
                <a:latin typeface="Arial" panose="020B0604020202020204" pitchFamily="34" charset="0"/>
                <a:cs typeface="Arial" panose="020B0604020202020204" pitchFamily="34" charset="0"/>
              </a:rPr>
              <a:t>e trata del conjunto de creencias que permiten analizar y reconocer la realidad a partir de la propia existencia. Puede hablarse de la cosmovisión de una persona, una cultura, etc.</a:t>
            </a:r>
          </a:p>
          <a:p>
            <a:pPr>
              <a:lnSpc>
                <a:spcPct val="120000"/>
              </a:lnSpc>
            </a:pPr>
            <a:endParaRPr lang="es-MX" sz="18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pic>
        <p:nvPicPr>
          <p:cNvPr id="19458" name="Picture 2" descr="Resultado de imagen para cosmovisió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737" y="2832326"/>
            <a:ext cx="3689577" cy="3212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25100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1049" y="1546226"/>
            <a:ext cx="4574721" cy="944130"/>
          </a:xfrm>
        </p:spPr>
        <p:txBody>
          <a:bodyPr>
            <a:normAutofit/>
          </a:bodyPr>
          <a:lstStyle/>
          <a:p>
            <a:r>
              <a:rPr lang="es-MX" sz="2400" b="1" dirty="0" smtClean="0">
                <a:latin typeface="Arial" panose="020B0604020202020204" pitchFamily="34" charset="0"/>
                <a:cs typeface="Arial" panose="020B0604020202020204" pitchFamily="34" charset="0"/>
              </a:rPr>
              <a:t>1.5 Cosmovisiones Sociales</a:t>
            </a:r>
            <a:endParaRPr lang="es-MX" sz="24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2490356"/>
            <a:ext cx="10515600" cy="2019754"/>
          </a:xfrm>
        </p:spPr>
        <p:txBody>
          <a:bodyPr>
            <a:normAutofit/>
          </a:bodyPr>
          <a:lstStyle/>
          <a:p>
            <a:pPr>
              <a:lnSpc>
                <a:spcPct val="100000"/>
              </a:lnSpc>
            </a:pPr>
            <a:r>
              <a:rPr lang="es-MX" sz="1800" dirty="0">
                <a:latin typeface="Arial" panose="020B0604020202020204" pitchFamily="34" charset="0"/>
                <a:cs typeface="Arial" panose="020B0604020202020204" pitchFamily="34" charset="0"/>
              </a:rPr>
              <a:t>Cuando hablamos de cosmovisión nos referimos a la percepción (opiniones y creencias) que se tiene acerca de el mundo, esto varia en cada persona según su cultura o época, pues cada hombre forma su propio criterio en base a experiencias, de esto va a depender la interpretación de su propia naturaleza y la de todo lo existente, definiendo las nociones en los diversos campos de la vida, como lo son la política, la economía o la ciencia hasta la religión, la moral o la filosofía.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pic>
        <p:nvPicPr>
          <p:cNvPr id="20482" name="Picture 2" descr="Resultado de imagen para cosmovisió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1172" y="4120740"/>
            <a:ext cx="2489655" cy="2363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4161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8426" y="1563543"/>
            <a:ext cx="2206336" cy="757093"/>
          </a:xfrm>
        </p:spPr>
        <p:txBody>
          <a:bodyPr>
            <a:normAutofit/>
          </a:bodyPr>
          <a:lstStyle/>
          <a:p>
            <a:r>
              <a:rPr lang="es-MX" sz="2400" b="1" dirty="0" smtClean="0">
                <a:latin typeface="Arial" panose="020B0604020202020204" pitchFamily="34" charset="0"/>
                <a:cs typeface="Arial" panose="020B0604020202020204" pitchFamily="34" charset="0"/>
              </a:rPr>
              <a:t>Bibliografía</a:t>
            </a:r>
            <a:endParaRPr lang="es-MX" sz="24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311726" y="2320636"/>
            <a:ext cx="11059391" cy="3899766"/>
          </a:xfrm>
        </p:spPr>
        <p:txBody>
          <a:bodyPr>
            <a:normAutofit/>
          </a:bodyPr>
          <a:lstStyle/>
          <a:p>
            <a:r>
              <a:rPr lang="es-MX" sz="1800" dirty="0" smtClean="0">
                <a:latin typeface="Arial" panose="020B0604020202020204" pitchFamily="34" charset="0"/>
                <a:cs typeface="Arial" panose="020B0604020202020204" pitchFamily="34" charset="0"/>
              </a:rPr>
              <a:t>García Casares, Aura Elizabeth &amp; Ximénez, Leuviah. </a:t>
            </a:r>
            <a:r>
              <a:rPr lang="es-MX" sz="1800" dirty="0">
                <a:latin typeface="Arial" panose="020B0604020202020204" pitchFamily="34" charset="0"/>
                <a:cs typeface="Arial" panose="020B0604020202020204" pitchFamily="34" charset="0"/>
              </a:rPr>
              <a:t>(2010). Ética y Valores II. México, D.F.: </a:t>
            </a:r>
            <a:r>
              <a:rPr lang="es-MX" sz="1800" dirty="0" smtClean="0">
                <a:latin typeface="Arial" panose="020B0604020202020204" pitchFamily="34" charset="0"/>
                <a:cs typeface="Arial" panose="020B0604020202020204" pitchFamily="34" charset="0"/>
              </a:rPr>
              <a:t>Cengage </a:t>
            </a:r>
            <a:r>
              <a:rPr lang="es-MX" sz="1800" dirty="0">
                <a:latin typeface="Arial" panose="020B0604020202020204" pitchFamily="34" charset="0"/>
                <a:cs typeface="Arial" panose="020B0604020202020204" pitchFamily="34" charset="0"/>
              </a:rPr>
              <a:t>Learning</a:t>
            </a:r>
            <a:r>
              <a:rPr lang="es-MX" sz="1800" dirty="0" smtClean="0">
                <a:latin typeface="Arial" panose="020B0604020202020204" pitchFamily="34" charset="0"/>
                <a:cs typeface="Arial" panose="020B0604020202020204" pitchFamily="34" charset="0"/>
              </a:rPr>
              <a:t>.</a:t>
            </a:r>
          </a:p>
          <a:p>
            <a:pPr lvl="0"/>
            <a:r>
              <a:rPr lang="es-MX" sz="1800" dirty="0" smtClean="0">
                <a:latin typeface="Arial" panose="020B0604020202020204" pitchFamily="34" charset="0"/>
                <a:cs typeface="Arial" panose="020B0604020202020204" pitchFamily="34" charset="0"/>
              </a:rPr>
              <a:t>Cuéllar Pérez, Hortensia. </a:t>
            </a:r>
            <a:r>
              <a:rPr lang="es-MX" sz="1800" dirty="0">
                <a:latin typeface="Arial" panose="020B0604020202020204" pitchFamily="34" charset="0"/>
                <a:cs typeface="Arial" panose="020B0604020202020204" pitchFamily="34" charset="0"/>
              </a:rPr>
              <a:t>Doctorado en Ciencias para la Familia; temas selectos de </a:t>
            </a:r>
            <a:r>
              <a:rPr lang="es-MX" sz="1800" dirty="0" smtClean="0">
                <a:latin typeface="Arial" panose="020B0604020202020204" pitchFamily="34" charset="0"/>
                <a:cs typeface="Arial" panose="020B0604020202020204" pitchFamily="34" charset="0"/>
              </a:rPr>
              <a:t>antropología</a:t>
            </a:r>
            <a:r>
              <a:rPr lang="es-MX" sz="1800" dirty="0">
                <a:latin typeface="Arial" panose="020B0604020202020204" pitchFamily="34" charset="0"/>
                <a:cs typeface="Arial" panose="020B0604020202020204" pitchFamily="34" charset="0"/>
              </a:rPr>
              <a:t>. México: Enlace</a:t>
            </a:r>
            <a:r>
              <a:rPr lang="es-MX" sz="1800" dirty="0" smtClean="0">
                <a:latin typeface="Arial" panose="020B0604020202020204" pitchFamily="34" charset="0"/>
                <a:cs typeface="Arial" panose="020B0604020202020204" pitchFamily="34" charset="0"/>
              </a:rPr>
              <a:t>.</a:t>
            </a:r>
          </a:p>
          <a:p>
            <a:pPr lvl="0"/>
            <a:r>
              <a:rPr lang="es-MX" sz="1800" dirty="0">
                <a:latin typeface="Arial" panose="020B0604020202020204" pitchFamily="34" charset="0"/>
                <a:cs typeface="Arial" panose="020B0604020202020204" pitchFamily="34" charset="0"/>
              </a:rPr>
              <a:t>Pérez Fernández del Castillo, Bernardo.. (2011). Deontología Jurídica, ética del abogado y del servidor público. . México : Porrúa. </a:t>
            </a:r>
            <a:endParaRPr lang="es-MX" sz="1800" dirty="0" smtClean="0">
              <a:latin typeface="Arial" panose="020B0604020202020204" pitchFamily="34" charset="0"/>
              <a:cs typeface="Arial" panose="020B0604020202020204" pitchFamily="34" charset="0"/>
            </a:endParaRPr>
          </a:p>
          <a:p>
            <a:pPr lvl="0"/>
            <a:r>
              <a:rPr lang="es-MX" sz="1800" dirty="0">
                <a:latin typeface="Arial" panose="020B0604020202020204" pitchFamily="34" charset="0"/>
                <a:cs typeface="Arial" panose="020B0604020202020204" pitchFamily="34" charset="0"/>
              </a:rPr>
              <a:t>Varela </a:t>
            </a:r>
            <a:r>
              <a:rPr lang="es-MX" sz="1800" dirty="0" smtClean="0">
                <a:latin typeface="Arial" panose="020B0604020202020204" pitchFamily="34" charset="0"/>
                <a:cs typeface="Arial" panose="020B0604020202020204" pitchFamily="34" charset="0"/>
              </a:rPr>
              <a:t>Fregoso, Guadalupe. </a:t>
            </a:r>
            <a:r>
              <a:rPr lang="es-MX" sz="1800" dirty="0">
                <a:latin typeface="Arial" panose="020B0604020202020204" pitchFamily="34" charset="0"/>
                <a:cs typeface="Arial" panose="020B0604020202020204" pitchFamily="34" charset="0"/>
              </a:rPr>
              <a:t>(2001). Ética. México: IPN</a:t>
            </a:r>
            <a:r>
              <a:rPr lang="es-MX" sz="1800" dirty="0" smtClean="0">
                <a:latin typeface="Arial" panose="020B0604020202020204" pitchFamily="34" charset="0"/>
                <a:cs typeface="Arial" panose="020B0604020202020204" pitchFamily="34" charset="0"/>
              </a:rPr>
              <a:t>.</a:t>
            </a:r>
          </a:p>
          <a:p>
            <a:pPr marL="0" lvl="0" indent="0">
              <a:buNone/>
            </a:pPr>
            <a:r>
              <a:rPr lang="es-MX" sz="2000" b="1" dirty="0" err="1" smtClean="0">
                <a:latin typeface="Arial" panose="020B0604020202020204" pitchFamily="34" charset="0"/>
                <a:cs typeface="Arial" panose="020B0604020202020204" pitchFamily="34" charset="0"/>
              </a:rPr>
              <a:t>Cibergrafía</a:t>
            </a:r>
            <a:endParaRPr lang="es-MX" sz="2000" b="1" dirty="0">
              <a:latin typeface="Arial" panose="020B0604020202020204" pitchFamily="34" charset="0"/>
              <a:cs typeface="Arial" panose="020B0604020202020204" pitchFamily="34" charset="0"/>
            </a:endParaRPr>
          </a:p>
          <a:p>
            <a:r>
              <a:rPr lang="es-MX" sz="1800" dirty="0" smtClean="0">
                <a:latin typeface="Arial" panose="020B0604020202020204" pitchFamily="34" charset="0"/>
                <a:cs typeface="Arial" panose="020B0604020202020204" pitchFamily="34" charset="0"/>
              </a:rPr>
              <a:t>Jaqueline torres Viteri</a:t>
            </a:r>
            <a:r>
              <a:rPr lang="es-MX" sz="1800" dirty="0">
                <a:latin typeface="Arial" panose="020B0604020202020204" pitchFamily="34" charset="0"/>
                <a:cs typeface="Arial" panose="020B0604020202020204" pitchFamily="34" charset="0"/>
              </a:rPr>
              <a:t>, Url: </a:t>
            </a:r>
            <a:r>
              <a:rPr lang="es-MX" sz="1800" dirty="0">
                <a:latin typeface="Arial" panose="020B0604020202020204" pitchFamily="34" charset="0"/>
                <a:cs typeface="Arial" panose="020B0604020202020204" pitchFamily="34" charset="0"/>
                <a:hlinkClick r:id="rId2"/>
              </a:rPr>
              <a:t>https://prezi.com/upy_hkn1qajw/la-polaridad-de-los-valores</a:t>
            </a:r>
            <a:r>
              <a:rPr lang="es-MX" sz="1800" dirty="0" smtClean="0">
                <a:latin typeface="Arial" panose="020B0604020202020204" pitchFamily="34" charset="0"/>
                <a:cs typeface="Arial" panose="020B0604020202020204" pitchFamily="34" charset="0"/>
                <a:hlinkClick r:id="rId2"/>
              </a:rPr>
              <a:t>/</a:t>
            </a:r>
            <a:endParaRPr lang="es-MX" sz="1800" dirty="0" smtClean="0">
              <a:latin typeface="Arial" panose="020B0604020202020204" pitchFamily="34" charset="0"/>
              <a:cs typeface="Arial" panose="020B0604020202020204" pitchFamily="34" charset="0"/>
            </a:endParaRPr>
          </a:p>
          <a:p>
            <a:r>
              <a:rPr lang="es-MX" sz="1800" dirty="0">
                <a:latin typeface="Arial" panose="020B0604020202020204" pitchFamily="34" charset="0"/>
                <a:cs typeface="Arial" panose="020B0604020202020204" pitchFamily="34" charset="0"/>
              </a:rPr>
              <a:t>19 de octubre de 2017</a:t>
            </a:r>
            <a:r>
              <a:rPr lang="es-MX" sz="1800" dirty="0" smtClean="0">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hlinkClick r:id="rId3"/>
              </a:rPr>
              <a:t>https://www.significados.com/valores-eticos</a:t>
            </a:r>
            <a:r>
              <a:rPr lang="es-MX" sz="1800" dirty="0" smtClean="0">
                <a:latin typeface="Arial" panose="020B0604020202020204" pitchFamily="34" charset="0"/>
                <a:cs typeface="Arial" panose="020B0604020202020204" pitchFamily="34" charset="0"/>
                <a:hlinkClick r:id="rId3"/>
              </a:rPr>
              <a:t>/</a:t>
            </a:r>
            <a:endParaRPr lang="es-MX" sz="1800" dirty="0" smtClean="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Tree>
    <p:extLst>
      <p:ext uri="{BB962C8B-B14F-4D97-AF65-F5344CB8AC3E}">
        <p14:creationId xmlns:p14="http://schemas.microsoft.com/office/powerpoint/2010/main" val="1567339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588818" y="1772427"/>
            <a:ext cx="6314210" cy="2957348"/>
          </a:xfrm>
          <a:prstGeom prst="rect">
            <a:avLst/>
          </a:prstGeom>
        </p:spPr>
        <p:txBody>
          <a:bodyPr wrap="square">
            <a:spAutoFit/>
          </a:bodyPr>
          <a:lstStyle/>
          <a:p>
            <a:pPr marL="342900" indent="-342900">
              <a:lnSpc>
                <a:spcPct val="107000"/>
              </a:lnSpc>
              <a:buFont typeface="Symbol" panose="05050102010706020507" pitchFamily="18" charset="2"/>
              <a:buChar char=""/>
            </a:pPr>
            <a:endParaRPr lang="es-MX" b="1" dirty="0" smtClean="0">
              <a:latin typeface="Arial" panose="020B0604020202020204" pitchFamily="34" charset="0"/>
              <a:cs typeface="Arial" panose="020B0604020202020204" pitchFamily="34" charset="0"/>
            </a:endParaRPr>
          </a:p>
          <a:p>
            <a:pPr marL="342900" indent="-342900">
              <a:lnSpc>
                <a:spcPct val="107000"/>
              </a:lnSpc>
              <a:buFont typeface="Symbol" panose="05050102010706020507" pitchFamily="18" charset="2"/>
              <a:buChar char=""/>
            </a:pPr>
            <a:endParaRPr lang="es-MX" b="1" dirty="0" smtClean="0">
              <a:latin typeface="Arial" panose="020B0604020202020204" pitchFamily="34" charset="0"/>
              <a:cs typeface="Arial" panose="020B0604020202020204" pitchFamily="34" charset="0"/>
            </a:endParaRPr>
          </a:p>
          <a:p>
            <a:pPr marL="342900" indent="-342900">
              <a:lnSpc>
                <a:spcPct val="107000"/>
              </a:lnSpc>
              <a:buFont typeface="Symbol" panose="05050102010706020507" pitchFamily="18" charset="2"/>
              <a:buChar char=""/>
            </a:pPr>
            <a:r>
              <a:rPr lang="es-MX" sz="2000" b="1" dirty="0" smtClean="0">
                <a:latin typeface="Arial" panose="020B0604020202020204" pitchFamily="34" charset="0"/>
                <a:cs typeface="Arial" panose="020B0604020202020204" pitchFamily="34" charset="0"/>
              </a:rPr>
              <a:t>Moral</a:t>
            </a:r>
            <a:r>
              <a:rPr lang="es-MX" sz="2000" b="1" dirty="0">
                <a:latin typeface="Arial" panose="020B0604020202020204" pitchFamily="34" charset="0"/>
                <a:cs typeface="Arial" panose="020B0604020202020204" pitchFamily="34" charset="0"/>
              </a:rPr>
              <a:t>:</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a:r>
            <a:br>
              <a:rPr lang="es-MX" sz="2000" dirty="0" smtClean="0">
                <a:latin typeface="Arial" panose="020B0604020202020204" pitchFamily="34" charset="0"/>
                <a:cs typeface="Arial" panose="020B0604020202020204" pitchFamily="34" charset="0"/>
              </a:rPr>
            </a:br>
            <a:endParaRPr lang="es-MX" sz="2000" dirty="0">
              <a:latin typeface="Arial" panose="020B0604020202020204" pitchFamily="34" charset="0"/>
              <a:cs typeface="Arial" panose="020B0604020202020204" pitchFamily="34" charset="0"/>
            </a:endParaRPr>
          </a:p>
          <a:p>
            <a:pPr marL="342900" indent="-342900">
              <a:lnSpc>
                <a:spcPct val="107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Conjunto </a:t>
            </a:r>
            <a:r>
              <a:rPr lang="es-MX" sz="2000" dirty="0">
                <a:latin typeface="Arial" panose="020B0604020202020204" pitchFamily="34" charset="0"/>
                <a:cs typeface="Arial" panose="020B0604020202020204" pitchFamily="34" charset="0"/>
              </a:rPr>
              <a:t>de normas autónomas e interiores que regulan la actuación del hombre en relación con el bien y el mal.</a:t>
            </a:r>
          </a:p>
          <a:p>
            <a:pPr marL="342900" lvl="0" indent="-342900">
              <a:lnSpc>
                <a:spcPct val="107000"/>
              </a:lnSpc>
              <a:spcAft>
                <a:spcPts val="0"/>
              </a:spcAft>
              <a:buFont typeface="Symbol" panose="05050102010706020507" pitchFamily="18" charset="2"/>
              <a:buChar char=""/>
            </a:pPr>
            <a:endParaRPr lang="es-MX" sz="2000" b="1" dirty="0" smtClean="0">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0"/>
              </a:spcAft>
              <a:buFont typeface="Symbol" panose="05050102010706020507" pitchFamily="18" charset="2"/>
              <a:buChar char=""/>
            </a:pPr>
            <a:endParaRPr lang="es-MX" b="1" dirty="0" smtClean="0">
              <a:latin typeface="Arial" panose="020B0604020202020204" pitchFamily="34" charset="0"/>
              <a:ea typeface="Calibri" panose="020F0502020204030204" pitchFamily="34" charset="0"/>
              <a:cs typeface="Arial" panose="020B0604020202020204" pitchFamily="34" charset="0"/>
            </a:endParaRPr>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0112" y="2555283"/>
            <a:ext cx="2943166" cy="320326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0"/>
            <a:ext cx="12192000" cy="1155248"/>
          </a:xfrm>
          <a:prstGeom prst="rect">
            <a:avLst/>
          </a:prstGeom>
        </p:spPr>
      </p:pic>
    </p:spTree>
    <p:extLst>
      <p:ext uri="{BB962C8B-B14F-4D97-AF65-F5344CB8AC3E}">
        <p14:creationId xmlns:p14="http://schemas.microsoft.com/office/powerpoint/2010/main" val="3724268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1404257" y="2034095"/>
            <a:ext cx="6096000" cy="3361626"/>
          </a:xfrm>
          <a:prstGeom prst="rect">
            <a:avLst/>
          </a:prstGeom>
        </p:spPr>
        <p:txBody>
          <a:bodyPr>
            <a:spAutoFit/>
          </a:bodyPr>
          <a:lstStyle/>
          <a:p>
            <a:pPr marL="342900" lvl="0" indent="-342900">
              <a:lnSpc>
                <a:spcPct val="107000"/>
              </a:lnSpc>
              <a:spcAft>
                <a:spcPts val="0"/>
              </a:spcAft>
              <a:buFont typeface="Symbol" panose="05050102010706020507" pitchFamily="18" charset="2"/>
              <a:buChar char=""/>
            </a:pPr>
            <a:r>
              <a:rPr lang="es-MX" sz="2000" b="1" dirty="0">
                <a:latin typeface="Arial" panose="020B0604020202020204" pitchFamily="34" charset="0"/>
                <a:ea typeface="Calibri" panose="020F0502020204030204" pitchFamily="34" charset="0"/>
                <a:cs typeface="Arial" panose="020B0604020202020204" pitchFamily="34" charset="0"/>
              </a:rPr>
              <a:t>Deontología:</a:t>
            </a:r>
            <a:r>
              <a:rPr lang="es-MX" sz="2000" dirty="0">
                <a:latin typeface="Arial" panose="020B0604020202020204" pitchFamily="34" charset="0"/>
                <a:ea typeface="Calibri" panose="020F0502020204030204" pitchFamily="34" charset="0"/>
                <a:cs typeface="Arial" panose="020B0604020202020204" pitchFamily="34" charset="0"/>
              </a:rPr>
              <a:t> </a:t>
            </a:r>
            <a:br>
              <a:rPr lang="es-MX" sz="2000" dirty="0">
                <a:latin typeface="Arial" panose="020B0604020202020204" pitchFamily="34" charset="0"/>
                <a:ea typeface="Calibri" panose="020F0502020204030204" pitchFamily="34" charset="0"/>
                <a:cs typeface="Arial" panose="020B0604020202020204" pitchFamily="34" charset="0"/>
              </a:rPr>
            </a:br>
            <a:endParaRPr lang="es-MX" sz="2000" dirty="0">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0"/>
              </a:spcAft>
              <a:buFont typeface="Calibri" panose="020F0502020204030204" pitchFamily="34" charset="0"/>
              <a:buChar char="-"/>
            </a:pPr>
            <a:r>
              <a:rPr lang="es-MX" sz="2000" dirty="0">
                <a:latin typeface="Arial" panose="020B0604020202020204" pitchFamily="34" charset="0"/>
                <a:ea typeface="Calibri" panose="020F0502020204030204" pitchFamily="34" charset="0"/>
                <a:cs typeface="Arial" panose="020B0604020202020204" pitchFamily="34" charset="0"/>
              </a:rPr>
              <a:t>El término proviene del vocablo griego </a:t>
            </a:r>
            <a:r>
              <a:rPr lang="es-MX" sz="2000" i="1" dirty="0" err="1">
                <a:latin typeface="Arial" panose="020B0604020202020204" pitchFamily="34" charset="0"/>
                <a:ea typeface="Calibri" panose="020F0502020204030204" pitchFamily="34" charset="0"/>
                <a:cs typeface="Arial" panose="020B0604020202020204" pitchFamily="34" charset="0"/>
              </a:rPr>
              <a:t>deon</a:t>
            </a:r>
            <a:r>
              <a:rPr lang="es-MX" sz="2000" i="1" dirty="0">
                <a:latin typeface="Arial" panose="020B0604020202020204" pitchFamily="34" charset="0"/>
                <a:ea typeface="Calibri" panose="020F0502020204030204" pitchFamily="34" charset="0"/>
                <a:cs typeface="Arial" panose="020B0604020202020204" pitchFamily="34" charset="0"/>
              </a:rPr>
              <a:t> </a:t>
            </a:r>
            <a:r>
              <a:rPr lang="es-MX" sz="2000" dirty="0">
                <a:latin typeface="Arial" panose="020B0604020202020204" pitchFamily="34" charset="0"/>
                <a:ea typeface="Calibri" panose="020F0502020204030204" pitchFamily="34" charset="0"/>
                <a:cs typeface="Arial" panose="020B0604020202020204" pitchFamily="34" charset="0"/>
              </a:rPr>
              <a:t>deber, y </a:t>
            </a:r>
            <a:r>
              <a:rPr lang="es-MX" sz="2000" i="1" dirty="0">
                <a:latin typeface="Arial" panose="020B0604020202020204" pitchFamily="34" charset="0"/>
                <a:ea typeface="Calibri" panose="020F0502020204030204" pitchFamily="34" charset="0"/>
                <a:cs typeface="Arial" panose="020B0604020202020204" pitchFamily="34" charset="0"/>
              </a:rPr>
              <a:t>logos,</a:t>
            </a:r>
            <a:r>
              <a:rPr lang="es-MX" sz="2000" dirty="0">
                <a:latin typeface="Arial" panose="020B0604020202020204" pitchFamily="34" charset="0"/>
                <a:ea typeface="Calibri" panose="020F0502020204030204" pitchFamily="34" charset="0"/>
                <a:cs typeface="Arial" panose="020B0604020202020204" pitchFamily="34" charset="0"/>
              </a:rPr>
              <a:t> razonamiento o ciencia. </a:t>
            </a:r>
          </a:p>
          <a:p>
            <a:pPr marL="342900" lvl="0" indent="-342900">
              <a:lnSpc>
                <a:spcPct val="107000"/>
              </a:lnSpc>
              <a:spcAft>
                <a:spcPts val="0"/>
              </a:spcAft>
              <a:buFont typeface="Calibri" panose="020F0502020204030204" pitchFamily="34" charset="0"/>
              <a:buChar char="-"/>
            </a:pPr>
            <a:r>
              <a:rPr lang="es-MX" sz="2000" dirty="0">
                <a:latin typeface="Arial" panose="020B0604020202020204" pitchFamily="34" charset="0"/>
                <a:ea typeface="Calibri" panose="020F0502020204030204" pitchFamily="34" charset="0"/>
                <a:cs typeface="Arial" panose="020B0604020202020204" pitchFamily="34" charset="0"/>
              </a:rPr>
              <a:t>Según Bentham, se refiere a los deberes que cada persona tiene consigo misma y con los demás.</a:t>
            </a:r>
          </a:p>
          <a:p>
            <a:pPr marL="342900" lvl="0" indent="-342900">
              <a:lnSpc>
                <a:spcPct val="107000"/>
              </a:lnSpc>
              <a:spcAft>
                <a:spcPts val="0"/>
              </a:spcAft>
              <a:buFont typeface="Calibri" panose="020F0502020204030204" pitchFamily="34" charset="0"/>
              <a:buChar char="-"/>
            </a:pPr>
            <a:r>
              <a:rPr lang="es-MX" sz="2000" dirty="0">
                <a:latin typeface="Arial" panose="020B0604020202020204" pitchFamily="34" charset="0"/>
                <a:ea typeface="Calibri" panose="020F0502020204030204" pitchFamily="34" charset="0"/>
                <a:cs typeface="Arial" panose="020B0604020202020204" pitchFamily="34" charset="0"/>
              </a:rPr>
              <a:t>Por su parte, </a:t>
            </a:r>
            <a:r>
              <a:rPr lang="es-MX" sz="2000" i="1" dirty="0">
                <a:latin typeface="Arial" panose="020B0604020202020204" pitchFamily="34" charset="0"/>
                <a:ea typeface="Calibri" panose="020F0502020204030204" pitchFamily="34" charset="0"/>
                <a:cs typeface="Arial" panose="020B0604020202020204" pitchFamily="34" charset="0"/>
              </a:rPr>
              <a:t>el diccionario de la Real Academia </a:t>
            </a:r>
            <a:r>
              <a:rPr lang="es-MX" sz="2000" dirty="0">
                <a:latin typeface="Arial" panose="020B0604020202020204" pitchFamily="34" charset="0"/>
                <a:ea typeface="Calibri" panose="020F0502020204030204" pitchFamily="34" charset="0"/>
                <a:cs typeface="Arial" panose="020B0604020202020204" pitchFamily="34" charset="0"/>
              </a:rPr>
              <a:t>la define como la ciencia o tratado de los deberes.</a:t>
            </a:r>
          </a:p>
        </p:txBody>
      </p:sp>
      <p:pic>
        <p:nvPicPr>
          <p:cNvPr id="4" name="Imagen 3"/>
          <p:cNvPicPr>
            <a:picLocks noChangeAspect="1"/>
          </p:cNvPicPr>
          <p:nvPr/>
        </p:nvPicPr>
        <p:blipFill>
          <a:blip r:embed="rId3"/>
          <a:stretch>
            <a:fillRect/>
          </a:stretch>
        </p:blipFill>
        <p:spPr>
          <a:xfrm>
            <a:off x="8010899" y="3260239"/>
            <a:ext cx="3323620" cy="2618047"/>
          </a:xfrm>
          <a:prstGeom prst="rect">
            <a:avLst/>
          </a:prstGeom>
        </p:spPr>
      </p:pic>
    </p:spTree>
    <p:extLst>
      <p:ext uri="{BB962C8B-B14F-4D97-AF65-F5344CB8AC3E}">
        <p14:creationId xmlns:p14="http://schemas.microsoft.com/office/powerpoint/2010/main" val="1618458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472049" y="1834601"/>
            <a:ext cx="7012380" cy="3714863"/>
          </a:xfrm>
          <a:prstGeom prst="rect">
            <a:avLst/>
          </a:prstGeom>
        </p:spPr>
        <p:txBody>
          <a:bodyPr wrap="square">
            <a:spAutoFit/>
          </a:bodyPr>
          <a:lstStyle/>
          <a:p>
            <a:pPr marL="342900" lvl="0" indent="-342900">
              <a:lnSpc>
                <a:spcPct val="107000"/>
              </a:lnSpc>
              <a:spcAft>
                <a:spcPts val="0"/>
              </a:spcAft>
              <a:buFont typeface="Symbol" panose="05050102010706020507" pitchFamily="18" charset="2"/>
              <a:buChar char=""/>
            </a:pPr>
            <a:endParaRPr lang="es-MX" sz="2000" b="1" dirty="0" smtClean="0">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0"/>
              </a:spcAft>
              <a:buFont typeface="Symbol" panose="05050102010706020507" pitchFamily="18" charset="2"/>
              <a:buChar char=""/>
            </a:pPr>
            <a:endParaRPr lang="es-MX" sz="2000" b="1" dirty="0">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0"/>
              </a:spcAft>
              <a:buFont typeface="Symbol" panose="05050102010706020507" pitchFamily="18" charset="2"/>
              <a:buChar char=""/>
            </a:pPr>
            <a:r>
              <a:rPr lang="es-MX" sz="2000" b="1" dirty="0" smtClean="0">
                <a:latin typeface="Arial" panose="020B0604020202020204" pitchFamily="34" charset="0"/>
                <a:ea typeface="Calibri" panose="020F0502020204030204" pitchFamily="34" charset="0"/>
                <a:cs typeface="Arial" panose="020B0604020202020204" pitchFamily="34" charset="0"/>
              </a:rPr>
              <a:t>Teleología</a:t>
            </a:r>
            <a:r>
              <a:rPr lang="es-MX" sz="2000" b="1" dirty="0">
                <a:latin typeface="Arial" panose="020B0604020202020204" pitchFamily="34" charset="0"/>
                <a:ea typeface="Calibri" panose="020F0502020204030204" pitchFamily="34" charset="0"/>
                <a:cs typeface="Arial" panose="020B0604020202020204" pitchFamily="34" charset="0"/>
              </a:rPr>
              <a:t>: </a:t>
            </a:r>
            <a:r>
              <a:rPr lang="es-MX" sz="2000" dirty="0">
                <a:latin typeface="Arial" panose="020B0604020202020204" pitchFamily="34" charset="0"/>
                <a:ea typeface="Calibri" panose="020F0502020204030204" pitchFamily="34" charset="0"/>
                <a:cs typeface="Arial" panose="020B0604020202020204" pitchFamily="34" charset="0"/>
              </a:rPr>
              <a:t>E</a:t>
            </a:r>
            <a:r>
              <a:rPr lang="es-MX" sz="2000" dirty="0" smtClean="0">
                <a:latin typeface="Arial" panose="020B0604020202020204" pitchFamily="34" charset="0"/>
                <a:ea typeface="Calibri" panose="020F0502020204030204" pitchFamily="34" charset="0"/>
                <a:cs typeface="Arial" panose="020B0604020202020204" pitchFamily="34" charset="0"/>
              </a:rPr>
              <a:t>s </a:t>
            </a:r>
            <a:r>
              <a:rPr lang="es-MX" sz="2000" dirty="0">
                <a:latin typeface="Arial" panose="020B0604020202020204" pitchFamily="34" charset="0"/>
                <a:ea typeface="Calibri" panose="020F0502020204030204" pitchFamily="34" charset="0"/>
                <a:cs typeface="Arial" panose="020B0604020202020204" pitchFamily="34" charset="0"/>
              </a:rPr>
              <a:t>la ciencia que estudia a Dios, </a:t>
            </a:r>
            <a:r>
              <a:rPr lang="es-MX" sz="2000" dirty="0" smtClean="0">
                <a:latin typeface="Arial" panose="020B0604020202020204" pitchFamily="34" charset="0"/>
                <a:ea typeface="Calibri" panose="020F0502020204030204" pitchFamily="34" charset="0"/>
                <a:cs typeface="Arial" panose="020B0604020202020204" pitchFamily="34" charset="0"/>
              </a:rPr>
              <a:t>éste </a:t>
            </a:r>
            <a:r>
              <a:rPr lang="es-MX" sz="2000" dirty="0">
                <a:latin typeface="Arial" panose="020B0604020202020204" pitchFamily="34" charset="0"/>
                <a:ea typeface="Calibri" panose="020F0502020204030204" pitchFamily="34" charset="0"/>
                <a:cs typeface="Arial" panose="020B0604020202020204" pitchFamily="34" charset="0"/>
              </a:rPr>
              <a:t>dogma, fue propuesta por Platón y Seguida por </a:t>
            </a:r>
            <a:r>
              <a:rPr lang="es-MX" sz="2000" dirty="0" smtClean="0">
                <a:latin typeface="Arial" panose="020B0604020202020204" pitchFamily="34" charset="0"/>
                <a:ea typeface="Calibri" panose="020F0502020204030204" pitchFamily="34" charset="0"/>
                <a:cs typeface="Arial" panose="020B0604020202020204" pitchFamily="34" charset="0"/>
              </a:rPr>
              <a:t>Aristóteles. </a:t>
            </a:r>
            <a:r>
              <a:rPr lang="es-MX" sz="2000" dirty="0">
                <a:latin typeface="Arial" panose="020B0604020202020204" pitchFamily="34" charset="0"/>
                <a:ea typeface="Calibri" panose="020F0502020204030204" pitchFamily="34" charset="0"/>
                <a:cs typeface="Arial" panose="020B0604020202020204" pitchFamily="34" charset="0"/>
              </a:rPr>
              <a:t>Proviene de la combinación de los griegos “</a:t>
            </a:r>
            <a:r>
              <a:rPr lang="es-MX" sz="2000" dirty="0" err="1">
                <a:latin typeface="Arial" panose="020B0604020202020204" pitchFamily="34" charset="0"/>
                <a:ea typeface="Calibri" panose="020F0502020204030204" pitchFamily="34" charset="0"/>
                <a:cs typeface="Arial" panose="020B0604020202020204" pitchFamily="34" charset="0"/>
              </a:rPr>
              <a:t>Theos</a:t>
            </a:r>
            <a:r>
              <a:rPr lang="es-MX" sz="2000" dirty="0">
                <a:latin typeface="Arial" panose="020B0604020202020204" pitchFamily="34" charset="0"/>
                <a:ea typeface="Calibri" panose="020F0502020204030204" pitchFamily="34" charset="0"/>
                <a:cs typeface="Arial" panose="020B0604020202020204" pitchFamily="34" charset="0"/>
              </a:rPr>
              <a:t>” que significa “Dios” y “Logos” que es “Estudio“, conocimiento”, </a:t>
            </a:r>
            <a:r>
              <a:rPr lang="es-MX" sz="2000" dirty="0" smtClean="0">
                <a:latin typeface="Arial" panose="020B0604020202020204" pitchFamily="34" charset="0"/>
                <a:ea typeface="Calibri" panose="020F0502020204030204" pitchFamily="34" charset="0"/>
                <a:cs typeface="Arial" panose="020B0604020202020204" pitchFamily="34" charset="0"/>
              </a:rPr>
              <a:t>de </a:t>
            </a:r>
            <a:r>
              <a:rPr lang="es-MX" sz="2000" dirty="0">
                <a:latin typeface="Arial" panose="020B0604020202020204" pitchFamily="34" charset="0"/>
                <a:ea typeface="Calibri" panose="020F0502020204030204" pitchFamily="34" charset="0"/>
                <a:cs typeface="Arial" panose="020B0604020202020204" pitchFamily="34" charset="0"/>
              </a:rPr>
              <a:t>esta forma, la ciencia que se encarga del estudio de las características y propiedades de la </a:t>
            </a:r>
            <a:r>
              <a:rPr lang="es-MX" sz="2000" dirty="0" smtClean="0">
                <a:latin typeface="Arial" panose="020B0604020202020204" pitchFamily="34" charset="0"/>
                <a:ea typeface="Calibri" panose="020F0502020204030204" pitchFamily="34" charset="0"/>
                <a:cs typeface="Arial" panose="020B0604020202020204" pitchFamily="34" charset="0"/>
              </a:rPr>
              <a:t>divinidad.</a:t>
            </a:r>
            <a:r>
              <a:rPr lang="es-MX" sz="2000" b="1" dirty="0" smtClean="0">
                <a:latin typeface="Arial" panose="020B0604020202020204" pitchFamily="34" charset="0"/>
                <a:ea typeface="Calibri" panose="020F0502020204030204" pitchFamily="34" charset="0"/>
                <a:cs typeface="Arial" panose="020B0604020202020204" pitchFamily="34" charset="0"/>
              </a:rPr>
              <a:t/>
            </a:r>
            <a:br>
              <a:rPr lang="es-MX" sz="2000" b="1" dirty="0" smtClean="0">
                <a:latin typeface="Arial" panose="020B0604020202020204" pitchFamily="34" charset="0"/>
                <a:ea typeface="Calibri" panose="020F0502020204030204" pitchFamily="34" charset="0"/>
                <a:cs typeface="Arial" panose="020B0604020202020204" pitchFamily="34" charset="0"/>
              </a:rPr>
            </a:br>
            <a:endParaRPr lang="es-MX" sz="2000" dirty="0">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endParaRPr lang="es-MX" sz="2000" b="1" dirty="0">
              <a:latin typeface="Arial" panose="020B0604020202020204" pitchFamily="34" charset="0"/>
              <a:ea typeface="Calibri" panose="020F050202020403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814171" y="1932572"/>
            <a:ext cx="3131114" cy="2857142"/>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Tree>
    <p:extLst>
      <p:ext uri="{BB962C8B-B14F-4D97-AF65-F5344CB8AC3E}">
        <p14:creationId xmlns:p14="http://schemas.microsoft.com/office/powerpoint/2010/main" val="35792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
        <p:nvSpPr>
          <p:cNvPr id="3" name="Rectángulo 2"/>
          <p:cNvSpPr/>
          <p:nvPr/>
        </p:nvSpPr>
        <p:spPr>
          <a:xfrm>
            <a:off x="4931228" y="2239154"/>
            <a:ext cx="6096000" cy="2044342"/>
          </a:xfrm>
          <a:prstGeom prst="rect">
            <a:avLst/>
          </a:prstGeom>
        </p:spPr>
        <p:txBody>
          <a:bodyPr>
            <a:spAutoFit/>
          </a:bodyPr>
          <a:lstStyle/>
          <a:p>
            <a:pPr marL="342900" lvl="0" indent="-342900">
              <a:lnSpc>
                <a:spcPct val="107000"/>
              </a:lnSpc>
              <a:spcAft>
                <a:spcPts val="800"/>
              </a:spcAft>
              <a:buFont typeface="Symbol" panose="05050102010706020507" pitchFamily="18" charset="2"/>
              <a:buChar char=""/>
            </a:pPr>
            <a:r>
              <a:rPr lang="es-MX" sz="2000" b="1" dirty="0">
                <a:latin typeface="Arial" panose="020B0604020202020204" pitchFamily="34" charset="0"/>
                <a:ea typeface="Calibri" panose="020F0502020204030204" pitchFamily="34" charset="0"/>
                <a:cs typeface="Arial" panose="020B0604020202020204" pitchFamily="34" charset="0"/>
              </a:rPr>
              <a:t>Pluralidad: </a:t>
            </a:r>
            <a:r>
              <a:rPr lang="es-MX" sz="2000" dirty="0">
                <a:latin typeface="Arial" panose="020B0604020202020204" pitchFamily="34" charset="0"/>
                <a:ea typeface="Calibri" panose="020F0502020204030204" pitchFamily="34" charset="0"/>
                <a:cs typeface="Arial" panose="020B0604020202020204" pitchFamily="34" charset="0"/>
              </a:rPr>
              <a:t>En términos generales, la palabra pluralidad refiere una multitud o número grande de algunas cosas conviviendo en un mismo ambiente o ámbito, y que está vinculado a la pluralidad y convivencia de cosas muy distintas entre sí.</a:t>
            </a:r>
          </a:p>
        </p:txBody>
      </p:sp>
      <p:pic>
        <p:nvPicPr>
          <p:cNvPr id="4" name="Imagen 3"/>
          <p:cNvPicPr>
            <a:picLocks noChangeAspect="1"/>
          </p:cNvPicPr>
          <p:nvPr/>
        </p:nvPicPr>
        <p:blipFill>
          <a:blip r:embed="rId3"/>
          <a:stretch>
            <a:fillRect/>
          </a:stretch>
        </p:blipFill>
        <p:spPr>
          <a:xfrm>
            <a:off x="584058" y="3943868"/>
            <a:ext cx="4578889" cy="2097703"/>
          </a:xfrm>
          <a:prstGeom prst="rect">
            <a:avLst/>
          </a:prstGeom>
        </p:spPr>
      </p:pic>
    </p:spTree>
    <p:extLst>
      <p:ext uri="{BB962C8B-B14F-4D97-AF65-F5344CB8AC3E}">
        <p14:creationId xmlns:p14="http://schemas.microsoft.com/office/powerpoint/2010/main" val="905204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8091" y="1752166"/>
            <a:ext cx="5323609" cy="4595957"/>
          </a:xfrm>
        </p:spPr>
        <p:txBody>
          <a:bodyPr>
            <a:normAutofit/>
          </a:bodyPr>
          <a:lstStyle/>
          <a:p>
            <a:pPr lvl="0"/>
            <a:r>
              <a:rPr lang="es-MX" sz="2000" b="1" dirty="0" smtClean="0">
                <a:latin typeface="Arial" panose="020B0604020202020204" pitchFamily="34" charset="0"/>
                <a:cs typeface="Arial" panose="020B0604020202020204" pitchFamily="34" charset="0"/>
              </a:rPr>
              <a:t>Autonomía: </a:t>
            </a:r>
            <a:br>
              <a:rPr lang="es-MX" sz="2000" b="1" dirty="0" smtClean="0">
                <a:latin typeface="Arial" panose="020B0604020202020204" pitchFamily="34" charset="0"/>
                <a:cs typeface="Arial" panose="020B0604020202020204" pitchFamily="34" charset="0"/>
              </a:rPr>
            </a:br>
            <a:r>
              <a:rPr lang="es-MX" sz="2000" b="1" dirty="0" smtClean="0">
                <a:latin typeface="Arial" panose="020B0604020202020204" pitchFamily="34" charset="0"/>
                <a:cs typeface="Arial" panose="020B0604020202020204" pitchFamily="34" charset="0"/>
              </a:rPr>
              <a:t/>
            </a:r>
            <a:br>
              <a:rPr lang="es-MX" sz="2000" b="1" dirty="0" smtClean="0">
                <a:latin typeface="Arial" panose="020B0604020202020204" pitchFamily="34" charset="0"/>
                <a:cs typeface="Arial" panose="020B0604020202020204" pitchFamily="34" charset="0"/>
              </a:rPr>
            </a:br>
            <a:r>
              <a:rPr lang="es-MX" sz="2000" dirty="0" smtClean="0">
                <a:latin typeface="Arial" panose="020B0604020202020204" pitchFamily="34" charset="0"/>
                <a:cs typeface="Arial" panose="020B0604020202020204" pitchFamily="34" charset="0"/>
              </a:rPr>
              <a:t>Capacidad </a:t>
            </a:r>
            <a:r>
              <a:rPr lang="es-MX" sz="2000" dirty="0">
                <a:latin typeface="Arial" panose="020B0604020202020204" pitchFamily="34" charset="0"/>
                <a:cs typeface="Arial" panose="020B0604020202020204" pitchFamily="34" charset="0"/>
              </a:rPr>
              <a:t>que tienen algunos seres humanos para poder decidir de su propio destino. La autonomía es un actuar responsable. Se expresa en las grandes y pequeñas decisiones personales, como también ante los grandes o pequeños problemas de la vida humana</a:t>
            </a:r>
            <a:r>
              <a:rPr lang="es-MX" sz="2000" dirty="0" smtClean="0">
                <a:latin typeface="Arial" panose="020B0604020202020204" pitchFamily="34" charset="0"/>
                <a:cs typeface="Arial" panose="020B0604020202020204" pitchFamily="34" charset="0"/>
              </a:rPr>
              <a:t>.</a:t>
            </a:r>
            <a:endParaRPr lang="es-MX" sz="2000"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7235411" y="2953142"/>
            <a:ext cx="4049849" cy="304488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spTree>
    <p:extLst>
      <p:ext uri="{BB962C8B-B14F-4D97-AF65-F5344CB8AC3E}">
        <p14:creationId xmlns:p14="http://schemas.microsoft.com/office/powerpoint/2010/main" val="675476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133600" y="2040208"/>
            <a:ext cx="6096000" cy="1938992"/>
          </a:xfrm>
          <a:prstGeom prst="rect">
            <a:avLst/>
          </a:prstGeom>
        </p:spPr>
        <p:txBody>
          <a:bodyPr>
            <a:spAutoFit/>
          </a:bodyPr>
          <a:lstStyle/>
          <a:p>
            <a:pPr lvl="0"/>
            <a:r>
              <a:rPr lang="es-MX" sz="2000" b="1" dirty="0">
                <a:latin typeface="Arial" panose="020B0604020202020204" pitchFamily="34" charset="0"/>
                <a:cs typeface="Arial" panose="020B0604020202020204" pitchFamily="34" charset="0"/>
              </a:rPr>
              <a:t>Libertad:</a:t>
            </a:r>
            <a:br>
              <a:rPr lang="es-MX" sz="2000" b="1" dirty="0">
                <a:latin typeface="Arial" panose="020B0604020202020204" pitchFamily="34" charset="0"/>
                <a:cs typeface="Arial" panose="020B0604020202020204" pitchFamily="34" charset="0"/>
              </a:rPr>
            </a:br>
            <a:r>
              <a:rPr lang="es-MX" sz="2000" b="1" dirty="0">
                <a:latin typeface="Arial" panose="020B0604020202020204" pitchFamily="34" charset="0"/>
                <a:cs typeface="Arial" panose="020B0604020202020204" pitchFamily="34" charset="0"/>
              </a:rPr>
              <a:t/>
            </a:r>
            <a:br>
              <a:rPr lang="es-MX" sz="2000" b="1" dirty="0">
                <a:latin typeface="Arial" panose="020B0604020202020204" pitchFamily="34" charset="0"/>
                <a:cs typeface="Arial" panose="020B0604020202020204" pitchFamily="34" charset="0"/>
              </a:rPr>
            </a:br>
            <a:r>
              <a:rPr lang="es-MX" sz="2000" dirty="0">
                <a:latin typeface="Arial" panose="020B0604020202020204" pitchFamily="34" charset="0"/>
                <a:cs typeface="Arial" panose="020B0604020202020204" pitchFamily="34" charset="0"/>
              </a:rPr>
              <a:t>El hombre es dueño de sus fines. Y en cuanto es dueño de sí es persona es mucho más que un caso, un individuo, de una especie.</a:t>
            </a:r>
            <a:br>
              <a:rPr lang="es-MX" sz="2000" dirty="0">
                <a:latin typeface="Arial" panose="020B0604020202020204" pitchFamily="34" charset="0"/>
                <a:cs typeface="Arial" panose="020B0604020202020204" pitchFamily="34" charset="0"/>
              </a:rPr>
            </a:br>
            <a:endParaRPr lang="es-MX" sz="20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155248"/>
          </a:xfrm>
          <a:prstGeom prst="rect">
            <a:avLst/>
          </a:prstGeom>
        </p:spPr>
      </p:pic>
      <p:pic>
        <p:nvPicPr>
          <p:cNvPr id="6" name="Imagen 5"/>
          <p:cNvPicPr>
            <a:picLocks noChangeAspect="1"/>
          </p:cNvPicPr>
          <p:nvPr/>
        </p:nvPicPr>
        <p:blipFill>
          <a:blip r:embed="rId3"/>
          <a:stretch>
            <a:fillRect/>
          </a:stretch>
        </p:blipFill>
        <p:spPr>
          <a:xfrm>
            <a:off x="6753301" y="3979201"/>
            <a:ext cx="4096107" cy="2316216"/>
          </a:xfrm>
          <a:prstGeom prst="rect">
            <a:avLst/>
          </a:prstGeom>
        </p:spPr>
      </p:pic>
    </p:spTree>
    <p:extLst>
      <p:ext uri="{BB962C8B-B14F-4D97-AF65-F5344CB8AC3E}">
        <p14:creationId xmlns:p14="http://schemas.microsoft.com/office/powerpoint/2010/main" val="221157409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1415</TotalTime>
  <Words>1366</Words>
  <Application>Microsoft Office PowerPoint</Application>
  <PresentationFormat>Panorámica</PresentationFormat>
  <Paragraphs>112</Paragraphs>
  <Slides>38</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38</vt:i4>
      </vt:variant>
    </vt:vector>
  </HeadingPairs>
  <TitlesOfParts>
    <vt:vector size="44" baseType="lpstr">
      <vt:lpstr>Arial</vt:lpstr>
      <vt:lpstr>Calibri</vt:lpstr>
      <vt:lpstr>Calibri Light</vt:lpstr>
      <vt:lpstr>Symbol</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1.2 Relaciones entre la ética, deontología, moral, teleología, justicia; pluralidad; autonomía, libertad; honestidad; transparencia; responsabilidad; democracia; identidad; solidaridad; tolerancia.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1.4. Cosmovisiones Morales</vt:lpstr>
      <vt:lpstr>1.5 Cosmovisiones Sociales</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77</cp:revision>
  <dcterms:created xsi:type="dcterms:W3CDTF">2016-11-29T19:04:05Z</dcterms:created>
  <dcterms:modified xsi:type="dcterms:W3CDTF">2017-10-20T18:48:29Z</dcterms:modified>
</cp:coreProperties>
</file>