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3" r:id="rId3"/>
    <p:sldId id="292" r:id="rId4"/>
    <p:sldId id="257" r:id="rId5"/>
    <p:sldId id="290" r:id="rId6"/>
    <p:sldId id="258" r:id="rId7"/>
    <p:sldId id="259" r:id="rId8"/>
    <p:sldId id="260" r:id="rId9"/>
    <p:sldId id="291"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4" r:id="rId4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8" d="100"/>
          <a:sy n="88" d="100"/>
        </p:scale>
        <p:origin x="57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3F152F01-7641-41EF-B5D3-455C470E05B7}"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8931C76-7F7F-419E-8085-162D96FD9329}" type="slidenum">
              <a:rPr lang="es-MX" smtClean="0"/>
              <a:t>‹Nº›</a:t>
            </a:fld>
            <a:endParaRPr lang="es-MX"/>
          </a:p>
        </p:txBody>
      </p:sp>
    </p:spTree>
    <p:extLst>
      <p:ext uri="{BB962C8B-B14F-4D97-AF65-F5344CB8AC3E}">
        <p14:creationId xmlns:p14="http://schemas.microsoft.com/office/powerpoint/2010/main" val="3042175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3F152F01-7641-41EF-B5D3-455C470E05B7}"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8931C76-7F7F-419E-8085-162D96FD9329}" type="slidenum">
              <a:rPr lang="es-MX" smtClean="0"/>
              <a:t>‹Nº›</a:t>
            </a:fld>
            <a:endParaRPr lang="es-MX"/>
          </a:p>
        </p:txBody>
      </p:sp>
    </p:spTree>
    <p:extLst>
      <p:ext uri="{BB962C8B-B14F-4D97-AF65-F5344CB8AC3E}">
        <p14:creationId xmlns:p14="http://schemas.microsoft.com/office/powerpoint/2010/main" val="130610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3F152F01-7641-41EF-B5D3-455C470E05B7}"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8931C76-7F7F-419E-8085-162D96FD9329}" type="slidenum">
              <a:rPr lang="es-MX" smtClean="0"/>
              <a:t>‹Nº›</a:t>
            </a:fld>
            <a:endParaRPr lang="es-MX"/>
          </a:p>
        </p:txBody>
      </p:sp>
    </p:spTree>
    <p:extLst>
      <p:ext uri="{BB962C8B-B14F-4D97-AF65-F5344CB8AC3E}">
        <p14:creationId xmlns:p14="http://schemas.microsoft.com/office/powerpoint/2010/main" val="139930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3F152F01-7641-41EF-B5D3-455C470E05B7}"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8931C76-7F7F-419E-8085-162D96FD9329}" type="slidenum">
              <a:rPr lang="es-MX" smtClean="0"/>
              <a:t>‹Nº›</a:t>
            </a:fld>
            <a:endParaRPr lang="es-MX"/>
          </a:p>
        </p:txBody>
      </p:sp>
    </p:spTree>
    <p:extLst>
      <p:ext uri="{BB962C8B-B14F-4D97-AF65-F5344CB8AC3E}">
        <p14:creationId xmlns:p14="http://schemas.microsoft.com/office/powerpoint/2010/main" val="3623397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3F152F01-7641-41EF-B5D3-455C470E05B7}"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8931C76-7F7F-419E-8085-162D96FD9329}" type="slidenum">
              <a:rPr lang="es-MX" smtClean="0"/>
              <a:t>‹Nº›</a:t>
            </a:fld>
            <a:endParaRPr lang="es-MX"/>
          </a:p>
        </p:txBody>
      </p:sp>
    </p:spTree>
    <p:extLst>
      <p:ext uri="{BB962C8B-B14F-4D97-AF65-F5344CB8AC3E}">
        <p14:creationId xmlns:p14="http://schemas.microsoft.com/office/powerpoint/2010/main" val="2022464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3F152F01-7641-41EF-B5D3-455C470E05B7}" type="datetimeFigureOut">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28931C76-7F7F-419E-8085-162D96FD9329}" type="slidenum">
              <a:rPr lang="es-MX" smtClean="0"/>
              <a:t>‹Nº›</a:t>
            </a:fld>
            <a:endParaRPr lang="es-MX"/>
          </a:p>
        </p:txBody>
      </p:sp>
    </p:spTree>
    <p:extLst>
      <p:ext uri="{BB962C8B-B14F-4D97-AF65-F5344CB8AC3E}">
        <p14:creationId xmlns:p14="http://schemas.microsoft.com/office/powerpoint/2010/main" val="3370115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3F152F01-7641-41EF-B5D3-455C470E05B7}" type="datetimeFigureOut">
              <a:rPr lang="es-MX" smtClean="0"/>
              <a:t>20/10/2017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28931C76-7F7F-419E-8085-162D96FD9329}" type="slidenum">
              <a:rPr lang="es-MX" smtClean="0"/>
              <a:t>‹Nº›</a:t>
            </a:fld>
            <a:endParaRPr lang="es-MX"/>
          </a:p>
        </p:txBody>
      </p:sp>
    </p:spTree>
    <p:extLst>
      <p:ext uri="{BB962C8B-B14F-4D97-AF65-F5344CB8AC3E}">
        <p14:creationId xmlns:p14="http://schemas.microsoft.com/office/powerpoint/2010/main" val="2589466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3F152F01-7641-41EF-B5D3-455C470E05B7}" type="datetimeFigureOut">
              <a:rPr lang="es-MX" smtClean="0"/>
              <a:t>20/10/2017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28931C76-7F7F-419E-8085-162D96FD9329}" type="slidenum">
              <a:rPr lang="es-MX" smtClean="0"/>
              <a:t>‹Nº›</a:t>
            </a:fld>
            <a:endParaRPr lang="es-MX"/>
          </a:p>
        </p:txBody>
      </p:sp>
    </p:spTree>
    <p:extLst>
      <p:ext uri="{BB962C8B-B14F-4D97-AF65-F5344CB8AC3E}">
        <p14:creationId xmlns:p14="http://schemas.microsoft.com/office/powerpoint/2010/main" val="2011727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F152F01-7641-41EF-B5D3-455C470E05B7}" type="datetimeFigureOut">
              <a:rPr lang="es-MX" smtClean="0"/>
              <a:t>20/10/2017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28931C76-7F7F-419E-8085-162D96FD9329}" type="slidenum">
              <a:rPr lang="es-MX" smtClean="0"/>
              <a:t>‹Nº›</a:t>
            </a:fld>
            <a:endParaRPr lang="es-MX"/>
          </a:p>
        </p:txBody>
      </p:sp>
    </p:spTree>
    <p:extLst>
      <p:ext uri="{BB962C8B-B14F-4D97-AF65-F5344CB8AC3E}">
        <p14:creationId xmlns:p14="http://schemas.microsoft.com/office/powerpoint/2010/main" val="35210191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3F152F01-7641-41EF-B5D3-455C470E05B7}" type="datetimeFigureOut">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28931C76-7F7F-419E-8085-162D96FD9329}" type="slidenum">
              <a:rPr lang="es-MX" smtClean="0"/>
              <a:t>‹Nº›</a:t>
            </a:fld>
            <a:endParaRPr lang="es-MX"/>
          </a:p>
        </p:txBody>
      </p:sp>
    </p:spTree>
    <p:extLst>
      <p:ext uri="{BB962C8B-B14F-4D97-AF65-F5344CB8AC3E}">
        <p14:creationId xmlns:p14="http://schemas.microsoft.com/office/powerpoint/2010/main" val="1753852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3F152F01-7641-41EF-B5D3-455C470E05B7}" type="datetimeFigureOut">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28931C76-7F7F-419E-8085-162D96FD9329}" type="slidenum">
              <a:rPr lang="es-MX" smtClean="0"/>
              <a:t>‹Nº›</a:t>
            </a:fld>
            <a:endParaRPr lang="es-MX"/>
          </a:p>
        </p:txBody>
      </p:sp>
    </p:spTree>
    <p:extLst>
      <p:ext uri="{BB962C8B-B14F-4D97-AF65-F5344CB8AC3E}">
        <p14:creationId xmlns:p14="http://schemas.microsoft.com/office/powerpoint/2010/main" val="2069663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152F01-7641-41EF-B5D3-455C470E05B7}" type="datetimeFigureOut">
              <a:rPr lang="es-MX" smtClean="0"/>
              <a:t>20/10/2017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931C76-7F7F-419E-8085-162D96FD9329}" type="slidenum">
              <a:rPr lang="es-MX" smtClean="0"/>
              <a:t>‹Nº›</a:t>
            </a:fld>
            <a:endParaRPr lang="es-MX"/>
          </a:p>
        </p:txBody>
      </p:sp>
    </p:spTree>
    <p:extLst>
      <p:ext uri="{BB962C8B-B14F-4D97-AF65-F5344CB8AC3E}">
        <p14:creationId xmlns:p14="http://schemas.microsoft.com/office/powerpoint/2010/main" val="33708710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www.salud.gob.mx/unidades/cdi/nom/compi/rlgsmp.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
        <p:nvSpPr>
          <p:cNvPr id="6" name="1 CuadroTexto"/>
          <p:cNvSpPr txBox="1"/>
          <p:nvPr/>
        </p:nvSpPr>
        <p:spPr>
          <a:xfrm>
            <a:off x="1733260" y="1333500"/>
            <a:ext cx="8666334" cy="5693866"/>
          </a:xfrm>
          <a:prstGeom prst="rect">
            <a:avLst/>
          </a:prstGeom>
          <a:noFill/>
        </p:spPr>
        <p:txBody>
          <a:bodyPr wrap="square" rtlCol="0">
            <a:spAutoFit/>
          </a:bodyPr>
          <a:lstStyle/>
          <a:p>
            <a:pPr algn="ctr"/>
            <a:r>
              <a:rPr lang="es-MX" sz="2800" b="1" dirty="0" smtClean="0"/>
              <a:t>UNIDAD ACADÉMICA PROFESIONAL TIANGUISTENCO</a:t>
            </a:r>
          </a:p>
          <a:p>
            <a:pPr algn="ctr"/>
            <a:endParaRPr lang="es-MX" sz="2200" dirty="0"/>
          </a:p>
          <a:p>
            <a:pPr algn="ctr"/>
            <a:r>
              <a:rPr lang="es-MX" sz="2400" b="1" dirty="0" smtClean="0">
                <a:latin typeface="Times New Roman" panose="02020603050405020304" pitchFamily="18" charset="0"/>
                <a:cs typeface="Times New Roman" panose="02020603050405020304" pitchFamily="18" charset="0"/>
              </a:rPr>
              <a:t>LICENCIATURA EN SEGURIDAD CIUDADANA</a:t>
            </a:r>
          </a:p>
          <a:p>
            <a:pPr algn="ctr"/>
            <a:endParaRPr lang="es-MX" sz="2400" b="1" dirty="0">
              <a:latin typeface="Times New Roman" panose="02020603050405020304" pitchFamily="18" charset="0"/>
              <a:cs typeface="Times New Roman" panose="02020603050405020304" pitchFamily="18" charset="0"/>
            </a:endParaRPr>
          </a:p>
          <a:p>
            <a:pPr algn="ctr"/>
            <a:r>
              <a:rPr lang="es-MX" sz="2400" b="1" dirty="0" smtClean="0">
                <a:latin typeface="Times New Roman" panose="02020603050405020304" pitchFamily="18" charset="0"/>
                <a:cs typeface="Times New Roman" panose="02020603050405020304" pitchFamily="18" charset="0"/>
              </a:rPr>
              <a:t>UNIDAD DE APRENDIZAJE: </a:t>
            </a:r>
            <a:r>
              <a:rPr lang="es-MX" sz="2400" b="1" dirty="0" smtClean="0">
                <a:latin typeface="Times New Roman" panose="02020603050405020304" pitchFamily="18" charset="0"/>
                <a:cs typeface="Times New Roman" panose="02020603050405020304" pitchFamily="18" charset="0"/>
              </a:rPr>
              <a:t>TEORÍAS DE LA COMUNICACIÓN Y SEGURIDAD </a:t>
            </a:r>
            <a:r>
              <a:rPr lang="es-MX" sz="2400" b="1" dirty="0" smtClean="0">
                <a:latin typeface="Times New Roman" panose="02020603050405020304" pitchFamily="18" charset="0"/>
                <a:cs typeface="Times New Roman" panose="02020603050405020304" pitchFamily="18" charset="0"/>
              </a:rPr>
              <a:t>CIUDADANA</a:t>
            </a:r>
          </a:p>
          <a:p>
            <a:pPr algn="ctr"/>
            <a:endParaRPr lang="es-MX" sz="2800" dirty="0"/>
          </a:p>
          <a:p>
            <a:pPr algn="ctr"/>
            <a:r>
              <a:rPr lang="es-MX" sz="2000" b="1" dirty="0" smtClean="0">
                <a:latin typeface="Times New Roman" panose="02020603050405020304" pitchFamily="18" charset="0"/>
                <a:cs typeface="Times New Roman" panose="02020603050405020304" pitchFamily="18" charset="0"/>
              </a:rPr>
              <a:t>Créditos institucionales de la UA: </a:t>
            </a:r>
            <a:r>
              <a:rPr lang="es-MX" sz="2000" b="1" dirty="0" smtClean="0">
                <a:latin typeface="Times New Roman" panose="02020603050405020304" pitchFamily="18" charset="0"/>
                <a:cs typeface="Times New Roman" panose="02020603050405020304" pitchFamily="18" charset="0"/>
              </a:rPr>
              <a:t>6</a:t>
            </a:r>
            <a:endParaRPr lang="es-MX" sz="2000" b="1" dirty="0" smtClean="0">
              <a:latin typeface="Times New Roman" panose="02020603050405020304" pitchFamily="18" charset="0"/>
              <a:cs typeface="Times New Roman" panose="02020603050405020304" pitchFamily="18" charset="0"/>
            </a:endParaRPr>
          </a:p>
          <a:p>
            <a:pPr algn="ctr"/>
            <a:r>
              <a:rPr lang="es-MX" sz="2000" b="1" dirty="0" smtClean="0">
                <a:latin typeface="Times New Roman" panose="02020603050405020304" pitchFamily="18" charset="0"/>
                <a:cs typeface="Times New Roman" panose="02020603050405020304" pitchFamily="18" charset="0"/>
              </a:rPr>
              <a:t>Material visual: Diapositivas</a:t>
            </a:r>
          </a:p>
          <a:p>
            <a:pPr algn="ctr"/>
            <a:endParaRPr lang="es-MX" sz="2000" dirty="0">
              <a:latin typeface="Times New Roman" panose="02020603050405020304" pitchFamily="18" charset="0"/>
              <a:cs typeface="Times New Roman" panose="02020603050405020304" pitchFamily="18" charset="0"/>
            </a:endParaRPr>
          </a:p>
          <a:p>
            <a:pPr algn="ctr"/>
            <a:r>
              <a:rPr lang="es-MX" sz="2200" dirty="0" smtClean="0">
                <a:latin typeface="Times New Roman" panose="02020603050405020304" pitchFamily="18" charset="0"/>
                <a:cs typeface="Times New Roman" panose="02020603050405020304" pitchFamily="18" charset="0"/>
              </a:rPr>
              <a:t>Unidad de competencia </a:t>
            </a:r>
            <a:r>
              <a:rPr lang="es-MX" sz="2200" dirty="0" smtClean="0">
                <a:latin typeface="Times New Roman" panose="02020603050405020304" pitchFamily="18" charset="0"/>
                <a:cs typeface="Times New Roman" panose="02020603050405020304" pitchFamily="18" charset="0"/>
              </a:rPr>
              <a:t>III</a:t>
            </a:r>
            <a:endParaRPr lang="es-MX" sz="2200" dirty="0" smtClean="0">
              <a:latin typeface="Times New Roman" panose="02020603050405020304" pitchFamily="18" charset="0"/>
              <a:cs typeface="Times New Roman" panose="02020603050405020304" pitchFamily="18" charset="0"/>
            </a:endParaRPr>
          </a:p>
          <a:p>
            <a:pPr algn="ctr"/>
            <a:r>
              <a:rPr lang="es-MX" u="sng" dirty="0" smtClean="0">
                <a:latin typeface="Times New Roman" panose="02020603050405020304" pitchFamily="18" charset="0"/>
                <a:cs typeface="Times New Roman" panose="02020603050405020304" pitchFamily="18" charset="0"/>
              </a:rPr>
              <a:t>ORGANIZACIÓN ADMINISTRATIVA DE EMPRESAS DE COMUNICACIÓN Y EL MARCO JURÍDICO DE LOS MEDIOS DE COMUNICACIÓN</a:t>
            </a:r>
            <a:endParaRPr lang="es-MX" u="sng" dirty="0" smtClean="0">
              <a:latin typeface="Times New Roman" panose="02020603050405020304" pitchFamily="18" charset="0"/>
              <a:cs typeface="Times New Roman" panose="02020603050405020304" pitchFamily="18" charset="0"/>
            </a:endParaRPr>
          </a:p>
          <a:p>
            <a:pPr algn="ctr"/>
            <a:endParaRPr lang="es-MX" sz="2000" u="sng" dirty="0">
              <a:latin typeface="Times New Roman" panose="02020603050405020304" pitchFamily="18" charset="0"/>
              <a:cs typeface="Times New Roman" panose="02020603050405020304" pitchFamily="18" charset="0"/>
            </a:endParaRPr>
          </a:p>
          <a:p>
            <a:r>
              <a:rPr lang="es-MX" sz="2000" dirty="0" smtClean="0">
                <a:latin typeface="Times New Roman" panose="02020603050405020304" pitchFamily="18" charset="0"/>
                <a:cs typeface="Times New Roman" panose="02020603050405020304" pitchFamily="18" charset="0"/>
              </a:rPr>
              <a:t>Elaborado por M. en C.E.F: Patricia Vilchis Esquivel</a:t>
            </a:r>
          </a:p>
          <a:p>
            <a:pPr algn="r"/>
            <a:r>
              <a:rPr lang="es-MX" dirty="0" smtClean="0">
                <a:latin typeface="Times New Roman" panose="02020603050405020304" pitchFamily="18" charset="0"/>
                <a:cs typeface="Times New Roman" panose="02020603050405020304" pitchFamily="18" charset="0"/>
              </a:rPr>
              <a:t>Semestre 2017-A</a:t>
            </a:r>
          </a:p>
        </p:txBody>
      </p:sp>
    </p:spTree>
    <p:extLst>
      <p:ext uri="{BB962C8B-B14F-4D97-AF65-F5344CB8AC3E}">
        <p14:creationId xmlns:p14="http://schemas.microsoft.com/office/powerpoint/2010/main" val="27664029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sz="2000" dirty="0" smtClean="0">
                <a:latin typeface="Arial" panose="020B0604020202020204" pitchFamily="34" charset="0"/>
                <a:cs typeface="Arial" panose="020B0604020202020204" pitchFamily="34" charset="0"/>
              </a:rPr>
              <a:t>c.	Estar impresas en colores contrastantes y en los tamaños señalados en el artículo 10 de este Reglamento,</a:t>
            </a:r>
          </a:p>
          <a:p>
            <a:r>
              <a:rPr lang="es-MX" sz="2000" dirty="0" smtClean="0">
                <a:latin typeface="Arial" panose="020B0604020202020204" pitchFamily="34" charset="0"/>
                <a:cs typeface="Arial" panose="020B0604020202020204" pitchFamily="34" charset="0"/>
              </a:rPr>
              <a:t>d</a:t>
            </a:r>
            <a:r>
              <a:rPr lang="es-MX" sz="2000" dirty="0" smtClean="0">
                <a:latin typeface="Arial" panose="020B0604020202020204" pitchFamily="34" charset="0"/>
                <a:cs typeface="Arial" panose="020B0604020202020204" pitchFamily="34" charset="0"/>
              </a:rPr>
              <a:t>.	Estar redactadas en formas literarias positivas, cuando se trate de dar instrucciones para el uso y</a:t>
            </a:r>
          </a:p>
          <a:p>
            <a:r>
              <a:rPr lang="es-MX" sz="2000" dirty="0" smtClean="0">
                <a:latin typeface="Arial" panose="020B0604020202020204" pitchFamily="34" charset="0"/>
                <a:cs typeface="Arial" panose="020B0604020202020204" pitchFamily="34" charset="0"/>
              </a:rPr>
              <a:t>e</a:t>
            </a:r>
            <a:r>
              <a:rPr lang="es-MX" sz="2000" dirty="0" smtClean="0">
                <a:latin typeface="Arial" panose="020B0604020202020204" pitchFamily="34" charset="0"/>
                <a:cs typeface="Arial" panose="020B0604020202020204" pitchFamily="34" charset="0"/>
              </a:rPr>
              <a:t>.	Estar redactadas en formas literarias negativas cuando se trate de prevenir al consumidor sobre los riesgos que el producto pueda representar.</a:t>
            </a:r>
          </a:p>
          <a:p>
            <a:endParaRPr lang="es-MX" dirty="0" smtClean="0">
              <a:latin typeface="Arial" panose="020B0604020202020204" pitchFamily="34" charset="0"/>
              <a:cs typeface="Arial" panose="020B0604020202020204" pitchFamily="34" charset="0"/>
            </a:endParaRPr>
          </a:p>
          <a:p>
            <a:endParaRPr lang="es-MX" sz="18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41724" y="4121036"/>
            <a:ext cx="2679219" cy="2275501"/>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13176730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41986" y="1144677"/>
            <a:ext cx="10515600" cy="5880749"/>
          </a:xfrm>
        </p:spPr>
        <p:txBody>
          <a:bodyPr>
            <a:normAutofit/>
          </a:bodyPr>
          <a:lstStyle/>
          <a:p>
            <a:pPr marL="0" indent="0">
              <a:buNone/>
            </a:pPr>
            <a:r>
              <a:rPr lang="es-MX" sz="2000" b="1" dirty="0" smtClean="0">
                <a:latin typeface="Arial" panose="020B0604020202020204" pitchFamily="34" charset="0"/>
                <a:cs typeface="Arial" panose="020B0604020202020204" pitchFamily="34" charset="0"/>
              </a:rPr>
              <a:t>ARTÍCULO 8. </a:t>
            </a:r>
            <a:r>
              <a:rPr lang="es-MX" sz="2000" dirty="0" smtClean="0">
                <a:latin typeface="Arial" panose="020B0604020202020204" pitchFamily="34" charset="0"/>
                <a:cs typeface="Arial" panose="020B0604020202020204" pitchFamily="34" charset="0"/>
              </a:rPr>
              <a:t>No se podrá realizar publicidad que propicie atentar o poner en riesgo la seguridad o integridad física o mental o dignidad de las personas.</a:t>
            </a:r>
          </a:p>
          <a:p>
            <a:pPr marL="0" indent="0">
              <a:buNone/>
            </a:pPr>
            <a:r>
              <a:rPr lang="es-MX" sz="2000" b="1" dirty="0" smtClean="0">
                <a:latin typeface="Arial" panose="020B0604020202020204" pitchFamily="34" charset="0"/>
                <a:cs typeface="Arial" panose="020B0604020202020204" pitchFamily="34" charset="0"/>
              </a:rPr>
              <a:t>ARTÍCULO </a:t>
            </a:r>
            <a:r>
              <a:rPr lang="es-MX" sz="2000" b="1" dirty="0" smtClean="0">
                <a:latin typeface="Arial" panose="020B0604020202020204" pitchFamily="34" charset="0"/>
                <a:cs typeface="Arial" panose="020B0604020202020204" pitchFamily="34" charset="0"/>
              </a:rPr>
              <a:t>9</a:t>
            </a:r>
            <a:r>
              <a:rPr lang="es-MX" sz="2000" dirty="0" smtClean="0">
                <a:latin typeface="Arial" panose="020B0604020202020204" pitchFamily="34" charset="0"/>
                <a:cs typeface="Arial" panose="020B0604020202020204" pitchFamily="34" charset="0"/>
              </a:rPr>
              <a:t>. La publicidad no es comprobable o no corresponde a la calidad sanitaria, origen, pureza, conservación, propiedades nutritivas y beneficios de empleo de los productos o servicios, cuando:</a:t>
            </a:r>
          </a:p>
          <a:p>
            <a:r>
              <a:rPr lang="es-MX" sz="2000" dirty="0" smtClean="0">
                <a:latin typeface="Arial" panose="020B0604020202020204" pitchFamily="34" charset="0"/>
                <a:cs typeface="Arial" panose="020B0604020202020204" pitchFamily="34" charset="0"/>
              </a:rPr>
              <a:t>I</a:t>
            </a:r>
            <a:r>
              <a:rPr lang="es-MX" sz="2000" dirty="0" smtClean="0">
                <a:latin typeface="Arial" panose="020B0604020202020204" pitchFamily="34" charset="0"/>
                <a:cs typeface="Arial" panose="020B0604020202020204" pitchFamily="34" charset="0"/>
              </a:rPr>
              <a:t>.	Induzca al error;</a:t>
            </a:r>
          </a:p>
          <a:p>
            <a:r>
              <a:rPr lang="es-MX" sz="2000" dirty="0" smtClean="0">
                <a:latin typeface="Arial" panose="020B0604020202020204" pitchFamily="34" charset="0"/>
                <a:cs typeface="Arial" panose="020B0604020202020204" pitchFamily="34" charset="0"/>
              </a:rPr>
              <a:t>II</a:t>
            </a:r>
            <a:r>
              <a:rPr lang="es-MX" sz="2000" dirty="0" smtClean="0">
                <a:latin typeface="Arial" panose="020B0604020202020204" pitchFamily="34" charset="0"/>
                <a:cs typeface="Arial" panose="020B0604020202020204" pitchFamily="34" charset="0"/>
              </a:rPr>
              <a:t>.	Oculte las contraindicaciones necesarias;</a:t>
            </a:r>
          </a:p>
          <a:p>
            <a:r>
              <a:rPr lang="es-MX" sz="2000" dirty="0" smtClean="0">
                <a:latin typeface="Arial" panose="020B0604020202020204" pitchFamily="34" charset="0"/>
                <a:cs typeface="Arial" panose="020B0604020202020204" pitchFamily="34" charset="0"/>
              </a:rPr>
              <a:t>III</a:t>
            </a:r>
            <a:r>
              <a:rPr lang="es-MX" sz="2000" dirty="0" smtClean="0">
                <a:latin typeface="Arial" panose="020B0604020202020204" pitchFamily="34" charset="0"/>
                <a:cs typeface="Arial" panose="020B0604020202020204" pitchFamily="34" charset="0"/>
              </a:rPr>
              <a:t>.	Exagere las características o propiedades de los productos o servicios;</a:t>
            </a:r>
          </a:p>
          <a:p>
            <a:r>
              <a:rPr lang="es-MX" sz="2000" dirty="0" smtClean="0">
                <a:latin typeface="Arial" panose="020B0604020202020204" pitchFamily="34" charset="0"/>
                <a:cs typeface="Arial" panose="020B0604020202020204" pitchFamily="34" charset="0"/>
              </a:rPr>
              <a:t>IV</a:t>
            </a:r>
            <a:r>
              <a:rPr lang="es-MX" sz="2000" dirty="0" smtClean="0">
                <a:latin typeface="Arial" panose="020B0604020202020204" pitchFamily="34" charset="0"/>
                <a:cs typeface="Arial" panose="020B0604020202020204" pitchFamily="34" charset="0"/>
              </a:rPr>
              <a:t>.	Indique o sugiera que el uso de un producto o la prestación de un servicio, son factor determinante de las características físicas, intelectuales o sexuales de los individuos, en general, o de los personajes reales o ficticios que se incluyen en el mensaje, siempre que no existan pruebas fehacientes que así lo demuestren, y</a:t>
            </a:r>
          </a:p>
          <a:p>
            <a:r>
              <a:rPr lang="es-MX" sz="2000" dirty="0" smtClean="0">
                <a:latin typeface="Arial" panose="020B0604020202020204" pitchFamily="34" charset="0"/>
                <a:cs typeface="Arial" panose="020B0604020202020204" pitchFamily="34" charset="0"/>
              </a:rPr>
              <a:t>V</a:t>
            </a:r>
            <a:r>
              <a:rPr lang="es-MX" sz="2000" dirty="0" smtClean="0">
                <a:latin typeface="Arial" panose="020B0604020202020204" pitchFamily="34" charset="0"/>
                <a:cs typeface="Arial" panose="020B0604020202020204" pitchFamily="34" charset="0"/>
              </a:rPr>
              <a:t>.	Establezca comparaciones entre productos cuyos ingredientes sean diferentes, cuando por ello se puedan generar riesgos o daños a la salud.</a:t>
            </a:r>
            <a:endParaRPr lang="es-MX" sz="2000"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705780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22290" y="977251"/>
            <a:ext cx="10515600" cy="5880749"/>
          </a:xfrm>
        </p:spPr>
        <p:txBody>
          <a:bodyPr>
            <a:normAutofit/>
          </a:bodyPr>
          <a:lstStyle/>
          <a:p>
            <a:pPr marL="0" indent="0">
              <a:buNone/>
            </a:pPr>
            <a:r>
              <a:rPr lang="es-MX" sz="2000" b="1" dirty="0" smtClean="0">
                <a:latin typeface="Arial" panose="020B0604020202020204" pitchFamily="34" charset="0"/>
                <a:cs typeface="Arial" panose="020B0604020202020204" pitchFamily="34" charset="0"/>
              </a:rPr>
              <a:t>ARTÍCULO 11.</a:t>
            </a:r>
            <a:r>
              <a:rPr lang="es-MX" sz="2000" dirty="0" smtClean="0">
                <a:latin typeface="Arial" panose="020B0604020202020204" pitchFamily="34" charset="0"/>
                <a:cs typeface="Arial" panose="020B0604020202020204" pitchFamily="34" charset="0"/>
              </a:rPr>
              <a:t> El anunciante deberá comprobar, cuando así lo requiera la Secretaría, las aseveraciones que realice en su publicidad sobre la calidad, origen, pureza, conservación, propiedades nutritivas y beneficio de empleo de los productos o servicios, así como señalar el grupo objetivo al que dirige su publicidad, para lo cual deberá presentar la información técnica y científica que la Secretaría le solicite.</a:t>
            </a:r>
          </a:p>
          <a:p>
            <a:endParaRPr lang="es-MX" sz="2000" dirty="0" smtClean="0">
              <a:latin typeface="Arial" panose="020B0604020202020204" pitchFamily="34" charset="0"/>
              <a:cs typeface="Arial" panose="020B0604020202020204" pitchFamily="34" charset="0"/>
            </a:endParaRPr>
          </a:p>
          <a:p>
            <a:pPr marL="0" indent="0">
              <a:buNone/>
            </a:pPr>
            <a:r>
              <a:rPr lang="es-MX" sz="2000" b="1" dirty="0" smtClean="0">
                <a:latin typeface="Arial" panose="020B0604020202020204" pitchFamily="34" charset="0"/>
                <a:cs typeface="Arial" panose="020B0604020202020204" pitchFamily="34" charset="0"/>
              </a:rPr>
              <a:t>ARTÍCULO 12.</a:t>
            </a:r>
            <a:r>
              <a:rPr lang="es-MX" sz="2000" dirty="0" smtClean="0">
                <a:latin typeface="Arial" panose="020B0604020202020204" pitchFamily="34" charset="0"/>
                <a:cs typeface="Arial" panose="020B0604020202020204" pitchFamily="34" charset="0"/>
              </a:rPr>
              <a:t> Deberá utilizarse la denominación de tipo en la publicidad de los productos elaborados en lugares distintos a los de origen, con ingredientes semejantes y procedimientos similares a los empleados en la fabricación del original.</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7078" y="4074486"/>
            <a:ext cx="2152650" cy="2124075"/>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1061837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marL="0" indent="0">
              <a:buNone/>
            </a:pPr>
            <a:r>
              <a:rPr lang="es-MX" sz="1900" b="1" dirty="0" smtClean="0">
                <a:latin typeface="Arial" panose="020B0604020202020204" pitchFamily="34" charset="0"/>
                <a:cs typeface="Arial" panose="020B0604020202020204" pitchFamily="34" charset="0"/>
              </a:rPr>
              <a:t>ARTÍCULO 13.</a:t>
            </a:r>
            <a:r>
              <a:rPr lang="es-MX" sz="1900" dirty="0" smtClean="0">
                <a:latin typeface="Arial" panose="020B0604020202020204" pitchFamily="34" charset="0"/>
                <a:cs typeface="Arial" panose="020B0604020202020204" pitchFamily="34" charset="0"/>
              </a:rPr>
              <a:t> Deberá utilizarse la denominación estilo o imitación en la publicidad de los productos elaborados con ingredientes o procedimientos diversos de los utilizados en la producción de los genuinos y cuya apariencia sea semejante a la de estos últimos.</a:t>
            </a:r>
          </a:p>
          <a:p>
            <a:pPr marL="0" indent="0">
              <a:buNone/>
            </a:pPr>
            <a:r>
              <a:rPr lang="es-MX" sz="1900" b="1" dirty="0" smtClean="0">
                <a:latin typeface="Arial" panose="020B0604020202020204" pitchFamily="34" charset="0"/>
                <a:cs typeface="Arial" panose="020B0604020202020204" pitchFamily="34" charset="0"/>
              </a:rPr>
              <a:t>ARTÍCULO 14.</a:t>
            </a:r>
            <a:r>
              <a:rPr lang="es-MX" sz="1900" dirty="0" smtClean="0">
                <a:latin typeface="Arial" panose="020B0604020202020204" pitchFamily="34" charset="0"/>
                <a:cs typeface="Arial" panose="020B0604020202020204" pitchFamily="34" charset="0"/>
              </a:rPr>
              <a:t> No se autorizará la publicidad o se suspenderá ésta, según sea el caso, cuando del análisis realizado por la Secretaría, se advierta que en ella se utilizan mensajes subliminales, entendidos éstos como los mensajes incorporados dentro de un anuncio explícito que influyen en el receptor, sin que exista una percepción consciente de dichos mensajes.</a:t>
            </a:r>
          </a:p>
          <a:p>
            <a:pPr marL="0" indent="0">
              <a:buNone/>
            </a:pPr>
            <a:r>
              <a:rPr lang="es-MX" sz="1900" b="1" dirty="0" smtClean="0">
                <a:latin typeface="Arial" panose="020B0604020202020204" pitchFamily="34" charset="0"/>
                <a:cs typeface="Arial" panose="020B0604020202020204" pitchFamily="34" charset="0"/>
              </a:rPr>
              <a:t>ARTÍCULO 15.</a:t>
            </a:r>
            <a:r>
              <a:rPr lang="es-MX" sz="1900" dirty="0" smtClean="0">
                <a:latin typeface="Arial" panose="020B0604020202020204" pitchFamily="34" charset="0"/>
                <a:cs typeface="Arial" panose="020B0604020202020204" pitchFamily="34" charset="0"/>
              </a:rPr>
              <a:t> Las disposiciones contenidas en este Título se aplicarán sin perjuicio de lo establecido en los capítulos específicos de este Reglamento para cada producto, servicio o actividad.</a:t>
            </a:r>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31642" y="4679585"/>
            <a:ext cx="4225602" cy="1786836"/>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978597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35169" y="630718"/>
            <a:ext cx="10515600" cy="1325563"/>
          </a:xfrm>
        </p:spPr>
        <p:txBody>
          <a:bodyPr>
            <a:normAutofit/>
          </a:bodyPr>
          <a:lstStyle/>
          <a:p>
            <a:r>
              <a:rPr lang="es-MX" sz="2400" b="1" dirty="0" smtClean="0">
                <a:latin typeface="Arial" panose="020B0604020202020204" pitchFamily="34" charset="0"/>
                <a:cs typeface="Arial" panose="020B0604020202020204" pitchFamily="34" charset="0"/>
              </a:rPr>
              <a:t>Publicidad de la prestación de servicios de salud</a:t>
            </a:r>
            <a:endParaRPr lang="es-MX" sz="2400" b="1"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516228" y="1911350"/>
            <a:ext cx="10515600" cy="4351338"/>
          </a:xfrm>
        </p:spPr>
        <p:txBody>
          <a:bodyPr>
            <a:noAutofit/>
          </a:bodyPr>
          <a:lstStyle/>
          <a:p>
            <a:pPr marL="0" indent="0">
              <a:buNone/>
            </a:pPr>
            <a:r>
              <a:rPr lang="es-MX" sz="1800" b="1" dirty="0" smtClean="0">
                <a:latin typeface="Arial" panose="020B0604020202020204" pitchFamily="34" charset="0"/>
                <a:cs typeface="Arial" panose="020B0604020202020204" pitchFamily="34" charset="0"/>
              </a:rPr>
              <a:t>ARTÍCULO 16. </a:t>
            </a:r>
            <a:r>
              <a:rPr lang="es-MX" sz="1800" dirty="0" smtClean="0">
                <a:latin typeface="Arial" panose="020B0604020202020204" pitchFamily="34" charset="0"/>
                <a:cs typeface="Arial" panose="020B0604020202020204" pitchFamily="34" charset="0"/>
              </a:rPr>
              <a:t>La publicidad de la prestación de servicios de salud informará al público sobre el tipo, características y finalidades de los servicios de que se trate y las modalidades generales de acceso a los mismos.</a:t>
            </a:r>
          </a:p>
          <a:p>
            <a:pPr marL="0" indent="0">
              <a:buNone/>
            </a:pPr>
            <a:r>
              <a:rPr lang="es-MX" sz="1800" b="1" dirty="0" smtClean="0">
                <a:latin typeface="Arial" panose="020B0604020202020204" pitchFamily="34" charset="0"/>
                <a:cs typeface="Arial" panose="020B0604020202020204" pitchFamily="34" charset="0"/>
              </a:rPr>
              <a:t>ARTÍCULO </a:t>
            </a:r>
            <a:r>
              <a:rPr lang="es-MX" sz="1800" b="1" dirty="0" smtClean="0">
                <a:latin typeface="Arial" panose="020B0604020202020204" pitchFamily="34" charset="0"/>
                <a:cs typeface="Arial" panose="020B0604020202020204" pitchFamily="34" charset="0"/>
              </a:rPr>
              <a:t>17. </a:t>
            </a:r>
            <a:r>
              <a:rPr lang="es-MX" sz="1800" dirty="0" smtClean="0">
                <a:latin typeface="Arial" panose="020B0604020202020204" pitchFamily="34" charset="0"/>
                <a:cs typeface="Arial" panose="020B0604020202020204" pitchFamily="34" charset="0"/>
              </a:rPr>
              <a:t>La publicidad a la que se refiere este título no podrá ofrecer técnicas y tratamientos preventivos, curativos o </a:t>
            </a:r>
            <a:r>
              <a:rPr lang="es-MX" sz="1800" dirty="0" err="1" smtClean="0">
                <a:latin typeface="Arial" panose="020B0604020202020204" pitchFamily="34" charset="0"/>
                <a:cs typeface="Arial" panose="020B0604020202020204" pitchFamily="34" charset="0"/>
              </a:rPr>
              <a:t>rehabilitatorios</a:t>
            </a:r>
            <a:r>
              <a:rPr lang="es-MX" sz="1800" dirty="0" smtClean="0">
                <a:latin typeface="Arial" panose="020B0604020202020204" pitchFamily="34" charset="0"/>
                <a:cs typeface="Arial" panose="020B0604020202020204" pitchFamily="34" charset="0"/>
              </a:rPr>
              <a:t> de carácter médico o paramédico por correspondencia o mediante folletos, instructivos, manuales u otros medios informativos, salvo en aquellos casos en que se cuente con autorización de la Secretaría.</a:t>
            </a:r>
          </a:p>
          <a:p>
            <a:endParaRPr lang="es-MX" sz="1800" dirty="0" smtClean="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45652" y="4087019"/>
            <a:ext cx="4387403" cy="1994817"/>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070009"/>
          </a:xfrm>
          <a:prstGeom prst="rect">
            <a:avLst/>
          </a:prstGeom>
        </p:spPr>
      </p:pic>
    </p:spTree>
    <p:extLst>
      <p:ext uri="{BB962C8B-B14F-4D97-AF65-F5344CB8AC3E}">
        <p14:creationId xmlns:p14="http://schemas.microsoft.com/office/powerpoint/2010/main" val="22036956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marL="0" indent="0">
              <a:buNone/>
            </a:pPr>
            <a:r>
              <a:rPr lang="es-MX" sz="1800" b="1" dirty="0" smtClean="0">
                <a:latin typeface="Arial" panose="020B0604020202020204" pitchFamily="34" charset="0"/>
                <a:cs typeface="Arial" panose="020B0604020202020204" pitchFamily="34" charset="0"/>
              </a:rPr>
              <a:t>ARTÍCULO 18. </a:t>
            </a:r>
            <a:r>
              <a:rPr lang="es-MX" sz="1800" dirty="0" smtClean="0">
                <a:latin typeface="Arial" panose="020B0604020202020204" pitchFamily="34" charset="0"/>
                <a:cs typeface="Arial" panose="020B0604020202020204" pitchFamily="34" charset="0"/>
              </a:rPr>
              <a:t>No se autorizará la publicidad de la prestación de servicios de salud cuando:</a:t>
            </a:r>
          </a:p>
          <a:p>
            <a:pPr marL="0" indent="0">
              <a:buNone/>
            </a:pPr>
            <a:r>
              <a:rPr lang="es-MX" sz="1800" dirty="0" smtClean="0">
                <a:latin typeface="Arial" panose="020B0604020202020204" pitchFamily="34" charset="0"/>
                <a:cs typeface="Arial" panose="020B0604020202020204" pitchFamily="34" charset="0"/>
              </a:rPr>
              <a:t>I</a:t>
            </a:r>
            <a:r>
              <a:rPr lang="es-MX" sz="1800" dirty="0" smtClean="0">
                <a:latin typeface="Arial" panose="020B0604020202020204" pitchFamily="34" charset="0"/>
                <a:cs typeface="Arial" panose="020B0604020202020204" pitchFamily="34" charset="0"/>
              </a:rPr>
              <a:t>.	Desvirtúe o contravenga la normatividad aplicable en materia de prevención, tratamiento o rehabilitación de enfermedades;</a:t>
            </a:r>
          </a:p>
          <a:p>
            <a:pPr marL="0" indent="0">
              <a:buNone/>
            </a:pPr>
            <a:r>
              <a:rPr lang="es-MX" sz="1800" dirty="0" smtClean="0">
                <a:latin typeface="Arial" panose="020B0604020202020204" pitchFamily="34" charset="0"/>
                <a:cs typeface="Arial" panose="020B0604020202020204" pitchFamily="34" charset="0"/>
              </a:rPr>
              <a:t>II</a:t>
            </a:r>
            <a:r>
              <a:rPr lang="es-MX" sz="1800" dirty="0" smtClean="0">
                <a:latin typeface="Arial" panose="020B0604020202020204" pitchFamily="34" charset="0"/>
                <a:cs typeface="Arial" panose="020B0604020202020204" pitchFamily="34" charset="0"/>
              </a:rPr>
              <a:t>.	Ofrezca tratamientos preventivos, curativos o </a:t>
            </a:r>
            <a:r>
              <a:rPr lang="es-MX" sz="1800" dirty="0" err="1" smtClean="0">
                <a:latin typeface="Arial" panose="020B0604020202020204" pitchFamily="34" charset="0"/>
                <a:cs typeface="Arial" panose="020B0604020202020204" pitchFamily="34" charset="0"/>
              </a:rPr>
              <a:t>rehabilitatorios</a:t>
            </a:r>
            <a:r>
              <a:rPr lang="es-MX" sz="1800" dirty="0" smtClean="0">
                <a:latin typeface="Arial" panose="020B0604020202020204" pitchFamily="34" charset="0"/>
                <a:cs typeface="Arial" panose="020B0604020202020204" pitchFamily="34" charset="0"/>
              </a:rPr>
              <a:t> de naturaleza médica o paramédica cuya eficacia no haya sido comprobada científicamente, o</a:t>
            </a:r>
          </a:p>
          <a:p>
            <a:pPr marL="0" indent="0">
              <a:buNone/>
            </a:pPr>
            <a:r>
              <a:rPr lang="es-MX" sz="1800" dirty="0" smtClean="0">
                <a:latin typeface="Arial" panose="020B0604020202020204" pitchFamily="34" charset="0"/>
                <a:cs typeface="Arial" panose="020B0604020202020204" pitchFamily="34" charset="0"/>
              </a:rPr>
              <a:t>III</a:t>
            </a:r>
            <a:r>
              <a:rPr lang="es-MX" sz="1800" dirty="0" smtClean="0">
                <a:latin typeface="Arial" panose="020B0604020202020204" pitchFamily="34" charset="0"/>
                <a:cs typeface="Arial" panose="020B0604020202020204" pitchFamily="34" charset="0"/>
              </a:rPr>
              <a:t>.	No se acredite que el establecimiento o persona que preste el servicio cuente con el personal capacitado, los recursos técnicos y materiales adecuados, y con los demás elementos que al respecto exijan las disposiciones aplicables.</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5999" y="4229234"/>
            <a:ext cx="3626289" cy="2082666"/>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10692322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marL="0" indent="0">
              <a:buNone/>
            </a:pPr>
            <a:r>
              <a:rPr lang="es-MX" sz="2000" b="1" dirty="0" smtClean="0">
                <a:latin typeface="Arial" panose="020B0604020202020204" pitchFamily="34" charset="0"/>
                <a:cs typeface="Arial" panose="020B0604020202020204" pitchFamily="34" charset="0"/>
              </a:rPr>
              <a:t>ARTÍCULO </a:t>
            </a:r>
            <a:r>
              <a:rPr lang="es-MX" sz="2000" b="1" dirty="0">
                <a:latin typeface="Arial" panose="020B0604020202020204" pitchFamily="34" charset="0"/>
                <a:cs typeface="Arial" panose="020B0604020202020204" pitchFamily="34" charset="0"/>
              </a:rPr>
              <a:t>19.</a:t>
            </a:r>
            <a:r>
              <a:rPr lang="es-MX" sz="2000" dirty="0">
                <a:latin typeface="Arial" panose="020B0604020202020204" pitchFamily="34" charset="0"/>
                <a:cs typeface="Arial" panose="020B0604020202020204" pitchFamily="34" charset="0"/>
              </a:rPr>
              <a:t> Quienes ejerzan las actividades profesionales, técnicas y auxiliares y las especialidades a que se refiere el Capítulo I del Título Cuarto de la Ley, deberán expresar en la publicidad que realicen al respecto, cualquiera que sea el medio publicitario de que se trate, la institución educativa que les expidió el título, diploma o certificado correspondiente y, en su caso, el número de cédula profesional</a:t>
            </a:r>
            <a:r>
              <a:rPr lang="es-MX" sz="2000" dirty="0" smtClean="0">
                <a:latin typeface="Arial" panose="020B0604020202020204" pitchFamily="34" charset="0"/>
                <a:cs typeface="Arial" panose="020B0604020202020204" pitchFamily="34" charset="0"/>
              </a:rPr>
              <a:t>.</a:t>
            </a:r>
          </a:p>
          <a:p>
            <a:endParaRPr lang="es-MX" sz="18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5361" y="3318508"/>
            <a:ext cx="2961810" cy="2970191"/>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35874590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634999"/>
            <a:ext cx="10515600" cy="1325563"/>
          </a:xfrm>
        </p:spPr>
        <p:txBody>
          <a:bodyPr>
            <a:normAutofit/>
          </a:bodyPr>
          <a:lstStyle/>
          <a:p>
            <a:r>
              <a:rPr lang="es-MX" sz="2000" b="1" dirty="0">
                <a:latin typeface="Arial" panose="020B0604020202020204" pitchFamily="34" charset="0"/>
                <a:cs typeface="Arial" panose="020B0604020202020204" pitchFamily="34" charset="0"/>
              </a:rPr>
              <a:t>Publicidad de alimentos, suplementos alimenticios y bebidas no alcohólicas</a:t>
            </a:r>
          </a:p>
        </p:txBody>
      </p:sp>
      <p:sp>
        <p:nvSpPr>
          <p:cNvPr id="3" name="Marcador de contenido 2"/>
          <p:cNvSpPr>
            <a:spLocks noGrp="1"/>
          </p:cNvSpPr>
          <p:nvPr>
            <p:ph idx="1"/>
          </p:nvPr>
        </p:nvSpPr>
        <p:spPr>
          <a:xfrm>
            <a:off x="838200" y="1960562"/>
            <a:ext cx="10515600" cy="4351338"/>
          </a:xfrm>
        </p:spPr>
        <p:txBody>
          <a:bodyPr/>
          <a:lstStyle/>
          <a:p>
            <a:pPr marL="0" indent="0">
              <a:buNone/>
            </a:pPr>
            <a:r>
              <a:rPr lang="es-MX" sz="1800" b="1" dirty="0">
                <a:latin typeface="Arial" panose="020B0604020202020204" pitchFamily="34" charset="0"/>
                <a:cs typeface="Arial" panose="020B0604020202020204" pitchFamily="34" charset="0"/>
              </a:rPr>
              <a:t>ARTÍCULO 20.</a:t>
            </a:r>
            <a:r>
              <a:rPr lang="es-MX" sz="1800" dirty="0">
                <a:latin typeface="Arial" panose="020B0604020202020204" pitchFamily="34" charset="0"/>
                <a:cs typeface="Arial" panose="020B0604020202020204" pitchFamily="34" charset="0"/>
              </a:rPr>
              <a:t> La publicidad de alimentos, suplementos alimenticios y bebidas no alcohólicas no deberá desvirtuar ni contravenir las disposiciones que en materia de educación nutricional, higiénica y de salud establezca la Secretaría</a:t>
            </a:r>
            <a:r>
              <a:rPr lang="es-MX" sz="1800" dirty="0" smtClean="0">
                <a:latin typeface="Arial" panose="020B0604020202020204" pitchFamily="34" charset="0"/>
                <a:cs typeface="Arial" panose="020B0604020202020204" pitchFamily="34" charset="0"/>
              </a:rPr>
              <a:t>.</a:t>
            </a:r>
          </a:p>
          <a:p>
            <a:pPr marL="0" indent="0">
              <a:buNone/>
            </a:pPr>
            <a:r>
              <a:rPr lang="es-MX" sz="1800" b="1" dirty="0" smtClean="0">
                <a:latin typeface="Arial" panose="020B0604020202020204" pitchFamily="34" charset="0"/>
                <a:cs typeface="Arial" panose="020B0604020202020204" pitchFamily="34" charset="0"/>
              </a:rPr>
              <a:t>ARTÍCULO </a:t>
            </a:r>
            <a:r>
              <a:rPr lang="es-MX" sz="1800" b="1" dirty="0">
                <a:latin typeface="Arial" panose="020B0604020202020204" pitchFamily="34" charset="0"/>
                <a:cs typeface="Arial" panose="020B0604020202020204" pitchFamily="34" charset="0"/>
              </a:rPr>
              <a:t>21. </a:t>
            </a:r>
            <a:r>
              <a:rPr lang="es-MX" sz="1800" dirty="0">
                <a:latin typeface="Arial" panose="020B0604020202020204" pitchFamily="34" charset="0"/>
                <a:cs typeface="Arial" panose="020B0604020202020204" pitchFamily="34" charset="0"/>
              </a:rPr>
              <a:t>La publicidad de alimentos, suplementos alimenticios y bebidas no alcohólicas no podrá presentar a estos productos como estimulantes ni modificadores del estado físico o mental de las personas, excepto aquellos casos que así hayan sido reconocidos por la Secretaría.</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2199" y="3813535"/>
            <a:ext cx="4508624" cy="2498365"/>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13692782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7591" y="918916"/>
            <a:ext cx="10515600" cy="4351338"/>
          </a:xfrm>
        </p:spPr>
        <p:txBody>
          <a:bodyPr>
            <a:noAutofit/>
          </a:bodyPr>
          <a:lstStyle/>
          <a:p>
            <a:pPr marL="0" indent="0">
              <a:buNone/>
            </a:pPr>
            <a:r>
              <a:rPr lang="es-MX" sz="2000" b="1" dirty="0" smtClean="0">
                <a:latin typeface="Arial" panose="020B0604020202020204" pitchFamily="34" charset="0"/>
                <a:cs typeface="Arial" panose="020B0604020202020204" pitchFamily="34" charset="0"/>
              </a:rPr>
              <a:t>ARTÍCULO 22. </a:t>
            </a:r>
            <a:r>
              <a:rPr lang="es-MX" sz="2000" dirty="0" smtClean="0">
                <a:latin typeface="Arial" panose="020B0604020202020204" pitchFamily="34" charset="0"/>
                <a:cs typeface="Arial" panose="020B0604020202020204" pitchFamily="34" charset="0"/>
              </a:rPr>
              <a:t>La publicidad de alimentos, suplementos alimenticios y bebidas no alcohólicas, no deberá:</a:t>
            </a:r>
          </a:p>
          <a:p>
            <a:r>
              <a:rPr lang="es-MX" sz="2000" dirty="0" smtClean="0">
                <a:latin typeface="Arial" panose="020B0604020202020204" pitchFamily="34" charset="0"/>
                <a:cs typeface="Arial" panose="020B0604020202020204" pitchFamily="34" charset="0"/>
              </a:rPr>
              <a:t>I</a:t>
            </a:r>
            <a:r>
              <a:rPr lang="es-MX" sz="2000" dirty="0" smtClean="0">
                <a:latin typeface="Arial" panose="020B0604020202020204" pitchFamily="34" charset="0"/>
                <a:cs typeface="Arial" panose="020B0604020202020204" pitchFamily="34" charset="0"/>
              </a:rPr>
              <a:t>.	Inducir o promover hábitos de alimentación nocivos para la salud;</a:t>
            </a:r>
          </a:p>
          <a:p>
            <a:r>
              <a:rPr lang="es-MX" sz="2000" dirty="0" smtClean="0">
                <a:latin typeface="Arial" panose="020B0604020202020204" pitchFamily="34" charset="0"/>
                <a:cs typeface="Arial" panose="020B0604020202020204" pitchFamily="34" charset="0"/>
              </a:rPr>
              <a:t>II</a:t>
            </a:r>
            <a:r>
              <a:rPr lang="es-MX" sz="2000" dirty="0" smtClean="0">
                <a:latin typeface="Arial" panose="020B0604020202020204" pitchFamily="34" charset="0"/>
                <a:cs typeface="Arial" panose="020B0604020202020204" pitchFamily="34" charset="0"/>
              </a:rPr>
              <a:t>.	Afirmar que el producto llena por sí solo los requerimientos nutricionales del ser humano;</a:t>
            </a:r>
          </a:p>
          <a:p>
            <a:r>
              <a:rPr lang="es-MX" sz="2000" dirty="0" smtClean="0">
                <a:latin typeface="Arial" panose="020B0604020202020204" pitchFamily="34" charset="0"/>
                <a:cs typeface="Arial" panose="020B0604020202020204" pitchFamily="34" charset="0"/>
              </a:rPr>
              <a:t>III</a:t>
            </a:r>
            <a:r>
              <a:rPr lang="es-MX" sz="2000" dirty="0" smtClean="0">
                <a:latin typeface="Arial" panose="020B0604020202020204" pitchFamily="34" charset="0"/>
                <a:cs typeface="Arial" panose="020B0604020202020204" pitchFamily="34" charset="0"/>
              </a:rPr>
              <a:t>.	Atribuir a los alimentos industrializados un valor nutritivo superior o distinto al que tengan;</a:t>
            </a:r>
          </a:p>
          <a:p>
            <a:r>
              <a:rPr lang="es-MX" sz="2000" dirty="0" smtClean="0">
                <a:latin typeface="Arial" panose="020B0604020202020204" pitchFamily="34" charset="0"/>
                <a:cs typeface="Arial" panose="020B0604020202020204" pitchFamily="34" charset="0"/>
              </a:rPr>
              <a:t>IV</a:t>
            </a:r>
            <a:r>
              <a:rPr lang="es-MX" sz="2000" dirty="0" smtClean="0">
                <a:latin typeface="Arial" panose="020B0604020202020204" pitchFamily="34" charset="0"/>
                <a:cs typeface="Arial" panose="020B0604020202020204" pitchFamily="34" charset="0"/>
              </a:rPr>
              <a:t>.	Realizar comparaciones en menoscabo de las propiedades de los alimentos naturales;</a:t>
            </a:r>
          </a:p>
          <a:p>
            <a:endParaRPr lang="es-MX" sz="1800" dirty="0" smtClean="0">
              <a:latin typeface="Arial" panose="020B0604020202020204" pitchFamily="34" charset="0"/>
              <a:cs typeface="Arial" panose="020B0604020202020204" pitchFamily="34" charset="0"/>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6031" y="3921293"/>
            <a:ext cx="3900818" cy="2418970"/>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1093"/>
            <a:ext cx="12192000" cy="1070009"/>
          </a:xfrm>
          <a:prstGeom prst="rect">
            <a:avLst/>
          </a:prstGeom>
        </p:spPr>
      </p:pic>
    </p:spTree>
    <p:extLst>
      <p:ext uri="{BB962C8B-B14F-4D97-AF65-F5344CB8AC3E}">
        <p14:creationId xmlns:p14="http://schemas.microsoft.com/office/powerpoint/2010/main" val="35891873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marL="0" indent="0">
              <a:buNone/>
            </a:pPr>
            <a:r>
              <a:rPr lang="es-MX" sz="2000" dirty="0" smtClean="0">
                <a:latin typeface="Arial" panose="020B0604020202020204" pitchFamily="34" charset="0"/>
                <a:cs typeface="Arial" panose="020B0604020202020204" pitchFamily="34" charset="0"/>
              </a:rPr>
              <a:t>V.	Expresar o sugerir, a través de personajes reales o ficticios, que la ingestión de estos productos proporciona a las personas características o habilidades extraordinarias;</a:t>
            </a:r>
          </a:p>
          <a:p>
            <a:pPr marL="0" indent="0">
              <a:buNone/>
            </a:pPr>
            <a:r>
              <a:rPr lang="es-MX" sz="2000" dirty="0" smtClean="0">
                <a:latin typeface="Arial" panose="020B0604020202020204" pitchFamily="34" charset="0"/>
                <a:cs typeface="Arial" panose="020B0604020202020204" pitchFamily="34" charset="0"/>
              </a:rPr>
              <a:t>VI</a:t>
            </a:r>
            <a:r>
              <a:rPr lang="es-MX" sz="2000" dirty="0" smtClean="0">
                <a:latin typeface="Arial" panose="020B0604020202020204" pitchFamily="34" charset="0"/>
                <a:cs typeface="Arial" panose="020B0604020202020204" pitchFamily="34" charset="0"/>
              </a:rPr>
              <a:t>.	Asociarse directa o indirectamente con el consumo de bebidas alcohólicas o tabaco, y</a:t>
            </a:r>
          </a:p>
          <a:p>
            <a:pPr marL="0" indent="0">
              <a:buNone/>
            </a:pPr>
            <a:r>
              <a:rPr lang="es-MX" sz="2000" dirty="0" smtClean="0">
                <a:latin typeface="Arial" panose="020B0604020202020204" pitchFamily="34" charset="0"/>
                <a:cs typeface="Arial" panose="020B0604020202020204" pitchFamily="34" charset="0"/>
              </a:rPr>
              <a:t>VII</a:t>
            </a:r>
            <a:r>
              <a:rPr lang="es-MX" sz="2000" dirty="0" smtClean="0">
                <a:latin typeface="Arial" panose="020B0604020202020204" pitchFamily="34" charset="0"/>
                <a:cs typeface="Arial" panose="020B0604020202020204" pitchFamily="34" charset="0"/>
              </a:rPr>
              <a:t>.	Declarar propiedades que no puedan comprobarse, o que los productos son útiles para prevenir, aliviar, tratar o curar una enfermedad, trastorno o estado fisiológico.</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3457" y="4097590"/>
            <a:ext cx="3551743" cy="2275138"/>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2794234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
        <p:nvSpPr>
          <p:cNvPr id="5" name="1 Rectángulo"/>
          <p:cNvSpPr>
            <a:spLocks noChangeArrowheads="1"/>
          </p:cNvSpPr>
          <p:nvPr/>
        </p:nvSpPr>
        <p:spPr bwMode="auto">
          <a:xfrm>
            <a:off x="1230750" y="1456287"/>
            <a:ext cx="10083244" cy="4216539"/>
          </a:xfrm>
          <a:prstGeom prst="rect">
            <a:avLst/>
          </a:prstGeom>
          <a:noFill/>
          <a:ln w="9525">
            <a:noFill/>
            <a:miter lim="800000"/>
            <a:headEnd/>
            <a:tailEnd/>
          </a:ln>
        </p:spPr>
        <p:txBody>
          <a:bodyPr wrap="square">
            <a:spAutoFit/>
          </a:bodyPr>
          <a:lstStyle/>
          <a:p>
            <a:pPr algn="just"/>
            <a:r>
              <a:rPr lang="es-MX" sz="2400" b="1" dirty="0">
                <a:solidFill>
                  <a:srgbClr val="92D050"/>
                </a:solidFill>
              </a:rPr>
              <a:t>¿Cómo emplear este material?</a:t>
            </a:r>
          </a:p>
          <a:p>
            <a:pPr algn="just"/>
            <a:endParaRPr lang="es-MX" sz="2400" b="1" dirty="0">
              <a:solidFill>
                <a:srgbClr val="FF0000"/>
              </a:solidFill>
            </a:endParaRPr>
          </a:p>
          <a:p>
            <a:pPr algn="just"/>
            <a:r>
              <a:rPr lang="es-ES" sz="2000" dirty="0"/>
              <a:t>El presente material tiene como cometido facilitar la exposición gráfica del tema </a:t>
            </a:r>
            <a:r>
              <a:rPr lang="es-ES" sz="2000" dirty="0" smtClean="0"/>
              <a:t>“</a:t>
            </a:r>
            <a:r>
              <a:rPr lang="es-MX" sz="2000" dirty="0"/>
              <a:t>Reglamento de </a:t>
            </a:r>
            <a:r>
              <a:rPr lang="es-MX" sz="2000" dirty="0" smtClean="0"/>
              <a:t>la Ley General de Salud </a:t>
            </a:r>
            <a:r>
              <a:rPr lang="es-MX" sz="2000" dirty="0"/>
              <a:t>en Materia de Control Sanitario de la </a:t>
            </a:r>
            <a:r>
              <a:rPr lang="es-MX" sz="2000" dirty="0" smtClean="0"/>
              <a:t>Publicidad</a:t>
            </a:r>
            <a:r>
              <a:rPr lang="es-ES" sz="2000" dirty="0" smtClean="0"/>
              <a:t>” </a:t>
            </a:r>
            <a:r>
              <a:rPr lang="es-ES" sz="2000" dirty="0"/>
              <a:t>que se aborda en la unidad de aprendizaje </a:t>
            </a:r>
            <a:r>
              <a:rPr lang="es-ES" sz="2000" dirty="0" smtClean="0"/>
              <a:t>“Teorías de la Comunicación y Seguridad </a:t>
            </a:r>
            <a:r>
              <a:rPr lang="es-ES" sz="2000" dirty="0" smtClean="0"/>
              <a:t>Ciudadana” </a:t>
            </a:r>
            <a:r>
              <a:rPr lang="es-ES" sz="2000" dirty="0" smtClean="0"/>
              <a:t>que </a:t>
            </a:r>
            <a:r>
              <a:rPr lang="es-ES" sz="2000" dirty="0"/>
              <a:t>corresponde al </a:t>
            </a:r>
            <a:r>
              <a:rPr lang="es-ES" sz="2000" dirty="0" smtClean="0"/>
              <a:t>segundo </a:t>
            </a:r>
            <a:r>
              <a:rPr lang="es-ES" sz="2000" dirty="0"/>
              <a:t>semestre de la Licenciatura en </a:t>
            </a:r>
            <a:r>
              <a:rPr lang="es-ES" sz="2000" dirty="0" smtClean="0"/>
              <a:t>Seguridad Ciudadana. Unidad temática </a:t>
            </a:r>
            <a:r>
              <a:rPr lang="es-ES" sz="2000" dirty="0" smtClean="0"/>
              <a:t>II</a:t>
            </a:r>
            <a:r>
              <a:rPr lang="es-ES" sz="2000" dirty="0" smtClean="0"/>
              <a:t>I: </a:t>
            </a:r>
            <a:r>
              <a:rPr lang="es-MX" sz="2000" dirty="0" smtClean="0">
                <a:cs typeface="Times New Roman" panose="02020603050405020304" pitchFamily="18" charset="0"/>
              </a:rPr>
              <a:t>Organización Administrativa De Empresas De Comunicación Y El Marco Jurídico De Los Medios De Comunicación</a:t>
            </a:r>
            <a:r>
              <a:rPr lang="es-ES" sz="2000" dirty="0" smtClean="0"/>
              <a:t>.</a:t>
            </a:r>
            <a:endParaRPr lang="es-ES" sz="2000" dirty="0" smtClean="0"/>
          </a:p>
          <a:p>
            <a:pPr algn="just"/>
            <a:endParaRPr lang="es-MX" sz="2000" dirty="0"/>
          </a:p>
          <a:p>
            <a:pPr algn="just"/>
            <a:r>
              <a:rPr lang="es-ES" sz="2000" dirty="0"/>
              <a:t>La presentación deberá ir acompañada de una explicación oral del catedrático, ya que la aportación que pueda hacer mediante ejemplos y situaciones cotidianas brindará la oportunidad de que los estudiantes comprendan la importancia de construir argumentos sólidos, creíbles y bien </a:t>
            </a:r>
            <a:r>
              <a:rPr lang="es-ES" sz="2000" dirty="0" smtClean="0"/>
              <a:t>soportados.</a:t>
            </a:r>
            <a:endParaRPr lang="es-MX" sz="2000" dirty="0"/>
          </a:p>
        </p:txBody>
      </p:sp>
    </p:spTree>
    <p:extLst>
      <p:ext uri="{BB962C8B-B14F-4D97-AF65-F5344CB8AC3E}">
        <p14:creationId xmlns:p14="http://schemas.microsoft.com/office/powerpoint/2010/main" val="7374921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6259" y="580569"/>
            <a:ext cx="10515600" cy="1325563"/>
          </a:xfrm>
        </p:spPr>
        <p:txBody>
          <a:bodyPr>
            <a:normAutofit/>
          </a:bodyPr>
          <a:lstStyle/>
          <a:p>
            <a:r>
              <a:rPr lang="es-MX" sz="2200" b="1" dirty="0">
                <a:latin typeface="Arial" panose="020B0604020202020204" pitchFamily="34" charset="0"/>
                <a:cs typeface="Arial" panose="020B0604020202020204" pitchFamily="34" charset="0"/>
              </a:rPr>
              <a:t>Alimentos y bebidas no alcohólicas</a:t>
            </a:r>
          </a:p>
        </p:txBody>
      </p:sp>
      <p:sp>
        <p:nvSpPr>
          <p:cNvPr id="3" name="Marcador de contenido 2"/>
          <p:cNvSpPr>
            <a:spLocks noGrp="1"/>
          </p:cNvSpPr>
          <p:nvPr>
            <p:ph idx="1"/>
          </p:nvPr>
        </p:nvSpPr>
        <p:spPr>
          <a:xfrm>
            <a:off x="838200" y="2097916"/>
            <a:ext cx="10515600" cy="4351338"/>
          </a:xfrm>
        </p:spPr>
        <p:txBody>
          <a:bodyPr/>
          <a:lstStyle/>
          <a:p>
            <a:pPr marL="0" indent="0">
              <a:buNone/>
            </a:pPr>
            <a:r>
              <a:rPr lang="es-MX" sz="1800" b="1" dirty="0">
                <a:latin typeface="Arial" panose="020B0604020202020204" pitchFamily="34" charset="0"/>
                <a:cs typeface="Arial" panose="020B0604020202020204" pitchFamily="34" charset="0"/>
              </a:rPr>
              <a:t>ARTÍCULO 23.</a:t>
            </a:r>
            <a:r>
              <a:rPr lang="es-MX" sz="1800" dirty="0">
                <a:latin typeface="Arial" panose="020B0604020202020204" pitchFamily="34" charset="0"/>
                <a:cs typeface="Arial" panose="020B0604020202020204" pitchFamily="34" charset="0"/>
              </a:rPr>
              <a:t> La publicidad de alimentos y bebidas no alcohólicas deberá incluir mensajes precautorios sobre la condición del producto, así como mensajes promotores de una alimentación equilibrada o de fomento de buenos hábitos higiénicos.</a:t>
            </a:r>
          </a:p>
          <a:p>
            <a:pPr marL="0" indent="0">
              <a:buNone/>
            </a:pPr>
            <a:r>
              <a:rPr lang="es-MX" sz="1800" dirty="0">
                <a:latin typeface="Arial" panose="020B0604020202020204" pitchFamily="34" charset="0"/>
                <a:cs typeface="Arial" panose="020B0604020202020204" pitchFamily="34" charset="0"/>
              </a:rPr>
              <a:t>El anunciante tendrá la opción de no incluir mensajes en audio, cuando en el propio anuncio se promuevan los aspectos señalados en el párrafo anterior.</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2005" y="3807047"/>
            <a:ext cx="4710422" cy="2539323"/>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14880131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5017" y="0"/>
            <a:ext cx="10515600" cy="1325563"/>
          </a:xfrm>
        </p:spPr>
        <p:txBody>
          <a:bodyPr/>
          <a:lstStyle/>
          <a:p>
            <a:endParaRPr lang="es-MX"/>
          </a:p>
        </p:txBody>
      </p:sp>
      <p:sp>
        <p:nvSpPr>
          <p:cNvPr id="3" name="Marcador de contenido 2"/>
          <p:cNvSpPr>
            <a:spLocks noGrp="1"/>
          </p:cNvSpPr>
          <p:nvPr>
            <p:ph idx="1"/>
          </p:nvPr>
        </p:nvSpPr>
        <p:spPr>
          <a:xfrm>
            <a:off x="516227" y="1155923"/>
            <a:ext cx="11087637" cy="4910026"/>
          </a:xfrm>
        </p:spPr>
        <p:txBody>
          <a:bodyPr>
            <a:normAutofit/>
          </a:bodyPr>
          <a:lstStyle/>
          <a:p>
            <a:pPr marL="0" indent="0">
              <a:buNone/>
            </a:pPr>
            <a:r>
              <a:rPr lang="es-MX" sz="1800" dirty="0" smtClean="0">
                <a:latin typeface="Arial" panose="020B0604020202020204" pitchFamily="34" charset="0"/>
                <a:cs typeface="Arial" panose="020B0604020202020204" pitchFamily="34" charset="0"/>
              </a:rPr>
              <a:t>ARTÍCULO 24. El anunciante de alimentos y bebidas no alcohólicas podrá sustituir los mensajes a que se refiere el artículo anterior por mensajes informativos que cumplan con los siguientes requisitos:</a:t>
            </a:r>
          </a:p>
          <a:p>
            <a:r>
              <a:rPr lang="es-MX" sz="1800" dirty="0" smtClean="0">
                <a:latin typeface="Arial" panose="020B0604020202020204" pitchFamily="34" charset="0"/>
                <a:cs typeface="Arial" panose="020B0604020202020204" pitchFamily="34" charset="0"/>
              </a:rPr>
              <a:t>I</a:t>
            </a:r>
            <a:r>
              <a:rPr lang="es-MX" sz="1800" dirty="0" smtClean="0">
                <a:latin typeface="Arial" panose="020B0604020202020204" pitchFamily="34" charset="0"/>
                <a:cs typeface="Arial" panose="020B0604020202020204" pitchFamily="34" charset="0"/>
              </a:rPr>
              <a:t>.	Que los haya convenido expresamente con la Secretaría;</a:t>
            </a:r>
          </a:p>
          <a:p>
            <a:r>
              <a:rPr lang="es-MX" sz="1800" dirty="0" smtClean="0">
                <a:latin typeface="Arial" panose="020B0604020202020204" pitchFamily="34" charset="0"/>
                <a:cs typeface="Arial" panose="020B0604020202020204" pitchFamily="34" charset="0"/>
              </a:rPr>
              <a:t>II</a:t>
            </a:r>
            <a:r>
              <a:rPr lang="es-MX" sz="1800" dirty="0" smtClean="0">
                <a:latin typeface="Arial" panose="020B0604020202020204" pitchFamily="34" charset="0"/>
                <a:cs typeface="Arial" panose="020B0604020202020204" pitchFamily="34" charset="0"/>
              </a:rPr>
              <a:t>.	Que el contenido de los mensajes informativos se refiera, según lo determine la Secretaría, a los riesgos para la salud que representa el producto o servicio, a la promoción de hábitos nutricionales o higiénicos, a la prevención de accidentes, a la lucha contra las adicciones o a otros contenidos que, por su importancia o interés, determine la propia Secretaría;</a:t>
            </a:r>
          </a:p>
          <a:p>
            <a:r>
              <a:rPr lang="es-MX" sz="1800" dirty="0" smtClean="0">
                <a:latin typeface="Arial" panose="020B0604020202020204" pitchFamily="34" charset="0"/>
                <a:cs typeface="Arial" panose="020B0604020202020204" pitchFamily="34" charset="0"/>
              </a:rPr>
              <a:t>III</a:t>
            </a:r>
            <a:r>
              <a:rPr lang="es-MX" sz="1800" dirty="0" smtClean="0">
                <a:latin typeface="Arial" panose="020B0604020202020204" pitchFamily="34" charset="0"/>
                <a:cs typeface="Arial" panose="020B0604020202020204" pitchFamily="34" charset="0"/>
              </a:rPr>
              <a:t>.	Que el número de los mensajes informativos esté acordado previamente con la Secretaría de conformidad con el número total de anuncios comerciales de la campaña publicitaria, el producto o servicio a publicitar, el medio que se utilice y el alcance de éste.</a:t>
            </a:r>
          </a:p>
          <a:p>
            <a:r>
              <a:rPr lang="es-MX" sz="1800" dirty="0" smtClean="0">
                <a:latin typeface="Arial" panose="020B0604020202020204" pitchFamily="34" charset="0"/>
                <a:cs typeface="Arial" panose="020B0604020202020204" pitchFamily="34" charset="0"/>
              </a:rPr>
              <a:t>En </a:t>
            </a:r>
            <a:r>
              <a:rPr lang="es-MX" sz="1800" dirty="0" smtClean="0">
                <a:latin typeface="Arial" panose="020B0604020202020204" pitchFamily="34" charset="0"/>
                <a:cs typeface="Arial" panose="020B0604020202020204" pitchFamily="34" charset="0"/>
              </a:rPr>
              <a:t>ningún caso la proporción que se acuerde podrá ser menor al cinco por ciento para los mensajes que promuevan hábitos higiénicos o nutricionales;</a:t>
            </a:r>
          </a:p>
          <a:p>
            <a:endParaRPr lang="es-MX" sz="1800" dirty="0" smtClean="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5369" y="4917616"/>
            <a:ext cx="5241701" cy="1276350"/>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15151264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marL="400050" indent="-400050">
              <a:buAutoNum type="romanUcPeriod" startAt="4"/>
            </a:pPr>
            <a:r>
              <a:rPr lang="es-MX" sz="1800" dirty="0" smtClean="0">
                <a:latin typeface="Arial" panose="020B0604020202020204" pitchFamily="34" charset="0"/>
                <a:cs typeface="Arial" panose="020B0604020202020204" pitchFamily="34" charset="0"/>
              </a:rPr>
              <a:t>Que </a:t>
            </a:r>
            <a:r>
              <a:rPr lang="es-MX" sz="1800" dirty="0" smtClean="0">
                <a:latin typeface="Arial" panose="020B0604020202020204" pitchFamily="34" charset="0"/>
                <a:cs typeface="Arial" panose="020B0604020202020204" pitchFamily="34" charset="0"/>
              </a:rPr>
              <a:t>la difusión de los mensajes se haga a través del mismo medio de comunicación y con iguales características de producción que sus anuncios publicitarios, de conformidad con lo siguiente</a:t>
            </a:r>
            <a:r>
              <a:rPr lang="es-MX" sz="1800" dirty="0" smtClean="0">
                <a:latin typeface="Arial" panose="020B0604020202020204" pitchFamily="34" charset="0"/>
                <a:cs typeface="Arial" panose="020B0604020202020204" pitchFamily="34" charset="0"/>
              </a:rPr>
              <a:t>:</a:t>
            </a:r>
          </a:p>
          <a:p>
            <a:pPr marL="0" indent="0">
              <a:buNone/>
            </a:pPr>
            <a:endParaRPr lang="es-MX" sz="1800" dirty="0" smtClean="0">
              <a:latin typeface="Arial" panose="020B0604020202020204" pitchFamily="34" charset="0"/>
              <a:cs typeface="Arial" panose="020B0604020202020204" pitchFamily="34" charset="0"/>
            </a:endParaRPr>
          </a:p>
          <a:p>
            <a:r>
              <a:rPr lang="es-MX" sz="1800" dirty="0" smtClean="0">
                <a:latin typeface="Arial" panose="020B0604020202020204" pitchFamily="34" charset="0"/>
                <a:cs typeface="Arial" panose="020B0604020202020204" pitchFamily="34" charset="0"/>
              </a:rPr>
              <a:t>a</a:t>
            </a:r>
            <a:r>
              <a:rPr lang="es-MX" sz="1800" dirty="0" smtClean="0">
                <a:latin typeface="Arial" panose="020B0604020202020204" pitchFamily="34" charset="0"/>
                <a:cs typeface="Arial" panose="020B0604020202020204" pitchFamily="34" charset="0"/>
              </a:rPr>
              <a:t>.	En anuncios en medios impresos deberán tener una presencia equivalente en ubicación y visibilidad y</a:t>
            </a:r>
          </a:p>
          <a:p>
            <a:r>
              <a:rPr lang="es-MX" sz="1800" dirty="0" smtClean="0">
                <a:latin typeface="Arial" panose="020B0604020202020204" pitchFamily="34" charset="0"/>
                <a:cs typeface="Arial" panose="020B0604020202020204" pitchFamily="34" charset="0"/>
              </a:rPr>
              <a:t>b</a:t>
            </a:r>
            <a:r>
              <a:rPr lang="es-MX" sz="1800" dirty="0" smtClean="0">
                <a:latin typeface="Arial" panose="020B0604020202020204" pitchFamily="34" charset="0"/>
                <a:cs typeface="Arial" panose="020B0604020202020204" pitchFamily="34" charset="0"/>
              </a:rPr>
              <a:t>.	En anuncios en medios electrónicos deberán tener la misma duración que su anuncio publicitario más prolongado, y difundirse en el mismo horario que éste, y</a:t>
            </a:r>
          </a:p>
          <a:p>
            <a:r>
              <a:rPr lang="es-MX" sz="1800" dirty="0" smtClean="0">
                <a:latin typeface="Arial" panose="020B0604020202020204" pitchFamily="34" charset="0"/>
                <a:cs typeface="Arial" panose="020B0604020202020204" pitchFamily="34" charset="0"/>
              </a:rPr>
              <a:t>V</a:t>
            </a:r>
            <a:r>
              <a:rPr lang="es-MX" sz="1800" dirty="0" smtClean="0">
                <a:latin typeface="Arial" panose="020B0604020202020204" pitchFamily="34" charset="0"/>
                <a:cs typeface="Arial" panose="020B0604020202020204" pitchFamily="34" charset="0"/>
              </a:rPr>
              <a:t>.	Que en dichos mensajes el anunciante incorpore únicamente su razón social para efectos de identificación por parte de la Secretaría y sin fines comerciales.</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11700406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35169" y="492901"/>
            <a:ext cx="10515600" cy="1325563"/>
          </a:xfrm>
        </p:spPr>
        <p:txBody>
          <a:bodyPr>
            <a:normAutofit/>
          </a:bodyPr>
          <a:lstStyle/>
          <a:p>
            <a:r>
              <a:rPr lang="es-MX" sz="2000" b="1" dirty="0">
                <a:latin typeface="Arial" panose="020B0604020202020204" pitchFamily="34" charset="0"/>
                <a:cs typeface="Arial" panose="020B0604020202020204" pitchFamily="34" charset="0"/>
              </a:rPr>
              <a:t>Fórmulas para lactantes</a:t>
            </a:r>
          </a:p>
        </p:txBody>
      </p:sp>
      <p:sp>
        <p:nvSpPr>
          <p:cNvPr id="3" name="Marcador de contenido 2"/>
          <p:cNvSpPr>
            <a:spLocks noGrp="1"/>
          </p:cNvSpPr>
          <p:nvPr>
            <p:ph idx="1"/>
          </p:nvPr>
        </p:nvSpPr>
        <p:spPr>
          <a:xfrm>
            <a:off x="593501" y="1439259"/>
            <a:ext cx="10515600" cy="4351338"/>
          </a:xfrm>
        </p:spPr>
        <p:txBody>
          <a:bodyPr>
            <a:noAutofit/>
          </a:bodyPr>
          <a:lstStyle/>
          <a:p>
            <a:pPr marL="0" indent="0">
              <a:buNone/>
            </a:pPr>
            <a:r>
              <a:rPr lang="es-MX" sz="2000" dirty="0" smtClean="0">
                <a:latin typeface="Arial" panose="020B0604020202020204" pitchFamily="34" charset="0"/>
                <a:cs typeface="Arial" panose="020B0604020202020204" pitchFamily="34" charset="0"/>
              </a:rPr>
              <a:t>ARTÍCULO 25. La publicidad y la promoción publicitaria de fórmulas para lactantes deberá:</a:t>
            </a:r>
          </a:p>
          <a:p>
            <a:pPr marL="0" indent="0">
              <a:buNone/>
            </a:pPr>
            <a:r>
              <a:rPr lang="es-MX" sz="2000" dirty="0" smtClean="0">
                <a:latin typeface="Arial" panose="020B0604020202020204" pitchFamily="34" charset="0"/>
                <a:cs typeface="Arial" panose="020B0604020202020204" pitchFamily="34" charset="0"/>
              </a:rPr>
              <a:t>I</a:t>
            </a:r>
            <a:r>
              <a:rPr lang="es-MX" sz="2000" dirty="0" smtClean="0">
                <a:latin typeface="Arial" panose="020B0604020202020204" pitchFamily="34" charset="0"/>
                <a:cs typeface="Arial" panose="020B0604020202020204" pitchFamily="34" charset="0"/>
              </a:rPr>
              <a:t>.	Fomentar la lactancia materna, para lo cual señalará claramente los beneficios de ésta;</a:t>
            </a:r>
          </a:p>
          <a:p>
            <a:pPr marL="0" indent="0">
              <a:buNone/>
            </a:pPr>
            <a:r>
              <a:rPr lang="es-MX" sz="2000" dirty="0" smtClean="0">
                <a:latin typeface="Arial" panose="020B0604020202020204" pitchFamily="34" charset="0"/>
                <a:cs typeface="Arial" panose="020B0604020202020204" pitchFamily="34" charset="0"/>
              </a:rPr>
              <a:t>II</a:t>
            </a:r>
            <a:r>
              <a:rPr lang="es-MX" sz="2000" dirty="0" smtClean="0">
                <a:latin typeface="Arial" panose="020B0604020202020204" pitchFamily="34" charset="0"/>
                <a:cs typeface="Arial" panose="020B0604020202020204" pitchFamily="34" charset="0"/>
              </a:rPr>
              <a:t>.	Indicar expresamente que el uso de las fórmulas para lactantes se recomienda únicamente en los siguientes casos:</a:t>
            </a:r>
          </a:p>
          <a:p>
            <a:r>
              <a:rPr lang="es-MX" sz="2000" dirty="0" smtClean="0">
                <a:latin typeface="Arial" panose="020B0604020202020204" pitchFamily="34" charset="0"/>
                <a:cs typeface="Arial" panose="020B0604020202020204" pitchFamily="34" charset="0"/>
              </a:rPr>
              <a:t>a</a:t>
            </a:r>
            <a:r>
              <a:rPr lang="es-MX" sz="2000" dirty="0" smtClean="0">
                <a:latin typeface="Arial" panose="020B0604020202020204" pitchFamily="34" charset="0"/>
                <a:cs typeface="Arial" panose="020B0604020202020204" pitchFamily="34" charset="0"/>
              </a:rPr>
              <a:t>.	Por intolerancia del niño a la leche materna,</a:t>
            </a:r>
          </a:p>
          <a:p>
            <a:r>
              <a:rPr lang="es-MX" sz="2000" dirty="0" smtClean="0">
                <a:latin typeface="Arial" panose="020B0604020202020204" pitchFamily="34" charset="0"/>
                <a:cs typeface="Arial" panose="020B0604020202020204" pitchFamily="34" charset="0"/>
              </a:rPr>
              <a:t>b</a:t>
            </a:r>
            <a:r>
              <a:rPr lang="es-MX" sz="2000" dirty="0" smtClean="0">
                <a:latin typeface="Arial" panose="020B0604020202020204" pitchFamily="34" charset="0"/>
                <a:cs typeface="Arial" panose="020B0604020202020204" pitchFamily="34" charset="0"/>
              </a:rPr>
              <a:t>.	Por ausencia de la madre y</a:t>
            </a:r>
          </a:p>
          <a:p>
            <a:r>
              <a:rPr lang="es-MX" sz="2000" dirty="0" smtClean="0">
                <a:latin typeface="Arial" panose="020B0604020202020204" pitchFamily="34" charset="0"/>
                <a:cs typeface="Arial" panose="020B0604020202020204" pitchFamily="34" charset="0"/>
              </a:rPr>
              <a:t>c</a:t>
            </a:r>
            <a:r>
              <a:rPr lang="es-MX" sz="2000" dirty="0" smtClean="0">
                <a:latin typeface="Arial" panose="020B0604020202020204" pitchFamily="34" charset="0"/>
                <a:cs typeface="Arial" panose="020B0604020202020204" pitchFamily="34" charset="0"/>
              </a:rPr>
              <a:t>.	Por incapacidad de la madre para dar leche o por cualquier otra razón sanitaria fundada, y</a:t>
            </a:r>
          </a:p>
          <a:p>
            <a:pPr marL="0" indent="0">
              <a:buNone/>
            </a:pPr>
            <a:r>
              <a:rPr lang="es-MX" sz="2000" dirty="0" smtClean="0">
                <a:latin typeface="Arial" panose="020B0604020202020204" pitchFamily="34" charset="0"/>
                <a:cs typeface="Arial" panose="020B0604020202020204" pitchFamily="34" charset="0"/>
              </a:rPr>
              <a:t>III</a:t>
            </a:r>
            <a:r>
              <a:rPr lang="es-MX" sz="2000" dirty="0" smtClean="0">
                <a:latin typeface="Arial" panose="020B0604020202020204" pitchFamily="34" charset="0"/>
                <a:cs typeface="Arial" panose="020B0604020202020204" pitchFamily="34" charset="0"/>
              </a:rPr>
              <a:t>.	Incluir información sobre el manejo correcto de las fórmulas, su preparación y los cuidados específicos a los que hay que someter los biberones antes de ofrecerlos a los lactantes.</a:t>
            </a:r>
            <a:endParaRPr lang="es-MX" sz="2000"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20227482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marL="0" indent="0">
              <a:buNone/>
            </a:pPr>
            <a:r>
              <a:rPr lang="es-MX" sz="2000" b="1" dirty="0">
                <a:latin typeface="Arial" panose="020B0604020202020204" pitchFamily="34" charset="0"/>
                <a:cs typeface="Arial" panose="020B0604020202020204" pitchFamily="34" charset="0"/>
              </a:rPr>
              <a:t>ARTÍCULO 26. </a:t>
            </a:r>
            <a:r>
              <a:rPr lang="es-MX" sz="2000" dirty="0">
                <a:latin typeface="Arial" panose="020B0604020202020204" pitchFamily="34" charset="0"/>
                <a:cs typeface="Arial" panose="020B0604020202020204" pitchFamily="34" charset="0"/>
              </a:rPr>
              <a:t>La Secretaría suspenderá la publicidad y la promoción publicitaria de fórmulas para lactantes cuando no se ajuste a lo dispuesto en el artículo anterior</a:t>
            </a:r>
            <a:r>
              <a:rPr lang="es-MX" sz="2000" dirty="0" smtClean="0">
                <a:latin typeface="Arial" panose="020B0604020202020204" pitchFamily="34" charset="0"/>
                <a:cs typeface="Arial" panose="020B0604020202020204" pitchFamily="34" charset="0"/>
              </a:rPr>
              <a:t>.</a:t>
            </a:r>
          </a:p>
          <a:p>
            <a:endParaRPr lang="es-MX" sz="1800" dirty="0">
              <a:latin typeface="Arial" panose="020B0604020202020204" pitchFamily="34" charset="0"/>
              <a:cs typeface="Arial" panose="020B0604020202020204" pitchFamily="34" charset="0"/>
            </a:endParaRPr>
          </a:p>
          <a:p>
            <a:endParaRPr lang="es-MX" sz="1800" dirty="0" smtClean="0">
              <a:latin typeface="Arial" panose="020B0604020202020204" pitchFamily="34" charset="0"/>
              <a:cs typeface="Arial" panose="020B0604020202020204" pitchFamily="34" charset="0"/>
            </a:endParaRPr>
          </a:p>
          <a:p>
            <a:endParaRPr lang="es-MX" sz="18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7127" y="3146652"/>
            <a:ext cx="3637745" cy="2768891"/>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13640754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492901"/>
            <a:ext cx="10515600" cy="1325563"/>
          </a:xfrm>
        </p:spPr>
        <p:txBody>
          <a:bodyPr>
            <a:normAutofit/>
          </a:bodyPr>
          <a:lstStyle/>
          <a:p>
            <a:r>
              <a:rPr lang="es-MX" sz="2000" b="1" dirty="0">
                <a:latin typeface="Arial" panose="020B0604020202020204" pitchFamily="34" charset="0"/>
                <a:cs typeface="Arial" panose="020B0604020202020204" pitchFamily="34" charset="0"/>
              </a:rPr>
              <a:t>Suplementos alimenticios</a:t>
            </a:r>
          </a:p>
        </p:txBody>
      </p:sp>
      <p:sp>
        <p:nvSpPr>
          <p:cNvPr id="3" name="Marcador de contenido 2"/>
          <p:cNvSpPr>
            <a:spLocks noGrp="1"/>
          </p:cNvSpPr>
          <p:nvPr>
            <p:ph idx="1"/>
          </p:nvPr>
        </p:nvSpPr>
        <p:spPr/>
        <p:txBody>
          <a:bodyPr>
            <a:normAutofit/>
          </a:bodyPr>
          <a:lstStyle/>
          <a:p>
            <a:pPr marL="0" indent="0">
              <a:buNone/>
            </a:pPr>
            <a:r>
              <a:rPr lang="es-MX" sz="1800" b="1" dirty="0">
                <a:latin typeface="Arial" panose="020B0604020202020204" pitchFamily="34" charset="0"/>
                <a:cs typeface="Arial" panose="020B0604020202020204" pitchFamily="34" charset="0"/>
              </a:rPr>
              <a:t>ARTÍCULO 27.</a:t>
            </a:r>
            <a:r>
              <a:rPr lang="es-MX" sz="1800" dirty="0">
                <a:latin typeface="Arial" panose="020B0604020202020204" pitchFamily="34" charset="0"/>
                <a:cs typeface="Arial" panose="020B0604020202020204" pitchFamily="34" charset="0"/>
              </a:rPr>
              <a:t> La publicidad de los productos que se ostentan como medios para disminuir el consumo de nutrimentos no podrá mencionarlos como dietéticos y deberá designarlos por la clasificación que, de conformidad con la normatividad aplicable, les corresponda. En todos los casos, se establecerán los mensajes precautorios respecto de los posibles efectos que su consumo pudiera originar.</a:t>
            </a:r>
          </a:p>
          <a:p>
            <a:pPr marL="0" indent="0">
              <a:buNone/>
            </a:pPr>
            <a:r>
              <a:rPr lang="es-MX" sz="1800" b="1" dirty="0">
                <a:latin typeface="Arial" panose="020B0604020202020204" pitchFamily="34" charset="0"/>
                <a:cs typeface="Arial" panose="020B0604020202020204" pitchFamily="34" charset="0"/>
              </a:rPr>
              <a:t>ARTÍCULO 28.</a:t>
            </a:r>
            <a:r>
              <a:rPr lang="es-MX" sz="1800" dirty="0">
                <a:latin typeface="Arial" panose="020B0604020202020204" pitchFamily="34" charset="0"/>
                <a:cs typeface="Arial" panose="020B0604020202020204" pitchFamily="34" charset="0"/>
              </a:rPr>
              <a:t> Cuando se haga publicidad de los suplementos alimenticios se deberá incluir la leyenda que en la autorización de la publicidad determine la Secretaría con base en los riesgos para la salud que el producto represente.</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1440" y="3997203"/>
            <a:ext cx="3199156" cy="2364817"/>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42390593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492901"/>
            <a:ext cx="10515600" cy="1325563"/>
          </a:xfrm>
        </p:spPr>
        <p:txBody>
          <a:bodyPr>
            <a:normAutofit/>
          </a:bodyPr>
          <a:lstStyle/>
          <a:p>
            <a:r>
              <a:rPr lang="es-MX" sz="2000" b="1" dirty="0">
                <a:latin typeface="Arial" panose="020B0604020202020204" pitchFamily="34" charset="0"/>
                <a:cs typeface="Arial" panose="020B0604020202020204" pitchFamily="34" charset="0"/>
              </a:rPr>
              <a:t>Publicidad de bebidas alcohólicas y tabaco</a:t>
            </a:r>
          </a:p>
        </p:txBody>
      </p:sp>
      <p:sp>
        <p:nvSpPr>
          <p:cNvPr id="3" name="Marcador de contenido 2"/>
          <p:cNvSpPr>
            <a:spLocks noGrp="1"/>
          </p:cNvSpPr>
          <p:nvPr>
            <p:ph idx="1"/>
          </p:nvPr>
        </p:nvSpPr>
        <p:spPr>
          <a:xfrm>
            <a:off x="838200" y="1690688"/>
            <a:ext cx="10515600" cy="4351338"/>
          </a:xfrm>
        </p:spPr>
        <p:txBody>
          <a:bodyPr>
            <a:normAutofit/>
          </a:bodyPr>
          <a:lstStyle/>
          <a:p>
            <a:pPr marL="0" indent="0">
              <a:buNone/>
            </a:pPr>
            <a:r>
              <a:rPr lang="es-MX" sz="1800" b="1" dirty="0" smtClean="0">
                <a:latin typeface="Arial" panose="020B0604020202020204" pitchFamily="34" charset="0"/>
                <a:cs typeface="Arial" panose="020B0604020202020204" pitchFamily="34" charset="0"/>
              </a:rPr>
              <a:t>ARTÍCULO 29. </a:t>
            </a:r>
            <a:r>
              <a:rPr lang="es-MX" sz="1800" dirty="0" smtClean="0">
                <a:latin typeface="Arial" panose="020B0604020202020204" pitchFamily="34" charset="0"/>
                <a:cs typeface="Arial" panose="020B0604020202020204" pitchFamily="34" charset="0"/>
              </a:rPr>
              <a:t>En la publicidad de bebidas alcohólicas y tabaco las leyendas previstas en la Ley se sujetarán a las especificaciones a que se refiere el artículo 11 de este Reglamento y deberán cumplir además con lo siguiente:</a:t>
            </a:r>
          </a:p>
          <a:p>
            <a:pPr marL="0" indent="0">
              <a:buNone/>
            </a:pPr>
            <a:r>
              <a:rPr lang="es-MX" sz="1800" dirty="0" smtClean="0">
                <a:latin typeface="Arial" panose="020B0604020202020204" pitchFamily="34" charset="0"/>
                <a:cs typeface="Arial" panose="020B0604020202020204" pitchFamily="34" charset="0"/>
              </a:rPr>
              <a:t>I</a:t>
            </a:r>
            <a:r>
              <a:rPr lang="es-MX" sz="1800" dirty="0" smtClean="0">
                <a:latin typeface="Arial" panose="020B0604020202020204" pitchFamily="34" charset="0"/>
                <a:cs typeface="Arial" panose="020B0604020202020204" pitchFamily="34" charset="0"/>
              </a:rPr>
              <a:t>.	En cine y televisión, su duración visual será igual a la del anuncio comercial y </a:t>
            </a:r>
            <a:r>
              <a:rPr lang="es-MX" sz="1800" dirty="0" smtClean="0">
                <a:latin typeface="Arial" panose="020B0604020202020204" pitchFamily="34" charset="0"/>
                <a:cs typeface="Arial" panose="020B0604020202020204" pitchFamily="34" charset="0"/>
              </a:rPr>
              <a:t>mencionará en </a:t>
            </a:r>
            <a:r>
              <a:rPr lang="es-MX" sz="1800" dirty="0" smtClean="0">
                <a:latin typeface="Arial" panose="020B0604020202020204" pitchFamily="34" charset="0"/>
                <a:cs typeface="Arial" panose="020B0604020202020204" pitchFamily="34" charset="0"/>
              </a:rPr>
              <a:t>una ocasión en audio un mensaje de responsabilidad social respecto del consumo de dichos productos, y</a:t>
            </a:r>
          </a:p>
          <a:p>
            <a:pPr marL="0" indent="0">
              <a:buNone/>
            </a:pPr>
            <a:r>
              <a:rPr lang="es-MX" sz="1800" dirty="0" smtClean="0">
                <a:latin typeface="Arial" panose="020B0604020202020204" pitchFamily="34" charset="0"/>
                <a:cs typeface="Arial" panose="020B0604020202020204" pitchFamily="34" charset="0"/>
              </a:rPr>
              <a:t>II</a:t>
            </a:r>
            <a:r>
              <a:rPr lang="es-MX" sz="1800" dirty="0" smtClean="0">
                <a:latin typeface="Arial" panose="020B0604020202020204" pitchFamily="34" charset="0"/>
                <a:cs typeface="Arial" panose="020B0604020202020204" pitchFamily="34" charset="0"/>
              </a:rPr>
              <a:t>.	En anuncios impresos, las leyendas deberán ser parte integral de éste y tener una colocación que les permita ser visibles en todo momento.</a:t>
            </a:r>
            <a:endParaRPr lang="es-MX" sz="1800"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97799" y="4018611"/>
            <a:ext cx="3463372" cy="2304717"/>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41551330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sz="1800" b="1" dirty="0">
                <a:latin typeface="Arial" panose="020B0604020202020204" pitchFamily="34" charset="0"/>
                <a:cs typeface="Arial" panose="020B0604020202020204" pitchFamily="34" charset="0"/>
              </a:rPr>
              <a:t>ARTÍCULO 30.</a:t>
            </a:r>
            <a:r>
              <a:rPr lang="es-MX" sz="1800" dirty="0">
                <a:latin typeface="Arial" panose="020B0604020202020204" pitchFamily="34" charset="0"/>
                <a:cs typeface="Arial" panose="020B0604020202020204" pitchFamily="34" charset="0"/>
              </a:rPr>
              <a:t> La Secretaría, con la participación de los sectores público, privado y social, promoverá y apoyará la elaboración y difusión de campañas publicitarias orientadas a la moderación en el consumo de bebidas alcohólicas, que desalienten el consumo de tabaco y adviertan sobre los posibles daños a la salud y los efectos nocivos que puede generar el consumo de estos productos, especialmente en la niñez, la juventud y durante el embarazo</a:t>
            </a:r>
            <a:r>
              <a:rPr lang="es-MX" dirty="0" smtClean="0"/>
              <a:t>.</a:t>
            </a:r>
          </a:p>
          <a:p>
            <a:r>
              <a:rPr lang="es-MX" sz="1800" b="1" dirty="0">
                <a:latin typeface="Arial" panose="020B0604020202020204" pitchFamily="34" charset="0"/>
                <a:cs typeface="Arial" panose="020B0604020202020204" pitchFamily="34" charset="0"/>
              </a:rPr>
              <a:t>ARTÍCULO 32. </a:t>
            </a:r>
            <a:r>
              <a:rPr lang="es-MX" sz="1800" dirty="0">
                <a:latin typeface="Arial" panose="020B0604020202020204" pitchFamily="34" charset="0"/>
                <a:cs typeface="Arial" panose="020B0604020202020204" pitchFamily="34" charset="0"/>
              </a:rPr>
              <a:t>El uso de razones sociales, nombres comerciales, marcas, emblemas, rúbricas o cualquier tipo de señal visual o auditiva, que identifiquen a las bebidas alcohólicas y tabaco, se sujetará a lo dispuesto por la Ley, el presente Reglamento y demás normatividad aplicable.</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1393" y="4542552"/>
            <a:ext cx="4443210" cy="2051431"/>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30420054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35169" y="623474"/>
            <a:ext cx="10515600" cy="1325563"/>
          </a:xfrm>
        </p:spPr>
        <p:txBody>
          <a:bodyPr>
            <a:normAutofit/>
          </a:bodyPr>
          <a:lstStyle/>
          <a:p>
            <a:r>
              <a:rPr lang="es-MX" sz="2800" b="1" dirty="0">
                <a:latin typeface="Arial" panose="020B0604020202020204" pitchFamily="34" charset="0"/>
                <a:cs typeface="Arial" panose="020B0604020202020204" pitchFamily="34" charset="0"/>
              </a:rPr>
              <a:t>Bebidas alcohólicas</a:t>
            </a:r>
          </a:p>
        </p:txBody>
      </p:sp>
      <p:sp>
        <p:nvSpPr>
          <p:cNvPr id="3" name="Marcador de contenido 2"/>
          <p:cNvSpPr>
            <a:spLocks noGrp="1"/>
          </p:cNvSpPr>
          <p:nvPr>
            <p:ph idx="1"/>
          </p:nvPr>
        </p:nvSpPr>
        <p:spPr/>
        <p:txBody>
          <a:bodyPr>
            <a:normAutofit/>
          </a:bodyPr>
          <a:lstStyle/>
          <a:p>
            <a:r>
              <a:rPr lang="es-MX" sz="1800" b="1" dirty="0">
                <a:latin typeface="Arial" panose="020B0604020202020204" pitchFamily="34" charset="0"/>
                <a:cs typeface="Arial" panose="020B0604020202020204" pitchFamily="34" charset="0"/>
              </a:rPr>
              <a:t>ARTÍCULO 33. </a:t>
            </a:r>
            <a:r>
              <a:rPr lang="es-MX" sz="1800" dirty="0">
                <a:latin typeface="Arial" panose="020B0604020202020204" pitchFamily="34" charset="0"/>
                <a:cs typeface="Arial" panose="020B0604020202020204" pitchFamily="34" charset="0"/>
              </a:rPr>
              <a:t>La publicidad de bebidas alcohólicas en radio y televisión, sólo podrá difundirse durante los horarios autorizados por la Secretaría de Gobernación, de conformidad con las disposiciones aplicables, y en las salas cinematográficas sólo en películas para adultos, </a:t>
            </a:r>
            <a:r>
              <a:rPr lang="es-MX" sz="1800" dirty="0" smtClean="0">
                <a:latin typeface="Arial" panose="020B0604020202020204" pitchFamily="34" charset="0"/>
                <a:cs typeface="Arial" panose="020B0604020202020204" pitchFamily="34" charset="0"/>
              </a:rPr>
              <a:t>correspondientes </a:t>
            </a:r>
            <a:r>
              <a:rPr lang="es-MX" sz="1800" dirty="0">
                <a:latin typeface="Arial" panose="020B0604020202020204" pitchFamily="34" charset="0"/>
                <a:cs typeface="Arial" panose="020B0604020202020204" pitchFamily="34" charset="0"/>
              </a:rPr>
              <a:t>a las clasificaciones "C" y "D</a:t>
            </a:r>
            <a:r>
              <a:rPr lang="es-MX" sz="1800" dirty="0" smtClean="0">
                <a:latin typeface="Arial" panose="020B0604020202020204" pitchFamily="34" charset="0"/>
                <a:cs typeface="Arial" panose="020B0604020202020204" pitchFamily="34" charset="0"/>
              </a:rPr>
              <a:t>".</a:t>
            </a:r>
          </a:p>
          <a:p>
            <a:r>
              <a:rPr lang="es-MX" sz="1800" dirty="0">
                <a:latin typeface="Arial" panose="020B0604020202020204" pitchFamily="34" charset="0"/>
                <a:cs typeface="Arial" panose="020B0604020202020204" pitchFamily="34" charset="0"/>
              </a:rPr>
              <a:t>I. Se dirija a menores de edad;</a:t>
            </a:r>
          </a:p>
          <a:p>
            <a:r>
              <a:rPr lang="es-MX" sz="1800" dirty="0">
                <a:latin typeface="Arial" panose="020B0604020202020204" pitchFamily="34" charset="0"/>
                <a:cs typeface="Arial" panose="020B0604020202020204" pitchFamily="34" charset="0"/>
              </a:rPr>
              <a:t>II. Promueva un consumo inmoderado o excesivo;</a:t>
            </a:r>
          </a:p>
          <a:p>
            <a:r>
              <a:rPr lang="es-MX" sz="1800" dirty="0">
                <a:latin typeface="Arial" panose="020B0604020202020204" pitchFamily="34" charset="0"/>
                <a:cs typeface="Arial" panose="020B0604020202020204" pitchFamily="34" charset="0"/>
              </a:rPr>
              <a:t>III. Se transmitan ideas o imágenes de éxito, prestigio, fama, esparcimiento, tranquilidad, alegría o euforia como consecuencia del consumo del producto o éste se presente como elemento desencadenante de las relaciones interpersonales;</a:t>
            </a:r>
          </a:p>
          <a:p>
            <a:r>
              <a:rPr lang="es-MX" sz="1800" dirty="0">
                <a:latin typeface="Arial" panose="020B0604020202020204" pitchFamily="34" charset="0"/>
                <a:cs typeface="Arial" panose="020B0604020202020204" pitchFamily="34" charset="0"/>
              </a:rPr>
              <a:t>IV. Atribuya al producto propiedades nutritivas, sedantes, estimulantes o </a:t>
            </a:r>
            <a:r>
              <a:rPr lang="es-MX" sz="1800" dirty="0" err="1">
                <a:latin typeface="Arial" panose="020B0604020202020204" pitchFamily="34" charset="0"/>
                <a:cs typeface="Arial" panose="020B0604020202020204" pitchFamily="34" charset="0"/>
              </a:rPr>
              <a:t>desinhibidoras</a:t>
            </a:r>
            <a:r>
              <a:rPr lang="es-MX" sz="1800" dirty="0">
                <a:latin typeface="Arial" panose="020B0604020202020204" pitchFamily="34" charset="0"/>
                <a:cs typeface="Arial" panose="020B0604020202020204" pitchFamily="34" charset="0"/>
              </a:rPr>
              <a:t>;</a:t>
            </a:r>
          </a:p>
          <a:p>
            <a:r>
              <a:rPr lang="es-MX" sz="1800" dirty="0">
                <a:latin typeface="Arial" panose="020B0604020202020204" pitchFamily="34" charset="0"/>
                <a:cs typeface="Arial" panose="020B0604020202020204" pitchFamily="34" charset="0"/>
              </a:rPr>
              <a:t>V. Asocie el consumo con actividades creativas, educativas, deportivas, del hogar o del trabajo;</a:t>
            </a:r>
          </a:p>
          <a:p>
            <a:r>
              <a:rPr lang="es-MX" sz="1800" dirty="0">
                <a:latin typeface="Arial" panose="020B0604020202020204" pitchFamily="34" charset="0"/>
                <a:cs typeface="Arial" panose="020B0604020202020204" pitchFamily="34" charset="0"/>
              </a:rPr>
              <a:t>VI. Asocie el consumo con celebraciones cívicas o religiosas;</a:t>
            </a:r>
          </a:p>
          <a:p>
            <a:endParaRPr lang="es-MX" sz="18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9816" y="5396247"/>
            <a:ext cx="2619375" cy="1320085"/>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18404664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536128"/>
            <a:ext cx="10515600" cy="1325563"/>
          </a:xfrm>
        </p:spPr>
        <p:txBody>
          <a:bodyPr>
            <a:normAutofit/>
          </a:bodyPr>
          <a:lstStyle/>
          <a:p>
            <a:r>
              <a:rPr lang="es-MX" sz="1800" b="1" dirty="0">
                <a:latin typeface="Arial" panose="020B0604020202020204" pitchFamily="34" charset="0"/>
                <a:cs typeface="Arial" panose="020B0604020202020204" pitchFamily="34" charset="0"/>
              </a:rPr>
              <a:t>Tabaco</a:t>
            </a:r>
          </a:p>
        </p:txBody>
      </p:sp>
      <p:sp>
        <p:nvSpPr>
          <p:cNvPr id="3" name="Marcador de contenido 2"/>
          <p:cNvSpPr>
            <a:spLocks noGrp="1"/>
          </p:cNvSpPr>
          <p:nvPr>
            <p:ph idx="1"/>
          </p:nvPr>
        </p:nvSpPr>
        <p:spPr>
          <a:xfrm>
            <a:off x="657896" y="1439259"/>
            <a:ext cx="10515600" cy="4351338"/>
          </a:xfrm>
        </p:spPr>
        <p:txBody>
          <a:bodyPr>
            <a:noAutofit/>
          </a:bodyPr>
          <a:lstStyle/>
          <a:p>
            <a:r>
              <a:rPr lang="es-MX" sz="1800" dirty="0" smtClean="0">
                <a:latin typeface="Arial" panose="020B0604020202020204" pitchFamily="34" charset="0"/>
                <a:cs typeface="Arial" panose="020B0604020202020204" pitchFamily="34" charset="0"/>
              </a:rPr>
              <a:t>ARTÍCULO 36. La publicidad de tabaco podrá incluir la presencia del producto cuando éste no se manipule ni se consuma de manera real o aparente.</a:t>
            </a:r>
          </a:p>
          <a:p>
            <a:endParaRPr lang="es-MX" sz="1800" dirty="0" smtClean="0">
              <a:latin typeface="Arial" panose="020B0604020202020204" pitchFamily="34" charset="0"/>
              <a:cs typeface="Arial" panose="020B0604020202020204" pitchFamily="34" charset="0"/>
            </a:endParaRPr>
          </a:p>
          <a:p>
            <a:r>
              <a:rPr lang="es-MX" sz="1800" dirty="0" smtClean="0">
                <a:latin typeface="Arial" panose="020B0604020202020204" pitchFamily="34" charset="0"/>
                <a:cs typeface="Arial" panose="020B0604020202020204" pitchFamily="34" charset="0"/>
              </a:rPr>
              <a:t>ARTÍCULO 37. La publicidad de tabaco no podrá dirigirse a menores de edad, ni podrán obsequiarse a éstos, artículos promocionales o muestras de dicho producto.</a:t>
            </a:r>
          </a:p>
          <a:p>
            <a:endParaRPr lang="es-MX" sz="1800" dirty="0" smtClean="0">
              <a:latin typeface="Arial" panose="020B0604020202020204" pitchFamily="34" charset="0"/>
              <a:cs typeface="Arial" panose="020B0604020202020204" pitchFamily="34" charset="0"/>
            </a:endParaRPr>
          </a:p>
          <a:p>
            <a:r>
              <a:rPr lang="es-MX" sz="1800" dirty="0" smtClean="0">
                <a:latin typeface="Arial" panose="020B0604020202020204" pitchFamily="34" charset="0"/>
                <a:cs typeface="Arial" panose="020B0604020202020204" pitchFamily="34" charset="0"/>
              </a:rPr>
              <a:t>ARTÍCULO 38. La publicidad de tabaco, además de los aspectos considerados en este Reglamento y otras disposiciones aplicables, sólo podrá trasmitirse conforme a lo siguiente:</a:t>
            </a:r>
          </a:p>
          <a:p>
            <a:endParaRPr lang="es-MX" sz="1800" dirty="0" smtClean="0">
              <a:latin typeface="Arial" panose="020B0604020202020204" pitchFamily="34" charset="0"/>
              <a:cs typeface="Arial" panose="020B0604020202020204" pitchFamily="34" charset="0"/>
            </a:endParaRPr>
          </a:p>
          <a:p>
            <a:r>
              <a:rPr lang="es-MX" sz="1800" dirty="0" smtClean="0">
                <a:latin typeface="Arial" panose="020B0604020202020204" pitchFamily="34" charset="0"/>
                <a:cs typeface="Arial" panose="020B0604020202020204" pitchFamily="34" charset="0"/>
              </a:rPr>
              <a:t>I.	En televisión y radio sólo podrá difundirse a partir de las veintidós horas;</a:t>
            </a:r>
          </a:p>
          <a:p>
            <a:endParaRPr lang="es-MX" sz="1800" dirty="0" smtClean="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8608" y="4887466"/>
            <a:ext cx="2857500" cy="1600200"/>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3250355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
        <p:nvSpPr>
          <p:cNvPr id="5" name="Título 1"/>
          <p:cNvSpPr txBox="1">
            <a:spLocks/>
          </p:cNvSpPr>
          <p:nvPr/>
        </p:nvSpPr>
        <p:spPr>
          <a:xfrm>
            <a:off x="1186542" y="2185141"/>
            <a:ext cx="5704114" cy="23876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4000" b="1" dirty="0" smtClean="0"/>
              <a:t>Reglamento </a:t>
            </a:r>
            <a:r>
              <a:rPr lang="es-MX" sz="4000" b="1" dirty="0"/>
              <a:t>de la Ley General de Salud en Materia de </a:t>
            </a:r>
            <a:r>
              <a:rPr lang="es-MX" sz="4000" b="1" dirty="0" smtClean="0"/>
              <a:t>Control Sanitario de la Publicidad</a:t>
            </a:r>
            <a:endParaRPr lang="es-MX" sz="4000" b="1" dirty="0"/>
          </a:p>
          <a:p>
            <a:endParaRPr lang="es-MX" sz="4000" b="1" dirty="0"/>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9186" y="2875054"/>
            <a:ext cx="3852728" cy="3090575"/>
          </a:xfrm>
          <a:prstGeom prst="rect">
            <a:avLst/>
          </a:prstGeom>
        </p:spPr>
      </p:pic>
    </p:spTree>
    <p:extLst>
      <p:ext uri="{BB962C8B-B14F-4D97-AF65-F5344CB8AC3E}">
        <p14:creationId xmlns:p14="http://schemas.microsoft.com/office/powerpoint/2010/main" val="8253608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endParaRPr lang="es-MX" sz="2000" dirty="0" smtClean="0">
              <a:latin typeface="Arial" panose="020B0604020202020204" pitchFamily="34" charset="0"/>
              <a:cs typeface="Arial" panose="020B0604020202020204" pitchFamily="34" charset="0"/>
            </a:endParaRPr>
          </a:p>
          <a:p>
            <a:pPr marL="0" indent="0">
              <a:buNone/>
            </a:pPr>
            <a:r>
              <a:rPr lang="es-MX" sz="2000" dirty="0" smtClean="0">
                <a:latin typeface="Arial" panose="020B0604020202020204" pitchFamily="34" charset="0"/>
                <a:cs typeface="Arial" panose="020B0604020202020204" pitchFamily="34" charset="0"/>
              </a:rPr>
              <a:t>II</a:t>
            </a:r>
            <a:r>
              <a:rPr lang="es-MX" sz="2000" dirty="0" smtClean="0">
                <a:latin typeface="Arial" panose="020B0604020202020204" pitchFamily="34" charset="0"/>
                <a:cs typeface="Arial" panose="020B0604020202020204" pitchFamily="34" charset="0"/>
              </a:rPr>
              <a:t>.	En cine podrá difundirse únicamente en películas para adultos, correspondientes a las clasificaciones "C" y "D", y</a:t>
            </a:r>
          </a:p>
          <a:p>
            <a:pPr marL="514350" indent="-514350">
              <a:buAutoNum type="romanUcPeriod" startAt="3"/>
            </a:pPr>
            <a:r>
              <a:rPr lang="es-MX" sz="2000" dirty="0" smtClean="0">
                <a:latin typeface="Arial" panose="020B0604020202020204" pitchFamily="34" charset="0"/>
                <a:cs typeface="Arial" panose="020B0604020202020204" pitchFamily="34" charset="0"/>
              </a:rPr>
              <a:t>En </a:t>
            </a:r>
            <a:r>
              <a:rPr lang="es-MX" sz="2000" dirty="0" smtClean="0">
                <a:latin typeface="Arial" panose="020B0604020202020204" pitchFamily="34" charset="0"/>
                <a:cs typeface="Arial" panose="020B0604020202020204" pitchFamily="34" charset="0"/>
              </a:rPr>
              <a:t>publicaciones, páginas, direcciones o secciones de internet y demás sistemas de telecomunicación no podrá aparecer en las destinadas a menores de edad ni en las deportivas o educativas</a:t>
            </a:r>
            <a:r>
              <a:rPr lang="es-MX" sz="2000" dirty="0" smtClean="0">
                <a:latin typeface="Arial" panose="020B0604020202020204" pitchFamily="34" charset="0"/>
                <a:cs typeface="Arial" panose="020B0604020202020204" pitchFamily="34" charset="0"/>
              </a:rPr>
              <a:t>.</a:t>
            </a:r>
          </a:p>
          <a:p>
            <a:pPr marL="514350" indent="-514350">
              <a:buAutoNum type="romanUcPeriod" startAt="3"/>
            </a:pPr>
            <a:endParaRPr lang="es-MX" sz="2000" dirty="0" smtClean="0">
              <a:latin typeface="Arial" panose="020B0604020202020204" pitchFamily="34" charset="0"/>
              <a:cs typeface="Arial" panose="020B0604020202020204" pitchFamily="34" charset="0"/>
            </a:endParaRPr>
          </a:p>
          <a:p>
            <a:pPr marL="0" indent="0">
              <a:buNone/>
            </a:pPr>
            <a:r>
              <a:rPr lang="es-MX" sz="2000" b="1" dirty="0"/>
              <a:t>ARTÍCULO 39. </a:t>
            </a:r>
            <a:r>
              <a:rPr lang="es-MX" sz="2000" dirty="0">
                <a:latin typeface="Arial" panose="020B0604020202020204" pitchFamily="34" charset="0"/>
                <a:cs typeface="Arial" panose="020B0604020202020204" pitchFamily="34" charset="0"/>
              </a:rPr>
              <a:t>Las leyendas de advertencia que se incluyan en la publicidad de tabaco se sustituirán cada seis meses en forma rotatoria y deberán sujetarse en todo lo conducente a lo dispuesto </a:t>
            </a:r>
            <a:r>
              <a:rPr lang="es-MX" sz="2000" dirty="0" smtClean="0">
                <a:latin typeface="Arial" panose="020B0604020202020204" pitchFamily="34" charset="0"/>
                <a:cs typeface="Arial" panose="020B0604020202020204" pitchFamily="34" charset="0"/>
              </a:rPr>
              <a:t>por este </a:t>
            </a:r>
            <a:r>
              <a:rPr lang="es-MX" sz="2000" dirty="0">
                <a:latin typeface="Arial" panose="020B0604020202020204" pitchFamily="34" charset="0"/>
                <a:cs typeface="Arial" panose="020B0604020202020204" pitchFamily="34" charset="0"/>
              </a:rPr>
              <a:t>Reglamento.</a:t>
            </a:r>
          </a:p>
          <a:p>
            <a:endParaRPr lang="es-MX" sz="1800" dirty="0" smtClean="0">
              <a:latin typeface="Arial" panose="020B0604020202020204" pitchFamily="34" charset="0"/>
              <a:cs typeface="Arial" panose="020B0604020202020204" pitchFamily="34" charset="0"/>
            </a:endParaRP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16988641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000" b="1" dirty="0">
                <a:latin typeface="Arial" panose="020B0604020202020204" pitchFamily="34" charset="0"/>
                <a:cs typeface="Arial" panose="020B0604020202020204" pitchFamily="34" charset="0"/>
              </a:rPr>
              <a:t>Publicidad de insumos para la salud</a:t>
            </a:r>
          </a:p>
        </p:txBody>
      </p:sp>
      <p:sp>
        <p:nvSpPr>
          <p:cNvPr id="3" name="Marcador de contenido 2"/>
          <p:cNvSpPr>
            <a:spLocks noGrp="1"/>
          </p:cNvSpPr>
          <p:nvPr>
            <p:ph idx="1"/>
          </p:nvPr>
        </p:nvSpPr>
        <p:spPr>
          <a:xfrm>
            <a:off x="670775" y="1413500"/>
            <a:ext cx="10515600" cy="5167603"/>
          </a:xfrm>
        </p:spPr>
        <p:txBody>
          <a:bodyPr>
            <a:normAutofit fontScale="77500" lnSpcReduction="20000"/>
          </a:bodyPr>
          <a:lstStyle/>
          <a:p>
            <a:pPr marL="0" indent="0">
              <a:buNone/>
            </a:pPr>
            <a:r>
              <a:rPr lang="es-MX" dirty="0" smtClean="0">
                <a:latin typeface="Arial" panose="020B0604020202020204" pitchFamily="34" charset="0"/>
                <a:cs typeface="Arial" panose="020B0604020202020204" pitchFamily="34" charset="0"/>
              </a:rPr>
              <a:t>ARTÍCULO 40. En materia de medicamentos y remedios herbolarios, la publicidad se clasifica en:</a:t>
            </a:r>
          </a:p>
          <a:p>
            <a:pPr marL="0" indent="0">
              <a:buNone/>
            </a:pPr>
            <a:r>
              <a:rPr lang="es-MX" dirty="0" smtClean="0">
                <a:latin typeface="Arial" panose="020B0604020202020204" pitchFamily="34" charset="0"/>
                <a:cs typeface="Arial" panose="020B0604020202020204" pitchFamily="34" charset="0"/>
              </a:rPr>
              <a:t>I</a:t>
            </a:r>
            <a:r>
              <a:rPr lang="es-MX" dirty="0" smtClean="0">
                <a:latin typeface="Arial" panose="020B0604020202020204" pitchFamily="34" charset="0"/>
                <a:cs typeface="Arial" panose="020B0604020202020204" pitchFamily="34" charset="0"/>
              </a:rPr>
              <a:t>.	Publicidad dirigida a los profesionales de la salud, que comprende:</a:t>
            </a:r>
          </a:p>
          <a:p>
            <a:r>
              <a:rPr lang="es-MX" dirty="0" smtClean="0">
                <a:latin typeface="Arial" panose="020B0604020202020204" pitchFamily="34" charset="0"/>
                <a:cs typeface="Arial" panose="020B0604020202020204" pitchFamily="34" charset="0"/>
              </a:rPr>
              <a:t>a</a:t>
            </a:r>
            <a:r>
              <a:rPr lang="es-MX" dirty="0" smtClean="0">
                <a:latin typeface="Arial" panose="020B0604020202020204" pitchFamily="34" charset="0"/>
                <a:cs typeface="Arial" panose="020B0604020202020204" pitchFamily="34" charset="0"/>
              </a:rPr>
              <a:t>.	La información sobre las características y uso de los medicamentos y</a:t>
            </a:r>
          </a:p>
          <a:p>
            <a:r>
              <a:rPr lang="es-MX" dirty="0" smtClean="0">
                <a:latin typeface="Arial" panose="020B0604020202020204" pitchFamily="34" charset="0"/>
                <a:cs typeface="Arial" panose="020B0604020202020204" pitchFamily="34" charset="0"/>
              </a:rPr>
              <a:t>b</a:t>
            </a:r>
            <a:r>
              <a:rPr lang="es-MX" dirty="0" smtClean="0">
                <a:latin typeface="Arial" panose="020B0604020202020204" pitchFamily="34" charset="0"/>
                <a:cs typeface="Arial" panose="020B0604020202020204" pitchFamily="34" charset="0"/>
              </a:rPr>
              <a:t>.	La difusión con fines publicitarios o promocionales de información médica o científica. Información médica es la dirigida a los profesionales de la salud, a través de materiales fílmicos, grabados o impresos, mediante demostraciones objetivas, exhibiciones o exposiciones sobre las enfermedades del ser humano, su prevención, tratamiento y rehabilitación. Información científica es la dirigida a los profesionales de la salud sobre la farmacología de los principios activos y la utilidad terapéutica de los productos en el organismo humano, y</a:t>
            </a:r>
          </a:p>
          <a:p>
            <a:endParaRPr lang="es-MX" dirty="0" smtClean="0">
              <a:latin typeface="Arial" panose="020B0604020202020204" pitchFamily="34" charset="0"/>
              <a:cs typeface="Arial" panose="020B0604020202020204" pitchFamily="34" charset="0"/>
            </a:endParaRPr>
          </a:p>
          <a:p>
            <a:pPr marL="0" indent="0">
              <a:buNone/>
            </a:pPr>
            <a:r>
              <a:rPr lang="es-MX" dirty="0" smtClean="0">
                <a:latin typeface="Arial" panose="020B0604020202020204" pitchFamily="34" charset="0"/>
                <a:cs typeface="Arial" panose="020B0604020202020204" pitchFamily="34" charset="0"/>
              </a:rPr>
              <a:t>II.	Publicidad dirigida a la población en general, que comprende:</a:t>
            </a:r>
          </a:p>
          <a:p>
            <a:r>
              <a:rPr lang="es-MX" dirty="0" smtClean="0">
                <a:latin typeface="Arial" panose="020B0604020202020204" pitchFamily="34" charset="0"/>
                <a:cs typeface="Arial" panose="020B0604020202020204" pitchFamily="34" charset="0"/>
              </a:rPr>
              <a:t>a</a:t>
            </a:r>
            <a:r>
              <a:rPr lang="es-MX" dirty="0" smtClean="0">
                <a:latin typeface="Arial" panose="020B0604020202020204" pitchFamily="34" charset="0"/>
                <a:cs typeface="Arial" panose="020B0604020202020204" pitchFamily="34" charset="0"/>
              </a:rPr>
              <a:t>.	La difusión que se realice de los medicamentos que para adquirirse no requieren receta médica y</a:t>
            </a:r>
          </a:p>
          <a:p>
            <a:r>
              <a:rPr lang="es-MX" dirty="0" smtClean="0">
                <a:latin typeface="Arial" panose="020B0604020202020204" pitchFamily="34" charset="0"/>
                <a:cs typeface="Arial" panose="020B0604020202020204" pitchFamily="34" charset="0"/>
              </a:rPr>
              <a:t>b</a:t>
            </a:r>
            <a:r>
              <a:rPr lang="es-MX" dirty="0" smtClean="0">
                <a:latin typeface="Arial" panose="020B0604020202020204" pitchFamily="34" charset="0"/>
                <a:cs typeface="Arial" panose="020B0604020202020204" pitchFamily="34" charset="0"/>
              </a:rPr>
              <a:t>.	La difusión que se realice de los remedios herbolarios.</a:t>
            </a:r>
            <a:endParaRPr lang="es-MX"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20085713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marL="0" indent="0">
              <a:buNone/>
            </a:pPr>
            <a:r>
              <a:rPr lang="es-MX" sz="1800" b="1" dirty="0" smtClean="0">
                <a:latin typeface="Arial" panose="020B0604020202020204" pitchFamily="34" charset="0"/>
                <a:cs typeface="Arial" panose="020B0604020202020204" pitchFamily="34" charset="0"/>
              </a:rPr>
              <a:t>ARTÍCULO </a:t>
            </a:r>
            <a:r>
              <a:rPr lang="es-MX" sz="1800" b="1" dirty="0">
                <a:latin typeface="Arial" panose="020B0604020202020204" pitchFamily="34" charset="0"/>
                <a:cs typeface="Arial" panose="020B0604020202020204" pitchFamily="34" charset="0"/>
              </a:rPr>
              <a:t>41. </a:t>
            </a:r>
            <a:r>
              <a:rPr lang="es-MX" sz="1800" dirty="0">
                <a:latin typeface="Arial" panose="020B0604020202020204" pitchFamily="34" charset="0"/>
                <a:cs typeface="Arial" panose="020B0604020202020204" pitchFamily="34" charset="0"/>
              </a:rPr>
              <a:t>La publicidad de medicamentos dirigida a la población en general podrá incluir la descripción de las enfermedades propias del ser humano, diagnóstico, tratamiento, prevención o rehabilitación expresada en los términos de su registro sanitario y en lenguaje adecuado al público al que va dirigida. Estos mensajes siempre deberán identificar al emisor con la marca del producto o su razón social.</a:t>
            </a:r>
          </a:p>
          <a:p>
            <a:pPr marL="0" indent="0">
              <a:buNone/>
            </a:pPr>
            <a:r>
              <a:rPr lang="es-MX" sz="1800" b="1" dirty="0">
                <a:latin typeface="Arial" panose="020B0604020202020204" pitchFamily="34" charset="0"/>
                <a:cs typeface="Arial" panose="020B0604020202020204" pitchFamily="34" charset="0"/>
              </a:rPr>
              <a:t>ARTÍCULO 42. </a:t>
            </a:r>
            <a:r>
              <a:rPr lang="es-MX" sz="1800" dirty="0">
                <a:latin typeface="Arial" panose="020B0604020202020204" pitchFamily="34" charset="0"/>
                <a:cs typeface="Arial" panose="020B0604020202020204" pitchFamily="34" charset="0"/>
              </a:rPr>
              <a:t>La publicidad dirigida a los profesionales de la salud únicamente podrá difundirse en medios orientados a dicho sector, incluidos los diccionarios de especialidades farmacéuticas y guías de medicamentos, y deberá basarse en la información para prescribir medicamentos. En todos los casos, deberá incorporarse la clave del registro sanitario del producto.</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1862" y="4390346"/>
            <a:ext cx="3842532" cy="2044185"/>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42912417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83654" y="1439259"/>
            <a:ext cx="10515600" cy="4351338"/>
          </a:xfrm>
        </p:spPr>
        <p:txBody>
          <a:bodyPr>
            <a:normAutofit/>
          </a:bodyPr>
          <a:lstStyle/>
          <a:p>
            <a:pPr marL="0" indent="0">
              <a:buNone/>
            </a:pPr>
            <a:r>
              <a:rPr lang="es-MX" sz="1800" b="1" dirty="0" smtClean="0">
                <a:latin typeface="Arial" panose="020B0604020202020204" pitchFamily="34" charset="0"/>
                <a:cs typeface="Arial" panose="020B0604020202020204" pitchFamily="34" charset="0"/>
              </a:rPr>
              <a:t>ARTÍCULO 43. </a:t>
            </a:r>
            <a:r>
              <a:rPr lang="es-MX" sz="1800" dirty="0" smtClean="0">
                <a:latin typeface="Arial" panose="020B0604020202020204" pitchFamily="34" charset="0"/>
                <a:cs typeface="Arial" panose="020B0604020202020204" pitchFamily="34" charset="0"/>
              </a:rPr>
              <a:t>La publicidad de medicamentos y remedios herbolarios dirigida a la población en general, deberá:</a:t>
            </a:r>
          </a:p>
          <a:p>
            <a:endParaRPr lang="es-MX" sz="1800" dirty="0" smtClean="0">
              <a:latin typeface="Arial" panose="020B0604020202020204" pitchFamily="34" charset="0"/>
              <a:cs typeface="Arial" panose="020B0604020202020204" pitchFamily="34" charset="0"/>
            </a:endParaRPr>
          </a:p>
          <a:p>
            <a:pPr marL="0" indent="0">
              <a:buNone/>
            </a:pPr>
            <a:r>
              <a:rPr lang="es-MX" sz="1800" dirty="0" smtClean="0">
                <a:latin typeface="Arial" panose="020B0604020202020204" pitchFamily="34" charset="0"/>
                <a:cs typeface="Arial" panose="020B0604020202020204" pitchFamily="34" charset="0"/>
              </a:rPr>
              <a:t>I.	Ajustarse a las indicaciones aprobadas por la Secretaría en la autorización del producto, y</a:t>
            </a:r>
          </a:p>
          <a:p>
            <a:endParaRPr lang="es-MX" sz="1800" dirty="0" smtClean="0">
              <a:latin typeface="Arial" panose="020B0604020202020204" pitchFamily="34" charset="0"/>
              <a:cs typeface="Arial" panose="020B0604020202020204" pitchFamily="34" charset="0"/>
            </a:endParaRPr>
          </a:p>
          <a:p>
            <a:pPr marL="0" indent="0">
              <a:buNone/>
            </a:pPr>
            <a:r>
              <a:rPr lang="es-MX" sz="1800" dirty="0" smtClean="0">
                <a:latin typeface="Arial" panose="020B0604020202020204" pitchFamily="34" charset="0"/>
                <a:cs typeface="Arial" panose="020B0604020202020204" pitchFamily="34" charset="0"/>
              </a:rPr>
              <a:t>II.	Incluir en forma visual para impresos, auditiva para radio, así como visual y auditiva para cine y televisión la leyenda: Consulte a su médico, así como expresar la precaución correspondiente cuando el uso de los medicamentos represente algún peligro ante la presencia de cualquier cuadro clínico o patológico coexistente.</a:t>
            </a:r>
          </a:p>
          <a:p>
            <a:endParaRPr lang="es-MX" sz="1800" dirty="0" smtClean="0">
              <a:latin typeface="Arial" panose="020B0604020202020204" pitchFamily="34" charset="0"/>
              <a:cs typeface="Arial" panose="020B0604020202020204" pitchFamily="34" charset="0"/>
            </a:endParaRPr>
          </a:p>
          <a:p>
            <a:pPr marL="0" indent="0">
              <a:buNone/>
            </a:pPr>
            <a:r>
              <a:rPr lang="es-MX" sz="1800" dirty="0" smtClean="0">
                <a:latin typeface="Arial" panose="020B0604020202020204" pitchFamily="34" charset="0"/>
                <a:cs typeface="Arial" panose="020B0604020202020204" pitchFamily="34" charset="0"/>
              </a:rPr>
              <a:t>En cine y televisión se podrá incluir una de las leyendas en forma visual y la otra en forma auditiva</a:t>
            </a:r>
            <a:endParaRPr lang="es-MX" sz="1800"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9379" y="5040085"/>
            <a:ext cx="2724150" cy="1676400"/>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23789702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709412" y="1568047"/>
            <a:ext cx="10515600" cy="4351338"/>
          </a:xfrm>
        </p:spPr>
        <p:txBody>
          <a:bodyPr>
            <a:normAutofit/>
          </a:bodyPr>
          <a:lstStyle/>
          <a:p>
            <a:pPr marL="0" indent="0">
              <a:buNone/>
            </a:pPr>
            <a:r>
              <a:rPr lang="es-MX" sz="1800" b="1" dirty="0" smtClean="0">
                <a:latin typeface="Arial" panose="020B0604020202020204" pitchFamily="34" charset="0"/>
                <a:cs typeface="Arial" panose="020B0604020202020204" pitchFamily="34" charset="0"/>
              </a:rPr>
              <a:t>ARTÍCULO 45. </a:t>
            </a:r>
            <a:r>
              <a:rPr lang="es-MX" sz="1800" dirty="0" smtClean="0">
                <a:latin typeface="Arial" panose="020B0604020202020204" pitchFamily="34" charset="0"/>
                <a:cs typeface="Arial" panose="020B0604020202020204" pitchFamily="34" charset="0"/>
              </a:rPr>
              <a:t>La publicidad de remedios herbolarios, además de lo dispuesto en los artículos 43 y 44 deberá:</a:t>
            </a:r>
          </a:p>
          <a:p>
            <a:pPr marL="0" indent="0">
              <a:buNone/>
            </a:pPr>
            <a:r>
              <a:rPr lang="es-MX" sz="1800" dirty="0" smtClean="0">
                <a:latin typeface="Arial" panose="020B0604020202020204" pitchFamily="34" charset="0"/>
                <a:cs typeface="Arial" panose="020B0604020202020204" pitchFamily="34" charset="0"/>
              </a:rPr>
              <a:t>I</a:t>
            </a:r>
            <a:r>
              <a:rPr lang="es-MX" sz="1800" dirty="0" smtClean="0">
                <a:latin typeface="Arial" panose="020B0604020202020204" pitchFamily="34" charset="0"/>
                <a:cs typeface="Arial" panose="020B0604020202020204" pitchFamily="34" charset="0"/>
              </a:rPr>
              <a:t>.	Limitarse a publicitar un efecto sintomático con base en la información expresada en la etiqueta;</a:t>
            </a:r>
          </a:p>
          <a:p>
            <a:pPr marL="0" indent="0">
              <a:buNone/>
            </a:pPr>
            <a:r>
              <a:rPr lang="es-MX" sz="1800" dirty="0" smtClean="0">
                <a:latin typeface="Arial" panose="020B0604020202020204" pitchFamily="34" charset="0"/>
                <a:cs typeface="Arial" panose="020B0604020202020204" pitchFamily="34" charset="0"/>
              </a:rPr>
              <a:t>II</a:t>
            </a:r>
            <a:r>
              <a:rPr lang="es-MX" sz="1800" dirty="0" smtClean="0">
                <a:latin typeface="Arial" panose="020B0604020202020204" pitchFamily="34" charset="0"/>
                <a:cs typeface="Arial" panose="020B0604020202020204" pitchFamily="34" charset="0"/>
              </a:rPr>
              <a:t>.	Abstenerse de publicitarlos como curativos, y</a:t>
            </a:r>
          </a:p>
          <a:p>
            <a:pPr marL="0" indent="0">
              <a:buNone/>
            </a:pPr>
            <a:r>
              <a:rPr lang="es-MX" sz="1800" dirty="0" smtClean="0">
                <a:latin typeface="Arial" panose="020B0604020202020204" pitchFamily="34" charset="0"/>
                <a:cs typeface="Arial" panose="020B0604020202020204" pitchFamily="34" charset="0"/>
              </a:rPr>
              <a:t>III</a:t>
            </a:r>
            <a:r>
              <a:rPr lang="es-MX" sz="1800" dirty="0" smtClean="0">
                <a:latin typeface="Arial" panose="020B0604020202020204" pitchFamily="34" charset="0"/>
                <a:cs typeface="Arial" panose="020B0604020202020204" pitchFamily="34" charset="0"/>
              </a:rPr>
              <a:t>.	Incluir además de la leyenda señalada: Consulte a su médico, otra leyenda precautoria que la Secretaría determine, con base en el riesgo para la salud que el producto represente o, en su defecto, la siguiente: Este producto no ha demostrado científicamente tener propiedades preventivas ni curativas.</a:t>
            </a:r>
            <a:endParaRPr lang="es-MX" sz="1800"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4054" y="4185835"/>
            <a:ext cx="3953403" cy="2061784"/>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16014291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marL="0" indent="0">
              <a:buNone/>
            </a:pPr>
            <a:r>
              <a:rPr lang="es-MX" sz="1800" b="1" dirty="0">
                <a:latin typeface="Arial" panose="020B0604020202020204" pitchFamily="34" charset="0"/>
                <a:cs typeface="Arial" panose="020B0604020202020204" pitchFamily="34" charset="0"/>
              </a:rPr>
              <a:t>ARTÍCULO 46. </a:t>
            </a:r>
            <a:r>
              <a:rPr lang="es-MX" sz="1800" dirty="0">
                <a:latin typeface="Arial" panose="020B0604020202020204" pitchFamily="34" charset="0"/>
                <a:cs typeface="Arial" panose="020B0604020202020204" pitchFamily="34" charset="0"/>
              </a:rPr>
              <a:t>La publicidad de estupefacientes y sustancias psicotrópicas se autorizará cuando se trate de productos que tengan utilidad terapéutica, y se dirija a los profesionales de la salud, en términos de lo establecido en este Capítulo.</a:t>
            </a:r>
          </a:p>
          <a:p>
            <a:pPr marL="0" indent="0">
              <a:buNone/>
            </a:pPr>
            <a:r>
              <a:rPr lang="es-MX" sz="1800" b="1" dirty="0">
                <a:latin typeface="Arial" panose="020B0604020202020204" pitchFamily="34" charset="0"/>
                <a:cs typeface="Arial" panose="020B0604020202020204" pitchFamily="34" charset="0"/>
              </a:rPr>
              <a:t>ARTÍCULO 47. </a:t>
            </a:r>
            <a:r>
              <a:rPr lang="es-MX" sz="1800" dirty="0">
                <a:latin typeface="Arial" panose="020B0604020202020204" pitchFamily="34" charset="0"/>
                <a:cs typeface="Arial" panose="020B0604020202020204" pitchFamily="34" charset="0"/>
              </a:rPr>
              <a:t>La publicidad de medicamentos que contengan en sus fórmulas de composición estupefacientes o sustancias psicotrópicas se ajustarán a las disposiciones establecidas en este Capítulo en términos del artículo 40 del presente Reglamento.</a:t>
            </a:r>
          </a:p>
          <a:p>
            <a:pPr marL="0" indent="0">
              <a:buNone/>
            </a:pPr>
            <a:r>
              <a:rPr lang="es-MX" sz="1800" b="1" dirty="0">
                <a:latin typeface="Arial" panose="020B0604020202020204" pitchFamily="34" charset="0"/>
                <a:cs typeface="Arial" panose="020B0604020202020204" pitchFamily="34" charset="0"/>
              </a:rPr>
              <a:t>ARTÍCULO 48.</a:t>
            </a:r>
            <a:r>
              <a:rPr lang="es-MX" sz="1800" dirty="0">
                <a:latin typeface="Arial" panose="020B0604020202020204" pitchFamily="34" charset="0"/>
                <a:cs typeface="Arial" panose="020B0604020202020204" pitchFamily="34" charset="0"/>
              </a:rPr>
              <a:t> Los artículos promocionales de los productos a que se refiere este Capítulo no estarán sujetos a autorización previa ni a la leyenda precautoria, cuando únicamente se incluya la denominación distintiva, la denominación genérica o la razón social.</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7610" y="4450443"/>
            <a:ext cx="2857500" cy="1600200"/>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21052151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marL="0" indent="0">
              <a:buNone/>
            </a:pPr>
            <a:r>
              <a:rPr lang="es-MX" sz="1800" b="1" dirty="0" smtClean="0">
                <a:latin typeface="Arial" panose="020B0604020202020204" pitchFamily="34" charset="0"/>
                <a:cs typeface="Arial" panose="020B0604020202020204" pitchFamily="34" charset="0"/>
              </a:rPr>
              <a:t>ARTÍCULO 49.</a:t>
            </a:r>
            <a:r>
              <a:rPr lang="es-MX" sz="1800" dirty="0" smtClean="0">
                <a:latin typeface="Arial" panose="020B0604020202020204" pitchFamily="34" charset="0"/>
                <a:cs typeface="Arial" panose="020B0604020202020204" pitchFamily="34" charset="0"/>
              </a:rPr>
              <a:t> No requerirán autorización las muestras de obsequio, entendidas éstas como los ejemplares de los productos a que se refiere este Capítulo, que se utilizan con el propósito de darlos a conocer mediante su distribución gratuita, que cumplan con los requisitos y especificaciones para los originales de venta al público y sólo contengan un número menor de unidades.</a:t>
            </a:r>
          </a:p>
          <a:p>
            <a:r>
              <a:rPr lang="es-MX" sz="1800" dirty="0" smtClean="0">
                <a:latin typeface="Arial" panose="020B0604020202020204" pitchFamily="34" charset="0"/>
                <a:cs typeface="Arial" panose="020B0604020202020204" pitchFamily="34" charset="0"/>
              </a:rPr>
              <a:t>Las </a:t>
            </a:r>
            <a:r>
              <a:rPr lang="es-MX" sz="1800" dirty="0">
                <a:latin typeface="Arial" panose="020B0604020202020204" pitchFamily="34" charset="0"/>
                <a:cs typeface="Arial" panose="020B0604020202020204" pitchFamily="34" charset="0"/>
              </a:rPr>
              <a:t>muestras de obsequio de medicamentos que sólo pueden adquirirse con receta médica, no podrán distribuirse al público en general. Tanto éstas como las de medicamentos de libre acceso, no podrán distribuirse a menores de edad</a:t>
            </a:r>
            <a:r>
              <a:rPr lang="es-MX" sz="1800" dirty="0" smtClean="0">
                <a:latin typeface="Arial" panose="020B0604020202020204" pitchFamily="34" charset="0"/>
                <a:cs typeface="Arial" panose="020B0604020202020204" pitchFamily="34" charset="0"/>
              </a:rPr>
              <a:t>.</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0331" y="4001294"/>
            <a:ext cx="4721449" cy="2171633"/>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39341070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500062"/>
            <a:ext cx="10515600" cy="1325563"/>
          </a:xfrm>
        </p:spPr>
        <p:txBody>
          <a:bodyPr>
            <a:normAutofit/>
          </a:bodyPr>
          <a:lstStyle/>
          <a:p>
            <a:r>
              <a:rPr lang="es-MX" sz="1800" b="1" dirty="0" smtClean="0">
                <a:latin typeface="Arial" panose="020B0604020202020204" pitchFamily="34" charset="0"/>
                <a:cs typeface="Arial" panose="020B0604020202020204" pitchFamily="34" charset="0"/>
              </a:rPr>
              <a:t>Medicamentos </a:t>
            </a:r>
            <a:r>
              <a:rPr lang="es-MX" sz="1800" b="1" dirty="0">
                <a:latin typeface="Arial" panose="020B0604020202020204" pitchFamily="34" charset="0"/>
                <a:cs typeface="Arial" panose="020B0604020202020204" pitchFamily="34" charset="0"/>
              </a:rPr>
              <a:t>Genéricos Intercambiables</a:t>
            </a:r>
          </a:p>
        </p:txBody>
      </p:sp>
      <p:sp>
        <p:nvSpPr>
          <p:cNvPr id="3" name="Marcador de contenido 2"/>
          <p:cNvSpPr>
            <a:spLocks noGrp="1"/>
          </p:cNvSpPr>
          <p:nvPr>
            <p:ph idx="1"/>
          </p:nvPr>
        </p:nvSpPr>
        <p:spPr/>
        <p:txBody>
          <a:bodyPr>
            <a:normAutofit/>
          </a:bodyPr>
          <a:lstStyle/>
          <a:p>
            <a:pPr marL="0" indent="0">
              <a:buNone/>
            </a:pPr>
            <a:r>
              <a:rPr lang="es-MX" sz="2000" b="1" dirty="0" smtClean="0">
                <a:latin typeface="Arial" panose="020B0604020202020204" pitchFamily="34" charset="0"/>
                <a:cs typeface="Arial" panose="020B0604020202020204" pitchFamily="34" charset="0"/>
              </a:rPr>
              <a:t>ARTÍCULO 50. </a:t>
            </a:r>
            <a:r>
              <a:rPr lang="es-MX" sz="2000" dirty="0" smtClean="0">
                <a:latin typeface="Arial" panose="020B0604020202020204" pitchFamily="34" charset="0"/>
                <a:cs typeface="Arial" panose="020B0604020202020204" pitchFamily="34" charset="0"/>
              </a:rPr>
              <a:t>Las especialidades farmacéuticas incluidas en el Catálogo de Medicamentos Genéricos Intercambiables a que se refiere el Capítulo VII del Título Segundo del Reglamento de Insumos para la Salud, serán las únicas que podrán utilizar en su publicidad las leyendas, siglas, denominaciones y adjetivos siguientes</a:t>
            </a:r>
            <a:r>
              <a:rPr lang="es-MX" sz="2000" dirty="0" smtClean="0">
                <a:latin typeface="Arial" panose="020B0604020202020204" pitchFamily="34" charset="0"/>
                <a:cs typeface="Arial" panose="020B0604020202020204" pitchFamily="34" charset="0"/>
              </a:rPr>
              <a:t>:</a:t>
            </a:r>
          </a:p>
          <a:p>
            <a:pPr marL="0" indent="0">
              <a:buNone/>
            </a:pPr>
            <a:r>
              <a:rPr lang="es-MX" sz="2000" dirty="0" smtClean="0">
                <a:latin typeface="Arial" panose="020B0604020202020204" pitchFamily="34" charset="0"/>
                <a:cs typeface="Arial" panose="020B0604020202020204" pitchFamily="34" charset="0"/>
              </a:rPr>
              <a:t>I</a:t>
            </a:r>
            <a:r>
              <a:rPr lang="es-MX" sz="2000" dirty="0" smtClean="0">
                <a:latin typeface="Arial" panose="020B0604020202020204" pitchFamily="34" charset="0"/>
                <a:cs typeface="Arial" panose="020B0604020202020204" pitchFamily="34" charset="0"/>
              </a:rPr>
              <a:t>.	Las siglas GI, su símbolo o logotipo;</a:t>
            </a:r>
          </a:p>
          <a:p>
            <a:pPr marL="0" indent="0">
              <a:buNone/>
            </a:pPr>
            <a:r>
              <a:rPr lang="es-MX" sz="2000" dirty="0" smtClean="0">
                <a:latin typeface="Arial" panose="020B0604020202020204" pitchFamily="34" charset="0"/>
                <a:cs typeface="Arial" panose="020B0604020202020204" pitchFamily="34" charset="0"/>
              </a:rPr>
              <a:t>II</a:t>
            </a:r>
            <a:r>
              <a:rPr lang="es-MX" sz="2000" dirty="0" smtClean="0">
                <a:latin typeface="Arial" panose="020B0604020202020204" pitchFamily="34" charset="0"/>
                <a:cs typeface="Arial" panose="020B0604020202020204" pitchFamily="34" charset="0"/>
              </a:rPr>
              <a:t>.	La denominación medicamento genérico intercambiable, o bien, las expresiones genérico o intercambiable, y</a:t>
            </a:r>
          </a:p>
          <a:p>
            <a:pPr marL="0" indent="0">
              <a:buNone/>
            </a:pPr>
            <a:r>
              <a:rPr lang="es-MX" sz="2000" dirty="0" smtClean="0">
                <a:latin typeface="Arial" panose="020B0604020202020204" pitchFamily="34" charset="0"/>
                <a:cs typeface="Arial" panose="020B0604020202020204" pitchFamily="34" charset="0"/>
              </a:rPr>
              <a:t>III</a:t>
            </a:r>
            <a:r>
              <a:rPr lang="es-MX" sz="2000" dirty="0" smtClean="0">
                <a:latin typeface="Arial" panose="020B0604020202020204" pitchFamily="34" charset="0"/>
                <a:cs typeface="Arial" panose="020B0604020202020204" pitchFamily="34" charset="0"/>
              </a:rPr>
              <a:t>.	Cualquier otra expresión, palabra, imagen o símbolo cuyo fin sea inducir al consumidor a la idea de que el medicamento publicitado es sustitutivo del producto original o innovador.</a:t>
            </a:r>
            <a:endParaRPr lang="es-MX" sz="2000"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14655449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txBody>
          <a:bodyPr/>
          <a:lstStyle/>
          <a:p>
            <a:pPr marL="0" indent="0">
              <a:buNone/>
            </a:pPr>
            <a:r>
              <a:rPr lang="es-MX" sz="2000" b="1" dirty="0">
                <a:latin typeface="Arial" panose="020B0604020202020204" pitchFamily="34" charset="0"/>
                <a:cs typeface="Arial" panose="020B0604020202020204" pitchFamily="34" charset="0"/>
              </a:rPr>
              <a:t>ARTÍCULO 51. </a:t>
            </a:r>
            <a:r>
              <a:rPr lang="es-MX" sz="2000" dirty="0">
                <a:latin typeface="Arial" panose="020B0604020202020204" pitchFamily="34" charset="0"/>
                <a:cs typeface="Arial" panose="020B0604020202020204" pitchFamily="34" charset="0"/>
              </a:rPr>
              <a:t>En la publicidad de los medicamentos en general, sólo se podrá hacer referencia a características específicas de calidad, cuando éstas hayan sido reconocidas expresamente en la autorización sanitaria respectiva.</a:t>
            </a:r>
          </a:p>
          <a:p>
            <a:pPr marL="0" indent="0">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29399" y="3088142"/>
            <a:ext cx="3171825" cy="2515656"/>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2119086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dirty="0" smtClean="0"/>
              <a:t>Referencias:</a:t>
            </a:r>
          </a:p>
          <a:p>
            <a:pPr marL="0" indent="0">
              <a:buNone/>
            </a:pPr>
            <a:endParaRPr lang="es-MX" b="1" dirty="0" smtClean="0"/>
          </a:p>
          <a:p>
            <a:pPr marL="0" indent="0">
              <a:buNone/>
            </a:pPr>
            <a:r>
              <a:rPr lang="es-MX" b="1" dirty="0" smtClean="0"/>
              <a:t>REGLAMENTO </a:t>
            </a:r>
            <a:r>
              <a:rPr lang="es-MX" b="1" dirty="0"/>
              <a:t>de la Ley General de Salud en Materia de </a:t>
            </a:r>
            <a:r>
              <a:rPr lang="es-MX" b="1" dirty="0" smtClean="0"/>
              <a:t>Control Sanitarios </a:t>
            </a:r>
            <a:r>
              <a:rPr lang="es-MX" b="1" smtClean="0"/>
              <a:t>de la Publicidad.</a:t>
            </a:r>
            <a:endParaRPr lang="es-MX" b="1" dirty="0"/>
          </a:p>
          <a:p>
            <a:pPr marL="0" indent="0">
              <a:buNone/>
            </a:pPr>
            <a:r>
              <a:rPr lang="es-MX" dirty="0" smtClean="0">
                <a:hlinkClick r:id="rId2"/>
              </a:rPr>
              <a:t>http</a:t>
            </a:r>
            <a:r>
              <a:rPr lang="es-MX" dirty="0">
                <a:hlinkClick r:id="rId2"/>
              </a:rPr>
              <a:t>://</a:t>
            </a:r>
            <a:r>
              <a:rPr lang="es-MX" dirty="0" smtClean="0">
                <a:hlinkClick r:id="rId2"/>
              </a:rPr>
              <a:t>www.salud.gob.mx/unidades/cdi/nom/compi/rlgsmp.html</a:t>
            </a:r>
            <a:endParaRPr lang="es-MX" dirty="0" smtClean="0"/>
          </a:p>
          <a:p>
            <a:pPr marL="0" indent="0">
              <a:buNone/>
            </a:pPr>
            <a:endParaRPr lang="es-MX"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959517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48048" y="1070009"/>
            <a:ext cx="10515600" cy="5906507"/>
          </a:xfrm>
        </p:spPr>
        <p:txBody>
          <a:bodyPr>
            <a:normAutofit/>
          </a:bodyPr>
          <a:lstStyle/>
          <a:p>
            <a:pPr marL="0" indent="0">
              <a:buNone/>
            </a:pPr>
            <a:r>
              <a:rPr lang="es-MX" sz="2000" b="1" dirty="0">
                <a:latin typeface="Arial" panose="020B0604020202020204" pitchFamily="34" charset="0"/>
                <a:cs typeface="Arial" panose="020B0604020202020204" pitchFamily="34" charset="0"/>
              </a:rPr>
              <a:t>ARTÍCULO 1.</a:t>
            </a:r>
            <a:r>
              <a:rPr lang="es-MX" sz="2000" dirty="0">
                <a:latin typeface="Arial" panose="020B0604020202020204" pitchFamily="34" charset="0"/>
                <a:cs typeface="Arial" panose="020B0604020202020204" pitchFamily="34" charset="0"/>
              </a:rPr>
              <a:t> El presente ordenamiento tiene por objeto reglamentar el control sanitario de la publicidad de los </a:t>
            </a:r>
            <a:r>
              <a:rPr lang="es-MX" sz="2000" dirty="0" smtClean="0">
                <a:latin typeface="Arial" panose="020B0604020202020204" pitchFamily="34" charset="0"/>
                <a:cs typeface="Arial" panose="020B0604020202020204" pitchFamily="34" charset="0"/>
              </a:rPr>
              <a:t>productos</a:t>
            </a:r>
            <a:r>
              <a:rPr lang="es-MX" sz="2000" dirty="0">
                <a:latin typeface="Arial" panose="020B0604020202020204" pitchFamily="34" charset="0"/>
                <a:cs typeface="Arial" panose="020B0604020202020204" pitchFamily="34" charset="0"/>
              </a:rPr>
              <a:t>, servicios y actividades a que se refiere la Ley General de Salud</a:t>
            </a:r>
            <a:r>
              <a:rPr lang="es-MX" sz="2000" dirty="0" smtClean="0">
                <a:latin typeface="Arial" panose="020B0604020202020204" pitchFamily="34" charset="0"/>
                <a:cs typeface="Arial" panose="020B0604020202020204" pitchFamily="34" charset="0"/>
              </a:rPr>
              <a:t>.</a:t>
            </a:r>
          </a:p>
          <a:p>
            <a:pPr marL="0" indent="0">
              <a:buNone/>
            </a:pPr>
            <a:r>
              <a:rPr lang="es-MX" sz="2000" b="1" dirty="0" smtClean="0">
                <a:latin typeface="Arial" panose="020B0604020202020204" pitchFamily="34" charset="0"/>
                <a:cs typeface="Arial" panose="020B0604020202020204" pitchFamily="34" charset="0"/>
              </a:rPr>
              <a:t>ARTÍCULO </a:t>
            </a:r>
            <a:r>
              <a:rPr lang="es-MX" sz="2000" b="1" dirty="0" smtClean="0">
                <a:latin typeface="Arial" panose="020B0604020202020204" pitchFamily="34" charset="0"/>
                <a:cs typeface="Arial" panose="020B0604020202020204" pitchFamily="34" charset="0"/>
              </a:rPr>
              <a:t>2. </a:t>
            </a:r>
            <a:r>
              <a:rPr lang="es-MX" sz="2000" dirty="0" smtClean="0">
                <a:latin typeface="Arial" panose="020B0604020202020204" pitchFamily="34" charset="0"/>
                <a:cs typeface="Arial" panose="020B0604020202020204" pitchFamily="34" charset="0"/>
              </a:rPr>
              <a:t>Para los efectos de este Reglamento, se entenderá por:</a:t>
            </a:r>
          </a:p>
          <a:p>
            <a:pPr marL="0" indent="0">
              <a:buNone/>
            </a:pPr>
            <a:r>
              <a:rPr lang="es-MX" sz="2000" dirty="0" smtClean="0">
                <a:latin typeface="Arial" panose="020B0604020202020204" pitchFamily="34" charset="0"/>
                <a:cs typeface="Arial" panose="020B0604020202020204" pitchFamily="34" charset="0"/>
              </a:rPr>
              <a:t>I</a:t>
            </a:r>
            <a:r>
              <a:rPr lang="es-MX" sz="2000" dirty="0" smtClean="0">
                <a:latin typeface="Arial" panose="020B0604020202020204" pitchFamily="34" charset="0"/>
                <a:cs typeface="Arial" panose="020B0604020202020204" pitchFamily="34" charset="0"/>
              </a:rPr>
              <a:t>.	Agencia de publicidad, a quien tenga como actividad principal la creación, diseño, planificación y ejecución de campañas publicitarias, así como la contratación, por cuenta y orden de anunciantes, de espacios para difusión a través de los distintos medios de comunicación;</a:t>
            </a:r>
          </a:p>
          <a:p>
            <a:pPr marL="0" indent="0">
              <a:buNone/>
            </a:pPr>
            <a:r>
              <a:rPr lang="es-MX" sz="2000" dirty="0" smtClean="0">
                <a:latin typeface="Arial" panose="020B0604020202020204" pitchFamily="34" charset="0"/>
                <a:cs typeface="Arial" panose="020B0604020202020204" pitchFamily="34" charset="0"/>
              </a:rPr>
              <a:t>II</a:t>
            </a:r>
            <a:r>
              <a:rPr lang="es-MX" sz="2000" dirty="0" smtClean="0">
                <a:latin typeface="Arial" panose="020B0604020202020204" pitchFamily="34" charset="0"/>
                <a:cs typeface="Arial" panose="020B0604020202020204" pitchFamily="34" charset="0"/>
              </a:rPr>
              <a:t>.	Anunciante, a quien utiliza la publicidad para dar a conocer las características o beneficios de sus productos y servicios;</a:t>
            </a:r>
          </a:p>
          <a:p>
            <a:endParaRPr lang="es-MX" sz="1800" dirty="0" smtClean="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3547" y="4152824"/>
            <a:ext cx="4196017" cy="2264076"/>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152" y="0"/>
            <a:ext cx="12192000" cy="1070009"/>
          </a:xfrm>
          <a:prstGeom prst="rect">
            <a:avLst/>
          </a:prstGeom>
        </p:spPr>
      </p:pic>
    </p:spTree>
    <p:extLst>
      <p:ext uri="{BB962C8B-B14F-4D97-AF65-F5344CB8AC3E}">
        <p14:creationId xmlns:p14="http://schemas.microsoft.com/office/powerpoint/2010/main" val="2346600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567744" y="1398005"/>
            <a:ext cx="10515600" cy="4351338"/>
          </a:xfrm>
        </p:spPr>
        <p:txBody>
          <a:bodyPr>
            <a:normAutofit/>
          </a:bodyPr>
          <a:lstStyle/>
          <a:p>
            <a:endParaRPr lang="es-MX" sz="1800" dirty="0" smtClean="0">
              <a:latin typeface="Arial" panose="020B0604020202020204" pitchFamily="34" charset="0"/>
              <a:cs typeface="Arial" panose="020B0604020202020204" pitchFamily="34" charset="0"/>
            </a:endParaRPr>
          </a:p>
          <a:p>
            <a:pPr marL="0" indent="0">
              <a:buNone/>
            </a:pPr>
            <a:r>
              <a:rPr lang="es-MX" sz="2000" dirty="0" smtClean="0">
                <a:latin typeface="Arial" panose="020B0604020202020204" pitchFamily="34" charset="0"/>
                <a:cs typeface="Arial" panose="020B0604020202020204" pitchFamily="34" charset="0"/>
              </a:rPr>
              <a:t>III.	Anuncio publicitario, al mensaje dirigido al público o a un segmento del mismo, con el propósito de informar sobre la existencia o las características de un producto, servicio o actividad para su comercialización y venta o para motivar una conducta;</a:t>
            </a:r>
          </a:p>
          <a:p>
            <a:pPr marL="0" indent="0">
              <a:buNone/>
            </a:pPr>
            <a:r>
              <a:rPr lang="es-MX" sz="2000" dirty="0" smtClean="0">
                <a:latin typeface="Arial" panose="020B0604020202020204" pitchFamily="34" charset="0"/>
                <a:cs typeface="Arial" panose="020B0604020202020204" pitchFamily="34" charset="0"/>
              </a:rPr>
              <a:t>IV</a:t>
            </a:r>
            <a:r>
              <a:rPr lang="es-MX" sz="2000" dirty="0" smtClean="0">
                <a:latin typeface="Arial" panose="020B0604020202020204" pitchFamily="34" charset="0"/>
                <a:cs typeface="Arial" panose="020B0604020202020204" pitchFamily="34" charset="0"/>
              </a:rPr>
              <a:t>.	Artículo promocional, al objeto que se obsequia al público y que contiene impresa la marca, nombre, logotipo o frase publicitaria de algún producto o servicio;</a:t>
            </a:r>
          </a:p>
          <a:p>
            <a:pPr marL="0" indent="0">
              <a:buNone/>
            </a:pPr>
            <a:r>
              <a:rPr lang="es-MX" sz="2000" dirty="0" smtClean="0">
                <a:latin typeface="Arial" panose="020B0604020202020204" pitchFamily="34" charset="0"/>
                <a:cs typeface="Arial" panose="020B0604020202020204" pitchFamily="34" charset="0"/>
              </a:rPr>
              <a:t>V</a:t>
            </a:r>
            <a:r>
              <a:rPr lang="es-MX" sz="2000" dirty="0" smtClean="0">
                <a:latin typeface="Arial" panose="020B0604020202020204" pitchFamily="34" charset="0"/>
                <a:cs typeface="Arial" panose="020B0604020202020204" pitchFamily="34" charset="0"/>
              </a:rPr>
              <a:t>.	Campaña publicitaria, a la difusión programada de varios anuncios publicitarios sobre el mismo producto o servicio, adaptados a los diferentes medios de comunicación;</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7330" y="4127509"/>
            <a:ext cx="4336828" cy="2284177"/>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3567570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070009"/>
            <a:ext cx="10515600" cy="6478073"/>
          </a:xfrm>
        </p:spPr>
        <p:txBody>
          <a:bodyPr>
            <a:normAutofit/>
          </a:bodyPr>
          <a:lstStyle/>
          <a:p>
            <a:pPr marL="0" indent="0">
              <a:buNone/>
            </a:pPr>
            <a:r>
              <a:rPr lang="es-MX" sz="1800" b="1" dirty="0" smtClean="0">
                <a:latin typeface="Arial" panose="020B0604020202020204" pitchFamily="34" charset="0"/>
                <a:cs typeface="Arial" panose="020B0604020202020204" pitchFamily="34" charset="0"/>
              </a:rPr>
              <a:t>ARTÍCULO 3. </a:t>
            </a:r>
            <a:r>
              <a:rPr lang="es-MX" sz="1800" dirty="0" smtClean="0">
                <a:latin typeface="Arial" panose="020B0604020202020204" pitchFamily="34" charset="0"/>
                <a:cs typeface="Arial" panose="020B0604020202020204" pitchFamily="34" charset="0"/>
              </a:rPr>
              <a:t>La aplicación e interpretación del presente Reglamento corresponde a la Secretaría, así como a los gobiernos de las entidades federativas en sus respectivos ámbitos de competencia de conformidad con los acuerdos de coordinación que, en su caso, se suscriban, sin perjuicio de las atribuciones que en materia de publicidad correspondan a otras dependencias del Ejecutivo Federal.</a:t>
            </a:r>
          </a:p>
          <a:p>
            <a:pPr marL="0" indent="0">
              <a:buNone/>
            </a:pPr>
            <a:r>
              <a:rPr lang="es-MX" sz="1800" b="1" dirty="0" smtClean="0">
                <a:latin typeface="Arial" panose="020B0604020202020204" pitchFamily="34" charset="0"/>
                <a:cs typeface="Arial" panose="020B0604020202020204" pitchFamily="34" charset="0"/>
              </a:rPr>
              <a:t>ARTÍCULO </a:t>
            </a:r>
            <a:r>
              <a:rPr lang="es-MX" sz="1800" b="1" dirty="0" smtClean="0">
                <a:latin typeface="Arial" panose="020B0604020202020204" pitchFamily="34" charset="0"/>
                <a:cs typeface="Arial" panose="020B0604020202020204" pitchFamily="34" charset="0"/>
              </a:rPr>
              <a:t>4. </a:t>
            </a:r>
            <a:r>
              <a:rPr lang="es-MX" sz="1800" dirty="0" smtClean="0">
                <a:latin typeface="Arial" panose="020B0604020202020204" pitchFamily="34" charset="0"/>
                <a:cs typeface="Arial" panose="020B0604020202020204" pitchFamily="34" charset="0"/>
              </a:rPr>
              <a:t>La publicidad destinada a ser difundida en el territorio nacional, independientemente de su procedencia, se ajustará a lo dispuesto en la Ley, este Reglamento y demás disposiciones aplicables.</a:t>
            </a:r>
          </a:p>
          <a:p>
            <a:pPr marL="0" indent="0">
              <a:buNone/>
            </a:pPr>
            <a:r>
              <a:rPr lang="es-MX" sz="1800" b="1" dirty="0" smtClean="0">
                <a:latin typeface="Arial" panose="020B0604020202020204" pitchFamily="34" charset="0"/>
                <a:cs typeface="Arial" panose="020B0604020202020204" pitchFamily="34" charset="0"/>
              </a:rPr>
              <a:t>ARTÍCULO </a:t>
            </a:r>
            <a:r>
              <a:rPr lang="es-MX" sz="1800" b="1" dirty="0" smtClean="0">
                <a:latin typeface="Arial" panose="020B0604020202020204" pitchFamily="34" charset="0"/>
                <a:cs typeface="Arial" panose="020B0604020202020204" pitchFamily="34" charset="0"/>
              </a:rPr>
              <a:t>5. </a:t>
            </a:r>
            <a:r>
              <a:rPr lang="es-MX" sz="1800" dirty="0" smtClean="0">
                <a:latin typeface="Arial" panose="020B0604020202020204" pitchFamily="34" charset="0"/>
                <a:cs typeface="Arial" panose="020B0604020202020204" pitchFamily="34" charset="0"/>
              </a:rPr>
              <a:t>No estará sujeta a este Reglamento la publicidad que se realice sobre ofertas o promociones comerciales relacionados exclusivamente con el precio de los productos, servicios y actividades, pero cuando se refiera a ellos en forma particular o por sus marcas deberá incluir la leyenda que, en su caso, corresponda</a:t>
            </a:r>
            <a:r>
              <a:rPr lang="es-MX" sz="1800" dirty="0" smtClean="0"/>
              <a:t>.</a:t>
            </a:r>
          </a:p>
          <a:p>
            <a:endParaRPr lang="es-MX" sz="1800" dirty="0" smtClean="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2065" y="4452801"/>
            <a:ext cx="9030773" cy="1456453"/>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070009"/>
          </a:xfrm>
          <a:prstGeom prst="rect">
            <a:avLst/>
          </a:prstGeom>
        </p:spPr>
      </p:pic>
    </p:spTree>
    <p:extLst>
      <p:ext uri="{BB962C8B-B14F-4D97-AF65-F5344CB8AC3E}">
        <p14:creationId xmlns:p14="http://schemas.microsoft.com/office/powerpoint/2010/main" val="1374219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67743" y="1027906"/>
            <a:ext cx="10515600" cy="4351338"/>
          </a:xfrm>
        </p:spPr>
        <p:txBody>
          <a:bodyPr>
            <a:normAutofit/>
          </a:bodyPr>
          <a:lstStyle/>
          <a:p>
            <a:endParaRPr lang="es-MX" sz="1900" b="1" dirty="0" smtClean="0">
              <a:latin typeface="Arial" panose="020B0604020202020204" pitchFamily="34" charset="0"/>
              <a:cs typeface="Arial" panose="020B0604020202020204" pitchFamily="34" charset="0"/>
            </a:endParaRPr>
          </a:p>
          <a:p>
            <a:pPr marL="0" indent="0">
              <a:buNone/>
            </a:pPr>
            <a:r>
              <a:rPr lang="es-MX" sz="2000" b="1" dirty="0" smtClean="0">
                <a:latin typeface="Arial" panose="020B0604020202020204" pitchFamily="34" charset="0"/>
                <a:cs typeface="Arial" panose="020B0604020202020204" pitchFamily="34" charset="0"/>
              </a:rPr>
              <a:t>ARTÍCULO 6</a:t>
            </a:r>
            <a:r>
              <a:rPr lang="es-MX" sz="2000" dirty="0" smtClean="0">
                <a:latin typeface="Arial" panose="020B0604020202020204" pitchFamily="34" charset="0"/>
                <a:cs typeface="Arial" panose="020B0604020202020204" pitchFamily="34" charset="0"/>
              </a:rPr>
              <a:t>. La publicidad será congruente con las características o especificaciones que establezcan las disposiciones aplicables para los productos o servicios objeto de la misma, para lo cual no deberá:</a:t>
            </a:r>
          </a:p>
          <a:p>
            <a:pPr marL="0" indent="0">
              <a:buNone/>
            </a:pPr>
            <a:r>
              <a:rPr lang="es-MX" sz="2000" dirty="0" smtClean="0">
                <a:latin typeface="Arial" panose="020B0604020202020204" pitchFamily="34" charset="0"/>
                <a:cs typeface="Arial" panose="020B0604020202020204" pitchFamily="34" charset="0"/>
              </a:rPr>
              <a:t>I</a:t>
            </a:r>
            <a:r>
              <a:rPr lang="es-MX" sz="2000" dirty="0" smtClean="0">
                <a:latin typeface="Arial" panose="020B0604020202020204" pitchFamily="34" charset="0"/>
                <a:cs typeface="Arial" panose="020B0604020202020204" pitchFamily="34" charset="0"/>
              </a:rPr>
              <a:t>.	Atribuirles cualidades preventivas, terapéuticas, </a:t>
            </a:r>
            <a:r>
              <a:rPr lang="es-MX" sz="2000" dirty="0" err="1" smtClean="0">
                <a:latin typeface="Arial" panose="020B0604020202020204" pitchFamily="34" charset="0"/>
                <a:cs typeface="Arial" panose="020B0604020202020204" pitchFamily="34" charset="0"/>
              </a:rPr>
              <a:t>rehabilitatorias</a:t>
            </a:r>
            <a:r>
              <a:rPr lang="es-MX" sz="2000" dirty="0" smtClean="0">
                <a:latin typeface="Arial" panose="020B0604020202020204" pitchFamily="34" charset="0"/>
                <a:cs typeface="Arial" panose="020B0604020202020204" pitchFamily="34" charset="0"/>
              </a:rPr>
              <a:t>, nutritivas, estimulantes o de otra índole, que no correspondan a su función o uso, de conformidad con lo establecido en las disposiciones aplicables o en la autorización otorgada por la Secretaría;</a:t>
            </a:r>
          </a:p>
          <a:p>
            <a:pPr marL="0" indent="0">
              <a:buNone/>
            </a:pPr>
            <a:r>
              <a:rPr lang="es-MX" sz="2000" dirty="0" smtClean="0">
                <a:latin typeface="Arial" panose="020B0604020202020204" pitchFamily="34" charset="0"/>
                <a:cs typeface="Arial" panose="020B0604020202020204" pitchFamily="34" charset="0"/>
              </a:rPr>
              <a:t>II</a:t>
            </a:r>
            <a:r>
              <a:rPr lang="es-MX" sz="2000" dirty="0" smtClean="0">
                <a:latin typeface="Arial" panose="020B0604020202020204" pitchFamily="34" charset="0"/>
                <a:cs typeface="Arial" panose="020B0604020202020204" pitchFamily="34" charset="0"/>
              </a:rPr>
              <a:t>.	Indicar o sugerir que el uso o consumo de un producto o la prestación de un servicio, es un factor determinante para modificar la conducta de las personas, o</a:t>
            </a:r>
          </a:p>
          <a:p>
            <a:pPr marL="0" indent="0">
              <a:buNone/>
            </a:pPr>
            <a:r>
              <a:rPr lang="es-MX" sz="2000" dirty="0" smtClean="0">
                <a:latin typeface="Arial" panose="020B0604020202020204" pitchFamily="34" charset="0"/>
                <a:cs typeface="Arial" panose="020B0604020202020204" pitchFamily="34" charset="0"/>
              </a:rPr>
              <a:t>III</a:t>
            </a:r>
            <a:r>
              <a:rPr lang="es-MX" sz="2000" dirty="0" smtClean="0">
                <a:latin typeface="Arial" panose="020B0604020202020204" pitchFamily="34" charset="0"/>
                <a:cs typeface="Arial" panose="020B0604020202020204" pitchFamily="34" charset="0"/>
              </a:rPr>
              <a:t>.	Indicar o inducir a creer explícita o implícitamente que el producto cuenta con los ingredientes o las propiedades de los cuales carezca.</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48388" y="4794008"/>
            <a:ext cx="3473942" cy="1790163"/>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3998464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45017" y="1184857"/>
            <a:ext cx="10515600" cy="5872766"/>
          </a:xfrm>
        </p:spPr>
        <p:txBody>
          <a:bodyPr>
            <a:noAutofit/>
          </a:bodyPr>
          <a:lstStyle/>
          <a:p>
            <a:pPr marL="0" indent="0">
              <a:buNone/>
            </a:pPr>
            <a:r>
              <a:rPr lang="es-MX" sz="2000" b="1" dirty="0" smtClean="0">
                <a:latin typeface="Arial" panose="020B0604020202020204" pitchFamily="34" charset="0"/>
                <a:cs typeface="Arial" panose="020B0604020202020204" pitchFamily="34" charset="0"/>
              </a:rPr>
              <a:t>ARTÍCULO 7. </a:t>
            </a:r>
            <a:r>
              <a:rPr lang="es-MX" sz="2000" dirty="0" smtClean="0">
                <a:latin typeface="Arial" panose="020B0604020202020204" pitchFamily="34" charset="0"/>
                <a:cs typeface="Arial" panose="020B0604020202020204" pitchFamily="34" charset="0"/>
              </a:rPr>
              <a:t>La publicidad será orientadora y educativa respecto del producto o servicio de que se trate, para lo cual deberá</a:t>
            </a:r>
            <a:r>
              <a:rPr lang="es-MX" sz="2000" dirty="0" smtClean="0">
                <a:latin typeface="Arial" panose="020B0604020202020204" pitchFamily="34" charset="0"/>
                <a:cs typeface="Arial" panose="020B0604020202020204" pitchFamily="34" charset="0"/>
              </a:rPr>
              <a:t>:</a:t>
            </a:r>
            <a:endParaRPr lang="es-MX" sz="2000" dirty="0" smtClean="0">
              <a:latin typeface="Arial" panose="020B0604020202020204" pitchFamily="34" charset="0"/>
              <a:cs typeface="Arial" panose="020B0604020202020204" pitchFamily="34" charset="0"/>
            </a:endParaRPr>
          </a:p>
          <a:p>
            <a:pPr marL="0" indent="0">
              <a:buNone/>
            </a:pPr>
            <a:r>
              <a:rPr lang="es-MX" sz="2000" dirty="0" smtClean="0">
                <a:latin typeface="Arial" panose="020B0604020202020204" pitchFamily="34" charset="0"/>
                <a:cs typeface="Arial" panose="020B0604020202020204" pitchFamily="34" charset="0"/>
              </a:rPr>
              <a:t>I.	Referirse a las características, propiedades y empleos reales o reconocidos por la Secretaría, de los productos, servicios y actividades, en idioma español, en términos claros y fácilmente comprensibles para el público a quien va dirigida;</a:t>
            </a:r>
          </a:p>
          <a:p>
            <a:pPr marL="0" indent="0">
              <a:buNone/>
            </a:pPr>
            <a:r>
              <a:rPr lang="es-MX" sz="2000" dirty="0" smtClean="0">
                <a:latin typeface="Arial" panose="020B0604020202020204" pitchFamily="34" charset="0"/>
                <a:cs typeface="Arial" panose="020B0604020202020204" pitchFamily="34" charset="0"/>
              </a:rPr>
              <a:t>II</a:t>
            </a:r>
            <a:r>
              <a:rPr lang="es-MX" sz="2000" dirty="0" smtClean="0">
                <a:latin typeface="Arial" panose="020B0604020202020204" pitchFamily="34" charset="0"/>
                <a:cs typeface="Arial" panose="020B0604020202020204" pitchFamily="34" charset="0"/>
              </a:rPr>
              <a:t>.	Proporcionar información sanitaria sobre el uso de los productos y la prestación de los servicios, la cual deberá corresponder, en su caso, a las finalidades señaladas en la autorización respectiva</a:t>
            </a:r>
            <a:r>
              <a:rPr lang="es-MX" sz="2000" dirty="0" smtClean="0">
                <a:latin typeface="Arial" panose="020B0604020202020204" pitchFamily="34" charset="0"/>
                <a:cs typeface="Arial" panose="020B0604020202020204" pitchFamily="34" charset="0"/>
              </a:rPr>
              <a:t>,</a:t>
            </a:r>
            <a:endParaRPr lang="es-MX" sz="2000" dirty="0" smtClean="0">
              <a:latin typeface="Arial" panose="020B0604020202020204" pitchFamily="34" charset="0"/>
              <a:cs typeface="Arial" panose="020B0604020202020204" pitchFamily="34" charset="0"/>
            </a:endParaRPr>
          </a:p>
          <a:p>
            <a:endParaRPr lang="es-MX" sz="1700" dirty="0" smtClean="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42103" y="3555183"/>
            <a:ext cx="3902313" cy="2758531"/>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27307957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marL="0" indent="0">
              <a:buNone/>
            </a:pPr>
            <a:r>
              <a:rPr lang="es-MX" sz="2000" dirty="0" smtClean="0">
                <a:latin typeface="Arial" panose="020B0604020202020204" pitchFamily="34" charset="0"/>
                <a:cs typeface="Arial" panose="020B0604020202020204" pitchFamily="34" charset="0"/>
              </a:rPr>
              <a:t>III.	Señalar las precauciones necesarias cuando el uso, manejo, almacenamiento, tenencia o consumo de los productos o la prestación de los servicios pueda causar riesgo o daño a la salud de las personas, de conformidad con lo siguiente:</a:t>
            </a:r>
          </a:p>
          <a:p>
            <a:r>
              <a:rPr lang="es-MX" sz="2000" dirty="0" smtClean="0">
                <a:latin typeface="Arial" panose="020B0604020202020204" pitchFamily="34" charset="0"/>
                <a:cs typeface="Arial" panose="020B0604020202020204" pitchFamily="34" charset="0"/>
              </a:rPr>
              <a:t>a.</a:t>
            </a:r>
            <a:r>
              <a:rPr lang="es-MX" sz="2000" dirty="0" smtClean="0">
                <a:latin typeface="Arial" panose="020B0604020202020204" pitchFamily="34" charset="0"/>
                <a:cs typeface="Arial" panose="020B0604020202020204" pitchFamily="34" charset="0"/>
              </a:rPr>
              <a:t>	Contener información sobre las especificaciones para el uso adecuado del producto o servicio de que se trate, así como de los daños que pudieran ocasionar a la salud,</a:t>
            </a:r>
          </a:p>
          <a:p>
            <a:r>
              <a:rPr lang="es-MX" sz="2000" dirty="0" smtClean="0">
                <a:latin typeface="Arial" panose="020B0604020202020204" pitchFamily="34" charset="0"/>
                <a:cs typeface="Arial" panose="020B0604020202020204" pitchFamily="34" charset="0"/>
              </a:rPr>
              <a:t>b</a:t>
            </a:r>
            <a:r>
              <a:rPr lang="es-MX" sz="2000" dirty="0" smtClean="0">
                <a:latin typeface="Arial" panose="020B0604020202020204" pitchFamily="34" charset="0"/>
                <a:cs typeface="Arial" panose="020B0604020202020204" pitchFamily="34" charset="0"/>
              </a:rPr>
              <a:t>.	Incorporar la información a la que se refiere el inciso anterior a la imagen gráfica del producto para evitar un error del consumidor,</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77732" y="3893684"/>
            <a:ext cx="2779182" cy="2360401"/>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103"/>
            <a:ext cx="12192000" cy="1070009"/>
          </a:xfrm>
          <a:prstGeom prst="rect">
            <a:avLst/>
          </a:prstGeom>
        </p:spPr>
      </p:pic>
    </p:spTree>
    <p:extLst>
      <p:ext uri="{BB962C8B-B14F-4D97-AF65-F5344CB8AC3E}">
        <p14:creationId xmlns:p14="http://schemas.microsoft.com/office/powerpoint/2010/main" val="89805190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TotalTime>
  <Words>1070</Words>
  <Application>Microsoft Office PowerPoint</Application>
  <PresentationFormat>Panorámica</PresentationFormat>
  <Paragraphs>167</Paragraphs>
  <Slides>39</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39</vt:i4>
      </vt:variant>
    </vt:vector>
  </HeadingPairs>
  <TitlesOfParts>
    <vt:vector size="44" baseType="lpstr">
      <vt:lpstr>Arial</vt:lpstr>
      <vt:lpstr>Calibri</vt:lpstr>
      <vt:lpstr>Calibri Light</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Publicidad de la prestación de servicios de salud</vt:lpstr>
      <vt:lpstr>Presentación de PowerPoint</vt:lpstr>
      <vt:lpstr>Presentación de PowerPoint</vt:lpstr>
      <vt:lpstr>Publicidad de alimentos, suplementos alimenticios y bebidas no alcohólicas</vt:lpstr>
      <vt:lpstr>Presentación de PowerPoint</vt:lpstr>
      <vt:lpstr>Presentación de PowerPoint</vt:lpstr>
      <vt:lpstr>Alimentos y bebidas no alcohólicas</vt:lpstr>
      <vt:lpstr>Presentación de PowerPoint</vt:lpstr>
      <vt:lpstr>Presentación de PowerPoint</vt:lpstr>
      <vt:lpstr>Fórmulas para lactantes</vt:lpstr>
      <vt:lpstr>Presentación de PowerPoint</vt:lpstr>
      <vt:lpstr>Suplementos alimenticios</vt:lpstr>
      <vt:lpstr>Publicidad de bebidas alcohólicas y tabaco</vt:lpstr>
      <vt:lpstr>Presentación de PowerPoint</vt:lpstr>
      <vt:lpstr>Bebidas alcohólicas</vt:lpstr>
      <vt:lpstr>Tabaco</vt:lpstr>
      <vt:lpstr>Presentación de PowerPoint</vt:lpstr>
      <vt:lpstr>Publicidad de insumos para la salud</vt:lpstr>
      <vt:lpstr>Presentación de PowerPoint</vt:lpstr>
      <vt:lpstr>Presentación de PowerPoint</vt:lpstr>
      <vt:lpstr>Presentación de PowerPoint</vt:lpstr>
      <vt:lpstr>Presentación de PowerPoint</vt:lpstr>
      <vt:lpstr>Presentación de PowerPoint</vt:lpstr>
      <vt:lpstr>Medicamentos Genéricos Intercambiables</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Reglamento de Salud en Materia de Control de la Publicidad</dc:title>
  <dc:creator>Usuario de Windows</dc:creator>
  <cp:lastModifiedBy>USUARIO</cp:lastModifiedBy>
  <cp:revision>20</cp:revision>
  <dcterms:created xsi:type="dcterms:W3CDTF">2017-10-20T00:48:20Z</dcterms:created>
  <dcterms:modified xsi:type="dcterms:W3CDTF">2017-10-20T20:29:20Z</dcterms:modified>
</cp:coreProperties>
</file>