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sldIdLst>
    <p:sldId id="517" r:id="rId2"/>
    <p:sldId id="519" r:id="rId3"/>
    <p:sldId id="520" r:id="rId4"/>
    <p:sldId id="481" r:id="rId5"/>
    <p:sldId id="482" r:id="rId6"/>
    <p:sldId id="483" r:id="rId7"/>
    <p:sldId id="485" r:id="rId8"/>
    <p:sldId id="486" r:id="rId9"/>
    <p:sldId id="487" r:id="rId10"/>
    <p:sldId id="488" r:id="rId11"/>
    <p:sldId id="489" r:id="rId12"/>
    <p:sldId id="491" r:id="rId13"/>
    <p:sldId id="492" r:id="rId14"/>
    <p:sldId id="493" r:id="rId15"/>
    <p:sldId id="494" r:id="rId16"/>
    <p:sldId id="495" r:id="rId17"/>
    <p:sldId id="496" r:id="rId18"/>
    <p:sldId id="497" r:id="rId19"/>
    <p:sldId id="498" r:id="rId20"/>
    <p:sldId id="499" r:id="rId21"/>
    <p:sldId id="500" r:id="rId22"/>
    <p:sldId id="501" r:id="rId23"/>
    <p:sldId id="502" r:id="rId24"/>
    <p:sldId id="503" r:id="rId25"/>
    <p:sldId id="504" r:id="rId26"/>
    <p:sldId id="505" r:id="rId27"/>
    <p:sldId id="506" r:id="rId28"/>
    <p:sldId id="507" r:id="rId29"/>
    <p:sldId id="508" r:id="rId30"/>
    <p:sldId id="509" r:id="rId31"/>
    <p:sldId id="510" r:id="rId32"/>
    <p:sldId id="511" r:id="rId33"/>
    <p:sldId id="512" r:id="rId34"/>
    <p:sldId id="513" r:id="rId35"/>
    <p:sldId id="514" r:id="rId36"/>
    <p:sldId id="516" r:id="rId37"/>
    <p:sldId id="518"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CCCC00"/>
    <a:srgbClr val="FF0066"/>
    <a:srgbClr val="CCFF3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7" autoAdjust="0"/>
    <p:restoredTop sz="94660"/>
  </p:normalViewPr>
  <p:slideViewPr>
    <p:cSldViewPr snapToGrid="0">
      <p:cViewPr varScale="1">
        <p:scale>
          <a:sx n="88" d="100"/>
          <a:sy n="88" d="100"/>
        </p:scale>
        <p:origin x="720"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0EE898-1103-42DC-A956-16F6EFE5528C}" type="datetimeFigureOut">
              <a:rPr lang="en-US" smtClean="0"/>
              <a:t>10/20/2017</a:t>
            </a:fld>
            <a:endParaRPr lang="en-U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425C53-0950-4395-8050-C9CC591B2098}" type="slidenum">
              <a:rPr lang="en-US" smtClean="0"/>
              <a:t>‹Nº›</a:t>
            </a:fld>
            <a:endParaRPr lang="en-US"/>
          </a:p>
        </p:txBody>
      </p:sp>
    </p:spTree>
    <p:extLst>
      <p:ext uri="{BB962C8B-B14F-4D97-AF65-F5344CB8AC3E}">
        <p14:creationId xmlns:p14="http://schemas.microsoft.com/office/powerpoint/2010/main" val="1125854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B70C7E55-B55F-40D8-8301-A85015DDA9C8}" type="datetime1">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708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EDCA6DE3-595F-4B0A-9E5B-C0B59B3085FE}" type="datetime1">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020034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F273E132-6FF3-4BCE-A7BD-B46C5641D5F5}" type="datetime1">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4199316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AB0A659C-6814-4342-9901-1E59298A76E8}" type="datetime1">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987491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F641CAE9-3D62-4C44-8FF1-27D6F1DB72BF}" type="datetime1">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4750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5FBB4CB6-EE18-4E98-AC22-DA5E96810E3A}" type="datetime1">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44230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7D3E6AE5-0961-44F2-A2E5-922B9BB98D4B}" type="datetime1">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163073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50E09609-1EF0-4361-A292-E31F3CE8840A}" type="datetime1">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8278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75B142E-1708-4BA7-93D2-8ED90393F59F}" type="datetime1">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5032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ED43383-64DA-4A25-8CE3-D3423917DA89}" type="datetime1">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2429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DD9B9AC-4899-4BFE-82A9-EF823374E231}" type="datetime1">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282801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96EC49-018B-4AD0-935E-F6F79D2F75B2}" type="datetime1">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24910-DA4E-4C21-8F64-183B19375D3F}" type="slidenum">
              <a:rPr lang="es-MX" smtClean="0"/>
              <a:t>‹Nº›</a:t>
            </a:fld>
            <a:endParaRPr lang="es-MX"/>
          </a:p>
        </p:txBody>
      </p:sp>
    </p:spTree>
    <p:extLst>
      <p:ext uri="{BB962C8B-B14F-4D97-AF65-F5344CB8AC3E}">
        <p14:creationId xmlns:p14="http://schemas.microsoft.com/office/powerpoint/2010/main" val="1041667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33260" y="1333500"/>
            <a:ext cx="8666334" cy="5016758"/>
          </a:xfrm>
          <a:prstGeom prst="rect">
            <a:avLst/>
          </a:prstGeom>
          <a:noFill/>
        </p:spPr>
        <p:txBody>
          <a:bodyPr wrap="square" rtlCol="0">
            <a:spAutoFit/>
          </a:bodyPr>
          <a:lstStyle/>
          <a:p>
            <a:pPr algn="ctr"/>
            <a:r>
              <a:rPr lang="es-MX" sz="2800" b="1" dirty="0"/>
              <a:t>UNIDAD ACADÉMICA PROFESIONAL TIANGUISTENCO</a:t>
            </a:r>
          </a:p>
          <a:p>
            <a:pPr algn="ctr"/>
            <a:endParaRPr lang="es-MX" sz="2200" dirty="0"/>
          </a:p>
          <a:p>
            <a:pPr algn="ctr"/>
            <a:r>
              <a:rPr lang="es-MX" sz="2400" b="1" dirty="0">
                <a:latin typeface="Times New Roman" panose="02020603050405020304" pitchFamily="18" charset="0"/>
                <a:cs typeface="Times New Roman" panose="02020603050405020304" pitchFamily="18" charset="0"/>
              </a:rPr>
              <a:t>LICENCIATURA EN SEGURIDAD CIUDADANA</a:t>
            </a:r>
          </a:p>
          <a:p>
            <a:pPr algn="ctr"/>
            <a:endParaRPr lang="es-MX" sz="2400" b="1" dirty="0">
              <a:latin typeface="Times New Roman" panose="02020603050405020304" pitchFamily="18" charset="0"/>
              <a:cs typeface="Times New Roman" panose="02020603050405020304" pitchFamily="18" charset="0"/>
            </a:endParaRPr>
          </a:p>
          <a:p>
            <a:pPr algn="ctr"/>
            <a:r>
              <a:rPr lang="es-MX" sz="2400" b="1" dirty="0">
                <a:latin typeface="Times New Roman" panose="02020603050405020304" pitchFamily="18" charset="0"/>
                <a:cs typeface="Times New Roman" panose="02020603050405020304" pitchFamily="18" charset="0"/>
              </a:rPr>
              <a:t>UNIDAD DE APRENDIZAJE</a:t>
            </a:r>
            <a:r>
              <a:rPr lang="es-MX" sz="2400" b="1" dirty="0" smtClean="0">
                <a:latin typeface="Times New Roman" panose="02020603050405020304" pitchFamily="18" charset="0"/>
                <a:cs typeface="Times New Roman" panose="02020603050405020304" pitchFamily="18" charset="0"/>
              </a:rPr>
              <a:t>: </a:t>
            </a:r>
            <a:r>
              <a:rPr lang="es-MX" sz="2400" b="1" dirty="0" smtClean="0">
                <a:latin typeface="Times New Roman" panose="02020603050405020304" pitchFamily="18" charset="0"/>
                <a:cs typeface="Times New Roman" panose="02020603050405020304" pitchFamily="18" charset="0"/>
              </a:rPr>
              <a:t>ENTREVISTA SEGURIDAD</a:t>
            </a:r>
            <a:endParaRPr lang="es-MX" sz="2400" b="1" dirty="0">
              <a:latin typeface="Times New Roman" panose="02020603050405020304" pitchFamily="18" charset="0"/>
              <a:cs typeface="Times New Roman" panose="02020603050405020304" pitchFamily="18" charset="0"/>
            </a:endParaRPr>
          </a:p>
          <a:p>
            <a:pPr algn="ctr"/>
            <a:endParaRPr lang="es-MX" sz="2800" dirty="0"/>
          </a:p>
          <a:p>
            <a:pPr algn="ctr"/>
            <a:r>
              <a:rPr lang="es-MX" sz="2200" b="1" dirty="0">
                <a:latin typeface="Times New Roman" panose="02020603050405020304" pitchFamily="18" charset="0"/>
                <a:cs typeface="Times New Roman" panose="02020603050405020304" pitchFamily="18" charset="0"/>
              </a:rPr>
              <a:t>Créditos institucionales de la UA: 6</a:t>
            </a:r>
          </a:p>
          <a:p>
            <a:pPr algn="ctr"/>
            <a:r>
              <a:rPr lang="es-MX" sz="2200" b="1" dirty="0">
                <a:latin typeface="Times New Roman" panose="02020603050405020304" pitchFamily="18" charset="0"/>
                <a:cs typeface="Times New Roman" panose="02020603050405020304" pitchFamily="18" charset="0"/>
              </a:rPr>
              <a:t>Material visual: Diapositivas</a:t>
            </a:r>
          </a:p>
          <a:p>
            <a:pPr algn="ctr"/>
            <a:endParaRPr lang="es-MX" sz="2200" dirty="0">
              <a:latin typeface="Times New Roman" panose="02020603050405020304" pitchFamily="18" charset="0"/>
              <a:cs typeface="Times New Roman" panose="02020603050405020304" pitchFamily="18" charset="0"/>
            </a:endParaRPr>
          </a:p>
          <a:p>
            <a:pPr algn="ctr"/>
            <a:r>
              <a:rPr lang="es-MX" sz="2200" dirty="0">
                <a:latin typeface="Times New Roman" panose="02020603050405020304" pitchFamily="18" charset="0"/>
                <a:cs typeface="Times New Roman" panose="02020603050405020304" pitchFamily="18" charset="0"/>
              </a:rPr>
              <a:t>Unidad de competencia </a:t>
            </a:r>
            <a:r>
              <a:rPr lang="es-MX" sz="2200" dirty="0" smtClean="0">
                <a:latin typeface="Times New Roman" panose="02020603050405020304" pitchFamily="18" charset="0"/>
                <a:cs typeface="Times New Roman" panose="02020603050405020304" pitchFamily="18" charset="0"/>
              </a:rPr>
              <a:t>I</a:t>
            </a:r>
            <a:endParaRPr lang="es-MX" sz="2200" dirty="0">
              <a:latin typeface="Times New Roman" panose="02020603050405020304" pitchFamily="18" charset="0"/>
              <a:cs typeface="Times New Roman" panose="02020603050405020304" pitchFamily="18" charset="0"/>
            </a:endParaRPr>
          </a:p>
          <a:p>
            <a:pPr algn="ctr"/>
            <a:r>
              <a:rPr lang="es-MX" sz="2000" u="sng" dirty="0" smtClean="0">
                <a:latin typeface="Times New Roman" panose="02020603050405020304" pitchFamily="18" charset="0"/>
                <a:cs typeface="Times New Roman" panose="02020603050405020304" pitchFamily="18" charset="0"/>
              </a:rPr>
              <a:t>EL PROCESO DE LA ENTREVISTA Y SUS ELEMENTOS</a:t>
            </a:r>
          </a:p>
          <a:p>
            <a:pPr algn="ctr"/>
            <a:endParaRPr lang="es-MX" sz="2000" u="sng" dirty="0">
              <a:latin typeface="Times New Roman" panose="02020603050405020304" pitchFamily="18" charset="0"/>
              <a:cs typeface="Times New Roman" panose="02020603050405020304" pitchFamily="18" charset="0"/>
            </a:endParaRPr>
          </a:p>
          <a:p>
            <a:r>
              <a:rPr lang="es-MX" sz="2200" dirty="0">
                <a:latin typeface="Times New Roman" panose="02020603050405020304" pitchFamily="18" charset="0"/>
                <a:cs typeface="Times New Roman" panose="02020603050405020304" pitchFamily="18" charset="0"/>
              </a:rPr>
              <a:t>Elaborado por M. en C.E.F: Patricia Vilchis Esquivel</a:t>
            </a:r>
          </a:p>
          <a:p>
            <a:pPr algn="r"/>
            <a:r>
              <a:rPr lang="es-MX" sz="2000" dirty="0">
                <a:latin typeface="Times New Roman" panose="02020603050405020304" pitchFamily="18" charset="0"/>
                <a:cs typeface="Times New Roman" panose="02020603050405020304" pitchFamily="18" charset="0"/>
              </a:rPr>
              <a:t>Semestre 2017-A</a:t>
            </a:r>
          </a:p>
        </p:txBody>
      </p:sp>
    </p:spTree>
    <p:extLst>
      <p:ext uri="{BB962C8B-B14F-4D97-AF65-F5344CB8AC3E}">
        <p14:creationId xmlns:p14="http://schemas.microsoft.com/office/powerpoint/2010/main" val="29202428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690688"/>
            <a:ext cx="5718464" cy="4575030"/>
          </a:xfrm>
        </p:spPr>
        <p:txBody>
          <a:bodyPr>
            <a:noAutofit/>
          </a:bodyPr>
          <a:lstStyle/>
          <a:p>
            <a:pPr marL="0" indent="0" algn="just">
              <a:buNone/>
            </a:pPr>
            <a:r>
              <a:rPr lang="es-MX" sz="2000" b="1" dirty="0">
                <a:latin typeface="Arial" panose="020B0604020202020204" pitchFamily="34" charset="0"/>
                <a:cs typeface="Arial" panose="020B0604020202020204" pitchFamily="34" charset="0"/>
              </a:rPr>
              <a:t>INICIO DE LA ENTREVISTA.</a:t>
            </a:r>
          </a:p>
          <a:p>
            <a:pPr marL="0" indent="0" algn="just">
              <a:buNone/>
            </a:pPr>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Al empezar la entrevista hay que cumplir con los siguientes requisitos.</a:t>
            </a:r>
            <a:endParaRPr lang="es-MX" sz="2000" b="1" dirty="0">
              <a:latin typeface="Arial" panose="020B0604020202020204" pitchFamily="34" charset="0"/>
              <a:cs typeface="Arial" panose="020B0604020202020204" pitchFamily="34" charset="0"/>
            </a:endParaRPr>
          </a:p>
          <a:p>
            <a:pPr algn="just"/>
            <a:r>
              <a:rPr lang="es-MX" sz="2000" b="1" dirty="0">
                <a:latin typeface="Arial" panose="020B0604020202020204" pitchFamily="34" charset="0"/>
                <a:cs typeface="Arial" panose="020B0604020202020204" pitchFamily="34" charset="0"/>
              </a:rPr>
              <a:t>Establecer las credenciales del entrevistador:  </a:t>
            </a:r>
          </a:p>
          <a:p>
            <a:pPr algn="just"/>
            <a:r>
              <a:rPr lang="es-MX" sz="2000" dirty="0">
                <a:latin typeface="Arial" panose="020B0604020202020204" pitchFamily="34" charset="0"/>
                <a:cs typeface="Arial" panose="020B0604020202020204" pitchFamily="34" charset="0"/>
              </a:rPr>
              <a:t>Los entrevistadores deben presentarse de tal manera que el entrevistado sepa con quien esta hablando y para que fin.</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Hay que evitar las verdades a medias pretensiones exageradas </a:t>
            </a:r>
            <a:r>
              <a:rPr lang="es-MX" sz="2000" dirty="0" smtClean="0">
                <a:latin typeface="Arial" panose="020B0604020202020204" pitchFamily="34" charset="0"/>
                <a:cs typeface="Arial" panose="020B0604020202020204" pitchFamily="34" charset="0"/>
              </a:rPr>
              <a:t>.</a:t>
            </a:r>
          </a:p>
          <a:p>
            <a:pPr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algn="just"/>
            <a:endParaRPr lang="es-MX" sz="2000" b="1" dirty="0">
              <a:latin typeface="Arial" panose="020B0604020202020204" pitchFamily="34" charset="0"/>
              <a:cs typeface="Arial" panose="020B0604020202020204" pitchFamily="34" charset="0"/>
            </a:endParaRPr>
          </a:p>
          <a:p>
            <a:pPr algn="just"/>
            <a:endParaRPr lang="es-MX" sz="2000" b="1" dirty="0">
              <a:latin typeface="Arial" panose="020B0604020202020204" pitchFamily="34" charset="0"/>
              <a:cs typeface="Arial" panose="020B0604020202020204" pitchFamily="34" charset="0"/>
            </a:endParaRPr>
          </a:p>
        </p:txBody>
      </p:sp>
      <p:pic>
        <p:nvPicPr>
          <p:cNvPr id="3074" name="Picture 2" descr="Resultado de imagen para inicio de la entrevist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360286">
            <a:off x="7159048" y="2529180"/>
            <a:ext cx="3703822" cy="246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36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4915" y="1980441"/>
            <a:ext cx="10878274" cy="3767216"/>
          </a:xfrm>
        </p:spPr>
        <p:txBody>
          <a:bodyPr>
            <a:normAutofit/>
          </a:bodyPr>
          <a:lstStyle/>
          <a:p>
            <a:pPr algn="just"/>
            <a:r>
              <a:rPr lang="es-MX" sz="2000" b="1" dirty="0">
                <a:latin typeface="Arial" panose="020B0604020202020204" pitchFamily="34" charset="0"/>
                <a:cs typeface="Arial" panose="020B0604020202020204" pitchFamily="34" charset="0"/>
              </a:rPr>
              <a:t>DESARROLLAR AFINIDAD</a:t>
            </a:r>
            <a:r>
              <a:rPr lang="es-MX" sz="2000" dirty="0">
                <a:latin typeface="Arial" panose="020B0604020202020204" pitchFamily="34" charset="0"/>
                <a:cs typeface="Arial" panose="020B0604020202020204" pitchFamily="34" charset="0"/>
              </a:rPr>
              <a:t>. </a:t>
            </a:r>
          </a:p>
          <a:p>
            <a:pPr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Los primeros minutos de contacto son los mas importantes para establecer afinidad entre el entrevistado y el entrevistador.</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Los métodos para lograr afinidad incluyen habilidad para comunicarse </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 honestidad, claridad y el no forzar a la gente tendrá efectos positivos: las tácticas </a:t>
            </a:r>
            <a:r>
              <a:rPr lang="es-MX" sz="2000" dirty="0" err="1">
                <a:latin typeface="Arial" panose="020B0604020202020204" pitchFamily="34" charset="0"/>
                <a:cs typeface="Arial" panose="020B0604020202020204" pitchFamily="34" charset="0"/>
              </a:rPr>
              <a:t>encimosas</a:t>
            </a:r>
            <a:r>
              <a:rPr lang="es-MX" sz="2000" dirty="0">
                <a:latin typeface="Arial" panose="020B0604020202020204" pitchFamily="34" charset="0"/>
                <a:cs typeface="Arial" panose="020B0604020202020204" pitchFamily="34" charset="0"/>
              </a:rPr>
              <a:t> y las amenazas de lo que va a pasar si no hace lo que el entrevistador quiere provocara hostilidad.</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También es importante que el entrevistador mantenga una mente abierta</a:t>
            </a:r>
            <a:r>
              <a:rPr lang="es-MX" sz="2000" dirty="0" smtClean="0">
                <a:latin typeface="Arial" panose="020B0604020202020204" pitchFamily="34" charset="0"/>
                <a:cs typeface="Arial" panose="020B0604020202020204" pitchFamily="34" charset="0"/>
              </a:rPr>
              <a:t>.</a:t>
            </a:r>
          </a:p>
          <a:p>
            <a:pPr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endParaRPr lang="es-MX" dirty="0"/>
          </a:p>
        </p:txBody>
      </p:sp>
      <p:pic>
        <p:nvPicPr>
          <p:cNvPr id="4098" name="Picture 2" descr="Resultado de imagen para cabeza abierta silue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6054" y="4484399"/>
            <a:ext cx="1777135" cy="2187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825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5181600" cy="984704"/>
          </a:xfrm>
        </p:spPr>
        <p:txBody>
          <a:bodyPr/>
          <a:lstStyle/>
          <a:p>
            <a:endParaRPr lang="es-MX"/>
          </a:p>
        </p:txBody>
      </p:sp>
      <p:sp>
        <p:nvSpPr>
          <p:cNvPr id="3" name="Marcador de contenido 2"/>
          <p:cNvSpPr>
            <a:spLocks noGrp="1"/>
          </p:cNvSpPr>
          <p:nvPr>
            <p:ph idx="1"/>
          </p:nvPr>
        </p:nvSpPr>
        <p:spPr>
          <a:xfrm>
            <a:off x="1066800" y="1745070"/>
            <a:ext cx="9818914" cy="4568644"/>
          </a:xfrm>
        </p:spPr>
        <p:txBody>
          <a:bodyPr>
            <a:normAutofit/>
          </a:bodyPr>
          <a:lstStyle/>
          <a:p>
            <a:r>
              <a:rPr lang="es-MX" sz="2000" b="1" dirty="0">
                <a:latin typeface="Arial" panose="020B0604020202020204" pitchFamily="34" charset="0"/>
                <a:cs typeface="Arial" panose="020B0604020202020204" pitchFamily="34" charset="0"/>
              </a:rPr>
              <a:t>PRESENTAR EL MÉTODO</a:t>
            </a:r>
          </a:p>
          <a:p>
            <a:endParaRPr lang="es-MX" sz="2000" b="1" dirty="0">
              <a:latin typeface="Arial" panose="020B0604020202020204" pitchFamily="34" charset="0"/>
              <a:cs typeface="Arial" panose="020B0604020202020204" pitchFamily="34" charset="0"/>
            </a:endParaRPr>
          </a:p>
          <a:p>
            <a:r>
              <a:rPr lang="es-MX" sz="2000" b="1" dirty="0">
                <a:latin typeface="Arial" panose="020B0604020202020204" pitchFamily="34" charset="0"/>
                <a:cs typeface="Arial" panose="020B0604020202020204" pitchFamily="34" charset="0"/>
              </a:rPr>
              <a:t>presentar el método de recolecta de datos </a:t>
            </a:r>
          </a:p>
          <a:p>
            <a:pPr>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MX" sz="2000" dirty="0">
                <a:latin typeface="Arial" panose="020B0604020202020204" pitchFamily="34" charset="0"/>
                <a:cs typeface="Arial" panose="020B0604020202020204" pitchFamily="34" charset="0"/>
              </a:rPr>
              <a:t>Al principio de la entrevista de el entrevistador le tiene que aclarar al entrevistado como se registraran las respuestas, si se usara una hoja de respuestas preparada de ante mano.</a:t>
            </a:r>
          </a:p>
          <a:p>
            <a:pPr>
              <a:buFont typeface="Wingdings" panose="05000000000000000000" pitchFamily="2" charset="2"/>
              <a:buChar char="ü"/>
            </a:pPr>
            <a:r>
              <a:rPr lang="es-MX" sz="2000" dirty="0">
                <a:latin typeface="Arial" panose="020B0604020202020204" pitchFamily="34" charset="0"/>
                <a:cs typeface="Arial" panose="020B0604020202020204" pitchFamily="34" charset="0"/>
              </a:rPr>
              <a:t>Si las respuestas se van a grabar o a filmar, se debe tener el permiso del que responde antes de empezar</a:t>
            </a:r>
            <a:r>
              <a:rPr lang="es-US" sz="2000" dirty="0">
                <a:latin typeface="Arial" panose="020B0604020202020204" pitchFamily="34" charset="0"/>
                <a:cs typeface="Arial" panose="020B0604020202020204" pitchFamily="34" charset="0"/>
              </a:rPr>
              <a:t>.</a:t>
            </a:r>
          </a:p>
          <a:p>
            <a:pPr>
              <a:buFont typeface="Wingdings" panose="05000000000000000000" pitchFamily="2" charset="2"/>
              <a:buChar char="ü"/>
            </a:pPr>
            <a:r>
              <a:rPr lang="es-US" sz="2000" dirty="0">
                <a:latin typeface="Arial" panose="020B0604020202020204" pitchFamily="34" charset="0"/>
                <a:cs typeface="Arial" panose="020B0604020202020204" pitchFamily="34" charset="0"/>
              </a:rPr>
              <a:t>Una manera de lograr que el entrevistado se sienta a gusto es dejarlo que escuche un poco de grabación y asegurarle que escuchará todo al final de la entrevista.</a:t>
            </a:r>
          </a:p>
          <a:p>
            <a:pPr>
              <a:buFont typeface="Wingdings" panose="05000000000000000000" pitchFamily="2" charset="2"/>
              <a:buChar char="ü"/>
            </a:pP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01532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269EB64-4582-CC4B-B990-8A556D9F88D1}"/>
              </a:ext>
            </a:extLst>
          </p:cNvPr>
          <p:cNvSpPr>
            <a:spLocks noGrp="1"/>
          </p:cNvSpPr>
          <p:nvPr>
            <p:ph type="title"/>
          </p:nvPr>
        </p:nvSpPr>
        <p:spPr/>
        <p:txBody>
          <a:bodyPr>
            <a:normAutofit/>
          </a:bodyPr>
          <a:lstStyle/>
          <a:p>
            <a:endParaRPr lang="es-US" sz="1200" b="1">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49CEFECF-348E-EE48-966A-5A1667167F80}"/>
              </a:ext>
            </a:extLst>
          </p:cNvPr>
          <p:cNvSpPr>
            <a:spLocks noGrp="1"/>
          </p:cNvSpPr>
          <p:nvPr>
            <p:ph idx="1"/>
          </p:nvPr>
        </p:nvSpPr>
        <p:spPr>
          <a:xfrm>
            <a:off x="349079" y="2015068"/>
            <a:ext cx="9067161" cy="4452069"/>
          </a:xfrm>
        </p:spPr>
        <p:txBody>
          <a:bodyPr>
            <a:normAutofit/>
          </a:bodyPr>
          <a:lstStyle/>
          <a:p>
            <a:r>
              <a:rPr lang="es-US" b="1" dirty="0">
                <a:latin typeface="Arial" panose="020B0604020202020204" pitchFamily="34" charset="0"/>
                <a:cs typeface="Arial" panose="020B0604020202020204" pitchFamily="34" charset="0"/>
              </a:rPr>
              <a:t>ESTABLECER EL </a:t>
            </a:r>
            <a:r>
              <a:rPr lang="es-US" b="1" dirty="0" smtClean="0">
                <a:latin typeface="Arial" panose="020B0604020202020204" pitchFamily="34" charset="0"/>
                <a:cs typeface="Arial" panose="020B0604020202020204" pitchFamily="34" charset="0"/>
              </a:rPr>
              <a:t>CONTENIDO</a:t>
            </a:r>
          </a:p>
          <a:p>
            <a:endParaRPr lang="es-US" b="1"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dirty="0">
                <a:latin typeface="Arial" panose="020B0604020202020204" pitchFamily="34" charset="0"/>
                <a:cs typeface="Arial" panose="020B0604020202020204" pitchFamily="34" charset="0"/>
              </a:rPr>
              <a:t>El comienzo de la entrevista debe dar una clara idea de lo que se va a tratar.</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Establecer el contenido tiene la importante función de crear un marco inteligible que ayudará a los que responden a recordar, a ordenar sus ideas y a entender que es lo que se les está pidiendo.</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También tiene la valiosa función de desarrollar afinidad.</a:t>
            </a:r>
          </a:p>
          <a:p>
            <a:endParaRPr lang="es-US" sz="1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srcRect l="50675" t="7586" r="11117" b="13970"/>
          <a:stretch/>
        </p:blipFill>
        <p:spPr>
          <a:xfrm>
            <a:off x="9111441" y="2157046"/>
            <a:ext cx="2649417" cy="4079631"/>
          </a:xfrm>
          <a:prstGeom prst="rect">
            <a:avLst/>
          </a:prstGeom>
        </p:spPr>
      </p:pic>
    </p:spTree>
    <p:extLst>
      <p:ext uri="{BB962C8B-B14F-4D97-AF65-F5344CB8AC3E}">
        <p14:creationId xmlns:p14="http://schemas.microsoft.com/office/powerpoint/2010/main" val="813957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32867BD-321B-E24C-BFAC-E3BAC835C6F3}"/>
              </a:ext>
            </a:extLst>
          </p:cNvPr>
          <p:cNvSpPr>
            <a:spLocks noGrp="1"/>
          </p:cNvSpPr>
          <p:nvPr>
            <p:ph type="title"/>
          </p:nvPr>
        </p:nvSpPr>
        <p:spPr>
          <a:xfrm>
            <a:off x="2650778" y="308748"/>
            <a:ext cx="5378824" cy="1157941"/>
          </a:xfrm>
        </p:spPr>
        <p:txBody>
          <a:bodyPr>
            <a:normAutofit/>
          </a:bodyPr>
          <a:lstStyle/>
          <a:p>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F369FFFB-0E2F-0546-8E77-312F110FEF9A}"/>
              </a:ext>
            </a:extLst>
          </p:cNvPr>
          <p:cNvSpPr>
            <a:spLocks noGrp="1"/>
          </p:cNvSpPr>
          <p:nvPr>
            <p:ph idx="1"/>
          </p:nvPr>
        </p:nvSpPr>
        <p:spPr>
          <a:xfrm>
            <a:off x="1382486" y="2185146"/>
            <a:ext cx="8425542" cy="4242629"/>
          </a:xfrm>
        </p:spPr>
        <p:txBody>
          <a:bodyPr>
            <a:normAutofit/>
          </a:bodyPr>
          <a:lstStyle/>
          <a:p>
            <a:r>
              <a:rPr lang="es-US" sz="1800" b="1" dirty="0">
                <a:latin typeface="Arial" panose="020B0604020202020204" pitchFamily="34" charset="0"/>
                <a:cs typeface="Arial" panose="020B0604020202020204" pitchFamily="34" charset="0"/>
              </a:rPr>
              <a:t>OFRECER UNA INTRODUCCIÓN A LA ESTRUCTURA DE LA ENTREVISTA.</a:t>
            </a:r>
            <a:endParaRPr lang="es-US" sz="18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sz="1800" dirty="0">
                <a:latin typeface="Arial" panose="020B0604020202020204" pitchFamily="34" charset="0"/>
                <a:cs typeface="Arial" panose="020B0604020202020204" pitchFamily="34" charset="0"/>
              </a:rPr>
              <a:t>Al dar una breve introducción de la estructura de la entrevista, el entrevistador ayuda al entrevistado a darse una idea de  qué es lo que se espera de él y de lo que puede esperar del entrevistador</a:t>
            </a:r>
            <a:r>
              <a:rPr lang="es-US" sz="1800" dirty="0" smtClean="0">
                <a:latin typeface="Arial" panose="020B0604020202020204" pitchFamily="34" charset="0"/>
                <a:cs typeface="Arial" panose="020B0604020202020204" pitchFamily="34" charset="0"/>
              </a:rPr>
              <a:t>.</a:t>
            </a:r>
            <a:endParaRPr lang="es-US" sz="1800" dirty="0">
              <a:latin typeface="Arial" panose="020B0604020202020204" pitchFamily="34" charset="0"/>
              <a:cs typeface="Arial" panose="020B0604020202020204" pitchFamily="34" charset="0"/>
            </a:endParaRPr>
          </a:p>
          <a:p>
            <a:endParaRPr lang="es-US" sz="1800" b="1" dirty="0" smtClean="0">
              <a:latin typeface="Arial" panose="020B0604020202020204" pitchFamily="34" charset="0"/>
              <a:cs typeface="Arial" panose="020B0604020202020204" pitchFamily="34" charset="0"/>
            </a:endParaRPr>
          </a:p>
          <a:p>
            <a:r>
              <a:rPr lang="es-US" sz="1800" b="1" dirty="0" smtClean="0">
                <a:latin typeface="Arial" panose="020B0604020202020204" pitchFamily="34" charset="0"/>
                <a:cs typeface="Arial" panose="020B0604020202020204" pitchFamily="34" charset="0"/>
              </a:rPr>
              <a:t>BUSCAR </a:t>
            </a:r>
            <a:r>
              <a:rPr lang="es-US" sz="1800" b="1" dirty="0">
                <a:latin typeface="Arial" panose="020B0604020202020204" pitchFamily="34" charset="0"/>
                <a:cs typeface="Arial" panose="020B0604020202020204" pitchFamily="34" charset="0"/>
              </a:rPr>
              <a:t>HECHOS </a:t>
            </a:r>
          </a:p>
          <a:p>
            <a:pPr>
              <a:buFont typeface="Wingdings" panose="05000000000000000000" pitchFamily="2" charset="2"/>
              <a:buChar char="ü"/>
            </a:pPr>
            <a:r>
              <a:rPr lang="es-US" sz="1800" dirty="0">
                <a:latin typeface="Arial" panose="020B0604020202020204" pitchFamily="34" charset="0"/>
                <a:cs typeface="Arial" panose="020B0604020202020204" pitchFamily="34" charset="0"/>
              </a:rPr>
              <a:t>la etapa de apertura es de la entrevista es favorable para obtener datos de antecedentes.</a:t>
            </a:r>
          </a:p>
          <a:p>
            <a:pPr>
              <a:buFont typeface="Wingdings" panose="05000000000000000000" pitchFamily="2" charset="2"/>
              <a:buChar char="ü"/>
            </a:pPr>
            <a:r>
              <a:rPr lang="es-US" sz="1800" dirty="0">
                <a:latin typeface="Arial" panose="020B0604020202020204" pitchFamily="34" charset="0"/>
                <a:cs typeface="Arial" panose="020B0604020202020204" pitchFamily="34" charset="0"/>
              </a:rPr>
              <a:t>la información personal de antecedentes que se busca deberá ser sólo la pertinente y necesaria a para el motivo de la entrevista, y el entrevistado deberá reconocerla como tal.</a:t>
            </a:r>
          </a:p>
          <a:p>
            <a:endParaRPr lang="es-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974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6370" y="1511384"/>
            <a:ext cx="7618819" cy="628479"/>
          </a:xfrm>
        </p:spPr>
        <p:txBody>
          <a:bodyPr>
            <a:normAutofit fontScale="90000"/>
          </a:bodyPr>
          <a:lstStyle/>
          <a:p>
            <a:r>
              <a:rPr lang="es-MX" dirty="0"/>
              <a:t/>
            </a:r>
            <a:br>
              <a:rPr lang="es-MX" dirty="0"/>
            </a:br>
            <a:endParaRPr lang="es-MX" dirty="0"/>
          </a:p>
        </p:txBody>
      </p:sp>
      <p:sp>
        <p:nvSpPr>
          <p:cNvPr id="3" name="Marcador de contenido 2"/>
          <p:cNvSpPr>
            <a:spLocks noGrp="1"/>
          </p:cNvSpPr>
          <p:nvPr>
            <p:ph idx="1"/>
          </p:nvPr>
        </p:nvSpPr>
        <p:spPr>
          <a:xfrm>
            <a:off x="375138" y="1511384"/>
            <a:ext cx="11183816" cy="5010605"/>
          </a:xfrm>
        </p:spPr>
        <p:txBody>
          <a:bodyPr>
            <a:noAutofit/>
          </a:bodyPr>
          <a:lstStyle/>
          <a:p>
            <a:r>
              <a:rPr lang="es-MX" sz="2000" b="1" dirty="0" smtClean="0">
                <a:latin typeface="Arial" panose="020B0604020202020204" pitchFamily="34" charset="0"/>
                <a:cs typeface="Arial" panose="020B0604020202020204" pitchFamily="34" charset="0"/>
              </a:rPr>
              <a:t>DESARROLLO DE LA ENTREVISTA</a:t>
            </a:r>
            <a:endParaRPr lang="es-US" sz="2000" dirty="0" smtClean="0">
              <a:latin typeface="Arial" panose="020B0604020202020204" pitchFamily="34" charset="0"/>
              <a:cs typeface="Arial" panose="020B0604020202020204" pitchFamily="34" charset="0"/>
            </a:endParaRPr>
          </a:p>
          <a:p>
            <a:endParaRPr lang="es-US"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sz="2000" dirty="0">
                <a:latin typeface="Arial" panose="020B0604020202020204" pitchFamily="34" charset="0"/>
                <a:cs typeface="Arial" panose="020B0604020202020204" pitchFamily="34" charset="0"/>
              </a:rPr>
              <a:t>En la fase del desarrollo está el cuerpo principal de preguntas y respuestas.</a:t>
            </a:r>
          </a:p>
          <a:p>
            <a:pPr>
              <a:buFont typeface="Wingdings" panose="05000000000000000000" pitchFamily="2" charset="2"/>
              <a:buChar char="ü"/>
            </a:pPr>
            <a:r>
              <a:rPr lang="es-US" sz="2000" dirty="0">
                <a:latin typeface="Arial" panose="020B0604020202020204" pitchFamily="34" charset="0"/>
                <a:cs typeface="Arial" panose="020B0604020202020204" pitchFamily="34" charset="0"/>
              </a:rPr>
              <a:t>El orden debe ir de lo más superficial al nivel más profundo.</a:t>
            </a:r>
          </a:p>
          <a:p>
            <a:pPr>
              <a:buFont typeface="Wingdings" panose="05000000000000000000" pitchFamily="2" charset="2"/>
              <a:buChar char="ü"/>
            </a:pPr>
            <a:r>
              <a:rPr lang="es-US" sz="2000" dirty="0">
                <a:latin typeface="Arial" panose="020B0604020202020204" pitchFamily="34" charset="0"/>
                <a:cs typeface="Arial" panose="020B0604020202020204" pitchFamily="34" charset="0"/>
              </a:rPr>
              <a:t>Los temas delicados o que amenacen el ego deben abordarse con cuidado.</a:t>
            </a:r>
          </a:p>
          <a:p>
            <a:pPr marL="0" indent="0">
              <a:buNone/>
            </a:pPr>
            <a:endParaRPr lang="es-US" sz="2000" b="1" dirty="0">
              <a:latin typeface="Arial" panose="020B0604020202020204" pitchFamily="34" charset="0"/>
              <a:cs typeface="Arial" panose="020B0604020202020204" pitchFamily="34" charset="0"/>
            </a:endParaRPr>
          </a:p>
          <a:p>
            <a:r>
              <a:rPr lang="es-US" sz="2000" b="1" dirty="0">
                <a:latin typeface="Arial" panose="020B0604020202020204" pitchFamily="34" charset="0"/>
                <a:cs typeface="Arial" panose="020B0604020202020204" pitchFamily="34" charset="0"/>
              </a:rPr>
              <a:t>ASUNTOS INDEPENDIENTES – PREGUNTAS DE UN SOLO TEMA.</a:t>
            </a:r>
          </a:p>
          <a:p>
            <a:endParaRPr lang="es-US"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sz="2000" dirty="0">
                <a:latin typeface="Arial" panose="020B0604020202020204" pitchFamily="34" charset="0"/>
                <a:cs typeface="Arial" panose="020B0604020202020204" pitchFamily="34" charset="0"/>
              </a:rPr>
              <a:t>La estructura más simple es cuando cada respuesta se refiere a una sola pregunta.</a:t>
            </a:r>
          </a:p>
          <a:p>
            <a:pPr>
              <a:buFont typeface="Wingdings" panose="05000000000000000000" pitchFamily="2" charset="2"/>
              <a:buChar char="ü"/>
            </a:pPr>
            <a:r>
              <a:rPr lang="es-US" sz="2000" dirty="0" smtClean="0">
                <a:latin typeface="Arial" panose="020B0604020202020204" pitchFamily="34" charset="0"/>
                <a:cs typeface="Arial" panose="020B0604020202020204" pitchFamily="34" charset="0"/>
              </a:rPr>
              <a:t>Puede haber muy poca relación entre preguntas, que son como asuntos individuales en un cuestionario.</a:t>
            </a:r>
          </a:p>
          <a:p>
            <a:pPr>
              <a:buFont typeface="Wingdings" panose="05000000000000000000" pitchFamily="2" charset="2"/>
              <a:buChar char="ü"/>
            </a:pPr>
            <a:r>
              <a:rPr lang="es-US" sz="2000" dirty="0" smtClean="0">
                <a:latin typeface="Arial" panose="020B0604020202020204" pitchFamily="34" charset="0"/>
                <a:cs typeface="Arial" panose="020B0604020202020204" pitchFamily="34" charset="0"/>
              </a:rPr>
              <a:t>Un </a:t>
            </a:r>
            <a:r>
              <a:rPr lang="es-US" sz="2000" dirty="0">
                <a:latin typeface="Arial" panose="020B0604020202020204" pitchFamily="34" charset="0"/>
                <a:cs typeface="Arial" panose="020B0604020202020204" pitchFamily="34" charset="0"/>
              </a:rPr>
              <a:t>problema con esta estructura es que el entrevistado puede percibir una relaje no se le había propuesto y ligar respuestas con preguntas o respuestas previas</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0306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DA184DE-C8D4-994A-A57A-F88176FF96A5}"/>
              </a:ext>
            </a:extLst>
          </p:cNvPr>
          <p:cNvSpPr>
            <a:spLocks noGrp="1"/>
          </p:cNvSpPr>
          <p:nvPr>
            <p:ph type="title"/>
          </p:nvPr>
        </p:nvSpPr>
        <p:spPr/>
        <p:txBody>
          <a:bodyPr>
            <a:normAutofit/>
          </a:bodyPr>
          <a:lstStyle/>
          <a:p>
            <a:pPr marL="171450" indent="-171450">
              <a:buFont typeface="Arial" panose="020B0604020202020204" pitchFamily="34" charset="0"/>
              <a:buChar char="•"/>
            </a:pPr>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77B4A3F4-6047-1B4A-9C14-0C3C18B6A1AB}"/>
              </a:ext>
            </a:extLst>
          </p:cNvPr>
          <p:cNvSpPr>
            <a:spLocks noGrp="1"/>
          </p:cNvSpPr>
          <p:nvPr>
            <p:ph idx="1"/>
          </p:nvPr>
        </p:nvSpPr>
        <p:spPr>
          <a:xfrm>
            <a:off x="849086" y="1407659"/>
            <a:ext cx="10929257" cy="5450341"/>
          </a:xfrm>
        </p:spPr>
        <p:txBody>
          <a:bodyPr>
            <a:noAutofit/>
          </a:bodyPr>
          <a:lstStyle/>
          <a:p>
            <a:endParaRPr lang="es-US" sz="1800" b="1" dirty="0" smtClean="0">
              <a:latin typeface="Arial" panose="020B0604020202020204" pitchFamily="34" charset="0"/>
              <a:cs typeface="Arial" panose="020B0604020202020204" pitchFamily="34" charset="0"/>
            </a:endParaRPr>
          </a:p>
          <a:p>
            <a:r>
              <a:rPr lang="es-US" sz="2200" b="1" dirty="0" smtClean="0">
                <a:latin typeface="Arial" panose="020B0604020202020204" pitchFamily="34" charset="0"/>
                <a:cs typeface="Arial" panose="020B0604020202020204" pitchFamily="34" charset="0"/>
              </a:rPr>
              <a:t>ASUNTOS </a:t>
            </a:r>
            <a:r>
              <a:rPr lang="es-US" sz="2200" b="1" dirty="0">
                <a:latin typeface="Arial" panose="020B0604020202020204" pitchFamily="34" charset="0"/>
                <a:cs typeface="Arial" panose="020B0604020202020204" pitchFamily="34" charset="0"/>
              </a:rPr>
              <a:t>SECUENCIALES – ESTRUCTURA EN </a:t>
            </a:r>
            <a:r>
              <a:rPr lang="es-US" sz="2200" b="1" dirty="0" smtClean="0">
                <a:latin typeface="Arial" panose="020B0604020202020204" pitchFamily="34" charset="0"/>
                <a:cs typeface="Arial" panose="020B0604020202020204" pitchFamily="34" charset="0"/>
              </a:rPr>
              <a:t>CADENA</a:t>
            </a:r>
            <a:endParaRPr lang="es-US" sz="22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Las respuestas y preguntas se pueden ligar secuencialmente en una cadena asociativa.</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El número de preguntas y respuestas en cada grupo encadenado puede variar.</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Frecuentemente son abiertas </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Dentro de esta estructura no hay lazos de retroalimentación.</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Esta estructura puede representar una desviación de un plan preparado.</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Esta estructura se da cuando la conversación cae “fuera del tema”.</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Hay intercambios interpersonales que pueden pasar por encima del interés En un tema particular.</a:t>
            </a:r>
          </a:p>
        </p:txBody>
      </p:sp>
    </p:spTree>
    <p:extLst>
      <p:ext uri="{BB962C8B-B14F-4D97-AF65-F5344CB8AC3E}">
        <p14:creationId xmlns:p14="http://schemas.microsoft.com/office/powerpoint/2010/main" val="3101770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1113B01-C200-AD43-9E16-3F66C9C83CDA}"/>
              </a:ext>
            </a:extLst>
          </p:cNvPr>
          <p:cNvSpPr>
            <a:spLocks noGrp="1"/>
          </p:cNvSpPr>
          <p:nvPr>
            <p:ph type="title"/>
          </p:nvPr>
        </p:nvSpPr>
        <p:spPr/>
        <p:txBody>
          <a:bodyPr>
            <a:normAutofit/>
          </a:bodyPr>
          <a:lstStyle/>
          <a:p>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D221FA88-3A0D-5640-9DBE-64DAF543B0B7}"/>
              </a:ext>
            </a:extLst>
          </p:cNvPr>
          <p:cNvSpPr>
            <a:spLocks noGrp="1"/>
          </p:cNvSpPr>
          <p:nvPr>
            <p:ph idx="1"/>
          </p:nvPr>
        </p:nvSpPr>
        <p:spPr>
          <a:xfrm>
            <a:off x="838200" y="1690688"/>
            <a:ext cx="10301369" cy="4620851"/>
          </a:xfrm>
        </p:spPr>
        <p:txBody>
          <a:bodyPr>
            <a:normAutofit lnSpcReduction="10000"/>
          </a:bodyPr>
          <a:lstStyle/>
          <a:p>
            <a:pPr>
              <a:buFont typeface="Wingdings" panose="05000000000000000000" pitchFamily="2" charset="2"/>
              <a:buChar char="ü"/>
            </a:pPr>
            <a:endParaRPr lang="es-US" sz="1200" dirty="0">
              <a:latin typeface="Arial" panose="020B0604020202020204" pitchFamily="34" charset="0"/>
              <a:cs typeface="Arial" panose="020B0604020202020204" pitchFamily="34" charset="0"/>
            </a:endParaRPr>
          </a:p>
          <a:p>
            <a:r>
              <a:rPr lang="es-US" b="1" dirty="0">
                <a:latin typeface="Arial" panose="020B0604020202020204" pitchFamily="34" charset="0"/>
                <a:cs typeface="Arial" panose="020B0604020202020204" pitchFamily="34" charset="0"/>
              </a:rPr>
              <a:t>TEMAS AGRUPADOS – ESTRUCTURA EN CONSTELACIÓN</a:t>
            </a:r>
            <a:r>
              <a:rPr lang="es-US" b="1" dirty="0" smtClean="0">
                <a:latin typeface="Arial" panose="020B0604020202020204" pitchFamily="34" charset="0"/>
                <a:cs typeface="Arial" panose="020B0604020202020204" pitchFamily="34" charset="0"/>
              </a:rPr>
              <a:t>.</a:t>
            </a:r>
            <a:endParaRPr lang="es-US" b="1"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es-US"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dirty="0">
                <a:latin typeface="Arial" panose="020B0604020202020204" pitchFamily="34" charset="0"/>
                <a:cs typeface="Arial" panose="020B0604020202020204" pitchFamily="34" charset="0"/>
              </a:rPr>
              <a:t>Los juegos de las preguntas relacionadas, cada uno de los cuales se agrupa alrededor de un tema separado, pueden formar complejos integrados de preguntas y respuestas.</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Cada tema se explora antes de que la entrevista pase a otro tema.</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Dentro de una constelación se puede usar una variedad de estructura.</a:t>
            </a:r>
          </a:p>
          <a:p>
            <a:endParaRPr lang="es-US" sz="1200" b="1" dirty="0">
              <a:latin typeface="Arial" panose="020B0604020202020204" pitchFamily="34" charset="0"/>
              <a:cs typeface="Arial" panose="020B0604020202020204" pitchFamily="34" charset="0"/>
            </a:endParaRPr>
          </a:p>
          <a:p>
            <a:endParaRPr lang="es-US" sz="1200" b="1"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39264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89FD8E1-65B8-7E4B-BB65-D9D2F8F88655}"/>
              </a:ext>
            </a:extLst>
          </p:cNvPr>
          <p:cNvSpPr>
            <a:spLocks noGrp="1"/>
          </p:cNvSpPr>
          <p:nvPr>
            <p:ph type="title"/>
          </p:nvPr>
        </p:nvSpPr>
        <p:spPr/>
        <p:txBody>
          <a:bodyPr/>
          <a:lstStyle/>
          <a:p>
            <a:endParaRPr lang="es-US"/>
          </a:p>
        </p:txBody>
      </p:sp>
      <p:sp>
        <p:nvSpPr>
          <p:cNvPr id="3" name="Marcador de contenido 2">
            <a:extLst>
              <a:ext uri="{FF2B5EF4-FFF2-40B4-BE49-F238E27FC236}">
                <a16:creationId xmlns="" xmlns:a16="http://schemas.microsoft.com/office/drawing/2014/main" id="{A15F963E-35F5-BB47-8F0A-838C02914B6D}"/>
              </a:ext>
            </a:extLst>
          </p:cNvPr>
          <p:cNvSpPr>
            <a:spLocks noGrp="1"/>
          </p:cNvSpPr>
          <p:nvPr>
            <p:ph idx="1"/>
          </p:nvPr>
        </p:nvSpPr>
        <p:spPr>
          <a:xfrm>
            <a:off x="500743" y="1921417"/>
            <a:ext cx="10853057" cy="4512039"/>
          </a:xfrm>
        </p:spPr>
        <p:txBody>
          <a:bodyPr>
            <a:noAutofit/>
          </a:bodyPr>
          <a:lstStyle/>
          <a:p>
            <a:r>
              <a:rPr lang="es-US" b="1" dirty="0">
                <a:latin typeface="Arial" panose="020B0604020202020204" pitchFamily="34" charset="0"/>
                <a:cs typeface="Arial" panose="020B0604020202020204" pitchFamily="34" charset="0"/>
              </a:rPr>
              <a:t>ESTRUCTURA RAMIFICADA CON EFECTO CANALIZADOR.</a:t>
            </a:r>
          </a:p>
          <a:p>
            <a:endParaRPr lang="es-US"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dirty="0">
                <a:latin typeface="Arial" panose="020B0604020202020204" pitchFamily="34" charset="0"/>
                <a:cs typeface="Arial" panose="020B0604020202020204" pitchFamily="34" charset="0"/>
              </a:rPr>
              <a:t>El entrevistador sólo debe una usar una respuesta y no más de una alternativa en la respuesta.</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Esto produce el efecto de canalizar la discusión en cierta dirección</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Eventualmente el entrevistado reduce la variedad y complejidad de las respuestas hacia la más sencilla estructura en cadena.</a:t>
            </a:r>
            <a:endParaRPr lang="es-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1140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498C114-28CE-9642-A461-5B21CAC90579}"/>
              </a:ext>
            </a:extLst>
          </p:cNvPr>
          <p:cNvSpPr>
            <a:spLocks noGrp="1"/>
          </p:cNvSpPr>
          <p:nvPr>
            <p:ph type="title"/>
          </p:nvPr>
        </p:nvSpPr>
        <p:spPr/>
        <p:txBody>
          <a:bodyPr>
            <a:normAutofit/>
          </a:bodyPr>
          <a:lstStyle/>
          <a:p>
            <a:r>
              <a:rPr lang="es-US" sz="1200" b="1" dirty="0">
                <a:latin typeface="Arial" panose="020B0604020202020204" pitchFamily="34" charset="0"/>
                <a:cs typeface="Arial" panose="020B0604020202020204" pitchFamily="34" charset="0"/>
              </a:rPr>
              <a:t>Estructura en secuencia.</a:t>
            </a:r>
          </a:p>
        </p:txBody>
      </p:sp>
      <p:sp>
        <p:nvSpPr>
          <p:cNvPr id="3" name="Marcador de contenido 2">
            <a:extLst>
              <a:ext uri="{FF2B5EF4-FFF2-40B4-BE49-F238E27FC236}">
                <a16:creationId xmlns="" xmlns:a16="http://schemas.microsoft.com/office/drawing/2014/main" id="{C5CA2219-AD52-6243-997B-23663636C0AB}"/>
              </a:ext>
            </a:extLst>
          </p:cNvPr>
          <p:cNvSpPr>
            <a:spLocks noGrp="1"/>
          </p:cNvSpPr>
          <p:nvPr>
            <p:ph idx="1"/>
          </p:nvPr>
        </p:nvSpPr>
        <p:spPr>
          <a:xfrm>
            <a:off x="838200" y="1590506"/>
            <a:ext cx="10515600" cy="4570808"/>
          </a:xfrm>
        </p:spPr>
        <p:txBody>
          <a:bodyPr>
            <a:normAutofit/>
          </a:bodyPr>
          <a:lstStyle/>
          <a:p>
            <a:r>
              <a:rPr lang="es-US" sz="2400" b="1" dirty="0">
                <a:latin typeface="Arial" panose="020B0604020202020204" pitchFamily="34" charset="0"/>
                <a:cs typeface="Arial" panose="020B0604020202020204" pitchFamily="34" charset="0"/>
              </a:rPr>
              <a:t>ESTRUCTURA EN SECUENCIA.</a:t>
            </a:r>
            <a:endParaRPr lang="es-US" sz="2400"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es-US" sz="24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estas estructuras tanto el entrevistador como el entrevistado se puede referir a preguntas o respuestas previas, o ignorar algunos aspectos por el momento para retomarlos después.</a:t>
            </a: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La forma más sencilla se da cuando la estructura es en secuencia.</a:t>
            </a: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En este caso una pregunta puede llevar a una respuesta que contenga varios aspectos.</a:t>
            </a: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El entrevistador selecciona un aspecto, vuelve a otro aspecto y lo trata igualmente hasta que se hayan explorado tantos aspectos como sea posible.</a:t>
            </a:r>
          </a:p>
          <a:p>
            <a:endParaRPr lang="es-US" sz="1200" b="1"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9820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E1324910-DA4E-4C21-8F64-183B19375D3F}" type="slidenum">
              <a:rPr lang="es-MX" smtClean="0"/>
              <a:t>2</a:t>
            </a:fld>
            <a:endParaRPr lang="es-MX"/>
          </a:p>
        </p:txBody>
      </p:sp>
      <p:sp>
        <p:nvSpPr>
          <p:cNvPr id="5" name="1 Rectángulo"/>
          <p:cNvSpPr>
            <a:spLocks noChangeArrowheads="1"/>
          </p:cNvSpPr>
          <p:nvPr/>
        </p:nvSpPr>
        <p:spPr bwMode="auto">
          <a:xfrm>
            <a:off x="1270556" y="1608687"/>
            <a:ext cx="10083244" cy="4524315"/>
          </a:xfrm>
          <a:prstGeom prst="rect">
            <a:avLst/>
          </a:prstGeom>
          <a:noFill/>
          <a:ln w="9525">
            <a:noFill/>
            <a:miter lim="800000"/>
            <a:headEnd/>
            <a:tailEnd/>
          </a:ln>
        </p:spPr>
        <p:txBody>
          <a:bodyPr wrap="square">
            <a:spAutoFit/>
          </a:bodyPr>
          <a:lstStyle/>
          <a:p>
            <a:pPr algn="just"/>
            <a:r>
              <a:rPr lang="es-MX" sz="2400" b="1" dirty="0">
                <a:solidFill>
                  <a:srgbClr val="92D050"/>
                </a:solidFill>
              </a:rPr>
              <a:t>¿Cómo emplear este material?</a:t>
            </a:r>
          </a:p>
          <a:p>
            <a:pPr algn="just"/>
            <a:endParaRPr lang="es-MX" sz="2400" b="1" dirty="0">
              <a:solidFill>
                <a:srgbClr val="FF0000"/>
              </a:solidFill>
            </a:endParaRPr>
          </a:p>
          <a:p>
            <a:pPr algn="just"/>
            <a:r>
              <a:rPr lang="es-ES" sz="2400" dirty="0"/>
              <a:t>El presente material tiene como cometido facilitar la exposición gráfica del tema </a:t>
            </a:r>
            <a:r>
              <a:rPr lang="es-ES" sz="2400" dirty="0" smtClean="0"/>
              <a:t>“El proceso de la entrevista y sus elementos” </a:t>
            </a:r>
            <a:r>
              <a:rPr lang="es-ES" sz="2400" dirty="0"/>
              <a:t>que se aborda en la unidad de aprendizaje </a:t>
            </a:r>
            <a:r>
              <a:rPr lang="es-ES" sz="2400" dirty="0" smtClean="0"/>
              <a:t>“Entrevista en Seguridad” que </a:t>
            </a:r>
            <a:r>
              <a:rPr lang="es-ES" sz="2400" dirty="0"/>
              <a:t>corresponde al </a:t>
            </a:r>
            <a:r>
              <a:rPr lang="es-ES" sz="2400" dirty="0" smtClean="0"/>
              <a:t>tercer</a:t>
            </a:r>
            <a:r>
              <a:rPr lang="es-ES" sz="2400" dirty="0" smtClean="0"/>
              <a:t> </a:t>
            </a:r>
            <a:r>
              <a:rPr lang="es-ES" sz="2400" dirty="0"/>
              <a:t>semestre de la Licenciatura en </a:t>
            </a:r>
            <a:r>
              <a:rPr lang="es-ES" sz="2400" dirty="0" smtClean="0"/>
              <a:t>Seguridad Ciudadana. Unidad temática I: </a:t>
            </a:r>
            <a:r>
              <a:rPr lang="es-ES" sz="2400" dirty="0" smtClean="0"/>
              <a:t>El proceso de la entrevista y sus elementos.</a:t>
            </a:r>
            <a:endParaRPr lang="es-ES" sz="2400" dirty="0" smtClean="0"/>
          </a:p>
          <a:p>
            <a:pPr algn="just"/>
            <a:endParaRPr lang="es-MX" sz="2400" dirty="0"/>
          </a:p>
          <a:p>
            <a:pPr algn="just"/>
            <a:r>
              <a:rPr lang="es-ES" sz="2400" dirty="0"/>
              <a:t>La presentación deberá ir acompañada de una explicación oral del catedrático, ya que la aportación que pueda hacer mediante ejemplos y situaciones cotidianas brindará la oportunidad de que los estudiantes comprendan la importancia de construir argumentos sólidos, creíbles y bien </a:t>
            </a:r>
            <a:r>
              <a:rPr lang="es-ES" sz="2400" dirty="0" smtClean="0"/>
              <a:t>soportados.</a:t>
            </a:r>
            <a:endParaRPr lang="es-MX" sz="2400" dirty="0"/>
          </a:p>
        </p:txBody>
      </p:sp>
    </p:spTree>
    <p:extLst>
      <p:ext uri="{BB962C8B-B14F-4D97-AF65-F5344CB8AC3E}">
        <p14:creationId xmlns:p14="http://schemas.microsoft.com/office/powerpoint/2010/main" val="2471216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D93D312-6A23-504E-BCF7-BBBF3A259797}"/>
              </a:ext>
            </a:extLst>
          </p:cNvPr>
          <p:cNvSpPr>
            <a:spLocks noGrp="1"/>
          </p:cNvSpPr>
          <p:nvPr>
            <p:ph type="title"/>
          </p:nvPr>
        </p:nvSpPr>
        <p:spPr>
          <a:xfrm>
            <a:off x="794657" y="190953"/>
            <a:ext cx="10515600" cy="1325563"/>
          </a:xfrm>
        </p:spPr>
        <p:txBody>
          <a:bodyPr/>
          <a:lstStyle/>
          <a:p>
            <a:endParaRPr lang="es-US" dirty="0"/>
          </a:p>
        </p:txBody>
      </p:sp>
      <p:sp>
        <p:nvSpPr>
          <p:cNvPr id="3" name="Marcador de contenido 2">
            <a:extLst>
              <a:ext uri="{FF2B5EF4-FFF2-40B4-BE49-F238E27FC236}">
                <a16:creationId xmlns="" xmlns:a16="http://schemas.microsoft.com/office/drawing/2014/main" id="{10763590-04D4-1147-BBA0-5842DD980D63}"/>
              </a:ext>
            </a:extLst>
          </p:cNvPr>
          <p:cNvSpPr>
            <a:spLocks noGrp="1"/>
          </p:cNvSpPr>
          <p:nvPr>
            <p:ph idx="1"/>
          </p:nvPr>
        </p:nvSpPr>
        <p:spPr>
          <a:xfrm>
            <a:off x="435428" y="1669304"/>
            <a:ext cx="11234057" cy="4970981"/>
          </a:xfrm>
        </p:spPr>
        <p:txBody>
          <a:bodyPr>
            <a:noAutofit/>
          </a:bodyPr>
          <a:lstStyle/>
          <a:p>
            <a:r>
              <a:rPr lang="es-US" sz="3000" b="1" dirty="0">
                <a:latin typeface="Arial" panose="020B0604020202020204" pitchFamily="34" charset="0"/>
                <a:cs typeface="Arial" panose="020B0604020202020204" pitchFamily="34" charset="0"/>
              </a:rPr>
              <a:t>ESTRUCTURA RAMIFICADA COMPLEJA CON LAZOS DE RETROALIMENTACIÓN</a:t>
            </a:r>
            <a:r>
              <a:rPr lang="es-US" sz="3000" b="1" dirty="0" smtClean="0">
                <a:latin typeface="Arial" panose="020B0604020202020204" pitchFamily="34" charset="0"/>
                <a:cs typeface="Arial" panose="020B0604020202020204" pitchFamily="34" charset="0"/>
              </a:rPr>
              <a:t>.</a:t>
            </a:r>
            <a:endParaRPr lang="es-US" sz="3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Este es el  tipo de estructura más complejo con muchas posibles variables</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Este tipo de estructura es excelente para explorar relaciones internacionales delicadas o de temas conceptualmente complejos </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En esta estructura la primera pregunta tiende a ser de orden bastante general, llevando a un número de respuestas posibles.</a:t>
            </a:r>
            <a:endParaRPr lang="es-US" sz="3000" dirty="0"/>
          </a:p>
        </p:txBody>
      </p:sp>
    </p:spTree>
    <p:extLst>
      <p:ext uri="{BB962C8B-B14F-4D97-AF65-F5344CB8AC3E}">
        <p14:creationId xmlns:p14="http://schemas.microsoft.com/office/powerpoint/2010/main" val="2024639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3431" y="1810926"/>
            <a:ext cx="7921869" cy="4777443"/>
          </a:xfrm>
        </p:spPr>
        <p:txBody>
          <a:bodyPr>
            <a:normAutofit/>
          </a:bodyPr>
          <a:lstStyle/>
          <a:p>
            <a:r>
              <a:rPr lang="es-MX" b="1" dirty="0">
                <a:latin typeface="Arial" panose="020B0604020202020204" pitchFamily="34" charset="0"/>
                <a:cs typeface="Arial" panose="020B0604020202020204" pitchFamily="34" charset="0"/>
              </a:rPr>
              <a:t>CONCLUSIÓN Y DESPEDIDA</a:t>
            </a:r>
            <a:endParaRPr lang="es-US" dirty="0">
              <a:latin typeface="Arial" panose="020B0604020202020204" pitchFamily="34" charset="0"/>
              <a:cs typeface="Arial" panose="020B0604020202020204" pitchFamily="34" charset="0"/>
            </a:endParaRPr>
          </a:p>
          <a:p>
            <a:endParaRPr lang="es-US"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dirty="0">
                <a:latin typeface="Arial" panose="020B0604020202020204" pitchFamily="34" charset="0"/>
                <a:cs typeface="Arial" panose="020B0604020202020204" pitchFamily="34" charset="0"/>
              </a:rPr>
              <a:t>La conclusión de la entrevista debe provocar un sentimiento de satisfacción tanto en el entre el entrevistador como en el entrevistado, cada uno debe se sentir que ha logrado los fines de la entrevista.</a:t>
            </a:r>
          </a:p>
          <a:p>
            <a:pPr>
              <a:buFont typeface="Wingdings" panose="05000000000000000000" pitchFamily="2" charset="2"/>
              <a:buChar char="ü"/>
            </a:pPr>
            <a:r>
              <a:rPr lang="es-US" dirty="0">
                <a:latin typeface="Arial" panose="020B0604020202020204" pitchFamily="34" charset="0"/>
                <a:cs typeface="Arial" panose="020B0604020202020204" pitchFamily="34" charset="0"/>
              </a:rPr>
              <a:t>Nunca se debe de dejar pasar la cortesía de dar las gracias al entrevistado.</a:t>
            </a:r>
          </a:p>
          <a:p>
            <a:pPr>
              <a:buFont typeface="Wingdings" panose="05000000000000000000" pitchFamily="2" charset="2"/>
              <a:buChar char="ü"/>
            </a:pPr>
            <a:endParaRPr lang="es-US" sz="1200"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p:txBody>
      </p:sp>
      <p:pic>
        <p:nvPicPr>
          <p:cNvPr id="12290" name="Picture 2" descr="Resultado de imagen para despedida en una entrevi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038" y="3270959"/>
            <a:ext cx="3238500" cy="185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888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C5E2663-87A2-9E42-9C87-65C647632DA1}"/>
              </a:ext>
            </a:extLst>
          </p:cNvPr>
          <p:cNvSpPr>
            <a:spLocks noGrp="1"/>
          </p:cNvSpPr>
          <p:nvPr>
            <p:ph type="title"/>
          </p:nvPr>
        </p:nvSpPr>
        <p:spPr/>
        <p:txBody>
          <a:bodyPr/>
          <a:lstStyle/>
          <a:p>
            <a:endParaRPr lang="es-US" dirty="0"/>
          </a:p>
        </p:txBody>
      </p:sp>
      <p:sp>
        <p:nvSpPr>
          <p:cNvPr id="3" name="Marcador de contenido 2">
            <a:extLst>
              <a:ext uri="{FF2B5EF4-FFF2-40B4-BE49-F238E27FC236}">
                <a16:creationId xmlns="" xmlns:a16="http://schemas.microsoft.com/office/drawing/2014/main" id="{40ED27FC-2AF0-834E-A9FA-9F57E9791683}"/>
              </a:ext>
            </a:extLst>
          </p:cNvPr>
          <p:cNvSpPr>
            <a:spLocks noGrp="1"/>
          </p:cNvSpPr>
          <p:nvPr>
            <p:ph idx="1"/>
          </p:nvPr>
        </p:nvSpPr>
        <p:spPr>
          <a:xfrm>
            <a:off x="460375" y="1600200"/>
            <a:ext cx="6441168" cy="4604657"/>
          </a:xfrm>
        </p:spPr>
        <p:txBody>
          <a:bodyPr>
            <a:normAutofit lnSpcReduction="10000"/>
          </a:bodyPr>
          <a:lstStyle/>
          <a:p>
            <a:r>
              <a:rPr lang="es-US" b="1" dirty="0">
                <a:latin typeface="Arial" panose="020B0604020202020204" pitchFamily="34" charset="0"/>
                <a:cs typeface="Arial" panose="020B0604020202020204" pitchFamily="34" charset="0"/>
              </a:rPr>
              <a:t>FORMATO DE PREGUNTAS Y RESPUESTAS</a:t>
            </a:r>
          </a:p>
          <a:p>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El formato se refiere a la forma en que se expresan las preguntas y respuestas. (Estos se pueden encontrar en la redacción, espectro y grado de cierre.)</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El formato de respuestas se determina por el formato de preguntas</a:t>
            </a:r>
            <a:r>
              <a:rPr lang="es-US" dirty="0" smtClean="0">
                <a:latin typeface="Arial" panose="020B0604020202020204" pitchFamily="34" charset="0"/>
                <a:cs typeface="Arial" panose="020B0604020202020204" pitchFamily="34" charset="0"/>
              </a:rPr>
              <a:t>.</a:t>
            </a:r>
          </a:p>
          <a:p>
            <a:pPr>
              <a:buFont typeface="Wingdings" panose="05000000000000000000" pitchFamily="2" charset="2"/>
              <a:buChar char="ü"/>
            </a:pPr>
            <a:endParaRPr lang="es-US" dirty="0"/>
          </a:p>
        </p:txBody>
      </p:sp>
      <p:sp>
        <p:nvSpPr>
          <p:cNvPr id="4" name="AutoShape 2" descr="Resultado de imagen para preguntas y respuest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stretch>
            <a:fillRect/>
          </a:stretch>
        </p:blipFill>
        <p:spPr>
          <a:xfrm>
            <a:off x="7445829" y="2561204"/>
            <a:ext cx="3752168" cy="3143250"/>
          </a:xfrm>
          <a:prstGeom prst="rect">
            <a:avLst/>
          </a:prstGeom>
        </p:spPr>
      </p:pic>
    </p:spTree>
    <p:extLst>
      <p:ext uri="{BB962C8B-B14F-4D97-AF65-F5344CB8AC3E}">
        <p14:creationId xmlns:p14="http://schemas.microsoft.com/office/powerpoint/2010/main" val="8565214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7733419-63C7-9947-9375-BA3359403B3B}"/>
              </a:ext>
            </a:extLst>
          </p:cNvPr>
          <p:cNvSpPr>
            <a:spLocks noGrp="1"/>
          </p:cNvSpPr>
          <p:nvPr>
            <p:ph idx="1"/>
          </p:nvPr>
        </p:nvSpPr>
        <p:spPr>
          <a:xfrm>
            <a:off x="239486" y="1393372"/>
            <a:ext cx="7663543" cy="5072743"/>
          </a:xfrm>
        </p:spPr>
        <p:txBody>
          <a:bodyPr>
            <a:normAutofit fontScale="77500" lnSpcReduction="20000"/>
          </a:bodyPr>
          <a:lstStyle/>
          <a:p>
            <a:r>
              <a:rPr lang="es-US" sz="3600" b="1" dirty="0">
                <a:latin typeface="Arial" panose="020B0604020202020204" pitchFamily="34" charset="0"/>
                <a:cs typeface="Arial" panose="020B0604020202020204" pitchFamily="34" charset="0"/>
              </a:rPr>
              <a:t>REDACCIÓN.</a:t>
            </a:r>
            <a:endParaRPr lang="es-US" sz="3600"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es-US" sz="3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La redacción de las preguntas se debe  hacer de tal modo que su interpretación resulte inequívoca.</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Un primer paso para responder a esta necesidad es que los entrevistadores sepan exactamente qué es lo que se pretende obtener de cada pregunta.</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La redacción debe hacerse de tal manera que abra puertas a una respuesta y no que las cierre.</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La redacción de las preguntas no debería presentar alternativas de tal manera que aparezca una como más importante o más favorecida que otras por el entrevistador.</a:t>
            </a:r>
          </a:p>
          <a:p>
            <a:pPr algn="just">
              <a:buFont typeface="Wingdings" panose="05000000000000000000" pitchFamily="2" charset="2"/>
              <a:buChar char="ü"/>
            </a:pPr>
            <a:r>
              <a:rPr lang="es-US" sz="3000" dirty="0">
                <a:latin typeface="Arial" panose="020B0604020202020204" pitchFamily="34" charset="0"/>
                <a:cs typeface="Arial" panose="020B0604020202020204" pitchFamily="34" charset="0"/>
              </a:rPr>
              <a:t>Las preguntas no deben llevar hacia una respuesta determinada por la manera que estén redactadas.</a:t>
            </a:r>
          </a:p>
          <a:p>
            <a:pPr>
              <a:buFont typeface="Wingdings" panose="05000000000000000000" pitchFamily="2" charset="2"/>
              <a:buChar char="ü"/>
            </a:pPr>
            <a:endParaRPr lang="es-US" sz="1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rot="2090971">
            <a:off x="8072012" y="2966039"/>
            <a:ext cx="3920901" cy="1927409"/>
          </a:xfrm>
          <a:prstGeom prst="rect">
            <a:avLst/>
          </a:prstGeom>
        </p:spPr>
      </p:pic>
    </p:spTree>
    <p:extLst>
      <p:ext uri="{BB962C8B-B14F-4D97-AF65-F5344CB8AC3E}">
        <p14:creationId xmlns:p14="http://schemas.microsoft.com/office/powerpoint/2010/main" val="3670995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DAE68B4-A27B-354E-9F01-CF82C2668479}"/>
              </a:ext>
            </a:extLst>
          </p:cNvPr>
          <p:cNvSpPr>
            <a:spLocks noGrp="1"/>
          </p:cNvSpPr>
          <p:nvPr>
            <p:ph idx="1"/>
          </p:nvPr>
        </p:nvSpPr>
        <p:spPr>
          <a:xfrm>
            <a:off x="522514" y="1516516"/>
            <a:ext cx="11342915" cy="5123770"/>
          </a:xfrm>
        </p:spPr>
        <p:txBody>
          <a:bodyPr>
            <a:noAutofit/>
          </a:bodyPr>
          <a:lstStyle/>
          <a:p>
            <a:r>
              <a:rPr lang="es-US" sz="2200" b="1" dirty="0">
                <a:latin typeface="Arial" panose="020B0604020202020204" pitchFamily="34" charset="0"/>
                <a:cs typeface="Arial" panose="020B0604020202020204" pitchFamily="34" charset="0"/>
              </a:rPr>
              <a:t>PERTINENCIA</a:t>
            </a:r>
            <a:r>
              <a:rPr lang="es-US" sz="2200" b="1" dirty="0" smtClean="0">
                <a:latin typeface="Arial" panose="020B0604020202020204" pitchFamily="34" charset="0"/>
                <a:cs typeface="Arial" panose="020B0604020202020204" pitchFamily="34" charset="0"/>
              </a:rPr>
              <a:t>.</a:t>
            </a:r>
            <a:endParaRPr lang="es-US" sz="22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El entrevistado debe percibir las preguntas como pertinentes.</a:t>
            </a:r>
          </a:p>
          <a:p>
            <a:pPr>
              <a:buFont typeface="Wingdings" panose="05000000000000000000" pitchFamily="2" charset="2"/>
              <a:buChar char="ü"/>
            </a:pPr>
            <a:r>
              <a:rPr lang="es-US" sz="2200" dirty="0">
                <a:latin typeface="Arial" panose="020B0604020202020204" pitchFamily="34" charset="0"/>
                <a:cs typeface="Arial" panose="020B0604020202020204" pitchFamily="34" charset="0"/>
              </a:rPr>
              <a:t>Es inútil hacer preguntas que no tienen sentido socialmente</a:t>
            </a:r>
            <a:r>
              <a:rPr lang="es-US" sz="2200" dirty="0" smtClean="0">
                <a:latin typeface="Arial" panose="020B0604020202020204" pitchFamily="34" charset="0"/>
                <a:cs typeface="Arial" panose="020B0604020202020204" pitchFamily="34" charset="0"/>
              </a:rPr>
              <a:t>.</a:t>
            </a:r>
            <a:endParaRPr lang="es-US" sz="2200" dirty="0">
              <a:latin typeface="Arial" panose="020B0604020202020204" pitchFamily="34" charset="0"/>
              <a:cs typeface="Arial" panose="020B0604020202020204" pitchFamily="34" charset="0"/>
            </a:endParaRPr>
          </a:p>
          <a:p>
            <a:r>
              <a:rPr lang="es-US" sz="2200" b="1" dirty="0">
                <a:latin typeface="Arial" panose="020B0604020202020204" pitchFamily="34" charset="0"/>
                <a:cs typeface="Arial" panose="020B0604020202020204" pitchFamily="34" charset="0"/>
              </a:rPr>
              <a:t>ESPECTRO</a:t>
            </a:r>
            <a:r>
              <a:rPr lang="es-US" sz="2200" b="1" dirty="0" smtClean="0">
                <a:latin typeface="Arial" panose="020B0604020202020204" pitchFamily="34" charset="0"/>
                <a:cs typeface="Arial" panose="020B0604020202020204" pitchFamily="34" charset="0"/>
              </a:rPr>
              <a:t>.</a:t>
            </a:r>
            <a:endParaRPr lang="es-US" sz="22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2200" dirty="0">
                <a:latin typeface="Arial" panose="020B0604020202020204" pitchFamily="34" charset="0"/>
                <a:cs typeface="Arial" panose="020B0604020202020204" pitchFamily="34" charset="0"/>
              </a:rPr>
              <a:t>Al estructurar un plan de entrevista se pueden usar tanto preguntas generales amplias como preguntas específicas cerradas que se completen entre sí en un patrón interactivo.</a:t>
            </a:r>
          </a:p>
          <a:p>
            <a:pPr algn="just">
              <a:buFont typeface="Wingdings" panose="05000000000000000000" pitchFamily="2" charset="2"/>
              <a:buChar char="ü"/>
            </a:pPr>
            <a:r>
              <a:rPr lang="es-US" sz="2200" dirty="0">
                <a:latin typeface="Arial" panose="020B0604020202020204" pitchFamily="34" charset="0"/>
                <a:cs typeface="Arial" panose="020B0604020202020204" pitchFamily="34" charset="0"/>
              </a:rPr>
              <a:t>Una estructura efectiva será abrir con una pregunta de espectro amplió después, después seguir con preguntas más específicas cerrando el espectro en una medida que se desarrolle la entrevista.</a:t>
            </a:r>
          </a:p>
          <a:p>
            <a:pPr algn="just">
              <a:buFont typeface="Wingdings" panose="05000000000000000000" pitchFamily="2" charset="2"/>
              <a:buChar char="ü"/>
            </a:pPr>
            <a:r>
              <a:rPr lang="es-US" sz="2200" dirty="0">
                <a:latin typeface="Arial" panose="020B0604020202020204" pitchFamily="34" charset="0"/>
                <a:cs typeface="Arial" panose="020B0604020202020204" pitchFamily="34" charset="0"/>
              </a:rPr>
              <a:t>Otra vía de entrada es empezar con preguntas de espectro cerrado sobre aspectos no amenazantes o reales para ir hacia preguntas más generales respecto a cuestiones más amplías.</a:t>
            </a:r>
          </a:p>
        </p:txBody>
      </p:sp>
    </p:spTree>
    <p:extLst>
      <p:ext uri="{BB962C8B-B14F-4D97-AF65-F5344CB8AC3E}">
        <p14:creationId xmlns:p14="http://schemas.microsoft.com/office/powerpoint/2010/main" val="32646424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4EFC339-CBB6-554B-A79B-548A34745B6C}"/>
              </a:ext>
            </a:extLst>
          </p:cNvPr>
          <p:cNvSpPr>
            <a:spLocks noGrp="1"/>
          </p:cNvSpPr>
          <p:nvPr>
            <p:ph type="title"/>
          </p:nvPr>
        </p:nvSpPr>
        <p:spPr/>
        <p:txBody>
          <a:bodyPr>
            <a:normAutofit/>
          </a:bodyPr>
          <a:lstStyle/>
          <a:p>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C5058EA8-BF5C-5048-988C-009A2749FB48}"/>
              </a:ext>
            </a:extLst>
          </p:cNvPr>
          <p:cNvSpPr>
            <a:spLocks noGrp="1"/>
          </p:cNvSpPr>
          <p:nvPr>
            <p:ph idx="1"/>
          </p:nvPr>
        </p:nvSpPr>
        <p:spPr>
          <a:xfrm>
            <a:off x="140426" y="1786109"/>
            <a:ext cx="9350828" cy="4367041"/>
          </a:xfrm>
        </p:spPr>
        <p:txBody>
          <a:bodyPr>
            <a:noAutofit/>
          </a:bodyPr>
          <a:lstStyle/>
          <a:p>
            <a:pPr algn="just">
              <a:buFont typeface="Wingdings" panose="05000000000000000000" pitchFamily="2" charset="2"/>
              <a:buChar char="ü"/>
            </a:pPr>
            <a:r>
              <a:rPr lang="es-US" sz="2000" b="1" dirty="0">
                <a:latin typeface="Arial" panose="020B0604020202020204" pitchFamily="34" charset="0"/>
                <a:cs typeface="Arial" panose="020B0604020202020204" pitchFamily="34" charset="0"/>
              </a:rPr>
              <a:t>LAS PREGUNTAS DE ESPECTRO AMPLIÓ SON APROPIADAS PARA:</a:t>
            </a:r>
            <a:endParaRPr lang="es-US"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endParaRPr lang="es-US"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Descubrir las vías de asociación del entrevistado con cierto tema, situación o evento.</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Descubrir la importancia relativa de varios aspectos de un tema, situación o evento que se haya experimentado.</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Descubrir el marco de referencia que ha usado el entrevistado al observar, analizar o participar en una situación.</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Descubrir el orden cronológico de la experiencia del entrevistado en una situación dada.</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Descubrir el nivel y estilo de hablar que usa el entrevistado.</a:t>
            </a:r>
          </a:p>
        </p:txBody>
      </p:sp>
      <p:pic>
        <p:nvPicPr>
          <p:cNvPr id="4" name="Imagen 3"/>
          <p:cNvPicPr>
            <a:picLocks noChangeAspect="1"/>
          </p:cNvPicPr>
          <p:nvPr/>
        </p:nvPicPr>
        <p:blipFill>
          <a:blip r:embed="rId2"/>
          <a:stretch>
            <a:fillRect/>
          </a:stretch>
        </p:blipFill>
        <p:spPr>
          <a:xfrm rot="1242172">
            <a:off x="9419938" y="4699193"/>
            <a:ext cx="2384650" cy="1591009"/>
          </a:xfrm>
          <a:prstGeom prst="rect">
            <a:avLst/>
          </a:prstGeom>
        </p:spPr>
      </p:pic>
    </p:spTree>
    <p:extLst>
      <p:ext uri="{BB962C8B-B14F-4D97-AF65-F5344CB8AC3E}">
        <p14:creationId xmlns:p14="http://schemas.microsoft.com/office/powerpoint/2010/main" val="1536800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E6771EE-4038-6649-8F38-CE9CC3C455AD}"/>
              </a:ext>
            </a:extLst>
          </p:cNvPr>
          <p:cNvSpPr>
            <a:spLocks noGrp="1"/>
          </p:cNvSpPr>
          <p:nvPr>
            <p:ph type="title"/>
          </p:nvPr>
        </p:nvSpPr>
        <p:spPr/>
        <p:txBody>
          <a:bodyPr>
            <a:normAutofit/>
          </a:bodyPr>
          <a:lstStyle/>
          <a:p>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1C0B2B04-388D-AE4C-AA21-55A2BB6DB8DD}"/>
              </a:ext>
            </a:extLst>
          </p:cNvPr>
          <p:cNvSpPr>
            <a:spLocks noGrp="1"/>
          </p:cNvSpPr>
          <p:nvPr>
            <p:ph idx="1"/>
          </p:nvPr>
        </p:nvSpPr>
        <p:spPr>
          <a:xfrm>
            <a:off x="998220" y="2044319"/>
            <a:ext cx="10668000" cy="4605220"/>
          </a:xfrm>
        </p:spPr>
        <p:txBody>
          <a:bodyPr>
            <a:normAutofit/>
          </a:bodyPr>
          <a:lstStyle/>
          <a:p>
            <a:pPr algn="just"/>
            <a:r>
              <a:rPr lang="es-US" sz="2000" b="1" dirty="0">
                <a:latin typeface="Arial" panose="020B0604020202020204" pitchFamily="34" charset="0"/>
                <a:cs typeface="Arial" panose="020B0604020202020204" pitchFamily="34" charset="0"/>
              </a:rPr>
              <a:t>LAS PREGUNTAS DE ESPECTRO CERRADO SON APROPIADAS PARA:</a:t>
            </a:r>
            <a:endParaRPr lang="es-US"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endParaRPr lang="es-US"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Buscar detalles y sondear para obtener calificación y elaboración.</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Estimular la memoria para obtener precisión en los detalles.</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Obtener datos reales de antecedentes.</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Explorar relaciones lógicas y complejas con muchas variables interactuamos.</a:t>
            </a:r>
          </a:p>
          <a:p>
            <a:pPr algn="just">
              <a:buFont typeface="Wingdings" panose="05000000000000000000" pitchFamily="2" charset="2"/>
              <a:buChar char="ü"/>
            </a:pPr>
            <a:r>
              <a:rPr lang="es-US" sz="2000" dirty="0">
                <a:latin typeface="Arial" panose="020B0604020202020204" pitchFamily="34" charset="0"/>
                <a:cs typeface="Arial" panose="020B0604020202020204" pitchFamily="34" charset="0"/>
              </a:rPr>
              <a:t>Dividir una respuesta de espectro amplio entre sus varios componentes</a:t>
            </a:r>
            <a:r>
              <a:rPr lang="es-US" sz="2000" dirty="0" smtClean="0">
                <a:latin typeface="Arial" panose="020B0604020202020204" pitchFamily="34" charset="0"/>
                <a:cs typeface="Arial" panose="020B0604020202020204" pitchFamily="34" charset="0"/>
              </a:rPr>
              <a:t>.</a:t>
            </a:r>
          </a:p>
          <a:p>
            <a:pPr algn="just">
              <a:buFont typeface="Wingdings" panose="05000000000000000000" pitchFamily="2" charset="2"/>
              <a:buChar char="ü"/>
            </a:pPr>
            <a:endParaRPr lang="es-US" sz="2000" dirty="0">
              <a:latin typeface="Arial" panose="020B0604020202020204" pitchFamily="34" charset="0"/>
              <a:cs typeface="Arial" panose="020B0604020202020204" pitchFamily="34" charset="0"/>
            </a:endParaRPr>
          </a:p>
        </p:txBody>
      </p:sp>
      <p:pic>
        <p:nvPicPr>
          <p:cNvPr id="6146" name="Picture 2" descr="Resultado de imagen para habl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5992" y="5027568"/>
            <a:ext cx="3515095" cy="153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122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61E1139-EAEE-B840-8618-18D49238B3A0}"/>
              </a:ext>
            </a:extLst>
          </p:cNvPr>
          <p:cNvSpPr>
            <a:spLocks noGrp="1"/>
          </p:cNvSpPr>
          <p:nvPr>
            <p:ph type="title"/>
          </p:nvPr>
        </p:nvSpPr>
        <p:spPr>
          <a:xfrm>
            <a:off x="698500" y="297049"/>
            <a:ext cx="10782300" cy="1112651"/>
          </a:xfrm>
        </p:spPr>
        <p:txBody>
          <a:bodyPr>
            <a:normAutofit/>
          </a:bodyPr>
          <a:lstStyle/>
          <a:p>
            <a:endParaRPr lang="es-US" sz="12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B5E8FEA6-21DD-2944-A780-A1EBD14E1480}"/>
              </a:ext>
            </a:extLst>
          </p:cNvPr>
          <p:cNvSpPr>
            <a:spLocks noGrp="1"/>
          </p:cNvSpPr>
          <p:nvPr>
            <p:ph idx="1"/>
          </p:nvPr>
        </p:nvSpPr>
        <p:spPr>
          <a:xfrm>
            <a:off x="909516" y="1680020"/>
            <a:ext cx="10571284" cy="4486318"/>
          </a:xfrm>
        </p:spPr>
        <p:txBody>
          <a:bodyPr>
            <a:noAutofit/>
          </a:bodyPr>
          <a:lstStyle/>
          <a:p>
            <a:r>
              <a:rPr lang="es-US" sz="2400" b="1" dirty="0">
                <a:latin typeface="Arial" panose="020B0604020202020204" pitchFamily="34" charset="0"/>
                <a:cs typeface="Arial" panose="020B0604020202020204" pitchFamily="34" charset="0"/>
              </a:rPr>
              <a:t>GRADO DE CIERRE.</a:t>
            </a:r>
            <a:endParaRPr lang="es-US" sz="2400" dirty="0">
              <a:latin typeface="Arial" panose="020B0604020202020204" pitchFamily="34" charset="0"/>
              <a:cs typeface="Arial" panose="020B0604020202020204" pitchFamily="34" charset="0"/>
            </a:endParaRPr>
          </a:p>
          <a:p>
            <a:endParaRPr lang="es-US" sz="2400" dirty="0">
              <a:latin typeface="Arial" panose="020B0604020202020204" pitchFamily="34" charset="0"/>
              <a:cs typeface="Arial" panose="020B0604020202020204" pitchFamily="34" charset="0"/>
            </a:endParaRPr>
          </a:p>
          <a:p>
            <a:pPr algn="just"/>
            <a:r>
              <a:rPr lang="es-US" sz="2400" dirty="0">
                <a:latin typeface="Arial" panose="020B0604020202020204" pitchFamily="34" charset="0"/>
                <a:cs typeface="Arial" panose="020B0604020202020204" pitchFamily="34" charset="0"/>
              </a:rPr>
              <a:t>Uno de los efectos de usar una estructura cerrada es reducir el espectro de respuestas posibles, y así hacer más fáciles la codificación y el análisis de las respuestas.</a:t>
            </a:r>
          </a:p>
          <a:p>
            <a:pPr algn="just"/>
            <a:r>
              <a:rPr lang="es-US" sz="2400" dirty="0">
                <a:latin typeface="Arial" panose="020B0604020202020204" pitchFamily="34" charset="0"/>
                <a:cs typeface="Arial" panose="020B0604020202020204" pitchFamily="34" charset="0"/>
              </a:rPr>
              <a:t>Las preguntas abiertas suministran mayor espacio para variedad en las respuestas, pero las respuestas pueden ser difíciles de clarificar.</a:t>
            </a:r>
          </a:p>
        </p:txBody>
      </p:sp>
    </p:spTree>
    <p:extLst>
      <p:ext uri="{BB962C8B-B14F-4D97-AF65-F5344CB8AC3E}">
        <p14:creationId xmlns:p14="http://schemas.microsoft.com/office/powerpoint/2010/main" val="26381524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403FBDD-8A8F-9849-9509-8FDD854570DC}"/>
              </a:ext>
            </a:extLst>
          </p:cNvPr>
          <p:cNvSpPr>
            <a:spLocks noGrp="1"/>
          </p:cNvSpPr>
          <p:nvPr>
            <p:ph idx="1"/>
          </p:nvPr>
        </p:nvSpPr>
        <p:spPr>
          <a:xfrm>
            <a:off x="656492" y="1698171"/>
            <a:ext cx="9859108" cy="4749521"/>
          </a:xfrm>
        </p:spPr>
        <p:txBody>
          <a:bodyPr>
            <a:noAutofit/>
          </a:bodyPr>
          <a:lstStyle/>
          <a:p>
            <a:pPr algn="just"/>
            <a:r>
              <a:rPr lang="es-US" b="1" dirty="0">
                <a:latin typeface="Arial" panose="020B0604020202020204" pitchFamily="34" charset="0"/>
                <a:cs typeface="Arial" panose="020B0604020202020204" pitchFamily="34" charset="0"/>
              </a:rPr>
              <a:t>MODOS ORALES Y ESCRITOS COMBINADOS</a:t>
            </a:r>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Tanto el formato de opción múltiple como el de graduación tomarán más tiempo en una entrevista si se dan sólo oralmente.</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Los aspectos orales de las preguntas se pueden limitar a hacer la introducción y después seguir con preguntas de sondeo.</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Si el entrevistador modo escrito junto con el oral , el formato completo puede hacerse bastante rápido</a:t>
            </a:r>
          </a:p>
        </p:txBody>
      </p:sp>
    </p:spTree>
    <p:extLst>
      <p:ext uri="{BB962C8B-B14F-4D97-AF65-F5344CB8AC3E}">
        <p14:creationId xmlns:p14="http://schemas.microsoft.com/office/powerpoint/2010/main" val="1544939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FE8493C-9348-8F40-AB59-71A4B2AEA619}"/>
              </a:ext>
            </a:extLst>
          </p:cNvPr>
          <p:cNvSpPr>
            <a:spLocks noGrp="1"/>
          </p:cNvSpPr>
          <p:nvPr>
            <p:ph idx="1"/>
          </p:nvPr>
        </p:nvSpPr>
        <p:spPr>
          <a:xfrm>
            <a:off x="562708" y="1881357"/>
            <a:ext cx="10791092" cy="4707012"/>
          </a:xfrm>
        </p:spPr>
        <p:txBody>
          <a:bodyPr>
            <a:normAutofit/>
          </a:bodyPr>
          <a:lstStyle/>
          <a:p>
            <a:r>
              <a:rPr lang="es-US" b="1" dirty="0">
                <a:latin typeface="Arial" panose="020B0604020202020204" pitchFamily="34" charset="0"/>
                <a:cs typeface="Arial" panose="020B0604020202020204" pitchFamily="34" charset="0"/>
              </a:rPr>
              <a:t>PERMITIR TODAS LAS RESPUESTAS</a:t>
            </a:r>
            <a:endParaRPr lang="es-US"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Para entrevistas de investigación, el formato de preguntas debe tomar en cuenta todo el espectro de posibilidades que se pueden dar en las respuestas.</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El formato de la respuesta no debe ser tal que incluya ciertas respuestas y excluya otras.</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Las alternativas de los formatos de opción múltiple y de graduación deben ser independientes una de las otras.</a:t>
            </a:r>
          </a:p>
          <a:p>
            <a:endParaRPr lang="es-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0387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E1324910-DA4E-4C21-8F64-183B19375D3F}" type="slidenum">
              <a:rPr lang="es-MX" smtClean="0"/>
              <a:t>3</a:t>
            </a:fld>
            <a:endParaRPr lang="es-MX"/>
          </a:p>
        </p:txBody>
      </p:sp>
      <p:sp>
        <p:nvSpPr>
          <p:cNvPr id="3" name="1 Rectángulo"/>
          <p:cNvSpPr>
            <a:spLocks noChangeArrowheads="1"/>
          </p:cNvSpPr>
          <p:nvPr/>
        </p:nvSpPr>
        <p:spPr bwMode="auto">
          <a:xfrm>
            <a:off x="1230750" y="1456287"/>
            <a:ext cx="10083244" cy="2677656"/>
          </a:xfrm>
          <a:prstGeom prst="rect">
            <a:avLst/>
          </a:prstGeom>
          <a:noFill/>
          <a:ln w="9525">
            <a:noFill/>
            <a:miter lim="800000"/>
            <a:headEnd/>
            <a:tailEnd/>
          </a:ln>
        </p:spPr>
        <p:txBody>
          <a:bodyPr wrap="square">
            <a:spAutoFit/>
          </a:bodyPr>
          <a:lstStyle/>
          <a:p>
            <a:pPr algn="just"/>
            <a:endParaRPr lang="es-ES" sz="2400" dirty="0" smtClean="0"/>
          </a:p>
          <a:p>
            <a:pPr algn="just"/>
            <a:endParaRPr lang="es-ES" sz="2400" dirty="0"/>
          </a:p>
          <a:p>
            <a:pPr algn="just"/>
            <a:endParaRPr lang="es-ES" sz="2400" dirty="0" smtClean="0"/>
          </a:p>
          <a:p>
            <a:pPr algn="just"/>
            <a:r>
              <a:rPr lang="es-ES" sz="2400" dirty="0" smtClean="0"/>
              <a:t>Nota: El tema que se presenta, está enriquecido por información importante de la entrevista, es decir, tipos de entrevista y tipos de preguntas, que si bien corresponden a otras unidades temáticas del mismo programa, me parece necesario abordarlos desde la perspectiva del primer tema. </a:t>
            </a:r>
            <a:endParaRPr lang="es-MX" sz="2400" dirty="0"/>
          </a:p>
        </p:txBody>
      </p:sp>
    </p:spTree>
    <p:extLst>
      <p:ext uri="{BB962C8B-B14F-4D97-AF65-F5344CB8AC3E}">
        <p14:creationId xmlns:p14="http://schemas.microsoft.com/office/powerpoint/2010/main" val="4638636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71BD881-0BEC-4241-9BB2-9562CBF87CBC}"/>
              </a:ext>
            </a:extLst>
          </p:cNvPr>
          <p:cNvSpPr>
            <a:spLocks noGrp="1"/>
          </p:cNvSpPr>
          <p:nvPr>
            <p:ph idx="1"/>
          </p:nvPr>
        </p:nvSpPr>
        <p:spPr>
          <a:xfrm>
            <a:off x="979715" y="1395027"/>
            <a:ext cx="10243456" cy="5201716"/>
          </a:xfrm>
        </p:spPr>
        <p:txBody>
          <a:bodyPr/>
          <a:lstStyle/>
          <a:p>
            <a:r>
              <a:rPr lang="es-US" sz="3200" b="1" dirty="0">
                <a:latin typeface="Arial" panose="020B0604020202020204" pitchFamily="34" charset="0"/>
                <a:cs typeface="Arial" panose="020B0604020202020204" pitchFamily="34" charset="0"/>
              </a:rPr>
              <a:t>FORMATO DE RESPUESTAS.</a:t>
            </a:r>
            <a:endParaRPr lang="es-US" sz="3200"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Depende mucho del formato de preguntas.</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Se puede terminar si habrá sólo un componente o varios en la respuesta con preguntas de opción múltiple.</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Las preguntas de </a:t>
            </a:r>
            <a:r>
              <a:rPr lang="es-US" dirty="0" err="1">
                <a:latin typeface="Arial" panose="020B0604020202020204" pitchFamily="34" charset="0"/>
                <a:cs typeface="Arial" panose="020B0604020202020204" pitchFamily="34" charset="0"/>
              </a:rPr>
              <a:t>aspectro</a:t>
            </a:r>
            <a:r>
              <a:rPr lang="es-US" dirty="0">
                <a:latin typeface="Arial" panose="020B0604020202020204" pitchFamily="34" charset="0"/>
                <a:cs typeface="Arial" panose="020B0604020202020204" pitchFamily="34" charset="0"/>
              </a:rPr>
              <a:t> cerrado tendrán más posibilidad de producir respuestas que las preguntas de </a:t>
            </a:r>
            <a:r>
              <a:rPr lang="es-US" dirty="0" err="1">
                <a:latin typeface="Arial" panose="020B0604020202020204" pitchFamily="34" charset="0"/>
                <a:cs typeface="Arial" panose="020B0604020202020204" pitchFamily="34" charset="0"/>
              </a:rPr>
              <a:t>aspectro</a:t>
            </a:r>
            <a:r>
              <a:rPr lang="es-US" dirty="0">
                <a:latin typeface="Arial" panose="020B0604020202020204" pitchFamily="34" charset="0"/>
                <a:cs typeface="Arial" panose="020B0604020202020204" pitchFamily="34" charset="0"/>
              </a:rPr>
              <a:t> amplio.</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Para preparar los procedimientos de codificación para un plan de entrevista, hay qué predecir los formatos de respuestas probables para cada pregunta.</a:t>
            </a:r>
          </a:p>
          <a:p>
            <a:pPr algn="just"/>
            <a:endParaRPr lang="es-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62981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2E8567C-3FE5-9A45-8AE9-D13064B963B1}"/>
              </a:ext>
            </a:extLst>
          </p:cNvPr>
          <p:cNvSpPr>
            <a:spLocks noGrp="1"/>
          </p:cNvSpPr>
          <p:nvPr>
            <p:ph type="title"/>
          </p:nvPr>
        </p:nvSpPr>
        <p:spPr>
          <a:xfrm>
            <a:off x="718457" y="854982"/>
            <a:ext cx="10515600" cy="1325563"/>
          </a:xfrm>
        </p:spPr>
        <p:txBody>
          <a:bodyPr>
            <a:normAutofit/>
          </a:bodyPr>
          <a:lstStyle/>
          <a:p>
            <a:r>
              <a:rPr lang="es-US" sz="2000" b="1" dirty="0">
                <a:latin typeface="Arial" panose="020B0604020202020204" pitchFamily="34" charset="0"/>
                <a:cs typeface="Arial" panose="020B0604020202020204" pitchFamily="34" charset="0"/>
              </a:rPr>
              <a:t>Métodos para registrar las respuestas.</a:t>
            </a:r>
          </a:p>
        </p:txBody>
      </p:sp>
      <p:sp>
        <p:nvSpPr>
          <p:cNvPr id="3" name="Marcador de contenido 2">
            <a:extLst>
              <a:ext uri="{FF2B5EF4-FFF2-40B4-BE49-F238E27FC236}">
                <a16:creationId xmlns="" xmlns:a16="http://schemas.microsoft.com/office/drawing/2014/main" id="{B9845384-9385-D544-B0D2-74088E0E33B6}"/>
              </a:ext>
            </a:extLst>
          </p:cNvPr>
          <p:cNvSpPr>
            <a:spLocks noGrp="1"/>
          </p:cNvSpPr>
          <p:nvPr>
            <p:ph idx="1"/>
          </p:nvPr>
        </p:nvSpPr>
        <p:spPr>
          <a:xfrm>
            <a:off x="718457" y="2180545"/>
            <a:ext cx="5442313" cy="4357461"/>
          </a:xfrm>
        </p:spPr>
        <p:txBody>
          <a:bodyPr>
            <a:normAutofit/>
          </a:bodyPr>
          <a:lstStyle/>
          <a:p>
            <a:r>
              <a:rPr lang="es-US" sz="2000" b="1" dirty="0">
                <a:latin typeface="Arial" panose="020B0604020202020204" pitchFamily="34" charset="0"/>
                <a:cs typeface="Arial" panose="020B0604020202020204" pitchFamily="34" charset="0"/>
              </a:rPr>
              <a:t>Grabaciones en cinta y video.</a:t>
            </a:r>
          </a:p>
          <a:p>
            <a:r>
              <a:rPr lang="es-US" sz="2000" b="1" dirty="0">
                <a:latin typeface="Arial" panose="020B0604020202020204" pitchFamily="34" charset="0"/>
                <a:cs typeface="Arial" panose="020B0604020202020204" pitchFamily="34" charset="0"/>
              </a:rPr>
              <a:t>Ventajas</a:t>
            </a:r>
          </a:p>
          <a:p>
            <a:pPr algn="just"/>
            <a:r>
              <a:rPr lang="es-US" sz="2000" dirty="0">
                <a:latin typeface="Arial" panose="020B0604020202020204" pitchFamily="34" charset="0"/>
                <a:cs typeface="Arial" panose="020B0604020202020204" pitchFamily="34" charset="0"/>
              </a:rPr>
              <a:t>Los métodos más confiables para registrar las respuestas son con mucho más las grabaciones en cinta y video.</a:t>
            </a:r>
          </a:p>
          <a:p>
            <a:pPr algn="just"/>
            <a:r>
              <a:rPr lang="es-US" sz="2000" dirty="0">
                <a:latin typeface="Arial" panose="020B0604020202020204" pitchFamily="34" charset="0"/>
                <a:cs typeface="Arial" panose="020B0604020202020204" pitchFamily="34" charset="0"/>
              </a:rPr>
              <a:t>Estos métodos también son particularmente buenos para capacitar equipos de entrevistadores.</a:t>
            </a:r>
          </a:p>
          <a:p>
            <a:pPr algn="just"/>
            <a:r>
              <a:rPr lang="es-US" sz="2000" dirty="0">
                <a:latin typeface="Arial" panose="020B0604020202020204" pitchFamily="34" charset="0"/>
                <a:cs typeface="Arial" panose="020B0604020202020204" pitchFamily="34" charset="0"/>
              </a:rPr>
              <a:t>La vídeo grabación añade una dimensión no verbal que tiende a ser muy valiosa.</a:t>
            </a:r>
          </a:p>
          <a:p>
            <a:endParaRPr lang="es-US" sz="1200" b="1" dirty="0">
              <a:latin typeface="Arial" panose="020B0604020202020204" pitchFamily="34" charset="0"/>
              <a:cs typeface="Arial" panose="020B0604020202020204" pitchFamily="34" charset="0"/>
            </a:endParaRPr>
          </a:p>
          <a:p>
            <a:endParaRPr lang="es-US" sz="1200" b="1" dirty="0">
              <a:latin typeface="Arial" panose="020B0604020202020204" pitchFamily="34" charset="0"/>
              <a:cs typeface="Arial" panose="020B0604020202020204" pitchFamily="34" charset="0"/>
            </a:endParaRPr>
          </a:p>
          <a:p>
            <a:endParaRPr lang="es-US" sz="1200" dirty="0">
              <a:latin typeface="Arial" panose="020B0604020202020204" pitchFamily="34" charset="0"/>
              <a:cs typeface="Arial" panose="020B0604020202020204" pitchFamily="34" charset="0"/>
            </a:endParaRPr>
          </a:p>
        </p:txBody>
      </p:sp>
      <p:pic>
        <p:nvPicPr>
          <p:cNvPr id="7170" name="Picture 2" descr="Resultado de imagen para entrevista grab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7825" y="2381885"/>
            <a:ext cx="4518400" cy="240120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entrevista grab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0225" y="2534285"/>
            <a:ext cx="4518400" cy="2401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8540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9491A9E-849D-7F4C-9720-3CDE67712ED0}"/>
              </a:ext>
            </a:extLst>
          </p:cNvPr>
          <p:cNvSpPr>
            <a:spLocks noGrp="1"/>
          </p:cNvSpPr>
          <p:nvPr>
            <p:ph type="title"/>
          </p:nvPr>
        </p:nvSpPr>
        <p:spPr/>
        <p:txBody>
          <a:bodyPr/>
          <a:lstStyle/>
          <a:p>
            <a:endParaRPr lang="es-US"/>
          </a:p>
        </p:txBody>
      </p:sp>
      <p:sp>
        <p:nvSpPr>
          <p:cNvPr id="3" name="Marcador de contenido 2">
            <a:extLst>
              <a:ext uri="{FF2B5EF4-FFF2-40B4-BE49-F238E27FC236}">
                <a16:creationId xmlns="" xmlns:a16="http://schemas.microsoft.com/office/drawing/2014/main" id="{AB3E907A-8DC1-8D40-A11C-7A4049014828}"/>
              </a:ext>
            </a:extLst>
          </p:cNvPr>
          <p:cNvSpPr>
            <a:spLocks noGrp="1"/>
          </p:cNvSpPr>
          <p:nvPr>
            <p:ph idx="1"/>
          </p:nvPr>
        </p:nvSpPr>
        <p:spPr>
          <a:xfrm>
            <a:off x="5274276" y="2153962"/>
            <a:ext cx="5525530" cy="3595462"/>
          </a:xfrm>
        </p:spPr>
        <p:txBody>
          <a:bodyPr>
            <a:normAutofit/>
          </a:bodyPr>
          <a:lstStyle/>
          <a:p>
            <a:r>
              <a:rPr lang="es-US" sz="2400" b="1" dirty="0">
                <a:latin typeface="Arial" panose="020B0604020202020204" pitchFamily="34" charset="0"/>
                <a:cs typeface="Arial" panose="020B0604020202020204" pitchFamily="34" charset="0"/>
              </a:rPr>
              <a:t>DESVENTAJAS</a:t>
            </a:r>
          </a:p>
          <a:p>
            <a:endParaRPr lang="es-US" sz="24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El tamaño y el peso.</a:t>
            </a: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La posibilidad de generar afectación y aumentar la ansiedad.</a:t>
            </a:r>
          </a:p>
          <a:p>
            <a:pPr algn="just">
              <a:buFont typeface="Wingdings" panose="05000000000000000000" pitchFamily="2" charset="2"/>
              <a:buChar char="ü"/>
            </a:pPr>
            <a:r>
              <a:rPr lang="es-US" sz="2400" dirty="0">
                <a:latin typeface="Arial" panose="020B0604020202020204" pitchFamily="34" charset="0"/>
                <a:cs typeface="Arial" panose="020B0604020202020204" pitchFamily="34" charset="0"/>
              </a:rPr>
              <a:t>Estos métodos se llevan una gran cantidad de tiempo y esfuerzo para sacar la mayor ventaja de la información que se obtiene</a:t>
            </a:r>
            <a:r>
              <a:rPr lang="es-US" sz="2400" dirty="0" smtClean="0">
                <a:latin typeface="Arial" panose="020B0604020202020204" pitchFamily="34" charset="0"/>
                <a:cs typeface="Arial" panose="020B0604020202020204" pitchFamily="34" charset="0"/>
              </a:rPr>
              <a:t>.</a:t>
            </a:r>
          </a:p>
          <a:p>
            <a:endParaRPr lang="es-US" sz="2400" dirty="0" smtClean="0">
              <a:latin typeface="Arial" panose="020B0604020202020204" pitchFamily="34" charset="0"/>
              <a:cs typeface="Arial" panose="020B0604020202020204" pitchFamily="34" charset="0"/>
            </a:endParaRPr>
          </a:p>
          <a:p>
            <a:endParaRPr lang="es-US" sz="2400" dirty="0"/>
          </a:p>
        </p:txBody>
      </p:sp>
      <p:pic>
        <p:nvPicPr>
          <p:cNvPr id="8196" name="Picture 4" descr="Resultado de imagen para entrevista grabad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9355" y="2497126"/>
            <a:ext cx="3483429" cy="2612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1321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6F5FFDB-20FE-B44E-9E4C-84C87F949756}"/>
              </a:ext>
            </a:extLst>
          </p:cNvPr>
          <p:cNvSpPr>
            <a:spLocks noGrp="1"/>
          </p:cNvSpPr>
          <p:nvPr>
            <p:ph type="title"/>
          </p:nvPr>
        </p:nvSpPr>
        <p:spPr>
          <a:xfrm>
            <a:off x="285814" y="957706"/>
            <a:ext cx="10515600" cy="1325563"/>
          </a:xfrm>
        </p:spPr>
        <p:txBody>
          <a:bodyPr>
            <a:normAutofit/>
          </a:bodyPr>
          <a:lstStyle/>
          <a:p>
            <a:r>
              <a:rPr lang="es-US" sz="3600" b="1" dirty="0">
                <a:latin typeface="Arial" panose="020B0604020202020204" pitchFamily="34" charset="0"/>
                <a:cs typeface="Arial" panose="020B0604020202020204" pitchFamily="34" charset="0"/>
              </a:rPr>
              <a:t>CUADERNO DE TRABAJO.</a:t>
            </a:r>
          </a:p>
        </p:txBody>
      </p:sp>
      <p:sp>
        <p:nvSpPr>
          <p:cNvPr id="3" name="Marcador de contenido 2">
            <a:extLst>
              <a:ext uri="{FF2B5EF4-FFF2-40B4-BE49-F238E27FC236}">
                <a16:creationId xmlns="" xmlns:a16="http://schemas.microsoft.com/office/drawing/2014/main" id="{F7F15CCD-D903-1D4D-B745-3CF86DC66C9D}"/>
              </a:ext>
            </a:extLst>
          </p:cNvPr>
          <p:cNvSpPr>
            <a:spLocks noGrp="1"/>
          </p:cNvSpPr>
          <p:nvPr>
            <p:ph idx="1"/>
          </p:nvPr>
        </p:nvSpPr>
        <p:spPr>
          <a:xfrm>
            <a:off x="285814" y="2076453"/>
            <a:ext cx="8135814" cy="4569480"/>
          </a:xfrm>
        </p:spPr>
        <p:txBody>
          <a:bodyPr>
            <a:normAutofit fontScale="92500" lnSpcReduction="10000"/>
          </a:bodyPr>
          <a:lstStyle/>
          <a:p>
            <a:pPr algn="just"/>
            <a:r>
              <a:rPr lang="es-US" sz="3000" dirty="0">
                <a:latin typeface="Arial" panose="020B0604020202020204" pitchFamily="34" charset="0"/>
                <a:cs typeface="Arial" panose="020B0604020202020204" pitchFamily="34" charset="0"/>
              </a:rPr>
              <a:t>El entrevistador toma notas breves durante la entrevista y las amplia después.</a:t>
            </a:r>
          </a:p>
          <a:p>
            <a:pPr algn="just"/>
            <a:r>
              <a:rPr lang="es-US" sz="3000" dirty="0">
                <a:latin typeface="Arial" panose="020B0604020202020204" pitchFamily="34" charset="0"/>
                <a:cs typeface="Arial" panose="020B0604020202020204" pitchFamily="34" charset="0"/>
              </a:rPr>
              <a:t>Este método es más eficiente si el reporte en más detalle de redondea inmediatamente después de la entrevista.</a:t>
            </a:r>
          </a:p>
          <a:p>
            <a:pPr algn="just"/>
            <a:r>
              <a:rPr lang="es-US" sz="3000" dirty="0">
                <a:latin typeface="Arial" panose="020B0604020202020204" pitchFamily="34" charset="0"/>
                <a:cs typeface="Arial" panose="020B0604020202020204" pitchFamily="34" charset="0"/>
              </a:rPr>
              <a:t>El método es menos confiable que la grabación de toda la entrevista, pero este tiende a economizar tiempo y revisión.</a:t>
            </a:r>
          </a:p>
          <a:p>
            <a:pPr algn="just"/>
            <a:r>
              <a:rPr lang="es-US" sz="3000" dirty="0">
                <a:latin typeface="Arial" panose="020B0604020202020204" pitchFamily="34" charset="0"/>
                <a:cs typeface="Arial" panose="020B0604020202020204" pitchFamily="34" charset="0"/>
              </a:rPr>
              <a:t>Otras desventajas son el problema de escuchar y al mismo tiempo el de tomar apuntes, dejando aún lado información de gran importancia.</a:t>
            </a:r>
          </a:p>
          <a:p>
            <a:pPr algn="just"/>
            <a:endParaRPr lang="es-US" sz="1200" dirty="0">
              <a:latin typeface="Arial" panose="020B0604020202020204" pitchFamily="34" charset="0"/>
              <a:cs typeface="Arial" panose="020B0604020202020204" pitchFamily="34" charset="0"/>
            </a:endParaRPr>
          </a:p>
        </p:txBody>
      </p:sp>
      <p:pic>
        <p:nvPicPr>
          <p:cNvPr id="9218" name="Picture 2" descr="Resultado de imagen para entrevista grab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1628" y="2076453"/>
            <a:ext cx="3025730" cy="2959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3668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2D1A4F1-1F0E-044A-9917-AEFECEEC8AF2}"/>
              </a:ext>
            </a:extLst>
          </p:cNvPr>
          <p:cNvSpPr>
            <a:spLocks noGrp="1"/>
          </p:cNvSpPr>
          <p:nvPr>
            <p:ph type="title"/>
          </p:nvPr>
        </p:nvSpPr>
        <p:spPr>
          <a:xfrm>
            <a:off x="403564" y="1111215"/>
            <a:ext cx="10515600" cy="1325563"/>
          </a:xfrm>
        </p:spPr>
        <p:txBody>
          <a:bodyPr>
            <a:normAutofit/>
          </a:bodyPr>
          <a:lstStyle/>
          <a:p>
            <a:r>
              <a:rPr lang="es-US" sz="2800" b="1" dirty="0" smtClean="0">
                <a:latin typeface="Arial" panose="020B0604020202020204" pitchFamily="34" charset="0"/>
                <a:cs typeface="Arial" panose="020B0604020202020204" pitchFamily="34" charset="0"/>
              </a:rPr>
              <a:t>REMEMBRANZA POST-ENTREVISTA</a:t>
            </a:r>
            <a:endParaRPr lang="es-US" sz="28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B57FF794-BF0F-354D-B8AA-C8CD33AC58E0}"/>
              </a:ext>
            </a:extLst>
          </p:cNvPr>
          <p:cNvSpPr>
            <a:spLocks noGrp="1"/>
          </p:cNvSpPr>
          <p:nvPr>
            <p:ph idx="1"/>
          </p:nvPr>
        </p:nvSpPr>
        <p:spPr>
          <a:xfrm>
            <a:off x="403564" y="2202316"/>
            <a:ext cx="6255144" cy="4361873"/>
          </a:xfrm>
        </p:spPr>
        <p:txBody>
          <a:bodyPr>
            <a:noAutofit/>
          </a:bodyPr>
          <a:lstStyle/>
          <a:p>
            <a:pPr algn="just"/>
            <a:r>
              <a:rPr lang="es-US" sz="2400" dirty="0">
                <a:latin typeface="Arial" panose="020B0604020202020204" pitchFamily="34" charset="0"/>
                <a:cs typeface="Arial" panose="020B0604020202020204" pitchFamily="34" charset="0"/>
              </a:rPr>
              <a:t>Este se da en entrevista clínicas y en entrevistas que se tienen que realizar en ambientes difíciles social o físicamente</a:t>
            </a:r>
          </a:p>
          <a:p>
            <a:pPr algn="just"/>
            <a:r>
              <a:rPr lang="es-US" sz="2400" dirty="0">
                <a:latin typeface="Arial" panose="020B0604020202020204" pitchFamily="34" charset="0"/>
                <a:cs typeface="Arial" panose="020B0604020202020204" pitchFamily="34" charset="0"/>
              </a:rPr>
              <a:t>Este método tiene la ventaja que se escucha al entrevistado, noble provoca ansiedad respecto a lo que va a pasar con lo que se dice, y da la impresión de confidencialidad.</a:t>
            </a:r>
          </a:p>
          <a:p>
            <a:pPr algn="just"/>
            <a:r>
              <a:rPr lang="es-US" sz="2400" dirty="0">
                <a:latin typeface="Arial" panose="020B0604020202020204" pitchFamily="34" charset="0"/>
                <a:cs typeface="Arial" panose="020B0604020202020204" pitchFamily="34" charset="0"/>
              </a:rPr>
              <a:t>Sin embargo no es tan confiable como el método del cuaderno.</a:t>
            </a:r>
          </a:p>
          <a:p>
            <a:pPr algn="just"/>
            <a:r>
              <a:rPr lang="es-US" sz="2400" dirty="0">
                <a:latin typeface="Arial" panose="020B0604020202020204" pitchFamily="34" charset="0"/>
                <a:cs typeface="Arial" panose="020B0604020202020204" pitchFamily="34" charset="0"/>
              </a:rPr>
              <a:t>También hay problema en recordar la secuencia de la información .</a:t>
            </a:r>
          </a:p>
        </p:txBody>
      </p:sp>
      <p:pic>
        <p:nvPicPr>
          <p:cNvPr id="10242"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37830" y="2696375"/>
            <a:ext cx="4324827" cy="2975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0932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C2730E6-FB0E-C940-9169-EA77CF8DD20B}"/>
              </a:ext>
            </a:extLst>
          </p:cNvPr>
          <p:cNvSpPr>
            <a:spLocks noGrp="1"/>
          </p:cNvSpPr>
          <p:nvPr>
            <p:ph type="title"/>
          </p:nvPr>
        </p:nvSpPr>
        <p:spPr>
          <a:xfrm>
            <a:off x="838200" y="746125"/>
            <a:ext cx="10515600" cy="1325563"/>
          </a:xfrm>
        </p:spPr>
        <p:txBody>
          <a:bodyPr>
            <a:normAutofit/>
          </a:bodyPr>
          <a:lstStyle/>
          <a:p>
            <a:r>
              <a:rPr lang="es-US" sz="2000" dirty="0">
                <a:latin typeface="Arial" panose="020B0604020202020204" pitchFamily="34" charset="0"/>
                <a:cs typeface="Arial" panose="020B0604020202020204" pitchFamily="34" charset="0"/>
              </a:rPr>
              <a:t> </a:t>
            </a:r>
            <a:endParaRPr lang="es-US" sz="20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4ED857A7-6C86-274A-8ED0-5C93407A75DF}"/>
              </a:ext>
            </a:extLst>
          </p:cNvPr>
          <p:cNvSpPr>
            <a:spLocks noGrp="1"/>
          </p:cNvSpPr>
          <p:nvPr>
            <p:ph idx="1"/>
          </p:nvPr>
        </p:nvSpPr>
        <p:spPr>
          <a:xfrm>
            <a:off x="562709" y="1500554"/>
            <a:ext cx="11066584" cy="4970584"/>
          </a:xfrm>
        </p:spPr>
        <p:txBody>
          <a:bodyPr>
            <a:normAutofit/>
          </a:bodyPr>
          <a:lstStyle/>
          <a:p>
            <a:pPr algn="just"/>
            <a:r>
              <a:rPr lang="es-US" sz="3200" b="1" dirty="0">
                <a:latin typeface="Arial" panose="020B0604020202020204" pitchFamily="34" charset="0"/>
                <a:cs typeface="Arial" panose="020B0604020202020204" pitchFamily="34" charset="0"/>
              </a:rPr>
              <a:t>FORMAS DE RESPUESTAS PRECODIFICADAS</a:t>
            </a:r>
            <a:endParaRPr lang="es-US" sz="3200" dirty="0" smtClean="0">
              <a:latin typeface="Arial" panose="020B0604020202020204" pitchFamily="34" charset="0"/>
              <a:cs typeface="Arial" panose="020B0604020202020204" pitchFamily="34" charset="0"/>
            </a:endParaRPr>
          </a:p>
          <a:p>
            <a:pPr algn="just"/>
            <a:endParaRPr lang="es-US" sz="3200" dirty="0" smtClean="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sz="3200" dirty="0" smtClean="0">
                <a:latin typeface="Arial" panose="020B0604020202020204" pitchFamily="34" charset="0"/>
                <a:cs typeface="Arial" panose="020B0604020202020204" pitchFamily="34" charset="0"/>
              </a:rPr>
              <a:t>El </a:t>
            </a:r>
            <a:r>
              <a:rPr lang="es-US" sz="3200" dirty="0">
                <a:latin typeface="Arial" panose="020B0604020202020204" pitchFamily="34" charset="0"/>
                <a:cs typeface="Arial" panose="020B0604020202020204" pitchFamily="34" charset="0"/>
              </a:rPr>
              <a:t>uso de hojas de respuestas </a:t>
            </a:r>
            <a:r>
              <a:rPr lang="es-US" sz="3200" dirty="0" err="1" smtClean="0">
                <a:latin typeface="Arial" panose="020B0604020202020204" pitchFamily="34" charset="0"/>
                <a:cs typeface="Arial" panose="020B0604020202020204" pitchFamily="34" charset="0"/>
              </a:rPr>
              <a:t>precodificadas</a:t>
            </a:r>
            <a:r>
              <a:rPr lang="es-US" sz="3200" dirty="0" smtClean="0">
                <a:latin typeface="Arial" panose="020B0604020202020204" pitchFamily="34" charset="0"/>
                <a:cs typeface="Arial" panose="020B0604020202020204" pitchFamily="34" charset="0"/>
              </a:rPr>
              <a:t> </a:t>
            </a:r>
            <a:r>
              <a:rPr lang="es-US" sz="3200" dirty="0">
                <a:latin typeface="Arial" panose="020B0604020202020204" pitchFamily="34" charset="0"/>
                <a:cs typeface="Arial" panose="020B0604020202020204" pitchFamily="34" charset="0"/>
              </a:rPr>
              <a:t>y listas para checar pertenece principalmente a las entrevistas de investigación y encuestas de opinión.</a:t>
            </a:r>
          </a:p>
          <a:p>
            <a:pPr algn="just">
              <a:buFont typeface="Wingdings" panose="05000000000000000000" pitchFamily="2" charset="2"/>
              <a:buChar char="ü"/>
            </a:pPr>
            <a:r>
              <a:rPr lang="es-US" sz="3200" dirty="0">
                <a:latin typeface="Arial" panose="020B0604020202020204" pitchFamily="34" charset="0"/>
                <a:cs typeface="Arial" panose="020B0604020202020204" pitchFamily="34" charset="0"/>
              </a:rPr>
              <a:t>El método es confiable mientras las categorías puedan dar cuenta de la variedad de respuestas.</a:t>
            </a:r>
          </a:p>
          <a:p>
            <a:pPr algn="just">
              <a:buFont typeface="Wingdings" panose="05000000000000000000" pitchFamily="2" charset="2"/>
              <a:buChar char="ü"/>
            </a:pPr>
            <a:r>
              <a:rPr lang="es-US" sz="3200" dirty="0">
                <a:latin typeface="Arial" panose="020B0604020202020204" pitchFamily="34" charset="0"/>
                <a:cs typeface="Arial" panose="020B0604020202020204" pitchFamily="34" charset="0"/>
              </a:rPr>
              <a:t>El método tiene desventajas cuando las preguntas generan respuesta ricas y complejas.</a:t>
            </a:r>
          </a:p>
        </p:txBody>
      </p:sp>
    </p:spTree>
    <p:extLst>
      <p:ext uri="{BB962C8B-B14F-4D97-AF65-F5344CB8AC3E}">
        <p14:creationId xmlns:p14="http://schemas.microsoft.com/office/powerpoint/2010/main" val="24716786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4E6A102-676D-3E4F-BA7F-B6A6FD90BE5E}"/>
              </a:ext>
            </a:extLst>
          </p:cNvPr>
          <p:cNvSpPr>
            <a:spLocks noGrp="1"/>
          </p:cNvSpPr>
          <p:nvPr>
            <p:ph type="title"/>
          </p:nvPr>
        </p:nvSpPr>
        <p:spPr/>
        <p:txBody>
          <a:bodyPr>
            <a:normAutofit/>
          </a:bodyPr>
          <a:lstStyle/>
          <a:p>
            <a:r>
              <a:rPr lang="es-US" sz="1200" b="1" dirty="0">
                <a:latin typeface="Arial" panose="020B0604020202020204" pitchFamily="34" charset="0"/>
                <a:cs typeface="Arial" panose="020B0604020202020204" pitchFamily="34" charset="0"/>
              </a:rPr>
              <a:t> </a:t>
            </a:r>
          </a:p>
        </p:txBody>
      </p:sp>
      <p:sp>
        <p:nvSpPr>
          <p:cNvPr id="3" name="Marcador de contenido 2">
            <a:extLst>
              <a:ext uri="{FF2B5EF4-FFF2-40B4-BE49-F238E27FC236}">
                <a16:creationId xmlns="" xmlns:a16="http://schemas.microsoft.com/office/drawing/2014/main" id="{0D28F055-E180-BE4E-B3B7-C8E3D2B19950}"/>
              </a:ext>
            </a:extLst>
          </p:cNvPr>
          <p:cNvSpPr>
            <a:spLocks noGrp="1"/>
          </p:cNvSpPr>
          <p:nvPr>
            <p:ph idx="1"/>
          </p:nvPr>
        </p:nvSpPr>
        <p:spPr>
          <a:xfrm>
            <a:off x="463062" y="1690688"/>
            <a:ext cx="7602416" cy="4938590"/>
          </a:xfrm>
        </p:spPr>
        <p:txBody>
          <a:bodyPr>
            <a:normAutofit/>
          </a:bodyPr>
          <a:lstStyle/>
          <a:p>
            <a:pPr algn="just"/>
            <a:r>
              <a:rPr lang="es-US" b="1" dirty="0">
                <a:latin typeface="Arial" panose="020B0604020202020204" pitchFamily="34" charset="0"/>
                <a:cs typeface="Arial" panose="020B0604020202020204" pitchFamily="34" charset="0"/>
              </a:rPr>
              <a:t>INTERPRETACIÓN Y </a:t>
            </a:r>
            <a:r>
              <a:rPr lang="es-US" b="1" dirty="0" smtClean="0">
                <a:latin typeface="Arial" panose="020B0604020202020204" pitchFamily="34" charset="0"/>
                <a:cs typeface="Arial" panose="020B0604020202020204" pitchFamily="34" charset="0"/>
              </a:rPr>
              <a:t>ANÁLISIS</a:t>
            </a:r>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endParaRPr lang="es-US"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La meta es la interpretación y la información que se obtiene.</a:t>
            </a:r>
          </a:p>
          <a:p>
            <a:pPr algn="just">
              <a:buFont typeface="Wingdings" panose="05000000000000000000" pitchFamily="2" charset="2"/>
              <a:buChar char="ü"/>
            </a:pPr>
            <a:r>
              <a:rPr lang="es-US" dirty="0">
                <a:latin typeface="Arial" panose="020B0604020202020204" pitchFamily="34" charset="0"/>
                <a:cs typeface="Arial" panose="020B0604020202020204" pitchFamily="34" charset="0"/>
              </a:rPr>
              <a:t>Esto debe ser una parte integral en la planificación del contenido de las preguntas, su secuencia, las formas de preguntas y respuestas y los métodos de registro.</a:t>
            </a:r>
          </a:p>
        </p:txBody>
      </p:sp>
      <p:sp>
        <p:nvSpPr>
          <p:cNvPr id="4" name="AutoShape 2" descr="Resultado de imagen para analis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stretch>
            <a:fillRect/>
          </a:stretch>
        </p:blipFill>
        <p:spPr>
          <a:xfrm>
            <a:off x="8050797" y="2515821"/>
            <a:ext cx="3303003" cy="3288323"/>
          </a:xfrm>
          <a:prstGeom prst="rect">
            <a:avLst/>
          </a:prstGeom>
        </p:spPr>
      </p:pic>
    </p:spTree>
    <p:extLst>
      <p:ext uri="{BB962C8B-B14F-4D97-AF65-F5344CB8AC3E}">
        <p14:creationId xmlns:p14="http://schemas.microsoft.com/office/powerpoint/2010/main" val="18333296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953E36F-95DE-1347-8F60-D206A9236384}"/>
              </a:ext>
            </a:extLst>
          </p:cNvPr>
          <p:cNvSpPr>
            <a:spLocks noGrp="1"/>
          </p:cNvSpPr>
          <p:nvPr>
            <p:ph type="title"/>
          </p:nvPr>
        </p:nvSpPr>
        <p:spPr/>
        <p:txBody>
          <a:bodyPr/>
          <a:lstStyle/>
          <a:p>
            <a:endParaRPr lang="es-US"/>
          </a:p>
        </p:txBody>
      </p:sp>
      <p:sp>
        <p:nvSpPr>
          <p:cNvPr id="3" name="Marcador de contenido 2">
            <a:extLst>
              <a:ext uri="{FF2B5EF4-FFF2-40B4-BE49-F238E27FC236}">
                <a16:creationId xmlns="" xmlns:a16="http://schemas.microsoft.com/office/drawing/2014/main" id="{8631E6C1-540F-D14C-ADDA-7D61C581FD5B}"/>
              </a:ext>
            </a:extLst>
          </p:cNvPr>
          <p:cNvSpPr>
            <a:spLocks noGrp="1"/>
          </p:cNvSpPr>
          <p:nvPr>
            <p:ph idx="1"/>
          </p:nvPr>
        </p:nvSpPr>
        <p:spPr/>
        <p:txBody>
          <a:bodyPr>
            <a:normAutofit/>
          </a:bodyPr>
          <a:lstStyle/>
          <a:p>
            <a:r>
              <a:rPr lang="es-US" sz="1800" dirty="0"/>
              <a:t>BIBLIOGRAFÍA.</a:t>
            </a:r>
          </a:p>
          <a:p>
            <a:endParaRPr lang="es-US" sz="1800" dirty="0"/>
          </a:p>
          <a:p>
            <a:pPr marL="0" indent="0">
              <a:buNone/>
            </a:pPr>
            <a:r>
              <a:rPr lang="es-US" sz="1800" dirty="0" err="1"/>
              <a:t>Bugenthal,De</a:t>
            </a:r>
            <a:r>
              <a:rPr lang="es-US" sz="1800" dirty="0"/>
              <a:t>, </a:t>
            </a:r>
            <a:r>
              <a:rPr lang="es-US" sz="1800" dirty="0" err="1"/>
              <a:t>Kawan</a:t>
            </a:r>
            <a:r>
              <a:rPr lang="es-US" sz="1800" dirty="0"/>
              <a:t>, J.W, &amp;  </a:t>
            </a:r>
            <a:r>
              <a:rPr lang="es-US" sz="1800" dirty="0" err="1"/>
              <a:t>Love</a:t>
            </a:r>
            <a:r>
              <a:rPr lang="es-US" sz="1800" dirty="0"/>
              <a:t>, LR. (1970). </a:t>
            </a:r>
            <a:r>
              <a:rPr lang="es-US" sz="1800" dirty="0" err="1"/>
              <a:t>Perception</a:t>
            </a:r>
            <a:r>
              <a:rPr lang="es-US" sz="1800" dirty="0"/>
              <a:t> oficina contradictorio </a:t>
            </a:r>
            <a:r>
              <a:rPr lang="es-US" sz="1800" dirty="0" err="1"/>
              <a:t>meanings</a:t>
            </a:r>
            <a:r>
              <a:rPr lang="es-US" sz="1800" dirty="0"/>
              <a:t> </a:t>
            </a:r>
            <a:r>
              <a:rPr lang="es-US" sz="1800" dirty="0" err="1"/>
              <a:t>conveyed</a:t>
            </a:r>
            <a:r>
              <a:rPr lang="es-US" sz="1800" dirty="0"/>
              <a:t> </a:t>
            </a:r>
            <a:r>
              <a:rPr lang="es-US" sz="1800" dirty="0" err="1"/>
              <a:t>by</a:t>
            </a:r>
            <a:r>
              <a:rPr lang="es-US" sz="1800" dirty="0"/>
              <a:t> </a:t>
            </a:r>
            <a:r>
              <a:rPr lang="es-US" sz="1800" dirty="0" err="1"/>
              <a:t>verval</a:t>
            </a:r>
            <a:r>
              <a:rPr lang="es-US" sz="1800" dirty="0"/>
              <a:t> and </a:t>
            </a:r>
            <a:r>
              <a:rPr lang="es-US" sz="1800" dirty="0" err="1"/>
              <a:t>nonverbal</a:t>
            </a:r>
            <a:r>
              <a:rPr lang="es-US" sz="1800" dirty="0"/>
              <a:t> </a:t>
            </a:r>
            <a:r>
              <a:rPr lang="es-US" sz="1800" dirty="0" err="1"/>
              <a:t>channels</a:t>
            </a:r>
            <a:r>
              <a:rPr lang="es-US" sz="1800" dirty="0"/>
              <a:t> </a:t>
            </a:r>
            <a:r>
              <a:rPr lang="es-US" sz="1800" dirty="0" err="1"/>
              <a:t>Journal</a:t>
            </a:r>
            <a:r>
              <a:rPr lang="es-US" sz="1800" dirty="0"/>
              <a:t> of </a:t>
            </a:r>
            <a:r>
              <a:rPr lang="es-US" sz="1800" dirty="0" err="1"/>
              <a:t>personality</a:t>
            </a:r>
            <a:r>
              <a:rPr lang="es-US" sz="1800" dirty="0"/>
              <a:t> Andrés social </a:t>
            </a:r>
            <a:r>
              <a:rPr lang="es-US" sz="1800" dirty="0" err="1"/>
              <a:t>Psychomony</a:t>
            </a:r>
            <a:r>
              <a:rPr lang="es-US" sz="1800" dirty="0" smtClean="0"/>
              <a:t>.</a:t>
            </a:r>
          </a:p>
          <a:p>
            <a:pPr marL="0" indent="0">
              <a:buNone/>
            </a:pPr>
            <a:endParaRPr lang="es-US" sz="1800" dirty="0"/>
          </a:p>
          <a:p>
            <a:pPr marL="0" indent="0">
              <a:buNone/>
            </a:pPr>
            <a:r>
              <a:rPr lang="es-US" sz="1800" dirty="0" err="1" smtClean="0"/>
              <a:t>Keats</a:t>
            </a:r>
            <a:r>
              <a:rPr lang="es-US" sz="1800" dirty="0" smtClean="0"/>
              <a:t>, D., (2016). La entrevista prefecta. Ed. </a:t>
            </a:r>
            <a:r>
              <a:rPr lang="es-US" sz="1800" dirty="0" err="1" smtClean="0"/>
              <a:t>Pax</a:t>
            </a:r>
            <a:r>
              <a:rPr lang="es-US" sz="1800" dirty="0" smtClean="0"/>
              <a:t> México, México.</a:t>
            </a:r>
          </a:p>
          <a:p>
            <a:pPr marL="0" indent="0">
              <a:buNone/>
            </a:pPr>
            <a:endParaRPr lang="es-US" sz="1800" dirty="0"/>
          </a:p>
          <a:p>
            <a:pPr marL="0" indent="0">
              <a:buNone/>
            </a:pPr>
            <a:r>
              <a:rPr lang="es-US" sz="1800" dirty="0" smtClean="0"/>
              <a:t>Acevedo, A. y López A., (2017). El proceso de la entrevista. Ed. </a:t>
            </a:r>
            <a:r>
              <a:rPr lang="es-US" sz="1800" dirty="0" err="1" smtClean="0"/>
              <a:t>Limusa</a:t>
            </a:r>
            <a:r>
              <a:rPr lang="es-US" sz="1800" dirty="0" smtClean="0"/>
              <a:t>, 4ª. Ed., México.</a:t>
            </a:r>
            <a:endParaRPr lang="es-US" sz="1800" dirty="0"/>
          </a:p>
          <a:p>
            <a:pPr marL="0" indent="0">
              <a:buNone/>
            </a:pPr>
            <a:endParaRPr lang="es-US" dirty="0"/>
          </a:p>
        </p:txBody>
      </p:sp>
      <p:sp>
        <p:nvSpPr>
          <p:cNvPr id="4" name="Marcador de número de diapositiva 3">
            <a:extLst>
              <a:ext uri="{FF2B5EF4-FFF2-40B4-BE49-F238E27FC236}">
                <a16:creationId xmlns="" xmlns:a16="http://schemas.microsoft.com/office/drawing/2014/main" id="{E1C756B8-77B9-A840-B576-113B4622575C}"/>
              </a:ext>
            </a:extLst>
          </p:cNvPr>
          <p:cNvSpPr>
            <a:spLocks noGrp="1"/>
          </p:cNvSpPr>
          <p:nvPr>
            <p:ph type="sldNum" sz="quarter" idx="12"/>
          </p:nvPr>
        </p:nvSpPr>
        <p:spPr/>
        <p:txBody>
          <a:bodyPr/>
          <a:lstStyle/>
          <a:p>
            <a:fld id="{E1324910-DA4E-4C21-8F64-183B19375D3F}" type="slidenum">
              <a:rPr lang="es-MX" smtClean="0"/>
              <a:t>37</a:t>
            </a:fld>
            <a:endParaRPr lang="es-MX"/>
          </a:p>
        </p:txBody>
      </p:sp>
    </p:spTree>
    <p:extLst>
      <p:ext uri="{BB962C8B-B14F-4D97-AF65-F5344CB8AC3E}">
        <p14:creationId xmlns:p14="http://schemas.microsoft.com/office/powerpoint/2010/main" val="4049457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33272" y="2349880"/>
            <a:ext cx="9878568" cy="3782695"/>
          </a:xfrm>
        </p:spPr>
        <p:txBody>
          <a:bodyPr>
            <a:normAutofit/>
          </a:bodyPr>
          <a:lstStyle/>
          <a:p>
            <a:pPr algn="just"/>
            <a:r>
              <a:rPr lang="es-MX" sz="2400" b="1" dirty="0">
                <a:latin typeface="Arial" panose="020B0604020202020204" pitchFamily="34" charset="0"/>
                <a:cs typeface="Arial" panose="020B0604020202020204" pitchFamily="34" charset="0"/>
              </a:rPr>
              <a:t>ESTRUCTURACIÓN DE LA ENTREVISTA.</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Para entrevistar en una investigación es muy importante planear con anticipación la estructura de la entrevista. </a:t>
            </a:r>
          </a:p>
          <a:p>
            <a:pPr algn="just"/>
            <a:r>
              <a:rPr lang="es-MX" sz="2400" dirty="0">
                <a:latin typeface="Arial" panose="020B0604020202020204" pitchFamily="34" charset="0"/>
                <a:cs typeface="Arial" panose="020B0604020202020204" pitchFamily="34" charset="0"/>
              </a:rPr>
              <a:t>La estructura tiene que ver con el contenido: lo que sucede y de lo que sucede y de lo que se trata en la entrevista.</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4230" y="4644736"/>
            <a:ext cx="3138631" cy="1716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344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r>
            <a:br>
              <a:rPr lang="es-MX" dirty="0"/>
            </a:br>
            <a:endParaRPr lang="es-MX" dirty="0"/>
          </a:p>
        </p:txBody>
      </p:sp>
      <p:sp>
        <p:nvSpPr>
          <p:cNvPr id="3" name="Marcador de contenido 2"/>
          <p:cNvSpPr>
            <a:spLocks noGrp="1"/>
          </p:cNvSpPr>
          <p:nvPr>
            <p:ph idx="1"/>
          </p:nvPr>
        </p:nvSpPr>
        <p:spPr>
          <a:xfrm>
            <a:off x="413657" y="1825625"/>
            <a:ext cx="10571335" cy="4640489"/>
          </a:xfrm>
        </p:spPr>
        <p:txBody>
          <a:bodyPr>
            <a:noAutofit/>
          </a:bodyPr>
          <a:lstStyle/>
          <a:p>
            <a:pPr algn="just"/>
            <a:r>
              <a:rPr lang="es-MX" sz="2000" b="1" dirty="0">
                <a:latin typeface="Arial" panose="020B0604020202020204" pitchFamily="34" charset="0"/>
                <a:cs typeface="Arial" panose="020B0604020202020204" pitchFamily="34" charset="0"/>
              </a:rPr>
              <a:t>PLANES DE LA ENTREVISTA.</a:t>
            </a:r>
          </a:p>
          <a:p>
            <a:pPr marL="0" indent="0" algn="just">
              <a:buNone/>
            </a:pPr>
            <a:endParaRPr lang="es-MX"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Los planes de la entrevista contiene la lista de las preguntas que se formularan.</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Es la herramienta mas importante del entrevistador y merece ser construida cuidadosamente.</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variables que contribuyen a la estructura se relacionan principalmente con las características del plan de la entrevista.</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variables son el contenido, el orden de las preguntas, el formato de preguntas y respuestas, los métodos de registrar las respuestas y los métodos que se usan para codificar, interpretar y analizar las respuestas.</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Variables que afectan la estructura son la naturaleza de la población sujeta a ser entrevistada , las variables de localización y la duración de la entrevista.</a:t>
            </a:r>
          </a:p>
        </p:txBody>
      </p:sp>
    </p:spTree>
    <p:extLst>
      <p:ext uri="{BB962C8B-B14F-4D97-AF65-F5344CB8AC3E}">
        <p14:creationId xmlns:p14="http://schemas.microsoft.com/office/powerpoint/2010/main" val="2634039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825624"/>
            <a:ext cx="9793224" cy="4087496"/>
          </a:xfrm>
        </p:spPr>
        <p:txBody>
          <a:bodyPr>
            <a:normAutofit lnSpcReduction="10000"/>
          </a:bodyPr>
          <a:lstStyle/>
          <a:p>
            <a:r>
              <a:rPr lang="es-MX" sz="2000" b="1" dirty="0">
                <a:latin typeface="Arial" panose="020B0604020202020204" pitchFamily="34" charset="0"/>
                <a:cs typeface="Arial" panose="020B0604020202020204" pitchFamily="34" charset="0"/>
              </a:rPr>
              <a:t>VARIABLES DE LOS ENTREVISTADOS</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VARIABLES SIGNIFICATIVAS.</a:t>
            </a:r>
          </a:p>
          <a:p>
            <a:pPr marL="358775">
              <a:buFont typeface="Wingdings" panose="05000000000000000000" pitchFamily="2" charset="2"/>
              <a:buChar char="ü"/>
            </a:pPr>
            <a:r>
              <a:rPr lang="es-MX" sz="2000" dirty="0">
                <a:latin typeface="Arial" panose="020B0604020202020204" pitchFamily="34" charset="0"/>
                <a:cs typeface="Arial" panose="020B0604020202020204" pitchFamily="34" charset="0"/>
              </a:rPr>
              <a:t>edad</a:t>
            </a:r>
          </a:p>
          <a:p>
            <a:pPr marL="358775">
              <a:buFont typeface="Wingdings" panose="05000000000000000000" pitchFamily="2" charset="2"/>
              <a:buChar char="ü"/>
            </a:pPr>
            <a:r>
              <a:rPr lang="es-MX" sz="2000" dirty="0">
                <a:latin typeface="Arial" panose="020B0604020202020204" pitchFamily="34" charset="0"/>
                <a:cs typeface="Arial" panose="020B0604020202020204" pitchFamily="34" charset="0"/>
              </a:rPr>
              <a:t>sexo</a:t>
            </a:r>
          </a:p>
          <a:p>
            <a:pPr marL="358775">
              <a:buFont typeface="Wingdings" panose="05000000000000000000" pitchFamily="2" charset="2"/>
              <a:buChar char="ü"/>
            </a:pPr>
            <a:r>
              <a:rPr lang="es-MX" sz="2000" dirty="0">
                <a:latin typeface="Arial" panose="020B0604020202020204" pitchFamily="34" charset="0"/>
                <a:cs typeface="Arial" panose="020B0604020202020204" pitchFamily="34" charset="0"/>
              </a:rPr>
              <a:t>cultura</a:t>
            </a:r>
          </a:p>
          <a:p>
            <a:pPr marL="358775">
              <a:buFont typeface="Wingdings" panose="05000000000000000000" pitchFamily="2" charset="2"/>
              <a:buChar char="ü"/>
            </a:pPr>
            <a:r>
              <a:rPr lang="es-MX" sz="2000" dirty="0">
                <a:latin typeface="Arial" panose="020B0604020202020204" pitchFamily="34" charset="0"/>
                <a:cs typeface="Arial" panose="020B0604020202020204" pitchFamily="34" charset="0"/>
              </a:rPr>
              <a:t>nivel de educación </a:t>
            </a:r>
          </a:p>
          <a:p>
            <a:pPr marL="358775">
              <a:buFont typeface="Wingdings" panose="05000000000000000000" pitchFamily="2" charset="2"/>
              <a:buChar char="ü"/>
            </a:pPr>
            <a:r>
              <a:rPr lang="es-MX" sz="2000" dirty="0">
                <a:latin typeface="Arial" panose="020B0604020202020204" pitchFamily="34" charset="0"/>
                <a:cs typeface="Arial" panose="020B0604020202020204" pitchFamily="34" charset="0"/>
              </a:rPr>
              <a:t>antecedentes sociales</a:t>
            </a:r>
          </a:p>
          <a:p>
            <a:pPr algn="just"/>
            <a:r>
              <a:rPr lang="es-MX" sz="2000" dirty="0">
                <a:latin typeface="Arial" panose="020B0604020202020204" pitchFamily="34" charset="0"/>
                <a:cs typeface="Arial" panose="020B0604020202020204" pitchFamily="34" charset="0"/>
              </a:rPr>
              <a:t>En las entrevistas de investigación estas variables se tienen que definir con cuidado y cualquier criterio que se use se debe aplicar rigurosamente a lo largo de toda la serie de entrevistas.</a:t>
            </a:r>
          </a:p>
        </p:txBody>
      </p:sp>
    </p:spTree>
    <p:extLst>
      <p:ext uri="{BB962C8B-B14F-4D97-AF65-F5344CB8AC3E}">
        <p14:creationId xmlns:p14="http://schemas.microsoft.com/office/powerpoint/2010/main" val="178020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690688"/>
            <a:ext cx="10515600" cy="4873398"/>
          </a:xfrm>
        </p:spPr>
        <p:txBody>
          <a:bodyPr>
            <a:noAutofit/>
          </a:bodyPr>
          <a:lstStyle/>
          <a:p>
            <a:pPr algn="just"/>
            <a:r>
              <a:rPr lang="es-MX" sz="2000" dirty="0">
                <a:latin typeface="Arial" panose="020B0604020202020204" pitchFamily="34" charset="0"/>
                <a:cs typeface="Arial" panose="020B0604020202020204" pitchFamily="34" charset="0"/>
              </a:rPr>
              <a:t>CONTENIDO</a:t>
            </a:r>
          </a:p>
          <a:p>
            <a:pPr algn="just"/>
            <a:endParaRPr lang="es-MX"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El tema de las preguntas es el contenido de la entrevista.</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El contenido debe ser apropiado en su materia y su nivel complejidad para los que responden.</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Tanto para el entrevistador como para los entrevistados, es necesario  que quede claro el fin de las preguntas.</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El entrevistador tanto una estructura inteligible como desarrollar buenas relaciones interpersonales.</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El contenido se puede construir alrededor de un tema central único, o se pueden desarrollar varios temas menores alrededor de un tema central con diferentes grados de importancia. </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El contenido de las preguntas debe ser claro e inteligible para ayudar al entrevistado a recordar y organizar sus ideas.</a:t>
            </a:r>
          </a:p>
        </p:txBody>
      </p:sp>
    </p:spTree>
    <p:extLst>
      <p:ext uri="{BB962C8B-B14F-4D97-AF65-F5344CB8AC3E}">
        <p14:creationId xmlns:p14="http://schemas.microsoft.com/office/powerpoint/2010/main" val="3119839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825624"/>
            <a:ext cx="10122408" cy="3648583"/>
          </a:xfrm>
        </p:spPr>
        <p:txBody>
          <a:bodyPr>
            <a:noAutofit/>
          </a:bodyPr>
          <a:lstStyle/>
          <a:p>
            <a:pPr algn="just"/>
            <a:r>
              <a:rPr lang="es-MX" sz="2000" b="1" dirty="0">
                <a:latin typeface="Arial" panose="020B0604020202020204" pitchFamily="34" charset="0"/>
                <a:cs typeface="Arial" panose="020B0604020202020204" pitchFamily="34" charset="0"/>
              </a:rPr>
              <a:t>LOCALIZACIÓN Y DURACIÓN. </a:t>
            </a:r>
          </a:p>
          <a:p>
            <a:pPr algn="just"/>
            <a:endParaRPr lang="es-MX"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 estructura de la entrevista dependerá mucho de donde y cuando se va a llevar a cabo y que tanto tiempo va a durar.</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entrevistas que se hacen en lugares públicos no les pueden quitar mucho tiempo al entrevistado.</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entrevistas mas largas se deben hacer en lugares donde las personas puedan tomar asiento y no permanezcan de pie.  </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normas sociales de cortesía dictan que a la gente se le debe hacer sentir físicamente cómoda para interacciones mas largas.</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En general, mientras menos tiempo hay disponible debe ser mas sencilla la estructura de la entrevista y mas altamente estructuradas las preguntas.</a:t>
            </a:r>
          </a:p>
          <a:p>
            <a:pPr marL="0" indent="0">
              <a:buNone/>
            </a:pP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0365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171450" indent="-171450">
              <a:buFont typeface="Wingdings" panose="05000000000000000000" pitchFamily="2" charset="2"/>
              <a:buChar char="ü"/>
            </a:pPr>
            <a:endParaRPr lang="es-MX" sz="12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825625"/>
            <a:ext cx="7588827" cy="4138757"/>
          </a:xfrm>
        </p:spPr>
        <p:txBody>
          <a:bodyPr/>
          <a:lstStyle/>
          <a:p>
            <a:pPr algn="just"/>
            <a:r>
              <a:rPr lang="es-MX" sz="2000" dirty="0">
                <a:latin typeface="Arial" panose="020B0604020202020204" pitchFamily="34" charset="0"/>
                <a:cs typeface="Arial" panose="020B0604020202020204" pitchFamily="34" charset="0"/>
              </a:rPr>
              <a:t>EL ORDEN DE LAS PREGUNTAS</a:t>
            </a:r>
          </a:p>
          <a:p>
            <a:pPr algn="just"/>
            <a:endParaRPr lang="es-MX" sz="2000" dirty="0">
              <a:latin typeface="Arial" panose="020B0604020202020204" pitchFamily="34" charset="0"/>
              <a:cs typeface="Arial" panose="020B0604020202020204" pitchFamily="34" charset="0"/>
            </a:endParaRP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Todas las entrevistas avanzan a través de un cierto orden de tiempo. </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Las primeras etapas de la entrevista son mutua exploración de la tarea que se requiere y el establecimiento de actitudes favorables </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Segunda etapa es el desarrollo, en el cual se elabora y se sondea el contenido.</a:t>
            </a:r>
          </a:p>
          <a:p>
            <a:pPr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Finalmente hay una etapa de descarga que lleva la entrevista a su conclusión</a:t>
            </a:r>
          </a:p>
          <a:p>
            <a:endParaRPr lang="es-MX" dirty="0"/>
          </a:p>
        </p:txBody>
      </p:sp>
      <p:pic>
        <p:nvPicPr>
          <p:cNvPr id="2050" name="Picture 2" descr="Resultado de imagen para orden de las entrevis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5894" y="2594264"/>
            <a:ext cx="1981200" cy="230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49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2096</TotalTime>
  <Words>2738</Words>
  <Application>Microsoft Office PowerPoint</Application>
  <PresentationFormat>Panorámica</PresentationFormat>
  <Paragraphs>241</Paragraphs>
  <Slides>37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Estructura en secuencia.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Métodos para registrar las respuestas.</vt:lpstr>
      <vt:lpstr>Presentación de PowerPoint</vt:lpstr>
      <vt:lpstr>CUADERNO DE TRABAJO.</vt:lpstr>
      <vt:lpstr>REMEMBRANZA POST-ENTREVISTA</vt:lpstr>
      <vt:lpstr> </vt:lpstr>
      <vt:lpstr>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USUARIO</cp:lastModifiedBy>
  <cp:revision>127</cp:revision>
  <dcterms:created xsi:type="dcterms:W3CDTF">2014-10-01T18:47:20Z</dcterms:created>
  <dcterms:modified xsi:type="dcterms:W3CDTF">2017-10-20T19:44:11Z</dcterms:modified>
</cp:coreProperties>
</file>