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44"/>
  </p:notesMasterIdLst>
  <p:sldIdLst>
    <p:sldId id="294" r:id="rId2"/>
    <p:sldId id="295" r:id="rId3"/>
    <p:sldId id="296" r:id="rId4"/>
    <p:sldId id="297" r:id="rId5"/>
    <p:sldId id="298" r:id="rId6"/>
    <p:sldId id="299" r:id="rId7"/>
    <p:sldId id="293" r:id="rId8"/>
    <p:sldId id="300" r:id="rId9"/>
    <p:sldId id="256" r:id="rId10"/>
    <p:sldId id="257" r:id="rId11"/>
    <p:sldId id="281" r:id="rId12"/>
    <p:sldId id="282" r:id="rId13"/>
    <p:sldId id="283" r:id="rId14"/>
    <p:sldId id="284" r:id="rId15"/>
    <p:sldId id="285" r:id="rId16"/>
    <p:sldId id="287" r:id="rId17"/>
    <p:sldId id="288" r:id="rId18"/>
    <p:sldId id="290" r:id="rId19"/>
    <p:sldId id="291" r:id="rId20"/>
    <p:sldId id="292" r:id="rId21"/>
    <p:sldId id="267" r:id="rId22"/>
    <p:sldId id="268" r:id="rId23"/>
    <p:sldId id="269" r:id="rId24"/>
    <p:sldId id="277" r:id="rId25"/>
    <p:sldId id="272" r:id="rId26"/>
    <p:sldId id="279" r:id="rId27"/>
    <p:sldId id="280" r:id="rId28"/>
    <p:sldId id="270" r:id="rId29"/>
    <p:sldId id="273" r:id="rId30"/>
    <p:sldId id="274" r:id="rId31"/>
    <p:sldId id="275" r:id="rId32"/>
    <p:sldId id="276" r:id="rId33"/>
    <p:sldId id="278" r:id="rId34"/>
    <p:sldId id="258" r:id="rId35"/>
    <p:sldId id="259" r:id="rId36"/>
    <p:sldId id="261" r:id="rId37"/>
    <p:sldId id="260" r:id="rId38"/>
    <p:sldId id="262" r:id="rId39"/>
    <p:sldId id="263" r:id="rId40"/>
    <p:sldId id="264" r:id="rId41"/>
    <p:sldId id="265" r:id="rId42"/>
    <p:sldId id="266"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4DD056-5797-4927-91B3-134918376ED4}" type="datetimeFigureOut">
              <a:rPr lang="es-MX" smtClean="0"/>
              <a:t>14/10/2017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BAC4F5-B241-4525-9E5D-65C38599860C}" type="slidenum">
              <a:rPr lang="es-MX" smtClean="0"/>
              <a:t>‹Nº›</a:t>
            </a:fld>
            <a:endParaRPr lang="es-MX"/>
          </a:p>
        </p:txBody>
      </p:sp>
    </p:spTree>
    <p:extLst>
      <p:ext uri="{BB962C8B-B14F-4D97-AF65-F5344CB8AC3E}">
        <p14:creationId xmlns:p14="http://schemas.microsoft.com/office/powerpoint/2010/main" val="4196724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CA4D5861-BF1D-4BBF-92F1-00288341DDEC}" type="slidenum">
              <a:rPr lang="es-ES" altLang="es-MX" smtClean="0">
                <a:latin typeface="Arial" charset="0"/>
              </a:rPr>
              <a:pPr eaLnBrk="1" hangingPunct="1"/>
              <a:t>1</a:t>
            </a:fld>
            <a:endParaRPr lang="es-ES" altLang="es-MX" smtClean="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Tree>
    <p:extLst>
      <p:ext uri="{BB962C8B-B14F-4D97-AF65-F5344CB8AC3E}">
        <p14:creationId xmlns:p14="http://schemas.microsoft.com/office/powerpoint/2010/main" val="218111268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10/14/2017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10/14/2017</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10/14/2017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10/14/2017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10/14/2017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10/14/2017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A16AA21-1863-4931-97CB-99D0A168701B}" type="datetimeFigureOut">
              <a:rPr lang="en-US" dirty="0"/>
              <a:t>10/14/2017</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772C379-9A7C-4C87-A116-CBE9F58B04C5}" type="datetimeFigureOut">
              <a:rPr lang="en-US" dirty="0"/>
              <a:t>10/14/2017</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10/14/2017</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commons.wikimedia.org/wiki/File:Chaco_Canyon_Pueblo_Bonito_digital_reconstruction.jpg" TargetMode="Externa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commons.wikimedia.org/wiki/File:Chaco_Canyon_Pueblo_Bonito_doorways_NPS.jpg"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commons.wikimedia.org/wiki/File:Chaco_Anasazi_canteen_NPS.jpg"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commons.wikimedia.org/wiki/File:Bowl_Chaco_Culture_NM_USA.jpg" TargetMode="Externa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hyperlink" Target="http://commons.wikimedia.org/wiki/File:Chaco_Canyon_Pueblo_Bonito_great_kiva_NPS.jpg" TargetMode="External"/><Relationship Id="rId2" Type="http://schemas.openxmlformats.org/officeDocument/2006/relationships/hyperlink" Target="http://es.wikipedia.org/wiki/Kiva" TargetMode="External"/><Relationship Id="rId1" Type="http://schemas.openxmlformats.org/officeDocument/2006/relationships/slideLayout" Target="../slideLayouts/slideLayout8.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commons.wikimedia.org/wiki/File:Chaco_canyon.jpg" TargetMode="Externa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commons.wikimedia.org/wiki/File:Anasazi-es.svg" TargetMode="Externa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commons.wikimedia.org/wiki/File:Anasazi_pueblos.jpg" TargetMode="External"/><Relationship Id="rId1" Type="http://schemas.openxmlformats.org/officeDocument/2006/relationships/slideLayout" Target="../slideLayouts/slideLayout8.xml"/><Relationship Id="rId5" Type="http://schemas.openxmlformats.org/officeDocument/2006/relationships/image" Target="../media/image17.jpeg"/><Relationship Id="rId4" Type="http://schemas.openxmlformats.org/officeDocument/2006/relationships/hyperlink" Target="http://commons.wikimedia.org/wiki/File:Wupatki_NMonument_Arizona.jp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commons.wikimedia.org/wiki/File:Bowl_Chaco_Culture_NM_USA.jpg" TargetMode="External"/><Relationship Id="rId1" Type="http://schemas.openxmlformats.org/officeDocument/2006/relationships/slideLayout" Target="../slideLayouts/slideLayout8.xml"/><Relationship Id="rId5" Type="http://schemas.openxmlformats.org/officeDocument/2006/relationships/image" Target="../media/image19.jpeg"/><Relationship Id="rId4" Type="http://schemas.openxmlformats.org/officeDocument/2006/relationships/hyperlink" Target="http://commons.wikimedia.org/wiki/File:Chacoan_turquoise_with_argillite.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commons.wikimedia.org/wiki/File:Newspaper_Rock_Utah_USA2.jpg" TargetMode="External"/><Relationship Id="rId1" Type="http://schemas.openxmlformats.org/officeDocument/2006/relationships/slideLayout" Target="../slideLayouts/slideLayout8.xml"/><Relationship Id="rId5" Type="http://schemas.openxmlformats.org/officeDocument/2006/relationships/image" Target="../media/image21.jpeg"/><Relationship Id="rId4" Type="http://schemas.openxmlformats.org/officeDocument/2006/relationships/hyperlink" Target="http://commons.wikimedia.org/wiki/File:Kiva_Bandelier_NMexico_USA1.jpg"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es.wikipedia.org/wiki/Anasazi#cite_note-9" TargetMode="Externa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hyperlink" Target="http://cahokiamounds.org/explore/timeline"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195879B0-024D-46E7-B98C-515E206DC149}" type="slidenum">
              <a:rPr lang="es-ES" altLang="es-MX" smtClean="0">
                <a:solidFill>
                  <a:schemeClr val="tx2"/>
                </a:solidFill>
                <a:latin typeface="Rage Italic" pitchFamily="66" charset="0"/>
              </a:rPr>
              <a:pPr eaLnBrk="1" hangingPunct="1"/>
              <a:t>1</a:t>
            </a:fld>
            <a:endParaRPr lang="es-ES" altLang="es-MX" smtClean="0">
              <a:solidFill>
                <a:schemeClr val="tx2"/>
              </a:solidFill>
              <a:latin typeface="Rage Italic" pitchFamily="66" charset="0"/>
            </a:endParaRPr>
          </a:p>
        </p:txBody>
      </p:sp>
      <p:sp>
        <p:nvSpPr>
          <p:cNvPr id="2050" name="Rectangle 2"/>
          <p:cNvSpPr>
            <a:spLocks noGrp="1" noChangeArrowheads="1"/>
          </p:cNvSpPr>
          <p:nvPr>
            <p:ph type="ctrTitle"/>
          </p:nvPr>
        </p:nvSpPr>
        <p:spPr>
          <a:xfrm>
            <a:off x="2208213" y="1403798"/>
            <a:ext cx="7772400" cy="5344732"/>
          </a:xfrm>
        </p:spPr>
        <p:txBody>
          <a:bodyPr>
            <a:normAutofit/>
          </a:bodyPr>
          <a:lstStyle/>
          <a:p>
            <a:pPr algn="ctr">
              <a:defRPr/>
            </a:pPr>
            <a:r>
              <a:rPr lang="es-MX" altLang="es-MX" sz="2400" b="1" dirty="0">
                <a:latin typeface="Arial" panose="020B0604020202020204" pitchFamily="34" charset="0"/>
                <a:cs typeface="Arial" panose="020B0604020202020204" pitchFamily="34" charset="0"/>
              </a:rPr>
              <a:t>UNIDAD DE APRENDIZAJE:</a:t>
            </a:r>
            <a:r>
              <a:rPr lang="es-MX" altLang="es-MX" sz="2400" dirty="0">
                <a:latin typeface="Arial" panose="020B0604020202020204" pitchFamily="34" charset="0"/>
                <a:cs typeface="Arial" panose="020B0604020202020204" pitchFamily="34" charset="0"/>
              </a:rPr>
              <a:t> </a:t>
            </a:r>
            <a:br>
              <a:rPr lang="es-MX" altLang="es-MX" sz="2400" dirty="0">
                <a:latin typeface="Arial" panose="020B0604020202020204" pitchFamily="34" charset="0"/>
                <a:cs typeface="Arial" panose="020B0604020202020204" pitchFamily="34" charset="0"/>
              </a:rPr>
            </a:br>
            <a:r>
              <a:rPr lang="es-MX" altLang="es-MX" sz="2400" dirty="0" smtClean="0">
                <a:latin typeface="Arial" panose="020B0604020202020204" pitchFamily="34" charset="0"/>
                <a:cs typeface="Arial" panose="020B0604020202020204" pitchFamily="34" charset="0"/>
              </a:rPr>
              <a:t>CIUDAD Y DINÁMICA URBANA</a:t>
            </a: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b="1" dirty="0">
                <a:latin typeface="Arial" panose="020B0604020202020204" pitchFamily="34" charset="0"/>
                <a:cs typeface="Arial" panose="020B0604020202020204" pitchFamily="34" charset="0"/>
              </a:rPr>
              <a:t>UNIDAD DE </a:t>
            </a:r>
            <a:r>
              <a:rPr lang="es-MX" altLang="es-MX" sz="2400" b="1" dirty="0" err="1" smtClean="0">
                <a:latin typeface="Arial" panose="020B0604020202020204" pitchFamily="34" charset="0"/>
                <a:cs typeface="Arial" panose="020B0604020202020204" pitchFamily="34" charset="0"/>
              </a:rPr>
              <a:t>COMPETENCIA:</a:t>
            </a:r>
            <a:r>
              <a:rPr lang="es-MX" altLang="es-MX" sz="2400" dirty="0" err="1" smtClean="0">
                <a:latin typeface="Arial" panose="020B0604020202020204" pitchFamily="34" charset="0"/>
                <a:cs typeface="Arial" panose="020B0604020202020204" pitchFamily="34" charset="0"/>
              </a:rPr>
              <a:t>Génesis</a:t>
            </a:r>
            <a:r>
              <a:rPr lang="es-MX" altLang="es-MX" sz="2400" dirty="0" smtClean="0">
                <a:latin typeface="Arial" panose="020B0604020202020204" pitchFamily="34" charset="0"/>
                <a:cs typeface="Arial" panose="020B0604020202020204" pitchFamily="34" charset="0"/>
              </a:rPr>
              <a:t> </a:t>
            </a:r>
            <a:r>
              <a:rPr lang="es-MX" altLang="es-MX" sz="2400" dirty="0">
                <a:latin typeface="Arial" panose="020B0604020202020204" pitchFamily="34" charset="0"/>
                <a:cs typeface="Arial" panose="020B0604020202020204" pitchFamily="34" charset="0"/>
              </a:rPr>
              <a:t>urbana </a:t>
            </a:r>
            <a:r>
              <a:rPr lang="es-ES" altLang="es-MX" sz="2400" dirty="0">
                <a:latin typeface="Arial" panose="020B0604020202020204" pitchFamily="34" charset="0"/>
                <a:cs typeface="Arial" panose="020B0604020202020204" pitchFamily="34" charset="0"/>
              </a:rPr>
              <a:t/>
            </a:r>
            <a:br>
              <a:rPr lang="es-ES" altLang="es-MX" sz="2400" dirty="0">
                <a:latin typeface="Arial" panose="020B0604020202020204" pitchFamily="34" charset="0"/>
                <a:cs typeface="Arial" panose="020B0604020202020204" pitchFamily="34" charset="0"/>
              </a:rPr>
            </a:b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b="1" dirty="0">
                <a:latin typeface="Arial" panose="020B0604020202020204" pitchFamily="34" charset="0"/>
                <a:cs typeface="Arial" panose="020B0604020202020204" pitchFamily="34" charset="0"/>
              </a:rPr>
              <a:t>MATERIAL DIDÁCTICO:</a:t>
            </a:r>
            <a:br>
              <a:rPr lang="es-MX" altLang="es-MX" sz="2400" b="1" dirty="0">
                <a:latin typeface="Arial" panose="020B0604020202020204" pitchFamily="34" charset="0"/>
                <a:cs typeface="Arial" panose="020B0604020202020204" pitchFamily="34" charset="0"/>
              </a:rPr>
            </a:br>
            <a:r>
              <a:rPr lang="es-MX" altLang="es-MX" sz="2400" i="1" dirty="0">
                <a:latin typeface="Arial" panose="020B0604020202020204" pitchFamily="34" charset="0"/>
                <a:cs typeface="Arial" panose="020B0604020202020204" pitchFamily="34" charset="0"/>
              </a:rPr>
              <a:t>Material audiovisual (</a:t>
            </a:r>
            <a:r>
              <a:rPr lang="es-MX" altLang="es-MX" sz="2400" i="1" dirty="0" err="1">
                <a:latin typeface="Arial" panose="020B0604020202020204" pitchFamily="34" charset="0"/>
                <a:cs typeface="Arial" panose="020B0604020202020204" pitchFamily="34" charset="0"/>
              </a:rPr>
              <a:t>proyectable</a:t>
            </a:r>
            <a:r>
              <a:rPr lang="es-MX" altLang="es-MX" sz="2400" i="1" dirty="0">
                <a:latin typeface="Arial" panose="020B0604020202020204" pitchFamily="34" charset="0"/>
                <a:cs typeface="Arial" panose="020B0604020202020204" pitchFamily="34" charset="0"/>
              </a:rPr>
              <a:t>)</a:t>
            </a: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dirty="0">
                <a:latin typeface="Arial" panose="020B0604020202020204" pitchFamily="34" charset="0"/>
                <a:cs typeface="Arial" panose="020B0604020202020204" pitchFamily="34" charset="0"/>
              </a:rPr>
              <a:t/>
            </a:r>
            <a:br>
              <a:rPr lang="es-MX" altLang="es-MX" sz="2400" dirty="0">
                <a:latin typeface="Arial" panose="020B0604020202020204" pitchFamily="34" charset="0"/>
                <a:cs typeface="Arial" panose="020B0604020202020204" pitchFamily="34" charset="0"/>
              </a:rPr>
            </a:br>
            <a:r>
              <a:rPr lang="es-MX" altLang="es-MX" sz="2400" b="1" dirty="0">
                <a:latin typeface="Arial" panose="020B0604020202020204" pitchFamily="34" charset="0"/>
                <a:cs typeface="Arial" panose="020B0604020202020204" pitchFamily="34" charset="0"/>
              </a:rPr>
              <a:t>AUTOR:</a:t>
            </a:r>
            <a:br>
              <a:rPr lang="es-MX" altLang="es-MX" sz="2400" b="1" dirty="0">
                <a:latin typeface="Arial" panose="020B0604020202020204" pitchFamily="34" charset="0"/>
                <a:cs typeface="Arial" panose="020B0604020202020204" pitchFamily="34" charset="0"/>
              </a:rPr>
            </a:br>
            <a:r>
              <a:rPr lang="es-MX" altLang="es-MX" sz="2400" dirty="0" smtClean="0">
                <a:latin typeface="Arial" panose="020B0604020202020204" pitchFamily="34" charset="0"/>
                <a:cs typeface="Arial" panose="020B0604020202020204" pitchFamily="34" charset="0"/>
              </a:rPr>
              <a:t>DRA</a:t>
            </a:r>
            <a:r>
              <a:rPr lang="es-ES_tradnl" altLang="es-MX" sz="2400" dirty="0" smtClean="0">
                <a:latin typeface="Arial" panose="020B0604020202020204" pitchFamily="34" charset="0"/>
                <a:cs typeface="Arial" panose="020B0604020202020204" pitchFamily="34" charset="0"/>
              </a:rPr>
              <a:t>. </a:t>
            </a:r>
            <a:r>
              <a:rPr lang="es-ES_tradnl" altLang="es-MX" sz="2400" dirty="0">
                <a:latin typeface="Arial" panose="020B0604020202020204" pitchFamily="34" charset="0"/>
                <a:cs typeface="Arial" panose="020B0604020202020204" pitchFamily="34" charset="0"/>
              </a:rPr>
              <a:t>Adriana Soledad Espinosa </a:t>
            </a:r>
            <a:r>
              <a:rPr lang="es-ES_tradnl" altLang="es-MX" sz="2400" dirty="0" smtClean="0">
                <a:latin typeface="Arial" panose="020B0604020202020204" pitchFamily="34" charset="0"/>
                <a:cs typeface="Arial" panose="020B0604020202020204" pitchFamily="34" charset="0"/>
              </a:rPr>
              <a:t>Flores</a:t>
            </a:r>
            <a:br>
              <a:rPr lang="es-ES_tradnl" altLang="es-MX" sz="2400" dirty="0" smtClean="0">
                <a:latin typeface="Arial" panose="020B0604020202020204" pitchFamily="34" charset="0"/>
                <a:cs typeface="Arial" panose="020B0604020202020204" pitchFamily="34" charset="0"/>
              </a:rPr>
            </a:br>
            <a:r>
              <a:rPr lang="es-ES_tradnl" altLang="es-MX" sz="2200" dirty="0" smtClean="0">
                <a:latin typeface="Arial" panose="020B0604020202020204" pitchFamily="34" charset="0"/>
                <a:cs typeface="Arial" panose="020B0604020202020204" pitchFamily="34" charset="0"/>
              </a:rPr>
              <a:t>0CTUBRE 2017</a:t>
            </a:r>
            <a:r>
              <a:rPr lang="es-ES" altLang="es-MX" sz="8900" dirty="0" smtClean="0">
                <a:latin typeface="Arial" panose="020B0604020202020204" pitchFamily="34" charset="0"/>
                <a:cs typeface="Arial" panose="020B0604020202020204" pitchFamily="34" charset="0"/>
              </a:rPr>
              <a:t> </a:t>
            </a:r>
            <a:r>
              <a:rPr lang="es-ES" altLang="es-MX" dirty="0"/>
              <a:t/>
            </a:r>
            <a:br>
              <a:rPr lang="es-ES" altLang="es-MX" dirty="0"/>
            </a:br>
            <a:endParaRPr lang="es-ES" altLang="es-MX" sz="2400" dirty="0"/>
          </a:p>
        </p:txBody>
      </p:sp>
      <p:sp>
        <p:nvSpPr>
          <p:cNvPr id="5125" name="Text Box 5"/>
          <p:cNvSpPr txBox="1">
            <a:spLocks noChangeArrowheads="1"/>
          </p:cNvSpPr>
          <p:nvPr/>
        </p:nvSpPr>
        <p:spPr bwMode="auto">
          <a:xfrm>
            <a:off x="2890838" y="208756"/>
            <a:ext cx="6408737"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algn="ctr" eaLnBrk="1" hangingPunct="1">
              <a:spcBef>
                <a:spcPct val="50000"/>
              </a:spcBef>
            </a:pPr>
            <a:r>
              <a:rPr lang="es-MX" altLang="es-MX" sz="1600" dirty="0">
                <a:latin typeface="Arial" panose="020B0604020202020204" pitchFamily="34" charset="0"/>
                <a:cs typeface="Arial" panose="020B0604020202020204" pitchFamily="34" charset="0"/>
              </a:rPr>
              <a:t>UNIVERSIDAD AUTÓNOMA DEL ESTADO DE MÉXICO</a:t>
            </a:r>
          </a:p>
          <a:p>
            <a:pPr algn="ctr" eaLnBrk="1" hangingPunct="1">
              <a:spcBef>
                <a:spcPct val="50000"/>
              </a:spcBef>
            </a:pPr>
            <a:r>
              <a:rPr lang="es-MX" altLang="es-MX" sz="1600" dirty="0">
                <a:latin typeface="Arial" panose="020B0604020202020204" pitchFamily="34" charset="0"/>
                <a:cs typeface="Arial" panose="020B0604020202020204" pitchFamily="34" charset="0"/>
              </a:rPr>
              <a:t>FACULTAD DE ARQUITECTURA Y DISEÑO</a:t>
            </a:r>
          </a:p>
          <a:p>
            <a:pPr algn="ctr" eaLnBrk="1" hangingPunct="1">
              <a:spcBef>
                <a:spcPct val="50000"/>
              </a:spcBef>
            </a:pPr>
            <a:r>
              <a:rPr lang="es-MX" altLang="es-MX" sz="1600" dirty="0">
                <a:latin typeface="Arial" panose="020B0604020202020204" pitchFamily="34" charset="0"/>
                <a:cs typeface="Arial" panose="020B0604020202020204" pitchFamily="34" charset="0"/>
              </a:rPr>
              <a:t>APOU</a:t>
            </a:r>
            <a:endParaRPr lang="es-ES" altLang="es-MX" sz="1600" dirty="0">
              <a:latin typeface="Arial" panose="020B0604020202020204" pitchFamily="34" charset="0"/>
              <a:cs typeface="Arial" panose="020B0604020202020204" pitchFamily="34" charset="0"/>
            </a:endParaRPr>
          </a:p>
        </p:txBody>
      </p:sp>
      <p:pic>
        <p:nvPicPr>
          <p:cNvPr id="5126" name="Picture 6" descr="ESCUD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6400" y="208755"/>
            <a:ext cx="1013709" cy="908843"/>
          </a:xfrm>
          <a:prstGeom prst="rect">
            <a:avLst/>
          </a:prstGeom>
          <a:noFill/>
          <a:ln>
            <a:noFill/>
          </a:ln>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9525">
                <a:solidFill>
                  <a:srgbClr val="008000"/>
                </a:solidFill>
                <a:miter lim="800000"/>
                <a:headEnd/>
                <a:tailEnd/>
              </a14:hiddenLine>
            </a:ext>
          </a:extLst>
        </p:spPr>
      </p:pic>
      <p:pic>
        <p:nvPicPr>
          <p:cNvPr id="5127" name="Picture 7" descr="lgo nuevo de la fad"/>
          <p:cNvPicPr>
            <a:picLocks noChangeAspect="1" noChangeArrowheads="1"/>
          </p:cNvPicPr>
          <p:nvPr/>
        </p:nvPicPr>
        <p:blipFill>
          <a:blip r:embed="rId4">
            <a:extLst>
              <a:ext uri="{28A0092B-C50C-407E-A947-70E740481C1C}">
                <a14:useLocalDpi xmlns:a14="http://schemas.microsoft.com/office/drawing/2010/main" val="0"/>
              </a:ext>
            </a:extLst>
          </a:blip>
          <a:srcRect b="-6172"/>
          <a:stretch>
            <a:fillRect/>
          </a:stretch>
        </p:blipFill>
        <p:spPr bwMode="auto">
          <a:xfrm>
            <a:off x="9529301" y="377824"/>
            <a:ext cx="12573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3559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1" y="283335"/>
            <a:ext cx="10911840" cy="1094703"/>
          </a:xfrm>
        </p:spPr>
        <p:txBody>
          <a:bodyPr>
            <a:noAutofit/>
          </a:bodyPr>
          <a:lstStyle/>
          <a:p>
            <a:r>
              <a:rPr lang="es-MX" sz="6000" dirty="0" smtClean="0"/>
              <a:t>índice</a:t>
            </a:r>
            <a:endParaRPr lang="es-MX" sz="6000" dirty="0"/>
          </a:p>
        </p:txBody>
      </p:sp>
      <p:sp>
        <p:nvSpPr>
          <p:cNvPr id="6" name="Marcador de texto 5"/>
          <p:cNvSpPr>
            <a:spLocks noGrp="1"/>
          </p:cNvSpPr>
          <p:nvPr>
            <p:ph type="body" sz="half" idx="2"/>
          </p:nvPr>
        </p:nvSpPr>
        <p:spPr>
          <a:xfrm>
            <a:off x="643944" y="1545465"/>
            <a:ext cx="11106096" cy="4169535"/>
          </a:xfrm>
        </p:spPr>
        <p:txBody>
          <a:bodyPr>
            <a:normAutofit/>
          </a:bodyPr>
          <a:lstStyle/>
          <a:p>
            <a:r>
              <a:rPr lang="es-MX" sz="2800" dirty="0" smtClean="0"/>
              <a:t>Ciudades</a:t>
            </a:r>
            <a:r>
              <a:rPr lang="es-MX" sz="2800" dirty="0" smtClean="0"/>
              <a:t>:</a:t>
            </a:r>
          </a:p>
          <a:p>
            <a:endParaRPr lang="es-MX" sz="2800" dirty="0"/>
          </a:p>
          <a:p>
            <a:pPr marL="285750" indent="-285750">
              <a:buFont typeface="Arial" panose="020B0604020202020204" pitchFamily="34" charset="0"/>
              <a:buChar char="•"/>
            </a:pPr>
            <a:r>
              <a:rPr lang="es-MX" sz="2800" dirty="0" smtClean="0"/>
              <a:t>Pueblo </a:t>
            </a:r>
            <a:r>
              <a:rPr lang="es-MX" sz="2800" dirty="0"/>
              <a:t>bonito </a:t>
            </a:r>
          </a:p>
          <a:p>
            <a:pPr marL="342900" indent="-342900">
              <a:buFont typeface="Arial" panose="020B0604020202020204" pitchFamily="34" charset="0"/>
              <a:buChar char="•"/>
            </a:pPr>
            <a:r>
              <a:rPr lang="es-MX" sz="2800" dirty="0"/>
              <a:t>Mesa verde </a:t>
            </a:r>
          </a:p>
          <a:p>
            <a:pPr marL="342900" indent="-342900">
              <a:buFont typeface="Arial" panose="020B0604020202020204" pitchFamily="34" charset="0"/>
              <a:buChar char="•"/>
            </a:pPr>
            <a:r>
              <a:rPr lang="es-MX" sz="2800" dirty="0"/>
              <a:t>Cahokia </a:t>
            </a:r>
          </a:p>
        </p:txBody>
      </p:sp>
    </p:spTree>
    <p:extLst>
      <p:ext uri="{BB962C8B-B14F-4D97-AF65-F5344CB8AC3E}">
        <p14:creationId xmlns:p14="http://schemas.microsoft.com/office/powerpoint/2010/main" val="2234013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6518" y="605307"/>
            <a:ext cx="7366715" cy="1122394"/>
          </a:xfrm>
        </p:spPr>
        <p:txBody>
          <a:bodyPr>
            <a:normAutofit fontScale="90000"/>
          </a:bodyPr>
          <a:lstStyle/>
          <a:p>
            <a:pPr algn="ctr"/>
            <a:r>
              <a:rPr lang="es-ES" sz="6000" dirty="0"/>
              <a:t>Pueblo Bonito</a:t>
            </a:r>
            <a:r>
              <a:rPr lang="es-MX" dirty="0"/>
              <a:t/>
            </a:r>
            <a:br>
              <a:rPr lang="es-MX" dirty="0"/>
            </a:br>
            <a:endParaRPr lang="es-MX" dirty="0"/>
          </a:p>
        </p:txBody>
      </p:sp>
      <p:sp>
        <p:nvSpPr>
          <p:cNvPr id="4" name="Marcador de texto 3"/>
          <p:cNvSpPr>
            <a:spLocks noGrp="1"/>
          </p:cNvSpPr>
          <p:nvPr>
            <p:ph type="body" sz="half" idx="2"/>
          </p:nvPr>
        </p:nvSpPr>
        <p:spPr>
          <a:xfrm>
            <a:off x="8575398" y="2114067"/>
            <a:ext cx="3200400" cy="3977640"/>
          </a:xfrm>
        </p:spPr>
        <p:txBody>
          <a:bodyPr>
            <a:normAutofit fontScale="85000" lnSpcReduction="10000"/>
          </a:bodyPr>
          <a:lstStyle/>
          <a:p>
            <a:r>
              <a:rPr lang="es-MX" sz="2000" dirty="0"/>
              <a:t>Pueblo Bonito es la ruina más grande y famosa del Parque Histórico Nacional de la Cultura del Chaco de Nuevo México. Construido por el ancestral </a:t>
            </a:r>
            <a:r>
              <a:rPr lang="es-MX" sz="2000" dirty="0" smtClean="0"/>
              <a:t>pueblo </a:t>
            </a:r>
            <a:r>
              <a:rPr lang="es-MX" sz="2000" dirty="0"/>
              <a:t>hace unos 1.000 años, la ruina atestigua una de las sociedades más antiguas y complejas jamás descubiertas en </a:t>
            </a:r>
            <a:r>
              <a:rPr lang="es-MX" sz="2000" dirty="0" smtClean="0"/>
              <a:t>el Cañón del Chaco en Nuevo México.</a:t>
            </a:r>
          </a:p>
          <a:p>
            <a:r>
              <a:rPr lang="es-ES" sz="2000" dirty="0" smtClean="0"/>
              <a:t>Fue </a:t>
            </a:r>
            <a:r>
              <a:rPr lang="es-ES" sz="2000" dirty="0" smtClean="0"/>
              <a:t>un </a:t>
            </a:r>
            <a:r>
              <a:rPr lang="es-ES" sz="2000" dirty="0"/>
              <a:t>antiguo complejo habitacional que albergó a los antiguos </a:t>
            </a:r>
            <a:r>
              <a:rPr lang="es-ES" sz="2000" dirty="0" smtClean="0"/>
              <a:t>habitantes de la cultura </a:t>
            </a:r>
            <a:r>
              <a:rPr lang="es-ES" sz="2000" dirty="0" err="1" smtClean="0"/>
              <a:t>anazasi</a:t>
            </a:r>
            <a:r>
              <a:rPr lang="es-ES" sz="2000" dirty="0" smtClean="0"/>
              <a:t>. </a:t>
            </a:r>
            <a:endParaRPr lang="es-MX" dirty="0"/>
          </a:p>
        </p:txBody>
      </p:sp>
      <p:pic>
        <p:nvPicPr>
          <p:cNvPr id="5" name="Imagen 4" descr="http://upload.wikimedia.org/wikipedia/commons/thumb/a/ac/Chaco_Canyon_Pueblo_Bonito_digital_reconstruction.jpg/275px-Chaco_Canyon_Pueblo_Bonito_digital_reconstruction.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76518" y="1727701"/>
            <a:ext cx="7366715" cy="4248096"/>
          </a:xfrm>
          <a:prstGeom prst="rect">
            <a:avLst/>
          </a:prstGeom>
          <a:noFill/>
          <a:ln>
            <a:noFill/>
          </a:ln>
        </p:spPr>
      </p:pic>
      <p:sp>
        <p:nvSpPr>
          <p:cNvPr id="6" name="CuadroTexto 5"/>
          <p:cNvSpPr txBox="1"/>
          <p:nvPr/>
        </p:nvSpPr>
        <p:spPr>
          <a:xfrm>
            <a:off x="8417632" y="427840"/>
            <a:ext cx="3515932" cy="1477328"/>
          </a:xfrm>
          <a:prstGeom prst="rect">
            <a:avLst/>
          </a:prstGeom>
          <a:noFill/>
        </p:spPr>
        <p:txBody>
          <a:bodyPr wrap="square" rtlCol="0">
            <a:spAutoFit/>
          </a:bodyPr>
          <a:lstStyle/>
          <a:p>
            <a:pPr algn="ctr"/>
            <a:r>
              <a:rPr lang="es-ES" sz="2400" dirty="0"/>
              <a:t>Una reconstrucción digital de Pueblo bonito.</a:t>
            </a:r>
            <a:endParaRPr lang="es-MX" sz="2400" dirty="0"/>
          </a:p>
          <a:p>
            <a:endParaRPr lang="es-MX" dirty="0"/>
          </a:p>
        </p:txBody>
      </p:sp>
    </p:spTree>
    <p:extLst>
      <p:ext uri="{BB962C8B-B14F-4D97-AF65-F5344CB8AC3E}">
        <p14:creationId xmlns:p14="http://schemas.microsoft.com/office/powerpoint/2010/main" val="1540202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5795493" y="1210613"/>
            <a:ext cx="5941668" cy="3783169"/>
          </a:xfrm>
        </p:spPr>
        <p:txBody>
          <a:bodyPr>
            <a:normAutofit lnSpcReduction="10000"/>
          </a:bodyPr>
          <a:lstStyle/>
          <a:p>
            <a:pPr marL="285750" indent="-285750" algn="just">
              <a:buFont typeface="Arial" panose="020B0604020202020204" pitchFamily="34" charset="0"/>
              <a:buChar char="•"/>
            </a:pPr>
            <a:r>
              <a:rPr lang="es-ES" sz="2000" dirty="0">
                <a:solidFill>
                  <a:schemeClr val="tx1"/>
                </a:solidFill>
              </a:rPr>
              <a:t>En enero de 1941 la pared denominada "</a:t>
            </a:r>
            <a:r>
              <a:rPr lang="es-ES" sz="2000" dirty="0" err="1">
                <a:solidFill>
                  <a:schemeClr val="tx1"/>
                </a:solidFill>
              </a:rPr>
              <a:t>Threatening</a:t>
            </a:r>
            <a:r>
              <a:rPr lang="es-ES" sz="2000" dirty="0">
                <a:solidFill>
                  <a:schemeClr val="tx1"/>
                </a:solidFill>
              </a:rPr>
              <a:t> Rock" (Roca Amenazadora</a:t>
            </a:r>
            <a:r>
              <a:rPr lang="es-ES" sz="2000" dirty="0" smtClean="0">
                <a:solidFill>
                  <a:schemeClr val="tx1"/>
                </a:solidFill>
              </a:rPr>
              <a:t>).</a:t>
            </a:r>
          </a:p>
          <a:p>
            <a:pPr marL="285750" indent="-285750" algn="just">
              <a:buFont typeface="Arial" panose="020B0604020202020204" pitchFamily="34" charset="0"/>
              <a:buChar char="•"/>
            </a:pPr>
            <a:r>
              <a:rPr lang="es-ES" sz="2000" dirty="0">
                <a:solidFill>
                  <a:schemeClr val="tx1"/>
                </a:solidFill>
              </a:rPr>
              <a:t>se colapsó, destruyendo parte de la estructura trasera de la construcción de pueblo bonito, llevándose consigo varios </a:t>
            </a:r>
            <a:r>
              <a:rPr lang="es-ES" sz="2000" dirty="0" smtClean="0">
                <a:solidFill>
                  <a:schemeClr val="tx1"/>
                </a:solidFill>
              </a:rPr>
              <a:t>cuartos.</a:t>
            </a:r>
          </a:p>
          <a:p>
            <a:pPr marL="285750" indent="-285750" algn="just">
              <a:buFont typeface="Arial" panose="020B0604020202020204" pitchFamily="34" charset="0"/>
              <a:buChar char="•"/>
            </a:pPr>
            <a:r>
              <a:rPr lang="es-ES" sz="2000" dirty="0">
                <a:solidFill>
                  <a:schemeClr val="tx1"/>
                </a:solidFill>
              </a:rPr>
              <a:t>Los constructores de Pueblo Bonito sabían de esta amenaza, aunque de todos modos, decidieron construirlo debajo de la gran roca, que se alzaba unos 30 metros del piso, pesando aproximadamente 30 000 toneladas, lo cual compensaron construyendo un refuerzo estructural para el </a:t>
            </a:r>
            <a:r>
              <a:rPr lang="es-ES" sz="2000" dirty="0" smtClean="0">
                <a:solidFill>
                  <a:schemeClr val="tx1"/>
                </a:solidFill>
              </a:rPr>
              <a:t>bloque</a:t>
            </a:r>
            <a:r>
              <a:rPr lang="es-ES" dirty="0" smtClean="0">
                <a:solidFill>
                  <a:schemeClr val="tx1"/>
                </a:solidFill>
              </a:rPr>
              <a:t>.</a:t>
            </a:r>
            <a:endParaRPr lang="es-MX" dirty="0">
              <a:solidFill>
                <a:schemeClr val="tx1"/>
              </a:solidFill>
            </a:endParaRPr>
          </a:p>
        </p:txBody>
      </p:sp>
      <p:pic>
        <p:nvPicPr>
          <p:cNvPr id="5" name="Imagen 4" descr="http://upload.wikimedia.org/wikipedia/commons/thumb/5/52/Chaco_Canyon_Pueblo_Bonito_doorways_NPS.jpg/220px-Chaco_Canyon_Pueblo_Bonito_doorways_NPS.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89125" y="270456"/>
            <a:ext cx="5035912" cy="5663485"/>
          </a:xfrm>
          <a:prstGeom prst="rect">
            <a:avLst/>
          </a:prstGeom>
          <a:noFill/>
          <a:ln>
            <a:noFill/>
          </a:ln>
        </p:spPr>
      </p:pic>
      <p:sp>
        <p:nvSpPr>
          <p:cNvPr id="6" name="CuadroTexto 5"/>
          <p:cNvSpPr txBox="1"/>
          <p:nvPr/>
        </p:nvSpPr>
        <p:spPr>
          <a:xfrm>
            <a:off x="360609" y="5933941"/>
            <a:ext cx="4790940" cy="1107996"/>
          </a:xfrm>
          <a:prstGeom prst="rect">
            <a:avLst/>
          </a:prstGeom>
          <a:noFill/>
        </p:spPr>
        <p:txBody>
          <a:bodyPr wrap="square" rtlCol="0">
            <a:spAutoFit/>
          </a:bodyPr>
          <a:lstStyle/>
          <a:p>
            <a:pPr algn="ctr"/>
            <a:r>
              <a:rPr lang="es-ES" sz="2400" dirty="0">
                <a:solidFill>
                  <a:schemeClr val="accent1"/>
                </a:solidFill>
              </a:rPr>
              <a:t>Una puerta de entrada a Pueblo Bonito.</a:t>
            </a:r>
            <a:endParaRPr lang="es-MX" sz="2400" dirty="0">
              <a:solidFill>
                <a:schemeClr val="accent1"/>
              </a:solidFill>
            </a:endParaRPr>
          </a:p>
          <a:p>
            <a:endParaRPr lang="es-MX" dirty="0"/>
          </a:p>
        </p:txBody>
      </p:sp>
    </p:spTree>
    <p:extLst>
      <p:ext uri="{BB962C8B-B14F-4D97-AF65-F5344CB8AC3E}">
        <p14:creationId xmlns:p14="http://schemas.microsoft.com/office/powerpoint/2010/main" val="11480577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1860" y="850006"/>
            <a:ext cx="3200400" cy="643944"/>
          </a:xfrm>
        </p:spPr>
        <p:txBody>
          <a:bodyPr>
            <a:normAutofit fontScale="90000"/>
          </a:bodyPr>
          <a:lstStyle/>
          <a:p>
            <a:r>
              <a:rPr lang="es-ES" dirty="0" smtClean="0"/>
              <a:t>Historia:</a:t>
            </a:r>
            <a:r>
              <a:rPr lang="es-MX" dirty="0"/>
              <a:t/>
            </a:r>
            <a:br>
              <a:rPr lang="es-MX" dirty="0"/>
            </a:br>
            <a:endParaRPr lang="es-MX" dirty="0"/>
          </a:p>
        </p:txBody>
      </p:sp>
      <p:sp>
        <p:nvSpPr>
          <p:cNvPr id="4" name="Marcador de texto 3"/>
          <p:cNvSpPr>
            <a:spLocks noGrp="1"/>
          </p:cNvSpPr>
          <p:nvPr>
            <p:ph type="body" sz="half" idx="2"/>
          </p:nvPr>
        </p:nvSpPr>
        <p:spPr>
          <a:xfrm>
            <a:off x="4906851" y="1893194"/>
            <a:ext cx="6933341" cy="4092262"/>
          </a:xfrm>
        </p:spPr>
        <p:txBody>
          <a:bodyPr>
            <a:normAutofit/>
          </a:bodyPr>
          <a:lstStyle/>
          <a:p>
            <a:pPr marL="285750" indent="-285750">
              <a:buFont typeface="Arial" panose="020B0604020202020204" pitchFamily="34" charset="0"/>
              <a:buChar char="•"/>
            </a:pPr>
            <a:r>
              <a:rPr lang="es-ES" sz="1600" dirty="0" smtClean="0"/>
              <a:t>La civilización de </a:t>
            </a:r>
            <a:r>
              <a:rPr lang="es-ES" sz="1600" dirty="0" smtClean="0"/>
              <a:t>Pueblo </a:t>
            </a:r>
            <a:r>
              <a:rPr lang="es-ES" sz="1600" dirty="0"/>
              <a:t>B</a:t>
            </a:r>
            <a:r>
              <a:rPr lang="es-ES" sz="1600" dirty="0" smtClean="0"/>
              <a:t>onito </a:t>
            </a:r>
            <a:r>
              <a:rPr lang="es-ES" sz="1600" dirty="0" smtClean="0"/>
              <a:t>floreció entre los </a:t>
            </a:r>
            <a:r>
              <a:rPr lang="es-ES" sz="1600" dirty="0" smtClean="0"/>
              <a:t>años 800 a 1200 </a:t>
            </a:r>
            <a:r>
              <a:rPr lang="es-ES" sz="1600" dirty="0" err="1" smtClean="0"/>
              <a:t>d.C</a:t>
            </a:r>
            <a:r>
              <a:rPr lang="es-ES" sz="1600" dirty="0" smtClean="0"/>
              <a:t>, esta </a:t>
            </a:r>
            <a:r>
              <a:rPr lang="es-ES" sz="1600" dirty="0" smtClean="0"/>
              <a:t>civilización fue un importante centro comercial </a:t>
            </a:r>
            <a:r>
              <a:rPr lang="es-ES" sz="1600" dirty="0" smtClean="0"/>
              <a:t>de turquesas, </a:t>
            </a:r>
            <a:r>
              <a:rPr lang="es-ES" sz="1600" dirty="0" smtClean="0"/>
              <a:t>siendo la Cultura tolteca su principal aliado </a:t>
            </a:r>
            <a:r>
              <a:rPr lang="es-ES" sz="1600" dirty="0" smtClean="0"/>
              <a:t>comercial de </a:t>
            </a:r>
            <a:r>
              <a:rPr lang="es-ES" sz="1600" dirty="0" smtClean="0"/>
              <a:t>Mesoamérica, </a:t>
            </a:r>
            <a:r>
              <a:rPr lang="es-ES" sz="1600" dirty="0" smtClean="0"/>
              <a:t>extendiéndose después en todo México y Centroamérica.</a:t>
            </a:r>
            <a:endParaRPr lang="es-MX" sz="1600" dirty="0" smtClean="0"/>
          </a:p>
          <a:p>
            <a:pPr marL="285750" indent="-285750">
              <a:buFont typeface="Arial" panose="020B0604020202020204" pitchFamily="34" charset="0"/>
              <a:buChar char="•"/>
            </a:pPr>
            <a:r>
              <a:rPr lang="es-ES" sz="1600" dirty="0" smtClean="0"/>
              <a:t>Las turquesas eran intercambiadas por guacamayas, campanas de cobre y otras artesanías, de las miles de cerámicas y piezas encontradas en excavaciones se pueden notar en su mayoría piezas de origen (indígena).</a:t>
            </a:r>
          </a:p>
          <a:p>
            <a:pPr marL="285750" indent="-285750">
              <a:buFont typeface="Arial" panose="020B0604020202020204" pitchFamily="34" charset="0"/>
              <a:buChar char="•"/>
            </a:pPr>
            <a:r>
              <a:rPr lang="es-ES" sz="1600" dirty="0" smtClean="0"/>
              <a:t>La </a:t>
            </a:r>
            <a:r>
              <a:rPr lang="es-ES" sz="1600" dirty="0"/>
              <a:t>cultura </a:t>
            </a:r>
            <a:r>
              <a:rPr lang="es-ES" sz="1600" dirty="0" err="1"/>
              <a:t>Anasazi</a:t>
            </a:r>
            <a:r>
              <a:rPr lang="es-ES" sz="1600" dirty="0"/>
              <a:t> fue principalmente cosechadora de maíz; El comercio de estas piedras preciosas a pesar de haber desaparecido en la memoria de los pueblos mexicanos, si quedarían leyendas que en parte contribuirían al llegar los españoles con las leyendas de "las siete ciudades doradas", motivándolos a buscar esas ciudades llenas de oro más al norte.</a:t>
            </a:r>
            <a:endParaRPr lang="es-MX" sz="1600" dirty="0"/>
          </a:p>
        </p:txBody>
      </p:sp>
      <p:pic>
        <p:nvPicPr>
          <p:cNvPr id="5" name="Imagen 4" descr="http://upload.wikimedia.org/wikipedia/commons/thumb/d/d7/Chaco_Anasazi_canteen_NPS.jpg/150px-Chaco_Anasazi_canteen_NPS.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333105" y="2163650"/>
            <a:ext cx="4483594" cy="3322750"/>
          </a:xfrm>
          <a:prstGeom prst="rect">
            <a:avLst/>
          </a:prstGeom>
          <a:noFill/>
          <a:ln>
            <a:noFill/>
          </a:ln>
        </p:spPr>
      </p:pic>
      <p:sp>
        <p:nvSpPr>
          <p:cNvPr id="6" name="CuadroTexto 5"/>
          <p:cNvSpPr txBox="1"/>
          <p:nvPr/>
        </p:nvSpPr>
        <p:spPr>
          <a:xfrm>
            <a:off x="6246254" y="669701"/>
            <a:ext cx="4662152" cy="830997"/>
          </a:xfrm>
          <a:prstGeom prst="rect">
            <a:avLst/>
          </a:prstGeom>
          <a:noFill/>
        </p:spPr>
        <p:txBody>
          <a:bodyPr wrap="square" rtlCol="0">
            <a:spAutoFit/>
          </a:bodyPr>
          <a:lstStyle/>
          <a:p>
            <a:pPr algn="ctr"/>
            <a:r>
              <a:rPr lang="es-ES" sz="2400" dirty="0"/>
              <a:t>Una cantimplora encontrada en el Cañón Chaco.</a:t>
            </a:r>
            <a:endParaRPr lang="es-MX" sz="2400" dirty="0"/>
          </a:p>
        </p:txBody>
      </p:sp>
    </p:spTree>
    <p:extLst>
      <p:ext uri="{BB962C8B-B14F-4D97-AF65-F5344CB8AC3E}">
        <p14:creationId xmlns:p14="http://schemas.microsoft.com/office/powerpoint/2010/main" val="556234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5615188" y="1249251"/>
            <a:ext cx="6134851" cy="4465749"/>
          </a:xfrm>
        </p:spPr>
        <p:txBody>
          <a:bodyPr>
            <a:normAutofit/>
          </a:bodyPr>
          <a:lstStyle/>
          <a:p>
            <a:pPr marL="285750" indent="-285750" algn="just">
              <a:buFont typeface="Arial" panose="020B0604020202020204" pitchFamily="34" charset="0"/>
              <a:buChar char="•"/>
            </a:pPr>
            <a:r>
              <a:rPr lang="es-ES" sz="1800" dirty="0">
                <a:solidFill>
                  <a:schemeClr val="tx1"/>
                </a:solidFill>
              </a:rPr>
              <a:t>H</a:t>
            </a:r>
            <a:r>
              <a:rPr lang="es-ES" sz="1800" dirty="0" smtClean="0">
                <a:solidFill>
                  <a:schemeClr val="tx1"/>
                </a:solidFill>
              </a:rPr>
              <a:t>asta </a:t>
            </a:r>
            <a:r>
              <a:rPr lang="es-ES" sz="1800" dirty="0">
                <a:solidFill>
                  <a:schemeClr val="tx1"/>
                </a:solidFill>
              </a:rPr>
              <a:t>1774  Don Bernardo de Miera y Pacheco identificaran el Cañón del Chaco poniendo la palabra "Chaca" en un mapa, la cual fue una transliteración al castellano para una palabra de origen navajo, para "Chacra Mesa" y "</a:t>
            </a:r>
            <a:r>
              <a:rPr lang="es-ES" sz="1800" dirty="0" smtClean="0">
                <a:solidFill>
                  <a:schemeClr val="tx1"/>
                </a:solidFill>
              </a:rPr>
              <a:t>Chaco.</a:t>
            </a:r>
          </a:p>
          <a:p>
            <a:pPr marL="285750" indent="-285750" algn="just">
              <a:buFont typeface="Arial" panose="020B0604020202020204" pitchFamily="34" charset="0"/>
              <a:buChar char="•"/>
            </a:pPr>
            <a:r>
              <a:rPr lang="es-ES" sz="1800" dirty="0">
                <a:solidFill>
                  <a:schemeClr val="tx1"/>
                </a:solidFill>
              </a:rPr>
              <a:t>En 1849 </a:t>
            </a:r>
            <a:r>
              <a:rPr lang="es-ES" sz="1800" dirty="0" smtClean="0">
                <a:solidFill>
                  <a:schemeClr val="tx1"/>
                </a:solidFill>
              </a:rPr>
              <a:t>James </a:t>
            </a:r>
            <a:r>
              <a:rPr lang="es-ES" sz="1800" dirty="0">
                <a:solidFill>
                  <a:schemeClr val="tx1"/>
                </a:solidFill>
              </a:rPr>
              <a:t>H. Simpson acompañado de un guía del Pueblo de San Juan en una expedición militar llegaron al Cañón del Chaco, los cuales examinaron 8 ruinas entre ellas las de Pueblo Bonito, siendo estos los nombres </a:t>
            </a:r>
            <a:r>
              <a:rPr lang="es-ES" sz="1800" dirty="0" smtClean="0">
                <a:solidFill>
                  <a:schemeClr val="tx1"/>
                </a:solidFill>
              </a:rPr>
              <a:t>que </a:t>
            </a:r>
            <a:r>
              <a:rPr lang="es-ES" sz="1800" dirty="0">
                <a:solidFill>
                  <a:schemeClr val="tx1"/>
                </a:solidFill>
              </a:rPr>
              <a:t>dio en español como eran conocidos esos pueblos, en su reporte militar dio una breve descripción del Cañón </a:t>
            </a:r>
            <a:r>
              <a:rPr lang="es-ES" sz="1800" dirty="0" smtClean="0">
                <a:solidFill>
                  <a:schemeClr val="tx1"/>
                </a:solidFill>
              </a:rPr>
              <a:t>chaco, </a:t>
            </a:r>
            <a:r>
              <a:rPr lang="es-ES" sz="1800" dirty="0">
                <a:solidFill>
                  <a:schemeClr val="tx1"/>
                </a:solidFill>
              </a:rPr>
              <a:t>comenzaron las excavaciones de Pueblo Bonito en 1896 las cuales terminaron en </a:t>
            </a:r>
            <a:r>
              <a:rPr lang="es-ES" sz="1800" dirty="0" smtClean="0">
                <a:solidFill>
                  <a:schemeClr val="tx1"/>
                </a:solidFill>
              </a:rPr>
              <a:t>1900</a:t>
            </a:r>
            <a:r>
              <a:rPr lang="es-ES" sz="1800" dirty="0" smtClean="0">
                <a:solidFill>
                  <a:schemeClr val="tx1"/>
                </a:solidFill>
              </a:rPr>
              <a:t>.</a:t>
            </a:r>
            <a:endParaRPr lang="es-ES" sz="1800" dirty="0" smtClean="0">
              <a:solidFill>
                <a:schemeClr val="tx1"/>
              </a:solidFill>
            </a:endParaRPr>
          </a:p>
        </p:txBody>
      </p:sp>
      <p:pic>
        <p:nvPicPr>
          <p:cNvPr id="5" name="Imagen 4" descr="http://upload.wikimedia.org/wikipedia/commons/thumb/8/8f/Bowl_Chaco_Culture_NM_USA.jpg/150px-Bowl_Chaco_Culture_NM_USA.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384621" y="1871461"/>
            <a:ext cx="5024505" cy="3032170"/>
          </a:xfrm>
          <a:prstGeom prst="rect">
            <a:avLst/>
          </a:prstGeom>
          <a:noFill/>
          <a:ln>
            <a:noFill/>
          </a:ln>
        </p:spPr>
      </p:pic>
      <p:sp>
        <p:nvSpPr>
          <p:cNvPr id="6" name="CuadroTexto 5"/>
          <p:cNvSpPr txBox="1"/>
          <p:nvPr/>
        </p:nvSpPr>
        <p:spPr>
          <a:xfrm>
            <a:off x="476518" y="5138671"/>
            <a:ext cx="4932608" cy="738664"/>
          </a:xfrm>
          <a:prstGeom prst="rect">
            <a:avLst/>
          </a:prstGeom>
          <a:noFill/>
        </p:spPr>
        <p:txBody>
          <a:bodyPr wrap="square" rtlCol="0">
            <a:spAutoFit/>
          </a:bodyPr>
          <a:lstStyle/>
          <a:p>
            <a:r>
              <a:rPr lang="es-ES" sz="2400" dirty="0"/>
              <a:t>C</a:t>
            </a:r>
            <a:r>
              <a:rPr lang="es-ES" sz="2400" dirty="0" smtClean="0"/>
              <a:t>erámica </a:t>
            </a:r>
            <a:r>
              <a:rPr lang="es-ES" sz="2400" dirty="0"/>
              <a:t>encontrada en Chaco.</a:t>
            </a:r>
            <a:endParaRPr lang="es-MX" sz="2400" dirty="0"/>
          </a:p>
          <a:p>
            <a:endParaRPr lang="es-MX" dirty="0"/>
          </a:p>
        </p:txBody>
      </p:sp>
    </p:spTree>
    <p:extLst>
      <p:ext uri="{BB962C8B-B14F-4D97-AF65-F5344CB8AC3E}">
        <p14:creationId xmlns:p14="http://schemas.microsoft.com/office/powerpoint/2010/main" val="23352265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6102" y="0"/>
            <a:ext cx="3608016" cy="1737360"/>
          </a:xfrm>
        </p:spPr>
        <p:txBody>
          <a:bodyPr/>
          <a:lstStyle/>
          <a:p>
            <a:r>
              <a:rPr lang="es-ES" sz="3600" dirty="0"/>
              <a:t>Arte </a:t>
            </a:r>
            <a:r>
              <a:rPr lang="es-ES" sz="3600" dirty="0" smtClean="0"/>
              <a:t>rupestre:</a:t>
            </a:r>
            <a:r>
              <a:rPr lang="es-MX" dirty="0"/>
              <a:t/>
            </a:r>
            <a:br>
              <a:rPr lang="es-MX" dirty="0"/>
            </a:br>
            <a:endParaRPr lang="es-MX" dirty="0"/>
          </a:p>
        </p:txBody>
      </p:sp>
      <p:sp>
        <p:nvSpPr>
          <p:cNvPr id="4" name="Marcador de texto 3"/>
          <p:cNvSpPr>
            <a:spLocks noGrp="1"/>
          </p:cNvSpPr>
          <p:nvPr>
            <p:ph type="body" sz="half" idx="2"/>
          </p:nvPr>
        </p:nvSpPr>
        <p:spPr>
          <a:xfrm>
            <a:off x="4250029" y="811369"/>
            <a:ext cx="7500012" cy="5578939"/>
          </a:xfrm>
        </p:spPr>
        <p:txBody>
          <a:bodyPr>
            <a:normAutofit/>
          </a:bodyPr>
          <a:lstStyle/>
          <a:p>
            <a:r>
              <a:rPr lang="es-ES" sz="1800" b="1" dirty="0"/>
              <a:t>Descripción y </a:t>
            </a:r>
            <a:r>
              <a:rPr lang="es-ES" sz="1800" b="1" dirty="0" smtClean="0"/>
              <a:t>dimensiones:</a:t>
            </a:r>
          </a:p>
          <a:p>
            <a:pPr algn="just"/>
            <a:r>
              <a:rPr lang="es-ES" sz="1600" dirty="0"/>
              <a:t>Pueblo Bonito es la mayor construcción de las trece 'grandes' casas en el cañón del chaco y está dividido en dos secciones por un muro precisamente alineado, el cual corre de norte a sur a través de la plaza central, dándole forma de una D, con medidas de </a:t>
            </a:r>
            <a:r>
              <a:rPr lang="es-ES" sz="1600" dirty="0" smtClean="0"/>
              <a:t>1</a:t>
            </a:r>
            <a:r>
              <a:rPr lang="es-ES" sz="1600" dirty="0" smtClean="0"/>
              <a:t>.4 ha (</a:t>
            </a:r>
            <a:r>
              <a:rPr lang="es-ES" sz="1600" dirty="0" smtClean="0"/>
              <a:t>4 acres). Dos grandes </a:t>
            </a:r>
            <a:r>
              <a:rPr lang="es-ES" sz="1600" dirty="0" err="1" smtClean="0"/>
              <a:t>Kivas</a:t>
            </a:r>
            <a:r>
              <a:rPr lang="es-ES" sz="1600" dirty="0"/>
              <a:t> (estructuras ceremoniales) se </a:t>
            </a:r>
            <a:r>
              <a:rPr lang="es-ES" sz="1600" dirty="0"/>
              <a:t>encuentran puestas en cada lado del </a:t>
            </a:r>
            <a:r>
              <a:rPr lang="es-ES" sz="1600" dirty="0" smtClean="0"/>
              <a:t>muro, </a:t>
            </a:r>
            <a:r>
              <a:rPr lang="es-ES" sz="1600" dirty="0"/>
              <a:t>creando un patrón simétrico común en la mayoría de las </a:t>
            </a:r>
            <a:r>
              <a:rPr lang="es-ES" sz="1600" i="1" dirty="0"/>
              <a:t>Grandes casas</a:t>
            </a:r>
            <a:r>
              <a:rPr lang="es-ES" sz="1600" dirty="0"/>
              <a:t>. En adición de las </a:t>
            </a:r>
            <a:r>
              <a:rPr lang="es-ES" sz="1600" dirty="0" smtClean="0"/>
              <a:t>grandes </a:t>
            </a:r>
            <a:r>
              <a:rPr lang="es-ES" sz="1600" dirty="0" err="1"/>
              <a:t>kivas</a:t>
            </a:r>
            <a:r>
              <a:rPr lang="es-ES" sz="1600" dirty="0"/>
              <a:t>, otras treinta </a:t>
            </a:r>
            <a:r>
              <a:rPr lang="es-ES" sz="1600" dirty="0" err="1" smtClean="0"/>
              <a:t>kivas</a:t>
            </a:r>
            <a:r>
              <a:rPr lang="es-ES" sz="1600" dirty="0" smtClean="0"/>
              <a:t> de menor dimensión han </a:t>
            </a:r>
            <a:r>
              <a:rPr lang="es-ES" sz="1600" dirty="0"/>
              <a:t>sido encontradas, las más grandes medían 22 metros (66 pies) las cuales se encuentran asociadas con el </a:t>
            </a:r>
            <a:r>
              <a:rPr lang="es-ES" sz="1600" i="1" dirty="0"/>
              <a:t>Gran patio central</a:t>
            </a:r>
            <a:r>
              <a:rPr lang="es-ES" sz="1600" dirty="0"/>
              <a:t>. El interior de las habitaciones eran un poco mayor de la norma común para los Antiguos </a:t>
            </a:r>
            <a:r>
              <a:rPr lang="es-ES" sz="1600" i="1" dirty="0" smtClean="0"/>
              <a:t>Pueblos.</a:t>
            </a:r>
          </a:p>
          <a:p>
            <a:pPr algn="just"/>
            <a:r>
              <a:rPr lang="es-ES" sz="1600" dirty="0" smtClean="0"/>
              <a:t>La </a:t>
            </a:r>
            <a:r>
              <a:rPr lang="es-ES" sz="1600" dirty="0"/>
              <a:t>parte antigua fue construida </a:t>
            </a:r>
            <a:r>
              <a:rPr lang="es-ES" sz="1600" dirty="0" smtClean="0"/>
              <a:t>entre los años 825 y 950 la </a:t>
            </a:r>
            <a:r>
              <a:rPr lang="es-ES" sz="1600" dirty="0"/>
              <a:t>cual contó con cerca de 800 </a:t>
            </a:r>
            <a:r>
              <a:rPr lang="es-ES" sz="1600" dirty="0" smtClean="0"/>
              <a:t>habitaciones. </a:t>
            </a:r>
            <a:r>
              <a:rPr lang="es-ES" sz="1600" dirty="0"/>
              <a:t>Esta estructura escalonada fue de cuatro y cinco niveles de alto. cada cuarto media cerca de 2 pies 8 pulgadas y 5×4 metros (16 x 13 pies). En la última fase de su construcción, algunos lugares de la planta baja fueron rellenados con escombros para soporte de los pisos más altos. La apariencia de centro en la arquitectura y su construcción de múltiples niveles produjo paredes tan gruesas como de tres pies (1 metro</a:t>
            </a:r>
            <a:r>
              <a:rPr lang="es-ES" sz="1600" dirty="0" smtClean="0"/>
              <a:t>).</a:t>
            </a:r>
            <a:endParaRPr lang="es-MX" sz="1600" dirty="0"/>
          </a:p>
        </p:txBody>
      </p:sp>
      <p:sp>
        <p:nvSpPr>
          <p:cNvPr id="6" name="CuadroTexto 5"/>
          <p:cNvSpPr txBox="1"/>
          <p:nvPr/>
        </p:nvSpPr>
        <p:spPr>
          <a:xfrm>
            <a:off x="399245" y="5743977"/>
            <a:ext cx="3979572" cy="646331"/>
          </a:xfrm>
          <a:prstGeom prst="rect">
            <a:avLst/>
          </a:prstGeom>
          <a:noFill/>
        </p:spPr>
        <p:txBody>
          <a:bodyPr wrap="square" rtlCol="0">
            <a:spAutoFit/>
          </a:bodyPr>
          <a:lstStyle/>
          <a:p>
            <a:r>
              <a:rPr lang="es-ES" dirty="0"/>
              <a:t>Imagen aérea de Pueblo Bonito y la </a:t>
            </a:r>
            <a:r>
              <a:rPr lang="es-ES" u="sng" dirty="0" err="1">
                <a:hlinkClick r:id="rId2" tooltip="Kiva"/>
              </a:rPr>
              <a:t>Kiva</a:t>
            </a:r>
            <a:r>
              <a:rPr lang="es-ES" dirty="0"/>
              <a:t> principal.</a:t>
            </a:r>
            <a:endParaRPr lang="es-MX" dirty="0"/>
          </a:p>
        </p:txBody>
      </p:sp>
      <p:pic>
        <p:nvPicPr>
          <p:cNvPr id="7" name="Imagen 6" descr="http://upload.wikimedia.org/wikipedia/commons/thumb/b/b5/Chaco_Canyon_Pueblo_Bonito_great_kiva_NPS.jpg/300px-Chaco_Canyon_Pueblo_Bonito_great_kiva_NPS.jp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399244" y="1528225"/>
            <a:ext cx="3734874" cy="3739234"/>
          </a:xfrm>
          <a:prstGeom prst="rect">
            <a:avLst/>
          </a:prstGeom>
          <a:noFill/>
          <a:ln>
            <a:noFill/>
          </a:ln>
        </p:spPr>
      </p:pic>
    </p:spTree>
    <p:extLst>
      <p:ext uri="{BB962C8B-B14F-4D97-AF65-F5344CB8AC3E}">
        <p14:creationId xmlns:p14="http://schemas.microsoft.com/office/powerpoint/2010/main" val="8473161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8614034" y="1548684"/>
            <a:ext cx="3311802" cy="4002110"/>
          </a:xfrm>
        </p:spPr>
        <p:txBody>
          <a:bodyPr/>
          <a:lstStyle/>
          <a:p>
            <a:r>
              <a:rPr lang="es-ES" sz="1800" dirty="0"/>
              <a:t>Una sugerencia común entre los arqueólogos es que Pueblo bonito pudo haber sido un centro espiritual de reunión entre las diferentes tribus pueblo, debido a la presencia de </a:t>
            </a:r>
            <a:r>
              <a:rPr lang="es-ES" sz="1800" dirty="0" smtClean="0"/>
              <a:t>las </a:t>
            </a:r>
            <a:r>
              <a:rPr lang="es-ES" sz="1800" dirty="0" err="1" smtClean="0"/>
              <a:t>Kivas</a:t>
            </a:r>
            <a:r>
              <a:rPr lang="es-ES" sz="1800" dirty="0" smtClean="0"/>
              <a:t> </a:t>
            </a:r>
            <a:r>
              <a:rPr lang="es-ES" sz="1800" dirty="0"/>
              <a:t>las cuales han sido comúnmente usadas para funciones rituales al igual que los otros lugares dentro del Cañón chaco.</a:t>
            </a:r>
            <a:endParaRPr lang="es-MX" sz="1800" dirty="0"/>
          </a:p>
          <a:p>
            <a:endParaRPr lang="es-MX" dirty="0"/>
          </a:p>
        </p:txBody>
      </p:sp>
      <p:pic>
        <p:nvPicPr>
          <p:cNvPr id="5" name="Imagen 4" descr="http://upload.wikimedia.org/wikipedia/commons/thumb/1/1b/Chaco_canyon.jpg/300px-Chaco_canyon.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63639" y="1283057"/>
            <a:ext cx="7302321" cy="4533363"/>
          </a:xfrm>
          <a:prstGeom prst="rect">
            <a:avLst/>
          </a:prstGeom>
          <a:noFill/>
          <a:ln>
            <a:noFill/>
          </a:ln>
        </p:spPr>
      </p:pic>
    </p:spTree>
    <p:extLst>
      <p:ext uri="{BB962C8B-B14F-4D97-AF65-F5344CB8AC3E}">
        <p14:creationId xmlns:p14="http://schemas.microsoft.com/office/powerpoint/2010/main" val="21428603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4434" y="402464"/>
            <a:ext cx="3200400" cy="1078606"/>
          </a:xfrm>
        </p:spPr>
        <p:txBody>
          <a:bodyPr/>
          <a:lstStyle/>
          <a:p>
            <a:r>
              <a:rPr lang="es-ES" dirty="0" err="1"/>
              <a:t>Anasazi</a:t>
            </a:r>
            <a:r>
              <a:rPr lang="es-MX" dirty="0"/>
              <a:t/>
            </a:r>
            <a:br>
              <a:rPr lang="es-MX" dirty="0"/>
            </a:br>
            <a:endParaRPr lang="es-MX" dirty="0"/>
          </a:p>
        </p:txBody>
      </p:sp>
      <p:sp>
        <p:nvSpPr>
          <p:cNvPr id="4" name="Marcador de texto 3"/>
          <p:cNvSpPr>
            <a:spLocks noGrp="1"/>
          </p:cNvSpPr>
          <p:nvPr>
            <p:ph type="body" sz="half" idx="2"/>
          </p:nvPr>
        </p:nvSpPr>
        <p:spPr>
          <a:xfrm>
            <a:off x="5589431" y="502276"/>
            <a:ext cx="6160610" cy="6014434"/>
          </a:xfrm>
        </p:spPr>
        <p:txBody>
          <a:bodyPr>
            <a:normAutofit/>
          </a:bodyPr>
          <a:lstStyle/>
          <a:p>
            <a:pPr marL="285750" indent="-285750" algn="just">
              <a:buFont typeface="Arial" panose="020B0604020202020204" pitchFamily="34" charset="0"/>
              <a:buChar char="•"/>
            </a:pPr>
            <a:r>
              <a:rPr lang="es-MX" sz="1800" dirty="0"/>
              <a:t>La región de los </a:t>
            </a:r>
            <a:r>
              <a:rPr lang="es-MX" sz="1800" dirty="0" err="1"/>
              <a:t>anasazi</a:t>
            </a:r>
            <a:r>
              <a:rPr lang="es-MX" sz="1800" dirty="0"/>
              <a:t> </a:t>
            </a:r>
            <a:r>
              <a:rPr lang="es-MX" sz="1800" dirty="0" smtClean="0"/>
              <a:t>se </a:t>
            </a:r>
            <a:r>
              <a:rPr lang="es-MX" sz="1800" dirty="0"/>
              <a:t>extiende por los cuatro estados del suroeste de los Estados Unidos. Es vecina de las culturas </a:t>
            </a:r>
            <a:r>
              <a:rPr lang="es-MX" sz="1800" dirty="0" err="1"/>
              <a:t>Hohokam</a:t>
            </a:r>
            <a:r>
              <a:rPr lang="es-MX" sz="1800" dirty="0"/>
              <a:t> (en amarillo) y Mogollón (en verde). Los emplazamientos arqueológicos más importantes son Mesa Verde, Cañón Chaco y Acantilado Gila.</a:t>
            </a:r>
          </a:p>
          <a:p>
            <a:pPr marL="285750" indent="-285750" algn="just">
              <a:buFont typeface="Arial" panose="020B0604020202020204" pitchFamily="34" charset="0"/>
              <a:buChar char="•"/>
            </a:pPr>
            <a:r>
              <a:rPr lang="es-MX" sz="1800" dirty="0"/>
              <a:t>Según las últimas teorías, los primeros asentamientos humanos en América datan de al menos veinte mil años. Los </a:t>
            </a:r>
            <a:r>
              <a:rPr lang="es-MX" sz="1800" dirty="0" err="1"/>
              <a:t>paleoindios</a:t>
            </a:r>
            <a:r>
              <a:rPr lang="es-MX" sz="1800" dirty="0"/>
              <a:t> se </a:t>
            </a:r>
            <a:r>
              <a:rPr lang="es-MX" sz="1800" dirty="0" err="1"/>
              <a:t>sedentarizaron</a:t>
            </a:r>
            <a:r>
              <a:rPr lang="es-MX" sz="1800" dirty="0"/>
              <a:t> en el suroeste de América del Norte hace unos doce mil años.</a:t>
            </a:r>
          </a:p>
          <a:p>
            <a:pPr marL="285750" indent="-285750" algn="just">
              <a:buFont typeface="Arial" panose="020B0604020202020204" pitchFamily="34" charset="0"/>
              <a:buChar char="•"/>
            </a:pPr>
            <a:r>
              <a:rPr lang="es-MX" sz="1800" dirty="0"/>
              <a:t>A partir del año 1300, los </a:t>
            </a:r>
            <a:r>
              <a:rPr lang="es-MX" sz="1800" dirty="0" err="1"/>
              <a:t>anasazi</a:t>
            </a:r>
            <a:r>
              <a:rPr lang="es-MX" sz="1800" dirty="0"/>
              <a:t> se refugian en el valle de Río Grande y en el centro de Arizona. Se pierden sus huellas poco antes de la llegada de los españoles. Las razones de este éxodo no son conocidas. Existen varias hipótesis: un cambio climático que amenazó las cosechas, un medio deteriorado que redujo las tierras cultivables disponibles, sobrepoblación, problemas políticos, </a:t>
            </a:r>
            <a:r>
              <a:rPr lang="es-MX" sz="1800" dirty="0" smtClean="0"/>
              <a:t>o </a:t>
            </a:r>
            <a:r>
              <a:rPr lang="es-MX" sz="1800" dirty="0"/>
              <a:t>guerras. </a:t>
            </a:r>
          </a:p>
        </p:txBody>
      </p:sp>
      <p:pic>
        <p:nvPicPr>
          <p:cNvPr id="5" name="Imagen 4" descr="http://upload.wikimedia.org/wikipedia/commons/thumb/d/da/Anasazi-es.svg/250px-Anasazi-es.svg.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92993" y="1292448"/>
            <a:ext cx="4413858" cy="5224261"/>
          </a:xfrm>
          <a:prstGeom prst="rect">
            <a:avLst/>
          </a:prstGeom>
          <a:noFill/>
          <a:ln>
            <a:noFill/>
          </a:ln>
        </p:spPr>
      </p:pic>
    </p:spTree>
    <p:extLst>
      <p:ext uri="{BB962C8B-B14F-4D97-AF65-F5344CB8AC3E}">
        <p14:creationId xmlns:p14="http://schemas.microsoft.com/office/powerpoint/2010/main" val="20713578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6366" y="183524"/>
            <a:ext cx="7856113" cy="1370956"/>
          </a:xfrm>
        </p:spPr>
        <p:txBody>
          <a:bodyPr>
            <a:normAutofit/>
          </a:bodyPr>
          <a:lstStyle/>
          <a:p>
            <a:r>
              <a:rPr lang="es-ES" dirty="0"/>
              <a:t>Aspectos materiales y </a:t>
            </a:r>
            <a:r>
              <a:rPr lang="es-ES" dirty="0" smtClean="0"/>
              <a:t>tecnológicos:</a:t>
            </a:r>
            <a:r>
              <a:rPr lang="es-MX" dirty="0"/>
              <a:t/>
            </a:r>
            <a:br>
              <a:rPr lang="es-MX" dirty="0"/>
            </a:br>
            <a:endParaRPr lang="es-MX" dirty="0"/>
          </a:p>
        </p:txBody>
      </p:sp>
      <p:sp>
        <p:nvSpPr>
          <p:cNvPr id="4" name="Marcador de texto 3"/>
          <p:cNvSpPr>
            <a:spLocks noGrp="1"/>
          </p:cNvSpPr>
          <p:nvPr>
            <p:ph type="body" sz="half" idx="2"/>
          </p:nvPr>
        </p:nvSpPr>
        <p:spPr>
          <a:xfrm>
            <a:off x="1223492" y="6139316"/>
            <a:ext cx="3593205" cy="283249"/>
          </a:xfrm>
        </p:spPr>
        <p:txBody>
          <a:bodyPr>
            <a:noAutofit/>
          </a:bodyPr>
          <a:lstStyle/>
          <a:p>
            <a:r>
              <a:rPr lang="es-MX" sz="2000" dirty="0"/>
              <a:t>Ruinas </a:t>
            </a:r>
            <a:r>
              <a:rPr lang="es-MX" sz="2000" dirty="0" err="1"/>
              <a:t>anasazi</a:t>
            </a:r>
            <a:r>
              <a:rPr lang="es-MX" sz="2000" dirty="0"/>
              <a:t>, Cañón de </a:t>
            </a:r>
            <a:r>
              <a:rPr lang="es-MX" sz="2000" dirty="0" err="1"/>
              <a:t>Chelly</a:t>
            </a:r>
            <a:r>
              <a:rPr lang="es-MX" sz="2000" dirty="0"/>
              <a:t> - Arizona</a:t>
            </a:r>
          </a:p>
          <a:p>
            <a:endParaRPr lang="es-MX" sz="2000" dirty="0"/>
          </a:p>
        </p:txBody>
      </p:sp>
      <p:pic>
        <p:nvPicPr>
          <p:cNvPr id="5" name="Imagen 4" descr="http://upload.wikimedia.org/wikipedia/commons/thumb/f/fa/Anasazi_pueblos.jpg/200px-Anasazi_pueblos.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344529" y="1403476"/>
            <a:ext cx="3940934" cy="4816699"/>
          </a:xfrm>
          <a:prstGeom prst="rect">
            <a:avLst/>
          </a:prstGeom>
          <a:noFill/>
          <a:ln>
            <a:noFill/>
          </a:ln>
        </p:spPr>
      </p:pic>
      <p:pic>
        <p:nvPicPr>
          <p:cNvPr id="6" name="Imagen 5" descr="http://upload.wikimedia.org/wikipedia/commons/thumb/b/b2/Wupatki_NMonument_Arizona.jpg/220px-Wupatki_NMonument_Arizona.jpg">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6796168" y="1554480"/>
            <a:ext cx="4344057" cy="3609947"/>
          </a:xfrm>
          <a:prstGeom prst="rect">
            <a:avLst/>
          </a:prstGeom>
          <a:noFill/>
          <a:ln>
            <a:noFill/>
          </a:ln>
        </p:spPr>
      </p:pic>
      <p:sp>
        <p:nvSpPr>
          <p:cNvPr id="7" name="CuadroTexto 6"/>
          <p:cNvSpPr txBox="1"/>
          <p:nvPr/>
        </p:nvSpPr>
        <p:spPr>
          <a:xfrm>
            <a:off x="6297769" y="5357611"/>
            <a:ext cx="5563673" cy="923330"/>
          </a:xfrm>
          <a:prstGeom prst="rect">
            <a:avLst/>
          </a:prstGeom>
          <a:noFill/>
        </p:spPr>
        <p:txBody>
          <a:bodyPr wrap="square" rtlCol="0">
            <a:spAutoFit/>
          </a:bodyPr>
          <a:lstStyle/>
          <a:p>
            <a:r>
              <a:rPr lang="es-MX" dirty="0"/>
              <a:t>Materiales utilizados en las viviendas </a:t>
            </a:r>
            <a:r>
              <a:rPr lang="es-MX" dirty="0" err="1"/>
              <a:t>anasazi</a:t>
            </a:r>
            <a:r>
              <a:rPr lang="es-MX" dirty="0"/>
              <a:t>. </a:t>
            </a:r>
            <a:r>
              <a:rPr lang="es-MX" dirty="0" err="1"/>
              <a:t>Wupatki</a:t>
            </a:r>
            <a:r>
              <a:rPr lang="es-MX" dirty="0"/>
              <a:t> </a:t>
            </a:r>
            <a:r>
              <a:rPr lang="es-MX" dirty="0" err="1"/>
              <a:t>National</a:t>
            </a:r>
            <a:r>
              <a:rPr lang="es-MX" dirty="0"/>
              <a:t> </a:t>
            </a:r>
            <a:r>
              <a:rPr lang="es-MX" dirty="0" err="1"/>
              <a:t>Monument</a:t>
            </a:r>
            <a:r>
              <a:rPr lang="es-MX" dirty="0"/>
              <a:t>, Arizona.</a:t>
            </a:r>
          </a:p>
          <a:p>
            <a:endParaRPr lang="es-MX" dirty="0"/>
          </a:p>
        </p:txBody>
      </p:sp>
    </p:spTree>
    <p:extLst>
      <p:ext uri="{BB962C8B-B14F-4D97-AF65-F5344CB8AC3E}">
        <p14:creationId xmlns:p14="http://schemas.microsoft.com/office/powerpoint/2010/main" val="40753455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http://upload.wikimedia.org/wikipedia/commons/thumb/8/8f/Bowl_Chaco_Culture_NM_USA.jpg/220px-Bowl_Chaco_Culture_NM_USA.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347729" y="1210615"/>
            <a:ext cx="3271233" cy="2983740"/>
          </a:xfrm>
          <a:prstGeom prst="rect">
            <a:avLst/>
          </a:prstGeom>
          <a:noFill/>
          <a:ln>
            <a:noFill/>
          </a:ln>
        </p:spPr>
      </p:pic>
      <p:sp>
        <p:nvSpPr>
          <p:cNvPr id="6" name="CuadroTexto 5"/>
          <p:cNvSpPr txBox="1"/>
          <p:nvPr/>
        </p:nvSpPr>
        <p:spPr>
          <a:xfrm>
            <a:off x="347730" y="4559121"/>
            <a:ext cx="3541690" cy="1200329"/>
          </a:xfrm>
          <a:prstGeom prst="rect">
            <a:avLst/>
          </a:prstGeom>
          <a:noFill/>
        </p:spPr>
        <p:txBody>
          <a:bodyPr wrap="square" rtlCol="0">
            <a:spAutoFit/>
          </a:bodyPr>
          <a:lstStyle/>
          <a:p>
            <a:r>
              <a:rPr lang="es-MX" dirty="0"/>
              <a:t>Tazón de cerámica decorado, siglo XI-siglo XIII, Cañón del Chaco.</a:t>
            </a:r>
          </a:p>
          <a:p>
            <a:endParaRPr lang="es-MX" dirty="0"/>
          </a:p>
        </p:txBody>
      </p:sp>
      <p:sp>
        <p:nvSpPr>
          <p:cNvPr id="7" name="CuadroTexto 6"/>
          <p:cNvSpPr txBox="1"/>
          <p:nvPr/>
        </p:nvSpPr>
        <p:spPr>
          <a:xfrm>
            <a:off x="6671256" y="347730"/>
            <a:ext cx="4507606" cy="1384995"/>
          </a:xfrm>
          <a:prstGeom prst="rect">
            <a:avLst/>
          </a:prstGeom>
          <a:noFill/>
        </p:spPr>
        <p:txBody>
          <a:bodyPr wrap="square" rtlCol="0">
            <a:spAutoFit/>
          </a:bodyPr>
          <a:lstStyle/>
          <a:p>
            <a:r>
              <a:rPr lang="es-ES" sz="2800" b="1" dirty="0"/>
              <a:t>Artesanía y </a:t>
            </a:r>
            <a:r>
              <a:rPr lang="es-ES" sz="2800" b="1" dirty="0" smtClean="0"/>
              <a:t>comercio:</a:t>
            </a:r>
          </a:p>
          <a:p>
            <a:endParaRPr lang="es-ES" sz="2800" b="1" dirty="0"/>
          </a:p>
          <a:p>
            <a:endParaRPr lang="es-MX" sz="2800" b="1" dirty="0"/>
          </a:p>
        </p:txBody>
      </p:sp>
      <p:pic>
        <p:nvPicPr>
          <p:cNvPr id="8" name="Imagen 7" descr="http://upload.wikimedia.org/wikipedia/commons/thumb/5/5a/Chacoan_turquoise_with_argillite.jpg/220px-Chacoan_turquoise_with_argillite.jpg">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4468835" y="1210615"/>
            <a:ext cx="3501390" cy="2776805"/>
          </a:xfrm>
          <a:prstGeom prst="rect">
            <a:avLst/>
          </a:prstGeom>
          <a:noFill/>
          <a:ln>
            <a:noFill/>
          </a:ln>
        </p:spPr>
      </p:pic>
      <p:sp>
        <p:nvSpPr>
          <p:cNvPr id="9" name="CuadroTexto 8"/>
          <p:cNvSpPr txBox="1"/>
          <p:nvPr/>
        </p:nvSpPr>
        <p:spPr>
          <a:xfrm>
            <a:off x="4333606" y="4649273"/>
            <a:ext cx="3664174" cy="646331"/>
          </a:xfrm>
          <a:prstGeom prst="rect">
            <a:avLst/>
          </a:prstGeom>
          <a:noFill/>
        </p:spPr>
        <p:txBody>
          <a:bodyPr wrap="square" rtlCol="0">
            <a:spAutoFit/>
          </a:bodyPr>
          <a:lstStyle/>
          <a:p>
            <a:r>
              <a:rPr lang="es-ES" dirty="0"/>
              <a:t>Turquesas talladas encontradas en Cañón Chaco.</a:t>
            </a:r>
            <a:endParaRPr lang="es-MX" dirty="0"/>
          </a:p>
        </p:txBody>
      </p:sp>
    </p:spTree>
    <p:extLst>
      <p:ext uri="{BB962C8B-B14F-4D97-AF65-F5344CB8AC3E}">
        <p14:creationId xmlns:p14="http://schemas.microsoft.com/office/powerpoint/2010/main" val="1368226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05203E27-834B-4D1E-BC4D-F8E8046E98FF}" type="slidenum">
              <a:rPr lang="es-ES" altLang="es-MX" smtClean="0">
                <a:solidFill>
                  <a:schemeClr val="tx2"/>
                </a:solidFill>
                <a:latin typeface="Rage Italic" pitchFamily="66" charset="0"/>
              </a:rPr>
              <a:pPr eaLnBrk="1" hangingPunct="1"/>
              <a:t>2</a:t>
            </a:fld>
            <a:endParaRPr lang="es-ES" altLang="es-MX" smtClean="0">
              <a:solidFill>
                <a:schemeClr val="tx2"/>
              </a:solidFill>
              <a:latin typeface="Rage Italic" pitchFamily="66" charset="0"/>
            </a:endParaRPr>
          </a:p>
        </p:txBody>
      </p:sp>
      <p:sp>
        <p:nvSpPr>
          <p:cNvPr id="8194" name="Rectangle 2"/>
          <p:cNvSpPr>
            <a:spLocks noGrp="1" noChangeArrowheads="1"/>
          </p:cNvSpPr>
          <p:nvPr>
            <p:ph type="ctrTitle"/>
          </p:nvPr>
        </p:nvSpPr>
        <p:spPr>
          <a:xfrm>
            <a:off x="2209800" y="2997201"/>
            <a:ext cx="7772400" cy="1470025"/>
          </a:xfrm>
        </p:spPr>
        <p:txBody>
          <a:bodyPr>
            <a:normAutofit/>
          </a:bodyPr>
          <a:lstStyle/>
          <a:p>
            <a:pPr eaLnBrk="1" hangingPunct="1">
              <a:defRPr/>
            </a:pPr>
            <a:r>
              <a:rPr lang="es-MX" altLang="es-MX" sz="2400" b="1"/>
              <a:t>INTRODUCCIÓN: </a:t>
            </a:r>
            <a:br>
              <a:rPr lang="es-MX" altLang="es-MX" sz="2400" b="1"/>
            </a:br>
            <a:r>
              <a:rPr lang="es-MX" altLang="es-MX" sz="2400"/>
              <a:t/>
            </a:r>
            <a:br>
              <a:rPr lang="es-MX" altLang="es-MX" sz="2400"/>
            </a:br>
            <a:r>
              <a:rPr lang="es-MX" altLang="es-MX" sz="2400"/>
              <a:t/>
            </a:r>
            <a:br>
              <a:rPr lang="es-MX" altLang="es-MX" sz="2400"/>
            </a:br>
            <a:endParaRPr lang="es-ES" altLang="es-MX" sz="2400" b="1"/>
          </a:p>
        </p:txBody>
      </p:sp>
    </p:spTree>
    <p:extLst>
      <p:ext uri="{BB962C8B-B14F-4D97-AF65-F5344CB8AC3E}">
        <p14:creationId xmlns:p14="http://schemas.microsoft.com/office/powerpoint/2010/main" val="619232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8524" y="193183"/>
            <a:ext cx="3200400" cy="1210613"/>
          </a:xfrm>
        </p:spPr>
        <p:txBody>
          <a:bodyPr/>
          <a:lstStyle/>
          <a:p>
            <a:r>
              <a:rPr lang="es-ES" dirty="0"/>
              <a:t>Creencias</a:t>
            </a:r>
            <a:r>
              <a:rPr lang="es-MX" dirty="0"/>
              <a:t/>
            </a:r>
            <a:br>
              <a:rPr lang="es-MX" dirty="0"/>
            </a:br>
            <a:endParaRPr lang="es-MX" dirty="0"/>
          </a:p>
        </p:txBody>
      </p:sp>
      <p:pic>
        <p:nvPicPr>
          <p:cNvPr id="5" name="Imagen 4" descr="http://upload.wikimedia.org/wikipedia/commons/thumb/4/49/Newspaper_Rock_Utah_USA2.jpg/350px-Newspaper_Rock_Utah_USA2.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590495" y="1184856"/>
            <a:ext cx="4239082" cy="3508922"/>
          </a:xfrm>
          <a:prstGeom prst="rect">
            <a:avLst/>
          </a:prstGeom>
          <a:noFill/>
          <a:ln>
            <a:noFill/>
          </a:ln>
        </p:spPr>
      </p:pic>
      <p:sp>
        <p:nvSpPr>
          <p:cNvPr id="6" name="CuadroTexto 5"/>
          <p:cNvSpPr txBox="1"/>
          <p:nvPr/>
        </p:nvSpPr>
        <p:spPr>
          <a:xfrm>
            <a:off x="476518" y="5203065"/>
            <a:ext cx="3142445" cy="646331"/>
          </a:xfrm>
          <a:prstGeom prst="rect">
            <a:avLst/>
          </a:prstGeom>
          <a:noFill/>
        </p:spPr>
        <p:txBody>
          <a:bodyPr wrap="square" rtlCol="0">
            <a:spAutoFit/>
          </a:bodyPr>
          <a:lstStyle/>
          <a:p>
            <a:r>
              <a:rPr lang="es-ES" dirty="0"/>
              <a:t>Petroglifos, </a:t>
            </a:r>
            <a:r>
              <a:rPr lang="es-ES" dirty="0" err="1"/>
              <a:t>Newspaper</a:t>
            </a:r>
            <a:r>
              <a:rPr lang="es-ES" dirty="0"/>
              <a:t> Rock, </a:t>
            </a:r>
            <a:r>
              <a:rPr lang="es-ES" dirty="0" smtClean="0"/>
              <a:t>Utah,</a:t>
            </a:r>
            <a:endParaRPr lang="es-MX" dirty="0"/>
          </a:p>
        </p:txBody>
      </p:sp>
      <p:pic>
        <p:nvPicPr>
          <p:cNvPr id="7" name="Imagen 6" descr="http://upload.wikimedia.org/wikipedia/commons/thumb/4/41/Kiva_Bandelier_NMexico_USA1.jpg/220px-Kiva_Bandelier_NMexico_USA1.jpg">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6374773" y="1184856"/>
            <a:ext cx="4443481" cy="3611953"/>
          </a:xfrm>
          <a:prstGeom prst="rect">
            <a:avLst/>
          </a:prstGeom>
          <a:noFill/>
          <a:ln>
            <a:noFill/>
          </a:ln>
        </p:spPr>
      </p:pic>
      <p:sp>
        <p:nvSpPr>
          <p:cNvPr id="8" name="CuadroTexto 7"/>
          <p:cNvSpPr txBox="1"/>
          <p:nvPr/>
        </p:nvSpPr>
        <p:spPr>
          <a:xfrm>
            <a:off x="6104586" y="5203065"/>
            <a:ext cx="5320263" cy="923330"/>
          </a:xfrm>
          <a:prstGeom prst="rect">
            <a:avLst/>
          </a:prstGeom>
          <a:noFill/>
        </p:spPr>
        <p:txBody>
          <a:bodyPr wrap="square" rtlCol="0">
            <a:spAutoFit/>
          </a:bodyPr>
          <a:lstStyle/>
          <a:p>
            <a:r>
              <a:rPr lang="es-ES" dirty="0" err="1"/>
              <a:t>Kiva</a:t>
            </a:r>
            <a:r>
              <a:rPr lang="es-ES" dirty="0"/>
              <a:t> </a:t>
            </a:r>
            <a:r>
              <a:rPr lang="es-ES" dirty="0" err="1"/>
              <a:t>anasazi</a:t>
            </a:r>
            <a:r>
              <a:rPr lang="es-ES" dirty="0"/>
              <a:t>, </a:t>
            </a:r>
            <a:r>
              <a:rPr lang="es-ES" dirty="0"/>
              <a:t>Monumento Nacional de </a:t>
            </a:r>
            <a:r>
              <a:rPr lang="es-ES" dirty="0" err="1"/>
              <a:t>Bandelier</a:t>
            </a:r>
            <a:r>
              <a:rPr lang="es-ES" dirty="0" smtClean="0"/>
              <a:t>, Nuevo México.</a:t>
            </a:r>
            <a:endParaRPr lang="es-MX" dirty="0"/>
          </a:p>
          <a:p>
            <a:endParaRPr lang="es-MX" dirty="0"/>
          </a:p>
        </p:txBody>
      </p:sp>
    </p:spTree>
    <p:extLst>
      <p:ext uri="{BB962C8B-B14F-4D97-AF65-F5344CB8AC3E}">
        <p14:creationId xmlns:p14="http://schemas.microsoft.com/office/powerpoint/2010/main" val="38548642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3793" y="321972"/>
            <a:ext cx="7237925" cy="1390918"/>
          </a:xfrm>
        </p:spPr>
        <p:txBody>
          <a:bodyPr>
            <a:normAutofit/>
          </a:bodyPr>
          <a:lstStyle/>
          <a:p>
            <a:pPr algn="ctr"/>
            <a:r>
              <a:rPr lang="es-MX" sz="6000" dirty="0"/>
              <a:t>MESA </a:t>
            </a:r>
            <a:r>
              <a:rPr lang="es-MX" sz="6000" dirty="0" smtClean="0"/>
              <a:t>VERDE</a:t>
            </a:r>
            <a:endParaRPr lang="es-MX" sz="6000" dirty="0"/>
          </a:p>
        </p:txBody>
      </p:sp>
      <p:sp>
        <p:nvSpPr>
          <p:cNvPr id="4" name="Marcador de texto 3"/>
          <p:cNvSpPr>
            <a:spLocks noGrp="1"/>
          </p:cNvSpPr>
          <p:nvPr>
            <p:ph type="body" sz="half" idx="2"/>
          </p:nvPr>
        </p:nvSpPr>
        <p:spPr>
          <a:xfrm>
            <a:off x="8536761" y="1571223"/>
            <a:ext cx="3200400" cy="4903631"/>
          </a:xfrm>
        </p:spPr>
        <p:txBody>
          <a:bodyPr/>
          <a:lstStyle/>
          <a:p>
            <a:r>
              <a:rPr lang="es-MX" dirty="0"/>
              <a:t>Mesa Verde es un territorio de mesetas, cañadas y cañones situado al sur-oeste del estado de Colorado en los Estados Unidos, con un área de más de 212 kilómetros cuadrados y una elevación de hasta 2.600 metros de altura sobre el nivel del mar</a:t>
            </a:r>
            <a:r>
              <a:rPr lang="es-MX" dirty="0" smtClean="0"/>
              <a:t>.</a:t>
            </a:r>
          </a:p>
          <a:p>
            <a:endParaRPr lang="es-MX" dirty="0"/>
          </a:p>
          <a:p>
            <a:r>
              <a:rPr lang="es-MX" dirty="0"/>
              <a:t>Para llegar </a:t>
            </a:r>
            <a:r>
              <a:rPr lang="es-MX" dirty="0" smtClean="0"/>
              <a:t>se </a:t>
            </a:r>
            <a:r>
              <a:rPr lang="es-MX" dirty="0"/>
              <a:t>tiene que recorrer caminos y carreteras por paisajes áridos y semidesérticos. Es parte del altiplano o gran meseta del Colorado, un panorama imponente y uno de los lugares culturales más importantes de Norteamérica.</a:t>
            </a:r>
          </a:p>
          <a:p>
            <a:r>
              <a:rPr lang="es-MX" dirty="0"/>
              <a:t> Lugar de la cultura y civilización de los Antiguos Pueblos, conocidos como los </a:t>
            </a:r>
            <a:r>
              <a:rPr lang="es-MX" dirty="0" err="1"/>
              <a:t>Anasazi</a:t>
            </a:r>
            <a:r>
              <a:rPr lang="es-MX" dirty="0"/>
              <a:t> como los llamaran los Navajo. </a:t>
            </a:r>
          </a:p>
          <a:p>
            <a:endParaRPr lang="es-MX" dirty="0"/>
          </a:p>
        </p:txBody>
      </p:sp>
      <p:pic>
        <p:nvPicPr>
          <p:cNvPr id="5" name="Imagen 4" descr="http://www.listofwonders.com/wp-content/uploads/2014/07/Mesa-Verde-City-National-Park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3704" y="1712890"/>
            <a:ext cx="7438166" cy="4868214"/>
          </a:xfrm>
          <a:prstGeom prst="rect">
            <a:avLst/>
          </a:prstGeom>
          <a:noFill/>
          <a:ln>
            <a:noFill/>
          </a:ln>
        </p:spPr>
      </p:pic>
    </p:spTree>
    <p:extLst>
      <p:ext uri="{BB962C8B-B14F-4D97-AF65-F5344CB8AC3E}">
        <p14:creationId xmlns:p14="http://schemas.microsoft.com/office/powerpoint/2010/main" val="36657532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20000"/>
          </a:bodyPr>
          <a:lstStyle/>
          <a:p>
            <a:pPr algn="just"/>
            <a:r>
              <a:rPr lang="es-MX" dirty="0">
                <a:solidFill>
                  <a:schemeClr val="accent1"/>
                </a:solidFill>
              </a:rPr>
              <a:t>NOMBRE</a:t>
            </a:r>
            <a:r>
              <a:rPr lang="es-MX" dirty="0" smtClean="0">
                <a:solidFill>
                  <a:schemeClr val="accent1"/>
                </a:solidFill>
              </a:rPr>
              <a:t>:</a:t>
            </a:r>
            <a:r>
              <a:rPr lang="es-MX" dirty="0">
                <a:solidFill>
                  <a:schemeClr val="accent1"/>
                </a:solidFill>
              </a:rPr>
              <a:t> </a:t>
            </a:r>
          </a:p>
          <a:p>
            <a:pPr marL="0" indent="0" algn="just">
              <a:buNone/>
            </a:pPr>
            <a:r>
              <a:rPr lang="es-MX" dirty="0"/>
              <a:t>El nombre de Mesa Verde se lo dieron dos misioneros y exploradores españoles-mexicanos; se trata de Francisco Atanasio Domínguez y Silvestre Vélez de Escalante, quienes pasaron por este lugar en 1776 buscando una ruta de Santa Fe (Nuevo </a:t>
            </a:r>
            <a:r>
              <a:rPr lang="es-MX" dirty="0" err="1"/>
              <a:t>Mexico</a:t>
            </a:r>
            <a:r>
              <a:rPr lang="es-MX" dirty="0"/>
              <a:t>) a California y se encontraron con estas mesetas que contrastaban con el resto del territorio por sus árboles verdes y grandes. De allí el nombre que le dieron</a:t>
            </a:r>
            <a:r>
              <a:rPr lang="es-MX" dirty="0" smtClean="0"/>
              <a:t>.</a:t>
            </a:r>
          </a:p>
          <a:p>
            <a:pPr algn="just"/>
            <a:r>
              <a:rPr lang="es-MX" dirty="0">
                <a:solidFill>
                  <a:schemeClr val="accent1"/>
                </a:solidFill>
              </a:rPr>
              <a:t>ORIGEN:</a:t>
            </a:r>
          </a:p>
          <a:p>
            <a:pPr marL="0" indent="0" algn="just">
              <a:buNone/>
            </a:pPr>
            <a:r>
              <a:rPr lang="es-MX" dirty="0" smtClean="0"/>
              <a:t>Los </a:t>
            </a:r>
            <a:r>
              <a:rPr lang="es-MX" dirty="0"/>
              <a:t>orígenes de los Pueblos -que así los llamaron los españoles cuando los invadieron por encontrarlos viviendo en villas o pueblos - remonta a los primeros primitivos indígenas de América (Paleo-</a:t>
            </a:r>
            <a:r>
              <a:rPr lang="es-MX" dirty="0" err="1"/>
              <a:t>Indians</a:t>
            </a:r>
            <a:r>
              <a:rPr lang="es-MX" dirty="0"/>
              <a:t>) alrededor del año 10.000 años A.N.E (Años antes de Nuestra Era) pero no hay certeza que los Pueblos fueron sus descendientes. Hay más opiniones a favor de que fueron descendientes directos de los pueblos de la época Arcaica entre los años 5500 a 1200 A.N.E. Se sabe con certeza que los </a:t>
            </a:r>
            <a:r>
              <a:rPr lang="es-MX" dirty="0" err="1"/>
              <a:t>Anasazi</a:t>
            </a:r>
            <a:r>
              <a:rPr lang="es-MX" dirty="0"/>
              <a:t> o ancestros vivieron en Mesa Verde desde el año 500 al 1300 DC. Aproximadamente, por más de seis siglos</a:t>
            </a:r>
          </a:p>
          <a:p>
            <a:pPr algn="just"/>
            <a:endParaRPr lang="es-MX" dirty="0"/>
          </a:p>
          <a:p>
            <a:endParaRPr lang="es-MX" dirty="0"/>
          </a:p>
        </p:txBody>
      </p:sp>
      <p:pic>
        <p:nvPicPr>
          <p:cNvPr id="8194" name="Picture 2" descr="http://cdn.diariorepublica.com/cms/wp-content/uploads/2014/05/FOTOGR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5473" y="685800"/>
            <a:ext cx="4042938" cy="5377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89787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9245" y="347730"/>
            <a:ext cx="11350795" cy="1223493"/>
          </a:xfrm>
        </p:spPr>
        <p:txBody>
          <a:bodyPr>
            <a:normAutofit/>
          </a:bodyPr>
          <a:lstStyle/>
          <a:p>
            <a:r>
              <a:rPr lang="es-MX" dirty="0"/>
              <a:t>ANASAZI Y SU ORGANIZACIÓN SOCIAL:</a:t>
            </a:r>
            <a:br>
              <a:rPr lang="es-MX" dirty="0"/>
            </a:br>
            <a:endParaRPr lang="es-MX" dirty="0"/>
          </a:p>
        </p:txBody>
      </p:sp>
      <p:sp>
        <p:nvSpPr>
          <p:cNvPr id="4" name="Marcador de texto 3"/>
          <p:cNvSpPr>
            <a:spLocks noGrp="1"/>
          </p:cNvSpPr>
          <p:nvPr>
            <p:ph type="body" sz="half" idx="2"/>
          </p:nvPr>
        </p:nvSpPr>
        <p:spPr>
          <a:xfrm>
            <a:off x="8549640" y="347730"/>
            <a:ext cx="3200400" cy="6510270"/>
          </a:xfrm>
        </p:spPr>
        <p:txBody>
          <a:bodyPr>
            <a:normAutofit fontScale="92500" lnSpcReduction="20000"/>
          </a:bodyPr>
          <a:lstStyle/>
          <a:p>
            <a:r>
              <a:rPr lang="es-MX" sz="1700" dirty="0" smtClean="0"/>
              <a:t>La </a:t>
            </a:r>
            <a:r>
              <a:rPr lang="es-MX" sz="1700" dirty="0"/>
              <a:t>historia de los </a:t>
            </a:r>
            <a:r>
              <a:rPr lang="es-MX" sz="1700" dirty="0" err="1"/>
              <a:t>anasazi</a:t>
            </a:r>
            <a:r>
              <a:rPr lang="es-MX" sz="1700" dirty="0"/>
              <a:t> sigue siendo un misterio debido a la ausencia de rastros escritos. La arqueología permite sin embargo establecer unas fases cronológicas de fechas aproximativas. La región del suroeste de los Estados Unidos fue ocupada por poblaciones de tradición </a:t>
            </a:r>
            <a:r>
              <a:rPr lang="es-MX" sz="1700" dirty="0" err="1"/>
              <a:t>Sohara</a:t>
            </a:r>
            <a:r>
              <a:rPr lang="es-MX" sz="1700" dirty="0"/>
              <a:t> (5500 a. C. - siglo IV). </a:t>
            </a:r>
          </a:p>
          <a:p>
            <a:r>
              <a:rPr lang="es-MX" sz="1700" dirty="0"/>
              <a:t>La sociedad </a:t>
            </a:r>
            <a:r>
              <a:rPr lang="es-MX" sz="1700" dirty="0" err="1"/>
              <a:t>anasazi</a:t>
            </a:r>
            <a:r>
              <a:rPr lang="es-MX" sz="1700" dirty="0"/>
              <a:t> debía parecerse a la de los Pueblos actuales. Se organizaban probablemente alrededor de un sistema matriarcal (la pareja se instala en la casa de la madre de la esposa) y matrilineal. Las mujeres son las propietarias del patrimonio familiar, casa y terrenos. El marido integra con el matrimonio el clan de la esposa, y ésta le estaba permitido divorciarse. Los arqueólogos no están seguros de que los </a:t>
            </a:r>
            <a:r>
              <a:rPr lang="es-MX" sz="1700" dirty="0" err="1"/>
              <a:t>anasazi</a:t>
            </a:r>
            <a:r>
              <a:rPr lang="es-MX" sz="1700" dirty="0"/>
              <a:t> vivieran en clanes, creen más bien que se organizaban en un sistema igualitario,</a:t>
            </a:r>
            <a:r>
              <a:rPr lang="es-MX" sz="1700" u="sng" baseline="30000" dirty="0">
                <a:hlinkClick r:id="rId2"/>
              </a:rPr>
              <a:t>9</a:t>
            </a:r>
            <a:r>
              <a:rPr lang="es-MX" sz="1700" dirty="0"/>
              <a:t> sin agrupaciones sociales jerarquizadas.</a:t>
            </a:r>
          </a:p>
          <a:p>
            <a:r>
              <a:rPr lang="es-MX" dirty="0"/>
              <a:t> </a:t>
            </a:r>
          </a:p>
          <a:p>
            <a:endParaRPr lang="es-MX" dirty="0"/>
          </a:p>
        </p:txBody>
      </p:sp>
      <p:pic>
        <p:nvPicPr>
          <p:cNvPr id="5" name="Imagen 4" descr="http://upload.wikimedia.org/wikipedia/commons/thumb/d/da/Anasazi-es.svg/640px-Anasazi-es.svg.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304" y="1571222"/>
            <a:ext cx="6748079" cy="4687909"/>
          </a:xfrm>
          <a:prstGeom prst="rect">
            <a:avLst/>
          </a:prstGeom>
          <a:noFill/>
          <a:ln>
            <a:noFill/>
          </a:ln>
        </p:spPr>
      </p:pic>
    </p:spTree>
    <p:extLst>
      <p:ext uri="{BB962C8B-B14F-4D97-AF65-F5344CB8AC3E}">
        <p14:creationId xmlns:p14="http://schemas.microsoft.com/office/powerpoint/2010/main" val="9788710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2924" y="283334"/>
            <a:ext cx="3510738" cy="1275007"/>
          </a:xfrm>
        </p:spPr>
        <p:txBody>
          <a:bodyPr/>
          <a:lstStyle/>
          <a:p>
            <a:r>
              <a:rPr lang="es-MX" dirty="0"/>
              <a:t>CARACTERISTICAS:</a:t>
            </a:r>
            <a:br>
              <a:rPr lang="es-MX" dirty="0"/>
            </a:br>
            <a:endParaRPr lang="es-MX" dirty="0"/>
          </a:p>
        </p:txBody>
      </p:sp>
      <p:sp>
        <p:nvSpPr>
          <p:cNvPr id="3" name="Marcador de contenido 2"/>
          <p:cNvSpPr>
            <a:spLocks noGrp="1"/>
          </p:cNvSpPr>
          <p:nvPr>
            <p:ph idx="1"/>
          </p:nvPr>
        </p:nvSpPr>
        <p:spPr>
          <a:xfrm>
            <a:off x="812442" y="2279560"/>
            <a:ext cx="10276268" cy="4250543"/>
          </a:xfrm>
        </p:spPr>
        <p:txBody>
          <a:bodyPr/>
          <a:lstStyle/>
          <a:p>
            <a:pPr algn="just"/>
            <a:r>
              <a:rPr lang="es-MX" dirty="0"/>
              <a:t>Como animales domésticos solo contaron con los perros y los pavos. Recolectaban otras plantas para completar su dieta y medicinales. Cazaban además ciervos y conejos. </a:t>
            </a:r>
          </a:p>
          <a:p>
            <a:pPr algn="just"/>
            <a:r>
              <a:rPr lang="es-MX" dirty="0"/>
              <a:t>Se vestían con pieles en invierno, pieles que también usaban para el calzado, todo esto que se sabe con certeza porque al lado de sus poblados los Pueblos tenían un lugar para los desperdicios y artefactos en desuso. En el Periodo Clásico en Mesa Verde desde 1100 al 1300 varias generaciones de familias vivieron juntas formando clanes maternos que ocupaban varias habitaciones, el clan tenía derechos sobre su propio solar o terreno para cultivar.</a:t>
            </a:r>
          </a:p>
        </p:txBody>
      </p:sp>
    </p:spTree>
    <p:extLst>
      <p:ext uri="{BB962C8B-B14F-4D97-AF65-F5344CB8AC3E}">
        <p14:creationId xmlns:p14="http://schemas.microsoft.com/office/powerpoint/2010/main" val="38246412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cdn.diariorepublica.com/cms/wp-content/uploads/2014/05/FO73D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118953">
            <a:off x="5554615" y="2003085"/>
            <a:ext cx="6000750" cy="40005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725769" y="685800"/>
            <a:ext cx="10024271" cy="898301"/>
          </a:xfrm>
        </p:spPr>
        <p:txBody>
          <a:bodyPr/>
          <a:lstStyle/>
          <a:p>
            <a:r>
              <a:rPr lang="es-MX" dirty="0" smtClean="0"/>
              <a:t>Vida en mesa verde:</a:t>
            </a:r>
            <a:endParaRPr lang="es-MX" dirty="0"/>
          </a:p>
        </p:txBody>
      </p:sp>
      <p:sp>
        <p:nvSpPr>
          <p:cNvPr id="3" name="Marcador de contenido 2"/>
          <p:cNvSpPr>
            <a:spLocks noGrp="1"/>
          </p:cNvSpPr>
          <p:nvPr>
            <p:ph idx="1"/>
          </p:nvPr>
        </p:nvSpPr>
        <p:spPr>
          <a:xfrm>
            <a:off x="103032" y="3065171"/>
            <a:ext cx="5072525" cy="4830093"/>
          </a:xfrm>
        </p:spPr>
        <p:txBody>
          <a:bodyPr/>
          <a:lstStyle/>
          <a:p>
            <a:pPr marL="0" indent="0" algn="just">
              <a:buNone/>
            </a:pPr>
            <a:r>
              <a:rPr lang="es-MX" dirty="0" smtClean="0">
                <a:solidFill>
                  <a:schemeClr val="accent1"/>
                </a:solidFill>
              </a:rPr>
              <a:t>Las </a:t>
            </a:r>
            <a:r>
              <a:rPr lang="es-MX" dirty="0">
                <a:solidFill>
                  <a:schemeClr val="accent1"/>
                </a:solidFill>
              </a:rPr>
              <a:t>construcciones y la vida en los acantilados y cañones tuvo dos periodos, allí vivieron al llegar a Mesa Verde y luego en las mesetas, pero para el año 1200 volvieron a los acantilados y cañones y reconstruyeron estos poblados que habían albergado a sus antepasados siglos atrás. Nadie sabe el motivo de este movimiento. La mayor parte de las construcciones fueron levantadas entre 1190 y 1270 y allí vivieron por menos de 100 años.</a:t>
            </a:r>
          </a:p>
          <a:p>
            <a:endParaRPr lang="es-MX" dirty="0"/>
          </a:p>
        </p:txBody>
      </p:sp>
    </p:spTree>
    <p:extLst>
      <p:ext uri="{BB962C8B-B14F-4D97-AF65-F5344CB8AC3E}">
        <p14:creationId xmlns:p14="http://schemas.microsoft.com/office/powerpoint/2010/main" val="6722355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3223" y="518374"/>
            <a:ext cx="2783768" cy="694171"/>
          </a:xfrm>
        </p:spPr>
        <p:txBody>
          <a:bodyPr/>
          <a:lstStyle/>
          <a:p>
            <a:r>
              <a:rPr lang="es-MX" dirty="0" smtClean="0"/>
              <a:t>Mesa verde:</a:t>
            </a:r>
            <a:endParaRPr lang="es-MX" dirty="0"/>
          </a:p>
        </p:txBody>
      </p:sp>
      <p:sp>
        <p:nvSpPr>
          <p:cNvPr id="3" name="Marcador de contenido 2"/>
          <p:cNvSpPr>
            <a:spLocks noGrp="1"/>
          </p:cNvSpPr>
          <p:nvPr>
            <p:ph idx="1"/>
          </p:nvPr>
        </p:nvSpPr>
        <p:spPr>
          <a:xfrm>
            <a:off x="722289" y="1728989"/>
            <a:ext cx="10379299" cy="5020056"/>
          </a:xfrm>
        </p:spPr>
        <p:txBody>
          <a:bodyPr>
            <a:normAutofit/>
          </a:bodyPr>
          <a:lstStyle/>
          <a:p>
            <a:pPr algn="just"/>
            <a:r>
              <a:rPr lang="es-MX" dirty="0"/>
              <a:t>La geología en Mesa Verde es compleja, y la organización social y la economía de los Pueblos fue también compleja, más de lo que se suponía. Los habitantes de Mesa Verde, tenían especializaciones en la agricultura, la construcción, la fabricación de herramientas y utensilios (el “metate”, la “mano” hechos de piedra dura y usados para moler maíz), la cerámica, la orfebrería, el trabajo en cuero, la joyería, los tejidos, el calzado (sandalias) y las puntas de flechas. Su eficiencia de producir todo esto generó un excedente que ellos intercambiaron y compartieron con sus vecinos cercanos y lejanos. Las conchas marinas venían del Pacífico, el algodón, la piedra turquesa y otras cerámicas venían desde el sur a través de tratantes a pie por una extendida red de caminos o pasando el intercambio de un pueblo a otro pueblo.</a:t>
            </a:r>
          </a:p>
          <a:p>
            <a:pPr algn="just"/>
            <a:r>
              <a:rPr lang="es-MX" dirty="0"/>
              <a:t>Pese a tener una alimentación balanceada su expectativa de vida no pasaba de 50 años de edad, quizás debido a que su dieta no era suficiente y tenían una vida muy activa con exceso de trabajo o que sus condiciones inmunológicas eran deficientes.</a:t>
            </a:r>
          </a:p>
          <a:p>
            <a:endParaRPr lang="es-MX" dirty="0"/>
          </a:p>
        </p:txBody>
      </p:sp>
    </p:spTree>
    <p:extLst>
      <p:ext uri="{BB962C8B-B14F-4D97-AF65-F5344CB8AC3E}">
        <p14:creationId xmlns:p14="http://schemas.microsoft.com/office/powerpoint/2010/main" val="29937462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6387921" y="991673"/>
            <a:ext cx="5422006" cy="5078313"/>
          </a:xfrm>
          <a:prstGeom prst="rect">
            <a:avLst/>
          </a:prstGeom>
          <a:noFill/>
        </p:spPr>
        <p:txBody>
          <a:bodyPr wrap="square" rtlCol="0">
            <a:spAutoFit/>
          </a:bodyPr>
          <a:lstStyle/>
          <a:p>
            <a:pPr algn="just"/>
            <a:r>
              <a:rPr lang="es-MX" dirty="0"/>
              <a:t>Cuando los Antiguos Pueblos, a mitad del 1300, comenzaron a abandonar Mesa Verde otros pueblos habitaban el norte de Mesa Verde sobre las riberas del rio Dolores y en el cercano valle de </a:t>
            </a:r>
            <a:r>
              <a:rPr lang="es-MX" dirty="0" err="1"/>
              <a:t>Montezuma</a:t>
            </a:r>
            <a:r>
              <a:rPr lang="es-MX" dirty="0"/>
              <a:t>. Para fin de ese siglo estas mesetas quedaron desiertas para siempre, no se sabe con certeza porque fueron abandonadas luego de tantos años de ser pobladas. Existen diferentes teorías sobre esta emigración, como, se sabe que en el año 1200 hubo una gran sequía, aunque los Antiguos Pueblos habían sobrevivido otras sequías anteriormente. Tal vez como pasó en toda las civilizaciones del Suroeste de lo que hoy es Estados Unidos, cuando crecieron sus poblaciones comenzó la desforestación, la falta de agua, el empobrecimiento de los suelos y con ello la falta de alimentos y quizás los problemas políticos y así vino el colapso.</a:t>
            </a:r>
          </a:p>
        </p:txBody>
      </p:sp>
      <p:pic>
        <p:nvPicPr>
          <p:cNvPr id="6" name="Imagen 5" descr="http://cdn-4.itsnature.org/travel/wp-content/uploads/2010/11/Mesa-Verde-National-Park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 y="1270384"/>
            <a:ext cx="5745565" cy="4258690"/>
          </a:xfrm>
          <a:prstGeom prst="rect">
            <a:avLst/>
          </a:prstGeom>
          <a:ln>
            <a:noFill/>
          </a:ln>
          <a:effectLst>
            <a:softEdge rad="112500"/>
          </a:effectLst>
        </p:spPr>
      </p:pic>
    </p:spTree>
    <p:extLst>
      <p:ext uri="{BB962C8B-B14F-4D97-AF65-F5344CB8AC3E}">
        <p14:creationId xmlns:p14="http://schemas.microsoft.com/office/powerpoint/2010/main" val="11823392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5003" y="257578"/>
            <a:ext cx="11325037" cy="772732"/>
          </a:xfrm>
        </p:spPr>
        <p:txBody>
          <a:bodyPr/>
          <a:lstStyle/>
          <a:p>
            <a:r>
              <a:rPr lang="es-MX" dirty="0" smtClean="0"/>
              <a:t>Vivienda:</a:t>
            </a:r>
            <a:endParaRPr lang="es-MX" dirty="0"/>
          </a:p>
        </p:txBody>
      </p:sp>
      <p:sp>
        <p:nvSpPr>
          <p:cNvPr id="4" name="Marcador de texto 3"/>
          <p:cNvSpPr>
            <a:spLocks noGrp="1"/>
          </p:cNvSpPr>
          <p:nvPr>
            <p:ph type="body" sz="half" idx="2"/>
          </p:nvPr>
        </p:nvSpPr>
        <p:spPr>
          <a:xfrm>
            <a:off x="8549640" y="1530639"/>
            <a:ext cx="3200400" cy="5238482"/>
          </a:xfrm>
        </p:spPr>
        <p:txBody>
          <a:bodyPr/>
          <a:lstStyle/>
          <a:p>
            <a:r>
              <a:rPr lang="es-MX" sz="1600" dirty="0">
                <a:solidFill>
                  <a:schemeClr val="tx1"/>
                </a:solidFill>
              </a:rPr>
              <a:t>Dejaron una riqueza arqueológica de más de 4.500 lugares -600 de ellos son poblados edificados sobre cuevas extensas y abiertas en las paredes rocosas de los acantilados o cañones. Los Pueblos no vivieron durante la mayor parte de su existencia en Mesa Verde en estos cañones sino en los poblados y villas que construyeron sobre la meseta misma y al lado de donde cultivaban la tierra rodeados de bosques que todavía existen</a:t>
            </a:r>
            <a:r>
              <a:rPr lang="es-MX" dirty="0"/>
              <a:t>.</a:t>
            </a:r>
          </a:p>
        </p:txBody>
      </p:sp>
      <p:pic>
        <p:nvPicPr>
          <p:cNvPr id="9218" name="Picture 2" descr="http://whc.unesco.org/uploads/thumbs/site_0027_0001-594-0-200909181929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670" y="1530639"/>
            <a:ext cx="7501055" cy="5089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962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270456" y="579549"/>
            <a:ext cx="11479584" cy="5135451"/>
          </a:xfrm>
        </p:spPr>
        <p:txBody>
          <a:bodyPr>
            <a:normAutofit/>
          </a:bodyPr>
          <a:lstStyle/>
          <a:p>
            <a:pPr algn="just"/>
            <a:r>
              <a:rPr lang="es-MX" sz="1600" dirty="0"/>
              <a:t>Cuando los Antiguos Pueblos dejaron de ser nómadas, se empezaron a establecer remplazando la recolección y la caza por la agricultura, aprovechando las mesetas de Mesa Verde alfombradas de un suelo rojo llamado “loess”.</a:t>
            </a:r>
          </a:p>
          <a:p>
            <a:pPr algn="just"/>
            <a:r>
              <a:rPr lang="es-MX" sz="1600" dirty="0"/>
              <a:t> La primera vivienda de los Pueblos en Mesa Verde fue</a:t>
            </a:r>
          </a:p>
          <a:p>
            <a:pPr algn="just"/>
            <a:r>
              <a:rPr lang="es-MX" sz="1600" dirty="0" smtClean="0"/>
              <a:t>El </a:t>
            </a:r>
            <a:r>
              <a:rPr lang="es-MX" sz="1600" dirty="0"/>
              <a:t>“</a:t>
            </a:r>
            <a:r>
              <a:rPr lang="es-MX" sz="1600" dirty="0" err="1"/>
              <a:t>Pithouse</a:t>
            </a:r>
            <a:r>
              <a:rPr lang="es-MX" sz="1600" dirty="0"/>
              <a:t>” o casa en hoyo –un tipo de construcción que se dio en muchos lugares del mundo, se trata de una vivienda que tiene como base un hoyo no profundo y cuenta con una estructura de palos y mimbre a forma de techo y paredes –ellos conocían el mimbre por sus antepasados. Estas viviendas contaban con una entrada que era un hoyo para buna persona que servía de pasaje y que llamaban “</a:t>
            </a:r>
            <a:r>
              <a:rPr lang="es-MX" sz="1600" dirty="0" err="1"/>
              <a:t>sipapu</a:t>
            </a:r>
            <a:r>
              <a:rPr lang="es-MX" sz="1600" dirty="0" smtClean="0"/>
              <a:t>.”</a:t>
            </a:r>
          </a:p>
          <a:p>
            <a:pPr algn="just"/>
            <a:endParaRPr lang="es-MX" sz="1600" dirty="0"/>
          </a:p>
          <a:p>
            <a:pPr algn="just"/>
            <a:endParaRPr lang="es-MX" sz="1600" dirty="0"/>
          </a:p>
        </p:txBody>
      </p:sp>
      <p:pic>
        <p:nvPicPr>
          <p:cNvPr id="5" name="Imagen 4" descr="http://www.crowcanyon.org/EducationProducts/pueblo_history_kids/images/glossary_pithouse.jpg"/>
          <p:cNvPicPr/>
          <p:nvPr/>
        </p:nvPicPr>
        <p:blipFill>
          <a:blip r:embed="rId2">
            <a:extLst>
              <a:ext uri="{28A0092B-C50C-407E-A947-70E740481C1C}">
                <a14:useLocalDpi xmlns:a14="http://schemas.microsoft.com/office/drawing/2010/main" val="0"/>
              </a:ext>
            </a:extLst>
          </a:blip>
          <a:srcRect/>
          <a:stretch>
            <a:fillRect/>
          </a:stretch>
        </p:blipFill>
        <p:spPr bwMode="auto">
          <a:xfrm>
            <a:off x="879175" y="3104390"/>
            <a:ext cx="6667845" cy="3753610"/>
          </a:xfrm>
          <a:prstGeom prst="rect">
            <a:avLst/>
          </a:prstGeom>
          <a:noFill/>
          <a:ln>
            <a:noFill/>
          </a:ln>
        </p:spPr>
      </p:pic>
      <p:sp>
        <p:nvSpPr>
          <p:cNvPr id="6" name="CuadroTexto 5"/>
          <p:cNvSpPr txBox="1"/>
          <p:nvPr/>
        </p:nvSpPr>
        <p:spPr>
          <a:xfrm>
            <a:off x="8319753" y="3147274"/>
            <a:ext cx="3756338" cy="2585323"/>
          </a:xfrm>
          <a:prstGeom prst="rect">
            <a:avLst/>
          </a:prstGeom>
          <a:noFill/>
        </p:spPr>
        <p:txBody>
          <a:bodyPr wrap="square" rtlCol="0">
            <a:spAutoFit/>
          </a:bodyPr>
          <a:lstStyle/>
          <a:p>
            <a:pPr algn="just"/>
            <a:r>
              <a:rPr lang="es-MX" dirty="0"/>
              <a:t>* Más tarde esta vivienda se convirtió en la “</a:t>
            </a:r>
            <a:r>
              <a:rPr lang="es-MX" dirty="0" err="1"/>
              <a:t>Kiva</a:t>
            </a:r>
            <a:r>
              <a:rPr lang="es-MX" dirty="0"/>
              <a:t>” que es mucho más circular y construida de adobe o piedra trabajada con sus techos de estructura de palos y barro seco y como entrada un hoyo en el centro con una escalera.</a:t>
            </a:r>
          </a:p>
          <a:p>
            <a:endParaRPr lang="es-MX" dirty="0"/>
          </a:p>
        </p:txBody>
      </p:sp>
    </p:spTree>
    <p:extLst>
      <p:ext uri="{BB962C8B-B14F-4D97-AF65-F5344CB8AC3E}">
        <p14:creationId xmlns:p14="http://schemas.microsoft.com/office/powerpoint/2010/main" val="1830811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FFF5BC53-00CC-42EB-9806-DA4AD20EBBFE}" type="slidenum">
              <a:rPr lang="es-ES" altLang="es-MX" smtClean="0">
                <a:solidFill>
                  <a:schemeClr val="tx2"/>
                </a:solidFill>
                <a:latin typeface="Rage Italic" pitchFamily="66" charset="0"/>
              </a:rPr>
              <a:pPr eaLnBrk="1" hangingPunct="1"/>
              <a:t>3</a:t>
            </a:fld>
            <a:endParaRPr lang="es-ES" altLang="es-MX" smtClean="0">
              <a:solidFill>
                <a:schemeClr val="tx2"/>
              </a:solidFill>
              <a:latin typeface="Rage Italic" pitchFamily="66" charset="0"/>
            </a:endParaRPr>
          </a:p>
        </p:txBody>
      </p:sp>
      <p:sp>
        <p:nvSpPr>
          <p:cNvPr id="9218" name="Rectangle 2"/>
          <p:cNvSpPr>
            <a:spLocks noGrp="1" noChangeArrowheads="1"/>
          </p:cNvSpPr>
          <p:nvPr>
            <p:ph type="ctrTitle"/>
          </p:nvPr>
        </p:nvSpPr>
        <p:spPr>
          <a:xfrm>
            <a:off x="2208213" y="1341439"/>
            <a:ext cx="7772400" cy="720725"/>
          </a:xfrm>
        </p:spPr>
        <p:txBody>
          <a:bodyPr>
            <a:normAutofit fontScale="90000"/>
          </a:bodyPr>
          <a:lstStyle/>
          <a:p>
            <a:pPr eaLnBrk="1" hangingPunct="1">
              <a:defRPr/>
            </a:pPr>
            <a:r>
              <a:rPr lang="es-MX" altLang="es-MX" sz="2400" b="1" dirty="0"/>
              <a:t/>
            </a:r>
            <a:br>
              <a:rPr lang="es-MX" altLang="es-MX" sz="2400" b="1" dirty="0"/>
            </a:br>
            <a:r>
              <a:rPr lang="es-MX" altLang="es-MX" sz="2400" b="1" dirty="0"/>
              <a:t>MAPA CURRICULAR DE LA ASIGNATURA:</a:t>
            </a:r>
            <a:r>
              <a:rPr lang="es-MX" altLang="es-MX" sz="2400" dirty="0"/>
              <a:t> </a:t>
            </a:r>
            <a:br>
              <a:rPr lang="es-MX" altLang="es-MX" sz="2400" dirty="0"/>
            </a:br>
            <a:r>
              <a:rPr lang="es-MX" altLang="es-MX" sz="2400" dirty="0"/>
              <a:t/>
            </a:r>
            <a:br>
              <a:rPr lang="es-MX" altLang="es-MX" sz="2400" dirty="0"/>
            </a:br>
            <a:endParaRPr lang="es-ES" altLang="es-MX" sz="2400" b="1" dirty="0"/>
          </a:p>
        </p:txBody>
      </p:sp>
      <p:pic>
        <p:nvPicPr>
          <p:cNvPr id="2" name="Imagen 1"/>
          <p:cNvPicPr>
            <a:picLocks noChangeAspect="1"/>
          </p:cNvPicPr>
          <p:nvPr/>
        </p:nvPicPr>
        <p:blipFill>
          <a:blip r:embed="rId2"/>
          <a:stretch>
            <a:fillRect/>
          </a:stretch>
        </p:blipFill>
        <p:spPr>
          <a:xfrm>
            <a:off x="2841669" y="1701801"/>
            <a:ext cx="6505488" cy="4209435"/>
          </a:xfrm>
          <a:prstGeom prst="rect">
            <a:avLst/>
          </a:prstGeom>
        </p:spPr>
      </p:pic>
    </p:spTree>
    <p:extLst>
      <p:ext uri="{BB962C8B-B14F-4D97-AF65-F5344CB8AC3E}">
        <p14:creationId xmlns:p14="http://schemas.microsoft.com/office/powerpoint/2010/main" val="15017538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8549640" y="2047741"/>
            <a:ext cx="3200400" cy="3667259"/>
          </a:xfrm>
        </p:spPr>
        <p:txBody>
          <a:bodyPr/>
          <a:lstStyle/>
          <a:p>
            <a:pPr marL="285750" indent="-285750">
              <a:buFont typeface="Arial" panose="020B0604020202020204" pitchFamily="34" charset="0"/>
              <a:buChar char="•"/>
            </a:pPr>
            <a:r>
              <a:rPr lang="es-MX" sz="2000" dirty="0" smtClean="0"/>
              <a:t>Fuera </a:t>
            </a:r>
            <a:r>
              <a:rPr lang="es-MX" sz="2000" dirty="0"/>
              <a:t>de la “</a:t>
            </a:r>
            <a:r>
              <a:rPr lang="es-MX" sz="2000" dirty="0" err="1"/>
              <a:t>Kiva</a:t>
            </a:r>
            <a:r>
              <a:rPr lang="es-MX" sz="2000" dirty="0"/>
              <a:t>” con el tiempo construyeron otras edificaciones de formas geométricas más sofisticadas, más grandes y altas para diferentes usos</a:t>
            </a:r>
            <a:r>
              <a:rPr lang="es-MX" sz="2000" dirty="0" smtClean="0"/>
              <a:t>.</a:t>
            </a:r>
          </a:p>
          <a:p>
            <a:pPr marL="285750" indent="-285750">
              <a:buFont typeface="Arial" panose="020B0604020202020204" pitchFamily="34" charset="0"/>
              <a:buChar char="•"/>
            </a:pPr>
            <a:endParaRPr lang="es-MX" dirty="0"/>
          </a:p>
        </p:txBody>
      </p:sp>
      <p:pic>
        <p:nvPicPr>
          <p:cNvPr id="5" name="Imagen 4" descr="http://www.okmainregion.net/images/secwepemc/pithouse2.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1368" y="1442434"/>
            <a:ext cx="6447991" cy="4095482"/>
          </a:xfrm>
          <a:prstGeom prst="rect">
            <a:avLst/>
          </a:prstGeom>
          <a:noFill/>
          <a:ln>
            <a:noFill/>
          </a:ln>
        </p:spPr>
      </p:pic>
    </p:spTree>
    <p:extLst>
      <p:ext uri="{BB962C8B-B14F-4D97-AF65-F5344CB8AC3E}">
        <p14:creationId xmlns:p14="http://schemas.microsoft.com/office/powerpoint/2010/main" val="35961704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8536761" y="1822175"/>
            <a:ext cx="3200400" cy="3291840"/>
          </a:xfrm>
        </p:spPr>
        <p:txBody>
          <a:bodyPr>
            <a:normAutofit lnSpcReduction="10000"/>
          </a:bodyPr>
          <a:lstStyle/>
          <a:p>
            <a:pPr algn="just"/>
            <a:r>
              <a:rPr lang="es-MX" sz="2000" dirty="0" err="1">
                <a:solidFill>
                  <a:schemeClr val="tx1"/>
                </a:solidFill>
              </a:rPr>
              <a:t>Llamadas“Cliff</a:t>
            </a:r>
            <a:r>
              <a:rPr lang="es-MX" sz="2000" dirty="0">
                <a:solidFill>
                  <a:schemeClr val="tx1"/>
                </a:solidFill>
              </a:rPr>
              <a:t> Palace” construido mirando hacia el sol para recibir su calor en los días fríos de invierno; esta villa, que se conserva muy bien y es uno de los símbolos de Mesa Verde, contaba con más de 150 habitaciones y 23 </a:t>
            </a:r>
            <a:r>
              <a:rPr lang="es-MX" sz="2000" dirty="0" err="1">
                <a:solidFill>
                  <a:schemeClr val="tx1"/>
                </a:solidFill>
              </a:rPr>
              <a:t>Kivas</a:t>
            </a:r>
            <a:r>
              <a:rPr lang="es-MX" sz="2000" dirty="0">
                <a:solidFill>
                  <a:schemeClr val="tx1"/>
                </a:solidFill>
              </a:rPr>
              <a:t> donde vivían unas 100 personas.</a:t>
            </a:r>
          </a:p>
          <a:p>
            <a:endParaRPr lang="es-MX" dirty="0"/>
          </a:p>
        </p:txBody>
      </p:sp>
      <p:pic>
        <p:nvPicPr>
          <p:cNvPr id="5" name="Imagen 4" descr="http://toplist.xyz/wp-content/uploads/2014/08/Cliff-Palace-Colorado.jpg"/>
          <p:cNvPicPr/>
          <p:nvPr/>
        </p:nvPicPr>
        <p:blipFill>
          <a:blip r:embed="rId2">
            <a:extLst>
              <a:ext uri="{28A0092B-C50C-407E-A947-70E740481C1C}">
                <a14:useLocalDpi xmlns:a14="http://schemas.microsoft.com/office/drawing/2010/main" val="0"/>
              </a:ext>
            </a:extLst>
          </a:blip>
          <a:srcRect/>
          <a:stretch>
            <a:fillRect/>
          </a:stretch>
        </p:blipFill>
        <p:spPr bwMode="auto">
          <a:xfrm>
            <a:off x="353341" y="873461"/>
            <a:ext cx="7708834" cy="5189269"/>
          </a:xfrm>
          <a:prstGeom prst="rect">
            <a:avLst/>
          </a:prstGeom>
          <a:noFill/>
          <a:ln>
            <a:noFill/>
          </a:ln>
        </p:spPr>
      </p:pic>
    </p:spTree>
    <p:extLst>
      <p:ext uri="{BB962C8B-B14F-4D97-AF65-F5344CB8AC3E}">
        <p14:creationId xmlns:p14="http://schemas.microsoft.com/office/powerpoint/2010/main" val="9629454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5321" y="334850"/>
            <a:ext cx="3200400" cy="1252470"/>
          </a:xfrm>
        </p:spPr>
        <p:txBody>
          <a:bodyPr/>
          <a:lstStyle/>
          <a:p>
            <a:r>
              <a:rPr lang="es-MX" dirty="0"/>
              <a:t>AGRICULTURA:</a:t>
            </a:r>
            <a:br>
              <a:rPr lang="es-MX" dirty="0"/>
            </a:br>
            <a:endParaRPr lang="es-MX" dirty="0"/>
          </a:p>
        </p:txBody>
      </p:sp>
      <p:sp>
        <p:nvSpPr>
          <p:cNvPr id="4" name="Marcador de texto 3"/>
          <p:cNvSpPr>
            <a:spLocks noGrp="1"/>
          </p:cNvSpPr>
          <p:nvPr>
            <p:ph type="body" sz="half" idx="2"/>
          </p:nvPr>
        </p:nvSpPr>
        <p:spPr>
          <a:xfrm>
            <a:off x="8549640" y="961085"/>
            <a:ext cx="3200400" cy="5225603"/>
          </a:xfrm>
        </p:spPr>
        <p:txBody>
          <a:bodyPr>
            <a:normAutofit fontScale="92500"/>
          </a:bodyPr>
          <a:lstStyle/>
          <a:p>
            <a:r>
              <a:rPr lang="es-MX" sz="2400" dirty="0"/>
              <a:t>Los Antiguos Pueblos de Mesa Verde en su desarrollo agrícola cultivaron frijoles, maíz, calabazas, recolectaban tubérculos de yuca –de la que también sacaban materia prima para cuerdas y tejidos, de lo que quedan hoy muestras, como los envueltos de harina de maíz en hojas de mazorca.</a:t>
            </a:r>
          </a:p>
          <a:p>
            <a:endParaRPr lang="es-MX" dirty="0"/>
          </a:p>
        </p:txBody>
      </p:sp>
      <p:pic>
        <p:nvPicPr>
          <p:cNvPr id="5" name="Imagen 4" descr="http://horizonteadigital.com/wp-content/uploads/2013/07/casa-2008-1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45049" y="2217305"/>
            <a:ext cx="3628073" cy="2908966"/>
          </a:xfrm>
          <a:prstGeom prst="rect">
            <a:avLst/>
          </a:prstGeom>
          <a:ln>
            <a:noFill/>
          </a:ln>
          <a:effectLst>
            <a:softEdge rad="112500"/>
          </a:effectLst>
        </p:spPr>
      </p:pic>
      <p:pic>
        <p:nvPicPr>
          <p:cNvPr id="6" name="Imagen 5" descr="http://2.bp.blogspot.com/_rPHlLBWkgVY/S6-Ux40N9AI/AAAAAAAAAAs/jceo8rFa874/S264/yuca+tuberculo.png"/>
          <p:cNvPicPr/>
          <p:nvPr/>
        </p:nvPicPr>
        <p:blipFill>
          <a:blip r:embed="rId3">
            <a:extLst>
              <a:ext uri="{28A0092B-C50C-407E-A947-70E740481C1C}">
                <a14:useLocalDpi xmlns:a14="http://schemas.microsoft.com/office/drawing/2010/main" val="0"/>
              </a:ext>
            </a:extLst>
          </a:blip>
          <a:srcRect/>
          <a:stretch>
            <a:fillRect/>
          </a:stretch>
        </p:blipFill>
        <p:spPr bwMode="auto">
          <a:xfrm>
            <a:off x="235321" y="1832019"/>
            <a:ext cx="4027586" cy="3679539"/>
          </a:xfrm>
          <a:prstGeom prst="rect">
            <a:avLst/>
          </a:prstGeom>
          <a:ln>
            <a:noFill/>
          </a:ln>
          <a:effectLst>
            <a:softEdge rad="112500"/>
          </a:effectLst>
        </p:spPr>
      </p:pic>
    </p:spTree>
    <p:extLst>
      <p:ext uri="{BB962C8B-B14F-4D97-AF65-F5344CB8AC3E}">
        <p14:creationId xmlns:p14="http://schemas.microsoft.com/office/powerpoint/2010/main" val="20545035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7465" y="360608"/>
            <a:ext cx="3067104" cy="813301"/>
          </a:xfrm>
        </p:spPr>
        <p:txBody>
          <a:bodyPr/>
          <a:lstStyle/>
          <a:p>
            <a:r>
              <a:rPr lang="es-MX" dirty="0"/>
              <a:t>ARTEFACTOS:</a:t>
            </a:r>
          </a:p>
        </p:txBody>
      </p:sp>
      <p:sp>
        <p:nvSpPr>
          <p:cNvPr id="4" name="Marcador de texto 3"/>
          <p:cNvSpPr>
            <a:spLocks noGrp="1"/>
          </p:cNvSpPr>
          <p:nvPr>
            <p:ph type="body" sz="half" idx="2"/>
          </p:nvPr>
        </p:nvSpPr>
        <p:spPr>
          <a:xfrm>
            <a:off x="212501" y="4559121"/>
            <a:ext cx="4939047" cy="2163651"/>
          </a:xfrm>
        </p:spPr>
        <p:txBody>
          <a:bodyPr>
            <a:normAutofit/>
          </a:bodyPr>
          <a:lstStyle/>
          <a:p>
            <a:pPr algn="just"/>
            <a:r>
              <a:rPr lang="es-MX" sz="1600" dirty="0"/>
              <a:t>Fabricaban canastos impermeables, una tecnología anterior a la cerámica y alfarería desarrollada por los Pueblos. Después del año 550 la cestería declinó pero se continuó haciendo.</a:t>
            </a:r>
          </a:p>
        </p:txBody>
      </p:sp>
      <p:pic>
        <p:nvPicPr>
          <p:cNvPr id="5" name="Imagen 4" descr="http://axxon.com.ar/rev/191/c-191div019.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12702" y="1644861"/>
            <a:ext cx="2245995" cy="1900555"/>
          </a:xfrm>
          <a:prstGeom prst="rect">
            <a:avLst/>
          </a:prstGeom>
          <a:noFill/>
          <a:ln>
            <a:noFill/>
          </a:ln>
        </p:spPr>
      </p:pic>
      <p:sp>
        <p:nvSpPr>
          <p:cNvPr id="7" name="CuadroTexto 6"/>
          <p:cNvSpPr txBox="1"/>
          <p:nvPr/>
        </p:nvSpPr>
        <p:spPr>
          <a:xfrm>
            <a:off x="6323527" y="4432264"/>
            <a:ext cx="4597758" cy="1323439"/>
          </a:xfrm>
          <a:prstGeom prst="rect">
            <a:avLst/>
          </a:prstGeom>
          <a:noFill/>
        </p:spPr>
        <p:txBody>
          <a:bodyPr wrap="square" rtlCol="0">
            <a:spAutoFit/>
          </a:bodyPr>
          <a:lstStyle/>
          <a:p>
            <a:pPr algn="just"/>
            <a:r>
              <a:rPr lang="es-MX" sz="1600" dirty="0"/>
              <a:t>La cerámica se usó para todo tipo de usos, como vasijas para guardar grano, como cacerolas u ollas para cocinar. Las mujeres fueron probablemente las ceramistas y alfareras.</a:t>
            </a:r>
          </a:p>
        </p:txBody>
      </p:sp>
      <p:pic>
        <p:nvPicPr>
          <p:cNvPr id="8" name="Imagen 7" descr="http://upload.wikimedia.org/wikipedia/commons/8/8f/Bowl_Chaco_Culture_NM_USA.jpg"/>
          <p:cNvPicPr/>
          <p:nvPr/>
        </p:nvPicPr>
        <p:blipFill>
          <a:blip r:embed="rId3">
            <a:extLst>
              <a:ext uri="{28A0092B-C50C-407E-A947-70E740481C1C}">
                <a14:useLocalDpi xmlns:a14="http://schemas.microsoft.com/office/drawing/2010/main" val="0"/>
              </a:ext>
            </a:extLst>
          </a:blip>
          <a:srcRect/>
          <a:stretch>
            <a:fillRect/>
          </a:stretch>
        </p:blipFill>
        <p:spPr bwMode="auto">
          <a:xfrm>
            <a:off x="7122017" y="1675644"/>
            <a:ext cx="2886710" cy="2077720"/>
          </a:xfrm>
          <a:prstGeom prst="rect">
            <a:avLst/>
          </a:prstGeom>
          <a:noFill/>
          <a:ln>
            <a:noFill/>
          </a:ln>
        </p:spPr>
      </p:pic>
    </p:spTree>
    <p:extLst>
      <p:ext uri="{BB962C8B-B14F-4D97-AF65-F5344CB8AC3E}">
        <p14:creationId xmlns:p14="http://schemas.microsoft.com/office/powerpoint/2010/main" val="37635453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63640" y="656823"/>
            <a:ext cx="7340957" cy="1094703"/>
          </a:xfrm>
        </p:spPr>
        <p:txBody>
          <a:bodyPr>
            <a:noAutofit/>
          </a:bodyPr>
          <a:lstStyle/>
          <a:p>
            <a:pPr algn="ctr"/>
            <a:r>
              <a:rPr lang="es-MX" sz="6000" dirty="0" smtClean="0"/>
              <a:t>Cahokia </a:t>
            </a:r>
            <a:r>
              <a:rPr lang="es-MX" sz="6000" dirty="0" err="1" smtClean="0"/>
              <a:t>mounds</a:t>
            </a:r>
            <a:endParaRPr lang="es-MX" sz="6000" dirty="0"/>
          </a:p>
        </p:txBody>
      </p:sp>
      <p:sp>
        <p:nvSpPr>
          <p:cNvPr id="7" name="CuadroTexto 6"/>
          <p:cNvSpPr txBox="1"/>
          <p:nvPr/>
        </p:nvSpPr>
        <p:spPr>
          <a:xfrm>
            <a:off x="8508642" y="1775369"/>
            <a:ext cx="3683358" cy="4801314"/>
          </a:xfrm>
          <a:prstGeom prst="rect">
            <a:avLst/>
          </a:prstGeom>
          <a:noFill/>
        </p:spPr>
        <p:txBody>
          <a:bodyPr wrap="square" rtlCol="0">
            <a:spAutoFit/>
          </a:bodyPr>
          <a:lstStyle/>
          <a:p>
            <a:r>
              <a:rPr lang="es-MX" dirty="0" err="1"/>
              <a:t>Cahokia</a:t>
            </a:r>
            <a:r>
              <a:rPr lang="es-MX" dirty="0"/>
              <a:t> </a:t>
            </a:r>
            <a:r>
              <a:rPr lang="es-MX" dirty="0" err="1"/>
              <a:t>Mounds</a:t>
            </a:r>
            <a:r>
              <a:rPr lang="es-MX" dirty="0"/>
              <a:t> es un sitio considerado como histórico, es el área de una antigua ciudad indígena, comienza en el  período Clásico, (600-1400dC), cerca de </a:t>
            </a:r>
            <a:r>
              <a:rPr lang="es-MX" dirty="0" err="1"/>
              <a:t>Collinsville</a:t>
            </a:r>
            <a:r>
              <a:rPr lang="es-MX" dirty="0"/>
              <a:t>, Illinois. </a:t>
            </a:r>
            <a:r>
              <a:rPr lang="es-MX" dirty="0" err="1"/>
              <a:t>Cahokia</a:t>
            </a:r>
            <a:r>
              <a:rPr lang="es-MX" dirty="0"/>
              <a:t> es  el mayor sitio arqueológico relacionado con una cultura del Mississippi, donde se desarrollaron sociedades muy avanzadas, en el centro y el este de América del Norte, a partir de más de cinco siglos previos a la llegada de los europeos.</a:t>
            </a:r>
            <a:endParaRPr lang="es-MX" dirty="0"/>
          </a:p>
        </p:txBody>
      </p:sp>
      <p:pic>
        <p:nvPicPr>
          <p:cNvPr id="2050" name="Picture 2" descr="http://2.bp.blogspot.com/_hsKn__HMgd8/TSo5PgnbSII/AAAAAAAACHk/VV8vmBIcMks/s1600/cahokia.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639" y="1772760"/>
            <a:ext cx="7340958" cy="4526924"/>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p:cNvSpPr txBox="1"/>
          <p:nvPr/>
        </p:nvSpPr>
        <p:spPr>
          <a:xfrm>
            <a:off x="8508642" y="437882"/>
            <a:ext cx="3404316" cy="954107"/>
          </a:xfrm>
          <a:prstGeom prst="rect">
            <a:avLst/>
          </a:prstGeom>
          <a:noFill/>
        </p:spPr>
        <p:txBody>
          <a:bodyPr wrap="square" rtlCol="0">
            <a:spAutoFit/>
          </a:bodyPr>
          <a:lstStyle/>
          <a:p>
            <a:pPr algn="ctr"/>
            <a:r>
              <a:rPr lang="es-MX" sz="2800" dirty="0" smtClean="0">
                <a:solidFill>
                  <a:schemeClr val="accent1"/>
                </a:solidFill>
              </a:rPr>
              <a:t>“La ciudad olvidada”</a:t>
            </a:r>
            <a:endParaRPr lang="es-MX" sz="2800" dirty="0">
              <a:solidFill>
                <a:schemeClr val="accent1"/>
              </a:solidFill>
            </a:endParaRPr>
          </a:p>
        </p:txBody>
      </p:sp>
    </p:spTree>
    <p:extLst>
      <p:ext uri="{BB962C8B-B14F-4D97-AF65-F5344CB8AC3E}">
        <p14:creationId xmlns:p14="http://schemas.microsoft.com/office/powerpoint/2010/main" val="26710103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0120" y="260797"/>
            <a:ext cx="6817432" cy="898301"/>
          </a:xfrm>
        </p:spPr>
        <p:txBody>
          <a:bodyPr/>
          <a:lstStyle/>
          <a:p>
            <a:r>
              <a:rPr lang="es-MX" dirty="0" smtClean="0"/>
              <a:t>Población y comercio:</a:t>
            </a:r>
            <a:endParaRPr lang="es-MX" dirty="0"/>
          </a:p>
        </p:txBody>
      </p:sp>
      <p:sp>
        <p:nvSpPr>
          <p:cNvPr id="4" name="Marcador de texto 3"/>
          <p:cNvSpPr>
            <a:spLocks noGrp="1"/>
          </p:cNvSpPr>
          <p:nvPr>
            <p:ph type="body" sz="half" idx="2"/>
          </p:nvPr>
        </p:nvSpPr>
        <p:spPr>
          <a:xfrm>
            <a:off x="8549640" y="1159098"/>
            <a:ext cx="3200400" cy="4555902"/>
          </a:xfrm>
        </p:spPr>
        <p:txBody>
          <a:bodyPr>
            <a:noAutofit/>
          </a:bodyPr>
          <a:lstStyle/>
          <a:p>
            <a:r>
              <a:rPr lang="es-MX" sz="1800" dirty="0" smtClean="0"/>
              <a:t>Los pequeños asentamientos que se establecieron fueron con la cultura </a:t>
            </a:r>
            <a:r>
              <a:rPr lang="es-MX" sz="1800" dirty="0" err="1" smtClean="0"/>
              <a:t>Misisipiana</a:t>
            </a:r>
            <a:r>
              <a:rPr lang="es-MX" sz="1800" dirty="0" smtClean="0"/>
              <a:t> en el año 700 D.C. el desarrollo de estos coincidió con la adopción de la agricultura intensiva de maíz. </a:t>
            </a:r>
          </a:p>
          <a:p>
            <a:r>
              <a:rPr lang="es-MX" sz="1800" dirty="0" smtClean="0"/>
              <a:t>Es cuando cahokia comienza a expandirse y pasa a ser el sembradío de mayor alimento.</a:t>
            </a:r>
          </a:p>
          <a:p>
            <a:r>
              <a:rPr lang="es-MX" sz="1800" dirty="0" smtClean="0"/>
              <a:t>1050 D.C.</a:t>
            </a:r>
          </a:p>
          <a:p>
            <a:r>
              <a:rPr lang="es-MX" sz="1800" dirty="0" smtClean="0"/>
              <a:t>Nuevos estilos de flechas, cerámica, casas y formas mas complejas de gobierno.</a:t>
            </a:r>
            <a:endParaRPr lang="es-MX" sz="1800" dirty="0"/>
          </a:p>
        </p:txBody>
      </p:sp>
      <p:pic>
        <p:nvPicPr>
          <p:cNvPr id="3074" name="Picture 2" descr="http://3.bp.blogspot.com/_hsKn__HMgd8/TSo5hMAR1cI/AAAAAAAACHo/_Tc3FJzp4dM/s1600/cahokia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120" y="1468192"/>
            <a:ext cx="7674781" cy="5087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64891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490175" y="1584101"/>
            <a:ext cx="8275479" cy="4466555"/>
          </a:xfrm>
          <a:prstGeom prst="rect">
            <a:avLst/>
          </a:prstGeom>
        </p:spPr>
      </p:pic>
      <p:pic>
        <p:nvPicPr>
          <p:cNvPr id="2" name="Imagen 1"/>
          <p:cNvPicPr>
            <a:picLocks noChangeAspect="1"/>
          </p:cNvPicPr>
          <p:nvPr/>
        </p:nvPicPr>
        <p:blipFill>
          <a:blip r:embed="rId3"/>
          <a:stretch>
            <a:fillRect/>
          </a:stretch>
        </p:blipFill>
        <p:spPr>
          <a:xfrm>
            <a:off x="477546" y="553791"/>
            <a:ext cx="7288415" cy="3596131"/>
          </a:xfrm>
          <a:prstGeom prst="rect">
            <a:avLst/>
          </a:prstGeom>
        </p:spPr>
      </p:pic>
      <p:pic>
        <p:nvPicPr>
          <p:cNvPr id="5122" name="Picture 2" descr="http://nationalgeographic.com.es/medio/2010/12/17/cahokia16_356x47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5" y="3302307"/>
            <a:ext cx="3334600" cy="355569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7946265" y="231820"/>
            <a:ext cx="3819389" cy="1200329"/>
          </a:xfrm>
          <a:prstGeom prst="rect">
            <a:avLst/>
          </a:prstGeom>
          <a:noFill/>
        </p:spPr>
        <p:txBody>
          <a:bodyPr wrap="square" rtlCol="0">
            <a:spAutoFit/>
          </a:bodyPr>
          <a:lstStyle/>
          <a:p>
            <a:pPr algn="ctr"/>
            <a:r>
              <a:rPr lang="es-MX" dirty="0" smtClean="0"/>
              <a:t>1100-1200 D.C. </a:t>
            </a:r>
          </a:p>
          <a:p>
            <a:pPr algn="ctr"/>
            <a:r>
              <a:rPr lang="es-MX" dirty="0" smtClean="0"/>
              <a:t>Época de oro</a:t>
            </a:r>
          </a:p>
          <a:p>
            <a:pPr algn="ctr"/>
            <a:r>
              <a:rPr lang="es-MX" dirty="0" smtClean="0"/>
              <a:t>Alcanzo una población de</a:t>
            </a:r>
          </a:p>
          <a:p>
            <a:pPr algn="ctr"/>
            <a:r>
              <a:rPr lang="es-MX" dirty="0" smtClean="0"/>
              <a:t>20,000 habitantes.</a:t>
            </a:r>
            <a:endParaRPr lang="es-MX" dirty="0"/>
          </a:p>
        </p:txBody>
      </p:sp>
    </p:spTree>
    <p:extLst>
      <p:ext uri="{BB962C8B-B14F-4D97-AF65-F5344CB8AC3E}">
        <p14:creationId xmlns:p14="http://schemas.microsoft.com/office/powerpoint/2010/main" val="9896906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7883" y="283336"/>
            <a:ext cx="11312158" cy="850006"/>
          </a:xfrm>
        </p:spPr>
        <p:txBody>
          <a:bodyPr/>
          <a:lstStyle/>
          <a:p>
            <a:r>
              <a:rPr lang="es-MX" dirty="0" smtClean="0"/>
              <a:t>Forma de gobierno y jerarquía:</a:t>
            </a:r>
            <a:endParaRPr lang="es-MX" dirty="0"/>
          </a:p>
        </p:txBody>
      </p:sp>
      <p:sp>
        <p:nvSpPr>
          <p:cNvPr id="4" name="Marcador de texto 3"/>
          <p:cNvSpPr>
            <a:spLocks noGrp="1"/>
          </p:cNvSpPr>
          <p:nvPr>
            <p:ph type="body" sz="half" idx="2"/>
          </p:nvPr>
        </p:nvSpPr>
        <p:spPr>
          <a:xfrm>
            <a:off x="8549640" y="1326524"/>
            <a:ext cx="3200400" cy="4388476"/>
          </a:xfrm>
        </p:spPr>
        <p:txBody>
          <a:bodyPr>
            <a:normAutofit fontScale="92500" lnSpcReduction="20000"/>
          </a:bodyPr>
          <a:lstStyle/>
          <a:p>
            <a:r>
              <a:rPr lang="es-MX" sz="1800" dirty="0" smtClean="0"/>
              <a:t>Cacique: es una forma de organización política jerárquica de las sociedades no industriales.</a:t>
            </a:r>
          </a:p>
          <a:p>
            <a:r>
              <a:rPr lang="es-MX" sz="1800" dirty="0" smtClean="0"/>
              <a:t>Se consideraba como una tribu indígena.</a:t>
            </a:r>
          </a:p>
          <a:p>
            <a:r>
              <a:rPr lang="es-MX" sz="1800" dirty="0" smtClean="0"/>
              <a:t>El liderazgo formal fue monopolizado por los miembros legítimos.</a:t>
            </a:r>
          </a:p>
          <a:p>
            <a:endParaRPr lang="es-MX" sz="1800" dirty="0"/>
          </a:p>
          <a:p>
            <a:r>
              <a:rPr lang="es-MX" sz="1800" dirty="0" smtClean="0"/>
              <a:t>Aristócratas: familias ricas.</a:t>
            </a:r>
          </a:p>
          <a:p>
            <a:endParaRPr lang="es-MX" sz="1800" dirty="0"/>
          </a:p>
          <a:p>
            <a:r>
              <a:rPr lang="es-MX" sz="1800" dirty="0" smtClean="0"/>
              <a:t>Tribu indígena:</a:t>
            </a:r>
          </a:p>
          <a:p>
            <a:pPr marL="285750" indent="-285750">
              <a:buFont typeface="Arial" panose="020B0604020202020204" pitchFamily="34" charset="0"/>
              <a:buChar char="•"/>
            </a:pPr>
            <a:r>
              <a:rPr lang="es-MX" sz="1800" dirty="0" smtClean="0"/>
              <a:t>Líder</a:t>
            </a:r>
          </a:p>
          <a:p>
            <a:pPr marL="285750" indent="-285750">
              <a:buFont typeface="Arial" panose="020B0604020202020204" pitchFamily="34" charset="0"/>
              <a:buChar char="•"/>
            </a:pPr>
            <a:r>
              <a:rPr lang="es-MX" sz="1800" dirty="0" smtClean="0"/>
              <a:t>Miembros </a:t>
            </a:r>
          </a:p>
        </p:txBody>
      </p:sp>
      <p:pic>
        <p:nvPicPr>
          <p:cNvPr id="7" name="Imagen 6"/>
          <p:cNvPicPr>
            <a:picLocks noChangeAspect="1"/>
          </p:cNvPicPr>
          <p:nvPr/>
        </p:nvPicPr>
        <p:blipFill>
          <a:blip r:embed="rId2"/>
          <a:stretch>
            <a:fillRect/>
          </a:stretch>
        </p:blipFill>
        <p:spPr>
          <a:xfrm>
            <a:off x="154547" y="2037545"/>
            <a:ext cx="8064423" cy="3989767"/>
          </a:xfrm>
          <a:prstGeom prst="rect">
            <a:avLst/>
          </a:prstGeom>
        </p:spPr>
      </p:pic>
    </p:spTree>
    <p:extLst>
      <p:ext uri="{BB962C8B-B14F-4D97-AF65-F5344CB8AC3E}">
        <p14:creationId xmlns:p14="http://schemas.microsoft.com/office/powerpoint/2010/main" val="23874548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3304" y="489398"/>
            <a:ext cx="6425530" cy="618185"/>
          </a:xfrm>
        </p:spPr>
        <p:txBody>
          <a:bodyPr/>
          <a:lstStyle/>
          <a:p>
            <a:r>
              <a:rPr lang="es-MX" dirty="0" smtClean="0"/>
              <a:t>Arquitectura:</a:t>
            </a:r>
            <a:endParaRPr lang="es-MX" dirty="0"/>
          </a:p>
        </p:txBody>
      </p:sp>
      <p:sp>
        <p:nvSpPr>
          <p:cNvPr id="4" name="Marcador de texto 3"/>
          <p:cNvSpPr>
            <a:spLocks noGrp="1"/>
          </p:cNvSpPr>
          <p:nvPr>
            <p:ph type="body" sz="half" idx="2"/>
          </p:nvPr>
        </p:nvSpPr>
        <p:spPr>
          <a:xfrm>
            <a:off x="8549640" y="2003670"/>
            <a:ext cx="3200400" cy="3711329"/>
          </a:xfrm>
        </p:spPr>
        <p:txBody>
          <a:bodyPr>
            <a:normAutofit/>
          </a:bodyPr>
          <a:lstStyle/>
          <a:p>
            <a:r>
              <a:rPr lang="es-MX" sz="1800" dirty="0" smtClean="0">
                <a:solidFill>
                  <a:schemeClr val="tx1"/>
                </a:solidFill>
              </a:rPr>
              <a:t>El ultimo edificio es levantado en la sima del montículo de los monjes (montículo 38).</a:t>
            </a:r>
          </a:p>
          <a:p>
            <a:endParaRPr lang="es-MX" sz="1800" dirty="0" smtClean="0">
              <a:solidFill>
                <a:schemeClr val="tx1"/>
              </a:solidFill>
            </a:endParaRPr>
          </a:p>
          <a:p>
            <a:r>
              <a:rPr lang="es-MX" sz="1800" dirty="0" smtClean="0">
                <a:solidFill>
                  <a:schemeClr val="tx1"/>
                </a:solidFill>
              </a:rPr>
              <a:t>Este montículo era el único que contaba con 2 terrazas a lo largo del este de Norte América.</a:t>
            </a:r>
            <a:endParaRPr lang="es-MX" sz="1800" dirty="0">
              <a:solidFill>
                <a:schemeClr val="tx1"/>
              </a:solidFill>
            </a:endParaRPr>
          </a:p>
        </p:txBody>
      </p:sp>
      <p:pic>
        <p:nvPicPr>
          <p:cNvPr id="5" name="Imagen 4"/>
          <p:cNvPicPr>
            <a:picLocks noChangeAspect="1"/>
          </p:cNvPicPr>
          <p:nvPr/>
        </p:nvPicPr>
        <p:blipFill>
          <a:blip r:embed="rId2"/>
          <a:stretch>
            <a:fillRect/>
          </a:stretch>
        </p:blipFill>
        <p:spPr>
          <a:xfrm>
            <a:off x="207090" y="2003671"/>
            <a:ext cx="7929916" cy="3933490"/>
          </a:xfrm>
          <a:prstGeom prst="rect">
            <a:avLst/>
          </a:prstGeom>
        </p:spPr>
      </p:pic>
      <p:sp>
        <p:nvSpPr>
          <p:cNvPr id="6" name="CuadroTexto 5"/>
          <p:cNvSpPr txBox="1"/>
          <p:nvPr/>
        </p:nvSpPr>
        <p:spPr>
          <a:xfrm>
            <a:off x="8654603" y="283335"/>
            <a:ext cx="3219718" cy="1200329"/>
          </a:xfrm>
          <a:prstGeom prst="rect">
            <a:avLst/>
          </a:prstGeom>
          <a:noFill/>
        </p:spPr>
        <p:txBody>
          <a:bodyPr wrap="square" rtlCol="0">
            <a:spAutoFit/>
          </a:bodyPr>
          <a:lstStyle/>
          <a:p>
            <a:pPr algn="ctr"/>
            <a:r>
              <a:rPr lang="es-MX" sz="3600" dirty="0" smtClean="0">
                <a:solidFill>
                  <a:schemeClr val="accent1"/>
                </a:solidFill>
              </a:rPr>
              <a:t>Montículo de los monjes </a:t>
            </a:r>
            <a:endParaRPr lang="es-MX" sz="3600" dirty="0">
              <a:solidFill>
                <a:schemeClr val="accent1"/>
              </a:solidFill>
            </a:endParaRPr>
          </a:p>
        </p:txBody>
      </p:sp>
    </p:spTree>
    <p:extLst>
      <p:ext uri="{BB962C8B-B14F-4D97-AF65-F5344CB8AC3E}">
        <p14:creationId xmlns:p14="http://schemas.microsoft.com/office/powerpoint/2010/main" val="9115561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magonia.com/files/yacimiento-de-kincai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485" y="1894683"/>
            <a:ext cx="5987647" cy="47615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2" name="Picture 4" descr="http://floridadesototrail.com/p7lsm_img_2/fullsize/025_f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1065" y="231820"/>
            <a:ext cx="6791156" cy="48682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540913" y="695459"/>
            <a:ext cx="3284112" cy="369332"/>
          </a:xfrm>
          <a:prstGeom prst="rect">
            <a:avLst/>
          </a:prstGeom>
          <a:noFill/>
        </p:spPr>
        <p:txBody>
          <a:bodyPr wrap="square" rtlCol="0">
            <a:spAutoFit/>
          </a:bodyPr>
          <a:lstStyle/>
          <a:p>
            <a:pPr algn="ctr"/>
            <a:r>
              <a:rPr lang="es-MX" dirty="0" smtClean="0"/>
              <a:t> </a:t>
            </a:r>
            <a:endParaRPr lang="es-MX" dirty="0"/>
          </a:p>
        </p:txBody>
      </p:sp>
    </p:spTree>
    <p:extLst>
      <p:ext uri="{BB962C8B-B14F-4D97-AF65-F5344CB8AC3E}">
        <p14:creationId xmlns:p14="http://schemas.microsoft.com/office/powerpoint/2010/main" val="24550233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5E5794E1-44E2-48B8-A7DC-ABED44F5CCF7}" type="slidenum">
              <a:rPr lang="es-ES" altLang="es-MX" smtClean="0">
                <a:solidFill>
                  <a:schemeClr val="tx2"/>
                </a:solidFill>
                <a:latin typeface="Rage Italic" pitchFamily="66" charset="0"/>
              </a:rPr>
              <a:pPr eaLnBrk="1" hangingPunct="1"/>
              <a:t>4</a:t>
            </a:fld>
            <a:endParaRPr lang="es-ES" altLang="es-MX" smtClean="0">
              <a:solidFill>
                <a:schemeClr val="tx2"/>
              </a:solidFill>
              <a:latin typeface="Rage Italic" pitchFamily="66" charset="0"/>
            </a:endParaRPr>
          </a:p>
        </p:txBody>
      </p:sp>
      <p:sp>
        <p:nvSpPr>
          <p:cNvPr id="13314" name="Rectangle 2"/>
          <p:cNvSpPr>
            <a:spLocks noGrp="1" noChangeArrowheads="1"/>
          </p:cNvSpPr>
          <p:nvPr>
            <p:ph type="ctrTitle"/>
          </p:nvPr>
        </p:nvSpPr>
        <p:spPr>
          <a:xfrm>
            <a:off x="2530476" y="1365162"/>
            <a:ext cx="7129463" cy="3462428"/>
          </a:xfrm>
        </p:spPr>
        <p:txBody>
          <a:bodyPr>
            <a:normAutofit/>
          </a:bodyPr>
          <a:lstStyle/>
          <a:p>
            <a:pPr>
              <a:defRPr/>
            </a:pPr>
            <a:r>
              <a:rPr lang="es-MX" altLang="es-MX" sz="2400" b="1" dirty="0"/>
              <a:t>PROGRAMA DE LA UNIDAD DE APRENDIZAJE:</a:t>
            </a:r>
            <a:r>
              <a:rPr lang="es-MX" altLang="es-MX" sz="2400" dirty="0"/>
              <a:t> </a:t>
            </a:r>
            <a:br>
              <a:rPr lang="es-MX" altLang="es-MX" sz="2400" dirty="0"/>
            </a:br>
            <a:r>
              <a:rPr lang="es-MX" altLang="es-MX" sz="2400" dirty="0"/>
              <a:t/>
            </a:r>
            <a:br>
              <a:rPr lang="es-MX" altLang="es-MX" sz="2400" dirty="0"/>
            </a:br>
            <a:r>
              <a:rPr lang="es-MX" altLang="es-MX" sz="2400" dirty="0"/>
              <a:t/>
            </a:r>
            <a:br>
              <a:rPr lang="es-MX" altLang="es-MX" sz="2400" dirty="0"/>
            </a:br>
            <a:r>
              <a:rPr lang="es-MX" altLang="es-MX" sz="2400" dirty="0"/>
              <a:t>El propósito de esta Unidad de Aprendizaje </a:t>
            </a:r>
            <a:r>
              <a:rPr lang="es-MX" altLang="es-MX" sz="2400" dirty="0"/>
              <a:t>es que el alumno reconozca las </a:t>
            </a:r>
            <a:r>
              <a:rPr lang="es-MX" altLang="es-MX" sz="2400" dirty="0"/>
              <a:t>características  de las primeras ciudades importantes en Europa, Asia, América y África, en cuanto a su estructura urbana, jurídica, administrativa y económica.</a:t>
            </a:r>
            <a:br>
              <a:rPr lang="es-MX" altLang="es-MX" sz="2400" dirty="0"/>
            </a:br>
            <a:endParaRPr lang="es-ES" altLang="es-MX" sz="2400" dirty="0"/>
          </a:p>
        </p:txBody>
      </p:sp>
      <p:sp>
        <p:nvSpPr>
          <p:cNvPr id="8196" name="Line 3"/>
          <p:cNvSpPr>
            <a:spLocks noChangeShapeType="1"/>
          </p:cNvSpPr>
          <p:nvPr/>
        </p:nvSpPr>
        <p:spPr bwMode="auto">
          <a:xfrm>
            <a:off x="2206626" y="2420888"/>
            <a:ext cx="77771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9795324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8626913" y="670801"/>
            <a:ext cx="3200400" cy="3962374"/>
          </a:xfrm>
        </p:spPr>
        <p:txBody>
          <a:bodyPr>
            <a:noAutofit/>
          </a:bodyPr>
          <a:lstStyle/>
          <a:p>
            <a:pPr algn="ctr"/>
            <a:r>
              <a:rPr lang="es-MX" sz="1800" smtClean="0"/>
              <a:t>La primera de las 4 bardas cercadas, se construyeron alrededor del centro de </a:t>
            </a:r>
            <a:r>
              <a:rPr lang="es-MX" sz="1800" dirty="0" err="1" smtClean="0"/>
              <a:t>Cahokia</a:t>
            </a:r>
            <a:r>
              <a:rPr lang="es-MX" sz="1800" dirty="0" smtClean="0"/>
              <a:t>.</a:t>
            </a:r>
          </a:p>
          <a:p>
            <a:endParaRPr lang="es-MX" sz="1800" dirty="0" smtClean="0"/>
          </a:p>
          <a:p>
            <a:pPr algn="ctr"/>
            <a:r>
              <a:rPr lang="es-MX" sz="1800" dirty="0" smtClean="0"/>
              <a:t>Circunferencia de </a:t>
            </a:r>
          </a:p>
          <a:p>
            <a:pPr algn="ctr"/>
            <a:r>
              <a:rPr lang="es-MX" sz="1800" dirty="0" smtClean="0"/>
              <a:t>2 millas.</a:t>
            </a:r>
          </a:p>
          <a:p>
            <a:pPr algn="ctr"/>
            <a:endParaRPr lang="es-MX" sz="1800" dirty="0" smtClean="0"/>
          </a:p>
          <a:p>
            <a:pPr algn="ctr"/>
            <a:r>
              <a:rPr lang="es-MX" sz="1800" dirty="0" smtClean="0"/>
              <a:t>Incluía:</a:t>
            </a:r>
          </a:p>
          <a:p>
            <a:pPr algn="ctr"/>
            <a:r>
              <a:rPr lang="es-MX" sz="1800" dirty="0" smtClean="0"/>
              <a:t>Espacios públicos prominentes del montículo de los monjes,</a:t>
            </a:r>
          </a:p>
          <a:p>
            <a:pPr algn="ctr"/>
            <a:r>
              <a:rPr lang="es-MX" sz="1800" dirty="0" smtClean="0"/>
              <a:t>Plaza de los 40 arces y</a:t>
            </a:r>
          </a:p>
          <a:p>
            <a:pPr algn="ctr"/>
            <a:r>
              <a:rPr lang="es-MX" sz="1800" dirty="0" smtClean="0"/>
              <a:t>17 montículos.</a:t>
            </a:r>
            <a:endParaRPr lang="es-MX" sz="1800" dirty="0" smtClean="0"/>
          </a:p>
        </p:txBody>
      </p:sp>
      <p:pic>
        <p:nvPicPr>
          <p:cNvPr id="5" name="Imagen 4"/>
          <p:cNvPicPr>
            <a:picLocks noChangeAspect="1"/>
          </p:cNvPicPr>
          <p:nvPr/>
        </p:nvPicPr>
        <p:blipFill>
          <a:blip r:embed="rId2"/>
          <a:stretch>
            <a:fillRect/>
          </a:stretch>
        </p:blipFill>
        <p:spPr>
          <a:xfrm>
            <a:off x="205056" y="1752626"/>
            <a:ext cx="7801627" cy="3823925"/>
          </a:xfrm>
          <a:prstGeom prst="rect">
            <a:avLst/>
          </a:prstGeom>
        </p:spPr>
      </p:pic>
    </p:spTree>
    <p:extLst>
      <p:ext uri="{BB962C8B-B14F-4D97-AF65-F5344CB8AC3E}">
        <p14:creationId xmlns:p14="http://schemas.microsoft.com/office/powerpoint/2010/main" val="37891118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8549640" y="2112134"/>
            <a:ext cx="3200400" cy="3602865"/>
          </a:xfrm>
        </p:spPr>
        <p:txBody>
          <a:bodyPr>
            <a:normAutofit/>
          </a:bodyPr>
          <a:lstStyle/>
          <a:p>
            <a:pPr algn="ctr"/>
            <a:r>
              <a:rPr lang="es-MX" sz="1800" dirty="0" smtClean="0">
                <a:solidFill>
                  <a:schemeClr val="tx1"/>
                </a:solidFill>
              </a:rPr>
              <a:t>Ellos construyeron hasta 5 calendarios, hechos con postes de cedro rojo sagrado, alineados con el levantamiento del sol.</a:t>
            </a:r>
          </a:p>
          <a:p>
            <a:pPr algn="ctr"/>
            <a:endParaRPr lang="es-MX" sz="1800" dirty="0">
              <a:solidFill>
                <a:schemeClr val="tx1"/>
              </a:solidFill>
            </a:endParaRPr>
          </a:p>
          <a:p>
            <a:pPr algn="ctr"/>
            <a:r>
              <a:rPr lang="es-MX" sz="1800" dirty="0" smtClean="0">
                <a:solidFill>
                  <a:schemeClr val="tx1"/>
                </a:solidFill>
              </a:rPr>
              <a:t>Solo se alineaban en ciertas épocas del año.</a:t>
            </a:r>
            <a:endParaRPr lang="es-MX" sz="1800" dirty="0">
              <a:solidFill>
                <a:schemeClr val="tx1"/>
              </a:solidFill>
            </a:endParaRPr>
          </a:p>
        </p:txBody>
      </p:sp>
      <p:pic>
        <p:nvPicPr>
          <p:cNvPr id="5" name="Imagen 4"/>
          <p:cNvPicPr>
            <a:picLocks noChangeAspect="1"/>
          </p:cNvPicPr>
          <p:nvPr/>
        </p:nvPicPr>
        <p:blipFill>
          <a:blip r:embed="rId2"/>
          <a:stretch>
            <a:fillRect/>
          </a:stretch>
        </p:blipFill>
        <p:spPr>
          <a:xfrm>
            <a:off x="90152" y="1655355"/>
            <a:ext cx="8216721" cy="4059645"/>
          </a:xfrm>
          <a:prstGeom prst="rect">
            <a:avLst/>
          </a:prstGeom>
        </p:spPr>
      </p:pic>
      <p:sp>
        <p:nvSpPr>
          <p:cNvPr id="7" name="CuadroTexto 6"/>
          <p:cNvSpPr txBox="1"/>
          <p:nvPr/>
        </p:nvSpPr>
        <p:spPr>
          <a:xfrm>
            <a:off x="8770513" y="682580"/>
            <a:ext cx="3069679" cy="646331"/>
          </a:xfrm>
          <a:prstGeom prst="rect">
            <a:avLst/>
          </a:prstGeom>
          <a:noFill/>
        </p:spPr>
        <p:txBody>
          <a:bodyPr wrap="square" rtlCol="0">
            <a:spAutoFit/>
          </a:bodyPr>
          <a:lstStyle/>
          <a:p>
            <a:pPr algn="ctr"/>
            <a:r>
              <a:rPr lang="es-MX" sz="3600" dirty="0" smtClean="0">
                <a:solidFill>
                  <a:schemeClr val="accent1"/>
                </a:solidFill>
              </a:rPr>
              <a:t>woodhenges</a:t>
            </a:r>
            <a:endParaRPr lang="es-MX" sz="3600" dirty="0">
              <a:solidFill>
                <a:schemeClr val="accent1"/>
              </a:solidFill>
            </a:endParaRPr>
          </a:p>
        </p:txBody>
      </p:sp>
    </p:spTree>
    <p:extLst>
      <p:ext uri="{BB962C8B-B14F-4D97-AF65-F5344CB8AC3E}">
        <p14:creationId xmlns:p14="http://schemas.microsoft.com/office/powerpoint/2010/main" val="8160443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3073756" y="682580"/>
            <a:ext cx="7744497" cy="4031087"/>
          </a:xfrm>
        </p:spPr>
        <p:txBody>
          <a:bodyPr>
            <a:normAutofit lnSpcReduction="10000"/>
          </a:bodyPr>
          <a:lstStyle/>
          <a:p>
            <a:pPr algn="ctr"/>
            <a:r>
              <a:rPr lang="es-MX" sz="4800" dirty="0" smtClean="0"/>
              <a:t>BIBLIOGRAFIA</a:t>
            </a:r>
            <a:r>
              <a:rPr lang="es-MX" sz="4800" dirty="0" smtClean="0"/>
              <a:t>:</a:t>
            </a:r>
          </a:p>
          <a:p>
            <a:pPr algn="ctr"/>
            <a:endParaRPr lang="es-MX" sz="4800" dirty="0" smtClean="0"/>
          </a:p>
          <a:p>
            <a:r>
              <a:rPr lang="es-MX" dirty="0" err="1" smtClean="0"/>
              <a:t>Neitzel</a:t>
            </a:r>
            <a:r>
              <a:rPr lang="es-MX" dirty="0" smtClean="0"/>
              <a:t>, </a:t>
            </a:r>
            <a:r>
              <a:rPr lang="es-MX" dirty="0" err="1" smtClean="0"/>
              <a:t>Jill</a:t>
            </a:r>
            <a:r>
              <a:rPr lang="es-MX" dirty="0" smtClean="0"/>
              <a:t> </a:t>
            </a:r>
            <a:r>
              <a:rPr lang="es-MX" dirty="0"/>
              <a:t>E. </a:t>
            </a:r>
            <a:r>
              <a:rPr lang="es-MX" dirty="0" smtClean="0"/>
              <a:t>(2018). Pueblo Bonito: </a:t>
            </a:r>
            <a:r>
              <a:rPr lang="en-US" dirty="0"/>
              <a:t>Center of the </a:t>
            </a:r>
            <a:r>
              <a:rPr lang="en-US" dirty="0" err="1"/>
              <a:t>Chacoan</a:t>
            </a:r>
            <a:r>
              <a:rPr lang="en-US" dirty="0"/>
              <a:t> World, Smithsonian </a:t>
            </a:r>
            <a:r>
              <a:rPr lang="en-US" dirty="0" smtClean="0"/>
              <a:t>Institution, EEUU.</a:t>
            </a:r>
            <a:endParaRPr lang="es-MX" dirty="0" smtClean="0"/>
          </a:p>
          <a:p>
            <a:r>
              <a:rPr lang="es-MX" dirty="0" err="1" smtClean="0"/>
              <a:t>Reader´s</a:t>
            </a:r>
            <a:r>
              <a:rPr lang="es-MX" dirty="0" smtClean="0"/>
              <a:t> </a:t>
            </a:r>
            <a:r>
              <a:rPr lang="es-MX" dirty="0" err="1" smtClean="0"/>
              <a:t>Gigest</a:t>
            </a:r>
            <a:r>
              <a:rPr lang="es-MX" dirty="0" smtClean="0"/>
              <a:t>. (1982). Ciudades desaparecidas. Misterio  de las civilizaciones olvidadas, Selección de </a:t>
            </a:r>
            <a:r>
              <a:rPr lang="es-MX" dirty="0" err="1"/>
              <a:t>Reader´s</a:t>
            </a:r>
            <a:r>
              <a:rPr lang="es-MX" dirty="0"/>
              <a:t> </a:t>
            </a:r>
            <a:r>
              <a:rPr lang="es-MX" dirty="0" err="1" smtClean="0"/>
              <a:t>Gigest</a:t>
            </a:r>
            <a:r>
              <a:rPr lang="es-MX" dirty="0" smtClean="0"/>
              <a:t>, DF, México.</a:t>
            </a:r>
          </a:p>
          <a:p>
            <a:r>
              <a:rPr lang="en-US" dirty="0" err="1" smtClean="0"/>
              <a:t>Pauketat</a:t>
            </a:r>
            <a:r>
              <a:rPr lang="en-US" dirty="0" smtClean="0"/>
              <a:t>, Timothy </a:t>
            </a:r>
            <a:r>
              <a:rPr lang="en-US" dirty="0"/>
              <a:t>R. </a:t>
            </a:r>
            <a:r>
              <a:rPr lang="en-US" dirty="0" smtClean="0"/>
              <a:t>(2009)Cahokia</a:t>
            </a:r>
            <a:r>
              <a:rPr lang="en-US" dirty="0"/>
              <a:t>: Ancient America's Great City on the </a:t>
            </a:r>
            <a:r>
              <a:rPr lang="en-US" dirty="0" smtClean="0"/>
              <a:t>Mississippi, Viking, New York, EEUU.</a:t>
            </a:r>
            <a:endParaRPr lang="es-MX" dirty="0"/>
          </a:p>
          <a:p>
            <a:r>
              <a:rPr lang="es-MX" dirty="0">
                <a:hlinkClick r:id="rId2"/>
              </a:rPr>
              <a:t>http://</a:t>
            </a:r>
            <a:r>
              <a:rPr lang="es-MX" dirty="0" smtClean="0">
                <a:hlinkClick r:id="rId2"/>
              </a:rPr>
              <a:t>cahokiamounds.org/explore/timeline</a:t>
            </a:r>
            <a:endParaRPr lang="es-MX" dirty="0" smtClean="0"/>
          </a:p>
          <a:p>
            <a:endParaRPr lang="es-MX" dirty="0"/>
          </a:p>
        </p:txBody>
      </p:sp>
    </p:spTree>
    <p:extLst>
      <p:ext uri="{BB962C8B-B14F-4D97-AF65-F5344CB8AC3E}">
        <p14:creationId xmlns:p14="http://schemas.microsoft.com/office/powerpoint/2010/main" val="34872942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A357C8A6-98B1-4DD9-B013-AE991EA95CB9}" type="slidenum">
              <a:rPr lang="es-ES" altLang="es-MX" smtClean="0">
                <a:solidFill>
                  <a:schemeClr val="tx2"/>
                </a:solidFill>
                <a:latin typeface="Rage Italic" pitchFamily="66" charset="0"/>
              </a:rPr>
              <a:pPr eaLnBrk="1" hangingPunct="1"/>
              <a:t>5</a:t>
            </a:fld>
            <a:endParaRPr lang="es-ES" altLang="es-MX" smtClean="0">
              <a:solidFill>
                <a:schemeClr val="tx2"/>
              </a:solidFill>
              <a:latin typeface="Rage Italic" pitchFamily="66" charset="0"/>
            </a:endParaRPr>
          </a:p>
        </p:txBody>
      </p:sp>
      <p:sp>
        <p:nvSpPr>
          <p:cNvPr id="14338" name="Rectangle 2"/>
          <p:cNvSpPr>
            <a:spLocks noGrp="1" noChangeArrowheads="1"/>
          </p:cNvSpPr>
          <p:nvPr>
            <p:ph type="ctrTitle"/>
          </p:nvPr>
        </p:nvSpPr>
        <p:spPr>
          <a:xfrm>
            <a:off x="2536296" y="2128235"/>
            <a:ext cx="7056437" cy="1470025"/>
          </a:xfrm>
        </p:spPr>
        <p:txBody>
          <a:bodyPr>
            <a:normAutofit fontScale="90000"/>
          </a:bodyPr>
          <a:lstStyle/>
          <a:p>
            <a:pPr eaLnBrk="1" hangingPunct="1">
              <a:defRPr/>
            </a:pPr>
            <a:r>
              <a:rPr lang="es-MX" altLang="es-MX" sz="2400" b="1" dirty="0"/>
              <a:t>VETAJAS Y LIMITACIONES DEL RECURSO DIDÁCTICO:</a:t>
            </a:r>
            <a:r>
              <a:rPr lang="es-MX" altLang="es-MX" sz="2400" dirty="0"/>
              <a:t> </a:t>
            </a:r>
            <a:r>
              <a:rPr lang="es-MX" altLang="es-MX" sz="2400" dirty="0"/>
              <a:t/>
            </a:r>
            <a:br>
              <a:rPr lang="es-MX" altLang="es-MX" sz="2400" dirty="0"/>
            </a:br>
            <a:r>
              <a:rPr lang="es-MX" altLang="es-MX" sz="2400" dirty="0"/>
              <a:t/>
            </a:r>
            <a:br>
              <a:rPr lang="es-MX" altLang="es-MX" sz="2400" dirty="0"/>
            </a:br>
            <a:r>
              <a:rPr lang="es-MX" altLang="es-MX" sz="2400" dirty="0"/>
              <a:t/>
            </a:r>
            <a:br>
              <a:rPr lang="es-MX" altLang="es-MX" sz="2400" dirty="0"/>
            </a:br>
            <a:r>
              <a:rPr lang="es-MX" altLang="es-MX" sz="2400" dirty="0"/>
              <a:t>Las ventajas que ofrece este material es que proporciona tanto al profesor como al alumno un apoyo visual para identificar y entender ejemplos de los diversos elementos de la estructura urbana.</a:t>
            </a:r>
            <a:br>
              <a:rPr lang="es-MX" altLang="es-MX" sz="2400" dirty="0"/>
            </a:br>
            <a:r>
              <a:rPr lang="es-MX" altLang="es-MX" sz="2400" dirty="0"/>
              <a:t>Sus limitaciones estriban en la pericia del docente para utilizar este medio como apoyo a su conocimiento previo sobre el tema.</a:t>
            </a:r>
            <a:endParaRPr lang="es-ES" altLang="es-MX" sz="2400" b="1" dirty="0"/>
          </a:p>
        </p:txBody>
      </p:sp>
      <p:sp>
        <p:nvSpPr>
          <p:cNvPr id="9220" name="Line 3"/>
          <p:cNvSpPr>
            <a:spLocks noChangeShapeType="1"/>
          </p:cNvSpPr>
          <p:nvPr/>
        </p:nvSpPr>
        <p:spPr bwMode="auto">
          <a:xfrm>
            <a:off x="2206626" y="1916113"/>
            <a:ext cx="77771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136579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1D234EED-B078-4645-8BCA-F9278C78B057}" type="slidenum">
              <a:rPr lang="es-ES" altLang="es-MX" smtClean="0">
                <a:solidFill>
                  <a:schemeClr val="tx2"/>
                </a:solidFill>
                <a:latin typeface="Rage Italic" pitchFamily="66" charset="0"/>
              </a:rPr>
              <a:pPr eaLnBrk="1" hangingPunct="1"/>
              <a:t>6</a:t>
            </a:fld>
            <a:endParaRPr lang="es-ES" altLang="es-MX" smtClean="0">
              <a:solidFill>
                <a:schemeClr val="tx2"/>
              </a:solidFill>
              <a:latin typeface="Rage Italic" pitchFamily="66" charset="0"/>
            </a:endParaRPr>
          </a:p>
        </p:txBody>
      </p:sp>
      <p:sp>
        <p:nvSpPr>
          <p:cNvPr id="15362" name="Rectangle 2"/>
          <p:cNvSpPr>
            <a:spLocks noGrp="1" noChangeArrowheads="1"/>
          </p:cNvSpPr>
          <p:nvPr>
            <p:ph type="ctrTitle"/>
          </p:nvPr>
        </p:nvSpPr>
        <p:spPr>
          <a:xfrm>
            <a:off x="2746375" y="2296274"/>
            <a:ext cx="6697663" cy="1470025"/>
          </a:xfrm>
        </p:spPr>
        <p:txBody>
          <a:bodyPr>
            <a:normAutofit fontScale="90000"/>
          </a:bodyPr>
          <a:lstStyle/>
          <a:p>
            <a:pPr>
              <a:defRPr/>
            </a:pPr>
            <a:r>
              <a:rPr lang="es-MX" altLang="es-MX" sz="2400" b="1" dirty="0"/>
              <a:t>SUGERENCIAS DE MOMENTO Y USO:</a:t>
            </a:r>
            <a:r>
              <a:rPr lang="es-MX" altLang="es-MX" sz="2400" dirty="0"/>
              <a:t> </a:t>
            </a:r>
            <a:br>
              <a:rPr lang="es-MX" altLang="es-MX" sz="2400" dirty="0"/>
            </a:br>
            <a:r>
              <a:rPr lang="es-MX" altLang="es-MX" sz="2400" dirty="0"/>
              <a:t/>
            </a:r>
            <a:br>
              <a:rPr lang="es-MX" altLang="es-MX" sz="2400" dirty="0"/>
            </a:br>
            <a:r>
              <a:rPr lang="es-MX" altLang="es-MX" sz="2400" dirty="0"/>
              <a:t/>
            </a:r>
            <a:br>
              <a:rPr lang="es-MX" altLang="es-MX" sz="2400" dirty="0"/>
            </a:br>
            <a:r>
              <a:rPr lang="es-MX" altLang="es-MX" sz="2400" dirty="0"/>
              <a:t>Una vez que el alumno conozca los elementos de la estructura urbana podrá entonces identificarlos en las primeras ciudades, </a:t>
            </a:r>
            <a:r>
              <a:rPr lang="es-MX" altLang="es-MX" sz="2400" dirty="0"/>
              <a:t>para lo cual se sugiere el uso de este material como soporte </a:t>
            </a:r>
            <a:r>
              <a:rPr lang="es-MX" altLang="es-MX" sz="2400" dirty="0"/>
              <a:t>visual.</a:t>
            </a:r>
            <a:r>
              <a:rPr lang="es-MX" altLang="es-MX" sz="2400" dirty="0"/>
              <a:t/>
            </a:r>
            <a:br>
              <a:rPr lang="es-MX" altLang="es-MX" sz="2400" dirty="0"/>
            </a:br>
            <a:r>
              <a:rPr lang="es-MX" altLang="es-MX" sz="2400" dirty="0"/>
              <a:t/>
            </a:r>
            <a:br>
              <a:rPr lang="es-MX" altLang="es-MX" sz="2400" dirty="0"/>
            </a:br>
            <a:r>
              <a:rPr lang="es-MX" altLang="es-MX" sz="2400" dirty="0"/>
              <a:t/>
            </a:r>
            <a:br>
              <a:rPr lang="es-MX" altLang="es-MX" sz="2400" dirty="0"/>
            </a:br>
            <a:r>
              <a:rPr lang="es-MX" altLang="es-MX" sz="2400" dirty="0"/>
              <a:t>Unidad de Competencia </a:t>
            </a:r>
            <a:r>
              <a:rPr lang="es-MX" altLang="es-MX" sz="2400" dirty="0"/>
              <a:t>II:</a:t>
            </a:r>
            <a:r>
              <a:rPr lang="es-MX" altLang="es-MX" sz="2400" dirty="0"/>
              <a:t/>
            </a:r>
            <a:br>
              <a:rPr lang="es-MX" altLang="es-MX" sz="2400" dirty="0"/>
            </a:br>
            <a:r>
              <a:rPr lang="es-MX" altLang="es-MX" sz="2400" dirty="0"/>
              <a:t>Diferenciar el surgimiento de las ciudades. Analizar las tipologías urbanas de las primeras ciudades </a:t>
            </a:r>
            <a:endParaRPr lang="es-ES" altLang="es-MX" sz="2400" dirty="0"/>
          </a:p>
        </p:txBody>
      </p:sp>
      <p:sp>
        <p:nvSpPr>
          <p:cNvPr id="10244" name="Line 3"/>
          <p:cNvSpPr>
            <a:spLocks noChangeShapeType="1"/>
          </p:cNvSpPr>
          <p:nvPr/>
        </p:nvSpPr>
        <p:spPr bwMode="auto">
          <a:xfrm>
            <a:off x="2206626" y="1773238"/>
            <a:ext cx="77771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333527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PROPÓSITO</a:t>
            </a:r>
            <a:endParaRPr lang="es-MX" dirty="0"/>
          </a:p>
        </p:txBody>
      </p:sp>
      <p:sp>
        <p:nvSpPr>
          <p:cNvPr id="3" name="2 Marcador de contenido"/>
          <p:cNvSpPr>
            <a:spLocks noGrp="1"/>
          </p:cNvSpPr>
          <p:nvPr>
            <p:ph idx="1"/>
          </p:nvPr>
        </p:nvSpPr>
        <p:spPr/>
        <p:txBody>
          <a:bodyPr/>
          <a:lstStyle/>
          <a:p>
            <a:pPr marL="0" indent="0">
              <a:buNone/>
            </a:pPr>
            <a:r>
              <a:rPr lang="es-MX" sz="2800" dirty="0" smtClean="0"/>
              <a:t>DE LA UNIDAD DE APRENDIZAJE</a:t>
            </a:r>
          </a:p>
          <a:p>
            <a:r>
              <a:rPr lang="es-MX" b="1" dirty="0"/>
              <a:t>Analizar los componentes básicos de espacio e imagen urbana, forma y estructura de la ciudad, mediante el estudio de la génesis y dinámica urbana, así como las tipologías urbanas de relevancia histórica, los tipos de planeación y etapas de planificación para su aplicación en el desarrollo urbano.</a:t>
            </a:r>
            <a:endParaRPr lang="es-MX" dirty="0" smtClean="0"/>
          </a:p>
          <a:p>
            <a:pPr marL="0" indent="0">
              <a:buNone/>
            </a:pPr>
            <a:r>
              <a:rPr lang="es-MX" sz="2800" dirty="0" smtClean="0"/>
              <a:t>DE LA UNIDAD DE COMPETENCIA</a:t>
            </a:r>
          </a:p>
          <a:p>
            <a:r>
              <a:rPr lang="es-ES" b="1" dirty="0"/>
              <a:t>Conocer y reconocer el surgimiento de </a:t>
            </a:r>
            <a:r>
              <a:rPr lang="es-ES" b="1" dirty="0" smtClean="0"/>
              <a:t>las primeras ciudades.</a:t>
            </a:r>
          </a:p>
          <a:p>
            <a:r>
              <a:rPr lang="es-ES" b="1" dirty="0" smtClean="0"/>
              <a:t>Analizar las características de los asentamientos más importantes </a:t>
            </a:r>
            <a:r>
              <a:rPr lang="es-ES" b="1" dirty="0"/>
              <a:t>en </a:t>
            </a:r>
            <a:r>
              <a:rPr lang="es-ES" b="1" dirty="0" smtClean="0"/>
              <a:t>Norteamérica.</a:t>
            </a:r>
            <a:endParaRPr lang="es-MX" b="1" dirty="0"/>
          </a:p>
        </p:txBody>
      </p:sp>
    </p:spTree>
    <p:extLst>
      <p:ext uri="{BB962C8B-B14F-4D97-AF65-F5344CB8AC3E}">
        <p14:creationId xmlns:p14="http://schemas.microsoft.com/office/powerpoint/2010/main" val="1720010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5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eaLnBrk="0" fontAlgn="base" hangingPunct="0">
              <a:spcBef>
                <a:spcPct val="0"/>
              </a:spcBef>
              <a:spcAft>
                <a:spcPct val="0"/>
              </a:spcAft>
              <a:defRPr>
                <a:solidFill>
                  <a:schemeClr val="tx1"/>
                </a:solidFill>
                <a:latin typeface="Verdana" pitchFamily="34" charset="0"/>
                <a:cs typeface="Arial" charset="0"/>
              </a:defRPr>
            </a:lvl6pPr>
            <a:lvl7pPr marL="2971800" indent="-228600" eaLnBrk="0" fontAlgn="base" hangingPunct="0">
              <a:spcBef>
                <a:spcPct val="0"/>
              </a:spcBef>
              <a:spcAft>
                <a:spcPct val="0"/>
              </a:spcAft>
              <a:defRPr>
                <a:solidFill>
                  <a:schemeClr val="tx1"/>
                </a:solidFill>
                <a:latin typeface="Verdana" pitchFamily="34" charset="0"/>
                <a:cs typeface="Arial" charset="0"/>
              </a:defRPr>
            </a:lvl7pPr>
            <a:lvl8pPr marL="3429000" indent="-228600" eaLnBrk="0" fontAlgn="base" hangingPunct="0">
              <a:spcBef>
                <a:spcPct val="0"/>
              </a:spcBef>
              <a:spcAft>
                <a:spcPct val="0"/>
              </a:spcAft>
              <a:defRPr>
                <a:solidFill>
                  <a:schemeClr val="tx1"/>
                </a:solidFill>
                <a:latin typeface="Verdana" pitchFamily="34" charset="0"/>
                <a:cs typeface="Arial" charset="0"/>
              </a:defRPr>
            </a:lvl8pPr>
            <a:lvl9pPr marL="3886200" indent="-228600"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3E0111D2-B3A6-4743-BDEF-2918D085EE55}" type="slidenum">
              <a:rPr lang="es-ES" altLang="es-MX" smtClean="0">
                <a:solidFill>
                  <a:schemeClr val="tx2"/>
                </a:solidFill>
                <a:latin typeface="Rage Italic" pitchFamily="66" charset="0"/>
              </a:rPr>
              <a:pPr eaLnBrk="1" hangingPunct="1"/>
              <a:t>8</a:t>
            </a:fld>
            <a:endParaRPr lang="es-ES" altLang="es-MX" smtClean="0">
              <a:solidFill>
                <a:schemeClr val="tx2"/>
              </a:solidFill>
              <a:latin typeface="Rage Italic" pitchFamily="66" charset="0"/>
            </a:endParaRPr>
          </a:p>
        </p:txBody>
      </p:sp>
      <p:sp>
        <p:nvSpPr>
          <p:cNvPr id="11267" name="Rectangle 2"/>
          <p:cNvSpPr>
            <a:spLocks noGrp="1" noChangeArrowheads="1"/>
          </p:cNvSpPr>
          <p:nvPr>
            <p:ph type="ctrTitle"/>
          </p:nvPr>
        </p:nvSpPr>
        <p:spPr>
          <a:xfrm>
            <a:off x="2209800" y="2997201"/>
            <a:ext cx="7772400" cy="1470025"/>
          </a:xfrm>
        </p:spPr>
        <p:txBody>
          <a:bodyPr/>
          <a:lstStyle/>
          <a:p>
            <a:pPr eaLnBrk="1" hangingPunct="1"/>
            <a:r>
              <a:rPr lang="es-MX" altLang="es-MX" sz="2400" b="1" dirty="0"/>
              <a:t>RECURSO DIDÁCTICO:</a:t>
            </a:r>
            <a:r>
              <a:rPr lang="es-MX" altLang="es-MX" sz="2400" dirty="0"/>
              <a:t> </a:t>
            </a:r>
            <a:br>
              <a:rPr lang="es-MX" altLang="es-MX" sz="2400" dirty="0"/>
            </a:br>
            <a:r>
              <a:rPr lang="es-MX" altLang="es-MX" sz="2400" dirty="0"/>
              <a:t/>
            </a:r>
            <a:br>
              <a:rPr lang="es-MX" altLang="es-MX" sz="2400" dirty="0"/>
            </a:br>
            <a:endParaRPr lang="es-ES" altLang="es-MX" sz="2400" b="1" dirty="0"/>
          </a:p>
        </p:txBody>
      </p:sp>
      <p:sp>
        <p:nvSpPr>
          <p:cNvPr id="11268" name="Line 3"/>
          <p:cNvSpPr>
            <a:spLocks noChangeShapeType="1"/>
          </p:cNvSpPr>
          <p:nvPr/>
        </p:nvSpPr>
        <p:spPr bwMode="auto">
          <a:xfrm>
            <a:off x="2206626" y="1557338"/>
            <a:ext cx="7777163"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319340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es-MX" dirty="0" smtClean="0"/>
              <a:t>América del norte</a:t>
            </a:r>
            <a:endParaRPr lang="es-MX" dirty="0"/>
          </a:p>
        </p:txBody>
      </p:sp>
      <p:pic>
        <p:nvPicPr>
          <p:cNvPr id="1026" name="Picture 2" descr="http://www.clubamigos.com.mx/wp-content/uploads/2012/08/paisaje-desierto-de-sonora-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279" y="4468032"/>
            <a:ext cx="8610814" cy="226762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13310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ra">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TC103090434[[fn=Caracteres de madera]]</Template>
  <TotalTime>432</TotalTime>
  <Words>2619</Words>
  <Application>Microsoft Office PowerPoint</Application>
  <PresentationFormat>Panorámica</PresentationFormat>
  <Paragraphs>148</Paragraphs>
  <Slides>42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42</vt:i4>
      </vt:variant>
    </vt:vector>
  </HeadingPairs>
  <TitlesOfParts>
    <vt:vector size="49" baseType="lpstr">
      <vt:lpstr>Arial</vt:lpstr>
      <vt:lpstr>Calibri</vt:lpstr>
      <vt:lpstr>Rage Italic</vt:lpstr>
      <vt:lpstr>Rockwell</vt:lpstr>
      <vt:lpstr>Rockwell Condensed</vt:lpstr>
      <vt:lpstr>Wingdings</vt:lpstr>
      <vt:lpstr>Tipo de madera</vt:lpstr>
      <vt:lpstr>UNIDAD DE APRENDIZAJE:  CIUDAD Y DINÁMICA URBANA   UNIDAD DE COMPETENCIA:Génesis urbana   MATERIAL DIDÁCTICO: Material audiovisual (proyectable)  AUTOR: DRA. Adriana Soledad Espinosa Flores 0CTUBRE 2017  </vt:lpstr>
      <vt:lpstr>INTRODUCCIÓN:    </vt:lpstr>
      <vt:lpstr> MAPA CURRICULAR DE LA ASIGNATURA:   </vt:lpstr>
      <vt:lpstr>PROGRAMA DE LA UNIDAD DE APRENDIZAJE:    El propósito de esta Unidad de Aprendizaje es que el alumno reconozca las características  de las primeras ciudades importantes en Europa, Asia, América y África, en cuanto a su estructura urbana, jurídica, administrativa y económica. </vt:lpstr>
      <vt:lpstr>VETAJAS Y LIMITACIONES DEL RECURSO DIDÁCTICO:    Las ventajas que ofrece este material es que proporciona tanto al profesor como al alumno un apoyo visual para identificar y entender ejemplos de los diversos elementos de la estructura urbana. Sus limitaciones estriban en la pericia del docente para utilizar este medio como apoyo a su conocimiento previo sobre el tema.</vt:lpstr>
      <vt:lpstr>SUGERENCIAS DE MOMENTO Y USO:    Una vez que el alumno conozca los elementos de la estructura urbana podrá entonces identificarlos en las primeras ciudades, para lo cual se sugiere el uso de este material como soporte visual.   Unidad de Competencia II: Diferenciar el surgimiento de las ciudades. Analizar las tipologías urbanas de las primeras ciudades </vt:lpstr>
      <vt:lpstr>PROPÓSITO</vt:lpstr>
      <vt:lpstr>RECURSO DIDÁCTICO:   </vt:lpstr>
      <vt:lpstr>América del norte</vt:lpstr>
      <vt:lpstr>índice</vt:lpstr>
      <vt:lpstr>Pueblo Bonito </vt:lpstr>
      <vt:lpstr>Presentación de PowerPoint</vt:lpstr>
      <vt:lpstr>Historia: </vt:lpstr>
      <vt:lpstr>Presentación de PowerPoint</vt:lpstr>
      <vt:lpstr>Arte rupestre: </vt:lpstr>
      <vt:lpstr>Presentación de PowerPoint</vt:lpstr>
      <vt:lpstr>Anasazi </vt:lpstr>
      <vt:lpstr>Aspectos materiales y tecnológicos: </vt:lpstr>
      <vt:lpstr>Presentación de PowerPoint</vt:lpstr>
      <vt:lpstr>Creencias </vt:lpstr>
      <vt:lpstr>MESA VERDE</vt:lpstr>
      <vt:lpstr>Presentación de PowerPoint</vt:lpstr>
      <vt:lpstr>ANASAZI Y SU ORGANIZACIÓN SOCIAL: </vt:lpstr>
      <vt:lpstr>CARACTERISTICAS: </vt:lpstr>
      <vt:lpstr>Vida en mesa verde:</vt:lpstr>
      <vt:lpstr>Mesa verde:</vt:lpstr>
      <vt:lpstr>Presentación de PowerPoint</vt:lpstr>
      <vt:lpstr>Vivienda:</vt:lpstr>
      <vt:lpstr>Presentación de PowerPoint</vt:lpstr>
      <vt:lpstr>Presentación de PowerPoint</vt:lpstr>
      <vt:lpstr>Presentación de PowerPoint</vt:lpstr>
      <vt:lpstr>AGRICULTURA: </vt:lpstr>
      <vt:lpstr>ARTEFACTOS:</vt:lpstr>
      <vt:lpstr>Cahokia mounds</vt:lpstr>
      <vt:lpstr>Población y comercio:</vt:lpstr>
      <vt:lpstr>Presentación de PowerPoint</vt:lpstr>
      <vt:lpstr>Forma de gobierno y jerarquía:</vt:lpstr>
      <vt:lpstr>Arquitectura:</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América del norte</dc:title>
  <dc:creator>aspire one</dc:creator>
  <cp:lastModifiedBy>Adriana</cp:lastModifiedBy>
  <cp:revision>43</cp:revision>
  <dcterms:created xsi:type="dcterms:W3CDTF">2014-11-14T07:09:45Z</dcterms:created>
  <dcterms:modified xsi:type="dcterms:W3CDTF">2017-10-15T02:25:55Z</dcterms:modified>
</cp:coreProperties>
</file>