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3" r:id="rId3"/>
    <p:sldId id="274" r:id="rId4"/>
    <p:sldId id="275" r:id="rId5"/>
    <p:sldId id="276" r:id="rId6"/>
    <p:sldId id="278" r:id="rId7"/>
    <p:sldId id="279" r:id="rId8"/>
    <p:sldId id="280" r:id="rId9"/>
    <p:sldId id="281" r:id="rId10"/>
    <p:sldId id="256" r:id="rId11"/>
    <p:sldId id="257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91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E73DFE-227B-4083-8018-C6277E0835A0}" type="datetimeFigureOut">
              <a:rPr lang="es-MX" smtClean="0"/>
              <a:t>15/10/2017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3FAE91-E060-4E26-AFAE-2E03D916EF1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419872" y="3212976"/>
            <a:ext cx="5105400" cy="2868168"/>
          </a:xfrm>
        </p:spPr>
        <p:txBody>
          <a:bodyPr/>
          <a:lstStyle/>
          <a:p>
            <a:r>
              <a:rPr lang="es-MX" sz="2400" dirty="0"/>
              <a:t>UNIDAD DE APRENDIZAJE: </a:t>
            </a:r>
            <a:br>
              <a:rPr lang="es-MX" sz="2400" dirty="0"/>
            </a:br>
            <a:r>
              <a:rPr lang="es-MX" sz="2400" dirty="0"/>
              <a:t>Proyectos de </a:t>
            </a:r>
            <a:r>
              <a:rPr lang="es-MX" sz="2400" dirty="0" err="1"/>
              <a:t>Metropolización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UNIDAD DE COMPETENCIA:</a:t>
            </a:r>
            <a:br>
              <a:rPr lang="es-MX" sz="2400" dirty="0"/>
            </a:br>
            <a:r>
              <a:rPr lang="es-MX" sz="2400" dirty="0"/>
              <a:t> Conceptos básicos del fenómeno metropolitano y su proceso 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MATERIAL DIDÁCTICO:</a:t>
            </a:r>
            <a:br>
              <a:rPr lang="es-MX" sz="2400" dirty="0"/>
            </a:br>
            <a:r>
              <a:rPr lang="es-MX" sz="2400" dirty="0"/>
              <a:t>Material audiovisual (</a:t>
            </a:r>
            <a:r>
              <a:rPr lang="es-MX" sz="2400" dirty="0" err="1"/>
              <a:t>proyectable</a:t>
            </a:r>
            <a:r>
              <a:rPr lang="es-MX" sz="2400" dirty="0"/>
              <a:t>)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AUTOR: Dra. Adriana Soledad Espinosa Flores 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-3689" y="2132856"/>
            <a:ext cx="2694143" cy="4197592"/>
          </a:xfrm>
        </p:spPr>
        <p:txBody>
          <a:bodyPr/>
          <a:lstStyle/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Facultad de Arquitectura y Diseño</a:t>
            </a: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OCTUBRE </a:t>
            </a: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2017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6" descr="ESCU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76696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121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EL FENÓMENO METROPOLITANO EN MÉXICO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1945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7" y="1556792"/>
            <a:ext cx="7989929" cy="50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ANTECEDENTES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/>
          <a:lstStyle/>
          <a:p>
            <a:r>
              <a:rPr lang="es-MX" dirty="0"/>
              <a:t>El proceso de </a:t>
            </a:r>
            <a:r>
              <a:rPr lang="es-MX" dirty="0" err="1"/>
              <a:t>metropolización</a:t>
            </a:r>
            <a:r>
              <a:rPr lang="es-MX" dirty="0"/>
              <a:t> en México inició en la década de </a:t>
            </a:r>
            <a:r>
              <a:rPr lang="es-MX" dirty="0" smtClean="0"/>
              <a:t>los cuarenta</a:t>
            </a:r>
            <a:r>
              <a:rPr lang="es-MX" dirty="0"/>
              <a:t>, con la conurbación entre la delegación Miguel Hidalgo en </a:t>
            </a:r>
            <a:r>
              <a:rPr lang="es-MX" dirty="0" smtClean="0"/>
              <a:t>el Distrito </a:t>
            </a:r>
            <a:r>
              <a:rPr lang="es-MX" dirty="0"/>
              <a:t>Federal y el municipio de Naucalpan en el Estado de México</a:t>
            </a:r>
            <a:r>
              <a:rPr lang="es-MX" dirty="0" smtClean="0"/>
              <a:t>, inducida </a:t>
            </a:r>
            <a:r>
              <a:rPr lang="es-MX" dirty="0"/>
              <a:t>por la construcción de Ciudad Satélite. </a:t>
            </a:r>
          </a:p>
        </p:txBody>
      </p:sp>
    </p:spTree>
    <p:extLst>
      <p:ext uri="{BB962C8B-B14F-4D97-AF65-F5344CB8AC3E}">
        <p14:creationId xmlns:p14="http://schemas.microsoft.com/office/powerpoint/2010/main" val="2807096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sz="5400" dirty="0" smtClean="0"/>
              <a:t>DÉCADA DE LOS 40’S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altLang="es-MX" dirty="0" smtClean="0"/>
          </a:p>
          <a:p>
            <a:r>
              <a:rPr lang="es-MX" altLang="es-MX" dirty="0"/>
              <a:t>El proceso de </a:t>
            </a:r>
            <a:r>
              <a:rPr lang="es-MX" altLang="es-MX" dirty="0" err="1"/>
              <a:t>metropolización</a:t>
            </a:r>
            <a:r>
              <a:rPr lang="es-MX" altLang="es-MX" dirty="0"/>
              <a:t> en México inició en la década de los cuarenta, con la conurbación entre la delegación Miguel Hidalgo en el Distrito Federal y el municipio de Naucalpan en el Estado de México, inducida por la construcción de Ciudad Satélite</a:t>
            </a:r>
            <a:r>
              <a:rPr lang="es-ES" altLang="es-MX" dirty="0" smtClean="0"/>
              <a:t>.</a:t>
            </a: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95953331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MX" altLang="es-MX" smtClean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altLang="es-MX" smtClean="0"/>
          </a:p>
          <a:p>
            <a:r>
              <a:rPr lang="es-ES" altLang="es-MX" smtClean="0"/>
              <a:t>Las primeras acciones estuvieron dirigidas hacia el apoyo a la construcción de vivienda en renta a través del Decreto de  Rentas Congeladas en 1942 y el impuesto sobre la adquisición de inmuebles. </a:t>
            </a: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715358302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441605" y="980728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5400" dirty="0" smtClean="0"/>
              <a:t>FINES DE LA DÉCADA DE 1940 Y DÉCADA DE 1950</a:t>
            </a:r>
            <a:endParaRPr lang="es-MX" altLang="es-MX" sz="5400" dirty="0" smtClean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457200" y="2636912"/>
            <a:ext cx="7239000" cy="3818824"/>
          </a:xfrm>
        </p:spPr>
        <p:txBody>
          <a:bodyPr/>
          <a:lstStyle/>
          <a:p>
            <a:endParaRPr lang="es-ES" altLang="es-MX" dirty="0" smtClean="0"/>
          </a:p>
          <a:p>
            <a:r>
              <a:rPr lang="es-ES" altLang="es-MX" dirty="0" smtClean="0"/>
              <a:t>La Dirección de Pensiones Civiles y el Instituto Mexicano del Seguro Social (IMSS) comenzaron a intervenir en el sector de la vivienda a través de la construcción de grandes bloques habitacionales </a:t>
            </a: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38960500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sz="5400" dirty="0" smtClean="0"/>
              <a:t>DÉCADA DE LOS 60’S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El Programa Financiero de Vivienda (PFV) en 1963, con el objetivo de impulsar a los programas de vivienda del Estado, canalizando los recursos “ociosos” de la banca privada hacia la producción de vivienda de “interés social” para venta</a:t>
            </a: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889049646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sz="5400" dirty="0" smtClean="0"/>
              <a:t>DÉCADA DE LOS 70’S</a:t>
            </a: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La economía en México experimentó una reducción en el poder adquisitivo de los trabajadores por el fracaso del modelo llamado “desarrollo estabilizador”.</a:t>
            </a:r>
          </a:p>
          <a:p>
            <a:r>
              <a:rPr lang="es-ES" altLang="es-MX" smtClean="0"/>
              <a:t>La práctica de “invasión de ejidos para asentamientos urbanos irregulares” se hizo popular.</a:t>
            </a: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205383504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7467600" cy="4419600"/>
          </a:xfrm>
        </p:spPr>
        <p:txBody>
          <a:bodyPr/>
          <a:lstStyle/>
          <a:p>
            <a:r>
              <a:rPr lang="es-ES" altLang="es-MX" dirty="0" smtClean="0"/>
              <a:t>Acciones de apoyo a la autoconstrucción de vivienda fue la alternativa de los programas sociales tras la crisis económica que se gestaba en 1977 y que se complicó por la deficiente actuación en el área económica del Presidente José López Portillo que conduce al país a  una estrepitosa caída del peso en 1982.</a:t>
            </a: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29579882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sz="5400" dirty="0" smtClean="0"/>
              <a:t>DÉCADA DE LOS 80’S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Se cimenta la economía nacional en el apoyo al sector de la construcción, y deja desprotegidos a los demandantes de vivienda de menores recursos.</a:t>
            </a:r>
          </a:p>
          <a:p>
            <a:r>
              <a:rPr lang="es-ES" altLang="es-MX" smtClean="0"/>
              <a:t>la política de vivienda se constituyó como la “política social por excelencia” del gobierno de Miguel de la Madrid</a:t>
            </a: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98165660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sz="5400" dirty="0" smtClean="0"/>
              <a:t>DÉCADA DE LOS 90’S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1116013" y="1412875"/>
            <a:ext cx="7467600" cy="4419600"/>
          </a:xfrm>
        </p:spPr>
        <p:txBody>
          <a:bodyPr/>
          <a:lstStyle/>
          <a:p>
            <a:r>
              <a:rPr lang="es-ES" altLang="es-MX" smtClean="0"/>
              <a:t>las políticas económicas estuvieron encaminadas hacia un reajuste monetario como la desincorporación y privatización de las empresas públicas y paraestatales (como la banca) y la aceleración de las acciones encaminadas a la apertura comercial. </a:t>
            </a: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95594277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INTRODUCCIÓN: </a:t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4183"/>
            <a:ext cx="7239000" cy="47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90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755576" y="260648"/>
            <a:ext cx="7467600" cy="935434"/>
          </a:xfrm>
        </p:spPr>
        <p:txBody>
          <a:bodyPr>
            <a:normAutofit fontScale="92500"/>
          </a:bodyPr>
          <a:lstStyle/>
          <a:p>
            <a:endParaRPr lang="es-ES" altLang="es-MX" dirty="0" smtClean="0"/>
          </a:p>
          <a:p>
            <a:pPr marL="0" indent="0">
              <a:buNone/>
            </a:pPr>
            <a:r>
              <a:rPr lang="es-ES" altLang="es-MX" dirty="0" smtClean="0"/>
              <a:t>ZONA METROPOLITANA DEL VALLE DE MÉXICO 2005</a:t>
            </a:r>
            <a:endParaRPr lang="es-MX" altLang="es-MX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40768"/>
            <a:ext cx="6605097" cy="501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50323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 concepto de ZONA METROPOLITANA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Extensión </a:t>
            </a:r>
            <a:r>
              <a:rPr lang="es-MX" dirty="0"/>
              <a:t>territorial que incluye a la unidad político-administrativa que </a:t>
            </a:r>
            <a:r>
              <a:rPr lang="es-MX" dirty="0" smtClean="0"/>
              <a:t>contiene la </a:t>
            </a:r>
            <a:r>
              <a:rPr lang="es-MX" dirty="0"/>
              <a:t>ciudad central, y las unidades político-administrativas </a:t>
            </a:r>
            <a:r>
              <a:rPr lang="es-MX" dirty="0" smtClean="0"/>
              <a:t>contiguas a </a:t>
            </a:r>
            <a:r>
              <a:rPr lang="es-MX" dirty="0"/>
              <a:t>ésta que tienen características urbanas, tales como sitios de </a:t>
            </a:r>
            <a:r>
              <a:rPr lang="es-MX" dirty="0" smtClean="0"/>
              <a:t>trabajo o </a:t>
            </a:r>
            <a:r>
              <a:rPr lang="es-MX" dirty="0"/>
              <a:t>lugares de residencia de trabajadores dedicados a actividades </a:t>
            </a:r>
            <a:r>
              <a:rPr lang="es-MX" dirty="0" smtClean="0"/>
              <a:t>no agrícolas </a:t>
            </a:r>
            <a:r>
              <a:rPr lang="es-MX" dirty="0"/>
              <a:t>y que mantienen una interrelación socioeconómica directa</a:t>
            </a:r>
            <a:r>
              <a:rPr lang="es-MX" dirty="0" smtClean="0"/>
              <a:t>, constante </a:t>
            </a:r>
            <a:r>
              <a:rPr lang="es-MX" dirty="0"/>
              <a:t>e intensa con la ciudad central, y viceversa” (</a:t>
            </a:r>
            <a:r>
              <a:rPr lang="es-MX" dirty="0" err="1"/>
              <a:t>Unikel</a:t>
            </a:r>
            <a:r>
              <a:rPr lang="es-MX" dirty="0"/>
              <a:t>, 1978)</a:t>
            </a:r>
          </a:p>
        </p:txBody>
      </p:sp>
    </p:spTree>
    <p:extLst>
      <p:ext uri="{BB962C8B-B14F-4D97-AF65-F5344CB8AC3E}">
        <p14:creationId xmlns:p14="http://schemas.microsoft.com/office/powerpoint/2010/main" val="4087344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esa época, la pertinencia de considerar al municipio como </a:t>
            </a:r>
            <a:r>
              <a:rPr lang="es-MX" dirty="0" smtClean="0"/>
              <a:t>unidad básica </a:t>
            </a:r>
            <a:r>
              <a:rPr lang="es-MX" dirty="0"/>
              <a:t>para la delimitación de zonas metropolitanas se debió a su </a:t>
            </a:r>
            <a:r>
              <a:rPr lang="es-MX" dirty="0" smtClean="0"/>
              <a:t>mayor </a:t>
            </a:r>
            <a:r>
              <a:rPr lang="es-MX" dirty="0"/>
              <a:t>estabilidad en el tiempo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8998"/>
            <a:ext cx="6120680" cy="32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141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SIN INSTRUMENTOS PARA REGULARIZARLA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132856"/>
            <a:ext cx="7239000" cy="3528392"/>
          </a:xfrm>
        </p:spPr>
        <p:txBody>
          <a:bodyPr>
            <a:normAutofit/>
          </a:bodyPr>
          <a:lstStyle/>
          <a:p>
            <a:r>
              <a:rPr lang="es-MX" dirty="0"/>
              <a:t>No obstante que el país cuenta con zonas metropolitanas desde </a:t>
            </a:r>
            <a:r>
              <a:rPr lang="es-MX" dirty="0" smtClean="0"/>
              <a:t>los años </a:t>
            </a:r>
            <a:r>
              <a:rPr lang="es-MX" dirty="0"/>
              <a:t>cuarenta, las distintas reformas económicas, políticas y en </a:t>
            </a:r>
            <a:r>
              <a:rPr lang="es-MX" dirty="0" smtClean="0"/>
              <a:t>particular </a:t>
            </a:r>
            <a:r>
              <a:rPr lang="es-MX" dirty="0"/>
              <a:t>constitucionales asociadas a las facultades de los municipios en </a:t>
            </a:r>
            <a:r>
              <a:rPr lang="es-MX" dirty="0" smtClean="0"/>
              <a:t>la regulación </a:t>
            </a:r>
            <a:r>
              <a:rPr lang="es-MX" dirty="0"/>
              <a:t>del suelo, pasaron por alto la tendencia hacia </a:t>
            </a:r>
            <a:r>
              <a:rPr lang="es-MX" dirty="0" smtClean="0"/>
              <a:t>la </a:t>
            </a:r>
            <a:r>
              <a:rPr lang="es-MX" dirty="0" err="1" smtClean="0"/>
              <a:t>metropolización</a:t>
            </a:r>
            <a:r>
              <a:rPr lang="es-MX" dirty="0" smtClean="0"/>
              <a:t> </a:t>
            </a:r>
            <a:r>
              <a:rPr lang="es-MX" dirty="0"/>
              <a:t>de varios centros </a:t>
            </a:r>
            <a:r>
              <a:rPr lang="es-MX" dirty="0" smtClean="0"/>
              <a:t>urbanos.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8209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7239000" cy="3979824"/>
          </a:xfrm>
        </p:spPr>
        <p:txBody>
          <a:bodyPr>
            <a:normAutofit/>
          </a:bodyPr>
          <a:lstStyle/>
          <a:p>
            <a:r>
              <a:rPr lang="es-MX" dirty="0"/>
              <a:t>Las reformas de 1983 al Artículo 115 Constitucional fortalecieron las </a:t>
            </a:r>
            <a:r>
              <a:rPr lang="es-MX" dirty="0" smtClean="0"/>
              <a:t>facultades </a:t>
            </a:r>
            <a:r>
              <a:rPr lang="es-MX" dirty="0"/>
              <a:t>municipales para la creación de reservas territoriales, el control y la planeación del desarrollo urbano; además de facultarlos para asociarse a </a:t>
            </a:r>
            <a:r>
              <a:rPr lang="es-MX" dirty="0" smtClean="0"/>
              <a:t>fin de </a:t>
            </a:r>
            <a:r>
              <a:rPr lang="es-MX" dirty="0"/>
              <a:t>lograr una más eficaz prestación de los servicios públicos. </a:t>
            </a:r>
          </a:p>
        </p:txBody>
      </p:sp>
    </p:spTree>
    <p:extLst>
      <p:ext uri="{BB962C8B-B14F-4D97-AF65-F5344CB8AC3E}">
        <p14:creationId xmlns:p14="http://schemas.microsoft.com/office/powerpoint/2010/main" val="3997486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Indicadores del proceso de </a:t>
            </a:r>
            <a:r>
              <a:rPr lang="es-MX" dirty="0" err="1"/>
              <a:t>metropolización</a:t>
            </a:r>
            <a:r>
              <a:rPr lang="es-MX" dirty="0"/>
              <a:t>, 1960-2005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4" y="2276872"/>
            <a:ext cx="775458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812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02611"/>
            <a:ext cx="460851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8640"/>
            <a:ext cx="7704856" cy="4846320"/>
          </a:xfrm>
        </p:spPr>
        <p:txBody>
          <a:bodyPr/>
          <a:lstStyle/>
          <a:p>
            <a:r>
              <a:rPr lang="es-MX" dirty="0"/>
              <a:t>La falta de instrumentos de planeación a nivel metropolitano, aunado </a:t>
            </a:r>
            <a:r>
              <a:rPr lang="es-MX" dirty="0" smtClean="0"/>
              <a:t>a las </a:t>
            </a:r>
            <a:r>
              <a:rPr lang="es-MX" dirty="0"/>
              <a:t>reformas al Artículo 27 Constitucional en 1992, tuvo </a:t>
            </a:r>
            <a:r>
              <a:rPr lang="es-MX" dirty="0" smtClean="0"/>
              <a:t>consecuencias en </a:t>
            </a:r>
            <a:r>
              <a:rPr lang="es-MX" dirty="0"/>
              <a:t>el proceso de </a:t>
            </a:r>
            <a:r>
              <a:rPr lang="es-MX" dirty="0" err="1"/>
              <a:t>metropolización</a:t>
            </a:r>
            <a:r>
              <a:rPr lang="es-MX" dirty="0"/>
              <a:t>. Concebida bajo la idea </a:t>
            </a:r>
            <a:r>
              <a:rPr lang="es-MX" dirty="0" smtClean="0"/>
              <a:t>de aumentar </a:t>
            </a:r>
            <a:r>
              <a:rPr lang="es-MX" dirty="0"/>
              <a:t>la productividad del campo, la reforma </a:t>
            </a:r>
            <a:r>
              <a:rPr lang="es-MX" dirty="0" smtClean="0"/>
              <a:t>no previó que </a:t>
            </a:r>
            <a:r>
              <a:rPr lang="es-MX" dirty="0"/>
              <a:t>los ejidatarios localizados en las periferias de las ciudades </a:t>
            </a:r>
            <a:r>
              <a:rPr lang="es-MX" dirty="0" smtClean="0"/>
              <a:t>preferirían incorporar </a:t>
            </a:r>
            <a:r>
              <a:rPr lang="es-MX" dirty="0"/>
              <a:t>sus parcelas al desarrollo urbano</a:t>
            </a:r>
          </a:p>
        </p:txBody>
      </p:sp>
    </p:spTree>
    <p:extLst>
      <p:ext uri="{BB962C8B-B14F-4D97-AF65-F5344CB8AC3E}">
        <p14:creationId xmlns:p14="http://schemas.microsoft.com/office/powerpoint/2010/main" val="233784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7239000" cy="4846320"/>
          </a:xfrm>
        </p:spPr>
        <p:txBody>
          <a:bodyPr/>
          <a:lstStyle/>
          <a:p>
            <a:r>
              <a:rPr lang="es-MX" dirty="0"/>
              <a:t> la política de impulso al crédito hipotecario para la </a:t>
            </a:r>
            <a:r>
              <a:rPr lang="es-MX" dirty="0" smtClean="0"/>
              <a:t>adquisición de </a:t>
            </a:r>
            <a:r>
              <a:rPr lang="es-MX" dirty="0"/>
              <a:t>vivienda nueva constituyó un poderoso incentivo para la </a:t>
            </a:r>
            <a:r>
              <a:rPr lang="es-MX" dirty="0" smtClean="0"/>
              <a:t>construcción </a:t>
            </a:r>
            <a:r>
              <a:rPr lang="es-MX" dirty="0"/>
              <a:t>de desarrollos habitacionales.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64088" y="2643603"/>
            <a:ext cx="2790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No ha sido acompañada por una política de ordenamiento territorial</a:t>
            </a:r>
          </a:p>
          <a:p>
            <a:r>
              <a:rPr lang="es-MX" dirty="0" smtClean="0"/>
              <a:t>lo suficientemente vigorosa para lograr que los grandes </a:t>
            </a:r>
            <a:r>
              <a:rPr lang="es-MX" dirty="0" err="1" smtClean="0"/>
              <a:t>macroproyectos</a:t>
            </a:r>
            <a:r>
              <a:rPr lang="es-MX" dirty="0" smtClean="0"/>
              <a:t> habitacionales se integren adecuadamente al tejido urbano</a:t>
            </a:r>
            <a:endParaRPr lang="es-MX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43204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7239000" cy="3691792"/>
          </a:xfrm>
        </p:spPr>
        <p:txBody>
          <a:bodyPr/>
          <a:lstStyle/>
          <a:p>
            <a:r>
              <a:rPr lang="es-MX" dirty="0"/>
              <a:t>la adquisición de reservas territoriales, </a:t>
            </a:r>
            <a:endParaRPr lang="es-MX" dirty="0" smtClean="0"/>
          </a:p>
          <a:p>
            <a:r>
              <a:rPr lang="es-MX" dirty="0" smtClean="0"/>
              <a:t>el aprovechamiento </a:t>
            </a:r>
            <a:r>
              <a:rPr lang="es-MX" dirty="0"/>
              <a:t>del suelo </a:t>
            </a:r>
            <a:r>
              <a:rPr lang="es-MX" dirty="0" err="1"/>
              <a:t>intraurbano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ordenamiento territorial, </a:t>
            </a:r>
            <a:endParaRPr lang="es-MX" dirty="0" smtClean="0"/>
          </a:p>
          <a:p>
            <a:r>
              <a:rPr lang="es-MX" dirty="0" smtClean="0"/>
              <a:t>el ordenamiento ecológico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identificación de riesgos y </a:t>
            </a:r>
            <a:endParaRPr lang="es-MX" dirty="0" smtClean="0"/>
          </a:p>
          <a:p>
            <a:r>
              <a:rPr lang="es-MX" dirty="0" smtClean="0"/>
              <a:t>el financiamiento para </a:t>
            </a:r>
            <a:r>
              <a:rPr lang="es-MX" dirty="0"/>
              <a:t>la vivienda.</a:t>
            </a:r>
          </a:p>
        </p:txBody>
      </p:sp>
    </p:spTree>
    <p:extLst>
      <p:ext uri="{BB962C8B-B14F-4D97-AF65-F5344CB8AC3E}">
        <p14:creationId xmlns:p14="http://schemas.microsoft.com/office/powerpoint/2010/main" val="24126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La gestión metropolitana como factor de desarrollo</a:t>
            </a:r>
            <a:br>
              <a:rPr lang="es-MX" dirty="0"/>
            </a:br>
            <a:r>
              <a:rPr lang="es-MX" dirty="0"/>
              <a:t>económico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9" b="1231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14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Objetivos del área curricular o disciplinaria</a:t>
            </a:r>
            <a:r>
              <a:rPr lang="es-MX" b="1" dirty="0" smtClean="0"/>
              <a:t>: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Analizar </a:t>
            </a:r>
            <a:r>
              <a:rPr lang="es-MX" dirty="0"/>
              <a:t>la evolución de los asentamientos humanos y su dinámica urbana, </a:t>
            </a:r>
            <a:r>
              <a:rPr lang="es-MX" dirty="0" smtClean="0"/>
              <a:t>mediante </a:t>
            </a:r>
            <a:r>
              <a:rPr lang="es-MX" dirty="0"/>
              <a:t>la fundamentación teórica-conceptual, metodológica y práctica </a:t>
            </a:r>
            <a:r>
              <a:rPr lang="es-MX" dirty="0" smtClean="0"/>
              <a:t>de procesos </a:t>
            </a:r>
            <a:r>
              <a:rPr lang="es-MX" dirty="0"/>
              <a:t>urbanos y metropolitanos, con el propósito de diseñar y </a:t>
            </a:r>
            <a:r>
              <a:rPr lang="es-MX" dirty="0" smtClean="0"/>
              <a:t>proponer alternativas </a:t>
            </a:r>
            <a:r>
              <a:rPr lang="es-MX" dirty="0"/>
              <a:t>de solución a problemas </a:t>
            </a:r>
            <a:r>
              <a:rPr lang="es-MX" dirty="0" smtClean="0"/>
              <a:t>urbanos, atendiendo la </a:t>
            </a:r>
            <a:r>
              <a:rPr lang="es-MX" dirty="0"/>
              <a:t>normatividad aplicable en estos procesos de manera </a:t>
            </a:r>
            <a:r>
              <a:rPr lang="es-MX" dirty="0" smtClean="0"/>
              <a:t>multidisciplinaria.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83785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este contexto, la planeación, coordinación y administración </a:t>
            </a:r>
            <a:r>
              <a:rPr lang="es-MX" dirty="0" smtClean="0"/>
              <a:t>metropolitana son </a:t>
            </a:r>
            <a:r>
              <a:rPr lang="es-MX" dirty="0"/>
              <a:t>instrumentos clave no sólo para incidir positivamente </a:t>
            </a:r>
            <a:r>
              <a:rPr lang="es-MX" dirty="0" smtClean="0"/>
              <a:t>en el </a:t>
            </a:r>
            <a:r>
              <a:rPr lang="es-MX" dirty="0"/>
              <a:t>patrón de organización espacial, en el ordenamiento del territorio </a:t>
            </a:r>
            <a:r>
              <a:rPr lang="es-MX" dirty="0" smtClean="0"/>
              <a:t>y en </a:t>
            </a:r>
            <a:r>
              <a:rPr lang="es-MX" dirty="0"/>
              <a:t>la sustentabilidad de estos centros difusores del desarrollo, sino </a:t>
            </a:r>
            <a:r>
              <a:rPr lang="es-MX" dirty="0" smtClean="0"/>
              <a:t>para hacer </a:t>
            </a:r>
            <a:r>
              <a:rPr lang="es-MX" dirty="0"/>
              <a:t>de las zonas metropolitanas, ciudades económicamente competitivas.</a:t>
            </a:r>
          </a:p>
        </p:txBody>
      </p:sp>
    </p:spTree>
    <p:extLst>
      <p:ext uri="{BB962C8B-B14F-4D97-AF65-F5344CB8AC3E}">
        <p14:creationId xmlns:p14="http://schemas.microsoft.com/office/powerpoint/2010/main" val="7834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MECANISMOS DE DESARROLLO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7544" y="5301208"/>
            <a:ext cx="3520440" cy="457200"/>
          </a:xfrm>
        </p:spPr>
        <p:txBody>
          <a:bodyPr>
            <a:normAutofit/>
          </a:bodyPr>
          <a:lstStyle/>
          <a:p>
            <a:r>
              <a:rPr lang="es-MX" dirty="0"/>
              <a:t>gobernanza </a:t>
            </a:r>
            <a:r>
              <a:rPr lang="es-MX" dirty="0" smtClean="0"/>
              <a:t>metropolitana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39952" y="5301208"/>
            <a:ext cx="3520440" cy="457200"/>
          </a:xfrm>
        </p:spPr>
        <p:txBody>
          <a:bodyPr>
            <a:normAutofit/>
          </a:bodyPr>
          <a:lstStyle/>
          <a:p>
            <a:r>
              <a:rPr lang="es-MX" dirty="0" smtClean="0"/>
              <a:t>competitividad </a:t>
            </a:r>
            <a:r>
              <a:rPr lang="es-MX" dirty="0"/>
              <a:t>económica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2997200"/>
            <a:ext cx="29622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7" y="2992437"/>
            <a:ext cx="29337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2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43192" cy="1173480"/>
          </a:xfrm>
        </p:spPr>
        <p:txBody>
          <a:bodyPr>
            <a:normAutofit/>
          </a:bodyPr>
          <a:lstStyle/>
          <a:p>
            <a:r>
              <a:rPr lang="es-MX" sz="2800" dirty="0"/>
              <a:t>mecanismos de coordinación intermunicipal e </a:t>
            </a:r>
            <a:r>
              <a:rPr lang="es-MX" sz="2800" dirty="0" smtClean="0"/>
              <a:t>Intergubernamental</a:t>
            </a:r>
            <a:endParaRPr lang="es-MX" sz="2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3671664"/>
          </a:xfrm>
        </p:spPr>
        <p:txBody>
          <a:bodyPr/>
          <a:lstStyle/>
          <a:p>
            <a:r>
              <a:rPr lang="es-MX" dirty="0" smtClean="0"/>
              <a:t>Asociacionismo </a:t>
            </a:r>
            <a:r>
              <a:rPr lang="es-MX" dirty="0"/>
              <a:t>intermunicipal,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Creación </a:t>
            </a:r>
            <a:r>
              <a:rPr lang="es-MX" dirty="0"/>
              <a:t>de </a:t>
            </a:r>
            <a:r>
              <a:rPr lang="es-MX" dirty="0" smtClean="0"/>
              <a:t>consejos metropolitanos </a:t>
            </a:r>
            <a:r>
              <a:rPr lang="es-MX" dirty="0"/>
              <a:t>para el desarrollo económico </a:t>
            </a:r>
            <a:r>
              <a:rPr lang="es-MX" dirty="0" smtClean="0"/>
              <a:t>y la </a:t>
            </a:r>
            <a:r>
              <a:rPr lang="es-MX" dirty="0"/>
              <a:t>competitividad</a:t>
            </a:r>
          </a:p>
        </p:txBody>
      </p:sp>
    </p:spTree>
    <p:extLst>
      <p:ext uri="{BB962C8B-B14F-4D97-AF65-F5344CB8AC3E}">
        <p14:creationId xmlns:p14="http://schemas.microsoft.com/office/powerpoint/2010/main" val="24790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67544" y="404664"/>
            <a:ext cx="7239000" cy="4371752"/>
          </a:xfrm>
        </p:spPr>
        <p:txBody>
          <a:bodyPr>
            <a:normAutofit fontScale="92500"/>
          </a:bodyPr>
          <a:lstStyle/>
          <a:p>
            <a:r>
              <a:rPr lang="es-MX" dirty="0"/>
              <a:t>En términos de financiamiento, el Fideicomiso – Fondo </a:t>
            </a:r>
            <a:r>
              <a:rPr lang="es-MX" dirty="0" smtClean="0"/>
              <a:t>Metropolitano No</a:t>
            </a:r>
            <a:r>
              <a:rPr lang="es-MX" dirty="0"/>
              <a:t>. 2904 que opera en la zona </a:t>
            </a:r>
            <a:r>
              <a:rPr lang="es-MX" dirty="0" smtClean="0"/>
              <a:t> metropolitana </a:t>
            </a:r>
            <a:r>
              <a:rPr lang="es-MX" dirty="0"/>
              <a:t>del Valle de México </a:t>
            </a:r>
            <a:r>
              <a:rPr lang="es-MX" dirty="0" smtClean="0"/>
              <a:t>ha permitido </a:t>
            </a:r>
            <a:r>
              <a:rPr lang="es-MX" dirty="0"/>
              <a:t>el financiamiento de obras públicas de beneficio común </a:t>
            </a:r>
            <a:r>
              <a:rPr lang="es-MX" dirty="0" smtClean="0"/>
              <a:t>entre </a:t>
            </a:r>
            <a:r>
              <a:rPr lang="es-MX" dirty="0"/>
              <a:t>el Distrito Federal y el Estado de México. </a:t>
            </a:r>
            <a:endParaRPr lang="es-MX" dirty="0" smtClean="0"/>
          </a:p>
          <a:p>
            <a:r>
              <a:rPr lang="es-MX" dirty="0" smtClean="0"/>
              <a:t>Este </a:t>
            </a:r>
            <a:r>
              <a:rPr lang="es-MX" dirty="0"/>
              <a:t>mecanismo </a:t>
            </a:r>
            <a:r>
              <a:rPr lang="es-MX" dirty="0" smtClean="0"/>
              <a:t>podría ser </a:t>
            </a:r>
            <a:r>
              <a:rPr lang="es-MX" dirty="0"/>
              <a:t>replicado en otras zonas metropolitanas</a:t>
            </a:r>
          </a:p>
        </p:txBody>
      </p:sp>
    </p:spTree>
    <p:extLst>
      <p:ext uri="{BB962C8B-B14F-4D97-AF65-F5344CB8AC3E}">
        <p14:creationId xmlns:p14="http://schemas.microsoft.com/office/powerpoint/2010/main" val="275722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4292600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99430"/>
            <a:ext cx="4544740" cy="521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52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s-MX" sz="2700" dirty="0"/>
              <a:t>circunstancias estructurales que pueden </a:t>
            </a:r>
            <a:r>
              <a:rPr lang="es-MX" sz="2700" dirty="0" smtClean="0"/>
              <a:t>contribuir o </a:t>
            </a:r>
            <a:r>
              <a:rPr lang="es-MX" sz="2700" dirty="0"/>
              <a:t>dificultar el avance en la gestión metropolitana.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132856"/>
            <a:ext cx="7239000" cy="3835808"/>
          </a:xfrm>
        </p:spPr>
        <p:txBody>
          <a:bodyPr/>
          <a:lstStyle/>
          <a:p>
            <a:r>
              <a:rPr lang="es-MX" dirty="0" smtClean="0"/>
              <a:t>Homologación </a:t>
            </a:r>
            <a:r>
              <a:rPr lang="es-MX" dirty="0"/>
              <a:t>normativa y </a:t>
            </a:r>
            <a:endParaRPr lang="es-MX" dirty="0" smtClean="0"/>
          </a:p>
          <a:p>
            <a:r>
              <a:rPr lang="es-MX" dirty="0" smtClean="0"/>
              <a:t>Definición </a:t>
            </a:r>
            <a:r>
              <a:rPr lang="es-MX" dirty="0"/>
              <a:t>de criterios comunes de </a:t>
            </a:r>
            <a:r>
              <a:rPr lang="es-MX" dirty="0" smtClean="0"/>
              <a:t>ordenamiento territorial </a:t>
            </a:r>
            <a:r>
              <a:rPr lang="es-MX" dirty="0"/>
              <a:t>entre </a:t>
            </a:r>
            <a:r>
              <a:rPr lang="es-MX" dirty="0" smtClean="0"/>
              <a:t>municipios</a:t>
            </a:r>
          </a:p>
          <a:p>
            <a:r>
              <a:rPr lang="es-MX" dirty="0" smtClean="0"/>
              <a:t>A</a:t>
            </a:r>
            <a:r>
              <a:rPr lang="es-MX" smtClean="0"/>
              <a:t>rmonización </a:t>
            </a:r>
            <a:r>
              <a:rPr lang="es-MX" dirty="0"/>
              <a:t>de </a:t>
            </a:r>
            <a:r>
              <a:rPr lang="es-MX"/>
              <a:t>los </a:t>
            </a:r>
            <a:r>
              <a:rPr lang="es-MX" smtClean="0"/>
              <a:t>períodos de </a:t>
            </a:r>
            <a:r>
              <a:rPr lang="es-MX" dirty="0"/>
              <a:t>gobierno</a:t>
            </a:r>
          </a:p>
        </p:txBody>
      </p:sp>
    </p:spTree>
    <p:extLst>
      <p:ext uri="{BB962C8B-B14F-4D97-AF65-F5344CB8AC3E}">
        <p14:creationId xmlns:p14="http://schemas.microsoft.com/office/powerpoint/2010/main" val="161363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INEGI, (2006). Delimitación </a:t>
            </a:r>
            <a:r>
              <a:rPr lang="es-MX" dirty="0"/>
              <a:t>de las zonas metropolitanas de México 2005, </a:t>
            </a:r>
            <a:r>
              <a:rPr lang="es-MX" dirty="0" smtClean="0"/>
              <a:t>Editoras Secretaría </a:t>
            </a:r>
            <a:r>
              <a:rPr lang="es-MX" dirty="0"/>
              <a:t>de Desarrollo Social Consejo Nacional de Población Instituto Nacional de Estadística, Geografía e </a:t>
            </a:r>
            <a:r>
              <a:rPr lang="es-MX" dirty="0" smtClean="0"/>
              <a:t>Informática, México.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536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300" b="1" dirty="0"/>
              <a:t>Objetivos de la unidad de aprendizaje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Estudiar </a:t>
            </a:r>
            <a:r>
              <a:rPr lang="es-MX" dirty="0"/>
              <a:t>el fenómeno metropolitano y describir el proceso de la </a:t>
            </a:r>
            <a:r>
              <a:rPr lang="es-MX" dirty="0" err="1" smtClean="0"/>
              <a:t>Metropolización</a:t>
            </a:r>
            <a:r>
              <a:rPr lang="es-MX" dirty="0" smtClean="0"/>
              <a:t> para </a:t>
            </a:r>
            <a:r>
              <a:rPr lang="es-MX" dirty="0"/>
              <a:t>identificar los términos básicos y la evolución de las zonas </a:t>
            </a:r>
            <a:r>
              <a:rPr lang="es-MX" dirty="0" smtClean="0"/>
              <a:t>urbanas a través </a:t>
            </a:r>
            <a:r>
              <a:rPr lang="es-MX" dirty="0"/>
              <a:t>del análisis de espacios </a:t>
            </a:r>
            <a:r>
              <a:rPr lang="es-MX" dirty="0" smtClean="0"/>
              <a:t>urbanos para proponer soluciones.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8429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CONTENIDO DE LA UNIDAD DE APRENDIZAJE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457200" y="2564904"/>
            <a:ext cx="3520440" cy="4114800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Definir </a:t>
            </a:r>
            <a:r>
              <a:rPr lang="es-MX" dirty="0"/>
              <a:t>conceptos básicos del fenómeno metropolitano y la </a:t>
            </a:r>
            <a:r>
              <a:rPr lang="es-MX" dirty="0" smtClean="0"/>
              <a:t>evolución de </a:t>
            </a:r>
            <a:r>
              <a:rPr lang="es-MX" dirty="0"/>
              <a:t>su proceso en el contexto nacional, a través de su delimitación y </a:t>
            </a:r>
            <a:r>
              <a:rPr lang="es-MX" dirty="0" smtClean="0"/>
              <a:t>elementos urbanos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>
          <a:xfrm>
            <a:off x="4178808" y="2564904"/>
            <a:ext cx="3520440" cy="4114800"/>
          </a:xfrm>
        </p:spPr>
        <p:txBody>
          <a:bodyPr>
            <a:normAutofit fontScale="62500" lnSpcReduction="20000"/>
          </a:bodyPr>
          <a:lstStyle/>
          <a:p>
            <a:endParaRPr lang="es-MX" dirty="0" smtClean="0"/>
          </a:p>
          <a:p>
            <a:r>
              <a:rPr lang="es-MX" dirty="0" smtClean="0"/>
              <a:t>Metrópoli</a:t>
            </a:r>
            <a:r>
              <a:rPr lang="es-MX" dirty="0"/>
              <a:t>, </a:t>
            </a:r>
            <a:r>
              <a:rPr lang="es-MX" dirty="0" err="1"/>
              <a:t>Megalópoli</a:t>
            </a:r>
            <a:r>
              <a:rPr lang="es-MX" dirty="0"/>
              <a:t> y </a:t>
            </a:r>
            <a:r>
              <a:rPr lang="es-MX" dirty="0" err="1"/>
              <a:t>Metápoli</a:t>
            </a:r>
            <a:r>
              <a:rPr lang="es-MX" dirty="0"/>
              <a:t> </a:t>
            </a:r>
          </a:p>
          <a:p>
            <a:r>
              <a:rPr lang="es-MX" dirty="0" smtClean="0"/>
              <a:t>Origen </a:t>
            </a:r>
            <a:r>
              <a:rPr lang="es-MX" dirty="0"/>
              <a:t>de la ciudad y evolución de las zonas metropolitanas </a:t>
            </a:r>
          </a:p>
          <a:p>
            <a:r>
              <a:rPr lang="es-MX" dirty="0" smtClean="0"/>
              <a:t>Proceso </a:t>
            </a:r>
            <a:r>
              <a:rPr lang="es-MX" dirty="0"/>
              <a:t>del fenómeno metropolitano urbano en México </a:t>
            </a:r>
          </a:p>
          <a:p>
            <a:r>
              <a:rPr lang="es-MX" dirty="0" smtClean="0"/>
              <a:t>Delimitación </a:t>
            </a:r>
            <a:r>
              <a:rPr lang="es-MX" dirty="0"/>
              <a:t>de dimensión urbana: área metropolitana, zona metropolitana </a:t>
            </a:r>
            <a:r>
              <a:rPr lang="es-MX" dirty="0" smtClean="0"/>
              <a:t>y distribución </a:t>
            </a:r>
            <a:r>
              <a:rPr lang="es-MX" dirty="0"/>
              <a:t>de territorio </a:t>
            </a:r>
          </a:p>
          <a:p>
            <a:r>
              <a:rPr lang="es-MX" dirty="0" smtClean="0"/>
              <a:t>Periferia</a:t>
            </a:r>
            <a:r>
              <a:rPr lang="es-MX" dirty="0"/>
              <a:t>, conurbación y mancha urbana </a:t>
            </a:r>
          </a:p>
          <a:p>
            <a:r>
              <a:rPr lang="es-MX" dirty="0" smtClean="0"/>
              <a:t>Ciudad </a:t>
            </a:r>
            <a:r>
              <a:rPr lang="es-MX" dirty="0"/>
              <a:t>Central </a:t>
            </a:r>
          </a:p>
          <a:p>
            <a:r>
              <a:rPr lang="es-MX" dirty="0" smtClean="0"/>
              <a:t>Partes </a:t>
            </a:r>
            <a:r>
              <a:rPr lang="es-MX" dirty="0"/>
              <a:t>que componen la metrópolis </a:t>
            </a:r>
          </a:p>
          <a:p>
            <a:r>
              <a:rPr lang="es-MX" dirty="0" smtClean="0"/>
              <a:t>Ubicación </a:t>
            </a:r>
            <a:r>
              <a:rPr lang="es-MX" dirty="0"/>
              <a:t>en el SUN </a:t>
            </a:r>
          </a:p>
          <a:p>
            <a:r>
              <a:rPr lang="es-MX" dirty="0" smtClean="0"/>
              <a:t>Grado </a:t>
            </a:r>
            <a:r>
              <a:rPr lang="es-MX" dirty="0"/>
              <a:t>de Urbanización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7571184" cy="658368"/>
          </a:xfrm>
        </p:spPr>
        <p:txBody>
          <a:bodyPr>
            <a:normAutofit lnSpcReduction="10000"/>
          </a:bodyPr>
          <a:lstStyle/>
          <a:p>
            <a:r>
              <a:rPr lang="es-MX" dirty="0"/>
              <a:t>Unidad 1. Conceptos básicos del fenómeno metropolitano y su proceso</a:t>
            </a:r>
          </a:p>
        </p:txBody>
      </p:sp>
    </p:spTree>
    <p:extLst>
      <p:ext uri="{BB962C8B-B14F-4D97-AF65-F5344CB8AC3E}">
        <p14:creationId xmlns:p14="http://schemas.microsoft.com/office/powerpoint/2010/main" val="417321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Mapa curricular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6672"/>
            <a:ext cx="7919390" cy="684030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746400" y="2696220"/>
            <a:ext cx="57606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6461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VETAJAS Y LIMITACIONES DEL RECURSO DIDÁCTICO: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/>
          <a:lstStyle/>
          <a:p>
            <a:r>
              <a:rPr lang="es-MX" dirty="0"/>
              <a:t>Las ventajas que ofrece este material es que proporciona tanto al profesor como al alumno un apoyo visual para identificar y entender ejemplos de los diversos elementos de la estructura urbana.</a:t>
            </a:r>
            <a:br>
              <a:rPr lang="es-MX" dirty="0"/>
            </a:br>
            <a:r>
              <a:rPr lang="es-MX" dirty="0"/>
              <a:t>Sus limitaciones estriban en la pericia del docente para utilizar este medio como apoyo a su conocimiento previo sobre el tema.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0437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 sz="4000" dirty="0">
                <a:ln w="12700"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SUGERENCIAS DE MOMENTO Y USO: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708920"/>
            <a:ext cx="7239000" cy="3746816"/>
          </a:xfrm>
        </p:spPr>
        <p:txBody>
          <a:bodyPr/>
          <a:lstStyle/>
          <a:p>
            <a:r>
              <a:rPr lang="es-MX" altLang="es-MX" dirty="0"/>
              <a:t>Se sugiere el uso de este material como soporte visual para la </a:t>
            </a:r>
            <a:r>
              <a:rPr lang="es-MX" altLang="es-MX" dirty="0" smtClean="0"/>
              <a:t>primera </a:t>
            </a:r>
            <a:r>
              <a:rPr lang="es-MX" altLang="es-MX" dirty="0"/>
              <a:t>unidad de competencia donde el alumno conocerá </a:t>
            </a:r>
            <a:r>
              <a:rPr lang="es-MX" altLang="es-MX" dirty="0" smtClean="0"/>
              <a:t>el fenómeno metropolitano en </a:t>
            </a:r>
            <a:r>
              <a:rPr lang="es-MX" altLang="es-MX" dirty="0"/>
              <a:t>México.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2328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143000"/>
          </a:xfrm>
        </p:spPr>
        <p:txBody>
          <a:bodyPr/>
          <a:lstStyle/>
          <a:p>
            <a:r>
              <a:rPr lang="es-MX" dirty="0" smtClean="0"/>
              <a:t>MATERIAL DIDÁCTICO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28" y="1463040"/>
            <a:ext cx="8100392" cy="540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91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147</TotalTime>
  <Words>1264</Words>
  <Application>Microsoft Office PowerPoint</Application>
  <PresentationFormat>Presentación en pantalla (4:3)</PresentationFormat>
  <Paragraphs>98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Trebuchet MS</vt:lpstr>
      <vt:lpstr>Wingdings</vt:lpstr>
      <vt:lpstr>Wingdings 2</vt:lpstr>
      <vt:lpstr>Opulento</vt:lpstr>
      <vt:lpstr>UNIDAD DE APRENDIZAJE:  Proyectos de Metropolización  UNIDAD DE COMPETENCIA:  Conceptos básicos del fenómeno metropolitano y su proceso   MATERIAL DIDÁCTICO: Material audiovisual (proyectable)   AUTOR: Dra. Adriana Soledad Espinosa Flores </vt:lpstr>
      <vt:lpstr>INTRODUCCIÓN:  </vt:lpstr>
      <vt:lpstr>Objetivos del área curricular o disciplinaria:</vt:lpstr>
      <vt:lpstr>Objetivos de la unidad de aprendizaje </vt:lpstr>
      <vt:lpstr>CONTENIDO DE LA UNIDAD DE APRENDIZAJE</vt:lpstr>
      <vt:lpstr>Mapa curricular</vt:lpstr>
      <vt:lpstr>VETAJAS Y LIMITACIONES DEL RECURSO DIDÁCTICO: </vt:lpstr>
      <vt:lpstr>SUGERENCIAS DE MOMENTO Y USO:</vt:lpstr>
      <vt:lpstr>MATERIAL DIDÁCTICO</vt:lpstr>
      <vt:lpstr>EL FENÓMENO METROPOLITANO EN MÉXICO</vt:lpstr>
      <vt:lpstr>ANTECEDENTES</vt:lpstr>
      <vt:lpstr>DÉCADA DE LOS 40’S</vt:lpstr>
      <vt:lpstr>Presentación de PowerPoint</vt:lpstr>
      <vt:lpstr>FINES DE LA DÉCADA DE 1940 Y DÉCADA DE 1950</vt:lpstr>
      <vt:lpstr>DÉCADA DE LOS 60’S</vt:lpstr>
      <vt:lpstr>DÉCADA DE LOS 70’S</vt:lpstr>
      <vt:lpstr>Presentación de PowerPoint</vt:lpstr>
      <vt:lpstr>DÉCADA DE LOS 80’S</vt:lpstr>
      <vt:lpstr>DÉCADA DE LOS 90’S</vt:lpstr>
      <vt:lpstr>Presentación de PowerPoint</vt:lpstr>
      <vt:lpstr>El concepto de ZONA METROPOLITANA</vt:lpstr>
      <vt:lpstr>Presentación de PowerPoint</vt:lpstr>
      <vt:lpstr>SIN INSTRUMENTOS PARA REGULARIZARLA</vt:lpstr>
      <vt:lpstr>Presentación de PowerPoint</vt:lpstr>
      <vt:lpstr>Indicadores del proceso de metropolización, 1960-2005</vt:lpstr>
      <vt:lpstr>Presentación de PowerPoint</vt:lpstr>
      <vt:lpstr>Presentación de PowerPoint</vt:lpstr>
      <vt:lpstr>REQUERIMIENTOS</vt:lpstr>
      <vt:lpstr>La gestión metropolitana como factor de desarrollo económico</vt:lpstr>
      <vt:lpstr>Presentación de PowerPoint</vt:lpstr>
      <vt:lpstr>MECANISMOS DE DESARROLLO</vt:lpstr>
      <vt:lpstr>mecanismos de coordinación intermunicipal e Intergubernamental</vt:lpstr>
      <vt:lpstr>Presentación de PowerPoint</vt:lpstr>
      <vt:lpstr>Presentación de PowerPoint</vt:lpstr>
      <vt:lpstr>circunstancias estructurales que pueden contribuir o dificultar el avance en la gestión metropolitana. 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FENÓMENO METROPOLITANO EN MÉXICO</dc:title>
  <dc:creator>Adriana</dc:creator>
  <cp:lastModifiedBy>Adriana</cp:lastModifiedBy>
  <cp:revision>13</cp:revision>
  <dcterms:created xsi:type="dcterms:W3CDTF">2017-08-30T20:11:22Z</dcterms:created>
  <dcterms:modified xsi:type="dcterms:W3CDTF">2017-10-16T01:36:18Z</dcterms:modified>
</cp:coreProperties>
</file>