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324" r:id="rId2"/>
    <p:sldId id="333" r:id="rId3"/>
    <p:sldId id="334" r:id="rId4"/>
    <p:sldId id="335" r:id="rId5"/>
    <p:sldId id="336" r:id="rId6"/>
    <p:sldId id="337" r:id="rId7"/>
    <p:sldId id="332" r:id="rId8"/>
    <p:sldId id="306" r:id="rId9"/>
    <p:sldId id="348" r:id="rId10"/>
    <p:sldId id="262" r:id="rId11"/>
    <p:sldId id="310" r:id="rId12"/>
    <p:sldId id="311" r:id="rId13"/>
    <p:sldId id="312" r:id="rId14"/>
    <p:sldId id="338" r:id="rId15"/>
    <p:sldId id="313" r:id="rId16"/>
    <p:sldId id="307" r:id="rId17"/>
    <p:sldId id="314" r:id="rId18"/>
    <p:sldId id="340" r:id="rId19"/>
    <p:sldId id="339" r:id="rId20"/>
    <p:sldId id="309" r:id="rId21"/>
    <p:sldId id="341" r:id="rId22"/>
    <p:sldId id="263" r:id="rId23"/>
    <p:sldId id="315" r:id="rId24"/>
    <p:sldId id="342" r:id="rId25"/>
    <p:sldId id="316" r:id="rId26"/>
    <p:sldId id="317" r:id="rId27"/>
    <p:sldId id="318" r:id="rId28"/>
    <p:sldId id="345" r:id="rId29"/>
    <p:sldId id="319" r:id="rId30"/>
    <p:sldId id="346" r:id="rId31"/>
    <p:sldId id="343" r:id="rId32"/>
    <p:sldId id="347" r:id="rId33"/>
    <p:sldId id="320" r:id="rId34"/>
    <p:sldId id="344" r:id="rId35"/>
    <p:sldId id="321" r:id="rId36"/>
    <p:sldId id="322" r:id="rId37"/>
    <p:sldId id="323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43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7500"/>
    <a:srgbClr val="F25F29"/>
    <a:srgbClr val="91BED4"/>
    <a:srgbClr val="F0F0F0"/>
    <a:srgbClr val="304269"/>
    <a:srgbClr val="D9E8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74" autoAdjust="0"/>
    <p:restoredTop sz="87368" autoAdjust="0"/>
  </p:normalViewPr>
  <p:slideViewPr>
    <p:cSldViewPr>
      <p:cViewPr varScale="1">
        <p:scale>
          <a:sx n="64" d="100"/>
          <a:sy n="64" d="100"/>
        </p:scale>
        <p:origin x="1674" y="72"/>
      </p:cViewPr>
      <p:guideLst>
        <p:guide orient="horz" pos="3168"/>
        <p:guide pos="43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096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45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4D7EC3-CD50-4DA5-B722-330229C0073D}" type="datetimeFigureOut">
              <a:rPr lang="en-US" smtClean="0"/>
              <a:t>10/14/2017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712E5A-FBEB-4329-9E4A-5F20B492F51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4353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BE0011-04E0-4F3F-BFCE-633C944A425A}" type="datetimeFigureOut">
              <a:rPr lang="en-US" smtClean="0"/>
              <a:t>10/14/2017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7D2AD7-BD31-48B9-8C8A-7D4EAE7F648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835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template can be used as a starter file for a photo album.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3730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2689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1959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4352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588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bum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8458200" cy="6858000"/>
          </a:xfrm>
          <a:prstGeom prst="rect">
            <a:avLst/>
          </a:prstGeom>
        </p:spPr>
      </p:pic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2950957" y="1191150"/>
            <a:ext cx="4937760" cy="983431"/>
          </a:xfrm>
          <a:solidFill>
            <a:schemeClr val="tx1">
              <a:lumMod val="95000"/>
              <a:lumOff val="5000"/>
              <a:alpha val="64000"/>
            </a:schemeClr>
          </a:solidFill>
          <a:ln w="38100" cmpd="dbl">
            <a:noFill/>
          </a:ln>
        </p:spPr>
        <p:txBody>
          <a:bodyPr tIns="137160" anchor="ctr" anchorCtr="0">
            <a:normAutofit/>
          </a:bodyPr>
          <a:lstStyle>
            <a:lvl1pPr algn="ctr">
              <a:buNone/>
              <a:defRPr sz="32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Master title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2906973" y="1143000"/>
            <a:ext cx="5029200" cy="1066800"/>
          </a:xfrm>
          <a:prstGeom prst="rect">
            <a:avLst/>
          </a:prstGeom>
          <a:noFill/>
          <a:ln w="38100">
            <a:solidFill>
              <a:schemeClr val="tx1">
                <a:lumMod val="95000"/>
                <a:lumOff val="5000"/>
                <a:alpha val="5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-Up Landscape with Captions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800600" y="914400"/>
            <a:ext cx="3962400" cy="29718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4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7" name="Rectangle 7"/>
          <p:cNvSpPr>
            <a:spLocks noGrp="1" noChangeAspect="1"/>
          </p:cNvSpPr>
          <p:nvPr>
            <p:ph type="pic" sz="quarter" idx="14"/>
          </p:nvPr>
        </p:nvSpPr>
        <p:spPr>
          <a:xfrm>
            <a:off x="457200" y="914400"/>
            <a:ext cx="3962400" cy="29718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lang="en-US" sz="24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57200" y="4114800"/>
            <a:ext cx="3962400" cy="1214887"/>
          </a:xfrm>
        </p:spPr>
        <p:txBody>
          <a:bodyPr vert="horz" lIns="91440" tIns="45720" rIns="9144" bIns="45720" rtlCol="0" anchor="t" anchorCtr="0">
            <a:noAutofit/>
          </a:bodyPr>
          <a:lstStyle>
            <a:lvl1pPr marL="0" marR="0" indent="0" algn="ctr" rtl="0" latinLnBrk="0">
              <a:spcBef>
                <a:spcPct val="20000"/>
              </a:spcBef>
              <a:buFontTx/>
              <a:buNone/>
              <a:defRPr lang="en-US" sz="1800" kern="12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lvl="0" indent="0" algn="l" defTabSz="914400" rtl="0" eaLnBrk="1" latinLnBrk="0" hangingPunct="1">
              <a:spcBef>
                <a:spcPct val="20000"/>
              </a:spcBef>
              <a:buFontTx/>
              <a:buNone/>
            </a:pPr>
            <a:r>
              <a:rPr lang="en-US" dirty="0"/>
              <a:t>Click to add caption</a:t>
            </a:r>
          </a:p>
        </p:txBody>
      </p:sp>
      <p:sp>
        <p:nvSpPr>
          <p:cNvPr id="9" name="Rectangle 7"/>
          <p:cNvSpPr>
            <a:spLocks noGrp="1"/>
          </p:cNvSpPr>
          <p:nvPr>
            <p:ph type="body" sz="quarter" idx="17" hasCustomPrompt="1"/>
          </p:nvPr>
        </p:nvSpPr>
        <p:spPr>
          <a:xfrm>
            <a:off x="4800599" y="4114800"/>
            <a:ext cx="3990975" cy="1214887"/>
          </a:xfrm>
        </p:spPr>
        <p:txBody>
          <a:bodyPr vert="horz" lIns="91440" tIns="45720" rIns="9144" bIns="45720" rtlCol="0" anchor="t" anchorCtr="0">
            <a:noAutofit/>
          </a:bodyPr>
          <a:lstStyle>
            <a:lvl1pPr marL="0" marR="0" indent="0" algn="ctr" rtl="0" latinLnBrk="0">
              <a:spcBef>
                <a:spcPct val="20000"/>
              </a:spcBef>
              <a:buFontTx/>
              <a:buNone/>
              <a:defRPr lang="en-US" sz="1800" kern="12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lvl="0" indent="0" algn="l" defTabSz="914400" rtl="0" eaLnBrk="1" latinLnBrk="0" hangingPunct="1">
              <a:spcBef>
                <a:spcPct val="20000"/>
              </a:spcBef>
              <a:buFontTx/>
              <a:buNone/>
            </a:pPr>
            <a:r>
              <a:rPr lang="en-US" dirty="0"/>
              <a:t>Click to add caption</a:t>
            </a:r>
          </a:p>
        </p:txBody>
      </p:sp>
      <p:grpSp>
        <p:nvGrpSpPr>
          <p:cNvPr id="10" name="Group 9"/>
          <p:cNvGrpSpPr/>
          <p:nvPr userDrawn="1"/>
        </p:nvGrpSpPr>
        <p:grpSpPr>
          <a:xfrm rot="5400000">
            <a:off x="4277032" y="1991032"/>
            <a:ext cx="589936" cy="9144000"/>
            <a:chOff x="8524568" y="0"/>
            <a:chExt cx="589936" cy="68580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8524568" y="0"/>
              <a:ext cx="540774" cy="6858000"/>
            </a:xfrm>
            <a:prstGeom prst="rect">
              <a:avLst/>
            </a:prstGeom>
            <a:solidFill>
              <a:srgbClr val="FC7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C7500"/>
                </a:solidFill>
              </a:endParaRPr>
            </a:p>
          </p:txBody>
        </p:sp>
        <p:cxnSp>
          <p:nvCxnSpPr>
            <p:cNvPr id="12" name="Straight Connector 11"/>
            <p:cNvCxnSpPr/>
            <p:nvPr userDrawn="1"/>
          </p:nvCxnSpPr>
          <p:spPr>
            <a:xfrm rot="5400000">
              <a:off x="5685504" y="3429000"/>
              <a:ext cx="6858000" cy="0"/>
            </a:xfrm>
            <a:prstGeom prst="line">
              <a:avLst/>
            </a:prstGeom>
            <a:ln w="50800">
              <a:solidFill>
                <a:srgbClr val="FC7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rPr lang="en-US" smtClean="0"/>
              <a:pPr/>
              <a:t>10/14/2017</a:t>
            </a:fld>
            <a:endParaRPr lang="en-US" dirty="0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-Up Snapsh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 rot="1223811">
            <a:off x="4598124" y="530555"/>
            <a:ext cx="2282441" cy="2467504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36000">
                <a:schemeClr val="bg1"/>
              </a:gs>
            </a:gsLst>
            <a:lin ang="14400000" scaled="0"/>
          </a:gradFill>
          <a:ln w="9525">
            <a:solidFill>
              <a:schemeClr val="bg1">
                <a:lumMod val="85000"/>
              </a:schemeClr>
            </a:solidFill>
          </a:ln>
          <a:effectLst>
            <a:outerShdw blurRad="25400" dist="127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5"/>
          </p:nvPr>
        </p:nvSpPr>
        <p:spPr>
          <a:xfrm rot="1223811">
            <a:off x="4794084" y="657037"/>
            <a:ext cx="2035690" cy="1912315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rPr lang="en-US" smtClean="0"/>
              <a:t>10/14/2017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t>‹Nº›</a:t>
            </a:fld>
            <a:endParaRPr lang="en-US"/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5943600"/>
            <a:ext cx="8204200" cy="457200"/>
          </a:xfrm>
        </p:spPr>
        <p:txBody>
          <a:bodyPr>
            <a:normAutofit/>
          </a:bodyPr>
          <a:lstStyle>
            <a:lvl1pPr>
              <a:buNone/>
              <a:defRPr sz="2400" b="1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533400" y="1172146"/>
            <a:ext cx="3810000" cy="4148667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36000">
                <a:schemeClr val="bg1"/>
              </a:gs>
            </a:gsLst>
            <a:lin ang="14400000" scaled="0"/>
          </a:gradFill>
          <a:ln w="9525">
            <a:solidFill>
              <a:schemeClr val="bg1">
                <a:lumMod val="85000"/>
              </a:schemeClr>
            </a:solidFill>
          </a:ln>
          <a:effectLst>
            <a:outerShdw blurRad="25400" dist="127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780535" y="1439693"/>
            <a:ext cx="3346622" cy="3175000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>
              <a:buNone/>
              <a:defRPr sz="2200">
                <a:solidFill>
                  <a:schemeClr val="bg1"/>
                </a:solidFill>
              </a:defRPr>
            </a:lvl1pPr>
          </a:lstStyle>
          <a:p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781050" y="4754393"/>
            <a:ext cx="3333750" cy="317500"/>
          </a:xfrm>
        </p:spPr>
        <p:txBody>
          <a:bodyPr>
            <a:noAutofit/>
          </a:bodyPr>
          <a:lstStyle>
            <a:lvl1pPr algn="ctr">
              <a:buNone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short caption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5985608" y="2877171"/>
            <a:ext cx="2624992" cy="2837829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36000">
                <a:schemeClr val="bg1"/>
              </a:gs>
            </a:gsLst>
            <a:lin ang="14400000" scaled="0"/>
          </a:gradFill>
          <a:ln w="9525">
            <a:solidFill>
              <a:schemeClr val="bg1">
                <a:lumMod val="85000"/>
              </a:schemeClr>
            </a:solidFill>
          </a:ln>
          <a:effectLst>
            <a:outerShdw blurRad="25400" dist="127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6137438" y="3013976"/>
            <a:ext cx="2341209" cy="2199318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s-ES_tradnl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Up Slide Fil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0599" y="1371600"/>
            <a:ext cx="4026757" cy="4038600"/>
          </a:xfrm>
          <a:prstGeom prst="rect">
            <a:avLst/>
          </a:prstGeom>
        </p:spPr>
      </p:pic>
      <p:sp>
        <p:nvSpPr>
          <p:cNvPr id="13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592249" y="2370152"/>
            <a:ext cx="2804822" cy="1788380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r>
              <a:rPr lang="es-ES_tradnl"/>
              <a:t>Drag picture to placeholder or click icon to add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5176" y="685801"/>
            <a:ext cx="2507224" cy="2514599"/>
          </a:xfrm>
          <a:prstGeom prst="rect">
            <a:avLst/>
          </a:prstGeom>
        </p:spPr>
      </p:pic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5706474" y="1371600"/>
            <a:ext cx="1600200" cy="1002547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>
              <a:buNone/>
              <a:defRPr sz="1100" baseline="0">
                <a:solidFill>
                  <a:schemeClr val="bg1"/>
                </a:solidFill>
              </a:defRPr>
            </a:lvl1pPr>
          </a:lstStyle>
          <a:p>
            <a:r>
              <a:rPr lang="es-ES_tradnl"/>
              <a:t>Drag picture to placeholder or click icon to add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5176" y="3429001"/>
            <a:ext cx="2507224" cy="2514599"/>
          </a:xfrm>
          <a:prstGeom prst="rect">
            <a:avLst/>
          </a:prstGeom>
        </p:spPr>
      </p:pic>
      <p:sp>
        <p:nvSpPr>
          <p:cNvPr id="17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5706474" y="4114800"/>
            <a:ext cx="1600200" cy="1002547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>
              <a:buNone/>
              <a:defRPr sz="1100" baseline="0">
                <a:solidFill>
                  <a:schemeClr val="bg1"/>
                </a:solidFill>
              </a:defRPr>
            </a:lvl1pPr>
          </a:lstStyle>
          <a:p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2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 smtClean="0"/>
              <a:t>10/14/2017</a:t>
            </a:fld>
            <a:endParaRPr lang="en-US"/>
          </a:p>
        </p:txBody>
      </p:sp>
      <p:sp>
        <p:nvSpPr>
          <p:cNvPr id="2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2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spect="1"/>
          </p:cNvSpPr>
          <p:nvPr>
            <p:ph type="pic" sz="quarter" idx="13"/>
          </p:nvPr>
        </p:nvSpPr>
        <p:spPr>
          <a:xfrm>
            <a:off x="228600" y="533400"/>
            <a:ext cx="2743200" cy="36576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lang="en-US" sz="24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7" name="Rectangle 8"/>
          <p:cNvSpPr>
            <a:spLocks noGrp="1" noChangeAspect="1"/>
          </p:cNvSpPr>
          <p:nvPr>
            <p:ph type="pic" sz="quarter" idx="14"/>
          </p:nvPr>
        </p:nvSpPr>
        <p:spPr>
          <a:xfrm>
            <a:off x="3200400" y="533400"/>
            <a:ext cx="2743200" cy="36576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lang="en-US" sz="24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8" name="Rectangle 8"/>
          <p:cNvSpPr>
            <a:spLocks noGrp="1" noChangeAspect="1"/>
          </p:cNvSpPr>
          <p:nvPr>
            <p:ph type="pic" sz="quarter" idx="15"/>
          </p:nvPr>
        </p:nvSpPr>
        <p:spPr>
          <a:xfrm>
            <a:off x="6172200" y="533400"/>
            <a:ext cx="2743200" cy="36576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lang="en-US" sz="24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9" name="Rectangle 6"/>
          <p:cNvSpPr>
            <a:spLocks noGrp="1"/>
          </p:cNvSpPr>
          <p:nvPr>
            <p:ph type="body" sz="quarter" idx="16" hasCustomPrompt="1"/>
          </p:nvPr>
        </p:nvSpPr>
        <p:spPr>
          <a:xfrm>
            <a:off x="228600" y="44196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10" name="Rectangle 6"/>
          <p:cNvSpPr>
            <a:spLocks noGrp="1"/>
          </p:cNvSpPr>
          <p:nvPr>
            <p:ph type="body" sz="quarter" idx="17" hasCustomPrompt="1"/>
          </p:nvPr>
        </p:nvSpPr>
        <p:spPr>
          <a:xfrm>
            <a:off x="3200400" y="44196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11" name="Rectangle 6"/>
          <p:cNvSpPr>
            <a:spLocks noGrp="1"/>
          </p:cNvSpPr>
          <p:nvPr>
            <p:ph type="body" sz="quarter" idx="18" hasCustomPrompt="1"/>
          </p:nvPr>
        </p:nvSpPr>
        <p:spPr>
          <a:xfrm>
            <a:off x="6172200" y="44196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/>
              <a:t>Click to add caption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 rot="5400000">
            <a:off x="4277032" y="1991032"/>
            <a:ext cx="589936" cy="9144000"/>
            <a:chOff x="8524568" y="0"/>
            <a:chExt cx="589936" cy="6858000"/>
          </a:xfrm>
        </p:grpSpPr>
        <p:sp>
          <p:nvSpPr>
            <p:cNvPr id="13" name="Rectangle 12"/>
            <p:cNvSpPr/>
            <p:nvPr userDrawn="1"/>
          </p:nvSpPr>
          <p:spPr>
            <a:xfrm>
              <a:off x="8524568" y="0"/>
              <a:ext cx="540774" cy="6858000"/>
            </a:xfrm>
            <a:prstGeom prst="rect">
              <a:avLst/>
            </a:prstGeom>
            <a:solidFill>
              <a:srgbClr val="FC7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C7500"/>
                </a:solidFill>
              </a:endParaRPr>
            </a:p>
          </p:txBody>
        </p:sp>
        <p:cxnSp>
          <p:nvCxnSpPr>
            <p:cNvPr id="14" name="Straight Connector 13"/>
            <p:cNvCxnSpPr/>
            <p:nvPr userDrawn="1"/>
          </p:nvCxnSpPr>
          <p:spPr>
            <a:xfrm rot="5400000">
              <a:off x="5685504" y="3429000"/>
              <a:ext cx="6858000" cy="0"/>
            </a:xfrm>
            <a:prstGeom prst="line">
              <a:avLst/>
            </a:prstGeom>
            <a:ln w="50800">
              <a:solidFill>
                <a:srgbClr val="FC7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rPr lang="en-US" smtClean="0"/>
              <a:pPr/>
              <a:t>10/14/2017</a:t>
            </a:fld>
            <a:endParaRPr lang="en-US" dirty="0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-Up 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rPr lang="en-US" smtClean="0"/>
              <a:t>10/14/2017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t>‹Nº›</a:t>
            </a:fld>
            <a:endParaRPr lang="en-US"/>
          </a:p>
        </p:txBody>
      </p:sp>
      <p:sp>
        <p:nvSpPr>
          <p:cNvPr id="6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741631" y="3480023"/>
            <a:ext cx="3792769" cy="284457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lang="en-US" sz="24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7" name="Rectangle 7"/>
          <p:cNvSpPr>
            <a:spLocks noGrp="1" noChangeAspect="1"/>
          </p:cNvSpPr>
          <p:nvPr>
            <p:ph type="pic" sz="quarter" idx="14"/>
          </p:nvPr>
        </p:nvSpPr>
        <p:spPr>
          <a:xfrm>
            <a:off x="558800" y="3480023"/>
            <a:ext cx="3792769" cy="284457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lang="en-US" sz="24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15"/>
          </p:nvPr>
        </p:nvSpPr>
        <p:spPr>
          <a:xfrm>
            <a:off x="4741631" y="355823"/>
            <a:ext cx="3792769" cy="284457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lang="en-US" sz="24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9" name="Rectangle 11"/>
          <p:cNvSpPr>
            <a:spLocks noGrp="1"/>
          </p:cNvSpPr>
          <p:nvPr>
            <p:ph type="body" sz="quarter" idx="16" hasCustomPrompt="1"/>
          </p:nvPr>
        </p:nvSpPr>
        <p:spPr>
          <a:xfrm>
            <a:off x="558800" y="355823"/>
            <a:ext cx="3792769" cy="2844577"/>
          </a:xfrm>
        </p:spPr>
        <p:txBody>
          <a:bodyPr anchor="b" anchorCtr="0">
            <a:noAutofit/>
          </a:bodyPr>
          <a:lstStyle>
            <a:lvl1pPr marL="0" marR="0" indent="0" algn="ctr" rtl="0" latinLnBrk="0">
              <a:spcBef>
                <a:spcPct val="20000"/>
              </a:spcBef>
              <a:buFontTx/>
              <a:buNone/>
              <a:defRPr sz="1800" b="1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/>
              <a:t>Click to add caption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norama Mixed"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 smtClean="0"/>
              <a:t>10/14/2017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008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t>‹Nº›</a:t>
            </a:fld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592392" y="592392"/>
            <a:ext cx="7391400" cy="2286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>
            <a:normAutofit/>
          </a:bodyPr>
          <a:lstStyle>
            <a:lvl1pPr algn="ctr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09600" y="3352800"/>
            <a:ext cx="2286000" cy="2286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sz="1600" b="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3276600" y="3352800"/>
            <a:ext cx="2286000" cy="2286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sz="1600" b="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5791200" y="3352800"/>
            <a:ext cx="2286000" cy="381000"/>
          </a:xfrm>
        </p:spPr>
        <p:txBody>
          <a:bodyPr>
            <a:normAutofit/>
          </a:bodyPr>
          <a:lstStyle>
            <a:lvl1pPr>
              <a:buNone/>
              <a:defRPr sz="18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91200" y="3886200"/>
            <a:ext cx="2286000" cy="1752600"/>
          </a:xfrm>
        </p:spPr>
        <p:txBody>
          <a:bodyPr>
            <a:normAutofit/>
          </a:bodyPr>
          <a:lstStyle>
            <a:lvl1pPr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subtext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8524568" y="0"/>
            <a:ext cx="540774" cy="6858000"/>
          </a:xfrm>
          <a:prstGeom prst="rect">
            <a:avLst/>
          </a:prstGeom>
          <a:solidFill>
            <a:srgbClr val="91B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C7500"/>
              </a:solidFill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 rot="5400000">
            <a:off x="5693734" y="3429000"/>
            <a:ext cx="6858000" cy="0"/>
          </a:xfrm>
          <a:prstGeom prst="line">
            <a:avLst/>
          </a:prstGeom>
          <a:ln w="50800">
            <a:solidFill>
              <a:srgbClr val="91BE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-Up Portrait with Colored Captions"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rPr lang="en-US" smtClean="0"/>
              <a:t>10/14/2017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t>‹Nº›</a:t>
            </a:fld>
            <a:endParaRPr lang="en-US"/>
          </a:p>
        </p:txBody>
      </p:sp>
      <p:sp>
        <p:nvSpPr>
          <p:cNvPr id="6" name="Rectangle 7"/>
          <p:cNvSpPr>
            <a:spLocks noGrp="1"/>
          </p:cNvSpPr>
          <p:nvPr>
            <p:ph type="pic" sz="quarter" idx="14"/>
          </p:nvPr>
        </p:nvSpPr>
        <p:spPr>
          <a:xfrm>
            <a:off x="2209800" y="2411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pic" sz="quarter" idx="26"/>
          </p:nvPr>
        </p:nvSpPr>
        <p:spPr>
          <a:xfrm>
            <a:off x="2209800" y="33653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25"/>
          </p:nvPr>
        </p:nvSpPr>
        <p:spPr>
          <a:xfrm>
            <a:off x="4652720" y="241192"/>
            <a:ext cx="2217698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9" name="Rectangle 7"/>
          <p:cNvSpPr>
            <a:spLocks noGrp="1"/>
          </p:cNvSpPr>
          <p:nvPr>
            <p:ph type="pic" sz="quarter" idx="27"/>
          </p:nvPr>
        </p:nvSpPr>
        <p:spPr>
          <a:xfrm>
            <a:off x="4648200" y="33653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00497" y="1295400"/>
            <a:ext cx="1676400" cy="1905000"/>
          </a:xfrm>
          <a:solidFill>
            <a:srgbClr val="91BED4"/>
          </a:solidFill>
        </p:spPr>
        <p:txBody>
          <a:bodyPr anchor="b" anchorCtr="0">
            <a:noAutofit/>
          </a:bodyPr>
          <a:lstStyle>
            <a:lvl1pPr marL="0" marR="0" indent="0" algn="r" rtl="0" latinLnBrk="0">
              <a:spcBef>
                <a:spcPct val="20000"/>
              </a:spcBef>
              <a:buFontTx/>
              <a:buNone/>
              <a:defRPr sz="16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11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7086600" y="1295400"/>
            <a:ext cx="1676400" cy="1905000"/>
          </a:xfrm>
          <a:solidFill>
            <a:srgbClr val="FC7500"/>
          </a:solidFill>
        </p:spPr>
        <p:txBody>
          <a:bodyPr anchor="b" anchorCtr="0"/>
          <a:lstStyle>
            <a:lvl1pPr marL="0" marR="0" indent="0" algn="l">
              <a:buFontTx/>
              <a:buNone/>
              <a:defRPr sz="1600" baseline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12" name="Rectangle 7"/>
          <p:cNvSpPr>
            <a:spLocks noGrp="1"/>
          </p:cNvSpPr>
          <p:nvPr>
            <p:ph type="body" sz="quarter" idx="28" hasCustomPrompt="1"/>
          </p:nvPr>
        </p:nvSpPr>
        <p:spPr>
          <a:xfrm>
            <a:off x="400497" y="3352800"/>
            <a:ext cx="1676400" cy="1905000"/>
          </a:xfrm>
          <a:solidFill>
            <a:srgbClr val="FC7500"/>
          </a:solidFill>
        </p:spPr>
        <p:txBody>
          <a:bodyPr anchor="t" anchorCtr="0"/>
          <a:lstStyle>
            <a:lvl1pPr marL="0" marR="0" indent="0" algn="r">
              <a:buFontTx/>
              <a:buNone/>
              <a:defRPr sz="1600" baseline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30" hasCustomPrompt="1"/>
          </p:nvPr>
        </p:nvSpPr>
        <p:spPr>
          <a:xfrm>
            <a:off x="7086600" y="3352800"/>
            <a:ext cx="1676400" cy="1905000"/>
          </a:xfrm>
          <a:solidFill>
            <a:srgbClr val="91BED4"/>
          </a:solidFill>
        </p:spPr>
        <p:txBody>
          <a:bodyPr anchor="t" anchorCtr="0"/>
          <a:lstStyle>
            <a:lvl1pPr marL="0" marR="0" indent="0" algn="l">
              <a:buFontTx/>
              <a:buNone/>
              <a:defRPr sz="1600" baseline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caption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-Up Portrait with Captions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rPr lang="en-US" smtClean="0"/>
              <a:t>10/14/2017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t>‹Nº›</a:t>
            </a:fld>
            <a:endParaRPr lang="en-US"/>
          </a:p>
        </p:txBody>
      </p:sp>
      <p:sp>
        <p:nvSpPr>
          <p:cNvPr id="6" name="Rectangle 7"/>
          <p:cNvSpPr>
            <a:spLocks noGrp="1"/>
          </p:cNvSpPr>
          <p:nvPr>
            <p:ph type="pic" sz="quarter" idx="14"/>
          </p:nvPr>
        </p:nvSpPr>
        <p:spPr>
          <a:xfrm>
            <a:off x="2247900" y="2411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pic" sz="quarter" idx="26"/>
          </p:nvPr>
        </p:nvSpPr>
        <p:spPr>
          <a:xfrm>
            <a:off x="2247900" y="33653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25"/>
          </p:nvPr>
        </p:nvSpPr>
        <p:spPr>
          <a:xfrm>
            <a:off x="4690820" y="241192"/>
            <a:ext cx="2217698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9" name="Rectangle 7"/>
          <p:cNvSpPr>
            <a:spLocks noGrp="1"/>
          </p:cNvSpPr>
          <p:nvPr>
            <p:ph type="pic" sz="quarter" idx="27"/>
          </p:nvPr>
        </p:nvSpPr>
        <p:spPr>
          <a:xfrm>
            <a:off x="4686300" y="33653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342900" y="1257300"/>
            <a:ext cx="1676400" cy="1905000"/>
          </a:xfrm>
          <a:noFill/>
        </p:spPr>
        <p:txBody>
          <a:bodyPr anchor="b" anchorCtr="0">
            <a:noAutofit/>
          </a:bodyPr>
          <a:lstStyle>
            <a:lvl1pPr marL="0" marR="0" indent="0" algn="r" rtl="0" latinLnBrk="0">
              <a:spcBef>
                <a:spcPct val="20000"/>
              </a:spcBef>
              <a:buFontTx/>
              <a:buNone/>
              <a:defRPr sz="16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12" name="Rectangle 7"/>
          <p:cNvSpPr>
            <a:spLocks noGrp="1"/>
          </p:cNvSpPr>
          <p:nvPr>
            <p:ph type="body" sz="quarter" idx="28" hasCustomPrompt="1"/>
          </p:nvPr>
        </p:nvSpPr>
        <p:spPr>
          <a:xfrm>
            <a:off x="342900" y="3352800"/>
            <a:ext cx="1676400" cy="1905000"/>
          </a:xfrm>
          <a:noFill/>
        </p:spPr>
        <p:txBody>
          <a:bodyPr anchor="t" anchorCtr="0"/>
          <a:lstStyle>
            <a:lvl1pPr marL="0" marR="0" indent="0" algn="r">
              <a:buFontTx/>
              <a:buNone/>
              <a:defRPr sz="1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30" hasCustomPrompt="1"/>
          </p:nvPr>
        </p:nvSpPr>
        <p:spPr>
          <a:xfrm>
            <a:off x="7124700" y="3352800"/>
            <a:ext cx="1676400" cy="1905000"/>
          </a:xfrm>
          <a:noFill/>
        </p:spPr>
        <p:txBody>
          <a:bodyPr anchor="t" anchorCtr="0"/>
          <a:lstStyle>
            <a:lvl1pPr marL="0" marR="0" indent="0" algn="l">
              <a:buFontTx/>
              <a:buNone/>
              <a:defRPr sz="1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31" hasCustomPrompt="1"/>
          </p:nvPr>
        </p:nvSpPr>
        <p:spPr>
          <a:xfrm>
            <a:off x="7124700" y="1257300"/>
            <a:ext cx="1676400" cy="1905000"/>
          </a:xfrm>
        </p:spPr>
        <p:txBody>
          <a:bodyPr anchor="b" anchorCtr="0"/>
          <a:lstStyle>
            <a:lvl1pPr marL="0" marR="0" indent="0" algn="l">
              <a:buFontTx/>
              <a:buNone/>
              <a:defRPr sz="1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pPr lvl="0"/>
            <a:r>
              <a:rPr lang="en-US" dirty="0"/>
              <a:t>Click to add caption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-Up Portrait with Title and Large Caption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/>
          </p:cNvSpPr>
          <p:nvPr>
            <p:ph type="pic" sz="quarter" idx="14"/>
          </p:nvPr>
        </p:nvSpPr>
        <p:spPr>
          <a:xfrm>
            <a:off x="228600" y="838200"/>
            <a:ext cx="2000252" cy="26670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pic" sz="quarter" idx="31"/>
          </p:nvPr>
        </p:nvSpPr>
        <p:spPr>
          <a:xfrm>
            <a:off x="4622800" y="838200"/>
            <a:ext cx="2000252" cy="26670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30"/>
          </p:nvPr>
        </p:nvSpPr>
        <p:spPr>
          <a:xfrm>
            <a:off x="2425260" y="838200"/>
            <a:ext cx="2000252" cy="26670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9" name="Rectangle 7"/>
          <p:cNvSpPr>
            <a:spLocks noGrp="1"/>
          </p:cNvSpPr>
          <p:nvPr>
            <p:ph type="pic" sz="quarter" idx="32"/>
          </p:nvPr>
        </p:nvSpPr>
        <p:spPr>
          <a:xfrm>
            <a:off x="6816366" y="838200"/>
            <a:ext cx="2000252" cy="26670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228600" y="3733799"/>
            <a:ext cx="8610600" cy="457200"/>
          </a:xfrm>
        </p:spPr>
        <p:txBody>
          <a:bodyPr anchor="t" anchorCtr="0">
            <a:noAutofit/>
          </a:bodyPr>
          <a:lstStyle>
            <a:lvl1pPr marL="0" marR="0" indent="0" algn="l">
              <a:buFontTx/>
              <a:buNone/>
              <a:defRPr sz="2600" b="1" baseline="0">
                <a:solidFill>
                  <a:srgbClr val="FC7500"/>
                </a:solidFill>
              </a:defRPr>
            </a:lvl1pPr>
            <a:extLst/>
          </a:lstStyle>
          <a:p>
            <a:pPr lvl="0"/>
            <a:r>
              <a:rPr lang="en-US" dirty="0"/>
              <a:t>Click to add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3" hasCustomPrompt="1"/>
          </p:nvPr>
        </p:nvSpPr>
        <p:spPr>
          <a:xfrm>
            <a:off x="228600" y="4343399"/>
            <a:ext cx="8610600" cy="1600200"/>
          </a:xfrm>
        </p:spPr>
        <p:txBody>
          <a:bodyPr>
            <a:normAutofit/>
          </a:bodyPr>
          <a:lstStyle>
            <a:lvl1pPr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caption text</a:t>
            </a:r>
          </a:p>
        </p:txBody>
      </p:sp>
      <p:grpSp>
        <p:nvGrpSpPr>
          <p:cNvPr id="11" name="Group 10"/>
          <p:cNvGrpSpPr/>
          <p:nvPr userDrawn="1"/>
        </p:nvGrpSpPr>
        <p:grpSpPr>
          <a:xfrm rot="5400000">
            <a:off x="4277032" y="1991032"/>
            <a:ext cx="589936" cy="9144000"/>
            <a:chOff x="8524568" y="0"/>
            <a:chExt cx="589936" cy="6858000"/>
          </a:xfrm>
        </p:grpSpPr>
        <p:sp>
          <p:nvSpPr>
            <p:cNvPr id="13" name="Rectangle 12"/>
            <p:cNvSpPr/>
            <p:nvPr userDrawn="1"/>
          </p:nvSpPr>
          <p:spPr>
            <a:xfrm>
              <a:off x="8524568" y="0"/>
              <a:ext cx="540774" cy="6858000"/>
            </a:xfrm>
            <a:prstGeom prst="rect">
              <a:avLst/>
            </a:prstGeom>
            <a:solidFill>
              <a:srgbClr val="FC7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C7500"/>
                </a:solidFill>
              </a:endParaRPr>
            </a:p>
          </p:txBody>
        </p:sp>
        <p:cxnSp>
          <p:nvCxnSpPr>
            <p:cNvPr id="14" name="Straight Connector 13"/>
            <p:cNvCxnSpPr/>
            <p:nvPr userDrawn="1"/>
          </p:nvCxnSpPr>
          <p:spPr>
            <a:xfrm rot="5400000">
              <a:off x="5685504" y="3429000"/>
              <a:ext cx="6858000" cy="0"/>
            </a:xfrm>
            <a:prstGeom prst="line">
              <a:avLst/>
            </a:prstGeom>
            <a:ln w="50800">
              <a:solidFill>
                <a:srgbClr val="FC7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rPr lang="en-US" smtClean="0"/>
              <a:pPr/>
              <a:t>10/14/2017</a:t>
            </a:fld>
            <a:endParaRPr lang="en-US" dirty="0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-Up Mix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6" name="Rectangle 7"/>
          <p:cNvSpPr>
            <a:spLocks noGrp="1"/>
          </p:cNvSpPr>
          <p:nvPr>
            <p:ph type="pic" sz="quarter" idx="14"/>
          </p:nvPr>
        </p:nvSpPr>
        <p:spPr>
          <a:xfrm>
            <a:off x="762000" y="257665"/>
            <a:ext cx="4481957" cy="5990735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7" name="Rectangle 7"/>
          <p:cNvSpPr>
            <a:spLocks noGrp="1" noChangeAspect="1"/>
          </p:cNvSpPr>
          <p:nvPr>
            <p:ph type="pic" sz="quarter" idx="18"/>
          </p:nvPr>
        </p:nvSpPr>
        <p:spPr>
          <a:xfrm>
            <a:off x="5655438" y="257665"/>
            <a:ext cx="2366713" cy="1775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22"/>
          </p:nvPr>
        </p:nvSpPr>
        <p:spPr>
          <a:xfrm>
            <a:off x="5655438" y="2362200"/>
            <a:ext cx="2366713" cy="1775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9" name="Rectangle 7"/>
          <p:cNvSpPr>
            <a:spLocks noGrp="1" noChangeAspect="1"/>
          </p:cNvSpPr>
          <p:nvPr>
            <p:ph type="pic" sz="quarter" idx="23"/>
          </p:nvPr>
        </p:nvSpPr>
        <p:spPr>
          <a:xfrm>
            <a:off x="5655438" y="4495800"/>
            <a:ext cx="2366713" cy="1775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 smtClean="0"/>
              <a:t>10/14/2017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t>‹Nº›</a:t>
            </a:fld>
            <a:endParaRPr 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8524568" y="0"/>
            <a:ext cx="540774" cy="6858000"/>
          </a:xfrm>
          <a:prstGeom prst="rect">
            <a:avLst/>
          </a:prstGeom>
          <a:solidFill>
            <a:srgbClr val="91B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C7500"/>
              </a:solidFill>
            </a:endParaRPr>
          </a:p>
        </p:txBody>
      </p:sp>
      <p:cxnSp>
        <p:nvCxnSpPr>
          <p:cNvPr id="16" name="Straight Connector 15"/>
          <p:cNvCxnSpPr/>
          <p:nvPr userDrawn="1"/>
        </p:nvCxnSpPr>
        <p:spPr>
          <a:xfrm rot="5400000">
            <a:off x="5693734" y="3429000"/>
            <a:ext cx="6858000" cy="0"/>
          </a:xfrm>
          <a:prstGeom prst="line">
            <a:avLst/>
          </a:prstGeom>
          <a:ln w="50800">
            <a:solidFill>
              <a:srgbClr val="91BE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bum Secti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646839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_tradnl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14665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 smtClean="0"/>
              <a:t>10/14/2017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-Up: 3 Landscape with 2 Portrai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/>
          </p:cNvSpPr>
          <p:nvPr>
            <p:ph type="pic" sz="quarter" idx="14"/>
          </p:nvPr>
        </p:nvSpPr>
        <p:spPr>
          <a:xfrm>
            <a:off x="609600" y="3480498"/>
            <a:ext cx="1920956" cy="275762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pic" sz="quarter" idx="17"/>
          </p:nvPr>
        </p:nvSpPr>
        <p:spPr>
          <a:xfrm>
            <a:off x="2881448" y="228600"/>
            <a:ext cx="5259410" cy="394455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26"/>
          </p:nvPr>
        </p:nvSpPr>
        <p:spPr>
          <a:xfrm>
            <a:off x="609600" y="228601"/>
            <a:ext cx="1920956" cy="275762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9" name="Rectangle 7"/>
          <p:cNvSpPr>
            <a:spLocks noGrp="1" noChangeAspect="1"/>
          </p:cNvSpPr>
          <p:nvPr>
            <p:ph type="pic" sz="quarter" idx="27"/>
          </p:nvPr>
        </p:nvSpPr>
        <p:spPr>
          <a:xfrm>
            <a:off x="5799895" y="4563306"/>
            <a:ext cx="2429706" cy="170773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10" name="Rectangle 7"/>
          <p:cNvSpPr>
            <a:spLocks noGrp="1" noChangeAspect="1"/>
          </p:cNvSpPr>
          <p:nvPr>
            <p:ph type="pic" sz="quarter" idx="28"/>
          </p:nvPr>
        </p:nvSpPr>
        <p:spPr>
          <a:xfrm>
            <a:off x="2895600" y="4563306"/>
            <a:ext cx="2512020" cy="170773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 smtClean="0"/>
              <a:t>10/14/2017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-Up: 2 Landscape with 3 Portrai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rPr lang="en-US" smtClean="0"/>
              <a:t>10/14/2017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t>‹Nº›</a:t>
            </a:fld>
            <a:endParaRPr lang="en-US"/>
          </a:p>
        </p:txBody>
      </p:sp>
      <p:sp>
        <p:nvSpPr>
          <p:cNvPr id="10" name="Rectangle 7"/>
          <p:cNvSpPr>
            <a:spLocks noGrp="1"/>
          </p:cNvSpPr>
          <p:nvPr>
            <p:ph type="pic" sz="quarter" idx="26"/>
          </p:nvPr>
        </p:nvSpPr>
        <p:spPr>
          <a:xfrm>
            <a:off x="529105" y="3124200"/>
            <a:ext cx="2518895" cy="3167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11" name="Rectangle 7"/>
          <p:cNvSpPr>
            <a:spLocks noGrp="1"/>
          </p:cNvSpPr>
          <p:nvPr>
            <p:ph type="pic" sz="quarter" idx="29"/>
          </p:nvPr>
        </p:nvSpPr>
        <p:spPr>
          <a:xfrm>
            <a:off x="511374" y="228601"/>
            <a:ext cx="3829900" cy="2651469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sz="2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12" name="Rectangle 7"/>
          <p:cNvSpPr>
            <a:spLocks noGrp="1"/>
          </p:cNvSpPr>
          <p:nvPr>
            <p:ph type="pic" sz="quarter" idx="30"/>
          </p:nvPr>
        </p:nvSpPr>
        <p:spPr>
          <a:xfrm>
            <a:off x="4780700" y="228601"/>
            <a:ext cx="3829900" cy="2651469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13" name="Rectangle 7"/>
          <p:cNvSpPr>
            <a:spLocks noGrp="1"/>
          </p:cNvSpPr>
          <p:nvPr>
            <p:ph type="pic" sz="quarter" idx="27"/>
          </p:nvPr>
        </p:nvSpPr>
        <p:spPr>
          <a:xfrm>
            <a:off x="3310405" y="3124200"/>
            <a:ext cx="2518895" cy="3167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14" name="Rectangle 7"/>
          <p:cNvSpPr>
            <a:spLocks noGrp="1"/>
          </p:cNvSpPr>
          <p:nvPr>
            <p:ph type="pic" sz="quarter" idx="28"/>
          </p:nvPr>
        </p:nvSpPr>
        <p:spPr>
          <a:xfrm>
            <a:off x="6091705" y="3124200"/>
            <a:ext cx="2518895" cy="3167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s-ES_tradnl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hoto Grid with Caption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/>
          <p:cNvSpPr/>
          <p:nvPr userDrawn="1"/>
        </p:nvSpPr>
        <p:spPr>
          <a:xfrm>
            <a:off x="4648200" y="45582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 Placeholder 25"/>
          <p:cNvSpPr>
            <a:spLocks noGrp="1"/>
          </p:cNvSpPr>
          <p:nvPr>
            <p:ph type="body" sz="quarter" idx="31" hasCustomPrompt="1"/>
          </p:nvPr>
        </p:nvSpPr>
        <p:spPr>
          <a:xfrm>
            <a:off x="4724400" y="4710610"/>
            <a:ext cx="1905000" cy="366889"/>
          </a:xfrm>
        </p:spPr>
        <p:txBody>
          <a:bodyPr>
            <a:normAutofit/>
          </a:bodyPr>
          <a:lstStyle>
            <a:lvl1pPr algn="l">
              <a:buNone/>
              <a:defRPr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67" name="Text Placeholder 28"/>
          <p:cNvSpPr>
            <a:spLocks noGrp="1"/>
          </p:cNvSpPr>
          <p:nvPr>
            <p:ph type="body" sz="quarter" idx="32" hasCustomPrompt="1"/>
          </p:nvPr>
        </p:nvSpPr>
        <p:spPr>
          <a:xfrm>
            <a:off x="4724400" y="5167810"/>
            <a:ext cx="1905000" cy="1247422"/>
          </a:xfr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text for the picture to the right</a:t>
            </a:r>
          </a:p>
        </p:txBody>
      </p:sp>
      <p:sp>
        <p:nvSpPr>
          <p:cNvPr id="33" name="Rectangle 32"/>
          <p:cNvSpPr/>
          <p:nvPr userDrawn="1"/>
        </p:nvSpPr>
        <p:spPr>
          <a:xfrm>
            <a:off x="4648200" y="2910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 Placeholder 25"/>
          <p:cNvSpPr>
            <a:spLocks noGrp="1"/>
          </p:cNvSpPr>
          <p:nvPr>
            <p:ph type="body" sz="quarter" idx="19" hasCustomPrompt="1"/>
          </p:nvPr>
        </p:nvSpPr>
        <p:spPr>
          <a:xfrm>
            <a:off x="4724400" y="443410"/>
            <a:ext cx="1905000" cy="366889"/>
          </a:xfrm>
        </p:spPr>
        <p:txBody>
          <a:bodyPr>
            <a:normAutofit/>
          </a:bodyPr>
          <a:lstStyle>
            <a:lvl1pPr algn="l">
              <a:buNone/>
              <a:defRPr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35" name="Text Placeholder 28"/>
          <p:cNvSpPr>
            <a:spLocks noGrp="1"/>
          </p:cNvSpPr>
          <p:nvPr>
            <p:ph type="body" sz="quarter" idx="20" hasCustomPrompt="1"/>
          </p:nvPr>
        </p:nvSpPr>
        <p:spPr>
          <a:xfrm>
            <a:off x="4724400" y="900610"/>
            <a:ext cx="1905000" cy="1247422"/>
          </a:xfr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text for the picture to the right</a:t>
            </a:r>
          </a:p>
        </p:txBody>
      </p:sp>
      <p:sp>
        <p:nvSpPr>
          <p:cNvPr id="27" name="Rectangle 26"/>
          <p:cNvSpPr/>
          <p:nvPr userDrawn="1"/>
        </p:nvSpPr>
        <p:spPr>
          <a:xfrm>
            <a:off x="228600" y="2910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2438400" y="2910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24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6858000" y="2910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443410"/>
            <a:ext cx="1905000" cy="366889"/>
          </a:xfrm>
        </p:spPr>
        <p:txBody>
          <a:bodyPr>
            <a:normAutofit/>
          </a:bodyPr>
          <a:lstStyle>
            <a:lvl1pPr algn="l">
              <a:buNone/>
              <a:defRPr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8" hasCustomPrompt="1"/>
          </p:nvPr>
        </p:nvSpPr>
        <p:spPr>
          <a:xfrm>
            <a:off x="304800" y="900610"/>
            <a:ext cx="1905000" cy="1247422"/>
          </a:xfr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text for the picture to the right</a:t>
            </a:r>
          </a:p>
        </p:txBody>
      </p:sp>
      <p:sp>
        <p:nvSpPr>
          <p:cNvPr id="52" name="Rectangle 51"/>
          <p:cNvSpPr/>
          <p:nvPr userDrawn="1"/>
        </p:nvSpPr>
        <p:spPr>
          <a:xfrm>
            <a:off x="2440857" y="24246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Picture Placeholder 11"/>
          <p:cNvSpPr>
            <a:spLocks noGrp="1"/>
          </p:cNvSpPr>
          <p:nvPr>
            <p:ph type="pic" sz="quarter" idx="21"/>
          </p:nvPr>
        </p:nvSpPr>
        <p:spPr>
          <a:xfrm>
            <a:off x="228600" y="24246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54" name="Picture Placeholder 11"/>
          <p:cNvSpPr>
            <a:spLocks noGrp="1"/>
          </p:cNvSpPr>
          <p:nvPr>
            <p:ph type="pic" sz="quarter" idx="22"/>
          </p:nvPr>
        </p:nvSpPr>
        <p:spPr>
          <a:xfrm>
            <a:off x="4650657" y="24246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55" name="Text Placeholder 25"/>
          <p:cNvSpPr>
            <a:spLocks noGrp="1"/>
          </p:cNvSpPr>
          <p:nvPr>
            <p:ph type="body" sz="quarter" idx="23" hasCustomPrompt="1"/>
          </p:nvPr>
        </p:nvSpPr>
        <p:spPr>
          <a:xfrm>
            <a:off x="2517057" y="2577010"/>
            <a:ext cx="1905000" cy="366889"/>
          </a:xfrm>
        </p:spPr>
        <p:txBody>
          <a:bodyPr>
            <a:normAutofit/>
          </a:bodyPr>
          <a:lstStyle>
            <a:lvl1pPr algn="l">
              <a:buNone/>
              <a:defRPr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56" name="Text Placeholder 28"/>
          <p:cNvSpPr>
            <a:spLocks noGrp="1"/>
          </p:cNvSpPr>
          <p:nvPr>
            <p:ph type="body" sz="quarter" idx="24" hasCustomPrompt="1"/>
          </p:nvPr>
        </p:nvSpPr>
        <p:spPr>
          <a:xfrm>
            <a:off x="2517057" y="3034210"/>
            <a:ext cx="1905000" cy="1247422"/>
          </a:xfr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text for the picture to the left</a:t>
            </a:r>
          </a:p>
        </p:txBody>
      </p:sp>
      <p:sp>
        <p:nvSpPr>
          <p:cNvPr id="57" name="Rectangle 56"/>
          <p:cNvSpPr/>
          <p:nvPr userDrawn="1"/>
        </p:nvSpPr>
        <p:spPr>
          <a:xfrm>
            <a:off x="6860457" y="24246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 Placeholder 25"/>
          <p:cNvSpPr>
            <a:spLocks noGrp="1"/>
          </p:cNvSpPr>
          <p:nvPr>
            <p:ph type="body" sz="quarter" idx="25" hasCustomPrompt="1"/>
          </p:nvPr>
        </p:nvSpPr>
        <p:spPr>
          <a:xfrm>
            <a:off x="6936657" y="2577010"/>
            <a:ext cx="1905000" cy="366889"/>
          </a:xfrm>
        </p:spPr>
        <p:txBody>
          <a:bodyPr>
            <a:normAutofit/>
          </a:bodyPr>
          <a:lstStyle>
            <a:lvl1pPr algn="l">
              <a:buNone/>
              <a:defRPr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59" name="Text Placeholder 28"/>
          <p:cNvSpPr>
            <a:spLocks noGrp="1"/>
          </p:cNvSpPr>
          <p:nvPr>
            <p:ph type="body" sz="quarter" idx="26" hasCustomPrompt="1"/>
          </p:nvPr>
        </p:nvSpPr>
        <p:spPr>
          <a:xfrm>
            <a:off x="6936657" y="3034210"/>
            <a:ext cx="1905000" cy="1247422"/>
          </a:xfr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text for the picture to the left</a:t>
            </a:r>
          </a:p>
        </p:txBody>
      </p:sp>
      <p:sp>
        <p:nvSpPr>
          <p:cNvPr id="60" name="Rectangle 59"/>
          <p:cNvSpPr/>
          <p:nvPr userDrawn="1"/>
        </p:nvSpPr>
        <p:spPr>
          <a:xfrm>
            <a:off x="228600" y="45582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Picture Placeholder 11"/>
          <p:cNvSpPr>
            <a:spLocks noGrp="1"/>
          </p:cNvSpPr>
          <p:nvPr>
            <p:ph type="pic" sz="quarter" idx="27"/>
          </p:nvPr>
        </p:nvSpPr>
        <p:spPr>
          <a:xfrm>
            <a:off x="2435942" y="45582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62" name="Picture Placeholder 11"/>
          <p:cNvSpPr>
            <a:spLocks noGrp="1"/>
          </p:cNvSpPr>
          <p:nvPr>
            <p:ph type="pic" sz="quarter" idx="28"/>
          </p:nvPr>
        </p:nvSpPr>
        <p:spPr>
          <a:xfrm>
            <a:off x="6855542" y="45582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63" name="Text Placeholder 25"/>
          <p:cNvSpPr>
            <a:spLocks noGrp="1"/>
          </p:cNvSpPr>
          <p:nvPr>
            <p:ph type="body" sz="quarter" idx="29" hasCustomPrompt="1"/>
          </p:nvPr>
        </p:nvSpPr>
        <p:spPr>
          <a:xfrm>
            <a:off x="304800" y="4710610"/>
            <a:ext cx="1905000" cy="366889"/>
          </a:xfrm>
        </p:spPr>
        <p:txBody>
          <a:bodyPr>
            <a:normAutofit/>
          </a:bodyPr>
          <a:lstStyle>
            <a:lvl1pPr algn="l">
              <a:buNone/>
              <a:defRPr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64" name="Text Placeholder 28"/>
          <p:cNvSpPr>
            <a:spLocks noGrp="1"/>
          </p:cNvSpPr>
          <p:nvPr>
            <p:ph type="body" sz="quarter" idx="30" hasCustomPrompt="1"/>
          </p:nvPr>
        </p:nvSpPr>
        <p:spPr>
          <a:xfrm>
            <a:off x="304800" y="5167810"/>
            <a:ext cx="1905000" cy="1247422"/>
          </a:xfr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text for the picture to the right</a:t>
            </a:r>
          </a:p>
        </p:txBody>
      </p:sp>
      <p:sp>
        <p:nvSpPr>
          <p:cNvPr id="28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 smtClean="0"/>
              <a:t>10/14/2017</a:t>
            </a:fld>
            <a:endParaRPr lang="en-US"/>
          </a:p>
        </p:txBody>
      </p:sp>
      <p:sp>
        <p:nvSpPr>
          <p:cNvPr id="30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31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hoto Grid with Colored Caption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 userDrawn="1"/>
        </p:nvSpPr>
        <p:spPr>
          <a:xfrm>
            <a:off x="4648200" y="4558210"/>
            <a:ext cx="2057400" cy="1994990"/>
          </a:xfrm>
          <a:prstGeom prst="rect">
            <a:avLst/>
          </a:prstGeom>
          <a:solidFill>
            <a:srgbClr val="FC7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 Placeholder 25"/>
          <p:cNvSpPr>
            <a:spLocks noGrp="1"/>
          </p:cNvSpPr>
          <p:nvPr>
            <p:ph type="body" sz="quarter" idx="31" hasCustomPrompt="1"/>
          </p:nvPr>
        </p:nvSpPr>
        <p:spPr>
          <a:xfrm>
            <a:off x="4724400" y="4710610"/>
            <a:ext cx="1905000" cy="366889"/>
          </a:xfrm>
        </p:spPr>
        <p:txBody>
          <a:bodyPr>
            <a:normAutofit/>
          </a:bodyPr>
          <a:lstStyle>
            <a:lvl1pPr algn="l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53" name="Text Placeholder 28"/>
          <p:cNvSpPr>
            <a:spLocks noGrp="1"/>
          </p:cNvSpPr>
          <p:nvPr>
            <p:ph type="body" sz="quarter" idx="32" hasCustomPrompt="1"/>
          </p:nvPr>
        </p:nvSpPr>
        <p:spPr>
          <a:xfrm>
            <a:off x="4724400" y="5167810"/>
            <a:ext cx="1905000" cy="1247422"/>
          </a:xfr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text for the picture to the right</a:t>
            </a:r>
          </a:p>
        </p:txBody>
      </p:sp>
      <p:sp>
        <p:nvSpPr>
          <p:cNvPr id="35" name="Rectangle 34"/>
          <p:cNvSpPr/>
          <p:nvPr userDrawn="1"/>
        </p:nvSpPr>
        <p:spPr>
          <a:xfrm>
            <a:off x="4648200" y="291010"/>
            <a:ext cx="2057400" cy="1994990"/>
          </a:xfrm>
          <a:prstGeom prst="rect">
            <a:avLst/>
          </a:prstGeom>
          <a:solidFill>
            <a:srgbClr val="D9E8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 Placeholder 25"/>
          <p:cNvSpPr>
            <a:spLocks noGrp="1"/>
          </p:cNvSpPr>
          <p:nvPr>
            <p:ph type="body" sz="quarter" idx="19" hasCustomPrompt="1"/>
          </p:nvPr>
        </p:nvSpPr>
        <p:spPr>
          <a:xfrm>
            <a:off x="4724400" y="443410"/>
            <a:ext cx="1905000" cy="366889"/>
          </a:xfrm>
        </p:spPr>
        <p:txBody>
          <a:bodyPr>
            <a:normAutofit/>
          </a:bodyPr>
          <a:lstStyle>
            <a:lvl1pPr algn="l">
              <a:buNone/>
              <a:defRPr sz="1600" b="1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37" name="Text Placeholder 28"/>
          <p:cNvSpPr>
            <a:spLocks noGrp="1"/>
          </p:cNvSpPr>
          <p:nvPr>
            <p:ph type="body" sz="quarter" idx="20" hasCustomPrompt="1"/>
          </p:nvPr>
        </p:nvSpPr>
        <p:spPr>
          <a:xfrm>
            <a:off x="4724400" y="900610"/>
            <a:ext cx="1905000" cy="1247422"/>
          </a:xfr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text for the picture to the right</a:t>
            </a:r>
          </a:p>
        </p:txBody>
      </p:sp>
      <p:sp>
        <p:nvSpPr>
          <p:cNvPr id="30" name="Rectangle 29"/>
          <p:cNvSpPr/>
          <p:nvPr userDrawn="1"/>
        </p:nvSpPr>
        <p:spPr>
          <a:xfrm>
            <a:off x="228600" y="291010"/>
            <a:ext cx="2057400" cy="1994990"/>
          </a:xfrm>
          <a:prstGeom prst="rect">
            <a:avLst/>
          </a:prstGeom>
          <a:solidFill>
            <a:srgbClr val="FC7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C7500"/>
              </a:solidFill>
            </a:endParaRPr>
          </a:p>
        </p:txBody>
      </p:sp>
      <p:sp>
        <p:nvSpPr>
          <p:cNvPr id="31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2435942" y="295275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32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6855542" y="2910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33" name="Text Placeholder 25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443410"/>
            <a:ext cx="1905000" cy="366889"/>
          </a:xfrm>
        </p:spPr>
        <p:txBody>
          <a:bodyPr>
            <a:normAutofit/>
          </a:bodyPr>
          <a:lstStyle>
            <a:lvl1pPr algn="l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34" name="Text Placeholder 28"/>
          <p:cNvSpPr>
            <a:spLocks noGrp="1"/>
          </p:cNvSpPr>
          <p:nvPr>
            <p:ph type="body" sz="quarter" idx="18" hasCustomPrompt="1"/>
          </p:nvPr>
        </p:nvSpPr>
        <p:spPr>
          <a:xfrm>
            <a:off x="304800" y="900610"/>
            <a:ext cx="1905000" cy="1247422"/>
          </a:xfr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text for the picture to the right</a:t>
            </a:r>
          </a:p>
        </p:txBody>
      </p:sp>
      <p:sp>
        <p:nvSpPr>
          <p:cNvPr id="38" name="Rectangle 37"/>
          <p:cNvSpPr/>
          <p:nvPr userDrawn="1"/>
        </p:nvSpPr>
        <p:spPr>
          <a:xfrm>
            <a:off x="2440857" y="2424610"/>
            <a:ext cx="2057400" cy="1994990"/>
          </a:xfrm>
          <a:prstGeom prst="rect">
            <a:avLst/>
          </a:prstGeom>
          <a:solidFill>
            <a:srgbClr val="91B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Picture Placeholder 11"/>
          <p:cNvSpPr>
            <a:spLocks noGrp="1"/>
          </p:cNvSpPr>
          <p:nvPr>
            <p:ph type="pic" sz="quarter" idx="21"/>
          </p:nvPr>
        </p:nvSpPr>
        <p:spPr>
          <a:xfrm>
            <a:off x="228600" y="24246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40" name="Picture Placeholder 11"/>
          <p:cNvSpPr>
            <a:spLocks noGrp="1"/>
          </p:cNvSpPr>
          <p:nvPr>
            <p:ph type="pic" sz="quarter" idx="22"/>
          </p:nvPr>
        </p:nvSpPr>
        <p:spPr>
          <a:xfrm>
            <a:off x="4650657" y="24246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41" name="Text Placeholder 25"/>
          <p:cNvSpPr>
            <a:spLocks noGrp="1"/>
          </p:cNvSpPr>
          <p:nvPr>
            <p:ph type="body" sz="quarter" idx="23" hasCustomPrompt="1"/>
          </p:nvPr>
        </p:nvSpPr>
        <p:spPr>
          <a:xfrm>
            <a:off x="2517057" y="2577010"/>
            <a:ext cx="1905000" cy="366889"/>
          </a:xfrm>
        </p:spPr>
        <p:txBody>
          <a:bodyPr>
            <a:normAutofit/>
          </a:bodyPr>
          <a:lstStyle>
            <a:lvl1pPr algn="l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42" name="Text Placeholder 28"/>
          <p:cNvSpPr>
            <a:spLocks noGrp="1"/>
          </p:cNvSpPr>
          <p:nvPr>
            <p:ph type="body" sz="quarter" idx="24" hasCustomPrompt="1"/>
          </p:nvPr>
        </p:nvSpPr>
        <p:spPr>
          <a:xfrm>
            <a:off x="2517057" y="3034210"/>
            <a:ext cx="1905000" cy="1247422"/>
          </a:xfr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text for the picture to the left</a:t>
            </a:r>
          </a:p>
        </p:txBody>
      </p:sp>
      <p:sp>
        <p:nvSpPr>
          <p:cNvPr id="43" name="Rectangle 42"/>
          <p:cNvSpPr/>
          <p:nvPr userDrawn="1"/>
        </p:nvSpPr>
        <p:spPr>
          <a:xfrm>
            <a:off x="6860457" y="2424610"/>
            <a:ext cx="2057400" cy="199499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 Placeholder 25"/>
          <p:cNvSpPr>
            <a:spLocks noGrp="1"/>
          </p:cNvSpPr>
          <p:nvPr>
            <p:ph type="body" sz="quarter" idx="25" hasCustomPrompt="1"/>
          </p:nvPr>
        </p:nvSpPr>
        <p:spPr>
          <a:xfrm>
            <a:off x="6936657" y="2577010"/>
            <a:ext cx="1905000" cy="366889"/>
          </a:xfrm>
        </p:spPr>
        <p:txBody>
          <a:bodyPr>
            <a:normAutofit/>
          </a:bodyPr>
          <a:lstStyle>
            <a:lvl1pPr algn="l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45" name="Text Placeholder 28"/>
          <p:cNvSpPr>
            <a:spLocks noGrp="1"/>
          </p:cNvSpPr>
          <p:nvPr>
            <p:ph type="body" sz="quarter" idx="26" hasCustomPrompt="1"/>
          </p:nvPr>
        </p:nvSpPr>
        <p:spPr>
          <a:xfrm>
            <a:off x="6936657" y="3034210"/>
            <a:ext cx="1905000" cy="1247422"/>
          </a:xfr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text for the picture to the left</a:t>
            </a:r>
          </a:p>
        </p:txBody>
      </p:sp>
      <p:sp>
        <p:nvSpPr>
          <p:cNvPr id="46" name="Rectangle 45"/>
          <p:cNvSpPr/>
          <p:nvPr userDrawn="1"/>
        </p:nvSpPr>
        <p:spPr>
          <a:xfrm>
            <a:off x="228600" y="4558210"/>
            <a:ext cx="2057400" cy="1994990"/>
          </a:xfrm>
          <a:prstGeom prst="rect">
            <a:avLst/>
          </a:prstGeom>
          <a:solidFill>
            <a:srgbClr val="D9E8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Picture Placeholder 11"/>
          <p:cNvSpPr>
            <a:spLocks noGrp="1"/>
          </p:cNvSpPr>
          <p:nvPr>
            <p:ph type="pic" sz="quarter" idx="27"/>
          </p:nvPr>
        </p:nvSpPr>
        <p:spPr>
          <a:xfrm>
            <a:off x="2438400" y="45582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48" name="Picture Placeholder 11"/>
          <p:cNvSpPr>
            <a:spLocks noGrp="1"/>
          </p:cNvSpPr>
          <p:nvPr>
            <p:ph type="pic" sz="quarter" idx="28"/>
          </p:nvPr>
        </p:nvSpPr>
        <p:spPr>
          <a:xfrm>
            <a:off x="6858000" y="45582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49" name="Text Placeholder 25"/>
          <p:cNvSpPr>
            <a:spLocks noGrp="1"/>
          </p:cNvSpPr>
          <p:nvPr>
            <p:ph type="body" sz="quarter" idx="29" hasCustomPrompt="1"/>
          </p:nvPr>
        </p:nvSpPr>
        <p:spPr>
          <a:xfrm>
            <a:off x="304800" y="4710610"/>
            <a:ext cx="1905000" cy="366889"/>
          </a:xfrm>
        </p:spPr>
        <p:txBody>
          <a:bodyPr>
            <a:normAutofit/>
          </a:bodyPr>
          <a:lstStyle>
            <a:lvl1pPr algn="l">
              <a:buNone/>
              <a:defRPr sz="1600" b="1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50" name="Text Placeholder 28"/>
          <p:cNvSpPr>
            <a:spLocks noGrp="1"/>
          </p:cNvSpPr>
          <p:nvPr>
            <p:ph type="body" sz="quarter" idx="30" hasCustomPrompt="1"/>
          </p:nvPr>
        </p:nvSpPr>
        <p:spPr>
          <a:xfrm>
            <a:off x="304800" y="5167810"/>
            <a:ext cx="1905000" cy="1247422"/>
          </a:xfr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text for the picture to the right</a:t>
            </a:r>
          </a:p>
        </p:txBody>
      </p:sp>
      <p:sp>
        <p:nvSpPr>
          <p:cNvPr id="29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 smtClean="0"/>
              <a:t>10/14/2017</a:t>
            </a:fld>
            <a:endParaRPr lang="en-US"/>
          </a:p>
        </p:txBody>
      </p:sp>
      <p:sp>
        <p:nvSpPr>
          <p:cNvPr id="54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55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noramic with Caption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7" name="W¥ل云玗İαЂôÁûÂÚ丫:Pïçtúrê Plå¢éhõlðér 表¥鷗字㌍ 表_W 2"/>
          <p:cNvSpPr>
            <a:spLocks noGrp="1"/>
          </p:cNvSpPr>
          <p:nvPr>
            <p:ph type="pic" sz="quarter" idx="30"/>
          </p:nvPr>
        </p:nvSpPr>
        <p:spPr>
          <a:xfrm>
            <a:off x="466724" y="1371599"/>
            <a:ext cx="8191501" cy="2771776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8" name="W¥ل云玗İαЂÕØÚáÛ丫:Téxt Plàçèhòlðêr 表¥鷗字㌍_W 3"/>
          <p:cNvSpPr>
            <a:spLocks noGrp="1"/>
          </p:cNvSpPr>
          <p:nvPr>
            <p:ph type="body" sz="quarter" idx="31" hasCustomPrompt="1"/>
          </p:nvPr>
        </p:nvSpPr>
        <p:spPr>
          <a:xfrm>
            <a:off x="457200" y="4343400"/>
            <a:ext cx="8229600" cy="1447800"/>
          </a:xfrm>
          <a:solidFill>
            <a:schemeClr val="bg1"/>
          </a:solidFill>
        </p:spPr>
        <p:txBody>
          <a:bodyPr tIns="91440" rIns="9144" bIns="91440" anchor="t"/>
          <a:lstStyle>
            <a:lvl1pPr marL="0" marR="0" indent="0" algn="l">
              <a:buFontTx/>
              <a:buNone/>
              <a:defRPr sz="1800" i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extLst/>
          </a:lstStyle>
          <a:p>
            <a:pPr lvl="0"/>
            <a:r>
              <a:rPr lang="en-US" dirty="0"/>
              <a:t>Click to add caption</a:t>
            </a:r>
          </a:p>
        </p:txBody>
      </p:sp>
      <p:grpSp>
        <p:nvGrpSpPr>
          <p:cNvPr id="9" name="Group 8"/>
          <p:cNvGrpSpPr/>
          <p:nvPr userDrawn="1"/>
        </p:nvGrpSpPr>
        <p:grpSpPr>
          <a:xfrm rot="5400000">
            <a:off x="4277032" y="1991032"/>
            <a:ext cx="589936" cy="9144000"/>
            <a:chOff x="8524568" y="0"/>
            <a:chExt cx="589936" cy="68580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8524568" y="0"/>
              <a:ext cx="540774" cy="6858000"/>
            </a:xfrm>
            <a:prstGeom prst="rect">
              <a:avLst/>
            </a:prstGeom>
            <a:solidFill>
              <a:srgbClr val="FC7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C7500"/>
                </a:solidFill>
              </a:endParaRPr>
            </a:p>
          </p:txBody>
        </p:sp>
        <p:cxnSp>
          <p:nvCxnSpPr>
            <p:cNvPr id="11" name="Straight Connector 10"/>
            <p:cNvCxnSpPr/>
            <p:nvPr userDrawn="1"/>
          </p:nvCxnSpPr>
          <p:spPr>
            <a:xfrm rot="5400000">
              <a:off x="5685504" y="3429000"/>
              <a:ext cx="6858000" cy="0"/>
            </a:xfrm>
            <a:prstGeom prst="line">
              <a:avLst/>
            </a:prstGeom>
            <a:ln w="50800">
              <a:solidFill>
                <a:srgbClr val="FC7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rPr lang="en-US" smtClean="0"/>
              <a:pPr/>
              <a:t>10/14/2017</a:t>
            </a:fld>
            <a:endParaRPr lang="en-US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qua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5400000">
            <a:off x="4301613" y="1966451"/>
            <a:ext cx="540774" cy="9144000"/>
          </a:xfrm>
          <a:prstGeom prst="rect">
            <a:avLst/>
          </a:prstGeom>
          <a:solidFill>
            <a:srgbClr val="FC7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C7500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rot="10800000">
            <a:off x="0" y="6858000"/>
            <a:ext cx="9144000" cy="0"/>
          </a:xfrm>
          <a:prstGeom prst="line">
            <a:avLst/>
          </a:prstGeom>
          <a:ln w="50800">
            <a:solidFill>
              <a:srgbClr val="FC7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rPr lang="en-US" smtClean="0"/>
              <a:pPr/>
              <a:t>10/14/2017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6" name="W¥ل云玗İαЂôÁûÂÚ丫:Pïçtúrê Plå¢éhõlðér 表¥鷗字㌍ 表_W 3"/>
          <p:cNvSpPr>
            <a:spLocks noGrp="1" noChangeAspect="1"/>
          </p:cNvSpPr>
          <p:nvPr userDrawn="1">
            <p:ph type="pic" sz="quarter" idx="13"/>
          </p:nvPr>
        </p:nvSpPr>
        <p:spPr>
          <a:xfrm>
            <a:off x="2974073" y="609600"/>
            <a:ext cx="3198127" cy="32004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s-ES_tradnl" sz="2400" i="0"/>
              <a:t>Drag picture to placeholder or click icon to add</a:t>
            </a:r>
            <a:endParaRPr lang="en-US" sz="2400" i="0" dirty="0"/>
          </a:p>
        </p:txBody>
      </p:sp>
      <p:sp>
        <p:nvSpPr>
          <p:cNvPr id="7" name="W¥ل云玗İαЂÕØÚáÛ丫:Téxt Plàçèhòlðêr 表¥鷗字㌍_W 6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2971800" y="4038600"/>
            <a:ext cx="3200400" cy="16002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1800" i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extLst/>
          </a:lstStyle>
          <a:p>
            <a:pPr lvl="0"/>
            <a:r>
              <a:rPr lang="en-US" dirty="0"/>
              <a:t>Click to add caption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rait with Caption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/>
          </p:cNvSpPr>
          <p:nvPr>
            <p:ph type="pic" sz="quarter" idx="13"/>
          </p:nvPr>
        </p:nvSpPr>
        <p:spPr>
          <a:xfrm>
            <a:off x="645701" y="290540"/>
            <a:ext cx="4307299" cy="572926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s-ES_tradnl" i="0"/>
              <a:t>Drag picture to placeholder or click icon to add</a:t>
            </a:r>
            <a:endParaRPr lang="en-US" i="0" dirty="0"/>
          </a:p>
        </p:txBody>
      </p:sp>
      <p:sp>
        <p:nvSpPr>
          <p:cNvPr id="10" name="Rectangle 6"/>
          <p:cNvSpPr>
            <a:spLocks noGrp="1"/>
          </p:cNvSpPr>
          <p:nvPr>
            <p:ph type="body" sz="quarter" idx="14" hasCustomPrompt="1"/>
          </p:nvPr>
        </p:nvSpPr>
        <p:spPr>
          <a:xfrm>
            <a:off x="5343525" y="2859716"/>
            <a:ext cx="3181350" cy="3181350"/>
          </a:xfrm>
        </p:spPr>
        <p:txBody>
          <a:bodyPr tIns="91440" bIns="91440" anchor="b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/>
              <a:t>Click to add caption</a:t>
            </a:r>
          </a:p>
        </p:txBody>
      </p:sp>
      <p:grpSp>
        <p:nvGrpSpPr>
          <p:cNvPr id="13" name="Group 12"/>
          <p:cNvGrpSpPr/>
          <p:nvPr userDrawn="1"/>
        </p:nvGrpSpPr>
        <p:grpSpPr>
          <a:xfrm rot="5400000">
            <a:off x="4277032" y="1991032"/>
            <a:ext cx="589936" cy="9144000"/>
            <a:chOff x="8524568" y="0"/>
            <a:chExt cx="589936" cy="6858000"/>
          </a:xfrm>
        </p:grpSpPr>
        <p:sp>
          <p:nvSpPr>
            <p:cNvPr id="14" name="Rectangle 13"/>
            <p:cNvSpPr/>
            <p:nvPr userDrawn="1"/>
          </p:nvSpPr>
          <p:spPr>
            <a:xfrm>
              <a:off x="8524568" y="0"/>
              <a:ext cx="540774" cy="6858000"/>
            </a:xfrm>
            <a:prstGeom prst="rect">
              <a:avLst/>
            </a:prstGeom>
            <a:solidFill>
              <a:srgbClr val="FC7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C7500"/>
                </a:solidFill>
              </a:endParaRPr>
            </a:p>
          </p:txBody>
        </p:sp>
        <p:cxnSp>
          <p:nvCxnSpPr>
            <p:cNvPr id="15" name="Straight Connector 14"/>
            <p:cNvCxnSpPr/>
            <p:nvPr userDrawn="1"/>
          </p:nvCxnSpPr>
          <p:spPr>
            <a:xfrm rot="5400000">
              <a:off x="5685504" y="3429000"/>
              <a:ext cx="6858000" cy="0"/>
            </a:xfrm>
            <a:prstGeom prst="line">
              <a:avLst/>
            </a:prstGeom>
            <a:ln w="50800">
              <a:solidFill>
                <a:srgbClr val="FC7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rPr lang="en-US" smtClean="0"/>
              <a:pPr/>
              <a:t>10/14/2017</a:t>
            </a:fld>
            <a:endParaRPr lang="en-US" dirty="0"/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096000"/>
            <a:ext cx="85344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534400" cy="6096000"/>
          </a:xfrm>
        </p:spPr>
        <p:txBody>
          <a:bodyPr/>
          <a:lstStyle>
            <a:lvl1pPr algn="ctr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6172200"/>
            <a:ext cx="8229600" cy="571500"/>
          </a:xfrm>
        </p:spPr>
        <p:txBody>
          <a:bodyPr>
            <a:noAutofit/>
          </a:bodyPr>
          <a:lstStyle>
            <a:lvl1pPr algn="l">
              <a:defRPr sz="36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_tradnl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Photo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rPr lang="en-US" smtClean="0"/>
              <a:t>10/14/2017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Rectangle 6"/>
          <p:cNvSpPr>
            <a:spLocks noGrp="1" noChangeAspect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noFill/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>
              <a:buFontTx/>
              <a:buNone/>
            </a:pPr>
            <a:r>
              <a:rPr lang="es-ES_tradnl" i="0"/>
              <a:t>Drag picture to placeholder or click icon to add</a:t>
            </a:r>
            <a:endParaRPr lang="en-US" i="0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105400" y="5257800"/>
            <a:ext cx="4038600" cy="505047"/>
          </a:xfrm>
          <a:solidFill>
            <a:schemeClr val="tx1">
              <a:alpha val="46000"/>
            </a:schemeClr>
          </a:solidFill>
        </p:spPr>
        <p:txBody>
          <a:bodyPr>
            <a:normAutofit/>
          </a:bodyPr>
          <a:lstStyle>
            <a:lvl1pPr>
              <a:buNone/>
              <a:defRPr sz="2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 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 smtClean="0"/>
              <a:t>10/14/2017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bum Section with 3 Portrai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/>
          </p:cNvSpPr>
          <p:nvPr>
            <p:ph type="title" hasCustomPrompt="1"/>
          </p:nvPr>
        </p:nvSpPr>
        <p:spPr>
          <a:xfrm>
            <a:off x="457200" y="3390900"/>
            <a:ext cx="7781730" cy="990600"/>
          </a:xfrm>
        </p:spPr>
        <p:txBody>
          <a:bodyPr vert="horz" bIns="0" anchor="b" anchorCtr="0">
            <a:normAutofit/>
          </a:bodyPr>
          <a:lstStyle>
            <a:lvl1pPr>
              <a:defRPr sz="4400" b="1" baseline="0">
                <a:solidFill>
                  <a:srgbClr val="FC7500"/>
                </a:solidFill>
              </a:defRPr>
            </a:lvl1pPr>
            <a:extLst/>
          </a:lstStyle>
          <a:p>
            <a:r>
              <a:rPr lang="en-US" dirty="0"/>
              <a:t>Click to add section title</a:t>
            </a:r>
          </a:p>
        </p:txBody>
      </p:sp>
      <p:sp>
        <p:nvSpPr>
          <p:cNvPr id="9" name="Rectangle 11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4572000"/>
            <a:ext cx="7772400" cy="838200"/>
          </a:xfrm>
        </p:spPr>
        <p:txBody>
          <a:bodyPr vert="horz" tIns="0"/>
          <a:lstStyle>
            <a:lvl1pPr algn="ctr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extLst/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0" name="Rectangle 6"/>
          <p:cNvSpPr>
            <a:spLocks noGrp="1"/>
          </p:cNvSpPr>
          <p:nvPr>
            <p:ph type="pic" sz="quarter" idx="11"/>
          </p:nvPr>
        </p:nvSpPr>
        <p:spPr>
          <a:xfrm>
            <a:off x="490868" y="807195"/>
            <a:ext cx="2286000" cy="2286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lang="en-US" sz="24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algn="ctr">
              <a:buFontTx/>
              <a:buNone/>
            </a:pPr>
            <a:r>
              <a:rPr lang="es-ES_tradnl" sz="2000"/>
              <a:t>Drag picture to placeholder or click icon to add</a:t>
            </a:r>
            <a:endParaRPr lang="en-US" sz="2000" dirty="0"/>
          </a:p>
        </p:txBody>
      </p:sp>
      <p:sp>
        <p:nvSpPr>
          <p:cNvPr id="11" name="Rectangle 6"/>
          <p:cNvSpPr>
            <a:spLocks noGrp="1"/>
          </p:cNvSpPr>
          <p:nvPr>
            <p:ph type="pic" sz="quarter" idx="15"/>
          </p:nvPr>
        </p:nvSpPr>
        <p:spPr>
          <a:xfrm>
            <a:off x="3179134" y="807195"/>
            <a:ext cx="2286000" cy="2286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algn="ctr">
              <a:buFontTx/>
              <a:buNone/>
            </a:pPr>
            <a:r>
              <a:rPr lang="es-ES_tradnl" sz="2000"/>
              <a:t>Drag picture to placeholder or click icon to add</a:t>
            </a:r>
            <a:endParaRPr lang="en-US" sz="2000" dirty="0"/>
          </a:p>
        </p:txBody>
      </p:sp>
      <p:sp>
        <p:nvSpPr>
          <p:cNvPr id="12" name="Rectangle 6"/>
          <p:cNvSpPr>
            <a:spLocks noGrp="1"/>
          </p:cNvSpPr>
          <p:nvPr>
            <p:ph type="pic" sz="quarter" idx="16"/>
          </p:nvPr>
        </p:nvSpPr>
        <p:spPr>
          <a:xfrm>
            <a:off x="5867400" y="807195"/>
            <a:ext cx="2286000" cy="2286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algn="ctr">
              <a:buFontTx/>
              <a:buNone/>
            </a:pPr>
            <a:r>
              <a:rPr lang="es-ES_tradnl" sz="2000"/>
              <a:t>Drag picture to placeholder or click icon to add</a:t>
            </a:r>
            <a:endParaRPr lang="en-US" sz="2000" dirty="0"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 smtClean="0"/>
              <a:t>10/14/2017</a:t>
            </a:fld>
            <a:endParaRPr lang="en-US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t>‹Nº›</a:t>
            </a:fld>
            <a:endParaRPr lang="en-US"/>
          </a:p>
        </p:txBody>
      </p:sp>
      <p:sp>
        <p:nvSpPr>
          <p:cNvPr id="21" name="Rectangle 20"/>
          <p:cNvSpPr/>
          <p:nvPr userDrawn="1"/>
        </p:nvSpPr>
        <p:spPr>
          <a:xfrm>
            <a:off x="8524568" y="0"/>
            <a:ext cx="540774" cy="6858000"/>
          </a:xfrm>
          <a:prstGeom prst="rect">
            <a:avLst/>
          </a:prstGeom>
          <a:solidFill>
            <a:srgbClr val="91B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C7500"/>
              </a:solidFill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rot="5400000">
            <a:off x="5693734" y="3429000"/>
            <a:ext cx="6858000" cy="0"/>
          </a:xfrm>
          <a:prstGeom prst="line">
            <a:avLst/>
          </a:prstGeom>
          <a:ln w="50800">
            <a:solidFill>
              <a:srgbClr val="91BE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dscape with Transparent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Grp="1" noChangeAspect="1"/>
          </p:cNvSpPr>
          <p:nvPr>
            <p:ph type="pic" sz="quarter" idx="14"/>
          </p:nvPr>
        </p:nvSpPr>
        <p:spPr>
          <a:xfrm>
            <a:off x="1143000" y="762000"/>
            <a:ext cx="6299200" cy="47244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s-ES_tradnl" sz="240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i="0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 smtClean="0"/>
              <a:t>10/14/2017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t>‹Nº›</a:t>
            </a:fld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1170166" y="5669280"/>
            <a:ext cx="6297434" cy="731520"/>
          </a:xfrm>
          <a:prstGeom prst="rect">
            <a:avLst/>
          </a:prstGeom>
          <a:noFill/>
          <a:ln w="38100">
            <a:solidFill>
              <a:schemeClr val="tx1">
                <a:lumMod val="95000"/>
                <a:lumOff val="5000"/>
                <a:alpha val="5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1219199" y="5715000"/>
            <a:ext cx="6191693" cy="632637"/>
          </a:xfrm>
          <a:solidFill>
            <a:schemeClr val="tx1">
              <a:alpha val="3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sz="3000" b="1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4800600"/>
            <a:ext cx="5486400" cy="566738"/>
          </a:xfrm>
          <a:solidFill>
            <a:srgbClr val="FC7500"/>
          </a:solidFill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s-ES_tradnl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76400" y="612775"/>
            <a:ext cx="5486400" cy="41148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6400" y="54435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 smtClean="0"/>
              <a:t>10/14/2017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 smtClean="0"/>
              <a:t>10/14/2017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t>‹Nº›</a:t>
            </a:fld>
            <a:endParaRPr lang="en-US"/>
          </a:p>
        </p:txBody>
      </p:sp>
      <p:sp>
        <p:nvSpPr>
          <p:cNvPr id="12" name="Rectangle 9"/>
          <p:cNvSpPr>
            <a:spLocks noGrp="1" noChangeAspect="1"/>
          </p:cNvSpPr>
          <p:nvPr>
            <p:ph type="pic" sz="quarter" idx="14"/>
          </p:nvPr>
        </p:nvSpPr>
        <p:spPr>
          <a:xfrm>
            <a:off x="1244600" y="304800"/>
            <a:ext cx="6299200" cy="4724400"/>
          </a:xfrm>
          <a:solidFill>
            <a:schemeClr val="bg1">
              <a:lumMod val="95000"/>
            </a:schemeClr>
          </a:solidFill>
          <a:ln w="3810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lang="en-US" sz="2800" i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s-ES_tradnl" sz="240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i="0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57200" y="5181600"/>
            <a:ext cx="7848600" cy="457200"/>
          </a:xfrm>
        </p:spPr>
        <p:txBody>
          <a:bodyPr>
            <a:normAutofit/>
          </a:bodyPr>
          <a:lstStyle>
            <a:lvl1pPr>
              <a:buNone/>
              <a:defRPr sz="24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457200" y="5715000"/>
            <a:ext cx="7848600" cy="685800"/>
          </a:xfrm>
        </p:spPr>
        <p:txBody>
          <a:bodyPr>
            <a:noAutofit/>
          </a:bodyPr>
          <a:lstStyle>
            <a:lvl1pPr>
              <a:buNone/>
              <a:defRPr sz="18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ndscape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77079" y="228600"/>
            <a:ext cx="8189844" cy="6172200"/>
          </a:xfrm>
          <a:prstGeom prst="rect">
            <a:avLst/>
          </a:prstGeom>
          <a:noFill/>
          <a:ln w="117475" cmpd="thinThick">
            <a:solidFill>
              <a:srgbClr val="FC75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9"/>
          <p:cNvSpPr>
            <a:spLocks noGrp="1" noChangeAspect="1"/>
          </p:cNvSpPr>
          <p:nvPr>
            <p:ph type="pic" sz="quarter" idx="13"/>
          </p:nvPr>
        </p:nvSpPr>
        <p:spPr>
          <a:xfrm>
            <a:off x="551994" y="299695"/>
            <a:ext cx="8040013" cy="6030010"/>
          </a:xfrm>
          <a:solidFill>
            <a:schemeClr val="bg1"/>
          </a:solidFill>
          <a:ln w="57150">
            <a:noFill/>
          </a:ln>
          <a:effectLst/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lang="en-US" sz="2400" i="0" kern="1200" dirty="0">
                <a:solidFill>
                  <a:srgbClr val="FC7500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s-ES_tradnl" sz="240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i="0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 smtClean="0"/>
              <a:t>10/14/2017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ndscape with Title">
    <p:bg>
      <p:bgPr>
        <a:solidFill>
          <a:srgbClr val="91BE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rPr lang="en-US" smtClean="0"/>
              <a:pPr/>
              <a:t>10/14/2017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6" name="Rectangle 9"/>
          <p:cNvSpPr>
            <a:spLocks noGrp="1" noChangeAspect="1"/>
          </p:cNvSpPr>
          <p:nvPr>
            <p:ph type="pic" sz="quarter" idx="13"/>
          </p:nvPr>
        </p:nvSpPr>
        <p:spPr>
          <a:xfrm>
            <a:off x="533400" y="370790"/>
            <a:ext cx="8040013" cy="603001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lang="en-US" sz="2400" i="0" kern="1200" dirty="0">
                <a:solidFill>
                  <a:srgbClr val="FC7500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s-ES_tradnl" sz="240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i="0" dirty="0"/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105400" y="5257800"/>
            <a:ext cx="4038600" cy="505047"/>
          </a:xfrm>
          <a:solidFill>
            <a:schemeClr val="tx1">
              <a:alpha val="46000"/>
            </a:schemeClr>
          </a:solidFill>
        </p:spPr>
        <p:txBody>
          <a:bodyPr>
            <a:normAutofit/>
          </a:bodyPr>
          <a:lstStyle>
            <a:lvl1pPr>
              <a:buNone/>
              <a:defRPr sz="2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Up Portrait with Captions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spect="1"/>
          </p:cNvSpPr>
          <p:nvPr>
            <p:ph type="pic" sz="quarter" idx="13"/>
          </p:nvPr>
        </p:nvSpPr>
        <p:spPr>
          <a:xfrm>
            <a:off x="4512497" y="381000"/>
            <a:ext cx="3431353" cy="4575141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lang="en-US" sz="24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s-ES_tradnl" sz="2400" i="0"/>
              <a:t>Drag picture to placeholder or click icon to add</a:t>
            </a:r>
            <a:endParaRPr lang="en-US" sz="2400" i="0" dirty="0"/>
          </a:p>
        </p:txBody>
      </p:sp>
      <p:sp>
        <p:nvSpPr>
          <p:cNvPr id="7" name="Rectangle 8"/>
          <p:cNvSpPr>
            <a:spLocks noGrp="1" noChangeAspect="1"/>
          </p:cNvSpPr>
          <p:nvPr>
            <p:ph type="pic" sz="quarter" idx="14"/>
          </p:nvPr>
        </p:nvSpPr>
        <p:spPr>
          <a:xfrm>
            <a:off x="857250" y="381000"/>
            <a:ext cx="3429000" cy="4572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s-ES_tradnl" sz="2400" i="0"/>
              <a:t>Drag picture to placeholder or click icon to add</a:t>
            </a:r>
            <a:endParaRPr lang="en-US" sz="2400" i="0" dirty="0"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5181600"/>
            <a:ext cx="3476626" cy="1066800"/>
          </a:xfrm>
        </p:spPr>
        <p:txBody>
          <a:bodyPr lIns="91440" rIns="9144" anchor="t" anchorCtr="0">
            <a:noAutofit/>
          </a:bodyPr>
          <a:lstStyle>
            <a:lvl1pPr marL="0" marR="0" indent="0" algn="ctr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9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505324" y="5181600"/>
            <a:ext cx="3476625" cy="1066800"/>
          </a:xfrm>
        </p:spPr>
        <p:txBody>
          <a:bodyPr lIns="91440" rIns="9144" anchor="t" anchorCtr="0">
            <a:noAutofit/>
          </a:bodyPr>
          <a:lstStyle>
            <a:lvl1pPr marL="0" marR="0" indent="0" algn="ctr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 smtClean="0"/>
              <a:t>10/14/2017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53200"/>
            <a:ext cx="2133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ED2B4-868F-4681-9E70-FF7ECCDC67D4}" type="datetimeFigureOut">
              <a:rPr lang="en-US" smtClean="0"/>
              <a:t>10/14/2017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53200"/>
            <a:ext cx="2895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53200"/>
            <a:ext cx="2133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88FF4-1BD9-4AA8-B980-C7776087ABAF}" type="slidenum">
              <a:rPr lang="en-US" smtClean="0"/>
              <a:t>‹Nº›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532519" y="0"/>
            <a:ext cx="540774" cy="6858000"/>
          </a:xfrm>
          <a:prstGeom prst="rect">
            <a:avLst/>
          </a:prstGeom>
          <a:solidFill>
            <a:srgbClr val="FC7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C75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rot="5400000">
            <a:off x="5693455" y="3429000"/>
            <a:ext cx="6858000" cy="0"/>
          </a:xfrm>
          <a:prstGeom prst="line">
            <a:avLst/>
          </a:prstGeom>
          <a:ln w="50800">
            <a:solidFill>
              <a:srgbClr val="FC7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1" r:id="rId3"/>
    <p:sldLayoutId id="2147483676" r:id="rId4"/>
    <p:sldLayoutId id="2147483657" r:id="rId5"/>
    <p:sldLayoutId id="2147483655" r:id="rId6"/>
    <p:sldLayoutId id="2147483674" r:id="rId7"/>
    <p:sldLayoutId id="2147483675" r:id="rId8"/>
    <p:sldLayoutId id="2147483670" r:id="rId9"/>
    <p:sldLayoutId id="2147483671" r:id="rId10"/>
    <p:sldLayoutId id="2147483679" r:id="rId11"/>
    <p:sldLayoutId id="2147483680" r:id="rId12"/>
    <p:sldLayoutId id="2147483672" r:id="rId13"/>
    <p:sldLayoutId id="2147483673" r:id="rId14"/>
    <p:sldLayoutId id="2147483650" r:id="rId15"/>
    <p:sldLayoutId id="2147483667" r:id="rId16"/>
    <p:sldLayoutId id="2147483668" r:id="rId17"/>
    <p:sldLayoutId id="2147483666" r:id="rId18"/>
    <p:sldLayoutId id="2147483664" r:id="rId19"/>
    <p:sldLayoutId id="2147483663" r:id="rId20"/>
    <p:sldLayoutId id="2147483653" r:id="rId21"/>
    <p:sldLayoutId id="2147483652" r:id="rId22"/>
    <p:sldLayoutId id="2147483660" r:id="rId23"/>
    <p:sldLayoutId id="2147483658" r:id="rId24"/>
    <p:sldLayoutId id="2147483665" r:id="rId25"/>
    <p:sldLayoutId id="2147483669" r:id="rId26"/>
    <p:sldLayoutId id="2147483654" r:id="rId27"/>
    <p:sldLayoutId id="2147483656" r:id="rId28"/>
    <p:sldLayoutId id="2147483684" r:id="rId2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img.eltiempo.com/contenido/bogota/IMAGEN/IMAGEN-16496200-2.png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4"/>
          </p:nvPr>
        </p:nvSpPr>
        <p:spPr>
          <a:xfrm>
            <a:off x="3276600" y="304800"/>
            <a:ext cx="4937760" cy="5867400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es-MX" altLang="es-MX" dirty="0">
                <a:latin typeface="Arial" panose="020B0604020202020204" pitchFamily="34" charset="0"/>
                <a:cs typeface="Arial" panose="020B0604020202020204" pitchFamily="34" charset="0"/>
              </a:rPr>
              <a:t>UNIDAD DE APRENDIZAJE: </a:t>
            </a:r>
            <a:br>
              <a:rPr lang="es-MX" altLang="es-MX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altLang="es-MX" dirty="0">
                <a:latin typeface="Arial" panose="020B0604020202020204" pitchFamily="34" charset="0"/>
                <a:cs typeface="Arial" panose="020B0604020202020204" pitchFamily="34" charset="0"/>
              </a:rPr>
              <a:t>ENERGÉTICOS ALTERNATIVOS URBANOS</a:t>
            </a:r>
            <a:br>
              <a:rPr lang="es-MX" altLang="es-MX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altLang="es-MX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altLang="es-MX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altLang="es-MX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altLang="es-MX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altLang="es-MX" dirty="0">
                <a:latin typeface="Arial" panose="020B0604020202020204" pitchFamily="34" charset="0"/>
                <a:cs typeface="Arial" panose="020B0604020202020204" pitchFamily="34" charset="0"/>
              </a:rPr>
              <a:t>UNIDAD DE COMPETENCIA: Teorías  sobre el desarrollo sustentable </a:t>
            </a:r>
            <a:r>
              <a:rPr lang="es-ES" altLang="es-MX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altLang="es-MX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altLang="es-MX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altLang="es-MX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altLang="es-MX" dirty="0">
                <a:latin typeface="Arial" panose="020B0604020202020204" pitchFamily="34" charset="0"/>
                <a:cs typeface="Arial" panose="020B0604020202020204" pitchFamily="34" charset="0"/>
              </a:rPr>
              <a:t>MATERIAL DIDÁCTICO:</a:t>
            </a:r>
            <a:br>
              <a:rPr lang="es-MX" altLang="es-MX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altLang="es-MX" i="1" dirty="0">
                <a:latin typeface="Arial" panose="020B0604020202020204" pitchFamily="34" charset="0"/>
                <a:cs typeface="Arial" panose="020B0604020202020204" pitchFamily="34" charset="0"/>
              </a:rPr>
              <a:t>Material audiovisual (</a:t>
            </a:r>
            <a:r>
              <a:rPr lang="es-MX" altLang="es-MX" i="1" dirty="0" err="1">
                <a:latin typeface="Arial" panose="020B0604020202020204" pitchFamily="34" charset="0"/>
                <a:cs typeface="Arial" panose="020B0604020202020204" pitchFamily="34" charset="0"/>
              </a:rPr>
              <a:t>proyectable</a:t>
            </a:r>
            <a:r>
              <a:rPr lang="es-MX" altLang="es-MX" i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s-MX" altLang="es-MX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altLang="es-MX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altLang="es-MX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altLang="es-MX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altLang="es-MX" dirty="0">
                <a:latin typeface="Arial" panose="020B0604020202020204" pitchFamily="34" charset="0"/>
                <a:cs typeface="Arial" panose="020B0604020202020204" pitchFamily="34" charset="0"/>
              </a:rPr>
              <a:t>AUTOR:</a:t>
            </a:r>
            <a:br>
              <a:rPr lang="es-MX" altLang="es-MX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altLang="es-MX" dirty="0" err="1">
                <a:latin typeface="Arial" panose="020B0604020202020204" pitchFamily="34" charset="0"/>
                <a:cs typeface="Arial" panose="020B0604020202020204" pitchFamily="34" charset="0"/>
              </a:rPr>
              <a:t>Dra</a:t>
            </a:r>
            <a:r>
              <a:rPr lang="es-ES_tradnl" altLang="es-MX" dirty="0">
                <a:latin typeface="Arial" panose="020B0604020202020204" pitchFamily="34" charset="0"/>
                <a:cs typeface="Arial" panose="020B0604020202020204" pitchFamily="34" charset="0"/>
              </a:rPr>
              <a:t>. En Urbanismo Adriana Soledad Espinosa </a:t>
            </a:r>
            <a:r>
              <a:rPr lang="es-ES_tradnl" alt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Flores</a:t>
            </a:r>
          </a:p>
          <a:p>
            <a:pPr algn="r"/>
            <a:r>
              <a:rPr lang="es-ES_tradnl" altLang="es-MX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_tradnl" altLang="es-MX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_tradnl" altLang="es-MX" sz="2300" dirty="0">
                <a:latin typeface="Arial" panose="020B0604020202020204" pitchFamily="34" charset="0"/>
                <a:cs typeface="Arial" panose="020B0604020202020204" pitchFamily="34" charset="0"/>
              </a:rPr>
              <a:t>0CTUBRE 2017</a:t>
            </a:r>
            <a:endParaRPr lang="es-MX" dirty="0"/>
          </a:p>
        </p:txBody>
      </p:sp>
      <p:pic>
        <p:nvPicPr>
          <p:cNvPr id="3" name="Picture 6" descr="ESCUDO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92308"/>
            <a:ext cx="948849" cy="850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8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8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7" descr="lgo nuevo de la fad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6172"/>
          <a:stretch>
            <a:fillRect/>
          </a:stretch>
        </p:blipFill>
        <p:spPr bwMode="auto">
          <a:xfrm>
            <a:off x="-1" y="1295400"/>
            <a:ext cx="942975" cy="554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73163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591" y="803144"/>
            <a:ext cx="7772400" cy="1362075"/>
          </a:xfrm>
        </p:spPr>
        <p:txBody>
          <a:bodyPr>
            <a:normAutofit/>
          </a:bodyPr>
          <a:lstStyle/>
          <a:p>
            <a:pPr algn="l"/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PROPUESTAS </a:t>
            </a:r>
            <a:r>
              <a:rPr lang="en-US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CONCEPTUAles</a:t>
            </a:r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2066" y="3418616"/>
            <a:ext cx="7772400" cy="150018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“La </a:t>
            </a:r>
            <a:r>
              <a:rPr lang="en-US" sz="32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ciencia</a:t>
            </a:r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contemporánea</a:t>
            </a:r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busca</a:t>
            </a:r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comprender</a:t>
            </a:r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el </a:t>
            </a:r>
            <a:r>
              <a:rPr lang="en-US" sz="32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fenómeno</a:t>
            </a:r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urbano como </a:t>
            </a:r>
            <a:r>
              <a:rPr lang="en-US" sz="32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sistema</a:t>
            </a:r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socioecológico</a:t>
            </a:r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adaptativo</a:t>
            </a:r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sz="32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complejo</a:t>
            </a:r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y </a:t>
            </a:r>
            <a:r>
              <a:rPr lang="en-US" sz="32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dinámico</a:t>
            </a:r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(SSEC) ” </a:t>
            </a:r>
            <a:endParaRPr lang="en-US" sz="32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Du </a:t>
            </a:r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Plessis</a:t>
            </a:r>
            <a:r>
              <a:rPr lang="en-US" sz="3200" baseline="30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endParaRPr lang="en-US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6172200"/>
            <a:ext cx="6019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1  C. Du </a:t>
            </a:r>
            <a:r>
              <a:rPr lang="en-US" sz="1100" dirty="0" err="1"/>
              <a:t>Plessis</a:t>
            </a:r>
            <a:r>
              <a:rPr lang="en-US" sz="1100" dirty="0"/>
              <a:t> &lt;&lt; Understanding Cities as Social-Ecological Systems&gt;&gt;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89" y="5644"/>
            <a:ext cx="7772400" cy="1362075"/>
          </a:xfrm>
        </p:spPr>
        <p:txBody>
          <a:bodyPr/>
          <a:lstStyle/>
          <a:p>
            <a:r>
              <a:rPr lang="en-US" dirty="0"/>
              <a:t>primera propuesta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1143000"/>
            <a:ext cx="8382000" cy="1905000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rgbClr val="0D0D0D"/>
                </a:solidFill>
              </a:rPr>
              <a:t>El </a:t>
            </a:r>
            <a:r>
              <a:rPr lang="en-US" sz="2800" dirty="0" err="1">
                <a:solidFill>
                  <a:srgbClr val="0D0D0D"/>
                </a:solidFill>
              </a:rPr>
              <a:t>sistema</a:t>
            </a:r>
            <a:r>
              <a:rPr lang="en-US" sz="2800" dirty="0">
                <a:solidFill>
                  <a:srgbClr val="0D0D0D"/>
                </a:solidFill>
              </a:rPr>
              <a:t> urbano es un </a:t>
            </a:r>
            <a:r>
              <a:rPr lang="en-US" sz="2800" dirty="0" err="1">
                <a:solidFill>
                  <a:srgbClr val="0D0D0D"/>
                </a:solidFill>
              </a:rPr>
              <a:t>sistema</a:t>
            </a:r>
            <a:r>
              <a:rPr lang="en-US" sz="2800" dirty="0">
                <a:solidFill>
                  <a:srgbClr val="0D0D0D"/>
                </a:solidFill>
              </a:rPr>
              <a:t> </a:t>
            </a:r>
            <a:r>
              <a:rPr lang="en-US" sz="2800" dirty="0" err="1">
                <a:solidFill>
                  <a:srgbClr val="0D0D0D"/>
                </a:solidFill>
              </a:rPr>
              <a:t>socioecológico</a:t>
            </a:r>
            <a:r>
              <a:rPr lang="en-US" sz="2800" dirty="0">
                <a:solidFill>
                  <a:srgbClr val="0D0D0D"/>
                </a:solidFill>
              </a:rPr>
              <a:t> </a:t>
            </a:r>
            <a:r>
              <a:rPr lang="en-US" sz="2800" dirty="0" err="1">
                <a:solidFill>
                  <a:srgbClr val="0D0D0D"/>
                </a:solidFill>
              </a:rPr>
              <a:t>integrado</a:t>
            </a:r>
            <a:r>
              <a:rPr lang="en-US" sz="2800" dirty="0">
                <a:solidFill>
                  <a:srgbClr val="0D0D0D"/>
                </a:solidFill>
              </a:rPr>
              <a:t> por </a:t>
            </a:r>
            <a:r>
              <a:rPr lang="en-US" sz="2800" dirty="0" err="1">
                <a:solidFill>
                  <a:srgbClr val="0D0D0D"/>
                </a:solidFill>
              </a:rPr>
              <a:t>esferas</a:t>
            </a:r>
            <a:r>
              <a:rPr lang="en-US" sz="2800" dirty="0">
                <a:solidFill>
                  <a:srgbClr val="0D0D0D"/>
                </a:solidFill>
              </a:rPr>
              <a:t> de </a:t>
            </a:r>
            <a:r>
              <a:rPr lang="en-US" sz="2800" dirty="0" err="1">
                <a:solidFill>
                  <a:srgbClr val="0D0D0D"/>
                </a:solidFill>
              </a:rPr>
              <a:t>materia</a:t>
            </a:r>
            <a:r>
              <a:rPr lang="en-US" sz="2800" dirty="0">
                <a:solidFill>
                  <a:srgbClr val="0D0D0D"/>
                </a:solidFill>
              </a:rPr>
              <a:t> : </a:t>
            </a:r>
            <a:r>
              <a:rPr lang="en-US" sz="2800" b="1" dirty="0">
                <a:solidFill>
                  <a:srgbClr val="0D0D0D"/>
                </a:solidFill>
              </a:rPr>
              <a:t>Energía (Capital Natural)</a:t>
            </a:r>
            <a:r>
              <a:rPr lang="en-US" sz="2800" dirty="0">
                <a:solidFill>
                  <a:srgbClr val="0D0D0D"/>
                </a:solidFill>
              </a:rPr>
              <a:t>, </a:t>
            </a:r>
            <a:r>
              <a:rPr lang="en-US" sz="2800" b="1" dirty="0">
                <a:solidFill>
                  <a:srgbClr val="0D0D0D"/>
                </a:solidFill>
              </a:rPr>
              <a:t>Vida Humana Social (Capital Artificial)</a:t>
            </a:r>
            <a:r>
              <a:rPr lang="en-US" sz="2800" dirty="0">
                <a:solidFill>
                  <a:srgbClr val="0D0D0D"/>
                </a:solidFill>
              </a:rPr>
              <a:t> y </a:t>
            </a:r>
            <a:r>
              <a:rPr lang="en-US" sz="2800" b="1" dirty="0" err="1">
                <a:solidFill>
                  <a:srgbClr val="0D0D0D"/>
                </a:solidFill>
              </a:rPr>
              <a:t>Fenómenos</a:t>
            </a:r>
            <a:r>
              <a:rPr lang="en-US" sz="2800" b="1" dirty="0">
                <a:solidFill>
                  <a:srgbClr val="0D0D0D"/>
                </a:solidFill>
              </a:rPr>
              <a:t> </a:t>
            </a:r>
            <a:r>
              <a:rPr lang="en-US" sz="2800" b="1" dirty="0" err="1">
                <a:solidFill>
                  <a:srgbClr val="0D0D0D"/>
                </a:solidFill>
              </a:rPr>
              <a:t>Culturales</a:t>
            </a:r>
            <a:r>
              <a:rPr lang="en-US" sz="2800" b="1" dirty="0">
                <a:solidFill>
                  <a:srgbClr val="0D0D0D"/>
                </a:solidFill>
              </a:rPr>
              <a:t> (Capital Cultural).</a:t>
            </a:r>
          </a:p>
        </p:txBody>
      </p:sp>
      <p:sp>
        <p:nvSpPr>
          <p:cNvPr id="4" name="Process 3"/>
          <p:cNvSpPr/>
          <p:nvPr/>
        </p:nvSpPr>
        <p:spPr>
          <a:xfrm>
            <a:off x="3429000" y="3505200"/>
            <a:ext cx="2286000" cy="685800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GEOSFERA(MATERIA)</a:t>
            </a:r>
          </a:p>
        </p:txBody>
      </p:sp>
      <p:sp>
        <p:nvSpPr>
          <p:cNvPr id="5" name="Process 4"/>
          <p:cNvSpPr/>
          <p:nvPr/>
        </p:nvSpPr>
        <p:spPr>
          <a:xfrm>
            <a:off x="1295400" y="4953000"/>
            <a:ext cx="2514600" cy="762000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BIOSFERA( LA VIDA)</a:t>
            </a:r>
          </a:p>
        </p:txBody>
      </p:sp>
      <p:sp>
        <p:nvSpPr>
          <p:cNvPr id="6" name="Process 5"/>
          <p:cNvSpPr/>
          <p:nvPr/>
        </p:nvSpPr>
        <p:spPr>
          <a:xfrm>
            <a:off x="5943600" y="4953000"/>
            <a:ext cx="2362200" cy="762000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NOOSFERA (MENTE, IDEAS, LA CONCIENCIA)</a:t>
            </a:r>
          </a:p>
        </p:txBody>
      </p:sp>
      <p:cxnSp>
        <p:nvCxnSpPr>
          <p:cNvPr id="8" name="Curved Connector 7"/>
          <p:cNvCxnSpPr>
            <a:stCxn id="4" idx="1"/>
          </p:cNvCxnSpPr>
          <p:nvPr/>
        </p:nvCxnSpPr>
        <p:spPr>
          <a:xfrm rot="10800000" flipV="1">
            <a:off x="2514600" y="3848100"/>
            <a:ext cx="914400" cy="1028700"/>
          </a:xfrm>
          <a:prstGeom prst="curved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14"/>
          <p:cNvCxnSpPr>
            <a:stCxn id="5" idx="3"/>
          </p:cNvCxnSpPr>
          <p:nvPr/>
        </p:nvCxnSpPr>
        <p:spPr>
          <a:xfrm flipV="1">
            <a:off x="3810000" y="5257800"/>
            <a:ext cx="2057400" cy="76200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75102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7772400" cy="1362075"/>
          </a:xfrm>
        </p:spPr>
        <p:txBody>
          <a:bodyPr/>
          <a:lstStyle/>
          <a:p>
            <a:r>
              <a:rPr lang="en-US" dirty="0" err="1"/>
              <a:t>Segunda</a:t>
            </a:r>
            <a:r>
              <a:rPr lang="en-US" dirty="0"/>
              <a:t> Propuesta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1676400"/>
            <a:ext cx="80010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>
                <a:solidFill>
                  <a:srgbClr val="0D0D0D"/>
                </a:solidFill>
              </a:rPr>
              <a:t>JERARQUÍAS DE ESCALA Y DE NIVEL </a:t>
            </a:r>
          </a:p>
          <a:p>
            <a:endParaRPr lang="en-US" sz="2400" dirty="0">
              <a:solidFill>
                <a:srgbClr val="0D0D0D"/>
              </a:solidFill>
            </a:endParaRPr>
          </a:p>
          <a:p>
            <a:r>
              <a:rPr lang="en-US" sz="2400" dirty="0">
                <a:solidFill>
                  <a:srgbClr val="0D0D0D"/>
                </a:solidFill>
              </a:rPr>
              <a:t>De </a:t>
            </a:r>
            <a:r>
              <a:rPr lang="en-US" sz="2400" b="1" dirty="0">
                <a:solidFill>
                  <a:srgbClr val="0D0D0D"/>
                </a:solidFill>
              </a:rPr>
              <a:t>ESCALA </a:t>
            </a:r>
          </a:p>
          <a:p>
            <a:r>
              <a:rPr lang="en-US" sz="2400" dirty="0" err="1">
                <a:solidFill>
                  <a:srgbClr val="0D0D0D"/>
                </a:solidFill>
              </a:rPr>
              <a:t>Aspectos</a:t>
            </a:r>
            <a:r>
              <a:rPr lang="en-US" sz="2400" dirty="0">
                <a:solidFill>
                  <a:srgbClr val="0D0D0D"/>
                </a:solidFill>
              </a:rPr>
              <a:t> </a:t>
            </a:r>
            <a:r>
              <a:rPr lang="en-US" sz="2400" dirty="0" err="1">
                <a:solidFill>
                  <a:srgbClr val="0D0D0D"/>
                </a:solidFill>
              </a:rPr>
              <a:t>cuantificables</a:t>
            </a:r>
            <a:r>
              <a:rPr lang="en-US" sz="2400" dirty="0">
                <a:solidFill>
                  <a:srgbClr val="0D0D0D"/>
                </a:solidFill>
              </a:rPr>
              <a:t> o </a:t>
            </a:r>
            <a:r>
              <a:rPr lang="en-US" sz="2400" dirty="0" err="1">
                <a:solidFill>
                  <a:srgbClr val="0D0D0D"/>
                </a:solidFill>
              </a:rPr>
              <a:t>medibles</a:t>
            </a:r>
            <a:r>
              <a:rPr lang="en-US" sz="2400" dirty="0">
                <a:solidFill>
                  <a:srgbClr val="0D0D0D"/>
                </a:solidFill>
              </a:rPr>
              <a:t> de los sistemas</a:t>
            </a:r>
          </a:p>
          <a:p>
            <a:endParaRPr lang="en-US" sz="2400" dirty="0">
              <a:solidFill>
                <a:srgbClr val="0D0D0D"/>
              </a:solidFill>
            </a:endParaRPr>
          </a:p>
          <a:p>
            <a:endParaRPr lang="en-US" sz="2400" dirty="0">
              <a:solidFill>
                <a:srgbClr val="0D0D0D"/>
              </a:solidFill>
            </a:endParaRPr>
          </a:p>
          <a:p>
            <a:endParaRPr lang="en-US" sz="2400" dirty="0">
              <a:solidFill>
                <a:srgbClr val="0D0D0D"/>
              </a:solidFill>
            </a:endParaRPr>
          </a:p>
          <a:p>
            <a:r>
              <a:rPr lang="en-US" sz="2400" dirty="0">
                <a:solidFill>
                  <a:srgbClr val="0D0D0D"/>
                </a:solidFill>
              </a:rPr>
              <a:t>De </a:t>
            </a:r>
            <a:r>
              <a:rPr lang="en-US" sz="2400" b="1" dirty="0">
                <a:solidFill>
                  <a:srgbClr val="0D0D0D"/>
                </a:solidFill>
              </a:rPr>
              <a:t>NIVEL </a:t>
            </a:r>
          </a:p>
          <a:p>
            <a:r>
              <a:rPr lang="en-US" sz="2400" dirty="0">
                <a:solidFill>
                  <a:srgbClr val="0D0D0D"/>
                </a:solidFill>
              </a:rPr>
              <a:t>Tiene que </a:t>
            </a:r>
            <a:r>
              <a:rPr lang="en-US" sz="2400" dirty="0" err="1">
                <a:solidFill>
                  <a:srgbClr val="0D0D0D"/>
                </a:solidFill>
              </a:rPr>
              <a:t>ver</a:t>
            </a:r>
            <a:r>
              <a:rPr lang="en-US" sz="2400" dirty="0">
                <a:solidFill>
                  <a:srgbClr val="0D0D0D"/>
                </a:solidFill>
              </a:rPr>
              <a:t> con la organización y la </a:t>
            </a:r>
            <a:r>
              <a:rPr lang="en-US" sz="2400" dirty="0" err="1">
                <a:solidFill>
                  <a:srgbClr val="0D0D0D"/>
                </a:solidFill>
              </a:rPr>
              <a:t>estructura</a:t>
            </a:r>
            <a:r>
              <a:rPr lang="en-US" sz="2400" dirty="0">
                <a:solidFill>
                  <a:srgbClr val="0D0D0D"/>
                </a:solidFill>
              </a:rPr>
              <a:t> de los sistemas </a:t>
            </a:r>
            <a:r>
              <a:rPr lang="en-US" sz="2400" dirty="0" err="1">
                <a:solidFill>
                  <a:srgbClr val="0D0D0D"/>
                </a:solidFill>
              </a:rPr>
              <a:t>complejos</a:t>
            </a:r>
            <a:r>
              <a:rPr lang="en-US" sz="2400" dirty="0">
                <a:solidFill>
                  <a:srgbClr val="0D0D0D"/>
                </a:solidFill>
              </a:rPr>
              <a:t>.</a:t>
            </a:r>
          </a:p>
          <a:p>
            <a:r>
              <a:rPr lang="en-US" sz="2400" dirty="0">
                <a:solidFill>
                  <a:srgbClr val="0D0D0D"/>
                </a:solidFill>
              </a:rPr>
              <a:t>El </a:t>
            </a:r>
            <a:r>
              <a:rPr lang="en-US" sz="2400" dirty="0" err="1">
                <a:solidFill>
                  <a:srgbClr val="0D0D0D"/>
                </a:solidFill>
              </a:rPr>
              <a:t>sistema</a:t>
            </a:r>
            <a:r>
              <a:rPr lang="en-US" sz="2400" dirty="0">
                <a:solidFill>
                  <a:srgbClr val="0D0D0D"/>
                </a:solidFill>
              </a:rPr>
              <a:t> es </a:t>
            </a:r>
            <a:r>
              <a:rPr lang="en-US" sz="2400" dirty="0" err="1">
                <a:solidFill>
                  <a:srgbClr val="0D0D0D"/>
                </a:solidFill>
              </a:rPr>
              <a:t>construido</a:t>
            </a:r>
            <a:r>
              <a:rPr lang="en-US" sz="2400" dirty="0">
                <a:solidFill>
                  <a:srgbClr val="0D0D0D"/>
                </a:solidFill>
              </a:rPr>
              <a:t> </a:t>
            </a:r>
            <a:r>
              <a:rPr lang="en-US" sz="2400" dirty="0" err="1">
                <a:solidFill>
                  <a:srgbClr val="0D0D0D"/>
                </a:solidFill>
              </a:rPr>
              <a:t>desde</a:t>
            </a:r>
            <a:r>
              <a:rPr lang="en-US" sz="2400" dirty="0">
                <a:solidFill>
                  <a:srgbClr val="0D0D0D"/>
                </a:solidFill>
              </a:rPr>
              <a:t> un </a:t>
            </a:r>
            <a:r>
              <a:rPr lang="en-US" sz="2400" dirty="0" err="1">
                <a:solidFill>
                  <a:srgbClr val="0D0D0D"/>
                </a:solidFill>
              </a:rPr>
              <a:t>nivel</a:t>
            </a:r>
            <a:r>
              <a:rPr lang="en-US" sz="2400" dirty="0">
                <a:solidFill>
                  <a:srgbClr val="0D0D0D"/>
                </a:solidFill>
              </a:rPr>
              <a:t> </a:t>
            </a:r>
            <a:r>
              <a:rPr lang="en-US" sz="2400" dirty="0" err="1">
                <a:solidFill>
                  <a:srgbClr val="0D0D0D"/>
                </a:solidFill>
              </a:rPr>
              <a:t>relativamente</a:t>
            </a:r>
            <a:r>
              <a:rPr lang="en-US" sz="2400" dirty="0">
                <a:solidFill>
                  <a:srgbClr val="0D0D0D"/>
                </a:solidFill>
              </a:rPr>
              <a:t> simple hasta </a:t>
            </a:r>
            <a:r>
              <a:rPr lang="en-US" sz="2400" dirty="0" err="1">
                <a:solidFill>
                  <a:srgbClr val="0D0D0D"/>
                </a:solidFill>
              </a:rPr>
              <a:t>niveles</a:t>
            </a:r>
            <a:r>
              <a:rPr lang="en-US" sz="2400" dirty="0">
                <a:solidFill>
                  <a:srgbClr val="0D0D0D"/>
                </a:solidFill>
              </a:rPr>
              <a:t> </a:t>
            </a:r>
            <a:r>
              <a:rPr lang="en-US" sz="2400" dirty="0" err="1">
                <a:solidFill>
                  <a:srgbClr val="0D0D0D"/>
                </a:solidFill>
              </a:rPr>
              <a:t>crecientes</a:t>
            </a:r>
            <a:r>
              <a:rPr lang="en-US" sz="2400" dirty="0">
                <a:solidFill>
                  <a:srgbClr val="0D0D0D"/>
                </a:solidFill>
              </a:rPr>
              <a:t> de </a:t>
            </a:r>
            <a:r>
              <a:rPr lang="en-US" sz="2400" dirty="0" err="1">
                <a:solidFill>
                  <a:srgbClr val="0D0D0D"/>
                </a:solidFill>
              </a:rPr>
              <a:t>complejidad</a:t>
            </a:r>
            <a:r>
              <a:rPr lang="en-US" sz="2400" dirty="0">
                <a:solidFill>
                  <a:srgbClr val="0D0D0D"/>
                </a:solidFill>
              </a:rPr>
              <a:t> </a:t>
            </a:r>
            <a:r>
              <a:rPr lang="en-US" sz="2400" dirty="0" err="1">
                <a:solidFill>
                  <a:srgbClr val="0D0D0D"/>
                </a:solidFill>
              </a:rPr>
              <a:t>interna</a:t>
            </a:r>
            <a:r>
              <a:rPr lang="en-US" sz="2400" dirty="0">
                <a:solidFill>
                  <a:srgbClr val="0D0D0D"/>
                </a:solidFill>
              </a:rPr>
              <a:t> </a:t>
            </a:r>
          </a:p>
          <a:p>
            <a:endParaRPr lang="en-US" dirty="0">
              <a:solidFill>
                <a:srgbClr val="0D0D0D"/>
              </a:solidFill>
            </a:endParaRPr>
          </a:p>
          <a:p>
            <a:endParaRPr lang="en-US" dirty="0">
              <a:solidFill>
                <a:srgbClr val="0D0D0D"/>
              </a:solidFill>
            </a:endParaRPr>
          </a:p>
          <a:p>
            <a:r>
              <a:rPr lang="en-US" dirty="0">
                <a:solidFill>
                  <a:srgbClr val="0D0D0D"/>
                </a:solidFill>
              </a:rPr>
              <a:t> </a:t>
            </a:r>
          </a:p>
          <a:p>
            <a:endParaRPr lang="en-US" dirty="0">
              <a:solidFill>
                <a:srgbClr val="0D0D0D"/>
              </a:solidFill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1800" y="457200"/>
            <a:ext cx="1981200" cy="2641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781800" y="2133600"/>
            <a:ext cx="2667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D0D0D"/>
                </a:solidFill>
              </a:rPr>
              <a:t>1 km es la </a:t>
            </a:r>
            <a:r>
              <a:rPr lang="en-US" b="1" dirty="0" err="1">
                <a:solidFill>
                  <a:srgbClr val="0D0D0D"/>
                </a:solidFill>
              </a:rPr>
              <a:t>suma</a:t>
            </a:r>
            <a:r>
              <a:rPr lang="en-US" b="1" dirty="0">
                <a:solidFill>
                  <a:srgbClr val="0D0D0D"/>
                </a:solidFill>
              </a:rPr>
              <a:t> de </a:t>
            </a:r>
          </a:p>
          <a:p>
            <a:r>
              <a:rPr lang="en-US" b="1" dirty="0">
                <a:solidFill>
                  <a:srgbClr val="0D0D0D"/>
                </a:solidFill>
              </a:rPr>
              <a:t>mil metros (</a:t>
            </a:r>
            <a:r>
              <a:rPr lang="en-US" b="1" dirty="0" err="1">
                <a:solidFill>
                  <a:srgbClr val="0D0D0D"/>
                </a:solidFill>
              </a:rPr>
              <a:t>niveles</a:t>
            </a:r>
            <a:r>
              <a:rPr lang="en-US" b="1" dirty="0">
                <a:solidFill>
                  <a:srgbClr val="0D0D0D"/>
                </a:solidFill>
              </a:rPr>
              <a:t> </a:t>
            </a:r>
            <a:r>
              <a:rPr lang="en-US" b="1" dirty="0" err="1">
                <a:solidFill>
                  <a:srgbClr val="0D0D0D"/>
                </a:solidFill>
              </a:rPr>
              <a:t>previos</a:t>
            </a:r>
            <a:r>
              <a:rPr lang="en-US" b="1" dirty="0">
                <a:solidFill>
                  <a:srgbClr val="0D0D0D"/>
                </a:solidFill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24886431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842962"/>
            <a:ext cx="7772400" cy="1362075"/>
          </a:xfrm>
        </p:spPr>
        <p:txBody>
          <a:bodyPr/>
          <a:lstStyle/>
          <a:p>
            <a:r>
              <a:rPr lang="en-US" dirty="0" err="1"/>
              <a:t>tercera</a:t>
            </a:r>
            <a:r>
              <a:rPr lang="en-US" dirty="0"/>
              <a:t> propuesta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524000"/>
            <a:ext cx="8077200" cy="4343400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0D0D0D"/>
                </a:solidFill>
              </a:rPr>
              <a:t>El S.U. es un </a:t>
            </a:r>
            <a:r>
              <a:rPr lang="en-US" sz="2800" dirty="0" err="1">
                <a:solidFill>
                  <a:srgbClr val="0D0D0D"/>
                </a:solidFill>
              </a:rPr>
              <a:t>sistema</a:t>
            </a:r>
            <a:r>
              <a:rPr lang="en-US" sz="2800" dirty="0">
                <a:solidFill>
                  <a:srgbClr val="0D0D0D"/>
                </a:solidFill>
              </a:rPr>
              <a:t> </a:t>
            </a:r>
            <a:r>
              <a:rPr lang="en-US" sz="2800" dirty="0" err="1">
                <a:solidFill>
                  <a:srgbClr val="0D0D0D"/>
                </a:solidFill>
              </a:rPr>
              <a:t>complejo</a:t>
            </a:r>
            <a:r>
              <a:rPr lang="en-US" sz="2800" dirty="0">
                <a:solidFill>
                  <a:srgbClr val="0D0D0D"/>
                </a:solidFill>
              </a:rPr>
              <a:t> y </a:t>
            </a:r>
            <a:r>
              <a:rPr lang="en-US" sz="2800" dirty="0" err="1">
                <a:solidFill>
                  <a:srgbClr val="0D0D0D"/>
                </a:solidFill>
              </a:rPr>
              <a:t>adaptativo</a:t>
            </a:r>
            <a:r>
              <a:rPr lang="en-US" sz="2800" dirty="0">
                <a:solidFill>
                  <a:srgbClr val="0D0D0D"/>
                </a:solidFill>
              </a:rPr>
              <a:t>, con </a:t>
            </a:r>
            <a:r>
              <a:rPr lang="en-US" sz="2800" dirty="0" err="1">
                <a:solidFill>
                  <a:srgbClr val="0D0D0D"/>
                </a:solidFill>
              </a:rPr>
              <a:t>propiedades</a:t>
            </a:r>
            <a:r>
              <a:rPr lang="en-US" sz="2800" dirty="0">
                <a:solidFill>
                  <a:srgbClr val="0D0D0D"/>
                </a:solidFill>
              </a:rPr>
              <a:t> de </a:t>
            </a:r>
            <a:r>
              <a:rPr lang="en-US" sz="2800" dirty="0" err="1">
                <a:solidFill>
                  <a:srgbClr val="0D0D0D"/>
                </a:solidFill>
              </a:rPr>
              <a:t>autorganización</a:t>
            </a:r>
            <a:r>
              <a:rPr lang="en-US" sz="2800" dirty="0">
                <a:solidFill>
                  <a:srgbClr val="0D0D0D"/>
                </a:solidFill>
              </a:rPr>
              <a:t> y </a:t>
            </a:r>
            <a:r>
              <a:rPr lang="en-US" sz="2800" dirty="0" err="1">
                <a:solidFill>
                  <a:srgbClr val="0D0D0D"/>
                </a:solidFill>
              </a:rPr>
              <a:t>emergencia</a:t>
            </a:r>
            <a:r>
              <a:rPr lang="en-US" sz="2800" dirty="0" smtClean="0">
                <a:solidFill>
                  <a:srgbClr val="0D0D0D"/>
                </a:solidFill>
              </a:rPr>
              <a:t>.</a:t>
            </a:r>
          </a:p>
          <a:p>
            <a:endParaRPr lang="en-US" sz="2800" dirty="0">
              <a:solidFill>
                <a:srgbClr val="0D0D0D"/>
              </a:solidFill>
            </a:endParaRPr>
          </a:p>
          <a:p>
            <a:r>
              <a:rPr lang="en-US" sz="2800" b="1" dirty="0">
                <a:solidFill>
                  <a:srgbClr val="0D0D0D"/>
                </a:solidFill>
              </a:rPr>
              <a:t>COMPLEJOS</a:t>
            </a:r>
            <a:r>
              <a:rPr lang="en-US" sz="2800" dirty="0">
                <a:solidFill>
                  <a:srgbClr val="0D0D0D"/>
                </a:solidFill>
              </a:rPr>
              <a:t> : en </a:t>
            </a:r>
            <a:r>
              <a:rPr lang="en-US" sz="2800" dirty="0" err="1">
                <a:solidFill>
                  <a:srgbClr val="0D0D0D"/>
                </a:solidFill>
              </a:rPr>
              <a:t>tanto</a:t>
            </a:r>
            <a:r>
              <a:rPr lang="en-US" sz="2800" dirty="0">
                <a:solidFill>
                  <a:srgbClr val="0D0D0D"/>
                </a:solidFill>
              </a:rPr>
              <a:t> que son diversos y </a:t>
            </a:r>
            <a:r>
              <a:rPr lang="en-US" sz="2800" dirty="0" err="1">
                <a:solidFill>
                  <a:srgbClr val="0D0D0D"/>
                </a:solidFill>
              </a:rPr>
              <a:t>hechos</a:t>
            </a:r>
            <a:r>
              <a:rPr lang="en-US" sz="2800" dirty="0">
                <a:solidFill>
                  <a:srgbClr val="0D0D0D"/>
                </a:solidFill>
              </a:rPr>
              <a:t> de </a:t>
            </a:r>
            <a:r>
              <a:rPr lang="en-US" sz="2800" dirty="0" err="1">
                <a:solidFill>
                  <a:srgbClr val="0D0D0D"/>
                </a:solidFill>
              </a:rPr>
              <a:t>múltiples</a:t>
            </a:r>
            <a:r>
              <a:rPr lang="en-US" sz="2800" dirty="0">
                <a:solidFill>
                  <a:srgbClr val="0D0D0D"/>
                </a:solidFill>
              </a:rPr>
              <a:t> elementos </a:t>
            </a:r>
            <a:r>
              <a:rPr lang="en-US" sz="2800" dirty="0" err="1">
                <a:solidFill>
                  <a:srgbClr val="0D0D0D"/>
                </a:solidFill>
              </a:rPr>
              <a:t>estrechamente</a:t>
            </a:r>
            <a:r>
              <a:rPr lang="en-US" sz="2800" dirty="0">
                <a:solidFill>
                  <a:srgbClr val="0D0D0D"/>
                </a:solidFill>
              </a:rPr>
              <a:t> </a:t>
            </a:r>
            <a:r>
              <a:rPr lang="en-US" sz="2800" dirty="0" err="1">
                <a:solidFill>
                  <a:srgbClr val="0D0D0D"/>
                </a:solidFill>
              </a:rPr>
              <a:t>interconectados</a:t>
            </a:r>
            <a:r>
              <a:rPr lang="en-US" sz="2800" dirty="0" smtClean="0">
                <a:solidFill>
                  <a:srgbClr val="0D0D0D"/>
                </a:solidFill>
              </a:rPr>
              <a:t>.</a:t>
            </a:r>
          </a:p>
          <a:p>
            <a:endParaRPr lang="en-US" sz="2800" dirty="0">
              <a:solidFill>
                <a:srgbClr val="0D0D0D"/>
              </a:solidFill>
            </a:endParaRPr>
          </a:p>
          <a:p>
            <a:r>
              <a:rPr lang="en-US" sz="2800" b="1" dirty="0">
                <a:solidFill>
                  <a:srgbClr val="0D0D0D"/>
                </a:solidFill>
              </a:rPr>
              <a:t>ADAPTATIVOS</a:t>
            </a:r>
            <a:r>
              <a:rPr lang="en-US" sz="2800" dirty="0">
                <a:solidFill>
                  <a:srgbClr val="0D0D0D"/>
                </a:solidFill>
              </a:rPr>
              <a:t>:  tienen la </a:t>
            </a:r>
            <a:r>
              <a:rPr lang="en-US" sz="2800" dirty="0" err="1">
                <a:solidFill>
                  <a:srgbClr val="0D0D0D"/>
                </a:solidFill>
              </a:rPr>
              <a:t>capacidad</a:t>
            </a:r>
            <a:r>
              <a:rPr lang="en-US" sz="2800" dirty="0">
                <a:solidFill>
                  <a:srgbClr val="0D0D0D"/>
                </a:solidFill>
              </a:rPr>
              <a:t> de </a:t>
            </a:r>
            <a:r>
              <a:rPr lang="en-US" sz="2800" dirty="0" err="1">
                <a:solidFill>
                  <a:srgbClr val="0D0D0D"/>
                </a:solidFill>
              </a:rPr>
              <a:t>cambiar</a:t>
            </a:r>
            <a:r>
              <a:rPr lang="en-US" sz="2800" dirty="0">
                <a:solidFill>
                  <a:srgbClr val="0D0D0D"/>
                </a:solidFill>
              </a:rPr>
              <a:t> y </a:t>
            </a:r>
            <a:r>
              <a:rPr lang="en-US" sz="2800" dirty="0" err="1">
                <a:solidFill>
                  <a:srgbClr val="0D0D0D"/>
                </a:solidFill>
              </a:rPr>
              <a:t>aprender</a:t>
            </a:r>
            <a:r>
              <a:rPr lang="en-US" sz="2800" dirty="0">
                <a:solidFill>
                  <a:srgbClr val="0D0D0D"/>
                </a:solidFill>
              </a:rPr>
              <a:t> de la </a:t>
            </a:r>
            <a:r>
              <a:rPr lang="en-US" sz="2800" dirty="0" err="1">
                <a:solidFill>
                  <a:srgbClr val="0D0D0D"/>
                </a:solidFill>
              </a:rPr>
              <a:t>experiencia</a:t>
            </a:r>
            <a:r>
              <a:rPr lang="en-US" sz="2800" dirty="0">
                <a:solidFill>
                  <a:srgbClr val="0D0D0D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7787744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09600" y="838200"/>
            <a:ext cx="7772400" cy="3580039"/>
          </a:xfrm>
        </p:spPr>
        <p:txBody>
          <a:bodyPr/>
          <a:lstStyle/>
          <a:p>
            <a:r>
              <a:rPr lang="en-US" sz="2800" b="1" dirty="0">
                <a:solidFill>
                  <a:srgbClr val="0D0D0D"/>
                </a:solidFill>
              </a:rPr>
              <a:t>PROPIEDADES DE </a:t>
            </a:r>
            <a:r>
              <a:rPr lang="en-US" sz="2800" b="1" dirty="0" smtClean="0">
                <a:solidFill>
                  <a:srgbClr val="0D0D0D"/>
                </a:solidFill>
              </a:rPr>
              <a:t>AUTORGANIZACIÓN:</a:t>
            </a:r>
            <a:r>
              <a:rPr lang="en-US" sz="2800" dirty="0" smtClean="0">
                <a:solidFill>
                  <a:srgbClr val="0D0D0D"/>
                </a:solidFill>
              </a:rPr>
              <a:t>  </a:t>
            </a:r>
            <a:r>
              <a:rPr lang="en-US" sz="2800" dirty="0">
                <a:solidFill>
                  <a:srgbClr val="0D0D0D"/>
                </a:solidFill>
              </a:rPr>
              <a:t>se </a:t>
            </a:r>
            <a:r>
              <a:rPr lang="en-US" sz="2800" dirty="0" smtClean="0">
                <a:solidFill>
                  <a:srgbClr val="0D0D0D"/>
                </a:solidFill>
              </a:rPr>
              <a:t>auto </a:t>
            </a:r>
            <a:r>
              <a:rPr lang="en-US" sz="2800" dirty="0" err="1" smtClean="0">
                <a:solidFill>
                  <a:srgbClr val="0D0D0D"/>
                </a:solidFill>
              </a:rPr>
              <a:t>organizan</a:t>
            </a:r>
            <a:r>
              <a:rPr lang="en-US" sz="2800" dirty="0" smtClean="0">
                <a:solidFill>
                  <a:srgbClr val="0D0D0D"/>
                </a:solidFill>
              </a:rPr>
              <a:t> </a:t>
            </a:r>
            <a:r>
              <a:rPr lang="en-US" sz="2800" dirty="0">
                <a:solidFill>
                  <a:srgbClr val="0D0D0D"/>
                </a:solidFill>
              </a:rPr>
              <a:t>para </a:t>
            </a:r>
            <a:r>
              <a:rPr lang="en-US" sz="2800" dirty="0" err="1">
                <a:solidFill>
                  <a:srgbClr val="0D0D0D"/>
                </a:solidFill>
              </a:rPr>
              <a:t>optimizar</a:t>
            </a:r>
            <a:r>
              <a:rPr lang="en-US" sz="2800" dirty="0">
                <a:solidFill>
                  <a:srgbClr val="0D0D0D"/>
                </a:solidFill>
              </a:rPr>
              <a:t> la </a:t>
            </a:r>
            <a:r>
              <a:rPr lang="en-US" sz="2800" dirty="0" err="1">
                <a:solidFill>
                  <a:srgbClr val="0D0D0D"/>
                </a:solidFill>
              </a:rPr>
              <a:t>función</a:t>
            </a:r>
            <a:r>
              <a:rPr lang="en-US" sz="2800" dirty="0">
                <a:solidFill>
                  <a:srgbClr val="0D0D0D"/>
                </a:solidFill>
              </a:rPr>
              <a:t> del </a:t>
            </a:r>
            <a:r>
              <a:rPr lang="en-US" sz="2800" dirty="0" err="1">
                <a:solidFill>
                  <a:srgbClr val="0D0D0D"/>
                </a:solidFill>
              </a:rPr>
              <a:t>sistema</a:t>
            </a:r>
            <a:r>
              <a:rPr lang="en-US" sz="2800" dirty="0">
                <a:solidFill>
                  <a:srgbClr val="0D0D0D"/>
                </a:solidFill>
              </a:rPr>
              <a:t>, </a:t>
            </a:r>
            <a:r>
              <a:rPr lang="en-US" sz="2800" dirty="0" err="1">
                <a:solidFill>
                  <a:srgbClr val="0D0D0D"/>
                </a:solidFill>
              </a:rPr>
              <a:t>creando</a:t>
            </a:r>
            <a:r>
              <a:rPr lang="en-US" sz="2800" dirty="0">
                <a:solidFill>
                  <a:srgbClr val="0D0D0D"/>
                </a:solidFill>
              </a:rPr>
              <a:t> </a:t>
            </a:r>
            <a:r>
              <a:rPr lang="en-US" sz="2800" dirty="0" err="1">
                <a:solidFill>
                  <a:srgbClr val="0D0D0D"/>
                </a:solidFill>
              </a:rPr>
              <a:t>nuevos</a:t>
            </a:r>
            <a:r>
              <a:rPr lang="en-US" sz="2800" dirty="0">
                <a:solidFill>
                  <a:srgbClr val="0D0D0D"/>
                </a:solidFill>
              </a:rPr>
              <a:t> </a:t>
            </a:r>
            <a:r>
              <a:rPr lang="en-US" sz="2800" dirty="0" err="1">
                <a:solidFill>
                  <a:srgbClr val="0D0D0D"/>
                </a:solidFill>
              </a:rPr>
              <a:t>nichos</a:t>
            </a:r>
            <a:r>
              <a:rPr lang="en-US" sz="2800" dirty="0">
                <a:solidFill>
                  <a:srgbClr val="0D0D0D"/>
                </a:solidFill>
              </a:rPr>
              <a:t> </a:t>
            </a:r>
            <a:r>
              <a:rPr lang="en-US" sz="2800" dirty="0" err="1">
                <a:solidFill>
                  <a:srgbClr val="0D0D0D"/>
                </a:solidFill>
              </a:rPr>
              <a:t>cuando</a:t>
            </a:r>
            <a:r>
              <a:rPr lang="en-US" sz="2800" dirty="0">
                <a:solidFill>
                  <a:srgbClr val="0D0D0D"/>
                </a:solidFill>
              </a:rPr>
              <a:t> </a:t>
            </a:r>
            <a:r>
              <a:rPr lang="en-US" sz="2800" dirty="0" err="1">
                <a:solidFill>
                  <a:srgbClr val="0D0D0D"/>
                </a:solidFill>
              </a:rPr>
              <a:t>sean</a:t>
            </a:r>
            <a:r>
              <a:rPr lang="en-US" sz="2800" dirty="0">
                <a:solidFill>
                  <a:srgbClr val="0D0D0D"/>
                </a:solidFill>
              </a:rPr>
              <a:t> </a:t>
            </a:r>
            <a:r>
              <a:rPr lang="en-US" sz="2800" dirty="0" err="1">
                <a:solidFill>
                  <a:srgbClr val="0D0D0D"/>
                </a:solidFill>
              </a:rPr>
              <a:t>necesarios</a:t>
            </a:r>
            <a:r>
              <a:rPr lang="en-US" sz="2800" dirty="0">
                <a:solidFill>
                  <a:srgbClr val="0D0D0D"/>
                </a:solidFill>
              </a:rPr>
              <a:t>.</a:t>
            </a:r>
          </a:p>
          <a:p>
            <a:endParaRPr lang="en-US" sz="2800" dirty="0">
              <a:solidFill>
                <a:srgbClr val="0D0D0D"/>
              </a:solidFill>
            </a:endParaRPr>
          </a:p>
          <a:p>
            <a:r>
              <a:rPr lang="en-US" sz="2800" b="1" dirty="0" smtClean="0">
                <a:solidFill>
                  <a:srgbClr val="0D0D0D"/>
                </a:solidFill>
              </a:rPr>
              <a:t>EMERGENCIA</a:t>
            </a:r>
            <a:r>
              <a:rPr lang="en-US" sz="2800" dirty="0" smtClean="0">
                <a:solidFill>
                  <a:srgbClr val="0D0D0D"/>
                </a:solidFill>
              </a:rPr>
              <a:t>: </a:t>
            </a:r>
            <a:r>
              <a:rPr lang="en-US" sz="2800" dirty="0" err="1">
                <a:solidFill>
                  <a:srgbClr val="0D0D0D"/>
                </a:solidFill>
              </a:rPr>
              <a:t>habilidad</a:t>
            </a:r>
            <a:r>
              <a:rPr lang="en-US" sz="2800" dirty="0">
                <a:solidFill>
                  <a:srgbClr val="0D0D0D"/>
                </a:solidFill>
              </a:rPr>
              <a:t> para </a:t>
            </a:r>
            <a:r>
              <a:rPr lang="en-US" sz="2800" dirty="0" err="1">
                <a:solidFill>
                  <a:srgbClr val="0D0D0D"/>
                </a:solidFill>
              </a:rPr>
              <a:t>tratar</a:t>
            </a:r>
            <a:r>
              <a:rPr lang="en-US" sz="2800" dirty="0">
                <a:solidFill>
                  <a:srgbClr val="0D0D0D"/>
                </a:solidFill>
              </a:rPr>
              <a:t> con el </a:t>
            </a:r>
            <a:r>
              <a:rPr lang="en-US" sz="2800" dirty="0" err="1" smtClean="0">
                <a:solidFill>
                  <a:srgbClr val="0D0D0D"/>
                </a:solidFill>
              </a:rPr>
              <a:t>cambio</a:t>
            </a:r>
            <a:r>
              <a:rPr lang="en-US" sz="2800" dirty="0" smtClean="0">
                <a:solidFill>
                  <a:srgbClr val="0D0D0D"/>
                </a:solidFill>
              </a:rPr>
              <a:t>, </a:t>
            </a:r>
            <a:r>
              <a:rPr lang="en-US" sz="2800" dirty="0">
                <a:solidFill>
                  <a:srgbClr val="0D0D0D"/>
                </a:solidFill>
              </a:rPr>
              <a:t>la </a:t>
            </a:r>
            <a:r>
              <a:rPr lang="en-US" sz="2800" dirty="0" err="1">
                <a:solidFill>
                  <a:srgbClr val="0D0D0D"/>
                </a:solidFill>
              </a:rPr>
              <a:t>resilencia</a:t>
            </a:r>
            <a:r>
              <a:rPr lang="en-US" sz="2800" dirty="0">
                <a:solidFill>
                  <a:srgbClr val="0D0D0D"/>
                </a:solidFill>
              </a:rPr>
              <a:t>.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921962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745"/>
            <a:ext cx="7772400" cy="1362075"/>
          </a:xfrm>
        </p:spPr>
        <p:txBody>
          <a:bodyPr/>
          <a:lstStyle/>
          <a:p>
            <a:r>
              <a:rPr lang="en-US" dirty="0" err="1"/>
              <a:t>Cuarta</a:t>
            </a:r>
            <a:r>
              <a:rPr lang="en-US" dirty="0"/>
              <a:t> propuesta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546879"/>
            <a:ext cx="4495800" cy="4266647"/>
          </a:xfrm>
        </p:spPr>
        <p:txBody>
          <a:bodyPr>
            <a:noAutofit/>
          </a:bodyPr>
          <a:lstStyle/>
          <a:p>
            <a:pPr algn="just"/>
            <a:r>
              <a:rPr lang="en-US" sz="2800" dirty="0">
                <a:solidFill>
                  <a:srgbClr val="0D0D0D"/>
                </a:solidFill>
              </a:rPr>
              <a:t>El Sistema Urbano se </a:t>
            </a:r>
            <a:r>
              <a:rPr lang="en-US" sz="2800" dirty="0" err="1">
                <a:solidFill>
                  <a:srgbClr val="0D0D0D"/>
                </a:solidFill>
              </a:rPr>
              <a:t>diferencia</a:t>
            </a:r>
            <a:r>
              <a:rPr lang="en-US" sz="2800" dirty="0">
                <a:solidFill>
                  <a:srgbClr val="0D0D0D"/>
                </a:solidFill>
              </a:rPr>
              <a:t> de </a:t>
            </a:r>
            <a:r>
              <a:rPr lang="en-US" sz="2800" dirty="0" err="1">
                <a:solidFill>
                  <a:srgbClr val="0D0D0D"/>
                </a:solidFill>
              </a:rPr>
              <a:t>otros</a:t>
            </a:r>
            <a:r>
              <a:rPr lang="en-US" sz="2800" dirty="0">
                <a:solidFill>
                  <a:srgbClr val="0D0D0D"/>
                </a:solidFill>
              </a:rPr>
              <a:t> </a:t>
            </a:r>
            <a:r>
              <a:rPr lang="en-US" sz="2800" dirty="0" err="1">
                <a:solidFill>
                  <a:srgbClr val="0D0D0D"/>
                </a:solidFill>
              </a:rPr>
              <a:t>ecosistemas</a:t>
            </a:r>
            <a:r>
              <a:rPr lang="en-US" sz="2800" dirty="0">
                <a:solidFill>
                  <a:srgbClr val="0D0D0D"/>
                </a:solidFill>
              </a:rPr>
              <a:t> </a:t>
            </a:r>
            <a:r>
              <a:rPr lang="en-US" sz="2800" dirty="0" err="1">
                <a:solidFill>
                  <a:srgbClr val="0D0D0D"/>
                </a:solidFill>
              </a:rPr>
              <a:t>porque</a:t>
            </a:r>
            <a:r>
              <a:rPr lang="en-US" sz="2800" dirty="0">
                <a:solidFill>
                  <a:srgbClr val="0D0D0D"/>
                </a:solidFill>
              </a:rPr>
              <a:t> </a:t>
            </a:r>
            <a:r>
              <a:rPr lang="en-US" sz="2800" dirty="0" err="1">
                <a:solidFill>
                  <a:srgbClr val="0D0D0D"/>
                </a:solidFill>
              </a:rPr>
              <a:t>permite</a:t>
            </a:r>
            <a:r>
              <a:rPr lang="en-US" sz="2800" dirty="0">
                <a:solidFill>
                  <a:srgbClr val="0D0D0D"/>
                </a:solidFill>
              </a:rPr>
              <a:t> la </a:t>
            </a:r>
            <a:r>
              <a:rPr lang="en-US" sz="2800" dirty="0" err="1">
                <a:solidFill>
                  <a:srgbClr val="0D0D0D"/>
                </a:solidFill>
              </a:rPr>
              <a:t>introducción</a:t>
            </a:r>
            <a:r>
              <a:rPr lang="en-US" sz="2800" dirty="0">
                <a:solidFill>
                  <a:srgbClr val="0D0D0D"/>
                </a:solidFill>
              </a:rPr>
              <a:t> de un </a:t>
            </a:r>
            <a:r>
              <a:rPr lang="en-US" sz="2800" dirty="0" err="1">
                <a:solidFill>
                  <a:srgbClr val="0D0D0D"/>
                </a:solidFill>
              </a:rPr>
              <a:t>pensamiento</a:t>
            </a:r>
            <a:r>
              <a:rPr lang="en-US" sz="2800" dirty="0">
                <a:solidFill>
                  <a:srgbClr val="0D0D0D"/>
                </a:solidFill>
              </a:rPr>
              <a:t> </a:t>
            </a:r>
            <a:r>
              <a:rPr lang="en-US" sz="2800" dirty="0" err="1">
                <a:solidFill>
                  <a:srgbClr val="0D0D0D"/>
                </a:solidFill>
              </a:rPr>
              <a:t>abstracto</a:t>
            </a:r>
            <a:r>
              <a:rPr lang="en-US" sz="2800" dirty="0">
                <a:solidFill>
                  <a:srgbClr val="0D0D0D"/>
                </a:solidFill>
              </a:rPr>
              <a:t> y </a:t>
            </a:r>
            <a:r>
              <a:rPr lang="en-US" sz="2800" dirty="0" err="1">
                <a:solidFill>
                  <a:srgbClr val="0D0D0D"/>
                </a:solidFill>
              </a:rPr>
              <a:t>simbólico</a:t>
            </a:r>
            <a:r>
              <a:rPr lang="en-US" sz="2800" dirty="0">
                <a:solidFill>
                  <a:srgbClr val="0D0D0D"/>
                </a:solidFill>
              </a:rPr>
              <a:t> que </a:t>
            </a:r>
            <a:r>
              <a:rPr lang="en-US" sz="2800" dirty="0" err="1">
                <a:solidFill>
                  <a:srgbClr val="0D0D0D"/>
                </a:solidFill>
              </a:rPr>
              <a:t>considera</a:t>
            </a:r>
            <a:r>
              <a:rPr lang="en-US" sz="2800" dirty="0">
                <a:solidFill>
                  <a:srgbClr val="0D0D0D"/>
                </a:solidFill>
              </a:rPr>
              <a:t> la </a:t>
            </a:r>
            <a:r>
              <a:rPr lang="en-US" sz="2800" dirty="0" err="1" smtClean="0">
                <a:solidFill>
                  <a:srgbClr val="0D0D0D"/>
                </a:solidFill>
              </a:rPr>
              <a:t>novedad</a:t>
            </a:r>
            <a:r>
              <a:rPr lang="en-US" sz="2800" dirty="0" smtClean="0">
                <a:solidFill>
                  <a:srgbClr val="0D0D0D"/>
                </a:solidFill>
              </a:rPr>
              <a:t>, </a:t>
            </a:r>
            <a:r>
              <a:rPr lang="en-US" sz="2800" dirty="0">
                <a:solidFill>
                  <a:srgbClr val="0D0D0D"/>
                </a:solidFill>
              </a:rPr>
              <a:t>la </a:t>
            </a:r>
            <a:r>
              <a:rPr lang="en-US" sz="2800" dirty="0" err="1">
                <a:solidFill>
                  <a:srgbClr val="0D0D0D"/>
                </a:solidFill>
              </a:rPr>
              <a:t>comunicación</a:t>
            </a:r>
            <a:r>
              <a:rPr lang="en-US" sz="2800" dirty="0">
                <a:solidFill>
                  <a:srgbClr val="0D0D0D"/>
                </a:solidFill>
              </a:rPr>
              <a:t> de ideas que se </a:t>
            </a:r>
            <a:r>
              <a:rPr lang="en-US" sz="2800" dirty="0" err="1">
                <a:solidFill>
                  <a:srgbClr val="0D0D0D"/>
                </a:solidFill>
              </a:rPr>
              <a:t>cruzan</a:t>
            </a:r>
            <a:r>
              <a:rPr lang="en-US" sz="2800" dirty="0">
                <a:solidFill>
                  <a:srgbClr val="0D0D0D"/>
                </a:solidFill>
              </a:rPr>
              <a:t> en el espacio y en el </a:t>
            </a:r>
            <a:r>
              <a:rPr lang="en-US" sz="2800" dirty="0" err="1" smtClean="0">
                <a:solidFill>
                  <a:srgbClr val="0D0D0D"/>
                </a:solidFill>
              </a:rPr>
              <a:t>tiempo</a:t>
            </a:r>
            <a:r>
              <a:rPr lang="en-US" sz="2800" dirty="0" smtClean="0">
                <a:solidFill>
                  <a:srgbClr val="0D0D0D"/>
                </a:solidFill>
              </a:rPr>
              <a:t>.</a:t>
            </a:r>
            <a:endParaRPr lang="en-US" sz="2800" dirty="0">
              <a:solidFill>
                <a:srgbClr val="0D0D0D"/>
              </a:solidFill>
            </a:endParaRPr>
          </a:p>
        </p:txBody>
      </p:sp>
      <p:pic>
        <p:nvPicPr>
          <p:cNvPr id="4" name="Picture 3" descr="Captura de pantalla 2016-05-15 a la(s) 14.23.36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0462" y="1546879"/>
            <a:ext cx="4114800" cy="3130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8844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0" y="6306920"/>
            <a:ext cx="1935678" cy="523220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YOHONIER GONZALEZ </a:t>
            </a:r>
          </a:p>
          <a:p>
            <a:r>
              <a:rPr lang="en-US" sz="1400" b="1" dirty="0">
                <a:solidFill>
                  <a:schemeClr val="bg1"/>
                </a:solidFill>
              </a:rPr>
              <a:t>CIUDAD ABSTRACTA  </a:t>
            </a:r>
          </a:p>
        </p:txBody>
      </p:sp>
      <p:pic>
        <p:nvPicPr>
          <p:cNvPr id="2" name="Picture 1" descr="Captura de pantalla 2016-05-15 a la(s) 14.25.5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724400" cy="4588220"/>
          </a:xfrm>
          <a:prstGeom prst="rect">
            <a:avLst/>
          </a:prstGeom>
        </p:spPr>
      </p:pic>
      <p:pic>
        <p:nvPicPr>
          <p:cNvPr id="5" name="Picture 4" descr="Captura de pantalla 2016-05-15 a la(s) 14.25.3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447800"/>
            <a:ext cx="3962400" cy="4267200"/>
          </a:xfrm>
          <a:prstGeom prst="rect">
            <a:avLst/>
          </a:prstGeom>
        </p:spPr>
      </p:pic>
      <p:pic>
        <p:nvPicPr>
          <p:cNvPr id="6" name="Picture 5" descr="Captura de pantalla 2016-05-15 a la(s) 14.28.0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3441409"/>
            <a:ext cx="3204741" cy="3429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33400" y="304800"/>
            <a:ext cx="7772400" cy="136207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La </a:t>
            </a:r>
            <a:r>
              <a:rPr lang="en-US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Urbanización</a:t>
            </a:r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2400" y="2057400"/>
            <a:ext cx="8756214" cy="2867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816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4"/>
          <p:cNvSpPr>
            <a:spLocks noGrp="1"/>
          </p:cNvSpPr>
          <p:nvPr>
            <p:ph type="body" sz="quarter" idx="16"/>
          </p:nvPr>
        </p:nvSpPr>
        <p:spPr>
          <a:xfrm>
            <a:off x="4505324" y="2286000"/>
            <a:ext cx="3476625" cy="3962400"/>
          </a:xfrm>
        </p:spPr>
        <p:txBody>
          <a:bodyPr/>
          <a:lstStyle/>
          <a:p>
            <a:pPr algn="l"/>
            <a:r>
              <a:rPr lang="en-US" sz="2800" dirty="0"/>
              <a:t>La </a:t>
            </a:r>
            <a:r>
              <a:rPr lang="en-US" sz="2800" dirty="0" err="1"/>
              <a:t>conversión</a:t>
            </a:r>
            <a:r>
              <a:rPr lang="en-US" sz="2800" dirty="0"/>
              <a:t> de </a:t>
            </a:r>
            <a:r>
              <a:rPr lang="en-US" sz="2800" dirty="0" err="1"/>
              <a:t>paisajes</a:t>
            </a:r>
            <a:r>
              <a:rPr lang="en-US" sz="2800" dirty="0"/>
              <a:t> </a:t>
            </a:r>
            <a:r>
              <a:rPr lang="en-US" sz="2800" dirty="0" err="1"/>
              <a:t>naturales</a:t>
            </a:r>
            <a:r>
              <a:rPr lang="en-US" sz="2800" dirty="0"/>
              <a:t> y </a:t>
            </a:r>
            <a:r>
              <a:rPr lang="en-US" sz="2800" dirty="0" err="1"/>
              <a:t>agrícolas</a:t>
            </a:r>
            <a:r>
              <a:rPr lang="en-US" sz="2800" dirty="0"/>
              <a:t> a </a:t>
            </a:r>
            <a:r>
              <a:rPr lang="en-US" sz="2800" dirty="0" err="1"/>
              <a:t>paisajes</a:t>
            </a:r>
            <a:r>
              <a:rPr lang="en-US" sz="2800" dirty="0"/>
              <a:t> </a:t>
            </a:r>
            <a:r>
              <a:rPr lang="en-US" sz="2800" dirty="0" err="1"/>
              <a:t>urbanizados</a:t>
            </a:r>
            <a:r>
              <a:rPr lang="en-US" sz="2800" dirty="0"/>
              <a:t> </a:t>
            </a:r>
            <a:r>
              <a:rPr lang="en-US" sz="2800" dirty="0" err="1"/>
              <a:t>es</a:t>
            </a:r>
            <a:r>
              <a:rPr lang="en-US" sz="2800" dirty="0"/>
              <a:t> la </a:t>
            </a:r>
            <a:r>
              <a:rPr lang="en-US" sz="2800" dirty="0" err="1"/>
              <a:t>tendencia</a:t>
            </a:r>
            <a:r>
              <a:rPr lang="en-US" sz="2800" dirty="0"/>
              <a:t> </a:t>
            </a:r>
            <a:r>
              <a:rPr lang="en-US" sz="2800" dirty="0" err="1"/>
              <a:t>dominante</a:t>
            </a:r>
            <a:r>
              <a:rPr lang="en-US" sz="2800" dirty="0"/>
              <a:t> </a:t>
            </a:r>
            <a:r>
              <a:rPr lang="en-US" sz="2800" dirty="0" err="1"/>
              <a:t>en</a:t>
            </a:r>
            <a:r>
              <a:rPr lang="en-US" sz="2800" dirty="0"/>
              <a:t> </a:t>
            </a:r>
            <a:r>
              <a:rPr lang="en-US" sz="2800" dirty="0" err="1"/>
              <a:t>nuestros</a:t>
            </a:r>
            <a:r>
              <a:rPr lang="en-US" sz="2800" dirty="0"/>
              <a:t> </a:t>
            </a:r>
            <a:r>
              <a:rPr lang="en-US" sz="2800" dirty="0" err="1"/>
              <a:t>días</a:t>
            </a:r>
            <a:r>
              <a:rPr lang="en-US" sz="2800" dirty="0"/>
              <a:t>. </a:t>
            </a:r>
            <a:endParaRPr lang="en-US" sz="2800" dirty="0" smtClean="0"/>
          </a:p>
          <a:p>
            <a:pPr algn="l"/>
            <a:endParaRPr lang="en-US" dirty="0"/>
          </a:p>
          <a:p>
            <a:endParaRPr lang="es-MX" dirty="0"/>
          </a:p>
        </p:txBody>
      </p:sp>
      <p:sp>
        <p:nvSpPr>
          <p:cNvPr id="6" name="TextBox 9"/>
          <p:cNvSpPr txBox="1">
            <a:spLocks noGrp="1"/>
          </p:cNvSpPr>
          <p:nvPr>
            <p:ph type="body" sz="quarter" idx="15"/>
          </p:nvPr>
        </p:nvSpPr>
        <p:spPr>
          <a:xfrm>
            <a:off x="4500326" y="381000"/>
            <a:ext cx="3476626" cy="1066800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</p:spPr>
        <p:txBody>
          <a:bodyPr wrap="square" rtlCol="0">
            <a:norm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	La </a:t>
            </a:r>
            <a:r>
              <a:rPr lang="en-US" sz="2400" b="1" dirty="0" err="1" smtClean="0">
                <a:solidFill>
                  <a:schemeClr val="bg1"/>
                </a:solidFill>
              </a:rPr>
              <a:t>Urbanización</a:t>
            </a:r>
            <a:endParaRPr lang="en-US" sz="2400" b="1" dirty="0">
              <a:solidFill>
                <a:schemeClr val="bg1"/>
              </a:solidFill>
            </a:endParaRPr>
          </a:p>
        </p:txBody>
      </p:sp>
      <p:pic>
        <p:nvPicPr>
          <p:cNvPr id="7" name="Picture 2"/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l="31250" r="31250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857250" y="51054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err="1"/>
              <a:t>imagen</a:t>
            </a:r>
            <a:r>
              <a:rPr lang="en-US" dirty="0"/>
              <a:t> 7 . Fuente : </a:t>
            </a:r>
            <a:r>
              <a:rPr lang="es-ES_tradnl" dirty="0">
                <a:hlinkClick r:id="rId3"/>
              </a:rPr>
              <a:t>http://img.eltiempo.com/contenido/bogota/IMAGEN/IMAGEN-16496200-2.png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6772596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219200" y="609600"/>
            <a:ext cx="6553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/>
              <a:t>El  mayor </a:t>
            </a:r>
            <a:r>
              <a:rPr lang="en-US" sz="2400" dirty="0" err="1"/>
              <a:t>reto</a:t>
            </a:r>
            <a:r>
              <a:rPr lang="en-US" sz="2400" dirty="0"/>
              <a:t> que se </a:t>
            </a:r>
            <a:r>
              <a:rPr lang="en-US" sz="2400" dirty="0" err="1"/>
              <a:t>presenta</a:t>
            </a:r>
            <a:r>
              <a:rPr lang="en-US" sz="2400" dirty="0"/>
              <a:t> a la </a:t>
            </a:r>
            <a:r>
              <a:rPr lang="en-US" sz="2400" dirty="0" err="1"/>
              <a:t>creación</a:t>
            </a:r>
            <a:r>
              <a:rPr lang="en-US" sz="2400" dirty="0"/>
              <a:t> de </a:t>
            </a:r>
            <a:r>
              <a:rPr lang="en-US" sz="2400" dirty="0" err="1"/>
              <a:t>modelos</a:t>
            </a:r>
            <a:r>
              <a:rPr lang="en-US" sz="2400" dirty="0"/>
              <a:t> </a:t>
            </a:r>
            <a:r>
              <a:rPr lang="en-US" sz="2400" dirty="0" err="1"/>
              <a:t>ambientales</a:t>
            </a:r>
            <a:r>
              <a:rPr lang="en-US" sz="2400" dirty="0"/>
              <a:t> </a:t>
            </a:r>
            <a:r>
              <a:rPr lang="en-US" sz="2400" dirty="0" err="1"/>
              <a:t>metropolitanos</a:t>
            </a:r>
            <a:r>
              <a:rPr lang="en-US" sz="2400" dirty="0"/>
              <a:t>, </a:t>
            </a:r>
            <a:r>
              <a:rPr lang="en-US" sz="2400" dirty="0" err="1"/>
              <a:t>como</a:t>
            </a:r>
            <a:r>
              <a:rPr lang="en-US" sz="2400" dirty="0"/>
              <a:t> </a:t>
            </a:r>
            <a:r>
              <a:rPr lang="en-US" sz="2400" dirty="0" err="1"/>
              <a:t>marcos</a:t>
            </a:r>
            <a:r>
              <a:rPr lang="en-US" sz="2400" dirty="0"/>
              <a:t> </a:t>
            </a:r>
            <a:r>
              <a:rPr lang="en-US" sz="2400" dirty="0" err="1"/>
              <a:t>conceptuales</a:t>
            </a:r>
            <a:r>
              <a:rPr lang="en-US" sz="2400" dirty="0"/>
              <a:t> </a:t>
            </a:r>
            <a:r>
              <a:rPr lang="en-US" sz="2400" dirty="0" err="1"/>
              <a:t>cientiíficos</a:t>
            </a:r>
            <a:r>
              <a:rPr lang="en-US" sz="2400" dirty="0"/>
              <a:t> e </a:t>
            </a:r>
            <a:r>
              <a:rPr lang="en-US" sz="2400" dirty="0" err="1"/>
              <a:t>instrumentos</a:t>
            </a:r>
            <a:r>
              <a:rPr lang="en-US" sz="2400" dirty="0"/>
              <a:t> de </a:t>
            </a:r>
            <a:r>
              <a:rPr lang="en-US" sz="2400" dirty="0" err="1"/>
              <a:t>planeación</a:t>
            </a:r>
            <a:r>
              <a:rPr lang="en-US" sz="2400" dirty="0"/>
              <a:t>, </a:t>
            </a:r>
            <a:r>
              <a:rPr lang="en-US" sz="2400" dirty="0" err="1"/>
              <a:t>es</a:t>
            </a:r>
            <a:r>
              <a:rPr lang="en-US" sz="2400" dirty="0"/>
              <a:t> la </a:t>
            </a:r>
            <a:r>
              <a:rPr lang="en-US" sz="2400" dirty="0" err="1"/>
              <a:t>creación</a:t>
            </a:r>
            <a:r>
              <a:rPr lang="en-US" sz="2400" dirty="0"/>
              <a:t> de </a:t>
            </a:r>
            <a:r>
              <a:rPr lang="en-US" sz="2400" dirty="0" err="1"/>
              <a:t>equipos</a:t>
            </a:r>
            <a:r>
              <a:rPr lang="en-US" sz="2400" dirty="0"/>
              <a:t> </a:t>
            </a:r>
            <a:r>
              <a:rPr lang="en-US" sz="2400" dirty="0" err="1"/>
              <a:t>transdisciplinarios</a:t>
            </a:r>
            <a:r>
              <a:rPr lang="en-US" sz="2400" dirty="0"/>
              <a:t> e </a:t>
            </a:r>
            <a:r>
              <a:rPr lang="en-US" sz="2400" dirty="0" err="1"/>
              <a:t>interinstitucionales</a:t>
            </a:r>
            <a:r>
              <a:rPr lang="en-US" sz="2400" dirty="0"/>
              <a:t> de </a:t>
            </a:r>
            <a:r>
              <a:rPr lang="en-US" sz="2400" dirty="0" err="1"/>
              <a:t>investigadores</a:t>
            </a:r>
            <a:r>
              <a:rPr lang="en-US" sz="2400" dirty="0"/>
              <a:t> </a:t>
            </a:r>
            <a:endParaRPr lang="en-US" sz="24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3276600"/>
            <a:ext cx="3810000" cy="3105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567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990600"/>
            <a:ext cx="7747127" cy="4334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67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04800" y="1676400"/>
            <a:ext cx="7696200" cy="43434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/>
            <a:r>
              <a:rPr lang="en-US" sz="2800" dirty="0"/>
              <a:t>Para </a:t>
            </a:r>
            <a:r>
              <a:rPr lang="en-US" sz="2800" dirty="0" err="1"/>
              <a:t>comprender</a:t>
            </a:r>
            <a:r>
              <a:rPr lang="en-US" sz="2800" dirty="0"/>
              <a:t> la </a:t>
            </a:r>
            <a:r>
              <a:rPr lang="en-US" sz="2800" dirty="0" err="1"/>
              <a:t>dinámica</a:t>
            </a:r>
            <a:r>
              <a:rPr lang="en-US" sz="2800" dirty="0"/>
              <a:t> a largo plazo de los </a:t>
            </a:r>
            <a:r>
              <a:rPr lang="en-US" sz="2800" dirty="0" err="1"/>
              <a:t>ecosistemas</a:t>
            </a:r>
            <a:r>
              <a:rPr lang="en-US" sz="2800" dirty="0"/>
              <a:t> es </a:t>
            </a:r>
            <a:r>
              <a:rPr lang="en-US" sz="2800" dirty="0" err="1"/>
              <a:t>necesario</a:t>
            </a:r>
            <a:r>
              <a:rPr lang="en-US" sz="2800" dirty="0"/>
              <a:t> analizar las siguientes variables: </a:t>
            </a:r>
          </a:p>
          <a:p>
            <a:pPr algn="just"/>
            <a:endParaRPr lang="en-US" sz="2800" dirty="0"/>
          </a:p>
          <a:p>
            <a:pPr algn="just"/>
            <a:r>
              <a:rPr lang="en-US" sz="2800" b="1" dirty="0" err="1"/>
              <a:t>Estructuras</a:t>
            </a:r>
            <a:r>
              <a:rPr lang="en-US" sz="2800" dirty="0"/>
              <a:t>: </a:t>
            </a:r>
            <a:r>
              <a:rPr lang="en-US" sz="2800" dirty="0" err="1"/>
              <a:t>organimos</a:t>
            </a:r>
            <a:r>
              <a:rPr lang="en-US" sz="2800" dirty="0"/>
              <a:t>, </a:t>
            </a:r>
            <a:r>
              <a:rPr lang="en-US" sz="2800" dirty="0" err="1"/>
              <a:t>poblaciones</a:t>
            </a:r>
            <a:r>
              <a:rPr lang="en-US" sz="2800" dirty="0"/>
              <a:t>, </a:t>
            </a:r>
            <a:r>
              <a:rPr lang="en-US" sz="2800" dirty="0" err="1"/>
              <a:t>suelos</a:t>
            </a:r>
            <a:r>
              <a:rPr lang="en-US" sz="2800" dirty="0"/>
              <a:t>, </a:t>
            </a:r>
            <a:r>
              <a:rPr lang="en-US" sz="2800" dirty="0" err="1"/>
              <a:t>clima</a:t>
            </a:r>
            <a:r>
              <a:rPr lang="en-US" sz="2800" dirty="0"/>
              <a:t> local, sistemas </a:t>
            </a:r>
            <a:r>
              <a:rPr lang="en-US" sz="2800" dirty="0" err="1"/>
              <a:t>hidrológicos</a:t>
            </a:r>
            <a:r>
              <a:rPr lang="en-US" sz="2800" dirty="0"/>
              <a:t>.</a:t>
            </a:r>
          </a:p>
          <a:p>
            <a:pPr algn="just"/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457200"/>
            <a:ext cx="6432176" cy="838200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</p:spPr>
        <p:txBody>
          <a:bodyPr wrap="square" rtlCol="0">
            <a:norm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	</a:t>
            </a:r>
            <a:r>
              <a:rPr lang="en-US" sz="3300" b="1" dirty="0">
                <a:solidFill>
                  <a:schemeClr val="bg1"/>
                </a:solidFill>
              </a:rPr>
              <a:t>La </a:t>
            </a:r>
            <a:r>
              <a:rPr lang="en-US" sz="3300" b="1" dirty="0" err="1" smtClean="0">
                <a:solidFill>
                  <a:schemeClr val="bg1"/>
                </a:solidFill>
              </a:rPr>
              <a:t>Urbanización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57200" y="914400"/>
            <a:ext cx="73152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dirty="0"/>
              <a:t>Funciones: proceso de producción primaria, respiración, transformaciones biogeoquímicas, transferencia de información y transportes de energía y materiales.</a:t>
            </a:r>
          </a:p>
          <a:p>
            <a:endParaRPr lang="es-MX" sz="2800" dirty="0"/>
          </a:p>
          <a:p>
            <a:r>
              <a:rPr lang="es-MX" sz="2800" dirty="0"/>
              <a:t>Actividades humanas: cambio de uso de suelo, sistemas de producción de bienes y servicios, producción de desechos.</a:t>
            </a:r>
          </a:p>
        </p:txBody>
      </p:sp>
    </p:spTree>
    <p:extLst>
      <p:ext uri="{BB962C8B-B14F-4D97-AF65-F5344CB8AC3E}">
        <p14:creationId xmlns:p14="http://schemas.microsoft.com/office/powerpoint/2010/main" val="40093515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457200"/>
            <a:ext cx="8474495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HACIA UN MARCO CONCEPTUAL </a:t>
            </a:r>
          </a:p>
          <a:p>
            <a:pPr algn="ctr"/>
            <a:r>
              <a:rPr lang="es-ES_tradnl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PARA ABORDAR EL</a:t>
            </a:r>
          </a:p>
          <a:p>
            <a:pPr algn="ctr"/>
            <a:r>
              <a:rPr lang="es-ES_tradnl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FENÓMENO URBANO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5000" y="2895600"/>
            <a:ext cx="4876800" cy="3452775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14:flip dir="r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 txBox="1">
            <a:spLocks noGrp="1"/>
          </p:cNvSpPr>
          <p:nvPr>
            <p:ph type="title"/>
          </p:nvPr>
        </p:nvSpPr>
        <p:spPr>
          <a:xfrm>
            <a:off x="339777" y="560396"/>
            <a:ext cx="7467600" cy="658803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</p:spPr>
        <p:txBody>
          <a:bodyPr wrap="square" rtlCol="0">
            <a:normAutofit fontScale="90000"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 EL ECOSISTEMA COMO UN CONCEPTO MULTIDIMENSIONAL 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72590" y="1450578"/>
            <a:ext cx="4343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“Sistema </a:t>
            </a:r>
            <a:r>
              <a:rPr lang="en-US" sz="2400" dirty="0" err="1"/>
              <a:t>integrado</a:t>
            </a:r>
            <a:r>
              <a:rPr lang="en-US" sz="2400" dirty="0"/>
              <a:t> por una </a:t>
            </a:r>
            <a:r>
              <a:rPr lang="en-US" sz="2400" dirty="0" err="1"/>
              <a:t>comunidad</a:t>
            </a:r>
            <a:r>
              <a:rPr lang="en-US" sz="2400" dirty="0"/>
              <a:t> </a:t>
            </a:r>
            <a:r>
              <a:rPr lang="en-US" sz="2400" dirty="0" err="1"/>
              <a:t>biótica</a:t>
            </a:r>
            <a:r>
              <a:rPr lang="en-US" sz="2400" dirty="0"/>
              <a:t> y </a:t>
            </a:r>
            <a:r>
              <a:rPr lang="en-US" sz="2400" dirty="0" err="1"/>
              <a:t>su</a:t>
            </a:r>
            <a:r>
              <a:rPr lang="en-US" sz="2400" dirty="0"/>
              <a:t> </a:t>
            </a:r>
            <a:r>
              <a:rPr lang="en-US" sz="2400" dirty="0" err="1"/>
              <a:t>ambiente</a:t>
            </a:r>
            <a:r>
              <a:rPr lang="en-US" sz="2400" dirty="0"/>
              <a:t> </a:t>
            </a:r>
            <a:r>
              <a:rPr lang="en-US" sz="2400" dirty="0" err="1"/>
              <a:t>físico</a:t>
            </a:r>
            <a:r>
              <a:rPr lang="en-US" sz="2400" dirty="0"/>
              <a:t> </a:t>
            </a:r>
            <a:r>
              <a:rPr lang="en-US" sz="2400" dirty="0" err="1"/>
              <a:t>asociado</a:t>
            </a:r>
            <a:r>
              <a:rPr lang="en-US" sz="2400" dirty="0"/>
              <a:t> en un lugar </a:t>
            </a:r>
            <a:r>
              <a:rPr lang="en-US" sz="2400" dirty="0" err="1"/>
              <a:t>específico</a:t>
            </a:r>
            <a:r>
              <a:rPr lang="en-US" sz="2400" dirty="0"/>
              <a:t>.”  Arthur </a:t>
            </a:r>
            <a:r>
              <a:rPr lang="en-US" sz="2400" dirty="0" err="1"/>
              <a:t>Tansley</a:t>
            </a:r>
            <a:r>
              <a:rPr lang="en-US" sz="2400" dirty="0"/>
              <a:t> 1935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39777" y="3886200"/>
            <a:ext cx="7696200" cy="22860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/>
            <a:r>
              <a:rPr lang="en-US" sz="2800" dirty="0"/>
              <a:t>Es </a:t>
            </a:r>
            <a:r>
              <a:rPr lang="en-US" sz="2800" dirty="0" err="1"/>
              <a:t>posible</a:t>
            </a:r>
            <a:r>
              <a:rPr lang="en-US" sz="2800" dirty="0"/>
              <a:t> </a:t>
            </a:r>
            <a:r>
              <a:rPr lang="en-US" sz="2800" dirty="0" err="1"/>
              <a:t>usar</a:t>
            </a:r>
            <a:r>
              <a:rPr lang="en-US" sz="2800" dirty="0"/>
              <a:t> este </a:t>
            </a:r>
            <a:r>
              <a:rPr lang="en-US" sz="2800" dirty="0" err="1"/>
              <a:t>concepto</a:t>
            </a:r>
            <a:r>
              <a:rPr lang="en-US" sz="2800" dirty="0"/>
              <a:t> </a:t>
            </a:r>
            <a:r>
              <a:rPr lang="en-US" sz="2800" dirty="0" err="1"/>
              <a:t>si</a:t>
            </a:r>
            <a:r>
              <a:rPr lang="en-US" sz="2800" dirty="0"/>
              <a:t> hay un modelo conceptual o una  manera de </a:t>
            </a:r>
            <a:r>
              <a:rPr lang="en-US" sz="2800" dirty="0" err="1"/>
              <a:t>organizar</a:t>
            </a:r>
            <a:r>
              <a:rPr lang="en-US" sz="2800" dirty="0"/>
              <a:t> el </a:t>
            </a:r>
            <a:r>
              <a:rPr lang="en-US" sz="2800" dirty="0" err="1"/>
              <a:t>inmenso</a:t>
            </a:r>
            <a:r>
              <a:rPr lang="en-US" sz="2800" dirty="0"/>
              <a:t> </a:t>
            </a:r>
            <a:r>
              <a:rPr lang="en-US" sz="2800" dirty="0" err="1"/>
              <a:t>número</a:t>
            </a:r>
            <a:r>
              <a:rPr lang="en-US" sz="2800" dirty="0"/>
              <a:t> de </a:t>
            </a:r>
            <a:r>
              <a:rPr lang="en-US" sz="2800" dirty="0" err="1"/>
              <a:t>casos</a:t>
            </a:r>
            <a:r>
              <a:rPr lang="en-US" sz="2800" dirty="0"/>
              <a:t> </a:t>
            </a:r>
            <a:r>
              <a:rPr lang="en-US" sz="2800" dirty="0" err="1"/>
              <a:t>posibles</a:t>
            </a:r>
            <a:r>
              <a:rPr lang="en-US" sz="2800" dirty="0"/>
              <a:t> dentro de </a:t>
            </a:r>
            <a:r>
              <a:rPr lang="en-US" sz="2800" dirty="0" err="1"/>
              <a:t>esta</a:t>
            </a:r>
            <a:r>
              <a:rPr lang="en-US" sz="2800" dirty="0"/>
              <a:t> </a:t>
            </a:r>
            <a:r>
              <a:rPr lang="en-US" sz="2800" dirty="0" err="1" smtClean="0"/>
              <a:t>definición</a:t>
            </a:r>
            <a:r>
              <a:rPr lang="en-US" sz="2800" dirty="0" smtClean="0"/>
              <a:t>.</a:t>
            </a:r>
            <a:endParaRPr lang="en-US" sz="2800" dirty="0"/>
          </a:p>
          <a:p>
            <a:pPr algn="just"/>
            <a:endParaRPr lang="en-US" sz="2400" dirty="0"/>
          </a:p>
          <a:p>
            <a:pPr algn="just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1433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6400" y="457200"/>
            <a:ext cx="5486400" cy="566738"/>
          </a:xfrm>
        </p:spPr>
        <p:txBody>
          <a:bodyPr/>
          <a:lstStyle/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691390" y="1676400"/>
            <a:ext cx="5486400" cy="4724400"/>
          </a:xfrm>
        </p:spPr>
        <p:txBody>
          <a:bodyPr>
            <a:normAutofit/>
          </a:bodyPr>
          <a:lstStyle/>
          <a:p>
            <a:pPr algn="just"/>
            <a:r>
              <a:rPr lang="en-US" sz="2400" dirty="0"/>
              <a:t>Un </a:t>
            </a:r>
            <a:r>
              <a:rPr lang="en-US" sz="2400" dirty="0" err="1"/>
              <a:t>modelo</a:t>
            </a:r>
            <a:r>
              <a:rPr lang="en-US" sz="2400" dirty="0"/>
              <a:t> conceptual, </a:t>
            </a:r>
            <a:r>
              <a:rPr lang="en-US" sz="2400" dirty="0" err="1"/>
              <a:t>capaz</a:t>
            </a:r>
            <a:r>
              <a:rPr lang="en-US" sz="2400" dirty="0"/>
              <a:t> de </a:t>
            </a:r>
            <a:r>
              <a:rPr lang="en-US" sz="2400" dirty="0" err="1"/>
              <a:t>llevar</a:t>
            </a:r>
            <a:r>
              <a:rPr lang="en-US" sz="2400" dirty="0"/>
              <a:t> a la </a:t>
            </a:r>
            <a:r>
              <a:rPr lang="en-US" sz="2400" dirty="0" err="1"/>
              <a:t>práctica</a:t>
            </a:r>
            <a:r>
              <a:rPr lang="en-US" sz="2400" dirty="0"/>
              <a:t> el </a:t>
            </a:r>
            <a:r>
              <a:rPr lang="en-US" sz="2400" dirty="0" err="1"/>
              <a:t>concepto</a:t>
            </a:r>
            <a:r>
              <a:rPr lang="en-US" sz="2400" dirty="0"/>
              <a:t> </a:t>
            </a:r>
            <a:r>
              <a:rPr lang="en-US" sz="2400" dirty="0" err="1"/>
              <a:t>requiere</a:t>
            </a:r>
            <a:r>
              <a:rPr lang="en-US" sz="2400" dirty="0"/>
              <a:t>: </a:t>
            </a:r>
          </a:p>
          <a:p>
            <a:pPr marL="457200" indent="-457200" algn="just">
              <a:buAutoNum type="alphaLcParenR"/>
            </a:pPr>
            <a:r>
              <a:rPr lang="en-US" sz="2400" dirty="0" err="1"/>
              <a:t>identificar</a:t>
            </a:r>
            <a:r>
              <a:rPr lang="en-US" sz="2400" dirty="0"/>
              <a:t> </a:t>
            </a:r>
            <a:r>
              <a:rPr lang="en-US" sz="2400" dirty="0" err="1"/>
              <a:t>sus</a:t>
            </a:r>
            <a:r>
              <a:rPr lang="en-US" sz="2400" dirty="0"/>
              <a:t> </a:t>
            </a:r>
            <a:r>
              <a:rPr lang="en-US" sz="2400" dirty="0" err="1"/>
              <a:t>componentes</a:t>
            </a:r>
            <a:r>
              <a:rPr lang="en-US" sz="2400" dirty="0"/>
              <a:t> </a:t>
            </a:r>
          </a:p>
          <a:p>
            <a:pPr marL="457200" indent="-457200" algn="just">
              <a:buAutoNum type="alphaLcParenR"/>
            </a:pPr>
            <a:r>
              <a:rPr lang="en-US" sz="2400" dirty="0" err="1"/>
              <a:t>establecer</a:t>
            </a:r>
            <a:r>
              <a:rPr lang="en-US" sz="2400" dirty="0"/>
              <a:t> </a:t>
            </a:r>
            <a:r>
              <a:rPr lang="en-US" sz="2400" dirty="0" err="1"/>
              <a:t>sus</a:t>
            </a:r>
            <a:r>
              <a:rPr lang="en-US" sz="2400" dirty="0"/>
              <a:t> </a:t>
            </a:r>
            <a:r>
              <a:rPr lang="en-US" sz="2400" dirty="0" err="1"/>
              <a:t>escalas</a:t>
            </a:r>
            <a:r>
              <a:rPr lang="en-US" sz="2400" dirty="0"/>
              <a:t>, </a:t>
            </a:r>
            <a:r>
              <a:rPr lang="en-US" sz="2400" dirty="0" err="1"/>
              <a:t>espacial</a:t>
            </a:r>
            <a:r>
              <a:rPr lang="en-US" sz="2400" dirty="0"/>
              <a:t> y temporal</a:t>
            </a:r>
          </a:p>
          <a:p>
            <a:pPr marL="457200" indent="-457200" algn="just">
              <a:buAutoNum type="alphaLcParenR"/>
            </a:pPr>
            <a:r>
              <a:rPr lang="en-US" sz="2400" dirty="0" err="1"/>
              <a:t>delimitar</a:t>
            </a:r>
            <a:r>
              <a:rPr lang="en-US" sz="2400" dirty="0"/>
              <a:t> </a:t>
            </a:r>
            <a:r>
              <a:rPr lang="en-US" sz="2400" dirty="0" err="1"/>
              <a:t>sus</a:t>
            </a:r>
            <a:r>
              <a:rPr lang="en-US" sz="2400" dirty="0"/>
              <a:t> </a:t>
            </a:r>
            <a:r>
              <a:rPr lang="en-US" sz="2400" dirty="0" err="1"/>
              <a:t>fronteras</a:t>
            </a:r>
            <a:r>
              <a:rPr lang="en-US" sz="2400" dirty="0"/>
              <a:t> </a:t>
            </a:r>
            <a:r>
              <a:rPr lang="en-US" sz="2400" dirty="0" err="1"/>
              <a:t>físicas</a:t>
            </a:r>
            <a:r>
              <a:rPr lang="en-US" sz="2400" dirty="0"/>
              <a:t> </a:t>
            </a:r>
          </a:p>
          <a:p>
            <a:pPr marL="457200" indent="-457200" algn="just">
              <a:buAutoNum type="alphaLcParenR"/>
            </a:pPr>
            <a:r>
              <a:rPr lang="en-US" sz="2400" dirty="0"/>
              <a:t>articular las </a:t>
            </a:r>
            <a:r>
              <a:rPr lang="en-US" sz="2400" dirty="0" err="1"/>
              <a:t>conexiones</a:t>
            </a:r>
            <a:r>
              <a:rPr lang="en-US" sz="2400" dirty="0"/>
              <a:t> entre </a:t>
            </a:r>
            <a:r>
              <a:rPr lang="en-US" sz="2400" dirty="0" err="1"/>
              <a:t>sus</a:t>
            </a:r>
            <a:r>
              <a:rPr lang="en-US" sz="2400" dirty="0"/>
              <a:t> </a:t>
            </a:r>
            <a:r>
              <a:rPr lang="en-US" sz="2400" dirty="0" err="1"/>
              <a:t>componentes</a:t>
            </a:r>
            <a:r>
              <a:rPr lang="en-US" sz="2400" dirty="0"/>
              <a:t> </a:t>
            </a:r>
          </a:p>
          <a:p>
            <a:pPr marL="457200" indent="-457200" algn="just">
              <a:buAutoNum type="alphaLcParenR"/>
            </a:pPr>
            <a:r>
              <a:rPr lang="en-US" sz="2400" dirty="0" err="1"/>
              <a:t>identificar</a:t>
            </a:r>
            <a:r>
              <a:rPr lang="en-US" sz="2400" dirty="0"/>
              <a:t> las </a:t>
            </a:r>
            <a:r>
              <a:rPr lang="en-US" sz="2400" dirty="0" err="1"/>
              <a:t>restricciones</a:t>
            </a:r>
            <a:r>
              <a:rPr lang="en-US" sz="2400" dirty="0"/>
              <a:t> a las que </a:t>
            </a:r>
            <a:r>
              <a:rPr lang="en-US" sz="2400" dirty="0" err="1"/>
              <a:t>está</a:t>
            </a:r>
            <a:r>
              <a:rPr lang="en-US" sz="2400" dirty="0"/>
              <a:t> </a:t>
            </a:r>
            <a:r>
              <a:rPr lang="en-US" sz="2400" dirty="0" err="1"/>
              <a:t>sometida</a:t>
            </a:r>
            <a:r>
              <a:rPr lang="en-US" sz="2400" dirty="0"/>
              <a:t> </a:t>
            </a:r>
            <a:r>
              <a:rPr lang="en-US" sz="2400" dirty="0" err="1"/>
              <a:t>su</a:t>
            </a:r>
            <a:r>
              <a:rPr lang="en-US" sz="2400" dirty="0"/>
              <a:t> </a:t>
            </a:r>
            <a:r>
              <a:rPr lang="en-US" sz="2400" dirty="0" err="1"/>
              <a:t>conducta</a:t>
            </a:r>
            <a:r>
              <a:rPr lang="en-US" sz="2400" dirty="0"/>
              <a:t>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405163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 txBox="1">
            <a:spLocks/>
          </p:cNvSpPr>
          <p:nvPr/>
        </p:nvSpPr>
        <p:spPr>
          <a:xfrm>
            <a:off x="304800" y="152400"/>
            <a:ext cx="7467600" cy="762000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</p:spPr>
        <p:txBody>
          <a:bodyPr vert="horz" wrap="square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 LOS BALANCES BIOFÍSICOS DE LOS SISTEMAS URBANOS.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" y="1295400"/>
            <a:ext cx="8229600" cy="43434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/>
            <a:r>
              <a:rPr lang="en-US" sz="2800" dirty="0" err="1"/>
              <a:t>Evaluación</a:t>
            </a:r>
            <a:r>
              <a:rPr lang="en-US" sz="2800" dirty="0"/>
              <a:t> de los </a:t>
            </a:r>
            <a:r>
              <a:rPr lang="en-US" sz="2800" dirty="0" err="1"/>
              <a:t>presupuestos</a:t>
            </a:r>
            <a:r>
              <a:rPr lang="en-US" sz="2800" dirty="0"/>
              <a:t> </a:t>
            </a:r>
            <a:r>
              <a:rPr lang="en-US" sz="2800" dirty="0" err="1"/>
              <a:t>energéticos</a:t>
            </a:r>
            <a:r>
              <a:rPr lang="en-US" sz="2800" dirty="0"/>
              <a:t> de las </a:t>
            </a:r>
            <a:r>
              <a:rPr lang="en-US" sz="2800" dirty="0" err="1"/>
              <a:t>ciudades</a:t>
            </a:r>
            <a:r>
              <a:rPr lang="en-US" sz="2800" dirty="0"/>
              <a:t> como un </a:t>
            </a:r>
            <a:r>
              <a:rPr lang="en-US" sz="2800" dirty="0" err="1"/>
              <a:t>todo</a:t>
            </a:r>
            <a:r>
              <a:rPr lang="en-US" sz="2800" dirty="0"/>
              <a:t>. </a:t>
            </a:r>
          </a:p>
          <a:p>
            <a:pPr algn="just"/>
            <a:endParaRPr lang="en-US" sz="2800" dirty="0"/>
          </a:p>
          <a:p>
            <a:pPr algn="just"/>
            <a:r>
              <a:rPr lang="en-US" sz="2800" dirty="0"/>
              <a:t>Las </a:t>
            </a:r>
            <a:r>
              <a:rPr lang="en-US" sz="2800" dirty="0" err="1"/>
              <a:t>ciudades</a:t>
            </a:r>
            <a:r>
              <a:rPr lang="en-US" sz="2800" dirty="0"/>
              <a:t> </a:t>
            </a:r>
            <a:r>
              <a:rPr lang="en-US" sz="2800" dirty="0" err="1"/>
              <a:t>dependen</a:t>
            </a:r>
            <a:r>
              <a:rPr lang="en-US" sz="2800" dirty="0"/>
              <a:t> de altos </a:t>
            </a:r>
            <a:r>
              <a:rPr lang="en-US" sz="2800" dirty="0" err="1"/>
              <a:t>subsidios</a:t>
            </a:r>
            <a:r>
              <a:rPr lang="en-US" sz="2800" dirty="0"/>
              <a:t> de combustible </a:t>
            </a:r>
            <a:r>
              <a:rPr lang="en-US" sz="2800" dirty="0" err="1"/>
              <a:t>fósiles</a:t>
            </a:r>
            <a:r>
              <a:rPr lang="en-US" sz="2800" dirty="0"/>
              <a:t> para </a:t>
            </a:r>
            <a:r>
              <a:rPr lang="en-US" sz="2800" dirty="0" err="1"/>
              <a:t>funcionar</a:t>
            </a:r>
            <a:r>
              <a:rPr lang="en-US" sz="2800" dirty="0"/>
              <a:t>.</a:t>
            </a:r>
          </a:p>
          <a:p>
            <a:pPr algn="just"/>
            <a:endParaRPr lang="en-US" sz="2800" dirty="0"/>
          </a:p>
          <a:p>
            <a:pPr algn="just"/>
            <a:endParaRPr lang="en-US" sz="2800" dirty="0"/>
          </a:p>
          <a:p>
            <a:pPr algn="just"/>
            <a:r>
              <a:rPr lang="en-US" sz="2800" dirty="0"/>
              <a:t>Picket en el </a:t>
            </a:r>
            <a:r>
              <a:rPr lang="en-US" sz="2800" dirty="0" err="1"/>
              <a:t>caso</a:t>
            </a:r>
            <a:r>
              <a:rPr lang="en-US" sz="2800" dirty="0"/>
              <a:t> de Chicago </a:t>
            </a:r>
            <a:r>
              <a:rPr lang="en-US" sz="2800" dirty="0" err="1"/>
              <a:t>cuantificó</a:t>
            </a:r>
            <a:r>
              <a:rPr lang="en-US" sz="2800" dirty="0"/>
              <a:t> que los </a:t>
            </a:r>
            <a:r>
              <a:rPr lang="en-US" sz="2800" dirty="0" err="1"/>
              <a:t>árboles</a:t>
            </a:r>
            <a:r>
              <a:rPr lang="en-US" sz="2800" dirty="0"/>
              <a:t> </a:t>
            </a:r>
            <a:r>
              <a:rPr lang="en-US" sz="2800" dirty="0" err="1"/>
              <a:t>secuestran</a:t>
            </a:r>
            <a:r>
              <a:rPr lang="en-US" sz="2800" dirty="0"/>
              <a:t> por </a:t>
            </a:r>
            <a:r>
              <a:rPr lang="en-US" sz="2800" dirty="0" err="1"/>
              <a:t>año</a:t>
            </a:r>
            <a:r>
              <a:rPr lang="en-US" sz="2800" dirty="0"/>
              <a:t> una </a:t>
            </a:r>
            <a:r>
              <a:rPr lang="en-US" sz="2800" dirty="0" err="1"/>
              <a:t>tasa</a:t>
            </a:r>
            <a:r>
              <a:rPr lang="en-US" sz="2800" dirty="0"/>
              <a:t> </a:t>
            </a:r>
            <a:r>
              <a:rPr lang="en-US" sz="2800" dirty="0" err="1"/>
              <a:t>promedio</a:t>
            </a:r>
            <a:r>
              <a:rPr lang="en-US" sz="2800" dirty="0"/>
              <a:t> de 17 </a:t>
            </a:r>
            <a:r>
              <a:rPr lang="en-US" sz="2800" dirty="0" err="1"/>
              <a:t>toneladas</a:t>
            </a:r>
            <a:r>
              <a:rPr lang="en-US" sz="2800" dirty="0"/>
              <a:t> </a:t>
            </a:r>
            <a:r>
              <a:rPr lang="en-US" sz="2800" dirty="0" err="1"/>
              <a:t>métricas</a:t>
            </a:r>
            <a:r>
              <a:rPr lang="en-US" sz="2800" dirty="0"/>
              <a:t> por </a:t>
            </a:r>
            <a:r>
              <a:rPr lang="en-US" sz="2800" dirty="0" err="1"/>
              <a:t>hectárea</a:t>
            </a:r>
            <a:r>
              <a:rPr lang="en-US" sz="2800" dirty="0"/>
              <a:t> al </a:t>
            </a:r>
            <a:r>
              <a:rPr lang="en-US" sz="2800" dirty="0" err="1"/>
              <a:t>año</a:t>
            </a:r>
            <a:r>
              <a:rPr lang="en-US" sz="2800" dirty="0"/>
              <a:t> de </a:t>
            </a:r>
            <a:r>
              <a:rPr lang="en-US" sz="2800" dirty="0" err="1"/>
              <a:t>contaminantes</a:t>
            </a:r>
            <a:r>
              <a:rPr lang="en-US" sz="2800" dirty="0"/>
              <a:t> </a:t>
            </a:r>
            <a:r>
              <a:rPr lang="en-US" sz="2800" dirty="0" err="1"/>
              <a:t>atmosféricos</a:t>
            </a:r>
            <a:r>
              <a:rPr lang="en-US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30392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2400" y="762000"/>
            <a:ext cx="8229600" cy="48768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/>
            <a:r>
              <a:rPr lang="en-US" sz="2400" dirty="0"/>
              <a:t>En </a:t>
            </a:r>
            <a:r>
              <a:rPr lang="en-US" sz="2400" dirty="0" err="1"/>
              <a:t>contraste</a:t>
            </a:r>
            <a:r>
              <a:rPr lang="en-US" sz="2400" dirty="0"/>
              <a:t> con las áreas </a:t>
            </a:r>
            <a:r>
              <a:rPr lang="en-US" sz="2400" dirty="0" err="1"/>
              <a:t>verdes</a:t>
            </a:r>
            <a:r>
              <a:rPr lang="en-US" sz="2400" dirty="0"/>
              <a:t> urbanas, los </a:t>
            </a:r>
            <a:r>
              <a:rPr lang="en-US" sz="2400" dirty="0" err="1"/>
              <a:t>bosques</a:t>
            </a:r>
            <a:r>
              <a:rPr lang="en-US" sz="2400" dirty="0"/>
              <a:t> en áreas no urbanas </a:t>
            </a:r>
            <a:r>
              <a:rPr lang="en-US" sz="2400" dirty="0" err="1"/>
              <a:t>secuestran</a:t>
            </a:r>
            <a:r>
              <a:rPr lang="en-US" sz="2400" dirty="0"/>
              <a:t> en </a:t>
            </a:r>
            <a:r>
              <a:rPr lang="en-US" sz="2400" dirty="0" err="1"/>
              <a:t>promedio</a:t>
            </a:r>
            <a:r>
              <a:rPr lang="en-US" sz="2400" dirty="0"/>
              <a:t> 55 </a:t>
            </a:r>
            <a:r>
              <a:rPr lang="en-US" sz="2400" dirty="0" err="1"/>
              <a:t>toneladas</a:t>
            </a:r>
            <a:r>
              <a:rPr lang="en-US" sz="2400" dirty="0"/>
              <a:t> </a:t>
            </a:r>
            <a:r>
              <a:rPr lang="en-US" sz="2400" dirty="0" err="1"/>
              <a:t>métricas</a:t>
            </a:r>
            <a:r>
              <a:rPr lang="en-US" sz="2400" dirty="0"/>
              <a:t> por </a:t>
            </a:r>
            <a:r>
              <a:rPr lang="en-US" sz="2400" dirty="0" err="1"/>
              <a:t>hectárea</a:t>
            </a:r>
            <a:r>
              <a:rPr lang="en-US" sz="2400" dirty="0"/>
              <a:t> al </a:t>
            </a:r>
            <a:r>
              <a:rPr lang="en-US" sz="2400" dirty="0" err="1"/>
              <a:t>año</a:t>
            </a:r>
            <a:r>
              <a:rPr lang="en-US" sz="2400" dirty="0"/>
              <a:t>. </a:t>
            </a:r>
          </a:p>
          <a:p>
            <a:pPr algn="just"/>
            <a:endParaRPr lang="en-US" sz="2400" dirty="0"/>
          </a:p>
          <a:p>
            <a:pPr algn="just"/>
            <a:endParaRPr lang="en-US" sz="2400" dirty="0"/>
          </a:p>
          <a:p>
            <a:pPr algn="just"/>
            <a:endParaRPr lang="en-US" sz="2400" dirty="0"/>
          </a:p>
          <a:p>
            <a:pPr algn="just"/>
            <a:endParaRPr lang="en-US" sz="2400" dirty="0"/>
          </a:p>
          <a:p>
            <a:pPr algn="just"/>
            <a:endParaRPr lang="en-US" sz="2400" dirty="0"/>
          </a:p>
          <a:p>
            <a:pPr algn="just"/>
            <a:endParaRPr lang="en-US" sz="2400" dirty="0"/>
          </a:p>
          <a:p>
            <a:pPr algn="just"/>
            <a:endParaRPr lang="en-US" sz="2400" dirty="0"/>
          </a:p>
          <a:p>
            <a:pPr algn="just"/>
            <a:endParaRPr lang="en-US" sz="2400" dirty="0"/>
          </a:p>
          <a:p>
            <a:pPr algn="just"/>
            <a:r>
              <a:rPr lang="en-US" sz="2400" dirty="0"/>
              <a:t>* (</a:t>
            </a:r>
            <a:r>
              <a:rPr lang="en-US" sz="2400" dirty="0" err="1"/>
              <a:t>Otro</a:t>
            </a:r>
            <a:r>
              <a:rPr lang="en-US" sz="2400" dirty="0"/>
              <a:t> modelo </a:t>
            </a:r>
            <a:r>
              <a:rPr lang="en-US" sz="2400" dirty="0" err="1"/>
              <a:t>útil</a:t>
            </a:r>
            <a:r>
              <a:rPr lang="en-US" sz="2400" dirty="0"/>
              <a:t> es el de la </a:t>
            </a:r>
            <a:r>
              <a:rPr lang="en-US" sz="2400" dirty="0" err="1"/>
              <a:t>Huella</a:t>
            </a:r>
            <a:r>
              <a:rPr lang="en-US" sz="2400" dirty="0"/>
              <a:t> </a:t>
            </a:r>
            <a:r>
              <a:rPr lang="en-US" sz="2400" dirty="0" err="1"/>
              <a:t>Ecológica</a:t>
            </a:r>
            <a:r>
              <a:rPr lang="en-US" sz="2400" dirty="0"/>
              <a:t> que </a:t>
            </a:r>
            <a:r>
              <a:rPr lang="en-US" sz="2400" dirty="0" err="1"/>
              <a:t>indica</a:t>
            </a:r>
            <a:r>
              <a:rPr lang="en-US" sz="2400" dirty="0"/>
              <a:t> el </a:t>
            </a:r>
            <a:r>
              <a:rPr lang="en-US" sz="2400" dirty="0" err="1"/>
              <a:t>monto</a:t>
            </a:r>
            <a:r>
              <a:rPr lang="en-US" sz="2400" dirty="0"/>
              <a:t> de </a:t>
            </a:r>
            <a:r>
              <a:rPr lang="en-US" sz="2400" dirty="0" err="1"/>
              <a:t>tierra</a:t>
            </a:r>
            <a:r>
              <a:rPr lang="en-US" sz="2400" dirty="0"/>
              <a:t> </a:t>
            </a:r>
            <a:r>
              <a:rPr lang="en-US" sz="2400" dirty="0" err="1"/>
              <a:t>requerida</a:t>
            </a:r>
            <a:r>
              <a:rPr lang="en-US" sz="2400" dirty="0"/>
              <a:t> para </a:t>
            </a:r>
            <a:r>
              <a:rPr lang="en-US" sz="2400" dirty="0" err="1"/>
              <a:t>producir</a:t>
            </a:r>
            <a:r>
              <a:rPr lang="en-US" sz="2400" dirty="0"/>
              <a:t> el material y los </a:t>
            </a:r>
            <a:r>
              <a:rPr lang="en-US" sz="2400" dirty="0" err="1"/>
              <a:t>recursos</a:t>
            </a:r>
            <a:r>
              <a:rPr lang="en-US" sz="2400" dirty="0"/>
              <a:t> </a:t>
            </a:r>
            <a:r>
              <a:rPr lang="en-US" sz="2400" dirty="0" err="1"/>
              <a:t>energéticos</a:t>
            </a:r>
            <a:r>
              <a:rPr lang="en-US" sz="2400" dirty="0"/>
              <a:t> </a:t>
            </a:r>
            <a:r>
              <a:rPr lang="en-US" sz="2400" dirty="0" err="1"/>
              <a:t>requeridos</a:t>
            </a:r>
            <a:r>
              <a:rPr lang="en-US" sz="2400" dirty="0"/>
              <a:t> por , y para </a:t>
            </a:r>
            <a:r>
              <a:rPr lang="en-US" sz="2400" dirty="0" err="1"/>
              <a:t>procesar</a:t>
            </a:r>
            <a:r>
              <a:rPr lang="en-US" sz="2400" dirty="0"/>
              <a:t> , los </a:t>
            </a:r>
            <a:r>
              <a:rPr lang="en-US" sz="2400" dirty="0" err="1"/>
              <a:t>desechos</a:t>
            </a:r>
            <a:r>
              <a:rPr lang="en-US" sz="2400" dirty="0"/>
              <a:t> </a:t>
            </a:r>
            <a:r>
              <a:rPr lang="en-US" sz="2400" dirty="0" err="1"/>
              <a:t>generados</a:t>
            </a:r>
            <a:r>
              <a:rPr lang="en-US" sz="2400" dirty="0"/>
              <a:t> por una área </a:t>
            </a:r>
            <a:r>
              <a:rPr lang="en-US" sz="2400" dirty="0" err="1"/>
              <a:t>metropolitana</a:t>
            </a:r>
            <a:r>
              <a:rPr lang="en-US" sz="2400" dirty="0"/>
              <a:t>) </a:t>
            </a:r>
          </a:p>
          <a:p>
            <a:pPr algn="just"/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752600"/>
            <a:ext cx="4038600" cy="268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3689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0222" y="304800"/>
            <a:ext cx="7363178" cy="1219200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rgbClr val="0D0D0D"/>
                </a:solidFill>
              </a:rPr>
              <a:t>PATRONES Y PROCESOS DE LOS ECOSISTEMAS URBANOS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286000"/>
            <a:ext cx="7239000" cy="3765030"/>
          </a:xfrm>
        </p:spPr>
        <p:txBody>
          <a:bodyPr>
            <a:noAutofit/>
          </a:bodyPr>
          <a:lstStyle/>
          <a:p>
            <a:pPr algn="just"/>
            <a:r>
              <a:rPr lang="en-US" sz="3200" dirty="0"/>
              <a:t>Hay tres </a:t>
            </a:r>
            <a:r>
              <a:rPr lang="en-US" sz="3200" dirty="0" err="1"/>
              <a:t>maneras</a:t>
            </a:r>
            <a:r>
              <a:rPr lang="en-US" sz="3200" dirty="0"/>
              <a:t> en que la </a:t>
            </a:r>
            <a:r>
              <a:rPr lang="en-US" sz="3200" dirty="0" err="1"/>
              <a:t>ecología</a:t>
            </a:r>
            <a:r>
              <a:rPr lang="en-US" sz="3200" dirty="0"/>
              <a:t> de las áreas </a:t>
            </a:r>
            <a:r>
              <a:rPr lang="en-US" sz="3200" dirty="0" err="1"/>
              <a:t>metropolitanas</a:t>
            </a:r>
            <a:r>
              <a:rPr lang="en-US" sz="3200" dirty="0"/>
              <a:t> se ha </a:t>
            </a:r>
            <a:r>
              <a:rPr lang="en-US" sz="3200" dirty="0" err="1"/>
              <a:t>enfocado</a:t>
            </a:r>
            <a:r>
              <a:rPr lang="en-US" sz="3200" dirty="0"/>
              <a:t>: </a:t>
            </a:r>
            <a:endParaRPr lang="en-US" sz="3200" dirty="0" smtClean="0"/>
          </a:p>
          <a:p>
            <a:pPr algn="just"/>
            <a:endParaRPr lang="en-US" sz="2800" dirty="0"/>
          </a:p>
          <a:p>
            <a:pPr algn="just"/>
            <a:r>
              <a:rPr lang="en-US" sz="2800" dirty="0"/>
              <a:t>1</a:t>
            </a:r>
            <a:r>
              <a:rPr lang="en-US" sz="2800" dirty="0" smtClean="0"/>
              <a:t>. </a:t>
            </a:r>
            <a:r>
              <a:rPr lang="en-US" sz="2800" dirty="0"/>
              <a:t>Los sistemas urbanos </a:t>
            </a:r>
            <a:r>
              <a:rPr lang="en-US" sz="2800" dirty="0" err="1"/>
              <a:t>incluyen</a:t>
            </a:r>
            <a:r>
              <a:rPr lang="en-US" sz="2800" dirty="0"/>
              <a:t> de un modo </a:t>
            </a:r>
            <a:r>
              <a:rPr lang="en-US" sz="2800" dirty="0" err="1"/>
              <a:t>dominante</a:t>
            </a:r>
            <a:r>
              <a:rPr lang="en-US" sz="2800" dirty="0"/>
              <a:t> al </a:t>
            </a:r>
            <a:r>
              <a:rPr lang="en-US" sz="2800" dirty="0" err="1"/>
              <a:t>subsistema</a:t>
            </a:r>
            <a:r>
              <a:rPr lang="en-US" sz="2800" dirty="0"/>
              <a:t> </a:t>
            </a:r>
            <a:r>
              <a:rPr lang="en-US" sz="2800" dirty="0" err="1"/>
              <a:t>humano</a:t>
            </a:r>
            <a:r>
              <a:rPr lang="en-US" sz="2800" dirty="0"/>
              <a:t> (Sistema </a:t>
            </a:r>
            <a:r>
              <a:rPr lang="en-US" sz="2800" dirty="0" err="1"/>
              <a:t>socioecológico</a:t>
            </a:r>
            <a:r>
              <a:rPr lang="en-US" sz="2800" dirty="0"/>
              <a:t> </a:t>
            </a:r>
            <a:r>
              <a:rPr lang="en-US" sz="2800" dirty="0" err="1"/>
              <a:t>complejo</a:t>
            </a:r>
            <a:r>
              <a:rPr lang="en-US" sz="2800" dirty="0"/>
              <a:t> y </a:t>
            </a:r>
            <a:r>
              <a:rPr lang="en-US" sz="2800" dirty="0" err="1"/>
              <a:t>dinámico</a:t>
            </a:r>
            <a:r>
              <a:rPr lang="en-US" sz="2800" dirty="0" smtClean="0"/>
              <a:t>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617063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posición de imagen 5"/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24881" r="24881"/>
          <a:stretch>
            <a:fillRect/>
          </a:stretch>
        </p:blipFill>
        <p:spPr>
          <a:xfrm>
            <a:off x="4512497" y="381000"/>
            <a:ext cx="3431353" cy="5867400"/>
          </a:xfrm>
          <a:prstGeom prst="rect">
            <a:avLst/>
          </a:prstGeom>
        </p:spPr>
      </p:pic>
      <p:sp>
        <p:nvSpPr>
          <p:cNvPr id="4" name="Marcador de texto 3"/>
          <p:cNvSpPr>
            <a:spLocks noGrp="1"/>
          </p:cNvSpPr>
          <p:nvPr>
            <p:ph type="body" sz="quarter" idx="15"/>
          </p:nvPr>
        </p:nvSpPr>
        <p:spPr>
          <a:xfrm>
            <a:off x="838200" y="533400"/>
            <a:ext cx="3476626" cy="5715000"/>
          </a:xfrm>
        </p:spPr>
        <p:txBody>
          <a:bodyPr/>
          <a:lstStyle/>
          <a:p>
            <a:pPr algn="l"/>
            <a:r>
              <a:rPr lang="es-MX" sz="2800" dirty="0"/>
              <a:t>2. incorporar en el análisis variables de </a:t>
            </a:r>
            <a:r>
              <a:rPr lang="es-MX" sz="2800" dirty="0" smtClean="0"/>
              <a:t>carácter  antropogénico</a:t>
            </a:r>
            <a:r>
              <a:rPr lang="es-MX" sz="2800" dirty="0"/>
              <a:t>: Los Usos de Suelo y factores culturales que los determinan. </a:t>
            </a:r>
          </a:p>
          <a:p>
            <a:pPr algn="l"/>
            <a:r>
              <a:rPr lang="es-MX" sz="2800" dirty="0"/>
              <a:t>3. Ligar las disciplinas para ver las interconexiones entre ciudad y su medio </a:t>
            </a:r>
            <a:r>
              <a:rPr lang="es-MX" sz="2800" dirty="0" smtClean="0"/>
              <a:t>ambiente.</a:t>
            </a:r>
            <a:endParaRPr lang="es-MX" sz="2800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6"/>
          </p:nvPr>
        </p:nvSpPr>
        <p:spPr>
          <a:xfrm>
            <a:off x="4505324" y="5562600"/>
            <a:ext cx="3476625" cy="685800"/>
          </a:xfrm>
          <a:solidFill>
            <a:schemeClr val="bg1"/>
          </a:solidFill>
        </p:spPr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003663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7391400" cy="914400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rgbClr val="0D0D0D"/>
                </a:solidFill>
              </a:rPr>
              <a:t>UN MARCO CONCEPTUAL INTEGRADO PARA LOS ESTUDIOS DE ECOLOGÍA URBANA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1676400"/>
            <a:ext cx="3657600" cy="4800600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0D0D0D"/>
                </a:solidFill>
              </a:rPr>
              <a:t>Tres </a:t>
            </a:r>
            <a:r>
              <a:rPr lang="en-US" sz="2800" dirty="0" err="1">
                <a:solidFill>
                  <a:srgbClr val="0D0D0D"/>
                </a:solidFill>
              </a:rPr>
              <a:t>etapas</a:t>
            </a:r>
            <a:r>
              <a:rPr lang="en-US" sz="2800" dirty="0">
                <a:solidFill>
                  <a:srgbClr val="0D0D0D"/>
                </a:solidFill>
              </a:rPr>
              <a:t> han </a:t>
            </a:r>
            <a:r>
              <a:rPr lang="en-US" sz="2800" dirty="0" err="1">
                <a:solidFill>
                  <a:srgbClr val="0D0D0D"/>
                </a:solidFill>
              </a:rPr>
              <a:t>marcado</a:t>
            </a:r>
            <a:r>
              <a:rPr lang="en-US" sz="2800" dirty="0">
                <a:solidFill>
                  <a:srgbClr val="0D0D0D"/>
                </a:solidFill>
              </a:rPr>
              <a:t> a la </a:t>
            </a:r>
            <a:r>
              <a:rPr lang="en-US" sz="2800" dirty="0" err="1">
                <a:solidFill>
                  <a:srgbClr val="0D0D0D"/>
                </a:solidFill>
              </a:rPr>
              <a:t>ecología</a:t>
            </a:r>
            <a:r>
              <a:rPr lang="en-US" sz="2800" dirty="0">
                <a:solidFill>
                  <a:srgbClr val="0D0D0D"/>
                </a:solidFill>
              </a:rPr>
              <a:t> urbana en </a:t>
            </a:r>
            <a:r>
              <a:rPr lang="en-US" sz="2800" dirty="0" err="1">
                <a:solidFill>
                  <a:srgbClr val="0D0D0D"/>
                </a:solidFill>
              </a:rPr>
              <a:t>busca</a:t>
            </a:r>
            <a:r>
              <a:rPr lang="en-US" sz="2800" dirty="0">
                <a:solidFill>
                  <a:srgbClr val="0D0D0D"/>
                </a:solidFill>
              </a:rPr>
              <a:t> de un </a:t>
            </a:r>
            <a:r>
              <a:rPr lang="en-US" sz="2800" dirty="0" err="1">
                <a:solidFill>
                  <a:srgbClr val="0D0D0D"/>
                </a:solidFill>
              </a:rPr>
              <a:t>marco</a:t>
            </a:r>
            <a:r>
              <a:rPr lang="en-US" sz="2800" dirty="0">
                <a:solidFill>
                  <a:srgbClr val="0D0D0D"/>
                </a:solidFill>
              </a:rPr>
              <a:t> </a:t>
            </a:r>
            <a:r>
              <a:rPr lang="en-US" sz="2800" dirty="0" smtClean="0">
                <a:solidFill>
                  <a:srgbClr val="0D0D0D"/>
                </a:solidFill>
              </a:rPr>
              <a:t>conceptual: </a:t>
            </a:r>
            <a:endParaRPr lang="en-US" sz="2800" dirty="0">
              <a:solidFill>
                <a:srgbClr val="0D0D0D"/>
              </a:solidFill>
            </a:endParaRPr>
          </a:p>
          <a:p>
            <a:endParaRPr lang="en-US" sz="2800" dirty="0">
              <a:solidFill>
                <a:srgbClr val="0D0D0D"/>
              </a:solidFill>
            </a:endParaRPr>
          </a:p>
          <a:p>
            <a:r>
              <a:rPr lang="en-US" sz="2800" dirty="0">
                <a:solidFill>
                  <a:srgbClr val="0D0D0D"/>
                </a:solidFill>
              </a:rPr>
              <a:t>1.- El </a:t>
            </a:r>
            <a:r>
              <a:rPr lang="en-US" sz="2800" dirty="0" err="1">
                <a:solidFill>
                  <a:srgbClr val="0D0D0D"/>
                </a:solidFill>
              </a:rPr>
              <a:t>modelaje</a:t>
            </a:r>
            <a:r>
              <a:rPr lang="en-US" sz="2800" dirty="0">
                <a:solidFill>
                  <a:srgbClr val="0D0D0D"/>
                </a:solidFill>
              </a:rPr>
              <a:t> del </a:t>
            </a:r>
            <a:r>
              <a:rPr lang="en-US" sz="2800" dirty="0" err="1">
                <a:solidFill>
                  <a:srgbClr val="0D0D0D"/>
                </a:solidFill>
              </a:rPr>
              <a:t>sistema</a:t>
            </a:r>
            <a:r>
              <a:rPr lang="en-US" sz="2800" dirty="0">
                <a:solidFill>
                  <a:srgbClr val="0D0D0D"/>
                </a:solidFill>
              </a:rPr>
              <a:t> urbano como un </a:t>
            </a:r>
            <a:r>
              <a:rPr lang="en-US" sz="2800" dirty="0" err="1">
                <a:solidFill>
                  <a:srgbClr val="0D0D0D"/>
                </a:solidFill>
              </a:rPr>
              <a:t>sistema</a:t>
            </a:r>
            <a:r>
              <a:rPr lang="en-US" sz="2800" dirty="0">
                <a:solidFill>
                  <a:srgbClr val="0D0D0D"/>
                </a:solidFill>
              </a:rPr>
              <a:t> </a:t>
            </a:r>
            <a:r>
              <a:rPr lang="en-US" sz="2800" dirty="0" err="1">
                <a:solidFill>
                  <a:srgbClr val="0D0D0D"/>
                </a:solidFill>
              </a:rPr>
              <a:t>humano</a:t>
            </a:r>
            <a:r>
              <a:rPr lang="en-US" sz="2800" dirty="0">
                <a:solidFill>
                  <a:srgbClr val="0D0D0D"/>
                </a:solidFill>
              </a:rPr>
              <a:t> y </a:t>
            </a:r>
            <a:r>
              <a:rPr lang="en-US" sz="2800" dirty="0" err="1">
                <a:solidFill>
                  <a:srgbClr val="0D0D0D"/>
                </a:solidFill>
              </a:rPr>
              <a:t>biogeofísico</a:t>
            </a:r>
            <a:r>
              <a:rPr lang="en-US" sz="2800" dirty="0">
                <a:solidFill>
                  <a:srgbClr val="0D0D0D"/>
                </a:solidFill>
              </a:rPr>
              <a:t>.</a:t>
            </a:r>
          </a:p>
          <a:p>
            <a:endParaRPr lang="en-US" sz="2400" dirty="0">
              <a:solidFill>
                <a:srgbClr val="0D0D0D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400" y="1988893"/>
            <a:ext cx="3905250" cy="4175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419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2652" y="685800"/>
            <a:ext cx="5486400" cy="990600"/>
          </a:xfrm>
        </p:spPr>
        <p:txBody>
          <a:bodyPr>
            <a:noAutofit/>
          </a:bodyPr>
          <a:lstStyle/>
          <a:p>
            <a:r>
              <a:rPr lang="es-MX" altLang="es-MX" sz="2400" dirty="0"/>
              <a:t>PROGRAMA DE LA UNIDAD DE APRENDIZAJE:</a:t>
            </a:r>
            <a:endParaRPr lang="es-MX" sz="2400" dirty="0"/>
          </a:p>
        </p:txBody>
      </p:sp>
      <p:sp>
        <p:nvSpPr>
          <p:cNvPr id="5" name="Rectángulo 4"/>
          <p:cNvSpPr/>
          <p:nvPr/>
        </p:nvSpPr>
        <p:spPr>
          <a:xfrm>
            <a:off x="1636426" y="2133600"/>
            <a:ext cx="57150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altLang="es-MX" sz="3200" dirty="0"/>
              <a:t>El propósito de esta Unidad de Aprendizaje es que el alumno comprenda la importancia del tema de la basura en relación con el medio ambiente y las posibles soluciones</a:t>
            </a:r>
            <a:r>
              <a:rPr lang="es-MX" altLang="es-MX" sz="2400" dirty="0"/>
              <a:t>.</a:t>
            </a:r>
            <a:r>
              <a:rPr lang="es-MX" altLang="es-MX" sz="1400" dirty="0"/>
              <a:t/>
            </a:r>
            <a:br>
              <a:rPr lang="es-MX" altLang="es-MX" sz="1400" dirty="0"/>
            </a:b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852257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95600" y="5645436"/>
            <a:ext cx="5486400" cy="566738"/>
          </a:xfrm>
        </p:spPr>
        <p:txBody>
          <a:bodyPr/>
          <a:lstStyle/>
          <a:p>
            <a:endParaRPr lang="es-MX" dirty="0"/>
          </a:p>
        </p:txBody>
      </p:sp>
      <p:pic>
        <p:nvPicPr>
          <p:cNvPr id="5" name="Marcador de posición de imagen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7564" r="17564"/>
          <a:stretch>
            <a:fillRect/>
          </a:stretch>
        </p:blipFill>
        <p:spPr>
          <a:xfrm>
            <a:off x="5105400" y="1143000"/>
            <a:ext cx="3124200" cy="4114800"/>
          </a:xfrm>
          <a:prstGeom prst="rect">
            <a:avLst/>
          </a:prstGeom>
        </p:spPr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106774"/>
            <a:ext cx="4267200" cy="5105400"/>
          </a:xfrm>
        </p:spPr>
        <p:txBody>
          <a:bodyPr/>
          <a:lstStyle/>
          <a:p>
            <a:r>
              <a:rPr lang="en-US" sz="2400" dirty="0">
                <a:solidFill>
                  <a:srgbClr val="0D0D0D"/>
                </a:solidFill>
              </a:rPr>
              <a:t>2.- Los </a:t>
            </a:r>
            <a:r>
              <a:rPr lang="en-US" sz="2400" dirty="0" err="1">
                <a:solidFill>
                  <a:srgbClr val="0D0D0D"/>
                </a:solidFill>
              </a:rPr>
              <a:t>factores</a:t>
            </a:r>
            <a:r>
              <a:rPr lang="en-US" sz="2400" dirty="0">
                <a:solidFill>
                  <a:srgbClr val="0D0D0D"/>
                </a:solidFill>
              </a:rPr>
              <a:t> que </a:t>
            </a:r>
            <a:r>
              <a:rPr lang="en-US" sz="2400" dirty="0" err="1">
                <a:solidFill>
                  <a:srgbClr val="0D0D0D"/>
                </a:solidFill>
              </a:rPr>
              <a:t>determinan</a:t>
            </a:r>
            <a:r>
              <a:rPr lang="en-US" sz="2400" dirty="0">
                <a:solidFill>
                  <a:srgbClr val="0D0D0D"/>
                </a:solidFill>
              </a:rPr>
              <a:t> el </a:t>
            </a:r>
            <a:r>
              <a:rPr lang="en-US" sz="2400" dirty="0" err="1">
                <a:solidFill>
                  <a:srgbClr val="0D0D0D"/>
                </a:solidFill>
              </a:rPr>
              <a:t>desarrollo</a:t>
            </a:r>
            <a:r>
              <a:rPr lang="en-US" sz="2400" dirty="0">
                <a:solidFill>
                  <a:srgbClr val="0D0D0D"/>
                </a:solidFill>
              </a:rPr>
              <a:t> y las </a:t>
            </a:r>
            <a:r>
              <a:rPr lang="en-US" sz="2400" dirty="0" err="1">
                <a:solidFill>
                  <a:srgbClr val="0D0D0D"/>
                </a:solidFill>
              </a:rPr>
              <a:t>dinámicas</a:t>
            </a:r>
            <a:r>
              <a:rPr lang="en-US" sz="2400" dirty="0">
                <a:solidFill>
                  <a:srgbClr val="0D0D0D"/>
                </a:solidFill>
              </a:rPr>
              <a:t> de la </a:t>
            </a:r>
            <a:r>
              <a:rPr lang="en-US" sz="2400" dirty="0" err="1">
                <a:solidFill>
                  <a:srgbClr val="0D0D0D"/>
                </a:solidFill>
              </a:rPr>
              <a:t>heterogeneidad</a:t>
            </a:r>
            <a:r>
              <a:rPr lang="en-US" sz="2400" dirty="0">
                <a:solidFill>
                  <a:srgbClr val="0D0D0D"/>
                </a:solidFill>
              </a:rPr>
              <a:t> especial, </a:t>
            </a:r>
            <a:r>
              <a:rPr lang="en-US" sz="2400" dirty="0" err="1">
                <a:solidFill>
                  <a:srgbClr val="0D0D0D"/>
                </a:solidFill>
              </a:rPr>
              <a:t>así</a:t>
            </a:r>
            <a:r>
              <a:rPr lang="en-US" sz="2400" dirty="0">
                <a:solidFill>
                  <a:srgbClr val="0D0D0D"/>
                </a:solidFill>
              </a:rPr>
              <a:t> </a:t>
            </a:r>
            <a:r>
              <a:rPr lang="en-US" sz="2400" dirty="0" err="1">
                <a:solidFill>
                  <a:srgbClr val="0D0D0D"/>
                </a:solidFill>
              </a:rPr>
              <a:t>como</a:t>
            </a:r>
            <a:r>
              <a:rPr lang="en-US" sz="2400" dirty="0" smtClean="0">
                <a:solidFill>
                  <a:srgbClr val="0D0D0D"/>
                </a:solidFill>
              </a:rPr>
              <a:t>; la </a:t>
            </a:r>
            <a:r>
              <a:rPr lang="en-US" sz="2400" dirty="0" err="1">
                <a:solidFill>
                  <a:srgbClr val="0D0D0D"/>
                </a:solidFill>
              </a:rPr>
              <a:t>influencia</a:t>
            </a:r>
            <a:r>
              <a:rPr lang="en-US" sz="2400" dirty="0">
                <a:solidFill>
                  <a:srgbClr val="0D0D0D"/>
                </a:solidFill>
              </a:rPr>
              <a:t> de </a:t>
            </a:r>
            <a:r>
              <a:rPr lang="en-US" sz="2400" dirty="0" err="1">
                <a:solidFill>
                  <a:srgbClr val="0D0D0D"/>
                </a:solidFill>
              </a:rPr>
              <a:t>los</a:t>
            </a:r>
            <a:r>
              <a:rPr lang="en-US" sz="2400" dirty="0">
                <a:solidFill>
                  <a:srgbClr val="0D0D0D"/>
                </a:solidFill>
              </a:rPr>
              <a:t> </a:t>
            </a:r>
            <a:r>
              <a:rPr lang="en-US" sz="2400" dirty="0" err="1">
                <a:solidFill>
                  <a:srgbClr val="0D0D0D"/>
                </a:solidFill>
              </a:rPr>
              <a:t>patrones</a:t>
            </a:r>
            <a:r>
              <a:rPr lang="en-US" sz="2400" dirty="0">
                <a:solidFill>
                  <a:srgbClr val="0D0D0D"/>
                </a:solidFill>
              </a:rPr>
              <a:t> </a:t>
            </a:r>
            <a:r>
              <a:rPr lang="en-US" sz="2400" dirty="0" err="1">
                <a:solidFill>
                  <a:srgbClr val="0D0D0D"/>
                </a:solidFill>
              </a:rPr>
              <a:t>espaciales</a:t>
            </a:r>
            <a:r>
              <a:rPr lang="en-US" sz="2400" dirty="0">
                <a:solidFill>
                  <a:srgbClr val="0D0D0D"/>
                </a:solidFill>
              </a:rPr>
              <a:t> </a:t>
            </a:r>
            <a:r>
              <a:rPr lang="en-US" sz="2400" dirty="0" err="1">
                <a:solidFill>
                  <a:srgbClr val="0D0D0D"/>
                </a:solidFill>
              </a:rPr>
              <a:t>sobre</a:t>
            </a:r>
            <a:r>
              <a:rPr lang="en-US" sz="2400" dirty="0">
                <a:solidFill>
                  <a:srgbClr val="0D0D0D"/>
                </a:solidFill>
              </a:rPr>
              <a:t> </a:t>
            </a:r>
            <a:r>
              <a:rPr lang="en-US" sz="2400" dirty="0" err="1">
                <a:solidFill>
                  <a:srgbClr val="0D0D0D"/>
                </a:solidFill>
              </a:rPr>
              <a:t>los</a:t>
            </a:r>
            <a:r>
              <a:rPr lang="en-US" sz="2400" dirty="0">
                <a:solidFill>
                  <a:srgbClr val="0D0D0D"/>
                </a:solidFill>
              </a:rPr>
              <a:t> </a:t>
            </a:r>
            <a:r>
              <a:rPr lang="en-US" sz="2400" dirty="0" err="1">
                <a:solidFill>
                  <a:srgbClr val="0D0D0D"/>
                </a:solidFill>
              </a:rPr>
              <a:t>ciclos</a:t>
            </a:r>
            <a:r>
              <a:rPr lang="en-US" sz="2400" dirty="0">
                <a:solidFill>
                  <a:srgbClr val="0D0D0D"/>
                </a:solidFill>
              </a:rPr>
              <a:t> y </a:t>
            </a:r>
            <a:r>
              <a:rPr lang="en-US" sz="2400" dirty="0" err="1">
                <a:solidFill>
                  <a:srgbClr val="0D0D0D"/>
                </a:solidFill>
              </a:rPr>
              <a:t>los</a:t>
            </a:r>
            <a:r>
              <a:rPr lang="en-US" sz="2400" dirty="0">
                <a:solidFill>
                  <a:srgbClr val="0D0D0D"/>
                </a:solidFill>
              </a:rPr>
              <a:t> </a:t>
            </a:r>
            <a:r>
              <a:rPr lang="en-US" sz="2400" dirty="0" err="1">
                <a:solidFill>
                  <a:srgbClr val="0D0D0D"/>
                </a:solidFill>
              </a:rPr>
              <a:t>flujos</a:t>
            </a:r>
            <a:r>
              <a:rPr lang="en-US" sz="2400" dirty="0">
                <a:solidFill>
                  <a:srgbClr val="0D0D0D"/>
                </a:solidFill>
              </a:rPr>
              <a:t> de </a:t>
            </a:r>
            <a:r>
              <a:rPr lang="en-US" sz="2400" dirty="0" err="1">
                <a:solidFill>
                  <a:srgbClr val="0D0D0D"/>
                </a:solidFill>
              </a:rPr>
              <a:t>recursos</a:t>
            </a:r>
            <a:r>
              <a:rPr lang="en-US" sz="2400" dirty="0">
                <a:solidFill>
                  <a:srgbClr val="0D0D0D"/>
                </a:solidFill>
              </a:rPr>
              <a:t> </a:t>
            </a:r>
            <a:r>
              <a:rPr lang="en-US" sz="2400" dirty="0" err="1">
                <a:solidFill>
                  <a:srgbClr val="0D0D0D"/>
                </a:solidFill>
              </a:rPr>
              <a:t>críticos</a:t>
            </a:r>
            <a:r>
              <a:rPr lang="en-US" sz="2400" dirty="0">
                <a:solidFill>
                  <a:srgbClr val="0D0D0D"/>
                </a:solidFill>
              </a:rPr>
              <a:t> del </a:t>
            </a:r>
            <a:r>
              <a:rPr lang="en-US" sz="2400" dirty="0" err="1">
                <a:solidFill>
                  <a:srgbClr val="0D0D0D"/>
                </a:solidFill>
              </a:rPr>
              <a:t>ecosistema</a:t>
            </a:r>
            <a:r>
              <a:rPr lang="en-US" sz="2400" dirty="0">
                <a:solidFill>
                  <a:srgbClr val="0D0D0D"/>
                </a:solidFill>
              </a:rPr>
              <a:t> </a:t>
            </a:r>
            <a:r>
              <a:rPr lang="en-US" sz="2400" dirty="0" err="1">
                <a:solidFill>
                  <a:srgbClr val="0D0D0D"/>
                </a:solidFill>
              </a:rPr>
              <a:t>urbano</a:t>
            </a:r>
            <a:r>
              <a:rPr lang="en-US" sz="2400" dirty="0">
                <a:solidFill>
                  <a:srgbClr val="0D0D0D"/>
                </a:solidFill>
              </a:rPr>
              <a:t>: </a:t>
            </a:r>
            <a:r>
              <a:rPr lang="en-US" sz="2400" dirty="0" err="1">
                <a:solidFill>
                  <a:srgbClr val="0D0D0D"/>
                </a:solidFill>
              </a:rPr>
              <a:t>energía</a:t>
            </a:r>
            <a:r>
              <a:rPr lang="en-US" sz="2400" dirty="0">
                <a:solidFill>
                  <a:srgbClr val="0D0D0D"/>
                </a:solidFill>
              </a:rPr>
              <a:t>, </a:t>
            </a:r>
            <a:r>
              <a:rPr lang="en-US" sz="2400" dirty="0" err="1">
                <a:solidFill>
                  <a:srgbClr val="0D0D0D"/>
                </a:solidFill>
              </a:rPr>
              <a:t>nutrientes</a:t>
            </a:r>
            <a:r>
              <a:rPr lang="en-US" sz="2400" dirty="0">
                <a:solidFill>
                  <a:srgbClr val="0D0D0D"/>
                </a:solidFill>
              </a:rPr>
              <a:t>, </a:t>
            </a:r>
            <a:r>
              <a:rPr lang="en-US" sz="2400" dirty="0" err="1">
                <a:solidFill>
                  <a:srgbClr val="0D0D0D"/>
                </a:solidFill>
              </a:rPr>
              <a:t>materiales</a:t>
            </a:r>
            <a:r>
              <a:rPr lang="en-US" sz="2400" dirty="0">
                <a:solidFill>
                  <a:srgbClr val="0D0D0D"/>
                </a:solidFill>
              </a:rPr>
              <a:t>, </a:t>
            </a:r>
            <a:r>
              <a:rPr lang="en-US" sz="2400" dirty="0" err="1">
                <a:solidFill>
                  <a:srgbClr val="0D0D0D"/>
                </a:solidFill>
              </a:rPr>
              <a:t>población</a:t>
            </a:r>
            <a:r>
              <a:rPr lang="en-US" sz="2400" dirty="0">
                <a:solidFill>
                  <a:srgbClr val="0D0D0D"/>
                </a:solidFill>
              </a:rPr>
              <a:t> , </a:t>
            </a:r>
            <a:r>
              <a:rPr lang="en-US" sz="2400" dirty="0" err="1">
                <a:solidFill>
                  <a:srgbClr val="0D0D0D"/>
                </a:solidFill>
              </a:rPr>
              <a:t>información</a:t>
            </a:r>
            <a:r>
              <a:rPr lang="en-US" sz="2400" dirty="0">
                <a:solidFill>
                  <a:srgbClr val="0D0D0D"/>
                </a:solidFill>
              </a:rPr>
              <a:t> </a:t>
            </a:r>
            <a:r>
              <a:rPr lang="en-US" sz="2400" dirty="0" err="1">
                <a:solidFill>
                  <a:srgbClr val="0D0D0D"/>
                </a:solidFill>
              </a:rPr>
              <a:t>genética</a:t>
            </a:r>
            <a:r>
              <a:rPr lang="en-US" sz="2400" dirty="0">
                <a:solidFill>
                  <a:srgbClr val="0D0D0D"/>
                </a:solidFill>
              </a:rPr>
              <a:t>, </a:t>
            </a:r>
            <a:r>
              <a:rPr lang="en-US" sz="2400" dirty="0" err="1">
                <a:solidFill>
                  <a:srgbClr val="0D0D0D"/>
                </a:solidFill>
              </a:rPr>
              <a:t>alimentos</a:t>
            </a:r>
            <a:r>
              <a:rPr lang="en-US" sz="2400" dirty="0">
                <a:solidFill>
                  <a:srgbClr val="0D0D0D"/>
                </a:solidFill>
              </a:rPr>
              <a:t>, capital, </a:t>
            </a:r>
            <a:r>
              <a:rPr lang="en-US" sz="2400" dirty="0" err="1">
                <a:solidFill>
                  <a:srgbClr val="0D0D0D"/>
                </a:solidFill>
              </a:rPr>
              <a:t>trabajos</a:t>
            </a:r>
            <a:r>
              <a:rPr lang="en-US" sz="2400" dirty="0">
                <a:solidFill>
                  <a:srgbClr val="0D0D0D"/>
                </a:solidFill>
              </a:rPr>
              <a:t>, </a:t>
            </a:r>
            <a:r>
              <a:rPr lang="en-US" sz="2400" dirty="0" err="1">
                <a:solidFill>
                  <a:srgbClr val="0D0D0D"/>
                </a:solidFill>
              </a:rPr>
              <a:t>organizaciones</a:t>
            </a:r>
            <a:r>
              <a:rPr lang="en-US" sz="2400" dirty="0">
                <a:solidFill>
                  <a:srgbClr val="0D0D0D"/>
                </a:solidFill>
              </a:rPr>
              <a:t>, </a:t>
            </a:r>
            <a:r>
              <a:rPr lang="en-US" sz="2400" dirty="0" err="1">
                <a:solidFill>
                  <a:srgbClr val="0D0D0D"/>
                </a:solidFill>
              </a:rPr>
              <a:t>creencias</a:t>
            </a:r>
            <a:r>
              <a:rPr lang="en-US" sz="2400" dirty="0">
                <a:solidFill>
                  <a:srgbClr val="0D0D0D"/>
                </a:solidFill>
              </a:rPr>
              <a:t> etc.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5393616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676400" y="1295400"/>
            <a:ext cx="5486400" cy="4953000"/>
          </a:xfrm>
        </p:spPr>
        <p:txBody>
          <a:bodyPr>
            <a:normAutofit/>
          </a:bodyPr>
          <a:lstStyle/>
          <a:p>
            <a:endParaRPr lang="en-US" sz="2400" dirty="0">
              <a:solidFill>
                <a:srgbClr val="0D0D0D"/>
              </a:solidFill>
            </a:endParaRPr>
          </a:p>
          <a:p>
            <a:r>
              <a:rPr lang="en-US" sz="2400" dirty="0">
                <a:solidFill>
                  <a:srgbClr val="0D0D0D"/>
                </a:solidFill>
              </a:rPr>
              <a:t>3.- </a:t>
            </a:r>
            <a:r>
              <a:rPr lang="en-US" sz="2400" dirty="0" err="1">
                <a:solidFill>
                  <a:srgbClr val="0D0D0D"/>
                </a:solidFill>
              </a:rPr>
              <a:t>modelo</a:t>
            </a:r>
            <a:r>
              <a:rPr lang="en-US" sz="2400" dirty="0">
                <a:solidFill>
                  <a:srgbClr val="0D0D0D"/>
                </a:solidFill>
              </a:rPr>
              <a:t> </a:t>
            </a:r>
            <a:r>
              <a:rPr lang="en-US" sz="2400" dirty="0" err="1">
                <a:solidFill>
                  <a:srgbClr val="0D0D0D"/>
                </a:solidFill>
              </a:rPr>
              <a:t>ecosistémico</a:t>
            </a:r>
            <a:r>
              <a:rPr lang="en-US" sz="2400" dirty="0">
                <a:solidFill>
                  <a:srgbClr val="0D0D0D"/>
                </a:solidFill>
              </a:rPr>
              <a:t> </a:t>
            </a:r>
            <a:r>
              <a:rPr lang="en-US" sz="2400" dirty="0" err="1">
                <a:solidFill>
                  <a:srgbClr val="0D0D0D"/>
                </a:solidFill>
              </a:rPr>
              <a:t>capaz</a:t>
            </a:r>
            <a:r>
              <a:rPr lang="en-US" sz="2400" dirty="0">
                <a:solidFill>
                  <a:srgbClr val="0D0D0D"/>
                </a:solidFill>
              </a:rPr>
              <a:t> de </a:t>
            </a:r>
            <a:r>
              <a:rPr lang="en-US" sz="2400" dirty="0" err="1">
                <a:solidFill>
                  <a:srgbClr val="0D0D0D"/>
                </a:solidFill>
              </a:rPr>
              <a:t>describir</a:t>
            </a:r>
            <a:r>
              <a:rPr lang="en-US" sz="2400" dirty="0">
                <a:solidFill>
                  <a:srgbClr val="0D0D0D"/>
                </a:solidFill>
              </a:rPr>
              <a:t> la </a:t>
            </a:r>
            <a:r>
              <a:rPr lang="en-US" sz="2400" dirty="0" err="1">
                <a:solidFill>
                  <a:srgbClr val="0D0D0D"/>
                </a:solidFill>
              </a:rPr>
              <a:t>interrelación</a:t>
            </a:r>
            <a:r>
              <a:rPr lang="en-US" sz="2400" dirty="0">
                <a:solidFill>
                  <a:srgbClr val="0D0D0D"/>
                </a:solidFill>
              </a:rPr>
              <a:t> entre </a:t>
            </a:r>
            <a:r>
              <a:rPr lang="en-US" sz="2400" dirty="0" err="1">
                <a:solidFill>
                  <a:srgbClr val="0D0D0D"/>
                </a:solidFill>
              </a:rPr>
              <a:t>los</a:t>
            </a:r>
            <a:r>
              <a:rPr lang="en-US" sz="2400" dirty="0">
                <a:solidFill>
                  <a:srgbClr val="0D0D0D"/>
                </a:solidFill>
              </a:rPr>
              <a:t> </a:t>
            </a:r>
            <a:r>
              <a:rPr lang="en-US" sz="2400" dirty="0" err="1">
                <a:solidFill>
                  <a:srgbClr val="0D0D0D"/>
                </a:solidFill>
              </a:rPr>
              <a:t>paisajes</a:t>
            </a:r>
            <a:r>
              <a:rPr lang="en-US" sz="2400" dirty="0">
                <a:solidFill>
                  <a:srgbClr val="0D0D0D"/>
                </a:solidFill>
              </a:rPr>
              <a:t> de </a:t>
            </a:r>
            <a:r>
              <a:rPr lang="en-US" sz="2400" dirty="0" err="1">
                <a:solidFill>
                  <a:srgbClr val="0D0D0D"/>
                </a:solidFill>
              </a:rPr>
              <a:t>una</a:t>
            </a:r>
            <a:r>
              <a:rPr lang="en-US" sz="2400" dirty="0">
                <a:solidFill>
                  <a:srgbClr val="0D0D0D"/>
                </a:solidFill>
              </a:rPr>
              <a:t> </a:t>
            </a:r>
            <a:r>
              <a:rPr lang="en-US" sz="2400" dirty="0" err="1">
                <a:solidFill>
                  <a:srgbClr val="0D0D0D"/>
                </a:solidFill>
              </a:rPr>
              <a:t>cuenca</a:t>
            </a:r>
            <a:r>
              <a:rPr lang="en-US" sz="2400" dirty="0">
                <a:solidFill>
                  <a:srgbClr val="0D0D0D"/>
                </a:solidFill>
              </a:rPr>
              <a:t> </a:t>
            </a:r>
            <a:r>
              <a:rPr lang="en-US" sz="2400" dirty="0" err="1">
                <a:solidFill>
                  <a:srgbClr val="0D0D0D"/>
                </a:solidFill>
              </a:rPr>
              <a:t>hidrológica</a:t>
            </a:r>
            <a:r>
              <a:rPr lang="en-US" sz="2400" dirty="0">
                <a:solidFill>
                  <a:srgbClr val="0D0D0D"/>
                </a:solidFill>
              </a:rPr>
              <a:t> y un </a:t>
            </a:r>
            <a:r>
              <a:rPr lang="en-US" sz="2400" dirty="0" err="1">
                <a:solidFill>
                  <a:srgbClr val="0D0D0D"/>
                </a:solidFill>
              </a:rPr>
              <a:t>área</a:t>
            </a:r>
            <a:r>
              <a:rPr lang="en-US" sz="2400" dirty="0">
                <a:solidFill>
                  <a:srgbClr val="0D0D0D"/>
                </a:solidFill>
              </a:rPr>
              <a:t> </a:t>
            </a:r>
            <a:r>
              <a:rPr lang="en-US" sz="2400" dirty="0" err="1">
                <a:solidFill>
                  <a:srgbClr val="0D0D0D"/>
                </a:solidFill>
              </a:rPr>
              <a:t>metropolitana</a:t>
            </a:r>
            <a:r>
              <a:rPr lang="en-US" sz="2400" dirty="0">
                <a:solidFill>
                  <a:srgbClr val="0D0D0D"/>
                </a:solidFill>
              </a:rPr>
              <a:t> :</a:t>
            </a:r>
          </a:p>
          <a:p>
            <a:pPr marL="457200" indent="-457200">
              <a:buAutoNum type="alphaLcParenR"/>
            </a:pPr>
            <a:r>
              <a:rPr lang="en-US" sz="2400" dirty="0" err="1">
                <a:solidFill>
                  <a:srgbClr val="0D0D0D"/>
                </a:solidFill>
              </a:rPr>
              <a:t>cobertura</a:t>
            </a:r>
            <a:r>
              <a:rPr lang="en-US" sz="2400" dirty="0">
                <a:solidFill>
                  <a:srgbClr val="0D0D0D"/>
                </a:solidFill>
              </a:rPr>
              <a:t> vegetal </a:t>
            </a:r>
          </a:p>
          <a:p>
            <a:pPr marL="457200" indent="-457200">
              <a:buAutoNum type="alphaLcParenR"/>
            </a:pPr>
            <a:r>
              <a:rPr lang="en-US" sz="2400" dirty="0" err="1">
                <a:solidFill>
                  <a:srgbClr val="0D0D0D"/>
                </a:solidFill>
              </a:rPr>
              <a:t>jerarquía</a:t>
            </a:r>
            <a:r>
              <a:rPr lang="en-US" sz="2400" dirty="0">
                <a:solidFill>
                  <a:srgbClr val="0D0D0D"/>
                </a:solidFill>
              </a:rPr>
              <a:t> </a:t>
            </a:r>
            <a:r>
              <a:rPr lang="en-US" sz="2400" dirty="0" err="1">
                <a:solidFill>
                  <a:srgbClr val="0D0D0D"/>
                </a:solidFill>
              </a:rPr>
              <a:t>sociopolítica</a:t>
            </a:r>
            <a:r>
              <a:rPr lang="en-US" sz="2400" dirty="0">
                <a:solidFill>
                  <a:srgbClr val="0D0D0D"/>
                </a:solidFill>
              </a:rPr>
              <a:t> </a:t>
            </a:r>
          </a:p>
          <a:p>
            <a:pPr marL="457200" indent="-457200">
              <a:buAutoNum type="alphaLcParenR"/>
            </a:pPr>
            <a:r>
              <a:rPr lang="en-US" sz="2400" dirty="0" err="1">
                <a:solidFill>
                  <a:srgbClr val="0D0D0D"/>
                </a:solidFill>
              </a:rPr>
              <a:t>Jerarquía</a:t>
            </a:r>
            <a:r>
              <a:rPr lang="en-US" sz="2400" dirty="0">
                <a:solidFill>
                  <a:srgbClr val="0D0D0D"/>
                </a:solidFill>
              </a:rPr>
              <a:t> </a:t>
            </a:r>
            <a:r>
              <a:rPr lang="en-US" sz="2400" dirty="0" err="1">
                <a:solidFill>
                  <a:srgbClr val="0D0D0D"/>
                </a:solidFill>
              </a:rPr>
              <a:t>hidrológica</a:t>
            </a:r>
            <a:r>
              <a:rPr lang="en-US" sz="2400" dirty="0">
                <a:solidFill>
                  <a:srgbClr val="0D0D0D"/>
                </a:solidFill>
              </a:rPr>
              <a:t>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7274046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5486400" cy="566738"/>
          </a:xfrm>
        </p:spPr>
        <p:txBody>
          <a:bodyPr>
            <a:normAutofit/>
          </a:bodyPr>
          <a:lstStyle/>
          <a:p>
            <a:r>
              <a:rPr lang="es-MX" sz="2400" dirty="0"/>
              <a:t>Modelo de dimensiones de complejidad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676400" y="2133600"/>
            <a:ext cx="6553200" cy="4114800"/>
          </a:xfrm>
        </p:spPr>
        <p:txBody>
          <a:bodyPr>
            <a:noAutofit/>
          </a:bodyPr>
          <a:lstStyle/>
          <a:p>
            <a:r>
              <a:rPr lang="es-MX" sz="2400" dirty="0"/>
              <a:t>Nuestra ilusión de control y certezas está limitada al pequeño espacio de la dimensión </a:t>
            </a:r>
            <a:r>
              <a:rPr lang="es-MX" sz="2400" dirty="0" smtClean="0"/>
              <a:t>de estabilidad</a:t>
            </a:r>
            <a:r>
              <a:rPr lang="es-MX" sz="2400" dirty="0"/>
              <a:t>, pero convivimos con dimensiones que tienen distintos niveles de inestabilidad </a:t>
            </a:r>
            <a:r>
              <a:rPr lang="es-MX" sz="2400" dirty="0" smtClean="0"/>
              <a:t>y niveles </a:t>
            </a:r>
            <a:r>
              <a:rPr lang="es-MX" sz="2400" dirty="0"/>
              <a:t>de complejidad. Cotidianamente participamos en procesos estables e inestables y </a:t>
            </a:r>
            <a:r>
              <a:rPr lang="es-MX" sz="2400" dirty="0" smtClean="0"/>
              <a:t>en diferentes </a:t>
            </a:r>
            <a:r>
              <a:rPr lang="es-MX" sz="2400" dirty="0"/>
              <a:t>escalas. Cuanto más estable es el espacio de intervención, resulta más conocido </a:t>
            </a:r>
            <a:r>
              <a:rPr lang="es-MX" sz="2400" dirty="0" smtClean="0"/>
              <a:t>y por </a:t>
            </a:r>
            <a:r>
              <a:rPr lang="es-MX" sz="2400" dirty="0"/>
              <a:t>lo tanto más </a:t>
            </a:r>
            <a:r>
              <a:rPr lang="es-MX" sz="2400" dirty="0" smtClean="0"/>
              <a:t>predecible.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13014609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0"/>
            <a:ext cx="8001000" cy="566738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rgbClr val="0D0D0D"/>
                </a:solidFill>
              </a:rPr>
              <a:t>LA BIOCOMPLEJIDAD EN LOS ECOSISTEMAS URBANOS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1000" y="2362200"/>
            <a:ext cx="8077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La </a:t>
            </a:r>
            <a:r>
              <a:rPr lang="en-US" sz="2800" dirty="0" err="1"/>
              <a:t>estructura</a:t>
            </a:r>
            <a:r>
              <a:rPr lang="en-US" sz="2800" dirty="0"/>
              <a:t> para la </a:t>
            </a:r>
            <a:r>
              <a:rPr lang="en-US" sz="2800" dirty="0" err="1"/>
              <a:t>Biocomplejidad</a:t>
            </a:r>
            <a:r>
              <a:rPr lang="en-US" sz="2800" dirty="0"/>
              <a:t> </a:t>
            </a:r>
            <a:r>
              <a:rPr lang="en-US" sz="2800" dirty="0" err="1"/>
              <a:t>consiste</a:t>
            </a:r>
            <a:r>
              <a:rPr lang="en-US" sz="2800" dirty="0"/>
              <a:t> en tres </a:t>
            </a:r>
            <a:r>
              <a:rPr lang="en-US" sz="2800" dirty="0" err="1"/>
              <a:t>ejes</a:t>
            </a:r>
            <a:r>
              <a:rPr lang="en-US" sz="2800" dirty="0"/>
              <a:t> : </a:t>
            </a:r>
          </a:p>
          <a:p>
            <a:endParaRPr lang="en-US" sz="2800" dirty="0"/>
          </a:p>
          <a:p>
            <a:r>
              <a:rPr lang="en-US" sz="2800" b="1" dirty="0" err="1"/>
              <a:t>Heterogeneidad</a:t>
            </a:r>
            <a:r>
              <a:rPr lang="en-US" sz="2800" b="1" dirty="0"/>
              <a:t> </a:t>
            </a:r>
            <a:r>
              <a:rPr lang="en-US" sz="2800" b="1" dirty="0" err="1"/>
              <a:t>Espacial</a:t>
            </a:r>
            <a:r>
              <a:rPr lang="en-US" sz="2800" b="1" dirty="0"/>
              <a:t> </a:t>
            </a:r>
            <a:r>
              <a:rPr lang="en-US" sz="2800" dirty="0"/>
              <a:t>: </a:t>
            </a:r>
            <a:r>
              <a:rPr lang="en-US" sz="2800" dirty="0" err="1"/>
              <a:t>Cuáles</a:t>
            </a:r>
            <a:r>
              <a:rPr lang="en-US" sz="2800" dirty="0"/>
              <a:t> son los </a:t>
            </a:r>
            <a:r>
              <a:rPr lang="en-US" sz="2800" dirty="0" err="1"/>
              <a:t>componentes</a:t>
            </a:r>
            <a:r>
              <a:rPr lang="en-US" sz="2800" dirty="0"/>
              <a:t> </a:t>
            </a:r>
            <a:r>
              <a:rPr lang="en-US" sz="2800" dirty="0" err="1"/>
              <a:t>espaciales</a:t>
            </a:r>
            <a:r>
              <a:rPr lang="en-US" sz="2800" dirty="0"/>
              <a:t> en los sistemas urbanos y </a:t>
            </a:r>
            <a:r>
              <a:rPr lang="en-US" sz="2800" dirty="0" err="1"/>
              <a:t>Cómo</a:t>
            </a:r>
            <a:r>
              <a:rPr lang="en-US" sz="2800" dirty="0"/>
              <a:t> </a:t>
            </a:r>
            <a:r>
              <a:rPr lang="en-US" sz="2800" dirty="0" err="1"/>
              <a:t>están</a:t>
            </a:r>
            <a:r>
              <a:rPr lang="en-US" sz="2800" dirty="0"/>
              <a:t> </a:t>
            </a:r>
            <a:r>
              <a:rPr lang="en-US" sz="2800" dirty="0" err="1"/>
              <a:t>arreglados</a:t>
            </a:r>
            <a:r>
              <a:rPr lang="en-US" sz="2800" dirty="0"/>
              <a:t>. </a:t>
            </a:r>
            <a:r>
              <a:rPr lang="en-US" sz="2800" dirty="0" err="1"/>
              <a:t>Comprensión</a:t>
            </a:r>
            <a:r>
              <a:rPr lang="en-US" sz="2800" dirty="0"/>
              <a:t> y </a:t>
            </a:r>
            <a:r>
              <a:rPr lang="en-US" sz="2800" dirty="0" err="1"/>
              <a:t>cuantificación</a:t>
            </a:r>
            <a:r>
              <a:rPr lang="en-US" sz="2800" dirty="0"/>
              <a:t> de los </a:t>
            </a:r>
            <a:r>
              <a:rPr lang="en-US" sz="2800" dirty="0" err="1"/>
              <a:t>mosaicos</a:t>
            </a:r>
            <a:r>
              <a:rPr lang="en-US" sz="2800" dirty="0"/>
              <a:t> </a:t>
            </a:r>
            <a:r>
              <a:rPr lang="en-US" sz="2800" dirty="0" err="1"/>
              <a:t>espaciales</a:t>
            </a:r>
            <a:r>
              <a:rPr lang="en-US" sz="2800" dirty="0"/>
              <a:t>.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8523437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6400" y="457200"/>
            <a:ext cx="5486400" cy="566738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676400" y="1371600"/>
            <a:ext cx="5486400" cy="4876800"/>
          </a:xfrm>
        </p:spPr>
        <p:txBody>
          <a:bodyPr/>
          <a:lstStyle/>
          <a:p>
            <a:r>
              <a:rPr lang="en-US" sz="2400" b="1" dirty="0" err="1"/>
              <a:t>Conectividad</a:t>
            </a:r>
            <a:r>
              <a:rPr lang="en-US" sz="2400" b="1" dirty="0"/>
              <a:t> </a:t>
            </a:r>
            <a:r>
              <a:rPr lang="en-US" sz="2400" b="1" dirty="0" err="1"/>
              <a:t>Organizacional</a:t>
            </a:r>
            <a:r>
              <a:rPr lang="en-US" sz="2400" b="1" dirty="0"/>
              <a:t> </a:t>
            </a:r>
            <a:r>
              <a:rPr lang="en-US" sz="2400" dirty="0"/>
              <a:t>: </a:t>
            </a:r>
            <a:r>
              <a:rPr lang="en-US" sz="2400" dirty="0" err="1"/>
              <a:t>Cómo</a:t>
            </a:r>
            <a:r>
              <a:rPr lang="en-US" sz="2400" dirty="0"/>
              <a:t> </a:t>
            </a:r>
            <a:r>
              <a:rPr lang="en-US" sz="2400" dirty="0" err="1"/>
              <a:t>interactúan</a:t>
            </a:r>
            <a:r>
              <a:rPr lang="en-US" sz="2400" dirty="0"/>
              <a:t> </a:t>
            </a:r>
            <a:r>
              <a:rPr lang="en-US" sz="2400" dirty="0" err="1"/>
              <a:t>estos</a:t>
            </a:r>
            <a:r>
              <a:rPr lang="en-US" sz="2400" dirty="0"/>
              <a:t> </a:t>
            </a:r>
            <a:r>
              <a:rPr lang="en-US" sz="2400" dirty="0" err="1"/>
              <a:t>componentes</a:t>
            </a:r>
            <a:r>
              <a:rPr lang="en-US" sz="2400" dirty="0"/>
              <a:t>. </a:t>
            </a:r>
            <a:r>
              <a:rPr lang="en-US" sz="2400" dirty="0" err="1"/>
              <a:t>Creciente</a:t>
            </a:r>
            <a:r>
              <a:rPr lang="en-US" sz="2400" dirty="0"/>
              <a:t> </a:t>
            </a:r>
            <a:r>
              <a:rPr lang="en-US" sz="2400" dirty="0" err="1"/>
              <a:t>conectividad</a:t>
            </a:r>
            <a:r>
              <a:rPr lang="en-US" sz="2400" dirty="0"/>
              <a:t> de las </a:t>
            </a:r>
            <a:r>
              <a:rPr lang="en-US" sz="2400" dirty="0" err="1"/>
              <a:t>Unidades</a:t>
            </a:r>
            <a:r>
              <a:rPr lang="en-US" sz="2400" dirty="0"/>
              <a:t> </a:t>
            </a:r>
            <a:r>
              <a:rPr lang="en-US" sz="2400" dirty="0" err="1"/>
              <a:t>básicas</a:t>
            </a:r>
            <a:r>
              <a:rPr lang="en-US" sz="2400" dirty="0"/>
              <a:t> que </a:t>
            </a:r>
            <a:r>
              <a:rPr lang="en-US" sz="2400" dirty="0" err="1"/>
              <a:t>controlan</a:t>
            </a:r>
            <a:r>
              <a:rPr lang="en-US" sz="2400" dirty="0"/>
              <a:t> la </a:t>
            </a:r>
            <a:r>
              <a:rPr lang="en-US" sz="2400" dirty="0" err="1"/>
              <a:t>dinámica</a:t>
            </a:r>
            <a:r>
              <a:rPr lang="en-US" sz="2400" dirty="0"/>
              <a:t> de </a:t>
            </a:r>
            <a:r>
              <a:rPr lang="en-US" sz="2400" dirty="0" err="1"/>
              <a:t>los</a:t>
            </a:r>
            <a:r>
              <a:rPr lang="en-US" sz="2400" dirty="0"/>
              <a:t> </a:t>
            </a:r>
            <a:r>
              <a:rPr lang="en-US" sz="2400" dirty="0" err="1"/>
              <a:t>ecosistemas</a:t>
            </a:r>
            <a:r>
              <a:rPr lang="en-US" sz="2400" dirty="0"/>
              <a:t>.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b="1" dirty="0" err="1"/>
              <a:t>Contingencia</a:t>
            </a:r>
            <a:r>
              <a:rPr lang="en-US" sz="2400" b="1" dirty="0"/>
              <a:t> </a:t>
            </a:r>
            <a:r>
              <a:rPr lang="en-US" sz="2400" b="1" dirty="0" err="1"/>
              <a:t>Histórica</a:t>
            </a:r>
            <a:r>
              <a:rPr lang="en-US" sz="2400" b="1" dirty="0"/>
              <a:t> o Temporal </a:t>
            </a:r>
            <a:r>
              <a:rPr lang="en-US" sz="2400" dirty="0"/>
              <a:t>: </a:t>
            </a:r>
            <a:r>
              <a:rPr lang="en-US" sz="2400" dirty="0" err="1"/>
              <a:t>Cómo</a:t>
            </a:r>
            <a:r>
              <a:rPr lang="en-US" sz="2400" dirty="0"/>
              <a:t> </a:t>
            </a:r>
            <a:r>
              <a:rPr lang="en-US" sz="2400" dirty="0" err="1"/>
              <a:t>estos</a:t>
            </a:r>
            <a:r>
              <a:rPr lang="en-US" sz="2400" dirty="0"/>
              <a:t> </a:t>
            </a:r>
            <a:r>
              <a:rPr lang="en-US" sz="2400" dirty="0" err="1"/>
              <a:t>cambios</a:t>
            </a:r>
            <a:r>
              <a:rPr lang="en-US" sz="2400" dirty="0"/>
              <a:t> </a:t>
            </a:r>
            <a:r>
              <a:rPr lang="en-US" sz="2400" dirty="0" err="1"/>
              <a:t>ocurren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el </a:t>
            </a:r>
            <a:r>
              <a:rPr lang="en-US" sz="2400" dirty="0" err="1"/>
              <a:t>tiempo</a:t>
            </a:r>
            <a:r>
              <a:rPr lang="en-US" sz="2400" dirty="0"/>
              <a:t>. </a:t>
            </a:r>
          </a:p>
          <a:p>
            <a:r>
              <a:rPr lang="en-US" sz="2400" dirty="0"/>
              <a:t> </a:t>
            </a:r>
            <a:r>
              <a:rPr lang="en-US" sz="2400" dirty="0" err="1"/>
              <a:t>Influencia</a:t>
            </a:r>
            <a:r>
              <a:rPr lang="en-US" sz="2400" dirty="0"/>
              <a:t> de </a:t>
            </a:r>
            <a:r>
              <a:rPr lang="en-US" sz="2400" dirty="0" err="1"/>
              <a:t>efectos</a:t>
            </a:r>
            <a:r>
              <a:rPr lang="en-US" sz="2400" dirty="0"/>
              <a:t> </a:t>
            </a:r>
            <a:r>
              <a:rPr lang="en-US" sz="2400" dirty="0" err="1"/>
              <a:t>indirectos</a:t>
            </a:r>
            <a:r>
              <a:rPr lang="en-US" sz="2400" dirty="0"/>
              <a:t> , </a:t>
            </a:r>
            <a:r>
              <a:rPr lang="en-US" sz="2400" dirty="0" err="1"/>
              <a:t>herencias</a:t>
            </a:r>
            <a:r>
              <a:rPr lang="en-US" sz="2400" dirty="0"/>
              <a:t> que </a:t>
            </a:r>
            <a:r>
              <a:rPr lang="en-US" sz="2400" dirty="0" err="1"/>
              <a:t>constituyen</a:t>
            </a:r>
            <a:r>
              <a:rPr lang="en-US" sz="2400" dirty="0"/>
              <a:t> la </a:t>
            </a:r>
            <a:r>
              <a:rPr lang="en-US" sz="2400" dirty="0" err="1"/>
              <a:t>memoria</a:t>
            </a:r>
            <a:r>
              <a:rPr lang="en-US" sz="2400" dirty="0"/>
              <a:t> </a:t>
            </a:r>
            <a:r>
              <a:rPr lang="en-US" sz="2400" dirty="0" err="1"/>
              <a:t>histórica</a:t>
            </a:r>
            <a:r>
              <a:rPr lang="en-US" sz="2400" dirty="0"/>
              <a:t> y cultural.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820723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cess 4"/>
          <p:cNvSpPr/>
          <p:nvPr/>
        </p:nvSpPr>
        <p:spPr>
          <a:xfrm>
            <a:off x="3352800" y="304800"/>
            <a:ext cx="1905000" cy="533400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0D0D0D"/>
                </a:solidFill>
              </a:rPr>
              <a:t>Dimensiones de la </a:t>
            </a:r>
            <a:r>
              <a:rPr lang="en-US" sz="2000" b="1" dirty="0" err="1">
                <a:solidFill>
                  <a:srgbClr val="0D0D0D"/>
                </a:solidFill>
              </a:rPr>
              <a:t>Complejidad</a:t>
            </a:r>
            <a:endParaRPr lang="en-US" sz="2000" b="1" dirty="0">
              <a:solidFill>
                <a:srgbClr val="0D0D0D"/>
              </a:solidFill>
            </a:endParaRPr>
          </a:p>
        </p:txBody>
      </p:sp>
      <p:sp>
        <p:nvSpPr>
          <p:cNvPr id="6" name="Process 5"/>
          <p:cNvSpPr/>
          <p:nvPr/>
        </p:nvSpPr>
        <p:spPr>
          <a:xfrm>
            <a:off x="533400" y="1371600"/>
            <a:ext cx="2057400" cy="533400"/>
          </a:xfrm>
          <a:prstGeom prst="flowChartProcess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D0D0D"/>
                </a:solidFill>
              </a:rPr>
              <a:t>HETEROGENEIDAD</a:t>
            </a:r>
          </a:p>
        </p:txBody>
      </p:sp>
      <p:sp>
        <p:nvSpPr>
          <p:cNvPr id="7" name="Process 6"/>
          <p:cNvSpPr/>
          <p:nvPr/>
        </p:nvSpPr>
        <p:spPr>
          <a:xfrm>
            <a:off x="3352800" y="1295400"/>
            <a:ext cx="2057400" cy="533400"/>
          </a:xfrm>
          <a:prstGeom prst="flowChartProcess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D0D0D"/>
                </a:solidFill>
              </a:rPr>
              <a:t>CONECTIVIDAD</a:t>
            </a:r>
            <a:r>
              <a:rPr lang="en-US" dirty="0"/>
              <a:t> </a:t>
            </a:r>
          </a:p>
        </p:txBody>
      </p:sp>
      <p:sp>
        <p:nvSpPr>
          <p:cNvPr id="8" name="Process 7"/>
          <p:cNvSpPr/>
          <p:nvPr/>
        </p:nvSpPr>
        <p:spPr>
          <a:xfrm>
            <a:off x="6477000" y="1295400"/>
            <a:ext cx="2057400" cy="533400"/>
          </a:xfrm>
          <a:prstGeom prst="flowChartProcess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D0D0D"/>
                </a:solidFill>
              </a:rPr>
              <a:t>CONTINGENCIA</a:t>
            </a:r>
            <a:r>
              <a:rPr lang="en-US" dirty="0"/>
              <a:t> </a:t>
            </a:r>
          </a:p>
        </p:txBody>
      </p:sp>
      <p:sp>
        <p:nvSpPr>
          <p:cNvPr id="9" name="Process 8"/>
          <p:cNvSpPr/>
          <p:nvPr/>
        </p:nvSpPr>
        <p:spPr>
          <a:xfrm>
            <a:off x="533400" y="2438400"/>
            <a:ext cx="2057400" cy="457200"/>
          </a:xfrm>
          <a:prstGeom prst="flowChart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/>
              <a:t>Revisión</a:t>
            </a:r>
            <a:r>
              <a:rPr lang="en-US" b="1" dirty="0"/>
              <a:t> de </a:t>
            </a:r>
            <a:r>
              <a:rPr lang="en-US" b="1" dirty="0" err="1"/>
              <a:t>riqueza</a:t>
            </a:r>
            <a:endParaRPr lang="en-US" b="1" dirty="0"/>
          </a:p>
        </p:txBody>
      </p:sp>
      <p:sp>
        <p:nvSpPr>
          <p:cNvPr id="10" name="Process 9"/>
          <p:cNvSpPr/>
          <p:nvPr/>
        </p:nvSpPr>
        <p:spPr>
          <a:xfrm>
            <a:off x="457200" y="3429000"/>
            <a:ext cx="2057400" cy="457200"/>
          </a:xfrm>
          <a:prstGeom prst="flowChart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/>
              <a:t>Revisión</a:t>
            </a:r>
            <a:r>
              <a:rPr lang="en-US" b="1" dirty="0"/>
              <a:t> de </a:t>
            </a:r>
            <a:r>
              <a:rPr lang="en-US" b="1" dirty="0" err="1"/>
              <a:t>frecuencias</a:t>
            </a:r>
            <a:endParaRPr lang="en-US" b="1" dirty="0"/>
          </a:p>
        </p:txBody>
      </p:sp>
      <p:sp>
        <p:nvSpPr>
          <p:cNvPr id="11" name="Process 10"/>
          <p:cNvSpPr/>
          <p:nvPr/>
        </p:nvSpPr>
        <p:spPr>
          <a:xfrm>
            <a:off x="457200" y="4419600"/>
            <a:ext cx="2057400" cy="457200"/>
          </a:xfrm>
          <a:prstGeom prst="flowChart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/>
              <a:t>Revisión</a:t>
            </a:r>
            <a:r>
              <a:rPr lang="en-US" b="1" dirty="0"/>
              <a:t> de </a:t>
            </a:r>
            <a:r>
              <a:rPr lang="en-US" b="1" dirty="0" err="1"/>
              <a:t>configuraciones</a:t>
            </a:r>
            <a:endParaRPr lang="en-US" b="1" dirty="0"/>
          </a:p>
        </p:txBody>
      </p:sp>
      <p:sp>
        <p:nvSpPr>
          <p:cNvPr id="12" name="Process 11"/>
          <p:cNvSpPr/>
          <p:nvPr/>
        </p:nvSpPr>
        <p:spPr>
          <a:xfrm>
            <a:off x="533400" y="5257800"/>
            <a:ext cx="2057400" cy="457200"/>
          </a:xfrm>
          <a:prstGeom prst="flowChartProcess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/>
              <a:t>Revisión</a:t>
            </a:r>
            <a:r>
              <a:rPr lang="en-US" b="1" dirty="0"/>
              <a:t> de </a:t>
            </a:r>
            <a:r>
              <a:rPr lang="en-US" b="1" dirty="0" err="1"/>
              <a:t>cambios</a:t>
            </a:r>
            <a:endParaRPr lang="en-US" b="1" dirty="0"/>
          </a:p>
        </p:txBody>
      </p:sp>
      <p:sp>
        <p:nvSpPr>
          <p:cNvPr id="13" name="Process 12"/>
          <p:cNvSpPr/>
          <p:nvPr/>
        </p:nvSpPr>
        <p:spPr>
          <a:xfrm>
            <a:off x="533400" y="6096000"/>
            <a:ext cx="2057400" cy="457200"/>
          </a:xfrm>
          <a:prstGeom prst="flowChartProcess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D0D0D"/>
                </a:solidFill>
              </a:rPr>
              <a:t>El </a:t>
            </a:r>
            <a:r>
              <a:rPr lang="en-US" b="1" dirty="0" err="1">
                <a:solidFill>
                  <a:srgbClr val="0D0D0D"/>
                </a:solidFill>
              </a:rPr>
              <a:t>cambio</a:t>
            </a:r>
            <a:r>
              <a:rPr lang="en-US" b="1" dirty="0">
                <a:solidFill>
                  <a:srgbClr val="0D0D0D"/>
                </a:solidFill>
              </a:rPr>
              <a:t> de </a:t>
            </a:r>
            <a:r>
              <a:rPr lang="en-US" b="1" dirty="0" err="1">
                <a:solidFill>
                  <a:srgbClr val="0D0D0D"/>
                </a:solidFill>
              </a:rPr>
              <a:t>mosaicos</a:t>
            </a:r>
            <a:endParaRPr lang="en-US" b="1" dirty="0">
              <a:solidFill>
                <a:srgbClr val="0D0D0D"/>
              </a:solidFill>
            </a:endParaRPr>
          </a:p>
        </p:txBody>
      </p:sp>
      <p:sp>
        <p:nvSpPr>
          <p:cNvPr id="14" name="Process 13"/>
          <p:cNvSpPr/>
          <p:nvPr/>
        </p:nvSpPr>
        <p:spPr>
          <a:xfrm>
            <a:off x="3352800" y="2438400"/>
            <a:ext cx="2057400" cy="457200"/>
          </a:xfrm>
          <a:prstGeom prst="flowChart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Dentro de la </a:t>
            </a:r>
            <a:r>
              <a:rPr lang="en-US" b="1" dirty="0" err="1"/>
              <a:t>unidad</a:t>
            </a:r>
            <a:r>
              <a:rPr lang="en-US" b="1" dirty="0"/>
              <a:t> de </a:t>
            </a:r>
            <a:r>
              <a:rPr lang="en-US" b="1" dirty="0" err="1"/>
              <a:t>procesos</a:t>
            </a:r>
            <a:endParaRPr lang="en-US" b="1" dirty="0"/>
          </a:p>
        </p:txBody>
      </p:sp>
      <p:sp>
        <p:nvSpPr>
          <p:cNvPr id="15" name="Process 14"/>
          <p:cNvSpPr/>
          <p:nvPr/>
        </p:nvSpPr>
        <p:spPr>
          <a:xfrm>
            <a:off x="3352800" y="3429000"/>
            <a:ext cx="2057400" cy="457200"/>
          </a:xfrm>
          <a:prstGeom prst="flowChart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/>
              <a:t>Unidad</a:t>
            </a:r>
            <a:r>
              <a:rPr lang="en-US" b="1" dirty="0"/>
              <a:t> de interacción</a:t>
            </a:r>
          </a:p>
        </p:txBody>
      </p:sp>
      <p:sp>
        <p:nvSpPr>
          <p:cNvPr id="16" name="Process 15"/>
          <p:cNvSpPr/>
          <p:nvPr/>
        </p:nvSpPr>
        <p:spPr>
          <a:xfrm>
            <a:off x="3352800" y="4419600"/>
            <a:ext cx="2057400" cy="457200"/>
          </a:xfrm>
          <a:prstGeom prst="flowChart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/>
              <a:t>Límites</a:t>
            </a:r>
            <a:r>
              <a:rPr lang="en-US" b="1" dirty="0"/>
              <a:t> de </a:t>
            </a:r>
            <a:r>
              <a:rPr lang="en-US" b="1" dirty="0" err="1"/>
              <a:t>regulación</a:t>
            </a:r>
            <a:endParaRPr lang="en-US" b="1" dirty="0"/>
          </a:p>
        </p:txBody>
      </p:sp>
      <p:sp>
        <p:nvSpPr>
          <p:cNvPr id="17" name="Process 16"/>
          <p:cNvSpPr/>
          <p:nvPr/>
        </p:nvSpPr>
        <p:spPr>
          <a:xfrm>
            <a:off x="3352800" y="5257800"/>
            <a:ext cx="2057400" cy="457200"/>
          </a:xfrm>
          <a:prstGeom prst="flowChartProcess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/>
              <a:t>Unidades</a:t>
            </a:r>
            <a:r>
              <a:rPr lang="en-US" b="1" dirty="0"/>
              <a:t> de cruces de interacción</a:t>
            </a:r>
          </a:p>
        </p:txBody>
      </p:sp>
      <p:sp>
        <p:nvSpPr>
          <p:cNvPr id="18" name="Process 17"/>
          <p:cNvSpPr/>
          <p:nvPr/>
        </p:nvSpPr>
        <p:spPr>
          <a:xfrm>
            <a:off x="3276600" y="6096000"/>
            <a:ext cx="2057400" cy="457200"/>
          </a:xfrm>
          <a:prstGeom prst="flowChartProcess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>
                <a:solidFill>
                  <a:srgbClr val="0D0D0D"/>
                </a:solidFill>
              </a:rPr>
              <a:t>Dinámica</a:t>
            </a:r>
            <a:r>
              <a:rPr lang="en-US" b="1" dirty="0">
                <a:solidFill>
                  <a:srgbClr val="0D0D0D"/>
                </a:solidFill>
              </a:rPr>
              <a:t> </a:t>
            </a:r>
            <a:r>
              <a:rPr lang="en-US" b="1" dirty="0" err="1">
                <a:solidFill>
                  <a:srgbClr val="0D0D0D"/>
                </a:solidFill>
              </a:rPr>
              <a:t>funcional</a:t>
            </a:r>
            <a:r>
              <a:rPr lang="en-US" b="1" dirty="0">
                <a:solidFill>
                  <a:srgbClr val="0D0D0D"/>
                </a:solidFill>
              </a:rPr>
              <a:t> de las áreas</a:t>
            </a:r>
          </a:p>
        </p:txBody>
      </p:sp>
      <p:sp>
        <p:nvSpPr>
          <p:cNvPr id="19" name="Process 18"/>
          <p:cNvSpPr/>
          <p:nvPr/>
        </p:nvSpPr>
        <p:spPr>
          <a:xfrm>
            <a:off x="6477000" y="2438400"/>
            <a:ext cx="2057400" cy="457200"/>
          </a:xfrm>
          <a:prstGeom prst="flowChart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Enlaces </a:t>
            </a:r>
            <a:r>
              <a:rPr lang="en-US" b="1" dirty="0" err="1"/>
              <a:t>directos</a:t>
            </a:r>
            <a:r>
              <a:rPr lang="en-US" b="1" dirty="0"/>
              <a:t> </a:t>
            </a:r>
            <a:r>
              <a:rPr lang="en-US" b="1" dirty="0" err="1"/>
              <a:t>contemporáneos</a:t>
            </a:r>
            <a:endParaRPr lang="en-US" b="1" dirty="0"/>
          </a:p>
        </p:txBody>
      </p:sp>
      <p:sp>
        <p:nvSpPr>
          <p:cNvPr id="20" name="Process 19"/>
          <p:cNvSpPr/>
          <p:nvPr/>
        </p:nvSpPr>
        <p:spPr>
          <a:xfrm>
            <a:off x="6477000" y="3429000"/>
            <a:ext cx="2057400" cy="457200"/>
          </a:xfrm>
          <a:prstGeom prst="flowChart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Enlaces </a:t>
            </a:r>
            <a:r>
              <a:rPr lang="en-US" b="1" dirty="0" err="1"/>
              <a:t>indirectos</a:t>
            </a:r>
            <a:r>
              <a:rPr lang="en-US" b="1" dirty="0"/>
              <a:t> </a:t>
            </a:r>
            <a:r>
              <a:rPr lang="en-US" b="1" dirty="0" err="1"/>
              <a:t>contemporáneos</a:t>
            </a:r>
            <a:endParaRPr lang="en-US" b="1" dirty="0"/>
          </a:p>
        </p:txBody>
      </p:sp>
      <p:sp>
        <p:nvSpPr>
          <p:cNvPr id="21" name="Process 20"/>
          <p:cNvSpPr/>
          <p:nvPr/>
        </p:nvSpPr>
        <p:spPr>
          <a:xfrm>
            <a:off x="6400800" y="4419600"/>
            <a:ext cx="2057400" cy="457200"/>
          </a:xfrm>
          <a:prstGeom prst="flowChart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Enlaces </a:t>
            </a:r>
            <a:r>
              <a:rPr lang="en-US" b="1" dirty="0" err="1"/>
              <a:t>resagados</a:t>
            </a:r>
            <a:r>
              <a:rPr lang="en-US" b="1" dirty="0"/>
              <a:t> </a:t>
            </a:r>
          </a:p>
        </p:txBody>
      </p:sp>
      <p:sp>
        <p:nvSpPr>
          <p:cNvPr id="22" name="Process 21"/>
          <p:cNvSpPr/>
          <p:nvPr/>
        </p:nvSpPr>
        <p:spPr>
          <a:xfrm>
            <a:off x="6400800" y="5257800"/>
            <a:ext cx="2057400" cy="457200"/>
          </a:xfrm>
          <a:prstGeom prst="flowChartProcess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/>
              <a:t>Legados</a:t>
            </a:r>
            <a:r>
              <a:rPr lang="en-US" b="1" dirty="0"/>
              <a:t> </a:t>
            </a:r>
          </a:p>
        </p:txBody>
      </p:sp>
      <p:sp>
        <p:nvSpPr>
          <p:cNvPr id="23" name="Process 22"/>
          <p:cNvSpPr/>
          <p:nvPr/>
        </p:nvSpPr>
        <p:spPr>
          <a:xfrm>
            <a:off x="6172200" y="5943600"/>
            <a:ext cx="2590800" cy="762000"/>
          </a:xfrm>
          <a:prstGeom prst="flowChartProcess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D0D0D"/>
                </a:solidFill>
              </a:rPr>
              <a:t>Enlaces </a:t>
            </a:r>
            <a:r>
              <a:rPr lang="en-US" b="1" dirty="0" err="1">
                <a:solidFill>
                  <a:srgbClr val="0D0D0D"/>
                </a:solidFill>
              </a:rPr>
              <a:t>indirectos</a:t>
            </a:r>
            <a:r>
              <a:rPr lang="en-US" b="1" dirty="0">
                <a:solidFill>
                  <a:srgbClr val="0D0D0D"/>
                </a:solidFill>
              </a:rPr>
              <a:t> lentamente </a:t>
            </a:r>
            <a:r>
              <a:rPr lang="en-US" b="1" dirty="0" err="1">
                <a:solidFill>
                  <a:srgbClr val="0D0D0D"/>
                </a:solidFill>
              </a:rPr>
              <a:t>emergidos</a:t>
            </a:r>
            <a:endParaRPr lang="en-US" b="1" dirty="0">
              <a:solidFill>
                <a:srgbClr val="0D0D0D"/>
              </a:solidFill>
            </a:endParaRPr>
          </a:p>
        </p:txBody>
      </p:sp>
      <p:cxnSp>
        <p:nvCxnSpPr>
          <p:cNvPr id="25" name="Straight Connector 24"/>
          <p:cNvCxnSpPr>
            <a:stCxn id="6" idx="0"/>
            <a:endCxn id="5" idx="2"/>
          </p:cNvCxnSpPr>
          <p:nvPr/>
        </p:nvCxnSpPr>
        <p:spPr>
          <a:xfrm flipV="1">
            <a:off x="1562100" y="838200"/>
            <a:ext cx="2743200" cy="5334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5" idx="2"/>
            <a:endCxn id="7" idx="0"/>
          </p:cNvCxnSpPr>
          <p:nvPr/>
        </p:nvCxnSpPr>
        <p:spPr>
          <a:xfrm>
            <a:off x="4305300" y="838200"/>
            <a:ext cx="76200" cy="4572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5" idx="2"/>
            <a:endCxn id="8" idx="0"/>
          </p:cNvCxnSpPr>
          <p:nvPr/>
        </p:nvCxnSpPr>
        <p:spPr>
          <a:xfrm>
            <a:off x="4305300" y="838200"/>
            <a:ext cx="3200400" cy="4572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39293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228600"/>
            <a:ext cx="7239848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LAS CIUDADES Y LAS METROPOLIS  RESILENTES SIGNIFICADO, MODELOS Y METÁFORA.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0" y="2819400"/>
            <a:ext cx="2667000" cy="362048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600" y="1676400"/>
            <a:ext cx="5257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RESILENCIA : </a:t>
            </a:r>
            <a:r>
              <a:rPr lang="en-US" sz="2400" dirty="0" err="1"/>
              <a:t>Habilidad</a:t>
            </a:r>
            <a:r>
              <a:rPr lang="en-US" sz="2400" dirty="0"/>
              <a:t> de un </a:t>
            </a:r>
            <a:r>
              <a:rPr lang="en-US" sz="2400" dirty="0" err="1"/>
              <a:t>sistema</a:t>
            </a:r>
            <a:r>
              <a:rPr lang="en-US" sz="2400" dirty="0"/>
              <a:t> para </a:t>
            </a:r>
            <a:r>
              <a:rPr lang="en-US" sz="2400" dirty="0" err="1"/>
              <a:t>adaptarse</a:t>
            </a:r>
            <a:r>
              <a:rPr lang="en-US" sz="2400" dirty="0"/>
              <a:t> a los </a:t>
            </a:r>
            <a:r>
              <a:rPr lang="en-US" sz="2400" dirty="0" err="1"/>
              <a:t>cambiantes</a:t>
            </a:r>
            <a:r>
              <a:rPr lang="en-US" sz="2400" dirty="0"/>
              <a:t> </a:t>
            </a:r>
            <a:r>
              <a:rPr lang="en-US" sz="2400" dirty="0" err="1"/>
              <a:t>procesos</a:t>
            </a:r>
            <a:r>
              <a:rPr lang="en-US" sz="2400" dirty="0"/>
              <a:t> </a:t>
            </a:r>
            <a:r>
              <a:rPr lang="en-US" sz="2400" dirty="0" err="1"/>
              <a:t>internos</a:t>
            </a:r>
            <a:r>
              <a:rPr lang="en-US" sz="2400" dirty="0"/>
              <a:t> y </a:t>
            </a:r>
            <a:r>
              <a:rPr lang="en-US" sz="2400" dirty="0" err="1"/>
              <a:t>externos</a:t>
            </a:r>
            <a:r>
              <a:rPr lang="en-US" sz="2400" dirty="0"/>
              <a:t> que lo </a:t>
            </a:r>
            <a:r>
              <a:rPr lang="en-US" sz="2400" dirty="0" err="1"/>
              <a:t>afectan</a:t>
            </a:r>
            <a:r>
              <a:rPr lang="en-US" sz="2400" dirty="0"/>
              <a:t>.</a:t>
            </a:r>
          </a:p>
          <a:p>
            <a:endParaRPr lang="en-US" sz="2400" dirty="0"/>
          </a:p>
          <a:p>
            <a:r>
              <a:rPr lang="en-US" sz="2400" dirty="0"/>
              <a:t>A partir de </a:t>
            </a:r>
            <a:r>
              <a:rPr lang="en-US" sz="2400" dirty="0" err="1"/>
              <a:t>su</a:t>
            </a:r>
            <a:r>
              <a:rPr lang="en-US" sz="2400" dirty="0"/>
              <a:t> </a:t>
            </a:r>
            <a:r>
              <a:rPr lang="en-US" sz="2400" dirty="0" err="1"/>
              <a:t>capacidad</a:t>
            </a:r>
            <a:r>
              <a:rPr lang="en-US" sz="2400" dirty="0"/>
              <a:t> para </a:t>
            </a:r>
            <a:r>
              <a:rPr lang="en-US" sz="2400" dirty="0" err="1"/>
              <a:t>autocontrolar</a:t>
            </a:r>
            <a:r>
              <a:rPr lang="en-US" sz="2400" dirty="0"/>
              <a:t> sus </a:t>
            </a:r>
            <a:r>
              <a:rPr lang="en-US" sz="2400" dirty="0" err="1"/>
              <a:t>perturbaciones</a:t>
            </a:r>
            <a:r>
              <a:rPr lang="en-US" sz="2400" dirty="0"/>
              <a:t> </a:t>
            </a:r>
            <a:r>
              <a:rPr lang="en-US" sz="2400" dirty="0" err="1"/>
              <a:t>ambientales</a:t>
            </a:r>
            <a:r>
              <a:rPr lang="en-US" sz="2400" dirty="0"/>
              <a:t>  y los factores </a:t>
            </a:r>
            <a:r>
              <a:rPr lang="en-US" sz="2400" dirty="0" err="1"/>
              <a:t>biofísicos</a:t>
            </a:r>
            <a:r>
              <a:rPr lang="en-US" sz="2400" dirty="0"/>
              <a:t>, </a:t>
            </a:r>
            <a:r>
              <a:rPr lang="en-US" sz="2400" dirty="0" err="1"/>
              <a:t>culturales</a:t>
            </a:r>
            <a:r>
              <a:rPr lang="en-US" sz="2400" dirty="0"/>
              <a:t> y </a:t>
            </a:r>
            <a:r>
              <a:rPr lang="en-US" sz="2400" dirty="0" err="1"/>
              <a:t>económicos</a:t>
            </a:r>
            <a:r>
              <a:rPr lang="en-US" sz="2400" dirty="0"/>
              <a:t> que </a:t>
            </a:r>
            <a:r>
              <a:rPr lang="en-US" sz="2400" dirty="0" err="1"/>
              <a:t>determinan</a:t>
            </a:r>
            <a:endParaRPr lang="en-US" sz="2400" dirty="0"/>
          </a:p>
          <a:p>
            <a:r>
              <a:rPr lang="en-US" sz="2400" dirty="0" err="1" smtClean="0"/>
              <a:t>sus</a:t>
            </a:r>
            <a:r>
              <a:rPr lang="en-US" sz="2400" dirty="0" smtClean="0"/>
              <a:t> </a:t>
            </a:r>
            <a:r>
              <a:rPr lang="en-US" sz="2400" dirty="0" err="1"/>
              <a:t>relaciones</a:t>
            </a:r>
            <a:r>
              <a:rPr lang="en-US" sz="2400" dirty="0"/>
              <a:t>  </a:t>
            </a:r>
            <a:r>
              <a:rPr lang="en-US" sz="2400" dirty="0" err="1"/>
              <a:t>dinámicas</a:t>
            </a:r>
            <a:r>
              <a:rPr lang="en-US" sz="2400" dirty="0"/>
              <a:t> con </a:t>
            </a:r>
            <a:r>
              <a:rPr lang="en-US" sz="2400" dirty="0" err="1"/>
              <a:t>su</a:t>
            </a:r>
            <a:r>
              <a:rPr lang="en-US" sz="2400" dirty="0"/>
              <a:t> medio.</a:t>
            </a:r>
          </a:p>
        </p:txBody>
      </p:sp>
    </p:spTree>
    <p:extLst>
      <p:ext uri="{BB962C8B-B14F-4D97-AF65-F5344CB8AC3E}">
        <p14:creationId xmlns:p14="http://schemas.microsoft.com/office/powerpoint/2010/main" val="551934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lip dir="r"/>
      </p:transition>
    </mc:Choice>
    <mc:Fallback xmlns=""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81200" y="509346"/>
            <a:ext cx="5486400" cy="566738"/>
          </a:xfrm>
        </p:spPr>
        <p:txBody>
          <a:bodyPr/>
          <a:lstStyle/>
          <a:p>
            <a:r>
              <a:rPr lang="es-MX" dirty="0" smtClean="0"/>
              <a:t>REFERENCIAS</a:t>
            </a:r>
            <a:endParaRPr lang="es-MX" dirty="0"/>
          </a:p>
        </p:txBody>
      </p:sp>
      <p:sp>
        <p:nvSpPr>
          <p:cNvPr id="5" name="Rectángulo 4"/>
          <p:cNvSpPr/>
          <p:nvPr/>
        </p:nvSpPr>
        <p:spPr>
          <a:xfrm>
            <a:off x="2302042" y="248388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/>
              <a:t>http://www.arbolesymedioambiente.es/Pagina10.html</a:t>
            </a:r>
          </a:p>
        </p:txBody>
      </p:sp>
      <p:sp>
        <p:nvSpPr>
          <p:cNvPr id="6" name="Rectángulo 5"/>
          <p:cNvSpPr/>
          <p:nvPr/>
        </p:nvSpPr>
        <p:spPr>
          <a:xfrm>
            <a:off x="2286000" y="16764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/>
              <a:t>http://www.ficad.org/lecturas/adicional_dos_cuarta_unidad_gads.pdf</a:t>
            </a:r>
          </a:p>
        </p:txBody>
      </p:sp>
      <p:sp>
        <p:nvSpPr>
          <p:cNvPr id="7" name="Rectángulo 6"/>
          <p:cNvSpPr/>
          <p:nvPr/>
        </p:nvSpPr>
        <p:spPr>
          <a:xfrm>
            <a:off x="2286000" y="409694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/>
              <a:t>http://www.revistasice.com/CachePDF/ICE_800_65-84__9104052062A6C18EDC01F0D7CB42BC1E.pdf</a:t>
            </a:r>
          </a:p>
        </p:txBody>
      </p:sp>
      <p:sp>
        <p:nvSpPr>
          <p:cNvPr id="8" name="Rectángulo 7"/>
          <p:cNvSpPr/>
          <p:nvPr/>
        </p:nvSpPr>
        <p:spPr>
          <a:xfrm>
            <a:off x="2286000" y="320641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/>
              <a:t>http://www.natureduca.com/cienc_gen_ecosistemas1.php</a:t>
            </a:r>
          </a:p>
        </p:txBody>
      </p:sp>
    </p:spTree>
    <p:extLst>
      <p:ext uri="{BB962C8B-B14F-4D97-AF65-F5344CB8AC3E}">
        <p14:creationId xmlns:p14="http://schemas.microsoft.com/office/powerpoint/2010/main" val="3382753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2652" y="685800"/>
            <a:ext cx="5486400" cy="990600"/>
          </a:xfrm>
        </p:spPr>
        <p:txBody>
          <a:bodyPr>
            <a:noAutofit/>
          </a:bodyPr>
          <a:lstStyle/>
          <a:p>
            <a:r>
              <a:rPr lang="es-MX" altLang="es-MX" sz="2400" dirty="0"/>
              <a:t>VETAJAS Y LIMITACIONES DEL RECURSO DIDÁCTICO:</a:t>
            </a:r>
            <a:endParaRPr lang="es-MX" sz="2400" dirty="0"/>
          </a:p>
        </p:txBody>
      </p:sp>
      <p:sp>
        <p:nvSpPr>
          <p:cNvPr id="5" name="Rectángulo 4"/>
          <p:cNvSpPr/>
          <p:nvPr/>
        </p:nvSpPr>
        <p:spPr>
          <a:xfrm>
            <a:off x="1636426" y="2133600"/>
            <a:ext cx="57150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altLang="es-MX" sz="2800" dirty="0"/>
              <a:t>Las ventajas que ofrece este material es que proporciona tanto al profesor como al alumno un apoyo visual para identificar y entender ejemplos de los diversos elementos de la estructura urbana.</a:t>
            </a:r>
            <a:br>
              <a:rPr lang="es-MX" altLang="es-MX" sz="2800" dirty="0"/>
            </a:br>
            <a:r>
              <a:rPr lang="es-MX" altLang="es-MX" sz="2800" dirty="0"/>
              <a:t>Sus limitaciones estriban en la pericia del docente para utilizar este medio como apoyo a su conocimiento previo sobre el </a:t>
            </a:r>
            <a:r>
              <a:rPr lang="es-MX" altLang="es-MX" sz="2800" dirty="0" smtClean="0"/>
              <a:t>tema</a:t>
            </a:r>
            <a:r>
              <a:rPr lang="es-MX" altLang="es-MX" sz="3200" dirty="0" smtClean="0"/>
              <a:t>.</a:t>
            </a:r>
            <a:r>
              <a:rPr lang="es-MX" altLang="es-MX" sz="1400" dirty="0"/>
              <a:t/>
            </a:r>
            <a:br>
              <a:rPr lang="es-MX" altLang="es-MX" sz="1400" dirty="0"/>
            </a:b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15883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52666" y="609600"/>
            <a:ext cx="5486400" cy="762000"/>
          </a:xfrm>
        </p:spPr>
        <p:txBody>
          <a:bodyPr/>
          <a:lstStyle/>
          <a:p>
            <a:r>
              <a:rPr lang="es-MX" altLang="es-MX" sz="2400" dirty="0"/>
              <a:t>SUGERENCIAS DE MOMENTO Y USO</a:t>
            </a:r>
            <a:r>
              <a:rPr lang="es-MX" altLang="es-MX" dirty="0"/>
              <a:t>:</a:t>
            </a:r>
            <a:endParaRPr lang="es-MX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652666" y="2057400"/>
            <a:ext cx="5486400" cy="1828800"/>
          </a:xfrm>
        </p:spPr>
        <p:txBody>
          <a:bodyPr>
            <a:noAutofit/>
          </a:bodyPr>
          <a:lstStyle/>
          <a:p>
            <a:r>
              <a:rPr lang="es-MX" altLang="es-MX" sz="2800" dirty="0"/>
              <a:t>Se recomienda presentarla en las primeras sesiones de la unidad I.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13480420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6400" y="914400"/>
            <a:ext cx="5486400" cy="914400"/>
          </a:xfrm>
        </p:spPr>
        <p:txBody>
          <a:bodyPr>
            <a:noAutofit/>
          </a:bodyPr>
          <a:lstStyle/>
          <a:p>
            <a:r>
              <a:rPr lang="es-MX" sz="2400" dirty="0"/>
              <a:t>PROPÓSITO DE LA UNIDAD DE COMPETENCIA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676400" y="2514600"/>
            <a:ext cx="5486400" cy="2514600"/>
          </a:xfrm>
        </p:spPr>
        <p:txBody>
          <a:bodyPr>
            <a:normAutofit/>
          </a:bodyPr>
          <a:lstStyle/>
          <a:p>
            <a:r>
              <a:rPr lang="es-MX" sz="2800" dirty="0"/>
              <a:t>Analizar los diferentes métodos de tratamiento de basura. Entender el modelo económico como influencia en la generación de basura.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112697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/>
            <a:r>
              <a:rPr lang="es-MX" altLang="es-MX" sz="3200" b="1" dirty="0"/>
              <a:t>RECURSO DIDÁCTICO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36791942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MX" dirty="0"/>
              <a:t>Teorías  sobre el desarrollo sustentable 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3657600" y="3200400"/>
            <a:ext cx="411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solidFill>
                  <a:schemeClr val="bg1"/>
                </a:solidFill>
              </a:rPr>
              <a:t>LA CIUDAD COMO ECOSISTEMA</a:t>
            </a:r>
            <a:endParaRPr lang="es-MX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762000"/>
            <a:ext cx="7772400" cy="1362075"/>
          </a:xfrm>
        </p:spPr>
        <p:txBody>
          <a:bodyPr/>
          <a:lstStyle/>
          <a:p>
            <a:r>
              <a:rPr lang="es-MX" dirty="0" smtClean="0"/>
              <a:t>CIUDAD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99607" y="1905000"/>
            <a:ext cx="7772400" cy="1500187"/>
          </a:xfrm>
        </p:spPr>
        <p:txBody>
          <a:bodyPr>
            <a:normAutofit/>
          </a:bodyPr>
          <a:lstStyle/>
          <a:p>
            <a:r>
              <a:rPr lang="es-MX" sz="2800" dirty="0"/>
              <a:t>A</a:t>
            </a:r>
            <a:r>
              <a:rPr lang="es-MX" sz="2800" dirty="0" smtClean="0"/>
              <a:t>sentamiento </a:t>
            </a:r>
            <a:r>
              <a:rPr lang="es-MX" sz="2800" dirty="0"/>
              <a:t>de población con atribuciones y funciones político-administrativas, </a:t>
            </a:r>
            <a:r>
              <a:rPr lang="es-MX" sz="2800" dirty="0"/>
              <a:t>en la que predomina el comercio, la industria y los servicios.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030" y="4548187"/>
            <a:ext cx="7951970" cy="1355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861754"/>
      </p:ext>
    </p:extLst>
  </p:cSld>
  <p:clrMapOvr>
    <a:masterClrMapping/>
  </p:clrMapOvr>
</p:sld>
</file>

<file path=ppt/theme/theme1.xml><?xml version="1.0" encoding="utf-8"?>
<a:theme xmlns:a="http://schemas.openxmlformats.org/drawingml/2006/main" name="Urban Photo Albu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Urban Photo Album.potx</Template>
  <TotalTime>0</TotalTime>
  <Words>1315</Words>
  <Application>Microsoft Office PowerPoint</Application>
  <PresentationFormat>Presentación en pantalla (4:3)</PresentationFormat>
  <Paragraphs>156</Paragraphs>
  <Slides>37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37</vt:i4>
      </vt:variant>
    </vt:vector>
  </HeadingPairs>
  <TitlesOfParts>
    <vt:vector size="40" baseType="lpstr">
      <vt:lpstr>Arial</vt:lpstr>
      <vt:lpstr>Calibri</vt:lpstr>
      <vt:lpstr>Urban Photo Album</vt:lpstr>
      <vt:lpstr>Presentación de PowerPoint</vt:lpstr>
      <vt:lpstr>Presentación de PowerPoint</vt:lpstr>
      <vt:lpstr>PROGRAMA DE LA UNIDAD DE APRENDIZAJE:</vt:lpstr>
      <vt:lpstr>VETAJAS Y LIMITACIONES DEL RECURSO DIDÁCTICO:</vt:lpstr>
      <vt:lpstr>SUGERENCIAS DE MOMENTO Y USO:</vt:lpstr>
      <vt:lpstr>PROPÓSITO DE LA UNIDAD DE COMPETENCIA</vt:lpstr>
      <vt:lpstr>Presentación de PowerPoint</vt:lpstr>
      <vt:lpstr>Presentación de PowerPoint</vt:lpstr>
      <vt:lpstr>CIUDAD</vt:lpstr>
      <vt:lpstr>PROPUESTAS CONCEPTUAles</vt:lpstr>
      <vt:lpstr>primera propuesta </vt:lpstr>
      <vt:lpstr>Segunda Propuesta </vt:lpstr>
      <vt:lpstr>tercera propuesta </vt:lpstr>
      <vt:lpstr>Presentación de PowerPoint</vt:lpstr>
      <vt:lpstr>Cuarta propuesta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EL ECOSISTEMA COMO UN CONCEPTO MULTIDIMENSIONAL </vt:lpstr>
      <vt:lpstr>Presentación de PowerPoint</vt:lpstr>
      <vt:lpstr>Presentación de PowerPoint</vt:lpstr>
      <vt:lpstr>Presentación de PowerPoint</vt:lpstr>
      <vt:lpstr>PATRONES Y PROCESOS DE LOS ECOSISTEMAS URBANOS</vt:lpstr>
      <vt:lpstr>Presentación de PowerPoint</vt:lpstr>
      <vt:lpstr>UN MARCO CONCEPTUAL INTEGRADO PARA LOS ESTUDIOS DE ECOLOGÍA URBANA </vt:lpstr>
      <vt:lpstr>Presentación de PowerPoint</vt:lpstr>
      <vt:lpstr>Presentación de PowerPoint</vt:lpstr>
      <vt:lpstr>Modelo de dimensiones de complejidad</vt:lpstr>
      <vt:lpstr>LA BIOCOMPLEJIDAD EN LOS ECOSISTEMAS URBANOS </vt:lpstr>
      <vt:lpstr>Presentación de PowerPoint</vt:lpstr>
      <vt:lpstr>Presentación de PowerPoint</vt:lpstr>
      <vt:lpstr>Presentación de PowerPoint</vt:lpstr>
      <vt:lpstr>REFERENCIAS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2010-02-01T21:14:06Z</dcterms:created>
  <dcterms:modified xsi:type="dcterms:W3CDTF">2017-10-15T04:27:48Z</dcterms:modified>
</cp:coreProperties>
</file>