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2"/>
  </p:sldMasterIdLst>
  <p:notesMasterIdLst>
    <p:notesMasterId r:id="rId39"/>
  </p:notesMasterIdLst>
  <p:sldIdLst>
    <p:sldId id="280" r:id="rId3"/>
    <p:sldId id="281" r:id="rId4"/>
    <p:sldId id="282" r:id="rId5"/>
    <p:sldId id="283" r:id="rId6"/>
    <p:sldId id="284" r:id="rId7"/>
    <p:sldId id="285" r:id="rId8"/>
    <p:sldId id="286" r:id="rId9"/>
    <p:sldId id="288" r:id="rId10"/>
    <p:sldId id="287" r:id="rId11"/>
    <p:sldId id="259" r:id="rId12"/>
    <p:sldId id="256" r:id="rId13"/>
    <p:sldId id="257" r:id="rId14"/>
    <p:sldId id="289" r:id="rId15"/>
    <p:sldId id="291" r:id="rId16"/>
    <p:sldId id="292" r:id="rId17"/>
    <p:sldId id="293" r:id="rId18"/>
    <p:sldId id="258" r:id="rId19"/>
    <p:sldId id="260" r:id="rId20"/>
    <p:sldId id="261" r:id="rId21"/>
    <p:sldId id="263" r:id="rId22"/>
    <p:sldId id="262" r:id="rId23"/>
    <p:sldId id="278" r:id="rId24"/>
    <p:sldId id="277" r:id="rId25"/>
    <p:sldId id="264" r:id="rId26"/>
    <p:sldId id="266" r:id="rId27"/>
    <p:sldId id="270" r:id="rId28"/>
    <p:sldId id="268" r:id="rId29"/>
    <p:sldId id="269" r:id="rId30"/>
    <p:sldId id="271" r:id="rId31"/>
    <p:sldId id="272" r:id="rId32"/>
    <p:sldId id="273" r:id="rId33"/>
    <p:sldId id="274" r:id="rId34"/>
    <p:sldId id="275" r:id="rId35"/>
    <p:sldId id="276" r:id="rId36"/>
    <p:sldId id="279" r:id="rId37"/>
    <p:sldId id="29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8B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8743" autoAdjust="0"/>
  </p:normalViewPr>
  <p:slideViewPr>
    <p:cSldViewPr>
      <p:cViewPr>
        <p:scale>
          <a:sx n="70" d="100"/>
          <a:sy n="70" d="100"/>
        </p:scale>
        <p:origin x="138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690160-D328-4B69-A035-90D3C82FA0A6}" type="doc">
      <dgm:prSet loTypeId="urn:microsoft.com/office/officeart/2005/8/layout/pList2#1" loCatId="list" qsTypeId="urn:microsoft.com/office/officeart/2005/8/quickstyle/simple4" qsCatId="simple" csTypeId="urn:microsoft.com/office/officeart/2005/8/colors/colorful2" csCatId="colorful" phldr="1"/>
      <dgm:spPr/>
    </dgm:pt>
    <dgm:pt modelId="{476E4177-EF8D-419E-AB8A-93E66CC82482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200" noProof="0" dirty="0" smtClean="0">
              <a:latin typeface="Corbel" pitchFamily="34" charset="0"/>
            </a:rPr>
            <a:t>ANTECE-DENTES</a:t>
          </a:r>
          <a:endParaRPr lang="es-ES_tradnl" sz="2200" noProof="0" dirty="0">
            <a:latin typeface="Corbel" pitchFamily="34" charset="0"/>
          </a:endParaRPr>
        </a:p>
      </dgm:t>
    </dgm:pt>
    <dgm:pt modelId="{50A25A56-CEA1-40EB-822C-18475EA4B47A}" type="parTrans" cxnId="{9A40B199-C1E6-4AA6-9486-07915ED7CAE7}">
      <dgm:prSet/>
      <dgm:spPr/>
      <dgm:t>
        <a:bodyPr/>
        <a:lstStyle/>
        <a:p>
          <a:endParaRPr lang="es-ES_tradnl" noProof="0"/>
        </a:p>
      </dgm:t>
    </dgm:pt>
    <dgm:pt modelId="{A91F7A1B-DD1E-4B26-839C-2A5EF0A403AD}" type="sibTrans" cxnId="{9A40B199-C1E6-4AA6-9486-07915ED7CAE7}">
      <dgm:prSet/>
      <dgm:spPr/>
      <dgm:t>
        <a:bodyPr/>
        <a:lstStyle/>
        <a:p>
          <a:endParaRPr lang="es-ES_tradnl" noProof="0"/>
        </a:p>
      </dgm:t>
    </dgm:pt>
    <dgm:pt modelId="{5DD0A7D4-5781-4819-AF33-C5CE25A2D297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200" noProof="0" dirty="0" smtClean="0">
              <a:latin typeface="Corbel" pitchFamily="34" charset="0"/>
            </a:rPr>
            <a:t>DIAGNÓ</a:t>
          </a:r>
          <a:r>
            <a:rPr lang="es-ES_tradnl" sz="2200" u="sng" noProof="0" dirty="0" smtClean="0">
              <a:latin typeface="Corbel" pitchFamily="34" charset="0"/>
            </a:rPr>
            <a:t>S</a:t>
          </a:r>
          <a:r>
            <a:rPr lang="es-ES_tradnl" sz="2200" noProof="0" dirty="0" smtClean="0">
              <a:latin typeface="Corbel" pitchFamily="34" charset="0"/>
            </a:rPr>
            <a:t>TICO EDOMEX</a:t>
          </a:r>
          <a:endParaRPr lang="es-ES_tradnl" sz="2200" noProof="0" dirty="0">
            <a:latin typeface="Corbel" pitchFamily="34" charset="0"/>
          </a:endParaRPr>
        </a:p>
      </dgm:t>
    </dgm:pt>
    <dgm:pt modelId="{05B7C26E-C389-4346-849B-05526EF2C457}" type="parTrans" cxnId="{7417CC53-98FE-43F4-BF56-8508FB7DA803}">
      <dgm:prSet/>
      <dgm:spPr/>
      <dgm:t>
        <a:bodyPr/>
        <a:lstStyle/>
        <a:p>
          <a:endParaRPr lang="es-ES_tradnl" noProof="0"/>
        </a:p>
      </dgm:t>
    </dgm:pt>
    <dgm:pt modelId="{FD53903F-8A86-4D24-917A-36748269F973}" type="sibTrans" cxnId="{7417CC53-98FE-43F4-BF56-8508FB7DA803}">
      <dgm:prSet/>
      <dgm:spPr/>
      <dgm:t>
        <a:bodyPr/>
        <a:lstStyle/>
        <a:p>
          <a:endParaRPr lang="es-ES_tradnl" noProof="0"/>
        </a:p>
      </dgm:t>
    </dgm:pt>
    <dgm:pt modelId="{77AF15ED-F058-4A0B-B979-9880C6062DF0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200" noProof="0" dirty="0" smtClean="0">
              <a:latin typeface="Corbel" pitchFamily="34" charset="0"/>
            </a:rPr>
            <a:t>PROBLE-MÁTICA</a:t>
          </a:r>
          <a:endParaRPr lang="es-ES_tradnl" sz="2200" noProof="0" dirty="0">
            <a:latin typeface="Corbel" pitchFamily="34" charset="0"/>
          </a:endParaRPr>
        </a:p>
      </dgm:t>
    </dgm:pt>
    <dgm:pt modelId="{0DF2CDB2-0880-4047-8447-A17EAE7580E4}" type="parTrans" cxnId="{CD3B69F4-72CF-49E2-8926-8FD63E771977}">
      <dgm:prSet/>
      <dgm:spPr/>
      <dgm:t>
        <a:bodyPr/>
        <a:lstStyle/>
        <a:p>
          <a:endParaRPr lang="es-ES_tradnl" noProof="0"/>
        </a:p>
      </dgm:t>
    </dgm:pt>
    <dgm:pt modelId="{E3B236AA-E864-46E4-BC91-F2D73633FEA4}" type="sibTrans" cxnId="{CD3B69F4-72CF-49E2-8926-8FD63E771977}">
      <dgm:prSet/>
      <dgm:spPr/>
      <dgm:t>
        <a:bodyPr/>
        <a:lstStyle/>
        <a:p>
          <a:endParaRPr lang="es-ES_tradnl" noProof="0"/>
        </a:p>
      </dgm:t>
    </dgm:pt>
    <dgm:pt modelId="{5DF8D196-4D3D-4940-9F32-682169997D7A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200" noProof="0" dirty="0" smtClean="0">
              <a:latin typeface="Corbel" pitchFamily="34" charset="0"/>
            </a:rPr>
            <a:t>SISTEMA ESTATAL DE PLANEA-CIÓN</a:t>
          </a:r>
          <a:endParaRPr lang="es-ES_tradnl" sz="2200" noProof="0" dirty="0">
            <a:latin typeface="Corbel" pitchFamily="34" charset="0"/>
          </a:endParaRPr>
        </a:p>
      </dgm:t>
    </dgm:pt>
    <dgm:pt modelId="{51CE1848-AB2A-4E28-8CF5-8442E546E0C5}" type="parTrans" cxnId="{B9B85342-AC50-4E97-8E9E-2FD870B1E881}">
      <dgm:prSet/>
      <dgm:spPr/>
      <dgm:t>
        <a:bodyPr/>
        <a:lstStyle/>
        <a:p>
          <a:endParaRPr lang="es-ES_tradnl" noProof="0"/>
        </a:p>
      </dgm:t>
    </dgm:pt>
    <dgm:pt modelId="{90C1E242-23BD-452C-B222-DCFA2D4DAE3B}" type="sibTrans" cxnId="{B9B85342-AC50-4E97-8E9E-2FD870B1E881}">
      <dgm:prSet/>
      <dgm:spPr/>
      <dgm:t>
        <a:bodyPr/>
        <a:lstStyle/>
        <a:p>
          <a:endParaRPr lang="es-ES_tradnl" noProof="0"/>
        </a:p>
      </dgm:t>
    </dgm:pt>
    <dgm:pt modelId="{C20F2834-7A4B-463C-ABDE-12FFE93933A3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200" noProof="0" dirty="0" smtClean="0">
              <a:latin typeface="Corbel" pitchFamily="34" charset="0"/>
            </a:rPr>
            <a:t>PROCESO DE ELABOR</a:t>
          </a:r>
          <a:r>
            <a:rPr lang="es-ES_tradnl" sz="2200" u="sng" noProof="0" dirty="0" smtClean="0">
              <a:latin typeface="Corbel" pitchFamily="34" charset="0"/>
            </a:rPr>
            <a:t>A</a:t>
          </a:r>
          <a:r>
            <a:rPr lang="es-ES_tradnl" sz="2200" noProof="0" dirty="0" smtClean="0">
              <a:latin typeface="Corbel" pitchFamily="34" charset="0"/>
            </a:rPr>
            <a:t>CIÓN DE PLANES D. U.</a:t>
          </a:r>
          <a:endParaRPr lang="es-ES_tradnl" sz="2200" noProof="0" dirty="0">
            <a:latin typeface="Corbel" pitchFamily="34" charset="0"/>
          </a:endParaRPr>
        </a:p>
      </dgm:t>
    </dgm:pt>
    <dgm:pt modelId="{BCFE97E8-F389-4CB9-AF67-54F99688D24C}" type="parTrans" cxnId="{4C839C11-576D-4F8B-A506-F28B1DFFF881}">
      <dgm:prSet/>
      <dgm:spPr/>
      <dgm:t>
        <a:bodyPr/>
        <a:lstStyle/>
        <a:p>
          <a:endParaRPr lang="es-ES_tradnl" noProof="0"/>
        </a:p>
      </dgm:t>
    </dgm:pt>
    <dgm:pt modelId="{CAE5F0D1-5C6A-4BF8-ACC0-DB67084C99C7}" type="sibTrans" cxnId="{4C839C11-576D-4F8B-A506-F28B1DFFF881}">
      <dgm:prSet/>
      <dgm:spPr/>
      <dgm:t>
        <a:bodyPr/>
        <a:lstStyle/>
        <a:p>
          <a:endParaRPr lang="es-ES_tradnl" noProof="0"/>
        </a:p>
      </dgm:t>
    </dgm:pt>
    <dgm:pt modelId="{9E4DC8AD-1AC7-4E53-B32C-25202AFDB195}" type="pres">
      <dgm:prSet presAssocID="{AA690160-D328-4B69-A035-90D3C82FA0A6}" presName="Name0" presStyleCnt="0">
        <dgm:presLayoutVars>
          <dgm:dir/>
          <dgm:resizeHandles val="exact"/>
        </dgm:presLayoutVars>
      </dgm:prSet>
      <dgm:spPr/>
    </dgm:pt>
    <dgm:pt modelId="{ACBF4AF3-FAB8-444C-81AB-52C89640E279}" type="pres">
      <dgm:prSet presAssocID="{AA690160-D328-4B69-A035-90D3C82FA0A6}" presName="bkgdShp" presStyleLbl="alignAccFollowNode1" presStyleIdx="0" presStyleCnt="1"/>
      <dgm:spPr>
        <a:solidFill>
          <a:schemeClr val="bg1">
            <a:lumMod val="65000"/>
            <a:alpha val="90000"/>
          </a:schemeClr>
        </a:solidFill>
      </dgm:spPr>
    </dgm:pt>
    <dgm:pt modelId="{78248EF9-FFBB-4EB0-94C4-16A1D0A1A170}" type="pres">
      <dgm:prSet presAssocID="{AA690160-D328-4B69-A035-90D3C82FA0A6}" presName="linComp" presStyleCnt="0"/>
      <dgm:spPr/>
    </dgm:pt>
    <dgm:pt modelId="{CC8831C0-DF59-484B-83B2-A708366B3EB6}" type="pres">
      <dgm:prSet presAssocID="{476E4177-EF8D-419E-AB8A-93E66CC82482}" presName="compNode" presStyleCnt="0"/>
      <dgm:spPr/>
    </dgm:pt>
    <dgm:pt modelId="{2572025E-E8B8-4F94-94D0-DC22D7F762FB}" type="pres">
      <dgm:prSet presAssocID="{476E4177-EF8D-419E-AB8A-93E66CC8248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2B4276-DB06-4C66-80FF-919CDE10A5FE}" type="pres">
      <dgm:prSet presAssocID="{476E4177-EF8D-419E-AB8A-93E66CC82482}" presName="invisiNode" presStyleLbl="node1" presStyleIdx="0" presStyleCnt="5"/>
      <dgm:spPr/>
    </dgm:pt>
    <dgm:pt modelId="{C43EB61A-2E04-409F-8F87-79F190ED3CE0}" type="pres">
      <dgm:prSet presAssocID="{476E4177-EF8D-419E-AB8A-93E66CC82482}" presName="imagNode" presStyleLbl="fgImgPlace1" presStyleIdx="0" presStyleCnt="5"/>
      <dgm:spPr>
        <a:blipFill dpi="0" rotWithShape="0">
          <a:blip xmlns:r="http://schemas.openxmlformats.org/officeDocument/2006/relationships" r:embed="rId1"/>
          <a:srcRect/>
          <a:tile tx="0" ty="0" sx="40000" sy="40000" flip="none" algn="ctr"/>
        </a:blipFill>
      </dgm:spPr>
      <dgm:t>
        <a:bodyPr/>
        <a:lstStyle/>
        <a:p>
          <a:endParaRPr lang="es-MX"/>
        </a:p>
      </dgm:t>
    </dgm:pt>
    <dgm:pt modelId="{3DB5F289-A8C3-40D5-8393-8636D9BFFD29}" type="pres">
      <dgm:prSet presAssocID="{A91F7A1B-DD1E-4B26-839C-2A5EF0A403A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C509E44-86D3-42D8-94FF-9B9788BAB857}" type="pres">
      <dgm:prSet presAssocID="{5DD0A7D4-5781-4819-AF33-C5CE25A2D297}" presName="compNode" presStyleCnt="0"/>
      <dgm:spPr/>
    </dgm:pt>
    <dgm:pt modelId="{E4B0666F-2CF1-4C21-A251-46E6EBFF7C1D}" type="pres">
      <dgm:prSet presAssocID="{5DD0A7D4-5781-4819-AF33-C5CE25A2D29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A0B92-8C45-4EAA-A200-A78384D846A7}" type="pres">
      <dgm:prSet presAssocID="{5DD0A7D4-5781-4819-AF33-C5CE25A2D297}" presName="invisiNode" presStyleLbl="node1" presStyleIdx="1" presStyleCnt="5"/>
      <dgm:spPr/>
    </dgm:pt>
    <dgm:pt modelId="{BF646D7A-C7D0-4489-A68F-61F32B7DB0C6}" type="pres">
      <dgm:prSet presAssocID="{5DD0A7D4-5781-4819-AF33-C5CE25A2D297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AAEED2F-AC44-4514-84C2-160FDC42F579}" type="pres">
      <dgm:prSet presAssocID="{FD53903F-8A86-4D24-917A-36748269F97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17A269-0CD9-4948-9932-FA1AD12DE27E}" type="pres">
      <dgm:prSet presAssocID="{77AF15ED-F058-4A0B-B979-9880C6062DF0}" presName="compNode" presStyleCnt="0"/>
      <dgm:spPr/>
    </dgm:pt>
    <dgm:pt modelId="{5284ED54-4761-44DA-8086-D5FD397A1C95}" type="pres">
      <dgm:prSet presAssocID="{77AF15ED-F058-4A0B-B979-9880C6062D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6B65F-B8AB-44AD-8F33-AF566667E781}" type="pres">
      <dgm:prSet presAssocID="{77AF15ED-F058-4A0B-B979-9880C6062DF0}" presName="invisiNode" presStyleLbl="node1" presStyleIdx="2" presStyleCnt="5"/>
      <dgm:spPr/>
    </dgm:pt>
    <dgm:pt modelId="{41BC1ABA-1F87-4B1E-94EC-41724CD12655}" type="pres">
      <dgm:prSet presAssocID="{77AF15ED-F058-4A0B-B979-9880C6062DF0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9D6457D-CBBF-4A28-8C38-C3F75EA43CF1}" type="pres">
      <dgm:prSet presAssocID="{E3B236AA-E864-46E4-BC91-F2D73633FE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DFA4098-C274-4C84-9513-F0698696D98A}" type="pres">
      <dgm:prSet presAssocID="{5DF8D196-4D3D-4940-9F32-682169997D7A}" presName="compNode" presStyleCnt="0"/>
      <dgm:spPr/>
    </dgm:pt>
    <dgm:pt modelId="{87B5BDBA-3C7A-41F1-8C33-F13937A84B36}" type="pres">
      <dgm:prSet presAssocID="{5DF8D196-4D3D-4940-9F32-682169997D7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528D1-DD5F-4687-9BFE-878C43D23D5D}" type="pres">
      <dgm:prSet presAssocID="{5DF8D196-4D3D-4940-9F32-682169997D7A}" presName="invisiNode" presStyleLbl="node1" presStyleIdx="3" presStyleCnt="5"/>
      <dgm:spPr/>
    </dgm:pt>
    <dgm:pt modelId="{D88C7409-AB93-4FE3-A61D-F51EE8A4B008}" type="pres">
      <dgm:prSet presAssocID="{5DF8D196-4D3D-4940-9F32-682169997D7A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A6E58D0-F06D-4082-9183-0F2955E6C631}" type="pres">
      <dgm:prSet presAssocID="{90C1E242-23BD-452C-B222-DCFA2D4DAE3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AC8F713-1879-4B70-BB31-C5C195E24471}" type="pres">
      <dgm:prSet presAssocID="{C20F2834-7A4B-463C-ABDE-12FFE93933A3}" presName="compNode" presStyleCnt="0"/>
      <dgm:spPr/>
    </dgm:pt>
    <dgm:pt modelId="{9B706799-997B-4F74-B652-58B58A51EA58}" type="pres">
      <dgm:prSet presAssocID="{C20F2834-7A4B-463C-ABDE-12FFE93933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C36F4-A127-4733-8CAC-70994BB842F2}" type="pres">
      <dgm:prSet presAssocID="{C20F2834-7A4B-463C-ABDE-12FFE93933A3}" presName="invisiNode" presStyleLbl="node1" presStyleIdx="4" presStyleCnt="5"/>
      <dgm:spPr/>
    </dgm:pt>
    <dgm:pt modelId="{B68F94D2-D73D-420A-802B-DFDC9BE4ED4C}" type="pres">
      <dgm:prSet presAssocID="{C20F2834-7A4B-463C-ABDE-12FFE93933A3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7417CC53-98FE-43F4-BF56-8508FB7DA803}" srcId="{AA690160-D328-4B69-A035-90D3C82FA0A6}" destId="{5DD0A7D4-5781-4819-AF33-C5CE25A2D297}" srcOrd="1" destOrd="0" parTransId="{05B7C26E-C389-4346-849B-05526EF2C457}" sibTransId="{FD53903F-8A86-4D24-917A-36748269F973}"/>
    <dgm:cxn modelId="{CD3B69F4-72CF-49E2-8926-8FD63E771977}" srcId="{AA690160-D328-4B69-A035-90D3C82FA0A6}" destId="{77AF15ED-F058-4A0B-B979-9880C6062DF0}" srcOrd="2" destOrd="0" parTransId="{0DF2CDB2-0880-4047-8447-A17EAE7580E4}" sibTransId="{E3B236AA-E864-46E4-BC91-F2D73633FEA4}"/>
    <dgm:cxn modelId="{4C839C11-576D-4F8B-A506-F28B1DFFF881}" srcId="{AA690160-D328-4B69-A035-90D3C82FA0A6}" destId="{C20F2834-7A4B-463C-ABDE-12FFE93933A3}" srcOrd="4" destOrd="0" parTransId="{BCFE97E8-F389-4CB9-AF67-54F99688D24C}" sibTransId="{CAE5F0D1-5C6A-4BF8-ACC0-DB67084C99C7}"/>
    <dgm:cxn modelId="{D82F44E0-3E3D-4945-B44D-E0989771C1DC}" type="presOf" srcId="{5DF8D196-4D3D-4940-9F32-682169997D7A}" destId="{87B5BDBA-3C7A-41F1-8C33-F13937A84B36}" srcOrd="0" destOrd="0" presId="urn:microsoft.com/office/officeart/2005/8/layout/pList2#1"/>
    <dgm:cxn modelId="{D6C2B20E-D8EE-4EC0-8F0F-74659E9D7331}" type="presOf" srcId="{5DD0A7D4-5781-4819-AF33-C5CE25A2D297}" destId="{E4B0666F-2CF1-4C21-A251-46E6EBFF7C1D}" srcOrd="0" destOrd="0" presId="urn:microsoft.com/office/officeart/2005/8/layout/pList2#1"/>
    <dgm:cxn modelId="{7646E28E-46FE-4619-A40D-8223AB09BDDF}" type="presOf" srcId="{E3B236AA-E864-46E4-BC91-F2D73633FEA4}" destId="{A9D6457D-CBBF-4A28-8C38-C3F75EA43CF1}" srcOrd="0" destOrd="0" presId="urn:microsoft.com/office/officeart/2005/8/layout/pList2#1"/>
    <dgm:cxn modelId="{B9B85342-AC50-4E97-8E9E-2FD870B1E881}" srcId="{AA690160-D328-4B69-A035-90D3C82FA0A6}" destId="{5DF8D196-4D3D-4940-9F32-682169997D7A}" srcOrd="3" destOrd="0" parTransId="{51CE1848-AB2A-4E28-8CF5-8442E546E0C5}" sibTransId="{90C1E242-23BD-452C-B222-DCFA2D4DAE3B}"/>
    <dgm:cxn modelId="{2E4EDC28-B07B-4C37-B240-91344E6AC168}" type="presOf" srcId="{90C1E242-23BD-452C-B222-DCFA2D4DAE3B}" destId="{CA6E58D0-F06D-4082-9183-0F2955E6C631}" srcOrd="0" destOrd="0" presId="urn:microsoft.com/office/officeart/2005/8/layout/pList2#1"/>
    <dgm:cxn modelId="{6A4F3537-CF94-47D1-ABA7-58AF37683953}" type="presOf" srcId="{77AF15ED-F058-4A0B-B979-9880C6062DF0}" destId="{5284ED54-4761-44DA-8086-D5FD397A1C95}" srcOrd="0" destOrd="0" presId="urn:microsoft.com/office/officeart/2005/8/layout/pList2#1"/>
    <dgm:cxn modelId="{6CF0D760-DBF8-468A-A195-C86CFD4C4AF6}" type="presOf" srcId="{C20F2834-7A4B-463C-ABDE-12FFE93933A3}" destId="{9B706799-997B-4F74-B652-58B58A51EA58}" srcOrd="0" destOrd="0" presId="urn:microsoft.com/office/officeart/2005/8/layout/pList2#1"/>
    <dgm:cxn modelId="{9A40B199-C1E6-4AA6-9486-07915ED7CAE7}" srcId="{AA690160-D328-4B69-A035-90D3C82FA0A6}" destId="{476E4177-EF8D-419E-AB8A-93E66CC82482}" srcOrd="0" destOrd="0" parTransId="{50A25A56-CEA1-40EB-822C-18475EA4B47A}" sibTransId="{A91F7A1B-DD1E-4B26-839C-2A5EF0A403AD}"/>
    <dgm:cxn modelId="{114D0FE8-F9D9-4BD0-9EBB-6F3E7E326AA9}" type="presOf" srcId="{A91F7A1B-DD1E-4B26-839C-2A5EF0A403AD}" destId="{3DB5F289-A8C3-40D5-8393-8636D9BFFD29}" srcOrd="0" destOrd="0" presId="urn:microsoft.com/office/officeart/2005/8/layout/pList2#1"/>
    <dgm:cxn modelId="{A22C2BFB-4080-48EB-A16D-3776A5A58E4A}" type="presOf" srcId="{FD53903F-8A86-4D24-917A-36748269F973}" destId="{CAAEED2F-AC44-4514-84C2-160FDC42F579}" srcOrd="0" destOrd="0" presId="urn:microsoft.com/office/officeart/2005/8/layout/pList2#1"/>
    <dgm:cxn modelId="{9D2D6E57-4563-4E9D-B64C-4CC5CA52CD21}" type="presOf" srcId="{AA690160-D328-4B69-A035-90D3C82FA0A6}" destId="{9E4DC8AD-1AC7-4E53-B32C-25202AFDB195}" srcOrd="0" destOrd="0" presId="urn:microsoft.com/office/officeart/2005/8/layout/pList2#1"/>
    <dgm:cxn modelId="{F4BF0727-3CCF-4669-A4BD-891E0BFB8EE4}" type="presOf" srcId="{476E4177-EF8D-419E-AB8A-93E66CC82482}" destId="{2572025E-E8B8-4F94-94D0-DC22D7F762FB}" srcOrd="0" destOrd="0" presId="urn:microsoft.com/office/officeart/2005/8/layout/pList2#1"/>
    <dgm:cxn modelId="{9BF6F6B0-BEB4-49F1-924E-275E9EBD4217}" type="presParOf" srcId="{9E4DC8AD-1AC7-4E53-B32C-25202AFDB195}" destId="{ACBF4AF3-FAB8-444C-81AB-52C89640E279}" srcOrd="0" destOrd="0" presId="urn:microsoft.com/office/officeart/2005/8/layout/pList2#1"/>
    <dgm:cxn modelId="{84171304-7FF2-4994-9F0C-39B3B49D5C7D}" type="presParOf" srcId="{9E4DC8AD-1AC7-4E53-B32C-25202AFDB195}" destId="{78248EF9-FFBB-4EB0-94C4-16A1D0A1A170}" srcOrd="1" destOrd="0" presId="urn:microsoft.com/office/officeart/2005/8/layout/pList2#1"/>
    <dgm:cxn modelId="{2EAAFD75-AF37-4B50-A287-9EF102E9E495}" type="presParOf" srcId="{78248EF9-FFBB-4EB0-94C4-16A1D0A1A170}" destId="{CC8831C0-DF59-484B-83B2-A708366B3EB6}" srcOrd="0" destOrd="0" presId="urn:microsoft.com/office/officeart/2005/8/layout/pList2#1"/>
    <dgm:cxn modelId="{0CE73E52-A51A-4C10-8992-7996BA1807E0}" type="presParOf" srcId="{CC8831C0-DF59-484B-83B2-A708366B3EB6}" destId="{2572025E-E8B8-4F94-94D0-DC22D7F762FB}" srcOrd="0" destOrd="0" presId="urn:microsoft.com/office/officeart/2005/8/layout/pList2#1"/>
    <dgm:cxn modelId="{8ECB9AD0-C7CF-4C1E-85A6-5A75A2C93A65}" type="presParOf" srcId="{CC8831C0-DF59-484B-83B2-A708366B3EB6}" destId="{2E2B4276-DB06-4C66-80FF-919CDE10A5FE}" srcOrd="1" destOrd="0" presId="urn:microsoft.com/office/officeart/2005/8/layout/pList2#1"/>
    <dgm:cxn modelId="{DD2108F8-5767-4374-AEC6-71123F2150BC}" type="presParOf" srcId="{CC8831C0-DF59-484B-83B2-A708366B3EB6}" destId="{C43EB61A-2E04-409F-8F87-79F190ED3CE0}" srcOrd="2" destOrd="0" presId="urn:microsoft.com/office/officeart/2005/8/layout/pList2#1"/>
    <dgm:cxn modelId="{28E950C9-757B-4363-9952-94547141B46C}" type="presParOf" srcId="{78248EF9-FFBB-4EB0-94C4-16A1D0A1A170}" destId="{3DB5F289-A8C3-40D5-8393-8636D9BFFD29}" srcOrd="1" destOrd="0" presId="urn:microsoft.com/office/officeart/2005/8/layout/pList2#1"/>
    <dgm:cxn modelId="{EA568BDF-2F77-4A97-B7B3-64BAC2B1A245}" type="presParOf" srcId="{78248EF9-FFBB-4EB0-94C4-16A1D0A1A170}" destId="{0C509E44-86D3-42D8-94FF-9B9788BAB857}" srcOrd="2" destOrd="0" presId="urn:microsoft.com/office/officeart/2005/8/layout/pList2#1"/>
    <dgm:cxn modelId="{1995A220-FDCC-49B1-AA51-3AABC75D0F44}" type="presParOf" srcId="{0C509E44-86D3-42D8-94FF-9B9788BAB857}" destId="{E4B0666F-2CF1-4C21-A251-46E6EBFF7C1D}" srcOrd="0" destOrd="0" presId="urn:microsoft.com/office/officeart/2005/8/layout/pList2#1"/>
    <dgm:cxn modelId="{F45B8C2F-85ED-4548-BB51-BD0B12D4AAD4}" type="presParOf" srcId="{0C509E44-86D3-42D8-94FF-9B9788BAB857}" destId="{BBFA0B92-8C45-4EAA-A200-A78384D846A7}" srcOrd="1" destOrd="0" presId="urn:microsoft.com/office/officeart/2005/8/layout/pList2#1"/>
    <dgm:cxn modelId="{2326CB72-CA4C-4D8D-92D7-C22178014557}" type="presParOf" srcId="{0C509E44-86D3-42D8-94FF-9B9788BAB857}" destId="{BF646D7A-C7D0-4489-A68F-61F32B7DB0C6}" srcOrd="2" destOrd="0" presId="urn:microsoft.com/office/officeart/2005/8/layout/pList2#1"/>
    <dgm:cxn modelId="{F78741FD-E94F-4C03-B4D6-84E5777A94D5}" type="presParOf" srcId="{78248EF9-FFBB-4EB0-94C4-16A1D0A1A170}" destId="{CAAEED2F-AC44-4514-84C2-160FDC42F579}" srcOrd="3" destOrd="0" presId="urn:microsoft.com/office/officeart/2005/8/layout/pList2#1"/>
    <dgm:cxn modelId="{4135BFAA-D0BA-447A-B014-C8AF0B493813}" type="presParOf" srcId="{78248EF9-FFBB-4EB0-94C4-16A1D0A1A170}" destId="{3617A269-0CD9-4948-9932-FA1AD12DE27E}" srcOrd="4" destOrd="0" presId="urn:microsoft.com/office/officeart/2005/8/layout/pList2#1"/>
    <dgm:cxn modelId="{35644B62-CEB3-4E1C-8E54-06F6FFF4CDF4}" type="presParOf" srcId="{3617A269-0CD9-4948-9932-FA1AD12DE27E}" destId="{5284ED54-4761-44DA-8086-D5FD397A1C95}" srcOrd="0" destOrd="0" presId="urn:microsoft.com/office/officeart/2005/8/layout/pList2#1"/>
    <dgm:cxn modelId="{E6014D90-8E5C-4F62-A1B2-E7BC9921C5AE}" type="presParOf" srcId="{3617A269-0CD9-4948-9932-FA1AD12DE27E}" destId="{9666B65F-B8AB-44AD-8F33-AF566667E781}" srcOrd="1" destOrd="0" presId="urn:microsoft.com/office/officeart/2005/8/layout/pList2#1"/>
    <dgm:cxn modelId="{E3F64436-9A93-445E-9422-B118E769FDCB}" type="presParOf" srcId="{3617A269-0CD9-4948-9932-FA1AD12DE27E}" destId="{41BC1ABA-1F87-4B1E-94EC-41724CD12655}" srcOrd="2" destOrd="0" presId="urn:microsoft.com/office/officeart/2005/8/layout/pList2#1"/>
    <dgm:cxn modelId="{3F41925C-F284-4B48-AB06-93C11AD20C1D}" type="presParOf" srcId="{78248EF9-FFBB-4EB0-94C4-16A1D0A1A170}" destId="{A9D6457D-CBBF-4A28-8C38-C3F75EA43CF1}" srcOrd="5" destOrd="0" presId="urn:microsoft.com/office/officeart/2005/8/layout/pList2#1"/>
    <dgm:cxn modelId="{CE48AF1F-081C-48D9-BCC5-24881243CD1D}" type="presParOf" srcId="{78248EF9-FFBB-4EB0-94C4-16A1D0A1A170}" destId="{CDFA4098-C274-4C84-9513-F0698696D98A}" srcOrd="6" destOrd="0" presId="urn:microsoft.com/office/officeart/2005/8/layout/pList2#1"/>
    <dgm:cxn modelId="{F16D78A1-2D52-4CA6-8799-14964B5E1E1D}" type="presParOf" srcId="{CDFA4098-C274-4C84-9513-F0698696D98A}" destId="{87B5BDBA-3C7A-41F1-8C33-F13937A84B36}" srcOrd="0" destOrd="0" presId="urn:microsoft.com/office/officeart/2005/8/layout/pList2#1"/>
    <dgm:cxn modelId="{4AD916A2-F505-4061-AA3F-CCE585FD5819}" type="presParOf" srcId="{CDFA4098-C274-4C84-9513-F0698696D98A}" destId="{928528D1-DD5F-4687-9BFE-878C43D23D5D}" srcOrd="1" destOrd="0" presId="urn:microsoft.com/office/officeart/2005/8/layout/pList2#1"/>
    <dgm:cxn modelId="{9E24D239-5AFC-4068-88EE-3B66C7B774AE}" type="presParOf" srcId="{CDFA4098-C274-4C84-9513-F0698696D98A}" destId="{D88C7409-AB93-4FE3-A61D-F51EE8A4B008}" srcOrd="2" destOrd="0" presId="urn:microsoft.com/office/officeart/2005/8/layout/pList2#1"/>
    <dgm:cxn modelId="{D16396F8-6D43-42C7-8837-D36E8CD94412}" type="presParOf" srcId="{78248EF9-FFBB-4EB0-94C4-16A1D0A1A170}" destId="{CA6E58D0-F06D-4082-9183-0F2955E6C631}" srcOrd="7" destOrd="0" presId="urn:microsoft.com/office/officeart/2005/8/layout/pList2#1"/>
    <dgm:cxn modelId="{43C31E3B-4290-41C3-8AE9-F98891C8D5D9}" type="presParOf" srcId="{78248EF9-FFBB-4EB0-94C4-16A1D0A1A170}" destId="{8AC8F713-1879-4B70-BB31-C5C195E24471}" srcOrd="8" destOrd="0" presId="urn:microsoft.com/office/officeart/2005/8/layout/pList2#1"/>
    <dgm:cxn modelId="{0CD61CF8-F0B5-4BAF-A625-C7DA6315C09F}" type="presParOf" srcId="{8AC8F713-1879-4B70-BB31-C5C195E24471}" destId="{9B706799-997B-4F74-B652-58B58A51EA58}" srcOrd="0" destOrd="0" presId="urn:microsoft.com/office/officeart/2005/8/layout/pList2#1"/>
    <dgm:cxn modelId="{5AC6560F-68C4-46FE-A491-3CFF3B045368}" type="presParOf" srcId="{8AC8F713-1879-4B70-BB31-C5C195E24471}" destId="{AF8C36F4-A127-4733-8CAC-70994BB842F2}" srcOrd="1" destOrd="0" presId="urn:microsoft.com/office/officeart/2005/8/layout/pList2#1"/>
    <dgm:cxn modelId="{177AF293-275E-4907-B258-2281FD4CCD6D}" type="presParOf" srcId="{8AC8F713-1879-4B70-BB31-C5C195E24471}" destId="{B68F94D2-D73D-420A-802B-DFDC9BE4ED4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F4AF3-FAB8-444C-81AB-52C89640E279}">
      <dsp:nvSpPr>
        <dsp:cNvPr id="0" name=""/>
        <dsp:cNvSpPr/>
      </dsp:nvSpPr>
      <dsp:spPr>
        <a:xfrm>
          <a:off x="0" y="0"/>
          <a:ext cx="8458200" cy="1828800"/>
        </a:xfrm>
        <a:prstGeom prst="roundRect">
          <a:avLst>
            <a:gd name="adj" fmla="val 10000"/>
          </a:avLst>
        </a:prstGeom>
        <a:solidFill>
          <a:schemeClr val="bg1">
            <a:lumMod val="65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EB61A-2E04-409F-8F87-79F190ED3CE0}">
      <dsp:nvSpPr>
        <dsp:cNvPr id="0" name=""/>
        <dsp:cNvSpPr/>
      </dsp:nvSpPr>
      <dsp:spPr>
        <a:xfrm>
          <a:off x="256463" y="243840"/>
          <a:ext cx="1471346" cy="1341120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1"/>
          <a:srcRect/>
          <a:tile tx="0" ty="0" sx="40000" sy="40000" flip="none" algn="ctr"/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72025E-E8B8-4F94-94D0-DC22D7F762FB}">
      <dsp:nvSpPr>
        <dsp:cNvPr id="0" name=""/>
        <dsp:cNvSpPr/>
      </dsp:nvSpPr>
      <dsp:spPr>
        <a:xfrm rot="10800000">
          <a:off x="256463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noProof="0" dirty="0" smtClean="0">
              <a:latin typeface="Corbel" pitchFamily="34" charset="0"/>
            </a:rPr>
            <a:t>ANTECE-DENTES</a:t>
          </a:r>
          <a:endParaRPr lang="es-ES_tradnl" sz="2200" kern="1200" noProof="0" dirty="0">
            <a:latin typeface="Corbel" pitchFamily="34" charset="0"/>
          </a:endParaRPr>
        </a:p>
      </dsp:txBody>
      <dsp:txXfrm rot="10800000">
        <a:off x="301712" y="1828799"/>
        <a:ext cx="1380848" cy="2189951"/>
      </dsp:txXfrm>
    </dsp:sp>
    <dsp:sp modelId="{BF646D7A-C7D0-4489-A68F-61F32B7DB0C6}">
      <dsp:nvSpPr>
        <dsp:cNvPr id="0" name=""/>
        <dsp:cNvSpPr/>
      </dsp:nvSpPr>
      <dsp:spPr>
        <a:xfrm>
          <a:off x="1874945" y="243840"/>
          <a:ext cx="1471346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B0666F-2CF1-4C21-A251-46E6EBFF7C1D}">
      <dsp:nvSpPr>
        <dsp:cNvPr id="0" name=""/>
        <dsp:cNvSpPr/>
      </dsp:nvSpPr>
      <dsp:spPr>
        <a:xfrm rot="10800000">
          <a:off x="1874945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noProof="0" dirty="0" smtClean="0">
              <a:latin typeface="Corbel" pitchFamily="34" charset="0"/>
            </a:rPr>
            <a:t>DIAGNÓ</a:t>
          </a:r>
          <a:r>
            <a:rPr lang="es-ES_tradnl" sz="2200" u="sng" kern="1200" noProof="0" dirty="0" smtClean="0">
              <a:latin typeface="Corbel" pitchFamily="34" charset="0"/>
            </a:rPr>
            <a:t>S</a:t>
          </a:r>
          <a:r>
            <a:rPr lang="es-ES_tradnl" sz="2200" kern="1200" noProof="0" dirty="0" smtClean="0">
              <a:latin typeface="Corbel" pitchFamily="34" charset="0"/>
            </a:rPr>
            <a:t>TICO EDOMEX</a:t>
          </a:r>
          <a:endParaRPr lang="es-ES_tradnl" sz="2200" kern="1200" noProof="0" dirty="0">
            <a:latin typeface="Corbel" pitchFamily="34" charset="0"/>
          </a:endParaRPr>
        </a:p>
      </dsp:txBody>
      <dsp:txXfrm rot="10800000">
        <a:off x="1920194" y="1828799"/>
        <a:ext cx="1380848" cy="2189951"/>
      </dsp:txXfrm>
    </dsp:sp>
    <dsp:sp modelId="{41BC1ABA-1F87-4B1E-94EC-41724CD12655}">
      <dsp:nvSpPr>
        <dsp:cNvPr id="0" name=""/>
        <dsp:cNvSpPr/>
      </dsp:nvSpPr>
      <dsp:spPr>
        <a:xfrm>
          <a:off x="3493426" y="243840"/>
          <a:ext cx="1471346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84ED54-4761-44DA-8086-D5FD397A1C95}">
      <dsp:nvSpPr>
        <dsp:cNvPr id="0" name=""/>
        <dsp:cNvSpPr/>
      </dsp:nvSpPr>
      <dsp:spPr>
        <a:xfrm rot="10800000">
          <a:off x="3493426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noProof="0" dirty="0" smtClean="0">
              <a:latin typeface="Corbel" pitchFamily="34" charset="0"/>
            </a:rPr>
            <a:t>PROBLE-MÁTICA</a:t>
          </a:r>
          <a:endParaRPr lang="es-ES_tradnl" sz="2200" kern="1200" noProof="0" dirty="0">
            <a:latin typeface="Corbel" pitchFamily="34" charset="0"/>
          </a:endParaRPr>
        </a:p>
      </dsp:txBody>
      <dsp:txXfrm rot="10800000">
        <a:off x="3538675" y="1828799"/>
        <a:ext cx="1380848" cy="2189951"/>
      </dsp:txXfrm>
    </dsp:sp>
    <dsp:sp modelId="{D88C7409-AB93-4FE3-A61D-F51EE8A4B008}">
      <dsp:nvSpPr>
        <dsp:cNvPr id="0" name=""/>
        <dsp:cNvSpPr/>
      </dsp:nvSpPr>
      <dsp:spPr>
        <a:xfrm>
          <a:off x="5111908" y="243840"/>
          <a:ext cx="1471346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B5BDBA-3C7A-41F1-8C33-F13937A84B36}">
      <dsp:nvSpPr>
        <dsp:cNvPr id="0" name=""/>
        <dsp:cNvSpPr/>
      </dsp:nvSpPr>
      <dsp:spPr>
        <a:xfrm rot="10800000">
          <a:off x="5111908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noProof="0" dirty="0" smtClean="0">
              <a:latin typeface="Corbel" pitchFamily="34" charset="0"/>
            </a:rPr>
            <a:t>SISTEMA ESTATAL DE PLANEA-CIÓN</a:t>
          </a:r>
          <a:endParaRPr lang="es-ES_tradnl" sz="2200" kern="1200" noProof="0" dirty="0">
            <a:latin typeface="Corbel" pitchFamily="34" charset="0"/>
          </a:endParaRPr>
        </a:p>
      </dsp:txBody>
      <dsp:txXfrm rot="10800000">
        <a:off x="5157157" y="1828799"/>
        <a:ext cx="1380848" cy="2189951"/>
      </dsp:txXfrm>
    </dsp:sp>
    <dsp:sp modelId="{B68F94D2-D73D-420A-802B-DFDC9BE4ED4C}">
      <dsp:nvSpPr>
        <dsp:cNvPr id="0" name=""/>
        <dsp:cNvSpPr/>
      </dsp:nvSpPr>
      <dsp:spPr>
        <a:xfrm>
          <a:off x="6730389" y="243840"/>
          <a:ext cx="1471346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706799-997B-4F74-B652-58B58A51EA58}">
      <dsp:nvSpPr>
        <dsp:cNvPr id="0" name=""/>
        <dsp:cNvSpPr/>
      </dsp:nvSpPr>
      <dsp:spPr>
        <a:xfrm rot="10800000">
          <a:off x="6730389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noProof="0" dirty="0" smtClean="0">
              <a:latin typeface="Corbel" pitchFamily="34" charset="0"/>
            </a:rPr>
            <a:t>PROCESO DE ELABOR</a:t>
          </a:r>
          <a:r>
            <a:rPr lang="es-ES_tradnl" sz="2200" u="sng" kern="1200" noProof="0" dirty="0" smtClean="0">
              <a:latin typeface="Corbel" pitchFamily="34" charset="0"/>
            </a:rPr>
            <a:t>A</a:t>
          </a:r>
          <a:r>
            <a:rPr lang="es-ES_tradnl" sz="2200" kern="1200" noProof="0" dirty="0" smtClean="0">
              <a:latin typeface="Corbel" pitchFamily="34" charset="0"/>
            </a:rPr>
            <a:t>CIÓN DE PLANES D. U.</a:t>
          </a:r>
          <a:endParaRPr lang="es-ES_tradnl" sz="2200" kern="1200" noProof="0" dirty="0">
            <a:latin typeface="Corbel" pitchFamily="34" charset="0"/>
          </a:endParaRPr>
        </a:p>
      </dsp:txBody>
      <dsp:txXfrm rot="10800000">
        <a:off x="6775638" y="1828799"/>
        <a:ext cx="1380848" cy="2189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C4AB8-25BE-445F-8073-7AAC05BD37FF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66074-CEC2-4EBF-B1F3-E97A96BEB2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02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60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76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99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67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084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156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1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16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7073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651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package" Target="../embeddings/Hoja_de_c_lculo_de_Microsoft_Excel.xls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03848" y="0"/>
            <a:ext cx="5913407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s-MX" sz="2400" dirty="0"/>
              <a:t>UNIDAD DE APRENDIZAJE: </a:t>
            </a:r>
            <a:br>
              <a:rPr lang="es-MX" sz="2400" dirty="0"/>
            </a:br>
            <a:r>
              <a:rPr lang="es-MX" sz="2400" dirty="0"/>
              <a:t>Metodología y Procesos de la planeación Urbana Integral</a:t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>UNIDAD DE COMPETENCIA:</a:t>
            </a:r>
            <a:br>
              <a:rPr lang="es-MX" sz="2400" dirty="0"/>
            </a:br>
            <a:r>
              <a:rPr lang="es-MX" sz="2400" dirty="0"/>
              <a:t> Conceptos básicos del fenómeno metropolitano y su proceso </a:t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>MATERIAL DIDÁCTICO:</a:t>
            </a:r>
            <a:br>
              <a:rPr lang="es-MX" sz="2400" dirty="0"/>
            </a:br>
            <a:r>
              <a:rPr lang="es-MX" sz="2400" dirty="0"/>
              <a:t>Material audiovisual (</a:t>
            </a:r>
            <a:r>
              <a:rPr lang="es-MX" sz="2400" dirty="0" err="1"/>
              <a:t>proyectable</a:t>
            </a:r>
            <a:r>
              <a:rPr lang="es-MX" sz="2400" dirty="0"/>
              <a:t>)</a:t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>AUTOR: Dra. Adriana Soledad Espinosa Flores 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-3689" y="2132856"/>
            <a:ext cx="2694143" cy="4197592"/>
          </a:xfrm>
        </p:spPr>
        <p:txBody>
          <a:bodyPr/>
          <a:lstStyle/>
          <a:p>
            <a:pPr algn="ctr"/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Facultad de Arquitectura y Diseño</a:t>
            </a:r>
          </a:p>
          <a:p>
            <a:pPr algn="ctr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OCTUBRE </a:t>
            </a: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2017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6" descr="ESCU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76696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790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572000" y="908720"/>
            <a:ext cx="4362039" cy="1569660"/>
          </a:xfrm>
          <a:prstGeom prst="rect">
            <a:avLst/>
          </a:prstGeom>
          <a:noFill/>
          <a:effectLst>
            <a:outerShdw blurRad="38100" dist="63500" dir="2400000" algn="ctr" rotWithShape="0">
              <a:schemeClr val="bg1">
                <a:lumMod val="6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PROCEDIMIENTO DE APROBACIÓN Y MODIFICACIÓN DE LOS PLANES DE DESARROLLO URBANO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963681"/>
            <a:ext cx="5019675" cy="3133725"/>
          </a:xfrm>
          <a:prstGeom prst="rect">
            <a:avLst/>
          </a:prstGeom>
        </p:spPr>
      </p:pic>
      <p:cxnSp>
        <p:nvCxnSpPr>
          <p:cNvPr id="4" name="Conector recto 3"/>
          <p:cNvCxnSpPr/>
          <p:nvPr/>
        </p:nvCxnSpPr>
        <p:spPr>
          <a:xfrm>
            <a:off x="0" y="3140968"/>
            <a:ext cx="914400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03917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7E66"/>
            </a:gs>
            <a:gs pos="71000">
              <a:schemeClr val="tx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633738071"/>
              </p:ext>
            </p:extLst>
          </p:nvPr>
        </p:nvGraphicFramePr>
        <p:xfrm>
          <a:off x="381000" y="1397000"/>
          <a:ext cx="8458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99130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572025E-E8B8-4F94-94D0-DC22D7F76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1000"/>
                                        <p:tgtEl>
                                          <p:spTgt spid="11">
                                            <p:graphicEl>
                                              <a:dgm id="{2572025E-E8B8-4F94-94D0-DC22D7F762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4B0666F-2CF1-4C21-A251-46E6EBFF7C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1000"/>
                                        <p:tgtEl>
                                          <p:spTgt spid="11">
                                            <p:graphicEl>
                                              <a:dgm id="{E4B0666F-2CF1-4C21-A251-46E6EBFF7C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284ED54-4761-44DA-8086-D5FD397A1C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1000"/>
                                        <p:tgtEl>
                                          <p:spTgt spid="11">
                                            <p:graphicEl>
                                              <a:dgm id="{5284ED54-4761-44DA-8086-D5FD397A1C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7B5BDBA-3C7A-41F1-8C33-F13937A84B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1000"/>
                                        <p:tgtEl>
                                          <p:spTgt spid="11">
                                            <p:graphicEl>
                                              <a:dgm id="{87B5BDBA-3C7A-41F1-8C33-F13937A84B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B706799-997B-4F74-B652-58B58A51EA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1000"/>
                                        <p:tgtEl>
                                          <p:spTgt spid="11">
                                            <p:graphicEl>
                                              <a:dgm id="{9B706799-997B-4F74-B652-58B58A51EA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7" y="273050"/>
            <a:ext cx="2376264" cy="193181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sz="1800" dirty="0" smtClean="0"/>
          </a:p>
          <a:p>
            <a:pPr marL="0" indent="0">
              <a:buNone/>
            </a:pPr>
            <a:r>
              <a:rPr lang="es-MX" dirty="0" smtClean="0"/>
              <a:t>El </a:t>
            </a:r>
            <a:r>
              <a:rPr lang="es-MX" dirty="0"/>
              <a:t>ordenamiento territorial de los asentamientos humanos </a:t>
            </a:r>
            <a:r>
              <a:rPr lang="es-MX" dirty="0" smtClean="0"/>
              <a:t>tendrán una orientación </a:t>
            </a:r>
            <a:r>
              <a:rPr lang="es-MX" dirty="0"/>
              <a:t>estratégica que contribuya a mejorar la calidad de vida de la </a:t>
            </a:r>
            <a:r>
              <a:rPr lang="es-MX" dirty="0" smtClean="0"/>
              <a:t>población, </a:t>
            </a:r>
            <a:r>
              <a:rPr lang="es-MX" dirty="0"/>
              <a:t>así como a establecer </a:t>
            </a:r>
            <a:r>
              <a:rPr lang="es-MX" dirty="0" smtClean="0"/>
              <a:t>condiciones </a:t>
            </a:r>
            <a:r>
              <a:rPr lang="es-MX" dirty="0"/>
              <a:t>para la competitividad económica y social de los centros </a:t>
            </a:r>
            <a:r>
              <a:rPr lang="es-MX" dirty="0" smtClean="0"/>
              <a:t>de población.</a:t>
            </a:r>
          </a:p>
          <a:p>
            <a:pPr marL="0" indent="0" algn="r">
              <a:buNone/>
            </a:pPr>
            <a:r>
              <a:rPr lang="es-MX" sz="2000" dirty="0"/>
              <a:t>Art. 5.2 Código </a:t>
            </a:r>
            <a:r>
              <a:rPr lang="es-MX" sz="2000" dirty="0" err="1"/>
              <a:t>Advo</a:t>
            </a:r>
            <a:r>
              <a:rPr lang="es-MX" sz="2000" dirty="0"/>
              <a:t>. Edo. </a:t>
            </a:r>
            <a:r>
              <a:rPr lang="es-MX" sz="2000" dirty="0" err="1"/>
              <a:t>Méx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2088232" cy="1899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2348880"/>
            <a:ext cx="3008313" cy="3777283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2520280" cy="3822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6315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Conceptos básicos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s-MX" b="1" dirty="0"/>
              <a:t>Planes de desarrollo urbano</a:t>
            </a:r>
            <a:r>
              <a:rPr lang="es-MX" dirty="0"/>
              <a:t>: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Al </a:t>
            </a:r>
            <a:r>
              <a:rPr lang="es-MX" dirty="0"/>
              <a:t>conjunto de disposiciones jurídicas que planean y regulan el ordenamiento territorial de los </a:t>
            </a:r>
            <a:r>
              <a:rPr lang="es-MX" dirty="0" smtClean="0"/>
              <a:t>asentamientos </a:t>
            </a:r>
            <a:r>
              <a:rPr lang="es-MX" dirty="0"/>
              <a:t>humanos y el desarrollo urbano de los centros de </a:t>
            </a:r>
            <a:r>
              <a:rPr lang="es-MX" dirty="0" smtClean="0"/>
              <a:t>población.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5317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s-MX" b="1" dirty="0"/>
              <a:t>Centro de Población</a:t>
            </a:r>
            <a:r>
              <a:rPr lang="es-MX" dirty="0"/>
              <a:t>: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A </a:t>
            </a:r>
            <a:r>
              <a:rPr lang="es-MX" dirty="0"/>
              <a:t>la localidad considerada como ciudad, villa o pueblo por la Ley Orgánica Municipal del Estado de México, delimitada por la poligonal envolvente de las áreas urbanas y urbanizables que determine el plan de desarrollo urbano respectivo</a:t>
            </a:r>
          </a:p>
        </p:txBody>
      </p:sp>
    </p:spTree>
    <p:extLst>
      <p:ext uri="{BB962C8B-B14F-4D97-AF65-F5344CB8AC3E}">
        <p14:creationId xmlns:p14="http://schemas.microsoft.com/office/powerpoint/2010/main" val="1637260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s-MX" b="1" dirty="0"/>
              <a:t>Desarrollo Urbano</a:t>
            </a:r>
            <a:r>
              <a:rPr lang="es-MX" dirty="0"/>
              <a:t>: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el </a:t>
            </a:r>
            <a:r>
              <a:rPr lang="es-MX" dirty="0"/>
              <a:t>proceso de planeación y regulación de la Fundación, Conservación, Mejoramiento y Crecimiento de los Centros de </a:t>
            </a:r>
            <a:r>
              <a:rPr lang="es-MX" dirty="0" smtClean="0"/>
              <a:t>Población.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1167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s-MX" b="1" dirty="0"/>
              <a:t>Ordenamiento Territorial de los Asentamientos Humanos</a:t>
            </a:r>
            <a:r>
              <a:rPr lang="es-MX" dirty="0"/>
              <a:t>: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el </a:t>
            </a:r>
            <a:r>
              <a:rPr lang="es-MX" dirty="0"/>
              <a:t>ordenamiento territorial es una política pública que tiene como objeto la ocupación y utilización racional del territorio como base espacial de las estrategias de desarrollo socioeconómico y la preservación ambiental</a:t>
            </a:r>
          </a:p>
        </p:txBody>
      </p:sp>
    </p:spTree>
    <p:extLst>
      <p:ext uri="{BB962C8B-B14F-4D97-AF65-F5344CB8AC3E}">
        <p14:creationId xmlns:p14="http://schemas.microsoft.com/office/powerpoint/2010/main" val="4111647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5" y="273050"/>
            <a:ext cx="2520281" cy="16437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45718"/>
            <a:ext cx="1368152" cy="149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4 Marcador de contenido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811785"/>
              </p:ext>
            </p:extLst>
          </p:nvPr>
        </p:nvGraphicFramePr>
        <p:xfrm>
          <a:off x="4374991" y="273050"/>
          <a:ext cx="3511867" cy="585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Hoja de cálculo" r:id="rId4" imgW="3914657" imgH="6524645" progId="Excel.Sheet.12">
                  <p:embed/>
                </p:oleObj>
              </mc:Choice>
              <mc:Fallback>
                <p:oleObj name="Hoja de cálculo" r:id="rId4" imgW="3914657" imgH="6524645" progId="Excel.Sheet.12">
                  <p:embed/>
                  <p:pic>
                    <p:nvPicPr>
                      <p:cNvPr id="0" name="Obje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4991" y="273050"/>
                        <a:ext cx="3511867" cy="585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78" y="2060848"/>
            <a:ext cx="270620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336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588"/>
            <a:ext cx="86820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52883"/>
            <a:ext cx="2293937" cy="215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86084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588"/>
            <a:ext cx="86820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81128"/>
            <a:ext cx="2344018" cy="209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45318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INTRODUCCIÓN: </a:t>
            </a:r>
            <a:br>
              <a:rPr lang="es-MX" dirty="0"/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4183"/>
            <a:ext cx="7239000" cy="479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236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6437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>
                <a:solidFill>
                  <a:srgbClr val="000000"/>
                </a:solidFill>
                <a:latin typeface="Calibri" pitchFamily="34" charset="0"/>
              </a:rPr>
              <a:t>Modelo de crecimiento urbano de las ciudades en México: disperso, desordenado e insustentable. </a:t>
            </a:r>
          </a:p>
          <a:p>
            <a:endParaRPr lang="es-ES" dirty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s-ES" dirty="0">
                <a:solidFill>
                  <a:srgbClr val="000000"/>
                </a:solidFill>
                <a:latin typeface="Calibri" pitchFamily="34" charset="0"/>
              </a:rPr>
              <a:t>En los últimos 30 años la población de las ciudades se duplicó, mientras que las áreas urbanas se expandieron 8 </a:t>
            </a:r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veces.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988840"/>
            <a:ext cx="3008313" cy="4137323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/>
              <a:t>PROBLEMÁTICA</a:t>
            </a:r>
          </a:p>
          <a:p>
            <a:endParaRPr lang="es-MX" sz="3200" b="1" dirty="0"/>
          </a:p>
          <a:p>
            <a:endParaRPr lang="es-MX" sz="3200" b="1" dirty="0" smtClean="0"/>
          </a:p>
          <a:p>
            <a:endParaRPr lang="es-MX" sz="3200" b="1" dirty="0"/>
          </a:p>
          <a:p>
            <a:endParaRPr lang="es-MX" sz="3200" b="1" dirty="0" smtClean="0"/>
          </a:p>
          <a:p>
            <a:endParaRPr lang="es-MX" sz="3200" b="1" dirty="0"/>
          </a:p>
          <a:p>
            <a:pPr algn="r"/>
            <a:r>
              <a:rPr lang="es-MX" sz="2000" dirty="0"/>
              <a:t>(SEDESOL, 2012).</a:t>
            </a:r>
          </a:p>
          <a:p>
            <a:endParaRPr lang="es-MX" sz="32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182082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8395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93" y="0"/>
            <a:ext cx="8681013" cy="6858000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5566811" y="4614863"/>
            <a:ext cx="3267075" cy="2068512"/>
            <a:chOff x="3696" y="2911"/>
            <a:chExt cx="2058" cy="130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696" y="2911"/>
              <a:ext cx="2058" cy="1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dirty="0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696" y="2916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696" y="3134"/>
              <a:ext cx="332" cy="168"/>
            </a:xfrm>
            <a:prstGeom prst="rect">
              <a:avLst/>
            </a:prstGeom>
            <a:solidFill>
              <a:srgbClr val="38A800"/>
            </a:solidFill>
            <a:ln w="5">
              <a:solidFill>
                <a:srgbClr val="6E6E6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dirty="0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4087" y="3156"/>
              <a:ext cx="713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    86 - 1401</a:t>
              </a:r>
              <a:endPara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696" y="3363"/>
              <a:ext cx="332" cy="167"/>
            </a:xfrm>
            <a:prstGeom prst="rect">
              <a:avLst/>
            </a:prstGeom>
            <a:solidFill>
              <a:srgbClr val="8BD100"/>
            </a:solidFill>
            <a:ln w="5">
              <a:solidFill>
                <a:srgbClr val="6E6E6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dirty="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087" y="3384"/>
              <a:ext cx="71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1401 - 3835</a:t>
              </a:r>
              <a:endPara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696" y="3589"/>
              <a:ext cx="332" cy="167"/>
            </a:xfrm>
            <a:prstGeom prst="rect">
              <a:avLst/>
            </a:prstGeom>
            <a:solidFill>
              <a:srgbClr val="FFFF00"/>
            </a:solidFill>
            <a:ln w="5">
              <a:solidFill>
                <a:srgbClr val="6E6E6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dirty="0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4087" y="3610"/>
              <a:ext cx="71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3835 - 7224</a:t>
              </a:r>
              <a:endPara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3696" y="3816"/>
              <a:ext cx="332" cy="167"/>
            </a:xfrm>
            <a:prstGeom prst="rect">
              <a:avLst/>
            </a:prstGeom>
            <a:solidFill>
              <a:srgbClr val="FF8000"/>
            </a:solidFill>
            <a:ln w="5">
              <a:solidFill>
                <a:srgbClr val="6E6E6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dirty="0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4087" y="3837"/>
              <a:ext cx="783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7224 - 20297</a:t>
              </a:r>
              <a:endPara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3696" y="4044"/>
              <a:ext cx="332" cy="167"/>
            </a:xfrm>
            <a:prstGeom prst="rect">
              <a:avLst/>
            </a:prstGeom>
            <a:solidFill>
              <a:srgbClr val="FF0000"/>
            </a:solidFill>
            <a:ln w="5">
              <a:solidFill>
                <a:srgbClr val="6E6E6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dirty="0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4087" y="4065"/>
              <a:ext cx="784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20297 - 41286</a:t>
              </a:r>
              <a:endPara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15 Rectángulo"/>
          <p:cNvSpPr/>
          <p:nvPr/>
        </p:nvSpPr>
        <p:spPr>
          <a:xfrm>
            <a:off x="395536" y="260648"/>
            <a:ext cx="65907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/>
              <a:t>VIVIENDA PARTICULAR </a:t>
            </a:r>
            <a:r>
              <a:rPr lang="es-MX" sz="2800" b="1" dirty="0" smtClean="0"/>
              <a:t>DESHABITADA 2010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945100907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61" y="0"/>
            <a:ext cx="8559478" cy="6858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0" y="15033"/>
            <a:ext cx="4828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/>
              <a:t>COBERTURA AGUA  ENTUBADA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085184"/>
            <a:ext cx="1892300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26773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588"/>
            <a:ext cx="86820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0" y="0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MUNICIPIOS CON PMDU</a:t>
            </a:r>
            <a:endParaRPr lang="es-MX" sz="28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630148"/>
            <a:ext cx="757237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555456" y="5589240"/>
            <a:ext cx="1248792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SIN PLAN</a:t>
            </a:r>
          </a:p>
          <a:p>
            <a:endParaRPr lang="es-MX" sz="900" dirty="0" smtClean="0"/>
          </a:p>
          <a:p>
            <a:r>
              <a:rPr lang="es-MX" dirty="0" smtClean="0"/>
              <a:t>CON PLAN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472934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9" y="273050"/>
            <a:ext cx="2448272" cy="171579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b="1" dirty="0"/>
              <a:t>PLANES DE COMPETENCIA </a:t>
            </a:r>
            <a:r>
              <a:rPr lang="es-MX" b="1" dirty="0" smtClean="0"/>
              <a:t>ESTATAL</a:t>
            </a:r>
          </a:p>
          <a:p>
            <a:pPr marL="0" indent="0">
              <a:buNone/>
            </a:pPr>
            <a:endParaRPr lang="es-MX" sz="1500" b="1" dirty="0"/>
          </a:p>
          <a:p>
            <a:pPr marL="0" indent="0">
              <a:buNone/>
            </a:pPr>
            <a:r>
              <a:rPr lang="es-MX" dirty="0" smtClean="0"/>
              <a:t>I</a:t>
            </a:r>
            <a:r>
              <a:rPr lang="es-MX" dirty="0"/>
              <a:t>. Plan Estatal de Desarrollo Urbano.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/>
              <a:t>II. Planes regionales de desarrollo urbano.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/>
              <a:t>III. Planes parciales de desarrollo urbano: 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  <a:p>
            <a:pPr marL="400050" lvl="1" indent="0">
              <a:buNone/>
            </a:pPr>
            <a:r>
              <a:rPr lang="es-MX" dirty="0" smtClean="0"/>
              <a:t>A). </a:t>
            </a:r>
            <a:r>
              <a:rPr lang="es-MX" dirty="0"/>
              <a:t>De cobertura subregional</a:t>
            </a:r>
            <a:r>
              <a:rPr lang="es-MX" dirty="0" smtClean="0"/>
              <a:t>.</a:t>
            </a:r>
          </a:p>
          <a:p>
            <a:pPr marL="400050" lvl="1" indent="0" algn="r">
              <a:buNone/>
            </a:pPr>
            <a:endParaRPr lang="es-MX" sz="1900" dirty="0" smtClean="0"/>
          </a:p>
          <a:p>
            <a:pPr marL="400050" lvl="1" indent="0" algn="r">
              <a:buNone/>
            </a:pPr>
            <a:r>
              <a:rPr lang="es-MX" sz="1900" dirty="0" smtClean="0"/>
              <a:t>ARTÍCULO </a:t>
            </a:r>
            <a:r>
              <a:rPr lang="es-MX" sz="1900" dirty="0"/>
              <a:t>18 L.Q. C. A. </a:t>
            </a:r>
            <a:r>
              <a:rPr lang="es-MX" sz="1900" dirty="0" smtClean="0"/>
              <a:t>E.M</a:t>
            </a:r>
            <a:r>
              <a:rPr lang="es-MX" sz="1900" dirty="0"/>
              <a:t>.</a:t>
            </a:r>
            <a:endParaRPr lang="es-MX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182082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2204864"/>
            <a:ext cx="3008313" cy="3921299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2658725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698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3100" b="1" dirty="0" smtClean="0"/>
              <a:t>PLANES </a:t>
            </a:r>
            <a:r>
              <a:rPr lang="es-MX" sz="3100" b="1" dirty="0"/>
              <a:t>DE DESARROLLO URBANO DE COMPETENCIA MUNICIPAL </a:t>
            </a:r>
            <a:br>
              <a:rPr lang="es-MX" sz="3100" b="1" dirty="0"/>
            </a:br>
            <a:r>
              <a:rPr lang="es-MX" sz="2700" dirty="0"/>
              <a:t/>
            </a:r>
            <a:br>
              <a:rPr lang="es-MX" sz="2700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I</a:t>
            </a:r>
            <a:r>
              <a:rPr lang="es-MX" dirty="0"/>
              <a:t>. Plan Municipal de Desarrollo Urbano.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/>
              <a:t>II. Planes parciales de desarrollo urbano: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 smtClean="0"/>
              <a:t>	A</a:t>
            </a:r>
            <a:r>
              <a:rPr lang="es-MX" dirty="0"/>
              <a:t>) </a:t>
            </a:r>
            <a:r>
              <a:rPr lang="es-MX" dirty="0" err="1"/>
              <a:t>Intraurbanos</a:t>
            </a:r>
            <a:r>
              <a:rPr lang="es-MX" dirty="0"/>
              <a:t>.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 smtClean="0"/>
              <a:t>	B</a:t>
            </a:r>
            <a:r>
              <a:rPr lang="es-MX" dirty="0"/>
              <a:t>) De incorporación territorial. </a:t>
            </a:r>
          </a:p>
        </p:txBody>
      </p:sp>
    </p:spTree>
    <p:extLst>
      <p:ext uri="{BB962C8B-B14F-4D97-AF65-F5344CB8AC3E}">
        <p14:creationId xmlns:p14="http://schemas.microsoft.com/office/powerpoint/2010/main" val="7883517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7" y="273050"/>
            <a:ext cx="2520281" cy="16437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I.  </a:t>
            </a:r>
            <a:r>
              <a:rPr lang="es-MX" dirty="0"/>
              <a:t>Ser congruentes con el Plan Estatal de Desarrollo Urbano, con el plan regional de desarrollo urbano correspondiente </a:t>
            </a:r>
            <a:r>
              <a:rPr lang="es-MX" dirty="0" smtClean="0"/>
              <a:t>y tratándose </a:t>
            </a:r>
            <a:r>
              <a:rPr lang="es-MX" dirty="0"/>
              <a:t>de los parciales, con el respectivo Plan Municipal de Desarrollo Urbano. 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/>
              <a:t>II. Establecer su base en un planteamiento de desarrollo urbano sustentable, estratégico y multisectorial.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/>
              <a:t>III. Considerar en su planteamiento lo propuesto en los planes de desarrollo urbano de los municipios limítrofes. 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174165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2808312" cy="425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82453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CONTENIDO DE LOS PLANES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63711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400050" indent="-400050">
              <a:buAutoNum type="romanUcPeriod"/>
            </a:pPr>
            <a:r>
              <a:rPr lang="es-MX" sz="2400" dirty="0" smtClean="0"/>
              <a:t>Introducción</a:t>
            </a:r>
            <a:r>
              <a:rPr lang="es-MX" sz="2400" dirty="0"/>
              <a:t>. </a:t>
            </a:r>
          </a:p>
          <a:p>
            <a:pPr marL="0" indent="0">
              <a:buNone/>
            </a:pPr>
            <a:r>
              <a:rPr lang="es-MX" sz="2400" dirty="0"/>
              <a:t>II. Propósitos y alcances del plan: </a:t>
            </a:r>
          </a:p>
          <a:p>
            <a:pPr marL="400050" lvl="1" indent="0">
              <a:buNone/>
            </a:pPr>
            <a:r>
              <a:rPr lang="es-MX" sz="1800" dirty="0"/>
              <a:t>A) Finalidad del plan. </a:t>
            </a:r>
          </a:p>
          <a:p>
            <a:pPr marL="400050" lvl="1" indent="0">
              <a:buNone/>
            </a:pPr>
            <a:r>
              <a:rPr lang="es-MX" sz="1800" dirty="0"/>
              <a:t>B) Evaluación del plan vigente en su caso</a:t>
            </a:r>
            <a:r>
              <a:rPr lang="es-MX" sz="1800" dirty="0" smtClean="0"/>
              <a:t>.</a:t>
            </a:r>
            <a:endParaRPr lang="es-MX" sz="1800" dirty="0"/>
          </a:p>
          <a:p>
            <a:pPr marL="400050" lvl="1" indent="0">
              <a:buNone/>
            </a:pPr>
            <a:r>
              <a:rPr lang="es-MX" sz="1800" dirty="0"/>
              <a:t>C) Los límites territoriales del municipio </a:t>
            </a:r>
            <a:r>
              <a:rPr lang="es-MX" sz="1800" dirty="0" smtClean="0"/>
              <a:t>México</a:t>
            </a:r>
            <a:endParaRPr lang="es-MX" sz="1800" dirty="0"/>
          </a:p>
          <a:p>
            <a:pPr marL="0" indent="0">
              <a:buNone/>
            </a:pPr>
            <a:r>
              <a:rPr lang="es-MX" sz="2400" dirty="0"/>
              <a:t>III. Marco jurídico. </a:t>
            </a:r>
          </a:p>
          <a:p>
            <a:pPr marL="0" indent="0">
              <a:buNone/>
            </a:pPr>
            <a:r>
              <a:rPr lang="es-MX" sz="2400" dirty="0"/>
              <a:t>IV. Congruencia con otros niveles de </a:t>
            </a:r>
            <a:r>
              <a:rPr lang="es-MX" sz="2400" dirty="0" smtClean="0"/>
              <a:t>planea</a:t>
            </a:r>
            <a:endParaRPr lang="es-MX" sz="2400" dirty="0"/>
          </a:p>
          <a:p>
            <a:pPr marL="400050" lvl="1" indent="0">
              <a:buNone/>
            </a:pPr>
            <a:r>
              <a:rPr lang="es-MX" sz="1800" dirty="0"/>
              <a:t>A) Nacionales. </a:t>
            </a:r>
          </a:p>
          <a:p>
            <a:pPr marL="400050" lvl="1" indent="0">
              <a:buNone/>
            </a:pPr>
            <a:r>
              <a:rPr lang="es-MX" sz="1800" dirty="0"/>
              <a:t>B) Estatales. 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63711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V. Diagnóstico: </a:t>
            </a:r>
          </a:p>
          <a:p>
            <a:pPr marL="400050" lvl="1" indent="0">
              <a:buNone/>
            </a:pPr>
            <a:r>
              <a:rPr lang="es-MX" sz="2000" dirty="0"/>
              <a:t>A) Aspectos físicos. </a:t>
            </a:r>
          </a:p>
          <a:p>
            <a:pPr marL="400050" lvl="1" indent="0">
              <a:buNone/>
            </a:pPr>
            <a:r>
              <a:rPr lang="es-MX" sz="2000" dirty="0"/>
              <a:t>B) Aspectos sociales. </a:t>
            </a:r>
          </a:p>
          <a:p>
            <a:pPr marL="400050" lvl="1" indent="0">
              <a:buNone/>
            </a:pPr>
            <a:r>
              <a:rPr lang="es-MX" sz="2000" dirty="0"/>
              <a:t>C) Aspectos económicos. </a:t>
            </a:r>
          </a:p>
          <a:p>
            <a:pPr marL="400050" lvl="1" indent="0">
              <a:buNone/>
            </a:pPr>
            <a:r>
              <a:rPr lang="es-MX" sz="2000" dirty="0"/>
              <a:t>D) Aspectos territoriales. </a:t>
            </a:r>
          </a:p>
          <a:p>
            <a:pPr marL="400050" lvl="1" indent="0">
              <a:buNone/>
            </a:pPr>
            <a:r>
              <a:rPr lang="es-MX" sz="2000" dirty="0"/>
              <a:t>E) Aspectos urbanos e imagen urbana. </a:t>
            </a:r>
          </a:p>
          <a:p>
            <a:pPr marL="400050" lvl="1" indent="0">
              <a:buNone/>
            </a:pPr>
            <a:r>
              <a:rPr lang="es-MX" sz="2000" dirty="0"/>
              <a:t>F) Aspectos sectoriales. </a:t>
            </a:r>
          </a:p>
          <a:p>
            <a:pPr marL="0" indent="0">
              <a:buNone/>
            </a:pPr>
            <a:r>
              <a:rPr lang="es-MX" sz="2400" dirty="0"/>
              <a:t> </a:t>
            </a:r>
          </a:p>
          <a:p>
            <a:pPr marL="0" indent="0">
              <a:buNone/>
            </a:pPr>
            <a:r>
              <a:rPr lang="es-MX" sz="2400" dirty="0"/>
              <a:t>VI. Síntesis del diagnóstico (Análisis territorial </a:t>
            </a:r>
            <a:r>
              <a:rPr lang="es-MX" sz="2400" dirty="0" smtClean="0"/>
              <a:t>FODA)</a:t>
            </a:r>
            <a:endParaRPr lang="es-MX" sz="2400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91537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63711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/>
              <a:t>VII. Pronóstico: </a:t>
            </a:r>
          </a:p>
          <a:p>
            <a:pPr marL="400050" lvl="1" indent="0">
              <a:buNone/>
            </a:pPr>
            <a:r>
              <a:rPr lang="es-MX" sz="1800" dirty="0"/>
              <a:t>A) Escenario tendencial. </a:t>
            </a:r>
          </a:p>
          <a:p>
            <a:pPr marL="400050" lvl="1" indent="0">
              <a:buNone/>
            </a:pPr>
            <a:r>
              <a:rPr lang="es-MX" sz="1800" dirty="0"/>
              <a:t>B) Escenario programático. </a:t>
            </a:r>
          </a:p>
          <a:p>
            <a:pPr marL="0" indent="0">
              <a:buNone/>
            </a:pPr>
            <a:r>
              <a:rPr lang="es-MX" sz="2400" dirty="0"/>
              <a:t>VIII. Objetivos: </a:t>
            </a:r>
          </a:p>
          <a:p>
            <a:pPr marL="400050" lvl="1" indent="0">
              <a:buNone/>
            </a:pPr>
            <a:r>
              <a:rPr lang="es-MX" sz="1800" dirty="0"/>
              <a:t>A) De ordenamiento territorial. </a:t>
            </a:r>
          </a:p>
          <a:p>
            <a:pPr marL="400050" lvl="1" indent="0">
              <a:buNone/>
            </a:pPr>
            <a:r>
              <a:rPr lang="es-MX" sz="1800" dirty="0"/>
              <a:t>B) De ordenamiento urbano e imagen urbana. </a:t>
            </a:r>
          </a:p>
          <a:p>
            <a:pPr marL="400050" lvl="1" indent="0">
              <a:buNone/>
            </a:pPr>
            <a:r>
              <a:rPr lang="es-MX" sz="1800" dirty="0"/>
              <a:t>C) De ordenamiento sectorial. </a:t>
            </a:r>
          </a:p>
          <a:p>
            <a:pPr marL="0" indent="0">
              <a:buNone/>
            </a:pPr>
            <a:r>
              <a:rPr lang="es-MX" sz="2400" dirty="0"/>
              <a:t>IX. Políticas: </a:t>
            </a:r>
          </a:p>
          <a:p>
            <a:pPr marL="0" indent="0">
              <a:buNone/>
            </a:pPr>
            <a:r>
              <a:rPr lang="es-MX" sz="2400" dirty="0" smtClean="0"/>
              <a:t>X</a:t>
            </a:r>
            <a:r>
              <a:rPr lang="es-MX" sz="2400" dirty="0"/>
              <a:t>. Estrategias: </a:t>
            </a:r>
          </a:p>
          <a:p>
            <a:pPr marL="400050" lvl="1" indent="0">
              <a:buNone/>
            </a:pPr>
            <a:r>
              <a:rPr lang="es-MX" sz="1800" dirty="0"/>
              <a:t>A) De ordenamiento </a:t>
            </a:r>
            <a:r>
              <a:rPr lang="es-MX" sz="1800" dirty="0" smtClean="0"/>
              <a:t>territorial</a:t>
            </a:r>
            <a:endParaRPr lang="es-MX" sz="1800" dirty="0"/>
          </a:p>
          <a:p>
            <a:pPr marL="400050" lvl="1" indent="0">
              <a:buNone/>
            </a:pPr>
            <a:r>
              <a:rPr lang="es-MX" sz="1800" dirty="0" smtClean="0"/>
              <a:t>B</a:t>
            </a:r>
            <a:r>
              <a:rPr lang="es-MX" sz="1800" dirty="0"/>
              <a:t>) De ordenamiento </a:t>
            </a:r>
            <a:r>
              <a:rPr lang="es-MX" sz="1800" dirty="0" smtClean="0"/>
              <a:t>urbano</a:t>
            </a:r>
            <a:endParaRPr lang="es-MX" sz="1800" dirty="0"/>
          </a:p>
          <a:p>
            <a:pPr marL="400050" lvl="1" indent="0">
              <a:buNone/>
            </a:pPr>
            <a:r>
              <a:rPr lang="es-MX" sz="1800" dirty="0" smtClean="0"/>
              <a:t>C</a:t>
            </a:r>
            <a:r>
              <a:rPr lang="es-MX" sz="1800" dirty="0"/>
              <a:t>) De ordenamiento </a:t>
            </a:r>
            <a:r>
              <a:rPr lang="es-MX" sz="1800" dirty="0" smtClean="0"/>
              <a:t>sectorial</a:t>
            </a:r>
            <a:endParaRPr lang="es-MX" sz="18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63711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000" dirty="0"/>
              <a:t>XI. Programas y proyectos estratégicos: </a:t>
            </a:r>
          </a:p>
          <a:p>
            <a:pPr marL="400050" lvl="1" indent="0">
              <a:buNone/>
            </a:pPr>
            <a:r>
              <a:rPr lang="es-MX" sz="1600" dirty="0"/>
              <a:t>A) De ordenamiento territorial. </a:t>
            </a:r>
          </a:p>
          <a:p>
            <a:pPr marL="400050" lvl="1" indent="0">
              <a:buNone/>
            </a:pPr>
            <a:r>
              <a:rPr lang="es-MX" sz="1600" dirty="0"/>
              <a:t>B) De ordenamiento urbano e imagen urbana. </a:t>
            </a:r>
          </a:p>
          <a:p>
            <a:pPr marL="400050" lvl="1" indent="0">
              <a:buNone/>
            </a:pPr>
            <a:r>
              <a:rPr lang="es-MX" sz="1600" dirty="0"/>
              <a:t>C) De ordenamiento sectorial. </a:t>
            </a:r>
            <a:endParaRPr lang="es-MX" sz="2000" dirty="0"/>
          </a:p>
          <a:p>
            <a:pPr marL="0" indent="0">
              <a:buNone/>
            </a:pPr>
            <a:r>
              <a:rPr lang="es-MX" sz="2000" dirty="0"/>
              <a:t>XII. Instrumentos: </a:t>
            </a:r>
          </a:p>
          <a:p>
            <a:pPr marL="400050" lvl="1" indent="0">
              <a:buNone/>
            </a:pPr>
            <a:r>
              <a:rPr lang="es-MX" sz="1600" dirty="0"/>
              <a:t>A) De inducción y fomento.  </a:t>
            </a:r>
          </a:p>
          <a:p>
            <a:pPr marL="400050" lvl="1" indent="0">
              <a:buNone/>
            </a:pPr>
            <a:r>
              <a:rPr lang="es-MX" sz="1600" dirty="0"/>
              <a:t>B) De regulación. </a:t>
            </a:r>
          </a:p>
          <a:p>
            <a:pPr marL="400050" lvl="1" indent="0">
              <a:buNone/>
            </a:pPr>
            <a:r>
              <a:rPr lang="es-MX" sz="1600" dirty="0"/>
              <a:t>C) De organización y coordinación. </a:t>
            </a:r>
          </a:p>
          <a:p>
            <a:pPr marL="400050" lvl="1" indent="0">
              <a:buNone/>
            </a:pPr>
            <a:r>
              <a:rPr lang="es-MX" sz="1600" dirty="0"/>
              <a:t>D) Financieros. </a:t>
            </a:r>
          </a:p>
          <a:p>
            <a:pPr marL="400050" lvl="1" indent="0">
              <a:buNone/>
            </a:pPr>
            <a:r>
              <a:rPr lang="es-MX" sz="1600" dirty="0"/>
              <a:t>E) De operación, seguimiento y evaluación. </a:t>
            </a: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XIII</a:t>
            </a:r>
            <a:r>
              <a:rPr lang="es-MX" sz="2000" dirty="0"/>
              <a:t>. Anexo gráfico y </a:t>
            </a:r>
            <a:r>
              <a:rPr lang="es-MX" sz="2000" dirty="0" smtClean="0"/>
              <a:t>cartográfico</a:t>
            </a:r>
            <a:endParaRPr lang="es-MX" sz="2000" dirty="0"/>
          </a:p>
          <a:p>
            <a:pPr marL="0" indent="0">
              <a:buNone/>
            </a:pPr>
            <a:r>
              <a:rPr lang="es-MX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057665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s-MX" sz="2800" dirty="0"/>
              <a:t>PROCEDIMIENTO DE APROBACIÓN O MODIFICACIÓN DE LOS PLANES DE DESARROLLO URBANO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s-MX" dirty="0"/>
              <a:t>I. La unidad administrativa municipal encargada del desarrollo urbano, formulará el proyecto del plan o su modificación, </a:t>
            </a:r>
            <a:r>
              <a:rPr lang="es-MX" dirty="0" smtClean="0"/>
              <a:t>con la </a:t>
            </a:r>
            <a:r>
              <a:rPr lang="es-MX" dirty="0"/>
              <a:t>participación que corresponda de las instituciones gubernamentales </a:t>
            </a:r>
            <a:r>
              <a:rPr lang="es-MX" dirty="0" smtClean="0"/>
              <a:t>estatales.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0055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Objetivos del área curricular o disciplinaria</a:t>
            </a:r>
            <a:r>
              <a:rPr lang="es-MX" b="1" dirty="0" smtClean="0"/>
              <a:t>: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solidFill>
            <a:schemeClr val="bg2"/>
          </a:solidFill>
        </p:spPr>
        <p:txBody>
          <a:bodyPr>
            <a:normAutofit fontScale="85000" lnSpcReduction="10000"/>
          </a:bodyPr>
          <a:lstStyle/>
          <a:p>
            <a:endParaRPr lang="es-MX" dirty="0" smtClean="0"/>
          </a:p>
          <a:p>
            <a:r>
              <a:rPr lang="es-MX" dirty="0"/>
              <a:t>Comprender y aplicar el proceso de planeación urbana, con una visión sistémica,  que permita diagnosticar y proponer mejoras para los residentes de las ciudades, prevaleciendo el interés de reducir la pobreza y el hambre, considerando en su actuar un estricto apego al respeto a la equidad de género,  la diversidad cultural, étnica, religiosa o  preferencia sexual  y que el profesionista  en su ejercicio incida de manera determinante  en la mejor calidad de vida de los residentes de las </a:t>
            </a:r>
            <a:r>
              <a:rPr lang="es-MX" dirty="0" smtClean="0"/>
              <a:t>mismas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796777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/>
              <a:t>II. Previo a la consulta pública, la autoridad municipal someterá a la Secretaría el proyecto de plan o su modificación, </a:t>
            </a:r>
            <a:r>
              <a:rPr lang="es-MX" dirty="0" smtClean="0"/>
              <a:t>para que </a:t>
            </a:r>
            <a:r>
              <a:rPr lang="es-MX" dirty="0"/>
              <a:t>de considerarlo necesario sea presentado ante la </a:t>
            </a:r>
            <a:r>
              <a:rPr lang="es-MX" b="1" dirty="0"/>
              <a:t>Comisión</a:t>
            </a:r>
            <a:r>
              <a:rPr lang="es-MX" dirty="0"/>
              <a:t>, constituida en foro técnico de análisis y consulta, a </a:t>
            </a:r>
            <a:r>
              <a:rPr lang="es-MX" dirty="0" smtClean="0"/>
              <a:t>efecto de </a:t>
            </a:r>
            <a:r>
              <a:rPr lang="es-MX" dirty="0"/>
              <a:t>recabar, en su caso, las observaciones de sus integrantes, que a su vez las hará llegar a la autoridad municipal, para su</a:t>
            </a:r>
          </a:p>
          <a:p>
            <a:pPr marL="0" indent="0">
              <a:buNone/>
            </a:pPr>
            <a:r>
              <a:rPr lang="es-MX" dirty="0"/>
              <a:t>valoración e integración al proyecto. </a:t>
            </a:r>
          </a:p>
        </p:txBody>
      </p:sp>
    </p:spTree>
    <p:extLst>
      <p:ext uri="{BB962C8B-B14F-4D97-AF65-F5344CB8AC3E}">
        <p14:creationId xmlns:p14="http://schemas.microsoft.com/office/powerpoint/2010/main" val="1557704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620688"/>
            <a:ext cx="3178696" cy="5505475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COMISIÓN </a:t>
            </a:r>
            <a:r>
              <a:rPr lang="es-MX" dirty="0"/>
              <a:t>ESTATAL DE DESARROLLO URBANO Y VIVIENDA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779913" y="620688"/>
            <a:ext cx="4906888" cy="5505475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/>
              <a:t>I. </a:t>
            </a:r>
            <a:r>
              <a:rPr lang="es-MX" sz="2800" dirty="0"/>
              <a:t>T</a:t>
            </a:r>
            <a:r>
              <a:rPr lang="es-MX" sz="2800" dirty="0" smtClean="0"/>
              <a:t>itular </a:t>
            </a:r>
            <a:r>
              <a:rPr lang="es-MX" sz="2800" dirty="0"/>
              <a:t>de la Secretaría, </a:t>
            </a:r>
            <a:r>
              <a:rPr lang="es-MX" sz="2800" dirty="0" smtClean="0"/>
              <a:t>y Secretario Técnico.  </a:t>
            </a:r>
            <a:endParaRPr lang="es-MX" sz="2800" dirty="0"/>
          </a:p>
          <a:p>
            <a:pPr marL="0" indent="0">
              <a:buNone/>
            </a:pPr>
            <a:r>
              <a:rPr lang="es-MX" sz="2800" dirty="0" smtClean="0"/>
              <a:t> </a:t>
            </a:r>
            <a:endParaRPr lang="es-MX" sz="2800" dirty="0"/>
          </a:p>
          <a:p>
            <a:pPr marL="0" indent="0">
              <a:buNone/>
            </a:pPr>
            <a:r>
              <a:rPr lang="es-MX" sz="2800" dirty="0"/>
              <a:t>II. Los titulares de las instancias gubernamentales siguientes: </a:t>
            </a:r>
          </a:p>
          <a:p>
            <a:pPr marL="400050" lvl="1" indent="0">
              <a:buNone/>
            </a:pPr>
            <a:r>
              <a:rPr lang="es-MX" sz="2400" dirty="0"/>
              <a:t>a) Secretaría General de Gobierno. </a:t>
            </a:r>
          </a:p>
          <a:p>
            <a:pPr marL="400050" lvl="1" indent="0">
              <a:buNone/>
            </a:pPr>
            <a:r>
              <a:rPr lang="es-MX" sz="2400" dirty="0"/>
              <a:t>b) Secretaría de Desarrollo Agropecuario. </a:t>
            </a:r>
            <a:endParaRPr lang="es-MX" sz="2400" dirty="0" smtClean="0"/>
          </a:p>
          <a:p>
            <a:pPr marL="400050" lvl="1" indent="0">
              <a:buNone/>
            </a:pPr>
            <a:r>
              <a:rPr lang="es-MX" sz="2400" dirty="0"/>
              <a:t>c) Secretaría de Infraestructura.  </a:t>
            </a:r>
          </a:p>
          <a:p>
            <a:pPr marL="400050" lvl="1" indent="0">
              <a:buNone/>
            </a:pPr>
            <a:r>
              <a:rPr lang="es-MX" sz="2400" dirty="0"/>
              <a:t>d) Secretaría de Movilidad.  </a:t>
            </a:r>
          </a:p>
          <a:p>
            <a:pPr marL="400050" lvl="1" indent="0">
              <a:buNone/>
            </a:pPr>
            <a:r>
              <a:rPr lang="es-MX" sz="2400" dirty="0"/>
              <a:t>e) Secretaría del Medio Ambiente. </a:t>
            </a:r>
          </a:p>
        </p:txBody>
      </p:sp>
    </p:spTree>
    <p:extLst>
      <p:ext uri="{BB962C8B-B14F-4D97-AF65-F5344CB8AC3E}">
        <p14:creationId xmlns:p14="http://schemas.microsoft.com/office/powerpoint/2010/main" val="211657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III. </a:t>
            </a:r>
            <a:r>
              <a:rPr lang="es-MX" dirty="0"/>
              <a:t>El proyecto del plan o su modificación respectiva estará disponible al público, durante </a:t>
            </a:r>
            <a:r>
              <a:rPr lang="es-MX" b="1" dirty="0"/>
              <a:t>un </a:t>
            </a:r>
            <a:r>
              <a:rPr lang="es-MX" b="1" dirty="0" smtClean="0"/>
              <a:t>mes</a:t>
            </a:r>
            <a:r>
              <a:rPr lang="es-MX" dirty="0" smtClean="0"/>
              <a:t>, </a:t>
            </a:r>
            <a:r>
              <a:rPr lang="es-MX" dirty="0"/>
              <a:t>durante dicho plazo la autoridad municipal organizará al menos </a:t>
            </a:r>
            <a:r>
              <a:rPr lang="es-MX" dirty="0" smtClean="0"/>
              <a:t>dos audiencias </a:t>
            </a:r>
            <a:r>
              <a:rPr lang="es-MX" dirty="0"/>
              <a:t>públicas en las que expondrá el proyecto del plan para recabar la opinión de los ciudadanos.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37656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dirty="0" smtClean="0"/>
              <a:t>IV. </a:t>
            </a:r>
            <a:r>
              <a:rPr lang="es-MX" dirty="0"/>
              <a:t>Integrado el proyecto definitivo del plan o su modificación, el presidente </a:t>
            </a:r>
            <a:r>
              <a:rPr lang="es-MX" dirty="0" smtClean="0"/>
              <a:t>municipal, </a:t>
            </a:r>
            <a:r>
              <a:rPr lang="es-MX" dirty="0"/>
              <a:t>solicitará a la Secretaría el </a:t>
            </a:r>
            <a:r>
              <a:rPr lang="es-MX" b="1" dirty="0"/>
              <a:t>dictamen de congruencia </a:t>
            </a:r>
            <a:r>
              <a:rPr lang="es-MX" dirty="0"/>
              <a:t>del proyecto, anexando la documentación que </a:t>
            </a:r>
            <a:r>
              <a:rPr lang="es-MX" dirty="0" smtClean="0"/>
              <a:t>acredite la </a:t>
            </a:r>
            <a:r>
              <a:rPr lang="es-MX" dirty="0"/>
              <a:t>consulta pública.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 smtClean="0"/>
              <a:t>V. </a:t>
            </a:r>
            <a:r>
              <a:rPr lang="es-MX" dirty="0"/>
              <a:t>Cumplidas las anteriores formalidades y emitido el dictamen de congruencia por la Secretaría, el </a:t>
            </a:r>
            <a:r>
              <a:rPr lang="es-MX" dirty="0" smtClean="0"/>
              <a:t>ayuntamiento respectivo </a:t>
            </a:r>
            <a:r>
              <a:rPr lang="es-MX" dirty="0"/>
              <a:t>dentro de los diez días siguientes, aprobará el plan en sesión de Cabildo. </a:t>
            </a:r>
          </a:p>
        </p:txBody>
      </p:sp>
    </p:spTree>
    <p:extLst>
      <p:ext uri="{BB962C8B-B14F-4D97-AF65-F5344CB8AC3E}">
        <p14:creationId xmlns:p14="http://schemas.microsoft.com/office/powerpoint/2010/main" val="35794281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VIII. Una vez aprobado el plan o su modificación, </a:t>
            </a:r>
            <a:r>
              <a:rPr lang="es-MX" dirty="0" smtClean="0"/>
              <a:t>lo </a:t>
            </a:r>
            <a:r>
              <a:rPr lang="es-MX" dirty="0"/>
              <a:t>remitirá en </a:t>
            </a:r>
            <a:r>
              <a:rPr lang="es-MX" dirty="0" smtClean="0"/>
              <a:t>dos tantos</a:t>
            </a:r>
            <a:r>
              <a:rPr lang="es-MX" dirty="0"/>
              <a:t>, así como el acta de cabildo de su aprobación y todos sus antecedentes y anexos gráficos, a la Secretaría para </a:t>
            </a:r>
            <a:r>
              <a:rPr lang="es-MX" dirty="0" smtClean="0"/>
              <a:t>el trámite </a:t>
            </a:r>
            <a:r>
              <a:rPr lang="es-MX" dirty="0"/>
              <a:t>de su </a:t>
            </a:r>
            <a:r>
              <a:rPr lang="es-MX" b="1" dirty="0"/>
              <a:t>publicación</a:t>
            </a:r>
            <a:r>
              <a:rPr lang="es-MX" dirty="0"/>
              <a:t> en el periódico oficial “Gaceta del Gobierno” </a:t>
            </a:r>
            <a:r>
              <a:rPr lang="es-MX" dirty="0" smtClean="0"/>
              <a:t>su </a:t>
            </a:r>
            <a:r>
              <a:rPr lang="es-MX" b="1" dirty="0" smtClean="0"/>
              <a:t>inscripción</a:t>
            </a:r>
            <a:r>
              <a:rPr lang="es-MX" dirty="0" smtClean="0"/>
              <a:t> </a:t>
            </a:r>
            <a:r>
              <a:rPr lang="es-MX" dirty="0"/>
              <a:t>en el Instituto de la </a:t>
            </a:r>
            <a:r>
              <a:rPr lang="es-MX" dirty="0" smtClean="0"/>
              <a:t>Función Registral </a:t>
            </a:r>
            <a:r>
              <a:rPr lang="es-MX" dirty="0"/>
              <a:t>del Estado de México, </a:t>
            </a:r>
            <a:r>
              <a:rPr lang="es-MX" dirty="0" smtClean="0"/>
              <a:t>y la </a:t>
            </a:r>
            <a:r>
              <a:rPr lang="es-MX" b="1" dirty="0" smtClean="0"/>
              <a:t>remisión</a:t>
            </a:r>
            <a:r>
              <a:rPr lang="es-MX" dirty="0" smtClean="0"/>
              <a:t> </a:t>
            </a:r>
            <a:r>
              <a:rPr lang="es-MX" dirty="0"/>
              <a:t>al Sistema Estatal. </a:t>
            </a:r>
          </a:p>
        </p:txBody>
      </p:sp>
    </p:spTree>
    <p:extLst>
      <p:ext uri="{BB962C8B-B14F-4D97-AF65-F5344CB8AC3E}">
        <p14:creationId xmlns:p14="http://schemas.microsoft.com/office/powerpoint/2010/main" val="6085562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lnSpcReduction="10000"/>
          </a:bodyPr>
          <a:lstStyle/>
          <a:p>
            <a:r>
              <a:rPr lang="es-MX" dirty="0" smtClean="0"/>
              <a:t>INEGI (2011). Censo de Población y Vivienda 2010, INEGI, México</a:t>
            </a:r>
          </a:p>
          <a:p>
            <a:r>
              <a:rPr lang="es-MX" dirty="0"/>
              <a:t>INEGI (</a:t>
            </a:r>
            <a:r>
              <a:rPr lang="es-MX" dirty="0" smtClean="0"/>
              <a:t>2016). Encuesta </a:t>
            </a:r>
            <a:r>
              <a:rPr lang="es-MX" dirty="0" err="1" smtClean="0"/>
              <a:t>Intercensal</a:t>
            </a:r>
            <a:r>
              <a:rPr lang="es-MX" dirty="0" smtClean="0"/>
              <a:t> 2015, INEGI, México</a:t>
            </a:r>
          </a:p>
          <a:p>
            <a:r>
              <a:rPr lang="es-MX" dirty="0" smtClean="0"/>
              <a:t>Poder Ejecutivo del Estado de México (2016). Reglamento del Libro Quinto del Código Administrativo del Estado de México, Periódico Gaceta del Gobierno, 28 de julio de 2016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34011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s-MX" dirty="0"/>
              <a:t>Poder Ejecutivo del Estado de México (</a:t>
            </a:r>
            <a:r>
              <a:rPr lang="es-MX" dirty="0" smtClean="0"/>
              <a:t>2011). Libro quinto del ordenamiento territorial de los asentamientos humanos y del desarrollo urbano de los centros de población, </a:t>
            </a:r>
            <a:r>
              <a:rPr lang="es-MX" dirty="0"/>
              <a:t>Periódico Gaceta del Gobierno, 1</a:t>
            </a:r>
            <a:r>
              <a:rPr lang="es-MX" dirty="0" smtClean="0"/>
              <a:t> </a:t>
            </a:r>
            <a:r>
              <a:rPr lang="es-MX" dirty="0"/>
              <a:t>de </a:t>
            </a:r>
            <a:r>
              <a:rPr lang="es-MX" dirty="0" smtClean="0"/>
              <a:t>septiembre </a:t>
            </a:r>
            <a:r>
              <a:rPr lang="es-MX" dirty="0"/>
              <a:t>de </a:t>
            </a:r>
            <a:r>
              <a:rPr lang="es-MX" dirty="0" smtClean="0"/>
              <a:t>2011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8188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300" b="1" dirty="0"/>
              <a:t>Objetivos de la unidad de aprendizaje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endParaRPr lang="es-MX" dirty="0" smtClean="0"/>
          </a:p>
          <a:p>
            <a:r>
              <a:rPr lang="es-MX" dirty="0"/>
              <a:t>Conocer, comprender y aplicar el proceso y método de la Planeación, desde un enfoque sistémico, a las ciudades para su reordenamiento o diseño prospectivo, en pro de la mejor calidad de vida de sus residentes. Aplicando o vigilando el cumplimiento irrestricto del marco jurídico vigente. Utilizando sus conocimientos y competencias adquiridas para la elaboración de una propuesta de un proyecto urbano.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2751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Mapa curricular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476672"/>
            <a:ext cx="7919390" cy="684030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746400" y="2696220"/>
            <a:ext cx="57606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7432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VETAJAS Y LIMITACIONES DEL RECURSO DIDÁCTICO: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76872"/>
            <a:ext cx="7239000" cy="4178864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Las ventajas que ofrece este material es que proporciona tanto al profesor como al alumno un apoyo visual para identificar y entender ejemplos de los diversos elementos de la estructura urbana.</a:t>
            </a:r>
            <a:br>
              <a:rPr lang="es-MX" dirty="0"/>
            </a:br>
            <a:r>
              <a:rPr lang="es-MX" dirty="0"/>
              <a:t>Sus limitaciones estriban en la pericia del docente para utilizar este medio como apoyo a su conocimiento previo sobre el tema.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20833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s-MX" sz="4000" dirty="0">
                <a:ln w="12700"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SUGERENCIAS DE MOMENTO Y USO: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708920"/>
            <a:ext cx="7239000" cy="3746816"/>
          </a:xfrm>
        </p:spPr>
        <p:txBody>
          <a:bodyPr/>
          <a:lstStyle/>
          <a:p>
            <a:r>
              <a:rPr lang="es-MX" altLang="es-MX" dirty="0"/>
              <a:t>Se sugiere el uso de este material como soporte visual para la </a:t>
            </a:r>
            <a:r>
              <a:rPr lang="es-MX" altLang="es-MX" dirty="0" smtClean="0"/>
              <a:t>primera </a:t>
            </a:r>
            <a:r>
              <a:rPr lang="es-MX" altLang="es-MX" dirty="0"/>
              <a:t>unidad de competencia donde el alumno conocerá </a:t>
            </a:r>
            <a:r>
              <a:rPr lang="es-MX" altLang="es-MX" dirty="0" smtClean="0"/>
              <a:t>el fenómeno metropolitano en </a:t>
            </a:r>
            <a:r>
              <a:rPr lang="es-MX" altLang="es-MX" dirty="0"/>
              <a:t>México.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4258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Unidad ll. Proceso general de Planeación y marco normativo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lnSpcReduction="10000"/>
          </a:bodyPr>
          <a:lstStyle/>
          <a:p>
            <a:r>
              <a:rPr lang="es-MX" dirty="0"/>
              <a:t>Identificar y comprender las etapas del proceso de planeación y aplicarlo a las ciudades con un enfoque sistémico, integrando las dimensiones estratégicas del desarrollo urbano sostenible: económica, política, social, movilidad, inclusión y acceso a oportunidades urbanas, ambiental y poblacional  para intervenir y corregir o diseñar ciudades con calidad de vida para sus residentes y visitantes.</a:t>
            </a:r>
          </a:p>
        </p:txBody>
      </p:sp>
    </p:spTree>
    <p:extLst>
      <p:ext uri="{BB962C8B-B14F-4D97-AF65-F5344CB8AC3E}">
        <p14:creationId xmlns:p14="http://schemas.microsoft.com/office/powerpoint/2010/main" val="2462483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2446" y="485800"/>
            <a:ext cx="7242048" cy="1143000"/>
          </a:xfrm>
        </p:spPr>
        <p:txBody>
          <a:bodyPr/>
          <a:lstStyle/>
          <a:p>
            <a:r>
              <a:rPr lang="es-MX" dirty="0" smtClean="0"/>
              <a:t>MATERIAL DIDÁCTICO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628800"/>
            <a:ext cx="7447756" cy="49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82985"/>
      </p:ext>
    </p:extLst>
  </p:cSld>
  <p:clrMapOvr>
    <a:masterClrMapping/>
  </p:clrMapOvr>
</p:sld>
</file>

<file path=ppt/theme/theme1.xml><?xml version="1.0" encoding="utf-8"?>
<a:theme xmlns:a="http://schemas.openxmlformats.org/drawingml/2006/main" name="Animated_picture_list_with_color_text_tab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0902D99-6D34-4974-BE6D-CA732313B1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Animated_picture_list_with_color_text_tabs</Template>
  <TotalTime>0</TotalTime>
  <Words>1474</Words>
  <Application>Microsoft Office PowerPoint</Application>
  <PresentationFormat>Presentación en pantalla (4:3)</PresentationFormat>
  <Paragraphs>165</Paragraphs>
  <Slides>36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1" baseType="lpstr">
      <vt:lpstr>Arial</vt:lpstr>
      <vt:lpstr>Calibri</vt:lpstr>
      <vt:lpstr>Corbel</vt:lpstr>
      <vt:lpstr>Animated_picture_list_with_color_text_tabs</vt:lpstr>
      <vt:lpstr>Hoja de cálculo</vt:lpstr>
      <vt:lpstr>UNIDAD DE APRENDIZAJE:  Metodología y Procesos de la planeación Urbana Integral  UNIDAD DE COMPETENCIA:  Conceptos básicos del fenómeno metropolitano y su proceso   MATERIAL DIDÁCTICO: Material audiovisual (proyectable)   AUTOR: Dra. Adriana Soledad Espinosa Flores </vt:lpstr>
      <vt:lpstr>INTRODUCCIÓN:  </vt:lpstr>
      <vt:lpstr>Objetivos del área curricular o disciplinaria:</vt:lpstr>
      <vt:lpstr>Objetivos de la unidad de aprendizaje </vt:lpstr>
      <vt:lpstr>Mapa curricular</vt:lpstr>
      <vt:lpstr>VETAJAS Y LIMITACIONES DEL RECURSO DIDÁCTICO: </vt:lpstr>
      <vt:lpstr>SUGERENCIAS DE MOMENTO Y USO:</vt:lpstr>
      <vt:lpstr>Unidad ll. Proceso general de Planeación y marco normativo</vt:lpstr>
      <vt:lpstr>MATERIAL DIDÁCTICO</vt:lpstr>
      <vt:lpstr>Presentación de PowerPoint</vt:lpstr>
      <vt:lpstr>Presentación de PowerPoint</vt:lpstr>
      <vt:lpstr>.</vt:lpstr>
      <vt:lpstr>Conceptos básicos</vt:lpstr>
      <vt:lpstr>Presentación de PowerPoint</vt:lpstr>
      <vt:lpstr>Presentación de PowerPoint</vt:lpstr>
      <vt:lpstr>Presentación de PowerPoint</vt:lpstr>
      <vt:lpstr>.</vt:lpstr>
      <vt:lpstr>Presentación de PowerPoint</vt:lpstr>
      <vt:lpstr>Presentación de PowerPoint</vt:lpstr>
      <vt:lpstr>.</vt:lpstr>
      <vt:lpstr>Presentación de PowerPoint</vt:lpstr>
      <vt:lpstr>Presentación de PowerPoint</vt:lpstr>
      <vt:lpstr>Presentación de PowerPoint</vt:lpstr>
      <vt:lpstr>.</vt:lpstr>
      <vt:lpstr>  PLANES DE DESARROLLO URBANO DE COMPETENCIA MUNICIPAL   </vt:lpstr>
      <vt:lpstr>.</vt:lpstr>
      <vt:lpstr>CONTENIDO DE LOS PLANES</vt:lpstr>
      <vt:lpstr>Presentación de PowerPoint</vt:lpstr>
      <vt:lpstr>PROCEDIMIENTO DE APROBACIÓN O MODIFICACIÓN DE LOS PLANES DE DESARROLLO 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2017-03-29T16:33:04Z</dcterms:created>
  <dcterms:modified xsi:type="dcterms:W3CDTF">2017-10-16T02:59:59Z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TC020116629991</vt:lpwstr>
  </property>
</Properties>
</file>