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4"/>
  </p:notesMasterIdLst>
  <p:sldIdLst>
    <p:sldId id="292" r:id="rId2"/>
    <p:sldId id="293" r:id="rId3"/>
    <p:sldId id="294" r:id="rId4"/>
    <p:sldId id="295" r:id="rId5"/>
    <p:sldId id="296" r:id="rId6"/>
    <p:sldId id="297" r:id="rId7"/>
    <p:sldId id="298" r:id="rId8"/>
    <p:sldId id="256"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57" r:id="rId30"/>
    <p:sldId id="258" r:id="rId31"/>
    <p:sldId id="259" r:id="rId32"/>
    <p:sldId id="260" r:id="rId33"/>
    <p:sldId id="261" r:id="rId34"/>
    <p:sldId id="262" r:id="rId35"/>
    <p:sldId id="263" r:id="rId36"/>
    <p:sldId id="264" r:id="rId37"/>
    <p:sldId id="265" r:id="rId38"/>
    <p:sldId id="266" r:id="rId39"/>
    <p:sldId id="267" r:id="rId40"/>
    <p:sldId id="268" r:id="rId41"/>
    <p:sldId id="269" r:id="rId42"/>
    <p:sldId id="270"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73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E01E54-196D-41EE-8264-E10043F96D1F}" type="datetimeFigureOut">
              <a:rPr lang="es-MX" smtClean="0"/>
              <a:t>14/10/2017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282BA6-4AE5-423F-B6A0-0EBACDCCCB01}" type="slidenum">
              <a:rPr lang="es-MX" smtClean="0"/>
              <a:t>‹Nº›</a:t>
            </a:fld>
            <a:endParaRPr lang="es-MX"/>
          </a:p>
        </p:txBody>
      </p:sp>
    </p:spTree>
    <p:extLst>
      <p:ext uri="{BB962C8B-B14F-4D97-AF65-F5344CB8AC3E}">
        <p14:creationId xmlns:p14="http://schemas.microsoft.com/office/powerpoint/2010/main" val="1807048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CA4D5861-BF1D-4BBF-92F1-00288341DDEC}" type="slidenum">
              <a:rPr lang="es-ES" altLang="es-MX" smtClean="0">
                <a:latin typeface="Arial" charset="0"/>
              </a:rPr>
              <a:pPr eaLnBrk="1" hangingPunct="1"/>
              <a:t>1</a:t>
            </a:fld>
            <a:endParaRPr lang="es-ES" altLang="es-MX"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extLst>
      <p:ext uri="{BB962C8B-B14F-4D97-AF65-F5344CB8AC3E}">
        <p14:creationId xmlns:p14="http://schemas.microsoft.com/office/powerpoint/2010/main" val="1428285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10/14/2017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195879B0-024D-46E7-B98C-515E206DC149}" type="slidenum">
              <a:rPr lang="es-ES" altLang="es-MX" smtClean="0">
                <a:solidFill>
                  <a:schemeClr val="tx2"/>
                </a:solidFill>
                <a:latin typeface="Rage Italic" pitchFamily="66" charset="0"/>
              </a:rPr>
              <a:pPr eaLnBrk="1" hangingPunct="1"/>
              <a:t>1</a:t>
            </a:fld>
            <a:endParaRPr lang="es-ES" altLang="es-MX" smtClean="0">
              <a:solidFill>
                <a:schemeClr val="tx2"/>
              </a:solidFill>
              <a:latin typeface="Rage Italic" pitchFamily="66" charset="0"/>
            </a:endParaRPr>
          </a:p>
        </p:txBody>
      </p:sp>
      <p:sp>
        <p:nvSpPr>
          <p:cNvPr id="2050" name="Rectangle 2"/>
          <p:cNvSpPr>
            <a:spLocks noGrp="1" noChangeArrowheads="1"/>
          </p:cNvSpPr>
          <p:nvPr>
            <p:ph type="ctrTitle"/>
          </p:nvPr>
        </p:nvSpPr>
        <p:spPr>
          <a:xfrm>
            <a:off x="2208213" y="1403798"/>
            <a:ext cx="7772400" cy="5344732"/>
          </a:xfrm>
        </p:spPr>
        <p:txBody>
          <a:bodyPr>
            <a:normAutofit fontScale="90000"/>
          </a:bodyPr>
          <a:lstStyle/>
          <a:p>
            <a:pPr algn="ctr">
              <a:defRPr/>
            </a:pPr>
            <a:r>
              <a:rPr lang="es-MX" altLang="es-MX" sz="2400" b="1" dirty="0">
                <a:latin typeface="Arial" panose="020B0604020202020204" pitchFamily="34" charset="0"/>
                <a:cs typeface="Arial" panose="020B0604020202020204" pitchFamily="34" charset="0"/>
              </a:rPr>
              <a:t>UNIDAD DE APRENDIZAJE:</a:t>
            </a:r>
            <a:r>
              <a:rPr lang="es-MX" altLang="es-MX" sz="2400" dirty="0">
                <a:latin typeface="Arial" panose="020B0604020202020204" pitchFamily="34" charset="0"/>
                <a:cs typeface="Arial" panose="020B0604020202020204" pitchFamily="34" charset="0"/>
              </a:rPr>
              <a:t> </a:t>
            </a:r>
            <a:br>
              <a:rPr lang="es-MX" altLang="es-MX" sz="2400" dirty="0">
                <a:latin typeface="Arial" panose="020B0604020202020204" pitchFamily="34" charset="0"/>
                <a:cs typeface="Arial" panose="020B0604020202020204" pitchFamily="34" charset="0"/>
              </a:rPr>
            </a:br>
            <a:r>
              <a:rPr lang="es-MX" altLang="es-MX" sz="2400" dirty="0" smtClean="0">
                <a:latin typeface="Arial" panose="020B0604020202020204" pitchFamily="34" charset="0"/>
                <a:cs typeface="Arial" panose="020B0604020202020204" pitchFamily="34" charset="0"/>
              </a:rPr>
              <a:t>ENERGÉTICOS ALTERNATIVOS URBANOS</a:t>
            </a: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UNIDAD DE </a:t>
            </a:r>
            <a:r>
              <a:rPr lang="es-MX" altLang="es-MX" sz="2400" b="1" dirty="0">
                <a:latin typeface="Arial" panose="020B0604020202020204" pitchFamily="34" charset="0"/>
                <a:cs typeface="Arial" panose="020B0604020202020204" pitchFamily="34" charset="0"/>
              </a:rPr>
              <a:t>COMPETENCIA: Sistemas de tratamiento de basura </a:t>
            </a:r>
            <a:r>
              <a:rPr lang="es-ES" altLang="es-MX" sz="2400" dirty="0">
                <a:latin typeface="Arial" panose="020B0604020202020204" pitchFamily="34" charset="0"/>
                <a:cs typeface="Arial" panose="020B0604020202020204" pitchFamily="34" charset="0"/>
              </a:rPr>
              <a:t/>
            </a:r>
            <a:br>
              <a:rPr lang="es-ES"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MATERIAL DIDÁCTICO:</a:t>
            </a:r>
            <a:br>
              <a:rPr lang="es-MX" altLang="es-MX" sz="2400" b="1" dirty="0">
                <a:latin typeface="Arial" panose="020B0604020202020204" pitchFamily="34" charset="0"/>
                <a:cs typeface="Arial" panose="020B0604020202020204" pitchFamily="34" charset="0"/>
              </a:rPr>
            </a:br>
            <a:r>
              <a:rPr lang="es-MX" altLang="es-MX" sz="2400" i="1" dirty="0">
                <a:latin typeface="Arial" panose="020B0604020202020204" pitchFamily="34" charset="0"/>
                <a:cs typeface="Arial" panose="020B0604020202020204" pitchFamily="34" charset="0"/>
              </a:rPr>
              <a:t>Material audiovisual (</a:t>
            </a:r>
            <a:r>
              <a:rPr lang="es-MX" altLang="es-MX" sz="2400" i="1" dirty="0" err="1">
                <a:latin typeface="Arial" panose="020B0604020202020204" pitchFamily="34" charset="0"/>
                <a:cs typeface="Arial" panose="020B0604020202020204" pitchFamily="34" charset="0"/>
              </a:rPr>
              <a:t>proyectable</a:t>
            </a:r>
            <a:r>
              <a:rPr lang="es-MX" altLang="es-MX" sz="2400" i="1" dirty="0">
                <a:latin typeface="Arial" panose="020B0604020202020204" pitchFamily="34" charset="0"/>
                <a:cs typeface="Arial" panose="020B0604020202020204" pitchFamily="34" charset="0"/>
              </a:rPr>
              <a:t>)</a:t>
            </a: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AUTOR:</a:t>
            </a:r>
            <a:br>
              <a:rPr lang="es-MX" altLang="es-MX" sz="2400" b="1" dirty="0">
                <a:latin typeface="Arial" panose="020B0604020202020204" pitchFamily="34" charset="0"/>
                <a:cs typeface="Arial" panose="020B0604020202020204" pitchFamily="34" charset="0"/>
              </a:rPr>
            </a:br>
            <a:r>
              <a:rPr lang="es-MX" altLang="es-MX" sz="2400" dirty="0" err="1" smtClean="0">
                <a:latin typeface="Arial" panose="020B0604020202020204" pitchFamily="34" charset="0"/>
                <a:cs typeface="Arial" panose="020B0604020202020204" pitchFamily="34" charset="0"/>
              </a:rPr>
              <a:t>Dra</a:t>
            </a:r>
            <a:r>
              <a:rPr lang="es-ES_tradnl" altLang="es-MX" sz="2400" dirty="0" smtClean="0">
                <a:latin typeface="Arial" panose="020B0604020202020204" pitchFamily="34" charset="0"/>
                <a:cs typeface="Arial" panose="020B0604020202020204" pitchFamily="34" charset="0"/>
              </a:rPr>
              <a:t>. En Urbanismo </a:t>
            </a:r>
            <a:r>
              <a:rPr lang="es-ES_tradnl" altLang="es-MX" sz="2400" dirty="0">
                <a:latin typeface="Arial" panose="020B0604020202020204" pitchFamily="34" charset="0"/>
                <a:cs typeface="Arial" panose="020B0604020202020204" pitchFamily="34" charset="0"/>
              </a:rPr>
              <a:t>Adriana Soledad Espinosa </a:t>
            </a:r>
            <a:r>
              <a:rPr lang="es-ES_tradnl" altLang="es-MX" sz="2400" dirty="0" smtClean="0">
                <a:latin typeface="Arial" panose="020B0604020202020204" pitchFamily="34" charset="0"/>
                <a:cs typeface="Arial" panose="020B0604020202020204" pitchFamily="34" charset="0"/>
              </a:rPr>
              <a:t>Flores</a:t>
            </a:r>
            <a:br>
              <a:rPr lang="es-ES_tradnl" altLang="es-MX" sz="2400" dirty="0" smtClean="0">
                <a:latin typeface="Arial" panose="020B0604020202020204" pitchFamily="34" charset="0"/>
                <a:cs typeface="Arial" panose="020B0604020202020204" pitchFamily="34" charset="0"/>
              </a:rPr>
            </a:br>
            <a:r>
              <a:rPr lang="es-ES_tradnl" altLang="es-MX" sz="2200" dirty="0" smtClean="0">
                <a:latin typeface="Arial" panose="020B0604020202020204" pitchFamily="34" charset="0"/>
                <a:cs typeface="Arial" panose="020B0604020202020204" pitchFamily="34" charset="0"/>
              </a:rPr>
              <a:t>0CTUBRE 2017</a:t>
            </a:r>
            <a:r>
              <a:rPr lang="es-ES" altLang="es-MX" sz="8900" dirty="0" smtClean="0">
                <a:latin typeface="Arial" panose="020B0604020202020204" pitchFamily="34" charset="0"/>
                <a:cs typeface="Arial" panose="020B0604020202020204" pitchFamily="34" charset="0"/>
              </a:rPr>
              <a:t> </a:t>
            </a:r>
            <a:r>
              <a:rPr lang="es-ES" altLang="es-MX" dirty="0"/>
              <a:t/>
            </a:r>
            <a:br>
              <a:rPr lang="es-ES" altLang="es-MX" dirty="0"/>
            </a:br>
            <a:endParaRPr lang="es-ES" altLang="es-MX" sz="2400" dirty="0"/>
          </a:p>
        </p:txBody>
      </p:sp>
      <p:sp>
        <p:nvSpPr>
          <p:cNvPr id="5125" name="Text Box 5"/>
          <p:cNvSpPr txBox="1">
            <a:spLocks noChangeArrowheads="1"/>
          </p:cNvSpPr>
          <p:nvPr/>
        </p:nvSpPr>
        <p:spPr bwMode="auto">
          <a:xfrm>
            <a:off x="2890838" y="208756"/>
            <a:ext cx="6408737"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spcBef>
                <a:spcPct val="50000"/>
              </a:spcBef>
            </a:pPr>
            <a:r>
              <a:rPr lang="es-MX" altLang="es-MX" sz="1600" dirty="0">
                <a:latin typeface="Arial" panose="020B0604020202020204" pitchFamily="34" charset="0"/>
                <a:cs typeface="Arial" panose="020B0604020202020204" pitchFamily="34" charset="0"/>
              </a:rPr>
              <a:t>UNIVERSIDAD AUTÓNOMA DEL ESTADO DE MÉXICO</a:t>
            </a:r>
          </a:p>
          <a:p>
            <a:pPr algn="ctr" eaLnBrk="1" hangingPunct="1">
              <a:spcBef>
                <a:spcPct val="50000"/>
              </a:spcBef>
            </a:pPr>
            <a:r>
              <a:rPr lang="es-MX" altLang="es-MX" sz="1600" dirty="0">
                <a:latin typeface="Arial" panose="020B0604020202020204" pitchFamily="34" charset="0"/>
                <a:cs typeface="Arial" panose="020B0604020202020204" pitchFamily="34" charset="0"/>
              </a:rPr>
              <a:t>FACULTAD DE ARQUITECTURA Y DISEÑO</a:t>
            </a:r>
          </a:p>
          <a:p>
            <a:pPr algn="ctr" eaLnBrk="1" hangingPunct="1">
              <a:spcBef>
                <a:spcPct val="50000"/>
              </a:spcBef>
            </a:pPr>
            <a:r>
              <a:rPr lang="es-MX" altLang="es-MX" sz="1600" dirty="0">
                <a:latin typeface="Arial" panose="020B0604020202020204" pitchFamily="34" charset="0"/>
                <a:cs typeface="Arial" panose="020B0604020202020204" pitchFamily="34" charset="0"/>
              </a:rPr>
              <a:t>APOU</a:t>
            </a:r>
            <a:endParaRPr lang="es-ES" altLang="es-MX" sz="1600" dirty="0">
              <a:latin typeface="Arial" panose="020B0604020202020204" pitchFamily="34" charset="0"/>
              <a:cs typeface="Arial" panose="020B0604020202020204" pitchFamily="34" charset="0"/>
            </a:endParaRPr>
          </a:p>
        </p:txBody>
      </p:sp>
      <p:pic>
        <p:nvPicPr>
          <p:cNvPr id="5126" name="Picture 6" descr="ESCUD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400" y="208755"/>
            <a:ext cx="1013709" cy="908843"/>
          </a:xfrm>
          <a:prstGeom prst="rect">
            <a:avLst/>
          </a:prstGeom>
          <a:noFill/>
          <a:ln>
            <a:noFill/>
          </a:ln>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rgbClr val="008000"/>
                </a:solidFill>
                <a:miter lim="800000"/>
                <a:headEnd/>
                <a:tailEnd/>
              </a14:hiddenLine>
            </a:ext>
          </a:extLst>
        </p:spPr>
      </p:pic>
      <p:pic>
        <p:nvPicPr>
          <p:cNvPr id="5127" name="Picture 7" descr="lgo nuevo de la fad"/>
          <p:cNvPicPr>
            <a:picLocks noChangeAspect="1" noChangeArrowheads="1"/>
          </p:cNvPicPr>
          <p:nvPr/>
        </p:nvPicPr>
        <p:blipFill>
          <a:blip r:embed="rId4">
            <a:extLst>
              <a:ext uri="{28A0092B-C50C-407E-A947-70E740481C1C}">
                <a14:useLocalDpi xmlns:a14="http://schemas.microsoft.com/office/drawing/2010/main" val="0"/>
              </a:ext>
            </a:extLst>
          </a:blip>
          <a:srcRect b="-6172"/>
          <a:stretch>
            <a:fillRect/>
          </a:stretch>
        </p:blipFill>
        <p:spPr bwMode="auto">
          <a:xfrm>
            <a:off x="9529301" y="377824"/>
            <a:ext cx="12573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2775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9122F1-4849-49F1-87E9-D31260991482}"/>
              </a:ext>
            </a:extLst>
          </p:cNvPr>
          <p:cNvSpPr>
            <a:spLocks noGrp="1"/>
          </p:cNvSpPr>
          <p:nvPr>
            <p:ph type="title"/>
          </p:nvPr>
        </p:nvSpPr>
        <p:spPr>
          <a:xfrm>
            <a:off x="704631" y="3860927"/>
            <a:ext cx="8596668" cy="1826581"/>
          </a:xfrm>
        </p:spPr>
        <p:txBody>
          <a:bodyPr>
            <a:normAutofit fontScale="90000"/>
          </a:bodyPr>
          <a:lstStyle/>
          <a:p>
            <a:r>
              <a:rPr lang="es-MX" sz="3600" cap="none" dirty="0"/>
              <a:t>Hoy estas cantidades han aumentado a cerca de 3 mil millones de residentes generando 1,2 kg por persona por día (1,3 mil millones de toneladas por año). </a:t>
            </a:r>
            <a:br>
              <a:rPr lang="es-MX" sz="3600" cap="none" dirty="0"/>
            </a:br>
            <a:r>
              <a:rPr lang="es-MX" sz="3600" cap="none" dirty="0"/>
              <a:t>Para el 2025, esto probablemente aumentará a 4,3 mil millones de residentes urbanos generando alrededor de 1,42 kg / habitante / día de residuos sólidos municipales (2,2 mil millones de toneladas al año).</a:t>
            </a:r>
          </a:p>
        </p:txBody>
      </p:sp>
    </p:spTree>
    <p:extLst>
      <p:ext uri="{BB962C8B-B14F-4D97-AF65-F5344CB8AC3E}">
        <p14:creationId xmlns:p14="http://schemas.microsoft.com/office/powerpoint/2010/main" val="2431348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E41410-EB4D-4AAF-BE0C-2D120C9831B2}"/>
              </a:ext>
            </a:extLst>
          </p:cNvPr>
          <p:cNvSpPr>
            <a:spLocks noGrp="1"/>
          </p:cNvSpPr>
          <p:nvPr>
            <p:ph type="title"/>
          </p:nvPr>
        </p:nvSpPr>
        <p:spPr/>
        <p:txBody>
          <a:bodyPr/>
          <a:lstStyle/>
          <a:p>
            <a:r>
              <a:rPr lang="es-MX" dirty="0"/>
              <a:t>Residuos sólidos municipales</a:t>
            </a:r>
          </a:p>
        </p:txBody>
      </p:sp>
      <p:sp>
        <p:nvSpPr>
          <p:cNvPr id="3" name="Marcador de contenido 2">
            <a:extLst>
              <a:ext uri="{FF2B5EF4-FFF2-40B4-BE49-F238E27FC236}">
                <a16:creationId xmlns:a16="http://schemas.microsoft.com/office/drawing/2014/main" id="{F4812548-A087-413B-B81F-9AB57832D36F}"/>
              </a:ext>
            </a:extLst>
          </p:cNvPr>
          <p:cNvSpPr>
            <a:spLocks noGrp="1"/>
          </p:cNvSpPr>
          <p:nvPr>
            <p:ph idx="1"/>
          </p:nvPr>
        </p:nvSpPr>
        <p:spPr>
          <a:xfrm>
            <a:off x="677334" y="1778452"/>
            <a:ext cx="8596668" cy="3880773"/>
          </a:xfrm>
        </p:spPr>
        <p:txBody>
          <a:bodyPr>
            <a:noAutofit/>
          </a:bodyPr>
          <a:lstStyle/>
          <a:p>
            <a:r>
              <a:rPr lang="es-MX" sz="2000" dirty="0"/>
              <a:t>Por Organización para la Cooperación y el Desarrollo Económicos (OCDE): </a:t>
            </a:r>
          </a:p>
          <a:p>
            <a:pPr marL="0" indent="0">
              <a:buNone/>
            </a:pPr>
            <a:r>
              <a:rPr lang="es-MX" sz="2000" dirty="0"/>
              <a:t>Son aquellos residuos de  hogares, comercio, oficinas, instituciones, pequeñas empresas, jardines, barrido de calles, contenido de contenedores de basura y limpieza de mercados. </a:t>
            </a:r>
          </a:p>
          <a:p>
            <a:pPr marL="0" indent="0">
              <a:buNone/>
            </a:pPr>
            <a:endParaRPr lang="es-MX" sz="2000" dirty="0"/>
          </a:p>
          <a:p>
            <a:r>
              <a:rPr lang="es-MX" sz="2000" dirty="0"/>
              <a:t>Por Organización Panamericana de la Salud (OPS): </a:t>
            </a:r>
          </a:p>
          <a:p>
            <a:pPr marL="0" indent="0">
              <a:buNone/>
            </a:pPr>
            <a:r>
              <a:rPr lang="es-MX" sz="2000" dirty="0"/>
              <a:t>Residuos sólidos o semisólidos generados en los centros de población, incluidos los domésticos, residuos comerciales, así como los originados por las industrias y las instituciones de pequeña escala; Barrido callejero y de la limpieza pública.</a:t>
            </a:r>
          </a:p>
        </p:txBody>
      </p:sp>
    </p:spTree>
    <p:extLst>
      <p:ext uri="{BB962C8B-B14F-4D97-AF65-F5344CB8AC3E}">
        <p14:creationId xmlns:p14="http://schemas.microsoft.com/office/powerpoint/2010/main" val="3432495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6702F3-959C-4CA9-9FB7-F35FC05FD23C}"/>
              </a:ext>
            </a:extLst>
          </p:cNvPr>
          <p:cNvSpPr>
            <a:spLocks noGrp="1"/>
          </p:cNvSpPr>
          <p:nvPr>
            <p:ph type="title"/>
          </p:nvPr>
        </p:nvSpPr>
        <p:spPr/>
        <p:txBody>
          <a:bodyPr/>
          <a:lstStyle/>
          <a:p>
            <a:r>
              <a:rPr lang="es-MX" dirty="0"/>
              <a:t>Residuos sólidos municipales</a:t>
            </a:r>
          </a:p>
        </p:txBody>
      </p:sp>
      <p:sp>
        <p:nvSpPr>
          <p:cNvPr id="3" name="Marcador de contenido 2">
            <a:extLst>
              <a:ext uri="{FF2B5EF4-FFF2-40B4-BE49-F238E27FC236}">
                <a16:creationId xmlns:a16="http://schemas.microsoft.com/office/drawing/2014/main" id="{5E2F2122-549D-4A55-B889-018EB8CA00ED}"/>
              </a:ext>
            </a:extLst>
          </p:cNvPr>
          <p:cNvSpPr>
            <a:spLocks noGrp="1"/>
          </p:cNvSpPr>
          <p:nvPr>
            <p:ph idx="1"/>
          </p:nvPr>
        </p:nvSpPr>
        <p:spPr>
          <a:xfrm>
            <a:off x="677334" y="1587383"/>
            <a:ext cx="8596668" cy="3880773"/>
          </a:xfrm>
        </p:spPr>
        <p:txBody>
          <a:bodyPr/>
          <a:lstStyle/>
          <a:p>
            <a:r>
              <a:rPr lang="es-MX" sz="2000" dirty="0"/>
              <a:t>Por Grupo Intergubernamental de Expertos sobre el Cambio Climático (IPCC): </a:t>
            </a:r>
          </a:p>
          <a:p>
            <a:pPr marL="0" indent="0">
              <a:buNone/>
            </a:pPr>
            <a:r>
              <a:rPr lang="es-MX" sz="2000" dirty="0"/>
              <a:t>Residuos de alimentos; desechos de jardines y parques; papel y cartón; madera; textiles; pañales desechables; caucho y cuero; plástica; metal;  cerámica y porcelana; y otros por ejemplo, ceniza, suciedad, polvo, suelo, residuos electrónicos.</a:t>
            </a:r>
          </a:p>
          <a:p>
            <a:endParaRPr lang="es-MX" dirty="0"/>
          </a:p>
        </p:txBody>
      </p:sp>
      <p:pic>
        <p:nvPicPr>
          <p:cNvPr id="4" name="Imagen 3">
            <a:extLst>
              <a:ext uri="{FF2B5EF4-FFF2-40B4-BE49-F238E27FC236}">
                <a16:creationId xmlns:a16="http://schemas.microsoft.com/office/drawing/2014/main" id="{2C802862-E0D9-48ED-9089-5418053995ED}"/>
              </a:ext>
            </a:extLst>
          </p:cNvPr>
          <p:cNvPicPr>
            <a:picLocks noChangeAspect="1"/>
          </p:cNvPicPr>
          <p:nvPr/>
        </p:nvPicPr>
        <p:blipFill>
          <a:blip r:embed="rId2"/>
          <a:stretch>
            <a:fillRect/>
          </a:stretch>
        </p:blipFill>
        <p:spPr>
          <a:xfrm>
            <a:off x="3529012" y="3784600"/>
            <a:ext cx="4700588" cy="2387600"/>
          </a:xfrm>
          <a:prstGeom prst="rect">
            <a:avLst/>
          </a:prstGeom>
        </p:spPr>
      </p:pic>
    </p:spTree>
    <p:extLst>
      <p:ext uri="{BB962C8B-B14F-4D97-AF65-F5344CB8AC3E}">
        <p14:creationId xmlns:p14="http://schemas.microsoft.com/office/powerpoint/2010/main" val="2194509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538B07-7811-439A-B8D3-4D44E9BFCE09}"/>
              </a:ext>
            </a:extLst>
          </p:cNvPr>
          <p:cNvSpPr>
            <a:spLocks noGrp="1"/>
          </p:cNvSpPr>
          <p:nvPr>
            <p:ph type="title"/>
          </p:nvPr>
        </p:nvSpPr>
        <p:spPr/>
        <p:txBody>
          <a:bodyPr>
            <a:normAutofit/>
          </a:bodyPr>
          <a:lstStyle/>
          <a:p>
            <a:r>
              <a:rPr lang="es-MX" sz="4000" dirty="0"/>
              <a:t>Impactos de los residuos sobre la población y los ecosistemas</a:t>
            </a:r>
          </a:p>
        </p:txBody>
      </p:sp>
      <p:sp>
        <p:nvSpPr>
          <p:cNvPr id="3" name="Marcador de contenido 2">
            <a:extLst>
              <a:ext uri="{FF2B5EF4-FFF2-40B4-BE49-F238E27FC236}">
                <a16:creationId xmlns:a16="http://schemas.microsoft.com/office/drawing/2014/main" id="{08BCF11D-42C2-48F0-BA77-28A7ED472FCA}"/>
              </a:ext>
            </a:extLst>
          </p:cNvPr>
          <p:cNvSpPr>
            <a:spLocks noGrp="1"/>
          </p:cNvSpPr>
          <p:nvPr>
            <p:ph idx="1"/>
          </p:nvPr>
        </p:nvSpPr>
        <p:spPr>
          <a:xfrm>
            <a:off x="1069848" y="2634364"/>
            <a:ext cx="10058400" cy="4050792"/>
          </a:xfrm>
        </p:spPr>
        <p:txBody>
          <a:bodyPr>
            <a:normAutofit/>
          </a:bodyPr>
          <a:lstStyle/>
          <a:p>
            <a:r>
              <a:rPr lang="es-MX" sz="3200" dirty="0"/>
              <a:t>Generación de contaminantes y gases de efecto invernadero</a:t>
            </a:r>
          </a:p>
          <a:p>
            <a:r>
              <a:rPr lang="es-MX" sz="3200" dirty="0"/>
              <a:t>Contaminación de los suelos y cuerpos de agua</a:t>
            </a:r>
          </a:p>
          <a:p>
            <a:r>
              <a:rPr lang="es-MX" sz="3200" dirty="0"/>
              <a:t>Adelgazamiento de la capa de ozono</a:t>
            </a:r>
          </a:p>
          <a:p>
            <a:r>
              <a:rPr lang="es-MX" sz="3200" dirty="0"/>
              <a:t>Proliferación de fauna nociva y transmisión de enfermedades</a:t>
            </a:r>
          </a:p>
        </p:txBody>
      </p:sp>
    </p:spTree>
    <p:extLst>
      <p:ext uri="{BB962C8B-B14F-4D97-AF65-F5344CB8AC3E}">
        <p14:creationId xmlns:p14="http://schemas.microsoft.com/office/powerpoint/2010/main" val="1845502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F2CCEA-EF25-4A06-91E8-4EED44E88377}"/>
              </a:ext>
            </a:extLst>
          </p:cNvPr>
          <p:cNvSpPr>
            <a:spLocks noGrp="1"/>
          </p:cNvSpPr>
          <p:nvPr>
            <p:ph type="title"/>
          </p:nvPr>
        </p:nvSpPr>
        <p:spPr>
          <a:xfrm>
            <a:off x="813813" y="3915518"/>
            <a:ext cx="8596668" cy="1826581"/>
          </a:xfrm>
        </p:spPr>
        <p:txBody>
          <a:bodyPr>
            <a:noAutofit/>
          </a:bodyPr>
          <a:lstStyle/>
          <a:p>
            <a:r>
              <a:rPr lang="es-MX" sz="2800" cap="none" dirty="0"/>
              <a:t>Las tasas de generación de RSM están influenciadas </a:t>
            </a:r>
            <a:r>
              <a:rPr lang="es-MX" sz="2800" cap="none" dirty="0" smtClean="0"/>
              <a:t>por desarrollo </a:t>
            </a:r>
            <a:r>
              <a:rPr lang="es-MX" sz="2800" cap="none" dirty="0"/>
              <a:t>industrial, el grado de industrialización, </a:t>
            </a:r>
            <a:r>
              <a:rPr lang="es-MX" sz="2800" cap="none" dirty="0" smtClean="0"/>
              <a:t>la hábitos </a:t>
            </a:r>
            <a:r>
              <a:rPr lang="es-MX" sz="2800" cap="none" dirty="0"/>
              <a:t>y clima local. Generalmente, cuanto mayor sea la</a:t>
            </a:r>
            <a:br>
              <a:rPr lang="es-MX" sz="2800" cap="none" dirty="0"/>
            </a:br>
            <a:r>
              <a:rPr lang="es-MX" sz="2800" cap="none" dirty="0"/>
              <a:t>el desarrollo económico y la tasa de urbanización,</a:t>
            </a:r>
            <a:br>
              <a:rPr lang="es-MX" sz="2800" cap="none" dirty="0"/>
            </a:br>
            <a:r>
              <a:rPr lang="es-MX" sz="2800" cap="none" dirty="0"/>
              <a:t>mayor será la cantidad de residuos sólidos producidos.</a:t>
            </a:r>
            <a:br>
              <a:rPr lang="es-MX" sz="2800" cap="none" dirty="0"/>
            </a:br>
            <a:r>
              <a:rPr lang="es-MX" sz="2800" cap="none" dirty="0"/>
              <a:t/>
            </a:r>
            <a:br>
              <a:rPr lang="es-MX" sz="2800" cap="none" dirty="0"/>
            </a:br>
            <a:r>
              <a:rPr lang="es-MX" sz="2800" cap="none" dirty="0"/>
              <a:t>El nivel de ingresos y la urbanización están altamente correlacionados.</a:t>
            </a:r>
          </a:p>
        </p:txBody>
      </p:sp>
    </p:spTree>
    <p:extLst>
      <p:ext uri="{BB962C8B-B14F-4D97-AF65-F5344CB8AC3E}">
        <p14:creationId xmlns:p14="http://schemas.microsoft.com/office/powerpoint/2010/main" val="2306017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B5E6B58-3BE6-43E5-83FC-65918A086448}"/>
              </a:ext>
            </a:extLst>
          </p:cNvPr>
          <p:cNvPicPr>
            <a:picLocks noChangeAspect="1"/>
          </p:cNvPicPr>
          <p:nvPr/>
        </p:nvPicPr>
        <p:blipFill>
          <a:blip r:embed="rId2"/>
          <a:stretch>
            <a:fillRect/>
          </a:stretch>
        </p:blipFill>
        <p:spPr>
          <a:xfrm>
            <a:off x="760055" y="703922"/>
            <a:ext cx="9356533" cy="3650574"/>
          </a:xfrm>
          <a:prstGeom prst="rect">
            <a:avLst/>
          </a:prstGeom>
        </p:spPr>
      </p:pic>
      <p:sp>
        <p:nvSpPr>
          <p:cNvPr id="3" name="Marcador de texto 2">
            <a:extLst>
              <a:ext uri="{FF2B5EF4-FFF2-40B4-BE49-F238E27FC236}">
                <a16:creationId xmlns:a16="http://schemas.microsoft.com/office/drawing/2014/main" id="{7D4AB56C-5A39-4CD1-B657-2BAA458370C8}"/>
              </a:ext>
            </a:extLst>
          </p:cNvPr>
          <p:cNvSpPr>
            <a:spLocks noGrp="1"/>
          </p:cNvSpPr>
          <p:nvPr>
            <p:ph type="body" idx="1"/>
          </p:nvPr>
        </p:nvSpPr>
        <p:spPr>
          <a:xfrm>
            <a:off x="1783636" y="4354496"/>
            <a:ext cx="9052560" cy="2045616"/>
          </a:xfrm>
        </p:spPr>
        <p:txBody>
          <a:bodyPr>
            <a:normAutofit fontScale="32500" lnSpcReduction="20000"/>
          </a:bodyPr>
          <a:lstStyle/>
          <a:p>
            <a:r>
              <a:rPr lang="es-MX" sz="3600" dirty="0"/>
              <a:t>AFR  África</a:t>
            </a:r>
          </a:p>
          <a:p>
            <a:r>
              <a:rPr lang="es-MX" sz="3600" dirty="0"/>
              <a:t>EAP  Este de Asia y la región del Pacífico</a:t>
            </a:r>
          </a:p>
          <a:p>
            <a:r>
              <a:rPr lang="es-MX" sz="3600" dirty="0"/>
              <a:t>ECA  Este y Centro de Asia</a:t>
            </a:r>
          </a:p>
          <a:p>
            <a:r>
              <a:rPr lang="es-MX" sz="3600" dirty="0"/>
              <a:t>LAC  Latino América y el Caribe</a:t>
            </a:r>
          </a:p>
          <a:p>
            <a:r>
              <a:rPr lang="es-MX" sz="3600" dirty="0"/>
              <a:t>MENA  Medio Este y Norte de África</a:t>
            </a:r>
          </a:p>
          <a:p>
            <a:r>
              <a:rPr lang="es-MX" sz="3600" dirty="0"/>
              <a:t>OECD  Países miembros de la Organización para la Cooperación y desarrollo (35 países)</a:t>
            </a:r>
          </a:p>
          <a:p>
            <a:r>
              <a:rPr lang="es-MX" sz="3600" dirty="0"/>
              <a:t>SAR  Sur de Asia</a:t>
            </a:r>
          </a:p>
          <a:p>
            <a:endParaRPr lang="es-MX" dirty="0"/>
          </a:p>
        </p:txBody>
      </p:sp>
      <p:sp>
        <p:nvSpPr>
          <p:cNvPr id="2" name="Rectángulo 1"/>
          <p:cNvSpPr/>
          <p:nvPr/>
        </p:nvSpPr>
        <p:spPr>
          <a:xfrm rot="16200000">
            <a:off x="8980309" y="2344543"/>
            <a:ext cx="2622834" cy="369332"/>
          </a:xfrm>
          <a:prstGeom prst="rect">
            <a:avLst/>
          </a:prstGeom>
        </p:spPr>
        <p:txBody>
          <a:bodyPr wrap="none">
            <a:spAutoFit/>
          </a:bodyPr>
          <a:lstStyle/>
          <a:p>
            <a:r>
              <a:rPr lang="es-MX" dirty="0" smtClean="0"/>
              <a:t>FUENTE: Banco </a:t>
            </a:r>
            <a:r>
              <a:rPr lang="es-MX" dirty="0"/>
              <a:t>Mundial</a:t>
            </a:r>
          </a:p>
        </p:txBody>
      </p:sp>
    </p:spTree>
    <p:extLst>
      <p:ext uri="{BB962C8B-B14F-4D97-AF65-F5344CB8AC3E}">
        <p14:creationId xmlns:p14="http://schemas.microsoft.com/office/powerpoint/2010/main" val="196021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BC34A1-A998-4EA6-82BE-1C3EEDBFBCA0}"/>
              </a:ext>
            </a:extLst>
          </p:cNvPr>
          <p:cNvSpPr>
            <a:spLocks noGrp="1"/>
          </p:cNvSpPr>
          <p:nvPr>
            <p:ph type="title"/>
          </p:nvPr>
        </p:nvSpPr>
        <p:spPr>
          <a:xfrm>
            <a:off x="980884" y="0"/>
            <a:ext cx="10058400" cy="1609344"/>
          </a:xfrm>
        </p:spPr>
        <p:txBody>
          <a:bodyPr>
            <a:normAutofit/>
          </a:bodyPr>
          <a:lstStyle/>
          <a:p>
            <a:pPr algn="ctr"/>
            <a:r>
              <a:rPr lang="es-MX" sz="4400" dirty="0"/>
              <a:t>Promedio de Generación de basura per cápita, por región</a:t>
            </a:r>
          </a:p>
        </p:txBody>
      </p:sp>
      <p:pic>
        <p:nvPicPr>
          <p:cNvPr id="3" name="Imagen 2">
            <a:extLst>
              <a:ext uri="{FF2B5EF4-FFF2-40B4-BE49-F238E27FC236}">
                <a16:creationId xmlns:a16="http://schemas.microsoft.com/office/drawing/2014/main" id="{917D91CA-3125-4D0C-882C-8136C05341FD}"/>
              </a:ext>
            </a:extLst>
          </p:cNvPr>
          <p:cNvPicPr>
            <a:picLocks noChangeAspect="1"/>
          </p:cNvPicPr>
          <p:nvPr/>
        </p:nvPicPr>
        <p:blipFill>
          <a:blip r:embed="rId2"/>
          <a:stretch>
            <a:fillRect/>
          </a:stretch>
        </p:blipFill>
        <p:spPr>
          <a:xfrm>
            <a:off x="3506088" y="1341927"/>
            <a:ext cx="5007992" cy="5297709"/>
          </a:xfrm>
          <a:prstGeom prst="rect">
            <a:avLst/>
          </a:prstGeom>
        </p:spPr>
      </p:pic>
      <p:sp>
        <p:nvSpPr>
          <p:cNvPr id="4" name="Rectángulo 3"/>
          <p:cNvSpPr/>
          <p:nvPr/>
        </p:nvSpPr>
        <p:spPr>
          <a:xfrm>
            <a:off x="6845033" y="6270304"/>
            <a:ext cx="2622834" cy="369332"/>
          </a:xfrm>
          <a:prstGeom prst="rect">
            <a:avLst/>
          </a:prstGeom>
        </p:spPr>
        <p:txBody>
          <a:bodyPr wrap="none">
            <a:spAutoFit/>
          </a:bodyPr>
          <a:lstStyle/>
          <a:p>
            <a:r>
              <a:rPr lang="es-MX" sz="1600" b="1" dirty="0" smtClean="0"/>
              <a:t>FUENTE</a:t>
            </a:r>
            <a:r>
              <a:rPr lang="es-MX" dirty="0" smtClean="0"/>
              <a:t>: Banco </a:t>
            </a:r>
            <a:r>
              <a:rPr lang="es-MX" dirty="0"/>
              <a:t>Mundial</a:t>
            </a:r>
          </a:p>
        </p:txBody>
      </p:sp>
    </p:spTree>
    <p:extLst>
      <p:ext uri="{BB962C8B-B14F-4D97-AF65-F5344CB8AC3E}">
        <p14:creationId xmlns:p14="http://schemas.microsoft.com/office/powerpoint/2010/main" val="2945914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A4D623-34F8-41ED-8577-7F1EE95053D8}"/>
              </a:ext>
            </a:extLst>
          </p:cNvPr>
          <p:cNvSpPr>
            <a:spLocks noGrp="1"/>
          </p:cNvSpPr>
          <p:nvPr>
            <p:ph type="title"/>
          </p:nvPr>
        </p:nvSpPr>
        <p:spPr>
          <a:xfrm>
            <a:off x="1032011" y="251303"/>
            <a:ext cx="10058400" cy="1104532"/>
          </a:xfrm>
        </p:spPr>
        <p:txBody>
          <a:bodyPr>
            <a:normAutofit/>
          </a:bodyPr>
          <a:lstStyle/>
          <a:p>
            <a:pPr algn="ctr"/>
            <a:r>
              <a:rPr lang="es-MX" sz="3200" dirty="0"/>
              <a:t>Proyección de generación de basura por región</a:t>
            </a:r>
          </a:p>
        </p:txBody>
      </p:sp>
      <p:pic>
        <p:nvPicPr>
          <p:cNvPr id="3" name="Imagen 2">
            <a:extLst>
              <a:ext uri="{FF2B5EF4-FFF2-40B4-BE49-F238E27FC236}">
                <a16:creationId xmlns:a16="http://schemas.microsoft.com/office/drawing/2014/main" id="{0904E639-4AD6-4628-90BA-556CD0F5E61B}"/>
              </a:ext>
            </a:extLst>
          </p:cNvPr>
          <p:cNvPicPr>
            <a:picLocks noChangeAspect="1"/>
          </p:cNvPicPr>
          <p:nvPr/>
        </p:nvPicPr>
        <p:blipFill>
          <a:blip r:embed="rId2"/>
          <a:stretch>
            <a:fillRect/>
          </a:stretch>
        </p:blipFill>
        <p:spPr>
          <a:xfrm>
            <a:off x="764322" y="1078361"/>
            <a:ext cx="11107600" cy="4897137"/>
          </a:xfrm>
          <a:prstGeom prst="rect">
            <a:avLst/>
          </a:prstGeom>
        </p:spPr>
      </p:pic>
      <p:sp>
        <p:nvSpPr>
          <p:cNvPr id="4" name="Rectángulo 3"/>
          <p:cNvSpPr/>
          <p:nvPr/>
        </p:nvSpPr>
        <p:spPr>
          <a:xfrm rot="16200000">
            <a:off x="10375839" y="3504603"/>
            <a:ext cx="2622834" cy="369332"/>
          </a:xfrm>
          <a:prstGeom prst="rect">
            <a:avLst/>
          </a:prstGeom>
        </p:spPr>
        <p:txBody>
          <a:bodyPr wrap="none">
            <a:spAutoFit/>
          </a:bodyPr>
          <a:lstStyle/>
          <a:p>
            <a:r>
              <a:rPr lang="es-MX" dirty="0" smtClean="0"/>
              <a:t>FUENTE: Banco </a:t>
            </a:r>
            <a:r>
              <a:rPr lang="es-MX" dirty="0"/>
              <a:t>Mundial</a:t>
            </a:r>
          </a:p>
        </p:txBody>
      </p:sp>
    </p:spTree>
    <p:extLst>
      <p:ext uri="{BB962C8B-B14F-4D97-AF65-F5344CB8AC3E}">
        <p14:creationId xmlns:p14="http://schemas.microsoft.com/office/powerpoint/2010/main" val="2227384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FDBDA4-C1D5-4C7F-BB63-181CEFF099A8}"/>
              </a:ext>
            </a:extLst>
          </p:cNvPr>
          <p:cNvSpPr>
            <a:spLocks noGrp="1"/>
          </p:cNvSpPr>
          <p:nvPr>
            <p:ph type="title"/>
          </p:nvPr>
        </p:nvSpPr>
        <p:spPr>
          <a:xfrm>
            <a:off x="1041234" y="239306"/>
            <a:ext cx="10058400" cy="1609344"/>
          </a:xfrm>
        </p:spPr>
        <p:txBody>
          <a:bodyPr>
            <a:normAutofit/>
          </a:bodyPr>
          <a:lstStyle/>
          <a:p>
            <a:pPr algn="ctr"/>
            <a:r>
              <a:rPr lang="es-MX" sz="3200" dirty="0"/>
              <a:t>Generación de RSU per cápita en países de la OCDE, 2010 </a:t>
            </a:r>
          </a:p>
        </p:txBody>
      </p:sp>
      <p:pic>
        <p:nvPicPr>
          <p:cNvPr id="4" name="Marcador de contenido 3">
            <a:extLst>
              <a:ext uri="{FF2B5EF4-FFF2-40B4-BE49-F238E27FC236}">
                <a16:creationId xmlns:a16="http://schemas.microsoft.com/office/drawing/2014/main" id="{F6DBE21B-B970-4CC4-9787-E296DD5ED78E}"/>
              </a:ext>
            </a:extLst>
          </p:cNvPr>
          <p:cNvPicPr>
            <a:picLocks noGrp="1" noChangeAspect="1"/>
          </p:cNvPicPr>
          <p:nvPr>
            <p:ph idx="1"/>
          </p:nvPr>
        </p:nvPicPr>
        <p:blipFill>
          <a:blip r:embed="rId2"/>
          <a:stretch>
            <a:fillRect/>
          </a:stretch>
        </p:blipFill>
        <p:spPr>
          <a:xfrm>
            <a:off x="2419816" y="1754569"/>
            <a:ext cx="7301236" cy="4746591"/>
          </a:xfrm>
          <a:prstGeom prst="rect">
            <a:avLst/>
          </a:prstGeom>
        </p:spPr>
      </p:pic>
    </p:spTree>
    <p:extLst>
      <p:ext uri="{BB962C8B-B14F-4D97-AF65-F5344CB8AC3E}">
        <p14:creationId xmlns:p14="http://schemas.microsoft.com/office/powerpoint/2010/main" val="56016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4A5FDF-C5BB-413E-9D00-F0D8D536D0DB}"/>
              </a:ext>
            </a:extLst>
          </p:cNvPr>
          <p:cNvSpPr>
            <a:spLocks noGrp="1"/>
          </p:cNvSpPr>
          <p:nvPr>
            <p:ph type="title"/>
          </p:nvPr>
        </p:nvSpPr>
        <p:spPr/>
        <p:txBody>
          <a:bodyPr>
            <a:noAutofit/>
          </a:bodyPr>
          <a:lstStyle/>
          <a:p>
            <a:r>
              <a:rPr lang="es-MX" sz="2800" cap="none" dirty="0"/>
              <a:t>La composición de los desechos está influenciada por factores como la cultura, el desarrollo económico, el clima y las fuentes de energía; la composición de los residuos repercute la frecuencia con que se recogen los residuos y cómo se elimina</a:t>
            </a:r>
          </a:p>
        </p:txBody>
      </p:sp>
      <p:pic>
        <p:nvPicPr>
          <p:cNvPr id="4" name="Imagen 3">
            <a:extLst>
              <a:ext uri="{FF2B5EF4-FFF2-40B4-BE49-F238E27FC236}">
                <a16:creationId xmlns:a16="http://schemas.microsoft.com/office/drawing/2014/main" id="{45B83963-69B0-4C56-A17D-E3D521D89612}"/>
              </a:ext>
            </a:extLst>
          </p:cNvPr>
          <p:cNvPicPr>
            <a:picLocks noChangeAspect="1"/>
          </p:cNvPicPr>
          <p:nvPr/>
        </p:nvPicPr>
        <p:blipFill>
          <a:blip r:embed="rId2"/>
          <a:stretch>
            <a:fillRect/>
          </a:stretch>
        </p:blipFill>
        <p:spPr>
          <a:xfrm>
            <a:off x="2282693" y="2797791"/>
            <a:ext cx="4377413" cy="4060210"/>
          </a:xfrm>
          <a:prstGeom prst="rect">
            <a:avLst/>
          </a:prstGeom>
        </p:spPr>
      </p:pic>
      <p:sp>
        <p:nvSpPr>
          <p:cNvPr id="6" name="Marcador de contenido 5">
            <a:extLst>
              <a:ext uri="{FF2B5EF4-FFF2-40B4-BE49-F238E27FC236}">
                <a16:creationId xmlns:a16="http://schemas.microsoft.com/office/drawing/2014/main" id="{4D201BF6-F2BD-4688-9D18-BA10596A5959}"/>
              </a:ext>
            </a:extLst>
          </p:cNvPr>
          <p:cNvSpPr>
            <a:spLocks noGrp="1"/>
          </p:cNvSpPr>
          <p:nvPr>
            <p:ph idx="1"/>
          </p:nvPr>
        </p:nvSpPr>
        <p:spPr>
          <a:xfrm>
            <a:off x="6900530" y="4091876"/>
            <a:ext cx="3653560" cy="1536192"/>
          </a:xfrm>
        </p:spPr>
        <p:txBody>
          <a:bodyPr/>
          <a:lstStyle/>
          <a:p>
            <a:r>
              <a:rPr lang="es-MX" dirty="0"/>
              <a:t>Composición Global de Residuos Sólidos</a:t>
            </a:r>
          </a:p>
        </p:txBody>
      </p:sp>
      <p:sp>
        <p:nvSpPr>
          <p:cNvPr id="5" name="Rectángulo 4"/>
          <p:cNvSpPr/>
          <p:nvPr/>
        </p:nvSpPr>
        <p:spPr>
          <a:xfrm>
            <a:off x="6900530" y="6205821"/>
            <a:ext cx="2622834" cy="369332"/>
          </a:xfrm>
          <a:prstGeom prst="rect">
            <a:avLst/>
          </a:prstGeom>
        </p:spPr>
        <p:txBody>
          <a:bodyPr wrap="none">
            <a:spAutoFit/>
          </a:bodyPr>
          <a:lstStyle/>
          <a:p>
            <a:r>
              <a:rPr lang="es-MX" dirty="0" smtClean="0"/>
              <a:t>FUENTE: Banco </a:t>
            </a:r>
            <a:r>
              <a:rPr lang="es-MX" dirty="0"/>
              <a:t>Mundial</a:t>
            </a:r>
          </a:p>
        </p:txBody>
      </p:sp>
    </p:spTree>
    <p:extLst>
      <p:ext uri="{BB962C8B-B14F-4D97-AF65-F5344CB8AC3E}">
        <p14:creationId xmlns:p14="http://schemas.microsoft.com/office/powerpoint/2010/main" val="1480348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FFF5BC53-00CC-42EB-9806-DA4AD20EBBFE}" type="slidenum">
              <a:rPr lang="es-ES" altLang="es-MX" smtClean="0">
                <a:solidFill>
                  <a:schemeClr val="tx2"/>
                </a:solidFill>
                <a:latin typeface="Rage Italic" pitchFamily="66" charset="0"/>
              </a:rPr>
              <a:pPr eaLnBrk="1" hangingPunct="1"/>
              <a:t>2</a:t>
            </a:fld>
            <a:endParaRPr lang="es-ES" altLang="es-MX" smtClean="0">
              <a:solidFill>
                <a:schemeClr val="tx2"/>
              </a:solidFill>
              <a:latin typeface="Rage Italic" pitchFamily="66" charset="0"/>
            </a:endParaRPr>
          </a:p>
        </p:txBody>
      </p:sp>
      <p:pic>
        <p:nvPicPr>
          <p:cNvPr id="3" name="Imagen 2"/>
          <p:cNvPicPr>
            <a:picLocks noChangeAspect="1"/>
          </p:cNvPicPr>
          <p:nvPr/>
        </p:nvPicPr>
        <p:blipFill>
          <a:blip r:embed="rId2"/>
          <a:stretch>
            <a:fillRect/>
          </a:stretch>
        </p:blipFill>
        <p:spPr>
          <a:xfrm>
            <a:off x="604555" y="627797"/>
            <a:ext cx="10329503" cy="5778690"/>
          </a:xfrm>
          <a:prstGeom prst="rect">
            <a:avLst/>
          </a:prstGeom>
        </p:spPr>
      </p:pic>
      <p:sp>
        <p:nvSpPr>
          <p:cNvPr id="5" name="CuadroTexto 4"/>
          <p:cNvSpPr txBox="1"/>
          <p:nvPr/>
        </p:nvSpPr>
        <p:spPr>
          <a:xfrm>
            <a:off x="9480571" y="5216746"/>
            <a:ext cx="626806" cy="369332"/>
          </a:xfrm>
          <a:prstGeom prst="rect">
            <a:avLst/>
          </a:prstGeom>
          <a:noFill/>
        </p:spPr>
        <p:txBody>
          <a:bodyPr wrap="square" rtlCol="0">
            <a:spAutoFit/>
          </a:bodyPr>
          <a:lstStyle/>
          <a:p>
            <a:r>
              <a:rPr lang="es-MX" sz="600" dirty="0" smtClean="0"/>
              <a:t>Energéticos Alternativos Urbanos</a:t>
            </a:r>
            <a:endParaRPr lang="es-MX" sz="600" dirty="0"/>
          </a:p>
        </p:txBody>
      </p:sp>
      <p:sp>
        <p:nvSpPr>
          <p:cNvPr id="6" name="Flecha derecha 5"/>
          <p:cNvSpPr/>
          <p:nvPr/>
        </p:nvSpPr>
        <p:spPr>
          <a:xfrm rot="10800000">
            <a:off x="9268630" y="5279737"/>
            <a:ext cx="211941" cy="2433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53593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18FDC88-BBE6-4526-950C-F116AE411B2C}"/>
              </a:ext>
            </a:extLst>
          </p:cNvPr>
          <p:cNvPicPr>
            <a:picLocks noChangeAspect="1"/>
          </p:cNvPicPr>
          <p:nvPr/>
        </p:nvPicPr>
        <p:blipFill>
          <a:blip r:embed="rId2"/>
          <a:stretch>
            <a:fillRect/>
          </a:stretch>
        </p:blipFill>
        <p:spPr>
          <a:xfrm>
            <a:off x="3434316" y="505476"/>
            <a:ext cx="5869171" cy="4246257"/>
          </a:xfrm>
          <a:prstGeom prst="rect">
            <a:avLst/>
          </a:prstGeom>
        </p:spPr>
      </p:pic>
      <p:sp>
        <p:nvSpPr>
          <p:cNvPr id="3" name="Marcador de texto 2">
            <a:extLst>
              <a:ext uri="{FF2B5EF4-FFF2-40B4-BE49-F238E27FC236}">
                <a16:creationId xmlns:a16="http://schemas.microsoft.com/office/drawing/2014/main" id="{66A6F721-1E66-4E8F-8B5F-0EDB3B1A7411}"/>
              </a:ext>
            </a:extLst>
          </p:cNvPr>
          <p:cNvSpPr>
            <a:spLocks noGrp="1"/>
          </p:cNvSpPr>
          <p:nvPr>
            <p:ph type="body" idx="1"/>
          </p:nvPr>
        </p:nvSpPr>
        <p:spPr>
          <a:xfrm>
            <a:off x="2165774" y="5020056"/>
            <a:ext cx="9052560" cy="1837944"/>
          </a:xfrm>
        </p:spPr>
        <p:txBody>
          <a:bodyPr>
            <a:normAutofit/>
          </a:bodyPr>
          <a:lstStyle/>
          <a:p>
            <a:r>
              <a:rPr lang="es-MX" sz="2800" dirty="0"/>
              <a:t>Las tasas de recolección de basura oscilan entre el 41% en los países de bajos ingresos y un 98% en los países de ingresos altos.</a:t>
            </a:r>
          </a:p>
        </p:txBody>
      </p:sp>
    </p:spTree>
    <p:extLst>
      <p:ext uri="{BB962C8B-B14F-4D97-AF65-F5344CB8AC3E}">
        <p14:creationId xmlns:p14="http://schemas.microsoft.com/office/powerpoint/2010/main" val="1456992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6CF3FB-7C71-4418-B330-996C9A2A029E}"/>
              </a:ext>
            </a:extLst>
          </p:cNvPr>
          <p:cNvSpPr>
            <a:spLocks noGrp="1"/>
          </p:cNvSpPr>
          <p:nvPr>
            <p:ph type="title"/>
          </p:nvPr>
        </p:nvSpPr>
        <p:spPr>
          <a:xfrm>
            <a:off x="1069848" y="484632"/>
            <a:ext cx="10058400" cy="1079979"/>
          </a:xfrm>
        </p:spPr>
        <p:txBody>
          <a:bodyPr>
            <a:normAutofit/>
          </a:bodyPr>
          <a:lstStyle/>
          <a:p>
            <a:pPr algn="ctr"/>
            <a:r>
              <a:rPr lang="es-MX" sz="3200" dirty="0"/>
              <a:t>Composición de Residuos Sólidos por Ingresos y Año</a:t>
            </a:r>
          </a:p>
        </p:txBody>
      </p:sp>
      <p:pic>
        <p:nvPicPr>
          <p:cNvPr id="3" name="Imagen 2">
            <a:extLst>
              <a:ext uri="{FF2B5EF4-FFF2-40B4-BE49-F238E27FC236}">
                <a16:creationId xmlns:a16="http://schemas.microsoft.com/office/drawing/2014/main" id="{1C04AE06-9498-4F1A-9973-27013241904D}"/>
              </a:ext>
            </a:extLst>
          </p:cNvPr>
          <p:cNvPicPr>
            <a:picLocks noChangeAspect="1"/>
          </p:cNvPicPr>
          <p:nvPr/>
        </p:nvPicPr>
        <p:blipFill>
          <a:blip r:embed="rId2"/>
          <a:stretch>
            <a:fillRect/>
          </a:stretch>
        </p:blipFill>
        <p:spPr>
          <a:xfrm>
            <a:off x="2685997" y="1024621"/>
            <a:ext cx="6826102" cy="5293389"/>
          </a:xfrm>
          <a:prstGeom prst="rect">
            <a:avLst/>
          </a:prstGeom>
        </p:spPr>
      </p:pic>
      <p:sp>
        <p:nvSpPr>
          <p:cNvPr id="4" name="Rectángulo 3"/>
          <p:cNvSpPr/>
          <p:nvPr/>
        </p:nvSpPr>
        <p:spPr>
          <a:xfrm rot="16200000">
            <a:off x="9008756" y="3486649"/>
            <a:ext cx="2622834" cy="369332"/>
          </a:xfrm>
          <a:prstGeom prst="rect">
            <a:avLst/>
          </a:prstGeom>
        </p:spPr>
        <p:txBody>
          <a:bodyPr wrap="none">
            <a:spAutoFit/>
          </a:bodyPr>
          <a:lstStyle/>
          <a:p>
            <a:r>
              <a:rPr lang="es-MX" dirty="0" smtClean="0"/>
              <a:t>FUENTE: Banco </a:t>
            </a:r>
            <a:r>
              <a:rPr lang="es-MX" dirty="0"/>
              <a:t>Mundial</a:t>
            </a:r>
          </a:p>
        </p:txBody>
      </p:sp>
    </p:spTree>
    <p:extLst>
      <p:ext uri="{BB962C8B-B14F-4D97-AF65-F5344CB8AC3E}">
        <p14:creationId xmlns:p14="http://schemas.microsoft.com/office/powerpoint/2010/main" val="22247336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FE2947F-66CF-4C31-AD4E-E4F5D612E672}"/>
              </a:ext>
            </a:extLst>
          </p:cNvPr>
          <p:cNvPicPr>
            <a:picLocks noChangeAspect="1"/>
          </p:cNvPicPr>
          <p:nvPr/>
        </p:nvPicPr>
        <p:blipFill>
          <a:blip r:embed="rId2"/>
          <a:stretch>
            <a:fillRect/>
          </a:stretch>
        </p:blipFill>
        <p:spPr>
          <a:xfrm>
            <a:off x="1509823" y="440355"/>
            <a:ext cx="9358614" cy="6098667"/>
          </a:xfrm>
          <a:prstGeom prst="rect">
            <a:avLst/>
          </a:prstGeom>
        </p:spPr>
      </p:pic>
      <p:sp>
        <p:nvSpPr>
          <p:cNvPr id="4" name="Rectángulo 3"/>
          <p:cNvSpPr/>
          <p:nvPr/>
        </p:nvSpPr>
        <p:spPr>
          <a:xfrm rot="16200000">
            <a:off x="9372354" y="3177056"/>
            <a:ext cx="2622834" cy="369332"/>
          </a:xfrm>
          <a:prstGeom prst="rect">
            <a:avLst/>
          </a:prstGeom>
        </p:spPr>
        <p:txBody>
          <a:bodyPr wrap="none">
            <a:spAutoFit/>
          </a:bodyPr>
          <a:lstStyle/>
          <a:p>
            <a:r>
              <a:rPr lang="es-MX" dirty="0" smtClean="0"/>
              <a:t>FUENTE: Banco </a:t>
            </a:r>
            <a:r>
              <a:rPr lang="es-MX" dirty="0"/>
              <a:t>Mundial</a:t>
            </a:r>
          </a:p>
        </p:txBody>
      </p:sp>
    </p:spTree>
    <p:extLst>
      <p:ext uri="{BB962C8B-B14F-4D97-AF65-F5344CB8AC3E}">
        <p14:creationId xmlns:p14="http://schemas.microsoft.com/office/powerpoint/2010/main" val="3573942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5B4AD5-1941-46AF-BBF2-4FD4D83D1C86}"/>
              </a:ext>
            </a:extLst>
          </p:cNvPr>
          <p:cNvSpPr>
            <a:spLocks noGrp="1"/>
          </p:cNvSpPr>
          <p:nvPr>
            <p:ph type="title"/>
          </p:nvPr>
        </p:nvSpPr>
        <p:spPr>
          <a:xfrm>
            <a:off x="1069848" y="484632"/>
            <a:ext cx="10058400" cy="965027"/>
          </a:xfrm>
        </p:spPr>
        <p:txBody>
          <a:bodyPr>
            <a:normAutofit/>
          </a:bodyPr>
          <a:lstStyle/>
          <a:p>
            <a:pPr algn="ctr"/>
            <a:r>
              <a:rPr lang="es-MX" sz="4400" dirty="0"/>
              <a:t>Caso mexicano</a:t>
            </a:r>
          </a:p>
        </p:txBody>
      </p:sp>
      <p:pic>
        <p:nvPicPr>
          <p:cNvPr id="4" name="Marcador de contenido 3">
            <a:extLst>
              <a:ext uri="{FF2B5EF4-FFF2-40B4-BE49-F238E27FC236}">
                <a16:creationId xmlns:a16="http://schemas.microsoft.com/office/drawing/2014/main" id="{077DD4B4-A7CF-41E6-BCF4-E6DF68115C31}"/>
              </a:ext>
            </a:extLst>
          </p:cNvPr>
          <p:cNvPicPr>
            <a:picLocks noGrp="1" noChangeAspect="1"/>
          </p:cNvPicPr>
          <p:nvPr>
            <p:ph idx="1"/>
          </p:nvPr>
        </p:nvPicPr>
        <p:blipFill>
          <a:blip r:embed="rId2"/>
          <a:stretch>
            <a:fillRect/>
          </a:stretch>
        </p:blipFill>
        <p:spPr>
          <a:xfrm>
            <a:off x="2230244" y="1512064"/>
            <a:ext cx="7146706" cy="4866433"/>
          </a:xfrm>
          <a:prstGeom prst="rect">
            <a:avLst/>
          </a:prstGeom>
        </p:spPr>
      </p:pic>
      <p:sp>
        <p:nvSpPr>
          <p:cNvPr id="5" name="Rectángulo: esquinas redondeadas 4">
            <a:extLst>
              <a:ext uri="{FF2B5EF4-FFF2-40B4-BE49-F238E27FC236}">
                <a16:creationId xmlns:a16="http://schemas.microsoft.com/office/drawing/2014/main" id="{C7EAAB18-8088-4E1D-A15C-73D66796E046}"/>
              </a:ext>
            </a:extLst>
          </p:cNvPr>
          <p:cNvSpPr/>
          <p:nvPr/>
        </p:nvSpPr>
        <p:spPr>
          <a:xfrm>
            <a:off x="8028878" y="1512064"/>
            <a:ext cx="1159727" cy="49515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4991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25F75CB4-38FB-4298-9919-F3A76E04238A}"/>
              </a:ext>
            </a:extLst>
          </p:cNvPr>
          <p:cNvPicPr>
            <a:picLocks noGrp="1" noChangeAspect="1"/>
          </p:cNvPicPr>
          <p:nvPr>
            <p:ph idx="1"/>
          </p:nvPr>
        </p:nvPicPr>
        <p:blipFill>
          <a:blip r:embed="rId2"/>
          <a:stretch>
            <a:fillRect/>
          </a:stretch>
        </p:blipFill>
        <p:spPr>
          <a:xfrm>
            <a:off x="1579579" y="501806"/>
            <a:ext cx="8860007" cy="5531004"/>
          </a:xfrm>
          <a:prstGeom prst="rect">
            <a:avLst/>
          </a:prstGeom>
        </p:spPr>
      </p:pic>
      <p:sp>
        <p:nvSpPr>
          <p:cNvPr id="5" name="Rectángulo: esquinas redondeadas 4">
            <a:extLst>
              <a:ext uri="{FF2B5EF4-FFF2-40B4-BE49-F238E27FC236}">
                <a16:creationId xmlns:a16="http://schemas.microsoft.com/office/drawing/2014/main" id="{734B0AAD-7032-459F-A3E8-3A67022F4ADC}"/>
              </a:ext>
            </a:extLst>
          </p:cNvPr>
          <p:cNvSpPr/>
          <p:nvPr/>
        </p:nvSpPr>
        <p:spPr>
          <a:xfrm>
            <a:off x="8776010" y="798386"/>
            <a:ext cx="1159727" cy="49515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47468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00C503-ED8C-4E76-938B-6E4CA6D425FD}"/>
              </a:ext>
            </a:extLst>
          </p:cNvPr>
          <p:cNvSpPr>
            <a:spLocks noGrp="1"/>
          </p:cNvSpPr>
          <p:nvPr>
            <p:ph type="title"/>
          </p:nvPr>
        </p:nvSpPr>
        <p:spPr/>
        <p:txBody>
          <a:bodyPr/>
          <a:lstStyle/>
          <a:p>
            <a:r>
              <a:rPr lang="es-MX" dirty="0"/>
              <a:t>Disposición de la basura</a:t>
            </a:r>
          </a:p>
        </p:txBody>
      </p:sp>
      <p:sp>
        <p:nvSpPr>
          <p:cNvPr id="3" name="Marcador de contenido 2">
            <a:extLst>
              <a:ext uri="{FF2B5EF4-FFF2-40B4-BE49-F238E27FC236}">
                <a16:creationId xmlns:a16="http://schemas.microsoft.com/office/drawing/2014/main" id="{413710ED-CB6A-448A-8C21-C31EDD5DB426}"/>
              </a:ext>
            </a:extLst>
          </p:cNvPr>
          <p:cNvSpPr>
            <a:spLocks noGrp="1"/>
          </p:cNvSpPr>
          <p:nvPr>
            <p:ph idx="1"/>
          </p:nvPr>
        </p:nvSpPr>
        <p:spPr/>
        <p:txBody>
          <a:bodyPr>
            <a:normAutofit lnSpcReduction="10000"/>
          </a:bodyPr>
          <a:lstStyle/>
          <a:p>
            <a:r>
              <a:rPr lang="es-MX" sz="2800" dirty="0"/>
              <a:t>La disposición en rellenos sanitarios y el tratamiento térmico de los residuos son los métodos más comunes de eliminación de residuos sólidos urbanos en los países de altos ingresos.</a:t>
            </a:r>
          </a:p>
          <a:p>
            <a:r>
              <a:rPr lang="es-MX" sz="2800" dirty="0"/>
              <a:t>La gestión integrada de los residuos sólidos refleja la necesidad de abordar los residuos sólidos de manera integral con una selección cuidadosa y una aplicación sostenida de la tecnología apropiada.</a:t>
            </a:r>
          </a:p>
        </p:txBody>
      </p:sp>
    </p:spTree>
    <p:extLst>
      <p:ext uri="{BB962C8B-B14F-4D97-AF65-F5344CB8AC3E}">
        <p14:creationId xmlns:p14="http://schemas.microsoft.com/office/powerpoint/2010/main" val="519630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142E548-F424-4861-A13D-506CE2840CD4}"/>
              </a:ext>
            </a:extLst>
          </p:cNvPr>
          <p:cNvPicPr>
            <a:picLocks noChangeAspect="1"/>
          </p:cNvPicPr>
          <p:nvPr/>
        </p:nvPicPr>
        <p:blipFill>
          <a:blip r:embed="rId2"/>
          <a:stretch>
            <a:fillRect/>
          </a:stretch>
        </p:blipFill>
        <p:spPr>
          <a:xfrm>
            <a:off x="2370540" y="446049"/>
            <a:ext cx="7208357" cy="4354138"/>
          </a:xfrm>
          <a:prstGeom prst="rect">
            <a:avLst/>
          </a:prstGeom>
        </p:spPr>
      </p:pic>
      <p:sp>
        <p:nvSpPr>
          <p:cNvPr id="3" name="Marcador de texto 2">
            <a:extLst>
              <a:ext uri="{FF2B5EF4-FFF2-40B4-BE49-F238E27FC236}">
                <a16:creationId xmlns:a16="http://schemas.microsoft.com/office/drawing/2014/main" id="{4EB1978A-A98D-465A-B4C6-A74D228B1D3F}"/>
              </a:ext>
            </a:extLst>
          </p:cNvPr>
          <p:cNvSpPr>
            <a:spLocks noGrp="1"/>
          </p:cNvSpPr>
          <p:nvPr>
            <p:ph type="body" idx="1"/>
          </p:nvPr>
        </p:nvSpPr>
        <p:spPr>
          <a:xfrm>
            <a:off x="858644" y="5020056"/>
            <a:ext cx="10749776" cy="1837944"/>
          </a:xfrm>
        </p:spPr>
        <p:txBody>
          <a:bodyPr>
            <a:normAutofit/>
          </a:bodyPr>
          <a:lstStyle/>
          <a:p>
            <a:r>
              <a:rPr lang="es-MX" sz="2800" dirty="0"/>
              <a:t>En el país se cuenta con dos tipos de sitios de disposición final:</a:t>
            </a:r>
          </a:p>
          <a:p>
            <a:r>
              <a:rPr lang="es-MX" sz="2800" dirty="0"/>
              <a:t>los rellenos sanitarios y los rellenos de tierra controlados</a:t>
            </a:r>
          </a:p>
        </p:txBody>
      </p:sp>
      <p:sp>
        <p:nvSpPr>
          <p:cNvPr id="5" name="Rectángulo: esquinas redondeadas 4">
            <a:extLst>
              <a:ext uri="{FF2B5EF4-FFF2-40B4-BE49-F238E27FC236}">
                <a16:creationId xmlns:a16="http://schemas.microsoft.com/office/drawing/2014/main" id="{E003D2A1-F3DF-479F-8E04-52C62D85BAC0}"/>
              </a:ext>
            </a:extLst>
          </p:cNvPr>
          <p:cNvSpPr/>
          <p:nvPr/>
        </p:nvSpPr>
        <p:spPr>
          <a:xfrm>
            <a:off x="8541835" y="586513"/>
            <a:ext cx="1159727" cy="49515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85922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DB4943-64B5-4676-AE6D-973B2A6B4DB3}"/>
              </a:ext>
            </a:extLst>
          </p:cNvPr>
          <p:cNvSpPr>
            <a:spLocks noGrp="1"/>
          </p:cNvSpPr>
          <p:nvPr>
            <p:ph type="title"/>
          </p:nvPr>
        </p:nvSpPr>
        <p:spPr>
          <a:xfrm>
            <a:off x="1069848" y="484632"/>
            <a:ext cx="10058400" cy="686246"/>
          </a:xfrm>
        </p:spPr>
        <p:txBody>
          <a:bodyPr>
            <a:normAutofit/>
          </a:bodyPr>
          <a:lstStyle/>
          <a:p>
            <a:r>
              <a:rPr lang="es-MX" dirty="0"/>
              <a:t>Disposición</a:t>
            </a:r>
          </a:p>
        </p:txBody>
      </p:sp>
      <p:sp>
        <p:nvSpPr>
          <p:cNvPr id="3" name="Marcador de texto 2">
            <a:extLst>
              <a:ext uri="{FF2B5EF4-FFF2-40B4-BE49-F238E27FC236}">
                <a16:creationId xmlns:a16="http://schemas.microsoft.com/office/drawing/2014/main" id="{97943CB1-6CA6-4E76-99DC-40A510ACEDC3}"/>
              </a:ext>
            </a:extLst>
          </p:cNvPr>
          <p:cNvSpPr>
            <a:spLocks noGrp="1"/>
          </p:cNvSpPr>
          <p:nvPr>
            <p:ph type="body" idx="1"/>
          </p:nvPr>
        </p:nvSpPr>
        <p:spPr>
          <a:xfrm>
            <a:off x="1069848" y="1700338"/>
            <a:ext cx="4754880" cy="640080"/>
          </a:xfrm>
        </p:spPr>
        <p:txBody>
          <a:bodyPr>
            <a:normAutofit/>
          </a:bodyPr>
          <a:lstStyle/>
          <a:p>
            <a:r>
              <a:rPr lang="es-MX" sz="2800" dirty="0"/>
              <a:t>Rellenos sanitarios</a:t>
            </a:r>
          </a:p>
        </p:txBody>
      </p:sp>
      <p:sp>
        <p:nvSpPr>
          <p:cNvPr id="4" name="Marcador de contenido 3">
            <a:extLst>
              <a:ext uri="{FF2B5EF4-FFF2-40B4-BE49-F238E27FC236}">
                <a16:creationId xmlns:a16="http://schemas.microsoft.com/office/drawing/2014/main" id="{1BF387B9-0A3F-4094-AF19-6DF6274111F4}"/>
              </a:ext>
            </a:extLst>
          </p:cNvPr>
          <p:cNvSpPr>
            <a:spLocks noGrp="1"/>
          </p:cNvSpPr>
          <p:nvPr>
            <p:ph sz="half" idx="2"/>
          </p:nvPr>
        </p:nvSpPr>
        <p:spPr/>
        <p:txBody>
          <a:bodyPr>
            <a:normAutofit fontScale="92500" lnSpcReduction="10000"/>
          </a:bodyPr>
          <a:lstStyle/>
          <a:p>
            <a:r>
              <a:rPr lang="es-MX" sz="2400" dirty="0"/>
              <a:t>constituyen la mejor solución para la disposición final de los residuos sólidos urbanos; este tipo de infraestructura involucra métodos y obras de ingeniería particulares que controlan básicamente la fuga de lixiviados y la generación de biogases</a:t>
            </a:r>
          </a:p>
        </p:txBody>
      </p:sp>
      <p:sp>
        <p:nvSpPr>
          <p:cNvPr id="5" name="Marcador de texto 4">
            <a:extLst>
              <a:ext uri="{FF2B5EF4-FFF2-40B4-BE49-F238E27FC236}">
                <a16:creationId xmlns:a16="http://schemas.microsoft.com/office/drawing/2014/main" id="{CE4B0E4D-9CEC-46A0-B8A5-F6FECD75F768}"/>
              </a:ext>
            </a:extLst>
          </p:cNvPr>
          <p:cNvSpPr>
            <a:spLocks noGrp="1"/>
          </p:cNvSpPr>
          <p:nvPr>
            <p:ph type="body" sz="quarter" idx="3"/>
          </p:nvPr>
        </p:nvSpPr>
        <p:spPr>
          <a:xfrm>
            <a:off x="6286165" y="1700338"/>
            <a:ext cx="4754880" cy="730628"/>
          </a:xfrm>
        </p:spPr>
        <p:txBody>
          <a:bodyPr>
            <a:normAutofit fontScale="92500"/>
          </a:bodyPr>
          <a:lstStyle/>
          <a:p>
            <a:r>
              <a:rPr lang="es-MX" sz="2800" dirty="0"/>
              <a:t>Rellenos de tierra controlados</a:t>
            </a:r>
          </a:p>
        </p:txBody>
      </p:sp>
      <p:sp>
        <p:nvSpPr>
          <p:cNvPr id="6" name="Marcador de contenido 5">
            <a:extLst>
              <a:ext uri="{FF2B5EF4-FFF2-40B4-BE49-F238E27FC236}">
                <a16:creationId xmlns:a16="http://schemas.microsoft.com/office/drawing/2014/main" id="{BF812791-8E3C-4865-A722-032958FF05DD}"/>
              </a:ext>
            </a:extLst>
          </p:cNvPr>
          <p:cNvSpPr>
            <a:spLocks noGrp="1"/>
          </p:cNvSpPr>
          <p:nvPr>
            <p:ph sz="quarter" idx="4"/>
          </p:nvPr>
        </p:nvSpPr>
        <p:spPr/>
        <p:txBody>
          <a:bodyPr>
            <a:normAutofit lnSpcReduction="10000"/>
          </a:bodyPr>
          <a:lstStyle/>
          <a:p>
            <a:r>
              <a:rPr lang="es-MX" sz="2400" dirty="0"/>
              <a:t>comparten las especificaciones de los rellenos sanitarios en cuanto a infraestructura y operación, no cumplen con las especificaciones de impermeabilización para el control de los lixiviados</a:t>
            </a:r>
          </a:p>
        </p:txBody>
      </p:sp>
    </p:spTree>
    <p:extLst>
      <p:ext uri="{BB962C8B-B14F-4D97-AF65-F5344CB8AC3E}">
        <p14:creationId xmlns:p14="http://schemas.microsoft.com/office/powerpoint/2010/main" val="29523908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23A01F8-ACEB-48C9-9A8A-3F9CD95910E6}"/>
              </a:ext>
            </a:extLst>
          </p:cNvPr>
          <p:cNvPicPr>
            <a:picLocks noChangeAspect="1"/>
          </p:cNvPicPr>
          <p:nvPr/>
        </p:nvPicPr>
        <p:blipFill>
          <a:blip r:embed="rId2"/>
          <a:stretch>
            <a:fillRect/>
          </a:stretch>
        </p:blipFill>
        <p:spPr>
          <a:xfrm>
            <a:off x="1561915" y="446049"/>
            <a:ext cx="8746122" cy="5754029"/>
          </a:xfrm>
          <a:prstGeom prst="rect">
            <a:avLst/>
          </a:prstGeom>
        </p:spPr>
      </p:pic>
      <p:sp>
        <p:nvSpPr>
          <p:cNvPr id="3" name="Rectángulo: esquinas redondeadas 2">
            <a:extLst>
              <a:ext uri="{FF2B5EF4-FFF2-40B4-BE49-F238E27FC236}">
                <a16:creationId xmlns:a16="http://schemas.microsoft.com/office/drawing/2014/main" id="{6602CF56-1EF5-4710-BD36-C2D69C6DA166}"/>
              </a:ext>
            </a:extLst>
          </p:cNvPr>
          <p:cNvSpPr/>
          <p:nvPr/>
        </p:nvSpPr>
        <p:spPr>
          <a:xfrm>
            <a:off x="8898673" y="446049"/>
            <a:ext cx="1260088" cy="82519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18684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40587-3F74-40CB-B2F9-542F3B7264EB}"/>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21134B4A-AA47-47C2-8899-BC60C22162B8}"/>
              </a:ext>
            </a:extLst>
          </p:cNvPr>
          <p:cNvSpPr>
            <a:spLocks noGrp="1"/>
          </p:cNvSpPr>
          <p:nvPr>
            <p:ph idx="1"/>
          </p:nvPr>
        </p:nvSpPr>
        <p:spPr/>
        <p:txBody>
          <a:bodyPr>
            <a:normAutofit/>
          </a:bodyPr>
          <a:lstStyle/>
          <a:p>
            <a:r>
              <a:rPr lang="es-MX" sz="2400" dirty="0"/>
              <a:t>La Ciudad de México es una de las más pobladas del mundo, con cerca de 9 millones de habitantes (21 millones si se considera su área conurbada), lo que genera el aumento en la demanda de servicios. Esto requiere mayor infraestructura urbana, desarrollo de nuevos comercios e industrias y mayor consumo de productos, situación que deriva en un incremento progresivo en la generación de residuos sólidos, que la posiciona en el segundo lugar a nivel nacional, después del Estado de México.</a:t>
            </a:r>
          </a:p>
        </p:txBody>
      </p:sp>
    </p:spTree>
    <p:extLst>
      <p:ext uri="{BB962C8B-B14F-4D97-AF65-F5344CB8AC3E}">
        <p14:creationId xmlns:p14="http://schemas.microsoft.com/office/powerpoint/2010/main" val="739256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5E5794E1-44E2-48B8-A7DC-ABED44F5CCF7}" type="slidenum">
              <a:rPr lang="es-ES" altLang="es-MX" smtClean="0">
                <a:solidFill>
                  <a:schemeClr val="tx2"/>
                </a:solidFill>
                <a:latin typeface="Rage Italic" pitchFamily="66" charset="0"/>
              </a:rPr>
              <a:pPr eaLnBrk="1" hangingPunct="1"/>
              <a:t>3</a:t>
            </a:fld>
            <a:endParaRPr lang="es-ES" altLang="es-MX" smtClean="0">
              <a:solidFill>
                <a:schemeClr val="tx2"/>
              </a:solidFill>
              <a:latin typeface="Rage Italic" pitchFamily="66" charset="0"/>
            </a:endParaRPr>
          </a:p>
        </p:txBody>
      </p:sp>
      <p:sp>
        <p:nvSpPr>
          <p:cNvPr id="13314" name="Rectangle 2"/>
          <p:cNvSpPr>
            <a:spLocks noGrp="1" noChangeArrowheads="1"/>
          </p:cNvSpPr>
          <p:nvPr>
            <p:ph type="ctrTitle"/>
          </p:nvPr>
        </p:nvSpPr>
        <p:spPr>
          <a:xfrm>
            <a:off x="2530476" y="1365162"/>
            <a:ext cx="7129463" cy="3462428"/>
          </a:xfrm>
        </p:spPr>
        <p:txBody>
          <a:bodyPr>
            <a:normAutofit/>
          </a:bodyPr>
          <a:lstStyle/>
          <a:p>
            <a:pPr>
              <a:defRPr/>
            </a:pPr>
            <a:r>
              <a:rPr lang="es-MX" altLang="es-MX" sz="2400" b="1" dirty="0"/>
              <a:t>PROGRAMA DE LA UNIDAD DE APRENDIZAJE:</a:t>
            </a:r>
            <a:r>
              <a:rPr lang="es-MX" altLang="es-MX" sz="2400" dirty="0"/>
              <a:t>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El propósito de esta Unidad de Aprendizaje </a:t>
            </a:r>
            <a:r>
              <a:rPr lang="es-MX" altLang="es-MX" sz="2400" dirty="0"/>
              <a:t>es que el alumno </a:t>
            </a:r>
            <a:r>
              <a:rPr lang="es-MX" altLang="es-MX" sz="2400" dirty="0" smtClean="0"/>
              <a:t>comprenda la </a:t>
            </a:r>
            <a:r>
              <a:rPr lang="es-MX" altLang="es-MX" sz="2400" dirty="0"/>
              <a:t>importancia del tema de la basura en relación con el medio ambiente y las posibles soluciones.</a:t>
            </a:r>
            <a:r>
              <a:rPr lang="es-MX" altLang="es-MX" sz="2400" dirty="0"/>
              <a:t/>
            </a:r>
            <a:br>
              <a:rPr lang="es-MX" altLang="es-MX" sz="2400" dirty="0"/>
            </a:br>
            <a:endParaRPr lang="es-ES" altLang="es-MX" sz="2400" dirty="0"/>
          </a:p>
        </p:txBody>
      </p:sp>
      <p:sp>
        <p:nvSpPr>
          <p:cNvPr id="8196" name="Line 3"/>
          <p:cNvSpPr>
            <a:spLocks noChangeShapeType="1"/>
          </p:cNvSpPr>
          <p:nvPr/>
        </p:nvSpPr>
        <p:spPr bwMode="auto">
          <a:xfrm>
            <a:off x="2206626" y="242088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37714156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AE9DF6-BB04-4D55-B059-A5283CC2712C}"/>
              </a:ext>
            </a:extLst>
          </p:cNvPr>
          <p:cNvSpPr>
            <a:spLocks noGrp="1"/>
          </p:cNvSpPr>
          <p:nvPr>
            <p:ph type="title"/>
          </p:nvPr>
        </p:nvSpPr>
        <p:spPr/>
        <p:txBody>
          <a:bodyPr/>
          <a:lstStyle/>
          <a:p>
            <a:r>
              <a:rPr lang="es-MX" dirty="0"/>
              <a:t>BASURA</a:t>
            </a:r>
          </a:p>
        </p:txBody>
      </p:sp>
      <p:sp>
        <p:nvSpPr>
          <p:cNvPr id="3" name="Marcador de contenido 2">
            <a:extLst>
              <a:ext uri="{FF2B5EF4-FFF2-40B4-BE49-F238E27FC236}">
                <a16:creationId xmlns:a16="http://schemas.microsoft.com/office/drawing/2014/main" id="{1E206E77-C6B3-449E-9020-EE531D4F55DA}"/>
              </a:ext>
            </a:extLst>
          </p:cNvPr>
          <p:cNvSpPr>
            <a:spLocks noGrp="1"/>
          </p:cNvSpPr>
          <p:nvPr>
            <p:ph idx="1"/>
          </p:nvPr>
        </p:nvSpPr>
        <p:spPr/>
        <p:txBody>
          <a:bodyPr>
            <a:normAutofit/>
          </a:bodyPr>
          <a:lstStyle/>
          <a:p>
            <a:r>
              <a:rPr lang="es-MX" sz="2800" dirty="0"/>
              <a:t>Basura es todo aquello que ya no usamos y consideramos como desecho. Pero la basura NO existe por naturaleza. Es el resultado de mezclar los residuos orgánicos e inorgánicos generados por nuestras actividades diarias para satisfacer nuestras necesidades de consumo.</a:t>
            </a:r>
          </a:p>
        </p:txBody>
      </p:sp>
    </p:spTree>
    <p:extLst>
      <p:ext uri="{BB962C8B-B14F-4D97-AF65-F5344CB8AC3E}">
        <p14:creationId xmlns:p14="http://schemas.microsoft.com/office/powerpoint/2010/main" val="19431551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BE3B1D6D-61B7-4DD9-98C5-926E65541DD2}"/>
              </a:ext>
            </a:extLst>
          </p:cNvPr>
          <p:cNvPicPr>
            <a:picLocks noGrp="1"/>
          </p:cNvPicPr>
          <p:nvPr>
            <p:ph idx="1"/>
          </p:nvPr>
        </p:nvPicPr>
        <p:blipFill rotWithShape="1">
          <a:blip r:embed="rId2"/>
          <a:srcRect l="31907" t="18507" r="8124" b="18125"/>
          <a:stretch/>
        </p:blipFill>
        <p:spPr bwMode="auto">
          <a:xfrm>
            <a:off x="892051" y="659335"/>
            <a:ext cx="7706039" cy="512731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46936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489DCD9-0D99-4615-9673-47361C0CCD72}"/>
              </a:ext>
            </a:extLst>
          </p:cNvPr>
          <p:cNvSpPr>
            <a:spLocks noGrp="1"/>
          </p:cNvSpPr>
          <p:nvPr>
            <p:ph idx="1"/>
          </p:nvPr>
        </p:nvSpPr>
        <p:spPr>
          <a:xfrm>
            <a:off x="677334" y="406401"/>
            <a:ext cx="8596668" cy="5634962"/>
          </a:xfrm>
        </p:spPr>
        <p:txBody>
          <a:bodyPr/>
          <a:lstStyle/>
          <a:p>
            <a:r>
              <a:rPr lang="es-MX" sz="2400" dirty="0"/>
              <a:t>Cada habitante de la CDMX produce diariamente 1.5 kilogramos de residuos; de éstos, aproximadamente 1Kg va a parar al relleno sanitario.</a:t>
            </a:r>
          </a:p>
          <a:p>
            <a:endParaRPr lang="es-MX" dirty="0"/>
          </a:p>
        </p:txBody>
      </p:sp>
      <p:pic>
        <p:nvPicPr>
          <p:cNvPr id="4" name="Imagen 3">
            <a:extLst>
              <a:ext uri="{FF2B5EF4-FFF2-40B4-BE49-F238E27FC236}">
                <a16:creationId xmlns:a16="http://schemas.microsoft.com/office/drawing/2014/main" id="{8BCFF2D1-7777-4235-90F5-288DC2AF9C02}"/>
              </a:ext>
            </a:extLst>
          </p:cNvPr>
          <p:cNvPicPr/>
          <p:nvPr/>
        </p:nvPicPr>
        <p:blipFill rotWithShape="1">
          <a:blip r:embed="rId2"/>
          <a:srcRect l="11315" t="17099" r="12084" b="12693"/>
          <a:stretch/>
        </p:blipFill>
        <p:spPr bwMode="auto">
          <a:xfrm>
            <a:off x="1416684" y="2072640"/>
            <a:ext cx="7270115" cy="37445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77090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6B8FB41A-5148-49F8-A387-40AB1357D45B}"/>
              </a:ext>
            </a:extLst>
          </p:cNvPr>
          <p:cNvPicPr>
            <a:picLocks noGrp="1"/>
          </p:cNvPicPr>
          <p:nvPr>
            <p:ph idx="1"/>
          </p:nvPr>
        </p:nvPicPr>
        <p:blipFill rotWithShape="1">
          <a:blip r:embed="rId2"/>
          <a:srcRect l="30889" t="9455" r="7558" b="15912"/>
          <a:stretch/>
        </p:blipFill>
        <p:spPr bwMode="auto">
          <a:xfrm>
            <a:off x="477520" y="701040"/>
            <a:ext cx="8310880" cy="584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75520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6A5F2AE-4806-4934-94E2-C8D0AC36B5AC}"/>
              </a:ext>
            </a:extLst>
          </p:cNvPr>
          <p:cNvSpPr>
            <a:spLocks noGrp="1"/>
          </p:cNvSpPr>
          <p:nvPr>
            <p:ph idx="1"/>
          </p:nvPr>
        </p:nvSpPr>
        <p:spPr>
          <a:xfrm>
            <a:off x="657014" y="1368109"/>
            <a:ext cx="8596668" cy="3880773"/>
          </a:xfrm>
        </p:spPr>
        <p:txBody>
          <a:bodyPr/>
          <a:lstStyle/>
          <a:p>
            <a:r>
              <a:rPr lang="es-MX" sz="2400" dirty="0"/>
              <a:t>En la CDMX se acopian 1,487 toneladas de residuos orgánicos diarios en promedio, que se destinan a la generación de composta para mejorar los suelos de camellones, áreas verdes de redes viales, parques y jardines de la ciudad.</a:t>
            </a:r>
          </a:p>
          <a:p>
            <a:r>
              <a:rPr lang="es-MX" sz="2400" dirty="0"/>
              <a:t>En 2015 la CDMX procesó en sus plantas de composta, la cantidad de 506,577 toneladas, provenientes de estaciones de transferencia, mercados, áreas verdes, podas y pastos.</a:t>
            </a:r>
          </a:p>
          <a:p>
            <a:endParaRPr lang="es-MX" dirty="0"/>
          </a:p>
        </p:txBody>
      </p:sp>
    </p:spTree>
    <p:extLst>
      <p:ext uri="{BB962C8B-B14F-4D97-AF65-F5344CB8AC3E}">
        <p14:creationId xmlns:p14="http://schemas.microsoft.com/office/powerpoint/2010/main" val="1671734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00F8C19-B98E-4D3A-A08A-BF1034044760}"/>
              </a:ext>
            </a:extLst>
          </p:cNvPr>
          <p:cNvSpPr>
            <a:spLocks noGrp="1"/>
          </p:cNvSpPr>
          <p:nvPr>
            <p:ph idx="1"/>
          </p:nvPr>
        </p:nvSpPr>
        <p:spPr>
          <a:xfrm>
            <a:off x="514774" y="1378269"/>
            <a:ext cx="8596668" cy="3880773"/>
          </a:xfrm>
        </p:spPr>
        <p:txBody>
          <a:bodyPr>
            <a:normAutofit lnSpcReduction="10000"/>
          </a:bodyPr>
          <a:lstStyle/>
          <a:p>
            <a:r>
              <a:rPr lang="es-MX" sz="2800" dirty="0"/>
              <a:t>Por otro lado, los residuos inorgánicos se mandan a una planta de selección, donde se recuperan materiales que se pueden aprovechar tales como: plástico, papel, cartón, vidrio, aluminio, fierro, cobre y periódico, entre otros.</a:t>
            </a:r>
          </a:p>
          <a:p>
            <a:r>
              <a:rPr lang="es-MX" sz="2800" dirty="0"/>
              <a:t>En la CDMX se recibe un total de 3,573 toneladas de residuos sólidos al día. De esta cantidad sólo se recupera el 5% (182 toneladas/de residuos por/día).</a:t>
            </a:r>
          </a:p>
          <a:p>
            <a:endParaRPr lang="es-MX" dirty="0"/>
          </a:p>
        </p:txBody>
      </p:sp>
    </p:spTree>
    <p:extLst>
      <p:ext uri="{BB962C8B-B14F-4D97-AF65-F5344CB8AC3E}">
        <p14:creationId xmlns:p14="http://schemas.microsoft.com/office/powerpoint/2010/main" val="36293389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B39DBD49-E572-431A-B165-0BED1C0EAE20}"/>
              </a:ext>
            </a:extLst>
          </p:cNvPr>
          <p:cNvPicPr>
            <a:picLocks noGrp="1"/>
          </p:cNvPicPr>
          <p:nvPr>
            <p:ph idx="1"/>
          </p:nvPr>
        </p:nvPicPr>
        <p:blipFill rotWithShape="1">
          <a:blip r:embed="rId2"/>
          <a:srcRect l="32021" t="9858" r="8236" b="12694"/>
          <a:stretch/>
        </p:blipFill>
        <p:spPr bwMode="auto">
          <a:xfrm>
            <a:off x="1026160" y="701040"/>
            <a:ext cx="7508240" cy="53409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819233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A15FCCC-6378-490A-8843-910745C879E3}"/>
              </a:ext>
            </a:extLst>
          </p:cNvPr>
          <p:cNvSpPr>
            <a:spLocks noGrp="1"/>
          </p:cNvSpPr>
          <p:nvPr>
            <p:ph idx="1"/>
          </p:nvPr>
        </p:nvSpPr>
        <p:spPr>
          <a:xfrm>
            <a:off x="575734" y="667069"/>
            <a:ext cx="8596668" cy="5865811"/>
          </a:xfrm>
        </p:spPr>
        <p:txBody>
          <a:bodyPr/>
          <a:lstStyle/>
          <a:p>
            <a:r>
              <a:rPr lang="es-MX" sz="2400" dirty="0"/>
              <a:t>Antes del año 2004, los esfuerzos de separación de residuos sólidos eran escasos o nulos. La separación la realizaban quienes recolectaban la basura y los pepenadores, que obtenían una remuneración por su venta, pero el porcentaje de reciclaje era muy bajo.</a:t>
            </a:r>
          </a:p>
          <a:p>
            <a:endParaRPr lang="es-MX" dirty="0"/>
          </a:p>
        </p:txBody>
      </p:sp>
      <p:pic>
        <p:nvPicPr>
          <p:cNvPr id="5" name="Imagen 4">
            <a:extLst>
              <a:ext uri="{FF2B5EF4-FFF2-40B4-BE49-F238E27FC236}">
                <a16:creationId xmlns:a16="http://schemas.microsoft.com/office/drawing/2014/main" id="{79334D08-7E2E-4920-A97D-4680A2ED8CAA}"/>
              </a:ext>
            </a:extLst>
          </p:cNvPr>
          <p:cNvPicPr>
            <a:picLocks noChangeAspect="1"/>
          </p:cNvPicPr>
          <p:nvPr/>
        </p:nvPicPr>
        <p:blipFill>
          <a:blip r:embed="rId2"/>
          <a:stretch>
            <a:fillRect/>
          </a:stretch>
        </p:blipFill>
        <p:spPr>
          <a:xfrm>
            <a:off x="1766203" y="2809557"/>
            <a:ext cx="5798869" cy="3601403"/>
          </a:xfrm>
          <a:prstGeom prst="rect">
            <a:avLst/>
          </a:prstGeom>
        </p:spPr>
      </p:pic>
    </p:spTree>
    <p:extLst>
      <p:ext uri="{BB962C8B-B14F-4D97-AF65-F5344CB8AC3E}">
        <p14:creationId xmlns:p14="http://schemas.microsoft.com/office/powerpoint/2010/main" val="27983842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A2A087-965C-44F4-98FF-D41226B90E4F}"/>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7C616957-130D-46EA-8CE3-4A88F7A46A90}"/>
              </a:ext>
            </a:extLst>
          </p:cNvPr>
          <p:cNvSpPr>
            <a:spLocks noGrp="1"/>
          </p:cNvSpPr>
          <p:nvPr>
            <p:ph idx="1"/>
          </p:nvPr>
        </p:nvSpPr>
        <p:spPr/>
        <p:txBody>
          <a:bodyPr>
            <a:normAutofit/>
          </a:bodyPr>
          <a:lstStyle/>
          <a:p>
            <a:r>
              <a:rPr lang="es-MX" sz="2800" dirty="0"/>
              <a:t>Para reducir la cantidad de basura que llega a los rellenos sanitarios y aumentar el reciclaje de los residuos sólidos, el Gobierno de la CDMX emitió una nueva Norma Ambiental de Separación de Residuos, la cual entró en vigor en julio de 2017 de manera obligatoria.</a:t>
            </a:r>
          </a:p>
        </p:txBody>
      </p:sp>
    </p:spTree>
    <p:extLst>
      <p:ext uri="{BB962C8B-B14F-4D97-AF65-F5344CB8AC3E}">
        <p14:creationId xmlns:p14="http://schemas.microsoft.com/office/powerpoint/2010/main" val="3748347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DD18EE-2E95-42AD-829F-8CCE7F79BF71}"/>
              </a:ext>
            </a:extLst>
          </p:cNvPr>
          <p:cNvSpPr>
            <a:spLocks noGrp="1"/>
          </p:cNvSpPr>
          <p:nvPr>
            <p:ph type="title"/>
          </p:nvPr>
        </p:nvSpPr>
        <p:spPr/>
        <p:txBody>
          <a:bodyPr>
            <a:normAutofit fontScale="90000"/>
          </a:bodyPr>
          <a:lstStyle/>
          <a:p>
            <a:r>
              <a:rPr lang="es-MX" dirty="0"/>
              <a:t>Ventajas de la separación de residuos según la norma NADF-024- AMBT 2013</a:t>
            </a:r>
            <a:br>
              <a:rPr lang="es-MX" dirty="0"/>
            </a:br>
            <a:endParaRPr lang="es-MX" dirty="0"/>
          </a:p>
        </p:txBody>
      </p:sp>
      <p:pic>
        <p:nvPicPr>
          <p:cNvPr id="4" name="Marcador de contenido 3">
            <a:extLst>
              <a:ext uri="{FF2B5EF4-FFF2-40B4-BE49-F238E27FC236}">
                <a16:creationId xmlns:a16="http://schemas.microsoft.com/office/drawing/2014/main" id="{CC97CBC4-B7F0-49FE-BE96-663ACDB6D1A3}"/>
              </a:ext>
            </a:extLst>
          </p:cNvPr>
          <p:cNvPicPr>
            <a:picLocks noGrp="1"/>
          </p:cNvPicPr>
          <p:nvPr>
            <p:ph idx="1"/>
          </p:nvPr>
        </p:nvPicPr>
        <p:blipFill rotWithShape="1">
          <a:blip r:embed="rId2"/>
          <a:srcRect l="33152" t="20921" r="8577" b="13699"/>
          <a:stretch/>
        </p:blipFill>
        <p:spPr bwMode="auto">
          <a:xfrm>
            <a:off x="1901002" y="2160588"/>
            <a:ext cx="6150034" cy="38814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1699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A357C8A6-98B1-4DD9-B013-AE991EA95CB9}" type="slidenum">
              <a:rPr lang="es-ES" altLang="es-MX" smtClean="0">
                <a:solidFill>
                  <a:schemeClr val="tx2"/>
                </a:solidFill>
                <a:latin typeface="Rage Italic" pitchFamily="66" charset="0"/>
              </a:rPr>
              <a:pPr eaLnBrk="1" hangingPunct="1"/>
              <a:t>4</a:t>
            </a:fld>
            <a:endParaRPr lang="es-ES" altLang="es-MX" smtClean="0">
              <a:solidFill>
                <a:schemeClr val="tx2"/>
              </a:solidFill>
              <a:latin typeface="Rage Italic" pitchFamily="66" charset="0"/>
            </a:endParaRPr>
          </a:p>
        </p:txBody>
      </p:sp>
      <p:sp>
        <p:nvSpPr>
          <p:cNvPr id="14338" name="Rectangle 2"/>
          <p:cNvSpPr>
            <a:spLocks noGrp="1" noChangeArrowheads="1"/>
          </p:cNvSpPr>
          <p:nvPr>
            <p:ph type="ctrTitle"/>
          </p:nvPr>
        </p:nvSpPr>
        <p:spPr>
          <a:xfrm>
            <a:off x="2566988" y="3243725"/>
            <a:ext cx="7056437" cy="1470025"/>
          </a:xfrm>
        </p:spPr>
        <p:txBody>
          <a:bodyPr>
            <a:normAutofit fontScale="90000"/>
          </a:bodyPr>
          <a:lstStyle/>
          <a:p>
            <a:pPr eaLnBrk="1" hangingPunct="1">
              <a:defRPr/>
            </a:pPr>
            <a:r>
              <a:rPr lang="es-MX" altLang="es-MX" sz="2400" b="1" dirty="0"/>
              <a:t>VETAJAS Y LIMITACIONES DEL RECURSO DIDÁCTICO:</a:t>
            </a:r>
            <a:r>
              <a:rPr lang="es-MX" altLang="es-MX" sz="2400" dirty="0"/>
              <a:t> </a:t>
            </a:r>
            <a:r>
              <a:rPr lang="es-MX" altLang="es-MX" sz="2400" dirty="0"/>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Las ventajas que ofrece este material es que proporciona tanto al profesor como al alumno un apoyo visual para identificar y entender ejemplos de los diversos elementos de la estructura urbana.</a:t>
            </a:r>
            <a:br>
              <a:rPr lang="es-MX" altLang="es-MX" sz="2400" dirty="0"/>
            </a:br>
            <a:r>
              <a:rPr lang="es-MX" altLang="es-MX" sz="2400" dirty="0"/>
              <a:t>Sus limitaciones estriban en la pericia del docente para utilizar este medio como apoyo a su conocimiento previo sobre el tema.</a:t>
            </a:r>
            <a:endParaRPr lang="es-ES" altLang="es-MX" sz="2400" b="1" dirty="0"/>
          </a:p>
        </p:txBody>
      </p:sp>
      <p:sp>
        <p:nvSpPr>
          <p:cNvPr id="9220" name="Line 3"/>
          <p:cNvSpPr>
            <a:spLocks noChangeShapeType="1"/>
          </p:cNvSpPr>
          <p:nvPr/>
        </p:nvSpPr>
        <p:spPr bwMode="auto">
          <a:xfrm>
            <a:off x="2206626" y="1916113"/>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1821032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28EFD9-F93D-4920-8844-152ECB24386B}"/>
              </a:ext>
            </a:extLst>
          </p:cNvPr>
          <p:cNvSpPr>
            <a:spLocks noGrp="1"/>
          </p:cNvSpPr>
          <p:nvPr>
            <p:ph type="title"/>
          </p:nvPr>
        </p:nvSpPr>
        <p:spPr/>
        <p:txBody>
          <a:bodyPr/>
          <a:lstStyle/>
          <a:p>
            <a:endParaRPr lang="es-MX"/>
          </a:p>
        </p:txBody>
      </p:sp>
      <p:pic>
        <p:nvPicPr>
          <p:cNvPr id="4" name="Marcador de contenido 3">
            <a:extLst>
              <a:ext uri="{FF2B5EF4-FFF2-40B4-BE49-F238E27FC236}">
                <a16:creationId xmlns:a16="http://schemas.microsoft.com/office/drawing/2014/main" id="{6E269E0D-8B47-43E4-A989-BB4FDCD065B9}"/>
              </a:ext>
            </a:extLst>
          </p:cNvPr>
          <p:cNvPicPr>
            <a:picLocks noGrp="1"/>
          </p:cNvPicPr>
          <p:nvPr>
            <p:ph idx="1"/>
          </p:nvPr>
        </p:nvPicPr>
        <p:blipFill rotWithShape="1">
          <a:blip r:embed="rId2"/>
          <a:srcRect l="33718" t="10661" r="8577" b="25971"/>
          <a:stretch/>
        </p:blipFill>
        <p:spPr bwMode="auto">
          <a:xfrm>
            <a:off x="1834183" y="2160588"/>
            <a:ext cx="6283671" cy="38814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090026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B28A4EB6-DA77-4A7E-B704-299383822A84}"/>
              </a:ext>
            </a:extLst>
          </p:cNvPr>
          <p:cNvPicPr>
            <a:picLocks noGrp="1"/>
          </p:cNvPicPr>
          <p:nvPr>
            <p:ph idx="1"/>
          </p:nvPr>
        </p:nvPicPr>
        <p:blipFill rotWithShape="1">
          <a:blip r:embed="rId2"/>
          <a:srcRect l="33492" t="12070" r="7332" b="23154"/>
          <a:stretch/>
        </p:blipFill>
        <p:spPr bwMode="auto">
          <a:xfrm>
            <a:off x="1824126" y="484188"/>
            <a:ext cx="6303786" cy="3881437"/>
          </a:xfrm>
          <a:prstGeom prst="rect">
            <a:avLst/>
          </a:prstGeom>
          <a:ln>
            <a:noFill/>
          </a:ln>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id="{285822B2-19B6-43B8-B7C8-492C65CCCD6F}"/>
              </a:ext>
            </a:extLst>
          </p:cNvPr>
          <p:cNvPicPr/>
          <p:nvPr/>
        </p:nvPicPr>
        <p:blipFill rotWithShape="1">
          <a:blip r:embed="rId3"/>
          <a:srcRect l="33718" t="35406" r="8237" b="38845"/>
          <a:stretch/>
        </p:blipFill>
        <p:spPr bwMode="auto">
          <a:xfrm>
            <a:off x="1824126" y="4365624"/>
            <a:ext cx="6171794" cy="22383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800178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C848DE7-66F8-4308-B3AB-F2C95EE7505C}"/>
              </a:ext>
            </a:extLst>
          </p:cNvPr>
          <p:cNvSpPr>
            <a:spLocks noGrp="1"/>
          </p:cNvSpPr>
          <p:nvPr>
            <p:ph idx="1"/>
          </p:nvPr>
        </p:nvSpPr>
        <p:spPr>
          <a:xfrm>
            <a:off x="663687" y="864052"/>
            <a:ext cx="8596668" cy="4499518"/>
          </a:xfrm>
        </p:spPr>
        <p:txBody>
          <a:bodyPr>
            <a:normAutofit/>
          </a:bodyPr>
          <a:lstStyle/>
          <a:p>
            <a:pPr marL="0" indent="0">
              <a:buNone/>
            </a:pPr>
            <a:r>
              <a:rPr lang="es-MX" sz="2400" dirty="0" smtClean="0"/>
              <a:t>Fuente:</a:t>
            </a:r>
          </a:p>
          <a:p>
            <a:pPr marL="0" indent="0">
              <a:buNone/>
            </a:pPr>
            <a:endParaRPr lang="es-MX" sz="2400" dirty="0"/>
          </a:p>
          <a:p>
            <a:r>
              <a:rPr lang="es-MX" dirty="0"/>
              <a:t>SEDEMA. Inventario de Residuos Sólidos CDMX-2015 (2015:27,29</a:t>
            </a:r>
            <a:r>
              <a:rPr lang="es-MX" dirty="0" smtClean="0"/>
              <a:t>).</a:t>
            </a:r>
          </a:p>
          <a:p>
            <a:endParaRPr lang="es-MX" dirty="0"/>
          </a:p>
          <a:p>
            <a:r>
              <a:rPr lang="es-MX" dirty="0"/>
              <a:t>Banco Mundial, Qué desperdicio: Una revisión global de la gestión de residuos sólidos, en página web: http://web.worldbank.org/WBSITE/EXTERNAL/TOPICS/EXTURBANDEVELOPMENT/0,,contentMDK:23172887~pagePK:210058~piPK:210062~theSitePK:337178,00.html</a:t>
            </a:r>
          </a:p>
          <a:p>
            <a:endParaRPr lang="es-MX" dirty="0" smtClean="0"/>
          </a:p>
          <a:p>
            <a:r>
              <a:rPr lang="es-MX" dirty="0" smtClean="0"/>
              <a:t>SEMARNAT</a:t>
            </a:r>
            <a:r>
              <a:rPr lang="es-MX" dirty="0"/>
              <a:t>, Residuos, en página web: http://apps1.semarnat.gob.mx/dgeia/informe_12/pdf/Cap7_residuos.pdf</a:t>
            </a:r>
          </a:p>
          <a:p>
            <a:endParaRPr lang="es-MX" dirty="0"/>
          </a:p>
          <a:p>
            <a:endParaRPr lang="es-MX" dirty="0"/>
          </a:p>
        </p:txBody>
      </p:sp>
    </p:spTree>
    <p:extLst>
      <p:ext uri="{BB962C8B-B14F-4D97-AF65-F5344CB8AC3E}">
        <p14:creationId xmlns:p14="http://schemas.microsoft.com/office/powerpoint/2010/main" val="157707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1D234EED-B078-4645-8BCA-F9278C78B057}" type="slidenum">
              <a:rPr lang="es-ES" altLang="es-MX" smtClean="0">
                <a:solidFill>
                  <a:schemeClr val="tx2"/>
                </a:solidFill>
                <a:latin typeface="Rage Italic" pitchFamily="66" charset="0"/>
              </a:rPr>
              <a:pPr eaLnBrk="1" hangingPunct="1"/>
              <a:t>5</a:t>
            </a:fld>
            <a:endParaRPr lang="es-ES" altLang="es-MX" smtClean="0">
              <a:solidFill>
                <a:schemeClr val="tx2"/>
              </a:solidFill>
              <a:latin typeface="Rage Italic" pitchFamily="66" charset="0"/>
            </a:endParaRPr>
          </a:p>
        </p:txBody>
      </p:sp>
      <p:sp>
        <p:nvSpPr>
          <p:cNvPr id="15362" name="Rectangle 2"/>
          <p:cNvSpPr>
            <a:spLocks noGrp="1" noChangeArrowheads="1"/>
          </p:cNvSpPr>
          <p:nvPr>
            <p:ph type="ctrTitle"/>
          </p:nvPr>
        </p:nvSpPr>
        <p:spPr>
          <a:xfrm>
            <a:off x="2576339" y="3172288"/>
            <a:ext cx="6697663" cy="1470025"/>
          </a:xfrm>
        </p:spPr>
        <p:txBody>
          <a:bodyPr>
            <a:normAutofit fontScale="90000"/>
          </a:bodyPr>
          <a:lstStyle/>
          <a:p>
            <a:pPr>
              <a:defRPr/>
            </a:pPr>
            <a:r>
              <a:rPr lang="es-MX" altLang="es-MX" sz="2400" b="1" dirty="0"/>
              <a:t>SUGERENCIAS DE MOMENTO Y USO:</a:t>
            </a:r>
            <a:r>
              <a:rPr lang="es-MX" altLang="es-MX" sz="2400" dirty="0"/>
              <a:t>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Una vez que el alumno conozca </a:t>
            </a:r>
            <a:r>
              <a:rPr lang="es-MX" altLang="es-MX" sz="2400" dirty="0" smtClean="0"/>
              <a:t>las teorías sobre el desarrollo sustentable </a:t>
            </a:r>
            <a:r>
              <a:rPr lang="es-MX" altLang="es-MX" sz="2400" dirty="0"/>
              <a:t>podrá </a:t>
            </a:r>
            <a:r>
              <a:rPr lang="es-MX" altLang="es-MX" sz="2400" dirty="0" smtClean="0"/>
              <a:t>presentarse este tema de conceptos y procesos de tratamiento de la basura.</a:t>
            </a:r>
            <a:r>
              <a:rPr lang="es-MX" altLang="es-MX" sz="2400" dirty="0"/>
              <a:t/>
            </a:r>
            <a:br>
              <a:rPr lang="es-MX" altLang="es-MX" sz="2400" dirty="0"/>
            </a:br>
            <a:r>
              <a:rPr lang="es-MX" altLang="es-MX" sz="2400" dirty="0"/>
              <a:t/>
            </a:r>
            <a:br>
              <a:rPr lang="es-MX" altLang="es-MX" sz="2400" dirty="0"/>
            </a:br>
            <a:r>
              <a:rPr lang="es-MX" altLang="es-MX" sz="2400" dirty="0"/>
              <a:t/>
            </a:r>
            <a:br>
              <a:rPr lang="es-MX" altLang="es-MX" sz="2400" dirty="0"/>
            </a:br>
            <a:endParaRPr lang="es-ES" altLang="es-MX" sz="2400" dirty="0"/>
          </a:p>
        </p:txBody>
      </p:sp>
      <p:sp>
        <p:nvSpPr>
          <p:cNvPr id="10244" name="Line 3"/>
          <p:cNvSpPr>
            <a:spLocks noChangeShapeType="1"/>
          </p:cNvSpPr>
          <p:nvPr/>
        </p:nvSpPr>
        <p:spPr bwMode="auto">
          <a:xfrm>
            <a:off x="2206626" y="177323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2762448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a:t>
            </a:r>
            <a:endParaRPr lang="es-MX" dirty="0"/>
          </a:p>
        </p:txBody>
      </p:sp>
      <p:sp>
        <p:nvSpPr>
          <p:cNvPr id="3" name="2 Marcador de contenido"/>
          <p:cNvSpPr>
            <a:spLocks noGrp="1"/>
          </p:cNvSpPr>
          <p:nvPr>
            <p:ph idx="1"/>
          </p:nvPr>
        </p:nvSpPr>
        <p:spPr/>
        <p:txBody>
          <a:bodyPr/>
          <a:lstStyle/>
          <a:p>
            <a:pPr marL="0" indent="0">
              <a:buNone/>
            </a:pPr>
            <a:r>
              <a:rPr lang="es-MX" sz="2800" dirty="0" smtClean="0"/>
              <a:t>DE </a:t>
            </a:r>
            <a:r>
              <a:rPr lang="es-MX" sz="2800" dirty="0" smtClean="0"/>
              <a:t>LA UNIDAD DE COMPETENCIA</a:t>
            </a:r>
          </a:p>
          <a:p>
            <a:r>
              <a:rPr lang="es-MX" b="1" dirty="0"/>
              <a:t>Analizar los diferentes métodos de tratamiento de basura. Entender el modelo económico como influencia en la generación de basura. </a:t>
            </a:r>
            <a:endParaRPr lang="es-MX" b="1" dirty="0"/>
          </a:p>
        </p:txBody>
      </p:sp>
    </p:spTree>
    <p:extLst>
      <p:ext uri="{BB962C8B-B14F-4D97-AF65-F5344CB8AC3E}">
        <p14:creationId xmlns:p14="http://schemas.microsoft.com/office/powerpoint/2010/main" val="2356308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3E0111D2-B3A6-4743-BDEF-2918D085EE55}" type="slidenum">
              <a:rPr lang="es-ES" altLang="es-MX" smtClean="0">
                <a:solidFill>
                  <a:schemeClr val="tx2"/>
                </a:solidFill>
                <a:latin typeface="Rage Italic" pitchFamily="66" charset="0"/>
              </a:rPr>
              <a:pPr eaLnBrk="1" hangingPunct="1"/>
              <a:t>7</a:t>
            </a:fld>
            <a:endParaRPr lang="es-ES" altLang="es-MX" smtClean="0">
              <a:solidFill>
                <a:schemeClr val="tx2"/>
              </a:solidFill>
              <a:latin typeface="Rage Italic" pitchFamily="66" charset="0"/>
            </a:endParaRPr>
          </a:p>
        </p:txBody>
      </p:sp>
      <p:sp>
        <p:nvSpPr>
          <p:cNvPr id="11267" name="Rectangle 2"/>
          <p:cNvSpPr>
            <a:spLocks noGrp="1" noChangeArrowheads="1"/>
          </p:cNvSpPr>
          <p:nvPr>
            <p:ph type="ctrTitle"/>
          </p:nvPr>
        </p:nvSpPr>
        <p:spPr>
          <a:xfrm>
            <a:off x="2209800" y="2997201"/>
            <a:ext cx="7772400" cy="1470025"/>
          </a:xfrm>
        </p:spPr>
        <p:txBody>
          <a:bodyPr/>
          <a:lstStyle/>
          <a:p>
            <a:pPr eaLnBrk="1" hangingPunct="1"/>
            <a:r>
              <a:rPr lang="es-MX" altLang="es-MX" sz="2400" b="1" dirty="0"/>
              <a:t>RECURSO DIDÁCTICO:</a:t>
            </a:r>
            <a:r>
              <a:rPr lang="es-MX" altLang="es-MX" sz="2400" dirty="0"/>
              <a:t> </a:t>
            </a:r>
            <a:br>
              <a:rPr lang="es-MX" altLang="es-MX" sz="2400" dirty="0"/>
            </a:br>
            <a:r>
              <a:rPr lang="es-MX" altLang="es-MX" sz="2400" dirty="0"/>
              <a:t/>
            </a:r>
            <a:br>
              <a:rPr lang="es-MX" altLang="es-MX" sz="2400" dirty="0"/>
            </a:br>
            <a:endParaRPr lang="es-ES" altLang="es-MX" sz="2400" b="1" dirty="0"/>
          </a:p>
        </p:txBody>
      </p:sp>
      <p:sp>
        <p:nvSpPr>
          <p:cNvPr id="11268" name="Line 3"/>
          <p:cNvSpPr>
            <a:spLocks noChangeShapeType="1"/>
          </p:cNvSpPr>
          <p:nvPr/>
        </p:nvSpPr>
        <p:spPr bwMode="auto">
          <a:xfrm>
            <a:off x="2206626" y="155733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430984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33BE91-4023-44A7-952D-7470C61D6603}"/>
              </a:ext>
            </a:extLst>
          </p:cNvPr>
          <p:cNvSpPr>
            <a:spLocks noGrp="1"/>
          </p:cNvSpPr>
          <p:nvPr>
            <p:ph type="ctrTitle"/>
          </p:nvPr>
        </p:nvSpPr>
        <p:spPr/>
        <p:txBody>
          <a:bodyPr/>
          <a:lstStyle/>
          <a:p>
            <a:r>
              <a:rPr lang="es-MX" dirty="0" smtClean="0"/>
              <a:t>RESIDUOS SÓLIDOS</a:t>
            </a:r>
            <a:br>
              <a:rPr lang="es-MX" dirty="0" smtClean="0"/>
            </a:br>
            <a:endParaRPr lang="es-MX" dirty="0"/>
          </a:p>
        </p:txBody>
      </p:sp>
      <p:sp>
        <p:nvSpPr>
          <p:cNvPr id="4" name="Subtítulo 3"/>
          <p:cNvSpPr>
            <a:spLocks noGrp="1"/>
          </p:cNvSpPr>
          <p:nvPr>
            <p:ph type="subTitle" idx="1"/>
          </p:nvPr>
        </p:nvSpPr>
        <p:spPr/>
        <p:txBody>
          <a:bodyPr/>
          <a:lstStyle/>
          <a:p>
            <a:endParaRPr lang="es-MX"/>
          </a:p>
        </p:txBody>
      </p:sp>
    </p:spTree>
    <p:extLst>
      <p:ext uri="{BB962C8B-B14F-4D97-AF65-F5344CB8AC3E}">
        <p14:creationId xmlns:p14="http://schemas.microsoft.com/office/powerpoint/2010/main" val="4263526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F49BF5-197E-477F-AC34-84642D2DE6AE}"/>
              </a:ext>
            </a:extLst>
          </p:cNvPr>
          <p:cNvSpPr>
            <a:spLocks noGrp="1"/>
          </p:cNvSpPr>
          <p:nvPr>
            <p:ph type="title"/>
          </p:nvPr>
        </p:nvSpPr>
        <p:spPr>
          <a:xfrm>
            <a:off x="827461" y="4843566"/>
            <a:ext cx="8596668" cy="1826581"/>
          </a:xfrm>
        </p:spPr>
        <p:txBody>
          <a:bodyPr>
            <a:noAutofit/>
          </a:bodyPr>
          <a:lstStyle/>
          <a:p>
            <a:r>
              <a:rPr lang="es-MX" sz="3600" cap="none" dirty="0"/>
              <a:t>A medida que el mundo avanza hacia su futuro urbano, la cantidad de residuos sólidos municipales (MSW), está creciendo aún más rápido que la tasa de urbanización. </a:t>
            </a:r>
            <a:br>
              <a:rPr lang="es-MX" sz="3600" cap="none" dirty="0"/>
            </a:br>
            <a:r>
              <a:rPr lang="es-MX" sz="3600" cap="none" dirty="0"/>
              <a:t/>
            </a:r>
            <a:br>
              <a:rPr lang="es-MX" sz="3600" cap="none" dirty="0"/>
            </a:br>
            <a:r>
              <a:rPr lang="es-MX" sz="3600" cap="none" dirty="0"/>
              <a:t>Hace diez años había 2,9 mil millones de residentes urbanos que generaron alrededor de 0,64 kg de MSW por persona al día (0,68 mil millones de toneladas al año).</a:t>
            </a:r>
          </a:p>
        </p:txBody>
      </p:sp>
    </p:spTree>
    <p:extLst>
      <p:ext uri="{BB962C8B-B14F-4D97-AF65-F5344CB8AC3E}">
        <p14:creationId xmlns:p14="http://schemas.microsoft.com/office/powerpoint/2010/main" val="329833334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247</TotalTime>
  <Words>1176</Words>
  <Application>Microsoft Office PowerPoint</Application>
  <PresentationFormat>Panorámica</PresentationFormat>
  <Paragraphs>86</Paragraphs>
  <Slides>42</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42</vt:i4>
      </vt:variant>
    </vt:vector>
  </HeadingPairs>
  <TitlesOfParts>
    <vt:vector size="48" baseType="lpstr">
      <vt:lpstr>Arial</vt:lpstr>
      <vt:lpstr>Calibri</vt:lpstr>
      <vt:lpstr>Rage Italic</vt:lpstr>
      <vt:lpstr>Trebuchet MS</vt:lpstr>
      <vt:lpstr>Wingdings 3</vt:lpstr>
      <vt:lpstr>Faceta</vt:lpstr>
      <vt:lpstr>UNIDAD DE APRENDIZAJE:  ENERGÉTICOS ALTERNATIVOS URBANOS   UNIDAD DE COMPETENCIA: Sistemas de tratamiento de basura   MATERIAL DIDÁCTICO: Material audiovisual (proyectable)  AUTOR: Dra. En Urbanismo Adriana Soledad Espinosa Flores 0CTUBRE 2017  </vt:lpstr>
      <vt:lpstr>Presentación de PowerPoint</vt:lpstr>
      <vt:lpstr>PROGRAMA DE LA UNIDAD DE APRENDIZAJE:    El propósito de esta Unidad de Aprendizaje es que el alumno comprenda la importancia del tema de la basura en relación con el medio ambiente y las posibles soluciones. </vt:lpstr>
      <vt:lpstr>VETAJAS Y LIMITACIONES DEL RECURSO DIDÁCTICO:    Las ventajas que ofrece este material es que proporciona tanto al profesor como al alumno un apoyo visual para identificar y entender ejemplos de los diversos elementos de la estructura urbana. Sus limitaciones estriban en la pericia del docente para utilizar este medio como apoyo a su conocimiento previo sobre el tema.</vt:lpstr>
      <vt:lpstr>SUGERENCIAS DE MOMENTO Y USO:    Una vez que el alumno conozca las teorías sobre el desarrollo sustentable podrá presentarse este tema de conceptos y procesos de tratamiento de la basura.   </vt:lpstr>
      <vt:lpstr>PROPÓSITO</vt:lpstr>
      <vt:lpstr>RECURSO DIDÁCTICO:   </vt:lpstr>
      <vt:lpstr>RESIDUOS SÓLIDOS </vt:lpstr>
      <vt:lpstr>A medida que el mundo avanza hacia su futuro urbano, la cantidad de residuos sólidos municipales (MSW), está creciendo aún más rápido que la tasa de urbanización.   Hace diez años había 2,9 mil millones de residentes urbanos que generaron alrededor de 0,64 kg de MSW por persona al día (0,68 mil millones de toneladas al año).</vt:lpstr>
      <vt:lpstr>Hoy estas cantidades han aumentado a cerca de 3 mil millones de residentes generando 1,2 kg por persona por día (1,3 mil millones de toneladas por año).  Para el 2025, esto probablemente aumentará a 4,3 mil millones de residentes urbanos generando alrededor de 1,42 kg / habitante / día de residuos sólidos municipales (2,2 mil millones de toneladas al año).</vt:lpstr>
      <vt:lpstr>Residuos sólidos municipales</vt:lpstr>
      <vt:lpstr>Residuos sólidos municipales</vt:lpstr>
      <vt:lpstr>Impactos de los residuos sobre la población y los ecosistemas</vt:lpstr>
      <vt:lpstr>Las tasas de generación de RSM están influenciadas por desarrollo industrial, el grado de industrialización, la hábitos y clima local. Generalmente, cuanto mayor sea la el desarrollo económico y la tasa de urbanización, mayor será la cantidad de residuos sólidos producidos.  El nivel de ingresos y la urbanización están altamente correlacionados.</vt:lpstr>
      <vt:lpstr>Presentación de PowerPoint</vt:lpstr>
      <vt:lpstr>Promedio de Generación de basura per cápita, por región</vt:lpstr>
      <vt:lpstr>Proyección de generación de basura por región</vt:lpstr>
      <vt:lpstr>Generación de RSU per cápita en países de la OCDE, 2010 </vt:lpstr>
      <vt:lpstr>La composición de los desechos está influenciada por factores como la cultura, el desarrollo económico, el clima y las fuentes de energía; la composición de los residuos repercute la frecuencia con que se recogen los residuos y cómo se elimina</vt:lpstr>
      <vt:lpstr>Presentación de PowerPoint</vt:lpstr>
      <vt:lpstr>Composición de Residuos Sólidos por Ingresos y Año</vt:lpstr>
      <vt:lpstr>Presentación de PowerPoint</vt:lpstr>
      <vt:lpstr>Caso mexicano</vt:lpstr>
      <vt:lpstr>Presentación de PowerPoint</vt:lpstr>
      <vt:lpstr>Disposición de la basura</vt:lpstr>
      <vt:lpstr>Presentación de PowerPoint</vt:lpstr>
      <vt:lpstr>Disposición</vt:lpstr>
      <vt:lpstr>Presentación de PowerPoint</vt:lpstr>
      <vt:lpstr>Presentación de PowerPoint</vt:lpstr>
      <vt:lpstr>BASURA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Ventajas de la separación de residuos según la norma NADF-024- AMBT 2013 </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ENERGÉTICOS ALTERNATIVOS URBANOS</dc:title>
  <dc:creator>Edmundo López</dc:creator>
  <cp:lastModifiedBy>Adriana</cp:lastModifiedBy>
  <cp:revision>11</cp:revision>
  <dcterms:created xsi:type="dcterms:W3CDTF">2017-08-09T03:25:28Z</dcterms:created>
  <dcterms:modified xsi:type="dcterms:W3CDTF">2017-10-15T04:28:26Z</dcterms:modified>
</cp:coreProperties>
</file>