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7" r:id="rId1"/>
  </p:sldMasterIdLst>
  <p:notesMasterIdLst>
    <p:notesMasterId r:id="rId40"/>
  </p:notesMasterIdLst>
  <p:sldIdLst>
    <p:sldId id="261" r:id="rId2"/>
    <p:sldId id="260" r:id="rId3"/>
    <p:sldId id="300" r:id="rId4"/>
    <p:sldId id="301" r:id="rId5"/>
    <p:sldId id="302" r:id="rId6"/>
    <p:sldId id="313" r:id="rId7"/>
    <p:sldId id="303" r:id="rId8"/>
    <p:sldId id="304" r:id="rId9"/>
    <p:sldId id="305" r:id="rId10"/>
    <p:sldId id="306" r:id="rId11"/>
    <p:sldId id="317" r:id="rId12"/>
    <p:sldId id="263" r:id="rId13"/>
    <p:sldId id="270" r:id="rId14"/>
    <p:sldId id="282" r:id="rId15"/>
    <p:sldId id="281" r:id="rId16"/>
    <p:sldId id="280" r:id="rId17"/>
    <p:sldId id="279" r:id="rId18"/>
    <p:sldId id="283" r:id="rId19"/>
    <p:sldId id="284" r:id="rId20"/>
    <p:sldId id="285" r:id="rId21"/>
    <p:sldId id="286" r:id="rId22"/>
    <p:sldId id="318" r:id="rId23"/>
    <p:sldId id="297" r:id="rId24"/>
    <p:sldId id="307" r:id="rId25"/>
    <p:sldId id="308" r:id="rId26"/>
    <p:sldId id="309" r:id="rId27"/>
    <p:sldId id="310" r:id="rId28"/>
    <p:sldId id="311" r:id="rId29"/>
    <p:sldId id="312" r:id="rId30"/>
    <p:sldId id="298" r:id="rId31"/>
    <p:sldId id="299" r:id="rId32"/>
    <p:sldId id="319" r:id="rId33"/>
    <p:sldId id="269" r:id="rId34"/>
    <p:sldId id="287" r:id="rId35"/>
    <p:sldId id="288" r:id="rId36"/>
    <p:sldId id="289" r:id="rId37"/>
    <p:sldId id="290" r:id="rId38"/>
    <p:sldId id="259" r:id="rId39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88034"/>
    <a:srgbClr val="2D53FE"/>
    <a:srgbClr val="9D8536"/>
    <a:srgbClr val="FF3300"/>
    <a:srgbClr val="FF9900"/>
    <a:srgbClr val="2D53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90" autoAdjust="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160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85E40E-2D36-6B40-B94C-E1D7C50DE4D0}" type="datetimeFigureOut">
              <a:rPr lang="es-ES" smtClean="0"/>
              <a:t>19/10/2017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E6F0D6-6552-DF4D-A969-BD0CE982FE0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14925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PORTADA</a:t>
            </a:r>
            <a:r>
              <a:rPr lang="es-ES" baseline="0" dirty="0" smtClean="0"/>
              <a:t> 2 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569884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70255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027413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188209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663739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62862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802080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763969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CONTRAPORTADA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83409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496152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551794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943459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279418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704784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38137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422637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19/10/2017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1851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19/10/2017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85735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19/10/2017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165841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19/10/2017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70257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19/10/2017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296919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19/10/2017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693330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19/10/2017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21233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19/10/2017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41248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1"/>
            <a:ext cx="8229600" cy="4967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63357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19/10/2017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6784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19/10/2017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0480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19/10/2017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84926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19/10/2017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54319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19/10/2017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96225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19/10/2017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4982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19/10/2017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8087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19/10/2017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8370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749"/>
            <a:ext cx="1952272" cy="6852504"/>
            <a:chOff x="6627813" y="196102"/>
            <a:chExt cx="1952625" cy="5677649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6102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DA5DE-CB02-F146-B8B0-A4C7E19A4A49}" type="datetimeFigureOut">
              <a:rPr lang="es-ES" smtClean="0"/>
              <a:t>19/10/2017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01209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g"/><Relationship Id="rId3" Type="http://schemas.openxmlformats.org/officeDocument/2006/relationships/hyperlink" Target="https://www.biography.com/people/coco-chanel-9244165" TargetMode="External"/><Relationship Id="rId7" Type="http://schemas.openxmlformats.org/officeDocument/2006/relationships/image" Target="../media/image20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hyperlink" Target="https://www.biography.com/people/est&#233;e-lauder-9374625" TargetMode="External"/><Relationship Id="rId10" Type="http://schemas.openxmlformats.org/officeDocument/2006/relationships/image" Target="../media/image23.jpg"/><Relationship Id="rId4" Type="http://schemas.openxmlformats.org/officeDocument/2006/relationships/image" Target="../media/image18.jpeg"/><Relationship Id="rId9" Type="http://schemas.openxmlformats.org/officeDocument/2006/relationships/image" Target="../media/image22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s://www.biography.com/people/coco-chanel-9244165" TargetMode="Externa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s://www.biography.com/people/est&#233;e-lauder-9374625" TargetMode="Externa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thefamouspeople.com/" TargetMode="External"/><Relationship Id="rId3" Type="http://schemas.openxmlformats.org/officeDocument/2006/relationships/image" Target="../media/image25.png"/><Relationship Id="rId7" Type="http://schemas.openxmlformats.org/officeDocument/2006/relationships/hyperlink" Target="https://images.google.com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biography.com/people/" TargetMode="External"/><Relationship Id="rId5" Type="http://schemas.openxmlformats.org/officeDocument/2006/relationships/hyperlink" Target="http://fortune.com/2013/05/06/20-companies-that-made-the-most/" TargetMode="External"/><Relationship Id="rId4" Type="http://schemas.openxmlformats.org/officeDocument/2006/relationships/hyperlink" Target="http://www.nbcnews.com/id/39980719/ns/business-us_business/t/famous-companies-surprising-starts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46409" y="3571449"/>
            <a:ext cx="8441473" cy="573745"/>
          </a:xfr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s-ES" sz="2800" b="1" dirty="0" smtClean="0">
                <a:ln w="0"/>
                <a:solidFill>
                  <a:srgbClr val="9D853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venir Black"/>
                <a:cs typeface="Avenir Black"/>
              </a:rPr>
              <a:t>TÍTULO: “A TRIP TO THE PAST(</a:t>
            </a:r>
            <a:r>
              <a:rPr lang="es-ES" sz="2800" b="1" dirty="0" err="1" smtClean="0">
                <a:ln w="0"/>
                <a:solidFill>
                  <a:srgbClr val="9D853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venir Black"/>
                <a:cs typeface="Avenir Black"/>
              </a:rPr>
              <a:t>business</a:t>
            </a:r>
            <a:r>
              <a:rPr lang="es-ES" sz="2800" b="1" dirty="0" smtClean="0">
                <a:ln w="0"/>
                <a:solidFill>
                  <a:srgbClr val="9D853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venir Black"/>
                <a:cs typeface="Avenir Black"/>
              </a:rPr>
              <a:t>)”</a:t>
            </a:r>
            <a:endParaRPr lang="es-ES" sz="1400" dirty="0">
              <a:ln w="0"/>
              <a:solidFill>
                <a:srgbClr val="9D8536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venir Book"/>
              <a:cs typeface="Avenir Book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-43180" y="0"/>
            <a:ext cx="342900" cy="685800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/>
        </p:nvSpPr>
        <p:spPr>
          <a:xfrm>
            <a:off x="309879" y="0"/>
            <a:ext cx="45719" cy="6858000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7" name="Imagen 16" descr="Sin título-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0699" y="469900"/>
            <a:ext cx="4081707" cy="787400"/>
          </a:xfrm>
          <a:prstGeom prst="rect">
            <a:avLst/>
          </a:prstGeom>
        </p:spPr>
      </p:pic>
      <p:sp>
        <p:nvSpPr>
          <p:cNvPr id="18" name="Rectángulo 17"/>
          <p:cNvSpPr/>
          <p:nvPr/>
        </p:nvSpPr>
        <p:spPr>
          <a:xfrm>
            <a:off x="5114664" y="780534"/>
            <a:ext cx="39823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dirty="0" smtClean="0">
                <a:latin typeface="Avenir Book"/>
                <a:cs typeface="Avenir Book"/>
              </a:rPr>
              <a:t>Facultad de Contaduría y Administración</a:t>
            </a:r>
          </a:p>
        </p:txBody>
      </p:sp>
      <p:sp>
        <p:nvSpPr>
          <p:cNvPr id="9" name="6 CuadroTexto"/>
          <p:cNvSpPr txBox="1"/>
          <p:nvPr/>
        </p:nvSpPr>
        <p:spPr>
          <a:xfrm>
            <a:off x="685800" y="1362997"/>
            <a:ext cx="812958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 smtClean="0">
                <a:latin typeface="Avenir Book"/>
              </a:rPr>
              <a:t>Facultad de Contaduría y </a:t>
            </a:r>
            <a:r>
              <a:rPr lang="es-ES" sz="2800" b="1" dirty="0" smtClean="0">
                <a:latin typeface="Avenir Book"/>
              </a:rPr>
              <a:t>Administración</a:t>
            </a:r>
          </a:p>
          <a:p>
            <a:pPr algn="ctr"/>
            <a:r>
              <a:rPr lang="es-ES" sz="2800" b="1" dirty="0" smtClean="0">
                <a:solidFill>
                  <a:srgbClr val="988034"/>
                </a:solidFill>
                <a:latin typeface="Avenir Book"/>
              </a:rPr>
              <a:t>Unidad de Aprendizaje: </a:t>
            </a:r>
            <a:r>
              <a:rPr lang="es-ES" sz="2800" b="1" dirty="0" smtClean="0">
                <a:solidFill>
                  <a:srgbClr val="988034"/>
                </a:solidFill>
                <a:latin typeface="Avenir Book"/>
              </a:rPr>
              <a:t>Inglés </a:t>
            </a:r>
            <a:r>
              <a:rPr lang="es-ES" sz="2800" b="1" dirty="0" smtClean="0">
                <a:solidFill>
                  <a:srgbClr val="988034"/>
                </a:solidFill>
                <a:latin typeface="Avenir Book"/>
              </a:rPr>
              <a:t>C1</a:t>
            </a:r>
          </a:p>
          <a:p>
            <a:pPr algn="ctr"/>
            <a:r>
              <a:rPr lang="es-ES" sz="2800" b="1" dirty="0" smtClean="0">
                <a:latin typeface="Avenir Book"/>
              </a:rPr>
              <a:t>Licenciatura en Administración</a:t>
            </a:r>
          </a:p>
          <a:p>
            <a:pPr algn="ctr"/>
            <a:r>
              <a:rPr lang="es-ES" sz="2800" b="1" dirty="0" smtClean="0">
                <a:latin typeface="Avenir Book"/>
              </a:rPr>
              <a:t> (Modalidad Presencial y a distancia)</a:t>
            </a:r>
            <a:endParaRPr lang="es-MX" b="1" dirty="0">
              <a:latin typeface="Avenir Book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957487" y="4655368"/>
            <a:ext cx="5190041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>
                <a:latin typeface="Avenir Roman"/>
                <a:cs typeface="Avenir Black"/>
              </a:rPr>
              <a:t>SOLO VISIÓN PROYECTABLE</a:t>
            </a:r>
            <a:br>
              <a:rPr lang="es-ES" dirty="0">
                <a:latin typeface="Avenir Roman"/>
                <a:cs typeface="Avenir Black"/>
              </a:rPr>
            </a:br>
            <a:r>
              <a:rPr lang="es-ES" b="1" dirty="0">
                <a:latin typeface="Avenir Roman"/>
                <a:cs typeface="Avenir Black"/>
              </a:rPr>
              <a:t>AUTORA:ROSA LILIANA CORDERO NAVA</a:t>
            </a:r>
            <a:r>
              <a:rPr lang="es-ES" dirty="0">
                <a:latin typeface="Avenir Roman"/>
                <a:cs typeface="Avenir Roman"/>
              </a:rPr>
              <a:t/>
            </a:r>
            <a:br>
              <a:rPr lang="es-ES" dirty="0">
                <a:latin typeface="Avenir Roman"/>
                <a:cs typeface="Avenir Roman"/>
              </a:rPr>
            </a:br>
            <a:endParaRPr lang="es-ES" sz="1600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1181199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ítulo 1"/>
          <p:cNvSpPr txBox="1">
            <a:spLocks/>
          </p:cNvSpPr>
          <p:nvPr/>
        </p:nvSpPr>
        <p:spPr>
          <a:xfrm>
            <a:off x="440736" y="145143"/>
            <a:ext cx="8378424" cy="725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" dirty="0" smtClean="0"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			past simple</a:t>
            </a:r>
            <a:r>
              <a:rPr lang="es" sz="3200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 S</a:t>
            </a:r>
            <a:r>
              <a:rPr lang="es" sz="3200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tructure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/>
          </p:nvPr>
        </p:nvGraphicFramePr>
        <p:xfrm>
          <a:off x="856233" y="1254713"/>
          <a:ext cx="7547429" cy="4633297"/>
        </p:xfrm>
        <a:graphic>
          <a:graphicData uri="http://schemas.openxmlformats.org/drawingml/2006/table">
            <a:tbl>
              <a:tblPr firstRow="1" firstCol="1" bandRow="1">
                <a:tableStyleId>{72833802-FEF1-4C79-8D5D-14CF1EAF98D9}</a:tableStyleId>
              </a:tblPr>
              <a:tblGrid>
                <a:gridCol w="7547429">
                  <a:extLst>
                    <a:ext uri="{9D8B030D-6E8A-4147-A177-3AD203B41FA5}">
                      <a16:colId xmlns:a16="http://schemas.microsoft.com/office/drawing/2014/main" val="502988959"/>
                    </a:ext>
                  </a:extLst>
                </a:gridCol>
              </a:tblGrid>
              <a:tr h="588601">
                <a:tc>
                  <a:txBody>
                    <a:bodyPr/>
                    <a:lstStyle/>
                    <a:p>
                      <a:pPr marR="152400"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200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Time</a:t>
                      </a:r>
                      <a:r>
                        <a:rPr lang="en-US" sz="2000" baseline="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expressions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2" marR="67552" marT="0" marB="0"/>
                </a:tc>
                <a:extLst>
                  <a:ext uri="{0D108BD9-81ED-4DB2-BD59-A6C34878D82A}">
                    <a16:rowId xmlns:a16="http://schemas.microsoft.com/office/drawing/2014/main" val="1566759336"/>
                  </a:ext>
                </a:extLst>
              </a:tr>
              <a:tr h="2249714">
                <a:tc>
                  <a:txBody>
                    <a:bodyPr/>
                    <a:lstStyle/>
                    <a:p>
                      <a:pPr marR="152400"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2800" dirty="0"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 look at that </a:t>
                      </a:r>
                      <a:r>
                        <a:rPr lang="en-US" sz="2800" dirty="0" smtClean="0">
                          <a:solidFill>
                            <a:srgbClr val="FF0000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yesterday.</a:t>
                      </a:r>
                      <a:endParaRPr lang="es-MX" sz="20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R="152400"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2800" dirty="0"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 had broadband connected </a:t>
                      </a:r>
                      <a:r>
                        <a:rPr lang="en-US" sz="2800" dirty="0">
                          <a:solidFill>
                            <a:srgbClr val="FF0000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three </a:t>
                      </a:r>
                      <a:r>
                        <a:rPr lang="en-US" sz="2800" dirty="0" smtClean="0">
                          <a:solidFill>
                            <a:srgbClr val="FF0000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days</a:t>
                      </a:r>
                      <a:r>
                        <a:rPr lang="en-US" sz="2800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US" sz="2800" dirty="0" smtClean="0">
                          <a:solidFill>
                            <a:srgbClr val="FF0000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 a month </a:t>
                      </a:r>
                      <a:r>
                        <a:rPr lang="en-US" sz="2800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US" sz="2800" dirty="0" smtClean="0">
                          <a:solidFill>
                            <a:srgbClr val="FF0000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two years  ago</a:t>
                      </a:r>
                      <a:r>
                        <a:rPr lang="en-US" sz="2800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.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R="152400"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2800" dirty="0"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 used  that system </a:t>
                      </a:r>
                      <a:r>
                        <a:rPr lang="en-US" sz="2800" dirty="0">
                          <a:solidFill>
                            <a:srgbClr val="FF0000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last week </a:t>
                      </a:r>
                      <a:r>
                        <a:rPr lang="en-US" sz="2800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US" sz="2800" dirty="0" smtClean="0">
                          <a:solidFill>
                            <a:srgbClr val="FF0000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year month.</a:t>
                      </a:r>
                      <a:endParaRPr lang="es-MX" sz="20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R="152400"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2800" dirty="0"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 started that user group </a:t>
                      </a:r>
                      <a:r>
                        <a:rPr lang="en-US" sz="2800" dirty="0">
                          <a:solidFill>
                            <a:srgbClr val="FF0000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on </a:t>
                      </a:r>
                      <a:r>
                        <a:rPr lang="en-US" sz="2800" dirty="0" smtClean="0">
                          <a:solidFill>
                            <a:srgbClr val="FF0000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Monday </a:t>
                      </a:r>
                      <a:r>
                        <a:rPr lang="en-US" sz="2800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/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R="152400"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2800" dirty="0" smtClean="0">
                          <a:solidFill>
                            <a:srgbClr val="FF0000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in </a:t>
                      </a:r>
                      <a:r>
                        <a:rPr lang="en-US" sz="2800" dirty="0">
                          <a:solidFill>
                            <a:srgbClr val="FF0000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June in 2001</a:t>
                      </a:r>
                      <a:endParaRPr lang="es-MX" sz="20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145572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5176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 rot="19510212">
            <a:off x="171184" y="3070179"/>
            <a:ext cx="8176273" cy="1084216"/>
          </a:xfrm>
        </p:spPr>
        <p:txBody>
          <a:bodyPr>
            <a:normAutofit fontScale="90000"/>
          </a:bodyPr>
          <a:lstStyle/>
          <a:p>
            <a:pPr algn="ctr"/>
            <a:r>
              <a:rPr lang="es-ES" b="1" dirty="0" err="1" smtClean="0"/>
              <a:t>History</a:t>
            </a:r>
            <a:r>
              <a:rPr lang="es-ES" b="1" dirty="0" smtClean="0"/>
              <a:t> of </a:t>
            </a:r>
            <a:r>
              <a:rPr lang="es-ES" b="1" dirty="0" err="1" smtClean="0"/>
              <a:t>famous</a:t>
            </a:r>
            <a:r>
              <a:rPr lang="es-ES" b="1" dirty="0" smtClean="0"/>
              <a:t> </a:t>
            </a:r>
            <a:r>
              <a:rPr lang="es-ES" b="1" dirty="0" err="1" smtClean="0"/>
              <a:t>companies</a:t>
            </a:r>
            <a:endParaRPr lang="es-MX" b="1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1796" y="4672067"/>
            <a:ext cx="3057977" cy="17201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482452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ítulo 1"/>
          <p:cNvSpPr txBox="1">
            <a:spLocks/>
          </p:cNvSpPr>
          <p:nvPr/>
        </p:nvSpPr>
        <p:spPr>
          <a:xfrm>
            <a:off x="1728438" y="145143"/>
            <a:ext cx="7090721" cy="9555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" sz="2800" b="1" dirty="0" smtClean="0">
                <a:solidFill>
                  <a:srgbClr val="0070C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How much do you know about the history of these companies?</a:t>
            </a:r>
            <a:endParaRPr lang="es-ES" sz="2800" b="1" dirty="0">
              <a:solidFill>
                <a:srgbClr val="0070C0"/>
              </a:solidFill>
              <a:latin typeface="Avenir Book"/>
              <a:cs typeface="Avenir Book"/>
            </a:endParaRPr>
          </a:p>
        </p:txBody>
      </p:sp>
      <p:pic>
        <p:nvPicPr>
          <p:cNvPr id="1026" name="Picture 2" descr="Image: IBM build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7912" y="4317773"/>
            <a:ext cx="2756024" cy="1664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Image: DuPont sign atop company buildi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7878" y="3921805"/>
            <a:ext cx="2933700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Gucci boutique in Beiji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6857" y="1597696"/>
            <a:ext cx="2770585" cy="1978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AutoShape 6" descr="Resultado de imagen para nintendo"/>
          <p:cNvSpPr>
            <a:spLocks noChangeAspect="1" noChangeArrowheads="1"/>
          </p:cNvSpPr>
          <p:nvPr/>
        </p:nvSpPr>
        <p:spPr bwMode="auto">
          <a:xfrm>
            <a:off x="155575" y="-2270125"/>
            <a:ext cx="8420100" cy="473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6016" y="1319963"/>
            <a:ext cx="3326408" cy="1108803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7884" y="2463800"/>
            <a:ext cx="2051827" cy="2051827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4460486" y="6211669"/>
            <a:ext cx="4126451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In the following slides you will see a</a:t>
            </a:r>
          </a:p>
          <a:p>
            <a:r>
              <a:rPr lang="en-US" b="1" i="1" dirty="0" smtClean="0">
                <a:solidFill>
                  <a:srgbClr val="FF0000"/>
                </a:solidFill>
              </a:rPr>
              <a:t> brief history of each company </a:t>
            </a:r>
            <a:r>
              <a:rPr lang="en-US" i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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902770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1650450" y="171620"/>
            <a:ext cx="6589199" cy="918940"/>
          </a:xfrm>
        </p:spPr>
        <p:txBody>
          <a:bodyPr/>
          <a:lstStyle/>
          <a:p>
            <a:r>
              <a:rPr lang="es-ES" b="1" dirty="0" err="1" smtClean="0"/>
              <a:t>Answers</a:t>
            </a:r>
            <a:r>
              <a:rPr lang="es-ES" b="1" dirty="0" smtClean="0"/>
              <a:t>: IBM</a:t>
            </a:r>
            <a:endParaRPr lang="es-MX" b="1" dirty="0"/>
          </a:p>
        </p:txBody>
      </p:sp>
      <p:sp>
        <p:nvSpPr>
          <p:cNvPr id="8" name="Rectángulo 7"/>
          <p:cNvSpPr/>
          <p:nvPr/>
        </p:nvSpPr>
        <p:spPr>
          <a:xfrm>
            <a:off x="1429799" y="1090560"/>
            <a:ext cx="6515100" cy="3065455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2400" dirty="0" smtClean="0"/>
              <a:t>In </a:t>
            </a:r>
            <a:r>
              <a:rPr lang="en-US" sz="2400" dirty="0"/>
              <a:t>1911, Charles F. </a:t>
            </a:r>
            <a:r>
              <a:rPr lang="en-US" sz="2400" dirty="0" smtClean="0"/>
              <a:t>Flint </a:t>
            </a:r>
            <a:r>
              <a:rPr lang="en-US" sz="2400" b="1" dirty="0" smtClean="0"/>
              <a:t>started</a:t>
            </a:r>
            <a:r>
              <a:rPr lang="en-US" sz="2400" dirty="0" smtClean="0"/>
              <a:t> Computing- </a:t>
            </a:r>
            <a:r>
              <a:rPr lang="en-US" sz="2400" dirty="0"/>
              <a:t>Tabulating- Recording Company (C-T-R) </a:t>
            </a:r>
            <a:r>
              <a:rPr lang="en-US" sz="2400" dirty="0" smtClean="0"/>
              <a:t>that </a:t>
            </a:r>
            <a:r>
              <a:rPr lang="en-US" sz="2400" b="1" dirty="0" smtClean="0"/>
              <a:t>manufactured</a:t>
            </a:r>
            <a:r>
              <a:rPr lang="en-US" sz="2400" dirty="0" smtClean="0"/>
              <a:t> </a:t>
            </a:r>
            <a:r>
              <a:rPr lang="en-US" sz="2400" dirty="0"/>
              <a:t>and </a:t>
            </a:r>
            <a:r>
              <a:rPr lang="en-US" sz="2400" b="1" dirty="0"/>
              <a:t>sold</a:t>
            </a:r>
            <a:r>
              <a:rPr lang="en-US" sz="2400" dirty="0"/>
              <a:t> machinery ranging from commercial scales and industrial time recorders to meat and cheese slicers, along with tabulators and punched cards. </a:t>
            </a:r>
            <a:endParaRPr lang="en-US" sz="24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6848" y="4418059"/>
            <a:ext cx="4132801" cy="2439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935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1659451" y="300260"/>
            <a:ext cx="6589199" cy="728440"/>
          </a:xfrm>
        </p:spPr>
        <p:txBody>
          <a:bodyPr/>
          <a:lstStyle/>
          <a:p>
            <a:r>
              <a:rPr lang="es-ES" b="1" dirty="0" err="1" smtClean="0"/>
              <a:t>Answers</a:t>
            </a:r>
            <a:r>
              <a:rPr lang="es-ES" b="1" dirty="0" smtClean="0"/>
              <a:t>: DUPONT</a:t>
            </a:r>
            <a:endParaRPr lang="es-MX" b="1" dirty="0"/>
          </a:p>
        </p:txBody>
      </p:sp>
      <p:sp>
        <p:nvSpPr>
          <p:cNvPr id="6" name="Rectángulo 5"/>
          <p:cNvSpPr/>
          <p:nvPr/>
        </p:nvSpPr>
        <p:spPr>
          <a:xfrm>
            <a:off x="781050" y="1351517"/>
            <a:ext cx="4514849" cy="4832092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n-US" sz="2800" dirty="0" smtClean="0"/>
              <a:t>The </a:t>
            </a:r>
            <a:r>
              <a:rPr lang="en-US" sz="2800" dirty="0"/>
              <a:t>company was </a:t>
            </a:r>
            <a:r>
              <a:rPr lang="en-US" sz="2800" b="1" dirty="0"/>
              <a:t>founded</a:t>
            </a:r>
            <a:r>
              <a:rPr lang="en-US" sz="2800" dirty="0"/>
              <a:t> in 1802, it had one focus: explosives. E.I. du Pont </a:t>
            </a:r>
            <a:r>
              <a:rPr lang="en-US" sz="2800" b="1" dirty="0"/>
              <a:t>opened</a:t>
            </a:r>
            <a:r>
              <a:rPr lang="en-US" sz="2800" dirty="0"/>
              <a:t> his first gunpowder mill on the Brandywine River in Wilmington, Delaware. By the mid-19th century, it </a:t>
            </a:r>
            <a:r>
              <a:rPr lang="en-US" sz="2800" b="1" dirty="0"/>
              <a:t>was</a:t>
            </a:r>
            <a:r>
              <a:rPr lang="en-US" sz="2800" dirty="0"/>
              <a:t> the largest supplier of gunpowder to the U.S. military.</a:t>
            </a:r>
            <a:endParaRPr lang="es-MX" sz="28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7469" y="2288994"/>
            <a:ext cx="3311796" cy="3388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637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1621351" y="357410"/>
            <a:ext cx="6589199" cy="690340"/>
          </a:xfrm>
        </p:spPr>
        <p:txBody>
          <a:bodyPr/>
          <a:lstStyle/>
          <a:p>
            <a:r>
              <a:rPr lang="es-ES" b="1" dirty="0" err="1" smtClean="0"/>
              <a:t>Answers</a:t>
            </a:r>
            <a:r>
              <a:rPr lang="es-ES" b="1" dirty="0" smtClean="0"/>
              <a:t>: NINTENDO</a:t>
            </a:r>
            <a:endParaRPr lang="es-MX" b="1" dirty="0"/>
          </a:p>
        </p:txBody>
      </p:sp>
      <p:sp>
        <p:nvSpPr>
          <p:cNvPr id="6" name="Rectángulo 5"/>
          <p:cNvSpPr/>
          <p:nvPr/>
        </p:nvSpPr>
        <p:spPr>
          <a:xfrm>
            <a:off x="1306284" y="1440316"/>
            <a:ext cx="6473372" cy="2602828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This multinational company, </a:t>
            </a:r>
            <a:r>
              <a:rPr lang="en-US" sz="2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based</a:t>
            </a: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in Japan, </a:t>
            </a:r>
            <a:r>
              <a:rPr lang="en-US" sz="2400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started</a:t>
            </a:r>
            <a:r>
              <a:rPr lang="en-US" sz="24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with simple </a:t>
            </a: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playing cards. Nintendo </a:t>
            </a:r>
            <a:r>
              <a:rPr lang="en-US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Koppai</a:t>
            </a: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was </a:t>
            </a:r>
            <a:r>
              <a:rPr lang="en-US" sz="2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founded</a:t>
            </a: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in 1889 to produce decks of cards </a:t>
            </a:r>
            <a:r>
              <a:rPr lang="en-US" sz="2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made</a:t>
            </a: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from the bark of mulberry trees. </a:t>
            </a:r>
            <a:r>
              <a:rPr lang="en-US" sz="24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Its success in gaming </a:t>
            </a: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systems </a:t>
            </a:r>
            <a:r>
              <a:rPr lang="en-US" sz="24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started in </a:t>
            </a: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the 1980s.</a:t>
            </a:r>
            <a:endParaRPr lang="es-MX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314" y="4435710"/>
            <a:ext cx="4383313" cy="2153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380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Answers</a:t>
            </a:r>
            <a:r>
              <a:rPr lang="es-ES" dirty="0" smtClean="0"/>
              <a:t>: HASBRO</a:t>
            </a:r>
            <a:endParaRPr lang="es-MX" dirty="0"/>
          </a:p>
        </p:txBody>
      </p:sp>
      <p:sp>
        <p:nvSpPr>
          <p:cNvPr id="6" name="Rectángulo 5"/>
          <p:cNvSpPr/>
          <p:nvPr/>
        </p:nvSpPr>
        <p:spPr>
          <a:xfrm>
            <a:off x="1378857" y="1442131"/>
            <a:ext cx="6473372" cy="2677656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n-US" sz="2400" dirty="0"/>
              <a:t>In 1926, brothers Henry, </a:t>
            </a:r>
            <a:r>
              <a:rPr lang="en-US" sz="2400" dirty="0" err="1"/>
              <a:t>Hilal</a:t>
            </a:r>
            <a:r>
              <a:rPr lang="en-US" sz="2400" dirty="0"/>
              <a:t> and Herman </a:t>
            </a:r>
            <a:r>
              <a:rPr lang="en-US" sz="2400" dirty="0" err="1"/>
              <a:t>Hassenfeld</a:t>
            </a:r>
            <a:r>
              <a:rPr lang="en-US" sz="2400" dirty="0"/>
              <a:t> </a:t>
            </a:r>
            <a:r>
              <a:rPr lang="en-US" sz="2400" b="1" dirty="0"/>
              <a:t>began</a:t>
            </a:r>
            <a:r>
              <a:rPr lang="en-US" sz="2400" dirty="0"/>
              <a:t> making pencil-box covers that were very popular at the time. </a:t>
            </a:r>
            <a:r>
              <a:rPr lang="en-US" sz="2400" dirty="0" smtClean="0"/>
              <a:t>In </a:t>
            </a:r>
            <a:r>
              <a:rPr lang="en-US" sz="2400" dirty="0"/>
              <a:t>1935, it </a:t>
            </a:r>
            <a:r>
              <a:rPr lang="en-US" sz="2400" b="1" dirty="0"/>
              <a:t>began</a:t>
            </a:r>
            <a:r>
              <a:rPr lang="en-US" sz="2400" dirty="0"/>
              <a:t> manufacturing the pencils as well. Toys </a:t>
            </a:r>
            <a:r>
              <a:rPr lang="en-US" sz="2400" b="1" dirty="0"/>
              <a:t>didn't come </a:t>
            </a:r>
            <a:r>
              <a:rPr lang="en-US" sz="2400" dirty="0"/>
              <a:t>until the end of the 1930s and </a:t>
            </a:r>
            <a:r>
              <a:rPr lang="en-US" sz="2400" b="1" dirty="0"/>
              <a:t>were</a:t>
            </a:r>
            <a:r>
              <a:rPr lang="en-US" sz="2400" dirty="0"/>
              <a:t> an extension of the company's line of school supplies. </a:t>
            </a:r>
            <a:endParaRPr lang="es-MX" sz="24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8284" y="4251557"/>
            <a:ext cx="2857500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12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Answers</a:t>
            </a:r>
            <a:r>
              <a:rPr lang="es-ES" dirty="0" smtClean="0"/>
              <a:t>: GUCCI</a:t>
            </a:r>
            <a:endParaRPr lang="es-MX" dirty="0"/>
          </a:p>
        </p:txBody>
      </p:sp>
      <p:sp>
        <p:nvSpPr>
          <p:cNvPr id="6" name="Rectángulo 5"/>
          <p:cNvSpPr/>
          <p:nvPr/>
        </p:nvSpPr>
        <p:spPr>
          <a:xfrm>
            <a:off x="1582057" y="1630816"/>
            <a:ext cx="6473372" cy="1323439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/>
              <a:t>In 1921Gucci in </a:t>
            </a:r>
            <a:r>
              <a:rPr lang="en-US" sz="2000" b="1" dirty="0" smtClean="0"/>
              <a:t>began</a:t>
            </a:r>
            <a:r>
              <a:rPr lang="en-US" sz="2000" dirty="0" smtClean="0"/>
              <a:t> </a:t>
            </a:r>
            <a:r>
              <a:rPr lang="en-US" sz="2000" dirty="0"/>
              <a:t>as a small, family-owned saddlery shop in Florence, Italy. Its focus </a:t>
            </a:r>
            <a:r>
              <a:rPr lang="en-US" sz="2000" b="1" dirty="0"/>
              <a:t>was</a:t>
            </a:r>
            <a:r>
              <a:rPr lang="en-US" sz="2000" dirty="0"/>
              <a:t> on leather goods for the fine horsemen: saddles, boots, gloves and saddle bags.</a:t>
            </a:r>
            <a:endParaRPr lang="es-MX" sz="20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5443" y="3230181"/>
            <a:ext cx="4546600" cy="2862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26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123950" y="167694"/>
            <a:ext cx="771525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52400" marR="152400">
              <a:lnSpc>
                <a:spcPct val="115000"/>
              </a:lnSpc>
              <a:spcAft>
                <a:spcPts val="0"/>
              </a:spcAft>
            </a:pPr>
            <a:r>
              <a:rPr lang="en-US" sz="2400" b="1" dirty="0">
                <a:solidFill>
                  <a:srgbClr val="0070C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Prepare a </a:t>
            </a:r>
            <a:r>
              <a:rPr lang="en-US" sz="2400" b="1" dirty="0" smtClean="0">
                <a:solidFill>
                  <a:srgbClr val="0070C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short presentation </a:t>
            </a:r>
            <a:r>
              <a:rPr lang="en-US" sz="2400" b="1" dirty="0">
                <a:solidFill>
                  <a:srgbClr val="0070C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about the history of a company. </a:t>
            </a:r>
            <a:endParaRPr lang="es-MX" b="1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52400" marR="152400">
              <a:lnSpc>
                <a:spcPct val="115000"/>
              </a:lnSpc>
              <a:spcAft>
                <a:spcPts val="0"/>
              </a:spcAft>
            </a:pPr>
            <a:r>
              <a:rPr lang="en-US" sz="2400" b="1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Try to use the following verbs in simple past.</a:t>
            </a:r>
            <a:endParaRPr lang="es-MX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524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400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Achieve</a:t>
            </a:r>
            <a:endParaRPr lang="es-MX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524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400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Begin</a:t>
            </a:r>
            <a:endParaRPr lang="es-MX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524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400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Develop</a:t>
            </a:r>
            <a:endParaRPr lang="es-MX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524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400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Establish</a:t>
            </a:r>
            <a:endParaRPr lang="es-MX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524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400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Expand</a:t>
            </a:r>
            <a:endParaRPr lang="es-MX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524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400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Found</a:t>
            </a:r>
            <a:endParaRPr lang="es-MX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524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400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Increase</a:t>
            </a:r>
            <a:endParaRPr lang="es-MX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524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400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Launch</a:t>
            </a:r>
            <a:endParaRPr lang="es-MX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524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400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Manufacture</a:t>
            </a:r>
            <a:endParaRPr lang="es-MX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524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400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Produce</a:t>
            </a:r>
            <a:endParaRPr lang="es-MX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524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400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Reach</a:t>
            </a:r>
            <a:endParaRPr lang="es-MX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524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400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Want</a:t>
            </a:r>
            <a:endParaRPr lang="es-MX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5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409700" y="434394"/>
            <a:ext cx="5867400" cy="5693866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Verbs in past simple</a:t>
            </a:r>
            <a:endParaRPr lang="es-MX" sz="2800" b="1" dirty="0">
              <a:solidFill>
                <a:srgbClr val="FF0000"/>
              </a:solidFill>
            </a:endParaRPr>
          </a:p>
          <a:p>
            <a:pPr lvl="0"/>
            <a:r>
              <a:rPr lang="en-US" sz="2800" dirty="0"/>
              <a:t>Achieve </a:t>
            </a:r>
            <a:r>
              <a:rPr lang="en-US" sz="2800" dirty="0" smtClean="0"/>
              <a:t>			(</a:t>
            </a:r>
            <a:r>
              <a:rPr lang="en-US" sz="2800" b="1" dirty="0"/>
              <a:t>achieved</a:t>
            </a:r>
            <a:r>
              <a:rPr lang="en-US" sz="2800" dirty="0"/>
              <a:t>)</a:t>
            </a:r>
            <a:endParaRPr lang="es-MX" sz="2800" dirty="0"/>
          </a:p>
          <a:p>
            <a:pPr lvl="0"/>
            <a:r>
              <a:rPr lang="en-US" sz="2800" dirty="0"/>
              <a:t>Begin      </a:t>
            </a:r>
            <a:r>
              <a:rPr lang="en-US" sz="2800" dirty="0" smtClean="0"/>
              <a:t>			(</a:t>
            </a:r>
            <a:r>
              <a:rPr lang="en-US" sz="2800" b="1" dirty="0"/>
              <a:t>began</a:t>
            </a:r>
            <a:r>
              <a:rPr lang="en-US" sz="2800" dirty="0"/>
              <a:t>)</a:t>
            </a:r>
            <a:endParaRPr lang="es-MX" sz="2800" dirty="0"/>
          </a:p>
          <a:p>
            <a:pPr lvl="0"/>
            <a:r>
              <a:rPr lang="en-US" sz="2800" dirty="0"/>
              <a:t>Develop </a:t>
            </a:r>
            <a:r>
              <a:rPr lang="en-US" sz="2800" dirty="0" smtClean="0"/>
              <a:t>			(</a:t>
            </a:r>
            <a:r>
              <a:rPr lang="en-US" sz="2800" b="1" dirty="0"/>
              <a:t>developed</a:t>
            </a:r>
            <a:r>
              <a:rPr lang="en-US" sz="2800" dirty="0"/>
              <a:t>)</a:t>
            </a:r>
            <a:endParaRPr lang="es-MX" sz="2800" dirty="0"/>
          </a:p>
          <a:p>
            <a:pPr lvl="0"/>
            <a:r>
              <a:rPr lang="en-US" sz="2800" dirty="0"/>
              <a:t>Establish   </a:t>
            </a:r>
            <a:r>
              <a:rPr lang="en-US" sz="2800" dirty="0" smtClean="0"/>
              <a:t>			(</a:t>
            </a:r>
            <a:r>
              <a:rPr lang="en-US" sz="2800" b="1" dirty="0"/>
              <a:t>established</a:t>
            </a:r>
            <a:r>
              <a:rPr lang="en-US" sz="2800" dirty="0"/>
              <a:t>)</a:t>
            </a:r>
            <a:endParaRPr lang="es-MX" sz="2800" dirty="0"/>
          </a:p>
          <a:p>
            <a:pPr lvl="0"/>
            <a:r>
              <a:rPr lang="en-US" sz="2800" dirty="0"/>
              <a:t>Expand     </a:t>
            </a:r>
            <a:r>
              <a:rPr lang="en-US" sz="2800" dirty="0" smtClean="0"/>
              <a:t>			(</a:t>
            </a:r>
            <a:r>
              <a:rPr lang="en-US" sz="2800" b="1" dirty="0"/>
              <a:t>expanded</a:t>
            </a:r>
            <a:r>
              <a:rPr lang="en-US" sz="2800" dirty="0"/>
              <a:t>)</a:t>
            </a:r>
            <a:endParaRPr lang="es-MX" sz="2800" dirty="0"/>
          </a:p>
          <a:p>
            <a:pPr lvl="0"/>
            <a:r>
              <a:rPr lang="en-US" sz="2800" dirty="0"/>
              <a:t>Found        </a:t>
            </a:r>
            <a:r>
              <a:rPr lang="en-US" sz="2800" dirty="0" smtClean="0"/>
              <a:t>		(</a:t>
            </a:r>
            <a:r>
              <a:rPr lang="en-US" sz="2800" b="1" dirty="0"/>
              <a:t>founded</a:t>
            </a:r>
            <a:r>
              <a:rPr lang="en-US" sz="2800" dirty="0"/>
              <a:t>)</a:t>
            </a:r>
            <a:endParaRPr lang="es-MX" sz="2800" dirty="0"/>
          </a:p>
          <a:p>
            <a:pPr lvl="0"/>
            <a:r>
              <a:rPr lang="en-US" sz="2800" dirty="0"/>
              <a:t>Increase    </a:t>
            </a:r>
            <a:r>
              <a:rPr lang="en-US" sz="2800" dirty="0" smtClean="0"/>
              <a:t>		(</a:t>
            </a:r>
            <a:r>
              <a:rPr lang="en-US" sz="2800" b="1" dirty="0"/>
              <a:t>increased</a:t>
            </a:r>
            <a:r>
              <a:rPr lang="en-US" sz="2800" dirty="0"/>
              <a:t>)</a:t>
            </a:r>
            <a:endParaRPr lang="es-MX" sz="2800" dirty="0"/>
          </a:p>
          <a:p>
            <a:pPr lvl="0"/>
            <a:r>
              <a:rPr lang="en-US" sz="2800" dirty="0"/>
              <a:t>Launch      </a:t>
            </a:r>
            <a:r>
              <a:rPr lang="en-US" sz="2800" dirty="0" smtClean="0"/>
              <a:t>		(</a:t>
            </a:r>
            <a:r>
              <a:rPr lang="en-US" sz="2800" b="1" dirty="0"/>
              <a:t>launched</a:t>
            </a:r>
            <a:r>
              <a:rPr lang="en-US" sz="2800" dirty="0"/>
              <a:t>)</a:t>
            </a:r>
            <a:endParaRPr lang="es-MX" sz="2800" dirty="0"/>
          </a:p>
          <a:p>
            <a:pPr lvl="0"/>
            <a:r>
              <a:rPr lang="en-US" sz="2800" dirty="0"/>
              <a:t>Manufacture   </a:t>
            </a:r>
            <a:r>
              <a:rPr lang="en-US" sz="2800" dirty="0" smtClean="0"/>
              <a:t>	(</a:t>
            </a:r>
            <a:r>
              <a:rPr lang="en-US" sz="2800" b="1" dirty="0"/>
              <a:t>manufactured</a:t>
            </a:r>
            <a:r>
              <a:rPr lang="en-US" sz="2800" dirty="0"/>
              <a:t>)</a:t>
            </a:r>
            <a:endParaRPr lang="es-MX" sz="2800" dirty="0"/>
          </a:p>
          <a:p>
            <a:pPr lvl="0"/>
            <a:r>
              <a:rPr lang="en-US" sz="2800" dirty="0"/>
              <a:t>Produce           </a:t>
            </a:r>
            <a:r>
              <a:rPr lang="en-US" sz="2800" dirty="0" smtClean="0"/>
              <a:t>	(</a:t>
            </a:r>
            <a:r>
              <a:rPr lang="en-US" sz="2800" b="1" dirty="0"/>
              <a:t>produced</a:t>
            </a:r>
            <a:r>
              <a:rPr lang="en-US" sz="2800" dirty="0"/>
              <a:t>)</a:t>
            </a:r>
            <a:endParaRPr lang="es-MX" sz="2800" dirty="0"/>
          </a:p>
          <a:p>
            <a:pPr lvl="0"/>
            <a:r>
              <a:rPr lang="en-US" sz="2800" dirty="0"/>
              <a:t>Reach    </a:t>
            </a:r>
            <a:r>
              <a:rPr lang="en-US" sz="2800" dirty="0" smtClean="0"/>
              <a:t>			(</a:t>
            </a:r>
            <a:r>
              <a:rPr lang="en-US" sz="2800" b="1" dirty="0"/>
              <a:t>reached</a:t>
            </a:r>
            <a:r>
              <a:rPr lang="en-US" sz="2800" dirty="0"/>
              <a:t>)</a:t>
            </a:r>
            <a:endParaRPr lang="es-MX" sz="2800" dirty="0"/>
          </a:p>
          <a:p>
            <a:pPr lvl="0"/>
            <a:r>
              <a:rPr lang="en-US" sz="2800" dirty="0"/>
              <a:t>Want      </a:t>
            </a:r>
            <a:r>
              <a:rPr lang="en-US" sz="2800" dirty="0" smtClean="0"/>
              <a:t>			(</a:t>
            </a:r>
            <a:r>
              <a:rPr lang="en-US" sz="2800" b="1" dirty="0"/>
              <a:t>wanted</a:t>
            </a:r>
            <a:r>
              <a:rPr lang="en-US" sz="2800" dirty="0"/>
              <a:t>)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3115458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2869167" y="1317384"/>
            <a:ext cx="594999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" sz="2400" dirty="0" smtClean="0">
                <a:latin typeface="Avenir Book"/>
                <a:cs typeface="Avenir Book"/>
              </a:rPr>
              <a:t>Talking about important objets from the past that revolutionized the history of the students’specific field of study using a wide range of different types of clues.</a:t>
            </a:r>
            <a:endParaRPr lang="es-ES" sz="2400" dirty="0">
              <a:latin typeface="Avenir Book"/>
              <a:cs typeface="Avenir Book"/>
            </a:endParaRPr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1550020" y="145143"/>
            <a:ext cx="7269140" cy="725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" sz="3200" b="1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Unit of </a:t>
            </a:r>
            <a:r>
              <a:rPr lang="es" sz="3200" b="1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Competence D: Talking about important objects and people from the past</a:t>
            </a:r>
            <a:endParaRPr lang="es-ES" sz="3200" b="1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pic>
        <p:nvPicPr>
          <p:cNvPr id="22" name="Imagen 21" descr="Sin título-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5" y="6279969"/>
            <a:ext cx="1993189" cy="432416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 rot="16200000">
            <a:off x="-204417" y="3449548"/>
            <a:ext cx="4829847" cy="830997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" sz="2400" b="1" dirty="0">
                <a:solidFill>
                  <a:srgbClr val="00B0F0"/>
                </a:solidFill>
              </a:rPr>
              <a:t>Speaking: </a:t>
            </a:r>
            <a:endParaRPr lang="es" sz="2400" b="1" dirty="0" smtClean="0">
              <a:solidFill>
                <a:srgbClr val="00B0F0"/>
              </a:solidFill>
            </a:endParaRPr>
          </a:p>
          <a:p>
            <a:pPr algn="ctr"/>
            <a:r>
              <a:rPr lang="es" sz="2400" b="1" dirty="0" smtClean="0">
                <a:solidFill>
                  <a:srgbClr val="00B0F0"/>
                </a:solidFill>
              </a:rPr>
              <a:t>Interactions </a:t>
            </a:r>
            <a:r>
              <a:rPr lang="es" sz="2400" b="1" dirty="0">
                <a:solidFill>
                  <a:srgbClr val="00B0F0"/>
                </a:solidFill>
              </a:rPr>
              <a:t>and production.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2869167" y="3358081"/>
            <a:ext cx="59499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" sz="2400" dirty="0" smtClean="0">
                <a:latin typeface="Avenir Book"/>
                <a:cs typeface="Avenir Book"/>
              </a:rPr>
              <a:t>Expressing opinions and preference about the importance of objects or famous people from the past</a:t>
            </a:r>
            <a:r>
              <a:rPr lang="es" dirty="0" smtClean="0">
                <a:latin typeface="Avenir Book"/>
                <a:cs typeface="Avenir Book"/>
              </a:rPr>
              <a:t>.</a:t>
            </a:r>
            <a:endParaRPr lang="es-ES" dirty="0">
              <a:latin typeface="Avenir Book"/>
              <a:cs typeface="Avenir Book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1180" y="4632424"/>
            <a:ext cx="2351768" cy="1863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593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314450" y="197346"/>
            <a:ext cx="7581900" cy="4693593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marR="152400">
              <a:lnSpc>
                <a:spcPct val="115000"/>
              </a:lnSpc>
              <a:spcAft>
                <a:spcPts val="0"/>
              </a:spcAft>
            </a:pPr>
            <a:r>
              <a:rPr lang="en-US" sz="2000" b="1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See </a:t>
            </a:r>
            <a:r>
              <a:rPr lang="en-US" sz="2000" b="1" dirty="0" smtClean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</a:t>
            </a:r>
            <a:r>
              <a:rPr lang="en-US" sz="2000" b="1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example below:</a:t>
            </a:r>
            <a:endParaRPr lang="es-MX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52400" algn="ctr">
              <a:lnSpc>
                <a:spcPct val="115000"/>
              </a:lnSpc>
              <a:spcAft>
                <a:spcPts val="0"/>
              </a:spcAft>
            </a:pPr>
            <a:r>
              <a:rPr lang="en-US" sz="2000" b="1" dirty="0">
                <a:solidFill>
                  <a:srgbClr val="FF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NINTENDO</a:t>
            </a:r>
            <a:endParaRPr lang="es-MX" sz="16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52400">
              <a:lnSpc>
                <a:spcPct val="115000"/>
              </a:lnSpc>
              <a:spcAft>
                <a:spcPts val="0"/>
              </a:spcAft>
            </a:pPr>
            <a:r>
              <a:rPr lang="en-US" sz="2000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  1889 </a:t>
            </a:r>
            <a:r>
              <a:rPr lang="en-US" sz="2000" dirty="0" err="1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Fusajiro</a:t>
            </a:r>
            <a:r>
              <a:rPr lang="en-US" sz="2000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Yamauchi </a:t>
            </a:r>
            <a:r>
              <a:rPr lang="en-US" sz="2000" b="1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founded</a:t>
            </a:r>
            <a:r>
              <a:rPr lang="en-US" sz="2000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small company to manufacture playing cards.</a:t>
            </a:r>
            <a:endParaRPr lang="es-MX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52400">
              <a:lnSpc>
                <a:spcPct val="115000"/>
              </a:lnSpc>
              <a:spcAft>
                <a:spcPts val="0"/>
              </a:spcAft>
            </a:pPr>
            <a:r>
              <a:rPr lang="en-US" sz="2000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In1963 the company </a:t>
            </a:r>
            <a:r>
              <a:rPr lang="en-US" sz="2000" b="1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changed</a:t>
            </a:r>
            <a:r>
              <a:rPr lang="en-US" sz="2000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its name to  Nintendo Co. Ltd. And </a:t>
            </a:r>
            <a:r>
              <a:rPr lang="en-US" sz="2000" b="1" dirty="0" smtClean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started</a:t>
            </a:r>
            <a:r>
              <a:rPr lang="en-US" sz="2000" dirty="0" smtClean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 manufacture games as well as playing cards</a:t>
            </a:r>
            <a:r>
              <a:rPr lang="en-US" sz="2000" dirty="0" smtClean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US" sz="2000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s-MX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52400">
              <a:lnSpc>
                <a:spcPct val="115000"/>
              </a:lnSpc>
              <a:spcAft>
                <a:spcPts val="0"/>
              </a:spcAft>
            </a:pPr>
            <a:r>
              <a:rPr lang="en-US" sz="2000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1983 it </a:t>
            </a:r>
            <a:r>
              <a:rPr lang="en-US" sz="2000" b="1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developed</a:t>
            </a:r>
            <a:r>
              <a:rPr lang="en-US" sz="2000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the first console for use at home.</a:t>
            </a:r>
            <a:endParaRPr lang="es-MX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52400">
              <a:lnSpc>
                <a:spcPct val="115000"/>
              </a:lnSpc>
              <a:spcAft>
                <a:spcPts val="0"/>
              </a:spcAft>
            </a:pPr>
            <a:r>
              <a:rPr lang="en-US" sz="2000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1989 Nintendo </a:t>
            </a:r>
            <a:r>
              <a:rPr lang="en-US" sz="2000" b="1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launched</a:t>
            </a:r>
            <a:r>
              <a:rPr lang="en-US" sz="2000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the Gameboy (the first console you can carry in your pocket)</a:t>
            </a:r>
            <a:endParaRPr lang="es-MX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52400">
              <a:lnSpc>
                <a:spcPct val="115000"/>
              </a:lnSpc>
              <a:spcAft>
                <a:spcPts val="0"/>
              </a:spcAft>
            </a:pPr>
            <a:r>
              <a:rPr lang="en-US" sz="2000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 2004 it </a:t>
            </a:r>
            <a:r>
              <a:rPr lang="en-US" sz="2000" b="1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released</a:t>
            </a:r>
            <a:r>
              <a:rPr lang="en-US" sz="2000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new handheld console</a:t>
            </a:r>
            <a:endParaRPr lang="es-MX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52400">
              <a:lnSpc>
                <a:spcPct val="115000"/>
              </a:lnSpc>
              <a:spcAft>
                <a:spcPts val="0"/>
              </a:spcAft>
            </a:pPr>
            <a:r>
              <a:rPr lang="en-US" sz="2000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 2006 it </a:t>
            </a:r>
            <a:r>
              <a:rPr lang="en-US" sz="2000" b="1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achieved</a:t>
            </a:r>
            <a:r>
              <a:rPr lang="en-US" sz="2000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higher level of sales with the Wii (a console that allows players to physically move)</a:t>
            </a:r>
            <a:endParaRPr lang="es-MX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7571" y="5226633"/>
            <a:ext cx="2900208" cy="1631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061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338146" y="782012"/>
            <a:ext cx="7615354" cy="460126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marR="152400">
              <a:lnSpc>
                <a:spcPct val="115000"/>
              </a:lnSpc>
              <a:spcAft>
                <a:spcPts val="0"/>
              </a:spcAft>
            </a:pPr>
            <a:r>
              <a:rPr lang="en-US" sz="3200" b="1" dirty="0">
                <a:solidFill>
                  <a:srgbClr val="FF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Ask and answer questions about</a:t>
            </a:r>
            <a:endParaRPr lang="es-MX" sz="24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52400">
              <a:lnSpc>
                <a:spcPct val="115000"/>
              </a:lnSpc>
              <a:spcAft>
                <a:spcPts val="0"/>
              </a:spcAft>
            </a:pPr>
            <a:r>
              <a:rPr lang="en-US" sz="2800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s-MX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52400">
              <a:lnSpc>
                <a:spcPct val="200000"/>
              </a:lnSpc>
              <a:spcAft>
                <a:spcPts val="0"/>
              </a:spcAft>
            </a:pPr>
            <a:r>
              <a:rPr lang="en-US" sz="2800" b="1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When was the company founded?</a:t>
            </a:r>
            <a:endParaRPr lang="es-MX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52400">
              <a:lnSpc>
                <a:spcPct val="200000"/>
              </a:lnSpc>
              <a:spcAft>
                <a:spcPts val="0"/>
              </a:spcAft>
            </a:pPr>
            <a:r>
              <a:rPr lang="en-US" sz="2800" b="1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How long ago did…</a:t>
            </a:r>
            <a:endParaRPr lang="es-MX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52400">
              <a:lnSpc>
                <a:spcPct val="200000"/>
              </a:lnSpc>
              <a:spcAft>
                <a:spcPts val="0"/>
              </a:spcAft>
            </a:pPr>
            <a:r>
              <a:rPr lang="en-US" sz="2800" b="1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When was the last time…</a:t>
            </a:r>
            <a:endParaRPr lang="es-MX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52400">
              <a:lnSpc>
                <a:spcPct val="200000"/>
              </a:lnSpc>
              <a:spcAft>
                <a:spcPts val="0"/>
              </a:spcAft>
            </a:pPr>
            <a:r>
              <a:rPr lang="en-US" sz="2800" b="1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Who founded the company /invented?</a:t>
            </a:r>
            <a:endParaRPr lang="es-MX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393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 rot="19510212">
            <a:off x="329188" y="2859357"/>
            <a:ext cx="8176273" cy="1585244"/>
          </a:xfrm>
        </p:spPr>
        <p:txBody>
          <a:bodyPr>
            <a:normAutofit fontScale="90000"/>
          </a:bodyPr>
          <a:lstStyle/>
          <a:p>
            <a:pPr algn="ctr"/>
            <a:r>
              <a:rPr lang="es-ES" b="1" dirty="0" err="1" smtClean="0"/>
              <a:t>History</a:t>
            </a:r>
            <a:r>
              <a:rPr lang="es-ES" b="1" dirty="0" smtClean="0"/>
              <a:t> of </a:t>
            </a:r>
            <a:r>
              <a:rPr lang="es-ES" b="1" dirty="0" err="1" smtClean="0"/>
              <a:t>famous</a:t>
            </a:r>
            <a:r>
              <a:rPr lang="es-ES" b="1" dirty="0" smtClean="0"/>
              <a:t> </a:t>
            </a:r>
            <a:r>
              <a:rPr lang="es-ES" b="1" dirty="0" err="1" smtClean="0"/>
              <a:t>business</a:t>
            </a:r>
            <a:r>
              <a:rPr lang="es-ES" b="1" dirty="0" smtClean="0"/>
              <a:t> </a:t>
            </a:r>
            <a:r>
              <a:rPr lang="es-ES" b="1" dirty="0" err="1" smtClean="0"/>
              <a:t>people</a:t>
            </a:r>
            <a:endParaRPr lang="es-MX" b="1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3669" y="4516243"/>
            <a:ext cx="2662167" cy="17304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1780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ítulo 1"/>
          <p:cNvSpPr txBox="1">
            <a:spLocks/>
          </p:cNvSpPr>
          <p:nvPr/>
        </p:nvSpPr>
        <p:spPr>
          <a:xfrm>
            <a:off x="1728438" y="145143"/>
            <a:ext cx="7090721" cy="9555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" sz="2800" b="1" dirty="0" smtClean="0">
                <a:solidFill>
                  <a:srgbClr val="0070C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How much do you know about the history of these business people?</a:t>
            </a:r>
            <a:endParaRPr lang="es-ES" sz="2800" b="1" dirty="0">
              <a:solidFill>
                <a:srgbClr val="0070C0"/>
              </a:solidFill>
              <a:latin typeface="Avenir Book"/>
              <a:cs typeface="Avenir Book"/>
            </a:endParaRPr>
          </a:p>
        </p:txBody>
      </p:sp>
      <p:sp>
        <p:nvSpPr>
          <p:cNvPr id="3" name="AutoShape 6" descr="Resultado de imagen para nintendo"/>
          <p:cNvSpPr>
            <a:spLocks noChangeAspect="1" noChangeArrowheads="1"/>
          </p:cNvSpPr>
          <p:nvPr/>
        </p:nvSpPr>
        <p:spPr bwMode="auto">
          <a:xfrm>
            <a:off x="155575" y="-2270125"/>
            <a:ext cx="8420100" cy="473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9" name="Picture 2" descr="Coco Chanel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6982" y="1480323"/>
            <a:ext cx="2035650" cy="203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Estée Lauder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0043" y="1468609"/>
            <a:ext cx="1923971" cy="1923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9436" y="1480323"/>
            <a:ext cx="2294709" cy="1912257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6127" y="4160119"/>
            <a:ext cx="2108018" cy="1756682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6529" y="4160119"/>
            <a:ext cx="2192927" cy="1827439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737" y="4160119"/>
            <a:ext cx="2220140" cy="1850117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4460486" y="6211669"/>
            <a:ext cx="4584909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In the following slides you will see a</a:t>
            </a:r>
          </a:p>
          <a:p>
            <a:r>
              <a:rPr lang="en-US" b="1" i="1" dirty="0" smtClean="0">
                <a:solidFill>
                  <a:srgbClr val="FF0000"/>
                </a:solidFill>
              </a:rPr>
              <a:t> brief history of each business person </a:t>
            </a:r>
            <a:r>
              <a:rPr lang="en-US" i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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496453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20800" y="446088"/>
            <a:ext cx="3251199" cy="976312"/>
          </a:xfrm>
          <a:ln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algn="ctr"/>
            <a:r>
              <a:rPr lang="es-MX" sz="2800" b="1" dirty="0" smtClean="0"/>
              <a:t>Coco </a:t>
            </a:r>
            <a:r>
              <a:rPr lang="es-MX" sz="2800" b="1" dirty="0" err="1" smtClean="0"/>
              <a:t>Chanel</a:t>
            </a:r>
            <a:r>
              <a:rPr lang="es-ES" sz="2800" b="1" dirty="0" smtClean="0"/>
              <a:t/>
            </a:r>
            <a:br>
              <a:rPr lang="es-ES" sz="2800" b="1" dirty="0" smtClean="0"/>
            </a:br>
            <a:r>
              <a:rPr lang="es-ES" sz="2800" b="1" dirty="0" smtClean="0"/>
              <a:t>1883-1971</a:t>
            </a:r>
            <a:endParaRPr lang="es-MX" sz="28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743493" y="446089"/>
            <a:ext cx="4066677" cy="5954711"/>
          </a:xfrm>
          <a:ln>
            <a:solidFill>
              <a:srgbClr val="0070C0"/>
            </a:solidFill>
          </a:ln>
        </p:spPr>
        <p:txBody>
          <a:bodyPr>
            <a:noAutofit/>
          </a:bodyPr>
          <a:lstStyle/>
          <a:p>
            <a:pPr algn="just"/>
            <a:r>
              <a:rPr lang="en-US" sz="2400" dirty="0"/>
              <a:t>Chanel was </a:t>
            </a:r>
            <a:r>
              <a:rPr lang="en-US" sz="2400" b="1" dirty="0"/>
              <a:t>raised</a:t>
            </a:r>
            <a:r>
              <a:rPr lang="en-US" sz="2400" dirty="0"/>
              <a:t> in an orphanage and taught to sew. She </a:t>
            </a:r>
            <a:r>
              <a:rPr lang="en-US" sz="2400" b="1" dirty="0"/>
              <a:t>had</a:t>
            </a:r>
            <a:r>
              <a:rPr lang="en-US" sz="2400" dirty="0"/>
              <a:t> a brief career as a singer before opening her first clothes shop in 1910. In the 1920s, she </a:t>
            </a:r>
            <a:r>
              <a:rPr lang="en-US" sz="2400" b="1" dirty="0"/>
              <a:t>launched</a:t>
            </a:r>
            <a:r>
              <a:rPr lang="en-US" sz="2400" dirty="0"/>
              <a:t> her first perfume and eventually </a:t>
            </a:r>
            <a:r>
              <a:rPr lang="en-US" sz="2400" b="1" dirty="0"/>
              <a:t>introduced</a:t>
            </a:r>
            <a:r>
              <a:rPr lang="en-US" sz="2400" dirty="0"/>
              <a:t> the Chanel suit and the little black dress, with an emphasis on making clothes that </a:t>
            </a:r>
            <a:r>
              <a:rPr lang="en-US" sz="2400" b="1" dirty="0"/>
              <a:t>were</a:t>
            </a:r>
            <a:r>
              <a:rPr lang="en-US" sz="2400" dirty="0"/>
              <a:t> more comfortable for women. </a:t>
            </a:r>
            <a:endParaRPr lang="es-MX" sz="2400" dirty="0"/>
          </a:p>
        </p:txBody>
      </p:sp>
      <p:pic>
        <p:nvPicPr>
          <p:cNvPr id="4098" name="Picture 2" descr="Coco Chanel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800" y="1994694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8364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0576" y="1068059"/>
            <a:ext cx="3251199" cy="976312"/>
          </a:xfrm>
          <a:ln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algn="ctr"/>
            <a:r>
              <a:rPr lang="es-MX" sz="2800" b="1" dirty="0" err="1" smtClean="0"/>
              <a:t>Estée</a:t>
            </a:r>
            <a:r>
              <a:rPr lang="es-MX" sz="2800" b="1" dirty="0" smtClean="0"/>
              <a:t> </a:t>
            </a:r>
            <a:r>
              <a:rPr lang="es-MX" sz="2800" b="1" dirty="0" err="1" smtClean="0"/>
              <a:t>Lauder</a:t>
            </a:r>
            <a:r>
              <a:rPr lang="es-ES" sz="2800" b="1" dirty="0" smtClean="0"/>
              <a:t/>
            </a:r>
            <a:br>
              <a:rPr lang="es-ES" sz="2800" b="1" dirty="0" smtClean="0"/>
            </a:br>
            <a:r>
              <a:rPr lang="es-ES" sz="2800" b="1" dirty="0" smtClean="0"/>
              <a:t>1908-2004</a:t>
            </a:r>
            <a:endParaRPr lang="es-MX" sz="28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237463" y="189611"/>
            <a:ext cx="4572707" cy="6501121"/>
          </a:xfrm>
          <a:ln>
            <a:solidFill>
              <a:srgbClr val="0070C0"/>
            </a:solidFill>
          </a:ln>
        </p:spPr>
        <p:txBody>
          <a:bodyPr>
            <a:noAutofit/>
          </a:bodyPr>
          <a:lstStyle/>
          <a:p>
            <a:pPr algn="just"/>
            <a:r>
              <a:rPr lang="en-US" sz="2400" dirty="0" smtClean="0"/>
              <a:t>She </a:t>
            </a:r>
            <a:r>
              <a:rPr lang="en-US" sz="2400" b="1" dirty="0"/>
              <a:t>came</a:t>
            </a:r>
            <a:r>
              <a:rPr lang="en-US" sz="2400" dirty="0"/>
              <a:t> from a family of Jewish immigrants—her mother </a:t>
            </a:r>
            <a:r>
              <a:rPr lang="en-US" sz="2400" b="1" dirty="0"/>
              <a:t>was</a:t>
            </a:r>
            <a:r>
              <a:rPr lang="en-US" sz="2400" dirty="0"/>
              <a:t> Hungarian and her father </a:t>
            </a:r>
            <a:r>
              <a:rPr lang="en-US" sz="2400" b="1" dirty="0" smtClean="0"/>
              <a:t>was</a:t>
            </a:r>
            <a:r>
              <a:rPr lang="en-US" sz="2400" dirty="0" smtClean="0"/>
              <a:t> Czech.</a:t>
            </a:r>
          </a:p>
          <a:p>
            <a:pPr algn="just"/>
            <a:r>
              <a:rPr lang="en-US" sz="2400" dirty="0"/>
              <a:t>Lauder </a:t>
            </a:r>
            <a:r>
              <a:rPr lang="en-US" sz="2400" b="1" dirty="0"/>
              <a:t>showed</a:t>
            </a:r>
            <a:r>
              <a:rPr lang="en-US" sz="2400" dirty="0"/>
              <a:t> her interest in beauty at an early age. She </a:t>
            </a:r>
            <a:r>
              <a:rPr lang="en-US" sz="2400" b="1" dirty="0"/>
              <a:t>loved</a:t>
            </a:r>
            <a:r>
              <a:rPr lang="en-US" sz="2400" dirty="0"/>
              <a:t> to brush her mother's long hair and apply creams to her face. Through her uncle, a chemist, Lauder later </a:t>
            </a:r>
            <a:r>
              <a:rPr lang="en-US" sz="2400" b="1" dirty="0"/>
              <a:t>learned</a:t>
            </a:r>
            <a:r>
              <a:rPr lang="en-US" sz="2400" dirty="0"/>
              <a:t> how to make her own beauty creams. She </a:t>
            </a:r>
            <a:r>
              <a:rPr lang="en-US" sz="2400" b="1" dirty="0"/>
              <a:t>was</a:t>
            </a:r>
            <a:r>
              <a:rPr lang="en-US" sz="2400" dirty="0"/>
              <a:t> only a teenager when she </a:t>
            </a:r>
            <a:r>
              <a:rPr lang="en-US" sz="2400" b="1" dirty="0"/>
              <a:t>started</a:t>
            </a:r>
            <a:r>
              <a:rPr lang="en-US" sz="2400" dirty="0"/>
              <a:t> selling her products at local hair salons. </a:t>
            </a:r>
            <a:endParaRPr lang="es-MX" sz="2400" dirty="0"/>
          </a:p>
        </p:txBody>
      </p:sp>
      <p:pic>
        <p:nvPicPr>
          <p:cNvPr id="3074" name="Picture 2" descr="Estée Lauder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275" y="2564603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8768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20800" y="446088"/>
            <a:ext cx="3251199" cy="976312"/>
          </a:xfrm>
          <a:ln>
            <a:solidFill>
              <a:srgbClr val="0070C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s-MX" sz="2800" b="1" dirty="0" err="1"/>
              <a:t>Liliane</a:t>
            </a:r>
            <a:r>
              <a:rPr lang="es-MX" sz="2800" b="1" dirty="0"/>
              <a:t> </a:t>
            </a:r>
            <a:r>
              <a:rPr lang="es-MX" sz="2800" b="1" dirty="0" err="1" smtClean="0"/>
              <a:t>Bettencourt</a:t>
            </a:r>
            <a:r>
              <a:rPr lang="es-ES" sz="2800" b="1" dirty="0" smtClean="0"/>
              <a:t/>
            </a:r>
            <a:br>
              <a:rPr lang="es-ES" sz="2800" b="1" dirty="0" smtClean="0"/>
            </a:br>
            <a:r>
              <a:rPr lang="es-ES" sz="2800" b="1" dirty="0" smtClean="0"/>
              <a:t>1922-2017</a:t>
            </a:r>
            <a:endParaRPr lang="es-MX" sz="28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743493" y="446090"/>
            <a:ext cx="4066677" cy="5709384"/>
          </a:xfrm>
          <a:ln>
            <a:solidFill>
              <a:srgbClr val="0070C0"/>
            </a:solidFill>
          </a:ln>
        </p:spPr>
        <p:txBody>
          <a:bodyPr>
            <a:noAutofit/>
          </a:bodyPr>
          <a:lstStyle/>
          <a:p>
            <a:pPr algn="just"/>
            <a:r>
              <a:rPr lang="en-US" sz="2000" dirty="0"/>
              <a:t>Liliane Bettencourt </a:t>
            </a:r>
            <a:r>
              <a:rPr lang="en-US" sz="2000" b="1" dirty="0" smtClean="0"/>
              <a:t>was</a:t>
            </a:r>
            <a:r>
              <a:rPr lang="en-US" sz="2000" dirty="0" smtClean="0"/>
              <a:t> one </a:t>
            </a:r>
            <a:r>
              <a:rPr lang="en-US" sz="2000" dirty="0"/>
              <a:t>of the principal shareholders of L'Oréal</a:t>
            </a:r>
          </a:p>
          <a:p>
            <a:pPr algn="just"/>
            <a:r>
              <a:rPr lang="en-US" sz="2000" dirty="0" smtClean="0"/>
              <a:t>She </a:t>
            </a:r>
            <a:r>
              <a:rPr lang="en-US" sz="2000" b="1" dirty="0"/>
              <a:t>was born </a:t>
            </a:r>
            <a:r>
              <a:rPr lang="en-US" sz="2000" dirty="0"/>
              <a:t>as Liliane Henriette Charlotte </a:t>
            </a:r>
            <a:r>
              <a:rPr lang="en-US" sz="2000" dirty="0" err="1"/>
              <a:t>Schueller</a:t>
            </a:r>
            <a:r>
              <a:rPr lang="en-US" sz="2000" dirty="0"/>
              <a:t> on 21 October 1922 in Paris, France. She </a:t>
            </a:r>
            <a:r>
              <a:rPr lang="en-US" sz="2000" b="1" dirty="0"/>
              <a:t>was</a:t>
            </a:r>
            <a:r>
              <a:rPr lang="en-US" sz="2000" dirty="0"/>
              <a:t> the only child of Louise Madeleine </a:t>
            </a:r>
            <a:r>
              <a:rPr lang="en-US" sz="2000" dirty="0" err="1"/>
              <a:t>Berthe</a:t>
            </a:r>
            <a:r>
              <a:rPr lang="en-US" sz="2000" dirty="0"/>
              <a:t> </a:t>
            </a:r>
            <a:r>
              <a:rPr lang="en-US" sz="2000" dirty="0" smtClean="0"/>
              <a:t>and </a:t>
            </a:r>
            <a:r>
              <a:rPr lang="en-US" sz="2000" dirty="0" err="1"/>
              <a:t>Eugène</a:t>
            </a:r>
            <a:r>
              <a:rPr lang="en-US" sz="2000" dirty="0"/>
              <a:t> </a:t>
            </a:r>
            <a:r>
              <a:rPr lang="en-US" sz="2000" dirty="0" err="1"/>
              <a:t>Schueller</a:t>
            </a:r>
            <a:r>
              <a:rPr lang="en-US" sz="2000" dirty="0"/>
              <a:t>. Her father </a:t>
            </a:r>
            <a:r>
              <a:rPr lang="en-US" sz="2000" b="1" dirty="0"/>
              <a:t>was</a:t>
            </a:r>
            <a:r>
              <a:rPr lang="en-US" sz="2000" dirty="0"/>
              <a:t> a chemist while her mother </a:t>
            </a:r>
            <a:r>
              <a:rPr lang="en-US" sz="2000" b="1" dirty="0"/>
              <a:t>was</a:t>
            </a:r>
            <a:r>
              <a:rPr lang="en-US" sz="2000" dirty="0"/>
              <a:t> a pianist. Her mother </a:t>
            </a:r>
            <a:r>
              <a:rPr lang="en-US" sz="2000" b="1" dirty="0"/>
              <a:t>died</a:t>
            </a:r>
            <a:r>
              <a:rPr lang="en-US" sz="2000" dirty="0"/>
              <a:t> when Liliane was just five years old and she </a:t>
            </a:r>
            <a:r>
              <a:rPr lang="en-US" sz="2000" b="1" dirty="0"/>
              <a:t>formed</a:t>
            </a:r>
            <a:r>
              <a:rPr lang="en-US" sz="2000" dirty="0"/>
              <a:t> a very close bond with her </a:t>
            </a:r>
            <a:r>
              <a:rPr lang="en-US" sz="2000" dirty="0" smtClean="0"/>
              <a:t>father.</a:t>
            </a:r>
            <a:endParaRPr lang="es-MX" sz="20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128" y="2128461"/>
            <a:ext cx="3367678" cy="2806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149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20800" y="446088"/>
            <a:ext cx="3251199" cy="976312"/>
          </a:xfrm>
          <a:ln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algn="ctr"/>
            <a:r>
              <a:rPr lang="es-ES" sz="2800" b="1" dirty="0" smtClean="0"/>
              <a:t>Steve Jobs</a:t>
            </a:r>
            <a:br>
              <a:rPr lang="es-ES" sz="2800" b="1" dirty="0" smtClean="0"/>
            </a:br>
            <a:r>
              <a:rPr lang="es-ES" sz="2800" b="1" dirty="0" smtClean="0"/>
              <a:t>1955-2011</a:t>
            </a:r>
            <a:endParaRPr lang="es-MX" sz="2800" b="1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448" y="2230244"/>
            <a:ext cx="3267852" cy="2723210"/>
          </a:xfrm>
          <a:prstGeom prst="rect">
            <a:avLst/>
          </a:prstGeom>
        </p:spPr>
      </p:pic>
      <p:sp>
        <p:nvSpPr>
          <p:cNvPr id="13" name="Marcador de contenido 2"/>
          <p:cNvSpPr>
            <a:spLocks noGrp="1"/>
          </p:cNvSpPr>
          <p:nvPr>
            <p:ph idx="1"/>
          </p:nvPr>
        </p:nvSpPr>
        <p:spPr>
          <a:xfrm>
            <a:off x="4735860" y="144966"/>
            <a:ext cx="4066677" cy="6301575"/>
          </a:xfrm>
          <a:ln>
            <a:solidFill>
              <a:srgbClr val="0070C0"/>
            </a:solidFill>
          </a:ln>
        </p:spPr>
        <p:txBody>
          <a:bodyPr>
            <a:noAutofit/>
          </a:bodyPr>
          <a:lstStyle/>
          <a:p>
            <a:pPr algn="just"/>
            <a:r>
              <a:rPr lang="en-US" sz="2000" b="1" dirty="0"/>
              <a:t>Born</a:t>
            </a:r>
            <a:r>
              <a:rPr lang="en-US" sz="2000" dirty="0"/>
              <a:t> on February 24, 1955, Steve Jobs </a:t>
            </a:r>
            <a:r>
              <a:rPr lang="en-US" sz="2000" b="1" dirty="0"/>
              <a:t>was</a:t>
            </a:r>
            <a:r>
              <a:rPr lang="en-US" sz="2000" dirty="0"/>
              <a:t> the adopted son of Paul Reinhold and Clara Jobs. His biological parents </a:t>
            </a:r>
            <a:r>
              <a:rPr lang="en-US" sz="2000" b="1" dirty="0"/>
              <a:t>were</a:t>
            </a:r>
            <a:r>
              <a:rPr lang="en-US" sz="2000" dirty="0"/>
              <a:t> </a:t>
            </a:r>
            <a:r>
              <a:rPr lang="en-US" sz="2000" dirty="0" err="1"/>
              <a:t>Abdulfattah</a:t>
            </a:r>
            <a:r>
              <a:rPr lang="en-US" sz="2000" dirty="0"/>
              <a:t> ‘John’ </a:t>
            </a:r>
            <a:r>
              <a:rPr lang="en-US" sz="2000" dirty="0" err="1"/>
              <a:t>Jandali</a:t>
            </a:r>
            <a:r>
              <a:rPr lang="en-US" sz="2000" dirty="0"/>
              <a:t> and Joanne Carole Schieble, who could not raise Steve as their parents </a:t>
            </a:r>
            <a:r>
              <a:rPr lang="en-US" sz="2000" b="1" dirty="0"/>
              <a:t>objected</a:t>
            </a:r>
            <a:r>
              <a:rPr lang="en-US" sz="2000" dirty="0"/>
              <a:t> to their relationship.</a:t>
            </a:r>
          </a:p>
          <a:p>
            <a:pPr algn="just"/>
            <a:r>
              <a:rPr lang="en-US" sz="2000" dirty="0" smtClean="0"/>
              <a:t>Since </a:t>
            </a:r>
            <a:r>
              <a:rPr lang="en-US" sz="2000" dirty="0"/>
              <a:t>a young age, Jobs was </a:t>
            </a:r>
            <a:r>
              <a:rPr lang="en-US" sz="2000" b="1" dirty="0"/>
              <a:t>exposed</a:t>
            </a:r>
            <a:r>
              <a:rPr lang="en-US" sz="2000" dirty="0"/>
              <a:t> to the world of mechanics. </a:t>
            </a:r>
            <a:r>
              <a:rPr lang="en-US" sz="2000" dirty="0" smtClean="0"/>
              <a:t>He </a:t>
            </a:r>
            <a:r>
              <a:rPr lang="en-US" sz="2000" b="1" dirty="0" smtClean="0"/>
              <a:t>spent</a:t>
            </a:r>
            <a:r>
              <a:rPr lang="en-US" sz="2000" dirty="0" smtClean="0"/>
              <a:t> </a:t>
            </a:r>
            <a:r>
              <a:rPr lang="en-US" sz="2000" dirty="0"/>
              <a:t>long hours with his father, dismantling and rebuilding electronic devices in the family garage. </a:t>
            </a:r>
          </a:p>
        </p:txBody>
      </p:sp>
    </p:spTree>
    <p:extLst>
      <p:ext uri="{BB962C8B-B14F-4D97-AF65-F5344CB8AC3E}">
        <p14:creationId xmlns:p14="http://schemas.microsoft.com/office/powerpoint/2010/main" val="1761649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20800" y="446088"/>
            <a:ext cx="3251199" cy="976312"/>
          </a:xfrm>
          <a:ln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algn="ctr"/>
            <a:r>
              <a:rPr lang="es-ES" sz="2800" b="1" dirty="0" smtClean="0"/>
              <a:t>Louis </a:t>
            </a:r>
            <a:r>
              <a:rPr lang="es-ES" sz="2800" b="1" dirty="0" err="1" smtClean="0"/>
              <a:t>Vuitton</a:t>
            </a:r>
            <a:r>
              <a:rPr lang="es-ES" sz="2800" b="1" dirty="0" smtClean="0"/>
              <a:t/>
            </a:r>
            <a:br>
              <a:rPr lang="es-ES" sz="2800" b="1" dirty="0" smtClean="0"/>
            </a:br>
            <a:r>
              <a:rPr lang="es-ES" sz="2800" b="1" dirty="0" smtClean="0"/>
              <a:t>1821-1892</a:t>
            </a:r>
            <a:endParaRPr lang="es-MX" sz="28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743493" y="446089"/>
            <a:ext cx="4066677" cy="5954711"/>
          </a:xfrm>
          <a:ln>
            <a:solidFill>
              <a:srgbClr val="2D53FE"/>
            </a:solidFill>
          </a:ln>
        </p:spPr>
        <p:txBody>
          <a:bodyPr>
            <a:noAutofit/>
          </a:bodyPr>
          <a:lstStyle/>
          <a:p>
            <a:pPr algn="just"/>
            <a:r>
              <a:rPr lang="en-US" sz="2400" dirty="0"/>
              <a:t>Louis Vuitton </a:t>
            </a:r>
            <a:r>
              <a:rPr lang="en-US" sz="2400" b="1" dirty="0"/>
              <a:t>was</a:t>
            </a:r>
            <a:r>
              <a:rPr lang="en-US" sz="2400" dirty="0"/>
              <a:t> a French entrepreneur and designer who </a:t>
            </a:r>
            <a:r>
              <a:rPr lang="en-US" sz="2400" b="1" dirty="0"/>
              <a:t>founded</a:t>
            </a:r>
            <a:r>
              <a:rPr lang="en-US" sz="2400" dirty="0"/>
              <a:t> the iconic fashion house that carries his name</a:t>
            </a:r>
            <a:r>
              <a:rPr lang="en-US" sz="2400" dirty="0" smtClean="0"/>
              <a:t>.</a:t>
            </a:r>
          </a:p>
          <a:p>
            <a:pPr algn="just"/>
            <a:r>
              <a:rPr lang="en-US" sz="2400" b="1" dirty="0" smtClean="0"/>
              <a:t>Born</a:t>
            </a:r>
            <a:r>
              <a:rPr lang="en-US" sz="2400" dirty="0" smtClean="0"/>
              <a:t> </a:t>
            </a:r>
            <a:r>
              <a:rPr lang="en-US" sz="2400" dirty="0"/>
              <a:t>to working class parents in rural 19th century France, he </a:t>
            </a:r>
            <a:r>
              <a:rPr lang="en-US" sz="2400" b="1" dirty="0"/>
              <a:t>was expected </a:t>
            </a:r>
            <a:r>
              <a:rPr lang="en-US" sz="2400" dirty="0"/>
              <a:t>to make a living as a carpenter, joiner, or a </a:t>
            </a:r>
            <a:r>
              <a:rPr lang="en-US" sz="2400" dirty="0" smtClean="0"/>
              <a:t>farmer but </a:t>
            </a:r>
            <a:r>
              <a:rPr lang="en-US" sz="2400" dirty="0"/>
              <a:t>he </a:t>
            </a:r>
            <a:r>
              <a:rPr lang="en-US" sz="2400" b="1" dirty="0"/>
              <a:t>became</a:t>
            </a:r>
            <a:r>
              <a:rPr lang="en-US" sz="2400" dirty="0"/>
              <a:t> an apprentice in the workshop of a successful </a:t>
            </a:r>
            <a:r>
              <a:rPr lang="en-US" sz="2400" dirty="0" smtClean="0"/>
              <a:t>box-maker.</a:t>
            </a:r>
            <a:endParaRPr lang="es-MX" sz="24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800" y="2232819"/>
            <a:ext cx="2857500" cy="238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14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20800" y="446088"/>
            <a:ext cx="3251199" cy="976312"/>
          </a:xfrm>
          <a:ln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algn="ctr"/>
            <a:r>
              <a:rPr lang="es-ES" sz="2800" b="1" dirty="0" err="1" smtClean="0"/>
              <a:t>Aristotle</a:t>
            </a:r>
            <a:r>
              <a:rPr lang="es-ES" sz="2800" b="1" dirty="0" smtClean="0"/>
              <a:t> Onassis</a:t>
            </a:r>
            <a:br>
              <a:rPr lang="es-ES" sz="2800" b="1" dirty="0" smtClean="0"/>
            </a:br>
            <a:r>
              <a:rPr lang="es-ES" sz="2800" b="1" dirty="0" smtClean="0"/>
              <a:t>1906-1975</a:t>
            </a:r>
            <a:endParaRPr lang="es-MX" sz="28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743493" y="446089"/>
            <a:ext cx="4066677" cy="5954711"/>
          </a:xfrm>
          <a:ln>
            <a:solidFill>
              <a:srgbClr val="2D53FE"/>
            </a:solidFill>
          </a:ln>
        </p:spPr>
        <p:txBody>
          <a:bodyPr>
            <a:normAutofit/>
          </a:bodyPr>
          <a:lstStyle/>
          <a:p>
            <a:pPr algn="just"/>
            <a:r>
              <a:rPr lang="en-US" dirty="0"/>
              <a:t>Aristotle </a:t>
            </a:r>
            <a:r>
              <a:rPr lang="en-US" dirty="0" smtClean="0"/>
              <a:t>Onassis </a:t>
            </a:r>
            <a:r>
              <a:rPr lang="en-US" b="1" dirty="0" smtClean="0"/>
              <a:t>was born </a:t>
            </a:r>
            <a:r>
              <a:rPr lang="en-US" dirty="0" smtClean="0"/>
              <a:t>in Smyrna, Greece and moved to Argentina.</a:t>
            </a:r>
          </a:p>
          <a:p>
            <a:pPr algn="just"/>
            <a:r>
              <a:rPr lang="en-US" dirty="0" smtClean="0"/>
              <a:t>Onassis </a:t>
            </a:r>
            <a:r>
              <a:rPr lang="en-US" b="1" dirty="0"/>
              <a:t>started</a:t>
            </a:r>
            <a:r>
              <a:rPr lang="en-US" dirty="0"/>
              <a:t> </a:t>
            </a:r>
            <a:r>
              <a:rPr lang="en-US" dirty="0" smtClean="0"/>
              <a:t>as </a:t>
            </a:r>
            <a:r>
              <a:rPr lang="en-US" dirty="0"/>
              <a:t>an employee in the </a:t>
            </a:r>
            <a:r>
              <a:rPr lang="en-US" dirty="0" smtClean="0"/>
              <a:t>telephone exchange.</a:t>
            </a:r>
          </a:p>
          <a:p>
            <a:pPr algn="just"/>
            <a:r>
              <a:rPr lang="en-US" dirty="0" smtClean="0"/>
              <a:t> He </a:t>
            </a:r>
            <a:r>
              <a:rPr lang="en-US" dirty="0"/>
              <a:t>then </a:t>
            </a:r>
            <a:r>
              <a:rPr lang="en-US" b="1" dirty="0"/>
              <a:t>started</a:t>
            </a:r>
            <a:r>
              <a:rPr lang="en-US" dirty="0"/>
              <a:t> a business empire, manufacturing cigarettes which not just </a:t>
            </a:r>
            <a:r>
              <a:rPr lang="en-US" b="1" dirty="0"/>
              <a:t>made</a:t>
            </a:r>
            <a:r>
              <a:rPr lang="en-US" dirty="0"/>
              <a:t> him a millionaire but a business tycoon. </a:t>
            </a:r>
            <a:endParaRPr lang="en-US" dirty="0" smtClean="0"/>
          </a:p>
          <a:p>
            <a:pPr algn="just"/>
            <a:r>
              <a:rPr lang="en-US" dirty="0" smtClean="0"/>
              <a:t>He </a:t>
            </a:r>
            <a:r>
              <a:rPr lang="en-US" b="1" dirty="0"/>
              <a:t>propelled</a:t>
            </a:r>
            <a:r>
              <a:rPr lang="en-US" dirty="0"/>
              <a:t> further, diversifying his business interests, by obtaining a shipping business. No sooner he </a:t>
            </a:r>
            <a:r>
              <a:rPr lang="en-US" b="1" dirty="0"/>
              <a:t>became</a:t>
            </a:r>
            <a:r>
              <a:rPr lang="en-US" dirty="0"/>
              <a:t> a Geek Argentine shipping magnate. 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800" y="2271987"/>
            <a:ext cx="3124926" cy="2604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239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457200" y="556093"/>
            <a:ext cx="8229600" cy="861744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spcBef>
                <a:spcPts val="0"/>
              </a:spcBef>
              <a:buNone/>
            </a:pPr>
            <a:r>
              <a:rPr lang="es" dirty="0"/>
              <a:t>Guión </a:t>
            </a:r>
            <a:r>
              <a:rPr lang="es" dirty="0" smtClean="0"/>
              <a:t>explicativo: Objetivo</a:t>
            </a:r>
            <a:endParaRPr lang="es" dirty="0"/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1605775" y="1412262"/>
            <a:ext cx="7002966" cy="4985950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1425" tIns="91425" rIns="91425" bIns="91425" anchor="t" anchorCtr="0">
            <a:spAutoFit/>
          </a:bodyPr>
          <a:lstStyle/>
          <a:p>
            <a:pPr algn="just">
              <a:buNone/>
            </a:pPr>
            <a:r>
              <a:rPr lang="es-ES" dirty="0" smtClean="0"/>
              <a:t>  </a:t>
            </a:r>
            <a:r>
              <a:rPr lang="es-ES" sz="2400" dirty="0" smtClean="0">
                <a:latin typeface="Avenir Book"/>
              </a:rPr>
              <a:t>El presente material educativo (Sólo visión </a:t>
            </a:r>
            <a:r>
              <a:rPr lang="es-ES" sz="2400" dirty="0" err="1" smtClean="0">
                <a:latin typeface="Avenir Book"/>
              </a:rPr>
              <a:t>proyectable</a:t>
            </a:r>
            <a:r>
              <a:rPr lang="es-ES" sz="2400" dirty="0" smtClean="0">
                <a:latin typeface="Avenir Book"/>
              </a:rPr>
              <a:t>) está diseñado para el desarrollo </a:t>
            </a:r>
            <a:r>
              <a:rPr lang="es-ES" sz="2400" dirty="0" smtClean="0">
                <a:solidFill>
                  <a:schemeClr val="tx1"/>
                </a:solidFill>
                <a:latin typeface="Avenir Book"/>
              </a:rPr>
              <a:t>de los objetivos de </a:t>
            </a:r>
            <a:r>
              <a:rPr lang="es-ES" sz="2400" b="1" dirty="0" smtClean="0">
                <a:solidFill>
                  <a:srgbClr val="0070C0"/>
                </a:solidFill>
                <a:latin typeface="Avenir Book"/>
              </a:rPr>
              <a:t>Expresión Oral </a:t>
            </a:r>
            <a:r>
              <a:rPr lang="es-ES" sz="2400" dirty="0" smtClean="0">
                <a:solidFill>
                  <a:schemeClr val="tx1"/>
                </a:solidFill>
                <a:latin typeface="Avenir Book"/>
              </a:rPr>
              <a:t>de la Unidad de </a:t>
            </a:r>
            <a:r>
              <a:rPr lang="es-ES" sz="2400" dirty="0" smtClean="0">
                <a:solidFill>
                  <a:schemeClr val="tx1"/>
                </a:solidFill>
                <a:latin typeface="Avenir Book"/>
              </a:rPr>
              <a:t>Competencia D </a:t>
            </a:r>
            <a:r>
              <a:rPr lang="es-MX" sz="2400" dirty="0" smtClean="0">
                <a:latin typeface="Avenir Book"/>
              </a:rPr>
              <a:t>del </a:t>
            </a:r>
            <a:r>
              <a:rPr lang="es-MX" sz="2400" dirty="0">
                <a:latin typeface="Avenir Book"/>
              </a:rPr>
              <a:t>Nivel de Inglés C1 de la Dirección de Aprendizaje de Lenguas.</a:t>
            </a:r>
          </a:p>
          <a:p>
            <a:pPr algn="just">
              <a:spcBef>
                <a:spcPts val="0"/>
              </a:spcBef>
              <a:buNone/>
            </a:pPr>
            <a:endParaRPr lang="es-ES" sz="2400" dirty="0" smtClean="0">
              <a:solidFill>
                <a:schemeClr val="tx1"/>
              </a:solidFill>
              <a:latin typeface="Avenir Book"/>
            </a:endParaRPr>
          </a:p>
          <a:p>
            <a:pPr algn="just"/>
            <a:r>
              <a:rPr lang="es" sz="2400" dirty="0">
                <a:latin typeface="Avenir Book"/>
                <a:cs typeface="Avenir Book"/>
              </a:rPr>
              <a:t>Talking about important objets from the past that revolutionized the history of the students’specific field of study using a wide range of different types of </a:t>
            </a:r>
            <a:r>
              <a:rPr lang="es" sz="2400" dirty="0" smtClean="0">
                <a:latin typeface="Avenir Book"/>
                <a:cs typeface="Avenir Book"/>
              </a:rPr>
              <a:t>clues.</a:t>
            </a:r>
          </a:p>
          <a:p>
            <a:pPr algn="just"/>
            <a:r>
              <a:rPr lang="es" sz="2400" dirty="0" smtClean="0">
                <a:latin typeface="Avenir Book"/>
                <a:cs typeface="Avenir Book"/>
              </a:rPr>
              <a:t>Expressing </a:t>
            </a:r>
            <a:r>
              <a:rPr lang="es" sz="2400" dirty="0">
                <a:latin typeface="Avenir Book"/>
                <a:cs typeface="Avenir Book"/>
              </a:rPr>
              <a:t>opinions and preference about the importance of objects or famous people from the past</a:t>
            </a:r>
            <a:r>
              <a:rPr lang="es" sz="2400" dirty="0" smtClean="0">
                <a:latin typeface="Avenir Book"/>
                <a:cs typeface="Avenir Book"/>
              </a:rPr>
              <a:t>.</a:t>
            </a:r>
            <a:endParaRPr sz="2400" dirty="0">
              <a:latin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3989611808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123950" y="167694"/>
            <a:ext cx="771525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52400" marR="152400">
              <a:lnSpc>
                <a:spcPct val="115000"/>
              </a:lnSpc>
              <a:spcAft>
                <a:spcPts val="0"/>
              </a:spcAft>
            </a:pPr>
            <a:r>
              <a:rPr lang="en-US" sz="2400" b="1" dirty="0">
                <a:solidFill>
                  <a:srgbClr val="0070C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Prepare a </a:t>
            </a:r>
            <a:r>
              <a:rPr lang="en-US" sz="2400" b="1" dirty="0" smtClean="0">
                <a:solidFill>
                  <a:srgbClr val="0070C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short presentation </a:t>
            </a:r>
            <a:r>
              <a:rPr lang="en-US" sz="2400" b="1" dirty="0">
                <a:solidFill>
                  <a:srgbClr val="0070C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about the history of </a:t>
            </a:r>
            <a:r>
              <a:rPr lang="en-US" sz="2400" b="1" dirty="0" smtClean="0">
                <a:solidFill>
                  <a:srgbClr val="0070C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businessperson. </a:t>
            </a:r>
            <a:endParaRPr lang="es-MX" b="1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52400" marR="152400">
              <a:lnSpc>
                <a:spcPct val="115000"/>
              </a:lnSpc>
              <a:spcAft>
                <a:spcPts val="0"/>
              </a:spcAft>
            </a:pPr>
            <a:r>
              <a:rPr lang="en-US" sz="2400" b="1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Try to use the following verbs in simple past.</a:t>
            </a:r>
            <a:endParaRPr lang="es-MX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524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400" dirty="0" smtClean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Is / are </a:t>
            </a:r>
          </a:p>
          <a:p>
            <a:pPr marL="342900" marR="1524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ES" sz="2400" dirty="0" err="1" smtClean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have</a:t>
            </a:r>
            <a:endParaRPr lang="es-MX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524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400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Begin</a:t>
            </a:r>
            <a:endParaRPr lang="es-MX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524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ES" sz="2400" dirty="0" err="1" smtClean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become</a:t>
            </a:r>
            <a:endParaRPr lang="es-MX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524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400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Establish</a:t>
            </a:r>
            <a:endParaRPr lang="es-MX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524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400" dirty="0" smtClean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Found</a:t>
            </a:r>
            <a:endParaRPr lang="es-MX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524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400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Increase</a:t>
            </a:r>
            <a:endParaRPr lang="es-MX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524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400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Launch</a:t>
            </a:r>
            <a:endParaRPr lang="es-MX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524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ES" sz="2400" dirty="0" err="1" smtClean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start</a:t>
            </a:r>
            <a:endParaRPr lang="es-MX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524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400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Produce</a:t>
            </a:r>
            <a:endParaRPr lang="es-MX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524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400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Reach</a:t>
            </a:r>
            <a:endParaRPr lang="es-MX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524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400" dirty="0" smtClean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learn</a:t>
            </a:r>
            <a:endParaRPr lang="es-MX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61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409700" y="434394"/>
            <a:ext cx="5867400" cy="5693866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Verbs in past simple</a:t>
            </a:r>
            <a:endParaRPr lang="es-MX" sz="2800" b="1" dirty="0">
              <a:solidFill>
                <a:srgbClr val="FF0000"/>
              </a:solidFill>
            </a:endParaRPr>
          </a:p>
          <a:p>
            <a:pPr lvl="0"/>
            <a:r>
              <a:rPr lang="en-US" sz="2800" dirty="0" smtClean="0"/>
              <a:t>Is/are       			(</a:t>
            </a:r>
            <a:r>
              <a:rPr lang="en-US" sz="2800" b="1" dirty="0" smtClean="0"/>
              <a:t>was/were</a:t>
            </a:r>
            <a:r>
              <a:rPr lang="en-US" sz="2800" dirty="0" smtClean="0"/>
              <a:t>)</a:t>
            </a:r>
            <a:endParaRPr lang="es-MX" sz="2800" dirty="0"/>
          </a:p>
          <a:p>
            <a:pPr lvl="0"/>
            <a:r>
              <a:rPr lang="en-US" sz="2800" dirty="0" smtClean="0"/>
              <a:t>have      			(</a:t>
            </a:r>
            <a:r>
              <a:rPr lang="en-US" sz="2800" b="1" dirty="0" smtClean="0"/>
              <a:t>had</a:t>
            </a:r>
            <a:r>
              <a:rPr lang="en-US" sz="2800" dirty="0" smtClean="0"/>
              <a:t>)</a:t>
            </a:r>
            <a:endParaRPr lang="es-MX" sz="2800" dirty="0"/>
          </a:p>
          <a:p>
            <a:pPr lvl="0"/>
            <a:r>
              <a:rPr lang="en-US" sz="2800" dirty="0" smtClean="0"/>
              <a:t>Begin      			(</a:t>
            </a:r>
            <a:r>
              <a:rPr lang="en-US" sz="2800" b="1" dirty="0" smtClean="0"/>
              <a:t>begun</a:t>
            </a:r>
            <a:r>
              <a:rPr lang="en-US" sz="2800" dirty="0" smtClean="0"/>
              <a:t>)</a:t>
            </a:r>
            <a:endParaRPr lang="es-MX" sz="2800" dirty="0"/>
          </a:p>
          <a:p>
            <a:pPr lvl="0"/>
            <a:r>
              <a:rPr lang="en-US" sz="2800" dirty="0" smtClean="0"/>
              <a:t>Become</a:t>
            </a:r>
            <a:r>
              <a:rPr lang="en-US" sz="2800" dirty="0" smtClean="0"/>
              <a:t>   </a:t>
            </a:r>
            <a:r>
              <a:rPr lang="en-US" sz="2800" dirty="0" smtClean="0"/>
              <a:t>			</a:t>
            </a:r>
            <a:r>
              <a:rPr lang="en-US" sz="2800" dirty="0" smtClean="0"/>
              <a:t>(</a:t>
            </a:r>
            <a:r>
              <a:rPr lang="en-US" sz="2800" b="1" dirty="0" smtClean="0"/>
              <a:t>became</a:t>
            </a:r>
            <a:r>
              <a:rPr lang="en-US" sz="2800" dirty="0" smtClean="0"/>
              <a:t>)</a:t>
            </a:r>
            <a:endParaRPr lang="es-MX" sz="2800" dirty="0"/>
          </a:p>
          <a:p>
            <a:pPr lvl="0"/>
            <a:r>
              <a:rPr lang="en-US" sz="2800" dirty="0" smtClean="0"/>
              <a:t>Establish    </a:t>
            </a:r>
            <a:r>
              <a:rPr lang="en-US" sz="2800" dirty="0" smtClean="0"/>
              <a:t>			</a:t>
            </a:r>
            <a:r>
              <a:rPr lang="en-US" sz="2800" dirty="0" smtClean="0"/>
              <a:t>(</a:t>
            </a:r>
            <a:r>
              <a:rPr lang="en-US" sz="2800" b="1" dirty="0" smtClean="0"/>
              <a:t>established</a:t>
            </a:r>
            <a:r>
              <a:rPr lang="en-US" sz="2800" dirty="0" smtClean="0"/>
              <a:t>)</a:t>
            </a:r>
            <a:endParaRPr lang="es-MX" sz="2800" dirty="0"/>
          </a:p>
          <a:p>
            <a:pPr lvl="0"/>
            <a:r>
              <a:rPr lang="en-US" sz="2800" dirty="0"/>
              <a:t>Found        </a:t>
            </a:r>
            <a:r>
              <a:rPr lang="en-US" sz="2800" dirty="0" smtClean="0"/>
              <a:t>		(</a:t>
            </a:r>
            <a:r>
              <a:rPr lang="en-US" sz="2800" b="1" dirty="0"/>
              <a:t>founded</a:t>
            </a:r>
            <a:r>
              <a:rPr lang="en-US" sz="2800" dirty="0"/>
              <a:t>)</a:t>
            </a:r>
            <a:endParaRPr lang="es-MX" sz="2800" dirty="0"/>
          </a:p>
          <a:p>
            <a:pPr lvl="0"/>
            <a:r>
              <a:rPr lang="en-US" sz="2800" dirty="0"/>
              <a:t>Increase    </a:t>
            </a:r>
            <a:r>
              <a:rPr lang="en-US" sz="2800" dirty="0" smtClean="0"/>
              <a:t>		(</a:t>
            </a:r>
            <a:r>
              <a:rPr lang="en-US" sz="2800" b="1" dirty="0"/>
              <a:t>increased</a:t>
            </a:r>
            <a:r>
              <a:rPr lang="en-US" sz="2800" dirty="0"/>
              <a:t>)</a:t>
            </a:r>
            <a:endParaRPr lang="es-MX" sz="2800" dirty="0"/>
          </a:p>
          <a:p>
            <a:pPr lvl="0"/>
            <a:r>
              <a:rPr lang="en-US" sz="2800" dirty="0"/>
              <a:t>Launch      </a:t>
            </a:r>
            <a:r>
              <a:rPr lang="en-US" sz="2800" dirty="0" smtClean="0"/>
              <a:t>		(</a:t>
            </a:r>
            <a:r>
              <a:rPr lang="en-US" sz="2800" b="1" dirty="0"/>
              <a:t>launched</a:t>
            </a:r>
            <a:r>
              <a:rPr lang="en-US" sz="2800" dirty="0"/>
              <a:t>)</a:t>
            </a:r>
            <a:endParaRPr lang="es-MX" sz="2800" dirty="0"/>
          </a:p>
          <a:p>
            <a:pPr lvl="0"/>
            <a:r>
              <a:rPr lang="en-US" sz="2800" dirty="0" smtClean="0"/>
              <a:t>Start                 </a:t>
            </a:r>
            <a:r>
              <a:rPr lang="en-US" sz="2800" dirty="0" smtClean="0"/>
              <a:t>	</a:t>
            </a:r>
            <a:r>
              <a:rPr lang="en-US" sz="2800" dirty="0" smtClean="0"/>
              <a:t>(</a:t>
            </a:r>
            <a:r>
              <a:rPr lang="en-US" sz="2800" b="1" dirty="0" smtClean="0"/>
              <a:t>started</a:t>
            </a:r>
            <a:r>
              <a:rPr lang="en-US" sz="2800" dirty="0" smtClean="0"/>
              <a:t>)</a:t>
            </a:r>
            <a:endParaRPr lang="es-MX" sz="2800" dirty="0"/>
          </a:p>
          <a:p>
            <a:pPr lvl="0"/>
            <a:r>
              <a:rPr lang="en-US" sz="2800" dirty="0"/>
              <a:t>Produce           </a:t>
            </a:r>
            <a:r>
              <a:rPr lang="en-US" sz="2800" dirty="0" smtClean="0"/>
              <a:t>	(</a:t>
            </a:r>
            <a:r>
              <a:rPr lang="en-US" sz="2800" b="1" dirty="0"/>
              <a:t>produced</a:t>
            </a:r>
            <a:r>
              <a:rPr lang="en-US" sz="2800" dirty="0"/>
              <a:t>)</a:t>
            </a:r>
            <a:endParaRPr lang="es-MX" sz="2800" dirty="0"/>
          </a:p>
          <a:p>
            <a:pPr lvl="0"/>
            <a:r>
              <a:rPr lang="en-US" sz="2800" dirty="0"/>
              <a:t>Reach    </a:t>
            </a:r>
            <a:r>
              <a:rPr lang="en-US" sz="2800" dirty="0" smtClean="0"/>
              <a:t>			(</a:t>
            </a:r>
            <a:r>
              <a:rPr lang="en-US" sz="2800" b="1" dirty="0"/>
              <a:t>reached</a:t>
            </a:r>
            <a:r>
              <a:rPr lang="en-US" sz="2800" dirty="0"/>
              <a:t>)</a:t>
            </a:r>
            <a:endParaRPr lang="es-MX" sz="2800" dirty="0"/>
          </a:p>
          <a:p>
            <a:pPr lvl="0"/>
            <a:r>
              <a:rPr lang="en-US" sz="2800" dirty="0" smtClean="0"/>
              <a:t>learn      </a:t>
            </a:r>
            <a:r>
              <a:rPr lang="en-US" sz="2800" dirty="0" smtClean="0"/>
              <a:t>			</a:t>
            </a:r>
            <a:r>
              <a:rPr lang="en-US" sz="2800" dirty="0" smtClean="0"/>
              <a:t>(</a:t>
            </a:r>
            <a:r>
              <a:rPr lang="en-US" sz="2800" b="1" dirty="0" smtClean="0"/>
              <a:t>learned</a:t>
            </a:r>
            <a:r>
              <a:rPr lang="en-US" sz="2800" dirty="0" smtClean="0"/>
              <a:t>)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1890615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 rot="19510212">
            <a:off x="533432" y="3510508"/>
            <a:ext cx="8176273" cy="870028"/>
          </a:xfrm>
        </p:spPr>
        <p:txBody>
          <a:bodyPr>
            <a:normAutofit fontScale="90000"/>
          </a:bodyPr>
          <a:lstStyle/>
          <a:p>
            <a:pPr algn="ctr"/>
            <a:r>
              <a:rPr lang="es-ES" b="1" dirty="0" err="1" smtClean="0"/>
              <a:t>Opinions</a:t>
            </a:r>
            <a:endParaRPr lang="es-MX" b="1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358" y="472417"/>
            <a:ext cx="3174187" cy="30736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114044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ítulo 1"/>
          <p:cNvSpPr txBox="1">
            <a:spLocks/>
          </p:cNvSpPr>
          <p:nvPr/>
        </p:nvSpPr>
        <p:spPr>
          <a:xfrm>
            <a:off x="1550019" y="302504"/>
            <a:ext cx="1984917" cy="725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" sz="5800" b="1" dirty="0" smtClean="0">
                <a:solidFill>
                  <a:srgbClr val="FF33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 CENA" panose="02000000000000000000" pitchFamily="2" charset="0"/>
              </a:rPr>
              <a:t>Opinion</a:t>
            </a:r>
            <a:endParaRPr lang="es-ES" sz="4300" b="1" dirty="0">
              <a:solidFill>
                <a:srgbClr val="FF3300"/>
              </a:solidFill>
              <a:latin typeface="AR CENA" panose="02000000000000000000" pitchFamily="2" charset="0"/>
              <a:cs typeface="Avenir Book"/>
            </a:endParaRP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0718251"/>
              </p:ext>
            </p:extLst>
          </p:nvPr>
        </p:nvGraphicFramePr>
        <p:xfrm>
          <a:off x="856233" y="1254714"/>
          <a:ext cx="7547429" cy="2401730"/>
        </p:xfrm>
        <a:graphic>
          <a:graphicData uri="http://schemas.openxmlformats.org/drawingml/2006/table">
            <a:tbl>
              <a:tblPr firstRow="1" firstCol="1" bandRow="1">
                <a:tableStyleId>{72833802-FEF1-4C79-8D5D-14CF1EAF98D9}</a:tableStyleId>
              </a:tblPr>
              <a:tblGrid>
                <a:gridCol w="7547429">
                  <a:extLst>
                    <a:ext uri="{9D8B030D-6E8A-4147-A177-3AD203B41FA5}">
                      <a16:colId xmlns:a16="http://schemas.microsoft.com/office/drawing/2014/main" val="502988959"/>
                    </a:ext>
                  </a:extLst>
                </a:gridCol>
              </a:tblGrid>
              <a:tr h="609270">
                <a:tc>
                  <a:txBody>
                    <a:bodyPr/>
                    <a:lstStyle/>
                    <a:p>
                      <a:pPr algn="just"/>
                      <a:r>
                        <a:rPr lang="en-US" sz="2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 you think </a:t>
                      </a:r>
                      <a:r>
                        <a:rPr lang="es-ES" sz="2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Internet</a:t>
                      </a:r>
                      <a:r>
                        <a:rPr lang="es-ES" sz="28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has </a:t>
                      </a:r>
                      <a:r>
                        <a:rPr lang="es-ES" sz="2800" b="1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changed</a:t>
                      </a:r>
                      <a:r>
                        <a:rPr lang="es-ES" sz="28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2800" b="1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</a:t>
                      </a:r>
                      <a:r>
                        <a:rPr lang="es-ES" sz="28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2800" b="1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way</a:t>
                      </a:r>
                      <a:r>
                        <a:rPr lang="es-ES" sz="28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2800" b="1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people</a:t>
                      </a:r>
                      <a:r>
                        <a:rPr lang="es-ES" sz="28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do </a:t>
                      </a:r>
                      <a:r>
                        <a:rPr lang="es-ES" sz="2800" b="1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business</a:t>
                      </a:r>
                      <a:r>
                        <a:rPr lang="es-ES" sz="28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lang="es-MX" sz="28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7552" marR="67552" marT="0" marB="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6759336"/>
                  </a:ext>
                </a:extLst>
              </a:tr>
              <a:tr h="1548290">
                <a:tc>
                  <a:txBody>
                    <a:bodyPr/>
                    <a:lstStyle/>
                    <a:p>
                      <a:r>
                        <a:rPr lang="en-US" sz="4400" b="1" kern="1200" dirty="0" smtClean="0">
                          <a:solidFill>
                            <a:schemeClr val="tx1"/>
                          </a:solidFill>
                          <a:effectLst/>
                          <a:latin typeface="AR CENA" panose="02000000000000000000" pitchFamily="2" charset="0"/>
                          <a:ea typeface="+mn-ea"/>
                          <a:cs typeface="+mn-cs"/>
                        </a:rPr>
                        <a:t>I think…</a:t>
                      </a:r>
                      <a:endParaRPr lang="es-MX" sz="4400" b="1" kern="1200" dirty="0" smtClean="0">
                        <a:solidFill>
                          <a:schemeClr val="tx1"/>
                        </a:solidFill>
                        <a:effectLst/>
                        <a:latin typeface="AR CENA" panose="02000000000000000000" pitchFamily="2" charset="0"/>
                        <a:ea typeface="+mn-ea"/>
                        <a:cs typeface="+mn-cs"/>
                      </a:endParaRPr>
                    </a:p>
                    <a:p>
                      <a:r>
                        <a:rPr lang="en-US" sz="4400" b="1" kern="1200" dirty="0" smtClean="0">
                          <a:solidFill>
                            <a:schemeClr val="tx1"/>
                          </a:solidFill>
                          <a:effectLst/>
                          <a:latin typeface="AR CENA" panose="02000000000000000000" pitchFamily="2" charset="0"/>
                          <a:ea typeface="+mn-ea"/>
                          <a:cs typeface="+mn-cs"/>
                        </a:rPr>
                        <a:t>I believe…</a:t>
                      </a:r>
                      <a:endParaRPr lang="es-MX" sz="28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4557212"/>
                  </a:ext>
                </a:extLst>
              </a:tr>
            </a:tbl>
          </a:graphicData>
        </a:graphic>
      </p:graphicFrame>
      <p:sp>
        <p:nvSpPr>
          <p:cNvPr id="2" name="Rectángulo 1"/>
          <p:cNvSpPr/>
          <p:nvPr/>
        </p:nvSpPr>
        <p:spPr>
          <a:xfrm rot="20539965">
            <a:off x="2897643" y="4218329"/>
            <a:ext cx="2437083" cy="1477328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communication</a:t>
            </a:r>
          </a:p>
          <a:p>
            <a:pPr algn="ctr"/>
            <a:r>
              <a:rPr lang="en-US" b="1" dirty="0"/>
              <a:t>virtual</a:t>
            </a:r>
          </a:p>
          <a:p>
            <a:pPr algn="ctr"/>
            <a:r>
              <a:rPr lang="es-ES" b="1" dirty="0" smtClean="0"/>
              <a:t>marketing</a:t>
            </a:r>
            <a:endParaRPr lang="es-ES" b="1" dirty="0"/>
          </a:p>
          <a:p>
            <a:pPr algn="ctr"/>
            <a:r>
              <a:rPr lang="es-ES" b="1" dirty="0" smtClean="0"/>
              <a:t>Places</a:t>
            </a:r>
          </a:p>
          <a:p>
            <a:pPr algn="ctr"/>
            <a:r>
              <a:rPr lang="es-ES" b="1" dirty="0" err="1" smtClean="0"/>
              <a:t>Information</a:t>
            </a:r>
            <a:endParaRPr lang="es-MX" b="1" dirty="0"/>
          </a:p>
        </p:txBody>
      </p:sp>
      <p:sp>
        <p:nvSpPr>
          <p:cNvPr id="4" name="CuadroTexto 3"/>
          <p:cNvSpPr txBox="1"/>
          <p:nvPr/>
        </p:nvSpPr>
        <p:spPr>
          <a:xfrm>
            <a:off x="4516244" y="381473"/>
            <a:ext cx="4507965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i="1" dirty="0" smtClean="0"/>
              <a:t>Answer the question using the phrases </a:t>
            </a:r>
          </a:p>
          <a:p>
            <a:r>
              <a:rPr lang="en-US" i="1" dirty="0" smtClean="0"/>
              <a:t>suggested and the vocabulary below: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784152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ítulo 1"/>
          <p:cNvSpPr txBox="1">
            <a:spLocks/>
          </p:cNvSpPr>
          <p:nvPr/>
        </p:nvSpPr>
        <p:spPr>
          <a:xfrm>
            <a:off x="1550019" y="302504"/>
            <a:ext cx="1984917" cy="725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" sz="5800" b="1" dirty="0" smtClean="0">
                <a:solidFill>
                  <a:srgbClr val="FF33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 CENA" panose="02000000000000000000" pitchFamily="2" charset="0"/>
              </a:rPr>
              <a:t>Opinion</a:t>
            </a:r>
            <a:endParaRPr lang="es-ES" sz="4300" b="1" dirty="0">
              <a:solidFill>
                <a:srgbClr val="FF3300"/>
              </a:solidFill>
              <a:latin typeface="AR CENA" panose="02000000000000000000" pitchFamily="2" charset="0"/>
              <a:cs typeface="Avenir Book"/>
            </a:endParaRP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5022122"/>
              </p:ext>
            </p:extLst>
          </p:nvPr>
        </p:nvGraphicFramePr>
        <p:xfrm>
          <a:off x="856233" y="1254714"/>
          <a:ext cx="7547429" cy="2401730"/>
        </p:xfrm>
        <a:graphic>
          <a:graphicData uri="http://schemas.openxmlformats.org/drawingml/2006/table">
            <a:tbl>
              <a:tblPr firstRow="1" firstCol="1" bandRow="1">
                <a:tableStyleId>{72833802-FEF1-4C79-8D5D-14CF1EAF98D9}</a:tableStyleId>
              </a:tblPr>
              <a:tblGrid>
                <a:gridCol w="7547429">
                  <a:extLst>
                    <a:ext uri="{9D8B030D-6E8A-4147-A177-3AD203B41FA5}">
                      <a16:colId xmlns:a16="http://schemas.microsoft.com/office/drawing/2014/main" val="502988959"/>
                    </a:ext>
                  </a:extLst>
                </a:gridCol>
              </a:tblGrid>
              <a:tr h="609270">
                <a:tc>
                  <a:txBody>
                    <a:bodyPr/>
                    <a:lstStyle/>
                    <a:p>
                      <a:r>
                        <a:rPr lang="es-ES" sz="28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Would</a:t>
                      </a:r>
                      <a:r>
                        <a:rPr lang="es-ES" sz="2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28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you</a:t>
                      </a:r>
                      <a:r>
                        <a:rPr lang="es-ES" sz="2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28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rather</a:t>
                      </a:r>
                      <a:r>
                        <a:rPr lang="es-ES" sz="2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28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recommend</a:t>
                      </a:r>
                      <a:r>
                        <a:rPr lang="es-ES" sz="2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28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starting</a:t>
                      </a:r>
                      <a:r>
                        <a:rPr lang="es-ES" sz="28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 </a:t>
                      </a:r>
                      <a:r>
                        <a:rPr lang="es-ES" sz="2800" b="1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business</a:t>
                      </a:r>
                      <a:r>
                        <a:rPr lang="es-ES" sz="28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 </a:t>
                      </a:r>
                      <a:r>
                        <a:rPr lang="es-ES" sz="2800" b="1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Mexico</a:t>
                      </a:r>
                      <a:r>
                        <a:rPr lang="es-ES" sz="2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es-ES" sz="28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</a:t>
                      </a:r>
                      <a:r>
                        <a:rPr lang="es-ES" sz="2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 </a:t>
                      </a:r>
                      <a:r>
                        <a:rPr lang="es-ES" sz="28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another</a:t>
                      </a:r>
                      <a:r>
                        <a:rPr lang="es-ES" sz="2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country</a:t>
                      </a:r>
                      <a:r>
                        <a:rPr lang="es-ES" sz="28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lang="es-MX" sz="28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7552" marR="67552" marT="0" marB="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6759336"/>
                  </a:ext>
                </a:extLst>
              </a:tr>
              <a:tr h="1548290">
                <a:tc>
                  <a:txBody>
                    <a:bodyPr/>
                    <a:lstStyle/>
                    <a:p>
                      <a:endParaRPr lang="en-US" sz="4400" b="1" kern="1200" dirty="0" smtClean="0">
                        <a:solidFill>
                          <a:schemeClr val="tx1"/>
                        </a:solidFill>
                        <a:effectLst/>
                        <a:latin typeface="AR CENA" panose="02000000000000000000" pitchFamily="2" charset="0"/>
                        <a:ea typeface="+mn-ea"/>
                        <a:cs typeface="+mn-cs"/>
                      </a:endParaRPr>
                    </a:p>
                    <a:p>
                      <a:r>
                        <a:rPr lang="en-US" sz="4400" b="1" kern="1200" dirty="0" smtClean="0">
                          <a:solidFill>
                            <a:schemeClr val="tx1"/>
                          </a:solidFill>
                          <a:effectLst/>
                          <a:latin typeface="AR CENA" panose="02000000000000000000" pitchFamily="2" charset="0"/>
                          <a:ea typeface="+mn-ea"/>
                          <a:cs typeface="+mn-cs"/>
                        </a:rPr>
                        <a:t>I</a:t>
                      </a:r>
                      <a:r>
                        <a:rPr lang="en-US" sz="4400" b="1" kern="1200" baseline="0" dirty="0" smtClean="0">
                          <a:solidFill>
                            <a:schemeClr val="tx1"/>
                          </a:solidFill>
                          <a:effectLst/>
                          <a:latin typeface="AR CENA" panose="02000000000000000000" pitchFamily="2" charset="0"/>
                          <a:ea typeface="+mn-ea"/>
                          <a:cs typeface="+mn-cs"/>
                        </a:rPr>
                        <a:t> would rather…</a:t>
                      </a:r>
                      <a:endParaRPr lang="es-MX" sz="4400" b="1" kern="1200" dirty="0" smtClean="0">
                        <a:solidFill>
                          <a:schemeClr val="tx1"/>
                        </a:solidFill>
                        <a:effectLst/>
                        <a:latin typeface="AR CENA" panose="02000000000000000000" pitchFamily="2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4557212"/>
                  </a:ext>
                </a:extLst>
              </a:tr>
            </a:tbl>
          </a:graphicData>
        </a:graphic>
      </p:graphicFrame>
      <p:sp>
        <p:nvSpPr>
          <p:cNvPr id="2" name="Rectángulo 1"/>
          <p:cNvSpPr/>
          <p:nvPr/>
        </p:nvSpPr>
        <p:spPr>
          <a:xfrm rot="20539965">
            <a:off x="2897643" y="3941331"/>
            <a:ext cx="2437083" cy="2031325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endParaRPr lang="en-US" b="1" dirty="0"/>
          </a:p>
          <a:p>
            <a:pPr algn="ctr"/>
            <a:r>
              <a:rPr lang="en-US" b="1" dirty="0"/>
              <a:t>Constructions permits</a:t>
            </a:r>
          </a:p>
          <a:p>
            <a:pPr algn="ctr"/>
            <a:r>
              <a:rPr lang="en-US" b="1" dirty="0"/>
              <a:t>Credit</a:t>
            </a:r>
          </a:p>
          <a:p>
            <a:pPr algn="ctr"/>
            <a:r>
              <a:rPr lang="en-US" b="1" dirty="0"/>
              <a:t>Investors</a:t>
            </a:r>
          </a:p>
          <a:p>
            <a:pPr algn="ctr"/>
            <a:r>
              <a:rPr lang="en-US" b="1" dirty="0"/>
              <a:t>Taxes</a:t>
            </a:r>
          </a:p>
          <a:p>
            <a:pPr algn="ctr"/>
            <a:r>
              <a:rPr lang="en-US" b="1" dirty="0"/>
              <a:t>trading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4516244" y="381473"/>
            <a:ext cx="4507965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i="1" dirty="0" smtClean="0"/>
              <a:t>Answer the question using the phrases </a:t>
            </a:r>
          </a:p>
          <a:p>
            <a:r>
              <a:rPr lang="en-US" i="1" dirty="0" smtClean="0"/>
              <a:t>suggested and the vocabulary below: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093848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ítulo 1"/>
          <p:cNvSpPr txBox="1">
            <a:spLocks/>
          </p:cNvSpPr>
          <p:nvPr/>
        </p:nvSpPr>
        <p:spPr>
          <a:xfrm>
            <a:off x="1550019" y="302504"/>
            <a:ext cx="1984917" cy="725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" sz="5800" b="1" dirty="0" smtClean="0">
                <a:solidFill>
                  <a:srgbClr val="FF33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 CENA" panose="02000000000000000000" pitchFamily="2" charset="0"/>
              </a:rPr>
              <a:t>Opinion</a:t>
            </a:r>
            <a:endParaRPr lang="es-ES" sz="4300" b="1" dirty="0">
              <a:solidFill>
                <a:srgbClr val="FF3300"/>
              </a:solidFill>
              <a:latin typeface="AR CENA" panose="02000000000000000000" pitchFamily="2" charset="0"/>
              <a:cs typeface="Avenir Book"/>
            </a:endParaRP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6996268"/>
              </p:ext>
            </p:extLst>
          </p:nvPr>
        </p:nvGraphicFramePr>
        <p:xfrm>
          <a:off x="856233" y="1254714"/>
          <a:ext cx="7547429" cy="2401730"/>
        </p:xfrm>
        <a:graphic>
          <a:graphicData uri="http://schemas.openxmlformats.org/drawingml/2006/table">
            <a:tbl>
              <a:tblPr firstRow="1" firstCol="1" bandRow="1">
                <a:tableStyleId>{72833802-FEF1-4C79-8D5D-14CF1EAF98D9}</a:tableStyleId>
              </a:tblPr>
              <a:tblGrid>
                <a:gridCol w="7547429">
                  <a:extLst>
                    <a:ext uri="{9D8B030D-6E8A-4147-A177-3AD203B41FA5}">
                      <a16:colId xmlns:a16="http://schemas.microsoft.com/office/drawing/2014/main" val="502988959"/>
                    </a:ext>
                  </a:extLst>
                </a:gridCol>
              </a:tblGrid>
              <a:tr h="609270">
                <a:tc>
                  <a:txBody>
                    <a:bodyPr/>
                    <a:lstStyle/>
                    <a:p>
                      <a:r>
                        <a:rPr lang="es-ES" sz="28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Would</a:t>
                      </a:r>
                      <a:r>
                        <a:rPr lang="es-ES" sz="2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28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you</a:t>
                      </a:r>
                      <a:r>
                        <a:rPr lang="es-ES" sz="2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28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prefer</a:t>
                      </a:r>
                      <a:r>
                        <a:rPr lang="es-ES" sz="2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28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working</a:t>
                      </a:r>
                      <a:r>
                        <a:rPr lang="es-ES" sz="2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 </a:t>
                      </a:r>
                      <a:r>
                        <a:rPr lang="es-ES" sz="28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</a:t>
                      </a:r>
                      <a:r>
                        <a:rPr lang="es-ES" sz="2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28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public</a:t>
                      </a:r>
                      <a:r>
                        <a:rPr lang="es-ES" sz="2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28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</a:t>
                      </a:r>
                      <a:r>
                        <a:rPr lang="es-ES" sz="2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28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private</a:t>
                      </a:r>
                      <a:r>
                        <a:rPr lang="es-ES" sz="28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sector?</a:t>
                      </a:r>
                      <a:endParaRPr lang="es-MX" sz="28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7552" marR="67552" marT="0" marB="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6759336"/>
                  </a:ext>
                </a:extLst>
              </a:tr>
              <a:tr h="1548290">
                <a:tc>
                  <a:txBody>
                    <a:bodyPr/>
                    <a:lstStyle/>
                    <a:p>
                      <a:endParaRPr lang="en-US" sz="4400" b="1" kern="1200" dirty="0" smtClean="0">
                        <a:solidFill>
                          <a:schemeClr val="tx1"/>
                        </a:solidFill>
                        <a:effectLst/>
                        <a:latin typeface="AR CENA" panose="02000000000000000000" pitchFamily="2" charset="0"/>
                        <a:ea typeface="+mn-ea"/>
                        <a:cs typeface="+mn-cs"/>
                      </a:endParaRPr>
                    </a:p>
                    <a:p>
                      <a:r>
                        <a:rPr lang="en-US" sz="4400" b="1" kern="1200" dirty="0" smtClean="0">
                          <a:solidFill>
                            <a:schemeClr val="tx1"/>
                          </a:solidFill>
                          <a:effectLst/>
                          <a:latin typeface="AR CENA" panose="02000000000000000000" pitchFamily="2" charset="0"/>
                          <a:ea typeface="+mn-ea"/>
                          <a:cs typeface="+mn-cs"/>
                        </a:rPr>
                        <a:t>I </a:t>
                      </a:r>
                      <a:r>
                        <a:rPr lang="es-ES" sz="4400" b="1" kern="1200" dirty="0" err="1" smtClean="0">
                          <a:solidFill>
                            <a:schemeClr val="tx1"/>
                          </a:solidFill>
                          <a:effectLst/>
                          <a:latin typeface="AR CENA" panose="02000000000000000000" pitchFamily="2" charset="0"/>
                          <a:ea typeface="+mn-ea"/>
                          <a:cs typeface="+mn-cs"/>
                        </a:rPr>
                        <a:t>would</a:t>
                      </a:r>
                      <a:r>
                        <a:rPr lang="es-ES" sz="4400" b="1" kern="1200" dirty="0" smtClean="0">
                          <a:solidFill>
                            <a:schemeClr val="tx1"/>
                          </a:solidFill>
                          <a:effectLst/>
                          <a:latin typeface="AR CENA" panose="02000000000000000000" pitchFamily="2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4400" b="1" kern="1200" dirty="0" err="1" smtClean="0">
                          <a:solidFill>
                            <a:schemeClr val="tx1"/>
                          </a:solidFill>
                          <a:effectLst/>
                          <a:latin typeface="AR CENA" panose="02000000000000000000" pitchFamily="2" charset="0"/>
                          <a:ea typeface="+mn-ea"/>
                          <a:cs typeface="+mn-cs"/>
                        </a:rPr>
                        <a:t>prefer</a:t>
                      </a:r>
                      <a:r>
                        <a:rPr lang="es-ES" sz="4400" b="1" kern="1200" dirty="0" smtClean="0">
                          <a:solidFill>
                            <a:schemeClr val="tx1"/>
                          </a:solidFill>
                          <a:effectLst/>
                          <a:latin typeface="AR CENA" panose="02000000000000000000" pitchFamily="2" charset="0"/>
                          <a:ea typeface="+mn-ea"/>
                          <a:cs typeface="+mn-cs"/>
                        </a:rPr>
                        <a:t>…</a:t>
                      </a:r>
                      <a:endParaRPr lang="es-MX" sz="28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4557212"/>
                  </a:ext>
                </a:extLst>
              </a:tr>
            </a:tbl>
          </a:graphicData>
        </a:graphic>
      </p:graphicFrame>
      <p:sp>
        <p:nvSpPr>
          <p:cNvPr id="2" name="Rectángulo 1"/>
          <p:cNvSpPr/>
          <p:nvPr/>
        </p:nvSpPr>
        <p:spPr>
          <a:xfrm rot="20539965">
            <a:off x="2897643" y="4218330"/>
            <a:ext cx="2437083" cy="1477328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Government</a:t>
            </a:r>
          </a:p>
          <a:p>
            <a:pPr algn="ctr"/>
            <a:r>
              <a:rPr lang="en-US" b="1" dirty="0"/>
              <a:t>Television</a:t>
            </a:r>
          </a:p>
          <a:p>
            <a:pPr algn="ctr"/>
            <a:r>
              <a:rPr lang="en-US" b="1" dirty="0" smtClean="0"/>
              <a:t>Bank</a:t>
            </a:r>
          </a:p>
          <a:p>
            <a:pPr algn="ctr"/>
            <a:r>
              <a:rPr lang="en-US" b="1" dirty="0" smtClean="0"/>
              <a:t>School</a:t>
            </a:r>
          </a:p>
          <a:p>
            <a:pPr algn="ctr"/>
            <a:r>
              <a:rPr lang="en-US" b="1" dirty="0" smtClean="0"/>
              <a:t>companies</a:t>
            </a:r>
            <a:endParaRPr lang="en-US" b="1" dirty="0"/>
          </a:p>
        </p:txBody>
      </p:sp>
      <p:sp>
        <p:nvSpPr>
          <p:cNvPr id="4" name="CuadroTexto 3"/>
          <p:cNvSpPr txBox="1"/>
          <p:nvPr/>
        </p:nvSpPr>
        <p:spPr>
          <a:xfrm>
            <a:off x="4516244" y="381473"/>
            <a:ext cx="4507965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i="1" dirty="0" smtClean="0"/>
              <a:t>Answer the question using the phrases </a:t>
            </a:r>
          </a:p>
          <a:p>
            <a:r>
              <a:rPr lang="en-US" i="1" dirty="0" smtClean="0"/>
              <a:t>suggested and the vocabulary below: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43329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ítulo 1"/>
          <p:cNvSpPr txBox="1">
            <a:spLocks/>
          </p:cNvSpPr>
          <p:nvPr/>
        </p:nvSpPr>
        <p:spPr>
          <a:xfrm>
            <a:off x="1550019" y="302504"/>
            <a:ext cx="1984917" cy="725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" sz="5800" b="1" dirty="0" smtClean="0">
                <a:solidFill>
                  <a:srgbClr val="FF33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 CENA" panose="02000000000000000000" pitchFamily="2" charset="0"/>
              </a:rPr>
              <a:t>Opinion</a:t>
            </a:r>
            <a:endParaRPr lang="es-ES" sz="4300" b="1" dirty="0">
              <a:solidFill>
                <a:srgbClr val="FF3300"/>
              </a:solidFill>
              <a:latin typeface="AR CENA" panose="02000000000000000000" pitchFamily="2" charset="0"/>
              <a:cs typeface="Avenir Book"/>
            </a:endParaRP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7314557"/>
              </p:ext>
            </p:extLst>
          </p:nvPr>
        </p:nvGraphicFramePr>
        <p:xfrm>
          <a:off x="856233" y="1254714"/>
          <a:ext cx="7547429" cy="3255170"/>
        </p:xfrm>
        <a:graphic>
          <a:graphicData uri="http://schemas.openxmlformats.org/drawingml/2006/table">
            <a:tbl>
              <a:tblPr firstRow="1" firstCol="1" bandRow="1">
                <a:tableStyleId>{72833802-FEF1-4C79-8D5D-14CF1EAF98D9}</a:tableStyleId>
              </a:tblPr>
              <a:tblGrid>
                <a:gridCol w="7547429">
                  <a:extLst>
                    <a:ext uri="{9D8B030D-6E8A-4147-A177-3AD203B41FA5}">
                      <a16:colId xmlns:a16="http://schemas.microsoft.com/office/drawing/2014/main" val="502988959"/>
                    </a:ext>
                  </a:extLst>
                </a:gridCol>
              </a:tblGrid>
              <a:tr h="609270">
                <a:tc>
                  <a:txBody>
                    <a:bodyPr/>
                    <a:lstStyle/>
                    <a:p>
                      <a:r>
                        <a:rPr lang="en-US" sz="2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 has been recently announced that there is a possibility that</a:t>
                      </a:r>
                      <a:r>
                        <a:rPr lang="en-US" sz="28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NAFTA collapses, as a result there would be a  reduction of exports to the United states</a:t>
                      </a:r>
                      <a:r>
                        <a:rPr lang="en-US" sz="2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</a:p>
                  </a:txBody>
                  <a:tcPr marL="67552" marR="67552" marT="0" marB="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6759336"/>
                  </a:ext>
                </a:extLst>
              </a:tr>
              <a:tr h="1548290">
                <a:tc>
                  <a:txBody>
                    <a:bodyPr/>
                    <a:lstStyle/>
                    <a:p>
                      <a:r>
                        <a:rPr lang="en-US" sz="4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Would you support or oppose  to this?</a:t>
                      </a: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4557212"/>
                  </a:ext>
                </a:extLst>
              </a:tr>
            </a:tbl>
          </a:graphicData>
        </a:graphic>
      </p:graphicFrame>
      <p:sp>
        <p:nvSpPr>
          <p:cNvPr id="2" name="Rectángulo 1"/>
          <p:cNvSpPr/>
          <p:nvPr/>
        </p:nvSpPr>
        <p:spPr>
          <a:xfrm rot="20539965">
            <a:off x="2897644" y="4653761"/>
            <a:ext cx="2437083" cy="1477328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Products</a:t>
            </a:r>
          </a:p>
          <a:p>
            <a:pPr algn="ctr"/>
            <a:r>
              <a:rPr lang="en-US" b="1" dirty="0" smtClean="0"/>
              <a:t>Cheap</a:t>
            </a:r>
          </a:p>
          <a:p>
            <a:pPr algn="ctr"/>
            <a:r>
              <a:rPr lang="en-US" b="1" dirty="0" smtClean="0"/>
              <a:t>Expensive</a:t>
            </a:r>
          </a:p>
          <a:p>
            <a:pPr algn="ctr"/>
            <a:r>
              <a:rPr lang="en-US" b="1" dirty="0" smtClean="0"/>
              <a:t>Imports</a:t>
            </a:r>
          </a:p>
          <a:p>
            <a:pPr algn="ctr"/>
            <a:r>
              <a:rPr lang="en-US" b="1" dirty="0" smtClean="0"/>
              <a:t>exports</a:t>
            </a:r>
            <a:endParaRPr lang="en-US" b="1" dirty="0"/>
          </a:p>
        </p:txBody>
      </p:sp>
      <p:sp>
        <p:nvSpPr>
          <p:cNvPr id="4" name="CuadroTexto 3"/>
          <p:cNvSpPr txBox="1"/>
          <p:nvPr/>
        </p:nvSpPr>
        <p:spPr>
          <a:xfrm>
            <a:off x="4516244" y="381473"/>
            <a:ext cx="4507965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i="1" dirty="0" smtClean="0"/>
              <a:t>Answer the question using the phrases </a:t>
            </a:r>
          </a:p>
          <a:p>
            <a:r>
              <a:rPr lang="en-US" i="1" dirty="0" smtClean="0"/>
              <a:t>suggested and the vocabulary below: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505959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ítulo 1"/>
          <p:cNvSpPr txBox="1">
            <a:spLocks/>
          </p:cNvSpPr>
          <p:nvPr/>
        </p:nvSpPr>
        <p:spPr>
          <a:xfrm>
            <a:off x="1550019" y="302504"/>
            <a:ext cx="1984917" cy="725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" sz="5800" b="1" dirty="0" smtClean="0">
                <a:solidFill>
                  <a:srgbClr val="FF33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 CENA" panose="02000000000000000000" pitchFamily="2" charset="0"/>
              </a:rPr>
              <a:t>Opinion</a:t>
            </a:r>
            <a:endParaRPr lang="es-ES" sz="4300" b="1" dirty="0">
              <a:solidFill>
                <a:srgbClr val="FF3300"/>
              </a:solidFill>
              <a:latin typeface="AR CENA" panose="02000000000000000000" pitchFamily="2" charset="0"/>
              <a:cs typeface="Avenir Book"/>
            </a:endParaRP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7947930"/>
              </p:ext>
            </p:extLst>
          </p:nvPr>
        </p:nvGraphicFramePr>
        <p:xfrm>
          <a:off x="856233" y="1254714"/>
          <a:ext cx="7547429" cy="2828450"/>
        </p:xfrm>
        <a:graphic>
          <a:graphicData uri="http://schemas.openxmlformats.org/drawingml/2006/table">
            <a:tbl>
              <a:tblPr firstRow="1" firstCol="1" bandRow="1">
                <a:tableStyleId>{72833802-FEF1-4C79-8D5D-14CF1EAF98D9}</a:tableStyleId>
              </a:tblPr>
              <a:tblGrid>
                <a:gridCol w="7547429">
                  <a:extLst>
                    <a:ext uri="{9D8B030D-6E8A-4147-A177-3AD203B41FA5}">
                      <a16:colId xmlns:a16="http://schemas.microsoft.com/office/drawing/2014/main" val="502988959"/>
                    </a:ext>
                  </a:extLst>
                </a:gridCol>
              </a:tblGrid>
              <a:tr h="609270">
                <a:tc>
                  <a:txBody>
                    <a:bodyPr/>
                    <a:lstStyle/>
                    <a:p>
                      <a:r>
                        <a:rPr lang="en-US" sz="28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If you could change one important thing about </a:t>
                      </a:r>
                      <a:r>
                        <a:rPr lang="en-US" sz="2800" b="1" kern="1200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doing business in Mexico</a:t>
                      </a:r>
                      <a:r>
                        <a:rPr lang="en-US" sz="28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What would you change?</a:t>
                      </a:r>
                      <a:endParaRPr lang="es-MX" sz="28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7552" marR="67552" marT="0" marB="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6759336"/>
                  </a:ext>
                </a:extLst>
              </a:tr>
              <a:tr h="1548290">
                <a:tc>
                  <a:txBody>
                    <a:bodyPr/>
                    <a:lstStyle/>
                    <a:p>
                      <a:r>
                        <a:rPr lang="en-US" sz="4400" b="1" kern="1200" dirty="0" smtClean="0">
                          <a:solidFill>
                            <a:schemeClr val="tx1"/>
                          </a:solidFill>
                          <a:effectLst/>
                          <a:latin typeface="AR CENA" panose="02000000000000000000" pitchFamily="2" charset="0"/>
                          <a:ea typeface="+mn-ea"/>
                          <a:cs typeface="+mn-cs"/>
                        </a:rPr>
                        <a:t>I </a:t>
                      </a:r>
                      <a:r>
                        <a:rPr lang="es-ES" sz="4400" b="1" kern="1200" dirty="0" err="1" smtClean="0">
                          <a:solidFill>
                            <a:schemeClr val="tx1"/>
                          </a:solidFill>
                          <a:effectLst/>
                          <a:latin typeface="AR CENA" panose="02000000000000000000" pitchFamily="2" charset="0"/>
                          <a:ea typeface="+mn-ea"/>
                          <a:cs typeface="+mn-cs"/>
                        </a:rPr>
                        <a:t>would</a:t>
                      </a:r>
                      <a:r>
                        <a:rPr lang="es-ES" sz="4400" b="1" kern="1200" dirty="0" smtClean="0">
                          <a:solidFill>
                            <a:schemeClr val="tx1"/>
                          </a:solidFill>
                          <a:effectLst/>
                          <a:latin typeface="AR CENA" panose="02000000000000000000" pitchFamily="2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4400" b="1" kern="1200" dirty="0" err="1" smtClean="0">
                          <a:solidFill>
                            <a:schemeClr val="tx1"/>
                          </a:solidFill>
                          <a:effectLst/>
                          <a:latin typeface="AR CENA" panose="02000000000000000000" pitchFamily="2" charset="0"/>
                          <a:ea typeface="+mn-ea"/>
                          <a:cs typeface="+mn-cs"/>
                        </a:rPr>
                        <a:t>change</a:t>
                      </a:r>
                      <a:r>
                        <a:rPr lang="es-ES" sz="4400" b="1" kern="1200" dirty="0" smtClean="0">
                          <a:solidFill>
                            <a:schemeClr val="tx1"/>
                          </a:solidFill>
                          <a:effectLst/>
                          <a:latin typeface="AR CENA" panose="02000000000000000000" pitchFamily="2" charset="0"/>
                          <a:ea typeface="+mn-ea"/>
                          <a:cs typeface="+mn-cs"/>
                        </a:rPr>
                        <a:t>…</a:t>
                      </a:r>
                      <a:endParaRPr lang="es-MX" sz="28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4557212"/>
                  </a:ext>
                </a:extLst>
              </a:tr>
            </a:tbl>
          </a:graphicData>
        </a:graphic>
      </p:graphicFrame>
      <p:sp>
        <p:nvSpPr>
          <p:cNvPr id="2" name="Rectángulo 1"/>
          <p:cNvSpPr/>
          <p:nvPr/>
        </p:nvSpPr>
        <p:spPr>
          <a:xfrm rot="20539965">
            <a:off x="2897643" y="3941331"/>
            <a:ext cx="2437083" cy="2031325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Working conditions</a:t>
            </a:r>
          </a:p>
          <a:p>
            <a:pPr algn="ctr"/>
            <a:r>
              <a:rPr lang="en-US" b="1" dirty="0" smtClean="0"/>
              <a:t>Taxation</a:t>
            </a:r>
          </a:p>
          <a:p>
            <a:pPr algn="ctr"/>
            <a:r>
              <a:rPr lang="en-US" b="1" dirty="0" smtClean="0"/>
              <a:t>Investment</a:t>
            </a:r>
          </a:p>
          <a:p>
            <a:pPr algn="ctr"/>
            <a:r>
              <a:rPr lang="en-US" b="1" dirty="0" smtClean="0"/>
              <a:t>Salaries</a:t>
            </a:r>
          </a:p>
          <a:p>
            <a:pPr algn="ctr"/>
            <a:r>
              <a:rPr lang="en-US" b="1" dirty="0" smtClean="0"/>
              <a:t>Holidays</a:t>
            </a:r>
          </a:p>
          <a:p>
            <a:pPr algn="ctr"/>
            <a:r>
              <a:rPr lang="en-US" b="1" dirty="0" smtClean="0"/>
              <a:t>bonus</a:t>
            </a:r>
          </a:p>
          <a:p>
            <a:pPr algn="ctr"/>
            <a:endParaRPr lang="en-US" b="1" dirty="0"/>
          </a:p>
        </p:txBody>
      </p:sp>
      <p:sp>
        <p:nvSpPr>
          <p:cNvPr id="4" name="CuadroTexto 3"/>
          <p:cNvSpPr txBox="1"/>
          <p:nvPr/>
        </p:nvSpPr>
        <p:spPr>
          <a:xfrm>
            <a:off x="4516244" y="381473"/>
            <a:ext cx="4507965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i="1" dirty="0" smtClean="0"/>
              <a:t>Answer the question using the phrases </a:t>
            </a:r>
          </a:p>
          <a:p>
            <a:r>
              <a:rPr lang="en-US" i="1" dirty="0" smtClean="0"/>
              <a:t>suggested and the vocabulary below: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91264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Sin título-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010" y="5269992"/>
            <a:ext cx="1502664" cy="1588008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914400" y="1677638"/>
            <a:ext cx="8229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MX" dirty="0"/>
          </a:p>
        </p:txBody>
      </p:sp>
      <p:sp>
        <p:nvSpPr>
          <p:cNvPr id="3" name="Rectángulo 2"/>
          <p:cNvSpPr/>
          <p:nvPr/>
        </p:nvSpPr>
        <p:spPr>
          <a:xfrm>
            <a:off x="1349297" y="825178"/>
            <a:ext cx="7794703" cy="43473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52400">
              <a:lnSpc>
                <a:spcPct val="115000"/>
              </a:lnSpc>
              <a:spcAft>
                <a:spcPts val="0"/>
              </a:spcAft>
            </a:pPr>
            <a:r>
              <a:rPr lang="en-US" sz="1400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12 famous companies’ surprising starts, Consulted in September 2017 from: </a:t>
            </a:r>
            <a:r>
              <a:rPr lang="en-US" sz="1400" u="sng" dirty="0">
                <a:solidFill>
                  <a:srgbClr val="194786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4"/>
              </a:rPr>
              <a:t>http://www.nbcnews.com/id/39980719/ns/business-us_business/t/famous-companies-surprising-starts/</a:t>
            </a:r>
            <a:endParaRPr lang="es-MX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52400">
              <a:lnSpc>
                <a:spcPct val="115000"/>
              </a:lnSpc>
              <a:spcAft>
                <a:spcPts val="0"/>
              </a:spcAft>
            </a:pPr>
            <a:r>
              <a:rPr lang="en-US" sz="14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s-MX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52400">
              <a:lnSpc>
                <a:spcPct val="115000"/>
              </a:lnSpc>
              <a:spcAft>
                <a:spcPts val="0"/>
              </a:spcAft>
            </a:pPr>
            <a:r>
              <a:rPr lang="en-US" sz="14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Best 20 companies, Consulted in September 2017 from:  </a:t>
            </a:r>
            <a:r>
              <a:rPr lang="en-US" sz="1400" u="sng" dirty="0">
                <a:solidFill>
                  <a:srgbClr val="194786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5"/>
              </a:rPr>
              <a:t>http://fortune.com/2013/05/06/20-companies-that-made-the-most/</a:t>
            </a:r>
            <a:r>
              <a:rPr lang="en-US" sz="14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endParaRPr lang="es-MX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52400">
              <a:lnSpc>
                <a:spcPct val="115000"/>
              </a:lnSpc>
              <a:spcAft>
                <a:spcPts val="0"/>
              </a:spcAft>
            </a:pPr>
            <a:r>
              <a:rPr lang="en-US" sz="14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s-MX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52400">
              <a:lnSpc>
                <a:spcPct val="115000"/>
              </a:lnSpc>
              <a:spcAft>
                <a:spcPts val="1200"/>
              </a:spcAft>
            </a:pPr>
            <a:r>
              <a:rPr lang="en-US" sz="14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Biography, Consulted in September </a:t>
            </a:r>
            <a:r>
              <a:rPr lang="en-US" sz="1400" dirty="0" smtClean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2017 from</a:t>
            </a:r>
            <a:r>
              <a:rPr lang="en-US" sz="14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 </a:t>
            </a:r>
            <a:r>
              <a:rPr lang="en-US" sz="1400" u="sng" dirty="0">
                <a:solidFill>
                  <a:srgbClr val="194786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6"/>
              </a:rPr>
              <a:t>https://www.biography.com/people/</a:t>
            </a:r>
            <a:endParaRPr lang="es-MX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52400">
              <a:lnSpc>
                <a:spcPct val="115000"/>
              </a:lnSpc>
              <a:spcAft>
                <a:spcPts val="0"/>
              </a:spcAft>
            </a:pPr>
            <a:r>
              <a:rPr lang="en-US" sz="14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Clarke, S. (2014). In company: pre intermediate students book. </a:t>
            </a:r>
            <a:r>
              <a:rPr lang="es-MX" sz="1400" dirty="0" err="1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Macmillan</a:t>
            </a:r>
            <a:r>
              <a:rPr lang="es-MX" sz="14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s-MX" sz="1400" dirty="0" err="1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Thailand</a:t>
            </a:r>
            <a:r>
              <a:rPr lang="es-MX" sz="14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s-MX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52400">
              <a:lnSpc>
                <a:spcPct val="115000"/>
              </a:lnSpc>
              <a:spcAft>
                <a:spcPts val="0"/>
              </a:spcAft>
            </a:pPr>
            <a:r>
              <a:rPr lang="es-MX" sz="14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s-MX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Hatten, T. (2016). Small Business Management. Cengage Learning. USA.</a:t>
            </a:r>
            <a:endParaRPr lang="es-MX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Murphy, R. (2015). Essential grammar in Use with answers. OUP. China.</a:t>
            </a:r>
            <a:endParaRPr lang="es-MX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Some images were taken from google images (used for academic purposes only) from</a:t>
            </a:r>
            <a:r>
              <a:rPr lang="en-US" sz="14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u="sng" dirty="0">
                <a:solidFill>
                  <a:srgbClr val="19478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7"/>
              </a:rPr>
              <a:t>https://images.google.com/</a:t>
            </a:r>
            <a:r>
              <a:rPr lang="en-US" sz="14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s-MX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52400">
              <a:lnSpc>
                <a:spcPct val="115000"/>
              </a:lnSpc>
              <a:spcAft>
                <a:spcPts val="1200"/>
              </a:spcAft>
            </a:pPr>
            <a:r>
              <a:rPr lang="en-US" sz="14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famous people, Consulted in September 2017 </a:t>
            </a:r>
            <a:r>
              <a:rPr lang="en-US" sz="1400" dirty="0" err="1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from:</a:t>
            </a:r>
            <a:r>
              <a:rPr lang="en-US" sz="1400" u="sng" dirty="0" err="1">
                <a:solidFill>
                  <a:srgbClr val="194786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8"/>
              </a:rPr>
              <a:t>https</a:t>
            </a:r>
            <a:r>
              <a:rPr lang="en-US" sz="1400" u="sng" dirty="0">
                <a:solidFill>
                  <a:srgbClr val="194786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8"/>
              </a:rPr>
              <a:t>://www.thefamouspeople.com/</a:t>
            </a:r>
            <a:endParaRPr lang="es-MX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1471961" y="184054"/>
            <a:ext cx="2676293" cy="524068"/>
          </a:xfrm>
          <a:ln>
            <a:solidFill>
              <a:srgbClr val="0070C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s-ES" sz="2800" b="1" dirty="0" err="1" smtClean="0"/>
              <a:t>References</a:t>
            </a:r>
            <a:r>
              <a:rPr lang="es-ES" sz="2800" b="1" dirty="0" smtClean="0"/>
              <a:t/>
            </a:r>
            <a:br>
              <a:rPr lang="es-ES" sz="2800" b="1" dirty="0" smtClean="0"/>
            </a:br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281616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457200" y="556093"/>
            <a:ext cx="8229600" cy="861744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spcBef>
                <a:spcPts val="0"/>
              </a:spcBef>
              <a:buNone/>
            </a:pPr>
            <a:r>
              <a:rPr lang="es" dirty="0"/>
              <a:t>Guión </a:t>
            </a:r>
            <a:r>
              <a:rPr lang="es" dirty="0" smtClean="0"/>
              <a:t>explicativo: Escenario</a:t>
            </a:r>
            <a:endParaRPr lang="es" dirty="0"/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1572322" y="1600201"/>
            <a:ext cx="7114478" cy="4493508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1425" tIns="91425" rIns="91425" bIns="91425" anchor="t" anchorCtr="0">
            <a:spAutoFit/>
          </a:bodyPr>
          <a:lstStyle/>
          <a:p>
            <a:pPr algn="just">
              <a:spcBef>
                <a:spcPts val="0"/>
              </a:spcBef>
              <a:buNone/>
            </a:pPr>
            <a:r>
              <a:rPr lang="es-ES" dirty="0" smtClean="0"/>
              <a:t>  </a:t>
            </a:r>
            <a:r>
              <a:rPr lang="es-ES" sz="2800" dirty="0" smtClean="0">
                <a:latin typeface="Avenir Book"/>
              </a:rPr>
              <a:t>El presente material educativo se puede utilizar en</a:t>
            </a:r>
          </a:p>
          <a:p>
            <a:pPr algn="just">
              <a:spcBef>
                <a:spcPts val="0"/>
              </a:spcBef>
              <a:buNone/>
            </a:pPr>
            <a:r>
              <a:rPr lang="es-ES" sz="2800" b="1" dirty="0" smtClean="0">
                <a:solidFill>
                  <a:srgbClr val="0070C0"/>
                </a:solidFill>
                <a:latin typeface="Avenir Book"/>
              </a:rPr>
              <a:t>Aula de clase:  </a:t>
            </a:r>
            <a:r>
              <a:rPr lang="es-ES" sz="2800" dirty="0" smtClean="0">
                <a:latin typeface="Avenir Book"/>
              </a:rPr>
              <a:t>conversaciones en parejas o equipos. </a:t>
            </a:r>
          </a:p>
          <a:p>
            <a:pPr algn="just">
              <a:spcBef>
                <a:spcPts val="0"/>
              </a:spcBef>
              <a:buNone/>
            </a:pPr>
            <a:r>
              <a:rPr lang="es-ES" sz="2800" b="1" dirty="0" smtClean="0">
                <a:solidFill>
                  <a:srgbClr val="0070C0"/>
                </a:solidFill>
                <a:latin typeface="Avenir Book"/>
              </a:rPr>
              <a:t>Centro de Autoacceso: </a:t>
            </a:r>
            <a:r>
              <a:rPr lang="es-ES" sz="2800" dirty="0" smtClean="0">
                <a:latin typeface="Avenir Book"/>
              </a:rPr>
              <a:t>Asesorías individuales y </a:t>
            </a:r>
            <a:r>
              <a:rPr lang="es-ES" sz="2800" dirty="0" smtClean="0">
                <a:latin typeface="Avenir Book"/>
              </a:rPr>
              <a:t>prácticas </a:t>
            </a:r>
            <a:r>
              <a:rPr lang="es-ES" sz="2800" dirty="0" smtClean="0">
                <a:latin typeface="Avenir Book"/>
              </a:rPr>
              <a:t>de expresión oral.</a:t>
            </a:r>
          </a:p>
          <a:p>
            <a:pPr algn="just">
              <a:spcBef>
                <a:spcPts val="0"/>
              </a:spcBef>
              <a:buNone/>
            </a:pPr>
            <a:r>
              <a:rPr lang="es-ES" sz="2800" b="1" dirty="0" smtClean="0">
                <a:solidFill>
                  <a:srgbClr val="0070C0"/>
                </a:solidFill>
                <a:latin typeface="Avenir Book"/>
              </a:rPr>
              <a:t>Inglés C1 a distancia:  </a:t>
            </a:r>
            <a:r>
              <a:rPr lang="es-ES" sz="2800" dirty="0" smtClean="0">
                <a:latin typeface="Avenir Book"/>
              </a:rPr>
              <a:t>Para asesorías a distancia, ya sea de grabación en voz o chat en vivo.</a:t>
            </a:r>
            <a:endParaRPr sz="2800" dirty="0">
              <a:latin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3599426602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457200" y="556093"/>
            <a:ext cx="8229600" cy="861744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spcBef>
                <a:spcPts val="0"/>
              </a:spcBef>
              <a:buNone/>
            </a:pPr>
            <a:r>
              <a:rPr lang="es" dirty="0"/>
              <a:t>Guión </a:t>
            </a:r>
            <a:r>
              <a:rPr lang="es" dirty="0" smtClean="0"/>
              <a:t>explicativo: Contenido</a:t>
            </a:r>
            <a:endParaRPr lang="es" dirty="0"/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1639228" y="1600201"/>
            <a:ext cx="7047571" cy="4062620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1425" tIns="91425" rIns="91425" bIns="91425" anchor="t" anchorCtr="0">
            <a:spAutoFit/>
          </a:bodyPr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s-ES" sz="2800" dirty="0" smtClean="0"/>
              <a:t>El presente material se divide en </a:t>
            </a:r>
            <a:r>
              <a:rPr lang="es-ES" sz="2800" dirty="0" smtClean="0"/>
              <a:t>cuatro secciones</a:t>
            </a:r>
          </a:p>
          <a:p>
            <a:pPr algn="just">
              <a:lnSpc>
                <a:spcPct val="150000"/>
              </a:lnSpc>
            </a:pPr>
            <a:r>
              <a:rPr lang="es-ES" sz="2800" b="1" dirty="0" smtClean="0"/>
              <a:t>USE OF PAST SIMPLE</a:t>
            </a:r>
          </a:p>
          <a:p>
            <a:pPr algn="just">
              <a:lnSpc>
                <a:spcPct val="150000"/>
              </a:lnSpc>
            </a:pPr>
            <a:r>
              <a:rPr lang="es-ES" sz="2800" b="1" dirty="0" smtClean="0"/>
              <a:t>HISTORY OF FAMOUS COMPANIES</a:t>
            </a:r>
          </a:p>
          <a:p>
            <a:pPr algn="just">
              <a:lnSpc>
                <a:spcPct val="150000"/>
              </a:lnSpc>
            </a:pPr>
            <a:r>
              <a:rPr lang="es-ES" sz="2800" b="1" dirty="0" smtClean="0"/>
              <a:t>HISTORY OF FAMOUS BUSINESS PEOPLE</a:t>
            </a:r>
          </a:p>
          <a:p>
            <a:pPr algn="just">
              <a:lnSpc>
                <a:spcPct val="150000"/>
              </a:lnSpc>
            </a:pPr>
            <a:r>
              <a:rPr lang="es-ES" sz="2800" b="1" dirty="0" smtClean="0"/>
              <a:t>OPINIONS</a:t>
            </a:r>
            <a:endParaRPr sz="2800" b="1" dirty="0"/>
          </a:p>
        </p:txBody>
      </p:sp>
    </p:spTree>
    <p:extLst>
      <p:ext uri="{BB962C8B-B14F-4D97-AF65-F5344CB8AC3E}">
        <p14:creationId xmlns:p14="http://schemas.microsoft.com/office/powerpoint/2010/main" val="191961019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 rot="19510212">
            <a:off x="171184" y="3070179"/>
            <a:ext cx="8176273" cy="1084216"/>
          </a:xfrm>
        </p:spPr>
        <p:txBody>
          <a:bodyPr/>
          <a:lstStyle/>
          <a:p>
            <a:pPr algn="ctr"/>
            <a:r>
              <a:rPr lang="es-ES" b="1" dirty="0" smtClean="0"/>
              <a:t>Use of </a:t>
            </a:r>
            <a:r>
              <a:rPr lang="es-ES" b="1" dirty="0" err="1" smtClean="0"/>
              <a:t>the</a:t>
            </a:r>
            <a:r>
              <a:rPr lang="es-ES" b="1" dirty="0" smtClean="0"/>
              <a:t> </a:t>
            </a:r>
            <a:r>
              <a:rPr lang="es-ES" b="1" dirty="0" err="1" smtClean="0"/>
              <a:t>past</a:t>
            </a:r>
            <a:r>
              <a:rPr lang="es-ES" b="1" dirty="0" smtClean="0"/>
              <a:t> simple</a:t>
            </a:r>
            <a:endParaRPr lang="es-MX" b="1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9131" y="4336555"/>
            <a:ext cx="3211551" cy="214230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660463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ítulo 1"/>
          <p:cNvSpPr txBox="1">
            <a:spLocks/>
          </p:cNvSpPr>
          <p:nvPr/>
        </p:nvSpPr>
        <p:spPr>
          <a:xfrm>
            <a:off x="440736" y="145143"/>
            <a:ext cx="8378424" cy="725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" sz="3600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When do we use the </a:t>
            </a:r>
            <a:r>
              <a:rPr lang="es" dirty="0" smtClean="0"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past simple</a:t>
            </a:r>
            <a:r>
              <a:rPr lang="es" sz="3200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?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/>
          </p:nvPr>
        </p:nvGraphicFramePr>
        <p:xfrm>
          <a:off x="856233" y="1254713"/>
          <a:ext cx="7547429" cy="3566021"/>
        </p:xfrm>
        <a:graphic>
          <a:graphicData uri="http://schemas.openxmlformats.org/drawingml/2006/table">
            <a:tbl>
              <a:tblPr firstRow="1" firstCol="1" bandRow="1">
                <a:tableStyleId>{72833802-FEF1-4C79-8D5D-14CF1EAF98D9}</a:tableStyleId>
              </a:tblPr>
              <a:tblGrid>
                <a:gridCol w="7547429">
                  <a:extLst>
                    <a:ext uri="{9D8B030D-6E8A-4147-A177-3AD203B41FA5}">
                      <a16:colId xmlns:a16="http://schemas.microsoft.com/office/drawing/2014/main" val="502988959"/>
                    </a:ext>
                  </a:extLst>
                </a:gridCol>
              </a:tblGrid>
              <a:tr h="1216013">
                <a:tc>
                  <a:txBody>
                    <a:bodyPr/>
                    <a:lstStyle/>
                    <a:p>
                      <a:pPr marR="152400"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3200" dirty="0">
                          <a:effectLst/>
                        </a:rPr>
                        <a:t>We use the past simple tense to talk  about </a:t>
                      </a:r>
                      <a:r>
                        <a:rPr lang="en-US" sz="3200" b="1" u="sng" dirty="0">
                          <a:solidFill>
                            <a:srgbClr val="002060"/>
                          </a:solidFill>
                          <a:effectLst/>
                        </a:rPr>
                        <a:t>finished actions </a:t>
                      </a:r>
                      <a:r>
                        <a:rPr lang="en-US" sz="3200" dirty="0">
                          <a:effectLst/>
                        </a:rPr>
                        <a:t>in the past.</a:t>
                      </a:r>
                      <a:endParaRPr lang="es-MX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2" marR="67552" marT="0" marB="0"/>
                </a:tc>
                <a:extLst>
                  <a:ext uri="{0D108BD9-81ED-4DB2-BD59-A6C34878D82A}">
                    <a16:rowId xmlns:a16="http://schemas.microsoft.com/office/drawing/2014/main" val="1566759336"/>
                  </a:ext>
                </a:extLst>
              </a:tr>
              <a:tr h="2249714">
                <a:tc>
                  <a:txBody>
                    <a:bodyPr/>
                    <a:lstStyle/>
                    <a:p>
                      <a:pPr marR="152400"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2800" b="1" dirty="0" smtClean="0">
                          <a:effectLst/>
                          <a:latin typeface="+mn-lt"/>
                        </a:rPr>
                        <a:t>When did </a:t>
                      </a:r>
                      <a:r>
                        <a:rPr lang="en-US" sz="2800" b="1" baseline="0" dirty="0" smtClean="0">
                          <a:effectLst/>
                          <a:latin typeface="+mn-lt"/>
                        </a:rPr>
                        <a:t> he </a:t>
                      </a:r>
                      <a:r>
                        <a:rPr lang="en-US" sz="2800" b="1" dirty="0" smtClean="0">
                          <a:effectLst/>
                          <a:latin typeface="+mn-lt"/>
                        </a:rPr>
                        <a:t>they create Facebook?</a:t>
                      </a:r>
                      <a:endParaRPr lang="es-MX" sz="2000" b="1" dirty="0" smtClean="0">
                        <a:effectLst/>
                        <a:latin typeface="+mn-lt"/>
                      </a:endParaRPr>
                    </a:p>
                    <a:p>
                      <a:pPr marR="152400"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2800" b="1" dirty="0" smtClean="0">
                          <a:effectLst/>
                          <a:latin typeface="+mn-lt"/>
                        </a:rPr>
                        <a:t> He created Facebook in December 2004.</a:t>
                      </a:r>
                      <a:endParaRPr lang="es-MX" sz="2000" b="1" dirty="0" smtClean="0">
                        <a:effectLst/>
                        <a:latin typeface="+mn-lt"/>
                      </a:endParaRPr>
                    </a:p>
                    <a:p>
                      <a:pPr marR="152400"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2800" b="1" dirty="0" smtClean="0">
                          <a:effectLst/>
                          <a:latin typeface="+mn-lt"/>
                        </a:rPr>
                        <a:t> I started the using Facebook last year.</a:t>
                      </a:r>
                      <a:endParaRPr lang="es-MX" sz="2000" b="1" dirty="0" smtClean="0">
                        <a:effectLst/>
                        <a:latin typeface="+mn-lt"/>
                      </a:endParaRPr>
                    </a:p>
                    <a:p>
                      <a:pPr marR="152400"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endParaRPr lang="es-MX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2" marR="67552" marT="0" marB="0"/>
                </a:tc>
                <a:extLst>
                  <a:ext uri="{0D108BD9-81ED-4DB2-BD59-A6C34878D82A}">
                    <a16:rowId xmlns:a16="http://schemas.microsoft.com/office/drawing/2014/main" val="3314557212"/>
                  </a:ext>
                </a:extLst>
              </a:tr>
            </a:tbl>
          </a:graphicData>
        </a:graphic>
      </p:graphicFrame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6617" y="5006870"/>
            <a:ext cx="2255334" cy="15035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447738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ítulo 1"/>
          <p:cNvSpPr txBox="1">
            <a:spLocks/>
          </p:cNvSpPr>
          <p:nvPr/>
        </p:nvSpPr>
        <p:spPr>
          <a:xfrm>
            <a:off x="998297" y="177904"/>
            <a:ext cx="7320513" cy="725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" sz="3200" dirty="0" smtClean="0"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past simple</a:t>
            </a:r>
            <a:r>
              <a:rPr lang="es" sz="3200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 S</a:t>
            </a:r>
            <a:r>
              <a:rPr lang="es" sz="3200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tructure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/>
          </p:nvPr>
        </p:nvGraphicFramePr>
        <p:xfrm>
          <a:off x="856233" y="1254713"/>
          <a:ext cx="8116317" cy="4617720"/>
        </p:xfrm>
        <a:graphic>
          <a:graphicData uri="http://schemas.openxmlformats.org/drawingml/2006/table">
            <a:tbl>
              <a:tblPr firstRow="1" firstCol="1" bandRow="1">
                <a:tableStyleId>{72833802-FEF1-4C79-8D5D-14CF1EAF98D9}</a:tableStyleId>
              </a:tblPr>
              <a:tblGrid>
                <a:gridCol w="8116317">
                  <a:extLst>
                    <a:ext uri="{9D8B030D-6E8A-4147-A177-3AD203B41FA5}">
                      <a16:colId xmlns:a16="http://schemas.microsoft.com/office/drawing/2014/main" val="502988959"/>
                    </a:ext>
                  </a:extLst>
                </a:gridCol>
              </a:tblGrid>
              <a:tr h="518331">
                <a:tc>
                  <a:txBody>
                    <a:bodyPr/>
                    <a:lstStyle/>
                    <a:p>
                      <a:pPr marR="152400"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3200" noProof="0" dirty="0" smtClean="0">
                          <a:effectLst/>
                        </a:rPr>
                        <a:t>Affirmative</a:t>
                      </a:r>
                      <a:endParaRPr lang="en-US" sz="32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2" marR="67552" marT="0" marB="0"/>
                </a:tc>
                <a:extLst>
                  <a:ext uri="{0D108BD9-81ED-4DB2-BD59-A6C34878D82A}">
                    <a16:rowId xmlns:a16="http://schemas.microsoft.com/office/drawing/2014/main" val="1566759336"/>
                  </a:ext>
                </a:extLst>
              </a:tr>
              <a:tr h="2249714">
                <a:tc>
                  <a:txBody>
                    <a:bodyPr/>
                    <a:lstStyle/>
                    <a:p>
                      <a:pPr marR="152400"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2800" noProof="0" dirty="0" smtClean="0">
                          <a:effectLst/>
                        </a:rPr>
                        <a:t>I </a:t>
                      </a:r>
                      <a:r>
                        <a:rPr lang="en-US" sz="2800" noProof="0" dirty="0" smtClean="0">
                          <a:solidFill>
                            <a:srgbClr val="FF0000"/>
                          </a:solidFill>
                          <a:effectLst/>
                        </a:rPr>
                        <a:t>installed</a:t>
                      </a:r>
                      <a:r>
                        <a:rPr lang="en-US" sz="2800" noProof="0" dirty="0" smtClean="0">
                          <a:effectLst/>
                        </a:rPr>
                        <a:t> a computer yesterday.</a:t>
                      </a:r>
                    </a:p>
                    <a:p>
                      <a:pPr marR="152400"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2800" noProof="0" dirty="0" smtClean="0">
                          <a:effectLst/>
                        </a:rPr>
                        <a:t>She </a:t>
                      </a:r>
                      <a:r>
                        <a:rPr lang="en-US" sz="2800" noProof="0" dirty="0" smtClean="0">
                          <a:solidFill>
                            <a:srgbClr val="FF0000"/>
                          </a:solidFill>
                          <a:effectLst/>
                        </a:rPr>
                        <a:t>went</a:t>
                      </a:r>
                      <a:r>
                        <a:rPr lang="en-US" sz="2800" noProof="0" dirty="0" smtClean="0">
                          <a:effectLst/>
                        </a:rPr>
                        <a:t> to the  Google office last year.</a:t>
                      </a:r>
                    </a:p>
                    <a:p>
                      <a:pPr marR="152400"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2800" noProof="0" dirty="0" smtClean="0">
                          <a:effectLst/>
                        </a:rPr>
                        <a:t>He </a:t>
                      </a:r>
                      <a:r>
                        <a:rPr lang="en-US" sz="2800" noProof="0" dirty="0" smtClean="0">
                          <a:solidFill>
                            <a:srgbClr val="FF0000"/>
                          </a:solidFill>
                          <a:effectLst/>
                        </a:rPr>
                        <a:t>connected</a:t>
                      </a:r>
                      <a:r>
                        <a:rPr lang="en-US" sz="2800" noProof="0" dirty="0" smtClean="0">
                          <a:effectLst/>
                        </a:rPr>
                        <a:t> the networks on Friday.</a:t>
                      </a:r>
                    </a:p>
                    <a:p>
                      <a:pPr marR="152400"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2800" noProof="0" dirty="0" smtClean="0">
                          <a:effectLst/>
                        </a:rPr>
                        <a:t>We </a:t>
                      </a:r>
                      <a:r>
                        <a:rPr lang="en-US" sz="2800" noProof="0" dirty="0" smtClean="0">
                          <a:solidFill>
                            <a:srgbClr val="FF0000"/>
                          </a:solidFill>
                          <a:effectLst/>
                        </a:rPr>
                        <a:t>attended</a:t>
                      </a:r>
                      <a:r>
                        <a:rPr lang="en-US" sz="2800" noProof="0" dirty="0" smtClean="0">
                          <a:effectLst/>
                        </a:rPr>
                        <a:t> to the training</a:t>
                      </a:r>
                      <a:r>
                        <a:rPr lang="en-US" sz="2800" baseline="0" noProof="0" dirty="0" smtClean="0">
                          <a:effectLst/>
                        </a:rPr>
                        <a:t> on Network cabling.</a:t>
                      </a:r>
                    </a:p>
                    <a:p>
                      <a:pPr marR="152400"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2800" baseline="0" noProof="0" dirty="0" smtClean="0">
                          <a:effectLst/>
                        </a:rPr>
                        <a:t>You </a:t>
                      </a:r>
                      <a:r>
                        <a:rPr lang="en-US" sz="2800" baseline="0" noProof="0" dirty="0" smtClean="0">
                          <a:solidFill>
                            <a:srgbClr val="FF0000"/>
                          </a:solidFill>
                          <a:effectLst/>
                        </a:rPr>
                        <a:t>had</a:t>
                      </a:r>
                      <a:r>
                        <a:rPr lang="en-US" sz="2800" baseline="0" noProof="0" dirty="0" smtClean="0">
                          <a:effectLst/>
                        </a:rPr>
                        <a:t> a meeting about social networks .</a:t>
                      </a:r>
                      <a:endParaRPr lang="en-US" sz="2800" noProof="0" dirty="0" smtClean="0">
                        <a:effectLst/>
                      </a:endParaRPr>
                    </a:p>
                    <a:p>
                      <a:pPr marR="152400"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endParaRPr lang="es-MX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2" marR="67552" marT="0" marB="0"/>
                </a:tc>
                <a:extLst>
                  <a:ext uri="{0D108BD9-81ED-4DB2-BD59-A6C34878D82A}">
                    <a16:rowId xmlns:a16="http://schemas.microsoft.com/office/drawing/2014/main" val="33145572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0273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ítulo 1"/>
          <p:cNvSpPr txBox="1">
            <a:spLocks/>
          </p:cNvSpPr>
          <p:nvPr/>
        </p:nvSpPr>
        <p:spPr>
          <a:xfrm>
            <a:off x="440736" y="145143"/>
            <a:ext cx="8378424" cy="725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" dirty="0" smtClean="0"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			past simple</a:t>
            </a:r>
            <a:r>
              <a:rPr lang="es" sz="3200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 S</a:t>
            </a:r>
            <a:r>
              <a:rPr lang="es" sz="3200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tructure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/>
          </p:nvPr>
        </p:nvGraphicFramePr>
        <p:xfrm>
          <a:off x="856233" y="1254713"/>
          <a:ext cx="7547429" cy="5599176"/>
        </p:xfrm>
        <a:graphic>
          <a:graphicData uri="http://schemas.openxmlformats.org/drawingml/2006/table">
            <a:tbl>
              <a:tblPr firstRow="1" firstCol="1" bandRow="1">
                <a:tableStyleId>{72833802-FEF1-4C79-8D5D-14CF1EAF98D9}</a:tableStyleId>
              </a:tblPr>
              <a:tblGrid>
                <a:gridCol w="7547429">
                  <a:extLst>
                    <a:ext uri="{9D8B030D-6E8A-4147-A177-3AD203B41FA5}">
                      <a16:colId xmlns:a16="http://schemas.microsoft.com/office/drawing/2014/main" val="502988959"/>
                    </a:ext>
                  </a:extLst>
                </a:gridCol>
              </a:tblGrid>
              <a:tr h="516937">
                <a:tc>
                  <a:txBody>
                    <a:bodyPr/>
                    <a:lstStyle/>
                    <a:p>
                      <a:pPr marR="152400"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3200" noProof="0" dirty="0" smtClean="0">
                          <a:effectLst/>
                        </a:rPr>
                        <a:t>Negative</a:t>
                      </a:r>
                      <a:endParaRPr lang="en-US" sz="32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2" marR="67552" marT="0" marB="0"/>
                </a:tc>
                <a:extLst>
                  <a:ext uri="{0D108BD9-81ED-4DB2-BD59-A6C34878D82A}">
                    <a16:rowId xmlns:a16="http://schemas.microsoft.com/office/drawing/2014/main" val="1566759336"/>
                  </a:ext>
                </a:extLst>
              </a:tr>
              <a:tr h="2249714">
                <a:tc>
                  <a:txBody>
                    <a:bodyPr/>
                    <a:lstStyle/>
                    <a:p>
                      <a:pPr marR="152400"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2800" noProof="0" dirty="0" smtClean="0">
                          <a:effectLst/>
                        </a:rPr>
                        <a:t>I </a:t>
                      </a:r>
                      <a:r>
                        <a:rPr lang="en-US" sz="2800" noProof="0" dirty="0" smtClean="0">
                          <a:solidFill>
                            <a:srgbClr val="FF0000"/>
                          </a:solidFill>
                          <a:effectLst/>
                        </a:rPr>
                        <a:t>didn’t</a:t>
                      </a:r>
                      <a:r>
                        <a:rPr lang="en-US" sz="2800" noProof="0" dirty="0" smtClean="0">
                          <a:effectLst/>
                        </a:rPr>
                        <a:t>  install a computer yesterday.</a:t>
                      </a:r>
                    </a:p>
                    <a:p>
                      <a:pPr marR="152400"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2800" noProof="0" dirty="0" smtClean="0">
                          <a:effectLst/>
                        </a:rPr>
                        <a:t>She </a:t>
                      </a:r>
                      <a:r>
                        <a:rPr lang="en-US" sz="2800" noProof="0" dirty="0" smtClean="0">
                          <a:solidFill>
                            <a:srgbClr val="FF0000"/>
                          </a:solidFill>
                          <a:effectLst/>
                        </a:rPr>
                        <a:t>didn’t</a:t>
                      </a:r>
                      <a:r>
                        <a:rPr lang="en-US" sz="2800" noProof="0" dirty="0" smtClean="0">
                          <a:effectLst/>
                        </a:rPr>
                        <a:t> go to the  Google office last year.</a:t>
                      </a:r>
                    </a:p>
                    <a:p>
                      <a:pPr marR="152400"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2800" noProof="0" dirty="0" smtClean="0">
                          <a:effectLst/>
                        </a:rPr>
                        <a:t>He </a:t>
                      </a:r>
                      <a:r>
                        <a:rPr lang="en-US" sz="2800" noProof="0" dirty="0" smtClean="0">
                          <a:solidFill>
                            <a:srgbClr val="FF0000"/>
                          </a:solidFill>
                          <a:effectLst/>
                        </a:rPr>
                        <a:t>didn’t</a:t>
                      </a:r>
                      <a:r>
                        <a:rPr lang="en-US" sz="2800" noProof="0" dirty="0" smtClean="0">
                          <a:effectLst/>
                        </a:rPr>
                        <a:t> connect he networks on Friday.</a:t>
                      </a:r>
                    </a:p>
                    <a:p>
                      <a:pPr marR="152400"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2800" noProof="0" dirty="0" smtClean="0">
                          <a:effectLst/>
                        </a:rPr>
                        <a:t>We </a:t>
                      </a:r>
                      <a:r>
                        <a:rPr lang="en-US" sz="2800" noProof="0" dirty="0" smtClean="0">
                          <a:solidFill>
                            <a:srgbClr val="FF0000"/>
                          </a:solidFill>
                          <a:effectLst/>
                        </a:rPr>
                        <a:t>didn’t</a:t>
                      </a:r>
                      <a:r>
                        <a:rPr lang="en-US" sz="2800" noProof="0" dirty="0" smtClean="0">
                          <a:effectLst/>
                        </a:rPr>
                        <a:t> attend to the training</a:t>
                      </a:r>
                      <a:r>
                        <a:rPr lang="en-US" sz="2800" baseline="0" noProof="0" dirty="0" smtClean="0">
                          <a:effectLst/>
                        </a:rPr>
                        <a:t> on Network cabling</a:t>
                      </a:r>
                    </a:p>
                    <a:p>
                      <a:pPr marR="152400"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2800" baseline="0" noProof="0" dirty="0" smtClean="0">
                          <a:effectLst/>
                        </a:rPr>
                        <a:t>You </a:t>
                      </a:r>
                      <a:r>
                        <a:rPr lang="en-US" sz="2800" noProof="0" dirty="0" smtClean="0">
                          <a:solidFill>
                            <a:srgbClr val="FF0000"/>
                          </a:solidFill>
                          <a:effectLst/>
                        </a:rPr>
                        <a:t>didn’t</a:t>
                      </a:r>
                      <a:r>
                        <a:rPr lang="en-US" sz="2800" baseline="0" noProof="0" dirty="0" smtClean="0">
                          <a:effectLst/>
                        </a:rPr>
                        <a:t> have a meeting about social networks .</a:t>
                      </a:r>
                      <a:endParaRPr lang="en-US" sz="2800" noProof="0" dirty="0" smtClean="0">
                        <a:effectLst/>
                      </a:endParaRPr>
                    </a:p>
                    <a:p>
                      <a:pPr marR="152400"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endParaRPr lang="es-MX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2" marR="67552" marT="0" marB="0"/>
                </a:tc>
                <a:extLst>
                  <a:ext uri="{0D108BD9-81ED-4DB2-BD59-A6C34878D82A}">
                    <a16:rowId xmlns:a16="http://schemas.microsoft.com/office/drawing/2014/main" val="33145572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3355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piral">
  <a:themeElements>
    <a:clrScheme name="Espiral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1CACE3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1448</TotalTime>
  <Words>1566</Words>
  <Application>Microsoft Office PowerPoint</Application>
  <PresentationFormat>Presentación en pantalla (4:3)</PresentationFormat>
  <Paragraphs>256</Paragraphs>
  <Slides>38</Slides>
  <Notes>17</Notes>
  <HiddenSlides>0</HiddenSlides>
  <MMClips>0</MMClips>
  <ScaleCrop>false</ScaleCrop>
  <HeadingPairs>
    <vt:vector size="6" baseType="variant">
      <vt:variant>
        <vt:lpstr>Fuentes usadas</vt:lpstr>
      </vt:variant>
      <vt:variant>
        <vt:i4>11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38</vt:i4>
      </vt:variant>
    </vt:vector>
  </HeadingPairs>
  <TitlesOfParts>
    <vt:vector size="50" baseType="lpstr">
      <vt:lpstr>AR CENA</vt:lpstr>
      <vt:lpstr>Arial</vt:lpstr>
      <vt:lpstr>Avenir Black</vt:lpstr>
      <vt:lpstr>Avenir Book</vt:lpstr>
      <vt:lpstr>Avenir Roman</vt:lpstr>
      <vt:lpstr>Calibri</vt:lpstr>
      <vt:lpstr>Century Gothic</vt:lpstr>
      <vt:lpstr>Symbol</vt:lpstr>
      <vt:lpstr>Times New Roman</vt:lpstr>
      <vt:lpstr>Wingdings</vt:lpstr>
      <vt:lpstr>Wingdings 3</vt:lpstr>
      <vt:lpstr>Espiral</vt:lpstr>
      <vt:lpstr>TÍTULO: “A TRIP TO THE PAST(business)”</vt:lpstr>
      <vt:lpstr>Presentación de PowerPoint</vt:lpstr>
      <vt:lpstr>Guión explicativo: Objetivo</vt:lpstr>
      <vt:lpstr>Guión explicativo: Escenario</vt:lpstr>
      <vt:lpstr>Guión explicativo: Contenido</vt:lpstr>
      <vt:lpstr>Use of the past simple</vt:lpstr>
      <vt:lpstr>Presentación de PowerPoint</vt:lpstr>
      <vt:lpstr>Presentación de PowerPoint</vt:lpstr>
      <vt:lpstr>Presentación de PowerPoint</vt:lpstr>
      <vt:lpstr>Presentación de PowerPoint</vt:lpstr>
      <vt:lpstr>History of famous companies</vt:lpstr>
      <vt:lpstr>Presentación de PowerPoint</vt:lpstr>
      <vt:lpstr>Answers: IBM</vt:lpstr>
      <vt:lpstr>Answers: DUPONT</vt:lpstr>
      <vt:lpstr>Answers: NINTENDO</vt:lpstr>
      <vt:lpstr>Answers: HASBRO</vt:lpstr>
      <vt:lpstr>Answers: GUCCI</vt:lpstr>
      <vt:lpstr>Presentación de PowerPoint</vt:lpstr>
      <vt:lpstr>Presentación de PowerPoint</vt:lpstr>
      <vt:lpstr>Presentación de PowerPoint</vt:lpstr>
      <vt:lpstr>Presentación de PowerPoint</vt:lpstr>
      <vt:lpstr>History of famous business people</vt:lpstr>
      <vt:lpstr>Presentación de PowerPoint</vt:lpstr>
      <vt:lpstr>Coco Chanel 1883-1971</vt:lpstr>
      <vt:lpstr>Estée Lauder 1908-2004</vt:lpstr>
      <vt:lpstr>Liliane Bettencourt 1922-2017</vt:lpstr>
      <vt:lpstr>Steve Jobs 1955-2011</vt:lpstr>
      <vt:lpstr>Louis Vuitton 1821-1892</vt:lpstr>
      <vt:lpstr>Aristotle Onassis 1906-1975</vt:lpstr>
      <vt:lpstr>Presentación de PowerPoint</vt:lpstr>
      <vt:lpstr>Presentación de PowerPoint</vt:lpstr>
      <vt:lpstr>Opinions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References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(del color del identificador de la secretaría y con tipografía Helvetica Neue Light)</dc:title>
  <dc:creator>DCGU1</dc:creator>
  <cp:lastModifiedBy>CAA</cp:lastModifiedBy>
  <cp:revision>125</cp:revision>
  <dcterms:created xsi:type="dcterms:W3CDTF">2013-06-28T15:10:46Z</dcterms:created>
  <dcterms:modified xsi:type="dcterms:W3CDTF">2017-10-19T16:22:06Z</dcterms:modified>
</cp:coreProperties>
</file>