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2"/>
  </p:notesMasterIdLst>
  <p:sldIdLst>
    <p:sldId id="291" r:id="rId2"/>
    <p:sldId id="292" r:id="rId3"/>
    <p:sldId id="293" r:id="rId4"/>
    <p:sldId id="294" r:id="rId5"/>
    <p:sldId id="295" r:id="rId6"/>
    <p:sldId id="296" r:id="rId7"/>
    <p:sldId id="297" r:id="rId8"/>
    <p:sldId id="298" r:id="rId9"/>
    <p:sldId id="257" r:id="rId10"/>
    <p:sldId id="258" r:id="rId11"/>
    <p:sldId id="259" r:id="rId12"/>
    <p:sldId id="307" r:id="rId13"/>
    <p:sldId id="306" r:id="rId14"/>
    <p:sldId id="305" r:id="rId15"/>
    <p:sldId id="304" r:id="rId16"/>
    <p:sldId id="303" r:id="rId17"/>
    <p:sldId id="302" r:id="rId18"/>
    <p:sldId id="301" r:id="rId19"/>
    <p:sldId id="300" r:id="rId20"/>
    <p:sldId id="299" r:id="rId21"/>
    <p:sldId id="316" r:id="rId22"/>
    <p:sldId id="315" r:id="rId23"/>
    <p:sldId id="314" r:id="rId24"/>
    <p:sldId id="313" r:id="rId25"/>
    <p:sldId id="312" r:id="rId26"/>
    <p:sldId id="311" r:id="rId27"/>
    <p:sldId id="310" r:id="rId28"/>
    <p:sldId id="317" r:id="rId29"/>
    <p:sldId id="318" r:id="rId30"/>
    <p:sldId id="290" r:id="rId3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4470" autoAdjust="0"/>
  </p:normalViewPr>
  <p:slideViewPr>
    <p:cSldViewPr>
      <p:cViewPr varScale="1">
        <p:scale>
          <a:sx n="78" d="100"/>
          <a:sy n="78" d="100"/>
        </p:scale>
        <p:origin x="1770" y="8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116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C3F40C-5870-481A-9EB1-3B82EABDC820}" type="datetimeFigureOut">
              <a:rPr lang="es-ES" smtClean="0"/>
              <a:t>20/10/2017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953457-9C2D-4CE9-8CA6-3DBF3CD21114}" type="slidenum">
              <a:rPr lang="es-ES" smtClean="0"/>
              <a:t>‹Nº›</a:t>
            </a:fld>
            <a:endParaRPr lang="es-ES"/>
          </a:p>
        </p:txBody>
      </p:sp>
    </p:spTree>
    <p:extLst>
      <p:ext uri="{BB962C8B-B14F-4D97-AF65-F5344CB8AC3E}">
        <p14:creationId xmlns:p14="http://schemas.microsoft.com/office/powerpoint/2010/main" val="3914304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7B27C7-112E-4C80-A78A-39892ADE3666}" type="slidenum">
              <a:rPr lang="es-ES"/>
              <a:pPr/>
              <a:t>1</a:t>
            </a:fld>
            <a:endParaRPr lang="es-E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33700351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es-E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2357333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Imagen panorámica con descripció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6" name="Footer Placeholder 5"/>
          <p:cNvSpPr>
            <a:spLocks noGrp="1"/>
          </p:cNvSpPr>
          <p:nvPr>
            <p:ph type="ftr" sz="quarter" idx="11"/>
          </p:nvPr>
        </p:nvSpPr>
        <p:spPr/>
        <p:txBody>
          <a:bodyPr/>
          <a:lstStyle/>
          <a:p>
            <a:endParaRPr lang="es-E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959641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s-ES" smtClean="0"/>
              <a:t>Haga clic para modificar el estilo de título del patrón</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p:txBody>
          <a:bodyPr/>
          <a:lstStyle/>
          <a:p>
            <a:endParaRPr lang="es-E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5323780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s-ES" smtClean="0"/>
              <a:t>Haga clic para modificar el estilo de título del patrón</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p:txBody>
          <a:bodyPr/>
          <a:lstStyle/>
          <a:p>
            <a:endParaRPr lang="es-E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694909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p:txBody>
          <a:bodyPr/>
          <a:lstStyle/>
          <a:p>
            <a:endParaRPr lang="es-E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1166570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3733304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343814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a:xfrm>
            <a:off x="516133" y="6387910"/>
            <a:ext cx="3859795" cy="228660"/>
          </a:xfrm>
        </p:spPr>
        <p:txBody>
          <a:bodyPr/>
          <a:lstStyle/>
          <a:p>
            <a:endParaRPr lang="es-E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24664155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a:xfrm>
            <a:off x="538546" y="6365498"/>
            <a:ext cx="3859795" cy="228660"/>
          </a:xfrm>
        </p:spPr>
        <p:txBody>
          <a:bodyPr/>
          <a:lstStyle/>
          <a:p>
            <a:endParaRPr lang="es-E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4087658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1069481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5" name="Footer Placeholder 4"/>
          <p:cNvSpPr>
            <a:spLocks noGrp="1"/>
          </p:cNvSpPr>
          <p:nvPr>
            <p:ph type="ftr" sz="quarter" idx="11"/>
          </p:nvPr>
        </p:nvSpPr>
        <p:spPr/>
        <p:txBody>
          <a:bodyPr/>
          <a:lstStyle/>
          <a:p>
            <a:endParaRPr lang="es-E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1069140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3119898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3004910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4020609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3870938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6" name="Footer Placeholder 5"/>
          <p:cNvSpPr>
            <a:spLocks noGrp="1"/>
          </p:cNvSpPr>
          <p:nvPr>
            <p:ph type="ftr" sz="quarter" idx="11"/>
          </p:nvPr>
        </p:nvSpPr>
        <p:spPr/>
        <p:txBody>
          <a:bodyPr/>
          <a:lstStyle/>
          <a:p>
            <a:endParaRPr lang="es-E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3545398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9136C35-8BA7-48F8-8D7E-81A7558899A3}" type="datetimeFigureOut">
              <a:rPr lang="es-ES" smtClean="0"/>
              <a:pPr/>
              <a:t>20/10/2017</a:t>
            </a:fld>
            <a:endParaRPr lang="es-ES"/>
          </a:p>
        </p:txBody>
      </p:sp>
      <p:sp>
        <p:nvSpPr>
          <p:cNvPr id="6" name="Footer Placeholder 5"/>
          <p:cNvSpPr>
            <a:spLocks noGrp="1"/>
          </p:cNvSpPr>
          <p:nvPr>
            <p:ph type="ftr" sz="quarter" idx="11"/>
          </p:nvPr>
        </p:nvSpPr>
        <p:spPr/>
        <p:txBody>
          <a:bodyPr/>
          <a:lstStyle/>
          <a:p>
            <a:endParaRPr lang="es-E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904893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49136C35-8BA7-48F8-8D7E-81A7558899A3}" type="datetimeFigureOut">
              <a:rPr lang="es-ES" smtClean="0"/>
              <a:pPr/>
              <a:t>20/10/2017</a:t>
            </a:fld>
            <a:endParaRPr lang="es-E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s-E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323BF46D-8D8B-46B0-B089-0A80754D0E5E}" type="slidenum">
              <a:rPr lang="es-ES" smtClean="0"/>
              <a:pPr/>
              <a:t>‹Nº›</a:t>
            </a:fld>
            <a:endParaRPr lang="es-ES"/>
          </a:p>
        </p:txBody>
      </p:sp>
    </p:spTree>
    <p:extLst>
      <p:ext uri="{BB962C8B-B14F-4D97-AF65-F5344CB8AC3E}">
        <p14:creationId xmlns:p14="http://schemas.microsoft.com/office/powerpoint/2010/main" val="94765625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Lst>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uaemex.mx/iberomat/informacion_clip_image002_0002.jp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ChangeArrowheads="1"/>
          </p:cNvSpPr>
          <p:nvPr/>
        </p:nvSpPr>
        <p:spPr bwMode="auto">
          <a:xfrm>
            <a:off x="611560" y="356463"/>
            <a:ext cx="7704856" cy="1200329"/>
          </a:xfrm>
          <a:prstGeom prst="rect">
            <a:avLst/>
          </a:prstGeom>
          <a:noFill/>
          <a:ln w="9525">
            <a:noFill/>
            <a:miter lim="800000"/>
            <a:headEnd/>
            <a:tailEnd/>
          </a:ln>
          <a:effectLst/>
        </p:spPr>
        <p:txBody>
          <a:bodyPr wrap="square" anchor="ctr">
            <a:spAutoFit/>
          </a:bodyPr>
          <a:lstStyle/>
          <a:p>
            <a:pPr algn="ctr"/>
            <a:r>
              <a:rPr lang="es-MX" sz="2400" b="1" u="sng" dirty="0">
                <a:solidFill>
                  <a:schemeClr val="accent2">
                    <a:lumMod val="40000"/>
                    <a:lumOff val="60000"/>
                  </a:schemeClr>
                </a:solidFill>
              </a:rPr>
              <a:t>UNIVERSIDAD AUTÓNOMA DEL ESTADO DE MÉXICO</a:t>
            </a:r>
            <a:br>
              <a:rPr lang="es-MX" sz="2400" b="1" u="sng" dirty="0">
                <a:solidFill>
                  <a:schemeClr val="accent2">
                    <a:lumMod val="40000"/>
                    <a:lumOff val="60000"/>
                  </a:schemeClr>
                </a:solidFill>
              </a:rPr>
            </a:br>
            <a:r>
              <a:rPr lang="es-MX" sz="2400" b="1" u="sng" dirty="0">
                <a:solidFill>
                  <a:schemeClr val="accent2">
                    <a:lumMod val="40000"/>
                    <a:lumOff val="60000"/>
                  </a:schemeClr>
                </a:solidFill>
              </a:rPr>
              <a:t/>
            </a:r>
            <a:br>
              <a:rPr lang="es-MX" sz="2400" b="1" u="sng" dirty="0">
                <a:solidFill>
                  <a:schemeClr val="accent2">
                    <a:lumMod val="40000"/>
                    <a:lumOff val="60000"/>
                  </a:schemeClr>
                </a:solidFill>
              </a:rPr>
            </a:br>
            <a:r>
              <a:rPr lang="es-MX" sz="2400" b="1" u="sng" dirty="0">
                <a:solidFill>
                  <a:schemeClr val="accent2">
                    <a:lumMod val="40000"/>
                    <a:lumOff val="60000"/>
                  </a:schemeClr>
                </a:solidFill>
              </a:rPr>
              <a:t>Facultad de Ciencias</a:t>
            </a:r>
          </a:p>
        </p:txBody>
      </p:sp>
      <p:pic>
        <p:nvPicPr>
          <p:cNvPr id="27660" name="Picture 12"/>
          <p:cNvPicPr>
            <a:picLocks noChangeAspect="1" noChangeArrowheads="1"/>
          </p:cNvPicPr>
          <p:nvPr/>
        </p:nvPicPr>
        <p:blipFill>
          <a:blip r:embed="rId3" cstate="print"/>
          <a:srcRect/>
          <a:stretch>
            <a:fillRect/>
          </a:stretch>
        </p:blipFill>
        <p:spPr bwMode="auto">
          <a:xfrm>
            <a:off x="1115616" y="908050"/>
            <a:ext cx="1257300" cy="1066800"/>
          </a:xfrm>
          <a:prstGeom prst="rect">
            <a:avLst/>
          </a:prstGeom>
          <a:noFill/>
          <a:ln w="9525">
            <a:noFill/>
            <a:miter lim="800000"/>
            <a:headEnd/>
            <a:tailEnd/>
          </a:ln>
          <a:effectLst/>
        </p:spPr>
      </p:pic>
      <p:pic>
        <p:nvPicPr>
          <p:cNvPr id="27661" name="Picture 13" descr="Ver imagen en tamaño completo">
            <a:hlinkClick r:id="rId4"/>
          </p:cNvPr>
          <p:cNvPicPr>
            <a:picLocks noChangeAspect="1" noChangeArrowheads="1"/>
          </p:cNvPicPr>
          <p:nvPr/>
        </p:nvPicPr>
        <p:blipFill>
          <a:blip r:embed="rId5" cstate="print"/>
          <a:srcRect/>
          <a:stretch>
            <a:fillRect/>
          </a:stretch>
        </p:blipFill>
        <p:spPr bwMode="auto">
          <a:xfrm>
            <a:off x="6732241" y="908050"/>
            <a:ext cx="1080120" cy="1121132"/>
          </a:xfrm>
          <a:prstGeom prst="rect">
            <a:avLst/>
          </a:prstGeom>
          <a:noFill/>
        </p:spPr>
      </p:pic>
      <p:sp>
        <p:nvSpPr>
          <p:cNvPr id="27662" name="Rectangle 14"/>
          <p:cNvSpPr>
            <a:spLocks noChangeArrowheads="1"/>
          </p:cNvSpPr>
          <p:nvPr/>
        </p:nvSpPr>
        <p:spPr bwMode="auto">
          <a:xfrm>
            <a:off x="1979613" y="4797425"/>
            <a:ext cx="5268912" cy="574675"/>
          </a:xfrm>
          <a:prstGeom prst="rect">
            <a:avLst/>
          </a:prstGeom>
          <a:noFill/>
          <a:ln w="9525">
            <a:noFill/>
            <a:miter lim="800000"/>
            <a:headEnd/>
            <a:tailEnd/>
          </a:ln>
        </p:spPr>
        <p:txBody>
          <a:bodyPr lIns="82296" tIns="41148" rIns="82296" bIns="41148"/>
          <a:lstStyle/>
          <a:p>
            <a:pPr algn="ctr"/>
            <a:r>
              <a:rPr lang="es-ES" sz="1600" b="1" dirty="0">
                <a:solidFill>
                  <a:srgbClr val="92D050"/>
                </a:solidFill>
              </a:rPr>
              <a:t>ELABORADO POR:</a:t>
            </a:r>
          </a:p>
          <a:p>
            <a:pPr algn="ctr"/>
            <a:r>
              <a:rPr lang="es-ES" sz="1600" b="1" dirty="0">
                <a:solidFill>
                  <a:srgbClr val="92D050"/>
                </a:solidFill>
              </a:rPr>
              <a:t>DR. </a:t>
            </a:r>
            <a:r>
              <a:rPr lang="es-ES" sz="1600" b="1" dirty="0" smtClean="0">
                <a:solidFill>
                  <a:srgbClr val="92D050"/>
                </a:solidFill>
              </a:rPr>
              <a:t>Aurelio Alberto Tamez Murguía</a:t>
            </a:r>
            <a:endParaRPr lang="es-ES" dirty="0">
              <a:solidFill>
                <a:srgbClr val="92D050"/>
              </a:solidFill>
            </a:endParaRPr>
          </a:p>
        </p:txBody>
      </p:sp>
      <p:sp>
        <p:nvSpPr>
          <p:cNvPr id="27663" name="Rectangle 15"/>
          <p:cNvSpPr>
            <a:spLocks noChangeArrowheads="1"/>
          </p:cNvSpPr>
          <p:nvPr/>
        </p:nvSpPr>
        <p:spPr bwMode="auto">
          <a:xfrm>
            <a:off x="2124075" y="5516563"/>
            <a:ext cx="5010150" cy="522287"/>
          </a:xfrm>
          <a:prstGeom prst="rect">
            <a:avLst/>
          </a:prstGeom>
          <a:noFill/>
          <a:ln w="9525">
            <a:noFill/>
            <a:miter lim="800000"/>
            <a:headEnd/>
            <a:tailEnd/>
          </a:ln>
        </p:spPr>
        <p:txBody>
          <a:bodyPr lIns="82296" tIns="41148" rIns="82296" bIns="41148"/>
          <a:lstStyle/>
          <a:p>
            <a:pPr algn="r"/>
            <a:r>
              <a:rPr lang="es-ES" sz="1200" b="1" i="1" dirty="0">
                <a:solidFill>
                  <a:srgbClr val="000000"/>
                </a:solidFill>
              </a:rPr>
              <a:t>LICENCIATURA DE FÍSICO</a:t>
            </a:r>
          </a:p>
          <a:p>
            <a:pPr algn="r"/>
            <a:r>
              <a:rPr lang="es-ES" sz="1200" b="1" i="1" dirty="0">
                <a:solidFill>
                  <a:srgbClr val="000000"/>
                </a:solidFill>
              </a:rPr>
              <a:t>		</a:t>
            </a:r>
            <a:r>
              <a:rPr lang="es-ES" sz="1200" b="1" i="1" dirty="0" smtClean="0">
                <a:solidFill>
                  <a:srgbClr val="000000"/>
                </a:solidFill>
              </a:rPr>
              <a:t>OCTUBRE/2017</a:t>
            </a:r>
            <a:endParaRPr lang="es-ES" dirty="0"/>
          </a:p>
        </p:txBody>
      </p:sp>
      <p:sp>
        <p:nvSpPr>
          <p:cNvPr id="27664" name="Rectangle 16"/>
          <p:cNvSpPr>
            <a:spLocks noChangeArrowheads="1"/>
          </p:cNvSpPr>
          <p:nvPr/>
        </p:nvSpPr>
        <p:spPr bwMode="auto">
          <a:xfrm>
            <a:off x="1547813" y="2506663"/>
            <a:ext cx="5832475" cy="1477328"/>
          </a:xfrm>
          <a:prstGeom prst="rect">
            <a:avLst/>
          </a:prstGeom>
          <a:noFill/>
          <a:ln w="9525">
            <a:noFill/>
            <a:miter lim="800000"/>
            <a:headEnd/>
            <a:tailEnd/>
          </a:ln>
          <a:effectLst/>
        </p:spPr>
        <p:txBody>
          <a:bodyPr>
            <a:spAutoFit/>
          </a:bodyPr>
          <a:lstStyle/>
          <a:p>
            <a:pPr algn="ctr"/>
            <a:r>
              <a:rPr lang="es-MX" dirty="0" smtClean="0">
                <a:solidFill>
                  <a:schemeClr val="accent4">
                    <a:lumMod val="40000"/>
                    <a:lumOff val="60000"/>
                  </a:schemeClr>
                </a:solidFill>
              </a:rPr>
              <a:t>Material de apoyo para la Unidad de aprendizaje </a:t>
            </a:r>
            <a:r>
              <a:rPr lang="es-MX" dirty="0" smtClean="0">
                <a:solidFill>
                  <a:schemeClr val="accent4">
                    <a:lumMod val="40000"/>
                    <a:lumOff val="60000"/>
                  </a:schemeClr>
                </a:solidFill>
              </a:rPr>
              <a:t>“</a:t>
            </a:r>
            <a:r>
              <a:rPr lang="es-MX" dirty="0">
                <a:solidFill>
                  <a:schemeClr val="accent4">
                    <a:lumMod val="40000"/>
                    <a:lumOff val="60000"/>
                  </a:schemeClr>
                </a:solidFill>
              </a:rPr>
              <a:t>T</a:t>
            </a:r>
            <a:r>
              <a:rPr lang="es-MX" dirty="0" smtClean="0">
                <a:solidFill>
                  <a:schemeClr val="accent4">
                    <a:lumMod val="40000"/>
                    <a:lumOff val="60000"/>
                  </a:schemeClr>
                </a:solidFill>
              </a:rPr>
              <a:t>écnicas de Laboratorio”, </a:t>
            </a:r>
            <a:r>
              <a:rPr lang="es-MX" dirty="0" smtClean="0">
                <a:solidFill>
                  <a:schemeClr val="accent4">
                    <a:lumMod val="40000"/>
                    <a:lumOff val="60000"/>
                  </a:schemeClr>
                </a:solidFill>
              </a:rPr>
              <a:t>la cual es una unidad  obligatoria del primer Semestre del Plan de Estudios de la Licenciatura de Físico de la Facultad de Ciencias</a:t>
            </a:r>
            <a:endParaRPr lang="es-ES" dirty="0">
              <a:solidFill>
                <a:schemeClr val="accent4">
                  <a:lumMod val="40000"/>
                  <a:lumOff val="60000"/>
                </a:schemeClr>
              </a:solidFill>
            </a:endParaRPr>
          </a:p>
        </p:txBody>
      </p:sp>
      <p:sp>
        <p:nvSpPr>
          <p:cNvPr id="27665" name="Rectangle 17"/>
          <p:cNvSpPr>
            <a:spLocks noChangeArrowheads="1"/>
          </p:cNvSpPr>
          <p:nvPr/>
        </p:nvSpPr>
        <p:spPr bwMode="auto">
          <a:xfrm>
            <a:off x="1979613" y="3933949"/>
            <a:ext cx="5268912" cy="575171"/>
          </a:xfrm>
          <a:prstGeom prst="rect">
            <a:avLst/>
          </a:prstGeom>
          <a:noFill/>
          <a:ln w="9525">
            <a:noFill/>
            <a:miter lim="800000"/>
            <a:headEnd/>
            <a:tailEnd/>
          </a:ln>
        </p:spPr>
        <p:txBody>
          <a:bodyPr lIns="82296" tIns="41148" rIns="82296" bIns="41148"/>
          <a:lstStyle/>
          <a:p>
            <a:pPr algn="ctr"/>
            <a:r>
              <a:rPr lang="es-MX" sz="3200" b="1" dirty="0">
                <a:solidFill>
                  <a:srgbClr val="FFC000"/>
                </a:solidFill>
              </a:rPr>
              <a:t>Ó</a:t>
            </a:r>
            <a:r>
              <a:rPr lang="es-MX" sz="3200" b="1" dirty="0" smtClean="0">
                <a:solidFill>
                  <a:srgbClr val="FFC000"/>
                </a:solidFill>
              </a:rPr>
              <a:t>ptica Geométrica</a:t>
            </a:r>
            <a:endParaRPr lang="es-ES" sz="3200" dirty="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927100"/>
            <a:ext cx="6345238" cy="709613"/>
          </a:xfrm>
        </p:spPr>
        <p:txBody>
          <a:bodyPr/>
          <a:lstStyle/>
          <a:p>
            <a:pPr algn="ctr"/>
            <a:r>
              <a:rPr lang="es-AR" b="1" dirty="0" smtClean="0"/>
              <a:t>Espejo plano</a:t>
            </a:r>
            <a:endParaRPr lang="es-ES" b="1" dirty="0"/>
          </a:p>
        </p:txBody>
      </p:sp>
      <p:pic>
        <p:nvPicPr>
          <p:cNvPr id="9" name="Imagen 8"/>
          <p:cNvPicPr>
            <a:picLocks noChangeAspect="1"/>
          </p:cNvPicPr>
          <p:nvPr/>
        </p:nvPicPr>
        <p:blipFill>
          <a:blip r:embed="rId3"/>
          <a:stretch>
            <a:fillRect/>
          </a:stretch>
        </p:blipFill>
        <p:spPr>
          <a:xfrm>
            <a:off x="2771800" y="2924944"/>
            <a:ext cx="2971579" cy="335725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927100"/>
            <a:ext cx="6345238" cy="709613"/>
          </a:xfrm>
        </p:spPr>
        <p:txBody>
          <a:bodyPr/>
          <a:lstStyle/>
          <a:p>
            <a:pPr algn="ctr"/>
            <a:r>
              <a:rPr lang="es-AR" b="1" dirty="0" smtClean="0"/>
              <a:t>Imagen en espejos planos</a:t>
            </a:r>
            <a:endParaRPr lang="es-ES" b="1" dirty="0"/>
          </a:p>
        </p:txBody>
      </p:sp>
      <p:pic>
        <p:nvPicPr>
          <p:cNvPr id="4" name="Imagen 3"/>
          <p:cNvPicPr>
            <a:picLocks noChangeAspect="1"/>
          </p:cNvPicPr>
          <p:nvPr/>
        </p:nvPicPr>
        <p:blipFill>
          <a:blip r:embed="rId3"/>
          <a:stretch>
            <a:fillRect/>
          </a:stretch>
        </p:blipFill>
        <p:spPr>
          <a:xfrm>
            <a:off x="899592" y="2492896"/>
            <a:ext cx="6336704" cy="383272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a:t>Formación de imágenes en lentes</a:t>
            </a:r>
            <a:br>
              <a:rPr lang="es-MX" dirty="0"/>
            </a:br>
            <a:endParaRPr lang="es-MX" dirty="0"/>
          </a:p>
        </p:txBody>
      </p:sp>
      <p:sp>
        <p:nvSpPr>
          <p:cNvPr id="6" name="Marcador de contenido 5"/>
          <p:cNvSpPr>
            <a:spLocks noGrp="1"/>
          </p:cNvSpPr>
          <p:nvPr>
            <p:ph idx="1"/>
          </p:nvPr>
        </p:nvSpPr>
        <p:spPr/>
        <p:txBody>
          <a:bodyPr/>
          <a:lstStyle/>
          <a:p>
            <a:pPr algn="just"/>
            <a:r>
              <a:rPr lang="es-MX" dirty="0"/>
              <a:t>Una lente es un objeto transparente, principalmente hechos de vidrio, que tiene la capacidad de refractar la luz.  Cuando hablamos de refractar la luz, estamos diciendo que la lente tiene la capacidad de desviar los rayos luminosos que llegan a él. Estas lentes son las usadas por ejemplo en lentes para mejorar la visión, o un microscopio, entre otras cosas.</a:t>
            </a:r>
          </a:p>
        </p:txBody>
      </p:sp>
    </p:spTree>
    <p:extLst>
      <p:ext uri="{BB962C8B-B14F-4D97-AF65-F5344CB8AC3E}">
        <p14:creationId xmlns:p14="http://schemas.microsoft.com/office/powerpoint/2010/main" val="1694104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s-MX" dirty="0"/>
              <a:t>CLASES DE LENTES</a:t>
            </a:r>
            <a:br>
              <a:rPr lang="es-MX" dirty="0"/>
            </a:br>
            <a:endParaRPr lang="es-MX" dirty="0"/>
          </a:p>
        </p:txBody>
      </p:sp>
      <p:sp>
        <p:nvSpPr>
          <p:cNvPr id="7" name="Marcador de contenido 6"/>
          <p:cNvSpPr>
            <a:spLocks noGrp="1"/>
          </p:cNvSpPr>
          <p:nvPr>
            <p:ph sz="half" idx="1"/>
          </p:nvPr>
        </p:nvSpPr>
        <p:spPr>
          <a:xfrm>
            <a:off x="609600" y="2348880"/>
            <a:ext cx="8153400" cy="1728192"/>
          </a:xfrm>
        </p:spPr>
        <p:txBody>
          <a:bodyPr>
            <a:normAutofit/>
          </a:bodyPr>
          <a:lstStyle/>
          <a:p>
            <a:pPr algn="just"/>
            <a:r>
              <a:rPr lang="es-MX" dirty="0"/>
              <a:t>Lentes convergentes (f´&gt;0): este tipo de lentes se caracteriza porque la parte central tiene mayor espesor que los bordes. La imagen de las lentes convexas se encuentra del otro lado del objeto. Además sus rayos convergen en un punto</a:t>
            </a:r>
          </a:p>
        </p:txBody>
      </p:sp>
      <p:sp>
        <p:nvSpPr>
          <p:cNvPr id="8" name="Marcador de contenido 7"/>
          <p:cNvSpPr>
            <a:spLocks noGrp="1"/>
          </p:cNvSpPr>
          <p:nvPr>
            <p:ph sz="half" idx="2"/>
          </p:nvPr>
        </p:nvSpPr>
        <p:spPr/>
        <p:txBody>
          <a:bodyPr>
            <a:normAutofit/>
          </a:bodyPr>
          <a:lstStyle/>
          <a:p>
            <a:endParaRPr lang="es-MX" dirty="0"/>
          </a:p>
          <a:p>
            <a:endParaRPr lang="es-MX" dirty="0"/>
          </a:p>
        </p:txBody>
      </p:sp>
      <p:pic>
        <p:nvPicPr>
          <p:cNvPr id="5122" name="Picture 2" descr="Anatomía ocul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4077072"/>
            <a:ext cx="5753100" cy="2266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75373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7" name="Título 6"/>
          <p:cNvSpPr>
            <a:spLocks noGrp="1"/>
          </p:cNvSpPr>
          <p:nvPr>
            <p:ph type="title"/>
          </p:nvPr>
        </p:nvSpPr>
        <p:spPr>
          <a:xfrm>
            <a:off x="1043608" y="904255"/>
            <a:ext cx="6345260" cy="709865"/>
          </a:xfrm>
        </p:spPr>
        <p:txBody>
          <a:bodyPr/>
          <a:lstStyle/>
          <a:p>
            <a:pPr algn="ctr"/>
            <a:r>
              <a:rPr lang="es-MX" dirty="0"/>
              <a:t>Lentes divergentes </a:t>
            </a:r>
          </a:p>
        </p:txBody>
      </p:sp>
      <p:sp>
        <p:nvSpPr>
          <p:cNvPr id="8" name="Marcador de contenido 7"/>
          <p:cNvSpPr>
            <a:spLocks noGrp="1"/>
          </p:cNvSpPr>
          <p:nvPr>
            <p:ph sz="half" idx="1"/>
          </p:nvPr>
        </p:nvSpPr>
        <p:spPr>
          <a:xfrm>
            <a:off x="609600" y="2348880"/>
            <a:ext cx="3886200" cy="4608512"/>
          </a:xfrm>
        </p:spPr>
        <p:txBody>
          <a:bodyPr>
            <a:normAutofit fontScale="62500" lnSpcReduction="20000"/>
          </a:bodyPr>
          <a:lstStyle/>
          <a:p>
            <a:pPr algn="just"/>
            <a:r>
              <a:rPr lang="es-MX" sz="3400" dirty="0"/>
              <a:t>Lentes divergentes (f´&lt;0): se caracterizan porque la parte central es más angosta que la parte de los bordes. Es decir, aumenta su espesor cuando nos acercamos a los extremos. En este tipo de lentes la luz se desvía de forma tal que la imagen se produce del mismo lado que el objeto al que se lo está viendo, pero en un tamaño mucho menor. Los rayos cuando se reflejan en estos lentes divergen.</a:t>
            </a:r>
          </a:p>
          <a:p>
            <a:endParaRPr lang="es-MX" dirty="0"/>
          </a:p>
        </p:txBody>
      </p:sp>
      <p:pic>
        <p:nvPicPr>
          <p:cNvPr id="6146" name="Picture 2" descr="Anatomía ocula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4640263" y="3287068"/>
            <a:ext cx="3636962" cy="1934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09512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s-MX" dirty="0"/>
              <a:t>ELEMENTOS DE UNA LENTE</a:t>
            </a:r>
            <a:br>
              <a:rPr lang="es-MX" dirty="0"/>
            </a:br>
            <a:endParaRPr lang="es-MX" dirty="0"/>
          </a:p>
        </p:txBody>
      </p:sp>
      <p:sp>
        <p:nvSpPr>
          <p:cNvPr id="6" name="Marcador de contenido 5"/>
          <p:cNvSpPr>
            <a:spLocks noGrp="1"/>
          </p:cNvSpPr>
          <p:nvPr>
            <p:ph idx="1"/>
          </p:nvPr>
        </p:nvSpPr>
        <p:spPr/>
        <p:txBody>
          <a:bodyPr>
            <a:normAutofit fontScale="92500" lnSpcReduction="10000"/>
          </a:bodyPr>
          <a:lstStyle/>
          <a:p>
            <a:r>
              <a:rPr lang="es-MX" dirty="0" smtClean="0"/>
              <a:t>Centros </a:t>
            </a:r>
            <a:r>
              <a:rPr lang="es-MX" dirty="0"/>
              <a:t>de curvatura C, C', son los centros geométricos de las superficies curvas  que limitan el medio transparente.</a:t>
            </a:r>
          </a:p>
          <a:p>
            <a:r>
              <a:rPr lang="es-MX" dirty="0"/>
              <a:t>Eje principal, es la línea imaginaria que une los centros de curvatura.</a:t>
            </a:r>
          </a:p>
          <a:p>
            <a:r>
              <a:rPr lang="es-MX" dirty="0"/>
              <a:t>Centro óptico O, Es el punto de intersección de la lente con el eje principal.</a:t>
            </a:r>
          </a:p>
          <a:p>
            <a:r>
              <a:rPr lang="es-MX" dirty="0"/>
              <a:t>Foco F y F', es el punto del eje principal por dónde pasan los rayos refractados en la lente, que provienen de rayos paralelos al eje principal.</a:t>
            </a:r>
          </a:p>
          <a:p>
            <a:r>
              <a:rPr lang="es-MX" dirty="0"/>
              <a:t>Distancia focal f y f', es la distancia entre el foco y el centro óptico.</a:t>
            </a:r>
          </a:p>
          <a:p>
            <a:endParaRPr lang="es-MX" dirty="0"/>
          </a:p>
        </p:txBody>
      </p:sp>
    </p:spTree>
    <p:extLst>
      <p:ext uri="{BB962C8B-B14F-4D97-AF65-F5344CB8AC3E}">
        <p14:creationId xmlns:p14="http://schemas.microsoft.com/office/powerpoint/2010/main" val="10175378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r>
              <a:rPr lang="es-MX" dirty="0"/>
              <a:t/>
            </a:r>
            <a:br>
              <a:rPr lang="es-MX" dirty="0"/>
            </a:br>
            <a:r>
              <a:rPr lang="es-MX" dirty="0"/>
              <a:t>Imágenes producidas por las lentes.</a:t>
            </a:r>
            <a:br>
              <a:rPr lang="es-MX" dirty="0"/>
            </a:br>
            <a:endParaRPr lang="es-MX" dirty="0"/>
          </a:p>
        </p:txBody>
      </p:sp>
      <p:sp>
        <p:nvSpPr>
          <p:cNvPr id="6" name="Marcador de contenido 5"/>
          <p:cNvSpPr>
            <a:spLocks noGrp="1"/>
          </p:cNvSpPr>
          <p:nvPr>
            <p:ph idx="1"/>
          </p:nvPr>
        </p:nvSpPr>
        <p:spPr/>
        <p:txBody>
          <a:bodyPr>
            <a:normAutofit fontScale="70000" lnSpcReduction="20000"/>
          </a:bodyPr>
          <a:lstStyle/>
          <a:p>
            <a:r>
              <a:rPr lang="es-MX" dirty="0"/>
              <a:t>La construcción de imágenes en las lentes, se realizan aplicando las tres propiedades</a:t>
            </a:r>
          </a:p>
          <a:p>
            <a:r>
              <a:rPr lang="es-MX" dirty="0"/>
              <a:t>siguientes:</a:t>
            </a:r>
          </a:p>
          <a:p>
            <a:r>
              <a:rPr lang="es-MX" dirty="0"/>
              <a:t>1. Todo rayo paralelo al eje principal, se refracta pasando por el foco.</a:t>
            </a:r>
          </a:p>
          <a:p>
            <a:r>
              <a:rPr lang="es-MX" dirty="0"/>
              <a:t>2. Todo rayo que pasa por el centro óptico, no se desvía.</a:t>
            </a:r>
          </a:p>
          <a:p>
            <a:r>
              <a:rPr lang="es-MX" dirty="0"/>
              <a:t>3. Todo rayo que pasa por el foco, se refracta paralelo al eje principal.</a:t>
            </a:r>
          </a:p>
          <a:p>
            <a:r>
              <a:rPr lang="es-MX" dirty="0"/>
              <a:t>Siendo:</a:t>
            </a:r>
          </a:p>
          <a:p>
            <a:r>
              <a:rPr lang="es-MX" dirty="0"/>
              <a:t>s = distancia del objeto a la lente. Por convenio le tomamos siempre &lt; 0</a:t>
            </a:r>
          </a:p>
          <a:p>
            <a:r>
              <a:rPr lang="es-MX" dirty="0"/>
              <a:t>s' = distancia de la imagen a la lente</a:t>
            </a:r>
          </a:p>
          <a:p>
            <a:r>
              <a:rPr lang="es-MX" dirty="0"/>
              <a:t>f' = distancia focal imagen</a:t>
            </a:r>
          </a:p>
          <a:p>
            <a:r>
              <a:rPr lang="es-MX" dirty="0"/>
              <a:t>Si la lente es convergente, F’ es un foco real y f’ &gt; 0</a:t>
            </a:r>
          </a:p>
          <a:p>
            <a:r>
              <a:rPr lang="es-MX" dirty="0"/>
              <a:t>Si la lente es divergente, F’ es virtual y f’ &lt; 0</a:t>
            </a:r>
          </a:p>
          <a:p>
            <a:endParaRPr lang="es-MX" dirty="0"/>
          </a:p>
          <a:p>
            <a:endParaRPr lang="es-MX" dirty="0"/>
          </a:p>
          <a:p>
            <a:endParaRPr lang="es-MX" dirty="0"/>
          </a:p>
        </p:txBody>
      </p:sp>
    </p:spTree>
    <p:extLst>
      <p:ext uri="{BB962C8B-B14F-4D97-AF65-F5344CB8AC3E}">
        <p14:creationId xmlns:p14="http://schemas.microsoft.com/office/powerpoint/2010/main" val="6914545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8" name="Título 7"/>
          <p:cNvSpPr>
            <a:spLocks noGrp="1"/>
          </p:cNvSpPr>
          <p:nvPr>
            <p:ph type="title"/>
          </p:nvPr>
        </p:nvSpPr>
        <p:spPr/>
        <p:txBody>
          <a:bodyPr/>
          <a:lstStyle/>
          <a:p>
            <a:pPr algn="ctr"/>
            <a:r>
              <a:rPr lang="es-MX" dirty="0" smtClean="0"/>
              <a:t>Características de la imagen</a:t>
            </a:r>
            <a:endParaRPr lang="es-MX" dirty="0"/>
          </a:p>
        </p:txBody>
      </p:sp>
      <p:pic>
        <p:nvPicPr>
          <p:cNvPr id="10" name="Marcador de contenido 9"/>
          <p:cNvPicPr>
            <a:picLocks noGrp="1" noChangeAspect="1"/>
          </p:cNvPicPr>
          <p:nvPr>
            <p:ph idx="1"/>
          </p:nvPr>
        </p:nvPicPr>
        <p:blipFill>
          <a:blip r:embed="rId3"/>
          <a:stretch>
            <a:fillRect/>
          </a:stretch>
        </p:blipFill>
        <p:spPr>
          <a:xfrm>
            <a:off x="863600" y="2977067"/>
            <a:ext cx="6346825" cy="2554865"/>
          </a:xfrm>
          <a:prstGeom prst="rect">
            <a:avLst/>
          </a:prstGeom>
        </p:spPr>
      </p:pic>
    </p:spTree>
    <p:extLst>
      <p:ext uri="{BB962C8B-B14F-4D97-AF65-F5344CB8AC3E}">
        <p14:creationId xmlns:p14="http://schemas.microsoft.com/office/powerpoint/2010/main" val="30041601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La ecuación de las lentes:</a:t>
            </a:r>
          </a:p>
        </p:txBody>
      </p:sp>
      <p:sp>
        <p:nvSpPr>
          <p:cNvPr id="7" name="Marcador de texto 6"/>
          <p:cNvSpPr>
            <a:spLocks noGrp="1"/>
          </p:cNvSpPr>
          <p:nvPr>
            <p:ph idx="1"/>
          </p:nvPr>
        </p:nvSpPr>
        <p:spPr/>
        <p:txBody>
          <a:bodyPr/>
          <a:lstStyle/>
          <a:p>
            <a:r>
              <a:rPr lang="es-MX" dirty="0" smtClean="0"/>
              <a:t>Formula de </a:t>
            </a:r>
            <a:r>
              <a:rPr lang="es-MX" dirty="0" err="1" smtClean="0"/>
              <a:t>Descates</a:t>
            </a:r>
            <a:endParaRPr lang="es-MX" dirty="0"/>
          </a:p>
        </p:txBody>
      </p:sp>
      <p:sp>
        <p:nvSpPr>
          <p:cNvPr id="8" name="Marcador de texto 7"/>
          <p:cNvSpPr>
            <a:spLocks noGrp="1"/>
          </p:cNvSpPr>
          <p:nvPr>
            <p:ph type="body" sz="quarter" idx="4294967295"/>
          </p:nvPr>
        </p:nvSpPr>
        <p:spPr>
          <a:xfrm>
            <a:off x="5257800" y="1752600"/>
            <a:ext cx="3886200" cy="639763"/>
          </a:xfrm>
        </p:spPr>
        <p:txBody>
          <a:bodyPr/>
          <a:lstStyle/>
          <a:p>
            <a:r>
              <a:rPr lang="es-MX" dirty="0" smtClean="0"/>
              <a:t>Tamaño de la imagen</a:t>
            </a:r>
            <a:endParaRPr lang="es-MX" dirty="0"/>
          </a:p>
        </p:txBody>
      </p:sp>
      <p:pic>
        <p:nvPicPr>
          <p:cNvPr id="10" name="Imagen 9"/>
          <p:cNvPicPr>
            <a:picLocks noChangeAspect="1"/>
          </p:cNvPicPr>
          <p:nvPr/>
        </p:nvPicPr>
        <p:blipFill>
          <a:blip r:embed="rId3"/>
          <a:stretch>
            <a:fillRect/>
          </a:stretch>
        </p:blipFill>
        <p:spPr>
          <a:xfrm>
            <a:off x="395536" y="1752600"/>
            <a:ext cx="8496945" cy="4890471"/>
          </a:xfrm>
          <a:prstGeom prst="rect">
            <a:avLst/>
          </a:prstGeom>
        </p:spPr>
      </p:pic>
    </p:spTree>
    <p:extLst>
      <p:ext uri="{BB962C8B-B14F-4D97-AF65-F5344CB8AC3E}">
        <p14:creationId xmlns:p14="http://schemas.microsoft.com/office/powerpoint/2010/main" val="8560802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ítulo 4"/>
          <p:cNvSpPr>
            <a:spLocks noGrp="1"/>
          </p:cNvSpPr>
          <p:nvPr>
            <p:ph type="title"/>
          </p:nvPr>
        </p:nvSpPr>
        <p:spPr/>
        <p:txBody>
          <a:bodyPr>
            <a:normAutofit fontScale="90000"/>
          </a:bodyPr>
          <a:lstStyle/>
          <a:p>
            <a:pPr algn="ctr"/>
            <a:r>
              <a:rPr lang="es-MX" dirty="0"/>
              <a:t>Construcción de imágenes con lentes:</a:t>
            </a:r>
          </a:p>
        </p:txBody>
      </p:sp>
      <p:pic>
        <p:nvPicPr>
          <p:cNvPr id="7" name="Marcador de contenido 6"/>
          <p:cNvPicPr>
            <a:picLocks noGrp="1" noChangeAspect="1"/>
          </p:cNvPicPr>
          <p:nvPr>
            <p:ph idx="1"/>
          </p:nvPr>
        </p:nvPicPr>
        <p:blipFill>
          <a:blip r:embed="rId3"/>
          <a:stretch>
            <a:fillRect/>
          </a:stretch>
        </p:blipFill>
        <p:spPr>
          <a:xfrm>
            <a:off x="251520" y="1681162"/>
            <a:ext cx="8853010" cy="4700166"/>
          </a:xfrm>
          <a:prstGeom prst="rect">
            <a:avLst/>
          </a:prstGeom>
        </p:spPr>
      </p:pic>
    </p:spTree>
    <p:extLst>
      <p:ext uri="{BB962C8B-B14F-4D97-AF65-F5344CB8AC3E}">
        <p14:creationId xmlns:p14="http://schemas.microsoft.com/office/powerpoint/2010/main" val="10991847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24932" name="Rectangle 4"/>
          <p:cNvSpPr>
            <a:spLocks noGrp="1" noChangeArrowheads="1"/>
          </p:cNvSpPr>
          <p:nvPr>
            <p:ph type="title"/>
          </p:nvPr>
        </p:nvSpPr>
        <p:spPr>
          <a:xfrm>
            <a:off x="468313" y="620713"/>
            <a:ext cx="8229600" cy="706437"/>
          </a:xfrm>
          <a:noFill/>
          <a:ln/>
        </p:spPr>
        <p:txBody>
          <a:bodyPr anchorCtr="0">
            <a:normAutofit/>
          </a:bodyPr>
          <a:lstStyle/>
          <a:p>
            <a:r>
              <a:rPr lang="es-MX"/>
              <a:t>SECUENCIA DIDÁCTICA</a:t>
            </a:r>
          </a:p>
        </p:txBody>
      </p:sp>
      <p:sp>
        <p:nvSpPr>
          <p:cNvPr id="124931" name="Rectangle 3"/>
          <p:cNvSpPr>
            <a:spLocks noGrp="1" noChangeArrowheads="1"/>
          </p:cNvSpPr>
          <p:nvPr>
            <p:ph idx="1"/>
          </p:nvPr>
        </p:nvSpPr>
        <p:spPr/>
        <p:txBody>
          <a:bodyPr>
            <a:normAutofit fontScale="92500" lnSpcReduction="20000"/>
          </a:bodyPr>
          <a:lstStyle/>
          <a:p>
            <a:pPr lvl="1">
              <a:lnSpc>
                <a:spcPct val="90000"/>
              </a:lnSpc>
              <a:buFontTx/>
              <a:buNone/>
            </a:pPr>
            <a:endParaRPr lang="es-ES" sz="2000" b="1" i="1" dirty="0">
              <a:effectLst/>
            </a:endParaRPr>
          </a:p>
          <a:p>
            <a:pPr lvl="1">
              <a:lnSpc>
                <a:spcPct val="90000"/>
              </a:lnSpc>
            </a:pPr>
            <a:r>
              <a:rPr lang="es-ES" sz="2000" b="1" i="1" dirty="0">
                <a:effectLst/>
              </a:rPr>
              <a:t>Describir los conceptos </a:t>
            </a:r>
            <a:r>
              <a:rPr lang="es-ES" sz="2000" b="1" i="1" dirty="0" smtClean="0"/>
              <a:t>del método científico experimental</a:t>
            </a:r>
            <a:r>
              <a:rPr lang="es-ES" sz="2000" b="1" i="1" dirty="0" smtClean="0">
                <a:effectLst/>
              </a:rPr>
              <a:t>.</a:t>
            </a:r>
            <a:endParaRPr lang="es-ES" sz="2000" b="1" i="1" dirty="0">
              <a:effectLst/>
            </a:endParaRPr>
          </a:p>
          <a:p>
            <a:pPr lvl="1">
              <a:lnSpc>
                <a:spcPct val="90000"/>
              </a:lnSpc>
            </a:pPr>
            <a:r>
              <a:rPr lang="es-ES" sz="2000" b="1" dirty="0">
                <a:effectLst/>
              </a:rPr>
              <a:t>Presentar </a:t>
            </a:r>
            <a:r>
              <a:rPr lang="es-ES" sz="2000" b="1" dirty="0" smtClean="0"/>
              <a:t>los conceptos teóricos </a:t>
            </a:r>
            <a:r>
              <a:rPr lang="es-ES" sz="2000" b="1" dirty="0" smtClean="0"/>
              <a:t>de las lentes y espejos</a:t>
            </a:r>
            <a:r>
              <a:rPr lang="es-ES" sz="2000" b="1" dirty="0" smtClean="0">
                <a:effectLst/>
              </a:rPr>
              <a:t>.</a:t>
            </a:r>
            <a:endParaRPr lang="es-MX" sz="2000" dirty="0">
              <a:effectLst/>
            </a:endParaRPr>
          </a:p>
          <a:p>
            <a:pPr lvl="1">
              <a:lnSpc>
                <a:spcPct val="90000"/>
              </a:lnSpc>
            </a:pPr>
            <a:r>
              <a:rPr lang="es-ES" sz="2000" b="1" dirty="0" smtClean="0"/>
              <a:t>Proponer el material utilizado para el desarrollo de la práctica</a:t>
            </a:r>
            <a:r>
              <a:rPr lang="es-ES" sz="2000" b="1" dirty="0" smtClean="0">
                <a:effectLst/>
              </a:rPr>
              <a:t> .</a:t>
            </a:r>
            <a:endParaRPr lang="es-MX" sz="2000" dirty="0">
              <a:effectLst/>
            </a:endParaRPr>
          </a:p>
          <a:p>
            <a:pPr lvl="1">
              <a:lnSpc>
                <a:spcPct val="90000"/>
              </a:lnSpc>
            </a:pPr>
            <a:r>
              <a:rPr lang="es-ES" sz="2000" b="1" dirty="0">
                <a:effectLst/>
              </a:rPr>
              <a:t>Describir </a:t>
            </a:r>
            <a:r>
              <a:rPr lang="es-ES" sz="2000" b="1" dirty="0" smtClean="0"/>
              <a:t>el desarrollo experimental </a:t>
            </a:r>
            <a:r>
              <a:rPr lang="es-ES" sz="2000" b="1" dirty="0" smtClean="0">
                <a:effectLst/>
              </a:rPr>
              <a:t>.</a:t>
            </a:r>
            <a:endParaRPr lang="es-MX" sz="2000" dirty="0">
              <a:effectLst/>
            </a:endParaRPr>
          </a:p>
          <a:p>
            <a:pPr lvl="1">
              <a:lnSpc>
                <a:spcPct val="90000"/>
              </a:lnSpc>
            </a:pPr>
            <a:r>
              <a:rPr lang="es-ES" sz="2000" b="1" dirty="0" smtClean="0"/>
              <a:t>Explicar la manera de </a:t>
            </a:r>
            <a:r>
              <a:rPr lang="es-ES" sz="2000" b="1" dirty="0" smtClean="0"/>
              <a:t>representar </a:t>
            </a:r>
            <a:r>
              <a:rPr lang="es-ES" sz="2000" b="1" dirty="0" smtClean="0"/>
              <a:t>los datos estadísticamente</a:t>
            </a:r>
            <a:r>
              <a:rPr lang="es-ES" sz="2000" b="1" dirty="0" smtClean="0">
                <a:effectLst/>
              </a:rPr>
              <a:t>.</a:t>
            </a:r>
            <a:endParaRPr lang="es-MX" sz="2000" dirty="0">
              <a:effectLst/>
            </a:endParaRPr>
          </a:p>
          <a:p>
            <a:pPr lvl="1">
              <a:lnSpc>
                <a:spcPct val="90000"/>
              </a:lnSpc>
            </a:pPr>
            <a:r>
              <a:rPr lang="es-ES" sz="2000" b="1" dirty="0" smtClean="0"/>
              <a:t>Como se deben presentar los </a:t>
            </a:r>
            <a:r>
              <a:rPr lang="es-ES" sz="2000" b="1" dirty="0" smtClean="0"/>
              <a:t>resultados</a:t>
            </a:r>
            <a:r>
              <a:rPr lang="es-ES" sz="2000" b="1" dirty="0" smtClean="0"/>
              <a:t> </a:t>
            </a:r>
            <a:r>
              <a:rPr lang="es-ES" sz="2000" b="1" dirty="0" smtClean="0"/>
              <a:t>del experimento</a:t>
            </a:r>
            <a:r>
              <a:rPr lang="es-ES" sz="2000" b="1" dirty="0" smtClean="0">
                <a:effectLst/>
              </a:rPr>
              <a:t>.</a:t>
            </a:r>
          </a:p>
          <a:p>
            <a:pPr lvl="1">
              <a:lnSpc>
                <a:spcPct val="90000"/>
              </a:lnSpc>
            </a:pPr>
            <a:endParaRPr lang="es-MX" sz="2000" dirty="0">
              <a:effectLst/>
            </a:endParaRPr>
          </a:p>
          <a:p>
            <a:pPr>
              <a:lnSpc>
                <a:spcPct val="90000"/>
              </a:lnSpc>
            </a:pPr>
            <a:endParaRPr lang="es-E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Aumento</a:t>
            </a:r>
          </a:p>
        </p:txBody>
      </p:sp>
      <p:sp>
        <p:nvSpPr>
          <p:cNvPr id="3" name="Marcador de contenido 2"/>
          <p:cNvSpPr>
            <a:spLocks noGrp="1"/>
          </p:cNvSpPr>
          <p:nvPr>
            <p:ph sz="half" idx="1"/>
          </p:nvPr>
        </p:nvSpPr>
        <p:spPr>
          <a:xfrm>
            <a:off x="609600" y="3645024"/>
            <a:ext cx="3886200" cy="1944216"/>
          </a:xfrm>
        </p:spPr>
        <p:txBody>
          <a:bodyPr>
            <a:normAutofit/>
          </a:bodyPr>
          <a:lstStyle/>
          <a:p>
            <a:r>
              <a:rPr lang="es-MX" dirty="0"/>
              <a:t>En los espejos y en las lentes es la relación entre el tamaño de </a:t>
            </a:r>
            <a:r>
              <a:rPr lang="es-MX" dirty="0" smtClean="0"/>
              <a:t>la imagen </a:t>
            </a:r>
            <a:r>
              <a:rPr lang="es-MX" dirty="0"/>
              <a:t>(y’) y el tamaño del objeto (y)</a:t>
            </a:r>
          </a:p>
        </p:txBody>
      </p:sp>
      <p:pic>
        <p:nvPicPr>
          <p:cNvPr id="3074" name="Picture 2" descr="http://2.bp.blogspot.com/-AbjVfkwRQLc/UZPMfJjtOfI/AAAAAAAAEBc/0H_2VC5vJwA/s1600/aumento.bmp"/>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5468144" y="3863975"/>
            <a:ext cx="1981200" cy="781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61456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9" name="Título 8"/>
          <p:cNvSpPr>
            <a:spLocks noGrp="1"/>
          </p:cNvSpPr>
          <p:nvPr>
            <p:ph type="title"/>
          </p:nvPr>
        </p:nvSpPr>
        <p:spPr/>
        <p:txBody>
          <a:bodyPr/>
          <a:lstStyle/>
          <a:p>
            <a:pPr algn="ctr"/>
            <a:r>
              <a:rPr lang="es-MX" dirty="0"/>
              <a:t>Potencia</a:t>
            </a:r>
          </a:p>
        </p:txBody>
      </p:sp>
      <p:pic>
        <p:nvPicPr>
          <p:cNvPr id="7" name="Marcador de contenido 6"/>
          <p:cNvPicPr>
            <a:picLocks noGrp="1" noChangeAspect="1"/>
          </p:cNvPicPr>
          <p:nvPr>
            <p:ph sz="half" idx="4294967295"/>
          </p:nvPr>
        </p:nvPicPr>
        <p:blipFill>
          <a:blip r:embed="rId3"/>
          <a:stretch>
            <a:fillRect/>
          </a:stretch>
        </p:blipFill>
        <p:spPr>
          <a:xfrm>
            <a:off x="3491880" y="5661248"/>
            <a:ext cx="1933575" cy="885825"/>
          </a:xfrm>
          <a:prstGeom prst="rect">
            <a:avLst/>
          </a:prstGeom>
        </p:spPr>
      </p:pic>
      <p:sp>
        <p:nvSpPr>
          <p:cNvPr id="8" name="Rectángulo 7"/>
          <p:cNvSpPr/>
          <p:nvPr/>
        </p:nvSpPr>
        <p:spPr>
          <a:xfrm>
            <a:off x="1091020" y="2276872"/>
            <a:ext cx="6120680" cy="3108543"/>
          </a:xfrm>
          <a:prstGeom prst="rect">
            <a:avLst/>
          </a:prstGeom>
        </p:spPr>
        <p:txBody>
          <a:bodyPr wrap="square">
            <a:spAutoFit/>
          </a:bodyPr>
          <a:lstStyle/>
          <a:p>
            <a:pPr algn="just"/>
            <a:r>
              <a:rPr lang="es-MX" sz="2800" dirty="0"/>
              <a:t>El número inverso de la distancia focal medida en metros, se denomina Potencia. Cuanto menor es la distancia focal de una lente mayor es su potencia.</a:t>
            </a:r>
          </a:p>
          <a:p>
            <a:pPr algn="just"/>
            <a:r>
              <a:rPr lang="es-MX" sz="2800" dirty="0"/>
              <a:t>La unidad de la potencia óptica en el S.I. es la Dioptría.</a:t>
            </a:r>
          </a:p>
        </p:txBody>
      </p:sp>
    </p:spTree>
    <p:extLst>
      <p:ext uri="{BB962C8B-B14F-4D97-AF65-F5344CB8AC3E}">
        <p14:creationId xmlns:p14="http://schemas.microsoft.com/office/powerpoint/2010/main" val="36028732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dirty="0"/>
              <a:t>Ejemplo </a:t>
            </a:r>
            <a:r>
              <a:rPr lang="es-MX" dirty="0" smtClean="0"/>
              <a:t>1. </a:t>
            </a:r>
            <a:r>
              <a:rPr lang="es-MX" dirty="0"/>
              <a:t>Lente convergente</a:t>
            </a:r>
          </a:p>
        </p:txBody>
      </p:sp>
      <p:sp>
        <p:nvSpPr>
          <p:cNvPr id="3" name="Marcador de contenido 2"/>
          <p:cNvSpPr>
            <a:spLocks noGrp="1"/>
          </p:cNvSpPr>
          <p:nvPr>
            <p:ph sz="half" idx="1"/>
          </p:nvPr>
        </p:nvSpPr>
        <p:spPr>
          <a:xfrm>
            <a:off x="179512" y="2852936"/>
            <a:ext cx="8568952" cy="1584176"/>
          </a:xfrm>
        </p:spPr>
        <p:txBody>
          <a:bodyPr>
            <a:noAutofit/>
          </a:bodyPr>
          <a:lstStyle/>
          <a:p>
            <a:pPr algn="just"/>
            <a:r>
              <a:rPr lang="es-MX" sz="2800" dirty="0"/>
              <a:t>1.- Si el objeto está situado entre 2F y el </a:t>
            </a:r>
            <a:r>
              <a:rPr lang="es-MX" sz="2800" dirty="0" smtClean="0"/>
              <a:t>infinito (menos </a:t>
            </a:r>
            <a:r>
              <a:rPr lang="es-MX" sz="2800" dirty="0"/>
              <a:t>infinito), la imagen estará entre F' y 2F' y será invertida, real y más pequeña</a:t>
            </a:r>
            <a:r>
              <a:rPr lang="es-MX" sz="3600" dirty="0"/>
              <a:t>.</a:t>
            </a:r>
          </a:p>
        </p:txBody>
      </p:sp>
      <p:pic>
        <p:nvPicPr>
          <p:cNvPr id="5" name="Marcador de contenido 4"/>
          <p:cNvPicPr>
            <a:picLocks noGrp="1" noChangeAspect="1"/>
          </p:cNvPicPr>
          <p:nvPr>
            <p:ph sz="half" idx="2"/>
          </p:nvPr>
        </p:nvPicPr>
        <p:blipFill>
          <a:blip r:embed="rId3"/>
          <a:stretch>
            <a:fillRect/>
          </a:stretch>
        </p:blipFill>
        <p:spPr>
          <a:xfrm>
            <a:off x="1475656" y="4641501"/>
            <a:ext cx="3886200" cy="1522663"/>
          </a:xfrm>
          <a:prstGeom prst="rect">
            <a:avLst/>
          </a:prstGeom>
        </p:spPr>
      </p:pic>
      <p:sp>
        <p:nvSpPr>
          <p:cNvPr id="6" name="Rectángulo 5"/>
          <p:cNvSpPr/>
          <p:nvPr/>
        </p:nvSpPr>
        <p:spPr>
          <a:xfrm>
            <a:off x="6156176" y="4941168"/>
            <a:ext cx="1584176" cy="923330"/>
          </a:xfrm>
          <a:prstGeom prst="rect">
            <a:avLst/>
          </a:prstGeom>
        </p:spPr>
        <p:txBody>
          <a:bodyPr wrap="square">
            <a:spAutoFit/>
          </a:bodyPr>
          <a:lstStyle/>
          <a:p>
            <a:r>
              <a:rPr lang="en-US" dirty="0"/>
              <a:t>s &gt; 2f</a:t>
            </a:r>
          </a:p>
          <a:p>
            <a:endParaRPr lang="en-US" dirty="0"/>
          </a:p>
          <a:p>
            <a:r>
              <a:rPr lang="en-US" dirty="0"/>
              <a:t>f '&lt; s' &lt;2f '</a:t>
            </a:r>
            <a:endParaRPr lang="es-MX" dirty="0"/>
          </a:p>
        </p:txBody>
      </p:sp>
    </p:spTree>
    <p:extLst>
      <p:ext uri="{BB962C8B-B14F-4D97-AF65-F5344CB8AC3E}">
        <p14:creationId xmlns:p14="http://schemas.microsoft.com/office/powerpoint/2010/main" val="19665695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Ejemplo </a:t>
            </a:r>
            <a:r>
              <a:rPr lang="es-MX" dirty="0" smtClean="0"/>
              <a:t>2. </a:t>
            </a:r>
            <a:r>
              <a:rPr lang="es-MX" dirty="0"/>
              <a:t>Lente convergente</a:t>
            </a:r>
          </a:p>
        </p:txBody>
      </p:sp>
      <p:sp>
        <p:nvSpPr>
          <p:cNvPr id="3" name="Marcador de contenido 2"/>
          <p:cNvSpPr>
            <a:spLocks noGrp="1"/>
          </p:cNvSpPr>
          <p:nvPr>
            <p:ph sz="half" idx="1"/>
          </p:nvPr>
        </p:nvSpPr>
        <p:spPr>
          <a:xfrm>
            <a:off x="323528" y="3789040"/>
            <a:ext cx="3886200" cy="2483768"/>
          </a:xfrm>
        </p:spPr>
        <p:txBody>
          <a:bodyPr/>
          <a:lstStyle/>
          <a:p>
            <a:pPr algn="just"/>
            <a:r>
              <a:rPr lang="es-MX" dirty="0"/>
              <a:t>Si el objeto está situado en 2f, la imagen estará en 2 F', y será igual, invertida y real.</a:t>
            </a:r>
          </a:p>
        </p:txBody>
      </p:sp>
      <p:pic>
        <p:nvPicPr>
          <p:cNvPr id="5" name="Marcador de contenido 4"/>
          <p:cNvPicPr>
            <a:picLocks noGrp="1" noChangeAspect="1"/>
          </p:cNvPicPr>
          <p:nvPr>
            <p:ph sz="half" idx="2"/>
          </p:nvPr>
        </p:nvPicPr>
        <p:blipFill>
          <a:blip r:embed="rId3"/>
          <a:stretch>
            <a:fillRect/>
          </a:stretch>
        </p:blipFill>
        <p:spPr>
          <a:xfrm>
            <a:off x="4825144" y="3124199"/>
            <a:ext cx="3886200" cy="1852814"/>
          </a:xfrm>
          <a:prstGeom prst="rect">
            <a:avLst/>
          </a:prstGeom>
        </p:spPr>
      </p:pic>
      <p:sp>
        <p:nvSpPr>
          <p:cNvPr id="6" name="Rectángulo 5"/>
          <p:cNvSpPr/>
          <p:nvPr/>
        </p:nvSpPr>
        <p:spPr>
          <a:xfrm>
            <a:off x="6084168" y="5095273"/>
            <a:ext cx="1368152" cy="923330"/>
          </a:xfrm>
          <a:prstGeom prst="rect">
            <a:avLst/>
          </a:prstGeom>
        </p:spPr>
        <p:txBody>
          <a:bodyPr wrap="square">
            <a:spAutoFit/>
          </a:bodyPr>
          <a:lstStyle/>
          <a:p>
            <a:r>
              <a:rPr lang="es-MX" dirty="0"/>
              <a:t>s = 2f</a:t>
            </a:r>
          </a:p>
          <a:p>
            <a:endParaRPr lang="es-MX" dirty="0"/>
          </a:p>
          <a:p>
            <a:r>
              <a:rPr lang="es-MX" dirty="0"/>
              <a:t>s' = 2f '</a:t>
            </a:r>
          </a:p>
        </p:txBody>
      </p:sp>
    </p:spTree>
    <p:extLst>
      <p:ext uri="{BB962C8B-B14F-4D97-AF65-F5344CB8AC3E}">
        <p14:creationId xmlns:p14="http://schemas.microsoft.com/office/powerpoint/2010/main" val="35488803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Ejemplo </a:t>
            </a:r>
            <a:r>
              <a:rPr lang="es-MX" dirty="0" smtClean="0"/>
              <a:t>3. </a:t>
            </a:r>
            <a:r>
              <a:rPr lang="es-MX" dirty="0"/>
              <a:t>Lente convergente</a:t>
            </a:r>
          </a:p>
        </p:txBody>
      </p:sp>
      <p:sp>
        <p:nvSpPr>
          <p:cNvPr id="3" name="Marcador de contenido 2"/>
          <p:cNvSpPr>
            <a:spLocks noGrp="1"/>
          </p:cNvSpPr>
          <p:nvPr>
            <p:ph sz="half" idx="1"/>
          </p:nvPr>
        </p:nvSpPr>
        <p:spPr>
          <a:xfrm>
            <a:off x="609600" y="3429000"/>
            <a:ext cx="3098304" cy="2732566"/>
          </a:xfrm>
        </p:spPr>
        <p:txBody>
          <a:bodyPr/>
          <a:lstStyle/>
          <a:p>
            <a:pPr algn="just"/>
            <a:r>
              <a:rPr lang="es-MX" dirty="0"/>
              <a:t> Si el objeto está situado entre 2F y F, la imagen estará situada más allá de 2 F' y será mayor, invertida y real.</a:t>
            </a:r>
          </a:p>
          <a:p>
            <a:endParaRPr lang="es-MX" dirty="0"/>
          </a:p>
          <a:p>
            <a:endParaRPr lang="es-MX" dirty="0"/>
          </a:p>
        </p:txBody>
      </p:sp>
      <p:pic>
        <p:nvPicPr>
          <p:cNvPr id="5" name="Marcador de contenido 4"/>
          <p:cNvPicPr>
            <a:picLocks noGrp="1" noChangeAspect="1"/>
          </p:cNvPicPr>
          <p:nvPr>
            <p:ph sz="half" idx="2"/>
          </p:nvPr>
        </p:nvPicPr>
        <p:blipFill>
          <a:blip r:embed="rId3"/>
          <a:stretch>
            <a:fillRect/>
          </a:stretch>
        </p:blipFill>
        <p:spPr>
          <a:xfrm>
            <a:off x="4703841" y="2780928"/>
            <a:ext cx="3886200" cy="1328484"/>
          </a:xfrm>
          <a:prstGeom prst="rect">
            <a:avLst/>
          </a:prstGeom>
        </p:spPr>
      </p:pic>
      <p:sp>
        <p:nvSpPr>
          <p:cNvPr id="6" name="Rectángulo 5"/>
          <p:cNvSpPr/>
          <p:nvPr/>
        </p:nvSpPr>
        <p:spPr>
          <a:xfrm>
            <a:off x="5436096" y="4398496"/>
            <a:ext cx="1944216" cy="646331"/>
          </a:xfrm>
          <a:prstGeom prst="rect">
            <a:avLst/>
          </a:prstGeom>
        </p:spPr>
        <p:txBody>
          <a:bodyPr wrap="square">
            <a:spAutoFit/>
          </a:bodyPr>
          <a:lstStyle/>
          <a:p>
            <a:pPr algn="ctr"/>
            <a:r>
              <a:rPr lang="en-US" b="1" dirty="0">
                <a:solidFill>
                  <a:srgbClr val="000000"/>
                </a:solidFill>
                <a:latin typeface="georgia" panose="02040502050405020303" pitchFamily="18" charset="0"/>
              </a:rPr>
              <a:t>2f &gt; s &gt; f</a:t>
            </a:r>
            <a:endParaRPr lang="en-US" dirty="0">
              <a:solidFill>
                <a:srgbClr val="000000"/>
              </a:solidFill>
              <a:latin typeface="Georgia" panose="02040502050405020303" pitchFamily="18" charset="0"/>
            </a:endParaRPr>
          </a:p>
          <a:p>
            <a:pPr algn="ctr"/>
            <a:r>
              <a:rPr lang="en-US" b="1" dirty="0">
                <a:solidFill>
                  <a:srgbClr val="000000"/>
                </a:solidFill>
                <a:latin typeface="georgia" panose="02040502050405020303" pitchFamily="18" charset="0"/>
              </a:rPr>
              <a:t>s' &gt; 2f '</a:t>
            </a:r>
            <a:endParaRPr lang="en-US" b="0" i="0" dirty="0">
              <a:solidFill>
                <a:srgbClr val="000000"/>
              </a:solidFill>
              <a:effectLst/>
              <a:latin typeface="Georgia" panose="02040502050405020303" pitchFamily="18" charset="0"/>
            </a:endParaRPr>
          </a:p>
        </p:txBody>
      </p:sp>
    </p:spTree>
    <p:extLst>
      <p:ext uri="{BB962C8B-B14F-4D97-AF65-F5344CB8AC3E}">
        <p14:creationId xmlns:p14="http://schemas.microsoft.com/office/powerpoint/2010/main" val="33244974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4. Lente convergente</a:t>
            </a:r>
            <a:endParaRPr lang="es-MX" dirty="0"/>
          </a:p>
        </p:txBody>
      </p:sp>
      <p:sp>
        <p:nvSpPr>
          <p:cNvPr id="3" name="Marcador de contenido 2"/>
          <p:cNvSpPr>
            <a:spLocks noGrp="1"/>
          </p:cNvSpPr>
          <p:nvPr>
            <p:ph sz="half" idx="1"/>
          </p:nvPr>
        </p:nvSpPr>
        <p:spPr>
          <a:xfrm>
            <a:off x="609600" y="3356992"/>
            <a:ext cx="2810272" cy="2804574"/>
          </a:xfrm>
        </p:spPr>
        <p:txBody>
          <a:bodyPr/>
          <a:lstStyle/>
          <a:p>
            <a:r>
              <a:rPr lang="es-MX" dirty="0"/>
              <a:t> Si el objeto está situado en F la imagen no se forma (se formaría en el infinito)</a:t>
            </a:r>
          </a:p>
        </p:txBody>
      </p:sp>
      <p:pic>
        <p:nvPicPr>
          <p:cNvPr id="5" name="Marcador de contenido 4"/>
          <p:cNvPicPr>
            <a:picLocks noGrp="1" noChangeAspect="1"/>
          </p:cNvPicPr>
          <p:nvPr>
            <p:ph sz="half" idx="2"/>
          </p:nvPr>
        </p:nvPicPr>
        <p:blipFill>
          <a:blip r:embed="rId3"/>
          <a:stretch>
            <a:fillRect/>
          </a:stretch>
        </p:blipFill>
        <p:spPr>
          <a:xfrm>
            <a:off x="4845050" y="2924945"/>
            <a:ext cx="3886200" cy="1296144"/>
          </a:xfrm>
          <a:prstGeom prst="rect">
            <a:avLst/>
          </a:prstGeom>
        </p:spPr>
      </p:pic>
      <p:sp>
        <p:nvSpPr>
          <p:cNvPr id="6" name="Rectángulo 5"/>
          <p:cNvSpPr/>
          <p:nvPr/>
        </p:nvSpPr>
        <p:spPr>
          <a:xfrm>
            <a:off x="6156176" y="4398496"/>
            <a:ext cx="1872208" cy="646331"/>
          </a:xfrm>
          <a:prstGeom prst="rect">
            <a:avLst/>
          </a:prstGeom>
        </p:spPr>
        <p:txBody>
          <a:bodyPr wrap="square">
            <a:spAutoFit/>
          </a:bodyPr>
          <a:lstStyle/>
          <a:p>
            <a:r>
              <a:rPr lang="es-MX" dirty="0"/>
              <a:t>s = f</a:t>
            </a:r>
          </a:p>
          <a:p>
            <a:r>
              <a:rPr lang="es-MX" dirty="0"/>
              <a:t>s' = infinito</a:t>
            </a:r>
          </a:p>
        </p:txBody>
      </p:sp>
    </p:spTree>
    <p:extLst>
      <p:ext uri="{BB962C8B-B14F-4D97-AF65-F5344CB8AC3E}">
        <p14:creationId xmlns:p14="http://schemas.microsoft.com/office/powerpoint/2010/main" val="2338603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Ejemplo 5     Lente convergente</a:t>
            </a:r>
            <a:endParaRPr lang="es-MX" dirty="0"/>
          </a:p>
        </p:txBody>
      </p:sp>
      <p:sp>
        <p:nvSpPr>
          <p:cNvPr id="3" name="Marcador de contenido 2"/>
          <p:cNvSpPr>
            <a:spLocks noGrp="1"/>
          </p:cNvSpPr>
          <p:nvPr>
            <p:ph sz="half" idx="1"/>
          </p:nvPr>
        </p:nvSpPr>
        <p:spPr>
          <a:xfrm>
            <a:off x="609600" y="3356992"/>
            <a:ext cx="3886200" cy="2804574"/>
          </a:xfrm>
        </p:spPr>
        <p:txBody>
          <a:bodyPr/>
          <a:lstStyle/>
          <a:p>
            <a:pPr algn="just"/>
            <a:r>
              <a:rPr lang="es-MX" dirty="0"/>
              <a:t>Si el objeto está situado entre F y la lente, la imagen estará entre F y el infinito y será virtual (la forman las prolongaciones de los rayos), mayor y derecha.</a:t>
            </a:r>
          </a:p>
        </p:txBody>
      </p:sp>
      <p:pic>
        <p:nvPicPr>
          <p:cNvPr id="5" name="Marcador de contenido 4"/>
          <p:cNvPicPr>
            <a:picLocks noGrp="1" noChangeAspect="1"/>
          </p:cNvPicPr>
          <p:nvPr>
            <p:ph sz="half" idx="2"/>
          </p:nvPr>
        </p:nvPicPr>
        <p:blipFill>
          <a:blip r:embed="rId3"/>
          <a:stretch>
            <a:fillRect/>
          </a:stretch>
        </p:blipFill>
        <p:spPr>
          <a:xfrm>
            <a:off x="5364088" y="2420888"/>
            <a:ext cx="3248025" cy="1676400"/>
          </a:xfrm>
          <a:prstGeom prst="rect">
            <a:avLst/>
          </a:prstGeom>
        </p:spPr>
      </p:pic>
      <p:sp>
        <p:nvSpPr>
          <p:cNvPr id="6" name="Rectángulo 5"/>
          <p:cNvSpPr/>
          <p:nvPr/>
        </p:nvSpPr>
        <p:spPr>
          <a:xfrm>
            <a:off x="6084168" y="4221087"/>
            <a:ext cx="2327994" cy="923330"/>
          </a:xfrm>
          <a:prstGeom prst="rect">
            <a:avLst/>
          </a:prstGeom>
        </p:spPr>
        <p:txBody>
          <a:bodyPr wrap="square">
            <a:spAutoFit/>
          </a:bodyPr>
          <a:lstStyle/>
          <a:p>
            <a:r>
              <a:rPr lang="es-MX" dirty="0"/>
              <a:t>s &lt; f</a:t>
            </a:r>
          </a:p>
          <a:p>
            <a:endParaRPr lang="es-MX" dirty="0"/>
          </a:p>
          <a:p>
            <a:r>
              <a:rPr lang="es-MX" dirty="0"/>
              <a:t>s' &lt; f (virtual)</a:t>
            </a:r>
          </a:p>
        </p:txBody>
      </p:sp>
    </p:spTree>
    <p:extLst>
      <p:ext uri="{BB962C8B-B14F-4D97-AF65-F5344CB8AC3E}">
        <p14:creationId xmlns:p14="http://schemas.microsoft.com/office/powerpoint/2010/main" val="34349516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4" name="Título 13"/>
          <p:cNvSpPr>
            <a:spLocks noGrp="1"/>
          </p:cNvSpPr>
          <p:nvPr>
            <p:ph type="title"/>
          </p:nvPr>
        </p:nvSpPr>
        <p:spPr/>
        <p:txBody>
          <a:bodyPr/>
          <a:lstStyle/>
          <a:p>
            <a:r>
              <a:rPr lang="es-MX" dirty="0" smtClean="0"/>
              <a:t>Ejemplo1.     </a:t>
            </a:r>
            <a:r>
              <a:rPr lang="es-MX" dirty="0"/>
              <a:t>Lente </a:t>
            </a:r>
            <a:r>
              <a:rPr lang="es-MX" dirty="0" smtClean="0"/>
              <a:t>divergente</a:t>
            </a:r>
            <a:endParaRPr lang="es-MX" dirty="0"/>
          </a:p>
        </p:txBody>
      </p:sp>
      <p:sp>
        <p:nvSpPr>
          <p:cNvPr id="3" name="Marcador de contenido 2"/>
          <p:cNvSpPr>
            <a:spLocks noGrp="1"/>
          </p:cNvSpPr>
          <p:nvPr>
            <p:ph sz="half" idx="1"/>
          </p:nvPr>
        </p:nvSpPr>
        <p:spPr>
          <a:xfrm>
            <a:off x="609600" y="3593234"/>
            <a:ext cx="3886200" cy="2568332"/>
          </a:xfrm>
        </p:spPr>
        <p:txBody>
          <a:bodyPr/>
          <a:lstStyle/>
          <a:p>
            <a:r>
              <a:rPr lang="es-MX" dirty="0"/>
              <a:t>Sea cual sea la posición del objeto frente a la lente la imagen siempre será virtual, menor y derecha</a:t>
            </a:r>
          </a:p>
        </p:txBody>
      </p:sp>
      <p:pic>
        <p:nvPicPr>
          <p:cNvPr id="17" name="Marcador de contenido 16"/>
          <p:cNvPicPr>
            <a:picLocks noGrp="1" noChangeAspect="1"/>
          </p:cNvPicPr>
          <p:nvPr>
            <p:ph sz="half" idx="2"/>
          </p:nvPr>
        </p:nvPicPr>
        <p:blipFill>
          <a:blip r:embed="rId3"/>
          <a:stretch>
            <a:fillRect/>
          </a:stretch>
        </p:blipFill>
        <p:spPr>
          <a:xfrm>
            <a:off x="4640263" y="3593234"/>
            <a:ext cx="3636962" cy="1322531"/>
          </a:xfrm>
          <a:prstGeom prst="rect">
            <a:avLst/>
          </a:prstGeom>
        </p:spPr>
      </p:pic>
      <p:sp>
        <p:nvSpPr>
          <p:cNvPr id="6" name="Rectángulo 5"/>
          <p:cNvSpPr/>
          <p:nvPr/>
        </p:nvSpPr>
        <p:spPr>
          <a:xfrm>
            <a:off x="5076056" y="4941168"/>
            <a:ext cx="3528392" cy="369332"/>
          </a:xfrm>
          <a:prstGeom prst="rect">
            <a:avLst/>
          </a:prstGeom>
        </p:spPr>
        <p:txBody>
          <a:bodyPr wrap="square">
            <a:spAutoFit/>
          </a:bodyPr>
          <a:lstStyle/>
          <a:p>
            <a:r>
              <a:rPr lang="es-MX" dirty="0"/>
              <a:t>Para cualquier s, s' menor y virtual</a:t>
            </a:r>
          </a:p>
        </p:txBody>
      </p:sp>
    </p:spTree>
    <p:extLst>
      <p:ext uri="{BB962C8B-B14F-4D97-AF65-F5344CB8AC3E}">
        <p14:creationId xmlns:p14="http://schemas.microsoft.com/office/powerpoint/2010/main" val="39807452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67544" y="2274838"/>
            <a:ext cx="7704856" cy="4124206"/>
          </a:xfrm>
          <a:prstGeom prst="rect">
            <a:avLst/>
          </a:prstGeom>
        </p:spPr>
        <p:txBody>
          <a:bodyPr wrap="square">
            <a:spAutoFit/>
          </a:bodyPr>
          <a:lstStyle/>
          <a:p>
            <a:r>
              <a:rPr lang="es-MX" sz="2800" dirty="0" smtClean="0"/>
              <a:t>Equipo </a:t>
            </a:r>
            <a:r>
              <a:rPr lang="es-MX" sz="2800" dirty="0"/>
              <a:t>recomendado</a:t>
            </a:r>
            <a:r>
              <a:rPr lang="es-MX" sz="2800" dirty="0" smtClean="0"/>
              <a:t>:</a:t>
            </a:r>
          </a:p>
          <a:p>
            <a:endParaRPr lang="es-MX" dirty="0" smtClean="0"/>
          </a:p>
          <a:p>
            <a:r>
              <a:rPr lang="es-MX" dirty="0" smtClean="0"/>
              <a:t>Lentes Convergentes y Divergentes </a:t>
            </a:r>
            <a:r>
              <a:rPr lang="es-MX" dirty="0"/>
              <a:t>de </a:t>
            </a:r>
            <a:r>
              <a:rPr lang="es-MX" dirty="0" smtClean="0"/>
              <a:t>diferentes distancias focales </a:t>
            </a:r>
            <a:r>
              <a:rPr lang="es-MX" dirty="0"/>
              <a:t>entre 5 cm y </a:t>
            </a:r>
            <a:r>
              <a:rPr lang="es-MX" dirty="0" smtClean="0"/>
              <a:t>10 cm</a:t>
            </a:r>
            <a:r>
              <a:rPr lang="es-MX" dirty="0"/>
              <a:t>. </a:t>
            </a:r>
            <a:endParaRPr lang="es-MX" dirty="0" smtClean="0"/>
          </a:p>
          <a:p>
            <a:endParaRPr lang="es-MX" dirty="0" smtClean="0"/>
          </a:p>
          <a:p>
            <a:r>
              <a:rPr lang="es-MX" dirty="0" smtClean="0"/>
              <a:t>Espejos planos, Cóncavos y Convexos.</a:t>
            </a:r>
          </a:p>
          <a:p>
            <a:endParaRPr lang="es-MX" dirty="0" smtClean="0"/>
          </a:p>
          <a:p>
            <a:r>
              <a:rPr lang="es-MX" dirty="0" smtClean="0"/>
              <a:t>Monturas ópticas.</a:t>
            </a:r>
          </a:p>
          <a:p>
            <a:endParaRPr lang="es-MX" dirty="0" smtClean="0"/>
          </a:p>
          <a:p>
            <a:r>
              <a:rPr lang="es-MX" dirty="0" smtClean="0"/>
              <a:t>Una </a:t>
            </a:r>
            <a:r>
              <a:rPr lang="es-MX" dirty="0"/>
              <a:t>lámpara incandescente u otro objeto luminoso</a:t>
            </a:r>
            <a:r>
              <a:rPr lang="es-MX" dirty="0" smtClean="0"/>
              <a:t>.</a:t>
            </a:r>
          </a:p>
          <a:p>
            <a:endParaRPr lang="es-MX" dirty="0" smtClean="0"/>
          </a:p>
          <a:p>
            <a:r>
              <a:rPr lang="es-MX" dirty="0" smtClean="0"/>
              <a:t> </a:t>
            </a:r>
            <a:r>
              <a:rPr lang="es-MX" dirty="0"/>
              <a:t>Láminas transparentes de </a:t>
            </a:r>
            <a:r>
              <a:rPr lang="es-MX" dirty="0" smtClean="0"/>
              <a:t>color para </a:t>
            </a:r>
            <a:r>
              <a:rPr lang="es-MX" dirty="0"/>
              <a:t>usar como filtros. </a:t>
            </a:r>
            <a:endParaRPr lang="es-MX" dirty="0" smtClean="0"/>
          </a:p>
          <a:p>
            <a:endParaRPr lang="es-MX" dirty="0" smtClean="0"/>
          </a:p>
          <a:p>
            <a:r>
              <a:rPr lang="es-MX" dirty="0" smtClean="0"/>
              <a:t>Un </a:t>
            </a:r>
            <a:r>
              <a:rPr lang="es-MX" dirty="0"/>
              <a:t>banco </a:t>
            </a:r>
            <a:r>
              <a:rPr lang="es-MX" dirty="0" smtClean="0"/>
              <a:t>óptico y </a:t>
            </a:r>
            <a:r>
              <a:rPr lang="es-MX" dirty="0" err="1" smtClean="0"/>
              <a:t>Flexometro</a:t>
            </a:r>
            <a:r>
              <a:rPr lang="es-MX" dirty="0" smtClean="0"/>
              <a:t>.</a:t>
            </a:r>
            <a:endParaRPr lang="es-MX" dirty="0"/>
          </a:p>
        </p:txBody>
      </p:sp>
    </p:spTree>
    <p:extLst>
      <p:ext uri="{BB962C8B-B14F-4D97-AF65-F5344CB8AC3E}">
        <p14:creationId xmlns:p14="http://schemas.microsoft.com/office/powerpoint/2010/main" val="24865730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11560" y="2413338"/>
            <a:ext cx="7776864" cy="3908762"/>
          </a:xfrm>
          <a:prstGeom prst="rect">
            <a:avLst/>
          </a:prstGeom>
        </p:spPr>
        <p:txBody>
          <a:bodyPr wrap="square">
            <a:spAutoFit/>
          </a:bodyPr>
          <a:lstStyle/>
          <a:p>
            <a:r>
              <a:rPr lang="es-MX" sz="3200" dirty="0" smtClean="0"/>
              <a:t>Actividades propuestas</a:t>
            </a:r>
          </a:p>
          <a:p>
            <a:endParaRPr lang="es-MX" dirty="0"/>
          </a:p>
          <a:p>
            <a:endParaRPr lang="es-MX" dirty="0" smtClean="0"/>
          </a:p>
          <a:p>
            <a:r>
              <a:rPr lang="es-MX" dirty="0" smtClean="0"/>
              <a:t>Se </a:t>
            </a:r>
            <a:r>
              <a:rPr lang="es-MX" dirty="0"/>
              <a:t>define el aumento lateral </a:t>
            </a:r>
            <a:r>
              <a:rPr lang="es-MX" dirty="0" smtClean="0"/>
              <a:t>“m” </a:t>
            </a:r>
            <a:r>
              <a:rPr lang="es-MX" dirty="0"/>
              <a:t>como la razón del tamaño de la imagen </a:t>
            </a:r>
            <a:r>
              <a:rPr lang="es-MX" dirty="0" smtClean="0"/>
              <a:t>al tamaño </a:t>
            </a:r>
            <a:r>
              <a:rPr lang="es-MX" dirty="0"/>
              <a:t>del objeto. Determine experimentalmente el aumento de la </a:t>
            </a:r>
            <a:r>
              <a:rPr lang="es-MX" dirty="0" smtClean="0"/>
              <a:t>imagen que </a:t>
            </a:r>
            <a:r>
              <a:rPr lang="es-MX" dirty="0"/>
              <a:t>resulta para distintas </a:t>
            </a:r>
            <a:r>
              <a:rPr lang="es-MX" dirty="0" smtClean="0"/>
              <a:t>posiciones relativas </a:t>
            </a:r>
            <a:r>
              <a:rPr lang="es-MX" dirty="0"/>
              <a:t>entre objeto y lente. </a:t>
            </a:r>
            <a:endParaRPr lang="es-MX" dirty="0" smtClean="0"/>
          </a:p>
          <a:p>
            <a:endParaRPr lang="es-MX" dirty="0" smtClean="0"/>
          </a:p>
          <a:p>
            <a:r>
              <a:rPr lang="es-MX" dirty="0" smtClean="0"/>
              <a:t>Compare el resultado </a:t>
            </a:r>
            <a:r>
              <a:rPr lang="es-MX" dirty="0"/>
              <a:t>de sus mediciones con las predicciones de la óptica geométrica</a:t>
            </a:r>
            <a:r>
              <a:rPr lang="es-MX" dirty="0" smtClean="0"/>
              <a:t>.</a:t>
            </a:r>
          </a:p>
          <a:p>
            <a:endParaRPr lang="es-MX" dirty="0"/>
          </a:p>
          <a:p>
            <a:r>
              <a:rPr lang="es-MX" dirty="0"/>
              <a:t>Represente gráficamente m y el </a:t>
            </a:r>
            <a:r>
              <a:rPr lang="es-MX" dirty="0" smtClean="0"/>
              <a:t>cociente   “q/p”  en </a:t>
            </a:r>
            <a:r>
              <a:rPr lang="es-MX" dirty="0"/>
              <a:t>función </a:t>
            </a:r>
            <a:r>
              <a:rPr lang="es-MX" dirty="0" smtClean="0"/>
              <a:t>de          ” </a:t>
            </a:r>
            <a:r>
              <a:rPr lang="es-MX" dirty="0"/>
              <a:t>p </a:t>
            </a:r>
            <a:r>
              <a:rPr lang="es-MX" dirty="0" smtClean="0"/>
              <a:t>“ en </a:t>
            </a:r>
            <a:r>
              <a:rPr lang="es-MX" dirty="0"/>
              <a:t>un </a:t>
            </a:r>
            <a:r>
              <a:rPr lang="es-MX" dirty="0" smtClean="0"/>
              <a:t>mismo gráfico </a:t>
            </a:r>
            <a:r>
              <a:rPr lang="es-MX" dirty="0"/>
              <a:t>y discuta sus </a:t>
            </a:r>
            <a:r>
              <a:rPr lang="es-MX" dirty="0" smtClean="0"/>
              <a:t>resultado</a:t>
            </a:r>
            <a:endParaRPr lang="es-MX" dirty="0"/>
          </a:p>
        </p:txBody>
      </p:sp>
    </p:spTree>
    <p:extLst>
      <p:ext uri="{BB962C8B-B14F-4D97-AF65-F5344CB8AC3E}">
        <p14:creationId xmlns:p14="http://schemas.microsoft.com/office/powerpoint/2010/main" val="3350814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28004" name="Rectangle 4"/>
          <p:cNvSpPr>
            <a:spLocks noGrp="1" noChangeArrowheads="1"/>
          </p:cNvSpPr>
          <p:nvPr>
            <p:ph type="title"/>
          </p:nvPr>
        </p:nvSpPr>
        <p:spPr>
          <a:noFill/>
          <a:ln/>
        </p:spPr>
        <p:txBody>
          <a:bodyPr/>
          <a:lstStyle/>
          <a:p>
            <a:r>
              <a:rPr lang="es-MX"/>
              <a:t>MAPA CURRICULAR</a:t>
            </a:r>
          </a:p>
        </p:txBody>
      </p:sp>
      <p:pic>
        <p:nvPicPr>
          <p:cNvPr id="1027" name="Picture 3"/>
          <p:cNvPicPr>
            <a:picLocks noChangeAspect="1" noChangeArrowheads="1"/>
          </p:cNvPicPr>
          <p:nvPr/>
        </p:nvPicPr>
        <p:blipFill>
          <a:blip r:embed="rId3" cstate="print"/>
          <a:srcRect/>
          <a:stretch>
            <a:fillRect/>
          </a:stretch>
        </p:blipFill>
        <p:spPr bwMode="auto">
          <a:xfrm>
            <a:off x="563475" y="1556792"/>
            <a:ext cx="7968965" cy="52340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2348881"/>
            <a:ext cx="8388424" cy="4248770"/>
          </a:xfrm>
        </p:spPr>
        <p:txBody>
          <a:bodyPr/>
          <a:lstStyle/>
          <a:p>
            <a:r>
              <a:rPr lang="es-MX" sz="4400" b="1" dirty="0" err="1" smtClean="0">
                <a:solidFill>
                  <a:srgbClr val="FF0000"/>
                </a:solidFill>
                <a:latin typeface="Arial" panose="020B0604020202020204" pitchFamily="34" charset="0"/>
                <a:cs typeface="Arial" panose="020B0604020202020204" pitchFamily="34" charset="0"/>
              </a:rPr>
              <a:t>Bibliografia</a:t>
            </a:r>
            <a:r>
              <a:rPr lang="es-MX" sz="4400" b="1" dirty="0" smtClean="0">
                <a:solidFill>
                  <a:srgbClr val="FF0000"/>
                </a:solidFill>
                <a:latin typeface="Arial" panose="020B0604020202020204" pitchFamily="34" charset="0"/>
                <a:cs typeface="Arial" panose="020B0604020202020204" pitchFamily="34" charset="0"/>
              </a:rPr>
              <a:t>.</a:t>
            </a:r>
            <a:r>
              <a:rPr lang="es-MX" sz="1400" b="1" dirty="0" smtClean="0">
                <a:solidFill>
                  <a:srgbClr val="FF0000"/>
                </a:solidFill>
                <a:latin typeface="Arial" panose="020B0604020202020204" pitchFamily="34" charset="0"/>
                <a:cs typeface="Arial" panose="020B0604020202020204" pitchFamily="34" charset="0"/>
              </a:rPr>
              <a:t/>
            </a:r>
            <a:br>
              <a:rPr lang="es-MX" sz="1400" b="1" dirty="0" smtClean="0">
                <a:solidFill>
                  <a:srgbClr val="FF0000"/>
                </a:solidFill>
                <a:latin typeface="Arial" panose="020B0604020202020204" pitchFamily="34" charset="0"/>
                <a:cs typeface="Arial" panose="020B0604020202020204" pitchFamily="34" charset="0"/>
              </a:rPr>
            </a:br>
            <a:r>
              <a:rPr lang="es-MX" sz="1400" b="1" dirty="0">
                <a:solidFill>
                  <a:srgbClr val="FF0000"/>
                </a:solidFill>
                <a:latin typeface="Arial" panose="020B0604020202020204" pitchFamily="34" charset="0"/>
                <a:cs typeface="Arial" panose="020B0604020202020204" pitchFamily="34" charset="0"/>
              </a:rPr>
              <a:t/>
            </a:r>
            <a:br>
              <a:rPr lang="es-MX" sz="1400" b="1" dirty="0">
                <a:solidFill>
                  <a:srgbClr val="FF0000"/>
                </a:solidFill>
                <a:latin typeface="Arial" panose="020B0604020202020204" pitchFamily="34" charset="0"/>
                <a:cs typeface="Arial" panose="020B0604020202020204" pitchFamily="34" charset="0"/>
              </a:rPr>
            </a:br>
            <a:r>
              <a:rPr lang="es-MX" sz="1400" b="1" dirty="0" smtClean="0">
                <a:solidFill>
                  <a:srgbClr val="FF0000"/>
                </a:solidFill>
                <a:latin typeface="Arial" panose="020B0604020202020204" pitchFamily="34" charset="0"/>
                <a:cs typeface="Arial" panose="020B0604020202020204" pitchFamily="34" charset="0"/>
              </a:rPr>
              <a:t/>
            </a:r>
            <a:br>
              <a:rPr lang="es-MX" sz="1400" b="1" dirty="0" smtClean="0">
                <a:solidFill>
                  <a:srgbClr val="FF0000"/>
                </a:solidFill>
                <a:latin typeface="Arial" panose="020B0604020202020204" pitchFamily="34" charset="0"/>
                <a:cs typeface="Arial" panose="020B0604020202020204" pitchFamily="34" charset="0"/>
              </a:rPr>
            </a:br>
            <a:r>
              <a:rPr lang="es-MX" sz="1400" b="1" dirty="0">
                <a:solidFill>
                  <a:srgbClr val="FF0000"/>
                </a:solidFill>
                <a:latin typeface="Arial" panose="020B0604020202020204" pitchFamily="34" charset="0"/>
                <a:cs typeface="Arial" panose="020B0604020202020204" pitchFamily="34" charset="0"/>
              </a:rPr>
              <a:t/>
            </a:r>
            <a:br>
              <a:rPr lang="es-MX" sz="1400" b="1" dirty="0">
                <a:solidFill>
                  <a:srgbClr val="FF0000"/>
                </a:solidFill>
                <a:latin typeface="Arial" panose="020B0604020202020204" pitchFamily="34" charset="0"/>
                <a:cs typeface="Arial" panose="020B0604020202020204" pitchFamily="34" charset="0"/>
              </a:rPr>
            </a:br>
            <a:r>
              <a:rPr lang="es-MX" sz="1400" b="1" dirty="0" smtClean="0">
                <a:solidFill>
                  <a:srgbClr val="FF0000"/>
                </a:solidFill>
                <a:latin typeface="Arial" panose="020B0604020202020204" pitchFamily="34" charset="0"/>
                <a:cs typeface="Arial" panose="020B0604020202020204" pitchFamily="34" charset="0"/>
              </a:rPr>
              <a:t/>
            </a:r>
            <a:br>
              <a:rPr lang="es-MX" sz="1400" b="1" dirty="0" smtClean="0">
                <a:solidFill>
                  <a:srgbClr val="FF0000"/>
                </a:solidFill>
                <a:latin typeface="Arial" panose="020B0604020202020204" pitchFamily="34" charset="0"/>
                <a:cs typeface="Arial" panose="020B0604020202020204" pitchFamily="34" charset="0"/>
              </a:rPr>
            </a:br>
            <a:r>
              <a:rPr lang="es-MX" sz="1800" b="1" dirty="0" smtClean="0">
                <a:solidFill>
                  <a:srgbClr val="FF0000"/>
                </a:solidFill>
                <a:latin typeface="Arial" panose="020B0604020202020204" pitchFamily="34" charset="0"/>
                <a:cs typeface="Arial" panose="020B0604020202020204" pitchFamily="34" charset="0"/>
              </a:rPr>
              <a:t> </a:t>
            </a:r>
            <a:r>
              <a:rPr lang="es-MX" sz="1800" b="1" dirty="0">
                <a:solidFill>
                  <a:srgbClr val="FF0000"/>
                </a:solidFill>
                <a:latin typeface="Arial" panose="020B0604020202020204" pitchFamily="34" charset="0"/>
                <a:cs typeface="Arial" panose="020B0604020202020204" pitchFamily="34" charset="0"/>
              </a:rPr>
              <a:t>1. E. </a:t>
            </a:r>
            <a:r>
              <a:rPr lang="es-MX" sz="1800" b="1" dirty="0" err="1">
                <a:solidFill>
                  <a:srgbClr val="FF0000"/>
                </a:solidFill>
                <a:latin typeface="Arial" panose="020B0604020202020204" pitchFamily="34" charset="0"/>
                <a:cs typeface="Arial" panose="020B0604020202020204" pitchFamily="34" charset="0"/>
              </a:rPr>
              <a:t>Hecht</a:t>
            </a:r>
            <a:r>
              <a:rPr lang="es-MX" sz="1800" b="1" dirty="0">
                <a:solidFill>
                  <a:srgbClr val="FF0000"/>
                </a:solidFill>
                <a:latin typeface="Arial" panose="020B0604020202020204" pitchFamily="34" charset="0"/>
                <a:cs typeface="Arial" panose="020B0604020202020204" pitchFamily="34" charset="0"/>
              </a:rPr>
              <a:t>, </a:t>
            </a:r>
            <a:r>
              <a:rPr lang="es-MX" sz="1800" b="1" dirty="0" err="1">
                <a:solidFill>
                  <a:srgbClr val="FF0000"/>
                </a:solidFill>
                <a:latin typeface="Arial" panose="020B0604020202020204" pitchFamily="34" charset="0"/>
                <a:cs typeface="Arial" panose="020B0604020202020204" pitchFamily="34" charset="0"/>
              </a:rPr>
              <a:t>Optics</a:t>
            </a:r>
            <a:r>
              <a:rPr lang="es-MX" sz="1800" b="1" dirty="0">
                <a:solidFill>
                  <a:srgbClr val="FF0000"/>
                </a:solidFill>
                <a:latin typeface="Arial" panose="020B0604020202020204" pitchFamily="34" charset="0"/>
                <a:cs typeface="Arial" panose="020B0604020202020204" pitchFamily="34" charset="0"/>
              </a:rPr>
              <a:t>, Addison–Wesley Pub. Co., New York, 1990.</a:t>
            </a:r>
            <a:br>
              <a:rPr lang="es-MX" sz="1800" b="1" dirty="0">
                <a:solidFill>
                  <a:srgbClr val="FF0000"/>
                </a:solidFill>
                <a:latin typeface="Arial" panose="020B0604020202020204" pitchFamily="34" charset="0"/>
                <a:cs typeface="Arial" panose="020B0604020202020204" pitchFamily="34" charset="0"/>
              </a:rPr>
            </a:br>
            <a:r>
              <a:rPr lang="es-MX" sz="1800" b="1" dirty="0">
                <a:solidFill>
                  <a:srgbClr val="FF0000"/>
                </a:solidFill>
                <a:latin typeface="Arial" panose="020B0604020202020204" pitchFamily="34" charset="0"/>
                <a:cs typeface="Arial" panose="020B0604020202020204" pitchFamily="34" charset="0"/>
              </a:rPr>
              <a:t>2. D. </a:t>
            </a:r>
            <a:r>
              <a:rPr lang="es-MX" sz="1800" b="1" dirty="0" err="1">
                <a:solidFill>
                  <a:srgbClr val="FF0000"/>
                </a:solidFill>
                <a:latin typeface="Arial" panose="020B0604020202020204" pitchFamily="34" charset="0"/>
                <a:cs typeface="Arial" panose="020B0604020202020204" pitchFamily="34" charset="0"/>
              </a:rPr>
              <a:t>Halliday</a:t>
            </a:r>
            <a:r>
              <a:rPr lang="es-MX" sz="1800" b="1" dirty="0">
                <a:solidFill>
                  <a:srgbClr val="FF0000"/>
                </a:solidFill>
                <a:latin typeface="Arial" panose="020B0604020202020204" pitchFamily="34" charset="0"/>
                <a:cs typeface="Arial" panose="020B0604020202020204" pitchFamily="34" charset="0"/>
              </a:rPr>
              <a:t>, R. </a:t>
            </a:r>
            <a:r>
              <a:rPr lang="es-MX" sz="1800" b="1" dirty="0" err="1">
                <a:solidFill>
                  <a:srgbClr val="FF0000"/>
                </a:solidFill>
                <a:latin typeface="Arial" panose="020B0604020202020204" pitchFamily="34" charset="0"/>
                <a:cs typeface="Arial" panose="020B0604020202020204" pitchFamily="34" charset="0"/>
              </a:rPr>
              <a:t>Resnick</a:t>
            </a:r>
            <a:r>
              <a:rPr lang="es-MX" sz="1800" b="1" dirty="0">
                <a:solidFill>
                  <a:srgbClr val="FF0000"/>
                </a:solidFill>
                <a:latin typeface="Arial" panose="020B0604020202020204" pitchFamily="34" charset="0"/>
                <a:cs typeface="Arial" panose="020B0604020202020204" pitchFamily="34" charset="0"/>
              </a:rPr>
              <a:t> y J. Walker, Física para estudiantes de ciencias e ingeniería,</a:t>
            </a:r>
            <a:br>
              <a:rPr lang="es-MX" sz="1800" b="1" dirty="0">
                <a:solidFill>
                  <a:srgbClr val="FF0000"/>
                </a:solidFill>
                <a:latin typeface="Arial" panose="020B0604020202020204" pitchFamily="34" charset="0"/>
                <a:cs typeface="Arial" panose="020B0604020202020204" pitchFamily="34" charset="0"/>
              </a:rPr>
            </a:br>
            <a:r>
              <a:rPr lang="es-MX" sz="1800" b="1" dirty="0">
                <a:solidFill>
                  <a:srgbClr val="FF0000"/>
                </a:solidFill>
                <a:latin typeface="Arial" panose="020B0604020202020204" pitchFamily="34" charset="0"/>
                <a:cs typeface="Arial" panose="020B0604020202020204" pitchFamily="34" charset="0"/>
              </a:rPr>
              <a:t>4ª ed., traducido de Fundamentals of </a:t>
            </a:r>
            <a:r>
              <a:rPr lang="es-MX" sz="1800" b="1" dirty="0" err="1">
                <a:solidFill>
                  <a:srgbClr val="FF0000"/>
                </a:solidFill>
                <a:latin typeface="Arial" panose="020B0604020202020204" pitchFamily="34" charset="0"/>
                <a:cs typeface="Arial" panose="020B0604020202020204" pitchFamily="34" charset="0"/>
              </a:rPr>
              <a:t>Physics</a:t>
            </a:r>
            <a:r>
              <a:rPr lang="es-MX" sz="1800" b="1" dirty="0">
                <a:solidFill>
                  <a:srgbClr val="FF0000"/>
                </a:solidFill>
                <a:latin typeface="Arial" panose="020B0604020202020204" pitchFamily="34" charset="0"/>
                <a:cs typeface="Arial" panose="020B0604020202020204" pitchFamily="34" charset="0"/>
              </a:rPr>
              <a:t>, John </a:t>
            </a:r>
            <a:r>
              <a:rPr lang="es-MX" sz="1800" b="1" dirty="0" err="1">
                <a:solidFill>
                  <a:srgbClr val="FF0000"/>
                </a:solidFill>
                <a:latin typeface="Arial" panose="020B0604020202020204" pitchFamily="34" charset="0"/>
                <a:cs typeface="Arial" panose="020B0604020202020204" pitchFamily="34" charset="0"/>
              </a:rPr>
              <a:t>Wiley</a:t>
            </a:r>
            <a:r>
              <a:rPr lang="es-MX" sz="1800" b="1" dirty="0">
                <a:solidFill>
                  <a:srgbClr val="FF0000"/>
                </a:solidFill>
                <a:latin typeface="Arial" panose="020B0604020202020204" pitchFamily="34" charset="0"/>
                <a:cs typeface="Arial" panose="020B0604020202020204" pitchFamily="34" charset="0"/>
              </a:rPr>
              <a:t> &amp; </a:t>
            </a:r>
            <a:r>
              <a:rPr lang="es-MX" sz="1800" b="1" dirty="0" err="1">
                <a:solidFill>
                  <a:srgbClr val="FF0000"/>
                </a:solidFill>
                <a:latin typeface="Arial" panose="020B0604020202020204" pitchFamily="34" charset="0"/>
                <a:cs typeface="Arial" panose="020B0604020202020204" pitchFamily="34" charset="0"/>
              </a:rPr>
              <a:t>Sons</a:t>
            </a:r>
            <a:r>
              <a:rPr lang="es-MX" sz="1800" b="1" dirty="0">
                <a:solidFill>
                  <a:srgbClr val="FF0000"/>
                </a:solidFill>
                <a:latin typeface="Arial" panose="020B0604020202020204" pitchFamily="34" charset="0"/>
                <a:cs typeface="Arial" panose="020B0604020202020204" pitchFamily="34" charset="0"/>
              </a:rPr>
              <a:t>, Inc., New York,</a:t>
            </a:r>
            <a:br>
              <a:rPr lang="es-MX" sz="1800" b="1" dirty="0">
                <a:solidFill>
                  <a:srgbClr val="FF0000"/>
                </a:solidFill>
                <a:latin typeface="Arial" panose="020B0604020202020204" pitchFamily="34" charset="0"/>
                <a:cs typeface="Arial" panose="020B0604020202020204" pitchFamily="34" charset="0"/>
              </a:rPr>
            </a:br>
            <a:r>
              <a:rPr lang="es-MX" sz="1800" b="1" dirty="0">
                <a:solidFill>
                  <a:srgbClr val="FF0000"/>
                </a:solidFill>
                <a:latin typeface="Arial" panose="020B0604020202020204" pitchFamily="34" charset="0"/>
                <a:cs typeface="Arial" panose="020B0604020202020204" pitchFamily="34" charset="0"/>
              </a:rPr>
              <a:t>1993.</a:t>
            </a:r>
            <a:br>
              <a:rPr lang="es-MX" sz="1800" b="1" dirty="0">
                <a:solidFill>
                  <a:srgbClr val="FF0000"/>
                </a:solidFill>
                <a:latin typeface="Arial" panose="020B0604020202020204" pitchFamily="34" charset="0"/>
                <a:cs typeface="Arial" panose="020B0604020202020204" pitchFamily="34" charset="0"/>
              </a:rPr>
            </a:br>
            <a:r>
              <a:rPr lang="es-MX" sz="1800" b="1" dirty="0">
                <a:solidFill>
                  <a:srgbClr val="FF0000"/>
                </a:solidFill>
                <a:latin typeface="Arial" panose="020B0604020202020204" pitchFamily="34" charset="0"/>
                <a:cs typeface="Arial" panose="020B0604020202020204" pitchFamily="34" charset="0"/>
              </a:rPr>
              <a:t>3. </a:t>
            </a:r>
            <a:r>
              <a:rPr lang="es-MX" sz="1800" b="1" dirty="0" err="1">
                <a:solidFill>
                  <a:srgbClr val="FF0000"/>
                </a:solidFill>
                <a:latin typeface="Arial" panose="020B0604020202020204" pitchFamily="34" charset="0"/>
                <a:cs typeface="Arial" panose="020B0604020202020204" pitchFamily="34" charset="0"/>
              </a:rPr>
              <a:t>Ray</a:t>
            </a:r>
            <a:r>
              <a:rPr lang="es-MX" sz="1800" b="1" dirty="0">
                <a:solidFill>
                  <a:srgbClr val="FF0000"/>
                </a:solidFill>
                <a:latin typeface="Arial" panose="020B0604020202020204" pitchFamily="34" charset="0"/>
                <a:cs typeface="Arial" panose="020B0604020202020204" pitchFamily="34" charset="0"/>
              </a:rPr>
              <a:t> </a:t>
            </a:r>
            <a:r>
              <a:rPr lang="es-MX" sz="1800" b="1" dirty="0" err="1">
                <a:solidFill>
                  <a:srgbClr val="FF0000"/>
                </a:solidFill>
                <a:latin typeface="Arial" panose="020B0604020202020204" pitchFamily="34" charset="0"/>
                <a:cs typeface="Arial" panose="020B0604020202020204" pitchFamily="34" charset="0"/>
              </a:rPr>
              <a:t>Bradbury</a:t>
            </a:r>
            <a:r>
              <a:rPr lang="es-MX" sz="1800" b="1" dirty="0">
                <a:solidFill>
                  <a:srgbClr val="FF0000"/>
                </a:solidFill>
                <a:latin typeface="Arial" panose="020B0604020202020204" pitchFamily="34" charset="0"/>
                <a:cs typeface="Arial" panose="020B0604020202020204" pitchFamily="34" charset="0"/>
              </a:rPr>
              <a:t>, Fahrenheit 451, Ediciones Minotauro, Buenos Aires, 1995.</a:t>
            </a:r>
            <a:br>
              <a:rPr lang="es-MX" sz="1800" b="1" dirty="0">
                <a:solidFill>
                  <a:srgbClr val="FF0000"/>
                </a:solidFill>
                <a:latin typeface="Arial" panose="020B0604020202020204" pitchFamily="34" charset="0"/>
                <a:cs typeface="Arial" panose="020B0604020202020204" pitchFamily="34" charset="0"/>
              </a:rPr>
            </a:br>
            <a:r>
              <a:rPr lang="es-MX" sz="1800" b="1" dirty="0">
                <a:solidFill>
                  <a:srgbClr val="FF0000"/>
                </a:solidFill>
                <a:latin typeface="Arial" panose="020B0604020202020204" pitchFamily="34" charset="0"/>
                <a:cs typeface="Arial" panose="020B0604020202020204" pitchFamily="34" charset="0"/>
              </a:rPr>
              <a:t>4. P. </a:t>
            </a:r>
            <a:r>
              <a:rPr lang="es-MX" sz="1800" b="1" dirty="0" err="1">
                <a:solidFill>
                  <a:srgbClr val="FF0000"/>
                </a:solidFill>
                <a:latin typeface="Arial" panose="020B0604020202020204" pitchFamily="34" charset="0"/>
                <a:cs typeface="Arial" panose="020B0604020202020204" pitchFamily="34" charset="0"/>
              </a:rPr>
              <a:t>Hewitt</a:t>
            </a:r>
            <a:r>
              <a:rPr lang="es-MX" sz="1800" b="1" dirty="0">
                <a:solidFill>
                  <a:srgbClr val="FF0000"/>
                </a:solidFill>
                <a:latin typeface="Arial" panose="020B0604020202020204" pitchFamily="34" charset="0"/>
                <a:cs typeface="Arial" panose="020B0604020202020204" pitchFamily="34" charset="0"/>
              </a:rPr>
              <a:t> and D. </a:t>
            </a:r>
            <a:r>
              <a:rPr lang="es-MX" sz="1800" b="1" dirty="0" err="1">
                <a:solidFill>
                  <a:srgbClr val="FF0000"/>
                </a:solidFill>
                <a:latin typeface="Arial" panose="020B0604020202020204" pitchFamily="34" charset="0"/>
                <a:cs typeface="Arial" panose="020B0604020202020204" pitchFamily="34" charset="0"/>
              </a:rPr>
              <a:t>Heckathorn</a:t>
            </a:r>
            <a:r>
              <a:rPr lang="es-MX" sz="1800" b="1" dirty="0">
                <a:solidFill>
                  <a:srgbClr val="FF0000"/>
                </a:solidFill>
                <a:latin typeface="Arial" panose="020B0604020202020204" pitchFamily="34" charset="0"/>
                <a:cs typeface="Arial" panose="020B0604020202020204" pitchFamily="34" charset="0"/>
              </a:rPr>
              <a:t>, “</a:t>
            </a:r>
            <a:r>
              <a:rPr lang="es-MX" sz="1800" b="1" dirty="0" err="1">
                <a:solidFill>
                  <a:srgbClr val="FF0000"/>
                </a:solidFill>
                <a:latin typeface="Arial" panose="020B0604020202020204" pitchFamily="34" charset="0"/>
                <a:cs typeface="Arial" panose="020B0604020202020204" pitchFamily="34" charset="0"/>
              </a:rPr>
              <a:t>Figuring</a:t>
            </a:r>
            <a:r>
              <a:rPr lang="es-MX" sz="1800" b="1" dirty="0">
                <a:solidFill>
                  <a:srgbClr val="FF0000"/>
                </a:solidFill>
                <a:latin typeface="Arial" panose="020B0604020202020204" pitchFamily="34" charset="0"/>
                <a:cs typeface="Arial" panose="020B0604020202020204" pitchFamily="34" charset="0"/>
              </a:rPr>
              <a:t> </a:t>
            </a:r>
            <a:r>
              <a:rPr lang="es-MX" sz="1800" b="1" dirty="0" err="1">
                <a:solidFill>
                  <a:srgbClr val="FF0000"/>
                </a:solidFill>
                <a:latin typeface="Arial" panose="020B0604020202020204" pitchFamily="34" charset="0"/>
                <a:cs typeface="Arial" panose="020B0604020202020204" pitchFamily="34" charset="0"/>
              </a:rPr>
              <a:t>Physics</a:t>
            </a:r>
            <a:r>
              <a:rPr lang="es-MX" sz="1800" b="1" dirty="0">
                <a:solidFill>
                  <a:srgbClr val="FF0000"/>
                </a:solidFill>
                <a:latin typeface="Arial" panose="020B0604020202020204" pitchFamily="34" charset="0"/>
                <a:cs typeface="Arial" panose="020B0604020202020204" pitchFamily="34" charset="0"/>
              </a:rPr>
              <a:t>”, </a:t>
            </a:r>
            <a:r>
              <a:rPr lang="es-MX" sz="1800" b="1" dirty="0" err="1">
                <a:solidFill>
                  <a:srgbClr val="FF0000"/>
                </a:solidFill>
                <a:latin typeface="Arial" panose="020B0604020202020204" pitchFamily="34" charset="0"/>
                <a:cs typeface="Arial" panose="020B0604020202020204" pitchFamily="34" charset="0"/>
              </a:rPr>
              <a:t>Phys</a:t>
            </a:r>
            <a:r>
              <a:rPr lang="es-MX" sz="1800" b="1" dirty="0">
                <a:solidFill>
                  <a:srgbClr val="FF0000"/>
                </a:solidFill>
                <a:latin typeface="Arial" panose="020B0604020202020204" pitchFamily="34" charset="0"/>
                <a:cs typeface="Arial" panose="020B0604020202020204" pitchFamily="34" charset="0"/>
              </a:rPr>
              <a:t>. </a:t>
            </a:r>
            <a:r>
              <a:rPr lang="es-MX" sz="1800" b="1" dirty="0" err="1">
                <a:solidFill>
                  <a:srgbClr val="FF0000"/>
                </a:solidFill>
                <a:latin typeface="Arial" panose="020B0604020202020204" pitchFamily="34" charset="0"/>
                <a:cs typeface="Arial" panose="020B0604020202020204" pitchFamily="34" charset="0"/>
              </a:rPr>
              <a:t>Teach</a:t>
            </a:r>
            <a:r>
              <a:rPr lang="es-MX" sz="1800" b="1" dirty="0">
                <a:solidFill>
                  <a:srgbClr val="FF0000"/>
                </a:solidFill>
                <a:latin typeface="Arial" panose="020B0604020202020204" pitchFamily="34" charset="0"/>
                <a:cs typeface="Arial" panose="020B0604020202020204" pitchFamily="34" charset="0"/>
              </a:rPr>
              <a:t>. 37, 104 (1999).</a:t>
            </a:r>
            <a:r>
              <a:rPr lang="es-MX" sz="1800" b="1" dirty="0">
                <a:latin typeface="Arial" panose="020B0604020202020204" pitchFamily="34" charset="0"/>
                <a:cs typeface="Arial" panose="020B0604020202020204" pitchFamily="34" charset="0"/>
              </a:rPr>
              <a:t/>
            </a:r>
            <a:br>
              <a:rPr lang="es-MX" sz="1800" b="1" dirty="0">
                <a:latin typeface="Arial" panose="020B0604020202020204" pitchFamily="34" charset="0"/>
                <a:cs typeface="Arial" panose="020B0604020202020204" pitchFamily="34" charset="0"/>
              </a:rPr>
            </a:br>
            <a:r>
              <a:rPr lang="es-MX" sz="1800" b="1" dirty="0">
                <a:latin typeface="Arial" panose="020B0604020202020204" pitchFamily="34" charset="0"/>
                <a:cs typeface="Arial" panose="020B0604020202020204" pitchFamily="34" charset="0"/>
              </a:rPr>
              <a:t>2. </a:t>
            </a:r>
            <a:endParaRPr lang="es-MX" sz="1800" b="1" dirty="0">
              <a:latin typeface="Arial" panose="020B0604020202020204" pitchFamily="34" charset="0"/>
              <a:cs typeface="Arial" panose="020B0604020202020204" pitchFamily="34" charset="0"/>
            </a:endParaRPr>
          </a:p>
        </p:txBody>
      </p:sp>
      <p:sp>
        <p:nvSpPr>
          <p:cNvPr id="3" name="1 Título"/>
          <p:cNvSpPr txBox="1">
            <a:spLocks/>
          </p:cNvSpPr>
          <p:nvPr/>
        </p:nvSpPr>
        <p:spPr>
          <a:xfrm>
            <a:off x="683568" y="620688"/>
            <a:ext cx="8153400" cy="1224136"/>
          </a:xfrm>
          <a:prstGeom prst="rect">
            <a:avLst/>
          </a:prstGeom>
        </p:spPr>
        <p:txBody>
          <a:bodyPr vert="horz" anchor="ctr">
            <a:noAutofit/>
          </a:bodyPr>
          <a:lstStyle>
            <a:lvl1pPr algn="l" rtl="0" eaLnBrk="1" latinLnBrk="0" hangingPunct="1">
              <a:spcBef>
                <a:spcPct val="0"/>
              </a:spcBef>
              <a:buNone/>
              <a:defRPr kumimoji="0" sz="4400" kern="1200">
                <a:solidFill>
                  <a:schemeClr val="tx2"/>
                </a:solidFill>
                <a:latin typeface="+mj-lt"/>
                <a:ea typeface="+mj-ea"/>
                <a:cs typeface="+mj-cs"/>
              </a:defRPr>
            </a:lvl1pPr>
          </a:lstStyle>
          <a:p>
            <a:pPr marL="457200" indent="-457200">
              <a:buFont typeface="Arial" panose="020B0604020202020204" pitchFamily="34" charset="0"/>
              <a:buChar char="•"/>
            </a:pPr>
            <a:endParaRPr lang="es-MX" sz="1800" dirty="0">
              <a:latin typeface="Verdana" pitchFamily="34" charset="0"/>
              <a:cs typeface="Arial" panose="020B0604020202020204" pitchFamily="34" charset="0"/>
            </a:endParaRPr>
          </a:p>
        </p:txBody>
      </p:sp>
    </p:spTree>
    <p:extLst>
      <p:ext uri="{BB962C8B-B14F-4D97-AF65-F5344CB8AC3E}">
        <p14:creationId xmlns:p14="http://schemas.microsoft.com/office/powerpoint/2010/main" val="1974801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125956" name="Rectangle 4"/>
          <p:cNvSpPr>
            <a:spLocks noGrp="1" noChangeArrowheads="1"/>
          </p:cNvSpPr>
          <p:nvPr>
            <p:ph type="title"/>
          </p:nvPr>
        </p:nvSpPr>
        <p:spPr>
          <a:xfrm>
            <a:off x="457200" y="277813"/>
            <a:ext cx="8229600" cy="1134963"/>
          </a:xfrm>
          <a:noFill/>
          <a:ln/>
        </p:spPr>
        <p:txBody>
          <a:bodyPr>
            <a:normAutofit/>
          </a:bodyPr>
          <a:lstStyle/>
          <a:p>
            <a:r>
              <a:rPr lang="es-MX" dirty="0"/>
              <a:t>MAPA CURRICULAR</a:t>
            </a:r>
          </a:p>
        </p:txBody>
      </p:sp>
      <p:graphicFrame>
        <p:nvGraphicFramePr>
          <p:cNvPr id="125957" name="Object 5"/>
          <p:cNvGraphicFramePr>
            <a:graphicFrameLocks noGrp="1" noChangeAspect="1"/>
          </p:cNvGraphicFramePr>
          <p:nvPr>
            <p:ph idx="1"/>
          </p:nvPr>
        </p:nvGraphicFramePr>
        <p:xfrm>
          <a:off x="962025" y="1576388"/>
          <a:ext cx="7291388" cy="5165725"/>
        </p:xfrm>
        <a:graphic>
          <a:graphicData uri="http://schemas.openxmlformats.org/presentationml/2006/ole">
            <mc:AlternateContent xmlns:mc="http://schemas.openxmlformats.org/markup-compatibility/2006">
              <mc:Choice xmlns:v="urn:schemas-microsoft-com:vml" Requires="v">
                <p:oleObj spid="_x0000_s2130" name="Imagen de mapa de bits" r:id="rId4" imgW="7838095" imgH="5552381" progId="Paint.Picture">
                  <p:embed/>
                </p:oleObj>
              </mc:Choice>
              <mc:Fallback>
                <p:oleObj name="Imagen de mapa de bits" r:id="rId4" imgW="7838095" imgH="5552381" progId="Paint.Picture">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2025" y="1576388"/>
                        <a:ext cx="7291388" cy="516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s-MX"/>
              <a:t>INDICE</a:t>
            </a:r>
          </a:p>
        </p:txBody>
      </p:sp>
      <p:graphicFrame>
        <p:nvGraphicFramePr>
          <p:cNvPr id="130097" name="Group 49"/>
          <p:cNvGraphicFramePr>
            <a:graphicFrameLocks noGrp="1"/>
          </p:cNvGraphicFramePr>
          <p:nvPr>
            <p:ph sz="half" idx="1"/>
            <p:extLst>
              <p:ext uri="{D42A27DB-BD31-4B8C-83A1-F6EECF244321}">
                <p14:modId xmlns:p14="http://schemas.microsoft.com/office/powerpoint/2010/main" val="2469593853"/>
              </p:ext>
            </p:extLst>
          </p:nvPr>
        </p:nvGraphicFramePr>
        <p:xfrm>
          <a:off x="468313" y="2492896"/>
          <a:ext cx="4038600" cy="3672408"/>
        </p:xfrm>
        <a:graphic>
          <a:graphicData uri="http://schemas.openxmlformats.org/drawingml/2006/table">
            <a:tbl>
              <a:tblPr/>
              <a:tblGrid>
                <a:gridCol w="747712"/>
                <a:gridCol w="3290888"/>
              </a:tblGrid>
              <a:tr h="8846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183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CARÁTULA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55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II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SECUENCIA DIDÁCTICA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55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III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chemeClr val="tx1"/>
                          </a:solidFill>
                          <a:effectLst/>
                          <a:latin typeface="Verdana" pitchFamily="34" charset="0"/>
                        </a:rPr>
                        <a:t>MAPA CURRICULAR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684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IV</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chemeClr val="tx1"/>
                          </a:solidFill>
                          <a:effectLst/>
                          <a:latin typeface="Verdana" pitchFamily="34" charset="0"/>
                        </a:rPr>
                        <a:t>MAPA CURRICULAR</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(continuación)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30098" name="Group 50"/>
          <p:cNvGraphicFramePr>
            <a:graphicFrameLocks noGrp="1"/>
          </p:cNvGraphicFramePr>
          <p:nvPr>
            <p:ph sz="half" idx="2"/>
            <p:extLst>
              <p:ext uri="{D42A27DB-BD31-4B8C-83A1-F6EECF244321}">
                <p14:modId xmlns:p14="http://schemas.microsoft.com/office/powerpoint/2010/main" val="1641553610"/>
              </p:ext>
            </p:extLst>
          </p:nvPr>
        </p:nvGraphicFramePr>
        <p:xfrm>
          <a:off x="4648200" y="2276872"/>
          <a:ext cx="4038600" cy="4104455"/>
        </p:xfrm>
        <a:graphic>
          <a:graphicData uri="http://schemas.openxmlformats.org/drawingml/2006/table">
            <a:tbl>
              <a:tblPr/>
              <a:tblGrid>
                <a:gridCol w="747713"/>
                <a:gridCol w="3290887"/>
              </a:tblGrid>
              <a:tr h="76652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385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chemeClr val="tx1"/>
                          </a:solidFill>
                          <a:effectLst/>
                          <a:latin typeface="Verdana" pitchFamily="34" charset="0"/>
                        </a:rPr>
                        <a:t>ÍNDICE DE TEMAS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381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chemeClr val="tx1"/>
                          </a:solidFill>
                          <a:effectLst/>
                          <a:latin typeface="Verdana" pitchFamily="34" charset="0"/>
                        </a:rPr>
                        <a:t>ÍNDICE DE TEMAS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215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chemeClr val="tx1"/>
                          </a:solidFill>
                          <a:effectLst/>
                          <a:latin typeface="Verdana" pitchFamily="34" charset="0"/>
                        </a:rPr>
                        <a:t>ÍNDICE DE TEMAS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175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chemeClr val="tx1"/>
                          </a:solidFill>
                          <a:effectLst/>
                          <a:latin typeface="Verdana" pitchFamily="34" charset="0"/>
                        </a:rPr>
                        <a:t>OBJETIVO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817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chemeClr val="tx1"/>
                          </a:solidFill>
                          <a:effectLst/>
                          <a:latin typeface="Verdana" pitchFamily="34" charset="0"/>
                        </a:rPr>
                        <a:t>Actividades Experimentales</a:t>
                      </a:r>
                      <a:endParaRPr kumimoji="0" lang="es-MX" sz="1400" b="1"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817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400" b="1" i="0" u="none" strike="noStrike" cap="none" normalizeH="0" baseline="0" dirty="0" smtClean="0">
                          <a:ln>
                            <a:noFill/>
                          </a:ln>
                          <a:solidFill>
                            <a:schemeClr val="tx1"/>
                          </a:solidFill>
                          <a:effectLst/>
                          <a:latin typeface="Verdana" pitchFamily="34" charset="0"/>
                        </a:rPr>
                        <a:t>Espejo planos</a:t>
                      </a:r>
                      <a:endParaRPr kumimoji="0" lang="es-MX" sz="1400" b="1"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s-MX"/>
              <a:t>INDICE</a:t>
            </a:r>
          </a:p>
        </p:txBody>
      </p:sp>
      <p:graphicFrame>
        <p:nvGraphicFramePr>
          <p:cNvPr id="131101" name="Group 29"/>
          <p:cNvGraphicFramePr>
            <a:graphicFrameLocks noGrp="1"/>
          </p:cNvGraphicFramePr>
          <p:nvPr>
            <p:ph sz="half" idx="1"/>
            <p:extLst>
              <p:ext uri="{D42A27DB-BD31-4B8C-83A1-F6EECF244321}">
                <p14:modId xmlns:p14="http://schemas.microsoft.com/office/powerpoint/2010/main" val="2874508897"/>
              </p:ext>
            </p:extLst>
          </p:nvPr>
        </p:nvGraphicFramePr>
        <p:xfrm>
          <a:off x="4781550" y="2204864"/>
          <a:ext cx="4038600" cy="4593969"/>
        </p:xfrm>
        <a:graphic>
          <a:graphicData uri="http://schemas.openxmlformats.org/drawingml/2006/table">
            <a:tbl>
              <a:tblPr/>
              <a:tblGrid>
                <a:gridCol w="946150"/>
                <a:gridCol w="3092450"/>
              </a:tblGrid>
              <a:tr h="60485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63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kern="1200" cap="none" normalizeH="0" baseline="0" dirty="0" smtClean="0">
                          <a:ln>
                            <a:noFill/>
                          </a:ln>
                          <a:solidFill>
                            <a:schemeClr val="tx1"/>
                          </a:solidFill>
                          <a:effectLst/>
                          <a:latin typeface="Verdana" pitchFamily="34" charset="0"/>
                          <a:ea typeface="+mn-ea"/>
                          <a:cs typeface="+mn-cs"/>
                        </a:rPr>
                        <a:t>Características de la imagen</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466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La ecuación de las lentes</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63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Imágenes con lentes</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466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8F8F8F"/>
                        </a:buClr>
                        <a:buSzPct val="70000"/>
                        <a:buFont typeface="Wingdings" pitchFamily="2" charset="2"/>
                        <a:buNone/>
                        <a:tabLst/>
                        <a:defRPr/>
                      </a:pPr>
                      <a:r>
                        <a:rPr kumimoji="0" lang="es-AR" sz="1800" b="1" i="0" u="none" strike="noStrike" kern="1200" cap="none" spc="0" normalizeH="0" baseline="0" noProof="0" dirty="0" smtClean="0">
                          <a:ln>
                            <a:noFill/>
                          </a:ln>
                          <a:solidFill>
                            <a:prstClr val="black"/>
                          </a:solidFill>
                          <a:effectLst/>
                          <a:uLnTx/>
                          <a:uFillTx/>
                          <a:latin typeface="Verdana" pitchFamily="34" charset="0"/>
                          <a:ea typeface="+mn-ea"/>
                          <a:cs typeface="+mn-cs"/>
                        </a:rPr>
                        <a:t>Aumento</a:t>
                      </a:r>
                      <a:endParaRPr kumimoji="0" lang="es-MX" sz="1400" b="0" i="0" u="none" strike="noStrike" kern="1200" cap="none" spc="0" normalizeH="0" baseline="0" noProof="0" dirty="0" smtClean="0">
                        <a:ln>
                          <a:noFill/>
                        </a:ln>
                        <a:solidFill>
                          <a:prstClr val="black"/>
                        </a:solidFill>
                        <a:effectLst>
                          <a:outerShdw blurRad="38100" dist="38100" dir="2700000" algn="tl">
                            <a:srgbClr val="000000"/>
                          </a:outerShdw>
                        </a:effectLst>
                        <a:uLnTx/>
                        <a:uFillTx/>
                        <a:latin typeface="Verdana"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8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438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chemeClr val="tx1"/>
                          </a:solidFill>
                          <a:effectLst/>
                          <a:latin typeface="Verdana" pitchFamily="34" charset="0"/>
                        </a:rPr>
                        <a:t>21</a:t>
                      </a:r>
                      <a:endParaRPr kumimoji="0" lang="es-MX" sz="1400" b="1" i="0" u="none" strike="noStrike" cap="none" normalizeH="0" baseline="0" dirty="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2000" b="1" i="0" u="none" strike="noStrike" cap="none" normalizeH="0" baseline="0" dirty="0" smtClean="0">
                          <a:ln>
                            <a:noFill/>
                          </a:ln>
                          <a:solidFill>
                            <a:schemeClr val="tx1"/>
                          </a:solidFill>
                          <a:effectLst/>
                          <a:latin typeface="Verdana" pitchFamily="34" charset="0"/>
                        </a:rPr>
                        <a:t>Potencia</a:t>
                      </a:r>
                      <a:endParaRPr kumimoji="0" lang="es-MX" sz="2000" b="1"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332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Ejemplo 1</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31129" name="Group 57"/>
          <p:cNvGraphicFramePr>
            <a:graphicFrameLocks noGrp="1"/>
          </p:cNvGraphicFramePr>
          <p:nvPr>
            <p:ph sz="half" idx="2"/>
            <p:extLst>
              <p:ext uri="{D42A27DB-BD31-4B8C-83A1-F6EECF244321}">
                <p14:modId xmlns:p14="http://schemas.microsoft.com/office/powerpoint/2010/main" val="2095155943"/>
              </p:ext>
            </p:extLst>
          </p:nvPr>
        </p:nvGraphicFramePr>
        <p:xfrm>
          <a:off x="468313" y="2204865"/>
          <a:ext cx="4038600" cy="4568080"/>
        </p:xfrm>
        <a:graphic>
          <a:graphicData uri="http://schemas.openxmlformats.org/drawingml/2006/table">
            <a:tbl>
              <a:tblPr/>
              <a:tblGrid>
                <a:gridCol w="747712"/>
                <a:gridCol w="3290888"/>
              </a:tblGrid>
              <a:tr h="74678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CONTENIDO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49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Espejo plano</a:t>
                      </a:r>
                      <a:endParaRPr kumimoji="0" lang="es-MX" sz="18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28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kern="1200" cap="none" normalizeH="0" baseline="0" dirty="0" smtClean="0">
                          <a:ln>
                            <a:noFill/>
                          </a:ln>
                          <a:solidFill>
                            <a:schemeClr val="tx1"/>
                          </a:solidFill>
                          <a:effectLst/>
                          <a:latin typeface="Verdana" pitchFamily="34" charset="0"/>
                          <a:ea typeface="+mn-ea"/>
                          <a:cs typeface="+mn-cs"/>
                        </a:rPr>
                        <a:t>Imagen en espejos planos</a:t>
                      </a:r>
                      <a:endParaRPr kumimoji="0" lang="es-MX"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28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kern="1200" cap="none" normalizeH="0" baseline="0" dirty="0" smtClean="0">
                          <a:ln>
                            <a:noFill/>
                          </a:ln>
                          <a:solidFill>
                            <a:schemeClr val="tx1"/>
                          </a:solidFill>
                          <a:effectLst/>
                          <a:latin typeface="Verdana" pitchFamily="34" charset="0"/>
                          <a:ea typeface="+mn-ea"/>
                          <a:cs typeface="+mn-cs"/>
                        </a:rPr>
                        <a:t>Formación de imágenes en lentes</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12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kern="1200" cap="none" normalizeH="0" baseline="0" dirty="0" smtClean="0">
                          <a:ln>
                            <a:noFill/>
                          </a:ln>
                          <a:solidFill>
                            <a:schemeClr val="tx1"/>
                          </a:solidFill>
                          <a:effectLst/>
                          <a:latin typeface="Verdana" pitchFamily="34" charset="0"/>
                          <a:ea typeface="+mn-ea"/>
                          <a:cs typeface="+mn-cs"/>
                        </a:rPr>
                        <a:t>Lentes divergentes</a:t>
                      </a:r>
                      <a:endParaRPr kumimoji="0" lang="es-MX" sz="1400" b="1"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12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800" b="1" i="0" u="none" strike="noStrike" kern="1200" cap="none" normalizeH="0" baseline="0" dirty="0" smtClean="0">
                          <a:ln>
                            <a:noFill/>
                          </a:ln>
                          <a:solidFill>
                            <a:schemeClr val="tx1"/>
                          </a:solidFill>
                          <a:effectLst/>
                          <a:latin typeface="Verdana" pitchFamily="34" charset="0"/>
                          <a:ea typeface="+mn-ea"/>
                          <a:cs typeface="+mn-cs"/>
                        </a:rPr>
                        <a:t>Elementos de una lente</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12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800" b="1" i="0" u="none" strike="noStrike" kern="1200" cap="none" normalizeH="0" baseline="0" dirty="0" smtClean="0">
                          <a:ln>
                            <a:noFill/>
                          </a:ln>
                          <a:solidFill>
                            <a:schemeClr val="tx1"/>
                          </a:solidFill>
                          <a:effectLst/>
                          <a:latin typeface="Verdana" pitchFamily="34" charset="0"/>
                          <a:ea typeface="+mn-ea"/>
                          <a:cs typeface="+mn-cs"/>
                        </a:rPr>
                        <a:t>Imágenes producidas por lentes</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32098" name="Rectangle 2"/>
          <p:cNvSpPr>
            <a:spLocks noGrp="1" noChangeArrowheads="1"/>
          </p:cNvSpPr>
          <p:nvPr>
            <p:ph type="title" idx="4294967295"/>
          </p:nvPr>
        </p:nvSpPr>
        <p:spPr>
          <a:xfrm>
            <a:off x="1403648" y="927100"/>
            <a:ext cx="6408712" cy="709613"/>
          </a:xfrm>
        </p:spPr>
        <p:txBody>
          <a:bodyPr/>
          <a:lstStyle/>
          <a:p>
            <a:r>
              <a:rPr lang="es-MX"/>
              <a:t>INDICE</a:t>
            </a:r>
          </a:p>
        </p:txBody>
      </p:sp>
      <p:graphicFrame>
        <p:nvGraphicFramePr>
          <p:cNvPr id="132151" name="Group 55"/>
          <p:cNvGraphicFramePr>
            <a:graphicFrameLocks noGrp="1"/>
          </p:cNvGraphicFramePr>
          <p:nvPr>
            <p:ph sz="half" idx="4294967295"/>
            <p:extLst>
              <p:ext uri="{D42A27DB-BD31-4B8C-83A1-F6EECF244321}">
                <p14:modId xmlns:p14="http://schemas.microsoft.com/office/powerpoint/2010/main" val="2806170422"/>
              </p:ext>
            </p:extLst>
          </p:nvPr>
        </p:nvGraphicFramePr>
        <p:xfrm>
          <a:off x="755576" y="2420889"/>
          <a:ext cx="3888432" cy="4059343"/>
        </p:xfrm>
        <a:graphic>
          <a:graphicData uri="http://schemas.openxmlformats.org/drawingml/2006/table">
            <a:tbl>
              <a:tblPr/>
              <a:tblGrid>
                <a:gridCol w="954315"/>
                <a:gridCol w="2934117"/>
              </a:tblGrid>
              <a:tr h="64186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DIAPOSITIVA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2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CONTENIDO</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2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99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kern="1200" cap="none" normalizeH="0" baseline="0" dirty="0" smtClean="0">
                          <a:ln>
                            <a:noFill/>
                          </a:ln>
                          <a:solidFill>
                            <a:schemeClr val="tx1"/>
                          </a:solidFill>
                          <a:effectLst/>
                          <a:latin typeface="Verdana" pitchFamily="34" charset="0"/>
                          <a:ea typeface="+mn-ea"/>
                          <a:cs typeface="+mn-cs"/>
                        </a:rPr>
                        <a:t>Ejemplo 2</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92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8F8F8F"/>
                        </a:buClr>
                        <a:buSzPct val="70000"/>
                        <a:buFont typeface="Wingdings" pitchFamily="2" charset="2"/>
                        <a:buNone/>
                        <a:tabLst/>
                        <a:defRPr/>
                      </a:pPr>
                      <a:r>
                        <a:rPr kumimoji="0" lang="es-MX" sz="1400" b="1" i="0" u="none" strike="noStrike" kern="1200" cap="none" spc="0" normalizeH="0" baseline="0" noProof="0" dirty="0" smtClean="0">
                          <a:ln>
                            <a:noFill/>
                          </a:ln>
                          <a:solidFill>
                            <a:prstClr val="black"/>
                          </a:solidFill>
                          <a:effectLst/>
                          <a:uLnTx/>
                          <a:uFillTx/>
                          <a:latin typeface="Verdana" pitchFamily="34" charset="0"/>
                          <a:ea typeface="+mn-ea"/>
                          <a:cs typeface="+mn-cs"/>
                        </a:rPr>
                        <a:t>Ejemplo 3</a:t>
                      </a:r>
                      <a:endParaRPr kumimoji="0" lang="es-MX" sz="1400" b="0" i="0" u="none" strike="noStrike" kern="1200" cap="none" spc="0" normalizeH="0" baseline="0" noProof="0" dirty="0" smtClean="0">
                        <a:ln>
                          <a:noFill/>
                        </a:ln>
                        <a:solidFill>
                          <a:prstClr val="black"/>
                        </a:solidFill>
                        <a:effectLst>
                          <a:outerShdw blurRad="38100" dist="38100" dir="2700000" algn="tl">
                            <a:srgbClr val="000000"/>
                          </a:outerShdw>
                        </a:effectLst>
                        <a:uLnTx/>
                        <a:uFillTx/>
                        <a:latin typeface="Verdana"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92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8F8F8F"/>
                        </a:buClr>
                        <a:buSzPct val="70000"/>
                        <a:buFont typeface="Wingdings" pitchFamily="2" charset="2"/>
                        <a:buNone/>
                        <a:tabLst/>
                        <a:defRPr/>
                      </a:pPr>
                      <a:r>
                        <a:rPr kumimoji="0" lang="es-MX" sz="1400" b="1" i="0" u="none" strike="noStrike" kern="1200" cap="none" spc="0" normalizeH="0" baseline="0" noProof="0" dirty="0" smtClean="0">
                          <a:ln>
                            <a:noFill/>
                          </a:ln>
                          <a:solidFill>
                            <a:prstClr val="black"/>
                          </a:solidFill>
                          <a:effectLst/>
                          <a:uLnTx/>
                          <a:uFillTx/>
                          <a:latin typeface="Verdana" pitchFamily="34" charset="0"/>
                          <a:ea typeface="+mn-ea"/>
                          <a:cs typeface="+mn-cs"/>
                        </a:rPr>
                        <a:t>Ejemplo 4</a:t>
                      </a:r>
                      <a:endParaRPr kumimoji="0" lang="es-MX" sz="1400" b="0" i="0" u="none" strike="noStrike" kern="1200" cap="none" spc="0" normalizeH="0" baseline="0" noProof="0" dirty="0" smtClean="0">
                        <a:ln>
                          <a:noFill/>
                        </a:ln>
                        <a:solidFill>
                          <a:prstClr val="black"/>
                        </a:solidFill>
                        <a:effectLst>
                          <a:outerShdw blurRad="38100" dist="38100" dir="2700000" algn="tl">
                            <a:srgbClr val="000000"/>
                          </a:outerShdw>
                        </a:effectLst>
                        <a:uLnTx/>
                        <a:uFillTx/>
                        <a:latin typeface="Verdana"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92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8F8F8F"/>
                        </a:buClr>
                        <a:buSzPct val="70000"/>
                        <a:buFont typeface="Wingdings" pitchFamily="2" charset="2"/>
                        <a:buNone/>
                        <a:tabLst/>
                        <a:defRPr/>
                      </a:pPr>
                      <a:r>
                        <a:rPr kumimoji="0" lang="es-MX" sz="1400" b="1" i="0" u="none" strike="noStrike" kern="1200" cap="none" spc="0" normalizeH="0" baseline="0" noProof="0" dirty="0" smtClean="0">
                          <a:ln>
                            <a:noFill/>
                          </a:ln>
                          <a:solidFill>
                            <a:prstClr val="black"/>
                          </a:solidFill>
                          <a:effectLst/>
                          <a:uLnTx/>
                          <a:uFillTx/>
                          <a:latin typeface="Verdana" pitchFamily="34" charset="0"/>
                          <a:ea typeface="+mn-ea"/>
                          <a:cs typeface="+mn-cs"/>
                        </a:rPr>
                        <a:t>Ejemplo 5</a:t>
                      </a:r>
                      <a:endParaRPr kumimoji="0" lang="es-MX" sz="1400" b="0" i="0" u="none" strike="noStrike" kern="1200" cap="none" spc="0" normalizeH="0" baseline="0" noProof="0" dirty="0" smtClean="0">
                        <a:ln>
                          <a:noFill/>
                        </a:ln>
                        <a:solidFill>
                          <a:prstClr val="black"/>
                        </a:solidFill>
                        <a:effectLst>
                          <a:outerShdw blurRad="38100" dist="38100" dir="2700000" algn="tl">
                            <a:srgbClr val="000000"/>
                          </a:outerShdw>
                        </a:effectLst>
                        <a:uLnTx/>
                        <a:uFillTx/>
                        <a:latin typeface="Verdana"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8641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27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8F8F8F"/>
                        </a:buClr>
                        <a:buSzPct val="70000"/>
                        <a:buFont typeface="Wingdings" pitchFamily="2" charset="2"/>
                        <a:buNone/>
                        <a:tabLst/>
                        <a:defRPr/>
                      </a:pPr>
                      <a:r>
                        <a:rPr kumimoji="0" lang="es-MX" sz="1400" b="1" i="0" u="none" strike="noStrike" kern="1200" cap="none" spc="0" normalizeH="0" baseline="0" noProof="0" dirty="0" smtClean="0">
                          <a:ln>
                            <a:noFill/>
                          </a:ln>
                          <a:solidFill>
                            <a:prstClr val="black"/>
                          </a:solidFill>
                          <a:effectLst/>
                          <a:uLnTx/>
                          <a:uFillTx/>
                          <a:latin typeface="Verdana" pitchFamily="34" charset="0"/>
                          <a:ea typeface="+mn-ea"/>
                          <a:cs typeface="+mn-cs"/>
                        </a:rPr>
                        <a:t>Ejemplo 6</a:t>
                      </a:r>
                      <a:endParaRPr kumimoji="0" lang="es-MX" sz="1400" b="0" i="0" u="none" strike="noStrike" kern="1200" cap="none" spc="0" normalizeH="0" baseline="0" noProof="0" dirty="0" smtClean="0">
                        <a:ln>
                          <a:noFill/>
                        </a:ln>
                        <a:solidFill>
                          <a:prstClr val="black"/>
                        </a:solidFill>
                        <a:effectLst>
                          <a:outerShdw blurRad="38100" dist="38100" dir="2700000" algn="tl">
                            <a:srgbClr val="000000"/>
                          </a:outerShdw>
                        </a:effectLst>
                        <a:uLnTx/>
                        <a:uFillTx/>
                        <a:latin typeface="Verdana"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8F8F8F"/>
                        </a:buClr>
                        <a:buSzPct val="70000"/>
                        <a:buFont typeface="Wingdings" pitchFamily="2" charset="2"/>
                        <a:buNone/>
                        <a:tabLst/>
                        <a:defRPr/>
                      </a:pPr>
                      <a:endParaRPr kumimoji="0" lang="es-MX" sz="1400" b="0" i="0" u="none" strike="noStrike" kern="1200" cap="none" spc="0" normalizeH="0" baseline="0" noProof="0" dirty="0" smtClean="0">
                        <a:ln>
                          <a:noFill/>
                        </a:ln>
                        <a:solidFill>
                          <a:prstClr val="black"/>
                        </a:solidFill>
                        <a:effectLst>
                          <a:outerShdw blurRad="38100" dist="38100" dir="2700000" algn="tl">
                            <a:srgbClr val="000000"/>
                          </a:outerShdw>
                        </a:effectLst>
                        <a:uLnTx/>
                        <a:uFillTx/>
                        <a:latin typeface="Verdana"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040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28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chemeClr val="tx1"/>
                          </a:solidFill>
                          <a:effectLst/>
                          <a:latin typeface="Verdana" pitchFamily="34" charset="0"/>
                        </a:rPr>
                        <a:t>Equipamiento recomendado</a:t>
                      </a:r>
                      <a:endParaRPr kumimoji="0" lang="es-MX" sz="1400" b="1"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 name="Group 55"/>
          <p:cNvGraphicFramePr>
            <a:graphicFrameLocks/>
          </p:cNvGraphicFramePr>
          <p:nvPr>
            <p:extLst>
              <p:ext uri="{D42A27DB-BD31-4B8C-83A1-F6EECF244321}">
                <p14:modId xmlns:p14="http://schemas.microsoft.com/office/powerpoint/2010/main" val="3468016797"/>
              </p:ext>
            </p:extLst>
          </p:nvPr>
        </p:nvGraphicFramePr>
        <p:xfrm>
          <a:off x="5004048" y="3501009"/>
          <a:ext cx="3744416" cy="1656183"/>
        </p:xfrm>
        <a:graphic>
          <a:graphicData uri="http://schemas.openxmlformats.org/drawingml/2006/table">
            <a:tbl>
              <a:tblPr/>
              <a:tblGrid>
                <a:gridCol w="918971"/>
                <a:gridCol w="2825445"/>
              </a:tblGrid>
              <a:tr h="41173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29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1" i="0" u="none" strike="noStrike" cap="none" normalizeH="0" baseline="0" dirty="0" smtClean="0">
                          <a:ln>
                            <a:noFill/>
                          </a:ln>
                          <a:solidFill>
                            <a:schemeClr val="tx1"/>
                          </a:solidFill>
                          <a:effectLst/>
                          <a:latin typeface="Verdana" pitchFamily="34" charset="0"/>
                        </a:rPr>
                        <a:t>Actividades propuestas</a:t>
                      </a:r>
                      <a:endParaRPr kumimoji="0" lang="es-MX" sz="1400" b="1"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4444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rPr>
                        <a:t>30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s-AR" sz="1400" b="1" i="0" u="none" strike="noStrike" kern="1200" cap="none" normalizeH="0" baseline="0" dirty="0" smtClean="0">
                          <a:ln>
                            <a:noFill/>
                          </a:ln>
                          <a:solidFill>
                            <a:schemeClr val="tx1"/>
                          </a:solidFill>
                          <a:effectLst/>
                          <a:latin typeface="Verdana" pitchFamily="34" charset="0"/>
                          <a:ea typeface="+mn-ea"/>
                          <a:cs typeface="+mn-cs"/>
                        </a:rPr>
                        <a:t>Bibliografía</a:t>
                      </a:r>
                      <a:endParaRPr kumimoji="0" lang="es-MX" sz="1400" b="0" i="0" u="none" strike="noStrike" cap="none" normalizeH="0" baseline="0" dirty="0" smtClean="0">
                        <a:ln>
                          <a:noFill/>
                        </a:ln>
                        <a:solidFill>
                          <a:schemeClr val="tx1"/>
                        </a:solidFill>
                        <a:effectLst>
                          <a:outerShdw blurRad="38100" dist="38100" dir="2700000" algn="tl">
                            <a:srgbClr val="000000"/>
                          </a:outerShdw>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s-MX" dirty="0" smtClean="0"/>
              <a:t>Objetivo</a:t>
            </a:r>
            <a:endParaRPr lang="es-ES" dirty="0"/>
          </a:p>
        </p:txBody>
      </p:sp>
      <p:sp>
        <p:nvSpPr>
          <p:cNvPr id="121859" name="Rectangle 3"/>
          <p:cNvSpPr>
            <a:spLocks noGrp="1" noChangeArrowheads="1"/>
          </p:cNvSpPr>
          <p:nvPr>
            <p:ph idx="1"/>
          </p:nvPr>
        </p:nvSpPr>
        <p:spPr>
          <a:xfrm>
            <a:off x="457200" y="2320280"/>
            <a:ext cx="8229600" cy="2908920"/>
          </a:xfrm>
        </p:spPr>
        <p:txBody>
          <a:bodyPr>
            <a:normAutofit/>
          </a:bodyPr>
          <a:lstStyle/>
          <a:p>
            <a:pPr lvl="0"/>
            <a:r>
              <a:rPr lang="es-ES" b="1" dirty="0"/>
              <a:t>Identificar las características de propagación y transmisión de rayos luminosos.</a:t>
            </a:r>
            <a:endParaRPr lang="es-MX" dirty="0"/>
          </a:p>
          <a:p>
            <a:pPr lvl="0"/>
            <a:r>
              <a:rPr lang="es-ES" b="1" dirty="0"/>
              <a:t>Relacionar los modelos geométricos del trazado de rayos en lentes y espejos.</a:t>
            </a:r>
            <a:endParaRPr lang="es-MX" dirty="0"/>
          </a:p>
          <a:p>
            <a:pPr lvl="0"/>
            <a:r>
              <a:rPr lang="es-ES" b="1" dirty="0"/>
              <a:t>Reconocer los elementos del modelo geométrico y del modelo ondulatorio de propagación de la luz.</a:t>
            </a:r>
            <a:endParaRPr lang="es-MX" dirty="0"/>
          </a:p>
          <a:p>
            <a:r>
              <a:rPr lang="es-ES" b="1" dirty="0"/>
              <a:t>Identificación de los elementos básicos en experimentos de polarización, interferencia y difracción de ondas </a:t>
            </a:r>
            <a:r>
              <a:rPr lang="es-ES" b="1" dirty="0" smtClean="0"/>
              <a:t>luminosas</a:t>
            </a:r>
          </a:p>
          <a:p>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Arial" panose="020B0604020202020204" pitchFamily="34" charset="0"/>
                <a:cs typeface="Arial" panose="020B0604020202020204" pitchFamily="34" charset="0"/>
              </a:rPr>
              <a:t>Actividades Experimentales</a:t>
            </a:r>
            <a:endParaRPr lang="es-ES" dirty="0">
              <a:effectLst>
                <a:outerShdw blurRad="38100" dist="38100" dir="2700000" algn="tl">
                  <a:srgbClr val="000000">
                    <a:alpha val="43137"/>
                  </a:srgbClr>
                </a:outerShdw>
                <a:reflection blurRad="12700" stA="50000" endPos="50000" dist="5000" dir="5400000" sy="-100000" rotWithShape="0"/>
              </a:effectLst>
              <a:latin typeface="Arial" panose="020B0604020202020204" pitchFamily="34" charset="0"/>
              <a:cs typeface="Arial" panose="020B0604020202020204" pitchFamily="34" charset="0"/>
            </a:endParaRPr>
          </a:p>
        </p:txBody>
      </p:sp>
      <p:sp>
        <p:nvSpPr>
          <p:cNvPr id="2050" name="AutoShape 2" descr="data:image/jpeg;base64,/9j/4AAQSkZJRgABAQAAAQABAAD/2wBDAAkGBwgHBgkIBwgKCgkLDRYPDQwMDRsUFRAWIB0iIiAdHx8kKDQsJCYxJx8fLT0tMTU3Ojo6Iys/RD84QzQ5Ojf/2wBDAQoKCg0MDRoPDxo3JR8lNzc3Nzc3Nzc3Nzc3Nzc3Nzc3Nzc3Nzc3Nzc3Nzc3Nzc3Nzc3Nzc3Nzc3Nzc3Nzc3Nzf/wAARCABqATADASIAAhEBAxEB/8QAHAABAAICAwEAAAAAAAAAAAAAAAcIAQMEBQYC/8QAORAAAQMDAgUBBgMHBAMAAAAAAQACAwQFEQYSBxMhMUFRFBUiYXHRI0JSCBcygZGxwSQzcqFz4fH/xAAUAQEAAAAAAAAAAAAAAAAAAAAA/8QAFBEBAAAAAAAAAAAAAAAAAAAAAP/aAAwDAQACEQMRAD8AnFERAREQEREBERAREQEREBERAREQEREBERAREQYzhcd9woo3bZKynafQytH+VxtRVfsNkrqjdtMcDiD88dFXfSOjbvrS6zy1VbJFCXOcX7jnv6ILHe9bfu2+3U24eOc37r5N4tgdtNxpN3pzm/dRt+5yJlMY47nJzD+d2coeC9G87pLlOXbfU9/VBIsl/s8bw190og7057futzLtbnkBlfSuJ7ATN+6jaj4MUEEpdLWOkaSHdc5ytVbwXp5Z+ZTXOWPPqXdB6BBJ0l1t0f8AuV9K3/lM0f5XzHeLZKMx3GkcPlO37qORwZo5c+03Spf06fET1/qvl3BehERbFXyMdjpjKCSH3i2scGvr6YOPYc1q+Re7UX7BcqTd6c5v3UaQcF4Q9xnusrhtO3BPQr5puDTGxOjluJHUlrgSST4yglA3a2hwabhShx7DnN+6y67W5pAdX0oJ6AGZvX/tRYeCrXkF92f0PcbgVwH8EqwP/Du+cOyHl7shBMfvOg3bfbabI8c5v3Wv33at4Z7yo9x7DnNz/dRNTcFapkjnTXuTJ/MHuyu1ZwVtTWxv941jpx3kLyUEkU9yoamYw09ZTyyDqWMkBP8A0uWvC6V4cU2n7k2tbWzSvacgOceq9yBhBlERAREQEREBERAREQEREBERAREQEREBERARFgoI14+T1UGjP9O/ZG6dokIJBPXsux4P0lPFo6mmhgLHy5L5HHJf1Xi+L9fVag1TSaUpX5iy0vaMD4iR1KlnTNpbY7HR25hzyYwD6Z8oO1REQEREBERAWMLKIMYTCytdRNHTxPlmeGRsaS5x7AINiLzFk17p2+3V9sttfzaloJwWFoOPQnuvToCIiAiIg6vU14isNkqrnM0ubAzO39R7AKEI+Nd7rLhDFDT00Mb5GtORnoSp0vtsiu9rqaCbGyaMtJPg+Cort/Ayjp5o5ai5PkLXhwDRjthBLlJI6Wmikfjc9gccfMLetNNA2mp4oWElsbA0EnqcDC3ICIiAiIgIiICIiAiIgIiICIiAviV7Y43PecNaCSfkvtcK8lnuqs5r+WzkvDn5xgYQQJEKjU/GH222xycqOYZf4w09VYgdlCfAt5m1DeizDomdnHuck4U2ICIiAiIgIiICIiDptWVFwpbDVSWqAz1W0hgHcfP+SrJqyDVFIzn3easEUxIO8uDTk5x1VtCo149UYn0SZSQDFO0/Xv8AZBA2gpJY9Z2d0JIf7Uzt6ZVwx26qn/D0ga3suc9apg6fVXAQEREBdLqTU9r01DFNdZ+U2V21uBkruiuuu9mt14ibFcqSOoa05aH+D9UEf6z4t2yhoB7iqY5ql3lzSQAvM6d4t6ju1xgpYaGKoc89WRtOcf8AxeT4xUNptmojRWiERtZ1fh2evkLsuANonq9WG4tyIKOMlxI6OJGAEFjYJHSRMe9hY5zQS0+CR2WxYwFlARFHHGHWd10lS0LrSGbpnO3uezcBjsgkdFWhnGfWBOA6ncfTkD7JJxj1gZR8UbMd2CAfZBZdFWtvGXWGMNbCR84Mn+y1TcZdXOkyJIWNHcCEILMoqwt4xatEocKmMt/SYx1U/wCh7tXXvTdJX3KFsU8rckN6ZHrjwg79ERARFqlnigAM0rI89t7gM/1QbUWqGeKbPKlZJj9DgVtCAVG/HSslpNG5ie5u+ZoO0nqM9lI5UMftBXqA0tJY4nyGqe8PcwD4ceOvqg9dwitdFSaUgrKZo51UMyvxgnHhe6XmeHEFVTaNtsVdFy5RH/D8vC9MgIiICIiAiIgIiICjTj9HI/RGWN3NbUN3fJSWo747NlOhZHROIxM3cPUdUEEcNmczXVlyWjFUwnd9VbtU40TKYNW2iQDJbVx9B9VcYHIBQZREQFwrzcKa1Wyorq2VsUELC5znHC5pUR/tAahdRWWGzsYSas7nuz2A/ugg3U1ey6X2urYXPMc8rntLz1wfqrB8B7fJSaRM88AjfNKS07cFzfCrpaqKa4V8NPBE6VzngFrR4yrkWalbRWqkp2s2iKJrcenRBzkREBcasoqWuj5dbTxTsB6NkYHAH+a5Ki/jUdTPpqNmnxOyJpLpXwnBPyQe7Zp6ysfvba6MO/8AC37LXJp6wmXmPttFvPc7AMqt7bhxAiaMVVwIkyOpyuLNSa1kkD5XXB7sZH4hQWgbZbPjLbfR4+UTVrfpuxPjLHWqj2u6kcoBVbiumr2NIiqLgAw9fkuWy+a6nc1jau4HpgILJDS2mw8PFrog4Yx8A8Lu42NjaGMa1rWjADRgBVQzrOlmEj3Vm7O7qfKsvouWsn01QS3Ek1D4gXE90HdoiIOi1Hqqz6cj3XSsZG8ty2Lu5ygDi3qiqv8AWUtVA+SKhLSImAkZ9cqftQaQsuoZ4ZrpSCWSEja7OP5FeN4taGo6nSZktFAG1NIQY2RDqQSMoIO0nqy56buTKqlqJCzI3sc4kEfRWt05eqW/Winr6OZkjZGAu2/ldjqMKmcjDFI5jwQ5pIIPgqVODGv6ewPNnuY20k78xyNb/C4+qCxUjmsjc95Aa0ZJPYBVy4mXum1DxEt8dCY5YIZGRiRoyXHIzlWEq6iI22aoxzIeUX4H5m4VeuEdFTXXiTVSywN2ROkkYwjo3B6ILGUzQ2njaOwYB2x4XxWyOjpJ3sBLmsJGO+cLcOyEZQVwuvFXWFNWT07Pw2xvLRvjJOPGV19Pxb1hBkOnDvPxR9lYWp0nYaqqNTPa6d8zjkvIPVa36M07IXF9ppiXdzg/dBA373dY5a4bcefwjgrWOLetObvEg2/p5PRWBOk7CWhptdPtDdoG3wtkemLHGGhlrpBt7fhgoK+U/FzV3tJc6TmNB+JjYz0XYWzitq+e8wNEIdFLIGGN8R7EqcoNL2One98Nqo2uecuPKHUrkNslrbM2ZtvpRI05a4RAEIOZA5zoWOkAa8tBcB4K2IiAo548VRp9BysaM82Zjc+ikZRvx6exuhHh5/iqGANxnPdBXvSZa3U1rMhw0VLMn06q5TMbG7TkYGCqZaZY5+oLe1oyTO3v9VcyEEQsB7ho/sg+0REGCq//ALRFypqi60dHDOx8kDTzGN7tPzVgVDfEvhPW328OuVkkiL5nZlbNJjH0QRdw0v8ADp3UIrKgNLSwtAcPPhTloafUd1vst1rnOZbJGERs3fCT8gvHaU4JVVPc4qi/TwOp2HLoo3Ekqb6WnipaeOCnYGRRt2taPAQbUREBYwPKyiD4EUY7Mb/QLPLZ+kf0X0iDV7PD1/Cj69/hCyIYh2jYPo0LYiD4MUZ7safq0L6AAGB2WUQEREBfMgDmlrhkEdQvpEFWOLOjqnTl/nqWse6hqpC+OTHQE9cLw0TzHI17e7SCFbfiVp+XUmk6ygptvPwJI9w8t64CqXVU8tLUyQTtLJY3FrmnwQgmev4gT3Xhe4xPFPWRObEdr8Egf+l2vACyR+7J75NG72iZ7mB5/MPJUFW7fUTR0PMeI55GjaD0znorScK9PVum9LsorhK18heXtDezQfCD2QREQEREBERAREQEREAqM+P7WO0NkglwqWEY9PP+F7LVkF2qrHPFYZhFXOxscXbcDz1UO3bQHEi+Q+y3avZNCCOjpwQUEWaYj5uorbGHbS6pYM57dVcuEFsTG5Bw0DPqq6x8GNU0M0dVDJTPfG4OaGSdQV7zTFq4iU93pZLlXt9ha9vNjdIHfB6du6CUkREBERAREQEREBERAREQEREBERAREQEREGCq8ccNHPobwy6W6nlfFVdZdrcta5WIXFuUUU1K5ssbHt9HNBCCoNisVzqrrRsiopzumZ1DfmrhUcZipYY3Z3Mja05+QXEtlJTQ07DFTxMw78rAPK7FAREQEREBERAREQEREBERAREQEREH/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052" name="AutoShape 4" descr="data:image/jpeg;base64,/9j/4AAQSkZJRgABAQAAAQABAAD/2wBDAAkGBwgHBgkIBwgKCgkLDRYPDQwMDRsUFRAWIB0iIiAdHx8kKDQsJCYxJx8fLT0tMTU3Ojo6Iys/RD84QzQ5Ojf/2wBDAQoKCg0MDRoPDxo3JR8lNzc3Nzc3Nzc3Nzc3Nzc3Nzc3Nzc3Nzc3Nzc3Nzc3Nzc3Nzc3Nzc3Nzc3Nzc3Nzc3Nzf/wAARCABqATADASIAAhEBAxEB/8QAHAABAAICAwEAAAAAAAAAAAAAAAcIAQMEBQYC/8QAORAAAQMDAgUBBgMHBAMAAAAAAQACAwQFEQYSBxMhMUFRFBUiYXHRI0JSCBcygZGxwSQzcqFz4fH/xAAUAQEAAAAAAAAAAAAAAAAAAAAA/8QAFBEBAAAAAAAAAAAAAAAAAAAAAP/aAAwDAQACEQMRAD8AnFERAREQEREBERAREQEREBERAREQEREBERAREQYzhcd9woo3bZKynafQytH+VxtRVfsNkrqjdtMcDiD88dFXfSOjbvrS6zy1VbJFCXOcX7jnv6ILHe9bfu2+3U24eOc37r5N4tgdtNxpN3pzm/dRt+5yJlMY47nJzD+d2coeC9G87pLlOXbfU9/VBIsl/s8bw190og7057futzLtbnkBlfSuJ7ATN+6jaj4MUEEpdLWOkaSHdc5ytVbwXp5Z+ZTXOWPPqXdB6BBJ0l1t0f8AuV9K3/lM0f5XzHeLZKMx3GkcPlO37qORwZo5c+03Spf06fET1/qvl3BehERbFXyMdjpjKCSH3i2scGvr6YOPYc1q+Re7UX7BcqTd6c5v3UaQcF4Q9xnusrhtO3BPQr5puDTGxOjluJHUlrgSST4yglA3a2hwabhShx7DnN+6y67W5pAdX0oJ6AGZvX/tRYeCrXkF92f0PcbgVwH8EqwP/Du+cOyHl7shBMfvOg3bfbabI8c5v3Wv33at4Z7yo9x7DnNz/dRNTcFapkjnTXuTJ/MHuyu1ZwVtTWxv941jpx3kLyUEkU9yoamYw09ZTyyDqWMkBP8A0uWvC6V4cU2n7k2tbWzSvacgOceq9yBhBlERAREQEREBERAREQEREBERAREQEREBERARFgoI14+T1UGjP9O/ZG6dokIJBPXsux4P0lPFo6mmhgLHy5L5HHJf1Xi+L9fVag1TSaUpX5iy0vaMD4iR1KlnTNpbY7HR25hzyYwD6Z8oO1REQEREBERAWMLKIMYTCytdRNHTxPlmeGRsaS5x7AINiLzFk17p2+3V9sttfzaloJwWFoOPQnuvToCIiAiIg6vU14isNkqrnM0ubAzO39R7AKEI+Nd7rLhDFDT00Mb5GtORnoSp0vtsiu9rqaCbGyaMtJPg+Cort/Ayjp5o5ai5PkLXhwDRjthBLlJI6Wmikfjc9gccfMLetNNA2mp4oWElsbA0EnqcDC3ICIiAiIgIiICIiAiIgIiICIiAviV7Y43PecNaCSfkvtcK8lnuqs5r+WzkvDn5xgYQQJEKjU/GH222xycqOYZf4w09VYgdlCfAt5m1DeizDomdnHuck4U2ICIiAiIgIiICIiDptWVFwpbDVSWqAz1W0hgHcfP+SrJqyDVFIzn3easEUxIO8uDTk5x1VtCo149UYn0SZSQDFO0/Xv8AZBA2gpJY9Z2d0JIf7Uzt6ZVwx26qn/D0ga3suc9apg6fVXAQEREBdLqTU9r01DFNdZ+U2V21uBkruiuuu9mt14ibFcqSOoa05aH+D9UEf6z4t2yhoB7iqY5ql3lzSQAvM6d4t6ju1xgpYaGKoc89WRtOcf8AxeT4xUNptmojRWiERtZ1fh2evkLsuANonq9WG4tyIKOMlxI6OJGAEFjYJHSRMe9hY5zQS0+CR2WxYwFlARFHHGHWd10lS0LrSGbpnO3uezcBjsgkdFWhnGfWBOA6ncfTkD7JJxj1gZR8UbMd2CAfZBZdFWtvGXWGMNbCR84Mn+y1TcZdXOkyJIWNHcCEILMoqwt4xatEocKmMt/SYx1U/wCh7tXXvTdJX3KFsU8rckN6ZHrjwg79ERARFqlnigAM0rI89t7gM/1QbUWqGeKbPKlZJj9DgVtCAVG/HSslpNG5ie5u+ZoO0nqM9lI5UMftBXqA0tJY4nyGqe8PcwD4ceOvqg9dwitdFSaUgrKZo51UMyvxgnHhe6XmeHEFVTaNtsVdFy5RH/D8vC9MgIiICIiAiIgIiICjTj9HI/RGWN3NbUN3fJSWo747NlOhZHROIxM3cPUdUEEcNmczXVlyWjFUwnd9VbtU40TKYNW2iQDJbVx9B9VcYHIBQZREQFwrzcKa1Wyorq2VsUELC5znHC5pUR/tAahdRWWGzsYSas7nuz2A/ugg3U1ey6X2urYXPMc8rntLz1wfqrB8B7fJSaRM88AjfNKS07cFzfCrpaqKa4V8NPBE6VzngFrR4yrkWalbRWqkp2s2iKJrcenRBzkREBcasoqWuj5dbTxTsB6NkYHAH+a5Ki/jUdTPpqNmnxOyJpLpXwnBPyQe7Zp6ysfvba6MO/8AC37LXJp6wmXmPttFvPc7AMqt7bhxAiaMVVwIkyOpyuLNSa1kkD5XXB7sZH4hQWgbZbPjLbfR4+UTVrfpuxPjLHWqj2u6kcoBVbiumr2NIiqLgAw9fkuWy+a6nc1jau4HpgILJDS2mw8PFrog4Yx8A8Lu42NjaGMa1rWjADRgBVQzrOlmEj3Vm7O7qfKsvouWsn01QS3Ek1D4gXE90HdoiIOi1Hqqz6cj3XSsZG8ty2Lu5ygDi3qiqv8AWUtVA+SKhLSImAkZ9cqftQaQsuoZ4ZrpSCWSEja7OP5FeN4taGo6nSZktFAG1NIQY2RDqQSMoIO0nqy56buTKqlqJCzI3sc4kEfRWt05eqW/Winr6OZkjZGAu2/ldjqMKmcjDFI5jwQ5pIIPgqVODGv6ewPNnuY20k78xyNb/C4+qCxUjmsjc95Aa0ZJPYBVy4mXum1DxEt8dCY5YIZGRiRoyXHIzlWEq6iI22aoxzIeUX4H5m4VeuEdFTXXiTVSywN2ROkkYwjo3B6ILGUzQ2njaOwYB2x4XxWyOjpJ3sBLmsJGO+cLcOyEZQVwuvFXWFNWT07Pw2xvLRvjJOPGV19Pxb1hBkOnDvPxR9lYWp0nYaqqNTPa6d8zjkvIPVa36M07IXF9ppiXdzg/dBA373dY5a4bcefwjgrWOLetObvEg2/p5PRWBOk7CWhptdPtDdoG3wtkemLHGGhlrpBt7fhgoK+U/FzV3tJc6TmNB+JjYz0XYWzitq+e8wNEIdFLIGGN8R7EqcoNL2One98Nqo2uecuPKHUrkNslrbM2ZtvpRI05a4RAEIOZA5zoWOkAa8tBcB4K2IiAo548VRp9BysaM82Zjc+ikZRvx6exuhHh5/iqGANxnPdBXvSZa3U1rMhw0VLMn06q5TMbG7TkYGCqZaZY5+oLe1oyTO3v9VcyEEQsB7ho/sg+0REGCq//ALRFypqi60dHDOx8kDTzGN7tPzVgVDfEvhPW328OuVkkiL5nZlbNJjH0QRdw0v8ADp3UIrKgNLSwtAcPPhTloafUd1vst1rnOZbJGERs3fCT8gvHaU4JVVPc4qi/TwOp2HLoo3Ekqb6WnipaeOCnYGRRt2taPAQbUREBYwPKyiD4EUY7Mb/QLPLZ+kf0X0iDV7PD1/Cj69/hCyIYh2jYPo0LYiD4MUZ7safq0L6AAGB2WUQEREBfMgDmlrhkEdQvpEFWOLOjqnTl/nqWse6hqpC+OTHQE9cLw0TzHI17e7SCFbfiVp+XUmk6ygptvPwJI9w8t64CqXVU8tLUyQTtLJY3FrmnwQgmev4gT3Xhe4xPFPWRObEdr8Egf+l2vACyR+7J75NG72iZ7mB5/MPJUFW7fUTR0PMeI55GjaD0znorScK9PVum9LsorhK18heXtDezQfCD2QREQEREBERAREQEREAqM+P7WO0NkglwqWEY9PP+F7LVkF2qrHPFYZhFXOxscXbcDz1UO3bQHEi+Q+y3avZNCCOjpwQUEWaYj5uorbGHbS6pYM57dVcuEFsTG5Bw0DPqq6x8GNU0M0dVDJTPfG4OaGSdQV7zTFq4iU93pZLlXt9ha9vNjdIHfB6du6CUkREBERAREQEREBERAREQEREBERAREQEREGCq8ccNHPobwy6W6nlfFVdZdrcta5WIXFuUUU1K5ssbHt9HNBCCoNisVzqrrRsiopzumZ1DfmrhUcZipYY3Z3Mja05+QXEtlJTQ07DFTxMw78rAPK7FAREQEREBERAREQEREBERAREQEREH/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4" name="Rectángulo 3"/>
          <p:cNvSpPr/>
          <p:nvPr/>
        </p:nvSpPr>
        <p:spPr>
          <a:xfrm>
            <a:off x="609600" y="2492896"/>
            <a:ext cx="7922840" cy="4154984"/>
          </a:xfrm>
          <a:prstGeom prst="rect">
            <a:avLst/>
          </a:prstGeom>
        </p:spPr>
        <p:txBody>
          <a:bodyPr wrap="square">
            <a:spAutoFit/>
          </a:bodyPr>
          <a:lstStyle/>
          <a:p>
            <a:pPr marL="457200" indent="342900" algn="just">
              <a:spcAft>
                <a:spcPts val="0"/>
              </a:spcAft>
            </a:pPr>
            <a:r>
              <a:rPr lang="es-MX" sz="2400" b="1" dirty="0">
                <a:latin typeface="Arial" panose="020B0604020202020204" pitchFamily="34" charset="0"/>
                <a:ea typeface="Times New Roman" panose="02020603050405020304" pitchFamily="18" charset="0"/>
              </a:rPr>
              <a:t>Describa cómo varían las características de lo que observa al variar </a:t>
            </a:r>
            <a:r>
              <a:rPr lang="es-MX" sz="2400" b="1" dirty="0" smtClean="0">
                <a:latin typeface="Arial" panose="020B0604020202020204" pitchFamily="34" charset="0"/>
                <a:ea typeface="Times New Roman" panose="02020603050405020304" pitchFamily="18" charset="0"/>
              </a:rPr>
              <a:t>la distancia </a:t>
            </a:r>
            <a:r>
              <a:rPr lang="es-MX" sz="2400" b="1" dirty="0">
                <a:latin typeface="Arial" panose="020B0604020202020204" pitchFamily="34" charset="0"/>
                <a:ea typeface="Times New Roman" panose="02020603050405020304" pitchFamily="18" charset="0"/>
              </a:rPr>
              <a:t>observador–objeto. </a:t>
            </a:r>
            <a:endParaRPr lang="es-MX" sz="2400" b="1" dirty="0" smtClean="0">
              <a:latin typeface="Arial" panose="020B0604020202020204" pitchFamily="34" charset="0"/>
              <a:ea typeface="Times New Roman" panose="02020603050405020304" pitchFamily="18" charset="0"/>
            </a:endParaRPr>
          </a:p>
          <a:p>
            <a:pPr marL="457200" indent="342900" algn="just">
              <a:spcAft>
                <a:spcPts val="0"/>
              </a:spcAft>
            </a:pPr>
            <a:endParaRPr lang="es-MX" sz="2400" b="1" dirty="0" smtClean="0">
              <a:latin typeface="Arial" panose="020B0604020202020204" pitchFamily="34" charset="0"/>
              <a:ea typeface="Times New Roman" panose="02020603050405020304" pitchFamily="18" charset="0"/>
            </a:endParaRPr>
          </a:p>
          <a:p>
            <a:pPr marL="457200" indent="342900" algn="just">
              <a:spcAft>
                <a:spcPts val="0"/>
              </a:spcAft>
            </a:pPr>
            <a:r>
              <a:rPr lang="es-MX" sz="2400" b="1" dirty="0" smtClean="0">
                <a:latin typeface="Arial" panose="020B0604020202020204" pitchFamily="34" charset="0"/>
                <a:ea typeface="Times New Roman" panose="02020603050405020304" pitchFamily="18" charset="0"/>
              </a:rPr>
              <a:t>¿</a:t>
            </a:r>
            <a:r>
              <a:rPr lang="es-MX" sz="2400" b="1" dirty="0">
                <a:latin typeface="Arial" panose="020B0604020202020204" pitchFamily="34" charset="0"/>
                <a:ea typeface="Times New Roman" panose="02020603050405020304" pitchFamily="18" charset="0"/>
              </a:rPr>
              <a:t>La imagen es más grande, más pequeña o </a:t>
            </a:r>
            <a:r>
              <a:rPr lang="es-MX" sz="2400" b="1" dirty="0" smtClean="0">
                <a:latin typeface="Arial" panose="020B0604020202020204" pitchFamily="34" charset="0"/>
                <a:ea typeface="Times New Roman" panose="02020603050405020304" pitchFamily="18" charset="0"/>
              </a:rPr>
              <a:t>igual que </a:t>
            </a:r>
            <a:r>
              <a:rPr lang="es-MX" sz="2400" b="1" dirty="0">
                <a:latin typeface="Arial" panose="020B0604020202020204" pitchFamily="34" charset="0"/>
                <a:ea typeface="Times New Roman" panose="02020603050405020304" pitchFamily="18" charset="0"/>
              </a:rPr>
              <a:t>el objeto mismo</a:t>
            </a:r>
            <a:r>
              <a:rPr lang="es-MX" sz="2400" b="1" dirty="0" smtClean="0">
                <a:latin typeface="Arial" panose="020B0604020202020204" pitchFamily="34" charset="0"/>
                <a:ea typeface="Times New Roman" panose="02020603050405020304" pitchFamily="18" charset="0"/>
              </a:rPr>
              <a:t>?</a:t>
            </a:r>
          </a:p>
          <a:p>
            <a:pPr marL="457200" indent="342900" algn="just">
              <a:spcAft>
                <a:spcPts val="0"/>
              </a:spcAft>
            </a:pPr>
            <a:endParaRPr lang="es-MX" sz="2400" b="1" dirty="0">
              <a:latin typeface="Arial" panose="020B0604020202020204" pitchFamily="34" charset="0"/>
              <a:ea typeface="Times New Roman" panose="02020603050405020304" pitchFamily="18" charset="0"/>
            </a:endParaRPr>
          </a:p>
          <a:p>
            <a:pPr marL="457200" indent="342900" algn="just">
              <a:spcAft>
                <a:spcPts val="0"/>
              </a:spcAft>
            </a:pPr>
            <a:r>
              <a:rPr lang="es-MX" sz="2400" b="1" dirty="0" smtClean="0">
                <a:latin typeface="Arial" panose="020B0604020202020204" pitchFamily="34" charset="0"/>
                <a:ea typeface="Times New Roman" panose="02020603050405020304" pitchFamily="18" charset="0"/>
              </a:rPr>
              <a:t> </a:t>
            </a:r>
            <a:r>
              <a:rPr lang="es-MX" sz="2400" b="1" dirty="0">
                <a:latin typeface="Arial" panose="020B0604020202020204" pitchFamily="34" charset="0"/>
                <a:ea typeface="Times New Roman" panose="02020603050405020304" pitchFamily="18" charset="0"/>
              </a:rPr>
              <a:t>¿La imagen es derecha o invertida? </a:t>
            </a:r>
            <a:endParaRPr lang="es-MX" sz="2400" b="1" dirty="0" smtClean="0">
              <a:latin typeface="Arial" panose="020B0604020202020204" pitchFamily="34" charset="0"/>
              <a:ea typeface="Times New Roman" panose="02020603050405020304" pitchFamily="18" charset="0"/>
            </a:endParaRPr>
          </a:p>
          <a:p>
            <a:pPr marL="457200" indent="342900" algn="just">
              <a:spcAft>
                <a:spcPts val="0"/>
              </a:spcAft>
            </a:pPr>
            <a:endParaRPr lang="es-MX" sz="2400" b="1" dirty="0" smtClean="0">
              <a:latin typeface="Arial" panose="020B0604020202020204" pitchFamily="34" charset="0"/>
              <a:ea typeface="Times New Roman" panose="02020603050405020304" pitchFamily="18" charset="0"/>
            </a:endParaRPr>
          </a:p>
          <a:p>
            <a:pPr marL="457200" indent="342900" algn="just">
              <a:spcAft>
                <a:spcPts val="0"/>
              </a:spcAft>
            </a:pPr>
            <a:r>
              <a:rPr lang="es-MX" sz="2400" b="1" dirty="0" smtClean="0">
                <a:latin typeface="Arial" panose="020B0604020202020204" pitchFamily="34" charset="0"/>
                <a:ea typeface="Times New Roman" panose="02020603050405020304" pitchFamily="18" charset="0"/>
              </a:rPr>
              <a:t>¿</a:t>
            </a:r>
            <a:r>
              <a:rPr lang="es-MX" sz="2400" b="1" dirty="0">
                <a:latin typeface="Arial" panose="020B0604020202020204" pitchFamily="34" charset="0"/>
                <a:ea typeface="Times New Roman" panose="02020603050405020304" pitchFamily="18" charset="0"/>
              </a:rPr>
              <a:t>Varían </a:t>
            </a:r>
            <a:r>
              <a:rPr lang="es-MX" sz="2400" b="1" dirty="0" smtClean="0">
                <a:latin typeface="Arial" panose="020B0604020202020204" pitchFamily="34" charset="0"/>
                <a:ea typeface="Times New Roman" panose="02020603050405020304" pitchFamily="18" charset="0"/>
              </a:rPr>
              <a:t>estas imágenes </a:t>
            </a:r>
            <a:r>
              <a:rPr lang="es-MX" sz="2400" b="1" dirty="0">
                <a:latin typeface="Arial" panose="020B0604020202020204" pitchFamily="34" charset="0"/>
                <a:ea typeface="Times New Roman" panose="02020603050405020304" pitchFamily="18" charset="0"/>
              </a:rPr>
              <a:t>al variar la distancia observador–lente?</a:t>
            </a:r>
            <a:endParaRPr lang="es-MX" sz="2400" dirty="0">
              <a:effectLst/>
              <a:latin typeface="Times New Roman" panose="02020603050405020304" pitchFamily="18" charset="0"/>
              <a:ea typeface="Times New Roman" panose="02020603050405020304"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Sala de reuniones 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Sala de reuniones 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la de reuniones 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 Boardroom</Template>
  <TotalTime>903</TotalTime>
  <Words>1258</Words>
  <Application>Microsoft Office PowerPoint</Application>
  <PresentationFormat>Presentación en pantalla (4:3)</PresentationFormat>
  <Paragraphs>190</Paragraphs>
  <Slides>30</Slides>
  <Notes>1</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1</vt:i4>
      </vt:variant>
      <vt:variant>
        <vt:lpstr>Títulos de diapositiva</vt:lpstr>
      </vt:variant>
      <vt:variant>
        <vt:i4>30</vt:i4>
      </vt:variant>
    </vt:vector>
  </HeadingPairs>
  <TitlesOfParts>
    <vt:vector size="41" baseType="lpstr">
      <vt:lpstr>Arial</vt:lpstr>
      <vt:lpstr>Calibri</vt:lpstr>
      <vt:lpstr>Century Gothic</vt:lpstr>
      <vt:lpstr>georgia</vt:lpstr>
      <vt:lpstr>georgia</vt:lpstr>
      <vt:lpstr>Times New Roman</vt:lpstr>
      <vt:lpstr>Verdana</vt:lpstr>
      <vt:lpstr>Wingdings</vt:lpstr>
      <vt:lpstr>Wingdings 3</vt:lpstr>
      <vt:lpstr>Sala de reuniones Ion</vt:lpstr>
      <vt:lpstr>Imagen de mapa de bits</vt:lpstr>
      <vt:lpstr>Presentación de PowerPoint</vt:lpstr>
      <vt:lpstr>SECUENCIA DIDÁCTICA</vt:lpstr>
      <vt:lpstr>MAPA CURRICULAR</vt:lpstr>
      <vt:lpstr>MAPA CURRICULAR</vt:lpstr>
      <vt:lpstr>INDICE</vt:lpstr>
      <vt:lpstr>INDICE</vt:lpstr>
      <vt:lpstr>INDICE</vt:lpstr>
      <vt:lpstr>Objetivo</vt:lpstr>
      <vt:lpstr>Actividades Experimentales</vt:lpstr>
      <vt:lpstr>Espejo plano</vt:lpstr>
      <vt:lpstr>Imagen en espejos planos</vt:lpstr>
      <vt:lpstr>Formación de imágenes en lentes </vt:lpstr>
      <vt:lpstr>CLASES DE LENTES </vt:lpstr>
      <vt:lpstr>Lentes divergentes </vt:lpstr>
      <vt:lpstr>ELEMENTOS DE UNA LENTE </vt:lpstr>
      <vt:lpstr> Imágenes producidas por las lentes. </vt:lpstr>
      <vt:lpstr>Características de la imagen</vt:lpstr>
      <vt:lpstr>La ecuación de las lentes:</vt:lpstr>
      <vt:lpstr>Construcción de imágenes con lentes:</vt:lpstr>
      <vt:lpstr>Aumento</vt:lpstr>
      <vt:lpstr>Potencia</vt:lpstr>
      <vt:lpstr>Ejemplo 1. Lente convergente</vt:lpstr>
      <vt:lpstr>Ejemplo 2. Lente convergente</vt:lpstr>
      <vt:lpstr>Ejemplo 3. Lente convergente</vt:lpstr>
      <vt:lpstr>Ejemplo 4. Lente convergente</vt:lpstr>
      <vt:lpstr>Ejemplo 5     Lente convergente</vt:lpstr>
      <vt:lpstr>Ejemplo1.     Lente divergente</vt:lpstr>
      <vt:lpstr>Presentación de PowerPoint</vt:lpstr>
      <vt:lpstr>Presentación de PowerPoint</vt:lpstr>
      <vt:lpstr>Bibliografia.      1. E. Hecht, Optics, Addison–Wesley Pub. Co., New York, 1990. 2. D. Halliday, R. Resnick y J. Walker, Física para estudiantes de ciencias e ingeniería, 4ª ed., traducido de Fundamentals of Physics, John Wiley &amp; Sons, Inc., New York, 1993. 3. Ray Bradbury, Fahrenheit 451, Ediciones Minotauro, Buenos Aires, 1995. 4. P. Hewitt and D. Heckathorn, “Figuring Physics”, Phys. Teach. 37, 104 (1999). 2. </vt:lpstr>
    </vt:vector>
  </TitlesOfParts>
  <Company>Usuario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MATRICES Y DETERMINANTES</dc:title>
  <dc:creator>Maxfutur</dc:creator>
  <cp:lastModifiedBy>USUARIO</cp:lastModifiedBy>
  <cp:revision>137</cp:revision>
  <dcterms:created xsi:type="dcterms:W3CDTF">2013-08-27T03:54:00Z</dcterms:created>
  <dcterms:modified xsi:type="dcterms:W3CDTF">2017-10-20T18:54:31Z</dcterms:modified>
</cp:coreProperties>
</file>