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2"/>
  </p:notesMasterIdLst>
  <p:sldIdLst>
    <p:sldId id="291" r:id="rId2"/>
    <p:sldId id="292" r:id="rId3"/>
    <p:sldId id="293" r:id="rId4"/>
    <p:sldId id="294" r:id="rId5"/>
    <p:sldId id="295" r:id="rId6"/>
    <p:sldId id="296" r:id="rId7"/>
    <p:sldId id="297" r:id="rId8"/>
    <p:sldId id="298" r:id="rId9"/>
    <p:sldId id="257" r:id="rId10"/>
    <p:sldId id="320" r:id="rId11"/>
    <p:sldId id="314" r:id="rId12"/>
    <p:sldId id="321" r:id="rId13"/>
    <p:sldId id="322" r:id="rId14"/>
    <p:sldId id="323" r:id="rId15"/>
    <p:sldId id="299" r:id="rId16"/>
    <p:sldId id="300" r:id="rId17"/>
    <p:sldId id="301" r:id="rId18"/>
    <p:sldId id="302" r:id="rId19"/>
    <p:sldId id="303" r:id="rId20"/>
    <p:sldId id="304" r:id="rId21"/>
    <p:sldId id="305" r:id="rId22"/>
    <p:sldId id="306" r:id="rId23"/>
    <p:sldId id="307" r:id="rId24"/>
    <p:sldId id="309" r:id="rId25"/>
    <p:sldId id="310" r:id="rId26"/>
    <p:sldId id="311" r:id="rId27"/>
    <p:sldId id="312" r:id="rId28"/>
    <p:sldId id="313" r:id="rId29"/>
    <p:sldId id="324" r:id="rId30"/>
    <p:sldId id="290"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46" autoAdjust="0"/>
  </p:normalViewPr>
  <p:slideViewPr>
    <p:cSldViewPr>
      <p:cViewPr varScale="1">
        <p:scale>
          <a:sx n="87" d="100"/>
          <a:sy n="87" d="100"/>
        </p:scale>
        <p:origin x="1500" y="90"/>
      </p:cViewPr>
      <p:guideLst>
        <p:guide orient="horz" pos="2160"/>
        <p:guide pos="2880"/>
      </p:guideLst>
    </p:cSldViewPr>
  </p:slideViewPr>
  <p:notesTextViewPr>
    <p:cViewPr>
      <p:scale>
        <a:sx n="100" d="100"/>
        <a:sy n="100" d="100"/>
      </p:scale>
      <p:origin x="0" y="0"/>
    </p:cViewPr>
  </p:notesTextViewPr>
  <p:sorterViewPr>
    <p:cViewPr>
      <p:scale>
        <a:sx n="80" d="100"/>
        <a:sy n="80" d="100"/>
      </p:scale>
      <p:origin x="0" y="116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C3F40C-5870-481A-9EB1-3B82EABDC820}" type="datetimeFigureOut">
              <a:rPr lang="es-ES" smtClean="0"/>
              <a:t>20/10/2017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953457-9C2D-4CE9-8CA6-3DBF3CD21114}" type="slidenum">
              <a:rPr lang="es-ES" smtClean="0"/>
              <a:t>‹Nº›</a:t>
            </a:fld>
            <a:endParaRPr lang="es-ES"/>
          </a:p>
        </p:txBody>
      </p:sp>
    </p:spTree>
    <p:extLst>
      <p:ext uri="{BB962C8B-B14F-4D97-AF65-F5344CB8AC3E}">
        <p14:creationId xmlns:p14="http://schemas.microsoft.com/office/powerpoint/2010/main" val="3914304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7B27C7-112E-4C80-A78A-39892ADE3666}" type="slidenum">
              <a:rPr lang="es-ES"/>
              <a:pPr/>
              <a:t>1</a:t>
            </a:fld>
            <a:endParaRPr lang="es-E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3370035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s-E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624566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Imagen panorámica con descripció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6" name="Footer Placeholder 5"/>
          <p:cNvSpPr>
            <a:spLocks noGrp="1"/>
          </p:cNvSpPr>
          <p:nvPr>
            <p:ph type="ftr" sz="quarter" idx="11"/>
          </p:nvPr>
        </p:nvSpPr>
        <p:spPr/>
        <p:txBody>
          <a:bodyPr/>
          <a:lstStyle/>
          <a:p>
            <a:endParaRPr lang="es-E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291986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s-ES" smtClean="0"/>
              <a:t>Haga clic para modificar el estilo de título del patrón</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2849134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s-ES" smtClean="0"/>
              <a:t>Haga clic para modificar el estilo de título del patrón</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325320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1621200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616446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695944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a:xfrm>
            <a:off x="516133" y="6387910"/>
            <a:ext cx="3859795" cy="228660"/>
          </a:xfrm>
        </p:spPr>
        <p:txBody>
          <a:bodyPr/>
          <a:lstStyle/>
          <a:p>
            <a:endParaRPr lang="es-E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08128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a:xfrm>
            <a:off x="538546" y="6365498"/>
            <a:ext cx="3859795" cy="228660"/>
          </a:xfrm>
        </p:spPr>
        <p:txBody>
          <a:bodyPr/>
          <a:lstStyle/>
          <a:p>
            <a:endParaRPr lang="es-E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109103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2839683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4267907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4078657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40700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912731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56304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6" name="Footer Placeholder 5"/>
          <p:cNvSpPr>
            <a:spLocks noGrp="1"/>
          </p:cNvSpPr>
          <p:nvPr>
            <p:ph type="ftr" sz="quarter" idx="11"/>
          </p:nvPr>
        </p:nvSpPr>
        <p:spPr/>
        <p:txBody>
          <a:bodyPr/>
          <a:lstStyle/>
          <a:p>
            <a:endParaRPr lang="es-E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2833153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6" name="Footer Placeholder 5"/>
          <p:cNvSpPr>
            <a:spLocks noGrp="1"/>
          </p:cNvSpPr>
          <p:nvPr>
            <p:ph type="ftr" sz="quarter" idx="11"/>
          </p:nvPr>
        </p:nvSpPr>
        <p:spPr/>
        <p:txBody>
          <a:bodyPr/>
          <a:lstStyle/>
          <a:p>
            <a:endParaRPr lang="es-E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027808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49136C35-8BA7-48F8-8D7E-81A7558899A3}" type="datetimeFigureOut">
              <a:rPr lang="es-ES" smtClean="0"/>
              <a:pPr/>
              <a:t>20/10/2017</a:t>
            </a:fld>
            <a:endParaRPr lang="es-E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s-E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297064433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uaemex.mx/iberomat/informacion_clip_image002_0002.jp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ChangeArrowheads="1"/>
          </p:cNvSpPr>
          <p:nvPr/>
        </p:nvSpPr>
        <p:spPr bwMode="auto">
          <a:xfrm>
            <a:off x="611560" y="356463"/>
            <a:ext cx="7704856" cy="1200329"/>
          </a:xfrm>
          <a:prstGeom prst="rect">
            <a:avLst/>
          </a:prstGeom>
          <a:noFill/>
          <a:ln w="9525">
            <a:noFill/>
            <a:miter lim="800000"/>
            <a:headEnd/>
            <a:tailEnd/>
          </a:ln>
          <a:effectLst/>
        </p:spPr>
        <p:txBody>
          <a:bodyPr wrap="square" anchor="ctr">
            <a:spAutoFit/>
          </a:bodyPr>
          <a:lstStyle/>
          <a:p>
            <a:pPr algn="ctr"/>
            <a:r>
              <a:rPr lang="es-MX" sz="2400" b="1" u="sng" dirty="0">
                <a:solidFill>
                  <a:schemeClr val="accent2">
                    <a:lumMod val="40000"/>
                    <a:lumOff val="60000"/>
                  </a:schemeClr>
                </a:solidFill>
              </a:rPr>
              <a:t>UNIVERSIDAD AUTÓNOMA DEL ESTADO DE MÉXICO</a:t>
            </a:r>
            <a:br>
              <a:rPr lang="es-MX" sz="2400" b="1" u="sng" dirty="0">
                <a:solidFill>
                  <a:schemeClr val="accent2">
                    <a:lumMod val="40000"/>
                    <a:lumOff val="60000"/>
                  </a:schemeClr>
                </a:solidFill>
              </a:rPr>
            </a:br>
            <a:r>
              <a:rPr lang="es-MX" sz="2400" b="1" u="sng" dirty="0">
                <a:solidFill>
                  <a:schemeClr val="accent2">
                    <a:lumMod val="40000"/>
                    <a:lumOff val="60000"/>
                  </a:schemeClr>
                </a:solidFill>
              </a:rPr>
              <a:t/>
            </a:r>
            <a:br>
              <a:rPr lang="es-MX" sz="2400" b="1" u="sng" dirty="0">
                <a:solidFill>
                  <a:schemeClr val="accent2">
                    <a:lumMod val="40000"/>
                    <a:lumOff val="60000"/>
                  </a:schemeClr>
                </a:solidFill>
              </a:rPr>
            </a:br>
            <a:r>
              <a:rPr lang="es-MX" sz="2400" b="1" u="sng" dirty="0">
                <a:solidFill>
                  <a:schemeClr val="accent2">
                    <a:lumMod val="40000"/>
                    <a:lumOff val="60000"/>
                  </a:schemeClr>
                </a:solidFill>
              </a:rPr>
              <a:t>Facultad de Ciencias</a:t>
            </a:r>
          </a:p>
        </p:txBody>
      </p:sp>
      <p:pic>
        <p:nvPicPr>
          <p:cNvPr id="27660" name="Picture 12"/>
          <p:cNvPicPr>
            <a:picLocks noChangeAspect="1" noChangeArrowheads="1"/>
          </p:cNvPicPr>
          <p:nvPr/>
        </p:nvPicPr>
        <p:blipFill>
          <a:blip r:embed="rId3" cstate="print"/>
          <a:srcRect/>
          <a:stretch>
            <a:fillRect/>
          </a:stretch>
        </p:blipFill>
        <p:spPr bwMode="auto">
          <a:xfrm>
            <a:off x="1115616" y="908050"/>
            <a:ext cx="1257300" cy="1066800"/>
          </a:xfrm>
          <a:prstGeom prst="rect">
            <a:avLst/>
          </a:prstGeom>
          <a:noFill/>
          <a:ln w="9525">
            <a:noFill/>
            <a:miter lim="800000"/>
            <a:headEnd/>
            <a:tailEnd/>
          </a:ln>
          <a:effectLst/>
        </p:spPr>
      </p:pic>
      <p:pic>
        <p:nvPicPr>
          <p:cNvPr id="27661" name="Picture 13" descr="Ver imagen en tamaño completo">
            <a:hlinkClick r:id="rId4"/>
          </p:cNvPr>
          <p:cNvPicPr>
            <a:picLocks noChangeAspect="1" noChangeArrowheads="1"/>
          </p:cNvPicPr>
          <p:nvPr/>
        </p:nvPicPr>
        <p:blipFill>
          <a:blip r:embed="rId5" cstate="print"/>
          <a:srcRect/>
          <a:stretch>
            <a:fillRect/>
          </a:stretch>
        </p:blipFill>
        <p:spPr bwMode="auto">
          <a:xfrm>
            <a:off x="6732241" y="908050"/>
            <a:ext cx="1080120" cy="1121132"/>
          </a:xfrm>
          <a:prstGeom prst="rect">
            <a:avLst/>
          </a:prstGeom>
          <a:noFill/>
        </p:spPr>
      </p:pic>
      <p:sp>
        <p:nvSpPr>
          <p:cNvPr id="27662" name="Rectangle 14"/>
          <p:cNvSpPr>
            <a:spLocks noChangeArrowheads="1"/>
          </p:cNvSpPr>
          <p:nvPr/>
        </p:nvSpPr>
        <p:spPr bwMode="auto">
          <a:xfrm>
            <a:off x="1979613" y="4797425"/>
            <a:ext cx="5268912" cy="574675"/>
          </a:xfrm>
          <a:prstGeom prst="rect">
            <a:avLst/>
          </a:prstGeom>
          <a:noFill/>
          <a:ln w="9525">
            <a:noFill/>
            <a:miter lim="800000"/>
            <a:headEnd/>
            <a:tailEnd/>
          </a:ln>
        </p:spPr>
        <p:txBody>
          <a:bodyPr lIns="82296" tIns="41148" rIns="82296" bIns="41148"/>
          <a:lstStyle/>
          <a:p>
            <a:pPr algn="ctr"/>
            <a:r>
              <a:rPr lang="es-ES" sz="1600" b="1" dirty="0">
                <a:solidFill>
                  <a:srgbClr val="92D050"/>
                </a:solidFill>
              </a:rPr>
              <a:t>ELABORADO POR:</a:t>
            </a:r>
          </a:p>
          <a:p>
            <a:pPr algn="ctr"/>
            <a:r>
              <a:rPr lang="es-ES" sz="1600" b="1" dirty="0">
                <a:solidFill>
                  <a:srgbClr val="92D050"/>
                </a:solidFill>
              </a:rPr>
              <a:t>DR. </a:t>
            </a:r>
            <a:r>
              <a:rPr lang="es-ES" sz="1600" b="1" dirty="0" smtClean="0">
                <a:solidFill>
                  <a:srgbClr val="92D050"/>
                </a:solidFill>
              </a:rPr>
              <a:t>Aurelio Alberto Tamez Murguía</a:t>
            </a:r>
            <a:endParaRPr lang="es-ES" dirty="0">
              <a:solidFill>
                <a:srgbClr val="92D050"/>
              </a:solidFill>
            </a:endParaRPr>
          </a:p>
        </p:txBody>
      </p:sp>
      <p:sp>
        <p:nvSpPr>
          <p:cNvPr id="27663" name="Rectangle 15"/>
          <p:cNvSpPr>
            <a:spLocks noChangeArrowheads="1"/>
          </p:cNvSpPr>
          <p:nvPr/>
        </p:nvSpPr>
        <p:spPr bwMode="auto">
          <a:xfrm>
            <a:off x="2124075" y="5516563"/>
            <a:ext cx="5010150" cy="522287"/>
          </a:xfrm>
          <a:prstGeom prst="rect">
            <a:avLst/>
          </a:prstGeom>
          <a:noFill/>
          <a:ln w="9525">
            <a:noFill/>
            <a:miter lim="800000"/>
            <a:headEnd/>
            <a:tailEnd/>
          </a:ln>
        </p:spPr>
        <p:txBody>
          <a:bodyPr lIns="82296" tIns="41148" rIns="82296" bIns="41148"/>
          <a:lstStyle/>
          <a:p>
            <a:pPr algn="r"/>
            <a:r>
              <a:rPr lang="es-ES" sz="1200" b="1" i="1" dirty="0">
                <a:solidFill>
                  <a:srgbClr val="000000"/>
                </a:solidFill>
              </a:rPr>
              <a:t>LICENCIATURA DE FÍSICO</a:t>
            </a:r>
          </a:p>
          <a:p>
            <a:pPr algn="r"/>
            <a:r>
              <a:rPr lang="es-ES" sz="1200" b="1" i="1" dirty="0">
                <a:solidFill>
                  <a:srgbClr val="000000"/>
                </a:solidFill>
              </a:rPr>
              <a:t>		</a:t>
            </a:r>
            <a:r>
              <a:rPr lang="es-ES" sz="1200" b="1" i="1" dirty="0" smtClean="0">
                <a:solidFill>
                  <a:srgbClr val="000000"/>
                </a:solidFill>
              </a:rPr>
              <a:t>OCTUBRE/2017</a:t>
            </a:r>
            <a:endParaRPr lang="es-ES" dirty="0"/>
          </a:p>
        </p:txBody>
      </p:sp>
      <p:sp>
        <p:nvSpPr>
          <p:cNvPr id="27664" name="Rectangle 16"/>
          <p:cNvSpPr>
            <a:spLocks noChangeArrowheads="1"/>
          </p:cNvSpPr>
          <p:nvPr/>
        </p:nvSpPr>
        <p:spPr bwMode="auto">
          <a:xfrm>
            <a:off x="1547813" y="2506663"/>
            <a:ext cx="5832475" cy="1477328"/>
          </a:xfrm>
          <a:prstGeom prst="rect">
            <a:avLst/>
          </a:prstGeom>
          <a:noFill/>
          <a:ln w="9525">
            <a:noFill/>
            <a:miter lim="800000"/>
            <a:headEnd/>
            <a:tailEnd/>
          </a:ln>
          <a:effectLst/>
        </p:spPr>
        <p:txBody>
          <a:bodyPr>
            <a:spAutoFit/>
          </a:bodyPr>
          <a:lstStyle/>
          <a:p>
            <a:pPr algn="ctr"/>
            <a:r>
              <a:rPr lang="es-MX" dirty="0" smtClean="0">
                <a:solidFill>
                  <a:schemeClr val="accent4">
                    <a:lumMod val="60000"/>
                    <a:lumOff val="40000"/>
                  </a:schemeClr>
                </a:solidFill>
              </a:rPr>
              <a:t>Material de apoyo para la Unidad de aprendizaje “Laboratorio de Mecánica”, la cual es una unidad  obligatoria del Tercer Semestre del Plan de Estudios de la Licenciatura de Físico de la Facultad de Ciencias</a:t>
            </a:r>
            <a:endParaRPr lang="es-ES" dirty="0">
              <a:solidFill>
                <a:schemeClr val="accent4">
                  <a:lumMod val="60000"/>
                  <a:lumOff val="40000"/>
                </a:schemeClr>
              </a:solidFill>
            </a:endParaRPr>
          </a:p>
        </p:txBody>
      </p:sp>
      <p:sp>
        <p:nvSpPr>
          <p:cNvPr id="27665" name="Rectangle 17"/>
          <p:cNvSpPr>
            <a:spLocks noChangeArrowheads="1"/>
          </p:cNvSpPr>
          <p:nvPr/>
        </p:nvSpPr>
        <p:spPr bwMode="auto">
          <a:xfrm>
            <a:off x="1979613" y="3933949"/>
            <a:ext cx="5268912" cy="575171"/>
          </a:xfrm>
          <a:prstGeom prst="rect">
            <a:avLst/>
          </a:prstGeom>
          <a:noFill/>
          <a:ln w="9525">
            <a:noFill/>
            <a:miter lim="800000"/>
            <a:headEnd/>
            <a:tailEnd/>
          </a:ln>
        </p:spPr>
        <p:txBody>
          <a:bodyPr lIns="82296" tIns="41148" rIns="82296" bIns="41148"/>
          <a:lstStyle/>
          <a:p>
            <a:pPr algn="ctr"/>
            <a:r>
              <a:rPr lang="es-MX" sz="3200" b="1" dirty="0">
                <a:solidFill>
                  <a:srgbClr val="FFC000"/>
                </a:solidFill>
              </a:rPr>
              <a:t>P</a:t>
            </a:r>
            <a:r>
              <a:rPr lang="es-MX" sz="3200" b="1" dirty="0" smtClean="0">
                <a:solidFill>
                  <a:srgbClr val="FFC000"/>
                </a:solidFill>
              </a:rPr>
              <a:t>lano inclinado</a:t>
            </a:r>
            <a:endParaRPr lang="es-ES" sz="3200" dirty="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 la practica</a:t>
            </a:r>
            <a:endParaRPr lang="es-MX" dirty="0"/>
          </a:p>
        </p:txBody>
      </p:sp>
      <p:sp>
        <p:nvSpPr>
          <p:cNvPr id="3" name="Marcador de contenido 2"/>
          <p:cNvSpPr>
            <a:spLocks noGrp="1"/>
          </p:cNvSpPr>
          <p:nvPr>
            <p:ph idx="1"/>
          </p:nvPr>
        </p:nvSpPr>
        <p:spPr/>
        <p:txBody>
          <a:bodyPr/>
          <a:lstStyle/>
          <a:p>
            <a:r>
              <a:rPr lang="es-MX" dirty="0"/>
              <a:t>S</a:t>
            </a:r>
            <a:r>
              <a:rPr lang="es-MX" dirty="0" smtClean="0"/>
              <a:t>e </a:t>
            </a:r>
            <a:r>
              <a:rPr lang="es-MX" dirty="0"/>
              <a:t>describe una </a:t>
            </a:r>
            <a:r>
              <a:rPr lang="es-MX" dirty="0" smtClean="0"/>
              <a:t>práctica </a:t>
            </a:r>
            <a:r>
              <a:rPr lang="es-MX" dirty="0"/>
              <a:t>que estudia el movimiento de un cuerpo que desliza a lo largo de un plano inclinado hacia abajo y hacia arriba</a:t>
            </a:r>
            <a:r>
              <a:rPr lang="es-MX" dirty="0" smtClean="0"/>
              <a:t>.</a:t>
            </a:r>
          </a:p>
          <a:p>
            <a:r>
              <a:rPr lang="es-MX" dirty="0" smtClean="0"/>
              <a:t> </a:t>
            </a:r>
            <a:r>
              <a:rPr lang="es-MX" dirty="0"/>
              <a:t>A partir de las medidas de desplazamientos y tiempos, se pretende determinar el coeficiente cinético μ de rozamiento y la aceleración de la gravedad g.</a:t>
            </a:r>
          </a:p>
        </p:txBody>
      </p:sp>
    </p:spTree>
    <p:extLst>
      <p:ext uri="{BB962C8B-B14F-4D97-AF65-F5344CB8AC3E}">
        <p14:creationId xmlns:p14="http://schemas.microsoft.com/office/powerpoint/2010/main" val="4113485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Material utilizado</a:t>
            </a:r>
            <a:endParaRPr lang="es-MX" dirty="0"/>
          </a:p>
        </p:txBody>
      </p:sp>
      <p:sp>
        <p:nvSpPr>
          <p:cNvPr id="3" name="Marcador de contenido 2"/>
          <p:cNvSpPr>
            <a:spLocks noGrp="1"/>
          </p:cNvSpPr>
          <p:nvPr>
            <p:ph idx="1"/>
          </p:nvPr>
        </p:nvSpPr>
        <p:spPr/>
        <p:txBody>
          <a:bodyPr/>
          <a:lstStyle/>
          <a:p>
            <a:r>
              <a:rPr lang="es-MX" dirty="0" smtClean="0"/>
              <a:t>Plano inclinado de Madera.</a:t>
            </a:r>
          </a:p>
          <a:p>
            <a:r>
              <a:rPr lang="es-MX" dirty="0" smtClean="0"/>
              <a:t>Juego de masas</a:t>
            </a:r>
          </a:p>
          <a:p>
            <a:r>
              <a:rPr lang="es-MX" dirty="0" smtClean="0"/>
              <a:t>Cronómetros digitales</a:t>
            </a:r>
          </a:p>
          <a:p>
            <a:r>
              <a:rPr lang="es-MX" dirty="0" smtClean="0"/>
              <a:t>Transportador</a:t>
            </a:r>
          </a:p>
          <a:p>
            <a:r>
              <a:rPr lang="es-MX" dirty="0" err="1" smtClean="0"/>
              <a:t>Flexometro</a:t>
            </a:r>
            <a:endParaRPr lang="es-MX" dirty="0"/>
          </a:p>
        </p:txBody>
      </p:sp>
    </p:spTree>
    <p:extLst>
      <p:ext uri="{BB962C8B-B14F-4D97-AF65-F5344CB8AC3E}">
        <p14:creationId xmlns:p14="http://schemas.microsoft.com/office/powerpoint/2010/main" val="4086755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Bloque inmóvil en el plano inclinado</a:t>
            </a:r>
            <a:endParaRPr lang="es-MX" dirty="0"/>
          </a:p>
        </p:txBody>
      </p:sp>
      <p:sp>
        <p:nvSpPr>
          <p:cNvPr id="3" name="Marcador de contenido 2"/>
          <p:cNvSpPr>
            <a:spLocks noGrp="1"/>
          </p:cNvSpPr>
          <p:nvPr>
            <p:ph idx="1"/>
          </p:nvPr>
        </p:nvSpPr>
        <p:spPr/>
        <p:txBody>
          <a:bodyPr>
            <a:normAutofit fontScale="92500" lnSpcReduction="10000"/>
          </a:bodyPr>
          <a:lstStyle/>
          <a:p>
            <a:r>
              <a:rPr lang="es-MX" dirty="0" smtClean="0"/>
              <a:t>Si suponemos que el plano inclinado a un ángulo θ no presenta rozamiento de tal manera que  μ=0</a:t>
            </a:r>
          </a:p>
          <a:p>
            <a:endParaRPr lang="es-MX" dirty="0"/>
          </a:p>
          <a:p>
            <a:pPr marL="0" indent="0">
              <a:buNone/>
            </a:pPr>
            <a:r>
              <a:rPr lang="es-MX" dirty="0"/>
              <a:t>Las fuerzas sobre el cuerpo son:</a:t>
            </a:r>
          </a:p>
          <a:p>
            <a:pPr marL="0" indent="0">
              <a:buNone/>
            </a:pPr>
            <a:r>
              <a:rPr lang="es-MX" dirty="0" smtClean="0"/>
              <a:t> El </a:t>
            </a:r>
            <a:r>
              <a:rPr lang="es-MX" dirty="0"/>
              <a:t>peso mg</a:t>
            </a:r>
          </a:p>
          <a:p>
            <a:pPr marL="0" indent="0">
              <a:buNone/>
            </a:pPr>
            <a:r>
              <a:rPr lang="es-MX" dirty="0" smtClean="0"/>
              <a:t>La </a:t>
            </a:r>
            <a:r>
              <a:rPr lang="es-MX" dirty="0"/>
              <a:t>reacción del plano </a:t>
            </a:r>
            <a:r>
              <a:rPr lang="es-MX" dirty="0" smtClean="0"/>
              <a:t>N</a:t>
            </a:r>
          </a:p>
          <a:p>
            <a:pPr marL="0" indent="0">
              <a:buNone/>
            </a:pPr>
            <a:endParaRPr lang="es-MX" dirty="0" smtClean="0"/>
          </a:p>
          <a:p>
            <a:pPr marL="0" indent="0">
              <a:buNone/>
            </a:pPr>
            <a:r>
              <a:rPr lang="es-MX" dirty="0" smtClean="0"/>
              <a:t>Como </a:t>
            </a:r>
            <a:r>
              <a:rPr lang="es-MX" dirty="0"/>
              <a:t>hay equilibrio en sentido perpendicular al plano inclinado</a:t>
            </a:r>
          </a:p>
          <a:p>
            <a:pPr marL="0" indent="0" algn="ctr">
              <a:buNone/>
            </a:pPr>
            <a:r>
              <a:rPr lang="es-MX" dirty="0" smtClean="0"/>
              <a:t>N = mg </a:t>
            </a:r>
            <a:r>
              <a:rPr lang="es-MX" dirty="0" err="1" smtClean="0"/>
              <a:t>cos</a:t>
            </a:r>
            <a:r>
              <a:rPr lang="el-GR" dirty="0"/>
              <a:t>θ</a:t>
            </a:r>
            <a:endParaRPr lang="es-MX" dirty="0" smtClean="0"/>
          </a:p>
          <a:p>
            <a:pPr marL="0" indent="0">
              <a:buNone/>
            </a:pPr>
            <a:endParaRPr lang="es-MX" dirty="0"/>
          </a:p>
          <a:p>
            <a:endParaRPr lang="es-MX" dirty="0"/>
          </a:p>
        </p:txBody>
      </p:sp>
      <p:pic>
        <p:nvPicPr>
          <p:cNvPr id="4" name="Imagen 3"/>
          <p:cNvPicPr>
            <a:picLocks noChangeAspect="1"/>
          </p:cNvPicPr>
          <p:nvPr/>
        </p:nvPicPr>
        <p:blipFill>
          <a:blip r:embed="rId2"/>
          <a:stretch>
            <a:fillRect/>
          </a:stretch>
        </p:blipFill>
        <p:spPr>
          <a:xfrm>
            <a:off x="5914242" y="3284984"/>
            <a:ext cx="2590800" cy="1114425"/>
          </a:xfrm>
          <a:prstGeom prst="rect">
            <a:avLst/>
          </a:prstGeom>
        </p:spPr>
      </p:pic>
    </p:spTree>
    <p:extLst>
      <p:ext uri="{BB962C8B-B14F-4D97-AF65-F5344CB8AC3E}">
        <p14:creationId xmlns:p14="http://schemas.microsoft.com/office/powerpoint/2010/main" val="1240311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Ecuaciones</a:t>
            </a:r>
            <a:endParaRPr lang="es-MX" dirty="0"/>
          </a:p>
        </p:txBody>
      </p:sp>
      <p:sp>
        <p:nvSpPr>
          <p:cNvPr id="3" name="Marcador de contenido 2"/>
          <p:cNvSpPr>
            <a:spLocks noGrp="1"/>
          </p:cNvSpPr>
          <p:nvPr>
            <p:ph idx="1"/>
          </p:nvPr>
        </p:nvSpPr>
        <p:spPr/>
        <p:txBody>
          <a:bodyPr>
            <a:normAutofit fontScale="92500" lnSpcReduction="20000"/>
          </a:bodyPr>
          <a:lstStyle/>
          <a:p>
            <a:r>
              <a:rPr lang="es-MX" dirty="0" smtClean="0"/>
              <a:t>Usando </a:t>
            </a:r>
            <a:r>
              <a:rPr lang="es-MX" dirty="0"/>
              <a:t>la segunda ley de Newton al movimiento a lo largo del plano</a:t>
            </a:r>
          </a:p>
          <a:p>
            <a:endParaRPr lang="es-MX" dirty="0"/>
          </a:p>
          <a:p>
            <a:pPr marL="0" indent="0" algn="ctr">
              <a:buNone/>
            </a:pPr>
            <a:r>
              <a:rPr lang="es-MX" dirty="0" err="1"/>
              <a:t>m</a:t>
            </a:r>
            <a:r>
              <a:rPr lang="es-MX" dirty="0" err="1" smtClean="0"/>
              <a:t>a</a:t>
            </a:r>
            <a:r>
              <a:rPr lang="es-MX" dirty="0" smtClean="0"/>
              <a:t> = mg </a:t>
            </a:r>
            <a:r>
              <a:rPr lang="es-MX" dirty="0" err="1" smtClean="0"/>
              <a:t>senθ</a:t>
            </a:r>
            <a:r>
              <a:rPr lang="es-MX" dirty="0"/>
              <a:t>,  </a:t>
            </a:r>
          </a:p>
          <a:p>
            <a:pPr marL="0" indent="0" algn="ctr">
              <a:buNone/>
            </a:pPr>
            <a:r>
              <a:rPr lang="es-MX" dirty="0"/>
              <a:t>a</a:t>
            </a:r>
            <a:r>
              <a:rPr lang="es-MX" dirty="0" smtClean="0"/>
              <a:t> = g </a:t>
            </a:r>
            <a:r>
              <a:rPr lang="es-MX" dirty="0" err="1" smtClean="0"/>
              <a:t>senθ</a:t>
            </a:r>
            <a:r>
              <a:rPr lang="es-MX" dirty="0"/>
              <a:t>, </a:t>
            </a:r>
          </a:p>
          <a:p>
            <a:endParaRPr lang="es-MX" dirty="0"/>
          </a:p>
          <a:p>
            <a:r>
              <a:rPr lang="es-MX" dirty="0"/>
              <a:t>Si el cuerpo parte del reposo en la posición </a:t>
            </a:r>
            <a:r>
              <a:rPr lang="es-MX" dirty="0" smtClean="0"/>
              <a:t>“A”</a:t>
            </a:r>
          </a:p>
          <a:p>
            <a:r>
              <a:rPr lang="es-MX" dirty="0"/>
              <a:t>L</a:t>
            </a:r>
            <a:r>
              <a:rPr lang="es-MX" dirty="0" smtClean="0"/>
              <a:t>as </a:t>
            </a:r>
            <a:r>
              <a:rPr lang="es-MX" dirty="0"/>
              <a:t>ecuaciones del movimiento son:</a:t>
            </a:r>
          </a:p>
          <a:p>
            <a:endParaRPr lang="es-MX" dirty="0"/>
          </a:p>
          <a:p>
            <a:pPr marL="0" indent="0" algn="ctr">
              <a:buNone/>
            </a:pPr>
            <a:r>
              <a:rPr lang="es-MX" dirty="0"/>
              <a:t>v= </a:t>
            </a:r>
            <a:r>
              <a:rPr lang="es-MX" dirty="0" smtClean="0"/>
              <a:t>g </a:t>
            </a:r>
            <a:r>
              <a:rPr lang="es-MX" dirty="0" err="1" smtClean="0"/>
              <a:t>senθ</a:t>
            </a:r>
            <a:r>
              <a:rPr lang="es-MX" dirty="0" smtClean="0"/>
              <a:t> · t</a:t>
            </a:r>
            <a:endParaRPr lang="es-MX" dirty="0"/>
          </a:p>
          <a:p>
            <a:pPr marL="0" indent="0" algn="ctr">
              <a:buNone/>
            </a:pPr>
            <a:r>
              <a:rPr lang="es-MX" dirty="0"/>
              <a:t>x= </a:t>
            </a:r>
            <a:r>
              <a:rPr lang="es-MX" dirty="0" smtClean="0"/>
              <a:t>g </a:t>
            </a:r>
            <a:r>
              <a:rPr lang="es-MX" dirty="0" err="1" smtClean="0"/>
              <a:t>senθ</a:t>
            </a:r>
            <a:r>
              <a:rPr lang="es-MX" dirty="0" smtClean="0"/>
              <a:t> · t2/2</a:t>
            </a:r>
            <a:endParaRPr lang="es-MX" dirty="0"/>
          </a:p>
          <a:p>
            <a:endParaRPr lang="es-MX" dirty="0"/>
          </a:p>
          <a:p>
            <a:endParaRPr lang="es-MX" dirty="0"/>
          </a:p>
          <a:p>
            <a:endParaRPr lang="es-MX" dirty="0"/>
          </a:p>
        </p:txBody>
      </p:sp>
    </p:spTree>
    <p:extLst>
      <p:ext uri="{BB962C8B-B14F-4D97-AF65-F5344CB8AC3E}">
        <p14:creationId xmlns:p14="http://schemas.microsoft.com/office/powerpoint/2010/main" val="2565390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Obtención de la fuerza de gravedad</a:t>
            </a:r>
            <a:endParaRPr lang="es-MX" dirty="0"/>
          </a:p>
        </p:txBody>
      </p:sp>
      <p:pic>
        <p:nvPicPr>
          <p:cNvPr id="3074" name="Picture 2" descr="http://www.sc.ehu.es/sbweb/fisica/dinamica/rozamiento/dinamico2/Image1.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3848" y="4982267"/>
            <a:ext cx="2088232" cy="103153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899592" y="2690336"/>
            <a:ext cx="7272808" cy="1754326"/>
          </a:xfrm>
          <a:prstGeom prst="rect">
            <a:avLst/>
          </a:prstGeom>
        </p:spPr>
        <p:txBody>
          <a:bodyPr wrap="square">
            <a:spAutoFit/>
          </a:bodyPr>
          <a:lstStyle/>
          <a:p>
            <a:r>
              <a:rPr lang="es-MX" dirty="0"/>
              <a:t>Conocido el ángulo θ que forma el plano inclinado con la horizontal, el desplazamiento x </a:t>
            </a:r>
            <a:r>
              <a:rPr lang="es-MX" dirty="0" smtClean="0"/>
              <a:t>de la masa </a:t>
            </a:r>
            <a:r>
              <a:rPr lang="es-MX" dirty="0"/>
              <a:t>entre </a:t>
            </a:r>
            <a:r>
              <a:rPr lang="es-MX" dirty="0" smtClean="0"/>
              <a:t>“A” </a:t>
            </a:r>
            <a:r>
              <a:rPr lang="es-MX" dirty="0"/>
              <a:t>y </a:t>
            </a:r>
            <a:r>
              <a:rPr lang="es-MX" dirty="0" smtClean="0"/>
              <a:t>“B” </a:t>
            </a:r>
          </a:p>
          <a:p>
            <a:endParaRPr lang="es-MX" dirty="0" smtClean="0"/>
          </a:p>
          <a:p>
            <a:r>
              <a:rPr lang="es-MX" dirty="0" smtClean="0"/>
              <a:t> se mide el </a:t>
            </a:r>
            <a:r>
              <a:rPr lang="es-MX" dirty="0"/>
              <a:t>tiempo </a:t>
            </a:r>
            <a:r>
              <a:rPr lang="es-MX" dirty="0" smtClean="0"/>
              <a:t>“t” </a:t>
            </a:r>
            <a:r>
              <a:rPr lang="es-MX" dirty="0"/>
              <a:t>que </a:t>
            </a:r>
            <a:r>
              <a:rPr lang="es-MX" dirty="0" smtClean="0"/>
              <a:t>tarda </a:t>
            </a:r>
            <a:r>
              <a:rPr lang="es-MX" dirty="0"/>
              <a:t>en </a:t>
            </a:r>
            <a:r>
              <a:rPr lang="es-MX" dirty="0" smtClean="0"/>
              <a:t>desplazarse</a:t>
            </a:r>
          </a:p>
          <a:p>
            <a:endParaRPr lang="es-MX" dirty="0" smtClean="0"/>
          </a:p>
          <a:p>
            <a:r>
              <a:rPr lang="es-MX" dirty="0" smtClean="0"/>
              <a:t> </a:t>
            </a:r>
            <a:r>
              <a:rPr lang="es-MX" dirty="0"/>
              <a:t>despejamos la </a:t>
            </a:r>
            <a:r>
              <a:rPr lang="es-MX" dirty="0" smtClean="0"/>
              <a:t>aceleración “a” </a:t>
            </a:r>
            <a:r>
              <a:rPr lang="es-MX" dirty="0"/>
              <a:t>de la gravedad </a:t>
            </a:r>
            <a:r>
              <a:rPr lang="es-MX" dirty="0" smtClean="0"/>
              <a:t>“g”</a:t>
            </a:r>
            <a:endParaRPr lang="es-MX" dirty="0"/>
          </a:p>
        </p:txBody>
      </p:sp>
    </p:spTree>
    <p:extLst>
      <p:ext uri="{BB962C8B-B14F-4D97-AF65-F5344CB8AC3E}">
        <p14:creationId xmlns:p14="http://schemas.microsoft.com/office/powerpoint/2010/main" val="3930342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p:txBody>
          <a:bodyPr/>
          <a:lstStyle/>
          <a:p>
            <a:r>
              <a:rPr lang="es-MX" dirty="0" smtClean="0"/>
              <a:t>Bloque en movimiento</a:t>
            </a:r>
            <a:endParaRPr lang="es-MX" dirty="0"/>
          </a:p>
        </p:txBody>
      </p:sp>
      <p:pic>
        <p:nvPicPr>
          <p:cNvPr id="12" name="Marcador de contenido 11"/>
          <p:cNvPicPr>
            <a:picLocks noGrp="1" noChangeAspect="1"/>
          </p:cNvPicPr>
          <p:nvPr>
            <p:ph idx="1"/>
          </p:nvPr>
        </p:nvPicPr>
        <p:blipFill>
          <a:blip r:embed="rId2"/>
          <a:stretch>
            <a:fillRect/>
          </a:stretch>
        </p:blipFill>
        <p:spPr>
          <a:xfrm>
            <a:off x="1187624" y="3284985"/>
            <a:ext cx="2752725" cy="1728192"/>
          </a:xfrm>
          <a:prstGeom prst="rect">
            <a:avLst/>
          </a:prstGeom>
        </p:spPr>
      </p:pic>
      <p:sp>
        <p:nvSpPr>
          <p:cNvPr id="6" name="Rectángulo 5"/>
          <p:cNvSpPr/>
          <p:nvPr/>
        </p:nvSpPr>
        <p:spPr>
          <a:xfrm>
            <a:off x="5220072" y="1997839"/>
            <a:ext cx="3542928" cy="3139321"/>
          </a:xfrm>
          <a:prstGeom prst="rect">
            <a:avLst/>
          </a:prstGeom>
        </p:spPr>
        <p:txBody>
          <a:bodyPr wrap="square">
            <a:spAutoFit/>
          </a:bodyPr>
          <a:lstStyle/>
          <a:p>
            <a:endParaRPr lang="es-MX" dirty="0"/>
          </a:p>
          <a:p>
            <a:r>
              <a:rPr lang="es-MX" dirty="0"/>
              <a:t>	</a:t>
            </a:r>
          </a:p>
          <a:p>
            <a:r>
              <a:rPr lang="es-MX" dirty="0"/>
              <a:t>Las fuerzas sobre </a:t>
            </a:r>
            <a:r>
              <a:rPr lang="es-MX" dirty="0" smtClean="0"/>
              <a:t>la masa </a:t>
            </a:r>
            <a:r>
              <a:rPr lang="es-MX" dirty="0"/>
              <a:t>son:</a:t>
            </a:r>
          </a:p>
          <a:p>
            <a:endParaRPr lang="es-MX" dirty="0"/>
          </a:p>
          <a:p>
            <a:r>
              <a:rPr lang="es-MX" dirty="0"/>
              <a:t>El peso mg</a:t>
            </a:r>
          </a:p>
          <a:p>
            <a:endParaRPr lang="es-MX" dirty="0"/>
          </a:p>
          <a:p>
            <a:r>
              <a:rPr lang="es-MX" dirty="0" smtClean="0"/>
              <a:t>el plano normal  </a:t>
            </a:r>
            <a:r>
              <a:rPr lang="es-MX" dirty="0"/>
              <a:t>N</a:t>
            </a:r>
          </a:p>
          <a:p>
            <a:endParaRPr lang="es-MX" dirty="0"/>
          </a:p>
          <a:p>
            <a:r>
              <a:rPr lang="es-MX" dirty="0"/>
              <a:t>La </a:t>
            </a:r>
            <a:r>
              <a:rPr lang="es-MX" dirty="0" smtClean="0"/>
              <a:t>fuerza de fricción </a:t>
            </a:r>
            <a:r>
              <a:rPr lang="es-MX" dirty="0"/>
              <a:t>Fr </a:t>
            </a:r>
            <a:r>
              <a:rPr lang="es-MX" dirty="0" smtClean="0"/>
              <a:t> </a:t>
            </a:r>
            <a:r>
              <a:rPr lang="es-MX" dirty="0"/>
              <a:t>que se opone al movimiento del cuerpo</a:t>
            </a:r>
          </a:p>
        </p:txBody>
      </p:sp>
    </p:spTree>
    <p:extLst>
      <p:ext uri="{BB962C8B-B14F-4D97-AF65-F5344CB8AC3E}">
        <p14:creationId xmlns:p14="http://schemas.microsoft.com/office/powerpoint/2010/main" val="146206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Coeficiente de rozamiento </a:t>
            </a:r>
            <a:endParaRPr lang="es-MX" dirty="0"/>
          </a:p>
        </p:txBody>
      </p:sp>
      <p:sp>
        <p:nvSpPr>
          <p:cNvPr id="3" name="Marcador de contenido 2"/>
          <p:cNvSpPr>
            <a:spLocks noGrp="1"/>
          </p:cNvSpPr>
          <p:nvPr>
            <p:ph idx="1"/>
          </p:nvPr>
        </p:nvSpPr>
        <p:spPr/>
        <p:txBody>
          <a:bodyPr>
            <a:normAutofit fontScale="62500" lnSpcReduction="20000"/>
          </a:bodyPr>
          <a:lstStyle/>
          <a:p>
            <a:r>
              <a:rPr lang="es-MX" dirty="0" smtClean="0"/>
              <a:t>Si </a:t>
            </a:r>
            <a:r>
              <a:rPr lang="es-MX" dirty="0"/>
              <a:t>el coeficiente de rozamiento μ es </a:t>
            </a:r>
            <a:r>
              <a:rPr lang="es-MX" dirty="0" smtClean="0"/>
              <a:t>pequeño</a:t>
            </a:r>
            <a:endParaRPr lang="es-MX" dirty="0"/>
          </a:p>
          <a:p>
            <a:endParaRPr lang="es-MX" dirty="0" smtClean="0"/>
          </a:p>
          <a:p>
            <a:pPr marL="0" indent="0" algn="ctr">
              <a:buNone/>
            </a:pPr>
            <a:r>
              <a:rPr lang="es-MX" dirty="0" smtClean="0"/>
              <a:t> </a:t>
            </a:r>
            <a:r>
              <a:rPr lang="es-MX" dirty="0"/>
              <a:t>tan</a:t>
            </a:r>
            <a:r>
              <a:rPr lang="el-GR" dirty="0" smtClean="0"/>
              <a:t>θ</a:t>
            </a:r>
            <a:r>
              <a:rPr lang="es-MX" dirty="0" smtClean="0"/>
              <a:t>  </a:t>
            </a:r>
            <a:r>
              <a:rPr lang="el-GR" dirty="0" smtClean="0"/>
              <a:t>&gt;</a:t>
            </a:r>
            <a:r>
              <a:rPr lang="es-MX" dirty="0" smtClean="0"/>
              <a:t>  </a:t>
            </a:r>
            <a:r>
              <a:rPr lang="el-GR" dirty="0" smtClean="0"/>
              <a:t>μ</a:t>
            </a:r>
            <a:endParaRPr lang="es-MX" dirty="0" smtClean="0"/>
          </a:p>
          <a:p>
            <a:endParaRPr lang="es-MX" dirty="0" smtClean="0"/>
          </a:p>
          <a:p>
            <a:r>
              <a:rPr lang="es-MX" dirty="0"/>
              <a:t>Aplicamos la segunda ley de Newton al movimiento del cuerpo en la dirección del plano inclinado hacia abajo.</a:t>
            </a:r>
          </a:p>
          <a:p>
            <a:endParaRPr lang="es-MX" dirty="0"/>
          </a:p>
          <a:p>
            <a:pPr marL="0" indent="0" algn="ctr">
              <a:buNone/>
            </a:pPr>
            <a:r>
              <a:rPr lang="es-MX" dirty="0"/>
              <a:t>ma1</a:t>
            </a:r>
            <a:r>
              <a:rPr lang="es-MX" dirty="0" smtClean="0"/>
              <a:t>= mg </a:t>
            </a:r>
            <a:r>
              <a:rPr lang="es-MX" dirty="0" err="1" smtClean="0"/>
              <a:t>senθ</a:t>
            </a:r>
            <a:r>
              <a:rPr lang="es-MX" dirty="0" smtClean="0"/>
              <a:t> - Fr</a:t>
            </a:r>
            <a:r>
              <a:rPr lang="es-MX" dirty="0"/>
              <a:t>, </a:t>
            </a:r>
          </a:p>
          <a:p>
            <a:endParaRPr lang="es-MX" dirty="0" smtClean="0"/>
          </a:p>
          <a:p>
            <a:pPr marL="0" indent="0" algn="ctr">
              <a:buNone/>
            </a:pPr>
            <a:r>
              <a:rPr lang="es-MX" dirty="0" smtClean="0"/>
              <a:t>Fr = </a:t>
            </a:r>
            <a:r>
              <a:rPr lang="es-MX" dirty="0" err="1" smtClean="0"/>
              <a:t>μN</a:t>
            </a:r>
            <a:r>
              <a:rPr lang="es-MX" dirty="0" smtClean="0"/>
              <a:t> = μ mg </a:t>
            </a:r>
            <a:r>
              <a:rPr lang="es-MX" dirty="0" err="1" smtClean="0"/>
              <a:t>cosθ</a:t>
            </a:r>
            <a:endParaRPr lang="es-MX" dirty="0"/>
          </a:p>
          <a:p>
            <a:endParaRPr lang="es-MX" dirty="0"/>
          </a:p>
          <a:p>
            <a:r>
              <a:rPr lang="es-MX" dirty="0"/>
              <a:t>La aceleración a1, vale</a:t>
            </a:r>
          </a:p>
          <a:p>
            <a:endParaRPr lang="es-MX" dirty="0"/>
          </a:p>
          <a:p>
            <a:pPr marL="0" indent="0" algn="ctr">
              <a:buNone/>
            </a:pPr>
            <a:r>
              <a:rPr lang="es-MX" dirty="0"/>
              <a:t>a</a:t>
            </a:r>
            <a:r>
              <a:rPr lang="es-MX" dirty="0" smtClean="0"/>
              <a:t>1 = g (</a:t>
            </a:r>
            <a:r>
              <a:rPr lang="es-MX" dirty="0" err="1"/>
              <a:t>senθ-μcosθ</a:t>
            </a:r>
            <a:r>
              <a:rPr lang="es-MX" dirty="0" smtClean="0"/>
              <a:t>)</a:t>
            </a:r>
          </a:p>
          <a:p>
            <a:endParaRPr lang="es-MX" dirty="0" smtClean="0"/>
          </a:p>
          <a:p>
            <a:endParaRPr lang="es-MX" dirty="0"/>
          </a:p>
          <a:p>
            <a:endParaRPr lang="es-MX" dirty="0"/>
          </a:p>
          <a:p>
            <a:endParaRPr lang="es-MX" dirty="0"/>
          </a:p>
        </p:txBody>
      </p:sp>
    </p:spTree>
    <p:extLst>
      <p:ext uri="{BB962C8B-B14F-4D97-AF65-F5344CB8AC3E}">
        <p14:creationId xmlns:p14="http://schemas.microsoft.com/office/powerpoint/2010/main" val="38768527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Obtención de la aceleración</a:t>
            </a:r>
            <a:endParaRPr lang="es-MX" dirty="0"/>
          </a:p>
        </p:txBody>
      </p:sp>
      <p:pic>
        <p:nvPicPr>
          <p:cNvPr id="5122" name="Picture 2" descr="http://www.sc.ehu.es/sbweb/fisica/dinamica/rozamiento/dinamico2/Image2.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31840" y="4653136"/>
            <a:ext cx="2016224" cy="730517"/>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971600" y="2690336"/>
            <a:ext cx="7200800" cy="1477328"/>
          </a:xfrm>
          <a:prstGeom prst="rect">
            <a:avLst/>
          </a:prstGeom>
        </p:spPr>
        <p:txBody>
          <a:bodyPr wrap="square">
            <a:spAutoFit/>
          </a:bodyPr>
          <a:lstStyle/>
          <a:p>
            <a:r>
              <a:rPr lang="es-MX" dirty="0"/>
              <a:t>Se mide el </a:t>
            </a:r>
            <a:r>
              <a:rPr lang="es-MX" dirty="0" smtClean="0"/>
              <a:t>desplazamiento del bloque “x1”del </a:t>
            </a:r>
            <a:r>
              <a:rPr lang="es-MX" dirty="0"/>
              <a:t>cuerpo, desde </a:t>
            </a:r>
            <a:r>
              <a:rPr lang="es-MX" dirty="0" smtClean="0"/>
              <a:t>“A” </a:t>
            </a:r>
            <a:r>
              <a:rPr lang="es-MX" dirty="0"/>
              <a:t>hasta </a:t>
            </a:r>
            <a:r>
              <a:rPr lang="es-MX" dirty="0" smtClean="0"/>
              <a:t>“B” </a:t>
            </a:r>
            <a:r>
              <a:rPr lang="es-MX" dirty="0"/>
              <a:t>y el tiempo </a:t>
            </a:r>
            <a:r>
              <a:rPr lang="es-MX" dirty="0" smtClean="0"/>
              <a:t>“t1” </a:t>
            </a:r>
            <a:r>
              <a:rPr lang="es-MX" dirty="0"/>
              <a:t>que emplea en desplazarse partiendo de </a:t>
            </a:r>
            <a:r>
              <a:rPr lang="es-MX" dirty="0" smtClean="0"/>
              <a:t>“A” </a:t>
            </a:r>
            <a:r>
              <a:rPr lang="es-MX" dirty="0"/>
              <a:t>en </a:t>
            </a:r>
            <a:r>
              <a:rPr lang="es-MX" dirty="0" smtClean="0"/>
              <a:t>reposo</a:t>
            </a:r>
          </a:p>
          <a:p>
            <a:endParaRPr lang="es-MX" dirty="0"/>
          </a:p>
          <a:p>
            <a:r>
              <a:rPr lang="es-MX" dirty="0" smtClean="0"/>
              <a:t> </a:t>
            </a:r>
            <a:r>
              <a:rPr lang="es-MX" dirty="0"/>
              <a:t>A partir de estos dos datos, se obtiene la aceleración </a:t>
            </a:r>
            <a:r>
              <a:rPr lang="es-MX" dirty="0" smtClean="0"/>
              <a:t>“a1”</a:t>
            </a:r>
            <a:endParaRPr lang="es-MX" dirty="0"/>
          </a:p>
        </p:txBody>
      </p:sp>
    </p:spTree>
    <p:extLst>
      <p:ext uri="{BB962C8B-B14F-4D97-AF65-F5344CB8AC3E}">
        <p14:creationId xmlns:p14="http://schemas.microsoft.com/office/powerpoint/2010/main" val="1055129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Ecuaciones </a:t>
            </a:r>
            <a:r>
              <a:rPr lang="es-MX" dirty="0"/>
              <a:t>d</a:t>
            </a:r>
            <a:r>
              <a:rPr lang="es-MX" dirty="0" smtClean="0"/>
              <a:t>e Movimiento</a:t>
            </a:r>
            <a:endParaRPr lang="es-MX" dirty="0"/>
          </a:p>
        </p:txBody>
      </p:sp>
      <p:pic>
        <p:nvPicPr>
          <p:cNvPr id="6146" name="Picture 2" descr="http://www.sc.ehu.es/sbweb/fisica/dinamica/rozamiento/dinamico2/plano4.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4365104"/>
            <a:ext cx="2428875" cy="110490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475656" y="2782669"/>
            <a:ext cx="3816424" cy="1200329"/>
          </a:xfrm>
          <a:prstGeom prst="rect">
            <a:avLst/>
          </a:prstGeom>
        </p:spPr>
        <p:txBody>
          <a:bodyPr wrap="square">
            <a:spAutoFit/>
          </a:bodyPr>
          <a:lstStyle/>
          <a:p>
            <a:r>
              <a:rPr lang="es-MX" dirty="0" smtClean="0">
                <a:solidFill>
                  <a:srgbClr val="000000"/>
                </a:solidFill>
                <a:latin typeface="Times New Roman" panose="02020603050405020304" pitchFamily="18" charset="0"/>
              </a:rPr>
              <a:t>Utilizando </a:t>
            </a:r>
            <a:r>
              <a:rPr lang="es-MX" dirty="0">
                <a:solidFill>
                  <a:srgbClr val="000000"/>
                </a:solidFill>
                <a:latin typeface="Times New Roman" panose="02020603050405020304" pitchFamily="18" charset="0"/>
              </a:rPr>
              <a:t>la segunda ley de Newton al movimiento del cuerpo en la dirección del plano </a:t>
            </a:r>
            <a:r>
              <a:rPr lang="es-MX" dirty="0" smtClean="0">
                <a:solidFill>
                  <a:srgbClr val="000000"/>
                </a:solidFill>
                <a:latin typeface="Times New Roman" panose="02020603050405020304" pitchFamily="18" charset="0"/>
              </a:rPr>
              <a:t>inclinado en dirección ascendente.</a:t>
            </a:r>
            <a:endParaRPr lang="es-MX" dirty="0">
              <a:solidFill>
                <a:srgbClr val="000000"/>
              </a:solidFill>
              <a:latin typeface="Times New Roman" panose="02020603050405020304" pitchFamily="18" charset="0"/>
            </a:endParaRPr>
          </a:p>
        </p:txBody>
      </p:sp>
      <p:sp>
        <p:nvSpPr>
          <p:cNvPr id="5" name="Rectángulo 4"/>
          <p:cNvSpPr/>
          <p:nvPr/>
        </p:nvSpPr>
        <p:spPr>
          <a:xfrm>
            <a:off x="6012160" y="3573016"/>
            <a:ext cx="2376264" cy="646331"/>
          </a:xfrm>
          <a:prstGeom prst="rect">
            <a:avLst/>
          </a:prstGeom>
        </p:spPr>
        <p:txBody>
          <a:bodyPr wrap="square">
            <a:spAutoFit/>
          </a:bodyPr>
          <a:lstStyle/>
          <a:p>
            <a:r>
              <a:rPr lang="es-MX" i="1" dirty="0">
                <a:solidFill>
                  <a:srgbClr val="000000"/>
                </a:solidFill>
                <a:latin typeface="Times New Roman" panose="02020603050405020304" pitchFamily="18" charset="0"/>
              </a:rPr>
              <a:t>m</a:t>
            </a:r>
            <a:r>
              <a:rPr lang="es-MX" i="1" dirty="0" smtClean="0">
                <a:solidFill>
                  <a:srgbClr val="000000"/>
                </a:solidFill>
                <a:latin typeface="Times New Roman" panose="02020603050405020304" pitchFamily="18" charset="0"/>
              </a:rPr>
              <a:t>a</a:t>
            </a:r>
            <a:r>
              <a:rPr lang="es-MX" i="1" baseline="-25000" dirty="0" smtClean="0">
                <a:solidFill>
                  <a:srgbClr val="000000"/>
                </a:solidFill>
                <a:latin typeface="Times New Roman" panose="02020603050405020304" pitchFamily="18" charset="0"/>
              </a:rPr>
              <a:t>2 </a:t>
            </a:r>
            <a:r>
              <a:rPr lang="es-MX" dirty="0" smtClean="0">
                <a:solidFill>
                  <a:srgbClr val="000000"/>
                </a:solidFill>
                <a:latin typeface="Times New Roman" panose="02020603050405020304" pitchFamily="18" charset="0"/>
              </a:rPr>
              <a:t>= </a:t>
            </a:r>
            <a:r>
              <a:rPr lang="es-MX" i="1" dirty="0" smtClean="0">
                <a:solidFill>
                  <a:srgbClr val="000000"/>
                </a:solidFill>
                <a:latin typeface="Times New Roman" panose="02020603050405020304" pitchFamily="18" charset="0"/>
              </a:rPr>
              <a:t>mg </a:t>
            </a:r>
            <a:r>
              <a:rPr lang="es-MX" dirty="0" err="1" smtClean="0">
                <a:solidFill>
                  <a:srgbClr val="000000"/>
                </a:solidFill>
                <a:latin typeface="Times New Roman" panose="02020603050405020304" pitchFamily="18" charset="0"/>
              </a:rPr>
              <a:t>sen</a:t>
            </a:r>
            <a:r>
              <a:rPr lang="el-GR" i="1" dirty="0" smtClean="0">
                <a:solidFill>
                  <a:srgbClr val="000000"/>
                </a:solidFill>
                <a:latin typeface="Times New Roman" panose="02020603050405020304" pitchFamily="18" charset="0"/>
              </a:rPr>
              <a:t>θ</a:t>
            </a:r>
            <a:r>
              <a:rPr lang="es-MX" i="1" dirty="0" smtClean="0">
                <a:solidFill>
                  <a:srgbClr val="000000"/>
                </a:solidFill>
                <a:latin typeface="Times New Roman" panose="02020603050405020304" pitchFamily="18" charset="0"/>
              </a:rPr>
              <a:t> </a:t>
            </a:r>
            <a:r>
              <a:rPr lang="el-GR" dirty="0" smtClean="0">
                <a:solidFill>
                  <a:srgbClr val="000000"/>
                </a:solidFill>
                <a:latin typeface="Times New Roman" panose="02020603050405020304" pitchFamily="18" charset="0"/>
              </a:rPr>
              <a:t>+</a:t>
            </a:r>
            <a:r>
              <a:rPr lang="es-MX" dirty="0" smtClean="0">
                <a:solidFill>
                  <a:srgbClr val="000000"/>
                </a:solidFill>
                <a:latin typeface="Times New Roman" panose="02020603050405020304" pitchFamily="18" charset="0"/>
              </a:rPr>
              <a:t> </a:t>
            </a:r>
            <a:r>
              <a:rPr lang="es-MX" i="1" dirty="0" smtClean="0">
                <a:solidFill>
                  <a:srgbClr val="000000"/>
                </a:solidFill>
                <a:latin typeface="Times New Roman" panose="02020603050405020304" pitchFamily="18" charset="0"/>
              </a:rPr>
              <a:t>F</a:t>
            </a:r>
            <a:r>
              <a:rPr lang="es-MX" i="1" baseline="-25000" dirty="0" smtClean="0">
                <a:solidFill>
                  <a:srgbClr val="000000"/>
                </a:solidFill>
                <a:latin typeface="Times New Roman" panose="02020603050405020304" pitchFamily="18" charset="0"/>
              </a:rPr>
              <a:t>r</a:t>
            </a:r>
            <a:r>
              <a:rPr lang="es-MX" dirty="0">
                <a:solidFill>
                  <a:srgbClr val="000000"/>
                </a:solidFill>
                <a:latin typeface="Times New Roman" panose="02020603050405020304" pitchFamily="18" charset="0"/>
              </a:rPr>
              <a:t>, </a:t>
            </a:r>
            <a:r>
              <a:rPr lang="es-MX" i="1" dirty="0">
                <a:solidFill>
                  <a:srgbClr val="000000"/>
                </a:solidFill>
                <a:latin typeface="Times New Roman" panose="02020603050405020304" pitchFamily="18" charset="0"/>
              </a:rPr>
              <a:t/>
            </a:r>
            <a:br>
              <a:rPr lang="es-MX" i="1" dirty="0">
                <a:solidFill>
                  <a:srgbClr val="000000"/>
                </a:solidFill>
                <a:latin typeface="Times New Roman" panose="02020603050405020304" pitchFamily="18" charset="0"/>
              </a:rPr>
            </a:br>
            <a:r>
              <a:rPr lang="es-MX" i="1" dirty="0">
                <a:solidFill>
                  <a:srgbClr val="000000"/>
                </a:solidFill>
                <a:latin typeface="Times New Roman" panose="02020603050405020304" pitchFamily="18" charset="0"/>
              </a:rPr>
              <a:t>F</a:t>
            </a:r>
            <a:r>
              <a:rPr lang="es-MX" i="1" baseline="-25000" dirty="0">
                <a:solidFill>
                  <a:srgbClr val="000000"/>
                </a:solidFill>
                <a:latin typeface="Times New Roman" panose="02020603050405020304" pitchFamily="18" charset="0"/>
              </a:rPr>
              <a:t>r</a:t>
            </a:r>
            <a:r>
              <a:rPr lang="es-MX" i="1" dirty="0" smtClean="0">
                <a:solidFill>
                  <a:srgbClr val="000000"/>
                </a:solidFill>
                <a:latin typeface="Times New Roman" panose="02020603050405020304" pitchFamily="18" charset="0"/>
              </a:rPr>
              <a:t>= </a:t>
            </a:r>
            <a:r>
              <a:rPr lang="el-GR" i="1" dirty="0" smtClean="0">
                <a:solidFill>
                  <a:srgbClr val="000000"/>
                </a:solidFill>
                <a:latin typeface="Times New Roman" panose="02020603050405020304" pitchFamily="18" charset="0"/>
              </a:rPr>
              <a:t>μ</a:t>
            </a:r>
            <a:r>
              <a:rPr lang="es-MX" i="1" dirty="0" smtClean="0">
                <a:solidFill>
                  <a:srgbClr val="000000"/>
                </a:solidFill>
                <a:latin typeface="Times New Roman" panose="02020603050405020304" pitchFamily="18" charset="0"/>
              </a:rPr>
              <a:t>N = </a:t>
            </a:r>
            <a:r>
              <a:rPr lang="el-GR" i="1" dirty="0" smtClean="0">
                <a:solidFill>
                  <a:srgbClr val="000000"/>
                </a:solidFill>
                <a:latin typeface="Times New Roman" panose="02020603050405020304" pitchFamily="18" charset="0"/>
              </a:rPr>
              <a:t>μ</a:t>
            </a:r>
            <a:r>
              <a:rPr lang="es-MX" i="1" dirty="0" smtClean="0">
                <a:solidFill>
                  <a:srgbClr val="000000"/>
                </a:solidFill>
                <a:latin typeface="Times New Roman" panose="02020603050405020304" pitchFamily="18" charset="0"/>
              </a:rPr>
              <a:t> mg </a:t>
            </a:r>
            <a:r>
              <a:rPr lang="es-MX" dirty="0" err="1" smtClean="0">
                <a:solidFill>
                  <a:srgbClr val="000000"/>
                </a:solidFill>
                <a:latin typeface="Times New Roman" panose="02020603050405020304" pitchFamily="18" charset="0"/>
              </a:rPr>
              <a:t>cos</a:t>
            </a:r>
            <a:r>
              <a:rPr lang="el-GR" i="1" dirty="0">
                <a:solidFill>
                  <a:srgbClr val="000000"/>
                </a:solidFill>
                <a:latin typeface="Times New Roman" panose="02020603050405020304" pitchFamily="18" charset="0"/>
              </a:rPr>
              <a:t>θ</a:t>
            </a:r>
            <a:endParaRPr lang="es-MX" dirty="0"/>
          </a:p>
        </p:txBody>
      </p:sp>
    </p:spTree>
    <p:extLst>
      <p:ext uri="{BB962C8B-B14F-4D97-AF65-F5344CB8AC3E}">
        <p14:creationId xmlns:p14="http://schemas.microsoft.com/office/powerpoint/2010/main" val="3712489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Aceleración de la masa en caída </a:t>
            </a:r>
            <a:endParaRPr lang="es-MX" dirty="0"/>
          </a:p>
        </p:txBody>
      </p:sp>
      <p:sp>
        <p:nvSpPr>
          <p:cNvPr id="3" name="Marcador de contenido 2"/>
          <p:cNvSpPr>
            <a:spLocks noGrp="1"/>
          </p:cNvSpPr>
          <p:nvPr>
            <p:ph idx="1"/>
          </p:nvPr>
        </p:nvSpPr>
        <p:spPr/>
        <p:txBody>
          <a:bodyPr>
            <a:normAutofit/>
          </a:bodyPr>
          <a:lstStyle/>
          <a:p>
            <a:r>
              <a:rPr lang="es-MX" dirty="0">
                <a:solidFill>
                  <a:srgbClr val="000000"/>
                </a:solidFill>
                <a:latin typeface="Times New Roman" panose="02020603050405020304" pitchFamily="18" charset="0"/>
              </a:rPr>
              <a:t>La aceleración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a:t>
            </a:r>
            <a:r>
              <a:rPr lang="es-MX" dirty="0" smtClean="0">
                <a:solidFill>
                  <a:srgbClr val="000000"/>
                </a:solidFill>
                <a:latin typeface="Times New Roman" panose="02020603050405020304" pitchFamily="18" charset="0"/>
              </a:rPr>
              <a:t>es:</a:t>
            </a:r>
          </a:p>
          <a:p>
            <a:endParaRPr lang="es-MX" dirty="0">
              <a:solidFill>
                <a:srgbClr val="000000"/>
              </a:solidFill>
              <a:latin typeface="Times New Roman" panose="02020603050405020304" pitchFamily="18" charset="0"/>
            </a:endParaRPr>
          </a:p>
          <a:p>
            <a:pPr marL="0" indent="0" algn="ctr">
              <a:buNone/>
            </a:pPr>
            <a:r>
              <a:rPr lang="es-MX" i="1" dirty="0">
                <a:solidFill>
                  <a:srgbClr val="000000"/>
                </a:solidFill>
                <a:latin typeface="Times New Roman" panose="02020603050405020304" pitchFamily="18" charset="0"/>
              </a:rPr>
              <a:t>a</a:t>
            </a:r>
            <a:r>
              <a:rPr lang="es-MX" i="1" baseline="-25000" dirty="0" smtClean="0">
                <a:solidFill>
                  <a:srgbClr val="000000"/>
                </a:solidFill>
                <a:latin typeface="Times New Roman" panose="02020603050405020304" pitchFamily="18" charset="0"/>
              </a:rPr>
              <a:t>2 </a:t>
            </a:r>
            <a:r>
              <a:rPr lang="es-MX" dirty="0" smtClean="0">
                <a:solidFill>
                  <a:srgbClr val="000000"/>
                </a:solidFill>
                <a:latin typeface="Times New Roman" panose="02020603050405020304" pitchFamily="18" charset="0"/>
              </a:rPr>
              <a:t>= </a:t>
            </a:r>
            <a:r>
              <a:rPr lang="es-MX" i="1" dirty="0" smtClean="0">
                <a:solidFill>
                  <a:srgbClr val="000000"/>
                </a:solidFill>
                <a:latin typeface="Times New Roman" panose="02020603050405020304" pitchFamily="18" charset="0"/>
              </a:rPr>
              <a:t>g </a:t>
            </a:r>
            <a:r>
              <a:rPr lang="es-MX" dirty="0" smtClean="0">
                <a:solidFill>
                  <a:srgbClr val="000000"/>
                </a:solidFill>
                <a:latin typeface="Times New Roman" panose="02020603050405020304" pitchFamily="18" charset="0"/>
              </a:rPr>
              <a:t>(</a:t>
            </a:r>
            <a:r>
              <a:rPr lang="es-MX" dirty="0" err="1" smtClean="0">
                <a:solidFill>
                  <a:srgbClr val="000000"/>
                </a:solidFill>
                <a:latin typeface="Times New Roman" panose="02020603050405020304" pitchFamily="18" charset="0"/>
              </a:rPr>
              <a:t>sen</a:t>
            </a:r>
            <a:r>
              <a:rPr lang="es-MX" i="1" dirty="0" err="1" smtClean="0">
                <a:solidFill>
                  <a:srgbClr val="000000"/>
                </a:solidFill>
                <a:latin typeface="Times New Roman" panose="02020603050405020304" pitchFamily="18" charset="0"/>
              </a:rPr>
              <a:t>θ</a:t>
            </a:r>
            <a:r>
              <a:rPr lang="es-MX" i="1" dirty="0" smtClean="0">
                <a:solidFill>
                  <a:srgbClr val="000000"/>
                </a:solidFill>
                <a:latin typeface="Times New Roman" panose="02020603050405020304" pitchFamily="18" charset="0"/>
              </a:rPr>
              <a:t> </a:t>
            </a:r>
            <a:r>
              <a:rPr lang="es-MX" dirty="0" smtClean="0">
                <a:solidFill>
                  <a:srgbClr val="000000"/>
                </a:solidFill>
                <a:latin typeface="Times New Roman" panose="02020603050405020304" pitchFamily="18" charset="0"/>
              </a:rPr>
              <a:t>+ </a:t>
            </a:r>
            <a:r>
              <a:rPr lang="es-MX" i="1" dirty="0" smtClean="0">
                <a:solidFill>
                  <a:srgbClr val="000000"/>
                </a:solidFill>
                <a:latin typeface="Times New Roman" panose="02020603050405020304" pitchFamily="18" charset="0"/>
              </a:rPr>
              <a:t>μ </a:t>
            </a:r>
            <a:r>
              <a:rPr lang="es-MX" dirty="0" err="1" smtClean="0">
                <a:solidFill>
                  <a:srgbClr val="000000"/>
                </a:solidFill>
                <a:latin typeface="Times New Roman" panose="02020603050405020304" pitchFamily="18" charset="0"/>
              </a:rPr>
              <a:t>cos</a:t>
            </a:r>
            <a:r>
              <a:rPr lang="es-MX" i="1" dirty="0" err="1" smtClean="0">
                <a:solidFill>
                  <a:srgbClr val="000000"/>
                </a:solidFill>
                <a:latin typeface="Times New Roman" panose="02020603050405020304" pitchFamily="18" charset="0"/>
              </a:rPr>
              <a:t>θ</a:t>
            </a:r>
            <a:r>
              <a:rPr lang="es-MX" dirty="0" smtClean="0">
                <a:solidFill>
                  <a:srgbClr val="000000"/>
                </a:solidFill>
                <a:latin typeface="Times New Roman" panose="02020603050405020304" pitchFamily="18" charset="0"/>
              </a:rPr>
              <a:t>)</a:t>
            </a:r>
          </a:p>
          <a:p>
            <a:pPr algn="ctr"/>
            <a:endParaRPr lang="es-MX" dirty="0">
              <a:solidFill>
                <a:srgbClr val="000000"/>
              </a:solidFill>
              <a:latin typeface="Times New Roman" panose="02020603050405020304" pitchFamily="18" charset="0"/>
            </a:endParaRPr>
          </a:p>
          <a:p>
            <a:r>
              <a:rPr lang="es-MX" dirty="0">
                <a:solidFill>
                  <a:srgbClr val="000000"/>
                </a:solidFill>
                <a:latin typeface="Times New Roman" panose="02020603050405020304" pitchFamily="18" charset="0"/>
              </a:rPr>
              <a:t>Se lanza el cuerpo </a:t>
            </a:r>
            <a:r>
              <a:rPr lang="es-MX" dirty="0" smtClean="0">
                <a:solidFill>
                  <a:srgbClr val="000000"/>
                </a:solidFill>
                <a:latin typeface="Times New Roman" panose="02020603050405020304" pitchFamily="18" charset="0"/>
              </a:rPr>
              <a:t>desde la </a:t>
            </a:r>
            <a:r>
              <a:rPr lang="es-MX" dirty="0" err="1" smtClean="0">
                <a:solidFill>
                  <a:srgbClr val="000000"/>
                </a:solidFill>
                <a:latin typeface="Times New Roman" panose="02020603050405020304" pitchFamily="18" charset="0"/>
              </a:rPr>
              <a:t>pocisión</a:t>
            </a:r>
            <a:r>
              <a:rPr lang="es-MX" dirty="0" smtClean="0">
                <a:solidFill>
                  <a:srgbClr val="000000"/>
                </a:solidFill>
                <a:latin typeface="Times New Roman" panose="02020603050405020304" pitchFamily="18" charset="0"/>
              </a:rPr>
              <a:t>  “A” con </a:t>
            </a:r>
            <a:r>
              <a:rPr lang="es-MX" dirty="0">
                <a:solidFill>
                  <a:srgbClr val="000000"/>
                </a:solidFill>
                <a:latin typeface="Times New Roman" panose="02020603050405020304" pitchFamily="18" charset="0"/>
              </a:rPr>
              <a:t>velocidad inicial </a:t>
            </a:r>
            <a:r>
              <a:rPr lang="es-MX" i="1" dirty="0" smtClean="0">
                <a:solidFill>
                  <a:srgbClr val="000000"/>
                </a:solidFill>
                <a:latin typeface="Times New Roman" panose="02020603050405020304" pitchFamily="18" charset="0"/>
              </a:rPr>
              <a:t>v</a:t>
            </a:r>
            <a:r>
              <a:rPr lang="es-MX" i="1" baseline="-25000" dirty="0" smtClean="0">
                <a:solidFill>
                  <a:srgbClr val="000000"/>
                </a:solidFill>
                <a:latin typeface="Times New Roman" panose="02020603050405020304" pitchFamily="18" charset="0"/>
              </a:rPr>
              <a:t>0</a:t>
            </a:r>
            <a:endParaRPr lang="es-MX" dirty="0">
              <a:solidFill>
                <a:srgbClr val="000000"/>
              </a:solidFill>
              <a:latin typeface="Times New Roman" panose="02020603050405020304" pitchFamily="18" charset="0"/>
            </a:endParaRPr>
          </a:p>
          <a:p>
            <a:r>
              <a:rPr lang="es-MX" dirty="0" smtClean="0">
                <a:solidFill>
                  <a:srgbClr val="000000"/>
                </a:solidFill>
                <a:latin typeface="Times New Roman" panose="02020603050405020304" pitchFamily="18" charset="0"/>
              </a:rPr>
              <a:t>  se </a:t>
            </a:r>
            <a:r>
              <a:rPr lang="es-MX" dirty="0">
                <a:solidFill>
                  <a:srgbClr val="000000"/>
                </a:solidFill>
                <a:latin typeface="Times New Roman" panose="02020603050405020304" pitchFamily="18" charset="0"/>
              </a:rPr>
              <a:t>mide el desplazamiento </a:t>
            </a:r>
            <a:r>
              <a:rPr lang="es-MX" i="1" dirty="0">
                <a:solidFill>
                  <a:srgbClr val="000000"/>
                </a:solidFill>
                <a:latin typeface="Times New Roman" panose="02020603050405020304" pitchFamily="18" charset="0"/>
              </a:rPr>
              <a:t>x</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desde </a:t>
            </a:r>
            <a:r>
              <a:rPr lang="es-MX" dirty="0" smtClean="0">
                <a:solidFill>
                  <a:srgbClr val="000000"/>
                </a:solidFill>
                <a:latin typeface="Times New Roman" panose="02020603050405020304" pitchFamily="18" charset="0"/>
              </a:rPr>
              <a:t>“A” </a:t>
            </a:r>
            <a:r>
              <a:rPr lang="es-MX" dirty="0">
                <a:solidFill>
                  <a:srgbClr val="000000"/>
                </a:solidFill>
                <a:latin typeface="Times New Roman" panose="02020603050405020304" pitchFamily="18" charset="0"/>
              </a:rPr>
              <a:t>hasta que se para en </a:t>
            </a:r>
            <a:r>
              <a:rPr lang="es-MX" dirty="0" smtClean="0">
                <a:solidFill>
                  <a:srgbClr val="000000"/>
                </a:solidFill>
                <a:latin typeface="Times New Roman" panose="02020603050405020304" pitchFamily="18" charset="0"/>
              </a:rPr>
              <a:t>“B” </a:t>
            </a:r>
          </a:p>
          <a:p>
            <a:r>
              <a:rPr lang="es-MX" dirty="0" smtClean="0">
                <a:solidFill>
                  <a:srgbClr val="000000"/>
                </a:solidFill>
                <a:latin typeface="Times New Roman" panose="02020603050405020304" pitchFamily="18" charset="0"/>
              </a:rPr>
              <a:t>medimos </a:t>
            </a:r>
            <a:r>
              <a:rPr lang="es-MX" dirty="0">
                <a:solidFill>
                  <a:srgbClr val="000000"/>
                </a:solidFill>
                <a:latin typeface="Times New Roman" panose="02020603050405020304" pitchFamily="18" charset="0"/>
              </a:rPr>
              <a:t>el tiempo </a:t>
            </a:r>
            <a:r>
              <a:rPr lang="es-MX" i="1" dirty="0">
                <a:solidFill>
                  <a:srgbClr val="000000"/>
                </a:solidFill>
                <a:latin typeface="Times New Roman" panose="02020603050405020304" pitchFamily="18" charset="0"/>
              </a:rPr>
              <a:t>t</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que emplea en desplazarse. </a:t>
            </a:r>
            <a:endParaRPr lang="es-MX" dirty="0"/>
          </a:p>
        </p:txBody>
      </p:sp>
    </p:spTree>
    <p:extLst>
      <p:ext uri="{BB962C8B-B14F-4D97-AF65-F5344CB8AC3E}">
        <p14:creationId xmlns:p14="http://schemas.microsoft.com/office/powerpoint/2010/main" val="2629050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24932" name="Rectangle 4"/>
          <p:cNvSpPr>
            <a:spLocks noGrp="1" noChangeArrowheads="1"/>
          </p:cNvSpPr>
          <p:nvPr>
            <p:ph type="title"/>
          </p:nvPr>
        </p:nvSpPr>
        <p:spPr>
          <a:xfrm>
            <a:off x="468313" y="620713"/>
            <a:ext cx="8229600" cy="706437"/>
          </a:xfrm>
          <a:noFill/>
          <a:ln/>
        </p:spPr>
        <p:txBody>
          <a:bodyPr anchorCtr="0">
            <a:normAutofit/>
          </a:bodyPr>
          <a:lstStyle/>
          <a:p>
            <a:r>
              <a:rPr lang="es-MX"/>
              <a:t>SECUENCIA DIDÁCTICA</a:t>
            </a:r>
          </a:p>
        </p:txBody>
      </p:sp>
      <p:sp>
        <p:nvSpPr>
          <p:cNvPr id="124931" name="Rectangle 3"/>
          <p:cNvSpPr>
            <a:spLocks noGrp="1" noChangeArrowheads="1"/>
          </p:cNvSpPr>
          <p:nvPr>
            <p:ph idx="1"/>
          </p:nvPr>
        </p:nvSpPr>
        <p:spPr/>
        <p:txBody>
          <a:bodyPr>
            <a:normAutofit fontScale="92500" lnSpcReduction="20000"/>
          </a:bodyPr>
          <a:lstStyle/>
          <a:p>
            <a:pPr lvl="1">
              <a:lnSpc>
                <a:spcPct val="90000"/>
              </a:lnSpc>
              <a:buFontTx/>
              <a:buNone/>
            </a:pPr>
            <a:endParaRPr lang="es-ES" sz="2000" b="1" i="1" dirty="0">
              <a:effectLst/>
            </a:endParaRPr>
          </a:p>
          <a:p>
            <a:pPr lvl="1">
              <a:lnSpc>
                <a:spcPct val="90000"/>
              </a:lnSpc>
            </a:pPr>
            <a:r>
              <a:rPr lang="es-ES" sz="2000" b="1" i="1" dirty="0">
                <a:effectLst/>
              </a:rPr>
              <a:t>Describir los conceptos </a:t>
            </a:r>
            <a:r>
              <a:rPr lang="es-ES" sz="2000" b="1" i="1" dirty="0" smtClean="0"/>
              <a:t>del método científico experimental</a:t>
            </a:r>
            <a:r>
              <a:rPr lang="es-ES" sz="2000" b="1" i="1" dirty="0" smtClean="0">
                <a:effectLst/>
              </a:rPr>
              <a:t>.</a:t>
            </a:r>
            <a:endParaRPr lang="es-ES" sz="2000" b="1" i="1" dirty="0">
              <a:effectLst/>
            </a:endParaRPr>
          </a:p>
          <a:p>
            <a:pPr lvl="1">
              <a:lnSpc>
                <a:spcPct val="90000"/>
              </a:lnSpc>
            </a:pPr>
            <a:r>
              <a:rPr lang="es-ES" sz="2000" b="1" dirty="0">
                <a:effectLst/>
              </a:rPr>
              <a:t>Presentar </a:t>
            </a:r>
            <a:r>
              <a:rPr lang="es-ES" sz="2000" b="1" dirty="0" smtClean="0"/>
              <a:t>los conceptos teóricos del plano inclinado</a:t>
            </a:r>
            <a:r>
              <a:rPr lang="es-ES" sz="2000" b="1" dirty="0" smtClean="0">
                <a:effectLst/>
              </a:rPr>
              <a:t>.</a:t>
            </a:r>
            <a:endParaRPr lang="es-MX" sz="2000" dirty="0">
              <a:effectLst/>
            </a:endParaRPr>
          </a:p>
          <a:p>
            <a:pPr lvl="1">
              <a:lnSpc>
                <a:spcPct val="90000"/>
              </a:lnSpc>
            </a:pPr>
            <a:r>
              <a:rPr lang="es-ES" sz="2000" b="1" dirty="0" smtClean="0"/>
              <a:t>Proponer el material utilizado para el desarrollo de la práctica</a:t>
            </a:r>
            <a:r>
              <a:rPr lang="es-ES" sz="2000" b="1" dirty="0" smtClean="0">
                <a:effectLst/>
              </a:rPr>
              <a:t> .</a:t>
            </a:r>
            <a:endParaRPr lang="es-MX" sz="2000" dirty="0">
              <a:effectLst/>
            </a:endParaRPr>
          </a:p>
          <a:p>
            <a:pPr lvl="1">
              <a:lnSpc>
                <a:spcPct val="90000"/>
              </a:lnSpc>
            </a:pPr>
            <a:r>
              <a:rPr lang="es-ES" sz="2000" b="1" dirty="0">
                <a:effectLst/>
              </a:rPr>
              <a:t>Describir </a:t>
            </a:r>
            <a:r>
              <a:rPr lang="es-ES" sz="2000" b="1" dirty="0" smtClean="0"/>
              <a:t>el desarrollo experimental </a:t>
            </a:r>
            <a:r>
              <a:rPr lang="es-ES" sz="2000" b="1" dirty="0" smtClean="0">
                <a:effectLst/>
              </a:rPr>
              <a:t>.</a:t>
            </a:r>
            <a:endParaRPr lang="es-MX" sz="2000" dirty="0">
              <a:effectLst/>
            </a:endParaRPr>
          </a:p>
          <a:p>
            <a:pPr lvl="1">
              <a:lnSpc>
                <a:spcPct val="90000"/>
              </a:lnSpc>
            </a:pPr>
            <a:r>
              <a:rPr lang="es-ES" sz="2000" b="1" dirty="0" smtClean="0"/>
              <a:t>Explicar la manera de </a:t>
            </a:r>
            <a:r>
              <a:rPr lang="es-ES" sz="2000" b="1" dirty="0" err="1" smtClean="0"/>
              <a:t>repersentár</a:t>
            </a:r>
            <a:r>
              <a:rPr lang="es-ES" sz="2000" b="1" dirty="0" smtClean="0"/>
              <a:t> los datos estadísticamente</a:t>
            </a:r>
            <a:r>
              <a:rPr lang="es-ES" sz="2000" b="1" dirty="0" smtClean="0">
                <a:effectLst/>
              </a:rPr>
              <a:t>.</a:t>
            </a:r>
            <a:endParaRPr lang="es-MX" sz="2000" dirty="0">
              <a:effectLst/>
            </a:endParaRPr>
          </a:p>
          <a:p>
            <a:pPr lvl="1">
              <a:lnSpc>
                <a:spcPct val="90000"/>
              </a:lnSpc>
            </a:pPr>
            <a:r>
              <a:rPr lang="es-ES" sz="2000" b="1" dirty="0" smtClean="0"/>
              <a:t>Como se deben presentar los datos del experimento</a:t>
            </a:r>
            <a:r>
              <a:rPr lang="es-ES" sz="2000" b="1" dirty="0" smtClean="0">
                <a:effectLst/>
              </a:rPr>
              <a:t>.</a:t>
            </a:r>
          </a:p>
          <a:p>
            <a:pPr lvl="1">
              <a:lnSpc>
                <a:spcPct val="90000"/>
              </a:lnSpc>
            </a:pPr>
            <a:endParaRPr lang="es-MX" sz="2000" dirty="0">
              <a:effectLst/>
            </a:endParaRPr>
          </a:p>
          <a:p>
            <a:pPr>
              <a:lnSpc>
                <a:spcPct val="90000"/>
              </a:lnSpc>
            </a:pPr>
            <a:endParaRPr lang="es-E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Ecuaciones de movimiento</a:t>
            </a:r>
            <a:endParaRPr lang="es-MX" dirty="0"/>
          </a:p>
        </p:txBody>
      </p:sp>
      <p:pic>
        <p:nvPicPr>
          <p:cNvPr id="7170" name="Picture 2" descr="http://www.sc.ehu.es/sbweb/fisica/dinamica/rozamiento/dinamico2/Image3.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9494" y="4475987"/>
            <a:ext cx="4256624" cy="936104"/>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865970" y="2828836"/>
            <a:ext cx="6874382" cy="923330"/>
          </a:xfrm>
          <a:prstGeom prst="rect">
            <a:avLst/>
          </a:prstGeom>
        </p:spPr>
        <p:txBody>
          <a:bodyPr wrap="square">
            <a:spAutoFit/>
          </a:bodyPr>
          <a:lstStyle/>
          <a:p>
            <a:r>
              <a:rPr lang="es-MX" dirty="0">
                <a:solidFill>
                  <a:srgbClr val="000000"/>
                </a:solidFill>
                <a:latin typeface="Times New Roman" panose="02020603050405020304" pitchFamily="18" charset="0"/>
              </a:rPr>
              <a:t> A partir de estos dos datos, se obtiene la aceleración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2. </a:t>
            </a:r>
            <a:r>
              <a:rPr lang="es-MX" dirty="0">
                <a:solidFill>
                  <a:srgbClr val="000000"/>
                </a:solidFill>
                <a:latin typeface="Times New Roman" panose="02020603050405020304" pitchFamily="18" charset="0"/>
              </a:rPr>
              <a:t>Teniendo en cuenta, que la velocidad inicial </a:t>
            </a:r>
            <a:r>
              <a:rPr lang="es-MX" i="1" dirty="0">
                <a:solidFill>
                  <a:srgbClr val="000000"/>
                </a:solidFill>
                <a:latin typeface="Times New Roman" panose="02020603050405020304" pitchFamily="18" charset="0"/>
              </a:rPr>
              <a:t>v</a:t>
            </a:r>
            <a:r>
              <a:rPr lang="es-MX" i="1" baseline="-25000" dirty="0">
                <a:solidFill>
                  <a:srgbClr val="000000"/>
                </a:solidFill>
                <a:latin typeface="Times New Roman" panose="02020603050405020304" pitchFamily="18" charset="0"/>
              </a:rPr>
              <a:t>0</a:t>
            </a:r>
            <a:r>
              <a:rPr lang="es-MX" baseline="-25000" dirty="0">
                <a:solidFill>
                  <a:srgbClr val="000000"/>
                </a:solidFill>
                <a:latin typeface="Times New Roman" panose="02020603050405020304" pitchFamily="18" charset="0"/>
              </a:rPr>
              <a:t> </a:t>
            </a:r>
            <a:r>
              <a:rPr lang="es-MX" dirty="0">
                <a:solidFill>
                  <a:srgbClr val="000000"/>
                </a:solidFill>
                <a:latin typeface="Times New Roman" panose="02020603050405020304" pitchFamily="18" charset="0"/>
              </a:rPr>
              <a:t>y la aceleración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son de signos contrarios.</a:t>
            </a:r>
            <a:endParaRPr lang="es-MX" dirty="0"/>
          </a:p>
        </p:txBody>
      </p:sp>
    </p:spTree>
    <p:extLst>
      <p:ext uri="{BB962C8B-B14F-4D97-AF65-F5344CB8AC3E}">
        <p14:creationId xmlns:p14="http://schemas.microsoft.com/office/powerpoint/2010/main" val="31733811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Coeficiente de fricción</a:t>
            </a:r>
            <a:endParaRPr lang="es-MX" dirty="0"/>
          </a:p>
        </p:txBody>
      </p:sp>
      <p:sp>
        <p:nvSpPr>
          <p:cNvPr id="3" name="Marcador de contenido 2"/>
          <p:cNvSpPr>
            <a:spLocks noGrp="1"/>
          </p:cNvSpPr>
          <p:nvPr>
            <p:ph idx="1"/>
          </p:nvPr>
        </p:nvSpPr>
        <p:spPr>
          <a:xfrm>
            <a:off x="1043608" y="2420888"/>
            <a:ext cx="6345260" cy="7456661"/>
          </a:xfrm>
        </p:spPr>
        <p:txBody>
          <a:bodyPr/>
          <a:lstStyle/>
          <a:p>
            <a:r>
              <a:rPr lang="es-MX" dirty="0">
                <a:solidFill>
                  <a:srgbClr val="000000"/>
                </a:solidFill>
                <a:latin typeface="Times New Roman" panose="02020603050405020304" pitchFamily="18" charset="0"/>
              </a:rPr>
              <a:t>Conocida las aceleraciones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1</a:t>
            </a:r>
            <a:r>
              <a:rPr lang="es-MX" dirty="0">
                <a:solidFill>
                  <a:srgbClr val="000000"/>
                </a:solidFill>
                <a:latin typeface="Times New Roman" panose="02020603050405020304" pitchFamily="18" charset="0"/>
              </a:rPr>
              <a:t> y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y el ángulo </a:t>
            </a:r>
            <a:r>
              <a:rPr lang="es-MX" i="1" dirty="0">
                <a:solidFill>
                  <a:srgbClr val="000000"/>
                </a:solidFill>
                <a:latin typeface="Times New Roman" panose="02020603050405020304" pitchFamily="18" charset="0"/>
              </a:rPr>
              <a:t>θ</a:t>
            </a:r>
            <a:r>
              <a:rPr lang="es-MX" dirty="0">
                <a:solidFill>
                  <a:srgbClr val="000000"/>
                </a:solidFill>
                <a:latin typeface="Times New Roman" panose="02020603050405020304" pitchFamily="18" charset="0"/>
              </a:rPr>
              <a:t> que forma el plano inclinado con la horizontal, se planeta un sistema de dos ecuaciones con dos </a:t>
            </a:r>
            <a:r>
              <a:rPr lang="es-MX" dirty="0" smtClean="0">
                <a:solidFill>
                  <a:srgbClr val="000000"/>
                </a:solidFill>
                <a:latin typeface="Times New Roman" panose="02020603050405020304" pitchFamily="18" charset="0"/>
              </a:rPr>
              <a:t>incógnitas</a:t>
            </a:r>
          </a:p>
          <a:p>
            <a:endParaRPr lang="es-MX" dirty="0" smtClean="0">
              <a:solidFill>
                <a:srgbClr val="000000"/>
              </a:solidFill>
              <a:latin typeface="Times New Roman" panose="02020603050405020304" pitchFamily="18" charset="0"/>
            </a:endParaRPr>
          </a:p>
          <a:p>
            <a:pPr marL="0" indent="0" algn="ctr">
              <a:buNone/>
            </a:pPr>
            <a:r>
              <a:rPr lang="en-GB" i="1" dirty="0" smtClean="0">
                <a:solidFill>
                  <a:srgbClr val="000000"/>
                </a:solidFill>
                <a:latin typeface="Times New Roman" panose="02020603050405020304" pitchFamily="18" charset="0"/>
              </a:rPr>
              <a:t>a</a:t>
            </a:r>
            <a:r>
              <a:rPr lang="en-GB" i="1" baseline="-25000" dirty="0" smtClean="0">
                <a:solidFill>
                  <a:srgbClr val="000000"/>
                </a:solidFill>
                <a:latin typeface="Times New Roman" panose="02020603050405020304" pitchFamily="18" charset="0"/>
              </a:rPr>
              <a:t>1</a:t>
            </a:r>
            <a:r>
              <a:rPr lang="en-GB" dirty="0" smtClean="0">
                <a:solidFill>
                  <a:srgbClr val="000000"/>
                </a:solidFill>
                <a:latin typeface="Times New Roman" panose="02020603050405020304" pitchFamily="18" charset="0"/>
              </a:rPr>
              <a:t>= </a:t>
            </a:r>
            <a:r>
              <a:rPr lang="en-GB" i="1" dirty="0" smtClean="0">
                <a:solidFill>
                  <a:srgbClr val="000000"/>
                </a:solidFill>
                <a:latin typeface="Times New Roman" panose="02020603050405020304" pitchFamily="18" charset="0"/>
              </a:rPr>
              <a:t>g</a:t>
            </a:r>
            <a:r>
              <a:rPr lang="en-GB" dirty="0" smtClean="0">
                <a:solidFill>
                  <a:srgbClr val="000000"/>
                </a:solidFill>
                <a:latin typeface="Times New Roman" panose="02020603050405020304" pitchFamily="18" charset="0"/>
              </a:rPr>
              <a:t>(</a:t>
            </a:r>
            <a:r>
              <a:rPr lang="en-GB" dirty="0" err="1" smtClean="0">
                <a:solidFill>
                  <a:srgbClr val="000000"/>
                </a:solidFill>
                <a:latin typeface="Times New Roman" panose="02020603050405020304" pitchFamily="18" charset="0"/>
              </a:rPr>
              <a:t>sen</a:t>
            </a:r>
            <a:r>
              <a:rPr lang="el-GR" i="1" dirty="0" smtClean="0">
                <a:solidFill>
                  <a:srgbClr val="000000"/>
                </a:solidFill>
                <a:latin typeface="Times New Roman" panose="02020603050405020304" pitchFamily="18" charset="0"/>
              </a:rPr>
              <a:t>θ</a:t>
            </a:r>
            <a:r>
              <a:rPr lang="es-MX" i="1" dirty="0" smtClean="0">
                <a:solidFill>
                  <a:srgbClr val="000000"/>
                </a:solidFill>
                <a:latin typeface="Times New Roman" panose="02020603050405020304" pitchFamily="18" charset="0"/>
              </a:rPr>
              <a:t> </a:t>
            </a:r>
            <a:r>
              <a:rPr lang="el-GR" dirty="0" smtClean="0">
                <a:solidFill>
                  <a:srgbClr val="000000"/>
                </a:solidFill>
                <a:latin typeface="Times New Roman" panose="02020603050405020304" pitchFamily="18" charset="0"/>
              </a:rPr>
              <a:t>-</a:t>
            </a:r>
            <a:r>
              <a:rPr lang="es-MX" dirty="0" smtClean="0">
                <a:solidFill>
                  <a:srgbClr val="000000"/>
                </a:solidFill>
                <a:latin typeface="Times New Roman" panose="02020603050405020304" pitchFamily="18" charset="0"/>
              </a:rPr>
              <a:t> </a:t>
            </a:r>
            <a:r>
              <a:rPr lang="el-GR" i="1" dirty="0" smtClean="0">
                <a:solidFill>
                  <a:srgbClr val="000000"/>
                </a:solidFill>
                <a:latin typeface="Times New Roman" panose="02020603050405020304" pitchFamily="18" charset="0"/>
              </a:rPr>
              <a:t>μ</a:t>
            </a:r>
            <a:r>
              <a:rPr lang="en-GB" dirty="0">
                <a:solidFill>
                  <a:srgbClr val="000000"/>
                </a:solidFill>
                <a:latin typeface="Times New Roman" panose="02020603050405020304" pitchFamily="18" charset="0"/>
              </a:rPr>
              <a:t>cos</a:t>
            </a:r>
            <a:r>
              <a:rPr lang="el-GR" i="1" dirty="0">
                <a:solidFill>
                  <a:srgbClr val="000000"/>
                </a:solidFill>
                <a:latin typeface="Times New Roman" panose="02020603050405020304" pitchFamily="18" charset="0"/>
              </a:rPr>
              <a:t>θ</a:t>
            </a:r>
            <a:r>
              <a:rPr lang="el-GR" dirty="0" smtClean="0">
                <a:solidFill>
                  <a:srgbClr val="000000"/>
                </a:solidFill>
                <a:latin typeface="Times New Roman" panose="02020603050405020304" pitchFamily="18" charset="0"/>
              </a:rPr>
              <a:t>)</a:t>
            </a:r>
            <a:endParaRPr lang="es-MX" dirty="0" smtClean="0">
              <a:solidFill>
                <a:srgbClr val="000000"/>
              </a:solidFill>
              <a:latin typeface="Times New Roman" panose="02020603050405020304" pitchFamily="18" charset="0"/>
            </a:endParaRPr>
          </a:p>
          <a:p>
            <a:pPr marL="0" indent="0" algn="ctr">
              <a:buNone/>
            </a:pPr>
            <a:r>
              <a:rPr lang="el-GR" i="1" dirty="0">
                <a:solidFill>
                  <a:srgbClr val="000000"/>
                </a:solidFill>
                <a:latin typeface="Times New Roman" panose="02020603050405020304" pitchFamily="18" charset="0"/>
              </a:rPr>
              <a:t/>
            </a:r>
            <a:br>
              <a:rPr lang="el-GR" i="1" dirty="0">
                <a:solidFill>
                  <a:srgbClr val="000000"/>
                </a:solidFill>
                <a:latin typeface="Times New Roman" panose="02020603050405020304" pitchFamily="18" charset="0"/>
              </a:rPr>
            </a:br>
            <a:r>
              <a:rPr lang="en-GB" i="1" dirty="0">
                <a:solidFill>
                  <a:srgbClr val="000000"/>
                </a:solidFill>
                <a:latin typeface="Times New Roman" panose="02020603050405020304" pitchFamily="18" charset="0"/>
              </a:rPr>
              <a:t>a</a:t>
            </a:r>
            <a:r>
              <a:rPr lang="en-GB" i="1" baseline="-25000" dirty="0">
                <a:solidFill>
                  <a:srgbClr val="000000"/>
                </a:solidFill>
                <a:latin typeface="Times New Roman" panose="02020603050405020304" pitchFamily="18" charset="0"/>
              </a:rPr>
              <a:t>2</a:t>
            </a:r>
            <a:r>
              <a:rPr lang="en-GB" dirty="0" smtClean="0">
                <a:solidFill>
                  <a:srgbClr val="000000"/>
                </a:solidFill>
                <a:latin typeface="Times New Roman" panose="02020603050405020304" pitchFamily="18" charset="0"/>
              </a:rPr>
              <a:t>= </a:t>
            </a:r>
            <a:r>
              <a:rPr lang="en-GB" i="1" dirty="0" smtClean="0">
                <a:solidFill>
                  <a:srgbClr val="000000"/>
                </a:solidFill>
                <a:latin typeface="Times New Roman" panose="02020603050405020304" pitchFamily="18" charset="0"/>
              </a:rPr>
              <a:t>g</a:t>
            </a:r>
            <a:r>
              <a:rPr lang="en-GB" dirty="0" smtClean="0">
                <a:solidFill>
                  <a:srgbClr val="000000"/>
                </a:solidFill>
                <a:latin typeface="Times New Roman" panose="02020603050405020304" pitchFamily="18" charset="0"/>
              </a:rPr>
              <a:t>(</a:t>
            </a:r>
            <a:r>
              <a:rPr lang="en-GB" dirty="0" err="1" smtClean="0">
                <a:solidFill>
                  <a:srgbClr val="000000"/>
                </a:solidFill>
                <a:latin typeface="Times New Roman" panose="02020603050405020304" pitchFamily="18" charset="0"/>
              </a:rPr>
              <a:t>sen</a:t>
            </a:r>
            <a:r>
              <a:rPr lang="el-GR" i="1" dirty="0" smtClean="0">
                <a:solidFill>
                  <a:srgbClr val="000000"/>
                </a:solidFill>
                <a:latin typeface="Times New Roman" panose="02020603050405020304" pitchFamily="18" charset="0"/>
              </a:rPr>
              <a:t>θ</a:t>
            </a:r>
            <a:r>
              <a:rPr lang="es-MX" i="1" dirty="0" smtClean="0">
                <a:solidFill>
                  <a:srgbClr val="000000"/>
                </a:solidFill>
                <a:latin typeface="Times New Roman" panose="02020603050405020304" pitchFamily="18" charset="0"/>
              </a:rPr>
              <a:t> </a:t>
            </a:r>
            <a:r>
              <a:rPr lang="el-GR" dirty="0" smtClean="0">
                <a:solidFill>
                  <a:srgbClr val="000000"/>
                </a:solidFill>
                <a:latin typeface="Times New Roman" panose="02020603050405020304" pitchFamily="18" charset="0"/>
              </a:rPr>
              <a:t>+</a:t>
            </a:r>
            <a:r>
              <a:rPr lang="es-MX" dirty="0" smtClean="0">
                <a:solidFill>
                  <a:srgbClr val="000000"/>
                </a:solidFill>
                <a:latin typeface="Times New Roman" panose="02020603050405020304" pitchFamily="18" charset="0"/>
              </a:rPr>
              <a:t> </a:t>
            </a:r>
            <a:r>
              <a:rPr lang="el-GR" i="1" dirty="0" smtClean="0">
                <a:solidFill>
                  <a:srgbClr val="000000"/>
                </a:solidFill>
                <a:latin typeface="Times New Roman" panose="02020603050405020304" pitchFamily="18" charset="0"/>
              </a:rPr>
              <a:t>μ</a:t>
            </a:r>
            <a:r>
              <a:rPr lang="en-GB" dirty="0">
                <a:solidFill>
                  <a:srgbClr val="000000"/>
                </a:solidFill>
                <a:latin typeface="Times New Roman" panose="02020603050405020304" pitchFamily="18" charset="0"/>
              </a:rPr>
              <a:t>cos</a:t>
            </a:r>
            <a:r>
              <a:rPr lang="el-GR" i="1" dirty="0">
                <a:solidFill>
                  <a:srgbClr val="000000"/>
                </a:solidFill>
                <a:latin typeface="Times New Roman" panose="02020603050405020304" pitchFamily="18" charset="0"/>
              </a:rPr>
              <a:t>θ</a:t>
            </a:r>
            <a:r>
              <a:rPr lang="el-GR" dirty="0">
                <a:solidFill>
                  <a:srgbClr val="000000"/>
                </a:solidFill>
                <a:latin typeface="Times New Roman" panose="02020603050405020304" pitchFamily="18" charset="0"/>
              </a:rPr>
              <a:t>)</a:t>
            </a:r>
            <a:r>
              <a:rPr lang="es-MX" dirty="0" smtClean="0">
                <a:solidFill>
                  <a:srgbClr val="000000"/>
                </a:solidFill>
                <a:latin typeface="Times New Roman" panose="02020603050405020304" pitchFamily="18" charset="0"/>
              </a:rPr>
              <a:t> </a:t>
            </a:r>
          </a:p>
          <a:p>
            <a:pPr marL="0" indent="0" algn="ctr">
              <a:buNone/>
            </a:pPr>
            <a:endParaRPr lang="es-MX" dirty="0" smtClean="0">
              <a:solidFill>
                <a:srgbClr val="000000"/>
              </a:solidFill>
              <a:latin typeface="Times New Roman" panose="02020603050405020304" pitchFamily="18" charset="0"/>
            </a:endParaRPr>
          </a:p>
          <a:p>
            <a:pPr marL="0" indent="0">
              <a:buNone/>
            </a:pPr>
            <a:r>
              <a:rPr lang="es-MX" dirty="0" smtClean="0">
                <a:solidFill>
                  <a:srgbClr val="000000"/>
                </a:solidFill>
                <a:latin typeface="Times New Roman" panose="02020603050405020304" pitchFamily="18" charset="0"/>
              </a:rPr>
              <a:t> si despejamos</a:t>
            </a:r>
            <a:r>
              <a:rPr lang="es-MX" dirty="0">
                <a:solidFill>
                  <a:srgbClr val="000000"/>
                </a:solidFill>
                <a:latin typeface="Times New Roman" panose="02020603050405020304" pitchFamily="18" charset="0"/>
              </a:rPr>
              <a:t> </a:t>
            </a:r>
            <a:r>
              <a:rPr lang="es-MX" i="1" dirty="0" smtClean="0">
                <a:solidFill>
                  <a:srgbClr val="000000"/>
                </a:solidFill>
                <a:latin typeface="Times New Roman" panose="02020603050405020304" pitchFamily="18" charset="0"/>
              </a:rPr>
              <a:t>g</a:t>
            </a:r>
            <a:r>
              <a:rPr lang="es-MX" dirty="0">
                <a:solidFill>
                  <a:srgbClr val="000000"/>
                </a:solidFill>
                <a:latin typeface="Times New Roman" panose="02020603050405020304" pitchFamily="18" charset="0"/>
              </a:rPr>
              <a:t> y </a:t>
            </a:r>
            <a:r>
              <a:rPr lang="es-MX" i="1" dirty="0">
                <a:solidFill>
                  <a:srgbClr val="000000"/>
                </a:solidFill>
                <a:latin typeface="Times New Roman" panose="02020603050405020304" pitchFamily="18" charset="0"/>
              </a:rPr>
              <a:t>μ</a:t>
            </a:r>
            <a:r>
              <a:rPr lang="es-MX" dirty="0" smtClean="0">
                <a:solidFill>
                  <a:srgbClr val="000000"/>
                </a:solidFill>
                <a:latin typeface="Times New Roman" panose="02020603050405020304" pitchFamily="18" charset="0"/>
              </a:rPr>
              <a:t>.</a:t>
            </a:r>
          </a:p>
          <a:p>
            <a:pPr marL="0" indent="0">
              <a:buNone/>
            </a:pPr>
            <a:endParaRPr lang="es-MX" dirty="0">
              <a:solidFill>
                <a:srgbClr val="000000"/>
              </a:solidFill>
              <a:latin typeface="Times New Roman" panose="02020603050405020304" pitchFamily="18" charset="0"/>
            </a:endParaRPr>
          </a:p>
          <a:p>
            <a:pPr marL="0" indent="0">
              <a:buNone/>
            </a:pPr>
            <a:endParaRPr lang="es-MX" dirty="0" smtClean="0">
              <a:solidFill>
                <a:srgbClr val="000000"/>
              </a:solidFill>
              <a:latin typeface="Times New Roman" panose="02020603050405020304" pitchFamily="18" charset="0"/>
            </a:endParaRPr>
          </a:p>
          <a:p>
            <a:pPr marL="0" indent="0">
              <a:buNone/>
            </a:pPr>
            <a:endParaRPr lang="es-MX" dirty="0"/>
          </a:p>
        </p:txBody>
      </p:sp>
      <p:pic>
        <p:nvPicPr>
          <p:cNvPr id="8198" name="Picture 6" descr="http://www.sc.ehu.es/sbweb/fisica/dinamica/rozamiento/dinamico2/Image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5589240"/>
            <a:ext cx="3182949" cy="647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7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Medidas experimentales</a:t>
            </a:r>
            <a:endParaRPr lang="es-MX" dirty="0"/>
          </a:p>
        </p:txBody>
      </p:sp>
      <p:sp>
        <p:nvSpPr>
          <p:cNvPr id="3" name="Marcador de contenido 2"/>
          <p:cNvSpPr>
            <a:spLocks noGrp="1"/>
          </p:cNvSpPr>
          <p:nvPr>
            <p:ph idx="1"/>
          </p:nvPr>
        </p:nvSpPr>
        <p:spPr>
          <a:xfrm>
            <a:off x="864382" y="3140968"/>
            <a:ext cx="6345260" cy="2304256"/>
          </a:xfrm>
        </p:spPr>
        <p:txBody>
          <a:bodyPr>
            <a:normAutofit/>
          </a:bodyPr>
          <a:lstStyle/>
          <a:p>
            <a:r>
              <a:rPr lang="es-MX" dirty="0" smtClean="0">
                <a:solidFill>
                  <a:srgbClr val="000000"/>
                </a:solidFill>
                <a:latin typeface="Times New Roman" panose="02020603050405020304" pitchFamily="18" charset="0"/>
              </a:rPr>
              <a:t>Las mediciones </a:t>
            </a:r>
            <a:r>
              <a:rPr lang="es-MX" dirty="0">
                <a:solidFill>
                  <a:srgbClr val="000000"/>
                </a:solidFill>
                <a:latin typeface="Times New Roman" panose="02020603050405020304" pitchFamily="18" charset="0"/>
              </a:rPr>
              <a:t>experimentales </a:t>
            </a:r>
            <a:r>
              <a:rPr lang="es-MX" dirty="0" smtClean="0">
                <a:solidFill>
                  <a:srgbClr val="000000"/>
                </a:solidFill>
                <a:latin typeface="Times New Roman" panose="02020603050405020304" pitchFamily="18" charset="0"/>
              </a:rPr>
              <a:t>consisten </a:t>
            </a:r>
            <a:r>
              <a:rPr lang="es-MX" dirty="0">
                <a:solidFill>
                  <a:srgbClr val="000000"/>
                </a:solidFill>
                <a:latin typeface="Times New Roman" panose="02020603050405020304" pitchFamily="18" charset="0"/>
              </a:rPr>
              <a:t>en establecer con precisión la posición inicial y la velocidad inicial de </a:t>
            </a:r>
            <a:r>
              <a:rPr lang="es-MX" dirty="0" smtClean="0">
                <a:solidFill>
                  <a:srgbClr val="000000"/>
                </a:solidFill>
                <a:latin typeface="Times New Roman" panose="02020603050405020304" pitchFamily="18" charset="0"/>
              </a:rPr>
              <a:t>una masa. </a:t>
            </a:r>
          </a:p>
          <a:p>
            <a:r>
              <a:rPr lang="es-MX" dirty="0" smtClean="0">
                <a:solidFill>
                  <a:srgbClr val="000000"/>
                </a:solidFill>
                <a:latin typeface="Times New Roman" panose="02020603050405020304" pitchFamily="18" charset="0"/>
              </a:rPr>
              <a:t>Se </a:t>
            </a:r>
            <a:r>
              <a:rPr lang="es-MX" dirty="0">
                <a:solidFill>
                  <a:srgbClr val="000000"/>
                </a:solidFill>
                <a:latin typeface="Times New Roman" panose="02020603050405020304" pitchFamily="18" charset="0"/>
              </a:rPr>
              <a:t>empieza a contar el tiempo cuando el cuerpo inicialmente </a:t>
            </a:r>
            <a:r>
              <a:rPr lang="es-MX" dirty="0" smtClean="0">
                <a:solidFill>
                  <a:srgbClr val="000000"/>
                </a:solidFill>
                <a:latin typeface="Times New Roman" panose="02020603050405020304" pitchFamily="18" charset="0"/>
              </a:rPr>
              <a:t>parte del reposo </a:t>
            </a:r>
            <a:r>
              <a:rPr lang="es-MX" dirty="0">
                <a:solidFill>
                  <a:srgbClr val="000000"/>
                </a:solidFill>
                <a:latin typeface="Times New Roman" panose="02020603050405020304" pitchFamily="18" charset="0"/>
              </a:rPr>
              <a:t>en una determinada </a:t>
            </a:r>
            <a:r>
              <a:rPr lang="es-MX" dirty="0" smtClean="0">
                <a:solidFill>
                  <a:srgbClr val="000000"/>
                </a:solidFill>
                <a:latin typeface="Times New Roman" panose="02020603050405020304" pitchFamily="18" charset="0"/>
              </a:rPr>
              <a:t>posición y </a:t>
            </a:r>
            <a:r>
              <a:rPr lang="es-MX" dirty="0">
                <a:solidFill>
                  <a:srgbClr val="000000"/>
                </a:solidFill>
                <a:latin typeface="Times New Roman" panose="02020603050405020304" pitchFamily="18" charset="0"/>
              </a:rPr>
              <a:t>se suelta</a:t>
            </a:r>
            <a:r>
              <a:rPr lang="es-MX" dirty="0" smtClean="0">
                <a:solidFill>
                  <a:srgbClr val="000000"/>
                </a:solidFill>
                <a:latin typeface="Times New Roman" panose="02020603050405020304" pitchFamily="18" charset="0"/>
              </a:rPr>
              <a:t>.</a:t>
            </a:r>
          </a:p>
          <a:p>
            <a:r>
              <a:rPr lang="es-MX" dirty="0" smtClean="0">
                <a:solidFill>
                  <a:srgbClr val="000000"/>
                </a:solidFill>
                <a:latin typeface="Times New Roman" panose="02020603050405020304" pitchFamily="18" charset="0"/>
              </a:rPr>
              <a:t> </a:t>
            </a:r>
            <a:r>
              <a:rPr lang="es-MX" dirty="0">
                <a:solidFill>
                  <a:srgbClr val="000000"/>
                </a:solidFill>
                <a:latin typeface="Times New Roman" panose="02020603050405020304" pitchFamily="18" charset="0"/>
              </a:rPr>
              <a:t>También es difícil medir con precisión la posición final del cuerpo, cuando su velocidad </a:t>
            </a:r>
            <a:r>
              <a:rPr lang="es-MX" dirty="0" smtClean="0">
                <a:solidFill>
                  <a:srgbClr val="000000"/>
                </a:solidFill>
                <a:latin typeface="Times New Roman" panose="02020603050405020304" pitchFamily="18" charset="0"/>
              </a:rPr>
              <a:t>tiende </a:t>
            </a:r>
            <a:r>
              <a:rPr lang="es-MX" dirty="0">
                <a:solidFill>
                  <a:srgbClr val="000000"/>
                </a:solidFill>
                <a:latin typeface="Times New Roman" panose="02020603050405020304" pitchFamily="18" charset="0"/>
              </a:rPr>
              <a:t>cero, </a:t>
            </a:r>
            <a:r>
              <a:rPr lang="es-MX" dirty="0" smtClean="0">
                <a:solidFill>
                  <a:srgbClr val="000000"/>
                </a:solidFill>
                <a:latin typeface="Times New Roman" panose="02020603050405020304" pitchFamily="18" charset="0"/>
              </a:rPr>
              <a:t>en ese punto </a:t>
            </a:r>
            <a:r>
              <a:rPr lang="es-MX" dirty="0">
                <a:solidFill>
                  <a:srgbClr val="000000"/>
                </a:solidFill>
                <a:latin typeface="Times New Roman" panose="02020603050405020304" pitchFamily="18" charset="0"/>
              </a:rPr>
              <a:t>se para el cronómetro.</a:t>
            </a:r>
            <a:endParaRPr lang="es-MX" dirty="0"/>
          </a:p>
        </p:txBody>
      </p:sp>
    </p:spTree>
    <p:extLst>
      <p:ext uri="{BB962C8B-B14F-4D97-AF65-F5344CB8AC3E}">
        <p14:creationId xmlns:p14="http://schemas.microsoft.com/office/powerpoint/2010/main" val="3611587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Masa en caída</a:t>
            </a:r>
            <a:endParaRPr lang="es-MX" dirty="0"/>
          </a:p>
        </p:txBody>
      </p:sp>
      <p:pic>
        <p:nvPicPr>
          <p:cNvPr id="9218" name="Picture 2" descr="http://www.sc.ehu.es/sbweb/fisica/dinamica/rozamiento/dinamico2/plano3.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0" y="4509120"/>
            <a:ext cx="3486150" cy="180022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547664" y="3068960"/>
            <a:ext cx="6102424" cy="923330"/>
          </a:xfrm>
          <a:prstGeom prst="rect">
            <a:avLst/>
          </a:prstGeom>
        </p:spPr>
        <p:txBody>
          <a:bodyPr wrap="square">
            <a:spAutoFit/>
          </a:bodyPr>
          <a:lstStyle/>
          <a:p>
            <a:r>
              <a:rPr lang="es-MX" dirty="0">
                <a:solidFill>
                  <a:srgbClr val="000000"/>
                </a:solidFill>
                <a:latin typeface="Times New Roman" panose="02020603050405020304" pitchFamily="18" charset="0"/>
              </a:rPr>
              <a:t>Estas dificultades se evitan si disponemos a lo largo del plano inclinado de tres detectores que ponen en marcha y paran dos cronómetros</a:t>
            </a:r>
            <a:endParaRPr lang="es-MX" dirty="0"/>
          </a:p>
        </p:txBody>
      </p:sp>
    </p:spTree>
    <p:extLst>
      <p:ext uri="{BB962C8B-B14F-4D97-AF65-F5344CB8AC3E}">
        <p14:creationId xmlns:p14="http://schemas.microsoft.com/office/powerpoint/2010/main" val="21006366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Ecuaciones de Movimiento</a:t>
            </a:r>
            <a:endParaRPr lang="es-MX" dirty="0"/>
          </a:p>
        </p:txBody>
      </p:sp>
      <p:pic>
        <p:nvPicPr>
          <p:cNvPr id="11266" name="Picture 2" descr="http://www.sc.ehu.es/sbweb/fisica/dinamica/rozamiento/dinamico2/Image5.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99792" y="5196640"/>
            <a:ext cx="2664296" cy="1227893"/>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755576" y="3140968"/>
            <a:ext cx="7848872" cy="2010807"/>
          </a:xfrm>
          <a:prstGeom prst="rect">
            <a:avLst/>
          </a:prstGeom>
        </p:spPr>
        <p:txBody>
          <a:bodyPr wrap="square">
            <a:spAutoFit/>
          </a:bodyPr>
          <a:lstStyle/>
          <a:p>
            <a:pPr marL="342900" lvl="0" indent="-342900" defTabSz="457200">
              <a:spcBef>
                <a:spcPts val="1000"/>
              </a:spcBef>
              <a:buClr>
                <a:srgbClr val="B31166"/>
              </a:buClr>
              <a:buSzPct val="80000"/>
              <a:buFont typeface="Wingdings 3" charset="2"/>
              <a:buChar char=""/>
            </a:pPr>
            <a:r>
              <a:rPr lang="es-MX" dirty="0">
                <a:solidFill>
                  <a:srgbClr val="000000"/>
                </a:solidFill>
                <a:latin typeface="Times New Roman" panose="02020603050405020304" pitchFamily="18" charset="0"/>
              </a:rPr>
              <a:t>El cuerpo desciende a lo largo del plano inclinado con aceleración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1</a:t>
            </a:r>
            <a:r>
              <a:rPr lang="es-MX" dirty="0">
                <a:solidFill>
                  <a:srgbClr val="000000"/>
                </a:solidFill>
                <a:latin typeface="Times New Roman" panose="02020603050405020304" pitchFamily="18" charset="0"/>
              </a:rPr>
              <a:t>, y llega a </a:t>
            </a:r>
            <a:r>
              <a:rPr lang="es-MX" dirty="0" smtClean="0">
                <a:solidFill>
                  <a:srgbClr val="000000"/>
                </a:solidFill>
                <a:latin typeface="Times New Roman" panose="02020603050405020304" pitchFamily="18" charset="0"/>
              </a:rPr>
              <a:t>“A” </a:t>
            </a:r>
            <a:r>
              <a:rPr lang="es-MX" dirty="0">
                <a:solidFill>
                  <a:srgbClr val="000000"/>
                </a:solidFill>
                <a:latin typeface="Times New Roman" panose="02020603050405020304" pitchFamily="18" charset="0"/>
              </a:rPr>
              <a:t>con una velocidad </a:t>
            </a:r>
            <a:r>
              <a:rPr lang="es-MX" i="1" dirty="0">
                <a:solidFill>
                  <a:srgbClr val="000000"/>
                </a:solidFill>
                <a:latin typeface="Times New Roman" panose="02020603050405020304" pitchFamily="18" charset="0"/>
              </a:rPr>
              <a:t>v</a:t>
            </a:r>
            <a:r>
              <a:rPr lang="es-MX" i="1" baseline="-25000" dirty="0">
                <a:solidFill>
                  <a:srgbClr val="000000"/>
                </a:solidFill>
                <a:latin typeface="Times New Roman" panose="02020603050405020304" pitchFamily="18" charset="0"/>
              </a:rPr>
              <a:t>1</a:t>
            </a:r>
            <a:r>
              <a:rPr lang="es-MX" dirty="0">
                <a:solidFill>
                  <a:srgbClr val="000000"/>
                </a:solidFill>
                <a:latin typeface="Times New Roman" panose="02020603050405020304" pitchFamily="18" charset="0"/>
              </a:rPr>
              <a:t> desconocida. </a:t>
            </a:r>
            <a:endParaRPr lang="es-MX" dirty="0" smtClean="0">
              <a:solidFill>
                <a:srgbClr val="000000"/>
              </a:solidFill>
              <a:latin typeface="Times New Roman" panose="02020603050405020304" pitchFamily="18" charset="0"/>
            </a:endParaRPr>
          </a:p>
          <a:p>
            <a:pPr marL="342900" lvl="0" indent="-342900" defTabSz="457200">
              <a:spcBef>
                <a:spcPts val="1000"/>
              </a:spcBef>
              <a:buClr>
                <a:srgbClr val="B31166"/>
              </a:buClr>
              <a:buSzPct val="80000"/>
              <a:buFont typeface="Wingdings 3" charset="2"/>
              <a:buChar char=""/>
            </a:pPr>
            <a:r>
              <a:rPr lang="es-MX" dirty="0" smtClean="0">
                <a:solidFill>
                  <a:srgbClr val="000000"/>
                </a:solidFill>
                <a:latin typeface="Times New Roman" panose="02020603050405020304" pitchFamily="18" charset="0"/>
              </a:rPr>
              <a:t>Tomando “A” </a:t>
            </a:r>
            <a:r>
              <a:rPr lang="es-MX" dirty="0">
                <a:solidFill>
                  <a:srgbClr val="000000"/>
                </a:solidFill>
                <a:latin typeface="Times New Roman" panose="02020603050405020304" pitchFamily="18" charset="0"/>
              </a:rPr>
              <a:t>como posición inicial, mediante detectores se mide el tiempo </a:t>
            </a:r>
            <a:r>
              <a:rPr lang="es-MX" i="1" dirty="0" err="1">
                <a:solidFill>
                  <a:srgbClr val="000000"/>
                </a:solidFill>
                <a:latin typeface="Times New Roman" panose="02020603050405020304" pitchFamily="18" charset="0"/>
              </a:rPr>
              <a:t>t</a:t>
            </a:r>
            <a:r>
              <a:rPr lang="es-MX" i="1" baseline="-25000" dirty="0" err="1">
                <a:solidFill>
                  <a:srgbClr val="000000"/>
                </a:solidFill>
                <a:latin typeface="Times New Roman" panose="02020603050405020304" pitchFamily="18" charset="0"/>
              </a:rPr>
              <a:t>B</a:t>
            </a:r>
            <a:r>
              <a:rPr lang="es-MX" dirty="0">
                <a:solidFill>
                  <a:srgbClr val="000000"/>
                </a:solidFill>
                <a:latin typeface="Times New Roman" panose="02020603050405020304" pitchFamily="18" charset="0"/>
              </a:rPr>
              <a:t> que tarda en llegar a </a:t>
            </a:r>
            <a:r>
              <a:rPr lang="es-MX" dirty="0" smtClean="0">
                <a:solidFill>
                  <a:srgbClr val="000000"/>
                </a:solidFill>
                <a:latin typeface="Times New Roman" panose="02020603050405020304" pitchFamily="18" charset="0"/>
              </a:rPr>
              <a:t>“B” </a:t>
            </a:r>
            <a:r>
              <a:rPr lang="es-MX" dirty="0">
                <a:solidFill>
                  <a:srgbClr val="000000"/>
                </a:solidFill>
                <a:latin typeface="Times New Roman" panose="02020603050405020304" pitchFamily="18" charset="0"/>
              </a:rPr>
              <a:t>y el tiempo </a:t>
            </a:r>
            <a:r>
              <a:rPr lang="es-MX" i="1" dirty="0" err="1">
                <a:solidFill>
                  <a:srgbClr val="000000"/>
                </a:solidFill>
                <a:latin typeface="Times New Roman" panose="02020603050405020304" pitchFamily="18" charset="0"/>
              </a:rPr>
              <a:t>t</a:t>
            </a:r>
            <a:r>
              <a:rPr lang="es-MX" i="1" baseline="-25000" dirty="0" err="1">
                <a:solidFill>
                  <a:srgbClr val="000000"/>
                </a:solidFill>
                <a:latin typeface="Times New Roman" panose="02020603050405020304" pitchFamily="18" charset="0"/>
              </a:rPr>
              <a:t>C</a:t>
            </a:r>
            <a:r>
              <a:rPr lang="es-MX" dirty="0">
                <a:solidFill>
                  <a:srgbClr val="000000"/>
                </a:solidFill>
                <a:latin typeface="Times New Roman" panose="02020603050405020304" pitchFamily="18" charset="0"/>
              </a:rPr>
              <a:t> que tarda en llegar a la posición </a:t>
            </a:r>
            <a:r>
              <a:rPr lang="es-MX" dirty="0" smtClean="0">
                <a:solidFill>
                  <a:srgbClr val="000000"/>
                </a:solidFill>
                <a:latin typeface="Times New Roman" panose="02020603050405020304" pitchFamily="18" charset="0"/>
              </a:rPr>
              <a:t>“C”. </a:t>
            </a:r>
          </a:p>
          <a:p>
            <a:pPr marL="342900" lvl="0" indent="-342900" defTabSz="457200">
              <a:spcBef>
                <a:spcPts val="1000"/>
              </a:spcBef>
              <a:buClr>
                <a:srgbClr val="B31166"/>
              </a:buClr>
              <a:buSzPct val="80000"/>
              <a:buFont typeface="Wingdings 3" charset="2"/>
              <a:buChar char=""/>
            </a:pPr>
            <a:r>
              <a:rPr lang="es-MX" dirty="0" smtClean="0">
                <a:solidFill>
                  <a:srgbClr val="000000"/>
                </a:solidFill>
                <a:latin typeface="Times New Roman" panose="02020603050405020304" pitchFamily="18" charset="0"/>
              </a:rPr>
              <a:t>En </a:t>
            </a:r>
            <a:r>
              <a:rPr lang="es-MX" dirty="0">
                <a:solidFill>
                  <a:srgbClr val="000000"/>
                </a:solidFill>
                <a:latin typeface="Times New Roman" panose="02020603050405020304" pitchFamily="18" charset="0"/>
              </a:rPr>
              <a:t>este caso, la velocidad inicial y la aceleración son del mismo signo.</a:t>
            </a:r>
          </a:p>
        </p:txBody>
      </p:sp>
    </p:spTree>
    <p:extLst>
      <p:ext uri="{BB962C8B-B14F-4D97-AF65-F5344CB8AC3E}">
        <p14:creationId xmlns:p14="http://schemas.microsoft.com/office/powerpoint/2010/main" val="30140906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Determinación de la aceleración</a:t>
            </a:r>
            <a:endParaRPr lang="es-MX" dirty="0"/>
          </a:p>
        </p:txBody>
      </p:sp>
      <p:pic>
        <p:nvPicPr>
          <p:cNvPr id="12290" name="Picture 2" descr="http://www.sc.ehu.es/sbweb/fisica/dinamica/rozamiento/dinamico2/Image6.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62612" y="4419325"/>
            <a:ext cx="2088232" cy="766773"/>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3062612" y="3244334"/>
            <a:ext cx="3018775" cy="369332"/>
          </a:xfrm>
          <a:prstGeom prst="rect">
            <a:avLst/>
          </a:prstGeom>
        </p:spPr>
        <p:txBody>
          <a:bodyPr wrap="none">
            <a:spAutoFit/>
          </a:bodyPr>
          <a:lstStyle/>
          <a:p>
            <a:r>
              <a:rPr lang="es-MX" dirty="0">
                <a:solidFill>
                  <a:srgbClr val="000000"/>
                </a:solidFill>
                <a:latin typeface="Times New Roman" panose="02020603050405020304" pitchFamily="18" charset="0"/>
              </a:rPr>
              <a:t>Eliminando </a:t>
            </a:r>
            <a:r>
              <a:rPr lang="es-MX" i="1" dirty="0">
                <a:solidFill>
                  <a:srgbClr val="000000"/>
                </a:solidFill>
                <a:latin typeface="Times New Roman" panose="02020603050405020304" pitchFamily="18" charset="0"/>
              </a:rPr>
              <a:t>v</a:t>
            </a:r>
            <a:r>
              <a:rPr lang="es-MX" i="1" baseline="-25000" dirty="0">
                <a:solidFill>
                  <a:srgbClr val="000000"/>
                </a:solidFill>
                <a:latin typeface="Times New Roman" panose="02020603050405020304" pitchFamily="18" charset="0"/>
              </a:rPr>
              <a:t>1</a:t>
            </a:r>
            <a:r>
              <a:rPr lang="es-MX" dirty="0">
                <a:solidFill>
                  <a:srgbClr val="000000"/>
                </a:solidFill>
                <a:latin typeface="Times New Roman" panose="02020603050405020304" pitchFamily="18" charset="0"/>
              </a:rPr>
              <a:t> y despejando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1</a:t>
            </a:r>
            <a:endParaRPr lang="es-MX" dirty="0"/>
          </a:p>
        </p:txBody>
      </p:sp>
    </p:spTree>
    <p:extLst>
      <p:ext uri="{BB962C8B-B14F-4D97-AF65-F5344CB8AC3E}">
        <p14:creationId xmlns:p14="http://schemas.microsoft.com/office/powerpoint/2010/main" val="28775023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Caso de la masa en acenso</a:t>
            </a:r>
            <a:endParaRPr lang="es-MX" dirty="0"/>
          </a:p>
        </p:txBody>
      </p:sp>
      <p:pic>
        <p:nvPicPr>
          <p:cNvPr id="13314" name="Picture 2" descr="http://www.sc.ehu.es/sbweb/fisica/dinamica/rozamiento/dinamico2/plano5.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3501008"/>
            <a:ext cx="3209925" cy="1571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572000" y="3356992"/>
            <a:ext cx="4572000" cy="3139321"/>
          </a:xfrm>
          <a:prstGeom prst="rect">
            <a:avLst/>
          </a:prstGeom>
        </p:spPr>
        <p:txBody>
          <a:bodyPr>
            <a:spAutoFit/>
          </a:bodyPr>
          <a:lstStyle/>
          <a:p>
            <a:r>
              <a:rPr lang="es-MX" dirty="0" smtClean="0">
                <a:solidFill>
                  <a:srgbClr val="000000"/>
                </a:solidFill>
                <a:latin typeface="Times New Roman" panose="02020603050405020304" pitchFamily="18" charset="0"/>
              </a:rPr>
              <a:t>Impulsando la masa a </a:t>
            </a:r>
            <a:r>
              <a:rPr lang="es-MX" dirty="0">
                <a:solidFill>
                  <a:srgbClr val="000000"/>
                </a:solidFill>
                <a:latin typeface="Times New Roman" panose="02020603050405020304" pitchFamily="18" charset="0"/>
              </a:rPr>
              <a:t>lo largo del plano inclinado con aceleración </a:t>
            </a:r>
            <a:r>
              <a:rPr lang="es-MX" i="1" dirty="0" smtClean="0">
                <a:solidFill>
                  <a:srgbClr val="000000"/>
                </a:solidFill>
                <a:latin typeface="Times New Roman" panose="02020603050405020304" pitchFamily="18" charset="0"/>
              </a:rPr>
              <a:t>a</a:t>
            </a:r>
            <a:r>
              <a:rPr lang="es-MX" i="1" baseline="-25000" dirty="0" smtClean="0">
                <a:solidFill>
                  <a:srgbClr val="000000"/>
                </a:solidFill>
                <a:latin typeface="Times New Roman" panose="02020603050405020304" pitchFamily="18" charset="0"/>
              </a:rPr>
              <a:t>2</a:t>
            </a:r>
            <a:r>
              <a:rPr lang="es-MX" dirty="0" smtClean="0">
                <a:solidFill>
                  <a:srgbClr val="000000"/>
                </a:solidFill>
                <a:latin typeface="Times New Roman" panose="02020603050405020304" pitchFamily="18" charset="0"/>
              </a:rPr>
              <a:t>, llega </a:t>
            </a:r>
            <a:r>
              <a:rPr lang="es-MX" dirty="0">
                <a:solidFill>
                  <a:srgbClr val="000000"/>
                </a:solidFill>
                <a:latin typeface="Times New Roman" panose="02020603050405020304" pitchFamily="18" charset="0"/>
              </a:rPr>
              <a:t>a </a:t>
            </a:r>
            <a:r>
              <a:rPr lang="es-MX" dirty="0" smtClean="0">
                <a:solidFill>
                  <a:srgbClr val="000000"/>
                </a:solidFill>
                <a:latin typeface="Times New Roman" panose="02020603050405020304" pitchFamily="18" charset="0"/>
              </a:rPr>
              <a:t>“A” con </a:t>
            </a:r>
            <a:r>
              <a:rPr lang="es-MX" dirty="0">
                <a:solidFill>
                  <a:srgbClr val="000000"/>
                </a:solidFill>
                <a:latin typeface="Times New Roman" panose="02020603050405020304" pitchFamily="18" charset="0"/>
              </a:rPr>
              <a:t>velocidad </a:t>
            </a:r>
            <a:r>
              <a:rPr lang="es-MX" i="1" dirty="0">
                <a:solidFill>
                  <a:srgbClr val="000000"/>
                </a:solidFill>
                <a:latin typeface="Times New Roman" panose="02020603050405020304" pitchFamily="18" charset="0"/>
              </a:rPr>
              <a:t>v</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a:t>
            </a:r>
            <a:r>
              <a:rPr lang="es-MX" dirty="0" smtClean="0">
                <a:solidFill>
                  <a:srgbClr val="000000"/>
                </a:solidFill>
                <a:latin typeface="Times New Roman" panose="02020603050405020304" pitchFamily="18" charset="0"/>
              </a:rPr>
              <a:t>desconocida.</a:t>
            </a:r>
          </a:p>
          <a:p>
            <a:endParaRPr lang="es-MX" dirty="0" smtClean="0">
              <a:solidFill>
                <a:srgbClr val="000000"/>
              </a:solidFill>
              <a:latin typeface="Times New Roman" panose="02020603050405020304" pitchFamily="18" charset="0"/>
            </a:endParaRPr>
          </a:p>
          <a:p>
            <a:r>
              <a:rPr lang="es-MX" dirty="0" smtClean="0">
                <a:solidFill>
                  <a:srgbClr val="000000"/>
                </a:solidFill>
                <a:latin typeface="Times New Roman" panose="02020603050405020304" pitchFamily="18" charset="0"/>
              </a:rPr>
              <a:t>Si tomamos a “A” </a:t>
            </a:r>
            <a:r>
              <a:rPr lang="es-MX" dirty="0">
                <a:solidFill>
                  <a:srgbClr val="000000"/>
                </a:solidFill>
                <a:latin typeface="Times New Roman" panose="02020603050405020304" pitchFamily="18" charset="0"/>
              </a:rPr>
              <a:t>como posición de partida</a:t>
            </a:r>
            <a:r>
              <a:rPr lang="es-MX" dirty="0" smtClean="0">
                <a:solidFill>
                  <a:srgbClr val="000000"/>
                </a:solidFill>
                <a:latin typeface="Times New Roman" panose="02020603050405020304" pitchFamily="18" charset="0"/>
              </a:rPr>
              <a:t>, </a:t>
            </a:r>
            <a:r>
              <a:rPr lang="es-MX" dirty="0">
                <a:solidFill>
                  <a:srgbClr val="000000"/>
                </a:solidFill>
                <a:latin typeface="Times New Roman" panose="02020603050405020304" pitchFamily="18" charset="0"/>
              </a:rPr>
              <a:t>se mide el tiempo </a:t>
            </a:r>
            <a:r>
              <a:rPr lang="es-MX" i="1" dirty="0" err="1" smtClean="0">
                <a:solidFill>
                  <a:srgbClr val="000000"/>
                </a:solidFill>
                <a:latin typeface="Times New Roman" panose="02020603050405020304" pitchFamily="18" charset="0"/>
              </a:rPr>
              <a:t>t</a:t>
            </a:r>
            <a:r>
              <a:rPr lang="es-MX" i="1" baseline="-25000" dirty="0" err="1" smtClean="0">
                <a:solidFill>
                  <a:srgbClr val="000000"/>
                </a:solidFill>
                <a:latin typeface="Times New Roman" panose="02020603050405020304" pitchFamily="18" charset="0"/>
              </a:rPr>
              <a:t>B</a:t>
            </a:r>
            <a:r>
              <a:rPr lang="es-MX" i="1" baseline="-25000" dirty="0" smtClean="0">
                <a:solidFill>
                  <a:srgbClr val="000000"/>
                </a:solidFill>
                <a:latin typeface="Times New Roman" panose="02020603050405020304" pitchFamily="18" charset="0"/>
              </a:rPr>
              <a:t> </a:t>
            </a:r>
            <a:r>
              <a:rPr lang="es-MX" dirty="0" smtClean="0">
                <a:solidFill>
                  <a:srgbClr val="000000"/>
                </a:solidFill>
                <a:latin typeface="Times New Roman" panose="02020603050405020304" pitchFamily="18" charset="0"/>
              </a:rPr>
              <a:t> que </a:t>
            </a:r>
            <a:r>
              <a:rPr lang="es-MX" dirty="0">
                <a:solidFill>
                  <a:srgbClr val="000000"/>
                </a:solidFill>
                <a:latin typeface="Times New Roman" panose="02020603050405020304" pitchFamily="18" charset="0"/>
              </a:rPr>
              <a:t>tarda en llegar a la posición </a:t>
            </a:r>
            <a:r>
              <a:rPr lang="es-MX" dirty="0" smtClean="0">
                <a:solidFill>
                  <a:srgbClr val="000000"/>
                </a:solidFill>
                <a:latin typeface="Times New Roman" panose="02020603050405020304" pitchFamily="18" charset="0"/>
              </a:rPr>
              <a:t>“B”, </a:t>
            </a:r>
            <a:r>
              <a:rPr lang="es-MX" dirty="0">
                <a:solidFill>
                  <a:srgbClr val="000000"/>
                </a:solidFill>
                <a:latin typeface="Times New Roman" panose="02020603050405020304" pitchFamily="18" charset="0"/>
              </a:rPr>
              <a:t>y el tiempo</a:t>
            </a:r>
            <a:r>
              <a:rPr lang="es-MX" i="1" dirty="0">
                <a:solidFill>
                  <a:srgbClr val="000000"/>
                </a:solidFill>
                <a:latin typeface="Times New Roman" panose="02020603050405020304" pitchFamily="18" charset="0"/>
              </a:rPr>
              <a:t> </a:t>
            </a:r>
            <a:r>
              <a:rPr lang="es-MX" i="1" dirty="0" err="1">
                <a:solidFill>
                  <a:srgbClr val="000000"/>
                </a:solidFill>
                <a:latin typeface="Times New Roman" panose="02020603050405020304" pitchFamily="18" charset="0"/>
              </a:rPr>
              <a:t>t</a:t>
            </a:r>
            <a:r>
              <a:rPr lang="es-MX" i="1" baseline="-25000" dirty="0" err="1">
                <a:solidFill>
                  <a:srgbClr val="000000"/>
                </a:solidFill>
                <a:latin typeface="Times New Roman" panose="02020603050405020304" pitchFamily="18" charset="0"/>
              </a:rPr>
              <a:t>C</a:t>
            </a:r>
            <a:r>
              <a:rPr lang="es-MX" dirty="0">
                <a:solidFill>
                  <a:srgbClr val="000000"/>
                </a:solidFill>
                <a:latin typeface="Times New Roman" panose="02020603050405020304" pitchFamily="18" charset="0"/>
              </a:rPr>
              <a:t> que tarda llegar a </a:t>
            </a:r>
            <a:r>
              <a:rPr lang="es-MX" dirty="0" smtClean="0">
                <a:solidFill>
                  <a:srgbClr val="000000"/>
                </a:solidFill>
                <a:latin typeface="Times New Roman" panose="02020603050405020304" pitchFamily="18" charset="0"/>
              </a:rPr>
              <a:t>“C”. </a:t>
            </a:r>
          </a:p>
          <a:p>
            <a:endParaRPr lang="es-MX" dirty="0">
              <a:solidFill>
                <a:srgbClr val="000000"/>
              </a:solidFill>
              <a:latin typeface="Times New Roman" panose="02020603050405020304" pitchFamily="18" charset="0"/>
            </a:endParaRPr>
          </a:p>
          <a:p>
            <a:r>
              <a:rPr lang="es-MX" dirty="0" smtClean="0">
                <a:solidFill>
                  <a:srgbClr val="000000"/>
                </a:solidFill>
                <a:latin typeface="Times New Roman" panose="02020603050405020304" pitchFamily="18" charset="0"/>
              </a:rPr>
              <a:t>Así pues,  </a:t>
            </a:r>
            <a:r>
              <a:rPr lang="es-MX" dirty="0">
                <a:solidFill>
                  <a:srgbClr val="000000"/>
                </a:solidFill>
                <a:latin typeface="Times New Roman" panose="02020603050405020304" pitchFamily="18" charset="0"/>
              </a:rPr>
              <a:t>la velocidad inicial y la aceleración son de signos contrarios.</a:t>
            </a:r>
            <a:endParaRPr lang="es-MX" dirty="0"/>
          </a:p>
        </p:txBody>
      </p:sp>
    </p:spTree>
    <p:extLst>
      <p:ext uri="{BB962C8B-B14F-4D97-AF65-F5344CB8AC3E}">
        <p14:creationId xmlns:p14="http://schemas.microsoft.com/office/powerpoint/2010/main" val="16196581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Desaceleración en el sistema</a:t>
            </a:r>
            <a:endParaRPr lang="es-MX" dirty="0"/>
          </a:p>
        </p:txBody>
      </p:sp>
      <p:pic>
        <p:nvPicPr>
          <p:cNvPr id="14338" name="Picture 2" descr="http://www.sc.ehu.es/sbweb/fisica/dinamica/rozamiento/dinamico2/Image7.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55613" y="3188586"/>
            <a:ext cx="2384416" cy="108012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860032" y="3212976"/>
            <a:ext cx="3096344" cy="923330"/>
          </a:xfrm>
          <a:prstGeom prst="rect">
            <a:avLst/>
          </a:prstGeom>
        </p:spPr>
        <p:txBody>
          <a:bodyPr wrap="square">
            <a:spAutoFit/>
          </a:bodyPr>
          <a:lstStyle/>
          <a:p>
            <a:r>
              <a:rPr lang="es-MX" dirty="0">
                <a:solidFill>
                  <a:srgbClr val="000000"/>
                </a:solidFill>
                <a:latin typeface="Times New Roman" panose="02020603050405020304" pitchFamily="18" charset="0"/>
              </a:rPr>
              <a:t>Eliminando </a:t>
            </a:r>
            <a:r>
              <a:rPr lang="es-MX" i="1" dirty="0">
                <a:solidFill>
                  <a:srgbClr val="000000"/>
                </a:solidFill>
                <a:latin typeface="Times New Roman" panose="02020603050405020304" pitchFamily="18" charset="0"/>
              </a:rPr>
              <a:t>v</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a:t>
            </a:r>
            <a:r>
              <a:rPr lang="es-MX" dirty="0" smtClean="0">
                <a:solidFill>
                  <a:srgbClr val="000000"/>
                </a:solidFill>
                <a:latin typeface="Times New Roman" panose="02020603050405020304" pitchFamily="18" charset="0"/>
              </a:rPr>
              <a:t>y despejando</a:t>
            </a:r>
            <a:r>
              <a:rPr lang="es-MX" dirty="0">
                <a:solidFill>
                  <a:srgbClr val="000000"/>
                </a:solidFill>
                <a:latin typeface="Times New Roman" panose="02020603050405020304" pitchFamily="18" charset="0"/>
              </a:rPr>
              <a:t>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a:t>
            </a:r>
            <a:r>
              <a:rPr lang="es-MX" dirty="0" smtClean="0">
                <a:solidFill>
                  <a:srgbClr val="000000"/>
                </a:solidFill>
                <a:latin typeface="Times New Roman" panose="02020603050405020304" pitchFamily="18" charset="0"/>
              </a:rPr>
              <a:t>llegamos a </a:t>
            </a:r>
            <a:r>
              <a:rPr lang="es-MX" dirty="0">
                <a:solidFill>
                  <a:srgbClr val="000000"/>
                </a:solidFill>
                <a:latin typeface="Times New Roman" panose="02020603050405020304" pitchFamily="18" charset="0"/>
              </a:rPr>
              <a:t>la misma expresión cambiada de signo</a:t>
            </a:r>
            <a:endParaRPr lang="es-MX" dirty="0"/>
          </a:p>
        </p:txBody>
      </p:sp>
      <p:pic>
        <p:nvPicPr>
          <p:cNvPr id="14340" name="Picture 4" descr="http://www.sc.ehu.es/sbweb/fisica/dinamica/rozamiento/dinamico2/Image8.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3" y="5229200"/>
            <a:ext cx="2736304"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6285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Obtención del coeficiente de rozamiento</a:t>
            </a:r>
            <a:endParaRPr lang="es-MX" dirty="0"/>
          </a:p>
        </p:txBody>
      </p:sp>
      <p:pic>
        <p:nvPicPr>
          <p:cNvPr id="15362" name="Picture 2" descr="http://www.sc.ehu.es/sbweb/fisica/dinamica/rozamiento/dinamico2/Image4.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5736" y="5079989"/>
            <a:ext cx="3384376" cy="68859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043608" y="3068960"/>
            <a:ext cx="6912768" cy="1477328"/>
          </a:xfrm>
          <a:prstGeom prst="rect">
            <a:avLst/>
          </a:prstGeom>
        </p:spPr>
        <p:txBody>
          <a:bodyPr wrap="square">
            <a:spAutoFit/>
          </a:bodyPr>
          <a:lstStyle/>
          <a:p>
            <a:r>
              <a:rPr lang="es-MX" dirty="0" smtClean="0">
                <a:solidFill>
                  <a:srgbClr val="000000"/>
                </a:solidFill>
                <a:latin typeface="Times New Roman" panose="02020603050405020304" pitchFamily="18" charset="0"/>
              </a:rPr>
              <a:t>Finalmente al calcular</a:t>
            </a:r>
            <a:r>
              <a:rPr lang="es-MX" dirty="0">
                <a:solidFill>
                  <a:srgbClr val="000000"/>
                </a:solidFill>
                <a:latin typeface="Times New Roman" panose="02020603050405020304" pitchFamily="18" charset="0"/>
              </a:rPr>
              <a:t>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1</a:t>
            </a:r>
            <a:r>
              <a:rPr lang="es-MX" dirty="0">
                <a:solidFill>
                  <a:srgbClr val="000000"/>
                </a:solidFill>
                <a:latin typeface="Times New Roman" panose="02020603050405020304" pitchFamily="18" charset="0"/>
              </a:rPr>
              <a:t> y </a:t>
            </a:r>
            <a:r>
              <a:rPr lang="es-MX" i="1" dirty="0">
                <a:solidFill>
                  <a:srgbClr val="000000"/>
                </a:solidFill>
                <a:latin typeface="Times New Roman" panose="02020603050405020304" pitchFamily="18" charset="0"/>
              </a:rPr>
              <a:t>a</a:t>
            </a:r>
            <a:r>
              <a:rPr lang="es-MX" i="1" baseline="-25000" dirty="0">
                <a:solidFill>
                  <a:srgbClr val="000000"/>
                </a:solidFill>
                <a:latin typeface="Times New Roman" panose="02020603050405020304" pitchFamily="18" charset="0"/>
              </a:rPr>
              <a:t>2</a:t>
            </a:r>
            <a:r>
              <a:rPr lang="es-MX" dirty="0">
                <a:solidFill>
                  <a:srgbClr val="000000"/>
                </a:solidFill>
                <a:latin typeface="Times New Roman" panose="02020603050405020304" pitchFamily="18" charset="0"/>
              </a:rPr>
              <a:t> </a:t>
            </a:r>
            <a:r>
              <a:rPr lang="es-MX" dirty="0" smtClean="0">
                <a:solidFill>
                  <a:srgbClr val="000000"/>
                </a:solidFill>
                <a:latin typeface="Times New Roman" panose="02020603050405020304" pitchFamily="18" charset="0"/>
              </a:rPr>
              <a:t>obtenemos </a:t>
            </a:r>
            <a:r>
              <a:rPr lang="es-MX" dirty="0">
                <a:solidFill>
                  <a:srgbClr val="000000"/>
                </a:solidFill>
                <a:latin typeface="Times New Roman" panose="02020603050405020304" pitchFamily="18" charset="0"/>
              </a:rPr>
              <a:t>el coeficiente cinético de rozamiento </a:t>
            </a:r>
            <a:r>
              <a:rPr lang="es-MX" i="1" dirty="0">
                <a:solidFill>
                  <a:srgbClr val="000000"/>
                </a:solidFill>
                <a:latin typeface="Times New Roman" panose="02020603050405020304" pitchFamily="18" charset="0"/>
              </a:rPr>
              <a:t>μ</a:t>
            </a:r>
            <a:r>
              <a:rPr lang="es-MX" dirty="0">
                <a:solidFill>
                  <a:srgbClr val="000000"/>
                </a:solidFill>
                <a:latin typeface="Times New Roman" panose="02020603050405020304" pitchFamily="18" charset="0"/>
              </a:rPr>
              <a:t> </a:t>
            </a:r>
            <a:endParaRPr lang="es-MX" dirty="0" smtClean="0">
              <a:solidFill>
                <a:srgbClr val="000000"/>
              </a:solidFill>
              <a:latin typeface="Times New Roman" panose="02020603050405020304" pitchFamily="18" charset="0"/>
            </a:endParaRPr>
          </a:p>
          <a:p>
            <a:endParaRPr lang="es-MX" dirty="0" smtClean="0">
              <a:solidFill>
                <a:srgbClr val="000000"/>
              </a:solidFill>
              <a:latin typeface="Times New Roman" panose="02020603050405020304" pitchFamily="18" charset="0"/>
            </a:endParaRPr>
          </a:p>
          <a:p>
            <a:r>
              <a:rPr lang="es-MX" dirty="0" smtClean="0">
                <a:solidFill>
                  <a:srgbClr val="000000"/>
                </a:solidFill>
                <a:latin typeface="Times New Roman" panose="02020603050405020304" pitchFamily="18" charset="0"/>
              </a:rPr>
              <a:t>Y la </a:t>
            </a:r>
            <a:r>
              <a:rPr lang="es-MX" dirty="0">
                <a:solidFill>
                  <a:srgbClr val="000000"/>
                </a:solidFill>
                <a:latin typeface="Times New Roman" panose="02020603050405020304" pitchFamily="18" charset="0"/>
              </a:rPr>
              <a:t>aceleración de la gravedad </a:t>
            </a:r>
            <a:r>
              <a:rPr lang="es-MX" i="1" dirty="0">
                <a:solidFill>
                  <a:srgbClr val="000000"/>
                </a:solidFill>
                <a:latin typeface="Times New Roman" panose="02020603050405020304" pitchFamily="18" charset="0"/>
              </a:rPr>
              <a:t>g</a:t>
            </a:r>
            <a:r>
              <a:rPr lang="es-MX" dirty="0">
                <a:solidFill>
                  <a:srgbClr val="000000"/>
                </a:solidFill>
                <a:latin typeface="Times New Roman" panose="02020603050405020304" pitchFamily="18" charset="0"/>
              </a:rPr>
              <a:t> mediante las fórmulas </a:t>
            </a:r>
            <a:r>
              <a:rPr lang="es-MX" dirty="0" smtClean="0">
                <a:solidFill>
                  <a:srgbClr val="000000"/>
                </a:solidFill>
                <a:latin typeface="Times New Roman" panose="02020603050405020304" pitchFamily="18" charset="0"/>
              </a:rPr>
              <a:t>ya deducidas  anteriormente.</a:t>
            </a:r>
            <a:endParaRPr lang="es-MX" dirty="0"/>
          </a:p>
        </p:txBody>
      </p:sp>
    </p:spTree>
    <p:extLst>
      <p:ext uri="{BB962C8B-B14F-4D97-AF65-F5344CB8AC3E}">
        <p14:creationId xmlns:p14="http://schemas.microsoft.com/office/powerpoint/2010/main" val="40914242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Conclusiones</a:t>
            </a:r>
            <a:endParaRPr lang="es-MX" dirty="0"/>
          </a:p>
        </p:txBody>
      </p:sp>
      <p:sp>
        <p:nvSpPr>
          <p:cNvPr id="3" name="Marcador de contenido 2"/>
          <p:cNvSpPr>
            <a:spLocks noGrp="1"/>
          </p:cNvSpPr>
          <p:nvPr>
            <p:ph idx="1"/>
          </p:nvPr>
        </p:nvSpPr>
        <p:spPr/>
        <p:txBody>
          <a:bodyPr>
            <a:normAutofit lnSpcReduction="10000"/>
          </a:bodyPr>
          <a:lstStyle/>
          <a:p>
            <a:r>
              <a:rPr lang="es-MX" dirty="0" smtClean="0"/>
              <a:t>Haciendo un análisis de las ecuaciones de movimiento podemos calcular el coeficiente de fricción dinámico y estático de diferentes materiales</a:t>
            </a:r>
          </a:p>
          <a:p>
            <a:r>
              <a:rPr lang="es-MX" dirty="0" smtClean="0"/>
              <a:t>Mediante el uso del material en el laboratorio se puede determinar la constante de gravedad y los coeficientes de fricción para diferentes materiales utilizando parámetros medibles como tiempos y posiciones.</a:t>
            </a:r>
          </a:p>
          <a:p>
            <a:r>
              <a:rPr lang="es-MX" dirty="0" smtClean="0"/>
              <a:t>Finalmente el alumno compara los valores teóricos y experimentales usando el método científico experimental.</a:t>
            </a:r>
          </a:p>
          <a:p>
            <a:endParaRPr lang="es-MX" dirty="0"/>
          </a:p>
        </p:txBody>
      </p:sp>
    </p:spTree>
    <p:extLst>
      <p:ext uri="{BB962C8B-B14F-4D97-AF65-F5344CB8AC3E}">
        <p14:creationId xmlns:p14="http://schemas.microsoft.com/office/powerpoint/2010/main" val="1363908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28004" name="Rectangle 4"/>
          <p:cNvSpPr>
            <a:spLocks noGrp="1" noChangeArrowheads="1"/>
          </p:cNvSpPr>
          <p:nvPr>
            <p:ph type="title"/>
          </p:nvPr>
        </p:nvSpPr>
        <p:spPr>
          <a:noFill/>
          <a:ln/>
        </p:spPr>
        <p:txBody>
          <a:bodyPr/>
          <a:lstStyle/>
          <a:p>
            <a:r>
              <a:rPr lang="es-MX"/>
              <a:t>MAPA CURRICULAR</a:t>
            </a:r>
          </a:p>
        </p:txBody>
      </p:sp>
      <p:pic>
        <p:nvPicPr>
          <p:cNvPr id="1027" name="Picture 3"/>
          <p:cNvPicPr>
            <a:picLocks noChangeAspect="1" noChangeArrowheads="1"/>
          </p:cNvPicPr>
          <p:nvPr/>
        </p:nvPicPr>
        <p:blipFill>
          <a:blip r:embed="rId3" cstate="print"/>
          <a:srcRect/>
          <a:stretch>
            <a:fillRect/>
          </a:stretch>
        </p:blipFill>
        <p:spPr bwMode="auto">
          <a:xfrm>
            <a:off x="563475" y="1556792"/>
            <a:ext cx="7968965" cy="52340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latin typeface="Arial" panose="020B0604020202020204" pitchFamily="34" charset="0"/>
                <a:cs typeface="Arial" panose="020B0604020202020204" pitchFamily="34" charset="0"/>
              </a:rPr>
              <a:t>Bibliografía</a:t>
            </a:r>
            <a:endParaRPr lang="es-MX" b="1" dirty="0">
              <a:latin typeface="Arial" panose="020B0604020202020204" pitchFamily="34" charset="0"/>
              <a:cs typeface="Arial" panose="020B0604020202020204" pitchFamily="34" charset="0"/>
            </a:endParaRPr>
          </a:p>
        </p:txBody>
      </p:sp>
      <p:sp>
        <p:nvSpPr>
          <p:cNvPr id="3" name="1 Título"/>
          <p:cNvSpPr txBox="1">
            <a:spLocks/>
          </p:cNvSpPr>
          <p:nvPr/>
        </p:nvSpPr>
        <p:spPr>
          <a:xfrm>
            <a:off x="683568" y="1718320"/>
            <a:ext cx="8153400" cy="4230960"/>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marL="457200" indent="-457200">
              <a:buFont typeface="Arial" panose="020B0604020202020204" pitchFamily="34" charset="0"/>
              <a:buChar char="•"/>
            </a:pPr>
            <a:endParaRPr lang="es-MX" sz="1800" dirty="0">
              <a:latin typeface="Verdana" pitchFamily="34" charset="0"/>
              <a:cs typeface="Arial" panose="020B0604020202020204" pitchFamily="34" charset="0"/>
            </a:endParaRPr>
          </a:p>
        </p:txBody>
      </p:sp>
      <p:sp>
        <p:nvSpPr>
          <p:cNvPr id="4" name="Rectángulo 3"/>
          <p:cNvSpPr/>
          <p:nvPr/>
        </p:nvSpPr>
        <p:spPr>
          <a:xfrm>
            <a:off x="639876" y="5378925"/>
            <a:ext cx="6798387" cy="738664"/>
          </a:xfrm>
          <a:prstGeom prst="rect">
            <a:avLst/>
          </a:prstGeom>
        </p:spPr>
        <p:txBody>
          <a:bodyPr wrap="square">
            <a:spAutoFit/>
          </a:bodyPr>
          <a:lstStyle/>
          <a:p>
            <a:r>
              <a:rPr lang="en-US" sz="1400" b="1" dirty="0">
                <a:solidFill>
                  <a:srgbClr val="000000"/>
                </a:solidFill>
                <a:latin typeface="Times New Roman" panose="02020603050405020304" pitchFamily="18" charset="0"/>
              </a:rPr>
              <a:t>Venable D. D., </a:t>
            </a:r>
            <a:r>
              <a:rPr lang="en-US" sz="1400" b="1" dirty="0" err="1">
                <a:solidFill>
                  <a:srgbClr val="000000"/>
                </a:solidFill>
                <a:latin typeface="Times New Roman" panose="02020603050405020304" pitchFamily="18" charset="0"/>
              </a:rPr>
              <a:t>Batra</a:t>
            </a:r>
            <a:r>
              <a:rPr lang="en-US" sz="1400" b="1" dirty="0">
                <a:solidFill>
                  <a:srgbClr val="000000"/>
                </a:solidFill>
                <a:latin typeface="Times New Roman" panose="02020603050405020304" pitchFamily="18" charset="0"/>
              </a:rPr>
              <a:t> A.P., </a:t>
            </a:r>
            <a:r>
              <a:rPr lang="en-US" sz="1400" b="1" dirty="0" err="1">
                <a:solidFill>
                  <a:srgbClr val="000000"/>
                </a:solidFill>
                <a:latin typeface="Times New Roman" panose="02020603050405020304" pitchFamily="18" charset="0"/>
              </a:rPr>
              <a:t>Hubsch</a:t>
            </a:r>
            <a:r>
              <a:rPr lang="en-US" sz="1400" b="1" dirty="0">
                <a:solidFill>
                  <a:srgbClr val="000000"/>
                </a:solidFill>
                <a:latin typeface="Times New Roman" panose="02020603050405020304" pitchFamily="18" charset="0"/>
              </a:rPr>
              <a:t> T</a:t>
            </a:r>
            <a:r>
              <a:rPr lang="en-US" sz="1400" dirty="0">
                <a:solidFill>
                  <a:srgbClr val="000000"/>
                </a:solidFill>
                <a:latin typeface="Times New Roman" panose="02020603050405020304" pitchFamily="18" charset="0"/>
              </a:rPr>
              <a:t>., </a:t>
            </a:r>
            <a:r>
              <a:rPr lang="en-US" sz="1400" i="1" dirty="0">
                <a:solidFill>
                  <a:srgbClr val="000000"/>
                </a:solidFill>
                <a:latin typeface="Times New Roman" panose="02020603050405020304" pitchFamily="18" charset="0"/>
              </a:rPr>
              <a:t>Modifying the inclined-plane experiment</a:t>
            </a:r>
            <a:r>
              <a:rPr lang="en-US" sz="1400" dirty="0">
                <a:solidFill>
                  <a:srgbClr val="000000"/>
                </a:solidFill>
                <a:latin typeface="Times New Roman" panose="02020603050405020304" pitchFamily="18" charset="0"/>
              </a:rPr>
              <a:t>. The Physics Teacher, 39, April 2001, pp. </a:t>
            </a:r>
            <a:r>
              <a:rPr lang="en-US" sz="1400" dirty="0" smtClean="0">
                <a:solidFill>
                  <a:srgbClr val="000000"/>
                </a:solidFill>
                <a:latin typeface="Times New Roman" panose="02020603050405020304" pitchFamily="18" charset="0"/>
              </a:rPr>
              <a:t>215-217</a:t>
            </a:r>
          </a:p>
          <a:p>
            <a:endParaRPr lang="es-MX" sz="1400" dirty="0"/>
          </a:p>
        </p:txBody>
      </p:sp>
      <p:sp>
        <p:nvSpPr>
          <p:cNvPr id="6" name="Rectángulo 5"/>
          <p:cNvSpPr/>
          <p:nvPr/>
        </p:nvSpPr>
        <p:spPr>
          <a:xfrm>
            <a:off x="683568" y="2994625"/>
            <a:ext cx="6840760" cy="2031325"/>
          </a:xfrm>
          <a:prstGeom prst="rect">
            <a:avLst/>
          </a:prstGeom>
        </p:spPr>
        <p:txBody>
          <a:bodyPr wrap="square">
            <a:spAutoFit/>
          </a:bodyPr>
          <a:lstStyle/>
          <a:p>
            <a:pPr lvl="0" algn="just" eaLnBrk="0" fontAlgn="base" hangingPunct="0">
              <a:spcBef>
                <a:spcPct val="0"/>
              </a:spcBef>
              <a:spcAft>
                <a:spcPct val="0"/>
              </a:spcAft>
            </a:pPr>
            <a:r>
              <a:rPr lang="es-MX" altLang="es-MX" sz="1400" b="1" dirty="0">
                <a:solidFill>
                  <a:srgbClr val="000000"/>
                </a:solidFill>
                <a:latin typeface="Times New Roman" panose="02020603050405020304" pitchFamily="18" charset="0"/>
                <a:cs typeface="Times New Roman" panose="02020603050405020304" pitchFamily="18" charset="0"/>
              </a:rPr>
              <a:t/>
            </a:r>
            <a:br>
              <a:rPr lang="es-MX" altLang="es-MX" sz="1400" b="1" dirty="0">
                <a:solidFill>
                  <a:srgbClr val="000000"/>
                </a:solidFill>
                <a:latin typeface="Times New Roman" panose="02020603050405020304" pitchFamily="18" charset="0"/>
                <a:cs typeface="Times New Roman" panose="02020603050405020304" pitchFamily="18" charset="0"/>
              </a:rPr>
            </a:br>
            <a:r>
              <a:rPr lang="es-MX" altLang="es-MX" sz="1400" b="1" dirty="0" err="1">
                <a:solidFill>
                  <a:srgbClr val="000000"/>
                </a:solidFill>
                <a:latin typeface="Times New Roman" panose="02020603050405020304" pitchFamily="18" charset="0"/>
                <a:cs typeface="Times New Roman" panose="02020603050405020304" pitchFamily="18" charset="0"/>
              </a:rPr>
              <a:t>Serway</a:t>
            </a:r>
            <a:r>
              <a:rPr lang="es-MX" altLang="es-MX" sz="1400" b="1" dirty="0">
                <a:solidFill>
                  <a:srgbClr val="000000"/>
                </a:solidFill>
                <a:latin typeface="Times New Roman" panose="02020603050405020304" pitchFamily="18" charset="0"/>
                <a:cs typeface="Times New Roman" panose="02020603050405020304" pitchFamily="18" charset="0"/>
              </a:rPr>
              <a:t>. FÍSICA  ( 2 </a:t>
            </a:r>
            <a:r>
              <a:rPr lang="es-MX" altLang="es-MX" sz="1400" b="1" dirty="0" err="1">
                <a:solidFill>
                  <a:srgbClr val="000000"/>
                </a:solidFill>
                <a:latin typeface="Times New Roman" panose="02020603050405020304" pitchFamily="18" charset="0"/>
                <a:cs typeface="Times New Roman" panose="02020603050405020304" pitchFamily="18" charset="0"/>
              </a:rPr>
              <a:t>Vol</a:t>
            </a:r>
            <a:r>
              <a:rPr lang="es-MX" altLang="es-MX" sz="1400" b="1" dirty="0">
                <a:solidFill>
                  <a:srgbClr val="000000"/>
                </a:solidFill>
                <a:latin typeface="Times New Roman" panose="02020603050405020304" pitchFamily="18" charset="0"/>
                <a:cs typeface="Times New Roman" panose="02020603050405020304" pitchFamily="18" charset="0"/>
              </a:rPr>
              <a:t> ).</a:t>
            </a:r>
            <a:r>
              <a:rPr lang="es-MX" altLang="es-MX" sz="1400" dirty="0">
                <a:solidFill>
                  <a:srgbClr val="000000"/>
                </a:solidFill>
                <a:latin typeface="Times New Roman" panose="02020603050405020304" pitchFamily="18" charset="0"/>
                <a:cs typeface="Times New Roman" panose="02020603050405020304" pitchFamily="18" charset="0"/>
              </a:rPr>
              <a:t> </a:t>
            </a:r>
            <a:r>
              <a:rPr lang="en-GB" altLang="es-MX" sz="1400" dirty="0">
                <a:solidFill>
                  <a:srgbClr val="000000"/>
                </a:solidFill>
                <a:latin typeface="Times New Roman" panose="02020603050405020304" pitchFamily="18" charset="0"/>
                <a:cs typeface="Times New Roman" panose="02020603050405020304" pitchFamily="18" charset="0"/>
              </a:rPr>
              <a:t>Editorial McGraw-Hill 1996.</a:t>
            </a:r>
            <a:endParaRPr lang="en-GB" altLang="es-MX" sz="1400" dirty="0">
              <a:solidFill>
                <a:prstClr val="black"/>
              </a:solidFill>
            </a:endParaRPr>
          </a:p>
          <a:p>
            <a:pPr lvl="0" algn="just" eaLnBrk="0" fontAlgn="base" hangingPunct="0">
              <a:spcBef>
                <a:spcPct val="0"/>
              </a:spcBef>
              <a:spcAft>
                <a:spcPct val="0"/>
              </a:spcAft>
            </a:pPr>
            <a:r>
              <a:rPr lang="en-GB" altLang="es-MX" sz="1400" b="1" dirty="0">
                <a:solidFill>
                  <a:srgbClr val="000000"/>
                </a:solidFill>
                <a:latin typeface="Times New Roman" panose="02020603050405020304" pitchFamily="18" charset="0"/>
                <a:cs typeface="Times New Roman" panose="02020603050405020304" pitchFamily="18" charset="0"/>
              </a:rPr>
              <a:t> </a:t>
            </a:r>
            <a:endParaRPr lang="en-GB" altLang="es-MX" sz="1400" dirty="0">
              <a:solidFill>
                <a:prstClr val="black"/>
              </a:solidFill>
            </a:endParaRPr>
          </a:p>
          <a:p>
            <a:pPr lvl="0" algn="just" eaLnBrk="0" fontAlgn="base" hangingPunct="0">
              <a:spcBef>
                <a:spcPct val="0"/>
              </a:spcBef>
              <a:spcAft>
                <a:spcPct val="0"/>
              </a:spcAft>
            </a:pPr>
            <a:r>
              <a:rPr lang="en-GB" altLang="es-MX" sz="1400" dirty="0">
                <a:solidFill>
                  <a:srgbClr val="000000"/>
                </a:solidFill>
                <a:latin typeface="Times New Roman" panose="02020603050405020304" pitchFamily="18" charset="0"/>
                <a:cs typeface="Times New Roman" panose="02020603050405020304" pitchFamily="18" charset="0"/>
              </a:rPr>
              <a:t>  </a:t>
            </a:r>
            <a:r>
              <a:rPr lang="en-GB" altLang="es-MX" sz="1400" b="1" dirty="0" smtClean="0">
                <a:solidFill>
                  <a:srgbClr val="000000"/>
                </a:solidFill>
                <a:latin typeface="Times New Roman" panose="02020603050405020304" pitchFamily="18" charset="0"/>
                <a:cs typeface="Times New Roman" panose="02020603050405020304" pitchFamily="18" charset="0"/>
              </a:rPr>
              <a:t>Kittel</a:t>
            </a:r>
            <a:r>
              <a:rPr lang="en-GB" altLang="es-MX" sz="1400" b="1" dirty="0">
                <a:solidFill>
                  <a:srgbClr val="000000"/>
                </a:solidFill>
                <a:latin typeface="Times New Roman" panose="02020603050405020304" pitchFamily="18" charset="0"/>
                <a:cs typeface="Times New Roman" panose="02020603050405020304" pitchFamily="18" charset="0"/>
              </a:rPr>
              <a:t>, Knight, </a:t>
            </a:r>
            <a:r>
              <a:rPr lang="en-GB" altLang="es-MX" sz="1400" b="1" dirty="0" err="1">
                <a:solidFill>
                  <a:srgbClr val="000000"/>
                </a:solidFill>
                <a:latin typeface="Times New Roman" panose="02020603050405020304" pitchFamily="18" charset="0"/>
                <a:cs typeface="Times New Roman" panose="02020603050405020304" pitchFamily="18" charset="0"/>
              </a:rPr>
              <a:t>Ruderman</a:t>
            </a:r>
            <a:r>
              <a:rPr lang="en-GB" altLang="es-MX" sz="1400" b="1" dirty="0">
                <a:solidFill>
                  <a:srgbClr val="000000"/>
                </a:solidFill>
                <a:latin typeface="Times New Roman" panose="02020603050405020304" pitchFamily="18" charset="0"/>
                <a:cs typeface="Times New Roman" panose="02020603050405020304" pitchFamily="18" charset="0"/>
              </a:rPr>
              <a:t>. BERQUELEY PHYSICS COURSE.</a:t>
            </a:r>
            <a:r>
              <a:rPr lang="en-GB" altLang="es-MX" sz="1400" dirty="0">
                <a:solidFill>
                  <a:srgbClr val="000000"/>
                </a:solidFill>
                <a:latin typeface="Times New Roman" panose="02020603050405020304" pitchFamily="18" charset="0"/>
                <a:cs typeface="Times New Roman" panose="02020603050405020304" pitchFamily="18" charset="0"/>
              </a:rPr>
              <a:t> Editorial </a:t>
            </a:r>
            <a:r>
              <a:rPr lang="en-GB" altLang="es-MX" sz="1400" dirty="0" err="1">
                <a:solidFill>
                  <a:srgbClr val="000000"/>
                </a:solidFill>
                <a:latin typeface="Times New Roman" panose="02020603050405020304" pitchFamily="18" charset="0"/>
                <a:cs typeface="Times New Roman" panose="02020603050405020304" pitchFamily="18" charset="0"/>
              </a:rPr>
              <a:t>Reverté</a:t>
            </a:r>
            <a:r>
              <a:rPr lang="en-GB" altLang="es-MX" sz="1400" dirty="0">
                <a:solidFill>
                  <a:srgbClr val="000000"/>
                </a:solidFill>
                <a:latin typeface="Times New Roman" panose="02020603050405020304" pitchFamily="18" charset="0"/>
                <a:cs typeface="Times New Roman" panose="02020603050405020304" pitchFamily="18" charset="0"/>
              </a:rPr>
              <a:t> 1968.</a:t>
            </a:r>
            <a:endParaRPr lang="en-GB" altLang="es-MX" sz="1400" dirty="0">
              <a:solidFill>
                <a:prstClr val="black"/>
              </a:solidFill>
            </a:endParaRPr>
          </a:p>
          <a:p>
            <a:pPr lvl="0" algn="just" eaLnBrk="0" fontAlgn="base" hangingPunct="0">
              <a:spcBef>
                <a:spcPct val="0"/>
              </a:spcBef>
              <a:spcAft>
                <a:spcPct val="0"/>
              </a:spcAft>
            </a:pPr>
            <a:r>
              <a:rPr lang="en-GB" altLang="es-MX" sz="1400" b="1" dirty="0">
                <a:solidFill>
                  <a:srgbClr val="000000"/>
                </a:solidFill>
                <a:latin typeface="Times New Roman" panose="02020603050405020304" pitchFamily="18" charset="0"/>
                <a:cs typeface="Times New Roman" panose="02020603050405020304" pitchFamily="18" charset="0"/>
              </a:rPr>
              <a:t> </a:t>
            </a:r>
            <a:endParaRPr lang="en-GB" altLang="es-MX" sz="1400" dirty="0">
              <a:solidFill>
                <a:prstClr val="black"/>
              </a:solidFill>
            </a:endParaRPr>
          </a:p>
          <a:p>
            <a:pPr lvl="0" algn="just" eaLnBrk="0" fontAlgn="base" hangingPunct="0">
              <a:spcBef>
                <a:spcPct val="0"/>
              </a:spcBef>
              <a:spcAft>
                <a:spcPct val="0"/>
              </a:spcAft>
            </a:pPr>
            <a:r>
              <a:rPr lang="en-GB" altLang="es-MX" sz="1400" dirty="0" smtClean="0">
                <a:solidFill>
                  <a:srgbClr val="000000"/>
                </a:solidFill>
                <a:latin typeface="Times New Roman" panose="02020603050405020304" pitchFamily="18" charset="0"/>
                <a:cs typeface="Times New Roman" panose="02020603050405020304" pitchFamily="18" charset="0"/>
              </a:rPr>
              <a:t> </a:t>
            </a:r>
            <a:r>
              <a:rPr lang="en-GB" altLang="es-MX" sz="1400" b="1" dirty="0" err="1" smtClean="0">
                <a:solidFill>
                  <a:srgbClr val="000000"/>
                </a:solidFill>
                <a:latin typeface="Times New Roman" panose="02020603050405020304" pitchFamily="18" charset="0"/>
                <a:cs typeface="Times New Roman" panose="02020603050405020304" pitchFamily="18" charset="0"/>
              </a:rPr>
              <a:t>Giancoli</a:t>
            </a:r>
            <a:r>
              <a:rPr lang="en-GB" altLang="es-MX" sz="1400" b="1" dirty="0">
                <a:solidFill>
                  <a:srgbClr val="000000"/>
                </a:solidFill>
                <a:latin typeface="Times New Roman" panose="02020603050405020304" pitchFamily="18" charset="0"/>
                <a:cs typeface="Times New Roman" panose="02020603050405020304" pitchFamily="18" charset="0"/>
              </a:rPr>
              <a:t>. FÍSICA. </a:t>
            </a:r>
            <a:r>
              <a:rPr lang="en-GB" altLang="es-MX" sz="1400" b="1" dirty="0" err="1">
                <a:solidFill>
                  <a:srgbClr val="000000"/>
                </a:solidFill>
                <a:latin typeface="Times New Roman" panose="02020603050405020304" pitchFamily="18" charset="0"/>
                <a:cs typeface="Times New Roman" panose="02020603050405020304" pitchFamily="18" charset="0"/>
              </a:rPr>
              <a:t>Principios</a:t>
            </a:r>
            <a:r>
              <a:rPr lang="en-GB" altLang="es-MX" sz="1400" b="1" dirty="0">
                <a:solidFill>
                  <a:srgbClr val="000000"/>
                </a:solidFill>
                <a:latin typeface="Times New Roman" panose="02020603050405020304" pitchFamily="18" charset="0"/>
                <a:cs typeface="Times New Roman" panose="02020603050405020304" pitchFamily="18" charset="0"/>
              </a:rPr>
              <a:t> y </a:t>
            </a:r>
            <a:r>
              <a:rPr lang="en-GB" altLang="es-MX" sz="1400" b="1" dirty="0" err="1">
                <a:solidFill>
                  <a:srgbClr val="000000"/>
                </a:solidFill>
                <a:latin typeface="Times New Roman" panose="02020603050405020304" pitchFamily="18" charset="0"/>
                <a:cs typeface="Times New Roman" panose="02020603050405020304" pitchFamily="18" charset="0"/>
              </a:rPr>
              <a:t>Aplicaciones</a:t>
            </a:r>
            <a:r>
              <a:rPr lang="en-GB" altLang="es-MX" sz="1400" b="1" dirty="0">
                <a:solidFill>
                  <a:srgbClr val="000000"/>
                </a:solidFill>
                <a:latin typeface="Times New Roman" panose="02020603050405020304" pitchFamily="18" charset="0"/>
                <a:cs typeface="Times New Roman" panose="02020603050405020304" pitchFamily="18" charset="0"/>
              </a:rPr>
              <a:t>. </a:t>
            </a:r>
            <a:r>
              <a:rPr lang="en-GB" altLang="es-MX" sz="1400" dirty="0">
                <a:solidFill>
                  <a:srgbClr val="000000"/>
                </a:solidFill>
                <a:latin typeface="Times New Roman" panose="02020603050405020304" pitchFamily="18" charset="0"/>
                <a:cs typeface="Times New Roman" panose="02020603050405020304" pitchFamily="18" charset="0"/>
              </a:rPr>
              <a:t>Editorial </a:t>
            </a:r>
            <a:r>
              <a:rPr lang="en-GB" altLang="es-MX" sz="1400" dirty="0" err="1">
                <a:solidFill>
                  <a:srgbClr val="000000"/>
                </a:solidFill>
                <a:latin typeface="Times New Roman" panose="02020603050405020304" pitchFamily="18" charset="0"/>
                <a:cs typeface="Times New Roman" panose="02020603050405020304" pitchFamily="18" charset="0"/>
              </a:rPr>
              <a:t>Reverté</a:t>
            </a:r>
            <a:r>
              <a:rPr lang="en-GB" altLang="es-MX" sz="1400" dirty="0">
                <a:solidFill>
                  <a:srgbClr val="000000"/>
                </a:solidFill>
                <a:latin typeface="Times New Roman" panose="02020603050405020304" pitchFamily="18" charset="0"/>
                <a:cs typeface="Times New Roman" panose="02020603050405020304" pitchFamily="18" charset="0"/>
              </a:rPr>
              <a:t> 1985.</a:t>
            </a:r>
            <a:endParaRPr lang="en-GB" altLang="es-MX" sz="1400" dirty="0">
              <a:solidFill>
                <a:prstClr val="black"/>
              </a:solidFill>
            </a:endParaRPr>
          </a:p>
          <a:p>
            <a:pPr lvl="0" algn="just" eaLnBrk="0" fontAlgn="base" hangingPunct="0">
              <a:spcBef>
                <a:spcPct val="0"/>
              </a:spcBef>
              <a:spcAft>
                <a:spcPct val="0"/>
              </a:spcAft>
            </a:pPr>
            <a:r>
              <a:rPr lang="en-GB" altLang="es-MX" sz="1400" b="1" dirty="0">
                <a:solidFill>
                  <a:srgbClr val="000000"/>
                </a:solidFill>
                <a:latin typeface="Times New Roman" panose="02020603050405020304" pitchFamily="18" charset="0"/>
                <a:cs typeface="Times New Roman" panose="02020603050405020304" pitchFamily="18" charset="0"/>
              </a:rPr>
              <a:t> </a:t>
            </a:r>
            <a:endParaRPr lang="en-GB" altLang="es-MX" sz="1400" dirty="0">
              <a:solidFill>
                <a:prstClr val="black"/>
              </a:solidFill>
            </a:endParaRPr>
          </a:p>
          <a:p>
            <a:pPr lvl="0" algn="just" eaLnBrk="0" fontAlgn="base" hangingPunct="0">
              <a:spcBef>
                <a:spcPct val="0"/>
              </a:spcBef>
              <a:spcAft>
                <a:spcPct val="0"/>
              </a:spcAft>
            </a:pPr>
            <a:r>
              <a:rPr lang="en-GB" altLang="es-MX" sz="1400" dirty="0">
                <a:solidFill>
                  <a:srgbClr val="000000"/>
                </a:solidFill>
                <a:latin typeface="Times New Roman" panose="02020603050405020304" pitchFamily="18" charset="0"/>
                <a:cs typeface="Times New Roman" panose="02020603050405020304" pitchFamily="18" charset="0"/>
              </a:rPr>
              <a:t>      </a:t>
            </a:r>
            <a:endParaRPr lang="en-GB" altLang="es-MX" sz="1400" dirty="0">
              <a:solidFill>
                <a:prstClr val="black"/>
              </a:solidFill>
            </a:endParaRPr>
          </a:p>
          <a:p>
            <a:pPr lvl="0" algn="just" eaLnBrk="0" fontAlgn="base" hangingPunct="0">
              <a:spcBef>
                <a:spcPct val="0"/>
              </a:spcBef>
              <a:spcAft>
                <a:spcPct val="0"/>
              </a:spcAft>
            </a:pPr>
            <a:r>
              <a:rPr lang="en-GB" altLang="es-MX" sz="1400" b="1" dirty="0">
                <a:solidFill>
                  <a:srgbClr val="000000"/>
                </a:solidFill>
                <a:latin typeface="Times New Roman" panose="02020603050405020304" pitchFamily="18" charset="0"/>
                <a:cs typeface="Times New Roman" panose="02020603050405020304" pitchFamily="18" charset="0"/>
              </a:rPr>
              <a:t>Resnick, Halliday. FÍSICA. </a:t>
            </a:r>
            <a:r>
              <a:rPr lang="en-GB" altLang="es-MX" sz="1400" dirty="0">
                <a:solidFill>
                  <a:srgbClr val="000000"/>
                </a:solidFill>
                <a:latin typeface="Times New Roman" panose="02020603050405020304" pitchFamily="18" charset="0"/>
                <a:cs typeface="Times New Roman" panose="02020603050405020304" pitchFamily="18" charset="0"/>
              </a:rPr>
              <a:t>Editorial C.E.C.S.A. 1974</a:t>
            </a:r>
            <a:r>
              <a:rPr lang="en-GB" altLang="es-MX" sz="1050" dirty="0">
                <a:solidFill>
                  <a:srgbClr val="000000"/>
                </a:solidFill>
                <a:latin typeface="Times New Roman" panose="02020603050405020304" pitchFamily="18" charset="0"/>
                <a:cs typeface="Times New Roman" panose="02020603050405020304" pitchFamily="18" charset="0"/>
              </a:rPr>
              <a:t>.</a:t>
            </a:r>
            <a:endParaRPr lang="en-GB" altLang="es-MX" sz="1050" dirty="0">
              <a:solidFill>
                <a:prstClr val="black"/>
              </a:solidFill>
            </a:endParaRPr>
          </a:p>
        </p:txBody>
      </p:sp>
    </p:spTree>
    <p:extLst>
      <p:ext uri="{BB962C8B-B14F-4D97-AF65-F5344CB8AC3E}">
        <p14:creationId xmlns:p14="http://schemas.microsoft.com/office/powerpoint/2010/main" val="1974801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125956" name="Rectangle 4"/>
          <p:cNvSpPr>
            <a:spLocks noGrp="1" noChangeArrowheads="1"/>
          </p:cNvSpPr>
          <p:nvPr>
            <p:ph type="title"/>
          </p:nvPr>
        </p:nvSpPr>
        <p:spPr>
          <a:xfrm>
            <a:off x="457200" y="764704"/>
            <a:ext cx="8229600" cy="143346"/>
          </a:xfrm>
          <a:noFill/>
          <a:ln/>
        </p:spPr>
        <p:txBody>
          <a:bodyPr>
            <a:normAutofit fontScale="90000"/>
          </a:bodyPr>
          <a:lstStyle/>
          <a:p>
            <a:pPr algn="ctr"/>
            <a:r>
              <a:rPr lang="es-MX"/>
              <a:t>MAPA CURRICULAR</a:t>
            </a:r>
          </a:p>
        </p:txBody>
      </p:sp>
      <p:graphicFrame>
        <p:nvGraphicFramePr>
          <p:cNvPr id="125957" name="Object 5"/>
          <p:cNvGraphicFramePr>
            <a:graphicFrameLocks noGrp="1" noChangeAspect="1"/>
          </p:cNvGraphicFramePr>
          <p:nvPr>
            <p:ph idx="1"/>
          </p:nvPr>
        </p:nvGraphicFramePr>
        <p:xfrm>
          <a:off x="962025" y="1576388"/>
          <a:ext cx="7291388" cy="5165725"/>
        </p:xfrm>
        <a:graphic>
          <a:graphicData uri="http://schemas.openxmlformats.org/presentationml/2006/ole">
            <mc:AlternateContent xmlns:mc="http://schemas.openxmlformats.org/markup-compatibility/2006">
              <mc:Choice xmlns:v="urn:schemas-microsoft-com:vml" Requires="v">
                <p:oleObj spid="_x0000_s2147" name="Imagen de mapa de bits" r:id="rId4" imgW="7838095" imgH="5552381" progId="Paint.Picture">
                  <p:embed/>
                </p:oleObj>
              </mc:Choice>
              <mc:Fallback>
                <p:oleObj name="Imagen de mapa de bits" r:id="rId4" imgW="7838095" imgH="5552381" progId="Paint.Picture">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2025" y="1576388"/>
                        <a:ext cx="7291388" cy="516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s-MX"/>
              <a:t>INDICE</a:t>
            </a:r>
          </a:p>
        </p:txBody>
      </p:sp>
      <p:graphicFrame>
        <p:nvGraphicFramePr>
          <p:cNvPr id="130097" name="Group 49"/>
          <p:cNvGraphicFramePr>
            <a:graphicFrameLocks noGrp="1"/>
          </p:cNvGraphicFramePr>
          <p:nvPr>
            <p:ph sz="half" idx="1"/>
            <p:extLst>
              <p:ext uri="{D42A27DB-BD31-4B8C-83A1-F6EECF244321}">
                <p14:modId xmlns:p14="http://schemas.microsoft.com/office/powerpoint/2010/main" val="2185480033"/>
              </p:ext>
            </p:extLst>
          </p:nvPr>
        </p:nvGraphicFramePr>
        <p:xfrm>
          <a:off x="468313" y="2032248"/>
          <a:ext cx="4038600" cy="3412975"/>
        </p:xfrm>
        <a:graphic>
          <a:graphicData uri="http://schemas.openxmlformats.org/drawingml/2006/table">
            <a:tbl>
              <a:tblPr/>
              <a:tblGrid>
                <a:gridCol w="747712"/>
                <a:gridCol w="3290888"/>
              </a:tblGrid>
              <a:tr h="82213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19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CARÁTULA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49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SECUENCIA DIDÁCTICA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49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MAPA CURRICULAR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066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MAPA CURRICULAR</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(continuación)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0098" name="Group 50"/>
          <p:cNvGraphicFramePr>
            <a:graphicFrameLocks noGrp="1"/>
          </p:cNvGraphicFramePr>
          <p:nvPr>
            <p:ph sz="half" idx="2"/>
            <p:extLst>
              <p:ext uri="{D42A27DB-BD31-4B8C-83A1-F6EECF244321}">
                <p14:modId xmlns:p14="http://schemas.microsoft.com/office/powerpoint/2010/main" val="1554248854"/>
              </p:ext>
            </p:extLst>
          </p:nvPr>
        </p:nvGraphicFramePr>
        <p:xfrm>
          <a:off x="4648200" y="2032248"/>
          <a:ext cx="4038600" cy="3917032"/>
        </p:xfrm>
        <a:graphic>
          <a:graphicData uri="http://schemas.openxmlformats.org/drawingml/2006/table">
            <a:tbl>
              <a:tblPr/>
              <a:tblGrid>
                <a:gridCol w="747713"/>
                <a:gridCol w="3290887"/>
              </a:tblGrid>
              <a:tr h="6143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ÍNDICE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ÍNDICE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2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ÍNDICE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067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OBJETIVO del curso</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0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INTRODUCCIÓN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0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lang="es-AR" sz="1400" b="1" dirty="0" smtClean="0">
                          <a:effectLst>
                            <a:outerShdw blurRad="38100" dist="38100" dir="2700000" algn="tl">
                              <a:srgbClr val="000000">
                                <a:alpha val="43137"/>
                              </a:srgbClr>
                            </a:outerShdw>
                          </a:effectLst>
                          <a:latin typeface="Verdana" pitchFamily="34" charset="0"/>
                        </a:rPr>
                        <a:t>LA UNIDAD IMAGINARIA</a:t>
                      </a:r>
                      <a:endParaRPr kumimoji="0" lang="es-MX"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s-MX"/>
              <a:t>INDICE</a:t>
            </a:r>
          </a:p>
        </p:txBody>
      </p:sp>
      <p:graphicFrame>
        <p:nvGraphicFramePr>
          <p:cNvPr id="131101" name="Group 29"/>
          <p:cNvGraphicFramePr>
            <a:graphicFrameLocks noGrp="1"/>
          </p:cNvGraphicFramePr>
          <p:nvPr>
            <p:ph sz="half" idx="1"/>
            <p:extLst>
              <p:ext uri="{D42A27DB-BD31-4B8C-83A1-F6EECF244321}">
                <p14:modId xmlns:p14="http://schemas.microsoft.com/office/powerpoint/2010/main" val="3709836446"/>
              </p:ext>
            </p:extLst>
          </p:nvPr>
        </p:nvGraphicFramePr>
        <p:xfrm>
          <a:off x="4781550" y="1757363"/>
          <a:ext cx="4038600" cy="4505008"/>
        </p:xfrm>
        <a:graphic>
          <a:graphicData uri="http://schemas.openxmlformats.org/drawingml/2006/table">
            <a:tbl>
              <a:tblPr/>
              <a:tblGrid>
                <a:gridCol w="946150"/>
                <a:gridCol w="3092450"/>
              </a:tblGrid>
              <a:tr h="5873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84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Obtención de la aceleración</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Ecuaciones de Movimiento</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84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Aceleración de la masa en caída</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Ecuaciones de movimiento</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37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Coeficiente de fricción</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35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Medidas experimentales</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1129" name="Group 57"/>
          <p:cNvGraphicFramePr>
            <a:graphicFrameLocks noGrp="1"/>
          </p:cNvGraphicFramePr>
          <p:nvPr>
            <p:ph sz="half" idx="2"/>
            <p:extLst>
              <p:ext uri="{D42A27DB-BD31-4B8C-83A1-F6EECF244321}">
                <p14:modId xmlns:p14="http://schemas.microsoft.com/office/powerpoint/2010/main" val="1526534397"/>
              </p:ext>
            </p:extLst>
          </p:nvPr>
        </p:nvGraphicFramePr>
        <p:xfrm>
          <a:off x="468313" y="1700213"/>
          <a:ext cx="4038600" cy="4500880"/>
        </p:xfrm>
        <a:graphic>
          <a:graphicData uri="http://schemas.openxmlformats.org/drawingml/2006/table">
            <a:tbl>
              <a:tblPr/>
              <a:tblGrid>
                <a:gridCol w="747712"/>
                <a:gridCol w="3290888"/>
              </a:tblGrid>
              <a:tr h="6492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61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Material utilizado</a:t>
                      </a:r>
                      <a:endParaRPr kumimoji="0" lang="es-MX" sz="18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Bloque inmóvil en el plano inclinado</a:t>
                      </a:r>
                      <a:endParaRPr kumimoji="0" lang="es-MX"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Ecuaciones de movimiento</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Obtención de la fuerza de gravedad</a:t>
                      </a:r>
                      <a:endParaRPr kumimoji="0" lang="es-MX"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Bloque en movimiento</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Coeficiente de fricción</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a:xfrm>
            <a:off x="0" y="927100"/>
            <a:ext cx="6345238" cy="709613"/>
          </a:xfrm>
        </p:spPr>
        <p:txBody>
          <a:bodyPr/>
          <a:lstStyle/>
          <a:p>
            <a:pPr algn="ctr"/>
            <a:r>
              <a:rPr lang="es-MX" dirty="0"/>
              <a:t>INDICE</a:t>
            </a:r>
          </a:p>
        </p:txBody>
      </p:sp>
      <p:graphicFrame>
        <p:nvGraphicFramePr>
          <p:cNvPr id="132151" name="Group 55"/>
          <p:cNvGraphicFramePr>
            <a:graphicFrameLocks noGrp="1"/>
          </p:cNvGraphicFramePr>
          <p:nvPr>
            <p:ph sz="half" idx="4294967295"/>
            <p:extLst>
              <p:ext uri="{D42A27DB-BD31-4B8C-83A1-F6EECF244321}">
                <p14:modId xmlns:p14="http://schemas.microsoft.com/office/powerpoint/2010/main" val="2221229919"/>
              </p:ext>
            </p:extLst>
          </p:nvPr>
        </p:nvGraphicFramePr>
        <p:xfrm>
          <a:off x="0" y="2781300"/>
          <a:ext cx="3816350" cy="2896273"/>
        </p:xfrm>
        <a:graphic>
          <a:graphicData uri="http://schemas.openxmlformats.org/drawingml/2006/table">
            <a:tbl>
              <a:tblPr/>
              <a:tblGrid>
                <a:gridCol w="936625"/>
                <a:gridCol w="2879725"/>
              </a:tblGrid>
              <a:tr h="57606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2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2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87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kern="1200" cap="none" normalizeH="0" baseline="0" dirty="0" smtClean="0">
                          <a:ln>
                            <a:noFill/>
                          </a:ln>
                          <a:solidFill>
                            <a:schemeClr val="tx1"/>
                          </a:solidFill>
                          <a:effectLst/>
                          <a:latin typeface="Verdana" pitchFamily="34" charset="0"/>
                          <a:ea typeface="+mn-ea"/>
                          <a:cs typeface="+mn-cs"/>
                        </a:rPr>
                        <a:t>Masa en caída</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28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kern="1200" cap="none" normalizeH="0" baseline="0" dirty="0" smtClean="0">
                          <a:ln>
                            <a:noFill/>
                          </a:ln>
                          <a:solidFill>
                            <a:schemeClr val="tx1"/>
                          </a:solidFill>
                          <a:effectLst/>
                          <a:latin typeface="Verdana" pitchFamily="34" charset="0"/>
                          <a:ea typeface="+mn-ea"/>
                          <a:cs typeface="+mn-cs"/>
                        </a:rPr>
                        <a:t>Ecuaciones de Movimiento</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28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kern="1200" cap="none" normalizeH="0" baseline="0" dirty="0" smtClean="0">
                          <a:ln>
                            <a:noFill/>
                          </a:ln>
                          <a:solidFill>
                            <a:schemeClr val="tx1"/>
                          </a:solidFill>
                          <a:effectLst/>
                          <a:latin typeface="Verdana" pitchFamily="34" charset="0"/>
                          <a:ea typeface="+mn-ea"/>
                          <a:cs typeface="+mn-cs"/>
                        </a:rPr>
                        <a:t>Determinación de la aceleración en ascenso</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28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400" b="1" i="0" u="none" strike="noStrike" kern="1200" cap="none" normalizeH="0" baseline="0" dirty="0" smtClean="0">
                          <a:ln>
                            <a:noFill/>
                          </a:ln>
                          <a:solidFill>
                            <a:schemeClr val="tx1"/>
                          </a:solidFill>
                          <a:effectLst/>
                          <a:latin typeface="Verdana" pitchFamily="34" charset="0"/>
                          <a:ea typeface="+mn-ea"/>
                          <a:cs typeface="+mn-cs"/>
                        </a:rPr>
                        <a:t>Masa en ascenso</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141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Desaceleración del sistema</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52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28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400" b="1" i="0" u="none" strike="noStrike" kern="1200" cap="none" normalizeH="0" baseline="0" dirty="0" smtClean="0">
                          <a:ln>
                            <a:noFill/>
                          </a:ln>
                          <a:solidFill>
                            <a:schemeClr val="tx1"/>
                          </a:solidFill>
                          <a:effectLst/>
                          <a:latin typeface="Verdana" pitchFamily="34" charset="0"/>
                          <a:ea typeface="+mn-ea"/>
                          <a:cs typeface="+mn-cs"/>
                        </a:rPr>
                        <a:t>Obtención del coeficiente de fricción</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 name="Group 55"/>
          <p:cNvGraphicFramePr>
            <a:graphicFrameLocks/>
          </p:cNvGraphicFramePr>
          <p:nvPr>
            <p:extLst>
              <p:ext uri="{D42A27DB-BD31-4B8C-83A1-F6EECF244321}">
                <p14:modId xmlns:p14="http://schemas.microsoft.com/office/powerpoint/2010/main" val="197552653"/>
              </p:ext>
            </p:extLst>
          </p:nvPr>
        </p:nvGraphicFramePr>
        <p:xfrm>
          <a:off x="4139952" y="2801308"/>
          <a:ext cx="4752528" cy="2373334"/>
        </p:xfrm>
        <a:graphic>
          <a:graphicData uri="http://schemas.openxmlformats.org/drawingml/2006/table">
            <a:tbl>
              <a:tblPr/>
              <a:tblGrid>
                <a:gridCol w="1166387"/>
                <a:gridCol w="3586141"/>
              </a:tblGrid>
              <a:tr h="48367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29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400" b="1" i="0" u="none" strike="noStrike" kern="1200" cap="none" normalizeH="0" baseline="0" dirty="0" smtClean="0">
                          <a:ln>
                            <a:noFill/>
                          </a:ln>
                          <a:solidFill>
                            <a:schemeClr val="tx1"/>
                          </a:solidFill>
                          <a:effectLst/>
                          <a:latin typeface="Verdana" pitchFamily="34" charset="0"/>
                          <a:ea typeface="+mn-ea"/>
                          <a:cs typeface="+mn-cs"/>
                        </a:rPr>
                        <a:t>Conclusiones</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470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400" b="1" i="0" u="none" strike="noStrike" kern="1200" cap="none" normalizeH="0" baseline="0" dirty="0" smtClean="0">
                          <a:ln>
                            <a:noFill/>
                          </a:ln>
                          <a:solidFill>
                            <a:schemeClr val="tx1"/>
                          </a:solidFill>
                          <a:effectLst/>
                          <a:latin typeface="Verdana" pitchFamily="34" charset="0"/>
                          <a:ea typeface="+mn-ea"/>
                          <a:cs typeface="+mn-cs"/>
                        </a:rPr>
                        <a:t>Bibliografía</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338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endParaRPr kumimoji="0" lang="es-ES" sz="1400" b="1" kern="1200" dirty="0" smtClean="0">
                        <a:solidFill>
                          <a:schemeClr val="tx1"/>
                        </a:solidFill>
                        <a:latin typeface="Verdana" pitchFamily="34" charset="0"/>
                        <a:ea typeface="+mn-ea"/>
                        <a:cs typeface="+mn-cs"/>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338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endParaRPr kumimoji="0" lang="es-ES" sz="1400" b="1" kern="1200" dirty="0" smtClean="0">
                        <a:solidFill>
                          <a:schemeClr val="tx1"/>
                        </a:solidFill>
                        <a:latin typeface="Verdana" pitchFamily="34" charset="0"/>
                        <a:ea typeface="+mn-ea"/>
                        <a:cs typeface="+mn-cs"/>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338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599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s-MX"/>
              <a:t>Objetivo del curso</a:t>
            </a:r>
            <a:endParaRPr lang="es-ES"/>
          </a:p>
        </p:txBody>
      </p:sp>
      <p:sp>
        <p:nvSpPr>
          <p:cNvPr id="121859" name="Rectangle 3"/>
          <p:cNvSpPr>
            <a:spLocks noGrp="1" noChangeArrowheads="1"/>
          </p:cNvSpPr>
          <p:nvPr>
            <p:ph idx="1"/>
          </p:nvPr>
        </p:nvSpPr>
        <p:spPr>
          <a:xfrm>
            <a:off x="457200" y="2320280"/>
            <a:ext cx="8229600" cy="2908920"/>
          </a:xfrm>
        </p:spPr>
        <p:txBody>
          <a:bodyPr>
            <a:normAutofit/>
          </a:bodyPr>
          <a:lstStyle/>
          <a:p>
            <a:pPr lvl="0"/>
            <a:r>
              <a:rPr lang="es-ES" b="1" dirty="0"/>
              <a:t>Identificar las características de propagación y transmisión de rayos luminosos.</a:t>
            </a:r>
            <a:endParaRPr lang="es-MX" dirty="0"/>
          </a:p>
          <a:p>
            <a:pPr lvl="0"/>
            <a:r>
              <a:rPr lang="es-ES" b="1" dirty="0"/>
              <a:t>Relacionar los modelos geométricos del trazado de rayos en lentes y espejos.</a:t>
            </a:r>
            <a:endParaRPr lang="es-MX" dirty="0"/>
          </a:p>
          <a:p>
            <a:pPr lvl="0"/>
            <a:r>
              <a:rPr lang="es-ES" b="1" dirty="0"/>
              <a:t>Reconocer los elementos del modelo geométrico y del modelo ondulatorio de propagación de la luz.</a:t>
            </a:r>
            <a:endParaRPr lang="es-MX" dirty="0"/>
          </a:p>
          <a:p>
            <a:r>
              <a:rPr lang="es-ES" b="1" dirty="0"/>
              <a:t>Identificación de los elementos básicos en experimentos de polarización, interferencia y difracción de ondas luminosas</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Arial" panose="020B0604020202020204" pitchFamily="34" charset="0"/>
                <a:cs typeface="Arial" panose="020B0604020202020204" pitchFamily="34" charset="0"/>
              </a:rPr>
              <a:t>Introducción</a:t>
            </a:r>
            <a:endParaRPr lang="es-ES" dirty="0">
              <a:effectLst>
                <a:outerShdw blurRad="38100" dist="38100" dir="2700000" algn="tl">
                  <a:srgbClr val="000000">
                    <a:alpha val="43137"/>
                  </a:srgbClr>
                </a:outerShdw>
                <a:reflection blurRad="12700" stA="50000" endPos="50000" dist="5000" dir="5400000" sy="-100000" rotWithShape="0"/>
              </a:effectLst>
              <a:latin typeface="Arial" panose="020B0604020202020204" pitchFamily="34" charset="0"/>
              <a:cs typeface="Arial" panose="020B0604020202020204" pitchFamily="34" charset="0"/>
            </a:endParaRPr>
          </a:p>
        </p:txBody>
      </p:sp>
      <p:sp>
        <p:nvSpPr>
          <p:cNvPr id="2050" name="AutoShape 2" descr="data:image/jpeg;base64,/9j/4AAQSkZJRgABAQAAAQABAAD/2wBDAAkGBwgHBgkIBwgKCgkLDRYPDQwMDRsUFRAWIB0iIiAdHx8kKDQsJCYxJx8fLT0tMTU3Ojo6Iys/RD84QzQ5Ojf/2wBDAQoKCg0MDRoPDxo3JR8lNzc3Nzc3Nzc3Nzc3Nzc3Nzc3Nzc3Nzc3Nzc3Nzc3Nzc3Nzc3Nzc3Nzc3Nzc3Nzc3Nzf/wAARCABqATADASIAAhEBAxEB/8QAHAABAAICAwEAAAAAAAAAAAAAAAcIAQMEBQYC/8QAORAAAQMDAgUBBgMHBAMAAAAAAQACAwQFEQYSBxMhMUFRFBUiYXHRI0JSCBcygZGxwSQzcqFz4fH/xAAUAQEAAAAAAAAAAAAAAAAAAAAA/8QAFBEBAAAAAAAAAAAAAAAAAAAAAP/aAAwDAQACEQMRAD8AnFERAREQEREBERAREQEREBERAREQEREBERAREQYzhcd9woo3bZKynafQytH+VxtRVfsNkrqjdtMcDiD88dFXfSOjbvrS6zy1VbJFCXOcX7jnv6ILHe9bfu2+3U24eOc37r5N4tgdtNxpN3pzm/dRt+5yJlMY47nJzD+d2coeC9G87pLlOXbfU9/VBIsl/s8bw190og7057futzLtbnkBlfSuJ7ATN+6jaj4MUEEpdLWOkaSHdc5ytVbwXp5Z+ZTXOWPPqXdB6BBJ0l1t0f8AuV9K3/lM0f5XzHeLZKMx3GkcPlO37qORwZo5c+03Spf06fET1/qvl3BehERbFXyMdjpjKCSH3i2scGvr6YOPYc1q+Re7UX7BcqTd6c5v3UaQcF4Q9xnusrhtO3BPQr5puDTGxOjluJHUlrgSST4yglA3a2hwabhShx7DnN+6y67W5pAdX0oJ6AGZvX/tRYeCrXkF92f0PcbgVwH8EqwP/Du+cOyHl7shBMfvOg3bfbabI8c5v3Wv33at4Z7yo9x7DnNz/dRNTcFapkjnTXuTJ/MHuyu1ZwVtTWxv941jpx3kLyUEkU9yoamYw09ZTyyDqWMkBP8A0uWvC6V4cU2n7k2tbWzSvacgOceq9yBhBlERAREQEREBERAREQEREBERAREQEREBERARFgoI14+T1UGjP9O/ZG6dokIJBPXsux4P0lPFo6mmhgLHy5L5HHJf1Xi+L9fVag1TSaUpX5iy0vaMD4iR1KlnTNpbY7HR25hzyYwD6Z8oO1REQEREBERAWMLKIMYTCytdRNHTxPlmeGRsaS5x7AINiLzFk17p2+3V9sttfzaloJwWFoOPQnuvToCIiAiIg6vU14isNkqrnM0ubAzO39R7AKEI+Nd7rLhDFDT00Mb5GtORnoSp0vtsiu9rqaCbGyaMtJPg+Cort/Ayjp5o5ai5PkLXhwDRjthBLlJI6Wmikfjc9gccfMLetNNA2mp4oWElsbA0EnqcDC3ICIiAiIgIiICIiAiIgIiICIiAviV7Y43PecNaCSfkvtcK8lnuqs5r+WzkvDn5xgYQQJEKjU/GH222xycqOYZf4w09VYgdlCfAt5m1DeizDomdnHuck4U2ICIiAiIgIiICIiDptWVFwpbDVSWqAz1W0hgHcfP+SrJqyDVFIzn3easEUxIO8uDTk5x1VtCo149UYn0SZSQDFO0/Xv8AZBA2gpJY9Z2d0JIf7Uzt6ZVwx26qn/D0ga3suc9apg6fVXAQEREBdLqTU9r01DFNdZ+U2V21uBkruiuuu9mt14ibFcqSOoa05aH+D9UEf6z4t2yhoB7iqY5ql3lzSQAvM6d4t6ju1xgpYaGKoc89WRtOcf8AxeT4xUNptmojRWiERtZ1fh2evkLsuANonq9WG4tyIKOMlxI6OJGAEFjYJHSRMe9hY5zQS0+CR2WxYwFlARFHHGHWd10lS0LrSGbpnO3uezcBjsgkdFWhnGfWBOA6ncfTkD7JJxj1gZR8UbMd2CAfZBZdFWtvGXWGMNbCR84Mn+y1TcZdXOkyJIWNHcCEILMoqwt4xatEocKmMt/SYx1U/wCh7tXXvTdJX3KFsU8rckN6ZHrjwg79ERARFqlnigAM0rI89t7gM/1QbUWqGeKbPKlZJj9DgVtCAVG/HSslpNG5ie5u+ZoO0nqM9lI5UMftBXqA0tJY4nyGqe8PcwD4ceOvqg9dwitdFSaUgrKZo51UMyvxgnHhe6XmeHEFVTaNtsVdFy5RH/D8vC9MgIiICIiAiIgIiICjTj9HI/RGWN3NbUN3fJSWo747NlOhZHROIxM3cPUdUEEcNmczXVlyWjFUwnd9VbtU40TKYNW2iQDJbVx9B9VcYHIBQZREQFwrzcKa1Wyorq2VsUELC5znHC5pUR/tAahdRWWGzsYSas7nuz2A/ugg3U1ey6X2urYXPMc8rntLz1wfqrB8B7fJSaRM88AjfNKS07cFzfCrpaqKa4V8NPBE6VzngFrR4yrkWalbRWqkp2s2iKJrcenRBzkREBcasoqWuj5dbTxTsB6NkYHAH+a5Ki/jUdTPpqNmnxOyJpLpXwnBPyQe7Zp6ysfvba6MO/8AC37LXJp6wmXmPttFvPc7AMqt7bhxAiaMVVwIkyOpyuLNSa1kkD5XXB7sZH4hQWgbZbPjLbfR4+UTVrfpuxPjLHWqj2u6kcoBVbiumr2NIiqLgAw9fkuWy+a6nc1jau4HpgILJDS2mw8PFrog4Yx8A8Lu42NjaGMa1rWjADRgBVQzrOlmEj3Vm7O7qfKsvouWsn01QS3Ek1D4gXE90HdoiIOi1Hqqz6cj3XSsZG8ty2Lu5ygDi3qiqv8AWUtVA+SKhLSImAkZ9cqftQaQsuoZ4ZrpSCWSEja7OP5FeN4taGo6nSZktFAG1NIQY2RDqQSMoIO0nqy56buTKqlqJCzI3sc4kEfRWt05eqW/Winr6OZkjZGAu2/ldjqMKmcjDFI5jwQ5pIIPgqVODGv6ewPNnuY20k78xyNb/C4+qCxUjmsjc95Aa0ZJPYBVy4mXum1DxEt8dCY5YIZGRiRoyXHIzlWEq6iI22aoxzIeUX4H5m4VeuEdFTXXiTVSywN2ROkkYwjo3B6ILGUzQ2njaOwYB2x4XxWyOjpJ3sBLmsJGO+cLcOyEZQVwuvFXWFNWT07Pw2xvLRvjJOPGV19Pxb1hBkOnDvPxR9lYWp0nYaqqNTPa6d8zjkvIPVa36M07IXF9ppiXdzg/dBA373dY5a4bcefwjgrWOLetObvEg2/p5PRWBOk7CWhptdPtDdoG3wtkemLHGGhlrpBt7fhgoK+U/FzV3tJc6TmNB+JjYz0XYWzitq+e8wNEIdFLIGGN8R7EqcoNL2One98Nqo2uecuPKHUrkNslrbM2ZtvpRI05a4RAEIOZA5zoWOkAa8tBcB4K2IiAo548VRp9BysaM82Zjc+ikZRvx6exuhHh5/iqGANxnPdBXvSZa3U1rMhw0VLMn06q5TMbG7TkYGCqZaZY5+oLe1oyTO3v9VcyEEQsB7ho/sg+0REGCq//ALRFypqi60dHDOx8kDTzGN7tPzVgVDfEvhPW328OuVkkiL5nZlbNJjH0QRdw0v8ADp3UIrKgNLSwtAcPPhTloafUd1vst1rnOZbJGERs3fCT8gvHaU4JVVPc4qi/TwOp2HLoo3Ekqb6WnipaeOCnYGRRt2taPAQbUREBYwPKyiD4EUY7Mb/QLPLZ+kf0X0iDV7PD1/Cj69/hCyIYh2jYPo0LYiD4MUZ7safq0L6AAGB2WUQEREBfMgDmlrhkEdQvpEFWOLOjqnTl/nqWse6hqpC+OTHQE9cLw0TzHI17e7SCFbfiVp+XUmk6ygptvPwJI9w8t64CqXVU8tLUyQTtLJY3FrmnwQgmev4gT3Xhe4xPFPWRObEdr8Egf+l2vACyR+7J75NG72iZ7mB5/MPJUFW7fUTR0PMeI55GjaD0znorScK9PVum9LsorhK18heXtDezQfCD2QREQEREBERAREQEREAqM+P7WO0NkglwqWEY9PP+F7LVkF2qrHPFYZhFXOxscXbcDz1UO3bQHEi+Q+y3avZNCCOjpwQUEWaYj5uorbGHbS6pYM57dVcuEFsTG5Bw0DPqq6x8GNU0M0dVDJTPfG4OaGSdQV7zTFq4iU93pZLlXt9ha9vNjdIHfB6du6CUkREBERAREQEREBERAREQEREBERAREQEREGCq8ccNHPobwy6W6nlfFVdZdrcta5WIXFuUUU1K5ssbHt9HNBCCoNisVzqrrRsiopzumZ1DfmrhUcZipYY3Z3Mja05+QXEtlJTQ07DFTxMw78rAPK7FAREQEREBERAREQEREBERAREQERE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052" name="AutoShape 4" descr="data:image/jpeg;base64,/9j/4AAQSkZJRgABAQAAAQABAAD/2wBDAAkGBwgHBgkIBwgKCgkLDRYPDQwMDRsUFRAWIB0iIiAdHx8kKDQsJCYxJx8fLT0tMTU3Ojo6Iys/RD84QzQ5Ojf/2wBDAQoKCg0MDRoPDxo3JR8lNzc3Nzc3Nzc3Nzc3Nzc3Nzc3Nzc3Nzc3Nzc3Nzc3Nzc3Nzc3Nzc3Nzc3Nzc3Nzc3Nzf/wAARCABqATADASIAAhEBAxEB/8QAHAABAAICAwEAAAAAAAAAAAAAAAcIAQMEBQYC/8QAORAAAQMDAgUBBgMHBAMAAAAAAQACAwQFEQYSBxMhMUFRFBUiYXHRI0JSCBcygZGxwSQzcqFz4fH/xAAUAQEAAAAAAAAAAAAAAAAAAAAA/8QAFBEBAAAAAAAAAAAAAAAAAAAAAP/aAAwDAQACEQMRAD8AnFERAREQEREBERAREQEREBERAREQEREBERAREQYzhcd9woo3bZKynafQytH+VxtRVfsNkrqjdtMcDiD88dFXfSOjbvrS6zy1VbJFCXOcX7jnv6ILHe9bfu2+3U24eOc37r5N4tgdtNxpN3pzm/dRt+5yJlMY47nJzD+d2coeC9G87pLlOXbfU9/VBIsl/s8bw190og7057futzLtbnkBlfSuJ7ATN+6jaj4MUEEpdLWOkaSHdc5ytVbwXp5Z+ZTXOWPPqXdB6BBJ0l1t0f8AuV9K3/lM0f5XzHeLZKMx3GkcPlO37qORwZo5c+03Spf06fET1/qvl3BehERbFXyMdjpjKCSH3i2scGvr6YOPYc1q+Re7UX7BcqTd6c5v3UaQcF4Q9xnusrhtO3BPQr5puDTGxOjluJHUlrgSST4yglA3a2hwabhShx7DnN+6y67W5pAdX0oJ6AGZvX/tRYeCrXkF92f0PcbgVwH8EqwP/Du+cOyHl7shBMfvOg3bfbabI8c5v3Wv33at4Z7yo9x7DnNz/dRNTcFapkjnTXuTJ/MHuyu1ZwVtTWxv941jpx3kLyUEkU9yoamYw09ZTyyDqWMkBP8A0uWvC6V4cU2n7k2tbWzSvacgOceq9yBhBlERAREQEREBERAREQEREBERAREQEREBERARFgoI14+T1UGjP9O/ZG6dokIJBPXsux4P0lPFo6mmhgLHy5L5HHJf1Xi+L9fVag1TSaUpX5iy0vaMD4iR1KlnTNpbY7HR25hzyYwD6Z8oO1REQEREBERAWMLKIMYTCytdRNHTxPlmeGRsaS5x7AINiLzFk17p2+3V9sttfzaloJwWFoOPQnuvToCIiAiIg6vU14isNkqrnM0ubAzO39R7AKEI+Nd7rLhDFDT00Mb5GtORnoSp0vtsiu9rqaCbGyaMtJPg+Cort/Ayjp5o5ai5PkLXhwDRjthBLlJI6Wmikfjc9gccfMLetNNA2mp4oWElsbA0EnqcDC3ICIiAiIgIiICIiAiIgIiICIiAviV7Y43PecNaCSfkvtcK8lnuqs5r+WzkvDn5xgYQQJEKjU/GH222xycqOYZf4w09VYgdlCfAt5m1DeizDomdnHuck4U2ICIiAiIgIiICIiDptWVFwpbDVSWqAz1W0hgHcfP+SrJqyDVFIzn3easEUxIO8uDTk5x1VtCo149UYn0SZSQDFO0/Xv8AZBA2gpJY9Z2d0JIf7Uzt6ZVwx26qn/D0ga3suc9apg6fVXAQEREBdLqTU9r01DFNdZ+U2V21uBkruiuuu9mt14ibFcqSOoa05aH+D9UEf6z4t2yhoB7iqY5ql3lzSQAvM6d4t6ju1xgpYaGKoc89WRtOcf8AxeT4xUNptmojRWiERtZ1fh2evkLsuANonq9WG4tyIKOMlxI6OJGAEFjYJHSRMe9hY5zQS0+CR2WxYwFlARFHHGHWd10lS0LrSGbpnO3uezcBjsgkdFWhnGfWBOA6ncfTkD7JJxj1gZR8UbMd2CAfZBZdFWtvGXWGMNbCR84Mn+y1TcZdXOkyJIWNHcCEILMoqwt4xatEocKmMt/SYx1U/wCh7tXXvTdJX3KFsU8rckN6ZHrjwg79ERARFqlnigAM0rI89t7gM/1QbUWqGeKbPKlZJj9DgVtCAVG/HSslpNG5ie5u+ZoO0nqM9lI5UMftBXqA0tJY4nyGqe8PcwD4ceOvqg9dwitdFSaUgrKZo51UMyvxgnHhe6XmeHEFVTaNtsVdFy5RH/D8vC9MgIiICIiAiIgIiICjTj9HI/RGWN3NbUN3fJSWo747NlOhZHROIxM3cPUdUEEcNmczXVlyWjFUwnd9VbtU40TKYNW2iQDJbVx9B9VcYHIBQZREQFwrzcKa1Wyorq2VsUELC5znHC5pUR/tAahdRWWGzsYSas7nuz2A/ugg3U1ey6X2urYXPMc8rntLz1wfqrB8B7fJSaRM88AjfNKS07cFzfCrpaqKa4V8NPBE6VzngFrR4yrkWalbRWqkp2s2iKJrcenRBzkREBcasoqWuj5dbTxTsB6NkYHAH+a5Ki/jUdTPpqNmnxOyJpLpXwnBPyQe7Zp6ysfvba6MO/8AC37LXJp6wmXmPttFvPc7AMqt7bhxAiaMVVwIkyOpyuLNSa1kkD5XXB7sZH4hQWgbZbPjLbfR4+UTVrfpuxPjLHWqj2u6kcoBVbiumr2NIiqLgAw9fkuWy+a6nc1jau4HpgILJDS2mw8PFrog4Yx8A8Lu42NjaGMa1rWjADRgBVQzrOlmEj3Vm7O7qfKsvouWsn01QS3Ek1D4gXE90HdoiIOi1Hqqz6cj3XSsZG8ty2Lu5ygDi3qiqv8AWUtVA+SKhLSImAkZ9cqftQaQsuoZ4ZrpSCWSEja7OP5FeN4taGo6nSZktFAG1NIQY2RDqQSMoIO0nqy56buTKqlqJCzI3sc4kEfRWt05eqW/Winr6OZkjZGAu2/ldjqMKmcjDFI5jwQ5pIIPgqVODGv6ewPNnuY20k78xyNb/C4+qCxUjmsjc95Aa0ZJPYBVy4mXum1DxEt8dCY5YIZGRiRoyXHIzlWEq6iI22aoxzIeUX4H5m4VeuEdFTXXiTVSywN2ROkkYwjo3B6ILGUzQ2njaOwYB2x4XxWyOjpJ3sBLmsJGO+cLcOyEZQVwuvFXWFNWT07Pw2xvLRvjJOPGV19Pxb1hBkOnDvPxR9lYWp0nYaqqNTPa6d8zjkvIPVa36M07IXF9ppiXdzg/dBA373dY5a4bcefwjgrWOLetObvEg2/p5PRWBOk7CWhptdPtDdoG3wtkemLHGGhlrpBt7fhgoK+U/FzV3tJc6TmNB+JjYz0XYWzitq+e8wNEIdFLIGGN8R7EqcoNL2One98Nqo2uecuPKHUrkNslrbM2ZtvpRI05a4RAEIOZA5zoWOkAa8tBcB4K2IiAo548VRp9BysaM82Zjc+ikZRvx6exuhHh5/iqGANxnPdBXvSZa3U1rMhw0VLMn06q5TMbG7TkYGCqZaZY5+oLe1oyTO3v9VcyEEQsB7ho/sg+0REGCq//ALRFypqi60dHDOx8kDTzGN7tPzVgVDfEvhPW328OuVkkiL5nZlbNJjH0QRdw0v8ADp3UIrKgNLSwtAcPPhTloafUd1vst1rnOZbJGERs3fCT8gvHaU4JVVPc4qi/TwOp2HLoo3Ekqb6WnipaeOCnYGRRt2taPAQbUREBYwPKyiD4EUY7Mb/QLPLZ+kf0X0iDV7PD1/Cj69/hCyIYh2jYPo0LYiD4MUZ7safq0L6AAGB2WUQEREBfMgDmlrhkEdQvpEFWOLOjqnTl/nqWse6hqpC+OTHQE9cLw0TzHI17e7SCFbfiVp+XUmk6ygptvPwJI9w8t64CqXVU8tLUyQTtLJY3FrmnwQgmev4gT3Xhe4xPFPWRObEdr8Egf+l2vACyR+7J75NG72iZ7mB5/MPJUFW7fUTR0PMeI55GjaD0znorScK9PVum9LsorhK18heXtDezQfCD2QREQEREBERAREQEREAqM+P7WO0NkglwqWEY9PP+F7LVkF2qrHPFYZhFXOxscXbcDz1UO3bQHEi+Q+y3avZNCCOjpwQUEWaYj5uorbGHbS6pYM57dVcuEFsTG5Bw0DPqq6x8GNU0M0dVDJTPfG4OaGSdQV7zTFq4iU93pZLlXt9ha9vNjdIHfB6du6CUkREBERAREQEREBERAREQEREBERAREQEREGCq8ccNHPobwy6W6nlfFVdZdrcta5WIXFuUUU1K5ssbHt9HNBCCoNisVzqrrRsiopzumZ1DfmrhUcZipYY3Z3Mja05+QXEtlJTQ07DFTxMw78rAPK7FAREQEREBERAREQEREBERAREQERE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4" name="Rectángulo 3"/>
          <p:cNvSpPr/>
          <p:nvPr/>
        </p:nvSpPr>
        <p:spPr>
          <a:xfrm>
            <a:off x="609600" y="2492896"/>
            <a:ext cx="7922840" cy="2862322"/>
          </a:xfrm>
          <a:prstGeom prst="rect">
            <a:avLst/>
          </a:prstGeom>
        </p:spPr>
        <p:txBody>
          <a:bodyPr wrap="square">
            <a:spAutoFit/>
          </a:bodyPr>
          <a:lstStyle/>
          <a:p>
            <a:pPr marL="457200" indent="342900" algn="just">
              <a:spcAft>
                <a:spcPts val="0"/>
              </a:spcAft>
            </a:pPr>
            <a:r>
              <a:rPr lang="es-ES" sz="2400" b="1" dirty="0">
                <a:latin typeface="Arial" panose="020B0604020202020204" pitchFamily="34" charset="0"/>
                <a:ea typeface="Times New Roman" panose="02020603050405020304" pitchFamily="18" charset="0"/>
              </a:rPr>
              <a:t>Este curso de laboratorio de </a:t>
            </a:r>
            <a:r>
              <a:rPr lang="es-ES" sz="2400" b="1" dirty="0" smtClean="0">
                <a:latin typeface="Arial" panose="020B0604020202020204" pitchFamily="34" charset="0"/>
                <a:ea typeface="Times New Roman" panose="02020603050405020304" pitchFamily="18" charset="0"/>
              </a:rPr>
              <a:t>mecánica </a:t>
            </a:r>
            <a:r>
              <a:rPr lang="es-ES" sz="2400" b="1" dirty="0">
                <a:latin typeface="Arial" panose="020B0604020202020204" pitchFamily="34" charset="0"/>
                <a:ea typeface="Times New Roman" panose="02020603050405020304" pitchFamily="18" charset="0"/>
              </a:rPr>
              <a:t>pertenece al núcleo básico de su formación académica. En </a:t>
            </a:r>
            <a:r>
              <a:rPr lang="es-ES" sz="2400" b="1" dirty="0" smtClean="0">
                <a:latin typeface="Arial" panose="020B0604020202020204" pitchFamily="34" charset="0"/>
                <a:ea typeface="Times New Roman" panose="02020603050405020304" pitchFamily="18" charset="0"/>
              </a:rPr>
              <a:t>este curso, </a:t>
            </a:r>
            <a:r>
              <a:rPr lang="es-ES" sz="2400" b="1" dirty="0">
                <a:latin typeface="Arial" panose="020B0604020202020204" pitchFamily="34" charset="0"/>
                <a:ea typeface="Times New Roman" panose="02020603050405020304" pitchFamily="18" charset="0"/>
              </a:rPr>
              <a:t>el alumno comprobará experimentalmente las leyes </a:t>
            </a:r>
            <a:r>
              <a:rPr lang="es-ES" sz="2400" b="1" dirty="0" smtClean="0">
                <a:latin typeface="Arial" panose="020B0604020202020204" pitchFamily="34" charset="0"/>
                <a:ea typeface="Times New Roman" panose="02020603050405020304" pitchFamily="18" charset="0"/>
              </a:rPr>
              <a:t>de Newton, </a:t>
            </a:r>
            <a:r>
              <a:rPr lang="es-ES" sz="2400" b="1" dirty="0">
                <a:latin typeface="Arial" panose="020B0604020202020204" pitchFamily="34" charset="0"/>
                <a:ea typeface="Times New Roman" panose="02020603050405020304" pitchFamily="18" charset="0"/>
              </a:rPr>
              <a:t>por medio de prácticas que involucren el manejo de instrumentos y equipos que permitan observar </a:t>
            </a:r>
            <a:r>
              <a:rPr lang="es-ES" sz="2400" b="1" dirty="0" smtClean="0">
                <a:latin typeface="Arial" panose="020B0604020202020204" pitchFamily="34" charset="0"/>
                <a:ea typeface="Times New Roman" panose="02020603050405020304" pitchFamily="18" charset="0"/>
              </a:rPr>
              <a:t>las propiedades mecánicas de la materia</a:t>
            </a:r>
            <a:r>
              <a:rPr lang="es-ES" sz="1200" b="1" dirty="0" smtClean="0">
                <a:latin typeface="Arial" panose="020B0604020202020204" pitchFamily="34" charset="0"/>
                <a:ea typeface="Times New Roman" panose="02020603050405020304" pitchFamily="18" charset="0"/>
              </a:rPr>
              <a:t>.</a:t>
            </a:r>
            <a:endParaRPr lang="es-MX" sz="1200" dirty="0">
              <a:latin typeface="Times New Roman" panose="02020603050405020304" pitchFamily="18" charset="0"/>
              <a:ea typeface="Times New Roman" panose="02020603050405020304" pitchFamily="18" charset="0"/>
            </a:endParaRPr>
          </a:p>
          <a:p>
            <a:pPr marL="457200" indent="342900" algn="just">
              <a:spcAft>
                <a:spcPts val="0"/>
              </a:spcAft>
            </a:pPr>
            <a:r>
              <a:rPr lang="es-ES" sz="1200" b="1" dirty="0">
                <a:latin typeface="Arial" panose="020B0604020202020204" pitchFamily="34"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Sala de reuniones 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Sala de reuniones 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996</TotalTime>
  <Words>981</Words>
  <Application>Microsoft Office PowerPoint</Application>
  <PresentationFormat>Presentación en pantalla (4:3)</PresentationFormat>
  <Paragraphs>225</Paragraphs>
  <Slides>30</Slides>
  <Notes>1</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30</vt:i4>
      </vt:variant>
    </vt:vector>
  </HeadingPairs>
  <TitlesOfParts>
    <vt:vector size="39" baseType="lpstr">
      <vt:lpstr>Arial</vt:lpstr>
      <vt:lpstr>Calibri</vt:lpstr>
      <vt:lpstr>Century Gothic</vt:lpstr>
      <vt:lpstr>Times New Roman</vt:lpstr>
      <vt:lpstr>Verdana</vt:lpstr>
      <vt:lpstr>Wingdings</vt:lpstr>
      <vt:lpstr>Wingdings 3</vt:lpstr>
      <vt:lpstr>Sala de reuniones Ion</vt:lpstr>
      <vt:lpstr>Imagen de mapa de bits</vt:lpstr>
      <vt:lpstr>Presentación de PowerPoint</vt:lpstr>
      <vt:lpstr>SECUENCIA DIDÁCTICA</vt:lpstr>
      <vt:lpstr>MAPA CURRICULAR</vt:lpstr>
      <vt:lpstr>MAPA CURRICULAR</vt:lpstr>
      <vt:lpstr>INDICE</vt:lpstr>
      <vt:lpstr>INDICE</vt:lpstr>
      <vt:lpstr>INDICE</vt:lpstr>
      <vt:lpstr>Objetivo del curso</vt:lpstr>
      <vt:lpstr>Introducción</vt:lpstr>
      <vt:lpstr>Objetivo de la practica</vt:lpstr>
      <vt:lpstr>Material utilizado</vt:lpstr>
      <vt:lpstr>Bloque inmóvil en el plano inclinado</vt:lpstr>
      <vt:lpstr>Ecuaciones</vt:lpstr>
      <vt:lpstr>Obtención de la fuerza de gravedad</vt:lpstr>
      <vt:lpstr>Bloque en movimiento</vt:lpstr>
      <vt:lpstr>Coeficiente de rozamiento </vt:lpstr>
      <vt:lpstr>Obtención de la aceleración</vt:lpstr>
      <vt:lpstr>Ecuaciones de Movimiento</vt:lpstr>
      <vt:lpstr>Aceleración de la masa en caída </vt:lpstr>
      <vt:lpstr>Ecuaciones de movimiento</vt:lpstr>
      <vt:lpstr>Coeficiente de fricción</vt:lpstr>
      <vt:lpstr>Medidas experimentales</vt:lpstr>
      <vt:lpstr>Masa en caída</vt:lpstr>
      <vt:lpstr>Ecuaciones de Movimiento</vt:lpstr>
      <vt:lpstr>Determinación de la aceleración</vt:lpstr>
      <vt:lpstr>Caso de la masa en acenso</vt:lpstr>
      <vt:lpstr>Desaceleración en el sistema</vt:lpstr>
      <vt:lpstr>Obtención del coeficiente de rozamiento</vt:lpstr>
      <vt:lpstr>Conclusiones</vt:lpstr>
      <vt:lpstr>Bibliografía</vt:lpstr>
    </vt:vector>
  </TitlesOfParts>
  <Company>Usuario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MATRICES Y DETERMINANTES</dc:title>
  <dc:creator>Maxfutur</dc:creator>
  <cp:lastModifiedBy>USUARIO</cp:lastModifiedBy>
  <cp:revision>153</cp:revision>
  <dcterms:created xsi:type="dcterms:W3CDTF">2013-08-27T03:54:00Z</dcterms:created>
  <dcterms:modified xsi:type="dcterms:W3CDTF">2017-10-20T23:53:45Z</dcterms:modified>
</cp:coreProperties>
</file>