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3"/>
  </p:notesMasterIdLst>
  <p:sldIdLst>
    <p:sldId id="256" r:id="rId2"/>
    <p:sldId id="257" r:id="rId3"/>
    <p:sldId id="258" r:id="rId4"/>
    <p:sldId id="273" r:id="rId5"/>
    <p:sldId id="274" r:id="rId6"/>
    <p:sldId id="288" r:id="rId7"/>
    <p:sldId id="276" r:id="rId8"/>
    <p:sldId id="277" r:id="rId9"/>
    <p:sldId id="289" r:id="rId10"/>
    <p:sldId id="278" r:id="rId11"/>
    <p:sldId id="279" r:id="rId12"/>
    <p:sldId id="290" r:id="rId13"/>
    <p:sldId id="280" r:id="rId14"/>
    <p:sldId id="295" r:id="rId15"/>
    <p:sldId id="281" r:id="rId16"/>
    <p:sldId id="282" r:id="rId17"/>
    <p:sldId id="283" r:id="rId18"/>
    <p:sldId id="284" r:id="rId19"/>
    <p:sldId id="296" r:id="rId20"/>
    <p:sldId id="285" r:id="rId21"/>
    <p:sldId id="298" r:id="rId22"/>
    <p:sldId id="297" r:id="rId23"/>
    <p:sldId id="299" r:id="rId24"/>
    <p:sldId id="286" r:id="rId25"/>
    <p:sldId id="301" r:id="rId26"/>
    <p:sldId id="287" r:id="rId27"/>
    <p:sldId id="300" r:id="rId28"/>
    <p:sldId id="261" r:id="rId29"/>
    <p:sldId id="302" r:id="rId30"/>
    <p:sldId id="263" r:id="rId31"/>
    <p:sldId id="259" r:id="rId32"/>
    <p:sldId id="265" r:id="rId33"/>
    <p:sldId id="266" r:id="rId34"/>
    <p:sldId id="267" r:id="rId35"/>
    <p:sldId id="268" r:id="rId36"/>
    <p:sldId id="269" r:id="rId37"/>
    <p:sldId id="271" r:id="rId38"/>
    <p:sldId id="272" r:id="rId39"/>
    <p:sldId id="292" r:id="rId40"/>
    <p:sldId id="293" r:id="rId41"/>
    <p:sldId id="294" r:id="rId4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1230"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6B6BA9-19F0-4DA0-AE52-C7A526B9539E}" type="datetimeFigureOut">
              <a:rPr lang="es-MX" smtClean="0"/>
              <a:t>20/10/2017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37D9B7-50A4-4AA0-A2F1-A842819B1BF4}" type="slidenum">
              <a:rPr lang="es-MX" smtClean="0"/>
              <a:t>‹Nº›</a:t>
            </a:fld>
            <a:endParaRPr lang="es-MX"/>
          </a:p>
        </p:txBody>
      </p:sp>
    </p:spTree>
    <p:extLst>
      <p:ext uri="{BB962C8B-B14F-4D97-AF65-F5344CB8AC3E}">
        <p14:creationId xmlns:p14="http://schemas.microsoft.com/office/powerpoint/2010/main" val="31428550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8EB584C5-5329-4A4E-B779-241B538E59CB}" type="datetime1">
              <a:rPr lang="es-MX" smtClean="0"/>
              <a:t>20/10/2017</a:t>
            </a:fld>
            <a:endParaRPr lang="es-MX"/>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MX"/>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125F13CF-71CB-4626-8E1A-468B046DEC4C}" type="slidenum">
              <a:rPr lang="es-MX" smtClean="0"/>
              <a:t>‹Nº›</a:t>
            </a:fld>
            <a:endParaRPr lang="es-MX"/>
          </a:p>
        </p:txBody>
      </p:sp>
    </p:spTree>
  </p:cSld>
  <p:clrMapOvr>
    <a:overrideClrMapping bg1="lt1" tx1="dk1" bg2="lt2" tx2="dk2" accent1="accent1" accent2="accent2" accent3="accent3" accent4="accent4" accent5="accent5" accent6="accent6" hlink="hlink" folHlink="folHlink"/>
  </p:clrMapOvr>
  <p:transition spd="slow">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07EE016-5751-4504-B2AC-51B10339E577}" type="datetime1">
              <a:rPr lang="es-MX" smtClean="0"/>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25F13CF-71CB-4626-8E1A-468B046DEC4C}" type="slidenum">
              <a:rPr lang="es-MX" smtClean="0"/>
              <a:t>‹Nº›</a:t>
            </a:fld>
            <a:endParaRPr lang="es-MX"/>
          </a:p>
        </p:txBody>
      </p:sp>
    </p:spTree>
  </p:cSld>
  <p:clrMapOvr>
    <a:masterClrMapping/>
  </p:clrMapOvr>
  <p:transition spd="slow">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122D59C-EA46-4878-B050-582FD542FACF}" type="datetime1">
              <a:rPr lang="es-MX" smtClean="0"/>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25F13CF-71CB-4626-8E1A-468B046DEC4C}" type="slidenum">
              <a:rPr lang="es-MX" smtClean="0"/>
              <a:t>‹Nº›</a:t>
            </a:fld>
            <a:endParaRPr lang="es-MX"/>
          </a:p>
        </p:txBody>
      </p:sp>
    </p:spTree>
  </p:cSld>
  <p:clrMapOvr>
    <a:masterClrMapping/>
  </p:clrMapOvr>
  <p:transition spd="slow">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4DDE4A3C-04B3-4F25-8189-0F14C3D88EE5}" type="datetime1">
              <a:rPr lang="es-MX" smtClean="0"/>
              <a:t>20/10/2017</a:t>
            </a:fld>
            <a:endParaRPr lang="es-MX"/>
          </a:p>
        </p:txBody>
      </p:sp>
      <p:sp>
        <p:nvSpPr>
          <p:cNvPr id="9" name="8 Marcador de número de diapositiva"/>
          <p:cNvSpPr>
            <a:spLocks noGrp="1"/>
          </p:cNvSpPr>
          <p:nvPr>
            <p:ph type="sldNum" sz="quarter" idx="15"/>
          </p:nvPr>
        </p:nvSpPr>
        <p:spPr/>
        <p:txBody>
          <a:bodyPr rtlCol="0"/>
          <a:lstStyle/>
          <a:p>
            <a:fld id="{125F13CF-71CB-4626-8E1A-468B046DEC4C}" type="slidenum">
              <a:rPr lang="es-MX" smtClean="0"/>
              <a:t>‹Nº›</a:t>
            </a:fld>
            <a:endParaRPr lang="es-MX"/>
          </a:p>
        </p:txBody>
      </p:sp>
      <p:sp>
        <p:nvSpPr>
          <p:cNvPr id="10" name="9 Marcador de pie de página"/>
          <p:cNvSpPr>
            <a:spLocks noGrp="1"/>
          </p:cNvSpPr>
          <p:nvPr>
            <p:ph type="ftr" sz="quarter" idx="16"/>
          </p:nvPr>
        </p:nvSpPr>
        <p:spPr/>
        <p:txBody>
          <a:bodyPr rtlCol="0"/>
          <a:lstStyle/>
          <a:p>
            <a:endParaRPr lang="es-MX"/>
          </a:p>
        </p:txBody>
      </p:sp>
    </p:spTree>
  </p:cSld>
  <p:clrMapOvr>
    <a:masterClrMapping/>
  </p:clrMapOvr>
  <p:transition spd="slow">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B5330363-8657-44F1-AD09-969BB1C4C0CE}" type="datetime1">
              <a:rPr lang="es-MX" smtClean="0"/>
              <a:t>20/10/2017</a:t>
            </a:fld>
            <a:endParaRPr lang="es-MX"/>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MX"/>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125F13CF-71CB-4626-8E1A-468B046DEC4C}"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transition spd="slow">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7F9F861E-0B81-48CA-B79E-08A70995BC6A}" type="datetime1">
              <a:rPr lang="es-MX" smtClean="0"/>
              <a:t>20/10/2017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125F13CF-71CB-4626-8E1A-468B046DEC4C}" type="slidenum">
              <a:rPr lang="es-MX" smtClean="0"/>
              <a:t>‹Nº›</a:t>
            </a:fld>
            <a:endParaRPr lang="es-MX"/>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transition spd="slow">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5867B0BD-EF14-40FA-BCE2-326D8767A5A1}" type="datetime1">
              <a:rPr lang="es-MX" smtClean="0"/>
              <a:t>20/10/2017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125F13CF-71CB-4626-8E1A-468B046DEC4C}" type="slidenum">
              <a:rPr lang="es-MX" smtClean="0"/>
              <a:t>‹Nº›</a:t>
            </a:fld>
            <a:endParaRPr lang="es-MX"/>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transition spd="slow">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F78BC709-158D-4EDC-98A8-B6CFE2D14D05}" type="datetime1">
              <a:rPr lang="es-MX" smtClean="0"/>
              <a:t>20/10/2017</a:t>
            </a:fld>
            <a:endParaRPr lang="es-MX"/>
          </a:p>
        </p:txBody>
      </p:sp>
      <p:sp>
        <p:nvSpPr>
          <p:cNvPr id="7" name="6 Marcador de número de diapositiva"/>
          <p:cNvSpPr>
            <a:spLocks noGrp="1"/>
          </p:cNvSpPr>
          <p:nvPr>
            <p:ph type="sldNum" sz="quarter" idx="11"/>
          </p:nvPr>
        </p:nvSpPr>
        <p:spPr/>
        <p:txBody>
          <a:bodyPr rtlCol="0"/>
          <a:lstStyle/>
          <a:p>
            <a:fld id="{125F13CF-71CB-4626-8E1A-468B046DEC4C}" type="slidenum">
              <a:rPr lang="es-MX" smtClean="0"/>
              <a:t>‹Nº›</a:t>
            </a:fld>
            <a:endParaRPr lang="es-MX"/>
          </a:p>
        </p:txBody>
      </p:sp>
      <p:sp>
        <p:nvSpPr>
          <p:cNvPr id="8" name="7 Marcador de pie de página"/>
          <p:cNvSpPr>
            <a:spLocks noGrp="1"/>
          </p:cNvSpPr>
          <p:nvPr>
            <p:ph type="ftr" sz="quarter" idx="12"/>
          </p:nvPr>
        </p:nvSpPr>
        <p:spPr/>
        <p:txBody>
          <a:bodyPr rtlCol="0"/>
          <a:lstStyle/>
          <a:p>
            <a:endParaRPr lang="es-MX"/>
          </a:p>
        </p:txBody>
      </p:sp>
    </p:spTree>
  </p:cSld>
  <p:clrMapOvr>
    <a:masterClrMapping/>
  </p:clrMapOvr>
  <p:transition spd="slow">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2398DA7-E5EB-4FA0-BCF8-D201D1A21380}" type="datetime1">
              <a:rPr lang="es-MX" smtClean="0"/>
              <a:t>20/10/2017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125F13CF-71CB-4626-8E1A-468B046DEC4C}" type="slidenum">
              <a:rPr lang="es-MX" smtClean="0"/>
              <a:t>‹Nº›</a:t>
            </a:fld>
            <a:endParaRPr lang="es-MX"/>
          </a:p>
        </p:txBody>
      </p:sp>
    </p:spTree>
  </p:cSld>
  <p:clrMapOvr>
    <a:masterClrMapping/>
  </p:clrMapOvr>
  <p:transition spd="slow">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8E54E46B-759D-4E42-BAAC-F237E6641C9F}" type="datetime1">
              <a:rPr lang="es-MX" smtClean="0"/>
              <a:t>20/10/2017</a:t>
            </a:fld>
            <a:endParaRPr lang="es-MX"/>
          </a:p>
        </p:txBody>
      </p:sp>
      <p:sp>
        <p:nvSpPr>
          <p:cNvPr id="22" name="21 Marcador de número de diapositiva"/>
          <p:cNvSpPr>
            <a:spLocks noGrp="1"/>
          </p:cNvSpPr>
          <p:nvPr>
            <p:ph type="sldNum" sz="quarter" idx="15"/>
          </p:nvPr>
        </p:nvSpPr>
        <p:spPr/>
        <p:txBody>
          <a:bodyPr rtlCol="0"/>
          <a:lstStyle/>
          <a:p>
            <a:fld id="{125F13CF-71CB-4626-8E1A-468B046DEC4C}" type="slidenum">
              <a:rPr lang="es-MX" smtClean="0"/>
              <a:t>‹Nº›</a:t>
            </a:fld>
            <a:endParaRPr lang="es-MX"/>
          </a:p>
        </p:txBody>
      </p:sp>
      <p:sp>
        <p:nvSpPr>
          <p:cNvPr id="23" name="22 Marcador de pie de página"/>
          <p:cNvSpPr>
            <a:spLocks noGrp="1"/>
          </p:cNvSpPr>
          <p:nvPr>
            <p:ph type="ftr" sz="quarter" idx="16"/>
          </p:nvPr>
        </p:nvSpPr>
        <p:spPr/>
        <p:txBody>
          <a:bodyPr rtlCol="0"/>
          <a:lstStyle/>
          <a:p>
            <a:endParaRPr lang="es-MX"/>
          </a:p>
        </p:txBody>
      </p:sp>
    </p:spTree>
  </p:cSld>
  <p:clrMapOvr>
    <a:overrideClrMapping bg1="lt1" tx1="dk1" bg2="lt2" tx2="dk2" accent1="accent1" accent2="accent2" accent3="accent3" accent4="accent4" accent5="accent5" accent6="accent6" hlink="hlink" folHlink="folHlink"/>
  </p:clrMapOvr>
  <p:transition spd="slow">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37E5AEA9-4301-43CF-B31E-D09E1CE824D1}" type="datetime1">
              <a:rPr lang="es-MX" smtClean="0"/>
              <a:t>20/10/2017</a:t>
            </a:fld>
            <a:endParaRPr lang="es-MX"/>
          </a:p>
        </p:txBody>
      </p:sp>
      <p:sp>
        <p:nvSpPr>
          <p:cNvPr id="18" name="17 Marcador de número de diapositiva"/>
          <p:cNvSpPr>
            <a:spLocks noGrp="1"/>
          </p:cNvSpPr>
          <p:nvPr>
            <p:ph type="sldNum" sz="quarter" idx="11"/>
          </p:nvPr>
        </p:nvSpPr>
        <p:spPr/>
        <p:txBody>
          <a:bodyPr rtlCol="0"/>
          <a:lstStyle/>
          <a:p>
            <a:fld id="{125F13CF-71CB-4626-8E1A-468B046DEC4C}" type="slidenum">
              <a:rPr lang="es-MX" smtClean="0"/>
              <a:t>‹Nº›</a:t>
            </a:fld>
            <a:endParaRPr lang="es-MX"/>
          </a:p>
        </p:txBody>
      </p:sp>
      <p:sp>
        <p:nvSpPr>
          <p:cNvPr id="21" name="20 Marcador de pie de página"/>
          <p:cNvSpPr>
            <a:spLocks noGrp="1"/>
          </p:cNvSpPr>
          <p:nvPr>
            <p:ph type="ftr" sz="quarter" idx="12"/>
          </p:nvPr>
        </p:nvSpPr>
        <p:spPr/>
        <p:txBody>
          <a:bodyPr rtlCol="0"/>
          <a:lstStyle/>
          <a:p>
            <a:endParaRPr lang="es-MX"/>
          </a:p>
        </p:txBody>
      </p:sp>
    </p:spTree>
  </p:cSld>
  <p:clrMapOvr>
    <a:masterClrMapping/>
  </p:clrMapOvr>
  <p:transition spd="slow">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445EE25-1534-48F3-8F0C-9688B35AC216}" type="datetime1">
              <a:rPr lang="es-MX" smtClean="0"/>
              <a:t>20/10/2017</a:t>
            </a:fld>
            <a:endParaRPr lang="es-MX"/>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MX"/>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25F13CF-71CB-4626-8E1A-468B046DEC4C}"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p:randomBar dir="vert"/>
  </p:transition>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ES" dirty="0" smtClean="0"/>
              <a:t>La política de estabilización con tipos de cambio fijos y movilidad de capital </a:t>
            </a:r>
            <a:endParaRPr lang="es-MX" dirty="0"/>
          </a:p>
        </p:txBody>
      </p:sp>
      <p:sp>
        <p:nvSpPr>
          <p:cNvPr id="3" name="2 Subtítulo"/>
          <p:cNvSpPr>
            <a:spLocks noGrp="1"/>
          </p:cNvSpPr>
          <p:nvPr>
            <p:ph type="subTitle" idx="1"/>
          </p:nvPr>
        </p:nvSpPr>
        <p:spPr>
          <a:xfrm>
            <a:off x="1819064" y="405427"/>
            <a:ext cx="6172200" cy="2700408"/>
          </a:xfrm>
        </p:spPr>
        <p:txBody>
          <a:bodyPr>
            <a:normAutofit/>
          </a:bodyPr>
          <a:lstStyle/>
          <a:p>
            <a:pPr algn="ctr"/>
            <a:r>
              <a:rPr lang="es-ES" dirty="0"/>
              <a:t>Universidad Autónoma del Estado de México</a:t>
            </a:r>
            <a:br>
              <a:rPr lang="es-ES" dirty="0"/>
            </a:br>
            <a:r>
              <a:rPr lang="es-ES" dirty="0"/>
              <a:t>Facultad de Economía</a:t>
            </a:r>
            <a:br>
              <a:rPr lang="es-ES" dirty="0"/>
            </a:br>
            <a:r>
              <a:rPr lang="es-ES" dirty="0"/>
              <a:t/>
            </a:r>
            <a:br>
              <a:rPr lang="es-ES" dirty="0"/>
            </a:br>
            <a:r>
              <a:rPr lang="es-ES" dirty="0"/>
              <a:t>Licenciatura en </a:t>
            </a:r>
            <a:r>
              <a:rPr lang="es-ES" dirty="0" smtClean="0"/>
              <a:t>Negocios  </a:t>
            </a:r>
            <a:r>
              <a:rPr lang="es-ES" dirty="0"/>
              <a:t>Internacionales </a:t>
            </a:r>
            <a:r>
              <a:rPr lang="es-ES" dirty="0" smtClean="0"/>
              <a:t>Bilingüe</a:t>
            </a:r>
            <a:r>
              <a:rPr lang="es-ES" dirty="0"/>
              <a:t/>
            </a:r>
            <a:br>
              <a:rPr lang="es-ES" dirty="0"/>
            </a:br>
            <a:r>
              <a:rPr lang="es-ES" dirty="0"/>
              <a:t/>
            </a:r>
            <a:br>
              <a:rPr lang="es-ES" dirty="0"/>
            </a:br>
            <a:r>
              <a:rPr lang="es-ES" dirty="0" smtClean="0"/>
              <a:t>Macroeconomía 2 </a:t>
            </a:r>
            <a:r>
              <a:rPr lang="es-ES" dirty="0"/>
              <a:t/>
            </a:r>
            <a:br>
              <a:rPr lang="es-ES" dirty="0"/>
            </a:br>
            <a:r>
              <a:rPr lang="es-ES" dirty="0"/>
              <a:t/>
            </a:r>
            <a:br>
              <a:rPr lang="es-ES" dirty="0"/>
            </a:br>
            <a:r>
              <a:rPr lang="es-ES" dirty="0"/>
              <a:t>Material didáctico: </a:t>
            </a:r>
            <a:r>
              <a:rPr lang="es-ES" dirty="0" smtClean="0"/>
              <a:t>Visión sólo </a:t>
            </a:r>
            <a:r>
              <a:rPr lang="es-ES" dirty="0" err="1" smtClean="0"/>
              <a:t>proyectables</a:t>
            </a:r>
            <a:endParaRPr lang="es-MX" dirty="0"/>
          </a:p>
        </p:txBody>
      </p:sp>
      <p:sp>
        <p:nvSpPr>
          <p:cNvPr id="4" name="3 Marcador de número de diapositiva"/>
          <p:cNvSpPr>
            <a:spLocks noGrp="1"/>
          </p:cNvSpPr>
          <p:nvPr>
            <p:ph type="sldNum" sz="quarter" idx="12"/>
          </p:nvPr>
        </p:nvSpPr>
        <p:spPr/>
        <p:txBody>
          <a:bodyPr/>
          <a:lstStyle/>
          <a:p>
            <a:fld id="{125F13CF-71CB-4626-8E1A-468B046DEC4C}" type="slidenum">
              <a:rPr lang="es-MX" smtClean="0"/>
              <a:t>1</a:t>
            </a:fld>
            <a:endParaRPr lang="es-MX"/>
          </a:p>
        </p:txBody>
      </p:sp>
      <p:sp>
        <p:nvSpPr>
          <p:cNvPr id="5" name="4 Rectángulo"/>
          <p:cNvSpPr/>
          <p:nvPr/>
        </p:nvSpPr>
        <p:spPr>
          <a:xfrm>
            <a:off x="2574032" y="5373216"/>
            <a:ext cx="5238328" cy="369332"/>
          </a:xfrm>
          <a:prstGeom prst="rect">
            <a:avLst/>
          </a:prstGeom>
        </p:spPr>
        <p:txBody>
          <a:bodyPr wrap="square">
            <a:spAutoFit/>
          </a:bodyPr>
          <a:lstStyle/>
          <a:p>
            <a:r>
              <a:rPr lang="es-ES" dirty="0"/>
              <a:t>Presenta: Mtro. Elías Eduardo </a:t>
            </a:r>
            <a:r>
              <a:rPr lang="es-ES" dirty="0" smtClean="0"/>
              <a:t>Gutiérrez </a:t>
            </a:r>
            <a:r>
              <a:rPr lang="es-ES" dirty="0"/>
              <a:t>Alva</a:t>
            </a:r>
            <a:endParaRPr lang="es-MX" dirty="0"/>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84" y="116633"/>
            <a:ext cx="1079832" cy="974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44408" y="44625"/>
            <a:ext cx="936104" cy="893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7 CuadroTexto"/>
          <p:cNvSpPr txBox="1"/>
          <p:nvPr/>
        </p:nvSpPr>
        <p:spPr>
          <a:xfrm>
            <a:off x="6660232" y="6246604"/>
            <a:ext cx="2304256" cy="369332"/>
          </a:xfrm>
          <a:prstGeom prst="rect">
            <a:avLst/>
          </a:prstGeom>
          <a:noFill/>
        </p:spPr>
        <p:txBody>
          <a:bodyPr wrap="square" rtlCol="0">
            <a:spAutoFit/>
          </a:bodyPr>
          <a:lstStyle/>
          <a:p>
            <a:r>
              <a:rPr lang="es-ES" dirty="0" smtClean="0"/>
              <a:t>Octubre 2017</a:t>
            </a:r>
            <a:endParaRPr lang="es-MX" dirty="0"/>
          </a:p>
        </p:txBody>
      </p:sp>
    </p:spTree>
    <p:extLst>
      <p:ext uri="{BB962C8B-B14F-4D97-AF65-F5344CB8AC3E}">
        <p14:creationId xmlns:p14="http://schemas.microsoft.com/office/powerpoint/2010/main" val="2449421978"/>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b="1" dirty="0"/>
              <a:t>Mercado monetario (</a:t>
            </a:r>
            <a:r>
              <a:rPr lang="es-MX" b="1" dirty="0" smtClean="0"/>
              <a:t>sector monetario</a:t>
            </a:r>
            <a:r>
              <a:rPr lang="es-MX" b="1" dirty="0"/>
              <a:t>)</a:t>
            </a:r>
            <a:endParaRPr lang="es-MX" dirty="0"/>
          </a:p>
        </p:txBody>
      </p:sp>
      <p:sp>
        <p:nvSpPr>
          <p:cNvPr id="3" name="2 Marcador de contenido"/>
          <p:cNvSpPr>
            <a:spLocks noGrp="1"/>
          </p:cNvSpPr>
          <p:nvPr>
            <p:ph sz="quarter" idx="1"/>
          </p:nvPr>
        </p:nvSpPr>
        <p:spPr/>
        <p:txBody>
          <a:bodyPr/>
          <a:lstStyle/>
          <a:p>
            <a:pPr algn="just"/>
            <a:r>
              <a:rPr lang="es-ES" dirty="0"/>
              <a:t>El equilibrio en el sector monetario </a:t>
            </a:r>
            <a:r>
              <a:rPr lang="es-ES" dirty="0" smtClean="0"/>
              <a:t>se mantiene  igual, es </a:t>
            </a:r>
            <a:r>
              <a:rPr lang="es-ES" dirty="0"/>
              <a:t>decir, la demanda de dinero, </a:t>
            </a:r>
            <a:r>
              <a:rPr lang="es-ES" dirty="0" smtClean="0"/>
              <a:t> </a:t>
            </a:r>
            <a:r>
              <a:rPr lang="es-ES" i="1" dirty="0" smtClean="0"/>
              <a:t>L</a:t>
            </a:r>
            <a:r>
              <a:rPr lang="es-ES" dirty="0" smtClean="0"/>
              <a:t>, depende negativamente </a:t>
            </a:r>
            <a:r>
              <a:rPr lang="es-ES" dirty="0"/>
              <a:t>del tipo de interés y positivamente del nivel de renta. </a:t>
            </a:r>
            <a:endParaRPr lang="es-ES" dirty="0" smtClean="0"/>
          </a:p>
          <a:p>
            <a:r>
              <a:rPr lang="es-ES" dirty="0" smtClean="0"/>
              <a:t>En </a:t>
            </a:r>
            <a:r>
              <a:rPr lang="es-ES" dirty="0"/>
              <a:t>términos </a:t>
            </a:r>
            <a:r>
              <a:rPr lang="es-ES" dirty="0" smtClean="0"/>
              <a:t>matemáticos:</a:t>
            </a:r>
          </a:p>
          <a:p>
            <a:pPr marL="0" indent="0" algn="ctr">
              <a:buNone/>
            </a:pPr>
            <a:r>
              <a:rPr lang="es-ES" i="1" dirty="0" smtClean="0"/>
              <a:t>M/P= L(i, Y)	</a:t>
            </a:r>
            <a:r>
              <a:rPr lang="es-ES" dirty="0" smtClean="0"/>
              <a:t>(3)</a:t>
            </a:r>
            <a:endParaRPr lang="es-ES" dirty="0"/>
          </a:p>
          <a:p>
            <a:pPr marL="0" indent="0">
              <a:buNone/>
            </a:pPr>
            <a:endParaRPr lang="es-ES" dirty="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10</a:t>
            </a:fld>
            <a:endParaRPr lang="es-MX"/>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9752" y="4392103"/>
            <a:ext cx="4248472" cy="2465897"/>
          </a:xfrm>
          <a:prstGeom prst="rect">
            <a:avLst/>
          </a:prstGeom>
        </p:spPr>
      </p:pic>
    </p:spTree>
    <p:extLst>
      <p:ext uri="{BB962C8B-B14F-4D97-AF65-F5344CB8AC3E}">
        <p14:creationId xmlns:p14="http://schemas.microsoft.com/office/powerpoint/2010/main" val="1544945243"/>
      </p:ext>
    </p:extLst>
  </p:cSld>
  <p:clrMapOvr>
    <a:masterClrMapping/>
  </p:clrMapOvr>
  <p:transition spd="slow">
    <p:randomBar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Continuación </a:t>
            </a:r>
            <a:endParaRPr lang="es-MX" dirty="0"/>
          </a:p>
        </p:txBody>
      </p:sp>
      <p:sp>
        <p:nvSpPr>
          <p:cNvPr id="3" name="2 Marcador de contenido"/>
          <p:cNvSpPr>
            <a:spLocks noGrp="1"/>
          </p:cNvSpPr>
          <p:nvPr>
            <p:ph sz="quarter" idx="1"/>
          </p:nvPr>
        </p:nvSpPr>
        <p:spPr/>
        <p:txBody>
          <a:bodyPr>
            <a:normAutofit/>
          </a:bodyPr>
          <a:lstStyle/>
          <a:p>
            <a:pPr algn="just"/>
            <a:r>
              <a:rPr lang="es-ES" dirty="0" smtClean="0"/>
              <a:t>Todas </a:t>
            </a:r>
            <a:r>
              <a:rPr lang="es-ES" dirty="0"/>
              <a:t>las posibles combinaciones de </a:t>
            </a:r>
            <a:r>
              <a:rPr lang="es-ES" i="1" dirty="0" smtClean="0"/>
              <a:t>i </a:t>
            </a:r>
            <a:r>
              <a:rPr lang="es-ES" dirty="0"/>
              <a:t>e </a:t>
            </a:r>
            <a:r>
              <a:rPr lang="es-ES" i="1" dirty="0" smtClean="0"/>
              <a:t>Y </a:t>
            </a:r>
            <a:r>
              <a:rPr lang="es-ES" dirty="0"/>
              <a:t>para las cuales </a:t>
            </a:r>
            <a:r>
              <a:rPr lang="es-ES" dirty="0" smtClean="0"/>
              <a:t>se cumple </a:t>
            </a:r>
            <a:r>
              <a:rPr lang="es-ES" dirty="0"/>
              <a:t>la ecuación (3) </a:t>
            </a:r>
            <a:r>
              <a:rPr lang="es-ES" dirty="0" smtClean="0"/>
              <a:t>esta </a:t>
            </a:r>
            <a:r>
              <a:rPr lang="es-ES" dirty="0"/>
              <a:t>dado por la curva </a:t>
            </a:r>
            <a:r>
              <a:rPr lang="es-ES" i="1" dirty="0" smtClean="0"/>
              <a:t>LM</a:t>
            </a:r>
            <a:r>
              <a:rPr lang="es-ES" dirty="0" smtClean="0"/>
              <a:t>, </a:t>
            </a:r>
            <a:r>
              <a:rPr lang="es-ES" dirty="0"/>
              <a:t>representada para un </a:t>
            </a:r>
            <a:r>
              <a:rPr lang="es-ES" dirty="0" smtClean="0"/>
              <a:t>valor dado de </a:t>
            </a:r>
            <a:r>
              <a:rPr lang="es-ES" i="1" dirty="0" smtClean="0"/>
              <a:t>M </a:t>
            </a:r>
            <a:r>
              <a:rPr lang="es-ES" dirty="0"/>
              <a:t>y con pendiente </a:t>
            </a:r>
            <a:r>
              <a:rPr lang="es-ES" dirty="0" smtClean="0"/>
              <a:t>positiva.</a:t>
            </a:r>
          </a:p>
          <a:p>
            <a:pPr algn="just"/>
            <a:r>
              <a:rPr lang="es-ES" dirty="0" smtClean="0"/>
              <a:t>Si </a:t>
            </a:r>
            <a:r>
              <a:rPr lang="es-ES" dirty="0"/>
              <a:t>aumentan los tipos de interés, la </a:t>
            </a:r>
            <a:r>
              <a:rPr lang="es-ES" dirty="0" smtClean="0"/>
              <a:t>demanda de </a:t>
            </a:r>
            <a:r>
              <a:rPr lang="es-ES" dirty="0"/>
              <a:t>dinero disminuye, con lo que para restablecer el equilibrio en el mercado de </a:t>
            </a:r>
            <a:r>
              <a:rPr lang="es-ES" dirty="0" smtClean="0"/>
              <a:t>dinero se </a:t>
            </a:r>
            <a:r>
              <a:rPr lang="es-ES" dirty="0"/>
              <a:t>necesitará un aumento </a:t>
            </a:r>
            <a:r>
              <a:rPr lang="es-ES" dirty="0" smtClean="0"/>
              <a:t>de </a:t>
            </a:r>
            <a:r>
              <a:rPr lang="es-ES" i="1" dirty="0" smtClean="0"/>
              <a:t>Y</a:t>
            </a:r>
            <a:r>
              <a:rPr lang="es-ES" dirty="0" smtClean="0"/>
              <a:t>.</a:t>
            </a:r>
            <a:endParaRPr lang="es-MX" dirty="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11</a:t>
            </a:fld>
            <a:endParaRPr lang="es-MX"/>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1920" y="4276589"/>
            <a:ext cx="3456384" cy="2379925"/>
          </a:xfrm>
          <a:prstGeom prst="rect">
            <a:avLst/>
          </a:prstGeom>
        </p:spPr>
      </p:pic>
    </p:spTree>
    <p:extLst>
      <p:ext uri="{BB962C8B-B14F-4D97-AF65-F5344CB8AC3E}">
        <p14:creationId xmlns:p14="http://schemas.microsoft.com/office/powerpoint/2010/main" val="714156438"/>
      </p:ext>
    </p:extLst>
  </p:cSld>
  <p:clrMapOvr>
    <a:masterClrMapping/>
  </p:clrMapOvr>
  <p:transition spd="slow">
    <p:randomBar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Gráficamente </a:t>
            </a:r>
            <a:endParaRPr lang="es-MX" dirty="0"/>
          </a:p>
        </p:txBody>
      </p:sp>
      <p:pic>
        <p:nvPicPr>
          <p:cNvPr id="4" name="Picture 2"/>
          <p:cNvPicPr>
            <a:picLocks noGrp="1" noChangeAspect="1" noChangeArrowheads="1"/>
          </p:cNvPicPr>
          <p:nvPr>
            <p:ph sz="quarter" idx="1"/>
          </p:nvPr>
        </p:nvPicPr>
        <p:blipFill rotWithShape="1">
          <a:blip r:embed="rId2">
            <a:extLst>
              <a:ext uri="{28A0092B-C50C-407E-A947-70E740481C1C}">
                <a14:useLocalDpi xmlns:a14="http://schemas.microsoft.com/office/drawing/2010/main" val="0"/>
              </a:ext>
            </a:extLst>
          </a:blip>
          <a:srcRect l="45053" t="22852" r="28090" b="26556"/>
          <a:stretch/>
        </p:blipFill>
        <p:spPr bwMode="auto">
          <a:xfrm>
            <a:off x="701900" y="1628800"/>
            <a:ext cx="7427116" cy="4963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15"/>
          </p:nvPr>
        </p:nvSpPr>
        <p:spPr/>
        <p:txBody>
          <a:bodyPr/>
          <a:lstStyle/>
          <a:p>
            <a:fld id="{125F13CF-71CB-4626-8E1A-468B046DEC4C}" type="slidenum">
              <a:rPr lang="es-MX" smtClean="0"/>
              <a:t>12</a:t>
            </a:fld>
            <a:endParaRPr lang="es-MX"/>
          </a:p>
        </p:txBody>
      </p:sp>
    </p:spTree>
    <p:extLst>
      <p:ext uri="{BB962C8B-B14F-4D97-AF65-F5344CB8AC3E}">
        <p14:creationId xmlns:p14="http://schemas.microsoft.com/office/powerpoint/2010/main" val="2856724645"/>
      </p:ext>
    </p:extLst>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Sector exterior</a:t>
            </a:r>
            <a:endParaRPr lang="es-MX" dirty="0"/>
          </a:p>
        </p:txBody>
      </p:sp>
      <p:sp>
        <p:nvSpPr>
          <p:cNvPr id="3" name="2 Marcador de contenido"/>
          <p:cNvSpPr>
            <a:spLocks noGrp="1"/>
          </p:cNvSpPr>
          <p:nvPr>
            <p:ph sz="quarter" idx="1"/>
          </p:nvPr>
        </p:nvSpPr>
        <p:spPr/>
        <p:txBody>
          <a:bodyPr>
            <a:normAutofit/>
          </a:bodyPr>
          <a:lstStyle/>
          <a:p>
            <a:r>
              <a:rPr lang="es-ES" dirty="0"/>
              <a:t>La cuarta relación básica del modelo es</a:t>
            </a:r>
            <a:r>
              <a:rPr lang="es-ES" dirty="0" smtClean="0"/>
              <a:t>: </a:t>
            </a:r>
          </a:p>
          <a:p>
            <a:pPr marL="0" indent="0" algn="ctr">
              <a:buNone/>
            </a:pPr>
            <a:r>
              <a:rPr lang="es-ES" i="1" dirty="0" smtClean="0"/>
              <a:t>i = i*	</a:t>
            </a:r>
            <a:r>
              <a:rPr lang="es-ES" dirty="0" smtClean="0"/>
              <a:t>(4)</a:t>
            </a:r>
            <a:endParaRPr lang="es-ES" i="1" dirty="0"/>
          </a:p>
          <a:p>
            <a:pPr algn="just"/>
            <a:r>
              <a:rPr lang="es-ES" dirty="0" smtClean="0"/>
              <a:t>Si </a:t>
            </a:r>
            <a:r>
              <a:rPr lang="es-ES" dirty="0"/>
              <a:t>existe perfecta movilidad del capital, el tipo de interés nacional </a:t>
            </a:r>
            <a:r>
              <a:rPr lang="es-ES" dirty="0" smtClean="0"/>
              <a:t>(</a:t>
            </a:r>
            <a:r>
              <a:rPr lang="es-ES" i="1" dirty="0" smtClean="0"/>
              <a:t>i</a:t>
            </a:r>
            <a:r>
              <a:rPr lang="es-ES" dirty="0" smtClean="0"/>
              <a:t>) será </a:t>
            </a:r>
            <a:r>
              <a:rPr lang="es-ES" dirty="0"/>
              <a:t>igual al tipo de interés mundial </a:t>
            </a:r>
            <a:r>
              <a:rPr lang="es-ES" dirty="0" smtClean="0"/>
              <a:t>(</a:t>
            </a:r>
            <a:r>
              <a:rPr lang="es-ES" i="1" dirty="0" smtClean="0"/>
              <a:t>i*</a:t>
            </a:r>
            <a:r>
              <a:rPr lang="es-ES" dirty="0" smtClean="0"/>
              <a:t>), suponiendo una pequeña </a:t>
            </a:r>
            <a:r>
              <a:rPr lang="es-ES" dirty="0"/>
              <a:t>economía abierta </a:t>
            </a:r>
            <a:r>
              <a:rPr lang="es-ES" dirty="0" smtClean="0"/>
              <a:t>y precio-aceptante </a:t>
            </a:r>
            <a:r>
              <a:rPr lang="es-ES" dirty="0"/>
              <a:t>en los mercados </a:t>
            </a:r>
            <a:r>
              <a:rPr lang="es-ES" dirty="0" smtClean="0"/>
              <a:t>financieros internacionales</a:t>
            </a:r>
            <a:r>
              <a:rPr lang="es-ES" dirty="0"/>
              <a:t>. </a:t>
            </a:r>
            <a:endParaRPr lang="es-ES" dirty="0" smtClean="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13</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7824" y="4393680"/>
            <a:ext cx="2736304" cy="2086831"/>
          </a:xfrm>
          <a:prstGeom prst="rect">
            <a:avLst/>
          </a:prstGeom>
        </p:spPr>
      </p:pic>
    </p:spTree>
    <p:extLst>
      <p:ext uri="{BB962C8B-B14F-4D97-AF65-F5344CB8AC3E}">
        <p14:creationId xmlns:p14="http://schemas.microsoft.com/office/powerpoint/2010/main" val="612832251"/>
      </p:ext>
    </p:extLst>
  </p:cSld>
  <p:clrMapOvr>
    <a:masterClrMapping/>
  </p:clrMapOvr>
  <p:transition spd="slow">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Gráficamente  </a:t>
            </a:r>
            <a:endParaRPr lang="es-MX" dirty="0"/>
          </a:p>
        </p:txBody>
      </p:sp>
      <p:sp>
        <p:nvSpPr>
          <p:cNvPr id="3" name="2 Marcador de contenido"/>
          <p:cNvSpPr>
            <a:spLocks noGrp="1"/>
          </p:cNvSpPr>
          <p:nvPr>
            <p:ph sz="quarter" idx="1"/>
          </p:nvPr>
        </p:nvSpPr>
        <p:spPr/>
        <p:txBody>
          <a:bodyPr/>
          <a:lstStyle/>
          <a:p>
            <a:pPr algn="just"/>
            <a:r>
              <a:rPr lang="es-ES" dirty="0" smtClean="0"/>
              <a:t>La igualdad de (4) implica </a:t>
            </a:r>
            <a:r>
              <a:rPr lang="es-ES" dirty="0"/>
              <a:t>una relación negativa entre el tipo de interés y el tipo de cambio: </a:t>
            </a:r>
            <a:endParaRPr lang="es-ES" dirty="0" smtClean="0"/>
          </a:p>
          <a:p>
            <a:pPr lvl="1" algn="just"/>
            <a:r>
              <a:rPr lang="es-ES" dirty="0" smtClean="0"/>
              <a:t>Un </a:t>
            </a:r>
            <a:r>
              <a:rPr lang="es-ES" dirty="0"/>
              <a:t>incremento del tipo de interés </a:t>
            </a:r>
            <a:r>
              <a:rPr lang="es-ES" dirty="0" smtClean="0"/>
              <a:t>trae </a:t>
            </a:r>
            <a:r>
              <a:rPr lang="es-ES" dirty="0"/>
              <a:t>consigo un </a:t>
            </a:r>
            <a:r>
              <a:rPr lang="es-ES" dirty="0" smtClean="0"/>
              <a:t>incremento del </a:t>
            </a:r>
            <a:r>
              <a:rPr lang="es-ES" dirty="0"/>
              <a:t>valor de la moneda nacional y una disminución del tipo de interés </a:t>
            </a:r>
            <a:r>
              <a:rPr lang="es-ES" dirty="0" smtClean="0"/>
              <a:t>conlleva </a:t>
            </a:r>
            <a:r>
              <a:rPr lang="es-ES" dirty="0"/>
              <a:t>una pérdida de valor del tipo de cambio.</a:t>
            </a:r>
            <a:endParaRPr lang="es-MX" dirty="0"/>
          </a:p>
          <a:p>
            <a:endParaRPr lang="es-MX" dirty="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14</a:t>
            </a:fld>
            <a:endParaRPr lang="es-MX"/>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7393" t="23069" r="10633" b="26122"/>
          <a:stretch/>
        </p:blipFill>
        <p:spPr bwMode="auto">
          <a:xfrm>
            <a:off x="1763688" y="3731499"/>
            <a:ext cx="4464496" cy="2925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100264"/>
      </p:ext>
    </p:extLst>
  </p:cSld>
  <p:clrMapOvr>
    <a:masterClrMapping/>
  </p:clrMapOvr>
  <p:transition spd="slow">
    <p:randomBar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Continuación del sector exterior</a:t>
            </a:r>
            <a:endParaRPr lang="es-MX" dirty="0"/>
          </a:p>
        </p:txBody>
      </p:sp>
      <p:sp>
        <p:nvSpPr>
          <p:cNvPr id="3" name="2 Marcador de contenido"/>
          <p:cNvSpPr>
            <a:spLocks noGrp="1"/>
          </p:cNvSpPr>
          <p:nvPr>
            <p:ph sz="quarter" idx="1"/>
          </p:nvPr>
        </p:nvSpPr>
        <p:spPr/>
        <p:txBody>
          <a:bodyPr>
            <a:normAutofit/>
          </a:bodyPr>
          <a:lstStyle/>
          <a:p>
            <a:pPr algn="just"/>
            <a:r>
              <a:rPr lang="es-ES" dirty="0"/>
              <a:t>La representación del equilibrio del sector exterior por la curva </a:t>
            </a:r>
            <a:r>
              <a:rPr lang="es-ES" i="1" dirty="0" smtClean="0"/>
              <a:t>BP , </a:t>
            </a:r>
            <a:r>
              <a:rPr lang="es-ES" dirty="0" smtClean="0"/>
              <a:t>en el </a:t>
            </a:r>
            <a:r>
              <a:rPr lang="es-ES" dirty="0"/>
              <a:t>caso particular del modelo </a:t>
            </a:r>
            <a:r>
              <a:rPr lang="es-ES" dirty="0" err="1"/>
              <a:t>Mundell</a:t>
            </a:r>
            <a:r>
              <a:rPr lang="es-ES" dirty="0"/>
              <a:t>-Fleming es aquel en </a:t>
            </a:r>
            <a:r>
              <a:rPr lang="es-ES" dirty="0" smtClean="0"/>
              <a:t>que la </a:t>
            </a:r>
            <a:r>
              <a:rPr lang="es-ES" dirty="0"/>
              <a:t>curva </a:t>
            </a:r>
            <a:r>
              <a:rPr lang="es-ES" i="1" dirty="0" smtClean="0"/>
              <a:t>BP </a:t>
            </a:r>
            <a:r>
              <a:rPr lang="es-ES" dirty="0"/>
              <a:t>es una línea </a:t>
            </a:r>
            <a:r>
              <a:rPr lang="es-ES" dirty="0" smtClean="0"/>
              <a:t>horizontal.</a:t>
            </a:r>
          </a:p>
          <a:p>
            <a:pPr algn="just"/>
            <a:r>
              <a:rPr lang="es-ES" dirty="0" smtClean="0"/>
              <a:t>El </a:t>
            </a:r>
            <a:r>
              <a:rPr lang="es-ES" dirty="0"/>
              <a:t>supuesto de </a:t>
            </a:r>
            <a:r>
              <a:rPr lang="es-ES" dirty="0" smtClean="0"/>
              <a:t>perfecta movilidad </a:t>
            </a:r>
            <a:r>
              <a:rPr lang="es-ES" dirty="0"/>
              <a:t>del capital implica que </a:t>
            </a:r>
            <a:r>
              <a:rPr lang="es-ES" dirty="0" smtClean="0"/>
              <a:t>solo </a:t>
            </a:r>
            <a:r>
              <a:rPr lang="es-ES" dirty="0"/>
              <a:t>haya un nivel de </a:t>
            </a:r>
            <a:r>
              <a:rPr lang="es-ES" i="1" dirty="0" smtClean="0"/>
              <a:t>i </a:t>
            </a:r>
            <a:r>
              <a:rPr lang="es-ES" dirty="0"/>
              <a:t>para el cual la </a:t>
            </a:r>
            <a:r>
              <a:rPr lang="es-ES" dirty="0" smtClean="0"/>
              <a:t>balanza de </a:t>
            </a:r>
            <a:r>
              <a:rPr lang="es-ES" dirty="0"/>
              <a:t>pagos está en equilibrio. </a:t>
            </a:r>
            <a:endParaRPr lang="es-ES" dirty="0" smtClean="0"/>
          </a:p>
          <a:p>
            <a:pPr algn="just"/>
            <a:r>
              <a:rPr lang="es-ES" dirty="0" smtClean="0"/>
              <a:t>Si </a:t>
            </a:r>
            <a:r>
              <a:rPr lang="es-ES" dirty="0"/>
              <a:t>el tipo de interés fuera más bajo, se </a:t>
            </a:r>
            <a:r>
              <a:rPr lang="es-ES" dirty="0" smtClean="0"/>
              <a:t>producirían salidas </a:t>
            </a:r>
            <a:r>
              <a:rPr lang="es-ES" dirty="0"/>
              <a:t>de capital </a:t>
            </a:r>
            <a:r>
              <a:rPr lang="es-ES" dirty="0" smtClean="0"/>
              <a:t>superiores </a:t>
            </a:r>
            <a:r>
              <a:rPr lang="es-ES" dirty="0"/>
              <a:t>a cualquier posible superávit en la </a:t>
            </a:r>
            <a:r>
              <a:rPr lang="es-ES" dirty="0" smtClean="0"/>
              <a:t>balanza por </a:t>
            </a:r>
            <a:r>
              <a:rPr lang="es-ES" dirty="0"/>
              <a:t>cuenta corriente, y sucedería lo opuesto en el caso de que el tipo de </a:t>
            </a:r>
            <a:r>
              <a:rPr lang="es-ES" dirty="0" smtClean="0"/>
              <a:t>interés </a:t>
            </a:r>
            <a:r>
              <a:rPr lang="es-MX" dirty="0" smtClean="0"/>
              <a:t>fuese </a:t>
            </a:r>
            <a:r>
              <a:rPr lang="es-MX" dirty="0"/>
              <a:t>más alto.</a:t>
            </a:r>
          </a:p>
        </p:txBody>
      </p:sp>
      <p:sp>
        <p:nvSpPr>
          <p:cNvPr id="4" name="3 Marcador de número de diapositiva"/>
          <p:cNvSpPr>
            <a:spLocks noGrp="1"/>
          </p:cNvSpPr>
          <p:nvPr>
            <p:ph type="sldNum" sz="quarter" idx="15"/>
          </p:nvPr>
        </p:nvSpPr>
        <p:spPr/>
        <p:txBody>
          <a:bodyPr/>
          <a:lstStyle/>
          <a:p>
            <a:fld id="{125F13CF-71CB-4626-8E1A-468B046DEC4C}" type="slidenum">
              <a:rPr lang="es-MX" smtClean="0"/>
              <a:t>15</a:t>
            </a:fld>
            <a:endParaRPr lang="es-MX"/>
          </a:p>
        </p:txBody>
      </p:sp>
    </p:spTree>
    <p:extLst>
      <p:ext uri="{BB962C8B-B14F-4D97-AF65-F5344CB8AC3E}">
        <p14:creationId xmlns:p14="http://schemas.microsoft.com/office/powerpoint/2010/main" val="2876114325"/>
      </p:ext>
    </p:extLst>
  </p:cSld>
  <p:clrMapOvr>
    <a:masterClrMapping/>
  </p:clrMapOvr>
  <p:transition spd="slow">
    <p:randomBar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En resumen</a:t>
            </a:r>
            <a:endParaRPr lang="es-MX" dirty="0"/>
          </a:p>
        </p:txBody>
      </p:sp>
      <p:sp>
        <p:nvSpPr>
          <p:cNvPr id="3" name="2 Marcador de contenido"/>
          <p:cNvSpPr>
            <a:spLocks noGrp="1"/>
          </p:cNvSpPr>
          <p:nvPr>
            <p:ph sz="quarter" idx="1"/>
          </p:nvPr>
        </p:nvSpPr>
        <p:spPr/>
        <p:txBody>
          <a:bodyPr/>
          <a:lstStyle/>
          <a:p>
            <a:pPr algn="just"/>
            <a:r>
              <a:rPr lang="es-ES" dirty="0" smtClean="0"/>
              <a:t>Partiendo </a:t>
            </a:r>
            <a:r>
              <a:rPr lang="es-ES" dirty="0"/>
              <a:t>del modelo </a:t>
            </a:r>
            <a:r>
              <a:rPr lang="es-ES" dirty="0" err="1"/>
              <a:t>Mundell</a:t>
            </a:r>
            <a:r>
              <a:rPr lang="es-ES" dirty="0"/>
              <a:t>-Fleming, de todos los </a:t>
            </a:r>
            <a:r>
              <a:rPr lang="es-ES" dirty="0" smtClean="0"/>
              <a:t>elementos conceptuales </a:t>
            </a:r>
            <a:r>
              <a:rPr lang="es-ES" dirty="0"/>
              <a:t>necesarios para poder abordar el análisis de las políticas monetaria y </a:t>
            </a:r>
            <a:r>
              <a:rPr lang="es-ES" dirty="0" smtClean="0"/>
              <a:t>fiscal en </a:t>
            </a:r>
            <a:r>
              <a:rPr lang="es-ES" dirty="0"/>
              <a:t>una economía abierta cuando existen transacciones de capital, tanto cuando </a:t>
            </a:r>
            <a:r>
              <a:rPr lang="es-ES" dirty="0" smtClean="0"/>
              <a:t>el tipo </a:t>
            </a:r>
            <a:r>
              <a:rPr lang="es-ES" dirty="0"/>
              <a:t>de </a:t>
            </a:r>
            <a:r>
              <a:rPr lang="es-ES" dirty="0" smtClean="0"/>
              <a:t>cambio.</a:t>
            </a:r>
            <a:endParaRPr lang="es-MX" dirty="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16</a:t>
            </a:fld>
            <a:endParaRPr lang="es-MX"/>
          </a:p>
        </p:txBody>
      </p:sp>
      <p:graphicFrame>
        <p:nvGraphicFramePr>
          <p:cNvPr id="6" name="Tabla 5"/>
          <p:cNvGraphicFramePr>
            <a:graphicFrameLocks noGrp="1"/>
          </p:cNvGraphicFramePr>
          <p:nvPr>
            <p:extLst>
              <p:ext uri="{D42A27DB-BD31-4B8C-83A1-F6EECF244321}">
                <p14:modId xmlns:p14="http://schemas.microsoft.com/office/powerpoint/2010/main" val="1972535334"/>
              </p:ext>
            </p:extLst>
          </p:nvPr>
        </p:nvGraphicFramePr>
        <p:xfrm>
          <a:off x="971600" y="4235879"/>
          <a:ext cx="6797376" cy="1498171"/>
        </p:xfrm>
        <a:graphic>
          <a:graphicData uri="http://schemas.openxmlformats.org/drawingml/2006/table">
            <a:tbl>
              <a:tblPr firstRow="1" bandRow="1">
                <a:tableStyleId>{2D5ABB26-0587-4C30-8999-92F81FD0307C}</a:tableStyleId>
              </a:tblPr>
              <a:tblGrid>
                <a:gridCol w="2265792"/>
                <a:gridCol w="2265792"/>
                <a:gridCol w="2265792"/>
              </a:tblGrid>
              <a:tr h="1498171">
                <a:tc>
                  <a:txBody>
                    <a:bodyPr/>
                    <a:lstStyle/>
                    <a:p>
                      <a:pPr algn="ctr"/>
                      <a:r>
                        <a:rPr lang="es-MX" sz="8800" b="1" dirty="0" smtClean="0">
                          <a:solidFill>
                            <a:schemeClr val="accent1">
                              <a:lumMod val="75000"/>
                            </a:schemeClr>
                          </a:solidFill>
                        </a:rPr>
                        <a:t>IS</a:t>
                      </a:r>
                      <a:endParaRPr lang="es-MX" sz="8800" b="1" dirty="0">
                        <a:solidFill>
                          <a:schemeClr val="accent1">
                            <a:lumMod val="75000"/>
                          </a:schemeClr>
                        </a:solidFill>
                      </a:endParaRPr>
                    </a:p>
                  </a:txBody>
                  <a:tcPr/>
                </a:tc>
                <a:tc>
                  <a:txBody>
                    <a:bodyPr/>
                    <a:lstStyle/>
                    <a:p>
                      <a:pPr algn="ctr"/>
                      <a:r>
                        <a:rPr lang="es-MX" sz="8800" b="1" dirty="0" smtClean="0">
                          <a:solidFill>
                            <a:schemeClr val="accent1">
                              <a:lumMod val="75000"/>
                            </a:schemeClr>
                          </a:solidFill>
                        </a:rPr>
                        <a:t>LM</a:t>
                      </a:r>
                      <a:endParaRPr lang="es-MX" sz="8800" b="1" dirty="0">
                        <a:solidFill>
                          <a:schemeClr val="accent1">
                            <a:lumMod val="75000"/>
                          </a:schemeClr>
                        </a:solidFill>
                      </a:endParaRPr>
                    </a:p>
                  </a:txBody>
                  <a:tcPr/>
                </a:tc>
                <a:tc>
                  <a:txBody>
                    <a:bodyPr/>
                    <a:lstStyle/>
                    <a:p>
                      <a:pPr algn="ctr"/>
                      <a:r>
                        <a:rPr lang="es-MX" sz="8800" b="1" dirty="0" smtClean="0">
                          <a:solidFill>
                            <a:schemeClr val="accent1">
                              <a:lumMod val="75000"/>
                            </a:schemeClr>
                          </a:solidFill>
                        </a:rPr>
                        <a:t>BP</a:t>
                      </a:r>
                      <a:endParaRPr lang="es-MX" sz="8800" b="1" dirty="0">
                        <a:solidFill>
                          <a:schemeClr val="accent1">
                            <a:lumMod val="75000"/>
                          </a:schemeClr>
                        </a:solidFill>
                      </a:endParaRPr>
                    </a:p>
                  </a:txBody>
                  <a:tcPr/>
                </a:tc>
              </a:tr>
            </a:tbl>
          </a:graphicData>
        </a:graphic>
      </p:graphicFrame>
    </p:spTree>
    <p:extLst>
      <p:ext uri="{BB962C8B-B14F-4D97-AF65-F5344CB8AC3E}">
        <p14:creationId xmlns:p14="http://schemas.microsoft.com/office/powerpoint/2010/main" val="2548702825"/>
      </p:ext>
    </p:extLst>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recordando</a:t>
            </a:r>
            <a:endParaRPr lang="es-MX" dirty="0"/>
          </a:p>
        </p:txBody>
      </p:sp>
      <p:sp>
        <p:nvSpPr>
          <p:cNvPr id="3" name="2 Marcador de contenido"/>
          <p:cNvSpPr>
            <a:spLocks noGrp="1"/>
          </p:cNvSpPr>
          <p:nvPr>
            <p:ph sz="quarter" idx="1"/>
          </p:nvPr>
        </p:nvSpPr>
        <p:spPr/>
        <p:txBody>
          <a:bodyPr>
            <a:normAutofit/>
          </a:bodyPr>
          <a:lstStyle/>
          <a:p>
            <a:pPr algn="just"/>
            <a:r>
              <a:rPr lang="es-ES" dirty="0" smtClean="0"/>
              <a:t>La </a:t>
            </a:r>
            <a:r>
              <a:rPr lang="es-ES" b="1" dirty="0" smtClean="0"/>
              <a:t>curva </a:t>
            </a:r>
            <a:r>
              <a:rPr lang="es-ES" b="1" i="1" dirty="0" smtClean="0"/>
              <a:t>IS </a:t>
            </a:r>
            <a:r>
              <a:rPr lang="es-ES" dirty="0"/>
              <a:t>representa las combinaciones de tipos de interés </a:t>
            </a:r>
            <a:r>
              <a:rPr lang="es-ES" dirty="0" smtClean="0"/>
              <a:t>(</a:t>
            </a:r>
            <a:r>
              <a:rPr lang="es-ES" i="1" dirty="0" smtClean="0"/>
              <a:t>i</a:t>
            </a:r>
            <a:r>
              <a:rPr lang="es-ES" dirty="0" smtClean="0"/>
              <a:t>) </a:t>
            </a:r>
            <a:r>
              <a:rPr lang="es-ES" dirty="0"/>
              <a:t>y de renta </a:t>
            </a:r>
            <a:r>
              <a:rPr lang="es-ES" dirty="0" smtClean="0"/>
              <a:t>(</a:t>
            </a:r>
            <a:r>
              <a:rPr lang="es-ES" i="1" dirty="0" smtClean="0"/>
              <a:t>Y</a:t>
            </a:r>
            <a:r>
              <a:rPr lang="es-ES" dirty="0" smtClean="0"/>
              <a:t>) que </a:t>
            </a:r>
            <a:r>
              <a:rPr lang="es-ES" dirty="0"/>
              <a:t>equilibran el mercado de bienes.</a:t>
            </a:r>
          </a:p>
          <a:p>
            <a:pPr algn="just"/>
            <a:r>
              <a:rPr lang="es-ES" dirty="0" smtClean="0"/>
              <a:t>La </a:t>
            </a:r>
            <a:r>
              <a:rPr lang="es-ES" b="1" dirty="0" smtClean="0"/>
              <a:t>curva </a:t>
            </a:r>
            <a:r>
              <a:rPr lang="es-ES" b="1" i="1" dirty="0" smtClean="0"/>
              <a:t>LM </a:t>
            </a:r>
            <a:r>
              <a:rPr lang="es-ES" dirty="0" smtClean="0"/>
              <a:t>señala </a:t>
            </a:r>
            <a:r>
              <a:rPr lang="es-ES" dirty="0"/>
              <a:t>las combinaciones de </a:t>
            </a:r>
            <a:r>
              <a:rPr lang="es-ES" i="1" dirty="0" smtClean="0"/>
              <a:t>i </a:t>
            </a:r>
            <a:r>
              <a:rPr lang="es-ES" dirty="0"/>
              <a:t>y </a:t>
            </a:r>
            <a:r>
              <a:rPr lang="es-ES" dirty="0" smtClean="0"/>
              <a:t>de (</a:t>
            </a:r>
            <a:r>
              <a:rPr lang="es-ES" i="1" dirty="0" smtClean="0"/>
              <a:t>Y) </a:t>
            </a:r>
            <a:r>
              <a:rPr lang="es-ES" dirty="0"/>
              <a:t>que representan puntos </a:t>
            </a:r>
            <a:r>
              <a:rPr lang="es-ES" dirty="0" smtClean="0"/>
              <a:t>de equilibrio </a:t>
            </a:r>
            <a:r>
              <a:rPr lang="es-ES" dirty="0"/>
              <a:t>en el mercado monetario.</a:t>
            </a:r>
          </a:p>
          <a:p>
            <a:pPr algn="just"/>
            <a:r>
              <a:rPr lang="es-ES" dirty="0" smtClean="0"/>
              <a:t>La </a:t>
            </a:r>
            <a:r>
              <a:rPr lang="es-ES" b="1" dirty="0" smtClean="0"/>
              <a:t>curva </a:t>
            </a:r>
            <a:r>
              <a:rPr lang="es-ES" b="1" i="1" dirty="0" smtClean="0"/>
              <a:t>BP </a:t>
            </a:r>
            <a:r>
              <a:rPr lang="es-ES" dirty="0"/>
              <a:t>indica las combinaciones de </a:t>
            </a:r>
            <a:r>
              <a:rPr lang="es-ES" i="1" dirty="0" smtClean="0"/>
              <a:t>i </a:t>
            </a:r>
            <a:r>
              <a:rPr lang="es-ES" dirty="0"/>
              <a:t>y de </a:t>
            </a:r>
            <a:r>
              <a:rPr lang="es-ES" i="1" dirty="0" smtClean="0"/>
              <a:t>Y </a:t>
            </a:r>
            <a:r>
              <a:rPr lang="es-ES" dirty="0"/>
              <a:t>que igualan la oferta y la </a:t>
            </a:r>
            <a:r>
              <a:rPr lang="es-ES" dirty="0" smtClean="0"/>
              <a:t>demanda en </a:t>
            </a:r>
            <a:r>
              <a:rPr lang="es-ES" dirty="0"/>
              <a:t>el mercado de divisas para un tipo de cambio determinado.</a:t>
            </a:r>
            <a:endParaRPr lang="es-MX" dirty="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17</a:t>
            </a:fld>
            <a:endParaRPr lang="es-MX"/>
          </a:p>
        </p:txBody>
      </p:sp>
    </p:spTree>
    <p:extLst>
      <p:ext uri="{BB962C8B-B14F-4D97-AF65-F5344CB8AC3E}">
        <p14:creationId xmlns:p14="http://schemas.microsoft.com/office/powerpoint/2010/main" val="2003586331"/>
      </p:ext>
    </p:extLst>
  </p:cSld>
  <p:clrMapOvr>
    <a:masterClrMapping/>
  </p:clrMapOvr>
  <p:transition spd="slow">
    <p:randomBar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Resumen gráfico</a:t>
            </a:r>
            <a:endParaRPr lang="es-MX" dirty="0"/>
          </a:p>
        </p:txBody>
      </p:sp>
      <p:pic>
        <p:nvPicPr>
          <p:cNvPr id="5122" name="Picture 2"/>
          <p:cNvPicPr>
            <a:picLocks noGrp="1" noChangeAspect="1" noChangeArrowheads="1"/>
          </p:cNvPicPr>
          <p:nvPr>
            <p:ph sz="quarter" idx="1"/>
          </p:nvPr>
        </p:nvPicPr>
        <p:blipFill rotWithShape="1">
          <a:blip r:embed="rId2">
            <a:extLst>
              <a:ext uri="{28A0092B-C50C-407E-A947-70E740481C1C}">
                <a14:useLocalDpi xmlns:a14="http://schemas.microsoft.com/office/drawing/2010/main" val="0"/>
              </a:ext>
            </a:extLst>
          </a:blip>
          <a:srcRect l="33376" t="18130" r="14879" b="23342"/>
          <a:stretch/>
        </p:blipFill>
        <p:spPr bwMode="auto">
          <a:xfrm>
            <a:off x="1763687" y="2537619"/>
            <a:ext cx="5845949" cy="37176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15"/>
          </p:nvPr>
        </p:nvSpPr>
        <p:spPr/>
        <p:txBody>
          <a:bodyPr/>
          <a:lstStyle/>
          <a:p>
            <a:fld id="{125F13CF-71CB-4626-8E1A-468B046DEC4C}" type="slidenum">
              <a:rPr lang="es-MX" smtClean="0"/>
              <a:t>18</a:t>
            </a:fld>
            <a:endParaRPr lang="es-MX"/>
          </a:p>
        </p:txBody>
      </p:sp>
      <p:sp>
        <p:nvSpPr>
          <p:cNvPr id="4" name="3 CuadroTexto"/>
          <p:cNvSpPr txBox="1"/>
          <p:nvPr/>
        </p:nvSpPr>
        <p:spPr>
          <a:xfrm>
            <a:off x="539552" y="1556792"/>
            <a:ext cx="7344816" cy="830997"/>
          </a:xfrm>
          <a:prstGeom prst="rect">
            <a:avLst/>
          </a:prstGeom>
          <a:noFill/>
        </p:spPr>
        <p:txBody>
          <a:bodyPr wrap="square" rtlCol="0">
            <a:spAutoFit/>
          </a:bodyPr>
          <a:lstStyle/>
          <a:p>
            <a:pPr algn="just"/>
            <a:r>
              <a:rPr lang="es-ES" sz="2400" dirty="0" smtClean="0"/>
              <a:t>Equilibrio en los mercados de bienes y de dinero y la balanza de pagos</a:t>
            </a:r>
            <a:endParaRPr lang="es-MX" sz="2400" dirty="0"/>
          </a:p>
        </p:txBody>
      </p:sp>
    </p:spTree>
    <p:extLst>
      <p:ext uri="{BB962C8B-B14F-4D97-AF65-F5344CB8AC3E}">
        <p14:creationId xmlns:p14="http://schemas.microsoft.com/office/powerpoint/2010/main" val="343391708"/>
      </p:ext>
    </p:extLst>
  </p:cSld>
  <p:clrMapOvr>
    <a:masterClrMapping/>
  </p:clrMapOvr>
  <p:transition spd="slow">
    <p:randomBar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smtClean="0"/>
              <a:t>Funcionamiento de las políticas monetaria y fiscal con tipos de cambio fijos</a:t>
            </a:r>
            <a:endParaRPr lang="es-MX" dirty="0"/>
          </a:p>
        </p:txBody>
      </p:sp>
      <p:sp>
        <p:nvSpPr>
          <p:cNvPr id="6" name="5 Marcador de texto"/>
          <p:cNvSpPr>
            <a:spLocks noGrp="1"/>
          </p:cNvSpPr>
          <p:nvPr>
            <p:ph type="body" idx="1"/>
          </p:nvPr>
        </p:nvSpPr>
        <p:spPr/>
        <p:txBody>
          <a:bodyPr/>
          <a:lstStyle/>
          <a:p>
            <a:endParaRPr lang="es-MX"/>
          </a:p>
        </p:txBody>
      </p:sp>
      <p:sp>
        <p:nvSpPr>
          <p:cNvPr id="4" name="3 Marcador de número de diapositiva"/>
          <p:cNvSpPr>
            <a:spLocks noGrp="1"/>
          </p:cNvSpPr>
          <p:nvPr>
            <p:ph type="sldNum" sz="quarter" idx="12"/>
          </p:nvPr>
        </p:nvSpPr>
        <p:spPr/>
        <p:txBody>
          <a:bodyPr/>
          <a:lstStyle/>
          <a:p>
            <a:fld id="{125F13CF-71CB-4626-8E1A-468B046DEC4C}" type="slidenum">
              <a:rPr lang="es-MX" smtClean="0"/>
              <a:t>19</a:t>
            </a:fld>
            <a:endParaRPr lang="es-MX"/>
          </a:p>
        </p:txBody>
      </p:sp>
    </p:spTree>
    <p:extLst>
      <p:ext uri="{BB962C8B-B14F-4D97-AF65-F5344CB8AC3E}">
        <p14:creationId xmlns:p14="http://schemas.microsoft.com/office/powerpoint/2010/main" val="4056945635"/>
      </p:ext>
    </p:extLst>
  </p:cSld>
  <p:clrMapOvr>
    <a:masterClrMapping/>
  </p:clrMapOvr>
  <p:transition spd="slow">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GUIÓN EXPLICATIVO</a:t>
            </a:r>
            <a:endParaRPr lang="es-MX" dirty="0"/>
          </a:p>
        </p:txBody>
      </p:sp>
      <p:sp>
        <p:nvSpPr>
          <p:cNvPr id="3" name="2 Marcador de contenido"/>
          <p:cNvSpPr>
            <a:spLocks noGrp="1"/>
          </p:cNvSpPr>
          <p:nvPr>
            <p:ph sz="quarter" idx="1"/>
          </p:nvPr>
        </p:nvSpPr>
        <p:spPr/>
        <p:txBody>
          <a:bodyPr>
            <a:normAutofit lnSpcReduction="10000"/>
          </a:bodyPr>
          <a:lstStyle/>
          <a:p>
            <a:pPr algn="just"/>
            <a:r>
              <a:rPr lang="es-MX" dirty="0"/>
              <a:t>El siguiente material expone los principales aspectos </a:t>
            </a:r>
            <a:r>
              <a:rPr lang="es-MX" dirty="0" smtClean="0"/>
              <a:t>teóricos de </a:t>
            </a:r>
            <a:r>
              <a:rPr lang="es-ES" dirty="0"/>
              <a:t>l</a:t>
            </a:r>
            <a:r>
              <a:rPr lang="es-ES" dirty="0" smtClean="0"/>
              <a:t>a </a:t>
            </a:r>
            <a:r>
              <a:rPr lang="es-ES" dirty="0"/>
              <a:t>política de estabilización con tipos de cambio fijos y </a:t>
            </a:r>
            <a:r>
              <a:rPr lang="es-ES" dirty="0" smtClean="0"/>
              <a:t>movilidad perfecta </a:t>
            </a:r>
            <a:r>
              <a:rPr lang="es-ES" dirty="0"/>
              <a:t>de </a:t>
            </a:r>
            <a:r>
              <a:rPr lang="es-ES" dirty="0" smtClean="0"/>
              <a:t>capital</a:t>
            </a:r>
            <a:r>
              <a:rPr lang="es-MX" dirty="0" smtClean="0"/>
              <a:t>, </a:t>
            </a:r>
            <a:r>
              <a:rPr lang="es-MX" dirty="0"/>
              <a:t>tema de la </a:t>
            </a:r>
            <a:r>
              <a:rPr lang="es-MX" dirty="0" smtClean="0"/>
              <a:t>quinta unidad, </a:t>
            </a:r>
            <a:r>
              <a:rPr lang="es-MX" dirty="0"/>
              <a:t>en la cual se busca que el </a:t>
            </a:r>
            <a:r>
              <a:rPr lang="es-MX" dirty="0" smtClean="0"/>
              <a:t>alumno </a:t>
            </a:r>
            <a:r>
              <a:rPr lang="es-MX" dirty="0"/>
              <a:t>identifique </a:t>
            </a:r>
            <a:r>
              <a:rPr lang="es-MX" dirty="0" smtClean="0"/>
              <a:t>la forma como las variantes en la política monetaria y fiscal afectan la producción y las tasas de interés en el ámbito de un régimen de tipo de cambio fijo.</a:t>
            </a:r>
            <a:endParaRPr lang="es-MX" dirty="0"/>
          </a:p>
          <a:p>
            <a:pPr algn="just"/>
            <a:r>
              <a:rPr lang="es-MX" dirty="0"/>
              <a:t>El apoyo didáctico está conformado por la fundamentación teórica y una actividad para el alumno con la finalidad de que comprenda la importancia de </a:t>
            </a:r>
            <a:r>
              <a:rPr lang="es-MX" dirty="0" smtClean="0"/>
              <a:t>la</a:t>
            </a:r>
            <a:r>
              <a:rPr lang="es-ES" dirty="0" smtClean="0"/>
              <a:t> </a:t>
            </a:r>
            <a:r>
              <a:rPr lang="es-ES" dirty="0"/>
              <a:t>política de estabilización con tipos de cambio fijos y </a:t>
            </a:r>
            <a:r>
              <a:rPr lang="es-ES" dirty="0" smtClean="0"/>
              <a:t>movilidad perfecta </a:t>
            </a:r>
            <a:r>
              <a:rPr lang="es-ES" dirty="0"/>
              <a:t>de </a:t>
            </a:r>
            <a:r>
              <a:rPr lang="es-ES" dirty="0" smtClean="0"/>
              <a:t>capital</a:t>
            </a:r>
            <a:r>
              <a:rPr lang="es-MX" dirty="0" smtClean="0"/>
              <a:t>.</a:t>
            </a:r>
            <a:endParaRPr lang="es-MX" dirty="0"/>
          </a:p>
          <a:p>
            <a:endParaRPr lang="es-MX" dirty="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2</a:t>
            </a:fld>
            <a:endParaRPr lang="es-MX"/>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2280" y="476672"/>
            <a:ext cx="1627187" cy="114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73436836"/>
      </p:ext>
    </p:extLst>
  </p:cSld>
  <p:clrMapOvr>
    <a:masterClrMapping/>
  </p:clrMapOvr>
  <p:transition spd="slow">
    <p:randomBar dir="ver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CUESTIONES CONCEPTUALES PREVIAS</a:t>
            </a:r>
            <a:endParaRPr lang="es-MX" dirty="0"/>
          </a:p>
        </p:txBody>
      </p:sp>
      <p:sp>
        <p:nvSpPr>
          <p:cNvPr id="3" name="2 Marcador de contenido"/>
          <p:cNvSpPr>
            <a:spLocks noGrp="1"/>
          </p:cNvSpPr>
          <p:nvPr>
            <p:ph sz="quarter" idx="1"/>
          </p:nvPr>
        </p:nvSpPr>
        <p:spPr/>
        <p:txBody>
          <a:bodyPr>
            <a:normAutofit/>
          </a:bodyPr>
          <a:lstStyle/>
          <a:p>
            <a:pPr algn="just"/>
            <a:r>
              <a:rPr lang="es-ES" dirty="0" smtClean="0"/>
              <a:t>El </a:t>
            </a:r>
            <a:r>
              <a:rPr lang="es-ES" dirty="0"/>
              <a:t>E</a:t>
            </a:r>
            <a:r>
              <a:rPr lang="es-ES" dirty="0" smtClean="0"/>
              <a:t>stado </a:t>
            </a:r>
            <a:r>
              <a:rPr lang="es-ES" dirty="0"/>
              <a:t>frente al exterior de </a:t>
            </a:r>
            <a:r>
              <a:rPr lang="es-ES" dirty="0" smtClean="0"/>
              <a:t>una economía </a:t>
            </a:r>
            <a:r>
              <a:rPr lang="es-ES" dirty="0"/>
              <a:t>abierta </a:t>
            </a:r>
            <a:r>
              <a:rPr lang="es-ES" dirty="0" smtClean="0"/>
              <a:t>se observa a </a:t>
            </a:r>
            <a:r>
              <a:rPr lang="es-ES" dirty="0"/>
              <a:t>través </a:t>
            </a:r>
            <a:r>
              <a:rPr lang="es-ES" dirty="0" smtClean="0"/>
              <a:t>de un </a:t>
            </a:r>
            <a:r>
              <a:rPr lang="es-ES" dirty="0"/>
              <a:t>registro </a:t>
            </a:r>
            <a:r>
              <a:rPr lang="es-ES" dirty="0" smtClean="0"/>
              <a:t>básico: la </a:t>
            </a:r>
            <a:r>
              <a:rPr lang="es-ES" dirty="0"/>
              <a:t>balanza de </a:t>
            </a:r>
            <a:r>
              <a:rPr lang="es-ES" dirty="0" smtClean="0"/>
              <a:t>pagos; </a:t>
            </a:r>
            <a:r>
              <a:rPr lang="es-ES" dirty="0"/>
              <a:t>y de </a:t>
            </a:r>
            <a:r>
              <a:rPr lang="es-ES" dirty="0" smtClean="0"/>
              <a:t>una variable fundamental: el </a:t>
            </a:r>
            <a:r>
              <a:rPr lang="es-ES" dirty="0"/>
              <a:t>tipo de </a:t>
            </a:r>
            <a:r>
              <a:rPr lang="es-ES" dirty="0" smtClean="0"/>
              <a:t>cambio.</a:t>
            </a:r>
            <a:endParaRPr lang="es-ES" dirty="0"/>
          </a:p>
          <a:p>
            <a:pPr algn="just"/>
            <a:r>
              <a:rPr lang="es-ES" dirty="0"/>
              <a:t>La </a:t>
            </a:r>
            <a:r>
              <a:rPr lang="es-ES" b="1" dirty="0"/>
              <a:t>balanza de pagos </a:t>
            </a:r>
            <a:r>
              <a:rPr lang="es-ES" dirty="0"/>
              <a:t>es el registro contable </a:t>
            </a:r>
            <a:r>
              <a:rPr lang="es-ES" dirty="0" smtClean="0"/>
              <a:t>de los </a:t>
            </a:r>
            <a:r>
              <a:rPr lang="es-ES" dirty="0"/>
              <a:t>intercambios y las operaciones que un país </a:t>
            </a:r>
            <a:r>
              <a:rPr lang="es-ES" dirty="0" smtClean="0"/>
              <a:t>realiza con </a:t>
            </a:r>
            <a:r>
              <a:rPr lang="es-ES" dirty="0"/>
              <a:t>el resto del mundo durante un período </a:t>
            </a:r>
            <a:r>
              <a:rPr lang="es-ES" dirty="0" smtClean="0"/>
              <a:t>de </a:t>
            </a:r>
            <a:r>
              <a:rPr lang="es-MX" dirty="0" smtClean="0"/>
              <a:t>tiempo </a:t>
            </a:r>
            <a:r>
              <a:rPr lang="es-MX" dirty="0"/>
              <a:t>determinado</a:t>
            </a:r>
            <a:r>
              <a:rPr lang="es-MX" dirty="0" smtClean="0"/>
              <a:t>.</a:t>
            </a:r>
            <a:endParaRPr lang="es-MX" dirty="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20</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5976" y="4453069"/>
            <a:ext cx="2880320" cy="2203445"/>
          </a:xfrm>
          <a:prstGeom prst="rect">
            <a:avLst/>
          </a:prstGeom>
        </p:spPr>
      </p:pic>
    </p:spTree>
    <p:extLst>
      <p:ext uri="{BB962C8B-B14F-4D97-AF65-F5344CB8AC3E}">
        <p14:creationId xmlns:p14="http://schemas.microsoft.com/office/powerpoint/2010/main" val="3158878958"/>
      </p:ext>
    </p:extLst>
  </p:cSld>
  <p:clrMapOvr>
    <a:masterClrMapping/>
  </p:clrMapOvr>
  <p:transition spd="slow">
    <p:randomBar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Continuación </a:t>
            </a:r>
            <a:endParaRPr lang="es-MX" dirty="0"/>
          </a:p>
        </p:txBody>
      </p:sp>
      <p:sp>
        <p:nvSpPr>
          <p:cNvPr id="3" name="2 Marcador de contenido"/>
          <p:cNvSpPr>
            <a:spLocks noGrp="1"/>
          </p:cNvSpPr>
          <p:nvPr>
            <p:ph sz="quarter" idx="1"/>
          </p:nvPr>
        </p:nvSpPr>
        <p:spPr/>
        <p:txBody>
          <a:bodyPr/>
          <a:lstStyle/>
          <a:p>
            <a:pPr algn="just"/>
            <a:r>
              <a:rPr lang="es-ES" dirty="0"/>
              <a:t>La balanza de pagos es un documento contable por adoptar la técnica de partida doble, al registrar las relaciones económicas entre un país y el resto del mundo, tiene dos consecuencias:</a:t>
            </a:r>
          </a:p>
          <a:p>
            <a:pPr marL="822960" lvl="1" indent="-457200" algn="just">
              <a:buFont typeface="+mj-lt"/>
              <a:buAutoNum type="arabicPeriod"/>
            </a:pPr>
            <a:r>
              <a:rPr lang="es-ES" dirty="0"/>
              <a:t>Toda transacción entre un país y el resto del mundo da lugar a dos anotaciones contables: una en la columna de ingresos y otra en la de pagos. </a:t>
            </a:r>
          </a:p>
          <a:p>
            <a:pPr marL="822960" lvl="1" indent="-457200" algn="just">
              <a:buFont typeface="+mj-lt"/>
              <a:buAutoNum type="arabicPeriod"/>
            </a:pPr>
            <a:r>
              <a:rPr lang="es-ES" dirty="0"/>
              <a:t>El saldo contable ha de ser obligatoriamente </a:t>
            </a:r>
            <a:r>
              <a:rPr lang="es-MX" dirty="0"/>
              <a:t>cero.</a:t>
            </a:r>
          </a:p>
          <a:p>
            <a:endParaRPr lang="es-MX" dirty="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21</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4509120"/>
            <a:ext cx="3705200" cy="2000808"/>
          </a:xfrm>
          <a:prstGeom prst="rect">
            <a:avLst/>
          </a:prstGeom>
        </p:spPr>
      </p:pic>
    </p:spTree>
    <p:extLst>
      <p:ext uri="{BB962C8B-B14F-4D97-AF65-F5344CB8AC3E}">
        <p14:creationId xmlns:p14="http://schemas.microsoft.com/office/powerpoint/2010/main" val="2157025712"/>
      </p:ext>
    </p:extLst>
  </p:cSld>
  <p:clrMapOvr>
    <a:masterClrMapping/>
  </p:clrMapOvr>
  <p:transition spd="slow">
    <p:randomBar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sz="quarter" idx="1"/>
          </p:nvPr>
        </p:nvSpPr>
        <p:spPr/>
        <p:txBody>
          <a:bodyPr>
            <a:normAutofit fontScale="92500" lnSpcReduction="10000"/>
          </a:bodyPr>
          <a:lstStyle/>
          <a:p>
            <a:pPr algn="just"/>
            <a:r>
              <a:rPr lang="es-ES" dirty="0"/>
              <a:t>El obligado equilibrio contable no posibilita establecer </a:t>
            </a:r>
            <a:r>
              <a:rPr lang="es-MX" dirty="0"/>
              <a:t>el equilibrio o desequilibrio económico de </a:t>
            </a:r>
            <a:r>
              <a:rPr lang="es-ES" dirty="0"/>
              <a:t>una balanza de pagos, que es el relevante a efectos analíticos. </a:t>
            </a:r>
            <a:endParaRPr lang="es-ES" dirty="0" smtClean="0"/>
          </a:p>
          <a:p>
            <a:pPr algn="just"/>
            <a:r>
              <a:rPr lang="es-ES" dirty="0" smtClean="0"/>
              <a:t>El </a:t>
            </a:r>
            <a:r>
              <a:rPr lang="es-ES" dirty="0"/>
              <a:t>mecanismo para determinar la situación económica de la balanza de pagos sería el siguiente: </a:t>
            </a:r>
            <a:r>
              <a:rPr lang="es-ES" dirty="0" smtClean="0"/>
              <a:t>el </a:t>
            </a:r>
            <a:r>
              <a:rPr lang="es-ES" dirty="0"/>
              <a:t>saldo contable es </a:t>
            </a:r>
            <a:r>
              <a:rPr lang="es-ES" dirty="0" smtClean="0"/>
              <a:t>cero.</a:t>
            </a:r>
          </a:p>
          <a:p>
            <a:pPr algn="just"/>
            <a:r>
              <a:rPr lang="es-ES" dirty="0" smtClean="0"/>
              <a:t>Se aísla </a:t>
            </a:r>
            <a:r>
              <a:rPr lang="es-ES" dirty="0"/>
              <a:t>un conjunto de operaciones </a:t>
            </a:r>
            <a:r>
              <a:rPr lang="es-ES" dirty="0" smtClean="0"/>
              <a:t>o transacciones autónomas </a:t>
            </a:r>
            <a:r>
              <a:rPr lang="es-ES" dirty="0"/>
              <a:t>dentro de la balanza de </a:t>
            </a:r>
            <a:r>
              <a:rPr lang="es-ES" dirty="0" smtClean="0"/>
              <a:t>pagos, se determina </a:t>
            </a:r>
            <a:r>
              <a:rPr lang="es-ES" dirty="0"/>
              <a:t>cuál es su saldo y </a:t>
            </a:r>
            <a:r>
              <a:rPr lang="es-ES" dirty="0" smtClean="0"/>
              <a:t>se hace coincidir </a:t>
            </a:r>
            <a:r>
              <a:rPr lang="es-ES" dirty="0"/>
              <a:t>éste con el general de la balanza de pagos; </a:t>
            </a:r>
            <a:r>
              <a:rPr lang="es-ES" dirty="0" smtClean="0"/>
              <a:t>mientras que el resto </a:t>
            </a:r>
            <a:r>
              <a:rPr lang="es-ES" dirty="0"/>
              <a:t>de operaciones </a:t>
            </a:r>
            <a:r>
              <a:rPr lang="es-ES" dirty="0" smtClean="0"/>
              <a:t>o transacciones </a:t>
            </a:r>
            <a:r>
              <a:rPr lang="es-ES" dirty="0" err="1" smtClean="0"/>
              <a:t>acomodantes</a:t>
            </a:r>
            <a:r>
              <a:rPr lang="es-ES" dirty="0" smtClean="0"/>
              <a:t> </a:t>
            </a:r>
            <a:r>
              <a:rPr lang="es-ES" dirty="0"/>
              <a:t>de la balanza de pagos </a:t>
            </a:r>
            <a:r>
              <a:rPr lang="es-ES" dirty="0" smtClean="0"/>
              <a:t>tendrán </a:t>
            </a:r>
            <a:r>
              <a:rPr lang="es-ES" dirty="0"/>
              <a:t>el signo contrario y, por tanto, el carácter de ser </a:t>
            </a:r>
            <a:r>
              <a:rPr lang="es-MX" dirty="0"/>
              <a:t>financiadoras de las anteriores.</a:t>
            </a:r>
          </a:p>
          <a:p>
            <a:endParaRPr lang="es-MX" dirty="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22</a:t>
            </a:fld>
            <a:endParaRPr lang="es-MX"/>
          </a:p>
        </p:txBody>
      </p:sp>
    </p:spTree>
    <p:extLst>
      <p:ext uri="{BB962C8B-B14F-4D97-AF65-F5344CB8AC3E}">
        <p14:creationId xmlns:p14="http://schemas.microsoft.com/office/powerpoint/2010/main" val="3346683332"/>
      </p:ext>
    </p:extLst>
  </p:cSld>
  <p:clrMapOvr>
    <a:masterClrMapping/>
  </p:clrMapOvr>
  <p:transition spd="slow">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Balanza por cuenta corriente </a:t>
            </a:r>
            <a:endParaRPr lang="es-MX" dirty="0"/>
          </a:p>
        </p:txBody>
      </p:sp>
      <p:sp>
        <p:nvSpPr>
          <p:cNvPr id="3" name="2 Marcador de contenido"/>
          <p:cNvSpPr>
            <a:spLocks noGrp="1"/>
          </p:cNvSpPr>
          <p:nvPr>
            <p:ph sz="quarter" idx="1"/>
          </p:nvPr>
        </p:nvSpPr>
        <p:spPr/>
        <p:txBody>
          <a:bodyPr/>
          <a:lstStyle/>
          <a:p>
            <a:pPr algn="just"/>
            <a:r>
              <a:rPr lang="es-ES" dirty="0" smtClean="0"/>
              <a:t>Consistente </a:t>
            </a:r>
            <a:r>
              <a:rPr lang="es-ES" dirty="0"/>
              <a:t>en </a:t>
            </a:r>
            <a:r>
              <a:rPr lang="es-ES" dirty="0" smtClean="0"/>
              <a:t>situar de un lado las </a:t>
            </a:r>
            <a:r>
              <a:rPr lang="es-ES" dirty="0"/>
              <a:t>operaciones que integran la cuenta corriente (mercancías, servicios, rentas y transferencias corrientes) </a:t>
            </a:r>
            <a:r>
              <a:rPr lang="es-ES" dirty="0" smtClean="0"/>
              <a:t>y</a:t>
            </a:r>
            <a:r>
              <a:rPr lang="es-ES" i="1" dirty="0" smtClean="0"/>
              <a:t> </a:t>
            </a:r>
            <a:r>
              <a:rPr lang="es-ES" dirty="0" smtClean="0"/>
              <a:t>por el otro lado, el </a:t>
            </a:r>
            <a:r>
              <a:rPr lang="es-ES" dirty="0"/>
              <a:t>resto de las operaciones con el exterior (cuenta de capital, cuenta financiera y la rúbrica de </a:t>
            </a:r>
            <a:r>
              <a:rPr lang="es-ES" i="1" dirty="0"/>
              <a:t>errores y omisiones</a:t>
            </a:r>
            <a:r>
              <a:rPr lang="es-ES" dirty="0"/>
              <a:t>). </a:t>
            </a:r>
            <a:endParaRPr lang="es-ES" dirty="0" smtClean="0"/>
          </a:p>
          <a:p>
            <a:pPr algn="just"/>
            <a:r>
              <a:rPr lang="es-ES" dirty="0" smtClean="0"/>
              <a:t>La balanza </a:t>
            </a:r>
            <a:r>
              <a:rPr lang="es-ES" dirty="0"/>
              <a:t>de pagos está en equilibrio o desequilibrio económicos, según que el saldo de la balanza por cuenta corriente sea </a:t>
            </a:r>
            <a:r>
              <a:rPr lang="es-MX" dirty="0"/>
              <a:t>superavitario o deficitario</a:t>
            </a:r>
            <a:r>
              <a:rPr lang="es-MX" dirty="0" smtClean="0"/>
              <a:t>.</a:t>
            </a:r>
            <a:endParaRPr lang="es-MX" dirty="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23</a:t>
            </a:fld>
            <a:endParaRPr lang="es-MX"/>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55776" y="5036333"/>
            <a:ext cx="2160240" cy="1620181"/>
          </a:xfrm>
          <a:prstGeom prst="rect">
            <a:avLst/>
          </a:prstGeom>
        </p:spPr>
      </p:pic>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91066" y="5229260"/>
            <a:ext cx="1522512" cy="1244692"/>
          </a:xfrm>
          <a:prstGeom prst="rect">
            <a:avLst/>
          </a:prstGeom>
        </p:spPr>
      </p:pic>
    </p:spTree>
    <p:extLst>
      <p:ext uri="{BB962C8B-B14F-4D97-AF65-F5344CB8AC3E}">
        <p14:creationId xmlns:p14="http://schemas.microsoft.com/office/powerpoint/2010/main" val="3545961012"/>
      </p:ext>
    </p:extLst>
  </p:cSld>
  <p:clrMapOvr>
    <a:masterClrMapping/>
  </p:clrMapOvr>
  <p:transition spd="slow">
    <p:randomBar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TIPO DE CAMBIO EN UNA ECONOMÍA ABIERTA </a:t>
            </a:r>
            <a:endParaRPr lang="es-MX" dirty="0"/>
          </a:p>
        </p:txBody>
      </p:sp>
      <p:sp>
        <p:nvSpPr>
          <p:cNvPr id="3" name="2 Marcador de contenido"/>
          <p:cNvSpPr>
            <a:spLocks noGrp="1"/>
          </p:cNvSpPr>
          <p:nvPr>
            <p:ph sz="quarter" idx="1"/>
          </p:nvPr>
        </p:nvSpPr>
        <p:spPr/>
        <p:txBody>
          <a:bodyPr>
            <a:normAutofit/>
          </a:bodyPr>
          <a:lstStyle/>
          <a:p>
            <a:pPr algn="just"/>
            <a:r>
              <a:rPr lang="es-ES" dirty="0" smtClean="0"/>
              <a:t>El </a:t>
            </a:r>
            <a:r>
              <a:rPr lang="es-ES" b="1" dirty="0" smtClean="0"/>
              <a:t>tipo </a:t>
            </a:r>
            <a:r>
              <a:rPr lang="es-ES" b="1" dirty="0"/>
              <a:t>de cambio </a:t>
            </a:r>
            <a:r>
              <a:rPr lang="es-ES" dirty="0" smtClean="0"/>
              <a:t>es el </a:t>
            </a:r>
            <a:r>
              <a:rPr lang="es-ES" dirty="0"/>
              <a:t>precio de una moneda nacional en términos </a:t>
            </a:r>
            <a:r>
              <a:rPr lang="es-ES" dirty="0" smtClean="0"/>
              <a:t>de otra</a:t>
            </a:r>
            <a:r>
              <a:rPr lang="es-ES" dirty="0"/>
              <a:t>. </a:t>
            </a:r>
            <a:endParaRPr lang="es-ES" dirty="0" smtClean="0"/>
          </a:p>
          <a:p>
            <a:pPr algn="just"/>
            <a:r>
              <a:rPr lang="es-ES" dirty="0" smtClean="0"/>
              <a:t>Las </a:t>
            </a:r>
            <a:r>
              <a:rPr lang="es-ES" dirty="0"/>
              <a:t>monedas extranjeras reciben </a:t>
            </a:r>
            <a:r>
              <a:rPr lang="es-ES" dirty="0" smtClean="0"/>
              <a:t>el nombre de </a:t>
            </a:r>
            <a:r>
              <a:rPr lang="es-ES" i="1" dirty="0" smtClean="0"/>
              <a:t>divisas</a:t>
            </a:r>
            <a:r>
              <a:rPr lang="es-ES" dirty="0" smtClean="0"/>
              <a:t>. </a:t>
            </a:r>
          </a:p>
          <a:p>
            <a:pPr algn="just"/>
            <a:r>
              <a:rPr lang="es-ES" dirty="0" smtClean="0"/>
              <a:t>Los intercambios </a:t>
            </a:r>
            <a:r>
              <a:rPr lang="es-ES" dirty="0"/>
              <a:t>de unas </a:t>
            </a:r>
            <a:r>
              <a:rPr lang="es-ES" dirty="0" smtClean="0"/>
              <a:t>monedas por </a:t>
            </a:r>
            <a:r>
              <a:rPr lang="es-ES" dirty="0"/>
              <a:t>otras se realizan en los </a:t>
            </a:r>
            <a:r>
              <a:rPr lang="es-ES" i="1" dirty="0"/>
              <a:t>mercados de </a:t>
            </a:r>
            <a:r>
              <a:rPr lang="es-ES" i="1" dirty="0" smtClean="0"/>
              <a:t>divisas</a:t>
            </a:r>
            <a:r>
              <a:rPr lang="es-ES" dirty="0" smtClean="0"/>
              <a:t>: los </a:t>
            </a:r>
            <a:r>
              <a:rPr lang="es-ES" dirty="0"/>
              <a:t>residentes del país demandan divisas </a:t>
            </a:r>
            <a:r>
              <a:rPr lang="es-ES" dirty="0" smtClean="0"/>
              <a:t>a cambio </a:t>
            </a:r>
            <a:r>
              <a:rPr lang="es-ES" dirty="0"/>
              <a:t>de moneda nacional para adquirir bienes</a:t>
            </a:r>
            <a:r>
              <a:rPr lang="es-ES" dirty="0" smtClean="0"/>
              <a:t>, servicios </a:t>
            </a:r>
            <a:r>
              <a:rPr lang="es-ES" dirty="0"/>
              <a:t>y activos extranjeros, mientras que los </a:t>
            </a:r>
            <a:r>
              <a:rPr lang="es-ES" dirty="0" smtClean="0"/>
              <a:t>no residentes </a:t>
            </a:r>
            <a:r>
              <a:rPr lang="es-ES" dirty="0"/>
              <a:t>ofrecen divisas a cambio de moneda </a:t>
            </a:r>
            <a:r>
              <a:rPr lang="es-ES" dirty="0" smtClean="0"/>
              <a:t>nacional para </a:t>
            </a:r>
            <a:r>
              <a:rPr lang="es-ES" dirty="0"/>
              <a:t>adquirir mercancías, servicios y </a:t>
            </a:r>
            <a:r>
              <a:rPr lang="es-ES" dirty="0" smtClean="0"/>
              <a:t>activos </a:t>
            </a:r>
            <a:r>
              <a:rPr lang="es-MX" dirty="0" smtClean="0"/>
              <a:t>nacionales. </a:t>
            </a:r>
          </a:p>
        </p:txBody>
      </p:sp>
      <p:sp>
        <p:nvSpPr>
          <p:cNvPr id="4" name="3 Marcador de número de diapositiva"/>
          <p:cNvSpPr>
            <a:spLocks noGrp="1"/>
          </p:cNvSpPr>
          <p:nvPr>
            <p:ph type="sldNum" sz="quarter" idx="15"/>
          </p:nvPr>
        </p:nvSpPr>
        <p:spPr/>
        <p:txBody>
          <a:bodyPr/>
          <a:lstStyle/>
          <a:p>
            <a:fld id="{125F13CF-71CB-4626-8E1A-468B046DEC4C}" type="slidenum">
              <a:rPr lang="es-MX" smtClean="0"/>
              <a:t>24</a:t>
            </a:fld>
            <a:endParaRPr lang="es-MX"/>
          </a:p>
        </p:txBody>
      </p:sp>
    </p:spTree>
    <p:extLst>
      <p:ext uri="{BB962C8B-B14F-4D97-AF65-F5344CB8AC3E}">
        <p14:creationId xmlns:p14="http://schemas.microsoft.com/office/powerpoint/2010/main" val="466323603"/>
      </p:ext>
    </p:extLst>
  </p:cSld>
  <p:clrMapOvr>
    <a:masterClrMapping/>
  </p:clrMapOvr>
  <p:transition spd="slow">
    <p:randomBar dir="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TIPO DE CAMBIO FLEXIBLE</a:t>
            </a:r>
            <a:endParaRPr lang="es-MX" dirty="0"/>
          </a:p>
        </p:txBody>
      </p:sp>
      <p:sp>
        <p:nvSpPr>
          <p:cNvPr id="3" name="2 Marcador de contenido"/>
          <p:cNvSpPr>
            <a:spLocks noGrp="1"/>
          </p:cNvSpPr>
          <p:nvPr>
            <p:ph sz="quarter" idx="1"/>
          </p:nvPr>
        </p:nvSpPr>
        <p:spPr>
          <a:xfrm>
            <a:off x="457200" y="1600200"/>
            <a:ext cx="7467600" cy="4997152"/>
          </a:xfrm>
        </p:spPr>
        <p:txBody>
          <a:bodyPr>
            <a:normAutofit/>
          </a:bodyPr>
          <a:lstStyle/>
          <a:p>
            <a:pPr algn="just"/>
            <a:r>
              <a:rPr lang="es-ES" dirty="0"/>
              <a:t>Según el sistema de determinación del valor de las divisas, se puede distinguir entre </a:t>
            </a:r>
            <a:r>
              <a:rPr lang="es-ES" i="1" dirty="0"/>
              <a:t>tipos de cambio </a:t>
            </a:r>
            <a:r>
              <a:rPr lang="es-MX" i="1" dirty="0"/>
              <a:t>flexibles y fijos.</a:t>
            </a:r>
          </a:p>
          <a:p>
            <a:pPr algn="just"/>
            <a:r>
              <a:rPr lang="es-ES" b="1" dirty="0" smtClean="0"/>
              <a:t>Tipo </a:t>
            </a:r>
            <a:r>
              <a:rPr lang="es-ES" b="1" dirty="0"/>
              <a:t>de cambio flexible </a:t>
            </a:r>
            <a:r>
              <a:rPr lang="es-ES" dirty="0"/>
              <a:t>e</a:t>
            </a:r>
            <a:r>
              <a:rPr lang="es-ES" dirty="0" smtClean="0"/>
              <a:t>s la fluctuación libre de una </a:t>
            </a:r>
            <a:r>
              <a:rPr lang="es-ES" dirty="0"/>
              <a:t>moneda </a:t>
            </a:r>
            <a:r>
              <a:rPr lang="es-ES" dirty="0" smtClean="0"/>
              <a:t>en </a:t>
            </a:r>
            <a:r>
              <a:rPr lang="es-ES" dirty="0"/>
              <a:t>los mercados de </a:t>
            </a:r>
            <a:r>
              <a:rPr lang="es-MX" dirty="0"/>
              <a:t>divisas; </a:t>
            </a:r>
            <a:r>
              <a:rPr lang="es-MX" dirty="0" smtClean="0"/>
              <a:t>su </a:t>
            </a:r>
            <a:r>
              <a:rPr lang="es-MX" dirty="0"/>
              <a:t>valor viene determinado por </a:t>
            </a:r>
            <a:r>
              <a:rPr lang="es-ES" dirty="0"/>
              <a:t>la oferta y demanda de </a:t>
            </a:r>
            <a:r>
              <a:rPr lang="es-ES" dirty="0" smtClean="0"/>
              <a:t>la </a:t>
            </a:r>
            <a:r>
              <a:rPr lang="es-ES" dirty="0"/>
              <a:t>moneda. </a:t>
            </a:r>
            <a:endParaRPr lang="es-ES" dirty="0" smtClean="0"/>
          </a:p>
          <a:p>
            <a:pPr algn="just"/>
            <a:r>
              <a:rPr lang="es-ES" dirty="0" smtClean="0"/>
              <a:t>Se dan dos fenómenos:</a:t>
            </a:r>
          </a:p>
          <a:p>
            <a:pPr lvl="1" algn="just"/>
            <a:r>
              <a:rPr lang="es-ES" b="1" i="1" dirty="0" smtClean="0"/>
              <a:t>Apreciación:</a:t>
            </a:r>
            <a:r>
              <a:rPr lang="es-ES" dirty="0" smtClean="0"/>
              <a:t> su oscilación </a:t>
            </a:r>
            <a:r>
              <a:rPr lang="es-ES" dirty="0"/>
              <a:t>es al </a:t>
            </a:r>
            <a:r>
              <a:rPr lang="es-ES" dirty="0" smtClean="0"/>
              <a:t>alza. </a:t>
            </a:r>
          </a:p>
          <a:p>
            <a:pPr lvl="1" algn="just"/>
            <a:r>
              <a:rPr lang="es-ES" b="1" i="1" dirty="0" smtClean="0"/>
              <a:t>Depreciación: </a:t>
            </a:r>
            <a:r>
              <a:rPr lang="es-ES" dirty="0" smtClean="0"/>
              <a:t>su oscilación </a:t>
            </a:r>
            <a:r>
              <a:rPr lang="es-ES" dirty="0"/>
              <a:t>es a la </a:t>
            </a:r>
            <a:r>
              <a:rPr lang="es-ES" dirty="0" smtClean="0"/>
              <a:t>baja.</a:t>
            </a:r>
            <a:endParaRPr lang="es-ES" dirty="0"/>
          </a:p>
          <a:p>
            <a:endParaRPr lang="es-MX" dirty="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25</a:t>
            </a:fld>
            <a:endParaRPr lang="es-MX"/>
          </a:p>
        </p:txBody>
      </p:sp>
      <p:pic>
        <p:nvPicPr>
          <p:cNvPr id="5" name="Imagen 4"/>
          <p:cNvPicPr>
            <a:picLocks noChangeAspect="1"/>
          </p:cNvPicPr>
          <p:nvPr/>
        </p:nvPicPr>
        <p:blipFill rotWithShape="1">
          <a:blip r:embed="rId2" cstate="print">
            <a:extLst>
              <a:ext uri="{28A0092B-C50C-407E-A947-70E740481C1C}">
                <a14:useLocalDpi xmlns:a14="http://schemas.microsoft.com/office/drawing/2010/main" val="0"/>
              </a:ext>
            </a:extLst>
          </a:blip>
          <a:srcRect b="12624"/>
          <a:stretch/>
        </p:blipFill>
        <p:spPr>
          <a:xfrm>
            <a:off x="6205281" y="4121156"/>
            <a:ext cx="2399484" cy="1324068"/>
          </a:xfrm>
          <a:prstGeom prst="rect">
            <a:avLst/>
          </a:prstGeom>
        </p:spPr>
      </p:pic>
    </p:spTree>
    <p:extLst>
      <p:ext uri="{BB962C8B-B14F-4D97-AF65-F5344CB8AC3E}">
        <p14:creationId xmlns:p14="http://schemas.microsoft.com/office/powerpoint/2010/main" val="107812029"/>
      </p:ext>
    </p:extLst>
  </p:cSld>
  <p:clrMapOvr>
    <a:masterClrMapping/>
  </p:clrMapOvr>
  <p:transition spd="slow">
    <p:randomBar dir="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TIPO DE CAMBIO FIJO</a:t>
            </a:r>
            <a:endParaRPr lang="es-MX" dirty="0"/>
          </a:p>
        </p:txBody>
      </p:sp>
      <p:sp>
        <p:nvSpPr>
          <p:cNvPr id="3" name="2 Marcador de contenido"/>
          <p:cNvSpPr>
            <a:spLocks noGrp="1"/>
          </p:cNvSpPr>
          <p:nvPr>
            <p:ph sz="quarter" idx="1"/>
          </p:nvPr>
        </p:nvSpPr>
        <p:spPr/>
        <p:txBody>
          <a:bodyPr>
            <a:normAutofit/>
          </a:bodyPr>
          <a:lstStyle/>
          <a:p>
            <a:pPr algn="just"/>
            <a:r>
              <a:rPr lang="es-ES" dirty="0" smtClean="0"/>
              <a:t>Valor </a:t>
            </a:r>
            <a:r>
              <a:rPr lang="es-ES" dirty="0"/>
              <a:t>de una moneda está determinado, respaldado y mantenido por el Banco Central del país</a:t>
            </a:r>
            <a:r>
              <a:rPr lang="es-ES" dirty="0" smtClean="0"/>
              <a:t>.</a:t>
            </a:r>
          </a:p>
          <a:p>
            <a:pPr algn="just"/>
            <a:r>
              <a:rPr lang="es-ES" dirty="0" smtClean="0"/>
              <a:t>Aunque el tipo </a:t>
            </a:r>
            <a:r>
              <a:rPr lang="es-ES" dirty="0"/>
              <a:t>de cambio sea fijo no significa que su valor sea </a:t>
            </a:r>
            <a:r>
              <a:rPr lang="es-ES" dirty="0" smtClean="0"/>
              <a:t>inalterable, por lo que las autoridades </a:t>
            </a:r>
            <a:r>
              <a:rPr lang="es-ES" dirty="0"/>
              <a:t>monetarias </a:t>
            </a:r>
            <a:r>
              <a:rPr lang="es-ES" dirty="0" smtClean="0"/>
              <a:t>pueden modificar </a:t>
            </a:r>
            <a:r>
              <a:rPr lang="es-ES" dirty="0"/>
              <a:t>el valor de referencia de su moneda: </a:t>
            </a:r>
            <a:endParaRPr lang="es-ES" dirty="0" smtClean="0"/>
          </a:p>
          <a:p>
            <a:pPr lvl="1" algn="just"/>
            <a:r>
              <a:rPr lang="es-ES" dirty="0" smtClean="0"/>
              <a:t>Si </a:t>
            </a:r>
            <a:r>
              <a:rPr lang="es-ES" dirty="0"/>
              <a:t>la modificación es al alza </a:t>
            </a:r>
            <a:r>
              <a:rPr lang="es-ES" dirty="0" smtClean="0"/>
              <a:t>se esta ante </a:t>
            </a:r>
            <a:r>
              <a:rPr lang="es-ES" dirty="0"/>
              <a:t>una </a:t>
            </a:r>
            <a:r>
              <a:rPr lang="es-ES" b="1" i="1" dirty="0"/>
              <a:t>revaluación </a:t>
            </a:r>
            <a:endParaRPr lang="es-ES" b="1" i="1" dirty="0" smtClean="0"/>
          </a:p>
          <a:p>
            <a:pPr lvl="1" algn="just"/>
            <a:r>
              <a:rPr lang="es-ES" dirty="0" smtClean="0"/>
              <a:t>Si </a:t>
            </a:r>
            <a:r>
              <a:rPr lang="es-ES" dirty="0"/>
              <a:t>es a la </a:t>
            </a:r>
            <a:r>
              <a:rPr lang="es-MX" dirty="0"/>
              <a:t>baja </a:t>
            </a:r>
            <a:r>
              <a:rPr lang="es-MX" dirty="0" smtClean="0"/>
              <a:t>es una </a:t>
            </a:r>
            <a:r>
              <a:rPr lang="es-MX" b="1" i="1" dirty="0" smtClean="0"/>
              <a:t>devaluación</a:t>
            </a:r>
            <a:r>
              <a:rPr lang="es-MX" dirty="0" smtClean="0"/>
              <a:t>.</a:t>
            </a:r>
            <a:endParaRPr lang="es-MX" dirty="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26</a:t>
            </a:fld>
            <a:endParaRPr lang="es-MX"/>
          </a:p>
        </p:txBody>
      </p:sp>
      <p:pic>
        <p:nvPicPr>
          <p:cNvPr id="6" name="Imagen 5"/>
          <p:cNvPicPr>
            <a:picLocks noChangeAspect="1"/>
          </p:cNvPicPr>
          <p:nvPr/>
        </p:nvPicPr>
        <p:blipFill rotWithShape="1">
          <a:blip r:embed="rId2">
            <a:extLst>
              <a:ext uri="{28A0092B-C50C-407E-A947-70E740481C1C}">
                <a14:useLocalDpi xmlns:a14="http://schemas.microsoft.com/office/drawing/2010/main" val="0"/>
              </a:ext>
            </a:extLst>
          </a:blip>
          <a:srcRect l="5139" r="11785"/>
          <a:stretch/>
        </p:blipFill>
        <p:spPr>
          <a:xfrm>
            <a:off x="5868144" y="4772248"/>
            <a:ext cx="2089329" cy="1701704"/>
          </a:xfrm>
          <a:prstGeom prst="rect">
            <a:avLst/>
          </a:prstGeom>
        </p:spPr>
      </p:pic>
    </p:spTree>
    <p:extLst>
      <p:ext uri="{BB962C8B-B14F-4D97-AF65-F5344CB8AC3E}">
        <p14:creationId xmlns:p14="http://schemas.microsoft.com/office/powerpoint/2010/main" val="1542615111"/>
      </p:ext>
    </p:extLst>
  </p:cSld>
  <p:clrMapOvr>
    <a:masterClrMapping/>
  </p:clrMapOvr>
  <p:transition spd="slow">
    <p:randomBar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TIPO DE CAMBIO NOMINAL Y REAL </a:t>
            </a:r>
            <a:endParaRPr lang="es-MX" dirty="0"/>
          </a:p>
        </p:txBody>
      </p:sp>
      <p:sp>
        <p:nvSpPr>
          <p:cNvPr id="3" name="2 Marcador de contenido"/>
          <p:cNvSpPr>
            <a:spLocks noGrp="1"/>
          </p:cNvSpPr>
          <p:nvPr>
            <p:ph sz="quarter" idx="1"/>
          </p:nvPr>
        </p:nvSpPr>
        <p:spPr/>
        <p:txBody>
          <a:bodyPr/>
          <a:lstStyle/>
          <a:p>
            <a:pPr algn="just"/>
            <a:r>
              <a:rPr lang="es-ES" dirty="0" smtClean="0"/>
              <a:t>El </a:t>
            </a:r>
            <a:r>
              <a:rPr lang="es-ES" b="1" dirty="0"/>
              <a:t>tipo de cambio nominal </a:t>
            </a:r>
            <a:r>
              <a:rPr lang="es-ES" dirty="0" smtClean="0"/>
              <a:t>es el </a:t>
            </a:r>
            <a:r>
              <a:rPr lang="es-ES" dirty="0"/>
              <a:t>precio de una moneda en términos de otra. </a:t>
            </a:r>
            <a:endParaRPr lang="es-ES" dirty="0" smtClean="0"/>
          </a:p>
          <a:p>
            <a:pPr algn="just"/>
            <a:r>
              <a:rPr lang="es-ES" dirty="0" smtClean="0"/>
              <a:t>El </a:t>
            </a:r>
            <a:r>
              <a:rPr lang="es-ES" b="1" dirty="0"/>
              <a:t>tipo de cambio real </a:t>
            </a:r>
            <a:r>
              <a:rPr lang="es-ES" dirty="0" smtClean="0"/>
              <a:t>es </a:t>
            </a:r>
            <a:r>
              <a:rPr lang="es-MX" dirty="0" smtClean="0"/>
              <a:t>el </a:t>
            </a:r>
            <a:r>
              <a:rPr lang="es-MX" dirty="0"/>
              <a:t>tipo de cambio nominal ajustado para compensar </a:t>
            </a:r>
            <a:r>
              <a:rPr lang="es-ES" dirty="0"/>
              <a:t>los diferenciales de inflación entre un país y </a:t>
            </a:r>
            <a:r>
              <a:rPr lang="es-ES" dirty="0" smtClean="0"/>
              <a:t>otro.</a:t>
            </a:r>
          </a:p>
          <a:p>
            <a:pPr algn="just"/>
            <a:r>
              <a:rPr lang="es-ES" dirty="0" smtClean="0"/>
              <a:t>El tipo </a:t>
            </a:r>
            <a:r>
              <a:rPr lang="es-ES" dirty="0"/>
              <a:t>de cambio real es un indicador de la competitividad de una economía.</a:t>
            </a:r>
            <a:endParaRPr lang="es-MX" dirty="0"/>
          </a:p>
          <a:p>
            <a:endParaRPr lang="es-MX" dirty="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27</a:t>
            </a:fld>
            <a:endParaRPr lang="es-MX"/>
          </a:p>
        </p:txBody>
      </p:sp>
      <p:pic>
        <p:nvPicPr>
          <p:cNvPr id="6" name="Imagen 5"/>
          <p:cNvPicPr>
            <a:picLocks noChangeAspect="1"/>
          </p:cNvPicPr>
          <p:nvPr/>
        </p:nvPicPr>
        <p:blipFill rotWithShape="1">
          <a:blip r:embed="rId2">
            <a:extLst>
              <a:ext uri="{28A0092B-C50C-407E-A947-70E740481C1C}">
                <a14:useLocalDpi xmlns:a14="http://schemas.microsoft.com/office/drawing/2010/main" val="0"/>
              </a:ext>
            </a:extLst>
          </a:blip>
          <a:srcRect t="16557"/>
          <a:stretch/>
        </p:blipFill>
        <p:spPr>
          <a:xfrm>
            <a:off x="2075892" y="4495698"/>
            <a:ext cx="4230216" cy="2144386"/>
          </a:xfrm>
          <a:prstGeom prst="rect">
            <a:avLst/>
          </a:prstGeom>
        </p:spPr>
      </p:pic>
    </p:spTree>
    <p:extLst>
      <p:ext uri="{BB962C8B-B14F-4D97-AF65-F5344CB8AC3E}">
        <p14:creationId xmlns:p14="http://schemas.microsoft.com/office/powerpoint/2010/main" val="127977769"/>
      </p:ext>
    </p:extLst>
  </p:cSld>
  <p:clrMapOvr>
    <a:masterClrMapping/>
  </p:clrMapOvr>
  <p:transition spd="slow">
    <p:randomBar dir="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LAS </a:t>
            </a:r>
            <a:r>
              <a:rPr lang="es-ES" dirty="0"/>
              <a:t>POLÍTICAS MONETARIA</a:t>
            </a:r>
            <a:br>
              <a:rPr lang="es-ES" dirty="0"/>
            </a:br>
            <a:r>
              <a:rPr lang="es-ES" dirty="0"/>
              <a:t>Y FISCAL CON TIPOS DE CAMBIO FIJOS</a:t>
            </a:r>
            <a:endParaRPr lang="es-MX" dirty="0"/>
          </a:p>
        </p:txBody>
      </p:sp>
      <p:sp>
        <p:nvSpPr>
          <p:cNvPr id="3" name="2 Marcador de contenido"/>
          <p:cNvSpPr>
            <a:spLocks noGrp="1"/>
          </p:cNvSpPr>
          <p:nvPr>
            <p:ph sz="quarter" idx="1"/>
          </p:nvPr>
        </p:nvSpPr>
        <p:spPr/>
        <p:txBody>
          <a:bodyPr>
            <a:normAutofit/>
          </a:bodyPr>
          <a:lstStyle/>
          <a:p>
            <a:pPr algn="just"/>
            <a:r>
              <a:rPr lang="es-ES" dirty="0" smtClean="0"/>
              <a:t>Cuando </a:t>
            </a:r>
            <a:r>
              <a:rPr lang="es-ES" dirty="0"/>
              <a:t>el régimen cambiario existente </a:t>
            </a:r>
            <a:r>
              <a:rPr lang="es-ES" dirty="0" smtClean="0"/>
              <a:t>en una </a:t>
            </a:r>
            <a:r>
              <a:rPr lang="es-ES" dirty="0"/>
              <a:t>economía es fijo, el banco emisor, utilizando las reservas, debe cubrir las </a:t>
            </a:r>
            <a:r>
              <a:rPr lang="es-ES" dirty="0" smtClean="0"/>
              <a:t>demandas de </a:t>
            </a:r>
            <a:r>
              <a:rPr lang="es-ES" dirty="0"/>
              <a:t>divisas y de moneda nacional que se ocasionen como consecuencia del saldo </a:t>
            </a:r>
            <a:r>
              <a:rPr lang="es-ES" dirty="0" smtClean="0"/>
              <a:t>de la </a:t>
            </a:r>
            <a:r>
              <a:rPr lang="es-ES" dirty="0"/>
              <a:t>Balanza de pagos a un tipo de cambio determinado. </a:t>
            </a:r>
            <a:endParaRPr lang="es-ES" dirty="0" smtClean="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28</a:t>
            </a:fld>
            <a:endParaRPr lang="es-MX"/>
          </a:p>
        </p:txBody>
      </p:sp>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6792" y="4037076"/>
            <a:ext cx="2247813" cy="2247813"/>
          </a:xfrm>
          <a:prstGeom prst="rect">
            <a:avLst/>
          </a:prstGeom>
        </p:spPr>
      </p:pic>
      <p:pic>
        <p:nvPicPr>
          <p:cNvPr id="9" name="Imagen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3160" y="4203725"/>
            <a:ext cx="3635184" cy="2210116"/>
          </a:xfrm>
          <a:prstGeom prst="rect">
            <a:avLst/>
          </a:prstGeom>
        </p:spPr>
      </p:pic>
    </p:spTree>
    <p:extLst>
      <p:ext uri="{BB962C8B-B14F-4D97-AF65-F5344CB8AC3E}">
        <p14:creationId xmlns:p14="http://schemas.microsoft.com/office/powerpoint/2010/main" val="2700203954"/>
      </p:ext>
    </p:extLst>
  </p:cSld>
  <p:clrMapOvr>
    <a:masterClrMapping/>
  </p:clrMapOvr>
  <p:transition spd="slow">
    <p:randomBar dir="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Continuación </a:t>
            </a:r>
            <a:endParaRPr lang="es-MX" dirty="0"/>
          </a:p>
        </p:txBody>
      </p:sp>
      <p:sp>
        <p:nvSpPr>
          <p:cNvPr id="3" name="2 Marcador de contenido"/>
          <p:cNvSpPr>
            <a:spLocks noGrp="1"/>
          </p:cNvSpPr>
          <p:nvPr>
            <p:ph sz="quarter" idx="1"/>
          </p:nvPr>
        </p:nvSpPr>
        <p:spPr/>
        <p:txBody>
          <a:bodyPr/>
          <a:lstStyle/>
          <a:p>
            <a:pPr algn="just"/>
            <a:r>
              <a:rPr lang="es-ES" dirty="0"/>
              <a:t>Los desequilibrios de la Balanza de pagos no se sostienen indefinidamente, ya que la financiación de los </a:t>
            </a:r>
            <a:r>
              <a:rPr lang="es-ES" dirty="0" smtClean="0"/>
              <a:t>déficits </a:t>
            </a:r>
            <a:r>
              <a:rPr lang="es-ES" dirty="0"/>
              <a:t>exige que el país utilice sus reservas de divisas y éstas tienen un límite. </a:t>
            </a:r>
          </a:p>
          <a:p>
            <a:pPr algn="just"/>
            <a:r>
              <a:rPr lang="es-ES" dirty="0"/>
              <a:t>Un superávit exterior permanente y creciente pues tendría lugar una revaluación excesiva del tipo de cambio, lo que acabaría también perjudicando a la balanza comercial.</a:t>
            </a:r>
            <a:endParaRPr lang="es-MX" dirty="0"/>
          </a:p>
          <a:p>
            <a:endParaRPr lang="es-MX" dirty="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29</a:t>
            </a:fld>
            <a:endParaRPr lang="es-MX"/>
          </a:p>
        </p:txBody>
      </p:sp>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15816" y="4621073"/>
            <a:ext cx="2982569" cy="2236927"/>
          </a:xfrm>
          <a:prstGeom prst="rect">
            <a:avLst/>
          </a:prstGeom>
        </p:spPr>
      </p:pic>
    </p:spTree>
    <p:extLst>
      <p:ext uri="{BB962C8B-B14F-4D97-AF65-F5344CB8AC3E}">
        <p14:creationId xmlns:p14="http://schemas.microsoft.com/office/powerpoint/2010/main" val="899368769"/>
      </p:ext>
    </p:extLst>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INTRODUCCIÓN </a:t>
            </a:r>
            <a:endParaRPr lang="es-MX" dirty="0"/>
          </a:p>
        </p:txBody>
      </p:sp>
      <p:sp>
        <p:nvSpPr>
          <p:cNvPr id="3" name="2 Marcador de contenido"/>
          <p:cNvSpPr>
            <a:spLocks noGrp="1"/>
          </p:cNvSpPr>
          <p:nvPr>
            <p:ph sz="quarter" idx="1"/>
          </p:nvPr>
        </p:nvSpPr>
        <p:spPr/>
        <p:txBody>
          <a:bodyPr/>
          <a:lstStyle/>
          <a:p>
            <a:pPr algn="just"/>
            <a:r>
              <a:rPr lang="es-ES" dirty="0" smtClean="0"/>
              <a:t>La economía de un país, actualmente, tiene interdependencia con el sector exterior, sin embargo, debe generar las políticas económicas de acuerdo al comportamiento de la economía en relación con el objetivo del gobierno. </a:t>
            </a:r>
          </a:p>
          <a:p>
            <a:pPr algn="just"/>
            <a:r>
              <a:rPr lang="es-ES" dirty="0" smtClean="0"/>
              <a:t>El tipo de cambio fijo tiene como finalidad ayudar a que la balanza de pagos se apegue a los objetivos macroeconómicos.</a:t>
            </a:r>
          </a:p>
          <a:p>
            <a:pPr algn="just"/>
            <a:r>
              <a:rPr lang="es-ES" dirty="0" smtClean="0"/>
              <a:t>Por lo anterior, el objetivo de este material didáctico es que el alumno comprenda el funcionamiento de la política monetaria y fiscal </a:t>
            </a:r>
            <a:r>
              <a:rPr lang="es-ES" dirty="0"/>
              <a:t>con tipos de cambio fijos y </a:t>
            </a:r>
            <a:r>
              <a:rPr lang="es-ES" dirty="0" smtClean="0"/>
              <a:t>movilidad </a:t>
            </a:r>
            <a:r>
              <a:rPr lang="es-ES" dirty="0"/>
              <a:t>de </a:t>
            </a:r>
            <a:r>
              <a:rPr lang="es-ES" dirty="0" smtClean="0"/>
              <a:t>capital. </a:t>
            </a:r>
            <a:endParaRPr lang="es-MX" dirty="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3</a:t>
            </a:fld>
            <a:endParaRPr lang="es-MX"/>
          </a:p>
        </p:txBody>
      </p:sp>
      <p:pic>
        <p:nvPicPr>
          <p:cNvPr id="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34784" y="13319"/>
            <a:ext cx="1403350" cy="139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7126630"/>
      </p:ext>
    </p:extLst>
  </p:cSld>
  <p:clrMapOvr>
    <a:masterClrMapping/>
  </p:clrMapOvr>
  <p:transition spd="slow">
    <p:randomBar dir="ver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¿Cómo operan las políticas monetarias y fiscal cuando el tipo de cambio es fijo?</a:t>
            </a:r>
            <a:endParaRPr lang="es-MX" dirty="0"/>
          </a:p>
        </p:txBody>
      </p:sp>
      <p:sp>
        <p:nvSpPr>
          <p:cNvPr id="3" name="2 Marcador de contenido"/>
          <p:cNvSpPr>
            <a:spLocks noGrp="1"/>
          </p:cNvSpPr>
          <p:nvPr>
            <p:ph sz="quarter" idx="1"/>
          </p:nvPr>
        </p:nvSpPr>
        <p:spPr/>
        <p:txBody>
          <a:bodyPr>
            <a:normAutofit/>
          </a:bodyPr>
          <a:lstStyle/>
          <a:p>
            <a:pPr algn="just"/>
            <a:r>
              <a:rPr lang="es-MX" dirty="0" smtClean="0"/>
              <a:t>Se consideran diferentes escenarios</a:t>
            </a:r>
            <a:r>
              <a:rPr lang="es-MX" dirty="0"/>
              <a:t>: </a:t>
            </a:r>
            <a:endParaRPr lang="es-MX" dirty="0" smtClean="0"/>
          </a:p>
          <a:p>
            <a:pPr lvl="1" algn="just"/>
            <a:r>
              <a:rPr lang="es-MX" dirty="0"/>
              <a:t>E</a:t>
            </a:r>
            <a:r>
              <a:rPr lang="es-MX" dirty="0" smtClean="0"/>
              <a:t>xistencia </a:t>
            </a:r>
            <a:r>
              <a:rPr lang="es-MX" dirty="0"/>
              <a:t>o no de </a:t>
            </a:r>
            <a:r>
              <a:rPr lang="es-MX" dirty="0" smtClean="0"/>
              <a:t>rigidez de </a:t>
            </a:r>
            <a:r>
              <a:rPr lang="es-MX" dirty="0"/>
              <a:t>precios </a:t>
            </a:r>
            <a:r>
              <a:rPr lang="es-MX" dirty="0" smtClean="0"/>
              <a:t>internos</a:t>
            </a:r>
          </a:p>
          <a:p>
            <a:pPr lvl="1" algn="just"/>
            <a:r>
              <a:rPr lang="es-MX" dirty="0" smtClean="0"/>
              <a:t>Presencia </a:t>
            </a:r>
            <a:r>
              <a:rPr lang="es-MX" dirty="0"/>
              <a:t>o ausencia de movimientos de capital a nivel </a:t>
            </a:r>
            <a:r>
              <a:rPr lang="es-MX" dirty="0" smtClean="0"/>
              <a:t>internacional</a:t>
            </a:r>
            <a:endParaRPr lang="es-MX" dirty="0"/>
          </a:p>
          <a:p>
            <a:pPr algn="just"/>
            <a:r>
              <a:rPr lang="es-ES" dirty="0"/>
              <a:t>La actual configuración de la economía internacional </a:t>
            </a:r>
            <a:r>
              <a:rPr lang="es-ES" dirty="0" smtClean="0"/>
              <a:t>lleva </a:t>
            </a:r>
            <a:r>
              <a:rPr lang="es-ES" dirty="0"/>
              <a:t>a </a:t>
            </a:r>
            <a:r>
              <a:rPr lang="es-ES" dirty="0" smtClean="0"/>
              <a:t>elegir como </a:t>
            </a:r>
            <a:r>
              <a:rPr lang="es-ES" dirty="0"/>
              <a:t>escenario más adecuado el que supone una alta o perfecta movilidad </a:t>
            </a:r>
            <a:r>
              <a:rPr lang="es-ES" dirty="0" smtClean="0"/>
              <a:t>internacional del </a:t>
            </a:r>
            <a:r>
              <a:rPr lang="es-ES" dirty="0"/>
              <a:t>factor </a:t>
            </a:r>
            <a:r>
              <a:rPr lang="es-ES" dirty="0" smtClean="0"/>
              <a:t>capital, por lo que el contexto </a:t>
            </a:r>
            <a:r>
              <a:rPr lang="es-ES" dirty="0"/>
              <a:t>teórico será el modelo </a:t>
            </a:r>
            <a:r>
              <a:rPr lang="es-ES" i="1" dirty="0" smtClean="0"/>
              <a:t>IS-LM</a:t>
            </a:r>
            <a:r>
              <a:rPr lang="es-ES" dirty="0" smtClean="0"/>
              <a:t> de </a:t>
            </a:r>
            <a:r>
              <a:rPr lang="es-MX" dirty="0" smtClean="0"/>
              <a:t>una </a:t>
            </a:r>
            <a:r>
              <a:rPr lang="es-MX" dirty="0"/>
              <a:t>economía abierta.</a:t>
            </a:r>
          </a:p>
        </p:txBody>
      </p:sp>
      <p:sp>
        <p:nvSpPr>
          <p:cNvPr id="4" name="3 Marcador de número de diapositiva"/>
          <p:cNvSpPr>
            <a:spLocks noGrp="1"/>
          </p:cNvSpPr>
          <p:nvPr>
            <p:ph type="sldNum" sz="quarter" idx="15"/>
          </p:nvPr>
        </p:nvSpPr>
        <p:spPr/>
        <p:txBody>
          <a:bodyPr/>
          <a:lstStyle/>
          <a:p>
            <a:fld id="{125F13CF-71CB-4626-8E1A-468B046DEC4C}" type="slidenum">
              <a:rPr lang="es-MX" smtClean="0"/>
              <a:t>30</a:t>
            </a:fld>
            <a:endParaRPr lang="es-MX"/>
          </a:p>
        </p:txBody>
      </p:sp>
    </p:spTree>
    <p:extLst>
      <p:ext uri="{BB962C8B-B14F-4D97-AF65-F5344CB8AC3E}">
        <p14:creationId xmlns:p14="http://schemas.microsoft.com/office/powerpoint/2010/main" val="2133324671"/>
      </p:ext>
    </p:extLst>
  </p:cSld>
  <p:clrMapOvr>
    <a:masterClrMapping/>
  </p:clrMapOvr>
  <p:transition spd="slow">
    <p:randomBar dir="ver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POLÍTICA MONETARIA Y TIPOS DE CAMBIO FIJOS </a:t>
            </a:r>
            <a:endParaRPr lang="es-MX" dirty="0"/>
          </a:p>
        </p:txBody>
      </p:sp>
      <p:sp>
        <p:nvSpPr>
          <p:cNvPr id="3" name="2 Marcador de contenido"/>
          <p:cNvSpPr>
            <a:spLocks noGrp="1"/>
          </p:cNvSpPr>
          <p:nvPr>
            <p:ph sz="quarter" idx="1"/>
          </p:nvPr>
        </p:nvSpPr>
        <p:spPr/>
        <p:txBody>
          <a:bodyPr>
            <a:normAutofit fontScale="85000" lnSpcReduction="20000"/>
          </a:bodyPr>
          <a:lstStyle/>
          <a:p>
            <a:endParaRPr lang="es-ES" dirty="0" smtClean="0"/>
          </a:p>
          <a:p>
            <a:endParaRPr lang="es-ES" dirty="0" smtClean="0"/>
          </a:p>
          <a:p>
            <a:endParaRPr lang="es-ES" dirty="0"/>
          </a:p>
          <a:p>
            <a:endParaRPr lang="es-ES" dirty="0" smtClean="0"/>
          </a:p>
          <a:p>
            <a:endParaRPr lang="es-ES" dirty="0" smtClean="0"/>
          </a:p>
          <a:p>
            <a:endParaRPr lang="es-ES" dirty="0"/>
          </a:p>
          <a:p>
            <a:endParaRPr lang="es-ES" dirty="0" smtClean="0"/>
          </a:p>
          <a:p>
            <a:endParaRPr lang="es-ES" dirty="0"/>
          </a:p>
          <a:p>
            <a:endParaRPr lang="es-ES" dirty="0" smtClean="0"/>
          </a:p>
          <a:p>
            <a:endParaRPr lang="es-ES" dirty="0"/>
          </a:p>
          <a:p>
            <a:pPr algn="just"/>
            <a:r>
              <a:rPr lang="es-ES" dirty="0" smtClean="0"/>
              <a:t>Se supone que la economía </a:t>
            </a:r>
            <a:r>
              <a:rPr lang="es-ES" dirty="0"/>
              <a:t>se encuentra inicialmente en el punto </a:t>
            </a:r>
            <a:r>
              <a:rPr lang="es-ES" i="1" dirty="0" smtClean="0"/>
              <a:t>E</a:t>
            </a:r>
            <a:r>
              <a:rPr lang="es-ES" dirty="0" smtClean="0"/>
              <a:t>, </a:t>
            </a:r>
            <a:r>
              <a:rPr lang="es-ES" dirty="0"/>
              <a:t>donde se hallan en equilibrio los mercados de bienes, monetario y </a:t>
            </a:r>
            <a:r>
              <a:rPr lang="es-ES" dirty="0" smtClean="0"/>
              <a:t>la Balanza </a:t>
            </a:r>
            <a:r>
              <a:rPr lang="es-ES" dirty="0"/>
              <a:t>de pagos, cualquier punto situado por debajo de la línea </a:t>
            </a:r>
            <a:r>
              <a:rPr lang="es-ES" i="1" dirty="0" smtClean="0"/>
              <a:t>BP </a:t>
            </a:r>
            <a:r>
              <a:rPr lang="es-ES" dirty="0" smtClean="0"/>
              <a:t>se </a:t>
            </a:r>
            <a:r>
              <a:rPr lang="es-ES" dirty="0"/>
              <a:t>señala un </a:t>
            </a:r>
            <a:r>
              <a:rPr lang="es-ES" dirty="0" smtClean="0"/>
              <a:t>déficit en </a:t>
            </a:r>
            <a:r>
              <a:rPr lang="es-ES" dirty="0"/>
              <a:t>la Balanza de pagos y todo punto por </a:t>
            </a:r>
            <a:r>
              <a:rPr lang="es-ES" dirty="0" smtClean="0"/>
              <a:t>encima </a:t>
            </a:r>
            <a:r>
              <a:rPr lang="es-ES" dirty="0"/>
              <a:t>indica un superávit en </a:t>
            </a:r>
            <a:r>
              <a:rPr lang="es-ES" dirty="0" smtClean="0"/>
              <a:t>las </a:t>
            </a:r>
            <a:r>
              <a:rPr lang="es-MX" dirty="0" smtClean="0"/>
              <a:t>cuentas </a:t>
            </a:r>
            <a:r>
              <a:rPr lang="es-MX" dirty="0"/>
              <a:t>exteriores.</a:t>
            </a:r>
          </a:p>
        </p:txBody>
      </p:sp>
      <p:sp>
        <p:nvSpPr>
          <p:cNvPr id="4" name="3 Marcador de número de diapositiva"/>
          <p:cNvSpPr>
            <a:spLocks noGrp="1"/>
          </p:cNvSpPr>
          <p:nvPr>
            <p:ph type="sldNum" sz="quarter" idx="15"/>
          </p:nvPr>
        </p:nvSpPr>
        <p:spPr/>
        <p:txBody>
          <a:bodyPr/>
          <a:lstStyle/>
          <a:p>
            <a:fld id="{125F13CF-71CB-4626-8E1A-468B046DEC4C}" type="slidenum">
              <a:rPr lang="es-MX" smtClean="0"/>
              <a:t>31</a:t>
            </a:fld>
            <a:endParaRPr lang="es-MX"/>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7935" t="26458" r="10551" b="18571"/>
          <a:stretch/>
        </p:blipFill>
        <p:spPr bwMode="auto">
          <a:xfrm>
            <a:off x="1763688" y="1772816"/>
            <a:ext cx="5412658" cy="3023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15875975"/>
      </p:ext>
    </p:extLst>
  </p:cSld>
  <p:clrMapOvr>
    <a:masterClrMapping/>
  </p:clrMapOvr>
  <p:transition spd="slow">
    <p:randomBar dir="ver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Continuación </a:t>
            </a:r>
            <a:endParaRPr lang="es-MX" dirty="0"/>
          </a:p>
        </p:txBody>
      </p:sp>
      <p:sp>
        <p:nvSpPr>
          <p:cNvPr id="3" name="2 Marcador de contenido"/>
          <p:cNvSpPr>
            <a:spLocks noGrp="1"/>
          </p:cNvSpPr>
          <p:nvPr>
            <p:ph sz="quarter" idx="1"/>
          </p:nvPr>
        </p:nvSpPr>
        <p:spPr/>
        <p:txBody>
          <a:bodyPr>
            <a:normAutofit/>
          </a:bodyPr>
          <a:lstStyle/>
          <a:p>
            <a:pPr algn="just"/>
            <a:r>
              <a:rPr lang="es-ES" dirty="0"/>
              <a:t>Si el Banco Central decide la </a:t>
            </a:r>
            <a:r>
              <a:rPr lang="es-ES" dirty="0" smtClean="0"/>
              <a:t>práctica </a:t>
            </a:r>
            <a:r>
              <a:rPr lang="es-ES" dirty="0"/>
              <a:t>de una política monetaria </a:t>
            </a:r>
            <a:r>
              <a:rPr lang="es-ES" dirty="0" smtClean="0"/>
              <a:t>expansiva </a:t>
            </a:r>
            <a:r>
              <a:rPr lang="es-ES" dirty="0"/>
              <a:t>(incremento de la cantidad de dinero), la curva </a:t>
            </a:r>
            <a:r>
              <a:rPr lang="es-ES" i="1" dirty="0" smtClean="0"/>
              <a:t>LM </a:t>
            </a:r>
            <a:r>
              <a:rPr lang="es-ES" dirty="0"/>
              <a:t>se desplaza hacia la </a:t>
            </a:r>
            <a:r>
              <a:rPr lang="es-ES" dirty="0" smtClean="0"/>
              <a:t>derecha y </a:t>
            </a:r>
            <a:r>
              <a:rPr lang="es-ES" dirty="0"/>
              <a:t>en sentido descendente, lo que conduce a la economía al punto </a:t>
            </a:r>
            <a:r>
              <a:rPr lang="es-ES" dirty="0" smtClean="0"/>
              <a:t>E</a:t>
            </a:r>
            <a:r>
              <a:rPr lang="es-ES" b="1" dirty="0" smtClean="0">
                <a:latin typeface="Agency FB" panose="020B0503020202020204" pitchFamily="34" charset="0"/>
              </a:rPr>
              <a:t>’</a:t>
            </a:r>
            <a:r>
              <a:rPr lang="es-ES" dirty="0" smtClean="0"/>
              <a:t>, </a:t>
            </a:r>
            <a:r>
              <a:rPr lang="es-ES" dirty="0"/>
              <a:t>donde </a:t>
            </a:r>
            <a:r>
              <a:rPr lang="es-ES" dirty="0" smtClean="0"/>
              <a:t>el tipo </a:t>
            </a:r>
            <a:r>
              <a:rPr lang="es-ES" dirty="0"/>
              <a:t>de interés nacional es inferior al mundial; la renta se </a:t>
            </a:r>
            <a:r>
              <a:rPr lang="es-ES" dirty="0" smtClean="0"/>
              <a:t>incrementa.</a:t>
            </a:r>
          </a:p>
          <a:p>
            <a:pPr algn="just"/>
            <a:r>
              <a:rPr lang="es-ES" dirty="0" smtClean="0"/>
              <a:t>La </a:t>
            </a:r>
            <a:r>
              <a:rPr lang="es-ES" dirty="0"/>
              <a:t>Balanza de </a:t>
            </a:r>
            <a:r>
              <a:rPr lang="es-ES" dirty="0" smtClean="0"/>
              <a:t>pagos </a:t>
            </a:r>
            <a:r>
              <a:rPr lang="es-MX" dirty="0" smtClean="0"/>
              <a:t>pasa a </a:t>
            </a:r>
            <a:r>
              <a:rPr lang="es-ES" dirty="0"/>
              <a:t>una situación de déficit y se desencadenan presiones a la baja sobre el </a:t>
            </a:r>
            <a:r>
              <a:rPr lang="es-ES" dirty="0" smtClean="0"/>
              <a:t>tipo </a:t>
            </a:r>
            <a:r>
              <a:rPr lang="es-MX" dirty="0" smtClean="0"/>
              <a:t>de </a:t>
            </a:r>
            <a:r>
              <a:rPr lang="es-MX" dirty="0"/>
              <a:t>cambio.</a:t>
            </a:r>
          </a:p>
        </p:txBody>
      </p:sp>
      <p:sp>
        <p:nvSpPr>
          <p:cNvPr id="4" name="3 Marcador de número de diapositiva"/>
          <p:cNvSpPr>
            <a:spLocks noGrp="1"/>
          </p:cNvSpPr>
          <p:nvPr>
            <p:ph type="sldNum" sz="quarter" idx="15"/>
          </p:nvPr>
        </p:nvSpPr>
        <p:spPr/>
        <p:txBody>
          <a:bodyPr/>
          <a:lstStyle/>
          <a:p>
            <a:fld id="{125F13CF-71CB-4626-8E1A-468B046DEC4C}" type="slidenum">
              <a:rPr lang="es-MX" smtClean="0"/>
              <a:t>32</a:t>
            </a:fld>
            <a:endParaRPr lang="es-MX"/>
          </a:p>
        </p:txBody>
      </p:sp>
    </p:spTree>
    <p:extLst>
      <p:ext uri="{BB962C8B-B14F-4D97-AF65-F5344CB8AC3E}">
        <p14:creationId xmlns:p14="http://schemas.microsoft.com/office/powerpoint/2010/main" val="4088190686"/>
      </p:ext>
    </p:extLst>
  </p:cSld>
  <p:clrMapOvr>
    <a:masterClrMapping/>
  </p:clrMapOvr>
  <p:transition spd="slow">
    <p:randomBar dir="ver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Continuación </a:t>
            </a:r>
            <a:endParaRPr lang="es-MX" dirty="0"/>
          </a:p>
        </p:txBody>
      </p:sp>
      <p:sp>
        <p:nvSpPr>
          <p:cNvPr id="3" name="2 Marcador de contenido"/>
          <p:cNvSpPr>
            <a:spLocks noGrp="1"/>
          </p:cNvSpPr>
          <p:nvPr>
            <p:ph sz="quarter" idx="1"/>
          </p:nvPr>
        </p:nvSpPr>
        <p:spPr/>
        <p:txBody>
          <a:bodyPr/>
          <a:lstStyle/>
          <a:p>
            <a:pPr algn="just"/>
            <a:r>
              <a:rPr lang="es-ES" dirty="0"/>
              <a:t>El restablecimiento del equilibrio en la economía, la vuelta al punto </a:t>
            </a:r>
            <a:r>
              <a:rPr lang="es-ES" i="1" dirty="0"/>
              <a:t>E</a:t>
            </a:r>
            <a:r>
              <a:rPr lang="es-ES" dirty="0" smtClean="0"/>
              <a:t>, requerirá por </a:t>
            </a:r>
            <a:r>
              <a:rPr lang="es-ES" dirty="0"/>
              <a:t>parte del Banco Central, si es que con </a:t>
            </a:r>
            <a:r>
              <a:rPr lang="es-ES" dirty="0" smtClean="0"/>
              <a:t>anticipación las </a:t>
            </a:r>
            <a:r>
              <a:rPr lang="es-ES" dirty="0"/>
              <a:t>salidas de capital no </a:t>
            </a:r>
            <a:r>
              <a:rPr lang="es-ES" dirty="0" smtClean="0"/>
              <a:t>han contrarrestado </a:t>
            </a:r>
            <a:r>
              <a:rPr lang="es-ES" dirty="0"/>
              <a:t>la expansión monetaria, una reducción de la cantidad de dinero </a:t>
            </a:r>
            <a:r>
              <a:rPr lang="es-ES" dirty="0" smtClean="0"/>
              <a:t>hasta que </a:t>
            </a:r>
            <a:r>
              <a:rPr lang="es-ES" dirty="0"/>
              <a:t>la economía retorne al punto </a:t>
            </a:r>
            <a:r>
              <a:rPr lang="es-ES" i="1" dirty="0" smtClean="0"/>
              <a:t>E</a:t>
            </a:r>
            <a:r>
              <a:rPr lang="es-ES" dirty="0" smtClean="0"/>
              <a:t>, </a:t>
            </a:r>
            <a:r>
              <a:rPr lang="es-ES" dirty="0"/>
              <a:t>donde se </a:t>
            </a:r>
            <a:r>
              <a:rPr lang="es-ES" dirty="0" smtClean="0"/>
              <a:t>logra </a:t>
            </a:r>
            <a:r>
              <a:rPr lang="es-ES" dirty="0"/>
              <a:t>el equilibrio externo.</a:t>
            </a:r>
            <a:endParaRPr lang="es-MX" dirty="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33</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9792" y="4338572"/>
            <a:ext cx="3529124" cy="2503472"/>
          </a:xfrm>
          <a:prstGeom prst="rect">
            <a:avLst/>
          </a:prstGeom>
        </p:spPr>
      </p:pic>
    </p:spTree>
    <p:extLst>
      <p:ext uri="{BB962C8B-B14F-4D97-AF65-F5344CB8AC3E}">
        <p14:creationId xmlns:p14="http://schemas.microsoft.com/office/powerpoint/2010/main" val="2949281617"/>
      </p:ext>
    </p:extLst>
  </p:cSld>
  <p:clrMapOvr>
    <a:masterClrMapping/>
  </p:clrMapOvr>
  <p:transition spd="slow">
    <p:randomBar dir="ver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En resumen </a:t>
            </a:r>
            <a:endParaRPr lang="es-MX" dirty="0"/>
          </a:p>
        </p:txBody>
      </p:sp>
      <p:sp>
        <p:nvSpPr>
          <p:cNvPr id="3" name="2 Marcador de contenido"/>
          <p:cNvSpPr>
            <a:spLocks noGrp="1"/>
          </p:cNvSpPr>
          <p:nvPr>
            <p:ph sz="quarter" idx="1"/>
          </p:nvPr>
        </p:nvSpPr>
        <p:spPr/>
        <p:txBody>
          <a:bodyPr>
            <a:normAutofit/>
          </a:bodyPr>
          <a:lstStyle/>
          <a:p>
            <a:pPr algn="just"/>
            <a:r>
              <a:rPr lang="es-ES" dirty="0" smtClean="0"/>
              <a:t>Cuando </a:t>
            </a:r>
            <a:r>
              <a:rPr lang="es-ES" dirty="0"/>
              <a:t>el tipo de cambio es fijo y la movilidad del capital es alta, </a:t>
            </a:r>
            <a:r>
              <a:rPr lang="es-ES" dirty="0" smtClean="0"/>
              <a:t>la política </a:t>
            </a:r>
            <a:r>
              <a:rPr lang="es-ES" dirty="0"/>
              <a:t>monetaria no es efectiva para desplazar la demanda agregada y conduce a </a:t>
            </a:r>
            <a:r>
              <a:rPr lang="es-ES" dirty="0" smtClean="0"/>
              <a:t>un desequilibrio </a:t>
            </a:r>
            <a:r>
              <a:rPr lang="es-ES" dirty="0"/>
              <a:t>en la Balanza de pagos</a:t>
            </a:r>
            <a:r>
              <a:rPr lang="es-ES" dirty="0" smtClean="0"/>
              <a:t>.</a:t>
            </a:r>
          </a:p>
          <a:p>
            <a:pPr algn="just"/>
            <a:r>
              <a:rPr lang="es-ES" dirty="0" smtClean="0"/>
              <a:t>Surge un conflicto </a:t>
            </a:r>
            <a:r>
              <a:rPr lang="es-ES" dirty="0"/>
              <a:t>entre los </a:t>
            </a:r>
            <a:r>
              <a:rPr lang="es-ES" dirty="0" smtClean="0"/>
              <a:t>equilibrios </a:t>
            </a:r>
            <a:r>
              <a:rPr lang="es-MX" dirty="0" smtClean="0"/>
              <a:t>interno </a:t>
            </a:r>
            <a:r>
              <a:rPr lang="es-MX" dirty="0"/>
              <a:t>y externo de la economía</a:t>
            </a:r>
            <a:r>
              <a:rPr lang="es-MX" dirty="0" smtClean="0"/>
              <a:t>: </a:t>
            </a:r>
          </a:p>
          <a:p>
            <a:pPr lvl="1" algn="just"/>
            <a:r>
              <a:rPr lang="es-MX" dirty="0" smtClean="0"/>
              <a:t>Cuando el tipo de cambio es fijo y la movilidad de capital alta, la política monetaria no es un instrumento eficaz para influir en los niveles de producción. </a:t>
            </a:r>
            <a:endParaRPr lang="es-MX" dirty="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34</a:t>
            </a:fld>
            <a:endParaRPr lang="es-MX"/>
          </a:p>
        </p:txBody>
      </p:sp>
    </p:spTree>
    <p:extLst>
      <p:ext uri="{BB962C8B-B14F-4D97-AF65-F5344CB8AC3E}">
        <p14:creationId xmlns:p14="http://schemas.microsoft.com/office/powerpoint/2010/main" val="4182702218"/>
      </p:ext>
    </p:extLst>
  </p:cSld>
  <p:clrMapOvr>
    <a:masterClrMapping/>
  </p:clrMapOvr>
  <p:transition spd="slow">
    <p:randomBar dir="ver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Política fiscal y tipos de cambio fijos</a:t>
            </a:r>
            <a:endParaRPr lang="es-MX" dirty="0"/>
          </a:p>
        </p:txBody>
      </p:sp>
      <p:sp>
        <p:nvSpPr>
          <p:cNvPr id="3" name="2 Marcador de contenido"/>
          <p:cNvSpPr>
            <a:spLocks noGrp="1"/>
          </p:cNvSpPr>
          <p:nvPr>
            <p:ph sz="quarter" idx="1"/>
          </p:nvPr>
        </p:nvSpPr>
        <p:spPr/>
        <p:txBody>
          <a:bodyPr>
            <a:normAutofit/>
          </a:bodyPr>
          <a:lstStyle/>
          <a:p>
            <a:pPr algn="just"/>
            <a:r>
              <a:rPr lang="es-ES" dirty="0"/>
              <a:t>Si en el caso </a:t>
            </a:r>
            <a:r>
              <a:rPr lang="es-ES" dirty="0" smtClean="0"/>
              <a:t>anterior, la </a:t>
            </a:r>
            <a:r>
              <a:rPr lang="es-ES" dirty="0"/>
              <a:t>política monetaria no es el </a:t>
            </a:r>
            <a:r>
              <a:rPr lang="es-ES" dirty="0" smtClean="0"/>
              <a:t>instrumento más </a:t>
            </a:r>
            <a:r>
              <a:rPr lang="es-ES" dirty="0"/>
              <a:t>adecuado para alcanzar el equilibrio interno cuando los tipos son fijos y el </a:t>
            </a:r>
            <a:r>
              <a:rPr lang="es-ES" dirty="0" smtClean="0"/>
              <a:t>capital móvil</a:t>
            </a:r>
            <a:r>
              <a:rPr lang="es-ES" dirty="0"/>
              <a:t>, en </a:t>
            </a:r>
            <a:r>
              <a:rPr lang="es-ES" dirty="0" smtClean="0"/>
              <a:t>la política fisca es caso contrario. </a:t>
            </a:r>
          </a:p>
          <a:p>
            <a:pPr algn="just"/>
            <a:r>
              <a:rPr lang="es-ES" dirty="0" smtClean="0"/>
              <a:t>La </a:t>
            </a:r>
            <a:r>
              <a:rPr lang="es-ES" dirty="0"/>
              <a:t>política fiscal es un </a:t>
            </a:r>
            <a:r>
              <a:rPr lang="es-ES" dirty="0" smtClean="0"/>
              <a:t>instrumento eficaz </a:t>
            </a:r>
            <a:r>
              <a:rPr lang="es-ES" dirty="0"/>
              <a:t>para la consecución del equilibrio interno, si el sistema cambiario es </a:t>
            </a:r>
            <a:r>
              <a:rPr lang="es-ES" dirty="0" smtClean="0"/>
              <a:t>fijo y </a:t>
            </a:r>
            <a:r>
              <a:rPr lang="es-ES" dirty="0"/>
              <a:t>existen transacciones de capital.</a:t>
            </a:r>
            <a:endParaRPr lang="es-MX" dirty="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35</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1800" y="4982508"/>
            <a:ext cx="3312368" cy="1531432"/>
          </a:xfrm>
          <a:prstGeom prst="rect">
            <a:avLst/>
          </a:prstGeom>
        </p:spPr>
      </p:pic>
    </p:spTree>
    <p:extLst>
      <p:ext uri="{BB962C8B-B14F-4D97-AF65-F5344CB8AC3E}">
        <p14:creationId xmlns:p14="http://schemas.microsoft.com/office/powerpoint/2010/main" val="199893822"/>
      </p:ext>
    </p:extLst>
  </p:cSld>
  <p:clrMapOvr>
    <a:masterClrMapping/>
  </p:clrMapOvr>
  <p:transition spd="slow">
    <p:randomBar dir="ver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Gráficamente Política fiscal y tipos de cambio fijos</a:t>
            </a:r>
            <a:endParaRPr lang="es-MX" dirty="0"/>
          </a:p>
        </p:txBody>
      </p:sp>
      <p:sp>
        <p:nvSpPr>
          <p:cNvPr id="3" name="2 Marcador de contenido"/>
          <p:cNvSpPr>
            <a:spLocks noGrp="1"/>
          </p:cNvSpPr>
          <p:nvPr>
            <p:ph sz="quarter" idx="1"/>
          </p:nvPr>
        </p:nvSpPr>
        <p:spPr/>
        <p:txBody>
          <a:bodyPr>
            <a:normAutofit fontScale="85000" lnSpcReduction="10000"/>
          </a:bodyPr>
          <a:lstStyle/>
          <a:p>
            <a:endParaRPr lang="es-ES" dirty="0" smtClean="0"/>
          </a:p>
          <a:p>
            <a:endParaRPr lang="es-ES" dirty="0" smtClean="0"/>
          </a:p>
          <a:p>
            <a:endParaRPr lang="es-ES" dirty="0"/>
          </a:p>
          <a:p>
            <a:endParaRPr lang="es-ES" dirty="0" smtClean="0"/>
          </a:p>
          <a:p>
            <a:endParaRPr lang="es-ES" dirty="0" smtClean="0"/>
          </a:p>
          <a:p>
            <a:endParaRPr lang="es-ES" dirty="0"/>
          </a:p>
          <a:p>
            <a:endParaRPr lang="es-ES" dirty="0" smtClean="0"/>
          </a:p>
          <a:p>
            <a:endParaRPr lang="es-ES" dirty="0"/>
          </a:p>
          <a:p>
            <a:pPr algn="just"/>
            <a:r>
              <a:rPr lang="es-ES" dirty="0" smtClean="0"/>
              <a:t>Suponiendo que </a:t>
            </a:r>
            <a:r>
              <a:rPr lang="es-ES" dirty="0"/>
              <a:t>las autoridades económicas del país deciden incrementar </a:t>
            </a:r>
            <a:r>
              <a:rPr lang="es-ES" dirty="0" smtClean="0"/>
              <a:t>el gasto público. </a:t>
            </a:r>
            <a:r>
              <a:rPr lang="es-ES" dirty="0"/>
              <a:t>Esta acción desplaza la curva </a:t>
            </a:r>
            <a:r>
              <a:rPr lang="es-ES" i="1" dirty="0" smtClean="0"/>
              <a:t>IS </a:t>
            </a:r>
            <a:r>
              <a:rPr lang="es-ES" dirty="0"/>
              <a:t>hacia la derecha y en </a:t>
            </a:r>
            <a:r>
              <a:rPr lang="es-ES" dirty="0" smtClean="0"/>
              <a:t>sentido ascendente</a:t>
            </a:r>
            <a:r>
              <a:rPr lang="es-ES" dirty="0"/>
              <a:t>, por lo que en el punto </a:t>
            </a:r>
            <a:r>
              <a:rPr lang="es-ES" i="1" dirty="0" smtClean="0"/>
              <a:t>E´ </a:t>
            </a:r>
            <a:r>
              <a:rPr lang="es-ES" dirty="0"/>
              <a:t>se habrán incrementado, con respecto a la </a:t>
            </a:r>
            <a:r>
              <a:rPr lang="es-ES" dirty="0" smtClean="0"/>
              <a:t>si</a:t>
            </a:r>
            <a:r>
              <a:rPr lang="es-ES" dirty="0"/>
              <a:t>tuación inicial </a:t>
            </a:r>
            <a:r>
              <a:rPr lang="es-ES" i="1" dirty="0" smtClean="0"/>
              <a:t>E</a:t>
            </a:r>
            <a:r>
              <a:rPr lang="es-ES" dirty="0" smtClean="0"/>
              <a:t>, </a:t>
            </a:r>
            <a:r>
              <a:rPr lang="es-ES" dirty="0"/>
              <a:t>tanto el tipo de interés como la renta, y al estar situado dicho </a:t>
            </a:r>
            <a:r>
              <a:rPr lang="es-ES" dirty="0" smtClean="0"/>
              <a:t>punto por </a:t>
            </a:r>
            <a:r>
              <a:rPr lang="es-ES" dirty="0"/>
              <a:t>encima de la </a:t>
            </a:r>
            <a:r>
              <a:rPr lang="es-ES" dirty="0" smtClean="0"/>
              <a:t>línea </a:t>
            </a:r>
            <a:r>
              <a:rPr lang="es-ES" i="1" dirty="0" smtClean="0"/>
              <a:t>BP</a:t>
            </a:r>
            <a:r>
              <a:rPr lang="es-ES" dirty="0"/>
              <a:t>,</a:t>
            </a:r>
            <a:r>
              <a:rPr lang="es-ES" dirty="0" smtClean="0"/>
              <a:t> </a:t>
            </a:r>
            <a:r>
              <a:rPr lang="es-ES" dirty="0"/>
              <a:t>la Balanza de pagos registraría un superávit</a:t>
            </a:r>
            <a:r>
              <a:rPr lang="es-ES" dirty="0" smtClean="0"/>
              <a:t>.</a:t>
            </a:r>
            <a:endParaRPr lang="es-MX" dirty="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36</a:t>
            </a:fld>
            <a:endParaRPr lang="es-MX"/>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1798" t="26912" r="11520" b="16180"/>
          <a:stretch/>
        </p:blipFill>
        <p:spPr bwMode="auto">
          <a:xfrm>
            <a:off x="2123728" y="1628800"/>
            <a:ext cx="4232787"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1383894"/>
      </p:ext>
    </p:extLst>
  </p:cSld>
  <p:clrMapOvr>
    <a:masterClrMapping/>
  </p:clrMapOvr>
  <p:transition spd="slow">
    <p:randomBar dir="ver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Continuación </a:t>
            </a:r>
            <a:endParaRPr lang="es-MX" dirty="0"/>
          </a:p>
        </p:txBody>
      </p:sp>
      <p:sp>
        <p:nvSpPr>
          <p:cNvPr id="3" name="2 Marcador de contenido"/>
          <p:cNvSpPr>
            <a:spLocks noGrp="1"/>
          </p:cNvSpPr>
          <p:nvPr>
            <p:ph sz="quarter" idx="1"/>
          </p:nvPr>
        </p:nvSpPr>
        <p:spPr/>
        <p:txBody>
          <a:bodyPr>
            <a:normAutofit/>
          </a:bodyPr>
          <a:lstStyle/>
          <a:p>
            <a:pPr algn="just"/>
            <a:r>
              <a:rPr lang="es-ES" dirty="0" smtClean="0"/>
              <a:t>En una economía </a:t>
            </a:r>
            <a:r>
              <a:rPr lang="es-ES" dirty="0"/>
              <a:t>abierta donde el capital es </a:t>
            </a:r>
            <a:r>
              <a:rPr lang="es-ES" dirty="0" smtClean="0"/>
              <a:t>perfectamente móvil</a:t>
            </a:r>
            <a:r>
              <a:rPr lang="es-ES" dirty="0"/>
              <a:t>, se produciría una presión al alza sobre el tipo de cambio que </a:t>
            </a:r>
            <a:r>
              <a:rPr lang="es-ES" dirty="0" smtClean="0"/>
              <a:t>conducirá a </a:t>
            </a:r>
            <a:r>
              <a:rPr lang="es-ES" dirty="0"/>
              <a:t>una entrada de capitales. </a:t>
            </a:r>
            <a:endParaRPr lang="es-ES" dirty="0" smtClean="0"/>
          </a:p>
          <a:p>
            <a:pPr algn="just"/>
            <a:r>
              <a:rPr lang="es-ES" dirty="0" smtClean="0"/>
              <a:t>Dado </a:t>
            </a:r>
            <a:r>
              <a:rPr lang="es-ES" dirty="0"/>
              <a:t>que el tipo de cambio es fijo y, por ende, </a:t>
            </a:r>
            <a:r>
              <a:rPr lang="es-ES" dirty="0" smtClean="0"/>
              <a:t>la cantidad </a:t>
            </a:r>
            <a:r>
              <a:rPr lang="es-ES" dirty="0"/>
              <a:t>de dinero es </a:t>
            </a:r>
            <a:r>
              <a:rPr lang="es-ES" i="1" dirty="0" smtClean="0"/>
              <a:t>endógena </a:t>
            </a:r>
            <a:r>
              <a:rPr lang="es-ES" dirty="0" smtClean="0"/>
              <a:t>(</a:t>
            </a:r>
            <a:r>
              <a:rPr lang="es-ES" dirty="0"/>
              <a:t>el Banco Central ha de cubrir la demanda de la </a:t>
            </a:r>
            <a:r>
              <a:rPr lang="es-ES" dirty="0" smtClean="0"/>
              <a:t>moneda nacional </a:t>
            </a:r>
            <a:r>
              <a:rPr lang="es-ES" dirty="0"/>
              <a:t>y de divisas que se produzca al tipo de cambio fijo), la economía </a:t>
            </a:r>
            <a:r>
              <a:rPr lang="es-ES" dirty="0" smtClean="0"/>
              <a:t>encontrará un </a:t>
            </a:r>
            <a:r>
              <a:rPr lang="es-ES" dirty="0"/>
              <a:t>nuevo punto de equilibrio en </a:t>
            </a:r>
            <a:r>
              <a:rPr lang="es-ES" dirty="0" smtClean="0"/>
              <a:t>E´´, </a:t>
            </a:r>
            <a:r>
              <a:rPr lang="es-ES" dirty="0"/>
              <a:t>al desplazarse la curva </a:t>
            </a:r>
            <a:r>
              <a:rPr lang="es-ES" i="1" dirty="0" smtClean="0"/>
              <a:t>LM </a:t>
            </a:r>
            <a:r>
              <a:rPr lang="es-ES" dirty="0"/>
              <a:t>hacia la derecha.</a:t>
            </a:r>
            <a:endParaRPr lang="es-MX" dirty="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37</a:t>
            </a:fld>
            <a:endParaRPr lang="es-MX"/>
          </a:p>
        </p:txBody>
      </p:sp>
    </p:spTree>
    <p:extLst>
      <p:ext uri="{BB962C8B-B14F-4D97-AF65-F5344CB8AC3E}">
        <p14:creationId xmlns:p14="http://schemas.microsoft.com/office/powerpoint/2010/main" val="1303863292"/>
      </p:ext>
    </p:extLst>
  </p:cSld>
  <p:clrMapOvr>
    <a:masterClrMapping/>
  </p:clrMapOvr>
  <p:transition spd="slow">
    <p:randomBar dir="ver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EN RESUMEN </a:t>
            </a:r>
            <a:endParaRPr lang="es-MX" dirty="0"/>
          </a:p>
        </p:txBody>
      </p:sp>
      <p:sp>
        <p:nvSpPr>
          <p:cNvPr id="3" name="2 Marcador de contenido"/>
          <p:cNvSpPr>
            <a:spLocks noGrp="1"/>
          </p:cNvSpPr>
          <p:nvPr>
            <p:ph sz="quarter" idx="1"/>
          </p:nvPr>
        </p:nvSpPr>
        <p:spPr/>
        <p:txBody>
          <a:bodyPr>
            <a:normAutofit/>
          </a:bodyPr>
          <a:lstStyle/>
          <a:p>
            <a:pPr algn="just"/>
            <a:r>
              <a:rPr lang="es-MX" dirty="0" smtClean="0"/>
              <a:t>De </a:t>
            </a:r>
            <a:r>
              <a:rPr lang="es-MX" dirty="0"/>
              <a:t>acuerdo con los supuestos del modelo, </a:t>
            </a:r>
            <a:r>
              <a:rPr lang="es-MX" dirty="0" smtClean="0"/>
              <a:t>cuando el tipo de cambio es fijo y el capital se mueve sin trabas, la política fiscal es muy eficaz para incrementar el nivel de producción, puesto que al ser el tipo de cambio fijo y la cantidad de dinero endógena, el incremento se obtiene sin incurrir en un desequilibrio exterior  puesto que al producirse una acomodación monetaria no varía ni el tipo de interés ni el tipo de cambio.</a:t>
            </a:r>
            <a:endParaRPr lang="es-MX" i="1" dirty="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38</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5816" y="5071458"/>
            <a:ext cx="2808312" cy="1779375"/>
          </a:xfrm>
          <a:prstGeom prst="rect">
            <a:avLst/>
          </a:prstGeom>
          <a:ln>
            <a:noFill/>
          </a:ln>
          <a:effectLst>
            <a:softEdge rad="112500"/>
          </a:effectLst>
        </p:spPr>
      </p:pic>
    </p:spTree>
    <p:extLst>
      <p:ext uri="{BB962C8B-B14F-4D97-AF65-F5344CB8AC3E}">
        <p14:creationId xmlns:p14="http://schemas.microsoft.com/office/powerpoint/2010/main" val="1127743624"/>
      </p:ext>
    </p:extLst>
  </p:cSld>
  <p:clrMapOvr>
    <a:masterClrMapping/>
  </p:clrMapOvr>
  <p:transition spd="slow">
    <p:randomBar dir="ver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4800" b="1" dirty="0" smtClean="0"/>
              <a:t>Actividad </a:t>
            </a:r>
            <a:endParaRPr lang="es-MX" sz="4800" b="1" dirty="0"/>
          </a:p>
        </p:txBody>
      </p:sp>
      <p:sp>
        <p:nvSpPr>
          <p:cNvPr id="3" name="2 Marcador de contenido"/>
          <p:cNvSpPr>
            <a:spLocks noGrp="1"/>
          </p:cNvSpPr>
          <p:nvPr>
            <p:ph sz="quarter" idx="1"/>
          </p:nvPr>
        </p:nvSpPr>
        <p:spPr>
          <a:xfrm>
            <a:off x="457200" y="2132856"/>
            <a:ext cx="7467600" cy="4873752"/>
          </a:xfrm>
        </p:spPr>
        <p:txBody>
          <a:bodyPr>
            <a:normAutofit/>
          </a:bodyPr>
          <a:lstStyle/>
          <a:p>
            <a:pPr algn="just">
              <a:spcBef>
                <a:spcPts val="0"/>
              </a:spcBef>
            </a:pPr>
            <a:r>
              <a:rPr lang="es-ES" sz="3200" dirty="0" smtClean="0"/>
              <a:t>Realiza un estudio sobre el tipo de cambio fijo y su impacto en la economía nacional de 1980 a 2000.</a:t>
            </a:r>
            <a:endParaRPr lang="es-MX" sz="3200" dirty="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39</a:t>
            </a:fld>
            <a:endParaRPr lang="es-MX"/>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88269" y="260648"/>
            <a:ext cx="2215311" cy="151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2338156"/>
      </p:ext>
    </p:extLst>
  </p:cSld>
  <p:clrMapOvr>
    <a:masterClrMapping/>
  </p:clrMapOvr>
  <p:transition spd="slow">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003232" cy="1143000"/>
          </a:xfrm>
        </p:spPr>
        <p:txBody>
          <a:bodyPr>
            <a:noAutofit/>
          </a:bodyPr>
          <a:lstStyle/>
          <a:p>
            <a:r>
              <a:rPr lang="es-ES" sz="2400" dirty="0"/>
              <a:t>LA POLÍTICA ECONÓMICA EN UNA ECONOMÍA ABIERTA:</a:t>
            </a:r>
            <a:br>
              <a:rPr lang="es-ES" sz="2400" dirty="0"/>
            </a:br>
            <a:r>
              <a:rPr lang="es-MX" sz="2400" dirty="0"/>
              <a:t>EL MODELO </a:t>
            </a:r>
            <a:r>
              <a:rPr lang="es-MX" sz="2400" dirty="0" smtClean="0"/>
              <a:t>MUNDELL-FLEMING (IS-LM-BP)</a:t>
            </a:r>
            <a:endParaRPr lang="es-MX" sz="2400" dirty="0"/>
          </a:p>
        </p:txBody>
      </p:sp>
      <p:sp>
        <p:nvSpPr>
          <p:cNvPr id="3" name="2 Marcador de contenido"/>
          <p:cNvSpPr>
            <a:spLocks noGrp="1"/>
          </p:cNvSpPr>
          <p:nvPr>
            <p:ph sz="quarter" idx="1"/>
          </p:nvPr>
        </p:nvSpPr>
        <p:spPr/>
        <p:txBody>
          <a:bodyPr>
            <a:normAutofit/>
          </a:bodyPr>
          <a:lstStyle/>
          <a:p>
            <a:pPr algn="just"/>
            <a:r>
              <a:rPr lang="es-ES" dirty="0"/>
              <a:t>El análisis de las políticas monetaria y fiscal en una economía abierta, bajo </a:t>
            </a:r>
            <a:r>
              <a:rPr lang="es-ES" dirty="0" smtClean="0"/>
              <a:t>condiciones de </a:t>
            </a:r>
            <a:r>
              <a:rPr lang="es-ES" dirty="0"/>
              <a:t>alta movilidad del capital, se ha basado </a:t>
            </a:r>
            <a:r>
              <a:rPr lang="es-ES" dirty="0" smtClean="0"/>
              <a:t>en el modelo </a:t>
            </a:r>
            <a:r>
              <a:rPr lang="es-ES" dirty="0" err="1" smtClean="0"/>
              <a:t>Mundell</a:t>
            </a:r>
            <a:r>
              <a:rPr lang="es-ES" dirty="0" smtClean="0"/>
              <a:t>-Fleming, </a:t>
            </a:r>
            <a:r>
              <a:rPr lang="es-ES" dirty="0" smtClean="0"/>
              <a:t>es una </a:t>
            </a:r>
            <a:r>
              <a:rPr lang="es-ES" dirty="0"/>
              <a:t>ampliación del </a:t>
            </a:r>
            <a:r>
              <a:rPr lang="es-ES" dirty="0" smtClean="0"/>
              <a:t>modelo IS – LM, incluyendo </a:t>
            </a:r>
            <a:r>
              <a:rPr lang="es-ES" dirty="0"/>
              <a:t>el sector exterior. </a:t>
            </a:r>
            <a:endParaRPr lang="es-MX" dirty="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4</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2088" y="3933056"/>
            <a:ext cx="3993455" cy="2625286"/>
          </a:xfrm>
          <a:prstGeom prst="rect">
            <a:avLst/>
          </a:prstGeom>
        </p:spPr>
      </p:pic>
    </p:spTree>
    <p:extLst>
      <p:ext uri="{BB962C8B-B14F-4D97-AF65-F5344CB8AC3E}">
        <p14:creationId xmlns:p14="http://schemas.microsoft.com/office/powerpoint/2010/main" val="1453154567"/>
      </p:ext>
    </p:extLst>
  </p:cSld>
  <p:clrMapOvr>
    <a:masterClrMapping/>
  </p:clrMapOvr>
  <p:transition spd="slow">
    <p:randomBar dir="ver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 </a:t>
            </a:r>
            <a:endParaRPr lang="es-MX" dirty="0"/>
          </a:p>
        </p:txBody>
      </p:sp>
      <p:sp>
        <p:nvSpPr>
          <p:cNvPr id="3" name="2 Marcador de contenido"/>
          <p:cNvSpPr>
            <a:spLocks noGrp="1"/>
          </p:cNvSpPr>
          <p:nvPr>
            <p:ph sz="quarter" idx="1"/>
          </p:nvPr>
        </p:nvSpPr>
        <p:spPr/>
        <p:txBody>
          <a:bodyPr>
            <a:normAutofit fontScale="92500" lnSpcReduction="10000"/>
          </a:bodyPr>
          <a:lstStyle/>
          <a:p>
            <a:pPr algn="just"/>
            <a:r>
              <a:rPr lang="es-ES" dirty="0"/>
              <a:t>La apertura al exterior y la movilidad internacional de los capitales </a:t>
            </a:r>
            <a:r>
              <a:rPr lang="es-ES" dirty="0" smtClean="0"/>
              <a:t>establecen una </a:t>
            </a:r>
            <a:r>
              <a:rPr lang="es-ES" dirty="0"/>
              <a:t>serie de restricciones para cualquier economía, que se sustancian en que </a:t>
            </a:r>
            <a:r>
              <a:rPr lang="es-ES" dirty="0" smtClean="0"/>
              <a:t>toda economía </a:t>
            </a:r>
            <a:r>
              <a:rPr lang="es-ES" dirty="0"/>
              <a:t>abierta ha de guardar una elevada disciplina macroeconómica; de </a:t>
            </a:r>
            <a:r>
              <a:rPr lang="es-ES" dirty="0" smtClean="0"/>
              <a:t>forma que </a:t>
            </a:r>
            <a:r>
              <a:rPr lang="es-ES" dirty="0"/>
              <a:t>sus variables básicas (precios, finanzas públicas, tipos de interés, etc.) </a:t>
            </a:r>
            <a:r>
              <a:rPr lang="es-ES" dirty="0" smtClean="0"/>
              <a:t>no difieran </a:t>
            </a:r>
            <a:r>
              <a:rPr lang="es-ES" dirty="0"/>
              <a:t>de las registradas por los países con los cuales tiene relaciones económicas</a:t>
            </a:r>
            <a:r>
              <a:rPr lang="es-ES" dirty="0" smtClean="0"/>
              <a:t>, </a:t>
            </a:r>
            <a:r>
              <a:rPr lang="es-MX" dirty="0" smtClean="0"/>
              <a:t>comerciales </a:t>
            </a:r>
            <a:r>
              <a:rPr lang="es-MX" dirty="0"/>
              <a:t>y financieras.</a:t>
            </a:r>
            <a:endParaRPr lang="es-ES" dirty="0" smtClean="0"/>
          </a:p>
          <a:p>
            <a:pPr algn="just"/>
            <a:r>
              <a:rPr lang="es-ES" dirty="0" smtClean="0"/>
              <a:t>Con </a:t>
            </a:r>
            <a:r>
              <a:rPr lang="es-ES" dirty="0"/>
              <a:t>tipos de cambio fijos y movilidad perfecta del capital, la política </a:t>
            </a:r>
            <a:r>
              <a:rPr lang="es-ES" dirty="0" smtClean="0"/>
              <a:t>monetaria carece </a:t>
            </a:r>
            <a:r>
              <a:rPr lang="es-ES" dirty="0"/>
              <a:t>de influencia sobre la producción.</a:t>
            </a:r>
          </a:p>
          <a:p>
            <a:pPr algn="just"/>
            <a:r>
              <a:rPr lang="es-ES" dirty="0" smtClean="0"/>
              <a:t>La </a:t>
            </a:r>
            <a:r>
              <a:rPr lang="es-ES" dirty="0"/>
              <a:t>política fiscal es muy eficaz con tipos de cambio fijos y alta movilidad </a:t>
            </a:r>
            <a:r>
              <a:rPr lang="es-ES" dirty="0" smtClean="0"/>
              <a:t>del </a:t>
            </a:r>
            <a:r>
              <a:rPr lang="es-MX" dirty="0" smtClean="0"/>
              <a:t>capital</a:t>
            </a:r>
            <a:r>
              <a:rPr lang="es-MX" dirty="0"/>
              <a:t>.</a:t>
            </a:r>
          </a:p>
        </p:txBody>
      </p:sp>
      <p:sp>
        <p:nvSpPr>
          <p:cNvPr id="4" name="3 Marcador de número de diapositiva"/>
          <p:cNvSpPr>
            <a:spLocks noGrp="1"/>
          </p:cNvSpPr>
          <p:nvPr>
            <p:ph type="sldNum" sz="quarter" idx="15"/>
          </p:nvPr>
        </p:nvSpPr>
        <p:spPr/>
        <p:txBody>
          <a:bodyPr/>
          <a:lstStyle/>
          <a:p>
            <a:fld id="{125F13CF-71CB-4626-8E1A-468B046DEC4C}" type="slidenum">
              <a:rPr lang="es-MX" smtClean="0"/>
              <a:t>40</a:t>
            </a:fld>
            <a:endParaRPr lang="es-MX"/>
          </a:p>
        </p:txBody>
      </p:sp>
    </p:spTree>
    <p:extLst>
      <p:ext uri="{BB962C8B-B14F-4D97-AF65-F5344CB8AC3E}">
        <p14:creationId xmlns:p14="http://schemas.microsoft.com/office/powerpoint/2010/main" val="702881238"/>
      </p:ext>
    </p:extLst>
  </p:cSld>
  <p:clrMapOvr>
    <a:masterClrMapping/>
  </p:clrMapOvr>
  <p:transition spd="slow">
    <p:randomBar dir="ver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Referencias bibliográficas </a:t>
            </a:r>
            <a:endParaRPr lang="es-MX" dirty="0"/>
          </a:p>
        </p:txBody>
      </p:sp>
      <p:sp>
        <p:nvSpPr>
          <p:cNvPr id="3" name="2 Marcador de contenido"/>
          <p:cNvSpPr>
            <a:spLocks noGrp="1"/>
          </p:cNvSpPr>
          <p:nvPr>
            <p:ph sz="quarter" idx="1"/>
          </p:nvPr>
        </p:nvSpPr>
        <p:spPr/>
        <p:txBody>
          <a:bodyPr/>
          <a:lstStyle/>
          <a:p>
            <a:pPr algn="just"/>
            <a:r>
              <a:rPr lang="es-ES" dirty="0" smtClean="0"/>
              <a:t>Cuadrado, J. (2006). Política Económica. 3a edición. México: Mc. Graw. Hill. </a:t>
            </a:r>
          </a:p>
          <a:p>
            <a:pPr algn="just"/>
            <a:r>
              <a:rPr lang="es-MX" dirty="0" err="1"/>
              <a:t>Dornbusch</a:t>
            </a:r>
            <a:r>
              <a:rPr lang="es-MX" dirty="0"/>
              <a:t>, R</a:t>
            </a:r>
            <a:r>
              <a:rPr lang="es-MX" dirty="0" smtClean="0"/>
              <a:t>., </a:t>
            </a:r>
            <a:r>
              <a:rPr lang="es-MX" dirty="0"/>
              <a:t>Fischer, S. y </a:t>
            </a:r>
            <a:r>
              <a:rPr lang="es-MX" dirty="0" err="1"/>
              <a:t>Startz</a:t>
            </a:r>
            <a:r>
              <a:rPr lang="es-MX" dirty="0"/>
              <a:t>, R. (2009). Macroeconomía</a:t>
            </a:r>
            <a:r>
              <a:rPr lang="es-MX" b="1" dirty="0"/>
              <a:t>, </a:t>
            </a:r>
            <a:r>
              <a:rPr lang="es-MX" dirty="0" smtClean="0"/>
              <a:t>10ª edición. México: </a:t>
            </a:r>
            <a:r>
              <a:rPr lang="es-MX" dirty="0"/>
              <a:t>Mc Graw </a:t>
            </a:r>
            <a:r>
              <a:rPr lang="es-MX" dirty="0" smtClean="0"/>
              <a:t>Hill</a:t>
            </a:r>
            <a:r>
              <a:rPr lang="es-MX" dirty="0"/>
              <a:t>.</a:t>
            </a:r>
            <a:endParaRPr lang="es-MX" dirty="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41</a:t>
            </a:fld>
            <a:endParaRPr lang="es-MX"/>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4311412"/>
            <a:ext cx="2182490" cy="1634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0032537"/>
      </p:ext>
    </p:extLst>
  </p:cSld>
  <p:clrMapOvr>
    <a:masterClrMapping/>
  </p:clrMapOvr>
  <p:transition spd="slow">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Dos importantes cuestiones del Modelo </a:t>
            </a:r>
            <a:r>
              <a:rPr lang="es-ES" dirty="0" err="1" smtClean="0"/>
              <a:t>Mundell</a:t>
            </a:r>
            <a:r>
              <a:rPr lang="es-ES" dirty="0" smtClean="0"/>
              <a:t>-Fleming:</a:t>
            </a:r>
            <a:endParaRPr lang="es-MX" dirty="0"/>
          </a:p>
        </p:txBody>
      </p:sp>
      <p:sp>
        <p:nvSpPr>
          <p:cNvPr id="3" name="2 Marcador de contenido"/>
          <p:cNvSpPr>
            <a:spLocks noGrp="1"/>
          </p:cNvSpPr>
          <p:nvPr>
            <p:ph sz="quarter" idx="1"/>
          </p:nvPr>
        </p:nvSpPr>
        <p:spPr/>
        <p:txBody>
          <a:bodyPr>
            <a:normAutofit/>
          </a:bodyPr>
          <a:lstStyle/>
          <a:p>
            <a:pPr marL="514350" indent="-514350" algn="just">
              <a:buFont typeface="+mj-lt"/>
              <a:buAutoNum type="alphaLcParenR"/>
            </a:pPr>
            <a:r>
              <a:rPr lang="es-ES" dirty="0" smtClean="0"/>
              <a:t>Se </a:t>
            </a:r>
            <a:r>
              <a:rPr lang="es-ES" dirty="0"/>
              <a:t>produce la igualación internacional de los tipos de interés nominales, </a:t>
            </a:r>
            <a:r>
              <a:rPr lang="es-ES" dirty="0" smtClean="0"/>
              <a:t>al suponer </a:t>
            </a:r>
            <a:r>
              <a:rPr lang="es-ES" dirty="0"/>
              <a:t>expectativas estáticas sobre el tipo de cambio.</a:t>
            </a:r>
          </a:p>
          <a:p>
            <a:pPr marL="514350" indent="-514350" algn="just">
              <a:buFont typeface="+mj-lt"/>
              <a:buAutoNum type="alphaLcParenR"/>
            </a:pPr>
            <a:r>
              <a:rPr lang="es-ES" dirty="0" smtClean="0"/>
              <a:t>El tipo </a:t>
            </a:r>
            <a:r>
              <a:rPr lang="es-ES" dirty="0"/>
              <a:t>de cambio influye en el equilibrio macroeconómico, pues al </a:t>
            </a:r>
            <a:r>
              <a:rPr lang="es-ES" dirty="0" smtClean="0"/>
              <a:t>estar dados </a:t>
            </a:r>
            <a:r>
              <a:rPr lang="es-ES" dirty="0"/>
              <a:t>los precios internos (ausencia de inflación) y externos (los tipos de </a:t>
            </a:r>
            <a:r>
              <a:rPr lang="es-ES" dirty="0" smtClean="0"/>
              <a:t>cambio nominal </a:t>
            </a:r>
            <a:r>
              <a:rPr lang="es-ES" dirty="0"/>
              <a:t>y real oscilan en el mismo sentido), las variaciones del tipo </a:t>
            </a:r>
            <a:r>
              <a:rPr lang="es-ES" dirty="0" smtClean="0"/>
              <a:t>de cambio </a:t>
            </a:r>
            <a:r>
              <a:rPr lang="es-ES" dirty="0"/>
              <a:t>afectan a los términos de intercambio, es decir, a la </a:t>
            </a:r>
            <a:r>
              <a:rPr lang="es-ES" dirty="0" smtClean="0"/>
              <a:t>competitividad exterior </a:t>
            </a:r>
            <a:r>
              <a:rPr lang="es-MX" dirty="0" smtClean="0"/>
              <a:t>de </a:t>
            </a:r>
            <a:r>
              <a:rPr lang="es-MX" dirty="0"/>
              <a:t>la economía.</a:t>
            </a:r>
          </a:p>
        </p:txBody>
      </p:sp>
      <p:sp>
        <p:nvSpPr>
          <p:cNvPr id="4" name="3 Marcador de número de diapositiva"/>
          <p:cNvSpPr>
            <a:spLocks noGrp="1"/>
          </p:cNvSpPr>
          <p:nvPr>
            <p:ph type="sldNum" sz="quarter" idx="15"/>
          </p:nvPr>
        </p:nvSpPr>
        <p:spPr/>
        <p:txBody>
          <a:bodyPr/>
          <a:lstStyle/>
          <a:p>
            <a:fld id="{125F13CF-71CB-4626-8E1A-468B046DEC4C}" type="slidenum">
              <a:rPr lang="es-MX" smtClean="0"/>
              <a:t>5</a:t>
            </a:fld>
            <a:endParaRPr lang="es-MX"/>
          </a:p>
        </p:txBody>
      </p:sp>
    </p:spTree>
    <p:extLst>
      <p:ext uri="{BB962C8B-B14F-4D97-AF65-F5344CB8AC3E}">
        <p14:creationId xmlns:p14="http://schemas.microsoft.com/office/powerpoint/2010/main" val="1852109591"/>
      </p:ext>
    </p:extLst>
  </p:cSld>
  <p:clrMapOvr>
    <a:masterClrMapping/>
  </p:clrMapOvr>
  <p:transition spd="slow">
    <p:randomBar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210146"/>
          </a:xfrm>
        </p:spPr>
        <p:txBody>
          <a:bodyPr>
            <a:noAutofit/>
          </a:bodyPr>
          <a:lstStyle/>
          <a:p>
            <a:r>
              <a:rPr lang="es-ES" sz="2800" dirty="0" smtClean="0"/>
              <a:t>Sectores que estudia el modelo </a:t>
            </a:r>
            <a:r>
              <a:rPr lang="es-ES" sz="2800" dirty="0" err="1" smtClean="0"/>
              <a:t>Mundell</a:t>
            </a:r>
            <a:r>
              <a:rPr lang="es-ES" sz="2800" dirty="0" smtClean="0"/>
              <a:t> – Fleming en una economía abierta</a:t>
            </a:r>
            <a:endParaRPr lang="es-MX" sz="2800" dirty="0"/>
          </a:p>
        </p:txBody>
      </p:sp>
      <p:sp>
        <p:nvSpPr>
          <p:cNvPr id="3" name="2 Marcador de contenido"/>
          <p:cNvSpPr>
            <a:spLocks noGrp="1"/>
          </p:cNvSpPr>
          <p:nvPr>
            <p:ph sz="quarter" idx="1"/>
          </p:nvPr>
        </p:nvSpPr>
        <p:spPr/>
        <p:txBody>
          <a:bodyPr/>
          <a:lstStyle/>
          <a:p>
            <a:r>
              <a:rPr lang="es-ES" dirty="0" smtClean="0"/>
              <a:t>Sector real </a:t>
            </a:r>
          </a:p>
          <a:p>
            <a:r>
              <a:rPr lang="es-ES" dirty="0" smtClean="0"/>
              <a:t>Sector monetario</a:t>
            </a:r>
          </a:p>
          <a:p>
            <a:r>
              <a:rPr lang="es-ES" dirty="0" smtClean="0"/>
              <a:t>Sector exterior</a:t>
            </a:r>
            <a:endParaRPr lang="es-MX" dirty="0"/>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4937" t="21875" r="9927" b="18235"/>
          <a:stretch/>
        </p:blipFill>
        <p:spPr bwMode="auto">
          <a:xfrm>
            <a:off x="665637" y="3573016"/>
            <a:ext cx="7218731" cy="2827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Marcador de número de diapositiva"/>
          <p:cNvSpPr>
            <a:spLocks noGrp="1"/>
          </p:cNvSpPr>
          <p:nvPr>
            <p:ph type="sldNum" sz="quarter" idx="15"/>
          </p:nvPr>
        </p:nvSpPr>
        <p:spPr/>
        <p:txBody>
          <a:bodyPr/>
          <a:lstStyle/>
          <a:p>
            <a:fld id="{125F13CF-71CB-4626-8E1A-468B046DEC4C}" type="slidenum">
              <a:rPr lang="es-MX" smtClean="0"/>
              <a:t>6</a:t>
            </a:fld>
            <a:endParaRPr lang="es-MX"/>
          </a:p>
        </p:txBody>
      </p:sp>
    </p:spTree>
    <p:extLst>
      <p:ext uri="{BB962C8B-B14F-4D97-AF65-F5344CB8AC3E}">
        <p14:creationId xmlns:p14="http://schemas.microsoft.com/office/powerpoint/2010/main" val="2343393759"/>
      </p:ext>
    </p:extLst>
  </p:cSld>
  <p:clrMapOvr>
    <a:masterClrMapping/>
  </p:clrMapOvr>
  <p:transition spd="slow">
    <p:randomBar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Mercado de bienes y servicios (sector real)</a:t>
            </a:r>
            <a:endParaRPr lang="es-MX" dirty="0"/>
          </a:p>
        </p:txBody>
      </p:sp>
      <p:sp>
        <p:nvSpPr>
          <p:cNvPr id="3" name="2 Marcador de contenido"/>
          <p:cNvSpPr>
            <a:spLocks noGrp="1"/>
          </p:cNvSpPr>
          <p:nvPr>
            <p:ph sz="quarter" idx="1"/>
          </p:nvPr>
        </p:nvSpPr>
        <p:spPr/>
        <p:txBody>
          <a:bodyPr>
            <a:normAutofit/>
          </a:bodyPr>
          <a:lstStyle/>
          <a:p>
            <a:pPr algn="just"/>
            <a:r>
              <a:rPr lang="es-ES" dirty="0" smtClean="0"/>
              <a:t>En </a:t>
            </a:r>
            <a:r>
              <a:rPr lang="es-ES" dirty="0"/>
              <a:t>una economía abierta, una parte de la producción interior se vende a </a:t>
            </a:r>
            <a:r>
              <a:rPr lang="es-ES" dirty="0" smtClean="0"/>
              <a:t>extranjeros [</a:t>
            </a:r>
            <a:r>
              <a:rPr lang="es-ES" dirty="0"/>
              <a:t>exportaciones </a:t>
            </a:r>
            <a:r>
              <a:rPr lang="es-ES" dirty="0" smtClean="0"/>
              <a:t>(X)] </a:t>
            </a:r>
            <a:r>
              <a:rPr lang="es-ES" dirty="0"/>
              <a:t>y una parte del gasto de los residente nacionales se destina a </a:t>
            </a:r>
            <a:r>
              <a:rPr lang="es-ES" dirty="0" smtClean="0"/>
              <a:t>comprar bienes </a:t>
            </a:r>
            <a:r>
              <a:rPr lang="es-ES" dirty="0"/>
              <a:t>extranjeros [importaciones </a:t>
            </a:r>
            <a:r>
              <a:rPr lang="es-ES" dirty="0" smtClean="0"/>
              <a:t>(M)], </a:t>
            </a:r>
            <a:r>
              <a:rPr lang="es-ES" dirty="0"/>
              <a:t>resultando por diferencia entre ambos </a:t>
            </a:r>
            <a:r>
              <a:rPr lang="es-ES" dirty="0" smtClean="0"/>
              <a:t>conceptos (X– M) </a:t>
            </a:r>
            <a:r>
              <a:rPr lang="es-ES" dirty="0"/>
              <a:t>un saldo que vamos a denominar </a:t>
            </a:r>
            <a:r>
              <a:rPr lang="es-ES" dirty="0" smtClean="0"/>
              <a:t>exportaciones </a:t>
            </a:r>
            <a:r>
              <a:rPr lang="es-ES" dirty="0"/>
              <a:t>netas </a:t>
            </a:r>
            <a:r>
              <a:rPr lang="es-ES" dirty="0" smtClean="0"/>
              <a:t>(XN), </a:t>
            </a:r>
            <a:r>
              <a:rPr lang="es-ES" dirty="0"/>
              <a:t>que están </a:t>
            </a:r>
            <a:r>
              <a:rPr lang="es-ES" dirty="0" smtClean="0"/>
              <a:t>relacionadas de </a:t>
            </a:r>
            <a:r>
              <a:rPr lang="es-ES" dirty="0"/>
              <a:t>forma inversa con el tipo de cambio </a:t>
            </a:r>
            <a:r>
              <a:rPr lang="es-ES" dirty="0" smtClean="0"/>
              <a:t>(</a:t>
            </a:r>
            <a:r>
              <a:rPr lang="es-ES" i="1" dirty="0" smtClean="0"/>
              <a:t>e</a:t>
            </a:r>
            <a:r>
              <a:rPr lang="es-ES" dirty="0" smtClean="0"/>
              <a:t>) </a:t>
            </a:r>
            <a:r>
              <a:rPr lang="es-ES" dirty="0"/>
              <a:t>de la moneda nacional</a:t>
            </a:r>
            <a:r>
              <a:rPr lang="es-ES" dirty="0" smtClean="0"/>
              <a:t>.</a:t>
            </a:r>
            <a:endParaRPr lang="es-ES" dirty="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7</a:t>
            </a:fld>
            <a:endParaRPr lang="es-MX"/>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5887" y="5082860"/>
            <a:ext cx="5610225" cy="1571625"/>
          </a:xfrm>
          <a:prstGeom prst="rect">
            <a:avLst/>
          </a:prstGeom>
        </p:spPr>
      </p:pic>
    </p:spTree>
    <p:extLst>
      <p:ext uri="{BB962C8B-B14F-4D97-AF65-F5344CB8AC3E}">
        <p14:creationId xmlns:p14="http://schemas.microsoft.com/office/powerpoint/2010/main" val="936461646"/>
      </p:ext>
    </p:extLst>
  </p:cSld>
  <p:clrMapOvr>
    <a:masterClrMapping/>
  </p:clrMapOvr>
  <p:transition spd="slow">
    <p:randomBar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Matemáticamente</a:t>
            </a:r>
            <a:endParaRPr lang="es-MX" dirty="0"/>
          </a:p>
        </p:txBody>
      </p:sp>
      <p:sp>
        <p:nvSpPr>
          <p:cNvPr id="3" name="2 Marcador de contenido"/>
          <p:cNvSpPr>
            <a:spLocks noGrp="1"/>
          </p:cNvSpPr>
          <p:nvPr>
            <p:ph sz="quarter" idx="1"/>
          </p:nvPr>
        </p:nvSpPr>
        <p:spPr>
          <a:xfrm>
            <a:off x="457200" y="2060848"/>
            <a:ext cx="7467600" cy="4873752"/>
          </a:xfrm>
        </p:spPr>
        <p:txBody>
          <a:bodyPr>
            <a:normAutofit/>
          </a:bodyPr>
          <a:lstStyle/>
          <a:p>
            <a:r>
              <a:rPr lang="es-ES" dirty="0" smtClean="0"/>
              <a:t>El equilibrio en este mercado puede expresarse como:  </a:t>
            </a:r>
          </a:p>
          <a:p>
            <a:pPr marL="0" indent="0" algn="ctr">
              <a:buNone/>
            </a:pPr>
            <a:r>
              <a:rPr lang="es-ES" dirty="0" smtClean="0"/>
              <a:t>Y = C + I + G + XN	</a:t>
            </a:r>
            <a:r>
              <a:rPr lang="es-ES" dirty="0" smtClean="0"/>
              <a:t>	(</a:t>
            </a:r>
            <a:r>
              <a:rPr lang="es-ES" dirty="0" smtClean="0"/>
              <a:t>1)</a:t>
            </a:r>
            <a:endParaRPr lang="es-MX" dirty="0" smtClean="0"/>
          </a:p>
          <a:p>
            <a:pPr algn="just"/>
            <a:r>
              <a:rPr lang="es-ES" dirty="0" smtClean="0"/>
              <a:t>En </a:t>
            </a:r>
            <a:r>
              <a:rPr lang="es-ES" dirty="0"/>
              <a:t>forma de función, la curva </a:t>
            </a:r>
            <a:r>
              <a:rPr lang="es-ES" i="1" dirty="0" smtClean="0"/>
              <a:t>IS </a:t>
            </a:r>
            <a:r>
              <a:rPr lang="es-ES" dirty="0"/>
              <a:t>puede representarse como:</a:t>
            </a:r>
          </a:p>
          <a:p>
            <a:pPr marL="0" indent="0" algn="ctr">
              <a:buNone/>
            </a:pPr>
            <a:r>
              <a:rPr lang="es-MX" i="1" dirty="0" smtClean="0"/>
              <a:t>Y = C(Y – T) + I(i) + G + XN(e)	</a:t>
            </a:r>
            <a:r>
              <a:rPr lang="es-MX" dirty="0" smtClean="0"/>
              <a:t>(2)</a:t>
            </a:r>
            <a:endParaRPr lang="es-MX" dirty="0"/>
          </a:p>
          <a:p>
            <a:pPr algn="just"/>
            <a:r>
              <a:rPr lang="es-ES" dirty="0"/>
              <a:t>Existen numerosas combinaciones de </a:t>
            </a:r>
            <a:r>
              <a:rPr lang="es-ES" i="1" dirty="0" smtClean="0"/>
              <a:t>i </a:t>
            </a:r>
            <a:r>
              <a:rPr lang="es-ES" dirty="0"/>
              <a:t>e </a:t>
            </a:r>
            <a:r>
              <a:rPr lang="es-ES" i="1" dirty="0" smtClean="0"/>
              <a:t>Y </a:t>
            </a:r>
            <a:r>
              <a:rPr lang="es-ES" dirty="0"/>
              <a:t>para las cuales la expresión (2) se cumple</a:t>
            </a:r>
            <a:r>
              <a:rPr lang="es-ES" dirty="0" smtClean="0"/>
              <a:t>.</a:t>
            </a:r>
            <a:endParaRPr lang="es-ES" dirty="0"/>
          </a:p>
        </p:txBody>
      </p:sp>
      <p:sp>
        <p:nvSpPr>
          <p:cNvPr id="4" name="3 Marcador de número de diapositiva"/>
          <p:cNvSpPr>
            <a:spLocks noGrp="1"/>
          </p:cNvSpPr>
          <p:nvPr>
            <p:ph type="sldNum" sz="quarter" idx="15"/>
          </p:nvPr>
        </p:nvSpPr>
        <p:spPr/>
        <p:txBody>
          <a:bodyPr/>
          <a:lstStyle/>
          <a:p>
            <a:fld id="{125F13CF-71CB-4626-8E1A-468B046DEC4C}" type="slidenum">
              <a:rPr lang="es-MX" smtClean="0"/>
              <a:t>8</a:t>
            </a:fld>
            <a:endParaRPr lang="es-MX"/>
          </a:p>
        </p:txBody>
      </p:sp>
    </p:spTree>
    <p:extLst>
      <p:ext uri="{BB962C8B-B14F-4D97-AF65-F5344CB8AC3E}">
        <p14:creationId xmlns:p14="http://schemas.microsoft.com/office/powerpoint/2010/main" val="1401444384"/>
      </p:ext>
    </p:extLst>
  </p:cSld>
  <p:clrMapOvr>
    <a:masterClrMapping/>
  </p:clrMapOvr>
  <p:transition spd="slow">
    <p:randomBar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Gráficamente </a:t>
            </a:r>
            <a:endParaRPr lang="es-MX" dirty="0"/>
          </a:p>
        </p:txBody>
      </p:sp>
      <p:pic>
        <p:nvPicPr>
          <p:cNvPr id="4" name="Picture 2"/>
          <p:cNvPicPr>
            <a:picLocks noGrp="1" noChangeAspect="1" noChangeArrowheads="1"/>
          </p:cNvPicPr>
          <p:nvPr>
            <p:ph sz="quarter" idx="1"/>
          </p:nvPr>
        </p:nvPicPr>
        <p:blipFill rotWithShape="1">
          <a:blip r:embed="rId2">
            <a:extLst>
              <a:ext uri="{28A0092B-C50C-407E-A947-70E740481C1C}">
                <a14:useLocalDpi xmlns:a14="http://schemas.microsoft.com/office/drawing/2010/main" val="0"/>
              </a:ext>
            </a:extLst>
          </a:blip>
          <a:srcRect l="25331" t="22417" r="49698" b="25689"/>
          <a:stretch/>
        </p:blipFill>
        <p:spPr bwMode="auto">
          <a:xfrm>
            <a:off x="1043608" y="1389529"/>
            <a:ext cx="7276216" cy="3524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755576" y="4941168"/>
            <a:ext cx="7272808" cy="1631216"/>
          </a:xfrm>
          <a:prstGeom prst="rect">
            <a:avLst/>
          </a:prstGeom>
          <a:noFill/>
        </p:spPr>
        <p:txBody>
          <a:bodyPr wrap="square" rtlCol="0">
            <a:spAutoFit/>
          </a:bodyPr>
          <a:lstStyle/>
          <a:p>
            <a:pPr algn="just"/>
            <a:r>
              <a:rPr lang="es-ES" sz="2000" dirty="0" smtClean="0"/>
              <a:t>La </a:t>
            </a:r>
            <a:r>
              <a:rPr lang="es-ES" sz="2000" dirty="0"/>
              <a:t>curva IS, que sigue manteniendo una pendiente negativa, ya que una disminución de los tipos de interés provoca una aumento de A, necesitándose un aumento de Y</a:t>
            </a:r>
            <a:r>
              <a:rPr lang="es-ES" sz="2000" i="1" dirty="0"/>
              <a:t> </a:t>
            </a:r>
            <a:r>
              <a:rPr lang="es-ES" sz="2000" dirty="0"/>
              <a:t>para restaurar el equilibrio.</a:t>
            </a:r>
          </a:p>
          <a:p>
            <a:endParaRPr lang="es-MX" sz="2000" dirty="0"/>
          </a:p>
        </p:txBody>
      </p:sp>
      <p:sp>
        <p:nvSpPr>
          <p:cNvPr id="5" name="4 Marcador de número de diapositiva"/>
          <p:cNvSpPr>
            <a:spLocks noGrp="1"/>
          </p:cNvSpPr>
          <p:nvPr>
            <p:ph type="sldNum" sz="quarter" idx="15"/>
          </p:nvPr>
        </p:nvSpPr>
        <p:spPr/>
        <p:txBody>
          <a:bodyPr/>
          <a:lstStyle/>
          <a:p>
            <a:fld id="{125F13CF-71CB-4626-8E1A-468B046DEC4C}" type="slidenum">
              <a:rPr lang="es-MX" smtClean="0"/>
              <a:t>9</a:t>
            </a:fld>
            <a:endParaRPr lang="es-MX"/>
          </a:p>
        </p:txBody>
      </p:sp>
    </p:spTree>
    <p:extLst>
      <p:ext uri="{BB962C8B-B14F-4D97-AF65-F5344CB8AC3E}">
        <p14:creationId xmlns:p14="http://schemas.microsoft.com/office/powerpoint/2010/main" val="1043398945"/>
      </p:ext>
    </p:extLst>
  </p:cSld>
  <p:clrMapOvr>
    <a:masterClrMapping/>
  </p:clrMapOvr>
  <p:transition spd="slow">
    <p:randomBar dir="vert"/>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527</TotalTime>
  <Words>2671</Words>
  <Application>Microsoft Office PowerPoint</Application>
  <PresentationFormat>Presentación en pantalla (4:3)</PresentationFormat>
  <Paragraphs>192</Paragraphs>
  <Slides>41</Slides>
  <Notes>0</Notes>
  <HiddenSlides>0</HiddenSlides>
  <MMClips>0</MMClips>
  <ScaleCrop>false</ScaleCrop>
  <HeadingPairs>
    <vt:vector size="4" baseType="variant">
      <vt:variant>
        <vt:lpstr>Tema</vt:lpstr>
      </vt:variant>
      <vt:variant>
        <vt:i4>1</vt:i4>
      </vt:variant>
      <vt:variant>
        <vt:lpstr>Títulos de diapositiva</vt:lpstr>
      </vt:variant>
      <vt:variant>
        <vt:i4>41</vt:i4>
      </vt:variant>
    </vt:vector>
  </HeadingPairs>
  <TitlesOfParts>
    <vt:vector size="42" baseType="lpstr">
      <vt:lpstr>Mirador</vt:lpstr>
      <vt:lpstr>La política de estabilización con tipos de cambio fijos y movilidad de capital </vt:lpstr>
      <vt:lpstr>GUIÓN EXPLICATIVO</vt:lpstr>
      <vt:lpstr>INTRODUCCIÓN </vt:lpstr>
      <vt:lpstr>LA POLÍTICA ECONÓMICA EN UNA ECONOMÍA ABIERTA: EL MODELO MUNDELL-FLEMING (IS-LM-BP)</vt:lpstr>
      <vt:lpstr>Dos importantes cuestiones del Modelo Mundell-Fleming:</vt:lpstr>
      <vt:lpstr>Sectores que estudia el modelo Mundell – Fleming en una economía abierta</vt:lpstr>
      <vt:lpstr>Mercado de bienes y servicios (sector real)</vt:lpstr>
      <vt:lpstr>Matemáticamente</vt:lpstr>
      <vt:lpstr>Gráficamente </vt:lpstr>
      <vt:lpstr>Mercado monetario (sector monetario)</vt:lpstr>
      <vt:lpstr>Continuación </vt:lpstr>
      <vt:lpstr>Gráficamente </vt:lpstr>
      <vt:lpstr>Sector exterior</vt:lpstr>
      <vt:lpstr>Gráficamente  </vt:lpstr>
      <vt:lpstr>Continuación del sector exterior</vt:lpstr>
      <vt:lpstr>En resumen</vt:lpstr>
      <vt:lpstr>recordando</vt:lpstr>
      <vt:lpstr>Resumen gráfico</vt:lpstr>
      <vt:lpstr>Funcionamiento de las políticas monetaria y fiscal con tipos de cambio fijos</vt:lpstr>
      <vt:lpstr>CUESTIONES CONCEPTUALES PREVIAS</vt:lpstr>
      <vt:lpstr>Continuación </vt:lpstr>
      <vt:lpstr>Presentación de PowerPoint</vt:lpstr>
      <vt:lpstr>Balanza por cuenta corriente </vt:lpstr>
      <vt:lpstr>TIPO DE CAMBIO EN UNA ECONOMÍA ABIERTA </vt:lpstr>
      <vt:lpstr>TIPO DE CAMBIO FLEXIBLE</vt:lpstr>
      <vt:lpstr>TIPO DE CAMBIO FIJO</vt:lpstr>
      <vt:lpstr>TIPO DE CAMBIO NOMINAL Y REAL </vt:lpstr>
      <vt:lpstr>LAS POLÍTICAS MONETARIA Y FISCAL CON TIPOS DE CAMBIO FIJOS</vt:lpstr>
      <vt:lpstr>Continuación </vt:lpstr>
      <vt:lpstr>¿Cómo operan las políticas monetarias y fiscal cuando el tipo de cambio es fijo?</vt:lpstr>
      <vt:lpstr>POLÍTICA MONETARIA Y TIPOS DE CAMBIO FIJOS </vt:lpstr>
      <vt:lpstr>Continuación </vt:lpstr>
      <vt:lpstr>Continuación </vt:lpstr>
      <vt:lpstr>En resumen </vt:lpstr>
      <vt:lpstr>Política fiscal y tipos de cambio fijos</vt:lpstr>
      <vt:lpstr>Gráficamente Política fiscal y tipos de cambio fijos</vt:lpstr>
      <vt:lpstr>Continuación </vt:lpstr>
      <vt:lpstr>EN RESUMEN </vt:lpstr>
      <vt:lpstr>Actividad </vt:lpstr>
      <vt:lpstr>Conclusiones </vt:lpstr>
      <vt:lpstr>Referencias bibliográficas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política de estabilización con tipos de cambio fijos y movilidad de capital.</dc:title>
  <dc:creator>DELL PC</dc:creator>
  <cp:lastModifiedBy>DELL PC</cp:lastModifiedBy>
  <cp:revision>66</cp:revision>
  <dcterms:created xsi:type="dcterms:W3CDTF">2017-10-16T18:07:07Z</dcterms:created>
  <dcterms:modified xsi:type="dcterms:W3CDTF">2017-10-20T17:18:28Z</dcterms:modified>
</cp:coreProperties>
</file>