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48"/>
  </p:notesMasterIdLst>
  <p:sldIdLst>
    <p:sldId id="256" r:id="rId2"/>
    <p:sldId id="257" r:id="rId3"/>
    <p:sldId id="309" r:id="rId4"/>
    <p:sldId id="308" r:id="rId5"/>
    <p:sldId id="310" r:id="rId6"/>
    <p:sldId id="311" r:id="rId7"/>
    <p:sldId id="312" r:id="rId8"/>
    <p:sldId id="313" r:id="rId9"/>
    <p:sldId id="334" r:id="rId10"/>
    <p:sldId id="314" r:id="rId11"/>
    <p:sldId id="335" r:id="rId12"/>
    <p:sldId id="315" r:id="rId13"/>
    <p:sldId id="316" r:id="rId14"/>
    <p:sldId id="317" r:id="rId15"/>
    <p:sldId id="318" r:id="rId16"/>
    <p:sldId id="328" r:id="rId17"/>
    <p:sldId id="329" r:id="rId18"/>
    <p:sldId id="330" r:id="rId19"/>
    <p:sldId id="319" r:id="rId20"/>
    <p:sldId id="320" r:id="rId21"/>
    <p:sldId id="321" r:id="rId22"/>
    <p:sldId id="322" r:id="rId23"/>
    <p:sldId id="323" r:id="rId24"/>
    <p:sldId id="324" r:id="rId25"/>
    <p:sldId id="325" r:id="rId26"/>
    <p:sldId id="326" r:id="rId27"/>
    <p:sldId id="327" r:id="rId28"/>
    <p:sldId id="331" r:id="rId29"/>
    <p:sldId id="258" r:id="rId30"/>
    <p:sldId id="259" r:id="rId31"/>
    <p:sldId id="260" r:id="rId32"/>
    <p:sldId id="261" r:id="rId33"/>
    <p:sldId id="262" r:id="rId34"/>
    <p:sldId id="263" r:id="rId35"/>
    <p:sldId id="264" r:id="rId36"/>
    <p:sldId id="265" r:id="rId37"/>
    <p:sldId id="266" r:id="rId38"/>
    <p:sldId id="267" r:id="rId39"/>
    <p:sldId id="268" r:id="rId40"/>
    <p:sldId id="269" r:id="rId41"/>
    <p:sldId id="270" r:id="rId42"/>
    <p:sldId id="271" r:id="rId43"/>
    <p:sldId id="272" r:id="rId44"/>
    <p:sldId id="336" r:id="rId45"/>
    <p:sldId id="332" r:id="rId46"/>
    <p:sldId id="333" r:id="rId47"/>
  </p:sldIdLst>
  <p:sldSz cx="9144000" cy="6858000" type="screen4x3"/>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Sin estilo ni cuadrícula">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70" d="100"/>
          <a:sy n="70" d="100"/>
        </p:scale>
        <p:origin x="-1290" y="12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accent1_3">
  <dgm:title val=""/>
  <dgm:desc val=""/>
  <dgm:catLst>
    <dgm:cat type="accent1" pri="11300"/>
  </dgm:catLst>
  <dgm:styleLbl name="node0">
    <dgm:fillClrLst meth="repeat">
      <a:schemeClr val="accent1">
        <a:shade val="80000"/>
      </a:schemeClr>
    </dgm:fillClrLst>
    <dgm:linClrLst meth="repeat">
      <a:schemeClr val="lt1"/>
    </dgm:linClrLst>
    <dgm:effectClrLst/>
    <dgm:txLinClrLst/>
    <dgm:txFillClrLst/>
    <dgm:txEffectClrLst/>
  </dgm:styleLbl>
  <dgm:styleLbl name="alignNode1">
    <dgm:fillClrLst>
      <a:schemeClr val="accent1">
        <a:shade val="80000"/>
      </a:schemeClr>
      <a:schemeClr val="accent1">
        <a:tint val="70000"/>
      </a:schemeClr>
    </dgm:fillClrLst>
    <dgm:linClrLst>
      <a:schemeClr val="accent1">
        <a:shade val="80000"/>
      </a:schemeClr>
      <a:schemeClr val="accent1">
        <a:tint val="70000"/>
      </a:schemeClr>
    </dgm:linClrLst>
    <dgm:effectClrLst/>
    <dgm:txLinClrLst/>
    <dgm:txFillClrLst/>
    <dgm:txEffectClrLst/>
  </dgm:styleLbl>
  <dgm:styleLbl name="node1">
    <dgm:fillClrLst>
      <a:schemeClr val="accent1">
        <a:shade val="80000"/>
      </a:schemeClr>
      <a:schemeClr val="accent1">
        <a:tint val="70000"/>
      </a:schemeClr>
    </dgm:fillClrLst>
    <dgm:linClrLst meth="repeat">
      <a:schemeClr val="lt1"/>
    </dgm:linClrLst>
    <dgm:effectClrLst/>
    <dgm:txLinClrLst/>
    <dgm:txFillClrLst/>
    <dgm:txEffectClrLst/>
  </dgm:styleLbl>
  <dgm:styleLbl name="lnNode1">
    <dgm:fillClrLst>
      <a:schemeClr val="accent1">
        <a:shade val="80000"/>
      </a:schemeClr>
      <a:schemeClr val="accent1">
        <a:tint val="7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tint val="70000"/>
        <a:alpha val="50000"/>
      </a:schemeClr>
    </dgm:fillClrLst>
    <dgm:linClrLst meth="repeat">
      <a:schemeClr val="lt1"/>
    </dgm:linClrLst>
    <dgm:effectClrLst/>
    <dgm:txLinClrLst/>
    <dgm:txFillClrLst/>
    <dgm:txEffectClrLst/>
  </dgm:styleLbl>
  <dgm:styleLbl name="node2">
    <dgm:fillClrLst>
      <a:schemeClr val="accent1">
        <a:tint val="99000"/>
      </a:schemeClr>
    </dgm:fillClrLst>
    <dgm:linClrLst meth="repeat">
      <a:schemeClr val="lt1"/>
    </dgm:linClrLst>
    <dgm:effectClrLst/>
    <dgm:txLinClrLst/>
    <dgm:txFillClrLst/>
    <dgm:txEffectClrLst/>
  </dgm:styleLbl>
  <dgm:styleLbl name="node3">
    <dgm:fillClrLst>
      <a:schemeClr val="accent1">
        <a:tint val="80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dgm:txEffectClrLst/>
  </dgm:styleLbl>
  <dgm:styleLbl name="f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b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sibTrans1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9000"/>
      </a:schemeClr>
    </dgm:fillClrLst>
    <dgm:linClrLst meth="repeat">
      <a:schemeClr val="lt1"/>
    </dgm:linClrLst>
    <dgm:effectClrLst/>
    <dgm:txLinClrLst/>
    <dgm:txFillClrLst/>
    <dgm:txEffectClrLst/>
  </dgm:styleLbl>
  <dgm:styleLbl name="asst3">
    <dgm:fillClrLst>
      <a:schemeClr val="accent1">
        <a:tint val="80000"/>
      </a:schemeClr>
    </dgm:fillClrLst>
    <dgm:linClrLst meth="repeat">
      <a:schemeClr val="lt1"/>
    </dgm:linClrLst>
    <dgm:effectClrLst/>
    <dgm:txLinClrLst/>
    <dgm:txFillClrLst/>
    <dgm:txEffectClrLst/>
  </dgm:styleLbl>
  <dgm:styleLbl name="asst4">
    <dgm:fillClrLst>
      <a:schemeClr val="accent1">
        <a:tint val="7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lt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9000"/>
      </a:schemeClr>
    </dgm:fillClrLst>
    <dgm:linClrLst meth="repeat">
      <a:schemeClr val="accent1">
        <a:tint val="99000"/>
      </a:schemeClr>
    </dgm:linClrLst>
    <dgm:effectClrLst/>
    <dgm:txLinClrLst/>
    <dgm:txFillClrLst meth="repeat">
      <a:schemeClr val="tx1"/>
    </dgm:txFillClrLst>
    <dgm:txEffectClrLst/>
  </dgm:styleLbl>
  <dgm:styleLbl name="parChTrans1D3">
    <dgm:fillClrLst meth="repeat">
      <a:schemeClr val="accent1">
        <a:tint val="80000"/>
      </a:schemeClr>
    </dgm:fillClrLst>
    <dgm:linClrLst meth="repeat">
      <a:schemeClr val="accent1">
        <a:tint val="80000"/>
      </a:schemeClr>
    </dgm:linClrLst>
    <dgm:effectClrLst/>
    <dgm:txLinClrLst/>
    <dgm:txFillClrLst meth="repeat">
      <a:schemeClr val="tx1"/>
    </dgm:txFillClrLst>
    <dgm:txEffectClrLst/>
  </dgm:styleLbl>
  <dgm:styleLbl name="parChTrans1D4">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A649593-D2A6-4411-AB21-29B6ED29EDC3}" type="doc">
      <dgm:prSet loTypeId="urn:microsoft.com/office/officeart/2005/8/layout/vList2" loCatId="list" qsTypeId="urn:microsoft.com/office/officeart/2005/8/quickstyle/simple1" qsCatId="simple" csTypeId="urn:microsoft.com/office/officeart/2005/8/colors/accent1_3" csCatId="accent1" phldr="1"/>
      <dgm:spPr/>
      <dgm:t>
        <a:bodyPr/>
        <a:lstStyle/>
        <a:p>
          <a:endParaRPr lang="es-MX"/>
        </a:p>
      </dgm:t>
    </dgm:pt>
    <dgm:pt modelId="{5ED13F33-2D8C-4B2A-80B4-CBB3854DA457}">
      <dgm:prSet phldrT="[Texto]"/>
      <dgm:spPr/>
      <dgm:t>
        <a:bodyPr/>
        <a:lstStyle/>
        <a:p>
          <a:r>
            <a:rPr lang="es-ES" dirty="0" smtClean="0"/>
            <a:t>Coyuntural. </a:t>
          </a:r>
          <a:endParaRPr lang="es-MX" dirty="0"/>
        </a:p>
      </dgm:t>
    </dgm:pt>
    <dgm:pt modelId="{477D5C2C-E83E-4CA5-9848-CAEAB538DE50}" type="parTrans" cxnId="{5FF2192E-9408-4453-B70B-AAA49CAF1F2B}">
      <dgm:prSet/>
      <dgm:spPr/>
      <dgm:t>
        <a:bodyPr/>
        <a:lstStyle/>
        <a:p>
          <a:endParaRPr lang="es-MX"/>
        </a:p>
      </dgm:t>
    </dgm:pt>
    <dgm:pt modelId="{597F7F14-D8CC-4487-9DF7-42BA8593635F}" type="sibTrans" cxnId="{5FF2192E-9408-4453-B70B-AAA49CAF1F2B}">
      <dgm:prSet/>
      <dgm:spPr/>
      <dgm:t>
        <a:bodyPr/>
        <a:lstStyle/>
        <a:p>
          <a:endParaRPr lang="es-MX"/>
        </a:p>
      </dgm:t>
    </dgm:pt>
    <dgm:pt modelId="{B931913C-B2F0-4194-8D26-A60AD80829D8}">
      <dgm:prSet/>
      <dgm:spPr/>
      <dgm:t>
        <a:bodyPr/>
        <a:lstStyle/>
        <a:p>
          <a:r>
            <a:rPr lang="es-ES" dirty="0" smtClean="0"/>
            <a:t>Estructural. </a:t>
          </a:r>
          <a:endParaRPr lang="es-MX" dirty="0"/>
        </a:p>
      </dgm:t>
    </dgm:pt>
    <dgm:pt modelId="{90D5F9AB-920B-4B6D-8A4F-5B6B3E37DE41}" type="parTrans" cxnId="{AAAA42EE-C967-4168-BDB7-9F71D197FCD5}">
      <dgm:prSet/>
      <dgm:spPr/>
      <dgm:t>
        <a:bodyPr/>
        <a:lstStyle/>
        <a:p>
          <a:endParaRPr lang="es-MX"/>
        </a:p>
      </dgm:t>
    </dgm:pt>
    <dgm:pt modelId="{FE662434-A4EA-4CFF-872C-46CB55F79D0C}" type="sibTrans" cxnId="{AAAA42EE-C967-4168-BDB7-9F71D197FCD5}">
      <dgm:prSet/>
      <dgm:spPr/>
      <dgm:t>
        <a:bodyPr/>
        <a:lstStyle/>
        <a:p>
          <a:endParaRPr lang="es-MX"/>
        </a:p>
      </dgm:t>
    </dgm:pt>
    <dgm:pt modelId="{F0AD24B6-194B-4645-A015-42F98BD7936F}">
      <dgm:prSet/>
      <dgm:spPr/>
      <dgm:t>
        <a:bodyPr/>
        <a:lstStyle/>
        <a:p>
          <a:pPr algn="just"/>
          <a:r>
            <a:rPr lang="es-ES" dirty="0" smtClean="0"/>
            <a:t>Su naturaleza es crónica y tiende a persistir a lo largo del tiempo, dado que su origen se encuentra en factores de tipo estructural inherentes al funcionamiento de la economía. </a:t>
          </a:r>
          <a:endParaRPr lang="es-MX" dirty="0"/>
        </a:p>
      </dgm:t>
    </dgm:pt>
    <dgm:pt modelId="{472423AA-8B9C-4550-A546-1B347081D29D}" type="parTrans" cxnId="{DD0BBEA7-F75A-48F8-AEFD-314F8C503280}">
      <dgm:prSet/>
      <dgm:spPr/>
      <dgm:t>
        <a:bodyPr/>
        <a:lstStyle/>
        <a:p>
          <a:endParaRPr lang="es-MX"/>
        </a:p>
      </dgm:t>
    </dgm:pt>
    <dgm:pt modelId="{7316B2C0-BA63-432C-ABC9-8AC6B76D0FFA}" type="sibTrans" cxnId="{DD0BBEA7-F75A-48F8-AEFD-314F8C503280}">
      <dgm:prSet/>
      <dgm:spPr/>
      <dgm:t>
        <a:bodyPr/>
        <a:lstStyle/>
        <a:p>
          <a:endParaRPr lang="es-MX"/>
        </a:p>
      </dgm:t>
    </dgm:pt>
    <dgm:pt modelId="{B44843AF-BA58-4522-AA03-684635743BD8}">
      <dgm:prSet phldrT="[Texto]"/>
      <dgm:spPr/>
      <dgm:t>
        <a:bodyPr/>
        <a:lstStyle/>
        <a:p>
          <a:pPr algn="just"/>
          <a:r>
            <a:rPr lang="es-ES" dirty="0" smtClean="0"/>
            <a:t>Tiene una duración temporal determinada y está ocasionado por factores </a:t>
          </a:r>
          <a:r>
            <a:rPr lang="es-MX" dirty="0" smtClean="0"/>
            <a:t>cíclicos y/o esporádicos. </a:t>
          </a:r>
          <a:endParaRPr lang="es-MX" dirty="0"/>
        </a:p>
      </dgm:t>
    </dgm:pt>
    <dgm:pt modelId="{2A6C632B-2A1E-4904-B7CC-52A5501987FC}" type="parTrans" cxnId="{C44815E8-D585-46EF-BA5F-9B9243FAE84F}">
      <dgm:prSet/>
      <dgm:spPr/>
      <dgm:t>
        <a:bodyPr/>
        <a:lstStyle/>
        <a:p>
          <a:endParaRPr lang="es-MX"/>
        </a:p>
      </dgm:t>
    </dgm:pt>
    <dgm:pt modelId="{913EE576-45BC-49AC-931B-9D668844AB9D}" type="sibTrans" cxnId="{C44815E8-D585-46EF-BA5F-9B9243FAE84F}">
      <dgm:prSet/>
      <dgm:spPr/>
      <dgm:t>
        <a:bodyPr/>
        <a:lstStyle/>
        <a:p>
          <a:endParaRPr lang="es-MX"/>
        </a:p>
      </dgm:t>
    </dgm:pt>
    <dgm:pt modelId="{DBAB5950-ED42-4688-A4D5-9C2DA3D99409}">
      <dgm:prSet phldrT="[Texto]"/>
      <dgm:spPr/>
      <dgm:t>
        <a:bodyPr/>
        <a:lstStyle/>
        <a:p>
          <a:pPr algn="just"/>
          <a:r>
            <a:rPr lang="es-MX" dirty="0" smtClean="0"/>
            <a:t>Este tipo de desajuste es financiado en vez de corregido.</a:t>
          </a:r>
          <a:endParaRPr lang="es-MX" dirty="0"/>
        </a:p>
      </dgm:t>
    </dgm:pt>
    <dgm:pt modelId="{47783D27-B89E-4F88-966F-2275C4622AE2}" type="parTrans" cxnId="{82FB7D8D-15B9-456B-AAB6-A46150D16037}">
      <dgm:prSet/>
      <dgm:spPr/>
      <dgm:t>
        <a:bodyPr/>
        <a:lstStyle/>
        <a:p>
          <a:endParaRPr lang="es-MX"/>
        </a:p>
      </dgm:t>
    </dgm:pt>
    <dgm:pt modelId="{40DDD39B-AAF7-42D5-84D3-5EBB5009DE85}" type="sibTrans" cxnId="{82FB7D8D-15B9-456B-AAB6-A46150D16037}">
      <dgm:prSet/>
      <dgm:spPr/>
      <dgm:t>
        <a:bodyPr/>
        <a:lstStyle/>
        <a:p>
          <a:endParaRPr lang="es-MX"/>
        </a:p>
      </dgm:t>
    </dgm:pt>
    <dgm:pt modelId="{C86427BA-DFB4-4A3F-AC40-4852E9317303}">
      <dgm:prSet/>
      <dgm:spPr/>
      <dgm:t>
        <a:bodyPr/>
        <a:lstStyle/>
        <a:p>
          <a:pPr algn="just"/>
          <a:r>
            <a:rPr lang="es-ES" dirty="0" smtClean="0"/>
            <a:t>Este tipo de desequilibrio, antes o después, ha de ser corregido, puesto que su financiación sería muy costosa para un país.</a:t>
          </a:r>
          <a:endParaRPr lang="es-MX" dirty="0"/>
        </a:p>
      </dgm:t>
    </dgm:pt>
    <dgm:pt modelId="{3CF91E87-E147-4C9A-90A5-09271F7DFC67}" type="parTrans" cxnId="{713D2355-0169-420F-8AB0-B27FA8C06639}">
      <dgm:prSet/>
      <dgm:spPr/>
      <dgm:t>
        <a:bodyPr/>
        <a:lstStyle/>
        <a:p>
          <a:endParaRPr lang="es-MX"/>
        </a:p>
      </dgm:t>
    </dgm:pt>
    <dgm:pt modelId="{22B22E27-21AE-4A36-B07C-DE4FCE9D9A58}" type="sibTrans" cxnId="{713D2355-0169-420F-8AB0-B27FA8C06639}">
      <dgm:prSet/>
      <dgm:spPr/>
      <dgm:t>
        <a:bodyPr/>
        <a:lstStyle/>
        <a:p>
          <a:endParaRPr lang="es-MX"/>
        </a:p>
      </dgm:t>
    </dgm:pt>
    <dgm:pt modelId="{5B6EED94-7C99-4CE0-9B26-CA997DB1E5F0}" type="pres">
      <dgm:prSet presAssocID="{3A649593-D2A6-4411-AB21-29B6ED29EDC3}" presName="linear" presStyleCnt="0">
        <dgm:presLayoutVars>
          <dgm:animLvl val="lvl"/>
          <dgm:resizeHandles val="exact"/>
        </dgm:presLayoutVars>
      </dgm:prSet>
      <dgm:spPr/>
      <dgm:t>
        <a:bodyPr/>
        <a:lstStyle/>
        <a:p>
          <a:endParaRPr lang="es-MX"/>
        </a:p>
      </dgm:t>
    </dgm:pt>
    <dgm:pt modelId="{3853BCCF-E2CA-4BEF-98E7-34F0571CB83F}" type="pres">
      <dgm:prSet presAssocID="{5ED13F33-2D8C-4B2A-80B4-CBB3854DA457}" presName="parentText" presStyleLbl="node1" presStyleIdx="0" presStyleCnt="2">
        <dgm:presLayoutVars>
          <dgm:chMax val="0"/>
          <dgm:bulletEnabled val="1"/>
        </dgm:presLayoutVars>
      </dgm:prSet>
      <dgm:spPr/>
      <dgm:t>
        <a:bodyPr/>
        <a:lstStyle/>
        <a:p>
          <a:endParaRPr lang="es-MX"/>
        </a:p>
      </dgm:t>
    </dgm:pt>
    <dgm:pt modelId="{F953D47B-45FA-4670-BC45-340BD8FF6E8A}" type="pres">
      <dgm:prSet presAssocID="{5ED13F33-2D8C-4B2A-80B4-CBB3854DA457}" presName="childText" presStyleLbl="revTx" presStyleIdx="0" presStyleCnt="2">
        <dgm:presLayoutVars>
          <dgm:bulletEnabled val="1"/>
        </dgm:presLayoutVars>
      </dgm:prSet>
      <dgm:spPr/>
      <dgm:t>
        <a:bodyPr/>
        <a:lstStyle/>
        <a:p>
          <a:endParaRPr lang="es-MX"/>
        </a:p>
      </dgm:t>
    </dgm:pt>
    <dgm:pt modelId="{EFA8965D-59F7-4489-997F-97850186FC67}" type="pres">
      <dgm:prSet presAssocID="{B931913C-B2F0-4194-8D26-A60AD80829D8}" presName="parentText" presStyleLbl="node1" presStyleIdx="1" presStyleCnt="2">
        <dgm:presLayoutVars>
          <dgm:chMax val="0"/>
          <dgm:bulletEnabled val="1"/>
        </dgm:presLayoutVars>
      </dgm:prSet>
      <dgm:spPr/>
      <dgm:t>
        <a:bodyPr/>
        <a:lstStyle/>
        <a:p>
          <a:endParaRPr lang="es-MX"/>
        </a:p>
      </dgm:t>
    </dgm:pt>
    <dgm:pt modelId="{56FCE9CD-166F-4976-A898-27BEF9F92A16}" type="pres">
      <dgm:prSet presAssocID="{B931913C-B2F0-4194-8D26-A60AD80829D8}" presName="childText" presStyleLbl="revTx" presStyleIdx="1" presStyleCnt="2">
        <dgm:presLayoutVars>
          <dgm:bulletEnabled val="1"/>
        </dgm:presLayoutVars>
      </dgm:prSet>
      <dgm:spPr/>
      <dgm:t>
        <a:bodyPr/>
        <a:lstStyle/>
        <a:p>
          <a:endParaRPr lang="es-MX"/>
        </a:p>
      </dgm:t>
    </dgm:pt>
  </dgm:ptLst>
  <dgm:cxnLst>
    <dgm:cxn modelId="{713D2355-0169-420F-8AB0-B27FA8C06639}" srcId="{B931913C-B2F0-4194-8D26-A60AD80829D8}" destId="{C86427BA-DFB4-4A3F-AC40-4852E9317303}" srcOrd="1" destOrd="0" parTransId="{3CF91E87-E147-4C9A-90A5-09271F7DFC67}" sibTransId="{22B22E27-21AE-4A36-B07C-DE4FCE9D9A58}"/>
    <dgm:cxn modelId="{5BCDD44A-3822-4F38-BC32-490CCD1695C0}" type="presOf" srcId="{5ED13F33-2D8C-4B2A-80B4-CBB3854DA457}" destId="{3853BCCF-E2CA-4BEF-98E7-34F0571CB83F}" srcOrd="0" destOrd="0" presId="urn:microsoft.com/office/officeart/2005/8/layout/vList2"/>
    <dgm:cxn modelId="{AE1EB42D-00D7-4C63-AFE4-6D6DEAE3ADBE}" type="presOf" srcId="{DBAB5950-ED42-4688-A4D5-9C2DA3D99409}" destId="{F953D47B-45FA-4670-BC45-340BD8FF6E8A}" srcOrd="0" destOrd="1" presId="urn:microsoft.com/office/officeart/2005/8/layout/vList2"/>
    <dgm:cxn modelId="{AC680216-6630-4739-9E64-34F3C00884D5}" type="presOf" srcId="{B931913C-B2F0-4194-8D26-A60AD80829D8}" destId="{EFA8965D-59F7-4489-997F-97850186FC67}" srcOrd="0" destOrd="0" presId="urn:microsoft.com/office/officeart/2005/8/layout/vList2"/>
    <dgm:cxn modelId="{591C33BF-D9C1-4C1B-8E90-D560824EBAFF}" type="presOf" srcId="{C86427BA-DFB4-4A3F-AC40-4852E9317303}" destId="{56FCE9CD-166F-4976-A898-27BEF9F92A16}" srcOrd="0" destOrd="1" presId="urn:microsoft.com/office/officeart/2005/8/layout/vList2"/>
    <dgm:cxn modelId="{5E5BBC91-93CB-43EA-92E5-F33649A64B05}" type="presOf" srcId="{B44843AF-BA58-4522-AA03-684635743BD8}" destId="{F953D47B-45FA-4670-BC45-340BD8FF6E8A}" srcOrd="0" destOrd="0" presId="urn:microsoft.com/office/officeart/2005/8/layout/vList2"/>
    <dgm:cxn modelId="{82FB7D8D-15B9-456B-AAB6-A46150D16037}" srcId="{5ED13F33-2D8C-4B2A-80B4-CBB3854DA457}" destId="{DBAB5950-ED42-4688-A4D5-9C2DA3D99409}" srcOrd="1" destOrd="0" parTransId="{47783D27-B89E-4F88-966F-2275C4622AE2}" sibTransId="{40DDD39B-AAF7-42D5-84D3-5EBB5009DE85}"/>
    <dgm:cxn modelId="{AAAA42EE-C967-4168-BDB7-9F71D197FCD5}" srcId="{3A649593-D2A6-4411-AB21-29B6ED29EDC3}" destId="{B931913C-B2F0-4194-8D26-A60AD80829D8}" srcOrd="1" destOrd="0" parTransId="{90D5F9AB-920B-4B6D-8A4F-5B6B3E37DE41}" sibTransId="{FE662434-A4EA-4CFF-872C-46CB55F79D0C}"/>
    <dgm:cxn modelId="{C44815E8-D585-46EF-BA5F-9B9243FAE84F}" srcId="{5ED13F33-2D8C-4B2A-80B4-CBB3854DA457}" destId="{B44843AF-BA58-4522-AA03-684635743BD8}" srcOrd="0" destOrd="0" parTransId="{2A6C632B-2A1E-4904-B7CC-52A5501987FC}" sibTransId="{913EE576-45BC-49AC-931B-9D668844AB9D}"/>
    <dgm:cxn modelId="{C0860384-78D3-480C-904C-5D9B6D512159}" type="presOf" srcId="{3A649593-D2A6-4411-AB21-29B6ED29EDC3}" destId="{5B6EED94-7C99-4CE0-9B26-CA997DB1E5F0}" srcOrd="0" destOrd="0" presId="urn:microsoft.com/office/officeart/2005/8/layout/vList2"/>
    <dgm:cxn modelId="{9EEBF0BE-1E8D-4DA0-8EEF-18C64B8547BE}" type="presOf" srcId="{F0AD24B6-194B-4645-A015-42F98BD7936F}" destId="{56FCE9CD-166F-4976-A898-27BEF9F92A16}" srcOrd="0" destOrd="0" presId="urn:microsoft.com/office/officeart/2005/8/layout/vList2"/>
    <dgm:cxn modelId="{5FF2192E-9408-4453-B70B-AAA49CAF1F2B}" srcId="{3A649593-D2A6-4411-AB21-29B6ED29EDC3}" destId="{5ED13F33-2D8C-4B2A-80B4-CBB3854DA457}" srcOrd="0" destOrd="0" parTransId="{477D5C2C-E83E-4CA5-9848-CAEAB538DE50}" sibTransId="{597F7F14-D8CC-4487-9DF7-42BA8593635F}"/>
    <dgm:cxn modelId="{DD0BBEA7-F75A-48F8-AEFD-314F8C503280}" srcId="{B931913C-B2F0-4194-8D26-A60AD80829D8}" destId="{F0AD24B6-194B-4645-A015-42F98BD7936F}" srcOrd="0" destOrd="0" parTransId="{472423AA-8B9C-4550-A546-1B347081D29D}" sibTransId="{7316B2C0-BA63-432C-ABC9-8AC6B76D0FFA}"/>
    <dgm:cxn modelId="{29F5B120-F019-4B56-B0F2-74DE41D470A2}" type="presParOf" srcId="{5B6EED94-7C99-4CE0-9B26-CA997DB1E5F0}" destId="{3853BCCF-E2CA-4BEF-98E7-34F0571CB83F}" srcOrd="0" destOrd="0" presId="urn:microsoft.com/office/officeart/2005/8/layout/vList2"/>
    <dgm:cxn modelId="{E5E72181-EBB3-457A-8202-C2914C02BDB8}" type="presParOf" srcId="{5B6EED94-7C99-4CE0-9B26-CA997DB1E5F0}" destId="{F953D47B-45FA-4670-BC45-340BD8FF6E8A}" srcOrd="1" destOrd="0" presId="urn:microsoft.com/office/officeart/2005/8/layout/vList2"/>
    <dgm:cxn modelId="{4F174662-E2EA-491D-AA40-5B1A5B01223C}" type="presParOf" srcId="{5B6EED94-7C99-4CE0-9B26-CA997DB1E5F0}" destId="{EFA8965D-59F7-4489-997F-97850186FC67}" srcOrd="2" destOrd="0" presId="urn:microsoft.com/office/officeart/2005/8/layout/vList2"/>
    <dgm:cxn modelId="{FA3572E7-6763-4339-AB96-DF8CFD7B2428}" type="presParOf" srcId="{5B6EED94-7C99-4CE0-9B26-CA997DB1E5F0}" destId="{56FCE9CD-166F-4976-A898-27BEF9F92A16}" srcOrd="3"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853BCCF-E2CA-4BEF-98E7-34F0571CB83F}">
      <dsp:nvSpPr>
        <dsp:cNvPr id="0" name=""/>
        <dsp:cNvSpPr/>
      </dsp:nvSpPr>
      <dsp:spPr>
        <a:xfrm>
          <a:off x="0" y="77600"/>
          <a:ext cx="8229600" cy="694980"/>
        </a:xfrm>
        <a:prstGeom prst="roundRect">
          <a:avLst/>
        </a:prstGeom>
        <a:solidFill>
          <a:schemeClr val="accent1">
            <a:shade val="80000"/>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l" defTabSz="1066800">
            <a:lnSpc>
              <a:spcPct val="90000"/>
            </a:lnSpc>
            <a:spcBef>
              <a:spcPct val="0"/>
            </a:spcBef>
            <a:spcAft>
              <a:spcPct val="35000"/>
            </a:spcAft>
          </a:pPr>
          <a:r>
            <a:rPr lang="es-ES" sz="2400" kern="1200" dirty="0" smtClean="0"/>
            <a:t>Coyuntural. </a:t>
          </a:r>
          <a:endParaRPr lang="es-MX" sz="2400" kern="1200" dirty="0"/>
        </a:p>
      </dsp:txBody>
      <dsp:txXfrm>
        <a:off x="33926" y="111526"/>
        <a:ext cx="8161748" cy="627128"/>
      </dsp:txXfrm>
    </dsp:sp>
    <dsp:sp modelId="{F953D47B-45FA-4670-BC45-340BD8FF6E8A}">
      <dsp:nvSpPr>
        <dsp:cNvPr id="0" name=""/>
        <dsp:cNvSpPr/>
      </dsp:nvSpPr>
      <dsp:spPr>
        <a:xfrm>
          <a:off x="0" y="772581"/>
          <a:ext cx="8229600" cy="114264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61290" tIns="30480" rIns="170688" bIns="30480" numCol="1" spcCol="1270" anchor="t" anchorCtr="0">
          <a:noAutofit/>
        </a:bodyPr>
        <a:lstStyle/>
        <a:p>
          <a:pPr marL="171450" lvl="1" indent="-171450" algn="just" defTabSz="844550">
            <a:lnSpc>
              <a:spcPct val="90000"/>
            </a:lnSpc>
            <a:spcBef>
              <a:spcPct val="0"/>
            </a:spcBef>
            <a:spcAft>
              <a:spcPct val="20000"/>
            </a:spcAft>
            <a:buChar char="••"/>
          </a:pPr>
          <a:r>
            <a:rPr lang="es-ES" sz="1900" kern="1200" dirty="0" smtClean="0"/>
            <a:t>Tiene una duración temporal determinada y está ocasionado por factores </a:t>
          </a:r>
          <a:r>
            <a:rPr lang="es-MX" sz="1900" kern="1200" dirty="0" smtClean="0"/>
            <a:t>cíclicos y/o esporádicos. </a:t>
          </a:r>
          <a:endParaRPr lang="es-MX" sz="1900" kern="1200" dirty="0"/>
        </a:p>
        <a:p>
          <a:pPr marL="171450" lvl="1" indent="-171450" algn="just" defTabSz="844550">
            <a:lnSpc>
              <a:spcPct val="90000"/>
            </a:lnSpc>
            <a:spcBef>
              <a:spcPct val="0"/>
            </a:spcBef>
            <a:spcAft>
              <a:spcPct val="20000"/>
            </a:spcAft>
            <a:buChar char="••"/>
          </a:pPr>
          <a:r>
            <a:rPr lang="es-MX" sz="1900" kern="1200" dirty="0" smtClean="0"/>
            <a:t>Este tipo de desajuste es financiado en vez de corregido.</a:t>
          </a:r>
          <a:endParaRPr lang="es-MX" sz="1900" kern="1200" dirty="0"/>
        </a:p>
      </dsp:txBody>
      <dsp:txXfrm>
        <a:off x="0" y="772581"/>
        <a:ext cx="8229600" cy="1142640"/>
      </dsp:txXfrm>
    </dsp:sp>
    <dsp:sp modelId="{EFA8965D-59F7-4489-997F-97850186FC67}">
      <dsp:nvSpPr>
        <dsp:cNvPr id="0" name=""/>
        <dsp:cNvSpPr/>
      </dsp:nvSpPr>
      <dsp:spPr>
        <a:xfrm>
          <a:off x="0" y="1915221"/>
          <a:ext cx="8229600" cy="694980"/>
        </a:xfrm>
        <a:prstGeom prst="roundRect">
          <a:avLst/>
        </a:prstGeom>
        <a:solidFill>
          <a:schemeClr val="accent1">
            <a:shade val="80000"/>
            <a:hueOff val="-730676"/>
            <a:satOff val="-11477"/>
            <a:lumOff val="33198"/>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l" defTabSz="1066800">
            <a:lnSpc>
              <a:spcPct val="90000"/>
            </a:lnSpc>
            <a:spcBef>
              <a:spcPct val="0"/>
            </a:spcBef>
            <a:spcAft>
              <a:spcPct val="35000"/>
            </a:spcAft>
          </a:pPr>
          <a:r>
            <a:rPr lang="es-ES" sz="2400" kern="1200" dirty="0" smtClean="0"/>
            <a:t>Estructural. </a:t>
          </a:r>
          <a:endParaRPr lang="es-MX" sz="2400" kern="1200" dirty="0"/>
        </a:p>
      </dsp:txBody>
      <dsp:txXfrm>
        <a:off x="33926" y="1949147"/>
        <a:ext cx="8161748" cy="627128"/>
      </dsp:txXfrm>
    </dsp:sp>
    <dsp:sp modelId="{56FCE9CD-166F-4976-A898-27BEF9F92A16}">
      <dsp:nvSpPr>
        <dsp:cNvPr id="0" name=""/>
        <dsp:cNvSpPr/>
      </dsp:nvSpPr>
      <dsp:spPr>
        <a:xfrm>
          <a:off x="0" y="2610201"/>
          <a:ext cx="8229600" cy="183816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61290" tIns="30480" rIns="170688" bIns="30480" numCol="1" spcCol="1270" anchor="t" anchorCtr="0">
          <a:noAutofit/>
        </a:bodyPr>
        <a:lstStyle/>
        <a:p>
          <a:pPr marL="171450" lvl="1" indent="-171450" algn="just" defTabSz="844550">
            <a:lnSpc>
              <a:spcPct val="90000"/>
            </a:lnSpc>
            <a:spcBef>
              <a:spcPct val="0"/>
            </a:spcBef>
            <a:spcAft>
              <a:spcPct val="20000"/>
            </a:spcAft>
            <a:buChar char="••"/>
          </a:pPr>
          <a:r>
            <a:rPr lang="es-ES" sz="1900" kern="1200" dirty="0" smtClean="0"/>
            <a:t>Su naturaleza es crónica y tiende a persistir a lo largo del tiempo, dado que su origen se encuentra en factores de tipo estructural inherentes al funcionamiento de la economía. </a:t>
          </a:r>
          <a:endParaRPr lang="es-MX" sz="1900" kern="1200" dirty="0"/>
        </a:p>
        <a:p>
          <a:pPr marL="171450" lvl="1" indent="-171450" algn="just" defTabSz="844550">
            <a:lnSpc>
              <a:spcPct val="90000"/>
            </a:lnSpc>
            <a:spcBef>
              <a:spcPct val="0"/>
            </a:spcBef>
            <a:spcAft>
              <a:spcPct val="20000"/>
            </a:spcAft>
            <a:buChar char="••"/>
          </a:pPr>
          <a:r>
            <a:rPr lang="es-ES" sz="1900" kern="1200" dirty="0" smtClean="0"/>
            <a:t>Este tipo de desequilibrio, antes o después, ha de ser corregido, puesto que su financiación sería muy costosa para un país.</a:t>
          </a:r>
          <a:endParaRPr lang="es-MX" sz="1900" kern="1200" dirty="0"/>
        </a:p>
      </dsp:txBody>
      <dsp:txXfrm>
        <a:off x="0" y="2610201"/>
        <a:ext cx="8229600" cy="1838160"/>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MX"/>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144C410-DD27-4826-B958-3401B8B309E5}" type="datetimeFigureOut">
              <a:rPr lang="es-MX" smtClean="0"/>
              <a:t>20/10/2017</a:t>
            </a:fld>
            <a:endParaRPr lang="es-MX"/>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MX"/>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MX"/>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B322A67-623C-4CFF-81BE-EE31C7B65AD5}" type="slidenum">
              <a:rPr lang="es-MX" smtClean="0"/>
              <a:t>‹Nº›</a:t>
            </a:fld>
            <a:endParaRPr lang="es-MX"/>
          </a:p>
        </p:txBody>
      </p:sp>
    </p:spTree>
    <p:extLst>
      <p:ext uri="{BB962C8B-B14F-4D97-AF65-F5344CB8AC3E}">
        <p14:creationId xmlns:p14="http://schemas.microsoft.com/office/powerpoint/2010/main" val="47932303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10" name="9 Triángulo rectángulo"/>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8 Título"/>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s-ES" smtClean="0"/>
              <a:t>Haga clic para modificar el estilo de título del patrón</a:t>
            </a:r>
            <a:endParaRPr kumimoji="0" lang="en-US"/>
          </a:p>
        </p:txBody>
      </p:sp>
      <p:sp>
        <p:nvSpPr>
          <p:cNvPr id="17" name="16 Subtítulo"/>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s-ES" smtClean="0"/>
              <a:t>Haga clic para modificar el estilo de subtítulo del patrón</a:t>
            </a:r>
            <a:endParaRPr kumimoji="0" lang="en-US"/>
          </a:p>
        </p:txBody>
      </p:sp>
      <p:grpSp>
        <p:nvGrpSpPr>
          <p:cNvPr id="2" name="1 Grupo"/>
          <p:cNvGrpSpPr/>
          <p:nvPr/>
        </p:nvGrpSpPr>
        <p:grpSpPr>
          <a:xfrm>
            <a:off x="-3765" y="4953000"/>
            <a:ext cx="9147765" cy="1912088"/>
            <a:chOff x="-3765" y="4832896"/>
            <a:chExt cx="9147765" cy="2032192"/>
          </a:xfrm>
        </p:grpSpPr>
        <p:sp>
          <p:nvSpPr>
            <p:cNvPr id="7" name="6 Forma libre"/>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7 Forma libre"/>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10 Forma libre"/>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11 Conector recto"/>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29 Marcador de fecha"/>
          <p:cNvSpPr>
            <a:spLocks noGrp="1"/>
          </p:cNvSpPr>
          <p:nvPr>
            <p:ph type="dt" sz="half" idx="10"/>
          </p:nvPr>
        </p:nvSpPr>
        <p:spPr/>
        <p:txBody>
          <a:bodyPr/>
          <a:lstStyle>
            <a:lvl1pPr>
              <a:defRPr>
                <a:solidFill>
                  <a:srgbClr val="FFFFFF"/>
                </a:solidFill>
              </a:defRPr>
            </a:lvl1pPr>
            <a:extLst/>
          </a:lstStyle>
          <a:p>
            <a:fld id="{EF2C05E4-5DA3-4891-B51A-A519BF2EDCCC}" type="datetime1">
              <a:rPr lang="es-MX" smtClean="0"/>
              <a:t>20/10/2017</a:t>
            </a:fld>
            <a:endParaRPr lang="es-MX"/>
          </a:p>
        </p:txBody>
      </p:sp>
      <p:sp>
        <p:nvSpPr>
          <p:cNvPr id="19" name="18 Marcador de pie de página"/>
          <p:cNvSpPr>
            <a:spLocks noGrp="1"/>
          </p:cNvSpPr>
          <p:nvPr>
            <p:ph type="ftr" sz="quarter" idx="11"/>
          </p:nvPr>
        </p:nvSpPr>
        <p:spPr/>
        <p:txBody>
          <a:bodyPr/>
          <a:lstStyle>
            <a:lvl1pPr>
              <a:defRPr>
                <a:solidFill>
                  <a:schemeClr val="accent1">
                    <a:tint val="20000"/>
                  </a:schemeClr>
                </a:solidFill>
              </a:defRPr>
            </a:lvl1pPr>
            <a:extLst/>
          </a:lstStyle>
          <a:p>
            <a:endParaRPr lang="es-MX"/>
          </a:p>
        </p:txBody>
      </p:sp>
      <p:sp>
        <p:nvSpPr>
          <p:cNvPr id="27" name="26 Marcador de número de diapositiva"/>
          <p:cNvSpPr>
            <a:spLocks noGrp="1"/>
          </p:cNvSpPr>
          <p:nvPr>
            <p:ph type="sldNum" sz="quarter" idx="12"/>
          </p:nvPr>
        </p:nvSpPr>
        <p:spPr/>
        <p:txBody>
          <a:bodyPr/>
          <a:lstStyle>
            <a:lvl1pPr>
              <a:defRPr>
                <a:solidFill>
                  <a:srgbClr val="FFFFFF"/>
                </a:solidFill>
              </a:defRPr>
            </a:lvl1pPr>
            <a:extLst/>
          </a:lstStyle>
          <a:p>
            <a:fld id="{BF9EE9EF-066A-49CE-A79D-8A5BCE414D8C}" type="slidenum">
              <a:rPr lang="es-MX" smtClean="0"/>
              <a:t>‹Nº›</a:t>
            </a:fld>
            <a:endParaRPr lang="es-MX"/>
          </a:p>
        </p:txBody>
      </p:sp>
    </p:spTree>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extLs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a:xfrm>
            <a:off x="457200" y="1481329"/>
            <a:ext cx="8229600" cy="4386071"/>
          </a:xfrm>
        </p:spPr>
        <p:txBody>
          <a:bodyPr vert="eaVert"/>
          <a:lstStyle>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extLst/>
          </a:lstStyle>
          <a:p>
            <a:fld id="{CEC26726-B426-4D69-813C-BDBFA3BD551D}" type="datetime1">
              <a:rPr lang="es-MX" smtClean="0"/>
              <a:t>20/10/2017</a:t>
            </a:fld>
            <a:endParaRPr lang="es-MX"/>
          </a:p>
        </p:txBody>
      </p:sp>
      <p:sp>
        <p:nvSpPr>
          <p:cNvPr id="5" name="4 Marcador de pie de página"/>
          <p:cNvSpPr>
            <a:spLocks noGrp="1"/>
          </p:cNvSpPr>
          <p:nvPr>
            <p:ph type="ftr" sz="quarter" idx="11"/>
          </p:nvPr>
        </p:nvSpPr>
        <p:spPr/>
        <p:txBody>
          <a:bodyPr/>
          <a:lstStyle>
            <a:extLst/>
          </a:lstStyle>
          <a:p>
            <a:endParaRPr lang="es-MX"/>
          </a:p>
        </p:txBody>
      </p:sp>
      <p:sp>
        <p:nvSpPr>
          <p:cNvPr id="6" name="5 Marcador de número de diapositiva"/>
          <p:cNvSpPr>
            <a:spLocks noGrp="1"/>
          </p:cNvSpPr>
          <p:nvPr>
            <p:ph type="sldNum" sz="quarter" idx="12"/>
          </p:nvPr>
        </p:nvSpPr>
        <p:spPr/>
        <p:txBody>
          <a:bodyPr/>
          <a:lstStyle>
            <a:extLst/>
          </a:lstStyle>
          <a:p>
            <a:fld id="{BF9EE9EF-066A-49CE-A79D-8A5BCE414D8C}" type="slidenum">
              <a:rPr lang="es-MX" smtClean="0"/>
              <a:t>‹Nº›</a:t>
            </a:fld>
            <a:endParaRPr lang="es-MX"/>
          </a:p>
        </p:txBody>
      </p:sp>
    </p:spTree>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844013" y="274640"/>
            <a:ext cx="1777470" cy="5592761"/>
          </a:xfrm>
        </p:spPr>
        <p:txBody>
          <a:bodyPr vert="eaVert"/>
          <a:lstStyle>
            <a:extLs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a:xfrm>
            <a:off x="457200" y="274641"/>
            <a:ext cx="6324600" cy="5592760"/>
          </a:xfrm>
        </p:spPr>
        <p:txBody>
          <a:bodyPr vert="eaVert"/>
          <a:lstStyle>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extLst/>
          </a:lstStyle>
          <a:p>
            <a:fld id="{6384FB18-A664-44ED-872D-C78FA32351B4}" type="datetime1">
              <a:rPr lang="es-MX" smtClean="0"/>
              <a:t>20/10/2017</a:t>
            </a:fld>
            <a:endParaRPr lang="es-MX"/>
          </a:p>
        </p:txBody>
      </p:sp>
      <p:sp>
        <p:nvSpPr>
          <p:cNvPr id="5" name="4 Marcador de pie de página"/>
          <p:cNvSpPr>
            <a:spLocks noGrp="1"/>
          </p:cNvSpPr>
          <p:nvPr>
            <p:ph type="ftr" sz="quarter" idx="11"/>
          </p:nvPr>
        </p:nvSpPr>
        <p:spPr/>
        <p:txBody>
          <a:bodyPr/>
          <a:lstStyle>
            <a:extLst/>
          </a:lstStyle>
          <a:p>
            <a:endParaRPr lang="es-MX"/>
          </a:p>
        </p:txBody>
      </p:sp>
      <p:sp>
        <p:nvSpPr>
          <p:cNvPr id="6" name="5 Marcador de número de diapositiva"/>
          <p:cNvSpPr>
            <a:spLocks noGrp="1"/>
          </p:cNvSpPr>
          <p:nvPr>
            <p:ph type="sldNum" sz="quarter" idx="12"/>
          </p:nvPr>
        </p:nvSpPr>
        <p:spPr/>
        <p:txBody>
          <a:bodyPr/>
          <a:lstStyle>
            <a:extLst/>
          </a:lstStyle>
          <a:p>
            <a:fld id="{BF9EE9EF-066A-49CE-A79D-8A5BCE414D8C}" type="slidenum">
              <a:rPr lang="es-MX" smtClean="0"/>
              <a:t>‹Nº›</a:t>
            </a:fld>
            <a:endParaRPr lang="es-MX"/>
          </a:p>
        </p:txBody>
      </p:sp>
    </p:spTree>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lstStyle>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extLst/>
          </a:lstStyle>
          <a:p>
            <a:fld id="{C1E86828-347F-433B-AF19-F01E3F1C123D}" type="datetime1">
              <a:rPr lang="es-MX" smtClean="0"/>
              <a:t>20/10/2017</a:t>
            </a:fld>
            <a:endParaRPr lang="es-MX"/>
          </a:p>
        </p:txBody>
      </p:sp>
      <p:sp>
        <p:nvSpPr>
          <p:cNvPr id="5" name="4 Marcador de pie de página"/>
          <p:cNvSpPr>
            <a:spLocks noGrp="1"/>
          </p:cNvSpPr>
          <p:nvPr>
            <p:ph type="ftr" sz="quarter" idx="11"/>
          </p:nvPr>
        </p:nvSpPr>
        <p:spPr/>
        <p:txBody>
          <a:bodyPr/>
          <a:lstStyle>
            <a:extLst/>
          </a:lstStyle>
          <a:p>
            <a:endParaRPr lang="es-MX"/>
          </a:p>
        </p:txBody>
      </p:sp>
      <p:sp>
        <p:nvSpPr>
          <p:cNvPr id="6" name="5 Marcador de número de diapositiva"/>
          <p:cNvSpPr>
            <a:spLocks noGrp="1"/>
          </p:cNvSpPr>
          <p:nvPr>
            <p:ph type="sldNum" sz="quarter" idx="12"/>
          </p:nvPr>
        </p:nvSpPr>
        <p:spPr/>
        <p:txBody>
          <a:bodyPr/>
          <a:lstStyle>
            <a:extLst/>
          </a:lstStyle>
          <a:p>
            <a:fld id="{BF9EE9EF-066A-49CE-A79D-8A5BCE414D8C}" type="slidenum">
              <a:rPr lang="es-MX" smtClean="0"/>
              <a:t>‹Nº›</a:t>
            </a:fld>
            <a:endParaRPr lang="es-MX"/>
          </a:p>
        </p:txBody>
      </p:sp>
      <p:sp>
        <p:nvSpPr>
          <p:cNvPr id="7" name="6 Título"/>
          <p:cNvSpPr>
            <a:spLocks noGrp="1"/>
          </p:cNvSpPr>
          <p:nvPr>
            <p:ph type="title"/>
          </p:nvPr>
        </p:nvSpPr>
        <p:spPr/>
        <p:txBody>
          <a:bodyPr rtlCol="0"/>
          <a:lstStyle>
            <a:extLst/>
          </a:lstStyle>
          <a:p>
            <a:r>
              <a:rPr kumimoji="0" lang="es-ES" smtClean="0"/>
              <a:t>Haga clic para modificar el estilo de título del patrón</a:t>
            </a:r>
            <a:endParaRPr kumimoji="0" lang="en-US"/>
          </a:p>
        </p:txBody>
      </p:sp>
    </p:spTree>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bg>
      <p:bgRef idx="1002">
        <a:schemeClr val="bg1"/>
      </p:bgRef>
    </p:bg>
    <p:spTree>
      <p:nvGrpSpPr>
        <p:cNvPr id="1" name=""/>
        <p:cNvGrpSpPr/>
        <p:nvPr/>
      </p:nvGrpSpPr>
      <p:grpSpPr>
        <a:xfrm>
          <a:off x="0" y="0"/>
          <a:ext cx="0" cy="0"/>
          <a:chOff x="0" y="0"/>
          <a:chExt cx="0" cy="0"/>
        </a:xfrm>
      </p:grpSpPr>
      <p:sp>
        <p:nvSpPr>
          <p:cNvPr id="2" name="1 Título"/>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s-ES" smtClean="0"/>
              <a:t>Haga clic para modificar el estilo de texto del patrón</a:t>
            </a:r>
          </a:p>
        </p:txBody>
      </p:sp>
      <p:sp>
        <p:nvSpPr>
          <p:cNvPr id="4" name="3 Marcador de fecha"/>
          <p:cNvSpPr>
            <a:spLocks noGrp="1"/>
          </p:cNvSpPr>
          <p:nvPr>
            <p:ph type="dt" sz="half" idx="10"/>
          </p:nvPr>
        </p:nvSpPr>
        <p:spPr/>
        <p:txBody>
          <a:bodyPr/>
          <a:lstStyle>
            <a:extLst/>
          </a:lstStyle>
          <a:p>
            <a:fld id="{766B2C3E-9EDB-47A0-B411-EB22635B4CAA}" type="datetime1">
              <a:rPr lang="es-MX" smtClean="0"/>
              <a:t>20/10/2017</a:t>
            </a:fld>
            <a:endParaRPr lang="es-MX"/>
          </a:p>
        </p:txBody>
      </p:sp>
      <p:sp>
        <p:nvSpPr>
          <p:cNvPr id="5" name="4 Marcador de pie de página"/>
          <p:cNvSpPr>
            <a:spLocks noGrp="1"/>
          </p:cNvSpPr>
          <p:nvPr>
            <p:ph type="ftr" sz="quarter" idx="11"/>
          </p:nvPr>
        </p:nvSpPr>
        <p:spPr/>
        <p:txBody>
          <a:bodyPr/>
          <a:lstStyle>
            <a:extLst/>
          </a:lstStyle>
          <a:p>
            <a:endParaRPr lang="es-MX"/>
          </a:p>
        </p:txBody>
      </p:sp>
      <p:sp>
        <p:nvSpPr>
          <p:cNvPr id="6" name="5 Marcador de número de diapositiva"/>
          <p:cNvSpPr>
            <a:spLocks noGrp="1"/>
          </p:cNvSpPr>
          <p:nvPr>
            <p:ph type="sldNum" sz="quarter" idx="12"/>
          </p:nvPr>
        </p:nvSpPr>
        <p:spPr/>
        <p:txBody>
          <a:bodyPr/>
          <a:lstStyle>
            <a:extLst/>
          </a:lstStyle>
          <a:p>
            <a:fld id="{BF9EE9EF-066A-49CE-A79D-8A5BCE414D8C}" type="slidenum">
              <a:rPr lang="es-MX" smtClean="0"/>
              <a:t>‹Nº›</a:t>
            </a:fld>
            <a:endParaRPr lang="es-MX"/>
          </a:p>
        </p:txBody>
      </p:sp>
      <p:sp>
        <p:nvSpPr>
          <p:cNvPr id="7" name="6 Cheurón"/>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7 Cheurón"/>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bg>
      <p:bgRef idx="1002">
        <a:schemeClr val="bg1"/>
      </p:bgRef>
    </p:bg>
    <p:spTree>
      <p:nvGrpSpPr>
        <p:cNvPr id="1" name=""/>
        <p:cNvGrpSpPr/>
        <p:nvPr/>
      </p:nvGrpSpPr>
      <p:grpSpPr>
        <a:xfrm>
          <a:off x="0" y="0"/>
          <a:ext cx="0" cy="0"/>
          <a:chOff x="0" y="0"/>
          <a:chExt cx="0" cy="0"/>
        </a:xfrm>
      </p:grpSpPr>
      <p:sp>
        <p:nvSpPr>
          <p:cNvPr id="3" name="2 Marcador de contenido"/>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contenido"/>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p:txBody>
          <a:bodyPr/>
          <a:lstStyle>
            <a:extLst/>
          </a:lstStyle>
          <a:p>
            <a:fld id="{FC66A544-42F7-48B7-BA56-CB868E9802F0}" type="datetime1">
              <a:rPr lang="es-MX" smtClean="0"/>
              <a:t>20/10/2017</a:t>
            </a:fld>
            <a:endParaRPr lang="es-MX"/>
          </a:p>
        </p:txBody>
      </p:sp>
      <p:sp>
        <p:nvSpPr>
          <p:cNvPr id="6" name="5 Marcador de pie de página"/>
          <p:cNvSpPr>
            <a:spLocks noGrp="1"/>
          </p:cNvSpPr>
          <p:nvPr>
            <p:ph type="ftr" sz="quarter" idx="11"/>
          </p:nvPr>
        </p:nvSpPr>
        <p:spPr/>
        <p:txBody>
          <a:bodyPr/>
          <a:lstStyle>
            <a:extLst/>
          </a:lstStyle>
          <a:p>
            <a:endParaRPr lang="es-MX"/>
          </a:p>
        </p:txBody>
      </p:sp>
      <p:sp>
        <p:nvSpPr>
          <p:cNvPr id="7" name="6 Marcador de número de diapositiva"/>
          <p:cNvSpPr>
            <a:spLocks noGrp="1"/>
          </p:cNvSpPr>
          <p:nvPr>
            <p:ph type="sldNum" sz="quarter" idx="12"/>
          </p:nvPr>
        </p:nvSpPr>
        <p:spPr/>
        <p:txBody>
          <a:bodyPr/>
          <a:lstStyle>
            <a:extLst/>
          </a:lstStyle>
          <a:p>
            <a:fld id="{BF9EE9EF-066A-49CE-A79D-8A5BCE414D8C}" type="slidenum">
              <a:rPr lang="es-MX" smtClean="0"/>
              <a:t>‹Nº›</a:t>
            </a:fld>
            <a:endParaRPr lang="es-MX"/>
          </a:p>
        </p:txBody>
      </p:sp>
      <p:sp>
        <p:nvSpPr>
          <p:cNvPr id="8" name="7 Título"/>
          <p:cNvSpPr>
            <a:spLocks noGrp="1"/>
          </p:cNvSpPr>
          <p:nvPr>
            <p:ph type="title"/>
          </p:nvPr>
        </p:nvSpPr>
        <p:spPr/>
        <p:txBody>
          <a:bodyPr rtlCol="0"/>
          <a:lstStyle>
            <a:extLst/>
          </a:lstStyle>
          <a:p>
            <a:r>
              <a:rPr kumimoji="0" lang="es-ES" smtClean="0"/>
              <a:t>Haga clic para modificar el estilo de título del patrón</a:t>
            </a:r>
            <a:endParaRPr kumimoji="0" lang="en-US"/>
          </a:p>
        </p:txBody>
      </p:sp>
    </p:spTree>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ación">
    <p:bg>
      <p:bgRef idx="1003">
        <a:schemeClr val="bg1"/>
      </p:bgRef>
    </p:bg>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8229600" cy="1143000"/>
          </a:xfrm>
        </p:spPr>
        <p:txBody>
          <a:bodyPr anchor="ctr"/>
          <a:lstStyle>
            <a:lvl1pPr>
              <a:defRPr/>
            </a:lvl1pPr>
            <a:extLst/>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s-ES" smtClean="0"/>
              <a:t>Haga clic para modificar el estilo de texto del patrón</a:t>
            </a:r>
          </a:p>
        </p:txBody>
      </p:sp>
      <p:sp>
        <p:nvSpPr>
          <p:cNvPr id="4" name="3 Marcador de texto"/>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s-ES" smtClean="0"/>
              <a:t>Haga clic para modificar el estilo de texto del patrón</a:t>
            </a:r>
          </a:p>
        </p:txBody>
      </p:sp>
      <p:sp>
        <p:nvSpPr>
          <p:cNvPr id="5" name="4 Marcador de contenido"/>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6" name="5 Marcador de contenido"/>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7" name="6 Marcador de fecha"/>
          <p:cNvSpPr>
            <a:spLocks noGrp="1"/>
          </p:cNvSpPr>
          <p:nvPr>
            <p:ph type="dt" sz="half" idx="10"/>
          </p:nvPr>
        </p:nvSpPr>
        <p:spPr/>
        <p:txBody>
          <a:bodyPr/>
          <a:lstStyle>
            <a:extLst/>
          </a:lstStyle>
          <a:p>
            <a:fld id="{D796C818-2E44-4253-8E93-E8BAA05E596B}" type="datetime1">
              <a:rPr lang="es-MX" smtClean="0"/>
              <a:t>20/10/2017</a:t>
            </a:fld>
            <a:endParaRPr lang="es-MX"/>
          </a:p>
        </p:txBody>
      </p:sp>
      <p:sp>
        <p:nvSpPr>
          <p:cNvPr id="8" name="7 Marcador de pie de página"/>
          <p:cNvSpPr>
            <a:spLocks noGrp="1"/>
          </p:cNvSpPr>
          <p:nvPr>
            <p:ph type="ftr" sz="quarter" idx="11"/>
          </p:nvPr>
        </p:nvSpPr>
        <p:spPr/>
        <p:txBody>
          <a:bodyPr/>
          <a:lstStyle>
            <a:extLst/>
          </a:lstStyle>
          <a:p>
            <a:endParaRPr lang="es-MX"/>
          </a:p>
        </p:txBody>
      </p:sp>
      <p:sp>
        <p:nvSpPr>
          <p:cNvPr id="9" name="8 Marcador de número de diapositiva"/>
          <p:cNvSpPr>
            <a:spLocks noGrp="1"/>
          </p:cNvSpPr>
          <p:nvPr>
            <p:ph type="sldNum" sz="quarter" idx="12"/>
          </p:nvPr>
        </p:nvSpPr>
        <p:spPr/>
        <p:txBody>
          <a:bodyPr/>
          <a:lstStyle>
            <a:extLst/>
          </a:lstStyle>
          <a:p>
            <a:fld id="{BF9EE9EF-066A-49CE-A79D-8A5BCE414D8C}" type="slidenum">
              <a:rPr lang="es-MX" smtClean="0"/>
              <a:t>‹Nº›</a:t>
            </a:fld>
            <a:endParaRPr lang="es-MX"/>
          </a:p>
        </p:txBody>
      </p:sp>
    </p:spTree>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bg>
      <p:bgRef idx="1002">
        <a:schemeClr val="bg1"/>
      </p:bgRef>
    </p:bg>
    <p:spTree>
      <p:nvGrpSpPr>
        <p:cNvPr id="1" name=""/>
        <p:cNvGrpSpPr/>
        <p:nvPr/>
      </p:nvGrpSpPr>
      <p:grpSpPr>
        <a:xfrm>
          <a:off x="0" y="0"/>
          <a:ext cx="0" cy="0"/>
          <a:chOff x="0" y="0"/>
          <a:chExt cx="0" cy="0"/>
        </a:xfrm>
      </p:grpSpPr>
      <p:sp>
        <p:nvSpPr>
          <p:cNvPr id="3" name="2 Marcador de fecha"/>
          <p:cNvSpPr>
            <a:spLocks noGrp="1"/>
          </p:cNvSpPr>
          <p:nvPr>
            <p:ph type="dt" sz="half" idx="10"/>
          </p:nvPr>
        </p:nvSpPr>
        <p:spPr/>
        <p:txBody>
          <a:bodyPr/>
          <a:lstStyle>
            <a:extLst/>
          </a:lstStyle>
          <a:p>
            <a:fld id="{EA5CFCBC-16EE-428D-A482-EEAD1A385942}" type="datetime1">
              <a:rPr lang="es-MX" smtClean="0"/>
              <a:t>20/10/2017</a:t>
            </a:fld>
            <a:endParaRPr lang="es-MX"/>
          </a:p>
        </p:txBody>
      </p:sp>
      <p:sp>
        <p:nvSpPr>
          <p:cNvPr id="4" name="3 Marcador de pie de página"/>
          <p:cNvSpPr>
            <a:spLocks noGrp="1"/>
          </p:cNvSpPr>
          <p:nvPr>
            <p:ph type="ftr" sz="quarter" idx="11"/>
          </p:nvPr>
        </p:nvSpPr>
        <p:spPr/>
        <p:txBody>
          <a:bodyPr/>
          <a:lstStyle>
            <a:extLst/>
          </a:lstStyle>
          <a:p>
            <a:endParaRPr lang="es-MX"/>
          </a:p>
        </p:txBody>
      </p:sp>
      <p:sp>
        <p:nvSpPr>
          <p:cNvPr id="5" name="4 Marcador de número de diapositiva"/>
          <p:cNvSpPr>
            <a:spLocks noGrp="1"/>
          </p:cNvSpPr>
          <p:nvPr>
            <p:ph type="sldNum" sz="quarter" idx="12"/>
          </p:nvPr>
        </p:nvSpPr>
        <p:spPr/>
        <p:txBody>
          <a:bodyPr/>
          <a:lstStyle>
            <a:extLst/>
          </a:lstStyle>
          <a:p>
            <a:fld id="{BF9EE9EF-066A-49CE-A79D-8A5BCE414D8C}" type="slidenum">
              <a:rPr lang="es-MX" smtClean="0"/>
              <a:t>‹Nº›</a:t>
            </a:fld>
            <a:endParaRPr lang="es-MX"/>
          </a:p>
        </p:txBody>
      </p:sp>
      <p:sp>
        <p:nvSpPr>
          <p:cNvPr id="6" name="5 Título"/>
          <p:cNvSpPr>
            <a:spLocks noGrp="1"/>
          </p:cNvSpPr>
          <p:nvPr>
            <p:ph type="title"/>
          </p:nvPr>
        </p:nvSpPr>
        <p:spPr/>
        <p:txBody>
          <a:bodyPr rtlCol="0"/>
          <a:lstStyle>
            <a:extLst/>
          </a:lstStyle>
          <a:p>
            <a:r>
              <a:rPr kumimoji="0" lang="es-ES" smtClean="0"/>
              <a:t>Haga clic para modificar el estilo de título del patrón</a:t>
            </a:r>
            <a:endParaRPr kumimoji="0" lang="en-US"/>
          </a:p>
        </p:txBody>
      </p:sp>
    </p:spTree>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extLst/>
          </a:lstStyle>
          <a:p>
            <a:fld id="{CFAD3EF1-0A02-423C-927C-5E653FD15778}" type="datetime1">
              <a:rPr lang="es-MX" smtClean="0"/>
              <a:t>20/10/2017</a:t>
            </a:fld>
            <a:endParaRPr lang="es-MX"/>
          </a:p>
        </p:txBody>
      </p:sp>
      <p:sp>
        <p:nvSpPr>
          <p:cNvPr id="3" name="2 Marcador de pie de página"/>
          <p:cNvSpPr>
            <a:spLocks noGrp="1"/>
          </p:cNvSpPr>
          <p:nvPr>
            <p:ph type="ftr" sz="quarter" idx="11"/>
          </p:nvPr>
        </p:nvSpPr>
        <p:spPr/>
        <p:txBody>
          <a:bodyPr/>
          <a:lstStyle>
            <a:extLst/>
          </a:lstStyle>
          <a:p>
            <a:endParaRPr lang="es-MX"/>
          </a:p>
        </p:txBody>
      </p:sp>
      <p:sp>
        <p:nvSpPr>
          <p:cNvPr id="4" name="3 Marcador de número de diapositiva"/>
          <p:cNvSpPr>
            <a:spLocks noGrp="1"/>
          </p:cNvSpPr>
          <p:nvPr>
            <p:ph type="sldNum" sz="quarter" idx="12"/>
          </p:nvPr>
        </p:nvSpPr>
        <p:spPr/>
        <p:txBody>
          <a:bodyPr/>
          <a:lstStyle>
            <a:extLst/>
          </a:lstStyle>
          <a:p>
            <a:fld id="{BF9EE9EF-066A-49CE-A79D-8A5BCE414D8C}" type="slidenum">
              <a:rPr lang="es-MX" smtClean="0"/>
              <a:t>‹Nº›</a:t>
            </a:fld>
            <a:endParaRPr lang="es-MX"/>
          </a:p>
        </p:txBody>
      </p:sp>
    </p:spTree>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bg>
      <p:bgRef idx="1003">
        <a:schemeClr val="bg1"/>
      </p:bgRef>
    </p:bg>
    <p:spTree>
      <p:nvGrpSpPr>
        <p:cNvPr id="1" name=""/>
        <p:cNvGrpSpPr/>
        <p:nvPr/>
      </p:nvGrpSpPr>
      <p:grpSpPr>
        <a:xfrm>
          <a:off x="0" y="0"/>
          <a:ext cx="0" cy="0"/>
          <a:chOff x="0" y="0"/>
          <a:chExt cx="0" cy="0"/>
        </a:xfrm>
      </p:grpSpPr>
      <p:sp>
        <p:nvSpPr>
          <p:cNvPr id="2" name="1 Título"/>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s-ES" smtClean="0"/>
              <a:t>Haga clic para modificar el estilo de título del patrón</a:t>
            </a:r>
            <a:endParaRPr kumimoji="0" lang="en-US"/>
          </a:p>
        </p:txBody>
      </p:sp>
      <p:sp>
        <p:nvSpPr>
          <p:cNvPr id="3" name="2 Marcador de texto"/>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s-ES" smtClean="0"/>
              <a:t>Haga clic para modificar el estilo de texto del patrón</a:t>
            </a:r>
          </a:p>
        </p:txBody>
      </p:sp>
      <p:sp>
        <p:nvSpPr>
          <p:cNvPr id="4" name="3 Marcador de contenido"/>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a:xfrm>
            <a:off x="6727032" y="6407944"/>
            <a:ext cx="1920240" cy="365760"/>
          </a:xfrm>
        </p:spPr>
        <p:txBody>
          <a:bodyPr/>
          <a:lstStyle>
            <a:extLst/>
          </a:lstStyle>
          <a:p>
            <a:fld id="{EDBE4C46-6B02-4814-B266-CD17F7C05F9B}" type="datetime1">
              <a:rPr lang="es-MX" smtClean="0"/>
              <a:t>20/10/2017</a:t>
            </a:fld>
            <a:endParaRPr lang="es-MX"/>
          </a:p>
        </p:txBody>
      </p:sp>
      <p:sp>
        <p:nvSpPr>
          <p:cNvPr id="6" name="5 Marcador de pie de página"/>
          <p:cNvSpPr>
            <a:spLocks noGrp="1"/>
          </p:cNvSpPr>
          <p:nvPr>
            <p:ph type="ftr" sz="quarter" idx="11"/>
          </p:nvPr>
        </p:nvSpPr>
        <p:spPr/>
        <p:txBody>
          <a:bodyPr/>
          <a:lstStyle>
            <a:extLst/>
          </a:lstStyle>
          <a:p>
            <a:endParaRPr lang="es-MX"/>
          </a:p>
        </p:txBody>
      </p:sp>
      <p:sp>
        <p:nvSpPr>
          <p:cNvPr id="7" name="6 Marcador de número de diapositiva"/>
          <p:cNvSpPr>
            <a:spLocks noGrp="1"/>
          </p:cNvSpPr>
          <p:nvPr>
            <p:ph type="sldNum" sz="quarter" idx="12"/>
          </p:nvPr>
        </p:nvSpPr>
        <p:spPr/>
        <p:txBody>
          <a:bodyPr/>
          <a:lstStyle>
            <a:extLst/>
          </a:lstStyle>
          <a:p>
            <a:fld id="{BF9EE9EF-066A-49CE-A79D-8A5BCE414D8C}" type="slidenum">
              <a:rPr lang="es-MX" smtClean="0"/>
              <a:t>‹Nº›</a:t>
            </a:fld>
            <a:endParaRPr lang="es-MX"/>
          </a:p>
        </p:txBody>
      </p:sp>
    </p:spTree>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bg>
      <p:bgRef idx="1002">
        <a:schemeClr val="bg1"/>
      </p:bgRef>
    </p:bg>
    <p:spTree>
      <p:nvGrpSpPr>
        <p:cNvPr id="1" name=""/>
        <p:cNvGrpSpPr/>
        <p:nvPr/>
      </p:nvGrpSpPr>
      <p:grpSpPr>
        <a:xfrm>
          <a:off x="0" y="0"/>
          <a:ext cx="0" cy="0"/>
          <a:chOff x="0" y="0"/>
          <a:chExt cx="0" cy="0"/>
        </a:xfrm>
      </p:grpSpPr>
      <p:sp>
        <p:nvSpPr>
          <p:cNvPr id="4" name="3 Marcador de texto"/>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s-ES" smtClean="0"/>
              <a:t>Haga clic para modificar el estilo de texto del patrón</a:t>
            </a:r>
          </a:p>
        </p:txBody>
      </p:sp>
      <p:sp>
        <p:nvSpPr>
          <p:cNvPr id="3" name="2 Marcador de posición de imagen"/>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s-ES" smtClean="0"/>
              <a:t>Haga clic en el icono para agregar una imagen</a:t>
            </a:r>
            <a:endParaRPr kumimoji="0" lang="en-US" dirty="0"/>
          </a:p>
        </p:txBody>
      </p:sp>
      <p:sp>
        <p:nvSpPr>
          <p:cNvPr id="5" name="4 Marcador de fecha"/>
          <p:cNvSpPr>
            <a:spLocks noGrp="1"/>
          </p:cNvSpPr>
          <p:nvPr>
            <p:ph type="dt" sz="half" idx="10"/>
          </p:nvPr>
        </p:nvSpPr>
        <p:spPr/>
        <p:txBody>
          <a:bodyPr/>
          <a:lstStyle>
            <a:lvl1pPr>
              <a:defRPr>
                <a:solidFill>
                  <a:schemeClr val="tx1"/>
                </a:solidFill>
              </a:defRPr>
            </a:lvl1pPr>
            <a:extLst/>
          </a:lstStyle>
          <a:p>
            <a:fld id="{31457E93-09DC-477D-8E0D-499B690C0CC5}" type="datetime1">
              <a:rPr lang="es-MX" smtClean="0"/>
              <a:t>20/10/2017</a:t>
            </a:fld>
            <a:endParaRPr lang="es-MX"/>
          </a:p>
        </p:txBody>
      </p:sp>
      <p:sp>
        <p:nvSpPr>
          <p:cNvPr id="6" name="5 Marcador de pie de página"/>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s-MX"/>
          </a:p>
        </p:txBody>
      </p:sp>
      <p:sp>
        <p:nvSpPr>
          <p:cNvPr id="7" name="6 Marcador de número de diapositiva"/>
          <p:cNvSpPr>
            <a:spLocks noGrp="1"/>
          </p:cNvSpPr>
          <p:nvPr>
            <p:ph type="sldNum" sz="quarter" idx="12"/>
          </p:nvPr>
        </p:nvSpPr>
        <p:spPr/>
        <p:txBody>
          <a:bodyPr/>
          <a:lstStyle>
            <a:lvl1pPr>
              <a:defRPr>
                <a:solidFill>
                  <a:schemeClr val="tx1"/>
                </a:solidFill>
              </a:defRPr>
            </a:lvl1pPr>
            <a:extLst/>
          </a:lstStyle>
          <a:p>
            <a:fld id="{BF9EE9EF-066A-49CE-A79D-8A5BCE414D8C}" type="slidenum">
              <a:rPr lang="es-MX" smtClean="0"/>
              <a:t>‹Nº›</a:t>
            </a:fld>
            <a:endParaRPr lang="es-MX"/>
          </a:p>
        </p:txBody>
      </p:sp>
      <p:sp>
        <p:nvSpPr>
          <p:cNvPr id="2" name="1 Título"/>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s-ES" smtClean="0"/>
              <a:t>Haga clic para modificar el estilo de título del patrón</a:t>
            </a:r>
            <a:endParaRPr kumimoji="0" lang="en-US"/>
          </a:p>
        </p:txBody>
      </p:sp>
      <p:sp>
        <p:nvSpPr>
          <p:cNvPr id="8" name="7 Forma libre"/>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8 Forma libre"/>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9 Triángulo rectángulo"/>
          <p:cNvSpPr>
            <a:spLocks/>
          </p:cNvSpPr>
          <p:nvPr/>
        </p:nvSpPr>
        <p:spPr bwMode="auto">
          <a:xfrm>
            <a:off x="-6042" y="5791253"/>
            <a:ext cx="3402314" cy="1080868"/>
          </a:xfrm>
          <a:prstGeom prst="rtTriangle">
            <a:avLst/>
          </a:pr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10 Conector recto"/>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11 Cheurón"/>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12 Cheurón"/>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12 Forma libre"/>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11 Forma libre"/>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13 Triángulo rectángulo"/>
          <p:cNvSpPr>
            <a:spLocks/>
          </p:cNvSpPr>
          <p:nvPr/>
        </p:nvSpPr>
        <p:spPr bwMode="auto">
          <a:xfrm>
            <a:off x="-6042" y="5791253"/>
            <a:ext cx="3402314" cy="1080868"/>
          </a:xfrm>
          <a:prstGeom prst="rtTriangle">
            <a:avLst/>
          </a:prstGeom>
          <a:blipFill>
            <a:blip r:embed="rId13">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14 Conector recto"/>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8 Marcador de título"/>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s-ES" smtClean="0"/>
              <a:t>Haga clic para modificar el estilo de título del patrón</a:t>
            </a:r>
            <a:endParaRPr kumimoji="0" lang="en-US"/>
          </a:p>
        </p:txBody>
      </p:sp>
      <p:sp>
        <p:nvSpPr>
          <p:cNvPr id="30" name="29 Marcador de texto"/>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s-ES" smtClean="0"/>
              <a:t>Haga clic para modificar el estilo de texto del patrón</a:t>
            </a:r>
          </a:p>
          <a:p>
            <a:pPr lvl="1" eaLnBrk="1" latinLnBrk="0" hangingPunct="1"/>
            <a:r>
              <a:rPr kumimoji="0" lang="es-ES" smtClean="0"/>
              <a:t>Segundo nivel</a:t>
            </a:r>
          </a:p>
          <a:p>
            <a:pPr lvl="2" eaLnBrk="1" latinLnBrk="0" hangingPunct="1"/>
            <a:r>
              <a:rPr kumimoji="0" lang="es-ES" smtClean="0"/>
              <a:t>Tercer nivel</a:t>
            </a:r>
          </a:p>
          <a:p>
            <a:pPr lvl="3" eaLnBrk="1" latinLnBrk="0" hangingPunct="1"/>
            <a:r>
              <a:rPr kumimoji="0" lang="es-ES" smtClean="0"/>
              <a:t>Cuarto nivel</a:t>
            </a:r>
          </a:p>
          <a:p>
            <a:pPr lvl="4" eaLnBrk="1" latinLnBrk="0" hangingPunct="1"/>
            <a:r>
              <a:rPr kumimoji="0" lang="es-ES" smtClean="0"/>
              <a:t>Quinto nivel</a:t>
            </a:r>
            <a:endParaRPr kumimoji="0" lang="en-US"/>
          </a:p>
        </p:txBody>
      </p:sp>
      <p:sp>
        <p:nvSpPr>
          <p:cNvPr id="10" name="9 Marcador de fecha"/>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D1DD6C32-A74B-42FD-88CE-B9270632D3C0}" type="datetime1">
              <a:rPr lang="es-MX" smtClean="0"/>
              <a:t>20/10/2017</a:t>
            </a:fld>
            <a:endParaRPr lang="es-MX"/>
          </a:p>
        </p:txBody>
      </p:sp>
      <p:sp>
        <p:nvSpPr>
          <p:cNvPr id="22" name="21 Marcador de pie de página"/>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es-MX"/>
          </a:p>
        </p:txBody>
      </p:sp>
      <p:sp>
        <p:nvSpPr>
          <p:cNvPr id="18" name="17 Marcador de número de diapositiva"/>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BF9EE9EF-066A-49CE-A79D-8A5BCE414D8C}" type="slidenum">
              <a:rPr lang="es-MX" smtClean="0"/>
              <a:t>‹Nº›</a:t>
            </a:fld>
            <a:endParaRPr lang="es-MX"/>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hf hdr="0" ftr="0" dt="0"/>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4.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23.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28.jp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575700" y="2751367"/>
            <a:ext cx="7772400" cy="1829761"/>
          </a:xfrm>
        </p:spPr>
        <p:txBody>
          <a:bodyPr>
            <a:noAutofit/>
          </a:bodyPr>
          <a:lstStyle/>
          <a:p>
            <a:pPr algn="ctr"/>
            <a:r>
              <a:rPr lang="es-ES" sz="2800" dirty="0" smtClean="0"/>
              <a:t>Modelo de economía abierta</a:t>
            </a:r>
            <a:br>
              <a:rPr lang="es-ES" sz="2800" dirty="0" smtClean="0"/>
            </a:br>
            <a:endParaRPr lang="es-MX" sz="2800" dirty="0"/>
          </a:p>
        </p:txBody>
      </p:sp>
      <p:sp>
        <p:nvSpPr>
          <p:cNvPr id="3" name="2 Subtítulo"/>
          <p:cNvSpPr>
            <a:spLocks noGrp="1"/>
          </p:cNvSpPr>
          <p:nvPr>
            <p:ph type="subTitle" idx="1"/>
          </p:nvPr>
        </p:nvSpPr>
        <p:spPr>
          <a:xfrm>
            <a:off x="685800" y="6223153"/>
            <a:ext cx="7702624" cy="590223"/>
          </a:xfrm>
        </p:spPr>
        <p:txBody>
          <a:bodyPr/>
          <a:lstStyle/>
          <a:p>
            <a:r>
              <a:rPr lang="es-ES" dirty="0" smtClean="0"/>
              <a:t>Presenta: Mtro. Elías Eduardo Gutiérrez Alva</a:t>
            </a:r>
            <a:endParaRPr lang="es-MX" dirty="0"/>
          </a:p>
        </p:txBody>
      </p:sp>
      <p:sp>
        <p:nvSpPr>
          <p:cNvPr id="4" name="3 Rectángulo"/>
          <p:cNvSpPr/>
          <p:nvPr/>
        </p:nvSpPr>
        <p:spPr>
          <a:xfrm>
            <a:off x="1043608" y="188640"/>
            <a:ext cx="6624736" cy="4893647"/>
          </a:xfrm>
          <a:prstGeom prst="rect">
            <a:avLst/>
          </a:prstGeom>
        </p:spPr>
        <p:txBody>
          <a:bodyPr wrap="square">
            <a:spAutoFit/>
          </a:bodyPr>
          <a:lstStyle/>
          <a:p>
            <a:pPr algn="ctr"/>
            <a:r>
              <a:rPr lang="es-ES" sz="2400" dirty="0"/>
              <a:t>Universidad Autónoma del Estado de México</a:t>
            </a:r>
            <a:br>
              <a:rPr lang="es-ES" sz="2400" dirty="0"/>
            </a:br>
            <a:r>
              <a:rPr lang="es-ES" sz="2400" dirty="0"/>
              <a:t>Facultad de Economía</a:t>
            </a:r>
            <a:br>
              <a:rPr lang="es-ES" sz="2400" dirty="0"/>
            </a:br>
            <a:r>
              <a:rPr lang="es-ES" sz="2400" dirty="0"/>
              <a:t/>
            </a:r>
            <a:br>
              <a:rPr lang="es-ES" sz="2400" dirty="0"/>
            </a:br>
            <a:r>
              <a:rPr lang="es-ES" sz="2400" dirty="0"/>
              <a:t>Licenciatura en </a:t>
            </a:r>
            <a:r>
              <a:rPr lang="es-ES" sz="2400" dirty="0" smtClean="0"/>
              <a:t>Economía</a:t>
            </a:r>
            <a:r>
              <a:rPr lang="es-ES" sz="2400" dirty="0"/>
              <a:t/>
            </a:r>
            <a:br>
              <a:rPr lang="es-ES" sz="2400" dirty="0"/>
            </a:br>
            <a:r>
              <a:rPr lang="es-ES" sz="2400" dirty="0"/>
              <a:t/>
            </a:r>
            <a:br>
              <a:rPr lang="es-ES" sz="2400" dirty="0"/>
            </a:br>
            <a:r>
              <a:rPr lang="es-ES" sz="2400" dirty="0" smtClean="0"/>
              <a:t>Macroeconomía </a:t>
            </a:r>
            <a:r>
              <a:rPr lang="es-ES" sz="2400" dirty="0"/>
              <a:t/>
            </a:r>
            <a:br>
              <a:rPr lang="es-ES" sz="2400" dirty="0"/>
            </a:br>
            <a:endParaRPr lang="es-ES" sz="2400" dirty="0" smtClean="0"/>
          </a:p>
          <a:p>
            <a:pPr algn="ctr"/>
            <a:endParaRPr lang="es-ES" sz="2400" dirty="0" smtClean="0"/>
          </a:p>
          <a:p>
            <a:pPr algn="ctr"/>
            <a:endParaRPr lang="es-ES" sz="2400" dirty="0" smtClean="0"/>
          </a:p>
          <a:p>
            <a:pPr algn="ctr"/>
            <a:endParaRPr lang="es-ES" sz="2400" dirty="0" smtClean="0"/>
          </a:p>
          <a:p>
            <a:pPr algn="ctr"/>
            <a:endParaRPr lang="es-ES" sz="2400" dirty="0"/>
          </a:p>
          <a:p>
            <a:pPr algn="ctr"/>
            <a:r>
              <a:rPr lang="es-ES" sz="2400" dirty="0" smtClean="0"/>
              <a:t>Material </a:t>
            </a:r>
            <a:r>
              <a:rPr lang="es-ES" sz="2400" dirty="0"/>
              <a:t>didáctico: </a:t>
            </a:r>
            <a:r>
              <a:rPr lang="es-ES" sz="2400" dirty="0" smtClean="0"/>
              <a:t>Visión sólo </a:t>
            </a:r>
            <a:r>
              <a:rPr lang="es-ES" sz="2400" dirty="0" err="1" smtClean="0"/>
              <a:t>proyectables</a:t>
            </a:r>
            <a:endParaRPr lang="es-MX" sz="2400" dirty="0"/>
          </a:p>
        </p:txBody>
      </p:sp>
      <p:pic>
        <p:nvPicPr>
          <p:cNvPr id="5"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5784" y="116633"/>
            <a:ext cx="1079832" cy="97459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244408" y="44625"/>
            <a:ext cx="936104" cy="8939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6 Marcador de número de diapositiva"/>
          <p:cNvSpPr>
            <a:spLocks noGrp="1"/>
          </p:cNvSpPr>
          <p:nvPr>
            <p:ph type="sldNum" sz="quarter" idx="12"/>
          </p:nvPr>
        </p:nvSpPr>
        <p:spPr/>
        <p:txBody>
          <a:bodyPr/>
          <a:lstStyle/>
          <a:p>
            <a:fld id="{BF9EE9EF-066A-49CE-A79D-8A5BCE414D8C}" type="slidenum">
              <a:rPr lang="es-MX" smtClean="0"/>
              <a:t>1</a:t>
            </a:fld>
            <a:endParaRPr lang="es-MX"/>
          </a:p>
        </p:txBody>
      </p:sp>
      <p:sp>
        <p:nvSpPr>
          <p:cNvPr id="8" name="7 CuadroTexto"/>
          <p:cNvSpPr txBox="1"/>
          <p:nvPr/>
        </p:nvSpPr>
        <p:spPr>
          <a:xfrm>
            <a:off x="7092280" y="5229200"/>
            <a:ext cx="1944216" cy="369332"/>
          </a:xfrm>
          <a:prstGeom prst="rect">
            <a:avLst/>
          </a:prstGeom>
          <a:noFill/>
        </p:spPr>
        <p:txBody>
          <a:bodyPr wrap="square" rtlCol="0">
            <a:spAutoFit/>
          </a:bodyPr>
          <a:lstStyle/>
          <a:p>
            <a:r>
              <a:rPr lang="es-ES" dirty="0" smtClean="0">
                <a:solidFill>
                  <a:schemeClr val="bg1"/>
                </a:solidFill>
              </a:rPr>
              <a:t>OCTUBRE 2017</a:t>
            </a:r>
            <a:endParaRPr lang="es-MX" dirty="0">
              <a:solidFill>
                <a:schemeClr val="bg1"/>
              </a:solidFill>
            </a:endParaRPr>
          </a:p>
        </p:txBody>
      </p:sp>
    </p:spTree>
    <p:extLst>
      <p:ext uri="{BB962C8B-B14F-4D97-AF65-F5344CB8AC3E}">
        <p14:creationId xmlns:p14="http://schemas.microsoft.com/office/powerpoint/2010/main" val="1367639779"/>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1481328"/>
            <a:ext cx="7946852" cy="4525963"/>
          </a:xfrm>
        </p:spPr>
        <p:txBody>
          <a:bodyPr>
            <a:normAutofit fontScale="92500"/>
          </a:bodyPr>
          <a:lstStyle/>
          <a:p>
            <a:pPr algn="just"/>
            <a:r>
              <a:rPr lang="es-ES" dirty="0" smtClean="0"/>
              <a:t>Los problemas económicos trascienden </a:t>
            </a:r>
            <a:r>
              <a:rPr lang="es-ES" dirty="0"/>
              <a:t>el </a:t>
            </a:r>
            <a:r>
              <a:rPr lang="es-ES" dirty="0" smtClean="0"/>
              <a:t>marco </a:t>
            </a:r>
            <a:r>
              <a:rPr lang="es-ES" dirty="0"/>
              <a:t>de las fronteras nacionales y se modifica la </a:t>
            </a:r>
            <a:r>
              <a:rPr lang="es-ES" dirty="0" smtClean="0"/>
              <a:t>instrumentación </a:t>
            </a:r>
            <a:r>
              <a:rPr lang="es-MX" dirty="0" smtClean="0"/>
              <a:t>de </a:t>
            </a:r>
            <a:r>
              <a:rPr lang="es-MX" dirty="0"/>
              <a:t>la política económica.</a:t>
            </a:r>
          </a:p>
          <a:p>
            <a:pPr algn="just"/>
            <a:r>
              <a:rPr lang="es-ES" dirty="0" smtClean="0"/>
              <a:t>La </a:t>
            </a:r>
            <a:r>
              <a:rPr lang="es-ES" dirty="0"/>
              <a:t>intensidad y el elevado volumen de los intercambios </a:t>
            </a:r>
            <a:r>
              <a:rPr lang="es-ES" dirty="0" smtClean="0"/>
              <a:t>internacionales de </a:t>
            </a:r>
            <a:r>
              <a:rPr lang="es-ES" dirty="0"/>
              <a:t>bienes y servicios, así como el alto grado de movilidad alcanzado por los </a:t>
            </a:r>
            <a:r>
              <a:rPr lang="es-ES" dirty="0" smtClean="0"/>
              <a:t>factores productivos</a:t>
            </a:r>
            <a:r>
              <a:rPr lang="es-ES" dirty="0"/>
              <a:t>, en especial el capital, han desembocado en una acusada </a:t>
            </a:r>
            <a:r>
              <a:rPr lang="es-ES" dirty="0" smtClean="0"/>
              <a:t>interdependencia de </a:t>
            </a:r>
            <a:r>
              <a:rPr lang="es-ES" dirty="0"/>
              <a:t>las economías </a:t>
            </a:r>
            <a:r>
              <a:rPr lang="es-ES" dirty="0" smtClean="0"/>
              <a:t>nacionales.</a:t>
            </a:r>
            <a:endParaRPr lang="es-ES" dirty="0"/>
          </a:p>
        </p:txBody>
      </p:sp>
      <p:sp>
        <p:nvSpPr>
          <p:cNvPr id="2" name="1 Título"/>
          <p:cNvSpPr>
            <a:spLocks noGrp="1"/>
          </p:cNvSpPr>
          <p:nvPr>
            <p:ph type="title"/>
          </p:nvPr>
        </p:nvSpPr>
        <p:spPr/>
        <p:txBody>
          <a:bodyPr>
            <a:normAutofit fontScale="90000"/>
          </a:bodyPr>
          <a:lstStyle/>
          <a:p>
            <a:r>
              <a:rPr lang="es-ES" dirty="0" smtClean="0"/>
              <a:t>Internacionalización de la </a:t>
            </a:r>
            <a:r>
              <a:rPr lang="es-ES" dirty="0" smtClean="0"/>
              <a:t/>
            </a:r>
            <a:br>
              <a:rPr lang="es-ES" dirty="0" smtClean="0"/>
            </a:br>
            <a:r>
              <a:rPr lang="es-ES" dirty="0" smtClean="0"/>
              <a:t>actividad </a:t>
            </a:r>
            <a:r>
              <a:rPr lang="es-ES" dirty="0" smtClean="0"/>
              <a:t>económica </a:t>
            </a:r>
            <a:endParaRPr lang="es-MX" dirty="0"/>
          </a:p>
        </p:txBody>
      </p:sp>
      <p:sp>
        <p:nvSpPr>
          <p:cNvPr id="4" name="3 Marcador de número de diapositiva"/>
          <p:cNvSpPr>
            <a:spLocks noGrp="1"/>
          </p:cNvSpPr>
          <p:nvPr>
            <p:ph type="sldNum" sz="quarter" idx="12"/>
          </p:nvPr>
        </p:nvSpPr>
        <p:spPr/>
        <p:txBody>
          <a:bodyPr/>
          <a:lstStyle/>
          <a:p>
            <a:fld id="{BF9EE9EF-066A-49CE-A79D-8A5BCE414D8C}" type="slidenum">
              <a:rPr lang="es-MX" smtClean="0"/>
              <a:t>10</a:t>
            </a:fld>
            <a:endParaRPr lang="es-MX"/>
          </a:p>
        </p:txBody>
      </p:sp>
      <p:pic>
        <p:nvPicPr>
          <p:cNvPr id="819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64105" y="0"/>
            <a:ext cx="1479895" cy="128339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717601126"/>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457200" y="1481328"/>
            <a:ext cx="8003232" cy="4525963"/>
          </a:xfrm>
        </p:spPr>
        <p:txBody>
          <a:bodyPr>
            <a:normAutofit fontScale="77500" lnSpcReduction="20000"/>
          </a:bodyPr>
          <a:lstStyle/>
          <a:p>
            <a:pPr marL="624078" indent="-514350" algn="just">
              <a:buFont typeface="+mj-lt"/>
              <a:buAutoNum type="arabicPeriod"/>
            </a:pPr>
            <a:r>
              <a:rPr lang="es-ES" dirty="0" smtClean="0"/>
              <a:t>El </a:t>
            </a:r>
            <a:r>
              <a:rPr lang="es-ES" dirty="0"/>
              <a:t>principio de paridad del poder adquisitivo</a:t>
            </a:r>
            <a:r>
              <a:rPr lang="es-MX" dirty="0"/>
              <a:t>, el </a:t>
            </a:r>
            <a:r>
              <a:rPr lang="es-ES" dirty="0"/>
              <a:t>comercio internacional determina que el nivel general de precios no pueda diferir del registrado por los países con los que </a:t>
            </a:r>
            <a:r>
              <a:rPr lang="es-ES" dirty="0" smtClean="0"/>
              <a:t>comercia.</a:t>
            </a:r>
            <a:endParaRPr lang="es-ES" dirty="0"/>
          </a:p>
          <a:p>
            <a:pPr marL="624078" indent="-514350" algn="just">
              <a:buFont typeface="+mj-lt"/>
              <a:buAutoNum type="arabicPeriod"/>
            </a:pPr>
            <a:r>
              <a:rPr lang="es-ES" dirty="0"/>
              <a:t>El elevado grado de movilidad del capital existente en la actualidad </a:t>
            </a:r>
            <a:r>
              <a:rPr lang="es-MX" dirty="0"/>
              <a:t>renueva el principio de la paridad de tipos de </a:t>
            </a:r>
            <a:r>
              <a:rPr lang="es-MX" dirty="0" smtClean="0"/>
              <a:t>interés</a:t>
            </a:r>
            <a:r>
              <a:rPr lang="es-ES" dirty="0" smtClean="0"/>
              <a:t>.</a:t>
            </a:r>
            <a:endParaRPr lang="es-ES" dirty="0"/>
          </a:p>
          <a:p>
            <a:pPr marL="624078" indent="-514350" algn="just">
              <a:buFont typeface="+mj-lt"/>
              <a:buAutoNum type="arabicPeriod"/>
            </a:pPr>
            <a:r>
              <a:rPr lang="es-ES" dirty="0"/>
              <a:t>El volumen y la fluidez de los movimientos de capital actualiza el enfoque monetario de la balanza de pagos</a:t>
            </a:r>
            <a:r>
              <a:rPr lang="es-MX" dirty="0"/>
              <a:t>, ya que cualquier distorsión, sea expansión </a:t>
            </a:r>
            <a:r>
              <a:rPr lang="es-ES" dirty="0"/>
              <a:t> o contracción monetaria, influye directamente sobre los tipos de interés, los niveles de gasto y de precios, y las balanzas corriente y de capitales.</a:t>
            </a:r>
          </a:p>
          <a:p>
            <a:pPr marL="624078" indent="-514350" algn="just">
              <a:buFont typeface="+mj-lt"/>
              <a:buAutoNum type="arabicPeriod"/>
            </a:pPr>
            <a:r>
              <a:rPr lang="es-ES" dirty="0"/>
              <a:t>En una economía </a:t>
            </a:r>
            <a:r>
              <a:rPr lang="es-ES" dirty="0" smtClean="0"/>
              <a:t>globalizada </a:t>
            </a:r>
            <a:r>
              <a:rPr lang="es-ES" dirty="0"/>
              <a:t>como la actual, las expectativas de los diferentes agentes económicos </a:t>
            </a:r>
            <a:r>
              <a:rPr lang="es-MX" dirty="0"/>
              <a:t>juegan un papel relevante en varios </a:t>
            </a:r>
            <a:r>
              <a:rPr lang="es-ES" dirty="0" smtClean="0"/>
              <a:t>sentidos.</a:t>
            </a:r>
            <a:endParaRPr lang="es-MX" dirty="0"/>
          </a:p>
          <a:p>
            <a:pPr algn="just"/>
            <a:endParaRPr lang="es-MX" dirty="0"/>
          </a:p>
        </p:txBody>
      </p:sp>
      <p:sp>
        <p:nvSpPr>
          <p:cNvPr id="3" name="2 Marcador de número de diapositiva"/>
          <p:cNvSpPr>
            <a:spLocks noGrp="1"/>
          </p:cNvSpPr>
          <p:nvPr>
            <p:ph type="sldNum" sz="quarter" idx="12"/>
          </p:nvPr>
        </p:nvSpPr>
        <p:spPr/>
        <p:txBody>
          <a:bodyPr/>
          <a:lstStyle/>
          <a:p>
            <a:fld id="{BF9EE9EF-066A-49CE-A79D-8A5BCE414D8C}" type="slidenum">
              <a:rPr lang="es-MX" smtClean="0"/>
              <a:t>11</a:t>
            </a:fld>
            <a:endParaRPr lang="es-MX"/>
          </a:p>
        </p:txBody>
      </p:sp>
      <p:sp>
        <p:nvSpPr>
          <p:cNvPr id="4" name="3 Título"/>
          <p:cNvSpPr>
            <a:spLocks noGrp="1"/>
          </p:cNvSpPr>
          <p:nvPr>
            <p:ph type="title"/>
          </p:nvPr>
        </p:nvSpPr>
        <p:spPr/>
        <p:txBody>
          <a:bodyPr>
            <a:normAutofit fontScale="90000"/>
          </a:bodyPr>
          <a:lstStyle/>
          <a:p>
            <a:r>
              <a:rPr lang="es-ES" dirty="0" smtClean="0"/>
              <a:t>Restricciones a la política económica</a:t>
            </a:r>
            <a:endParaRPr lang="es-MX" dirty="0"/>
          </a:p>
        </p:txBody>
      </p:sp>
      <p:pic>
        <p:nvPicPr>
          <p:cNvPr id="921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724363" y="0"/>
            <a:ext cx="2419637" cy="117976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744294937"/>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1481328"/>
            <a:ext cx="7931224" cy="4525963"/>
          </a:xfrm>
        </p:spPr>
        <p:txBody>
          <a:bodyPr>
            <a:normAutofit/>
          </a:bodyPr>
          <a:lstStyle/>
          <a:p>
            <a:pPr marL="624078" indent="-514350" algn="just">
              <a:buFont typeface="+mj-lt"/>
              <a:buAutoNum type="arabicPeriod"/>
            </a:pPr>
            <a:r>
              <a:rPr lang="es-ES" dirty="0" smtClean="0"/>
              <a:t>Que toda economía abierta al exterior ha de guardar una estricta disciplina macroeconómica, de tal manera que no registre divergencias en sus principales variables económicas (precios, tipos de interés, finanzas públicas, etc.) con respecto a los países de su entorno. </a:t>
            </a:r>
          </a:p>
          <a:p>
            <a:pPr marL="624078" indent="-514350" algn="just">
              <a:buFont typeface="+mj-lt"/>
              <a:buAutoNum type="arabicPeriod"/>
            </a:pPr>
            <a:r>
              <a:rPr lang="es-ES" dirty="0" smtClean="0"/>
              <a:t>Que </a:t>
            </a:r>
            <a:r>
              <a:rPr lang="es-ES" dirty="0"/>
              <a:t>en un mundo como el actual, de una alta movilidad internacional del capital</a:t>
            </a:r>
            <a:r>
              <a:rPr lang="es-ES" dirty="0" smtClean="0"/>
              <a:t>, la </a:t>
            </a:r>
            <a:r>
              <a:rPr lang="es-ES" dirty="0"/>
              <a:t>política económica autónoma es inviable. </a:t>
            </a:r>
            <a:endParaRPr lang="es-MX" dirty="0"/>
          </a:p>
        </p:txBody>
      </p:sp>
      <p:sp>
        <p:nvSpPr>
          <p:cNvPr id="2" name="1 Título"/>
          <p:cNvSpPr>
            <a:spLocks noGrp="1"/>
          </p:cNvSpPr>
          <p:nvPr>
            <p:ph type="title"/>
          </p:nvPr>
        </p:nvSpPr>
        <p:spPr/>
        <p:txBody>
          <a:bodyPr>
            <a:normAutofit fontScale="90000"/>
          </a:bodyPr>
          <a:lstStyle/>
          <a:p>
            <a:r>
              <a:rPr lang="es-ES" dirty="0" smtClean="0"/>
              <a:t>Dos lecciones de política económica</a:t>
            </a:r>
            <a:endParaRPr lang="es-MX" dirty="0"/>
          </a:p>
        </p:txBody>
      </p:sp>
      <p:sp>
        <p:nvSpPr>
          <p:cNvPr id="4" name="3 Marcador de número de diapositiva"/>
          <p:cNvSpPr>
            <a:spLocks noGrp="1"/>
          </p:cNvSpPr>
          <p:nvPr>
            <p:ph type="sldNum" sz="quarter" idx="12"/>
          </p:nvPr>
        </p:nvSpPr>
        <p:spPr/>
        <p:txBody>
          <a:bodyPr/>
          <a:lstStyle/>
          <a:p>
            <a:fld id="{BF9EE9EF-066A-49CE-A79D-8A5BCE414D8C}" type="slidenum">
              <a:rPr lang="es-MX" smtClean="0"/>
              <a:t>12</a:t>
            </a:fld>
            <a:endParaRPr lang="es-MX"/>
          </a:p>
        </p:txBody>
      </p:sp>
      <p:pic>
        <p:nvPicPr>
          <p:cNvPr id="1024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45938" y="-88"/>
            <a:ext cx="2298062" cy="12083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443429598"/>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normAutofit/>
          </a:bodyPr>
          <a:lstStyle/>
          <a:p>
            <a:pPr algn="just"/>
            <a:r>
              <a:rPr lang="es-ES" dirty="0" smtClean="0"/>
              <a:t>Una </a:t>
            </a:r>
            <a:r>
              <a:rPr lang="es-ES" dirty="0"/>
              <a:t>economía supone desviar el centro </a:t>
            </a:r>
            <a:r>
              <a:rPr lang="es-ES" dirty="0" smtClean="0"/>
              <a:t>de gravedad </a:t>
            </a:r>
            <a:r>
              <a:rPr lang="es-ES" dirty="0"/>
              <a:t>del análisis económico, </a:t>
            </a:r>
            <a:r>
              <a:rPr lang="es-ES" dirty="0" smtClean="0"/>
              <a:t>con los registros internos y en </a:t>
            </a:r>
            <a:r>
              <a:rPr lang="es-ES" dirty="0"/>
              <a:t>los diferenciales existentes entre las variables </a:t>
            </a:r>
            <a:r>
              <a:rPr lang="es-ES" dirty="0" smtClean="0"/>
              <a:t>macroeconómicas internas </a:t>
            </a:r>
            <a:r>
              <a:rPr lang="es-ES" dirty="0"/>
              <a:t>y las correspondientes a los países con los cuales </a:t>
            </a:r>
            <a:r>
              <a:rPr lang="es-ES" dirty="0" smtClean="0"/>
              <a:t>intercambiamos </a:t>
            </a:r>
            <a:r>
              <a:rPr lang="es-MX" dirty="0" smtClean="0"/>
              <a:t>bienes</a:t>
            </a:r>
            <a:r>
              <a:rPr lang="es-MX" dirty="0"/>
              <a:t>, servicios y capitales.</a:t>
            </a:r>
          </a:p>
        </p:txBody>
      </p:sp>
      <p:sp>
        <p:nvSpPr>
          <p:cNvPr id="2" name="1 Título"/>
          <p:cNvSpPr>
            <a:spLocks noGrp="1"/>
          </p:cNvSpPr>
          <p:nvPr>
            <p:ph type="title"/>
          </p:nvPr>
        </p:nvSpPr>
        <p:spPr/>
        <p:txBody>
          <a:bodyPr/>
          <a:lstStyle/>
          <a:p>
            <a:r>
              <a:rPr lang="es-ES" dirty="0" smtClean="0"/>
              <a:t>Apertura al exterior</a:t>
            </a:r>
            <a:endParaRPr lang="es-MX" dirty="0"/>
          </a:p>
        </p:txBody>
      </p:sp>
      <p:sp>
        <p:nvSpPr>
          <p:cNvPr id="4" name="3 Marcador de número de diapositiva"/>
          <p:cNvSpPr>
            <a:spLocks noGrp="1"/>
          </p:cNvSpPr>
          <p:nvPr>
            <p:ph type="sldNum" sz="quarter" idx="12"/>
          </p:nvPr>
        </p:nvSpPr>
        <p:spPr/>
        <p:txBody>
          <a:bodyPr/>
          <a:lstStyle/>
          <a:p>
            <a:fld id="{BF9EE9EF-066A-49CE-A79D-8A5BCE414D8C}" type="slidenum">
              <a:rPr lang="es-MX" smtClean="0"/>
              <a:t>13</a:t>
            </a:fld>
            <a:endParaRPr lang="es-MX"/>
          </a:p>
        </p:txBody>
      </p:sp>
      <p:pic>
        <p:nvPicPr>
          <p:cNvPr id="5" name="Imagen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195736" y="4437112"/>
            <a:ext cx="4643797" cy="1786075"/>
          </a:xfrm>
          <a:prstGeom prst="rect">
            <a:avLst/>
          </a:prstGeom>
        </p:spPr>
      </p:pic>
    </p:spTree>
    <p:extLst>
      <p:ext uri="{BB962C8B-B14F-4D97-AF65-F5344CB8AC3E}">
        <p14:creationId xmlns:p14="http://schemas.microsoft.com/office/powerpoint/2010/main" val="2985260747"/>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1481328"/>
            <a:ext cx="7211144" cy="4525963"/>
          </a:xfrm>
        </p:spPr>
        <p:txBody>
          <a:bodyPr>
            <a:normAutofit fontScale="92500" lnSpcReduction="10000"/>
          </a:bodyPr>
          <a:lstStyle/>
          <a:p>
            <a:pPr algn="just"/>
            <a:r>
              <a:rPr lang="es-ES" dirty="0"/>
              <a:t>La Política Económica se ha centrado tradicionalmente en el estudio </a:t>
            </a:r>
            <a:r>
              <a:rPr lang="es-ES" dirty="0" smtClean="0"/>
              <a:t>del </a:t>
            </a:r>
            <a:r>
              <a:rPr lang="es-ES" dirty="0"/>
              <a:t>equilibrio interno y </a:t>
            </a:r>
            <a:r>
              <a:rPr lang="es-ES" dirty="0" smtClean="0"/>
              <a:t>del </a:t>
            </a:r>
            <a:r>
              <a:rPr lang="es-ES" dirty="0"/>
              <a:t>equilibrio externo. </a:t>
            </a:r>
            <a:endParaRPr lang="es-ES" dirty="0" smtClean="0"/>
          </a:p>
          <a:p>
            <a:pPr algn="just"/>
            <a:r>
              <a:rPr lang="es-ES" dirty="0" smtClean="0"/>
              <a:t>El equilibrio interno es </a:t>
            </a:r>
            <a:r>
              <a:rPr lang="es-ES" dirty="0"/>
              <a:t>aquella </a:t>
            </a:r>
            <a:r>
              <a:rPr lang="es-ES" dirty="0" smtClean="0"/>
              <a:t>situación en </a:t>
            </a:r>
            <a:r>
              <a:rPr lang="es-ES" dirty="0"/>
              <a:t>la que una economía alcanza el pleno empleo con estabilidad de precios. </a:t>
            </a:r>
            <a:endParaRPr lang="es-ES" dirty="0" smtClean="0"/>
          </a:p>
          <a:p>
            <a:pPr algn="just"/>
            <a:r>
              <a:rPr lang="es-ES" dirty="0" smtClean="0"/>
              <a:t>El equilibrio externo se </a:t>
            </a:r>
            <a:r>
              <a:rPr lang="es-ES" dirty="0"/>
              <a:t>asimila al equilibrio de la balanza de </a:t>
            </a:r>
            <a:r>
              <a:rPr lang="es-ES" dirty="0" smtClean="0"/>
              <a:t>pagos.</a:t>
            </a:r>
            <a:endParaRPr lang="es-ES" dirty="0"/>
          </a:p>
          <a:p>
            <a:pPr algn="just"/>
            <a:r>
              <a:rPr lang="es-ES" dirty="0"/>
              <a:t>Hasta no hace mucho tiempo ambas situaciones se analizaban por separado, </a:t>
            </a:r>
            <a:r>
              <a:rPr lang="es-ES" dirty="0" smtClean="0"/>
              <a:t>ignorando las </a:t>
            </a:r>
            <a:r>
              <a:rPr lang="es-ES" dirty="0"/>
              <a:t>evidentes interrelaciones existentes. </a:t>
            </a:r>
          </a:p>
        </p:txBody>
      </p:sp>
      <p:sp>
        <p:nvSpPr>
          <p:cNvPr id="2" name="1 Título"/>
          <p:cNvSpPr>
            <a:spLocks noGrp="1"/>
          </p:cNvSpPr>
          <p:nvPr>
            <p:ph type="title"/>
          </p:nvPr>
        </p:nvSpPr>
        <p:spPr>
          <a:xfrm>
            <a:off x="457200" y="274638"/>
            <a:ext cx="6923112" cy="1143000"/>
          </a:xfrm>
        </p:spPr>
        <p:txBody>
          <a:bodyPr>
            <a:noAutofit/>
          </a:bodyPr>
          <a:lstStyle/>
          <a:p>
            <a:r>
              <a:rPr lang="es-MX" sz="3200" b="1" dirty="0" smtClean="0"/>
              <a:t>DESEQUILIBRIO EXTERIOR</a:t>
            </a:r>
            <a:endParaRPr lang="es-MX" sz="3200" dirty="0"/>
          </a:p>
        </p:txBody>
      </p:sp>
      <p:sp>
        <p:nvSpPr>
          <p:cNvPr id="4" name="3 Marcador de número de diapositiva"/>
          <p:cNvSpPr>
            <a:spLocks noGrp="1"/>
          </p:cNvSpPr>
          <p:nvPr>
            <p:ph type="sldNum" sz="quarter" idx="12"/>
          </p:nvPr>
        </p:nvSpPr>
        <p:spPr/>
        <p:txBody>
          <a:bodyPr/>
          <a:lstStyle/>
          <a:p>
            <a:fld id="{BF9EE9EF-066A-49CE-A79D-8A5BCE414D8C}" type="slidenum">
              <a:rPr lang="es-MX" smtClean="0"/>
              <a:t>14</a:t>
            </a:fld>
            <a:endParaRPr lang="es-MX"/>
          </a:p>
        </p:txBody>
      </p:sp>
      <p:pic>
        <p:nvPicPr>
          <p:cNvPr id="11266" name="Picture 2" descr="Resultado de imagen para desequilibrio exterior"/>
          <p:cNvPicPr>
            <a:picLocks noChangeAspect="1" noChangeArrowheads="1"/>
          </p:cNvPicPr>
          <p:nvPr/>
        </p:nvPicPr>
        <p:blipFill rotWithShape="1">
          <a:blip r:embed="rId2">
            <a:extLst>
              <a:ext uri="{28A0092B-C50C-407E-A947-70E740481C1C}">
                <a14:useLocalDpi xmlns:a14="http://schemas.microsoft.com/office/drawing/2010/main" val="0"/>
              </a:ext>
            </a:extLst>
          </a:blip>
          <a:srcRect l="10449" r="10994"/>
          <a:stretch/>
        </p:blipFill>
        <p:spPr bwMode="auto">
          <a:xfrm>
            <a:off x="7668344" y="5750"/>
            <a:ext cx="1475656" cy="140702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34517808"/>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normAutofit/>
          </a:bodyPr>
          <a:lstStyle/>
          <a:p>
            <a:pPr algn="just"/>
            <a:r>
              <a:rPr lang="es-ES" dirty="0" smtClean="0"/>
              <a:t>Se </a:t>
            </a:r>
            <a:r>
              <a:rPr lang="es-ES" dirty="0"/>
              <a:t>relaciona con el desajuste del sector exterior de la economía.</a:t>
            </a:r>
          </a:p>
          <a:p>
            <a:pPr algn="just"/>
            <a:r>
              <a:rPr lang="es-MX" dirty="0" smtClean="0"/>
              <a:t>Un déficit por cuenta corriente supone, desde el punto de vista macroeconómico, que el ahorro nacional no es suficiente para financiar la inversión y/o gasto público, por lo que se tiene que recurrir al ahorro exterior para poder financiarlo. </a:t>
            </a:r>
            <a:endParaRPr lang="es-MX" i="1" dirty="0"/>
          </a:p>
        </p:txBody>
      </p:sp>
      <p:sp>
        <p:nvSpPr>
          <p:cNvPr id="2" name="1 Título"/>
          <p:cNvSpPr>
            <a:spLocks noGrp="1"/>
          </p:cNvSpPr>
          <p:nvPr>
            <p:ph type="title"/>
          </p:nvPr>
        </p:nvSpPr>
        <p:spPr/>
        <p:txBody>
          <a:bodyPr/>
          <a:lstStyle/>
          <a:p>
            <a:r>
              <a:rPr lang="es-ES" dirty="0" smtClean="0"/>
              <a:t>Desequilibrio externo</a:t>
            </a:r>
            <a:endParaRPr lang="es-MX" dirty="0"/>
          </a:p>
        </p:txBody>
      </p:sp>
      <p:sp>
        <p:nvSpPr>
          <p:cNvPr id="4" name="3 Marcador de número de diapositiva"/>
          <p:cNvSpPr>
            <a:spLocks noGrp="1"/>
          </p:cNvSpPr>
          <p:nvPr>
            <p:ph type="sldNum" sz="quarter" idx="12"/>
          </p:nvPr>
        </p:nvSpPr>
        <p:spPr/>
        <p:txBody>
          <a:bodyPr/>
          <a:lstStyle/>
          <a:p>
            <a:fld id="{BF9EE9EF-066A-49CE-A79D-8A5BCE414D8C}" type="slidenum">
              <a:rPr lang="es-MX" smtClean="0"/>
              <a:t>15</a:t>
            </a:fld>
            <a:endParaRPr lang="es-MX"/>
          </a:p>
        </p:txBody>
      </p:sp>
      <p:pic>
        <p:nvPicPr>
          <p:cNvPr id="6" name="Imagen 5"/>
          <p:cNvPicPr>
            <a:picLocks noChangeAspect="1"/>
          </p:cNvPicPr>
          <p:nvPr/>
        </p:nvPicPr>
        <p:blipFill>
          <a:blip r:embed="rId2" cstate="print">
            <a:extLst>
              <a:ext uri="{BEBA8EAE-BF5A-486C-A8C5-ECC9F3942E4B}">
                <a14:imgProps xmlns:a14="http://schemas.microsoft.com/office/drawing/2010/main">
                  <a14:imgLayer r:embed="rId3">
                    <a14:imgEffect>
                      <a14:backgroundRemoval t="10000" b="90000" l="10000" r="90000"/>
                    </a14:imgEffect>
                  </a14:imgLayer>
                </a14:imgProps>
              </a:ext>
              <a:ext uri="{28A0092B-C50C-407E-A947-70E740481C1C}">
                <a14:useLocalDpi xmlns:a14="http://schemas.microsoft.com/office/drawing/2010/main" val="0"/>
              </a:ext>
            </a:extLst>
          </a:blip>
          <a:stretch>
            <a:fillRect/>
          </a:stretch>
        </p:blipFill>
        <p:spPr>
          <a:xfrm>
            <a:off x="4572664" y="4657097"/>
            <a:ext cx="4114136" cy="2037944"/>
          </a:xfrm>
          <a:prstGeom prst="rect">
            <a:avLst/>
          </a:prstGeom>
        </p:spPr>
      </p:pic>
    </p:spTree>
    <p:extLst>
      <p:ext uri="{BB962C8B-B14F-4D97-AF65-F5344CB8AC3E}">
        <p14:creationId xmlns:p14="http://schemas.microsoft.com/office/powerpoint/2010/main" val="70546168"/>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lstStyle/>
          <a:p>
            <a:r>
              <a:rPr lang="es-ES" dirty="0"/>
              <a:t>Matemáticamente </a:t>
            </a:r>
          </a:p>
          <a:p>
            <a:pPr marL="109728" indent="0" algn="ctr">
              <a:buNone/>
            </a:pPr>
            <a:r>
              <a:rPr lang="es-ES" dirty="0" smtClean="0"/>
              <a:t>Y = C + I + G + X – M 	(1)</a:t>
            </a:r>
          </a:p>
          <a:p>
            <a:pPr marL="109728" indent="0">
              <a:buNone/>
            </a:pPr>
            <a:r>
              <a:rPr lang="es-ES" dirty="0" smtClean="0"/>
              <a:t>Donde:</a:t>
            </a:r>
          </a:p>
          <a:p>
            <a:pPr marL="109728" indent="0">
              <a:buNone/>
            </a:pPr>
            <a:r>
              <a:rPr lang="es-ES" dirty="0" smtClean="0"/>
              <a:t>Y </a:t>
            </a:r>
            <a:r>
              <a:rPr lang="es-ES" dirty="0"/>
              <a:t>=</a:t>
            </a:r>
            <a:r>
              <a:rPr lang="es-ES" dirty="0" smtClean="0"/>
              <a:t> Renta nacional </a:t>
            </a:r>
          </a:p>
          <a:p>
            <a:pPr marL="109728" indent="0">
              <a:buNone/>
            </a:pPr>
            <a:r>
              <a:rPr lang="es-ES" dirty="0" smtClean="0"/>
              <a:t>C </a:t>
            </a:r>
            <a:r>
              <a:rPr lang="es-ES" dirty="0"/>
              <a:t>=</a:t>
            </a:r>
            <a:r>
              <a:rPr lang="es-ES" dirty="0" smtClean="0"/>
              <a:t> Consumo privado</a:t>
            </a:r>
          </a:p>
          <a:p>
            <a:pPr marL="109728" indent="0">
              <a:buNone/>
            </a:pPr>
            <a:r>
              <a:rPr lang="es-ES" dirty="0" smtClean="0"/>
              <a:t>I </a:t>
            </a:r>
            <a:r>
              <a:rPr lang="es-ES" dirty="0"/>
              <a:t>=</a:t>
            </a:r>
            <a:r>
              <a:rPr lang="es-ES" dirty="0" smtClean="0"/>
              <a:t> Inversión privada </a:t>
            </a:r>
          </a:p>
          <a:p>
            <a:pPr marL="109728" indent="0">
              <a:buNone/>
            </a:pPr>
            <a:r>
              <a:rPr lang="es-ES" dirty="0" smtClean="0"/>
              <a:t>G = Gasto de público total</a:t>
            </a:r>
          </a:p>
          <a:p>
            <a:pPr marL="109728" indent="0">
              <a:buNone/>
            </a:pPr>
            <a:r>
              <a:rPr lang="es-ES" dirty="0" smtClean="0"/>
              <a:t>X = Exportaciones de bienes y servicios</a:t>
            </a:r>
          </a:p>
          <a:p>
            <a:pPr marL="109728" indent="0">
              <a:buNone/>
            </a:pPr>
            <a:r>
              <a:rPr lang="es-ES" dirty="0" smtClean="0"/>
              <a:t>M = Importaciones de bienes y servicios</a:t>
            </a:r>
            <a:endParaRPr lang="es-MX" dirty="0"/>
          </a:p>
        </p:txBody>
      </p:sp>
      <p:sp>
        <p:nvSpPr>
          <p:cNvPr id="3" name="2 Título"/>
          <p:cNvSpPr>
            <a:spLocks noGrp="1"/>
          </p:cNvSpPr>
          <p:nvPr>
            <p:ph type="title"/>
          </p:nvPr>
        </p:nvSpPr>
        <p:spPr/>
        <p:txBody>
          <a:bodyPr>
            <a:normAutofit fontScale="90000"/>
          </a:bodyPr>
          <a:lstStyle/>
          <a:p>
            <a:r>
              <a:rPr lang="es-ES" dirty="0" smtClean="0"/>
              <a:t>Identidad </a:t>
            </a:r>
            <a:r>
              <a:rPr lang="es-ES" dirty="0"/>
              <a:t>básica </a:t>
            </a:r>
            <a:r>
              <a:rPr lang="es-MX" dirty="0"/>
              <a:t>de una economía abierta</a:t>
            </a:r>
            <a:r>
              <a:rPr lang="es-MX" dirty="0" smtClean="0"/>
              <a:t>:</a:t>
            </a:r>
            <a:endParaRPr lang="es-MX" dirty="0"/>
          </a:p>
        </p:txBody>
      </p:sp>
      <p:sp>
        <p:nvSpPr>
          <p:cNvPr id="4" name="3 Marcador de número de diapositiva"/>
          <p:cNvSpPr>
            <a:spLocks noGrp="1"/>
          </p:cNvSpPr>
          <p:nvPr>
            <p:ph type="sldNum" sz="quarter" idx="12"/>
          </p:nvPr>
        </p:nvSpPr>
        <p:spPr/>
        <p:txBody>
          <a:bodyPr/>
          <a:lstStyle/>
          <a:p>
            <a:fld id="{BF9EE9EF-066A-49CE-A79D-8A5BCE414D8C}" type="slidenum">
              <a:rPr lang="es-MX" smtClean="0"/>
              <a:t>16</a:t>
            </a:fld>
            <a:endParaRPr lang="es-MX"/>
          </a:p>
        </p:txBody>
      </p:sp>
    </p:spTree>
    <p:extLst>
      <p:ext uri="{BB962C8B-B14F-4D97-AF65-F5344CB8AC3E}">
        <p14:creationId xmlns:p14="http://schemas.microsoft.com/office/powerpoint/2010/main" val="1005840161"/>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normAutofit fontScale="92500" lnSpcReduction="10000"/>
          </a:bodyPr>
          <a:lstStyle/>
          <a:p>
            <a:pPr marL="109728" indent="0">
              <a:buNone/>
            </a:pPr>
            <a:r>
              <a:rPr lang="es-ES" dirty="0" smtClean="0"/>
              <a:t>Si  C + I +G = Absorción de los residentes 	(A)</a:t>
            </a:r>
          </a:p>
          <a:p>
            <a:pPr marL="109728" indent="0">
              <a:buNone/>
            </a:pPr>
            <a:r>
              <a:rPr lang="es-ES" dirty="0" smtClean="0"/>
              <a:t>Entonces: </a:t>
            </a:r>
          </a:p>
          <a:p>
            <a:pPr marL="109728" indent="0" algn="ctr">
              <a:buNone/>
            </a:pPr>
            <a:r>
              <a:rPr lang="es-ES" dirty="0" smtClean="0"/>
              <a:t>Y = A + X – M		(2)</a:t>
            </a:r>
          </a:p>
          <a:p>
            <a:pPr marL="109728" indent="0">
              <a:buNone/>
            </a:pPr>
            <a:r>
              <a:rPr lang="es-ES" dirty="0" smtClean="0"/>
              <a:t>Por lo tanto:</a:t>
            </a:r>
          </a:p>
          <a:p>
            <a:pPr marL="109728" indent="0" algn="ctr">
              <a:buNone/>
            </a:pPr>
            <a:r>
              <a:rPr lang="es-ES" dirty="0" smtClean="0"/>
              <a:t>Y – A = X – M		(3)</a:t>
            </a:r>
          </a:p>
          <a:p>
            <a:pPr marL="109728" indent="0" algn="just">
              <a:buNone/>
            </a:pPr>
            <a:r>
              <a:rPr lang="es-ES" dirty="0"/>
              <a:t>Lo que significa que un saldo deficitario en la balanza de bienes y servicios </a:t>
            </a:r>
            <a:r>
              <a:rPr lang="es-ES" dirty="0" smtClean="0"/>
              <a:t>(M</a:t>
            </a:r>
            <a:r>
              <a:rPr lang="es-ES" i="1" dirty="0" smtClean="0"/>
              <a:t> </a:t>
            </a:r>
            <a:r>
              <a:rPr lang="es-ES" dirty="0"/>
              <a:t>&gt; </a:t>
            </a:r>
            <a:r>
              <a:rPr lang="es-ES" dirty="0" smtClean="0"/>
              <a:t>X) implica </a:t>
            </a:r>
            <a:r>
              <a:rPr lang="es-ES" dirty="0"/>
              <a:t>que el gasto total supera a la renta total </a:t>
            </a:r>
            <a:r>
              <a:rPr lang="es-ES" dirty="0" smtClean="0"/>
              <a:t>(A</a:t>
            </a:r>
            <a:r>
              <a:rPr lang="es-ES" i="1" dirty="0" smtClean="0"/>
              <a:t> </a:t>
            </a:r>
            <a:r>
              <a:rPr lang="es-ES" dirty="0" smtClean="0"/>
              <a:t>&gt; Y). </a:t>
            </a:r>
            <a:r>
              <a:rPr lang="es-ES" dirty="0"/>
              <a:t>En consecuencia, la </a:t>
            </a:r>
            <a:r>
              <a:rPr lang="es-ES" dirty="0" smtClean="0"/>
              <a:t>corrección del </a:t>
            </a:r>
            <a:r>
              <a:rPr lang="es-ES" dirty="0"/>
              <a:t>déficit deberá de basarse en la instrumentación de las medidas para equiparar </a:t>
            </a:r>
            <a:r>
              <a:rPr lang="es-ES" dirty="0" smtClean="0"/>
              <a:t>renta </a:t>
            </a:r>
            <a:r>
              <a:rPr lang="es-MX" dirty="0" smtClean="0"/>
              <a:t>y </a:t>
            </a:r>
            <a:r>
              <a:rPr lang="es-MX" dirty="0"/>
              <a:t>gasto.</a:t>
            </a:r>
            <a:endParaRPr lang="es-ES" dirty="0" smtClean="0"/>
          </a:p>
          <a:p>
            <a:endParaRPr lang="es-MX" dirty="0"/>
          </a:p>
        </p:txBody>
      </p:sp>
      <p:sp>
        <p:nvSpPr>
          <p:cNvPr id="3" name="2 Título"/>
          <p:cNvSpPr>
            <a:spLocks noGrp="1"/>
          </p:cNvSpPr>
          <p:nvPr>
            <p:ph type="title"/>
          </p:nvPr>
        </p:nvSpPr>
        <p:spPr/>
        <p:txBody>
          <a:bodyPr/>
          <a:lstStyle/>
          <a:p>
            <a:r>
              <a:rPr lang="es-ES" dirty="0" smtClean="0"/>
              <a:t>Se considera </a:t>
            </a:r>
            <a:endParaRPr lang="es-MX" dirty="0"/>
          </a:p>
        </p:txBody>
      </p:sp>
      <p:sp>
        <p:nvSpPr>
          <p:cNvPr id="4" name="3 Marcador de número de diapositiva"/>
          <p:cNvSpPr>
            <a:spLocks noGrp="1"/>
          </p:cNvSpPr>
          <p:nvPr>
            <p:ph type="sldNum" sz="quarter" idx="12"/>
          </p:nvPr>
        </p:nvSpPr>
        <p:spPr/>
        <p:txBody>
          <a:bodyPr/>
          <a:lstStyle/>
          <a:p>
            <a:fld id="{BF9EE9EF-066A-49CE-A79D-8A5BCE414D8C}" type="slidenum">
              <a:rPr lang="es-MX" smtClean="0"/>
              <a:t>17</a:t>
            </a:fld>
            <a:endParaRPr lang="es-MX"/>
          </a:p>
        </p:txBody>
      </p:sp>
    </p:spTree>
    <p:extLst>
      <p:ext uri="{BB962C8B-B14F-4D97-AF65-F5344CB8AC3E}">
        <p14:creationId xmlns:p14="http://schemas.microsoft.com/office/powerpoint/2010/main" val="2227988445"/>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normAutofit fontScale="85000" lnSpcReduction="20000"/>
          </a:bodyPr>
          <a:lstStyle/>
          <a:p>
            <a:pPr algn="just"/>
            <a:r>
              <a:rPr lang="es-ES" dirty="0"/>
              <a:t>Si en (1) </a:t>
            </a:r>
            <a:r>
              <a:rPr lang="es-ES" dirty="0" smtClean="0"/>
              <a:t>se deduce </a:t>
            </a:r>
            <a:r>
              <a:rPr lang="es-ES" dirty="0"/>
              <a:t>de los dos miembros de la identidad los impuestos netos </a:t>
            </a:r>
            <a:r>
              <a:rPr lang="es-ES" dirty="0" smtClean="0"/>
              <a:t>de transferencias </a:t>
            </a:r>
            <a:r>
              <a:rPr lang="es-ES" dirty="0"/>
              <a:t>internas </a:t>
            </a:r>
            <a:r>
              <a:rPr lang="es-ES" dirty="0" smtClean="0"/>
              <a:t>(</a:t>
            </a:r>
            <a:r>
              <a:rPr lang="es-ES" i="1" dirty="0" smtClean="0"/>
              <a:t>T</a:t>
            </a:r>
            <a:r>
              <a:rPr lang="es-ES" dirty="0" smtClean="0"/>
              <a:t>) y se añade </a:t>
            </a:r>
            <a:r>
              <a:rPr lang="es-ES" dirty="0"/>
              <a:t>a los dos miembros las transferencias netas </a:t>
            </a:r>
            <a:r>
              <a:rPr lang="es-ES" dirty="0" smtClean="0"/>
              <a:t>internacionales </a:t>
            </a:r>
            <a:r>
              <a:rPr lang="es-MX" dirty="0" smtClean="0"/>
              <a:t>corrientes (</a:t>
            </a:r>
            <a:r>
              <a:rPr lang="es-MX" i="1" dirty="0" smtClean="0"/>
              <a:t>R</a:t>
            </a:r>
            <a:r>
              <a:rPr lang="es-MX" dirty="0" smtClean="0"/>
              <a:t>). Se tendría que</a:t>
            </a:r>
            <a:r>
              <a:rPr lang="es-MX" dirty="0"/>
              <a:t>:</a:t>
            </a:r>
          </a:p>
          <a:p>
            <a:pPr marL="109728" indent="0" algn="ctr">
              <a:buNone/>
            </a:pPr>
            <a:r>
              <a:rPr lang="es-MX" i="1" dirty="0" smtClean="0"/>
              <a:t>Y + R +T = C + I + (T – G) + (X + R – M)</a:t>
            </a:r>
          </a:p>
          <a:p>
            <a:pPr marL="109728" indent="0" algn="just">
              <a:buNone/>
            </a:pPr>
            <a:r>
              <a:rPr lang="es-ES" i="1" dirty="0" smtClean="0"/>
              <a:t>Donde: </a:t>
            </a:r>
          </a:p>
          <a:p>
            <a:pPr marL="109728" indent="0" algn="just">
              <a:buNone/>
            </a:pPr>
            <a:r>
              <a:rPr lang="es-MX" i="1" dirty="0"/>
              <a:t>Y + R +T </a:t>
            </a:r>
            <a:r>
              <a:rPr lang="es-MX" i="1" dirty="0" smtClean="0"/>
              <a:t>= Renta disponible de los residentes</a:t>
            </a:r>
          </a:p>
          <a:p>
            <a:pPr marL="109728" indent="0" algn="just">
              <a:buNone/>
            </a:pPr>
            <a:r>
              <a:rPr lang="es-MX" i="1" dirty="0" smtClean="0"/>
              <a:t>T </a:t>
            </a:r>
            <a:r>
              <a:rPr lang="es-MX" i="1" dirty="0"/>
              <a:t>– </a:t>
            </a:r>
            <a:r>
              <a:rPr lang="es-MX" i="1" dirty="0" smtClean="0"/>
              <a:t>G = Saldo presupuestario </a:t>
            </a:r>
          </a:p>
          <a:p>
            <a:pPr marL="109728" indent="0" algn="just">
              <a:buNone/>
            </a:pPr>
            <a:r>
              <a:rPr lang="es-MX" i="1" dirty="0" smtClean="0"/>
              <a:t>X </a:t>
            </a:r>
            <a:r>
              <a:rPr lang="es-MX" i="1" dirty="0"/>
              <a:t>+ R – </a:t>
            </a:r>
            <a:r>
              <a:rPr lang="es-MX" i="1" dirty="0" smtClean="0"/>
              <a:t>M</a:t>
            </a:r>
            <a:r>
              <a:rPr lang="es-MX" i="1" dirty="0"/>
              <a:t> </a:t>
            </a:r>
            <a:r>
              <a:rPr lang="es-MX" i="1" dirty="0" smtClean="0"/>
              <a:t>= Saldo por cuenta corriente</a:t>
            </a:r>
          </a:p>
          <a:p>
            <a:pPr marL="109728" indent="0" algn="just">
              <a:buNone/>
            </a:pPr>
            <a:r>
              <a:rPr lang="es-ES" i="1" dirty="0" smtClean="0"/>
              <a:t>Ahorro se considera </a:t>
            </a:r>
          </a:p>
          <a:p>
            <a:pPr marL="109728" indent="0" algn="ctr">
              <a:buNone/>
            </a:pPr>
            <a:r>
              <a:rPr lang="es-ES" i="1" dirty="0" smtClean="0"/>
              <a:t>S = Y + R – T –C </a:t>
            </a:r>
          </a:p>
          <a:p>
            <a:pPr marL="109728" indent="0" algn="just">
              <a:buNone/>
            </a:pPr>
            <a:r>
              <a:rPr lang="es-ES" i="1" dirty="0" smtClean="0"/>
              <a:t>La expresión (4) se expresa de la siguiente forma</a:t>
            </a:r>
          </a:p>
          <a:p>
            <a:pPr marL="109728" indent="0" algn="just">
              <a:buNone/>
            </a:pPr>
            <a:r>
              <a:rPr lang="es-ES" i="1" dirty="0" smtClean="0"/>
              <a:t>Saldo cuenta corriente = (S – I) + (T – G)</a:t>
            </a:r>
            <a:endParaRPr lang="es-MX" dirty="0"/>
          </a:p>
        </p:txBody>
      </p:sp>
      <p:sp>
        <p:nvSpPr>
          <p:cNvPr id="3" name="2 Título"/>
          <p:cNvSpPr>
            <a:spLocks noGrp="1"/>
          </p:cNvSpPr>
          <p:nvPr>
            <p:ph type="title"/>
          </p:nvPr>
        </p:nvSpPr>
        <p:spPr/>
        <p:txBody>
          <a:bodyPr/>
          <a:lstStyle/>
          <a:p>
            <a:r>
              <a:rPr lang="es-ES" dirty="0" smtClean="0"/>
              <a:t>Continuación </a:t>
            </a:r>
            <a:endParaRPr lang="es-MX" dirty="0"/>
          </a:p>
        </p:txBody>
      </p:sp>
      <p:sp>
        <p:nvSpPr>
          <p:cNvPr id="4" name="3 Marcador de número de diapositiva"/>
          <p:cNvSpPr>
            <a:spLocks noGrp="1"/>
          </p:cNvSpPr>
          <p:nvPr>
            <p:ph type="sldNum" sz="quarter" idx="12"/>
          </p:nvPr>
        </p:nvSpPr>
        <p:spPr/>
        <p:txBody>
          <a:bodyPr/>
          <a:lstStyle/>
          <a:p>
            <a:fld id="{BF9EE9EF-066A-49CE-A79D-8A5BCE414D8C}" type="slidenum">
              <a:rPr lang="es-MX" smtClean="0"/>
              <a:t>18</a:t>
            </a:fld>
            <a:endParaRPr lang="es-MX"/>
          </a:p>
        </p:txBody>
      </p:sp>
    </p:spTree>
    <p:extLst>
      <p:ext uri="{BB962C8B-B14F-4D97-AF65-F5344CB8AC3E}">
        <p14:creationId xmlns:p14="http://schemas.microsoft.com/office/powerpoint/2010/main" val="2204338688"/>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normAutofit fontScale="77500" lnSpcReduction="20000"/>
          </a:bodyPr>
          <a:lstStyle/>
          <a:p>
            <a:pPr algn="just"/>
            <a:r>
              <a:rPr lang="es-ES" dirty="0" smtClean="0"/>
              <a:t>Por el déficit </a:t>
            </a:r>
            <a:r>
              <a:rPr lang="es-ES" dirty="0"/>
              <a:t>por cuenta corriente, es un </a:t>
            </a:r>
            <a:r>
              <a:rPr lang="es-ES" dirty="0" smtClean="0"/>
              <a:t>reflejo de </a:t>
            </a:r>
            <a:r>
              <a:rPr lang="es-ES" dirty="0"/>
              <a:t>los desequilibrios internos de la economía en relación con los países con los </a:t>
            </a:r>
            <a:r>
              <a:rPr lang="es-ES" dirty="0" smtClean="0"/>
              <a:t>cuales intercambia </a:t>
            </a:r>
            <a:r>
              <a:rPr lang="es-ES" dirty="0"/>
              <a:t>bienes, servicios y capitales.</a:t>
            </a:r>
          </a:p>
          <a:p>
            <a:pPr algn="just"/>
            <a:r>
              <a:rPr lang="es-ES" dirty="0" smtClean="0"/>
              <a:t>Los factores causantes de un desequilibrio externo </a:t>
            </a:r>
            <a:r>
              <a:rPr lang="es-MX" dirty="0" smtClean="0"/>
              <a:t>pueden </a:t>
            </a:r>
            <a:r>
              <a:rPr lang="es-MX" dirty="0"/>
              <a:t>ser clasificados </a:t>
            </a:r>
            <a:r>
              <a:rPr lang="es-MX" dirty="0" smtClean="0"/>
              <a:t>como exteriores </a:t>
            </a:r>
            <a:r>
              <a:rPr lang="es-MX" dirty="0"/>
              <a:t>o interiores.</a:t>
            </a:r>
          </a:p>
          <a:p>
            <a:pPr algn="just"/>
            <a:r>
              <a:rPr lang="es-ES" dirty="0" smtClean="0"/>
              <a:t>El principal factor </a:t>
            </a:r>
            <a:r>
              <a:rPr lang="es-ES" dirty="0"/>
              <a:t>externo que puede incidir negativamente sobre la balanza por cuenta corriente </a:t>
            </a:r>
            <a:r>
              <a:rPr lang="es-ES" dirty="0" smtClean="0"/>
              <a:t>es el </a:t>
            </a:r>
            <a:r>
              <a:rPr lang="es-ES" dirty="0"/>
              <a:t>deterioro de la relación real de intercambio, debido a la incidencia de </a:t>
            </a:r>
            <a:r>
              <a:rPr lang="es-ES" dirty="0" smtClean="0"/>
              <a:t>shocks de oferta adversos</a:t>
            </a:r>
            <a:r>
              <a:rPr lang="es-ES" dirty="0"/>
              <a:t>, como ocurrió durante la década de los setenta como consecuencia de </a:t>
            </a:r>
            <a:r>
              <a:rPr lang="es-ES" dirty="0" smtClean="0"/>
              <a:t>las drásticas </a:t>
            </a:r>
            <a:r>
              <a:rPr lang="es-ES" dirty="0"/>
              <a:t>subidas del precio de los productos energéticos. </a:t>
            </a:r>
            <a:endParaRPr lang="es-ES" dirty="0" smtClean="0"/>
          </a:p>
          <a:p>
            <a:pPr algn="just"/>
            <a:r>
              <a:rPr lang="es-ES" dirty="0" smtClean="0"/>
              <a:t>El </a:t>
            </a:r>
            <a:r>
              <a:rPr lang="es-ES" dirty="0" smtClean="0"/>
              <a:t>deterioro de la relación real de intercambio pone de relieve una pérdida notable de competitividad, conjuntamente con un empobrecimiento del país en términos relativos. </a:t>
            </a:r>
            <a:endParaRPr lang="es-MX" dirty="0"/>
          </a:p>
        </p:txBody>
      </p:sp>
      <p:sp>
        <p:nvSpPr>
          <p:cNvPr id="2" name="1 Título"/>
          <p:cNvSpPr>
            <a:spLocks noGrp="1"/>
          </p:cNvSpPr>
          <p:nvPr>
            <p:ph type="title"/>
          </p:nvPr>
        </p:nvSpPr>
        <p:spPr/>
        <p:txBody>
          <a:bodyPr>
            <a:noAutofit/>
          </a:bodyPr>
          <a:lstStyle/>
          <a:p>
            <a:r>
              <a:rPr lang="es-ES" sz="3200" dirty="0" smtClean="0"/>
              <a:t>Factor externo que origina </a:t>
            </a:r>
            <a:r>
              <a:rPr lang="es-ES" sz="3200" dirty="0" smtClean="0"/>
              <a:t/>
            </a:r>
            <a:br>
              <a:rPr lang="es-ES" sz="3200" dirty="0" smtClean="0"/>
            </a:br>
            <a:r>
              <a:rPr lang="es-ES" sz="3200" dirty="0" smtClean="0"/>
              <a:t>desequilibrio </a:t>
            </a:r>
            <a:r>
              <a:rPr lang="es-ES" sz="3200" dirty="0" smtClean="0"/>
              <a:t>en la balanza de pagos</a:t>
            </a:r>
            <a:endParaRPr lang="es-MX" sz="3200" dirty="0"/>
          </a:p>
        </p:txBody>
      </p:sp>
      <p:sp>
        <p:nvSpPr>
          <p:cNvPr id="4" name="3 Marcador de número de diapositiva"/>
          <p:cNvSpPr>
            <a:spLocks noGrp="1"/>
          </p:cNvSpPr>
          <p:nvPr>
            <p:ph type="sldNum" sz="quarter" idx="12"/>
          </p:nvPr>
        </p:nvSpPr>
        <p:spPr/>
        <p:txBody>
          <a:bodyPr/>
          <a:lstStyle/>
          <a:p>
            <a:fld id="{BF9EE9EF-066A-49CE-A79D-8A5BCE414D8C}" type="slidenum">
              <a:rPr lang="es-MX" smtClean="0"/>
              <a:t>19</a:t>
            </a:fld>
            <a:endParaRPr lang="es-MX"/>
          </a:p>
        </p:txBody>
      </p:sp>
      <p:pic>
        <p:nvPicPr>
          <p:cNvPr id="1536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956376" y="1"/>
            <a:ext cx="1201200" cy="9250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546846528"/>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normAutofit fontScale="92500" lnSpcReduction="20000"/>
          </a:bodyPr>
          <a:lstStyle/>
          <a:p>
            <a:pPr algn="just"/>
            <a:r>
              <a:rPr lang="es-MX" dirty="0"/>
              <a:t>El siguiente material expone los principales aspectos teóricos </a:t>
            </a:r>
            <a:r>
              <a:rPr lang="es-MX" dirty="0" smtClean="0"/>
              <a:t>y conceptuales vinculados al estudio de una economía abierta, </a:t>
            </a:r>
            <a:r>
              <a:rPr lang="es-MX" dirty="0"/>
              <a:t>tema de la </a:t>
            </a:r>
            <a:r>
              <a:rPr lang="es-MX" dirty="0" smtClean="0"/>
              <a:t>cuarta </a:t>
            </a:r>
            <a:r>
              <a:rPr lang="es-MX" dirty="0" smtClean="0"/>
              <a:t>unidad del curso, </a:t>
            </a:r>
            <a:r>
              <a:rPr lang="es-MX" dirty="0"/>
              <a:t>en la cual se busca que el alumno </a:t>
            </a:r>
            <a:r>
              <a:rPr lang="es-MX" dirty="0" smtClean="0"/>
              <a:t>identifique las principales implicaciones de un estudio de una economía abierta, así como de la política macroeconómica en dicho entorno. </a:t>
            </a:r>
            <a:endParaRPr lang="es-MX" dirty="0"/>
          </a:p>
          <a:p>
            <a:pPr algn="just"/>
            <a:r>
              <a:rPr lang="es-MX" dirty="0"/>
              <a:t>El apoyo didáctico está conformado por la fundamentación teórica y una actividad para el alumno con la finalidad de que comprenda la importancia </a:t>
            </a:r>
            <a:r>
              <a:rPr lang="es-MX" dirty="0" smtClean="0"/>
              <a:t>del </a:t>
            </a:r>
            <a:r>
              <a:rPr lang="es-MX" dirty="0" smtClean="0"/>
              <a:t>estudio del modelo </a:t>
            </a:r>
            <a:r>
              <a:rPr lang="es-MX" dirty="0" smtClean="0"/>
              <a:t>economía abierta.</a:t>
            </a:r>
            <a:endParaRPr lang="es-MX" dirty="0"/>
          </a:p>
        </p:txBody>
      </p:sp>
      <p:sp>
        <p:nvSpPr>
          <p:cNvPr id="2" name="1 Título"/>
          <p:cNvSpPr>
            <a:spLocks noGrp="1"/>
          </p:cNvSpPr>
          <p:nvPr>
            <p:ph type="title"/>
          </p:nvPr>
        </p:nvSpPr>
        <p:spPr/>
        <p:txBody>
          <a:bodyPr/>
          <a:lstStyle/>
          <a:p>
            <a:r>
              <a:rPr lang="es-ES" dirty="0" smtClean="0"/>
              <a:t>Guión explicativo</a:t>
            </a:r>
            <a:endParaRPr lang="es-MX" dirty="0"/>
          </a:p>
        </p:txBody>
      </p:sp>
      <p:sp>
        <p:nvSpPr>
          <p:cNvPr id="4" name="3 Marcador de número de diapositiva"/>
          <p:cNvSpPr>
            <a:spLocks noGrp="1"/>
          </p:cNvSpPr>
          <p:nvPr>
            <p:ph type="sldNum" sz="quarter" idx="12"/>
          </p:nvPr>
        </p:nvSpPr>
        <p:spPr/>
        <p:txBody>
          <a:bodyPr/>
          <a:lstStyle/>
          <a:p>
            <a:fld id="{BF9EE9EF-066A-49CE-A79D-8A5BCE414D8C}" type="slidenum">
              <a:rPr lang="es-MX" smtClean="0"/>
              <a:t>2</a:t>
            </a:fld>
            <a:endParaRPr lang="es-MX"/>
          </a:p>
        </p:txBody>
      </p:sp>
      <p:pic>
        <p:nvPicPr>
          <p:cNvPr id="5"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513638" y="0"/>
            <a:ext cx="1630362" cy="11445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416263155"/>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1481328"/>
            <a:ext cx="7859216" cy="4525963"/>
          </a:xfrm>
        </p:spPr>
        <p:txBody>
          <a:bodyPr>
            <a:normAutofit fontScale="92500" lnSpcReduction="10000"/>
          </a:bodyPr>
          <a:lstStyle/>
          <a:p>
            <a:pPr marL="624078" indent="-514350" algn="just">
              <a:buFont typeface="+mj-lt"/>
              <a:buAutoNum type="arabicPeriod"/>
            </a:pPr>
            <a:r>
              <a:rPr lang="es-MX" dirty="0" smtClean="0"/>
              <a:t>Diferencial de inflación existente entre un país </a:t>
            </a:r>
            <a:r>
              <a:rPr lang="es-ES" dirty="0" smtClean="0"/>
              <a:t>y </a:t>
            </a:r>
            <a:r>
              <a:rPr lang="es-ES" dirty="0"/>
              <a:t>sus competidores, se producirá una pérdida de competitividad, observable en </a:t>
            </a:r>
            <a:r>
              <a:rPr lang="es-ES" dirty="0" smtClean="0"/>
              <a:t>la apreciación </a:t>
            </a:r>
            <a:r>
              <a:rPr lang="es-ES" dirty="0"/>
              <a:t>del tipo de cambio efectivo real, </a:t>
            </a:r>
            <a:r>
              <a:rPr lang="es-ES" dirty="0" smtClean="0"/>
              <a:t>deteriorará </a:t>
            </a:r>
            <a:r>
              <a:rPr lang="es-ES" dirty="0"/>
              <a:t>la </a:t>
            </a:r>
            <a:r>
              <a:rPr lang="es-ES" dirty="0" smtClean="0"/>
              <a:t>balanza </a:t>
            </a:r>
            <a:r>
              <a:rPr lang="es-MX" dirty="0" smtClean="0"/>
              <a:t>por </a:t>
            </a:r>
            <a:r>
              <a:rPr lang="es-MX" dirty="0"/>
              <a:t>cuenta corriente.</a:t>
            </a:r>
          </a:p>
          <a:p>
            <a:pPr marL="624078" indent="-514350" algn="just">
              <a:buFont typeface="+mj-lt"/>
              <a:buAutoNum type="arabicPeriod"/>
            </a:pPr>
            <a:r>
              <a:rPr lang="es-ES" dirty="0" smtClean="0"/>
              <a:t>La </a:t>
            </a:r>
            <a:r>
              <a:rPr lang="es-ES" dirty="0"/>
              <a:t>relación entre </a:t>
            </a:r>
            <a:r>
              <a:rPr lang="es-ES" dirty="0" smtClean="0"/>
              <a:t>déficit público </a:t>
            </a:r>
            <a:r>
              <a:rPr lang="es-ES" dirty="0"/>
              <a:t>y déficit </a:t>
            </a:r>
            <a:r>
              <a:rPr lang="es-ES" dirty="0" smtClean="0"/>
              <a:t>corriente  dependiendo </a:t>
            </a:r>
            <a:r>
              <a:rPr lang="es-ES" dirty="0"/>
              <a:t>de </a:t>
            </a:r>
            <a:r>
              <a:rPr lang="es-ES" dirty="0" smtClean="0"/>
              <a:t>la vía </a:t>
            </a:r>
            <a:r>
              <a:rPr lang="es-ES" dirty="0"/>
              <a:t>que se elija para financiar el déficit público, </a:t>
            </a:r>
            <a:r>
              <a:rPr lang="es-ES" dirty="0" smtClean="0"/>
              <a:t>ya </a:t>
            </a:r>
            <a:r>
              <a:rPr lang="es-ES" dirty="0"/>
              <a:t>que la financiación del desequilibrio </a:t>
            </a:r>
            <a:r>
              <a:rPr lang="es-ES" dirty="0" smtClean="0"/>
              <a:t>presupuestario incidirá </a:t>
            </a:r>
            <a:r>
              <a:rPr lang="es-ES" dirty="0"/>
              <a:t>en la tasa de inflación, los tipos de interés, la </a:t>
            </a:r>
            <a:r>
              <a:rPr lang="es-ES" dirty="0" smtClean="0"/>
              <a:t>instrumentación de </a:t>
            </a:r>
            <a:r>
              <a:rPr lang="es-ES" dirty="0"/>
              <a:t>la política monetaria, </a:t>
            </a:r>
            <a:r>
              <a:rPr lang="es-ES" dirty="0" smtClean="0"/>
              <a:t>entre otros.</a:t>
            </a:r>
            <a:endParaRPr lang="es-MX" dirty="0"/>
          </a:p>
        </p:txBody>
      </p:sp>
      <p:sp>
        <p:nvSpPr>
          <p:cNvPr id="2" name="1 Título"/>
          <p:cNvSpPr>
            <a:spLocks noGrp="1"/>
          </p:cNvSpPr>
          <p:nvPr>
            <p:ph type="title"/>
          </p:nvPr>
        </p:nvSpPr>
        <p:spPr/>
        <p:txBody>
          <a:bodyPr>
            <a:normAutofit/>
          </a:bodyPr>
          <a:lstStyle/>
          <a:p>
            <a:r>
              <a:rPr lang="es-ES" sz="3200" dirty="0" smtClean="0"/>
              <a:t>Factores internos que originan desequilibrios en la balanza de pagos</a:t>
            </a:r>
            <a:endParaRPr lang="es-MX" sz="3200" dirty="0"/>
          </a:p>
        </p:txBody>
      </p:sp>
      <p:sp>
        <p:nvSpPr>
          <p:cNvPr id="4" name="3 Marcador de número de diapositiva"/>
          <p:cNvSpPr>
            <a:spLocks noGrp="1"/>
          </p:cNvSpPr>
          <p:nvPr>
            <p:ph type="sldNum" sz="quarter" idx="12"/>
          </p:nvPr>
        </p:nvSpPr>
        <p:spPr/>
        <p:txBody>
          <a:bodyPr/>
          <a:lstStyle/>
          <a:p>
            <a:fld id="{BF9EE9EF-066A-49CE-A79D-8A5BCE414D8C}" type="slidenum">
              <a:rPr lang="es-MX" smtClean="0"/>
              <a:t>20</a:t>
            </a:fld>
            <a:endParaRPr lang="es-MX"/>
          </a:p>
        </p:txBody>
      </p:sp>
      <p:pic>
        <p:nvPicPr>
          <p:cNvPr id="1638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146366" y="10950"/>
            <a:ext cx="974107" cy="9697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983063640"/>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normAutofit fontScale="92500"/>
          </a:bodyPr>
          <a:lstStyle/>
          <a:p>
            <a:pPr algn="just"/>
            <a:r>
              <a:rPr lang="es-ES" dirty="0" smtClean="0"/>
              <a:t>Ante </a:t>
            </a:r>
            <a:r>
              <a:rPr lang="es-ES" dirty="0"/>
              <a:t>una grave situación en la balanza de </a:t>
            </a:r>
            <a:r>
              <a:rPr lang="es-ES" dirty="0" smtClean="0"/>
              <a:t>pagos se realiza </a:t>
            </a:r>
            <a:r>
              <a:rPr lang="es-ES" dirty="0"/>
              <a:t>un análisis sobre sus posibles causas, tanto internas como externas.</a:t>
            </a:r>
          </a:p>
          <a:p>
            <a:pPr algn="just"/>
            <a:r>
              <a:rPr lang="es-ES" dirty="0" smtClean="0"/>
              <a:t>El margen </a:t>
            </a:r>
            <a:r>
              <a:rPr lang="es-ES" dirty="0"/>
              <a:t>de actuación de la política económica es amplio </a:t>
            </a:r>
            <a:r>
              <a:rPr lang="es-ES" dirty="0" smtClean="0"/>
              <a:t>y variado</a:t>
            </a:r>
            <a:r>
              <a:rPr lang="es-ES" dirty="0"/>
              <a:t>. </a:t>
            </a:r>
            <a:endParaRPr lang="es-ES" dirty="0" smtClean="0"/>
          </a:p>
          <a:p>
            <a:pPr algn="just"/>
            <a:r>
              <a:rPr lang="es-ES" dirty="0" smtClean="0"/>
              <a:t>La Política </a:t>
            </a:r>
            <a:r>
              <a:rPr lang="es-ES" dirty="0"/>
              <a:t>Económica se ve </a:t>
            </a:r>
            <a:r>
              <a:rPr lang="es-ES" dirty="0" smtClean="0"/>
              <a:t>contrariada al </a:t>
            </a:r>
            <a:r>
              <a:rPr lang="es-ES" dirty="0"/>
              <a:t>ajuste de ciertas variables, con objeto de tratar de acomodar la situación interna </a:t>
            </a:r>
            <a:r>
              <a:rPr lang="es-ES" dirty="0" smtClean="0"/>
              <a:t>de la </a:t>
            </a:r>
            <a:r>
              <a:rPr lang="es-ES" dirty="0"/>
              <a:t>economía al factor o factores exógenos que han determinado el deterioro de la </a:t>
            </a:r>
            <a:r>
              <a:rPr lang="es-ES" dirty="0" smtClean="0"/>
              <a:t>balanza </a:t>
            </a:r>
            <a:r>
              <a:rPr lang="es-MX" dirty="0" smtClean="0"/>
              <a:t>de </a:t>
            </a:r>
            <a:r>
              <a:rPr lang="es-MX" dirty="0"/>
              <a:t>pagos.</a:t>
            </a:r>
          </a:p>
        </p:txBody>
      </p:sp>
      <p:sp>
        <p:nvSpPr>
          <p:cNvPr id="2" name="1 Título"/>
          <p:cNvSpPr>
            <a:spLocks noGrp="1"/>
          </p:cNvSpPr>
          <p:nvPr>
            <p:ph type="title"/>
          </p:nvPr>
        </p:nvSpPr>
        <p:spPr/>
        <p:txBody>
          <a:bodyPr/>
          <a:lstStyle/>
          <a:p>
            <a:r>
              <a:rPr lang="es-ES" dirty="0" smtClean="0"/>
              <a:t>Análisis </a:t>
            </a:r>
            <a:endParaRPr lang="es-MX" dirty="0"/>
          </a:p>
        </p:txBody>
      </p:sp>
      <p:sp>
        <p:nvSpPr>
          <p:cNvPr id="4" name="3 Marcador de número de diapositiva"/>
          <p:cNvSpPr>
            <a:spLocks noGrp="1"/>
          </p:cNvSpPr>
          <p:nvPr>
            <p:ph type="sldNum" sz="quarter" idx="12"/>
          </p:nvPr>
        </p:nvSpPr>
        <p:spPr/>
        <p:txBody>
          <a:bodyPr/>
          <a:lstStyle/>
          <a:p>
            <a:fld id="{BF9EE9EF-066A-49CE-A79D-8A5BCE414D8C}" type="slidenum">
              <a:rPr lang="es-MX" smtClean="0"/>
              <a:t>21</a:t>
            </a:fld>
            <a:endParaRPr lang="es-MX"/>
          </a:p>
        </p:txBody>
      </p:sp>
      <p:pic>
        <p:nvPicPr>
          <p:cNvPr id="1741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49547" y="-1"/>
            <a:ext cx="1494453" cy="11967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840625562"/>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normAutofit fontScale="92500"/>
          </a:bodyPr>
          <a:lstStyle/>
          <a:p>
            <a:pPr algn="just"/>
            <a:r>
              <a:rPr lang="es-MX" dirty="0" smtClean="0"/>
              <a:t>Ajustar las variables internas que </a:t>
            </a:r>
            <a:r>
              <a:rPr lang="es-MX" dirty="0"/>
              <a:t>han producido el desequilibrio externo.</a:t>
            </a:r>
          </a:p>
          <a:p>
            <a:pPr algn="just"/>
            <a:r>
              <a:rPr lang="es-MX" dirty="0" smtClean="0"/>
              <a:t>Financiar el desequilibrio, </a:t>
            </a:r>
            <a:r>
              <a:rPr lang="es-MX" dirty="0"/>
              <a:t>ya sea acudiendo a los mercados exteriores, o si </a:t>
            </a:r>
            <a:r>
              <a:rPr lang="es-MX" dirty="0" smtClean="0"/>
              <a:t>esto </a:t>
            </a:r>
            <a:r>
              <a:rPr lang="es-ES" dirty="0" smtClean="0"/>
              <a:t>no </a:t>
            </a:r>
            <a:r>
              <a:rPr lang="es-ES" dirty="0"/>
              <a:t>es posible, utilizando hasta donde se estime oportuno y recomendable las </a:t>
            </a:r>
            <a:r>
              <a:rPr lang="es-ES" dirty="0" smtClean="0"/>
              <a:t>reservas </a:t>
            </a:r>
            <a:r>
              <a:rPr lang="es-MX" dirty="0" smtClean="0"/>
              <a:t>de </a:t>
            </a:r>
            <a:r>
              <a:rPr lang="es-MX" dirty="0"/>
              <a:t>divisas.</a:t>
            </a:r>
          </a:p>
          <a:p>
            <a:pPr algn="just"/>
            <a:r>
              <a:rPr lang="es-ES" dirty="0" smtClean="0"/>
              <a:t>La </a:t>
            </a:r>
            <a:r>
              <a:rPr lang="es-ES" dirty="0"/>
              <a:t>Política Económica puede optar a favor de que </a:t>
            </a:r>
            <a:r>
              <a:rPr lang="es-ES" dirty="0" smtClean="0"/>
              <a:t>el tipo de cambio se adapte con </a:t>
            </a:r>
            <a:r>
              <a:rPr lang="es-ES" dirty="0"/>
              <a:t>flexibilidad a las variaciones entre las variables reales y monetarias</a:t>
            </a:r>
            <a:r>
              <a:rPr lang="es-ES" dirty="0" smtClean="0"/>
              <a:t>, </a:t>
            </a:r>
            <a:r>
              <a:rPr lang="es-MX" dirty="0" smtClean="0"/>
              <a:t>tanto </a:t>
            </a:r>
            <a:r>
              <a:rPr lang="es-MX" dirty="0"/>
              <a:t>internas como externas.</a:t>
            </a:r>
          </a:p>
        </p:txBody>
      </p:sp>
      <p:sp>
        <p:nvSpPr>
          <p:cNvPr id="2" name="1 Título"/>
          <p:cNvSpPr>
            <a:spLocks noGrp="1"/>
          </p:cNvSpPr>
          <p:nvPr>
            <p:ph type="title"/>
          </p:nvPr>
        </p:nvSpPr>
        <p:spPr/>
        <p:txBody>
          <a:bodyPr/>
          <a:lstStyle/>
          <a:p>
            <a:r>
              <a:rPr lang="es-ES" dirty="0" smtClean="0"/>
              <a:t>Posibles alternativas </a:t>
            </a:r>
            <a:endParaRPr lang="es-MX" dirty="0"/>
          </a:p>
        </p:txBody>
      </p:sp>
      <p:sp>
        <p:nvSpPr>
          <p:cNvPr id="4" name="3 Marcador de número de diapositiva"/>
          <p:cNvSpPr>
            <a:spLocks noGrp="1"/>
          </p:cNvSpPr>
          <p:nvPr>
            <p:ph type="sldNum" sz="quarter" idx="12"/>
          </p:nvPr>
        </p:nvSpPr>
        <p:spPr/>
        <p:txBody>
          <a:bodyPr/>
          <a:lstStyle/>
          <a:p>
            <a:fld id="{BF9EE9EF-066A-49CE-A79D-8A5BCE414D8C}" type="slidenum">
              <a:rPr lang="es-MX" smtClean="0"/>
              <a:t>22</a:t>
            </a:fld>
            <a:endParaRPr lang="es-MX"/>
          </a:p>
        </p:txBody>
      </p:sp>
    </p:spTree>
    <p:extLst>
      <p:ext uri="{BB962C8B-B14F-4D97-AF65-F5344CB8AC3E}">
        <p14:creationId xmlns:p14="http://schemas.microsoft.com/office/powerpoint/2010/main" val="3243291304"/>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4 Marcador de contenido"/>
          <p:cNvGraphicFramePr>
            <a:graphicFrameLocks noGrp="1"/>
          </p:cNvGraphicFramePr>
          <p:nvPr>
            <p:ph idx="1"/>
            <p:extLst>
              <p:ext uri="{D42A27DB-BD31-4B8C-83A1-F6EECF244321}">
                <p14:modId xmlns:p14="http://schemas.microsoft.com/office/powerpoint/2010/main" val="3447518530"/>
              </p:ext>
            </p:extLst>
          </p:nvPr>
        </p:nvGraphicFramePr>
        <p:xfrm>
          <a:off x="457200" y="1481138"/>
          <a:ext cx="8229600" cy="452596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 name="1 Título"/>
          <p:cNvSpPr>
            <a:spLocks noGrp="1"/>
          </p:cNvSpPr>
          <p:nvPr>
            <p:ph type="title"/>
          </p:nvPr>
        </p:nvSpPr>
        <p:spPr/>
        <p:txBody>
          <a:bodyPr/>
          <a:lstStyle/>
          <a:p>
            <a:r>
              <a:rPr lang="es-ES" dirty="0" smtClean="0"/>
              <a:t>Desequilibrios exteriores</a:t>
            </a:r>
            <a:endParaRPr lang="es-MX" dirty="0"/>
          </a:p>
        </p:txBody>
      </p:sp>
      <p:sp>
        <p:nvSpPr>
          <p:cNvPr id="4" name="3 Marcador de número de diapositiva"/>
          <p:cNvSpPr>
            <a:spLocks noGrp="1"/>
          </p:cNvSpPr>
          <p:nvPr>
            <p:ph type="sldNum" sz="quarter" idx="12"/>
          </p:nvPr>
        </p:nvSpPr>
        <p:spPr/>
        <p:txBody>
          <a:bodyPr/>
          <a:lstStyle/>
          <a:p>
            <a:fld id="{BF9EE9EF-066A-49CE-A79D-8A5BCE414D8C}" type="slidenum">
              <a:rPr lang="es-MX" smtClean="0"/>
              <a:t>23</a:t>
            </a:fld>
            <a:endParaRPr lang="es-MX"/>
          </a:p>
        </p:txBody>
      </p:sp>
    </p:spTree>
    <p:extLst>
      <p:ext uri="{BB962C8B-B14F-4D97-AF65-F5344CB8AC3E}">
        <p14:creationId xmlns:p14="http://schemas.microsoft.com/office/powerpoint/2010/main" val="812755270"/>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normAutofit/>
          </a:bodyPr>
          <a:lstStyle/>
          <a:p>
            <a:pPr algn="just"/>
            <a:r>
              <a:rPr lang="es-ES" dirty="0" smtClean="0"/>
              <a:t>Pueden ser compatible </a:t>
            </a:r>
            <a:r>
              <a:rPr lang="es-ES" dirty="0"/>
              <a:t>con diferentes esquemas de financiación de los mismos y con diversos </a:t>
            </a:r>
            <a:r>
              <a:rPr lang="es-ES" dirty="0" smtClean="0"/>
              <a:t>grados de </a:t>
            </a:r>
            <a:r>
              <a:rPr lang="es-ES" dirty="0"/>
              <a:t>sostenibilidad, ello se refleja en la balanza de capitales.</a:t>
            </a:r>
          </a:p>
          <a:p>
            <a:pPr algn="just"/>
            <a:r>
              <a:rPr lang="es-ES" dirty="0"/>
              <a:t>Teniendo en cuenta la libertad de movimientos de capital, una economía tiene </a:t>
            </a:r>
            <a:r>
              <a:rPr lang="es-ES" dirty="0" smtClean="0"/>
              <a:t>varias opciones de política económica</a:t>
            </a:r>
            <a:r>
              <a:rPr lang="es-MX" dirty="0" smtClean="0"/>
              <a:t>, </a:t>
            </a:r>
            <a:r>
              <a:rPr lang="es-MX" dirty="0"/>
              <a:t>que determinarán si un desequilibrio exterior es </a:t>
            </a:r>
            <a:r>
              <a:rPr lang="es-MX" dirty="0" smtClean="0"/>
              <a:t>financiable </a:t>
            </a:r>
            <a:r>
              <a:rPr lang="es-ES" dirty="0" smtClean="0"/>
              <a:t>y/o </a:t>
            </a:r>
            <a:r>
              <a:rPr lang="es-ES" dirty="0"/>
              <a:t>sostenible en el tiempo, o bien si es preciso proceder a su ajuste</a:t>
            </a:r>
            <a:endParaRPr lang="es-MX" dirty="0"/>
          </a:p>
        </p:txBody>
      </p:sp>
      <p:sp>
        <p:nvSpPr>
          <p:cNvPr id="2" name="1 Título"/>
          <p:cNvSpPr>
            <a:spLocks noGrp="1"/>
          </p:cNvSpPr>
          <p:nvPr>
            <p:ph type="title"/>
          </p:nvPr>
        </p:nvSpPr>
        <p:spPr/>
        <p:txBody>
          <a:bodyPr/>
          <a:lstStyle/>
          <a:p>
            <a:r>
              <a:rPr lang="es-ES" dirty="0" smtClean="0"/>
              <a:t>Déficits crónicos</a:t>
            </a:r>
            <a:endParaRPr lang="es-MX" dirty="0"/>
          </a:p>
        </p:txBody>
      </p:sp>
      <p:sp>
        <p:nvSpPr>
          <p:cNvPr id="4" name="3 Marcador de número de diapositiva"/>
          <p:cNvSpPr>
            <a:spLocks noGrp="1"/>
          </p:cNvSpPr>
          <p:nvPr>
            <p:ph type="sldNum" sz="quarter" idx="12"/>
          </p:nvPr>
        </p:nvSpPr>
        <p:spPr/>
        <p:txBody>
          <a:bodyPr/>
          <a:lstStyle/>
          <a:p>
            <a:fld id="{BF9EE9EF-066A-49CE-A79D-8A5BCE414D8C}" type="slidenum">
              <a:rPr lang="es-MX" smtClean="0"/>
              <a:t>24</a:t>
            </a:fld>
            <a:endParaRPr lang="es-MX"/>
          </a:p>
        </p:txBody>
      </p:sp>
      <p:pic>
        <p:nvPicPr>
          <p:cNvPr id="1843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189599" y="13560"/>
            <a:ext cx="1943093" cy="10881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960605099"/>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normAutofit/>
          </a:bodyPr>
          <a:lstStyle/>
          <a:p>
            <a:pPr algn="just"/>
            <a:r>
              <a:rPr lang="es-ES" dirty="0" smtClean="0"/>
              <a:t>Puede </a:t>
            </a:r>
            <a:r>
              <a:rPr lang="es-ES" dirty="0"/>
              <a:t>ocurrir que el volumen neto de fondos resultante de los flujos de entrada y de </a:t>
            </a:r>
            <a:r>
              <a:rPr lang="es-ES" dirty="0" smtClean="0"/>
              <a:t>salida de </a:t>
            </a:r>
            <a:r>
              <a:rPr lang="es-ES" dirty="0"/>
              <a:t>capitales no sea suficiente para financiar un volumen dado de déficit exterior</a:t>
            </a:r>
            <a:r>
              <a:rPr lang="es-ES" dirty="0" smtClean="0"/>
              <a:t>, habría </a:t>
            </a:r>
            <a:r>
              <a:rPr lang="es-ES" dirty="0"/>
              <a:t>que acudir a las reservas, y dado que </a:t>
            </a:r>
            <a:r>
              <a:rPr lang="es-ES" dirty="0" smtClean="0"/>
              <a:t>no </a:t>
            </a:r>
            <a:r>
              <a:rPr lang="es-ES" dirty="0"/>
              <a:t>son inagotables, a </a:t>
            </a:r>
            <a:r>
              <a:rPr lang="es-ES" dirty="0" smtClean="0"/>
              <a:t>la puesta </a:t>
            </a:r>
            <a:r>
              <a:rPr lang="es-ES" dirty="0"/>
              <a:t>en marcha de medidas correctoras del desequilibrio exterior. </a:t>
            </a:r>
            <a:endParaRPr lang="es-ES" dirty="0" smtClean="0"/>
          </a:p>
          <a:p>
            <a:pPr algn="just"/>
            <a:r>
              <a:rPr lang="es-ES" dirty="0" smtClean="0"/>
              <a:t>El </a:t>
            </a:r>
            <a:r>
              <a:rPr lang="es-ES" dirty="0"/>
              <a:t>déficit exterior no es ni financiable ni sostenible: es obligado proceder a </a:t>
            </a:r>
            <a:r>
              <a:rPr lang="es-ES" dirty="0" smtClean="0"/>
              <a:t>un </a:t>
            </a:r>
            <a:r>
              <a:rPr lang="es-MX" dirty="0" smtClean="0"/>
              <a:t>ajuste</a:t>
            </a:r>
            <a:r>
              <a:rPr lang="es-MX" dirty="0"/>
              <a:t>.</a:t>
            </a:r>
          </a:p>
        </p:txBody>
      </p:sp>
      <p:sp>
        <p:nvSpPr>
          <p:cNvPr id="2" name="1 Título"/>
          <p:cNvSpPr>
            <a:spLocks noGrp="1"/>
          </p:cNvSpPr>
          <p:nvPr>
            <p:ph type="title"/>
          </p:nvPr>
        </p:nvSpPr>
        <p:spPr/>
        <p:txBody>
          <a:bodyPr/>
          <a:lstStyle/>
          <a:p>
            <a:r>
              <a:rPr lang="es-ES" dirty="0" smtClean="0"/>
              <a:t>Opción 1</a:t>
            </a:r>
            <a:endParaRPr lang="es-MX" dirty="0"/>
          </a:p>
        </p:txBody>
      </p:sp>
      <p:sp>
        <p:nvSpPr>
          <p:cNvPr id="4" name="3 Marcador de número de diapositiva"/>
          <p:cNvSpPr>
            <a:spLocks noGrp="1"/>
          </p:cNvSpPr>
          <p:nvPr>
            <p:ph type="sldNum" sz="quarter" idx="12"/>
          </p:nvPr>
        </p:nvSpPr>
        <p:spPr/>
        <p:txBody>
          <a:bodyPr/>
          <a:lstStyle/>
          <a:p>
            <a:fld id="{BF9EE9EF-066A-49CE-A79D-8A5BCE414D8C}" type="slidenum">
              <a:rPr lang="es-MX" smtClean="0"/>
              <a:t>25</a:t>
            </a:fld>
            <a:endParaRPr lang="es-MX"/>
          </a:p>
        </p:txBody>
      </p:sp>
      <p:pic>
        <p:nvPicPr>
          <p:cNvPr id="1945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581610" y="44624"/>
            <a:ext cx="1553940" cy="10081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044527152"/>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normAutofit fontScale="92500"/>
          </a:bodyPr>
          <a:lstStyle/>
          <a:p>
            <a:pPr algn="just"/>
            <a:r>
              <a:rPr lang="es-ES" dirty="0" smtClean="0"/>
              <a:t>El </a:t>
            </a:r>
            <a:r>
              <a:rPr lang="es-ES" dirty="0"/>
              <a:t>volumen neto de fondos </a:t>
            </a:r>
            <a:r>
              <a:rPr lang="es-ES" dirty="0" smtClean="0"/>
              <a:t>es </a:t>
            </a:r>
            <a:r>
              <a:rPr lang="es-ES" dirty="0"/>
              <a:t>suficiente para financiar el </a:t>
            </a:r>
            <a:r>
              <a:rPr lang="es-ES" dirty="0" smtClean="0"/>
              <a:t>déficit por </a:t>
            </a:r>
            <a:r>
              <a:rPr lang="es-ES" dirty="0"/>
              <a:t>cuenta corriente, </a:t>
            </a:r>
            <a:r>
              <a:rPr lang="es-ES" dirty="0" smtClean="0"/>
              <a:t>si la </a:t>
            </a:r>
            <a:r>
              <a:rPr lang="es-ES" dirty="0"/>
              <a:t>naturaleza </a:t>
            </a:r>
            <a:r>
              <a:rPr lang="es-ES" dirty="0" smtClean="0"/>
              <a:t>de ellos </a:t>
            </a:r>
            <a:r>
              <a:rPr lang="es-ES" dirty="0"/>
              <a:t>fuese altamente volátil y </a:t>
            </a:r>
            <a:r>
              <a:rPr lang="es-ES" dirty="0" smtClean="0"/>
              <a:t>especulativa</a:t>
            </a:r>
            <a:r>
              <a:rPr lang="es-ES" dirty="0"/>
              <a:t>. </a:t>
            </a:r>
            <a:endParaRPr lang="es-ES" dirty="0" smtClean="0"/>
          </a:p>
          <a:p>
            <a:pPr algn="just"/>
            <a:r>
              <a:rPr lang="es-ES" dirty="0" smtClean="0"/>
              <a:t>El </a:t>
            </a:r>
            <a:r>
              <a:rPr lang="es-ES" dirty="0"/>
              <a:t>desequilibrio exterior podría ser financiable pero no sostenible</a:t>
            </a:r>
            <a:r>
              <a:rPr lang="es-ES" dirty="0" smtClean="0"/>
              <a:t>, porque </a:t>
            </a:r>
            <a:r>
              <a:rPr lang="es-ES" dirty="0"/>
              <a:t>variaciones en la coyuntura económica pueden desencadenar salidas </a:t>
            </a:r>
            <a:r>
              <a:rPr lang="es-ES" dirty="0" smtClean="0"/>
              <a:t>de capitales </a:t>
            </a:r>
            <a:r>
              <a:rPr lang="es-ES" dirty="0"/>
              <a:t>en busca de una mayor rentabilidad, y porque este tipo de capitales, por su </a:t>
            </a:r>
            <a:r>
              <a:rPr lang="es-ES" dirty="0" smtClean="0"/>
              <a:t>especial naturaleza</a:t>
            </a:r>
            <a:r>
              <a:rPr lang="es-ES" dirty="0"/>
              <a:t>, no son correctores de los problemas del sector exterior.</a:t>
            </a:r>
            <a:endParaRPr lang="es-MX" dirty="0"/>
          </a:p>
        </p:txBody>
      </p:sp>
      <p:sp>
        <p:nvSpPr>
          <p:cNvPr id="2" name="1 Título"/>
          <p:cNvSpPr>
            <a:spLocks noGrp="1"/>
          </p:cNvSpPr>
          <p:nvPr>
            <p:ph type="title"/>
          </p:nvPr>
        </p:nvSpPr>
        <p:spPr/>
        <p:txBody>
          <a:bodyPr/>
          <a:lstStyle/>
          <a:p>
            <a:r>
              <a:rPr lang="es-ES" dirty="0" smtClean="0"/>
              <a:t>Opción 2</a:t>
            </a:r>
            <a:endParaRPr lang="es-MX" dirty="0"/>
          </a:p>
        </p:txBody>
      </p:sp>
      <p:sp>
        <p:nvSpPr>
          <p:cNvPr id="4" name="3 Marcador de número de diapositiva"/>
          <p:cNvSpPr>
            <a:spLocks noGrp="1"/>
          </p:cNvSpPr>
          <p:nvPr>
            <p:ph type="sldNum" sz="quarter" idx="12"/>
          </p:nvPr>
        </p:nvSpPr>
        <p:spPr/>
        <p:txBody>
          <a:bodyPr/>
          <a:lstStyle/>
          <a:p>
            <a:fld id="{BF9EE9EF-066A-49CE-A79D-8A5BCE414D8C}" type="slidenum">
              <a:rPr lang="es-MX" smtClean="0"/>
              <a:t>26</a:t>
            </a:fld>
            <a:endParaRPr lang="es-MX"/>
          </a:p>
        </p:txBody>
      </p:sp>
      <p:pic>
        <p:nvPicPr>
          <p:cNvPr id="2048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239198" y="30707"/>
            <a:ext cx="1904802" cy="12357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678510567"/>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normAutofit lnSpcReduction="10000"/>
          </a:bodyPr>
          <a:lstStyle/>
          <a:p>
            <a:pPr algn="just"/>
            <a:r>
              <a:rPr lang="es-ES" dirty="0" smtClean="0"/>
              <a:t>El </a:t>
            </a:r>
            <a:r>
              <a:rPr lang="es-ES" dirty="0"/>
              <a:t>volumen neto de fondos obtenido del exterior fuese </a:t>
            </a:r>
            <a:r>
              <a:rPr lang="es-ES" dirty="0" smtClean="0"/>
              <a:t>suficiente para </a:t>
            </a:r>
            <a:r>
              <a:rPr lang="es-ES" dirty="0"/>
              <a:t>financiar el déficit por cuenta corriente, y que los capitales predominantes </a:t>
            </a:r>
            <a:r>
              <a:rPr lang="es-ES" dirty="0" smtClean="0"/>
              <a:t>fuesen de </a:t>
            </a:r>
            <a:r>
              <a:rPr lang="es-ES" dirty="0"/>
              <a:t>naturaleza estable. </a:t>
            </a:r>
            <a:endParaRPr lang="es-ES" dirty="0" smtClean="0"/>
          </a:p>
          <a:p>
            <a:pPr algn="just"/>
            <a:r>
              <a:rPr lang="es-ES" dirty="0" smtClean="0"/>
              <a:t>El </a:t>
            </a:r>
            <a:r>
              <a:rPr lang="es-ES" dirty="0"/>
              <a:t>déficit exterior sería financiable y sostenible </a:t>
            </a:r>
            <a:r>
              <a:rPr lang="es-ES" dirty="0" smtClean="0"/>
              <a:t>a corto </a:t>
            </a:r>
            <a:r>
              <a:rPr lang="es-ES" dirty="0"/>
              <a:t>y medio plazo, pero no a largo plazo; la balanza de capitales coherente con </a:t>
            </a:r>
            <a:r>
              <a:rPr lang="es-ES" dirty="0" smtClean="0"/>
              <a:t>esta situación </a:t>
            </a:r>
            <a:r>
              <a:rPr lang="es-ES" dirty="0"/>
              <a:t>estaría dominada por capitales a largo plazo </a:t>
            </a:r>
            <a:r>
              <a:rPr lang="es-ES" dirty="0" smtClean="0"/>
              <a:t>y </a:t>
            </a:r>
            <a:r>
              <a:rPr lang="es-ES" dirty="0"/>
              <a:t>por </a:t>
            </a:r>
            <a:r>
              <a:rPr lang="es-ES" dirty="0" smtClean="0"/>
              <a:t>inversiones </a:t>
            </a:r>
            <a:r>
              <a:rPr lang="es-MX" dirty="0" smtClean="0"/>
              <a:t>directas</a:t>
            </a:r>
            <a:r>
              <a:rPr lang="es-MX" dirty="0"/>
              <a:t>.</a:t>
            </a:r>
          </a:p>
        </p:txBody>
      </p:sp>
      <p:sp>
        <p:nvSpPr>
          <p:cNvPr id="2" name="1 Título"/>
          <p:cNvSpPr>
            <a:spLocks noGrp="1"/>
          </p:cNvSpPr>
          <p:nvPr>
            <p:ph type="title"/>
          </p:nvPr>
        </p:nvSpPr>
        <p:spPr/>
        <p:txBody>
          <a:bodyPr/>
          <a:lstStyle/>
          <a:p>
            <a:r>
              <a:rPr lang="es-ES" dirty="0" smtClean="0"/>
              <a:t>Opción 3</a:t>
            </a:r>
            <a:endParaRPr lang="es-MX" dirty="0"/>
          </a:p>
        </p:txBody>
      </p:sp>
      <p:sp>
        <p:nvSpPr>
          <p:cNvPr id="4" name="3 Marcador de número de diapositiva"/>
          <p:cNvSpPr>
            <a:spLocks noGrp="1"/>
          </p:cNvSpPr>
          <p:nvPr>
            <p:ph type="sldNum" sz="quarter" idx="12"/>
          </p:nvPr>
        </p:nvSpPr>
        <p:spPr/>
        <p:txBody>
          <a:bodyPr/>
          <a:lstStyle/>
          <a:p>
            <a:fld id="{BF9EE9EF-066A-49CE-A79D-8A5BCE414D8C}" type="slidenum">
              <a:rPr lang="es-MX" smtClean="0"/>
              <a:t>27</a:t>
            </a:fld>
            <a:endParaRPr lang="es-MX"/>
          </a:p>
        </p:txBody>
      </p:sp>
      <p:pic>
        <p:nvPicPr>
          <p:cNvPr id="2150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008097" y="20408"/>
            <a:ext cx="2120826" cy="12483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183079397"/>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lstStyle/>
          <a:p>
            <a:endParaRPr lang="es-ES" dirty="0" smtClean="0"/>
          </a:p>
          <a:p>
            <a:endParaRPr lang="es-ES" dirty="0"/>
          </a:p>
          <a:p>
            <a:endParaRPr lang="es-ES" dirty="0" smtClean="0"/>
          </a:p>
          <a:p>
            <a:pPr algn="just"/>
            <a:endParaRPr lang="es-ES" dirty="0" smtClean="0"/>
          </a:p>
          <a:p>
            <a:pPr algn="just"/>
            <a:endParaRPr lang="es-ES" dirty="0"/>
          </a:p>
          <a:p>
            <a:pPr algn="just"/>
            <a:r>
              <a:rPr lang="es-ES" dirty="0" smtClean="0"/>
              <a:t>Más tarde o más temprano todo desequilibrio grave del sector exterior habrá de ser corregido mediante la adopción de las medidas de política económicas adecuadas. </a:t>
            </a:r>
            <a:endParaRPr lang="es-MX" dirty="0"/>
          </a:p>
        </p:txBody>
      </p:sp>
      <p:sp>
        <p:nvSpPr>
          <p:cNvPr id="3" name="2 Título"/>
          <p:cNvSpPr>
            <a:spLocks noGrp="1"/>
          </p:cNvSpPr>
          <p:nvPr>
            <p:ph type="title"/>
          </p:nvPr>
        </p:nvSpPr>
        <p:spPr/>
        <p:txBody>
          <a:bodyPr/>
          <a:lstStyle/>
          <a:p>
            <a:r>
              <a:rPr lang="es-ES" dirty="0" smtClean="0"/>
              <a:t>Opciones de política económica</a:t>
            </a:r>
            <a:endParaRPr lang="es-MX" dirty="0"/>
          </a:p>
        </p:txBody>
      </p:sp>
      <p:graphicFrame>
        <p:nvGraphicFramePr>
          <p:cNvPr id="4" name="3 Tabla"/>
          <p:cNvGraphicFramePr>
            <a:graphicFrameLocks noGrp="1"/>
          </p:cNvGraphicFramePr>
          <p:nvPr>
            <p:extLst>
              <p:ext uri="{D42A27DB-BD31-4B8C-83A1-F6EECF244321}">
                <p14:modId xmlns:p14="http://schemas.microsoft.com/office/powerpoint/2010/main" val="3883533551"/>
              </p:ext>
            </p:extLst>
          </p:nvPr>
        </p:nvGraphicFramePr>
        <p:xfrm>
          <a:off x="1524000" y="1397000"/>
          <a:ext cx="6096000" cy="1752600"/>
        </p:xfrm>
        <a:graphic>
          <a:graphicData uri="http://schemas.openxmlformats.org/drawingml/2006/table">
            <a:tbl>
              <a:tblPr firstRow="1" bandRow="1">
                <a:tableStyleId>{5C22544A-7EE6-4342-B048-85BDC9FD1C3A}</a:tableStyleId>
              </a:tblPr>
              <a:tblGrid>
                <a:gridCol w="2032000"/>
                <a:gridCol w="2032000"/>
                <a:gridCol w="2032000"/>
              </a:tblGrid>
              <a:tr h="370840">
                <a:tc>
                  <a:txBody>
                    <a:bodyPr/>
                    <a:lstStyle/>
                    <a:p>
                      <a:endParaRPr lang="es-MX" dirty="0"/>
                    </a:p>
                  </a:txBody>
                  <a:tcPr/>
                </a:tc>
                <a:tc>
                  <a:txBody>
                    <a:bodyPr/>
                    <a:lstStyle/>
                    <a:p>
                      <a:pPr algn="ctr"/>
                      <a:r>
                        <a:rPr lang="es-ES" dirty="0" smtClean="0"/>
                        <a:t>¿Déficit financiable?</a:t>
                      </a:r>
                      <a:endParaRPr lang="es-MX" dirty="0"/>
                    </a:p>
                  </a:txBody>
                  <a:tcPr/>
                </a:tc>
                <a:tc>
                  <a:txBody>
                    <a:bodyPr/>
                    <a:lstStyle/>
                    <a:p>
                      <a:pPr algn="ctr"/>
                      <a:r>
                        <a:rPr lang="es-ES" dirty="0" smtClean="0"/>
                        <a:t>¿Déficit sostenible?</a:t>
                      </a:r>
                      <a:endParaRPr lang="es-MX" dirty="0"/>
                    </a:p>
                  </a:txBody>
                  <a:tcPr/>
                </a:tc>
              </a:tr>
              <a:tr h="370840">
                <a:tc>
                  <a:txBody>
                    <a:bodyPr/>
                    <a:lstStyle/>
                    <a:p>
                      <a:pPr algn="ctr"/>
                      <a:r>
                        <a:rPr lang="es-ES" dirty="0" smtClean="0"/>
                        <a:t>Opción 1</a:t>
                      </a:r>
                      <a:endParaRPr lang="es-MX" dirty="0"/>
                    </a:p>
                  </a:txBody>
                  <a:tcPr/>
                </a:tc>
                <a:tc>
                  <a:txBody>
                    <a:bodyPr/>
                    <a:lstStyle/>
                    <a:p>
                      <a:pPr algn="ctr"/>
                      <a:r>
                        <a:rPr lang="es-ES" dirty="0" smtClean="0"/>
                        <a:t>No </a:t>
                      </a:r>
                      <a:endParaRPr lang="es-MX" dirty="0"/>
                    </a:p>
                  </a:txBody>
                  <a:tcPr/>
                </a:tc>
                <a:tc>
                  <a:txBody>
                    <a:bodyPr/>
                    <a:lstStyle/>
                    <a:p>
                      <a:pPr algn="ctr"/>
                      <a:r>
                        <a:rPr lang="es-ES" dirty="0" smtClean="0"/>
                        <a:t>No </a:t>
                      </a:r>
                      <a:endParaRPr lang="es-MX" dirty="0"/>
                    </a:p>
                  </a:txBody>
                  <a:tcPr/>
                </a:tc>
              </a:tr>
              <a:tr h="370840">
                <a:tc>
                  <a:txBody>
                    <a:bodyPr/>
                    <a:lstStyle/>
                    <a:p>
                      <a:pPr algn="ctr"/>
                      <a:r>
                        <a:rPr lang="es-ES" dirty="0" smtClean="0"/>
                        <a:t>Opción 2</a:t>
                      </a:r>
                      <a:endParaRPr lang="es-MX" dirty="0"/>
                    </a:p>
                  </a:txBody>
                  <a:tcPr/>
                </a:tc>
                <a:tc>
                  <a:txBody>
                    <a:bodyPr/>
                    <a:lstStyle/>
                    <a:p>
                      <a:pPr algn="ctr"/>
                      <a:r>
                        <a:rPr lang="es-ES" dirty="0" smtClean="0"/>
                        <a:t>Si </a:t>
                      </a:r>
                      <a:endParaRPr lang="es-MX" dirty="0"/>
                    </a:p>
                  </a:txBody>
                  <a:tcPr/>
                </a:tc>
                <a:tc>
                  <a:txBody>
                    <a:bodyPr/>
                    <a:lstStyle/>
                    <a:p>
                      <a:pPr algn="ctr"/>
                      <a:r>
                        <a:rPr lang="es-ES" dirty="0" smtClean="0"/>
                        <a:t>No</a:t>
                      </a:r>
                      <a:endParaRPr lang="es-MX" dirty="0"/>
                    </a:p>
                  </a:txBody>
                  <a:tcPr/>
                </a:tc>
              </a:tr>
              <a:tr h="370840">
                <a:tc>
                  <a:txBody>
                    <a:bodyPr/>
                    <a:lstStyle/>
                    <a:p>
                      <a:pPr algn="ctr"/>
                      <a:r>
                        <a:rPr lang="es-ES" dirty="0" smtClean="0"/>
                        <a:t>Opción 3</a:t>
                      </a:r>
                      <a:endParaRPr lang="es-MX" dirty="0"/>
                    </a:p>
                  </a:txBody>
                  <a:tcPr/>
                </a:tc>
                <a:tc>
                  <a:txBody>
                    <a:bodyPr/>
                    <a:lstStyle/>
                    <a:p>
                      <a:pPr algn="ctr"/>
                      <a:r>
                        <a:rPr lang="es-ES" dirty="0" smtClean="0"/>
                        <a:t>Si </a:t>
                      </a:r>
                      <a:endParaRPr lang="es-MX" dirty="0"/>
                    </a:p>
                  </a:txBody>
                  <a:tcPr/>
                </a:tc>
                <a:tc>
                  <a:txBody>
                    <a:bodyPr/>
                    <a:lstStyle/>
                    <a:p>
                      <a:pPr algn="ctr"/>
                      <a:r>
                        <a:rPr lang="es-ES" dirty="0" smtClean="0"/>
                        <a:t>Si </a:t>
                      </a:r>
                      <a:endParaRPr lang="es-MX" dirty="0"/>
                    </a:p>
                  </a:txBody>
                  <a:tcPr/>
                </a:tc>
              </a:tr>
            </a:tbl>
          </a:graphicData>
        </a:graphic>
      </p:graphicFrame>
      <p:sp>
        <p:nvSpPr>
          <p:cNvPr id="5" name="4 Marcador de número de diapositiva"/>
          <p:cNvSpPr>
            <a:spLocks noGrp="1"/>
          </p:cNvSpPr>
          <p:nvPr>
            <p:ph type="sldNum" sz="quarter" idx="12"/>
          </p:nvPr>
        </p:nvSpPr>
        <p:spPr/>
        <p:txBody>
          <a:bodyPr/>
          <a:lstStyle/>
          <a:p>
            <a:fld id="{BF9EE9EF-066A-49CE-A79D-8A5BCE414D8C}" type="slidenum">
              <a:rPr lang="es-MX" smtClean="0"/>
              <a:t>28</a:t>
            </a:fld>
            <a:endParaRPr lang="es-MX"/>
          </a:p>
        </p:txBody>
      </p:sp>
    </p:spTree>
    <p:extLst>
      <p:ext uri="{BB962C8B-B14F-4D97-AF65-F5344CB8AC3E}">
        <p14:creationId xmlns:p14="http://schemas.microsoft.com/office/powerpoint/2010/main" val="735089199"/>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1700808"/>
            <a:ext cx="8229600" cy="4306483"/>
          </a:xfrm>
        </p:spPr>
        <p:txBody>
          <a:bodyPr>
            <a:normAutofit/>
          </a:bodyPr>
          <a:lstStyle/>
          <a:p>
            <a:pPr algn="just"/>
            <a:r>
              <a:rPr lang="es-ES" dirty="0"/>
              <a:t>El análisis de las políticas monetaria y fiscal en una economía abierta, bajo </a:t>
            </a:r>
            <a:r>
              <a:rPr lang="es-ES" dirty="0" smtClean="0"/>
              <a:t>condiciones de </a:t>
            </a:r>
            <a:r>
              <a:rPr lang="es-ES" dirty="0"/>
              <a:t>alta movilidad del capital, se ha basado </a:t>
            </a:r>
            <a:r>
              <a:rPr lang="es-ES" dirty="0" smtClean="0"/>
              <a:t>en el modelo </a:t>
            </a:r>
            <a:r>
              <a:rPr lang="es-ES" dirty="0" err="1" smtClean="0"/>
              <a:t>Mundell</a:t>
            </a:r>
            <a:r>
              <a:rPr lang="es-ES" dirty="0" smtClean="0"/>
              <a:t>-Fleming, </a:t>
            </a:r>
            <a:r>
              <a:rPr lang="es-ES" dirty="0"/>
              <a:t>que no es otra cosa que una ampliación del </a:t>
            </a:r>
            <a:r>
              <a:rPr lang="es-ES" dirty="0" smtClean="0"/>
              <a:t>modelo IS – LM, incluyendo </a:t>
            </a:r>
            <a:r>
              <a:rPr lang="es-ES" dirty="0"/>
              <a:t>el sector exterior. </a:t>
            </a:r>
            <a:endParaRPr lang="es-MX" dirty="0"/>
          </a:p>
        </p:txBody>
      </p:sp>
      <p:sp>
        <p:nvSpPr>
          <p:cNvPr id="4" name="3 Marcador de número de diapositiva"/>
          <p:cNvSpPr>
            <a:spLocks noGrp="1"/>
          </p:cNvSpPr>
          <p:nvPr>
            <p:ph type="sldNum" sz="quarter" idx="12"/>
          </p:nvPr>
        </p:nvSpPr>
        <p:spPr>
          <a:xfrm>
            <a:off x="8129016" y="5734050"/>
            <a:ext cx="609600" cy="521208"/>
          </a:xfrm>
          <a:prstGeom prst="rect">
            <a:avLst/>
          </a:prstGeom>
        </p:spPr>
        <p:txBody>
          <a:bodyPr/>
          <a:lstStyle/>
          <a:p>
            <a:fld id="{125F13CF-71CB-4626-8E1A-468B046DEC4C}" type="slidenum">
              <a:rPr lang="es-MX" smtClean="0"/>
              <a:t>29</a:t>
            </a:fld>
            <a:endParaRPr lang="es-MX"/>
          </a:p>
        </p:txBody>
      </p:sp>
      <p:sp>
        <p:nvSpPr>
          <p:cNvPr id="2" name="1 Título"/>
          <p:cNvSpPr>
            <a:spLocks noGrp="1"/>
          </p:cNvSpPr>
          <p:nvPr>
            <p:ph type="title"/>
          </p:nvPr>
        </p:nvSpPr>
        <p:spPr>
          <a:xfrm>
            <a:off x="457200" y="274638"/>
            <a:ext cx="8003232" cy="1354162"/>
          </a:xfrm>
        </p:spPr>
        <p:txBody>
          <a:bodyPr>
            <a:noAutofit/>
          </a:bodyPr>
          <a:lstStyle/>
          <a:p>
            <a:r>
              <a:rPr lang="es-ES" sz="2800" dirty="0"/>
              <a:t>LA POLÍTICA ECONÓMICA EN UNA ECONOMÍA ABIERTA:</a:t>
            </a:r>
            <a:br>
              <a:rPr lang="es-ES" sz="2800" dirty="0"/>
            </a:br>
            <a:r>
              <a:rPr lang="es-MX" sz="2800" dirty="0"/>
              <a:t>EL MODELO </a:t>
            </a:r>
            <a:r>
              <a:rPr lang="es-MX" sz="2800" dirty="0" smtClean="0"/>
              <a:t>MUNDELL-FLEMING (</a:t>
            </a:r>
            <a:r>
              <a:rPr lang="es-MX" sz="2800" dirty="0" smtClean="0"/>
              <a:t>IS-LM-BP)</a:t>
            </a:r>
            <a:endParaRPr lang="es-MX" sz="2800" dirty="0"/>
          </a:p>
        </p:txBody>
      </p:sp>
      <p:pic>
        <p:nvPicPr>
          <p:cNvPr id="5" name="Imagen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770446" y="4307329"/>
            <a:ext cx="4033802" cy="2290023"/>
          </a:xfrm>
          <a:prstGeom prst="rect">
            <a:avLst/>
          </a:prstGeom>
          <a:ln>
            <a:noFill/>
          </a:ln>
          <a:effectLst>
            <a:softEdge rad="112500"/>
          </a:effectLst>
        </p:spPr>
      </p:pic>
    </p:spTree>
    <p:extLst>
      <p:ext uri="{BB962C8B-B14F-4D97-AF65-F5344CB8AC3E}">
        <p14:creationId xmlns:p14="http://schemas.microsoft.com/office/powerpoint/2010/main" val="2517050065"/>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lstStyle/>
          <a:p>
            <a:pPr algn="just"/>
            <a:r>
              <a:rPr lang="es-ES" dirty="0"/>
              <a:t>El ámbito de análisis </a:t>
            </a:r>
            <a:r>
              <a:rPr lang="es-ES" dirty="0" smtClean="0"/>
              <a:t>económico se </a:t>
            </a:r>
            <a:r>
              <a:rPr lang="es-ES" dirty="0"/>
              <a:t>extiende al sector externo, </a:t>
            </a:r>
            <a:r>
              <a:rPr lang="es-ES" dirty="0" smtClean="0"/>
              <a:t>con elementos </a:t>
            </a:r>
            <a:r>
              <a:rPr lang="es-ES" dirty="0"/>
              <a:t>relacionados con la balanza de pagos, tipo de cambio, movilidad de capital, así como el estudio del modelo IS-LM para una economía abierta. </a:t>
            </a:r>
            <a:endParaRPr lang="es-ES" dirty="0" smtClean="0"/>
          </a:p>
          <a:p>
            <a:pPr algn="just"/>
            <a:r>
              <a:rPr lang="es-ES" dirty="0" smtClean="0"/>
              <a:t>El objetivo de la unidad es que el alumno comprenda y analice los efectos de política económica en una economía abierta con tipo de cambio fijo y flexible.</a:t>
            </a:r>
            <a:endParaRPr lang="es-ES" dirty="0"/>
          </a:p>
          <a:p>
            <a:endParaRPr lang="es-MX" dirty="0"/>
          </a:p>
        </p:txBody>
      </p:sp>
      <p:sp>
        <p:nvSpPr>
          <p:cNvPr id="2" name="1 Título"/>
          <p:cNvSpPr>
            <a:spLocks noGrp="1"/>
          </p:cNvSpPr>
          <p:nvPr>
            <p:ph type="title"/>
          </p:nvPr>
        </p:nvSpPr>
        <p:spPr/>
        <p:txBody>
          <a:bodyPr/>
          <a:lstStyle/>
          <a:p>
            <a:r>
              <a:rPr lang="es-ES" dirty="0" smtClean="0"/>
              <a:t>Introducción </a:t>
            </a:r>
            <a:endParaRPr lang="es-MX" dirty="0"/>
          </a:p>
        </p:txBody>
      </p:sp>
      <p:sp>
        <p:nvSpPr>
          <p:cNvPr id="4" name="3 Marcador de número de diapositiva"/>
          <p:cNvSpPr>
            <a:spLocks noGrp="1"/>
          </p:cNvSpPr>
          <p:nvPr>
            <p:ph type="sldNum" sz="quarter" idx="12"/>
          </p:nvPr>
        </p:nvSpPr>
        <p:spPr/>
        <p:txBody>
          <a:bodyPr/>
          <a:lstStyle/>
          <a:p>
            <a:fld id="{BF9EE9EF-066A-49CE-A79D-8A5BCE414D8C}" type="slidenum">
              <a:rPr lang="es-MX" smtClean="0"/>
              <a:t>3</a:t>
            </a:fld>
            <a:endParaRPr lang="es-MX"/>
          </a:p>
        </p:txBody>
      </p:sp>
      <p:pic>
        <p:nvPicPr>
          <p:cNvPr id="5"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740650" y="0"/>
            <a:ext cx="1403350" cy="1397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978832040"/>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normAutofit fontScale="92500"/>
          </a:bodyPr>
          <a:lstStyle/>
          <a:p>
            <a:pPr marL="514350" indent="-514350" algn="just">
              <a:buFont typeface="+mj-lt"/>
              <a:buAutoNum type="alphaLcParenR"/>
            </a:pPr>
            <a:r>
              <a:rPr lang="es-ES" dirty="0" smtClean="0"/>
              <a:t>Se </a:t>
            </a:r>
            <a:r>
              <a:rPr lang="es-ES" dirty="0"/>
              <a:t>produce la igualación internacional de los tipos de interés nominales, </a:t>
            </a:r>
            <a:r>
              <a:rPr lang="es-ES" dirty="0" smtClean="0"/>
              <a:t>al suponer </a:t>
            </a:r>
            <a:r>
              <a:rPr lang="es-ES" dirty="0"/>
              <a:t>expectativas estáticas sobre el tipo de cambio.</a:t>
            </a:r>
          </a:p>
          <a:p>
            <a:pPr marL="514350" indent="-514350" algn="just">
              <a:buFont typeface="+mj-lt"/>
              <a:buAutoNum type="alphaLcParenR"/>
            </a:pPr>
            <a:r>
              <a:rPr lang="es-ES" dirty="0" smtClean="0"/>
              <a:t>El tipo </a:t>
            </a:r>
            <a:r>
              <a:rPr lang="es-ES" dirty="0"/>
              <a:t>de cambio influye en el equilibrio macroeconómico, pues al </a:t>
            </a:r>
            <a:r>
              <a:rPr lang="es-ES" dirty="0" smtClean="0"/>
              <a:t>estar dados </a:t>
            </a:r>
            <a:r>
              <a:rPr lang="es-ES" dirty="0"/>
              <a:t>los precios internos (ausencia de inflación) y externos (los tipos de </a:t>
            </a:r>
            <a:r>
              <a:rPr lang="es-ES" dirty="0" smtClean="0"/>
              <a:t>cambio nominal </a:t>
            </a:r>
            <a:r>
              <a:rPr lang="es-ES" dirty="0"/>
              <a:t>y real oscilan en el mismo sentido), las variaciones del tipo </a:t>
            </a:r>
            <a:r>
              <a:rPr lang="es-ES" dirty="0" smtClean="0"/>
              <a:t>de cambio </a:t>
            </a:r>
            <a:r>
              <a:rPr lang="es-ES" dirty="0"/>
              <a:t>afectan a los términos de intercambio, es decir, a la </a:t>
            </a:r>
            <a:r>
              <a:rPr lang="es-ES" dirty="0" smtClean="0"/>
              <a:t>competitividad exterior </a:t>
            </a:r>
            <a:r>
              <a:rPr lang="es-MX" dirty="0" smtClean="0"/>
              <a:t>de </a:t>
            </a:r>
            <a:r>
              <a:rPr lang="es-MX" dirty="0"/>
              <a:t>la economía.</a:t>
            </a:r>
          </a:p>
        </p:txBody>
      </p:sp>
      <p:sp>
        <p:nvSpPr>
          <p:cNvPr id="4" name="3 Marcador de número de diapositiva"/>
          <p:cNvSpPr>
            <a:spLocks noGrp="1"/>
          </p:cNvSpPr>
          <p:nvPr>
            <p:ph type="sldNum" sz="quarter" idx="12"/>
          </p:nvPr>
        </p:nvSpPr>
        <p:spPr>
          <a:xfrm>
            <a:off x="8129016" y="5734050"/>
            <a:ext cx="609600" cy="521208"/>
          </a:xfrm>
          <a:prstGeom prst="rect">
            <a:avLst/>
          </a:prstGeom>
        </p:spPr>
        <p:txBody>
          <a:bodyPr/>
          <a:lstStyle/>
          <a:p>
            <a:fld id="{125F13CF-71CB-4626-8E1A-468B046DEC4C}" type="slidenum">
              <a:rPr lang="es-MX" smtClean="0"/>
              <a:t>30</a:t>
            </a:fld>
            <a:endParaRPr lang="es-MX"/>
          </a:p>
        </p:txBody>
      </p:sp>
      <p:sp>
        <p:nvSpPr>
          <p:cNvPr id="2" name="1 Título"/>
          <p:cNvSpPr>
            <a:spLocks noGrp="1"/>
          </p:cNvSpPr>
          <p:nvPr>
            <p:ph type="title"/>
          </p:nvPr>
        </p:nvSpPr>
        <p:spPr/>
        <p:txBody>
          <a:bodyPr>
            <a:normAutofit fontScale="90000"/>
          </a:bodyPr>
          <a:lstStyle/>
          <a:p>
            <a:r>
              <a:rPr lang="es-ES" dirty="0" smtClean="0"/>
              <a:t>Dos importantes cuestiones </a:t>
            </a:r>
            <a:r>
              <a:rPr lang="es-ES" dirty="0" smtClean="0"/>
              <a:t/>
            </a:r>
            <a:br>
              <a:rPr lang="es-ES" dirty="0" smtClean="0"/>
            </a:br>
            <a:r>
              <a:rPr lang="es-ES" dirty="0" smtClean="0"/>
              <a:t>del </a:t>
            </a:r>
            <a:r>
              <a:rPr lang="es-ES" dirty="0" smtClean="0"/>
              <a:t>Modelo </a:t>
            </a:r>
            <a:r>
              <a:rPr lang="es-ES" dirty="0" err="1" smtClean="0"/>
              <a:t>Mundell</a:t>
            </a:r>
            <a:r>
              <a:rPr lang="es-ES" dirty="0" smtClean="0"/>
              <a:t>-Fleming:</a:t>
            </a:r>
            <a:endParaRPr lang="es-MX" dirty="0"/>
          </a:p>
        </p:txBody>
      </p:sp>
      <p:pic>
        <p:nvPicPr>
          <p:cNvPr id="2253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812361" y="28367"/>
            <a:ext cx="1331640" cy="131240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778194456"/>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lstStyle/>
          <a:p>
            <a:r>
              <a:rPr lang="es-ES" dirty="0" smtClean="0"/>
              <a:t>Sector real </a:t>
            </a:r>
          </a:p>
          <a:p>
            <a:r>
              <a:rPr lang="es-ES" dirty="0" smtClean="0"/>
              <a:t>Sector monetario</a:t>
            </a:r>
          </a:p>
          <a:p>
            <a:r>
              <a:rPr lang="es-ES" dirty="0" smtClean="0"/>
              <a:t>Sector exterior</a:t>
            </a:r>
            <a:endParaRPr lang="es-MX" dirty="0"/>
          </a:p>
        </p:txBody>
      </p:sp>
      <p:sp>
        <p:nvSpPr>
          <p:cNvPr id="5" name="4 Marcador de número de diapositiva"/>
          <p:cNvSpPr>
            <a:spLocks noGrp="1"/>
          </p:cNvSpPr>
          <p:nvPr>
            <p:ph type="sldNum" sz="quarter" idx="12"/>
          </p:nvPr>
        </p:nvSpPr>
        <p:spPr>
          <a:xfrm>
            <a:off x="8129016" y="5734050"/>
            <a:ext cx="609600" cy="521208"/>
          </a:xfrm>
          <a:prstGeom prst="rect">
            <a:avLst/>
          </a:prstGeom>
        </p:spPr>
        <p:txBody>
          <a:bodyPr/>
          <a:lstStyle/>
          <a:p>
            <a:fld id="{125F13CF-71CB-4626-8E1A-468B046DEC4C}" type="slidenum">
              <a:rPr lang="es-MX" smtClean="0"/>
              <a:t>31</a:t>
            </a:fld>
            <a:endParaRPr lang="es-MX"/>
          </a:p>
        </p:txBody>
      </p:sp>
      <p:sp>
        <p:nvSpPr>
          <p:cNvPr id="2" name="1 Título"/>
          <p:cNvSpPr>
            <a:spLocks noGrp="1"/>
          </p:cNvSpPr>
          <p:nvPr>
            <p:ph type="title"/>
          </p:nvPr>
        </p:nvSpPr>
        <p:spPr>
          <a:xfrm>
            <a:off x="457200" y="274638"/>
            <a:ext cx="7467600" cy="1210146"/>
          </a:xfrm>
        </p:spPr>
        <p:txBody>
          <a:bodyPr>
            <a:noAutofit/>
          </a:bodyPr>
          <a:lstStyle/>
          <a:p>
            <a:r>
              <a:rPr lang="es-ES" sz="2800" dirty="0" smtClean="0"/>
              <a:t>Sectores que estudia el modelo </a:t>
            </a:r>
            <a:r>
              <a:rPr lang="es-ES" sz="2800" dirty="0" err="1" smtClean="0"/>
              <a:t>Mundell</a:t>
            </a:r>
            <a:r>
              <a:rPr lang="es-ES" sz="2800" dirty="0" smtClean="0"/>
              <a:t> – Fleming en una economía abierta</a:t>
            </a:r>
            <a:endParaRPr lang="es-MX" sz="2800" dirty="0"/>
          </a:p>
        </p:txBody>
      </p:sp>
      <p:pic>
        <p:nvPicPr>
          <p:cNvPr id="4"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24937" t="21875" r="9927" b="18235"/>
          <a:stretch/>
        </p:blipFill>
        <p:spPr bwMode="auto">
          <a:xfrm>
            <a:off x="962634" y="3138946"/>
            <a:ext cx="7218731" cy="28277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910392066"/>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normAutofit/>
          </a:bodyPr>
          <a:lstStyle/>
          <a:p>
            <a:pPr algn="just"/>
            <a:r>
              <a:rPr lang="es-ES" dirty="0" smtClean="0"/>
              <a:t>En </a:t>
            </a:r>
            <a:r>
              <a:rPr lang="es-ES" dirty="0"/>
              <a:t>una economía abierta, una parte de la producción interior se vende a </a:t>
            </a:r>
            <a:r>
              <a:rPr lang="es-ES" dirty="0" smtClean="0"/>
              <a:t>extranjeros [</a:t>
            </a:r>
            <a:r>
              <a:rPr lang="es-ES" dirty="0"/>
              <a:t>exportaciones </a:t>
            </a:r>
            <a:r>
              <a:rPr lang="es-ES" dirty="0" smtClean="0"/>
              <a:t>(X)] </a:t>
            </a:r>
            <a:r>
              <a:rPr lang="es-ES" dirty="0"/>
              <a:t>y una parte del gasto de los residente nacionales se destina a </a:t>
            </a:r>
            <a:r>
              <a:rPr lang="es-ES" dirty="0" smtClean="0"/>
              <a:t>comprar bienes </a:t>
            </a:r>
            <a:r>
              <a:rPr lang="es-ES" dirty="0"/>
              <a:t>extranjeros [importaciones </a:t>
            </a:r>
            <a:r>
              <a:rPr lang="es-ES" dirty="0" smtClean="0"/>
              <a:t>(M)], </a:t>
            </a:r>
            <a:r>
              <a:rPr lang="es-ES" dirty="0"/>
              <a:t>resultando por diferencia entre ambos </a:t>
            </a:r>
            <a:r>
              <a:rPr lang="es-ES" dirty="0" smtClean="0"/>
              <a:t>conceptos (X – M) </a:t>
            </a:r>
            <a:r>
              <a:rPr lang="es-ES" dirty="0"/>
              <a:t>un saldo que vamos a denominar </a:t>
            </a:r>
            <a:r>
              <a:rPr lang="es-ES" dirty="0" smtClean="0"/>
              <a:t>exportaciones </a:t>
            </a:r>
            <a:r>
              <a:rPr lang="es-ES" dirty="0"/>
              <a:t>netas </a:t>
            </a:r>
            <a:r>
              <a:rPr lang="es-ES" dirty="0" smtClean="0"/>
              <a:t>(XN), </a:t>
            </a:r>
            <a:r>
              <a:rPr lang="es-ES" dirty="0"/>
              <a:t>que están </a:t>
            </a:r>
            <a:r>
              <a:rPr lang="es-ES" dirty="0" smtClean="0"/>
              <a:t>relacionadas de </a:t>
            </a:r>
            <a:r>
              <a:rPr lang="es-ES" dirty="0"/>
              <a:t>forma inversa con el tipo de cambio </a:t>
            </a:r>
            <a:r>
              <a:rPr lang="es-ES" dirty="0" smtClean="0"/>
              <a:t>(</a:t>
            </a:r>
            <a:r>
              <a:rPr lang="es-ES" i="1" dirty="0" smtClean="0"/>
              <a:t>e</a:t>
            </a:r>
            <a:r>
              <a:rPr lang="es-ES" dirty="0" smtClean="0"/>
              <a:t>) </a:t>
            </a:r>
            <a:r>
              <a:rPr lang="es-ES" dirty="0"/>
              <a:t>de la moneda nacional</a:t>
            </a:r>
            <a:r>
              <a:rPr lang="es-ES" dirty="0" smtClean="0"/>
              <a:t>.</a:t>
            </a:r>
            <a:endParaRPr lang="es-ES" dirty="0"/>
          </a:p>
        </p:txBody>
      </p:sp>
      <p:sp>
        <p:nvSpPr>
          <p:cNvPr id="4" name="3 Marcador de número de diapositiva"/>
          <p:cNvSpPr>
            <a:spLocks noGrp="1"/>
          </p:cNvSpPr>
          <p:nvPr>
            <p:ph type="sldNum" sz="quarter" idx="12"/>
          </p:nvPr>
        </p:nvSpPr>
        <p:spPr>
          <a:xfrm>
            <a:off x="8129016" y="5734050"/>
            <a:ext cx="609600" cy="521208"/>
          </a:xfrm>
          <a:prstGeom prst="rect">
            <a:avLst/>
          </a:prstGeom>
        </p:spPr>
        <p:txBody>
          <a:bodyPr/>
          <a:lstStyle/>
          <a:p>
            <a:fld id="{125F13CF-71CB-4626-8E1A-468B046DEC4C}" type="slidenum">
              <a:rPr lang="es-MX" smtClean="0"/>
              <a:t>32</a:t>
            </a:fld>
            <a:endParaRPr lang="es-MX"/>
          </a:p>
        </p:txBody>
      </p:sp>
      <p:sp>
        <p:nvSpPr>
          <p:cNvPr id="2" name="1 Título"/>
          <p:cNvSpPr>
            <a:spLocks noGrp="1"/>
          </p:cNvSpPr>
          <p:nvPr>
            <p:ph type="title"/>
          </p:nvPr>
        </p:nvSpPr>
        <p:spPr/>
        <p:txBody>
          <a:bodyPr>
            <a:normAutofit fontScale="90000"/>
          </a:bodyPr>
          <a:lstStyle/>
          <a:p>
            <a:r>
              <a:rPr lang="es-ES" dirty="0" smtClean="0"/>
              <a:t>Mercado de bienes y servicios (sector real)</a:t>
            </a:r>
            <a:endParaRPr lang="es-MX" dirty="0"/>
          </a:p>
        </p:txBody>
      </p:sp>
      <p:pic>
        <p:nvPicPr>
          <p:cNvPr id="2355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50589" y="6128"/>
            <a:ext cx="1493411" cy="11186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507231009"/>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normAutofit/>
          </a:bodyPr>
          <a:lstStyle/>
          <a:p>
            <a:r>
              <a:rPr lang="es-ES" dirty="0" smtClean="0"/>
              <a:t>El equilibrio en este mercado puede expresarse como:  </a:t>
            </a:r>
          </a:p>
          <a:p>
            <a:pPr marL="0" indent="0" algn="ctr">
              <a:buNone/>
            </a:pPr>
            <a:r>
              <a:rPr lang="es-ES" dirty="0" smtClean="0"/>
              <a:t>Y = C+I+G+XN	(1)</a:t>
            </a:r>
            <a:endParaRPr lang="es-MX" dirty="0" smtClean="0"/>
          </a:p>
          <a:p>
            <a:pPr algn="just"/>
            <a:r>
              <a:rPr lang="es-ES" dirty="0" smtClean="0"/>
              <a:t>En </a:t>
            </a:r>
            <a:r>
              <a:rPr lang="es-ES" dirty="0"/>
              <a:t>forma de función, la curva </a:t>
            </a:r>
            <a:r>
              <a:rPr lang="es-ES" i="1" dirty="0" smtClean="0"/>
              <a:t>IS </a:t>
            </a:r>
            <a:r>
              <a:rPr lang="es-ES" dirty="0"/>
              <a:t>puede representarse como:</a:t>
            </a:r>
          </a:p>
          <a:p>
            <a:pPr marL="0" indent="0" algn="ctr">
              <a:buNone/>
            </a:pPr>
            <a:r>
              <a:rPr lang="es-MX" i="1" dirty="0" smtClean="0"/>
              <a:t>Y = C(Y – T) + I(i) + G + XN(e)	</a:t>
            </a:r>
            <a:r>
              <a:rPr lang="es-MX" dirty="0" smtClean="0"/>
              <a:t>(2)</a:t>
            </a:r>
            <a:endParaRPr lang="es-MX" dirty="0"/>
          </a:p>
          <a:p>
            <a:pPr algn="just"/>
            <a:r>
              <a:rPr lang="es-ES" dirty="0"/>
              <a:t>Existen numerosas combinaciones de </a:t>
            </a:r>
            <a:r>
              <a:rPr lang="es-ES" i="1" dirty="0" smtClean="0"/>
              <a:t>i </a:t>
            </a:r>
            <a:r>
              <a:rPr lang="es-ES" dirty="0"/>
              <a:t>e </a:t>
            </a:r>
            <a:r>
              <a:rPr lang="es-ES" i="1" dirty="0" smtClean="0"/>
              <a:t>Y </a:t>
            </a:r>
            <a:r>
              <a:rPr lang="es-ES" dirty="0"/>
              <a:t>para las cuales la expresión (2) se cumple</a:t>
            </a:r>
            <a:r>
              <a:rPr lang="es-ES" dirty="0" smtClean="0"/>
              <a:t>.</a:t>
            </a:r>
            <a:endParaRPr lang="es-ES" dirty="0"/>
          </a:p>
        </p:txBody>
      </p:sp>
      <p:sp>
        <p:nvSpPr>
          <p:cNvPr id="4" name="3 Marcador de número de diapositiva"/>
          <p:cNvSpPr>
            <a:spLocks noGrp="1"/>
          </p:cNvSpPr>
          <p:nvPr>
            <p:ph type="sldNum" sz="quarter" idx="12"/>
          </p:nvPr>
        </p:nvSpPr>
        <p:spPr>
          <a:xfrm>
            <a:off x="8129016" y="5734050"/>
            <a:ext cx="609600" cy="521208"/>
          </a:xfrm>
          <a:prstGeom prst="rect">
            <a:avLst/>
          </a:prstGeom>
        </p:spPr>
        <p:txBody>
          <a:bodyPr/>
          <a:lstStyle/>
          <a:p>
            <a:fld id="{125F13CF-71CB-4626-8E1A-468B046DEC4C}" type="slidenum">
              <a:rPr lang="es-MX" smtClean="0"/>
              <a:t>33</a:t>
            </a:fld>
            <a:endParaRPr lang="es-MX"/>
          </a:p>
        </p:txBody>
      </p:sp>
      <p:sp>
        <p:nvSpPr>
          <p:cNvPr id="2" name="1 Título"/>
          <p:cNvSpPr>
            <a:spLocks noGrp="1"/>
          </p:cNvSpPr>
          <p:nvPr>
            <p:ph type="title"/>
          </p:nvPr>
        </p:nvSpPr>
        <p:spPr/>
        <p:txBody>
          <a:bodyPr/>
          <a:lstStyle/>
          <a:p>
            <a:r>
              <a:rPr lang="es-ES" dirty="0" smtClean="0"/>
              <a:t>Matemáticamente</a:t>
            </a:r>
            <a:endParaRPr lang="es-MX" dirty="0"/>
          </a:p>
        </p:txBody>
      </p:sp>
    </p:spTree>
    <p:extLst>
      <p:ext uri="{BB962C8B-B14F-4D97-AF65-F5344CB8AC3E}">
        <p14:creationId xmlns:p14="http://schemas.microsoft.com/office/powerpoint/2010/main" val="657919763"/>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Grp="1" noChangeAspect="1" noChangeArrowheads="1"/>
          </p:cNvPicPr>
          <p:nvPr>
            <p:ph idx="1"/>
          </p:nvPr>
        </p:nvPicPr>
        <p:blipFill rotWithShape="1">
          <a:blip r:embed="rId2">
            <a:extLst>
              <a:ext uri="{28A0092B-C50C-407E-A947-70E740481C1C}">
                <a14:useLocalDpi xmlns:a14="http://schemas.microsoft.com/office/drawing/2010/main" val="0"/>
              </a:ext>
            </a:extLst>
          </a:blip>
          <a:srcRect l="25331" t="22417" r="49698" b="25689"/>
          <a:stretch/>
        </p:blipFill>
        <p:spPr bwMode="auto">
          <a:xfrm>
            <a:off x="933892" y="1196752"/>
            <a:ext cx="7276216" cy="35248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4 Marcador de número de diapositiva"/>
          <p:cNvSpPr>
            <a:spLocks noGrp="1"/>
          </p:cNvSpPr>
          <p:nvPr>
            <p:ph type="sldNum" sz="quarter" idx="12"/>
          </p:nvPr>
        </p:nvSpPr>
        <p:spPr>
          <a:xfrm>
            <a:off x="8129016" y="5734050"/>
            <a:ext cx="609600" cy="521208"/>
          </a:xfrm>
          <a:prstGeom prst="rect">
            <a:avLst/>
          </a:prstGeom>
        </p:spPr>
        <p:txBody>
          <a:bodyPr/>
          <a:lstStyle/>
          <a:p>
            <a:fld id="{125F13CF-71CB-4626-8E1A-468B046DEC4C}" type="slidenum">
              <a:rPr lang="es-MX" smtClean="0"/>
              <a:t>34</a:t>
            </a:fld>
            <a:endParaRPr lang="es-MX"/>
          </a:p>
        </p:txBody>
      </p:sp>
      <p:sp>
        <p:nvSpPr>
          <p:cNvPr id="2" name="1 Título"/>
          <p:cNvSpPr>
            <a:spLocks noGrp="1"/>
          </p:cNvSpPr>
          <p:nvPr>
            <p:ph type="title"/>
          </p:nvPr>
        </p:nvSpPr>
        <p:spPr/>
        <p:txBody>
          <a:bodyPr/>
          <a:lstStyle/>
          <a:p>
            <a:r>
              <a:rPr lang="es-ES" dirty="0" smtClean="0"/>
              <a:t>Gráficamente </a:t>
            </a:r>
            <a:endParaRPr lang="es-MX" dirty="0"/>
          </a:p>
        </p:txBody>
      </p:sp>
      <p:sp>
        <p:nvSpPr>
          <p:cNvPr id="3" name="2 CuadroTexto"/>
          <p:cNvSpPr txBox="1"/>
          <p:nvPr/>
        </p:nvSpPr>
        <p:spPr>
          <a:xfrm>
            <a:off x="755576" y="4828122"/>
            <a:ext cx="7272808" cy="1631216"/>
          </a:xfrm>
          <a:prstGeom prst="rect">
            <a:avLst/>
          </a:prstGeom>
          <a:noFill/>
        </p:spPr>
        <p:txBody>
          <a:bodyPr wrap="square" rtlCol="0">
            <a:spAutoFit/>
          </a:bodyPr>
          <a:lstStyle/>
          <a:p>
            <a:pPr algn="just"/>
            <a:r>
              <a:rPr lang="es-ES" sz="2000" dirty="0" smtClean="0"/>
              <a:t>La </a:t>
            </a:r>
            <a:r>
              <a:rPr lang="es-ES" sz="2000" dirty="0"/>
              <a:t>curva IS, </a:t>
            </a:r>
            <a:r>
              <a:rPr lang="es-ES" sz="2000" dirty="0" smtClean="0"/>
              <a:t>sigue </a:t>
            </a:r>
            <a:r>
              <a:rPr lang="es-ES" sz="2000" dirty="0"/>
              <a:t>manteniendo una pendiente negativa, ya que una disminución de los tipos de interés provoca una aumento de A, necesitándose un aumento de Y</a:t>
            </a:r>
            <a:r>
              <a:rPr lang="es-ES" sz="2000" i="1" dirty="0"/>
              <a:t> </a:t>
            </a:r>
            <a:r>
              <a:rPr lang="es-ES" sz="2000" dirty="0"/>
              <a:t>para restaurar el equilibrio.</a:t>
            </a:r>
          </a:p>
          <a:p>
            <a:endParaRPr lang="es-MX" sz="2000" dirty="0"/>
          </a:p>
        </p:txBody>
      </p:sp>
    </p:spTree>
    <p:extLst>
      <p:ext uri="{BB962C8B-B14F-4D97-AF65-F5344CB8AC3E}">
        <p14:creationId xmlns:p14="http://schemas.microsoft.com/office/powerpoint/2010/main" val="2466776112"/>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lstStyle/>
          <a:p>
            <a:pPr algn="just"/>
            <a:r>
              <a:rPr lang="es-ES" dirty="0"/>
              <a:t>El equilibrio en el sector monetario </a:t>
            </a:r>
            <a:r>
              <a:rPr lang="es-ES" dirty="0" smtClean="0"/>
              <a:t>se mantiene  igual, es </a:t>
            </a:r>
            <a:r>
              <a:rPr lang="es-ES" dirty="0"/>
              <a:t>decir, la demanda de dinero, </a:t>
            </a:r>
            <a:r>
              <a:rPr lang="es-ES" dirty="0" smtClean="0"/>
              <a:t> </a:t>
            </a:r>
            <a:r>
              <a:rPr lang="es-ES" i="1" dirty="0" smtClean="0"/>
              <a:t>L</a:t>
            </a:r>
            <a:r>
              <a:rPr lang="es-ES" dirty="0" smtClean="0"/>
              <a:t>, depende negativamente </a:t>
            </a:r>
            <a:r>
              <a:rPr lang="es-ES" dirty="0"/>
              <a:t>del tipo de interés y positivamente del nivel de renta. </a:t>
            </a:r>
            <a:endParaRPr lang="es-ES" dirty="0" smtClean="0"/>
          </a:p>
          <a:p>
            <a:r>
              <a:rPr lang="es-ES" dirty="0" smtClean="0"/>
              <a:t>En </a:t>
            </a:r>
            <a:r>
              <a:rPr lang="es-ES" dirty="0"/>
              <a:t>términos </a:t>
            </a:r>
            <a:r>
              <a:rPr lang="es-ES" dirty="0" smtClean="0"/>
              <a:t>matemáticos:</a:t>
            </a:r>
          </a:p>
          <a:p>
            <a:pPr marL="0" indent="0" algn="ctr">
              <a:buNone/>
            </a:pPr>
            <a:r>
              <a:rPr lang="es-ES" i="1" dirty="0" smtClean="0"/>
              <a:t>M/P= L(i, Y)	</a:t>
            </a:r>
            <a:r>
              <a:rPr lang="es-ES" dirty="0" smtClean="0"/>
              <a:t>(3)</a:t>
            </a:r>
            <a:endParaRPr lang="es-ES" dirty="0"/>
          </a:p>
          <a:p>
            <a:pPr marL="0" indent="0">
              <a:buNone/>
            </a:pPr>
            <a:endParaRPr lang="es-ES" dirty="0"/>
          </a:p>
        </p:txBody>
      </p:sp>
      <p:sp>
        <p:nvSpPr>
          <p:cNvPr id="4" name="3 Marcador de número de diapositiva"/>
          <p:cNvSpPr>
            <a:spLocks noGrp="1"/>
          </p:cNvSpPr>
          <p:nvPr>
            <p:ph type="sldNum" sz="quarter" idx="12"/>
          </p:nvPr>
        </p:nvSpPr>
        <p:spPr>
          <a:xfrm>
            <a:off x="8129016" y="5734050"/>
            <a:ext cx="609600" cy="521208"/>
          </a:xfrm>
          <a:prstGeom prst="rect">
            <a:avLst/>
          </a:prstGeom>
        </p:spPr>
        <p:txBody>
          <a:bodyPr/>
          <a:lstStyle/>
          <a:p>
            <a:fld id="{125F13CF-71CB-4626-8E1A-468B046DEC4C}" type="slidenum">
              <a:rPr lang="es-MX" smtClean="0"/>
              <a:t>35</a:t>
            </a:fld>
            <a:endParaRPr lang="es-MX"/>
          </a:p>
        </p:txBody>
      </p:sp>
      <p:sp>
        <p:nvSpPr>
          <p:cNvPr id="2" name="1 Título"/>
          <p:cNvSpPr>
            <a:spLocks noGrp="1"/>
          </p:cNvSpPr>
          <p:nvPr>
            <p:ph type="title"/>
          </p:nvPr>
        </p:nvSpPr>
        <p:spPr/>
        <p:txBody>
          <a:bodyPr>
            <a:normAutofit fontScale="90000"/>
          </a:bodyPr>
          <a:lstStyle/>
          <a:p>
            <a:r>
              <a:rPr lang="es-MX" b="1" dirty="0"/>
              <a:t>Mercado monetario (sector monetario)</a:t>
            </a:r>
            <a:endParaRPr lang="es-MX" dirty="0"/>
          </a:p>
        </p:txBody>
      </p:sp>
      <p:pic>
        <p:nvPicPr>
          <p:cNvPr id="7" name="Imagen 6"/>
          <p:cNvPicPr>
            <a:picLocks noChangeAspect="1"/>
          </p:cNvPicPr>
          <p:nvPr/>
        </p:nvPicPr>
        <p:blipFill>
          <a:blip r:embed="rId2">
            <a:extLst>
              <a:ext uri="{BEBA8EAE-BF5A-486C-A8C5-ECC9F3942E4B}">
                <a14:imgProps xmlns:a14="http://schemas.microsoft.com/office/drawing/2010/main">
                  <a14:imgLayer r:embed="rId3">
                    <a14:imgEffect>
                      <a14:backgroundRemoval t="0" b="90000" l="0" r="99556"/>
                    </a14:imgEffect>
                  </a14:imgLayer>
                </a14:imgProps>
              </a:ext>
              <a:ext uri="{28A0092B-C50C-407E-A947-70E740481C1C}">
                <a14:useLocalDpi xmlns:a14="http://schemas.microsoft.com/office/drawing/2010/main" val="0"/>
              </a:ext>
            </a:extLst>
          </a:blip>
          <a:stretch>
            <a:fillRect/>
          </a:stretch>
        </p:blipFill>
        <p:spPr>
          <a:xfrm>
            <a:off x="2942375" y="4581128"/>
            <a:ext cx="3259249" cy="2027977"/>
          </a:xfrm>
          <a:prstGeom prst="rect">
            <a:avLst/>
          </a:prstGeom>
        </p:spPr>
      </p:pic>
    </p:spTree>
    <p:extLst>
      <p:ext uri="{BB962C8B-B14F-4D97-AF65-F5344CB8AC3E}">
        <p14:creationId xmlns:p14="http://schemas.microsoft.com/office/powerpoint/2010/main" val="3509184716"/>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normAutofit/>
          </a:bodyPr>
          <a:lstStyle/>
          <a:p>
            <a:pPr algn="just"/>
            <a:r>
              <a:rPr lang="es-ES" dirty="0" smtClean="0"/>
              <a:t>Todas </a:t>
            </a:r>
            <a:r>
              <a:rPr lang="es-ES" dirty="0"/>
              <a:t>las posibles combinaciones de </a:t>
            </a:r>
            <a:r>
              <a:rPr lang="es-ES" i="1" dirty="0" smtClean="0"/>
              <a:t>i </a:t>
            </a:r>
            <a:r>
              <a:rPr lang="es-ES" dirty="0"/>
              <a:t>e </a:t>
            </a:r>
            <a:r>
              <a:rPr lang="es-ES" i="1" dirty="0" smtClean="0"/>
              <a:t>Y </a:t>
            </a:r>
            <a:r>
              <a:rPr lang="es-ES" dirty="0"/>
              <a:t>para las cuales </a:t>
            </a:r>
            <a:r>
              <a:rPr lang="es-ES" dirty="0" smtClean="0"/>
              <a:t>se cumple </a:t>
            </a:r>
            <a:r>
              <a:rPr lang="es-ES" dirty="0"/>
              <a:t>la ecuación (3) </a:t>
            </a:r>
            <a:r>
              <a:rPr lang="es-ES" dirty="0" smtClean="0"/>
              <a:t>esta </a:t>
            </a:r>
            <a:r>
              <a:rPr lang="es-ES" dirty="0"/>
              <a:t>dado por la curva </a:t>
            </a:r>
            <a:r>
              <a:rPr lang="es-ES" i="1" dirty="0" smtClean="0"/>
              <a:t>LM</a:t>
            </a:r>
            <a:r>
              <a:rPr lang="es-ES" dirty="0" smtClean="0"/>
              <a:t>, </a:t>
            </a:r>
            <a:r>
              <a:rPr lang="es-ES" dirty="0"/>
              <a:t>representada para un </a:t>
            </a:r>
            <a:r>
              <a:rPr lang="es-ES" dirty="0" smtClean="0"/>
              <a:t>valor dado de </a:t>
            </a:r>
            <a:r>
              <a:rPr lang="es-ES" i="1" dirty="0" smtClean="0"/>
              <a:t>M </a:t>
            </a:r>
            <a:r>
              <a:rPr lang="es-ES" dirty="0"/>
              <a:t>y con pendiente </a:t>
            </a:r>
            <a:r>
              <a:rPr lang="es-ES" dirty="0" smtClean="0"/>
              <a:t>positiva.</a:t>
            </a:r>
          </a:p>
          <a:p>
            <a:pPr algn="just"/>
            <a:r>
              <a:rPr lang="es-ES" dirty="0" smtClean="0"/>
              <a:t>Si </a:t>
            </a:r>
            <a:r>
              <a:rPr lang="es-ES" dirty="0"/>
              <a:t>aumentan los tipos de interés, la </a:t>
            </a:r>
            <a:r>
              <a:rPr lang="es-ES" dirty="0" smtClean="0"/>
              <a:t>demanda de </a:t>
            </a:r>
            <a:r>
              <a:rPr lang="es-ES" dirty="0"/>
              <a:t>dinero disminuye, con lo que para restablecer el equilibrio en el mercado de </a:t>
            </a:r>
            <a:r>
              <a:rPr lang="es-ES" dirty="0" smtClean="0"/>
              <a:t>dinero se </a:t>
            </a:r>
            <a:r>
              <a:rPr lang="es-ES" dirty="0"/>
              <a:t>necesitará un aumento </a:t>
            </a:r>
            <a:r>
              <a:rPr lang="es-ES" dirty="0" smtClean="0"/>
              <a:t>de </a:t>
            </a:r>
            <a:r>
              <a:rPr lang="es-ES" i="1" dirty="0" smtClean="0"/>
              <a:t>Y</a:t>
            </a:r>
            <a:r>
              <a:rPr lang="es-ES" dirty="0" smtClean="0"/>
              <a:t>.</a:t>
            </a:r>
            <a:endParaRPr lang="es-MX" dirty="0"/>
          </a:p>
        </p:txBody>
      </p:sp>
      <p:sp>
        <p:nvSpPr>
          <p:cNvPr id="4" name="3 Marcador de número de diapositiva"/>
          <p:cNvSpPr>
            <a:spLocks noGrp="1"/>
          </p:cNvSpPr>
          <p:nvPr>
            <p:ph type="sldNum" sz="quarter" idx="12"/>
          </p:nvPr>
        </p:nvSpPr>
        <p:spPr>
          <a:xfrm>
            <a:off x="8129016" y="5734050"/>
            <a:ext cx="609600" cy="521208"/>
          </a:xfrm>
          <a:prstGeom prst="rect">
            <a:avLst/>
          </a:prstGeom>
        </p:spPr>
        <p:txBody>
          <a:bodyPr/>
          <a:lstStyle/>
          <a:p>
            <a:fld id="{125F13CF-71CB-4626-8E1A-468B046DEC4C}" type="slidenum">
              <a:rPr lang="es-MX" smtClean="0"/>
              <a:t>36</a:t>
            </a:fld>
            <a:endParaRPr lang="es-MX"/>
          </a:p>
        </p:txBody>
      </p:sp>
      <p:sp>
        <p:nvSpPr>
          <p:cNvPr id="2" name="1 Título"/>
          <p:cNvSpPr>
            <a:spLocks noGrp="1"/>
          </p:cNvSpPr>
          <p:nvPr>
            <p:ph type="title"/>
          </p:nvPr>
        </p:nvSpPr>
        <p:spPr/>
        <p:txBody>
          <a:bodyPr/>
          <a:lstStyle/>
          <a:p>
            <a:r>
              <a:rPr lang="es-ES" dirty="0" smtClean="0"/>
              <a:t>Continuación </a:t>
            </a:r>
            <a:endParaRPr lang="es-MX" dirty="0"/>
          </a:p>
        </p:txBody>
      </p:sp>
    </p:spTree>
    <p:extLst>
      <p:ext uri="{BB962C8B-B14F-4D97-AF65-F5344CB8AC3E}">
        <p14:creationId xmlns:p14="http://schemas.microsoft.com/office/powerpoint/2010/main" val="2048215010"/>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Grp="1" noChangeAspect="1" noChangeArrowheads="1"/>
          </p:cNvPicPr>
          <p:nvPr>
            <p:ph idx="1"/>
          </p:nvPr>
        </p:nvPicPr>
        <p:blipFill rotWithShape="1">
          <a:blip r:embed="rId2">
            <a:extLst>
              <a:ext uri="{28A0092B-C50C-407E-A947-70E740481C1C}">
                <a14:useLocalDpi xmlns:a14="http://schemas.microsoft.com/office/drawing/2010/main" val="0"/>
              </a:ext>
            </a:extLst>
          </a:blip>
          <a:srcRect l="50905" t="22852" r="33489" b="26556"/>
          <a:stretch/>
        </p:blipFill>
        <p:spPr bwMode="auto">
          <a:xfrm>
            <a:off x="2411760" y="954663"/>
            <a:ext cx="4608512" cy="53005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2 Marcador de número de diapositiva"/>
          <p:cNvSpPr>
            <a:spLocks noGrp="1"/>
          </p:cNvSpPr>
          <p:nvPr>
            <p:ph type="sldNum" sz="quarter" idx="12"/>
          </p:nvPr>
        </p:nvSpPr>
        <p:spPr>
          <a:xfrm>
            <a:off x="8129016" y="5734050"/>
            <a:ext cx="609600" cy="521208"/>
          </a:xfrm>
          <a:prstGeom prst="rect">
            <a:avLst/>
          </a:prstGeom>
        </p:spPr>
        <p:txBody>
          <a:bodyPr/>
          <a:lstStyle/>
          <a:p>
            <a:fld id="{125F13CF-71CB-4626-8E1A-468B046DEC4C}" type="slidenum">
              <a:rPr lang="es-MX" smtClean="0"/>
              <a:t>37</a:t>
            </a:fld>
            <a:endParaRPr lang="es-MX"/>
          </a:p>
        </p:txBody>
      </p:sp>
      <p:sp>
        <p:nvSpPr>
          <p:cNvPr id="2" name="1 Título"/>
          <p:cNvSpPr>
            <a:spLocks noGrp="1"/>
          </p:cNvSpPr>
          <p:nvPr>
            <p:ph type="title"/>
          </p:nvPr>
        </p:nvSpPr>
        <p:spPr/>
        <p:txBody>
          <a:bodyPr/>
          <a:lstStyle/>
          <a:p>
            <a:r>
              <a:rPr lang="es-ES" dirty="0" smtClean="0"/>
              <a:t>Gráficamente </a:t>
            </a:r>
            <a:endParaRPr lang="es-MX" dirty="0"/>
          </a:p>
        </p:txBody>
      </p:sp>
    </p:spTree>
    <p:extLst>
      <p:ext uri="{BB962C8B-B14F-4D97-AF65-F5344CB8AC3E}">
        <p14:creationId xmlns:p14="http://schemas.microsoft.com/office/powerpoint/2010/main" val="3105249069"/>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normAutofit/>
          </a:bodyPr>
          <a:lstStyle/>
          <a:p>
            <a:r>
              <a:rPr lang="es-ES" dirty="0"/>
              <a:t>La cuarta relación básica del modelo es</a:t>
            </a:r>
            <a:r>
              <a:rPr lang="es-ES" dirty="0" smtClean="0"/>
              <a:t>: </a:t>
            </a:r>
          </a:p>
          <a:p>
            <a:pPr marL="0" indent="0" algn="ctr">
              <a:buNone/>
            </a:pPr>
            <a:r>
              <a:rPr lang="es-ES" i="1" dirty="0" smtClean="0"/>
              <a:t>i = i*	 </a:t>
            </a:r>
            <a:r>
              <a:rPr lang="es-ES" dirty="0" smtClean="0"/>
              <a:t>(4)</a:t>
            </a:r>
            <a:endParaRPr lang="es-ES" i="1" dirty="0"/>
          </a:p>
          <a:p>
            <a:pPr algn="just"/>
            <a:r>
              <a:rPr lang="es-ES" dirty="0" smtClean="0"/>
              <a:t>Si </a:t>
            </a:r>
            <a:r>
              <a:rPr lang="es-ES" dirty="0"/>
              <a:t>existe perfecta movilidad del capital, el tipo de interés nacional </a:t>
            </a:r>
            <a:r>
              <a:rPr lang="es-ES" dirty="0" smtClean="0"/>
              <a:t>(</a:t>
            </a:r>
            <a:r>
              <a:rPr lang="es-ES" i="1" dirty="0" smtClean="0"/>
              <a:t>i</a:t>
            </a:r>
            <a:r>
              <a:rPr lang="es-ES" dirty="0" smtClean="0"/>
              <a:t>) será </a:t>
            </a:r>
            <a:r>
              <a:rPr lang="es-ES" dirty="0"/>
              <a:t>igual al tipo de interés mundial </a:t>
            </a:r>
            <a:r>
              <a:rPr lang="es-ES" dirty="0" smtClean="0"/>
              <a:t>(</a:t>
            </a:r>
            <a:r>
              <a:rPr lang="es-ES" i="1" dirty="0" smtClean="0"/>
              <a:t>i*</a:t>
            </a:r>
            <a:r>
              <a:rPr lang="es-ES" dirty="0" smtClean="0"/>
              <a:t>), suponiendo una pequeña </a:t>
            </a:r>
            <a:r>
              <a:rPr lang="es-ES" dirty="0"/>
              <a:t>economía abierta </a:t>
            </a:r>
            <a:r>
              <a:rPr lang="es-ES" dirty="0" smtClean="0"/>
              <a:t>y precio-aceptante </a:t>
            </a:r>
            <a:r>
              <a:rPr lang="es-ES" dirty="0"/>
              <a:t>en los mercados </a:t>
            </a:r>
            <a:r>
              <a:rPr lang="es-ES" dirty="0" smtClean="0"/>
              <a:t>financieros internacionales</a:t>
            </a:r>
            <a:r>
              <a:rPr lang="es-ES" dirty="0"/>
              <a:t>. </a:t>
            </a:r>
            <a:endParaRPr lang="es-ES" dirty="0" smtClean="0"/>
          </a:p>
        </p:txBody>
      </p:sp>
      <p:sp>
        <p:nvSpPr>
          <p:cNvPr id="4" name="3 Marcador de número de diapositiva"/>
          <p:cNvSpPr>
            <a:spLocks noGrp="1"/>
          </p:cNvSpPr>
          <p:nvPr>
            <p:ph type="sldNum" sz="quarter" idx="12"/>
          </p:nvPr>
        </p:nvSpPr>
        <p:spPr>
          <a:xfrm>
            <a:off x="8129016" y="5734050"/>
            <a:ext cx="609600" cy="521208"/>
          </a:xfrm>
          <a:prstGeom prst="rect">
            <a:avLst/>
          </a:prstGeom>
        </p:spPr>
        <p:txBody>
          <a:bodyPr/>
          <a:lstStyle/>
          <a:p>
            <a:fld id="{125F13CF-71CB-4626-8E1A-468B046DEC4C}" type="slidenum">
              <a:rPr lang="es-MX" smtClean="0"/>
              <a:t>38</a:t>
            </a:fld>
            <a:endParaRPr lang="es-MX"/>
          </a:p>
        </p:txBody>
      </p:sp>
      <p:sp>
        <p:nvSpPr>
          <p:cNvPr id="2" name="1 Título"/>
          <p:cNvSpPr>
            <a:spLocks noGrp="1"/>
          </p:cNvSpPr>
          <p:nvPr>
            <p:ph type="title"/>
          </p:nvPr>
        </p:nvSpPr>
        <p:spPr/>
        <p:txBody>
          <a:bodyPr/>
          <a:lstStyle/>
          <a:p>
            <a:r>
              <a:rPr lang="es-MX" b="1" dirty="0"/>
              <a:t>Sector </a:t>
            </a:r>
            <a:r>
              <a:rPr lang="es-MX" b="1" dirty="0" smtClean="0"/>
              <a:t>exterior</a:t>
            </a:r>
            <a:endParaRPr lang="es-MX" dirty="0"/>
          </a:p>
        </p:txBody>
      </p:sp>
      <p:pic>
        <p:nvPicPr>
          <p:cNvPr id="5" name="Imagen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836840" y="4653136"/>
            <a:ext cx="3240360" cy="1965599"/>
          </a:xfrm>
          <a:prstGeom prst="rect">
            <a:avLst/>
          </a:prstGeom>
          <a:ln>
            <a:noFill/>
          </a:ln>
          <a:effectLst>
            <a:softEdge rad="112500"/>
          </a:effectLst>
        </p:spPr>
      </p:pic>
    </p:spTree>
    <p:extLst>
      <p:ext uri="{BB962C8B-B14F-4D97-AF65-F5344CB8AC3E}">
        <p14:creationId xmlns:p14="http://schemas.microsoft.com/office/powerpoint/2010/main" val="2542977349"/>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77238" y="1052736"/>
            <a:ext cx="8229600" cy="4525963"/>
          </a:xfrm>
        </p:spPr>
        <p:txBody>
          <a:bodyPr/>
          <a:lstStyle/>
          <a:p>
            <a:pPr algn="just"/>
            <a:r>
              <a:rPr lang="es-ES" dirty="0" smtClean="0"/>
              <a:t>La igualdad de (4) implica </a:t>
            </a:r>
            <a:r>
              <a:rPr lang="es-ES" dirty="0"/>
              <a:t>una relación negativa entre el tipo de interés y el tipo de cambio: </a:t>
            </a:r>
            <a:endParaRPr lang="es-ES" dirty="0" smtClean="0"/>
          </a:p>
          <a:p>
            <a:pPr lvl="1" algn="just"/>
            <a:r>
              <a:rPr lang="es-ES" dirty="0" smtClean="0"/>
              <a:t>Un </a:t>
            </a:r>
            <a:r>
              <a:rPr lang="es-ES" dirty="0"/>
              <a:t>incremento del tipo de interés </a:t>
            </a:r>
            <a:r>
              <a:rPr lang="es-ES" dirty="0" smtClean="0"/>
              <a:t>trae </a:t>
            </a:r>
            <a:r>
              <a:rPr lang="es-ES" dirty="0"/>
              <a:t>consigo un </a:t>
            </a:r>
            <a:r>
              <a:rPr lang="es-ES" dirty="0" smtClean="0"/>
              <a:t>incremento del </a:t>
            </a:r>
            <a:r>
              <a:rPr lang="es-ES" dirty="0"/>
              <a:t>valor de la moneda nacional y una disminución del tipo de interés </a:t>
            </a:r>
            <a:r>
              <a:rPr lang="es-ES" dirty="0" smtClean="0"/>
              <a:t>conlleva </a:t>
            </a:r>
            <a:r>
              <a:rPr lang="es-ES" dirty="0"/>
              <a:t>una pérdida de valor del tipo de cambio.</a:t>
            </a:r>
            <a:endParaRPr lang="es-MX" dirty="0"/>
          </a:p>
          <a:p>
            <a:endParaRPr lang="es-MX" dirty="0"/>
          </a:p>
        </p:txBody>
      </p:sp>
      <p:sp>
        <p:nvSpPr>
          <p:cNvPr id="4" name="3 Marcador de número de diapositiva"/>
          <p:cNvSpPr>
            <a:spLocks noGrp="1"/>
          </p:cNvSpPr>
          <p:nvPr>
            <p:ph type="sldNum" sz="quarter" idx="12"/>
          </p:nvPr>
        </p:nvSpPr>
        <p:spPr>
          <a:xfrm>
            <a:off x="8129016" y="5734050"/>
            <a:ext cx="609600" cy="521208"/>
          </a:xfrm>
          <a:prstGeom prst="rect">
            <a:avLst/>
          </a:prstGeom>
        </p:spPr>
        <p:txBody>
          <a:bodyPr/>
          <a:lstStyle/>
          <a:p>
            <a:fld id="{125F13CF-71CB-4626-8E1A-468B046DEC4C}" type="slidenum">
              <a:rPr lang="es-MX" smtClean="0"/>
              <a:t>39</a:t>
            </a:fld>
            <a:endParaRPr lang="es-MX"/>
          </a:p>
        </p:txBody>
      </p:sp>
      <p:sp>
        <p:nvSpPr>
          <p:cNvPr id="2" name="1 Título"/>
          <p:cNvSpPr>
            <a:spLocks noGrp="1"/>
          </p:cNvSpPr>
          <p:nvPr>
            <p:ph type="title"/>
          </p:nvPr>
        </p:nvSpPr>
        <p:spPr>
          <a:xfrm>
            <a:off x="477238" y="104127"/>
            <a:ext cx="8229600" cy="1143000"/>
          </a:xfrm>
        </p:spPr>
        <p:txBody>
          <a:bodyPr/>
          <a:lstStyle/>
          <a:p>
            <a:r>
              <a:rPr lang="es-ES" dirty="0" smtClean="0"/>
              <a:t>Gráficamente  </a:t>
            </a:r>
            <a:endParaRPr lang="es-MX" dirty="0"/>
          </a:p>
        </p:txBody>
      </p:sp>
      <p:pic>
        <p:nvPicPr>
          <p:cNvPr id="5"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72000" t="25573" r="14177" b="26897"/>
          <a:stretch/>
        </p:blipFill>
        <p:spPr bwMode="auto">
          <a:xfrm>
            <a:off x="3187882" y="4005064"/>
            <a:ext cx="2808312" cy="27363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363393605"/>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normAutofit fontScale="85000" lnSpcReduction="20000"/>
          </a:bodyPr>
          <a:lstStyle/>
          <a:p>
            <a:pPr algn="just"/>
            <a:r>
              <a:rPr lang="es-ES" dirty="0" smtClean="0"/>
              <a:t>El </a:t>
            </a:r>
            <a:r>
              <a:rPr lang="es-ES" dirty="0"/>
              <a:t>bajo grado de interdependencia </a:t>
            </a:r>
            <a:r>
              <a:rPr lang="es-ES" dirty="0" smtClean="0"/>
              <a:t>económica entre </a:t>
            </a:r>
            <a:r>
              <a:rPr lang="es-ES" dirty="0"/>
              <a:t>los diferentes países suponía que la política económica nacional </a:t>
            </a:r>
            <a:r>
              <a:rPr lang="es-ES" dirty="0" smtClean="0"/>
              <a:t>suficiente</a:t>
            </a:r>
            <a:r>
              <a:rPr lang="es-ES" dirty="0"/>
              <a:t>.</a:t>
            </a:r>
            <a:r>
              <a:rPr lang="es-ES" dirty="0" smtClean="0"/>
              <a:t> </a:t>
            </a:r>
          </a:p>
          <a:p>
            <a:pPr algn="just"/>
            <a:r>
              <a:rPr lang="es-ES" dirty="0" smtClean="0"/>
              <a:t>Análisis </a:t>
            </a:r>
            <a:r>
              <a:rPr lang="es-ES" dirty="0" smtClean="0"/>
              <a:t>de </a:t>
            </a:r>
            <a:r>
              <a:rPr lang="es-ES" dirty="0"/>
              <a:t>política macroeconómica, </a:t>
            </a:r>
            <a:r>
              <a:rPr lang="es-ES" dirty="0" smtClean="0"/>
              <a:t>sólo </a:t>
            </a:r>
            <a:r>
              <a:rPr lang="es-ES" dirty="0" smtClean="0"/>
              <a:t>el efecto </a:t>
            </a:r>
            <a:r>
              <a:rPr lang="es-ES" dirty="0"/>
              <a:t>de ampliar el clásico </a:t>
            </a:r>
            <a:r>
              <a:rPr lang="es-ES" dirty="0" smtClean="0"/>
              <a:t>modelo IS-LM con </a:t>
            </a:r>
            <a:r>
              <a:rPr lang="es-ES" dirty="0"/>
              <a:t>la obtención de la curva </a:t>
            </a:r>
            <a:r>
              <a:rPr lang="es-ES" dirty="0" smtClean="0"/>
              <a:t>BP.</a:t>
            </a:r>
            <a:endParaRPr lang="es-ES" dirty="0"/>
          </a:p>
          <a:p>
            <a:pPr algn="just"/>
            <a:r>
              <a:rPr lang="es-ES" dirty="0" smtClean="0"/>
              <a:t>El equilibrio de las cuentas exteriores no es solamente un dato básico y el resultado de las relaciones existentes entre las principales variables macroeconómicas internas y dada la globalización y la interdependencia económicas, el </a:t>
            </a:r>
            <a:r>
              <a:rPr lang="es-ES" dirty="0"/>
              <a:t>sector exterior se configura en la actualidad como el </a:t>
            </a:r>
            <a:r>
              <a:rPr lang="es-ES" dirty="0" smtClean="0"/>
              <a:t>núcleo donde </a:t>
            </a:r>
            <a:r>
              <a:rPr lang="es-ES" dirty="0"/>
              <a:t>se concentran las potencialidades y las restricciones de cualquier economía nacional</a:t>
            </a:r>
            <a:r>
              <a:rPr lang="es-ES" dirty="0" smtClean="0"/>
              <a:t>, además </a:t>
            </a:r>
            <a:r>
              <a:rPr lang="es-ES" dirty="0"/>
              <a:t>de </a:t>
            </a:r>
            <a:r>
              <a:rPr lang="es-ES" dirty="0" smtClean="0"/>
              <a:t>que se </a:t>
            </a:r>
            <a:r>
              <a:rPr lang="es-ES" dirty="0"/>
              <a:t>une con el resto de economías.</a:t>
            </a:r>
            <a:endParaRPr lang="es-MX" dirty="0"/>
          </a:p>
        </p:txBody>
      </p:sp>
      <p:sp>
        <p:nvSpPr>
          <p:cNvPr id="2" name="1 Título"/>
          <p:cNvSpPr>
            <a:spLocks noGrp="1"/>
          </p:cNvSpPr>
          <p:nvPr>
            <p:ph type="title"/>
          </p:nvPr>
        </p:nvSpPr>
        <p:spPr/>
        <p:txBody>
          <a:bodyPr/>
          <a:lstStyle/>
          <a:p>
            <a:r>
              <a:rPr lang="es-ES" dirty="0" smtClean="0"/>
              <a:t>Problemática </a:t>
            </a:r>
            <a:endParaRPr lang="es-MX" dirty="0"/>
          </a:p>
        </p:txBody>
      </p:sp>
      <p:sp>
        <p:nvSpPr>
          <p:cNvPr id="4" name="3 Marcador de número de diapositiva"/>
          <p:cNvSpPr>
            <a:spLocks noGrp="1"/>
          </p:cNvSpPr>
          <p:nvPr>
            <p:ph type="sldNum" sz="quarter" idx="12"/>
          </p:nvPr>
        </p:nvSpPr>
        <p:spPr/>
        <p:txBody>
          <a:bodyPr/>
          <a:lstStyle/>
          <a:p>
            <a:fld id="{BF9EE9EF-066A-49CE-A79D-8A5BCE414D8C}" type="slidenum">
              <a:rPr lang="es-MX" smtClean="0"/>
              <a:t>4</a:t>
            </a:fld>
            <a:endParaRPr lang="es-MX"/>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635625" y="15742"/>
            <a:ext cx="2495732" cy="11119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586035553"/>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normAutofit fontScale="92500" lnSpcReduction="10000"/>
          </a:bodyPr>
          <a:lstStyle/>
          <a:p>
            <a:pPr algn="just"/>
            <a:r>
              <a:rPr lang="es-ES" dirty="0"/>
              <a:t>La representación del equilibrio del sector exterior por la curva </a:t>
            </a:r>
            <a:r>
              <a:rPr lang="es-ES" i="1" dirty="0" smtClean="0"/>
              <a:t>BP , </a:t>
            </a:r>
            <a:r>
              <a:rPr lang="es-ES" dirty="0" smtClean="0"/>
              <a:t>en el </a:t>
            </a:r>
            <a:r>
              <a:rPr lang="es-ES" dirty="0"/>
              <a:t>caso particular del modelo </a:t>
            </a:r>
            <a:r>
              <a:rPr lang="es-ES" dirty="0" err="1"/>
              <a:t>Mundell</a:t>
            </a:r>
            <a:r>
              <a:rPr lang="es-ES" dirty="0"/>
              <a:t>-Fleming es aquel en </a:t>
            </a:r>
            <a:r>
              <a:rPr lang="es-ES" dirty="0" smtClean="0"/>
              <a:t>que la </a:t>
            </a:r>
            <a:r>
              <a:rPr lang="es-ES" dirty="0"/>
              <a:t>curva </a:t>
            </a:r>
            <a:r>
              <a:rPr lang="es-ES" i="1" dirty="0" smtClean="0"/>
              <a:t>BP </a:t>
            </a:r>
            <a:r>
              <a:rPr lang="es-ES" dirty="0"/>
              <a:t>es una línea </a:t>
            </a:r>
            <a:r>
              <a:rPr lang="es-ES" dirty="0" smtClean="0"/>
              <a:t>horizontal.</a:t>
            </a:r>
          </a:p>
          <a:p>
            <a:pPr algn="just"/>
            <a:r>
              <a:rPr lang="es-ES" dirty="0" smtClean="0"/>
              <a:t>El </a:t>
            </a:r>
            <a:r>
              <a:rPr lang="es-ES" dirty="0"/>
              <a:t>supuesto de </a:t>
            </a:r>
            <a:r>
              <a:rPr lang="es-ES" dirty="0" smtClean="0"/>
              <a:t>perfecta movilidad </a:t>
            </a:r>
            <a:r>
              <a:rPr lang="es-ES" dirty="0"/>
              <a:t>del capital implica que sólo haya un nivel de </a:t>
            </a:r>
            <a:r>
              <a:rPr lang="es-ES" i="1" dirty="0" smtClean="0"/>
              <a:t>i </a:t>
            </a:r>
            <a:r>
              <a:rPr lang="es-ES" dirty="0"/>
              <a:t>para el cual la </a:t>
            </a:r>
            <a:r>
              <a:rPr lang="es-ES" dirty="0" smtClean="0"/>
              <a:t>balanza de </a:t>
            </a:r>
            <a:r>
              <a:rPr lang="es-ES" dirty="0"/>
              <a:t>pagos está en equilibrio. </a:t>
            </a:r>
            <a:endParaRPr lang="es-ES" dirty="0" smtClean="0"/>
          </a:p>
          <a:p>
            <a:pPr algn="just"/>
            <a:r>
              <a:rPr lang="es-ES" dirty="0" smtClean="0"/>
              <a:t>Si </a:t>
            </a:r>
            <a:r>
              <a:rPr lang="es-ES" dirty="0"/>
              <a:t>el tipo de interés fuera más bajo, se </a:t>
            </a:r>
            <a:r>
              <a:rPr lang="es-ES" dirty="0" smtClean="0"/>
              <a:t>producirían salidas </a:t>
            </a:r>
            <a:r>
              <a:rPr lang="es-ES" dirty="0"/>
              <a:t>de capital </a:t>
            </a:r>
            <a:r>
              <a:rPr lang="es-ES" dirty="0" smtClean="0"/>
              <a:t>superiores </a:t>
            </a:r>
            <a:r>
              <a:rPr lang="es-ES" dirty="0"/>
              <a:t>a cualquier posible superávit en la </a:t>
            </a:r>
            <a:r>
              <a:rPr lang="es-ES" dirty="0" smtClean="0"/>
              <a:t>balanza por </a:t>
            </a:r>
            <a:r>
              <a:rPr lang="es-ES" dirty="0"/>
              <a:t>cuenta corriente, y sucedería lo opuesto en el caso de que el tipo de </a:t>
            </a:r>
            <a:r>
              <a:rPr lang="es-ES" dirty="0" smtClean="0"/>
              <a:t>interés </a:t>
            </a:r>
            <a:r>
              <a:rPr lang="es-MX" dirty="0" smtClean="0"/>
              <a:t>fuese </a:t>
            </a:r>
            <a:r>
              <a:rPr lang="es-MX" dirty="0"/>
              <a:t>más alto.</a:t>
            </a:r>
          </a:p>
        </p:txBody>
      </p:sp>
      <p:sp>
        <p:nvSpPr>
          <p:cNvPr id="4" name="3 Marcador de número de diapositiva"/>
          <p:cNvSpPr>
            <a:spLocks noGrp="1"/>
          </p:cNvSpPr>
          <p:nvPr>
            <p:ph type="sldNum" sz="quarter" idx="12"/>
          </p:nvPr>
        </p:nvSpPr>
        <p:spPr>
          <a:xfrm>
            <a:off x="8129016" y="5734050"/>
            <a:ext cx="609600" cy="521208"/>
          </a:xfrm>
          <a:prstGeom prst="rect">
            <a:avLst/>
          </a:prstGeom>
        </p:spPr>
        <p:txBody>
          <a:bodyPr/>
          <a:lstStyle/>
          <a:p>
            <a:fld id="{125F13CF-71CB-4626-8E1A-468B046DEC4C}" type="slidenum">
              <a:rPr lang="es-MX" smtClean="0"/>
              <a:t>40</a:t>
            </a:fld>
            <a:endParaRPr lang="es-MX"/>
          </a:p>
        </p:txBody>
      </p:sp>
      <p:sp>
        <p:nvSpPr>
          <p:cNvPr id="2" name="1 Título"/>
          <p:cNvSpPr>
            <a:spLocks noGrp="1"/>
          </p:cNvSpPr>
          <p:nvPr>
            <p:ph type="title"/>
          </p:nvPr>
        </p:nvSpPr>
        <p:spPr/>
        <p:txBody>
          <a:bodyPr>
            <a:normAutofit fontScale="90000"/>
          </a:bodyPr>
          <a:lstStyle/>
          <a:p>
            <a:r>
              <a:rPr lang="es-ES" dirty="0" smtClean="0"/>
              <a:t>Continuación del sector exterior</a:t>
            </a:r>
            <a:endParaRPr lang="es-MX" dirty="0"/>
          </a:p>
        </p:txBody>
      </p:sp>
    </p:spTree>
    <p:extLst>
      <p:ext uri="{BB962C8B-B14F-4D97-AF65-F5344CB8AC3E}">
        <p14:creationId xmlns:p14="http://schemas.microsoft.com/office/powerpoint/2010/main" val="1660391661"/>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lstStyle/>
          <a:p>
            <a:pPr algn="just"/>
            <a:r>
              <a:rPr lang="es-ES" dirty="0" smtClean="0"/>
              <a:t>Partiendo </a:t>
            </a:r>
            <a:r>
              <a:rPr lang="es-ES" dirty="0"/>
              <a:t>del modelo </a:t>
            </a:r>
            <a:r>
              <a:rPr lang="es-ES" dirty="0" err="1"/>
              <a:t>Mundell</a:t>
            </a:r>
            <a:r>
              <a:rPr lang="es-ES" dirty="0"/>
              <a:t>-Fleming, de todos los </a:t>
            </a:r>
            <a:r>
              <a:rPr lang="es-ES" dirty="0" smtClean="0"/>
              <a:t>elementos conceptuales </a:t>
            </a:r>
            <a:r>
              <a:rPr lang="es-ES" dirty="0"/>
              <a:t>necesarios para poder abordar el análisis de las políticas monetaria y </a:t>
            </a:r>
            <a:r>
              <a:rPr lang="es-ES" dirty="0" smtClean="0"/>
              <a:t>fiscal en </a:t>
            </a:r>
            <a:r>
              <a:rPr lang="es-ES" dirty="0"/>
              <a:t>una economía abierta cuando existen transacciones de </a:t>
            </a:r>
            <a:r>
              <a:rPr lang="es-ES" dirty="0" smtClean="0"/>
              <a:t>capital, tanto cuando existen en el tipo </a:t>
            </a:r>
            <a:r>
              <a:rPr lang="es-ES" dirty="0"/>
              <a:t>de </a:t>
            </a:r>
            <a:r>
              <a:rPr lang="es-ES" dirty="0" smtClean="0"/>
              <a:t>cambio.</a:t>
            </a:r>
            <a:endParaRPr lang="es-MX" dirty="0"/>
          </a:p>
        </p:txBody>
      </p:sp>
      <p:sp>
        <p:nvSpPr>
          <p:cNvPr id="4" name="3 Marcador de número de diapositiva"/>
          <p:cNvSpPr>
            <a:spLocks noGrp="1"/>
          </p:cNvSpPr>
          <p:nvPr>
            <p:ph type="sldNum" sz="quarter" idx="12"/>
          </p:nvPr>
        </p:nvSpPr>
        <p:spPr>
          <a:xfrm>
            <a:off x="8129016" y="5734050"/>
            <a:ext cx="609600" cy="521208"/>
          </a:xfrm>
          <a:prstGeom prst="rect">
            <a:avLst/>
          </a:prstGeom>
        </p:spPr>
        <p:txBody>
          <a:bodyPr/>
          <a:lstStyle/>
          <a:p>
            <a:fld id="{125F13CF-71CB-4626-8E1A-468B046DEC4C}" type="slidenum">
              <a:rPr lang="es-MX" smtClean="0"/>
              <a:t>41</a:t>
            </a:fld>
            <a:endParaRPr lang="es-MX"/>
          </a:p>
        </p:txBody>
      </p:sp>
      <p:sp>
        <p:nvSpPr>
          <p:cNvPr id="2" name="1 Título"/>
          <p:cNvSpPr>
            <a:spLocks noGrp="1"/>
          </p:cNvSpPr>
          <p:nvPr>
            <p:ph type="title"/>
          </p:nvPr>
        </p:nvSpPr>
        <p:spPr/>
        <p:txBody>
          <a:bodyPr/>
          <a:lstStyle/>
          <a:p>
            <a:r>
              <a:rPr lang="es-ES" dirty="0" smtClean="0"/>
              <a:t>En resumen</a:t>
            </a:r>
            <a:endParaRPr lang="es-MX" dirty="0"/>
          </a:p>
        </p:txBody>
      </p:sp>
      <p:graphicFrame>
        <p:nvGraphicFramePr>
          <p:cNvPr id="7" name="Tabla 6"/>
          <p:cNvGraphicFramePr>
            <a:graphicFrameLocks noGrp="1"/>
          </p:cNvGraphicFramePr>
          <p:nvPr>
            <p:extLst>
              <p:ext uri="{D42A27DB-BD31-4B8C-83A1-F6EECF244321}">
                <p14:modId xmlns:p14="http://schemas.microsoft.com/office/powerpoint/2010/main" val="3728097423"/>
              </p:ext>
            </p:extLst>
          </p:nvPr>
        </p:nvGraphicFramePr>
        <p:xfrm>
          <a:off x="1115616" y="4499924"/>
          <a:ext cx="6797376" cy="1498171"/>
        </p:xfrm>
        <a:graphic>
          <a:graphicData uri="http://schemas.openxmlformats.org/drawingml/2006/table">
            <a:tbl>
              <a:tblPr firstRow="1" bandRow="1">
                <a:tableStyleId>{2D5ABB26-0587-4C30-8999-92F81FD0307C}</a:tableStyleId>
              </a:tblPr>
              <a:tblGrid>
                <a:gridCol w="2265792"/>
                <a:gridCol w="2265792"/>
                <a:gridCol w="2265792"/>
              </a:tblGrid>
              <a:tr h="1498171">
                <a:tc>
                  <a:txBody>
                    <a:bodyPr/>
                    <a:lstStyle/>
                    <a:p>
                      <a:pPr algn="ctr"/>
                      <a:r>
                        <a:rPr lang="es-MX" sz="8800" b="1" dirty="0" smtClean="0">
                          <a:solidFill>
                            <a:schemeClr val="accent1">
                              <a:lumMod val="75000"/>
                            </a:schemeClr>
                          </a:solidFill>
                        </a:rPr>
                        <a:t>IS</a:t>
                      </a:r>
                      <a:endParaRPr lang="es-MX" sz="8800" b="1" dirty="0">
                        <a:solidFill>
                          <a:schemeClr val="accent1">
                            <a:lumMod val="75000"/>
                          </a:schemeClr>
                        </a:solidFill>
                      </a:endParaRPr>
                    </a:p>
                  </a:txBody>
                  <a:tcPr/>
                </a:tc>
                <a:tc>
                  <a:txBody>
                    <a:bodyPr/>
                    <a:lstStyle/>
                    <a:p>
                      <a:pPr algn="ctr"/>
                      <a:r>
                        <a:rPr lang="es-MX" sz="8800" b="1" dirty="0" smtClean="0">
                          <a:solidFill>
                            <a:schemeClr val="accent1">
                              <a:lumMod val="75000"/>
                            </a:schemeClr>
                          </a:solidFill>
                        </a:rPr>
                        <a:t>LM</a:t>
                      </a:r>
                      <a:endParaRPr lang="es-MX" sz="8800" b="1" dirty="0">
                        <a:solidFill>
                          <a:schemeClr val="accent1">
                            <a:lumMod val="75000"/>
                          </a:schemeClr>
                        </a:solidFill>
                      </a:endParaRPr>
                    </a:p>
                  </a:txBody>
                  <a:tcPr/>
                </a:tc>
                <a:tc>
                  <a:txBody>
                    <a:bodyPr/>
                    <a:lstStyle/>
                    <a:p>
                      <a:pPr algn="ctr"/>
                      <a:r>
                        <a:rPr lang="es-MX" sz="8800" b="1" dirty="0" smtClean="0">
                          <a:solidFill>
                            <a:schemeClr val="accent1">
                              <a:lumMod val="75000"/>
                            </a:schemeClr>
                          </a:solidFill>
                        </a:rPr>
                        <a:t>BP</a:t>
                      </a:r>
                      <a:endParaRPr lang="es-MX" sz="8800" b="1" dirty="0">
                        <a:solidFill>
                          <a:schemeClr val="accent1">
                            <a:lumMod val="75000"/>
                          </a:schemeClr>
                        </a:solidFill>
                      </a:endParaRPr>
                    </a:p>
                  </a:txBody>
                  <a:tcPr/>
                </a:tc>
              </a:tr>
            </a:tbl>
          </a:graphicData>
        </a:graphic>
      </p:graphicFrame>
    </p:spTree>
    <p:extLst>
      <p:ext uri="{BB962C8B-B14F-4D97-AF65-F5344CB8AC3E}">
        <p14:creationId xmlns:p14="http://schemas.microsoft.com/office/powerpoint/2010/main" val="3528702381"/>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normAutofit/>
          </a:bodyPr>
          <a:lstStyle/>
          <a:p>
            <a:pPr algn="just"/>
            <a:r>
              <a:rPr lang="es-ES" dirty="0" smtClean="0"/>
              <a:t>La </a:t>
            </a:r>
            <a:r>
              <a:rPr lang="es-ES" b="1" dirty="0" smtClean="0"/>
              <a:t>curva </a:t>
            </a:r>
            <a:r>
              <a:rPr lang="es-ES" b="1" i="1" dirty="0" smtClean="0"/>
              <a:t>IS </a:t>
            </a:r>
            <a:r>
              <a:rPr lang="es-ES" dirty="0"/>
              <a:t>representa las combinaciones de tipos de interés </a:t>
            </a:r>
            <a:r>
              <a:rPr lang="es-ES" dirty="0" smtClean="0"/>
              <a:t>(</a:t>
            </a:r>
            <a:r>
              <a:rPr lang="es-ES" i="1" dirty="0" smtClean="0"/>
              <a:t>i</a:t>
            </a:r>
            <a:r>
              <a:rPr lang="es-ES" dirty="0" smtClean="0"/>
              <a:t>) </a:t>
            </a:r>
            <a:r>
              <a:rPr lang="es-ES" dirty="0"/>
              <a:t>y de renta </a:t>
            </a:r>
            <a:r>
              <a:rPr lang="es-ES" dirty="0" smtClean="0"/>
              <a:t>(</a:t>
            </a:r>
            <a:r>
              <a:rPr lang="es-ES" i="1" dirty="0" smtClean="0"/>
              <a:t>Y</a:t>
            </a:r>
            <a:r>
              <a:rPr lang="es-ES" dirty="0" smtClean="0"/>
              <a:t>) que </a:t>
            </a:r>
            <a:r>
              <a:rPr lang="es-ES" dirty="0"/>
              <a:t>equilibran el mercado de bienes.</a:t>
            </a:r>
          </a:p>
          <a:p>
            <a:pPr algn="just"/>
            <a:r>
              <a:rPr lang="es-ES" dirty="0" smtClean="0"/>
              <a:t>La </a:t>
            </a:r>
            <a:r>
              <a:rPr lang="es-ES" b="1" dirty="0" smtClean="0"/>
              <a:t>curva </a:t>
            </a:r>
            <a:r>
              <a:rPr lang="es-ES" b="1" i="1" dirty="0" smtClean="0"/>
              <a:t>LM </a:t>
            </a:r>
            <a:r>
              <a:rPr lang="es-ES" dirty="0" smtClean="0"/>
              <a:t>señala </a:t>
            </a:r>
            <a:r>
              <a:rPr lang="es-ES" dirty="0"/>
              <a:t>las combinaciones de </a:t>
            </a:r>
            <a:r>
              <a:rPr lang="es-ES" i="1" dirty="0" smtClean="0"/>
              <a:t>i </a:t>
            </a:r>
            <a:r>
              <a:rPr lang="es-ES" dirty="0"/>
              <a:t>y </a:t>
            </a:r>
            <a:r>
              <a:rPr lang="es-ES" dirty="0" smtClean="0"/>
              <a:t>de (</a:t>
            </a:r>
            <a:r>
              <a:rPr lang="es-ES" i="1" dirty="0" smtClean="0"/>
              <a:t>Y) </a:t>
            </a:r>
            <a:r>
              <a:rPr lang="es-ES" dirty="0"/>
              <a:t>que representan puntos </a:t>
            </a:r>
            <a:r>
              <a:rPr lang="es-ES" dirty="0" smtClean="0"/>
              <a:t>de equilibrio </a:t>
            </a:r>
            <a:r>
              <a:rPr lang="es-ES" dirty="0"/>
              <a:t>en el mercado monetario.</a:t>
            </a:r>
          </a:p>
          <a:p>
            <a:pPr algn="just"/>
            <a:r>
              <a:rPr lang="es-ES" smtClean="0"/>
              <a:t>La </a:t>
            </a:r>
            <a:r>
              <a:rPr lang="es-ES" b="1" dirty="0" smtClean="0"/>
              <a:t>curva </a:t>
            </a:r>
            <a:r>
              <a:rPr lang="es-ES" b="1" i="1" dirty="0" smtClean="0"/>
              <a:t>BP </a:t>
            </a:r>
            <a:r>
              <a:rPr lang="es-ES" dirty="0"/>
              <a:t>indica las combinaciones de </a:t>
            </a:r>
            <a:r>
              <a:rPr lang="es-ES" i="1" dirty="0" smtClean="0"/>
              <a:t>i </a:t>
            </a:r>
            <a:r>
              <a:rPr lang="es-ES" dirty="0"/>
              <a:t>y de </a:t>
            </a:r>
            <a:r>
              <a:rPr lang="es-ES" i="1" dirty="0" smtClean="0"/>
              <a:t>Y </a:t>
            </a:r>
            <a:r>
              <a:rPr lang="es-ES" dirty="0"/>
              <a:t>que igualan la oferta y la </a:t>
            </a:r>
            <a:r>
              <a:rPr lang="es-ES" dirty="0" smtClean="0"/>
              <a:t>demanda en </a:t>
            </a:r>
            <a:r>
              <a:rPr lang="es-ES" dirty="0"/>
              <a:t>el mercado de divisas para un tipo de cambio determinado.</a:t>
            </a:r>
            <a:endParaRPr lang="es-MX" dirty="0"/>
          </a:p>
        </p:txBody>
      </p:sp>
      <p:sp>
        <p:nvSpPr>
          <p:cNvPr id="4" name="3 Marcador de número de diapositiva"/>
          <p:cNvSpPr>
            <a:spLocks noGrp="1"/>
          </p:cNvSpPr>
          <p:nvPr>
            <p:ph type="sldNum" sz="quarter" idx="12"/>
          </p:nvPr>
        </p:nvSpPr>
        <p:spPr>
          <a:xfrm>
            <a:off x="8129016" y="5734050"/>
            <a:ext cx="609600" cy="521208"/>
          </a:xfrm>
          <a:prstGeom prst="rect">
            <a:avLst/>
          </a:prstGeom>
        </p:spPr>
        <p:txBody>
          <a:bodyPr/>
          <a:lstStyle/>
          <a:p>
            <a:fld id="{125F13CF-71CB-4626-8E1A-468B046DEC4C}" type="slidenum">
              <a:rPr lang="es-MX" smtClean="0"/>
              <a:t>42</a:t>
            </a:fld>
            <a:endParaRPr lang="es-MX"/>
          </a:p>
        </p:txBody>
      </p:sp>
      <p:sp>
        <p:nvSpPr>
          <p:cNvPr id="2" name="1 Título"/>
          <p:cNvSpPr>
            <a:spLocks noGrp="1"/>
          </p:cNvSpPr>
          <p:nvPr>
            <p:ph type="title"/>
          </p:nvPr>
        </p:nvSpPr>
        <p:spPr/>
        <p:txBody>
          <a:bodyPr/>
          <a:lstStyle/>
          <a:p>
            <a:r>
              <a:rPr lang="es-ES" dirty="0"/>
              <a:t>R</a:t>
            </a:r>
            <a:r>
              <a:rPr lang="es-ES" dirty="0" smtClean="0"/>
              <a:t>ecordando</a:t>
            </a:r>
            <a:endParaRPr lang="es-MX" dirty="0"/>
          </a:p>
        </p:txBody>
      </p:sp>
    </p:spTree>
    <p:extLst>
      <p:ext uri="{BB962C8B-B14F-4D97-AF65-F5344CB8AC3E}">
        <p14:creationId xmlns:p14="http://schemas.microsoft.com/office/powerpoint/2010/main" val="3450665949"/>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Grp="1" noChangeAspect="1" noChangeArrowheads="1"/>
          </p:cNvPicPr>
          <p:nvPr>
            <p:ph idx="1"/>
          </p:nvPr>
        </p:nvPicPr>
        <p:blipFill rotWithShape="1">
          <a:blip r:embed="rId2">
            <a:extLst>
              <a:ext uri="{28A0092B-C50C-407E-A947-70E740481C1C}">
                <a14:useLocalDpi xmlns:a14="http://schemas.microsoft.com/office/drawing/2010/main" val="0"/>
              </a:ext>
            </a:extLst>
          </a:blip>
          <a:srcRect l="37409" t="18130" r="22270" b="25240"/>
          <a:stretch/>
        </p:blipFill>
        <p:spPr bwMode="auto">
          <a:xfrm>
            <a:off x="1907704" y="2518830"/>
            <a:ext cx="4896544" cy="38665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2 Marcador de número de diapositiva"/>
          <p:cNvSpPr>
            <a:spLocks noGrp="1"/>
          </p:cNvSpPr>
          <p:nvPr>
            <p:ph type="sldNum" sz="quarter" idx="12"/>
          </p:nvPr>
        </p:nvSpPr>
        <p:spPr>
          <a:xfrm>
            <a:off x="8129016" y="5734050"/>
            <a:ext cx="609600" cy="521208"/>
          </a:xfrm>
          <a:prstGeom prst="rect">
            <a:avLst/>
          </a:prstGeom>
        </p:spPr>
        <p:txBody>
          <a:bodyPr/>
          <a:lstStyle/>
          <a:p>
            <a:fld id="{125F13CF-71CB-4626-8E1A-468B046DEC4C}" type="slidenum">
              <a:rPr lang="es-MX" smtClean="0"/>
              <a:t>43</a:t>
            </a:fld>
            <a:endParaRPr lang="es-MX"/>
          </a:p>
        </p:txBody>
      </p:sp>
      <p:sp>
        <p:nvSpPr>
          <p:cNvPr id="2" name="1 Título"/>
          <p:cNvSpPr>
            <a:spLocks noGrp="1"/>
          </p:cNvSpPr>
          <p:nvPr>
            <p:ph type="title"/>
          </p:nvPr>
        </p:nvSpPr>
        <p:spPr/>
        <p:txBody>
          <a:bodyPr/>
          <a:lstStyle/>
          <a:p>
            <a:r>
              <a:rPr lang="es-ES" dirty="0" smtClean="0"/>
              <a:t>Resumen gráfico</a:t>
            </a:r>
            <a:endParaRPr lang="es-MX" dirty="0"/>
          </a:p>
        </p:txBody>
      </p:sp>
      <p:sp>
        <p:nvSpPr>
          <p:cNvPr id="4" name="3 CuadroTexto"/>
          <p:cNvSpPr txBox="1"/>
          <p:nvPr/>
        </p:nvSpPr>
        <p:spPr>
          <a:xfrm>
            <a:off x="539552" y="1556792"/>
            <a:ext cx="7344816" cy="830997"/>
          </a:xfrm>
          <a:prstGeom prst="rect">
            <a:avLst/>
          </a:prstGeom>
          <a:noFill/>
        </p:spPr>
        <p:txBody>
          <a:bodyPr wrap="square" rtlCol="0">
            <a:spAutoFit/>
          </a:bodyPr>
          <a:lstStyle/>
          <a:p>
            <a:pPr algn="just"/>
            <a:r>
              <a:rPr lang="es-ES" sz="2400" dirty="0" smtClean="0"/>
              <a:t>Equilibrio en los mercados de bienes y de dinero y la balanza de pagos</a:t>
            </a:r>
            <a:endParaRPr lang="es-MX" sz="2400" dirty="0"/>
          </a:p>
        </p:txBody>
      </p:sp>
    </p:spTree>
    <p:extLst>
      <p:ext uri="{BB962C8B-B14F-4D97-AF65-F5344CB8AC3E}">
        <p14:creationId xmlns:p14="http://schemas.microsoft.com/office/powerpoint/2010/main" val="1333452252"/>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normAutofit/>
          </a:bodyPr>
          <a:lstStyle/>
          <a:p>
            <a:r>
              <a:rPr lang="es-ES" dirty="0" smtClean="0"/>
              <a:t>Define los siguientes términos clave:</a:t>
            </a:r>
          </a:p>
          <a:p>
            <a:pPr lvl="1"/>
            <a:r>
              <a:rPr lang="es-MX" dirty="0"/>
              <a:t>Economía abierta.</a:t>
            </a:r>
          </a:p>
          <a:p>
            <a:pPr lvl="1"/>
            <a:r>
              <a:rPr lang="es-MX" dirty="0" smtClean="0"/>
              <a:t>Tipo </a:t>
            </a:r>
            <a:r>
              <a:rPr lang="es-MX" dirty="0"/>
              <a:t>de cambio.</a:t>
            </a:r>
          </a:p>
          <a:p>
            <a:pPr lvl="1"/>
            <a:r>
              <a:rPr lang="es-MX" dirty="0" smtClean="0"/>
              <a:t>Tipo </a:t>
            </a:r>
            <a:r>
              <a:rPr lang="es-MX" dirty="0"/>
              <a:t>de cambio fijo.</a:t>
            </a:r>
          </a:p>
          <a:p>
            <a:pPr lvl="1"/>
            <a:r>
              <a:rPr lang="es-MX" dirty="0" smtClean="0"/>
              <a:t>Tipo </a:t>
            </a:r>
            <a:r>
              <a:rPr lang="es-MX" dirty="0"/>
              <a:t>de cambio flexible.</a:t>
            </a:r>
          </a:p>
          <a:p>
            <a:pPr lvl="1"/>
            <a:r>
              <a:rPr lang="es-MX" dirty="0" smtClean="0"/>
              <a:t>Equilibrio </a:t>
            </a:r>
            <a:r>
              <a:rPr lang="es-MX" dirty="0"/>
              <a:t>interno.</a:t>
            </a:r>
          </a:p>
          <a:p>
            <a:pPr lvl="1"/>
            <a:r>
              <a:rPr lang="es-MX" dirty="0" smtClean="0"/>
              <a:t>Equilibrio </a:t>
            </a:r>
            <a:r>
              <a:rPr lang="es-MX" dirty="0"/>
              <a:t>externo.</a:t>
            </a:r>
          </a:p>
          <a:p>
            <a:pPr lvl="1"/>
            <a:r>
              <a:rPr lang="es-MX" dirty="0" smtClean="0"/>
              <a:t>Ajuste </a:t>
            </a:r>
            <a:r>
              <a:rPr lang="es-MX" dirty="0"/>
              <a:t>exterior.</a:t>
            </a:r>
          </a:p>
          <a:p>
            <a:pPr lvl="1"/>
            <a:r>
              <a:rPr lang="es-MX" dirty="0" smtClean="0"/>
              <a:t>Dilema </a:t>
            </a:r>
            <a:r>
              <a:rPr lang="es-MX" dirty="0"/>
              <a:t>de política económica.</a:t>
            </a:r>
          </a:p>
          <a:p>
            <a:pPr lvl="1"/>
            <a:r>
              <a:rPr lang="es-MX" dirty="0" smtClean="0"/>
              <a:t>Expansión </a:t>
            </a:r>
            <a:r>
              <a:rPr lang="es-MX" dirty="0"/>
              <a:t>fiscal.</a:t>
            </a:r>
          </a:p>
          <a:p>
            <a:pPr lvl="1"/>
            <a:r>
              <a:rPr lang="es-MX" dirty="0" smtClean="0"/>
              <a:t>Expansión </a:t>
            </a:r>
            <a:r>
              <a:rPr lang="es-MX" dirty="0"/>
              <a:t>monetaria.</a:t>
            </a:r>
          </a:p>
        </p:txBody>
      </p:sp>
      <p:sp>
        <p:nvSpPr>
          <p:cNvPr id="3" name="2 Marcador de número de diapositiva"/>
          <p:cNvSpPr>
            <a:spLocks noGrp="1"/>
          </p:cNvSpPr>
          <p:nvPr>
            <p:ph type="sldNum" sz="quarter" idx="12"/>
          </p:nvPr>
        </p:nvSpPr>
        <p:spPr/>
        <p:txBody>
          <a:bodyPr/>
          <a:lstStyle/>
          <a:p>
            <a:fld id="{BF9EE9EF-066A-49CE-A79D-8A5BCE414D8C}" type="slidenum">
              <a:rPr lang="es-MX" smtClean="0"/>
              <a:t>44</a:t>
            </a:fld>
            <a:endParaRPr lang="es-MX"/>
          </a:p>
        </p:txBody>
      </p:sp>
      <p:sp>
        <p:nvSpPr>
          <p:cNvPr id="4" name="3 Título"/>
          <p:cNvSpPr>
            <a:spLocks noGrp="1"/>
          </p:cNvSpPr>
          <p:nvPr>
            <p:ph type="title"/>
          </p:nvPr>
        </p:nvSpPr>
        <p:spPr/>
        <p:txBody>
          <a:bodyPr/>
          <a:lstStyle/>
          <a:p>
            <a:r>
              <a:rPr lang="es-ES" dirty="0" smtClean="0"/>
              <a:t>Actividad </a:t>
            </a:r>
            <a:endParaRPr lang="es-MX" dirty="0"/>
          </a:p>
        </p:txBody>
      </p:sp>
      <p:pic>
        <p:nvPicPr>
          <p:cNvPr id="2457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228184" y="2564904"/>
            <a:ext cx="2286000" cy="2000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0177337"/>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normAutofit lnSpcReduction="10000"/>
          </a:bodyPr>
          <a:lstStyle/>
          <a:p>
            <a:pPr algn="just"/>
            <a:r>
              <a:rPr lang="es-ES" dirty="0"/>
              <a:t>La apertura al exterior y la movilidad </a:t>
            </a:r>
            <a:r>
              <a:rPr lang="es-ES" dirty="0" smtClean="0"/>
              <a:t>internacional </a:t>
            </a:r>
            <a:r>
              <a:rPr lang="es-ES" dirty="0"/>
              <a:t>de los capitales </a:t>
            </a:r>
            <a:r>
              <a:rPr lang="es-ES" dirty="0" smtClean="0"/>
              <a:t>establecen una </a:t>
            </a:r>
            <a:r>
              <a:rPr lang="es-ES" dirty="0"/>
              <a:t>serie de restricciones para cualquier economía, que se sustancian en que </a:t>
            </a:r>
            <a:r>
              <a:rPr lang="es-ES" dirty="0" smtClean="0"/>
              <a:t>toda economía </a:t>
            </a:r>
            <a:r>
              <a:rPr lang="es-ES" dirty="0"/>
              <a:t>abierta ha de guardar una elevada disciplina </a:t>
            </a:r>
            <a:r>
              <a:rPr lang="es-ES" dirty="0" smtClean="0"/>
              <a:t>en su política macroeconómica</a:t>
            </a:r>
            <a:r>
              <a:rPr lang="es-ES" dirty="0"/>
              <a:t>; de </a:t>
            </a:r>
            <a:r>
              <a:rPr lang="es-ES" dirty="0" smtClean="0"/>
              <a:t>forma que </a:t>
            </a:r>
            <a:r>
              <a:rPr lang="es-ES" dirty="0"/>
              <a:t>sus variables básicas (precios, finanzas públicas, tipos de interés, etc.) </a:t>
            </a:r>
            <a:r>
              <a:rPr lang="es-ES" dirty="0" smtClean="0"/>
              <a:t>no difieran </a:t>
            </a:r>
            <a:r>
              <a:rPr lang="es-ES" dirty="0"/>
              <a:t>de las registradas por los países con los cuales tiene relaciones económicas</a:t>
            </a:r>
            <a:r>
              <a:rPr lang="es-ES" dirty="0" smtClean="0"/>
              <a:t>, </a:t>
            </a:r>
            <a:r>
              <a:rPr lang="es-MX" dirty="0" smtClean="0"/>
              <a:t>comerciales </a:t>
            </a:r>
            <a:r>
              <a:rPr lang="es-MX" dirty="0"/>
              <a:t>y financieras.</a:t>
            </a:r>
          </a:p>
        </p:txBody>
      </p:sp>
      <p:sp>
        <p:nvSpPr>
          <p:cNvPr id="3" name="2 Título"/>
          <p:cNvSpPr>
            <a:spLocks noGrp="1"/>
          </p:cNvSpPr>
          <p:nvPr>
            <p:ph type="title"/>
          </p:nvPr>
        </p:nvSpPr>
        <p:spPr/>
        <p:txBody>
          <a:bodyPr/>
          <a:lstStyle/>
          <a:p>
            <a:r>
              <a:rPr lang="es-ES" dirty="0" smtClean="0"/>
              <a:t>Conclusiones </a:t>
            </a:r>
            <a:endParaRPr lang="es-MX" dirty="0"/>
          </a:p>
        </p:txBody>
      </p:sp>
      <p:sp>
        <p:nvSpPr>
          <p:cNvPr id="4" name="3 Marcador de número de diapositiva"/>
          <p:cNvSpPr>
            <a:spLocks noGrp="1"/>
          </p:cNvSpPr>
          <p:nvPr>
            <p:ph type="sldNum" sz="quarter" idx="12"/>
          </p:nvPr>
        </p:nvSpPr>
        <p:spPr/>
        <p:txBody>
          <a:bodyPr/>
          <a:lstStyle/>
          <a:p>
            <a:fld id="{BF9EE9EF-066A-49CE-A79D-8A5BCE414D8C}" type="slidenum">
              <a:rPr lang="es-MX" smtClean="0"/>
              <a:t>45</a:t>
            </a:fld>
            <a:endParaRPr lang="es-MX"/>
          </a:p>
        </p:txBody>
      </p:sp>
      <p:pic>
        <p:nvPicPr>
          <p:cNvPr id="5"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537580" y="-27384"/>
            <a:ext cx="1611735" cy="12684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653062728"/>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lstStyle/>
          <a:p>
            <a:r>
              <a:rPr lang="es-ES" dirty="0"/>
              <a:t>Cuadrado, J. (2006). Política Económica. 3ra </a:t>
            </a:r>
            <a:r>
              <a:rPr lang="es-ES" dirty="0" smtClean="0"/>
              <a:t>Edición</a:t>
            </a:r>
            <a:r>
              <a:rPr lang="es-ES" dirty="0"/>
              <a:t>. México: </a:t>
            </a:r>
            <a:r>
              <a:rPr lang="es-ES" dirty="0" smtClean="0"/>
              <a:t>Mc Graw </a:t>
            </a:r>
            <a:r>
              <a:rPr lang="es-ES" dirty="0"/>
              <a:t>Hill. </a:t>
            </a:r>
            <a:endParaRPr lang="es-MX" dirty="0"/>
          </a:p>
          <a:p>
            <a:r>
              <a:rPr lang="es-MX" dirty="0" err="1"/>
              <a:t>Dornbusch</a:t>
            </a:r>
            <a:r>
              <a:rPr lang="es-MX" dirty="0"/>
              <a:t>, R</a:t>
            </a:r>
            <a:r>
              <a:rPr lang="es-MX" dirty="0" smtClean="0"/>
              <a:t>. et al. </a:t>
            </a:r>
            <a:r>
              <a:rPr lang="es-MX" dirty="0"/>
              <a:t>(2009). Macroeconomía</a:t>
            </a:r>
            <a:r>
              <a:rPr lang="es-MX" b="1" dirty="0"/>
              <a:t>, </a:t>
            </a:r>
            <a:r>
              <a:rPr lang="es-MX" dirty="0"/>
              <a:t>10ª. </a:t>
            </a:r>
            <a:r>
              <a:rPr lang="es-MX" dirty="0" smtClean="0"/>
              <a:t>Edición. México</a:t>
            </a:r>
            <a:r>
              <a:rPr lang="es-MX" dirty="0" smtClean="0"/>
              <a:t>: Mc </a:t>
            </a:r>
            <a:r>
              <a:rPr lang="es-MX" dirty="0"/>
              <a:t>Graw </a:t>
            </a:r>
            <a:r>
              <a:rPr lang="es-MX" dirty="0" smtClean="0"/>
              <a:t>Hill. </a:t>
            </a:r>
            <a:endParaRPr lang="es-MX" dirty="0"/>
          </a:p>
        </p:txBody>
      </p:sp>
      <p:sp>
        <p:nvSpPr>
          <p:cNvPr id="3" name="2 Título"/>
          <p:cNvSpPr>
            <a:spLocks noGrp="1"/>
          </p:cNvSpPr>
          <p:nvPr>
            <p:ph type="title"/>
          </p:nvPr>
        </p:nvSpPr>
        <p:spPr/>
        <p:txBody>
          <a:bodyPr/>
          <a:lstStyle/>
          <a:p>
            <a:r>
              <a:rPr lang="es-ES" dirty="0" smtClean="0"/>
              <a:t>Referencias bibliográficas</a:t>
            </a:r>
            <a:endParaRPr lang="es-MX" dirty="0"/>
          </a:p>
        </p:txBody>
      </p:sp>
      <p:sp>
        <p:nvSpPr>
          <p:cNvPr id="4" name="3 Marcador de número de diapositiva"/>
          <p:cNvSpPr>
            <a:spLocks noGrp="1"/>
          </p:cNvSpPr>
          <p:nvPr>
            <p:ph type="sldNum" sz="quarter" idx="12"/>
          </p:nvPr>
        </p:nvSpPr>
        <p:spPr/>
        <p:txBody>
          <a:bodyPr/>
          <a:lstStyle/>
          <a:p>
            <a:fld id="{BF9EE9EF-066A-49CE-A79D-8A5BCE414D8C}" type="slidenum">
              <a:rPr lang="es-MX" smtClean="0"/>
              <a:t>46</a:t>
            </a:fld>
            <a:endParaRPr lang="es-MX"/>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427984" y="4005064"/>
            <a:ext cx="2495306" cy="18693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767897619"/>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normAutofit fontScale="85000" lnSpcReduction="20000"/>
          </a:bodyPr>
          <a:lstStyle/>
          <a:p>
            <a:pPr algn="just"/>
            <a:r>
              <a:rPr lang="es-ES" dirty="0" smtClean="0"/>
              <a:t>La relaciones </a:t>
            </a:r>
            <a:r>
              <a:rPr lang="es-ES" dirty="0"/>
              <a:t>comerciales y financieras con </a:t>
            </a:r>
            <a:r>
              <a:rPr lang="es-ES" dirty="0" smtClean="0"/>
              <a:t>otros países tiene </a:t>
            </a:r>
            <a:r>
              <a:rPr lang="es-ES" dirty="0"/>
              <a:t>una influencia decisiva sobre múltiples variables y cuestiones económicas</a:t>
            </a:r>
            <a:r>
              <a:rPr lang="es-ES" dirty="0" smtClean="0"/>
              <a:t>: el </a:t>
            </a:r>
            <a:r>
              <a:rPr lang="es-ES" dirty="0"/>
              <a:t>consumo, la inversión, el ahorro, el empleo, la asignación de recursos, </a:t>
            </a:r>
            <a:r>
              <a:rPr lang="es-ES" dirty="0" smtClean="0"/>
              <a:t>los precios</a:t>
            </a:r>
            <a:r>
              <a:rPr lang="es-ES" dirty="0"/>
              <a:t>, </a:t>
            </a:r>
            <a:r>
              <a:rPr lang="es-ES" dirty="0" smtClean="0"/>
              <a:t>entre otros. </a:t>
            </a:r>
          </a:p>
          <a:p>
            <a:pPr algn="just"/>
            <a:r>
              <a:rPr lang="es-ES" dirty="0" smtClean="0"/>
              <a:t>La </a:t>
            </a:r>
            <a:r>
              <a:rPr lang="es-ES" dirty="0"/>
              <a:t>efectividad y la combinación de las principales </a:t>
            </a:r>
            <a:r>
              <a:rPr lang="es-ES" dirty="0" smtClean="0"/>
              <a:t>políticas económicas instrumentales </a:t>
            </a:r>
            <a:r>
              <a:rPr lang="es-ES" dirty="0"/>
              <a:t>depende de si el régimen de </a:t>
            </a:r>
            <a:r>
              <a:rPr lang="es-ES" dirty="0" smtClean="0"/>
              <a:t>tipos de </a:t>
            </a:r>
            <a:r>
              <a:rPr lang="es-ES" dirty="0"/>
              <a:t>cambio es fijo o flexible; la libertad de los movimientos de capital tiene </a:t>
            </a:r>
            <a:r>
              <a:rPr lang="es-ES" dirty="0" smtClean="0"/>
              <a:t>unos efectos </a:t>
            </a:r>
            <a:r>
              <a:rPr lang="es-ES" dirty="0"/>
              <a:t>determinantes sobre los tipos de interés, el ahorro, la inversión y la </a:t>
            </a:r>
            <a:r>
              <a:rPr lang="es-ES" dirty="0" smtClean="0"/>
              <a:t>estructura financiera </a:t>
            </a:r>
            <a:r>
              <a:rPr lang="es-ES" dirty="0"/>
              <a:t>de los déficit público y exterior; la pertenencia a una unión aduanera o a </a:t>
            </a:r>
            <a:r>
              <a:rPr lang="es-ES" dirty="0" smtClean="0"/>
              <a:t>una unión </a:t>
            </a:r>
            <a:r>
              <a:rPr lang="es-ES" dirty="0"/>
              <a:t>económica limita la utilización de determinados instrumentos de política </a:t>
            </a:r>
            <a:r>
              <a:rPr lang="es-ES" dirty="0" smtClean="0"/>
              <a:t>económica  como los aranceles</a:t>
            </a:r>
            <a:r>
              <a:rPr lang="es-MX" dirty="0" smtClean="0"/>
              <a:t>.</a:t>
            </a:r>
            <a:endParaRPr lang="es-MX" dirty="0"/>
          </a:p>
        </p:txBody>
      </p:sp>
      <p:sp>
        <p:nvSpPr>
          <p:cNvPr id="2" name="1 Título"/>
          <p:cNvSpPr>
            <a:spLocks noGrp="1"/>
          </p:cNvSpPr>
          <p:nvPr>
            <p:ph type="title"/>
          </p:nvPr>
        </p:nvSpPr>
        <p:spPr/>
        <p:txBody>
          <a:bodyPr/>
          <a:lstStyle/>
          <a:p>
            <a:r>
              <a:rPr lang="es-ES" dirty="0" smtClean="0"/>
              <a:t>Sector exterior de un país</a:t>
            </a:r>
            <a:endParaRPr lang="es-MX" dirty="0"/>
          </a:p>
        </p:txBody>
      </p:sp>
      <p:sp>
        <p:nvSpPr>
          <p:cNvPr id="4" name="3 Marcador de número de diapositiva"/>
          <p:cNvSpPr>
            <a:spLocks noGrp="1"/>
          </p:cNvSpPr>
          <p:nvPr>
            <p:ph type="sldNum" sz="quarter" idx="12"/>
          </p:nvPr>
        </p:nvSpPr>
        <p:spPr/>
        <p:txBody>
          <a:bodyPr/>
          <a:lstStyle/>
          <a:p>
            <a:fld id="{BF9EE9EF-066A-49CE-A79D-8A5BCE414D8C}" type="slidenum">
              <a:rPr lang="es-MX" smtClean="0"/>
              <a:t>5</a:t>
            </a:fld>
            <a:endParaRPr lang="es-MX"/>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524328" y="32136"/>
            <a:ext cx="1591918" cy="11646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453060618"/>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1481328"/>
            <a:ext cx="7859216" cy="4525963"/>
          </a:xfrm>
        </p:spPr>
        <p:txBody>
          <a:bodyPr>
            <a:normAutofit fontScale="92500" lnSpcReduction="20000"/>
          </a:bodyPr>
          <a:lstStyle/>
          <a:p>
            <a:pPr algn="just"/>
            <a:r>
              <a:rPr lang="es-ES" dirty="0" smtClean="0"/>
              <a:t>¿</a:t>
            </a:r>
            <a:r>
              <a:rPr lang="es-ES" dirty="0"/>
              <a:t>Qué restricciones ha de afrontar una economía abierta en un contexto de libertad </a:t>
            </a:r>
            <a:r>
              <a:rPr lang="es-ES" dirty="0" smtClean="0"/>
              <a:t>de movimientos </a:t>
            </a:r>
            <a:r>
              <a:rPr lang="es-ES" dirty="0"/>
              <a:t>de capital? </a:t>
            </a:r>
            <a:endParaRPr lang="es-ES" dirty="0" smtClean="0"/>
          </a:p>
          <a:p>
            <a:pPr algn="just"/>
            <a:r>
              <a:rPr lang="es-ES" dirty="0" smtClean="0"/>
              <a:t>¿</a:t>
            </a:r>
            <a:r>
              <a:rPr lang="es-ES" dirty="0"/>
              <a:t>Cuál es el significado macroeconómico y cuáles son los </a:t>
            </a:r>
            <a:r>
              <a:rPr lang="es-ES" dirty="0" smtClean="0"/>
              <a:t>factores causantes </a:t>
            </a:r>
            <a:r>
              <a:rPr lang="es-ES" dirty="0"/>
              <a:t>de un desequilibrio exterior? </a:t>
            </a:r>
            <a:endParaRPr lang="es-ES" dirty="0" smtClean="0"/>
          </a:p>
          <a:p>
            <a:pPr algn="just"/>
            <a:r>
              <a:rPr lang="es-ES" dirty="0" smtClean="0"/>
              <a:t>¿</a:t>
            </a:r>
            <a:r>
              <a:rPr lang="es-ES" dirty="0"/>
              <a:t>Para qué objetivos es adecuada la </a:t>
            </a:r>
            <a:r>
              <a:rPr lang="es-ES" dirty="0" smtClean="0"/>
              <a:t>utilización de </a:t>
            </a:r>
            <a:r>
              <a:rPr lang="es-ES" dirty="0"/>
              <a:t>la política fiscal, teniendo en cuenta el grado de movilidad </a:t>
            </a:r>
            <a:r>
              <a:rPr lang="es-ES" dirty="0" smtClean="0"/>
              <a:t>internacional del </a:t>
            </a:r>
            <a:r>
              <a:rPr lang="es-ES" dirty="0"/>
              <a:t>capital, cuando los tipos de cambio son fijos o variables? </a:t>
            </a:r>
            <a:endParaRPr lang="es-ES" dirty="0" smtClean="0"/>
          </a:p>
          <a:p>
            <a:pPr algn="just"/>
            <a:r>
              <a:rPr lang="es-ES" dirty="0" smtClean="0"/>
              <a:t>¿</a:t>
            </a:r>
            <a:r>
              <a:rPr lang="es-ES" dirty="0"/>
              <a:t>Bajo qué </a:t>
            </a:r>
            <a:r>
              <a:rPr lang="es-ES" dirty="0" smtClean="0"/>
              <a:t>circunstancias sería </a:t>
            </a:r>
            <a:r>
              <a:rPr lang="es-ES" dirty="0" smtClean="0"/>
              <a:t>conveniente la </a:t>
            </a:r>
            <a:r>
              <a:rPr lang="es-ES" dirty="0"/>
              <a:t>instrumentación de la política monetaria para reducir los desequilibrios </a:t>
            </a:r>
            <a:r>
              <a:rPr lang="es-ES" dirty="0" smtClean="0"/>
              <a:t>de </a:t>
            </a:r>
            <a:r>
              <a:rPr lang="es-MX" dirty="0" smtClean="0"/>
              <a:t>una </a:t>
            </a:r>
            <a:r>
              <a:rPr lang="es-MX" dirty="0"/>
              <a:t>economía?</a:t>
            </a:r>
          </a:p>
        </p:txBody>
      </p:sp>
      <p:sp>
        <p:nvSpPr>
          <p:cNvPr id="2" name="1 Título"/>
          <p:cNvSpPr>
            <a:spLocks noGrp="1"/>
          </p:cNvSpPr>
          <p:nvPr>
            <p:ph type="title"/>
          </p:nvPr>
        </p:nvSpPr>
        <p:spPr/>
        <p:txBody>
          <a:bodyPr/>
          <a:lstStyle/>
          <a:p>
            <a:r>
              <a:rPr lang="es-ES" dirty="0" smtClean="0"/>
              <a:t>Interrogantes </a:t>
            </a:r>
            <a:endParaRPr lang="es-MX" dirty="0"/>
          </a:p>
        </p:txBody>
      </p:sp>
      <p:sp>
        <p:nvSpPr>
          <p:cNvPr id="4" name="3 Marcador de número de diapositiva"/>
          <p:cNvSpPr>
            <a:spLocks noGrp="1"/>
          </p:cNvSpPr>
          <p:nvPr>
            <p:ph type="sldNum" sz="quarter" idx="12"/>
          </p:nvPr>
        </p:nvSpPr>
        <p:spPr/>
        <p:txBody>
          <a:bodyPr/>
          <a:lstStyle/>
          <a:p>
            <a:fld id="{BF9EE9EF-066A-49CE-A79D-8A5BCE414D8C}" type="slidenum">
              <a:rPr lang="es-MX" smtClean="0"/>
              <a:t>6</a:t>
            </a:fld>
            <a:endParaRPr lang="es-MX"/>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164288" y="11254"/>
            <a:ext cx="1944216" cy="11854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808688135"/>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1481328"/>
            <a:ext cx="8003232" cy="4525963"/>
          </a:xfrm>
        </p:spPr>
        <p:txBody>
          <a:bodyPr>
            <a:normAutofit fontScale="85000" lnSpcReduction="20000"/>
          </a:bodyPr>
          <a:lstStyle/>
          <a:p>
            <a:pPr algn="just"/>
            <a:r>
              <a:rPr lang="es-MX" dirty="0" smtClean="0"/>
              <a:t>Cambios en la posición relativa de los países en la economía mundial y la aparición de nuevas áreas de crecimiento. </a:t>
            </a:r>
            <a:endParaRPr lang="es-ES" dirty="0" smtClean="0"/>
          </a:p>
          <a:p>
            <a:pPr algn="just"/>
            <a:r>
              <a:rPr lang="es-MX" dirty="0" smtClean="0"/>
              <a:t>Divergencias </a:t>
            </a:r>
            <a:r>
              <a:rPr lang="es-ES" dirty="0" smtClean="0"/>
              <a:t>en </a:t>
            </a:r>
            <a:r>
              <a:rPr lang="es-ES" dirty="0"/>
              <a:t>las tasas de productividad y en </a:t>
            </a:r>
            <a:r>
              <a:rPr lang="es-ES" dirty="0" smtClean="0"/>
              <a:t>el </a:t>
            </a:r>
            <a:r>
              <a:rPr lang="es-ES" dirty="0"/>
              <a:t>cambio tecnológico.</a:t>
            </a:r>
          </a:p>
          <a:p>
            <a:pPr algn="just"/>
            <a:r>
              <a:rPr lang="es-MX" dirty="0" smtClean="0"/>
              <a:t>Acentuación de las transformación en la estructura sectorial de la producción, del empleo y del comercio internacional.</a:t>
            </a:r>
          </a:p>
          <a:p>
            <a:pPr algn="just"/>
            <a:r>
              <a:rPr lang="es-ES" dirty="0" smtClean="0"/>
              <a:t>La </a:t>
            </a:r>
            <a:r>
              <a:rPr lang="es-ES" dirty="0" smtClean="0"/>
              <a:t>tercerización de </a:t>
            </a:r>
            <a:r>
              <a:rPr lang="es-ES" dirty="0"/>
              <a:t>la economía internacional y la pérdida de importancia relativa de los </a:t>
            </a:r>
            <a:r>
              <a:rPr lang="es-ES" dirty="0" smtClean="0"/>
              <a:t>sectores agrario </a:t>
            </a:r>
            <a:r>
              <a:rPr lang="es-ES" dirty="0"/>
              <a:t>e </a:t>
            </a:r>
            <a:r>
              <a:rPr lang="es-ES" dirty="0" smtClean="0"/>
              <a:t>industrial. </a:t>
            </a:r>
            <a:endParaRPr lang="es-ES" dirty="0" smtClean="0"/>
          </a:p>
          <a:p>
            <a:pPr algn="just"/>
            <a:r>
              <a:rPr lang="es-ES" dirty="0" smtClean="0"/>
              <a:t>Las ventajas </a:t>
            </a:r>
            <a:r>
              <a:rPr lang="es-ES" dirty="0"/>
              <a:t>competitivas de los mercados industriales a los de servicios; </a:t>
            </a:r>
            <a:r>
              <a:rPr lang="es-ES" dirty="0" smtClean="0"/>
              <a:t>propician una nueva tecnología: la </a:t>
            </a:r>
            <a:r>
              <a:rPr lang="es-ES" dirty="0"/>
              <a:t>información y el conocimiento.</a:t>
            </a:r>
          </a:p>
          <a:p>
            <a:pPr algn="just"/>
            <a:endParaRPr lang="es-MX" dirty="0"/>
          </a:p>
        </p:txBody>
      </p:sp>
      <p:sp>
        <p:nvSpPr>
          <p:cNvPr id="2" name="1 Título"/>
          <p:cNvSpPr>
            <a:spLocks noGrp="1"/>
          </p:cNvSpPr>
          <p:nvPr>
            <p:ph type="title"/>
          </p:nvPr>
        </p:nvSpPr>
        <p:spPr/>
        <p:txBody>
          <a:bodyPr>
            <a:noAutofit/>
          </a:bodyPr>
          <a:lstStyle/>
          <a:p>
            <a:r>
              <a:rPr lang="es-MX" sz="2800" b="1" dirty="0"/>
              <a:t>LA INTERNACIONALIZACIÓN</a:t>
            </a:r>
            <a:br>
              <a:rPr lang="es-MX" sz="2800" b="1" dirty="0"/>
            </a:br>
            <a:r>
              <a:rPr lang="es-MX" sz="2800" b="1" dirty="0"/>
              <a:t>DE LA ACTIVIDAD </a:t>
            </a:r>
            <a:r>
              <a:rPr lang="es-MX" sz="2800" b="1" dirty="0" smtClean="0"/>
              <a:t>ECONÓMICA</a:t>
            </a:r>
            <a:endParaRPr lang="es-MX" sz="2800" dirty="0"/>
          </a:p>
        </p:txBody>
      </p:sp>
      <p:sp>
        <p:nvSpPr>
          <p:cNvPr id="4" name="3 Marcador de número de diapositiva"/>
          <p:cNvSpPr>
            <a:spLocks noGrp="1"/>
          </p:cNvSpPr>
          <p:nvPr>
            <p:ph type="sldNum" sz="quarter" idx="12"/>
          </p:nvPr>
        </p:nvSpPr>
        <p:spPr/>
        <p:txBody>
          <a:bodyPr/>
          <a:lstStyle/>
          <a:p>
            <a:fld id="{BF9EE9EF-066A-49CE-A79D-8A5BCE414D8C}" type="slidenum">
              <a:rPr lang="es-MX" smtClean="0"/>
              <a:t>7</a:t>
            </a:fld>
            <a:endParaRPr lang="es-MX"/>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68344" y="87972"/>
            <a:ext cx="1411186" cy="11807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916646503"/>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normAutofit/>
          </a:bodyPr>
          <a:lstStyle/>
          <a:p>
            <a:pPr algn="just"/>
            <a:r>
              <a:rPr lang="es-MX" dirty="0" smtClean="0"/>
              <a:t>Este </a:t>
            </a:r>
            <a:r>
              <a:rPr lang="es-MX" dirty="0"/>
              <a:t>fenómeno </a:t>
            </a:r>
            <a:r>
              <a:rPr lang="es-MX" dirty="0" smtClean="0"/>
              <a:t>se </a:t>
            </a:r>
            <a:r>
              <a:rPr lang="es-ES" dirty="0" smtClean="0"/>
              <a:t>refleja </a:t>
            </a:r>
            <a:r>
              <a:rPr lang="es-ES" dirty="0"/>
              <a:t>en dos hechos. </a:t>
            </a:r>
            <a:endParaRPr lang="es-ES" dirty="0" smtClean="0"/>
          </a:p>
          <a:p>
            <a:pPr lvl="1" algn="just"/>
            <a:r>
              <a:rPr lang="es-ES" dirty="0" smtClean="0"/>
              <a:t>La </a:t>
            </a:r>
            <a:r>
              <a:rPr lang="es-ES" dirty="0"/>
              <a:t>desconexión geográfica entre las </a:t>
            </a:r>
            <a:r>
              <a:rPr lang="es-ES" dirty="0" smtClean="0"/>
              <a:t>decisiones de </a:t>
            </a:r>
            <a:r>
              <a:rPr lang="es-ES" dirty="0"/>
              <a:t>producción y el empleo; </a:t>
            </a:r>
            <a:r>
              <a:rPr lang="es-ES" dirty="0" smtClean="0"/>
              <a:t>ha </a:t>
            </a:r>
            <a:r>
              <a:rPr lang="es-ES" dirty="0"/>
              <a:t>provocado una caída de los costes laborales </a:t>
            </a:r>
            <a:r>
              <a:rPr lang="es-ES" dirty="0" smtClean="0"/>
              <a:t>unitarios en </a:t>
            </a:r>
            <a:r>
              <a:rPr lang="es-ES" dirty="0"/>
              <a:t>muchos países y un aumento de la productividad del factor trabajo. </a:t>
            </a:r>
            <a:endParaRPr lang="es-ES" dirty="0" smtClean="0"/>
          </a:p>
          <a:p>
            <a:pPr lvl="1" algn="just"/>
            <a:r>
              <a:rPr lang="es-ES" dirty="0" smtClean="0"/>
              <a:t>La diferencia </a:t>
            </a:r>
            <a:r>
              <a:rPr lang="es-ES" dirty="0"/>
              <a:t>entre el volumen de los flujos de capital y el de </a:t>
            </a:r>
            <a:r>
              <a:rPr lang="es-ES" dirty="0" smtClean="0"/>
              <a:t>los flujos </a:t>
            </a:r>
            <a:r>
              <a:rPr lang="es-ES" dirty="0"/>
              <a:t>de bienes y servicios, </a:t>
            </a:r>
            <a:r>
              <a:rPr lang="es-ES" dirty="0" smtClean="0"/>
              <a:t>creando desajustes </a:t>
            </a:r>
            <a:r>
              <a:rPr lang="es-ES" dirty="0"/>
              <a:t>en la </a:t>
            </a:r>
            <a:r>
              <a:rPr lang="es-ES" dirty="0" smtClean="0"/>
              <a:t>economía internacional </a:t>
            </a:r>
            <a:r>
              <a:rPr lang="es-ES" dirty="0"/>
              <a:t>y ha dotado de una alta inestabilidad a los mercados </a:t>
            </a:r>
            <a:r>
              <a:rPr lang="es-ES" dirty="0" smtClean="0"/>
              <a:t>financieros y </a:t>
            </a:r>
            <a:r>
              <a:rPr lang="es-ES" dirty="0"/>
              <a:t>a los tipos de cambio</a:t>
            </a:r>
            <a:r>
              <a:rPr lang="es-ES" dirty="0" smtClean="0"/>
              <a:t>.</a:t>
            </a:r>
            <a:endParaRPr lang="es-ES" dirty="0"/>
          </a:p>
        </p:txBody>
      </p:sp>
      <p:sp>
        <p:nvSpPr>
          <p:cNvPr id="2" name="1 Título"/>
          <p:cNvSpPr>
            <a:spLocks noGrp="1"/>
          </p:cNvSpPr>
          <p:nvPr>
            <p:ph type="title"/>
          </p:nvPr>
        </p:nvSpPr>
        <p:spPr/>
        <p:txBody>
          <a:bodyPr>
            <a:normAutofit fontScale="90000"/>
          </a:bodyPr>
          <a:lstStyle/>
          <a:p>
            <a:r>
              <a:rPr lang="es-ES" dirty="0" smtClean="0"/>
              <a:t>Economía real y economía financiera </a:t>
            </a:r>
            <a:endParaRPr lang="es-MX" dirty="0"/>
          </a:p>
        </p:txBody>
      </p:sp>
      <p:sp>
        <p:nvSpPr>
          <p:cNvPr id="4" name="3 Marcador de número de diapositiva"/>
          <p:cNvSpPr>
            <a:spLocks noGrp="1"/>
          </p:cNvSpPr>
          <p:nvPr>
            <p:ph type="sldNum" sz="quarter" idx="12"/>
          </p:nvPr>
        </p:nvSpPr>
        <p:spPr/>
        <p:txBody>
          <a:bodyPr/>
          <a:lstStyle/>
          <a:p>
            <a:fld id="{BF9EE9EF-066A-49CE-A79D-8A5BCE414D8C}" type="slidenum">
              <a:rPr lang="es-MX" smtClean="0"/>
              <a:t>8</a:t>
            </a:fld>
            <a:endParaRPr lang="es-MX"/>
          </a:p>
        </p:txBody>
      </p:sp>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528857" y="0"/>
            <a:ext cx="1597725" cy="11967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423112632"/>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457200" y="1481328"/>
            <a:ext cx="7931224" cy="4525963"/>
          </a:xfrm>
        </p:spPr>
        <p:txBody>
          <a:bodyPr>
            <a:normAutofit lnSpcReduction="10000"/>
          </a:bodyPr>
          <a:lstStyle/>
          <a:p>
            <a:pPr algn="just"/>
            <a:r>
              <a:rPr lang="es-MX" dirty="0" smtClean="0"/>
              <a:t>En </a:t>
            </a:r>
            <a:r>
              <a:rPr lang="es-ES" dirty="0"/>
              <a:t>los últimos años se ha intensificado el proceso de mundialización de los mercados, tanto de bienes y servicios como de activos financieros.</a:t>
            </a:r>
          </a:p>
          <a:p>
            <a:pPr algn="just"/>
            <a:r>
              <a:rPr lang="es-MX" dirty="0"/>
              <a:t>Consolidación y avance de los procesos de integración económica. </a:t>
            </a:r>
            <a:endParaRPr lang="es-MX" dirty="0" smtClean="0"/>
          </a:p>
          <a:p>
            <a:pPr algn="just"/>
            <a:r>
              <a:rPr lang="es-MX" dirty="0" smtClean="0"/>
              <a:t>El </a:t>
            </a:r>
            <a:r>
              <a:rPr lang="es-MX" dirty="0"/>
              <a:t>ejemplo </a:t>
            </a:r>
            <a:r>
              <a:rPr lang="es-ES" dirty="0"/>
              <a:t>más característico es el de la Unión Europea, que ha pasado de </a:t>
            </a:r>
            <a:r>
              <a:rPr lang="es-ES" dirty="0" smtClean="0"/>
              <a:t>una </a:t>
            </a:r>
            <a:r>
              <a:rPr lang="es-ES" dirty="0"/>
              <a:t>Unión Aduanera y Mercado Común a poder constituirse en una Unión Económica y </a:t>
            </a:r>
            <a:r>
              <a:rPr lang="es-ES" dirty="0" smtClean="0"/>
              <a:t>Monetaria.</a:t>
            </a:r>
            <a:endParaRPr lang="es-MX" dirty="0"/>
          </a:p>
        </p:txBody>
      </p:sp>
      <p:sp>
        <p:nvSpPr>
          <p:cNvPr id="3" name="2 Marcador de número de diapositiva"/>
          <p:cNvSpPr>
            <a:spLocks noGrp="1"/>
          </p:cNvSpPr>
          <p:nvPr>
            <p:ph type="sldNum" sz="quarter" idx="12"/>
          </p:nvPr>
        </p:nvSpPr>
        <p:spPr/>
        <p:txBody>
          <a:bodyPr/>
          <a:lstStyle/>
          <a:p>
            <a:fld id="{BF9EE9EF-066A-49CE-A79D-8A5BCE414D8C}" type="slidenum">
              <a:rPr lang="es-MX" smtClean="0"/>
              <a:t>9</a:t>
            </a:fld>
            <a:endParaRPr lang="es-MX"/>
          </a:p>
        </p:txBody>
      </p:sp>
      <p:sp>
        <p:nvSpPr>
          <p:cNvPr id="4" name="3 Título"/>
          <p:cNvSpPr>
            <a:spLocks noGrp="1"/>
          </p:cNvSpPr>
          <p:nvPr>
            <p:ph type="title"/>
          </p:nvPr>
        </p:nvSpPr>
        <p:spPr/>
        <p:txBody>
          <a:bodyPr>
            <a:normAutofit fontScale="90000"/>
          </a:bodyPr>
          <a:lstStyle/>
          <a:p>
            <a:r>
              <a:rPr lang="es-ES" dirty="0" smtClean="0"/>
              <a:t>Internacionalización e interdependencia </a:t>
            </a:r>
            <a:endParaRPr lang="es-MX" dirty="0"/>
          </a:p>
        </p:txBody>
      </p:sp>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000875" y="16793"/>
            <a:ext cx="2143125" cy="13239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047417433"/>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urrencia">
  <a:themeElements>
    <a:clrScheme name="Aspecto">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6B9F25"/>
      </a:hlink>
      <a:folHlink>
        <a:srgbClr val="B26B02"/>
      </a:folHlink>
    </a:clrScheme>
    <a:fontScheme name="Concurrencia">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inorFont>
    </a:fontScheme>
    <a:fmtScheme name="Concurrencia">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488</TotalTime>
  <Words>3140</Words>
  <Application>Microsoft Office PowerPoint</Application>
  <PresentationFormat>Presentación en pantalla (4:3)</PresentationFormat>
  <Paragraphs>255</Paragraphs>
  <Slides>46</Slides>
  <Notes>0</Notes>
  <HiddenSlides>0</HiddenSlides>
  <MMClips>0</MMClips>
  <ScaleCrop>false</ScaleCrop>
  <HeadingPairs>
    <vt:vector size="4" baseType="variant">
      <vt:variant>
        <vt:lpstr>Tema</vt:lpstr>
      </vt:variant>
      <vt:variant>
        <vt:i4>1</vt:i4>
      </vt:variant>
      <vt:variant>
        <vt:lpstr>Títulos de diapositiva</vt:lpstr>
      </vt:variant>
      <vt:variant>
        <vt:i4>46</vt:i4>
      </vt:variant>
    </vt:vector>
  </HeadingPairs>
  <TitlesOfParts>
    <vt:vector size="47" baseType="lpstr">
      <vt:lpstr>Concurrencia</vt:lpstr>
      <vt:lpstr>Modelo de economía abierta </vt:lpstr>
      <vt:lpstr>Guión explicativo</vt:lpstr>
      <vt:lpstr>Introducción </vt:lpstr>
      <vt:lpstr>Problemática </vt:lpstr>
      <vt:lpstr>Sector exterior de un país</vt:lpstr>
      <vt:lpstr>Interrogantes </vt:lpstr>
      <vt:lpstr>LA INTERNACIONALIZACIÓN DE LA ACTIVIDAD ECONÓMICA</vt:lpstr>
      <vt:lpstr>Economía real y economía financiera </vt:lpstr>
      <vt:lpstr>Internacionalización e interdependencia </vt:lpstr>
      <vt:lpstr>Internacionalización de la  actividad económica </vt:lpstr>
      <vt:lpstr>Restricciones a la política económica</vt:lpstr>
      <vt:lpstr>Dos lecciones de política económica</vt:lpstr>
      <vt:lpstr>Apertura al exterior</vt:lpstr>
      <vt:lpstr>DESEQUILIBRIO EXTERIOR</vt:lpstr>
      <vt:lpstr>Desequilibrio externo</vt:lpstr>
      <vt:lpstr>Identidad básica de una economía abierta:</vt:lpstr>
      <vt:lpstr>Se considera </vt:lpstr>
      <vt:lpstr>Continuación </vt:lpstr>
      <vt:lpstr>Factor externo que origina  desequilibrio en la balanza de pagos</vt:lpstr>
      <vt:lpstr>Factores internos que originan desequilibrios en la balanza de pagos</vt:lpstr>
      <vt:lpstr>Análisis </vt:lpstr>
      <vt:lpstr>Posibles alternativas </vt:lpstr>
      <vt:lpstr>Desequilibrios exteriores</vt:lpstr>
      <vt:lpstr>Déficits crónicos</vt:lpstr>
      <vt:lpstr>Opción 1</vt:lpstr>
      <vt:lpstr>Opción 2</vt:lpstr>
      <vt:lpstr>Opción 3</vt:lpstr>
      <vt:lpstr>Opciones de política económica</vt:lpstr>
      <vt:lpstr>LA POLÍTICA ECONÓMICA EN UNA ECONOMÍA ABIERTA: EL MODELO MUNDELL-FLEMING (IS-LM-BP)</vt:lpstr>
      <vt:lpstr>Dos importantes cuestiones  del Modelo Mundell-Fleming:</vt:lpstr>
      <vt:lpstr>Sectores que estudia el modelo Mundell – Fleming en una economía abierta</vt:lpstr>
      <vt:lpstr>Mercado de bienes y servicios (sector real)</vt:lpstr>
      <vt:lpstr>Matemáticamente</vt:lpstr>
      <vt:lpstr>Gráficamente </vt:lpstr>
      <vt:lpstr>Mercado monetario (sector monetario)</vt:lpstr>
      <vt:lpstr>Continuación </vt:lpstr>
      <vt:lpstr>Gráficamente </vt:lpstr>
      <vt:lpstr>Sector exterior</vt:lpstr>
      <vt:lpstr>Gráficamente  </vt:lpstr>
      <vt:lpstr>Continuación del sector exterior</vt:lpstr>
      <vt:lpstr>En resumen</vt:lpstr>
      <vt:lpstr>Recordando</vt:lpstr>
      <vt:lpstr>Resumen gráfico</vt:lpstr>
      <vt:lpstr>Actividad </vt:lpstr>
      <vt:lpstr>Conclusiones </vt:lpstr>
      <vt:lpstr>Referencias bibliográficas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Tipos de cambio en una economía abierta</dc:title>
  <dc:creator>DELL PC</dc:creator>
  <cp:lastModifiedBy>DELL PC</cp:lastModifiedBy>
  <cp:revision>58</cp:revision>
  <dcterms:created xsi:type="dcterms:W3CDTF">2017-10-17T21:40:53Z</dcterms:created>
  <dcterms:modified xsi:type="dcterms:W3CDTF">2017-10-20T18:18:54Z</dcterms:modified>
</cp:coreProperties>
</file>