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326" r:id="rId3"/>
    <p:sldId id="327" r:id="rId4"/>
    <p:sldId id="257" r:id="rId5"/>
    <p:sldId id="259" r:id="rId6"/>
    <p:sldId id="262" r:id="rId7"/>
    <p:sldId id="263" r:id="rId8"/>
    <p:sldId id="261" r:id="rId9"/>
    <p:sldId id="269" r:id="rId10"/>
    <p:sldId id="270" r:id="rId11"/>
    <p:sldId id="274" r:id="rId12"/>
    <p:sldId id="281" r:id="rId13"/>
    <p:sldId id="282" r:id="rId14"/>
    <p:sldId id="283" r:id="rId15"/>
    <p:sldId id="285" r:id="rId16"/>
    <p:sldId id="286" r:id="rId17"/>
    <p:sldId id="287" r:id="rId18"/>
    <p:sldId id="289" r:id="rId19"/>
    <p:sldId id="290" r:id="rId20"/>
    <p:sldId id="291" r:id="rId21"/>
    <p:sldId id="292" r:id="rId22"/>
    <p:sldId id="293" r:id="rId23"/>
    <p:sldId id="294" r:id="rId24"/>
    <p:sldId id="333" r:id="rId25"/>
    <p:sldId id="295" r:id="rId26"/>
    <p:sldId id="296" r:id="rId27"/>
    <p:sldId id="297" r:id="rId28"/>
    <p:sldId id="299" r:id="rId29"/>
    <p:sldId id="301" r:id="rId30"/>
    <p:sldId id="303" r:id="rId31"/>
    <p:sldId id="306" r:id="rId32"/>
    <p:sldId id="307" r:id="rId33"/>
    <p:sldId id="308" r:id="rId34"/>
    <p:sldId id="309" r:id="rId35"/>
    <p:sldId id="330" r:id="rId36"/>
    <p:sldId id="310" r:id="rId37"/>
    <p:sldId id="311" r:id="rId38"/>
    <p:sldId id="312" r:id="rId39"/>
    <p:sldId id="313" r:id="rId40"/>
    <p:sldId id="331" r:id="rId41"/>
    <p:sldId id="314" r:id="rId42"/>
    <p:sldId id="316" r:id="rId43"/>
    <p:sldId id="318" r:id="rId44"/>
    <p:sldId id="320" r:id="rId45"/>
    <p:sldId id="332" r:id="rId46"/>
    <p:sldId id="328" r:id="rId47"/>
    <p:sldId id="329" r:id="rId4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3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D244D6-0308-4D95-BAE3-32E13C1CDB80}"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AD362B-425E-4155-BA1B-9B725C83A7CE}" type="slidenum">
              <a:rPr lang="es-MX" smtClean="0"/>
              <a:t>‹Nº›</a:t>
            </a:fld>
            <a:endParaRPr lang="es-MX"/>
          </a:p>
        </p:txBody>
      </p:sp>
    </p:spTree>
    <p:extLst>
      <p:ext uri="{BB962C8B-B14F-4D97-AF65-F5344CB8AC3E}">
        <p14:creationId xmlns:p14="http://schemas.microsoft.com/office/powerpoint/2010/main" val="4237376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2500F4C-4ACD-4C63-8A32-66CD1B76A52E}" type="datetime1">
              <a:rPr lang="es-MX" smtClean="0"/>
              <a:t>20/10/2017</a:t>
            </a:fld>
            <a:endParaRPr lang="es-MX"/>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9FD9A5B3-6BA5-4EB4-BB99-600D5250A91E}"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A99735A-5855-4477-BC0F-E5F3E2938559}"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FD9A5B3-6BA5-4EB4-BB99-600D5250A91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35CE3C8A-7150-49A4-AF59-EB73343E6F2F}" type="datetime1">
              <a:rPr lang="es-MX" smtClean="0"/>
              <a:t>20/10/2017</a:t>
            </a:fld>
            <a:endParaRPr lang="es-MX"/>
          </a:p>
        </p:txBody>
      </p:sp>
      <p:sp>
        <p:nvSpPr>
          <p:cNvPr id="5" name="4 Marcador de pie de página"/>
          <p:cNvSpPr>
            <a:spLocks noGrp="1"/>
          </p:cNvSpPr>
          <p:nvPr>
            <p:ph type="ftr" sz="quarter" idx="11"/>
          </p:nvPr>
        </p:nvSpPr>
        <p:spPr>
          <a:xfrm>
            <a:off x="457201" y="6248207"/>
            <a:ext cx="5573483" cy="365125"/>
          </a:xfrm>
        </p:spPr>
        <p:txBody>
          <a:bodyPr/>
          <a:lstStyle/>
          <a:p>
            <a:endParaRPr lang="es-MX"/>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9FD9A5B3-6BA5-4EB4-BB99-600D5250A91E}"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25BADABF-050D-444E-A9EC-570C023FDD67}" type="datetime1">
              <a:rPr lang="es-MX" smtClean="0"/>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9FD9A5B3-6BA5-4EB4-BB99-600D5250A91E}" type="slidenum">
              <a:rPr lang="es-MX" smtClean="0"/>
              <a:t>‹Nº›</a:t>
            </a:fld>
            <a:endParaRPr lang="es-MX"/>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FDB0B585-297F-4F8F-8AD1-BDC5CEE36C39}" type="datetime1">
              <a:rPr lang="es-MX" smtClean="0"/>
              <a:t>20/10/2017</a:t>
            </a:fld>
            <a:endParaRPr lang="es-MX"/>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FD9A5B3-6BA5-4EB4-BB99-600D5250A91E}" type="slidenum">
              <a:rPr lang="es-MX" smtClean="0"/>
              <a:t>‹Nº›</a:t>
            </a:fld>
            <a:endParaRPr lang="es-MX"/>
          </a:p>
        </p:txBody>
      </p:sp>
      <p:sp>
        <p:nvSpPr>
          <p:cNvPr id="14" name="13 Marcador de pie de página"/>
          <p:cNvSpPr>
            <a:spLocks noGrp="1"/>
          </p:cNvSpPr>
          <p:nvPr>
            <p:ph type="ftr" sz="quarter" idx="12"/>
          </p:nvPr>
        </p:nvSpPr>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68220AEA-901E-4EB4-8324-231500047DF8}" type="datetime1">
              <a:rPr lang="es-MX" smtClean="0"/>
              <a:t>20/10/2017</a:t>
            </a:fld>
            <a:endParaRPr lang="es-MX"/>
          </a:p>
        </p:txBody>
      </p:sp>
      <p:sp>
        <p:nvSpPr>
          <p:cNvPr id="10" name="9 Marcador de número de diapositiva"/>
          <p:cNvSpPr>
            <a:spLocks noGrp="1"/>
          </p:cNvSpPr>
          <p:nvPr>
            <p:ph type="sldNum" sz="quarter" idx="16"/>
          </p:nvPr>
        </p:nvSpPr>
        <p:spPr/>
        <p:txBody>
          <a:bodyPr rtlCol="0"/>
          <a:lstStyle/>
          <a:p>
            <a:fld id="{9FD9A5B3-6BA5-4EB4-BB99-600D5250A91E}" type="slidenum">
              <a:rPr lang="es-MX" smtClean="0"/>
              <a:t>‹Nº›</a:t>
            </a:fld>
            <a:endParaRPr lang="es-MX"/>
          </a:p>
        </p:txBody>
      </p:sp>
      <p:sp>
        <p:nvSpPr>
          <p:cNvPr id="12" name="11 Marcador de pie de página"/>
          <p:cNvSpPr>
            <a:spLocks noGrp="1"/>
          </p:cNvSpPr>
          <p:nvPr>
            <p:ph type="ftr" sz="quarter" idx="17"/>
          </p:nvPr>
        </p:nvSpPr>
        <p:spPr/>
        <p:txBody>
          <a:bodyPr rtlCol="0"/>
          <a:lstStyle/>
          <a:p>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8D53B8AA-D521-4E05-BED8-F087EC3F69D7}" type="datetime1">
              <a:rPr lang="es-MX" smtClean="0"/>
              <a:t>20/10/2017</a:t>
            </a:fld>
            <a:endParaRPr lang="es-MX"/>
          </a:p>
        </p:txBody>
      </p:sp>
      <p:sp>
        <p:nvSpPr>
          <p:cNvPr id="12" name="11 Marcador de número de diapositiva"/>
          <p:cNvSpPr>
            <a:spLocks noGrp="1"/>
          </p:cNvSpPr>
          <p:nvPr>
            <p:ph type="sldNum" sz="quarter" idx="16"/>
          </p:nvPr>
        </p:nvSpPr>
        <p:spPr/>
        <p:txBody>
          <a:bodyPr rtlCol="0"/>
          <a:lstStyle/>
          <a:p>
            <a:fld id="{9FD9A5B3-6BA5-4EB4-BB99-600D5250A91E}" type="slidenum">
              <a:rPr lang="es-MX" smtClean="0"/>
              <a:t>‹Nº›</a:t>
            </a:fld>
            <a:endParaRPr lang="es-MX"/>
          </a:p>
        </p:txBody>
      </p:sp>
      <p:sp>
        <p:nvSpPr>
          <p:cNvPr id="14" name="13 Marcador de pie de página"/>
          <p:cNvSpPr>
            <a:spLocks noGrp="1"/>
          </p:cNvSpPr>
          <p:nvPr>
            <p:ph type="ftr" sz="quarter" idx="17"/>
          </p:nvPr>
        </p:nvSpPr>
        <p:spPr/>
        <p:txBody>
          <a:bodyPr rtlCol="0"/>
          <a:lstStyle/>
          <a:p>
            <a:endParaRPr lang="es-MX"/>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3BC285E-2749-4EA4-A765-9792458A0072}" type="datetime1">
              <a:rPr lang="es-MX" smtClean="0"/>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9FD9A5B3-6BA5-4EB4-BB99-600D5250A91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2AC90E5-581D-4C3E-8381-B20F3007C643}" type="datetime1">
              <a:rPr lang="es-MX" smtClean="0"/>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9FD9A5B3-6BA5-4EB4-BB99-600D5250A91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34E8457-A507-4EB5-982A-D6B02480AED5}" type="datetime1">
              <a:rPr lang="es-MX" smtClean="0"/>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9FD9A5B3-6BA5-4EB4-BB99-600D5250A91E}" type="slidenum">
              <a:rPr lang="es-MX" smtClean="0"/>
              <a:t>‹Nº›</a:t>
            </a:fld>
            <a:endParaRPr lang="es-MX"/>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B31071DE-FFD0-47A2-9D56-F58626B9AC50}" type="datetime1">
              <a:rPr lang="es-MX" smtClean="0"/>
              <a:t>20/10/2017</a:t>
            </a:fld>
            <a:endParaRPr lang="es-MX"/>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9FD9A5B3-6BA5-4EB4-BB99-600D5250A91E}" type="slidenum">
              <a:rPr lang="es-MX" smtClean="0"/>
              <a:t>‹Nº›</a:t>
            </a:fld>
            <a:endParaRPr lang="es-MX"/>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CCCAFED-4485-483C-940F-362E9810B769}" type="datetime1">
              <a:rPr lang="es-MX" smtClean="0"/>
              <a:t>20/10/2017</a:t>
            </a:fld>
            <a:endParaRPr lang="es-MX"/>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FD9A5B3-6BA5-4EB4-BB99-600D5250A91E}"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31640" y="3078832"/>
            <a:ext cx="6477000" cy="1214264"/>
          </a:xfrm>
        </p:spPr>
        <p:txBody>
          <a:bodyPr/>
          <a:lstStyle/>
          <a:p>
            <a:pPr algn="ctr"/>
            <a:r>
              <a:rPr lang="es-MX" dirty="0" smtClean="0"/>
              <a:t>Política monetaria</a:t>
            </a:r>
            <a:endParaRPr lang="es-MX" dirty="0"/>
          </a:p>
        </p:txBody>
      </p:sp>
      <p:sp>
        <p:nvSpPr>
          <p:cNvPr id="3" name="2 Subtítulo"/>
          <p:cNvSpPr>
            <a:spLocks noGrp="1"/>
          </p:cNvSpPr>
          <p:nvPr>
            <p:ph type="subTitle" idx="1"/>
          </p:nvPr>
        </p:nvSpPr>
        <p:spPr/>
        <p:txBody>
          <a:bodyPr/>
          <a:lstStyle/>
          <a:p>
            <a:r>
              <a:rPr lang="es-ES" dirty="0" smtClean="0"/>
              <a:t>Presenta: </a:t>
            </a:r>
            <a:r>
              <a:rPr lang="es-ES" dirty="0" err="1" smtClean="0"/>
              <a:t>Mtro</a:t>
            </a:r>
            <a:r>
              <a:rPr lang="es-ES" dirty="0" smtClean="0"/>
              <a:t> Elías Eduardo Gutiérrez Alva</a:t>
            </a:r>
            <a:endParaRPr lang="es-MX" dirty="0"/>
          </a:p>
        </p:txBody>
      </p:sp>
      <p:sp>
        <p:nvSpPr>
          <p:cNvPr id="5" name="4 Rectángulo"/>
          <p:cNvSpPr/>
          <p:nvPr/>
        </p:nvSpPr>
        <p:spPr>
          <a:xfrm>
            <a:off x="1547664" y="404664"/>
            <a:ext cx="6408712" cy="5632311"/>
          </a:xfrm>
          <a:prstGeom prst="rect">
            <a:avLst/>
          </a:prstGeom>
        </p:spPr>
        <p:txBody>
          <a:bodyPr wrap="square">
            <a:spAutoFit/>
          </a:bodyPr>
          <a:lstStyle/>
          <a:p>
            <a:pPr algn="ctr"/>
            <a:r>
              <a:rPr lang="es-ES" sz="2400" dirty="0"/>
              <a:t>Universidad Autónoma del Estado de México</a:t>
            </a:r>
            <a:br>
              <a:rPr lang="es-ES" sz="2400" dirty="0"/>
            </a:br>
            <a:r>
              <a:rPr lang="es-ES" sz="2400" dirty="0"/>
              <a:t>Facultad de Economía</a:t>
            </a:r>
            <a:br>
              <a:rPr lang="es-ES" sz="2400" dirty="0"/>
            </a:br>
            <a:endParaRPr lang="es-ES" sz="2400" dirty="0" smtClean="0"/>
          </a:p>
          <a:p>
            <a:pPr algn="ctr"/>
            <a:r>
              <a:rPr lang="es-ES" sz="2400" dirty="0"/>
              <a:t/>
            </a:r>
            <a:br>
              <a:rPr lang="es-ES" sz="2400" dirty="0"/>
            </a:br>
            <a:r>
              <a:rPr lang="es-ES" sz="2400" dirty="0"/>
              <a:t>Licenciatura en </a:t>
            </a:r>
            <a:r>
              <a:rPr lang="es-ES" sz="2400" dirty="0" smtClean="0"/>
              <a:t>Relaciones Económicas Internacionales</a:t>
            </a:r>
          </a:p>
          <a:p>
            <a:pPr algn="ctr"/>
            <a:r>
              <a:rPr lang="es-ES" sz="2400" dirty="0"/>
              <a:t/>
            </a:r>
            <a:br>
              <a:rPr lang="es-ES" sz="2400" dirty="0"/>
            </a:br>
            <a:r>
              <a:rPr lang="es-ES" sz="2400" dirty="0" smtClean="0"/>
              <a:t>Teoría Monetaria y Política Fiscal</a:t>
            </a:r>
          </a:p>
          <a:p>
            <a:pPr algn="ctr"/>
            <a:endParaRPr lang="es-ES" sz="2400" dirty="0"/>
          </a:p>
          <a:p>
            <a:pPr algn="ctr"/>
            <a:r>
              <a:rPr lang="es-ES" sz="2400" dirty="0"/>
              <a:t/>
            </a:r>
            <a:br>
              <a:rPr lang="es-ES" sz="2400" dirty="0"/>
            </a:br>
            <a:endParaRPr lang="es-ES" sz="2400" dirty="0" smtClean="0"/>
          </a:p>
          <a:p>
            <a:pPr algn="ctr"/>
            <a:r>
              <a:rPr lang="es-ES" sz="2400" dirty="0"/>
              <a:t/>
            </a:r>
            <a:br>
              <a:rPr lang="es-ES" sz="2400" dirty="0"/>
            </a:br>
            <a:r>
              <a:rPr lang="es-ES" sz="2400" dirty="0"/>
              <a:t>Material didáctico: </a:t>
            </a:r>
            <a:r>
              <a:rPr lang="es-ES" sz="2400" dirty="0" smtClean="0"/>
              <a:t>Visión </a:t>
            </a:r>
            <a:r>
              <a:rPr lang="es-ES" sz="2400" dirty="0"/>
              <a:t>sólo </a:t>
            </a:r>
            <a:r>
              <a:rPr lang="es-ES" sz="2400" dirty="0" err="1" smtClean="0"/>
              <a:t>proyectables</a:t>
            </a:r>
            <a:endParaRPr lang="es-ES" sz="2400" dirty="0" smtClean="0"/>
          </a:p>
          <a:p>
            <a:pPr algn="ctr"/>
            <a:endParaRPr lang="es-ES" sz="2400" dirty="0"/>
          </a:p>
          <a:p>
            <a:pPr algn="ctr"/>
            <a:r>
              <a:rPr lang="es-ES" sz="2400" dirty="0" smtClean="0"/>
              <a:t>                                                    Octubre 2017</a:t>
            </a:r>
            <a:endParaRPr lang="es-MX" sz="2400"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9FD9A5B3-6BA5-4EB4-BB99-600D5250A91E}" type="slidenum">
              <a:rPr lang="es-MX" smtClean="0"/>
              <a:t>1</a:t>
            </a:fld>
            <a:endParaRPr lang="es-MX"/>
          </a:p>
        </p:txBody>
      </p:sp>
    </p:spTree>
    <p:extLst>
      <p:ext uri="{BB962C8B-B14F-4D97-AF65-F5344CB8AC3E}">
        <p14:creationId xmlns:p14="http://schemas.microsoft.com/office/powerpoint/2010/main" val="3898775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Política monetaria a dos niveles</a:t>
            </a:r>
            <a:endParaRPr lang="es-MX" dirty="0"/>
          </a:p>
        </p:txBody>
      </p:sp>
      <p:pic>
        <p:nvPicPr>
          <p:cNvPr id="1026"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11954" t="51771" r="19600" b="22650"/>
          <a:stretch/>
        </p:blipFill>
        <p:spPr bwMode="auto">
          <a:xfrm>
            <a:off x="604193" y="2132856"/>
            <a:ext cx="7705700"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10</a:t>
            </a:fld>
            <a:endParaRPr lang="es-MX"/>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60" y="0"/>
            <a:ext cx="1331640" cy="114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793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Elección de una variable objetivo monetario</a:t>
            </a:r>
            <a:endParaRPr lang="es-MX" dirty="0"/>
          </a:p>
        </p:txBody>
      </p:sp>
      <p:sp>
        <p:nvSpPr>
          <p:cNvPr id="3" name="2 Marcador de contenido"/>
          <p:cNvSpPr>
            <a:spLocks noGrp="1"/>
          </p:cNvSpPr>
          <p:nvPr>
            <p:ph sz="quarter" idx="1"/>
          </p:nvPr>
        </p:nvSpPr>
        <p:spPr/>
        <p:txBody>
          <a:bodyPr>
            <a:normAutofit fontScale="92500" lnSpcReduction="20000"/>
          </a:bodyPr>
          <a:lstStyle/>
          <a:p>
            <a:pPr algn="just"/>
            <a:r>
              <a:rPr lang="es-MX" dirty="0" smtClean="0"/>
              <a:t>La posibilidad de que las autoridades monetarias elijan entre un agregado monetario o un tipo de interés depende de:</a:t>
            </a:r>
          </a:p>
          <a:p>
            <a:pPr lvl="1" algn="just"/>
            <a:r>
              <a:rPr lang="es-ES" dirty="0" smtClean="0"/>
              <a:t>La estabilidad de la relación entre el objetivo monetario y final</a:t>
            </a:r>
          </a:p>
          <a:p>
            <a:pPr lvl="1" algn="just"/>
            <a:r>
              <a:rPr lang="es-ES" dirty="0" smtClean="0"/>
              <a:t>La capacidad del Banco Central de influir sobre cada una de las variables</a:t>
            </a:r>
          </a:p>
          <a:p>
            <a:pPr lvl="1" algn="just"/>
            <a:r>
              <a:rPr lang="es-ES" dirty="0" smtClean="0"/>
              <a:t>La disposición del Banco Central a aceptar movimientos frecuentes e importantes en los tipos de interés</a:t>
            </a:r>
          </a:p>
          <a:p>
            <a:pPr lvl="1" algn="just"/>
            <a:r>
              <a:rPr lang="es-ES" dirty="0" smtClean="0"/>
              <a:t>La dificultad de prever la inflación </a:t>
            </a:r>
          </a:p>
          <a:p>
            <a:pPr lvl="1" algn="just"/>
            <a:r>
              <a:rPr lang="es-ES" dirty="0" smtClean="0"/>
              <a:t>La postura que adopten las autoridades monetarias respecto a las corrientes de pensamiento tradicionales</a:t>
            </a:r>
          </a:p>
          <a:p>
            <a:pPr lvl="1" algn="just"/>
            <a:r>
              <a:rPr lang="es-ES" dirty="0" smtClean="0"/>
              <a:t>Del tipo de cambio </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11</a:t>
            </a:fld>
            <a:endParaRPr lang="es-MX"/>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321" y="9865"/>
            <a:ext cx="169167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4187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elección de la variable operativa</a:t>
            </a:r>
            <a:endParaRPr lang="es-MX" dirty="0"/>
          </a:p>
        </p:txBody>
      </p:sp>
      <p:sp>
        <p:nvSpPr>
          <p:cNvPr id="3" name="2 Marcador de contenido"/>
          <p:cNvSpPr>
            <a:spLocks noGrp="1"/>
          </p:cNvSpPr>
          <p:nvPr>
            <p:ph sz="quarter" idx="1"/>
          </p:nvPr>
        </p:nvSpPr>
        <p:spPr/>
        <p:txBody>
          <a:bodyPr>
            <a:normAutofit fontScale="92500"/>
          </a:bodyPr>
          <a:lstStyle/>
          <a:p>
            <a:r>
              <a:rPr lang="es-MX" dirty="0" smtClean="0"/>
              <a:t>Una vez elegida la variable objetivo, deberá utilizarse otra que sirva como medio para alcanzar aquélla. </a:t>
            </a:r>
          </a:p>
          <a:p>
            <a:r>
              <a:rPr lang="es-MX" dirty="0" smtClean="0"/>
              <a:t>Su misión es que valga al Banco Central para facilitar el logro del objetivo monetario mediante el uso de los instrumentos que estime más oportunos. </a:t>
            </a:r>
          </a:p>
          <a:p>
            <a:pPr algn="just"/>
            <a:r>
              <a:rPr lang="es-MX" dirty="0" smtClean="0"/>
              <a:t>Con su utilización, la autoridad monetaria conoce el grado de expansión o de contracción que generan sus propias actuaciones. Naturalmente que para que la variable operativa sea útil debe guardar estrecha relación con el objetivo intermedio. </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12</a:t>
            </a:fld>
            <a:endParaRPr lang="es-MX"/>
          </a:p>
        </p:txBody>
      </p:sp>
    </p:spTree>
    <p:extLst>
      <p:ext uri="{BB962C8B-B14F-4D97-AF65-F5344CB8AC3E}">
        <p14:creationId xmlns:p14="http://schemas.microsoft.com/office/powerpoint/2010/main" val="3103138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Principales opciones </a:t>
            </a:r>
            <a:endParaRPr lang="es-MX" dirty="0"/>
          </a:p>
        </p:txBody>
      </p:sp>
      <p:sp>
        <p:nvSpPr>
          <p:cNvPr id="3" name="2 Marcador de contenido"/>
          <p:cNvSpPr>
            <a:spLocks noGrp="1"/>
          </p:cNvSpPr>
          <p:nvPr>
            <p:ph sz="quarter" idx="1"/>
          </p:nvPr>
        </p:nvSpPr>
        <p:spPr/>
        <p:txBody>
          <a:bodyPr>
            <a:normAutofit fontScale="92500" lnSpcReduction="10000"/>
          </a:bodyPr>
          <a:lstStyle/>
          <a:p>
            <a:pPr lvl="1"/>
            <a:r>
              <a:rPr lang="es-MX" dirty="0" smtClean="0"/>
              <a:t>Una </a:t>
            </a:r>
            <a:r>
              <a:rPr lang="es-MX" dirty="0"/>
              <a:t>magnitud representativa de la base de la liquidez del sistema: base monetaria o activos de caja del sistema bancario </a:t>
            </a:r>
            <a:r>
              <a:rPr lang="es-MX" dirty="0" smtClean="0"/>
              <a:t>(ACSB) </a:t>
            </a:r>
            <a:r>
              <a:rPr lang="es-MX" dirty="0"/>
              <a:t>usualmente. </a:t>
            </a:r>
            <a:endParaRPr lang="es-MX" dirty="0" smtClean="0"/>
          </a:p>
          <a:p>
            <a:pPr lvl="1"/>
            <a:r>
              <a:rPr lang="es-MX" dirty="0" smtClean="0"/>
              <a:t>Un </a:t>
            </a:r>
            <a:r>
              <a:rPr lang="es-MX" dirty="0"/>
              <a:t>tipo de interés a corto plazo.</a:t>
            </a:r>
          </a:p>
          <a:p>
            <a:r>
              <a:rPr lang="es-MX" dirty="0" smtClean="0"/>
              <a:t>La elección entre una u otra variable depende, del objetivo último y del objetivo intermedio. Si se elige un agregado monetario, el dilema es:</a:t>
            </a:r>
          </a:p>
          <a:p>
            <a:pPr lvl="1"/>
            <a:r>
              <a:rPr lang="es-MX" dirty="0" smtClean="0"/>
              <a:t>Base monetaria = Efectivo en manos del público + Efectivo en poder del sistema crediticio + Depósitos del sistema bancario en el Banco Central.</a:t>
            </a:r>
          </a:p>
          <a:p>
            <a:pPr lvl="1"/>
            <a:r>
              <a:rPr lang="es-MX" dirty="0" smtClean="0"/>
              <a:t>Activos de caja del sistema bancario= Depósitos de los bancos en el Banco Central = ACSB.</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13</a:t>
            </a:fld>
            <a:endParaRPr lang="es-MX"/>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8140" y="-2749"/>
            <a:ext cx="2591119" cy="1199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09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fontScale="77500" lnSpcReduction="20000"/>
          </a:bodyPr>
          <a:lstStyle/>
          <a:p>
            <a:pPr algn="just"/>
            <a:r>
              <a:rPr lang="es-MX" dirty="0" smtClean="0"/>
              <a:t>Si se elige la base monetaria, la relación que ambas variables tienen con el objetivo monetario se establece a través del coeficiente de caja.</a:t>
            </a:r>
          </a:p>
          <a:p>
            <a:pPr algn="just"/>
            <a:r>
              <a:rPr lang="es-MX" dirty="0" smtClean="0"/>
              <a:t>El Banco Central tiene información inmediata sobre los ACSB a través de las cifras que le envían las entidades financieras obligadas a cumplir con el coeficiente de caja. </a:t>
            </a:r>
          </a:p>
          <a:p>
            <a:pPr algn="just"/>
            <a:r>
              <a:rPr lang="es-MX" dirty="0" smtClean="0"/>
              <a:t>Utilizando el dato como indicador relevante de la liquidez del sistema, el Banco Central puede modificar esa liquidez, ya sea a través del coeficiente de caja o bien a través de operaciones de mercado abierto o de redescuento. </a:t>
            </a:r>
          </a:p>
          <a:p>
            <a:pPr algn="just"/>
            <a:r>
              <a:rPr lang="es-MX" dirty="0" smtClean="0"/>
              <a:t>La utilización como indicador de ACSB consistirá en considerar expansiva la actuación del Banco Central cuando las reservas de los intermediarios financieros están creciendo y contractiva cuando se están reduciendo.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14</a:t>
            </a:fld>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5445224"/>
            <a:ext cx="2283069" cy="1412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9622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Las ecuaciones monetarias</a:t>
            </a:r>
            <a:br>
              <a:rPr lang="es-MX" dirty="0" smtClean="0"/>
            </a:br>
            <a:endParaRPr lang="es-MX" dirty="0"/>
          </a:p>
        </p:txBody>
      </p:sp>
      <p:sp>
        <p:nvSpPr>
          <p:cNvPr id="3" name="2 Marcador de contenido"/>
          <p:cNvSpPr>
            <a:spLocks noGrp="1"/>
          </p:cNvSpPr>
          <p:nvPr>
            <p:ph sz="quarter" idx="1"/>
          </p:nvPr>
        </p:nvSpPr>
        <p:spPr/>
        <p:txBody>
          <a:bodyPr/>
          <a:lstStyle/>
          <a:p>
            <a:pPr algn="just"/>
            <a:r>
              <a:rPr lang="es-MX" dirty="0" smtClean="0"/>
              <a:t>La confianza de que existe una estrecha relación entre el objetivo final y la variable monetaria intermedia se basa en el convencimiento teórico de las relaciones que a continuación se establecen, donde se relacionan los distintos niveles con las correspondientes ecuaciones).</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15</a:t>
            </a:fld>
            <a:endParaRPr lang="es-MX"/>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4437112"/>
            <a:ext cx="3898404" cy="233904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7867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Esquema básico de funcionamiento de la política monetaria </a:t>
            </a:r>
            <a:endParaRPr lang="es-MX" dirty="0"/>
          </a:p>
        </p:txBody>
      </p:sp>
      <p:pic>
        <p:nvPicPr>
          <p:cNvPr id="2050"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2527" t="13384" r="20595" b="20870"/>
          <a:stretch/>
        </p:blipFill>
        <p:spPr bwMode="auto">
          <a:xfrm>
            <a:off x="1691680" y="1628800"/>
            <a:ext cx="6120680" cy="4752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16</a:t>
            </a:fld>
            <a:endParaRPr lang="es-MX"/>
          </a:p>
        </p:txBody>
      </p:sp>
    </p:spTree>
    <p:extLst>
      <p:ext uri="{BB962C8B-B14F-4D97-AF65-F5344CB8AC3E}">
        <p14:creationId xmlns:p14="http://schemas.microsoft.com/office/powerpoint/2010/main" val="3956800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Relación entre objetivo último y el agregado monetario </a:t>
            </a:r>
            <a:endParaRPr lang="es-MX" dirty="0"/>
          </a:p>
        </p:txBody>
      </p:sp>
      <p:sp>
        <p:nvSpPr>
          <p:cNvPr id="3" name="2 Marcador de contenido"/>
          <p:cNvSpPr>
            <a:spLocks noGrp="1"/>
          </p:cNvSpPr>
          <p:nvPr>
            <p:ph sz="quarter" idx="1"/>
          </p:nvPr>
        </p:nvSpPr>
        <p:spPr/>
        <p:txBody>
          <a:bodyPr>
            <a:normAutofit fontScale="92500" lnSpcReduction="20000"/>
          </a:bodyPr>
          <a:lstStyle/>
          <a:p>
            <a:r>
              <a:rPr lang="es-MX" dirty="0" smtClean="0"/>
              <a:t>Partiendo de la conocida ecuación de Fisher:</a:t>
            </a:r>
          </a:p>
          <a:p>
            <a:pPr marL="0" indent="0">
              <a:buNone/>
            </a:pPr>
            <a:r>
              <a:rPr lang="es-MX" dirty="0" smtClean="0"/>
              <a:t>M*V = P*Y</a:t>
            </a:r>
          </a:p>
          <a:p>
            <a:pPr marL="0" indent="0">
              <a:buNone/>
            </a:pPr>
            <a:r>
              <a:rPr lang="es-MX" dirty="0" smtClean="0"/>
              <a:t>donde: </a:t>
            </a:r>
          </a:p>
          <a:p>
            <a:pPr marL="0" indent="0">
              <a:buNone/>
            </a:pPr>
            <a:r>
              <a:rPr lang="es-MX" dirty="0" smtClean="0"/>
              <a:t>M = Agregado monetario. </a:t>
            </a:r>
          </a:p>
          <a:p>
            <a:pPr marL="0" indent="0">
              <a:buNone/>
            </a:pPr>
            <a:r>
              <a:rPr lang="es-MX" dirty="0" smtClean="0"/>
              <a:t>V = Velocidad de circulación del dinero. </a:t>
            </a:r>
          </a:p>
          <a:p>
            <a:pPr marL="0" indent="0">
              <a:buNone/>
            </a:pPr>
            <a:r>
              <a:rPr lang="es-MX" dirty="0" smtClean="0"/>
              <a:t>P = Nivel general de precios. 9</a:t>
            </a:r>
          </a:p>
          <a:p>
            <a:pPr marL="0" indent="0">
              <a:buNone/>
            </a:pPr>
            <a:r>
              <a:rPr lang="es-MX" dirty="0" err="1" smtClean="0"/>
              <a:t>Yr</a:t>
            </a:r>
            <a:r>
              <a:rPr lang="es-MX" dirty="0" smtClean="0"/>
              <a:t> = Renta real. </a:t>
            </a:r>
          </a:p>
          <a:p>
            <a:pPr marL="0" indent="0">
              <a:buNone/>
            </a:pPr>
            <a:r>
              <a:rPr lang="es-MX" dirty="0" err="1" smtClean="0"/>
              <a:t>Ym</a:t>
            </a:r>
            <a:r>
              <a:rPr lang="es-MX" dirty="0" smtClean="0"/>
              <a:t> = Renta monetaria (nominal).</a:t>
            </a:r>
          </a:p>
          <a:p>
            <a:pPr marL="0" indent="0">
              <a:buNone/>
            </a:pPr>
            <a:r>
              <a:rPr lang="es-MX" dirty="0" smtClean="0"/>
              <a:t>Se puede explicar la variación de la renta nominal </a:t>
            </a:r>
            <a:r>
              <a:rPr lang="es-MX" dirty="0" err="1" smtClean="0"/>
              <a:t>Ym</a:t>
            </a:r>
            <a:r>
              <a:rPr lang="es-MX" dirty="0" smtClean="0"/>
              <a:t> = </a:t>
            </a:r>
            <a:r>
              <a:rPr lang="es-MX" dirty="0" err="1" smtClean="0"/>
              <a:t>Yr</a:t>
            </a:r>
            <a:r>
              <a:rPr lang="es-MX" dirty="0" smtClean="0"/>
              <a:t> *P, en función de la variación de la cantidad de dinero</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17</a:t>
            </a:fld>
            <a:endParaRPr lang="es-MX"/>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4952"/>
            <a:ext cx="1259632" cy="1259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6494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Relación entre el objetivo monetario y la variable operativa</a:t>
            </a:r>
            <a:endParaRPr lang="es-MX" dirty="0"/>
          </a:p>
        </p:txBody>
      </p:sp>
      <p:sp>
        <p:nvSpPr>
          <p:cNvPr id="3" name="2 Marcador de contenido"/>
          <p:cNvSpPr>
            <a:spLocks noGrp="1"/>
          </p:cNvSpPr>
          <p:nvPr>
            <p:ph sz="quarter" idx="1"/>
          </p:nvPr>
        </p:nvSpPr>
        <p:spPr/>
        <p:txBody>
          <a:bodyPr>
            <a:normAutofit fontScale="92500" lnSpcReduction="20000"/>
          </a:bodyPr>
          <a:lstStyle/>
          <a:p>
            <a:pPr algn="just"/>
            <a:r>
              <a:rPr lang="es-MX" dirty="0" smtClean="0"/>
              <a:t>Partiendo </a:t>
            </a:r>
            <a:r>
              <a:rPr lang="es-MX" dirty="0" smtClean="0"/>
              <a:t>del </a:t>
            </a:r>
            <a:r>
              <a:rPr lang="es-MX" dirty="0" smtClean="0"/>
              <a:t>objetivo monetario en términos de un agregado amplio, como por ejemplo M4 y de la variable operativa en función de los ACS.</a:t>
            </a:r>
          </a:p>
          <a:p>
            <a:r>
              <a:rPr lang="es-MX" dirty="0" smtClean="0"/>
              <a:t>Se </a:t>
            </a:r>
            <a:r>
              <a:rPr lang="es-MX" dirty="0" smtClean="0"/>
              <a:t>sabe </a:t>
            </a:r>
            <a:r>
              <a:rPr lang="es-MX" dirty="0" smtClean="0"/>
              <a:t>que:</a:t>
            </a:r>
          </a:p>
          <a:p>
            <a:pPr lvl="1"/>
            <a:r>
              <a:rPr lang="es-MX" dirty="0" smtClean="0"/>
              <a:t>M4 = Efectivo (E) + Depósitos de todo tipo (D) + Activos emitidos por el sector público (T) + Otros pasivos bancarios (OPB) + Pasivos de otros intermediarios financieros (POI))</a:t>
            </a:r>
          </a:p>
          <a:p>
            <a:r>
              <a:rPr lang="es-MX" dirty="0" smtClean="0"/>
              <a:t>Es decir, M4= E+D+T OPB+ POI)</a:t>
            </a:r>
          </a:p>
          <a:p>
            <a:pPr algn="just"/>
            <a:r>
              <a:rPr lang="es-MX" dirty="0" smtClean="0"/>
              <a:t>Dado que los intermediarios financieros deben depositar en el Banco Central una proporción de sus pasivos para cumplir con el coeficiente de caja k, se expresa como: ACSB=k(D+OPB)</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18</a:t>
            </a:fld>
            <a:endParaRPr lang="es-MX"/>
          </a:p>
        </p:txBody>
      </p:sp>
    </p:spTree>
    <p:extLst>
      <p:ext uri="{BB962C8B-B14F-4D97-AF65-F5344CB8AC3E}">
        <p14:creationId xmlns:p14="http://schemas.microsoft.com/office/powerpoint/2010/main" val="2088894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Relación entre el objetivo último y el tipo de interés</a:t>
            </a:r>
            <a:endParaRPr lang="es-MX" dirty="0"/>
          </a:p>
        </p:txBody>
      </p:sp>
      <p:sp>
        <p:nvSpPr>
          <p:cNvPr id="3" name="2 Marcador de contenido"/>
          <p:cNvSpPr>
            <a:spLocks noGrp="1"/>
          </p:cNvSpPr>
          <p:nvPr>
            <p:ph sz="quarter" idx="1"/>
          </p:nvPr>
        </p:nvSpPr>
        <p:spPr/>
        <p:txBody>
          <a:bodyPr>
            <a:normAutofit fontScale="85000" lnSpcReduction="20000"/>
          </a:bodyPr>
          <a:lstStyle/>
          <a:p>
            <a:pPr algn="just"/>
            <a:r>
              <a:rPr lang="es-MX" dirty="0" smtClean="0"/>
              <a:t>Esta relación puede obtenerse a partir de la función de la curva IS. Es decir,</a:t>
            </a:r>
          </a:p>
          <a:p>
            <a:pPr algn="just"/>
            <a:endParaRPr lang="es-MX" dirty="0" smtClean="0"/>
          </a:p>
          <a:p>
            <a:pPr algn="just"/>
            <a:endParaRPr lang="es-MX" dirty="0"/>
          </a:p>
          <a:p>
            <a:pPr algn="just"/>
            <a:endParaRPr lang="es-MX" dirty="0" smtClean="0"/>
          </a:p>
          <a:p>
            <a:pPr algn="just"/>
            <a:r>
              <a:rPr lang="es-MX" dirty="0" smtClean="0"/>
              <a:t>Dado un nivel de consumo autónomo     (consumo que no depende de la renta ni del tipo de interés) y de        </a:t>
            </a:r>
            <a:r>
              <a:rPr lang="es-MX" dirty="0" smtClean="0">
                <a:solidFill>
                  <a:schemeClr val="bg1"/>
                </a:solidFill>
              </a:rPr>
              <a:t>.</a:t>
            </a:r>
            <a:r>
              <a:rPr lang="es-MX" dirty="0" smtClean="0"/>
              <a:t> autónoma (inversión que no depende del tipo de interés), una subida del tipo de interés supone una disminución de la renta, puesto que la demanda de inversión se reduce. La variación dependerá de la sensibilidad de la inversión al tipo 1de interés ( b) y del multiplicador</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19</a:t>
            </a:fld>
            <a:endParaRPr lang="es-MX"/>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408" t="65733" r="29721" b="22198"/>
          <a:stretch/>
        </p:blipFill>
        <p:spPr bwMode="auto">
          <a:xfrm>
            <a:off x="1979712" y="2348880"/>
            <a:ext cx="4536504"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804" t="66496" r="34288" b="27469"/>
          <a:stretch/>
        </p:blipFill>
        <p:spPr bwMode="auto">
          <a:xfrm>
            <a:off x="6019596" y="3322673"/>
            <a:ext cx="362607" cy="54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214" t="68926" r="37127" b="28057"/>
          <a:stretch/>
        </p:blipFill>
        <p:spPr bwMode="auto">
          <a:xfrm>
            <a:off x="7908122" y="3842401"/>
            <a:ext cx="315316" cy="270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t="74947" r="40239" b="15786"/>
          <a:stretch/>
        </p:blipFill>
        <p:spPr bwMode="auto">
          <a:xfrm>
            <a:off x="6200899" y="5445224"/>
            <a:ext cx="1269967" cy="677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5900716"/>
            <a:ext cx="2367606" cy="983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2680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Guión </a:t>
            </a:r>
            <a:r>
              <a:rPr lang="es-ES" dirty="0" smtClean="0"/>
              <a:t>explicativa </a:t>
            </a:r>
            <a:endParaRPr lang="es-MX" dirty="0"/>
          </a:p>
        </p:txBody>
      </p:sp>
      <p:sp>
        <p:nvSpPr>
          <p:cNvPr id="4" name="2 Marcador de contenido"/>
          <p:cNvSpPr>
            <a:spLocks noGrp="1"/>
          </p:cNvSpPr>
          <p:nvPr>
            <p:ph sz="quarter" idx="1"/>
          </p:nvPr>
        </p:nvSpPr>
        <p:spPr/>
        <p:txBody>
          <a:bodyPr>
            <a:normAutofit fontScale="92500"/>
          </a:bodyPr>
          <a:lstStyle/>
          <a:p>
            <a:pPr algn="just"/>
            <a:r>
              <a:rPr lang="es-MX" dirty="0"/>
              <a:t>El siguiente material expone los principales aspectos </a:t>
            </a:r>
            <a:r>
              <a:rPr lang="es-MX" dirty="0" smtClean="0"/>
              <a:t>teóricos y de instrumentación </a:t>
            </a:r>
            <a:r>
              <a:rPr lang="es-MX" dirty="0"/>
              <a:t>de la </a:t>
            </a:r>
            <a:r>
              <a:rPr lang="es-MX" dirty="0" smtClean="0"/>
              <a:t>política monetaria, </a:t>
            </a:r>
            <a:r>
              <a:rPr lang="es-MX" dirty="0"/>
              <a:t>tema de la </a:t>
            </a:r>
            <a:r>
              <a:rPr lang="es-MX" dirty="0" smtClean="0"/>
              <a:t>cuarta </a:t>
            </a:r>
            <a:r>
              <a:rPr lang="es-MX" dirty="0"/>
              <a:t>unidad, en la cual se busca que el alumno identifique </a:t>
            </a:r>
            <a:r>
              <a:rPr lang="es-MX" dirty="0" smtClean="0"/>
              <a:t>los </a:t>
            </a:r>
            <a:r>
              <a:rPr lang="es-MX" dirty="0" smtClean="0"/>
              <a:t>principales mecanismos de instrumentación y aplicación de la política </a:t>
            </a:r>
            <a:r>
              <a:rPr lang="es-MX" dirty="0" smtClean="0"/>
              <a:t>monetaria. </a:t>
            </a:r>
            <a:endParaRPr lang="es-MX" dirty="0"/>
          </a:p>
          <a:p>
            <a:pPr algn="just"/>
            <a:r>
              <a:rPr lang="es-MX" dirty="0"/>
              <a:t>El apoyo didáctico está conformado por la fundamentación teórica y una actividad para el alumno con la finalidad de que comprenda la importancia de la </a:t>
            </a:r>
            <a:r>
              <a:rPr lang="es-MX" dirty="0" smtClean="0"/>
              <a:t>política monetaria en la economía de un país. </a:t>
            </a:r>
            <a:endParaRPr lang="es-MX" dirty="0"/>
          </a:p>
          <a:p>
            <a:endParaRPr lang="es-MX" dirty="0"/>
          </a:p>
        </p:txBody>
      </p:sp>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a:t>
            </a:fld>
            <a:endParaRPr lang="es-MX"/>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044"/>
          <a:stretch/>
        </p:blipFill>
        <p:spPr bwMode="auto">
          <a:xfrm>
            <a:off x="7449858" y="-9449"/>
            <a:ext cx="1699983" cy="1255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823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Relación entre la base monetaria y la oferta monetaria</a:t>
            </a:r>
            <a:endParaRPr lang="es-MX" dirty="0"/>
          </a:p>
        </p:txBody>
      </p:sp>
      <p:sp>
        <p:nvSpPr>
          <p:cNvPr id="3" name="2 Marcador de contenido"/>
          <p:cNvSpPr>
            <a:spLocks noGrp="1"/>
          </p:cNvSpPr>
          <p:nvPr>
            <p:ph sz="quarter" idx="1"/>
          </p:nvPr>
        </p:nvSpPr>
        <p:spPr/>
        <p:txBody>
          <a:bodyPr>
            <a:normAutofit/>
          </a:bodyPr>
          <a:lstStyle/>
          <a:p>
            <a:pPr algn="just"/>
            <a:r>
              <a:rPr lang="es-MX" dirty="0" smtClean="0"/>
              <a:t>El Banco Central posee en su pasivo los recursos depositados por las entidades financieras para cumplir con su coeficiente de caja y para otros fines (ACSB) más el efectivo en manos del público y en manos de las instituciones financieras (E). </a:t>
            </a:r>
          </a:p>
          <a:p>
            <a:pPr algn="just"/>
            <a:r>
              <a:rPr lang="es-MX" dirty="0" smtClean="0"/>
              <a:t>Estos dos pasivos constituyen la base monetaria (B):</a:t>
            </a:r>
          </a:p>
          <a:p>
            <a:pPr marL="0" indent="0" algn="ctr">
              <a:buNone/>
            </a:pPr>
            <a:r>
              <a:rPr lang="es-MX" dirty="0" smtClean="0"/>
              <a:t>B= ACSB+E</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20</a:t>
            </a:fld>
            <a:endParaRPr lang="es-MX"/>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3522" y="5013176"/>
            <a:ext cx="3028422" cy="170234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0180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307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8351" t="26517" r="27982" b="52775"/>
          <a:stretch/>
        </p:blipFill>
        <p:spPr bwMode="auto">
          <a:xfrm>
            <a:off x="27202" y="1916832"/>
            <a:ext cx="8805107"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21</a:t>
            </a:fld>
            <a:endParaRPr lang="es-MX"/>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5484639"/>
            <a:ext cx="4325690" cy="137336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65999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fontScale="92500" lnSpcReduction="20000"/>
          </a:bodyPr>
          <a:lstStyle/>
          <a:p>
            <a:pPr algn="just"/>
            <a:r>
              <a:rPr lang="es-MX" dirty="0" smtClean="0"/>
              <a:t>Los ACSB los regula a través del coeficiente de caja. El efectivo en manos del público es difícilmente controlable; solamente se puede estimar. </a:t>
            </a:r>
          </a:p>
          <a:p>
            <a:pPr algn="just"/>
            <a:r>
              <a:rPr lang="es-MX" dirty="0" smtClean="0"/>
              <a:t>La única partida sobre la que puede actuar la autoridad monetaria es a través del crédito al sector bancario mediante operaciones de mercado abierto, de redescuento o de créditos especiales. </a:t>
            </a:r>
          </a:p>
          <a:p>
            <a:pPr algn="just"/>
            <a:r>
              <a:rPr lang="es-MX" dirty="0" smtClean="0"/>
              <a:t>¿En qué proporción la </a:t>
            </a:r>
            <a:r>
              <a:rPr lang="es-MX" b="1" dirty="0" smtClean="0"/>
              <a:t>base monetaria</a:t>
            </a:r>
            <a:r>
              <a:rPr lang="es-MX" dirty="0" smtClean="0"/>
              <a:t>, o dinero de alto poder, susceptible de ser manejada por la autoridad monetaria, se convierte en </a:t>
            </a:r>
            <a:r>
              <a:rPr lang="es-MX" b="1" dirty="0" smtClean="0"/>
              <a:t>oferta monetaria</a:t>
            </a:r>
            <a:r>
              <a:rPr lang="es-MX" dirty="0" smtClean="0"/>
              <a:t>? La respuesta la da el m</a:t>
            </a:r>
            <a:r>
              <a:rPr lang="es-MX" i="1" dirty="0" smtClean="0"/>
              <a:t>ultiplicador monetario</a:t>
            </a:r>
            <a:r>
              <a:rPr lang="es-MX" dirty="0" smtClean="0"/>
              <a:t>.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22</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4476" y="20970"/>
            <a:ext cx="2284504" cy="1279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003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a:bodyPr>
          <a:lstStyle/>
          <a:p>
            <a:r>
              <a:rPr lang="es-MX" dirty="0" smtClean="0"/>
              <a:t>En efecto, si:</a:t>
            </a:r>
          </a:p>
          <a:p>
            <a:endParaRPr lang="es-ES" dirty="0"/>
          </a:p>
          <a:p>
            <a:pPr marL="0" indent="0">
              <a:buNone/>
            </a:pPr>
            <a:endParaRPr lang="es-MX" dirty="0" smtClean="0"/>
          </a:p>
          <a:p>
            <a:pPr algn="just"/>
            <a:r>
              <a:rPr lang="es-MX" dirty="0" smtClean="0"/>
              <a:t>El banco emisor mantiene una posición activa en divisas procedentes de los saldos de las operaciones comerciales o financieras exteriores del país (X); Deuda Pública o préstamos al Tesoro (SP), y préstamos concedidos a las entidades de depósito (CB).</a:t>
            </a:r>
          </a:p>
          <a:p>
            <a:pPr marL="0" indent="0">
              <a:buNone/>
            </a:pP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23</a:t>
            </a:fld>
            <a:endParaRPr lang="es-MX"/>
          </a:p>
        </p:txBody>
      </p:sp>
      <p:pic>
        <p:nvPicPr>
          <p:cNvPr id="16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534" t="53879" r="22573" b="31035"/>
          <a:stretch/>
        </p:blipFill>
        <p:spPr bwMode="auto">
          <a:xfrm>
            <a:off x="1403647" y="1988840"/>
            <a:ext cx="6767713"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155" y="5570376"/>
            <a:ext cx="2292846" cy="1283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732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24</a:t>
            </a:fld>
            <a:endParaRPr lang="es-MX"/>
          </a:p>
        </p:txBody>
      </p:sp>
      <p:sp>
        <p:nvSpPr>
          <p:cNvPr id="4" name="3 Marcador de contenido"/>
          <p:cNvSpPr>
            <a:spLocks noGrp="1"/>
          </p:cNvSpPr>
          <p:nvPr>
            <p:ph sz="quarter" idx="1"/>
          </p:nvPr>
        </p:nvSpPr>
        <p:spPr/>
        <p:txBody>
          <a:bodyPr/>
          <a:lstStyle/>
          <a:p>
            <a:r>
              <a:rPr lang="es-ES" dirty="0" smtClean="0"/>
              <a:t>Por tanto, </a:t>
            </a:r>
          </a:p>
          <a:p>
            <a:endParaRPr lang="es-MX" dirty="0"/>
          </a:p>
        </p:txBody>
      </p:sp>
      <p:pic>
        <p:nvPicPr>
          <p:cNvPr id="17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475" t="21767" r="26207" b="32112"/>
          <a:stretch/>
        </p:blipFill>
        <p:spPr bwMode="auto">
          <a:xfrm>
            <a:off x="1259632" y="2132856"/>
            <a:ext cx="7006269" cy="4008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3827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lstStyle/>
          <a:p>
            <a:pPr algn="just"/>
            <a:r>
              <a:rPr lang="es-MX" dirty="0" smtClean="0"/>
              <a:t>La relación entre la base monetaria y la oferta monetaria es una proporción de los depósitos totales, que depende del coeficiente de caja y de la proporción que el público desea mantener en efectivo. A esta proporción se le llama </a:t>
            </a:r>
            <a:r>
              <a:rPr lang="es-MX" i="1" dirty="0" smtClean="0"/>
              <a:t>multiplicador monetario</a:t>
            </a:r>
            <a:r>
              <a:rPr lang="es-MX" dirty="0" smtClean="0"/>
              <a:t>.</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25</a:t>
            </a:fld>
            <a:endParaRPr lang="es-MX"/>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152899"/>
            <a:ext cx="4486300" cy="252184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085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smtClean="0"/>
              <a:t>LA ESTRATEGIA DE CONTROL MONETARIO DIRECTA SOBRE EL OBJETIVO INFLACIÓN</a:t>
            </a:r>
            <a:endParaRPr lang="es-MX" sz="3600" dirty="0"/>
          </a:p>
        </p:txBody>
      </p:sp>
      <p:sp>
        <p:nvSpPr>
          <p:cNvPr id="3" name="2 Marcador de contenido"/>
          <p:cNvSpPr>
            <a:spLocks noGrp="1"/>
          </p:cNvSpPr>
          <p:nvPr>
            <p:ph sz="quarter" idx="1"/>
          </p:nvPr>
        </p:nvSpPr>
        <p:spPr/>
        <p:txBody>
          <a:bodyPr>
            <a:normAutofit fontScale="92500"/>
          </a:bodyPr>
          <a:lstStyle/>
          <a:p>
            <a:pPr algn="just"/>
            <a:r>
              <a:rPr lang="es-MX" dirty="0" smtClean="0"/>
              <a:t>El motivo es que la credibilidad que tenga el Banco Central, como responsable de la inflación, es muy importante para que trabajadores y empresarios tomen sus decisiones de forma acorde a ese horizonte, y también que en los mercados financieros las expectativas de estabilidad de precios influyan en la determinación de los tipos de interés. </a:t>
            </a:r>
          </a:p>
          <a:p>
            <a:pPr algn="just"/>
            <a:r>
              <a:rPr lang="es-MX" dirty="0" smtClean="0"/>
              <a:t>Se establece un valor numérico a un índice de precios que facilite el seguimiento de la inflación por parte de todos los agentes. </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26</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7613" y="5574109"/>
            <a:ext cx="2846387"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39431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Estrategia de política monetaria directa sobre el objetivo</a:t>
            </a:r>
            <a:endParaRPr lang="es-MX" dirty="0"/>
          </a:p>
        </p:txBody>
      </p:sp>
      <p:pic>
        <p:nvPicPr>
          <p:cNvPr id="4098"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2281" t="40457" r="20796" b="35372"/>
          <a:stretch/>
        </p:blipFill>
        <p:spPr bwMode="auto">
          <a:xfrm>
            <a:off x="415112" y="1628800"/>
            <a:ext cx="8189336"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27</a:t>
            </a:fld>
            <a:endParaRPr lang="es-MX"/>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4701141"/>
            <a:ext cx="3667125" cy="21621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7294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Éxito de la política directa sobre el objetivo</a:t>
            </a:r>
            <a:endParaRPr lang="es-MX" dirty="0"/>
          </a:p>
        </p:txBody>
      </p:sp>
      <p:sp>
        <p:nvSpPr>
          <p:cNvPr id="3" name="2 Marcador de contenido"/>
          <p:cNvSpPr>
            <a:spLocks noGrp="1"/>
          </p:cNvSpPr>
          <p:nvPr>
            <p:ph sz="quarter" idx="1"/>
          </p:nvPr>
        </p:nvSpPr>
        <p:spPr/>
        <p:txBody>
          <a:bodyPr>
            <a:normAutofit fontScale="92500" lnSpcReduction="20000"/>
          </a:bodyPr>
          <a:lstStyle/>
          <a:p>
            <a:pPr algn="just"/>
            <a:r>
              <a:rPr lang="es-MX" dirty="0" smtClean="0"/>
              <a:t> La experiencia que tienen actualmente los bancos centrales, que iniciaron políticas monetarias activas a finales de los años setenta, y que por lo tanto tienen un conocimiento teórico y práctico del funcionamiento de la política monetaria muy amplio. </a:t>
            </a:r>
          </a:p>
          <a:p>
            <a:pPr algn="just"/>
            <a:r>
              <a:rPr lang="es-MX" dirty="0" smtClean="0"/>
              <a:t>En los últimos años los bancos centrales de los países que gozan de estabilidad de precios, entre los cuales se encuentran aquellos que tienen un importante grado de autonomía, cuentan con la confianza de los mercados financieros, de trabajadores, empresarios, etc. Esa credibilidad permite crear expectativas de inflación a la baja.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28</a:t>
            </a:fld>
            <a:endParaRPr lang="es-MX"/>
          </a:p>
        </p:txBody>
      </p:sp>
      <p:pic>
        <p:nvPicPr>
          <p:cNvPr id="2150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1418"/>
          <a:stretch/>
        </p:blipFill>
        <p:spPr bwMode="auto">
          <a:xfrm>
            <a:off x="3995936" y="5805264"/>
            <a:ext cx="4924822" cy="832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62731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a:t>
            </a:r>
            <a:r>
              <a:rPr lang="es-MX" dirty="0"/>
              <a:t>política monetaria de control directo sobre el objetivo inflación</a:t>
            </a:r>
          </a:p>
        </p:txBody>
      </p:sp>
      <p:sp>
        <p:nvSpPr>
          <p:cNvPr id="3" name="2 Marcador de contenido"/>
          <p:cNvSpPr>
            <a:spLocks noGrp="1"/>
          </p:cNvSpPr>
          <p:nvPr>
            <p:ph sz="quarter" idx="1"/>
          </p:nvPr>
        </p:nvSpPr>
        <p:spPr>
          <a:xfrm>
            <a:off x="612648" y="1600200"/>
            <a:ext cx="7775776" cy="4495800"/>
          </a:xfrm>
        </p:spPr>
        <p:txBody>
          <a:bodyPr>
            <a:normAutofit fontScale="92500" lnSpcReduction="20000"/>
          </a:bodyPr>
          <a:lstStyle/>
          <a:p>
            <a:pPr algn="just"/>
            <a:r>
              <a:rPr lang="es-MX" dirty="0" smtClean="0"/>
              <a:t>El objetivo estabilidad se fija en términos de IPC o de inflación subyacente. </a:t>
            </a:r>
          </a:p>
          <a:p>
            <a:pPr algn="just"/>
            <a:r>
              <a:rPr lang="es-MX" dirty="0" smtClean="0"/>
              <a:t>Los indicadores que sirven de base de conocimiento para adoptar un cambio en las medidas son muy amplios y difieren según los países. </a:t>
            </a:r>
          </a:p>
          <a:p>
            <a:pPr algn="just"/>
            <a:r>
              <a:rPr lang="es-MX" dirty="0"/>
              <a:t>La variable clave de control suele ser el tipo de interés a corto </a:t>
            </a:r>
            <a:r>
              <a:rPr lang="es-MX" dirty="0" smtClean="0"/>
              <a:t>plazo, </a:t>
            </a:r>
            <a:r>
              <a:rPr lang="es-MX" dirty="0"/>
              <a:t>que oscila desde el tipo de interés a un día del mercado monetario al tipo a 90 días de las letras bancarias según el país</a:t>
            </a:r>
            <a:r>
              <a:rPr lang="es-MX" dirty="0" smtClean="0"/>
              <a:t>.</a:t>
            </a:r>
          </a:p>
          <a:p>
            <a:pPr algn="just"/>
            <a:r>
              <a:rPr lang="es-MX" dirty="0" smtClean="0"/>
              <a:t>Los </a:t>
            </a:r>
            <a:r>
              <a:rPr lang="es-MX" dirty="0"/>
              <a:t>instrumentos se aplican en función de la anterior </a:t>
            </a:r>
            <a:r>
              <a:rPr lang="es-MX" dirty="0" smtClean="0"/>
              <a:t>variable, </a:t>
            </a:r>
            <a:r>
              <a:rPr lang="es-MX" dirty="0"/>
              <a:t>básicamente mediante operaciones de mercado abierto </a:t>
            </a:r>
            <a:r>
              <a:rPr lang="es-MX" dirty="0" smtClean="0"/>
              <a:t>y </a:t>
            </a:r>
            <a:r>
              <a:rPr lang="es-MX" dirty="0"/>
              <a:t>a través del tipo de </a:t>
            </a:r>
            <a:r>
              <a:rPr lang="es-MX" dirty="0" smtClean="0"/>
              <a:t>redescuento.</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29</a:t>
            </a:fld>
            <a:endParaRPr lang="es-MX"/>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3999" y="5878895"/>
            <a:ext cx="24669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1840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 </a:t>
            </a:r>
            <a:endParaRPr lang="es-MX" dirty="0"/>
          </a:p>
        </p:txBody>
      </p:sp>
      <p:sp>
        <p:nvSpPr>
          <p:cNvPr id="3" name="2 Marcador de contenido"/>
          <p:cNvSpPr>
            <a:spLocks noGrp="1"/>
          </p:cNvSpPr>
          <p:nvPr>
            <p:ph sz="quarter" idx="1"/>
          </p:nvPr>
        </p:nvSpPr>
        <p:spPr/>
        <p:txBody>
          <a:bodyPr>
            <a:normAutofit fontScale="92500"/>
          </a:bodyPr>
          <a:lstStyle/>
          <a:p>
            <a:pPr algn="just"/>
            <a:r>
              <a:rPr lang="es-ES" dirty="0" smtClean="0"/>
              <a:t>La política monetaria hace especial </a:t>
            </a:r>
            <a:r>
              <a:rPr lang="es-ES" dirty="0" smtClean="0"/>
              <a:t>énfasis al control de la liquidez orientado al manejo de la inflación, sea a través de objetivos de inflación, objetivos intermedios o reglas sobre </a:t>
            </a:r>
            <a:r>
              <a:rPr lang="es-ES" dirty="0"/>
              <a:t>las tasas de interés como elementos de control de liquidez en la economía. </a:t>
            </a:r>
            <a:endParaRPr lang="es-ES" dirty="0" smtClean="0"/>
          </a:p>
          <a:p>
            <a:pPr algn="just"/>
            <a:r>
              <a:rPr lang="es-ES" dirty="0" smtClean="0"/>
              <a:t>El objetivo es que el alumno comprenda y analice los elementos que forman parte del funcionamiento de la política monetaria como instrumento de la política económica que aplica el </a:t>
            </a:r>
            <a:r>
              <a:rPr lang="es-ES" dirty="0" smtClean="0"/>
              <a:t>Banco Central de </a:t>
            </a:r>
            <a:r>
              <a:rPr lang="es-ES" dirty="0" smtClean="0"/>
              <a:t>un país.</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0"/>
            <a:ext cx="2847975" cy="12687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205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Mecanismo de transmisión desde los tipos de interés hasta los precios</a:t>
            </a:r>
            <a:endParaRPr lang="es-MX" dirty="0"/>
          </a:p>
        </p:txBody>
      </p:sp>
      <p:pic>
        <p:nvPicPr>
          <p:cNvPr id="5122"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2098" t="14437" r="20125" b="15406"/>
          <a:stretch/>
        </p:blipFill>
        <p:spPr bwMode="auto">
          <a:xfrm>
            <a:off x="1259632" y="1656522"/>
            <a:ext cx="6503007" cy="4580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30</a:t>
            </a:fld>
            <a:endParaRPr lang="es-MX"/>
          </a:p>
        </p:txBody>
      </p:sp>
    </p:spTree>
    <p:extLst>
      <p:ext uri="{BB962C8B-B14F-4D97-AF65-F5344CB8AC3E}">
        <p14:creationId xmlns:p14="http://schemas.microsoft.com/office/powerpoint/2010/main" val="2215704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INSTRUMENTOS PRIMARIOS DE LA POLÍTICA MONETARIA </a:t>
            </a:r>
            <a:endParaRPr lang="es-MX" dirty="0"/>
          </a:p>
        </p:txBody>
      </p:sp>
      <p:sp>
        <p:nvSpPr>
          <p:cNvPr id="3" name="2 Marcador de contenido"/>
          <p:cNvSpPr>
            <a:spLocks noGrp="1"/>
          </p:cNvSpPr>
          <p:nvPr>
            <p:ph sz="quarter" idx="1"/>
          </p:nvPr>
        </p:nvSpPr>
        <p:spPr/>
        <p:txBody>
          <a:bodyPr>
            <a:normAutofit fontScale="77500" lnSpcReduction="20000"/>
          </a:bodyPr>
          <a:lstStyle/>
          <a:p>
            <a:pPr algn="just"/>
            <a:r>
              <a:rPr lang="es-MX" dirty="0" smtClean="0"/>
              <a:t>En contextos diferentes las naciones tienen estructuras monetarias y financieras también por razones de desarrollo económico desigual o por razones históricas, los efectos de los instrumentos monetarios serán distintos. </a:t>
            </a:r>
          </a:p>
          <a:p>
            <a:pPr algn="just"/>
            <a:r>
              <a:rPr lang="es-MX" dirty="0" smtClean="0"/>
              <a:t>El grado de intensidad con que cada país los utilice será diferente al igual que su aplicación. </a:t>
            </a:r>
          </a:p>
          <a:p>
            <a:pPr algn="just"/>
            <a:r>
              <a:rPr lang="es-MX" dirty="0" smtClean="0"/>
              <a:t>La aplicación de estos instrumentos tiene como característica que es predecible y regular. </a:t>
            </a:r>
          </a:p>
          <a:p>
            <a:pPr algn="just"/>
            <a:r>
              <a:rPr lang="es-MX" dirty="0" smtClean="0"/>
              <a:t>Ante situaciones de inestabilidad de precios o de tipos de interés, los agentes anticipan cuál va a ser la actuación del Banco Central. </a:t>
            </a:r>
          </a:p>
          <a:p>
            <a:pPr algn="just"/>
            <a:r>
              <a:rPr lang="es-MX" dirty="0" smtClean="0"/>
              <a:t>Los instrumentos monetarios más habituales son las operaciones de mercado abierto, la manipulación de la tasa de redescuento y las variaciones en los porcentajes de reservas obligatorias.</a:t>
            </a:r>
          </a:p>
          <a:p>
            <a:endParaRPr lang="es-MX" dirty="0" smtClean="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31</a:t>
            </a:fld>
            <a:endParaRPr lang="es-MX"/>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199" y="5671940"/>
            <a:ext cx="2774367" cy="1186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3114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Operaciones de mercado abierto</a:t>
            </a:r>
            <a:endParaRPr lang="es-MX" dirty="0"/>
          </a:p>
        </p:txBody>
      </p:sp>
      <p:sp>
        <p:nvSpPr>
          <p:cNvPr id="3" name="2 Marcador de contenido"/>
          <p:cNvSpPr>
            <a:spLocks noGrp="1"/>
          </p:cNvSpPr>
          <p:nvPr>
            <p:ph sz="quarter" idx="1"/>
          </p:nvPr>
        </p:nvSpPr>
        <p:spPr>
          <a:xfrm>
            <a:off x="612648" y="1600200"/>
            <a:ext cx="7559752" cy="4495800"/>
          </a:xfrm>
        </p:spPr>
        <p:txBody>
          <a:bodyPr>
            <a:normAutofit fontScale="85000" lnSpcReduction="10000"/>
          </a:bodyPr>
          <a:lstStyle/>
          <a:p>
            <a:pPr marL="514350" indent="-514350" algn="just">
              <a:buFont typeface="+mj-lt"/>
              <a:buAutoNum type="arabicPeriod"/>
            </a:pPr>
            <a:r>
              <a:rPr lang="es-MX" dirty="0" smtClean="0"/>
              <a:t>Elevación de los tipos de interés de los valores. En principio los bancos mantendrán valores en función de la rentabilidad que les reporten; cuanto mayor sea ésta, mayor será el interés por conservarlos o adquirirlos.</a:t>
            </a:r>
          </a:p>
          <a:p>
            <a:pPr marL="514350" indent="-514350" algn="just">
              <a:buFont typeface="+mj-lt"/>
              <a:buAutoNum type="arabicPeriod"/>
            </a:pPr>
            <a:r>
              <a:rPr lang="es-MX" dirty="0" smtClean="0"/>
              <a:t>Disminución de los tipos de interés de los valores. Su efecto es inverso al anterior. </a:t>
            </a:r>
          </a:p>
          <a:p>
            <a:pPr marL="514350" indent="-514350" algn="just">
              <a:buFont typeface="+mj-lt"/>
              <a:buAutoNum type="arabicPeriod"/>
            </a:pPr>
            <a:r>
              <a:rPr lang="es-MX" dirty="0" smtClean="0"/>
              <a:t>Venta de valores por parte del Banco Central Producirá una detracción de liquidez de los bancos cuando éstos los adquieran.</a:t>
            </a:r>
          </a:p>
          <a:p>
            <a:pPr marL="514350" indent="-514350" algn="just">
              <a:buFont typeface="+mj-lt"/>
              <a:buAutoNum type="arabicPeriod"/>
            </a:pPr>
            <a:r>
              <a:rPr lang="es-MX" dirty="0" smtClean="0"/>
              <a:t>Compra de los valores por parte del Banco Central Se inyectará dinero al resto del sistema financiero.</a:t>
            </a:r>
          </a:p>
          <a:p>
            <a:pPr algn="just"/>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32</a:t>
            </a:fld>
            <a:endParaRPr lang="es-MX"/>
          </a:p>
        </p:txBody>
      </p:sp>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57" y="6025290"/>
            <a:ext cx="1109783" cy="832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64520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fontScale="92500" lnSpcReduction="10000"/>
          </a:bodyPr>
          <a:lstStyle/>
          <a:p>
            <a:pPr algn="just"/>
            <a:r>
              <a:rPr lang="es-MX" dirty="0" smtClean="0"/>
              <a:t>El éxito de las operaciones open </a:t>
            </a:r>
            <a:r>
              <a:rPr lang="es-MX" dirty="0" err="1" smtClean="0"/>
              <a:t>market</a:t>
            </a:r>
            <a:r>
              <a:rPr lang="es-MX" dirty="0" smtClean="0"/>
              <a:t> depende de la amplitud del mercado financiero y del volumen y las características de los valores. </a:t>
            </a:r>
          </a:p>
          <a:p>
            <a:pPr algn="just"/>
            <a:r>
              <a:rPr lang="es-MX" dirty="0" smtClean="0"/>
              <a:t>Según el plazo de los valores utilizados, pueden distinguirse entre:</a:t>
            </a:r>
          </a:p>
          <a:p>
            <a:pPr lvl="1" algn="just"/>
            <a:r>
              <a:rPr lang="es-MX" dirty="0" smtClean="0"/>
              <a:t>Operaciones sobre obligaciones públicas a corto plazo, lo que normalmente supone el aumento (venta) o reducción (compra) de emisiones de títulos de hasta 90 días.</a:t>
            </a:r>
          </a:p>
          <a:p>
            <a:pPr algn="just"/>
            <a:r>
              <a:rPr lang="es-MX" dirty="0" smtClean="0"/>
              <a:t>Compraventa de valores a largo plazo por el Banco Central, con objeto de variar el tipo de interés de éstos. </a:t>
            </a:r>
          </a:p>
          <a:p>
            <a:pPr algn="just"/>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33</a:t>
            </a:fld>
            <a:endParaRPr lang="es-MX"/>
          </a:p>
        </p:txBody>
      </p:sp>
      <p:pic>
        <p:nvPicPr>
          <p:cNvPr id="256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5483942"/>
            <a:ext cx="2123728" cy="142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9449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El redescuento (tipo de interés básico, tasa de descuento) </a:t>
            </a:r>
            <a:endParaRPr lang="es-MX" dirty="0"/>
          </a:p>
        </p:txBody>
      </p:sp>
      <p:sp>
        <p:nvSpPr>
          <p:cNvPr id="3" name="2 Marcador de contenido"/>
          <p:cNvSpPr>
            <a:spLocks noGrp="1"/>
          </p:cNvSpPr>
          <p:nvPr>
            <p:ph sz="quarter" idx="1"/>
          </p:nvPr>
        </p:nvSpPr>
        <p:spPr>
          <a:xfrm>
            <a:off x="612648" y="1600200"/>
            <a:ext cx="8153400" cy="4205064"/>
          </a:xfrm>
        </p:spPr>
        <p:txBody>
          <a:bodyPr>
            <a:noAutofit/>
          </a:bodyPr>
          <a:lstStyle/>
          <a:p>
            <a:pPr algn="just"/>
            <a:r>
              <a:rPr lang="es-MX" sz="2000" dirty="0" smtClean="0"/>
              <a:t>Este instrumento consiste en la adquisición por la autoridad monetaria de valores o efectos descontados con anterioridad por la banca. En la práctica funciona como créditos concedidos por el Banco Central a los bancos, con o sin garantía de títulos.</a:t>
            </a:r>
          </a:p>
          <a:p>
            <a:pPr algn="just"/>
            <a:r>
              <a:rPr lang="es-MX" sz="2000" dirty="0" smtClean="0"/>
              <a:t>El volumen del redescuento se ve afectado por tres tipos de variables: </a:t>
            </a:r>
          </a:p>
          <a:p>
            <a:pPr lvl="1" algn="just"/>
            <a:r>
              <a:rPr lang="es-MX" sz="1800" dirty="0" smtClean="0"/>
              <a:t>Las líneas de redescuento, o límites máximos que puede </a:t>
            </a:r>
            <a:r>
              <a:rPr lang="es-MX" sz="1800" dirty="0" err="1" smtClean="0"/>
              <a:t>redescontar</a:t>
            </a:r>
            <a:r>
              <a:rPr lang="es-MX" sz="1800" dirty="0" smtClean="0"/>
              <a:t> el Banco Central.</a:t>
            </a:r>
          </a:p>
          <a:p>
            <a:pPr lvl="1" algn="just"/>
            <a:r>
              <a:rPr lang="es-MX" sz="1800" dirty="0" smtClean="0"/>
              <a:t>Los sectores económicos sobre los que existe compromiso de redescuento.</a:t>
            </a:r>
          </a:p>
          <a:p>
            <a:pPr lvl="1" algn="just"/>
            <a:r>
              <a:rPr lang="es-MX" sz="1800" dirty="0" smtClean="0"/>
              <a:t>La tasa de redescuento, es decir, el tipo de interés al cual realizar la operación. </a:t>
            </a:r>
          </a:p>
          <a:p>
            <a:pPr marL="365760" lvl="1" indent="0" algn="just">
              <a:buNone/>
            </a:pPr>
            <a:r>
              <a:rPr lang="es-MX" sz="2000" dirty="0"/>
              <a:t>Cuando se desea inyectar liquidez al sistema financiero, el Banco Central puede disminuir el tipo de redescuento y/o aumentar las líneas o cantidades totales de efectos </a:t>
            </a:r>
            <a:r>
              <a:rPr lang="es-MX" sz="2000" dirty="0" err="1"/>
              <a:t>redescontados</a:t>
            </a:r>
            <a:r>
              <a:rPr lang="es-MX" sz="2000" dirty="0"/>
              <a:t>. </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34</a:t>
            </a:fld>
            <a:endParaRPr lang="es-MX"/>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5427353"/>
            <a:ext cx="2195736" cy="1462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53505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Continuación </a:t>
            </a:r>
            <a:endParaRPr lang="es-MX" dirty="0"/>
          </a:p>
        </p:txBody>
      </p:sp>
      <p:sp>
        <p:nvSpPr>
          <p:cNvPr id="3" name="2 Marcador de contenido"/>
          <p:cNvSpPr>
            <a:spLocks noGrp="1"/>
          </p:cNvSpPr>
          <p:nvPr>
            <p:ph sz="quarter" idx="1"/>
          </p:nvPr>
        </p:nvSpPr>
        <p:spPr/>
        <p:txBody>
          <a:bodyPr>
            <a:normAutofit fontScale="92500"/>
          </a:bodyPr>
          <a:lstStyle/>
          <a:p>
            <a:pPr algn="just"/>
            <a:r>
              <a:rPr lang="es-MX" dirty="0"/>
              <a:t>En la actualidad, el redescuento funciona más a través de la modificación del tipo de interés que del establecimiento de líneas de redescuento, puesto que se ha generalizado el uso del tipo de interés como variable operativa. </a:t>
            </a:r>
            <a:endParaRPr lang="es-MX" dirty="0" smtClean="0"/>
          </a:p>
          <a:p>
            <a:pPr algn="just"/>
            <a:r>
              <a:rPr lang="es-MX" dirty="0" smtClean="0"/>
              <a:t>Las </a:t>
            </a:r>
            <a:r>
              <a:rPr lang="es-MX" dirty="0"/>
              <a:t>variaciones del tipo de redescuento suelen funcionar como </a:t>
            </a:r>
            <a:r>
              <a:rPr lang="es-MX" dirty="0" smtClean="0"/>
              <a:t>señal de alarma, </a:t>
            </a:r>
            <a:r>
              <a:rPr lang="es-MX" dirty="0"/>
              <a:t>es decir, como indicador a los agentes económicos de lo que puede suceder a continuación, lo que significa que los mercados reaccionan de inmediato ante su utilización.</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35</a:t>
            </a:fld>
            <a:endParaRPr lang="es-MX"/>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7124" y="-21961"/>
            <a:ext cx="1666875" cy="1218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5473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Esquema de funcionamiento del redescuento </a:t>
            </a:r>
            <a:endParaRPr lang="es-MX" dirty="0"/>
          </a:p>
        </p:txBody>
      </p:sp>
      <p:pic>
        <p:nvPicPr>
          <p:cNvPr id="6146"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29686" t="16667" r="18605" b="30518"/>
          <a:stretch/>
        </p:blipFill>
        <p:spPr bwMode="auto">
          <a:xfrm>
            <a:off x="539552" y="1612880"/>
            <a:ext cx="7745078" cy="4768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36</a:t>
            </a:fld>
            <a:endParaRPr lang="es-MX"/>
          </a:p>
        </p:txBody>
      </p:sp>
    </p:spTree>
    <p:extLst>
      <p:ext uri="{BB962C8B-B14F-4D97-AF65-F5344CB8AC3E}">
        <p14:creationId xmlns:p14="http://schemas.microsoft.com/office/powerpoint/2010/main" val="6132408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Variaciones en los porcentajes de reservas obligatorias</a:t>
            </a:r>
            <a:endParaRPr lang="es-MX" dirty="0"/>
          </a:p>
        </p:txBody>
      </p:sp>
      <p:sp>
        <p:nvSpPr>
          <p:cNvPr id="3" name="2 Marcador de contenido"/>
          <p:cNvSpPr>
            <a:spLocks noGrp="1"/>
          </p:cNvSpPr>
          <p:nvPr>
            <p:ph sz="quarter" idx="1"/>
          </p:nvPr>
        </p:nvSpPr>
        <p:spPr/>
        <p:txBody>
          <a:bodyPr>
            <a:normAutofit fontScale="85000" lnSpcReduction="10000"/>
          </a:bodyPr>
          <a:lstStyle/>
          <a:p>
            <a:pPr algn="just"/>
            <a:r>
              <a:rPr lang="es-MX" dirty="0" smtClean="0"/>
              <a:t>La legislación de los países exige a las entidades financieras el mantenimiento de reservas, en dinero legal o depósitos en el Banco Central. </a:t>
            </a:r>
          </a:p>
          <a:p>
            <a:pPr algn="just"/>
            <a:r>
              <a:rPr lang="es-MX" dirty="0" smtClean="0"/>
              <a:t>Las reservas cumplen varios fines: solvencia, liquidez, control monetario, incluso financiación del déficit público. </a:t>
            </a:r>
          </a:p>
          <a:p>
            <a:pPr algn="just"/>
            <a:r>
              <a:rPr lang="es-MX" dirty="0" smtClean="0"/>
              <a:t>Las reservas bancarias es el coeficiente de caja, establecido como una proporción del volumen de depósitos y de todas las posibles formas de captar fondos por parte de los intermediarios financieros; informan al Banco Central el volumen total de sus depósitos computables,  para controlar la liquidez. Las reservas depositadas constituyen el ACSB.</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37</a:t>
            </a:fld>
            <a:endParaRPr lang="es-MX"/>
          </a:p>
        </p:txBody>
      </p:sp>
      <p:pic>
        <p:nvPicPr>
          <p:cNvPr id="286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8477" y="5661248"/>
            <a:ext cx="1676710" cy="119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41766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Otros instrumentos monetarios</a:t>
            </a:r>
            <a:endParaRPr lang="es-MX" dirty="0"/>
          </a:p>
        </p:txBody>
      </p:sp>
      <p:sp>
        <p:nvSpPr>
          <p:cNvPr id="3" name="2 Marcador de contenido"/>
          <p:cNvSpPr>
            <a:spLocks noGrp="1"/>
          </p:cNvSpPr>
          <p:nvPr>
            <p:ph sz="quarter" idx="1"/>
          </p:nvPr>
        </p:nvSpPr>
        <p:spPr/>
        <p:txBody>
          <a:bodyPr>
            <a:normAutofit fontScale="77500" lnSpcReduction="20000"/>
          </a:bodyPr>
          <a:lstStyle/>
          <a:p>
            <a:pPr algn="just"/>
            <a:r>
              <a:rPr lang="es-MX" dirty="0" smtClean="0"/>
              <a:t>Existe diversidad de instrumentos que pueden utilizarse para regular la liquidez y que han sido usados con mayor o menor intensidad en todos los países. </a:t>
            </a:r>
          </a:p>
          <a:p>
            <a:pPr algn="just"/>
            <a:r>
              <a:rPr lang="es-MX" dirty="0" smtClean="0"/>
              <a:t>A medida que las economías se desarrollan y que sus mercados financieros se amplían, las políticas monetarias tienden a aplicarse con técnicas indirectas, en las cuales se manipula la liquidez. </a:t>
            </a:r>
          </a:p>
          <a:p>
            <a:pPr algn="just"/>
            <a:r>
              <a:rPr lang="es-MX" dirty="0" smtClean="0"/>
              <a:t>La liquidez puede limitarse obligando al cumplimiento de diversos coeficientes: ratio de recursos propios, coeficiente de inversión, además del de caja. </a:t>
            </a:r>
          </a:p>
          <a:p>
            <a:pPr algn="just"/>
            <a:r>
              <a:rPr lang="es-MX" dirty="0" smtClean="0"/>
              <a:t>Se puede regular el volumen de crédito que las entidades pueden prestar a sus clientes a través de los préstamos concedidos por el Banco Central a la banca de forma directa.</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38</a:t>
            </a:fld>
            <a:endParaRPr lang="es-MX"/>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3225" y="4948791"/>
            <a:ext cx="23907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174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EFECTIVIDAD DE LA POLÍTICA MONETARIA: MODELO IS-LM</a:t>
            </a:r>
            <a:endParaRPr lang="es-MX" dirty="0"/>
          </a:p>
        </p:txBody>
      </p:sp>
      <p:sp>
        <p:nvSpPr>
          <p:cNvPr id="3" name="2 Marcador de contenido"/>
          <p:cNvSpPr>
            <a:spLocks noGrp="1"/>
          </p:cNvSpPr>
          <p:nvPr>
            <p:ph sz="quarter" idx="1"/>
          </p:nvPr>
        </p:nvSpPr>
        <p:spPr/>
        <p:txBody>
          <a:bodyPr>
            <a:normAutofit fontScale="92500"/>
          </a:bodyPr>
          <a:lstStyle/>
          <a:p>
            <a:pPr algn="just"/>
            <a:r>
              <a:rPr lang="es-MX" dirty="0" smtClean="0"/>
              <a:t>La curva IS representa todas las combinaciones posibles entre producción y tipo de interés que son de equilibrio en el mercado de bienes, mientras que la curva LM recoge, todas las combinaciones posibles entre producción y tipo de interés que son de equilibrio en el mercado monetario. </a:t>
            </a:r>
          </a:p>
          <a:p>
            <a:pPr algn="just"/>
            <a:r>
              <a:rPr lang="es-MX" dirty="0" smtClean="0"/>
              <a:t>La efectividad de la política monetaria comprobará cómo afecta a la producción un cambio en la cantidad de dinero, bajo el supuesto de actuación independiente de la política monetaria.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39</a:t>
            </a:fld>
            <a:endParaRPr lang="es-MX"/>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250" y="0"/>
            <a:ext cx="142875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63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Ideas de la política monetaria</a:t>
            </a:r>
            <a:endParaRPr lang="es-MX" dirty="0"/>
          </a:p>
        </p:txBody>
      </p:sp>
      <p:sp>
        <p:nvSpPr>
          <p:cNvPr id="3" name="2 Marcador de contenido"/>
          <p:cNvSpPr>
            <a:spLocks noGrp="1"/>
          </p:cNvSpPr>
          <p:nvPr>
            <p:ph sz="quarter" idx="1"/>
          </p:nvPr>
        </p:nvSpPr>
        <p:spPr/>
        <p:txBody>
          <a:bodyPr>
            <a:normAutofit fontScale="92500" lnSpcReduction="20000"/>
          </a:bodyPr>
          <a:lstStyle/>
          <a:p>
            <a:pPr algn="just"/>
            <a:r>
              <a:rPr lang="es-MX" dirty="0" smtClean="0"/>
              <a:t>Dentro de las políticas de estabilización, se estudia la política monetaria como instrumento fundamental de las políticas a corto plazo. En el ámbito de los precios tienen condición el crecimiento económico y el buen funcionamiento de los mercados financieros y reales. </a:t>
            </a:r>
          </a:p>
          <a:p>
            <a:pPr algn="just"/>
            <a:r>
              <a:rPr lang="es-MX" dirty="0" smtClean="0"/>
              <a:t>Los bancos centrales intentan estabilizar los precios y tipos de cambio a través de: </a:t>
            </a:r>
          </a:p>
          <a:p>
            <a:pPr lvl="1" algn="just"/>
            <a:r>
              <a:rPr lang="es-MX" dirty="0" smtClean="0"/>
              <a:t>Infundir confianza para que los agentes esperen que se va a producir la estabilidad y no la quiebren ellos mismos, </a:t>
            </a:r>
          </a:p>
          <a:p>
            <a:pPr lvl="1" algn="just"/>
            <a:r>
              <a:rPr lang="es-MX" dirty="0" smtClean="0"/>
              <a:t>Controlar la base monetaria a través de los instrumentos propios de la política monetaria para conseguir determinados objetivos macroeconómicos.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a:t>
            </a:fld>
            <a:endParaRPr lang="es-MX"/>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29614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0386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Matemáticamente</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sz="quarter" idx="1"/>
              </p:nvPr>
            </p:nvSpPr>
            <p:spPr/>
            <p:txBody>
              <a:bodyPr>
                <a:normAutofit/>
              </a:bodyPr>
              <a:lstStyle/>
              <a:p>
                <a14:m>
                  <m:oMath xmlns:m="http://schemas.openxmlformats.org/officeDocument/2006/math">
                    <m:r>
                      <a:rPr lang="es-ES" b="0" i="1" smtClean="0">
                        <a:latin typeface="Cambria Math"/>
                      </a:rPr>
                      <m:t>𝑑𝑌</m:t>
                    </m:r>
                    <m:r>
                      <a:rPr lang="es-MX" i="1" smtClean="0">
                        <a:latin typeface="Cambria Math"/>
                      </a:rPr>
                      <m:t>=</m:t>
                    </m:r>
                    <m:f>
                      <m:fPr>
                        <m:ctrlPr>
                          <a:rPr lang="es-MX" i="1" smtClean="0">
                            <a:latin typeface="Cambria Math"/>
                          </a:rPr>
                        </m:ctrlPr>
                      </m:fPr>
                      <m:num>
                        <m:f>
                          <m:fPr>
                            <m:ctrlPr>
                              <a:rPr lang="es-MX" i="1" smtClean="0">
                                <a:latin typeface="Cambria Math"/>
                              </a:rPr>
                            </m:ctrlPr>
                          </m:fPr>
                          <m:num>
                            <m:r>
                              <a:rPr lang="es-ES" b="0" i="1" smtClean="0">
                                <a:latin typeface="Cambria Math"/>
                              </a:rPr>
                              <m:t>𝑏</m:t>
                            </m:r>
                          </m:num>
                          <m:den>
                            <m:r>
                              <a:rPr lang="es-ES" b="0" i="1" smtClean="0">
                                <a:latin typeface="Cambria Math"/>
                              </a:rPr>
                              <m:t>h</m:t>
                            </m:r>
                          </m:den>
                        </m:f>
                      </m:num>
                      <m:den>
                        <m:r>
                          <a:rPr lang="es-ES" b="0" i="1" smtClean="0">
                            <a:latin typeface="Cambria Math"/>
                          </a:rPr>
                          <m:t>1−</m:t>
                        </m:r>
                        <m:r>
                          <a:rPr lang="es-ES" b="0" i="1" smtClean="0">
                            <a:latin typeface="Cambria Math"/>
                          </a:rPr>
                          <m:t>𝑐</m:t>
                        </m:r>
                        <m:d>
                          <m:dPr>
                            <m:ctrlPr>
                              <a:rPr lang="es-ES" b="0" i="1" smtClean="0">
                                <a:latin typeface="Cambria Math"/>
                              </a:rPr>
                            </m:ctrlPr>
                          </m:dPr>
                          <m:e>
                            <m:r>
                              <a:rPr lang="es-ES" b="0" i="1" smtClean="0">
                                <a:latin typeface="Cambria Math"/>
                              </a:rPr>
                              <m:t>1−</m:t>
                            </m:r>
                            <m:r>
                              <a:rPr lang="es-ES" b="0" i="1" smtClean="0">
                                <a:latin typeface="Cambria Math"/>
                              </a:rPr>
                              <m:t>𝑡</m:t>
                            </m:r>
                          </m:e>
                        </m:d>
                        <m:r>
                          <a:rPr lang="es-ES" b="0" i="1" smtClean="0">
                            <a:latin typeface="Cambria Math"/>
                          </a:rPr>
                          <m:t>+</m:t>
                        </m:r>
                        <m:r>
                          <a:rPr lang="es-ES" b="0" i="1" smtClean="0">
                            <a:latin typeface="Cambria Math"/>
                          </a:rPr>
                          <m:t>𝑏</m:t>
                        </m:r>
                        <m:f>
                          <m:fPr>
                            <m:ctrlPr>
                              <a:rPr lang="es-ES" b="0" i="1" smtClean="0">
                                <a:latin typeface="Cambria Math"/>
                              </a:rPr>
                            </m:ctrlPr>
                          </m:fPr>
                          <m:num>
                            <m:r>
                              <a:rPr lang="es-ES" b="0" i="1" smtClean="0">
                                <a:latin typeface="Cambria Math"/>
                              </a:rPr>
                              <m:t>𝑘</m:t>
                            </m:r>
                          </m:num>
                          <m:den>
                            <m:r>
                              <a:rPr lang="es-ES" b="0" i="1" smtClean="0">
                                <a:latin typeface="Cambria Math"/>
                              </a:rPr>
                              <m:t>h</m:t>
                            </m:r>
                          </m:den>
                        </m:f>
                      </m:den>
                    </m:f>
                    <m:r>
                      <a:rPr lang="es-ES" b="0" i="1" smtClean="0">
                        <a:latin typeface="Cambria Math"/>
                      </a:rPr>
                      <m:t>𝑑𝑀</m:t>
                    </m:r>
                  </m:oMath>
                </a14:m>
                <a:endParaRPr lang="es-MX" dirty="0" smtClean="0"/>
              </a:p>
              <a:p>
                <a:r>
                  <a:rPr lang="es-ES" dirty="0"/>
                  <a:t>Esta expresión nos indica que un incremento de la cantidad de dinero en </a:t>
                </a:r>
                <a:r>
                  <a:rPr lang="es-ES" dirty="0" smtClean="0"/>
                  <a:t>circulación (</a:t>
                </a:r>
                <a:r>
                  <a:rPr lang="es-ES" dirty="0" err="1" smtClean="0"/>
                  <a:t>dM</a:t>
                </a:r>
                <a:r>
                  <a:rPr lang="es-ES" dirty="0" smtClean="0"/>
                  <a:t>&gt; </a:t>
                </a:r>
                <a:r>
                  <a:rPr lang="es-ES" dirty="0"/>
                  <a:t>0</a:t>
                </a:r>
                <a:r>
                  <a:rPr lang="es-ES" dirty="0" smtClean="0"/>
                  <a:t>).</a:t>
                </a:r>
                <a:endParaRPr lang="es-ES" dirty="0"/>
              </a:p>
              <a:p>
                <a:r>
                  <a:rPr lang="es-ES" dirty="0"/>
                  <a:t>El que la política monetaria </a:t>
                </a:r>
                <a:r>
                  <a:rPr lang="es-ES" dirty="0" smtClean="0"/>
                  <a:t>tenga una mayor o menor efectividad depende por un lado de la pendiente de la curva LM </a:t>
                </a:r>
                <a14:m>
                  <m:oMath xmlns:m="http://schemas.openxmlformats.org/officeDocument/2006/math">
                    <m:d>
                      <m:dPr>
                        <m:ctrlPr>
                          <a:rPr lang="es-ES" i="1" smtClean="0">
                            <a:latin typeface="Cambria Math"/>
                          </a:rPr>
                        </m:ctrlPr>
                      </m:dPr>
                      <m:e>
                        <m:f>
                          <m:fPr>
                            <m:ctrlPr>
                              <a:rPr lang="es-ES" i="1" smtClean="0">
                                <a:latin typeface="Cambria Math"/>
                              </a:rPr>
                            </m:ctrlPr>
                          </m:fPr>
                          <m:num>
                            <m:r>
                              <a:rPr lang="es-ES" b="0" i="1" smtClean="0">
                                <a:latin typeface="Cambria Math"/>
                              </a:rPr>
                              <m:t>𝑘</m:t>
                            </m:r>
                          </m:num>
                          <m:den>
                            <m:r>
                              <a:rPr lang="es-ES" b="0" i="1" smtClean="0">
                                <a:latin typeface="Cambria Math"/>
                              </a:rPr>
                              <m:t>h</m:t>
                            </m:r>
                          </m:den>
                        </m:f>
                      </m:e>
                    </m:d>
                    <m:r>
                      <a:rPr lang="es-ES" b="0" i="1" smtClean="0">
                        <a:latin typeface="Cambria Math"/>
                      </a:rPr>
                      <m:t>.</m:t>
                    </m:r>
                  </m:oMath>
                </a14:m>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sz="quarter" idx="1"/>
              </p:nvPr>
            </p:nvSpPr>
            <p:spPr>
              <a:blipFill rotWithShape="1">
                <a:blip r:embed="rId2"/>
                <a:stretch>
                  <a:fillRect l="-449"/>
                </a:stretch>
              </a:blipFill>
            </p:spPr>
            <p:txBody>
              <a:bodyPr/>
              <a:lstStyle/>
              <a:p>
                <a:r>
                  <a:rPr lang="es-MX">
                    <a:noFill/>
                  </a:rPr>
                  <a:t> </a:t>
                </a:r>
              </a:p>
            </p:txBody>
          </p:sp>
        </mc:Fallback>
      </mc:AlternateContent>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40</a:t>
            </a:fld>
            <a:endParaRPr lang="es-MX"/>
          </a:p>
        </p:txBody>
      </p:sp>
      <p:pic>
        <p:nvPicPr>
          <p:cNvPr id="317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0"/>
            <a:ext cx="1352564" cy="1230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01159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Efectos de una expansión monetaria</a:t>
            </a:r>
            <a:endParaRPr lang="es-MX" dirty="0"/>
          </a:p>
        </p:txBody>
      </p:sp>
      <p:pic>
        <p:nvPicPr>
          <p:cNvPr id="7170"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2613" t="20708" r="20630" b="22108"/>
          <a:stretch/>
        </p:blipFill>
        <p:spPr bwMode="auto">
          <a:xfrm>
            <a:off x="1115616" y="1722099"/>
            <a:ext cx="7056784" cy="4515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41</a:t>
            </a:fld>
            <a:endParaRPr lang="es-MX"/>
          </a:p>
        </p:txBody>
      </p:sp>
    </p:spTree>
    <p:extLst>
      <p:ext uri="{BB962C8B-B14F-4D97-AF65-F5344CB8AC3E}">
        <p14:creationId xmlns:p14="http://schemas.microsoft.com/office/powerpoint/2010/main" val="17161234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efectividad de la política monetaria según la pendiente de la curva LM</a:t>
            </a:r>
            <a:endParaRPr lang="es-MX" dirty="0"/>
          </a:p>
        </p:txBody>
      </p:sp>
      <p:pic>
        <p:nvPicPr>
          <p:cNvPr id="8194"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8501" t="15926" r="25964" b="43831"/>
          <a:stretch/>
        </p:blipFill>
        <p:spPr bwMode="auto">
          <a:xfrm>
            <a:off x="1259633" y="1749286"/>
            <a:ext cx="6768752" cy="4311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42</a:t>
            </a:fld>
            <a:endParaRPr lang="es-MX"/>
          </a:p>
        </p:txBody>
      </p:sp>
    </p:spTree>
    <p:extLst>
      <p:ext uri="{BB962C8B-B14F-4D97-AF65-F5344CB8AC3E}">
        <p14:creationId xmlns:p14="http://schemas.microsoft.com/office/powerpoint/2010/main" val="6643928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Efectividad de la política monetaria según la pendiente de la curva IS</a:t>
            </a:r>
            <a:endParaRPr lang="es-MX" dirty="0"/>
          </a:p>
        </p:txBody>
      </p:sp>
      <p:pic>
        <p:nvPicPr>
          <p:cNvPr id="9218"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32473" t="26298" r="20441" b="35474"/>
          <a:stretch/>
        </p:blipFill>
        <p:spPr bwMode="auto">
          <a:xfrm>
            <a:off x="761880" y="1796241"/>
            <a:ext cx="7698552" cy="4081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43</a:t>
            </a:fld>
            <a:endParaRPr lang="es-MX"/>
          </a:p>
        </p:txBody>
      </p:sp>
    </p:spTree>
    <p:extLst>
      <p:ext uri="{BB962C8B-B14F-4D97-AF65-F5344CB8AC3E}">
        <p14:creationId xmlns:p14="http://schemas.microsoft.com/office/powerpoint/2010/main" val="18976284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LIMITACIONES DE LA POLÍTICA MONETARIA</a:t>
            </a:r>
            <a:endParaRPr lang="es-MX" dirty="0"/>
          </a:p>
        </p:txBody>
      </p:sp>
      <p:sp>
        <p:nvSpPr>
          <p:cNvPr id="3" name="2 Marcador de contenido"/>
          <p:cNvSpPr>
            <a:spLocks noGrp="1"/>
          </p:cNvSpPr>
          <p:nvPr>
            <p:ph sz="quarter" idx="1"/>
          </p:nvPr>
        </p:nvSpPr>
        <p:spPr/>
        <p:txBody>
          <a:bodyPr>
            <a:normAutofit/>
          </a:bodyPr>
          <a:lstStyle/>
          <a:p>
            <a:pPr algn="just"/>
            <a:r>
              <a:rPr lang="es-MX" dirty="0" smtClean="0"/>
              <a:t>La existencia de los retardos. </a:t>
            </a:r>
          </a:p>
          <a:p>
            <a:pPr algn="just"/>
            <a:r>
              <a:rPr lang="es-MX" dirty="0" smtClean="0"/>
              <a:t>La inestabilidad de la velocidad de circulación del dinero. </a:t>
            </a:r>
          </a:p>
          <a:p>
            <a:r>
              <a:rPr lang="es-ES" dirty="0" smtClean="0"/>
              <a:t>Eficacia contractiva y expansiva </a:t>
            </a:r>
          </a:p>
          <a:p>
            <a:r>
              <a:rPr lang="es-ES" dirty="0" smtClean="0"/>
              <a:t>Influencia del sector público</a:t>
            </a:r>
          </a:p>
          <a:p>
            <a:r>
              <a:rPr lang="es-ES" dirty="0" smtClean="0"/>
              <a:t>Factores sociales</a:t>
            </a:r>
          </a:p>
          <a:p>
            <a:r>
              <a:rPr lang="es-ES" dirty="0" smtClean="0"/>
              <a:t>Influencia del sector exterior</a:t>
            </a:r>
          </a:p>
          <a:p>
            <a:r>
              <a:rPr lang="es-ES" dirty="0" smtClean="0"/>
              <a:t>Otras limitaciones </a:t>
            </a:r>
            <a:endParaRPr lang="es-MX" dirty="0" smtClean="0"/>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44</a:t>
            </a:fld>
            <a:endParaRPr lang="es-MX"/>
          </a:p>
        </p:txBody>
      </p:sp>
      <p:pic>
        <p:nvPicPr>
          <p:cNvPr id="32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6240" y="4365104"/>
            <a:ext cx="3230423" cy="2281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1577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Actividad </a:t>
            </a:r>
            <a:endParaRPr lang="es-MX" dirty="0"/>
          </a:p>
        </p:txBody>
      </p:sp>
      <p:sp>
        <p:nvSpPr>
          <p:cNvPr id="3" name="2 Marcador de contenido"/>
          <p:cNvSpPr>
            <a:spLocks noGrp="1"/>
          </p:cNvSpPr>
          <p:nvPr>
            <p:ph sz="quarter" idx="1"/>
          </p:nvPr>
        </p:nvSpPr>
        <p:spPr/>
        <p:txBody>
          <a:bodyPr/>
          <a:lstStyle/>
          <a:p>
            <a:r>
              <a:rPr lang="es-ES" dirty="0" smtClean="0"/>
              <a:t>Investigue y describa los principales lineamientos de la política monetaria vigente para México.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45</a:t>
            </a:fld>
            <a:endParaRPr lang="es-MX"/>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9" y="-34721"/>
            <a:ext cx="2520280" cy="1231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027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MX" dirty="0"/>
          </a:p>
        </p:txBody>
      </p:sp>
      <p:sp>
        <p:nvSpPr>
          <p:cNvPr id="3" name="2 Marcador de contenido"/>
          <p:cNvSpPr>
            <a:spLocks noGrp="1"/>
          </p:cNvSpPr>
          <p:nvPr>
            <p:ph sz="quarter" idx="1"/>
          </p:nvPr>
        </p:nvSpPr>
        <p:spPr/>
        <p:txBody>
          <a:bodyPr>
            <a:normAutofit lnSpcReduction="10000"/>
          </a:bodyPr>
          <a:lstStyle/>
          <a:p>
            <a:pPr algn="just"/>
            <a:r>
              <a:rPr lang="es-ES" dirty="0" smtClean="0"/>
              <a:t>El principal objetivo de la política monetaria se orienta al control de la inflación.</a:t>
            </a:r>
          </a:p>
          <a:p>
            <a:pPr algn="just"/>
            <a:r>
              <a:rPr lang="es-ES" dirty="0" smtClean="0"/>
              <a:t>Existen dos formas básicas de instrumentación de política monetaria: esquema basado en objetivos intermedios y el esquema de objetivos de inflación. </a:t>
            </a:r>
          </a:p>
          <a:p>
            <a:pPr algn="just"/>
            <a:r>
              <a:rPr lang="es-ES" dirty="0" smtClean="0"/>
              <a:t>El esquema de objetivos de inflación se utiliza actualmente en varios países, dentro del cual las expectativas de los agentes económicos desempeñan un papel fundamental en el proceso de ajuste.</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46</a:t>
            </a:fld>
            <a:endParaRPr lang="es-MX"/>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72"/>
            <a:ext cx="3203848" cy="12646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1791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 bibliográficas</a:t>
            </a:r>
            <a:endParaRPr lang="es-MX" dirty="0"/>
          </a:p>
        </p:txBody>
      </p:sp>
      <p:sp>
        <p:nvSpPr>
          <p:cNvPr id="3" name="2 Marcador de contenido"/>
          <p:cNvSpPr>
            <a:spLocks noGrp="1"/>
          </p:cNvSpPr>
          <p:nvPr>
            <p:ph sz="quarter" idx="1"/>
          </p:nvPr>
        </p:nvSpPr>
        <p:spPr/>
        <p:txBody>
          <a:bodyPr/>
          <a:lstStyle/>
          <a:p>
            <a:pPr algn="just"/>
            <a:r>
              <a:rPr lang="es-ES" dirty="0"/>
              <a:t>Cuadrado, J. (2006). Política Económica. 3ra edición. México: Mc. Graw. Hill</a:t>
            </a:r>
            <a:r>
              <a:rPr lang="es-ES" dirty="0" smtClean="0"/>
              <a:t>.</a:t>
            </a:r>
            <a:endParaRPr lang="es-ES"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47</a:t>
            </a:fld>
            <a:endParaRPr lang="es-MX"/>
          </a:p>
        </p:txBody>
      </p:sp>
      <p:pic>
        <p:nvPicPr>
          <p:cNvPr id="358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
            <a:ext cx="1232885" cy="1232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2786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CONCEPTODE POLÍTICA MONETARIA</a:t>
            </a:r>
            <a:endParaRPr lang="es-MX" dirty="0"/>
          </a:p>
        </p:txBody>
      </p:sp>
      <p:sp>
        <p:nvSpPr>
          <p:cNvPr id="3" name="2 Marcador de contenido"/>
          <p:cNvSpPr>
            <a:spLocks noGrp="1"/>
          </p:cNvSpPr>
          <p:nvPr>
            <p:ph sz="quarter" idx="1"/>
          </p:nvPr>
        </p:nvSpPr>
        <p:spPr>
          <a:xfrm>
            <a:off x="612648" y="1600200"/>
            <a:ext cx="7847784" cy="4495800"/>
          </a:xfrm>
        </p:spPr>
        <p:txBody>
          <a:bodyPr>
            <a:normAutofit fontScale="77500" lnSpcReduction="20000"/>
          </a:bodyPr>
          <a:lstStyle/>
          <a:p>
            <a:pPr algn="just"/>
            <a:r>
              <a:rPr lang="es-MX" dirty="0" smtClean="0"/>
              <a:t>Consiste en la acción consciente emprendida por las autoridades monetarias, o la inacción deliberada, para cambiar la cantidad, la disponibilidad.</a:t>
            </a:r>
          </a:p>
          <a:p>
            <a:pPr algn="just"/>
            <a:r>
              <a:rPr lang="es-MX" dirty="0" smtClean="0"/>
              <a:t>Los objetivos básicos son: </a:t>
            </a:r>
          </a:p>
          <a:p>
            <a:pPr lvl="1" algn="just"/>
            <a:r>
              <a:rPr lang="es-MX" dirty="0" smtClean="0"/>
              <a:t>Controlar la cantidad de dinero que existe en la economía, para conseguir los objetivos previamente establecidos. </a:t>
            </a:r>
          </a:p>
          <a:p>
            <a:pPr lvl="1" algn="just"/>
            <a:r>
              <a:rPr lang="es-MX" dirty="0" smtClean="0"/>
              <a:t>Estabilizar los precios, pero también puede contribuir al logro de un crecimiento sostenido y en favor del equilibrio externo. </a:t>
            </a:r>
          </a:p>
          <a:p>
            <a:pPr algn="just"/>
            <a:r>
              <a:rPr lang="es-MX" dirty="0" smtClean="0"/>
              <a:t>Políticas de estabilización: actuaciones a corto plazo que mantienen un nivel de demanda efectiva suficiente para alcanzar un nivel aceptable de crecimiento de la renta y del empleo sin presionar el nivel de precios. </a:t>
            </a:r>
          </a:p>
          <a:p>
            <a:pPr algn="just"/>
            <a:r>
              <a:rPr lang="es-MX" dirty="0" smtClean="0"/>
              <a:t>Los agentes encargados de aplicar la política monetaria de un país son el Banco Central y el Gobierno.</a:t>
            </a:r>
          </a:p>
          <a:p>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5</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1489" y="5611790"/>
            <a:ext cx="1722511" cy="124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7738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Gobierno</a:t>
            </a:r>
            <a:endParaRPr lang="es-MX" dirty="0"/>
          </a:p>
        </p:txBody>
      </p:sp>
      <p:sp>
        <p:nvSpPr>
          <p:cNvPr id="3" name="2 Marcador de contenido"/>
          <p:cNvSpPr>
            <a:spLocks noGrp="1"/>
          </p:cNvSpPr>
          <p:nvPr>
            <p:ph sz="quarter" idx="1"/>
          </p:nvPr>
        </p:nvSpPr>
        <p:spPr/>
        <p:txBody>
          <a:bodyPr>
            <a:normAutofit/>
          </a:bodyPr>
          <a:lstStyle/>
          <a:p>
            <a:pPr algn="just"/>
            <a:r>
              <a:rPr lang="es-MX" dirty="0" smtClean="0"/>
              <a:t>Establece </a:t>
            </a:r>
            <a:r>
              <a:rPr lang="es-MX" dirty="0"/>
              <a:t>los objetivos económicos que pretende lograr: la tasa de crecimiento de los precios, la tasa de crecimiento del PIB o el nivel de empleo. </a:t>
            </a:r>
          </a:p>
          <a:p>
            <a:pPr algn="just"/>
            <a:r>
              <a:rPr lang="es-MX" dirty="0" smtClean="0"/>
              <a:t>Friedman y otros monetaristas distinguen entre los efectos de la variación del dinero a corto y a largo plazo. Sostienen que, a largo plazo, el dinero tiene un efecto difuso, mientras que a corto plazo puede producir importantes efectos reales.</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6</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2279"/>
            <a:ext cx="4142541" cy="115369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679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200" dirty="0" smtClean="0"/>
              <a:t>EFECTOS SOBRE EL TIPO DE INTERÉS SEGÚN LA POSICIÓN TEÓRICA ADOPTADA</a:t>
            </a:r>
            <a:endParaRPr lang="es-MX" sz="3200" dirty="0"/>
          </a:p>
        </p:txBody>
      </p:sp>
      <p:sp>
        <p:nvSpPr>
          <p:cNvPr id="3" name="2 Marcador de contenido"/>
          <p:cNvSpPr>
            <a:spLocks noGrp="1"/>
          </p:cNvSpPr>
          <p:nvPr>
            <p:ph sz="quarter" idx="1"/>
          </p:nvPr>
        </p:nvSpPr>
        <p:spPr/>
        <p:txBody>
          <a:bodyPr>
            <a:normAutofit fontScale="77500" lnSpcReduction="20000"/>
          </a:bodyPr>
          <a:lstStyle/>
          <a:p>
            <a:pPr algn="just"/>
            <a:r>
              <a:rPr lang="es-MX" dirty="0" smtClean="0"/>
              <a:t>Los monetaristas observan cómo al aumentar la cantidad de dinero los tipos reales de interés bajan. Esto es aceptado por los keynesianos.</a:t>
            </a:r>
          </a:p>
          <a:p>
            <a:r>
              <a:rPr lang="es-MX" dirty="0" smtClean="0"/>
              <a:t>1. Efecto liquidez</a:t>
            </a:r>
          </a:p>
          <a:p>
            <a:r>
              <a:rPr lang="es-MX" dirty="0" smtClean="0"/>
              <a:t>2. Efecto renta</a:t>
            </a:r>
          </a:p>
          <a:p>
            <a:r>
              <a:rPr lang="es-MX" dirty="0" smtClean="0"/>
              <a:t>3. Efecto Fisher</a:t>
            </a:r>
          </a:p>
          <a:p>
            <a:pPr algn="just"/>
            <a:r>
              <a:rPr lang="es-MX" dirty="0" smtClean="0"/>
              <a:t>Si la inflación no esta anticipada que la tasa de interés nominal sea mayor a la tasa de interés real, se generará un clima inflacionista, del que todos los agentes económicos intentarán cubrirse, haciendo enormemente difícil el control de los precios. </a:t>
            </a:r>
          </a:p>
          <a:p>
            <a:pPr algn="just"/>
            <a:r>
              <a:rPr lang="es-MX" dirty="0" smtClean="0"/>
              <a:t>Si la oferta de dinero es continuo, el efecto renta y el efecto Fisher pueden ser superiores al efecto liquidez.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7</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2524" y="5124476"/>
            <a:ext cx="2641476" cy="17609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6025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Características del sistema financiero </a:t>
            </a:r>
            <a:endParaRPr lang="es-MX" dirty="0"/>
          </a:p>
        </p:txBody>
      </p:sp>
      <p:sp>
        <p:nvSpPr>
          <p:cNvPr id="3" name="2 Marcador de contenido"/>
          <p:cNvSpPr>
            <a:spLocks noGrp="1"/>
          </p:cNvSpPr>
          <p:nvPr>
            <p:ph sz="quarter" idx="1"/>
          </p:nvPr>
        </p:nvSpPr>
        <p:spPr/>
        <p:txBody>
          <a:bodyPr>
            <a:normAutofit/>
          </a:bodyPr>
          <a:lstStyle/>
          <a:p>
            <a:pPr algn="just"/>
            <a:r>
              <a:rPr lang="es-MX" dirty="0" smtClean="0"/>
              <a:t>Independencia del Banco Central respecto al Gobierno:  mantener como objetivo prioritario la estabilidad de precios y la posibilidad de llevar a cabo una política monetaria férrea y estable. </a:t>
            </a:r>
          </a:p>
          <a:p>
            <a:pPr algn="just"/>
            <a:r>
              <a:rPr lang="es-ES" dirty="0" smtClean="0"/>
              <a:t>Estructura del sistema financiero: especialización y diversificación. </a:t>
            </a:r>
          </a:p>
          <a:p>
            <a:pPr algn="just"/>
            <a:r>
              <a:rPr lang="es-ES" dirty="0" smtClean="0"/>
              <a:t>Establecimiento de los objetivos monetarios en términos de un determinado agregado.</a:t>
            </a:r>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8</a:t>
            </a:fld>
            <a:endParaRPr lang="es-MX"/>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5428238"/>
            <a:ext cx="2483768" cy="14512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3637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smtClean="0"/>
              <a:t>LA ESTRATEGIA DE CONTROL MONETARIO CON OBJETIVOS INTERMEDIOS</a:t>
            </a:r>
            <a:endParaRPr lang="es-MX" sz="3600" dirty="0"/>
          </a:p>
        </p:txBody>
      </p:sp>
      <p:sp>
        <p:nvSpPr>
          <p:cNvPr id="3" name="2 Marcador de contenido"/>
          <p:cNvSpPr>
            <a:spLocks noGrp="1"/>
          </p:cNvSpPr>
          <p:nvPr>
            <p:ph sz="quarter" idx="1"/>
          </p:nvPr>
        </p:nvSpPr>
        <p:spPr/>
        <p:txBody>
          <a:bodyPr>
            <a:normAutofit/>
          </a:bodyPr>
          <a:lstStyle/>
          <a:p>
            <a:pPr algn="just"/>
            <a:r>
              <a:rPr lang="es-MX" dirty="0" smtClean="0"/>
              <a:t>Uno de los pilares en los que se basan las nuevas estrategias financieras lo constituyen las políticas de regulación monetaria. </a:t>
            </a:r>
          </a:p>
          <a:p>
            <a:pPr algn="just"/>
            <a:r>
              <a:rPr lang="es-MX" dirty="0" smtClean="0"/>
              <a:t>Como políticas que tratan de alcanzar sus objetivos últimos a través de unas variables monetarias intermedias cuyo comportamiento pretenden regular los bancos centrales de manera indirecta mediante el control de otras variables sometidas a su influencia cercana o directa. </a:t>
            </a:r>
            <a:endParaRPr lang="es-MX" dirty="0"/>
          </a:p>
        </p:txBody>
      </p:sp>
      <p:sp>
        <p:nvSpPr>
          <p:cNvPr id="4" name="3 Marcador de número de diapositiva"/>
          <p:cNvSpPr>
            <a:spLocks noGrp="1"/>
          </p:cNvSpPr>
          <p:nvPr>
            <p:ph type="sldNum" sz="quarter" idx="12"/>
          </p:nvPr>
        </p:nvSpPr>
        <p:spPr/>
        <p:txBody>
          <a:bodyPr>
            <a:normAutofit fontScale="85000" lnSpcReduction="20000"/>
          </a:bodyPr>
          <a:lstStyle/>
          <a:p>
            <a:fld id="{9FD9A5B3-6BA5-4EB4-BB99-600D5250A91E}" type="slidenum">
              <a:rPr lang="es-MX" smtClean="0"/>
              <a:t>9</a:t>
            </a:fld>
            <a:endParaRPr lang="es-MX"/>
          </a:p>
        </p:txBody>
      </p:sp>
    </p:spTree>
    <p:extLst>
      <p:ext uri="{BB962C8B-B14F-4D97-AF65-F5344CB8AC3E}">
        <p14:creationId xmlns:p14="http://schemas.microsoft.com/office/powerpoint/2010/main" val="38855207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1451</TotalTime>
  <Words>3237</Words>
  <Application>Microsoft Office PowerPoint</Application>
  <PresentationFormat>Presentación en pantalla (4:3)</PresentationFormat>
  <Paragraphs>227</Paragraphs>
  <Slides>47</Slides>
  <Notes>0</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Intermedio</vt:lpstr>
      <vt:lpstr>Política monetaria</vt:lpstr>
      <vt:lpstr>Guión explicativa </vt:lpstr>
      <vt:lpstr>Introducción </vt:lpstr>
      <vt:lpstr>Ideas de la política monetaria</vt:lpstr>
      <vt:lpstr>CONCEPTODE POLÍTICA MONETARIA</vt:lpstr>
      <vt:lpstr>El Gobierno</vt:lpstr>
      <vt:lpstr>EFECTOS SOBRE EL TIPO DE INTERÉS SEGÚN LA POSICIÓN TEÓRICA ADOPTADA</vt:lpstr>
      <vt:lpstr>Características del sistema financiero </vt:lpstr>
      <vt:lpstr>LA ESTRATEGIA DE CONTROL MONETARIO CON OBJETIVOS INTERMEDIOS</vt:lpstr>
      <vt:lpstr>Política monetaria a dos niveles</vt:lpstr>
      <vt:lpstr>Elección de una variable objetivo monetario</vt:lpstr>
      <vt:lpstr>La elección de la variable operativa</vt:lpstr>
      <vt:lpstr>Principales opciones </vt:lpstr>
      <vt:lpstr>Presentación de PowerPoint</vt:lpstr>
      <vt:lpstr>Las ecuaciones monetarias </vt:lpstr>
      <vt:lpstr>Esquema básico de funcionamiento de la política monetaria </vt:lpstr>
      <vt:lpstr>Relación entre objetivo último y el agregado monetario </vt:lpstr>
      <vt:lpstr>Relación entre el objetivo monetario y la variable operativa</vt:lpstr>
      <vt:lpstr>Relación entre el objetivo último y el tipo de interés</vt:lpstr>
      <vt:lpstr>Relación entre la base monetaria y la oferta monetaria</vt:lpstr>
      <vt:lpstr>Presentación de PowerPoint</vt:lpstr>
      <vt:lpstr>Presentación de PowerPoint</vt:lpstr>
      <vt:lpstr>Presentación de PowerPoint</vt:lpstr>
      <vt:lpstr>Presentación de PowerPoint</vt:lpstr>
      <vt:lpstr>Presentación de PowerPoint</vt:lpstr>
      <vt:lpstr>LA ESTRATEGIA DE CONTROL MONETARIO DIRECTA SOBRE EL OBJETIVO INFLACIÓN</vt:lpstr>
      <vt:lpstr>Estrategia de política monetaria directa sobre el objetivo</vt:lpstr>
      <vt:lpstr>Éxito de la política directa sobre el objetivo</vt:lpstr>
      <vt:lpstr>La política monetaria de control directo sobre el objetivo inflación</vt:lpstr>
      <vt:lpstr>Mecanismo de transmisión desde los tipos de interés hasta los precios</vt:lpstr>
      <vt:lpstr>LOS INSTRUMENTOS PRIMARIOS DE LA POLÍTICA MONETARIA </vt:lpstr>
      <vt:lpstr>Operaciones de mercado abierto</vt:lpstr>
      <vt:lpstr>Presentación de PowerPoint</vt:lpstr>
      <vt:lpstr>El redescuento (tipo de interés básico, tasa de descuento) </vt:lpstr>
      <vt:lpstr>Continuación </vt:lpstr>
      <vt:lpstr>Esquema de funcionamiento del redescuento </vt:lpstr>
      <vt:lpstr>Variaciones en los porcentajes de reservas obligatorias</vt:lpstr>
      <vt:lpstr>Otros instrumentos monetarios</vt:lpstr>
      <vt:lpstr>LA EFECTIVIDAD DE LA POLÍTICA MONETARIA: MODELO IS-LM</vt:lpstr>
      <vt:lpstr>Matemáticamente</vt:lpstr>
      <vt:lpstr>Efectos de una expansión monetaria</vt:lpstr>
      <vt:lpstr>La efectividad de la política monetaria según la pendiente de la curva LM</vt:lpstr>
      <vt:lpstr>Efectividad de la política monetaria según la pendiente de la curva IS</vt:lpstr>
      <vt:lpstr>LIMITACIONES DE LA POLÍTICA MONETARIA</vt:lpstr>
      <vt:lpstr>Actividad </vt:lpstr>
      <vt:lpstr>Conclusiones </vt:lpstr>
      <vt:lpstr>Referencias bibliográficas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monetaria</dc:title>
  <dc:creator>Elizabeth Adriana</dc:creator>
  <cp:lastModifiedBy>DELL PC</cp:lastModifiedBy>
  <cp:revision>58</cp:revision>
  <dcterms:created xsi:type="dcterms:W3CDTF">2017-10-18T18:08:36Z</dcterms:created>
  <dcterms:modified xsi:type="dcterms:W3CDTF">2017-10-20T18:45:57Z</dcterms:modified>
</cp:coreProperties>
</file>