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64"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75" r:id="rId20"/>
    <p:sldId id="259" r:id="rId21"/>
    <p:sldId id="265" r:id="rId22"/>
    <p:sldId id="291" r:id="rId23"/>
    <p:sldId id="267" r:id="rId24"/>
    <p:sldId id="268" r:id="rId25"/>
    <p:sldId id="269" r:id="rId26"/>
    <p:sldId id="260" r:id="rId27"/>
    <p:sldId id="292" r:id="rId28"/>
    <p:sldId id="261" r:id="rId29"/>
    <p:sldId id="262" r:id="rId30"/>
    <p:sldId id="270" r:id="rId31"/>
    <p:sldId id="294" r:id="rId32"/>
    <p:sldId id="293" r:id="rId33"/>
    <p:sldId id="295" r:id="rId34"/>
    <p:sldId id="272" r:id="rId35"/>
    <p:sldId id="273" r:id="rId36"/>
    <p:sldId id="274"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0E64F7-D779-4F14-9501-FDFC545D9818}"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03EF67-0E8B-4740-98C6-C1B732C26A1E}" type="slidenum">
              <a:rPr lang="es-MX" smtClean="0"/>
              <a:t>‹Nº›</a:t>
            </a:fld>
            <a:endParaRPr lang="es-MX"/>
          </a:p>
        </p:txBody>
      </p:sp>
    </p:spTree>
    <p:extLst>
      <p:ext uri="{BB962C8B-B14F-4D97-AF65-F5344CB8AC3E}">
        <p14:creationId xmlns:p14="http://schemas.microsoft.com/office/powerpoint/2010/main" val="1343049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F208B669-1D50-4DF5-9676-E7CFAD467830}" type="datetime1">
              <a:rPr lang="es-MX" smtClean="0"/>
              <a:t>20/10/2017</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2D80DC42-E677-4C11-AA8D-63BB1DED79BB}" type="slidenum">
              <a:rPr lang="es-MX" smtClean="0"/>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D7B717-98C2-4362-BFF1-1AEAC2434A7F}"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A60DD65-F587-4C2D-99E0-C0177CF27B48}"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16724BEB-908D-4D19-B81E-BA55503CA7D7}"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F7332CA-80FD-47E5-8D5E-F3B2F34B6DE7}" type="datetime1">
              <a:rPr lang="es-MX" smtClean="0"/>
              <a:t>20/10/2017</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2D80DC42-E677-4C11-AA8D-63BB1DED79BB}"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0C19F59-3D83-47D3-A617-0CAC86811C5F}" type="datetime1">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76AEF1A9-70D7-48FA-A20E-0B3F3930167E}" type="datetime1">
              <a:rPr lang="es-MX" smtClean="0"/>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5CDC594-F0A8-4CE3-BD05-796F5869758D}" type="datetime1">
              <a:rPr lang="es-MX" smtClean="0"/>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131158B-C821-4A6B-B6AF-A6D25E976342}" type="datetime1">
              <a:rPr lang="es-MX" smtClean="0"/>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F4181C7-CBBE-458D-A74B-38602ECDCC6A}" type="datetime1">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D80DC42-E677-4C11-AA8D-63BB1DED79BB}" type="slidenum">
              <a:rPr lang="es-MX" smtClean="0"/>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6A6CE21-EB94-4636-A63A-F4ADCB4FA3C2}" type="datetime1">
              <a:rPr lang="es-MX" smtClean="0"/>
              <a:t>20/10/2017</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2D80DC42-E677-4C11-AA8D-63BB1DED79BB}" type="slidenum">
              <a:rPr lang="es-MX" smtClean="0"/>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86CD9FA-63F1-49EE-B226-ADF2601266E7}" type="datetime1">
              <a:rPr lang="es-MX" smtClean="0"/>
              <a:t>20/10/2017</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D80DC42-E677-4C11-AA8D-63BB1DED79BB}"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03648" y="489634"/>
            <a:ext cx="6400800" cy="5303658"/>
          </a:xfrm>
        </p:spPr>
        <p:txBody>
          <a:bodyPr>
            <a:noAutofit/>
          </a:bodyPr>
          <a:lstStyle/>
          <a:p>
            <a:r>
              <a:rPr lang="es-ES" sz="2800" dirty="0"/>
              <a:t>Universidad Autónoma del Estado de México</a:t>
            </a:r>
            <a:br>
              <a:rPr lang="es-ES" sz="2800" dirty="0"/>
            </a:br>
            <a:r>
              <a:rPr lang="es-ES" sz="2800" dirty="0"/>
              <a:t>Facultad de </a:t>
            </a:r>
            <a:r>
              <a:rPr lang="es-ES" sz="2800" dirty="0" smtClean="0"/>
              <a:t>Economía</a:t>
            </a:r>
          </a:p>
          <a:p>
            <a:endParaRPr lang="es-ES" sz="2800" dirty="0"/>
          </a:p>
          <a:p>
            <a:r>
              <a:rPr lang="es-ES" sz="2800" dirty="0" smtClean="0"/>
              <a:t>Licenciatura </a:t>
            </a:r>
            <a:r>
              <a:rPr lang="es-ES" sz="2800" dirty="0"/>
              <a:t>en </a:t>
            </a:r>
            <a:r>
              <a:rPr lang="es-ES" sz="2800" dirty="0" smtClean="0"/>
              <a:t>Negocios Internacionales Bilingüe </a:t>
            </a:r>
            <a:r>
              <a:rPr lang="es-ES" sz="2400" dirty="0"/>
              <a:t/>
            </a:r>
            <a:br>
              <a:rPr lang="es-ES" sz="2400" dirty="0"/>
            </a:br>
            <a:endParaRPr lang="es-ES" sz="2400" dirty="0" smtClean="0"/>
          </a:p>
          <a:p>
            <a:r>
              <a:rPr lang="es-ES" sz="2800" dirty="0" smtClean="0"/>
              <a:t>Macroeconomía 2</a:t>
            </a:r>
            <a:endParaRPr lang="es-ES" sz="2400" dirty="0"/>
          </a:p>
          <a:p>
            <a:r>
              <a:rPr lang="es-ES" sz="2400" dirty="0"/>
              <a:t/>
            </a:r>
            <a:br>
              <a:rPr lang="es-ES" sz="2400" dirty="0"/>
            </a:br>
            <a:r>
              <a:rPr lang="es-ES" sz="2400" dirty="0"/>
              <a:t/>
            </a:r>
            <a:br>
              <a:rPr lang="es-ES" sz="2400" dirty="0"/>
            </a:br>
            <a:endParaRPr lang="es-ES" sz="2400" dirty="0" smtClean="0"/>
          </a:p>
          <a:p>
            <a:endParaRPr lang="es-ES" sz="2400" dirty="0"/>
          </a:p>
          <a:p>
            <a:endParaRPr lang="es-ES" sz="2400" dirty="0" smtClean="0"/>
          </a:p>
          <a:p>
            <a:endParaRPr lang="es-ES" sz="2400" dirty="0" smtClean="0"/>
          </a:p>
          <a:p>
            <a:endParaRPr lang="es-ES" sz="2400" dirty="0" smtClean="0"/>
          </a:p>
          <a:p>
            <a:endParaRPr lang="es-ES" sz="2400" dirty="0"/>
          </a:p>
          <a:p>
            <a:endParaRPr lang="es-ES" sz="2400" dirty="0"/>
          </a:p>
          <a:p>
            <a:r>
              <a:rPr lang="es-ES" sz="2400" dirty="0"/>
              <a:t/>
            </a:r>
            <a:br>
              <a:rPr lang="es-ES" sz="2400" dirty="0"/>
            </a:br>
            <a:r>
              <a:rPr lang="es-ES" sz="2400" dirty="0"/>
              <a:t>Material didáctico: Visón sólo </a:t>
            </a:r>
            <a:r>
              <a:rPr lang="es-ES" sz="2400" dirty="0" err="1"/>
              <a:t>proyectable</a:t>
            </a:r>
            <a:endParaRPr lang="es-MX" sz="2000" dirty="0"/>
          </a:p>
        </p:txBody>
      </p:sp>
      <p:sp>
        <p:nvSpPr>
          <p:cNvPr id="2" name="1 Título"/>
          <p:cNvSpPr>
            <a:spLocks noGrp="1"/>
          </p:cNvSpPr>
          <p:nvPr>
            <p:ph type="ctrTitle"/>
          </p:nvPr>
        </p:nvSpPr>
        <p:spPr>
          <a:xfrm>
            <a:off x="755576" y="3924297"/>
            <a:ext cx="8229600" cy="1470025"/>
          </a:xfrm>
        </p:spPr>
        <p:txBody>
          <a:bodyPr/>
          <a:lstStyle/>
          <a:p>
            <a:r>
              <a:rPr lang="es-ES" dirty="0" smtClean="0">
                <a:solidFill>
                  <a:srgbClr val="0070C0"/>
                </a:solidFill>
              </a:rPr>
              <a:t>Tipos de cambio flexible y </a:t>
            </a:r>
            <a:r>
              <a:rPr lang="es-ES" dirty="0" smtClean="0">
                <a:solidFill>
                  <a:srgbClr val="0070C0"/>
                </a:solidFill>
              </a:rPr>
              <a:t>movilidad </a:t>
            </a:r>
            <a:r>
              <a:rPr lang="es-ES" dirty="0" smtClean="0">
                <a:solidFill>
                  <a:srgbClr val="0070C0"/>
                </a:solidFill>
              </a:rPr>
              <a:t>del capital</a:t>
            </a:r>
            <a:endParaRPr lang="es-MX" dirty="0">
              <a:solidFill>
                <a:srgbClr val="0070C0"/>
              </a:solidFill>
            </a:endParaRPr>
          </a:p>
        </p:txBody>
      </p:sp>
      <p:sp>
        <p:nvSpPr>
          <p:cNvPr id="4" name="3 Rectángulo"/>
          <p:cNvSpPr/>
          <p:nvPr/>
        </p:nvSpPr>
        <p:spPr>
          <a:xfrm>
            <a:off x="1835696" y="5703639"/>
            <a:ext cx="5184304" cy="461665"/>
          </a:xfrm>
          <a:prstGeom prst="rect">
            <a:avLst/>
          </a:prstGeom>
        </p:spPr>
        <p:txBody>
          <a:bodyPr wrap="none">
            <a:spAutoFit/>
          </a:bodyPr>
          <a:lstStyle/>
          <a:p>
            <a:r>
              <a:rPr lang="es-ES" sz="2400" dirty="0"/>
              <a:t>Presenta: Mtro. Elías Eduardo </a:t>
            </a:r>
            <a:r>
              <a:rPr lang="es-ES" sz="2400" dirty="0" smtClean="0"/>
              <a:t>Gutiérrez </a:t>
            </a:r>
            <a:r>
              <a:rPr lang="es-ES" sz="2400" dirty="0"/>
              <a:t>Alva</a:t>
            </a:r>
            <a:endParaRPr lang="es-MX" sz="24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7380312" y="6165304"/>
            <a:ext cx="1512168" cy="400110"/>
          </a:xfrm>
          <a:prstGeom prst="rect">
            <a:avLst/>
          </a:prstGeom>
          <a:noFill/>
        </p:spPr>
        <p:txBody>
          <a:bodyPr wrap="square" rtlCol="0">
            <a:spAutoFit/>
          </a:bodyPr>
          <a:lstStyle/>
          <a:p>
            <a:r>
              <a:rPr lang="es-ES" sz="2000" dirty="0" smtClean="0"/>
              <a:t>Octubre 2017</a:t>
            </a:r>
            <a:endParaRPr lang="es-MX" sz="2000" dirty="0"/>
          </a:p>
        </p:txBody>
      </p:sp>
      <p:sp>
        <p:nvSpPr>
          <p:cNvPr id="8" name="7 Marcador de número de diapositiva"/>
          <p:cNvSpPr>
            <a:spLocks noGrp="1"/>
          </p:cNvSpPr>
          <p:nvPr>
            <p:ph type="sldNum" sz="quarter" idx="12"/>
          </p:nvPr>
        </p:nvSpPr>
        <p:spPr/>
        <p:txBody>
          <a:bodyPr/>
          <a:lstStyle/>
          <a:p>
            <a:fld id="{2D80DC42-E677-4C11-AA8D-63BB1DED79BB}" type="slidenum">
              <a:rPr lang="es-MX" smtClean="0"/>
              <a:t>1</a:t>
            </a:fld>
            <a:endParaRPr lang="es-MX"/>
          </a:p>
        </p:txBody>
      </p:sp>
    </p:spTree>
    <p:extLst>
      <p:ext uri="{BB962C8B-B14F-4D97-AF65-F5344CB8AC3E}">
        <p14:creationId xmlns:p14="http://schemas.microsoft.com/office/powerpoint/2010/main" val="245055780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Mercado monetario (sector monetario)</a:t>
            </a:r>
            <a:endParaRPr lang="es-MX" dirty="0"/>
          </a:p>
        </p:txBody>
      </p:sp>
      <p:sp>
        <p:nvSpPr>
          <p:cNvPr id="3" name="2 Marcador de contenido"/>
          <p:cNvSpPr>
            <a:spLocks noGrp="1"/>
          </p:cNvSpPr>
          <p:nvPr>
            <p:ph sz="quarter" idx="1"/>
          </p:nvPr>
        </p:nvSpPr>
        <p:spPr/>
        <p:txBody>
          <a:bodyPr/>
          <a:lstStyle/>
          <a:p>
            <a:pPr algn="just"/>
            <a:r>
              <a:rPr lang="es-ES" dirty="0"/>
              <a:t>El equilibrio en el sector monetario </a:t>
            </a:r>
            <a:r>
              <a:rPr lang="es-ES" dirty="0" smtClean="0"/>
              <a:t>se mantiene  igual, es </a:t>
            </a:r>
            <a:r>
              <a:rPr lang="es-ES" dirty="0"/>
              <a:t>decir, la demanda de dinero, </a:t>
            </a:r>
            <a:r>
              <a:rPr lang="es-ES" dirty="0" smtClean="0"/>
              <a:t> </a:t>
            </a:r>
            <a:r>
              <a:rPr lang="es-ES" i="1" dirty="0" smtClean="0"/>
              <a:t>L</a:t>
            </a:r>
            <a:r>
              <a:rPr lang="es-ES" dirty="0" smtClean="0"/>
              <a:t>, depende negativamente </a:t>
            </a:r>
            <a:r>
              <a:rPr lang="es-ES" dirty="0"/>
              <a:t>del tipo de interés y positivamente del nivel de renta. </a:t>
            </a:r>
            <a:endParaRPr lang="es-ES" dirty="0" smtClean="0"/>
          </a:p>
          <a:p>
            <a:r>
              <a:rPr lang="es-ES" dirty="0" smtClean="0"/>
              <a:t>En </a:t>
            </a:r>
            <a:r>
              <a:rPr lang="es-ES" dirty="0"/>
              <a:t>términos </a:t>
            </a:r>
            <a:r>
              <a:rPr lang="es-ES" dirty="0" smtClean="0"/>
              <a:t>matemáticos:</a:t>
            </a:r>
          </a:p>
          <a:p>
            <a:pPr marL="0" indent="0" algn="ctr">
              <a:buNone/>
            </a:pPr>
            <a:r>
              <a:rPr lang="es-ES" i="1" dirty="0" smtClean="0"/>
              <a:t>M/P= L(i, Y)	</a:t>
            </a:r>
            <a:r>
              <a:rPr lang="es-ES" dirty="0" smtClean="0"/>
              <a:t>(3)</a:t>
            </a:r>
            <a:endParaRPr lang="es-ES" dirty="0"/>
          </a:p>
          <a:p>
            <a:pPr marL="0" indent="0">
              <a:buNone/>
            </a:pPr>
            <a:endParaRPr lang="es-ES"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10</a:t>
            </a:fld>
            <a:endParaRPr lang="es-MX"/>
          </a:p>
        </p:txBody>
      </p:sp>
    </p:spTree>
    <p:extLst>
      <p:ext uri="{BB962C8B-B14F-4D97-AF65-F5344CB8AC3E}">
        <p14:creationId xmlns:p14="http://schemas.microsoft.com/office/powerpoint/2010/main" val="357223421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Todas </a:t>
            </a:r>
            <a:r>
              <a:rPr lang="es-ES" dirty="0"/>
              <a:t>las posibles combinaciones de </a:t>
            </a:r>
            <a:r>
              <a:rPr lang="es-ES" i="1" dirty="0" smtClean="0"/>
              <a:t>i </a:t>
            </a:r>
            <a:r>
              <a:rPr lang="es-ES" dirty="0"/>
              <a:t>e </a:t>
            </a:r>
            <a:r>
              <a:rPr lang="es-ES" i="1" dirty="0" smtClean="0"/>
              <a:t>Y </a:t>
            </a:r>
            <a:r>
              <a:rPr lang="es-ES" dirty="0"/>
              <a:t>para las cuales </a:t>
            </a:r>
            <a:r>
              <a:rPr lang="es-ES" dirty="0" smtClean="0"/>
              <a:t>se cumple </a:t>
            </a:r>
            <a:r>
              <a:rPr lang="es-ES" dirty="0"/>
              <a:t>la ecuación (3) </a:t>
            </a:r>
            <a:r>
              <a:rPr lang="es-ES" dirty="0" smtClean="0"/>
              <a:t>esta </a:t>
            </a:r>
            <a:r>
              <a:rPr lang="es-ES" dirty="0"/>
              <a:t>dado por la curva </a:t>
            </a:r>
            <a:r>
              <a:rPr lang="es-ES" i="1" dirty="0" smtClean="0"/>
              <a:t>LM</a:t>
            </a:r>
            <a:r>
              <a:rPr lang="es-ES" dirty="0" smtClean="0"/>
              <a:t>, </a:t>
            </a:r>
            <a:r>
              <a:rPr lang="es-ES" dirty="0"/>
              <a:t>representada para un </a:t>
            </a:r>
            <a:r>
              <a:rPr lang="es-ES" dirty="0" smtClean="0"/>
              <a:t>valor dado de </a:t>
            </a:r>
            <a:r>
              <a:rPr lang="es-ES" i="1" dirty="0" smtClean="0"/>
              <a:t>M </a:t>
            </a:r>
            <a:r>
              <a:rPr lang="es-ES" dirty="0"/>
              <a:t>y con pendiente </a:t>
            </a:r>
            <a:r>
              <a:rPr lang="es-ES" dirty="0" smtClean="0"/>
              <a:t>positiva.</a:t>
            </a:r>
          </a:p>
          <a:p>
            <a:pPr algn="just"/>
            <a:r>
              <a:rPr lang="es-ES" dirty="0" smtClean="0"/>
              <a:t>Si </a:t>
            </a:r>
            <a:r>
              <a:rPr lang="es-ES" dirty="0"/>
              <a:t>aumentan los tipos de interés, la </a:t>
            </a:r>
            <a:r>
              <a:rPr lang="es-ES" dirty="0" smtClean="0"/>
              <a:t>demanda de </a:t>
            </a:r>
            <a:r>
              <a:rPr lang="es-ES" dirty="0"/>
              <a:t>dinero disminuye, con lo que para restablecer el equilibrio en el mercado de </a:t>
            </a:r>
            <a:r>
              <a:rPr lang="es-ES" dirty="0" smtClean="0"/>
              <a:t>dinero se </a:t>
            </a:r>
            <a:r>
              <a:rPr lang="es-ES" dirty="0"/>
              <a:t>necesitará un aumento </a:t>
            </a:r>
            <a:r>
              <a:rPr lang="es-ES" dirty="0" smtClean="0"/>
              <a:t>de </a:t>
            </a:r>
            <a:r>
              <a:rPr lang="es-ES" i="1" dirty="0" smtClean="0"/>
              <a:t>Y</a:t>
            </a:r>
            <a:r>
              <a:rPr lang="es-ES" dirty="0" smtClean="0"/>
              <a:t>.</a:t>
            </a:r>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11</a:t>
            </a:fld>
            <a:endParaRPr lang="es-MX"/>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1824" y="4509120"/>
            <a:ext cx="3046517" cy="17823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35151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pic>
        <p:nvPicPr>
          <p:cNvPr id="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45053" t="22852" r="28090" b="26556"/>
          <a:stretch/>
        </p:blipFill>
        <p:spPr bwMode="auto">
          <a:xfrm>
            <a:off x="1115616" y="1666567"/>
            <a:ext cx="6192688" cy="413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12</a:t>
            </a:fld>
            <a:endParaRPr lang="es-MX"/>
          </a:p>
        </p:txBody>
      </p:sp>
    </p:spTree>
    <p:extLst>
      <p:ext uri="{BB962C8B-B14F-4D97-AF65-F5344CB8AC3E}">
        <p14:creationId xmlns:p14="http://schemas.microsoft.com/office/powerpoint/2010/main" val="35540520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Sector exterior</a:t>
            </a:r>
            <a:endParaRPr lang="es-MX" dirty="0"/>
          </a:p>
        </p:txBody>
      </p:sp>
      <p:sp>
        <p:nvSpPr>
          <p:cNvPr id="3" name="2 Marcador de contenido"/>
          <p:cNvSpPr>
            <a:spLocks noGrp="1"/>
          </p:cNvSpPr>
          <p:nvPr>
            <p:ph sz="quarter" idx="1"/>
          </p:nvPr>
        </p:nvSpPr>
        <p:spPr/>
        <p:txBody>
          <a:bodyPr>
            <a:normAutofit/>
          </a:bodyPr>
          <a:lstStyle/>
          <a:p>
            <a:r>
              <a:rPr lang="es-ES" dirty="0"/>
              <a:t>La cuarta relación básica del modelo es</a:t>
            </a:r>
            <a:r>
              <a:rPr lang="es-ES" dirty="0" smtClean="0"/>
              <a:t>: </a:t>
            </a:r>
          </a:p>
          <a:p>
            <a:pPr marL="0" indent="0" algn="ctr">
              <a:buNone/>
            </a:pPr>
            <a:r>
              <a:rPr lang="es-ES" i="1" dirty="0" smtClean="0"/>
              <a:t>i = i*	</a:t>
            </a:r>
            <a:r>
              <a:rPr lang="es-ES" dirty="0" smtClean="0"/>
              <a:t>(4)</a:t>
            </a:r>
            <a:endParaRPr lang="es-ES" i="1" dirty="0"/>
          </a:p>
          <a:p>
            <a:pPr algn="just"/>
            <a:r>
              <a:rPr lang="es-ES" dirty="0" smtClean="0"/>
              <a:t>Si </a:t>
            </a:r>
            <a:r>
              <a:rPr lang="es-ES" dirty="0"/>
              <a:t>existe perfecta movilidad del capital, el tipo de interés nacional </a:t>
            </a:r>
            <a:r>
              <a:rPr lang="es-ES" dirty="0" smtClean="0"/>
              <a:t>(</a:t>
            </a:r>
            <a:r>
              <a:rPr lang="es-ES" i="1" dirty="0" smtClean="0"/>
              <a:t>i</a:t>
            </a:r>
            <a:r>
              <a:rPr lang="es-ES" dirty="0" smtClean="0"/>
              <a:t>) será </a:t>
            </a:r>
            <a:r>
              <a:rPr lang="es-ES" dirty="0"/>
              <a:t>igual al tipo de interés mundial </a:t>
            </a:r>
            <a:r>
              <a:rPr lang="es-ES" dirty="0" smtClean="0"/>
              <a:t>(</a:t>
            </a:r>
            <a:r>
              <a:rPr lang="es-ES" i="1" dirty="0" smtClean="0"/>
              <a:t>i*</a:t>
            </a:r>
            <a:r>
              <a:rPr lang="es-ES" dirty="0" smtClean="0"/>
              <a:t>), suponiendo una pequeña </a:t>
            </a:r>
            <a:r>
              <a:rPr lang="es-ES" dirty="0"/>
              <a:t>economía abierta </a:t>
            </a:r>
            <a:r>
              <a:rPr lang="es-ES" dirty="0" smtClean="0"/>
              <a:t>y precio-aceptante </a:t>
            </a:r>
            <a:r>
              <a:rPr lang="es-ES" dirty="0"/>
              <a:t>en los mercados </a:t>
            </a:r>
            <a:r>
              <a:rPr lang="es-ES" dirty="0" smtClean="0"/>
              <a:t>financieros internacionales</a:t>
            </a:r>
            <a:r>
              <a:rPr lang="es-ES" dirty="0"/>
              <a:t>. </a:t>
            </a:r>
            <a:endParaRPr lang="es-ES" dirty="0" smtClean="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13</a:t>
            </a:fld>
            <a:endParaRPr lang="es-MX"/>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454321"/>
            <a:ext cx="21526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494486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sp>
        <p:nvSpPr>
          <p:cNvPr id="3" name="2 Marcador de contenido"/>
          <p:cNvSpPr>
            <a:spLocks noGrp="1"/>
          </p:cNvSpPr>
          <p:nvPr>
            <p:ph sz="quarter" idx="1"/>
          </p:nvPr>
        </p:nvSpPr>
        <p:spPr/>
        <p:txBody>
          <a:bodyPr/>
          <a:lstStyle/>
          <a:p>
            <a:pPr algn="just"/>
            <a:r>
              <a:rPr lang="es-ES" dirty="0" smtClean="0"/>
              <a:t>La igualdad de (4) implica </a:t>
            </a:r>
            <a:r>
              <a:rPr lang="es-ES" dirty="0"/>
              <a:t>una relación negativa entre el tipo de interés y el tipo de cambio: </a:t>
            </a:r>
            <a:endParaRPr lang="es-ES" dirty="0" smtClean="0"/>
          </a:p>
          <a:p>
            <a:pPr lvl="1" algn="just"/>
            <a:r>
              <a:rPr lang="es-ES" dirty="0" smtClean="0"/>
              <a:t>Un </a:t>
            </a:r>
            <a:r>
              <a:rPr lang="es-ES" dirty="0"/>
              <a:t>incremento del tipo de interés </a:t>
            </a:r>
            <a:r>
              <a:rPr lang="es-ES" dirty="0" smtClean="0"/>
              <a:t>trae </a:t>
            </a:r>
            <a:r>
              <a:rPr lang="es-ES" dirty="0"/>
              <a:t>consigo un </a:t>
            </a:r>
            <a:r>
              <a:rPr lang="es-ES" dirty="0" smtClean="0"/>
              <a:t>incremento del </a:t>
            </a:r>
            <a:r>
              <a:rPr lang="es-ES" dirty="0"/>
              <a:t>valor de la moneda nacional y una disminución del tipo de interés </a:t>
            </a:r>
            <a:r>
              <a:rPr lang="es-ES" dirty="0" smtClean="0"/>
              <a:t>conlleva </a:t>
            </a:r>
            <a:r>
              <a:rPr lang="es-ES" dirty="0"/>
              <a:t>una pérdida de valor del tipo de cambio.</a:t>
            </a:r>
            <a:endParaRPr lang="es-MX" dirty="0"/>
          </a:p>
          <a:p>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14</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93" t="23069" r="10633" b="26122"/>
          <a:stretch/>
        </p:blipFill>
        <p:spPr bwMode="auto">
          <a:xfrm>
            <a:off x="1763688" y="3717032"/>
            <a:ext cx="4464496" cy="2925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6993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del sector exterior</a:t>
            </a:r>
            <a:endParaRPr lang="es-MX" dirty="0"/>
          </a:p>
        </p:txBody>
      </p:sp>
      <p:sp>
        <p:nvSpPr>
          <p:cNvPr id="3" name="2 Marcador de contenido"/>
          <p:cNvSpPr>
            <a:spLocks noGrp="1"/>
          </p:cNvSpPr>
          <p:nvPr>
            <p:ph sz="quarter" idx="1"/>
          </p:nvPr>
        </p:nvSpPr>
        <p:spPr/>
        <p:txBody>
          <a:bodyPr>
            <a:normAutofit/>
          </a:bodyPr>
          <a:lstStyle/>
          <a:p>
            <a:pPr algn="just"/>
            <a:r>
              <a:rPr lang="es-ES" dirty="0"/>
              <a:t>La representación del equilibrio del sector exterior por la curva </a:t>
            </a:r>
            <a:r>
              <a:rPr lang="es-ES" i="1" dirty="0" smtClean="0"/>
              <a:t>BP , </a:t>
            </a:r>
            <a:r>
              <a:rPr lang="es-ES" dirty="0" smtClean="0"/>
              <a:t>en el </a:t>
            </a:r>
            <a:r>
              <a:rPr lang="es-ES" dirty="0"/>
              <a:t>caso particular del modelo </a:t>
            </a:r>
            <a:r>
              <a:rPr lang="es-ES" dirty="0" err="1"/>
              <a:t>Mundell</a:t>
            </a:r>
            <a:r>
              <a:rPr lang="es-ES" dirty="0"/>
              <a:t>-Fleming es aquel en </a:t>
            </a:r>
            <a:r>
              <a:rPr lang="es-ES" dirty="0" smtClean="0"/>
              <a:t>que la </a:t>
            </a:r>
            <a:r>
              <a:rPr lang="es-ES" dirty="0"/>
              <a:t>curva </a:t>
            </a:r>
            <a:r>
              <a:rPr lang="es-ES" i="1" dirty="0" smtClean="0"/>
              <a:t>BP </a:t>
            </a:r>
            <a:r>
              <a:rPr lang="es-ES" dirty="0"/>
              <a:t>es una línea </a:t>
            </a:r>
            <a:r>
              <a:rPr lang="es-ES" dirty="0" smtClean="0"/>
              <a:t>horizontal.</a:t>
            </a:r>
          </a:p>
          <a:p>
            <a:pPr algn="just"/>
            <a:r>
              <a:rPr lang="es-ES" dirty="0" smtClean="0"/>
              <a:t>El </a:t>
            </a:r>
            <a:r>
              <a:rPr lang="es-ES" dirty="0"/>
              <a:t>supuesto de </a:t>
            </a:r>
            <a:r>
              <a:rPr lang="es-ES" dirty="0" smtClean="0"/>
              <a:t>perfecta movilidad </a:t>
            </a:r>
            <a:r>
              <a:rPr lang="es-ES" dirty="0"/>
              <a:t>del capital implica que sólo haya un nivel de </a:t>
            </a:r>
            <a:r>
              <a:rPr lang="es-ES" i="1" dirty="0" smtClean="0"/>
              <a:t>i </a:t>
            </a:r>
            <a:r>
              <a:rPr lang="es-ES" dirty="0"/>
              <a:t>para el cual la </a:t>
            </a:r>
            <a:r>
              <a:rPr lang="es-ES" dirty="0" smtClean="0"/>
              <a:t>balanza de </a:t>
            </a:r>
            <a:r>
              <a:rPr lang="es-ES" dirty="0"/>
              <a:t>pagos está en equilibrio. </a:t>
            </a:r>
            <a:endParaRPr lang="es-ES" dirty="0" smtClean="0"/>
          </a:p>
          <a:p>
            <a:pPr algn="just"/>
            <a:r>
              <a:rPr lang="es-ES" dirty="0" smtClean="0"/>
              <a:t>Si </a:t>
            </a:r>
            <a:r>
              <a:rPr lang="es-ES" dirty="0"/>
              <a:t>el tipo de interés fuera más bajo, se </a:t>
            </a:r>
            <a:r>
              <a:rPr lang="es-ES" dirty="0" smtClean="0"/>
              <a:t>producirían unas </a:t>
            </a:r>
            <a:r>
              <a:rPr lang="es-ES" dirty="0"/>
              <a:t>salidas de capital </a:t>
            </a:r>
            <a:r>
              <a:rPr lang="es-ES" dirty="0" smtClean="0"/>
              <a:t>superiores </a:t>
            </a:r>
            <a:r>
              <a:rPr lang="es-ES" dirty="0"/>
              <a:t>a cualquier posible superávit en la </a:t>
            </a:r>
            <a:r>
              <a:rPr lang="es-ES" dirty="0" smtClean="0"/>
              <a:t>balanza por </a:t>
            </a:r>
            <a:r>
              <a:rPr lang="es-ES" dirty="0"/>
              <a:t>cuenta corriente, y sucedería lo opuesto en el caso de que el tipo de </a:t>
            </a:r>
            <a:r>
              <a:rPr lang="es-ES" dirty="0" smtClean="0"/>
              <a:t>interés </a:t>
            </a:r>
            <a:r>
              <a:rPr lang="es-MX" dirty="0" smtClean="0"/>
              <a:t>fuese </a:t>
            </a:r>
            <a:r>
              <a:rPr lang="es-MX" dirty="0"/>
              <a:t>más alto.</a:t>
            </a: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15</a:t>
            </a:fld>
            <a:endParaRPr lang="es-MX"/>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352" y="179665"/>
            <a:ext cx="1167140" cy="80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70716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a:t>
            </a:r>
            <a:endParaRPr lang="es-MX" dirty="0"/>
          </a:p>
        </p:txBody>
      </p:sp>
      <p:sp>
        <p:nvSpPr>
          <p:cNvPr id="3" name="2 Marcador de contenido"/>
          <p:cNvSpPr>
            <a:spLocks noGrp="1"/>
          </p:cNvSpPr>
          <p:nvPr>
            <p:ph sz="quarter" idx="1"/>
          </p:nvPr>
        </p:nvSpPr>
        <p:spPr/>
        <p:txBody>
          <a:bodyPr/>
          <a:lstStyle/>
          <a:p>
            <a:pPr algn="just"/>
            <a:r>
              <a:rPr lang="es-ES" dirty="0" smtClean="0"/>
              <a:t>Partiendo </a:t>
            </a:r>
            <a:r>
              <a:rPr lang="es-ES" dirty="0"/>
              <a:t>del modelo </a:t>
            </a:r>
            <a:r>
              <a:rPr lang="es-ES" dirty="0" err="1"/>
              <a:t>Mundell</a:t>
            </a:r>
            <a:r>
              <a:rPr lang="es-ES" dirty="0"/>
              <a:t>-Fleming, de todos los </a:t>
            </a:r>
            <a:r>
              <a:rPr lang="es-ES" dirty="0" smtClean="0"/>
              <a:t>elementos conceptuales </a:t>
            </a:r>
            <a:r>
              <a:rPr lang="es-ES" dirty="0"/>
              <a:t>necesarios para poder abordar el análisis de las políticas monetaria y </a:t>
            </a:r>
            <a:r>
              <a:rPr lang="es-ES" dirty="0" smtClean="0"/>
              <a:t>fiscal en </a:t>
            </a:r>
            <a:r>
              <a:rPr lang="es-ES" dirty="0"/>
              <a:t>una economía abierta cuando existen transacciones de capital, tanto cuando </a:t>
            </a:r>
            <a:r>
              <a:rPr lang="es-ES" dirty="0" smtClean="0"/>
              <a:t>el tipo </a:t>
            </a:r>
            <a:r>
              <a:rPr lang="es-ES" dirty="0"/>
              <a:t>de </a:t>
            </a:r>
            <a:r>
              <a:rPr lang="es-ES" dirty="0" smtClean="0"/>
              <a:t>cambio.</a:t>
            </a:r>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16</a:t>
            </a:fld>
            <a:endParaRPr lang="es-MX"/>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8024" y="3891013"/>
            <a:ext cx="3268191" cy="21396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17326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a:t>
            </a:r>
            <a:r>
              <a:rPr lang="es-ES" dirty="0" smtClean="0"/>
              <a:t>ecordando</a:t>
            </a:r>
            <a:endParaRPr lang="es-MX" dirty="0"/>
          </a:p>
        </p:txBody>
      </p:sp>
      <p:sp>
        <p:nvSpPr>
          <p:cNvPr id="3" name="2 Marcador de contenido"/>
          <p:cNvSpPr>
            <a:spLocks noGrp="1"/>
          </p:cNvSpPr>
          <p:nvPr>
            <p:ph sz="quarter" idx="1"/>
          </p:nvPr>
        </p:nvSpPr>
        <p:spPr/>
        <p:txBody>
          <a:bodyPr>
            <a:normAutofit/>
          </a:bodyPr>
          <a:lstStyle/>
          <a:p>
            <a:pPr algn="just"/>
            <a:r>
              <a:rPr lang="es-ES" dirty="0" smtClean="0"/>
              <a:t>La </a:t>
            </a:r>
            <a:r>
              <a:rPr lang="es-ES" b="1" dirty="0" smtClean="0"/>
              <a:t>curva </a:t>
            </a:r>
            <a:r>
              <a:rPr lang="es-ES" b="1" i="1" dirty="0" smtClean="0"/>
              <a:t>IS </a:t>
            </a:r>
            <a:r>
              <a:rPr lang="es-ES" dirty="0"/>
              <a:t>representa las combinaciones de tipos de interés </a:t>
            </a:r>
            <a:r>
              <a:rPr lang="es-ES" dirty="0" smtClean="0"/>
              <a:t>(</a:t>
            </a:r>
            <a:r>
              <a:rPr lang="es-ES" i="1" dirty="0" smtClean="0"/>
              <a:t>i</a:t>
            </a:r>
            <a:r>
              <a:rPr lang="es-ES" dirty="0" smtClean="0"/>
              <a:t>) </a:t>
            </a:r>
            <a:r>
              <a:rPr lang="es-ES" dirty="0"/>
              <a:t>y de renta </a:t>
            </a:r>
            <a:r>
              <a:rPr lang="es-ES" dirty="0" smtClean="0"/>
              <a:t>(</a:t>
            </a:r>
            <a:r>
              <a:rPr lang="es-ES" i="1" dirty="0" smtClean="0"/>
              <a:t>Y</a:t>
            </a:r>
            <a:r>
              <a:rPr lang="es-ES" dirty="0" smtClean="0"/>
              <a:t>) que </a:t>
            </a:r>
            <a:r>
              <a:rPr lang="es-ES" dirty="0"/>
              <a:t>equilibran el mercado de bienes.</a:t>
            </a:r>
          </a:p>
          <a:p>
            <a:pPr algn="just"/>
            <a:r>
              <a:rPr lang="es-ES" dirty="0" smtClean="0"/>
              <a:t>La </a:t>
            </a:r>
            <a:r>
              <a:rPr lang="es-ES" b="1" dirty="0" smtClean="0"/>
              <a:t>curva </a:t>
            </a:r>
            <a:r>
              <a:rPr lang="es-ES" b="1" i="1" dirty="0" smtClean="0"/>
              <a:t>LM </a:t>
            </a:r>
            <a:r>
              <a:rPr lang="es-ES" dirty="0" smtClean="0"/>
              <a:t>señala </a:t>
            </a:r>
            <a:r>
              <a:rPr lang="es-ES" dirty="0"/>
              <a:t>las combinaciones de </a:t>
            </a:r>
            <a:r>
              <a:rPr lang="es-ES" i="1" dirty="0" smtClean="0"/>
              <a:t>i </a:t>
            </a:r>
            <a:r>
              <a:rPr lang="es-ES" dirty="0"/>
              <a:t>y </a:t>
            </a:r>
            <a:r>
              <a:rPr lang="es-ES" dirty="0" smtClean="0"/>
              <a:t>de (</a:t>
            </a:r>
            <a:r>
              <a:rPr lang="es-ES" i="1" dirty="0" smtClean="0"/>
              <a:t>Y) </a:t>
            </a:r>
            <a:r>
              <a:rPr lang="es-ES" dirty="0"/>
              <a:t>que representan puntos </a:t>
            </a:r>
            <a:r>
              <a:rPr lang="es-ES" dirty="0" smtClean="0"/>
              <a:t>de equilibrio </a:t>
            </a:r>
            <a:r>
              <a:rPr lang="es-ES" dirty="0"/>
              <a:t>en el mercado monetario.</a:t>
            </a:r>
          </a:p>
          <a:p>
            <a:pPr algn="just"/>
            <a:r>
              <a:rPr lang="es-ES" dirty="0"/>
              <a:t>• La </a:t>
            </a:r>
            <a:r>
              <a:rPr lang="es-ES" b="1" dirty="0" smtClean="0"/>
              <a:t>curva </a:t>
            </a:r>
            <a:r>
              <a:rPr lang="es-ES" b="1" i="1" dirty="0" smtClean="0"/>
              <a:t>BP </a:t>
            </a:r>
            <a:r>
              <a:rPr lang="es-ES" dirty="0"/>
              <a:t>indica las combinaciones de </a:t>
            </a:r>
            <a:r>
              <a:rPr lang="es-ES" i="1" dirty="0" smtClean="0"/>
              <a:t>i </a:t>
            </a:r>
            <a:r>
              <a:rPr lang="es-ES" dirty="0"/>
              <a:t>y de </a:t>
            </a:r>
            <a:r>
              <a:rPr lang="es-ES" i="1" dirty="0" smtClean="0"/>
              <a:t>Y </a:t>
            </a:r>
            <a:r>
              <a:rPr lang="es-ES" dirty="0"/>
              <a:t>que igualan la oferta y la </a:t>
            </a:r>
            <a:r>
              <a:rPr lang="es-ES" dirty="0" smtClean="0"/>
              <a:t>demanda en </a:t>
            </a:r>
            <a:r>
              <a:rPr lang="es-ES" dirty="0"/>
              <a:t>el mercado de divisas para un tipo de cambio determinado.</a:t>
            </a:r>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17</a:t>
            </a:fld>
            <a:endParaRPr lang="es-MX"/>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797152"/>
            <a:ext cx="3600400" cy="16097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12088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Resumen gráfico</a:t>
            </a:r>
            <a:endParaRPr lang="es-MX" dirty="0"/>
          </a:p>
        </p:txBody>
      </p:sp>
      <p:pic>
        <p:nvPicPr>
          <p:cNvPr id="5122"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3376" t="18130" r="14879" b="23342"/>
          <a:stretch/>
        </p:blipFill>
        <p:spPr bwMode="auto">
          <a:xfrm>
            <a:off x="1763688" y="2537619"/>
            <a:ext cx="5544616" cy="352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18</a:t>
            </a:fld>
            <a:endParaRPr lang="es-MX"/>
          </a:p>
        </p:txBody>
      </p:sp>
      <p:sp>
        <p:nvSpPr>
          <p:cNvPr id="4" name="3 CuadroTexto"/>
          <p:cNvSpPr txBox="1"/>
          <p:nvPr/>
        </p:nvSpPr>
        <p:spPr>
          <a:xfrm>
            <a:off x="539552" y="1556792"/>
            <a:ext cx="7344816" cy="830997"/>
          </a:xfrm>
          <a:prstGeom prst="rect">
            <a:avLst/>
          </a:prstGeom>
          <a:noFill/>
        </p:spPr>
        <p:txBody>
          <a:bodyPr wrap="square" rtlCol="0">
            <a:spAutoFit/>
          </a:bodyPr>
          <a:lstStyle/>
          <a:p>
            <a:pPr algn="just"/>
            <a:r>
              <a:rPr lang="es-ES" sz="2400" dirty="0" smtClean="0"/>
              <a:t>Equilibrio en los mercados de bienes y de dinero y la balanza de pagos</a:t>
            </a:r>
            <a:endParaRPr lang="es-MX" sz="2400" dirty="0"/>
          </a:p>
        </p:txBody>
      </p:sp>
    </p:spTree>
    <p:extLst>
      <p:ext uri="{BB962C8B-B14F-4D97-AF65-F5344CB8AC3E}">
        <p14:creationId xmlns:p14="http://schemas.microsoft.com/office/powerpoint/2010/main" val="28255034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ES" b="1" dirty="0"/>
              <a:t>EL FUNCIONAMIENTO DE LAS POLÍTICAS MONETARIA</a:t>
            </a:r>
            <a:br>
              <a:rPr lang="es-ES" b="1" dirty="0"/>
            </a:br>
            <a:r>
              <a:rPr lang="es-ES" b="1" dirty="0"/>
              <a:t>Y FISCAL CON TIPOS DE CAMBIO FLEXIBLES</a:t>
            </a:r>
            <a:endParaRPr lang="es-MX" dirty="0"/>
          </a:p>
        </p:txBody>
      </p:sp>
      <p:sp>
        <p:nvSpPr>
          <p:cNvPr id="7" name="6 Marcador de texto"/>
          <p:cNvSpPr>
            <a:spLocks noGrp="1"/>
          </p:cNvSpPr>
          <p:nvPr>
            <p:ph type="body" idx="1"/>
          </p:nvPr>
        </p:nvSpPr>
        <p:spPr/>
        <p:txBody>
          <a:bodyPr/>
          <a:lstStyle/>
          <a:p>
            <a:endParaRPr lang="es-MX"/>
          </a:p>
        </p:txBody>
      </p:sp>
      <p:sp>
        <p:nvSpPr>
          <p:cNvPr id="2" name="1 Marcador de número de diapositiva"/>
          <p:cNvSpPr>
            <a:spLocks noGrp="1"/>
          </p:cNvSpPr>
          <p:nvPr>
            <p:ph type="sldNum" sz="quarter" idx="12"/>
          </p:nvPr>
        </p:nvSpPr>
        <p:spPr/>
        <p:txBody>
          <a:bodyPr/>
          <a:lstStyle/>
          <a:p>
            <a:fld id="{2D80DC42-E677-4C11-AA8D-63BB1DED79BB}" type="slidenum">
              <a:rPr lang="es-MX" smtClean="0"/>
              <a:t>19</a:t>
            </a:fld>
            <a:endParaRPr lang="es-MX"/>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636912"/>
            <a:ext cx="4257113" cy="25321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5691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Guión explicativo</a:t>
            </a:r>
            <a:endParaRPr lang="es-MX" dirty="0"/>
          </a:p>
        </p:txBody>
      </p:sp>
      <p:sp>
        <p:nvSpPr>
          <p:cNvPr id="3" name="2 Marcador de contenido"/>
          <p:cNvSpPr>
            <a:spLocks noGrp="1"/>
          </p:cNvSpPr>
          <p:nvPr>
            <p:ph sz="quarter" idx="1"/>
          </p:nvPr>
        </p:nvSpPr>
        <p:spPr/>
        <p:txBody>
          <a:bodyPr>
            <a:normAutofit lnSpcReduction="10000"/>
          </a:bodyPr>
          <a:lstStyle/>
          <a:p>
            <a:pPr algn="just"/>
            <a:r>
              <a:rPr lang="es-MX" dirty="0"/>
              <a:t>El siguiente material expone los principales aspectos teóricos </a:t>
            </a:r>
            <a:r>
              <a:rPr lang="es-MX" dirty="0" smtClean="0"/>
              <a:t>vinculados a la política macroeconómica (fiscal y monetaria) en el ámbito de tipos </a:t>
            </a:r>
            <a:r>
              <a:rPr lang="es-MX" dirty="0" smtClean="0"/>
              <a:t>de cambio flexibles </a:t>
            </a:r>
            <a:r>
              <a:rPr lang="es-MX" dirty="0" smtClean="0"/>
              <a:t>y la </a:t>
            </a:r>
            <a:r>
              <a:rPr lang="es-ES" dirty="0" smtClean="0"/>
              <a:t>movilidad </a:t>
            </a:r>
            <a:r>
              <a:rPr lang="es-ES" dirty="0" smtClean="0"/>
              <a:t>perfecto de </a:t>
            </a:r>
            <a:r>
              <a:rPr lang="es-ES" dirty="0"/>
              <a:t>capital</a:t>
            </a:r>
            <a:r>
              <a:rPr lang="es-MX" dirty="0"/>
              <a:t>, tema de la quinta unidad, en la cual se busca que el alumno identifique </a:t>
            </a:r>
            <a:r>
              <a:rPr lang="es-MX" dirty="0" smtClean="0"/>
              <a:t>los principales efectos de la expansión fiscal y monetaria en variables macroeconómicas clave de un país que cuenta con un tipo de cambio flexible. </a:t>
            </a:r>
            <a:endParaRPr lang="es-MX" dirty="0"/>
          </a:p>
          <a:p>
            <a:pPr algn="just"/>
            <a:r>
              <a:rPr lang="es-MX" dirty="0"/>
              <a:t>El apoyo didáctico está conformado por la fundamentación teórica y una actividad para el alumno con la finalidad de que comprenda la importancia de </a:t>
            </a:r>
            <a:r>
              <a:rPr lang="es-MX" dirty="0" smtClean="0"/>
              <a:t>la política macroeconómica en países que mantienen un régimen de tipo </a:t>
            </a:r>
            <a:r>
              <a:rPr lang="es-MX" dirty="0" smtClean="0"/>
              <a:t>de cambio </a:t>
            </a:r>
            <a:r>
              <a:rPr lang="es-MX" dirty="0" smtClean="0"/>
              <a:t>flexible y perfecta </a:t>
            </a:r>
            <a:r>
              <a:rPr lang="es-MX" dirty="0" err="1" smtClean="0"/>
              <a:t>mo</a:t>
            </a:r>
            <a:r>
              <a:rPr lang="es-ES" dirty="0" err="1" smtClean="0"/>
              <a:t>vilidad</a:t>
            </a:r>
            <a:r>
              <a:rPr lang="es-ES" dirty="0" smtClean="0"/>
              <a:t> </a:t>
            </a:r>
            <a:r>
              <a:rPr lang="es-ES" dirty="0"/>
              <a:t>de capital</a:t>
            </a:r>
            <a:r>
              <a:rPr lang="es-MX" dirty="0"/>
              <a:t>.</a:t>
            </a:r>
          </a:p>
          <a:p>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a:t>
            </a:fld>
            <a:endParaRPr lang="es-MX"/>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044"/>
          <a:stretch/>
        </p:blipFill>
        <p:spPr bwMode="auto">
          <a:xfrm>
            <a:off x="6948264" y="188640"/>
            <a:ext cx="1699983" cy="10801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79488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tipo de cambio en la macroeconomía</a:t>
            </a:r>
            <a:endParaRPr lang="es-MX" dirty="0"/>
          </a:p>
        </p:txBody>
      </p:sp>
      <p:sp>
        <p:nvSpPr>
          <p:cNvPr id="3" name="2 Marcador de contenido"/>
          <p:cNvSpPr>
            <a:spLocks noGrp="1"/>
          </p:cNvSpPr>
          <p:nvPr>
            <p:ph sz="quarter" idx="1"/>
          </p:nvPr>
        </p:nvSpPr>
        <p:spPr/>
        <p:txBody>
          <a:bodyPr>
            <a:normAutofit/>
          </a:bodyPr>
          <a:lstStyle/>
          <a:p>
            <a:pPr algn="just"/>
            <a:r>
              <a:rPr lang="es-ES" dirty="0"/>
              <a:t>Desde un punto de vista macroeconómico, con tipos de cambio flexibles, </a:t>
            </a:r>
            <a:r>
              <a:rPr lang="es-ES" dirty="0" smtClean="0"/>
              <a:t>en cualquier </a:t>
            </a:r>
            <a:r>
              <a:rPr lang="es-ES" dirty="0"/>
              <a:t>desequilibrio en la balanza por cuenta corriente es </a:t>
            </a:r>
            <a:r>
              <a:rPr lang="es-ES" dirty="0" smtClean="0"/>
              <a:t>automáticamente compensado </a:t>
            </a:r>
            <a:r>
              <a:rPr lang="es-ES" dirty="0"/>
              <a:t>por un saldo contrario en la balanza de capitales. </a:t>
            </a:r>
          </a:p>
          <a:p>
            <a:pPr algn="just"/>
            <a:r>
              <a:rPr lang="es-ES" dirty="0" smtClean="0"/>
              <a:t>En este sentido, las políticas monetaria y fiscal en un sistema de tipos de cambio flexibles operarían teniendo en cuenta las siguientes premisas:</a:t>
            </a:r>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20</a:t>
            </a:fld>
            <a:endParaRPr lang="es-MX"/>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437112"/>
            <a:ext cx="3384376" cy="18722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01426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 Tipo de cambio</a:t>
            </a:r>
            <a:endParaRPr lang="es-MX" dirty="0"/>
          </a:p>
        </p:txBody>
      </p:sp>
      <p:sp>
        <p:nvSpPr>
          <p:cNvPr id="3" name="2 Marcador de contenido"/>
          <p:cNvSpPr>
            <a:spLocks noGrp="1"/>
          </p:cNvSpPr>
          <p:nvPr>
            <p:ph sz="quarter" idx="1"/>
          </p:nvPr>
        </p:nvSpPr>
        <p:spPr/>
        <p:txBody>
          <a:bodyPr>
            <a:normAutofit/>
          </a:bodyPr>
          <a:lstStyle/>
          <a:p>
            <a:r>
              <a:rPr lang="es-ES" dirty="0" smtClean="0"/>
              <a:t>El </a:t>
            </a:r>
            <a:r>
              <a:rPr lang="es-ES" dirty="0"/>
              <a:t>tipo de cambio </a:t>
            </a:r>
            <a:r>
              <a:rPr lang="es-ES" dirty="0" smtClean="0"/>
              <a:t>variable </a:t>
            </a:r>
            <a:r>
              <a:rPr lang="es-ES" dirty="0"/>
              <a:t>con influencia en la competitividad </a:t>
            </a:r>
            <a:r>
              <a:rPr lang="es-ES" dirty="0" smtClean="0"/>
              <a:t>exterior de </a:t>
            </a:r>
            <a:r>
              <a:rPr lang="es-ES" dirty="0"/>
              <a:t>la economía, si </a:t>
            </a:r>
            <a:r>
              <a:rPr lang="es-ES" dirty="0" smtClean="0"/>
              <a:t>los </a:t>
            </a:r>
            <a:r>
              <a:rPr lang="es-ES" dirty="0"/>
              <a:t>precios están </a:t>
            </a:r>
            <a:r>
              <a:rPr lang="es-ES" dirty="0" smtClean="0"/>
              <a:t>dados entonces: </a:t>
            </a:r>
          </a:p>
          <a:p>
            <a:pPr lvl="1" algn="just"/>
            <a:r>
              <a:rPr lang="es-ES" dirty="0" smtClean="0"/>
              <a:t>Un tipo </a:t>
            </a:r>
            <a:r>
              <a:rPr lang="es-ES" dirty="0"/>
              <a:t>de cambio traería consigo un aumento de la </a:t>
            </a:r>
            <a:r>
              <a:rPr lang="es-ES" dirty="0" smtClean="0"/>
              <a:t>competitividad, </a:t>
            </a:r>
            <a:r>
              <a:rPr lang="es-ES" dirty="0"/>
              <a:t>y </a:t>
            </a:r>
            <a:endParaRPr lang="es-ES" dirty="0" smtClean="0"/>
          </a:p>
          <a:p>
            <a:pPr lvl="1"/>
            <a:r>
              <a:rPr lang="es-ES" dirty="0" smtClean="0"/>
              <a:t>Una ocasionaría </a:t>
            </a:r>
            <a:r>
              <a:rPr lang="es-ES" dirty="0"/>
              <a:t>una pérdida, al menos a corto plazo</a:t>
            </a:r>
            <a:r>
              <a:rPr lang="es-ES" dirty="0" smtClean="0"/>
              <a:t>.</a:t>
            </a:r>
          </a:p>
          <a:p>
            <a:pPr lvl="1"/>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21</a:t>
            </a:fld>
            <a:endParaRPr lang="es-MX"/>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861048"/>
            <a:ext cx="2520280" cy="25202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5112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 Cantidad </a:t>
            </a:r>
            <a:r>
              <a:rPr lang="es-ES" dirty="0" smtClean="0"/>
              <a:t>de dinero: exógena </a:t>
            </a:r>
            <a:endParaRPr lang="es-MX" dirty="0"/>
          </a:p>
        </p:txBody>
      </p:sp>
      <p:sp>
        <p:nvSpPr>
          <p:cNvPr id="3" name="2 Marcador de contenido"/>
          <p:cNvSpPr>
            <a:spLocks noGrp="1"/>
          </p:cNvSpPr>
          <p:nvPr>
            <p:ph sz="quarter" idx="1"/>
          </p:nvPr>
        </p:nvSpPr>
        <p:spPr/>
        <p:txBody>
          <a:bodyPr/>
          <a:lstStyle/>
          <a:p>
            <a:pPr algn="just"/>
            <a:r>
              <a:rPr lang="es-ES" dirty="0" smtClean="0"/>
              <a:t>Al flotar el tipo de cambio el Banco Central puede determinar el nivel de la oferta monetaria y la posición de la curva </a:t>
            </a:r>
            <a:r>
              <a:rPr lang="es-ES" i="1" dirty="0" smtClean="0"/>
              <a:t>LM</a:t>
            </a:r>
            <a:r>
              <a:rPr lang="es-ES" dirty="0" smtClean="0"/>
              <a:t>.</a:t>
            </a:r>
          </a:p>
          <a:p>
            <a:pPr algn="just"/>
            <a:r>
              <a:rPr lang="es-ES" dirty="0" smtClean="0"/>
              <a:t>La curva IS se desplazará a la derecha cuando el tipo de cambio se deprecia, en consecuencia se tendría un aumento de las exportaciones, y a la izquierda cuando el tipo de cambio se aprecia, es decir, una disminución de las exportaciones. </a:t>
            </a:r>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22</a:t>
            </a:fld>
            <a:endParaRPr lang="es-MX"/>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941168"/>
            <a:ext cx="3672408" cy="16668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745197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 Sensibilidad </a:t>
            </a:r>
            <a:r>
              <a:rPr lang="es-ES" dirty="0"/>
              <a:t>del sector externo </a:t>
            </a:r>
            <a:endParaRPr lang="es-MX" dirty="0"/>
          </a:p>
        </p:txBody>
      </p:sp>
      <p:sp>
        <p:nvSpPr>
          <p:cNvPr id="3" name="2 Marcador de contenido"/>
          <p:cNvSpPr>
            <a:spLocks noGrp="1"/>
          </p:cNvSpPr>
          <p:nvPr>
            <p:ph sz="quarter" idx="1"/>
          </p:nvPr>
        </p:nvSpPr>
        <p:spPr/>
        <p:txBody>
          <a:bodyPr>
            <a:normAutofit lnSpcReduction="10000"/>
          </a:bodyPr>
          <a:lstStyle/>
          <a:p>
            <a:pPr algn="just"/>
            <a:r>
              <a:rPr lang="es-ES" dirty="0"/>
              <a:t>El sector </a:t>
            </a:r>
            <a:r>
              <a:rPr lang="es-ES" dirty="0" smtClean="0"/>
              <a:t>exterior</a:t>
            </a:r>
            <a:r>
              <a:rPr lang="es-ES" i="1" dirty="0" smtClean="0"/>
              <a:t> es sensible  </a:t>
            </a:r>
            <a:r>
              <a:rPr lang="es-ES" dirty="0" smtClean="0"/>
              <a:t>a </a:t>
            </a:r>
            <a:r>
              <a:rPr lang="es-ES" dirty="0"/>
              <a:t>las diferencias entre el tipo de interés </a:t>
            </a:r>
            <a:r>
              <a:rPr lang="es-ES" dirty="0" smtClean="0"/>
              <a:t>nacional y </a:t>
            </a:r>
            <a:r>
              <a:rPr lang="es-ES" dirty="0"/>
              <a:t>el mundial; lo que en un contexto de alta movilidad internacional del </a:t>
            </a:r>
            <a:r>
              <a:rPr lang="es-ES" dirty="0" smtClean="0"/>
              <a:t>capital </a:t>
            </a:r>
            <a:r>
              <a:rPr lang="es-MX" dirty="0" smtClean="0"/>
              <a:t>implica </a:t>
            </a:r>
            <a:r>
              <a:rPr lang="es-MX" dirty="0"/>
              <a:t>que:</a:t>
            </a:r>
          </a:p>
          <a:p>
            <a:pPr lvl="1" algn="just"/>
            <a:r>
              <a:rPr lang="es-ES" dirty="0" smtClean="0"/>
              <a:t>Los </a:t>
            </a:r>
            <a:r>
              <a:rPr lang="es-ES" dirty="0"/>
              <a:t>puntos situados por encima de la línea corresponden a un superávit de </a:t>
            </a:r>
            <a:r>
              <a:rPr lang="es-ES" dirty="0" smtClean="0"/>
              <a:t>la Balanza </a:t>
            </a:r>
            <a:r>
              <a:rPr lang="es-ES" dirty="0"/>
              <a:t>de pagos y los situados por debajo a un déficit.</a:t>
            </a:r>
          </a:p>
          <a:p>
            <a:pPr lvl="1" algn="just"/>
            <a:r>
              <a:rPr lang="es-ES" dirty="0" smtClean="0"/>
              <a:t>Si </a:t>
            </a:r>
            <a:r>
              <a:rPr lang="es-ES" dirty="0"/>
              <a:t>el tipo de interés nacional fuera más bajo que el mundial, se </a:t>
            </a:r>
            <a:r>
              <a:rPr lang="es-ES" dirty="0" smtClean="0"/>
              <a:t>producirían grandes </a:t>
            </a:r>
            <a:r>
              <a:rPr lang="es-ES" dirty="0"/>
              <a:t>flujos de salida de capital que eliminarían cualquier superávit </a:t>
            </a:r>
            <a:r>
              <a:rPr lang="es-ES" dirty="0" smtClean="0"/>
              <a:t>por </a:t>
            </a:r>
            <a:r>
              <a:rPr lang="es-MX" dirty="0" smtClean="0"/>
              <a:t>cuenta </a:t>
            </a:r>
            <a:r>
              <a:rPr lang="es-MX" dirty="0"/>
              <a:t>corriente.</a:t>
            </a:r>
          </a:p>
          <a:p>
            <a:pPr lvl="1" algn="just"/>
            <a:r>
              <a:rPr lang="es-ES" dirty="0" smtClean="0"/>
              <a:t>Si </a:t>
            </a:r>
            <a:r>
              <a:rPr lang="es-ES" dirty="0"/>
              <a:t>fuera más alto que el del resto del mundo, los flujos de entrada de </a:t>
            </a:r>
            <a:r>
              <a:rPr lang="es-ES" dirty="0" smtClean="0"/>
              <a:t>capital eliminarían </a:t>
            </a:r>
            <a:r>
              <a:rPr lang="es-ES" dirty="0"/>
              <a:t>cualquier déficit por cuenta corriente.</a:t>
            </a:r>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23</a:t>
            </a:fld>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5589240"/>
            <a:ext cx="1872208"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4730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Política monetaria y los tipos de cambio flexibles</a:t>
            </a:r>
            <a:endParaRPr lang="es-MX" dirty="0"/>
          </a:p>
        </p:txBody>
      </p:sp>
      <p:pic>
        <p:nvPicPr>
          <p:cNvPr id="1026"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3776" t="22606" r="18596" b="19344"/>
          <a:stretch/>
        </p:blipFill>
        <p:spPr bwMode="auto">
          <a:xfrm>
            <a:off x="2123728" y="1556792"/>
            <a:ext cx="4608512" cy="2812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971600" y="4509120"/>
            <a:ext cx="7344816" cy="1938992"/>
          </a:xfrm>
          <a:prstGeom prst="rect">
            <a:avLst/>
          </a:prstGeom>
          <a:noFill/>
        </p:spPr>
        <p:txBody>
          <a:bodyPr wrap="square" rtlCol="0">
            <a:spAutoFit/>
          </a:bodyPr>
          <a:lstStyle/>
          <a:p>
            <a:pPr marL="342900" indent="-342900" algn="just">
              <a:buFont typeface="Arial" pitchFamily="34" charset="0"/>
              <a:buChar char="•"/>
            </a:pPr>
            <a:r>
              <a:rPr lang="es-ES" sz="2400" dirty="0"/>
              <a:t>En una política monetaria expansiva, la curva se desplazará hacia la derecha. La incidencia de dicha medida </a:t>
            </a:r>
            <a:r>
              <a:rPr lang="es-ES" sz="2400" dirty="0" smtClean="0"/>
              <a:t>se </a:t>
            </a:r>
            <a:r>
              <a:rPr lang="es-ES" sz="2400" dirty="0"/>
              <a:t>sitúa en el punto </a:t>
            </a:r>
            <a:r>
              <a:rPr lang="es-ES" sz="2000" i="1" dirty="0" smtClean="0"/>
              <a:t>E</a:t>
            </a:r>
            <a:r>
              <a:rPr lang="es-ES" sz="2400" i="1" dirty="0" smtClean="0"/>
              <a:t>´</a:t>
            </a:r>
            <a:r>
              <a:rPr lang="es-ES" sz="2400" dirty="0" smtClean="0"/>
              <a:t> </a:t>
            </a:r>
            <a:r>
              <a:rPr lang="es-ES" sz="2400" dirty="0"/>
              <a:t>con una expansión de </a:t>
            </a:r>
            <a:r>
              <a:rPr lang="es-ES" sz="2400" i="1" dirty="0" smtClean="0"/>
              <a:t>Y</a:t>
            </a:r>
            <a:r>
              <a:rPr lang="es-ES" sz="2400" dirty="0" smtClean="0"/>
              <a:t> </a:t>
            </a:r>
            <a:r>
              <a:rPr lang="es-ES" sz="2400" dirty="0" err="1" smtClean="0"/>
              <a:t>y</a:t>
            </a:r>
            <a:r>
              <a:rPr lang="es-ES" sz="2400" dirty="0" smtClean="0"/>
              <a:t> </a:t>
            </a:r>
            <a:r>
              <a:rPr lang="es-ES" sz="2400" dirty="0"/>
              <a:t>una disminución </a:t>
            </a:r>
            <a:r>
              <a:rPr lang="es-ES" sz="2400" dirty="0" smtClean="0"/>
              <a:t>en </a:t>
            </a:r>
            <a:r>
              <a:rPr lang="es-ES" sz="2400" i="1" dirty="0" smtClean="0"/>
              <a:t>i</a:t>
            </a:r>
            <a:r>
              <a:rPr lang="es-ES" sz="2400" dirty="0" smtClean="0"/>
              <a:t>. </a:t>
            </a:r>
          </a:p>
          <a:p>
            <a:pPr marL="342900" indent="-342900" algn="just">
              <a:buFont typeface="Arial" pitchFamily="34" charset="0"/>
              <a:buChar char="•"/>
            </a:pPr>
            <a:r>
              <a:rPr lang="es-ES" sz="2400" dirty="0" smtClean="0"/>
              <a:t>El </a:t>
            </a:r>
            <a:r>
              <a:rPr lang="es-ES" sz="2400" dirty="0"/>
              <a:t>descenso del tipo de interés provoca unas salidas de capitales que originan una depreciación del tipo de cambio</a:t>
            </a:r>
            <a:r>
              <a:rPr lang="es-ES" sz="2400" dirty="0" smtClean="0"/>
              <a:t>.</a:t>
            </a:r>
            <a:endParaRPr lang="es-MX" sz="2400"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24</a:t>
            </a:fld>
            <a:endParaRPr lang="es-MX"/>
          </a:p>
        </p:txBody>
      </p:sp>
    </p:spTree>
    <p:extLst>
      <p:ext uri="{BB962C8B-B14F-4D97-AF65-F5344CB8AC3E}">
        <p14:creationId xmlns:p14="http://schemas.microsoft.com/office/powerpoint/2010/main" val="29774001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La </a:t>
            </a:r>
            <a:r>
              <a:rPr lang="es-ES" dirty="0"/>
              <a:t>depreciación afecta a su vez positivamente a la </a:t>
            </a:r>
            <a:r>
              <a:rPr lang="es-ES" dirty="0" smtClean="0"/>
              <a:t> competitividad </a:t>
            </a:r>
            <a:r>
              <a:rPr lang="es-ES" dirty="0"/>
              <a:t>de los productos de </a:t>
            </a:r>
            <a:r>
              <a:rPr lang="es-ES" dirty="0" smtClean="0"/>
              <a:t>exportación del </a:t>
            </a:r>
            <a:r>
              <a:rPr lang="es-ES" dirty="0"/>
              <a:t>país en cuestión, por lo que el incremento de las exportaciones netas </a:t>
            </a:r>
            <a:r>
              <a:rPr lang="es-ES" dirty="0" smtClean="0"/>
              <a:t>hace que </a:t>
            </a:r>
            <a:r>
              <a:rPr lang="es-ES" dirty="0"/>
              <a:t>la curva </a:t>
            </a:r>
            <a:r>
              <a:rPr lang="es-ES" i="1" dirty="0" smtClean="0"/>
              <a:t>IS</a:t>
            </a:r>
            <a:r>
              <a:rPr lang="es-ES" dirty="0" smtClean="0"/>
              <a:t> se </a:t>
            </a:r>
            <a:r>
              <a:rPr lang="es-ES" dirty="0"/>
              <a:t>desplace hacia arriba y a la derecha, hasta finalizar en el nuevo </a:t>
            </a:r>
            <a:r>
              <a:rPr lang="es-ES" dirty="0" smtClean="0"/>
              <a:t>punto de equilibrio </a:t>
            </a:r>
            <a:r>
              <a:rPr lang="es-ES" i="1" dirty="0" smtClean="0"/>
              <a:t>E´´</a:t>
            </a:r>
            <a:r>
              <a:rPr lang="es-ES" dirty="0" smtClean="0"/>
              <a:t>, </a:t>
            </a:r>
            <a:r>
              <a:rPr lang="es-ES" dirty="0"/>
              <a:t>en donde la producción y la renta han aumentado. </a:t>
            </a:r>
            <a:endParaRPr lang="es-ES" dirty="0" smtClean="0"/>
          </a:p>
          <a:p>
            <a:pPr algn="just"/>
            <a:r>
              <a:rPr lang="es-ES" dirty="0" smtClean="0"/>
              <a:t>Cuando los tipos de cambio son flexibles, la política monetaria es eficaz para incidir sobre el nivel de renta vía del tipo de cambio y no del tipo de interés.</a:t>
            </a:r>
            <a:endParaRPr lang="es-ES"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25</a:t>
            </a:fld>
            <a:endParaRPr lang="es-MX"/>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5256204"/>
            <a:ext cx="1803648" cy="139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74348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política fiscal y los tipos de cambio flexibles</a:t>
            </a:r>
            <a:endParaRPr lang="es-MX" dirty="0"/>
          </a:p>
        </p:txBody>
      </p:sp>
      <p:sp>
        <p:nvSpPr>
          <p:cNvPr id="3" name="2 Marcador de contenido"/>
          <p:cNvSpPr>
            <a:spLocks noGrp="1"/>
          </p:cNvSpPr>
          <p:nvPr>
            <p:ph sz="quarter" idx="1"/>
          </p:nvPr>
        </p:nvSpPr>
        <p:spPr>
          <a:xfrm>
            <a:off x="914400" y="1447800"/>
            <a:ext cx="7772400" cy="4933528"/>
          </a:xfrm>
        </p:spPr>
        <p:txBody>
          <a:bodyPr>
            <a:normAutofit fontScale="77500" lnSpcReduction="20000"/>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pPr algn="just"/>
            <a:r>
              <a:rPr lang="es-ES" dirty="0" smtClean="0"/>
              <a:t>Si la política fiscal es </a:t>
            </a:r>
            <a:r>
              <a:rPr lang="es-ES" dirty="0"/>
              <a:t>expansiva (incremento del gasto público</a:t>
            </a:r>
            <a:r>
              <a:rPr lang="es-ES" dirty="0" smtClean="0"/>
              <a:t>), la </a:t>
            </a:r>
            <a:r>
              <a:rPr lang="es-ES" dirty="0"/>
              <a:t>curva </a:t>
            </a:r>
            <a:r>
              <a:rPr lang="es-ES" dirty="0" smtClean="0"/>
              <a:t>se </a:t>
            </a:r>
            <a:r>
              <a:rPr lang="es-ES" dirty="0"/>
              <a:t>desplazará hacia la derecha, </a:t>
            </a:r>
            <a:r>
              <a:rPr lang="es-ES" dirty="0" smtClean="0"/>
              <a:t>situándose en </a:t>
            </a:r>
            <a:r>
              <a:rPr lang="es-ES" dirty="0"/>
              <a:t>el punto </a:t>
            </a:r>
            <a:r>
              <a:rPr lang="es-ES" i="1" dirty="0" smtClean="0"/>
              <a:t>E´ </a:t>
            </a:r>
            <a:r>
              <a:rPr lang="es-ES" dirty="0" smtClean="0"/>
              <a:t>con </a:t>
            </a:r>
            <a:r>
              <a:rPr lang="es-ES" dirty="0"/>
              <a:t>valores más </a:t>
            </a:r>
            <a:r>
              <a:rPr lang="es-ES" dirty="0" smtClean="0"/>
              <a:t>altos de </a:t>
            </a:r>
            <a:r>
              <a:rPr lang="es-ES" i="1" dirty="0" smtClean="0"/>
              <a:t>i</a:t>
            </a:r>
            <a:r>
              <a:rPr lang="es-ES" dirty="0" smtClean="0"/>
              <a:t> e </a:t>
            </a:r>
            <a:r>
              <a:rPr lang="es-ES" i="1" dirty="0" smtClean="0"/>
              <a:t>Y</a:t>
            </a:r>
            <a:r>
              <a:rPr lang="es-ES" dirty="0" smtClean="0"/>
              <a:t>. </a:t>
            </a:r>
          </a:p>
          <a:p>
            <a:pPr algn="just"/>
            <a:r>
              <a:rPr lang="es-ES" dirty="0" smtClean="0"/>
              <a:t>El tipo </a:t>
            </a:r>
            <a:r>
              <a:rPr lang="es-ES" dirty="0"/>
              <a:t>de interés nacional </a:t>
            </a:r>
            <a:r>
              <a:rPr lang="es-ES" dirty="0" smtClean="0"/>
              <a:t>(</a:t>
            </a:r>
            <a:r>
              <a:rPr lang="es-ES" i="1" dirty="0" smtClean="0"/>
              <a:t>i</a:t>
            </a:r>
            <a:r>
              <a:rPr lang="es-ES" dirty="0" smtClean="0"/>
              <a:t>) no puede </a:t>
            </a:r>
            <a:r>
              <a:rPr lang="es-ES" dirty="0"/>
              <a:t>superar el mundial </a:t>
            </a:r>
            <a:r>
              <a:rPr lang="es-ES" dirty="0" smtClean="0"/>
              <a:t>(</a:t>
            </a:r>
            <a:r>
              <a:rPr lang="es-ES" i="1" dirty="0" smtClean="0"/>
              <a:t>i*</a:t>
            </a:r>
            <a:r>
              <a:rPr lang="es-ES" dirty="0" smtClean="0"/>
              <a:t>). </a:t>
            </a:r>
            <a:endParaRPr lang="es-MX"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544" t="25544" r="19858" b="23054"/>
          <a:stretch/>
        </p:blipFill>
        <p:spPr bwMode="auto">
          <a:xfrm>
            <a:off x="2256503" y="1622323"/>
            <a:ext cx="5161936" cy="2886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2D80DC42-E677-4C11-AA8D-63BB1DED79BB}" type="slidenum">
              <a:rPr lang="es-MX" smtClean="0"/>
              <a:t>26</a:t>
            </a:fld>
            <a:endParaRPr lang="es-MX"/>
          </a:p>
        </p:txBody>
      </p:sp>
    </p:spTree>
    <p:extLst>
      <p:ext uri="{BB962C8B-B14F-4D97-AF65-F5344CB8AC3E}">
        <p14:creationId xmlns:p14="http://schemas.microsoft.com/office/powerpoint/2010/main" val="57333616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En </a:t>
            </a:r>
            <a:r>
              <a:rPr lang="es-ES" dirty="0"/>
              <a:t>esta situación se producirían unas entradas de capital que </a:t>
            </a:r>
            <a:r>
              <a:rPr lang="es-ES" dirty="0" smtClean="0"/>
              <a:t>provocarían:</a:t>
            </a:r>
          </a:p>
          <a:p>
            <a:pPr lvl="1" algn="just"/>
            <a:r>
              <a:rPr lang="es-ES" dirty="0" smtClean="0"/>
              <a:t> Apreciación del tipo </a:t>
            </a:r>
            <a:r>
              <a:rPr lang="es-ES" dirty="0"/>
              <a:t>de cambio</a:t>
            </a:r>
            <a:r>
              <a:rPr lang="es-ES" dirty="0" smtClean="0"/>
              <a:t>,</a:t>
            </a:r>
          </a:p>
          <a:p>
            <a:pPr lvl="1" algn="just"/>
            <a:r>
              <a:rPr lang="es-ES" dirty="0" smtClean="0"/>
              <a:t>Pérdida </a:t>
            </a:r>
            <a:r>
              <a:rPr lang="es-ES" dirty="0"/>
              <a:t>de </a:t>
            </a:r>
            <a:r>
              <a:rPr lang="es-ES" dirty="0" smtClean="0"/>
              <a:t>competitividad</a:t>
            </a:r>
          </a:p>
          <a:p>
            <a:pPr lvl="1" algn="just"/>
            <a:r>
              <a:rPr lang="es-ES" dirty="0"/>
              <a:t>U</a:t>
            </a:r>
            <a:r>
              <a:rPr lang="es-ES" dirty="0" smtClean="0"/>
              <a:t>n </a:t>
            </a:r>
            <a:r>
              <a:rPr lang="es-ES" dirty="0"/>
              <a:t>desplazamiento en dirección opuesta de la curva hasta su posición inicial. </a:t>
            </a:r>
            <a:endParaRPr lang="es-ES" dirty="0" smtClean="0"/>
          </a:p>
          <a:p>
            <a:pPr algn="just"/>
            <a:r>
              <a:rPr lang="es-ES" dirty="0" smtClean="0"/>
              <a:t>El </a:t>
            </a:r>
            <a:r>
              <a:rPr lang="es-ES" dirty="0"/>
              <a:t>deterioro de la balanza comercial contrarresta en su totalidad el efecto expansivo inicial de la política fiscal. </a:t>
            </a:r>
            <a:endParaRPr lang="es-ES" dirty="0" smtClean="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27</a:t>
            </a:fld>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941169"/>
            <a:ext cx="2540893" cy="144582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45749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 </a:t>
            </a:r>
            <a:endParaRPr lang="es-MX" dirty="0"/>
          </a:p>
        </p:txBody>
      </p:sp>
      <p:sp>
        <p:nvSpPr>
          <p:cNvPr id="3" name="2 Marcador de contenido"/>
          <p:cNvSpPr>
            <a:spLocks noGrp="1"/>
          </p:cNvSpPr>
          <p:nvPr>
            <p:ph sz="quarter" idx="1"/>
          </p:nvPr>
        </p:nvSpPr>
        <p:spPr/>
        <p:txBody>
          <a:bodyPr/>
          <a:lstStyle/>
          <a:p>
            <a:pPr algn="just"/>
            <a:r>
              <a:rPr lang="es-MX" dirty="0"/>
              <a:t>Bajo un sistema de tipos de cambio flexibles, la política fiscal es ineficaz, puesto que su efecto expansivo es contrarrestado por el desequilibrio que origina en el sector exterior, al expandirse las importaciones y contraerse las exportaciones. </a:t>
            </a:r>
          </a:p>
          <a:p>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28</a:t>
            </a:fld>
            <a:endParaRPr lang="es-MX"/>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280" y="3933056"/>
            <a:ext cx="3893046" cy="194652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20301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74638"/>
            <a:ext cx="8352928" cy="1143000"/>
          </a:xfrm>
        </p:spPr>
        <p:txBody>
          <a:bodyPr>
            <a:normAutofit fontScale="90000"/>
          </a:bodyPr>
          <a:lstStyle/>
          <a:p>
            <a:r>
              <a:rPr lang="es-ES" dirty="0" smtClean="0"/>
              <a:t>Funcionamiento de las políticas monetaria y fiscal en una economía abierta</a:t>
            </a:r>
            <a:endParaRPr lang="es-MX" dirty="0"/>
          </a:p>
        </p:txBody>
      </p:sp>
      <p:pic>
        <p:nvPicPr>
          <p:cNvPr id="1026"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25047" t="21593" r="21821" b="9555"/>
          <a:stretch/>
        </p:blipFill>
        <p:spPr bwMode="auto">
          <a:xfrm>
            <a:off x="683568" y="1700808"/>
            <a:ext cx="8280920" cy="398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2D80DC42-E677-4C11-AA8D-63BB1DED79BB}" type="slidenum">
              <a:rPr lang="es-MX" smtClean="0"/>
              <a:t>29</a:t>
            </a:fld>
            <a:endParaRPr lang="es-MX"/>
          </a:p>
        </p:txBody>
      </p:sp>
    </p:spTree>
    <p:extLst>
      <p:ext uri="{BB962C8B-B14F-4D97-AF65-F5344CB8AC3E}">
        <p14:creationId xmlns:p14="http://schemas.microsoft.com/office/powerpoint/2010/main" val="36474295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 </a:t>
            </a:r>
            <a:endParaRPr lang="es-MX" dirty="0"/>
          </a:p>
        </p:txBody>
      </p:sp>
      <p:sp>
        <p:nvSpPr>
          <p:cNvPr id="3" name="2 Marcador de contenido"/>
          <p:cNvSpPr>
            <a:spLocks noGrp="1"/>
          </p:cNvSpPr>
          <p:nvPr>
            <p:ph sz="quarter" idx="1"/>
          </p:nvPr>
        </p:nvSpPr>
        <p:spPr/>
        <p:txBody>
          <a:bodyPr/>
          <a:lstStyle/>
          <a:p>
            <a:pPr algn="just"/>
            <a:r>
              <a:rPr lang="es-MX" dirty="0" smtClean="0"/>
              <a:t>En el ámbito del régimen de tipo de cambio flexible el Banco Central permite que las fuerzas del mercado cambiario influyan en el valor del tipo de cambio, lo cual condiciona en forma específica los resultados de la política fiscal y monetaria y de sus efectos en variables macroeconómicas clave, como lo son: la producción, las tasas de interés y el nivel de precios.</a:t>
            </a:r>
          </a:p>
          <a:p>
            <a:pPr algn="just"/>
            <a:r>
              <a:rPr lang="es-MX" dirty="0" smtClean="0"/>
              <a:t> El objetivo general se centra en que el alumno describa los principales efectos de las políticas fiscales y monetarias en una nación con un régimen de tipo de cambio flexible. </a:t>
            </a:r>
            <a:endParaRPr lang="es-MX" dirty="0"/>
          </a:p>
          <a:p>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3</a:t>
            </a:fld>
            <a:endParaRPr lang="es-MX"/>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7992" y="188640"/>
            <a:ext cx="2286496" cy="101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424063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a:t>LOS DILEMAS DE LA POLÍTICA </a:t>
            </a:r>
            <a:r>
              <a:rPr lang="es-ES" sz="3200" dirty="0" smtClean="0"/>
              <a:t>ECONÓMICA </a:t>
            </a:r>
            <a:r>
              <a:rPr lang="es-MX" sz="3200" dirty="0" smtClean="0"/>
              <a:t>EN </a:t>
            </a:r>
            <a:r>
              <a:rPr lang="es-MX" sz="3200" dirty="0"/>
              <a:t>UNA ECONOMÍA ABIERTA</a:t>
            </a:r>
          </a:p>
        </p:txBody>
      </p:sp>
      <p:sp>
        <p:nvSpPr>
          <p:cNvPr id="3" name="2 Marcador de contenido"/>
          <p:cNvSpPr>
            <a:spLocks noGrp="1"/>
          </p:cNvSpPr>
          <p:nvPr>
            <p:ph sz="quarter" idx="1"/>
          </p:nvPr>
        </p:nvSpPr>
        <p:spPr/>
        <p:txBody>
          <a:bodyPr>
            <a:normAutofit/>
          </a:bodyPr>
          <a:lstStyle/>
          <a:p>
            <a:r>
              <a:rPr lang="es-ES" dirty="0" smtClean="0"/>
              <a:t>1er dilema: ¿Qué sistema de tipos de cambio es más adecuado para una economía abierta: el fijo o el flexible?</a:t>
            </a:r>
          </a:p>
          <a:p>
            <a:r>
              <a:rPr lang="es-ES" dirty="0" smtClean="0"/>
              <a:t>2do dilema: Equilibrio interno versus equilibrio externo</a:t>
            </a:r>
          </a:p>
          <a:p>
            <a:endParaRPr lang="es-ES" dirty="0"/>
          </a:p>
          <a:p>
            <a:r>
              <a:rPr lang="es-ES" dirty="0" smtClean="0"/>
              <a:t>A continuación se describen: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2791" y="3861048"/>
            <a:ext cx="2755378" cy="206387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D80DC42-E677-4C11-AA8D-63BB1DED79BB}" type="slidenum">
              <a:rPr lang="es-MX" smtClean="0"/>
              <a:t>30</a:t>
            </a:fld>
            <a:endParaRPr lang="es-MX"/>
          </a:p>
        </p:txBody>
      </p:sp>
    </p:spTree>
    <p:extLst>
      <p:ext uri="{BB962C8B-B14F-4D97-AF65-F5344CB8AC3E}">
        <p14:creationId xmlns:p14="http://schemas.microsoft.com/office/powerpoint/2010/main" val="28663001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88640"/>
            <a:ext cx="7772400" cy="1719064"/>
          </a:xfrm>
        </p:spPr>
        <p:txBody>
          <a:bodyPr>
            <a:normAutofit/>
          </a:bodyPr>
          <a:lstStyle/>
          <a:p>
            <a:r>
              <a:rPr lang="es-ES" sz="3200" dirty="0"/>
              <a:t>1er dilema: ¿Qué sistema de tipos de cambio es más adecuado para una economía abierta: el fijo o el flexible</a:t>
            </a:r>
            <a:r>
              <a:rPr lang="es-ES" sz="3200" dirty="0" smtClean="0"/>
              <a:t>?</a:t>
            </a:r>
            <a:endParaRPr lang="es-MX" sz="3200" dirty="0"/>
          </a:p>
        </p:txBody>
      </p:sp>
      <p:sp>
        <p:nvSpPr>
          <p:cNvPr id="3" name="2 Marcador de contenido"/>
          <p:cNvSpPr>
            <a:spLocks noGrp="1"/>
          </p:cNvSpPr>
          <p:nvPr>
            <p:ph sz="quarter" idx="1"/>
          </p:nvPr>
        </p:nvSpPr>
        <p:spPr>
          <a:xfrm>
            <a:off x="914400" y="1988840"/>
            <a:ext cx="7772400" cy="4030960"/>
          </a:xfrm>
        </p:spPr>
        <p:txBody>
          <a:bodyPr>
            <a:normAutofit fontScale="85000" lnSpcReduction="10000"/>
          </a:bodyPr>
          <a:lstStyle/>
          <a:p>
            <a:pPr algn="just"/>
            <a:r>
              <a:rPr lang="es-ES" dirty="0"/>
              <a:t>Las políticas de tipo de cambio pretenden solucionar un problema fundamental: la </a:t>
            </a:r>
            <a:r>
              <a:rPr lang="es-ES" dirty="0" smtClean="0"/>
              <a:t>variabilidad. </a:t>
            </a:r>
            <a:endParaRPr lang="es-ES" dirty="0"/>
          </a:p>
          <a:p>
            <a:pPr algn="just"/>
            <a:r>
              <a:rPr lang="es-ES" dirty="0"/>
              <a:t>Pueden diferenciarse dos clases de variabilidad del tipo de cambio:</a:t>
            </a:r>
          </a:p>
          <a:p>
            <a:pPr lvl="1" algn="just"/>
            <a:r>
              <a:rPr lang="es-ES" dirty="0" smtClean="0"/>
              <a:t>La </a:t>
            </a:r>
            <a:r>
              <a:rPr lang="es-ES" dirty="0"/>
              <a:t>primera supone la oscilación de los tipos de cambio durante un período corto de tiempo (día a día, mes a mes), como </a:t>
            </a:r>
            <a:r>
              <a:rPr lang="es-ES" dirty="0" smtClean="0"/>
              <a:t>cualquier </a:t>
            </a:r>
            <a:r>
              <a:rPr lang="es-ES" dirty="0"/>
              <a:t>clase de activo. </a:t>
            </a:r>
            <a:endParaRPr lang="es-ES" dirty="0" smtClean="0"/>
          </a:p>
          <a:p>
            <a:pPr lvl="1" algn="just"/>
            <a:r>
              <a:rPr lang="es-ES" dirty="0" smtClean="0"/>
              <a:t>La </a:t>
            </a:r>
            <a:r>
              <a:rPr lang="es-ES" dirty="0"/>
              <a:t>desalineación consiste en la desviación persistente de un tipo de cambio respecto a su nivel competitivo a largo plazo.</a:t>
            </a:r>
          </a:p>
          <a:p>
            <a:pPr algn="just"/>
            <a:r>
              <a:rPr lang="es-ES" dirty="0" smtClean="0"/>
              <a:t>Los </a:t>
            </a:r>
            <a:r>
              <a:rPr lang="es-ES" dirty="0"/>
              <a:t>costes de la desalineación son muy superiores a los ocasionados por la variabilidad. </a:t>
            </a:r>
            <a:endParaRPr lang="es-ES" dirty="0" smtClean="0"/>
          </a:p>
          <a:p>
            <a:pPr algn="just"/>
            <a:r>
              <a:rPr lang="es-ES" dirty="0" smtClean="0"/>
              <a:t>En </a:t>
            </a:r>
            <a:r>
              <a:rPr lang="es-ES" dirty="0"/>
              <a:t>este sentido, ¿qué papel pueden jugar las políticas cambiarias</a:t>
            </a:r>
            <a:r>
              <a:rPr lang="es-ES" dirty="0" smtClean="0"/>
              <a:t>? Los </a:t>
            </a:r>
            <a:r>
              <a:rPr lang="es-ES" dirty="0"/>
              <a:t>análisis tradicionales de dichas políticas han girado en torno a la elección entre tipos de cambio fijos o flexibles.</a:t>
            </a:r>
          </a:p>
          <a:p>
            <a:pPr algn="just"/>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6558" y="5661248"/>
            <a:ext cx="1685922" cy="9441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D80DC42-E677-4C11-AA8D-63BB1DED79BB}" type="slidenum">
              <a:rPr lang="es-MX" smtClean="0"/>
              <a:t>31</a:t>
            </a:fld>
            <a:endParaRPr lang="es-MX"/>
          </a:p>
        </p:txBody>
      </p:sp>
    </p:spTree>
    <p:extLst>
      <p:ext uri="{BB962C8B-B14F-4D97-AF65-F5344CB8AC3E}">
        <p14:creationId xmlns:p14="http://schemas.microsoft.com/office/powerpoint/2010/main" val="18757192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Defensores de un sistema de tipos flexibles </a:t>
            </a:r>
            <a:endParaRPr lang="es-MX" dirty="0"/>
          </a:p>
        </p:txBody>
      </p:sp>
      <p:sp>
        <p:nvSpPr>
          <p:cNvPr id="3" name="2 Marcador de contenido"/>
          <p:cNvSpPr>
            <a:spLocks noGrp="1"/>
          </p:cNvSpPr>
          <p:nvPr>
            <p:ph sz="quarter" idx="1"/>
          </p:nvPr>
        </p:nvSpPr>
        <p:spPr>
          <a:xfrm>
            <a:off x="914400" y="1447800"/>
            <a:ext cx="7330008" cy="4572000"/>
          </a:xfrm>
        </p:spPr>
        <p:txBody>
          <a:bodyPr>
            <a:normAutofit fontScale="92500" lnSpcReduction="20000"/>
          </a:bodyPr>
          <a:lstStyle/>
          <a:p>
            <a:pPr marL="514350" indent="-514350" algn="just">
              <a:buFont typeface="+mj-lt"/>
              <a:buAutoNum type="arabicPeriod"/>
            </a:pPr>
            <a:r>
              <a:rPr lang="es-MX" dirty="0" smtClean="0"/>
              <a:t>Los </a:t>
            </a:r>
            <a:r>
              <a:rPr lang="es-MX" dirty="0"/>
              <a:t>tipos flexibles permitirían a los países </a:t>
            </a:r>
            <a:r>
              <a:rPr lang="es-MX" dirty="0" smtClean="0"/>
              <a:t>controlar sus propias ofertas monetarias, puesto que no habría variación en el componente exterior de la base monetaria. </a:t>
            </a:r>
            <a:endParaRPr lang="es-MX" dirty="0"/>
          </a:p>
          <a:p>
            <a:pPr marL="514350" indent="-514350" algn="just">
              <a:buFont typeface="+mj-lt"/>
              <a:buAutoNum type="arabicPeriod"/>
            </a:pPr>
            <a:r>
              <a:rPr lang="es-MX" dirty="0" smtClean="0"/>
              <a:t>Los </a:t>
            </a:r>
            <a:r>
              <a:rPr lang="es-MX" dirty="0"/>
              <a:t>tipos flexibles harían que la </a:t>
            </a:r>
            <a:r>
              <a:rPr lang="es-MX" dirty="0" smtClean="0"/>
              <a:t>política monetaria expansionistas operara más sobre el output real y el empleo por la vía de los efectos positivos de la depreciación, inducida en las exportaciones netas. </a:t>
            </a:r>
          </a:p>
          <a:p>
            <a:pPr marL="514350" indent="-514350" algn="just">
              <a:buFont typeface="+mj-lt"/>
              <a:buAutoNum type="arabicPeriod"/>
            </a:pPr>
            <a:r>
              <a:rPr lang="es-MX" dirty="0" smtClean="0"/>
              <a:t>Los </a:t>
            </a:r>
            <a:r>
              <a:rPr lang="es-MX" dirty="0"/>
              <a:t>tipos flexibles </a:t>
            </a:r>
            <a:r>
              <a:rPr lang="es-MX" dirty="0" smtClean="0"/>
              <a:t>aíslan a un país de las perturbaciones en el exterior, pero </a:t>
            </a:r>
            <a:r>
              <a:rPr lang="es-ES" dirty="0" smtClean="0"/>
              <a:t>hacen </a:t>
            </a:r>
            <a:r>
              <a:rPr lang="es-ES" dirty="0"/>
              <a:t>soportar completamente las consecuencias de las perturbaciones que </a:t>
            </a:r>
            <a:r>
              <a:rPr lang="es-ES" dirty="0" smtClean="0"/>
              <a:t>se originan </a:t>
            </a:r>
            <a:r>
              <a:rPr lang="es-ES" dirty="0"/>
              <a:t>en el propio país.</a:t>
            </a:r>
          </a:p>
          <a:p>
            <a:pPr marL="514350" indent="-514350" algn="just">
              <a:buFont typeface="+mj-lt"/>
              <a:buAutoNum type="arabicPeriod"/>
            </a:pPr>
            <a:r>
              <a:rPr lang="es-MX" dirty="0" smtClean="0"/>
              <a:t>La </a:t>
            </a:r>
            <a:r>
              <a:rPr lang="es-MX" dirty="0"/>
              <a:t>flexibilidad de los tipos de </a:t>
            </a:r>
            <a:r>
              <a:rPr lang="es-MX" dirty="0" smtClean="0"/>
              <a:t>cambio permite y posibilita los ajustes en el sector real de la economía.</a:t>
            </a:r>
            <a:endParaRPr lang="es-MX" dirty="0"/>
          </a:p>
        </p:txBody>
      </p:sp>
      <p:sp>
        <p:nvSpPr>
          <p:cNvPr id="4" name="3 Marcador de número de diapositiva"/>
          <p:cNvSpPr>
            <a:spLocks noGrp="1"/>
          </p:cNvSpPr>
          <p:nvPr>
            <p:ph type="sldNum" sz="quarter" idx="12"/>
          </p:nvPr>
        </p:nvSpPr>
        <p:spPr/>
        <p:txBody>
          <a:bodyPr/>
          <a:lstStyle/>
          <a:p>
            <a:fld id="{2D80DC42-E677-4C11-AA8D-63BB1DED79BB}" type="slidenum">
              <a:rPr lang="es-MX" smtClean="0"/>
              <a:t>32</a:t>
            </a:fld>
            <a:endParaRPr lang="es-MX"/>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5517232"/>
            <a:ext cx="1918519" cy="109168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558028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Desventajas de la flexibilidad cambiaria</a:t>
            </a:r>
            <a:endParaRPr lang="es-MX" dirty="0"/>
          </a:p>
        </p:txBody>
      </p:sp>
      <p:sp>
        <p:nvSpPr>
          <p:cNvPr id="3" name="2 Marcador de contenido"/>
          <p:cNvSpPr>
            <a:spLocks noGrp="1"/>
          </p:cNvSpPr>
          <p:nvPr>
            <p:ph sz="quarter" idx="1"/>
          </p:nvPr>
        </p:nvSpPr>
        <p:spPr/>
        <p:txBody>
          <a:bodyPr>
            <a:normAutofit lnSpcReduction="10000"/>
          </a:bodyPr>
          <a:lstStyle/>
          <a:p>
            <a:pPr marL="514350" indent="-514350" algn="just">
              <a:buFont typeface="+mj-lt"/>
              <a:buAutoNum type="arabicPeriod"/>
            </a:pPr>
            <a:r>
              <a:rPr lang="es-MX" dirty="0" smtClean="0"/>
              <a:t>Propicia </a:t>
            </a:r>
            <a:r>
              <a:rPr lang="es-MX" dirty="0"/>
              <a:t>una excesiva </a:t>
            </a:r>
            <a:r>
              <a:rPr lang="es-MX" dirty="0" smtClean="0"/>
              <a:t>volatilidad cambiaria que </a:t>
            </a:r>
            <a:r>
              <a:rPr lang="es-MX" dirty="0"/>
              <a:t>genera incertidumbre, la </a:t>
            </a:r>
            <a:r>
              <a:rPr lang="es-MX" dirty="0" smtClean="0"/>
              <a:t>cual </a:t>
            </a:r>
            <a:r>
              <a:rPr lang="es-ES" dirty="0" smtClean="0"/>
              <a:t>a </a:t>
            </a:r>
            <a:r>
              <a:rPr lang="es-ES" dirty="0"/>
              <a:t>medio y largo plazo tenderá a reducir el volumen de comercio internacional </a:t>
            </a:r>
            <a:r>
              <a:rPr lang="es-ES" dirty="0" smtClean="0"/>
              <a:t>y desalentará </a:t>
            </a:r>
            <a:r>
              <a:rPr lang="es-ES" dirty="0"/>
              <a:t>los flujos de capital, todo lo cual afectará negativamente al </a:t>
            </a:r>
            <a:r>
              <a:rPr lang="es-ES" dirty="0" smtClean="0"/>
              <a:t>crecimiento y </a:t>
            </a:r>
            <a:r>
              <a:rPr lang="es-ES" dirty="0"/>
              <a:t>el desarrollo económicos de los diferentes países.</a:t>
            </a:r>
          </a:p>
          <a:p>
            <a:pPr marL="514350" indent="-514350" algn="just">
              <a:buFont typeface="+mj-lt"/>
              <a:buAutoNum type="arabicPeriod"/>
            </a:pPr>
            <a:r>
              <a:rPr lang="es-ES" dirty="0" smtClean="0"/>
              <a:t>Es </a:t>
            </a:r>
            <a:r>
              <a:rPr lang="es-ES" dirty="0"/>
              <a:t>un sistema cambiario más inflacionario. Fundamentalmente porque no </a:t>
            </a:r>
            <a:r>
              <a:rPr lang="es-ES" dirty="0" smtClean="0"/>
              <a:t>impone una </a:t>
            </a:r>
            <a:r>
              <a:rPr lang="es-ES" dirty="0"/>
              <a:t>disciplina monetaria a las autoridades económicas.</a:t>
            </a:r>
          </a:p>
          <a:p>
            <a:pPr marL="514350" indent="-514350" algn="just">
              <a:buFont typeface="+mj-lt"/>
              <a:buAutoNum type="arabicPeriod"/>
            </a:pPr>
            <a:r>
              <a:rPr lang="es-ES" dirty="0" smtClean="0"/>
              <a:t>No </a:t>
            </a:r>
            <a:r>
              <a:rPr lang="es-ES" dirty="0"/>
              <a:t>facilita el ajuste de los desequilibrios en las balanzas de pagos, </a:t>
            </a:r>
            <a:r>
              <a:rPr lang="es-ES" dirty="0" smtClean="0"/>
              <a:t>incrementando la </a:t>
            </a:r>
            <a:r>
              <a:rPr lang="es-ES" dirty="0"/>
              <a:t>brecha existente entre la Balanza de pagos real y la de equilibrio.</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188640"/>
            <a:ext cx="1785836" cy="102564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D80DC42-E677-4C11-AA8D-63BB1DED79BB}" type="slidenum">
              <a:rPr lang="es-MX" smtClean="0"/>
              <a:t>33</a:t>
            </a:fld>
            <a:endParaRPr lang="es-MX"/>
          </a:p>
        </p:txBody>
      </p:sp>
    </p:spTree>
    <p:extLst>
      <p:ext uri="{BB962C8B-B14F-4D97-AF65-F5344CB8AC3E}">
        <p14:creationId xmlns:p14="http://schemas.microsoft.com/office/powerpoint/2010/main" val="32005636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Actividad </a:t>
            </a:r>
            <a:endParaRPr lang="es-MX" dirty="0"/>
          </a:p>
        </p:txBody>
      </p:sp>
      <p:sp>
        <p:nvSpPr>
          <p:cNvPr id="3" name="2 Marcador de contenido"/>
          <p:cNvSpPr>
            <a:spLocks noGrp="1"/>
          </p:cNvSpPr>
          <p:nvPr>
            <p:ph sz="quarter" idx="1"/>
          </p:nvPr>
        </p:nvSpPr>
        <p:spPr/>
        <p:txBody>
          <a:bodyPr/>
          <a:lstStyle/>
          <a:p>
            <a:pPr algn="just"/>
            <a:r>
              <a:rPr lang="es-ES" dirty="0" smtClean="0"/>
              <a:t>Realiza un estudio sobre el tipo de cambio flexible y su impacto en la economía mexicana a partir de la apertura comercial en </a:t>
            </a:r>
            <a:r>
              <a:rPr lang="es-ES" dirty="0" smtClean="0"/>
              <a:t>1994.</a:t>
            </a:r>
            <a:endParaRPr lang="es-MX"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16632"/>
            <a:ext cx="2520280" cy="1231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2D80DC42-E677-4C11-AA8D-63BB1DED79BB}" type="slidenum">
              <a:rPr lang="es-MX" smtClean="0"/>
              <a:t>34</a:t>
            </a:fld>
            <a:endParaRPr lang="es-MX"/>
          </a:p>
        </p:txBody>
      </p:sp>
    </p:spTree>
    <p:extLst>
      <p:ext uri="{BB962C8B-B14F-4D97-AF65-F5344CB8AC3E}">
        <p14:creationId xmlns:p14="http://schemas.microsoft.com/office/powerpoint/2010/main" val="5019322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MX" dirty="0"/>
          </a:p>
        </p:txBody>
      </p:sp>
      <p:sp>
        <p:nvSpPr>
          <p:cNvPr id="3" name="2 Marcador de contenido"/>
          <p:cNvSpPr>
            <a:spLocks noGrp="1"/>
          </p:cNvSpPr>
          <p:nvPr>
            <p:ph sz="quarter" idx="1"/>
          </p:nvPr>
        </p:nvSpPr>
        <p:spPr/>
        <p:txBody>
          <a:bodyPr/>
          <a:lstStyle/>
          <a:p>
            <a:pPr algn="just"/>
            <a:r>
              <a:rPr lang="es-ES" dirty="0"/>
              <a:t>Las coordenadas básicas del sector exterior (régimen de tipo de cambio, </a:t>
            </a:r>
            <a:r>
              <a:rPr lang="es-ES" dirty="0" smtClean="0"/>
              <a:t>movilidad del </a:t>
            </a:r>
            <a:r>
              <a:rPr lang="es-ES" dirty="0"/>
              <a:t>capital, etc.) ejercen una influencia decisiva en la instrumentación de </a:t>
            </a:r>
            <a:r>
              <a:rPr lang="es-ES" dirty="0" smtClean="0"/>
              <a:t>la </a:t>
            </a:r>
            <a:r>
              <a:rPr lang="es-MX" dirty="0" smtClean="0"/>
              <a:t>política </a:t>
            </a:r>
            <a:r>
              <a:rPr lang="es-MX" dirty="0"/>
              <a:t>económica. A tales efectos, el modelo </a:t>
            </a:r>
            <a:r>
              <a:rPr lang="es-MX" dirty="0" err="1"/>
              <a:t>Mundell</a:t>
            </a:r>
            <a:r>
              <a:rPr lang="es-MX" dirty="0"/>
              <a:t>-Fleming es </a:t>
            </a:r>
            <a:r>
              <a:rPr lang="es-MX" dirty="0" smtClean="0"/>
              <a:t>instructivo</a:t>
            </a:r>
            <a:r>
              <a:rPr lang="es-MX" dirty="0"/>
              <a:t>.</a:t>
            </a:r>
            <a:endParaRPr lang="es-ES" dirty="0" smtClean="0"/>
          </a:p>
          <a:p>
            <a:pPr algn="just"/>
            <a:r>
              <a:rPr lang="es-ES" dirty="0" smtClean="0"/>
              <a:t>Con </a:t>
            </a:r>
            <a:r>
              <a:rPr lang="es-ES" dirty="0"/>
              <a:t>tipos de cambio flexibles, la política monetaria es muy eficaz y la política </a:t>
            </a:r>
            <a:r>
              <a:rPr lang="es-ES" dirty="0" smtClean="0"/>
              <a:t>fiscal ineficaz </a:t>
            </a:r>
            <a:r>
              <a:rPr lang="es-ES" dirty="0"/>
              <a:t>en cuanto a sus posibilidades de afectar al nivel de producción.</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16632"/>
            <a:ext cx="320675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D80DC42-E677-4C11-AA8D-63BB1DED79BB}" type="slidenum">
              <a:rPr lang="es-MX" smtClean="0"/>
              <a:t>35</a:t>
            </a:fld>
            <a:endParaRPr lang="es-MX"/>
          </a:p>
        </p:txBody>
      </p:sp>
    </p:spTree>
    <p:extLst>
      <p:ext uri="{BB962C8B-B14F-4D97-AF65-F5344CB8AC3E}">
        <p14:creationId xmlns:p14="http://schemas.microsoft.com/office/powerpoint/2010/main" val="36683719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 bibliográficas </a:t>
            </a:r>
            <a:endParaRPr lang="es-MX" dirty="0"/>
          </a:p>
        </p:txBody>
      </p:sp>
      <p:sp>
        <p:nvSpPr>
          <p:cNvPr id="3" name="2 Marcador de contenido"/>
          <p:cNvSpPr>
            <a:spLocks noGrp="1"/>
          </p:cNvSpPr>
          <p:nvPr>
            <p:ph sz="quarter" idx="1"/>
          </p:nvPr>
        </p:nvSpPr>
        <p:spPr/>
        <p:txBody>
          <a:bodyPr/>
          <a:lstStyle/>
          <a:p>
            <a:r>
              <a:rPr lang="es-ES" dirty="0"/>
              <a:t>Cuadrado, J. (2006). Política Económica. 3ra edición. México: Mc. Graw. Hill. </a:t>
            </a:r>
            <a:endParaRPr lang="es-ES" dirty="0" smtClean="0"/>
          </a:p>
          <a:p>
            <a:r>
              <a:rPr lang="es-MX" dirty="0" err="1"/>
              <a:t>Dornbusch</a:t>
            </a:r>
            <a:r>
              <a:rPr lang="es-MX" dirty="0"/>
              <a:t>, R., Fischer, S. y </a:t>
            </a:r>
            <a:r>
              <a:rPr lang="es-MX" dirty="0" err="1"/>
              <a:t>Startz</a:t>
            </a:r>
            <a:r>
              <a:rPr lang="es-MX" dirty="0"/>
              <a:t>, R. (2009). </a:t>
            </a:r>
            <a:r>
              <a:rPr lang="es-MX" dirty="0" smtClean="0"/>
              <a:t>Macroeconomía</a:t>
            </a:r>
            <a:r>
              <a:rPr lang="es-MX" b="1" dirty="0"/>
              <a:t>.</a:t>
            </a:r>
            <a:r>
              <a:rPr lang="es-MX" b="1" dirty="0" smtClean="0"/>
              <a:t> </a:t>
            </a:r>
            <a:r>
              <a:rPr lang="es-MX" dirty="0"/>
              <a:t>10ª. </a:t>
            </a:r>
            <a:r>
              <a:rPr lang="es-MX" dirty="0" smtClean="0"/>
              <a:t>Edición. México: Mc </a:t>
            </a:r>
            <a:r>
              <a:rPr lang="es-MX" dirty="0"/>
              <a:t>Graw </a:t>
            </a:r>
            <a:r>
              <a:rPr lang="es-MX" dirty="0" smtClean="0"/>
              <a:t>Hill</a:t>
            </a:r>
            <a:r>
              <a:rPr lang="es-MX" dirty="0"/>
              <a:t>.</a:t>
            </a:r>
            <a:endParaRPr lang="es-MX" dirty="0"/>
          </a:p>
          <a:p>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179891"/>
            <a:ext cx="1232885" cy="1232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2D80DC42-E677-4C11-AA8D-63BB1DED79BB}" type="slidenum">
              <a:rPr lang="es-MX" smtClean="0"/>
              <a:t>36</a:t>
            </a:fld>
            <a:endParaRPr lang="es-MX"/>
          </a:p>
        </p:txBody>
      </p:sp>
    </p:spTree>
    <p:extLst>
      <p:ext uri="{BB962C8B-B14F-4D97-AF65-F5344CB8AC3E}">
        <p14:creationId xmlns:p14="http://schemas.microsoft.com/office/powerpoint/2010/main" val="31776595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03232" cy="1143000"/>
          </a:xfrm>
        </p:spPr>
        <p:txBody>
          <a:bodyPr>
            <a:noAutofit/>
          </a:bodyPr>
          <a:lstStyle/>
          <a:p>
            <a:r>
              <a:rPr lang="es-ES" sz="2800" dirty="0"/>
              <a:t>LA POLÍTICA ECONÓMICA EN UNA ECONOMÍA ABIERTA:</a:t>
            </a:r>
            <a:br>
              <a:rPr lang="es-ES" sz="2800" dirty="0"/>
            </a:br>
            <a:r>
              <a:rPr lang="es-MX" sz="2800" dirty="0"/>
              <a:t>EL MODELO </a:t>
            </a:r>
            <a:r>
              <a:rPr lang="es-MX" sz="2800" dirty="0" smtClean="0"/>
              <a:t>MUNDELL-FLEMING (</a:t>
            </a:r>
            <a:r>
              <a:rPr lang="es-MX" sz="2800" dirty="0" smtClean="0"/>
              <a:t>IS-LM-BP)</a:t>
            </a:r>
            <a:endParaRPr lang="es-MX" sz="2800" dirty="0"/>
          </a:p>
        </p:txBody>
      </p:sp>
      <p:sp>
        <p:nvSpPr>
          <p:cNvPr id="3" name="2 Marcador de contenido"/>
          <p:cNvSpPr>
            <a:spLocks noGrp="1"/>
          </p:cNvSpPr>
          <p:nvPr>
            <p:ph sz="quarter" idx="1"/>
          </p:nvPr>
        </p:nvSpPr>
        <p:spPr/>
        <p:txBody>
          <a:bodyPr>
            <a:normAutofit/>
          </a:bodyPr>
          <a:lstStyle/>
          <a:p>
            <a:pPr algn="just"/>
            <a:r>
              <a:rPr lang="es-ES" dirty="0"/>
              <a:t>El análisis de las políticas monetaria y fiscal en una economía abierta, bajo </a:t>
            </a:r>
            <a:r>
              <a:rPr lang="es-ES" dirty="0" smtClean="0"/>
              <a:t>condiciones de </a:t>
            </a:r>
            <a:r>
              <a:rPr lang="es-ES" dirty="0"/>
              <a:t>alta movilidad del capital, se ha basado </a:t>
            </a:r>
            <a:r>
              <a:rPr lang="es-ES" dirty="0" smtClean="0"/>
              <a:t>en el modelo </a:t>
            </a:r>
            <a:r>
              <a:rPr lang="es-ES" dirty="0" err="1" smtClean="0"/>
              <a:t>Mundell</a:t>
            </a:r>
            <a:r>
              <a:rPr lang="es-ES" dirty="0" smtClean="0"/>
              <a:t>-Fleming, </a:t>
            </a:r>
            <a:r>
              <a:rPr lang="es-ES" dirty="0"/>
              <a:t>que no es otra cosa que una ampliación del </a:t>
            </a:r>
            <a:r>
              <a:rPr lang="es-ES" dirty="0" smtClean="0"/>
              <a:t>modelo IS – LM, incluyendo </a:t>
            </a:r>
            <a:r>
              <a:rPr lang="es-ES" dirty="0"/>
              <a:t>el sector exterior. </a:t>
            </a:r>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4</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6613" y="3861048"/>
            <a:ext cx="23907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3400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Dos importantes cuestiones del Modelo </a:t>
            </a:r>
            <a:r>
              <a:rPr lang="es-ES" dirty="0" err="1" smtClean="0"/>
              <a:t>Mundell</a:t>
            </a:r>
            <a:r>
              <a:rPr lang="es-ES" dirty="0" smtClean="0"/>
              <a:t>-Fleming:</a:t>
            </a:r>
            <a:endParaRPr lang="es-MX" dirty="0"/>
          </a:p>
        </p:txBody>
      </p:sp>
      <p:sp>
        <p:nvSpPr>
          <p:cNvPr id="3" name="2 Marcador de contenido"/>
          <p:cNvSpPr>
            <a:spLocks noGrp="1"/>
          </p:cNvSpPr>
          <p:nvPr>
            <p:ph sz="quarter" idx="1"/>
          </p:nvPr>
        </p:nvSpPr>
        <p:spPr/>
        <p:txBody>
          <a:bodyPr>
            <a:normAutofit/>
          </a:bodyPr>
          <a:lstStyle/>
          <a:p>
            <a:pPr marL="514350" indent="-514350" algn="just">
              <a:buFont typeface="+mj-lt"/>
              <a:buAutoNum type="alphaLcParenR"/>
            </a:pPr>
            <a:r>
              <a:rPr lang="es-ES" dirty="0" smtClean="0"/>
              <a:t>Se </a:t>
            </a:r>
            <a:r>
              <a:rPr lang="es-ES" dirty="0"/>
              <a:t>produce la igualación internacional de los tipos de interés nominales, </a:t>
            </a:r>
            <a:r>
              <a:rPr lang="es-ES" dirty="0" smtClean="0"/>
              <a:t>al suponer </a:t>
            </a:r>
            <a:r>
              <a:rPr lang="es-ES" dirty="0"/>
              <a:t>expectativas estáticas sobre el tipo de cambio.</a:t>
            </a:r>
          </a:p>
          <a:p>
            <a:pPr marL="514350" indent="-514350" algn="just">
              <a:buFont typeface="+mj-lt"/>
              <a:buAutoNum type="alphaLcParenR"/>
            </a:pPr>
            <a:r>
              <a:rPr lang="es-ES" dirty="0" smtClean="0"/>
              <a:t>El tipo </a:t>
            </a:r>
            <a:r>
              <a:rPr lang="es-ES" dirty="0"/>
              <a:t>de cambio influye en el equilibrio macroeconómico, pues al </a:t>
            </a:r>
            <a:r>
              <a:rPr lang="es-ES" dirty="0" smtClean="0"/>
              <a:t>estar dados </a:t>
            </a:r>
            <a:r>
              <a:rPr lang="es-ES" dirty="0"/>
              <a:t>los precios internos (ausencia de inflación) y externos (los tipos de </a:t>
            </a:r>
            <a:r>
              <a:rPr lang="es-ES" dirty="0" smtClean="0"/>
              <a:t>cambio nominal </a:t>
            </a:r>
            <a:r>
              <a:rPr lang="es-ES" dirty="0"/>
              <a:t>y real oscilan en el mismo sentido), las variaciones del tipo </a:t>
            </a:r>
            <a:r>
              <a:rPr lang="es-ES" dirty="0" smtClean="0"/>
              <a:t>de cambio </a:t>
            </a:r>
            <a:r>
              <a:rPr lang="es-ES" dirty="0"/>
              <a:t>afectan a los términos de intercambio, es decir, a la </a:t>
            </a:r>
            <a:r>
              <a:rPr lang="es-ES" dirty="0" smtClean="0"/>
              <a:t>competitividad exterior </a:t>
            </a:r>
            <a:r>
              <a:rPr lang="es-MX" dirty="0" smtClean="0"/>
              <a:t>de </a:t>
            </a:r>
            <a:r>
              <a:rPr lang="es-MX" dirty="0"/>
              <a:t>la economía.</a:t>
            </a: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5</a:t>
            </a:fld>
            <a:endParaRPr lang="es-MX"/>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0953" y="5280576"/>
            <a:ext cx="2001127" cy="133165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368720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10146"/>
          </a:xfrm>
        </p:spPr>
        <p:txBody>
          <a:bodyPr>
            <a:noAutofit/>
          </a:bodyPr>
          <a:lstStyle/>
          <a:p>
            <a:r>
              <a:rPr lang="es-ES" sz="2800" dirty="0" smtClean="0"/>
              <a:t>Sectores que estudia el modelo </a:t>
            </a:r>
            <a:r>
              <a:rPr lang="es-ES" sz="2800" dirty="0" err="1" smtClean="0"/>
              <a:t>Mundell</a:t>
            </a:r>
            <a:r>
              <a:rPr lang="es-ES" sz="2800" dirty="0" smtClean="0"/>
              <a:t> – Fleming en una economía abierta</a:t>
            </a:r>
            <a:endParaRPr lang="es-MX" sz="2800" dirty="0"/>
          </a:p>
        </p:txBody>
      </p:sp>
      <p:sp>
        <p:nvSpPr>
          <p:cNvPr id="3" name="2 Marcador de contenido"/>
          <p:cNvSpPr>
            <a:spLocks noGrp="1"/>
          </p:cNvSpPr>
          <p:nvPr>
            <p:ph sz="quarter" idx="1"/>
          </p:nvPr>
        </p:nvSpPr>
        <p:spPr/>
        <p:txBody>
          <a:bodyPr/>
          <a:lstStyle/>
          <a:p>
            <a:r>
              <a:rPr lang="es-ES" dirty="0" smtClean="0"/>
              <a:t>Sector real </a:t>
            </a:r>
          </a:p>
          <a:p>
            <a:r>
              <a:rPr lang="es-ES" dirty="0" smtClean="0"/>
              <a:t>Sector monetario</a:t>
            </a:r>
          </a:p>
          <a:p>
            <a:r>
              <a:rPr lang="es-ES" dirty="0" smtClean="0"/>
              <a:t>Sector exterior</a:t>
            </a:r>
            <a:endParaRPr lang="es-MX"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665637" y="3573016"/>
            <a:ext cx="7218731" cy="282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6</a:t>
            </a:fld>
            <a:endParaRPr lang="es-MX"/>
          </a:p>
        </p:txBody>
      </p:sp>
    </p:spTree>
    <p:extLst>
      <p:ext uri="{BB962C8B-B14F-4D97-AF65-F5344CB8AC3E}">
        <p14:creationId xmlns:p14="http://schemas.microsoft.com/office/powerpoint/2010/main" val="8020455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Mercado de bienes y servicios (sector real)</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En </a:t>
            </a:r>
            <a:r>
              <a:rPr lang="es-ES" dirty="0"/>
              <a:t>una economía abierta, una parte de la producción interior se vende a </a:t>
            </a:r>
            <a:r>
              <a:rPr lang="es-ES" dirty="0" smtClean="0"/>
              <a:t>extranjeros [</a:t>
            </a:r>
            <a:r>
              <a:rPr lang="es-ES" dirty="0"/>
              <a:t>exportaciones </a:t>
            </a:r>
            <a:r>
              <a:rPr lang="es-ES" dirty="0" smtClean="0"/>
              <a:t>(X)] </a:t>
            </a:r>
            <a:r>
              <a:rPr lang="es-ES" dirty="0"/>
              <a:t>y una parte del gasto de los residente nacionales se destina a </a:t>
            </a:r>
            <a:r>
              <a:rPr lang="es-ES" dirty="0" smtClean="0"/>
              <a:t>comprar bienes </a:t>
            </a:r>
            <a:r>
              <a:rPr lang="es-ES" dirty="0"/>
              <a:t>extranjeros [importaciones </a:t>
            </a:r>
            <a:r>
              <a:rPr lang="es-ES" dirty="0" smtClean="0"/>
              <a:t>(M)], </a:t>
            </a:r>
            <a:r>
              <a:rPr lang="es-ES" dirty="0"/>
              <a:t>resultando por diferencia entre ambos </a:t>
            </a:r>
            <a:r>
              <a:rPr lang="es-ES" dirty="0" smtClean="0"/>
              <a:t>conceptos (X– M) </a:t>
            </a:r>
            <a:r>
              <a:rPr lang="es-ES" dirty="0"/>
              <a:t>un saldo que vamos a denominar </a:t>
            </a:r>
            <a:r>
              <a:rPr lang="es-ES" dirty="0" smtClean="0"/>
              <a:t>exportaciones </a:t>
            </a:r>
            <a:r>
              <a:rPr lang="es-ES" dirty="0"/>
              <a:t>netas </a:t>
            </a:r>
            <a:r>
              <a:rPr lang="es-ES" dirty="0" smtClean="0"/>
              <a:t>(XN), </a:t>
            </a:r>
            <a:r>
              <a:rPr lang="es-ES" dirty="0"/>
              <a:t>que están </a:t>
            </a:r>
            <a:r>
              <a:rPr lang="es-ES" dirty="0" smtClean="0"/>
              <a:t>relacionadas de </a:t>
            </a:r>
            <a:r>
              <a:rPr lang="es-ES" dirty="0"/>
              <a:t>forma inversa con el tipo de cambio </a:t>
            </a:r>
            <a:r>
              <a:rPr lang="es-ES" dirty="0" smtClean="0"/>
              <a:t>(</a:t>
            </a:r>
            <a:r>
              <a:rPr lang="es-ES" i="1" dirty="0" smtClean="0"/>
              <a:t>e</a:t>
            </a:r>
            <a:r>
              <a:rPr lang="es-ES" dirty="0" smtClean="0"/>
              <a:t>) </a:t>
            </a:r>
            <a:r>
              <a:rPr lang="es-ES" dirty="0"/>
              <a:t>de la moneda nacional</a:t>
            </a:r>
            <a:r>
              <a:rPr lang="es-ES" dirty="0" smtClean="0"/>
              <a:t>.</a:t>
            </a:r>
            <a:endParaRPr lang="es-ES"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7</a:t>
            </a:fld>
            <a:endParaRPr lang="es-MX"/>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9536" y="4595918"/>
            <a:ext cx="3038648" cy="18871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46760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Matemáticamente</a:t>
            </a:r>
            <a:endParaRPr lang="es-MX" dirty="0"/>
          </a:p>
        </p:txBody>
      </p:sp>
      <p:sp>
        <p:nvSpPr>
          <p:cNvPr id="3" name="2 Marcador de contenido"/>
          <p:cNvSpPr>
            <a:spLocks noGrp="1"/>
          </p:cNvSpPr>
          <p:nvPr>
            <p:ph sz="quarter" idx="1"/>
          </p:nvPr>
        </p:nvSpPr>
        <p:spPr/>
        <p:txBody>
          <a:bodyPr>
            <a:normAutofit/>
          </a:bodyPr>
          <a:lstStyle/>
          <a:p>
            <a:r>
              <a:rPr lang="es-ES" dirty="0" smtClean="0"/>
              <a:t>El equilibrio en este mercado puede expresarse como:  </a:t>
            </a:r>
          </a:p>
          <a:p>
            <a:pPr marL="0" indent="0" algn="ctr">
              <a:buNone/>
            </a:pPr>
            <a:r>
              <a:rPr lang="es-ES" dirty="0" smtClean="0"/>
              <a:t>Y = C+I+G+XN	(1)</a:t>
            </a:r>
            <a:endParaRPr lang="es-MX" dirty="0" smtClean="0"/>
          </a:p>
          <a:p>
            <a:pPr algn="just"/>
            <a:r>
              <a:rPr lang="es-ES" dirty="0" smtClean="0"/>
              <a:t>En </a:t>
            </a:r>
            <a:r>
              <a:rPr lang="es-ES" dirty="0"/>
              <a:t>forma de función, la curva </a:t>
            </a:r>
            <a:r>
              <a:rPr lang="es-ES" i="1" dirty="0" smtClean="0"/>
              <a:t>IS </a:t>
            </a:r>
            <a:r>
              <a:rPr lang="es-ES" dirty="0"/>
              <a:t>puede representarse como:</a:t>
            </a:r>
          </a:p>
          <a:p>
            <a:pPr marL="0" indent="0" algn="ctr">
              <a:buNone/>
            </a:pPr>
            <a:r>
              <a:rPr lang="es-MX" i="1" dirty="0" smtClean="0"/>
              <a:t>Y = C(Y – T) + I(i) + G + XN(e)	</a:t>
            </a:r>
            <a:r>
              <a:rPr lang="es-MX" dirty="0" smtClean="0"/>
              <a:t>(2)</a:t>
            </a:r>
            <a:endParaRPr lang="es-MX" dirty="0"/>
          </a:p>
          <a:p>
            <a:pPr algn="just"/>
            <a:r>
              <a:rPr lang="es-ES" dirty="0"/>
              <a:t>Existen numerosas combinaciones de </a:t>
            </a:r>
            <a:r>
              <a:rPr lang="es-ES" i="1" dirty="0" smtClean="0"/>
              <a:t>i </a:t>
            </a:r>
            <a:r>
              <a:rPr lang="es-ES" dirty="0"/>
              <a:t>e </a:t>
            </a:r>
            <a:r>
              <a:rPr lang="es-ES" i="1" dirty="0" smtClean="0"/>
              <a:t>Y </a:t>
            </a:r>
            <a:r>
              <a:rPr lang="es-ES" dirty="0"/>
              <a:t>para las cuales la expresión (2) se cumple</a:t>
            </a:r>
            <a:r>
              <a:rPr lang="es-ES" dirty="0" smtClean="0"/>
              <a:t>.</a:t>
            </a:r>
            <a:endParaRPr lang="es-ES"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8</a:t>
            </a:fld>
            <a:endParaRPr lang="es-MX"/>
          </a:p>
        </p:txBody>
      </p:sp>
    </p:spTree>
    <p:extLst>
      <p:ext uri="{BB962C8B-B14F-4D97-AF65-F5344CB8AC3E}">
        <p14:creationId xmlns:p14="http://schemas.microsoft.com/office/powerpoint/2010/main" val="297337877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pic>
        <p:nvPicPr>
          <p:cNvPr id="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752168" y="1340768"/>
            <a:ext cx="7276216" cy="352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55576" y="4941168"/>
            <a:ext cx="7272808" cy="1631216"/>
          </a:xfrm>
          <a:prstGeom prst="rect">
            <a:avLst/>
          </a:prstGeom>
          <a:noFill/>
        </p:spPr>
        <p:txBody>
          <a:bodyPr wrap="square" rtlCol="0">
            <a:spAutoFit/>
          </a:bodyPr>
          <a:lstStyle/>
          <a:p>
            <a:pPr algn="just"/>
            <a:r>
              <a:rPr lang="es-ES" sz="2000" dirty="0" smtClean="0"/>
              <a:t>La </a:t>
            </a:r>
            <a:r>
              <a:rPr lang="es-ES" sz="2000" dirty="0"/>
              <a:t>curva IS, que sigue 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
        <p:nvSpPr>
          <p:cNvPr id="5" name="4 Marcador de número de diapositiva"/>
          <p:cNvSpPr>
            <a:spLocks noGrp="1"/>
          </p:cNvSpPr>
          <p:nvPr>
            <p:ph type="sldNum" sz="quarter" idx="4294967295"/>
          </p:nvPr>
        </p:nvSpPr>
        <p:spPr>
          <a:xfrm>
            <a:off x="8129016" y="5734050"/>
            <a:ext cx="609600" cy="521208"/>
          </a:xfrm>
          <a:prstGeom prst="rect">
            <a:avLst/>
          </a:prstGeom>
        </p:spPr>
        <p:txBody>
          <a:bodyPr/>
          <a:lstStyle/>
          <a:p>
            <a:fld id="{125F13CF-71CB-4626-8E1A-468B046DEC4C}" type="slidenum">
              <a:rPr lang="es-MX" smtClean="0"/>
              <a:t>9</a:t>
            </a:fld>
            <a:endParaRPr lang="es-MX"/>
          </a:p>
        </p:txBody>
      </p:sp>
    </p:spTree>
    <p:extLst>
      <p:ext uri="{BB962C8B-B14F-4D97-AF65-F5344CB8AC3E}">
        <p14:creationId xmlns:p14="http://schemas.microsoft.com/office/powerpoint/2010/main" val="5591390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687</TotalTime>
  <Words>2234</Words>
  <Application>Microsoft Office PowerPoint</Application>
  <PresentationFormat>Presentación en pantalla (4:3)</PresentationFormat>
  <Paragraphs>177</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Equidad</vt:lpstr>
      <vt:lpstr>Tipos de cambio flexible y movilidad del capital</vt:lpstr>
      <vt:lpstr>Guión explicativo</vt:lpstr>
      <vt:lpstr>Introducción </vt:lpstr>
      <vt:lpstr>LA POLÍTICA ECONÓMICA EN UNA ECONOMÍA ABIERTA: EL MODELO MUNDELL-FLEMING (IS-LM-BP)</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EL FUNCIONAMIENTO DE LAS POLÍTICAS MONETARIA Y FISCAL CON TIPOS DE CAMBIO FLEXIBLES</vt:lpstr>
      <vt:lpstr>Los tipo de cambio en la macroeconomía</vt:lpstr>
      <vt:lpstr>a) Tipo de cambio</vt:lpstr>
      <vt:lpstr>b) Cantidad de dinero: exógena </vt:lpstr>
      <vt:lpstr>c) Sensibilidad del sector externo </vt:lpstr>
      <vt:lpstr>Política monetaria y los tipos de cambio flexibles</vt:lpstr>
      <vt:lpstr>Continuación </vt:lpstr>
      <vt:lpstr>La política fiscal y los tipos de cambio flexibles</vt:lpstr>
      <vt:lpstr>Continuación </vt:lpstr>
      <vt:lpstr>En resumen </vt:lpstr>
      <vt:lpstr>Funcionamiento de las políticas monetaria y fiscal en una economía abierta</vt:lpstr>
      <vt:lpstr>LOS DILEMAS DE LA POLÍTICA ECONÓMICA EN UNA ECONOMÍA ABIERTA</vt:lpstr>
      <vt:lpstr>1er dilema: ¿Qué sistema de tipos de cambio es más adecuado para una economía abierta: el fijo o el flexible?</vt:lpstr>
      <vt:lpstr>Defensores de un sistema de tipos flexibles </vt:lpstr>
      <vt:lpstr>Desventajas de la flexibilidad cambiaria</vt:lpstr>
      <vt:lpstr>Actividad </vt:lpstr>
      <vt:lpstr>Conclusiones </vt:lpstr>
      <vt:lpstr>Referencias bibliográficas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cabio flexible y Movilidad del capital</dc:title>
  <dc:creator>DELL PC</dc:creator>
  <cp:lastModifiedBy>DELL PC</cp:lastModifiedBy>
  <cp:revision>35</cp:revision>
  <dcterms:created xsi:type="dcterms:W3CDTF">2017-10-16T19:39:27Z</dcterms:created>
  <dcterms:modified xsi:type="dcterms:W3CDTF">2017-10-20T19:26:51Z</dcterms:modified>
</cp:coreProperties>
</file>