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1"/>
  </p:notesMasterIdLst>
  <p:sldIdLst>
    <p:sldId id="256" r:id="rId2"/>
    <p:sldId id="292" r:id="rId3"/>
    <p:sldId id="293" r:id="rId4"/>
    <p:sldId id="257" r:id="rId5"/>
    <p:sldId id="258" r:id="rId6"/>
    <p:sldId id="259" r:id="rId7"/>
    <p:sldId id="260" r:id="rId8"/>
    <p:sldId id="261" r:id="rId9"/>
    <p:sldId id="262" r:id="rId10"/>
    <p:sldId id="263" r:id="rId11"/>
    <p:sldId id="264" r:id="rId12"/>
    <p:sldId id="265" r:id="rId13"/>
    <p:sldId id="266" r:id="rId14"/>
    <p:sldId id="267" r:id="rId15"/>
    <p:sldId id="268" r:id="rId16"/>
    <p:sldId id="272" r:id="rId17"/>
    <p:sldId id="273" r:id="rId18"/>
    <p:sldId id="274" r:id="rId19"/>
    <p:sldId id="275" r:id="rId20"/>
    <p:sldId id="295" r:id="rId21"/>
    <p:sldId id="294"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69" r:id="rId38"/>
    <p:sldId id="270" r:id="rId39"/>
    <p:sldId id="271"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990" y="5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5B2263-F81F-4739-9131-33278944CFF2}" type="datetimeFigureOut">
              <a:rPr lang="es-MX" smtClean="0"/>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5FAB94-FA8E-43C6-81D5-36E158EDC48D}" type="slidenum">
              <a:rPr lang="es-MX" smtClean="0"/>
              <a:t>‹Nº›</a:t>
            </a:fld>
            <a:endParaRPr lang="es-MX"/>
          </a:p>
        </p:txBody>
      </p:sp>
    </p:spTree>
    <p:extLst>
      <p:ext uri="{BB962C8B-B14F-4D97-AF65-F5344CB8AC3E}">
        <p14:creationId xmlns:p14="http://schemas.microsoft.com/office/powerpoint/2010/main" val="14050830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3C60C28-8D2B-4D59-A314-8C9E38B32E59}" type="datetime1">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E520554-E58E-40C5-9A61-C387BB43AF6D}" type="datetime1">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B8822B9-9EEB-4157-A738-BBC5D026728A}" type="datetime1">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2AB2FC6-A761-473F-B83B-14FEE080E82B}" type="datetime1">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C22BFA0-79D8-4720-8CAC-DA383701801A}" type="datetime1">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106E408-416F-4A05-BDA9-4BEEB19B72A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CB3C0DE-F7B8-4E19-A6AB-9B222E34B2E6}" type="datetime1">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106E408-416F-4A05-BDA9-4BEEB19B72A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EFA53E08-1D79-4BBF-8793-6C4FD803F057}" type="datetime1">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106E408-416F-4A05-BDA9-4BEEB19B72A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C76FB5A-F2F9-460F-BD49-39C1722B66C8}" type="datetime1">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106E408-416F-4A05-BDA9-4BEEB19B72A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6F4CB8-817E-46FE-AD51-0D194EDC9848}" type="datetime1">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106E408-416F-4A05-BDA9-4BEEB19B72A8}"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33DF8A2-974E-4512-A379-4B8A8EDAC509}" type="datetime1">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106E408-416F-4A05-BDA9-4BEEB19B72A8}" type="slidenum">
              <a:rPr lang="es-MX" smtClean="0"/>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31E007FC-F013-40C8-851A-F95EF1917736}" type="datetime1">
              <a:rPr lang="es-MX" smtClean="0"/>
              <a:t>20/10/2017</a:t>
            </a:fld>
            <a:endParaRPr lang="es-MX"/>
          </a:p>
        </p:txBody>
      </p:sp>
      <p:sp>
        <p:nvSpPr>
          <p:cNvPr id="9" name="Slide Number Placeholder 8"/>
          <p:cNvSpPr>
            <a:spLocks noGrp="1"/>
          </p:cNvSpPr>
          <p:nvPr>
            <p:ph type="sldNum" sz="quarter" idx="11"/>
          </p:nvPr>
        </p:nvSpPr>
        <p:spPr/>
        <p:txBody>
          <a:bodyPr/>
          <a:lstStyle/>
          <a:p>
            <a:fld id="{5106E408-416F-4A05-BDA9-4BEEB19B72A8}"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106E408-416F-4A05-BDA9-4BEEB19B72A8}" type="slidenum">
              <a:rPr lang="es-MX" smtClean="0"/>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E7D24C9-96B6-4AF4-9680-A054BB3EC536}" type="datetime1">
              <a:rPr lang="es-MX" smtClean="0"/>
              <a:t>20/10/2017</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00608" y="2348880"/>
            <a:ext cx="7543800" cy="2017911"/>
          </a:xfrm>
        </p:spPr>
        <p:txBody>
          <a:bodyPr/>
          <a:lstStyle/>
          <a:p>
            <a:pPr algn="ctr"/>
            <a:r>
              <a:rPr lang="es-ES" sz="6000" dirty="0" smtClean="0">
                <a:effectLst>
                  <a:outerShdw blurRad="38100" dist="38100" dir="2700000" algn="tl">
                    <a:srgbClr val="000000">
                      <a:alpha val="43137"/>
                    </a:srgbClr>
                  </a:outerShdw>
                </a:effectLst>
              </a:rPr>
              <a:t>POLÍTICA ECONÓMICA</a:t>
            </a:r>
            <a:endParaRPr lang="es-MX" sz="6000" dirty="0">
              <a:effectLst>
                <a:outerShdw blurRad="38100" dist="38100" dir="2700000" algn="tl">
                  <a:srgbClr val="000000">
                    <a:alpha val="43137"/>
                  </a:srgbClr>
                </a:outerShdw>
              </a:effectLst>
            </a:endParaRPr>
          </a:p>
        </p:txBody>
      </p:sp>
      <p:sp>
        <p:nvSpPr>
          <p:cNvPr id="3" name="2 Subtítulo"/>
          <p:cNvSpPr>
            <a:spLocks noGrp="1"/>
          </p:cNvSpPr>
          <p:nvPr>
            <p:ph type="subTitle" idx="1"/>
          </p:nvPr>
        </p:nvSpPr>
        <p:spPr>
          <a:xfrm>
            <a:off x="467544" y="404664"/>
            <a:ext cx="8062912" cy="4752528"/>
          </a:xfrm>
        </p:spPr>
        <p:txBody>
          <a:bodyPr>
            <a:noAutofit/>
          </a:bodyPr>
          <a:lstStyle/>
          <a:p>
            <a:pPr algn="ctr"/>
            <a:r>
              <a:rPr lang="es-ES" sz="2400" dirty="0">
                <a:solidFill>
                  <a:schemeClr val="accent3">
                    <a:lumMod val="75000"/>
                  </a:schemeClr>
                </a:solidFill>
              </a:rPr>
              <a:t>Universidad Autónoma del Estado de México</a:t>
            </a:r>
            <a:br>
              <a:rPr lang="es-ES" sz="2400" dirty="0">
                <a:solidFill>
                  <a:schemeClr val="accent3">
                    <a:lumMod val="75000"/>
                  </a:schemeClr>
                </a:solidFill>
              </a:rPr>
            </a:br>
            <a:r>
              <a:rPr lang="es-ES" sz="2400" dirty="0">
                <a:solidFill>
                  <a:schemeClr val="accent3">
                    <a:lumMod val="75000"/>
                  </a:schemeClr>
                </a:solidFill>
              </a:rPr>
              <a:t>Facultad de Economía</a:t>
            </a:r>
            <a:br>
              <a:rPr lang="es-ES" sz="2400" dirty="0">
                <a:solidFill>
                  <a:schemeClr val="accent3">
                    <a:lumMod val="75000"/>
                  </a:schemeClr>
                </a:solidFill>
              </a:rPr>
            </a:br>
            <a:r>
              <a:rPr lang="es-ES" sz="2400" dirty="0">
                <a:solidFill>
                  <a:schemeClr val="accent3">
                    <a:lumMod val="75000"/>
                  </a:schemeClr>
                </a:solidFill>
              </a:rPr>
              <a:t/>
            </a:r>
            <a:br>
              <a:rPr lang="es-ES" sz="2400" dirty="0">
                <a:solidFill>
                  <a:schemeClr val="accent3">
                    <a:lumMod val="75000"/>
                  </a:schemeClr>
                </a:solidFill>
              </a:rPr>
            </a:br>
            <a:r>
              <a:rPr lang="es-ES" sz="2400" dirty="0">
                <a:solidFill>
                  <a:schemeClr val="accent3">
                    <a:lumMod val="75000"/>
                  </a:schemeClr>
                </a:solidFill>
              </a:rPr>
              <a:t>Licenciatura en Relaciones Económicas Internacionales </a:t>
            </a:r>
            <a:endParaRPr lang="es-ES" sz="2400" dirty="0" smtClean="0">
              <a:solidFill>
                <a:schemeClr val="accent3">
                  <a:lumMod val="75000"/>
                </a:schemeClr>
              </a:solidFill>
            </a:endParaRPr>
          </a:p>
          <a:p>
            <a:pPr algn="ctr"/>
            <a:endParaRPr lang="es-ES" sz="2400" dirty="0">
              <a:solidFill>
                <a:schemeClr val="accent3">
                  <a:lumMod val="75000"/>
                </a:schemeClr>
              </a:solidFill>
            </a:endParaRPr>
          </a:p>
          <a:p>
            <a:pPr algn="ctr"/>
            <a:r>
              <a:rPr lang="es-ES" sz="2400" dirty="0" smtClean="0">
                <a:solidFill>
                  <a:schemeClr val="accent3">
                    <a:lumMod val="75000"/>
                  </a:schemeClr>
                </a:solidFill>
              </a:rPr>
              <a:t>Teoría Monetaria y Política Fiscal</a:t>
            </a:r>
          </a:p>
          <a:p>
            <a:pPr algn="ctr"/>
            <a:endParaRPr lang="es-ES" sz="2400" dirty="0">
              <a:solidFill>
                <a:schemeClr val="accent3">
                  <a:lumMod val="75000"/>
                </a:schemeClr>
              </a:solidFill>
            </a:endParaRPr>
          </a:p>
          <a:p>
            <a:pPr algn="ctr"/>
            <a:endParaRPr lang="es-ES" sz="2400" dirty="0" smtClean="0">
              <a:solidFill>
                <a:schemeClr val="accent3">
                  <a:lumMod val="75000"/>
                </a:schemeClr>
              </a:solidFill>
            </a:endParaRPr>
          </a:p>
          <a:p>
            <a:pPr algn="ctr"/>
            <a:endParaRPr lang="es-ES" sz="2400" dirty="0">
              <a:solidFill>
                <a:schemeClr val="accent3">
                  <a:lumMod val="75000"/>
                </a:schemeClr>
              </a:solidFill>
            </a:endParaRPr>
          </a:p>
          <a:p>
            <a:pPr algn="ctr"/>
            <a:r>
              <a:rPr lang="es-ES" sz="2400" dirty="0" smtClean="0">
                <a:solidFill>
                  <a:schemeClr val="accent3">
                    <a:lumMod val="75000"/>
                  </a:schemeClr>
                </a:solidFill>
              </a:rPr>
              <a:t/>
            </a:r>
            <a:br>
              <a:rPr lang="es-ES" sz="2400" dirty="0" smtClean="0">
                <a:solidFill>
                  <a:schemeClr val="accent3">
                    <a:lumMod val="75000"/>
                  </a:schemeClr>
                </a:solidFill>
              </a:rPr>
            </a:br>
            <a:r>
              <a:rPr lang="es-ES" sz="2400" dirty="0" smtClean="0">
                <a:solidFill>
                  <a:schemeClr val="accent3">
                    <a:lumMod val="75000"/>
                  </a:schemeClr>
                </a:solidFill>
              </a:rPr>
              <a:t>Material </a:t>
            </a:r>
            <a:r>
              <a:rPr lang="es-ES" sz="2400" dirty="0">
                <a:solidFill>
                  <a:schemeClr val="accent3">
                    <a:lumMod val="75000"/>
                  </a:schemeClr>
                </a:solidFill>
              </a:rPr>
              <a:t>didáctico: </a:t>
            </a:r>
            <a:r>
              <a:rPr lang="es-ES" sz="2400" dirty="0" smtClean="0">
                <a:solidFill>
                  <a:schemeClr val="accent3">
                    <a:lumMod val="75000"/>
                  </a:schemeClr>
                </a:solidFill>
              </a:rPr>
              <a:t>Visión </a:t>
            </a:r>
            <a:r>
              <a:rPr lang="es-ES" sz="2400" dirty="0">
                <a:solidFill>
                  <a:schemeClr val="accent3">
                    <a:lumMod val="75000"/>
                  </a:schemeClr>
                </a:solidFill>
              </a:rPr>
              <a:t>sólo </a:t>
            </a:r>
            <a:r>
              <a:rPr lang="es-ES" sz="2400" dirty="0" err="1" smtClean="0">
                <a:solidFill>
                  <a:schemeClr val="accent3">
                    <a:lumMod val="75000"/>
                  </a:schemeClr>
                </a:solidFill>
              </a:rPr>
              <a:t>proyectables</a:t>
            </a:r>
            <a:endParaRPr lang="es-MX" sz="2400" dirty="0">
              <a:solidFill>
                <a:schemeClr val="accent3">
                  <a:lumMod val="75000"/>
                </a:schemeClr>
              </a:solidFill>
            </a:endParaRPr>
          </a:p>
        </p:txBody>
      </p:sp>
      <p:sp>
        <p:nvSpPr>
          <p:cNvPr id="4" name="3 Rectángulo"/>
          <p:cNvSpPr/>
          <p:nvPr/>
        </p:nvSpPr>
        <p:spPr>
          <a:xfrm>
            <a:off x="2123728" y="5265232"/>
            <a:ext cx="4803366" cy="400110"/>
          </a:xfrm>
          <a:prstGeom prst="rect">
            <a:avLst/>
          </a:prstGeom>
        </p:spPr>
        <p:txBody>
          <a:bodyPr wrap="none">
            <a:spAutoFit/>
          </a:bodyPr>
          <a:lstStyle/>
          <a:p>
            <a:r>
              <a:rPr lang="es-ES" sz="2000" dirty="0"/>
              <a:t>Presenta: Mtro. Elías Eduardo </a:t>
            </a:r>
            <a:r>
              <a:rPr lang="es-ES" sz="2000" dirty="0" smtClean="0"/>
              <a:t>Gutiérrez </a:t>
            </a:r>
            <a:r>
              <a:rPr lang="es-ES" sz="2000" dirty="0"/>
              <a:t>Alva</a:t>
            </a:r>
            <a:endParaRPr lang="es-MX" sz="2000"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4" y="116633"/>
            <a:ext cx="1079832" cy="97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44625"/>
            <a:ext cx="936104" cy="89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Marcador de número de diapositiva"/>
          <p:cNvSpPr>
            <a:spLocks noGrp="1"/>
          </p:cNvSpPr>
          <p:nvPr>
            <p:ph type="sldNum" sz="quarter" idx="12"/>
          </p:nvPr>
        </p:nvSpPr>
        <p:spPr/>
        <p:txBody>
          <a:bodyPr/>
          <a:lstStyle/>
          <a:p>
            <a:fld id="{5106E408-416F-4A05-BDA9-4BEEB19B72A8}" type="slidenum">
              <a:rPr lang="es-MX" smtClean="0"/>
              <a:t>1</a:t>
            </a:fld>
            <a:endParaRPr lang="es-MX"/>
          </a:p>
        </p:txBody>
      </p:sp>
      <p:sp>
        <p:nvSpPr>
          <p:cNvPr id="8" name="7 CuadroTexto"/>
          <p:cNvSpPr txBox="1"/>
          <p:nvPr/>
        </p:nvSpPr>
        <p:spPr>
          <a:xfrm>
            <a:off x="6641995" y="6205954"/>
            <a:ext cx="1746429" cy="369332"/>
          </a:xfrm>
          <a:prstGeom prst="rect">
            <a:avLst/>
          </a:prstGeom>
          <a:noFill/>
        </p:spPr>
        <p:txBody>
          <a:bodyPr wrap="square" rtlCol="0">
            <a:spAutoFit/>
          </a:bodyPr>
          <a:lstStyle/>
          <a:p>
            <a:r>
              <a:rPr lang="es-ES" dirty="0" smtClean="0"/>
              <a:t>Octubre 2017</a:t>
            </a:r>
            <a:endParaRPr lang="es-MX" dirty="0"/>
          </a:p>
        </p:txBody>
      </p:sp>
    </p:spTree>
    <p:extLst>
      <p:ext uri="{BB962C8B-B14F-4D97-AF65-F5344CB8AC3E}">
        <p14:creationId xmlns:p14="http://schemas.microsoft.com/office/powerpoint/2010/main" val="17513906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67494"/>
            <a:ext cx="8640960" cy="1399032"/>
          </a:xfrm>
        </p:spPr>
        <p:txBody>
          <a:bodyPr/>
          <a:lstStyle/>
          <a:p>
            <a:pPr algn="ctr"/>
            <a:r>
              <a:rPr lang="es-ES" dirty="0" smtClean="0"/>
              <a:t>CIENCIAS SOCIALES Y ACCIÓN</a:t>
            </a:r>
            <a:endParaRPr lang="es-MX" dirty="0"/>
          </a:p>
        </p:txBody>
      </p:sp>
      <p:sp>
        <p:nvSpPr>
          <p:cNvPr id="3" name="2 Marcador de contenido"/>
          <p:cNvSpPr>
            <a:spLocks noGrp="1"/>
          </p:cNvSpPr>
          <p:nvPr>
            <p:ph idx="1"/>
          </p:nvPr>
        </p:nvSpPr>
        <p:spPr/>
        <p:txBody>
          <a:bodyPr>
            <a:normAutofit/>
          </a:bodyPr>
          <a:lstStyle/>
          <a:p>
            <a:pPr marL="64008" indent="0" algn="just">
              <a:buNone/>
            </a:pPr>
            <a:r>
              <a:rPr lang="es-ES" dirty="0"/>
              <a:t>Con carácter general, la ciencia se considera un modo de conocimiento que aspira a formular —mediante lenguajes rigurosos y apropiados— las leyes por medio de las cuales se rigen los fenómenos. Las ciencias empíricas, en concreto, no sólo pretenden </a:t>
            </a:r>
            <a:r>
              <a:rPr lang="es-ES" dirty="0" smtClean="0"/>
              <a:t>describir  </a:t>
            </a:r>
            <a:r>
              <a:rPr lang="es-ES" dirty="0"/>
              <a:t>un fenómeno, unos hechos, unos comportamientos, sino también, y sobre todo, </a:t>
            </a:r>
            <a:r>
              <a:rPr lang="es-ES" dirty="0" smtClean="0"/>
              <a:t>explicar </a:t>
            </a:r>
            <a:r>
              <a:rPr lang="es-ES" dirty="0"/>
              <a:t>o </a:t>
            </a:r>
            <a:r>
              <a:rPr lang="es-ES" dirty="0" smtClean="0"/>
              <a:t>entender </a:t>
            </a:r>
            <a:r>
              <a:rPr lang="es-ES" dirty="0"/>
              <a:t>cómo y por qué se produce. A la ciencia no le preocupa sólo el </a:t>
            </a:r>
            <a:r>
              <a:rPr lang="es-ES" dirty="0" smtClean="0"/>
              <a:t>qué, cuándo </a:t>
            </a:r>
            <a:r>
              <a:rPr lang="es-ES" dirty="0"/>
              <a:t>y </a:t>
            </a:r>
            <a:r>
              <a:rPr lang="es-ES" dirty="0" smtClean="0"/>
              <a:t>dónde, </a:t>
            </a:r>
            <a:r>
              <a:rPr lang="es-ES" dirty="0"/>
              <a:t>sino en definitiva y predominantemente el </a:t>
            </a:r>
            <a:r>
              <a:rPr lang="es-ES" dirty="0" smtClean="0"/>
              <a:t>por qué </a:t>
            </a:r>
            <a:r>
              <a:rPr lang="es-ES" dirty="0"/>
              <a:t>de los fenómenos que investiga.</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10</a:t>
            </a:fld>
            <a:endParaRPr lang="es-MX"/>
          </a:p>
        </p:txBody>
      </p:sp>
    </p:spTree>
    <p:extLst>
      <p:ext uri="{BB962C8B-B14F-4D97-AF65-F5344CB8AC3E}">
        <p14:creationId xmlns:p14="http://schemas.microsoft.com/office/powerpoint/2010/main" val="11547960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Campo de las ciencias sociales </a:t>
            </a:r>
            <a:endParaRPr lang="es-MX" dirty="0"/>
          </a:p>
        </p:txBody>
      </p:sp>
      <p:sp>
        <p:nvSpPr>
          <p:cNvPr id="3" name="2 Marcador de contenido"/>
          <p:cNvSpPr>
            <a:spLocks noGrp="1"/>
          </p:cNvSpPr>
          <p:nvPr>
            <p:ph idx="1"/>
          </p:nvPr>
        </p:nvSpPr>
        <p:spPr/>
        <p:txBody>
          <a:bodyPr>
            <a:normAutofit/>
          </a:bodyPr>
          <a:lstStyle/>
          <a:p>
            <a:pPr algn="just"/>
            <a:r>
              <a:rPr lang="es-ES" dirty="0" smtClean="0"/>
              <a:t>M</a:t>
            </a:r>
            <a:r>
              <a:rPr lang="es-ES" dirty="0"/>
              <a:t>. </a:t>
            </a:r>
            <a:r>
              <a:rPr lang="es-ES" dirty="0" err="1"/>
              <a:t>Duverger</a:t>
            </a:r>
            <a:r>
              <a:rPr lang="es-ES" dirty="0"/>
              <a:t> y T. S. </a:t>
            </a:r>
            <a:r>
              <a:rPr lang="es-ES" dirty="0" err="1" smtClean="0"/>
              <a:t>Siney</a:t>
            </a:r>
            <a:r>
              <a:rPr lang="es-ES" dirty="0" smtClean="0"/>
              <a:t> señalaron </a:t>
            </a:r>
            <a:r>
              <a:rPr lang="es-ES" dirty="0"/>
              <a:t>en el campo de las ciencias sociales </a:t>
            </a:r>
            <a:r>
              <a:rPr lang="es-ES" dirty="0" smtClean="0"/>
              <a:t>la práctica se ve obligada a adelantarse a la teoría.</a:t>
            </a:r>
          </a:p>
          <a:p>
            <a:pPr algn="just"/>
            <a:r>
              <a:rPr lang="es-ES" dirty="0" smtClean="0"/>
              <a:t>Las necesidades </a:t>
            </a:r>
            <a:r>
              <a:rPr lang="es-ES" dirty="0"/>
              <a:t>y exigencias sociales las que normalmente animan y demandan que se actúe en muchos terrenos, a pesar de que la teoría quizás </a:t>
            </a:r>
            <a:r>
              <a:rPr lang="es-ES" dirty="0" smtClean="0"/>
              <a:t>no haya logrado explicar todavía muchos </a:t>
            </a:r>
            <a:r>
              <a:rPr lang="es-ES" dirty="0"/>
              <a:t>de los problemas y acontecimientos reales.</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11</a:t>
            </a:fld>
            <a:endParaRPr lang="es-MX"/>
          </a:p>
        </p:txBody>
      </p:sp>
    </p:spTree>
    <p:extLst>
      <p:ext uri="{BB962C8B-B14F-4D97-AF65-F5344CB8AC3E}">
        <p14:creationId xmlns:p14="http://schemas.microsoft.com/office/powerpoint/2010/main" val="40136930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La economía como ciencia orientada a la praxis</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a:t>El análisis del desarrollo de las distintas doctrinas económicas permite afirmar que la Economía ha sido y sigue siendo, con carácter general, una ciencia </a:t>
            </a:r>
            <a:r>
              <a:rPr lang="es-ES" dirty="0" err="1"/>
              <a:t>praxeológica</a:t>
            </a:r>
            <a:r>
              <a:rPr lang="es-ES" dirty="0" smtClean="0"/>
              <a:t>.</a:t>
            </a:r>
          </a:p>
          <a:p>
            <a:pPr marL="406908" indent="-342900" algn="just"/>
            <a:r>
              <a:rPr lang="es-ES" dirty="0" smtClean="0"/>
              <a:t>Una </a:t>
            </a:r>
            <a:r>
              <a:rPr lang="es-ES" dirty="0"/>
              <a:t>ciencia que genera un tipo de conocimientos que se orientan a la acción eficaz para gobernar las economías, evitando errores importantes, y para orientar sobre cómo pueden alcanzarse determinados objetivos.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12</a:t>
            </a:fld>
            <a:endParaRPr lang="es-MX"/>
          </a:p>
        </p:txBody>
      </p:sp>
    </p:spTree>
    <p:extLst>
      <p:ext uri="{BB962C8B-B14F-4D97-AF65-F5344CB8AC3E}">
        <p14:creationId xmlns:p14="http://schemas.microsoft.com/office/powerpoint/2010/main" val="11608283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Relación entre teoría y praxis </a:t>
            </a:r>
            <a:endParaRPr lang="es-MX" dirty="0"/>
          </a:p>
        </p:txBody>
      </p:sp>
      <p:sp>
        <p:nvSpPr>
          <p:cNvPr id="3" name="2 Marcador de contenido"/>
          <p:cNvSpPr>
            <a:spLocks noGrp="1"/>
          </p:cNvSpPr>
          <p:nvPr>
            <p:ph idx="1"/>
          </p:nvPr>
        </p:nvSpPr>
        <p:spPr/>
        <p:txBody>
          <a:bodyPr>
            <a:normAutofit/>
          </a:bodyPr>
          <a:lstStyle/>
          <a:p>
            <a:pPr algn="just"/>
            <a:r>
              <a:rPr lang="es-ES" dirty="0" smtClean="0"/>
              <a:t>Dentro </a:t>
            </a:r>
            <a:r>
              <a:rPr lang="es-ES" dirty="0"/>
              <a:t>de las ciencias sociales, el </a:t>
            </a:r>
            <a:r>
              <a:rPr lang="es-ES" dirty="0" smtClean="0"/>
              <a:t>campo problemático </a:t>
            </a:r>
            <a:r>
              <a:rPr lang="es-ES" dirty="0"/>
              <a:t>de la Economía son las relaciones de producción, intercambio y distribución de bienes y servicios entre los agentes sociales. </a:t>
            </a:r>
            <a:endParaRPr lang="es-ES" dirty="0" smtClean="0"/>
          </a:p>
          <a:p>
            <a:pPr algn="just"/>
            <a:r>
              <a:rPr lang="es-ES" dirty="0" smtClean="0"/>
              <a:t>De forma implícita</a:t>
            </a:r>
            <a:r>
              <a:rPr lang="es-ES" dirty="0"/>
              <a:t>, se parte del supuesto de que este tipo de actividades humanas responden a mecanismos cuyo adecuado conocimiento no sólo tiene un valor </a:t>
            </a:r>
            <a:r>
              <a:rPr lang="es-ES" dirty="0" smtClean="0"/>
              <a:t>intrínseco, </a:t>
            </a:r>
            <a:r>
              <a:rPr lang="es-ES" dirty="0"/>
              <a:t>es decir, como especulación científica y avance del conocimiento humano, sino que puede favorecer su mejora y su posible regulación para alcanzar los fines que se consideren deseables en función de unos valores sociales aceptados con generalidad</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13</a:t>
            </a:fld>
            <a:endParaRPr lang="es-MX"/>
          </a:p>
        </p:txBody>
      </p:sp>
    </p:spTree>
    <p:extLst>
      <p:ext uri="{BB962C8B-B14F-4D97-AF65-F5344CB8AC3E}">
        <p14:creationId xmlns:p14="http://schemas.microsoft.com/office/powerpoint/2010/main" val="23575691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EL DEBATE ENTRE LO POSITIVO Y LO NORMATIVO</a:t>
            </a:r>
            <a:endParaRPr lang="es-MX" dirty="0"/>
          </a:p>
        </p:txBody>
      </p:sp>
      <p:sp>
        <p:nvSpPr>
          <p:cNvPr id="3" name="2 Marcador de contenido"/>
          <p:cNvSpPr>
            <a:spLocks noGrp="1"/>
          </p:cNvSpPr>
          <p:nvPr>
            <p:ph idx="1"/>
          </p:nvPr>
        </p:nvSpPr>
        <p:spPr/>
        <p:txBody>
          <a:bodyPr/>
          <a:lstStyle/>
          <a:p>
            <a:pPr marL="64008" indent="0" algn="just">
              <a:buNone/>
            </a:pPr>
            <a:r>
              <a:rPr lang="es-ES" dirty="0"/>
              <a:t>David Hume (1711-1780) figura casi siempre entre quienes primero defendieron la necesidad de </a:t>
            </a:r>
            <a:r>
              <a:rPr lang="es-ES" i="1" dirty="0" smtClean="0"/>
              <a:t>separar</a:t>
            </a:r>
            <a:r>
              <a:rPr lang="es-ES" dirty="0" smtClean="0"/>
              <a:t> </a:t>
            </a:r>
            <a:r>
              <a:rPr lang="es-ES" dirty="0"/>
              <a:t>claramente el campo del «ser», es decir, de lo que es, del mundo del «deber ser», equivalente a cómo se desea que las cosas sean o debieran ser.</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14</a:t>
            </a:fld>
            <a:endParaRPr lang="es-MX"/>
          </a:p>
        </p:txBody>
      </p:sp>
    </p:spTree>
    <p:extLst>
      <p:ext uri="{BB962C8B-B14F-4D97-AF65-F5344CB8AC3E}">
        <p14:creationId xmlns:p14="http://schemas.microsoft.com/office/powerpoint/2010/main" val="140717610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Regla de Hume</a:t>
            </a:r>
            <a:endParaRPr lang="es-MX" dirty="0"/>
          </a:p>
        </p:txBody>
      </p:sp>
      <p:sp>
        <p:nvSpPr>
          <p:cNvPr id="3" name="2 Marcador de contenido"/>
          <p:cNvSpPr>
            <a:spLocks noGrp="1"/>
          </p:cNvSpPr>
          <p:nvPr>
            <p:ph idx="1"/>
          </p:nvPr>
        </p:nvSpPr>
        <p:spPr/>
        <p:txBody>
          <a:bodyPr>
            <a:normAutofit/>
          </a:bodyPr>
          <a:lstStyle/>
          <a:p>
            <a:pPr algn="just"/>
            <a:r>
              <a:rPr lang="es-ES" dirty="0" smtClean="0"/>
              <a:t>Implica </a:t>
            </a:r>
            <a:r>
              <a:rPr lang="es-ES" dirty="0"/>
              <a:t>la prohibición de discurrir directamente del </a:t>
            </a:r>
            <a:r>
              <a:rPr lang="es-ES" dirty="0" smtClean="0">
                <a:effectLst>
                  <a:outerShdw blurRad="38100" dist="38100" dir="2700000" algn="tl">
                    <a:srgbClr val="000000">
                      <a:alpha val="43137"/>
                    </a:srgbClr>
                  </a:outerShdw>
                </a:effectLst>
              </a:rPr>
              <a:t>ser</a:t>
            </a:r>
            <a:r>
              <a:rPr lang="es-ES" dirty="0" smtClean="0"/>
              <a:t> </a:t>
            </a:r>
            <a:r>
              <a:rPr lang="es-ES" dirty="0"/>
              <a:t>al </a:t>
            </a:r>
            <a:r>
              <a:rPr lang="es-ES" dirty="0" smtClean="0">
                <a:effectLst>
                  <a:outerShdw blurRad="38100" dist="38100" dir="2700000" algn="tl">
                    <a:srgbClr val="000000">
                      <a:alpha val="43137"/>
                    </a:srgbClr>
                  </a:outerShdw>
                </a:effectLst>
              </a:rPr>
              <a:t>deber ser </a:t>
            </a:r>
            <a:r>
              <a:rPr lang="es-ES" dirty="0" smtClean="0"/>
              <a:t></a:t>
            </a:r>
            <a:r>
              <a:rPr lang="es-ES" dirty="0"/>
              <a:t>se convirtió </a:t>
            </a:r>
            <a:r>
              <a:rPr lang="es-ES" dirty="0" smtClean="0"/>
              <a:t>en </a:t>
            </a:r>
            <a:r>
              <a:rPr lang="es-ES" dirty="0"/>
              <a:t>un punto de referencia para </a:t>
            </a:r>
            <a:r>
              <a:rPr lang="es-ES" dirty="0" smtClean="0"/>
              <a:t>definir </a:t>
            </a:r>
            <a:r>
              <a:rPr lang="es-ES" dirty="0" smtClean="0">
                <a:effectLst>
                  <a:outerShdw blurRad="38100" dist="38100" dir="2700000" algn="tl">
                    <a:srgbClr val="000000">
                      <a:alpha val="43137"/>
                    </a:srgbClr>
                  </a:outerShdw>
                </a:effectLst>
              </a:rPr>
              <a:t>hasta donde podía y hasta donde debía llegar el economista</a:t>
            </a:r>
            <a:r>
              <a:rPr lang="es-ES" dirty="0" smtClean="0"/>
              <a:t>, </a:t>
            </a:r>
            <a:r>
              <a:rPr lang="es-ES" dirty="0"/>
              <a:t>o cualquier científico </a:t>
            </a:r>
            <a:r>
              <a:rPr lang="es-ES" dirty="0" smtClean="0"/>
              <a:t>social.</a:t>
            </a:r>
          </a:p>
          <a:p>
            <a:pPr algn="just"/>
            <a:r>
              <a:rPr lang="es-ES" dirty="0" smtClean="0"/>
              <a:t>El terreno </a:t>
            </a:r>
            <a:r>
              <a:rPr lang="es-ES" dirty="0"/>
              <a:t>que es propio ya del «arte», de la política; es decir, el de las recomendaciones o sugerencias prácticas, que sin duda están condicionadas por las preferencias y juicios de valor de quien las ofrece y donde con frecuencia se mezclan ya diferentes planteamientos ideológicos.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15</a:t>
            </a:fld>
            <a:endParaRPr lang="es-MX"/>
          </a:p>
        </p:txBody>
      </p:sp>
    </p:spTree>
    <p:extLst>
      <p:ext uri="{BB962C8B-B14F-4D97-AF65-F5344CB8AC3E}">
        <p14:creationId xmlns:p14="http://schemas.microsoft.com/office/powerpoint/2010/main" val="3064703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Jeremy Bentham (1748 – 1832)</a:t>
            </a:r>
            <a:endParaRPr lang="es-MX" dirty="0"/>
          </a:p>
        </p:txBody>
      </p:sp>
      <p:sp>
        <p:nvSpPr>
          <p:cNvPr id="3" name="2 Marcador de contenido"/>
          <p:cNvSpPr>
            <a:spLocks noGrp="1"/>
          </p:cNvSpPr>
          <p:nvPr>
            <p:ph idx="1"/>
          </p:nvPr>
        </p:nvSpPr>
        <p:spPr/>
        <p:txBody>
          <a:bodyPr>
            <a:normAutofit/>
          </a:bodyPr>
          <a:lstStyle/>
          <a:p>
            <a:pPr algn="just"/>
            <a:r>
              <a:rPr lang="es-ES" sz="2400" dirty="0" smtClean="0"/>
              <a:t>Formuló </a:t>
            </a:r>
            <a:r>
              <a:rPr lang="es-ES" sz="2400" dirty="0"/>
              <a:t>también la necesidad de diferenciar en Economía entre la «ciencia» y el «arte». </a:t>
            </a:r>
            <a:endParaRPr lang="es-ES" sz="2400" dirty="0" smtClean="0"/>
          </a:p>
          <a:p>
            <a:pPr algn="just"/>
            <a:r>
              <a:rPr lang="es-ES" sz="2400" dirty="0" smtClean="0"/>
              <a:t>La </a:t>
            </a:r>
            <a:r>
              <a:rPr lang="es-ES" sz="2400" dirty="0"/>
              <a:t>primera fue considerada por él como un </a:t>
            </a:r>
            <a:r>
              <a:rPr lang="es-ES" sz="2400" dirty="0" smtClean="0"/>
              <a:t>medio </a:t>
            </a:r>
            <a:r>
              <a:rPr lang="es-ES" sz="2400" dirty="0"/>
              <a:t>para la acción y ambas (ciencia y arte) formaban un todo: «entre el arte y la ciencia, en el campo del pensamiento y de la acción, no hay un solo lugar que pertenezca a uno solo de ellos con exclusión del otro. </a:t>
            </a:r>
            <a:endParaRPr lang="es-ES" sz="2400" dirty="0" smtClean="0"/>
          </a:p>
          <a:p>
            <a:pPr algn="just"/>
            <a:r>
              <a:rPr lang="es-ES" sz="2400" dirty="0" smtClean="0"/>
              <a:t>En </a:t>
            </a:r>
            <a:r>
              <a:rPr lang="es-ES" sz="2400" dirty="0"/>
              <a:t>cualquier lugar en que se encuentre una parte de uno de ellos puede verse también una parte del otro; cualquier lugar ocupado por la ciencia o por el arte está ocupado por ambos: está ocupado por los dos en posesión conjunta...».</a:t>
            </a:r>
            <a:endParaRPr lang="es-MX" sz="24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16</a:t>
            </a:fld>
            <a:endParaRPr lang="es-MX"/>
          </a:p>
        </p:txBody>
      </p:sp>
    </p:spTree>
    <p:extLst>
      <p:ext uri="{BB962C8B-B14F-4D97-AF65-F5344CB8AC3E}">
        <p14:creationId xmlns:p14="http://schemas.microsoft.com/office/powerpoint/2010/main" val="34955427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4400" dirty="0"/>
              <a:t>J. Stuart </a:t>
            </a:r>
            <a:r>
              <a:rPr lang="es-ES" sz="4400" dirty="0" err="1"/>
              <a:t>Mill</a:t>
            </a:r>
            <a:r>
              <a:rPr lang="es-ES" sz="4400" dirty="0"/>
              <a:t> (1806-1873) y Nassau </a:t>
            </a:r>
            <a:r>
              <a:rPr lang="es-ES" sz="4400" dirty="0" err="1"/>
              <a:t>Senior</a:t>
            </a:r>
            <a:r>
              <a:rPr lang="es-ES" sz="4400" dirty="0"/>
              <a:t> (1790-1864)</a:t>
            </a:r>
            <a:endParaRPr lang="es-MX" dirty="0"/>
          </a:p>
        </p:txBody>
      </p:sp>
      <p:sp>
        <p:nvSpPr>
          <p:cNvPr id="3" name="2 Marcador de contenido"/>
          <p:cNvSpPr>
            <a:spLocks noGrp="1"/>
          </p:cNvSpPr>
          <p:nvPr>
            <p:ph idx="1"/>
          </p:nvPr>
        </p:nvSpPr>
        <p:spPr/>
        <p:txBody>
          <a:bodyPr>
            <a:normAutofit/>
          </a:bodyPr>
          <a:lstStyle/>
          <a:p>
            <a:pPr algn="just"/>
            <a:r>
              <a:rPr lang="es-ES" sz="2800" dirty="0" smtClean="0"/>
              <a:t>Afirmaron </a:t>
            </a:r>
            <a:r>
              <a:rPr lang="es-ES" sz="2800" dirty="0"/>
              <a:t>de forma algo más contundente que otros autores contemporáneos la necesidad de separar la ciencia del arte en Economía, entendiendo este último como la «aplicación» de las predicciones de la ciencia, junto con los deseos sociales, para definir un cuerpo de </a:t>
            </a:r>
            <a:r>
              <a:rPr lang="es-ES" sz="2800" dirty="0" smtClean="0"/>
              <a:t>reglas, </a:t>
            </a:r>
            <a:r>
              <a:rPr lang="es-ES" sz="2800" dirty="0"/>
              <a:t>una especie de código de política económica.</a:t>
            </a:r>
            <a:endParaRPr lang="es-MX" sz="28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17</a:t>
            </a:fld>
            <a:endParaRPr lang="es-MX"/>
          </a:p>
        </p:txBody>
      </p:sp>
    </p:spTree>
    <p:extLst>
      <p:ext uri="{BB962C8B-B14F-4D97-AF65-F5344CB8AC3E}">
        <p14:creationId xmlns:p14="http://schemas.microsoft.com/office/powerpoint/2010/main" val="20202469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4400" dirty="0"/>
              <a:t>John </a:t>
            </a:r>
            <a:r>
              <a:rPr lang="es-ES" sz="4400" dirty="0" err="1"/>
              <a:t>Neville</a:t>
            </a:r>
            <a:r>
              <a:rPr lang="es-ES" sz="4400" dirty="0"/>
              <a:t> Keynes (1852-1949)</a:t>
            </a:r>
            <a:endParaRPr lang="es-MX" dirty="0"/>
          </a:p>
        </p:txBody>
      </p:sp>
      <p:sp>
        <p:nvSpPr>
          <p:cNvPr id="3" name="2 Marcador de contenido"/>
          <p:cNvSpPr>
            <a:spLocks noGrp="1"/>
          </p:cNvSpPr>
          <p:nvPr>
            <p:ph idx="1"/>
          </p:nvPr>
        </p:nvSpPr>
        <p:spPr/>
        <p:txBody>
          <a:bodyPr>
            <a:normAutofit/>
          </a:bodyPr>
          <a:lstStyle/>
          <a:p>
            <a:pPr algn="just"/>
            <a:r>
              <a:rPr lang="es-ES" sz="2400" dirty="0" smtClean="0"/>
              <a:t>Uno de los iniciadores de </a:t>
            </a:r>
            <a:r>
              <a:rPr lang="es-ES" sz="2400" dirty="0"/>
              <a:t>campo científico de la Economía. En su obra </a:t>
            </a:r>
            <a:r>
              <a:rPr lang="es-ES" sz="2400" i="1" dirty="0" err="1" smtClean="0"/>
              <a:t>The</a:t>
            </a:r>
            <a:r>
              <a:rPr lang="es-ES" sz="2400" i="1" dirty="0" smtClean="0"/>
              <a:t> </a:t>
            </a:r>
            <a:r>
              <a:rPr lang="es-ES" sz="2400" i="1" dirty="0" err="1"/>
              <a:t>S</a:t>
            </a:r>
            <a:r>
              <a:rPr lang="es-ES" sz="2400" i="1" dirty="0" err="1" smtClean="0"/>
              <a:t>cope</a:t>
            </a:r>
            <a:r>
              <a:rPr lang="es-ES" sz="2400" i="1" dirty="0" smtClean="0"/>
              <a:t> and </a:t>
            </a:r>
            <a:r>
              <a:rPr lang="es-ES" sz="2400" i="1" dirty="0" err="1" smtClean="0"/>
              <a:t>method</a:t>
            </a:r>
            <a:r>
              <a:rPr lang="es-ES" sz="2400" i="1" dirty="0" smtClean="0"/>
              <a:t> and </a:t>
            </a:r>
            <a:r>
              <a:rPr lang="es-ES" sz="2400" i="1" dirty="0" err="1" smtClean="0"/>
              <a:t>Political</a:t>
            </a:r>
            <a:r>
              <a:rPr lang="es-ES" sz="2400" i="1" dirty="0" smtClean="0"/>
              <a:t> </a:t>
            </a:r>
            <a:r>
              <a:rPr lang="es-ES" sz="2400" i="1" dirty="0" err="1" smtClean="0"/>
              <a:t>Economy</a:t>
            </a:r>
            <a:r>
              <a:rPr lang="es-ES" sz="2400" i="1" dirty="0" smtClean="0"/>
              <a:t> (1890), </a:t>
            </a:r>
            <a:r>
              <a:rPr lang="es-ES" sz="2400" dirty="0" smtClean="0"/>
              <a:t>este </a:t>
            </a:r>
            <a:r>
              <a:rPr lang="es-ES" sz="2400" dirty="0"/>
              <a:t>autor propuso distinguir claramente entre la Economía </a:t>
            </a:r>
            <a:r>
              <a:rPr lang="es-ES" sz="2400" dirty="0" smtClean="0"/>
              <a:t>Política, considerada </a:t>
            </a:r>
            <a:r>
              <a:rPr lang="es-ES" sz="2400" dirty="0"/>
              <a:t>como </a:t>
            </a:r>
            <a:r>
              <a:rPr lang="es-ES" sz="2400" dirty="0" smtClean="0">
                <a:effectLst>
                  <a:outerShdw blurRad="38100" dist="38100" dir="2700000" algn="tl">
                    <a:srgbClr val="000000">
                      <a:alpha val="43137"/>
                    </a:srgbClr>
                  </a:outerShdw>
                </a:effectLst>
              </a:rPr>
              <a:t>ciencia positiva </a:t>
            </a:r>
            <a:r>
              <a:rPr lang="es-ES" sz="2400" dirty="0" smtClean="0"/>
              <a:t>(el </a:t>
            </a:r>
            <a:r>
              <a:rPr lang="es-ES" sz="2400" dirty="0"/>
              <a:t>estudio del «ser», del «cómo son» las cosas, de los hechos), y Economía </a:t>
            </a:r>
            <a:r>
              <a:rPr lang="es-ES" sz="2400" dirty="0" smtClean="0"/>
              <a:t>Aplicada, el </a:t>
            </a:r>
            <a:r>
              <a:rPr lang="es-ES" sz="2400" dirty="0"/>
              <a:t>llamado «arte», que debía definirse como una rama de la filosofía política y social interesada en las cuestiones económicas. </a:t>
            </a:r>
            <a:endParaRPr lang="es-MX" sz="24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18</a:t>
            </a:fld>
            <a:endParaRPr lang="es-MX"/>
          </a:p>
        </p:txBody>
      </p:sp>
    </p:spTree>
    <p:extLst>
      <p:ext uri="{BB962C8B-B14F-4D97-AF65-F5344CB8AC3E}">
        <p14:creationId xmlns:p14="http://schemas.microsoft.com/office/powerpoint/2010/main" val="41111132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Adam Smith afirma…</a:t>
            </a:r>
            <a:endParaRPr lang="es-MX" dirty="0"/>
          </a:p>
        </p:txBody>
      </p:sp>
      <p:sp>
        <p:nvSpPr>
          <p:cNvPr id="3" name="2 Marcador de contenido"/>
          <p:cNvSpPr>
            <a:spLocks noGrp="1"/>
          </p:cNvSpPr>
          <p:nvPr>
            <p:ph idx="1"/>
          </p:nvPr>
        </p:nvSpPr>
        <p:spPr/>
        <p:txBody>
          <a:bodyPr>
            <a:normAutofit/>
          </a:bodyPr>
          <a:lstStyle/>
          <a:p>
            <a:pPr algn="just"/>
            <a:r>
              <a:rPr lang="es-ES" sz="2400" dirty="0"/>
              <a:t>«Los economistas </a:t>
            </a:r>
            <a:r>
              <a:rPr lang="es-ES" sz="2400" dirty="0" smtClean="0"/>
              <a:t>han </a:t>
            </a:r>
            <a:r>
              <a:rPr lang="es-ES" sz="2400" dirty="0"/>
              <a:t>estado siempre relacionados con la política; aunque a primera vista pudiera parecer que algunos se abstraían de toda consideración ética, en el fondo de su obra siempre pueden encontrarse prescripciones sobre normas económicas… para mejorar el bienestar de la sociedad o, cuando menos, para resolver algunos de los problemas con que ésta se enfrenta. Una actitud neutral y objetiva es insostenible».</a:t>
            </a:r>
            <a:endParaRPr lang="es-MX" sz="24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19</a:t>
            </a:fld>
            <a:endParaRPr lang="es-MX"/>
          </a:p>
        </p:txBody>
      </p:sp>
    </p:spTree>
    <p:extLst>
      <p:ext uri="{BB962C8B-B14F-4D97-AF65-F5344CB8AC3E}">
        <p14:creationId xmlns:p14="http://schemas.microsoft.com/office/powerpoint/2010/main" val="131675847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Guión explicativo</a:t>
            </a:r>
            <a:endParaRPr lang="es-MX" dirty="0"/>
          </a:p>
        </p:txBody>
      </p:sp>
      <p:sp>
        <p:nvSpPr>
          <p:cNvPr id="3" name="2 Marcador de contenido"/>
          <p:cNvSpPr>
            <a:spLocks noGrp="1"/>
          </p:cNvSpPr>
          <p:nvPr>
            <p:ph idx="1"/>
          </p:nvPr>
        </p:nvSpPr>
        <p:spPr/>
        <p:txBody>
          <a:bodyPr>
            <a:normAutofit/>
          </a:bodyPr>
          <a:lstStyle/>
          <a:p>
            <a:pPr algn="just"/>
            <a:r>
              <a:rPr lang="es-MX" dirty="0"/>
              <a:t>El siguiente material </a:t>
            </a:r>
            <a:r>
              <a:rPr lang="es-MX" dirty="0" smtClean="0"/>
              <a:t>correspondiente a la primera unidad, proporciona al alumno elementos relacionados con el origen del estudio de la política económica, para su comprensión como una rama de la ciencia económica. Se da énfasis a la contrastación y a su vez a la integración que hace la política económica al ámbito positivo y normativo de la economía.</a:t>
            </a:r>
          </a:p>
          <a:p>
            <a:pPr algn="just"/>
            <a:r>
              <a:rPr lang="es-MX" dirty="0" smtClean="0"/>
              <a:t>El </a:t>
            </a:r>
            <a:r>
              <a:rPr lang="es-MX" dirty="0"/>
              <a:t>apoyo didáctico está conformado por la fundamentación teórica y una actividad para el alumno con la finalidad de que comprenda la importancia de la </a:t>
            </a:r>
            <a:r>
              <a:rPr lang="es-MX" dirty="0" smtClean="0"/>
              <a:t>política económica para el estudio de la Teoría </a:t>
            </a:r>
            <a:r>
              <a:rPr lang="es-MX" dirty="0" smtClean="0"/>
              <a:t>Monetaria </a:t>
            </a:r>
            <a:r>
              <a:rPr lang="es-MX" dirty="0" smtClean="0"/>
              <a:t>y </a:t>
            </a:r>
            <a:r>
              <a:rPr lang="es-MX" dirty="0" smtClean="0"/>
              <a:t>P</a:t>
            </a:r>
            <a:r>
              <a:rPr lang="es-MX" dirty="0" smtClean="0"/>
              <a:t>olítica Fiscal</a:t>
            </a:r>
            <a:r>
              <a:rPr lang="es-MX" dirty="0" smtClean="0"/>
              <a:t>.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a:t>
            </a:fld>
            <a:endParaRPr lang="es-MX"/>
          </a:p>
        </p:txBody>
      </p:sp>
    </p:spTree>
    <p:extLst>
      <p:ext uri="{BB962C8B-B14F-4D97-AF65-F5344CB8AC3E}">
        <p14:creationId xmlns:p14="http://schemas.microsoft.com/office/powerpoint/2010/main" val="31065551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 resumen lo positivo y lo normativo</a:t>
            </a:r>
            <a:endParaRPr lang="es-MX" dirty="0"/>
          </a:p>
        </p:txBody>
      </p:sp>
      <p:sp>
        <p:nvSpPr>
          <p:cNvPr id="3" name="2 Marcador de contenido"/>
          <p:cNvSpPr>
            <a:spLocks noGrp="1"/>
          </p:cNvSpPr>
          <p:nvPr>
            <p:ph idx="1"/>
          </p:nvPr>
        </p:nvSpPr>
        <p:spPr/>
        <p:txBody>
          <a:bodyPr/>
          <a:lstStyle/>
          <a:p>
            <a:endParaRPr lang="es-MX"/>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20</a:t>
            </a:fld>
            <a:endParaRPr lang="es-MX"/>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573" t="56415" r="23768" b="13541"/>
          <a:stretch/>
        </p:blipFill>
        <p:spPr bwMode="auto">
          <a:xfrm>
            <a:off x="395536" y="1628800"/>
            <a:ext cx="7704856"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10104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Aproximación esquemática</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21</a:t>
            </a:fld>
            <a:endParaRPr lang="es-MX"/>
          </a:p>
        </p:txBody>
      </p:sp>
      <p:pic>
        <p:nvPicPr>
          <p:cNvPr id="1027" name="Picture 3"/>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4341" t="30747" r="23622" b="25915"/>
          <a:stretch/>
        </p:blipFill>
        <p:spPr bwMode="auto">
          <a:xfrm>
            <a:off x="827902" y="1556792"/>
            <a:ext cx="6775039"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995448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Aproximaciones hacia la objetivación</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smtClean="0"/>
              <a:t>Las </a:t>
            </a:r>
            <a:r>
              <a:rPr lang="es-ES" dirty="0"/>
              <a:t>técnicas disponibles (modelos econométricos, de decisión, etc</a:t>
            </a:r>
            <a:r>
              <a:rPr lang="es-ES" dirty="0" smtClean="0"/>
              <a:t>.) de </a:t>
            </a:r>
            <a:r>
              <a:rPr lang="es-ES" dirty="0"/>
              <a:t>las decisiones frente a posibles actuaciones alternativas (como los postulados de la Economía del Bienestar y sus derivaciones más recientes en el campo de la evaluación de proyectos), no hacen sino reforzar la idea de que el economista, la Ciencia Económica, </a:t>
            </a:r>
            <a:r>
              <a:rPr lang="es-ES" dirty="0" smtClean="0"/>
              <a:t>no pueden dejar fuera de </a:t>
            </a:r>
            <a:r>
              <a:rPr lang="es-ES" dirty="0"/>
              <a:t>su «campo científico problemático» los problemas y decisiones de política económica.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22</a:t>
            </a:fld>
            <a:endParaRPr lang="es-MX"/>
          </a:p>
        </p:txBody>
      </p:sp>
    </p:spTree>
    <p:extLst>
      <p:ext uri="{BB962C8B-B14F-4D97-AF65-F5344CB8AC3E}">
        <p14:creationId xmlns:p14="http://schemas.microsoft.com/office/powerpoint/2010/main" val="85427172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60648"/>
            <a:ext cx="8229600" cy="1399032"/>
          </a:xfrm>
        </p:spPr>
        <p:txBody>
          <a:bodyPr>
            <a:noAutofit/>
          </a:bodyPr>
          <a:lstStyle/>
          <a:p>
            <a:pPr algn="just"/>
            <a:r>
              <a:rPr lang="es-ES" sz="2800" dirty="0" smtClean="0">
                <a:effectLst>
                  <a:outerShdw blurRad="38100" dist="38100" dir="2700000" algn="tl">
                    <a:srgbClr val="000000">
                      <a:alpha val="43137"/>
                    </a:srgbClr>
                  </a:outerShdw>
                </a:effectLst>
              </a:rPr>
              <a:t>De la economía política al sistema de ciencias económicas. La especialización científica como necesidad.</a:t>
            </a:r>
            <a:endParaRPr lang="es-MX" sz="2800"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57200" y="2204864"/>
            <a:ext cx="7787208" cy="4249944"/>
          </a:xfrm>
        </p:spPr>
        <p:txBody>
          <a:bodyPr>
            <a:normAutofit/>
          </a:bodyPr>
          <a:lstStyle/>
          <a:p>
            <a:pPr marL="406908" indent="-342900" algn="just"/>
            <a:r>
              <a:rPr lang="es-ES" dirty="0"/>
              <a:t>El análisis </a:t>
            </a:r>
            <a:r>
              <a:rPr lang="es-ES" dirty="0" smtClean="0"/>
              <a:t>histórico </a:t>
            </a:r>
            <a:r>
              <a:rPr lang="es-ES" dirty="0"/>
              <a:t>muestra que el proceso de separación de las ciencias sociales en disciplinas particulares (Antropología, Economía, Demografía, Sociología, Ciencia Política...) ha sido el </a:t>
            </a:r>
            <a:r>
              <a:rPr lang="es-ES" dirty="0" smtClean="0"/>
              <a:t>resultado </a:t>
            </a:r>
            <a:r>
              <a:rPr lang="es-ES" dirty="0"/>
              <a:t>de la propia complejidad de los hechos sociales, y por otra, de que los distintos enfoques metodológicos y las técnicas empleadas para observar tales hechos conducen obligadamente a la especialización.</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23</a:t>
            </a:fld>
            <a:endParaRPr lang="es-MX"/>
          </a:p>
        </p:txBody>
      </p:sp>
    </p:spTree>
    <p:extLst>
      <p:ext uri="{BB962C8B-B14F-4D97-AF65-F5344CB8AC3E}">
        <p14:creationId xmlns:p14="http://schemas.microsoft.com/office/powerpoint/2010/main" val="100395172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Sistema de ciencias económicas</a:t>
            </a:r>
            <a:endParaRPr lang="es-MX" dirty="0"/>
          </a:p>
        </p:txBody>
      </p:sp>
      <p:sp>
        <p:nvSpPr>
          <p:cNvPr id="3" name="2 Marcador de contenido"/>
          <p:cNvSpPr>
            <a:spLocks noGrp="1"/>
          </p:cNvSpPr>
          <p:nvPr>
            <p:ph idx="1"/>
          </p:nvPr>
        </p:nvSpPr>
        <p:spPr/>
        <p:txBody>
          <a:bodyPr/>
          <a:lstStyle/>
          <a:p>
            <a:pPr algn="just"/>
            <a:r>
              <a:rPr lang="es-ES" dirty="0"/>
              <a:t>En el ámbito de la Economía también se ha producido un </a:t>
            </a:r>
            <a:r>
              <a:rPr lang="es-ES" dirty="0" smtClean="0"/>
              <a:t>claro proceso de especialización, </a:t>
            </a:r>
            <a:r>
              <a:rPr lang="es-ES" dirty="0"/>
              <a:t>que obliga a referirse actualmente a un «Sistema de Ciencias Económicas», que comprende un variado conjunto de disciplinas, más que a una Ciencia </a:t>
            </a:r>
            <a:r>
              <a:rPr lang="es-ES" dirty="0" smtClean="0"/>
              <a:t>Económica </a:t>
            </a:r>
            <a:r>
              <a:rPr lang="es-ES" b="1" dirty="0" smtClean="0"/>
              <a:t>única.</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24</a:t>
            </a:fld>
            <a:endParaRPr lang="es-MX"/>
          </a:p>
        </p:txBody>
      </p:sp>
    </p:spTree>
    <p:extLst>
      <p:ext uri="{BB962C8B-B14F-4D97-AF65-F5344CB8AC3E}">
        <p14:creationId xmlns:p14="http://schemas.microsoft.com/office/powerpoint/2010/main" val="24869025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Sociología del mundo científico</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a:t>La separación de la Economía Política tradicional en una serie de disciplinas más o menos autónomas ha tenido a veces un componente ligado a lo que ha dado en llamarse la «sociología del mundo científico», donde los distintos grupos de especialistas tienden a constituirse en colectivos que intentan definir, con mejor o peor fortuna, las fronteras de su especialidad.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25</a:t>
            </a:fld>
            <a:endParaRPr lang="es-MX"/>
          </a:p>
        </p:txBody>
      </p:sp>
    </p:spTree>
    <p:extLst>
      <p:ext uri="{BB962C8B-B14F-4D97-AF65-F5344CB8AC3E}">
        <p14:creationId xmlns:p14="http://schemas.microsoft.com/office/powerpoint/2010/main" val="41701812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Economía política</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a:t>Las aportaciones de A. Smith, D. Ricardo, R. Malthus y J. Stuart </a:t>
            </a:r>
            <a:r>
              <a:rPr lang="es-ES" dirty="0" err="1"/>
              <a:t>Mill</a:t>
            </a:r>
            <a:r>
              <a:rPr lang="es-ES" dirty="0"/>
              <a:t>, entre otros, permitieron que la Economía Política reuniera en buena medida las condiciones que </a:t>
            </a:r>
            <a:r>
              <a:rPr lang="es-ES" dirty="0" err="1"/>
              <a:t>Nagel</a:t>
            </a:r>
            <a:r>
              <a:rPr lang="es-ES" dirty="0"/>
              <a:t> establece para la existencia de una ciencia social: </a:t>
            </a:r>
            <a:endParaRPr lang="es-ES" dirty="0" smtClean="0"/>
          </a:p>
          <a:p>
            <a:pPr marL="704088" lvl="1" indent="-342900" algn="just"/>
            <a:r>
              <a:rPr lang="es-ES" dirty="0" smtClean="0"/>
              <a:t>Cierto grado de formalización</a:t>
            </a:r>
          </a:p>
          <a:p>
            <a:pPr marL="704088" lvl="1" indent="-342900" algn="just"/>
            <a:r>
              <a:rPr lang="es-ES" dirty="0" smtClean="0"/>
              <a:t>Búsqueda de leyes</a:t>
            </a:r>
          </a:p>
          <a:p>
            <a:pPr marL="704088" lvl="1" indent="-342900" algn="just"/>
            <a:r>
              <a:rPr lang="es-ES" dirty="0" smtClean="0"/>
              <a:t>Universalidad de las leyes propuestas</a:t>
            </a:r>
          </a:p>
          <a:p>
            <a:pPr marL="704088" lvl="1" indent="-342900" algn="just"/>
            <a:r>
              <a:rPr lang="es-ES" dirty="0" smtClean="0"/>
              <a:t>Explicación causal de los hechos</a:t>
            </a:r>
          </a:p>
          <a:p>
            <a:pPr marL="704088" lvl="1" indent="-342900" algn="just"/>
            <a:r>
              <a:rPr lang="es-ES" dirty="0" smtClean="0"/>
              <a:t>Contrastación de las hipótesis formuladas, y </a:t>
            </a:r>
          </a:p>
          <a:p>
            <a:pPr marL="704088" lvl="1" indent="-342900" algn="just"/>
            <a:r>
              <a:rPr lang="es-ES" dirty="0" smtClean="0"/>
              <a:t>Capacidad de predicción.</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26</a:t>
            </a:fld>
            <a:endParaRPr lang="es-MX"/>
          </a:p>
        </p:txBody>
      </p:sp>
    </p:spTree>
    <p:extLst>
      <p:ext uri="{BB962C8B-B14F-4D97-AF65-F5344CB8AC3E}">
        <p14:creationId xmlns:p14="http://schemas.microsoft.com/office/powerpoint/2010/main" val="21300918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Enfoques metodológicos</a:t>
            </a:r>
            <a:endParaRPr lang="es-MX" dirty="0"/>
          </a:p>
        </p:txBody>
      </p:sp>
      <p:sp>
        <p:nvSpPr>
          <p:cNvPr id="3" name="2 Marcador de contenido"/>
          <p:cNvSpPr>
            <a:spLocks noGrp="1"/>
          </p:cNvSpPr>
          <p:nvPr>
            <p:ph idx="1"/>
          </p:nvPr>
        </p:nvSpPr>
        <p:spPr/>
        <p:txBody>
          <a:bodyPr/>
          <a:lstStyle/>
          <a:p>
            <a:pPr marL="406908" indent="-342900" algn="just"/>
            <a:r>
              <a:rPr lang="es-ES" dirty="0" smtClean="0"/>
              <a:t>El </a:t>
            </a:r>
            <a:r>
              <a:rPr lang="es-ES" dirty="0"/>
              <a:t>propio desarrollo y aplicación de los tres grandes enfoques metodológicos (inductivo, deductivo y </a:t>
            </a:r>
            <a:r>
              <a:rPr lang="es-ES" dirty="0" smtClean="0"/>
              <a:t>sintético</a:t>
            </a:r>
            <a:r>
              <a:rPr lang="es-ES" dirty="0"/>
              <a:t>) y la diferenciación de algunos «campos» específicos dentro de la Economía </a:t>
            </a:r>
            <a:r>
              <a:rPr lang="es-ES" dirty="0" smtClean="0"/>
              <a:t>Política </a:t>
            </a:r>
            <a:r>
              <a:rPr lang="es-ES" dirty="0"/>
              <a:t>original han ido dando lugar al nacimiento de un conjunto de disciplinas </a:t>
            </a:r>
            <a:r>
              <a:rPr lang="es-ES" dirty="0" smtClean="0"/>
              <a:t>económicas </a:t>
            </a:r>
            <a:r>
              <a:rPr lang="es-ES" dirty="0"/>
              <a:t>especializadas.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27</a:t>
            </a:fld>
            <a:endParaRPr lang="es-MX"/>
          </a:p>
        </p:txBody>
      </p:sp>
    </p:spTree>
    <p:extLst>
      <p:ext uri="{BB962C8B-B14F-4D97-AF65-F5344CB8AC3E}">
        <p14:creationId xmlns:p14="http://schemas.microsoft.com/office/powerpoint/2010/main" val="4818869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Economía Aplicada</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smtClean="0"/>
              <a:t>Durante </a:t>
            </a:r>
            <a:r>
              <a:rPr lang="es-ES" dirty="0"/>
              <a:t>años los estudios y trabajos relativos </a:t>
            </a:r>
            <a:r>
              <a:rPr lang="es-ES" dirty="0" smtClean="0"/>
              <a:t>de </a:t>
            </a:r>
            <a:r>
              <a:rPr lang="es-ES" dirty="0"/>
              <a:t>la Hacienda Pública, en cuanto actividad financiera del </a:t>
            </a:r>
            <a:r>
              <a:rPr lang="es-ES" dirty="0" smtClean="0"/>
              <a:t>Estado, la </a:t>
            </a:r>
            <a:r>
              <a:rPr lang="es-ES" dirty="0"/>
              <a:t>Política Económica, y los estudios de Estructura e Instituciones Económicas, que en algunos ámbitos </a:t>
            </a:r>
            <a:r>
              <a:rPr lang="es-ES" dirty="0" smtClean="0"/>
              <a:t>académicos </a:t>
            </a:r>
            <a:r>
              <a:rPr lang="es-ES" dirty="0"/>
              <a:t>(el germánico y el latino) constituyen ramas independientes, mientras que en otros (los del entorno anglosajón</a:t>
            </a:r>
            <a:r>
              <a:rPr lang="es-ES" dirty="0" smtClean="0"/>
              <a:t>).</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28</a:t>
            </a:fld>
            <a:endParaRPr lang="es-MX"/>
          </a:p>
        </p:txBody>
      </p:sp>
    </p:spTree>
    <p:extLst>
      <p:ext uri="{BB962C8B-B14F-4D97-AF65-F5344CB8AC3E}">
        <p14:creationId xmlns:p14="http://schemas.microsoft.com/office/powerpoint/2010/main" val="34859955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Ciencias económicas</a:t>
            </a:r>
            <a:endParaRPr lang="es-MX" dirty="0"/>
          </a:p>
        </p:txBody>
      </p:sp>
      <p:sp>
        <p:nvSpPr>
          <p:cNvPr id="3" name="2 Marcador de contenido"/>
          <p:cNvSpPr>
            <a:spLocks noGrp="1"/>
          </p:cNvSpPr>
          <p:nvPr>
            <p:ph idx="1"/>
          </p:nvPr>
        </p:nvSpPr>
        <p:spPr/>
        <p:txBody>
          <a:bodyPr/>
          <a:lstStyle/>
          <a:p>
            <a:pPr marL="406908" indent="-342900" algn="just"/>
            <a:r>
              <a:rPr lang="es-ES" dirty="0" smtClean="0"/>
              <a:t>No deben </a:t>
            </a:r>
            <a:r>
              <a:rPr lang="es-ES" dirty="0"/>
              <a:t>quedar fuera de las «ciencias económicas» todas aquellas disciplinas cuyo punto de referencia es la empresa, su organización, el control y la promoción de sus actividades, aunque por su objeto y sus características tienden a agruparse bajo la denominación genérica de «ciencias empresariales».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29</a:t>
            </a:fld>
            <a:endParaRPr lang="es-MX"/>
          </a:p>
        </p:txBody>
      </p:sp>
    </p:spTree>
    <p:extLst>
      <p:ext uri="{BB962C8B-B14F-4D97-AF65-F5344CB8AC3E}">
        <p14:creationId xmlns:p14="http://schemas.microsoft.com/office/powerpoint/2010/main" val="17550631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Introducción </a:t>
            </a:r>
            <a:endParaRPr lang="es-MX" dirty="0"/>
          </a:p>
        </p:txBody>
      </p:sp>
      <p:sp>
        <p:nvSpPr>
          <p:cNvPr id="3" name="2 Marcador de contenido"/>
          <p:cNvSpPr>
            <a:spLocks noGrp="1"/>
          </p:cNvSpPr>
          <p:nvPr>
            <p:ph idx="1"/>
          </p:nvPr>
        </p:nvSpPr>
        <p:spPr/>
        <p:txBody>
          <a:bodyPr/>
          <a:lstStyle/>
          <a:p>
            <a:pPr algn="just"/>
            <a:r>
              <a:rPr lang="es-ES" dirty="0" smtClean="0"/>
              <a:t>El </a:t>
            </a:r>
            <a:r>
              <a:rPr lang="es-ES" dirty="0"/>
              <a:t>ámbito de la Política Económica se da entre el entorno positivo y normativo de la ciencia económica, dando particular atención al entorno y delimitación del campo de acción de la política monetaria y la política fiscal, para posteriormente abordar los principales elementos teóricos de las diferentes escuelas de pensamiento económico vinculadas con la teoría de la política monetaria y </a:t>
            </a:r>
            <a:r>
              <a:rPr lang="es-ES" dirty="0" smtClean="0"/>
              <a:t>fiscal.</a:t>
            </a:r>
          </a:p>
          <a:p>
            <a:pPr algn="just"/>
            <a:r>
              <a:rPr lang="es-ES" dirty="0" smtClean="0"/>
              <a:t>Es por ello que el objetivo es que el alumno conozca los antecedentes teóricos de la política económica, que son la base para el desarrollo de la asignatura de Teoría Monetaria y Política Fiscal.</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a:t>
            </a:fld>
            <a:endParaRPr lang="es-MX"/>
          </a:p>
        </p:txBody>
      </p:sp>
    </p:spTree>
    <p:extLst>
      <p:ext uri="{BB962C8B-B14F-4D97-AF65-F5344CB8AC3E}">
        <p14:creationId xmlns:p14="http://schemas.microsoft.com/office/powerpoint/2010/main" val="31918258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Teoría económica</a:t>
            </a:r>
            <a:endParaRPr lang="es-MX" dirty="0"/>
          </a:p>
        </p:txBody>
      </p:sp>
      <p:sp>
        <p:nvSpPr>
          <p:cNvPr id="3" name="2 Marcador de contenido"/>
          <p:cNvSpPr>
            <a:spLocks noGrp="1"/>
          </p:cNvSpPr>
          <p:nvPr>
            <p:ph idx="1"/>
          </p:nvPr>
        </p:nvSpPr>
        <p:spPr/>
        <p:txBody>
          <a:bodyPr>
            <a:noAutofit/>
          </a:bodyPr>
          <a:lstStyle/>
          <a:p>
            <a:pPr marL="406908" indent="-342900" algn="just"/>
            <a:r>
              <a:rPr lang="es-ES" sz="2000" dirty="0"/>
              <a:t>La Economía se </a:t>
            </a:r>
            <a:r>
              <a:rPr lang="es-ES" sz="2000" dirty="0" smtClean="0"/>
              <a:t>presenta como </a:t>
            </a:r>
            <a:r>
              <a:rPr lang="es-ES" sz="2000" dirty="0"/>
              <a:t>un sistema de disciplinas relativamente autónomas, aunque con una identidad de fundamentos o elementos básicos. </a:t>
            </a:r>
            <a:endParaRPr lang="es-ES" sz="2000" dirty="0" smtClean="0"/>
          </a:p>
          <a:p>
            <a:pPr marL="406908" indent="-342900" algn="just"/>
            <a:r>
              <a:rPr lang="es-ES" sz="2000" dirty="0" smtClean="0"/>
              <a:t>Los </a:t>
            </a:r>
            <a:r>
              <a:rPr lang="es-ES" sz="2000" dirty="0"/>
              <a:t>estudios de carácter </a:t>
            </a:r>
            <a:r>
              <a:rPr lang="es-ES" sz="2000" dirty="0" smtClean="0"/>
              <a:t>teórico —llámese </a:t>
            </a:r>
            <a:r>
              <a:rPr lang="es-ES" sz="2000" dirty="0"/>
              <a:t>su resultado Teoría Económica o Análisis Económico— constituyen y deben constituir el «eje» del sistema. </a:t>
            </a:r>
            <a:endParaRPr lang="es-ES" sz="2000" dirty="0" smtClean="0"/>
          </a:p>
          <a:p>
            <a:pPr marL="406908" indent="-342900" algn="just"/>
            <a:r>
              <a:rPr lang="es-ES" sz="2000" dirty="0" smtClean="0"/>
              <a:t>Surgen </a:t>
            </a:r>
            <a:r>
              <a:rPr lang="es-ES" sz="2000" dirty="0"/>
              <a:t>las «leyes», las «teorías» y los «modelos» teóricos, que acaban constituyendo lo que Joan Robinson, en una frase feliz, calificó como la </a:t>
            </a:r>
            <a:r>
              <a:rPr lang="es-ES" sz="2000" dirty="0" smtClean="0"/>
              <a:t>box of </a:t>
            </a:r>
            <a:r>
              <a:rPr lang="es-ES" sz="2000" dirty="0" err="1" smtClean="0"/>
              <a:t>tools</a:t>
            </a:r>
            <a:r>
              <a:rPr lang="es-ES" sz="2000" dirty="0" smtClean="0"/>
              <a:t>; </a:t>
            </a:r>
            <a:r>
              <a:rPr lang="es-ES" sz="2000" dirty="0"/>
              <a:t>es decir, la «caja de herramientas», con la que cuenta el economista para comprender los hechos y fenómenos económicos y para diseñar las políticas económicas más adecuadas para encauzarlos o resolverlos. </a:t>
            </a:r>
            <a:endParaRPr lang="es-MX" sz="20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30</a:t>
            </a:fld>
            <a:endParaRPr lang="es-MX"/>
          </a:p>
        </p:txBody>
      </p:sp>
    </p:spTree>
    <p:extLst>
      <p:ext uri="{BB962C8B-B14F-4D97-AF65-F5344CB8AC3E}">
        <p14:creationId xmlns:p14="http://schemas.microsoft.com/office/powerpoint/2010/main" val="19585655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67494"/>
            <a:ext cx="7632848" cy="1793354"/>
          </a:xfrm>
        </p:spPr>
        <p:txBody>
          <a:bodyPr>
            <a:noAutofit/>
          </a:bodyPr>
          <a:lstStyle/>
          <a:p>
            <a:pPr algn="just"/>
            <a:r>
              <a:rPr lang="es-ES" sz="3200" dirty="0" smtClean="0"/>
              <a:t>Concepto, ámbito y relaciones de la política económica con otras disciplinas.</a:t>
            </a:r>
            <a:endParaRPr lang="es-MX" sz="3200" dirty="0"/>
          </a:p>
        </p:txBody>
      </p:sp>
      <p:sp>
        <p:nvSpPr>
          <p:cNvPr id="3" name="2 Marcador de contenido"/>
          <p:cNvSpPr>
            <a:spLocks noGrp="1"/>
          </p:cNvSpPr>
          <p:nvPr>
            <p:ph idx="1"/>
          </p:nvPr>
        </p:nvSpPr>
        <p:spPr>
          <a:xfrm>
            <a:off x="457200" y="2060848"/>
            <a:ext cx="7283152" cy="3889904"/>
          </a:xfrm>
        </p:spPr>
        <p:txBody>
          <a:bodyPr/>
          <a:lstStyle/>
          <a:p>
            <a:pPr marL="406908" indent="-342900" algn="just"/>
            <a:r>
              <a:rPr lang="es-ES" dirty="0"/>
              <a:t>Con los términos «política económica» </a:t>
            </a:r>
            <a:r>
              <a:rPr lang="es-ES" dirty="0" smtClean="0"/>
              <a:t>se designa </a:t>
            </a:r>
            <a:r>
              <a:rPr lang="es-ES" dirty="0"/>
              <a:t>generalmente la aplicación de determinadas medidas que realizan las autoridades para conseguir unos determinados fines.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31</a:t>
            </a:fld>
            <a:endParaRPr lang="es-MX"/>
          </a:p>
        </p:txBody>
      </p:sp>
    </p:spTree>
    <p:extLst>
      <p:ext uri="{BB962C8B-B14F-4D97-AF65-F5344CB8AC3E}">
        <p14:creationId xmlns:p14="http://schemas.microsoft.com/office/powerpoint/2010/main" val="20021929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Política económica </a:t>
            </a:r>
            <a:endParaRPr lang="es-MX" dirty="0"/>
          </a:p>
        </p:txBody>
      </p:sp>
      <p:sp>
        <p:nvSpPr>
          <p:cNvPr id="3" name="2 Marcador de contenido"/>
          <p:cNvSpPr>
            <a:spLocks noGrp="1"/>
          </p:cNvSpPr>
          <p:nvPr>
            <p:ph idx="1"/>
          </p:nvPr>
        </p:nvSpPr>
        <p:spPr/>
        <p:txBody>
          <a:bodyPr>
            <a:normAutofit fontScale="92500" lnSpcReduction="20000"/>
          </a:bodyPr>
          <a:lstStyle/>
          <a:p>
            <a:pPr marL="64008" indent="0" algn="just">
              <a:buNone/>
            </a:pPr>
            <a:r>
              <a:rPr lang="es-ES" sz="2600" dirty="0" smtClean="0"/>
              <a:t>Las definiciones </a:t>
            </a:r>
            <a:r>
              <a:rPr lang="es-ES" sz="2600" dirty="0"/>
              <a:t>más </a:t>
            </a:r>
            <a:r>
              <a:rPr lang="es-ES" sz="2600" dirty="0" smtClean="0"/>
              <a:t>conocidas:</a:t>
            </a:r>
          </a:p>
          <a:p>
            <a:pPr marL="578358" indent="-514350" algn="just">
              <a:buAutoNum type="arabicPeriod"/>
            </a:pPr>
            <a:r>
              <a:rPr lang="es-ES" sz="2600" dirty="0" smtClean="0"/>
              <a:t>Se </a:t>
            </a:r>
            <a:r>
              <a:rPr lang="es-ES" sz="2600" dirty="0"/>
              <a:t>afirma que la política económica es siempre el resultado de una decisión de la </a:t>
            </a:r>
            <a:r>
              <a:rPr lang="es-ES" sz="2600" dirty="0" smtClean="0"/>
              <a:t>autoridad </a:t>
            </a:r>
            <a:r>
              <a:rPr lang="es-ES" sz="2600" dirty="0"/>
              <a:t>(la cual puede definirse con carácter más o menos amplio; desde el gobierno, hasta otros niveles inferiores</a:t>
            </a:r>
            <a:r>
              <a:rPr lang="es-ES" sz="2600" dirty="0" smtClean="0"/>
              <a:t>).</a:t>
            </a:r>
          </a:p>
          <a:p>
            <a:pPr marL="578358" indent="-514350" algn="just">
              <a:buAutoNum type="arabicPeriod"/>
            </a:pPr>
            <a:r>
              <a:rPr lang="es-ES" sz="2600" dirty="0"/>
              <a:t>Es siempre una acción </a:t>
            </a:r>
            <a:r>
              <a:rPr lang="es-ES" sz="2600" dirty="0" smtClean="0"/>
              <a:t>deliberada </a:t>
            </a:r>
            <a:r>
              <a:rPr lang="es-ES" sz="2600" dirty="0"/>
              <a:t>por parte de dicha autoridad; incluso cuando aparentemente no se «hace» política </a:t>
            </a:r>
            <a:r>
              <a:rPr lang="es-ES" sz="2600" dirty="0" smtClean="0"/>
              <a:t>económica.</a:t>
            </a:r>
          </a:p>
          <a:p>
            <a:pPr marL="578358" indent="-514350" algn="just">
              <a:buAutoNum type="arabicPeriod"/>
            </a:pPr>
            <a:r>
              <a:rPr lang="es-ES" sz="2600" dirty="0"/>
              <a:t>Toma como referencia unos </a:t>
            </a:r>
            <a:r>
              <a:rPr lang="es-ES" sz="2600" dirty="0" smtClean="0"/>
              <a:t>fines u objetivos deseados</a:t>
            </a:r>
            <a:r>
              <a:rPr lang="es-ES" sz="2600" dirty="0"/>
              <a:t>, y para lograrlos emplea determinados </a:t>
            </a:r>
            <a:r>
              <a:rPr lang="es-ES" sz="2600" dirty="0" smtClean="0"/>
              <a:t>medios o instrumentos. </a:t>
            </a:r>
            <a:r>
              <a:rPr lang="es-ES" sz="2600" dirty="0"/>
              <a:t>De hecho, J. </a:t>
            </a:r>
            <a:r>
              <a:rPr lang="es-ES" sz="2600" dirty="0" err="1"/>
              <a:t>Tinbergen</a:t>
            </a:r>
            <a:r>
              <a:rPr lang="es-ES" sz="2600" dirty="0"/>
              <a:t> afirmó en su día que «la política económica consiste en la variación deliberada de los medios para alcanzar ciertos </a:t>
            </a:r>
            <a:r>
              <a:rPr lang="es-ES" sz="2600" dirty="0" smtClean="0"/>
              <a:t>objetivos».</a:t>
            </a:r>
          </a:p>
          <a:p>
            <a:pPr marL="578358" indent="-514350">
              <a:buAutoNum type="arabicPeriod"/>
            </a:pP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32</a:t>
            </a:fld>
            <a:endParaRPr lang="es-MX"/>
          </a:p>
        </p:txBody>
      </p:sp>
    </p:spTree>
    <p:extLst>
      <p:ext uri="{BB962C8B-B14F-4D97-AF65-F5344CB8AC3E}">
        <p14:creationId xmlns:p14="http://schemas.microsoft.com/office/powerpoint/2010/main" val="233770457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Sistema de ciencias económicas </a:t>
            </a:r>
            <a:endParaRPr lang="es-MX" dirty="0"/>
          </a:p>
        </p:txBody>
      </p:sp>
      <p:sp>
        <p:nvSpPr>
          <p:cNvPr id="3" name="2 Marcador de contenido"/>
          <p:cNvSpPr>
            <a:spLocks noGrp="1"/>
          </p:cNvSpPr>
          <p:nvPr>
            <p:ph idx="1"/>
          </p:nvPr>
        </p:nvSpPr>
        <p:spPr/>
        <p:txBody>
          <a:bodyPr>
            <a:normAutofit/>
          </a:bodyPr>
          <a:lstStyle/>
          <a:p>
            <a:pPr marL="521208" indent="-457200" algn="just"/>
            <a:r>
              <a:rPr lang="es-ES" sz="2800" dirty="0" smtClean="0"/>
              <a:t>El </a:t>
            </a:r>
            <a:r>
              <a:rPr lang="es-ES" sz="2800" dirty="0"/>
              <a:t>análisis de los problemas básicos que plantea la elaboración de las políticas económicas, sus objetivos, instrumentos, conflictos y resultados comparados es lo que constituye el </a:t>
            </a:r>
            <a:r>
              <a:rPr lang="es-ES" sz="2800" dirty="0" smtClean="0"/>
              <a:t>objeto de </a:t>
            </a:r>
            <a:r>
              <a:rPr lang="es-ES" sz="2800" dirty="0"/>
              <a:t>la Política Económica, en cuanto disciplina integrada en lo que anteriormente hemos descrito como el «Sistema de Ciencias Económicas», dentro del grupo de materias que ordinariamente se califican como Economía Aplicada. </a:t>
            </a:r>
            <a:endParaRPr lang="es-MX" sz="28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33</a:t>
            </a:fld>
            <a:endParaRPr lang="es-MX"/>
          </a:p>
        </p:txBody>
      </p:sp>
    </p:spTree>
    <p:extLst>
      <p:ext uri="{BB962C8B-B14F-4D97-AF65-F5344CB8AC3E}">
        <p14:creationId xmlns:p14="http://schemas.microsoft.com/office/powerpoint/2010/main" val="259580583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Política económica</a:t>
            </a:r>
            <a:endParaRPr lang="es-MX" dirty="0"/>
          </a:p>
        </p:txBody>
      </p:sp>
      <p:sp>
        <p:nvSpPr>
          <p:cNvPr id="3" name="2 Marcador de contenido"/>
          <p:cNvSpPr>
            <a:spLocks noGrp="1"/>
          </p:cNvSpPr>
          <p:nvPr>
            <p:ph idx="1"/>
          </p:nvPr>
        </p:nvSpPr>
        <p:spPr/>
        <p:txBody>
          <a:bodyPr>
            <a:normAutofit/>
          </a:bodyPr>
          <a:lstStyle/>
          <a:p>
            <a:pPr algn="just"/>
            <a:r>
              <a:rPr lang="es-ES" dirty="0" smtClean="0"/>
              <a:t>Como </a:t>
            </a:r>
            <a:r>
              <a:rPr lang="es-ES" dirty="0"/>
              <a:t>disciplina se ha ido consolidando </a:t>
            </a:r>
            <a:r>
              <a:rPr lang="es-ES" dirty="0" smtClean="0"/>
              <a:t>y </a:t>
            </a:r>
            <a:r>
              <a:rPr lang="es-ES" dirty="0"/>
              <a:t>hay coincidencia en señalar que abarca desde la simple exposición y análisis de medidas políticas pasadas y presentes, hasta el análisis de los móviles y deseos político-sociales, pasando por investigaciones históricas y estadísticas sobre los efectos reales de ciertas medidas ya adoptadas o los posibles efectos de otras medidas alternativas.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34</a:t>
            </a:fld>
            <a:endParaRPr lang="es-MX"/>
          </a:p>
        </p:txBody>
      </p:sp>
    </p:spTree>
    <p:extLst>
      <p:ext uri="{BB962C8B-B14F-4D97-AF65-F5344CB8AC3E}">
        <p14:creationId xmlns:p14="http://schemas.microsoft.com/office/powerpoint/2010/main" val="372333219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Estudios teóricos</a:t>
            </a:r>
            <a:endParaRPr lang="es-MX" dirty="0"/>
          </a:p>
        </p:txBody>
      </p:sp>
      <p:sp>
        <p:nvSpPr>
          <p:cNvPr id="3" name="2 Marcador de contenido"/>
          <p:cNvSpPr>
            <a:spLocks noGrp="1"/>
          </p:cNvSpPr>
          <p:nvPr>
            <p:ph idx="1"/>
          </p:nvPr>
        </p:nvSpPr>
        <p:spPr/>
        <p:txBody>
          <a:bodyPr>
            <a:normAutofit/>
          </a:bodyPr>
          <a:lstStyle/>
          <a:p>
            <a:pPr marL="406908" indent="-342900" algn="just"/>
            <a:r>
              <a:rPr lang="es-ES" dirty="0" smtClean="0"/>
              <a:t>Los </a:t>
            </a:r>
            <a:r>
              <a:rPr lang="es-ES" dirty="0"/>
              <a:t>estudios teóricos de Economía </a:t>
            </a:r>
            <a:r>
              <a:rPr lang="es-ES" dirty="0" smtClean="0"/>
              <a:t>definen y discuten el marco socioeconómico </a:t>
            </a:r>
            <a:r>
              <a:rPr lang="es-ES" dirty="0"/>
              <a:t>en el que se </a:t>
            </a:r>
            <a:r>
              <a:rPr lang="es-ES" dirty="0" smtClean="0"/>
              <a:t>desenvuelven:</a:t>
            </a:r>
          </a:p>
          <a:p>
            <a:pPr marL="704088" lvl="1" indent="-342900" algn="just"/>
            <a:r>
              <a:rPr lang="es-ES" dirty="0"/>
              <a:t>L</a:t>
            </a:r>
            <a:r>
              <a:rPr lang="es-ES" dirty="0" smtClean="0"/>
              <a:t>as </a:t>
            </a:r>
            <a:r>
              <a:rPr lang="es-ES" dirty="0"/>
              <a:t>políticas económicas concretas, la </a:t>
            </a:r>
            <a:r>
              <a:rPr lang="es-ES" dirty="0" smtClean="0"/>
              <a:t>elaboración </a:t>
            </a:r>
            <a:r>
              <a:rPr lang="es-ES" dirty="0"/>
              <a:t>de las </a:t>
            </a:r>
            <a:r>
              <a:rPr lang="es-ES" dirty="0" smtClean="0"/>
              <a:t>políticas</a:t>
            </a:r>
          </a:p>
          <a:p>
            <a:pPr marL="704088" lvl="1" indent="-342900" algn="just"/>
            <a:r>
              <a:rPr lang="es-ES" dirty="0"/>
              <a:t>S</a:t>
            </a:r>
            <a:r>
              <a:rPr lang="es-ES" dirty="0" smtClean="0"/>
              <a:t>us </a:t>
            </a:r>
            <a:r>
              <a:rPr lang="es-ES" dirty="0"/>
              <a:t>fases y los agentes que participan en la </a:t>
            </a:r>
            <a:r>
              <a:rPr lang="es-ES" dirty="0" smtClean="0"/>
              <a:t>misma</a:t>
            </a:r>
          </a:p>
          <a:p>
            <a:pPr marL="704088" lvl="1" indent="-342900" algn="just"/>
            <a:r>
              <a:rPr lang="es-ES" dirty="0" smtClean="0"/>
              <a:t>El </a:t>
            </a:r>
            <a:r>
              <a:rPr lang="es-ES" dirty="0"/>
              <a:t>contenido de los </a:t>
            </a:r>
            <a:r>
              <a:rPr lang="es-ES" dirty="0" smtClean="0"/>
              <a:t>fines y objetivos perseguidos</a:t>
            </a:r>
          </a:p>
          <a:p>
            <a:pPr marL="704088" lvl="1" indent="-342900" algn="just"/>
            <a:r>
              <a:rPr lang="es-ES" dirty="0" smtClean="0"/>
              <a:t>Los medios o instrumentos que </a:t>
            </a:r>
            <a:r>
              <a:rPr lang="es-ES" dirty="0"/>
              <a:t>están </a:t>
            </a:r>
            <a:r>
              <a:rPr lang="es-ES" dirty="0" smtClean="0"/>
              <a:t>disponibles</a:t>
            </a:r>
          </a:p>
          <a:p>
            <a:pPr marL="704088" lvl="1" indent="-342900" algn="just"/>
            <a:r>
              <a:rPr lang="es-ES" dirty="0" smtClean="0"/>
              <a:t>La </a:t>
            </a:r>
            <a:r>
              <a:rPr lang="es-ES" dirty="0"/>
              <a:t>consistencia o inconsistencia entre los diversos fines, y entre los fines y los </a:t>
            </a:r>
            <a:r>
              <a:rPr lang="es-ES" dirty="0" smtClean="0"/>
              <a:t>medios</a:t>
            </a:r>
          </a:p>
          <a:p>
            <a:pPr marL="704088" lvl="1" indent="-342900" algn="just"/>
            <a:r>
              <a:rPr lang="es-ES" dirty="0" smtClean="0"/>
              <a:t>La </a:t>
            </a:r>
            <a:r>
              <a:rPr lang="es-ES" dirty="0"/>
              <a:t>modelización de las relaciones entre ellos, el análisis de los efectos indirectos de las medidas, desde una perspectiva </a:t>
            </a:r>
            <a:r>
              <a:rPr lang="es-ES" dirty="0" smtClean="0"/>
              <a:t>general.</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35</a:t>
            </a:fld>
            <a:endParaRPr lang="es-MX"/>
          </a:p>
        </p:txBody>
      </p:sp>
    </p:spTree>
    <p:extLst>
      <p:ext uri="{BB962C8B-B14F-4D97-AF65-F5344CB8AC3E}">
        <p14:creationId xmlns:p14="http://schemas.microsoft.com/office/powerpoint/2010/main" val="7175432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 resumen </a:t>
            </a:r>
            <a:endParaRPr lang="es-MX" dirty="0"/>
          </a:p>
        </p:txBody>
      </p:sp>
      <p:sp>
        <p:nvSpPr>
          <p:cNvPr id="3" name="2 Marcador de contenido"/>
          <p:cNvSpPr>
            <a:spLocks noGrp="1"/>
          </p:cNvSpPr>
          <p:nvPr>
            <p:ph idx="1"/>
          </p:nvPr>
        </p:nvSpPr>
        <p:spPr/>
        <p:txBody>
          <a:bodyPr/>
          <a:lstStyle/>
          <a:p>
            <a:pPr algn="just"/>
            <a:r>
              <a:rPr lang="es-ES" dirty="0"/>
              <a:t>Dentro del «Sistema de Ciencias Económicas», la Política Económica es especialmente tributaria </a:t>
            </a:r>
            <a:r>
              <a:rPr lang="es-ES" dirty="0" smtClean="0"/>
              <a:t>de </a:t>
            </a:r>
            <a:r>
              <a:rPr lang="es-ES" dirty="0"/>
              <a:t>la Teoría Económica (Análisis Económico) </a:t>
            </a:r>
            <a:r>
              <a:rPr lang="es-ES" dirty="0" smtClean="0"/>
              <a:t>y de </a:t>
            </a:r>
            <a:r>
              <a:rPr lang="es-ES" dirty="0"/>
              <a:t>otras ramas analíticas e instrumentales</a:t>
            </a:r>
            <a:r>
              <a:rPr lang="es-ES" dirty="0" smtClean="0"/>
              <a:t>.</a:t>
            </a:r>
          </a:p>
          <a:p>
            <a:pPr algn="just"/>
            <a:r>
              <a:rPr lang="es-ES" dirty="0" smtClean="0"/>
              <a:t>Como disciplina fronteriza que es, </a:t>
            </a:r>
            <a:r>
              <a:rPr lang="es-ES" dirty="0"/>
              <a:t>tiene también una estrecha relación con la Ciencia Política.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36</a:t>
            </a:fld>
            <a:endParaRPr lang="es-MX"/>
          </a:p>
        </p:txBody>
      </p:sp>
    </p:spTree>
    <p:extLst>
      <p:ext uri="{BB962C8B-B14F-4D97-AF65-F5344CB8AC3E}">
        <p14:creationId xmlns:p14="http://schemas.microsoft.com/office/powerpoint/2010/main" val="35288641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Actividad </a:t>
            </a:r>
            <a:endParaRPr lang="es-MX" dirty="0"/>
          </a:p>
        </p:txBody>
      </p:sp>
      <p:sp>
        <p:nvSpPr>
          <p:cNvPr id="3" name="2 Marcador de contenido"/>
          <p:cNvSpPr>
            <a:spLocks noGrp="1"/>
          </p:cNvSpPr>
          <p:nvPr>
            <p:ph idx="1"/>
          </p:nvPr>
        </p:nvSpPr>
        <p:spPr/>
        <p:txBody>
          <a:bodyPr>
            <a:normAutofit fontScale="92500" lnSpcReduction="10000"/>
          </a:bodyPr>
          <a:lstStyle/>
          <a:p>
            <a:pPr marL="114300" indent="0">
              <a:buNone/>
            </a:pPr>
            <a:r>
              <a:rPr lang="es-ES" dirty="0" smtClean="0"/>
              <a:t>Investigar </a:t>
            </a:r>
            <a:r>
              <a:rPr lang="es-ES" dirty="0" smtClean="0"/>
              <a:t>la importancia de los siguientes conceptos para el estudio de la política </a:t>
            </a:r>
            <a:r>
              <a:rPr lang="es-ES" dirty="0" smtClean="0"/>
              <a:t>económica;</a:t>
            </a:r>
            <a:endParaRPr lang="es-MX" dirty="0" smtClean="0"/>
          </a:p>
          <a:p>
            <a:r>
              <a:rPr lang="es-MX" dirty="0" smtClean="0"/>
              <a:t>Ciencias </a:t>
            </a:r>
            <a:r>
              <a:rPr lang="es-MX" dirty="0"/>
              <a:t>empíricas o factuales.</a:t>
            </a:r>
          </a:p>
          <a:p>
            <a:r>
              <a:rPr lang="es-MX" dirty="0" smtClean="0"/>
              <a:t>Ciencias </a:t>
            </a:r>
            <a:r>
              <a:rPr lang="es-MX" dirty="0"/>
              <a:t>sociales.</a:t>
            </a:r>
          </a:p>
          <a:p>
            <a:r>
              <a:rPr lang="es-ES" dirty="0" smtClean="0"/>
              <a:t>Teoría </a:t>
            </a:r>
            <a:r>
              <a:rPr lang="es-ES" dirty="0"/>
              <a:t>y acción en las ciencias sociales.</a:t>
            </a:r>
          </a:p>
          <a:p>
            <a:r>
              <a:rPr lang="es-MX" dirty="0" smtClean="0"/>
              <a:t>Regla </a:t>
            </a:r>
            <a:r>
              <a:rPr lang="es-MX" dirty="0"/>
              <a:t>de Hume.</a:t>
            </a:r>
          </a:p>
          <a:p>
            <a:r>
              <a:rPr lang="es-MX" dirty="0" smtClean="0"/>
              <a:t>Lo </a:t>
            </a:r>
            <a:r>
              <a:rPr lang="es-MX" dirty="0"/>
              <a:t>positivo en economía.</a:t>
            </a:r>
          </a:p>
          <a:p>
            <a:r>
              <a:rPr lang="es-MX" dirty="0" smtClean="0"/>
              <a:t>Lo </a:t>
            </a:r>
            <a:r>
              <a:rPr lang="es-MX" dirty="0"/>
              <a:t>normativo en economía.</a:t>
            </a:r>
          </a:p>
          <a:p>
            <a:r>
              <a:rPr lang="es-ES" dirty="0" smtClean="0"/>
              <a:t>Posiciones </a:t>
            </a:r>
            <a:r>
              <a:rPr lang="es-ES" dirty="0"/>
              <a:t>de </a:t>
            </a:r>
            <a:r>
              <a:rPr lang="es-ES" dirty="0" err="1"/>
              <a:t>Myrdal</a:t>
            </a:r>
            <a:r>
              <a:rPr lang="es-ES" dirty="0"/>
              <a:t> y </a:t>
            </a:r>
            <a:r>
              <a:rPr lang="es-ES" dirty="0" err="1"/>
              <a:t>Robbins</a:t>
            </a:r>
            <a:r>
              <a:rPr lang="es-ES" dirty="0"/>
              <a:t>.</a:t>
            </a:r>
          </a:p>
          <a:p>
            <a:r>
              <a:rPr lang="es-ES" dirty="0" smtClean="0"/>
              <a:t>La </a:t>
            </a:r>
            <a:r>
              <a:rPr lang="es-ES" dirty="0"/>
              <a:t>especialización en las </a:t>
            </a:r>
            <a:r>
              <a:rPr lang="es-ES" dirty="0" smtClean="0"/>
              <a:t>ciencias </a:t>
            </a:r>
            <a:r>
              <a:rPr lang="es-MX" dirty="0" smtClean="0"/>
              <a:t>económicas</a:t>
            </a:r>
            <a:r>
              <a:rPr lang="es-MX" dirty="0"/>
              <a:t>.</a:t>
            </a:r>
          </a:p>
          <a:p>
            <a:r>
              <a:rPr lang="es-MX" dirty="0" smtClean="0"/>
              <a:t>La </a:t>
            </a:r>
            <a:r>
              <a:rPr lang="es-MX" dirty="0"/>
              <a:t>política económica como «praxis».</a:t>
            </a:r>
          </a:p>
          <a:p>
            <a:r>
              <a:rPr lang="es-ES" dirty="0" smtClean="0"/>
              <a:t>La </a:t>
            </a:r>
            <a:r>
              <a:rPr lang="es-ES" dirty="0"/>
              <a:t>política económica como </a:t>
            </a:r>
            <a:r>
              <a:rPr lang="es-ES" dirty="0" smtClean="0"/>
              <a:t>parte del </a:t>
            </a:r>
            <a:r>
              <a:rPr lang="es-ES" dirty="0"/>
              <a:t>sistema de ciencias económicas.</a:t>
            </a:r>
          </a:p>
          <a:p>
            <a:r>
              <a:rPr lang="es-MX" dirty="0" smtClean="0"/>
              <a:t>La </a:t>
            </a:r>
            <a:r>
              <a:rPr lang="es-MX" dirty="0"/>
              <a:t>política económica como disciplina</a:t>
            </a:r>
            <a:r>
              <a:rPr lang="es-MX" dirty="0" smtClean="0"/>
              <a:t>: contenido </a:t>
            </a:r>
            <a:r>
              <a:rPr lang="es-MX" dirty="0"/>
              <a:t>y concepto.</a:t>
            </a:r>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37</a:t>
            </a:fld>
            <a:endParaRPr lang="es-MX"/>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9100" y="0"/>
            <a:ext cx="1544960" cy="122236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19322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 </a:t>
            </a:r>
            <a:endParaRPr lang="es-MX" dirty="0"/>
          </a:p>
        </p:txBody>
      </p:sp>
      <p:sp>
        <p:nvSpPr>
          <p:cNvPr id="3" name="2 Marcador de contenido"/>
          <p:cNvSpPr>
            <a:spLocks noGrp="1"/>
          </p:cNvSpPr>
          <p:nvPr>
            <p:ph idx="1"/>
          </p:nvPr>
        </p:nvSpPr>
        <p:spPr/>
        <p:txBody>
          <a:bodyPr/>
          <a:lstStyle/>
          <a:p>
            <a:pPr algn="just"/>
            <a:r>
              <a:rPr lang="es-ES" dirty="0" smtClean="0"/>
              <a:t>El estudio de la política económica fusiona el ámbito positivo y normativo de la ciencia económica permitiendo la aplicación de la teoría económica a la solución de problemas macroeconómicos.</a:t>
            </a:r>
          </a:p>
          <a:p>
            <a:pPr algn="just"/>
            <a:r>
              <a:rPr lang="es-ES" dirty="0" smtClean="0"/>
              <a:t>La política económica toma de la teoría económica sus postulados y variables determinantes de los fenómenos económicos, con el fin de generar directrices de solución a los mismos.</a:t>
            </a:r>
          </a:p>
          <a:p>
            <a:pPr algn="just"/>
            <a:r>
              <a:rPr lang="es-ES" dirty="0" smtClean="0"/>
              <a:t>En general, la política económica es una manipulación de medios para alcanzar fines u objetivos económicos.</a:t>
            </a:r>
          </a:p>
          <a:p>
            <a:pPr algn="just"/>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38</a:t>
            </a:fld>
            <a:endParaRPr lang="es-MX"/>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7351"/>
            <a:ext cx="2163273" cy="110814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83719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Referencias bibliográficas </a:t>
            </a:r>
            <a:endParaRPr lang="es-MX" dirty="0"/>
          </a:p>
        </p:txBody>
      </p:sp>
      <p:sp>
        <p:nvSpPr>
          <p:cNvPr id="3" name="2 Marcador de contenido"/>
          <p:cNvSpPr>
            <a:spLocks noGrp="1"/>
          </p:cNvSpPr>
          <p:nvPr>
            <p:ph idx="1"/>
          </p:nvPr>
        </p:nvSpPr>
        <p:spPr/>
        <p:txBody>
          <a:bodyPr/>
          <a:lstStyle/>
          <a:p>
            <a:r>
              <a:rPr lang="es-ES" dirty="0"/>
              <a:t>Cuadrado, J. (</a:t>
            </a:r>
            <a:r>
              <a:rPr lang="es-ES" dirty="0" smtClean="0"/>
              <a:t>2006). </a:t>
            </a:r>
            <a:r>
              <a:rPr lang="es-ES" dirty="0"/>
              <a:t>Política Económica. 3ra edición. México: </a:t>
            </a:r>
            <a:r>
              <a:rPr lang="es-ES" dirty="0" smtClean="0"/>
              <a:t>Mc Graw </a:t>
            </a:r>
            <a:r>
              <a:rPr lang="es-ES" dirty="0"/>
              <a:t>Hill. </a:t>
            </a:r>
            <a:endParaRPr lang="es-ES" dirty="0" smtClean="0"/>
          </a:p>
          <a:p>
            <a:r>
              <a:rPr lang="es-ES" dirty="0" smtClean="0"/>
              <a:t>Fernández, A. et al (2006). Política Económica. 4ta edición. México: Mc Graw </a:t>
            </a:r>
            <a:r>
              <a:rPr lang="es-ES" dirty="0"/>
              <a:t>Hill.</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39</a:t>
            </a:fld>
            <a:endParaRPr lang="es-MX"/>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3356992"/>
            <a:ext cx="2565348" cy="255795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76595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Economía y política económica</a:t>
            </a:r>
            <a:endParaRPr lang="es-MX" dirty="0"/>
          </a:p>
        </p:txBody>
      </p:sp>
      <p:sp>
        <p:nvSpPr>
          <p:cNvPr id="3" name="2 Marcador de contenido"/>
          <p:cNvSpPr>
            <a:spLocks noGrp="1"/>
          </p:cNvSpPr>
          <p:nvPr>
            <p:ph idx="1"/>
          </p:nvPr>
        </p:nvSpPr>
        <p:spPr/>
        <p:txBody>
          <a:bodyPr>
            <a:normAutofit/>
          </a:bodyPr>
          <a:lstStyle/>
          <a:p>
            <a:pPr marL="64008" indent="0" algn="just">
              <a:buNone/>
            </a:pPr>
            <a:r>
              <a:rPr lang="es-ES" dirty="0"/>
              <a:t>LAS CIENCIAS SOCIALES Y SU VOCACIÓN A LA </a:t>
            </a:r>
            <a:r>
              <a:rPr lang="es-ES" dirty="0" smtClean="0"/>
              <a:t>ACCIÓN.</a:t>
            </a:r>
          </a:p>
          <a:p>
            <a:pPr marL="64008" indent="0" algn="just">
              <a:buNone/>
            </a:pPr>
            <a:endParaRPr lang="es-ES" dirty="0" smtClean="0"/>
          </a:p>
          <a:p>
            <a:pPr algn="just"/>
            <a:r>
              <a:rPr lang="es-ES" dirty="0"/>
              <a:t>D</a:t>
            </a:r>
            <a:r>
              <a:rPr lang="es-ES" dirty="0" smtClean="0"/>
              <a:t>istinción entre </a:t>
            </a:r>
            <a:r>
              <a:rPr lang="es-ES" b="1" dirty="0" smtClean="0"/>
              <a:t>ciencias formales </a:t>
            </a:r>
            <a:r>
              <a:rPr lang="es-ES" dirty="0" smtClean="0"/>
              <a:t>y </a:t>
            </a:r>
            <a:r>
              <a:rPr lang="es-ES" b="1" dirty="0" smtClean="0"/>
              <a:t>ciencias empíricas y facultades</a:t>
            </a:r>
            <a:r>
              <a:rPr lang="es-ES" dirty="0" smtClean="0"/>
              <a:t>.</a:t>
            </a:r>
          </a:p>
          <a:p>
            <a:pPr algn="just"/>
            <a:endParaRPr lang="es-ES" dirty="0"/>
          </a:p>
          <a:p>
            <a:pPr marL="64008" indent="0" algn="just">
              <a:buNone/>
            </a:pPr>
            <a:r>
              <a:rPr lang="es-ES" dirty="0" smtClean="0"/>
              <a:t>Las ciencias formales </a:t>
            </a:r>
            <a:r>
              <a:rPr lang="es-ES" dirty="0"/>
              <a:t>suelen integrarse todas aquellas áreas científicas que se caracterizan por el hecho de que tanto su enfoque básico como sus estructuras son esencialmente formales, lo que implica que su construcción y aceptación no precisan del contraste con la realidad, algo que sucede, por ejemplo, en el caso de la Matemática pura o en el de la Lógica formal.</a:t>
            </a:r>
            <a:endParaRPr lang="es-ES" dirty="0" smtClean="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4</a:t>
            </a:fld>
            <a:endParaRPr lang="es-MX"/>
          </a:p>
        </p:txBody>
      </p:sp>
    </p:spTree>
    <p:extLst>
      <p:ext uri="{BB962C8B-B14F-4D97-AF65-F5344CB8AC3E}">
        <p14:creationId xmlns:p14="http://schemas.microsoft.com/office/powerpoint/2010/main" val="39425313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Ciencias empíricas  </a:t>
            </a:r>
            <a:endParaRPr lang="es-MX" dirty="0"/>
          </a:p>
        </p:txBody>
      </p:sp>
      <p:sp>
        <p:nvSpPr>
          <p:cNvPr id="3" name="2 Marcador de contenido"/>
          <p:cNvSpPr>
            <a:spLocks noGrp="1"/>
          </p:cNvSpPr>
          <p:nvPr>
            <p:ph idx="1"/>
          </p:nvPr>
        </p:nvSpPr>
        <p:spPr/>
        <p:txBody>
          <a:bodyPr>
            <a:normAutofit fontScale="92500"/>
          </a:bodyPr>
          <a:lstStyle/>
          <a:p>
            <a:pPr marL="64008" indent="0" algn="just">
              <a:buNone/>
            </a:pPr>
            <a:r>
              <a:rPr lang="es-ES" dirty="0" smtClean="0"/>
              <a:t>Las ciencias empíricas, su característica </a:t>
            </a:r>
            <a:r>
              <a:rPr lang="es-ES" dirty="0"/>
              <a:t>esencial </a:t>
            </a:r>
            <a:r>
              <a:rPr lang="es-ES" dirty="0" smtClean="0"/>
              <a:t>es </a:t>
            </a:r>
            <a:r>
              <a:rPr lang="es-ES" dirty="0"/>
              <a:t>que </a:t>
            </a:r>
            <a:r>
              <a:rPr lang="es-ES" dirty="0" smtClean="0"/>
              <a:t>toman como punto de partida la realidad. </a:t>
            </a:r>
          </a:p>
          <a:p>
            <a:pPr marL="64008" indent="0" algn="just">
              <a:buNone/>
            </a:pPr>
            <a:r>
              <a:rPr lang="es-ES" dirty="0" smtClean="0"/>
              <a:t>Las </a:t>
            </a:r>
            <a:r>
              <a:rPr lang="es-ES" dirty="0"/>
              <a:t>tres características más destacables de las ciencias empíricas son: </a:t>
            </a:r>
            <a:endParaRPr lang="es-ES" dirty="0" smtClean="0"/>
          </a:p>
          <a:p>
            <a:pPr marL="578358" indent="-514350" algn="just">
              <a:buAutoNum type="arabicPeriod"/>
            </a:pPr>
            <a:r>
              <a:rPr lang="es-ES" sz="2800" dirty="0" smtClean="0"/>
              <a:t>Basan </a:t>
            </a:r>
            <a:r>
              <a:rPr lang="es-ES" sz="2800" dirty="0"/>
              <a:t>en juicios dictados por la experiencia</a:t>
            </a:r>
            <a:r>
              <a:rPr lang="es-ES" sz="2800" dirty="0" smtClean="0"/>
              <a:t>.</a:t>
            </a:r>
          </a:p>
          <a:p>
            <a:pPr marL="578358" indent="-514350" algn="just">
              <a:buAutoNum type="arabicPeriod"/>
            </a:pPr>
            <a:r>
              <a:rPr lang="es-ES" sz="2800" dirty="0" smtClean="0"/>
              <a:t>Contienen </a:t>
            </a:r>
            <a:r>
              <a:rPr lang="es-ES" sz="2800" dirty="0"/>
              <a:t>proposiciones que se sujetan siempre a verificación, lo que implica que la observación de los hechos desempeña un papel insustituible</a:t>
            </a:r>
            <a:r>
              <a:rPr lang="es-ES" sz="2800" dirty="0" smtClean="0"/>
              <a:t>.</a:t>
            </a:r>
          </a:p>
          <a:p>
            <a:pPr marL="578358" indent="-514350" algn="just">
              <a:buAutoNum type="arabicPeriod"/>
            </a:pPr>
            <a:r>
              <a:rPr lang="es-ES" sz="2800" dirty="0" smtClean="0"/>
              <a:t>Establecimiento </a:t>
            </a:r>
            <a:r>
              <a:rPr lang="es-ES" sz="2800" dirty="0"/>
              <a:t>de </a:t>
            </a:r>
            <a:r>
              <a:rPr lang="es-ES" sz="2800" i="1" dirty="0" smtClean="0"/>
              <a:t>leyes</a:t>
            </a:r>
            <a:r>
              <a:rPr lang="es-ES" sz="2800" dirty="0" smtClean="0"/>
              <a:t>, </a:t>
            </a:r>
            <a:r>
              <a:rPr lang="es-ES" sz="2800" dirty="0"/>
              <a:t>por lo general establecidas a partir del análisis de la realidad o del fenómeno observado y con capacidad para anticipar el futuro del fenómeno analizado.</a:t>
            </a:r>
            <a:endParaRPr lang="es-MX" sz="28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5</a:t>
            </a:fld>
            <a:endParaRPr lang="es-MX"/>
          </a:p>
        </p:txBody>
      </p:sp>
    </p:spTree>
    <p:extLst>
      <p:ext uri="{BB962C8B-B14F-4D97-AF65-F5344CB8AC3E}">
        <p14:creationId xmlns:p14="http://schemas.microsoft.com/office/powerpoint/2010/main" val="5349251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Ciencias sociales como ciencias empíricas</a:t>
            </a:r>
            <a:endParaRPr lang="es-MX" dirty="0"/>
          </a:p>
        </p:txBody>
      </p:sp>
      <p:sp>
        <p:nvSpPr>
          <p:cNvPr id="3" name="2 Marcador de contenido"/>
          <p:cNvSpPr>
            <a:spLocks noGrp="1"/>
          </p:cNvSpPr>
          <p:nvPr>
            <p:ph idx="1"/>
          </p:nvPr>
        </p:nvSpPr>
        <p:spPr/>
        <p:txBody>
          <a:bodyPr>
            <a:normAutofit fontScale="92500" lnSpcReduction="20000"/>
          </a:bodyPr>
          <a:lstStyle/>
          <a:p>
            <a:pPr algn="just"/>
            <a:r>
              <a:rPr lang="es-ES" b="1" dirty="0" smtClean="0"/>
              <a:t>Ciencias sociales </a:t>
            </a:r>
            <a:r>
              <a:rPr lang="es-ES" dirty="0" smtClean="0"/>
              <a:t>incluyen </a:t>
            </a:r>
            <a:r>
              <a:rPr lang="es-ES" dirty="0"/>
              <a:t>un conjunto de campos analíticos </a:t>
            </a:r>
            <a:r>
              <a:rPr lang="es-ES" dirty="0" smtClean="0"/>
              <a:t>cuyo </a:t>
            </a:r>
            <a:r>
              <a:rPr lang="es-ES" dirty="0"/>
              <a:t>centro lo ocupan el hombre, como individuo, y la sociedad en su conjunto, así como sus </a:t>
            </a:r>
            <a:r>
              <a:rPr lang="es-ES" dirty="0" smtClean="0"/>
              <a:t>interrelaciones</a:t>
            </a:r>
            <a:r>
              <a:rPr lang="es-ES" dirty="0"/>
              <a:t>, comportamientos, actitudes, </a:t>
            </a:r>
            <a:r>
              <a:rPr lang="es-ES" dirty="0" smtClean="0"/>
              <a:t>entre otros.</a:t>
            </a:r>
          </a:p>
          <a:p>
            <a:pPr marL="64008" indent="0" algn="just">
              <a:buNone/>
            </a:pPr>
            <a:endParaRPr lang="es-ES" dirty="0"/>
          </a:p>
          <a:p>
            <a:pPr marL="64008" indent="0" algn="just">
              <a:buNone/>
            </a:pPr>
            <a:r>
              <a:rPr lang="es-ES" dirty="0" smtClean="0"/>
              <a:t>Hay </a:t>
            </a:r>
            <a:r>
              <a:rPr lang="es-ES" dirty="0"/>
              <a:t>al menos tres cuestiones importantes que se </a:t>
            </a:r>
            <a:r>
              <a:rPr lang="es-ES" dirty="0" smtClean="0"/>
              <a:t>plantean:</a:t>
            </a:r>
          </a:p>
          <a:p>
            <a:pPr algn="just"/>
            <a:r>
              <a:rPr lang="es-MX" dirty="0" smtClean="0"/>
              <a:t>¿Se pueden considerar </a:t>
            </a:r>
            <a:r>
              <a:rPr lang="es-MX" dirty="0"/>
              <a:t>realmente a las ciencias sociales como ciencias</a:t>
            </a:r>
            <a:r>
              <a:rPr lang="es-MX" dirty="0" smtClean="0"/>
              <a:t>?</a:t>
            </a:r>
          </a:p>
          <a:p>
            <a:pPr algn="just"/>
            <a:r>
              <a:rPr lang="es-ES" dirty="0"/>
              <a:t>¿Forman parte, en todo caso, de las ciencias empíricas</a:t>
            </a:r>
            <a:r>
              <a:rPr lang="es-ES" dirty="0" smtClean="0"/>
              <a:t>?</a:t>
            </a:r>
          </a:p>
          <a:p>
            <a:pPr algn="just"/>
            <a:r>
              <a:rPr lang="es-ES" dirty="0"/>
              <a:t>¿En qué medida pueden equipararse a las ciencias empíricas más reconocidas, como la Física, la Química, la Biología, la Geología y otras «ciencias naturales»? </a:t>
            </a:r>
            <a:endParaRPr lang="es-ES" dirty="0" smtClean="0"/>
          </a:p>
          <a:p>
            <a:pPr algn="just"/>
            <a:endParaRPr lang="es-ES" dirty="0"/>
          </a:p>
          <a:p>
            <a:pPr marL="64008" indent="0" algn="just">
              <a:buNone/>
            </a:pPr>
            <a:r>
              <a:rPr lang="es-ES" dirty="0" smtClean="0"/>
              <a:t>La </a:t>
            </a:r>
            <a:r>
              <a:rPr lang="es-ES" dirty="0"/>
              <a:t>inclusión de las llamadas ciencias sociales entre las ciencias </a:t>
            </a:r>
            <a:endParaRPr lang="es-ES" dirty="0" smtClean="0"/>
          </a:p>
          <a:p>
            <a:pPr marL="64008" indent="0">
              <a:buNone/>
            </a:pPr>
            <a:endParaRPr lang="es-ES" dirty="0"/>
          </a:p>
          <a:p>
            <a:pPr marL="64008" indent="0">
              <a:buNone/>
            </a:pPr>
            <a:r>
              <a:rPr lang="es-ES" dirty="0" smtClean="0"/>
              <a:t>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6</a:t>
            </a:fld>
            <a:endParaRPr lang="es-MX"/>
          </a:p>
        </p:txBody>
      </p:sp>
    </p:spTree>
    <p:extLst>
      <p:ext uri="{BB962C8B-B14F-4D97-AF65-F5344CB8AC3E}">
        <p14:creationId xmlns:p14="http://schemas.microsoft.com/office/powerpoint/2010/main" val="134237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Ciencias sociales</a:t>
            </a:r>
            <a:endParaRPr lang="es-MX" dirty="0"/>
          </a:p>
        </p:txBody>
      </p:sp>
      <p:sp>
        <p:nvSpPr>
          <p:cNvPr id="3" name="2 Marcador de contenido"/>
          <p:cNvSpPr>
            <a:spLocks noGrp="1"/>
          </p:cNvSpPr>
          <p:nvPr>
            <p:ph idx="1"/>
          </p:nvPr>
        </p:nvSpPr>
        <p:spPr/>
        <p:txBody>
          <a:bodyPr>
            <a:normAutofit/>
          </a:bodyPr>
          <a:lstStyle/>
          <a:p>
            <a:pPr algn="just"/>
            <a:r>
              <a:rPr lang="es-ES" dirty="0" smtClean="0"/>
              <a:t>Para Q</a:t>
            </a:r>
            <a:r>
              <a:rPr lang="es-ES" dirty="0"/>
              <a:t>. Gibson, las ciencias sociales tienen por objeto «al hombre en cuanto ser social, sus acciones, sus reacciones, sus relaciones y el propio acontecer social</a:t>
            </a:r>
            <a:r>
              <a:rPr lang="es-ES" dirty="0" smtClean="0"/>
              <a:t>».</a:t>
            </a:r>
          </a:p>
          <a:p>
            <a:pPr algn="just"/>
            <a:r>
              <a:rPr lang="es-ES" dirty="0" smtClean="0"/>
              <a:t>M</a:t>
            </a:r>
            <a:r>
              <a:rPr lang="es-ES" dirty="0"/>
              <a:t>. </a:t>
            </a:r>
            <a:r>
              <a:rPr lang="es-ES" dirty="0" err="1"/>
              <a:t>Duverger</a:t>
            </a:r>
            <a:r>
              <a:rPr lang="es-ES" dirty="0"/>
              <a:t> </a:t>
            </a:r>
            <a:r>
              <a:rPr lang="es-ES" dirty="0" smtClean="0"/>
              <a:t>sugirió de </a:t>
            </a:r>
            <a:r>
              <a:rPr lang="es-ES" dirty="0"/>
              <a:t>forma mucho más sintética: «las ciencias sociales son las ciencias de los fenómenos </a:t>
            </a:r>
            <a:r>
              <a:rPr lang="es-ES" dirty="0" smtClean="0"/>
              <a:t>sociales</a:t>
            </a:r>
            <a:r>
              <a:rPr lang="es-ES" dirty="0"/>
              <a:t>». </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7</a:t>
            </a:fld>
            <a:endParaRPr lang="es-MX"/>
          </a:p>
        </p:txBody>
      </p:sp>
    </p:spTree>
    <p:extLst>
      <p:ext uri="{BB962C8B-B14F-4D97-AF65-F5344CB8AC3E}">
        <p14:creationId xmlns:p14="http://schemas.microsoft.com/office/powerpoint/2010/main" val="346970088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Problemas de los fenómenos sociales.</a:t>
            </a:r>
            <a:endParaRPr lang="es-MX" dirty="0"/>
          </a:p>
        </p:txBody>
      </p:sp>
      <p:sp>
        <p:nvSpPr>
          <p:cNvPr id="3" name="2 Marcador de contenido"/>
          <p:cNvSpPr>
            <a:spLocks noGrp="1"/>
          </p:cNvSpPr>
          <p:nvPr>
            <p:ph idx="1"/>
          </p:nvPr>
        </p:nvSpPr>
        <p:spPr/>
        <p:txBody>
          <a:bodyPr>
            <a:normAutofit/>
          </a:bodyPr>
          <a:lstStyle/>
          <a:p>
            <a:pPr marL="578358" indent="-514350" algn="just">
              <a:buFont typeface="+mj-lt"/>
              <a:buAutoNum type="arabicPeriod"/>
            </a:pPr>
            <a:r>
              <a:rPr lang="es-ES" dirty="0" smtClean="0"/>
              <a:t>La propia complejidad </a:t>
            </a:r>
            <a:r>
              <a:rPr lang="es-ES" dirty="0"/>
              <a:t>de esos mismos problemas que son objeto de análisis, donde no siempre es fácil delimitar sus diversos elementos y donde la incorporación de SUPUESTOS simplificadores y la realización de abstracciones resulta bastante más arriesgada que en las ciencias físicas</a:t>
            </a:r>
            <a:r>
              <a:rPr lang="es-ES" dirty="0" smtClean="0"/>
              <a:t>.</a:t>
            </a:r>
          </a:p>
          <a:p>
            <a:pPr marL="578358" indent="-514350" algn="just">
              <a:buFont typeface="+mj-lt"/>
              <a:buAutoNum type="arabicPeriod"/>
            </a:pPr>
            <a:endParaRPr lang="es-ES" dirty="0"/>
          </a:p>
          <a:p>
            <a:pPr marL="578358" indent="-514350" algn="just">
              <a:buFont typeface="+mj-lt"/>
              <a:buAutoNum type="arabicPeriod"/>
            </a:pPr>
            <a:r>
              <a:rPr lang="es-ES" dirty="0" smtClean="0"/>
              <a:t>Dificultad </a:t>
            </a:r>
            <a:r>
              <a:rPr lang="es-ES" dirty="0"/>
              <a:t>que tienen las ciencias sociales para establecer </a:t>
            </a:r>
            <a:r>
              <a:rPr lang="es-ES" dirty="0" smtClean="0"/>
              <a:t>Leyes Generales </a:t>
            </a:r>
            <a:r>
              <a:rPr lang="es-ES" dirty="0"/>
              <a:t>sobre los hechos y comportamientos sociales; al menos, leyes que </a:t>
            </a:r>
            <a:r>
              <a:rPr lang="es-ES" dirty="0" smtClean="0"/>
              <a:t>No sean de carácter probabilístico, </a:t>
            </a:r>
            <a:r>
              <a:rPr lang="es-ES" dirty="0"/>
              <a:t>como las que generalmente dominan en el ámbito de los estudios económicos, cuyo nivel de cumplimiento resulta a veces muy reducido o </a:t>
            </a:r>
            <a:r>
              <a:rPr lang="es-ES" dirty="0" smtClean="0"/>
              <a:t>está </a:t>
            </a:r>
            <a:r>
              <a:rPr lang="es-ES" dirty="0"/>
              <a:t>condicionado.</a:t>
            </a:r>
            <a:endParaRPr lang="es-MX"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8</a:t>
            </a:fld>
            <a:endParaRPr lang="es-MX"/>
          </a:p>
        </p:txBody>
      </p:sp>
    </p:spTree>
    <p:extLst>
      <p:ext uri="{BB962C8B-B14F-4D97-AF65-F5344CB8AC3E}">
        <p14:creationId xmlns:p14="http://schemas.microsoft.com/office/powerpoint/2010/main" val="38846947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Otros problemas </a:t>
            </a:r>
            <a:endParaRPr lang="es-MX" dirty="0"/>
          </a:p>
        </p:txBody>
      </p:sp>
      <p:sp>
        <p:nvSpPr>
          <p:cNvPr id="3" name="2 Marcador de contenido"/>
          <p:cNvSpPr>
            <a:spLocks noGrp="1"/>
          </p:cNvSpPr>
          <p:nvPr>
            <p:ph idx="1"/>
          </p:nvPr>
        </p:nvSpPr>
        <p:spPr/>
        <p:txBody>
          <a:bodyPr>
            <a:noAutofit/>
          </a:bodyPr>
          <a:lstStyle/>
          <a:p>
            <a:pPr marL="578358" indent="-514350" algn="just">
              <a:buAutoNum type="arabicPeriod"/>
            </a:pPr>
            <a:r>
              <a:rPr lang="es-ES" sz="1600" dirty="0" smtClean="0"/>
              <a:t>Las </a:t>
            </a:r>
            <a:r>
              <a:rPr lang="es-ES" sz="1600" dirty="0"/>
              <a:t>dificultades </a:t>
            </a:r>
            <a:r>
              <a:rPr lang="es-ES" sz="1600" dirty="0" smtClean="0"/>
              <a:t>para cuantificar los hechos y </a:t>
            </a:r>
            <a:r>
              <a:rPr lang="es-ES" sz="1600" dirty="0"/>
              <a:t>conductas sociales, tan impregnados siempre de aspectos cualitativos. </a:t>
            </a:r>
            <a:endParaRPr lang="es-ES" sz="1600" dirty="0" smtClean="0"/>
          </a:p>
          <a:p>
            <a:pPr marL="578358" indent="-514350" algn="just">
              <a:buAutoNum type="arabicPeriod"/>
            </a:pPr>
            <a:r>
              <a:rPr lang="es-ES" sz="1600" dirty="0" smtClean="0"/>
              <a:t>El </a:t>
            </a:r>
            <a:r>
              <a:rPr lang="es-ES" sz="1600" dirty="0"/>
              <a:t>componente imprevisible de las reacciones humanas, ligado a la </a:t>
            </a:r>
            <a:r>
              <a:rPr lang="es-ES" sz="1600" dirty="0" smtClean="0"/>
              <a:t>libertad. </a:t>
            </a:r>
          </a:p>
          <a:p>
            <a:pPr marL="578358" indent="-514350" algn="just">
              <a:buAutoNum type="arabicPeriod"/>
            </a:pPr>
            <a:r>
              <a:rPr lang="es-ES" sz="1600" dirty="0" smtClean="0"/>
              <a:t>La </a:t>
            </a:r>
            <a:r>
              <a:rPr lang="es-ES" sz="1600" dirty="0"/>
              <a:t>dificultad de </a:t>
            </a:r>
            <a:r>
              <a:rPr lang="es-ES" sz="1600" dirty="0" smtClean="0"/>
              <a:t>experimentar. </a:t>
            </a:r>
          </a:p>
          <a:p>
            <a:pPr marL="578358" indent="-514350" algn="just">
              <a:buAutoNum type="arabicPeriod"/>
            </a:pPr>
            <a:r>
              <a:rPr lang="es-ES" sz="1600" dirty="0" smtClean="0"/>
              <a:t>La </a:t>
            </a:r>
            <a:r>
              <a:rPr lang="es-ES" sz="1600" dirty="0"/>
              <a:t>formulación de predicciones de carácter social o </a:t>
            </a:r>
            <a:r>
              <a:rPr lang="es-ES" sz="1600" dirty="0" smtClean="0"/>
              <a:t>económico </a:t>
            </a:r>
            <a:r>
              <a:rPr lang="es-ES" sz="1600" dirty="0"/>
              <a:t>genera a veces cambios de comportamiento a nivel individual y social como respuesta a la interpretación que se está dando a los </a:t>
            </a:r>
            <a:r>
              <a:rPr lang="es-ES" sz="1600" dirty="0" smtClean="0"/>
              <a:t>hechos. </a:t>
            </a:r>
          </a:p>
          <a:p>
            <a:pPr marL="578358" indent="-514350" algn="just">
              <a:buAutoNum type="arabicPeriod"/>
            </a:pPr>
            <a:r>
              <a:rPr lang="es-ES" sz="1600" dirty="0" smtClean="0"/>
              <a:t>La relatividad histórica de </a:t>
            </a:r>
            <a:r>
              <a:rPr lang="es-ES" sz="1600" dirty="0"/>
              <a:t>los fenómenos sociales, </a:t>
            </a:r>
            <a:r>
              <a:rPr lang="es-ES" sz="1600" dirty="0" smtClean="0"/>
              <a:t>ello </a:t>
            </a:r>
            <a:r>
              <a:rPr lang="es-ES" sz="1600" dirty="0"/>
              <a:t>resulta bastante incierto en la realidad, donde los cambios sociales, culturales, políticos, </a:t>
            </a:r>
            <a:r>
              <a:rPr lang="es-ES" sz="1600" dirty="0" smtClean="0"/>
              <a:t>entre otros, </a:t>
            </a:r>
            <a:r>
              <a:rPr lang="es-ES" sz="1600" dirty="0"/>
              <a:t>acaban haciendo que cada problema o hecho social objeto de </a:t>
            </a:r>
            <a:r>
              <a:rPr lang="es-ES" sz="1600" dirty="0" smtClean="0"/>
              <a:t>análisis,</a:t>
            </a:r>
          </a:p>
          <a:p>
            <a:pPr marL="578358" indent="-514350" algn="just">
              <a:buAutoNum type="arabicPeriod"/>
            </a:pPr>
            <a:r>
              <a:rPr lang="es-ES" sz="1600" dirty="0" smtClean="0"/>
              <a:t>La identificación terminológica.</a:t>
            </a:r>
          </a:p>
          <a:p>
            <a:pPr marL="578358" indent="-514350" algn="just">
              <a:buAutoNum type="arabicPeriod"/>
            </a:pPr>
            <a:r>
              <a:rPr lang="es-ES" sz="1600" dirty="0" smtClean="0"/>
              <a:t>Las corrientes interpretativas </a:t>
            </a:r>
            <a:r>
              <a:rPr lang="es-ES" sz="1600" dirty="0"/>
              <a:t>discrepantes, e </a:t>
            </a:r>
            <a:r>
              <a:rPr lang="es-ES" sz="1600" dirty="0" smtClean="0"/>
              <a:t>irreconciliables</a:t>
            </a:r>
            <a:r>
              <a:rPr lang="es-ES" sz="1600" dirty="0"/>
              <a:t>.</a:t>
            </a:r>
            <a:endParaRPr lang="es-MX" sz="1600" dirty="0"/>
          </a:p>
        </p:txBody>
      </p:sp>
      <p:sp>
        <p:nvSpPr>
          <p:cNvPr id="4" name="3 Marcador de número de diapositiva"/>
          <p:cNvSpPr>
            <a:spLocks noGrp="1"/>
          </p:cNvSpPr>
          <p:nvPr>
            <p:ph type="sldNum" sz="quarter" idx="12"/>
          </p:nvPr>
        </p:nvSpPr>
        <p:spPr/>
        <p:txBody>
          <a:bodyPr/>
          <a:lstStyle/>
          <a:p>
            <a:fld id="{5106E408-416F-4A05-BDA9-4BEEB19B72A8}" type="slidenum">
              <a:rPr lang="es-MX" smtClean="0"/>
              <a:t>9</a:t>
            </a:fld>
            <a:endParaRPr lang="es-MX"/>
          </a:p>
        </p:txBody>
      </p:sp>
    </p:spTree>
    <p:extLst>
      <p:ext uri="{BB962C8B-B14F-4D97-AF65-F5344CB8AC3E}">
        <p14:creationId xmlns:p14="http://schemas.microsoft.com/office/powerpoint/2010/main" val="26387890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860</TotalTime>
  <Words>2983</Words>
  <Application>Microsoft Office PowerPoint</Application>
  <PresentationFormat>Presentación en pantalla (4:3)</PresentationFormat>
  <Paragraphs>189</Paragraphs>
  <Slides>39</Slides>
  <Notes>0</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Adyacencia</vt:lpstr>
      <vt:lpstr>POLÍTICA ECONÓMICA</vt:lpstr>
      <vt:lpstr>Guión explicativo</vt:lpstr>
      <vt:lpstr>Introducción </vt:lpstr>
      <vt:lpstr>Economía y política económica</vt:lpstr>
      <vt:lpstr>Ciencias empíricas  </vt:lpstr>
      <vt:lpstr>Ciencias sociales como ciencias empíricas</vt:lpstr>
      <vt:lpstr>Ciencias sociales</vt:lpstr>
      <vt:lpstr>Problemas de los fenómenos sociales.</vt:lpstr>
      <vt:lpstr>Otros problemas </vt:lpstr>
      <vt:lpstr>CIENCIAS SOCIALES Y ACCIÓN</vt:lpstr>
      <vt:lpstr>Campo de las ciencias sociales </vt:lpstr>
      <vt:lpstr>La economía como ciencia orientada a la praxis</vt:lpstr>
      <vt:lpstr>Relación entre teoría y praxis </vt:lpstr>
      <vt:lpstr>EL DEBATE ENTRE LO POSITIVO Y LO NORMATIVO</vt:lpstr>
      <vt:lpstr>Regla de Hume</vt:lpstr>
      <vt:lpstr>Jeremy Bentham (1748 – 1832)</vt:lpstr>
      <vt:lpstr>J. Stuart Mill (1806-1873) y Nassau Senior (1790-1864)</vt:lpstr>
      <vt:lpstr>John Neville Keynes (1852-1949)</vt:lpstr>
      <vt:lpstr>Adam Smith afirma…</vt:lpstr>
      <vt:lpstr>En resumen lo positivo y lo normativo</vt:lpstr>
      <vt:lpstr>Aproximación esquemática</vt:lpstr>
      <vt:lpstr>Aproximaciones hacia la objetivación</vt:lpstr>
      <vt:lpstr>De la economía política al sistema de ciencias económicas. La especialización científica como necesidad.</vt:lpstr>
      <vt:lpstr>Sistema de ciencias económicas</vt:lpstr>
      <vt:lpstr>Sociología del mundo científico</vt:lpstr>
      <vt:lpstr>Economía política</vt:lpstr>
      <vt:lpstr>Enfoques metodológicos</vt:lpstr>
      <vt:lpstr>Economía Aplicada</vt:lpstr>
      <vt:lpstr>Ciencias económicas</vt:lpstr>
      <vt:lpstr>Teoría económica</vt:lpstr>
      <vt:lpstr>Concepto, ámbito y relaciones de la política económica con otras disciplinas.</vt:lpstr>
      <vt:lpstr>Política económica </vt:lpstr>
      <vt:lpstr>Sistema de ciencias económicas </vt:lpstr>
      <vt:lpstr>Política económica</vt:lpstr>
      <vt:lpstr>Estudios teóricos</vt:lpstr>
      <vt:lpstr>En resumen </vt:lpstr>
      <vt:lpstr>Actividad </vt:lpstr>
      <vt:lpstr>Conclusiones </vt:lpstr>
      <vt:lpstr>Referencias bibliográficas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POLÍTICA ECONÓMICA</dc:title>
  <dc:creator>DELL PC</dc:creator>
  <cp:lastModifiedBy>DELL PC</cp:lastModifiedBy>
  <cp:revision>43</cp:revision>
  <dcterms:created xsi:type="dcterms:W3CDTF">2017-10-13T17:02:25Z</dcterms:created>
  <dcterms:modified xsi:type="dcterms:W3CDTF">2017-10-20T20:16:22Z</dcterms:modified>
</cp:coreProperties>
</file>