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69" r:id="rId3"/>
    <p:sldId id="270" r:id="rId4"/>
    <p:sldId id="257" r:id="rId5"/>
    <p:sldId id="258" r:id="rId6"/>
    <p:sldId id="259" r:id="rId7"/>
    <p:sldId id="260" r:id="rId8"/>
    <p:sldId id="261" r:id="rId9"/>
    <p:sldId id="262" r:id="rId10"/>
    <p:sldId id="263" r:id="rId11"/>
    <p:sldId id="264" r:id="rId12"/>
    <p:sldId id="265" r:id="rId13"/>
    <p:sldId id="272" r:id="rId14"/>
    <p:sldId id="274" r:id="rId15"/>
    <p:sldId id="275"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5" r:id="rId34"/>
    <p:sldId id="296" r:id="rId35"/>
    <p:sldId id="297" r:id="rId36"/>
    <p:sldId id="298" r:id="rId37"/>
    <p:sldId id="299" r:id="rId38"/>
    <p:sldId id="302" r:id="rId39"/>
    <p:sldId id="268" r:id="rId40"/>
    <p:sldId id="267" r:id="rId41"/>
    <p:sldId id="266"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2" autoAdjust="0"/>
    <p:restoredTop sz="94660"/>
  </p:normalViewPr>
  <p:slideViewPr>
    <p:cSldViewPr>
      <p:cViewPr varScale="1">
        <p:scale>
          <a:sx n="65" d="100"/>
          <a:sy n="65" d="100"/>
        </p:scale>
        <p:origin x="-14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669A7B-CD3E-4154-8E0D-B9CE4F08927E}"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A049EB38-BA7B-4CA6-80EB-641B3C419DAF}">
      <dgm:prSet phldrT="[Texto]"/>
      <dgm:spPr/>
      <dgm:t>
        <a:bodyPr/>
        <a:lstStyle/>
        <a:p>
          <a:r>
            <a:rPr lang="es-ES" b="1" dirty="0" smtClean="0"/>
            <a:t>PIB potencial</a:t>
          </a:r>
          <a:endParaRPr lang="es-MX" dirty="0"/>
        </a:p>
      </dgm:t>
    </dgm:pt>
    <dgm:pt modelId="{17BFFB05-07B2-45C9-8FA5-9F1532F648F1}" type="parTrans" cxnId="{73864778-F369-4E3F-BED5-CA26F3ECED2B}">
      <dgm:prSet/>
      <dgm:spPr/>
      <dgm:t>
        <a:bodyPr/>
        <a:lstStyle/>
        <a:p>
          <a:endParaRPr lang="es-MX"/>
        </a:p>
      </dgm:t>
    </dgm:pt>
    <dgm:pt modelId="{EBA2CCB3-A155-4EE3-9D67-A25CD9D13C97}" type="sibTrans" cxnId="{73864778-F369-4E3F-BED5-CA26F3ECED2B}">
      <dgm:prSet/>
      <dgm:spPr/>
      <dgm:t>
        <a:bodyPr/>
        <a:lstStyle/>
        <a:p>
          <a:endParaRPr lang="es-MX"/>
        </a:p>
      </dgm:t>
    </dgm:pt>
    <dgm:pt modelId="{F7D78341-5EE8-497B-B492-DAE49E43F8FB}">
      <dgm:prSet phldrT="[Texto]"/>
      <dgm:spPr/>
      <dgm:t>
        <a:bodyPr/>
        <a:lstStyle/>
        <a:p>
          <a:r>
            <a:rPr lang="es-ES" b="1" dirty="0" smtClean="0"/>
            <a:t>PIB efectivo (o real)</a:t>
          </a:r>
          <a:endParaRPr lang="es-MX" dirty="0"/>
        </a:p>
      </dgm:t>
    </dgm:pt>
    <dgm:pt modelId="{0A970B02-E660-4B6F-A9F2-E1D709021058}" type="parTrans" cxnId="{C6C024B3-C5A4-4568-8596-8183D4C8B658}">
      <dgm:prSet/>
      <dgm:spPr/>
      <dgm:t>
        <a:bodyPr/>
        <a:lstStyle/>
        <a:p>
          <a:endParaRPr lang="es-MX"/>
        </a:p>
      </dgm:t>
    </dgm:pt>
    <dgm:pt modelId="{1C981442-3250-48F8-B424-6A1F9DA2CCDC}" type="sibTrans" cxnId="{C6C024B3-C5A4-4568-8596-8183D4C8B658}">
      <dgm:prSet/>
      <dgm:spPr/>
      <dgm:t>
        <a:bodyPr/>
        <a:lstStyle/>
        <a:p>
          <a:endParaRPr lang="es-MX"/>
        </a:p>
      </dgm:t>
    </dgm:pt>
    <dgm:pt modelId="{13EB0DE6-4F01-4B7C-B921-2FD9CD2D066D}">
      <dgm:prSet phldrT="[Texto]"/>
      <dgm:spPr/>
      <dgm:t>
        <a:bodyPr/>
        <a:lstStyle/>
        <a:p>
          <a:r>
            <a:rPr lang="es-MX" b="1" dirty="0" smtClean="0"/>
            <a:t>Brechas deflacionistas </a:t>
          </a:r>
        </a:p>
      </dgm:t>
    </dgm:pt>
    <dgm:pt modelId="{FE9EB8E5-BBA4-4D76-A21C-FE2B45D3AB5F}" type="parTrans" cxnId="{5370FF3F-4F06-4302-BFF0-A8D0F30114C8}">
      <dgm:prSet/>
      <dgm:spPr/>
      <dgm:t>
        <a:bodyPr/>
        <a:lstStyle/>
        <a:p>
          <a:endParaRPr lang="es-MX"/>
        </a:p>
      </dgm:t>
    </dgm:pt>
    <dgm:pt modelId="{A0FCC5CF-3964-4450-834B-7E158ABFF62A}" type="sibTrans" cxnId="{5370FF3F-4F06-4302-BFF0-A8D0F30114C8}">
      <dgm:prSet/>
      <dgm:spPr/>
      <dgm:t>
        <a:bodyPr/>
        <a:lstStyle/>
        <a:p>
          <a:endParaRPr lang="es-MX"/>
        </a:p>
      </dgm:t>
    </dgm:pt>
    <dgm:pt modelId="{25DE11CE-39D7-4AD9-857D-90844BE86E9C}">
      <dgm:prSet phldrT="[Texto]"/>
      <dgm:spPr/>
      <dgm:t>
        <a:bodyPr/>
        <a:lstStyle/>
        <a:p>
          <a:r>
            <a:rPr lang="es-ES" dirty="0" smtClean="0"/>
            <a:t>Nivel de producción que es compatible a medio plazo con una tasa de inflación constante (y no como el «máximo» nivel de producción que podría lograrse con la dotación de factores que tiene una determinada PIB efectivo y real economía </a:t>
          </a:r>
          <a:endParaRPr lang="es-MX" dirty="0"/>
        </a:p>
      </dgm:t>
    </dgm:pt>
    <dgm:pt modelId="{F5F5F3BF-2ED5-4666-8ECA-E02B09B9A4E8}" type="parTrans" cxnId="{77D6E819-C9F0-44DA-BB57-96EF09A52CA4}">
      <dgm:prSet/>
      <dgm:spPr/>
      <dgm:t>
        <a:bodyPr/>
        <a:lstStyle/>
        <a:p>
          <a:endParaRPr lang="es-MX"/>
        </a:p>
      </dgm:t>
    </dgm:pt>
    <dgm:pt modelId="{B095CC8D-829C-429C-8CEF-6C0CD60109D1}" type="sibTrans" cxnId="{77D6E819-C9F0-44DA-BB57-96EF09A52CA4}">
      <dgm:prSet/>
      <dgm:spPr/>
      <dgm:t>
        <a:bodyPr/>
        <a:lstStyle/>
        <a:p>
          <a:endParaRPr lang="es-MX"/>
        </a:p>
      </dgm:t>
    </dgm:pt>
    <dgm:pt modelId="{2EA69312-2169-453D-978D-853B0D55AB84}">
      <dgm:prSet phldrT="[Texto]"/>
      <dgm:spPr/>
      <dgm:t>
        <a:bodyPr/>
        <a:lstStyle/>
        <a:p>
          <a:r>
            <a:rPr lang="es-ES" dirty="0" smtClean="0"/>
            <a:t>Nivel de producción que verdaderamente logra una economía en un momento-período dado, lo que la política económica </a:t>
          </a:r>
          <a:r>
            <a:rPr lang="es-MX" dirty="0" smtClean="0"/>
            <a:t>debe pretender a corto/medio plazo es que las</a:t>
          </a:r>
          <a:endParaRPr lang="es-MX" dirty="0"/>
        </a:p>
      </dgm:t>
    </dgm:pt>
    <dgm:pt modelId="{4470BFF5-5A1F-46DC-8404-64149899F6D3}" type="parTrans" cxnId="{06ADEE61-43BC-4567-BC70-E20AC9E2EAB8}">
      <dgm:prSet/>
      <dgm:spPr/>
      <dgm:t>
        <a:bodyPr/>
        <a:lstStyle/>
        <a:p>
          <a:endParaRPr lang="es-MX"/>
        </a:p>
      </dgm:t>
    </dgm:pt>
    <dgm:pt modelId="{BA9919AC-D3E7-4D18-8B2A-B9A50FF214CA}" type="sibTrans" cxnId="{06ADEE61-43BC-4567-BC70-E20AC9E2EAB8}">
      <dgm:prSet/>
      <dgm:spPr/>
      <dgm:t>
        <a:bodyPr/>
        <a:lstStyle/>
        <a:p>
          <a:endParaRPr lang="es-MX"/>
        </a:p>
      </dgm:t>
    </dgm:pt>
    <dgm:pt modelId="{265CEA3D-5E25-46D9-A541-BC8EE8252279}">
      <dgm:prSet phldrT="[Texto]"/>
      <dgm:spPr/>
      <dgm:t>
        <a:bodyPr/>
        <a:lstStyle/>
        <a:p>
          <a:r>
            <a:rPr lang="es-MX" dirty="0" smtClean="0"/>
            <a:t>(PIB </a:t>
          </a:r>
          <a:r>
            <a:rPr lang="es-ES" dirty="0" smtClean="0"/>
            <a:t>potencial &gt; PIB efectivo) se reduzcan siempre al mínimo, y que las posibles (PIB potencial &lt; PIB efectivo), o bien no se produzcan, o bien puedan ser </a:t>
          </a:r>
          <a:r>
            <a:rPr lang="es-MX" dirty="0" smtClean="0"/>
            <a:t>corregidas y controladas.</a:t>
          </a:r>
          <a:endParaRPr lang="es-MX" dirty="0"/>
        </a:p>
      </dgm:t>
    </dgm:pt>
    <dgm:pt modelId="{02283B36-E5BA-4A7C-9627-7830BA870049}" type="parTrans" cxnId="{CF4DB037-4C4B-4986-A2E4-1556EC427283}">
      <dgm:prSet/>
      <dgm:spPr/>
      <dgm:t>
        <a:bodyPr/>
        <a:lstStyle/>
        <a:p>
          <a:endParaRPr lang="es-MX"/>
        </a:p>
      </dgm:t>
    </dgm:pt>
    <dgm:pt modelId="{AB4F6002-04A9-4B7B-A6E5-81AF59BC74E7}" type="sibTrans" cxnId="{CF4DB037-4C4B-4986-A2E4-1556EC427283}">
      <dgm:prSet/>
      <dgm:spPr/>
      <dgm:t>
        <a:bodyPr/>
        <a:lstStyle/>
        <a:p>
          <a:endParaRPr lang="es-MX"/>
        </a:p>
      </dgm:t>
    </dgm:pt>
    <dgm:pt modelId="{2A572BC3-6F26-477D-924D-87D8D940E21A}" type="pres">
      <dgm:prSet presAssocID="{BB669A7B-CD3E-4154-8E0D-B9CE4F08927E}" presName="linear" presStyleCnt="0">
        <dgm:presLayoutVars>
          <dgm:animLvl val="lvl"/>
          <dgm:resizeHandles val="exact"/>
        </dgm:presLayoutVars>
      </dgm:prSet>
      <dgm:spPr/>
      <dgm:t>
        <a:bodyPr/>
        <a:lstStyle/>
        <a:p>
          <a:endParaRPr lang="es-MX"/>
        </a:p>
      </dgm:t>
    </dgm:pt>
    <dgm:pt modelId="{6F9F724C-354A-4326-BC5F-7E4006F207E9}" type="pres">
      <dgm:prSet presAssocID="{A049EB38-BA7B-4CA6-80EB-641B3C419DAF}" presName="parentText" presStyleLbl="node1" presStyleIdx="0" presStyleCnt="3">
        <dgm:presLayoutVars>
          <dgm:chMax val="0"/>
          <dgm:bulletEnabled val="1"/>
        </dgm:presLayoutVars>
      </dgm:prSet>
      <dgm:spPr/>
      <dgm:t>
        <a:bodyPr/>
        <a:lstStyle/>
        <a:p>
          <a:endParaRPr lang="es-MX"/>
        </a:p>
      </dgm:t>
    </dgm:pt>
    <dgm:pt modelId="{96E67DF2-05A7-42B0-9C5F-B04846C0587C}" type="pres">
      <dgm:prSet presAssocID="{A049EB38-BA7B-4CA6-80EB-641B3C419DAF}" presName="childText" presStyleLbl="revTx" presStyleIdx="0" presStyleCnt="3">
        <dgm:presLayoutVars>
          <dgm:bulletEnabled val="1"/>
        </dgm:presLayoutVars>
      </dgm:prSet>
      <dgm:spPr/>
      <dgm:t>
        <a:bodyPr/>
        <a:lstStyle/>
        <a:p>
          <a:endParaRPr lang="es-MX"/>
        </a:p>
      </dgm:t>
    </dgm:pt>
    <dgm:pt modelId="{9FE5A99F-A05F-4DC8-837E-DB1A4AC9B135}" type="pres">
      <dgm:prSet presAssocID="{F7D78341-5EE8-497B-B492-DAE49E43F8FB}" presName="parentText" presStyleLbl="node1" presStyleIdx="1" presStyleCnt="3">
        <dgm:presLayoutVars>
          <dgm:chMax val="0"/>
          <dgm:bulletEnabled val="1"/>
        </dgm:presLayoutVars>
      </dgm:prSet>
      <dgm:spPr/>
      <dgm:t>
        <a:bodyPr/>
        <a:lstStyle/>
        <a:p>
          <a:endParaRPr lang="es-MX"/>
        </a:p>
      </dgm:t>
    </dgm:pt>
    <dgm:pt modelId="{D9B2BB48-4D9A-4A82-8BC8-9DECA047F75A}" type="pres">
      <dgm:prSet presAssocID="{F7D78341-5EE8-497B-B492-DAE49E43F8FB}" presName="childText" presStyleLbl="revTx" presStyleIdx="1" presStyleCnt="3">
        <dgm:presLayoutVars>
          <dgm:bulletEnabled val="1"/>
        </dgm:presLayoutVars>
      </dgm:prSet>
      <dgm:spPr/>
      <dgm:t>
        <a:bodyPr/>
        <a:lstStyle/>
        <a:p>
          <a:endParaRPr lang="es-MX"/>
        </a:p>
      </dgm:t>
    </dgm:pt>
    <dgm:pt modelId="{F543B3C3-21AE-4911-ABDB-EC240575FFB7}" type="pres">
      <dgm:prSet presAssocID="{13EB0DE6-4F01-4B7C-B921-2FD9CD2D066D}" presName="parentText" presStyleLbl="node1" presStyleIdx="2" presStyleCnt="3">
        <dgm:presLayoutVars>
          <dgm:chMax val="0"/>
          <dgm:bulletEnabled val="1"/>
        </dgm:presLayoutVars>
      </dgm:prSet>
      <dgm:spPr/>
      <dgm:t>
        <a:bodyPr/>
        <a:lstStyle/>
        <a:p>
          <a:endParaRPr lang="es-MX"/>
        </a:p>
      </dgm:t>
    </dgm:pt>
    <dgm:pt modelId="{65D67815-8080-4EEB-AA49-8637EBF88A86}" type="pres">
      <dgm:prSet presAssocID="{13EB0DE6-4F01-4B7C-B921-2FD9CD2D066D}" presName="childText" presStyleLbl="revTx" presStyleIdx="2" presStyleCnt="3">
        <dgm:presLayoutVars>
          <dgm:bulletEnabled val="1"/>
        </dgm:presLayoutVars>
      </dgm:prSet>
      <dgm:spPr/>
      <dgm:t>
        <a:bodyPr/>
        <a:lstStyle/>
        <a:p>
          <a:endParaRPr lang="es-MX"/>
        </a:p>
      </dgm:t>
    </dgm:pt>
  </dgm:ptLst>
  <dgm:cxnLst>
    <dgm:cxn modelId="{5370FF3F-4F06-4302-BFF0-A8D0F30114C8}" srcId="{BB669A7B-CD3E-4154-8E0D-B9CE4F08927E}" destId="{13EB0DE6-4F01-4B7C-B921-2FD9CD2D066D}" srcOrd="2" destOrd="0" parTransId="{FE9EB8E5-BBA4-4D76-A21C-FE2B45D3AB5F}" sibTransId="{A0FCC5CF-3964-4450-834B-7E158ABFF62A}"/>
    <dgm:cxn modelId="{C6C024B3-C5A4-4568-8596-8183D4C8B658}" srcId="{BB669A7B-CD3E-4154-8E0D-B9CE4F08927E}" destId="{F7D78341-5EE8-497B-B492-DAE49E43F8FB}" srcOrd="1" destOrd="0" parTransId="{0A970B02-E660-4B6F-A9F2-E1D709021058}" sibTransId="{1C981442-3250-48F8-B424-6A1F9DA2CCDC}"/>
    <dgm:cxn modelId="{9B3179E5-4CAE-42AC-A39A-04A791233087}" type="presOf" srcId="{A049EB38-BA7B-4CA6-80EB-641B3C419DAF}" destId="{6F9F724C-354A-4326-BC5F-7E4006F207E9}" srcOrd="0" destOrd="0" presId="urn:microsoft.com/office/officeart/2005/8/layout/vList2"/>
    <dgm:cxn modelId="{0A21B471-3211-47AA-8228-35EA2B3B00A8}" type="presOf" srcId="{25DE11CE-39D7-4AD9-857D-90844BE86E9C}" destId="{96E67DF2-05A7-42B0-9C5F-B04846C0587C}" srcOrd="0" destOrd="0" presId="urn:microsoft.com/office/officeart/2005/8/layout/vList2"/>
    <dgm:cxn modelId="{77D6E819-C9F0-44DA-BB57-96EF09A52CA4}" srcId="{A049EB38-BA7B-4CA6-80EB-641B3C419DAF}" destId="{25DE11CE-39D7-4AD9-857D-90844BE86E9C}" srcOrd="0" destOrd="0" parTransId="{F5F5F3BF-2ED5-4666-8ECA-E02B09B9A4E8}" sibTransId="{B095CC8D-829C-429C-8CEF-6C0CD60109D1}"/>
    <dgm:cxn modelId="{BA16C973-EB1F-4AE8-BBA7-8F6466A83A20}" type="presOf" srcId="{265CEA3D-5E25-46D9-A541-BC8EE8252279}" destId="{65D67815-8080-4EEB-AA49-8637EBF88A86}" srcOrd="0" destOrd="0" presId="urn:microsoft.com/office/officeart/2005/8/layout/vList2"/>
    <dgm:cxn modelId="{06ADEE61-43BC-4567-BC70-E20AC9E2EAB8}" srcId="{F7D78341-5EE8-497B-B492-DAE49E43F8FB}" destId="{2EA69312-2169-453D-978D-853B0D55AB84}" srcOrd="0" destOrd="0" parTransId="{4470BFF5-5A1F-46DC-8404-64149899F6D3}" sibTransId="{BA9919AC-D3E7-4D18-8B2A-B9A50FF214CA}"/>
    <dgm:cxn modelId="{CF4DB037-4C4B-4986-A2E4-1556EC427283}" srcId="{13EB0DE6-4F01-4B7C-B921-2FD9CD2D066D}" destId="{265CEA3D-5E25-46D9-A541-BC8EE8252279}" srcOrd="0" destOrd="0" parTransId="{02283B36-E5BA-4A7C-9627-7830BA870049}" sibTransId="{AB4F6002-04A9-4B7B-A6E5-81AF59BC74E7}"/>
    <dgm:cxn modelId="{A4EFF691-A4D9-4B5D-80D4-3977E085655B}" type="presOf" srcId="{BB669A7B-CD3E-4154-8E0D-B9CE4F08927E}" destId="{2A572BC3-6F26-477D-924D-87D8D940E21A}" srcOrd="0" destOrd="0" presId="urn:microsoft.com/office/officeart/2005/8/layout/vList2"/>
    <dgm:cxn modelId="{73864778-F369-4E3F-BED5-CA26F3ECED2B}" srcId="{BB669A7B-CD3E-4154-8E0D-B9CE4F08927E}" destId="{A049EB38-BA7B-4CA6-80EB-641B3C419DAF}" srcOrd="0" destOrd="0" parTransId="{17BFFB05-07B2-45C9-8FA5-9F1532F648F1}" sibTransId="{EBA2CCB3-A155-4EE3-9D67-A25CD9D13C97}"/>
    <dgm:cxn modelId="{86AF9459-19A6-45AA-A297-EF1CECBD35C4}" type="presOf" srcId="{F7D78341-5EE8-497B-B492-DAE49E43F8FB}" destId="{9FE5A99F-A05F-4DC8-837E-DB1A4AC9B135}" srcOrd="0" destOrd="0" presId="urn:microsoft.com/office/officeart/2005/8/layout/vList2"/>
    <dgm:cxn modelId="{ADAF0259-8D66-4539-9FCB-8DD3FFF97833}" type="presOf" srcId="{2EA69312-2169-453D-978D-853B0D55AB84}" destId="{D9B2BB48-4D9A-4A82-8BC8-9DECA047F75A}" srcOrd="0" destOrd="0" presId="urn:microsoft.com/office/officeart/2005/8/layout/vList2"/>
    <dgm:cxn modelId="{790F29A3-AE41-4180-B418-2A99A08F6974}" type="presOf" srcId="{13EB0DE6-4F01-4B7C-B921-2FD9CD2D066D}" destId="{F543B3C3-21AE-4911-ABDB-EC240575FFB7}" srcOrd="0" destOrd="0" presId="urn:microsoft.com/office/officeart/2005/8/layout/vList2"/>
    <dgm:cxn modelId="{F7EF410F-F7B3-4E19-9ABF-FC013120BABE}" type="presParOf" srcId="{2A572BC3-6F26-477D-924D-87D8D940E21A}" destId="{6F9F724C-354A-4326-BC5F-7E4006F207E9}" srcOrd="0" destOrd="0" presId="urn:microsoft.com/office/officeart/2005/8/layout/vList2"/>
    <dgm:cxn modelId="{ACA42F82-7C06-423E-9686-F91C65BC1A6D}" type="presParOf" srcId="{2A572BC3-6F26-477D-924D-87D8D940E21A}" destId="{96E67DF2-05A7-42B0-9C5F-B04846C0587C}" srcOrd="1" destOrd="0" presId="urn:microsoft.com/office/officeart/2005/8/layout/vList2"/>
    <dgm:cxn modelId="{1422209C-4FF1-4F88-A19B-A9C9813B9FB8}" type="presParOf" srcId="{2A572BC3-6F26-477D-924D-87D8D940E21A}" destId="{9FE5A99F-A05F-4DC8-837E-DB1A4AC9B135}" srcOrd="2" destOrd="0" presId="urn:microsoft.com/office/officeart/2005/8/layout/vList2"/>
    <dgm:cxn modelId="{9D48B5EB-DB25-447D-8E9B-0ECBF42757C1}" type="presParOf" srcId="{2A572BC3-6F26-477D-924D-87D8D940E21A}" destId="{D9B2BB48-4D9A-4A82-8BC8-9DECA047F75A}" srcOrd="3" destOrd="0" presId="urn:microsoft.com/office/officeart/2005/8/layout/vList2"/>
    <dgm:cxn modelId="{89F53F88-54C4-4DD3-B4D2-A3DF5BC086D2}" type="presParOf" srcId="{2A572BC3-6F26-477D-924D-87D8D940E21A}" destId="{F543B3C3-21AE-4911-ABDB-EC240575FFB7}" srcOrd="4" destOrd="0" presId="urn:microsoft.com/office/officeart/2005/8/layout/vList2"/>
    <dgm:cxn modelId="{735780A6-2A7A-42D7-8944-0E3B1C11A916}" type="presParOf" srcId="{2A572BC3-6F26-477D-924D-87D8D940E21A}" destId="{65D67815-8080-4EEB-AA49-8637EBF88A86}"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9F724C-354A-4326-BC5F-7E4006F207E9}">
      <dsp:nvSpPr>
        <dsp:cNvPr id="0" name=""/>
        <dsp:cNvSpPr/>
      </dsp:nvSpPr>
      <dsp:spPr>
        <a:xfrm>
          <a:off x="0" y="51630"/>
          <a:ext cx="8153400" cy="551655"/>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b="1" kern="1200" dirty="0" smtClean="0"/>
            <a:t>PIB potencial</a:t>
          </a:r>
          <a:endParaRPr lang="es-MX" sz="2300" kern="1200" dirty="0"/>
        </a:p>
      </dsp:txBody>
      <dsp:txXfrm>
        <a:off x="26930" y="78560"/>
        <a:ext cx="8099540" cy="497795"/>
      </dsp:txXfrm>
    </dsp:sp>
    <dsp:sp modelId="{96E67DF2-05A7-42B0-9C5F-B04846C0587C}">
      <dsp:nvSpPr>
        <dsp:cNvPr id="0" name=""/>
        <dsp:cNvSpPr/>
      </dsp:nvSpPr>
      <dsp:spPr>
        <a:xfrm>
          <a:off x="0" y="603285"/>
          <a:ext cx="8153400" cy="1071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87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s-ES" sz="1800" kern="1200" dirty="0" smtClean="0"/>
            <a:t>Nivel de producción que es compatible a medio plazo con una tasa de inflación constante (y no como el «máximo» nivel de producción que podría lograrse con la dotación de factores que tiene una determinada PIB efectivo y real economía </a:t>
          </a:r>
          <a:endParaRPr lang="es-MX" sz="1800" kern="1200" dirty="0"/>
        </a:p>
      </dsp:txBody>
      <dsp:txXfrm>
        <a:off x="0" y="603285"/>
        <a:ext cx="8153400" cy="1071225"/>
      </dsp:txXfrm>
    </dsp:sp>
    <dsp:sp modelId="{9FE5A99F-A05F-4DC8-837E-DB1A4AC9B135}">
      <dsp:nvSpPr>
        <dsp:cNvPr id="0" name=""/>
        <dsp:cNvSpPr/>
      </dsp:nvSpPr>
      <dsp:spPr>
        <a:xfrm>
          <a:off x="0" y="1674510"/>
          <a:ext cx="8153400" cy="551655"/>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b="1" kern="1200" dirty="0" smtClean="0"/>
            <a:t>PIB efectivo (o real)</a:t>
          </a:r>
          <a:endParaRPr lang="es-MX" sz="2300" kern="1200" dirty="0"/>
        </a:p>
      </dsp:txBody>
      <dsp:txXfrm>
        <a:off x="26930" y="1701440"/>
        <a:ext cx="8099540" cy="497795"/>
      </dsp:txXfrm>
    </dsp:sp>
    <dsp:sp modelId="{D9B2BB48-4D9A-4A82-8BC8-9DECA047F75A}">
      <dsp:nvSpPr>
        <dsp:cNvPr id="0" name=""/>
        <dsp:cNvSpPr/>
      </dsp:nvSpPr>
      <dsp:spPr>
        <a:xfrm>
          <a:off x="0" y="2226165"/>
          <a:ext cx="8153400" cy="833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87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s-ES" sz="1800" kern="1200" dirty="0" smtClean="0"/>
            <a:t>Nivel de producción que verdaderamente logra una economía en un momento-período dado, lo que la política económica </a:t>
          </a:r>
          <a:r>
            <a:rPr lang="es-MX" sz="1800" kern="1200" dirty="0" smtClean="0"/>
            <a:t>debe pretender a corto/medio plazo es que las</a:t>
          </a:r>
          <a:endParaRPr lang="es-MX" sz="1800" kern="1200" dirty="0"/>
        </a:p>
      </dsp:txBody>
      <dsp:txXfrm>
        <a:off x="0" y="2226165"/>
        <a:ext cx="8153400" cy="833175"/>
      </dsp:txXfrm>
    </dsp:sp>
    <dsp:sp modelId="{F543B3C3-21AE-4911-ABDB-EC240575FFB7}">
      <dsp:nvSpPr>
        <dsp:cNvPr id="0" name=""/>
        <dsp:cNvSpPr/>
      </dsp:nvSpPr>
      <dsp:spPr>
        <a:xfrm>
          <a:off x="0" y="3059340"/>
          <a:ext cx="8153400" cy="551655"/>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MX" sz="2300" b="1" kern="1200" dirty="0" smtClean="0"/>
            <a:t>Brechas deflacionistas </a:t>
          </a:r>
        </a:p>
      </dsp:txBody>
      <dsp:txXfrm>
        <a:off x="26930" y="3086270"/>
        <a:ext cx="8099540" cy="497795"/>
      </dsp:txXfrm>
    </dsp:sp>
    <dsp:sp modelId="{65D67815-8080-4EEB-AA49-8637EBF88A86}">
      <dsp:nvSpPr>
        <dsp:cNvPr id="0" name=""/>
        <dsp:cNvSpPr/>
      </dsp:nvSpPr>
      <dsp:spPr>
        <a:xfrm>
          <a:off x="0" y="3610995"/>
          <a:ext cx="8153400" cy="833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87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s-MX" sz="1800" kern="1200" dirty="0" smtClean="0"/>
            <a:t>(PIB </a:t>
          </a:r>
          <a:r>
            <a:rPr lang="es-ES" sz="1800" kern="1200" dirty="0" smtClean="0"/>
            <a:t>potencial &gt; PIB efectivo) se reduzcan siempre al mínimo, y que las posibles (PIB potencial &lt; PIB efectivo), o bien no se produzcan, o bien puedan ser </a:t>
          </a:r>
          <a:r>
            <a:rPr lang="es-MX" sz="1800" kern="1200" dirty="0" smtClean="0"/>
            <a:t>corregidas y controladas.</a:t>
          </a:r>
          <a:endParaRPr lang="es-MX" sz="1800" kern="1200" dirty="0"/>
        </a:p>
      </dsp:txBody>
      <dsp:txXfrm>
        <a:off x="0" y="3610995"/>
        <a:ext cx="8153400" cy="83317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20BEDE-B67F-49BB-A8E9-BE37FC71A00B}"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8060AF-0D71-461F-8A22-FAC65885C28F}" type="slidenum">
              <a:rPr lang="es-MX" smtClean="0"/>
              <a:t>‹Nº›</a:t>
            </a:fld>
            <a:endParaRPr lang="es-MX"/>
          </a:p>
        </p:txBody>
      </p:sp>
    </p:spTree>
    <p:extLst>
      <p:ext uri="{BB962C8B-B14F-4D97-AF65-F5344CB8AC3E}">
        <p14:creationId xmlns:p14="http://schemas.microsoft.com/office/powerpoint/2010/main" val="2757851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F24E705-C863-4C58-8F0D-DA82D47F5EED}" type="datetime1">
              <a:rPr lang="es-MX" smtClean="0"/>
              <a:t>20/10/2017</a:t>
            </a:fld>
            <a:endParaRPr lang="es-MX"/>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MX"/>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C4D72413-6D8A-498A-8320-926EEF779684}"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F130C57-C1AA-444A-9241-17AE89AF1A3E}"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4D72413-6D8A-498A-8320-926EEF779684}"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9D365332-949E-4214-BD82-D2ED04425210}" type="datetime1">
              <a:rPr lang="es-MX" smtClean="0"/>
              <a:t>20/10/2017</a:t>
            </a:fld>
            <a:endParaRPr lang="es-MX"/>
          </a:p>
        </p:txBody>
      </p:sp>
      <p:sp>
        <p:nvSpPr>
          <p:cNvPr id="5" name="4 Marcador de pie de página"/>
          <p:cNvSpPr>
            <a:spLocks noGrp="1"/>
          </p:cNvSpPr>
          <p:nvPr>
            <p:ph type="ftr" sz="quarter" idx="11"/>
          </p:nvPr>
        </p:nvSpPr>
        <p:spPr>
          <a:xfrm>
            <a:off x="457201" y="6248207"/>
            <a:ext cx="5573483" cy="365125"/>
          </a:xfrm>
        </p:spPr>
        <p:txBody>
          <a:bodyPr/>
          <a:lstStyle/>
          <a:p>
            <a:endParaRPr lang="es-MX"/>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C4D72413-6D8A-498A-8320-926EEF779684}"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FC2255F6-8AFA-4C1A-887F-1DB61606544C}"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C4D72413-6D8A-498A-8320-926EEF779684}" type="slidenum">
              <a:rPr lang="es-MX" smtClean="0"/>
              <a:t>‹Nº›</a:t>
            </a:fld>
            <a:endParaRPr lang="es-MX"/>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3A9A4667-3891-4BF7-B6C8-1C4817202868}" type="datetime1">
              <a:rPr lang="es-MX" smtClean="0"/>
              <a:t>20/10/2017</a:t>
            </a:fld>
            <a:endParaRPr lang="es-MX"/>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4D72413-6D8A-498A-8320-926EEF779684}" type="slidenum">
              <a:rPr lang="es-MX" smtClean="0"/>
              <a:t>‹Nº›</a:t>
            </a:fld>
            <a:endParaRPr lang="es-MX"/>
          </a:p>
        </p:txBody>
      </p:sp>
      <p:sp>
        <p:nvSpPr>
          <p:cNvPr id="14" name="13 Marcador de pie de página"/>
          <p:cNvSpPr>
            <a:spLocks noGrp="1"/>
          </p:cNvSpPr>
          <p:nvPr>
            <p:ph type="ftr" sz="quarter" idx="12"/>
          </p:nvPr>
        </p:nvSpPr>
        <p:spPr/>
        <p:txBody>
          <a:bodyPr/>
          <a:lstStyle/>
          <a:p>
            <a:endParaRPr lang="es-MX"/>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F4243B54-75B6-4788-94FC-08A2B6DE7378}" type="datetime1">
              <a:rPr lang="es-MX" smtClean="0"/>
              <a:t>20/10/2017</a:t>
            </a:fld>
            <a:endParaRPr lang="es-MX"/>
          </a:p>
        </p:txBody>
      </p:sp>
      <p:sp>
        <p:nvSpPr>
          <p:cNvPr id="10" name="9 Marcador de número de diapositiva"/>
          <p:cNvSpPr>
            <a:spLocks noGrp="1"/>
          </p:cNvSpPr>
          <p:nvPr>
            <p:ph type="sldNum" sz="quarter" idx="16"/>
          </p:nvPr>
        </p:nvSpPr>
        <p:spPr/>
        <p:txBody>
          <a:bodyPr rtlCol="0"/>
          <a:lstStyle/>
          <a:p>
            <a:fld id="{C4D72413-6D8A-498A-8320-926EEF779684}" type="slidenum">
              <a:rPr lang="es-MX" smtClean="0"/>
              <a:t>‹Nº›</a:t>
            </a:fld>
            <a:endParaRPr lang="es-MX"/>
          </a:p>
        </p:txBody>
      </p:sp>
      <p:sp>
        <p:nvSpPr>
          <p:cNvPr id="12" name="11 Marcador de pie de página"/>
          <p:cNvSpPr>
            <a:spLocks noGrp="1"/>
          </p:cNvSpPr>
          <p:nvPr>
            <p:ph type="ftr" sz="quarter" idx="17"/>
          </p:nvPr>
        </p:nvSpPr>
        <p:spPr/>
        <p:txBody>
          <a:bodyPr rtlCol="0"/>
          <a:lstStyle/>
          <a:p>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312B7579-B0F4-43ED-9547-B9638F2B0C20}" type="datetime1">
              <a:rPr lang="es-MX" smtClean="0"/>
              <a:t>20/10/2017</a:t>
            </a:fld>
            <a:endParaRPr lang="es-MX"/>
          </a:p>
        </p:txBody>
      </p:sp>
      <p:sp>
        <p:nvSpPr>
          <p:cNvPr id="12" name="11 Marcador de número de diapositiva"/>
          <p:cNvSpPr>
            <a:spLocks noGrp="1"/>
          </p:cNvSpPr>
          <p:nvPr>
            <p:ph type="sldNum" sz="quarter" idx="16"/>
          </p:nvPr>
        </p:nvSpPr>
        <p:spPr/>
        <p:txBody>
          <a:bodyPr rtlCol="0"/>
          <a:lstStyle/>
          <a:p>
            <a:fld id="{C4D72413-6D8A-498A-8320-926EEF779684}" type="slidenum">
              <a:rPr lang="es-MX" smtClean="0"/>
              <a:t>‹Nº›</a:t>
            </a:fld>
            <a:endParaRPr lang="es-MX"/>
          </a:p>
        </p:txBody>
      </p:sp>
      <p:sp>
        <p:nvSpPr>
          <p:cNvPr id="14" name="13 Marcador de pie de página"/>
          <p:cNvSpPr>
            <a:spLocks noGrp="1"/>
          </p:cNvSpPr>
          <p:nvPr>
            <p:ph type="ftr" sz="quarter" idx="17"/>
          </p:nvPr>
        </p:nvSpPr>
        <p:spPr/>
        <p:txBody>
          <a:bodyPr rtlCol="0"/>
          <a:lstStyle/>
          <a:p>
            <a:endParaRPr lang="es-MX"/>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C3FA9F1-4ED0-428E-A725-0877FF4EE574}" type="datetime1">
              <a:rPr lang="es-MX" smtClean="0"/>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C4D72413-6D8A-498A-8320-926EEF779684}"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A90E1A-09A6-425D-BAD9-8F174C8553F1}" type="datetime1">
              <a:rPr lang="es-MX" smtClean="0"/>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C4D72413-6D8A-498A-8320-926EEF779684}"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F90BAD76-805C-4578-8DE5-661A07655485}" type="datetime1">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C4D72413-6D8A-498A-8320-926EEF779684}" type="slidenum">
              <a:rPr lang="es-MX" smtClean="0"/>
              <a:t>‹Nº›</a:t>
            </a:fld>
            <a:endParaRPr lang="es-MX"/>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F1508753-26E8-4A42-9CC3-D174F9222B61}" type="datetime1">
              <a:rPr lang="es-MX" smtClean="0"/>
              <a:t>20/10/2017</a:t>
            </a:fld>
            <a:endParaRPr lang="es-MX"/>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C4D72413-6D8A-498A-8320-926EEF779684}" type="slidenum">
              <a:rPr lang="es-MX" smtClean="0"/>
              <a:t>‹Nº›</a:t>
            </a:fld>
            <a:endParaRPr lang="es-MX"/>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MX"/>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8905AAB-1259-4DBE-9731-FBF2E20964E0}" type="datetime1">
              <a:rPr lang="es-MX" smtClean="0"/>
              <a:t>20/10/2017</a:t>
            </a:fld>
            <a:endParaRPr lang="es-MX"/>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MX"/>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4D72413-6D8A-498A-8320-926EEF779684}"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95736" y="3212976"/>
            <a:ext cx="6477000" cy="1828800"/>
          </a:xfrm>
        </p:spPr>
        <p:txBody>
          <a:bodyPr>
            <a:normAutofit/>
          </a:bodyPr>
          <a:lstStyle/>
          <a:p>
            <a:r>
              <a:rPr lang="es-ES" dirty="0" smtClean="0"/>
              <a:t>CRECIMIENTO ECONÓMICO</a:t>
            </a:r>
            <a:endParaRPr lang="es-MX" dirty="0"/>
          </a:p>
        </p:txBody>
      </p:sp>
      <p:sp>
        <p:nvSpPr>
          <p:cNvPr id="3" name="2 Subtítulo"/>
          <p:cNvSpPr>
            <a:spLocks noGrp="1"/>
          </p:cNvSpPr>
          <p:nvPr>
            <p:ph type="subTitle" idx="1"/>
          </p:nvPr>
        </p:nvSpPr>
        <p:spPr/>
        <p:txBody>
          <a:bodyPr>
            <a:normAutofit fontScale="92500"/>
          </a:bodyPr>
          <a:lstStyle/>
          <a:p>
            <a:r>
              <a:rPr lang="es-ES" dirty="0"/>
              <a:t>Presenta: Mtro. Elías Eduardo </a:t>
            </a:r>
            <a:r>
              <a:rPr lang="es-ES" dirty="0" err="1"/>
              <a:t>Gutierréz</a:t>
            </a:r>
            <a:r>
              <a:rPr lang="es-ES" dirty="0"/>
              <a:t> Alva</a:t>
            </a:r>
            <a:endParaRPr lang="es-MX" dirty="0"/>
          </a:p>
        </p:txBody>
      </p:sp>
      <p:sp>
        <p:nvSpPr>
          <p:cNvPr id="4" name="3 Rectángulo"/>
          <p:cNvSpPr/>
          <p:nvPr/>
        </p:nvSpPr>
        <p:spPr>
          <a:xfrm>
            <a:off x="1547664" y="404664"/>
            <a:ext cx="5904656" cy="5078313"/>
          </a:xfrm>
          <a:prstGeom prst="rect">
            <a:avLst/>
          </a:prstGeom>
        </p:spPr>
        <p:txBody>
          <a:bodyPr wrap="square">
            <a:spAutoFit/>
          </a:bodyPr>
          <a:lstStyle/>
          <a:p>
            <a:pPr algn="ctr"/>
            <a:r>
              <a:rPr lang="es-ES" dirty="0"/>
              <a:t>Universidad Autónoma del Estado de México</a:t>
            </a:r>
            <a:br>
              <a:rPr lang="es-ES" dirty="0"/>
            </a:br>
            <a:r>
              <a:rPr lang="es-ES" dirty="0"/>
              <a:t>Facultad de Economía</a:t>
            </a:r>
            <a:br>
              <a:rPr lang="es-ES" dirty="0"/>
            </a:br>
            <a:r>
              <a:rPr lang="es-ES" dirty="0"/>
              <a:t/>
            </a:r>
            <a:br>
              <a:rPr lang="es-ES" dirty="0"/>
            </a:br>
            <a:r>
              <a:rPr lang="es-ES" dirty="0"/>
              <a:t>Licenciatura en </a:t>
            </a:r>
            <a:r>
              <a:rPr lang="es-ES" dirty="0" smtClean="0"/>
              <a:t>Economía</a:t>
            </a:r>
            <a:r>
              <a:rPr lang="es-ES" dirty="0"/>
              <a:t/>
            </a:r>
            <a:br>
              <a:rPr lang="es-ES" dirty="0"/>
            </a:br>
            <a:r>
              <a:rPr lang="es-ES" dirty="0"/>
              <a:t/>
            </a:r>
            <a:br>
              <a:rPr lang="es-ES" dirty="0"/>
            </a:br>
            <a:r>
              <a:rPr lang="es-ES" dirty="0" smtClean="0"/>
              <a:t>Macroeconomía</a:t>
            </a:r>
            <a:r>
              <a:rPr lang="es-ES" dirty="0"/>
              <a:t/>
            </a:r>
            <a:br>
              <a:rPr lang="es-ES" dirty="0"/>
            </a:br>
            <a:r>
              <a:rPr lang="es-ES" dirty="0"/>
              <a:t/>
            </a:r>
            <a:br>
              <a:rPr lang="es-ES" dirty="0"/>
            </a:br>
            <a:r>
              <a:rPr lang="es-ES" dirty="0"/>
              <a:t>Material didáctico: </a:t>
            </a:r>
            <a:r>
              <a:rPr lang="es-ES" dirty="0" smtClean="0"/>
              <a:t>Visión </a:t>
            </a:r>
            <a:r>
              <a:rPr lang="es-ES" dirty="0"/>
              <a:t>sólo </a:t>
            </a:r>
            <a:r>
              <a:rPr lang="es-ES" dirty="0" err="1" smtClean="0"/>
              <a:t>proyectables</a:t>
            </a:r>
            <a:endParaRPr lang="es-ES" dirty="0" smtClean="0"/>
          </a:p>
          <a:p>
            <a:pPr algn="ctr"/>
            <a:endParaRPr lang="es-ES" dirty="0"/>
          </a:p>
          <a:p>
            <a:pPr algn="ctr"/>
            <a:endParaRPr lang="es-ES" dirty="0" smtClean="0"/>
          </a:p>
          <a:p>
            <a:pPr algn="ctr"/>
            <a:endParaRPr lang="es-ES" dirty="0"/>
          </a:p>
          <a:p>
            <a:pPr algn="ctr"/>
            <a:endParaRPr lang="es-ES" dirty="0" smtClean="0"/>
          </a:p>
          <a:p>
            <a:pPr algn="ctr"/>
            <a:endParaRPr lang="es-ES" dirty="0"/>
          </a:p>
          <a:p>
            <a:pPr algn="ctr"/>
            <a:endParaRPr lang="es-ES" dirty="0" smtClean="0"/>
          </a:p>
          <a:p>
            <a:pPr algn="ctr"/>
            <a:endParaRPr lang="es-ES" dirty="0"/>
          </a:p>
          <a:p>
            <a:pPr algn="ctr"/>
            <a:endParaRPr lang="es-ES" dirty="0" smtClean="0"/>
          </a:p>
          <a:p>
            <a:pPr algn="ctr"/>
            <a:endParaRPr lang="es-ES" dirty="0"/>
          </a:p>
          <a:p>
            <a:pPr algn="ctr"/>
            <a:r>
              <a:rPr lang="es-ES" dirty="0" smtClean="0"/>
              <a:t>Octubre, 2017</a:t>
            </a:r>
            <a:endParaRPr lang="es-MX"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Marcador de número de diapositiva"/>
          <p:cNvSpPr>
            <a:spLocks noGrp="1"/>
          </p:cNvSpPr>
          <p:nvPr>
            <p:ph type="sldNum" sz="quarter" idx="12"/>
          </p:nvPr>
        </p:nvSpPr>
        <p:spPr/>
        <p:txBody>
          <a:bodyPr/>
          <a:lstStyle/>
          <a:p>
            <a:fld id="{C4D72413-6D8A-498A-8320-926EEF779684}" type="slidenum">
              <a:rPr lang="es-MX" smtClean="0"/>
              <a:t>1</a:t>
            </a:fld>
            <a:endParaRPr lang="es-MX"/>
          </a:p>
        </p:txBody>
      </p:sp>
    </p:spTree>
    <p:extLst>
      <p:ext uri="{BB962C8B-B14F-4D97-AF65-F5344CB8AC3E}">
        <p14:creationId xmlns:p14="http://schemas.microsoft.com/office/powerpoint/2010/main" val="33969812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Otras tendencias</a:t>
            </a:r>
            <a:endParaRPr lang="es-MX" dirty="0"/>
          </a:p>
        </p:txBody>
      </p:sp>
      <p:sp>
        <p:nvSpPr>
          <p:cNvPr id="3" name="2 Marcador de contenido"/>
          <p:cNvSpPr>
            <a:spLocks noGrp="1"/>
          </p:cNvSpPr>
          <p:nvPr>
            <p:ph sz="quarter" idx="1"/>
          </p:nvPr>
        </p:nvSpPr>
        <p:spPr>
          <a:xfrm>
            <a:off x="323528" y="1600200"/>
            <a:ext cx="8496944" cy="4495800"/>
          </a:xfrm>
        </p:spPr>
        <p:txBody>
          <a:bodyPr>
            <a:noAutofit/>
          </a:bodyPr>
          <a:lstStyle/>
          <a:p>
            <a:pPr marL="514350" indent="-514350" algn="just">
              <a:buFont typeface="+mj-lt"/>
              <a:buAutoNum type="alphaLcParenR" startAt="2"/>
            </a:pPr>
            <a:r>
              <a:rPr lang="es-ES" sz="2300" dirty="0" smtClean="0"/>
              <a:t>Los </a:t>
            </a:r>
            <a:r>
              <a:rPr lang="es-ES" sz="2300" dirty="0"/>
              <a:t>beneficios empresariales han sido crecientes a largo plazo; sin embargo, han sufrido de ciertos niveles de oscilación en el corto plazo, acordes con los procesos cíclicos por los que pasa la economía</a:t>
            </a:r>
            <a:r>
              <a:rPr lang="es-ES" sz="2300" dirty="0" smtClean="0"/>
              <a:t>.</a:t>
            </a:r>
          </a:p>
          <a:p>
            <a:pPr marL="514350" indent="-514350" algn="just">
              <a:buFont typeface="+mj-lt"/>
              <a:buAutoNum type="alphaLcParenR" startAt="2"/>
            </a:pPr>
            <a:r>
              <a:rPr lang="es-ES" sz="2300" dirty="0" smtClean="0"/>
              <a:t>La </a:t>
            </a:r>
            <a:r>
              <a:rPr lang="es-ES" sz="2300" dirty="0"/>
              <a:t>relación capital-producto </a:t>
            </a:r>
            <a:r>
              <a:rPr lang="es-ES" sz="2300" dirty="0" smtClean="0"/>
              <a:t>desde la </a:t>
            </a:r>
            <a:r>
              <a:rPr lang="es-ES" sz="2300" dirty="0"/>
              <a:t>Segunda Guerra Mundial parece mantenerse en el tiempo, con pequeñas oscilaciones coyunturales</a:t>
            </a:r>
            <a:r>
              <a:rPr lang="es-ES" sz="2300" dirty="0" smtClean="0"/>
              <a:t>.</a:t>
            </a:r>
          </a:p>
          <a:p>
            <a:pPr marL="514350" indent="-514350" algn="just">
              <a:buFont typeface="+mj-lt"/>
              <a:buAutoNum type="alphaLcParenR" startAt="2"/>
            </a:pPr>
            <a:r>
              <a:rPr lang="es-ES" sz="2300" dirty="0" smtClean="0"/>
              <a:t>Los </a:t>
            </a:r>
            <a:r>
              <a:rPr lang="es-ES" sz="2300" dirty="0"/>
              <a:t>países más atrasados están inmersos en la trampa del equilibrio a bajo nivel, en la cual el crecimiento de la producción no supera de forma sostenida al de la población, por lo que la brecha en los niveles de vida entre los más ricos y los más pobres es cada vez más acusada.</a:t>
            </a:r>
            <a:endParaRPr lang="es-MX" sz="2300"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10</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5046" y="-27384"/>
            <a:ext cx="1548954" cy="897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232405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países ricos y los países emergentes</a:t>
            </a:r>
            <a:endParaRPr lang="es-MX" dirty="0"/>
          </a:p>
        </p:txBody>
      </p:sp>
      <p:sp>
        <p:nvSpPr>
          <p:cNvPr id="3" name="2 Marcador de contenido"/>
          <p:cNvSpPr>
            <a:spLocks noGrp="1"/>
          </p:cNvSpPr>
          <p:nvPr>
            <p:ph sz="quarter" idx="1"/>
          </p:nvPr>
        </p:nvSpPr>
        <p:spPr>
          <a:xfrm>
            <a:off x="612648" y="1600200"/>
            <a:ext cx="7775776" cy="4495800"/>
          </a:xfrm>
        </p:spPr>
        <p:txBody>
          <a:bodyPr>
            <a:noAutofit/>
          </a:bodyPr>
          <a:lstStyle/>
          <a:p>
            <a:pPr algn="just"/>
            <a:r>
              <a:rPr lang="es-ES" sz="2400" dirty="0" smtClean="0"/>
              <a:t>Los países ricos Incrementaron de forma notable la renta real por persona en las décadas de los cincuenta y los sesenta, y han seguido creciendo aunque a un ritmo menor. </a:t>
            </a:r>
          </a:p>
          <a:p>
            <a:pPr algn="just"/>
            <a:r>
              <a:rPr lang="es-ES" sz="2400" dirty="0"/>
              <a:t>L</a:t>
            </a:r>
            <a:r>
              <a:rPr lang="es-ES" sz="2400" dirty="0" smtClean="0"/>
              <a:t>os países emergentes crecen fuertemente a partir de los setenta, a pesar de mantener mayores tasas de crecimiento de la población.</a:t>
            </a:r>
          </a:p>
          <a:p>
            <a:pPr algn="just"/>
            <a:r>
              <a:rPr lang="es-ES" sz="2400" dirty="0" smtClean="0"/>
              <a:t>Las naciones más pobres están estancadas. </a:t>
            </a:r>
            <a:endParaRPr lang="es-MX"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869159"/>
            <a:ext cx="3752850" cy="2009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11</a:t>
            </a:fld>
            <a:endParaRPr lang="es-MX"/>
          </a:p>
        </p:txBody>
      </p:sp>
    </p:spTree>
    <p:extLst>
      <p:ext uri="{BB962C8B-B14F-4D97-AF65-F5344CB8AC3E}">
        <p14:creationId xmlns:p14="http://schemas.microsoft.com/office/powerpoint/2010/main" val="87418997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28600"/>
            <a:ext cx="8280920" cy="990600"/>
          </a:xfrm>
        </p:spPr>
        <p:txBody>
          <a:bodyPr>
            <a:noAutofit/>
          </a:bodyPr>
          <a:lstStyle/>
          <a:p>
            <a:r>
              <a:rPr lang="es-ES" sz="2800" dirty="0" smtClean="0">
                <a:effectLst>
                  <a:outerShdw blurRad="38100" dist="38100" dir="2700000" algn="tl">
                    <a:srgbClr val="000000">
                      <a:alpha val="43137"/>
                    </a:srgbClr>
                  </a:outerShdw>
                </a:effectLst>
              </a:rPr>
              <a:t>El crecimiento económico como objetivo prioritario de la política económica</a:t>
            </a:r>
            <a:endParaRPr lang="es-MX" sz="2800"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p:txBody>
          <a:bodyPr>
            <a:normAutofit fontScale="77500" lnSpcReduction="20000"/>
          </a:bodyPr>
          <a:lstStyle/>
          <a:p>
            <a:pPr algn="just"/>
            <a:r>
              <a:rPr lang="es-ES" dirty="0" smtClean="0"/>
              <a:t>Fue </a:t>
            </a:r>
            <a:r>
              <a:rPr lang="es-ES" dirty="0"/>
              <a:t>a partir de la década de </a:t>
            </a:r>
            <a:r>
              <a:rPr lang="es-ES" dirty="0" smtClean="0"/>
              <a:t>los sesenta</a:t>
            </a:r>
            <a:r>
              <a:rPr lang="es-ES" dirty="0"/>
              <a:t>, en pleno auge de la llamada guerra fría, cuando el reto </a:t>
            </a:r>
            <a:r>
              <a:rPr lang="es-ES" dirty="0" err="1"/>
              <a:t>intersistemas</a:t>
            </a:r>
            <a:r>
              <a:rPr lang="es-ES" dirty="0"/>
              <a:t> </a:t>
            </a:r>
            <a:r>
              <a:rPr lang="es-ES" dirty="0" smtClean="0"/>
              <a:t>aparece como </a:t>
            </a:r>
            <a:r>
              <a:rPr lang="es-ES" dirty="0"/>
              <a:t>una razón más para lograr mantener altas cotas de incremento del producto nacional</a:t>
            </a:r>
            <a:r>
              <a:rPr lang="es-ES" dirty="0" smtClean="0"/>
              <a:t>.</a:t>
            </a:r>
          </a:p>
          <a:p>
            <a:pPr algn="just"/>
            <a:r>
              <a:rPr lang="es-ES" dirty="0"/>
              <a:t>Los países occidentales y los del este de Europa </a:t>
            </a:r>
            <a:r>
              <a:rPr lang="es-ES" dirty="0" smtClean="0"/>
              <a:t> </a:t>
            </a:r>
            <a:r>
              <a:rPr lang="es-ES" dirty="0"/>
              <a:t>elevaron el crecimiento económico a objetivo de primer rango. </a:t>
            </a:r>
            <a:endParaRPr lang="es-ES" dirty="0" smtClean="0"/>
          </a:p>
          <a:p>
            <a:pPr algn="just"/>
            <a:r>
              <a:rPr lang="es-ES" dirty="0" smtClean="0"/>
              <a:t>La </a:t>
            </a:r>
            <a:r>
              <a:rPr lang="es-ES" dirty="0"/>
              <a:t>escasa capacidad de las economías planificadas del este de Europa para mantener ritmos de crecimiento económico similares a los de los países occidentales </a:t>
            </a:r>
            <a:r>
              <a:rPr lang="es-ES" dirty="0" smtClean="0"/>
              <a:t>abrió una brecha </a:t>
            </a:r>
            <a:r>
              <a:rPr lang="es-ES" dirty="0"/>
              <a:t>en los niveles de vida de ambos tipos de sociedades, con consecuencias de sobra conocidas.</a:t>
            </a:r>
            <a:endParaRPr lang="es-MX" dirty="0"/>
          </a:p>
          <a:p>
            <a:pPr algn="just"/>
            <a:endParaRPr lang="es-MX"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11666" y="5445224"/>
            <a:ext cx="2232334" cy="140976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12</a:t>
            </a:fld>
            <a:endParaRPr lang="es-MX"/>
          </a:p>
        </p:txBody>
      </p:sp>
    </p:spTree>
    <p:extLst>
      <p:ext uri="{BB962C8B-B14F-4D97-AF65-F5344CB8AC3E}">
        <p14:creationId xmlns:p14="http://schemas.microsoft.com/office/powerpoint/2010/main" val="365369292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Renta per cápita</a:t>
            </a:r>
            <a:endParaRPr lang="es-MX" dirty="0"/>
          </a:p>
        </p:txBody>
      </p:sp>
      <p:sp>
        <p:nvSpPr>
          <p:cNvPr id="3" name="2 Marcador de contenido"/>
          <p:cNvSpPr>
            <a:spLocks noGrp="1"/>
          </p:cNvSpPr>
          <p:nvPr>
            <p:ph sz="quarter" idx="1"/>
          </p:nvPr>
        </p:nvSpPr>
        <p:spPr/>
        <p:txBody>
          <a:bodyPr>
            <a:normAutofit/>
          </a:bodyPr>
          <a:lstStyle/>
          <a:p>
            <a:pPr algn="just"/>
            <a:r>
              <a:rPr lang="es-ES" sz="2700" dirty="0"/>
              <a:t>E</a:t>
            </a:r>
            <a:r>
              <a:rPr lang="es-ES" sz="2700" dirty="0" smtClean="0"/>
              <a:t>l </a:t>
            </a:r>
            <a:r>
              <a:rPr lang="es-ES" sz="2700" dirty="0"/>
              <a:t>crecimiento económico es </a:t>
            </a:r>
            <a:r>
              <a:rPr lang="es-ES" sz="2700" dirty="0" smtClean="0"/>
              <a:t>un proceso acumulativo</a:t>
            </a:r>
            <a:r>
              <a:rPr lang="es-ES" sz="2700" dirty="0"/>
              <a:t> </a:t>
            </a:r>
            <a:r>
              <a:rPr lang="es-ES" sz="2700" dirty="0" smtClean="0"/>
              <a:t>y el </a:t>
            </a:r>
            <a:r>
              <a:rPr lang="es-ES" sz="2700" dirty="0"/>
              <a:t>mantenimiento de mayores tasas de crecimiento de </a:t>
            </a:r>
            <a:r>
              <a:rPr lang="es-ES" sz="2700" dirty="0" smtClean="0"/>
              <a:t>la producción </a:t>
            </a:r>
            <a:r>
              <a:rPr lang="es-ES" sz="2700" dirty="0"/>
              <a:t>se transforma en importantes diferencias en los niveles de vida de la </a:t>
            </a:r>
            <a:r>
              <a:rPr lang="es-ES" sz="2700" dirty="0" smtClean="0"/>
              <a:t>población en </a:t>
            </a:r>
            <a:r>
              <a:rPr lang="es-ES" sz="2700" dirty="0"/>
              <a:t>el plazo de unas </a:t>
            </a:r>
            <a:r>
              <a:rPr lang="es-ES" sz="2700" dirty="0" smtClean="0"/>
              <a:t>décadas.</a:t>
            </a:r>
          </a:p>
          <a:p>
            <a:pPr algn="just"/>
            <a:r>
              <a:rPr lang="es-ES" sz="2700" dirty="0" smtClean="0"/>
              <a:t>Si el </a:t>
            </a:r>
            <a:r>
              <a:rPr lang="es-ES" sz="2700" dirty="0"/>
              <a:t>crecimiento de la producción </a:t>
            </a:r>
            <a:r>
              <a:rPr lang="es-ES" sz="2700" dirty="0" smtClean="0"/>
              <a:t>es a </a:t>
            </a:r>
            <a:r>
              <a:rPr lang="es-ES" sz="2700" dirty="0"/>
              <a:t>un ritmo mayor que el de la población, </a:t>
            </a:r>
            <a:r>
              <a:rPr lang="es-ES" sz="2700" dirty="0" smtClean="0"/>
              <a:t>entonces crecerá </a:t>
            </a:r>
            <a:r>
              <a:rPr lang="es-ES" sz="2700" dirty="0"/>
              <a:t>la renta per cápita.</a:t>
            </a:r>
            <a:endParaRPr lang="es-MX" sz="2700" dirty="0"/>
          </a:p>
        </p:txBody>
      </p:sp>
      <p:pic>
        <p:nvPicPr>
          <p:cNvPr id="819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147" r="9345"/>
          <a:stretch/>
        </p:blipFill>
        <p:spPr bwMode="auto">
          <a:xfrm>
            <a:off x="7492181" y="5335772"/>
            <a:ext cx="1651819" cy="1538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13</a:t>
            </a:fld>
            <a:endParaRPr lang="es-MX"/>
          </a:p>
        </p:txBody>
      </p:sp>
    </p:spTree>
    <p:extLst>
      <p:ext uri="{BB962C8B-B14F-4D97-AF65-F5344CB8AC3E}">
        <p14:creationId xmlns:p14="http://schemas.microsoft.com/office/powerpoint/2010/main" val="145609847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Crecimiento económico y la pobreza</a:t>
            </a:r>
            <a:endParaRPr lang="es-MX" dirty="0"/>
          </a:p>
        </p:txBody>
      </p:sp>
      <p:sp>
        <p:nvSpPr>
          <p:cNvPr id="3" name="2 Marcador de contenido"/>
          <p:cNvSpPr>
            <a:spLocks noGrp="1"/>
          </p:cNvSpPr>
          <p:nvPr>
            <p:ph sz="quarter" idx="1"/>
          </p:nvPr>
        </p:nvSpPr>
        <p:spPr/>
        <p:txBody>
          <a:bodyPr>
            <a:normAutofit/>
          </a:bodyPr>
          <a:lstStyle/>
          <a:p>
            <a:pPr algn="just"/>
            <a:r>
              <a:rPr lang="es-MX" sz="2700" dirty="0" smtClean="0"/>
              <a:t>El </a:t>
            </a:r>
            <a:r>
              <a:rPr lang="es-MX" sz="2700" dirty="0"/>
              <a:t>crecimiento </a:t>
            </a:r>
            <a:r>
              <a:rPr lang="es-MX" sz="2700" dirty="0" smtClean="0"/>
              <a:t>reduce el peso de la escases y </a:t>
            </a:r>
            <a:r>
              <a:rPr lang="es-MX" sz="2700" dirty="0"/>
              <a:t>permite </a:t>
            </a:r>
            <a:r>
              <a:rPr lang="es-MX" sz="2700" dirty="0" smtClean="0"/>
              <a:t>disfrutar </a:t>
            </a:r>
            <a:r>
              <a:rPr lang="es-ES" sz="2700" dirty="0" smtClean="0"/>
              <a:t>de </a:t>
            </a:r>
            <a:r>
              <a:rPr lang="es-ES" sz="2700" dirty="0"/>
              <a:t>más bienes y servicios, sin la necesidad de la reducción en el consumo de otros </a:t>
            </a:r>
            <a:r>
              <a:rPr lang="es-ES" sz="2700" dirty="0" smtClean="0"/>
              <a:t>que nos </a:t>
            </a:r>
            <a:r>
              <a:rPr lang="es-ES" sz="2700" dirty="0"/>
              <a:t>impone la frontera de posibilidades de la producción, ya que lo que realmente </a:t>
            </a:r>
            <a:r>
              <a:rPr lang="es-ES" sz="2700" dirty="0" smtClean="0"/>
              <a:t>hacemos </a:t>
            </a:r>
            <a:r>
              <a:rPr lang="es-MX" sz="2700" dirty="0" smtClean="0"/>
              <a:t>es </a:t>
            </a:r>
            <a:r>
              <a:rPr lang="es-MX" sz="2700" dirty="0"/>
              <a:t>desplazarla hacia fuera.</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509120"/>
            <a:ext cx="4188718" cy="215240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14</a:t>
            </a:fld>
            <a:endParaRPr lang="es-MX"/>
          </a:p>
        </p:txBody>
      </p:sp>
    </p:spTree>
    <p:extLst>
      <p:ext uri="{BB962C8B-B14F-4D97-AF65-F5344CB8AC3E}">
        <p14:creationId xmlns:p14="http://schemas.microsoft.com/office/powerpoint/2010/main" val="352905490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crecimiento económico como objetivo prioritario</a:t>
            </a:r>
            <a:endParaRPr lang="es-MX" dirty="0"/>
          </a:p>
        </p:txBody>
      </p:sp>
      <p:sp>
        <p:nvSpPr>
          <p:cNvPr id="3" name="2 Marcador de contenido"/>
          <p:cNvSpPr>
            <a:spLocks noGrp="1"/>
          </p:cNvSpPr>
          <p:nvPr>
            <p:ph sz="quarter" idx="1"/>
          </p:nvPr>
        </p:nvSpPr>
        <p:spPr>
          <a:xfrm>
            <a:off x="612648" y="1600200"/>
            <a:ext cx="7991800" cy="4495800"/>
          </a:xfrm>
        </p:spPr>
        <p:txBody>
          <a:bodyPr>
            <a:normAutofit fontScale="85000" lnSpcReduction="10000"/>
          </a:bodyPr>
          <a:lstStyle/>
          <a:p>
            <a:pPr algn="just"/>
            <a:r>
              <a:rPr lang="es-ES" dirty="0" smtClean="0"/>
              <a:t>Es </a:t>
            </a:r>
            <a:r>
              <a:rPr lang="es-ES" dirty="0"/>
              <a:t>un </a:t>
            </a:r>
            <a:r>
              <a:rPr lang="es-ES" i="1" dirty="0" smtClean="0"/>
              <a:t>proceso acumulativo </a:t>
            </a:r>
            <a:r>
              <a:rPr lang="es-ES" dirty="0" smtClean="0"/>
              <a:t>que </a:t>
            </a:r>
            <a:r>
              <a:rPr lang="es-ES" dirty="0"/>
              <a:t>permite el </a:t>
            </a:r>
            <a:r>
              <a:rPr lang="es-ES" dirty="0" smtClean="0"/>
              <a:t>incremento del </a:t>
            </a:r>
            <a:r>
              <a:rPr lang="es-ES" dirty="0"/>
              <a:t>nivel de vida de la </a:t>
            </a:r>
            <a:r>
              <a:rPr lang="es-ES" dirty="0" smtClean="0"/>
              <a:t>población.</a:t>
            </a:r>
          </a:p>
          <a:p>
            <a:pPr algn="just"/>
            <a:r>
              <a:rPr lang="es-ES" dirty="0" smtClean="0"/>
              <a:t>Un </a:t>
            </a:r>
            <a:r>
              <a:rPr lang="es-ES" dirty="0"/>
              <a:t>proceso de crecimiento económico sostenido con unas tasas de crecimiento adecuadas, </a:t>
            </a:r>
            <a:r>
              <a:rPr lang="es-ES" dirty="0" smtClean="0"/>
              <a:t>sería </a:t>
            </a:r>
            <a:r>
              <a:rPr lang="es-ES" dirty="0"/>
              <a:t>la mejor garantía para evitar </a:t>
            </a:r>
            <a:r>
              <a:rPr lang="es-ES" dirty="0" smtClean="0"/>
              <a:t>el problema social que </a:t>
            </a:r>
            <a:r>
              <a:rPr lang="es-ES" dirty="0"/>
              <a:t>padecen muchos países: el paro.</a:t>
            </a:r>
          </a:p>
          <a:p>
            <a:pPr algn="just"/>
            <a:r>
              <a:rPr lang="es-MX" dirty="0"/>
              <a:t>Un mayor nivel de renta global facilita los procesos de redistribución de la misma.</a:t>
            </a:r>
          </a:p>
          <a:p>
            <a:pPr algn="just"/>
            <a:r>
              <a:rPr lang="es-ES" dirty="0"/>
              <a:t>Conseguir que ese crecimiento sostenido sea además sostenible, </a:t>
            </a:r>
            <a:r>
              <a:rPr lang="es-ES" dirty="0" smtClean="0"/>
              <a:t>es </a:t>
            </a:r>
            <a:r>
              <a:rPr lang="es-ES" dirty="0"/>
              <a:t>una obligación moral para con las generaciones </a:t>
            </a:r>
            <a:r>
              <a:rPr lang="es-MX" dirty="0"/>
              <a:t>futuras.</a:t>
            </a:r>
          </a:p>
          <a:p>
            <a:pPr lvl="1" algn="just"/>
            <a:endParaRPr lang="es-MX"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0861" y="0"/>
            <a:ext cx="1903140" cy="12687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15</a:t>
            </a:fld>
            <a:endParaRPr lang="es-MX"/>
          </a:p>
        </p:txBody>
      </p:sp>
    </p:spTree>
    <p:extLst>
      <p:ext uri="{BB962C8B-B14F-4D97-AF65-F5344CB8AC3E}">
        <p14:creationId xmlns:p14="http://schemas.microsoft.com/office/powerpoint/2010/main" val="405472770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ES" sz="2500" dirty="0" smtClean="0">
                <a:effectLst>
                  <a:outerShdw blurRad="38100" dist="38100" dir="2700000" algn="tl">
                    <a:srgbClr val="000000">
                      <a:alpha val="43137"/>
                    </a:srgbClr>
                  </a:outerShdw>
                </a:effectLst>
              </a:rPr>
              <a:t>Variables básicas e indicadores. El crecimiento económico a corto y largo plazo.</a:t>
            </a:r>
            <a:endParaRPr lang="es-MX" sz="2500"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467544" y="1600200"/>
            <a:ext cx="8298504" cy="4495800"/>
          </a:xfrm>
        </p:spPr>
        <p:txBody>
          <a:bodyPr>
            <a:normAutofit/>
          </a:bodyPr>
          <a:lstStyle/>
          <a:p>
            <a:pPr algn="just"/>
            <a:r>
              <a:rPr lang="es-ES" sz="2700" dirty="0"/>
              <a:t>Aunque en la Ciencia Económica el crecimiento económico es un tema a tratar en </a:t>
            </a:r>
            <a:r>
              <a:rPr lang="es-ES" sz="2700" dirty="0" smtClean="0"/>
              <a:t>el ámbito </a:t>
            </a:r>
            <a:r>
              <a:rPr lang="es-ES" sz="2700" dirty="0"/>
              <a:t>del largo plazo, desde la óptica de la política económica, y a pesar de que </a:t>
            </a:r>
            <a:r>
              <a:rPr lang="es-ES" sz="2700" dirty="0" smtClean="0"/>
              <a:t>la distinción </a:t>
            </a:r>
            <a:r>
              <a:rPr lang="es-ES" sz="2700" dirty="0"/>
              <a:t>puede considerarse artificial, cabe diferenciar entre el crecimiento </a:t>
            </a:r>
            <a:r>
              <a:rPr lang="es-ES" sz="2700" dirty="0" smtClean="0"/>
              <a:t>económico </a:t>
            </a:r>
            <a:r>
              <a:rPr lang="es-MX" sz="2700" dirty="0" smtClean="0"/>
              <a:t>como </a:t>
            </a:r>
            <a:r>
              <a:rPr lang="es-MX" sz="2700" i="1" dirty="0" smtClean="0">
                <a:effectLst>
                  <a:outerShdw blurRad="38100" dist="38100" dir="2700000" algn="tl">
                    <a:srgbClr val="000000">
                      <a:alpha val="43137"/>
                    </a:srgbClr>
                  </a:outerShdw>
                </a:effectLst>
              </a:rPr>
              <a:t>objetivo a corto plazo </a:t>
            </a:r>
            <a:r>
              <a:rPr lang="es-MX" sz="2700" dirty="0" smtClean="0"/>
              <a:t>y </a:t>
            </a:r>
            <a:r>
              <a:rPr lang="es-MX" sz="2700" dirty="0"/>
              <a:t>el crecimiento como objetivo a largo plazo.</a:t>
            </a: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5157192"/>
            <a:ext cx="7181850" cy="14494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16</a:t>
            </a:fld>
            <a:endParaRPr lang="es-MX"/>
          </a:p>
        </p:txBody>
      </p:sp>
    </p:spTree>
    <p:extLst>
      <p:ext uri="{BB962C8B-B14F-4D97-AF65-F5344CB8AC3E}">
        <p14:creationId xmlns:p14="http://schemas.microsoft.com/office/powerpoint/2010/main" val="20706058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Política coyuntural</a:t>
            </a:r>
            <a:endParaRPr lang="es-MX" dirty="0"/>
          </a:p>
        </p:txBody>
      </p:sp>
      <p:sp>
        <p:nvSpPr>
          <p:cNvPr id="3" name="2 Marcador de contenido"/>
          <p:cNvSpPr>
            <a:spLocks noGrp="1"/>
          </p:cNvSpPr>
          <p:nvPr>
            <p:ph sz="quarter" idx="1"/>
          </p:nvPr>
        </p:nvSpPr>
        <p:spPr>
          <a:xfrm>
            <a:off x="612648" y="1600200"/>
            <a:ext cx="8063808" cy="4495800"/>
          </a:xfrm>
        </p:spPr>
        <p:txBody>
          <a:bodyPr>
            <a:normAutofit fontScale="92500" lnSpcReduction="10000"/>
          </a:bodyPr>
          <a:lstStyle/>
          <a:p>
            <a:pPr algn="just"/>
            <a:r>
              <a:rPr lang="es-ES" dirty="0" smtClean="0"/>
              <a:t>Lograr que </a:t>
            </a:r>
            <a:r>
              <a:rPr lang="es-ES" dirty="0"/>
              <a:t>la economía de un </a:t>
            </a:r>
            <a:r>
              <a:rPr lang="es-ES" dirty="0" smtClean="0"/>
              <a:t>país </a:t>
            </a:r>
            <a:r>
              <a:rPr lang="es-ES" i="1" dirty="0" smtClean="0">
                <a:effectLst>
                  <a:outerShdw blurRad="38100" dist="38100" dir="2700000" algn="tl">
                    <a:srgbClr val="000000">
                      <a:alpha val="43137"/>
                    </a:srgbClr>
                  </a:outerShdw>
                </a:effectLst>
              </a:rPr>
              <a:t>crezca de manera estable y sostenida</a:t>
            </a:r>
            <a:r>
              <a:rPr lang="es-ES" dirty="0" smtClean="0"/>
              <a:t>, </a:t>
            </a:r>
            <a:r>
              <a:rPr lang="es-ES" dirty="0"/>
              <a:t>de forma que su producción total aumente experimentando las </a:t>
            </a:r>
            <a:r>
              <a:rPr lang="es-ES" dirty="0" smtClean="0"/>
              <a:t>mínimas variaciones </a:t>
            </a:r>
            <a:r>
              <a:rPr lang="es-ES" dirty="0"/>
              <a:t>posibles con respecto a su capacidad potencial. </a:t>
            </a:r>
            <a:endParaRPr lang="es-ES" dirty="0" smtClean="0"/>
          </a:p>
          <a:p>
            <a:pPr algn="just"/>
            <a:r>
              <a:rPr lang="es-ES" dirty="0" smtClean="0"/>
              <a:t>Se </a:t>
            </a:r>
            <a:r>
              <a:rPr lang="es-ES" dirty="0"/>
              <a:t>busca es reducir al máximo las fluctuaciones de la economía en relación con un </a:t>
            </a:r>
            <a:r>
              <a:rPr lang="es-ES" dirty="0" smtClean="0"/>
              <a:t>determinado nivel </a:t>
            </a:r>
            <a:r>
              <a:rPr lang="es-ES" dirty="0"/>
              <a:t>de empleo de los recursos, que se considera compatible con una </a:t>
            </a:r>
            <a:r>
              <a:rPr lang="es-ES" dirty="0" smtClean="0"/>
              <a:t>cierta </a:t>
            </a:r>
            <a:r>
              <a:rPr lang="es-MX" dirty="0" smtClean="0"/>
              <a:t>estabilidad </a:t>
            </a:r>
            <a:r>
              <a:rPr lang="es-MX" dirty="0"/>
              <a:t>de los precios.</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7414"/>
            <a:ext cx="2627784" cy="1628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17</a:t>
            </a:fld>
            <a:endParaRPr lang="es-MX"/>
          </a:p>
        </p:txBody>
      </p:sp>
    </p:spTree>
    <p:extLst>
      <p:ext uri="{BB962C8B-B14F-4D97-AF65-F5344CB8AC3E}">
        <p14:creationId xmlns:p14="http://schemas.microsoft.com/office/powerpoint/2010/main" val="3438096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Perspectiva a largo plazo</a:t>
            </a:r>
            <a:endParaRPr lang="es-MX" dirty="0"/>
          </a:p>
        </p:txBody>
      </p:sp>
      <p:sp>
        <p:nvSpPr>
          <p:cNvPr id="3" name="2 Marcador de contenido"/>
          <p:cNvSpPr>
            <a:spLocks noGrp="1"/>
          </p:cNvSpPr>
          <p:nvPr>
            <p:ph sz="quarter" idx="1"/>
          </p:nvPr>
        </p:nvSpPr>
        <p:spPr>
          <a:xfrm>
            <a:off x="467544" y="1600200"/>
            <a:ext cx="7992888" cy="4495800"/>
          </a:xfrm>
        </p:spPr>
        <p:txBody>
          <a:bodyPr>
            <a:normAutofit fontScale="92500" lnSpcReduction="10000"/>
          </a:bodyPr>
          <a:lstStyle/>
          <a:p>
            <a:pPr algn="just"/>
            <a:r>
              <a:rPr lang="es-MX" dirty="0" smtClean="0"/>
              <a:t>Preocupa </a:t>
            </a:r>
            <a:r>
              <a:rPr lang="es-ES" dirty="0" smtClean="0"/>
              <a:t>a </a:t>
            </a:r>
            <a:r>
              <a:rPr lang="es-ES" dirty="0"/>
              <a:t>la política económica </a:t>
            </a:r>
            <a:r>
              <a:rPr lang="es-ES" dirty="0" smtClean="0"/>
              <a:t>en actuar en los factores </a:t>
            </a:r>
            <a:r>
              <a:rPr lang="es-ES" dirty="0"/>
              <a:t>que se consideran </a:t>
            </a:r>
            <a:r>
              <a:rPr lang="es-ES" dirty="0" smtClean="0"/>
              <a:t>claves </a:t>
            </a:r>
            <a:r>
              <a:rPr lang="es-MX" dirty="0" smtClean="0"/>
              <a:t>para </a:t>
            </a:r>
            <a:r>
              <a:rPr lang="es-MX" i="1" dirty="0" smtClean="0">
                <a:effectLst>
                  <a:outerShdw blurRad="38100" dist="38100" dir="2700000" algn="tl">
                    <a:srgbClr val="000000">
                      <a:alpha val="43137"/>
                    </a:srgbClr>
                  </a:outerShdw>
                </a:effectLst>
              </a:rPr>
              <a:t>mejorar la capacidad de crecimiento </a:t>
            </a:r>
            <a:r>
              <a:rPr lang="es-MX" dirty="0" smtClean="0"/>
              <a:t>de </a:t>
            </a:r>
            <a:r>
              <a:rPr lang="es-MX" dirty="0"/>
              <a:t>una economía (inversión </a:t>
            </a:r>
            <a:r>
              <a:rPr lang="es-MX" dirty="0" smtClean="0"/>
              <a:t>productiva, </a:t>
            </a:r>
            <a:r>
              <a:rPr lang="es-ES" dirty="0" smtClean="0"/>
              <a:t>inversión </a:t>
            </a:r>
            <a:r>
              <a:rPr lang="es-ES" dirty="0"/>
              <a:t>en capital fijo social, aumento de la población ocupada, mejora del </a:t>
            </a:r>
            <a:r>
              <a:rPr lang="es-ES" dirty="0" smtClean="0"/>
              <a:t>capital humano</a:t>
            </a:r>
            <a:r>
              <a:rPr lang="es-ES" dirty="0"/>
              <a:t>, progreso </a:t>
            </a:r>
            <a:r>
              <a:rPr lang="es-ES" dirty="0" smtClean="0"/>
              <a:t>tecnológico)</a:t>
            </a:r>
          </a:p>
          <a:p>
            <a:pPr algn="just"/>
            <a:r>
              <a:rPr lang="es-ES" dirty="0" smtClean="0"/>
              <a:t>Intenta remover </a:t>
            </a:r>
            <a:r>
              <a:rPr lang="es-ES" dirty="0"/>
              <a:t>las causas y </a:t>
            </a:r>
            <a:r>
              <a:rPr lang="es-ES" dirty="0" smtClean="0"/>
              <a:t>factores que </a:t>
            </a:r>
            <a:r>
              <a:rPr lang="es-ES" i="1" dirty="0" smtClean="0"/>
              <a:t>obstaculizan</a:t>
            </a:r>
            <a:r>
              <a:rPr lang="es-ES" dirty="0" smtClean="0"/>
              <a:t> su </a:t>
            </a:r>
            <a:r>
              <a:rPr lang="es-ES" dirty="0"/>
              <a:t>crecimiento, incluyendo en este punto los aspectos </a:t>
            </a:r>
            <a:r>
              <a:rPr lang="es-ES" dirty="0" smtClean="0"/>
              <a:t>institucionales </a:t>
            </a:r>
            <a:r>
              <a:rPr lang="es-MX" dirty="0" smtClean="0"/>
              <a:t>y </a:t>
            </a:r>
            <a:r>
              <a:rPr lang="es-MX" dirty="0"/>
              <a:t>extraeconómicos, en general.</a:t>
            </a:r>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19056" y="5628878"/>
            <a:ext cx="2187837" cy="122912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18</a:t>
            </a:fld>
            <a:endParaRPr lang="es-MX"/>
          </a:p>
        </p:txBody>
      </p:sp>
    </p:spTree>
    <p:extLst>
      <p:ext uri="{BB962C8B-B14F-4D97-AF65-F5344CB8AC3E}">
        <p14:creationId xmlns:p14="http://schemas.microsoft.com/office/powerpoint/2010/main" val="295935002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crecimiento económico en corto plazo</a:t>
            </a:r>
            <a:endParaRPr lang="es-MX" dirty="0"/>
          </a:p>
        </p:txBody>
      </p:sp>
      <p:sp>
        <p:nvSpPr>
          <p:cNvPr id="3" name="2 Marcador de contenido"/>
          <p:cNvSpPr>
            <a:spLocks noGrp="1"/>
          </p:cNvSpPr>
          <p:nvPr>
            <p:ph sz="quarter" idx="1"/>
          </p:nvPr>
        </p:nvSpPr>
        <p:spPr/>
        <p:txBody>
          <a:bodyPr>
            <a:normAutofit/>
          </a:bodyPr>
          <a:lstStyle/>
          <a:p>
            <a:pPr algn="just"/>
            <a:r>
              <a:rPr lang="es-MX" sz="2700" dirty="0"/>
              <a:t>La política económica coyuntural pretende el logro de un </a:t>
            </a:r>
            <a:r>
              <a:rPr lang="es-MX" sz="2700" dirty="0" smtClean="0"/>
              <a:t>crecimiento estable y sostenido </a:t>
            </a:r>
            <a:r>
              <a:rPr lang="es-ES" sz="2700" dirty="0" smtClean="0"/>
              <a:t>de </a:t>
            </a:r>
            <a:r>
              <a:rPr lang="es-ES" sz="2700" dirty="0"/>
              <a:t>la economía, lo que supone </a:t>
            </a:r>
            <a:r>
              <a:rPr lang="es-ES" sz="2700" dirty="0" smtClean="0"/>
              <a:t>que </a:t>
            </a:r>
            <a:r>
              <a:rPr lang="es-ES" sz="2700" dirty="0"/>
              <a:t>la tasa de crecimiento </a:t>
            </a:r>
            <a:r>
              <a:rPr lang="es-ES" sz="2700" dirty="0" smtClean="0"/>
              <a:t>efectivo (real</a:t>
            </a:r>
            <a:r>
              <a:rPr lang="es-ES" sz="2700" dirty="0"/>
              <a:t>) de la misma se ajuste lo más posible a sus posibilidades actuales de </a:t>
            </a:r>
            <a:r>
              <a:rPr lang="es-ES" sz="2700" dirty="0" smtClean="0"/>
              <a:t>crecimiento </a:t>
            </a:r>
            <a:r>
              <a:rPr lang="es-MX" sz="2700" dirty="0" smtClean="0"/>
              <a:t>potencial</a:t>
            </a:r>
            <a:r>
              <a:rPr lang="es-MX" sz="2700" dirty="0"/>
              <a:t>.</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4608784"/>
            <a:ext cx="4245821" cy="1978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19</a:t>
            </a:fld>
            <a:endParaRPr lang="es-MX"/>
          </a:p>
        </p:txBody>
      </p:sp>
    </p:spTree>
    <p:extLst>
      <p:ext uri="{BB962C8B-B14F-4D97-AF65-F5344CB8AC3E}">
        <p14:creationId xmlns:p14="http://schemas.microsoft.com/office/powerpoint/2010/main" val="276138956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Guión explicativo</a:t>
            </a:r>
            <a:endParaRPr lang="es-MX" dirty="0"/>
          </a:p>
        </p:txBody>
      </p:sp>
      <p:sp>
        <p:nvSpPr>
          <p:cNvPr id="3" name="2 Marcador de contenido"/>
          <p:cNvSpPr>
            <a:spLocks noGrp="1"/>
          </p:cNvSpPr>
          <p:nvPr>
            <p:ph sz="quarter" idx="1"/>
          </p:nvPr>
        </p:nvSpPr>
        <p:spPr/>
        <p:txBody>
          <a:bodyPr>
            <a:normAutofit fontScale="85000" lnSpcReduction="20000"/>
          </a:bodyPr>
          <a:lstStyle/>
          <a:p>
            <a:pPr algn="just"/>
            <a:r>
              <a:rPr lang="es-MX" dirty="0"/>
              <a:t>El siguiente material </a:t>
            </a:r>
            <a:r>
              <a:rPr lang="es-MX" dirty="0" smtClean="0"/>
              <a:t>refiere </a:t>
            </a:r>
            <a:r>
              <a:rPr lang="es-MX" dirty="0" smtClean="0"/>
              <a:t>el crecimiento económico y su medición a partir del </a:t>
            </a:r>
            <a:r>
              <a:rPr lang="es-MX" dirty="0" smtClean="0"/>
              <a:t>Producto Interno Bruto (PIB)  </a:t>
            </a:r>
            <a:r>
              <a:rPr lang="es-MX" dirty="0"/>
              <a:t>tema de la </a:t>
            </a:r>
            <a:r>
              <a:rPr lang="es-MX" dirty="0" smtClean="0"/>
              <a:t>primera unidad</a:t>
            </a:r>
            <a:r>
              <a:rPr lang="es-MX" dirty="0"/>
              <a:t>, en la cual se busca que el </a:t>
            </a:r>
            <a:r>
              <a:rPr lang="es-MX" dirty="0" smtClean="0"/>
              <a:t>alumno conceptualice al crecimiento económico como uno de los principales objetos de estudio de la macroeconomía, así como la identificación, y de las formas de cuantificación del mismo a través del PIB.</a:t>
            </a:r>
            <a:endParaRPr lang="es-MX" dirty="0"/>
          </a:p>
          <a:p>
            <a:pPr algn="just"/>
            <a:r>
              <a:rPr lang="es-MX" dirty="0"/>
              <a:t>El apoyo didáctico está conformado por la fundamentación teórica y una actividad para el alumno con la finalidad de que comprenda la </a:t>
            </a:r>
            <a:r>
              <a:rPr lang="es-MX" dirty="0" smtClean="0"/>
              <a:t>relación entre el PIB y el crecimiento económico.</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2360" y="-3945"/>
            <a:ext cx="2486025" cy="112869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a:t>
            </a:fld>
            <a:endParaRPr lang="es-MX"/>
          </a:p>
        </p:txBody>
      </p:sp>
    </p:spTree>
    <p:extLst>
      <p:ext uri="{BB962C8B-B14F-4D97-AF65-F5344CB8AC3E}">
        <p14:creationId xmlns:p14="http://schemas.microsoft.com/office/powerpoint/2010/main" val="202234144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PIB potencial y PIB real</a:t>
            </a:r>
            <a:br>
              <a:rPr lang="es-ES" dirty="0" smtClean="0"/>
            </a:br>
            <a:r>
              <a:rPr lang="es-ES" dirty="0" smtClean="0"/>
              <a:t>Brechas deflacionistas</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752940273"/>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20</a:t>
            </a:fld>
            <a:endParaRPr lang="es-MX"/>
          </a:p>
        </p:txBody>
      </p:sp>
    </p:spTree>
    <p:extLst>
      <p:ext uri="{BB962C8B-B14F-4D97-AF65-F5344CB8AC3E}">
        <p14:creationId xmlns:p14="http://schemas.microsoft.com/office/powerpoint/2010/main" val="31415488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Modelo de oferta y demanda agregadas </a:t>
            </a:r>
            <a:endParaRPr lang="es-MX" dirty="0"/>
          </a:p>
        </p:txBody>
      </p:sp>
      <p:sp>
        <p:nvSpPr>
          <p:cNvPr id="3" name="2 Marcador de contenido"/>
          <p:cNvSpPr>
            <a:spLocks noGrp="1"/>
          </p:cNvSpPr>
          <p:nvPr>
            <p:ph sz="quarter" idx="1"/>
          </p:nvPr>
        </p:nvSpPr>
        <p:spPr>
          <a:xfrm>
            <a:off x="612648" y="1844824"/>
            <a:ext cx="8153400" cy="4251176"/>
          </a:xfrm>
        </p:spPr>
        <p:txBody>
          <a:bodyPr>
            <a:normAutofit/>
          </a:bodyPr>
          <a:lstStyle/>
          <a:p>
            <a:pPr marL="0" indent="0" algn="just">
              <a:buNone/>
            </a:pPr>
            <a:r>
              <a:rPr lang="es-ES" sz="2700" dirty="0"/>
              <a:t>En el modelo de oferta y demanda agregadas, las variaciones de la demanda </a:t>
            </a:r>
            <a:r>
              <a:rPr lang="es-ES" sz="2700" dirty="0" smtClean="0"/>
              <a:t>agregada de </a:t>
            </a:r>
            <a:r>
              <a:rPr lang="es-ES" sz="2700" dirty="0"/>
              <a:t>la economía son las que determinan los volúmenes del PIB en términos </a:t>
            </a:r>
            <a:r>
              <a:rPr lang="es-ES" sz="2700" dirty="0" smtClean="0"/>
              <a:t>reales, </a:t>
            </a:r>
            <a:r>
              <a:rPr lang="es-MX" sz="2700" dirty="0" smtClean="0"/>
              <a:t>en </a:t>
            </a:r>
            <a:r>
              <a:rPr lang="es-MX" sz="2700" dirty="0"/>
              <a:t>el corto plazo.</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221088"/>
            <a:ext cx="5436096" cy="24202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21</a:t>
            </a:fld>
            <a:endParaRPr lang="es-MX"/>
          </a:p>
        </p:txBody>
      </p:sp>
    </p:spTree>
    <p:extLst>
      <p:ext uri="{BB962C8B-B14F-4D97-AF65-F5344CB8AC3E}">
        <p14:creationId xmlns:p14="http://schemas.microsoft.com/office/powerpoint/2010/main" val="368481004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Política coyuntural</a:t>
            </a:r>
            <a:endParaRPr lang="es-MX" dirty="0"/>
          </a:p>
        </p:txBody>
      </p:sp>
      <p:sp>
        <p:nvSpPr>
          <p:cNvPr id="3" name="2 Marcador de contenido"/>
          <p:cNvSpPr>
            <a:spLocks noGrp="1"/>
          </p:cNvSpPr>
          <p:nvPr>
            <p:ph sz="quarter" idx="1"/>
          </p:nvPr>
        </p:nvSpPr>
        <p:spPr/>
        <p:txBody>
          <a:bodyPr>
            <a:normAutofit fontScale="77500" lnSpcReduction="20000"/>
          </a:bodyPr>
          <a:lstStyle/>
          <a:p>
            <a:pPr algn="just"/>
            <a:r>
              <a:rPr lang="es-ES" dirty="0" smtClean="0"/>
              <a:t>Las </a:t>
            </a:r>
            <a:r>
              <a:rPr lang="es-ES" dirty="0"/>
              <a:t>relaciones entre el PIB potencial y el </a:t>
            </a:r>
            <a:r>
              <a:rPr lang="es-ES" dirty="0" smtClean="0"/>
              <a:t>PIB efectivo </a:t>
            </a:r>
            <a:r>
              <a:rPr lang="es-ES" dirty="0"/>
              <a:t>deberían servir, en una determinada economía, para detectar la conveniencia </a:t>
            </a:r>
            <a:r>
              <a:rPr lang="es-ES" dirty="0" smtClean="0"/>
              <a:t>de </a:t>
            </a:r>
            <a:r>
              <a:rPr lang="es-ES" i="1" dirty="0" smtClean="0"/>
              <a:t>actuar</a:t>
            </a:r>
            <a:r>
              <a:rPr lang="es-ES" dirty="0" smtClean="0"/>
              <a:t> </a:t>
            </a:r>
            <a:r>
              <a:rPr lang="es-MX" dirty="0" smtClean="0"/>
              <a:t>en </a:t>
            </a:r>
            <a:r>
              <a:rPr lang="es-MX" dirty="0"/>
              <a:t>algún </a:t>
            </a:r>
            <a:r>
              <a:rPr lang="es-MX" dirty="0" smtClean="0"/>
              <a:t>sentido </a:t>
            </a:r>
            <a:r>
              <a:rPr lang="es-MX" i="1" dirty="0" smtClean="0"/>
              <a:t>sobre la demanda agregada</a:t>
            </a:r>
            <a:r>
              <a:rPr lang="es-MX" dirty="0" smtClean="0"/>
              <a:t>, </a:t>
            </a:r>
            <a:r>
              <a:rPr lang="es-MX" dirty="0"/>
              <a:t>bien sea para impulsarla (en </a:t>
            </a:r>
            <a:r>
              <a:rPr lang="es-MX" dirty="0" smtClean="0"/>
              <a:t>el </a:t>
            </a:r>
            <a:r>
              <a:rPr lang="es-ES" dirty="0" smtClean="0"/>
              <a:t>caso </a:t>
            </a:r>
            <a:r>
              <a:rPr lang="es-ES" dirty="0"/>
              <a:t>de una brecha deflacionista) o para controlarla y reducirla (cuando estamos en </a:t>
            </a:r>
            <a:r>
              <a:rPr lang="es-ES" dirty="0" smtClean="0"/>
              <a:t>una brecha </a:t>
            </a:r>
            <a:r>
              <a:rPr lang="es-ES" dirty="0"/>
              <a:t>inflacionista). </a:t>
            </a:r>
            <a:endParaRPr lang="es-ES" dirty="0" smtClean="0"/>
          </a:p>
          <a:p>
            <a:pPr algn="just"/>
            <a:r>
              <a:rPr lang="es-ES" dirty="0" smtClean="0"/>
              <a:t>La </a:t>
            </a:r>
            <a:r>
              <a:rPr lang="es-ES" dirty="0"/>
              <a:t>política macroeconómica puede asumir así, </a:t>
            </a:r>
            <a:r>
              <a:rPr lang="es-ES" dirty="0" smtClean="0"/>
              <a:t>principalmente mediante </a:t>
            </a:r>
            <a:r>
              <a:rPr lang="es-ES" dirty="0"/>
              <a:t>los instrumentos monetarios y fiscales, la responsabilidad de llevar a </a:t>
            </a:r>
            <a:r>
              <a:rPr lang="es-ES" dirty="0" smtClean="0"/>
              <a:t>cabo los </a:t>
            </a:r>
            <a:r>
              <a:rPr lang="es-ES" dirty="0"/>
              <a:t>necesarios ajustes para intentar </a:t>
            </a:r>
            <a:r>
              <a:rPr lang="es-ES" i="1" dirty="0" smtClean="0"/>
              <a:t>suavizar </a:t>
            </a:r>
            <a:r>
              <a:rPr lang="es-ES" dirty="0" smtClean="0"/>
              <a:t>(</a:t>
            </a:r>
            <a:r>
              <a:rPr lang="es-ES" dirty="0"/>
              <a:t>difícilmente eliminar) las </a:t>
            </a:r>
            <a:r>
              <a:rPr lang="es-ES" dirty="0" smtClean="0"/>
              <a:t>fluctuaciones cíclicas </a:t>
            </a:r>
            <a:r>
              <a:rPr lang="es-ES" dirty="0"/>
              <a:t>que experimentan las economías de mercado.</a:t>
            </a:r>
            <a:endParaRPr lang="es-MX"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5373216"/>
            <a:ext cx="2915816" cy="128547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22</a:t>
            </a:fld>
            <a:endParaRPr lang="es-MX"/>
          </a:p>
        </p:txBody>
      </p:sp>
    </p:spTree>
    <p:extLst>
      <p:ext uri="{BB962C8B-B14F-4D97-AF65-F5344CB8AC3E}">
        <p14:creationId xmlns:p14="http://schemas.microsoft.com/office/powerpoint/2010/main" val="187468401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Tasa anual </a:t>
            </a:r>
            <a:endParaRPr lang="es-MX" dirty="0"/>
          </a:p>
        </p:txBody>
      </p:sp>
      <p:sp>
        <p:nvSpPr>
          <p:cNvPr id="3" name="2 Marcador de contenido"/>
          <p:cNvSpPr>
            <a:spLocks noGrp="1"/>
          </p:cNvSpPr>
          <p:nvPr>
            <p:ph sz="quarter" idx="1"/>
          </p:nvPr>
        </p:nvSpPr>
        <p:spPr>
          <a:xfrm>
            <a:off x="612648" y="1600200"/>
            <a:ext cx="7703768" cy="4495800"/>
          </a:xfrm>
        </p:spPr>
        <p:txBody>
          <a:bodyPr>
            <a:normAutofit/>
          </a:bodyPr>
          <a:lstStyle/>
          <a:p>
            <a:pPr algn="just"/>
            <a:r>
              <a:rPr lang="es-MX" sz="2700" dirty="0"/>
              <a:t>El </a:t>
            </a:r>
            <a:r>
              <a:rPr lang="es-MX" sz="2700" b="1" dirty="0" smtClean="0"/>
              <a:t>indicador más utilizado </a:t>
            </a:r>
            <a:r>
              <a:rPr lang="es-MX" sz="2700" dirty="0" smtClean="0"/>
              <a:t>para </a:t>
            </a:r>
            <a:r>
              <a:rPr lang="es-MX" sz="2700" dirty="0"/>
              <a:t>conocer el crecimiento económico en el </a:t>
            </a:r>
            <a:r>
              <a:rPr lang="es-MX" sz="2700" b="1" dirty="0" smtClean="0"/>
              <a:t>corto plazo </a:t>
            </a:r>
            <a:r>
              <a:rPr lang="es-ES" sz="2700" dirty="0" smtClean="0"/>
              <a:t>es </a:t>
            </a:r>
            <a:r>
              <a:rPr lang="es-ES" sz="2700" dirty="0"/>
              <a:t>la tasa anual de aumento de la producción (PIB) en términos reales, </a:t>
            </a:r>
            <a:r>
              <a:rPr lang="es-ES" sz="2700" dirty="0" smtClean="0"/>
              <a:t>puesto que </a:t>
            </a:r>
            <a:r>
              <a:rPr lang="es-ES" sz="2700" dirty="0"/>
              <a:t>este indicador, a pesar de los problemas que se le han achacado, es el utilizado </a:t>
            </a:r>
            <a:r>
              <a:rPr lang="es-ES" sz="2700" dirty="0" smtClean="0"/>
              <a:t>para </a:t>
            </a:r>
            <a:r>
              <a:rPr lang="es-MX" sz="2700" dirty="0" smtClean="0"/>
              <a:t>realizar </a:t>
            </a:r>
            <a:r>
              <a:rPr lang="es-MX" sz="2700" dirty="0"/>
              <a:t>comparaciones internacionales.</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4797152"/>
            <a:ext cx="3386708" cy="189966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23</a:t>
            </a:fld>
            <a:endParaRPr lang="es-MX"/>
          </a:p>
        </p:txBody>
      </p:sp>
    </p:spTree>
    <p:extLst>
      <p:ext uri="{BB962C8B-B14F-4D97-AF65-F5344CB8AC3E}">
        <p14:creationId xmlns:p14="http://schemas.microsoft.com/office/powerpoint/2010/main" val="251989115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estimación del PIB potencial</a:t>
            </a:r>
            <a:endParaRPr lang="es-MX" dirty="0"/>
          </a:p>
        </p:txBody>
      </p:sp>
      <p:sp>
        <p:nvSpPr>
          <p:cNvPr id="3" name="2 Marcador de contenido"/>
          <p:cNvSpPr>
            <a:spLocks noGrp="1"/>
          </p:cNvSpPr>
          <p:nvPr>
            <p:ph sz="quarter" idx="1"/>
          </p:nvPr>
        </p:nvSpPr>
        <p:spPr>
          <a:xfrm>
            <a:off x="612648" y="1600200"/>
            <a:ext cx="7559752" cy="4495800"/>
          </a:xfrm>
        </p:spPr>
        <p:txBody>
          <a:bodyPr>
            <a:normAutofit fontScale="92500" lnSpcReduction="10000"/>
          </a:bodyPr>
          <a:lstStyle/>
          <a:p>
            <a:pPr algn="just"/>
            <a:r>
              <a:rPr lang="es-ES" smtClean="0"/>
              <a:t>En </a:t>
            </a:r>
            <a:r>
              <a:rPr lang="es-ES" dirty="0"/>
              <a:t>el corto plazo, </a:t>
            </a:r>
            <a:r>
              <a:rPr lang="es-ES" dirty="0" smtClean="0"/>
              <a:t>porque </a:t>
            </a:r>
            <a:r>
              <a:rPr lang="es-ES" dirty="0"/>
              <a:t>permite detectar los desajustes que se producen en el </a:t>
            </a:r>
            <a:r>
              <a:rPr lang="es-ES" dirty="0" smtClean="0"/>
              <a:t>crecimiento de </a:t>
            </a:r>
            <a:r>
              <a:rPr lang="es-ES" dirty="0"/>
              <a:t>una economía como consecuencia de las fluctuaciones cíclicas. </a:t>
            </a:r>
            <a:endParaRPr lang="es-ES" dirty="0" smtClean="0"/>
          </a:p>
          <a:p>
            <a:pPr algn="just"/>
            <a:r>
              <a:rPr lang="es-ES" dirty="0" smtClean="0"/>
              <a:t>En </a:t>
            </a:r>
            <a:r>
              <a:rPr lang="es-ES" dirty="0"/>
              <a:t>el </a:t>
            </a:r>
            <a:r>
              <a:rPr lang="es-ES" dirty="0" smtClean="0"/>
              <a:t>largo plazo</a:t>
            </a:r>
            <a:r>
              <a:rPr lang="es-ES" dirty="0"/>
              <a:t>, porque define la línea tendencial de crecimiento a la que puede aspirar </a:t>
            </a:r>
            <a:r>
              <a:rPr lang="es-ES" dirty="0" smtClean="0"/>
              <a:t>una economía</a:t>
            </a:r>
            <a:r>
              <a:rPr lang="es-ES" dirty="0"/>
              <a:t>, manteniendo un nivel de empleo que no desencadene tensiones </a:t>
            </a:r>
            <a:r>
              <a:rPr lang="es-ES" dirty="0" smtClean="0"/>
              <a:t>inflacionistas </a:t>
            </a:r>
            <a:r>
              <a:rPr lang="es-MX" dirty="0" smtClean="0"/>
              <a:t>que </a:t>
            </a:r>
            <a:r>
              <a:rPr lang="es-MX" dirty="0"/>
              <a:t>fuercen a adoptar políticas de ajuste.</a:t>
            </a:r>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24</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6500" y="5645150"/>
            <a:ext cx="198755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444138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vía de los ajustes de tendencia</a:t>
            </a:r>
            <a:endParaRPr lang="es-MX" dirty="0"/>
          </a:p>
        </p:txBody>
      </p:sp>
      <p:sp>
        <p:nvSpPr>
          <p:cNvPr id="3" name="2 Marcador de contenido"/>
          <p:cNvSpPr>
            <a:spLocks noGrp="1"/>
          </p:cNvSpPr>
          <p:nvPr>
            <p:ph sz="quarter" idx="1"/>
          </p:nvPr>
        </p:nvSpPr>
        <p:spPr/>
        <p:txBody>
          <a:bodyPr>
            <a:normAutofit/>
          </a:bodyPr>
          <a:lstStyle/>
          <a:p>
            <a:pPr algn="just"/>
            <a:r>
              <a:rPr lang="es-ES" sz="2700" dirty="0" smtClean="0"/>
              <a:t>Uno </a:t>
            </a:r>
            <a:r>
              <a:rPr lang="es-ES" sz="2700" dirty="0"/>
              <a:t>de los métodos más simples que se han aplicado para estimar el PIB potencial </a:t>
            </a:r>
            <a:r>
              <a:rPr lang="es-ES" sz="2700" dirty="0" smtClean="0"/>
              <a:t>de algunos </a:t>
            </a:r>
            <a:r>
              <a:rPr lang="es-ES" sz="2700" dirty="0"/>
              <a:t>países ha sido ajustar su trayectoria a los puntos máximos (picos) de una </a:t>
            </a:r>
            <a:r>
              <a:rPr lang="es-ES" sz="2700" dirty="0" smtClean="0"/>
              <a:t>serie histórica </a:t>
            </a:r>
            <a:r>
              <a:rPr lang="es-ES" sz="2700" dirty="0"/>
              <a:t>del PIB del país, o bien ajustar una tendencia a una serie temporal </a:t>
            </a:r>
            <a:r>
              <a:rPr lang="es-ES" sz="2700" dirty="0" smtClean="0"/>
              <a:t>tomada </a:t>
            </a:r>
            <a:r>
              <a:rPr lang="es-MX" sz="2700" dirty="0" smtClean="0"/>
              <a:t>como </a:t>
            </a:r>
            <a:r>
              <a:rPr lang="es-MX" sz="2700" dirty="0"/>
              <a:t>referencia.</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4429125"/>
            <a:ext cx="361950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25</a:t>
            </a:fld>
            <a:endParaRPr lang="es-MX"/>
          </a:p>
        </p:txBody>
      </p:sp>
    </p:spTree>
    <p:extLst>
      <p:ext uri="{BB962C8B-B14F-4D97-AF65-F5344CB8AC3E}">
        <p14:creationId xmlns:p14="http://schemas.microsoft.com/office/powerpoint/2010/main" val="148081042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Estimaciones vía modelos econométricos</a:t>
            </a:r>
            <a:endParaRPr lang="es-MX" dirty="0"/>
          </a:p>
        </p:txBody>
      </p:sp>
      <p:sp>
        <p:nvSpPr>
          <p:cNvPr id="3" name="2 Marcador de contenido"/>
          <p:cNvSpPr>
            <a:spLocks noGrp="1"/>
          </p:cNvSpPr>
          <p:nvPr>
            <p:ph sz="quarter" idx="1"/>
          </p:nvPr>
        </p:nvSpPr>
        <p:spPr>
          <a:xfrm>
            <a:off x="612648" y="1600200"/>
            <a:ext cx="7631760" cy="4495800"/>
          </a:xfrm>
        </p:spPr>
        <p:txBody>
          <a:bodyPr>
            <a:normAutofit fontScale="92500" lnSpcReduction="20000"/>
          </a:bodyPr>
          <a:lstStyle/>
          <a:p>
            <a:pPr algn="just"/>
            <a:r>
              <a:rPr lang="es-ES" dirty="0" smtClean="0"/>
              <a:t>Toman </a:t>
            </a:r>
            <a:r>
              <a:rPr lang="es-ES" dirty="0"/>
              <a:t>como punto de partida funciones de producción donde el </a:t>
            </a:r>
            <a:r>
              <a:rPr lang="es-ES" dirty="0" smtClean="0"/>
              <a:t>nivel productivo </a:t>
            </a:r>
            <a:r>
              <a:rPr lang="es-ES" dirty="0"/>
              <a:t>se relaciona con el grado de utilización de los factores (capital, trabajo </a:t>
            </a:r>
            <a:r>
              <a:rPr lang="es-ES" dirty="0" smtClean="0"/>
              <a:t>esencialmente, aunque </a:t>
            </a:r>
            <a:r>
              <a:rPr lang="es-ES" dirty="0"/>
              <a:t>a veces también con estimaciones para el progreso técnico). </a:t>
            </a:r>
            <a:endParaRPr lang="es-ES" dirty="0" smtClean="0"/>
          </a:p>
          <a:p>
            <a:pPr algn="just"/>
            <a:r>
              <a:rPr lang="es-ES" dirty="0" smtClean="0"/>
              <a:t>El grado de </a:t>
            </a:r>
            <a:r>
              <a:rPr lang="es-ES" dirty="0"/>
              <a:t>utilización de los mismos compatible con una determinada tasa de inflación </a:t>
            </a:r>
            <a:r>
              <a:rPr lang="es-ES" dirty="0" smtClean="0"/>
              <a:t>se asocia</a:t>
            </a:r>
            <a:r>
              <a:rPr lang="es-ES" dirty="0"/>
              <a:t>, en el caso del empleo, a la estimación de una tasa natural de paro.</a:t>
            </a:r>
            <a:endParaRPr lang="es-MX"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0"/>
            <a:ext cx="2195737" cy="12687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26</a:t>
            </a:fld>
            <a:endParaRPr lang="es-MX"/>
          </a:p>
        </p:txBody>
      </p:sp>
    </p:spTree>
    <p:extLst>
      <p:ext uri="{BB962C8B-B14F-4D97-AF65-F5344CB8AC3E}">
        <p14:creationId xmlns:p14="http://schemas.microsoft.com/office/powerpoint/2010/main" val="162726784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Estimaciones secuenciales y simultáneos </a:t>
            </a:r>
            <a:endParaRPr lang="es-MX" dirty="0"/>
          </a:p>
        </p:txBody>
      </p:sp>
      <p:sp>
        <p:nvSpPr>
          <p:cNvPr id="3" name="2 Marcador de contenido"/>
          <p:cNvSpPr>
            <a:spLocks noGrp="1"/>
          </p:cNvSpPr>
          <p:nvPr>
            <p:ph sz="quarter" idx="1"/>
          </p:nvPr>
        </p:nvSpPr>
        <p:spPr>
          <a:xfrm>
            <a:off x="612648" y="1600200"/>
            <a:ext cx="7991800" cy="4495800"/>
          </a:xfrm>
        </p:spPr>
        <p:txBody>
          <a:bodyPr>
            <a:normAutofit/>
          </a:bodyPr>
          <a:lstStyle/>
          <a:p>
            <a:pPr algn="just"/>
            <a:r>
              <a:rPr lang="es-ES" sz="2700" b="1" dirty="0" smtClean="0"/>
              <a:t>Estimación </a:t>
            </a:r>
            <a:r>
              <a:rPr lang="es-ES" sz="2700" b="1" i="1" dirty="0" smtClean="0"/>
              <a:t>secuencial</a:t>
            </a:r>
            <a:r>
              <a:rPr lang="es-ES" sz="2700" b="1" dirty="0" smtClean="0"/>
              <a:t> </a:t>
            </a:r>
            <a:r>
              <a:rPr lang="es-ES" sz="2700" dirty="0" smtClean="0"/>
              <a:t>así </a:t>
            </a:r>
            <a:r>
              <a:rPr lang="es-ES" sz="2700" dirty="0"/>
              <a:t>llamadas porque en ellas se realiza la estimación sucesiva de la tasa </a:t>
            </a:r>
            <a:r>
              <a:rPr lang="es-ES" sz="2700" dirty="0" smtClean="0"/>
              <a:t>natural de </a:t>
            </a:r>
            <a:r>
              <a:rPr lang="es-ES" sz="2700" dirty="0"/>
              <a:t>paro, la función de producción y el PIB potencial</a:t>
            </a:r>
            <a:r>
              <a:rPr lang="es-ES" sz="2700" dirty="0" smtClean="0"/>
              <a:t>. </a:t>
            </a:r>
          </a:p>
          <a:p>
            <a:pPr algn="just"/>
            <a:r>
              <a:rPr lang="es-ES" sz="2700" b="1" dirty="0" smtClean="0"/>
              <a:t>Estimación </a:t>
            </a:r>
            <a:r>
              <a:rPr lang="es-ES" sz="2700" b="1" i="1" dirty="0" smtClean="0"/>
              <a:t>simultánea </a:t>
            </a:r>
            <a:r>
              <a:rPr lang="es-ES" sz="2700" dirty="0" smtClean="0"/>
              <a:t>de un conjunto </a:t>
            </a:r>
            <a:r>
              <a:rPr lang="es-ES" sz="2700" dirty="0"/>
              <a:t>de ecuaciones integrado por la función de producción, la ecuación de </a:t>
            </a:r>
            <a:r>
              <a:rPr lang="es-ES" sz="2700" dirty="0" smtClean="0"/>
              <a:t>precios, la </a:t>
            </a:r>
            <a:r>
              <a:rPr lang="es-ES" sz="2700" dirty="0"/>
              <a:t>ecuación de salarios y una ecuación que permita estimar los determinantes </a:t>
            </a:r>
            <a:r>
              <a:rPr lang="es-ES" sz="2700" dirty="0" smtClean="0"/>
              <a:t>cíclicos y </a:t>
            </a:r>
            <a:r>
              <a:rPr lang="es-ES" sz="2700" dirty="0"/>
              <a:t>estructurales de la tasa de paro.</a:t>
            </a:r>
            <a:endParaRPr lang="es-MX" sz="2700" dirty="0"/>
          </a:p>
        </p:txBody>
      </p:sp>
      <p:pic>
        <p:nvPicPr>
          <p:cNvPr id="215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3834" y="5651632"/>
            <a:ext cx="2398068" cy="119903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27</a:t>
            </a:fld>
            <a:endParaRPr lang="es-MX"/>
          </a:p>
        </p:txBody>
      </p:sp>
    </p:spTree>
    <p:extLst>
      <p:ext uri="{BB962C8B-B14F-4D97-AF65-F5344CB8AC3E}">
        <p14:creationId xmlns:p14="http://schemas.microsoft.com/office/powerpoint/2010/main" val="301619030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crecimiento económico en largo plazo</a:t>
            </a:r>
            <a:endParaRPr lang="es-MX" dirty="0"/>
          </a:p>
        </p:txBody>
      </p:sp>
      <p:sp>
        <p:nvSpPr>
          <p:cNvPr id="3" name="2 Marcador de contenido"/>
          <p:cNvSpPr>
            <a:spLocks noGrp="1"/>
          </p:cNvSpPr>
          <p:nvPr>
            <p:ph sz="quarter" idx="1"/>
          </p:nvPr>
        </p:nvSpPr>
        <p:spPr>
          <a:xfrm>
            <a:off x="612648" y="1600200"/>
            <a:ext cx="7631760" cy="4495800"/>
          </a:xfrm>
        </p:spPr>
        <p:txBody>
          <a:bodyPr>
            <a:normAutofit fontScale="85000" lnSpcReduction="10000"/>
          </a:bodyPr>
          <a:lstStyle/>
          <a:p>
            <a:pPr algn="just"/>
            <a:r>
              <a:rPr lang="es-MX" dirty="0"/>
              <a:t>S</a:t>
            </a:r>
            <a:r>
              <a:rPr lang="es-MX" dirty="0" smtClean="0"/>
              <a:t>e </a:t>
            </a:r>
            <a:r>
              <a:rPr lang="es-MX" dirty="0"/>
              <a:t>orienta </a:t>
            </a:r>
            <a:r>
              <a:rPr lang="es-MX" dirty="0" smtClean="0"/>
              <a:t>a </a:t>
            </a:r>
            <a:r>
              <a:rPr lang="es-ES" dirty="0" smtClean="0"/>
              <a:t>mejorar </a:t>
            </a:r>
            <a:r>
              <a:rPr lang="es-ES" dirty="0"/>
              <a:t>el potencial de crecimiento de una economía, movilizando los factores que </a:t>
            </a:r>
            <a:r>
              <a:rPr lang="es-ES" dirty="0" smtClean="0"/>
              <a:t>son decisivos </a:t>
            </a:r>
            <a:r>
              <a:rPr lang="es-ES" dirty="0"/>
              <a:t>para ello y eliminando las posibles restricciones, lo que </a:t>
            </a:r>
            <a:r>
              <a:rPr lang="es-ES" dirty="0" smtClean="0"/>
              <a:t>es muy difícil </a:t>
            </a:r>
            <a:r>
              <a:rPr lang="es-ES" dirty="0"/>
              <a:t>que pueda lograrse en un horizonte a corto e incluso a medio plazo. </a:t>
            </a:r>
            <a:endParaRPr lang="es-ES" dirty="0" smtClean="0"/>
          </a:p>
          <a:p>
            <a:pPr algn="just"/>
            <a:r>
              <a:rPr lang="es-ES" dirty="0" smtClean="0"/>
              <a:t>La </a:t>
            </a:r>
            <a:r>
              <a:rPr lang="es-ES" dirty="0"/>
              <a:t>economía </a:t>
            </a:r>
            <a:r>
              <a:rPr lang="es-ES" dirty="0" smtClean="0"/>
              <a:t>en cuestión </a:t>
            </a:r>
            <a:r>
              <a:rPr lang="es-ES" dirty="0"/>
              <a:t>consiga tasas de crecimiento muy próximas a la capacidad potencial de </a:t>
            </a:r>
            <a:r>
              <a:rPr lang="es-ES" dirty="0" smtClean="0"/>
              <a:t>producción estimada </a:t>
            </a:r>
            <a:r>
              <a:rPr lang="es-ES" dirty="0"/>
              <a:t>en esos momentos, que deberá ser compatible con el </a:t>
            </a:r>
            <a:r>
              <a:rPr lang="es-ES" dirty="0" smtClean="0"/>
              <a:t>mantenimiento de </a:t>
            </a:r>
            <a:r>
              <a:rPr lang="es-ES" dirty="0"/>
              <a:t>la estabilidad de precios y un nivel de empleo adecuado.</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28</a:t>
            </a:fld>
            <a:endParaRPr lang="es-MX"/>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2982" y="5671617"/>
            <a:ext cx="198755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709313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lstStyle/>
          <a:p>
            <a:pPr marL="0" indent="0" algn="just">
              <a:buNone/>
            </a:pPr>
            <a:r>
              <a:rPr lang="es-ES" dirty="0"/>
              <a:t>En el largo plazo, lo realmente importante es la </a:t>
            </a:r>
            <a:r>
              <a:rPr lang="es-ES" dirty="0" smtClean="0">
                <a:effectLst>
                  <a:outerShdw blurRad="38100" dist="38100" dir="2700000" algn="tl">
                    <a:srgbClr val="000000">
                      <a:alpha val="43137"/>
                    </a:srgbClr>
                  </a:outerShdw>
                </a:effectLst>
              </a:rPr>
              <a:t>evolución</a:t>
            </a:r>
            <a:r>
              <a:rPr lang="es-ES" dirty="0" smtClean="0"/>
              <a:t> de la </a:t>
            </a:r>
            <a:r>
              <a:rPr lang="es-ES" dirty="0" smtClean="0">
                <a:effectLst>
                  <a:outerShdw blurRad="38100" dist="38100" dir="2700000" algn="tl">
                    <a:srgbClr val="000000">
                      <a:alpha val="43137"/>
                    </a:srgbClr>
                  </a:outerShdw>
                </a:effectLst>
              </a:rPr>
              <a:t>oferta agregada</a:t>
            </a:r>
            <a:r>
              <a:rPr lang="es-ES" dirty="0" smtClean="0"/>
              <a:t>,</a:t>
            </a:r>
            <a:r>
              <a:rPr lang="es-ES" dirty="0"/>
              <a:t> </a:t>
            </a:r>
            <a:r>
              <a:rPr lang="es-ES" dirty="0" smtClean="0"/>
              <a:t>que </a:t>
            </a:r>
            <a:r>
              <a:rPr lang="es-ES" dirty="0"/>
              <a:t>en este caso representa el límite de producción que se puede alcanzar y por ello </a:t>
            </a:r>
            <a:r>
              <a:rPr lang="es-ES" dirty="0" smtClean="0"/>
              <a:t>la presentamos </a:t>
            </a:r>
            <a:r>
              <a:rPr lang="es-ES" dirty="0"/>
              <a:t>como una línea vertical.</a:t>
            </a:r>
            <a:endParaRPr lang="es-MX"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242234"/>
            <a:ext cx="4506441" cy="22949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29</a:t>
            </a:fld>
            <a:endParaRPr lang="es-MX"/>
          </a:p>
        </p:txBody>
      </p:sp>
    </p:spTree>
    <p:extLst>
      <p:ext uri="{BB962C8B-B14F-4D97-AF65-F5344CB8AC3E}">
        <p14:creationId xmlns:p14="http://schemas.microsoft.com/office/powerpoint/2010/main" val="61830727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Introducción </a:t>
            </a:r>
            <a:endParaRPr lang="es-MX" dirty="0"/>
          </a:p>
        </p:txBody>
      </p:sp>
      <p:sp>
        <p:nvSpPr>
          <p:cNvPr id="3" name="2 Marcador de contenido"/>
          <p:cNvSpPr>
            <a:spLocks noGrp="1"/>
          </p:cNvSpPr>
          <p:nvPr>
            <p:ph sz="quarter" idx="1"/>
          </p:nvPr>
        </p:nvSpPr>
        <p:spPr/>
        <p:txBody>
          <a:bodyPr>
            <a:normAutofit fontScale="92500" lnSpcReduction="10000"/>
          </a:bodyPr>
          <a:lstStyle/>
          <a:p>
            <a:pPr algn="just"/>
            <a:r>
              <a:rPr lang="es-ES" dirty="0" smtClean="0"/>
              <a:t>En la Macroeconomía se </a:t>
            </a:r>
            <a:r>
              <a:rPr lang="es-ES" dirty="0"/>
              <a:t>permiten el conocimiento, uso y manejo de conceptos y variables macroeconómicas como el Producto Interno Bruto (PIB), crecimiento económico, oferta y demanda agregadas, desempleo, ciclo económico, inflación, así como particularidades vinculadas con la contabilidad nacional. </a:t>
            </a:r>
            <a:endParaRPr lang="es-ES" dirty="0" smtClean="0"/>
          </a:p>
          <a:p>
            <a:pPr algn="just"/>
            <a:r>
              <a:rPr lang="es-ES" dirty="0" smtClean="0"/>
              <a:t>El objetivo es que el alumno comprenda los conceptos y elementos del PIB y su impacto en el crecimiento económico.</a:t>
            </a:r>
            <a:r>
              <a:rPr lang="es-ES" dirty="0"/>
              <a:t>	</a:t>
            </a:r>
          </a:p>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9068"/>
            <a:ext cx="1402562" cy="148187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a:t>
            </a:fld>
            <a:endParaRPr lang="es-MX"/>
          </a:p>
        </p:txBody>
      </p:sp>
    </p:spTree>
    <p:extLst>
      <p:ext uri="{BB962C8B-B14F-4D97-AF65-F5344CB8AC3E}">
        <p14:creationId xmlns:p14="http://schemas.microsoft.com/office/powerpoint/2010/main" val="50138235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Cuantificación </a:t>
            </a:r>
            <a:endParaRPr lang="es-MX" dirty="0"/>
          </a:p>
        </p:txBody>
      </p:sp>
      <p:sp>
        <p:nvSpPr>
          <p:cNvPr id="3" name="2 Marcador de contenido"/>
          <p:cNvSpPr>
            <a:spLocks noGrp="1"/>
          </p:cNvSpPr>
          <p:nvPr>
            <p:ph sz="quarter" idx="1"/>
          </p:nvPr>
        </p:nvSpPr>
        <p:spPr>
          <a:xfrm>
            <a:off x="612648" y="1600200"/>
            <a:ext cx="7415736" cy="4495800"/>
          </a:xfrm>
        </p:spPr>
        <p:txBody>
          <a:bodyPr>
            <a:normAutofit lnSpcReduction="10000"/>
          </a:bodyPr>
          <a:lstStyle/>
          <a:p>
            <a:pPr algn="just"/>
            <a:r>
              <a:rPr lang="es-MX" dirty="0" smtClean="0"/>
              <a:t>Los </a:t>
            </a:r>
            <a:r>
              <a:rPr lang="es-MX" dirty="0"/>
              <a:t>indicadores económicos </a:t>
            </a:r>
            <a:r>
              <a:rPr lang="es-MX" dirty="0" smtClean="0"/>
              <a:t>más utilizados </a:t>
            </a:r>
            <a:r>
              <a:rPr lang="es-MX" dirty="0"/>
              <a:t>han sido la </a:t>
            </a:r>
            <a:r>
              <a:rPr lang="es-MX" dirty="0" smtClean="0">
                <a:effectLst>
                  <a:outerShdw blurRad="38100" dist="38100" dir="2700000" algn="tl">
                    <a:srgbClr val="000000">
                      <a:alpha val="43137"/>
                    </a:srgbClr>
                  </a:outerShdw>
                </a:effectLst>
              </a:rPr>
              <a:t>producción nacional </a:t>
            </a:r>
            <a:r>
              <a:rPr lang="es-MX" dirty="0" smtClean="0"/>
              <a:t>(PIB</a:t>
            </a:r>
            <a:r>
              <a:rPr lang="es-MX" dirty="0"/>
              <a:t>) y/o </a:t>
            </a:r>
            <a:r>
              <a:rPr lang="es-MX" dirty="0" smtClean="0"/>
              <a:t>la </a:t>
            </a:r>
            <a:r>
              <a:rPr lang="es-MX" dirty="0" smtClean="0">
                <a:effectLst>
                  <a:outerShdw blurRad="38100" dist="38100" dir="2700000" algn="tl">
                    <a:srgbClr val="000000">
                      <a:alpha val="43137"/>
                    </a:srgbClr>
                  </a:outerShdw>
                </a:effectLst>
              </a:rPr>
              <a:t> renta (o ingreso) nacional por persona</a:t>
            </a:r>
            <a:r>
              <a:rPr lang="es-ES" dirty="0" smtClean="0"/>
              <a:t>. </a:t>
            </a:r>
          </a:p>
          <a:p>
            <a:pPr algn="just"/>
            <a:r>
              <a:rPr lang="es-ES" dirty="0" smtClean="0"/>
              <a:t>Las tasas </a:t>
            </a:r>
            <a:r>
              <a:rPr lang="es-ES" dirty="0"/>
              <a:t>de incremento de la producción </a:t>
            </a:r>
            <a:r>
              <a:rPr lang="es-ES" dirty="0" smtClean="0"/>
              <a:t>nacional por </a:t>
            </a:r>
            <a:r>
              <a:rPr lang="es-ES" dirty="0"/>
              <a:t>persona, medidas en valores constantes, han servido como el indicador del </a:t>
            </a:r>
            <a:r>
              <a:rPr lang="es-ES" dirty="0" smtClean="0"/>
              <a:t>crecimiento económico </a:t>
            </a:r>
            <a:r>
              <a:rPr lang="es-ES" dirty="0"/>
              <a:t>en el largo plazo.</a:t>
            </a:r>
            <a:endParaRPr lang="es-MX"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0" y="1"/>
            <a:ext cx="2857500" cy="12687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30</a:t>
            </a:fld>
            <a:endParaRPr lang="es-MX"/>
          </a:p>
        </p:txBody>
      </p:sp>
    </p:spTree>
    <p:extLst>
      <p:ext uri="{BB962C8B-B14F-4D97-AF65-F5344CB8AC3E}">
        <p14:creationId xmlns:p14="http://schemas.microsoft.com/office/powerpoint/2010/main" val="12625917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Renta por persona</a:t>
            </a:r>
            <a:endParaRPr lang="es-MX" dirty="0"/>
          </a:p>
        </p:txBody>
      </p:sp>
      <p:sp>
        <p:nvSpPr>
          <p:cNvPr id="3" name="2 Marcador de contenido"/>
          <p:cNvSpPr>
            <a:spLocks noGrp="1"/>
          </p:cNvSpPr>
          <p:nvPr>
            <p:ph sz="quarter" idx="1"/>
          </p:nvPr>
        </p:nvSpPr>
        <p:spPr>
          <a:xfrm>
            <a:off x="612648" y="1600200"/>
            <a:ext cx="7631760" cy="4495800"/>
          </a:xfrm>
        </p:spPr>
        <p:txBody>
          <a:bodyPr>
            <a:normAutofit/>
          </a:bodyPr>
          <a:lstStyle/>
          <a:p>
            <a:pPr algn="just"/>
            <a:r>
              <a:rPr lang="es-ES" sz="2700" dirty="0" smtClean="0"/>
              <a:t>Indicador </a:t>
            </a:r>
            <a:r>
              <a:rPr lang="es-ES" sz="2700" dirty="0"/>
              <a:t>del bienestar o del nivel de </a:t>
            </a:r>
            <a:r>
              <a:rPr lang="es-ES" sz="2700" dirty="0" smtClean="0"/>
              <a:t>desarrollo de </a:t>
            </a:r>
            <a:r>
              <a:rPr lang="es-ES" sz="2700" dirty="0"/>
              <a:t>un país, aunque dicho indicador tiene el inconveniente de todas las </a:t>
            </a:r>
            <a:r>
              <a:rPr lang="es-ES" sz="2700" dirty="0" smtClean="0"/>
              <a:t>medias aritméticas</a:t>
            </a:r>
            <a:r>
              <a:rPr lang="es-ES" sz="2700" dirty="0"/>
              <a:t>, es decir, que puede esconder grandes diferencias entre los individuos y </a:t>
            </a:r>
            <a:r>
              <a:rPr lang="es-ES" sz="2700" dirty="0" smtClean="0"/>
              <a:t>los </a:t>
            </a:r>
            <a:r>
              <a:rPr lang="es-MX" sz="2700" dirty="0" smtClean="0"/>
              <a:t>grupos </a:t>
            </a:r>
            <a:r>
              <a:rPr lang="es-MX" sz="2700" dirty="0"/>
              <a:t>sociales.</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162425"/>
            <a:ext cx="4000500" cy="243492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31</a:t>
            </a:fld>
            <a:endParaRPr lang="es-MX"/>
          </a:p>
        </p:txBody>
      </p:sp>
    </p:spTree>
    <p:extLst>
      <p:ext uri="{BB962C8B-B14F-4D97-AF65-F5344CB8AC3E}">
        <p14:creationId xmlns:p14="http://schemas.microsoft.com/office/powerpoint/2010/main" val="409681597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Utilidad del indicador </a:t>
            </a:r>
            <a:endParaRPr lang="es-MX" dirty="0"/>
          </a:p>
        </p:txBody>
      </p:sp>
      <p:sp>
        <p:nvSpPr>
          <p:cNvPr id="3" name="2 Marcador de contenido"/>
          <p:cNvSpPr>
            <a:spLocks noGrp="1"/>
          </p:cNvSpPr>
          <p:nvPr>
            <p:ph sz="quarter" idx="1"/>
          </p:nvPr>
        </p:nvSpPr>
        <p:spPr/>
        <p:txBody>
          <a:bodyPr>
            <a:normAutofit/>
          </a:bodyPr>
          <a:lstStyle/>
          <a:p>
            <a:pPr algn="just"/>
            <a:r>
              <a:rPr lang="es-ES" sz="2700" dirty="0" smtClean="0"/>
              <a:t>Para </a:t>
            </a:r>
            <a:r>
              <a:rPr lang="es-ES" sz="2700" dirty="0"/>
              <a:t>conocer el nivel del crecimiento económico en el corto plazo, el </a:t>
            </a:r>
            <a:r>
              <a:rPr lang="es-ES" sz="2700" dirty="0" smtClean="0"/>
              <a:t>indicador </a:t>
            </a:r>
            <a:r>
              <a:rPr lang="es-MX" sz="2700" dirty="0" smtClean="0"/>
              <a:t>más </a:t>
            </a:r>
            <a:r>
              <a:rPr lang="es-MX" sz="2700" dirty="0"/>
              <a:t>utilizado es la </a:t>
            </a:r>
            <a:r>
              <a:rPr lang="es-MX" sz="2700" i="1" dirty="0" smtClean="0"/>
              <a:t>tasa de aumento de la producción </a:t>
            </a:r>
            <a:r>
              <a:rPr lang="es-MX" sz="2700" dirty="0" smtClean="0"/>
              <a:t>(PIB</a:t>
            </a:r>
            <a:r>
              <a:rPr lang="es-MX" sz="2700" dirty="0"/>
              <a:t>, </a:t>
            </a:r>
            <a:r>
              <a:rPr lang="es-MX" sz="2700" dirty="0" smtClean="0"/>
              <a:t>en términos reales) </a:t>
            </a:r>
            <a:r>
              <a:rPr lang="es-ES" sz="2700" dirty="0" smtClean="0"/>
              <a:t>con </a:t>
            </a:r>
            <a:r>
              <a:rPr lang="es-ES" sz="2700" dirty="0"/>
              <a:t>respecto al año anterior</a:t>
            </a:r>
            <a:r>
              <a:rPr lang="es-ES" sz="2700" dirty="0" smtClean="0"/>
              <a:t>. </a:t>
            </a:r>
          </a:p>
          <a:p>
            <a:pPr algn="just"/>
            <a:r>
              <a:rPr lang="es-ES" sz="2700" dirty="0" smtClean="0"/>
              <a:t>Para </a:t>
            </a:r>
            <a:r>
              <a:rPr lang="es-ES" sz="2700" dirty="0"/>
              <a:t>conocer el grado de desarrollo económico de un país, lo </a:t>
            </a:r>
            <a:r>
              <a:rPr lang="es-ES" sz="2700" dirty="0" smtClean="0"/>
              <a:t>cual se </a:t>
            </a:r>
            <a:r>
              <a:rPr lang="es-ES" sz="2700" dirty="0"/>
              <a:t>materializa en el largo plazo, el indicador más apropiado es la evolución </a:t>
            </a:r>
            <a:r>
              <a:rPr lang="es-ES" sz="2700" dirty="0" smtClean="0"/>
              <a:t>de la renta por persona.</a:t>
            </a:r>
            <a:endParaRPr lang="es-MX" sz="2700"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32</a:t>
            </a:fld>
            <a:endParaRPr lang="es-MX"/>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8655"/>
            <a:ext cx="2123728" cy="128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35391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productividad y los factores de producción</a:t>
            </a:r>
            <a:endParaRPr lang="es-MX" dirty="0"/>
          </a:p>
        </p:txBody>
      </p:sp>
      <p:sp>
        <p:nvSpPr>
          <p:cNvPr id="3" name="2 Marcador de contenido"/>
          <p:cNvSpPr>
            <a:spLocks noGrp="1"/>
          </p:cNvSpPr>
          <p:nvPr>
            <p:ph sz="quarter" idx="1"/>
          </p:nvPr>
        </p:nvSpPr>
        <p:spPr>
          <a:xfrm>
            <a:off x="612648" y="1600200"/>
            <a:ext cx="7847784" cy="4495800"/>
          </a:xfrm>
        </p:spPr>
        <p:txBody>
          <a:bodyPr>
            <a:normAutofit fontScale="92500" lnSpcReduction="20000"/>
          </a:bodyPr>
          <a:lstStyle/>
          <a:p>
            <a:pPr algn="just"/>
            <a:r>
              <a:rPr lang="es-ES" dirty="0"/>
              <a:t>La productividad es la cantidad de bienes y servicios obtenidos por una unidad de </a:t>
            </a:r>
            <a:r>
              <a:rPr lang="es-ES" dirty="0" smtClean="0"/>
              <a:t>un factor </a:t>
            </a:r>
            <a:r>
              <a:rPr lang="es-ES" dirty="0"/>
              <a:t>productivo. </a:t>
            </a:r>
            <a:endParaRPr lang="es-ES" dirty="0" smtClean="0"/>
          </a:p>
          <a:p>
            <a:pPr algn="just"/>
            <a:r>
              <a:rPr lang="es-ES" dirty="0" smtClean="0"/>
              <a:t>Tres </a:t>
            </a:r>
            <a:r>
              <a:rPr lang="es-MX" dirty="0"/>
              <a:t>tipos de factores </a:t>
            </a:r>
            <a:r>
              <a:rPr lang="es-MX" dirty="0" smtClean="0"/>
              <a:t>productivos:</a:t>
            </a:r>
          </a:p>
          <a:p>
            <a:pPr lvl="1" algn="just"/>
            <a:r>
              <a:rPr lang="es-ES" dirty="0" smtClean="0"/>
              <a:t>Trabajo </a:t>
            </a:r>
          </a:p>
          <a:p>
            <a:pPr lvl="1" algn="just"/>
            <a:r>
              <a:rPr lang="es-ES" dirty="0" smtClean="0"/>
              <a:t>Recursos naturales</a:t>
            </a:r>
          </a:p>
          <a:p>
            <a:pPr lvl="1" algn="just"/>
            <a:r>
              <a:rPr lang="es-ES" dirty="0" smtClean="0"/>
              <a:t>Capital </a:t>
            </a:r>
            <a:endParaRPr lang="es-MX" dirty="0"/>
          </a:p>
          <a:p>
            <a:pPr algn="just"/>
            <a:r>
              <a:rPr lang="es-MX" dirty="0" smtClean="0"/>
              <a:t>Cuando se </a:t>
            </a:r>
            <a:r>
              <a:rPr lang="es-ES" dirty="0" smtClean="0"/>
              <a:t>incrementan </a:t>
            </a:r>
            <a:r>
              <a:rPr lang="es-ES" dirty="0"/>
              <a:t>las </a:t>
            </a:r>
            <a:r>
              <a:rPr lang="es-ES" dirty="0" smtClean="0"/>
              <a:t>cantidades de </a:t>
            </a:r>
            <a:r>
              <a:rPr lang="es-ES" dirty="0"/>
              <a:t>tierra y/o capital </a:t>
            </a:r>
            <a:r>
              <a:rPr lang="es-ES" dirty="0" smtClean="0"/>
              <a:t>se aumenta </a:t>
            </a:r>
            <a:r>
              <a:rPr lang="es-ES" dirty="0"/>
              <a:t>la productividad laboral, </a:t>
            </a:r>
            <a:r>
              <a:rPr lang="es-ES" dirty="0" smtClean="0"/>
              <a:t>se </a:t>
            </a:r>
            <a:r>
              <a:rPr lang="es-ES" dirty="0"/>
              <a:t>reducirán los niveles de productividad de los factores cuyas cantidades aumentaron.</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33</a:t>
            </a:fld>
            <a:endParaRPr lang="es-MX"/>
          </a:p>
        </p:txBody>
      </p:sp>
      <p:pic>
        <p:nvPicPr>
          <p:cNvPr id="266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2636912"/>
            <a:ext cx="1835696" cy="1376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990092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a:bodyPr>
          <a:lstStyle/>
          <a:p>
            <a:pPr marL="0" indent="0" algn="just">
              <a:buNone/>
            </a:pPr>
            <a:r>
              <a:rPr lang="es-ES" dirty="0"/>
              <a:t>El nivel de la productividad se ha mostrado como un elemento importantísimo en </a:t>
            </a:r>
            <a:r>
              <a:rPr lang="es-ES" dirty="0" smtClean="0"/>
              <a:t>el desenvolvimiento </a:t>
            </a:r>
            <a:r>
              <a:rPr lang="es-ES" dirty="0"/>
              <a:t>del nivel de vida de los países en el largo plazo. Decía Paul </a:t>
            </a:r>
            <a:r>
              <a:rPr lang="es-ES" dirty="0" err="1" smtClean="0"/>
              <a:t>Krugman</a:t>
            </a:r>
            <a:r>
              <a:rPr lang="es-ES" dirty="0"/>
              <a:t> </a:t>
            </a:r>
            <a:r>
              <a:rPr lang="es-ES" dirty="0" smtClean="0"/>
              <a:t>que </a:t>
            </a:r>
            <a:r>
              <a:rPr lang="es-ES" dirty="0"/>
              <a:t>a corto plazo el nivel de la productividad de un país significa poco, pero en </a:t>
            </a:r>
            <a:r>
              <a:rPr lang="es-ES" dirty="0" smtClean="0"/>
              <a:t>el largo </a:t>
            </a:r>
            <a:r>
              <a:rPr lang="es-ES" dirty="0"/>
              <a:t>plazo lo es casi todo.</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34</a:t>
            </a:fld>
            <a:endParaRPr lang="es-MX"/>
          </a:p>
        </p:txBody>
      </p:sp>
      <p:pic>
        <p:nvPicPr>
          <p:cNvPr id="276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52614" y="4762301"/>
            <a:ext cx="3586223" cy="209569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143714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Función de producción</a:t>
            </a:r>
            <a:endParaRPr lang="es-MX" dirty="0"/>
          </a:p>
        </p:txBody>
      </p:sp>
      <p:sp>
        <p:nvSpPr>
          <p:cNvPr id="3" name="2 Marcador de contenido"/>
          <p:cNvSpPr>
            <a:spLocks noGrp="1"/>
          </p:cNvSpPr>
          <p:nvPr>
            <p:ph sz="quarter" idx="1"/>
          </p:nvPr>
        </p:nvSpPr>
        <p:spPr>
          <a:xfrm>
            <a:off x="612648" y="1600200"/>
            <a:ext cx="7775776" cy="4495800"/>
          </a:xfrm>
        </p:spPr>
        <p:txBody>
          <a:bodyPr>
            <a:normAutofit fontScale="70000" lnSpcReduction="20000"/>
          </a:bodyPr>
          <a:lstStyle/>
          <a:p>
            <a:pPr algn="just"/>
            <a:r>
              <a:rPr lang="es-MX" sz="3400" dirty="0" smtClean="0"/>
              <a:t>Sirve </a:t>
            </a:r>
            <a:r>
              <a:rPr lang="es-MX" sz="3400" dirty="0"/>
              <a:t>para mostrar cómo se relacionan estos </a:t>
            </a:r>
            <a:r>
              <a:rPr lang="es-MX" sz="3400" dirty="0" smtClean="0"/>
              <a:t>elementos, </a:t>
            </a:r>
            <a:r>
              <a:rPr lang="es-ES" sz="3400" dirty="0" smtClean="0"/>
              <a:t>nos </a:t>
            </a:r>
            <a:r>
              <a:rPr lang="es-ES" sz="3400" dirty="0"/>
              <a:t>muestra la cantidad de factores productivos que </a:t>
            </a:r>
            <a:r>
              <a:rPr lang="es-ES" sz="3400" dirty="0" smtClean="0"/>
              <a:t>se utilizan y </a:t>
            </a:r>
            <a:r>
              <a:rPr lang="es-ES" sz="3400" dirty="0"/>
              <a:t>la cantidad </a:t>
            </a:r>
            <a:r>
              <a:rPr lang="es-ES" sz="3400" dirty="0" smtClean="0"/>
              <a:t>de </a:t>
            </a:r>
            <a:r>
              <a:rPr lang="es-MX" sz="3400" dirty="0" smtClean="0"/>
              <a:t>producción </a:t>
            </a:r>
            <a:r>
              <a:rPr lang="es-MX" sz="3400" dirty="0"/>
              <a:t>que </a:t>
            </a:r>
            <a:r>
              <a:rPr lang="es-MX" sz="3400" dirty="0" smtClean="0"/>
              <a:t>se obtiene; </a:t>
            </a:r>
            <a:r>
              <a:rPr lang="es-MX" sz="3400" dirty="0"/>
              <a:t>entonces</a:t>
            </a:r>
            <a:r>
              <a:rPr lang="es-MX" dirty="0" smtClean="0"/>
              <a:t>:</a:t>
            </a:r>
          </a:p>
          <a:p>
            <a:pPr marL="0" indent="0">
              <a:buNone/>
            </a:pPr>
            <a:endParaRPr lang="es-ES" dirty="0"/>
          </a:p>
          <a:p>
            <a:pPr marL="0" indent="0" algn="just">
              <a:buNone/>
            </a:pPr>
            <a:endParaRPr lang="es-ES" dirty="0" smtClean="0"/>
          </a:p>
          <a:p>
            <a:pPr marL="0" indent="0" algn="just">
              <a:buNone/>
            </a:pPr>
            <a:r>
              <a:rPr lang="es-ES" dirty="0" smtClean="0"/>
              <a:t>Donde </a:t>
            </a:r>
          </a:p>
          <a:p>
            <a:pPr marL="0" indent="0" algn="just">
              <a:buNone/>
            </a:pPr>
            <a:r>
              <a:rPr lang="es-ES" i="1" dirty="0" smtClean="0">
                <a:effectLst>
                  <a:outerShdw blurRad="38100" dist="38100" dir="2700000" algn="tl">
                    <a:srgbClr val="000000">
                      <a:alpha val="43137"/>
                    </a:srgbClr>
                  </a:outerShdw>
                </a:effectLst>
              </a:rPr>
              <a:t>Y</a:t>
            </a:r>
            <a:r>
              <a:rPr lang="es-ES" i="1" dirty="0" smtClean="0"/>
              <a:t> </a:t>
            </a:r>
            <a:r>
              <a:rPr lang="es-ES" dirty="0"/>
              <a:t>representa la cantidad de producción; </a:t>
            </a:r>
            <a:endParaRPr lang="es-ES" dirty="0" smtClean="0"/>
          </a:p>
          <a:p>
            <a:pPr marL="0" indent="0" algn="just">
              <a:buNone/>
            </a:pPr>
            <a:r>
              <a:rPr lang="es-ES" i="1" dirty="0" smtClean="0">
                <a:effectLst>
                  <a:outerShdw blurRad="38100" dist="38100" dir="2700000" algn="tl">
                    <a:srgbClr val="000000">
                      <a:alpha val="43137"/>
                    </a:srgbClr>
                  </a:outerShdw>
                </a:effectLst>
              </a:rPr>
              <a:t>L </a:t>
            </a:r>
            <a:r>
              <a:rPr lang="es-ES" dirty="0" smtClean="0"/>
              <a:t>la </a:t>
            </a:r>
            <a:r>
              <a:rPr lang="es-ES" dirty="0"/>
              <a:t>cantidad de trabajo; </a:t>
            </a:r>
            <a:r>
              <a:rPr lang="es-ES" dirty="0" smtClean="0"/>
              <a:t> </a:t>
            </a:r>
          </a:p>
          <a:p>
            <a:pPr marL="0" indent="0" algn="just">
              <a:buNone/>
            </a:pPr>
            <a:r>
              <a:rPr lang="es-ES" i="1" dirty="0" smtClean="0">
                <a:effectLst>
                  <a:outerShdw blurRad="38100" dist="38100" dir="2700000" algn="tl">
                    <a:srgbClr val="000000">
                      <a:alpha val="43137"/>
                    </a:srgbClr>
                  </a:outerShdw>
                </a:effectLst>
              </a:rPr>
              <a:t>K </a:t>
            </a:r>
            <a:r>
              <a:rPr lang="es-ES" dirty="0" smtClean="0"/>
              <a:t>la </a:t>
            </a:r>
            <a:r>
              <a:rPr lang="es-ES" dirty="0"/>
              <a:t>cantidad </a:t>
            </a:r>
            <a:r>
              <a:rPr lang="es-ES" dirty="0" smtClean="0"/>
              <a:t>de capital </a:t>
            </a:r>
            <a:r>
              <a:rPr lang="es-ES" dirty="0"/>
              <a:t>físico; </a:t>
            </a:r>
            <a:endParaRPr lang="es-ES" dirty="0" smtClean="0"/>
          </a:p>
          <a:p>
            <a:pPr marL="0" indent="0" algn="just">
              <a:buNone/>
            </a:pPr>
            <a:r>
              <a:rPr lang="es-ES" i="1" dirty="0" smtClean="0">
                <a:effectLst>
                  <a:outerShdw blurRad="38100" dist="38100" dir="2700000" algn="tl">
                    <a:srgbClr val="000000">
                      <a:alpha val="43137"/>
                    </a:srgbClr>
                  </a:outerShdw>
                </a:effectLst>
              </a:rPr>
              <a:t>H</a:t>
            </a:r>
            <a:r>
              <a:rPr lang="es-ES" i="1" dirty="0" smtClean="0"/>
              <a:t> </a:t>
            </a:r>
            <a:r>
              <a:rPr lang="es-ES" dirty="0"/>
              <a:t>la cantidad de capital humano; </a:t>
            </a:r>
            <a:endParaRPr lang="es-ES" dirty="0" smtClean="0"/>
          </a:p>
          <a:p>
            <a:pPr marL="0" indent="0" algn="just">
              <a:buNone/>
            </a:pPr>
            <a:r>
              <a:rPr lang="es-ES" i="1" dirty="0" smtClean="0">
                <a:effectLst>
                  <a:outerShdw blurRad="38100" dist="38100" dir="2700000" algn="tl">
                    <a:srgbClr val="000000">
                      <a:alpha val="43137"/>
                    </a:srgbClr>
                  </a:outerShdw>
                </a:effectLst>
              </a:rPr>
              <a:t>R</a:t>
            </a:r>
            <a:r>
              <a:rPr lang="es-ES" i="1" dirty="0" smtClean="0"/>
              <a:t> </a:t>
            </a:r>
            <a:r>
              <a:rPr lang="es-ES" dirty="0"/>
              <a:t>la cantidad de recursos naturales, </a:t>
            </a:r>
            <a:r>
              <a:rPr lang="es-ES" dirty="0" smtClean="0"/>
              <a:t>y </a:t>
            </a:r>
          </a:p>
          <a:p>
            <a:pPr marL="0" indent="0" algn="just">
              <a:buNone/>
            </a:pPr>
            <a:r>
              <a:rPr lang="es-ES" i="1" dirty="0" smtClean="0">
                <a:effectLst>
                  <a:outerShdw blurRad="38100" dist="38100" dir="2700000" algn="tl">
                    <a:srgbClr val="000000">
                      <a:alpha val="43137"/>
                    </a:srgbClr>
                  </a:outerShdw>
                </a:effectLst>
              </a:rPr>
              <a:t>A </a:t>
            </a:r>
            <a:r>
              <a:rPr lang="es-ES" dirty="0" smtClean="0"/>
              <a:t>una </a:t>
            </a:r>
            <a:r>
              <a:rPr lang="es-ES" dirty="0"/>
              <a:t>medida del nivel de la tecnología</a:t>
            </a:r>
            <a:r>
              <a:rPr lang="es-ES" dirty="0" smtClean="0"/>
              <a:t>.</a:t>
            </a:r>
            <a:endParaRPr lang="es-MX" dirty="0" smtClean="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078" t="63857" r="35930" b="30417"/>
          <a:stretch/>
        </p:blipFill>
        <p:spPr bwMode="auto">
          <a:xfrm>
            <a:off x="3184755" y="2993066"/>
            <a:ext cx="2952328" cy="655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35</a:t>
            </a:fld>
            <a:endParaRPr lang="es-MX"/>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005064"/>
            <a:ext cx="2451679" cy="146154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00347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Rendimientos constantes a escala</a:t>
            </a:r>
            <a:endParaRPr lang="es-MX" dirty="0"/>
          </a:p>
        </p:txBody>
      </p:sp>
      <p:sp>
        <p:nvSpPr>
          <p:cNvPr id="3" name="2 Marcador de contenido"/>
          <p:cNvSpPr>
            <a:spLocks noGrp="1"/>
          </p:cNvSpPr>
          <p:nvPr>
            <p:ph sz="quarter" idx="1"/>
          </p:nvPr>
        </p:nvSpPr>
        <p:spPr>
          <a:xfrm>
            <a:off x="612648" y="1600200"/>
            <a:ext cx="7559752" cy="4495800"/>
          </a:xfrm>
        </p:spPr>
        <p:txBody>
          <a:bodyPr>
            <a:normAutofit fontScale="85000" lnSpcReduction="20000"/>
          </a:bodyPr>
          <a:lstStyle/>
          <a:p>
            <a:pPr algn="just"/>
            <a:r>
              <a:rPr lang="es-ES" dirty="0" smtClean="0"/>
              <a:t>Si se multiplicará dividiera cada </a:t>
            </a:r>
            <a:r>
              <a:rPr lang="es-ES" dirty="0"/>
              <a:t>uno de los factores productivos </a:t>
            </a:r>
            <a:r>
              <a:rPr lang="es-ES" dirty="0" smtClean="0"/>
              <a:t>por una </a:t>
            </a:r>
            <a:r>
              <a:rPr lang="es-ES" dirty="0"/>
              <a:t>misma cantidad, el resultado final de la producción se multiplicaría (o </a:t>
            </a:r>
            <a:r>
              <a:rPr lang="es-ES" dirty="0" smtClean="0"/>
              <a:t>dividiría) también </a:t>
            </a:r>
            <a:r>
              <a:rPr lang="es-ES" dirty="0"/>
              <a:t>por dicha cantidad. </a:t>
            </a:r>
          </a:p>
          <a:p>
            <a:pPr marL="0" indent="0" algn="just">
              <a:buNone/>
            </a:pPr>
            <a:r>
              <a:rPr lang="es-ES" dirty="0"/>
              <a:t>Pero si por conveniencia lo dividiéramos todo por </a:t>
            </a:r>
            <a:r>
              <a:rPr lang="es-ES" i="1" dirty="0" smtClean="0">
                <a:effectLst>
                  <a:outerShdw blurRad="38100" dist="38100" dir="2700000" algn="tl">
                    <a:srgbClr val="000000">
                      <a:alpha val="43137"/>
                    </a:srgbClr>
                  </a:outerShdw>
                </a:effectLst>
              </a:rPr>
              <a:t>L</a:t>
            </a:r>
            <a:r>
              <a:rPr lang="es-ES" dirty="0" smtClean="0"/>
              <a:t>, entonces:</a:t>
            </a:r>
          </a:p>
          <a:p>
            <a:pPr marL="0" indent="0" algn="just">
              <a:buNone/>
            </a:pPr>
            <a:endParaRPr lang="es-ES" dirty="0"/>
          </a:p>
          <a:p>
            <a:pPr marL="0" indent="0" algn="just">
              <a:buNone/>
            </a:pPr>
            <a:endParaRPr lang="es-ES" dirty="0" smtClean="0"/>
          </a:p>
          <a:p>
            <a:pPr marL="0" indent="0" algn="just">
              <a:buNone/>
            </a:pPr>
            <a:r>
              <a:rPr lang="es-ES" dirty="0"/>
              <a:t>donde </a:t>
            </a:r>
            <a:r>
              <a:rPr lang="es-ES" i="1" dirty="0" smtClean="0">
                <a:effectLst>
                  <a:outerShdw blurRad="38100" dist="38100" dir="2700000" algn="tl">
                    <a:srgbClr val="000000">
                      <a:alpha val="43137"/>
                    </a:srgbClr>
                  </a:outerShdw>
                </a:effectLst>
              </a:rPr>
              <a:t>Y/L</a:t>
            </a:r>
            <a:r>
              <a:rPr lang="es-ES" dirty="0" smtClean="0"/>
              <a:t>es </a:t>
            </a:r>
            <a:r>
              <a:rPr lang="es-ES" dirty="0"/>
              <a:t>una medida de la productividad laboral que depende del capital </a:t>
            </a:r>
            <a:r>
              <a:rPr lang="es-ES" dirty="0" smtClean="0"/>
              <a:t>físico, del </a:t>
            </a:r>
            <a:r>
              <a:rPr lang="es-ES" dirty="0"/>
              <a:t>capital humano y de los recursos naturales por trabajador y del nivel de la </a:t>
            </a:r>
            <a:r>
              <a:rPr lang="es-ES" dirty="0" smtClean="0"/>
              <a:t>tecnología </a:t>
            </a:r>
            <a:r>
              <a:rPr lang="es-ES" i="1" dirty="0" smtClean="0">
                <a:effectLst>
                  <a:outerShdw blurRad="38100" dist="38100" dir="2700000" algn="tl">
                    <a:srgbClr val="000000">
                      <a:alpha val="43137"/>
                    </a:srgbClr>
                  </a:outerShdw>
                </a:effectLst>
              </a:rPr>
              <a:t>A</a:t>
            </a:r>
            <a:r>
              <a:rPr lang="es-MX" dirty="0" smtClean="0"/>
              <a:t>.</a:t>
            </a:r>
            <a:endParaRPr lang="es-ES" dirty="0" smtClean="0"/>
          </a:p>
          <a:p>
            <a:pPr marL="0" indent="0">
              <a:buNone/>
            </a:pPr>
            <a:endParaRPr lang="es-ES" dirty="0"/>
          </a:p>
          <a:p>
            <a:pPr marL="0" indent="0">
              <a:buNone/>
            </a:pPr>
            <a:endParaRPr lang="es-MX"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852" t="63125" r="33821" b="30208"/>
          <a:stretch/>
        </p:blipFill>
        <p:spPr bwMode="auto">
          <a:xfrm>
            <a:off x="3255228" y="3966373"/>
            <a:ext cx="2514600" cy="487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36</a:t>
            </a:fld>
            <a:endParaRPr lang="es-MX"/>
          </a:p>
        </p:txBody>
      </p:sp>
    </p:spTree>
    <p:extLst>
      <p:ext uri="{BB962C8B-B14F-4D97-AF65-F5344CB8AC3E}">
        <p14:creationId xmlns:p14="http://schemas.microsoft.com/office/powerpoint/2010/main" val="30381726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153400" cy="990600"/>
          </a:xfrm>
        </p:spPr>
        <p:txBody>
          <a:bodyPr>
            <a:noAutofit/>
          </a:bodyPr>
          <a:lstStyle/>
          <a:p>
            <a:r>
              <a:rPr lang="es-ES" sz="3600" dirty="0" smtClean="0"/>
              <a:t>El papel de los recursos naturales y los primeros economistas </a:t>
            </a:r>
            <a:endParaRPr lang="es-MX" sz="3600" dirty="0"/>
          </a:p>
        </p:txBody>
      </p:sp>
      <p:sp>
        <p:nvSpPr>
          <p:cNvPr id="3" name="2 Marcador de contenido"/>
          <p:cNvSpPr>
            <a:spLocks noGrp="1"/>
          </p:cNvSpPr>
          <p:nvPr>
            <p:ph sz="quarter" idx="1"/>
          </p:nvPr>
        </p:nvSpPr>
        <p:spPr>
          <a:xfrm>
            <a:off x="612648" y="1600200"/>
            <a:ext cx="7631760" cy="4495800"/>
          </a:xfrm>
        </p:spPr>
        <p:txBody>
          <a:bodyPr>
            <a:normAutofit fontScale="92500" lnSpcReduction="20000"/>
          </a:bodyPr>
          <a:lstStyle/>
          <a:p>
            <a:pPr algn="just"/>
            <a:r>
              <a:rPr lang="es-ES" dirty="0"/>
              <a:t>Los recursos naturales son el factor productivo que es aportado por la naturaleza: </a:t>
            </a:r>
            <a:endParaRPr lang="es-ES" dirty="0" smtClean="0"/>
          </a:p>
          <a:p>
            <a:pPr lvl="1" algn="just"/>
            <a:r>
              <a:rPr lang="es-ES" dirty="0" smtClean="0"/>
              <a:t>Cantidad de la tierra</a:t>
            </a:r>
          </a:p>
          <a:p>
            <a:pPr lvl="1" algn="just"/>
            <a:r>
              <a:rPr lang="es-ES" dirty="0" smtClean="0"/>
              <a:t>Calidad </a:t>
            </a:r>
            <a:r>
              <a:rPr lang="es-ES" dirty="0"/>
              <a:t>de la </a:t>
            </a:r>
            <a:r>
              <a:rPr lang="es-ES" dirty="0" smtClean="0"/>
              <a:t>tierra</a:t>
            </a:r>
          </a:p>
          <a:p>
            <a:pPr lvl="1" algn="just"/>
            <a:r>
              <a:rPr lang="es-ES" dirty="0" smtClean="0"/>
              <a:t>Minerales </a:t>
            </a:r>
            <a:r>
              <a:rPr lang="es-ES" dirty="0"/>
              <a:t>que hay en el subsuelo </a:t>
            </a:r>
            <a:endParaRPr lang="es-ES" dirty="0" smtClean="0"/>
          </a:p>
          <a:p>
            <a:pPr lvl="1" algn="just"/>
            <a:r>
              <a:rPr lang="es-ES" dirty="0" smtClean="0"/>
              <a:t>Clima que poseen </a:t>
            </a:r>
            <a:r>
              <a:rPr lang="es-ES" dirty="0"/>
              <a:t>los países. </a:t>
            </a:r>
            <a:endParaRPr lang="es-ES" dirty="0" smtClean="0"/>
          </a:p>
          <a:p>
            <a:pPr algn="just"/>
            <a:r>
              <a:rPr lang="es-ES" dirty="0" smtClean="0"/>
              <a:t>Estos </a:t>
            </a:r>
            <a:r>
              <a:rPr lang="es-ES" dirty="0"/>
              <a:t>recursos naturales </a:t>
            </a:r>
            <a:r>
              <a:rPr lang="es-ES" dirty="0" smtClean="0"/>
              <a:t>pueden ser:</a:t>
            </a:r>
          </a:p>
          <a:p>
            <a:pPr lvl="1" algn="just"/>
            <a:r>
              <a:rPr lang="es-ES" dirty="0" smtClean="0"/>
              <a:t> Renovables una </a:t>
            </a:r>
            <a:r>
              <a:rPr lang="es-ES" dirty="0"/>
              <a:t>vez utilizados, </a:t>
            </a:r>
            <a:r>
              <a:rPr lang="es-ES" dirty="0" smtClean="0"/>
              <a:t>se pueden evitar agotarlos por </a:t>
            </a:r>
            <a:r>
              <a:rPr lang="es-ES" dirty="0"/>
              <a:t>la vía de la </a:t>
            </a:r>
            <a:r>
              <a:rPr lang="es-ES" dirty="0" smtClean="0"/>
              <a:t>reposición</a:t>
            </a:r>
            <a:r>
              <a:rPr lang="es-ES" dirty="0"/>
              <a:t>.</a:t>
            </a:r>
            <a:endParaRPr lang="es-ES" dirty="0" smtClean="0"/>
          </a:p>
          <a:p>
            <a:pPr lvl="1" algn="just"/>
            <a:r>
              <a:rPr lang="es-ES" dirty="0" smtClean="0"/>
              <a:t>No renovable: el petróleo, </a:t>
            </a:r>
            <a:r>
              <a:rPr lang="es-ES" dirty="0"/>
              <a:t>porque el hombre no puede crearlo y su extracción lo agota.</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37</a:t>
            </a:fld>
            <a:endParaRPr lang="es-MX"/>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2598308"/>
            <a:ext cx="1618594" cy="13681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782630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formación de capital físico y el modelo neoclásico</a:t>
            </a:r>
            <a:endParaRPr lang="es-MX" dirty="0"/>
          </a:p>
        </p:txBody>
      </p:sp>
      <p:sp>
        <p:nvSpPr>
          <p:cNvPr id="3" name="2 Marcador de contenido"/>
          <p:cNvSpPr>
            <a:spLocks noGrp="1"/>
          </p:cNvSpPr>
          <p:nvPr>
            <p:ph sz="quarter" idx="1"/>
          </p:nvPr>
        </p:nvSpPr>
        <p:spPr/>
        <p:txBody>
          <a:bodyPr>
            <a:normAutofit fontScale="92500" lnSpcReduction="10000"/>
          </a:bodyPr>
          <a:lstStyle/>
          <a:p>
            <a:pPr algn="just"/>
            <a:r>
              <a:rPr lang="es-ES" dirty="0"/>
              <a:t>Los economistas clásicos </a:t>
            </a:r>
            <a:r>
              <a:rPr lang="es-ES" dirty="0" smtClean="0"/>
              <a:t>señalaron </a:t>
            </a:r>
            <a:r>
              <a:rPr lang="es-ES" dirty="0"/>
              <a:t>la importancia de los factores trabajo y </a:t>
            </a:r>
            <a:r>
              <a:rPr lang="es-ES" dirty="0" smtClean="0"/>
              <a:t>capital en </a:t>
            </a:r>
            <a:r>
              <a:rPr lang="es-ES" dirty="0"/>
              <a:t>la determinación de los niveles de producción de los países, pero pensaban </a:t>
            </a:r>
            <a:r>
              <a:rPr lang="es-ES" dirty="0" smtClean="0"/>
              <a:t>que el ele</a:t>
            </a:r>
            <a:r>
              <a:rPr lang="es-ES" dirty="0"/>
              <a:t>mento diferenciador de cara al crecimiento económico debería venir provocado por </a:t>
            </a:r>
            <a:r>
              <a:rPr lang="es-ES" dirty="0" smtClean="0"/>
              <a:t>la intensidad </a:t>
            </a:r>
            <a:r>
              <a:rPr lang="es-ES" dirty="0"/>
              <a:t>en el uso del factor capital</a:t>
            </a:r>
            <a:r>
              <a:rPr lang="es-ES" dirty="0" smtClean="0"/>
              <a:t>. </a:t>
            </a:r>
          </a:p>
          <a:p>
            <a:pPr algn="just"/>
            <a:r>
              <a:rPr lang="es-MX" dirty="0" smtClean="0"/>
              <a:t>El </a:t>
            </a:r>
            <a:r>
              <a:rPr lang="es-MX" i="1" dirty="0" smtClean="0">
                <a:effectLst>
                  <a:outerShdw blurRad="38100" dist="38100" dir="2700000" algn="tl">
                    <a:srgbClr val="000000">
                      <a:alpha val="43137"/>
                    </a:srgbClr>
                  </a:outerShdw>
                </a:effectLst>
              </a:rPr>
              <a:t>capital físico </a:t>
            </a:r>
            <a:r>
              <a:rPr lang="es-MX" dirty="0" smtClean="0"/>
              <a:t>lo constituyen </a:t>
            </a:r>
            <a:r>
              <a:rPr lang="es-ES" dirty="0" smtClean="0"/>
              <a:t>los </a:t>
            </a:r>
            <a:r>
              <a:rPr lang="es-ES" dirty="0"/>
              <a:t>bienes que se producen para ayudar a producir otros bienes y servicios.</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38</a:t>
            </a:fld>
            <a:endParaRPr lang="es-MX"/>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4470" y="5541590"/>
            <a:ext cx="1794034" cy="134379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561689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Actividad </a:t>
            </a:r>
            <a:endParaRPr lang="es-MX"/>
          </a:p>
        </p:txBody>
      </p:sp>
      <p:sp>
        <p:nvSpPr>
          <p:cNvPr id="3" name="2 Marcador de contenido"/>
          <p:cNvSpPr>
            <a:spLocks noGrp="1"/>
          </p:cNvSpPr>
          <p:nvPr>
            <p:ph sz="quarter" idx="1"/>
          </p:nvPr>
        </p:nvSpPr>
        <p:spPr>
          <a:xfrm>
            <a:off x="612648" y="1412776"/>
            <a:ext cx="8153400" cy="4495800"/>
          </a:xfrm>
        </p:spPr>
        <p:txBody>
          <a:bodyPr numCol="2">
            <a:noAutofit/>
          </a:bodyPr>
          <a:lstStyle/>
          <a:p>
            <a:r>
              <a:rPr lang="es-ES" sz="2000" dirty="0" smtClean="0"/>
              <a:t>Menciona la importancia de </a:t>
            </a:r>
            <a:r>
              <a:rPr lang="es-ES" sz="2000" dirty="0" smtClean="0"/>
              <a:t>los siguientes términos clave </a:t>
            </a:r>
            <a:r>
              <a:rPr lang="es-ES" sz="2000" dirty="0" smtClean="0"/>
              <a:t>para la economía de una nación.</a:t>
            </a:r>
            <a:endParaRPr lang="es-MX" sz="2000" dirty="0" smtClean="0"/>
          </a:p>
          <a:p>
            <a:pPr lvl="1"/>
            <a:r>
              <a:rPr lang="es-MX" sz="1800" dirty="0" smtClean="0"/>
              <a:t>Acumulación </a:t>
            </a:r>
            <a:r>
              <a:rPr lang="es-MX" sz="1800" dirty="0"/>
              <a:t>de capital.</a:t>
            </a:r>
          </a:p>
          <a:p>
            <a:pPr lvl="1"/>
            <a:r>
              <a:rPr lang="es-MX" sz="1800" dirty="0"/>
              <a:t>Capital humano.</a:t>
            </a:r>
          </a:p>
          <a:p>
            <a:pPr lvl="1"/>
            <a:r>
              <a:rPr lang="es-ES" sz="1800" dirty="0"/>
              <a:t>Círculo vicioso de la pobreza.</a:t>
            </a:r>
          </a:p>
          <a:p>
            <a:pPr lvl="1"/>
            <a:r>
              <a:rPr lang="es-MX" sz="1800" dirty="0"/>
              <a:t>Convergencia.</a:t>
            </a:r>
          </a:p>
          <a:p>
            <a:pPr lvl="1"/>
            <a:r>
              <a:rPr lang="es-MX" sz="1800" dirty="0" smtClean="0"/>
              <a:t>Crecimiento </a:t>
            </a:r>
            <a:r>
              <a:rPr lang="es-MX" sz="1800" dirty="0"/>
              <a:t>económico.</a:t>
            </a:r>
          </a:p>
          <a:p>
            <a:pPr lvl="1"/>
            <a:r>
              <a:rPr lang="es-MX" sz="1800" dirty="0"/>
              <a:t>Crecimiento sostenible.</a:t>
            </a:r>
          </a:p>
          <a:p>
            <a:pPr lvl="1"/>
            <a:r>
              <a:rPr lang="es-MX" sz="1800" dirty="0" smtClean="0"/>
              <a:t>Desarrollo </a:t>
            </a:r>
            <a:r>
              <a:rPr lang="es-MX" sz="1800" dirty="0"/>
              <a:t>económico.</a:t>
            </a:r>
          </a:p>
          <a:p>
            <a:pPr lvl="1"/>
            <a:r>
              <a:rPr lang="es-MX" sz="1800" dirty="0" smtClean="0"/>
              <a:t>Factores </a:t>
            </a:r>
            <a:r>
              <a:rPr lang="es-MX" sz="1800" dirty="0"/>
              <a:t>de producción.</a:t>
            </a:r>
          </a:p>
          <a:p>
            <a:pPr lvl="1"/>
            <a:r>
              <a:rPr lang="es-MX" sz="1800" dirty="0" smtClean="0"/>
              <a:t>Factores </a:t>
            </a:r>
            <a:r>
              <a:rPr lang="es-MX" sz="1800" dirty="0"/>
              <a:t>determinantes del crecimiento económico.</a:t>
            </a:r>
          </a:p>
          <a:p>
            <a:pPr lvl="1"/>
            <a:r>
              <a:rPr lang="es-MX" sz="1800" dirty="0" smtClean="0"/>
              <a:t>Función </a:t>
            </a:r>
            <a:r>
              <a:rPr lang="es-MX" sz="1800" dirty="0"/>
              <a:t>de producción</a:t>
            </a:r>
            <a:r>
              <a:rPr lang="es-MX" sz="1800" dirty="0" smtClean="0"/>
              <a:t>.</a:t>
            </a:r>
            <a:endParaRPr lang="es-MX" sz="1800" dirty="0"/>
          </a:p>
          <a:p>
            <a:pPr lvl="1"/>
            <a:r>
              <a:rPr lang="es-MX" sz="1800" dirty="0"/>
              <a:t>Inversiones.</a:t>
            </a:r>
          </a:p>
          <a:p>
            <a:pPr lvl="1"/>
            <a:r>
              <a:rPr lang="es-ES" sz="1800" dirty="0" smtClean="0"/>
              <a:t>Nivel </a:t>
            </a:r>
            <a:r>
              <a:rPr lang="es-ES" sz="1800" dirty="0"/>
              <a:t>de vida de la población.</a:t>
            </a:r>
          </a:p>
          <a:p>
            <a:pPr lvl="1"/>
            <a:r>
              <a:rPr lang="es-MX" sz="1800" dirty="0" smtClean="0"/>
              <a:t>Papel </a:t>
            </a:r>
            <a:r>
              <a:rPr lang="es-MX" sz="1800" dirty="0"/>
              <a:t>de las instituciones.</a:t>
            </a:r>
          </a:p>
          <a:p>
            <a:pPr lvl="1"/>
            <a:r>
              <a:rPr lang="es-MX" sz="1800" dirty="0" smtClean="0"/>
              <a:t>Productividad</a:t>
            </a:r>
            <a:r>
              <a:rPr lang="es-MX" sz="1800" dirty="0"/>
              <a:t>.</a:t>
            </a:r>
          </a:p>
          <a:p>
            <a:pPr lvl="1"/>
            <a:r>
              <a:rPr lang="es-ES" sz="1800" dirty="0" smtClean="0"/>
              <a:t>Producto </a:t>
            </a:r>
            <a:r>
              <a:rPr lang="es-ES" sz="1800" dirty="0"/>
              <a:t>nacional – PIB y PNB.</a:t>
            </a:r>
          </a:p>
          <a:p>
            <a:pPr lvl="1"/>
            <a:r>
              <a:rPr lang="es-MX" sz="1800" dirty="0" smtClean="0"/>
              <a:t>Producción </a:t>
            </a:r>
            <a:r>
              <a:rPr lang="es-MX" sz="1800" dirty="0"/>
              <a:t>efectiva o real.</a:t>
            </a:r>
          </a:p>
          <a:p>
            <a:pPr lvl="1"/>
            <a:r>
              <a:rPr lang="es-MX" sz="1800" dirty="0" smtClean="0"/>
              <a:t>Producción </a:t>
            </a:r>
            <a:r>
              <a:rPr lang="es-MX" sz="1800" dirty="0"/>
              <a:t>potencial.</a:t>
            </a:r>
          </a:p>
          <a:p>
            <a:pPr lvl="1"/>
            <a:r>
              <a:rPr lang="es-MX" sz="1800" dirty="0" smtClean="0"/>
              <a:t>Progreso </a:t>
            </a:r>
            <a:r>
              <a:rPr lang="es-MX" sz="1800" dirty="0"/>
              <a:t>técnico.</a:t>
            </a:r>
          </a:p>
          <a:p>
            <a:pPr lvl="1"/>
            <a:r>
              <a:rPr lang="es-MX" sz="1800" dirty="0" smtClean="0"/>
              <a:t>Rendimientos </a:t>
            </a:r>
            <a:r>
              <a:rPr lang="es-MX" sz="1800" dirty="0"/>
              <a:t>decrecientes del capital.</a:t>
            </a:r>
          </a:p>
          <a:p>
            <a:pPr lvl="1"/>
            <a:r>
              <a:rPr lang="es-MX" sz="1800" dirty="0" smtClean="0"/>
              <a:t>Renta </a:t>
            </a:r>
            <a:r>
              <a:rPr lang="es-MX" sz="1800" dirty="0"/>
              <a:t>nacional.</a:t>
            </a:r>
          </a:p>
          <a:p>
            <a:pPr lvl="1"/>
            <a:r>
              <a:rPr lang="es-MX" sz="1800" i="1" dirty="0" smtClean="0"/>
              <a:t>Stock </a:t>
            </a:r>
            <a:r>
              <a:rPr lang="es-MX" sz="1800" dirty="0"/>
              <a:t>de capital.</a:t>
            </a:r>
          </a:p>
          <a:p>
            <a:endParaRPr lang="es-MX" sz="2000"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39</a:t>
            </a:fld>
            <a:endParaRPr lang="es-MX" dirty="0"/>
          </a:p>
        </p:txBody>
      </p:sp>
      <p:pic>
        <p:nvPicPr>
          <p:cNvPr id="307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99040" y="-27821"/>
            <a:ext cx="1544960" cy="122236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252066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28600"/>
            <a:ext cx="8154488" cy="990600"/>
          </a:xfrm>
        </p:spPr>
        <p:txBody>
          <a:bodyPr>
            <a:normAutofit fontScale="90000"/>
          </a:bodyPr>
          <a:lstStyle/>
          <a:p>
            <a:pPr algn="just"/>
            <a:r>
              <a:rPr lang="es-ES" dirty="0" smtClean="0"/>
              <a:t>Concepto e importancia para la política económica</a:t>
            </a:r>
            <a:endParaRPr lang="es-MX" dirty="0"/>
          </a:p>
        </p:txBody>
      </p:sp>
      <p:sp>
        <p:nvSpPr>
          <p:cNvPr id="3" name="2 Marcador de contenido"/>
          <p:cNvSpPr>
            <a:spLocks noGrp="1"/>
          </p:cNvSpPr>
          <p:nvPr>
            <p:ph sz="quarter" idx="1"/>
          </p:nvPr>
        </p:nvSpPr>
        <p:spPr/>
        <p:txBody>
          <a:bodyPr>
            <a:normAutofit fontScale="92500" lnSpcReduction="10000"/>
          </a:bodyPr>
          <a:lstStyle/>
          <a:p>
            <a:pPr algn="just"/>
            <a:r>
              <a:rPr lang="es-ES" dirty="0"/>
              <a:t>El crecimiento económico ha sido definido de múltiples formas. Los economistas que han tratado este tema han puesto el énfasis —en ocasiones— en determinados aspectos o consecuencias del mismo que deseaban resaltar. Pero en líneas generales, la mayoría de los economistas consideran que </a:t>
            </a:r>
            <a:r>
              <a:rPr lang="es-ES" dirty="0" smtClean="0"/>
              <a:t>el </a:t>
            </a:r>
            <a:r>
              <a:rPr lang="es-ES" b="1" dirty="0" smtClean="0"/>
              <a:t>crecimiento económico </a:t>
            </a:r>
            <a:r>
              <a:rPr lang="es-ES" dirty="0" smtClean="0">
                <a:effectLst>
                  <a:outerShdw blurRad="38100" dist="38100" dir="2700000" algn="tl">
                    <a:srgbClr val="000000">
                      <a:alpha val="43137"/>
                    </a:srgbClr>
                  </a:outerShdw>
                </a:effectLst>
              </a:rPr>
              <a:t>consiste en la expansión del PIB potencial de una zona geográfica determinada (región, país, conjunto de países…).</a:t>
            </a:r>
            <a:endParaRPr lang="es-MX"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4</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5545832"/>
            <a:ext cx="2343157" cy="13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857478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a:t>
            </a:r>
            <a:endParaRPr lang="es-MX" dirty="0"/>
          </a:p>
        </p:txBody>
      </p:sp>
      <p:sp>
        <p:nvSpPr>
          <p:cNvPr id="3" name="2 Marcador de contenido"/>
          <p:cNvSpPr>
            <a:spLocks noGrp="1"/>
          </p:cNvSpPr>
          <p:nvPr>
            <p:ph sz="quarter" idx="1"/>
          </p:nvPr>
        </p:nvSpPr>
        <p:spPr/>
        <p:txBody>
          <a:bodyPr numCol="1">
            <a:normAutofit lnSpcReduction="10000"/>
          </a:bodyPr>
          <a:lstStyle/>
          <a:p>
            <a:pPr algn="just"/>
            <a:r>
              <a:rPr lang="es-ES" dirty="0" smtClean="0"/>
              <a:t>El estudio del crecimiento económico, su medición y los factores que lo condicionan, constituye uno de los principales objetivos de la macroeconomía.</a:t>
            </a:r>
          </a:p>
          <a:p>
            <a:pPr algn="just"/>
            <a:r>
              <a:rPr lang="es-ES" dirty="0" smtClean="0"/>
              <a:t>La forma específica de cuantificar el crecimiento económico de un país es a través del Producto Interno Bruto (PIB).</a:t>
            </a:r>
          </a:p>
          <a:p>
            <a:pPr algn="just"/>
            <a:r>
              <a:rPr lang="es-ES" dirty="0" smtClean="0"/>
              <a:t>Para la cuantificación del PIB existen diversos métodos.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40</a:t>
            </a:fld>
            <a:endParaRPr lang="es-MX"/>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58"/>
            <a:ext cx="2163273" cy="110814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972948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Referencias bibliográficas</a:t>
            </a:r>
            <a:endParaRPr lang="es-MX" dirty="0"/>
          </a:p>
        </p:txBody>
      </p:sp>
      <p:sp>
        <p:nvSpPr>
          <p:cNvPr id="3" name="2 Marcador de contenido"/>
          <p:cNvSpPr>
            <a:spLocks noGrp="1"/>
          </p:cNvSpPr>
          <p:nvPr>
            <p:ph sz="quarter" idx="1"/>
          </p:nvPr>
        </p:nvSpPr>
        <p:spPr/>
        <p:txBody>
          <a:bodyPr/>
          <a:lstStyle/>
          <a:p>
            <a:r>
              <a:rPr lang="es-MX" dirty="0" err="1" smtClean="0"/>
              <a:t>Dornbusch</a:t>
            </a:r>
            <a:r>
              <a:rPr lang="es-MX" dirty="0"/>
              <a:t>, R., Fischer, S. y </a:t>
            </a:r>
            <a:r>
              <a:rPr lang="es-MX" dirty="0" err="1"/>
              <a:t>Startz</a:t>
            </a:r>
            <a:r>
              <a:rPr lang="es-MX" dirty="0"/>
              <a:t>, R. (2009). Macroeconomía</a:t>
            </a:r>
            <a:r>
              <a:rPr lang="es-MX" b="1" dirty="0"/>
              <a:t>, </a:t>
            </a:r>
            <a:r>
              <a:rPr lang="es-MX" dirty="0" smtClean="0"/>
              <a:t>10ª edición. México: Mc </a:t>
            </a:r>
            <a:r>
              <a:rPr lang="es-MX" dirty="0"/>
              <a:t>Graw </a:t>
            </a:r>
            <a:r>
              <a:rPr lang="es-MX" dirty="0" smtClean="0"/>
              <a:t>Hill.</a:t>
            </a:r>
            <a:r>
              <a:rPr lang="es-ES" dirty="0" smtClean="0"/>
              <a:t> </a:t>
            </a:r>
            <a:endParaRPr lang="es-MX" dirty="0"/>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41</a:t>
            </a:fld>
            <a:endParaRPr lang="es-MX"/>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206797"/>
            <a:ext cx="1987619" cy="198189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695485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Importancia del crecimiento económico</a:t>
            </a:r>
            <a:endParaRPr lang="es-MX" dirty="0"/>
          </a:p>
        </p:txBody>
      </p:sp>
      <p:sp>
        <p:nvSpPr>
          <p:cNvPr id="3" name="2 Marcador de contenido"/>
          <p:cNvSpPr>
            <a:spLocks noGrp="1"/>
          </p:cNvSpPr>
          <p:nvPr>
            <p:ph sz="quarter" idx="1"/>
          </p:nvPr>
        </p:nvSpPr>
        <p:spPr/>
        <p:txBody>
          <a:bodyPr>
            <a:noAutofit/>
          </a:bodyPr>
          <a:lstStyle/>
          <a:p>
            <a:pPr algn="just"/>
            <a:r>
              <a:rPr lang="es-ES" sz="2700" dirty="0" smtClean="0"/>
              <a:t>Representa </a:t>
            </a:r>
            <a:r>
              <a:rPr lang="es-ES" sz="2700" dirty="0"/>
              <a:t>una ampliación de la frontera de posibilidades de la producción en ese territorio considerado</a:t>
            </a:r>
            <a:r>
              <a:rPr lang="es-ES" sz="2700" dirty="0" smtClean="0"/>
              <a:t>.</a:t>
            </a:r>
          </a:p>
          <a:p>
            <a:pPr algn="just"/>
            <a:r>
              <a:rPr lang="es-ES" sz="2700" dirty="0" smtClean="0"/>
              <a:t>Las </a:t>
            </a:r>
            <a:r>
              <a:rPr lang="es-ES" sz="2700" dirty="0"/>
              <a:t>cantidades máximas de productos que se pueden obtener, dadas unas disponibilidades de factores de producción y una capacidad de generación o adquisición de tecnología. </a:t>
            </a:r>
            <a:endParaRPr lang="es-ES" sz="2700" dirty="0" smtClean="0"/>
          </a:p>
          <a:p>
            <a:pPr algn="just"/>
            <a:r>
              <a:rPr lang="es-ES" sz="2700" dirty="0" smtClean="0"/>
              <a:t>El </a:t>
            </a:r>
            <a:r>
              <a:rPr lang="es-ES" sz="2700" dirty="0"/>
              <a:t>crecimiento </a:t>
            </a:r>
            <a:r>
              <a:rPr lang="es-ES" sz="2700" dirty="0" smtClean="0"/>
              <a:t>económico </a:t>
            </a:r>
            <a:r>
              <a:rPr lang="es-ES" sz="2700" dirty="0"/>
              <a:t>es un hecho </a:t>
            </a:r>
            <a:r>
              <a:rPr lang="es-ES" sz="2700" dirty="0" smtClean="0"/>
              <a:t>a </a:t>
            </a:r>
            <a:r>
              <a:rPr lang="es-ES" sz="2700" dirty="0"/>
              <a:t>largo </a:t>
            </a:r>
            <a:r>
              <a:rPr lang="es-ES" sz="2700" dirty="0" smtClean="0"/>
              <a:t>plazo.</a:t>
            </a:r>
            <a:endParaRPr lang="es-MX" sz="2700"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5</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7392" y="5589240"/>
            <a:ext cx="1906607" cy="1268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513208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Crecimiento sostenido</a:t>
            </a:r>
            <a:endParaRPr lang="es-MX" dirty="0"/>
          </a:p>
        </p:txBody>
      </p:sp>
      <p:sp>
        <p:nvSpPr>
          <p:cNvPr id="3" name="2 Marcador de contenido"/>
          <p:cNvSpPr>
            <a:spLocks noGrp="1"/>
          </p:cNvSpPr>
          <p:nvPr>
            <p:ph sz="quarter" idx="1"/>
          </p:nvPr>
        </p:nvSpPr>
        <p:spPr/>
        <p:txBody>
          <a:bodyPr>
            <a:normAutofit/>
          </a:bodyPr>
          <a:lstStyle/>
          <a:p>
            <a:pPr algn="just"/>
            <a:r>
              <a:rPr lang="es-ES" sz="2700" dirty="0" smtClean="0"/>
              <a:t>Se </a:t>
            </a:r>
            <a:r>
              <a:rPr lang="es-ES" sz="2700" dirty="0"/>
              <a:t>consigue aprovechando al máximo las capacidades productivas del país. </a:t>
            </a:r>
            <a:endParaRPr lang="es-ES" sz="2700" dirty="0" smtClean="0"/>
          </a:p>
          <a:p>
            <a:pPr algn="just"/>
            <a:r>
              <a:rPr lang="es-ES" sz="2700" dirty="0" smtClean="0"/>
              <a:t>Una </a:t>
            </a:r>
            <a:r>
              <a:rPr lang="es-ES" sz="2700" dirty="0"/>
              <a:t>tasa de crecimiento de la producción suficiente y sostenida, que permita mejorar el nivel de vida de la población. </a:t>
            </a:r>
            <a:endParaRPr lang="es-MX" sz="27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149081"/>
            <a:ext cx="3491880" cy="2679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6</a:t>
            </a:fld>
            <a:endParaRPr lang="es-MX"/>
          </a:p>
        </p:txBody>
      </p:sp>
    </p:spTree>
    <p:extLst>
      <p:ext uri="{BB962C8B-B14F-4D97-AF65-F5344CB8AC3E}">
        <p14:creationId xmlns:p14="http://schemas.microsoft.com/office/powerpoint/2010/main" val="125757192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Crecimiento sostenible</a:t>
            </a:r>
            <a:endParaRPr lang="es-MX" dirty="0"/>
          </a:p>
        </p:txBody>
      </p:sp>
      <p:sp>
        <p:nvSpPr>
          <p:cNvPr id="3" name="2 Marcador de contenido"/>
          <p:cNvSpPr>
            <a:spLocks noGrp="1"/>
          </p:cNvSpPr>
          <p:nvPr>
            <p:ph sz="quarter" idx="1"/>
          </p:nvPr>
        </p:nvSpPr>
        <p:spPr>
          <a:xfrm>
            <a:off x="612648" y="1628800"/>
            <a:ext cx="8153400" cy="4495800"/>
          </a:xfrm>
        </p:spPr>
        <p:txBody>
          <a:bodyPr>
            <a:normAutofit/>
          </a:bodyPr>
          <a:lstStyle/>
          <a:p>
            <a:pPr algn="just"/>
            <a:r>
              <a:rPr lang="es-ES" sz="2700" dirty="0" smtClean="0"/>
              <a:t>Tipo </a:t>
            </a:r>
            <a:r>
              <a:rPr lang="es-ES" sz="2700" dirty="0"/>
              <a:t>de crecimiento que permite que las generaciones futuras puedan disfrutar de los mismos recursos medioambientales que las generaciones precedentes. </a:t>
            </a:r>
            <a:endParaRPr lang="es-ES" sz="2700" dirty="0" smtClean="0"/>
          </a:p>
          <a:p>
            <a:pPr algn="just"/>
            <a:r>
              <a:rPr lang="es-ES" sz="2700" dirty="0" smtClean="0"/>
              <a:t>Se refiere a la </a:t>
            </a:r>
            <a:r>
              <a:rPr lang="es-ES" sz="2700" dirty="0"/>
              <a:t>forma en que se logra el crecimiento de la economía que a la amplitud del mismo. </a:t>
            </a:r>
            <a:endParaRPr lang="es-MX" sz="27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7" y="4941168"/>
            <a:ext cx="7632849" cy="178021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7</a:t>
            </a:fld>
            <a:endParaRPr lang="es-MX"/>
          </a:p>
        </p:txBody>
      </p:sp>
    </p:spTree>
    <p:extLst>
      <p:ext uri="{BB962C8B-B14F-4D97-AF65-F5344CB8AC3E}">
        <p14:creationId xmlns:p14="http://schemas.microsoft.com/office/powerpoint/2010/main" val="205096967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tendencia histórica hacía el crecimiento económico</a:t>
            </a:r>
            <a:endParaRPr lang="es-MX" dirty="0"/>
          </a:p>
        </p:txBody>
      </p:sp>
      <p:sp>
        <p:nvSpPr>
          <p:cNvPr id="3" name="2 Marcador de contenido"/>
          <p:cNvSpPr>
            <a:spLocks noGrp="1"/>
          </p:cNvSpPr>
          <p:nvPr>
            <p:ph sz="quarter" idx="1"/>
          </p:nvPr>
        </p:nvSpPr>
        <p:spPr/>
        <p:txBody>
          <a:bodyPr>
            <a:normAutofit/>
          </a:bodyPr>
          <a:lstStyle/>
          <a:p>
            <a:pPr algn="just"/>
            <a:r>
              <a:rPr lang="es-ES" sz="2700" dirty="0" smtClean="0"/>
              <a:t>Los </a:t>
            </a:r>
            <a:r>
              <a:rPr lang="es-ES" sz="2700" dirty="0"/>
              <a:t>economistas de los países industrializados tienden a generalizar y </a:t>
            </a:r>
            <a:r>
              <a:rPr lang="es-ES" sz="2700" dirty="0" err="1"/>
              <a:t>modelizar</a:t>
            </a:r>
            <a:r>
              <a:rPr lang="es-ES" sz="2700" dirty="0"/>
              <a:t> desde la perspectiva del comportamiento histórico de sus respectivas economías</a:t>
            </a:r>
            <a:r>
              <a:rPr lang="es-ES" sz="2700" dirty="0" smtClean="0"/>
              <a:t>.</a:t>
            </a:r>
          </a:p>
          <a:p>
            <a:pPr algn="just"/>
            <a:r>
              <a:rPr lang="es-ES" sz="2700" dirty="0" smtClean="0"/>
              <a:t>Los países </a:t>
            </a:r>
            <a:r>
              <a:rPr lang="es-ES" sz="2700" dirty="0"/>
              <a:t>subdesarrollados </a:t>
            </a:r>
            <a:r>
              <a:rPr lang="es-ES" sz="2700" dirty="0" smtClean="0"/>
              <a:t>obtienen un escaso beneficio reflejándose en el  </a:t>
            </a:r>
            <a:r>
              <a:rPr lang="es-ES" sz="2700" dirty="0"/>
              <a:t>crecimiento económico generado a nivel </a:t>
            </a:r>
            <a:r>
              <a:rPr lang="es-ES" sz="2700" dirty="0" smtClean="0"/>
              <a:t>internacional. </a:t>
            </a:r>
            <a:endParaRPr lang="es-MX" sz="27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797152"/>
            <a:ext cx="3048000" cy="187041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8</a:t>
            </a:fld>
            <a:endParaRPr lang="es-MX"/>
          </a:p>
        </p:txBody>
      </p:sp>
    </p:spTree>
    <p:extLst>
      <p:ext uri="{BB962C8B-B14F-4D97-AF65-F5344CB8AC3E}">
        <p14:creationId xmlns:p14="http://schemas.microsoft.com/office/powerpoint/2010/main" val="226512065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Tendencias en los países desarrollados </a:t>
            </a:r>
            <a:endParaRPr lang="es-MX" dirty="0"/>
          </a:p>
        </p:txBody>
      </p:sp>
      <p:sp>
        <p:nvSpPr>
          <p:cNvPr id="3" name="2 Marcador de contenido"/>
          <p:cNvSpPr>
            <a:spLocks noGrp="1"/>
          </p:cNvSpPr>
          <p:nvPr>
            <p:ph sz="quarter" idx="1"/>
          </p:nvPr>
        </p:nvSpPr>
        <p:spPr>
          <a:xfrm>
            <a:off x="251520" y="1600200"/>
            <a:ext cx="8514528" cy="4495800"/>
          </a:xfrm>
        </p:spPr>
        <p:txBody>
          <a:bodyPr>
            <a:noAutofit/>
          </a:bodyPr>
          <a:lstStyle/>
          <a:p>
            <a:pPr marL="514350" indent="-514350" algn="just">
              <a:buFont typeface="+mj-lt"/>
              <a:buAutoNum type="alphaLcParenR"/>
            </a:pPr>
            <a:r>
              <a:rPr lang="es-ES" sz="2400" dirty="0" smtClean="0"/>
              <a:t>La </a:t>
            </a:r>
            <a:r>
              <a:rPr lang="es-ES" sz="2400" dirty="0"/>
              <a:t>tasa sostenida de crecimiento de la producción ha sido mayor que el incremento de la población, por lo que se ha ido </a:t>
            </a:r>
            <a:r>
              <a:rPr lang="es-ES" sz="2400" dirty="0" smtClean="0"/>
              <a:t>mejorando los </a:t>
            </a:r>
            <a:r>
              <a:rPr lang="es-ES" sz="2400" dirty="0"/>
              <a:t>niveles de vida de sus ciudadanos. </a:t>
            </a:r>
            <a:endParaRPr lang="es-ES" sz="2400" dirty="0" smtClean="0"/>
          </a:p>
          <a:p>
            <a:pPr marL="514350" indent="-514350" algn="just">
              <a:buFont typeface="+mj-lt"/>
              <a:buAutoNum type="alphaLcParenR"/>
            </a:pPr>
            <a:r>
              <a:rPr lang="es-ES" sz="2400" dirty="0" smtClean="0"/>
              <a:t>Los mayores </a:t>
            </a:r>
            <a:r>
              <a:rPr lang="es-ES" sz="2400" dirty="0"/>
              <a:t>niveles educativos </a:t>
            </a:r>
            <a:r>
              <a:rPr lang="es-ES" sz="2400" dirty="0" smtClean="0"/>
              <a:t>han </a:t>
            </a:r>
            <a:r>
              <a:rPr lang="es-ES" sz="2400" dirty="0"/>
              <a:t>permitido el doble efecto de reducir las tasas de natalidad e incrementar la productividad del trabajo, lo que ha redundado en mayores niveles salariales y beneficios para las empresas. </a:t>
            </a:r>
            <a:endParaRPr lang="es-ES" sz="2400" dirty="0" smtClean="0"/>
          </a:p>
          <a:p>
            <a:pPr marL="514350" indent="-514350" algn="just">
              <a:buFont typeface="+mj-lt"/>
              <a:buAutoNum type="alphaLcParenR"/>
            </a:pPr>
            <a:r>
              <a:rPr lang="es-ES" sz="2400" dirty="0" smtClean="0"/>
              <a:t>El </a:t>
            </a:r>
            <a:r>
              <a:rPr lang="es-ES" sz="2400" dirty="0"/>
              <a:t>progreso técnico y los avances tecnológicos han </a:t>
            </a:r>
            <a:r>
              <a:rPr lang="es-ES" sz="2400" dirty="0" smtClean="0"/>
              <a:t>contribuido </a:t>
            </a:r>
            <a:r>
              <a:rPr lang="es-ES" sz="2400" dirty="0"/>
              <a:t>de una forma destacada al crecimiento económico de estos países.</a:t>
            </a:r>
            <a:endParaRPr lang="es-MX" sz="2700" dirty="0"/>
          </a:p>
        </p:txBody>
      </p:sp>
      <p:sp>
        <p:nvSpPr>
          <p:cNvPr id="4" name="3 Marcador de número de diapositiva"/>
          <p:cNvSpPr>
            <a:spLocks noGrp="1"/>
          </p:cNvSpPr>
          <p:nvPr>
            <p:ph type="sldNum" sz="quarter" idx="12"/>
          </p:nvPr>
        </p:nvSpPr>
        <p:spPr/>
        <p:txBody>
          <a:bodyPr>
            <a:normAutofit fontScale="85000" lnSpcReduction="20000"/>
          </a:bodyPr>
          <a:lstStyle/>
          <a:p>
            <a:fld id="{C4D72413-6D8A-498A-8320-926EEF779684}" type="slidenum">
              <a:rPr lang="es-MX" smtClean="0"/>
              <a:t>9</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0" y="5989615"/>
            <a:ext cx="1316892" cy="86838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622149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1494</TotalTime>
  <Words>2871</Words>
  <Application>Microsoft Office PowerPoint</Application>
  <PresentationFormat>Presentación en pantalla (4:3)</PresentationFormat>
  <Paragraphs>215</Paragraphs>
  <Slides>41</Slides>
  <Notes>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Intermedio</vt:lpstr>
      <vt:lpstr>CRECIMIENTO ECONÓMICO</vt:lpstr>
      <vt:lpstr>Guión explicativo</vt:lpstr>
      <vt:lpstr>Introducción </vt:lpstr>
      <vt:lpstr>Concepto e importancia para la política económica</vt:lpstr>
      <vt:lpstr>Importancia del crecimiento económico</vt:lpstr>
      <vt:lpstr>Crecimiento sostenido</vt:lpstr>
      <vt:lpstr>Crecimiento sostenible</vt:lpstr>
      <vt:lpstr>La tendencia histórica hacía el crecimiento económico</vt:lpstr>
      <vt:lpstr>Tendencias en los países desarrollados </vt:lpstr>
      <vt:lpstr>Otras tendencias</vt:lpstr>
      <vt:lpstr>Los países ricos y los países emergentes</vt:lpstr>
      <vt:lpstr>El crecimiento económico como objetivo prioritario de la política económica</vt:lpstr>
      <vt:lpstr>Renta per cápita</vt:lpstr>
      <vt:lpstr>Crecimiento económico y la pobreza</vt:lpstr>
      <vt:lpstr>El crecimiento económico como objetivo prioritario</vt:lpstr>
      <vt:lpstr>Variables básicas e indicadores. El crecimiento económico a corto y largo plazo.</vt:lpstr>
      <vt:lpstr>Política coyuntural</vt:lpstr>
      <vt:lpstr>Perspectiva a largo plazo</vt:lpstr>
      <vt:lpstr>El crecimiento económico en corto plazo</vt:lpstr>
      <vt:lpstr>PIB potencial y PIB real Brechas deflacionistas</vt:lpstr>
      <vt:lpstr>Modelo de oferta y demanda agregadas </vt:lpstr>
      <vt:lpstr>Política coyuntural</vt:lpstr>
      <vt:lpstr>Tasa anual </vt:lpstr>
      <vt:lpstr>La estimación del PIB potencial</vt:lpstr>
      <vt:lpstr>La vía de los ajustes de tendencia</vt:lpstr>
      <vt:lpstr>Estimaciones vía modelos econométricos</vt:lpstr>
      <vt:lpstr>Estimaciones secuenciales y simultáneos </vt:lpstr>
      <vt:lpstr>El crecimiento económico en largo plazo</vt:lpstr>
      <vt:lpstr>Continuación </vt:lpstr>
      <vt:lpstr>Cuantificación </vt:lpstr>
      <vt:lpstr>Renta por persona</vt:lpstr>
      <vt:lpstr>Utilidad del indicador </vt:lpstr>
      <vt:lpstr>La productividad y los factores de producción</vt:lpstr>
      <vt:lpstr>Presentación de PowerPoint</vt:lpstr>
      <vt:lpstr>Función de producción</vt:lpstr>
      <vt:lpstr>Rendimientos constantes a escala</vt:lpstr>
      <vt:lpstr>El papel de los recursos naturales y los primeros economistas </vt:lpstr>
      <vt:lpstr>La formación de capital físico y el modelo neoclásico</vt:lpstr>
      <vt:lpstr>Actividad </vt:lpstr>
      <vt:lpstr>Conclusiones </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DELL PC</dc:creator>
  <cp:lastModifiedBy>DELL PC</cp:lastModifiedBy>
  <cp:revision>58</cp:revision>
  <dcterms:created xsi:type="dcterms:W3CDTF">2017-10-17T18:36:50Z</dcterms:created>
  <dcterms:modified xsi:type="dcterms:W3CDTF">2017-10-20T20:06:11Z</dcterms:modified>
</cp:coreProperties>
</file>